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89" r:id="rId2"/>
    <p:sldId id="290" r:id="rId3"/>
    <p:sldId id="337" r:id="rId4"/>
    <p:sldId id="293" r:id="rId5"/>
    <p:sldId id="335" r:id="rId6"/>
    <p:sldId id="338" r:id="rId7"/>
    <p:sldId id="295" r:id="rId8"/>
    <p:sldId id="339" r:id="rId9"/>
    <p:sldId id="340" r:id="rId10"/>
    <p:sldId id="336" r:id="rId11"/>
    <p:sldId id="296" r:id="rId12"/>
    <p:sldId id="341" r:id="rId13"/>
    <p:sldId id="331" r:id="rId14"/>
    <p:sldId id="342" r:id="rId15"/>
    <p:sldId id="343" r:id="rId16"/>
    <p:sldId id="32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6826A3-849B-4C7D-B5C0-B1F283A9DAAF}">
          <p14:sldIdLst/>
        </p14:section>
        <p14:section name="Untitled Section" id="{5C419303-59B9-4949-A400-5324857CDCF9}">
          <p14:sldIdLst>
            <p14:sldId id="289"/>
            <p14:sldId id="290"/>
            <p14:sldId id="337"/>
            <p14:sldId id="293"/>
            <p14:sldId id="335"/>
            <p14:sldId id="338"/>
            <p14:sldId id="295"/>
            <p14:sldId id="339"/>
            <p14:sldId id="340"/>
            <p14:sldId id="336"/>
            <p14:sldId id="296"/>
            <p14:sldId id="341"/>
            <p14:sldId id="331"/>
            <p14:sldId id="342"/>
            <p14:sldId id="343"/>
            <p14:sldId id="324"/>
          </p14:sldIdLst>
        </p14:section>
        <p14:section name="The smoke that Thunders" id="{B92EB471-71F9-4F08-B8A8-3EF51F9135EB}">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71" autoAdjust="0"/>
  </p:normalViewPr>
  <p:slideViewPr>
    <p:cSldViewPr>
      <p:cViewPr>
        <p:scale>
          <a:sx n="120" d="100"/>
          <a:sy n="120" d="100"/>
        </p:scale>
        <p:origin x="-72" y="600"/>
      </p:cViewPr>
      <p:guideLst>
        <p:guide orient="horz" pos="2160"/>
        <p:guide pos="2880"/>
      </p:guideLst>
    </p:cSldViewPr>
  </p:slideViewPr>
  <p:notesTextViewPr>
    <p:cViewPr>
      <p:scale>
        <a:sx n="1" d="1"/>
        <a:sy n="1" d="1"/>
      </p:scale>
      <p:origin x="0" y="0"/>
    </p:cViewPr>
  </p:notesTextViewPr>
  <p:sorterViewPr>
    <p:cViewPr>
      <p:scale>
        <a:sx n="100" d="100"/>
        <a:sy n="100" d="100"/>
      </p:scale>
      <p:origin x="0" y="9552"/>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F126D9-4D83-4EDA-B97A-153330D76A2A}" type="datetimeFigureOut">
              <a:rPr lang="en-GB" smtClean="0"/>
              <a:t>07/11/2013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DBA4FA-EBEF-4947-9D08-4C4623ACBB46}" type="slidenum">
              <a:rPr lang="en-GB" smtClean="0"/>
              <a:t>‹#›</a:t>
            </a:fld>
            <a:endParaRPr lang="en-GB"/>
          </a:p>
        </p:txBody>
      </p:sp>
    </p:spTree>
    <p:extLst>
      <p:ext uri="{BB962C8B-B14F-4D97-AF65-F5344CB8AC3E}">
        <p14:creationId xmlns:p14="http://schemas.microsoft.com/office/powerpoint/2010/main" val="265902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4B90AF-44EB-4916-9689-889073BB5D9C}" type="datetimeFigureOut">
              <a:rPr lang="en-GB" smtClean="0">
                <a:solidFill>
                  <a:prstClr val="white">
                    <a:tint val="75000"/>
                  </a:prstClr>
                </a:solidFill>
              </a:rPr>
              <a:pPr/>
              <a:t>07/11/2013</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B6DE235-F7FD-471C-9D9B-4EBE4EAA2C39}" type="slidenum">
              <a:rPr lang="en-GB" smtClean="0">
                <a:solidFill>
                  <a:prstClr val="white">
                    <a:tint val="75000"/>
                  </a:prstClr>
                </a:solidFill>
              </a:rPr>
              <a:pPr/>
              <a:t>‹#›</a:t>
            </a:fld>
            <a:endParaRPr lang="en-GB">
              <a:solidFill>
                <a:prstClr val="white">
                  <a:tint val="75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B90AF-44EB-4916-9689-889073BB5D9C}" type="datetimeFigureOut">
              <a:rPr lang="en-GB" smtClean="0">
                <a:solidFill>
                  <a:prstClr val="white">
                    <a:tint val="75000"/>
                  </a:prstClr>
                </a:solidFill>
              </a:rPr>
              <a:pPr/>
              <a:t>07/11/2013</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B6DE235-F7FD-471C-9D9B-4EBE4EAA2C39}" type="slidenum">
              <a:rPr lang="en-GB" smtClean="0">
                <a:solidFill>
                  <a:prstClr val="white">
                    <a:tint val="75000"/>
                  </a:prstClr>
                </a:solidFill>
              </a:rPr>
              <a:pPr/>
              <a:t>‹#›</a:t>
            </a:fld>
            <a:endParaRPr lang="en-GB">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4B90AF-44EB-4916-9689-889073BB5D9C}" type="datetimeFigureOut">
              <a:rPr lang="en-GB" smtClean="0">
                <a:solidFill>
                  <a:prstClr val="white">
                    <a:tint val="75000"/>
                  </a:prstClr>
                </a:solidFill>
              </a:rPr>
              <a:pPr/>
              <a:t>07/11/2013</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B6DE235-F7FD-471C-9D9B-4EBE4EAA2C39}" type="slidenum">
              <a:rPr lang="en-GB" smtClean="0">
                <a:solidFill>
                  <a:prstClr val="white">
                    <a:tint val="75000"/>
                  </a:prstClr>
                </a:solidFill>
              </a:rPr>
              <a:pPr/>
              <a:t>‹#›</a:t>
            </a:fld>
            <a:endParaRPr lang="en-GB">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94B90AF-44EB-4916-9689-889073BB5D9C}" type="datetimeFigureOut">
              <a:rPr lang="en-GB" smtClean="0">
                <a:solidFill>
                  <a:prstClr val="white">
                    <a:tint val="75000"/>
                  </a:prstClr>
                </a:solidFill>
              </a:rPr>
              <a:pPr/>
              <a:t>07/11/2013</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B6DE235-F7FD-471C-9D9B-4EBE4EAA2C39}" type="slidenum">
              <a:rPr lang="en-GB" smtClean="0">
                <a:solidFill>
                  <a:prstClr val="white">
                    <a:tint val="75000"/>
                  </a:prstClr>
                </a:solidFill>
              </a:rPr>
              <a:pPr/>
              <a:t>‹#›</a:t>
            </a:fld>
            <a:endParaRPr lang="en-GB">
              <a:solidFill>
                <a:prstClr val="white">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4B90AF-44EB-4916-9689-889073BB5D9C}" type="datetimeFigureOut">
              <a:rPr lang="en-GB" smtClean="0">
                <a:solidFill>
                  <a:prstClr val="white">
                    <a:tint val="75000"/>
                  </a:prstClr>
                </a:solidFill>
              </a:rPr>
              <a:pPr/>
              <a:t>07/11/2013</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B6DE235-F7FD-471C-9D9B-4EBE4EAA2C39}" type="slidenum">
              <a:rPr lang="en-GB" smtClean="0">
                <a:solidFill>
                  <a:prstClr val="white">
                    <a:tint val="75000"/>
                  </a:prstClr>
                </a:solidFill>
              </a:rPr>
              <a:pPr/>
              <a:t>‹#›</a:t>
            </a:fld>
            <a:endParaRPr lang="en-GB">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94B90AF-44EB-4916-9689-889073BB5D9C}" type="datetimeFigureOut">
              <a:rPr lang="en-GB" smtClean="0">
                <a:solidFill>
                  <a:prstClr val="white">
                    <a:tint val="75000"/>
                  </a:prstClr>
                </a:solidFill>
              </a:rPr>
              <a:pPr/>
              <a:t>07/11/2013</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B6DE235-F7FD-471C-9D9B-4EBE4EAA2C39}" type="slidenum">
              <a:rPr lang="en-GB" smtClean="0">
                <a:solidFill>
                  <a:prstClr val="white">
                    <a:tint val="75000"/>
                  </a:prstClr>
                </a:solidFill>
              </a:rPr>
              <a:pPr/>
              <a:t>‹#›</a:t>
            </a:fld>
            <a:endParaRPr lang="en-GB">
              <a:solidFill>
                <a:prstClr val="white">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4B90AF-44EB-4916-9689-889073BB5D9C}" type="datetimeFigureOut">
              <a:rPr lang="en-GB" smtClean="0">
                <a:solidFill>
                  <a:prstClr val="white">
                    <a:tint val="75000"/>
                  </a:prstClr>
                </a:solidFill>
              </a:rPr>
              <a:pPr/>
              <a:t>07/11/2013</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6B6DE235-F7FD-471C-9D9B-4EBE4EAA2C39}" type="slidenum">
              <a:rPr lang="en-GB" smtClean="0">
                <a:solidFill>
                  <a:prstClr val="white">
                    <a:tint val="75000"/>
                  </a:prstClr>
                </a:solidFill>
              </a:rPr>
              <a:pPr/>
              <a:t>‹#›</a:t>
            </a:fld>
            <a:endParaRPr lang="en-GB">
              <a:solidFill>
                <a:prstClr val="white">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4B90AF-44EB-4916-9689-889073BB5D9C}" type="datetimeFigureOut">
              <a:rPr lang="en-GB" smtClean="0">
                <a:solidFill>
                  <a:prstClr val="white">
                    <a:tint val="75000"/>
                  </a:prstClr>
                </a:solidFill>
              </a:rPr>
              <a:pPr/>
              <a:t>07/11/2013</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6B6DE235-F7FD-471C-9D9B-4EBE4EAA2C39}" type="slidenum">
              <a:rPr lang="en-GB" smtClean="0">
                <a:solidFill>
                  <a:prstClr val="white">
                    <a:tint val="75000"/>
                  </a:prstClr>
                </a:solidFill>
              </a:rPr>
              <a:pPr/>
              <a:t>‹#›</a:t>
            </a:fld>
            <a:endParaRPr lang="en-GB">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B90AF-44EB-4916-9689-889073BB5D9C}" type="datetimeFigureOut">
              <a:rPr lang="en-GB" smtClean="0">
                <a:solidFill>
                  <a:prstClr val="white">
                    <a:tint val="75000"/>
                  </a:prstClr>
                </a:solidFill>
              </a:rPr>
              <a:pPr/>
              <a:t>07/11/2013</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6B6DE235-F7FD-471C-9D9B-4EBE4EAA2C39}" type="slidenum">
              <a:rPr lang="en-GB" smtClean="0">
                <a:solidFill>
                  <a:prstClr val="white">
                    <a:tint val="75000"/>
                  </a:prstClr>
                </a:solidFill>
              </a:rPr>
              <a:pPr/>
              <a:t>‹#›</a:t>
            </a:fld>
            <a:endParaRPr lang="en-GB">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B90AF-44EB-4916-9689-889073BB5D9C}" type="datetimeFigureOut">
              <a:rPr lang="en-GB" smtClean="0">
                <a:solidFill>
                  <a:prstClr val="white">
                    <a:tint val="75000"/>
                  </a:prstClr>
                </a:solidFill>
              </a:rPr>
              <a:pPr/>
              <a:t>07/11/2013</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B6DE235-F7FD-471C-9D9B-4EBE4EAA2C39}" type="slidenum">
              <a:rPr lang="en-GB" smtClean="0">
                <a:solidFill>
                  <a:prstClr val="white">
                    <a:tint val="75000"/>
                  </a:prstClr>
                </a:solidFill>
              </a:rPr>
              <a:pPr/>
              <a:t>‹#›</a:t>
            </a:fld>
            <a:endParaRPr lang="en-GB">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B90AF-44EB-4916-9689-889073BB5D9C}" type="datetimeFigureOut">
              <a:rPr lang="en-GB" smtClean="0">
                <a:solidFill>
                  <a:prstClr val="white">
                    <a:tint val="75000"/>
                  </a:prstClr>
                </a:solidFill>
              </a:rPr>
              <a:pPr/>
              <a:t>07/11/2013</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B6DE235-F7FD-471C-9D9B-4EBE4EAA2C39}" type="slidenum">
              <a:rPr lang="en-GB" smtClean="0">
                <a:solidFill>
                  <a:prstClr val="white">
                    <a:tint val="75000"/>
                  </a:prstClr>
                </a:solidFill>
              </a:rPr>
              <a:pPr/>
              <a:t>‹#›</a:t>
            </a:fld>
            <a:endParaRPr lang="en-GB">
              <a:solidFill>
                <a:prstClr val="white">
                  <a:tint val="75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0DAF568-E1DC-4CB4-A05B-973F3FD0C98E}" type="datetimeFigureOut">
              <a:rPr lang="en-GB" smtClean="0"/>
              <a:t>07/11/2013</a:t>
            </a:fld>
            <a:endParaRPr lang="en-GB"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215E855-15B3-4BC3-A0F0-300B78D86244}"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milnermakuni@mct.gov.z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upload.wikimedia.org/wikipedia/commons/d/d4/Cable_map18.sv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384"/>
            <a:ext cx="9144000" cy="688538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7384"/>
            <a:ext cx="1078992" cy="1188720"/>
          </a:xfrm>
          <a:prstGeom prst="rect">
            <a:avLst/>
          </a:prstGeom>
        </p:spPr>
      </p:pic>
      <p:sp>
        <p:nvSpPr>
          <p:cNvPr id="10" name="Title 1"/>
          <p:cNvSpPr>
            <a:spLocks noGrp="1"/>
          </p:cNvSpPr>
          <p:nvPr>
            <p:ph type="ctrTitle"/>
          </p:nvPr>
        </p:nvSpPr>
        <p:spPr>
          <a:xfrm>
            <a:off x="486916" y="2132856"/>
            <a:ext cx="8458199" cy="3240360"/>
          </a:xfrm>
          <a:prstGeom prst="rect">
            <a:avLst/>
          </a:prstGeom>
          <a:effectLst/>
        </p:spPr>
        <p:txBody>
          <a:bodyPr/>
          <a:lstStyle/>
          <a:p>
            <a:pPr marL="182880" indent="0" algn="ctr">
              <a:buNone/>
            </a:pPr>
            <a:r>
              <a:rPr lang="en-GB" sz="3200" dirty="0" smtClean="0">
                <a:solidFill>
                  <a:schemeClr val="accent6"/>
                </a:solidFill>
                <a:effectLst/>
              </a:rPr>
              <a:t>Enhancing </a:t>
            </a:r>
            <a:r>
              <a:rPr lang="en-GB" sz="3200" dirty="0">
                <a:solidFill>
                  <a:schemeClr val="accent6"/>
                </a:solidFill>
                <a:effectLst/>
              </a:rPr>
              <a:t>ICT Development and connectivity for the land locked developing </a:t>
            </a:r>
            <a:r>
              <a:rPr lang="en-GB" sz="3200" dirty="0" smtClean="0">
                <a:solidFill>
                  <a:schemeClr val="accent6"/>
                </a:solidFill>
                <a:effectLst/>
              </a:rPr>
              <a:t>Countries</a:t>
            </a:r>
            <a:br>
              <a:rPr lang="en-GB" sz="3200" dirty="0" smtClean="0">
                <a:solidFill>
                  <a:schemeClr val="accent6"/>
                </a:solidFill>
                <a:effectLst/>
              </a:rPr>
            </a:br>
            <a:r>
              <a:rPr lang="en-GB" sz="3200" dirty="0" smtClean="0">
                <a:solidFill>
                  <a:schemeClr val="accent6"/>
                </a:solidFill>
                <a:effectLst/>
              </a:rPr>
              <a:t/>
            </a:r>
            <a:br>
              <a:rPr lang="en-GB" sz="3200" dirty="0" smtClean="0">
                <a:solidFill>
                  <a:schemeClr val="accent6"/>
                </a:solidFill>
                <a:effectLst/>
              </a:rPr>
            </a:br>
            <a:r>
              <a:rPr lang="en-GB" sz="2800" dirty="0" smtClean="0">
                <a:solidFill>
                  <a:schemeClr val="bg1"/>
                </a:solidFill>
                <a:effectLst/>
              </a:rPr>
              <a:t>Global </a:t>
            </a:r>
            <a:r>
              <a:rPr lang="en-GB" sz="2800" dirty="0">
                <a:solidFill>
                  <a:schemeClr val="bg1"/>
                </a:solidFill>
                <a:effectLst/>
              </a:rPr>
              <a:t>South-South Development</a:t>
            </a:r>
            <a:br>
              <a:rPr lang="en-GB" sz="2800" dirty="0">
                <a:solidFill>
                  <a:schemeClr val="bg1"/>
                </a:solidFill>
                <a:effectLst/>
              </a:rPr>
            </a:br>
            <a:r>
              <a:rPr lang="en-GB" sz="2800" dirty="0">
                <a:solidFill>
                  <a:schemeClr val="bg1"/>
                </a:solidFill>
                <a:effectLst/>
              </a:rPr>
              <a:t> Expo Mini partnership </a:t>
            </a:r>
            <a:r>
              <a:rPr lang="en-GB" sz="3600" dirty="0">
                <a:effectLst/>
              </a:rPr>
              <a:t>forum</a:t>
            </a:r>
            <a:br>
              <a:rPr lang="en-GB" sz="3600" dirty="0">
                <a:effectLst/>
              </a:rPr>
            </a:br>
            <a:r>
              <a:rPr lang="en-GB" sz="3600" kern="0" dirty="0" smtClean="0">
                <a:solidFill>
                  <a:schemeClr val="accent6"/>
                </a:solidFill>
                <a:effectLst/>
              </a:rPr>
              <a:t> </a:t>
            </a:r>
            <a:r>
              <a:rPr lang="en-GB" sz="3600" dirty="0">
                <a:effectLst/>
              </a:rPr>
              <a:t/>
            </a:r>
            <a:br>
              <a:rPr lang="en-GB" sz="3600" dirty="0">
                <a:effectLst/>
              </a:rPr>
            </a:br>
            <a:r>
              <a:rPr lang="en-GB" sz="3600" dirty="0" smtClean="0">
                <a:effectLst/>
              </a:rPr>
              <a:t/>
            </a:r>
            <a:br>
              <a:rPr lang="en-GB" sz="3600" dirty="0" smtClean="0">
                <a:effectLst/>
              </a:rPr>
            </a:br>
            <a:r>
              <a:rPr lang="en-GB" sz="3600" dirty="0" smtClean="0">
                <a:effectLst/>
              </a:rPr>
              <a:t>=26097788597</a:t>
            </a:r>
            <a:endParaRPr kumimoji="0" lang="en-US" sz="3600" i="0" u="sng" strike="noStrike" kern="0" cap="none" spc="0" normalizeH="0" baseline="0" noProof="0" dirty="0">
              <a:ln>
                <a:noFill/>
              </a:ln>
              <a:solidFill>
                <a:schemeClr val="accent6"/>
              </a:solidFill>
              <a:effectLst/>
              <a:uLnTx/>
              <a:uFillTx/>
            </a:endParaRPr>
          </a:p>
        </p:txBody>
      </p:sp>
      <p:sp>
        <p:nvSpPr>
          <p:cNvPr id="11" name="Subtitle 2"/>
          <p:cNvSpPr>
            <a:spLocks noGrp="1"/>
          </p:cNvSpPr>
          <p:nvPr>
            <p:ph type="subTitle" idx="1"/>
          </p:nvPr>
        </p:nvSpPr>
        <p:spPr>
          <a:xfrm>
            <a:off x="457200" y="5589240"/>
            <a:ext cx="8305800" cy="1268760"/>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rPr>
              <a:t>Milner M. Makuni,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hlinkClick r:id="rId4"/>
              </a:rPr>
              <a:t>milnermakuni@mct.gov.zm</a:t>
            </a:r>
            <a:endParaRPr kumimoji="0" lang="en-US" sz="20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noProof="0" dirty="0" smtClean="0">
                <a:solidFill>
                  <a:schemeClr val="bg1"/>
                </a:solidFill>
                <a:effectLst>
                  <a:outerShdw blurRad="38100" dist="38100" dir="2700000" algn="tl">
                    <a:srgbClr val="000000">
                      <a:alpha val="43137"/>
                    </a:srgbClr>
                  </a:outerShdw>
                </a:effectLst>
              </a:rPr>
              <a:t>260977788597</a:t>
            </a:r>
            <a:endParaRPr kumimoji="0" lang="en-US" sz="1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pic>
        <p:nvPicPr>
          <p:cNvPr id="7" name="Picture 3" descr="E:\Flag_of_Zambia.png"/>
          <p:cNvPicPr>
            <a:picLocks noChangeAspect="1" noChangeArrowheads="1"/>
          </p:cNvPicPr>
          <p:nvPr/>
        </p:nvPicPr>
        <p:blipFill>
          <a:blip r:embed="rId5" cstate="print"/>
          <a:srcRect/>
          <a:stretch>
            <a:fillRect/>
          </a:stretch>
        </p:blipFill>
        <p:spPr bwMode="auto">
          <a:xfrm>
            <a:off x="7315212" y="-27384"/>
            <a:ext cx="1828788" cy="1219192"/>
          </a:xfrm>
          <a:prstGeom prst="rect">
            <a:avLst/>
          </a:prstGeom>
          <a:noFill/>
        </p:spPr>
      </p:pic>
    </p:spTree>
    <p:extLst>
      <p:ext uri="{BB962C8B-B14F-4D97-AF65-F5344CB8AC3E}">
        <p14:creationId xmlns:p14="http://schemas.microsoft.com/office/powerpoint/2010/main" val="22301503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848" y="44624"/>
            <a:ext cx="9132152" cy="584775"/>
          </a:xfrm>
          <a:prstGeom prst="rect">
            <a:avLst/>
          </a:prstGeom>
          <a:noFill/>
        </p:spPr>
        <p:txBody>
          <a:bodyPr wrap="square" rtlCol="0">
            <a:spAutoFit/>
          </a:bodyPr>
          <a:lstStyle/>
          <a:p>
            <a:pPr lvl="0" algn="ctr">
              <a:defRPr/>
            </a:pPr>
            <a:r>
              <a:rPr lang="en-GB" sz="3200" b="1" kern="0" dirty="0">
                <a:solidFill>
                  <a:sysClr val="windowText" lastClr="000000"/>
                </a:solidFill>
                <a:effectLst>
                  <a:outerShdw blurRad="38100" dist="38100" dir="2700000" algn="tl">
                    <a:srgbClr val="000000">
                      <a:alpha val="43137"/>
                    </a:srgbClr>
                  </a:outerShdw>
                </a:effectLst>
              </a:rPr>
              <a:t>National Connectivity – Optic </a:t>
            </a:r>
            <a:r>
              <a:rPr lang="en-GB" sz="3200" b="1" kern="0" dirty="0" smtClean="0">
                <a:solidFill>
                  <a:sysClr val="windowText" lastClr="000000"/>
                </a:solidFill>
                <a:effectLst>
                  <a:outerShdw blurRad="38100" dist="38100" dir="2700000" algn="tl">
                    <a:srgbClr val="000000">
                      <a:alpha val="43137"/>
                    </a:srgbClr>
                  </a:outerShdw>
                </a:effectLst>
              </a:rPr>
              <a:t>Fibre</a:t>
            </a:r>
            <a:endParaRPr kumimoji="0" lang="en-GB" sz="32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06245" y="1220787"/>
            <a:ext cx="5731510" cy="4416425"/>
          </a:xfrm>
          <a:prstGeom prst="rect">
            <a:avLst/>
          </a:prstGeom>
          <a:noFill/>
          <a:ln>
            <a:noFill/>
          </a:ln>
          <a:extLst/>
        </p:spPr>
      </p:pic>
    </p:spTree>
    <p:extLst>
      <p:ext uri="{BB962C8B-B14F-4D97-AF65-F5344CB8AC3E}">
        <p14:creationId xmlns:p14="http://schemas.microsoft.com/office/powerpoint/2010/main" val="33696980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428" y="692696"/>
            <a:ext cx="6724104" cy="4524315"/>
          </a:xfrm>
          <a:prstGeom prst="rect">
            <a:avLst/>
          </a:prstGeom>
          <a:noFill/>
        </p:spPr>
        <p:txBody>
          <a:bodyPr wrap="square" rtlCol="0">
            <a:spAutoFit/>
          </a:bodyPr>
          <a:lstStyle/>
          <a:p>
            <a:endParaRPr lang="en-US" sz="1600" dirty="0" smtClean="0"/>
          </a:p>
          <a:p>
            <a:pPr fontAlgn="base"/>
            <a:r>
              <a:rPr lang="en-US" sz="1600" dirty="0"/>
              <a:t>There are a number of existing optical </a:t>
            </a:r>
            <a:r>
              <a:rPr lang="en-US" sz="1600" dirty="0" err="1"/>
              <a:t>fibre</a:t>
            </a:r>
            <a:r>
              <a:rPr lang="en-US" sz="1600" dirty="0"/>
              <a:t> cables on both the eastern and western Africa seaboard linking Africa to Europe  (</a:t>
            </a:r>
            <a:r>
              <a:rPr lang="en-US" sz="1600" dirty="0" err="1"/>
              <a:t>Seacom</a:t>
            </a:r>
            <a:r>
              <a:rPr lang="en-US" sz="1600" dirty="0"/>
              <a:t>, </a:t>
            </a:r>
            <a:r>
              <a:rPr lang="en-US" sz="1600" dirty="0" err="1"/>
              <a:t>EASSy</a:t>
            </a:r>
            <a:r>
              <a:rPr lang="en-US" sz="1600" dirty="0"/>
              <a:t>, SAT 3, SAFE and WASC</a:t>
            </a:r>
            <a:r>
              <a:rPr lang="en-US" sz="1600" dirty="0" smtClean="0"/>
              <a:t>.</a:t>
            </a:r>
          </a:p>
          <a:p>
            <a:pPr lvl="1" fontAlgn="base"/>
            <a:endParaRPr lang="en-GB" sz="1600" dirty="0"/>
          </a:p>
          <a:p>
            <a:pPr marL="742950" lvl="1" indent="-285750" fontAlgn="base">
              <a:buFont typeface="Wingdings" panose="05000000000000000000" pitchFamily="2" charset="2"/>
              <a:buChar char="Ø"/>
            </a:pPr>
            <a:r>
              <a:rPr lang="en-US" sz="1600" dirty="0"/>
              <a:t>Zamtel, MTN  as well as Airtel have capacity investments in some of the undersea cables,</a:t>
            </a:r>
            <a:endParaRPr lang="en-GB" sz="1600" dirty="0"/>
          </a:p>
          <a:p>
            <a:pPr marL="742950" lvl="1" indent="-285750" fontAlgn="base">
              <a:buFont typeface="Wingdings" panose="05000000000000000000" pitchFamily="2" charset="2"/>
              <a:buChar char="Ø"/>
            </a:pPr>
            <a:r>
              <a:rPr lang="en-US" sz="1600" dirty="0"/>
              <a:t>Zambia is currently connected to the undersea </a:t>
            </a:r>
            <a:r>
              <a:rPr lang="en-US" sz="1600" dirty="0" err="1"/>
              <a:t>fibre</a:t>
            </a:r>
            <a:r>
              <a:rPr lang="en-US" sz="1600" dirty="0"/>
              <a:t> cables through Namibia and Tanzania. </a:t>
            </a:r>
            <a:endParaRPr lang="en-US" sz="1600" dirty="0" smtClean="0"/>
          </a:p>
          <a:p>
            <a:pPr lvl="1" fontAlgn="base"/>
            <a:endParaRPr lang="en-GB" sz="1600" dirty="0"/>
          </a:p>
          <a:p>
            <a:pPr fontAlgn="base"/>
            <a:r>
              <a:rPr lang="en-GB" sz="1600" dirty="0"/>
              <a:t>Once the sufficient interconnection with undersea fibre cables is done it is anticipated that there will be abundant bandwidth and that prices for internet connectivity will substantially reduce.</a:t>
            </a:r>
          </a:p>
          <a:p>
            <a:pPr lvl="1"/>
            <a:endParaRPr lang="en-US" sz="1600" dirty="0" smtClean="0"/>
          </a:p>
          <a:p>
            <a:endParaRPr lang="en-US" sz="1600" dirty="0"/>
          </a:p>
          <a:p>
            <a:pPr marL="285750" indent="-285750">
              <a:buFont typeface="Arial" pitchFamily="34" charset="0"/>
              <a:buChar char="•"/>
            </a:pPr>
            <a:endParaRPr lang="en-US" sz="1600" dirty="0" smtClean="0"/>
          </a:p>
          <a:p>
            <a:pPr marL="285750" indent="-285750">
              <a:buFont typeface="Arial" pitchFamily="34" charset="0"/>
              <a:buChar char="•"/>
            </a:pPr>
            <a:endParaRPr lang="en-ZA" sz="1600" dirty="0" smtClean="0"/>
          </a:p>
          <a:p>
            <a:endParaRPr lang="en-ZA" sz="1600" dirty="0"/>
          </a:p>
        </p:txBody>
      </p:sp>
      <p:sp>
        <p:nvSpPr>
          <p:cNvPr id="5" name="TextBox 4"/>
          <p:cNvSpPr txBox="1"/>
          <p:nvPr/>
        </p:nvSpPr>
        <p:spPr>
          <a:xfrm>
            <a:off x="-170243" y="44624"/>
            <a:ext cx="9132152" cy="400110"/>
          </a:xfrm>
          <a:prstGeom prst="rect">
            <a:avLst/>
          </a:prstGeom>
          <a:noFill/>
        </p:spPr>
        <p:txBody>
          <a:bodyPr wrap="square" rtlCol="0">
            <a:spAutoFit/>
          </a:bodyPr>
          <a:lstStyle/>
          <a:p>
            <a:pPr lvl="0" algn="ctr"/>
            <a:r>
              <a:rPr lang="en-GB" sz="2000" b="1" kern="0" noProof="0" dirty="0" smtClean="0">
                <a:solidFill>
                  <a:sysClr val="windowText" lastClr="000000"/>
                </a:solidFill>
                <a:effectLst>
                  <a:outerShdw blurRad="38100" dist="38100" dir="2700000" algn="tl">
                    <a:srgbClr val="000000">
                      <a:alpha val="43137"/>
                    </a:srgbClr>
                  </a:outerShdw>
                </a:effectLst>
              </a:rPr>
              <a:t>    </a:t>
            </a:r>
            <a:r>
              <a:rPr lang="en-US" sz="2000" b="1" dirty="0"/>
              <a:t>OPTICAL FIBRE –International Connectivity</a:t>
            </a:r>
            <a:endParaRPr lang="en-GB" sz="2000" dirty="0"/>
          </a:p>
        </p:txBody>
      </p:sp>
    </p:spTree>
    <p:extLst>
      <p:ext uri="{BB962C8B-B14F-4D97-AF65-F5344CB8AC3E}">
        <p14:creationId xmlns:p14="http://schemas.microsoft.com/office/powerpoint/2010/main" val="31829073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428" y="692696"/>
            <a:ext cx="6724104" cy="1077218"/>
          </a:xfrm>
          <a:prstGeom prst="rect">
            <a:avLst/>
          </a:prstGeom>
          <a:noFill/>
        </p:spPr>
        <p:txBody>
          <a:bodyPr wrap="square" rtlCol="0">
            <a:spAutoFit/>
          </a:bodyPr>
          <a:lstStyle/>
          <a:p>
            <a:endParaRPr lang="en-US" sz="1600" dirty="0" smtClean="0"/>
          </a:p>
          <a:p>
            <a:pPr marL="285750" indent="-285750">
              <a:buFont typeface="Arial" pitchFamily="34" charset="0"/>
              <a:buChar char="•"/>
            </a:pPr>
            <a:endParaRPr lang="en-US" sz="1600" dirty="0" smtClean="0"/>
          </a:p>
          <a:p>
            <a:pPr marL="285750" indent="-285750">
              <a:buFont typeface="Arial" pitchFamily="34" charset="0"/>
              <a:buChar char="•"/>
            </a:pPr>
            <a:endParaRPr lang="en-ZA" sz="1600" dirty="0" smtClean="0"/>
          </a:p>
          <a:p>
            <a:endParaRPr lang="en-ZA" sz="1600" dirty="0"/>
          </a:p>
        </p:txBody>
      </p:sp>
      <p:sp>
        <p:nvSpPr>
          <p:cNvPr id="5" name="TextBox 4"/>
          <p:cNvSpPr txBox="1"/>
          <p:nvPr/>
        </p:nvSpPr>
        <p:spPr>
          <a:xfrm>
            <a:off x="-170243" y="44624"/>
            <a:ext cx="9132152" cy="400110"/>
          </a:xfrm>
          <a:prstGeom prst="rect">
            <a:avLst/>
          </a:prstGeom>
          <a:noFill/>
        </p:spPr>
        <p:txBody>
          <a:bodyPr wrap="square" rtlCol="0">
            <a:spAutoFit/>
          </a:bodyPr>
          <a:lstStyle/>
          <a:p>
            <a:pPr lvl="0" algn="ctr"/>
            <a:r>
              <a:rPr lang="en-GB" sz="2000" b="1" kern="0" noProof="0" dirty="0" smtClean="0">
                <a:solidFill>
                  <a:sysClr val="windowText" lastClr="000000"/>
                </a:solidFill>
                <a:effectLst>
                  <a:outerShdw blurRad="38100" dist="38100" dir="2700000" algn="tl">
                    <a:srgbClr val="000000">
                      <a:alpha val="43137"/>
                    </a:srgbClr>
                  </a:outerShdw>
                </a:effectLst>
              </a:rPr>
              <a:t>    </a:t>
            </a:r>
            <a:r>
              <a:rPr lang="en-US" sz="2000" b="1" dirty="0"/>
              <a:t>OPTICAL FIBRE –International Connectivity</a:t>
            </a:r>
            <a:endParaRPr lang="en-GB" sz="2000" dirty="0"/>
          </a:p>
        </p:txBody>
      </p:sp>
      <p:pic>
        <p:nvPicPr>
          <p:cNvPr id="4" name="Content Placeholder 3" descr="File:Cable map18.sv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706245" y="563245"/>
            <a:ext cx="5731510" cy="5731510"/>
          </a:xfrm>
          <a:prstGeom prst="rect">
            <a:avLst/>
          </a:prstGeom>
          <a:noFill/>
          <a:ln>
            <a:noFill/>
          </a:ln>
          <a:extLst/>
        </p:spPr>
      </p:pic>
    </p:spTree>
    <p:extLst>
      <p:ext uri="{BB962C8B-B14F-4D97-AF65-F5344CB8AC3E}">
        <p14:creationId xmlns:p14="http://schemas.microsoft.com/office/powerpoint/2010/main" val="34654877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48" y="9565"/>
            <a:ext cx="9132152"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400" b="1" kern="0" dirty="0" smtClean="0">
                <a:solidFill>
                  <a:sysClr val="windowText" lastClr="000000"/>
                </a:solidFill>
                <a:effectLst>
                  <a:outerShdw blurRad="38100" dist="38100" dir="2700000" algn="tl">
                    <a:srgbClr val="000000">
                      <a:alpha val="43137"/>
                    </a:srgbClr>
                  </a:outerShdw>
                </a:effectLst>
              </a:rPr>
              <a:t>What about E-Government?</a:t>
            </a:r>
            <a:endParaRPr kumimoji="0" lang="en-GB" sz="54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sp>
        <p:nvSpPr>
          <p:cNvPr id="7" name="TextBox 6"/>
          <p:cNvSpPr txBox="1"/>
          <p:nvPr/>
        </p:nvSpPr>
        <p:spPr>
          <a:xfrm>
            <a:off x="11848" y="774095"/>
            <a:ext cx="9024648" cy="3939540"/>
          </a:xfrm>
          <a:prstGeom prst="rect">
            <a:avLst/>
          </a:prstGeom>
          <a:noFill/>
        </p:spPr>
        <p:txBody>
          <a:bodyPr wrap="square" rtlCol="0">
            <a:spAutoFit/>
          </a:bodyPr>
          <a:lstStyle/>
          <a:p>
            <a:pPr marL="342900" indent="-342900">
              <a:buFont typeface="Wingdings" pitchFamily="2" charset="2"/>
              <a:buChar char="Ø"/>
            </a:pPr>
            <a:r>
              <a:rPr lang="en-ZA" sz="2000" b="1" dirty="0" smtClean="0">
                <a:effectLst>
                  <a:outerShdw blurRad="38100" dist="38100" dir="2700000" algn="tl">
                    <a:srgbClr val="000000">
                      <a:alpha val="43137"/>
                    </a:srgbClr>
                  </a:outerShdw>
                </a:effectLst>
              </a:rPr>
              <a:t>Common ICT Platform</a:t>
            </a:r>
          </a:p>
          <a:p>
            <a:pPr marL="800100" lvl="1" indent="-342900">
              <a:buFont typeface="Wingdings" panose="05000000000000000000" pitchFamily="2" charset="2"/>
              <a:buChar char="ü"/>
            </a:pPr>
            <a:r>
              <a:rPr lang="en-ZA" sz="2000" dirty="0" smtClean="0"/>
              <a:t>Government Wide Area Network and Unified Internet</a:t>
            </a:r>
          </a:p>
          <a:p>
            <a:pPr marL="342900" indent="-342900">
              <a:buFont typeface="Wingdings" pitchFamily="2" charset="2"/>
              <a:buChar char="Ø"/>
            </a:pPr>
            <a:r>
              <a:rPr lang="en-ZA" sz="2000" b="1" dirty="0" smtClean="0">
                <a:effectLst>
                  <a:outerShdw blurRad="38100" dist="38100" dir="2700000" algn="tl">
                    <a:srgbClr val="000000">
                      <a:alpha val="43137"/>
                    </a:srgbClr>
                  </a:outerShdw>
                </a:effectLst>
              </a:rPr>
              <a:t>Electronic Services</a:t>
            </a:r>
          </a:p>
          <a:p>
            <a:pPr marL="800100" lvl="1" indent="-342900">
              <a:buFont typeface="Wingdings" pitchFamily="2" charset="2"/>
              <a:buChar char="ü"/>
            </a:pPr>
            <a:r>
              <a:rPr lang="en-ZA" sz="2000" dirty="0" smtClean="0"/>
              <a:t>Government Informational Web Portal</a:t>
            </a:r>
          </a:p>
          <a:p>
            <a:pPr marL="800100" lvl="1" indent="-342900">
              <a:buFont typeface="Wingdings" pitchFamily="2" charset="2"/>
              <a:buChar char="ü"/>
            </a:pPr>
            <a:r>
              <a:rPr lang="en-ZA" sz="2000" dirty="0" smtClean="0"/>
              <a:t>Government Transactional web Portal</a:t>
            </a:r>
          </a:p>
          <a:p>
            <a:pPr marL="1200150" lvl="2" indent="-285750">
              <a:buFont typeface="Arial" panose="020B0604020202020204" pitchFamily="34" charset="0"/>
              <a:buChar char="•"/>
            </a:pPr>
            <a:r>
              <a:rPr lang="en-GB" dirty="0"/>
              <a:t>National </a:t>
            </a:r>
            <a:r>
              <a:rPr lang="en-GB" dirty="0" smtClean="0"/>
              <a:t>Identification system ( INRIS)</a:t>
            </a:r>
            <a:endParaRPr lang="en-GB" sz="2800" dirty="0"/>
          </a:p>
          <a:p>
            <a:pPr marL="1200150" lvl="2" indent="-285750">
              <a:buFont typeface="Arial" panose="020B0604020202020204" pitchFamily="34" charset="0"/>
              <a:buChar char="•"/>
            </a:pPr>
            <a:r>
              <a:rPr lang="en-GB" dirty="0"/>
              <a:t>Lands </a:t>
            </a:r>
            <a:r>
              <a:rPr lang="en-GB" dirty="0" smtClean="0"/>
              <a:t>Management ( ZILMIS)</a:t>
            </a:r>
            <a:endParaRPr lang="en-GB" sz="2800" dirty="0"/>
          </a:p>
          <a:p>
            <a:pPr marL="1200150" lvl="2" indent="-285750">
              <a:buFont typeface="Arial" panose="020B0604020202020204" pitchFamily="34" charset="0"/>
              <a:buChar char="•"/>
            </a:pPr>
            <a:r>
              <a:rPr lang="en-GB" dirty="0" smtClean="0"/>
              <a:t>Taxation (Tax Online)</a:t>
            </a:r>
            <a:endParaRPr lang="en-GB" sz="2800" dirty="0"/>
          </a:p>
          <a:p>
            <a:pPr marL="1200150" lvl="2" indent="-285750">
              <a:buFont typeface="Arial" panose="020B0604020202020204" pitchFamily="34" charset="0"/>
              <a:buChar char="•"/>
            </a:pPr>
            <a:r>
              <a:rPr lang="en-GB" dirty="0"/>
              <a:t>Motor Vehicle and Driver </a:t>
            </a:r>
            <a:r>
              <a:rPr lang="en-GB" dirty="0" smtClean="0"/>
              <a:t>Licensing ( e-ZAMTIS)</a:t>
            </a:r>
            <a:endParaRPr lang="en-GB" sz="2800" dirty="0"/>
          </a:p>
          <a:p>
            <a:pPr marL="1200150" lvl="2" indent="-285750">
              <a:buFont typeface="Arial" panose="020B0604020202020204" pitchFamily="34" charset="0"/>
              <a:buChar char="•"/>
            </a:pPr>
            <a:r>
              <a:rPr lang="en-GB" dirty="0"/>
              <a:t>Business and Company </a:t>
            </a:r>
            <a:r>
              <a:rPr lang="en-GB" dirty="0" smtClean="0"/>
              <a:t>Registration (e-Trade)</a:t>
            </a:r>
          </a:p>
          <a:p>
            <a:pPr lvl="2"/>
            <a:endParaRPr lang="en-ZA" sz="2000" dirty="0" smtClean="0"/>
          </a:p>
          <a:p>
            <a:pPr marL="800100" lvl="1" indent="-342900">
              <a:buFont typeface="Wingdings" pitchFamily="2" charset="2"/>
              <a:buChar char="ü"/>
            </a:pPr>
            <a:r>
              <a:rPr lang="en-ZA" sz="2000" dirty="0" smtClean="0"/>
              <a:t>Tax Online web interactive system – Zambia Revenue Authority</a:t>
            </a:r>
          </a:p>
          <a:p>
            <a:pPr lvl="1"/>
            <a:endParaRPr lang="en-ZA" sz="2000" dirty="0" smtClean="0"/>
          </a:p>
        </p:txBody>
      </p:sp>
    </p:spTree>
    <p:extLst>
      <p:ext uri="{BB962C8B-B14F-4D97-AF65-F5344CB8AC3E}">
        <p14:creationId xmlns:p14="http://schemas.microsoft.com/office/powerpoint/2010/main" val="12266594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p:cTn id="4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 calcmode="lin" valueType="num">
                                      <p:cBhvr>
                                        <p:cTn id="56"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 calcmode="lin" valueType="num">
                                      <p:cBhvr>
                                        <p:cTn id="63"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7">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 calcmode="lin" valueType="num">
                                      <p:cBhvr>
                                        <p:cTn id="70" dur="500" fill="hold"/>
                                        <p:tgtEl>
                                          <p:spTgt spid="7">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7">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7">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7">
                                            <p:txEl>
                                              <p:pRg st="11" end="11"/>
                                            </p:txEl>
                                          </p:spTgt>
                                        </p:tgtEl>
                                        <p:attrNameLst>
                                          <p:attrName>style.visibility</p:attrName>
                                        </p:attrNameLst>
                                      </p:cBhvr>
                                      <p:to>
                                        <p:strVal val="visible"/>
                                      </p:to>
                                    </p:set>
                                    <p:anim calcmode="lin" valueType="num">
                                      <p:cBhvr>
                                        <p:cTn id="77" dur="500" fill="hold"/>
                                        <p:tgtEl>
                                          <p:spTgt spid="7">
                                            <p:txEl>
                                              <p:pRg st="11" end="11"/>
                                            </p:txEl>
                                          </p:spTgt>
                                        </p:tgtEl>
                                        <p:attrNameLst>
                                          <p:attrName>ppt_w</p:attrName>
                                        </p:attrNameLst>
                                      </p:cBhvr>
                                      <p:tavLst>
                                        <p:tav tm="0">
                                          <p:val>
                                            <p:fltVal val="0"/>
                                          </p:val>
                                        </p:tav>
                                        <p:tav tm="100000">
                                          <p:val>
                                            <p:strVal val="#ppt_w"/>
                                          </p:val>
                                        </p:tav>
                                      </p:tavLst>
                                    </p:anim>
                                    <p:anim calcmode="lin" valueType="num">
                                      <p:cBhvr>
                                        <p:cTn id="78" dur="500" fill="hold"/>
                                        <p:tgtEl>
                                          <p:spTgt spid="7">
                                            <p:txEl>
                                              <p:pRg st="11" end="11"/>
                                            </p:txEl>
                                          </p:spTgt>
                                        </p:tgtEl>
                                        <p:attrNameLst>
                                          <p:attrName>ppt_h</p:attrName>
                                        </p:attrNameLst>
                                      </p:cBhvr>
                                      <p:tavLst>
                                        <p:tav tm="0">
                                          <p:val>
                                            <p:fltVal val="0"/>
                                          </p:val>
                                        </p:tav>
                                        <p:tav tm="100000">
                                          <p:val>
                                            <p:strVal val="#ppt_h"/>
                                          </p:val>
                                        </p:tav>
                                      </p:tavLst>
                                    </p:anim>
                                    <p:animEffect transition="in" filter="fade">
                                      <p:cBhvr>
                                        <p:cTn id="79"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428" y="692696"/>
            <a:ext cx="6724104" cy="4770537"/>
          </a:xfrm>
          <a:prstGeom prst="rect">
            <a:avLst/>
          </a:prstGeom>
          <a:noFill/>
        </p:spPr>
        <p:txBody>
          <a:bodyPr wrap="square" rtlCol="0">
            <a:spAutoFit/>
          </a:bodyPr>
          <a:lstStyle/>
          <a:p>
            <a:endParaRPr lang="en-US" sz="1600" dirty="0" smtClean="0"/>
          </a:p>
          <a:p>
            <a:pPr marL="285750" lvl="0" indent="-285750">
              <a:buFont typeface="Wingdings" panose="05000000000000000000" pitchFamily="2" charset="2"/>
              <a:buChar char="Ø"/>
            </a:pPr>
            <a:r>
              <a:rPr lang="en-US" sz="1600" dirty="0"/>
              <a:t>Inadequate ICT skilled human resource </a:t>
            </a:r>
            <a:endParaRPr lang="en-US" sz="1600" dirty="0" smtClean="0"/>
          </a:p>
          <a:p>
            <a:pPr lvl="0"/>
            <a:endParaRPr lang="en-GB" sz="1600" b="1" dirty="0"/>
          </a:p>
          <a:p>
            <a:pPr marL="285750" lvl="0" indent="-285750">
              <a:buFont typeface="Wingdings" panose="05000000000000000000" pitchFamily="2" charset="2"/>
              <a:buChar char="Ø"/>
            </a:pPr>
            <a:r>
              <a:rPr lang="en-US" sz="1600" dirty="0"/>
              <a:t>High cost of service </a:t>
            </a:r>
            <a:r>
              <a:rPr lang="en-US" sz="1600" dirty="0" smtClean="0"/>
              <a:t>provision</a:t>
            </a:r>
          </a:p>
          <a:p>
            <a:pPr lvl="0"/>
            <a:endParaRPr lang="en-GB" sz="1600" b="1" dirty="0"/>
          </a:p>
          <a:p>
            <a:pPr marL="285750" lvl="0" indent="-285750">
              <a:buFont typeface="Wingdings" panose="05000000000000000000" pitchFamily="2" charset="2"/>
              <a:buChar char="Ø"/>
            </a:pPr>
            <a:r>
              <a:rPr lang="en-US" sz="1600" dirty="0"/>
              <a:t>Limited broadband infrastructure across the </a:t>
            </a:r>
            <a:r>
              <a:rPr lang="en-US" sz="1600" dirty="0" smtClean="0"/>
              <a:t>country</a:t>
            </a:r>
          </a:p>
          <a:p>
            <a:pPr lvl="0"/>
            <a:r>
              <a:rPr lang="en-US" sz="1600" dirty="0" smtClean="0"/>
              <a:t> </a:t>
            </a:r>
            <a:endParaRPr lang="en-GB" sz="1600" b="1" dirty="0"/>
          </a:p>
          <a:p>
            <a:pPr marL="285750" lvl="0" indent="-285750">
              <a:buFont typeface="Wingdings" panose="05000000000000000000" pitchFamily="2" charset="2"/>
              <a:buChar char="Ø"/>
            </a:pPr>
            <a:r>
              <a:rPr lang="en-US" sz="1600" dirty="0"/>
              <a:t>Lack of local content targeting citizens and </a:t>
            </a:r>
            <a:r>
              <a:rPr lang="en-US" sz="1600" dirty="0" smtClean="0"/>
              <a:t>businesses</a:t>
            </a:r>
          </a:p>
          <a:p>
            <a:pPr lvl="0"/>
            <a:endParaRPr lang="en-GB" sz="1600" b="1" dirty="0"/>
          </a:p>
          <a:p>
            <a:pPr marL="285750" lvl="0" indent="-285750">
              <a:buFont typeface="Wingdings" panose="05000000000000000000" pitchFamily="2" charset="2"/>
              <a:buChar char="Ø"/>
            </a:pPr>
            <a:r>
              <a:rPr lang="en-US" sz="1600" dirty="0"/>
              <a:t>Poor utilisation of ICTs in public service </a:t>
            </a:r>
            <a:r>
              <a:rPr lang="en-US" sz="1600" dirty="0" smtClean="0"/>
              <a:t>delivery</a:t>
            </a:r>
          </a:p>
          <a:p>
            <a:pPr lvl="0"/>
            <a:endParaRPr lang="en-GB" sz="1600" b="1" dirty="0"/>
          </a:p>
          <a:p>
            <a:pPr marL="285750" lvl="0" indent="-285750">
              <a:buFont typeface="Wingdings" panose="05000000000000000000" pitchFamily="2" charset="2"/>
              <a:buChar char="Ø"/>
            </a:pPr>
            <a:r>
              <a:rPr lang="en-US" sz="1600" dirty="0"/>
              <a:t>Lack of weather data capture and processing facilities; </a:t>
            </a:r>
            <a:r>
              <a:rPr lang="en-US" sz="1600" dirty="0" smtClean="0"/>
              <a:t>and</a:t>
            </a:r>
          </a:p>
          <a:p>
            <a:pPr lvl="0"/>
            <a:r>
              <a:rPr lang="en-US" sz="1600" dirty="0" smtClean="0"/>
              <a:t> </a:t>
            </a:r>
            <a:endParaRPr lang="en-GB" sz="1600" b="1" dirty="0"/>
          </a:p>
          <a:p>
            <a:pPr marL="285750" lvl="0" indent="-285750">
              <a:buFont typeface="Wingdings" panose="05000000000000000000" pitchFamily="2" charset="2"/>
              <a:buChar char="Ø"/>
            </a:pPr>
            <a:r>
              <a:rPr lang="en-US" sz="1600" dirty="0"/>
              <a:t>Limited utilisation of ICTs for commerce by private sector</a:t>
            </a:r>
            <a:endParaRPr lang="en-GB" sz="1600" b="1" dirty="0"/>
          </a:p>
          <a:p>
            <a:pPr lvl="1"/>
            <a:endParaRPr lang="en-US" sz="1600" dirty="0" smtClean="0"/>
          </a:p>
          <a:p>
            <a:endParaRPr lang="en-US" sz="1600" dirty="0"/>
          </a:p>
          <a:p>
            <a:pPr marL="285750" indent="-285750">
              <a:buFont typeface="Arial" pitchFamily="34" charset="0"/>
              <a:buChar char="•"/>
            </a:pPr>
            <a:endParaRPr lang="en-US" sz="1600" dirty="0" smtClean="0"/>
          </a:p>
          <a:p>
            <a:pPr marL="285750" indent="-285750">
              <a:buFont typeface="Arial" pitchFamily="34" charset="0"/>
              <a:buChar char="•"/>
            </a:pPr>
            <a:endParaRPr lang="en-ZA" sz="1600" dirty="0" smtClean="0"/>
          </a:p>
          <a:p>
            <a:endParaRPr lang="en-ZA" sz="1600" dirty="0"/>
          </a:p>
        </p:txBody>
      </p:sp>
      <p:sp>
        <p:nvSpPr>
          <p:cNvPr id="5" name="TextBox 4"/>
          <p:cNvSpPr txBox="1"/>
          <p:nvPr/>
        </p:nvSpPr>
        <p:spPr>
          <a:xfrm>
            <a:off x="-170243" y="44624"/>
            <a:ext cx="9132152" cy="400110"/>
          </a:xfrm>
          <a:prstGeom prst="rect">
            <a:avLst/>
          </a:prstGeom>
          <a:noFill/>
        </p:spPr>
        <p:txBody>
          <a:bodyPr wrap="square" rtlCol="0">
            <a:spAutoFit/>
          </a:bodyPr>
          <a:lstStyle/>
          <a:p>
            <a:pPr lvl="0" algn="ctr"/>
            <a:r>
              <a:rPr lang="en-GB" sz="2000" b="1" kern="0" noProof="0" dirty="0" smtClean="0">
                <a:solidFill>
                  <a:sysClr val="windowText" lastClr="000000"/>
                </a:solidFill>
                <a:effectLst>
                  <a:outerShdw blurRad="38100" dist="38100" dir="2700000" algn="tl">
                    <a:srgbClr val="000000">
                      <a:alpha val="43137"/>
                    </a:srgbClr>
                  </a:outerShdw>
                </a:effectLst>
              </a:rPr>
              <a:t>    </a:t>
            </a:r>
            <a:r>
              <a:rPr lang="en-US" sz="2000" b="1" noProof="0" dirty="0" smtClean="0"/>
              <a:t>What are the challenges?</a:t>
            </a:r>
            <a:endParaRPr lang="en-GB" sz="2000" dirty="0"/>
          </a:p>
        </p:txBody>
      </p:sp>
    </p:spTree>
    <p:extLst>
      <p:ext uri="{BB962C8B-B14F-4D97-AF65-F5344CB8AC3E}">
        <p14:creationId xmlns:p14="http://schemas.microsoft.com/office/powerpoint/2010/main" val="18046753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428" y="692696"/>
            <a:ext cx="6724104" cy="6740307"/>
          </a:xfrm>
          <a:prstGeom prst="rect">
            <a:avLst/>
          </a:prstGeom>
          <a:noFill/>
        </p:spPr>
        <p:txBody>
          <a:bodyPr wrap="square" rtlCol="0">
            <a:spAutoFit/>
          </a:bodyPr>
          <a:lstStyle/>
          <a:p>
            <a:endParaRPr lang="en-US" sz="1600" dirty="0" smtClean="0"/>
          </a:p>
          <a:p>
            <a:pPr marL="342900" lvl="0" indent="-342900">
              <a:buFont typeface="+mj-lt"/>
              <a:buAutoNum type="alphaLcParenR"/>
            </a:pPr>
            <a:r>
              <a:rPr lang="en-US" sz="1600" dirty="0" smtClean="0"/>
              <a:t>Internet service costs inland proved more expensive than internet service through access to the sea cable hence need to review some of our carrier of carrier service provider cost structure in country.</a:t>
            </a:r>
          </a:p>
          <a:p>
            <a:pPr marL="342900" lvl="0" indent="-342900">
              <a:buFont typeface="+mj-lt"/>
              <a:buAutoNum type="alphaLcParenR"/>
            </a:pPr>
            <a:r>
              <a:rPr lang="en-US" sz="1600" dirty="0" smtClean="0"/>
              <a:t>Government </a:t>
            </a:r>
            <a:r>
              <a:rPr lang="en-US" sz="1600" dirty="0"/>
              <a:t>provision of appropriate electronic services can enhance relevant content on internet</a:t>
            </a:r>
            <a:endParaRPr lang="en-GB" sz="1600" b="1" dirty="0"/>
          </a:p>
          <a:p>
            <a:pPr marL="342900" lvl="0" indent="-342900">
              <a:buFont typeface="+mj-lt"/>
              <a:buAutoNum type="alphaLcParenR"/>
            </a:pPr>
            <a:r>
              <a:rPr lang="en-US" sz="1600" dirty="0"/>
              <a:t>Collaborative initiative with private sector can facilitate extension of ICTs to un served and under served areas in a more cost effective way</a:t>
            </a:r>
            <a:endParaRPr lang="en-GB" sz="1600" b="1" dirty="0"/>
          </a:p>
          <a:p>
            <a:pPr marL="342900" lvl="0" indent="-342900">
              <a:buFont typeface="+mj-lt"/>
              <a:buAutoNum type="alphaLcParenR"/>
            </a:pPr>
            <a:r>
              <a:rPr lang="en-US" sz="1600" dirty="0"/>
              <a:t>Success of E-Government depends on greater business preparedness, competency in change management and effective business process re-engineering. Managing the many linked dependencies and risks between individual service delivery areas of the E-Government strategy and realizing the benefits of change poses a number of challenges.  </a:t>
            </a:r>
            <a:endParaRPr lang="en-GB" sz="1600" b="1" dirty="0"/>
          </a:p>
          <a:p>
            <a:pPr marL="342900" lvl="0" indent="-342900">
              <a:buFont typeface="+mj-lt"/>
              <a:buAutoNum type="alphaLcParenR"/>
            </a:pPr>
            <a:r>
              <a:rPr lang="en-US" sz="1600" dirty="0"/>
              <a:t>The increased mobile growth is an opportunity for mobile applications deployment and access of electronic services by the majority citizens and businesses.</a:t>
            </a:r>
            <a:endParaRPr lang="en-GB" sz="1600" b="1" dirty="0"/>
          </a:p>
          <a:p>
            <a:pPr marL="342900" lvl="0" indent="-342900">
              <a:buFont typeface="+mj-lt"/>
              <a:buAutoNum type="alphaLcParenR"/>
            </a:pPr>
            <a:r>
              <a:rPr lang="en-US" sz="1600" dirty="0"/>
              <a:t>Appropriate ICT for development policy, regulatory environment and strategies are required to exploit the use of ICT in socio-economic development.</a:t>
            </a:r>
            <a:endParaRPr lang="en-GB" sz="1600" b="1" dirty="0"/>
          </a:p>
          <a:p>
            <a:r>
              <a:rPr lang="en-US" sz="1600" dirty="0"/>
              <a:t> </a:t>
            </a:r>
            <a:endParaRPr lang="en-GB" sz="1600" dirty="0"/>
          </a:p>
          <a:p>
            <a:pPr lvl="1"/>
            <a:endParaRPr lang="en-US" sz="1600" dirty="0" smtClean="0"/>
          </a:p>
          <a:p>
            <a:endParaRPr lang="en-US" sz="1600" dirty="0"/>
          </a:p>
          <a:p>
            <a:pPr marL="285750" indent="-285750">
              <a:buFont typeface="Arial" pitchFamily="34" charset="0"/>
              <a:buChar char="•"/>
            </a:pPr>
            <a:endParaRPr lang="en-US" sz="1600" dirty="0" smtClean="0"/>
          </a:p>
          <a:p>
            <a:pPr marL="285750" indent="-285750">
              <a:buFont typeface="Arial" pitchFamily="34" charset="0"/>
              <a:buChar char="•"/>
            </a:pPr>
            <a:endParaRPr lang="en-ZA" sz="1600" dirty="0" smtClean="0"/>
          </a:p>
          <a:p>
            <a:endParaRPr lang="en-ZA" sz="1600" dirty="0"/>
          </a:p>
        </p:txBody>
      </p:sp>
      <p:sp>
        <p:nvSpPr>
          <p:cNvPr id="5" name="TextBox 4"/>
          <p:cNvSpPr txBox="1"/>
          <p:nvPr/>
        </p:nvSpPr>
        <p:spPr>
          <a:xfrm>
            <a:off x="-170243" y="44624"/>
            <a:ext cx="9132152" cy="400110"/>
          </a:xfrm>
          <a:prstGeom prst="rect">
            <a:avLst/>
          </a:prstGeom>
          <a:noFill/>
        </p:spPr>
        <p:txBody>
          <a:bodyPr wrap="square" rtlCol="0">
            <a:spAutoFit/>
          </a:bodyPr>
          <a:lstStyle/>
          <a:p>
            <a:pPr lvl="0" algn="ctr"/>
            <a:r>
              <a:rPr lang="en-GB" sz="2000" b="1" kern="0" noProof="0" dirty="0" smtClean="0">
                <a:solidFill>
                  <a:sysClr val="windowText" lastClr="000000"/>
                </a:solidFill>
                <a:effectLst>
                  <a:outerShdw blurRad="38100" dist="38100" dir="2700000" algn="tl">
                    <a:srgbClr val="000000">
                      <a:alpha val="43137"/>
                    </a:srgbClr>
                  </a:outerShdw>
                </a:effectLst>
              </a:rPr>
              <a:t>    </a:t>
            </a:r>
            <a:r>
              <a:rPr lang="en-US" sz="2000" b="1" noProof="0" dirty="0" smtClean="0"/>
              <a:t>Lessons Learnt?</a:t>
            </a:r>
            <a:endParaRPr lang="en-GB" sz="2000" dirty="0"/>
          </a:p>
        </p:txBody>
      </p:sp>
    </p:spTree>
    <p:extLst>
      <p:ext uri="{BB962C8B-B14F-4D97-AF65-F5344CB8AC3E}">
        <p14:creationId xmlns:p14="http://schemas.microsoft.com/office/powerpoint/2010/main" val="41951524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4" y="-73108"/>
            <a:ext cx="9263096" cy="6866287"/>
          </a:xfrm>
          <a:prstGeom prst="rect">
            <a:avLst/>
          </a:prstGeom>
        </p:spPr>
      </p:pic>
      <p:sp>
        <p:nvSpPr>
          <p:cNvPr id="2" name="TextBox 1"/>
          <p:cNvSpPr txBox="1"/>
          <p:nvPr/>
        </p:nvSpPr>
        <p:spPr>
          <a:xfrm>
            <a:off x="11848" y="-675456"/>
            <a:ext cx="9132152"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Recap </a:t>
            </a:r>
            <a:endParaRPr kumimoji="0" lang="en-GB" sz="40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grpSp>
        <p:nvGrpSpPr>
          <p:cNvPr id="29" name="Group 28"/>
          <p:cNvGrpSpPr/>
          <p:nvPr/>
        </p:nvGrpSpPr>
        <p:grpSpPr>
          <a:xfrm>
            <a:off x="182940" y="957096"/>
            <a:ext cx="2859926" cy="1147704"/>
            <a:chOff x="182940" y="957096"/>
            <a:chExt cx="2859926" cy="1147704"/>
          </a:xfrm>
        </p:grpSpPr>
        <p:sp>
          <p:nvSpPr>
            <p:cNvPr id="7" name="Bent-Up Arrow 6"/>
            <p:cNvSpPr/>
            <p:nvPr/>
          </p:nvSpPr>
          <p:spPr>
            <a:xfrm rot="5400000">
              <a:off x="677691" y="1541301"/>
              <a:ext cx="527013" cy="59998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182940" y="957096"/>
              <a:ext cx="1875918" cy="620997"/>
            </a:xfrm>
            <a:custGeom>
              <a:avLst/>
              <a:gdLst>
                <a:gd name="connsiteX0" fmla="*/ 0 w 1597431"/>
                <a:gd name="connsiteY0" fmla="*/ 103520 h 620997"/>
                <a:gd name="connsiteX1" fmla="*/ 103520 w 1597431"/>
                <a:gd name="connsiteY1" fmla="*/ 0 h 620997"/>
                <a:gd name="connsiteX2" fmla="*/ 1493911 w 1597431"/>
                <a:gd name="connsiteY2" fmla="*/ 0 h 620997"/>
                <a:gd name="connsiteX3" fmla="*/ 1597431 w 1597431"/>
                <a:gd name="connsiteY3" fmla="*/ 103520 h 620997"/>
                <a:gd name="connsiteX4" fmla="*/ 1597431 w 1597431"/>
                <a:gd name="connsiteY4" fmla="*/ 517477 h 620997"/>
                <a:gd name="connsiteX5" fmla="*/ 1493911 w 1597431"/>
                <a:gd name="connsiteY5" fmla="*/ 620997 h 620997"/>
                <a:gd name="connsiteX6" fmla="*/ 103520 w 1597431"/>
                <a:gd name="connsiteY6" fmla="*/ 620997 h 620997"/>
                <a:gd name="connsiteX7" fmla="*/ 0 w 1597431"/>
                <a:gd name="connsiteY7" fmla="*/ 517477 h 620997"/>
                <a:gd name="connsiteX8" fmla="*/ 0 w 1597431"/>
                <a:gd name="connsiteY8" fmla="*/ 103520 h 62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431" h="620997">
                  <a:moveTo>
                    <a:pt x="0" y="103520"/>
                  </a:moveTo>
                  <a:cubicBezTo>
                    <a:pt x="0" y="46347"/>
                    <a:pt x="46347" y="0"/>
                    <a:pt x="103520" y="0"/>
                  </a:cubicBezTo>
                  <a:lnTo>
                    <a:pt x="1493911" y="0"/>
                  </a:lnTo>
                  <a:cubicBezTo>
                    <a:pt x="1551084" y="0"/>
                    <a:pt x="1597431" y="46347"/>
                    <a:pt x="1597431" y="103520"/>
                  </a:cubicBezTo>
                  <a:lnTo>
                    <a:pt x="1597431" y="517477"/>
                  </a:lnTo>
                  <a:cubicBezTo>
                    <a:pt x="1597431" y="574650"/>
                    <a:pt x="1551084" y="620997"/>
                    <a:pt x="1493911" y="620997"/>
                  </a:cubicBezTo>
                  <a:lnTo>
                    <a:pt x="103520" y="620997"/>
                  </a:lnTo>
                  <a:cubicBezTo>
                    <a:pt x="46347" y="620997"/>
                    <a:pt x="0" y="574650"/>
                    <a:pt x="0" y="517477"/>
                  </a:cubicBezTo>
                  <a:lnTo>
                    <a:pt x="0" y="1035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900" tIns="98900" rIns="98900" bIns="98900" numCol="1" spcCol="1270" anchor="ctr" anchorCtr="0">
              <a:noAutofit/>
            </a:bodyPr>
            <a:lstStyle/>
            <a:p>
              <a:pPr lvl="0" algn="ctr" defTabSz="800100">
                <a:lnSpc>
                  <a:spcPct val="90000"/>
                </a:lnSpc>
                <a:spcBef>
                  <a:spcPct val="0"/>
                </a:spcBef>
                <a:spcAft>
                  <a:spcPct val="35000"/>
                </a:spcAft>
              </a:pPr>
              <a:r>
                <a:rPr lang="en-GB" sz="1800" b="1" kern="1200" dirty="0" smtClean="0">
                  <a:effectLst>
                    <a:outerShdw blurRad="38100" dist="38100" dir="2700000" algn="tl">
                      <a:srgbClr val="000000">
                        <a:alpha val="43137"/>
                      </a:srgbClr>
                    </a:outerShdw>
                  </a:effectLst>
                </a:rPr>
                <a:t>Introduction</a:t>
              </a:r>
              <a:endParaRPr lang="en-GB" sz="1800" b="1" kern="1200" dirty="0">
                <a:effectLst>
                  <a:outerShdw blurRad="38100" dist="38100" dir="2700000" algn="tl">
                    <a:srgbClr val="000000">
                      <a:alpha val="43137"/>
                    </a:srgbClr>
                  </a:outerShdw>
                </a:effectLst>
              </a:endParaRPr>
            </a:p>
          </p:txBody>
        </p:sp>
        <p:sp>
          <p:nvSpPr>
            <p:cNvPr id="9" name="Freeform 8"/>
            <p:cNvSpPr/>
            <p:nvPr/>
          </p:nvSpPr>
          <p:spPr>
            <a:xfrm>
              <a:off x="1777085" y="1016322"/>
              <a:ext cx="1265781" cy="501917"/>
            </a:xfrm>
            <a:custGeom>
              <a:avLst/>
              <a:gdLst>
                <a:gd name="connsiteX0" fmla="*/ 0 w 1265781"/>
                <a:gd name="connsiteY0" fmla="*/ 0 h 501917"/>
                <a:gd name="connsiteX1" fmla="*/ 1265781 w 1265781"/>
                <a:gd name="connsiteY1" fmla="*/ 0 h 501917"/>
                <a:gd name="connsiteX2" fmla="*/ 1265781 w 1265781"/>
                <a:gd name="connsiteY2" fmla="*/ 501917 h 501917"/>
                <a:gd name="connsiteX3" fmla="*/ 0 w 1265781"/>
                <a:gd name="connsiteY3" fmla="*/ 501917 h 501917"/>
                <a:gd name="connsiteX4" fmla="*/ 0 w 1265781"/>
                <a:gd name="connsiteY4" fmla="*/ 0 h 501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781" h="501917">
                  <a:moveTo>
                    <a:pt x="0" y="0"/>
                  </a:moveTo>
                  <a:lnTo>
                    <a:pt x="1265781" y="0"/>
                  </a:lnTo>
                  <a:lnTo>
                    <a:pt x="1265781" y="501917"/>
                  </a:lnTo>
                  <a:lnTo>
                    <a:pt x="0" y="5019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n-GB" sz="1600" b="1" kern="1200" dirty="0">
                <a:effectLst>
                  <a:outerShdw blurRad="38100" dist="38100" dir="2700000" algn="tl">
                    <a:srgbClr val="000000">
                      <a:alpha val="43137"/>
                    </a:srgbClr>
                  </a:outerShdw>
                </a:effectLst>
              </a:endParaRPr>
            </a:p>
          </p:txBody>
        </p:sp>
      </p:grpSp>
      <p:grpSp>
        <p:nvGrpSpPr>
          <p:cNvPr id="30" name="Group 29"/>
          <p:cNvGrpSpPr/>
          <p:nvPr/>
        </p:nvGrpSpPr>
        <p:grpSpPr>
          <a:xfrm>
            <a:off x="1188824" y="1654681"/>
            <a:ext cx="3928013" cy="1147704"/>
            <a:chOff x="1188824" y="1654681"/>
            <a:chExt cx="3928013" cy="1147704"/>
          </a:xfrm>
        </p:grpSpPr>
        <p:sp>
          <p:nvSpPr>
            <p:cNvPr id="10" name="Bent-Up Arrow 9"/>
            <p:cNvSpPr/>
            <p:nvPr/>
          </p:nvSpPr>
          <p:spPr>
            <a:xfrm rot="5400000">
              <a:off x="1795352" y="2238886"/>
              <a:ext cx="527013" cy="59998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1188824" y="1654681"/>
              <a:ext cx="1722842" cy="620997"/>
            </a:xfrm>
            <a:custGeom>
              <a:avLst/>
              <a:gdLst>
                <a:gd name="connsiteX0" fmla="*/ 0 w 1722842"/>
                <a:gd name="connsiteY0" fmla="*/ 103520 h 620997"/>
                <a:gd name="connsiteX1" fmla="*/ 103520 w 1722842"/>
                <a:gd name="connsiteY1" fmla="*/ 0 h 620997"/>
                <a:gd name="connsiteX2" fmla="*/ 1619322 w 1722842"/>
                <a:gd name="connsiteY2" fmla="*/ 0 h 620997"/>
                <a:gd name="connsiteX3" fmla="*/ 1722842 w 1722842"/>
                <a:gd name="connsiteY3" fmla="*/ 103520 h 620997"/>
                <a:gd name="connsiteX4" fmla="*/ 1722842 w 1722842"/>
                <a:gd name="connsiteY4" fmla="*/ 517477 h 620997"/>
                <a:gd name="connsiteX5" fmla="*/ 1619322 w 1722842"/>
                <a:gd name="connsiteY5" fmla="*/ 620997 h 620997"/>
                <a:gd name="connsiteX6" fmla="*/ 103520 w 1722842"/>
                <a:gd name="connsiteY6" fmla="*/ 620997 h 620997"/>
                <a:gd name="connsiteX7" fmla="*/ 0 w 1722842"/>
                <a:gd name="connsiteY7" fmla="*/ 517477 h 620997"/>
                <a:gd name="connsiteX8" fmla="*/ 0 w 1722842"/>
                <a:gd name="connsiteY8" fmla="*/ 103520 h 62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842" h="620997">
                  <a:moveTo>
                    <a:pt x="0" y="103520"/>
                  </a:moveTo>
                  <a:cubicBezTo>
                    <a:pt x="0" y="46347"/>
                    <a:pt x="46347" y="0"/>
                    <a:pt x="103520" y="0"/>
                  </a:cubicBezTo>
                  <a:lnTo>
                    <a:pt x="1619322" y="0"/>
                  </a:lnTo>
                  <a:cubicBezTo>
                    <a:pt x="1676495" y="0"/>
                    <a:pt x="1722842" y="46347"/>
                    <a:pt x="1722842" y="103520"/>
                  </a:cubicBezTo>
                  <a:lnTo>
                    <a:pt x="1722842" y="517477"/>
                  </a:lnTo>
                  <a:cubicBezTo>
                    <a:pt x="1722842" y="574650"/>
                    <a:pt x="1676495" y="620997"/>
                    <a:pt x="1619322" y="620997"/>
                  </a:cubicBezTo>
                  <a:lnTo>
                    <a:pt x="103520" y="620997"/>
                  </a:lnTo>
                  <a:cubicBezTo>
                    <a:pt x="46347" y="620997"/>
                    <a:pt x="0" y="574650"/>
                    <a:pt x="0" y="517477"/>
                  </a:cubicBezTo>
                  <a:lnTo>
                    <a:pt x="0" y="1035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900" tIns="98900" rIns="98900" bIns="98900" numCol="1" spcCol="1270" anchor="ctr" anchorCtr="0">
              <a:noAutofit/>
            </a:bodyPr>
            <a:lstStyle/>
            <a:p>
              <a:pPr lvl="0" algn="ctr" defTabSz="800100">
                <a:lnSpc>
                  <a:spcPct val="90000"/>
                </a:lnSpc>
                <a:spcBef>
                  <a:spcPct val="0"/>
                </a:spcBef>
                <a:spcAft>
                  <a:spcPct val="35000"/>
                </a:spcAft>
              </a:pPr>
              <a:r>
                <a:rPr lang="en-GB" b="1" dirty="0" smtClean="0">
                  <a:effectLst>
                    <a:outerShdw blurRad="38100" dist="38100" dir="2700000" algn="tl">
                      <a:srgbClr val="000000">
                        <a:alpha val="43137"/>
                      </a:srgbClr>
                    </a:outerShdw>
                  </a:effectLst>
                </a:rPr>
                <a:t>National Development</a:t>
              </a:r>
              <a:endParaRPr lang="en-GB" sz="1800" b="1" kern="1200" dirty="0">
                <a:effectLst>
                  <a:outerShdw blurRad="38100" dist="38100" dir="2700000" algn="tl">
                    <a:srgbClr val="000000">
                      <a:alpha val="43137"/>
                    </a:srgbClr>
                  </a:outerShdw>
                </a:effectLst>
              </a:endParaRPr>
            </a:p>
          </p:txBody>
        </p:sp>
        <p:sp>
          <p:nvSpPr>
            <p:cNvPr id="12" name="Freeform 11"/>
            <p:cNvSpPr/>
            <p:nvPr/>
          </p:nvSpPr>
          <p:spPr>
            <a:xfrm>
              <a:off x="3169845" y="1713907"/>
              <a:ext cx="1946992" cy="501917"/>
            </a:xfrm>
            <a:custGeom>
              <a:avLst/>
              <a:gdLst>
                <a:gd name="connsiteX0" fmla="*/ 0 w 1946992"/>
                <a:gd name="connsiteY0" fmla="*/ 0 h 501917"/>
                <a:gd name="connsiteX1" fmla="*/ 1946992 w 1946992"/>
                <a:gd name="connsiteY1" fmla="*/ 0 h 501917"/>
                <a:gd name="connsiteX2" fmla="*/ 1946992 w 1946992"/>
                <a:gd name="connsiteY2" fmla="*/ 501917 h 501917"/>
                <a:gd name="connsiteX3" fmla="*/ 0 w 1946992"/>
                <a:gd name="connsiteY3" fmla="*/ 501917 h 501917"/>
                <a:gd name="connsiteX4" fmla="*/ 0 w 1946992"/>
                <a:gd name="connsiteY4" fmla="*/ 0 h 501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992" h="501917">
                  <a:moveTo>
                    <a:pt x="0" y="0"/>
                  </a:moveTo>
                  <a:lnTo>
                    <a:pt x="1946992" y="0"/>
                  </a:lnTo>
                  <a:lnTo>
                    <a:pt x="1946992" y="501917"/>
                  </a:lnTo>
                  <a:lnTo>
                    <a:pt x="0" y="5019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n-GB" sz="1600" b="1" kern="1200" dirty="0">
                <a:effectLst>
                  <a:outerShdw blurRad="38100" dist="38100" dir="2700000" algn="tl">
                    <a:srgbClr val="000000">
                      <a:alpha val="43137"/>
                    </a:srgbClr>
                  </a:outerShdw>
                </a:effectLst>
              </a:endParaRPr>
            </a:p>
          </p:txBody>
        </p:sp>
      </p:grpSp>
      <p:grpSp>
        <p:nvGrpSpPr>
          <p:cNvPr id="31" name="Group 30"/>
          <p:cNvGrpSpPr/>
          <p:nvPr/>
        </p:nvGrpSpPr>
        <p:grpSpPr>
          <a:xfrm>
            <a:off x="2360984" y="2352267"/>
            <a:ext cx="1782357" cy="1147704"/>
            <a:chOff x="2360984" y="2352267"/>
            <a:chExt cx="1782357" cy="1147704"/>
          </a:xfrm>
        </p:grpSpPr>
        <p:sp>
          <p:nvSpPr>
            <p:cNvPr id="13" name="Bent-Up Arrow 12"/>
            <p:cNvSpPr/>
            <p:nvPr/>
          </p:nvSpPr>
          <p:spPr>
            <a:xfrm rot="5400000">
              <a:off x="2770478" y="2936472"/>
              <a:ext cx="527013" cy="59998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2360984" y="2352267"/>
              <a:ext cx="1782357" cy="620997"/>
            </a:xfrm>
            <a:custGeom>
              <a:avLst/>
              <a:gdLst>
                <a:gd name="connsiteX0" fmla="*/ 0 w 1563185"/>
                <a:gd name="connsiteY0" fmla="*/ 103520 h 620997"/>
                <a:gd name="connsiteX1" fmla="*/ 103520 w 1563185"/>
                <a:gd name="connsiteY1" fmla="*/ 0 h 620997"/>
                <a:gd name="connsiteX2" fmla="*/ 1459665 w 1563185"/>
                <a:gd name="connsiteY2" fmla="*/ 0 h 620997"/>
                <a:gd name="connsiteX3" fmla="*/ 1563185 w 1563185"/>
                <a:gd name="connsiteY3" fmla="*/ 103520 h 620997"/>
                <a:gd name="connsiteX4" fmla="*/ 1563185 w 1563185"/>
                <a:gd name="connsiteY4" fmla="*/ 517477 h 620997"/>
                <a:gd name="connsiteX5" fmla="*/ 1459665 w 1563185"/>
                <a:gd name="connsiteY5" fmla="*/ 620997 h 620997"/>
                <a:gd name="connsiteX6" fmla="*/ 103520 w 1563185"/>
                <a:gd name="connsiteY6" fmla="*/ 620997 h 620997"/>
                <a:gd name="connsiteX7" fmla="*/ 0 w 1563185"/>
                <a:gd name="connsiteY7" fmla="*/ 517477 h 620997"/>
                <a:gd name="connsiteX8" fmla="*/ 0 w 1563185"/>
                <a:gd name="connsiteY8" fmla="*/ 103520 h 62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185" h="620997">
                  <a:moveTo>
                    <a:pt x="0" y="103520"/>
                  </a:moveTo>
                  <a:cubicBezTo>
                    <a:pt x="0" y="46347"/>
                    <a:pt x="46347" y="0"/>
                    <a:pt x="103520" y="0"/>
                  </a:cubicBezTo>
                  <a:lnTo>
                    <a:pt x="1459665" y="0"/>
                  </a:lnTo>
                  <a:cubicBezTo>
                    <a:pt x="1516838" y="0"/>
                    <a:pt x="1563185" y="46347"/>
                    <a:pt x="1563185" y="103520"/>
                  </a:cubicBezTo>
                  <a:lnTo>
                    <a:pt x="1563185" y="517477"/>
                  </a:lnTo>
                  <a:cubicBezTo>
                    <a:pt x="1563185" y="574650"/>
                    <a:pt x="1516838" y="620997"/>
                    <a:pt x="1459665" y="620997"/>
                  </a:cubicBezTo>
                  <a:lnTo>
                    <a:pt x="103520" y="620997"/>
                  </a:lnTo>
                  <a:cubicBezTo>
                    <a:pt x="46347" y="620997"/>
                    <a:pt x="0" y="574650"/>
                    <a:pt x="0" y="517477"/>
                  </a:cubicBezTo>
                  <a:lnTo>
                    <a:pt x="0" y="1035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900" tIns="98900" rIns="98900" bIns="98900" numCol="1" spcCol="1270" anchor="ctr" anchorCtr="0">
              <a:noAutofit/>
            </a:bodyPr>
            <a:lstStyle/>
            <a:p>
              <a:pPr lvl="0" algn="ctr" defTabSz="800100">
                <a:lnSpc>
                  <a:spcPct val="90000"/>
                </a:lnSpc>
                <a:spcBef>
                  <a:spcPct val="0"/>
                </a:spcBef>
                <a:spcAft>
                  <a:spcPct val="35000"/>
                </a:spcAft>
              </a:pPr>
              <a:r>
                <a:rPr lang="en-GB" sz="1800" b="1" kern="1200" dirty="0" smtClean="0">
                  <a:effectLst>
                    <a:outerShdw blurRad="38100" dist="38100" dir="2700000" algn="tl">
                      <a:srgbClr val="000000">
                        <a:alpha val="43137"/>
                      </a:srgbClr>
                    </a:outerShdw>
                  </a:effectLst>
                </a:rPr>
                <a:t>Infrastructure</a:t>
              </a:r>
              <a:endParaRPr lang="en-GB" sz="1800" b="1" kern="1200" dirty="0">
                <a:effectLst>
                  <a:outerShdw blurRad="38100" dist="38100" dir="2700000" algn="tl">
                    <a:srgbClr val="000000">
                      <a:alpha val="43137"/>
                    </a:srgbClr>
                  </a:outerShdw>
                </a:effectLst>
              </a:endParaRPr>
            </a:p>
          </p:txBody>
        </p:sp>
      </p:grpSp>
      <p:sp>
        <p:nvSpPr>
          <p:cNvPr id="15" name="Rectangle 14"/>
          <p:cNvSpPr/>
          <p:nvPr/>
        </p:nvSpPr>
        <p:spPr>
          <a:xfrm>
            <a:off x="3518032" y="2411493"/>
            <a:ext cx="645250" cy="5019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Freeform 16"/>
          <p:cNvSpPr/>
          <p:nvPr/>
        </p:nvSpPr>
        <p:spPr>
          <a:xfrm>
            <a:off x="3347804" y="3049852"/>
            <a:ext cx="2137103" cy="620997"/>
          </a:xfrm>
          <a:custGeom>
            <a:avLst/>
            <a:gdLst>
              <a:gd name="connsiteX0" fmla="*/ 0 w 2137103"/>
              <a:gd name="connsiteY0" fmla="*/ 103520 h 620997"/>
              <a:gd name="connsiteX1" fmla="*/ 103520 w 2137103"/>
              <a:gd name="connsiteY1" fmla="*/ 0 h 620997"/>
              <a:gd name="connsiteX2" fmla="*/ 2033583 w 2137103"/>
              <a:gd name="connsiteY2" fmla="*/ 0 h 620997"/>
              <a:gd name="connsiteX3" fmla="*/ 2137103 w 2137103"/>
              <a:gd name="connsiteY3" fmla="*/ 103520 h 620997"/>
              <a:gd name="connsiteX4" fmla="*/ 2137103 w 2137103"/>
              <a:gd name="connsiteY4" fmla="*/ 517477 h 620997"/>
              <a:gd name="connsiteX5" fmla="*/ 2033583 w 2137103"/>
              <a:gd name="connsiteY5" fmla="*/ 620997 h 620997"/>
              <a:gd name="connsiteX6" fmla="*/ 103520 w 2137103"/>
              <a:gd name="connsiteY6" fmla="*/ 620997 h 620997"/>
              <a:gd name="connsiteX7" fmla="*/ 0 w 2137103"/>
              <a:gd name="connsiteY7" fmla="*/ 517477 h 620997"/>
              <a:gd name="connsiteX8" fmla="*/ 0 w 2137103"/>
              <a:gd name="connsiteY8" fmla="*/ 103520 h 62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103" h="620997">
                <a:moveTo>
                  <a:pt x="0" y="103520"/>
                </a:moveTo>
                <a:cubicBezTo>
                  <a:pt x="0" y="46347"/>
                  <a:pt x="46347" y="0"/>
                  <a:pt x="103520" y="0"/>
                </a:cubicBezTo>
                <a:lnTo>
                  <a:pt x="2033583" y="0"/>
                </a:lnTo>
                <a:cubicBezTo>
                  <a:pt x="2090756" y="0"/>
                  <a:pt x="2137103" y="46347"/>
                  <a:pt x="2137103" y="103520"/>
                </a:cubicBezTo>
                <a:lnTo>
                  <a:pt x="2137103" y="517477"/>
                </a:lnTo>
                <a:cubicBezTo>
                  <a:pt x="2137103" y="574650"/>
                  <a:pt x="2090756" y="620997"/>
                  <a:pt x="2033583" y="620997"/>
                </a:cubicBezTo>
                <a:lnTo>
                  <a:pt x="103520" y="620997"/>
                </a:lnTo>
                <a:cubicBezTo>
                  <a:pt x="46347" y="620997"/>
                  <a:pt x="0" y="574650"/>
                  <a:pt x="0" y="517477"/>
                </a:cubicBezTo>
                <a:lnTo>
                  <a:pt x="0" y="1035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900" tIns="98900" rIns="98900" bIns="98900" numCol="1" spcCol="1270" anchor="ctr" anchorCtr="0">
            <a:noAutofit/>
          </a:bodyPr>
          <a:lstStyle/>
          <a:p>
            <a:pPr lvl="0" algn="ctr" defTabSz="800100">
              <a:lnSpc>
                <a:spcPct val="90000"/>
              </a:lnSpc>
              <a:spcBef>
                <a:spcPct val="0"/>
              </a:spcBef>
              <a:spcAft>
                <a:spcPct val="35000"/>
              </a:spcAft>
            </a:pPr>
            <a:r>
              <a:rPr lang="en-GB" sz="1800" b="1" kern="1200" dirty="0" smtClean="0">
                <a:effectLst>
                  <a:outerShdw blurRad="38100" dist="38100" dir="2700000" algn="tl">
                    <a:srgbClr val="000000">
                      <a:alpha val="43137"/>
                    </a:srgbClr>
                  </a:outerShdw>
                </a:effectLst>
              </a:rPr>
              <a:t>E-Government</a:t>
            </a:r>
            <a:endParaRPr lang="en-GB" sz="1800" b="1" kern="1200" dirty="0">
              <a:effectLst>
                <a:outerShdw blurRad="38100" dist="38100" dir="2700000" algn="tl">
                  <a:srgbClr val="000000">
                    <a:alpha val="43137"/>
                  </a:srgbClr>
                </a:outerShdw>
              </a:effectLst>
            </a:endParaRPr>
          </a:p>
        </p:txBody>
      </p:sp>
      <p:sp>
        <p:nvSpPr>
          <p:cNvPr id="18" name="Rectangle 17"/>
          <p:cNvSpPr/>
          <p:nvPr/>
        </p:nvSpPr>
        <p:spPr>
          <a:xfrm>
            <a:off x="4859946" y="3109078"/>
            <a:ext cx="645250" cy="5019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6084600" y="3806664"/>
            <a:ext cx="645250" cy="5019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angle 23"/>
          <p:cNvSpPr/>
          <p:nvPr/>
        </p:nvSpPr>
        <p:spPr>
          <a:xfrm>
            <a:off x="7136982" y="4504249"/>
            <a:ext cx="645250" cy="5019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tangle 26"/>
          <p:cNvSpPr/>
          <p:nvPr/>
        </p:nvSpPr>
        <p:spPr>
          <a:xfrm>
            <a:off x="8100393" y="5201834"/>
            <a:ext cx="645250" cy="5019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Freeform 21"/>
          <p:cNvSpPr/>
          <p:nvPr/>
        </p:nvSpPr>
        <p:spPr>
          <a:xfrm>
            <a:off x="5320801" y="3806664"/>
            <a:ext cx="1563185" cy="620997"/>
          </a:xfrm>
          <a:custGeom>
            <a:avLst/>
            <a:gdLst>
              <a:gd name="connsiteX0" fmla="*/ 0 w 1563185"/>
              <a:gd name="connsiteY0" fmla="*/ 103520 h 620997"/>
              <a:gd name="connsiteX1" fmla="*/ 103520 w 1563185"/>
              <a:gd name="connsiteY1" fmla="*/ 0 h 620997"/>
              <a:gd name="connsiteX2" fmla="*/ 1459665 w 1563185"/>
              <a:gd name="connsiteY2" fmla="*/ 0 h 620997"/>
              <a:gd name="connsiteX3" fmla="*/ 1563185 w 1563185"/>
              <a:gd name="connsiteY3" fmla="*/ 103520 h 620997"/>
              <a:gd name="connsiteX4" fmla="*/ 1563185 w 1563185"/>
              <a:gd name="connsiteY4" fmla="*/ 517477 h 620997"/>
              <a:gd name="connsiteX5" fmla="*/ 1459665 w 1563185"/>
              <a:gd name="connsiteY5" fmla="*/ 620997 h 620997"/>
              <a:gd name="connsiteX6" fmla="*/ 103520 w 1563185"/>
              <a:gd name="connsiteY6" fmla="*/ 620997 h 620997"/>
              <a:gd name="connsiteX7" fmla="*/ 0 w 1563185"/>
              <a:gd name="connsiteY7" fmla="*/ 517477 h 620997"/>
              <a:gd name="connsiteX8" fmla="*/ 0 w 1563185"/>
              <a:gd name="connsiteY8" fmla="*/ 103520 h 62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185" h="620997">
                <a:moveTo>
                  <a:pt x="0" y="103520"/>
                </a:moveTo>
                <a:cubicBezTo>
                  <a:pt x="0" y="46347"/>
                  <a:pt x="46347" y="0"/>
                  <a:pt x="103520" y="0"/>
                </a:cubicBezTo>
                <a:lnTo>
                  <a:pt x="1459665" y="0"/>
                </a:lnTo>
                <a:cubicBezTo>
                  <a:pt x="1516838" y="0"/>
                  <a:pt x="1563185" y="46347"/>
                  <a:pt x="1563185" y="103520"/>
                </a:cubicBezTo>
                <a:lnTo>
                  <a:pt x="1563185" y="517477"/>
                </a:lnTo>
                <a:cubicBezTo>
                  <a:pt x="1563185" y="574650"/>
                  <a:pt x="1516838" y="620997"/>
                  <a:pt x="1459665" y="620997"/>
                </a:cubicBezTo>
                <a:lnTo>
                  <a:pt x="103520" y="620997"/>
                </a:lnTo>
                <a:cubicBezTo>
                  <a:pt x="46347" y="620997"/>
                  <a:pt x="0" y="574650"/>
                  <a:pt x="0" y="517477"/>
                </a:cubicBezTo>
                <a:lnTo>
                  <a:pt x="0" y="1035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900" tIns="98900" rIns="98900" bIns="98900" numCol="1" spcCol="1270" anchor="ctr" anchorCtr="0">
            <a:noAutofit/>
          </a:bodyPr>
          <a:lstStyle/>
          <a:p>
            <a:pPr lvl="0" algn="ctr" defTabSz="800100">
              <a:lnSpc>
                <a:spcPct val="90000"/>
              </a:lnSpc>
              <a:spcBef>
                <a:spcPct val="0"/>
              </a:spcBef>
              <a:spcAft>
                <a:spcPct val="35000"/>
              </a:spcAft>
            </a:pPr>
            <a:r>
              <a:rPr lang="en-GB" sz="1800" b="1" kern="1200" dirty="0" smtClean="0">
                <a:effectLst>
                  <a:outerShdw blurRad="38100" dist="38100" dir="2700000" algn="tl">
                    <a:srgbClr val="000000">
                      <a:alpha val="43137"/>
                    </a:srgbClr>
                  </a:outerShdw>
                </a:effectLst>
              </a:rPr>
              <a:t>Challenges</a:t>
            </a:r>
            <a:endParaRPr lang="en-GB" sz="1800" b="1" kern="1200" dirty="0">
              <a:effectLst>
                <a:outerShdw blurRad="38100" dist="38100" dir="2700000" algn="tl">
                  <a:srgbClr val="000000">
                    <a:alpha val="43137"/>
                  </a:srgbClr>
                </a:outerShdw>
              </a:effectLst>
            </a:endParaRPr>
          </a:p>
        </p:txBody>
      </p:sp>
      <p:sp>
        <p:nvSpPr>
          <p:cNvPr id="23" name="Freeform 22"/>
          <p:cNvSpPr/>
          <p:nvPr/>
        </p:nvSpPr>
        <p:spPr>
          <a:xfrm>
            <a:off x="7182458" y="4826251"/>
            <a:ext cx="1563185" cy="620997"/>
          </a:xfrm>
          <a:custGeom>
            <a:avLst/>
            <a:gdLst>
              <a:gd name="connsiteX0" fmla="*/ 0 w 1563185"/>
              <a:gd name="connsiteY0" fmla="*/ 103520 h 620997"/>
              <a:gd name="connsiteX1" fmla="*/ 103520 w 1563185"/>
              <a:gd name="connsiteY1" fmla="*/ 0 h 620997"/>
              <a:gd name="connsiteX2" fmla="*/ 1459665 w 1563185"/>
              <a:gd name="connsiteY2" fmla="*/ 0 h 620997"/>
              <a:gd name="connsiteX3" fmla="*/ 1563185 w 1563185"/>
              <a:gd name="connsiteY3" fmla="*/ 103520 h 620997"/>
              <a:gd name="connsiteX4" fmla="*/ 1563185 w 1563185"/>
              <a:gd name="connsiteY4" fmla="*/ 517477 h 620997"/>
              <a:gd name="connsiteX5" fmla="*/ 1459665 w 1563185"/>
              <a:gd name="connsiteY5" fmla="*/ 620997 h 620997"/>
              <a:gd name="connsiteX6" fmla="*/ 103520 w 1563185"/>
              <a:gd name="connsiteY6" fmla="*/ 620997 h 620997"/>
              <a:gd name="connsiteX7" fmla="*/ 0 w 1563185"/>
              <a:gd name="connsiteY7" fmla="*/ 517477 h 620997"/>
              <a:gd name="connsiteX8" fmla="*/ 0 w 1563185"/>
              <a:gd name="connsiteY8" fmla="*/ 103520 h 62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185" h="620997">
                <a:moveTo>
                  <a:pt x="0" y="103520"/>
                </a:moveTo>
                <a:cubicBezTo>
                  <a:pt x="0" y="46347"/>
                  <a:pt x="46347" y="0"/>
                  <a:pt x="103520" y="0"/>
                </a:cubicBezTo>
                <a:lnTo>
                  <a:pt x="1459665" y="0"/>
                </a:lnTo>
                <a:cubicBezTo>
                  <a:pt x="1516838" y="0"/>
                  <a:pt x="1563185" y="46347"/>
                  <a:pt x="1563185" y="103520"/>
                </a:cubicBezTo>
                <a:lnTo>
                  <a:pt x="1563185" y="517477"/>
                </a:lnTo>
                <a:cubicBezTo>
                  <a:pt x="1563185" y="574650"/>
                  <a:pt x="1516838" y="620997"/>
                  <a:pt x="1459665" y="620997"/>
                </a:cubicBezTo>
                <a:lnTo>
                  <a:pt x="103520" y="620997"/>
                </a:lnTo>
                <a:cubicBezTo>
                  <a:pt x="46347" y="620997"/>
                  <a:pt x="0" y="574650"/>
                  <a:pt x="0" y="517477"/>
                </a:cubicBezTo>
                <a:lnTo>
                  <a:pt x="0" y="1035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900" tIns="98900" rIns="98900" bIns="98900" numCol="1" spcCol="1270" anchor="ctr" anchorCtr="0">
            <a:noAutofit/>
          </a:bodyPr>
          <a:lstStyle/>
          <a:p>
            <a:pPr lvl="0" algn="ctr" defTabSz="800100">
              <a:lnSpc>
                <a:spcPct val="90000"/>
              </a:lnSpc>
              <a:spcBef>
                <a:spcPct val="0"/>
              </a:spcBef>
              <a:spcAft>
                <a:spcPct val="35000"/>
              </a:spcAft>
            </a:pPr>
            <a:r>
              <a:rPr lang="en-GB" sz="1800" b="1" kern="1200" dirty="0" smtClean="0">
                <a:effectLst>
                  <a:outerShdw blurRad="38100" dist="38100" dir="2700000" algn="tl">
                    <a:srgbClr val="000000">
                      <a:alpha val="43137"/>
                    </a:srgbClr>
                  </a:outerShdw>
                </a:effectLst>
              </a:rPr>
              <a:t>Lessons Learnt</a:t>
            </a:r>
            <a:endParaRPr lang="en-GB" sz="1800" b="1" kern="1200" dirty="0">
              <a:effectLst>
                <a:outerShdw blurRad="38100" dist="38100" dir="2700000" algn="tl">
                  <a:srgbClr val="000000">
                    <a:alpha val="43137"/>
                  </a:srgbClr>
                </a:outerShdw>
              </a:effectLst>
            </a:endParaRPr>
          </a:p>
        </p:txBody>
      </p:sp>
      <p:sp>
        <p:nvSpPr>
          <p:cNvPr id="25" name="Bent-Up Arrow 24"/>
          <p:cNvSpPr/>
          <p:nvPr/>
        </p:nvSpPr>
        <p:spPr>
          <a:xfrm rot="5400000">
            <a:off x="4752502" y="3634512"/>
            <a:ext cx="527013" cy="599986"/>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Bent-Up Arrow 25"/>
          <p:cNvSpPr/>
          <p:nvPr/>
        </p:nvSpPr>
        <p:spPr>
          <a:xfrm rot="5400000">
            <a:off x="6450115" y="4514756"/>
            <a:ext cx="774172" cy="599987"/>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7380255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1000" fill="hold"/>
                                        <p:tgtEl>
                                          <p:spTgt spid="30"/>
                                        </p:tgtEl>
                                        <p:attrNameLst>
                                          <p:attrName>ppt_w</p:attrName>
                                        </p:attrNameLst>
                                      </p:cBhvr>
                                      <p:tavLst>
                                        <p:tav tm="0">
                                          <p:val>
                                            <p:fltVal val="0"/>
                                          </p:val>
                                        </p:tav>
                                        <p:tav tm="100000">
                                          <p:val>
                                            <p:strVal val="#ppt_w"/>
                                          </p:val>
                                        </p:tav>
                                      </p:tavLst>
                                    </p:anim>
                                    <p:anim calcmode="lin" valueType="num">
                                      <p:cBhvr>
                                        <p:cTn id="16" dur="1000" fill="hold"/>
                                        <p:tgtEl>
                                          <p:spTgt spid="30"/>
                                        </p:tgtEl>
                                        <p:attrNameLst>
                                          <p:attrName>ppt_h</p:attrName>
                                        </p:attrNameLst>
                                      </p:cBhvr>
                                      <p:tavLst>
                                        <p:tav tm="0">
                                          <p:val>
                                            <p:fltVal val="0"/>
                                          </p:val>
                                        </p:tav>
                                        <p:tav tm="100000">
                                          <p:val>
                                            <p:strVal val="#ppt_h"/>
                                          </p:val>
                                        </p:tav>
                                      </p:tavLst>
                                    </p:anim>
                                    <p:anim calcmode="lin" valueType="num">
                                      <p:cBhvr>
                                        <p:cTn id="17" dur="1000" fill="hold"/>
                                        <p:tgtEl>
                                          <p:spTgt spid="30"/>
                                        </p:tgtEl>
                                        <p:attrNameLst>
                                          <p:attrName>style.rotation</p:attrName>
                                        </p:attrNameLst>
                                      </p:cBhvr>
                                      <p:tavLst>
                                        <p:tav tm="0">
                                          <p:val>
                                            <p:fltVal val="90"/>
                                          </p:val>
                                        </p:tav>
                                        <p:tav tm="100000">
                                          <p:val>
                                            <p:fltVal val="0"/>
                                          </p:val>
                                        </p:tav>
                                      </p:tavLst>
                                    </p:anim>
                                    <p:animEffect transition="in" filter="fade">
                                      <p:cBhvr>
                                        <p:cTn id="18" dur="10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1000" fill="hold"/>
                                        <p:tgtEl>
                                          <p:spTgt spid="31"/>
                                        </p:tgtEl>
                                        <p:attrNameLst>
                                          <p:attrName>ppt_w</p:attrName>
                                        </p:attrNameLst>
                                      </p:cBhvr>
                                      <p:tavLst>
                                        <p:tav tm="0">
                                          <p:val>
                                            <p:fltVal val="0"/>
                                          </p:val>
                                        </p:tav>
                                        <p:tav tm="100000">
                                          <p:val>
                                            <p:strVal val="#ppt_w"/>
                                          </p:val>
                                        </p:tav>
                                      </p:tavLst>
                                    </p:anim>
                                    <p:anim calcmode="lin" valueType="num">
                                      <p:cBhvr>
                                        <p:cTn id="24" dur="1000" fill="hold"/>
                                        <p:tgtEl>
                                          <p:spTgt spid="31"/>
                                        </p:tgtEl>
                                        <p:attrNameLst>
                                          <p:attrName>ppt_h</p:attrName>
                                        </p:attrNameLst>
                                      </p:cBhvr>
                                      <p:tavLst>
                                        <p:tav tm="0">
                                          <p:val>
                                            <p:fltVal val="0"/>
                                          </p:val>
                                        </p:tav>
                                        <p:tav tm="100000">
                                          <p:val>
                                            <p:strVal val="#ppt_h"/>
                                          </p:val>
                                        </p:tav>
                                      </p:tavLst>
                                    </p:anim>
                                    <p:anim calcmode="lin" valueType="num">
                                      <p:cBhvr>
                                        <p:cTn id="25" dur="1000" fill="hold"/>
                                        <p:tgtEl>
                                          <p:spTgt spid="31"/>
                                        </p:tgtEl>
                                        <p:attrNameLst>
                                          <p:attrName>style.rotation</p:attrName>
                                        </p:attrNameLst>
                                      </p:cBhvr>
                                      <p:tavLst>
                                        <p:tav tm="0">
                                          <p:val>
                                            <p:fltVal val="90"/>
                                          </p:val>
                                        </p:tav>
                                        <p:tav tm="100000">
                                          <p:val>
                                            <p:fltVal val="0"/>
                                          </p:val>
                                        </p:tav>
                                      </p:tavLst>
                                    </p:anim>
                                    <p:animEffect transition="in" filter="fade">
                                      <p:cBhvr>
                                        <p:cTn id="2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48" y="-27384"/>
            <a:ext cx="9132152"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What We will talk about. </a:t>
            </a:r>
            <a:endParaRPr kumimoji="0" lang="en-GB" sz="60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sp>
        <p:nvSpPr>
          <p:cNvPr id="6" name="TextBox 5"/>
          <p:cNvSpPr txBox="1"/>
          <p:nvPr/>
        </p:nvSpPr>
        <p:spPr>
          <a:xfrm>
            <a:off x="401460" y="1196752"/>
            <a:ext cx="8563028" cy="3785652"/>
          </a:xfrm>
          <a:prstGeom prst="rect">
            <a:avLst/>
          </a:prstGeom>
          <a:noFill/>
        </p:spPr>
        <p:txBody>
          <a:bodyPr wrap="square" rtlCol="0">
            <a:spAutoFit/>
          </a:bodyPr>
          <a:lstStyle/>
          <a:p>
            <a:pPr marL="285750" lvl="0" indent="-285750">
              <a:buFont typeface="Wingdings" pitchFamily="2" charset="2"/>
              <a:buChar char="ü"/>
            </a:pPr>
            <a:r>
              <a:rPr lang="en-GB" sz="2000" b="1" dirty="0" smtClean="0">
                <a:effectLst>
                  <a:outerShdw blurRad="38100" dist="38100" dir="2700000" algn="tl">
                    <a:srgbClr val="000000">
                      <a:alpha val="43137"/>
                    </a:srgbClr>
                  </a:outerShdw>
                </a:effectLst>
              </a:rPr>
              <a:t>Introduction</a:t>
            </a:r>
            <a:endParaRPr lang="en-GB" sz="2000" b="1" dirty="0">
              <a:effectLst>
                <a:outerShdw blurRad="38100" dist="38100" dir="2700000" algn="tl">
                  <a:srgbClr val="000000">
                    <a:alpha val="43137"/>
                  </a:srgbClr>
                </a:outerShdw>
              </a:effectLst>
            </a:endParaRPr>
          </a:p>
          <a:p>
            <a:pPr marL="285750" indent="-285750">
              <a:buFont typeface="Wingdings" pitchFamily="2" charset="2"/>
              <a:buChar char="ü"/>
            </a:pPr>
            <a:endParaRPr lang="en-GB" sz="2000" b="1" dirty="0" smtClean="0">
              <a:effectLst>
                <a:outerShdw blurRad="38100" dist="38100" dir="2700000" algn="tl">
                  <a:srgbClr val="000000">
                    <a:alpha val="43137"/>
                  </a:srgbClr>
                </a:outerShdw>
              </a:effectLst>
            </a:endParaRPr>
          </a:p>
          <a:p>
            <a:pPr marL="342900" lvl="0" indent="-342900">
              <a:buFont typeface="Wingdings" pitchFamily="2" charset="2"/>
              <a:buChar char="ü"/>
            </a:pPr>
            <a:r>
              <a:rPr lang="en-GB" sz="2000" b="1" dirty="0" smtClean="0">
                <a:effectLst>
                  <a:outerShdw blurRad="38100" dist="38100" dir="2700000" algn="tl">
                    <a:srgbClr val="000000">
                      <a:alpha val="43137"/>
                    </a:srgbClr>
                  </a:outerShdw>
                </a:effectLst>
              </a:rPr>
              <a:t>National Development</a:t>
            </a:r>
            <a:endParaRPr lang="en-GB" sz="2000" b="1" dirty="0">
              <a:effectLst>
                <a:outerShdw blurRad="38100" dist="38100" dir="2700000" algn="tl">
                  <a:srgbClr val="000000">
                    <a:alpha val="43137"/>
                  </a:srgbClr>
                </a:outerShdw>
              </a:effectLst>
            </a:endParaRPr>
          </a:p>
          <a:p>
            <a:endParaRPr lang="en-GB" sz="2000" b="1" dirty="0">
              <a:effectLst>
                <a:outerShdw blurRad="38100" dist="38100" dir="2700000" algn="tl">
                  <a:srgbClr val="000000">
                    <a:alpha val="43137"/>
                  </a:srgbClr>
                </a:outerShdw>
              </a:effectLst>
            </a:endParaRPr>
          </a:p>
          <a:p>
            <a:pPr marL="342900" lvl="0" indent="-342900">
              <a:buFont typeface="Wingdings" pitchFamily="2" charset="2"/>
              <a:buChar char="ü"/>
            </a:pPr>
            <a:r>
              <a:rPr lang="en-GB" sz="2000" b="1" dirty="0" smtClean="0">
                <a:effectLst>
                  <a:outerShdw blurRad="38100" dist="38100" dir="2700000" algn="tl">
                    <a:srgbClr val="000000">
                      <a:alpha val="43137"/>
                    </a:srgbClr>
                  </a:outerShdw>
                </a:effectLst>
              </a:rPr>
              <a:t>ICT Infrastructure</a:t>
            </a:r>
            <a:endParaRPr lang="en-GB" sz="2000" b="1" dirty="0">
              <a:effectLst>
                <a:outerShdw blurRad="38100" dist="38100" dir="2700000" algn="tl">
                  <a:srgbClr val="000000">
                    <a:alpha val="43137"/>
                  </a:srgbClr>
                </a:outerShdw>
              </a:effectLst>
            </a:endParaRPr>
          </a:p>
          <a:p>
            <a:endParaRPr lang="en-ZA" sz="2000" b="1" dirty="0" smtClean="0">
              <a:effectLst>
                <a:outerShdw blurRad="38100" dist="38100" dir="2700000" algn="tl">
                  <a:srgbClr val="000000">
                    <a:alpha val="43137"/>
                  </a:srgbClr>
                </a:outerShdw>
              </a:effectLst>
            </a:endParaRPr>
          </a:p>
          <a:p>
            <a:pPr marL="342900" lvl="0" indent="-342900">
              <a:buFont typeface="Wingdings" pitchFamily="2" charset="2"/>
              <a:buChar char="ü"/>
            </a:pPr>
            <a:r>
              <a:rPr lang="en-GB" sz="2000" b="1" dirty="0" smtClean="0">
                <a:effectLst>
                  <a:outerShdw blurRad="38100" dist="38100" dir="2700000" algn="tl">
                    <a:srgbClr val="000000">
                      <a:alpha val="43137"/>
                    </a:srgbClr>
                  </a:outerShdw>
                </a:effectLst>
              </a:rPr>
              <a:t>E-Government</a:t>
            </a:r>
            <a:endParaRPr lang="en-GB" sz="2000" b="1" dirty="0">
              <a:effectLst>
                <a:outerShdw blurRad="38100" dist="38100" dir="2700000" algn="tl">
                  <a:srgbClr val="000000">
                    <a:alpha val="43137"/>
                  </a:srgbClr>
                </a:outerShdw>
              </a:effectLst>
            </a:endParaRPr>
          </a:p>
          <a:p>
            <a:endParaRPr lang="en-ZA" sz="2000" b="1" dirty="0" smtClean="0">
              <a:effectLst>
                <a:outerShdw blurRad="38100" dist="38100" dir="2700000" algn="tl">
                  <a:srgbClr val="000000">
                    <a:alpha val="43137"/>
                  </a:srgbClr>
                </a:outerShdw>
              </a:effectLst>
            </a:endParaRPr>
          </a:p>
          <a:p>
            <a:pPr marL="285750" indent="-285750">
              <a:buFont typeface="Wingdings" pitchFamily="2" charset="2"/>
              <a:buChar char="ü"/>
            </a:pPr>
            <a:r>
              <a:rPr lang="en-GB" sz="2000" b="1" dirty="0" smtClean="0">
                <a:effectLst>
                  <a:outerShdw blurRad="38100" dist="38100" dir="2700000" algn="tl">
                    <a:srgbClr val="000000">
                      <a:alpha val="43137"/>
                    </a:srgbClr>
                  </a:outerShdw>
                </a:effectLst>
              </a:rPr>
              <a:t>Challenges</a:t>
            </a:r>
          </a:p>
          <a:p>
            <a:endParaRPr lang="en-GB" sz="2000" b="1" dirty="0" smtClean="0">
              <a:effectLst>
                <a:outerShdw blurRad="38100" dist="38100" dir="2700000" algn="tl">
                  <a:srgbClr val="000000">
                    <a:alpha val="43137"/>
                  </a:srgbClr>
                </a:outerShdw>
              </a:effectLst>
            </a:endParaRPr>
          </a:p>
          <a:p>
            <a:pPr marL="285750" indent="-285750">
              <a:buFont typeface="Wingdings" pitchFamily="2" charset="2"/>
              <a:buChar char="ü"/>
            </a:pPr>
            <a:r>
              <a:rPr lang="en-GB" sz="2000" b="1" dirty="0" smtClean="0">
                <a:effectLst>
                  <a:outerShdw blurRad="38100" dist="38100" dir="2700000" algn="tl">
                    <a:srgbClr val="000000">
                      <a:alpha val="43137"/>
                    </a:srgbClr>
                  </a:outerShdw>
                </a:effectLst>
              </a:rPr>
              <a:t>Lessons learnt</a:t>
            </a:r>
          </a:p>
          <a:p>
            <a:pPr marL="285750" indent="-285750">
              <a:buFont typeface="Wingdings" pitchFamily="2" charset="2"/>
              <a:buChar char="ü"/>
            </a:pPr>
            <a:endParaRPr lang="en-GB" sz="2000" b="1" dirty="0" smtClean="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899" y="3068960"/>
            <a:ext cx="309562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3820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8" end="8"/>
                                            </p:txEl>
                                          </p:spTgt>
                                        </p:tgtEl>
                                        <p:attrNameLst>
                                          <p:attrName>style.visibility</p:attrName>
                                        </p:attrNameLst>
                                      </p:cBhvr>
                                      <p:to>
                                        <p:strVal val="visible"/>
                                      </p:to>
                                    </p:set>
                                    <p:anim calcmode="lin" valueType="num">
                                      <p:cBhvr>
                                        <p:cTn id="14"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16" dur="500"/>
                                        <p:tgtEl>
                                          <p:spTgt spid="6">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anim calcmode="lin" valueType="num">
                                      <p:cBhvr>
                                        <p:cTn id="21"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23"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leanearth"/>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3275856" cy="3275856"/>
          </a:xfrm>
          <a:prstGeom prst="rect">
            <a:avLst/>
          </a:prstGeom>
          <a:noFill/>
          <a:ln w="9525">
            <a:noFill/>
            <a:miter lim="800000"/>
            <a:headEnd/>
            <a:tailEnd/>
          </a:ln>
        </p:spPr>
      </p:pic>
      <p:pic>
        <p:nvPicPr>
          <p:cNvPr id="3" name="Picture 3" descr="landlockedzambia-africa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19872" y="666480"/>
            <a:ext cx="5616624" cy="5930872"/>
          </a:xfrm>
          <a:prstGeom prst="rect">
            <a:avLst/>
          </a:prstGeom>
          <a:noFill/>
          <a:ln w="9525">
            <a:noFill/>
            <a:miter lim="800000"/>
            <a:headEnd/>
            <a:tailEnd/>
          </a:ln>
        </p:spPr>
      </p:pic>
      <p:sp>
        <p:nvSpPr>
          <p:cNvPr id="4" name="Text Box 5"/>
          <p:cNvSpPr txBox="1">
            <a:spLocks noChangeArrowheads="1"/>
          </p:cNvSpPr>
          <p:nvPr/>
        </p:nvSpPr>
        <p:spPr bwMode="auto">
          <a:xfrm>
            <a:off x="395536" y="3656947"/>
            <a:ext cx="4608512" cy="3416320"/>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ü"/>
            </a:pPr>
            <a:r>
              <a:rPr lang="en-US" i="1" dirty="0">
                <a:latin typeface="Tahoma" panose="020B0604030504040204" pitchFamily="34" charset="0"/>
                <a:ea typeface="Tahoma" panose="020B0604030504040204" pitchFamily="34" charset="0"/>
                <a:cs typeface="Tahoma" panose="020B0604030504040204" pitchFamily="34" charset="0"/>
              </a:rPr>
              <a:t>Located in Southern Africa between 8◦ S and 18◦ S and between 20◦E and 35◦E</a:t>
            </a:r>
            <a:r>
              <a:rPr lang="en-US" i="1" dirty="0" smtClean="0">
                <a:latin typeface="Tahoma" panose="020B0604030504040204" pitchFamily="34" charset="0"/>
                <a:ea typeface="Tahoma" panose="020B0604030504040204" pitchFamily="34" charset="0"/>
                <a:cs typeface="Tahoma" panose="020B0604030504040204" pitchFamily="34" charset="0"/>
              </a:rPr>
              <a:t>.</a:t>
            </a:r>
          </a:p>
          <a:p>
            <a:endParaRPr lang="en-US" i="1"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ü"/>
            </a:pPr>
            <a:r>
              <a:rPr lang="en-GB" i="1" dirty="0">
                <a:latin typeface="Tahoma" panose="020B0604030504040204" pitchFamily="34" charset="0"/>
                <a:ea typeface="Tahoma" panose="020B0604030504040204" pitchFamily="34" charset="0"/>
                <a:cs typeface="Tahoma" panose="020B0604030504040204" pitchFamily="34" charset="0"/>
              </a:rPr>
              <a:t>752,618 square </a:t>
            </a:r>
            <a:r>
              <a:rPr lang="en-GB" i="1" dirty="0" smtClean="0">
                <a:latin typeface="Tahoma" panose="020B0604030504040204" pitchFamily="34" charset="0"/>
                <a:ea typeface="Tahoma" panose="020B0604030504040204" pitchFamily="34" charset="0"/>
                <a:cs typeface="Tahoma" panose="020B0604030504040204" pitchFamily="34" charset="0"/>
              </a:rPr>
              <a:t>kilometres</a:t>
            </a:r>
          </a:p>
          <a:p>
            <a:endParaRPr lang="en-US" i="1"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ü"/>
            </a:pPr>
            <a:r>
              <a:rPr lang="en-US" i="1" dirty="0">
                <a:latin typeface="Tahoma" panose="020B0604030504040204" pitchFamily="34" charset="0"/>
                <a:ea typeface="Tahoma" panose="020B0604030504040204" pitchFamily="34" charset="0"/>
                <a:cs typeface="Tahoma" panose="020B0604030504040204" pitchFamily="34" charset="0"/>
              </a:rPr>
              <a:t>Surrounded by 8 </a:t>
            </a:r>
            <a:r>
              <a:rPr lang="en-US" i="1" dirty="0" smtClean="0">
                <a:latin typeface="Tahoma" panose="020B0604030504040204" pitchFamily="34" charset="0"/>
                <a:ea typeface="Tahoma" panose="020B0604030504040204" pitchFamily="34" charset="0"/>
                <a:cs typeface="Tahoma" panose="020B0604030504040204" pitchFamily="34" charset="0"/>
              </a:rPr>
              <a:t>neighbors</a:t>
            </a:r>
          </a:p>
          <a:p>
            <a:endParaRPr lang="en-US" i="1" dirty="0" smtClean="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en-US" i="1" dirty="0" smtClean="0">
                <a:latin typeface="Tahoma" panose="020B0604030504040204" pitchFamily="34" charset="0"/>
                <a:ea typeface="Tahoma" panose="020B0604030504040204" pitchFamily="34" charset="0"/>
                <a:cs typeface="Tahoma" panose="020B0604030504040204" pitchFamily="34" charset="0"/>
              </a:rPr>
              <a:t>GDP growth </a:t>
            </a:r>
            <a:r>
              <a:rPr lang="en-US" i="1" dirty="0">
                <a:latin typeface="Tahoma" panose="020B0604030504040204" pitchFamily="34" charset="0"/>
                <a:ea typeface="Tahoma" panose="020B0604030504040204" pitchFamily="34" charset="0"/>
                <a:cs typeface="Tahoma" panose="020B0604030504040204" pitchFamily="34" charset="0"/>
              </a:rPr>
              <a:t>rate 	</a:t>
            </a:r>
            <a:r>
              <a:rPr lang="en-US" i="1" dirty="0" smtClean="0">
                <a:latin typeface="Tahoma" panose="020B0604030504040204" pitchFamily="34" charset="0"/>
                <a:ea typeface="Tahoma" panose="020B0604030504040204" pitchFamily="34" charset="0"/>
                <a:cs typeface="Tahoma" panose="020B0604030504040204" pitchFamily="34" charset="0"/>
              </a:rPr>
              <a:t>	- 7.3</a:t>
            </a:r>
          </a:p>
          <a:p>
            <a:pPr marL="285750" lvl="0" indent="-285750">
              <a:buFont typeface="Wingdings" panose="05000000000000000000" pitchFamily="2" charset="2"/>
              <a:buChar char="ü"/>
            </a:pPr>
            <a:r>
              <a:rPr lang="en-US" i="1" dirty="0" smtClean="0">
                <a:latin typeface="Tahoma" panose="020B0604030504040204" pitchFamily="34" charset="0"/>
                <a:ea typeface="Tahoma" panose="020B0604030504040204" pitchFamily="34" charset="0"/>
                <a:cs typeface="Tahoma" panose="020B0604030504040204" pitchFamily="34" charset="0"/>
              </a:rPr>
              <a:t>Annual Aver. Inflation (%)</a:t>
            </a:r>
            <a:r>
              <a:rPr lang="en-US" i="1" dirty="0">
                <a:latin typeface="Tahoma" panose="020B0604030504040204" pitchFamily="34" charset="0"/>
                <a:ea typeface="Tahoma" panose="020B0604030504040204" pitchFamily="34" charset="0"/>
                <a:cs typeface="Tahoma" panose="020B0604030504040204" pitchFamily="34" charset="0"/>
              </a:rPr>
              <a:t>	- </a:t>
            </a:r>
            <a:r>
              <a:rPr lang="en-US" i="1" dirty="0" smtClean="0">
                <a:latin typeface="Tahoma" panose="020B0604030504040204" pitchFamily="34" charset="0"/>
                <a:ea typeface="Tahoma" panose="020B0604030504040204" pitchFamily="34" charset="0"/>
                <a:cs typeface="Tahoma" panose="020B0604030504040204" pitchFamily="34" charset="0"/>
              </a:rPr>
              <a:t>6.6</a:t>
            </a:r>
          </a:p>
          <a:p>
            <a:pPr marL="285750" lvl="0" indent="-285750">
              <a:buFont typeface="Wingdings" panose="05000000000000000000" pitchFamily="2" charset="2"/>
              <a:buChar char="ü"/>
            </a:pPr>
            <a:r>
              <a:rPr lang="en-US" i="1" dirty="0" smtClean="0">
                <a:latin typeface="Tahoma" panose="020B0604030504040204" pitchFamily="34" charset="0"/>
                <a:ea typeface="Tahoma" panose="020B0604030504040204" pitchFamily="34" charset="0"/>
                <a:cs typeface="Tahoma" panose="020B0604030504040204" pitchFamily="34" charset="0"/>
              </a:rPr>
              <a:t>Exchange Rate; </a:t>
            </a:r>
          </a:p>
          <a:p>
            <a:pPr lvl="0"/>
            <a:r>
              <a:rPr lang="en-US" i="1" dirty="0" smtClean="0">
                <a:latin typeface="Tahoma" panose="020B0604030504040204" pitchFamily="34" charset="0"/>
                <a:ea typeface="Tahoma" panose="020B0604030504040204" pitchFamily="34" charset="0"/>
                <a:cs typeface="Tahoma" panose="020B0604030504040204" pitchFamily="34" charset="0"/>
              </a:rPr>
              <a:t>	 </a:t>
            </a:r>
            <a:r>
              <a:rPr lang="en-US" i="1" dirty="0">
                <a:latin typeface="Tahoma" panose="020B0604030504040204" pitchFamily="34" charset="0"/>
                <a:ea typeface="Tahoma" panose="020B0604030504040204" pitchFamily="34" charset="0"/>
                <a:cs typeface="Tahoma" panose="020B0604030504040204" pitchFamily="34" charset="0"/>
              </a:rPr>
              <a:t>1USD is equal to 5.12 ZMK</a:t>
            </a:r>
            <a:endParaRPr lang="en-GB" b="1" i="1" dirty="0">
              <a:latin typeface="Tahoma" panose="020B0604030504040204" pitchFamily="34" charset="0"/>
              <a:ea typeface="Tahoma" panose="020B0604030504040204" pitchFamily="34" charset="0"/>
              <a:cs typeface="Tahoma" panose="020B0604030504040204" pitchFamily="34" charset="0"/>
            </a:endParaRPr>
          </a:p>
          <a:p>
            <a:pPr marL="342900" indent="-342900" algn="ctr">
              <a:buFont typeface="Wingdings" panose="05000000000000000000" pitchFamily="2" charset="2"/>
              <a:buChar char="ü"/>
            </a:pPr>
            <a:endParaRPr lang="en-US" i="1" dirty="0">
              <a:latin typeface="Candy Square BTN Striped" pitchFamily="34" charset="0"/>
            </a:endParaRPr>
          </a:p>
        </p:txBody>
      </p:sp>
      <p:cxnSp>
        <p:nvCxnSpPr>
          <p:cNvPr id="6" name="Straight Arrow Connector 5"/>
          <p:cNvCxnSpPr/>
          <p:nvPr/>
        </p:nvCxnSpPr>
        <p:spPr>
          <a:xfrm>
            <a:off x="2195736" y="1988840"/>
            <a:ext cx="4608512" cy="2808312"/>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79433387"/>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48" y="-27384"/>
            <a:ext cx="9132152"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400" b="1" kern="0" dirty="0" smtClean="0">
                <a:solidFill>
                  <a:sysClr val="windowText" lastClr="000000"/>
                </a:solidFill>
                <a:effectLst>
                  <a:outerShdw blurRad="38100" dist="38100" dir="2700000" algn="tl">
                    <a:srgbClr val="000000">
                      <a:alpha val="43137"/>
                    </a:srgbClr>
                  </a:outerShdw>
                </a:effectLst>
              </a:rPr>
              <a:t>Government Vision</a:t>
            </a:r>
            <a:endParaRPr kumimoji="0" lang="en-GB" sz="54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sp>
        <p:nvSpPr>
          <p:cNvPr id="7" name="TextBox 6"/>
          <p:cNvSpPr txBox="1"/>
          <p:nvPr/>
        </p:nvSpPr>
        <p:spPr>
          <a:xfrm>
            <a:off x="11848" y="774095"/>
            <a:ext cx="5136216" cy="6247864"/>
          </a:xfrm>
          <a:prstGeom prst="rect">
            <a:avLst/>
          </a:prstGeom>
          <a:noFill/>
        </p:spPr>
        <p:txBody>
          <a:bodyPr wrap="square" rtlCol="0">
            <a:spAutoFit/>
          </a:bodyPr>
          <a:lstStyle/>
          <a:p>
            <a:endParaRPr lang="en-ZA" sz="2000" b="1" dirty="0" smtClean="0">
              <a:effectLst>
                <a:outerShdw blurRad="38100" dist="38100" dir="2700000" algn="tl">
                  <a:srgbClr val="000000">
                    <a:alpha val="43137"/>
                  </a:srgbClr>
                </a:outerShdw>
              </a:effectLst>
            </a:endParaRPr>
          </a:p>
          <a:p>
            <a:pPr marL="342900" indent="-342900" algn="just">
              <a:buFont typeface="Wingdings" pitchFamily="2" charset="2"/>
              <a:buChar char="Ø"/>
            </a:pPr>
            <a:r>
              <a:rPr lang="en-ZA" sz="2000" b="1" dirty="0" smtClean="0">
                <a:effectLst>
                  <a:outerShdw blurRad="38100" dist="38100" dir="2700000" algn="tl">
                    <a:srgbClr val="000000">
                      <a:alpha val="43137"/>
                    </a:srgbClr>
                  </a:outerShdw>
                </a:effectLst>
              </a:rPr>
              <a:t>Overall Goal: To accelerate and streamline Government service delivery to meet the real needs of citizens and business for socio-economic development regardless of geographical location.</a:t>
            </a:r>
          </a:p>
          <a:p>
            <a:pPr marL="342900" indent="-342900" algn="just">
              <a:buFont typeface="Wingdings" pitchFamily="2" charset="2"/>
              <a:buChar char="Ø"/>
            </a:pPr>
            <a:r>
              <a:rPr lang="en-ZA" sz="2000" b="1" dirty="0" smtClean="0">
                <a:effectLst>
                  <a:outerShdw blurRad="38100" dist="38100" dir="2700000" algn="tl">
                    <a:srgbClr val="000000">
                      <a:alpha val="43137"/>
                    </a:srgbClr>
                  </a:outerShdw>
                </a:effectLst>
              </a:rPr>
              <a:t>National Development Plan</a:t>
            </a:r>
          </a:p>
          <a:p>
            <a:pPr marL="342900" indent="-342900" algn="just">
              <a:buFont typeface="Wingdings" pitchFamily="2" charset="2"/>
              <a:buChar char="Ø"/>
            </a:pPr>
            <a:r>
              <a:rPr lang="en-ZA" sz="2000" b="1" dirty="0" smtClean="0">
                <a:effectLst>
                  <a:outerShdw blurRad="38100" dist="38100" dir="2700000" algn="tl">
                    <a:srgbClr val="000000">
                      <a:alpha val="43137"/>
                    </a:srgbClr>
                  </a:outerShdw>
                </a:effectLst>
              </a:rPr>
              <a:t>ICT Policy and implementation;</a:t>
            </a:r>
          </a:p>
          <a:p>
            <a:pPr marL="800100" lvl="1" indent="-342900" algn="just">
              <a:buFont typeface="Wingdings" panose="05000000000000000000" pitchFamily="2" charset="2"/>
              <a:buChar char="ü"/>
            </a:pPr>
            <a:r>
              <a:rPr lang="en-ZA" sz="2000" b="1" dirty="0" smtClean="0">
                <a:effectLst>
                  <a:outerShdw blurRad="38100" dist="38100" dir="2700000" algn="tl">
                    <a:srgbClr val="000000">
                      <a:alpha val="43137"/>
                    </a:srgbClr>
                  </a:outerShdw>
                </a:effectLst>
              </a:rPr>
              <a:t>ICT Infrastructure</a:t>
            </a:r>
          </a:p>
          <a:p>
            <a:pPr marL="800100" lvl="1" indent="-342900" algn="just">
              <a:buFont typeface="Wingdings" panose="05000000000000000000" pitchFamily="2" charset="2"/>
              <a:buChar char="ü"/>
            </a:pPr>
            <a:r>
              <a:rPr lang="en-ZA" sz="2000" b="1" dirty="0" smtClean="0">
                <a:effectLst>
                  <a:outerShdw blurRad="38100" dist="38100" dir="2700000" algn="tl">
                    <a:srgbClr val="000000">
                      <a:alpha val="43137"/>
                    </a:srgbClr>
                  </a:outerShdw>
                </a:effectLst>
              </a:rPr>
              <a:t>Universal Access</a:t>
            </a:r>
          </a:p>
          <a:p>
            <a:pPr marL="800100" lvl="1" indent="-342900" algn="just">
              <a:buFont typeface="Wingdings" panose="05000000000000000000" pitchFamily="2" charset="2"/>
              <a:buChar char="ü"/>
            </a:pPr>
            <a:r>
              <a:rPr lang="en-ZA" sz="2000" b="1" dirty="0" smtClean="0">
                <a:effectLst>
                  <a:outerShdw blurRad="38100" dist="38100" dir="2700000" algn="tl">
                    <a:srgbClr val="000000">
                      <a:alpha val="43137"/>
                    </a:srgbClr>
                  </a:outerShdw>
                </a:effectLst>
              </a:rPr>
              <a:t>E-Government</a:t>
            </a:r>
          </a:p>
          <a:p>
            <a:pPr marL="342900" indent="-342900" algn="just">
              <a:buFont typeface="Wingdings" pitchFamily="2" charset="2"/>
              <a:buChar char="Ø"/>
            </a:pPr>
            <a:endParaRPr lang="en-ZA" sz="2000" b="1" dirty="0" smtClean="0">
              <a:effectLst>
                <a:outerShdw blurRad="38100" dist="38100" dir="2700000" algn="tl">
                  <a:srgbClr val="000000">
                    <a:alpha val="43137"/>
                  </a:srgbClr>
                </a:outerShdw>
              </a:effectLst>
            </a:endParaRPr>
          </a:p>
          <a:p>
            <a:pPr algn="just"/>
            <a:endParaRPr lang="en-ZA" sz="2000" b="1" dirty="0" smtClean="0">
              <a:effectLst>
                <a:outerShdw blurRad="38100" dist="38100" dir="2700000" algn="tl">
                  <a:srgbClr val="000000">
                    <a:alpha val="43137"/>
                  </a:srgbClr>
                </a:outerShdw>
              </a:effectLst>
            </a:endParaRPr>
          </a:p>
          <a:p>
            <a:pPr marL="342900" indent="-342900" algn="just">
              <a:buFont typeface="Wingdings" pitchFamily="2" charset="2"/>
              <a:buChar char="Ø"/>
            </a:pPr>
            <a:endParaRPr lang="en-ZA" sz="2000" b="1" dirty="0" smtClean="0">
              <a:effectLst>
                <a:outerShdw blurRad="38100" dist="38100" dir="2700000" algn="tl">
                  <a:srgbClr val="000000">
                    <a:alpha val="43137"/>
                  </a:srgbClr>
                </a:outerShdw>
              </a:effectLst>
            </a:endParaRPr>
          </a:p>
          <a:p>
            <a:pPr algn="just"/>
            <a:endParaRPr lang="en-ZA" sz="2000" b="1" dirty="0" smtClean="0">
              <a:effectLst>
                <a:outerShdw blurRad="38100" dist="38100" dir="2700000" algn="tl">
                  <a:srgbClr val="000000">
                    <a:alpha val="43137"/>
                  </a:srgbClr>
                </a:outerShdw>
              </a:effectLst>
            </a:endParaRPr>
          </a:p>
          <a:p>
            <a:pPr marL="342900" indent="-342900" algn="just">
              <a:buFont typeface="Wingdings" pitchFamily="2" charset="2"/>
              <a:buChar char="Ø"/>
            </a:pPr>
            <a:endParaRPr lang="en-ZA" sz="2000" b="1" dirty="0" smtClean="0">
              <a:effectLst>
                <a:outerShdw blurRad="38100" dist="38100" dir="2700000" algn="tl">
                  <a:srgbClr val="000000">
                    <a:alpha val="43137"/>
                  </a:srgbClr>
                </a:outerShdw>
              </a:effectLst>
            </a:endParaRPr>
          </a:p>
          <a:p>
            <a:pPr marL="342900" indent="-342900" algn="just">
              <a:buFont typeface="Wingdings" pitchFamily="2" charset="2"/>
              <a:buChar char="Ø"/>
            </a:pPr>
            <a:endParaRPr lang="en-ZA" sz="2000" b="1" dirty="0" smtClean="0">
              <a:effectLst>
                <a:outerShdw blurRad="38100" dist="38100" dir="2700000" algn="tl">
                  <a:srgbClr val="000000">
                    <a:alpha val="43137"/>
                  </a:srgbClr>
                </a:outerShdw>
              </a:effectLst>
            </a:endParaRPr>
          </a:p>
          <a:p>
            <a:pPr marL="342900" indent="-342900" algn="just">
              <a:buFont typeface="Wingdings" pitchFamily="2" charset="2"/>
              <a:buChar char="Ø"/>
            </a:pPr>
            <a:endParaRPr lang="en-ZA" sz="2000" b="1" dirty="0" smtClean="0">
              <a:effectLst>
                <a:outerShdw blurRad="38100" dist="38100" dir="2700000" algn="tl">
                  <a:srgbClr val="000000">
                    <a:alpha val="43137"/>
                  </a:srgbClr>
                </a:outerShdw>
              </a:effectLst>
            </a:endParaRPr>
          </a:p>
          <a:p>
            <a:pPr marL="342900" indent="-342900" algn="just">
              <a:buFont typeface="Wingdings" pitchFamily="2" charset="2"/>
              <a:buChar char="Ø"/>
            </a:pPr>
            <a:endParaRPr lang="en-GB" sz="2000" b="1" dirty="0">
              <a:effectLst>
                <a:outerShdw blurRad="38100" dist="38100" dir="2700000" algn="tl">
                  <a:srgbClr val="000000">
                    <a:alpha val="43137"/>
                  </a:srgbClr>
                </a:outerShdw>
              </a:effectLst>
            </a:endParaRPr>
          </a:p>
        </p:txBody>
      </p:sp>
      <p:pic>
        <p:nvPicPr>
          <p:cNvPr id="1026" name="Picture 2" descr="https://encrypted-tbn0.gstatic.com/images?q=tbn:ANd9GcS__PHH88Gqhgvxw08_tt1jduLLbLM0ZlAlookW8_ydtbzeScFa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928688"/>
            <a:ext cx="2986262" cy="20682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92080" y="3140968"/>
            <a:ext cx="3456384" cy="830997"/>
          </a:xfrm>
          <a:prstGeom prst="rect">
            <a:avLst/>
          </a:prstGeom>
          <a:noFill/>
        </p:spPr>
        <p:txBody>
          <a:bodyPr wrap="square" rtlCol="0">
            <a:spAutoFit/>
          </a:bodyPr>
          <a:lstStyle/>
          <a:p>
            <a:pPr algn="ctr"/>
            <a:r>
              <a:rPr lang="en-GB" sz="1600" b="1" dirty="0" smtClean="0">
                <a:effectLst>
                  <a:outerShdw blurRad="38100" dist="38100" dir="2700000" algn="tl">
                    <a:srgbClr val="000000">
                      <a:alpha val="43137"/>
                    </a:srgbClr>
                  </a:outerShdw>
                </a:effectLst>
              </a:rPr>
              <a:t>H.E President Michael C. Sata</a:t>
            </a:r>
          </a:p>
          <a:p>
            <a:r>
              <a:rPr lang="en-GB" sz="1600" b="1" dirty="0" smtClean="0">
                <a:effectLst>
                  <a:outerShdw blurRad="38100" dist="38100" dir="2700000" algn="tl">
                    <a:srgbClr val="000000">
                      <a:alpha val="43137"/>
                    </a:srgbClr>
                  </a:outerShdw>
                </a:effectLst>
              </a:rPr>
              <a:t>President of Republic of Zambia</a:t>
            </a:r>
          </a:p>
          <a:p>
            <a:endParaRPr lang="en-GB" sz="1600" dirty="0"/>
          </a:p>
        </p:txBody>
      </p:sp>
    </p:spTree>
    <p:extLst>
      <p:ext uri="{BB962C8B-B14F-4D97-AF65-F5344CB8AC3E}">
        <p14:creationId xmlns:p14="http://schemas.microsoft.com/office/powerpoint/2010/main" val="11076495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p:cTn id="14"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p:cTn id="21"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p:cTn id="28"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 calcmode="lin" valueType="num">
                                      <p:cBhvr>
                                        <p:cTn id="35"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 calcmode="lin" valueType="num">
                                      <p:cBhvr>
                                        <p:cTn id="42"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48" y="9565"/>
            <a:ext cx="9132152"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400" b="1" kern="0" dirty="0" smtClean="0">
                <a:solidFill>
                  <a:sysClr val="windowText" lastClr="000000"/>
                </a:solidFill>
                <a:effectLst>
                  <a:outerShdw blurRad="38100" dist="38100" dir="2700000" algn="tl">
                    <a:srgbClr val="000000">
                      <a:alpha val="43137"/>
                    </a:srgbClr>
                  </a:outerShdw>
                </a:effectLst>
              </a:rPr>
              <a:t>How about Universal Access?</a:t>
            </a:r>
            <a:endParaRPr kumimoji="0" lang="en-GB" sz="54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sp>
        <p:nvSpPr>
          <p:cNvPr id="7" name="TextBox 6"/>
          <p:cNvSpPr txBox="1"/>
          <p:nvPr/>
        </p:nvSpPr>
        <p:spPr>
          <a:xfrm>
            <a:off x="11848" y="774095"/>
            <a:ext cx="9024648" cy="3170099"/>
          </a:xfrm>
          <a:prstGeom prst="rect">
            <a:avLst/>
          </a:prstGeom>
          <a:noFill/>
        </p:spPr>
        <p:txBody>
          <a:bodyPr wrap="square" rtlCol="0">
            <a:spAutoFit/>
          </a:bodyPr>
          <a:lstStyle/>
          <a:p>
            <a:pPr marL="342900" indent="-342900">
              <a:buFont typeface="Wingdings" pitchFamily="2" charset="2"/>
              <a:buChar char="Ø"/>
            </a:pPr>
            <a:r>
              <a:rPr lang="en-ZA" sz="2000" b="1" dirty="0" smtClean="0">
                <a:effectLst>
                  <a:outerShdw blurRad="38100" dist="38100" dir="2700000" algn="tl">
                    <a:srgbClr val="000000">
                      <a:alpha val="43137"/>
                    </a:srgbClr>
                  </a:outerShdw>
                </a:effectLst>
              </a:rPr>
              <a:t>Universal Access: </a:t>
            </a:r>
          </a:p>
          <a:p>
            <a:endParaRPr lang="en-ZA" sz="2000" b="1" dirty="0" smtClean="0">
              <a:effectLst>
                <a:outerShdw blurRad="38100" dist="38100" dir="2700000" algn="tl">
                  <a:srgbClr val="000000">
                    <a:alpha val="43137"/>
                  </a:srgbClr>
                </a:outerShdw>
              </a:effectLst>
            </a:endParaRPr>
          </a:p>
          <a:p>
            <a:pPr marL="800100" lvl="1" indent="-342900">
              <a:buFont typeface="Wingdings" pitchFamily="2" charset="2"/>
              <a:buChar char="ü"/>
            </a:pPr>
            <a:r>
              <a:rPr lang="en-GB" sz="2000" dirty="0" smtClean="0"/>
              <a:t>Universal </a:t>
            </a:r>
            <a:r>
              <a:rPr lang="en-GB" sz="2000" dirty="0"/>
              <a:t>Access and Service Fund to address the provision of electronic communications services in un-served or under-served areas and </a:t>
            </a:r>
            <a:r>
              <a:rPr lang="en-GB" sz="2000" dirty="0" smtClean="0"/>
              <a:t>communities. 169 chiefdoms tender awarded in 2013.</a:t>
            </a:r>
          </a:p>
          <a:p>
            <a:pPr lvl="1"/>
            <a:endParaRPr lang="en-ZA" sz="2000" b="1" dirty="0" smtClean="0">
              <a:effectLst>
                <a:outerShdw blurRad="38100" dist="38100" dir="2700000" algn="tl">
                  <a:srgbClr val="000000">
                    <a:alpha val="43137"/>
                  </a:srgbClr>
                </a:outerShdw>
              </a:effectLst>
            </a:endParaRPr>
          </a:p>
          <a:p>
            <a:pPr marL="342900" lvl="0" indent="-342900">
              <a:buFont typeface="Wingdings" panose="05000000000000000000" pitchFamily="2" charset="2"/>
              <a:buChar char="Ø"/>
            </a:pPr>
            <a:r>
              <a:rPr lang="en-US" sz="2000" b="1" dirty="0"/>
              <a:t>Interconnecting and Sharing of ICT Infrastructure</a:t>
            </a:r>
            <a:endParaRPr lang="en-GB" sz="2000" dirty="0"/>
          </a:p>
          <a:p>
            <a:pPr marL="800100" lvl="1" indent="-342900">
              <a:buFont typeface="Wingdings" panose="05000000000000000000" pitchFamily="2" charset="2"/>
              <a:buChar char="ü"/>
            </a:pPr>
            <a:r>
              <a:rPr lang="en-US" sz="2000" dirty="0"/>
              <a:t>legal and regulatory framework for interconnecting and sharing of ICT infrastructure amongst the operators to support growth of the sector,</a:t>
            </a:r>
            <a:endParaRPr lang="en-ZA" sz="2000" b="1" dirty="0" smtClean="0">
              <a:effectLst>
                <a:outerShdw blurRad="38100" dist="38100" dir="2700000" algn="tl">
                  <a:srgbClr val="000000">
                    <a:alpha val="43137"/>
                  </a:srgbClr>
                </a:outerShdw>
              </a:effectLst>
            </a:endParaRPr>
          </a:p>
          <a:p>
            <a:pPr lvl="2"/>
            <a:endParaRPr lang="en-ZA" sz="20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84370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 calcmode="lin" valueType="num">
                                      <p:cBhvr>
                                        <p:cTn id="14"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 calcmode="lin" valueType="num">
                                      <p:cBhvr>
                                        <p:cTn id="21"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48" y="9565"/>
            <a:ext cx="9132152"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400" b="1" kern="0" dirty="0" smtClean="0">
                <a:solidFill>
                  <a:sysClr val="windowText" lastClr="000000"/>
                </a:solidFill>
                <a:effectLst>
                  <a:outerShdw blurRad="38100" dist="38100" dir="2700000" algn="tl">
                    <a:srgbClr val="000000">
                      <a:alpha val="43137"/>
                    </a:srgbClr>
                  </a:outerShdw>
                </a:effectLst>
              </a:rPr>
              <a:t>Mobile Communication Services?</a:t>
            </a:r>
            <a:endParaRPr kumimoji="0" lang="en-GB" sz="54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sp>
        <p:nvSpPr>
          <p:cNvPr id="7" name="TextBox 6"/>
          <p:cNvSpPr txBox="1"/>
          <p:nvPr/>
        </p:nvSpPr>
        <p:spPr>
          <a:xfrm>
            <a:off x="11848" y="774095"/>
            <a:ext cx="9024648" cy="1938992"/>
          </a:xfrm>
          <a:prstGeom prst="rect">
            <a:avLst/>
          </a:prstGeom>
          <a:noFill/>
        </p:spPr>
        <p:txBody>
          <a:bodyPr wrap="square" rtlCol="0">
            <a:spAutoFit/>
          </a:bodyPr>
          <a:lstStyle/>
          <a:p>
            <a:pPr marL="342900" indent="-342900">
              <a:buFont typeface="Wingdings" pitchFamily="2" charset="2"/>
              <a:buChar char="Ø"/>
            </a:pPr>
            <a:r>
              <a:rPr lang="en-ZA" sz="2000" b="1" dirty="0" smtClean="0">
                <a:effectLst>
                  <a:outerShdw blurRad="38100" dist="38100" dir="2700000" algn="tl">
                    <a:srgbClr val="000000">
                      <a:alpha val="43137"/>
                    </a:srgbClr>
                  </a:outerShdw>
                </a:effectLst>
              </a:rPr>
              <a:t>Mobile Operators and subscriber base: </a:t>
            </a:r>
          </a:p>
          <a:p>
            <a:endParaRPr lang="en-ZA" sz="2000" b="1" dirty="0" smtClean="0">
              <a:effectLst>
                <a:outerShdw blurRad="38100" dist="38100" dir="2700000" algn="tl">
                  <a:srgbClr val="000000">
                    <a:alpha val="43137"/>
                  </a:srgbClr>
                </a:outerShdw>
              </a:effectLst>
            </a:endParaRPr>
          </a:p>
          <a:p>
            <a:pPr marL="800100" lvl="1" indent="-342900">
              <a:buFont typeface="Wingdings" pitchFamily="2" charset="2"/>
              <a:buChar char="ü"/>
            </a:pPr>
            <a:r>
              <a:rPr lang="en-US" sz="2000" dirty="0"/>
              <a:t>There are three Mobile service providers namely; ZAMTEL, MTN and AIRTEL which collectively have a subscriber base of over 10,666,580 Million, reflecting a penetration of 78.05% per 100 </a:t>
            </a:r>
            <a:r>
              <a:rPr lang="en-US" sz="2000" dirty="0" smtClean="0"/>
              <a:t>inhabitants</a:t>
            </a:r>
            <a:endParaRPr lang="en-US" sz="2000" dirty="0"/>
          </a:p>
          <a:p>
            <a:pPr marL="800100" lvl="1" indent="-342900">
              <a:buFont typeface="Wingdings" pitchFamily="2" charset="2"/>
              <a:buChar char="ü"/>
            </a:pPr>
            <a:endParaRPr lang="en-ZA" sz="2000" b="1" dirty="0" smtClean="0">
              <a:effectLst>
                <a:outerShdw blurRad="38100" dist="38100" dir="2700000" algn="tl">
                  <a:srgbClr val="000000">
                    <a:alpha val="43137"/>
                  </a:srgbClr>
                </a:outerShdw>
              </a:effectLst>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92896"/>
            <a:ext cx="4680520" cy="3285619"/>
          </a:xfrm>
          <a:prstGeom prst="rect">
            <a:avLst/>
          </a:prstGeom>
          <a:noFill/>
        </p:spPr>
      </p:pic>
    </p:spTree>
    <p:extLst>
      <p:ext uri="{BB962C8B-B14F-4D97-AF65-F5344CB8AC3E}">
        <p14:creationId xmlns:p14="http://schemas.microsoft.com/office/powerpoint/2010/main" val="38275251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836712"/>
            <a:ext cx="8352928" cy="3170099"/>
          </a:xfrm>
          <a:prstGeom prst="rect">
            <a:avLst/>
          </a:prstGeom>
          <a:noFill/>
        </p:spPr>
        <p:txBody>
          <a:bodyPr wrap="square" rtlCol="0">
            <a:spAutoFit/>
          </a:bodyPr>
          <a:lstStyle/>
          <a:p>
            <a:r>
              <a:rPr lang="en-GB" sz="2000" dirty="0"/>
              <a:t>There are more than 27 licensed Internet service providers</a:t>
            </a:r>
            <a:r>
              <a:rPr lang="en-GB" sz="2000" dirty="0" smtClean="0"/>
              <a:t>.</a:t>
            </a:r>
          </a:p>
          <a:p>
            <a:endParaRPr lang="en-GB" sz="2000" dirty="0"/>
          </a:p>
          <a:p>
            <a:pPr marL="342900" indent="-342900">
              <a:buFont typeface="Wingdings" panose="05000000000000000000" pitchFamily="2" charset="2"/>
              <a:buChar char="Ø"/>
            </a:pPr>
            <a:r>
              <a:rPr lang="en-GB" sz="2000" dirty="0" smtClean="0"/>
              <a:t>The </a:t>
            </a:r>
            <a:r>
              <a:rPr lang="en-GB" sz="2000" dirty="0"/>
              <a:t>traditional fixed internet subscription stood at 17, 717 in the second quarter of 2013. </a:t>
            </a:r>
            <a:endParaRPr lang="en-GB" sz="2000" dirty="0" smtClean="0"/>
          </a:p>
          <a:p>
            <a:endParaRPr lang="en-GB" sz="2000" dirty="0" smtClean="0"/>
          </a:p>
          <a:p>
            <a:pPr marL="342900" indent="-342900">
              <a:buFont typeface="Wingdings" panose="05000000000000000000" pitchFamily="2" charset="2"/>
              <a:buChar char="Ø"/>
            </a:pPr>
            <a:r>
              <a:rPr lang="en-GB" sz="2000" dirty="0" smtClean="0"/>
              <a:t>The  </a:t>
            </a:r>
            <a:r>
              <a:rPr lang="en-GB" sz="2000" dirty="0"/>
              <a:t>mobile internet segment </a:t>
            </a:r>
            <a:r>
              <a:rPr lang="en-GB" sz="2000" dirty="0" smtClean="0"/>
              <a:t>had 2,626,840 subscribers as </a:t>
            </a:r>
            <a:r>
              <a:rPr lang="en-GB" sz="2000" dirty="0"/>
              <a:t>of June </a:t>
            </a:r>
            <a:r>
              <a:rPr lang="en-GB" sz="2000" dirty="0" smtClean="0"/>
              <a:t>2013.</a:t>
            </a:r>
          </a:p>
          <a:p>
            <a:endParaRPr lang="en-GB" sz="2000" dirty="0" smtClean="0"/>
          </a:p>
          <a:p>
            <a:pPr algn="just"/>
            <a:endParaRPr lang="en-GB" sz="2000" dirty="0" smtClean="0"/>
          </a:p>
          <a:p>
            <a:pPr algn="just"/>
            <a:endParaRPr lang="en-GB" sz="2000" dirty="0" smtClean="0"/>
          </a:p>
        </p:txBody>
      </p:sp>
      <p:sp>
        <p:nvSpPr>
          <p:cNvPr id="6" name="TextBox 5"/>
          <p:cNvSpPr txBox="1"/>
          <p:nvPr/>
        </p:nvSpPr>
        <p:spPr>
          <a:xfrm>
            <a:off x="11848" y="44624"/>
            <a:ext cx="9132152"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3200" b="1" kern="0" noProof="0" dirty="0" smtClean="0">
                <a:solidFill>
                  <a:sysClr val="windowText" lastClr="000000"/>
                </a:solidFill>
                <a:effectLst>
                  <a:outerShdw blurRad="38100" dist="38100" dir="2700000" algn="tl">
                    <a:srgbClr val="000000">
                      <a:alpha val="43137"/>
                    </a:srgbClr>
                  </a:outerShdw>
                </a:effectLst>
              </a:rPr>
              <a:t>Internet penetration?  </a:t>
            </a:r>
            <a:endParaRPr kumimoji="0" lang="en-GB" sz="32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2487055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836712"/>
            <a:ext cx="8352928" cy="3170099"/>
          </a:xfrm>
          <a:prstGeom prst="rect">
            <a:avLst/>
          </a:prstGeom>
          <a:noFill/>
        </p:spPr>
        <p:txBody>
          <a:bodyPr wrap="square" rtlCol="0">
            <a:spAutoFit/>
          </a:bodyPr>
          <a:lstStyle/>
          <a:p>
            <a:pPr marL="342900" indent="-342900" eaLnBrk="0" fontAlgn="base" hangingPunct="0">
              <a:buFont typeface="Wingdings" panose="05000000000000000000" pitchFamily="2" charset="2"/>
              <a:buChar char="Ø"/>
            </a:pPr>
            <a:r>
              <a:rPr lang="en-GB" sz="2000" dirty="0" smtClean="0"/>
              <a:t>In </a:t>
            </a:r>
            <a:r>
              <a:rPr lang="en-GB" sz="2000" dirty="0"/>
              <a:t>terms of national fibre backbone infrastructure, three operators namely ZESCO, ZAMTEL and CEC -Liquid have optical fibre networks providing the backbone infrastructure.  </a:t>
            </a:r>
            <a:endParaRPr lang="en-GB" sz="2000" dirty="0" smtClean="0"/>
          </a:p>
          <a:p>
            <a:pPr eaLnBrk="0" fontAlgn="base" hangingPunct="0"/>
            <a:endParaRPr lang="en-GB" sz="2000" dirty="0"/>
          </a:p>
          <a:p>
            <a:pPr marL="342900" indent="-342900" eaLnBrk="0" fontAlgn="base" hangingPunct="0">
              <a:buFont typeface="Wingdings" panose="05000000000000000000" pitchFamily="2" charset="2"/>
              <a:buChar char="Ø"/>
            </a:pPr>
            <a:r>
              <a:rPr lang="en-GB" sz="2000" dirty="0"/>
              <a:t>On fibre connectivity, </a:t>
            </a:r>
            <a:r>
              <a:rPr lang="en-GB" sz="2000" b="1" dirty="0"/>
              <a:t>35 districts </a:t>
            </a:r>
            <a:r>
              <a:rPr lang="en-GB" sz="2000" dirty="0"/>
              <a:t>are connected to fibre either through ZESCO, ZAMTEL or CEC Liquid and </a:t>
            </a:r>
            <a:r>
              <a:rPr lang="en-GB" sz="2000" b="1" dirty="0"/>
              <a:t>7 additional districts </a:t>
            </a:r>
            <a:r>
              <a:rPr lang="en-GB" sz="2000" dirty="0"/>
              <a:t>will be connected by December, 2013.</a:t>
            </a:r>
          </a:p>
          <a:p>
            <a:endParaRPr lang="en-GB" sz="2000" dirty="0" smtClean="0"/>
          </a:p>
          <a:p>
            <a:pPr algn="just"/>
            <a:endParaRPr lang="en-GB" sz="2000" dirty="0" smtClean="0"/>
          </a:p>
          <a:p>
            <a:pPr algn="just"/>
            <a:endParaRPr lang="en-GB" sz="2000" dirty="0" smtClean="0"/>
          </a:p>
        </p:txBody>
      </p:sp>
      <p:sp>
        <p:nvSpPr>
          <p:cNvPr id="6" name="TextBox 5"/>
          <p:cNvSpPr txBox="1"/>
          <p:nvPr/>
        </p:nvSpPr>
        <p:spPr>
          <a:xfrm>
            <a:off x="11848" y="44624"/>
            <a:ext cx="9132152"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3200" b="1" kern="0" noProof="0" dirty="0" smtClean="0">
                <a:solidFill>
                  <a:sysClr val="windowText" lastClr="000000"/>
                </a:solidFill>
                <a:effectLst>
                  <a:outerShdw blurRad="38100" dist="38100" dir="2700000" algn="tl">
                    <a:srgbClr val="000000">
                      <a:alpha val="43137"/>
                    </a:srgbClr>
                  </a:outerShdw>
                </a:effectLst>
              </a:rPr>
              <a:t>National Connectivity – Optic Fibre  </a:t>
            </a:r>
            <a:endParaRPr kumimoji="0" lang="en-GB" sz="32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13488172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836712"/>
            <a:ext cx="8352928" cy="1015663"/>
          </a:xfrm>
          <a:prstGeom prst="rect">
            <a:avLst/>
          </a:prstGeom>
          <a:noFill/>
        </p:spPr>
        <p:txBody>
          <a:bodyPr wrap="square" rtlCol="0">
            <a:spAutoFit/>
          </a:bodyPr>
          <a:lstStyle/>
          <a:p>
            <a:endParaRPr lang="en-GB" sz="2000" dirty="0" smtClean="0"/>
          </a:p>
          <a:p>
            <a:pPr algn="just"/>
            <a:endParaRPr lang="en-GB" sz="2000" dirty="0" smtClean="0"/>
          </a:p>
          <a:p>
            <a:pPr algn="just"/>
            <a:endParaRPr lang="en-GB" sz="2000" dirty="0" smtClean="0"/>
          </a:p>
        </p:txBody>
      </p:sp>
      <p:sp>
        <p:nvSpPr>
          <p:cNvPr id="6" name="TextBox 5"/>
          <p:cNvSpPr txBox="1"/>
          <p:nvPr/>
        </p:nvSpPr>
        <p:spPr>
          <a:xfrm>
            <a:off x="11848" y="44624"/>
            <a:ext cx="9132152"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3200" b="1" kern="0" noProof="0" dirty="0" smtClean="0">
                <a:solidFill>
                  <a:sysClr val="windowText" lastClr="000000"/>
                </a:solidFill>
                <a:effectLst>
                  <a:outerShdw blurRad="38100" dist="38100" dir="2700000" algn="tl">
                    <a:srgbClr val="000000">
                      <a:alpha val="43137"/>
                    </a:srgbClr>
                  </a:outerShdw>
                </a:effectLst>
              </a:rPr>
              <a:t>National Connectivity – Optic Fibre  </a:t>
            </a:r>
            <a:endParaRPr kumimoji="0" lang="en-GB" sz="32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06245" y="1551940"/>
            <a:ext cx="5731510" cy="3754120"/>
          </a:xfrm>
          <a:prstGeom prst="rect">
            <a:avLst/>
          </a:prstGeom>
          <a:noFill/>
          <a:ln>
            <a:noFill/>
          </a:ln>
          <a:extLst/>
        </p:spPr>
      </p:pic>
    </p:spTree>
    <p:extLst>
      <p:ext uri="{BB962C8B-B14F-4D97-AF65-F5344CB8AC3E}">
        <p14:creationId xmlns:p14="http://schemas.microsoft.com/office/powerpoint/2010/main" val="1172651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A19E135CB68D4D9D04833281995CA1" ma:contentTypeVersion="4" ma:contentTypeDescription="Create a new document." ma:contentTypeScope="" ma:versionID="42903d8001b7155f5d35516d4091b094">
  <xsd:schema xmlns:xsd="http://www.w3.org/2001/XMLSchema" xmlns:xs="http://www.w3.org/2001/XMLSchema" xmlns:p="http://schemas.microsoft.com/office/2006/metadata/properties" xmlns:ns1="http://schemas.microsoft.com/sharepoint/v3" xmlns:ns2="07f874d8-1985-4211-bd75-0b16975e87a8" targetNamespace="http://schemas.microsoft.com/office/2006/metadata/properties" ma:root="true" ma:fieldsID="a218d73ff5375e16980f94b956817168" ns1:_="" ns2:_="">
    <xsd:import namespace="http://schemas.microsoft.com/sharepoint/v3"/>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E13333F-7ACB-4231-A611-DE0F6F9991DF}"/>
</file>

<file path=customXml/itemProps2.xml><?xml version="1.0" encoding="utf-8"?>
<ds:datastoreItem xmlns:ds="http://schemas.openxmlformats.org/officeDocument/2006/customXml" ds:itemID="{527F547C-A7FE-4D11-B13A-13F24EE482C0}"/>
</file>

<file path=customXml/itemProps3.xml><?xml version="1.0" encoding="utf-8"?>
<ds:datastoreItem xmlns:ds="http://schemas.openxmlformats.org/officeDocument/2006/customXml" ds:itemID="{59387733-0239-45C9-B7F4-2AEC1988DAF8}"/>
</file>

<file path=docProps/app.xml><?xml version="1.0" encoding="utf-8"?>
<Properties xmlns="http://schemas.openxmlformats.org/officeDocument/2006/extended-properties" xmlns:vt="http://schemas.openxmlformats.org/officeDocument/2006/docPropsVTypes">
  <Template>Slipstream</Template>
  <TotalTime>4180</TotalTime>
  <Words>739</Words>
  <Application>Microsoft Office PowerPoint</Application>
  <PresentationFormat>On-screen Show (4:3)</PresentationFormat>
  <Paragraphs>132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1_Slipstream</vt:lpstr>
      <vt:lpstr>Enhancing ICT Development and connectivity for the land locked developing Countries  Global South-South Development  Expo Mini partnership forum    =26097788597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Mwatakazembe</dc:creator>
  <cp:lastModifiedBy>Ricardo Dunn</cp:lastModifiedBy>
  <cp:revision>196</cp:revision>
  <cp:lastPrinted>2012-11-14T21:39:02Z</cp:lastPrinted>
  <dcterms:created xsi:type="dcterms:W3CDTF">2011-01-15T09:50:50Z</dcterms:created>
  <dcterms:modified xsi:type="dcterms:W3CDTF">2013-11-07T18:04:01Z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0x01010007A19E135CB68D4D9D04833281995CA1</vt:lpwstr>
  </property>
</Properties>
</file>