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4" r:id="rId5"/>
    <p:sldId id="362" r:id="rId6"/>
    <p:sldId id="355" r:id="rId7"/>
    <p:sldId id="366" r:id="rId8"/>
    <p:sldId id="356" r:id="rId9"/>
    <p:sldId id="349" r:id="rId10"/>
    <p:sldId id="288" r:id="rId11"/>
    <p:sldId id="365" r:id="rId12"/>
    <p:sldId id="361" r:id="rId13"/>
    <p:sldId id="364" r:id="rId14"/>
    <p:sldId id="363" r:id="rId15"/>
    <p:sldId id="359" r:id="rId16"/>
    <p:sldId id="360" r:id="rId17"/>
    <p:sldId id="367" r:id="rId18"/>
    <p:sldId id="368" r:id="rId19"/>
    <p:sldId id="369" r:id="rId20"/>
    <p:sldId id="370" r:id="rId21"/>
    <p:sldId id="371" r:id="rId22"/>
    <p:sldId id="372" r:id="rId23"/>
    <p:sldId id="373" r:id="rId24"/>
    <p:sldId id="375"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gadod" initials="d" lastIdx="1" clrIdx="0"/>
  <p:cmAuthor id="1" name="Delgado, Doris Maritza" initials="MD"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68"/>
    <a:srgbClr val="F15E41"/>
    <a:srgbClr val="ABFBCB"/>
    <a:srgbClr val="FFFF97"/>
    <a:srgbClr val="6DF7A5"/>
    <a:srgbClr val="F6927E"/>
    <a:srgbClr val="009BD2"/>
    <a:srgbClr val="F5993D"/>
    <a:srgbClr val="B09FC5"/>
    <a:srgbClr val="9F8A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8661" autoAdjust="0"/>
  </p:normalViewPr>
  <p:slideViewPr>
    <p:cSldViewPr>
      <p:cViewPr>
        <p:scale>
          <a:sx n="72" d="100"/>
          <a:sy n="72" d="100"/>
        </p:scale>
        <p:origin x="-1104"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C6137-C35F-43EB-AB64-821A68C2061A}" type="datetimeFigureOut">
              <a:rPr lang="en-US" smtClean="0"/>
              <a:pPr/>
              <a:t>07/11/2013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1E66D-87F7-4DA8-AFF8-47969E016F23}" type="slidenum">
              <a:rPr lang="en-US" smtClean="0"/>
              <a:pPr/>
              <a:t>‹#›</a:t>
            </a:fld>
            <a:endParaRPr lang="en-US" dirty="0"/>
          </a:p>
        </p:txBody>
      </p:sp>
    </p:spTree>
    <p:extLst>
      <p:ext uri="{BB962C8B-B14F-4D97-AF65-F5344CB8AC3E}">
        <p14:creationId xmlns:p14="http://schemas.microsoft.com/office/powerpoint/2010/main" val="364916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1E66D-87F7-4DA8-AFF8-47969E016F23}" type="slidenum">
              <a:rPr lang="en-US" smtClean="0"/>
              <a:pPr/>
              <a:t>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43000" y="685800"/>
            <a:ext cx="4572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buFontTx/>
              <a:buNone/>
            </a:pPr>
            <a:r>
              <a:rPr lang="en-US" altLang="en-US" dirty="0" smtClean="0">
                <a:cs typeface="Arial" pitchFamily="34" charset="0"/>
              </a:rPr>
              <a:t/>
            </a:r>
            <a:br>
              <a:rPr lang="en-US" altLang="en-US" dirty="0" smtClean="0">
                <a:cs typeface="Arial" pitchFamily="34" charset="0"/>
              </a:rPr>
            </a:br>
            <a:endParaRPr lang="en-US" altLang="en-US" dirty="0" smtClean="0">
              <a:cs typeface="Arial" pitchFamily="34" charset="0"/>
            </a:endParaRPr>
          </a:p>
          <a:p>
            <a:pPr>
              <a:lnSpc>
                <a:spcPct val="110000"/>
              </a:lnSpc>
            </a:pPr>
            <a:endParaRPr lang="en-US" altLang="en-US" dirty="0" smtClean="0">
              <a:latin typeface="Calibri"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0A9181-D8C8-4973-9410-2D0C0E2606AB}" type="slidenum">
              <a:rPr lang="en-US" smtClean="0"/>
              <a:pPr eaLnBrk="1" hangingPunct="1"/>
              <a:t>7</a:t>
            </a:fld>
            <a:endParaRPr lang="en-US" dirty="0" smtClean="0"/>
          </a:p>
        </p:txBody>
      </p:sp>
      <p:sp>
        <p:nvSpPr>
          <p:cNvPr id="40963"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0964" name="Rectangle 3"/>
          <p:cNvSpPr>
            <a:spLocks noGrp="1" noChangeArrowheads="1"/>
          </p:cNvSpPr>
          <p:nvPr>
            <p:ph type="body" idx="1"/>
          </p:nvPr>
        </p:nvSpPr>
        <p:spPr>
          <a:xfrm>
            <a:off x="916537" y="4345447"/>
            <a:ext cx="5024927" cy="4114507"/>
          </a:xfrm>
          <a:solidFill>
            <a:srgbClr val="FFFFFF"/>
          </a:solidFill>
          <a:ln>
            <a:solidFill>
              <a:srgbClr val="000000"/>
            </a:solidFill>
          </a:ln>
        </p:spPr>
        <p:txBody>
          <a:bodyPr lIns="92183" tIns="46092" rIns="92183" bIns="46092"/>
          <a:lstStyle/>
          <a:p>
            <a:pPr eaLnBrk="1" hangingPunct="1">
              <a:lnSpc>
                <a:spcPct val="80000"/>
              </a:lnSpc>
              <a:defRPr/>
            </a:pPr>
            <a:endParaRPr lang="es-ES" sz="1600" dirty="0" smtClean="0">
              <a:latin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points out one factor – ICTs</a:t>
            </a:r>
            <a:r>
              <a:rPr lang="en-US" baseline="0" dirty="0" smtClean="0"/>
              <a:t> is affordable and widely available in developed countries, while it is quite the opposite in developing countries</a:t>
            </a:r>
            <a:endParaRPr lang="en-US" dirty="0"/>
          </a:p>
        </p:txBody>
      </p:sp>
      <p:sp>
        <p:nvSpPr>
          <p:cNvPr id="4" name="Slide Number Placeholder 3"/>
          <p:cNvSpPr>
            <a:spLocks noGrp="1"/>
          </p:cNvSpPr>
          <p:nvPr>
            <p:ph type="sldNum" sz="quarter" idx="10"/>
          </p:nvPr>
        </p:nvSpPr>
        <p:spPr/>
        <p:txBody>
          <a:bodyPr/>
          <a:lstStyle/>
          <a:p>
            <a:fld id="{EF81E66D-87F7-4DA8-AFF8-47969E016F23}" type="slidenum">
              <a:rPr lang="en-US" smtClean="0"/>
              <a:pPr/>
              <a:t>8</a:t>
            </a:fld>
            <a:endParaRPr lang="en-US" dirty="0"/>
          </a:p>
        </p:txBody>
      </p:sp>
    </p:spTree>
    <p:extLst>
      <p:ext uri="{BB962C8B-B14F-4D97-AF65-F5344CB8AC3E}">
        <p14:creationId xmlns:p14="http://schemas.microsoft.com/office/powerpoint/2010/main" val="394875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Broadband commission is aiming at lowering</a:t>
            </a:r>
            <a:r>
              <a:rPr lang="en-US" baseline="0" dirty="0" smtClean="0"/>
              <a:t> the cost of satellite broadband by 2015 as mentioned by the Secretary General of ITU</a:t>
            </a:r>
            <a:endParaRPr lang="en-US" dirty="0"/>
          </a:p>
        </p:txBody>
      </p:sp>
      <p:sp>
        <p:nvSpPr>
          <p:cNvPr id="4" name="Slide Number Placeholder 3"/>
          <p:cNvSpPr>
            <a:spLocks noGrp="1"/>
          </p:cNvSpPr>
          <p:nvPr>
            <p:ph type="sldNum" sz="quarter" idx="10"/>
          </p:nvPr>
        </p:nvSpPr>
        <p:spPr/>
        <p:txBody>
          <a:bodyPr/>
          <a:lstStyle/>
          <a:p>
            <a:fld id="{EF81E66D-87F7-4DA8-AFF8-47969E016F23}" type="slidenum">
              <a:rPr lang="en-US" smtClean="0"/>
              <a:pPr/>
              <a:t>11</a:t>
            </a:fld>
            <a:endParaRPr lang="en-US" dirty="0"/>
          </a:p>
        </p:txBody>
      </p:sp>
    </p:spTree>
    <p:extLst>
      <p:ext uri="{BB962C8B-B14F-4D97-AF65-F5344CB8AC3E}">
        <p14:creationId xmlns:p14="http://schemas.microsoft.com/office/powerpoint/2010/main" val="65592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31 LLDCs</a:t>
            </a:r>
            <a:r>
              <a:rPr lang="en-US" baseline="0" dirty="0" smtClean="0"/>
              <a:t> in the world. As you can these countries face challenges that are unique to their geographical locations as mentioned by various speakers in the earlier panel so I will not repeat these challenges.</a:t>
            </a:r>
            <a:endParaRPr lang="en-US" dirty="0"/>
          </a:p>
        </p:txBody>
      </p:sp>
      <p:sp>
        <p:nvSpPr>
          <p:cNvPr id="4" name="Slide Number Placeholder 3"/>
          <p:cNvSpPr>
            <a:spLocks noGrp="1"/>
          </p:cNvSpPr>
          <p:nvPr>
            <p:ph type="sldNum" sz="quarter" idx="10"/>
          </p:nvPr>
        </p:nvSpPr>
        <p:spPr/>
        <p:txBody>
          <a:bodyPr/>
          <a:lstStyle/>
          <a:p>
            <a:fld id="{EF81E66D-87F7-4DA8-AFF8-47969E016F23}" type="slidenum">
              <a:rPr lang="en-US" smtClean="0"/>
              <a:pPr/>
              <a:t>12</a:t>
            </a:fld>
            <a:endParaRPr lang="en-US" dirty="0"/>
          </a:p>
        </p:txBody>
      </p:sp>
    </p:spTree>
    <p:extLst>
      <p:ext uri="{BB962C8B-B14F-4D97-AF65-F5344CB8AC3E}">
        <p14:creationId xmlns:p14="http://schemas.microsoft.com/office/powerpoint/2010/main" val="11832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challenges have been mentioned by various</a:t>
            </a:r>
            <a:r>
              <a:rPr lang="en-US" baseline="0" dirty="0" smtClean="0"/>
              <a:t> speakers, so I do not need to talk about this slide</a:t>
            </a:r>
            <a:endParaRPr lang="en-US" dirty="0"/>
          </a:p>
        </p:txBody>
      </p:sp>
      <p:sp>
        <p:nvSpPr>
          <p:cNvPr id="4" name="Slide Number Placeholder 3"/>
          <p:cNvSpPr>
            <a:spLocks noGrp="1"/>
          </p:cNvSpPr>
          <p:nvPr>
            <p:ph type="sldNum" sz="quarter" idx="10"/>
          </p:nvPr>
        </p:nvSpPr>
        <p:spPr/>
        <p:txBody>
          <a:bodyPr/>
          <a:lstStyle/>
          <a:p>
            <a:fld id="{EF81E66D-87F7-4DA8-AFF8-47969E016F23}" type="slidenum">
              <a:rPr lang="en-US" smtClean="0"/>
              <a:pPr/>
              <a:t>13</a:t>
            </a:fld>
            <a:endParaRPr lang="en-US" dirty="0"/>
          </a:p>
        </p:txBody>
      </p:sp>
    </p:spTree>
    <p:extLst>
      <p:ext uri="{BB962C8B-B14F-4D97-AF65-F5344CB8AC3E}">
        <p14:creationId xmlns:p14="http://schemas.microsoft.com/office/powerpoint/2010/main" val="370397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is not lost. ITU through its main international conferences have come up with resolutions that are specific to LLDCs as well as LDCs and SIDS. These were mentioned by the distinguished of Nepal, and I will not spend more time on this slide.</a:t>
            </a:r>
            <a:endParaRPr lang="en-US" dirty="0"/>
          </a:p>
        </p:txBody>
      </p:sp>
      <p:sp>
        <p:nvSpPr>
          <p:cNvPr id="4" name="Slide Number Placeholder 3"/>
          <p:cNvSpPr>
            <a:spLocks noGrp="1"/>
          </p:cNvSpPr>
          <p:nvPr>
            <p:ph type="sldNum" sz="quarter" idx="10"/>
          </p:nvPr>
        </p:nvSpPr>
        <p:spPr/>
        <p:txBody>
          <a:bodyPr/>
          <a:lstStyle/>
          <a:p>
            <a:fld id="{EF81E66D-87F7-4DA8-AFF8-47969E016F23}" type="slidenum">
              <a:rPr lang="en-US" smtClean="0"/>
              <a:pPr/>
              <a:t>14</a:t>
            </a:fld>
            <a:endParaRPr lang="en-US" dirty="0"/>
          </a:p>
        </p:txBody>
      </p:sp>
    </p:spTree>
    <p:extLst>
      <p:ext uri="{BB962C8B-B14F-4D97-AF65-F5344CB8AC3E}">
        <p14:creationId xmlns:p14="http://schemas.microsoft.com/office/powerpoint/2010/main" val="85036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1E66D-87F7-4DA8-AFF8-47969E016F23}" type="slidenum">
              <a:rPr lang="en-US" smtClean="0"/>
              <a:pPr/>
              <a:t>18</a:t>
            </a:fld>
            <a:endParaRPr lang="en-US" dirty="0"/>
          </a:p>
        </p:txBody>
      </p:sp>
    </p:spTree>
    <p:extLst>
      <p:ext uri="{BB962C8B-B14F-4D97-AF65-F5344CB8AC3E}">
        <p14:creationId xmlns:p14="http://schemas.microsoft.com/office/powerpoint/2010/main" val="320736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251AA4-3001-F345-A422-63F644882EFA}" type="slidenum">
              <a:rPr lang="en-US" smtClean="0"/>
              <a:pPr>
                <a:defRPr/>
              </a:pPr>
              <a:t>20</a:t>
            </a:fld>
            <a:endParaRPr lang="en-US" dirty="0"/>
          </a:p>
        </p:txBody>
      </p:sp>
    </p:spTree>
    <p:extLst>
      <p:ext uri="{BB962C8B-B14F-4D97-AF65-F5344CB8AC3E}">
        <p14:creationId xmlns:p14="http://schemas.microsoft.com/office/powerpoint/2010/main" val="189732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CABB6E-56EE-4FD6-A3E5-7A2CA827DF26}" type="datetimeFigureOut">
              <a:rPr lang="en-US" smtClean="0"/>
              <a:pPr/>
              <a:t>07/11/2013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7A6DEF-B4CA-48BC-AF23-F76A79E91E8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ABB6E-56EE-4FD6-A3E5-7A2CA827DF26}" type="datetimeFigureOut">
              <a:rPr lang="en-US" smtClean="0"/>
              <a:pPr/>
              <a:t>07/11/2013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7A6DEF-B4CA-48BC-AF23-F76A79E91E8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ABB6E-56EE-4FD6-A3E5-7A2CA827DF26}" type="datetimeFigureOut">
              <a:rPr lang="en-US" smtClean="0"/>
              <a:pPr/>
              <a:t>07/11/2013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7A6DEF-B4CA-48BC-AF23-F76A79E91E8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dirty="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08310B61-F990-4B6B-97B5-817CEF4D1EB9}" type="slidenum">
              <a:rPr lang="en-US"/>
              <a:pPr>
                <a:defRPr/>
              </a:pPr>
              <a:t>‹#›</a:t>
            </a:fld>
            <a:endParaRPr lang="en-US" dirty="0"/>
          </a:p>
        </p:txBody>
      </p:sp>
    </p:spTree>
    <p:extLst>
      <p:ext uri="{BB962C8B-B14F-4D97-AF65-F5344CB8AC3E}">
        <p14:creationId xmlns:p14="http://schemas.microsoft.com/office/powerpoint/2010/main" val="26108852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7A6DEF-B4CA-48BC-AF23-F76A79E91E8E}" type="slidenum">
              <a:rPr lang="en-US" smtClean="0"/>
              <a:pPr/>
              <a:t>‹#›</a:t>
            </a:fld>
            <a:endParaRPr lang="en-US" dirty="0"/>
          </a:p>
        </p:txBody>
      </p:sp>
      <p:sp>
        <p:nvSpPr>
          <p:cNvPr id="4" name="Date Placeholder 3"/>
          <p:cNvSpPr>
            <a:spLocks noGrp="1"/>
          </p:cNvSpPr>
          <p:nvPr>
            <p:ph type="dt" sz="half" idx="10"/>
          </p:nvPr>
        </p:nvSpPr>
        <p:spPr/>
        <p:txBody>
          <a:bodyPr/>
          <a:lstStyle>
            <a:lvl1pPr>
              <a:defRPr/>
            </a:lvl1pPr>
          </a:lstStyle>
          <a:p>
            <a:r>
              <a:rPr lang="en-US" dirty="0" smtClean="0"/>
              <a:t>07/07/2011</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ABB6E-56EE-4FD6-A3E5-7A2CA827DF26}" type="datetimeFigureOut">
              <a:rPr lang="en-US" smtClean="0"/>
              <a:pPr/>
              <a:t>07/11/2013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7A6DEF-B4CA-48BC-AF23-F76A79E91E8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CABB6E-56EE-4FD6-A3E5-7A2CA827DF26}" type="datetimeFigureOut">
              <a:rPr lang="en-US" smtClean="0"/>
              <a:pPr/>
              <a:t>07/11/2013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7A6DEF-B4CA-48BC-AF23-F76A79E91E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CABB6E-56EE-4FD6-A3E5-7A2CA827DF26}" type="datetimeFigureOut">
              <a:rPr lang="en-US" smtClean="0"/>
              <a:pPr/>
              <a:t>07/11/2013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7A6DEF-B4CA-48BC-AF23-F76A79E91E8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CABB6E-56EE-4FD6-A3E5-7A2CA827DF26}" type="datetimeFigureOut">
              <a:rPr lang="en-US" smtClean="0"/>
              <a:pPr/>
              <a:t>07/11/2013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7A6DEF-B4CA-48BC-AF23-F76A79E91E8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ABB6E-56EE-4FD6-A3E5-7A2CA827DF26}" type="datetimeFigureOut">
              <a:rPr lang="en-US" smtClean="0"/>
              <a:pPr/>
              <a:t>07/11/2013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7A6DEF-B4CA-48BC-AF23-F76A79E91E8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ABB6E-56EE-4FD6-A3E5-7A2CA827DF26}" type="datetimeFigureOut">
              <a:rPr lang="en-US" smtClean="0"/>
              <a:pPr/>
              <a:t>07/11/2013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7A6DEF-B4CA-48BC-AF23-F76A79E91E8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ABB6E-56EE-4FD6-A3E5-7A2CA827DF26}" type="datetimeFigureOut">
              <a:rPr lang="en-US" smtClean="0"/>
              <a:pPr/>
              <a:t>07/11/2013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7A6DEF-B4CA-48BC-AF23-F76A79E91E8E}"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1052736"/>
            <a:ext cx="8229600" cy="7249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16832"/>
            <a:ext cx="8229600" cy="42093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07/07/2011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pPr algn="r" eaLnBrk="0" hangingPunct="0">
              <a:defRPr/>
            </a:pPr>
            <a:r>
              <a:rPr lang="en-US" b="1" dirty="0" smtClean="0">
                <a:solidFill>
                  <a:srgbClr val="1B5BA2"/>
                </a:solidFill>
                <a:latin typeface="Arial" pitchFamily="34" charset="0"/>
              </a:rPr>
              <a:t>Committed to Connecting the World</a:t>
            </a:r>
            <a:endParaRPr lang="en-US" b="1" dirty="0">
              <a:solidFill>
                <a:srgbClr val="1B5BA2"/>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A6DEF-B4CA-48BC-AF23-F76A79E91E8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6" y="2704"/>
            <a:ext cx="9117614" cy="685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23528" y="-99392"/>
            <a:ext cx="8373616" cy="3096344"/>
          </a:xfrm>
          <a:effectLst>
            <a:outerShdw blurRad="101600" dist="152400" dir="5400000" algn="tr" rotWithShape="0">
              <a:schemeClr val="accent1">
                <a:lumMod val="75000"/>
                <a:alpha val="55000"/>
              </a:schemeClr>
            </a:outerShdw>
          </a:effectLst>
        </p:spPr>
        <p:txBody>
          <a:bodyPr>
            <a:noAutofit/>
          </a:bodyPr>
          <a:lstStyle/>
          <a:p>
            <a:r>
              <a:rPr lang="en-US" b="1" dirty="0">
                <a:effectLst>
                  <a:outerShdw blurRad="38100" dist="38100" dir="2700000" algn="tl">
                    <a:srgbClr val="000000">
                      <a:alpha val="43137"/>
                    </a:srgbClr>
                  </a:outerShdw>
                </a:effectLst>
              </a:rPr>
              <a:t>Enhancing ICT development and connectivity for the Landlocked Developing Countries (LLDCs)</a:t>
            </a:r>
            <a:endParaRPr lang="en-US" dirty="0">
              <a:solidFill>
                <a:schemeClr val="accent1"/>
              </a:solidFill>
              <a:effectLst>
                <a:outerShdw blurRad="38100" dist="38100" dir="2700000" algn="tl">
                  <a:srgbClr val="000000">
                    <a:alpha val="43137"/>
                  </a:srgbClr>
                </a:outerShdw>
              </a:effectLst>
            </a:endParaRPr>
          </a:p>
        </p:txBody>
      </p:sp>
      <p:sp>
        <p:nvSpPr>
          <p:cNvPr id="5" name="TextBox 4"/>
          <p:cNvSpPr txBox="1"/>
          <p:nvPr/>
        </p:nvSpPr>
        <p:spPr>
          <a:xfrm>
            <a:off x="1331640" y="4797152"/>
            <a:ext cx="4829487" cy="163121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Ms. Gisa Fuatai Purcell</a:t>
            </a:r>
          </a:p>
          <a:p>
            <a:pPr algn="ctr"/>
            <a:r>
              <a:rPr lang="en-US" sz="2000" b="1" i="1" dirty="0" smtClean="0">
                <a:effectLst>
                  <a:outerShdw blurRad="38100" dist="38100" dir="2700000" algn="tl">
                    <a:srgbClr val="000000">
                      <a:alpha val="43137"/>
                    </a:srgbClr>
                  </a:outerShdw>
                </a:effectLst>
              </a:rPr>
              <a:t>Head, LSE Division</a:t>
            </a:r>
          </a:p>
          <a:p>
            <a:pPr algn="ctr"/>
            <a:r>
              <a:rPr lang="en-US" sz="2000" b="1" i="1" dirty="0" smtClean="0">
                <a:effectLst>
                  <a:outerShdw blurRad="38100" dist="38100" dir="2700000" algn="tl">
                    <a:srgbClr val="000000">
                      <a:alpha val="43137"/>
                    </a:srgbClr>
                  </a:outerShdw>
                </a:effectLst>
              </a:rPr>
              <a:t>International Telecommunication Union</a:t>
            </a:r>
          </a:p>
          <a:p>
            <a:pPr algn="ctr"/>
            <a:r>
              <a:rPr lang="en-US" sz="2000" b="1" i="1" dirty="0" smtClean="0">
                <a:effectLst>
                  <a:outerShdw blurRad="38100" dist="38100" dir="2700000" algn="tl">
                    <a:srgbClr val="000000">
                      <a:alpha val="43137"/>
                    </a:srgbClr>
                  </a:outerShdw>
                </a:effectLst>
              </a:rPr>
              <a:t>In partnership with UNORHLLS</a:t>
            </a:r>
          </a:p>
          <a:p>
            <a:pPr algn="ctr"/>
            <a:r>
              <a:rPr lang="en-US" sz="2000" b="1" i="1" dirty="0" smtClean="0">
                <a:effectLst>
                  <a:outerShdw blurRad="38100" dist="38100" dir="2700000" algn="tl">
                    <a:srgbClr val="000000">
                      <a:alpha val="43137"/>
                    </a:srgbClr>
                  </a:outerShdw>
                </a:effectLst>
              </a:rPr>
              <a:t>GSSD2013 28Oct – 1 Nov 2013, Nairobi</a:t>
            </a:r>
            <a:endParaRPr lang="en-US" sz="2000" b="1" i="1" dirty="0">
              <a:effectLst>
                <a:outerShdw blurRad="38100" dist="38100" dir="2700000" algn="tl">
                  <a:srgbClr val="000000">
                    <a:alpha val="43137"/>
                  </a:srgbClr>
                </a:outerShdw>
              </a:effectLst>
            </a:endParaRPr>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86" y="2704"/>
            <a:ext cx="742790" cy="7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580654"/>
            <a:ext cx="5040560" cy="2216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2557463"/>
            <a:ext cx="3923928" cy="223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martArt Placeholder 2"/>
          <p:cNvSpPr>
            <a:spLocks noGrp="1"/>
          </p:cNvSpPr>
          <p:nvPr>
            <p:ph type="dgm" idx="1"/>
          </p:nvPr>
        </p:nvSpPr>
        <p:spPr/>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18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martArt Placeholder 2"/>
          <p:cNvSpPr>
            <a:spLocks noGrp="1"/>
          </p:cNvSpPr>
          <p:nvPr>
            <p:ph type="dgm" idx="1"/>
          </p:nvPr>
        </p:nvSpPr>
        <p:spPr>
          <a:xfrm>
            <a:off x="457200" y="1600200"/>
            <a:ext cx="8229600" cy="5257800"/>
          </a:xfrm>
        </p:spPr>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0" y="404664"/>
            <a:ext cx="7445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0" y="0"/>
            <a:ext cx="91289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3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0"/>
            <a:ext cx="9036495"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22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9570"/>
            <a:ext cx="8712967" cy="652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91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40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068"/>
            <a:ext cx="9143999" cy="664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04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06" y="116632"/>
            <a:ext cx="9270005"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501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399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38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3999"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40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8229600" cy="2880320"/>
          </a:xfrm>
        </p:spPr>
        <p:txBody>
          <a:bodyPr>
            <a:noAutofit/>
          </a:bodyPr>
          <a:lstStyle/>
          <a:p>
            <a:r>
              <a:rPr lang="en-US" b="1" dirty="0" smtClean="0"/>
              <a:t>What is the contribution of ITU in  implementing the Almaty Plan of Action?</a:t>
            </a:r>
            <a:endParaRPr lang="en-US" b="1"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7445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67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45" y="252670"/>
            <a:ext cx="8229600" cy="724942"/>
          </a:xfrm>
        </p:spPr>
        <p:txBody>
          <a:bodyPr>
            <a:noAutofit/>
          </a:bodyPr>
          <a:lstStyle/>
          <a:p>
            <a:r>
              <a:rPr lang="en-US" b="1" dirty="0" smtClean="0"/>
              <a:t>Order of Presentation</a:t>
            </a:r>
            <a:endParaRPr lang="en-US" b="1" dirty="0"/>
          </a:p>
        </p:txBody>
      </p:sp>
      <p:sp>
        <p:nvSpPr>
          <p:cNvPr id="3" name="Content Placeholder 2"/>
          <p:cNvSpPr>
            <a:spLocks noGrp="1"/>
          </p:cNvSpPr>
          <p:nvPr>
            <p:ph idx="1"/>
          </p:nvPr>
        </p:nvSpPr>
        <p:spPr>
          <a:xfrm>
            <a:off x="457200" y="1008038"/>
            <a:ext cx="8229600" cy="5589314"/>
          </a:xfrm>
        </p:spPr>
        <p:txBody>
          <a:bodyPr>
            <a:noAutofit/>
          </a:bodyPr>
          <a:lstStyle/>
          <a:p>
            <a:r>
              <a:rPr lang="en-US" sz="4000" dirty="0" smtClean="0"/>
              <a:t>Brief on Information and Communication Technologies (ICTs)</a:t>
            </a:r>
          </a:p>
          <a:p>
            <a:r>
              <a:rPr lang="en-US" sz="4000" dirty="0" smtClean="0"/>
              <a:t>Land locked countries</a:t>
            </a:r>
          </a:p>
          <a:p>
            <a:r>
              <a:rPr lang="en-US" sz="4000" dirty="0" smtClean="0"/>
              <a:t>Challenges </a:t>
            </a:r>
          </a:p>
          <a:p>
            <a:r>
              <a:rPr lang="en-US" sz="4000" dirty="0" smtClean="0"/>
              <a:t>ICT Development in LLDC </a:t>
            </a:r>
          </a:p>
          <a:p>
            <a:pPr lvl="1"/>
            <a:r>
              <a:rPr lang="en-US" sz="3600" dirty="0" smtClean="0"/>
              <a:t>Policies, regulations, legislation</a:t>
            </a:r>
            <a:endParaRPr lang="en-US" sz="4000" dirty="0" smtClean="0"/>
          </a:p>
          <a:p>
            <a:r>
              <a:rPr lang="en-US" sz="4000" dirty="0" smtClean="0"/>
              <a:t>ICTs and Climate Change</a:t>
            </a:r>
          </a:p>
          <a:p>
            <a:r>
              <a:rPr lang="en-US" sz="4000" dirty="0" smtClean="0"/>
              <a:t>ITU and Almaty PoA</a:t>
            </a:r>
            <a:endParaRPr lang="en-US"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07" y="233338"/>
            <a:ext cx="7445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033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78594"/>
            <a:ext cx="8590202" cy="741164"/>
          </a:xfrm>
        </p:spPr>
        <p:txBody>
          <a:bodyPr/>
          <a:lstStyle/>
          <a:p>
            <a:r>
              <a:rPr lang="en-US" sz="4200" dirty="0">
                <a:latin typeface="Calibri"/>
                <a:cs typeface="Calibri"/>
              </a:rPr>
              <a:t>ITU ACTIVITIES FOR ALMATY PoA</a:t>
            </a:r>
          </a:p>
        </p:txBody>
      </p:sp>
      <p:sp>
        <p:nvSpPr>
          <p:cNvPr id="5" name="Rectangle 4"/>
          <p:cNvSpPr/>
          <p:nvPr/>
        </p:nvSpPr>
        <p:spPr bwMode="auto">
          <a:xfrm>
            <a:off x="116506" y="1859451"/>
            <a:ext cx="4303619" cy="911351"/>
          </a:xfrm>
          <a:prstGeom prst="rect">
            <a:avLst/>
          </a:prstGeom>
          <a:blipFill dpi="0" rotWithShape="0">
            <a:blip r:embed="rId3"/>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291" tIns="32146" rIns="64291" bIns="32146" numCol="1" rtlCol="0" anchor="ctr" anchorCtr="0" compatLnSpc="1">
            <a:prstTxWarp prst="textNoShape">
              <a:avLst/>
            </a:prstTxWarp>
          </a:bodyPr>
          <a:lstStyle/>
          <a:p>
            <a:r>
              <a:rPr lang="en-US" sz="1700" dirty="0">
                <a:solidFill>
                  <a:srgbClr val="FFFFFF"/>
                </a:solidFill>
                <a:latin typeface="Calibri"/>
                <a:cs typeface="Calibri"/>
              </a:rPr>
              <a:t>FUNDAMENTAL TRANSIT POLICY ISSUES</a:t>
            </a:r>
          </a:p>
        </p:txBody>
      </p:sp>
      <p:sp>
        <p:nvSpPr>
          <p:cNvPr id="7" name="Rectangle 6"/>
          <p:cNvSpPr/>
          <p:nvPr/>
        </p:nvSpPr>
        <p:spPr bwMode="auto">
          <a:xfrm>
            <a:off x="4622631" y="1910081"/>
            <a:ext cx="4303619" cy="860721"/>
          </a:xfrm>
          <a:prstGeom prst="rect">
            <a:avLst/>
          </a:prstGeom>
          <a:blipFill dpi="0" rotWithShape="0">
            <a:blip r:embed="rId3"/>
            <a:srcRect/>
            <a:tile tx="0" ty="0" sx="100000" sy="100000" flip="none" algn="tl"/>
          </a:blipFill>
          <a:ln w="25400" cap="flat" cmpd="sng" algn="ctr">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291" tIns="32146" rIns="64291" bIns="32146" numCol="1" rtlCol="0" anchor="t" anchorCtr="0" compatLnSpc="1">
            <a:prstTxWarp prst="textNoShape">
              <a:avLst/>
            </a:prstTxWarp>
          </a:bodyPr>
          <a:lstStyle/>
          <a:p>
            <a:pPr marL="241093" indent="-241093" defTabSz="642915" fontAlgn="base">
              <a:spcBef>
                <a:spcPct val="0"/>
              </a:spcBef>
              <a:spcAft>
                <a:spcPct val="0"/>
              </a:spcAft>
              <a:buFont typeface="Arial"/>
              <a:buChar char="•"/>
            </a:pPr>
            <a:r>
              <a:rPr lang="en-US" sz="1700" dirty="0">
                <a:solidFill>
                  <a:srgbClr val="FFFFFF"/>
                </a:solidFill>
                <a:latin typeface="Calibri"/>
                <a:cs typeface="Calibri"/>
              </a:rPr>
              <a:t>ICT Global Policy and Regulatory Framework Harmonization</a:t>
            </a:r>
          </a:p>
          <a:p>
            <a:pPr marL="241093" indent="-241093" defTabSz="642915" fontAlgn="base">
              <a:spcBef>
                <a:spcPct val="0"/>
              </a:spcBef>
              <a:spcAft>
                <a:spcPct val="0"/>
              </a:spcAft>
              <a:buFont typeface="Arial"/>
              <a:buChar char="•"/>
            </a:pPr>
            <a:r>
              <a:rPr lang="en-US" sz="1700" dirty="0">
                <a:solidFill>
                  <a:srgbClr val="FFFFFF"/>
                </a:solidFill>
                <a:latin typeface="Calibri"/>
                <a:cs typeface="Calibri"/>
              </a:rPr>
              <a:t>Human and Institutional Capacity Bulding</a:t>
            </a:r>
          </a:p>
        </p:txBody>
      </p:sp>
      <p:sp>
        <p:nvSpPr>
          <p:cNvPr id="9" name="Rectangle 8"/>
          <p:cNvSpPr/>
          <p:nvPr/>
        </p:nvSpPr>
        <p:spPr bwMode="auto">
          <a:xfrm>
            <a:off x="116506" y="2872063"/>
            <a:ext cx="4303619" cy="860749"/>
          </a:xfrm>
          <a:prstGeom prst="rect">
            <a:avLst/>
          </a:prstGeom>
          <a:solidFill>
            <a:srgbClr val="333399"/>
          </a:solidFill>
          <a:ln w="25400" cap="flat" cmpd="sng" algn="ctr">
            <a:solidFill>
              <a:srgbClr val="404040"/>
            </a:solidFill>
            <a:prstDash val="solid"/>
            <a:round/>
            <a:headEnd type="none" w="med" len="med"/>
            <a:tailEnd type="none" w="med" len="med"/>
          </a:ln>
          <a:effectLst/>
          <a:extLst/>
        </p:spPr>
        <p:txBody>
          <a:bodyPr vert="horz" wrap="square" lIns="64291" tIns="32146" rIns="64291" bIns="32146" numCol="1" rtlCol="0" anchor="ctr" anchorCtr="0" compatLnSpc="1">
            <a:prstTxWarp prst="textNoShape">
              <a:avLst/>
            </a:prstTxWarp>
          </a:bodyPr>
          <a:lstStyle/>
          <a:p>
            <a:r>
              <a:rPr lang="en-US" sz="1700" dirty="0">
                <a:solidFill>
                  <a:srgbClr val="FFFFFF"/>
                </a:solidFill>
                <a:latin typeface="Calibri"/>
                <a:cs typeface="Calibri"/>
              </a:rPr>
              <a:t>INFRASTRUCTURE DEVELOPMENT AND MAINTENANCE</a:t>
            </a:r>
          </a:p>
        </p:txBody>
      </p:sp>
      <p:sp>
        <p:nvSpPr>
          <p:cNvPr id="10" name="Rectangle 9"/>
          <p:cNvSpPr/>
          <p:nvPr/>
        </p:nvSpPr>
        <p:spPr bwMode="auto">
          <a:xfrm>
            <a:off x="4622631" y="2872063"/>
            <a:ext cx="4303619" cy="860749"/>
          </a:xfrm>
          <a:prstGeom prst="rect">
            <a:avLst/>
          </a:prstGeom>
          <a:solidFill>
            <a:srgbClr val="333399"/>
          </a:solidFill>
          <a:ln w="25400" cap="flat" cmpd="sng" algn="ctr">
            <a:solidFill>
              <a:srgbClr val="40404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marL="241093" indent="-241093" defTabSz="642915" fontAlgn="base">
              <a:spcBef>
                <a:spcPct val="0"/>
              </a:spcBef>
              <a:spcAft>
                <a:spcPct val="0"/>
              </a:spcAft>
              <a:buFont typeface="Arial"/>
              <a:buChar char="•"/>
            </a:pPr>
            <a:r>
              <a:rPr lang="en-US" sz="1700" dirty="0">
                <a:solidFill>
                  <a:srgbClr val="FFFFFF"/>
                </a:solidFill>
                <a:latin typeface="Calibri"/>
                <a:cs typeface="Calibri"/>
              </a:rPr>
              <a:t>Infrastructure Development Projects</a:t>
            </a:r>
          </a:p>
          <a:p>
            <a:pPr marL="241093" indent="-241093" defTabSz="642915" fontAlgn="base">
              <a:spcBef>
                <a:spcPct val="0"/>
              </a:spcBef>
              <a:spcAft>
                <a:spcPct val="0"/>
              </a:spcAft>
              <a:buFont typeface="Arial"/>
              <a:buChar char="•"/>
            </a:pPr>
            <a:r>
              <a:rPr lang="en-US" sz="1700" dirty="0">
                <a:solidFill>
                  <a:srgbClr val="FFFFFF"/>
                </a:solidFill>
                <a:latin typeface="Calibri"/>
                <a:cs typeface="Calibri"/>
              </a:rPr>
              <a:t>Introduction of Sustainable Business Models</a:t>
            </a:r>
          </a:p>
          <a:p>
            <a:pPr marL="241093" indent="-241093" defTabSz="642915" fontAlgn="base">
              <a:spcBef>
                <a:spcPct val="0"/>
              </a:spcBef>
              <a:spcAft>
                <a:spcPct val="0"/>
              </a:spcAft>
              <a:buFont typeface="Arial"/>
              <a:buChar char="•"/>
            </a:pPr>
            <a:r>
              <a:rPr lang="en-US" sz="1700" dirty="0">
                <a:solidFill>
                  <a:srgbClr val="FFFFFF"/>
                </a:solidFill>
                <a:latin typeface="Calibri"/>
                <a:cs typeface="Calibri"/>
              </a:rPr>
              <a:t>National Broadband Plans and Strategies</a:t>
            </a:r>
          </a:p>
        </p:txBody>
      </p:sp>
      <p:sp>
        <p:nvSpPr>
          <p:cNvPr id="11" name="Rectangle 10"/>
          <p:cNvSpPr/>
          <p:nvPr/>
        </p:nvSpPr>
        <p:spPr bwMode="auto">
          <a:xfrm>
            <a:off x="116506" y="3834017"/>
            <a:ext cx="4303619" cy="810118"/>
          </a:xfrm>
          <a:prstGeom prst="rect">
            <a:avLst/>
          </a:prstGeom>
          <a:solidFill>
            <a:srgbClr val="FF6600"/>
          </a:solidFill>
          <a:ln w="25400" cap="flat" cmpd="sng" algn="ctr">
            <a:solidFill>
              <a:srgbClr val="404040"/>
            </a:solidFill>
            <a:prstDash val="solid"/>
            <a:round/>
            <a:headEnd type="none" w="med" len="med"/>
            <a:tailEnd type="none" w="med" len="med"/>
          </a:ln>
          <a:effectLst/>
          <a:extLst/>
        </p:spPr>
        <p:txBody>
          <a:bodyPr vert="horz" wrap="square" lIns="64291" tIns="32146" rIns="64291" bIns="32146" numCol="1" rtlCol="0" anchor="ctr" anchorCtr="0" compatLnSpc="1">
            <a:prstTxWarp prst="textNoShape">
              <a:avLst/>
            </a:prstTxWarp>
          </a:bodyPr>
          <a:lstStyle/>
          <a:p>
            <a:r>
              <a:rPr lang="en-US" sz="1700" dirty="0">
                <a:solidFill>
                  <a:srgbClr val="FFFFFF"/>
                </a:solidFill>
                <a:latin typeface="Calibri"/>
                <a:cs typeface="Calibri"/>
              </a:rPr>
              <a:t>INTERNATIONAL TRADE AND TRADE FACILITATION</a:t>
            </a:r>
          </a:p>
        </p:txBody>
      </p:sp>
      <p:sp>
        <p:nvSpPr>
          <p:cNvPr id="12" name="Rectangle 11"/>
          <p:cNvSpPr/>
          <p:nvPr/>
        </p:nvSpPr>
        <p:spPr bwMode="auto">
          <a:xfrm>
            <a:off x="4622631" y="3834017"/>
            <a:ext cx="4303619" cy="810118"/>
          </a:xfrm>
          <a:prstGeom prst="rect">
            <a:avLst/>
          </a:prstGeom>
          <a:solidFill>
            <a:srgbClr val="FF6600"/>
          </a:solidFill>
          <a:ln w="25400" cap="flat" cmpd="sng" algn="ctr">
            <a:solidFill>
              <a:srgbClr val="40404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marL="241093" indent="-241093" defTabSz="642915" fontAlgn="base">
              <a:spcBef>
                <a:spcPct val="0"/>
              </a:spcBef>
              <a:spcAft>
                <a:spcPct val="0"/>
              </a:spcAft>
              <a:buFont typeface="Arial"/>
              <a:buChar char="•"/>
            </a:pPr>
            <a:r>
              <a:rPr lang="en-US" sz="1700" dirty="0">
                <a:solidFill>
                  <a:srgbClr val="FFFFFF"/>
                </a:solidFill>
                <a:latin typeface="Calibri"/>
                <a:cs typeface="Calibri"/>
              </a:rPr>
              <a:t>E-Business, e-Government, e-Banking, e-Trading, PKI for Secure Transactions, Cybersecurity</a:t>
            </a:r>
          </a:p>
        </p:txBody>
      </p:sp>
      <p:sp>
        <p:nvSpPr>
          <p:cNvPr id="13" name="Rectangle 12"/>
          <p:cNvSpPr/>
          <p:nvPr/>
        </p:nvSpPr>
        <p:spPr bwMode="auto">
          <a:xfrm>
            <a:off x="116489" y="4745396"/>
            <a:ext cx="4303619" cy="911351"/>
          </a:xfrm>
          <a:prstGeom prst="rect">
            <a:avLst/>
          </a:prstGeom>
          <a:solidFill>
            <a:srgbClr val="B3B3B3"/>
          </a:solidFill>
          <a:ln w="25400" cap="flat" cmpd="sng" algn="ctr">
            <a:solidFill>
              <a:srgbClr val="404040"/>
            </a:solidFill>
            <a:prstDash val="solid"/>
            <a:round/>
            <a:headEnd type="none" w="med" len="med"/>
            <a:tailEnd type="none" w="med" len="med"/>
          </a:ln>
          <a:effectLst/>
          <a:extLst/>
        </p:spPr>
        <p:txBody>
          <a:bodyPr vert="horz" wrap="square" lIns="64291" tIns="32146" rIns="64291" bIns="32146" numCol="1" rtlCol="0" anchor="ctr" anchorCtr="0" compatLnSpc="1">
            <a:prstTxWarp prst="textNoShape">
              <a:avLst/>
            </a:prstTxWarp>
          </a:bodyPr>
          <a:lstStyle/>
          <a:p>
            <a:r>
              <a:rPr lang="en-US" sz="1700" dirty="0">
                <a:solidFill>
                  <a:srgbClr val="343434"/>
                </a:solidFill>
                <a:latin typeface="Calibri"/>
                <a:cs typeface="Calibri"/>
              </a:rPr>
              <a:t>INTERNATIONAL SUPPORT MEASURES</a:t>
            </a:r>
          </a:p>
        </p:txBody>
      </p:sp>
      <p:sp>
        <p:nvSpPr>
          <p:cNvPr id="14" name="Rectangle 13"/>
          <p:cNvSpPr/>
          <p:nvPr/>
        </p:nvSpPr>
        <p:spPr bwMode="auto">
          <a:xfrm>
            <a:off x="4622615" y="4745396"/>
            <a:ext cx="4303619" cy="911351"/>
          </a:xfrm>
          <a:prstGeom prst="rect">
            <a:avLst/>
          </a:prstGeom>
          <a:solidFill>
            <a:srgbClr val="B3B3B3"/>
          </a:solidFill>
          <a:ln w="25400" cap="flat" cmpd="sng" algn="ctr">
            <a:solidFill>
              <a:srgbClr val="40404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marL="241093" indent="-241093" defTabSz="642915" fontAlgn="base">
              <a:spcBef>
                <a:spcPct val="0"/>
              </a:spcBef>
              <a:spcAft>
                <a:spcPct val="0"/>
              </a:spcAft>
              <a:buFont typeface="Arial"/>
              <a:buChar char="•"/>
            </a:pPr>
            <a:r>
              <a:rPr lang="en-US" sz="1700" dirty="0">
                <a:solidFill>
                  <a:srgbClr val="343434"/>
                </a:solidFill>
                <a:latin typeface="Calibri"/>
                <a:cs typeface="Calibri"/>
              </a:rPr>
              <a:t>Facilitating Access to technologies and transfer of know how.</a:t>
            </a:r>
          </a:p>
          <a:p>
            <a:pPr marL="241093" indent="-241093" defTabSz="642915" fontAlgn="base">
              <a:spcBef>
                <a:spcPct val="0"/>
              </a:spcBef>
              <a:spcAft>
                <a:spcPct val="0"/>
              </a:spcAft>
              <a:buFont typeface="Arial"/>
              <a:buChar char="•"/>
            </a:pPr>
            <a:r>
              <a:rPr lang="en-US" sz="1700" dirty="0">
                <a:solidFill>
                  <a:srgbClr val="343434"/>
                </a:solidFill>
                <a:latin typeface="Calibri"/>
                <a:cs typeface="Calibri"/>
              </a:rPr>
              <a:t>Forging Partnerships (Gvts, IGOs, Industry)</a:t>
            </a:r>
          </a:p>
          <a:p>
            <a:pPr marL="241093" indent="-241093" defTabSz="642915" fontAlgn="base">
              <a:spcBef>
                <a:spcPct val="0"/>
              </a:spcBef>
              <a:spcAft>
                <a:spcPct val="0"/>
              </a:spcAft>
              <a:buFont typeface="Arial"/>
              <a:buChar char="•"/>
            </a:pPr>
            <a:endParaRPr lang="en-US" sz="1700" dirty="0">
              <a:solidFill>
                <a:srgbClr val="343434"/>
              </a:solidFill>
              <a:latin typeface="Calibri"/>
              <a:cs typeface="Calibri"/>
            </a:endParaRPr>
          </a:p>
        </p:txBody>
      </p:sp>
      <p:sp>
        <p:nvSpPr>
          <p:cNvPr id="15" name="Rectangle 14"/>
          <p:cNvSpPr/>
          <p:nvPr/>
        </p:nvSpPr>
        <p:spPr bwMode="auto">
          <a:xfrm>
            <a:off x="116506" y="5758009"/>
            <a:ext cx="4303619" cy="759488"/>
          </a:xfrm>
          <a:prstGeom prst="rect">
            <a:avLst/>
          </a:prstGeom>
          <a:solidFill>
            <a:schemeClr val="accent1">
              <a:lumMod val="60000"/>
              <a:lumOff val="40000"/>
            </a:schemeClr>
          </a:solidFill>
          <a:ln w="25400" cap="flat" cmpd="sng" algn="ctr">
            <a:solidFill>
              <a:srgbClr val="404040"/>
            </a:solidFill>
            <a:prstDash val="solid"/>
            <a:round/>
            <a:headEnd type="none" w="med" len="med"/>
            <a:tailEnd type="none" w="med" len="med"/>
          </a:ln>
          <a:effectLst/>
          <a:extLst/>
        </p:spPr>
        <p:txBody>
          <a:bodyPr vert="horz" wrap="square" lIns="64291" tIns="32146" rIns="64291" bIns="32146" numCol="1" rtlCol="0" anchor="ctr" anchorCtr="0" compatLnSpc="1">
            <a:prstTxWarp prst="textNoShape">
              <a:avLst/>
            </a:prstTxWarp>
          </a:bodyPr>
          <a:lstStyle/>
          <a:p>
            <a:r>
              <a:rPr lang="en-US" sz="1700" dirty="0">
                <a:solidFill>
                  <a:srgbClr val="343434"/>
                </a:solidFill>
                <a:latin typeface="Calibri"/>
                <a:cs typeface="Calibri"/>
              </a:rPr>
              <a:t>IMPLEMENTATION AND REVIEW</a:t>
            </a:r>
          </a:p>
        </p:txBody>
      </p:sp>
      <p:sp>
        <p:nvSpPr>
          <p:cNvPr id="16" name="Rectangle 15"/>
          <p:cNvSpPr/>
          <p:nvPr/>
        </p:nvSpPr>
        <p:spPr bwMode="auto">
          <a:xfrm>
            <a:off x="4622631" y="5758009"/>
            <a:ext cx="4303619" cy="759488"/>
          </a:xfrm>
          <a:prstGeom prst="rect">
            <a:avLst/>
          </a:prstGeom>
          <a:solidFill>
            <a:schemeClr val="accent1">
              <a:lumMod val="60000"/>
              <a:lumOff val="40000"/>
            </a:schemeClr>
          </a:solidFill>
          <a:ln w="25400" cap="flat" cmpd="sng" algn="ctr">
            <a:solidFill>
              <a:srgbClr val="40404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marL="241093" indent="-241093" defTabSz="642915" fontAlgn="base">
              <a:spcBef>
                <a:spcPct val="0"/>
              </a:spcBef>
              <a:spcAft>
                <a:spcPct val="0"/>
              </a:spcAft>
              <a:buFont typeface="Arial"/>
              <a:buChar char="•"/>
            </a:pPr>
            <a:r>
              <a:rPr lang="en-US" sz="1700" dirty="0">
                <a:solidFill>
                  <a:srgbClr val="343434"/>
                </a:solidFill>
                <a:latin typeface="Calibri"/>
                <a:cs typeface="Calibri"/>
              </a:rPr>
              <a:t>Concentrated Assistance, reporting. </a:t>
            </a:r>
          </a:p>
        </p:txBody>
      </p:sp>
      <p:sp>
        <p:nvSpPr>
          <p:cNvPr id="18" name="Rectangle 17"/>
          <p:cNvSpPr/>
          <p:nvPr/>
        </p:nvSpPr>
        <p:spPr bwMode="auto">
          <a:xfrm>
            <a:off x="116505" y="1099991"/>
            <a:ext cx="4303619" cy="506306"/>
          </a:xfrm>
          <a:prstGeom prst="rect">
            <a:avLst/>
          </a:prstGeom>
          <a:solidFill>
            <a:srgbClr val="008000"/>
          </a:solidFill>
          <a:ln w="25400" cap="flat" cmpd="sng" algn="ctr">
            <a:solidFill>
              <a:srgbClr val="40404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r>
              <a:rPr lang="en-US" sz="1700" dirty="0">
                <a:solidFill>
                  <a:srgbClr val="FFFFFF"/>
                </a:solidFill>
                <a:latin typeface="Calibri"/>
                <a:cs typeface="Calibri"/>
              </a:rPr>
              <a:t>PRIORITY AREAS</a:t>
            </a:r>
          </a:p>
        </p:txBody>
      </p:sp>
      <p:sp>
        <p:nvSpPr>
          <p:cNvPr id="19" name="Rectangle 18"/>
          <p:cNvSpPr/>
          <p:nvPr/>
        </p:nvSpPr>
        <p:spPr bwMode="auto">
          <a:xfrm>
            <a:off x="4622630" y="1099991"/>
            <a:ext cx="4303619" cy="506306"/>
          </a:xfrm>
          <a:prstGeom prst="rect">
            <a:avLst/>
          </a:prstGeom>
          <a:solidFill>
            <a:srgbClr val="008000"/>
          </a:solidFill>
          <a:ln w="25400" cap="flat" cmpd="sng" algn="ctr">
            <a:solidFill>
              <a:srgbClr val="40404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defTabSz="642915" fontAlgn="base">
              <a:spcBef>
                <a:spcPct val="0"/>
              </a:spcBef>
              <a:spcAft>
                <a:spcPct val="0"/>
              </a:spcAft>
            </a:pPr>
            <a:r>
              <a:rPr lang="en-US" sz="1700" dirty="0">
                <a:solidFill>
                  <a:srgbClr val="FFFFFF"/>
                </a:solidFill>
                <a:latin typeface="Calibri"/>
                <a:cs typeface="Calibri"/>
              </a:rPr>
              <a:t>ACTIVITIES</a:t>
            </a: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25291"/>
            <a:ext cx="7445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357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107504" y="260648"/>
            <a:ext cx="8891587" cy="792088"/>
          </a:xfrm>
        </p:spPr>
        <p:txBody>
          <a:bodyPr>
            <a:normAutofit/>
          </a:bodyPr>
          <a:lstStyle/>
          <a:p>
            <a:r>
              <a:rPr lang="fr-FR" altLang="en-US" sz="2800" dirty="0" smtClean="0">
                <a:solidFill>
                  <a:srgbClr val="0E438A"/>
                </a:solidFill>
                <a:cs typeface="Tahoma" pitchFamily="34" charset="0"/>
              </a:rPr>
              <a:t>The ITU Works in Partnership </a:t>
            </a:r>
            <a:endParaRPr lang="en-US" altLang="en-US" sz="2800" dirty="0">
              <a:solidFill>
                <a:srgbClr val="0E438A"/>
              </a:solidFill>
              <a:cs typeface="Tahoma" pitchFamily="34" charset="0"/>
            </a:endParaRPr>
          </a:p>
        </p:txBody>
      </p:sp>
      <p:sp>
        <p:nvSpPr>
          <p:cNvPr id="10243" name="Content Placeholder 6"/>
          <p:cNvSpPr>
            <a:spLocks noGrp="1"/>
          </p:cNvSpPr>
          <p:nvPr>
            <p:ph idx="1"/>
          </p:nvPr>
        </p:nvSpPr>
        <p:spPr>
          <a:xfrm>
            <a:off x="4139952" y="1124744"/>
            <a:ext cx="5076825" cy="5400600"/>
          </a:xfrm>
        </p:spPr>
        <p:txBody>
          <a:bodyPr/>
          <a:lstStyle/>
          <a:p>
            <a:r>
              <a:rPr lang="en-US" altLang="en-US" sz="1800" b="1" dirty="0">
                <a:solidFill>
                  <a:schemeClr val="tx2"/>
                </a:solidFill>
                <a:cs typeface="Tahoma" pitchFamily="34" charset="0"/>
              </a:rPr>
              <a:t>UN agency </a:t>
            </a:r>
            <a:r>
              <a:rPr lang="en-US" altLang="en-US" sz="1800" dirty="0">
                <a:solidFill>
                  <a:srgbClr val="000000"/>
                </a:solidFill>
                <a:cs typeface="Tahoma" pitchFamily="34" charset="0"/>
              </a:rPr>
              <a:t>for ICTs</a:t>
            </a:r>
          </a:p>
          <a:p>
            <a:r>
              <a:rPr lang="en-US" altLang="en-US" sz="1800" b="1" dirty="0">
                <a:solidFill>
                  <a:schemeClr val="tx2"/>
                </a:solidFill>
                <a:cs typeface="Tahoma" pitchFamily="34" charset="0"/>
              </a:rPr>
              <a:t>Members</a:t>
            </a:r>
            <a:r>
              <a:rPr lang="en-US" altLang="en-US" sz="1800" dirty="0">
                <a:solidFill>
                  <a:schemeClr val="tx2"/>
                </a:solidFill>
                <a:cs typeface="Tahoma" pitchFamily="34" charset="0"/>
              </a:rPr>
              <a:t>:</a:t>
            </a:r>
          </a:p>
          <a:p>
            <a:pPr lvl="1">
              <a:buFont typeface="Wingdings" panose="05000000000000000000" pitchFamily="2" charset="2"/>
              <a:buChar char="§"/>
            </a:pPr>
            <a:r>
              <a:rPr lang="en-US" altLang="en-US" sz="1800" b="1" dirty="0">
                <a:solidFill>
                  <a:schemeClr val="tx2"/>
                </a:solidFill>
                <a:cs typeface="Tahoma" pitchFamily="34" charset="0"/>
              </a:rPr>
              <a:t>193 Member States </a:t>
            </a:r>
            <a:r>
              <a:rPr lang="en-US" altLang="en-US" sz="1800" dirty="0">
                <a:solidFill>
                  <a:srgbClr val="000000"/>
                </a:solidFill>
                <a:cs typeface="Tahoma" pitchFamily="34" charset="0"/>
              </a:rPr>
              <a:t>(Governments and regulatory bodies) </a:t>
            </a:r>
            <a:r>
              <a:rPr lang="en-US" altLang="en-US" sz="1800" b="1" dirty="0" smtClean="0">
                <a:solidFill>
                  <a:schemeClr val="tx2"/>
                </a:solidFill>
                <a:cs typeface="Tahoma" pitchFamily="34" charset="0"/>
              </a:rPr>
              <a:t>700 </a:t>
            </a:r>
            <a:r>
              <a:rPr lang="en-US" altLang="en-US" sz="1800" b="1" dirty="0">
                <a:solidFill>
                  <a:schemeClr val="tx2"/>
                </a:solidFill>
                <a:cs typeface="Tahoma" pitchFamily="34" charset="0"/>
              </a:rPr>
              <a:t>Private Sector </a:t>
            </a:r>
            <a:r>
              <a:rPr lang="en-US" altLang="en-US" sz="1800" dirty="0">
                <a:solidFill>
                  <a:srgbClr val="000000"/>
                </a:solidFill>
                <a:cs typeface="Tahoma" pitchFamily="34" charset="0"/>
              </a:rPr>
              <a:t>(Sector Members and Associates) </a:t>
            </a:r>
            <a:r>
              <a:rPr lang="en-US" altLang="en-US" sz="1800" b="1" dirty="0" smtClean="0">
                <a:solidFill>
                  <a:schemeClr val="tx2"/>
                </a:solidFill>
                <a:cs typeface="Tahoma" pitchFamily="34" charset="0"/>
              </a:rPr>
              <a:t>63 Academia</a:t>
            </a:r>
          </a:p>
          <a:p>
            <a:pPr lvl="1">
              <a:buFont typeface="Wingdings" panose="05000000000000000000" pitchFamily="2" charset="2"/>
              <a:buChar char="§"/>
            </a:pPr>
            <a:r>
              <a:rPr lang="en-US" altLang="en-US" sz="2000" b="1" dirty="0" smtClean="0">
                <a:solidFill>
                  <a:schemeClr val="tx2"/>
                </a:solidFill>
                <a:cs typeface="Tahoma" pitchFamily="34" charset="0"/>
              </a:rPr>
              <a:t>ITU works collaborattely with other UN agencies</a:t>
            </a:r>
          </a:p>
          <a:p>
            <a:pPr lvl="1">
              <a:buFont typeface="Wingdings" panose="05000000000000000000" pitchFamily="2" charset="2"/>
              <a:buChar char="§"/>
            </a:pPr>
            <a:r>
              <a:rPr lang="en-US" altLang="en-US" sz="2000" b="1" dirty="0" smtClean="0">
                <a:solidFill>
                  <a:schemeClr val="tx2"/>
                </a:solidFill>
                <a:cs typeface="Tahoma" pitchFamily="34" charset="0"/>
              </a:rPr>
              <a:t>Takes part in other UN agencies conferences</a:t>
            </a:r>
          </a:p>
          <a:p>
            <a:pPr lvl="1">
              <a:buFont typeface="Wingdings" panose="05000000000000000000" pitchFamily="2" charset="2"/>
              <a:buChar char="§"/>
            </a:pPr>
            <a:r>
              <a:rPr lang="en-US" altLang="en-US" sz="2000" b="1" dirty="0" smtClean="0">
                <a:solidFill>
                  <a:schemeClr val="tx2"/>
                </a:solidFill>
                <a:cs typeface="Tahoma" pitchFamily="34" charset="0"/>
              </a:rPr>
              <a:t>Provides input into UNGA various reports</a:t>
            </a:r>
          </a:p>
          <a:p>
            <a:pPr lvl="1">
              <a:buFont typeface="Wingdings" panose="05000000000000000000" pitchFamily="2" charset="2"/>
              <a:buChar char="§"/>
            </a:pPr>
            <a:r>
              <a:rPr lang="en-US" altLang="en-US" sz="2000" b="1" dirty="0" smtClean="0">
                <a:solidFill>
                  <a:schemeClr val="tx2"/>
                </a:solidFill>
                <a:cs typeface="Tahoma" pitchFamily="34" charset="0"/>
              </a:rPr>
              <a:t>Partnership with member states and private sector, civil society, academia</a:t>
            </a:r>
          </a:p>
          <a:p>
            <a:pPr lvl="1">
              <a:buFont typeface="Wingdings" panose="05000000000000000000" pitchFamily="2" charset="2"/>
              <a:buChar char="§"/>
            </a:pPr>
            <a:r>
              <a:rPr lang="en-US" altLang="en-US" sz="2000" b="1" dirty="0" smtClean="0">
                <a:solidFill>
                  <a:schemeClr val="tx2"/>
                </a:solidFill>
                <a:cs typeface="Tahoma" pitchFamily="34" charset="0"/>
              </a:rPr>
              <a:t>Play its role on developing telecommunications and ICTs for all</a:t>
            </a:r>
            <a:endParaRPr lang="en-US" altLang="en-US" sz="2000" dirty="0">
              <a:solidFill>
                <a:schemeClr val="tx2"/>
              </a:solidFill>
            </a:endParaRPr>
          </a:p>
          <a:p>
            <a:pPr lvl="1"/>
            <a:endParaRPr lang="en-US" altLang="en-US" sz="2400" dirty="0">
              <a:solidFill>
                <a:schemeClr val="tx2"/>
              </a:solidFill>
            </a:endParaRPr>
          </a:p>
        </p:txBody>
      </p:sp>
      <p:sp>
        <p:nvSpPr>
          <p:cNvPr id="10244" name="Rectangle 3"/>
          <p:cNvSpPr>
            <a:spLocks noChangeArrowheads="1"/>
          </p:cNvSpPr>
          <p:nvPr/>
        </p:nvSpPr>
        <p:spPr bwMode="auto">
          <a:xfrm>
            <a:off x="4608513" y="2133600"/>
            <a:ext cx="3059112"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pPr algn="ctr"/>
            <a:endParaRPr lang="en-US" altLang="en-US" dirty="0">
              <a:solidFill>
                <a:srgbClr val="000000"/>
              </a:solidFill>
              <a:cs typeface="Arial" pitchFamily="34" charset="0"/>
            </a:endParaRPr>
          </a:p>
        </p:txBody>
      </p:sp>
      <p:pic>
        <p:nvPicPr>
          <p:cNvPr id="102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40768"/>
            <a:ext cx="37814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8"/>
          <p:cNvSpPr txBox="1">
            <a:spLocks noChangeArrowheads="1"/>
          </p:cNvSpPr>
          <p:nvPr/>
        </p:nvSpPr>
        <p:spPr bwMode="auto">
          <a:xfrm>
            <a:off x="159075" y="5661248"/>
            <a:ext cx="4110330" cy="7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r>
              <a:rPr lang="en-US" altLang="en-US" sz="1400" dirty="0">
                <a:solidFill>
                  <a:srgbClr val="000000"/>
                </a:solidFill>
              </a:rPr>
              <a:t>Mr. Ban Ki-moon, </a:t>
            </a:r>
          </a:p>
          <a:p>
            <a:r>
              <a:rPr lang="en-US" altLang="en-US" sz="1400" dirty="0">
                <a:solidFill>
                  <a:srgbClr val="000000"/>
                </a:solidFill>
              </a:rPr>
              <a:t>Secretary-General of the United Nations</a:t>
            </a:r>
          </a:p>
          <a:p>
            <a:r>
              <a:rPr lang="en-US" altLang="en-US" sz="1400" dirty="0">
                <a:solidFill>
                  <a:srgbClr val="000000"/>
                </a:solidFill>
              </a:rPr>
              <a:t>and Dr. H. Touré, Secretary-General of ITU </a:t>
            </a:r>
          </a:p>
        </p:txBody>
      </p:sp>
      <p:sp>
        <p:nvSpPr>
          <p:cNvPr id="7" name="Slide Number Placeholder 3"/>
          <p:cNvSpPr>
            <a:spLocks noGrp="1"/>
          </p:cNvSpPr>
          <p:nvPr>
            <p:ph type="sldNum" sz="quarter" idx="10"/>
          </p:nvPr>
        </p:nvSpPr>
        <p:spPr>
          <a:xfrm>
            <a:off x="8769350" y="6403975"/>
            <a:ext cx="339725"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6C95593-9B28-467D-B07E-D2E8AB2EA8DA}" type="slidenum">
              <a:rPr lang="en-US" sz="1000" smtClean="0">
                <a:solidFill>
                  <a:srgbClr val="0E438A"/>
                </a:solidFill>
                <a:latin typeface="Zurich BT"/>
                <a:cs typeface="Times New Roman" pitchFamily="18" charset="0"/>
              </a:rPr>
              <a:pPr eaLnBrk="1" hangingPunct="1"/>
              <a:t>21</a:t>
            </a:fld>
            <a:endParaRPr lang="en-US" sz="1000" dirty="0" smtClean="0">
              <a:solidFill>
                <a:srgbClr val="0E438A"/>
              </a:solidFill>
              <a:latin typeface="Zurich BT"/>
              <a:cs typeface="Times New Roman" pitchFamily="18" charset="0"/>
            </a:endParaRPr>
          </a:p>
        </p:txBody>
      </p:sp>
    </p:spTree>
    <p:extLst>
      <p:ext uri="{BB962C8B-B14F-4D97-AF65-F5344CB8AC3E}">
        <p14:creationId xmlns:p14="http://schemas.microsoft.com/office/powerpoint/2010/main" val="3394717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5040560"/>
          </a:xfrm>
          <a:ln>
            <a:solidFill>
              <a:schemeClr val="tx2">
                <a:lumMod val="75000"/>
                <a:alpha val="0"/>
              </a:schemeClr>
            </a:solidFill>
          </a:ln>
        </p:spPr>
        <p:txBody>
          <a:bodyPr>
            <a:normAutofit/>
            <a:scene3d>
              <a:camera prst="orthographicFront"/>
              <a:lightRig rig="threePt" dir="t"/>
            </a:scene3d>
            <a:sp3d extrusionH="57150">
              <a:bevelT w="38100" h="38100"/>
            </a:sp3d>
          </a:bodyPr>
          <a:lstStyle/>
          <a:p>
            <a:pPr algn="ctr">
              <a:buNone/>
            </a:pPr>
            <a:r>
              <a:rPr lang="en-US" sz="6600" b="1" dirty="0" smtClean="0">
                <a:solidFill>
                  <a:srgbClr val="008000"/>
                </a:solidFill>
              </a:rPr>
              <a:t>          ICTs also Save Lives in LLDCs</a:t>
            </a:r>
          </a:p>
          <a:p>
            <a:pPr algn="ctr">
              <a:buNone/>
            </a:pPr>
            <a:r>
              <a:rPr lang="en-US" sz="6600" b="1" dirty="0" smtClean="0">
                <a:solidFill>
                  <a:srgbClr val="008000"/>
                </a:solidFill>
              </a:rPr>
              <a:t> </a:t>
            </a:r>
          </a:p>
          <a:p>
            <a:pPr algn="ctr">
              <a:buNone/>
            </a:pPr>
            <a:r>
              <a:rPr lang="en-US" sz="6600" b="1" dirty="0" smtClean="0">
                <a:solidFill>
                  <a:srgbClr val="008000"/>
                </a:solidFill>
              </a:rPr>
              <a:t>Thank you</a:t>
            </a:r>
            <a:endParaRPr lang="en-US" sz="6600" b="1" dirty="0">
              <a:solidFill>
                <a:srgbClr val="008000"/>
              </a:solidFill>
            </a:endParaRPr>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386" y="2704"/>
            <a:ext cx="742790" cy="7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24942"/>
          </a:xfrm>
        </p:spPr>
        <p:txBody>
          <a:bodyPr>
            <a:normAutofit fontScale="90000"/>
          </a:bodyPr>
          <a:lstStyle/>
          <a:p>
            <a:r>
              <a:rPr lang="en-US" b="1" dirty="0" smtClean="0">
                <a:effectLst>
                  <a:outerShdw blurRad="38100" dist="38100" dir="2700000" algn="tl">
                    <a:srgbClr val="000000">
                      <a:alpha val="43137"/>
                    </a:srgbClr>
                  </a:outerShdw>
                </a:effectLst>
              </a:rPr>
              <a:t>ICTs</a:t>
            </a:r>
            <a:endParaRPr lang="en-US" dirty="0"/>
          </a:p>
        </p:txBody>
      </p:sp>
      <p:sp>
        <p:nvSpPr>
          <p:cNvPr id="3" name="Content Placeholder 2"/>
          <p:cNvSpPr>
            <a:spLocks noGrp="1"/>
          </p:cNvSpPr>
          <p:nvPr>
            <p:ph idx="1"/>
          </p:nvPr>
        </p:nvSpPr>
        <p:spPr>
          <a:xfrm>
            <a:off x="179512" y="836712"/>
            <a:ext cx="8712968" cy="6021288"/>
          </a:xfrm>
        </p:spPr>
        <p:txBody>
          <a:bodyPr>
            <a:normAutofit fontScale="92500"/>
          </a:bodyPr>
          <a:lstStyle/>
          <a:p>
            <a:pPr marL="0" indent="0">
              <a:buNone/>
            </a:pPr>
            <a:r>
              <a:rPr lang="en-US" dirty="0" smtClean="0"/>
              <a:t>Information </a:t>
            </a:r>
            <a:r>
              <a:rPr lang="en-US" dirty="0"/>
              <a:t>and Communication Technologies (ICT</a:t>
            </a:r>
            <a:r>
              <a:rPr lang="en-US" dirty="0" smtClean="0"/>
              <a:t>). </a:t>
            </a:r>
            <a:endParaRPr lang="en-US" dirty="0"/>
          </a:p>
          <a:p>
            <a:r>
              <a:rPr lang="en-US" dirty="0" smtClean="0"/>
              <a:t>refers </a:t>
            </a:r>
            <a:r>
              <a:rPr lang="en-US" dirty="0"/>
              <a:t>to technologies that provide access to information through </a:t>
            </a:r>
            <a:r>
              <a:rPr lang="en-US" dirty="0" smtClean="0"/>
              <a:t>telecommunication networks </a:t>
            </a:r>
          </a:p>
          <a:p>
            <a:pPr lvl="1"/>
            <a:r>
              <a:rPr lang="en-US" dirty="0" smtClean="0"/>
              <a:t>Fibre optic, submarine cables, satellite etc. </a:t>
            </a:r>
            <a:endParaRPr lang="en-US" dirty="0"/>
          </a:p>
          <a:p>
            <a:r>
              <a:rPr lang="en-US" dirty="0" smtClean="0"/>
              <a:t> focuses </a:t>
            </a:r>
            <a:r>
              <a:rPr lang="en-US" dirty="0"/>
              <a:t>on communication technologies delivering not only voice but data </a:t>
            </a:r>
            <a:r>
              <a:rPr lang="en-US" dirty="0" smtClean="0"/>
              <a:t>including multimedia</a:t>
            </a:r>
            <a:r>
              <a:rPr lang="en-US" dirty="0"/>
              <a:t>.</a:t>
            </a:r>
          </a:p>
          <a:p>
            <a:r>
              <a:rPr lang="en-US" dirty="0" smtClean="0"/>
              <a:t>include </a:t>
            </a:r>
            <a:r>
              <a:rPr lang="en-US" dirty="0"/>
              <a:t>but not limited to: </a:t>
            </a:r>
            <a:endParaRPr lang="en-US" dirty="0" smtClean="0"/>
          </a:p>
          <a:p>
            <a:r>
              <a:rPr lang="en-US" dirty="0" smtClean="0"/>
              <a:t>i</a:t>
            </a:r>
            <a:r>
              <a:rPr lang="en-US" dirty="0"/>
              <a:t>.	the </a:t>
            </a:r>
            <a:r>
              <a:rPr lang="en-US" dirty="0" smtClean="0"/>
              <a:t>Internet – e-applications </a:t>
            </a:r>
          </a:p>
          <a:p>
            <a:r>
              <a:rPr lang="en-US" dirty="0" smtClean="0"/>
              <a:t>ii</a:t>
            </a:r>
            <a:r>
              <a:rPr lang="en-US" dirty="0"/>
              <a:t>.	</a:t>
            </a:r>
            <a:r>
              <a:rPr lang="en-US" dirty="0" smtClean="0"/>
              <a:t>Infrastructure - mobile network, VSAT, BGAN</a:t>
            </a:r>
          </a:p>
          <a:p>
            <a:r>
              <a:rPr lang="en-US" dirty="0" smtClean="0"/>
              <a:t>iii</a:t>
            </a:r>
            <a:r>
              <a:rPr lang="en-US" dirty="0"/>
              <a:t>.	</a:t>
            </a:r>
            <a:r>
              <a:rPr lang="en-US" dirty="0" smtClean="0"/>
              <a:t>The People Factor – inclusive including disability</a:t>
            </a:r>
          </a:p>
          <a:p>
            <a:r>
              <a:rPr lang="en-US" dirty="0" smtClean="0"/>
              <a:t>Iv. Must be affordable, secure and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60" y="4389"/>
            <a:ext cx="7445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164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05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8" y="-171399"/>
            <a:ext cx="9143999"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260648"/>
            <a:ext cx="8229600" cy="936104"/>
          </a:xfrm>
        </p:spPr>
        <p:txBody>
          <a:bodyPr anchor="ctr">
            <a:normAutofit fontScale="90000"/>
          </a:bodyPr>
          <a:lstStyle/>
          <a:p>
            <a:r>
              <a:rPr lang="en-US" b="1" dirty="0" smtClean="0">
                <a:solidFill>
                  <a:srgbClr val="FF0000"/>
                </a:solidFill>
                <a:effectLst>
                  <a:outerShdw blurRad="38100" dist="38100" dir="2700000" algn="tl">
                    <a:srgbClr val="000000">
                      <a:alpha val="43137"/>
                    </a:srgbClr>
                  </a:outerShdw>
                </a:effectLst>
              </a:rPr>
              <a:t>COMMON ICT SERVICES</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323528" y="980728"/>
            <a:ext cx="8640960" cy="5877272"/>
          </a:xfrm>
        </p:spPr>
        <p:txBody>
          <a:bodyPr>
            <a:normAutofit/>
          </a:bodyPr>
          <a:lstStyle/>
          <a:p>
            <a:r>
              <a:rPr lang="en-US" dirty="0" smtClean="0"/>
              <a:t>society enjoy a vast </a:t>
            </a:r>
            <a:r>
              <a:rPr lang="en-US" dirty="0"/>
              <a:t>array of new communication capabilities. </a:t>
            </a:r>
          </a:p>
          <a:p>
            <a:r>
              <a:rPr lang="en-US" dirty="0" smtClean="0"/>
              <a:t>people </a:t>
            </a:r>
            <a:r>
              <a:rPr lang="en-US" dirty="0"/>
              <a:t>communicate </a:t>
            </a:r>
            <a:r>
              <a:rPr lang="en-US" dirty="0" smtClean="0"/>
              <a:t>and do business in </a:t>
            </a:r>
            <a:r>
              <a:rPr lang="en-US" dirty="0"/>
              <a:t>real-time with others anywhere in the world </a:t>
            </a:r>
            <a:r>
              <a:rPr lang="en-US" dirty="0" smtClean="0"/>
              <a:t>24/7</a:t>
            </a:r>
            <a:endParaRPr lang="en-US" dirty="0"/>
          </a:p>
          <a:p>
            <a:pPr lvl="1"/>
            <a:r>
              <a:rPr lang="en-US" dirty="0" smtClean="0"/>
              <a:t>instant messaging</a:t>
            </a:r>
            <a:r>
              <a:rPr lang="en-US" dirty="0"/>
              <a:t> </a:t>
            </a:r>
            <a:r>
              <a:rPr lang="en-US" dirty="0" smtClean="0"/>
              <a:t>(viber) </a:t>
            </a:r>
            <a:r>
              <a:rPr lang="en-US" dirty="0"/>
              <a:t>voice over IP (VoIP), and video-conferencing</a:t>
            </a:r>
          </a:p>
          <a:p>
            <a:r>
              <a:rPr lang="en-US" dirty="0" smtClean="0"/>
              <a:t>social </a:t>
            </a:r>
            <a:r>
              <a:rPr lang="en-US" dirty="0"/>
              <a:t>networking – Facebook, Twitter etc. allow users to communicate on a regular basis</a:t>
            </a:r>
            <a:r>
              <a:rPr lang="en-US" dirty="0" smtClean="0"/>
              <a:t>.</a:t>
            </a:r>
          </a:p>
          <a:p>
            <a:r>
              <a:rPr lang="en-US" b="1" dirty="0" smtClean="0"/>
              <a:t>Saving Lives</a:t>
            </a:r>
          </a:p>
          <a:p>
            <a:pPr lvl="1"/>
            <a:r>
              <a:rPr lang="en-US" b="1" dirty="0" smtClean="0"/>
              <a:t> early warning systems</a:t>
            </a:r>
          </a:p>
          <a:p>
            <a:pPr lvl="1"/>
            <a:r>
              <a:rPr lang="en-US" b="1" dirty="0" smtClean="0"/>
              <a:t>Coordination of relief efforts during disasters</a:t>
            </a:r>
          </a:p>
          <a:p>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730"/>
            <a:ext cx="7445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619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01045" y="829072"/>
            <a:ext cx="8863443" cy="2311896"/>
            <a:chOff x="597744" y="1060376"/>
            <a:chExt cx="12169352" cy="3096344"/>
          </a:xfrm>
        </p:grpSpPr>
        <p:sp>
          <p:nvSpPr>
            <p:cNvPr id="25" name="Rounded Rectangle 24"/>
            <p:cNvSpPr/>
            <p:nvPr/>
          </p:nvSpPr>
          <p:spPr bwMode="auto">
            <a:xfrm>
              <a:off x="597744" y="1060376"/>
              <a:ext cx="12169352" cy="3096344"/>
            </a:xfrm>
            <a:prstGeom prst="roundRect">
              <a:avLst/>
            </a:prstGeom>
            <a:solidFill>
              <a:schemeClr val="bg2"/>
            </a:solidFill>
            <a:ln w="25400" cap="flat" cmpd="sng" algn="ctr">
              <a:solidFill>
                <a:srgbClr val="4040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F3F3F"/>
                  </a:solidFill>
                  <a:effectLst>
                    <a:outerShdw blurRad="38100" dist="38100" dir="2700000" algn="tl">
                      <a:srgbClr val="000000">
                        <a:alpha val="43137"/>
                      </a:srgbClr>
                    </a:outerShdw>
                  </a:effectLst>
                  <a:latin typeface="Palatino" charset="0"/>
                  <a:ea typeface="ヒラギノ明朝 ProN W3" charset="0"/>
                  <a:cs typeface="ヒラギノ明朝 ProN W3" charset="0"/>
                  <a:sym typeface="Palatino" charset="0"/>
                </a:rPr>
                <a:t>PREPAREDNESS</a:t>
              </a:r>
            </a:p>
          </p:txBody>
        </p:sp>
        <p:sp>
          <p:nvSpPr>
            <p:cNvPr id="26" name="TextBox 4"/>
            <p:cNvSpPr txBox="1">
              <a:spLocks noChangeArrowheads="1"/>
            </p:cNvSpPr>
            <p:nvPr/>
          </p:nvSpPr>
          <p:spPr bwMode="auto">
            <a:xfrm>
              <a:off x="625103" y="1852464"/>
              <a:ext cx="8871404" cy="210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40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40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40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40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9pPr>
            </a:lstStyle>
            <a:p>
              <a:pPr algn="just" eaLnBrk="1" hangingPunct="1"/>
              <a:r>
                <a:rPr lang="en-US" sz="2400" dirty="0" smtClean="0">
                  <a:solidFill>
                    <a:schemeClr val="tx1">
                      <a:lumMod val="50000"/>
                    </a:schemeClr>
                  </a:solidFill>
                  <a:latin typeface="Calibri" charset="0"/>
                  <a:cs typeface="Calibri" charset="0"/>
                </a:rPr>
                <a:t>Vital role – Governments develop disaster management policies, regulation, and legal frameworks development. Implementation of ICT projects and capacity building activities for all</a:t>
              </a:r>
              <a:endParaRPr lang="en-US" sz="2400" dirty="0">
                <a:solidFill>
                  <a:schemeClr val="tx1">
                    <a:lumMod val="50000"/>
                  </a:schemeClr>
                </a:solidFill>
                <a:latin typeface="Calibri" charset="0"/>
                <a:cs typeface="Calibri" charset="0"/>
              </a:endParaRPr>
            </a:p>
          </p:txBody>
        </p:sp>
      </p:grpSp>
      <p:grpSp>
        <p:nvGrpSpPr>
          <p:cNvPr id="29" name="Group 28"/>
          <p:cNvGrpSpPr/>
          <p:nvPr/>
        </p:nvGrpSpPr>
        <p:grpSpPr>
          <a:xfrm>
            <a:off x="107504" y="3212976"/>
            <a:ext cx="4320480" cy="3501008"/>
            <a:chOff x="598488" y="4300736"/>
            <a:chExt cx="5759450" cy="5040560"/>
          </a:xfrm>
        </p:grpSpPr>
        <p:sp>
          <p:nvSpPr>
            <p:cNvPr id="30" name="Rounded Rectangle 5"/>
            <p:cNvSpPr>
              <a:spLocks noChangeArrowheads="1"/>
            </p:cNvSpPr>
            <p:nvPr/>
          </p:nvSpPr>
          <p:spPr bwMode="auto">
            <a:xfrm>
              <a:off x="598488" y="4300736"/>
              <a:ext cx="5759450" cy="5040560"/>
            </a:xfrm>
            <a:prstGeom prst="roundRect">
              <a:avLst>
                <a:gd name="adj" fmla="val 5370"/>
              </a:avLst>
            </a:prstGeom>
            <a:solidFill>
              <a:schemeClr val="bg2"/>
            </a:solidFill>
            <a:ln w="25400">
              <a:solidFill>
                <a:srgbClr val="404040"/>
              </a:solidFill>
              <a:round/>
              <a:headEnd/>
              <a:tailEnd/>
            </a:ln>
          </p:spPr>
          <p:txBody>
            <a:bodyPr/>
            <a:lstStyle/>
            <a:p>
              <a:r>
                <a:rPr lang="en-US" sz="2800" dirty="0" smtClean="0">
                  <a:effectLst>
                    <a:outerShdw blurRad="38100" dist="38100" dir="2700000" algn="tl">
                      <a:srgbClr val="000000">
                        <a:alpha val="43137"/>
                      </a:srgbClr>
                    </a:outerShdw>
                  </a:effectLst>
                </a:rPr>
                <a:t>COMMUNICATION</a:t>
              </a:r>
              <a:endParaRPr lang="en-US" sz="2800" dirty="0">
                <a:effectLst>
                  <a:outerShdw blurRad="38100" dist="38100" dir="2700000" algn="tl">
                    <a:srgbClr val="000000">
                      <a:alpha val="43137"/>
                    </a:srgbClr>
                  </a:outerShdw>
                </a:effectLst>
              </a:endParaRPr>
            </a:p>
          </p:txBody>
        </p:sp>
        <p:sp>
          <p:nvSpPr>
            <p:cNvPr id="32" name="TextBox 3"/>
            <p:cNvSpPr txBox="1">
              <a:spLocks noChangeArrowheads="1"/>
            </p:cNvSpPr>
            <p:nvPr/>
          </p:nvSpPr>
          <p:spPr bwMode="auto">
            <a:xfrm>
              <a:off x="741362" y="5179348"/>
              <a:ext cx="5473701" cy="172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40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40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40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40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9pPr>
            </a:lstStyle>
            <a:p>
              <a:pPr algn="l" eaLnBrk="1" hangingPunct="1"/>
              <a:r>
                <a:rPr lang="en-US" sz="2400" dirty="0" smtClean="0">
                  <a:solidFill>
                    <a:schemeClr val="tx1">
                      <a:lumMod val="50000"/>
                    </a:schemeClr>
                  </a:solidFill>
                  <a:latin typeface="Calibri" charset="0"/>
                  <a:cs typeface="Calibri" charset="0"/>
                </a:rPr>
                <a:t>Communication with people affected is critical. Radio, Television, mobiles – Internet. </a:t>
              </a:r>
              <a:endParaRPr lang="en-US" sz="2400" dirty="0">
                <a:solidFill>
                  <a:schemeClr val="tx1">
                    <a:lumMod val="50000"/>
                  </a:schemeClr>
                </a:solidFill>
                <a:latin typeface="Calibri" charset="0"/>
                <a:cs typeface="Calibri" charset="0"/>
              </a:endParaRPr>
            </a:p>
          </p:txBody>
        </p:sp>
      </p:grpSp>
      <p:grpSp>
        <p:nvGrpSpPr>
          <p:cNvPr id="34" name="Group 33"/>
          <p:cNvGrpSpPr/>
          <p:nvPr/>
        </p:nvGrpSpPr>
        <p:grpSpPr>
          <a:xfrm>
            <a:off x="4644008" y="3212976"/>
            <a:ext cx="4320480" cy="3528392"/>
            <a:chOff x="6646863" y="4300736"/>
            <a:chExt cx="6121400" cy="5040560"/>
          </a:xfrm>
        </p:grpSpPr>
        <p:sp>
          <p:nvSpPr>
            <p:cNvPr id="35" name="Rounded Rectangle 5"/>
            <p:cNvSpPr>
              <a:spLocks noChangeArrowheads="1"/>
            </p:cNvSpPr>
            <p:nvPr/>
          </p:nvSpPr>
          <p:spPr bwMode="auto">
            <a:xfrm>
              <a:off x="6646863" y="4300736"/>
              <a:ext cx="6121400" cy="5040560"/>
            </a:xfrm>
            <a:prstGeom prst="roundRect">
              <a:avLst>
                <a:gd name="adj" fmla="val 5370"/>
              </a:avLst>
            </a:prstGeom>
            <a:solidFill>
              <a:schemeClr val="bg2"/>
            </a:solidFill>
            <a:ln w="25400">
              <a:solidFill>
                <a:srgbClr val="404040"/>
              </a:solidFill>
              <a:round/>
              <a:headEnd/>
              <a:tailEnd/>
            </a:ln>
          </p:spPr>
          <p:txBody>
            <a:bodyPr/>
            <a:lstStyle/>
            <a:p>
              <a:r>
                <a:rPr lang="en-US" sz="2800" dirty="0" smtClean="0">
                  <a:effectLst>
                    <a:outerShdw blurRad="38100" dist="38100" dir="2700000" algn="tl">
                      <a:srgbClr val="000000">
                        <a:alpha val="43137"/>
                      </a:srgbClr>
                    </a:outerShdw>
                  </a:effectLst>
                </a:rPr>
                <a:t>MITIGATION</a:t>
              </a:r>
              <a:endParaRPr lang="en-US" sz="2800" dirty="0">
                <a:effectLst>
                  <a:outerShdw blurRad="38100" dist="38100" dir="2700000" algn="tl">
                    <a:srgbClr val="000000">
                      <a:alpha val="43137"/>
                    </a:srgbClr>
                  </a:outerShdw>
                </a:effectLst>
              </a:endParaRPr>
            </a:p>
          </p:txBody>
        </p:sp>
        <p:sp>
          <p:nvSpPr>
            <p:cNvPr id="36" name="TextBox 4"/>
            <p:cNvSpPr txBox="1">
              <a:spLocks noChangeArrowheads="1"/>
            </p:cNvSpPr>
            <p:nvPr/>
          </p:nvSpPr>
          <p:spPr bwMode="auto">
            <a:xfrm>
              <a:off x="6754256" y="4970962"/>
              <a:ext cx="6014007" cy="145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40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40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40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40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9pPr>
            </a:lstStyle>
            <a:p>
              <a:pPr algn="l" eaLnBrk="1" hangingPunct="1"/>
              <a:r>
                <a:rPr lang="en-US" sz="2000" dirty="0" smtClean="0">
                  <a:solidFill>
                    <a:schemeClr val="tx1">
                      <a:lumMod val="50000"/>
                    </a:schemeClr>
                  </a:solidFill>
                  <a:latin typeface="Calibri" charset="0"/>
                  <a:cs typeface="Calibri" charset="0"/>
                </a:rPr>
                <a:t>Early Warning Systems, Establish Evacuation Centers – Advise people. Radio, Mobile</a:t>
              </a:r>
              <a:endParaRPr lang="en-US" sz="2000" dirty="0">
                <a:solidFill>
                  <a:schemeClr val="tx1">
                    <a:lumMod val="50000"/>
                  </a:schemeClr>
                </a:solidFill>
                <a:latin typeface="Calibri" charset="0"/>
                <a:cs typeface="Calibri" charset="0"/>
              </a:endParaRPr>
            </a:p>
          </p:txBody>
        </p:sp>
      </p:grpSp>
      <p:sp>
        <p:nvSpPr>
          <p:cNvPr id="41" name="Rectangle 1"/>
          <p:cNvSpPr>
            <a:spLocks noGrp="1" noChangeArrowheads="1"/>
          </p:cNvSpPr>
          <p:nvPr>
            <p:ph type="title"/>
          </p:nvPr>
        </p:nvSpPr>
        <p:spPr>
          <a:xfrm>
            <a:off x="0" y="44624"/>
            <a:ext cx="9144000" cy="720080"/>
          </a:xfrm>
        </p:spPr>
        <p:txBody>
          <a:bodyPr>
            <a:normAutofit fontScale="90000"/>
          </a:bodyPr>
          <a:lstStyle/>
          <a:p>
            <a:pPr eaLnBrk="1" hangingPunct="1">
              <a:defRPr/>
            </a:pPr>
            <a:r>
              <a:rPr lang="en-US" sz="4800" b="1" dirty="0" smtClean="0">
                <a:latin typeface="Calibri" charset="0"/>
              </a:rPr>
              <a:t>ROLE OF ICTS IN CLIMATE CHANGE</a:t>
            </a:r>
            <a:endParaRPr lang="en-US" sz="4800" b="1" dirty="0">
              <a:latin typeface="Calibri" charset="0"/>
            </a:endParaRPr>
          </a:p>
        </p:txBody>
      </p:sp>
      <p:pic>
        <p:nvPicPr>
          <p:cNvPr id="2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86" y="2704"/>
            <a:ext cx="742790" cy="7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957" y="1186922"/>
            <a:ext cx="2418531"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4963480"/>
            <a:ext cx="2016224"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4963479"/>
            <a:ext cx="21901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5023560"/>
            <a:ext cx="2133600" cy="141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63681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nip Diagonal Corner Rectangle 15"/>
          <p:cNvSpPr/>
          <p:nvPr/>
        </p:nvSpPr>
        <p:spPr>
          <a:xfrm>
            <a:off x="1115616" y="260648"/>
            <a:ext cx="7632848" cy="783704"/>
          </a:xfrm>
          <a:prstGeom prst="snip2Diag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ROLE OF ICT IN EMERGENCIES</a:t>
            </a:r>
            <a:endParaRPr lang="en-US" sz="3600" dirty="0">
              <a:solidFill>
                <a:schemeClr val="tx1"/>
              </a:solidFill>
            </a:endParaRPr>
          </a:p>
        </p:txBody>
      </p:sp>
      <p:sp>
        <p:nvSpPr>
          <p:cNvPr id="18" name="Content Placeholder 2"/>
          <p:cNvSpPr txBox="1">
            <a:spLocks/>
          </p:cNvSpPr>
          <p:nvPr/>
        </p:nvSpPr>
        <p:spPr>
          <a:xfrm>
            <a:off x="0" y="908720"/>
            <a:ext cx="9144000" cy="5805263"/>
          </a:xfrm>
          <a:prstGeom prst="rect">
            <a:avLst/>
          </a:prstGeom>
          <a:no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3900" indent="-457200"/>
            <a:r>
              <a:rPr lang="en-US" sz="2800" dirty="0" smtClean="0">
                <a:latin typeface="Calibri" pitchFamily="34" charset="0"/>
              </a:rPr>
              <a:t>Reports </a:t>
            </a:r>
            <a:r>
              <a:rPr lang="en-US" sz="2800" dirty="0">
                <a:latin typeface="Calibri" pitchFamily="34" charset="0"/>
              </a:rPr>
              <a:t>of a disaster to governments/partners from anywhere in the </a:t>
            </a:r>
            <a:r>
              <a:rPr lang="en-US" sz="2800" dirty="0" smtClean="0">
                <a:latin typeface="Calibri" pitchFamily="34" charset="0"/>
              </a:rPr>
              <a:t>country</a:t>
            </a:r>
          </a:p>
          <a:p>
            <a:pPr marL="723900" indent="-457200"/>
            <a:r>
              <a:rPr lang="en-US" sz="2800" dirty="0" smtClean="0">
                <a:latin typeface="Calibri" pitchFamily="34" charset="0"/>
              </a:rPr>
              <a:t>Photos </a:t>
            </a:r>
            <a:r>
              <a:rPr lang="en-US" sz="2800" dirty="0">
                <a:latin typeface="Calibri" pitchFamily="34" charset="0"/>
              </a:rPr>
              <a:t>and videos from anywhere in the country to relief </a:t>
            </a:r>
            <a:r>
              <a:rPr lang="en-US" sz="2800" dirty="0" smtClean="0">
                <a:latin typeface="Calibri" pitchFamily="34" charset="0"/>
              </a:rPr>
              <a:t>organizations</a:t>
            </a:r>
          </a:p>
          <a:p>
            <a:pPr marL="723900" indent="-457200"/>
            <a:r>
              <a:rPr lang="en-US" sz="2800" dirty="0" smtClean="0">
                <a:latin typeface="Calibri" pitchFamily="34" charset="0"/>
              </a:rPr>
              <a:t>Coordinate </a:t>
            </a:r>
            <a:r>
              <a:rPr lang="en-US" sz="2800" dirty="0">
                <a:latin typeface="Calibri" pitchFamily="34" charset="0"/>
              </a:rPr>
              <a:t>assistance and relief </a:t>
            </a:r>
            <a:r>
              <a:rPr lang="en-US" sz="2800" dirty="0" smtClean="0">
                <a:latin typeface="Calibri" pitchFamily="34" charset="0"/>
              </a:rPr>
              <a:t>work</a:t>
            </a:r>
          </a:p>
          <a:p>
            <a:pPr marL="723900" indent="-457200"/>
            <a:r>
              <a:rPr lang="en-US" sz="2800" b="1" dirty="0" smtClean="0">
                <a:latin typeface="Calibri" pitchFamily="34" charset="0"/>
              </a:rPr>
              <a:t>More importantly; Communicating with people affected.</a:t>
            </a:r>
            <a:endParaRPr lang="en-US" sz="2800" b="1" dirty="0">
              <a:latin typeface="Calibri" pitchFamily="34" charset="0"/>
            </a:endParaRPr>
          </a:p>
        </p:txBody>
      </p:sp>
      <p:pic>
        <p:nvPicPr>
          <p:cNvPr id="19"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86" y="2704"/>
            <a:ext cx="742790" cy="7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489" y="4221088"/>
            <a:ext cx="2682999" cy="217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4077072"/>
            <a:ext cx="2867025"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02" y="4509120"/>
            <a:ext cx="2619375" cy="22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2453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724942"/>
          </a:xfrm>
        </p:spPr>
        <p:txBody>
          <a:bodyPr>
            <a:normAutofit fontScale="90000"/>
          </a:bodyPr>
          <a:lstStyle/>
          <a:p>
            <a:r>
              <a:rPr lang="en-US" b="1" dirty="0" smtClean="0"/>
              <a:t>But what is the cost of ICTs?</a:t>
            </a:r>
            <a:endParaRPr lang="en-US" b="1" dirty="0"/>
          </a:p>
        </p:txBody>
      </p:sp>
      <p:sp>
        <p:nvSpPr>
          <p:cNvPr id="3" name="Content Placeholder 2"/>
          <p:cNvSpPr>
            <a:spLocks noGrp="1"/>
          </p:cNvSpPr>
          <p:nvPr>
            <p:ph idx="1"/>
          </p:nvPr>
        </p:nvSpPr>
        <p:spPr>
          <a:xfrm>
            <a:off x="457200" y="1484784"/>
            <a:ext cx="8229600" cy="5040560"/>
          </a:xfrm>
        </p:spPr>
        <p:txBody>
          <a:bodyPr>
            <a:normAutofit/>
          </a:bodyPr>
          <a:lstStyle/>
          <a:p>
            <a:r>
              <a:rPr lang="en-US" dirty="0" smtClean="0"/>
              <a:t>Recent studies – cost of ICTs are too expensive in developing countries </a:t>
            </a:r>
          </a:p>
          <a:p>
            <a:r>
              <a:rPr lang="en-US" dirty="0" smtClean="0"/>
              <a:t>Bandwidth for one person in Korea may be the total bandwidth available in one developing country</a:t>
            </a:r>
          </a:p>
          <a:p>
            <a:r>
              <a:rPr lang="en-US" dirty="0" smtClean="0"/>
              <a:t>Satellite costs – very high; unaffordable but most useful during disasters</a:t>
            </a:r>
          </a:p>
          <a:p>
            <a:r>
              <a:rPr lang="en-US" dirty="0" smtClean="0"/>
              <a:t>Submarine cables and fibre optics – even higher in developing countries</a:t>
            </a:r>
          </a:p>
          <a:p>
            <a:endParaRPr lang="en-US" dirty="0" smtClean="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0" y="476672"/>
            <a:ext cx="7445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09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3871267"/>
          </a:xfrm>
        </p:spPr>
        <p:txBody>
          <a:bodyPr/>
          <a:lstStyle/>
          <a:p>
            <a:r>
              <a:rPr lang="en-US" b="1" dirty="0" smtClean="0"/>
              <a:t>And what of Land Locked Countries?</a:t>
            </a:r>
            <a:endParaRPr lang="en-US" b="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445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85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A19E135CB68D4D9D04833281995CA1" ma:contentTypeVersion="4" ma:contentTypeDescription="Create a new document." ma:contentTypeScope="" ma:versionID="42903d8001b7155f5d35516d4091b094">
  <xsd:schema xmlns:xsd="http://www.w3.org/2001/XMLSchema" xmlns:xs="http://www.w3.org/2001/XMLSchema" xmlns:p="http://schemas.microsoft.com/office/2006/metadata/properties" xmlns:ns1="http://schemas.microsoft.com/sharepoint/v3" xmlns:ns2="07f874d8-1985-4211-bd75-0b16975e87a8" targetNamespace="http://schemas.microsoft.com/office/2006/metadata/properties" ma:root="true" ma:fieldsID="a218d73ff5375e16980f94b956817168" ns1:_="" ns2:_="">
    <xsd:import namespace="http://schemas.microsoft.com/sharepoint/v3"/>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AD0082-B20A-4EBD-AC2E-285ACD97BBBB}"/>
</file>

<file path=customXml/itemProps2.xml><?xml version="1.0" encoding="utf-8"?>
<ds:datastoreItem xmlns:ds="http://schemas.openxmlformats.org/officeDocument/2006/customXml" ds:itemID="{54E5C27D-16ED-4CD7-A4AD-EF60AEEBCA23}"/>
</file>

<file path=customXml/itemProps3.xml><?xml version="1.0" encoding="utf-8"?>
<ds:datastoreItem xmlns:ds="http://schemas.openxmlformats.org/officeDocument/2006/customXml" ds:itemID="{AD9AEB03-0AE8-4587-97EF-8DCB986262F2}"/>
</file>

<file path=docProps/app.xml><?xml version="1.0" encoding="utf-8"?>
<Properties xmlns="http://schemas.openxmlformats.org/officeDocument/2006/extended-properties" xmlns:vt="http://schemas.openxmlformats.org/officeDocument/2006/docPropsVTypes">
  <Template/>
  <TotalTime>10552</TotalTime>
  <Words>731</Words>
  <Application>Microsoft Office PowerPoint</Application>
  <PresentationFormat>On-screen Show (4:3)</PresentationFormat>
  <Paragraphs>99</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Enhancing ICT development and connectivity for the Landlocked Developing Countries (LLDCs)</vt:lpstr>
      <vt:lpstr>Order of Presentation</vt:lpstr>
      <vt:lpstr>ICTs</vt:lpstr>
      <vt:lpstr>PowerPoint Presentation</vt:lpstr>
      <vt:lpstr>COMMON ICT SERVICES: </vt:lpstr>
      <vt:lpstr>ROLE OF ICTS IN CLIMATE CHANGE</vt:lpstr>
      <vt:lpstr>PowerPoint Presentation</vt:lpstr>
      <vt:lpstr>But what is the cost of ICTs?</vt:lpstr>
      <vt:lpstr>And what of Land Locked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contribution of ITU in  implementing the Almaty Plan of Action?</vt:lpstr>
      <vt:lpstr>ITU ACTIVITIES FOR ALMATY PoA</vt:lpstr>
      <vt:lpstr>The ITU Works in Partnership </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“Climate change adaptation and emergency telecommunications”</dc:title>
  <dc:creator>delgadod</dc:creator>
  <cp:lastModifiedBy>Ricardo Dunn</cp:lastModifiedBy>
  <cp:revision>304</cp:revision>
  <cp:lastPrinted>2012-10-31T07:39:58Z</cp:lastPrinted>
  <dcterms:created xsi:type="dcterms:W3CDTF">2011-06-14T08:44:16Z</dcterms:created>
  <dcterms:modified xsi:type="dcterms:W3CDTF">2013-11-07T17:59:01Z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0x01010007A19E135CB68D4D9D04833281995CA1</vt:lpwstr>
  </property>
</Properties>
</file>