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1" r:id="rId11"/>
    <p:sldId id="264" r:id="rId12"/>
    <p:sldId id="265" r:id="rId13"/>
    <p:sldId id="266" r:id="rId14"/>
    <p:sldId id="270" r:id="rId15"/>
    <p:sldId id="268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08/11/2013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gchingonzo2@yahoo.co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3675" y="948143"/>
            <a:ext cx="7766936" cy="1646302"/>
          </a:xfrm>
        </p:spPr>
        <p:txBody>
          <a:bodyPr/>
          <a:lstStyle/>
          <a:p>
            <a:r>
              <a:rPr lang="en-US" sz="4000" b="1" dirty="0"/>
              <a:t>ENHANCING ICT DEVELOPMENT AND CONNECTIVITY FOR THE LANDLOCKED DEVELOPING COUNTRIES</a:t>
            </a:r>
            <a:endParaRPr lang="en-ZW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61" y="3932301"/>
            <a:ext cx="7766936" cy="1096899"/>
          </a:xfrm>
        </p:spPr>
        <p:txBody>
          <a:bodyPr>
            <a:noAutofit/>
          </a:bodyPr>
          <a:lstStyle/>
          <a:p>
            <a:pPr algn="l"/>
            <a:r>
              <a:rPr lang="en-ZW" sz="2400" dirty="0" smtClean="0"/>
              <a:t>By Mrs G Chingonzo</a:t>
            </a:r>
          </a:p>
          <a:p>
            <a:pPr algn="l"/>
            <a:r>
              <a:rPr lang="en-US" sz="2400" dirty="0" smtClean="0"/>
              <a:t>Ministry </a:t>
            </a:r>
            <a:r>
              <a:rPr lang="en-US" sz="2400" dirty="0"/>
              <a:t>of ICT, Postal and Courier Services </a:t>
            </a:r>
            <a:endParaRPr lang="en-ZW" sz="2400" dirty="0"/>
          </a:p>
          <a:p>
            <a:pPr algn="l"/>
            <a:r>
              <a:rPr lang="en-US" sz="2400" dirty="0"/>
              <a:t>Zimbabwe</a:t>
            </a:r>
            <a:endParaRPr lang="en-ZW" sz="2400" dirty="0"/>
          </a:p>
          <a:p>
            <a:pPr algn="l"/>
            <a:r>
              <a:rPr lang="en-ZW" sz="2400" dirty="0" smtClean="0"/>
              <a:t>+263 712 325 558 / +263 4 705272</a:t>
            </a:r>
          </a:p>
          <a:p>
            <a:pPr algn="l"/>
            <a:r>
              <a:rPr lang="en-US" sz="2400" u="sng" dirty="0">
                <a:hlinkClick r:id="rId2"/>
              </a:rPr>
              <a:t>gchingonzo2@yahoo.co.uk</a:t>
            </a:r>
            <a:endParaRPr lang="en-ZW" sz="2400" dirty="0"/>
          </a:p>
          <a:p>
            <a:pPr algn="l"/>
            <a:endParaRPr lang="en-ZW" sz="2400" dirty="0"/>
          </a:p>
          <a:p>
            <a:pPr algn="l"/>
            <a:endParaRPr lang="en-ZW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719" y="50292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8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ICT lab at a School 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80569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b="1" dirty="0"/>
              <a:t>Community Information Centres (CICs)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34481"/>
            <a:ext cx="9108111" cy="5011832"/>
          </a:xfrm>
        </p:spPr>
        <p:txBody>
          <a:bodyPr>
            <a:noAutofit/>
          </a:bodyPr>
          <a:lstStyle/>
          <a:p>
            <a:r>
              <a:rPr lang="en-US" sz="2400" dirty="0"/>
              <a:t>One of the major problems facing rural communities in the socio-economic field is the limited access to relevant information </a:t>
            </a:r>
            <a:r>
              <a:rPr lang="en-US" sz="2400" dirty="0" smtClean="0"/>
              <a:t>in </a:t>
            </a:r>
            <a:r>
              <a:rPr lang="en-US" sz="2400" dirty="0"/>
              <a:t>areas such as </a:t>
            </a:r>
            <a:r>
              <a:rPr lang="en-US" sz="2400" dirty="0" smtClean="0"/>
              <a:t>: </a:t>
            </a:r>
          </a:p>
          <a:p>
            <a:pPr lvl="1"/>
            <a:r>
              <a:rPr lang="en-US" sz="2400" dirty="0" smtClean="0"/>
              <a:t>Government</a:t>
            </a:r>
            <a:endParaRPr lang="en-US" sz="2400" dirty="0"/>
          </a:p>
          <a:p>
            <a:pPr lvl="1"/>
            <a:r>
              <a:rPr lang="en-US" sz="2400" dirty="0" smtClean="0"/>
              <a:t>health</a:t>
            </a:r>
          </a:p>
          <a:p>
            <a:pPr lvl="1"/>
            <a:r>
              <a:rPr lang="en-US" sz="2400" dirty="0" smtClean="0"/>
              <a:t>education</a:t>
            </a:r>
          </a:p>
          <a:p>
            <a:pPr lvl="1"/>
            <a:r>
              <a:rPr lang="en-US" sz="2400" dirty="0" smtClean="0"/>
              <a:t>Economy</a:t>
            </a:r>
          </a:p>
          <a:p>
            <a:pPr lvl="1"/>
            <a:r>
              <a:rPr lang="en-US" sz="2400" dirty="0" smtClean="0"/>
              <a:t>Agriculture</a:t>
            </a:r>
          </a:p>
          <a:p>
            <a:pPr lvl="1"/>
            <a:r>
              <a:rPr lang="en-US" sz="2400" dirty="0" smtClean="0"/>
              <a:t>market access etc</a:t>
            </a:r>
          </a:p>
        </p:txBody>
      </p:sp>
    </p:spTree>
    <p:extLst>
      <p:ext uri="{BB962C8B-B14F-4D97-AF65-F5344CB8AC3E}">
        <p14:creationId xmlns:p14="http://schemas.microsoft.com/office/powerpoint/2010/main" val="183073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b="1" dirty="0"/>
              <a:t>Community Information Centres (CICs</a:t>
            </a:r>
            <a:r>
              <a:rPr lang="en-ZW" b="1" dirty="0" smtClean="0"/>
              <a:t>)</a:t>
            </a:r>
            <a:br>
              <a:rPr lang="en-ZW" b="1" dirty="0" smtClean="0"/>
            </a:br>
            <a:r>
              <a:rPr lang="en-ZW" b="1" dirty="0" err="1" smtClean="0"/>
              <a:t>contd</a:t>
            </a:r>
            <a:r>
              <a:rPr lang="en-ZW" b="1" dirty="0" smtClean="0"/>
              <a:t>…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3921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ICTs widen the horizons of the rural community, by giving them an understanding of </a:t>
            </a:r>
            <a:r>
              <a:rPr lang="en-US" sz="2400" dirty="0" smtClean="0"/>
              <a:t>national and global </a:t>
            </a:r>
            <a:r>
              <a:rPr lang="en-US" sz="2400" dirty="0"/>
              <a:t>issues 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If the rural community has access to </a:t>
            </a:r>
            <a:r>
              <a:rPr lang="en-US" sz="2400" dirty="0" smtClean="0"/>
              <a:t>ICTs</a:t>
            </a:r>
            <a:r>
              <a:rPr lang="en-US" sz="2400" dirty="0"/>
              <a:t> their awareness is </a:t>
            </a:r>
            <a:r>
              <a:rPr lang="en-US" sz="2400" dirty="0" smtClean="0"/>
              <a:t>increased </a:t>
            </a:r>
            <a:r>
              <a:rPr lang="en-US" sz="2400" dirty="0"/>
              <a:t>and they will participate effectively in the socio-economic development </a:t>
            </a:r>
            <a:r>
              <a:rPr lang="en-US" sz="2400" dirty="0" smtClean="0"/>
              <a:t>process</a:t>
            </a:r>
          </a:p>
          <a:p>
            <a:r>
              <a:rPr lang="en-US" sz="2400" dirty="0" smtClean="0"/>
              <a:t>Zimbabwe has Post Offices scattered throughout the country</a:t>
            </a: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6225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W" b="1" dirty="0"/>
              <a:t>Community Information Centres (CICs</a:t>
            </a:r>
            <a:r>
              <a:rPr lang="en-ZW" b="1" dirty="0" smtClean="0"/>
              <a:t>)</a:t>
            </a:r>
            <a:br>
              <a:rPr lang="en-ZW" b="1" dirty="0" smtClean="0"/>
            </a:br>
            <a:r>
              <a:rPr lang="en-ZW" b="1" dirty="0" err="1" smtClean="0"/>
              <a:t>cntd</a:t>
            </a:r>
            <a:r>
              <a:rPr lang="en-ZW" b="1" dirty="0" smtClean="0"/>
              <a:t>…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07674"/>
            <a:ext cx="8971633" cy="5051151"/>
          </a:xfrm>
        </p:spPr>
        <p:txBody>
          <a:bodyPr>
            <a:noAutofit/>
          </a:bodyPr>
          <a:lstStyle/>
          <a:p>
            <a:pPr marL="342900" lvl="1" indent="-342900"/>
            <a:r>
              <a:rPr lang="en-US" sz="2400" dirty="0" smtClean="0"/>
              <a:t>CICs refer to a facility in a community that will provide a platform for access to various e-enabled services</a:t>
            </a:r>
            <a:r>
              <a:rPr lang="en-US" sz="2400" dirty="0"/>
              <a:t>: </a:t>
            </a:r>
            <a:endParaRPr lang="en-US" sz="2400" dirty="0" smtClean="0"/>
          </a:p>
          <a:p>
            <a:pPr lvl="1"/>
            <a:r>
              <a:rPr lang="en-US" sz="2200" dirty="0" smtClean="0"/>
              <a:t>e-government services, </a:t>
            </a:r>
          </a:p>
          <a:p>
            <a:pPr lvl="1"/>
            <a:r>
              <a:rPr lang="en-US" sz="2200" dirty="0" smtClean="0"/>
              <a:t>printing</a:t>
            </a:r>
            <a:r>
              <a:rPr lang="en-US" sz="2200" dirty="0"/>
              <a:t>, faxing and photocopying services, </a:t>
            </a:r>
            <a:endParaRPr lang="en-US" sz="2200" dirty="0" smtClean="0"/>
          </a:p>
          <a:p>
            <a:pPr lvl="1"/>
            <a:r>
              <a:rPr lang="en-US" sz="2200" dirty="0" smtClean="0"/>
              <a:t>imaging</a:t>
            </a:r>
            <a:r>
              <a:rPr lang="en-US" sz="2200" dirty="0"/>
              <a:t>, document lamination services</a:t>
            </a:r>
            <a:r>
              <a:rPr lang="en-US" sz="2200" dirty="0" smtClean="0"/>
              <a:t>,</a:t>
            </a:r>
          </a:p>
          <a:p>
            <a:pPr lvl="1"/>
            <a:r>
              <a:rPr lang="en-US" sz="2200" dirty="0" smtClean="0"/>
              <a:t>internet </a:t>
            </a:r>
            <a:r>
              <a:rPr lang="en-US" sz="2200" dirty="0"/>
              <a:t>and e-mail services, </a:t>
            </a:r>
            <a:endParaRPr lang="en-US" sz="2200" dirty="0" smtClean="0"/>
          </a:p>
          <a:p>
            <a:pPr lvl="1"/>
            <a:r>
              <a:rPr lang="en-US" sz="2200" dirty="0" smtClean="0"/>
              <a:t>recreational </a:t>
            </a:r>
            <a:r>
              <a:rPr lang="en-US" sz="2200" dirty="0"/>
              <a:t>(gaming) services </a:t>
            </a:r>
            <a:endParaRPr lang="en-US" sz="2200" dirty="0" smtClean="0"/>
          </a:p>
          <a:p>
            <a:pPr lvl="1"/>
            <a:r>
              <a:rPr lang="en-US" sz="2200" dirty="0" smtClean="0"/>
              <a:t>e-learning services among others.</a:t>
            </a:r>
          </a:p>
          <a:p>
            <a:pPr lvl="1"/>
            <a:endParaRPr lang="en-US" sz="2200" dirty="0" smtClean="0"/>
          </a:p>
          <a:p>
            <a:pPr marL="457200" lvl="1" indent="0">
              <a:buNone/>
            </a:pPr>
            <a:endParaRPr lang="en-US" sz="2200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2369" y="5561351"/>
            <a:ext cx="8971633" cy="1420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2400" dirty="0" smtClean="0"/>
              <a:t>The </a:t>
            </a:r>
            <a:r>
              <a:rPr lang="en-US" sz="2400" dirty="0"/>
              <a:t>CICs will therefore serve as one stop ICT access </a:t>
            </a:r>
            <a:r>
              <a:rPr lang="en-US" sz="2400" dirty="0" smtClean="0"/>
              <a:t>points</a:t>
            </a:r>
            <a:r>
              <a:rPr lang="en-US" sz="22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367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Training at a  CIC</a:t>
            </a: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177895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E-Government (</a:t>
            </a:r>
            <a:r>
              <a:rPr lang="en-ZW" dirty="0" err="1" smtClean="0"/>
              <a:t>Zimconnect</a:t>
            </a:r>
            <a:r>
              <a:rPr lang="en-ZW" dirty="0" smtClean="0"/>
              <a:t>) 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81042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 </a:t>
            </a:r>
            <a:r>
              <a:rPr lang="en-US" sz="2400" dirty="0"/>
              <a:t>e-Government framework and implementation Strategy termed, </a:t>
            </a:r>
            <a:r>
              <a:rPr lang="en-US" sz="2400" dirty="0" err="1"/>
              <a:t>ZimConnect</a:t>
            </a:r>
            <a:r>
              <a:rPr lang="en-US" sz="2400" dirty="0"/>
              <a:t>, was </a:t>
            </a:r>
            <a:r>
              <a:rPr lang="en-US" sz="2400" dirty="0" smtClean="0"/>
              <a:t>crafted in2010. </a:t>
            </a:r>
          </a:p>
          <a:p>
            <a:r>
              <a:rPr lang="en-US" sz="2400" dirty="0" smtClean="0"/>
              <a:t>To </a:t>
            </a:r>
            <a:r>
              <a:rPr lang="en-US" sz="2400" dirty="0"/>
              <a:t>date eleven e-Government flagship projects have been identified and are at advanced stages of development. </a:t>
            </a:r>
            <a:endParaRPr lang="en-ZW" sz="2400" dirty="0"/>
          </a:p>
          <a:p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00924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4068" y="2696706"/>
            <a:ext cx="8596668" cy="1320800"/>
          </a:xfrm>
        </p:spPr>
        <p:txBody>
          <a:bodyPr>
            <a:normAutofit/>
          </a:bodyPr>
          <a:lstStyle/>
          <a:p>
            <a:r>
              <a:rPr lang="en-ZW" sz="6000" dirty="0" smtClean="0"/>
              <a:t>THANK YOU </a:t>
            </a:r>
            <a:endParaRPr lang="en-ZW" sz="60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279878" y="5881064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ZW" sz="1800" dirty="0" smtClean="0"/>
              <a:t>Victoria Falls, Zimbabwe </a:t>
            </a:r>
            <a:endParaRPr lang="en-ZW" sz="1800" dirty="0"/>
          </a:p>
        </p:txBody>
      </p:sp>
    </p:spTree>
    <p:extLst>
      <p:ext uri="{BB962C8B-B14F-4D97-AF65-F5344CB8AC3E}">
        <p14:creationId xmlns:p14="http://schemas.microsoft.com/office/powerpoint/2010/main" val="386554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Presentation Content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39374"/>
            <a:ext cx="8596668" cy="3880773"/>
          </a:xfrm>
        </p:spPr>
        <p:txBody>
          <a:bodyPr>
            <a:no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en-US" sz="2400" dirty="0" smtClean="0"/>
              <a:t>Background</a:t>
            </a:r>
          </a:p>
          <a:p>
            <a:pPr marL="400050" indent="-400050">
              <a:buFont typeface="+mj-lt"/>
              <a:buAutoNum type="romanUcPeriod"/>
            </a:pPr>
            <a:r>
              <a:rPr lang="en-ZW" sz="2400" dirty="0"/>
              <a:t>Establishment of the </a:t>
            </a:r>
            <a:r>
              <a:rPr lang="en-ZW" sz="2400" dirty="0" smtClean="0"/>
              <a:t>Ministry</a:t>
            </a:r>
          </a:p>
          <a:p>
            <a:pPr marL="400050" indent="-400050">
              <a:buFont typeface="+mj-lt"/>
              <a:buAutoNum type="romanUcPeriod"/>
            </a:pPr>
            <a:r>
              <a:rPr lang="en-ZW" sz="2400" dirty="0"/>
              <a:t>Broadband and internet </a:t>
            </a:r>
            <a:r>
              <a:rPr lang="en-ZW" sz="2400" dirty="0" smtClean="0"/>
              <a:t>connectivity</a:t>
            </a:r>
          </a:p>
          <a:p>
            <a:pPr marL="400050" indent="-400050">
              <a:buFont typeface="+mj-lt"/>
              <a:buAutoNum type="romanUcPeriod"/>
            </a:pPr>
            <a:r>
              <a:rPr lang="en-US" sz="2400" dirty="0"/>
              <a:t>ICT penetration </a:t>
            </a:r>
            <a:r>
              <a:rPr lang="en-US" sz="2400" dirty="0" smtClean="0"/>
              <a:t>rates</a:t>
            </a:r>
          </a:p>
          <a:p>
            <a:pPr marL="400050" indent="-400050">
              <a:buFont typeface="+mj-lt"/>
              <a:buAutoNum type="romanUcPeriod"/>
            </a:pPr>
            <a:r>
              <a:rPr lang="en-ZW" sz="2400" dirty="0"/>
              <a:t>E- Learning (ICT Lab per School Project</a:t>
            </a:r>
            <a:r>
              <a:rPr lang="en-ZW" sz="2400" dirty="0" smtClean="0"/>
              <a:t>)</a:t>
            </a:r>
          </a:p>
          <a:p>
            <a:pPr marL="400050" indent="-400050">
              <a:buFont typeface="+mj-lt"/>
              <a:buAutoNum type="romanUcPeriod"/>
            </a:pPr>
            <a:r>
              <a:rPr lang="en-ZW" sz="2400" dirty="0"/>
              <a:t>Community Information Centres (CICs</a:t>
            </a:r>
            <a:r>
              <a:rPr lang="en-ZW" sz="2400" dirty="0" smtClean="0"/>
              <a:t>)</a:t>
            </a:r>
          </a:p>
          <a:p>
            <a:pPr marL="400050" indent="-400050">
              <a:buFont typeface="+mj-lt"/>
              <a:buAutoNum type="romanUcPeriod"/>
            </a:pPr>
            <a:r>
              <a:rPr lang="en-ZW" sz="2400" dirty="0" smtClean="0"/>
              <a:t>E-Government </a:t>
            </a:r>
          </a:p>
          <a:p>
            <a:pPr marL="400050" indent="-400050">
              <a:buFont typeface="+mj-lt"/>
              <a:buAutoNum type="romanUcPeriod"/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200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66766"/>
            <a:ext cx="8596668" cy="3880773"/>
          </a:xfrm>
        </p:spPr>
        <p:txBody>
          <a:bodyPr>
            <a:normAutofit/>
          </a:bodyPr>
          <a:lstStyle/>
          <a:p>
            <a:r>
              <a:rPr lang="en-US" sz="2400" dirty="0"/>
              <a:t>Zimbabwe has made huge strides in ICT development and utilization. </a:t>
            </a:r>
            <a:endParaRPr lang="en-US" sz="2400" dirty="0" smtClean="0"/>
          </a:p>
          <a:p>
            <a:r>
              <a:rPr lang="en-US" sz="2400" dirty="0" smtClean="0"/>
              <a:t>Pre-Government </a:t>
            </a:r>
            <a:r>
              <a:rPr lang="en-US" sz="2400" dirty="0"/>
              <a:t>of National Unity (GNU) era </a:t>
            </a:r>
            <a:r>
              <a:rPr lang="en-US" sz="2400" dirty="0" smtClean="0"/>
              <a:t>ICTs </a:t>
            </a:r>
            <a:r>
              <a:rPr lang="en-US" sz="2400" dirty="0"/>
              <a:t>coordinated from </a:t>
            </a:r>
            <a:r>
              <a:rPr lang="en-US" sz="2400" dirty="0" smtClean="0"/>
              <a:t>Ministries </a:t>
            </a:r>
            <a:r>
              <a:rPr lang="en-US" sz="2400" dirty="0"/>
              <a:t>such </a:t>
            </a:r>
            <a:r>
              <a:rPr lang="en-US" sz="2400" dirty="0" smtClean="0"/>
              <a:t>as:</a:t>
            </a:r>
          </a:p>
          <a:p>
            <a:pPr lvl="1"/>
            <a:r>
              <a:rPr lang="en-US" sz="2200" dirty="0" smtClean="0"/>
              <a:t>Ministry </a:t>
            </a:r>
            <a:r>
              <a:rPr lang="en-US" sz="2200" dirty="0"/>
              <a:t>of Science and Technology Development, </a:t>
            </a:r>
            <a:r>
              <a:rPr lang="en-US" sz="2200" dirty="0" smtClean="0"/>
              <a:t>	</a:t>
            </a:r>
          </a:p>
          <a:p>
            <a:pPr lvl="1"/>
            <a:r>
              <a:rPr lang="en-US" sz="2200" dirty="0" smtClean="0"/>
              <a:t>Ministry </a:t>
            </a:r>
            <a:r>
              <a:rPr lang="en-US" sz="2200" dirty="0"/>
              <a:t>of </a:t>
            </a:r>
            <a:r>
              <a:rPr lang="en-US" sz="2200" dirty="0" smtClean="0"/>
              <a:t>Finance</a:t>
            </a:r>
          </a:p>
          <a:p>
            <a:pPr lvl="1"/>
            <a:r>
              <a:rPr lang="en-US" sz="2200" dirty="0" smtClean="0"/>
              <a:t>Ministry </a:t>
            </a:r>
            <a:r>
              <a:rPr lang="en-US" sz="2200" dirty="0"/>
              <a:t>of Transport and Communication </a:t>
            </a:r>
          </a:p>
          <a:p>
            <a:pPr lvl="1"/>
            <a:r>
              <a:rPr lang="en-US" sz="2200" dirty="0" smtClean="0"/>
              <a:t> Office of the President and Cabinet.</a:t>
            </a:r>
            <a:endParaRPr lang="en-ZW" sz="2200" dirty="0"/>
          </a:p>
        </p:txBody>
      </p:sp>
    </p:spTree>
    <p:extLst>
      <p:ext uri="{BB962C8B-B14F-4D97-AF65-F5344CB8AC3E}">
        <p14:creationId xmlns:p14="http://schemas.microsoft.com/office/powerpoint/2010/main" val="197039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430"/>
            <a:ext cx="8596668" cy="3880773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dirty="0" smtClean="0"/>
              <a:t>Development </a:t>
            </a:r>
            <a:r>
              <a:rPr lang="en-US" sz="2400" dirty="0"/>
              <a:t>of the National ICT Policy Framework </a:t>
            </a:r>
            <a:endParaRPr lang="en-US" sz="2400" dirty="0" smtClean="0"/>
          </a:p>
          <a:p>
            <a:r>
              <a:rPr lang="en-US" sz="2400" dirty="0" smtClean="0"/>
              <a:t>Unbundling </a:t>
            </a:r>
            <a:r>
              <a:rPr lang="en-US" sz="2400" dirty="0"/>
              <a:t>of the Post and Telecommunications Corporation into three state owned </a:t>
            </a:r>
            <a:r>
              <a:rPr lang="en-US" sz="2400" dirty="0" smtClean="0"/>
              <a:t>enterprises, namely:</a:t>
            </a:r>
          </a:p>
          <a:p>
            <a:pPr lvl="1"/>
            <a:r>
              <a:rPr lang="en-US" sz="2200" dirty="0" smtClean="0"/>
              <a:t>NetOne (Mobile network operator)</a:t>
            </a:r>
          </a:p>
          <a:p>
            <a:pPr lvl="1"/>
            <a:r>
              <a:rPr lang="en-US" sz="2200" dirty="0" err="1" smtClean="0"/>
              <a:t>TelOne</a:t>
            </a:r>
            <a:r>
              <a:rPr lang="en-US" sz="2200" dirty="0" smtClean="0"/>
              <a:t> (fixed line operator)</a:t>
            </a:r>
            <a:endParaRPr lang="en-US" sz="2200" dirty="0"/>
          </a:p>
          <a:p>
            <a:pPr lvl="1"/>
            <a:r>
              <a:rPr lang="en-US" sz="2200" dirty="0" err="1" smtClean="0"/>
              <a:t>ZimPost</a:t>
            </a:r>
            <a:r>
              <a:rPr lang="en-US" sz="2200" dirty="0"/>
              <a:t> </a:t>
            </a:r>
            <a:r>
              <a:rPr lang="en-US" sz="2200" dirty="0" smtClean="0"/>
              <a:t>(postal and courier services)</a:t>
            </a:r>
            <a:endParaRPr lang="en-US" sz="2200" dirty="0"/>
          </a:p>
          <a:p>
            <a:pPr marL="342900" lvl="1" indent="-342900">
              <a:buClr>
                <a:srgbClr val="90C226"/>
              </a:buClr>
            </a:pPr>
            <a:r>
              <a:rPr lang="en-US" sz="2400" dirty="0">
                <a:solidFill>
                  <a:prstClr val="black">
                    <a:lumMod val="75000"/>
                    <a:lumOff val="25000"/>
                  </a:prstClr>
                </a:solidFill>
              </a:rPr>
              <a:t>ICT development disconnected</a:t>
            </a:r>
          </a:p>
          <a:p>
            <a:pPr lvl="1"/>
            <a:endParaRPr lang="en-US" sz="22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b="1" dirty="0" smtClean="0"/>
              <a:t>Background </a:t>
            </a:r>
            <a:r>
              <a:rPr lang="en-US" b="1" dirty="0" err="1" smtClean="0"/>
              <a:t>cntd</a:t>
            </a:r>
            <a:r>
              <a:rPr lang="en-US" b="1" dirty="0" smtClean="0"/>
              <a:t>……</a:t>
            </a:r>
            <a:r>
              <a:rPr lang="en-ZW" dirty="0"/>
              <a:t/>
            </a:r>
            <a:br>
              <a:rPr lang="en-ZW" dirty="0"/>
            </a:br>
            <a:endParaRPr lang="en-ZW" dirty="0"/>
          </a:p>
        </p:txBody>
      </p:sp>
    </p:spTree>
    <p:extLst>
      <p:ext uri="{BB962C8B-B14F-4D97-AF65-F5344CB8AC3E}">
        <p14:creationId xmlns:p14="http://schemas.microsoft.com/office/powerpoint/2010/main" val="3558787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Establishment of the Ministry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56671"/>
            <a:ext cx="8596668" cy="3880773"/>
          </a:xfrm>
        </p:spPr>
        <p:txBody>
          <a:bodyPr>
            <a:noAutofit/>
          </a:bodyPr>
          <a:lstStyle/>
          <a:p>
            <a:r>
              <a:rPr lang="en-ZW" sz="2400" dirty="0" smtClean="0"/>
              <a:t> Ministry of ICT ( MICT) setup in 2009 to integrate and centrally pursue the ICT goals of the Country</a:t>
            </a:r>
          </a:p>
          <a:p>
            <a:r>
              <a:rPr lang="en-US" sz="2400" dirty="0" smtClean="0"/>
              <a:t>Five </a:t>
            </a:r>
            <a:r>
              <a:rPr lang="en-US" sz="2400" dirty="0"/>
              <a:t>year Strategic Plan </a:t>
            </a:r>
            <a:r>
              <a:rPr lang="en-US" sz="2400" dirty="0" smtClean="0"/>
              <a:t>setup as a </a:t>
            </a:r>
            <a:r>
              <a:rPr lang="en-US" sz="2400" dirty="0"/>
              <a:t>road map for the development of </a:t>
            </a:r>
            <a:r>
              <a:rPr lang="en-US" sz="2400" dirty="0" smtClean="0"/>
              <a:t>ICT</a:t>
            </a:r>
            <a:endParaRPr lang="en-ZW" sz="2400" dirty="0" smtClean="0"/>
          </a:p>
          <a:p>
            <a:r>
              <a:rPr lang="en-US" sz="2400" dirty="0" smtClean="0"/>
              <a:t>Key </a:t>
            </a:r>
            <a:r>
              <a:rPr lang="en-US" sz="2400" dirty="0"/>
              <a:t>focus areas from the Strategic Plan were:</a:t>
            </a:r>
            <a:endParaRPr lang="en-ZW" sz="2400" dirty="0"/>
          </a:p>
          <a:p>
            <a:pPr lvl="1"/>
            <a:r>
              <a:rPr lang="en-US" sz="2200" dirty="0"/>
              <a:t>ICT Governance</a:t>
            </a:r>
            <a:endParaRPr lang="en-ZW" sz="2200" dirty="0"/>
          </a:p>
          <a:p>
            <a:pPr lvl="1"/>
            <a:r>
              <a:rPr lang="en-US" sz="2200" dirty="0"/>
              <a:t>Infrastructure establishment, development and management</a:t>
            </a:r>
            <a:endParaRPr lang="en-ZW" sz="2200" dirty="0"/>
          </a:p>
          <a:p>
            <a:pPr lvl="1"/>
            <a:r>
              <a:rPr lang="en-US" sz="2200" dirty="0"/>
              <a:t>ICT utilization</a:t>
            </a:r>
            <a:endParaRPr lang="en-ZW" sz="2200" dirty="0"/>
          </a:p>
          <a:p>
            <a:pPr lvl="1"/>
            <a:r>
              <a:rPr lang="en-US" sz="2200" dirty="0"/>
              <a:t>e- government </a:t>
            </a:r>
            <a:endParaRPr lang="en-ZW" sz="2200" dirty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2643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37735"/>
            <a:ext cx="8596668" cy="1320800"/>
          </a:xfrm>
        </p:spPr>
        <p:txBody>
          <a:bodyPr/>
          <a:lstStyle/>
          <a:p>
            <a:r>
              <a:rPr lang="en-ZW" dirty="0"/>
              <a:t>Establishment of the </a:t>
            </a:r>
            <a:r>
              <a:rPr lang="en-ZW" dirty="0" smtClean="0"/>
              <a:t>Ministry </a:t>
            </a:r>
            <a:r>
              <a:rPr lang="en-ZW" dirty="0" err="1" smtClean="0"/>
              <a:t>contd</a:t>
            </a:r>
            <a:r>
              <a:rPr lang="en-ZW" dirty="0" smtClean="0"/>
              <a:t>……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4631"/>
            <a:ext cx="8596668" cy="3880773"/>
          </a:xfrm>
        </p:spPr>
        <p:txBody>
          <a:bodyPr>
            <a:noAutofit/>
          </a:bodyPr>
          <a:lstStyle/>
          <a:p>
            <a:r>
              <a:rPr lang="en-US" sz="2400" dirty="0" smtClean="0"/>
              <a:t>MICT departments then </a:t>
            </a:r>
            <a:r>
              <a:rPr lang="en-US" sz="2400" dirty="0"/>
              <a:t>developed </a:t>
            </a:r>
            <a:r>
              <a:rPr lang="en-US" sz="2400" dirty="0" smtClean="0"/>
              <a:t>work </a:t>
            </a:r>
            <a:r>
              <a:rPr lang="en-US" sz="2400" dirty="0"/>
              <a:t>plans to </a:t>
            </a:r>
            <a:r>
              <a:rPr lang="en-US" sz="2400" dirty="0" smtClean="0"/>
              <a:t>operationalize </a:t>
            </a:r>
            <a:r>
              <a:rPr lang="en-US" sz="2400" dirty="0"/>
              <a:t>the Strategic Plan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MICT </a:t>
            </a:r>
            <a:r>
              <a:rPr lang="en-US" sz="2400" dirty="0"/>
              <a:t>advocated for the removal of </a:t>
            </a:r>
            <a:r>
              <a:rPr lang="en-US" sz="2400" dirty="0" smtClean="0"/>
              <a:t> customs duty </a:t>
            </a:r>
            <a:r>
              <a:rPr lang="en-US" sz="2400" dirty="0"/>
              <a:t>on ICT </a:t>
            </a:r>
            <a:r>
              <a:rPr lang="en-US" sz="2400" dirty="0" smtClean="0"/>
              <a:t>gadgets.</a:t>
            </a:r>
          </a:p>
          <a:p>
            <a:r>
              <a:rPr lang="en-US" sz="2400" dirty="0" smtClean="0"/>
              <a:t>The major </a:t>
            </a:r>
            <a:r>
              <a:rPr lang="en-US" sz="2400" dirty="0"/>
              <a:t>objective was to promote the use of ICTs in the country as a catalyst for development across all sectors of the </a:t>
            </a:r>
            <a:r>
              <a:rPr lang="en-US" sz="2400" dirty="0" smtClean="0"/>
              <a:t>economy.</a:t>
            </a:r>
          </a:p>
          <a:p>
            <a:r>
              <a:rPr lang="en-US" sz="2400" dirty="0" smtClean="0"/>
              <a:t>Working </a:t>
            </a:r>
            <a:r>
              <a:rPr lang="en-US" sz="2400" dirty="0"/>
              <a:t>with service </a:t>
            </a:r>
            <a:r>
              <a:rPr lang="en-US" sz="2400" dirty="0" smtClean="0"/>
              <a:t>providers and Mobile Network operators the MICT advocated </a:t>
            </a:r>
            <a:r>
              <a:rPr lang="en-US" sz="2400" dirty="0"/>
              <a:t>for lowering of tariffs using the argument of low regional </a:t>
            </a:r>
            <a:r>
              <a:rPr lang="en-US" sz="2400" dirty="0" smtClean="0"/>
              <a:t>rates.</a:t>
            </a:r>
          </a:p>
          <a:p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47446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Broadband and internet connectivity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9733"/>
            <a:ext cx="8596668" cy="4586368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US" sz="2400" dirty="0" smtClean="0"/>
              <a:t>Use </a:t>
            </a:r>
            <a:r>
              <a:rPr lang="en-US" sz="2400" dirty="0"/>
              <a:t>of ICTs especially mobile phones and </a:t>
            </a:r>
            <a:r>
              <a:rPr lang="en-US" sz="2400" dirty="0" smtClean="0"/>
              <a:t>internet promoted. </a:t>
            </a:r>
          </a:p>
          <a:p>
            <a:r>
              <a:rPr lang="en-US" sz="2400" dirty="0"/>
              <a:t>Most major cities now have broadband </a:t>
            </a:r>
            <a:r>
              <a:rPr lang="en-US" sz="2400" dirty="0" smtClean="0"/>
              <a:t>connectivity</a:t>
            </a:r>
          </a:p>
          <a:p>
            <a:r>
              <a:rPr lang="en-US" sz="2400" dirty="0" smtClean="0"/>
              <a:t>The country </a:t>
            </a:r>
            <a:r>
              <a:rPr lang="en-US" sz="2400" dirty="0"/>
              <a:t>has connected to undersea </a:t>
            </a:r>
            <a:r>
              <a:rPr lang="en-US" sz="2400" dirty="0" smtClean="0"/>
              <a:t>cables, namely: </a:t>
            </a:r>
          </a:p>
          <a:p>
            <a:pPr lvl="1"/>
            <a:r>
              <a:rPr lang="en-US" sz="2200" b="1" dirty="0" err="1" smtClean="0"/>
              <a:t>EASSy</a:t>
            </a:r>
            <a:r>
              <a:rPr lang="en-US" sz="2200" b="1" dirty="0" smtClean="0"/>
              <a:t> </a:t>
            </a:r>
            <a:r>
              <a:rPr lang="en-US" sz="2200" b="1" dirty="0"/>
              <a:t>and SEACOM </a:t>
            </a:r>
            <a:r>
              <a:rPr lang="en-US" sz="2200" dirty="0"/>
              <a:t>in the Indian Ocean and </a:t>
            </a:r>
            <a:endParaRPr lang="en-US" sz="2200" dirty="0" smtClean="0"/>
          </a:p>
          <a:p>
            <a:pPr lvl="1"/>
            <a:r>
              <a:rPr lang="en-US" sz="2200" b="1" dirty="0" smtClean="0"/>
              <a:t>WACS</a:t>
            </a:r>
            <a:r>
              <a:rPr lang="en-US" sz="2200" dirty="0" smtClean="0"/>
              <a:t> </a:t>
            </a:r>
            <a:r>
              <a:rPr lang="en-US" sz="2200" dirty="0"/>
              <a:t>in the Atlantic </a:t>
            </a:r>
            <a:r>
              <a:rPr lang="en-US" sz="2200" dirty="0" smtClean="0"/>
              <a:t>Ocean</a:t>
            </a:r>
          </a:p>
          <a:p>
            <a:pPr marL="342900" lvl="1" indent="-342900"/>
            <a:r>
              <a:rPr lang="en-US" sz="2400" dirty="0" smtClean="0"/>
              <a:t>MICT </a:t>
            </a:r>
            <a:r>
              <a:rPr lang="en-US" sz="2400" dirty="0"/>
              <a:t>embarked on citizen centered projects such as the e-learning project, Community Information </a:t>
            </a:r>
            <a:r>
              <a:rPr lang="en-US" sz="2400" dirty="0" err="1"/>
              <a:t>Centres</a:t>
            </a:r>
            <a:r>
              <a:rPr lang="en-US" sz="2400" dirty="0"/>
              <a:t> (CICs) and e-Government.</a:t>
            </a:r>
            <a:endParaRPr lang="en-ZW" sz="2400" dirty="0"/>
          </a:p>
          <a:p>
            <a:pPr>
              <a:buNone/>
            </a:pPr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389533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4126"/>
            <a:ext cx="8596668" cy="1320800"/>
          </a:xfrm>
        </p:spPr>
        <p:txBody>
          <a:bodyPr/>
          <a:lstStyle/>
          <a:p>
            <a:r>
              <a:rPr lang="en-US" dirty="0" smtClean="0"/>
              <a:t>ICT penetration rates</a:t>
            </a:r>
            <a:endParaRPr lang="en-ZW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677334" y="1391450"/>
            <a:ext cx="8596668" cy="82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There has been remarkable increase in ICT penetration rates</a:t>
            </a:r>
            <a:endParaRPr lang="en-ZW" sz="24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833" y="2626688"/>
            <a:ext cx="7478169" cy="3019846"/>
          </a:xfr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250" y="5646534"/>
            <a:ext cx="1848108" cy="504895"/>
          </a:xfrm>
          <a:prstGeom prst="rect">
            <a:avLst/>
          </a:prstGeom>
        </p:spPr>
      </p:pic>
      <p:sp>
        <p:nvSpPr>
          <p:cNvPr id="23" name="Content Placeholder 2"/>
          <p:cNvSpPr txBox="1">
            <a:spLocks/>
          </p:cNvSpPr>
          <p:nvPr/>
        </p:nvSpPr>
        <p:spPr>
          <a:xfrm>
            <a:off x="1913645" y="1966288"/>
            <a:ext cx="8596668" cy="8217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ZW" sz="2400" dirty="0" smtClean="0">
                <a:solidFill>
                  <a:schemeClr val="accent1">
                    <a:lumMod val="75000"/>
                  </a:schemeClr>
                </a:solidFill>
              </a:rPr>
              <a:t>Percentage Increase in ICT penetration rates</a:t>
            </a:r>
            <a:endParaRPr lang="en-ZW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3025890" y="2593115"/>
            <a:ext cx="5587274" cy="2610379"/>
            <a:chOff x="3025890" y="2593115"/>
            <a:chExt cx="5587274" cy="2610379"/>
          </a:xfrm>
        </p:grpSpPr>
        <p:sp>
          <p:nvSpPr>
            <p:cNvPr id="24" name="Content Placeholder 2"/>
            <p:cNvSpPr txBox="1">
              <a:spLocks/>
            </p:cNvSpPr>
            <p:nvPr/>
          </p:nvSpPr>
          <p:spPr>
            <a:xfrm>
              <a:off x="3585412" y="2593115"/>
              <a:ext cx="559522" cy="410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W" sz="1400" dirty="0" smtClean="0"/>
                <a:t>97%</a:t>
              </a:r>
              <a:endParaRPr lang="en-ZW" sz="1400" dirty="0"/>
            </a:p>
          </p:txBody>
        </p:sp>
        <p:sp>
          <p:nvSpPr>
            <p:cNvPr id="25" name="Content Placeholder 2"/>
            <p:cNvSpPr txBox="1">
              <a:spLocks/>
            </p:cNvSpPr>
            <p:nvPr/>
          </p:nvSpPr>
          <p:spPr>
            <a:xfrm>
              <a:off x="3025890" y="4011851"/>
              <a:ext cx="559522" cy="410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W" sz="1400" dirty="0" smtClean="0"/>
                <a:t>34%</a:t>
              </a:r>
              <a:endParaRPr lang="en-ZW" sz="1400" dirty="0"/>
            </a:p>
          </p:txBody>
        </p:sp>
        <p:sp>
          <p:nvSpPr>
            <p:cNvPr id="26" name="Content Placeholder 2"/>
            <p:cNvSpPr txBox="1">
              <a:spLocks/>
            </p:cNvSpPr>
            <p:nvPr/>
          </p:nvSpPr>
          <p:spPr>
            <a:xfrm>
              <a:off x="5255156" y="4608825"/>
              <a:ext cx="559522" cy="410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W" sz="1400" dirty="0" smtClean="0"/>
                <a:t>11%</a:t>
              </a:r>
              <a:endParaRPr lang="en-ZW" sz="1400" dirty="0"/>
            </a:p>
          </p:txBody>
        </p:sp>
        <p:sp>
          <p:nvSpPr>
            <p:cNvPr id="27" name="Content Placeholder 2"/>
            <p:cNvSpPr txBox="1">
              <a:spLocks/>
            </p:cNvSpPr>
            <p:nvPr/>
          </p:nvSpPr>
          <p:spPr>
            <a:xfrm>
              <a:off x="5712065" y="4162708"/>
              <a:ext cx="665847" cy="410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W" sz="1400" dirty="0" smtClean="0"/>
                <a:t>30.6%</a:t>
              </a:r>
              <a:endParaRPr lang="en-ZW" sz="1400" dirty="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7494120" y="4719662"/>
              <a:ext cx="559522" cy="410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W" sz="1400" dirty="0" smtClean="0"/>
                <a:t>3.1%</a:t>
              </a:r>
              <a:endParaRPr lang="en-ZW" sz="1400" dirty="0"/>
            </a:p>
          </p:txBody>
        </p:sp>
        <p:sp>
          <p:nvSpPr>
            <p:cNvPr id="29" name="Content Placeholder 2"/>
            <p:cNvSpPr txBox="1">
              <a:spLocks/>
            </p:cNvSpPr>
            <p:nvPr/>
          </p:nvSpPr>
          <p:spPr>
            <a:xfrm>
              <a:off x="8053642" y="4792613"/>
              <a:ext cx="559522" cy="41088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42900" indent="-3429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8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6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4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ts val="1000"/>
                </a:spcBef>
                <a:spcAft>
                  <a:spcPts val="0"/>
                </a:spcAft>
                <a:buClr>
                  <a:schemeClr val="accent1"/>
                </a:buClr>
                <a:buSzPct val="80000"/>
                <a:buFont typeface="Wingdings 3" charset="2"/>
                <a:buChar char=""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ZW" sz="1400" dirty="0" smtClean="0"/>
                <a:t>2.3%</a:t>
              </a:r>
              <a:endParaRPr lang="en-ZW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393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W" dirty="0" smtClean="0"/>
              <a:t>E- Learning (</a:t>
            </a:r>
            <a:r>
              <a:rPr lang="en-ZW" dirty="0"/>
              <a:t>ICT Lab per School </a:t>
            </a:r>
            <a:r>
              <a:rPr lang="en-ZW" dirty="0" smtClean="0"/>
              <a:t>Project)</a:t>
            </a:r>
            <a:endParaRPr lang="en-ZW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79066"/>
            <a:ext cx="8889747" cy="4532056"/>
          </a:xfrm>
        </p:spPr>
        <p:txBody>
          <a:bodyPr>
            <a:noAutofit/>
          </a:bodyPr>
          <a:lstStyle/>
          <a:p>
            <a:r>
              <a:rPr lang="en-ZW" sz="2400" dirty="0"/>
              <a:t>In an effort to increase ICT utilisation nationally, the </a:t>
            </a:r>
            <a:r>
              <a:rPr lang="en-ZW" sz="2400" dirty="0" smtClean="0"/>
              <a:t>MICT </a:t>
            </a:r>
            <a:r>
              <a:rPr lang="en-ZW" sz="2400" dirty="0"/>
              <a:t>is working on the ICT Lab per School Project </a:t>
            </a:r>
            <a:endParaRPr lang="en-ZW" sz="2400" dirty="0" smtClean="0"/>
          </a:p>
          <a:p>
            <a:r>
              <a:rPr lang="en-ZW" sz="2400" dirty="0" smtClean="0"/>
              <a:t>Major </a:t>
            </a:r>
            <a:r>
              <a:rPr lang="en-ZW" sz="2400" dirty="0"/>
              <a:t>objective is to set up an ICT lab at each school in </a:t>
            </a:r>
            <a:r>
              <a:rPr lang="en-ZW" sz="2400" dirty="0" smtClean="0"/>
              <a:t>Zimbabwe</a:t>
            </a:r>
          </a:p>
          <a:p>
            <a:r>
              <a:rPr lang="en-ZW" sz="2400" dirty="0"/>
              <a:t>To date the project has seen 47 schools, 23 primary and 24 secondary schools, benefiting from this project</a:t>
            </a:r>
            <a:r>
              <a:rPr lang="en-ZW" sz="2400" dirty="0" smtClean="0"/>
              <a:t>.</a:t>
            </a:r>
          </a:p>
          <a:p>
            <a:r>
              <a:rPr lang="en-ZW" sz="2400" dirty="0"/>
              <a:t>The schools are being equipped with forty networked PCs installed with e-learning software, internet access, a projector, and a </a:t>
            </a:r>
            <a:r>
              <a:rPr lang="en-ZW" sz="2400" dirty="0" smtClean="0"/>
              <a:t>printer</a:t>
            </a:r>
          </a:p>
          <a:p>
            <a:r>
              <a:rPr lang="en-ZW" sz="2400" dirty="0" smtClean="0"/>
              <a:t>Teachers </a:t>
            </a:r>
            <a:r>
              <a:rPr lang="en-ZW" sz="2400" dirty="0"/>
              <a:t>in these schools </a:t>
            </a:r>
            <a:r>
              <a:rPr lang="en-ZW" sz="2400" dirty="0" smtClean="0"/>
              <a:t>receive </a:t>
            </a:r>
            <a:r>
              <a:rPr lang="en-ZW" sz="2400" dirty="0"/>
              <a:t>training on hardware, software and general maintenance of the equipment. </a:t>
            </a:r>
          </a:p>
          <a:p>
            <a:endParaRPr lang="en-ZW" sz="2400" dirty="0"/>
          </a:p>
        </p:txBody>
      </p:sp>
    </p:spTree>
    <p:extLst>
      <p:ext uri="{BB962C8B-B14F-4D97-AF65-F5344CB8AC3E}">
        <p14:creationId xmlns:p14="http://schemas.microsoft.com/office/powerpoint/2010/main" val="286967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7A19E135CB68D4D9D04833281995CA1" ma:contentTypeVersion="4" ma:contentTypeDescription="Create a new document." ma:contentTypeScope="" ma:versionID="42903d8001b7155f5d35516d4091b094">
  <xsd:schema xmlns:xsd="http://www.w3.org/2001/XMLSchema" xmlns:xs="http://www.w3.org/2001/XMLSchema" xmlns:p="http://schemas.microsoft.com/office/2006/metadata/properties" xmlns:ns1="http://schemas.microsoft.com/sharepoint/v3" xmlns:ns2="07f874d8-1985-4211-bd75-0b16975e87a8" targetNamespace="http://schemas.microsoft.com/office/2006/metadata/properties" ma:root="true" ma:fieldsID="a218d73ff5375e16980f94b956817168" ns1:_="" ns2:_="">
    <xsd:import namespace="http://schemas.microsoft.com/sharepoint/v3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9070BF2A-2379-41AB-A1CC-4460FFBBC31C}"/>
</file>

<file path=customXml/itemProps2.xml><?xml version="1.0" encoding="utf-8"?>
<ds:datastoreItem xmlns:ds="http://schemas.openxmlformats.org/officeDocument/2006/customXml" ds:itemID="{E2154192-7764-46A5-92D0-586F6B218E39}"/>
</file>

<file path=customXml/itemProps3.xml><?xml version="1.0" encoding="utf-8"?>
<ds:datastoreItem xmlns:ds="http://schemas.openxmlformats.org/officeDocument/2006/customXml" ds:itemID="{45FF30D8-65B9-4318-B409-F52D5C51459B}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175</TotalTime>
  <Words>694</Words>
  <Application>Microsoft Office PowerPoint</Application>
  <PresentationFormat>Custom</PresentationFormat>
  <Paragraphs>91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ENHANCING ICT DEVELOPMENT AND CONNECTIVITY FOR THE LANDLOCKED DEVELOPING COUNTRIES</vt:lpstr>
      <vt:lpstr>Presentation Content</vt:lpstr>
      <vt:lpstr>Background </vt:lpstr>
      <vt:lpstr>Background cntd…… </vt:lpstr>
      <vt:lpstr>Establishment of the Ministry</vt:lpstr>
      <vt:lpstr>Establishment of the Ministry contd……</vt:lpstr>
      <vt:lpstr>Broadband and internet connectivity</vt:lpstr>
      <vt:lpstr>ICT penetration rates</vt:lpstr>
      <vt:lpstr>E- Learning (ICT Lab per School Project)</vt:lpstr>
      <vt:lpstr>ICT lab at a School </vt:lpstr>
      <vt:lpstr>Community Information Centres (CICs) </vt:lpstr>
      <vt:lpstr>Community Information Centres (CICs) contd… </vt:lpstr>
      <vt:lpstr>Community Information Centres (CICs) cntd… </vt:lpstr>
      <vt:lpstr>Training at a  CIC</vt:lpstr>
      <vt:lpstr>E-Government (Zimconnect) </vt:lpstr>
      <vt:lpstr>THANK YOU 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ICT DEVELOPMENT AND CONNECTIVITY FOR THE LANDLOCKED DEVELOPING COUNTRIES</dc:title>
  <dc:creator>Takunda Chingonzo</dc:creator>
  <cp:lastModifiedBy>Ricardo Dunn</cp:lastModifiedBy>
  <cp:revision>23</cp:revision>
  <dcterms:created xsi:type="dcterms:W3CDTF">2013-10-29T17:24:50Z</dcterms:created>
  <dcterms:modified xsi:type="dcterms:W3CDTF">2013-11-08T15:53:34Z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0x01010007A19E135CB68D4D9D04833281995CA1</vt:lpwstr>
  </property>
</Properties>
</file>