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18"/>
  </p:notesMasterIdLst>
  <p:sldIdLst>
    <p:sldId id="266" r:id="rId6"/>
    <p:sldId id="263" r:id="rId7"/>
    <p:sldId id="265" r:id="rId8"/>
    <p:sldId id="264" r:id="rId9"/>
    <p:sldId id="269" r:id="rId10"/>
    <p:sldId id="268" r:id="rId11"/>
    <p:sldId id="267" r:id="rId12"/>
    <p:sldId id="270" r:id="rId13"/>
    <p:sldId id="271" r:id="rId14"/>
    <p:sldId id="273" r:id="rId15"/>
    <p:sldId id="256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an patouraux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475" autoAdjust="0"/>
  </p:normalViewPr>
  <p:slideViewPr>
    <p:cSldViewPr showGuides="1">
      <p:cViewPr varScale="1">
        <p:scale>
          <a:sx n="69" d="100"/>
          <a:sy n="69" d="100"/>
        </p:scale>
        <p:origin x="-16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08C6B-8196-4FB5-B9B0-9C17799BAC3A}" type="datetimeFigureOut">
              <a:rPr lang="en-NZ" smtClean="0"/>
              <a:t>11/3/14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8540E-84E8-4699-AFDA-E7897425506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0067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3C79E-4B65-49AC-8928-F3B8C48D6BD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025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8540E-84E8-4699-AFDA-E78974255067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98461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3C79E-4B65-49AC-8928-F3B8C48D6BD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28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3C79E-4B65-49AC-8928-F3B8C48D6BD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39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3C79E-4B65-49AC-8928-F3B8C48D6BD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690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3C79E-4B65-49AC-8928-F3B8C48D6BD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690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3C79E-4B65-49AC-8928-F3B8C48D6BD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174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3C79E-4B65-49AC-8928-F3B8C48D6BD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690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3C79E-4B65-49AC-8928-F3B8C48D6BD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690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3C79E-4B65-49AC-8928-F3B8C48D6BD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690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EA051B39-B140-43FE-96DB-472A2B59CE7C}" type="datetime1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DA600BB2-27C5-458B-ABCE-839C88CF47CE}" type="datetime1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6553200" cy="141763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806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25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6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DF25-8DD5-A14B-9CDF-F5022DD8814A}" type="datetimeFigureOut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3A86-F357-DB48-BD7A-4A43A775C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57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DF25-8DD5-A14B-9CDF-F5022DD8814A}" type="datetimeFigureOut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3A86-F357-DB48-BD7A-4A43A775C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61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DF25-8DD5-A14B-9CDF-F5022DD8814A}" type="datetimeFigureOut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3A86-F357-DB48-BD7A-4A43A775C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35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DF25-8DD5-A14B-9CDF-F5022DD8814A}" type="datetimeFigureOut">
              <a:rPr lang="en-US" smtClean="0"/>
              <a:t>11/3/14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3A86-F357-DB48-BD7A-4A43A775C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86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DF25-8DD5-A14B-9CDF-F5022DD8814A}" type="datetimeFigureOut">
              <a:rPr lang="en-US" smtClean="0"/>
              <a:t>11/3/14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3A86-F357-DB48-BD7A-4A43A775C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3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B11D738E-8962-435F-8C43-147B8DD7E819}" type="datetime1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DF25-8DD5-A14B-9CDF-F5022DD8814A}" type="datetimeFigureOut">
              <a:rPr lang="en-US" smtClean="0"/>
              <a:t>11/3/14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3A86-F357-DB48-BD7A-4A43A775C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27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DF25-8DD5-A14B-9CDF-F5022DD8814A}" type="datetimeFigureOut">
              <a:rPr lang="en-US" smtClean="0"/>
              <a:t>11/3/14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3A86-F357-DB48-BD7A-4A43A775C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67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DF25-8DD5-A14B-9CDF-F5022DD8814A}" type="datetimeFigureOut">
              <a:rPr lang="en-US" smtClean="0"/>
              <a:t>11/3/14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3A86-F357-DB48-BD7A-4A43A775C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44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DF25-8DD5-A14B-9CDF-F5022DD8814A}" type="datetimeFigureOut">
              <a:rPr lang="en-US" smtClean="0"/>
              <a:t>11/3/14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3A86-F357-DB48-BD7A-4A43A775C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52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DF25-8DD5-A14B-9CDF-F5022DD8814A}" type="datetimeFigureOut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3A86-F357-DB48-BD7A-4A43A775C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239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DF25-8DD5-A14B-9CDF-F5022DD8814A}" type="datetimeFigureOut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3A86-F357-DB48-BD7A-4A43A775C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09CAEA93-55E7-4DA9-90C2-089A26EEFEC4}" type="datetime1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E34CF3C7-6809-4F39-BD67-A75817BDDE0A}" type="datetime1">
              <a:rPr lang="en-US" smtClean="0"/>
              <a:t>11/3/14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F7EAEB24-CE78-465C-A726-91D0868FA48F}" type="datetime1">
              <a:rPr lang="en-US" smtClean="0"/>
              <a:t>11/3/14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40BAADF0-1749-4E8B-9691-B44A5F8C0895}" type="datetime1">
              <a:rPr lang="en-US" smtClean="0"/>
              <a:t>11/3/14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A8AF628A-A867-4937-BBE5-207DB6F9C51A}" type="datetime1">
              <a:rPr lang="en-US" smtClean="0"/>
              <a:t>11/3/14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118BBB94-68E6-4675-A946-F1C5994EDBD7}" type="datetime1">
              <a:rPr lang="en-US" smtClean="0"/>
              <a:t>11/3/14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DC3B8377-21E3-4835-B75D-4E2847E2750F}" type="datetime1">
              <a:rPr lang="en-US" smtClean="0"/>
              <a:t>11/3/14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3" r:id="rId13"/>
    <p:sldLayoutId id="2147483674" r:id="rId14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Arial Narrow" panose="020B0606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ADF25-8DD5-A14B-9CDF-F5022DD8814A}" type="datetimeFigureOut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83A86-F357-DB48-BD7A-4A43A775C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31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7.png"/><Relationship Id="rId5" Type="http://schemas.openxmlformats.org/officeDocument/2006/relationships/image" Target="../media/image23.jpg"/><Relationship Id="rId6" Type="http://schemas.openxmlformats.org/officeDocument/2006/relationships/image" Target="../media/image24.png"/><Relationship Id="rId7" Type="http://schemas.openxmlformats.org/officeDocument/2006/relationships/image" Target="../media/image25.tiff"/><Relationship Id="rId8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9.jpe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2" Type="http://schemas.openxmlformats.org/officeDocument/2006/relationships/hyperlink" Target="mailto:chris@kacific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2.png"/><Relationship Id="rId6" Type="http://schemas.openxmlformats.org/officeDocument/2006/relationships/package" Target="../embeddings/Microsoft_Word_Document2.docx"/><Relationship Id="rId7" Type="http://schemas.openxmlformats.org/officeDocument/2006/relationships/image" Target="../media/image13.png"/><Relationship Id="rId8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7.png"/><Relationship Id="rId5" Type="http://schemas.openxmlformats.org/officeDocument/2006/relationships/image" Target="../media/image15.tiff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7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0.png"/><Relationship Id="rId5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194"/>
          <p:cNvSpPr txBox="1">
            <a:spLocks noChangeArrowheads="1"/>
          </p:cNvSpPr>
          <p:nvPr/>
        </p:nvSpPr>
        <p:spPr bwMode="auto">
          <a:xfrm>
            <a:off x="228600" y="1259840"/>
            <a:ext cx="8686800" cy="3323987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400" b="1" i="1" dirty="0" smtClean="0">
                <a:solidFill>
                  <a:srgbClr val="7F7F7F"/>
                </a:solidFill>
                <a:latin typeface="Verdana"/>
                <a:cs typeface="Verdana"/>
              </a:rPr>
              <a:t>Kacific</a:t>
            </a:r>
          </a:p>
          <a:p>
            <a:pPr algn="ctr">
              <a:defRPr/>
            </a:pPr>
            <a:endParaRPr lang="en-US" sz="2400" b="1" i="1" dirty="0">
              <a:solidFill>
                <a:srgbClr val="7F7F7F"/>
              </a:solidFill>
              <a:latin typeface="Verdana"/>
              <a:cs typeface="Verdana"/>
            </a:endParaRPr>
          </a:p>
          <a:p>
            <a:pPr algn="ctr">
              <a:defRPr/>
            </a:pPr>
            <a:r>
              <a:rPr lang="en-US" sz="2400" b="1" i="1" dirty="0" smtClean="0">
                <a:solidFill>
                  <a:schemeClr val="tx2"/>
                </a:solidFill>
                <a:latin typeface="Calibri"/>
                <a:cs typeface="Calibri"/>
              </a:rPr>
              <a:t>A High Speed </a:t>
            </a:r>
            <a:r>
              <a:rPr lang="en-US" sz="2400" b="1" i="1" dirty="0">
                <a:solidFill>
                  <a:schemeClr val="tx2"/>
                </a:solidFill>
                <a:latin typeface="Calibri"/>
                <a:cs typeface="Calibri"/>
              </a:rPr>
              <a:t>B</a:t>
            </a:r>
            <a:r>
              <a:rPr lang="en-US" sz="2400" b="1" i="1" dirty="0" smtClean="0">
                <a:solidFill>
                  <a:schemeClr val="tx2"/>
                </a:solidFill>
                <a:latin typeface="Calibri"/>
                <a:cs typeface="Calibri"/>
              </a:rPr>
              <a:t>roadband Satellite</a:t>
            </a:r>
          </a:p>
          <a:p>
            <a:pPr algn="ctr">
              <a:defRPr/>
            </a:pPr>
            <a:r>
              <a:rPr lang="en-US" sz="2400" b="1" i="1" dirty="0" smtClean="0">
                <a:solidFill>
                  <a:schemeClr val="tx2"/>
                </a:solidFill>
                <a:latin typeface="Calibri"/>
                <a:cs typeface="Calibri"/>
              </a:rPr>
              <a:t> for the Pacific Islands</a:t>
            </a:r>
          </a:p>
          <a:p>
            <a:pPr algn="ctr">
              <a:defRPr/>
            </a:pPr>
            <a:r>
              <a:rPr lang="en-US" sz="2000" b="1" i="1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</a:p>
          <a:p>
            <a:pPr algn="ctr">
              <a:defRPr/>
            </a:pPr>
            <a:r>
              <a:rPr lang="en-US" sz="2400" b="1" i="1" dirty="0" smtClean="0">
                <a:solidFill>
                  <a:schemeClr val="tx2"/>
                </a:solidFill>
                <a:latin typeface="Calibri"/>
                <a:cs typeface="Calibri"/>
              </a:rPr>
              <a:t>Kacific / Fiber complementarity</a:t>
            </a:r>
            <a:endParaRPr lang="en-US" sz="2000" b="1" i="1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pPr algn="ctr">
              <a:defRPr/>
            </a:pPr>
            <a:endParaRPr lang="en-US" b="1" i="1" dirty="0">
              <a:solidFill>
                <a:schemeClr val="tx2"/>
              </a:solidFill>
              <a:latin typeface="Calibri"/>
              <a:cs typeface="Calibri"/>
            </a:endParaRPr>
          </a:p>
          <a:p>
            <a:pPr algn="r">
              <a:defRPr/>
            </a:pPr>
            <a:r>
              <a:rPr lang="en-US" sz="1600" b="1" i="1" dirty="0" smtClean="0">
                <a:solidFill>
                  <a:schemeClr val="tx2"/>
                </a:solidFill>
                <a:latin typeface="Calibri"/>
                <a:cs typeface="Calibri"/>
              </a:rPr>
              <a:t>Christian Patouraux</a:t>
            </a:r>
          </a:p>
          <a:p>
            <a:pPr algn="r">
              <a:defRPr/>
            </a:pPr>
            <a:r>
              <a:rPr lang="en-US" sz="1600" b="1" i="1" dirty="0" smtClean="0">
                <a:solidFill>
                  <a:schemeClr val="tx2"/>
                </a:solidFill>
                <a:latin typeface="Calibri"/>
                <a:cs typeface="Calibri"/>
              </a:rPr>
              <a:t>PITA, Suva, Fiji – </a:t>
            </a:r>
            <a:r>
              <a:rPr lang="en-US" sz="1400" b="1" i="1" dirty="0" smtClean="0">
                <a:solidFill>
                  <a:schemeClr val="tx2"/>
                </a:solidFill>
                <a:latin typeface="Calibri"/>
                <a:cs typeface="Calibri"/>
              </a:rPr>
              <a:t>06 Oct 2014</a:t>
            </a:r>
            <a:endParaRPr lang="en-US" sz="1400" b="1" i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pic>
        <p:nvPicPr>
          <p:cNvPr id="8196" name="Picture 6" descr="13951_54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648200"/>
            <a:ext cx="167640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7" name="Picture 12" descr="viasat1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5288" y="4648200"/>
            <a:ext cx="1687512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8" name="Picture 13" descr="falcon9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4648200"/>
            <a:ext cx="175260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9" name="Picture 15" descr="satellite dishes hawaii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4722812"/>
            <a:ext cx="1752600" cy="1144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200" name="Picture 17" descr="Palmyra_Sandin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" y="4648200"/>
            <a:ext cx="175260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Logo_final_26june13_resize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91400" y="139337"/>
            <a:ext cx="1676400" cy="622663"/>
          </a:xfrm>
          <a:prstGeom prst="rect">
            <a:avLst/>
          </a:prstGeom>
        </p:spPr>
      </p:pic>
      <p:sp>
        <p:nvSpPr>
          <p:cNvPr id="1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752600" y="6629400"/>
            <a:ext cx="5562600" cy="3333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dirty="0" smtClean="0">
                <a:latin typeface="Calibri"/>
                <a:cs typeface="Calibri"/>
              </a:rPr>
              <a:t>Kacific Broadband Satellites Pte Ltd - Singapore - Proprietary Information</a:t>
            </a:r>
            <a:endParaRPr lang="en-US" sz="1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3698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-1404664" y="1052736"/>
            <a:ext cx="7848872" cy="6336704"/>
          </a:xfrm>
          <a:prstGeom prst="ellipse">
            <a:avLst/>
          </a:prstGeom>
          <a:gradFill flip="none" rotWithShape="1">
            <a:gsLst>
              <a:gs pos="0">
                <a:srgbClr val="3366FF">
                  <a:alpha val="30000"/>
                </a:srgbClr>
              </a:gs>
              <a:gs pos="100000">
                <a:srgbClr val="FFFFFF"/>
              </a:gs>
            </a:gsLst>
            <a:lin ang="27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6759483009_1515719fa9_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3496482" cy="2340620"/>
          </a:xfrm>
          <a:prstGeom prst="rect">
            <a:avLst/>
          </a:prstGeom>
        </p:spPr>
      </p:pic>
      <p:sp>
        <p:nvSpPr>
          <p:cNvPr id="11" name="Title 3"/>
          <p:cNvSpPr txBox="1">
            <a:spLocks/>
          </p:cNvSpPr>
          <p:nvPr/>
        </p:nvSpPr>
        <p:spPr bwMode="auto">
          <a:xfrm>
            <a:off x="0" y="304800"/>
            <a:ext cx="8915400" cy="4572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/>
            <a:r>
              <a:rPr lang="en-AU" sz="2400" b="1" dirty="0" smtClean="0">
                <a:solidFill>
                  <a:srgbClr val="000000"/>
                </a:solidFill>
                <a:latin typeface="Calibri"/>
                <a:cs typeface="Calibri"/>
              </a:rPr>
              <a:t>Kacific – Affordable Broadband in Local Passenger Vessels</a:t>
            </a:r>
            <a:endParaRPr lang="en-AU" sz="24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8" name="Picture 7" descr="Logo_final_26june13_resiz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139337"/>
            <a:ext cx="1676400" cy="622663"/>
          </a:xfrm>
          <a:prstGeom prst="rect">
            <a:avLst/>
          </a:prstGeom>
        </p:spPr>
      </p:pic>
      <p:sp>
        <p:nvSpPr>
          <p:cNvPr id="1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752600" y="6629400"/>
            <a:ext cx="5562600" cy="3333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dirty="0" smtClean="0">
                <a:latin typeface="Calibri"/>
                <a:cs typeface="Calibri"/>
              </a:rPr>
              <a:t>Kacific Broadband Satellites </a:t>
            </a:r>
            <a:r>
              <a:rPr lang="en-US" sz="1000" dirty="0" err="1" smtClean="0">
                <a:latin typeface="Calibri"/>
                <a:cs typeface="Calibri"/>
              </a:rPr>
              <a:t>Pte</a:t>
            </a:r>
            <a:r>
              <a:rPr lang="en-US" sz="1000" dirty="0" smtClean="0">
                <a:latin typeface="Calibri"/>
                <a:cs typeface="Calibri"/>
              </a:rPr>
              <a:t> Ltd - Singapore - Proprietary Information</a:t>
            </a:r>
            <a:endParaRPr lang="en-US" sz="1000" dirty="0">
              <a:latin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250825" y="6448425"/>
            <a:ext cx="2133600" cy="2698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BD916-D1A8-4422-BABE-C2A7A889ED82}" type="slidenum">
              <a:rPr lang="en-GB" smtClean="0">
                <a:latin typeface="Calibri"/>
                <a:cs typeface="Calibri"/>
              </a:rPr>
              <a:pPr>
                <a:defRPr/>
              </a:pPr>
              <a:t>10</a:t>
            </a:fld>
            <a:endParaRPr lang="en-GB" dirty="0">
              <a:latin typeface="Calibri"/>
              <a:cs typeface="Calibri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179512" y="4941168"/>
            <a:ext cx="8208912" cy="2496684"/>
          </a:xfrm>
          <a:prstGeom prst="rect">
            <a:avLst/>
          </a:prstGeom>
          <a:noFill/>
          <a:ln>
            <a:headEnd/>
            <a:tailEnd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>
                <a:solidFill>
                  <a:srgbClr val="1F497D"/>
                </a:solidFill>
                <a:cs typeface="Verdana"/>
              </a:defRPr>
            </a:lvl1pPr>
          </a:lstStyle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High Speed Kacific broadband in local vessels 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Same cost and quality as terrestrial broadband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Another game-changing service to the residents of the Pacific  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en-US" sz="24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en-US" sz="2400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5" name="Picture 4" descr="MV_Tokelau_floating_residence_restauran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852936"/>
            <a:ext cx="2736304" cy="2052228"/>
          </a:xfrm>
          <a:prstGeom prst="rect">
            <a:avLst/>
          </a:prstGeom>
        </p:spPr>
      </p:pic>
      <p:pic>
        <p:nvPicPr>
          <p:cNvPr id="13" name="Picture 12" descr="telepor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04248" y="2276872"/>
            <a:ext cx="2037184" cy="2379740"/>
          </a:xfrm>
          <a:prstGeom prst="rect">
            <a:avLst/>
          </a:prstGeom>
        </p:spPr>
      </p:pic>
      <p:pic>
        <p:nvPicPr>
          <p:cNvPr id="14" name="Picture 13" descr="new images for satelite0001.t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92080" y="692696"/>
            <a:ext cx="2060987" cy="1345704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6012160" y="1628800"/>
            <a:ext cx="1368153" cy="720080"/>
          </a:xfrm>
          <a:prstGeom prst="straightConnector1">
            <a:avLst/>
          </a:prstGeom>
          <a:ln w="34925">
            <a:solidFill>
              <a:srgbClr val="0000FF"/>
            </a:solidFill>
            <a:prstDash val="solid"/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851920" y="1628800"/>
            <a:ext cx="2016224" cy="1728192"/>
          </a:xfrm>
          <a:prstGeom prst="straightConnector1">
            <a:avLst/>
          </a:prstGeom>
          <a:ln w="34925">
            <a:solidFill>
              <a:srgbClr val="0000FF"/>
            </a:solidFill>
            <a:prstDash val="solid"/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403648" y="1628800"/>
            <a:ext cx="4464496" cy="1008112"/>
          </a:xfrm>
          <a:prstGeom prst="straightConnector1">
            <a:avLst/>
          </a:prstGeom>
          <a:ln w="34925">
            <a:solidFill>
              <a:srgbClr val="0000FF"/>
            </a:solidFill>
            <a:prstDash val="solid"/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hub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74" y="4077072"/>
            <a:ext cx="1106553" cy="116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63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" r="6227"/>
          <a:stretch/>
        </p:blipFill>
        <p:spPr>
          <a:xfrm>
            <a:off x="-53788" y="0"/>
            <a:ext cx="9197788" cy="68853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464" y="0"/>
            <a:ext cx="1677536" cy="620688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>
                <a:solidFill>
                  <a:schemeClr val="bg1"/>
                </a:solidFill>
                <a:latin typeface="Calibri"/>
                <a:cs typeface="Calibri"/>
              </a:rPr>
              <a:t>Kacific’s Vision </a:t>
            </a:r>
            <a:endParaRPr lang="en-NZ" b="1" dirty="0">
              <a:latin typeface="Calibri"/>
              <a:cs typeface="Calibri"/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/>
          </a:bodyPr>
          <a:lstStyle/>
          <a:p>
            <a:pPr marL="457200" indent="-457200"/>
            <a:r>
              <a:rPr lang="en-NZ" sz="3000" dirty="0">
                <a:solidFill>
                  <a:schemeClr val="bg1"/>
                </a:solidFill>
                <a:latin typeface="Calibri"/>
                <a:cs typeface="Calibri"/>
              </a:rPr>
              <a:t>Enabling prosperity throughout the nation</a:t>
            </a:r>
          </a:p>
          <a:p>
            <a:pPr marL="457200" indent="-457200"/>
            <a:r>
              <a:rPr lang="en-NZ" sz="3000" dirty="0">
                <a:solidFill>
                  <a:schemeClr val="bg1"/>
                </a:solidFill>
                <a:latin typeface="Calibri"/>
                <a:cs typeface="Calibri"/>
              </a:rPr>
              <a:t>Equipping children for a digital future</a:t>
            </a:r>
          </a:p>
          <a:p>
            <a:pPr marL="457200" indent="-457200"/>
            <a:r>
              <a:rPr lang="en-NZ" sz="3000" dirty="0">
                <a:solidFill>
                  <a:schemeClr val="bg1"/>
                </a:solidFill>
                <a:latin typeface="Calibri"/>
                <a:cs typeface="Calibri"/>
              </a:rPr>
              <a:t>Delivering health services more effectively</a:t>
            </a:r>
          </a:p>
          <a:p>
            <a:pPr marL="457200" indent="-457200"/>
            <a:r>
              <a:rPr lang="en-NZ" sz="3000" dirty="0">
                <a:solidFill>
                  <a:schemeClr val="bg1"/>
                </a:solidFill>
                <a:latin typeface="Calibri"/>
                <a:cs typeface="Calibri"/>
              </a:rPr>
              <a:t>Preparing for and recovering from natural disasters</a:t>
            </a:r>
          </a:p>
          <a:p>
            <a:pPr marL="457200" indent="-457200"/>
            <a:r>
              <a:rPr lang="en-NZ" sz="3000" dirty="0" smtClean="0">
                <a:solidFill>
                  <a:schemeClr val="bg1"/>
                </a:solidFill>
                <a:latin typeface="Calibri"/>
                <a:cs typeface="Calibri"/>
              </a:rPr>
              <a:t>Engaging </a:t>
            </a:r>
            <a:r>
              <a:rPr lang="en-NZ" sz="3000" dirty="0">
                <a:solidFill>
                  <a:schemeClr val="bg1"/>
                </a:solidFill>
                <a:latin typeface="Calibri"/>
                <a:cs typeface="Calibri"/>
              </a:rPr>
              <a:t>and empowering remote communities</a:t>
            </a:r>
            <a:endParaRPr lang="en-NZ" sz="3000" dirty="0">
              <a:latin typeface="Calibri"/>
              <a:cs typeface="Calibri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52600" y="6600825"/>
            <a:ext cx="5562600" cy="333375"/>
          </a:xfrm>
        </p:spPr>
        <p:txBody>
          <a:bodyPr/>
          <a:lstStyle/>
          <a:p>
            <a:pPr>
              <a:defRPr/>
            </a:pPr>
            <a:r>
              <a:rPr lang="en-US" sz="1000" dirty="0" smtClean="0">
                <a:solidFill>
                  <a:schemeClr val="bg1"/>
                </a:solidFill>
                <a:latin typeface="Calibri"/>
                <a:cs typeface="Calibri"/>
              </a:rPr>
              <a:t>Kacific Broadband Satellites </a:t>
            </a:r>
            <a:r>
              <a:rPr lang="en-US" sz="1000" dirty="0" err="1" smtClean="0">
                <a:solidFill>
                  <a:schemeClr val="bg1"/>
                </a:solidFill>
                <a:latin typeface="Calibri"/>
                <a:cs typeface="Calibri"/>
              </a:rPr>
              <a:t>Pte</a:t>
            </a:r>
            <a:r>
              <a:rPr lang="en-US" sz="1000" dirty="0" smtClean="0">
                <a:solidFill>
                  <a:schemeClr val="bg1"/>
                </a:solidFill>
                <a:latin typeface="Calibri"/>
                <a:cs typeface="Calibri"/>
              </a:rPr>
              <a:t> Ltd - Singapore - Proprietary Information</a:t>
            </a:r>
            <a:endParaRPr lang="en-US"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8623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 txBox="1">
            <a:spLocks/>
          </p:cNvSpPr>
          <p:nvPr/>
        </p:nvSpPr>
        <p:spPr bwMode="auto">
          <a:xfrm>
            <a:off x="0" y="304800"/>
            <a:ext cx="8915400" cy="4572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/>
            <a:r>
              <a:rPr lang="en-AU" sz="2400" b="1" dirty="0" smtClean="0">
                <a:solidFill>
                  <a:srgbClr val="000000"/>
                </a:solidFill>
                <a:latin typeface="Calibri"/>
                <a:cs typeface="Calibri"/>
              </a:rPr>
              <a:t>Thank You !</a:t>
            </a:r>
            <a:endParaRPr lang="en-AU" sz="24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09433" y="5072074"/>
            <a:ext cx="26050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latin typeface="Century Gothic" pitchFamily="34" charset="0"/>
              </a:rPr>
              <a:t>Christian Patouraux</a:t>
            </a:r>
          </a:p>
          <a:p>
            <a:pPr algn="ctr"/>
            <a:r>
              <a:rPr lang="en-US" sz="1100" dirty="0" smtClean="0">
                <a:latin typeface="Century Gothic" pitchFamily="34" charset="0"/>
                <a:hlinkClick r:id="rId2"/>
              </a:rPr>
              <a:t>chris@kacific.com</a:t>
            </a:r>
            <a:endParaRPr lang="en-US" sz="1100" dirty="0" smtClean="0">
              <a:latin typeface="Century Gothic" pitchFamily="34" charset="0"/>
            </a:endParaRPr>
          </a:p>
          <a:p>
            <a:pPr algn="ctr"/>
            <a:endParaRPr lang="en-US" sz="1100" dirty="0" smtClean="0">
              <a:latin typeface="Century Gothic" pitchFamily="34" charset="0"/>
            </a:endParaRPr>
          </a:p>
          <a:p>
            <a:pPr algn="ctr"/>
            <a:r>
              <a:rPr lang="en-US" sz="1100" dirty="0" err="1" smtClean="0">
                <a:latin typeface="Century Gothic" pitchFamily="34" charset="0"/>
              </a:rPr>
              <a:t>Kacific</a:t>
            </a:r>
            <a:r>
              <a:rPr lang="en-US" sz="1100" dirty="0" smtClean="0">
                <a:latin typeface="Century Gothic" pitchFamily="34" charset="0"/>
              </a:rPr>
              <a:t> Broadband Satellites </a:t>
            </a:r>
            <a:r>
              <a:rPr lang="en-US" sz="1100" dirty="0" err="1" smtClean="0">
                <a:latin typeface="Century Gothic" pitchFamily="34" charset="0"/>
              </a:rPr>
              <a:t>Pte</a:t>
            </a:r>
            <a:r>
              <a:rPr lang="en-US" sz="1100" dirty="0" smtClean="0">
                <a:latin typeface="Century Gothic" pitchFamily="34" charset="0"/>
              </a:rPr>
              <a:t> Ltd</a:t>
            </a:r>
          </a:p>
          <a:p>
            <a:pPr algn="ctr"/>
            <a:r>
              <a:rPr lang="en-US" sz="1100" dirty="0" smtClean="0">
                <a:latin typeface="Century Gothic" pitchFamily="34" charset="0"/>
              </a:rPr>
              <a:t>32A Kandahar Street</a:t>
            </a:r>
          </a:p>
          <a:p>
            <a:pPr algn="ctr"/>
            <a:r>
              <a:rPr lang="en-US" sz="1100" dirty="0" smtClean="0">
                <a:latin typeface="Century Gothic" pitchFamily="34" charset="0"/>
              </a:rPr>
              <a:t>Singapore 198891</a:t>
            </a:r>
            <a:endParaRPr lang="en-US" sz="1100" dirty="0">
              <a:latin typeface="Century Gothic" pitchFamily="34" charset="0"/>
            </a:endParaRPr>
          </a:p>
        </p:txBody>
      </p:sp>
      <p:pic>
        <p:nvPicPr>
          <p:cNvPr id="7" name="Picture 6" descr="Logo_final_26june13_resiz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139337"/>
            <a:ext cx="1676400" cy="62266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1406" y="-214338"/>
            <a:ext cx="4429156" cy="6524636"/>
            <a:chOff x="71406" y="-214338"/>
            <a:chExt cx="4429156" cy="6524636"/>
          </a:xfrm>
        </p:grpSpPr>
        <p:pic>
          <p:nvPicPr>
            <p:cNvPr id="8" name="Picture 7" descr="unnamed (1).jpg"/>
            <p:cNvPicPr>
              <a:picLocks noChangeAspect="1"/>
            </p:cNvPicPr>
            <p:nvPr/>
          </p:nvPicPr>
          <p:blipFill>
            <a:blip r:embed="rId4"/>
            <a:srcRect t="19651"/>
            <a:stretch>
              <a:fillRect/>
            </a:stretch>
          </p:blipFill>
          <p:spPr>
            <a:xfrm>
              <a:off x="71406" y="1928802"/>
              <a:ext cx="4429156" cy="4381496"/>
            </a:xfrm>
            <a:prstGeom prst="rect">
              <a:avLst/>
            </a:prstGeom>
          </p:spPr>
        </p:pic>
        <p:pic>
          <p:nvPicPr>
            <p:cNvPr id="11" name="Picture 10" descr="satelite 9.7_0002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98585" y="487177"/>
              <a:ext cx="3741411" cy="2338382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3500430" y="2071678"/>
            <a:ext cx="50006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ea typeface="Verdana" pitchFamily="34" charset="0"/>
                <a:cs typeface="Courier New" pitchFamily="49" charset="0"/>
              </a:rPr>
              <a:t>“From space the islands of the blue continent appear as a set of isolated points, dots separated by vast distances from the massy land forms at the ocean’s perimeter.  </a:t>
            </a:r>
          </a:p>
          <a:p>
            <a:pPr algn="ctr"/>
            <a:r>
              <a:rPr lang="en-SG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ea typeface="Verdana" pitchFamily="34" charset="0"/>
                <a:cs typeface="Courier New" pitchFamily="49" charset="0"/>
              </a:rPr>
              <a:t>Our mission – to </a:t>
            </a:r>
            <a:r>
              <a:rPr lang="en-SG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ea typeface="Verdana" pitchFamily="34" charset="0"/>
                <a:cs typeface="Courier New" pitchFamily="49" charset="0"/>
              </a:rPr>
              <a:t>connect the dots</a:t>
            </a:r>
            <a:r>
              <a:rPr lang="en-SG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ea typeface="Verdana" pitchFamily="34" charset="0"/>
                <a:cs typeface="Courier New" pitchFamily="49" charset="0"/>
              </a:rPr>
              <a:t> </a:t>
            </a:r>
          </a:p>
          <a:p>
            <a:pPr algn="ctr"/>
            <a:r>
              <a:rPr lang="en-SG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ea typeface="Verdana" pitchFamily="34" charset="0"/>
                <a:cs typeface="Courier New" pitchFamily="49" charset="0"/>
              </a:rPr>
              <a:t>to the rest of the world,  to one another.”</a:t>
            </a:r>
            <a:endParaRPr lang="en-SG" i="1" dirty="0">
              <a:solidFill>
                <a:schemeClr val="tx1">
                  <a:lumMod val="50000"/>
                  <a:lumOff val="50000"/>
                </a:schemeClr>
              </a:solidFill>
              <a:latin typeface="Gill Sans MT" pitchFamily="34" charset="0"/>
              <a:cs typeface="Courier New" pitchFamily="49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643306" y="2049389"/>
            <a:ext cx="4752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43306" y="3571876"/>
            <a:ext cx="4752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250825" y="6448425"/>
            <a:ext cx="2133600" cy="2698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BD916-D1A8-4422-BABE-C2A7A889ED82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907704" y="6448425"/>
            <a:ext cx="4896544" cy="309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900" dirty="0" err="1" smtClean="0">
                <a:latin typeface="Calibri"/>
                <a:cs typeface="Calibri"/>
              </a:rPr>
              <a:t>Kacific</a:t>
            </a:r>
            <a:r>
              <a:rPr lang="en-US" sz="900" dirty="0" smtClean="0">
                <a:latin typeface="Calibri"/>
                <a:cs typeface="Calibri"/>
              </a:rPr>
              <a:t> Broadband Satellites </a:t>
            </a:r>
            <a:r>
              <a:rPr lang="en-US" sz="900" dirty="0" err="1" smtClean="0">
                <a:latin typeface="Calibri"/>
                <a:cs typeface="Calibri"/>
              </a:rPr>
              <a:t>Pte</a:t>
            </a:r>
            <a:r>
              <a:rPr lang="en-US" sz="900" dirty="0" smtClean="0">
                <a:latin typeface="Calibri"/>
                <a:cs typeface="Calibri"/>
              </a:rPr>
              <a:t> Ltd - Singapore - Confidential Proprietary Information - </a:t>
            </a:r>
            <a:endParaRPr lang="en-US" sz="9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029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 bwMode="auto">
          <a:xfrm>
            <a:off x="0" y="304800"/>
            <a:ext cx="8915400" cy="4572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/>
            <a:r>
              <a:rPr lang="en-AU" sz="2400" b="1" dirty="0" smtClean="0">
                <a:solidFill>
                  <a:srgbClr val="000000"/>
                </a:solidFill>
                <a:latin typeface="Calibri"/>
                <a:cs typeface="Calibri"/>
              </a:rPr>
              <a:t>Kacific: “Connecting the Dots”</a:t>
            </a:r>
            <a:endParaRPr lang="en-AU" sz="24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6628" name="Text Box 10"/>
          <p:cNvSpPr txBox="1">
            <a:spLocks noChangeArrowheads="1"/>
          </p:cNvSpPr>
          <p:nvPr/>
        </p:nvSpPr>
        <p:spPr bwMode="auto">
          <a:xfrm>
            <a:off x="168221" y="1219200"/>
            <a:ext cx="4191000" cy="4721600"/>
          </a:xfrm>
          <a:prstGeom prst="rect">
            <a:avLst/>
          </a:prstGeom>
          <a:noFill/>
          <a:ln>
            <a:headEnd/>
            <a:tailEnd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rgbClr val="1F497D"/>
                </a:solidFill>
                <a:cs typeface="Verdana"/>
              </a:defRPr>
            </a:lvl1pPr>
          </a:lstStyle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The </a:t>
            </a:r>
            <a:r>
              <a:rPr lang="en-US" dirty="0" err="1">
                <a:solidFill>
                  <a:schemeClr val="tx1"/>
                </a:solidFill>
                <a:latin typeface="Calibri"/>
                <a:cs typeface="Calibri"/>
              </a:rPr>
              <a:t>Kacific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promise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Proven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HTS technology for Pacific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Complete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Pacific coverage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Complementary to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fiber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Launch in 2017 (payload split)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Radically Affordable 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High speed broadband internet access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Direct-to-the-premise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Easy and rapid rollout  </a:t>
            </a:r>
          </a:p>
          <a:p>
            <a:pPr marL="742950" lvl="1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75-98cm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terminal</a:t>
            </a:r>
          </a:p>
          <a:p>
            <a:pPr marL="742950" lvl="1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20-30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minutes installation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A genuine game-changer</a:t>
            </a:r>
          </a:p>
        </p:txBody>
      </p:sp>
      <p:pic>
        <p:nvPicPr>
          <p:cNvPr id="35" name="Picture 34" descr="Logo_final_26june13_resiz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142041"/>
            <a:ext cx="1676400" cy="622663"/>
          </a:xfrm>
          <a:prstGeom prst="rect">
            <a:avLst/>
          </a:prstGeom>
        </p:spPr>
      </p:pic>
      <p:sp>
        <p:nvSpPr>
          <p:cNvPr id="3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752600" y="6629400"/>
            <a:ext cx="5562600" cy="3333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dirty="0" smtClean="0">
                <a:solidFill>
                  <a:srgbClr val="000000"/>
                </a:solidFill>
                <a:latin typeface="Calibri"/>
                <a:cs typeface="Calibri"/>
              </a:rPr>
              <a:t>Kacific Broadband Satellites </a:t>
            </a:r>
            <a:r>
              <a:rPr lang="en-US" sz="1000" dirty="0" err="1" smtClean="0">
                <a:solidFill>
                  <a:srgbClr val="000000"/>
                </a:solidFill>
                <a:latin typeface="Calibri"/>
                <a:cs typeface="Calibri"/>
              </a:rPr>
              <a:t>Pte</a:t>
            </a:r>
            <a:r>
              <a:rPr lang="en-US" sz="1000" dirty="0" smtClean="0">
                <a:solidFill>
                  <a:srgbClr val="000000"/>
                </a:solidFill>
                <a:latin typeface="Calibri"/>
                <a:cs typeface="Calibri"/>
              </a:rPr>
              <a:t> Ltd - Singapore - Proprietary Information</a:t>
            </a:r>
            <a:endParaRPr lang="en-US" sz="1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4" name="Picture 3" descr="Screen Shot 2014-04-03 at 4.27.0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24744"/>
            <a:ext cx="4793351" cy="526722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250825" y="6448425"/>
            <a:ext cx="2133600" cy="2698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BD916-D1A8-4422-BABE-C2A7A889ED82}" type="slidenum">
              <a:rPr lang="en-GB" smtClean="0">
                <a:latin typeface="Calibri"/>
                <a:cs typeface="Calibri"/>
              </a:rPr>
              <a:pPr>
                <a:defRPr/>
              </a:pPr>
              <a:t>2</a:t>
            </a:fld>
            <a:endParaRPr lang="en-GB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2873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9-21 at 8.16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6021288"/>
          </a:xfrm>
          <a:prstGeom prst="rect">
            <a:avLst/>
          </a:prstGeom>
        </p:spPr>
      </p:pic>
      <p:pic>
        <p:nvPicPr>
          <p:cNvPr id="8" name="Picture 7" descr="satelite 9.7_00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14902">
            <a:off x="3891773" y="-341965"/>
            <a:ext cx="4815840" cy="30099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0D3215-1156-4AB7-84F2-59E0819B7832}" type="slidenum">
              <a:rPr lang="en-GB" smtClean="0">
                <a:latin typeface="Calibri"/>
                <a:cs typeface="Calibri"/>
              </a:rPr>
              <a:pPr>
                <a:defRPr/>
              </a:pPr>
              <a:t>3</a:t>
            </a:fld>
            <a:endParaRPr lang="en-GB">
              <a:latin typeface="Calibri"/>
              <a:cs typeface="Calibri"/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52600" y="6600825"/>
            <a:ext cx="5562600" cy="333375"/>
          </a:xfrm>
        </p:spPr>
        <p:txBody>
          <a:bodyPr/>
          <a:lstStyle/>
          <a:p>
            <a:pPr>
              <a:defRPr/>
            </a:pPr>
            <a:r>
              <a:rPr lang="en-US" sz="1000" dirty="0" smtClean="0">
                <a:solidFill>
                  <a:schemeClr val="bg1"/>
                </a:solidFill>
                <a:latin typeface="Calibri"/>
                <a:cs typeface="Calibri"/>
              </a:rPr>
              <a:t>Kacific Broadband Satellites </a:t>
            </a:r>
            <a:r>
              <a:rPr lang="en-US" sz="1000" dirty="0" err="1" smtClean="0">
                <a:solidFill>
                  <a:schemeClr val="bg1"/>
                </a:solidFill>
                <a:latin typeface="Calibri"/>
                <a:cs typeface="Calibri"/>
              </a:rPr>
              <a:t>Pte</a:t>
            </a:r>
            <a:r>
              <a:rPr lang="en-US" sz="1000" dirty="0" smtClean="0">
                <a:solidFill>
                  <a:schemeClr val="bg1"/>
                </a:solidFill>
                <a:latin typeface="Calibri"/>
                <a:cs typeface="Calibri"/>
              </a:rPr>
              <a:t> Ltd - Singapore - Proprietary Information</a:t>
            </a:r>
            <a:endParaRPr lang="en-US"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4716016" y="1676400"/>
            <a:ext cx="1456184" cy="1104528"/>
          </a:xfrm>
          <a:prstGeom prst="straightConnector1">
            <a:avLst/>
          </a:prstGeom>
          <a:ln w="79375">
            <a:solidFill>
              <a:srgbClr val="57E824"/>
            </a:solidFill>
            <a:headEnd type="stealth" w="med" len="lg"/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004048" y="1828800"/>
            <a:ext cx="1472952" cy="2824336"/>
          </a:xfrm>
          <a:prstGeom prst="straightConnector1">
            <a:avLst/>
          </a:prstGeom>
          <a:ln w="79375">
            <a:solidFill>
              <a:srgbClr val="57E824"/>
            </a:solidFill>
            <a:headEnd type="stealth" w="med" len="lg"/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588224" y="2276872"/>
            <a:ext cx="187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Calibri"/>
                <a:cs typeface="Calibri"/>
              </a:rPr>
              <a:t>Ka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-Band / 10Gbps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588224" y="1988840"/>
            <a:ext cx="1987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Kacific-K1a – Geo </a:t>
            </a:r>
            <a:r>
              <a:rPr lang="en-US" sz="1400" dirty="0" err="1" smtClean="0">
                <a:solidFill>
                  <a:schemeClr val="bg1"/>
                </a:solidFill>
                <a:latin typeface="Calibri"/>
                <a:cs typeface="Calibri"/>
              </a:rPr>
              <a:t>Ka</a:t>
            </a:r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 HTS</a:t>
            </a:r>
            <a:endParaRPr lang="en-US" sz="1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5004048" y="1828800"/>
            <a:ext cx="1244352" cy="3328392"/>
          </a:xfrm>
          <a:prstGeom prst="straightConnector1">
            <a:avLst/>
          </a:prstGeom>
          <a:ln w="3175" cmpd="sng"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228184" y="1828800"/>
            <a:ext cx="20216" cy="2032248"/>
          </a:xfrm>
          <a:prstGeom prst="straightConnector1">
            <a:avLst/>
          </a:prstGeom>
          <a:ln w="3175" cmpd="sng"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791200" y="1828800"/>
            <a:ext cx="457200" cy="2133600"/>
          </a:xfrm>
          <a:prstGeom prst="straightConnector1">
            <a:avLst/>
          </a:prstGeom>
          <a:ln w="3175" cmpd="sng"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4419600" y="1828800"/>
            <a:ext cx="1828800" cy="1905000"/>
          </a:xfrm>
          <a:prstGeom prst="straightConnector1">
            <a:avLst/>
          </a:prstGeom>
          <a:ln w="3175" cmpd="sng"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4211960" y="1844824"/>
            <a:ext cx="2016224" cy="1584176"/>
          </a:xfrm>
          <a:prstGeom prst="straightConnector1">
            <a:avLst/>
          </a:prstGeom>
          <a:ln w="3175" cmpd="sng"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5436096" y="1828800"/>
            <a:ext cx="812304" cy="3112368"/>
          </a:xfrm>
          <a:prstGeom prst="straightConnector1">
            <a:avLst/>
          </a:prstGeom>
          <a:ln w="3175" cmpd="sng"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3851920" y="1828800"/>
            <a:ext cx="2396480" cy="2176264"/>
          </a:xfrm>
          <a:prstGeom prst="straightConnector1">
            <a:avLst/>
          </a:prstGeom>
          <a:ln w="3175" cmpd="sng"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4211960" y="1828800"/>
            <a:ext cx="2036440" cy="2104256"/>
          </a:xfrm>
          <a:prstGeom prst="straightConnector1">
            <a:avLst/>
          </a:prstGeom>
          <a:ln w="3175" cmpd="sng"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5148064" y="1828800"/>
            <a:ext cx="1100336" cy="2104256"/>
          </a:xfrm>
          <a:prstGeom prst="straightConnector1">
            <a:avLst/>
          </a:prstGeom>
          <a:ln w="3175" cmpd="sng"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4114800" y="1828800"/>
            <a:ext cx="2133600" cy="2286000"/>
          </a:xfrm>
          <a:prstGeom prst="straightConnector1">
            <a:avLst/>
          </a:prstGeom>
          <a:ln w="3175" cmpd="sng"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4788024" y="1828800"/>
            <a:ext cx="1460376" cy="2104256"/>
          </a:xfrm>
          <a:prstGeom prst="straightConnector1">
            <a:avLst/>
          </a:prstGeom>
          <a:ln w="3175" cmpd="sng"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5940152" y="1828800"/>
            <a:ext cx="308248" cy="2104256"/>
          </a:xfrm>
          <a:prstGeom prst="straightConnector1">
            <a:avLst/>
          </a:prstGeom>
          <a:ln w="3175" cmpd="sng"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3923928" y="1828800"/>
            <a:ext cx="2324472" cy="1744216"/>
          </a:xfrm>
          <a:prstGeom prst="straightConnector1">
            <a:avLst/>
          </a:prstGeom>
          <a:ln w="3175" cmpd="sng"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067944" y="2195572"/>
            <a:ext cx="1013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Gateway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3707904" y="1828800"/>
            <a:ext cx="2540496" cy="1600200"/>
          </a:xfrm>
          <a:prstGeom prst="straightConnector1">
            <a:avLst/>
          </a:prstGeom>
          <a:ln w="3175" cmpd="sng"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satelite 9.7_00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67440" flipH="1">
            <a:off x="-782290" y="382027"/>
            <a:ext cx="4257762" cy="3009900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>
          <a:xfrm flipH="1" flipV="1">
            <a:off x="1259632" y="2132856"/>
            <a:ext cx="1224136" cy="2376264"/>
          </a:xfrm>
          <a:prstGeom prst="straightConnector1">
            <a:avLst/>
          </a:prstGeom>
          <a:ln w="79375">
            <a:solidFill>
              <a:srgbClr val="57E824"/>
            </a:solidFill>
            <a:headEnd type="stealth" w="med" len="lg"/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1835696" y="2132856"/>
            <a:ext cx="1008112" cy="1584176"/>
          </a:xfrm>
          <a:prstGeom prst="straightConnector1">
            <a:avLst/>
          </a:prstGeom>
          <a:ln w="79375">
            <a:solidFill>
              <a:srgbClr val="57E824"/>
            </a:solidFill>
            <a:headEnd type="stealth" w="med" len="lg"/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483768" y="1052736"/>
            <a:ext cx="1995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Kacific-K1b – Geo </a:t>
            </a:r>
            <a:r>
              <a:rPr lang="en-US" sz="1400" dirty="0" err="1" smtClean="0">
                <a:solidFill>
                  <a:schemeClr val="bg1"/>
                </a:solidFill>
                <a:latin typeface="Calibri"/>
                <a:cs typeface="Calibri"/>
              </a:rPr>
              <a:t>Ka</a:t>
            </a:r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 HTS</a:t>
            </a:r>
            <a:endParaRPr lang="en-US" sz="1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1403648" y="1916832"/>
            <a:ext cx="2160240" cy="2376264"/>
          </a:xfrm>
          <a:prstGeom prst="straightConnector1">
            <a:avLst/>
          </a:prstGeom>
          <a:ln w="3175" cmpd="sng"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3491880" y="1844824"/>
            <a:ext cx="2736304" cy="2160240"/>
          </a:xfrm>
          <a:prstGeom prst="straightConnector1">
            <a:avLst/>
          </a:prstGeom>
          <a:ln w="3175" cmpd="sng"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4355976" y="1844824"/>
            <a:ext cx="1872208" cy="2304256"/>
          </a:xfrm>
          <a:prstGeom prst="straightConnector1">
            <a:avLst/>
          </a:prstGeom>
          <a:ln w="3175" cmpd="sng"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1475656" y="1988840"/>
            <a:ext cx="2736304" cy="2016224"/>
          </a:xfrm>
          <a:prstGeom prst="straightConnector1">
            <a:avLst/>
          </a:prstGeom>
          <a:ln w="3175" cmpd="sng"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1475656" y="1916832"/>
            <a:ext cx="2880320" cy="2304256"/>
          </a:xfrm>
          <a:prstGeom prst="straightConnector1">
            <a:avLst/>
          </a:prstGeom>
          <a:ln w="3175" cmpd="sng"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1403648" y="1916832"/>
            <a:ext cx="3672408" cy="3024336"/>
          </a:xfrm>
          <a:prstGeom prst="straightConnector1">
            <a:avLst/>
          </a:prstGeom>
          <a:ln w="3175" cmpd="sng"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1403648" y="1916832"/>
            <a:ext cx="1656184" cy="2376264"/>
          </a:xfrm>
          <a:prstGeom prst="straightConnector1">
            <a:avLst/>
          </a:prstGeom>
          <a:ln w="3175" cmpd="sng"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1403648" y="1916832"/>
            <a:ext cx="1512168" cy="2520280"/>
          </a:xfrm>
          <a:prstGeom prst="straightConnector1">
            <a:avLst/>
          </a:prstGeom>
          <a:ln w="3175" cmpd="sng"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1475656" y="1916832"/>
            <a:ext cx="1224136" cy="3024336"/>
          </a:xfrm>
          <a:prstGeom prst="straightConnector1">
            <a:avLst/>
          </a:prstGeom>
          <a:ln w="3175" cmpd="sng"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1403648" y="1916832"/>
            <a:ext cx="3024336" cy="1656184"/>
          </a:xfrm>
          <a:prstGeom prst="straightConnector1">
            <a:avLst/>
          </a:prstGeom>
          <a:ln w="3175" cmpd="sng"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1475656" y="1916832"/>
            <a:ext cx="3600400" cy="1800200"/>
          </a:xfrm>
          <a:prstGeom prst="straightConnector1">
            <a:avLst/>
          </a:prstGeom>
          <a:ln w="3175" cmpd="sng"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1403648" y="1988840"/>
            <a:ext cx="3456384" cy="2016224"/>
          </a:xfrm>
          <a:prstGeom prst="straightConnector1">
            <a:avLst/>
          </a:prstGeom>
          <a:ln w="3175" cmpd="sng"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1475656" y="1916832"/>
            <a:ext cx="576064" cy="2736304"/>
          </a:xfrm>
          <a:prstGeom prst="straightConnector1">
            <a:avLst/>
          </a:prstGeom>
          <a:ln w="3175" cmpd="sng"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1403648" y="1916832"/>
            <a:ext cx="1800200" cy="1872208"/>
          </a:xfrm>
          <a:prstGeom prst="straightConnector1">
            <a:avLst/>
          </a:prstGeom>
          <a:ln w="3175" cmpd="sng"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1475656" y="1916832"/>
            <a:ext cx="2592288" cy="1512168"/>
          </a:xfrm>
          <a:prstGeom prst="straightConnector1">
            <a:avLst/>
          </a:prstGeom>
          <a:ln w="3175" cmpd="sng"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2483768" y="1268760"/>
            <a:ext cx="187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Calibri"/>
                <a:cs typeface="Calibri"/>
              </a:rPr>
              <a:t>Ka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-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Band / 15Gbps</a:t>
            </a:r>
          </a:p>
        </p:txBody>
      </p:sp>
      <p:sp>
        <p:nvSpPr>
          <p:cNvPr id="22" name="Title 3"/>
          <p:cNvSpPr txBox="1">
            <a:spLocks/>
          </p:cNvSpPr>
          <p:nvPr/>
        </p:nvSpPr>
        <p:spPr bwMode="auto">
          <a:xfrm>
            <a:off x="0" y="304800"/>
            <a:ext cx="8915400" cy="4572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/>
            <a:r>
              <a:rPr lang="en-AU" sz="2400" b="1" dirty="0" smtClean="0">
                <a:solidFill>
                  <a:srgbClr val="000000"/>
                </a:solidFill>
                <a:latin typeface="Calibri"/>
                <a:cs typeface="Calibri"/>
              </a:rPr>
              <a:t>Coverage / Payload split</a:t>
            </a:r>
            <a:endParaRPr lang="en-AU" sz="24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12" name="Picture 11" descr="Logo_final_26june13_resiz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91400" y="139337"/>
            <a:ext cx="1676400" cy="622663"/>
          </a:xfrm>
          <a:prstGeom prst="rect">
            <a:avLst/>
          </a:prstGeom>
        </p:spPr>
      </p:pic>
      <p:cxnSp>
        <p:nvCxnSpPr>
          <p:cNvPr id="117" name="Straight Arrow Connector 116"/>
          <p:cNvCxnSpPr/>
          <p:nvPr/>
        </p:nvCxnSpPr>
        <p:spPr>
          <a:xfrm>
            <a:off x="1475656" y="1916832"/>
            <a:ext cx="792088" cy="2448272"/>
          </a:xfrm>
          <a:prstGeom prst="straightConnector1">
            <a:avLst/>
          </a:prstGeom>
          <a:ln w="3175" cmpd="sng"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1403648" y="1916832"/>
            <a:ext cx="3600400" cy="2736304"/>
          </a:xfrm>
          <a:prstGeom prst="straightConnector1">
            <a:avLst/>
          </a:prstGeom>
          <a:ln w="3175" cmpd="sng"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>
            <a:off x="1403648" y="1916832"/>
            <a:ext cx="1152128" cy="3168352"/>
          </a:xfrm>
          <a:prstGeom prst="straightConnector1">
            <a:avLst/>
          </a:prstGeom>
          <a:ln w="3175" cmpd="sng"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1403648" y="1916832"/>
            <a:ext cx="1368152" cy="2592288"/>
          </a:xfrm>
          <a:prstGeom prst="straightConnector1">
            <a:avLst/>
          </a:prstGeom>
          <a:ln w="3175" cmpd="sng"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H="1">
            <a:off x="2987824" y="1844824"/>
            <a:ext cx="3240360" cy="2520280"/>
          </a:xfrm>
          <a:prstGeom prst="straightConnector1">
            <a:avLst/>
          </a:prstGeom>
          <a:ln w="3175" cmpd="sng"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H="1">
            <a:off x="3059832" y="1844824"/>
            <a:ext cx="3168352" cy="2304256"/>
          </a:xfrm>
          <a:prstGeom prst="straightConnector1">
            <a:avLst/>
          </a:prstGeom>
          <a:ln w="3175" cmpd="sng"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440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 txBox="1">
            <a:spLocks/>
          </p:cNvSpPr>
          <p:nvPr/>
        </p:nvSpPr>
        <p:spPr bwMode="auto">
          <a:xfrm>
            <a:off x="0" y="304800"/>
            <a:ext cx="8915400" cy="4572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/>
            <a:r>
              <a:rPr lang="en-AU" sz="2400" b="1" dirty="0" smtClean="0">
                <a:solidFill>
                  <a:srgbClr val="000000"/>
                </a:solidFill>
                <a:latin typeface="Calibri"/>
                <a:cs typeface="Calibri"/>
              </a:rPr>
              <a:t>Simple 350-450$, 75-98cm terminal</a:t>
            </a:r>
            <a:endParaRPr lang="en-AU" sz="24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1600200" y="1229360"/>
            <a:ext cx="6019800" cy="1002736"/>
          </a:xfrm>
          <a:prstGeom prst="rect">
            <a:avLst/>
          </a:prstGeom>
          <a:noFill/>
          <a:ln>
            <a:headEnd/>
            <a:tailEnd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>
                <a:solidFill>
                  <a:srgbClr val="1F497D"/>
                </a:solidFill>
                <a:cs typeface="Verdana"/>
              </a:defRPr>
            </a:lvl1pPr>
          </a:lstStyle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Up to 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40Mbps 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FWD / 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10Mbps 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RTN per 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site</a:t>
            </a: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Plug and 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play, 20-30min installation</a:t>
            </a: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8" name="Picture 7" descr="Logo_final_26june13_resiz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139337"/>
            <a:ext cx="1676400" cy="622663"/>
          </a:xfrm>
          <a:prstGeom prst="rect">
            <a:avLst/>
          </a:prstGeom>
        </p:spPr>
      </p:pic>
      <p:sp>
        <p:nvSpPr>
          <p:cNvPr id="1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752600" y="6629400"/>
            <a:ext cx="5562600" cy="3333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dirty="0" smtClean="0">
                <a:latin typeface="Calibri"/>
                <a:cs typeface="Calibri"/>
              </a:rPr>
              <a:t>Kacific Broadband Satellites </a:t>
            </a:r>
            <a:r>
              <a:rPr lang="en-US" sz="1000" dirty="0" err="1" smtClean="0">
                <a:latin typeface="Calibri"/>
                <a:cs typeface="Calibri"/>
              </a:rPr>
              <a:t>Pte</a:t>
            </a:r>
            <a:r>
              <a:rPr lang="en-US" sz="1000" dirty="0" smtClean="0">
                <a:latin typeface="Calibri"/>
                <a:cs typeface="Calibri"/>
              </a:rPr>
              <a:t> Ltd - Singapore - Proprietary Information</a:t>
            </a:r>
            <a:endParaRPr lang="en-US" sz="1000" dirty="0">
              <a:latin typeface="Calibri"/>
              <a:cs typeface="Calibri"/>
            </a:endParaRPr>
          </a:p>
        </p:txBody>
      </p:sp>
      <p:pic>
        <p:nvPicPr>
          <p:cNvPr id="9" name="Picture 8" descr="20140406_174249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86" y="2420888"/>
            <a:ext cx="7040780" cy="39604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250825" y="6448425"/>
            <a:ext cx="2133600" cy="2698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BD916-D1A8-4422-BABE-C2A7A889ED82}" type="slidenum">
              <a:rPr lang="en-GB" smtClean="0">
                <a:latin typeface="Calibri"/>
                <a:cs typeface="Calibri"/>
              </a:rPr>
              <a:pPr>
                <a:defRPr/>
              </a:pPr>
              <a:t>4</a:t>
            </a:fld>
            <a:endParaRPr lang="en-GB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7265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424450"/>
              </p:ext>
            </p:extLst>
          </p:nvPr>
        </p:nvGraphicFramePr>
        <p:xfrm>
          <a:off x="35496" y="5301208"/>
          <a:ext cx="9053098" cy="16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Document" r:id="rId4" imgW="6070600" imgH="1092200" progId="Word.Document.12">
                  <p:embed/>
                </p:oleObj>
              </mc:Choice>
              <mc:Fallback>
                <p:oleObj name="Document" r:id="rId4" imgW="6070600" imgH="1092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496" y="5301208"/>
                        <a:ext cx="9053098" cy="16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386427"/>
              </p:ext>
            </p:extLst>
          </p:nvPr>
        </p:nvGraphicFramePr>
        <p:xfrm>
          <a:off x="107504" y="836712"/>
          <a:ext cx="8856984" cy="4476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Document" r:id="rId6" imgW="6070600" imgH="3213100" progId="Word.Document.12">
                  <p:embed/>
                </p:oleObj>
              </mc:Choice>
              <mc:Fallback>
                <p:oleObj name="Document" r:id="rId6" imgW="6070600" imgH="3213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7504" y="836712"/>
                        <a:ext cx="8856984" cy="44766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3"/>
          <p:cNvSpPr txBox="1">
            <a:spLocks/>
          </p:cNvSpPr>
          <p:nvPr/>
        </p:nvSpPr>
        <p:spPr bwMode="auto">
          <a:xfrm>
            <a:off x="0" y="304800"/>
            <a:ext cx="8915400" cy="4572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/>
            <a:r>
              <a:rPr lang="en-AU" sz="2400" b="1" dirty="0" smtClean="0">
                <a:solidFill>
                  <a:srgbClr val="000000"/>
                </a:solidFill>
                <a:latin typeface="Calibri"/>
                <a:cs typeface="Calibri"/>
              </a:rPr>
              <a:t>The cost of large trans-pacific </a:t>
            </a:r>
            <a:r>
              <a:rPr lang="en-AU" sz="2400" b="1" dirty="0" err="1" smtClean="0">
                <a:solidFill>
                  <a:srgbClr val="000000"/>
                </a:solidFill>
                <a:latin typeface="Calibri"/>
                <a:cs typeface="Calibri"/>
              </a:rPr>
              <a:t>fiber</a:t>
            </a:r>
            <a:r>
              <a:rPr lang="en-AU" sz="2400" b="1" dirty="0" smtClean="0">
                <a:solidFill>
                  <a:srgbClr val="000000"/>
                </a:solidFill>
                <a:latin typeface="Calibri"/>
                <a:cs typeface="Calibri"/>
              </a:rPr>
              <a:t> ($/Mbps)</a:t>
            </a:r>
            <a:endParaRPr lang="en-AU" sz="24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8" name="Picture 7" descr="Logo_final_26june13_resize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91400" y="139337"/>
            <a:ext cx="1676400" cy="622663"/>
          </a:xfrm>
          <a:prstGeom prst="rect">
            <a:avLst/>
          </a:prstGeom>
        </p:spPr>
      </p:pic>
      <p:sp>
        <p:nvSpPr>
          <p:cNvPr id="1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752600" y="6629400"/>
            <a:ext cx="5562600" cy="3333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dirty="0" smtClean="0">
                <a:latin typeface="Calibri"/>
                <a:cs typeface="Calibri"/>
              </a:rPr>
              <a:t>Kacific Broadband Satellites </a:t>
            </a:r>
            <a:r>
              <a:rPr lang="en-US" sz="1000" dirty="0" err="1" smtClean="0">
                <a:latin typeface="Calibri"/>
                <a:cs typeface="Calibri"/>
              </a:rPr>
              <a:t>Pte</a:t>
            </a:r>
            <a:r>
              <a:rPr lang="en-US" sz="1000" dirty="0" smtClean="0">
                <a:latin typeface="Calibri"/>
                <a:cs typeface="Calibri"/>
              </a:rPr>
              <a:t> Ltd - Singapore - Proprietary Information</a:t>
            </a:r>
            <a:endParaRPr lang="en-US" sz="1000" dirty="0">
              <a:latin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250825" y="6448425"/>
            <a:ext cx="2133600" cy="2698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BD916-D1A8-4422-BABE-C2A7A889ED82}" type="slidenum">
              <a:rPr lang="en-GB" smtClean="0">
                <a:latin typeface="Calibri"/>
                <a:cs typeface="Calibri"/>
              </a:rPr>
              <a:pPr>
                <a:defRPr/>
              </a:pPr>
              <a:t>5</a:t>
            </a:fld>
            <a:endParaRPr lang="en-GB" dirty="0"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96" y="4797152"/>
            <a:ext cx="2657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Source – </a:t>
            </a:r>
            <a:r>
              <a:rPr lang="en-US" i="1" dirty="0" err="1"/>
              <a:t>Worldbank</a:t>
            </a:r>
            <a:r>
              <a:rPr lang="en-US" i="1" dirty="0"/>
              <a:t>, 2009</a:t>
            </a:r>
            <a:endParaRPr lang="en-SG" dirty="0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355976" y="4797152"/>
            <a:ext cx="6019800" cy="504754"/>
          </a:xfrm>
          <a:prstGeom prst="rect">
            <a:avLst/>
          </a:prstGeom>
          <a:noFill/>
          <a:ln>
            <a:headEnd/>
            <a:tailEnd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>
                <a:solidFill>
                  <a:srgbClr val="1F497D"/>
                </a:solidFill>
                <a:cs typeface="Verdana"/>
              </a:defRPr>
            </a:lvl1pPr>
          </a:lstStyle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versus</a:t>
            </a: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420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92696"/>
            <a:ext cx="9144000" cy="61653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1"/>
          <p:cNvSpPr>
            <a:spLocks noChangeArrowheads="1"/>
          </p:cNvSpPr>
          <p:nvPr/>
        </p:nvSpPr>
        <p:spPr bwMode="auto">
          <a:xfrm>
            <a:off x="683568" y="1844824"/>
            <a:ext cx="2376264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PMingLiU" pitchFamily="18" charset="-120"/>
                <a:cs typeface="Times New Roman" pitchFamily="18" charset="0"/>
              </a:rPr>
              <a:t>~$</a:t>
            </a:r>
            <a:r>
              <a:rPr lang="en-US" sz="1600" dirty="0" smtClean="0">
                <a:latin typeface="Verdana" pitchFamily="34" charset="0"/>
                <a:ea typeface="PMingLiU" pitchFamily="18" charset="-120"/>
                <a:cs typeface="Times New Roman" pitchFamily="18" charset="0"/>
              </a:rPr>
              <a:t>40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PMingLiU" pitchFamily="18" charset="-120"/>
                <a:cs typeface="Times New Roman" pitchFamily="18" charset="0"/>
              </a:rPr>
              <a:t>0-550/Mbps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 rot="775090" flipV="1">
            <a:off x="3432825" y="1682372"/>
            <a:ext cx="4434277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2" name="Picture 31" descr="Competitor Satellit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88867">
            <a:off x="4143705" y="1885624"/>
            <a:ext cx="1287974" cy="1145653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4788024" y="2276872"/>
            <a:ext cx="3240360" cy="720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6" name="Rectangle 45"/>
          <p:cNvSpPr/>
          <p:nvPr/>
        </p:nvSpPr>
        <p:spPr>
          <a:xfrm rot="17664573">
            <a:off x="2918336" y="3508702"/>
            <a:ext cx="2310759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4" name="Rectangle 43"/>
          <p:cNvSpPr/>
          <p:nvPr/>
        </p:nvSpPr>
        <p:spPr>
          <a:xfrm rot="18371030">
            <a:off x="607839" y="2649935"/>
            <a:ext cx="362408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0" name="Rectangle 39"/>
          <p:cNvSpPr/>
          <p:nvPr/>
        </p:nvSpPr>
        <p:spPr>
          <a:xfrm rot="5400000">
            <a:off x="6351289" y="3521919"/>
            <a:ext cx="3066157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6" name="Rectangle 15"/>
          <p:cNvSpPr/>
          <p:nvPr/>
        </p:nvSpPr>
        <p:spPr>
          <a:xfrm>
            <a:off x="1475656" y="4612874"/>
            <a:ext cx="7070426" cy="2777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63888" y="6237312"/>
            <a:ext cx="2376264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PMingLiU" pitchFamily="18" charset="-120"/>
                <a:cs typeface="Times New Roman" pitchFamily="18" charset="0"/>
              </a:rPr>
              <a:t>~$300 - 500/ Mbps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627896" y="4242574"/>
            <a:ext cx="1008000" cy="10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600" b="1" dirty="0"/>
          </a:p>
        </p:txBody>
      </p:sp>
      <p:sp>
        <p:nvSpPr>
          <p:cNvPr id="11" name="Oval 10"/>
          <p:cNvSpPr/>
          <p:nvPr/>
        </p:nvSpPr>
        <p:spPr>
          <a:xfrm>
            <a:off x="4572136" y="4098558"/>
            <a:ext cx="1224000" cy="1224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600" b="1" dirty="0"/>
          </a:p>
        </p:txBody>
      </p:sp>
      <p:sp>
        <p:nvSpPr>
          <p:cNvPr id="12" name="Oval 11"/>
          <p:cNvSpPr/>
          <p:nvPr/>
        </p:nvSpPr>
        <p:spPr>
          <a:xfrm>
            <a:off x="6858016" y="3612742"/>
            <a:ext cx="1857388" cy="185738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600" b="1" dirty="0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360098" y="5610726"/>
            <a:ext cx="2452262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PMingLiU" pitchFamily="18" charset="-120"/>
                <a:cs typeface="Times New Roman" pitchFamily="18" charset="0"/>
              </a:rPr>
              <a:t>$20-75/ Mbps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2123728" y="3501008"/>
            <a:ext cx="2016224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Verdana" pitchFamily="34" charset="0"/>
                <a:ea typeface="PMingLiU" pitchFamily="18" charset="-120"/>
                <a:cs typeface="Times New Roman" pitchFamily="18" charset="0"/>
              </a:rPr>
              <a:t>Island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Verdana" pitchFamily="34" charset="0"/>
                <a:ea typeface="PMingLiU" pitchFamily="18" charset="-120"/>
                <a:cs typeface="Times New Roman" pitchFamily="18" charset="0"/>
              </a:rPr>
              <a:t>Landing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Verdana" pitchFamily="34" charset="0"/>
                <a:ea typeface="PMingLiU" pitchFamily="18" charset="-120"/>
                <a:cs typeface="Times New Roman" pitchFamily="18" charset="0"/>
              </a:rPr>
              <a:t>Point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995936" y="3573016"/>
            <a:ext cx="22322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Verdana" pitchFamily="34" charset="0"/>
                <a:ea typeface="PMingLiU" pitchFamily="18" charset="-120"/>
                <a:cs typeface="Times New Roman" pitchFamily="18" charset="0"/>
              </a:rPr>
              <a:t>Large Island City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PMingLiU" pitchFamily="18" charset="-120"/>
                <a:cs typeface="Times New Roman" pitchFamily="18" charset="0"/>
              </a:rPr>
              <a:t>(e.g. Suva, Guam)</a:t>
            </a:r>
            <a:endParaRPr kumimoji="0" lang="en-US" sz="2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6084168" y="3594502"/>
            <a:ext cx="16430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Verdana" pitchFamily="34" charset="0"/>
                <a:ea typeface="PMingLiU" pitchFamily="18" charset="-120"/>
                <a:cs typeface="Times New Roman" pitchFamily="18" charset="0"/>
              </a:rPr>
              <a:t>USA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427984" y="4941168"/>
            <a:ext cx="0" cy="1296144"/>
          </a:xfrm>
          <a:prstGeom prst="straightConnector1">
            <a:avLst/>
          </a:prstGeom>
          <a:ln w="12700" cap="rnd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6073124" y="4898626"/>
            <a:ext cx="11044" cy="690614"/>
          </a:xfrm>
          <a:prstGeom prst="straightConnector1">
            <a:avLst/>
          </a:prstGeom>
          <a:ln w="12700" cap="rnd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755576" y="5589240"/>
            <a:ext cx="2664296" cy="584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Verdana" pitchFamily="34" charset="0"/>
                <a:ea typeface="PMingLiU" pitchFamily="18" charset="-120"/>
                <a:cs typeface="Times New Roman" pitchFamily="18" charset="0"/>
              </a:rPr>
              <a:t>Average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PMingLiU" pitchFamily="18" charset="-120"/>
                <a:cs typeface="Times New Roman" pitchFamily="18" charset="0"/>
              </a:rPr>
              <a:t>$500 – 1,000 / Mbps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2051720" y="4941168"/>
            <a:ext cx="0" cy="648072"/>
          </a:xfrm>
          <a:prstGeom prst="straightConnector1">
            <a:avLst/>
          </a:prstGeom>
          <a:ln w="12700" cap="rnd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857752" y="-603448"/>
            <a:ext cx="4286248" cy="4286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 smtClean="0">
                <a:solidFill>
                  <a:schemeClr val="tx1"/>
                </a:solidFill>
              </a:rPr>
              <a:t>Pls</a:t>
            </a:r>
            <a:r>
              <a:rPr lang="en-US" sz="1400" dirty="0" smtClean="0">
                <a:solidFill>
                  <a:schemeClr val="tx1"/>
                </a:solidFill>
              </a:rPr>
              <a:t> map out total cost given links, adding whatever  labels / lines etc</a:t>
            </a:r>
            <a:endParaRPr lang="en-SG" sz="1400" dirty="0">
              <a:solidFill>
                <a:schemeClr val="tx1"/>
              </a:solidFill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5724128" y="4005064"/>
            <a:ext cx="12961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latin typeface="Verdana" pitchFamily="34" charset="0"/>
                <a:ea typeface="PMingLiU" pitchFamily="18" charset="-120"/>
                <a:cs typeface="Times New Roman" pitchFamily="18" charset="0"/>
              </a:rPr>
              <a:t>Main Cable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latin typeface="Verdana" pitchFamily="34" charset="0"/>
                <a:ea typeface="PMingLiU" pitchFamily="18" charset="-120"/>
                <a:cs typeface="Times New Roman" pitchFamily="18" charset="0"/>
              </a:rPr>
              <a:t>e.g. Southern Cross Cable</a:t>
            </a:r>
            <a:endParaRPr kumimoji="0" lang="en-US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ction Button: Home 20">
            <a:hlinkClick r:id="" action="ppaction://hlinkshowjump?jump=firstslide" highlightClick="1"/>
          </p:cNvPr>
          <p:cNvSpPr/>
          <p:nvPr/>
        </p:nvSpPr>
        <p:spPr>
          <a:xfrm flipH="1">
            <a:off x="179512" y="3882534"/>
            <a:ext cx="1368152" cy="1584176"/>
          </a:xfrm>
          <a:prstGeom prst="actionButtonHom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-108520" y="2564904"/>
            <a:ext cx="1872208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atin typeface="Verdana" pitchFamily="34" charset="0"/>
              <a:ea typeface="PMingLiU" pitchFamily="18" charset="-12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Verdana" pitchFamily="34" charset="0"/>
                <a:ea typeface="PMingLiU" pitchFamily="18" charset="-120"/>
                <a:cs typeface="Times New Roman" pitchFamily="18" charset="0"/>
              </a:rPr>
              <a:t>Community / SME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Verdana" pitchFamily="34" charset="0"/>
                <a:ea typeface="PMingLiU" pitchFamily="18" charset="-120"/>
                <a:cs typeface="Times New Roman" pitchFamily="18" charset="0"/>
              </a:rPr>
              <a:t>Internet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PMingLiU" pitchFamily="18" charset="-120"/>
                <a:cs typeface="Times New Roman" pitchFamily="18" charset="0"/>
              </a:rPr>
              <a:t>Consumption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Verdana" pitchFamily="34" charset="0"/>
                <a:ea typeface="PMingLiU" pitchFamily="18" charset="-120"/>
                <a:cs typeface="Times New Roman" pitchFamily="18" charset="0"/>
              </a:rPr>
              <a:t>Point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1475656" y="4005064"/>
            <a:ext cx="12961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latin typeface="Verdana" pitchFamily="34" charset="0"/>
                <a:ea typeface="PMingLiU" pitchFamily="18" charset="-120"/>
                <a:cs typeface="Times New Roman" pitchFamily="18" charset="0"/>
              </a:rPr>
              <a:t>Local / National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latin typeface="Verdana" pitchFamily="34" charset="0"/>
                <a:ea typeface="PMingLiU" pitchFamily="18" charset="-120"/>
                <a:cs typeface="Times New Roman" pitchFamily="18" charset="0"/>
              </a:rPr>
              <a:t>Distribution Network</a:t>
            </a:r>
            <a:endParaRPr kumimoji="0" lang="en-US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3347864" y="4419109"/>
            <a:ext cx="12961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latin typeface="Verdana" pitchFamily="34" charset="0"/>
              <a:ea typeface="PMingLiU" pitchFamily="18" charset="-12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Verdana" pitchFamily="34" charset="0"/>
                <a:ea typeface="PMingLiU" pitchFamily="18" charset="-120"/>
                <a:cs typeface="Times New Roman" pitchFamily="18" charset="0"/>
              </a:rPr>
              <a:t>Inter-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Verdana" pitchFamily="34" charset="0"/>
                <a:ea typeface="PMingLiU" pitchFamily="18" charset="-120"/>
                <a:cs typeface="Times New Roman" pitchFamily="18" charset="0"/>
              </a:rPr>
              <a:t>Island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PMingLiU" pitchFamily="18" charset="-120"/>
                <a:cs typeface="Times New Roman" pitchFamily="18" charset="0"/>
              </a:rPr>
              <a:t>Cable</a:t>
            </a:r>
            <a:endParaRPr kumimoji="0" lang="en-US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36" descr="new images for satelite0001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09">
            <a:off x="2591110" y="613542"/>
            <a:ext cx="1569368" cy="1177026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7092280" y="1484784"/>
            <a:ext cx="1512168" cy="144002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600" b="1" dirty="0"/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6948264" y="1038508"/>
            <a:ext cx="20162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Verdana" pitchFamily="34" charset="0"/>
                <a:ea typeface="PMingLiU" pitchFamily="18" charset="-120"/>
                <a:cs typeface="Times New Roman" pitchFamily="18" charset="0"/>
              </a:rPr>
              <a:t>Hawaii</a:t>
            </a:r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6372200" y="2916232"/>
            <a:ext cx="1296144" cy="584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PMingLiU" pitchFamily="18" charset="-120"/>
                <a:cs typeface="Times New Roman" pitchFamily="18" charset="0"/>
              </a:rPr>
              <a:t>$1 - </a:t>
            </a:r>
            <a:r>
              <a:rPr lang="en-US" sz="1600" dirty="0" smtClean="0">
                <a:latin typeface="Verdana" pitchFamily="34" charset="0"/>
                <a:ea typeface="PMingLiU" pitchFamily="18" charset="-120"/>
                <a:cs typeface="Times New Roman" pitchFamily="18" charset="0"/>
              </a:rPr>
              <a:t>10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PMingLiU" pitchFamily="18" charset="-120"/>
                <a:cs typeface="Times New Roman" pitchFamily="18" charset="0"/>
              </a:rPr>
              <a:t>/ Mbps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1"/>
          <p:cNvSpPr>
            <a:spLocks noChangeArrowheads="1"/>
          </p:cNvSpPr>
          <p:nvPr/>
        </p:nvSpPr>
        <p:spPr bwMode="auto">
          <a:xfrm>
            <a:off x="3275856" y="764704"/>
            <a:ext cx="3168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err="1" smtClean="0">
                <a:latin typeface="Verdana" pitchFamily="34" charset="0"/>
                <a:ea typeface="PMingLiU" pitchFamily="18" charset="-120"/>
                <a:cs typeface="Times New Roman" pitchFamily="18" charset="0"/>
              </a:rPr>
              <a:t>Kacific</a:t>
            </a:r>
            <a:r>
              <a:rPr lang="en-US" sz="1400" b="1" dirty="0" smtClean="0">
                <a:latin typeface="Verdana" pitchFamily="34" charset="0"/>
                <a:ea typeface="PMingLiU" pitchFamily="18" charset="-120"/>
                <a:cs typeface="Times New Roman" pitchFamily="18" charset="0"/>
              </a:rPr>
              <a:t> (direct to premise)</a:t>
            </a: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1"/>
          <p:cNvSpPr>
            <a:spLocks noChangeArrowheads="1"/>
          </p:cNvSpPr>
          <p:nvPr/>
        </p:nvSpPr>
        <p:spPr bwMode="auto">
          <a:xfrm>
            <a:off x="3203848" y="1609636"/>
            <a:ext cx="30243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Verdana" pitchFamily="34" charset="0"/>
                <a:ea typeface="PMingLiU" pitchFamily="18" charset="-120"/>
                <a:cs typeface="Times New Roman" pitchFamily="18" charset="0"/>
              </a:rPr>
              <a:t>Other Satellites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Verdana" pitchFamily="34" charset="0"/>
                <a:ea typeface="PMingLiU" pitchFamily="18" charset="-120"/>
                <a:cs typeface="Times New Roman" pitchFamily="18" charset="0"/>
              </a:rPr>
              <a:t>  (direct to teleport)</a:t>
            </a: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1"/>
          <p:cNvSpPr>
            <a:spLocks noChangeArrowheads="1"/>
          </p:cNvSpPr>
          <p:nvPr/>
        </p:nvSpPr>
        <p:spPr bwMode="auto">
          <a:xfrm>
            <a:off x="7956376" y="2926685"/>
            <a:ext cx="12961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latin typeface="Verdana" pitchFamily="34" charset="0"/>
                <a:ea typeface="PMingLiU" pitchFamily="18" charset="-120"/>
                <a:cs typeface="Times New Roman" pitchFamily="18" charset="0"/>
              </a:rPr>
              <a:t>Hawaii /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latin typeface="Verdana" pitchFamily="34" charset="0"/>
                <a:ea typeface="PMingLiU" pitchFamily="18" charset="-120"/>
                <a:cs typeface="Times New Roman" pitchFamily="18" charset="0"/>
              </a:rPr>
              <a:t>Los Angeles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PMingLiU" pitchFamily="18" charset="-120"/>
                <a:cs typeface="Times New Roman" pitchFamily="18" charset="0"/>
              </a:rPr>
              <a:t>Cable</a:t>
            </a:r>
            <a:endParaRPr kumimoji="0" lang="en-US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itle 3"/>
          <p:cNvSpPr txBox="1">
            <a:spLocks/>
          </p:cNvSpPr>
          <p:nvPr/>
        </p:nvSpPr>
        <p:spPr bwMode="auto">
          <a:xfrm>
            <a:off x="0" y="304800"/>
            <a:ext cx="8915400" cy="4572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/>
            <a:r>
              <a:rPr lang="en-AU" sz="2400" b="1" dirty="0" smtClean="0">
                <a:solidFill>
                  <a:srgbClr val="000000"/>
                </a:solidFill>
                <a:latin typeface="Calibri"/>
                <a:cs typeface="Calibri"/>
              </a:rPr>
              <a:t>The cost of cable distribution</a:t>
            </a:r>
            <a:endParaRPr lang="en-AU" sz="24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52" name="Picture 51" descr="Logo_final_26june13_resiz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139337"/>
            <a:ext cx="1676400" cy="622663"/>
          </a:xfrm>
          <a:prstGeom prst="rect">
            <a:avLst/>
          </a:prstGeom>
        </p:spPr>
      </p:pic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2555776" y="2996952"/>
            <a:ext cx="2376264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PMingLiU" pitchFamily="18" charset="-120"/>
                <a:cs typeface="Times New Roman" pitchFamily="18" charset="0"/>
              </a:rPr>
              <a:t>~$500-5,000/  Mbps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070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3"/>
          <p:cNvSpPr txBox="1">
            <a:spLocks/>
          </p:cNvSpPr>
          <p:nvPr/>
        </p:nvSpPr>
        <p:spPr bwMode="auto">
          <a:xfrm>
            <a:off x="0" y="304800"/>
            <a:ext cx="8915400" cy="4572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/>
            <a:r>
              <a:rPr lang="en-AU" sz="2400" b="1" dirty="0" err="1" smtClean="0">
                <a:solidFill>
                  <a:srgbClr val="000000"/>
                </a:solidFill>
                <a:latin typeface="Calibri"/>
                <a:cs typeface="Calibri"/>
              </a:rPr>
              <a:t>Ka</a:t>
            </a:r>
            <a:r>
              <a:rPr lang="en-AU" sz="2400" b="1" dirty="0" smtClean="0">
                <a:solidFill>
                  <a:srgbClr val="000000"/>
                </a:solidFill>
                <a:latin typeface="Calibri"/>
                <a:cs typeface="Calibri"/>
              </a:rPr>
              <a:t> Geo HTS – A Complementary Technology to </a:t>
            </a:r>
            <a:r>
              <a:rPr lang="en-AU" sz="2400" b="1" dirty="0" err="1" smtClean="0">
                <a:solidFill>
                  <a:srgbClr val="000000"/>
                </a:solidFill>
                <a:latin typeface="Calibri"/>
                <a:cs typeface="Calibri"/>
              </a:rPr>
              <a:t>Fiber</a:t>
            </a:r>
            <a:endParaRPr lang="en-AU" sz="24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2" name="Picture 1" descr="800px-Papua_New_Guinea_location_map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265891"/>
            <a:ext cx="5181600" cy="3115437"/>
          </a:xfrm>
          <a:prstGeom prst="rect">
            <a:avLst/>
          </a:prstGeom>
        </p:spPr>
      </p:pic>
      <p:sp>
        <p:nvSpPr>
          <p:cNvPr id="16444" name="TextBox 9"/>
          <p:cNvSpPr txBox="1">
            <a:spLocks noChangeArrowheads="1"/>
          </p:cNvSpPr>
          <p:nvPr/>
        </p:nvSpPr>
        <p:spPr bwMode="auto">
          <a:xfrm>
            <a:off x="304800" y="1286470"/>
            <a:ext cx="8077200" cy="92333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rgbClr val="1F497D"/>
                </a:solidFill>
                <a:cs typeface="Verdana"/>
              </a:defRPr>
            </a:lvl1pPr>
          </a:lstStyle>
          <a:p>
            <a:r>
              <a:rPr lang="en-US" dirty="0" smtClean="0">
                <a:latin typeface="Calibri"/>
                <a:cs typeface="Calibri"/>
              </a:rPr>
              <a:t>Kacific fuels </a:t>
            </a:r>
            <a:r>
              <a:rPr lang="en-US" dirty="0">
                <a:latin typeface="Calibri"/>
                <a:cs typeface="Calibri"/>
              </a:rPr>
              <a:t>demand for </a:t>
            </a:r>
            <a:r>
              <a:rPr lang="en-US" dirty="0" smtClean="0">
                <a:latin typeface="Calibri"/>
                <a:cs typeface="Calibri"/>
              </a:rPr>
              <a:t>broadband </a:t>
            </a:r>
            <a:r>
              <a:rPr lang="en-US" dirty="0">
                <a:latin typeface="Calibri"/>
                <a:cs typeface="Calibri"/>
              </a:rPr>
              <a:t>in rural locations and outer </a:t>
            </a:r>
            <a:r>
              <a:rPr lang="en-US" dirty="0" smtClean="0">
                <a:latin typeface="Calibri"/>
                <a:cs typeface="Calibri"/>
              </a:rPr>
              <a:t>islands. As local content is developed and local online services are offered the entire population embraces a growing need for connectivity. 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71" name="Picture 70" descr="Logo_final_26june13_resiz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139337"/>
            <a:ext cx="1676400" cy="622663"/>
          </a:xfrm>
          <a:prstGeom prst="rect">
            <a:avLst/>
          </a:prstGeom>
        </p:spPr>
      </p:pic>
      <p:sp>
        <p:nvSpPr>
          <p:cNvPr id="7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752600" y="6629400"/>
            <a:ext cx="5562600" cy="3333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smtClean="0">
                <a:latin typeface="Calibri"/>
                <a:cs typeface="Calibri"/>
              </a:rPr>
              <a:t>Kacific Broadband Satellites Pte Ltd - Singapore - Confidential Proprietary Information</a:t>
            </a:r>
            <a:endParaRPr lang="en-US" sz="1000" dirty="0">
              <a:latin typeface="Calibri"/>
              <a:cs typeface="Calibri"/>
            </a:endParaRPr>
          </a:p>
        </p:txBody>
      </p:sp>
      <p:pic>
        <p:nvPicPr>
          <p:cNvPr id="12" name="Picture 11" descr="new images for satelite0001.t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52600"/>
            <a:ext cx="2895600" cy="2171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80312" y="5517232"/>
            <a:ext cx="1086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Calibri"/>
                <a:cs typeface="Calibri"/>
              </a:rPr>
              <a:t>Undersea</a:t>
            </a:r>
          </a:p>
          <a:p>
            <a:r>
              <a:rPr lang="en-US" dirty="0" smtClean="0">
                <a:solidFill>
                  <a:schemeClr val="accent2"/>
                </a:solidFill>
                <a:latin typeface="Calibri"/>
                <a:cs typeface="Calibri"/>
              </a:rPr>
              <a:t>cable</a:t>
            </a: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cxnSp>
        <p:nvCxnSpPr>
          <p:cNvPr id="9" name="Curved Connector 8"/>
          <p:cNvCxnSpPr/>
          <p:nvPr/>
        </p:nvCxnSpPr>
        <p:spPr>
          <a:xfrm rot="10800000">
            <a:off x="5181600" y="5334000"/>
            <a:ext cx="3276600" cy="990600"/>
          </a:xfrm>
          <a:prstGeom prst="curvedConnector3">
            <a:avLst>
              <a:gd name="adj1" fmla="val 106589"/>
            </a:avLst>
          </a:prstGeom>
          <a:ln w="47625"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971800" y="3200400"/>
            <a:ext cx="2286000" cy="2057400"/>
          </a:xfrm>
          <a:prstGeom prst="straightConnector1">
            <a:avLst/>
          </a:prstGeom>
          <a:ln w="12700" cmpd="sng">
            <a:solidFill>
              <a:srgbClr val="0000FF"/>
            </a:solidFill>
            <a:prstDash val="solid"/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2895602" y="3200400"/>
            <a:ext cx="1142998" cy="609600"/>
          </a:xfrm>
          <a:prstGeom prst="straightConnector1">
            <a:avLst/>
          </a:prstGeom>
          <a:ln w="12700" cmpd="sng">
            <a:solidFill>
              <a:srgbClr val="0000FF"/>
            </a:solidFill>
            <a:prstDash val="solid"/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2971800" y="3124200"/>
            <a:ext cx="1143000" cy="1752600"/>
          </a:xfrm>
          <a:prstGeom prst="straightConnector1">
            <a:avLst/>
          </a:prstGeom>
          <a:ln w="12700" cmpd="sng">
            <a:solidFill>
              <a:srgbClr val="0000FF"/>
            </a:solidFill>
            <a:prstDash val="solid"/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2971800" y="3200400"/>
            <a:ext cx="4267200" cy="1143000"/>
          </a:xfrm>
          <a:prstGeom prst="straightConnector1">
            <a:avLst/>
          </a:prstGeom>
          <a:ln w="12700" cmpd="sng">
            <a:solidFill>
              <a:srgbClr val="0000FF"/>
            </a:solidFill>
            <a:prstDash val="solid"/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Competitor Satellite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38600"/>
            <a:ext cx="2098248" cy="1866391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 flipH="1" flipV="1">
            <a:off x="2895601" y="3200400"/>
            <a:ext cx="914399" cy="914400"/>
          </a:xfrm>
          <a:prstGeom prst="straightConnector1">
            <a:avLst/>
          </a:prstGeom>
          <a:ln w="12700" cmpd="sng">
            <a:solidFill>
              <a:srgbClr val="0000FF"/>
            </a:solidFill>
            <a:prstDash val="solid"/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2971802" y="3200400"/>
            <a:ext cx="838198" cy="1371600"/>
          </a:xfrm>
          <a:prstGeom prst="straightConnector1">
            <a:avLst/>
          </a:prstGeom>
          <a:ln w="12700" cmpd="sng">
            <a:solidFill>
              <a:srgbClr val="0000FF"/>
            </a:solidFill>
            <a:prstDash val="solid"/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2971802" y="3200400"/>
            <a:ext cx="1371598" cy="1295400"/>
          </a:xfrm>
          <a:prstGeom prst="straightConnector1">
            <a:avLst/>
          </a:prstGeom>
          <a:ln w="12700" cmpd="sng">
            <a:solidFill>
              <a:srgbClr val="0000FF"/>
            </a:solidFill>
            <a:prstDash val="solid"/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2971800" y="3200400"/>
            <a:ext cx="2133600" cy="152400"/>
          </a:xfrm>
          <a:prstGeom prst="straightConnector1">
            <a:avLst/>
          </a:prstGeom>
          <a:ln w="12700" cmpd="sng">
            <a:solidFill>
              <a:srgbClr val="0000FF"/>
            </a:solidFill>
            <a:prstDash val="solid"/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3048002" y="3200400"/>
            <a:ext cx="2743198" cy="0"/>
          </a:xfrm>
          <a:prstGeom prst="straightConnector1">
            <a:avLst/>
          </a:prstGeom>
          <a:ln w="12700" cmpd="sng">
            <a:solidFill>
              <a:srgbClr val="0000FF"/>
            </a:solidFill>
            <a:prstDash val="solid"/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2971800" y="3200400"/>
            <a:ext cx="3581400" cy="533400"/>
          </a:xfrm>
          <a:prstGeom prst="straightConnector1">
            <a:avLst/>
          </a:prstGeom>
          <a:ln w="12700" cmpd="sng">
            <a:solidFill>
              <a:srgbClr val="0000FF"/>
            </a:solidFill>
            <a:prstDash val="solid"/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3048000" y="3200400"/>
            <a:ext cx="2971800" cy="304800"/>
          </a:xfrm>
          <a:prstGeom prst="straightConnector1">
            <a:avLst/>
          </a:prstGeom>
          <a:ln w="12700" cmpd="sng">
            <a:solidFill>
              <a:srgbClr val="0000FF"/>
            </a:solidFill>
            <a:prstDash val="solid"/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3048000" y="3200400"/>
            <a:ext cx="4114800" cy="990600"/>
          </a:xfrm>
          <a:prstGeom prst="straightConnector1">
            <a:avLst/>
          </a:prstGeom>
          <a:ln w="12700" cmpd="sng">
            <a:solidFill>
              <a:srgbClr val="0000FF"/>
            </a:solidFill>
            <a:prstDash val="solid"/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 flipV="1">
            <a:off x="3048000" y="3200400"/>
            <a:ext cx="3657600" cy="762000"/>
          </a:xfrm>
          <a:prstGeom prst="straightConnector1">
            <a:avLst/>
          </a:prstGeom>
          <a:ln w="12700" cmpd="sng">
            <a:solidFill>
              <a:srgbClr val="0000FF"/>
            </a:solidFill>
            <a:prstDash val="solid"/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2971800" y="3200400"/>
            <a:ext cx="1676400" cy="1447800"/>
          </a:xfrm>
          <a:prstGeom prst="straightConnector1">
            <a:avLst/>
          </a:prstGeom>
          <a:ln w="12700" cmpd="sng">
            <a:solidFill>
              <a:srgbClr val="0000FF"/>
            </a:solidFill>
            <a:prstDash val="solid"/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2057400" y="4953000"/>
            <a:ext cx="2743200" cy="152400"/>
          </a:xfrm>
          <a:prstGeom prst="straightConnector1">
            <a:avLst/>
          </a:prstGeom>
          <a:ln w="12700" cmpd="sng">
            <a:solidFill>
              <a:srgbClr val="008000"/>
            </a:solidFill>
            <a:prstDash val="solid"/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22" name="TextBox 16421"/>
          <p:cNvSpPr txBox="1"/>
          <p:nvPr/>
        </p:nvSpPr>
        <p:spPr>
          <a:xfrm>
            <a:off x="685800" y="2286000"/>
            <a:ext cx="973193" cy="369332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rgbClr val="1F497D"/>
                </a:solidFill>
                <a:latin typeface="+mn-lt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dirty="0">
                <a:latin typeface="Calibri"/>
                <a:cs typeface="Calibri"/>
              </a:rPr>
              <a:t>Kacific-1</a:t>
            </a:r>
          </a:p>
        </p:txBody>
      </p:sp>
      <p:cxnSp>
        <p:nvCxnSpPr>
          <p:cNvPr id="84" name="Straight Arrow Connector 83"/>
          <p:cNvCxnSpPr/>
          <p:nvPr/>
        </p:nvCxnSpPr>
        <p:spPr>
          <a:xfrm flipH="1">
            <a:off x="2133600" y="4038600"/>
            <a:ext cx="2590800" cy="1066800"/>
          </a:xfrm>
          <a:prstGeom prst="straightConnector1">
            <a:avLst/>
          </a:prstGeom>
          <a:ln w="12700" cmpd="sng">
            <a:solidFill>
              <a:srgbClr val="008000"/>
            </a:solidFill>
            <a:prstDash val="solid"/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 flipV="1">
            <a:off x="2209800" y="5105400"/>
            <a:ext cx="3276600" cy="381000"/>
          </a:xfrm>
          <a:prstGeom prst="straightConnector1">
            <a:avLst/>
          </a:prstGeom>
          <a:ln w="12700" cmpd="sng">
            <a:solidFill>
              <a:srgbClr val="008000"/>
            </a:solidFill>
            <a:prstDash val="solid"/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28" name="TextBox 16427"/>
          <p:cNvSpPr txBox="1"/>
          <p:nvPr/>
        </p:nvSpPr>
        <p:spPr>
          <a:xfrm>
            <a:off x="4028256" y="6260068"/>
            <a:ext cx="4648200" cy="369332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rgbClr val="1F497D"/>
                </a:solidFill>
                <a:latin typeface="+mn-lt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Kacific easily secures any undersea cable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 flipH="1" flipV="1">
            <a:off x="2971800" y="3200400"/>
            <a:ext cx="2971800" cy="990600"/>
          </a:xfrm>
          <a:prstGeom prst="straightConnector1">
            <a:avLst/>
          </a:prstGeom>
          <a:ln w="12700" cmpd="sng">
            <a:solidFill>
              <a:srgbClr val="0000FF"/>
            </a:solidFill>
            <a:prstDash val="solid"/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H="1" flipV="1">
            <a:off x="2971800" y="3200400"/>
            <a:ext cx="3124200" cy="1219200"/>
          </a:xfrm>
          <a:prstGeom prst="straightConnector1">
            <a:avLst/>
          </a:prstGeom>
          <a:ln w="12700" cmpd="sng">
            <a:solidFill>
              <a:srgbClr val="0000FF"/>
            </a:solidFill>
            <a:prstDash val="solid"/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 flipV="1">
            <a:off x="3048000" y="3200400"/>
            <a:ext cx="3352800" cy="990600"/>
          </a:xfrm>
          <a:prstGeom prst="straightConnector1">
            <a:avLst/>
          </a:prstGeom>
          <a:ln w="12700" cmpd="sng">
            <a:solidFill>
              <a:srgbClr val="0000FF"/>
            </a:solidFill>
            <a:prstDash val="solid"/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2971800" y="3200400"/>
            <a:ext cx="3048000" cy="2438400"/>
          </a:xfrm>
          <a:prstGeom prst="straightConnector1">
            <a:avLst/>
          </a:prstGeom>
          <a:ln w="12700" cmpd="sng">
            <a:solidFill>
              <a:srgbClr val="0000FF"/>
            </a:solidFill>
            <a:prstDash val="solid"/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2971800" y="3200400"/>
            <a:ext cx="3657600" cy="2057400"/>
          </a:xfrm>
          <a:prstGeom prst="straightConnector1">
            <a:avLst/>
          </a:prstGeom>
          <a:ln w="12700" cmpd="sng">
            <a:solidFill>
              <a:srgbClr val="0000FF"/>
            </a:solidFill>
            <a:prstDash val="solid"/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2971800" y="3200400"/>
            <a:ext cx="3886200" cy="2743200"/>
          </a:xfrm>
          <a:prstGeom prst="straightConnector1">
            <a:avLst/>
          </a:prstGeom>
          <a:ln w="12700" cmpd="sng">
            <a:solidFill>
              <a:srgbClr val="0000FF"/>
            </a:solidFill>
            <a:prstDash val="solid"/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 flipV="1">
            <a:off x="2971800" y="3200400"/>
            <a:ext cx="3200400" cy="1981200"/>
          </a:xfrm>
          <a:prstGeom prst="straightConnector1">
            <a:avLst/>
          </a:prstGeom>
          <a:ln w="12700" cmpd="sng">
            <a:solidFill>
              <a:srgbClr val="0000FF"/>
            </a:solidFill>
            <a:prstDash val="solid"/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2971800" y="3200400"/>
            <a:ext cx="914400" cy="1981200"/>
          </a:xfrm>
          <a:prstGeom prst="straightConnector1">
            <a:avLst/>
          </a:prstGeom>
          <a:ln w="12700" cmpd="sng">
            <a:solidFill>
              <a:srgbClr val="0000FF"/>
            </a:solidFill>
            <a:prstDash val="solid"/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2971800" y="3200400"/>
            <a:ext cx="1219200" cy="1524000"/>
          </a:xfrm>
          <a:prstGeom prst="straightConnector1">
            <a:avLst/>
          </a:prstGeom>
          <a:ln w="12700" cmpd="sng">
            <a:solidFill>
              <a:srgbClr val="0000FF"/>
            </a:solidFill>
            <a:prstDash val="solid"/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477000" y="3581400"/>
            <a:ext cx="685800" cy="26161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rgbClr val="1F497D"/>
                </a:solidFill>
                <a:latin typeface="+mn-lt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sz="1100" dirty="0" smtClean="0">
                <a:solidFill>
                  <a:srgbClr val="0000FF"/>
                </a:solidFill>
                <a:latin typeface="Calibri"/>
                <a:cs typeface="Calibri"/>
              </a:rPr>
              <a:t>10Mbps</a:t>
            </a:r>
            <a:endParaRPr lang="en-US" sz="11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791200" y="3124200"/>
            <a:ext cx="685800" cy="26161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rgbClr val="1F497D"/>
                </a:solidFill>
                <a:latin typeface="+mn-lt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sz="1100" dirty="0" smtClean="0">
                <a:solidFill>
                  <a:srgbClr val="0000FF"/>
                </a:solidFill>
                <a:latin typeface="Calibri"/>
                <a:cs typeface="Calibri"/>
              </a:rPr>
              <a:t>10Mbps</a:t>
            </a:r>
            <a:endParaRPr lang="en-US" sz="11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086600" y="4005590"/>
            <a:ext cx="685800" cy="26161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rgbClr val="1F497D"/>
                </a:solidFill>
                <a:latin typeface="+mn-lt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sz="1100" dirty="0" smtClean="0">
                <a:solidFill>
                  <a:srgbClr val="0000FF"/>
                </a:solidFill>
                <a:latin typeface="Calibri"/>
                <a:cs typeface="Calibri"/>
              </a:rPr>
              <a:t>10Mbps</a:t>
            </a:r>
            <a:endParaRPr lang="en-US" sz="11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705600" y="4267200"/>
            <a:ext cx="685800" cy="26161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rgbClr val="1F497D"/>
                </a:solidFill>
                <a:latin typeface="+mn-lt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sz="1100" dirty="0" smtClean="0">
                <a:solidFill>
                  <a:srgbClr val="0000FF"/>
                </a:solidFill>
                <a:latin typeface="Calibri"/>
                <a:cs typeface="Calibri"/>
              </a:rPr>
              <a:t>10Mbps</a:t>
            </a:r>
            <a:endParaRPr lang="en-US" sz="11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867400" y="4343400"/>
            <a:ext cx="685800" cy="26161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rgbClr val="1F497D"/>
                </a:solidFill>
                <a:latin typeface="+mn-lt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sz="1100" dirty="0" smtClean="0">
                <a:solidFill>
                  <a:srgbClr val="0000FF"/>
                </a:solidFill>
                <a:latin typeface="Calibri"/>
                <a:cs typeface="Calibri"/>
              </a:rPr>
              <a:t>10Mbps</a:t>
            </a:r>
            <a:endParaRPr lang="en-US" sz="11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553200" y="5105400"/>
            <a:ext cx="685800" cy="26161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rgbClr val="1F497D"/>
                </a:solidFill>
                <a:latin typeface="+mn-lt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sz="1100" dirty="0" smtClean="0">
                <a:solidFill>
                  <a:srgbClr val="0000FF"/>
                </a:solidFill>
                <a:latin typeface="Calibri"/>
                <a:cs typeface="Calibri"/>
              </a:rPr>
              <a:t>10Mbps</a:t>
            </a:r>
            <a:endParaRPr lang="en-US" sz="11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114800" y="4615190"/>
            <a:ext cx="685800" cy="26161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rgbClr val="1F497D"/>
                </a:solidFill>
                <a:latin typeface="+mn-lt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sz="1100" dirty="0" smtClean="0">
                <a:solidFill>
                  <a:srgbClr val="0000FF"/>
                </a:solidFill>
                <a:latin typeface="Calibri"/>
                <a:cs typeface="Calibri"/>
              </a:rPr>
              <a:t>10Mbps</a:t>
            </a:r>
            <a:endParaRPr lang="en-US" sz="11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114800" y="3733800"/>
            <a:ext cx="685800" cy="26161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rgbClr val="1F497D"/>
                </a:solidFill>
                <a:latin typeface="+mn-lt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sz="1100" dirty="0" smtClean="0">
                <a:solidFill>
                  <a:srgbClr val="0000FF"/>
                </a:solidFill>
                <a:latin typeface="Calibri"/>
                <a:cs typeface="Calibri"/>
              </a:rPr>
              <a:t>10Mbps</a:t>
            </a:r>
            <a:endParaRPr lang="en-US" sz="11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562600" y="5562600"/>
            <a:ext cx="685800" cy="26161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rgbClr val="1F497D"/>
                </a:solidFill>
                <a:latin typeface="+mn-lt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sz="1100" dirty="0" smtClean="0">
                <a:solidFill>
                  <a:srgbClr val="0000FF"/>
                </a:solidFill>
                <a:latin typeface="Calibri"/>
                <a:cs typeface="Calibri"/>
              </a:rPr>
              <a:t>10Mbps</a:t>
            </a:r>
            <a:endParaRPr lang="en-US" sz="11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553200" y="5867400"/>
            <a:ext cx="685800" cy="26161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rgbClr val="1F497D"/>
                </a:solidFill>
                <a:latin typeface="+mn-lt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sz="1100" dirty="0" smtClean="0">
                <a:solidFill>
                  <a:srgbClr val="0000FF"/>
                </a:solidFill>
                <a:latin typeface="Calibri"/>
                <a:cs typeface="Calibri"/>
              </a:rPr>
              <a:t>10Mbps</a:t>
            </a:r>
            <a:endParaRPr lang="en-US" sz="11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810000" y="5029200"/>
            <a:ext cx="685800" cy="26161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rgbClr val="1F497D"/>
                </a:solidFill>
                <a:latin typeface="+mn-lt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sz="1100" dirty="0" smtClean="0">
                <a:solidFill>
                  <a:srgbClr val="0000FF"/>
                </a:solidFill>
                <a:latin typeface="Calibri"/>
                <a:cs typeface="Calibri"/>
              </a:rPr>
              <a:t>10Mbps</a:t>
            </a:r>
            <a:endParaRPr lang="en-US" sz="11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043608" y="5517232"/>
            <a:ext cx="1676400" cy="92333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rgbClr val="1F497D"/>
                </a:solidFill>
                <a:latin typeface="+mn-lt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Other satellites, (few sites connected)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657600" y="2325469"/>
            <a:ext cx="5257800" cy="646331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rgbClr val="1F497D"/>
                </a:solidFill>
                <a:latin typeface="+mn-lt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Terminals ~$350-450 a piece</a:t>
            </a:r>
          </a:p>
          <a:p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Hundreds or thousands of sites per province</a:t>
            </a:r>
            <a:endParaRPr lang="en-US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94" name="TextBox 9"/>
          <p:cNvSpPr txBox="1">
            <a:spLocks noChangeArrowheads="1"/>
          </p:cNvSpPr>
          <p:nvPr/>
        </p:nvSpPr>
        <p:spPr bwMode="auto">
          <a:xfrm>
            <a:off x="76200" y="849868"/>
            <a:ext cx="8991600" cy="369332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rgbClr val="1F497D"/>
                </a:solidFill>
                <a:cs typeface="Verdana"/>
              </a:defRPr>
            </a:lvl1pPr>
          </a:lstStyle>
          <a:p>
            <a:r>
              <a:rPr lang="en-US" b="1" dirty="0" err="1" smtClean="0">
                <a:latin typeface="Calibri"/>
                <a:cs typeface="Calibri"/>
              </a:rPr>
              <a:t>Kacific</a:t>
            </a:r>
            <a:r>
              <a:rPr lang="en-US" dirty="0" smtClean="0">
                <a:latin typeface="Calibri"/>
                <a:cs typeface="Calibri"/>
              </a:rPr>
              <a:t>: </a:t>
            </a:r>
            <a:r>
              <a:rPr lang="en-US" b="1" u="sng" dirty="0" smtClean="0">
                <a:latin typeface="Calibri"/>
                <a:cs typeface="Calibri"/>
              </a:rPr>
              <a:t>PREPARES</a:t>
            </a:r>
            <a:r>
              <a:rPr lang="en-US" dirty="0" smtClean="0">
                <a:latin typeface="Calibri"/>
                <a:cs typeface="Calibri"/>
              </a:rPr>
              <a:t> fiber arrival, </a:t>
            </a:r>
            <a:r>
              <a:rPr lang="en-US" b="1" u="sng" dirty="0" smtClean="0">
                <a:latin typeface="Calibri"/>
                <a:cs typeface="Calibri"/>
              </a:rPr>
              <a:t>COMPLEMENTS</a:t>
            </a:r>
            <a:r>
              <a:rPr lang="en-US" dirty="0" smtClean="0">
                <a:latin typeface="Calibri"/>
                <a:cs typeface="Calibri"/>
              </a:rPr>
              <a:t> fiber infrastructure, </a:t>
            </a:r>
            <a:r>
              <a:rPr lang="en-US" b="1" u="sng" dirty="0" smtClean="0">
                <a:latin typeface="Calibri"/>
                <a:cs typeface="Calibri"/>
              </a:rPr>
              <a:t>SECURES</a:t>
            </a:r>
            <a:r>
              <a:rPr lang="en-US" dirty="0" smtClean="0">
                <a:latin typeface="Calibri"/>
                <a:cs typeface="Calibri"/>
              </a:rPr>
              <a:t> fiber networks 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63" name="Slide Number Placeholder 62"/>
          <p:cNvSpPr>
            <a:spLocks noGrp="1"/>
          </p:cNvSpPr>
          <p:nvPr>
            <p:ph type="sldNum" sz="quarter" idx="4294967295"/>
          </p:nvPr>
        </p:nvSpPr>
        <p:spPr>
          <a:xfrm>
            <a:off x="250825" y="6448425"/>
            <a:ext cx="2133600" cy="2698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BD916-D1A8-4422-BABE-C2A7A889ED82}" type="slidenum">
              <a:rPr lang="en-GB" smtClean="0">
                <a:latin typeface="Calibri"/>
                <a:cs typeface="Calibri"/>
              </a:rPr>
              <a:pPr>
                <a:defRPr/>
              </a:pPr>
              <a:t>7</a:t>
            </a:fld>
            <a:endParaRPr lang="en-GB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0182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88689"/>
            <a:ext cx="5458172" cy="374862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8" name="Picture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7719">
            <a:off x="5412682" y="1759744"/>
            <a:ext cx="1488592" cy="1394694"/>
          </a:xfrm>
          <a:prstGeom prst="rect">
            <a:avLst/>
          </a:prstGeom>
        </p:spPr>
      </p:pic>
      <p:sp>
        <p:nvSpPr>
          <p:cNvPr id="11" name="Title 3"/>
          <p:cNvSpPr txBox="1">
            <a:spLocks/>
          </p:cNvSpPr>
          <p:nvPr/>
        </p:nvSpPr>
        <p:spPr bwMode="auto">
          <a:xfrm>
            <a:off x="0" y="304800"/>
            <a:ext cx="8915400" cy="4572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/>
            <a:r>
              <a:rPr lang="en-AU" sz="2400" b="1" dirty="0" smtClean="0">
                <a:solidFill>
                  <a:srgbClr val="000000"/>
                </a:solidFill>
                <a:latin typeface="Calibri"/>
                <a:cs typeface="Calibri"/>
              </a:rPr>
              <a:t>Kacific – Cable backup service</a:t>
            </a:r>
            <a:endParaRPr lang="en-AU" sz="24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8" name="Picture 7" descr="Logo_final_26june13_resiz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91400" y="139337"/>
            <a:ext cx="1676400" cy="622663"/>
          </a:xfrm>
          <a:prstGeom prst="rect">
            <a:avLst/>
          </a:prstGeom>
        </p:spPr>
      </p:pic>
      <p:sp>
        <p:nvSpPr>
          <p:cNvPr id="1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752600" y="6629400"/>
            <a:ext cx="5562600" cy="3333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dirty="0" smtClean="0">
                <a:latin typeface="Calibri"/>
                <a:cs typeface="Calibri"/>
              </a:rPr>
              <a:t>Kacific Broadband Satellites </a:t>
            </a:r>
            <a:r>
              <a:rPr lang="en-US" sz="1000" dirty="0" err="1" smtClean="0">
                <a:latin typeface="Calibri"/>
                <a:cs typeface="Calibri"/>
              </a:rPr>
              <a:t>Pte</a:t>
            </a:r>
            <a:r>
              <a:rPr lang="en-US" sz="1000" dirty="0" smtClean="0">
                <a:latin typeface="Calibri"/>
                <a:cs typeface="Calibri"/>
              </a:rPr>
              <a:t> Ltd - Singapore - Proprietary Information</a:t>
            </a:r>
            <a:endParaRPr lang="en-US" sz="1000" dirty="0">
              <a:latin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250825" y="6448425"/>
            <a:ext cx="2133600" cy="2698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BD916-D1A8-4422-BABE-C2A7A889ED82}" type="slidenum">
              <a:rPr lang="en-GB" smtClean="0">
                <a:latin typeface="Calibri"/>
                <a:cs typeface="Calibri"/>
              </a:rPr>
              <a:pPr>
                <a:defRPr/>
              </a:pPr>
              <a:t>8</a:t>
            </a:fld>
            <a:endParaRPr lang="en-GB" dirty="0">
              <a:latin typeface="Calibri"/>
              <a:cs typeface="Calibri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076056" y="764704"/>
            <a:ext cx="2165225" cy="110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sz="1400" dirty="0">
                <a:effectLst/>
                <a:latin typeface="Calibri"/>
                <a:ea typeface="SimSun"/>
              </a:rPr>
              <a:t> </a:t>
            </a:r>
            <a:endParaRPr lang="en-SG" sz="1400" dirty="0">
              <a:effectLst/>
              <a:latin typeface="Times New Roman"/>
              <a:ea typeface="SimSun"/>
            </a:endParaRPr>
          </a:p>
          <a:p>
            <a:pPr>
              <a:spcAft>
                <a:spcPts val="0"/>
              </a:spcAft>
            </a:pPr>
            <a:r>
              <a:rPr lang="en-GB" sz="1400" dirty="0">
                <a:effectLst/>
                <a:latin typeface="Calibri"/>
                <a:ea typeface="SimSun"/>
              </a:rPr>
              <a:t>Kacific Gateway</a:t>
            </a:r>
            <a:endParaRPr lang="en-SG" sz="1400" dirty="0">
              <a:effectLst/>
              <a:latin typeface="Times New Roman"/>
              <a:ea typeface="SimSun"/>
            </a:endParaRPr>
          </a:p>
          <a:p>
            <a:pPr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effectLst/>
                <a:latin typeface="Calibri"/>
                <a:ea typeface="SimSun"/>
              </a:rPr>
              <a:t>&amp; Gateway Network Operations </a:t>
            </a:r>
            <a:r>
              <a:rPr lang="en-GB" sz="1400" dirty="0" err="1">
                <a:solidFill>
                  <a:srgbClr val="000000"/>
                </a:solidFill>
                <a:effectLst/>
                <a:latin typeface="Calibri"/>
                <a:ea typeface="SimSun"/>
              </a:rPr>
              <a:t>center</a:t>
            </a:r>
            <a:r>
              <a:rPr lang="en-GB" sz="1400" dirty="0">
                <a:solidFill>
                  <a:srgbClr val="000000"/>
                </a:solidFill>
                <a:effectLst/>
                <a:latin typeface="Calibri"/>
                <a:ea typeface="SimSun"/>
              </a:rPr>
              <a:t> (NOC)</a:t>
            </a:r>
            <a:endParaRPr lang="en-SG" sz="1400" dirty="0">
              <a:effectLst/>
              <a:latin typeface="Times New Roman"/>
              <a:ea typeface="SimSun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940152" y="5805264"/>
            <a:ext cx="1894572" cy="69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sz="1400" dirty="0" smtClean="0">
                <a:solidFill>
                  <a:srgbClr val="000000"/>
                </a:solidFill>
                <a:effectLst/>
                <a:latin typeface="Calibri"/>
                <a:ea typeface="SimSun"/>
              </a:rPr>
              <a:t>Kacific User </a:t>
            </a:r>
            <a:r>
              <a:rPr lang="en-GB" sz="1400" dirty="0">
                <a:solidFill>
                  <a:srgbClr val="000000"/>
                </a:solidFill>
                <a:effectLst/>
                <a:latin typeface="Calibri"/>
                <a:ea typeface="SimSun"/>
              </a:rPr>
              <a:t>Terminal Network in Customer Beam</a:t>
            </a:r>
            <a:endParaRPr lang="en-SG" sz="1400" dirty="0">
              <a:effectLst/>
              <a:latin typeface="Times New Roman"/>
              <a:ea typeface="SimSun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764704"/>
            <a:ext cx="1211925" cy="2350089"/>
          </a:xfrm>
          <a:prstGeom prst="rect">
            <a:avLst/>
          </a:prstGeom>
        </p:spPr>
      </p:pic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2588041" y="5373216"/>
            <a:ext cx="1623919" cy="82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sz="1400" dirty="0">
                <a:effectLst/>
                <a:latin typeface="Calibri"/>
                <a:ea typeface="SimSun"/>
              </a:rPr>
              <a:t> </a:t>
            </a:r>
            <a:endParaRPr lang="en-SG" sz="1400" dirty="0">
              <a:effectLst/>
              <a:latin typeface="Times New Roman"/>
              <a:ea typeface="SimSun"/>
            </a:endParaRPr>
          </a:p>
          <a:p>
            <a:pPr>
              <a:spcAft>
                <a:spcPts val="0"/>
              </a:spcAft>
            </a:pPr>
            <a:r>
              <a:rPr lang="en-GB" sz="1400" dirty="0" smtClean="0">
                <a:effectLst/>
                <a:latin typeface="Calibri"/>
                <a:ea typeface="SimSun"/>
              </a:rPr>
              <a:t>Kacific Island Gateway</a:t>
            </a:r>
            <a:endParaRPr lang="en-SG" sz="1400" dirty="0">
              <a:effectLst/>
              <a:latin typeface="Times New Roman"/>
              <a:ea typeface="SimSun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940546" y="5805264"/>
            <a:ext cx="1759246" cy="5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b="1" dirty="0" smtClean="0">
                <a:solidFill>
                  <a:srgbClr val="000000"/>
                </a:solidFill>
                <a:latin typeface="Calibri"/>
                <a:ea typeface="SimSun"/>
              </a:rPr>
              <a:t>Island</a:t>
            </a:r>
            <a:r>
              <a:rPr lang="en-GB" sz="1600" b="1" dirty="0" smtClean="0">
                <a:solidFill>
                  <a:srgbClr val="000000"/>
                </a:solidFill>
                <a:effectLst/>
                <a:latin typeface="Calibri"/>
                <a:ea typeface="SimSun"/>
              </a:rPr>
              <a:t> </a:t>
            </a:r>
            <a:r>
              <a:rPr lang="en-GB" sz="1600" b="1" dirty="0">
                <a:solidFill>
                  <a:srgbClr val="000000"/>
                </a:solidFill>
                <a:effectLst/>
                <a:latin typeface="Calibri"/>
                <a:ea typeface="SimSun"/>
              </a:rPr>
              <a:t>Undersea </a:t>
            </a:r>
            <a:r>
              <a:rPr lang="en-GB" sz="1600" b="1" dirty="0" smtClean="0">
                <a:solidFill>
                  <a:srgbClr val="000000"/>
                </a:solidFill>
                <a:effectLst/>
                <a:latin typeface="Calibri"/>
                <a:ea typeface="SimSun"/>
              </a:rPr>
              <a:t>Cable secured by Kacific</a:t>
            </a:r>
            <a:endParaRPr lang="en-SG" sz="1600" b="1" dirty="0">
              <a:effectLst/>
              <a:latin typeface="Times New Roman"/>
              <a:ea typeface="SimSun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7524328" y="3068960"/>
            <a:ext cx="1623919" cy="82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sz="1400" dirty="0">
                <a:effectLst/>
                <a:latin typeface="Calibri"/>
                <a:ea typeface="SimSun"/>
              </a:rPr>
              <a:t> </a:t>
            </a:r>
            <a:endParaRPr lang="en-SG" sz="1400" dirty="0">
              <a:effectLst/>
              <a:latin typeface="Times New Roman"/>
              <a:ea typeface="SimSun"/>
            </a:endParaRPr>
          </a:p>
          <a:p>
            <a:pPr>
              <a:spcAft>
                <a:spcPts val="0"/>
              </a:spcAft>
            </a:pPr>
            <a:r>
              <a:rPr lang="en-GB" sz="1400" dirty="0">
                <a:effectLst/>
                <a:latin typeface="Calibri"/>
                <a:ea typeface="SimSun"/>
              </a:rPr>
              <a:t>Hawaii &amp; Auckland</a:t>
            </a:r>
            <a:endParaRPr lang="en-SG" sz="1400" dirty="0">
              <a:effectLst/>
              <a:latin typeface="Times New Roman"/>
              <a:ea typeface="SimSun"/>
            </a:endParaRPr>
          </a:p>
          <a:p>
            <a:pPr>
              <a:spcAft>
                <a:spcPts val="0"/>
              </a:spcAft>
            </a:pPr>
            <a:r>
              <a:rPr lang="en-GB" sz="1400" dirty="0">
                <a:effectLst/>
                <a:latin typeface="Calibri"/>
                <a:ea typeface="SimSun"/>
              </a:rPr>
              <a:t>Undersea cables</a:t>
            </a:r>
            <a:endParaRPr lang="en-SG" sz="1400" dirty="0">
              <a:effectLst/>
              <a:latin typeface="Times New Roman"/>
              <a:ea typeface="SimSun"/>
            </a:endParaRPr>
          </a:p>
        </p:txBody>
      </p:sp>
      <p:cxnSp>
        <p:nvCxnSpPr>
          <p:cNvPr id="23" name="Curved Connector 22"/>
          <p:cNvCxnSpPr/>
          <p:nvPr/>
        </p:nvCxnSpPr>
        <p:spPr>
          <a:xfrm rot="16200000" flipH="1">
            <a:off x="6767631" y="3608407"/>
            <a:ext cx="2073608" cy="735930"/>
          </a:xfrm>
          <a:prstGeom prst="curvedConnector3">
            <a:avLst>
              <a:gd name="adj1" fmla="val 50000"/>
            </a:avLst>
          </a:prstGeom>
          <a:ln w="63500">
            <a:headEnd type="arrow" w="sm" len="sm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1380453" y="1585669"/>
            <a:ext cx="2831507" cy="69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b="1" dirty="0" smtClean="0">
                <a:effectLst/>
                <a:latin typeface="Calibri"/>
                <a:ea typeface="SimSun"/>
              </a:rPr>
              <a:t>Kacific backs-up Cable </a:t>
            </a:r>
            <a:r>
              <a:rPr lang="en-GB" sz="1600" b="1" dirty="0">
                <a:effectLst/>
                <a:latin typeface="Calibri"/>
                <a:ea typeface="SimSun"/>
              </a:rPr>
              <a:t>with</a:t>
            </a:r>
            <a:endParaRPr lang="en-SG" sz="1600" b="1" dirty="0">
              <a:effectLst/>
              <a:latin typeface="Times New Roman"/>
              <a:ea typeface="SimSun"/>
            </a:endParaRPr>
          </a:p>
          <a:p>
            <a:pPr algn="ctr">
              <a:spcAft>
                <a:spcPts val="0"/>
              </a:spcAft>
            </a:pPr>
            <a:r>
              <a:rPr lang="en-GB" sz="1600" b="1" dirty="0" smtClean="0">
                <a:effectLst/>
                <a:latin typeface="Calibri"/>
                <a:ea typeface="SimSun"/>
              </a:rPr>
              <a:t>1.5 to 3 </a:t>
            </a:r>
            <a:r>
              <a:rPr lang="en-GB" sz="1600" b="1" dirty="0" err="1" smtClean="0">
                <a:effectLst/>
                <a:latin typeface="Calibri"/>
                <a:ea typeface="SimSun"/>
              </a:rPr>
              <a:t>Gbps</a:t>
            </a:r>
            <a:r>
              <a:rPr lang="en-GB" sz="1600" b="1" dirty="0" smtClean="0">
                <a:solidFill>
                  <a:srgbClr val="000000"/>
                </a:solidFill>
                <a:effectLst/>
                <a:latin typeface="Calibri"/>
                <a:ea typeface="SimSun"/>
              </a:rPr>
              <a:t> </a:t>
            </a:r>
            <a:r>
              <a:rPr lang="en-GB" sz="1600" b="1" dirty="0">
                <a:solidFill>
                  <a:srgbClr val="000000"/>
                </a:solidFill>
                <a:effectLst/>
                <a:latin typeface="Calibri"/>
                <a:ea typeface="SimSun"/>
              </a:rPr>
              <a:t>Satellite Trunking</a:t>
            </a:r>
            <a:endParaRPr lang="en-SG" sz="1600" b="1" dirty="0">
              <a:effectLst/>
              <a:latin typeface="Times New Roman"/>
              <a:ea typeface="SimSun"/>
            </a:endParaRPr>
          </a:p>
          <a:p>
            <a:pPr algn="ctr">
              <a:spcAft>
                <a:spcPts val="0"/>
              </a:spcAft>
            </a:pPr>
            <a:r>
              <a:rPr lang="en-GB" sz="1600" b="1" dirty="0" smtClean="0">
                <a:solidFill>
                  <a:srgbClr val="000000"/>
                </a:solidFill>
                <a:effectLst/>
                <a:latin typeface="Calibri"/>
                <a:ea typeface="SimSun"/>
              </a:rPr>
              <a:t>Capacity</a:t>
            </a:r>
            <a:endParaRPr lang="en-SG" sz="1600" b="1" dirty="0">
              <a:effectLst/>
              <a:latin typeface="Times New Roman"/>
              <a:ea typeface="SimSun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23528" y="3558762"/>
            <a:ext cx="2255443" cy="138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>
                <a:effectLst/>
                <a:latin typeface="Calibri"/>
                <a:ea typeface="SimSun"/>
              </a:rPr>
              <a:t>Kacific </a:t>
            </a:r>
            <a:endParaRPr lang="en-SG" sz="1400" dirty="0">
              <a:effectLst/>
              <a:latin typeface="Times New Roman"/>
              <a:ea typeface="SimSun"/>
            </a:endParaRPr>
          </a:p>
          <a:p>
            <a:pPr algn="ctr">
              <a:spcAft>
                <a:spcPts val="0"/>
              </a:spcAft>
            </a:pPr>
            <a:r>
              <a:rPr lang="en-GB" sz="1400" dirty="0">
                <a:effectLst/>
                <a:latin typeface="Calibri"/>
                <a:ea typeface="SimSun"/>
              </a:rPr>
              <a:t>supplies </a:t>
            </a:r>
            <a:endParaRPr lang="en-SG" sz="1400" dirty="0">
              <a:effectLst/>
              <a:latin typeface="Times New Roman"/>
              <a:ea typeface="SimSun"/>
            </a:endParaRPr>
          </a:p>
          <a:p>
            <a:pPr algn="ctr">
              <a:spcAft>
                <a:spcPts val="0"/>
              </a:spcAft>
            </a:pPr>
            <a:r>
              <a:rPr lang="en-GB" sz="1400" dirty="0">
                <a:effectLst/>
                <a:latin typeface="Calibri"/>
                <a:ea typeface="SimSun"/>
              </a:rPr>
              <a:t>1.5Gbps trunking </a:t>
            </a:r>
            <a:endParaRPr lang="en-SG" sz="1400" dirty="0">
              <a:effectLst/>
              <a:latin typeface="Times New Roman"/>
              <a:ea typeface="SimSun"/>
            </a:endParaRPr>
          </a:p>
          <a:p>
            <a:pPr algn="ctr">
              <a:spcAft>
                <a:spcPts val="0"/>
              </a:spcAft>
            </a:pPr>
            <a:r>
              <a:rPr lang="en-GB" sz="1400" dirty="0">
                <a:effectLst/>
                <a:latin typeface="Calibri"/>
                <a:ea typeface="SimSun"/>
              </a:rPr>
              <a:t>in case of </a:t>
            </a:r>
            <a:endParaRPr lang="en-SG" sz="1400" dirty="0">
              <a:effectLst/>
              <a:latin typeface="Times New Roman"/>
              <a:ea typeface="SimSun"/>
            </a:endParaRPr>
          </a:p>
          <a:p>
            <a:pPr algn="ctr">
              <a:spcAft>
                <a:spcPts val="0"/>
              </a:spcAft>
            </a:pPr>
            <a:r>
              <a:rPr lang="en-GB" sz="1400" dirty="0">
                <a:effectLst/>
                <a:latin typeface="Calibri"/>
                <a:ea typeface="SimSun"/>
              </a:rPr>
              <a:t>cable traffic </a:t>
            </a:r>
            <a:endParaRPr lang="en-SG" sz="1400" dirty="0">
              <a:effectLst/>
              <a:latin typeface="Times New Roman"/>
              <a:ea typeface="SimSun"/>
            </a:endParaRPr>
          </a:p>
          <a:p>
            <a:pPr algn="ctr">
              <a:spcAft>
                <a:spcPts val="0"/>
              </a:spcAft>
            </a:pPr>
            <a:r>
              <a:rPr lang="en-GB" sz="1400" dirty="0">
                <a:effectLst/>
                <a:latin typeface="Calibri"/>
                <a:ea typeface="SimSun"/>
              </a:rPr>
              <a:t>disruption</a:t>
            </a:r>
            <a:endParaRPr lang="en-SG" sz="1400" dirty="0">
              <a:effectLst/>
              <a:latin typeface="Times New Roman"/>
              <a:ea typeface="SimSun"/>
            </a:endParaRPr>
          </a:p>
        </p:txBody>
      </p:sp>
      <p:cxnSp>
        <p:nvCxnSpPr>
          <p:cNvPr id="26" name="Curved Connector 25"/>
          <p:cNvCxnSpPr/>
          <p:nvPr/>
        </p:nvCxnSpPr>
        <p:spPr>
          <a:xfrm rot="10800000" flipV="1">
            <a:off x="179512" y="5373216"/>
            <a:ext cx="1728192" cy="792088"/>
          </a:xfrm>
          <a:prstGeom prst="curvedConnector3">
            <a:avLst>
              <a:gd name="adj1" fmla="val 50000"/>
            </a:avLst>
          </a:prstGeom>
          <a:ln w="63500">
            <a:headEnd type="arrow" w="sm" len="sm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 rot="10800000" flipV="1">
            <a:off x="2627784" y="1988840"/>
            <a:ext cx="4248472" cy="1872208"/>
          </a:xfrm>
          <a:prstGeom prst="curvedConnector3">
            <a:avLst>
              <a:gd name="adj1" fmla="val 103095"/>
            </a:avLst>
          </a:prstGeom>
          <a:ln w="41275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976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 txBox="1">
            <a:spLocks/>
          </p:cNvSpPr>
          <p:nvPr/>
        </p:nvSpPr>
        <p:spPr bwMode="auto">
          <a:xfrm>
            <a:off x="0" y="304800"/>
            <a:ext cx="8915400" cy="4572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/>
            <a:r>
              <a:rPr lang="en-AU" sz="2400" b="1" dirty="0" smtClean="0">
                <a:solidFill>
                  <a:srgbClr val="000000"/>
                </a:solidFill>
                <a:latin typeface="Calibri"/>
                <a:cs typeface="Calibri"/>
              </a:rPr>
              <a:t>Kacific – Disaster and Emergency </a:t>
            </a:r>
            <a:r>
              <a:rPr lang="en-AU" sz="2400" b="1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lang="en-AU" sz="2400" b="1" dirty="0" smtClean="0">
                <a:solidFill>
                  <a:srgbClr val="000000"/>
                </a:solidFill>
                <a:latin typeface="Calibri"/>
                <a:cs typeface="Calibri"/>
              </a:rPr>
              <a:t>ecovery</a:t>
            </a:r>
            <a:endParaRPr lang="en-AU" sz="24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8" name="Picture 7" descr="Logo_final_26june13_resiz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139337"/>
            <a:ext cx="1676400" cy="622663"/>
          </a:xfrm>
          <a:prstGeom prst="rect">
            <a:avLst/>
          </a:prstGeom>
        </p:spPr>
      </p:pic>
      <p:sp>
        <p:nvSpPr>
          <p:cNvPr id="1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752600" y="6629400"/>
            <a:ext cx="5562600" cy="3333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dirty="0" smtClean="0">
                <a:latin typeface="Calibri"/>
                <a:cs typeface="Calibri"/>
              </a:rPr>
              <a:t>Kacific Broadband Satellites </a:t>
            </a:r>
            <a:r>
              <a:rPr lang="en-US" sz="1000" dirty="0" err="1" smtClean="0">
                <a:latin typeface="Calibri"/>
                <a:cs typeface="Calibri"/>
              </a:rPr>
              <a:t>Pte</a:t>
            </a:r>
            <a:r>
              <a:rPr lang="en-US" sz="1000" dirty="0" smtClean="0">
                <a:latin typeface="Calibri"/>
                <a:cs typeface="Calibri"/>
              </a:rPr>
              <a:t> Ltd - Singapore - Proprietary Information</a:t>
            </a:r>
            <a:endParaRPr lang="en-US" sz="1000" dirty="0">
              <a:latin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250825" y="6448425"/>
            <a:ext cx="2133600" cy="2698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BD916-D1A8-4422-BABE-C2A7A889ED82}" type="slidenum">
              <a:rPr lang="en-GB" smtClean="0">
                <a:latin typeface="Calibri"/>
                <a:cs typeface="Calibri"/>
              </a:rPr>
              <a:pPr>
                <a:defRPr/>
              </a:pPr>
              <a:t>9</a:t>
            </a:fld>
            <a:endParaRPr lang="en-GB" dirty="0">
              <a:latin typeface="Calibri"/>
              <a:cs typeface="Calibri"/>
            </a:endParaRPr>
          </a:p>
        </p:txBody>
      </p:sp>
      <p:pic>
        <p:nvPicPr>
          <p:cNvPr id="28" name="Picture 2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672408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179512" y="3933056"/>
            <a:ext cx="8208912" cy="3492649"/>
          </a:xfrm>
          <a:prstGeom prst="rect">
            <a:avLst/>
          </a:prstGeom>
          <a:noFill/>
          <a:ln>
            <a:headEnd/>
            <a:tailEnd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>
                <a:solidFill>
                  <a:srgbClr val="1F497D"/>
                </a:solidFill>
                <a:cs typeface="Verdana"/>
              </a:defRPr>
            </a:lvl1pPr>
          </a:lstStyle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Islands are vulnerable to disasters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Kacific builds outstanding resiliency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20 - 30 special carbon fiber terminals ready to install 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ecured in bunker, installed in 5 minutes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Possibility of ship mount with powerful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  <a:cs typeface="Calibri"/>
              </a:rPr>
              <a:t>wifi</a:t>
            </a:r>
            <a:endParaRPr lang="en-US" sz="24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en-US" sz="24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en-US" sz="2400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3" name="Picture 2" descr="qd77_smal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060" y="1268760"/>
            <a:ext cx="3698428" cy="23042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55976" y="1700808"/>
            <a:ext cx="5678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rgbClr val="000000"/>
                </a:solidFill>
                <a:latin typeface="Calibri"/>
                <a:cs typeface="Calibri"/>
              </a:rPr>
              <a:t>&gt;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2550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A19E135CB68D4D9D04833281995CA1" ma:contentTypeVersion="4" ma:contentTypeDescription="Create a new document." ma:contentTypeScope="" ma:versionID="42903d8001b7155f5d35516d4091b094">
  <xsd:schema xmlns:xsd="http://www.w3.org/2001/XMLSchema" xmlns:xs="http://www.w3.org/2001/XMLSchema" xmlns:p="http://schemas.microsoft.com/office/2006/metadata/properties" xmlns:ns1="http://schemas.microsoft.com/sharepoint/v3" xmlns:ns2="07f874d8-1985-4211-bd75-0b16975e87a8" targetNamespace="http://schemas.microsoft.com/office/2006/metadata/properties" ma:root="true" ma:fieldsID="a218d73ff5375e16980f94b956817168" ns1:_="" ns2:_="">
    <xsd:import namespace="http://schemas.microsoft.com/sharepoint/v3"/>
    <xsd:import namespace="07f874d8-1985-4211-bd75-0b16975e87a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f874d8-1985-4211-bd75-0b16975e87a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5FD0D9D-FA67-4A6D-B225-0406E12E8AB3}"/>
</file>

<file path=customXml/itemProps2.xml><?xml version="1.0" encoding="utf-8"?>
<ds:datastoreItem xmlns:ds="http://schemas.openxmlformats.org/officeDocument/2006/customXml" ds:itemID="{27DD1B56-82A3-4D21-9BCB-859664CEC5DA}"/>
</file>

<file path=customXml/itemProps3.xml><?xml version="1.0" encoding="utf-8"?>
<ds:datastoreItem xmlns:ds="http://schemas.openxmlformats.org/officeDocument/2006/customXml" ds:itemID="{A62CD6E6-31D6-47A4-81FF-827973CB9C2A}"/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771</TotalTime>
  <Words>689</Words>
  <Application>Microsoft Macintosh PowerPoint</Application>
  <PresentationFormat>On-screen Show (4:3)</PresentationFormat>
  <Paragraphs>166</Paragraphs>
  <Slides>12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Default Theme</vt:lpstr>
      <vt:lpstr>Custom Design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Kacific’s Vision 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Allan Botica</dc:creator>
  <cp:lastModifiedBy>Candace Johnson</cp:lastModifiedBy>
  <cp:revision>94</cp:revision>
  <cp:lastPrinted>2014-09-21T10:42:58Z</cp:lastPrinted>
  <dcterms:created xsi:type="dcterms:W3CDTF">2014-09-11T20:49:15Z</dcterms:created>
  <dcterms:modified xsi:type="dcterms:W3CDTF">2014-11-03T12:05:42Z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0x01010007A19E135CB68D4D9D04833281995CA1</vt:lpwstr>
  </property>
</Properties>
</file>