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0"/>
  </p:notesMasterIdLst>
  <p:sldIdLst>
    <p:sldId id="256" r:id="rId5"/>
    <p:sldId id="297" r:id="rId6"/>
    <p:sldId id="299" r:id="rId7"/>
    <p:sldId id="311" r:id="rId8"/>
    <p:sldId id="30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6" autoAdjust="0"/>
    <p:restoredTop sz="68467" autoAdjust="0"/>
  </p:normalViewPr>
  <p:slideViewPr>
    <p:cSldViewPr snapToGrid="0" showGuides="1">
      <p:cViewPr varScale="1">
        <p:scale>
          <a:sx n="55" d="100"/>
          <a:sy n="55" d="100"/>
        </p:scale>
        <p:origin x="147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17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ma FAROUQUE" userId="802c22ca-a195-43ec-92cd-0b51e7df3406" providerId="ADAL" clId="{139242CD-EDDE-4C99-B3EC-F00F1E6353BF}"/>
    <pc:docChg chg="undo custSel addSld delSld modSld">
      <pc:chgData name="Salma FAROUQUE" userId="802c22ca-a195-43ec-92cd-0b51e7df3406" providerId="ADAL" clId="{139242CD-EDDE-4C99-B3EC-F00F1E6353BF}" dt="2023-10-04T15:05:22.306" v="341"/>
      <pc:docMkLst>
        <pc:docMk/>
      </pc:docMkLst>
      <pc:sldChg chg="modSp mod modNotesTx">
        <pc:chgData name="Salma FAROUQUE" userId="802c22ca-a195-43ec-92cd-0b51e7df3406" providerId="ADAL" clId="{139242CD-EDDE-4C99-B3EC-F00F1E6353BF}" dt="2023-10-04T14:35:34.635" v="50" actId="20577"/>
        <pc:sldMkLst>
          <pc:docMk/>
          <pc:sldMk cId="856980361" sldId="256"/>
        </pc:sldMkLst>
        <pc:spChg chg="mod">
          <ac:chgData name="Salma FAROUQUE" userId="802c22ca-a195-43ec-92cd-0b51e7df3406" providerId="ADAL" clId="{139242CD-EDDE-4C99-B3EC-F00F1E6353BF}" dt="2023-10-04T14:35:27.584" v="48" actId="20577"/>
          <ac:spMkLst>
            <pc:docMk/>
            <pc:sldMk cId="856980361" sldId="256"/>
            <ac:spMk id="4" creationId="{EA88AA12-D1D2-496B-8B3D-8A1EBB9D20FA}"/>
          </ac:spMkLst>
        </pc:spChg>
      </pc:sldChg>
      <pc:sldChg chg="del">
        <pc:chgData name="Salma FAROUQUE" userId="802c22ca-a195-43ec-92cd-0b51e7df3406" providerId="ADAL" clId="{139242CD-EDDE-4C99-B3EC-F00F1E6353BF}" dt="2023-10-04T14:40:29.724" v="200" actId="47"/>
        <pc:sldMkLst>
          <pc:docMk/>
          <pc:sldMk cId="3554079406" sldId="293"/>
        </pc:sldMkLst>
      </pc:sldChg>
      <pc:sldChg chg="del">
        <pc:chgData name="Salma FAROUQUE" userId="802c22ca-a195-43ec-92cd-0b51e7df3406" providerId="ADAL" clId="{139242CD-EDDE-4C99-B3EC-F00F1E6353BF}" dt="2023-10-04T14:35:51.388" v="53" actId="47"/>
        <pc:sldMkLst>
          <pc:docMk/>
          <pc:sldMk cId="1908584532" sldId="294"/>
        </pc:sldMkLst>
      </pc:sldChg>
      <pc:sldChg chg="del">
        <pc:chgData name="Salma FAROUQUE" userId="802c22ca-a195-43ec-92cd-0b51e7df3406" providerId="ADAL" clId="{139242CD-EDDE-4C99-B3EC-F00F1E6353BF}" dt="2023-10-04T14:35:49.823" v="52" actId="47"/>
        <pc:sldMkLst>
          <pc:docMk/>
          <pc:sldMk cId="4272087185" sldId="296"/>
        </pc:sldMkLst>
      </pc:sldChg>
      <pc:sldChg chg="modSp mod">
        <pc:chgData name="Salma FAROUQUE" userId="802c22ca-a195-43ec-92cd-0b51e7df3406" providerId="ADAL" clId="{139242CD-EDDE-4C99-B3EC-F00F1E6353BF}" dt="2023-10-04T14:52:59.070" v="326" actId="20577"/>
        <pc:sldMkLst>
          <pc:docMk/>
          <pc:sldMk cId="2916971943" sldId="297"/>
        </pc:sldMkLst>
        <pc:spChg chg="mod">
          <ac:chgData name="Salma FAROUQUE" userId="802c22ca-a195-43ec-92cd-0b51e7df3406" providerId="ADAL" clId="{139242CD-EDDE-4C99-B3EC-F00F1E6353BF}" dt="2023-10-04T14:52:59.070" v="326" actId="20577"/>
          <ac:spMkLst>
            <pc:docMk/>
            <pc:sldMk cId="2916971943" sldId="297"/>
            <ac:spMk id="2" creationId="{B5E7F94A-521D-4459-98C2-DCE345A5941B}"/>
          </ac:spMkLst>
        </pc:spChg>
      </pc:sldChg>
      <pc:sldChg chg="modSp mod modNotesTx">
        <pc:chgData name="Salma FAROUQUE" userId="802c22ca-a195-43ec-92cd-0b51e7df3406" providerId="ADAL" clId="{139242CD-EDDE-4C99-B3EC-F00F1E6353BF}" dt="2023-10-04T15:05:22.306" v="341"/>
        <pc:sldMkLst>
          <pc:docMk/>
          <pc:sldMk cId="2973804551" sldId="299"/>
        </pc:sldMkLst>
        <pc:spChg chg="mod">
          <ac:chgData name="Salma FAROUQUE" userId="802c22ca-a195-43ec-92cd-0b51e7df3406" providerId="ADAL" clId="{139242CD-EDDE-4C99-B3EC-F00F1E6353BF}" dt="2023-10-04T14:42:10.362" v="208" actId="948"/>
          <ac:spMkLst>
            <pc:docMk/>
            <pc:sldMk cId="2973804551" sldId="299"/>
            <ac:spMk id="2" creationId="{B5E7F94A-521D-4459-98C2-DCE345A5941B}"/>
          </ac:spMkLst>
        </pc:spChg>
      </pc:sldChg>
      <pc:sldChg chg="modSp del mod modNotesTx">
        <pc:chgData name="Salma FAROUQUE" userId="802c22ca-a195-43ec-92cd-0b51e7df3406" providerId="ADAL" clId="{139242CD-EDDE-4C99-B3EC-F00F1E6353BF}" dt="2023-10-04T14:46:01.232" v="321" actId="47"/>
        <pc:sldMkLst>
          <pc:docMk/>
          <pc:sldMk cId="4148184355" sldId="302"/>
        </pc:sldMkLst>
        <pc:spChg chg="mod">
          <ac:chgData name="Salma FAROUQUE" userId="802c22ca-a195-43ec-92cd-0b51e7df3406" providerId="ADAL" clId="{139242CD-EDDE-4C99-B3EC-F00F1E6353BF}" dt="2023-10-04T14:39:06.834" v="167" actId="20577"/>
          <ac:spMkLst>
            <pc:docMk/>
            <pc:sldMk cId="4148184355" sldId="302"/>
            <ac:spMk id="5" creationId="{DE071391-7914-C5D7-B8E0-85615F6F9386}"/>
          </ac:spMkLst>
        </pc:spChg>
      </pc:sldChg>
      <pc:sldChg chg="del">
        <pc:chgData name="Salma FAROUQUE" userId="802c22ca-a195-43ec-92cd-0b51e7df3406" providerId="ADAL" clId="{139242CD-EDDE-4C99-B3EC-F00F1E6353BF}" dt="2023-10-04T14:35:45.077" v="51" actId="47"/>
        <pc:sldMkLst>
          <pc:docMk/>
          <pc:sldMk cId="748495504" sldId="303"/>
        </pc:sldMkLst>
      </pc:sldChg>
      <pc:sldChg chg="modSp mod">
        <pc:chgData name="Salma FAROUQUE" userId="802c22ca-a195-43ec-92cd-0b51e7df3406" providerId="ADAL" clId="{139242CD-EDDE-4C99-B3EC-F00F1E6353BF}" dt="2023-10-04T14:45:46.777" v="320" actId="20577"/>
        <pc:sldMkLst>
          <pc:docMk/>
          <pc:sldMk cId="1684672959" sldId="305"/>
        </pc:sldMkLst>
        <pc:spChg chg="mod">
          <ac:chgData name="Salma FAROUQUE" userId="802c22ca-a195-43ec-92cd-0b51e7df3406" providerId="ADAL" clId="{139242CD-EDDE-4C99-B3EC-F00F1E6353BF}" dt="2023-10-04T14:45:46.777" v="320" actId="20577"/>
          <ac:spMkLst>
            <pc:docMk/>
            <pc:sldMk cId="1684672959" sldId="305"/>
            <ac:spMk id="5" creationId="{DE071391-7914-C5D7-B8E0-85615F6F9386}"/>
          </ac:spMkLst>
        </pc:spChg>
      </pc:sldChg>
      <pc:sldChg chg="del">
        <pc:chgData name="Salma FAROUQUE" userId="802c22ca-a195-43ec-92cd-0b51e7df3406" providerId="ADAL" clId="{139242CD-EDDE-4C99-B3EC-F00F1E6353BF}" dt="2023-10-04T14:39:16.045" v="168" actId="47"/>
        <pc:sldMkLst>
          <pc:docMk/>
          <pc:sldMk cId="1047768645" sldId="308"/>
        </pc:sldMkLst>
      </pc:sldChg>
      <pc:sldChg chg="add del modNotesTx">
        <pc:chgData name="Salma FAROUQUE" userId="802c22ca-a195-43ec-92cd-0b51e7df3406" providerId="ADAL" clId="{139242CD-EDDE-4C99-B3EC-F00F1E6353BF}" dt="2023-10-04T14:54:15.011" v="340" actId="20577"/>
        <pc:sldMkLst>
          <pc:docMk/>
          <pc:sldMk cId="1474511944" sldId="311"/>
        </pc:sldMkLst>
      </pc:sldChg>
    </pc:docChg>
  </pc:docChgLst>
  <pc:docChgLst>
    <pc:chgData name="Salma FAROUQUE" userId="802c22ca-a195-43ec-92cd-0b51e7df3406" providerId="ADAL" clId="{2267D1EF-E0D9-4D9C-8497-9AAD655FA0B5}"/>
    <pc:docChg chg="undo custSel modSld">
      <pc:chgData name="Salma FAROUQUE" userId="802c22ca-a195-43ec-92cd-0b51e7df3406" providerId="ADAL" clId="{2267D1EF-E0D9-4D9C-8497-9AAD655FA0B5}" dt="2023-10-18T06:31:16.056" v="24" actId="6549"/>
      <pc:docMkLst>
        <pc:docMk/>
      </pc:docMkLst>
      <pc:sldChg chg="modSp mod modNotesTx">
        <pc:chgData name="Salma FAROUQUE" userId="802c22ca-a195-43ec-92cd-0b51e7df3406" providerId="ADAL" clId="{2267D1EF-E0D9-4D9C-8497-9AAD655FA0B5}" dt="2023-10-18T06:27:11.648" v="11" actId="20577"/>
        <pc:sldMkLst>
          <pc:docMk/>
          <pc:sldMk cId="856980361" sldId="256"/>
        </pc:sldMkLst>
        <pc:spChg chg="mod">
          <ac:chgData name="Salma FAROUQUE" userId="802c22ca-a195-43ec-92cd-0b51e7df3406" providerId="ADAL" clId="{2267D1EF-E0D9-4D9C-8497-9AAD655FA0B5}" dt="2023-10-18T06:27:07.150" v="8" actId="20577"/>
          <ac:spMkLst>
            <pc:docMk/>
            <pc:sldMk cId="856980361" sldId="256"/>
            <ac:spMk id="4" creationId="{EA88AA12-D1D2-496B-8B3D-8A1EBB9D20FA}"/>
          </ac:spMkLst>
        </pc:spChg>
      </pc:sldChg>
      <pc:sldChg chg="modSp mod">
        <pc:chgData name="Salma FAROUQUE" userId="802c22ca-a195-43ec-92cd-0b51e7df3406" providerId="ADAL" clId="{2267D1EF-E0D9-4D9C-8497-9AAD655FA0B5}" dt="2023-10-18T06:31:16.056" v="24" actId="6549"/>
        <pc:sldMkLst>
          <pc:docMk/>
          <pc:sldMk cId="2916971943" sldId="297"/>
        </pc:sldMkLst>
        <pc:spChg chg="mod">
          <ac:chgData name="Salma FAROUQUE" userId="802c22ca-a195-43ec-92cd-0b51e7df3406" providerId="ADAL" clId="{2267D1EF-E0D9-4D9C-8497-9AAD655FA0B5}" dt="2023-10-18T06:31:16.056" v="24" actId="6549"/>
          <ac:spMkLst>
            <pc:docMk/>
            <pc:sldMk cId="2916971943" sldId="297"/>
            <ac:spMk id="2" creationId="{B5E7F94A-521D-4459-98C2-DCE345A5941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FDAC5-34BF-4351-AA07-109D2CDFCB91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BA710-F504-41E5-B109-94207B3B613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6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18 </a:t>
            </a:r>
            <a:r>
              <a:rPr lang="en-GB" dirty="0"/>
              <a:t>October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BA710-F504-41E5-B109-94207B3B613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94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BA710-F504-41E5-B109-94207B3B613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83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2"/>
                </a:solidFill>
              </a:rPr>
              <a:t>Disaster Connectivity Map is a joint initiative of the </a:t>
            </a:r>
            <a:r>
              <a:rPr lang="en-GB" sz="1200" b="1" dirty="0">
                <a:solidFill>
                  <a:schemeClr val="bg2"/>
                </a:solidFill>
              </a:rPr>
              <a:t>International Telecommunication Union (ITU), </a:t>
            </a:r>
            <a:r>
              <a:rPr lang="en-GB" sz="1200" dirty="0">
                <a:solidFill>
                  <a:schemeClr val="bg2"/>
                </a:solidFill>
              </a:rPr>
              <a:t>the </a:t>
            </a:r>
            <a:r>
              <a:rPr lang="en-GB" sz="1200" b="1" dirty="0">
                <a:solidFill>
                  <a:schemeClr val="bg2"/>
                </a:solidFill>
              </a:rPr>
              <a:t>Emergency Telecommunications Cluster (ETC)</a:t>
            </a:r>
            <a:r>
              <a:rPr lang="en-GB" sz="1200" dirty="0">
                <a:solidFill>
                  <a:schemeClr val="bg2"/>
                </a:solidFill>
              </a:rPr>
              <a:t>, and </a:t>
            </a:r>
            <a:r>
              <a:rPr lang="en-GB" sz="1200" b="1" dirty="0">
                <a:solidFill>
                  <a:schemeClr val="bg2"/>
                </a:solidFill>
              </a:rPr>
              <a:t>GSMA</a:t>
            </a:r>
            <a:r>
              <a:rPr lang="en-GB" sz="1200" dirty="0">
                <a:solidFill>
                  <a:schemeClr val="bg2"/>
                </a:solidFill>
              </a:rPr>
              <a:t>. </a:t>
            </a:r>
          </a:p>
          <a:p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BA710-F504-41E5-B109-94207B3B613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50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Currently working on getting data from the </a:t>
            </a:r>
            <a:r>
              <a:rPr lang="en-GB"/>
              <a:t>following additional sources</a:t>
            </a:r>
            <a:r>
              <a:rPr lang="en-GB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JRC </a:t>
            </a:r>
            <a:r>
              <a:rPr lang="en-GB" dirty="0" err="1"/>
              <a:t>netBravo</a:t>
            </a:r>
            <a:r>
              <a:rPr lang="en-GB" dirty="0"/>
              <a:t>: https://netbravo.jrc.ec.europa.eu/en/MapHome/Index#/49.39438049650778,18.588867187499996,5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Google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Mobile network operators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Crowdsourced data.</a:t>
            </a:r>
          </a:p>
          <a:p>
            <a:endParaRPr lang="en-GB" dirty="0"/>
          </a:p>
          <a:p>
            <a:r>
              <a:rPr lang="en-GB" dirty="0"/>
              <a:t>(Hippo image obtained from: https://drukowanka.pl/en/kolorowanka/hungry-hippo/)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BA710-F504-41E5-B109-94207B3B613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93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BA710-F504-41E5-B109-94207B3B613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09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"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530A938B-FF7A-4725-92B7-E70317FB3E44}"/>
              </a:ext>
            </a:extLst>
          </p:cNvPr>
          <p:cNvSpPr/>
          <p:nvPr userDrawn="1"/>
        </p:nvSpPr>
        <p:spPr>
          <a:xfrm>
            <a:off x="0" y="3669323"/>
            <a:ext cx="3188677" cy="3188677"/>
          </a:xfrm>
          <a:custGeom>
            <a:avLst/>
            <a:gdLst>
              <a:gd name="connsiteX0" fmla="*/ 0 w 3188677"/>
              <a:gd name="connsiteY0" fmla="*/ 0 h 3188677"/>
              <a:gd name="connsiteX1" fmla="*/ 3188677 w 3188677"/>
              <a:gd name="connsiteY1" fmla="*/ 3188677 h 3188677"/>
              <a:gd name="connsiteX2" fmla="*/ 0 w 3188677"/>
              <a:gd name="connsiteY2" fmla="*/ 3188677 h 3188677"/>
              <a:gd name="connsiteX3" fmla="*/ 0 w 3188677"/>
              <a:gd name="connsiteY3" fmla="*/ 0 h 318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8677" h="3188677">
                <a:moveTo>
                  <a:pt x="0" y="0"/>
                </a:moveTo>
                <a:cubicBezTo>
                  <a:pt x="1761058" y="0"/>
                  <a:pt x="3188677" y="1427619"/>
                  <a:pt x="3188677" y="3188677"/>
                </a:cubicBezTo>
                <a:lnTo>
                  <a:pt x="0" y="318867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7018C5B-AD80-463D-ACA9-CC13B70D20B8}"/>
              </a:ext>
            </a:extLst>
          </p:cNvPr>
          <p:cNvSpPr/>
          <p:nvPr userDrawn="1"/>
        </p:nvSpPr>
        <p:spPr>
          <a:xfrm>
            <a:off x="12080062" y="0"/>
            <a:ext cx="10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6F91A80F-8865-41D2-8CF7-ACE43E7CD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5091314"/>
            <a:ext cx="1877023" cy="1327507"/>
          </a:xfrm>
          <a:prstGeom prst="rect">
            <a:avLst/>
          </a:prstGeom>
        </p:spPr>
      </p:pic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77E29220-3393-4E07-A65F-6BC7E321D040}"/>
              </a:ext>
            </a:extLst>
          </p:cNvPr>
          <p:cNvCxnSpPr/>
          <p:nvPr userDrawn="1"/>
        </p:nvCxnSpPr>
        <p:spPr>
          <a:xfrm>
            <a:off x="1262860" y="2696308"/>
            <a:ext cx="635390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gnaposto titolo 23">
            <a:extLst>
              <a:ext uri="{FF2B5EF4-FFF2-40B4-BE49-F238E27FC236}">
                <a16:creationId xmlns:a16="http://schemas.microsoft.com/office/drawing/2014/main" id="{D02089E3-7A04-42DC-8D0E-62EDD1CD8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5629" y="1078523"/>
            <a:ext cx="10515600" cy="964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it-IT" dirty="0" err="1"/>
              <a:t>Main</a:t>
            </a:r>
            <a:r>
              <a:rPr lang="it-IT" dirty="0"/>
              <a:t> Title</a:t>
            </a:r>
          </a:p>
        </p:txBody>
      </p:sp>
      <p:sp>
        <p:nvSpPr>
          <p:cNvPr id="34" name="Segnaposto testo 32">
            <a:extLst>
              <a:ext uri="{FF2B5EF4-FFF2-40B4-BE49-F238E27FC236}">
                <a16:creationId xmlns:a16="http://schemas.microsoft.com/office/drawing/2014/main" id="{53763C1F-39B5-4E73-9117-412811E534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5629" y="2030093"/>
            <a:ext cx="10515600" cy="506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500"/>
            </a:lvl1pPr>
            <a:lvl2pPr>
              <a:defRPr sz="3500"/>
            </a:lvl2pPr>
            <a:lvl3pPr>
              <a:defRPr sz="3500"/>
            </a:lvl3pPr>
            <a:lvl4pPr>
              <a:defRPr sz="3500"/>
            </a:lvl4pPr>
            <a:lvl5pPr>
              <a:defRPr sz="3500"/>
            </a:lvl5pPr>
          </a:lstStyle>
          <a:p>
            <a:pPr algn="l"/>
            <a:r>
              <a:rPr lang="it-IT" sz="3500" dirty="0" err="1"/>
              <a:t>Subtitle</a:t>
            </a:r>
            <a:r>
              <a:rPr lang="it-IT" sz="3500" dirty="0"/>
              <a:t> or </a:t>
            </a:r>
            <a:r>
              <a:rPr lang="it-IT" sz="3500" dirty="0" err="1"/>
              <a:t>informations</a:t>
            </a:r>
            <a:endParaRPr lang="it-IT" sz="3500" dirty="0"/>
          </a:p>
        </p:txBody>
      </p:sp>
      <p:sp>
        <p:nvSpPr>
          <p:cNvPr id="39" name="Segnaposto testo 37">
            <a:extLst>
              <a:ext uri="{FF2B5EF4-FFF2-40B4-BE49-F238E27FC236}">
                <a16:creationId xmlns:a16="http://schemas.microsoft.com/office/drawing/2014/main" id="{63A5BB26-F75D-42E9-9398-BDB1C4AD27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5630" y="2805467"/>
            <a:ext cx="6471138" cy="308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algn="l"/>
            <a:r>
              <a:rPr lang="it-IT" sz="1800" dirty="0"/>
              <a:t>Body text | </a:t>
            </a:r>
            <a:r>
              <a:rPr lang="it-IT" sz="1800" dirty="0" err="1"/>
              <a:t>Month</a:t>
            </a:r>
            <a:r>
              <a:rPr lang="it-IT" sz="1800" dirty="0"/>
              <a:t> </a:t>
            </a:r>
            <a:r>
              <a:rPr lang="it-IT" sz="1800" dirty="0" err="1"/>
              <a:t>Year</a:t>
            </a:r>
            <a:endParaRPr lang="it-IT" sz="1800" dirty="0"/>
          </a:p>
        </p:txBody>
      </p:sp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7226598E-31B4-322C-EED8-CCF29EB00D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1" y="3839338"/>
            <a:ext cx="1482436" cy="1482436"/>
          </a:xfrm>
          <a:prstGeom prst="rect">
            <a:avLst/>
          </a:prstGeom>
        </p:spPr>
      </p:pic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4754470-98EC-C289-C633-96009DB18C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4" y="6417915"/>
            <a:ext cx="1731198" cy="2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76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6000">
              <a:schemeClr val="tx2"/>
            </a:gs>
            <a:gs pos="100000">
              <a:schemeClr val="accent2">
                <a:lumMod val="7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5C7E47A6-FBA5-4053-B428-359E7E8E1D34}"/>
              </a:ext>
            </a:extLst>
          </p:cNvPr>
          <p:cNvSpPr/>
          <p:nvPr userDrawn="1"/>
        </p:nvSpPr>
        <p:spPr>
          <a:xfrm>
            <a:off x="0" y="3669323"/>
            <a:ext cx="3188677" cy="3188677"/>
          </a:xfrm>
          <a:custGeom>
            <a:avLst/>
            <a:gdLst>
              <a:gd name="connsiteX0" fmla="*/ 0 w 3188677"/>
              <a:gd name="connsiteY0" fmla="*/ 0 h 3188677"/>
              <a:gd name="connsiteX1" fmla="*/ 3188677 w 3188677"/>
              <a:gd name="connsiteY1" fmla="*/ 3188677 h 3188677"/>
              <a:gd name="connsiteX2" fmla="*/ 0 w 3188677"/>
              <a:gd name="connsiteY2" fmla="*/ 3188677 h 3188677"/>
              <a:gd name="connsiteX3" fmla="*/ 0 w 3188677"/>
              <a:gd name="connsiteY3" fmla="*/ 0 h 318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8677" h="3188677">
                <a:moveTo>
                  <a:pt x="0" y="0"/>
                </a:moveTo>
                <a:cubicBezTo>
                  <a:pt x="1761058" y="0"/>
                  <a:pt x="3188677" y="1427619"/>
                  <a:pt x="3188677" y="3188677"/>
                </a:cubicBezTo>
                <a:lnTo>
                  <a:pt x="0" y="318867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B1DEDC4-3EAE-4CBF-9812-3F2DF9967DA9}"/>
              </a:ext>
            </a:extLst>
          </p:cNvPr>
          <p:cNvSpPr/>
          <p:nvPr userDrawn="1"/>
        </p:nvSpPr>
        <p:spPr>
          <a:xfrm>
            <a:off x="12080062" y="0"/>
            <a:ext cx="10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C2FA9C7-D838-48B4-965C-D92D22677D60}"/>
              </a:ext>
            </a:extLst>
          </p:cNvPr>
          <p:cNvCxnSpPr/>
          <p:nvPr userDrawn="1"/>
        </p:nvCxnSpPr>
        <p:spPr>
          <a:xfrm>
            <a:off x="1262860" y="2696308"/>
            <a:ext cx="635390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titolo 23">
            <a:extLst>
              <a:ext uri="{FF2B5EF4-FFF2-40B4-BE49-F238E27FC236}">
                <a16:creationId xmlns:a16="http://schemas.microsoft.com/office/drawing/2014/main" id="{C7C4232E-DC7C-4480-A8E8-B6E429FBE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5629" y="1078523"/>
            <a:ext cx="10515600" cy="964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it-IT" dirty="0" err="1"/>
              <a:t>Main</a:t>
            </a:r>
            <a:r>
              <a:rPr lang="it-IT" dirty="0"/>
              <a:t> Title</a:t>
            </a:r>
          </a:p>
        </p:txBody>
      </p:sp>
      <p:sp>
        <p:nvSpPr>
          <p:cNvPr id="17" name="Segnaposto testo 32">
            <a:extLst>
              <a:ext uri="{FF2B5EF4-FFF2-40B4-BE49-F238E27FC236}">
                <a16:creationId xmlns:a16="http://schemas.microsoft.com/office/drawing/2014/main" id="{113B9EBE-FC75-48AD-A5AE-A432080AE0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5629" y="2030093"/>
            <a:ext cx="10515600" cy="506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500"/>
            </a:lvl1pPr>
            <a:lvl2pPr>
              <a:defRPr sz="3500"/>
            </a:lvl2pPr>
            <a:lvl3pPr>
              <a:defRPr sz="3500"/>
            </a:lvl3pPr>
            <a:lvl4pPr>
              <a:defRPr sz="3500"/>
            </a:lvl4pPr>
            <a:lvl5pPr>
              <a:defRPr sz="3500"/>
            </a:lvl5pPr>
          </a:lstStyle>
          <a:p>
            <a:pPr algn="l"/>
            <a:r>
              <a:rPr lang="it-IT" sz="3500" dirty="0" err="1"/>
              <a:t>Subtitle</a:t>
            </a:r>
            <a:r>
              <a:rPr lang="it-IT" sz="3500" dirty="0"/>
              <a:t> or </a:t>
            </a:r>
            <a:r>
              <a:rPr lang="it-IT" sz="3500" dirty="0" err="1"/>
              <a:t>informations</a:t>
            </a:r>
            <a:endParaRPr lang="it-IT" sz="3500" dirty="0"/>
          </a:p>
        </p:txBody>
      </p:sp>
      <p:sp>
        <p:nvSpPr>
          <p:cNvPr id="18" name="Segnaposto testo 37">
            <a:extLst>
              <a:ext uri="{FF2B5EF4-FFF2-40B4-BE49-F238E27FC236}">
                <a16:creationId xmlns:a16="http://schemas.microsoft.com/office/drawing/2014/main" id="{7A51B2E4-CA01-41F9-858F-024237014D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5630" y="2805467"/>
            <a:ext cx="6471138" cy="308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algn="l"/>
            <a:r>
              <a:rPr lang="it-IT" sz="1800" dirty="0"/>
              <a:t>Body text | </a:t>
            </a:r>
            <a:r>
              <a:rPr lang="it-IT" sz="1800" dirty="0" err="1"/>
              <a:t>Month</a:t>
            </a:r>
            <a:r>
              <a:rPr lang="it-IT" sz="1800" dirty="0"/>
              <a:t> </a:t>
            </a:r>
            <a:r>
              <a:rPr lang="it-IT" sz="1800" dirty="0" err="1"/>
              <a:t>Year</a:t>
            </a:r>
            <a:endParaRPr lang="it-IT" sz="1800" dirty="0"/>
          </a:p>
        </p:txBody>
      </p:sp>
      <p:pic>
        <p:nvPicPr>
          <p:cNvPr id="5" name="Immagine 18">
            <a:extLst>
              <a:ext uri="{FF2B5EF4-FFF2-40B4-BE49-F238E27FC236}">
                <a16:creationId xmlns:a16="http://schemas.microsoft.com/office/drawing/2014/main" id="{6D2406A3-020E-25BB-926F-C1C16785E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5091314"/>
            <a:ext cx="1877023" cy="1327507"/>
          </a:xfrm>
          <a:prstGeom prst="rect">
            <a:avLst/>
          </a:prstGeom>
        </p:spPr>
      </p:pic>
      <p:pic>
        <p:nvPicPr>
          <p:cNvPr id="6" name="Picture 5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75B2402D-4DA9-027B-5F21-FAAA03E46F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1" y="3839338"/>
            <a:ext cx="1482436" cy="1482436"/>
          </a:xfrm>
          <a:prstGeom prst="rect">
            <a:avLst/>
          </a:prstGeom>
        </p:spPr>
      </p:pic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318E93F-1B51-D1BC-11F0-0967BD9021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4" y="6417915"/>
            <a:ext cx="1731198" cy="2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5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C8434EE1-14E0-43C7-ACC7-344C09079875}"/>
              </a:ext>
            </a:extLst>
          </p:cNvPr>
          <p:cNvSpPr/>
          <p:nvPr userDrawn="1"/>
        </p:nvSpPr>
        <p:spPr>
          <a:xfrm>
            <a:off x="0" y="0"/>
            <a:ext cx="12192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8743912-D840-4F8F-B813-C832A5CF5150}"/>
              </a:ext>
            </a:extLst>
          </p:cNvPr>
          <p:cNvSpPr/>
          <p:nvPr userDrawn="1"/>
        </p:nvSpPr>
        <p:spPr>
          <a:xfrm>
            <a:off x="0" y="180000"/>
            <a:ext cx="12192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9FF054C-563C-41AA-B193-ECDFF3119DFB}"/>
              </a:ext>
            </a:extLst>
          </p:cNvPr>
          <p:cNvSpPr/>
          <p:nvPr userDrawn="1"/>
        </p:nvSpPr>
        <p:spPr>
          <a:xfrm>
            <a:off x="0" y="6804000"/>
            <a:ext cx="12192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CB324845-4980-4A85-886B-955B693B0DE4}"/>
              </a:ext>
            </a:extLst>
          </p:cNvPr>
          <p:cNvSpPr txBox="1">
            <a:spLocks/>
          </p:cNvSpPr>
          <p:nvPr userDrawn="1"/>
        </p:nvSpPr>
        <p:spPr>
          <a:xfrm>
            <a:off x="9096260" y="6499654"/>
            <a:ext cx="2715171" cy="928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it-IT" sz="8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C3349AB-0D11-4DA5-A373-119408F8B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5" r="56066" b="21757"/>
          <a:stretch/>
        </p:blipFill>
        <p:spPr>
          <a:xfrm>
            <a:off x="1138521" y="5875288"/>
            <a:ext cx="846456" cy="788921"/>
          </a:xfrm>
          <a:prstGeom prst="rect">
            <a:avLst/>
          </a:prstGeom>
        </p:spPr>
      </p:pic>
      <p:pic>
        <p:nvPicPr>
          <p:cNvPr id="2" name="Picture 1" descr="Rapporteur Group Meetings">
            <a:extLst>
              <a:ext uri="{FF2B5EF4-FFF2-40B4-BE49-F238E27FC236}">
                <a16:creationId xmlns:a16="http://schemas.microsoft.com/office/drawing/2014/main" id="{CCBBAB03-9848-04E9-72FD-5460F3ECC4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8" y="5773927"/>
            <a:ext cx="977763" cy="97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aphics, font, graphic design, text&#10;&#10;Description automatically generated">
            <a:extLst>
              <a:ext uri="{FF2B5EF4-FFF2-40B4-BE49-F238E27FC236}">
                <a16:creationId xmlns:a16="http://schemas.microsoft.com/office/drawing/2014/main" id="{F24BBDA8-8362-EE8D-A5F0-4B93595029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20" y="6247233"/>
            <a:ext cx="1530626" cy="2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68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C8434EE1-14E0-43C7-ACC7-344C09079875}"/>
              </a:ext>
            </a:extLst>
          </p:cNvPr>
          <p:cNvSpPr/>
          <p:nvPr userDrawn="1"/>
        </p:nvSpPr>
        <p:spPr>
          <a:xfrm>
            <a:off x="0" y="0"/>
            <a:ext cx="12192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8743912-D840-4F8F-B813-C832A5CF5150}"/>
              </a:ext>
            </a:extLst>
          </p:cNvPr>
          <p:cNvSpPr/>
          <p:nvPr userDrawn="1"/>
        </p:nvSpPr>
        <p:spPr>
          <a:xfrm>
            <a:off x="0" y="180000"/>
            <a:ext cx="12192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9FF054C-563C-41AA-B193-ECDFF3119DFB}"/>
              </a:ext>
            </a:extLst>
          </p:cNvPr>
          <p:cNvSpPr/>
          <p:nvPr userDrawn="1"/>
        </p:nvSpPr>
        <p:spPr>
          <a:xfrm>
            <a:off x="0" y="6804000"/>
            <a:ext cx="12192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CB324845-4980-4A85-886B-955B693B0DE4}"/>
              </a:ext>
            </a:extLst>
          </p:cNvPr>
          <p:cNvSpPr txBox="1">
            <a:spLocks/>
          </p:cNvSpPr>
          <p:nvPr userDrawn="1"/>
        </p:nvSpPr>
        <p:spPr>
          <a:xfrm>
            <a:off x="9096260" y="6499654"/>
            <a:ext cx="2715171" cy="928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it-IT" sz="8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1137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C8434EE1-14E0-43C7-ACC7-344C09079875}"/>
              </a:ext>
            </a:extLst>
          </p:cNvPr>
          <p:cNvSpPr/>
          <p:nvPr userDrawn="1"/>
        </p:nvSpPr>
        <p:spPr>
          <a:xfrm>
            <a:off x="0" y="6158391"/>
            <a:ext cx="12192000" cy="706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9FF054C-563C-41AA-B193-ECDFF3119DFB}"/>
              </a:ext>
            </a:extLst>
          </p:cNvPr>
          <p:cNvSpPr/>
          <p:nvPr userDrawn="1"/>
        </p:nvSpPr>
        <p:spPr>
          <a:xfrm>
            <a:off x="0" y="6104390"/>
            <a:ext cx="12192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18">
            <a:extLst>
              <a:ext uri="{FF2B5EF4-FFF2-40B4-BE49-F238E27FC236}">
                <a16:creationId xmlns:a16="http://schemas.microsoft.com/office/drawing/2014/main" id="{93227C9C-2B3B-C629-1D8F-F7753F7AB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4" r="56998"/>
          <a:stretch/>
        </p:blipFill>
        <p:spPr>
          <a:xfrm>
            <a:off x="10210433" y="6198784"/>
            <a:ext cx="599517" cy="820488"/>
          </a:xfrm>
          <a:prstGeom prst="rect">
            <a:avLst/>
          </a:prstGeom>
        </p:spPr>
      </p:pic>
      <p:pic>
        <p:nvPicPr>
          <p:cNvPr id="8" name="Picture 7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DA966AB9-CBDB-9092-9C39-BF084B85A4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2" y="6180311"/>
            <a:ext cx="680643" cy="680643"/>
          </a:xfrm>
          <a:prstGeom prst="rect">
            <a:avLst/>
          </a:prstGeom>
        </p:spPr>
      </p:pic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7C2076E-7F8E-C8F2-42F5-2EB51A2765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988" y="6485773"/>
            <a:ext cx="1112939" cy="1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4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196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dcm.itu.in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gray@itu.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7CD7FB-F246-4C0B-88CA-11650488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000" dirty="0"/>
              <a:t>Disaster Connectivity Map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EDB176-1246-4E35-8D1D-8AB28E92B0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The pitch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88AA12-D1D2-496B-8B3D-8A1EBB9D20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5630" y="2805467"/>
            <a:ext cx="6471138" cy="308415"/>
          </a:xfrm>
        </p:spPr>
        <p:txBody>
          <a:bodyPr/>
          <a:lstStyle/>
          <a:p>
            <a:r>
              <a:rPr lang="it-IT" dirty="0"/>
              <a:t>October 2023  |  v5   |   short version</a:t>
            </a:r>
          </a:p>
        </p:txBody>
      </p:sp>
    </p:spTree>
    <p:extLst>
      <p:ext uri="{BB962C8B-B14F-4D97-AF65-F5344CB8AC3E}">
        <p14:creationId xmlns:p14="http://schemas.microsoft.com/office/powerpoint/2010/main" val="85698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7F94A-521D-4459-98C2-DCE345A5941B}"/>
              </a:ext>
            </a:extLst>
          </p:cNvPr>
          <p:cNvSpPr txBox="1"/>
          <p:nvPr/>
        </p:nvSpPr>
        <p:spPr>
          <a:xfrm>
            <a:off x="386343" y="812713"/>
            <a:ext cx="1152073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100" b="1" dirty="0">
                <a:solidFill>
                  <a:schemeClr val="bg2"/>
                </a:solidFill>
              </a:rPr>
              <a:t>The problem: </a:t>
            </a:r>
          </a:p>
          <a:p>
            <a:r>
              <a:rPr lang="en-GB" sz="3100" dirty="0">
                <a:solidFill>
                  <a:schemeClr val="bg2"/>
                </a:solidFill>
              </a:rPr>
              <a:t>When disaster strikes, telecom networks are impacted. </a:t>
            </a:r>
            <a:r>
              <a:rPr lang="en-GB" sz="3200" dirty="0">
                <a:solidFill>
                  <a:schemeClr val="bg2"/>
                </a:solidFill>
                <a:latin typeface="+mn-lt"/>
              </a:rPr>
              <a:t>Emergency responders and affected people </a:t>
            </a:r>
            <a:r>
              <a:rPr lang="en-GB" sz="3200" dirty="0">
                <a:solidFill>
                  <a:srgbClr val="00B050"/>
                </a:solidFill>
              </a:rPr>
              <a:t>do not have a clear picture of where mobile networks </a:t>
            </a:r>
            <a:r>
              <a:rPr lang="en-GB" sz="3200">
                <a:solidFill>
                  <a:srgbClr val="00B050"/>
                </a:solidFill>
              </a:rPr>
              <a:t>are down </a:t>
            </a:r>
            <a:r>
              <a:rPr lang="en-GB" sz="3200" dirty="0">
                <a:solidFill>
                  <a:schemeClr val="bg2"/>
                </a:solidFill>
                <a:latin typeface="+mn-lt"/>
              </a:rPr>
              <a:t>at a critical time</a:t>
            </a:r>
            <a:r>
              <a:rPr lang="en-GB" sz="3100" dirty="0">
                <a:solidFill>
                  <a:schemeClr val="bg2"/>
                </a:solidFill>
              </a:rPr>
              <a:t>.</a:t>
            </a:r>
          </a:p>
          <a:p>
            <a:endParaRPr lang="en-GB" sz="3100" dirty="0">
              <a:solidFill>
                <a:schemeClr val="bg2"/>
              </a:solidFill>
            </a:endParaRPr>
          </a:p>
          <a:p>
            <a:endParaRPr lang="en-GB" sz="3100" dirty="0">
              <a:solidFill>
                <a:schemeClr val="bg2"/>
              </a:solidFill>
            </a:endParaRPr>
          </a:p>
          <a:p>
            <a:r>
              <a:rPr lang="en-GB" sz="3100" b="1" dirty="0">
                <a:solidFill>
                  <a:schemeClr val="bg2"/>
                </a:solidFill>
              </a:rPr>
              <a:t>Our solution: </a:t>
            </a:r>
          </a:p>
          <a:p>
            <a:r>
              <a:rPr lang="en-GB" sz="3100" dirty="0">
                <a:solidFill>
                  <a:schemeClr val="bg2"/>
                </a:solidFill>
              </a:rPr>
              <a:t>A </a:t>
            </a:r>
            <a:r>
              <a:rPr lang="en-GB" sz="3100" dirty="0">
                <a:solidFill>
                  <a:srgbClr val="00B050"/>
                </a:solidFill>
              </a:rPr>
              <a:t>mapping service </a:t>
            </a:r>
            <a:r>
              <a:rPr lang="en-GB" sz="3100" dirty="0">
                <a:solidFill>
                  <a:schemeClr val="bg2"/>
                </a:solidFill>
              </a:rPr>
              <a:t>that shows where telecom network outages are happening in disaster affected areas. </a:t>
            </a:r>
          </a:p>
          <a:p>
            <a:endParaRPr lang="en-GB" sz="3200" dirty="0">
              <a:solidFill>
                <a:schemeClr val="bg2"/>
              </a:solidFill>
            </a:endParaRPr>
          </a:p>
          <a:p>
            <a:endParaRPr lang="en-GB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7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783EC-1F71-BF4E-F5ED-23763758E9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4942" b="14999"/>
          <a:stretch/>
        </p:blipFill>
        <p:spPr>
          <a:xfrm>
            <a:off x="1818383" y="1254033"/>
            <a:ext cx="9076035" cy="4454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E7F94A-521D-4459-98C2-DCE345A5941B}"/>
              </a:ext>
            </a:extLst>
          </p:cNvPr>
          <p:cNvSpPr txBox="1"/>
          <p:nvPr/>
        </p:nvSpPr>
        <p:spPr>
          <a:xfrm>
            <a:off x="386343" y="1353042"/>
            <a:ext cx="1152073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2"/>
                </a:solidFill>
              </a:rPr>
              <a:t>Introducing... </a:t>
            </a:r>
          </a:p>
          <a:p>
            <a:endParaRPr lang="en-GB" sz="4000" b="1" dirty="0">
              <a:solidFill>
                <a:schemeClr val="bg2"/>
              </a:solidFill>
            </a:endParaRPr>
          </a:p>
          <a:p>
            <a:pPr algn="ctr"/>
            <a:r>
              <a:rPr lang="en-GB" sz="6000" b="1" dirty="0">
                <a:solidFill>
                  <a:srgbClr val="00B050"/>
                </a:solidFill>
              </a:rPr>
              <a:t>Disaster Connectivity Map</a:t>
            </a:r>
          </a:p>
          <a:p>
            <a:pPr algn="ctr"/>
            <a:endParaRPr lang="en-GB" sz="4000" dirty="0">
              <a:solidFill>
                <a:srgbClr val="00B050"/>
              </a:solidFill>
            </a:endParaRPr>
          </a:p>
          <a:p>
            <a:pPr algn="ctr"/>
            <a:r>
              <a:rPr lang="en-GB" sz="3000" dirty="0">
                <a:solidFill>
                  <a:schemeClr val="bg2">
                    <a:lumMod val="50000"/>
                  </a:schemeClr>
                </a:solidFill>
              </a:rPr>
              <a:t>We affectionately call it </a:t>
            </a:r>
            <a:r>
              <a:rPr lang="en-GB" sz="3000" b="1" dirty="0">
                <a:solidFill>
                  <a:srgbClr val="00B050"/>
                </a:solidFill>
              </a:rPr>
              <a:t>DCM</a:t>
            </a:r>
          </a:p>
          <a:p>
            <a:pPr algn="ctr">
              <a:spcBef>
                <a:spcPts val="600"/>
              </a:spcBef>
            </a:pPr>
            <a:r>
              <a:rPr lang="en-GB" sz="3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https://dcm.itu.int</a:t>
            </a:r>
            <a:endParaRPr lang="en-GB" sz="3000" b="1" dirty="0">
              <a:solidFill>
                <a:srgbClr val="0070C0"/>
              </a:solidFill>
            </a:endParaRPr>
          </a:p>
          <a:p>
            <a:endParaRPr lang="en-GB" sz="2600" dirty="0">
              <a:solidFill>
                <a:schemeClr val="bg2"/>
              </a:solidFill>
            </a:endParaRPr>
          </a:p>
        </p:txBody>
      </p:sp>
      <p:pic>
        <p:nvPicPr>
          <p:cNvPr id="1026" name="Picture 2" descr="Heart symbol - Wikipedia">
            <a:extLst>
              <a:ext uri="{FF2B5EF4-FFF2-40B4-BE49-F238E27FC236}">
                <a16:creationId xmlns:a16="http://schemas.microsoft.com/office/drawing/2014/main" id="{BFC36453-D8AF-7DDC-4560-6D98A0EA5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49" y="4297679"/>
            <a:ext cx="178751" cy="17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0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068" descr="hungry hippo printable picture">
            <a:extLst>
              <a:ext uri="{FF2B5EF4-FFF2-40B4-BE49-F238E27FC236}">
                <a16:creationId xmlns:a16="http://schemas.microsoft.com/office/drawing/2014/main" id="{3D5FD9D8-A785-6B15-82FB-C3BD9E7A4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1" y="4411458"/>
            <a:ext cx="1814945" cy="187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36D4D2-B584-139B-62F7-59F0122A698B}"/>
              </a:ext>
            </a:extLst>
          </p:cNvPr>
          <p:cNvCxnSpPr/>
          <p:nvPr/>
        </p:nvCxnSpPr>
        <p:spPr>
          <a:xfrm flipH="1">
            <a:off x="7827818" y="502042"/>
            <a:ext cx="3034146" cy="2767518"/>
          </a:xfrm>
          <a:prstGeom prst="line">
            <a:avLst/>
          </a:prstGeom>
          <a:ln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lue funnel sticker on white background">
            <a:extLst>
              <a:ext uri="{FF2B5EF4-FFF2-40B4-BE49-F238E27FC236}">
                <a16:creationId xmlns:a16="http://schemas.microsoft.com/office/drawing/2014/main" id="{CDB022A0-2FFF-7341-3B7B-4C9ADC90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5" y="3269560"/>
            <a:ext cx="6374723" cy="189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4" name="Straight Connector 2053">
            <a:extLst>
              <a:ext uri="{FF2B5EF4-FFF2-40B4-BE49-F238E27FC236}">
                <a16:creationId xmlns:a16="http://schemas.microsoft.com/office/drawing/2014/main" id="{4D6F391C-3DEA-44D2-A7A1-202634B58D0A}"/>
              </a:ext>
            </a:extLst>
          </p:cNvPr>
          <p:cNvCxnSpPr>
            <a:cxnSpLocks/>
          </p:cNvCxnSpPr>
          <p:nvPr/>
        </p:nvCxnSpPr>
        <p:spPr>
          <a:xfrm flipH="1">
            <a:off x="7039791" y="502042"/>
            <a:ext cx="1065620" cy="3003732"/>
          </a:xfrm>
          <a:prstGeom prst="line">
            <a:avLst/>
          </a:prstGeom>
          <a:ln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ree vector vector abstract telecommunication earth map.">
            <a:extLst>
              <a:ext uri="{FF2B5EF4-FFF2-40B4-BE49-F238E27FC236}">
                <a16:creationId xmlns:a16="http://schemas.microsoft.com/office/drawing/2014/main" id="{1136EAD5-85FD-EEC9-0AC0-FC20FE53F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1" b="15960"/>
          <a:stretch/>
        </p:blipFill>
        <p:spPr bwMode="auto">
          <a:xfrm>
            <a:off x="4615861" y="5237016"/>
            <a:ext cx="2561514" cy="146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92BDA5-2E36-5D6B-7739-9B91049729CF}"/>
              </a:ext>
            </a:extLst>
          </p:cNvPr>
          <p:cNvCxnSpPr>
            <a:cxnSpLocks/>
          </p:cNvCxnSpPr>
          <p:nvPr/>
        </p:nvCxnSpPr>
        <p:spPr>
          <a:xfrm>
            <a:off x="1618382" y="502042"/>
            <a:ext cx="3164798" cy="3003732"/>
          </a:xfrm>
          <a:prstGeom prst="line">
            <a:avLst/>
          </a:prstGeom>
          <a:ln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F2C816-D669-B683-2B36-6B22878FC92A}"/>
              </a:ext>
            </a:extLst>
          </p:cNvPr>
          <p:cNvGrpSpPr>
            <a:grpSpLocks noChangeAspect="1"/>
          </p:cNvGrpSpPr>
          <p:nvPr/>
        </p:nvGrpSpPr>
        <p:grpSpPr>
          <a:xfrm>
            <a:off x="1662546" y="244961"/>
            <a:ext cx="9434945" cy="3034421"/>
            <a:chOff x="928255" y="106550"/>
            <a:chExt cx="10444197" cy="3359012"/>
          </a:xfrm>
        </p:grpSpPr>
        <p:pic>
          <p:nvPicPr>
            <p:cNvPr id="3" name="Picture 4" descr="Ookla and Mapbox Announce Geospatial Network Connectivity Partnership |  Business Wire">
              <a:extLst>
                <a:ext uri="{FF2B5EF4-FFF2-40B4-BE49-F238E27FC236}">
                  <a16:creationId xmlns:a16="http://schemas.microsoft.com/office/drawing/2014/main" id="{6E22D47B-D3A5-7EDC-7A93-A873CF7E3E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20" b="19608"/>
            <a:stretch/>
          </p:blipFill>
          <p:spPr bwMode="auto">
            <a:xfrm rot="1194994">
              <a:off x="1439458" y="923655"/>
              <a:ext cx="3302434" cy="1002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Facebook became Meta (PNG 3840*2160 &amp; SVG)">
              <a:extLst>
                <a:ext uri="{FF2B5EF4-FFF2-40B4-BE49-F238E27FC236}">
                  <a16:creationId xmlns:a16="http://schemas.microsoft.com/office/drawing/2014/main" id="{C611AB22-38B5-E85F-1847-E4A9B5AF6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0691">
              <a:off x="3592471" y="106550"/>
              <a:ext cx="2647406" cy="1489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BC7A7B-EF58-1989-18EA-2440948FC8E8}"/>
                </a:ext>
              </a:extLst>
            </p:cNvPr>
            <p:cNvGrpSpPr/>
            <p:nvPr/>
          </p:nvGrpSpPr>
          <p:grpSpPr>
            <a:xfrm rot="20395952">
              <a:off x="6842509" y="465255"/>
              <a:ext cx="3772782" cy="821871"/>
              <a:chOff x="6133218" y="3429000"/>
              <a:chExt cx="3772782" cy="821871"/>
            </a:xfrm>
          </p:grpSpPr>
          <p:pic>
            <p:nvPicPr>
              <p:cNvPr id="6" name="Picture 5" descr="A picture containing graphics, font, graphic design, text&#10;&#10;Description automatically generated">
                <a:extLst>
                  <a:ext uri="{FF2B5EF4-FFF2-40B4-BE49-F238E27FC236}">
                    <a16:creationId xmlns:a16="http://schemas.microsoft.com/office/drawing/2014/main" id="{84F3970C-C1FF-6FCE-CEBC-1C595FEF7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3218" y="3429000"/>
                <a:ext cx="2914786" cy="457200"/>
              </a:xfrm>
              <a:prstGeom prst="rect">
                <a:avLst/>
              </a:prstGeom>
            </p:spPr>
          </p:pic>
          <p:pic>
            <p:nvPicPr>
              <p:cNvPr id="7" name="Picture 10" descr="CollinsBartholomew">
                <a:extLst>
                  <a:ext uri="{FF2B5EF4-FFF2-40B4-BE49-F238E27FC236}">
                    <a16:creationId xmlns:a16="http://schemas.microsoft.com/office/drawing/2014/main" id="{5098C992-9613-3493-EABF-8746B4A63D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0500" y="3984171"/>
                <a:ext cx="2095500" cy="266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106E55-30A2-680A-0E9C-E1FC6320AB82}"/>
                </a:ext>
              </a:extLst>
            </p:cNvPr>
            <p:cNvGrpSpPr>
              <a:grpSpLocks/>
            </p:cNvGrpSpPr>
            <p:nvPr/>
          </p:nvGrpSpPr>
          <p:grpSpPr>
            <a:xfrm rot="21377609">
              <a:off x="5635335" y="1417217"/>
              <a:ext cx="5737117" cy="1574552"/>
              <a:chOff x="5910598" y="4553203"/>
              <a:chExt cx="5737117" cy="1574552"/>
            </a:xfrm>
          </p:grpSpPr>
          <p:pic>
            <p:nvPicPr>
              <p:cNvPr id="9" name="Picture 12" descr="Masae Analytics: Data Science for Informed Decisions">
                <a:extLst>
                  <a:ext uri="{FF2B5EF4-FFF2-40B4-BE49-F238E27FC236}">
                    <a16:creationId xmlns:a16="http://schemas.microsoft.com/office/drawing/2014/main" id="{C96E28E2-F5A4-FFCA-E9DC-4E21E95C03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0598" y="4832144"/>
                <a:ext cx="2712412" cy="586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4" descr="OpenCelliD by Unwired Labs - The Unwired Labs Blog">
                <a:extLst>
                  <a:ext uri="{FF2B5EF4-FFF2-40B4-BE49-F238E27FC236}">
                    <a16:creationId xmlns:a16="http://schemas.microsoft.com/office/drawing/2014/main" id="{ACBF30A4-B7A2-5791-56DD-098521A57D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6276" y="4553203"/>
                <a:ext cx="2521439" cy="8440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Online RF planning software for radio networks - CloudRF">
                <a:extLst>
                  <a:ext uri="{FF2B5EF4-FFF2-40B4-BE49-F238E27FC236}">
                    <a16:creationId xmlns:a16="http://schemas.microsoft.com/office/drawing/2014/main" id="{D33AAD45-6788-1778-8969-4631F93668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522" y="5338888"/>
                <a:ext cx="2455571" cy="788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4" descr="M-Lab: measuring Internet performance in the Asia Pacific | APNIC Blog">
              <a:extLst>
                <a:ext uri="{FF2B5EF4-FFF2-40B4-BE49-F238E27FC236}">
                  <a16:creationId xmlns:a16="http://schemas.microsoft.com/office/drawing/2014/main" id="{E1CA295F-423B-A71E-9AFB-CEA03AF02D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1" t="25721" r="25642" b="27610"/>
            <a:stretch/>
          </p:blipFill>
          <p:spPr bwMode="auto">
            <a:xfrm rot="20918374">
              <a:off x="5401193" y="2590084"/>
              <a:ext cx="2631581" cy="875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Microsoft Apps">
              <a:extLst>
                <a:ext uri="{FF2B5EF4-FFF2-40B4-BE49-F238E27FC236}">
                  <a16:creationId xmlns:a16="http://schemas.microsoft.com/office/drawing/2014/main" id="{4660E532-749C-F3C7-E31C-2DA6F07824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8" t="42956" r="33919" b="43880"/>
            <a:stretch/>
          </p:blipFill>
          <p:spPr bwMode="auto">
            <a:xfrm rot="742838">
              <a:off x="928255" y="2269881"/>
              <a:ext cx="4115081" cy="902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3B0A615-0251-7C39-9424-3AF6BB6B6C09}"/>
              </a:ext>
            </a:extLst>
          </p:cNvPr>
          <p:cNvSpPr txBox="1"/>
          <p:nvPr/>
        </p:nvSpPr>
        <p:spPr>
          <a:xfrm rot="4536600">
            <a:off x="4710829" y="5331347"/>
            <a:ext cx="2359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Disaster Connectivity Map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9990F3-CDC1-424F-BFF7-3CFCE990CD17}"/>
              </a:ext>
            </a:extLst>
          </p:cNvPr>
          <p:cNvCxnSpPr>
            <a:cxnSpLocks/>
          </p:cNvCxnSpPr>
          <p:nvPr/>
        </p:nvCxnSpPr>
        <p:spPr>
          <a:xfrm>
            <a:off x="5102584" y="502042"/>
            <a:ext cx="527045" cy="2829493"/>
          </a:xfrm>
          <a:prstGeom prst="line">
            <a:avLst/>
          </a:prstGeom>
          <a:ln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TextBox 2066">
            <a:extLst>
              <a:ext uri="{FF2B5EF4-FFF2-40B4-BE49-F238E27FC236}">
                <a16:creationId xmlns:a16="http://schemas.microsoft.com/office/drawing/2014/main" id="{96BF44FE-3643-8B69-EBC3-A9A74CD45391}"/>
              </a:ext>
            </a:extLst>
          </p:cNvPr>
          <p:cNvSpPr txBox="1"/>
          <p:nvPr/>
        </p:nvSpPr>
        <p:spPr>
          <a:xfrm rot="21062909">
            <a:off x="1772100" y="4658794"/>
            <a:ext cx="1943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solidFill>
                  <a:srgbClr val="00B050"/>
                </a:solidFill>
              </a:rPr>
              <a:t>Hungry for data!</a:t>
            </a:r>
            <a:endParaRPr lang="en-GB" sz="27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1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071391-7914-C5D7-B8E0-85615F6F9386}"/>
              </a:ext>
            </a:extLst>
          </p:cNvPr>
          <p:cNvSpPr txBox="1"/>
          <p:nvPr/>
        </p:nvSpPr>
        <p:spPr>
          <a:xfrm>
            <a:off x="386343" y="582333"/>
            <a:ext cx="11520737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400" b="1" dirty="0">
                <a:solidFill>
                  <a:schemeClr val="bg2"/>
                </a:solidFill>
              </a:rPr>
              <a:t>The high level:</a:t>
            </a:r>
            <a:endParaRPr lang="en-GB" sz="3400" dirty="0">
              <a:solidFill>
                <a:schemeClr val="bg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400" dirty="0">
                <a:solidFill>
                  <a:schemeClr val="bg2"/>
                </a:solidFill>
              </a:rPr>
              <a:t>Online platform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400" dirty="0">
                <a:solidFill>
                  <a:schemeClr val="bg2"/>
                </a:solidFill>
              </a:rPr>
              <a:t>Hosted and developed by the ITU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400" dirty="0">
                <a:solidFill>
                  <a:schemeClr val="bg2"/>
                </a:solidFill>
              </a:rPr>
              <a:t>Combines multiple data 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400" dirty="0">
                <a:solidFill>
                  <a:schemeClr val="bg2"/>
                </a:solidFill>
              </a:rPr>
              <a:t>Presents near real-time information on a map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400" dirty="0">
                <a:solidFill>
                  <a:schemeClr val="bg2"/>
                </a:solidFill>
              </a:rPr>
              <a:t>Password protected </a:t>
            </a:r>
            <a:r>
              <a:rPr lang="en-GB" sz="2800" dirty="0">
                <a:solidFill>
                  <a:schemeClr val="bg2"/>
                </a:solidFill>
              </a:rPr>
              <a:t>(for sensitive information)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400" dirty="0">
                <a:solidFill>
                  <a:schemeClr val="bg2"/>
                </a:solidFill>
              </a:rPr>
              <a:t>Activated manually upon request </a:t>
            </a:r>
            <a:r>
              <a:rPr lang="en-GB" sz="2800" dirty="0">
                <a:solidFill>
                  <a:schemeClr val="bg2"/>
                </a:solidFill>
              </a:rPr>
              <a:t>(in response to a disaster)</a:t>
            </a:r>
            <a:endParaRPr lang="en-GB" sz="2400" b="1" dirty="0">
              <a:solidFill>
                <a:schemeClr val="bg2"/>
              </a:solidFill>
            </a:endParaRPr>
          </a:p>
          <a:p>
            <a:pPr marL="1371600" lvl="2" indent="-4572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bg2"/>
                </a:solidFill>
              </a:rPr>
              <a:t>Want to know more? Contact: </a:t>
            </a:r>
            <a:r>
              <a:rPr lang="en-GB" sz="30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vanessa.gray@itu.int</a:t>
            </a:r>
            <a:endParaRPr lang="en-GB" sz="3000" dirty="0">
              <a:solidFill>
                <a:srgbClr val="00B05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400" dirty="0">
              <a:solidFill>
                <a:schemeClr val="bg2"/>
              </a:solidFill>
            </a:endParaRPr>
          </a:p>
          <a:p>
            <a:endParaRPr lang="en-GB" sz="2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72959"/>
      </p:ext>
    </p:extLst>
  </p:cSld>
  <p:clrMapOvr>
    <a:masterClrMapping/>
  </p:clrMapOvr>
</p:sld>
</file>

<file path=ppt/theme/theme1.xml><?xml version="1.0" encoding="utf-8"?>
<a:theme xmlns:a="http://schemas.openxmlformats.org/drawingml/2006/main" name="ETC PPT Template">
  <a:themeElements>
    <a:clrScheme name="ETC">
      <a:dk1>
        <a:sysClr val="windowText" lastClr="000000"/>
      </a:dk1>
      <a:lt1>
        <a:sysClr val="window" lastClr="FFFFFF"/>
      </a:lt1>
      <a:dk2>
        <a:srgbClr val="163970"/>
      </a:dk2>
      <a:lt2>
        <a:srgbClr val="F9AE2A"/>
      </a:lt2>
      <a:accent1>
        <a:srgbClr val="163970"/>
      </a:accent1>
      <a:accent2>
        <a:srgbClr val="F9AE2A"/>
      </a:accent2>
      <a:accent3>
        <a:srgbClr val="435487"/>
      </a:accent3>
      <a:accent4>
        <a:srgbClr val="FBBF5D"/>
      </a:accent4>
      <a:accent5>
        <a:srgbClr val="9DA0C0"/>
      </a:accent5>
      <a:accent6>
        <a:srgbClr val="FEDFB3"/>
      </a:accent6>
      <a:hlink>
        <a:srgbClr val="163970"/>
      </a:hlink>
      <a:folHlink>
        <a:srgbClr val="F9AE2A"/>
      </a:folHlink>
    </a:clrScheme>
    <a:fontScheme name="Inter">
      <a:majorFont>
        <a:latin typeface="Inter Extra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69BE840221E46A7DB18A8CFB8F226" ma:contentTypeVersion="6" ma:contentTypeDescription="Create a new document." ma:contentTypeScope="" ma:versionID="7ff532766d926365a4f200f6b078f491">
  <xsd:schema xmlns:xsd="http://www.w3.org/2001/XMLSchema" xmlns:xs="http://www.w3.org/2001/XMLSchema" xmlns:p="http://schemas.microsoft.com/office/2006/metadata/properties" xmlns:ns1="http://schemas.microsoft.com/sharepoint/v3" xmlns:ns2="c33f335d-c598-42c5-930e-ed783bf10eb7" xmlns:ns3="1aaea1ea-72e4-4374-b05e-72e2f16fb7ae" targetNamespace="http://schemas.microsoft.com/office/2006/metadata/properties" ma:root="true" ma:fieldsID="175de6c6a15160a69dc82ade5988a82f" ns1:_="" ns2:_="" ns3:_="">
    <xsd:import namespace="http://schemas.microsoft.com/sharepoint/v3"/>
    <xsd:import namespace="c33f335d-c598-42c5-930e-ed783bf10eb7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2:Event_x0020_Name" minOccurs="0"/>
                <xsd:element ref="ns2:Display_x0020_Name" minOccurs="0"/>
                <xsd:element ref="ns2:Langage" minOccurs="0"/>
                <xsd:element ref="ns2:Type_x0020_of_x0020_Document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f335d-c598-42c5-930e-ed783bf10eb7" elementFormDefault="qualified">
    <xsd:import namespace="http://schemas.microsoft.com/office/2006/documentManagement/types"/>
    <xsd:import namespace="http://schemas.microsoft.com/office/infopath/2007/PartnerControls"/>
    <xsd:element name="Event_x0020_Name" ma:index="2" nillable="true" ma:displayName="Event Name" ma:list="{6e5c2136-9c26-4275-84f6-29403907a3e4}" ma:internalName="Event_x0020_Name" ma:showField="Title">
      <xsd:simpleType>
        <xsd:restriction base="dms:Lookup"/>
      </xsd:simpleType>
    </xsd:element>
    <xsd:element name="Display_x0020_Name" ma:index="3" nillable="true" ma:displayName="Display Name" ma:internalName="Display_x0020_Name">
      <xsd:simpleType>
        <xsd:restriction base="dms:Text">
          <xsd:maxLength value="255"/>
        </xsd:restriction>
      </xsd:simpleType>
    </xsd:element>
    <xsd:element name="Langage" ma:index="4" nillable="true" ma:displayName="Langage" ma:default="en" ma:format="Dropdown" ma:internalName="Langage">
      <xsd:simpleType>
        <xsd:restriction base="dms:Choice">
          <xsd:enumeration value="en"/>
          <xsd:enumeration value="fr"/>
          <xsd:enumeration value="sp"/>
          <xsd:enumeration value="fr"/>
          <xsd:enumeration value="ru"/>
          <xsd:enumeration value="cn"/>
        </xsd:restriction>
      </xsd:simpleType>
    </xsd:element>
    <xsd:element name="Type_x0020_of_x0020_Document" ma:index="5" nillable="true" ma:displayName="Type of Document" ma:default="Presentation" ma:format="Dropdown" ma:internalName="Type_x0020_of_x0020_Document">
      <xsd:simpleType>
        <xsd:restriction base="dms:Choice">
          <xsd:enumeration value="General"/>
          <xsd:enumeration value="Present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c33f335d-c598-42c5-930e-ed783bf10eb7">Presentation</Type_x0020_of_x0020_Document>
    <Langage xmlns="c33f335d-c598-42c5-930e-ed783bf10eb7">en</Langage>
    <Event_x0020_Name xmlns="c33f335d-c598-42c5-930e-ed783bf10eb7" xsi:nil="true"/>
    <PublishingExpirationDate xmlns="http://schemas.microsoft.com/sharepoint/v3" xsi:nil="true"/>
    <Display_x0020_Name xmlns="c33f335d-c598-42c5-930e-ed783bf10eb7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B66F585-476D-49F0-AAEF-6F1D0433F3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6D529D-8981-4D41-8175-7E425F9926BB}"/>
</file>

<file path=customXml/itemProps3.xml><?xml version="1.0" encoding="utf-8"?>
<ds:datastoreItem xmlns:ds="http://schemas.openxmlformats.org/officeDocument/2006/customXml" ds:itemID="{880802BF-7587-43BD-AE51-D06BA7746D58}">
  <ds:schemaRefs>
    <ds:schemaRef ds:uri="http://schemas.openxmlformats.org/package/2006/metadata/core-properties"/>
    <ds:schemaRef ds:uri="http://purl.org/dc/dcmitype/"/>
    <ds:schemaRef ds:uri="8386cf7f-6022-428b-a94f-f29b93a70fec"/>
    <ds:schemaRef ds:uri="e6f748b0-73be-40f6-a9fd-116de5210dc4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ETC_word_theme</Template>
  <TotalTime>5175</TotalTime>
  <Words>235</Words>
  <Application>Microsoft Office PowerPoint</Application>
  <PresentationFormat>Widescreen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Inter</vt:lpstr>
      <vt:lpstr>Inter ExtraBold</vt:lpstr>
      <vt:lpstr>Wingdings</vt:lpstr>
      <vt:lpstr>ETC PPT Template</vt:lpstr>
      <vt:lpstr>Disaster Connectivity Map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Gabriele</dc:creator>
  <cp:lastModifiedBy>Salma FAROUQUE</cp:lastModifiedBy>
  <cp:revision>60</cp:revision>
  <dcterms:created xsi:type="dcterms:W3CDTF">2021-12-23T08:48:44Z</dcterms:created>
  <dcterms:modified xsi:type="dcterms:W3CDTF">2023-10-18T06:31:17Z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0x010100C1769BE840221E46A7DB18A8CFB8F226</vt:lpwstr>
  </property>
</Properties>
</file>