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emf" ContentType="image/x-emf"/>
  <Default Extension="xml" ContentType="application/xml"/>
  <Default Extension="vml" ContentType="application/vnd.openxmlformats-officedocument.vmlDrawing"/>
  <Override PartName="/ppt/slides/slide19.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notesSlides/notesSlide4.xml" ContentType="application/vnd.openxmlformats-officedocument.presentationml.notesSlide+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98" r:id="rId2"/>
    <p:sldMasterId id="2147483826" r:id="rId3"/>
    <p:sldMasterId id="2147483812" r:id="rId4"/>
    <p:sldMasterId id="2147483824" r:id="rId5"/>
  </p:sldMasterIdLst>
  <p:notesMasterIdLst>
    <p:notesMasterId r:id="rId25"/>
  </p:notesMasterIdLst>
  <p:handoutMasterIdLst>
    <p:handoutMasterId r:id="rId26"/>
  </p:handoutMasterIdLst>
  <p:sldIdLst>
    <p:sldId id="434" r:id="rId6"/>
    <p:sldId id="429" r:id="rId7"/>
    <p:sldId id="435" r:id="rId8"/>
    <p:sldId id="426" r:id="rId9"/>
    <p:sldId id="430" r:id="rId10"/>
    <p:sldId id="396" r:id="rId11"/>
    <p:sldId id="447" r:id="rId12"/>
    <p:sldId id="448" r:id="rId13"/>
    <p:sldId id="413" r:id="rId14"/>
    <p:sldId id="457" r:id="rId15"/>
    <p:sldId id="466" r:id="rId16"/>
    <p:sldId id="437" r:id="rId17"/>
    <p:sldId id="460" r:id="rId18"/>
    <p:sldId id="461" r:id="rId19"/>
    <p:sldId id="463" r:id="rId20"/>
    <p:sldId id="464" r:id="rId21"/>
    <p:sldId id="452" r:id="rId22"/>
    <p:sldId id="433" r:id="rId23"/>
    <p:sldId id="394" r:id="rId24"/>
  </p:sldIdLst>
  <p:sldSz cx="9144000" cy="5143500" type="screen16x9"/>
  <p:notesSz cx="6797675" cy="9926638"/>
  <p:defaultTex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96" userDrawn="1">
          <p15:clr>
            <a:srgbClr val="A4A3A4"/>
          </p15:clr>
        </p15:guide>
        <p15:guide id="2" pos="2180" userDrawn="1">
          <p15:clr>
            <a:srgbClr val="A4A3A4"/>
          </p15:clr>
        </p15:guide>
        <p15:guide id="3" orient="horz" pos="3150" userDrawn="1">
          <p15:clr>
            <a:srgbClr val="A4A3A4"/>
          </p15:clr>
        </p15:guide>
        <p15:guide id="4" pos="2165" userDrawn="1">
          <p15:clr>
            <a:srgbClr val="A4A3A4"/>
          </p15:clr>
        </p15:guide>
        <p15:guide id="5" orient="horz" pos="2875" userDrawn="1">
          <p15:clr>
            <a:srgbClr val="A4A3A4"/>
          </p15:clr>
        </p15:guide>
        <p15:guide id="6" orient="horz" pos="3127" userDrawn="1">
          <p15:clr>
            <a:srgbClr val="A4A3A4"/>
          </p15:clr>
        </p15:guide>
        <p15:guide id="7" pos="2156" userDrawn="1">
          <p15:clr>
            <a:srgbClr val="A4A3A4"/>
          </p15:clr>
        </p15:guide>
        <p15:guide id="8"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9FF"/>
    <a:srgbClr val="124191"/>
    <a:srgbClr val="123E8F"/>
    <a:srgbClr val="68717A"/>
    <a:srgbClr val="D8D9DA"/>
    <a:srgbClr val="A8BBC0"/>
    <a:srgbClr val="98A2AE"/>
    <a:srgbClr val="001135"/>
    <a:srgbClr val="EDF2F5"/>
    <a:srgbClr val="4D5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416" autoAdjust="0"/>
  </p:normalViewPr>
  <p:slideViewPr>
    <p:cSldViewPr snapToGrid="0">
      <p:cViewPr varScale="1">
        <p:scale>
          <a:sx n="153" d="100"/>
          <a:sy n="153" d="100"/>
        </p:scale>
        <p:origin x="480" y="16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51" d="100"/>
          <a:sy n="51" d="100"/>
        </p:scale>
        <p:origin x="-3006" y="-96"/>
      </p:cViewPr>
      <p:guideLst>
        <p:guide orient="horz" pos="2896"/>
        <p:guide pos="2180"/>
        <p:guide orient="horz" pos="3150"/>
        <p:guide pos="2165"/>
        <p:guide orient="horz" pos="2875"/>
        <p:guide orient="horz" pos="3127"/>
        <p:guide pos="2156"/>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handoutMaster" Target="handoutMasters/handoutMaster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slideMaster" Target="slideMasters/slideMaster3.xml"/><Relationship Id="rId25"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33" Type="http://schemas.openxmlformats.org/officeDocument/2006/relationships/customXml" Target="../customXml/item3.xml"/><Relationship Id="rId20" Type="http://schemas.openxmlformats.org/officeDocument/2006/relationships/slide" Target="slides/slide15.xml"/><Relationship Id="rId29" Type="http://schemas.openxmlformats.org/officeDocument/2006/relationships/theme" Target="theme/theme1.xml"/><Relationship Id="rId16" Type="http://schemas.openxmlformats.org/officeDocument/2006/relationships/slide" Target="slides/slide11.xml"/><Relationship Id="rId2" Type="http://schemas.openxmlformats.org/officeDocument/2006/relationships/slideMaster" Target="slideMasters/slideMaster2.xml"/><Relationship Id="rId24" Type="http://schemas.openxmlformats.org/officeDocument/2006/relationships/slide" Target="slides/slide19.xml"/><Relationship Id="rId11"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 Target="slides/slide1.xml"/><Relationship Id="rId32"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viewProps" Target="viewProps.xml"/><Relationship Id="rId15" Type="http://schemas.openxmlformats.org/officeDocument/2006/relationships/slide" Target="slides/slide10.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9" Type="http://schemas.openxmlformats.org/officeDocument/2006/relationships/slide" Target="slides/slide4.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14" Type="http://schemas.openxmlformats.org/officeDocument/2006/relationships/slide" Target="slides/slide9.xml"/><Relationship Id="rId4" Type="http://schemas.openxmlformats.org/officeDocument/2006/relationships/slideMaster" Target="slideMasters/slideMaster4.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1268" tIns="45635" rIns="91268" bIns="4563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0443" y="1"/>
            <a:ext cx="2945660" cy="496332"/>
          </a:xfrm>
          <a:prstGeom prst="rect">
            <a:avLst/>
          </a:prstGeom>
        </p:spPr>
        <p:txBody>
          <a:bodyPr vert="horz" lIns="91268" tIns="45635" rIns="91268" bIns="45635" rtlCol="0"/>
          <a:lstStyle>
            <a:lvl1pPr algn="r" fontAlgn="auto">
              <a:spcBef>
                <a:spcPts val="0"/>
              </a:spcBef>
              <a:spcAft>
                <a:spcPts val="0"/>
              </a:spcAft>
              <a:defRPr sz="1200">
                <a:latin typeface="+mn-lt"/>
                <a:ea typeface="+mn-ea"/>
                <a:cs typeface="+mn-cs"/>
              </a:defRPr>
            </a:lvl1pPr>
          </a:lstStyle>
          <a:p>
            <a:pPr>
              <a:defRPr/>
            </a:pPr>
            <a:fld id="{E3A1A956-FBA6-4D44-9717-88B588F88EA2}" type="datetimeFigureOut">
              <a:rPr lang="en-US"/>
              <a:pPr>
                <a:defRPr/>
              </a:pPr>
              <a:t>1/26/16</a:t>
            </a:fld>
            <a:endParaRPr lang="en-US" dirty="0"/>
          </a:p>
        </p:txBody>
      </p:sp>
      <p:sp>
        <p:nvSpPr>
          <p:cNvPr id="4" name="Footer Placeholder 3"/>
          <p:cNvSpPr>
            <a:spLocks noGrp="1"/>
          </p:cNvSpPr>
          <p:nvPr>
            <p:ph type="ftr" sz="quarter" idx="2"/>
          </p:nvPr>
        </p:nvSpPr>
        <p:spPr>
          <a:xfrm>
            <a:off x="0" y="9428585"/>
            <a:ext cx="2945660" cy="496332"/>
          </a:xfrm>
          <a:prstGeom prst="rect">
            <a:avLst/>
          </a:prstGeom>
        </p:spPr>
        <p:txBody>
          <a:bodyPr vert="horz" lIns="91268" tIns="45635" rIns="91268" bIns="4563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0443" y="9428585"/>
            <a:ext cx="2945660" cy="496332"/>
          </a:xfrm>
          <a:prstGeom prst="rect">
            <a:avLst/>
          </a:prstGeom>
        </p:spPr>
        <p:txBody>
          <a:bodyPr vert="horz" lIns="91268" tIns="45635" rIns="91268" bIns="45635" rtlCol="0" anchor="b"/>
          <a:lstStyle>
            <a:lvl1pPr algn="r" fontAlgn="auto">
              <a:spcBef>
                <a:spcPts val="0"/>
              </a:spcBef>
              <a:spcAft>
                <a:spcPts val="0"/>
              </a:spcAft>
              <a:defRPr sz="1200">
                <a:latin typeface="+mn-lt"/>
                <a:ea typeface="+mn-ea"/>
                <a:cs typeface="+mn-cs"/>
              </a:defRPr>
            </a:lvl1pPr>
          </a:lstStyle>
          <a:p>
            <a:pPr>
              <a:defRPr/>
            </a:pPr>
            <a:fld id="{6EB7DA75-3119-461F-BBD9-15CADFA283A7}" type="slidenum">
              <a:rPr lang="en-US"/>
              <a:pPr>
                <a:defRPr/>
              </a:pPr>
              <a:t>‹#›</a:t>
            </a:fld>
            <a:endParaRPr lang="en-US" dirty="0"/>
          </a:p>
        </p:txBody>
      </p:sp>
    </p:spTree>
    <p:extLst>
      <p:ext uri="{BB962C8B-B14F-4D97-AF65-F5344CB8AC3E}">
        <p14:creationId xmlns:p14="http://schemas.microsoft.com/office/powerpoint/2010/main" val="3867598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1268" tIns="45635" rIns="91268" bIns="4563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50443" y="1"/>
            <a:ext cx="2945660" cy="496332"/>
          </a:xfrm>
          <a:prstGeom prst="rect">
            <a:avLst/>
          </a:prstGeom>
        </p:spPr>
        <p:txBody>
          <a:bodyPr vert="horz" lIns="91268" tIns="45635" rIns="91268" bIns="45635" rtlCol="0"/>
          <a:lstStyle>
            <a:lvl1pPr algn="r" fontAlgn="auto">
              <a:spcBef>
                <a:spcPts val="0"/>
              </a:spcBef>
              <a:spcAft>
                <a:spcPts val="0"/>
              </a:spcAft>
              <a:defRPr sz="1200">
                <a:latin typeface="+mn-lt"/>
                <a:ea typeface="+mn-ea"/>
                <a:cs typeface="+mn-cs"/>
              </a:defRPr>
            </a:lvl1pPr>
          </a:lstStyle>
          <a:p>
            <a:pPr>
              <a:defRPr/>
            </a:pPr>
            <a:fld id="{32CF6B7E-5EE0-4686-A335-20EF82FA6D28}" type="datetimeFigureOut">
              <a:rPr lang="en-US"/>
              <a:pPr>
                <a:defRPr/>
              </a:pPr>
              <a:t>1/26/16</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68" tIns="45635" rIns="91268" bIns="45635" rtlCol="0" anchor="ctr"/>
          <a:lstStyle/>
          <a:p>
            <a:pPr lvl="0"/>
            <a:endParaRPr lang="en-US" noProof="0" dirty="0" smtClean="0"/>
          </a:p>
        </p:txBody>
      </p:sp>
      <p:sp>
        <p:nvSpPr>
          <p:cNvPr id="5" name="Notes Placeholder 4"/>
          <p:cNvSpPr>
            <a:spLocks noGrp="1"/>
          </p:cNvSpPr>
          <p:nvPr>
            <p:ph type="body" sz="quarter" idx="3"/>
          </p:nvPr>
        </p:nvSpPr>
        <p:spPr>
          <a:xfrm>
            <a:off x="679768" y="4715154"/>
            <a:ext cx="5438140" cy="4466987"/>
          </a:xfrm>
          <a:prstGeom prst="rect">
            <a:avLst/>
          </a:prstGeom>
        </p:spPr>
        <p:txBody>
          <a:bodyPr vert="horz" wrap="square" lIns="91268" tIns="45635" rIns="91268" bIns="4563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28585"/>
            <a:ext cx="2945660" cy="496332"/>
          </a:xfrm>
          <a:prstGeom prst="rect">
            <a:avLst/>
          </a:prstGeom>
        </p:spPr>
        <p:txBody>
          <a:bodyPr vert="horz" lIns="91268" tIns="45635" rIns="91268" bIns="4563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0443" y="9428585"/>
            <a:ext cx="2945660" cy="496332"/>
          </a:xfrm>
          <a:prstGeom prst="rect">
            <a:avLst/>
          </a:prstGeom>
        </p:spPr>
        <p:txBody>
          <a:bodyPr vert="horz" lIns="91268" tIns="45635" rIns="91268" bIns="45635" rtlCol="0" anchor="b"/>
          <a:lstStyle>
            <a:lvl1pPr algn="r" fontAlgn="auto">
              <a:spcBef>
                <a:spcPts val="0"/>
              </a:spcBef>
              <a:spcAft>
                <a:spcPts val="0"/>
              </a:spcAft>
              <a:defRPr sz="1200">
                <a:latin typeface="+mn-lt"/>
                <a:ea typeface="+mn-ea"/>
                <a:cs typeface="+mn-cs"/>
              </a:defRPr>
            </a:lvl1pPr>
          </a:lstStyle>
          <a:p>
            <a:pPr>
              <a:defRPr/>
            </a:pPr>
            <a:fld id="{26C2616F-011D-47B3-A2C1-4E16F11993E6}" type="slidenum">
              <a:rPr lang="en-US"/>
              <a:pPr>
                <a:defRPr/>
              </a:pPr>
              <a:t>‹#›</a:t>
            </a:fld>
            <a:endParaRPr lang="en-US" dirty="0"/>
          </a:p>
        </p:txBody>
      </p:sp>
    </p:spTree>
    <p:extLst>
      <p:ext uri="{BB962C8B-B14F-4D97-AF65-F5344CB8AC3E}">
        <p14:creationId xmlns:p14="http://schemas.microsoft.com/office/powerpoint/2010/main" val="9779924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Slide Image Placeholder 1"/>
          <p:cNvSpPr>
            <a:spLocks noGrp="1" noRot="1" noChangeAspect="1" noTextEdit="1"/>
          </p:cNvSpPr>
          <p:nvPr>
            <p:ph type="sldImg"/>
          </p:nvPr>
        </p:nvSpPr>
        <p:spPr>
          <a:xfrm>
            <a:off x="307975" y="863600"/>
            <a:ext cx="6183313" cy="3478213"/>
          </a:xfrm>
          <a:ln/>
        </p:spPr>
      </p:sp>
      <p:sp>
        <p:nvSpPr>
          <p:cNvPr id="592899" name="Notes Placeholder 2"/>
          <p:cNvSpPr>
            <a:spLocks noGrp="1"/>
          </p:cNvSpPr>
          <p:nvPr>
            <p:ph type="body" idx="1"/>
          </p:nvPr>
        </p:nvSpPr>
        <p:spPr>
          <a:xfrm>
            <a:off x="906888" y="4730070"/>
            <a:ext cx="4983903" cy="4490471"/>
          </a:xfrm>
          <a:noFill/>
          <a:ln w="9525"/>
        </p:spPr>
        <p:txBody>
          <a:bodyPr lIns="90809" tIns="44606" rIns="90809" bIns="44606"/>
          <a:lstStyle/>
          <a:p>
            <a:r>
              <a:rPr lang="fi-FI" dirty="0" err="1" smtClean="0"/>
              <a:t>First</a:t>
            </a:r>
            <a:r>
              <a:rPr lang="fi-FI" baseline="0" dirty="0" smtClean="0"/>
              <a:t> </a:t>
            </a:r>
            <a:r>
              <a:rPr lang="fi-FI" baseline="0" dirty="0" err="1" smtClean="0"/>
              <a:t>we</a:t>
            </a:r>
            <a:r>
              <a:rPr lang="fi-FI" baseline="0" dirty="0" smtClean="0"/>
              <a:t> </a:t>
            </a:r>
            <a:r>
              <a:rPr lang="fi-FI" baseline="0" dirty="0" err="1" smtClean="0"/>
              <a:t>will</a:t>
            </a:r>
            <a:r>
              <a:rPr lang="fi-FI" baseline="0" dirty="0" smtClean="0"/>
              <a:t> </a:t>
            </a:r>
            <a:r>
              <a:rPr lang="fi-FI" baseline="0" dirty="0" err="1" smtClean="0"/>
              <a:t>present</a:t>
            </a:r>
            <a:r>
              <a:rPr lang="fi-FI" baseline="0" dirty="0" smtClean="0"/>
              <a:t> an </a:t>
            </a:r>
            <a:r>
              <a:rPr lang="fi-FI" baseline="0" dirty="0" err="1" smtClean="0"/>
              <a:t>overview</a:t>
            </a:r>
            <a:r>
              <a:rPr lang="fi-FI" baseline="0" dirty="0" smtClean="0"/>
              <a:t> of the </a:t>
            </a:r>
            <a:r>
              <a:rPr lang="fi-FI" baseline="0" dirty="0" err="1" smtClean="0"/>
              <a:t>service</a:t>
            </a:r>
            <a:r>
              <a:rPr lang="fi-FI" baseline="0" dirty="0" smtClean="0"/>
              <a:t> </a:t>
            </a:r>
            <a:r>
              <a:rPr lang="fi-FI" baseline="0" dirty="0" err="1" smtClean="0"/>
              <a:t>portfolio</a:t>
            </a:r>
            <a:r>
              <a:rPr lang="fi-FI" baseline="0" dirty="0" smtClean="0"/>
              <a:t>, </a:t>
            </a:r>
            <a:r>
              <a:rPr lang="fi-FI" baseline="0" dirty="0" err="1" smtClean="0"/>
              <a:t>then</a:t>
            </a:r>
            <a:r>
              <a:rPr lang="fi-FI" baseline="0" dirty="0" smtClean="0"/>
              <a:t> </a:t>
            </a:r>
            <a:r>
              <a:rPr lang="fi-FI" baseline="0" dirty="0" err="1" smtClean="0"/>
              <a:t>cover</a:t>
            </a:r>
            <a:r>
              <a:rPr lang="fi-FI" baseline="0" dirty="0" smtClean="0"/>
              <a:t> </a:t>
            </a:r>
            <a:r>
              <a:rPr lang="fi-FI" baseline="0" dirty="0" err="1" smtClean="0"/>
              <a:t>our</a:t>
            </a:r>
            <a:r>
              <a:rPr lang="fi-FI" baseline="0" dirty="0" smtClean="0"/>
              <a:t> </a:t>
            </a:r>
            <a:r>
              <a:rPr lang="fi-FI" baseline="0" dirty="0" err="1" smtClean="0"/>
              <a:t>offerings</a:t>
            </a:r>
            <a:r>
              <a:rPr lang="fi-FI" baseline="0" dirty="0" smtClean="0"/>
              <a:t> in </a:t>
            </a:r>
            <a:r>
              <a:rPr lang="fi-FI" baseline="0" dirty="0" err="1" smtClean="0"/>
              <a:t>more</a:t>
            </a:r>
            <a:r>
              <a:rPr lang="fi-FI" baseline="0" dirty="0" smtClean="0"/>
              <a:t> </a:t>
            </a:r>
            <a:r>
              <a:rPr lang="fi-FI" baseline="0" dirty="0" err="1" smtClean="0"/>
              <a:t>detail</a:t>
            </a:r>
            <a:r>
              <a:rPr lang="fi-FI" baseline="0" dirty="0" smtClean="0"/>
              <a:t>, </a:t>
            </a:r>
            <a:r>
              <a:rPr lang="fi-FI" baseline="0" dirty="0" err="1" smtClean="0"/>
              <a:t>with</a:t>
            </a:r>
            <a:r>
              <a:rPr lang="fi-FI" baseline="0" dirty="0" smtClean="0"/>
              <a:t> </a:t>
            </a:r>
            <a:r>
              <a:rPr lang="fi-FI" baseline="0" dirty="0" err="1" smtClean="0"/>
              <a:t>key</a:t>
            </a:r>
            <a:r>
              <a:rPr lang="fi-FI" baseline="0" dirty="0" smtClean="0"/>
              <a:t> </a:t>
            </a:r>
            <a:r>
              <a:rPr lang="fi-FI" baseline="0" dirty="0" err="1" smtClean="0"/>
              <a:t>sales</a:t>
            </a:r>
            <a:r>
              <a:rPr lang="fi-FI" baseline="0" dirty="0" smtClean="0"/>
              <a:t> </a:t>
            </a:r>
            <a:r>
              <a:rPr lang="fi-FI" baseline="0" dirty="0" err="1" smtClean="0"/>
              <a:t>messages</a:t>
            </a:r>
            <a:r>
              <a:rPr lang="fi-FI" baseline="0" dirty="0" smtClean="0"/>
              <a:t>, </a:t>
            </a:r>
            <a:r>
              <a:rPr lang="fi-FI" baseline="0" dirty="0" err="1" smtClean="0"/>
              <a:t>references</a:t>
            </a:r>
            <a:r>
              <a:rPr lang="fi-FI" baseline="0" dirty="0" smtClean="0"/>
              <a:t> and </a:t>
            </a:r>
            <a:r>
              <a:rPr lang="fi-FI" baseline="0" dirty="0" err="1" smtClean="0"/>
              <a:t>capabilities</a:t>
            </a:r>
            <a:r>
              <a:rPr lang="fi-FI" baseline="0" dirty="0" smtClean="0"/>
              <a:t>. </a:t>
            </a:r>
            <a:r>
              <a:rPr lang="fi-FI" baseline="0" dirty="0" err="1" smtClean="0"/>
              <a:t>Thereafter</a:t>
            </a:r>
            <a:r>
              <a:rPr lang="fi-FI" baseline="0" dirty="0" smtClean="0"/>
              <a:t> </a:t>
            </a:r>
            <a:r>
              <a:rPr lang="fi-FI" baseline="0" dirty="0" err="1" smtClean="0"/>
              <a:t>we</a:t>
            </a:r>
            <a:r>
              <a:rPr lang="fi-FI" baseline="0" dirty="0" smtClean="0"/>
              <a:t> </a:t>
            </a:r>
            <a:r>
              <a:rPr lang="fi-FI" baseline="0" dirty="0" err="1" smtClean="0"/>
              <a:t>cover</a:t>
            </a:r>
            <a:r>
              <a:rPr lang="fi-FI" baseline="0" dirty="0" smtClean="0"/>
              <a:t> </a:t>
            </a:r>
            <a:r>
              <a:rPr lang="fi-FI" baseline="0" dirty="0" err="1" smtClean="0"/>
              <a:t>key</a:t>
            </a:r>
            <a:r>
              <a:rPr lang="fi-FI" baseline="0" dirty="0" smtClean="0"/>
              <a:t> </a:t>
            </a:r>
            <a:r>
              <a:rPr lang="fi-FI" baseline="0" dirty="0" err="1" smtClean="0"/>
              <a:t>topics</a:t>
            </a:r>
            <a:r>
              <a:rPr lang="fi-FI" baseline="0" dirty="0" smtClean="0"/>
              <a:t> </a:t>
            </a:r>
            <a:r>
              <a:rPr lang="fi-FI" baseline="0" dirty="0" err="1" smtClean="0"/>
              <a:t>re</a:t>
            </a:r>
            <a:r>
              <a:rPr lang="fi-FI" baseline="0" dirty="0" smtClean="0"/>
              <a:t> G2M, </a:t>
            </a:r>
            <a:r>
              <a:rPr lang="fi-FI" baseline="0" dirty="0" err="1" smtClean="0"/>
              <a:t>portffolio</a:t>
            </a:r>
            <a:r>
              <a:rPr lang="fi-FI" baseline="0" dirty="0" smtClean="0"/>
              <a:t> </a:t>
            </a:r>
            <a:r>
              <a:rPr lang="fi-FI" baseline="0" dirty="0" err="1" smtClean="0"/>
              <a:t>changes</a:t>
            </a:r>
            <a:r>
              <a:rPr lang="fi-FI" baseline="0" dirty="0" smtClean="0"/>
              <a:t> and </a:t>
            </a:r>
            <a:r>
              <a:rPr lang="fi-FI" baseline="0" dirty="0" err="1" smtClean="0"/>
              <a:t>contract</a:t>
            </a:r>
            <a:r>
              <a:rPr lang="fi-FI" baseline="0" dirty="0" smtClean="0"/>
              <a:t> </a:t>
            </a:r>
            <a:r>
              <a:rPr lang="fi-FI" baseline="0" dirty="0" err="1" smtClean="0"/>
              <a:t>consolidation</a:t>
            </a:r>
            <a:r>
              <a:rPr lang="fi-FI" baseline="0" dirty="0" smtClean="0"/>
              <a:t>, and of </a:t>
            </a:r>
            <a:r>
              <a:rPr lang="fi-FI" baseline="0" dirty="0" err="1" smtClean="0"/>
              <a:t>course</a:t>
            </a:r>
            <a:r>
              <a:rPr lang="fi-FI" baseline="0" dirty="0" smtClean="0"/>
              <a:t> </a:t>
            </a:r>
            <a:r>
              <a:rPr lang="fi-FI" baseline="0" dirty="0" err="1" smtClean="0"/>
              <a:t>contacts</a:t>
            </a:r>
            <a:r>
              <a:rPr lang="fi-FI" baseline="0" dirty="0" smtClean="0"/>
              <a:t> and </a:t>
            </a:r>
            <a:r>
              <a:rPr lang="fi-FI" baseline="0" dirty="0" err="1" smtClean="0"/>
              <a:t>sources</a:t>
            </a:r>
            <a:r>
              <a:rPr lang="fi-FI" baseline="0" dirty="0" smtClean="0"/>
              <a:t> for </a:t>
            </a:r>
            <a:r>
              <a:rPr lang="fi-FI" baseline="0" dirty="0" err="1" smtClean="0"/>
              <a:t>more</a:t>
            </a:r>
            <a:r>
              <a:rPr lang="fi-FI" baseline="0" dirty="0" smtClean="0"/>
              <a:t> </a:t>
            </a:r>
            <a:r>
              <a:rPr lang="fi-FI" baseline="0" dirty="0" err="1" smtClean="0"/>
              <a:t>information</a:t>
            </a:r>
            <a:r>
              <a:rPr lang="fi-FI" baseline="0" dirty="0" smtClean="0"/>
              <a:t>.</a:t>
            </a:r>
            <a:endParaRPr lang="en-US" dirty="0" smtClean="0"/>
          </a:p>
        </p:txBody>
      </p:sp>
    </p:spTree>
    <p:extLst>
      <p:ext uri="{BB962C8B-B14F-4D97-AF65-F5344CB8AC3E}">
        <p14:creationId xmlns:p14="http://schemas.microsoft.com/office/powerpoint/2010/main" val="259620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Slide Image Placeholder 1"/>
          <p:cNvSpPr>
            <a:spLocks noGrp="1" noRot="1" noChangeAspect="1" noTextEdit="1"/>
          </p:cNvSpPr>
          <p:nvPr>
            <p:ph type="sldImg"/>
          </p:nvPr>
        </p:nvSpPr>
        <p:spPr>
          <a:xfrm>
            <a:off x="307975" y="863600"/>
            <a:ext cx="6183313" cy="3478213"/>
          </a:xfrm>
          <a:ln/>
        </p:spPr>
      </p:sp>
      <p:sp>
        <p:nvSpPr>
          <p:cNvPr id="592899" name="Notes Placeholder 2"/>
          <p:cNvSpPr>
            <a:spLocks noGrp="1"/>
          </p:cNvSpPr>
          <p:nvPr>
            <p:ph type="body" idx="1"/>
          </p:nvPr>
        </p:nvSpPr>
        <p:spPr>
          <a:xfrm>
            <a:off x="906888" y="4730070"/>
            <a:ext cx="4983903" cy="4490471"/>
          </a:xfrm>
          <a:noFill/>
          <a:ln w="9525"/>
        </p:spPr>
        <p:txBody>
          <a:bodyPr lIns="90809" tIns="44606" rIns="90809" bIns="44606"/>
          <a:lstStyle/>
          <a:p>
            <a:r>
              <a:rPr lang="fi-FI" dirty="0" err="1" smtClean="0"/>
              <a:t>First</a:t>
            </a:r>
            <a:r>
              <a:rPr lang="fi-FI" baseline="0" dirty="0" smtClean="0"/>
              <a:t> </a:t>
            </a:r>
            <a:r>
              <a:rPr lang="fi-FI" baseline="0" dirty="0" err="1" smtClean="0"/>
              <a:t>we</a:t>
            </a:r>
            <a:r>
              <a:rPr lang="fi-FI" baseline="0" dirty="0" smtClean="0"/>
              <a:t> </a:t>
            </a:r>
            <a:r>
              <a:rPr lang="fi-FI" baseline="0" dirty="0" err="1" smtClean="0"/>
              <a:t>will</a:t>
            </a:r>
            <a:r>
              <a:rPr lang="fi-FI" baseline="0" dirty="0" smtClean="0"/>
              <a:t> </a:t>
            </a:r>
            <a:r>
              <a:rPr lang="fi-FI" baseline="0" dirty="0" err="1" smtClean="0"/>
              <a:t>present</a:t>
            </a:r>
            <a:r>
              <a:rPr lang="fi-FI" baseline="0" dirty="0" smtClean="0"/>
              <a:t> an </a:t>
            </a:r>
            <a:r>
              <a:rPr lang="fi-FI" baseline="0" dirty="0" err="1" smtClean="0"/>
              <a:t>overview</a:t>
            </a:r>
            <a:r>
              <a:rPr lang="fi-FI" baseline="0" dirty="0" smtClean="0"/>
              <a:t> of the </a:t>
            </a:r>
            <a:r>
              <a:rPr lang="fi-FI" baseline="0" dirty="0" err="1" smtClean="0"/>
              <a:t>service</a:t>
            </a:r>
            <a:r>
              <a:rPr lang="fi-FI" baseline="0" dirty="0" smtClean="0"/>
              <a:t> </a:t>
            </a:r>
            <a:r>
              <a:rPr lang="fi-FI" baseline="0" dirty="0" err="1" smtClean="0"/>
              <a:t>portfolio</a:t>
            </a:r>
            <a:r>
              <a:rPr lang="fi-FI" baseline="0" dirty="0" smtClean="0"/>
              <a:t>, </a:t>
            </a:r>
            <a:r>
              <a:rPr lang="fi-FI" baseline="0" dirty="0" err="1" smtClean="0"/>
              <a:t>then</a:t>
            </a:r>
            <a:r>
              <a:rPr lang="fi-FI" baseline="0" dirty="0" smtClean="0"/>
              <a:t> </a:t>
            </a:r>
            <a:r>
              <a:rPr lang="fi-FI" baseline="0" dirty="0" err="1" smtClean="0"/>
              <a:t>cover</a:t>
            </a:r>
            <a:r>
              <a:rPr lang="fi-FI" baseline="0" dirty="0" smtClean="0"/>
              <a:t> </a:t>
            </a:r>
            <a:r>
              <a:rPr lang="fi-FI" baseline="0" dirty="0" err="1" smtClean="0"/>
              <a:t>our</a:t>
            </a:r>
            <a:r>
              <a:rPr lang="fi-FI" baseline="0" dirty="0" smtClean="0"/>
              <a:t> </a:t>
            </a:r>
            <a:r>
              <a:rPr lang="fi-FI" baseline="0" dirty="0" err="1" smtClean="0"/>
              <a:t>offerings</a:t>
            </a:r>
            <a:r>
              <a:rPr lang="fi-FI" baseline="0" dirty="0" smtClean="0"/>
              <a:t> in </a:t>
            </a:r>
            <a:r>
              <a:rPr lang="fi-FI" baseline="0" dirty="0" err="1" smtClean="0"/>
              <a:t>more</a:t>
            </a:r>
            <a:r>
              <a:rPr lang="fi-FI" baseline="0" dirty="0" smtClean="0"/>
              <a:t> </a:t>
            </a:r>
            <a:r>
              <a:rPr lang="fi-FI" baseline="0" dirty="0" err="1" smtClean="0"/>
              <a:t>detail</a:t>
            </a:r>
            <a:r>
              <a:rPr lang="fi-FI" baseline="0" dirty="0" smtClean="0"/>
              <a:t>, </a:t>
            </a:r>
            <a:r>
              <a:rPr lang="fi-FI" baseline="0" dirty="0" err="1" smtClean="0"/>
              <a:t>with</a:t>
            </a:r>
            <a:r>
              <a:rPr lang="fi-FI" baseline="0" dirty="0" smtClean="0"/>
              <a:t> </a:t>
            </a:r>
            <a:r>
              <a:rPr lang="fi-FI" baseline="0" dirty="0" err="1" smtClean="0"/>
              <a:t>key</a:t>
            </a:r>
            <a:r>
              <a:rPr lang="fi-FI" baseline="0" dirty="0" smtClean="0"/>
              <a:t> </a:t>
            </a:r>
            <a:r>
              <a:rPr lang="fi-FI" baseline="0" dirty="0" err="1" smtClean="0"/>
              <a:t>sales</a:t>
            </a:r>
            <a:r>
              <a:rPr lang="fi-FI" baseline="0" dirty="0" smtClean="0"/>
              <a:t> </a:t>
            </a:r>
            <a:r>
              <a:rPr lang="fi-FI" baseline="0" dirty="0" err="1" smtClean="0"/>
              <a:t>messages</a:t>
            </a:r>
            <a:r>
              <a:rPr lang="fi-FI" baseline="0" dirty="0" smtClean="0"/>
              <a:t>, </a:t>
            </a:r>
            <a:r>
              <a:rPr lang="fi-FI" baseline="0" dirty="0" err="1" smtClean="0"/>
              <a:t>references</a:t>
            </a:r>
            <a:r>
              <a:rPr lang="fi-FI" baseline="0" dirty="0" smtClean="0"/>
              <a:t> and </a:t>
            </a:r>
            <a:r>
              <a:rPr lang="fi-FI" baseline="0" dirty="0" err="1" smtClean="0"/>
              <a:t>capabilities</a:t>
            </a:r>
            <a:r>
              <a:rPr lang="fi-FI" baseline="0" dirty="0" smtClean="0"/>
              <a:t>. </a:t>
            </a:r>
            <a:r>
              <a:rPr lang="fi-FI" baseline="0" dirty="0" err="1" smtClean="0"/>
              <a:t>Thereafter</a:t>
            </a:r>
            <a:r>
              <a:rPr lang="fi-FI" baseline="0" dirty="0" smtClean="0"/>
              <a:t> </a:t>
            </a:r>
            <a:r>
              <a:rPr lang="fi-FI" baseline="0" dirty="0" err="1" smtClean="0"/>
              <a:t>we</a:t>
            </a:r>
            <a:r>
              <a:rPr lang="fi-FI" baseline="0" dirty="0" smtClean="0"/>
              <a:t> </a:t>
            </a:r>
            <a:r>
              <a:rPr lang="fi-FI" baseline="0" dirty="0" err="1" smtClean="0"/>
              <a:t>cover</a:t>
            </a:r>
            <a:r>
              <a:rPr lang="fi-FI" baseline="0" dirty="0" smtClean="0"/>
              <a:t> </a:t>
            </a:r>
            <a:r>
              <a:rPr lang="fi-FI" baseline="0" dirty="0" err="1" smtClean="0"/>
              <a:t>key</a:t>
            </a:r>
            <a:r>
              <a:rPr lang="fi-FI" baseline="0" dirty="0" smtClean="0"/>
              <a:t> </a:t>
            </a:r>
            <a:r>
              <a:rPr lang="fi-FI" baseline="0" dirty="0" err="1" smtClean="0"/>
              <a:t>topics</a:t>
            </a:r>
            <a:r>
              <a:rPr lang="fi-FI" baseline="0" dirty="0" smtClean="0"/>
              <a:t> </a:t>
            </a:r>
            <a:r>
              <a:rPr lang="fi-FI" baseline="0" dirty="0" err="1" smtClean="0"/>
              <a:t>re</a:t>
            </a:r>
            <a:r>
              <a:rPr lang="fi-FI" baseline="0" dirty="0" smtClean="0"/>
              <a:t> G2M, </a:t>
            </a:r>
            <a:r>
              <a:rPr lang="fi-FI" baseline="0" dirty="0" err="1" smtClean="0"/>
              <a:t>portffolio</a:t>
            </a:r>
            <a:r>
              <a:rPr lang="fi-FI" baseline="0" dirty="0" smtClean="0"/>
              <a:t> </a:t>
            </a:r>
            <a:r>
              <a:rPr lang="fi-FI" baseline="0" dirty="0" err="1" smtClean="0"/>
              <a:t>changes</a:t>
            </a:r>
            <a:r>
              <a:rPr lang="fi-FI" baseline="0" dirty="0" smtClean="0"/>
              <a:t> and </a:t>
            </a:r>
            <a:r>
              <a:rPr lang="fi-FI" baseline="0" dirty="0" err="1" smtClean="0"/>
              <a:t>contract</a:t>
            </a:r>
            <a:r>
              <a:rPr lang="fi-FI" baseline="0" dirty="0" smtClean="0"/>
              <a:t> </a:t>
            </a:r>
            <a:r>
              <a:rPr lang="fi-FI" baseline="0" dirty="0" err="1" smtClean="0"/>
              <a:t>consolidation</a:t>
            </a:r>
            <a:r>
              <a:rPr lang="fi-FI" baseline="0" dirty="0" smtClean="0"/>
              <a:t>, and of </a:t>
            </a:r>
            <a:r>
              <a:rPr lang="fi-FI" baseline="0" dirty="0" err="1" smtClean="0"/>
              <a:t>course</a:t>
            </a:r>
            <a:r>
              <a:rPr lang="fi-FI" baseline="0" dirty="0" smtClean="0"/>
              <a:t> </a:t>
            </a:r>
            <a:r>
              <a:rPr lang="fi-FI" baseline="0" dirty="0" err="1" smtClean="0"/>
              <a:t>contacts</a:t>
            </a:r>
            <a:r>
              <a:rPr lang="fi-FI" baseline="0" dirty="0" smtClean="0"/>
              <a:t> and </a:t>
            </a:r>
            <a:r>
              <a:rPr lang="fi-FI" baseline="0" dirty="0" err="1" smtClean="0"/>
              <a:t>sources</a:t>
            </a:r>
            <a:r>
              <a:rPr lang="fi-FI" baseline="0" dirty="0" smtClean="0"/>
              <a:t> for </a:t>
            </a:r>
            <a:r>
              <a:rPr lang="fi-FI" baseline="0" dirty="0" err="1" smtClean="0"/>
              <a:t>more</a:t>
            </a:r>
            <a:r>
              <a:rPr lang="fi-FI" baseline="0" dirty="0" smtClean="0"/>
              <a:t> </a:t>
            </a:r>
            <a:r>
              <a:rPr lang="fi-FI" baseline="0" dirty="0" err="1" smtClean="0"/>
              <a:t>information</a:t>
            </a:r>
            <a:r>
              <a:rPr lang="fi-FI" baseline="0" dirty="0" smtClean="0"/>
              <a:t>.</a:t>
            </a:r>
            <a:endParaRPr lang="en-US" dirty="0" smtClean="0"/>
          </a:p>
        </p:txBody>
      </p:sp>
    </p:spTree>
    <p:extLst>
      <p:ext uri="{BB962C8B-B14F-4D97-AF65-F5344CB8AC3E}">
        <p14:creationId xmlns:p14="http://schemas.microsoft.com/office/powerpoint/2010/main" val="259620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bwMode="auto">
          <a:noFill/>
          <a:ln>
            <a:solidFill>
              <a:srgbClr val="000000"/>
            </a:solidFill>
            <a:miter lim="800000"/>
            <a:headEnd/>
            <a:tailEnd/>
          </a:ln>
        </p:spPr>
      </p:sp>
      <p:sp>
        <p:nvSpPr>
          <p:cNvPr id="454659" name="Notes Placeholder 2"/>
          <p:cNvSpPr>
            <a:spLocks noGrp="1"/>
          </p:cNvSpPr>
          <p:nvPr>
            <p:ph type="body" idx="1"/>
          </p:nvPr>
        </p:nvSpPr>
        <p:spPr/>
        <p:txBody>
          <a:bodyPr/>
          <a:lstStyle/>
          <a:p>
            <a:endParaRPr lang="it-IT" smtClean="0"/>
          </a:p>
        </p:txBody>
      </p:sp>
    </p:spTree>
    <p:extLst>
      <p:ext uri="{BB962C8B-B14F-4D97-AF65-F5344CB8AC3E}">
        <p14:creationId xmlns:p14="http://schemas.microsoft.com/office/powerpoint/2010/main" val="40974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Slide Image Placeholder 1"/>
          <p:cNvSpPr>
            <a:spLocks noGrp="1" noRot="1" noChangeAspect="1" noTextEdit="1"/>
          </p:cNvSpPr>
          <p:nvPr>
            <p:ph type="sldImg"/>
          </p:nvPr>
        </p:nvSpPr>
        <p:spPr>
          <a:xfrm>
            <a:off x="307975" y="863600"/>
            <a:ext cx="6183313" cy="3478213"/>
          </a:xfrm>
          <a:ln/>
        </p:spPr>
      </p:sp>
      <p:sp>
        <p:nvSpPr>
          <p:cNvPr id="592899" name="Notes Placeholder 2"/>
          <p:cNvSpPr>
            <a:spLocks noGrp="1"/>
          </p:cNvSpPr>
          <p:nvPr>
            <p:ph type="body" idx="1"/>
          </p:nvPr>
        </p:nvSpPr>
        <p:spPr>
          <a:xfrm>
            <a:off x="906888" y="4730070"/>
            <a:ext cx="4983903" cy="4490471"/>
          </a:xfrm>
          <a:noFill/>
          <a:ln w="9525"/>
        </p:spPr>
        <p:txBody>
          <a:bodyPr lIns="90799" tIns="44602" rIns="90799" bIns="44602"/>
          <a:lstStyle/>
          <a:p>
            <a:r>
              <a:rPr lang="fi-FI" dirty="0" err="1" smtClean="0"/>
              <a:t>First</a:t>
            </a:r>
            <a:r>
              <a:rPr lang="fi-FI" baseline="0" dirty="0" smtClean="0"/>
              <a:t> </a:t>
            </a:r>
            <a:r>
              <a:rPr lang="fi-FI" baseline="0" dirty="0" err="1" smtClean="0"/>
              <a:t>we</a:t>
            </a:r>
            <a:r>
              <a:rPr lang="fi-FI" baseline="0" dirty="0" smtClean="0"/>
              <a:t> </a:t>
            </a:r>
            <a:r>
              <a:rPr lang="fi-FI" baseline="0" dirty="0" err="1" smtClean="0"/>
              <a:t>will</a:t>
            </a:r>
            <a:r>
              <a:rPr lang="fi-FI" baseline="0" dirty="0" smtClean="0"/>
              <a:t> </a:t>
            </a:r>
            <a:r>
              <a:rPr lang="fi-FI" baseline="0" dirty="0" err="1" smtClean="0"/>
              <a:t>present</a:t>
            </a:r>
            <a:r>
              <a:rPr lang="fi-FI" baseline="0" dirty="0" smtClean="0"/>
              <a:t> an </a:t>
            </a:r>
            <a:r>
              <a:rPr lang="fi-FI" baseline="0" dirty="0" err="1" smtClean="0"/>
              <a:t>overview</a:t>
            </a:r>
            <a:r>
              <a:rPr lang="fi-FI" baseline="0" dirty="0" smtClean="0"/>
              <a:t> of the </a:t>
            </a:r>
            <a:r>
              <a:rPr lang="fi-FI" baseline="0" dirty="0" err="1" smtClean="0"/>
              <a:t>service</a:t>
            </a:r>
            <a:r>
              <a:rPr lang="fi-FI" baseline="0" dirty="0" smtClean="0"/>
              <a:t> </a:t>
            </a:r>
            <a:r>
              <a:rPr lang="fi-FI" baseline="0" dirty="0" err="1" smtClean="0"/>
              <a:t>portfolio</a:t>
            </a:r>
            <a:r>
              <a:rPr lang="fi-FI" baseline="0" dirty="0" smtClean="0"/>
              <a:t>, </a:t>
            </a:r>
            <a:r>
              <a:rPr lang="fi-FI" baseline="0" dirty="0" err="1" smtClean="0"/>
              <a:t>then</a:t>
            </a:r>
            <a:r>
              <a:rPr lang="fi-FI" baseline="0" dirty="0" smtClean="0"/>
              <a:t> </a:t>
            </a:r>
            <a:r>
              <a:rPr lang="fi-FI" baseline="0" dirty="0" err="1" smtClean="0"/>
              <a:t>cover</a:t>
            </a:r>
            <a:r>
              <a:rPr lang="fi-FI" baseline="0" dirty="0" smtClean="0"/>
              <a:t> </a:t>
            </a:r>
            <a:r>
              <a:rPr lang="fi-FI" baseline="0" dirty="0" err="1" smtClean="0"/>
              <a:t>our</a:t>
            </a:r>
            <a:r>
              <a:rPr lang="fi-FI" baseline="0" dirty="0" smtClean="0"/>
              <a:t> </a:t>
            </a:r>
            <a:r>
              <a:rPr lang="fi-FI" baseline="0" dirty="0" err="1" smtClean="0"/>
              <a:t>offerings</a:t>
            </a:r>
            <a:r>
              <a:rPr lang="fi-FI" baseline="0" dirty="0" smtClean="0"/>
              <a:t> in </a:t>
            </a:r>
            <a:r>
              <a:rPr lang="fi-FI" baseline="0" dirty="0" err="1" smtClean="0"/>
              <a:t>more</a:t>
            </a:r>
            <a:r>
              <a:rPr lang="fi-FI" baseline="0" dirty="0" smtClean="0"/>
              <a:t> </a:t>
            </a:r>
            <a:r>
              <a:rPr lang="fi-FI" baseline="0" dirty="0" err="1" smtClean="0"/>
              <a:t>detail</a:t>
            </a:r>
            <a:r>
              <a:rPr lang="fi-FI" baseline="0" dirty="0" smtClean="0"/>
              <a:t>, </a:t>
            </a:r>
            <a:r>
              <a:rPr lang="fi-FI" baseline="0" dirty="0" err="1" smtClean="0"/>
              <a:t>with</a:t>
            </a:r>
            <a:r>
              <a:rPr lang="fi-FI" baseline="0" dirty="0" smtClean="0"/>
              <a:t> </a:t>
            </a:r>
            <a:r>
              <a:rPr lang="fi-FI" baseline="0" dirty="0" err="1" smtClean="0"/>
              <a:t>key</a:t>
            </a:r>
            <a:r>
              <a:rPr lang="fi-FI" baseline="0" dirty="0" smtClean="0"/>
              <a:t> </a:t>
            </a:r>
            <a:r>
              <a:rPr lang="fi-FI" baseline="0" dirty="0" err="1" smtClean="0"/>
              <a:t>sales</a:t>
            </a:r>
            <a:r>
              <a:rPr lang="fi-FI" baseline="0" dirty="0" smtClean="0"/>
              <a:t> </a:t>
            </a:r>
            <a:r>
              <a:rPr lang="fi-FI" baseline="0" dirty="0" err="1" smtClean="0"/>
              <a:t>messages</a:t>
            </a:r>
            <a:r>
              <a:rPr lang="fi-FI" baseline="0" dirty="0" smtClean="0"/>
              <a:t>, </a:t>
            </a:r>
            <a:r>
              <a:rPr lang="fi-FI" baseline="0" dirty="0" err="1" smtClean="0"/>
              <a:t>references</a:t>
            </a:r>
            <a:r>
              <a:rPr lang="fi-FI" baseline="0" dirty="0" smtClean="0"/>
              <a:t> and </a:t>
            </a:r>
            <a:r>
              <a:rPr lang="fi-FI" baseline="0" dirty="0" err="1" smtClean="0"/>
              <a:t>capabilities</a:t>
            </a:r>
            <a:r>
              <a:rPr lang="fi-FI" baseline="0" dirty="0" smtClean="0"/>
              <a:t>. </a:t>
            </a:r>
            <a:r>
              <a:rPr lang="fi-FI" baseline="0" dirty="0" err="1" smtClean="0"/>
              <a:t>Thereafter</a:t>
            </a:r>
            <a:r>
              <a:rPr lang="fi-FI" baseline="0" dirty="0" smtClean="0"/>
              <a:t> </a:t>
            </a:r>
            <a:r>
              <a:rPr lang="fi-FI" baseline="0" dirty="0" err="1" smtClean="0"/>
              <a:t>we</a:t>
            </a:r>
            <a:r>
              <a:rPr lang="fi-FI" baseline="0" dirty="0" smtClean="0"/>
              <a:t> </a:t>
            </a:r>
            <a:r>
              <a:rPr lang="fi-FI" baseline="0" dirty="0" err="1" smtClean="0"/>
              <a:t>cover</a:t>
            </a:r>
            <a:r>
              <a:rPr lang="fi-FI" baseline="0" dirty="0" smtClean="0"/>
              <a:t> </a:t>
            </a:r>
            <a:r>
              <a:rPr lang="fi-FI" baseline="0" dirty="0" err="1" smtClean="0"/>
              <a:t>key</a:t>
            </a:r>
            <a:r>
              <a:rPr lang="fi-FI" baseline="0" dirty="0" smtClean="0"/>
              <a:t> </a:t>
            </a:r>
            <a:r>
              <a:rPr lang="fi-FI" baseline="0" dirty="0" err="1" smtClean="0"/>
              <a:t>topics</a:t>
            </a:r>
            <a:r>
              <a:rPr lang="fi-FI" baseline="0" dirty="0" smtClean="0"/>
              <a:t> </a:t>
            </a:r>
            <a:r>
              <a:rPr lang="fi-FI" baseline="0" dirty="0" err="1" smtClean="0"/>
              <a:t>re</a:t>
            </a:r>
            <a:r>
              <a:rPr lang="fi-FI" baseline="0" dirty="0" smtClean="0"/>
              <a:t> G2M, </a:t>
            </a:r>
            <a:r>
              <a:rPr lang="fi-FI" baseline="0" dirty="0" err="1" smtClean="0"/>
              <a:t>portffolio</a:t>
            </a:r>
            <a:r>
              <a:rPr lang="fi-FI" baseline="0" dirty="0" smtClean="0"/>
              <a:t> </a:t>
            </a:r>
            <a:r>
              <a:rPr lang="fi-FI" baseline="0" dirty="0" err="1" smtClean="0"/>
              <a:t>changes</a:t>
            </a:r>
            <a:r>
              <a:rPr lang="fi-FI" baseline="0" dirty="0" smtClean="0"/>
              <a:t> and </a:t>
            </a:r>
            <a:r>
              <a:rPr lang="fi-FI" baseline="0" dirty="0" err="1" smtClean="0"/>
              <a:t>contract</a:t>
            </a:r>
            <a:r>
              <a:rPr lang="fi-FI" baseline="0" dirty="0" smtClean="0"/>
              <a:t> </a:t>
            </a:r>
            <a:r>
              <a:rPr lang="fi-FI" baseline="0" dirty="0" err="1" smtClean="0"/>
              <a:t>consolidation</a:t>
            </a:r>
            <a:r>
              <a:rPr lang="fi-FI" baseline="0" dirty="0" smtClean="0"/>
              <a:t>, and of </a:t>
            </a:r>
            <a:r>
              <a:rPr lang="fi-FI" baseline="0" dirty="0" err="1" smtClean="0"/>
              <a:t>course</a:t>
            </a:r>
            <a:r>
              <a:rPr lang="fi-FI" baseline="0" dirty="0" smtClean="0"/>
              <a:t> </a:t>
            </a:r>
            <a:r>
              <a:rPr lang="fi-FI" baseline="0" dirty="0" err="1" smtClean="0"/>
              <a:t>contacts</a:t>
            </a:r>
            <a:r>
              <a:rPr lang="fi-FI" baseline="0" dirty="0" smtClean="0"/>
              <a:t> and </a:t>
            </a:r>
            <a:r>
              <a:rPr lang="fi-FI" baseline="0" dirty="0" err="1" smtClean="0"/>
              <a:t>sources</a:t>
            </a:r>
            <a:r>
              <a:rPr lang="fi-FI" baseline="0" dirty="0" smtClean="0"/>
              <a:t> for </a:t>
            </a:r>
            <a:r>
              <a:rPr lang="fi-FI" baseline="0" dirty="0" err="1" smtClean="0"/>
              <a:t>more</a:t>
            </a:r>
            <a:r>
              <a:rPr lang="fi-FI" baseline="0" dirty="0" smtClean="0"/>
              <a:t> </a:t>
            </a:r>
            <a:r>
              <a:rPr lang="fi-FI" baseline="0" dirty="0" err="1" smtClean="0"/>
              <a:t>information</a:t>
            </a:r>
            <a:r>
              <a:rPr lang="fi-FI" baseline="0" dirty="0" smtClean="0"/>
              <a:t>.</a:t>
            </a:r>
            <a:endParaRPr lang="en-US" dirty="0" smtClean="0"/>
          </a:p>
        </p:txBody>
      </p:sp>
    </p:spTree>
    <p:extLst>
      <p:ext uri="{BB962C8B-B14F-4D97-AF65-F5344CB8AC3E}">
        <p14:creationId xmlns:p14="http://schemas.microsoft.com/office/powerpoint/2010/main" val="259620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215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3.jpeg"/><Relationship Id="rId5" Type="http://schemas.openxmlformats.org/officeDocument/2006/relationships/oleObject" Target="../embeddings/oleObject1.bin"/><Relationship Id="rId6" Type="http://schemas.openxmlformats.org/officeDocument/2006/relationships/image" Target="../media/image2.emf"/><Relationship Id="rId7"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3"/>
          <p:cNvSpPr>
            <a:spLocks noGrp="1"/>
          </p:cNvSpPr>
          <p:nvPr>
            <p:ph type="ftr" sz="quarter" idx="14"/>
          </p:nvPr>
        </p:nvSpPr>
        <p:spPr>
          <a:xfrm>
            <a:off x="432000" y="4789325"/>
            <a:ext cx="6080400" cy="122400"/>
          </a:xfrm>
        </p:spPr>
        <p:txBody>
          <a:bodyPr/>
          <a:lstStyle/>
          <a:p>
            <a:pPr algn="l"/>
            <a:r>
              <a:rPr lang="en-US" dirty="0" smtClean="0">
                <a:solidFill>
                  <a:srgbClr val="68717A"/>
                </a:solidFill>
                <a:cs typeface="Arial" charset="0"/>
              </a:rPr>
              <a:t>&lt;Change information classification in footer&gt;</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Nokia White 0">
    <p:spTree>
      <p:nvGrpSpPr>
        <p:cNvPr id="1" name=""/>
        <p:cNvGrpSpPr/>
        <p:nvPr/>
      </p:nvGrpSpPr>
      <p:grpSpPr>
        <a:xfrm>
          <a:off x="0" y="0"/>
          <a:ext cx="0" cy="0"/>
          <a:chOff x="0" y="0"/>
          <a:chExt cx="0" cy="0"/>
        </a:xfrm>
      </p:grpSpPr>
      <p:pic>
        <p:nvPicPr>
          <p:cNvPr id="88067" name="Picture 3" descr="D:\userdata\a1sinha\Desktop\Sales Conference\Low res PPT file\09_beach-walk_nokia-brand_large.jpg"/>
          <p:cNvPicPr>
            <a:picLocks noChangeAspect="1" noChangeArrowheads="1"/>
          </p:cNvPicPr>
          <p:nvPr userDrawn="1"/>
        </p:nvPicPr>
        <p:blipFill>
          <a:blip r:embed="rId4" cstate="screen"/>
          <a:srcRect/>
          <a:stretch>
            <a:fillRect/>
          </a:stretch>
        </p:blipFill>
        <p:spPr bwMode="auto">
          <a:xfrm>
            <a:off x="0" y="0"/>
            <a:ext cx="9144000" cy="5143500"/>
          </a:xfrm>
          <a:prstGeom prst="rect">
            <a:avLst/>
          </a:prstGeom>
          <a:noFill/>
        </p:spPr>
      </p:pic>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4"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hasCustomPrompt="1"/>
          </p:nvPr>
        </p:nvSpPr>
        <p:spPr>
          <a:xfrm>
            <a:off x="417600" y="279249"/>
            <a:ext cx="7600157" cy="309600"/>
          </a:xfrm>
          <a:prstGeom prst="rect">
            <a:avLst/>
          </a:prstGeom>
        </p:spPr>
        <p:txBody>
          <a:bodyPr/>
          <a:lstStyle>
            <a:lvl1pPr>
              <a:defRPr sz="2000" b="0">
                <a:solidFill>
                  <a:schemeClr val="bg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ITU GET-2016, Kuwait City</a:t>
            </a:r>
          </a:p>
        </p:txBody>
      </p:sp>
      <p:sp>
        <p:nvSpPr>
          <p:cNvPr id="3" name="Text Placeholder 2"/>
          <p:cNvSpPr>
            <a:spLocks noGrp="1"/>
          </p:cNvSpPr>
          <p:nvPr>
            <p:ph type="body" sz="quarter" idx="10" hasCustomPrompt="1"/>
          </p:nvPr>
        </p:nvSpPr>
        <p:spPr>
          <a:xfrm>
            <a:off x="417512" y="590400"/>
            <a:ext cx="7600157"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
        <p:nvSpPr>
          <p:cNvPr id="9" name="TextBox 8"/>
          <p:cNvSpPr txBox="1"/>
          <p:nvPr userDrawn="1"/>
        </p:nvSpPr>
        <p:spPr>
          <a:xfrm>
            <a:off x="657000" y="48168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a:t>
            </a:r>
            <a:r>
              <a:rPr lang="en-GB" sz="800" baseline="0" dirty="0" smtClean="0">
                <a:solidFill>
                  <a:schemeClr val="bg1"/>
                </a:solidFill>
                <a:latin typeface="+mn-lt"/>
                <a:cs typeface="Arial" charset="0"/>
              </a:rPr>
              <a:t> </a:t>
            </a:r>
            <a:r>
              <a:rPr lang="en-GB" sz="800" dirty="0" smtClean="0">
                <a:solidFill>
                  <a:schemeClr val="bg1"/>
                </a:solidFill>
                <a:latin typeface="+mn-lt"/>
                <a:cs typeface="Arial" charset="0"/>
              </a:rPr>
              <a:t>2016</a:t>
            </a:r>
            <a:endParaRPr lang="en-GB" sz="800" dirty="0">
              <a:solidFill>
                <a:schemeClr val="bg1"/>
              </a:solidFill>
              <a:latin typeface="+mn-lt"/>
              <a:cs typeface="Arial" charset="0"/>
            </a:endParaRPr>
          </a:p>
        </p:txBody>
      </p:sp>
      <p:sp>
        <p:nvSpPr>
          <p:cNvPr id="10"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dirty="0">
              <a:solidFill>
                <a:schemeClr val="bg1"/>
              </a:solidFill>
              <a:latin typeface="+mn-lt"/>
              <a:cs typeface="Arial" panose="020B0604020202020204" pitchFamily="34" charset="0"/>
            </a:endParaRPr>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035200" y="4806239"/>
            <a:ext cx="690379" cy="112048"/>
          </a:xfrm>
          <a:prstGeom prst="rect">
            <a:avLst/>
          </a:prstGeom>
        </p:spPr>
      </p:pic>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okia Blue Separ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7302" y="2430463"/>
            <a:ext cx="1741074" cy="282575"/>
          </a:xfrm>
          <a:prstGeom prst="rect">
            <a:avLst/>
          </a:prstGeom>
        </p:spPr>
      </p:pic>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INTERNAL ONLY, NOT FOR DISTRIBUTION</a:t>
            </a: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Nokia Blue Plai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67200" y="900000"/>
            <a:ext cx="8359200" cy="1980000"/>
          </a:xfrm>
        </p:spPr>
        <p:txBody>
          <a:bodyPr/>
          <a:lstStyle>
            <a:lvl1pPr marL="0" indent="0">
              <a:buNone/>
              <a:defRPr sz="6600">
                <a:solidFill>
                  <a:schemeClr val="bg1"/>
                </a:solidFill>
                <a:latin typeface="Nokia Pure Headline Ultra Light" panose="020B0204020202020204" pitchFamily="34" charset="0"/>
              </a:defRPr>
            </a:lvl1pPr>
          </a:lstStyle>
          <a:p>
            <a:pPr eaLnBrk="1" hangingPunct="1"/>
            <a:r>
              <a:rPr lang="en-US" dirty="0" smtClean="0">
                <a:ea typeface="ヒラギノ角ゴ Pro W3"/>
                <a:cs typeface="ヒラギノ角ゴ Pro W3"/>
              </a:rPr>
              <a:t>Main headline in</a:t>
            </a:r>
            <a:br>
              <a:rPr lang="en-US" dirty="0" smtClean="0">
                <a:ea typeface="ヒラギノ角ゴ Pro W3"/>
                <a:cs typeface="ヒラギノ角ゴ Pro W3"/>
              </a:rPr>
            </a:br>
            <a:r>
              <a:rPr lang="en-US" dirty="0" smtClean="0">
                <a:ea typeface="ヒラギノ角ゴ Pro W3"/>
                <a:cs typeface="ヒラギノ角ゴ Pro W3"/>
              </a:rPr>
              <a:t>lower case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00" y="280580"/>
            <a:ext cx="1080000" cy="175283"/>
          </a:xfrm>
          <a:prstGeom prst="rect">
            <a:avLst/>
          </a:prstGeom>
        </p:spPr>
      </p:pic>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ITU GET-2016, Kuwait City</a:t>
            </a:r>
          </a:p>
        </p:txBody>
      </p:sp>
      <p:sp>
        <p:nvSpPr>
          <p:cNvPr id="8" name="Content Placeholder 12"/>
          <p:cNvSpPr>
            <a:spLocks noGrp="1"/>
          </p:cNvSpPr>
          <p:nvPr>
            <p:ph sz="quarter" idx="13" hasCustomPrompt="1"/>
          </p:nvPr>
        </p:nvSpPr>
        <p:spPr>
          <a:xfrm>
            <a:off x="417600" y="3059999"/>
            <a:ext cx="8308800" cy="1576800"/>
          </a:xfrm>
        </p:spPr>
        <p:txBody>
          <a:bodyPr/>
          <a:lstStyle>
            <a:lvl1pPr marL="0" indent="0">
              <a:buNone/>
              <a:defRPr sz="1800"/>
            </a:lvl1pPr>
            <a:lvl2pPr marL="230400" indent="-228600">
              <a:buFont typeface="Arial" panose="020B0604020202020204" pitchFamily="34" charset="0"/>
              <a:buChar char="•"/>
              <a:defRPr sz="1800"/>
            </a:lvl2pPr>
          </a:lstStyle>
          <a:p>
            <a:pPr lvl="0"/>
            <a:r>
              <a:rPr lang="en-US" dirty="0" smtClean="0"/>
              <a:t>Supporting headline in sentence case here </a:t>
            </a:r>
          </a:p>
          <a:p>
            <a:pPr lvl="1"/>
            <a:r>
              <a:rPr lang="en-US" dirty="0" smtClean="0"/>
              <a:t>Author/Presenter</a:t>
            </a:r>
          </a:p>
          <a:p>
            <a:pPr lvl="1"/>
            <a:r>
              <a:rPr lang="en-US" dirty="0" smtClean="0"/>
              <a:t>DD-MM-YYYY</a:t>
            </a:r>
            <a:endParaRPr lang="en-US" dirty="0"/>
          </a:p>
        </p:txBody>
      </p:sp>
    </p:spTree>
    <p:extLst>
      <p:ext uri="{BB962C8B-B14F-4D97-AF65-F5344CB8AC3E}">
        <p14:creationId xmlns:p14="http://schemas.microsoft.com/office/powerpoint/2010/main" val="3416125865"/>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defRPr sz="1600">
                <a:solidFill>
                  <a:schemeClr val="bg1"/>
                </a:solidFill>
              </a:defRPr>
            </a:lvl1pPr>
            <a:lvl2pPr marL="460800">
              <a:defRPr sz="1400"/>
            </a:lvl2pPr>
            <a:lvl3pPr marL="691200" indent="-230400">
              <a:defRPr sz="1200"/>
            </a:lvl3pPr>
            <a:lvl4pPr marL="921600">
              <a:defRPr sz="1000"/>
            </a:lvl4pPr>
            <a:lvl5pPr marL="1152000">
              <a:defRPr sz="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dirty="0" smtClean="0"/>
              <a:t>Click to edit headline</a:t>
            </a:r>
            <a:endParaRPr lang="en-GB" noProof="0" dirty="0"/>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INTERNAL ONLY, NOT FOR DISTRIBUTION</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5200" y="4806000"/>
            <a:ext cx="690379" cy="112048"/>
          </a:xfrm>
          <a:prstGeom prst="rect">
            <a:avLst/>
          </a:prstGeom>
        </p:spPr>
      </p:pic>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val="286781237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Nokia Blue Plai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17599" y="280799"/>
            <a:ext cx="8308800" cy="4359600"/>
          </a:xfrm>
        </p:spPr>
        <p:txBody>
          <a:bodyPr/>
          <a:lstStyle>
            <a:lvl1pPr marL="0" indent="0">
              <a:spcAft>
                <a:spcPts val="1200"/>
              </a:spcAft>
              <a:buNone/>
              <a:defRPr sz="4400" baseline="0">
                <a:solidFill>
                  <a:schemeClr val="bg1"/>
                </a:solidFill>
                <a:latin typeface="Nokia Pure Headline Ultra Light" panose="020B0204020202020204" pitchFamily="34" charset="0"/>
              </a:defRPr>
            </a:lvl1pPr>
            <a:lvl2pPr>
              <a:defRPr>
                <a:solidFill>
                  <a:schemeClr val="bg1"/>
                </a:solidFill>
                <a:latin typeface="+mn-lt"/>
              </a:defRPr>
            </a:lvl2pPr>
            <a:lvl3pPr>
              <a:defRPr>
                <a:solidFill>
                  <a:schemeClr val="bg1"/>
                </a:solidFill>
                <a:latin typeface="+mn-lt"/>
              </a:defRPr>
            </a:lvl3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5200" y="4806000"/>
            <a:ext cx="690379" cy="112048"/>
          </a:xfrm>
          <a:prstGeom prst="rect">
            <a:avLst/>
          </a:prstGeom>
        </p:spPr>
      </p:pic>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&lt;Change information classification in footer&gt;</a:t>
            </a: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Nokia Blue 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5200" y="4806000"/>
            <a:ext cx="690379" cy="112048"/>
          </a:xfrm>
          <a:prstGeom prst="rect">
            <a:avLst/>
          </a:prstGeom>
        </p:spPr>
      </p:pic>
      <p:sp>
        <p:nvSpPr>
          <p:cNvPr id="5"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&lt;Change information classification in footer&gt;</a:t>
            </a: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okia Blue Separ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7302" y="2430463"/>
            <a:ext cx="1741074" cy="282575"/>
          </a:xfrm>
          <a:prstGeom prst="rect">
            <a:avLst/>
          </a:prstGeom>
        </p:spPr>
      </p:pic>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INTERNAL ONLY, NOT FOR DISTRIBUTION</a:t>
            </a: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&lt;Change information classification in footer&gt;</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3"/>
          <p:cNvSpPr>
            <a:spLocks noGrp="1"/>
          </p:cNvSpPr>
          <p:nvPr>
            <p:ph type="ftr" sz="quarter" idx="14"/>
          </p:nvPr>
        </p:nvSpPr>
        <p:spPr>
          <a:xfrm>
            <a:off x="432000" y="4789325"/>
            <a:ext cx="6080400" cy="122400"/>
          </a:xfrm>
        </p:spPr>
        <p:txBody>
          <a:bodyPr/>
          <a:lstStyle/>
          <a:p>
            <a:pPr algn="l"/>
            <a:r>
              <a:rPr lang="en-US" dirty="0" smtClean="0">
                <a:solidFill>
                  <a:srgbClr val="68717A"/>
                </a:solidFill>
                <a:cs typeface="Arial" charset="0"/>
              </a:rPr>
              <a:t>&lt;Change information classification in footer&gt;</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White cover Nokia Blue Bla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67200" y="900000"/>
            <a:ext cx="8308800" cy="1980000"/>
          </a:xfrm>
        </p:spPr>
        <p:txBody>
          <a:bodyPr/>
          <a:lstStyle>
            <a:lvl1pPr marL="0" indent="0">
              <a:buNone/>
              <a:defRPr sz="6600">
                <a:solidFill>
                  <a:schemeClr val="tx2"/>
                </a:solidFill>
                <a:latin typeface="Nokia Pure Headline Ultra Light" panose="020B0204020202020204" pitchFamily="34" charset="0"/>
              </a:defRPr>
            </a:lvl1pPr>
          </a:lstStyle>
          <a:p>
            <a:pPr eaLnBrk="1" hangingPunct="1"/>
            <a:r>
              <a:rPr lang="en-US" dirty="0" smtClean="0">
                <a:ea typeface="ヒラギノ角ゴ Pro W3"/>
                <a:cs typeface="ヒラギノ角ゴ Pro W3"/>
              </a:rPr>
              <a:t>Main headline in</a:t>
            </a:r>
            <a:br>
              <a:rPr lang="en-US" dirty="0" smtClean="0">
                <a:ea typeface="ヒラギノ角ゴ Pro W3"/>
                <a:cs typeface="ヒラギノ角ゴ Pro W3"/>
              </a:rPr>
            </a:br>
            <a:r>
              <a:rPr lang="en-US" dirty="0" smtClean="0">
                <a:ea typeface="ヒラギノ角ゴ Pro W3"/>
                <a:cs typeface="ヒラギノ角ゴ Pro W3"/>
              </a:rPr>
              <a:t>lower case here</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smtClean="0">
                <a:cs typeface="Arial" panose="020B0604020202020204" pitchFamily="34" charset="0"/>
              </a:rPr>
              <a:t>&lt;Change information classification in footer&gt;</a:t>
            </a:r>
            <a:endParaRPr lang="en-US" dirty="0" smtClean="0">
              <a:cs typeface="Arial" panose="020B0604020202020204" pitchFamily="34" charset="0"/>
            </a:endParaRPr>
          </a:p>
        </p:txBody>
      </p:sp>
      <p:sp>
        <p:nvSpPr>
          <p:cNvPr id="6" name="Slide Number Placeholder 5"/>
          <p:cNvSpPr txBox="1">
            <a:spLocks/>
          </p:cNvSpPr>
          <p:nvPr userDrawn="1"/>
        </p:nvSpPr>
        <p:spPr>
          <a:xfrm>
            <a:off x="433388"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dirty="0">
              <a:solidFill>
                <a:schemeClr val="tx2"/>
              </a:solidFill>
              <a:latin typeface="+mn-lt"/>
              <a:cs typeface="Arial" panose="020B0604020202020204" pitchFamily="34" charset="0"/>
            </a:endParaRPr>
          </a:p>
        </p:txBody>
      </p:sp>
      <p:sp>
        <p:nvSpPr>
          <p:cNvPr id="8" name="TextBox 7"/>
          <p:cNvSpPr txBox="1"/>
          <p:nvPr userDrawn="1"/>
        </p:nvSpPr>
        <p:spPr>
          <a:xfrm>
            <a:off x="657000" y="4816800"/>
            <a:ext cx="1800000" cy="122237"/>
          </a:xfrm>
          <a:prstGeom prst="rect">
            <a:avLst/>
          </a:prstGeom>
          <a:noFill/>
        </p:spPr>
        <p:txBody>
          <a:bodyPr wrap="square" lIns="0" tIns="0" rIns="0" bIns="0" anchor="b">
            <a:spAutoFit/>
          </a:bodyPr>
          <a:lstStyle/>
          <a:p>
            <a:r>
              <a:rPr lang="en-GB" sz="800" dirty="0" smtClean="0">
                <a:solidFill>
                  <a:schemeClr val="tx2"/>
                </a:solidFill>
                <a:latin typeface="+mn-lt"/>
                <a:cs typeface="Arial" charset="0"/>
              </a:rPr>
              <a:t>© Nokia 2016</a:t>
            </a:r>
            <a:endParaRPr lang="en-GB" sz="800" dirty="0">
              <a:solidFill>
                <a:schemeClr val="tx2"/>
              </a:solidFill>
              <a:latin typeface="+mn-lt"/>
              <a:cs typeface="Arial" charset="0"/>
            </a:endParaRPr>
          </a:p>
        </p:txBody>
      </p:sp>
      <p:sp>
        <p:nvSpPr>
          <p:cNvPr id="14" name="Content Placeholder 11"/>
          <p:cNvSpPr>
            <a:spLocks noGrp="1"/>
          </p:cNvSpPr>
          <p:nvPr>
            <p:ph sz="quarter" idx="11" hasCustomPrompt="1"/>
          </p:nvPr>
        </p:nvSpPr>
        <p:spPr>
          <a:xfrm>
            <a:off x="417600" y="3060000"/>
            <a:ext cx="8308800" cy="1576800"/>
          </a:xfrm>
        </p:spPr>
        <p:txBody>
          <a:bodyPr/>
          <a:lstStyle>
            <a:lvl1pPr marL="0" indent="0">
              <a:buFontTx/>
              <a:buNone/>
              <a:defRPr sz="1800">
                <a:solidFill>
                  <a:schemeClr val="tx2"/>
                </a:solidFill>
              </a:defRPr>
            </a:lvl1pPr>
            <a:lvl2pPr>
              <a:defRPr sz="1800">
                <a:solidFill>
                  <a:schemeClr val="tx1"/>
                </a:solidFill>
              </a:defRPr>
            </a:lvl2pPr>
            <a:lvl3pPr marL="230400" indent="-230400">
              <a:defRPr sz="1800">
                <a:solidFill>
                  <a:schemeClr val="tx2"/>
                </a:solidFill>
              </a:defRPr>
            </a:lvl3pPr>
            <a:lvl4pPr>
              <a:defRPr sz="1800">
                <a:solidFill>
                  <a:schemeClr val="tx1"/>
                </a:solidFill>
              </a:defRPr>
            </a:lvl4pPr>
            <a:lvl5pPr>
              <a:defRPr sz="1800">
                <a:solidFill>
                  <a:schemeClr val="tx1"/>
                </a:solidFill>
              </a:defRPr>
            </a:lvl5pPr>
          </a:lstStyle>
          <a:p>
            <a:pPr lvl="0"/>
            <a:r>
              <a:rPr lang="en-US" dirty="0" smtClean="0"/>
              <a:t>White internal cover slide – Supporting headline in sentence case here</a:t>
            </a:r>
          </a:p>
          <a:p>
            <a:pPr lvl="2"/>
            <a:r>
              <a:rPr lang="en-US" dirty="0" smtClean="0"/>
              <a:t>Author/Presenter</a:t>
            </a:r>
          </a:p>
          <a:p>
            <a:pPr lvl="2"/>
            <a:r>
              <a:rPr lang="en-US" dirty="0" smtClean="0"/>
              <a:t>DD-MM-YYYY</a:t>
            </a:r>
          </a:p>
          <a:p>
            <a:pPr lvl="2"/>
            <a:endParaRPr lang="en-US" dirty="0"/>
          </a:p>
        </p:txBody>
      </p:sp>
    </p:spTree>
    <p:extLst>
      <p:ext uri="{BB962C8B-B14F-4D97-AF65-F5344CB8AC3E}">
        <p14:creationId xmlns:p14="http://schemas.microsoft.com/office/powerpoint/2010/main" val="2021092237"/>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56854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endParaRPr lang="en-GB" dirty="0" smtClean="0">
              <a:cs typeface="Arial" panose="020B0604020202020204" pitchFamily="34" charset="0"/>
            </a:endParaRPr>
          </a:p>
        </p:txBody>
      </p:sp>
      <p:sp>
        <p:nvSpPr>
          <p:cNvPr id="9"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val="323334735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smtClean="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smtClean="0"/>
              <a:t>Click to edit Master text styles</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val="122660057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smtClean="0"/>
              <a:t>Click to edit Master text styles</a:t>
            </a:r>
          </a:p>
        </p:txBody>
      </p:sp>
      <p:sp>
        <p:nvSpPr>
          <p:cNvPr id="14" name="Text Placeholder 10"/>
          <p:cNvSpPr>
            <a:spLocks noGrp="1"/>
          </p:cNvSpPr>
          <p:nvPr>
            <p:ph type="body" sz="quarter" idx="17"/>
          </p:nvPr>
        </p:nvSpPr>
        <p:spPr>
          <a:xfrm>
            <a:off x="6120000" y="1080000"/>
            <a:ext cx="25920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smtClean="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smtClean="0"/>
              <a:t>Click to edit Master text styles</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
        <p:nvSpPr>
          <p:cNvPr id="13"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val="196046391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2"/>
          <p:cNvSpPr>
            <a:spLocks noGrp="1"/>
          </p:cNvSpPr>
          <p:nvPr>
            <p:ph sz="quarter" idx="20"/>
          </p:nvPr>
        </p:nvSpPr>
        <p:spPr>
          <a:xfrm>
            <a:off x="61200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noProof="0" dirty="0" smtClean="0">
                <a:cs typeface="Arial" panose="020B0604020202020204" pitchFamily="34" charset="0"/>
              </a:rPr>
              <a:t>&lt;Change information classification in footer&gt;</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val="228201373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smtClean="0"/>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smtClean="0"/>
              <a:t>Click to edit Master text styles</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&lt;Change information classification in footer&gt;</a:t>
            </a:r>
          </a:p>
        </p:txBody>
      </p:sp>
      <p:sp>
        <p:nvSpPr>
          <p:cNvPr id="11"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6"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val="192089735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&lt;Change information classification in footer&gt;</a:t>
            </a:r>
          </a:p>
        </p:txBody>
      </p:sp>
      <p:sp>
        <p:nvSpPr>
          <p:cNvPr id="14"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val="200599925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3.xml"/><Relationship Id="rId3"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4.xml"/><Relationship Id="rId3"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5.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dirty="0">
              <a:solidFill>
                <a:schemeClr val="tx2"/>
              </a:solidFill>
              <a:latin typeface="+mn-lt"/>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r>
              <a:rPr lang="en-GB" sz="800" dirty="0" smtClean="0">
                <a:solidFill>
                  <a:schemeClr val="tx2"/>
                </a:solidFill>
                <a:latin typeface="+mn-lt"/>
                <a:cs typeface="Arial" charset="0"/>
              </a:rPr>
              <a:t>© Nokia 2016</a:t>
            </a:r>
            <a:endParaRPr lang="en-GB" sz="800" dirty="0">
              <a:solidFill>
                <a:schemeClr val="tx2"/>
              </a:solidFill>
              <a:latin typeface="+mn-lt"/>
              <a:cs typeface="Arial" charset="0"/>
            </a:endParaRPr>
          </a:p>
        </p:txBody>
      </p:sp>
      <p:sp>
        <p:nvSpPr>
          <p:cNvPr id="3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pic>
        <p:nvPicPr>
          <p:cNvPr id="3" name="Picture 2"/>
          <p:cNvPicPr>
            <a:picLocks/>
          </p:cNvPicPr>
          <p:nvPr/>
        </p:nvPicPr>
        <p:blipFill>
          <a:blip r:embed="rId14">
            <a:extLst>
              <a:ext uri="{28A0092B-C50C-407E-A947-70E740481C1C}">
                <a14:useLocalDpi xmlns:a14="http://schemas.microsoft.com/office/drawing/2010/main" val="0"/>
              </a:ext>
            </a:extLst>
          </a:blip>
          <a:stretch>
            <a:fillRect/>
          </a:stretch>
        </p:blipFill>
        <p:spPr>
          <a:xfrm>
            <a:off x="8035200" y="4806000"/>
            <a:ext cx="691200" cy="111597"/>
          </a:xfrm>
          <a:prstGeom prst="rect">
            <a:avLst/>
          </a:prstGeom>
        </p:spPr>
      </p:pic>
      <p:sp>
        <p:nvSpPr>
          <p:cNvPr id="7" name="Line 9"/>
          <p:cNvSpPr>
            <a:spLocks noChangeShapeType="1"/>
          </p:cNvSpPr>
          <p:nvPr userDrawn="1"/>
        </p:nvSpPr>
        <p:spPr bwMode="auto">
          <a:xfrm flipV="1">
            <a:off x="-179388" y="593725"/>
            <a:ext cx="9502776" cy="0"/>
          </a:xfrm>
          <a:prstGeom prst="line">
            <a:avLst/>
          </a:prstGeom>
          <a:noFill/>
          <a:ln w="3175">
            <a:solidFill>
              <a:schemeClr val="bg1"/>
            </a:solidFill>
            <a:round/>
            <a:headEnd/>
            <a:tailEnd/>
          </a:ln>
          <a:extLst/>
        </p:spPr>
        <p:txBody>
          <a:bodyPr anchor="ctr"/>
          <a:lstStyle/>
          <a:p>
            <a:pPr>
              <a:defRPr/>
            </a:pPr>
            <a:endParaRPr lang="en-GB" dirty="0">
              <a:latin typeface="+mj-lt"/>
            </a:endParaRPr>
          </a:p>
        </p:txBody>
      </p:sp>
      <p:sp>
        <p:nvSpPr>
          <p:cNvPr id="8" name="Line 12"/>
          <p:cNvSpPr>
            <a:spLocks noChangeShapeType="1"/>
          </p:cNvSpPr>
          <p:nvPr userDrawn="1"/>
        </p:nvSpPr>
        <p:spPr bwMode="auto">
          <a:xfrm flipV="1">
            <a:off x="-179388" y="4925533"/>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9" name="Line 9"/>
          <p:cNvSpPr>
            <a:spLocks noChangeShapeType="1"/>
          </p:cNvSpPr>
          <p:nvPr userDrawn="1"/>
        </p:nvSpPr>
        <p:spPr bwMode="auto">
          <a:xfrm flipV="1">
            <a:off x="-179388" y="846138"/>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 name="Line 10"/>
          <p:cNvSpPr>
            <a:spLocks noChangeShapeType="1"/>
          </p:cNvSpPr>
          <p:nvPr userDrawn="1"/>
        </p:nvSpPr>
        <p:spPr bwMode="auto">
          <a:xfrm flipH="1">
            <a:off x="-179388" y="1092200"/>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1" name="Line 12"/>
          <p:cNvSpPr>
            <a:spLocks noChangeShapeType="1"/>
          </p:cNvSpPr>
          <p:nvPr userDrawn="1"/>
        </p:nvSpPr>
        <p:spPr bwMode="auto">
          <a:xfrm flipV="1">
            <a:off x="-179388" y="4665663"/>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2" name="Line 13"/>
          <p:cNvSpPr>
            <a:spLocks noChangeShapeType="1"/>
          </p:cNvSpPr>
          <p:nvPr userDrawn="1"/>
        </p:nvSpPr>
        <p:spPr bwMode="auto">
          <a:xfrm flipH="1" flipV="1">
            <a:off x="-179388" y="4400550"/>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3" name="Line 14"/>
          <p:cNvSpPr>
            <a:spLocks noChangeShapeType="1"/>
          </p:cNvSpPr>
          <p:nvPr userDrawn="1"/>
        </p:nvSpPr>
        <p:spPr bwMode="auto">
          <a:xfrm>
            <a:off x="-179388" y="280988"/>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4" name="Line 15"/>
          <p:cNvSpPr>
            <a:spLocks noChangeShapeType="1"/>
          </p:cNvSpPr>
          <p:nvPr userDrawn="1"/>
        </p:nvSpPr>
        <p:spPr bwMode="auto">
          <a:xfrm flipH="1">
            <a:off x="417513" y="-147638"/>
            <a:ext cx="0" cy="5508626"/>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5" name="Line 17"/>
          <p:cNvSpPr>
            <a:spLocks noChangeShapeType="1"/>
          </p:cNvSpPr>
          <p:nvPr userDrawn="1"/>
        </p:nvSpPr>
        <p:spPr bwMode="auto">
          <a:xfrm>
            <a:off x="8726646" y="-147638"/>
            <a:ext cx="0" cy="5508626"/>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Tree>
  </p:cSld>
  <p:clrMap bg1="lt1" tx1="dk1" bg2="lt2" tx2="dk2" accent1="accent1" accent2="accent2" accent3="accent3" accent4="accent4" accent5="accent5" accent6="accent6" hlink="hlink" folHlink="folHlink"/>
  <p:sldLayoutIdLst>
    <p:sldLayoutId id="2147483804" r:id="rId1"/>
    <p:sldLayoutId id="2147483806" r:id="rId2"/>
    <p:sldLayoutId id="2147483816" r:id="rId3"/>
    <p:sldLayoutId id="2147483805" r:id="rId4"/>
    <p:sldLayoutId id="2147483817" r:id="rId5"/>
    <p:sldLayoutId id="2147483814" r:id="rId6"/>
    <p:sldLayoutId id="2147483818" r:id="rId7"/>
    <p:sldLayoutId id="2147483815" r:id="rId8"/>
    <p:sldLayoutId id="2147483819" r:id="rId9"/>
    <p:sldLayoutId id="2147483831" r:id="rId10"/>
    <p:sldLayoutId id="2147483832" r:id="rId11"/>
    <p:sldLayoutId id="2147483837" r:id="rId12"/>
  </p:sldLayoutIdLst>
  <p:transition/>
  <p:timing>
    <p:tnLst>
      <p:par>
        <p:cTn id="1" dur="indefinite" restart="never" nodeType="tmRoot"/>
      </p:par>
    </p:tnLst>
  </p:timing>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55" name="Title Placeholder 1"/>
          <p:cNvSpPr>
            <a:spLocks noGrp="1"/>
          </p:cNvSpPr>
          <p:nvPr>
            <p:ph type="title"/>
          </p:nvPr>
        </p:nvSpPr>
        <p:spPr bwMode="auto">
          <a:xfrm>
            <a:off x="417513" y="280800"/>
            <a:ext cx="8308800" cy="3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6156" name="Text Placeholder 2"/>
          <p:cNvSpPr>
            <a:spLocks noGrp="1"/>
          </p:cNvSpPr>
          <p:nvPr>
            <p:ph type="body" idx="1"/>
          </p:nvPr>
        </p:nvSpPr>
        <p:spPr bwMode="auto">
          <a:xfrm>
            <a:off x="417513" y="1080000"/>
            <a:ext cx="8308800" cy="356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5"/>
          <p:cNvSpPr txBox="1">
            <a:spLocks/>
          </p:cNvSpPr>
          <p:nvPr/>
        </p:nvSpPr>
        <p:spPr>
          <a:xfrm>
            <a:off x="433388"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dirty="0">
              <a:solidFill>
                <a:schemeClr val="bg1"/>
              </a:solidFill>
              <a:latin typeface="+mn-lt"/>
              <a:cs typeface="Arial" panose="020B0604020202020204" pitchFamily="34" charset="0"/>
            </a:endParaRPr>
          </a:p>
        </p:txBody>
      </p:sp>
      <p:sp>
        <p:nvSpPr>
          <p:cNvPr id="16" name="TextBox 15"/>
          <p:cNvSpPr txBox="1"/>
          <p:nvPr/>
        </p:nvSpPr>
        <p:spPr>
          <a:xfrm>
            <a:off x="657000" y="48168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 2016</a:t>
            </a:r>
            <a:endParaRPr lang="en-GB" sz="800" dirty="0">
              <a:solidFill>
                <a:schemeClr val="bg1"/>
              </a:solidFill>
              <a:latin typeface="+mn-lt"/>
              <a:cs typeface="Arial" charset="0"/>
            </a:endParaRPr>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&lt;Change information classification in footer&gt;</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08" r:id="rId3"/>
    <p:sldLayoutId id="2147483809" r:id="rId4"/>
    <p:sldLayoutId id="2147483810" r:id="rId5"/>
    <p:sldLayoutId id="2147483828" r:id="rId6"/>
    <p:sldLayoutId id="2147483830" r:id="rId7"/>
  </p:sldLayoutIdLst>
  <p:transition/>
  <p:timing>
    <p:tnLst>
      <p:par>
        <p:cTn id="1" dur="indefinite" restart="never" nodeType="tmRoot"/>
      </p:par>
    </p:tnLst>
  </p:timing>
  <p:hf sldNum="0" hdr="0" dt="0"/>
  <p:txStyles>
    <p:titleStyle>
      <a:lvl1pPr algn="l" defTabSz="457200" rtl="0" eaLnBrk="0" fontAlgn="base" hangingPunct="0">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charset="0"/>
        <a:buChar char="•"/>
        <a:defRPr sz="3200" kern="1200">
          <a:solidFill>
            <a:schemeClr val="bg1"/>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bg1"/>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bg1"/>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bg1"/>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bg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6" name="Text Placeholder 2"/>
          <p:cNvSpPr>
            <a:spLocks noGrp="1"/>
          </p:cNvSpPr>
          <p:nvPr>
            <p:ph type="body" idx="1"/>
          </p:nvPr>
        </p:nvSpPr>
        <p:spPr bwMode="auto">
          <a:xfrm>
            <a:off x="417513" y="1080000"/>
            <a:ext cx="8308800" cy="356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5"/>
          <p:cNvSpPr txBox="1">
            <a:spLocks/>
          </p:cNvSpPr>
          <p:nvPr/>
        </p:nvSpPr>
        <p:spPr>
          <a:xfrm>
            <a:off x="433388"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dirty="0">
              <a:solidFill>
                <a:schemeClr val="bg1"/>
              </a:solidFill>
              <a:latin typeface="+mn-lt"/>
              <a:cs typeface="Arial" panose="020B0604020202020204" pitchFamily="34" charset="0"/>
            </a:endParaRPr>
          </a:p>
        </p:txBody>
      </p:sp>
      <p:sp>
        <p:nvSpPr>
          <p:cNvPr id="16" name="TextBox 15"/>
          <p:cNvSpPr txBox="1"/>
          <p:nvPr/>
        </p:nvSpPr>
        <p:spPr>
          <a:xfrm>
            <a:off x="657000" y="48168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 2016</a:t>
            </a:r>
            <a:endParaRPr lang="en-GB" sz="800" dirty="0">
              <a:solidFill>
                <a:schemeClr val="bg1"/>
              </a:solidFill>
              <a:latin typeface="+mn-lt"/>
              <a:cs typeface="Arial" charset="0"/>
            </a:endParaRPr>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1"/>
                </a:solidFill>
                <a:latin typeface="+mn-lt"/>
              </a:defRPr>
            </a:lvl1pPr>
          </a:lstStyle>
          <a:p>
            <a:r>
              <a:rPr lang="en-US" dirty="0" smtClean="0">
                <a:cs typeface="Arial" panose="020B0604020202020204" pitchFamily="34" charset="0"/>
              </a:rPr>
              <a:t>&lt;INTERNAL ONLY, NOT FOR DISTRIBUTION&gt;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99" y="280799"/>
            <a:ext cx="1080000" cy="176400"/>
          </a:xfrm>
          <a:prstGeom prst="rect">
            <a:avLst/>
          </a:prstGeom>
        </p:spPr>
      </p:pic>
    </p:spTree>
    <p:extLst>
      <p:ext uri="{BB962C8B-B14F-4D97-AF65-F5344CB8AC3E}">
        <p14:creationId xmlns:p14="http://schemas.microsoft.com/office/powerpoint/2010/main" val="4275975784"/>
      </p:ext>
    </p:extLst>
  </p:cSld>
  <p:clrMap bg1="lt1" tx1="dk1" bg2="lt2" tx2="dk2" accent1="accent1" accent2="accent2" accent3="accent3" accent4="accent4" accent5="accent5" accent6="accent6" hlink="hlink" folHlink="folHlink"/>
  <p:sldLayoutIdLst>
    <p:sldLayoutId id="2147483827" r:id="rId1"/>
  </p:sldLayoutIdLst>
  <p:transition/>
  <p:timing>
    <p:tnLst>
      <p:par>
        <p:cTn id="1" dur="indefinite" restart="never" nodeType="tmRoot"/>
      </p:par>
    </p:tnLst>
  </p:timing>
  <p:hf sldNum="0" hdr="0" dt="0"/>
  <p:txStyles>
    <p:titleStyle>
      <a:lvl1pPr algn="l" defTabSz="457200" rtl="0" eaLnBrk="0" fontAlgn="base" hangingPunct="0">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charset="0"/>
        <a:buChar char="•"/>
        <a:defRPr sz="3200" kern="1200">
          <a:solidFill>
            <a:schemeClr val="bg1"/>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bg1"/>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bg1"/>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bg1"/>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bg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302" y="2430463"/>
            <a:ext cx="1741074" cy="282575"/>
          </a:xfrm>
          <a:prstGeom prst="rect">
            <a:avLst/>
          </a:prstGeom>
        </p:spPr>
      </p:pic>
    </p:spTree>
  </p:cSld>
  <p:clrMap bg1="lt1" tx1="dk1" bg2="lt2" tx2="dk2" accent1="accent1" accent2="accent2" accent3="accent3" accent4="accent4" accent5="accent5" accent6="accent6" hlink="hlink" folHlink="folHlink"/>
  <p:sldLayoutIdLst>
    <p:sldLayoutId id="2147483813" r:id="rId1"/>
  </p:sldLayoutIdLst>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000" y="2430000"/>
            <a:ext cx="1741224" cy="284400"/>
          </a:xfrm>
          <a:prstGeom prst="rect">
            <a:avLst/>
          </a:prstGeom>
        </p:spPr>
      </p:pic>
    </p:spTree>
    <p:extLst>
      <p:ext uri="{BB962C8B-B14F-4D97-AF65-F5344CB8AC3E}">
        <p14:creationId xmlns:p14="http://schemas.microsoft.com/office/powerpoint/2010/main" val="1671502519"/>
      </p:ext>
    </p:extLst>
  </p:cSld>
  <p:clrMap bg1="lt1" tx1="dk1" bg2="lt2" tx2="dk2" accent1="accent1" accent2="accent2" accent3="accent3" accent4="accent4" accent5="accent5" accent6="accent6" hlink="hlink" folHlink="folHlink"/>
  <p:sldLayoutIdLst>
    <p:sldLayoutId id="2147483825" r:id="rId1"/>
  </p:sldLayoutIdLst>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jpeg"/><Relationship Id="rId17" Type="http://schemas.openxmlformats.org/officeDocument/2006/relationships/image" Target="../media/image37.jpeg"/><Relationship Id="rId18"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jpeg"/><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3.xml"/><Relationship Id="rId2"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png"/><Relationship Id="rId7" Type="http://schemas.openxmlformats.org/officeDocument/2006/relationships/image" Target="../media/image53.jpeg"/><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5.xml"/><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hyperlink" Target="mailto:broadcast.info@alcatel-lucent.com" TargetMode="External"/><Relationship Id="rId8" Type="http://schemas.openxmlformats.org/officeDocument/2006/relationships/image" Target="../media/image54.jpeg"/><Relationship Id="rId1" Type="http://schemas.openxmlformats.org/officeDocument/2006/relationships/vmlDrawing" Target="../drawings/vmlDrawing2.vml"/><Relationship Id="rId2"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Technology enablers for emergency alerting</a:t>
            </a:r>
          </a:p>
          <a:p>
            <a:r>
              <a:rPr lang="en-US" dirty="0" smtClean="0"/>
              <a:t> </a:t>
            </a:r>
          </a:p>
        </p:txBody>
      </p:sp>
      <p:sp>
        <p:nvSpPr>
          <p:cNvPr id="4" name="Text Placeholder 3"/>
          <p:cNvSpPr>
            <a:spLocks noGrp="1"/>
          </p:cNvSpPr>
          <p:nvPr>
            <p:ph sz="quarter" idx="13"/>
          </p:nvPr>
        </p:nvSpPr>
        <p:spPr/>
        <p:txBody>
          <a:bodyPr/>
          <a:lstStyle/>
          <a:p>
            <a:pPr marL="285750" lvl="0" indent="-285750" eaLnBrk="1" hangingPunct="1">
              <a:buFont typeface="Arial" panose="020B0604020202020204" pitchFamily="34" charset="0"/>
              <a:buChar char="•"/>
              <a:defRPr/>
            </a:pPr>
            <a:r>
              <a:rPr lang="en-US" dirty="0" smtClean="0">
                <a:solidFill>
                  <a:srgbClr val="FFFFFF"/>
                </a:solidFill>
              </a:rPr>
              <a:t>Emanuele Di Liberto</a:t>
            </a:r>
          </a:p>
          <a:p>
            <a:pPr marL="285750" lvl="0" indent="-285750" eaLnBrk="1" hangingPunct="1">
              <a:buFont typeface="Arial" panose="020B0604020202020204" pitchFamily="34" charset="0"/>
              <a:buChar char="•"/>
              <a:defRPr/>
            </a:pPr>
            <a:r>
              <a:rPr lang="en-US" dirty="0" smtClean="0">
                <a:solidFill>
                  <a:srgbClr val="FFFFFF"/>
                </a:solidFill>
              </a:rPr>
              <a:t>Global Enterprise &amp; Public Sector Business Development, Nokia</a:t>
            </a:r>
          </a:p>
          <a:p>
            <a:pPr marL="285750" lvl="0" indent="-285750" eaLnBrk="1" hangingPunct="1">
              <a:buFont typeface="Arial" panose="020B0604020202020204" pitchFamily="34" charset="0"/>
              <a:buChar char="•"/>
              <a:defRPr/>
            </a:pPr>
            <a:r>
              <a:rPr lang="en-US" dirty="0" smtClean="0">
                <a:solidFill>
                  <a:srgbClr val="FFFFFF"/>
                </a:solidFill>
              </a:rPr>
              <a:t>26-01-2015</a:t>
            </a:r>
            <a:endParaRPr lang="en-GB" sz="1800" dirty="0">
              <a:solidFill>
                <a:srgbClr val="FFFFFF"/>
              </a:solidFill>
            </a:endParaRPr>
          </a:p>
        </p:txBody>
      </p:sp>
      <p:sp>
        <p:nvSpPr>
          <p:cNvPr id="5"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solidFill>
                  <a:schemeClr val="bg1"/>
                </a:solidFill>
                <a:cs typeface="Arial" panose="020B0604020202020204" pitchFamily="34" charset="0"/>
              </a:rPr>
              <a:t>ITU GET-2016, Kuwait City</a:t>
            </a:r>
          </a:p>
        </p:txBody>
      </p:sp>
    </p:spTree>
    <p:extLst>
      <p:ext uri="{BB962C8B-B14F-4D97-AF65-F5344CB8AC3E}">
        <p14:creationId xmlns:p14="http://schemas.microsoft.com/office/powerpoint/2010/main" val="42125533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2108"/>
          <p:cNvSpPr>
            <a:spLocks/>
          </p:cNvSpPr>
          <p:nvPr/>
        </p:nvSpPr>
        <p:spPr bwMode="auto">
          <a:xfrm>
            <a:off x="858089" y="2792814"/>
            <a:ext cx="1927638" cy="981743"/>
          </a:xfrm>
          <a:custGeom>
            <a:avLst/>
            <a:gdLst/>
            <a:ahLst/>
            <a:cxnLst>
              <a:cxn ang="0">
                <a:pos x="229" y="84"/>
              </a:cxn>
              <a:cxn ang="0">
                <a:pos x="185" y="46"/>
              </a:cxn>
              <a:cxn ang="0">
                <a:pos x="185" y="44"/>
              </a:cxn>
              <a:cxn ang="0">
                <a:pos x="116" y="0"/>
              </a:cxn>
              <a:cxn ang="0">
                <a:pos x="46" y="40"/>
              </a:cxn>
              <a:cxn ang="0">
                <a:pos x="0" y="82"/>
              </a:cxn>
              <a:cxn ang="0">
                <a:pos x="30" y="119"/>
              </a:cxn>
              <a:cxn ang="0">
                <a:pos x="25" y="133"/>
              </a:cxn>
              <a:cxn ang="0">
                <a:pos x="85" y="168"/>
              </a:cxn>
              <a:cxn ang="0">
                <a:pos x="130" y="157"/>
              </a:cxn>
              <a:cxn ang="0">
                <a:pos x="153" y="159"/>
              </a:cxn>
              <a:cxn ang="0">
                <a:pos x="222" y="114"/>
              </a:cxn>
              <a:cxn ang="0">
                <a:pos x="221" y="105"/>
              </a:cxn>
              <a:cxn ang="0">
                <a:pos x="229" y="84"/>
              </a:cxn>
            </a:cxnLst>
            <a:rect l="0" t="0" r="r" b="b"/>
            <a:pathLst>
              <a:path w="229" h="168">
                <a:moveTo>
                  <a:pt x="229" y="84"/>
                </a:moveTo>
                <a:cubicBezTo>
                  <a:pt x="229" y="65"/>
                  <a:pt x="210" y="49"/>
                  <a:pt x="185" y="46"/>
                </a:cubicBezTo>
                <a:cubicBezTo>
                  <a:pt x="185" y="46"/>
                  <a:pt x="185" y="45"/>
                  <a:pt x="185" y="44"/>
                </a:cubicBezTo>
                <a:cubicBezTo>
                  <a:pt x="185" y="20"/>
                  <a:pt x="154" y="0"/>
                  <a:pt x="116" y="0"/>
                </a:cubicBezTo>
                <a:cubicBezTo>
                  <a:pt x="79" y="0"/>
                  <a:pt x="49" y="18"/>
                  <a:pt x="46" y="40"/>
                </a:cubicBezTo>
                <a:cubicBezTo>
                  <a:pt x="20" y="47"/>
                  <a:pt x="0" y="63"/>
                  <a:pt x="0" y="82"/>
                </a:cubicBezTo>
                <a:cubicBezTo>
                  <a:pt x="0" y="98"/>
                  <a:pt x="12" y="111"/>
                  <a:pt x="30" y="119"/>
                </a:cubicBezTo>
                <a:cubicBezTo>
                  <a:pt x="27" y="123"/>
                  <a:pt x="25" y="128"/>
                  <a:pt x="25" y="133"/>
                </a:cubicBezTo>
                <a:cubicBezTo>
                  <a:pt x="25" y="152"/>
                  <a:pt x="52" y="168"/>
                  <a:pt x="85" y="168"/>
                </a:cubicBezTo>
                <a:cubicBezTo>
                  <a:pt x="103" y="168"/>
                  <a:pt x="119" y="164"/>
                  <a:pt x="130" y="157"/>
                </a:cubicBezTo>
                <a:cubicBezTo>
                  <a:pt x="137" y="158"/>
                  <a:pt x="145" y="159"/>
                  <a:pt x="153" y="159"/>
                </a:cubicBezTo>
                <a:cubicBezTo>
                  <a:pt x="191" y="159"/>
                  <a:pt x="222" y="139"/>
                  <a:pt x="222" y="114"/>
                </a:cubicBezTo>
                <a:cubicBezTo>
                  <a:pt x="222" y="111"/>
                  <a:pt x="222" y="108"/>
                  <a:pt x="221" y="105"/>
                </a:cubicBezTo>
                <a:cubicBezTo>
                  <a:pt x="226" y="99"/>
                  <a:pt x="229" y="92"/>
                  <a:pt x="229" y="84"/>
                </a:cubicBezTo>
                <a:close/>
              </a:path>
            </a:pathLst>
          </a:custGeom>
          <a:solidFill>
            <a:srgbClr val="D8D9DA"/>
          </a:solidFill>
          <a:ln w="12700" cap="flat" cmpd="sng">
            <a:noFill/>
            <a:prstDash val="solid"/>
            <a:miter lim="800000"/>
            <a:headEnd type="none" w="med" len="med"/>
            <a:tailEnd type="none" w="med" len="med"/>
          </a:ln>
          <a:effectLst/>
        </p:spPr>
        <p:txBody>
          <a:bodyPr lIns="91439" tIns="45719" rIns="91439" bIns="45719" anchor="t">
            <a:noAutofit/>
          </a:bodyPr>
          <a:lstStyle/>
          <a:p>
            <a:pPr defTabSz="725668">
              <a:lnSpc>
                <a:spcPct val="90000"/>
              </a:lnSpc>
              <a:spcBef>
                <a:spcPct val="30000"/>
              </a:spcBef>
              <a:defRPr/>
            </a:pPr>
            <a:endParaRPr lang="en-US" sz="1300" kern="0">
              <a:solidFill>
                <a:srgbClr val="000000"/>
              </a:solidFill>
              <a:latin typeface="+mn-lt"/>
            </a:endParaRPr>
          </a:p>
        </p:txBody>
      </p:sp>
      <p:sp>
        <p:nvSpPr>
          <p:cNvPr id="62" name="Freeform 2108"/>
          <p:cNvSpPr>
            <a:spLocks/>
          </p:cNvSpPr>
          <p:nvPr/>
        </p:nvSpPr>
        <p:spPr bwMode="auto">
          <a:xfrm>
            <a:off x="5656919" y="871866"/>
            <a:ext cx="2381295" cy="1286538"/>
          </a:xfrm>
          <a:custGeom>
            <a:avLst/>
            <a:gdLst/>
            <a:ahLst/>
            <a:cxnLst>
              <a:cxn ang="0">
                <a:pos x="229" y="84"/>
              </a:cxn>
              <a:cxn ang="0">
                <a:pos x="185" y="46"/>
              </a:cxn>
              <a:cxn ang="0">
                <a:pos x="185" y="44"/>
              </a:cxn>
              <a:cxn ang="0">
                <a:pos x="116" y="0"/>
              </a:cxn>
              <a:cxn ang="0">
                <a:pos x="46" y="40"/>
              </a:cxn>
              <a:cxn ang="0">
                <a:pos x="0" y="82"/>
              </a:cxn>
              <a:cxn ang="0">
                <a:pos x="30" y="119"/>
              </a:cxn>
              <a:cxn ang="0">
                <a:pos x="25" y="133"/>
              </a:cxn>
              <a:cxn ang="0">
                <a:pos x="85" y="168"/>
              </a:cxn>
              <a:cxn ang="0">
                <a:pos x="130" y="157"/>
              </a:cxn>
              <a:cxn ang="0">
                <a:pos x="153" y="159"/>
              </a:cxn>
              <a:cxn ang="0">
                <a:pos x="222" y="114"/>
              </a:cxn>
              <a:cxn ang="0">
                <a:pos x="221" y="105"/>
              </a:cxn>
              <a:cxn ang="0">
                <a:pos x="229" y="84"/>
              </a:cxn>
            </a:cxnLst>
            <a:rect l="0" t="0" r="r" b="b"/>
            <a:pathLst>
              <a:path w="229" h="168">
                <a:moveTo>
                  <a:pt x="229" y="84"/>
                </a:moveTo>
                <a:cubicBezTo>
                  <a:pt x="229" y="65"/>
                  <a:pt x="210" y="49"/>
                  <a:pt x="185" y="46"/>
                </a:cubicBezTo>
                <a:cubicBezTo>
                  <a:pt x="185" y="46"/>
                  <a:pt x="185" y="45"/>
                  <a:pt x="185" y="44"/>
                </a:cubicBezTo>
                <a:cubicBezTo>
                  <a:pt x="185" y="20"/>
                  <a:pt x="154" y="0"/>
                  <a:pt x="116" y="0"/>
                </a:cubicBezTo>
                <a:cubicBezTo>
                  <a:pt x="79" y="0"/>
                  <a:pt x="49" y="18"/>
                  <a:pt x="46" y="40"/>
                </a:cubicBezTo>
                <a:cubicBezTo>
                  <a:pt x="20" y="47"/>
                  <a:pt x="0" y="63"/>
                  <a:pt x="0" y="82"/>
                </a:cubicBezTo>
                <a:cubicBezTo>
                  <a:pt x="0" y="98"/>
                  <a:pt x="12" y="111"/>
                  <a:pt x="30" y="119"/>
                </a:cubicBezTo>
                <a:cubicBezTo>
                  <a:pt x="27" y="123"/>
                  <a:pt x="25" y="128"/>
                  <a:pt x="25" y="133"/>
                </a:cubicBezTo>
                <a:cubicBezTo>
                  <a:pt x="25" y="152"/>
                  <a:pt x="52" y="168"/>
                  <a:pt x="85" y="168"/>
                </a:cubicBezTo>
                <a:cubicBezTo>
                  <a:pt x="103" y="168"/>
                  <a:pt x="119" y="164"/>
                  <a:pt x="130" y="157"/>
                </a:cubicBezTo>
                <a:cubicBezTo>
                  <a:pt x="137" y="158"/>
                  <a:pt x="145" y="159"/>
                  <a:pt x="153" y="159"/>
                </a:cubicBezTo>
                <a:cubicBezTo>
                  <a:pt x="191" y="159"/>
                  <a:pt x="222" y="139"/>
                  <a:pt x="222" y="114"/>
                </a:cubicBezTo>
                <a:cubicBezTo>
                  <a:pt x="222" y="111"/>
                  <a:pt x="222" y="108"/>
                  <a:pt x="221" y="105"/>
                </a:cubicBezTo>
                <a:cubicBezTo>
                  <a:pt x="226" y="99"/>
                  <a:pt x="229" y="92"/>
                  <a:pt x="229" y="84"/>
                </a:cubicBezTo>
                <a:close/>
              </a:path>
            </a:pathLst>
          </a:custGeom>
          <a:solidFill>
            <a:srgbClr val="D8D9DA"/>
          </a:solidFill>
          <a:ln w="12700" cap="flat" cmpd="sng">
            <a:noFill/>
            <a:prstDash val="solid"/>
            <a:miter lim="800000"/>
            <a:headEnd type="none" w="med" len="med"/>
            <a:tailEnd type="none" w="med" len="med"/>
          </a:ln>
          <a:effectLst/>
        </p:spPr>
        <p:txBody>
          <a:bodyPr lIns="91439" tIns="45719" rIns="91439" bIns="45719" anchor="t">
            <a:noAutofit/>
          </a:bodyPr>
          <a:lstStyle/>
          <a:p>
            <a:pPr defTabSz="725668">
              <a:lnSpc>
                <a:spcPct val="90000"/>
              </a:lnSpc>
              <a:spcBef>
                <a:spcPct val="30000"/>
              </a:spcBef>
              <a:defRPr/>
            </a:pPr>
            <a:endParaRPr lang="en-US" sz="1300" kern="0">
              <a:solidFill>
                <a:srgbClr val="000000"/>
              </a:solidFill>
              <a:latin typeface="+mn-lt"/>
            </a:endParaRPr>
          </a:p>
        </p:txBody>
      </p:sp>
      <p:sp>
        <p:nvSpPr>
          <p:cNvPr id="4" name="Title 3"/>
          <p:cNvSpPr>
            <a:spLocks noGrp="1"/>
          </p:cNvSpPr>
          <p:nvPr>
            <p:ph type="title"/>
          </p:nvPr>
        </p:nvSpPr>
        <p:spPr/>
        <p:txBody>
          <a:bodyPr/>
          <a:lstStyle/>
          <a:p>
            <a:r>
              <a:rPr lang="en-GB" dirty="0" smtClean="0"/>
              <a:t>UMB architecture and stakeholders</a:t>
            </a:r>
            <a:endParaRPr lang="en-GB" dirty="0"/>
          </a:p>
        </p:txBody>
      </p:sp>
      <p:sp>
        <p:nvSpPr>
          <p:cNvPr id="7" name="Text Box 32"/>
          <p:cNvSpPr txBox="1">
            <a:spLocks noChangeArrowheads="1"/>
          </p:cNvSpPr>
          <p:nvPr/>
        </p:nvSpPr>
        <p:spPr bwMode="auto">
          <a:xfrm>
            <a:off x="2505710" y="2024159"/>
            <a:ext cx="1820122" cy="561692"/>
          </a:xfrm>
          <a:prstGeom prst="rect">
            <a:avLst/>
          </a:prstGeom>
          <a:noFill/>
          <a:ln w="50800" algn="ctr">
            <a:noFill/>
            <a:miter lim="800000"/>
            <a:headEnd/>
            <a:tailEnd/>
          </a:ln>
          <a:effectLst/>
        </p:spPr>
        <p:txBody>
          <a:bodyPr wrap="square" lIns="45720" rIns="45720">
            <a:spAutoFit/>
          </a:bodyPr>
          <a:lstStyle/>
          <a:p>
            <a:pPr algn="ctr">
              <a:lnSpc>
                <a:spcPct val="100000"/>
              </a:lnSpc>
              <a:spcAft>
                <a:spcPts val="300"/>
              </a:spcAft>
              <a:buFont typeface="Times New Roman" pitchFamily="18" charset="0"/>
              <a:buNone/>
              <a:tabLst>
                <a:tab pos="3946525" algn="l"/>
              </a:tabLst>
            </a:pPr>
            <a:r>
              <a:rPr lang="pl-PL" sz="1400" b="1" dirty="0">
                <a:solidFill>
                  <a:schemeClr val="folHlink"/>
                </a:solidFill>
                <a:latin typeface="+mn-lt"/>
              </a:rPr>
              <a:t>Sends the </a:t>
            </a:r>
            <a:r>
              <a:rPr lang="pl-PL" sz="1400" b="1" dirty="0" smtClean="0">
                <a:solidFill>
                  <a:schemeClr val="folHlink"/>
                </a:solidFill>
                <a:latin typeface="+mn-lt"/>
              </a:rPr>
              <a:t>message</a:t>
            </a:r>
            <a:endParaRPr lang="it-IT" sz="1400" b="1" dirty="0" smtClean="0">
              <a:solidFill>
                <a:schemeClr val="folHlink"/>
              </a:solidFill>
              <a:latin typeface="+mn-lt"/>
            </a:endParaRPr>
          </a:p>
          <a:p>
            <a:pPr algn="ctr">
              <a:lnSpc>
                <a:spcPct val="100000"/>
              </a:lnSpc>
              <a:spcAft>
                <a:spcPts val="300"/>
              </a:spcAft>
              <a:buFont typeface="Times New Roman" pitchFamily="18" charset="0"/>
              <a:buNone/>
              <a:tabLst>
                <a:tab pos="3946525" algn="l"/>
              </a:tabLst>
            </a:pPr>
            <a:r>
              <a:rPr lang="pl-PL" sz="1400" b="1" dirty="0" smtClean="0">
                <a:solidFill>
                  <a:schemeClr val="folHlink"/>
                </a:solidFill>
                <a:latin typeface="+mn-lt"/>
              </a:rPr>
              <a:t>to </a:t>
            </a:r>
            <a:r>
              <a:rPr lang="pl-PL" sz="1400" b="1" dirty="0">
                <a:solidFill>
                  <a:schemeClr val="folHlink"/>
                </a:solidFill>
                <a:latin typeface="+mn-lt"/>
              </a:rPr>
              <a:t>the threat zone</a:t>
            </a:r>
            <a:endParaRPr lang="de-DE" sz="1400" b="1" dirty="0">
              <a:solidFill>
                <a:schemeClr val="folHlink"/>
              </a:solidFill>
              <a:latin typeface="+mn-lt"/>
            </a:endParaRPr>
          </a:p>
        </p:txBody>
      </p:sp>
      <p:pic>
        <p:nvPicPr>
          <p:cNvPr id="8" name="Picture 33" descr="Centrum"/>
          <p:cNvPicPr>
            <a:picLocks noChangeAspect="1" noChangeArrowheads="1"/>
          </p:cNvPicPr>
          <p:nvPr/>
        </p:nvPicPr>
        <p:blipFill>
          <a:blip r:embed="rId2" cstate="print"/>
          <a:srcRect/>
          <a:stretch>
            <a:fillRect/>
          </a:stretch>
        </p:blipFill>
        <p:spPr bwMode="auto">
          <a:xfrm>
            <a:off x="276419" y="1450408"/>
            <a:ext cx="1343025" cy="683419"/>
          </a:xfrm>
          <a:prstGeom prst="rect">
            <a:avLst/>
          </a:prstGeom>
          <a:noFill/>
        </p:spPr>
      </p:pic>
      <p:sp>
        <p:nvSpPr>
          <p:cNvPr id="9" name="Text Box 34"/>
          <p:cNvSpPr txBox="1">
            <a:spLocks noChangeArrowheads="1"/>
          </p:cNvSpPr>
          <p:nvPr/>
        </p:nvSpPr>
        <p:spPr bwMode="auto">
          <a:xfrm>
            <a:off x="546133" y="1124728"/>
            <a:ext cx="2532062" cy="215444"/>
          </a:xfrm>
          <a:prstGeom prst="rect">
            <a:avLst/>
          </a:prstGeom>
          <a:noFill/>
          <a:ln w="19050" algn="ctr">
            <a:noFill/>
            <a:miter lim="800000"/>
            <a:headEnd/>
            <a:tailEnd/>
          </a:ln>
          <a:effectLst/>
        </p:spPr>
        <p:txBody>
          <a:bodyPr lIns="0" tIns="0" rIns="0" bIns="0">
            <a:spAutoFit/>
          </a:bodyPr>
          <a:lstStyle/>
          <a:p>
            <a:pPr algn="ctr">
              <a:lnSpc>
                <a:spcPct val="100000"/>
              </a:lnSpc>
              <a:spcAft>
                <a:spcPts val="600"/>
              </a:spcAft>
              <a:buFont typeface="Times New Roman" pitchFamily="18" charset="0"/>
              <a:buNone/>
              <a:tabLst>
                <a:tab pos="3946525" algn="l"/>
              </a:tabLst>
            </a:pPr>
            <a:r>
              <a:rPr lang="pl-PL" sz="1400" b="1" dirty="0">
                <a:solidFill>
                  <a:schemeClr val="folHlink"/>
                </a:solidFill>
                <a:latin typeface="+mn-lt"/>
              </a:rPr>
              <a:t>Crisis Management Centre</a:t>
            </a:r>
            <a:endParaRPr lang="en-US" sz="1400" b="1" dirty="0">
              <a:solidFill>
                <a:schemeClr val="folHlink"/>
              </a:solidFill>
              <a:latin typeface="+mn-lt"/>
            </a:endParaRPr>
          </a:p>
        </p:txBody>
      </p:sp>
      <p:pic>
        <p:nvPicPr>
          <p:cNvPr id="10" name="Picture 35" descr="Alarm_ul"/>
          <p:cNvPicPr>
            <a:picLocks noChangeAspect="1" noChangeArrowheads="1"/>
          </p:cNvPicPr>
          <p:nvPr/>
        </p:nvPicPr>
        <p:blipFill>
          <a:blip r:embed="rId3" cstate="print"/>
          <a:srcRect/>
          <a:stretch>
            <a:fillRect/>
          </a:stretch>
        </p:blipFill>
        <p:spPr bwMode="auto">
          <a:xfrm>
            <a:off x="1749735" y="1383359"/>
            <a:ext cx="1424799" cy="676275"/>
          </a:xfrm>
          <a:prstGeom prst="rect">
            <a:avLst/>
          </a:prstGeom>
          <a:noFill/>
        </p:spPr>
      </p:pic>
      <p:sp>
        <p:nvSpPr>
          <p:cNvPr id="19" name="Line 19"/>
          <p:cNvSpPr>
            <a:spLocks noChangeShapeType="1"/>
          </p:cNvSpPr>
          <p:nvPr/>
        </p:nvSpPr>
        <p:spPr bwMode="auto">
          <a:xfrm flipH="1">
            <a:off x="5188687" y="2540794"/>
            <a:ext cx="624738" cy="276834"/>
          </a:xfrm>
          <a:prstGeom prst="line">
            <a:avLst/>
          </a:prstGeom>
          <a:noFill/>
          <a:ln w="9525">
            <a:solidFill>
              <a:schemeClr val="tx1"/>
            </a:solidFill>
            <a:round/>
            <a:headEnd/>
            <a:tailEnd/>
          </a:ln>
          <a:effectLst/>
        </p:spPr>
        <p:txBody>
          <a:bodyPr/>
          <a:lstStyle/>
          <a:p>
            <a:endParaRPr lang="it-IT"/>
          </a:p>
        </p:txBody>
      </p:sp>
      <p:sp>
        <p:nvSpPr>
          <p:cNvPr id="20" name="Line 20"/>
          <p:cNvSpPr>
            <a:spLocks noChangeShapeType="1"/>
          </p:cNvSpPr>
          <p:nvPr/>
        </p:nvSpPr>
        <p:spPr bwMode="auto">
          <a:xfrm flipH="1">
            <a:off x="5646739" y="2562225"/>
            <a:ext cx="173037" cy="284560"/>
          </a:xfrm>
          <a:prstGeom prst="line">
            <a:avLst/>
          </a:prstGeom>
          <a:noFill/>
          <a:ln w="9525">
            <a:solidFill>
              <a:schemeClr val="tx1"/>
            </a:solidFill>
            <a:round/>
            <a:headEnd/>
            <a:tailEnd/>
          </a:ln>
          <a:effectLst/>
        </p:spPr>
        <p:txBody>
          <a:bodyPr/>
          <a:lstStyle/>
          <a:p>
            <a:endParaRPr lang="it-IT"/>
          </a:p>
        </p:txBody>
      </p:sp>
      <p:sp>
        <p:nvSpPr>
          <p:cNvPr id="21" name="Line 21"/>
          <p:cNvSpPr>
            <a:spLocks noChangeShapeType="1"/>
          </p:cNvSpPr>
          <p:nvPr/>
        </p:nvSpPr>
        <p:spPr bwMode="auto">
          <a:xfrm>
            <a:off x="5851526" y="2565798"/>
            <a:ext cx="138113" cy="272653"/>
          </a:xfrm>
          <a:prstGeom prst="line">
            <a:avLst/>
          </a:prstGeom>
          <a:noFill/>
          <a:ln w="9525">
            <a:solidFill>
              <a:schemeClr val="tx1"/>
            </a:solidFill>
            <a:round/>
            <a:headEnd/>
            <a:tailEnd/>
          </a:ln>
          <a:effectLst/>
        </p:spPr>
        <p:txBody>
          <a:bodyPr/>
          <a:lstStyle/>
          <a:p>
            <a:endParaRPr lang="it-IT"/>
          </a:p>
        </p:txBody>
      </p:sp>
      <p:sp>
        <p:nvSpPr>
          <p:cNvPr id="22" name="Line 22"/>
          <p:cNvSpPr>
            <a:spLocks noChangeShapeType="1"/>
          </p:cNvSpPr>
          <p:nvPr/>
        </p:nvSpPr>
        <p:spPr bwMode="auto">
          <a:xfrm flipH="1">
            <a:off x="7365904" y="2533650"/>
            <a:ext cx="134937" cy="369094"/>
          </a:xfrm>
          <a:prstGeom prst="line">
            <a:avLst/>
          </a:prstGeom>
          <a:noFill/>
          <a:ln w="9525">
            <a:solidFill>
              <a:schemeClr val="tx1"/>
            </a:solidFill>
            <a:round/>
            <a:headEnd/>
            <a:tailEnd/>
          </a:ln>
          <a:effectLst/>
        </p:spPr>
        <p:txBody>
          <a:bodyPr/>
          <a:lstStyle/>
          <a:p>
            <a:endParaRPr lang="it-IT"/>
          </a:p>
        </p:txBody>
      </p:sp>
      <p:sp>
        <p:nvSpPr>
          <p:cNvPr id="23" name="Line 23"/>
          <p:cNvSpPr>
            <a:spLocks noChangeShapeType="1"/>
          </p:cNvSpPr>
          <p:nvPr/>
        </p:nvSpPr>
        <p:spPr bwMode="auto">
          <a:xfrm>
            <a:off x="7513540" y="2575323"/>
            <a:ext cx="254000" cy="254794"/>
          </a:xfrm>
          <a:prstGeom prst="line">
            <a:avLst/>
          </a:prstGeom>
          <a:noFill/>
          <a:ln w="9525">
            <a:solidFill>
              <a:schemeClr val="tx1"/>
            </a:solidFill>
            <a:round/>
            <a:headEnd/>
            <a:tailEnd/>
          </a:ln>
          <a:effectLst/>
        </p:spPr>
        <p:txBody>
          <a:bodyPr/>
          <a:lstStyle/>
          <a:p>
            <a:endParaRPr lang="it-IT"/>
          </a:p>
        </p:txBody>
      </p:sp>
      <p:sp>
        <p:nvSpPr>
          <p:cNvPr id="25" name="Line 25"/>
          <p:cNvSpPr>
            <a:spLocks noChangeShapeType="1"/>
          </p:cNvSpPr>
          <p:nvPr/>
        </p:nvSpPr>
        <p:spPr bwMode="auto">
          <a:xfrm>
            <a:off x="7521477" y="2570559"/>
            <a:ext cx="782563" cy="268333"/>
          </a:xfrm>
          <a:prstGeom prst="line">
            <a:avLst/>
          </a:prstGeom>
          <a:noFill/>
          <a:ln w="9525">
            <a:solidFill>
              <a:schemeClr val="tx1"/>
            </a:solidFill>
            <a:round/>
            <a:headEnd/>
            <a:tailEnd/>
          </a:ln>
          <a:effectLst/>
        </p:spPr>
        <p:txBody>
          <a:bodyPr/>
          <a:lstStyle/>
          <a:p>
            <a:endParaRPr lang="it-IT"/>
          </a:p>
        </p:txBody>
      </p:sp>
      <p:sp>
        <p:nvSpPr>
          <p:cNvPr id="28" name="Line 31"/>
          <p:cNvSpPr>
            <a:spLocks noChangeShapeType="1"/>
          </p:cNvSpPr>
          <p:nvPr/>
        </p:nvSpPr>
        <p:spPr bwMode="auto">
          <a:xfrm>
            <a:off x="3514617" y="1772375"/>
            <a:ext cx="2052671" cy="327"/>
          </a:xfrm>
          <a:prstGeom prst="line">
            <a:avLst/>
          </a:prstGeom>
          <a:noFill/>
          <a:ln w="50800">
            <a:solidFill>
              <a:schemeClr val="folHlink"/>
            </a:solidFill>
            <a:round/>
            <a:headEnd/>
            <a:tailEnd type="triangle" w="med" len="med"/>
          </a:ln>
          <a:effectLst/>
        </p:spPr>
        <p:txBody>
          <a:bodyPr wrap="square" lIns="45720" rIns="45720">
            <a:spAutoFit/>
          </a:bodyPr>
          <a:lstStyle/>
          <a:p>
            <a:endParaRPr lang="it-IT"/>
          </a:p>
        </p:txBody>
      </p:sp>
      <p:sp>
        <p:nvSpPr>
          <p:cNvPr id="35" name="Text Box 6"/>
          <p:cNvSpPr txBox="1">
            <a:spLocks noChangeArrowheads="1"/>
          </p:cNvSpPr>
          <p:nvPr/>
        </p:nvSpPr>
        <p:spPr bwMode="gray">
          <a:xfrm>
            <a:off x="6195052" y="998776"/>
            <a:ext cx="1120152" cy="508976"/>
          </a:xfrm>
          <a:prstGeom prst="rect">
            <a:avLst/>
          </a:prstGeom>
          <a:noFill/>
          <a:ln w="28575" algn="ctr">
            <a:noFill/>
            <a:miter lim="800000"/>
            <a:headEnd/>
            <a:tailEnd/>
          </a:ln>
          <a:effectLst/>
        </p:spPr>
        <p:txBody>
          <a:bodyPr wrap="square" lIns="36000" tIns="36000" rIns="36000" bIns="36000">
            <a:spAutoFit/>
          </a:bodyPr>
          <a:lstStyle/>
          <a:p>
            <a:pPr algn="ctr">
              <a:lnSpc>
                <a:spcPct val="80000"/>
              </a:lnSpc>
              <a:spcBef>
                <a:spcPct val="15000"/>
              </a:spcBef>
              <a:spcAft>
                <a:spcPct val="0"/>
              </a:spcAft>
              <a:buFont typeface="Wingdings" pitchFamily="2" charset="2"/>
              <a:buNone/>
            </a:pPr>
            <a:r>
              <a:rPr lang="it-IT" sz="1050" b="1" dirty="0" err="1" smtClean="0">
                <a:solidFill>
                  <a:srgbClr val="124191"/>
                </a:solidFill>
                <a:latin typeface="+mn-lt"/>
              </a:rPr>
              <a:t>Cellular</a:t>
            </a:r>
            <a:endParaRPr lang="it-IT" sz="1050" b="1" dirty="0" smtClean="0">
              <a:solidFill>
                <a:srgbClr val="124191"/>
              </a:solidFill>
              <a:latin typeface="+mn-lt"/>
            </a:endParaRPr>
          </a:p>
          <a:p>
            <a:pPr algn="ctr">
              <a:lnSpc>
                <a:spcPct val="80000"/>
              </a:lnSpc>
              <a:spcBef>
                <a:spcPct val="15000"/>
              </a:spcBef>
              <a:spcAft>
                <a:spcPct val="0"/>
              </a:spcAft>
              <a:buFont typeface="Wingdings" pitchFamily="2" charset="2"/>
              <a:buNone/>
            </a:pPr>
            <a:r>
              <a:rPr lang="it-IT" sz="1050" b="1" dirty="0" err="1" smtClean="0">
                <a:solidFill>
                  <a:srgbClr val="124191"/>
                </a:solidFill>
                <a:latin typeface="+mn-lt"/>
              </a:rPr>
              <a:t>Broadcaster</a:t>
            </a:r>
            <a:endParaRPr lang="it-IT" sz="1050" b="1" dirty="0" smtClean="0">
              <a:solidFill>
                <a:srgbClr val="124191"/>
              </a:solidFill>
              <a:latin typeface="+mn-lt"/>
            </a:endParaRPr>
          </a:p>
          <a:p>
            <a:pPr algn="ctr">
              <a:lnSpc>
                <a:spcPct val="80000"/>
              </a:lnSpc>
              <a:spcBef>
                <a:spcPct val="15000"/>
              </a:spcBef>
              <a:spcAft>
                <a:spcPct val="0"/>
              </a:spcAft>
              <a:buFont typeface="Wingdings" pitchFamily="2" charset="2"/>
              <a:buNone/>
            </a:pPr>
            <a:r>
              <a:rPr lang="it-IT" sz="1050" b="1" dirty="0" smtClean="0">
                <a:solidFill>
                  <a:srgbClr val="124191"/>
                </a:solidFill>
                <a:latin typeface="+mn-lt"/>
              </a:rPr>
              <a:t>(e.g. BMC) </a:t>
            </a:r>
            <a:endParaRPr lang="en-US" sz="1050" b="1" dirty="0">
              <a:solidFill>
                <a:srgbClr val="124191"/>
              </a:solidFill>
              <a:latin typeface="+mn-lt"/>
            </a:endParaRPr>
          </a:p>
        </p:txBody>
      </p:sp>
      <p:sp>
        <p:nvSpPr>
          <p:cNvPr id="48" name="Text Box 36"/>
          <p:cNvSpPr txBox="1">
            <a:spLocks noChangeArrowheads="1"/>
          </p:cNvSpPr>
          <p:nvPr/>
        </p:nvSpPr>
        <p:spPr bwMode="auto">
          <a:xfrm>
            <a:off x="3745367" y="3787766"/>
            <a:ext cx="1781976" cy="954107"/>
          </a:xfrm>
          <a:prstGeom prst="rect">
            <a:avLst/>
          </a:prstGeom>
          <a:noFill/>
          <a:ln w="50800" algn="ctr">
            <a:noFill/>
            <a:miter lim="800000"/>
            <a:headEnd/>
            <a:tailEnd/>
          </a:ln>
          <a:effectLst/>
        </p:spPr>
        <p:txBody>
          <a:bodyPr wrap="square" lIns="45720" rIns="45720">
            <a:spAutoFit/>
          </a:bodyPr>
          <a:lstStyle/>
          <a:p>
            <a:pPr algn="ctr">
              <a:lnSpc>
                <a:spcPct val="100000"/>
              </a:lnSpc>
              <a:spcAft>
                <a:spcPts val="300"/>
              </a:spcAft>
              <a:buFont typeface="Times New Roman" pitchFamily="18" charset="0"/>
              <a:buNone/>
              <a:tabLst>
                <a:tab pos="3946525" algn="l"/>
              </a:tabLst>
            </a:pPr>
            <a:r>
              <a:rPr lang="pl-PL" sz="1400" b="1" dirty="0">
                <a:solidFill>
                  <a:schemeClr val="folHlink"/>
                </a:solidFill>
                <a:latin typeface="+mn-lt"/>
              </a:rPr>
              <a:t>People located in the threat zone receive </a:t>
            </a:r>
            <a:r>
              <a:rPr lang="it-IT" sz="1400" b="1" dirty="0" smtClean="0">
                <a:solidFill>
                  <a:schemeClr val="folHlink"/>
                </a:solidFill>
                <a:latin typeface="+mn-lt"/>
              </a:rPr>
              <a:t>MULTI-CHANNEL </a:t>
            </a:r>
            <a:r>
              <a:rPr lang="pl-PL" sz="1400" b="1" dirty="0" smtClean="0">
                <a:solidFill>
                  <a:schemeClr val="folHlink"/>
                </a:solidFill>
                <a:latin typeface="+mn-lt"/>
              </a:rPr>
              <a:t>message</a:t>
            </a:r>
            <a:r>
              <a:rPr lang="it-IT" sz="1400" b="1" dirty="0" smtClean="0">
                <a:solidFill>
                  <a:schemeClr val="folHlink"/>
                </a:solidFill>
                <a:latin typeface="+mn-lt"/>
              </a:rPr>
              <a:t>s</a:t>
            </a:r>
            <a:endParaRPr lang="de-DE" sz="1400" b="1" dirty="0">
              <a:solidFill>
                <a:schemeClr val="folHlink"/>
              </a:solidFill>
              <a:latin typeface="+mn-lt"/>
            </a:endParaRPr>
          </a:p>
        </p:txBody>
      </p:sp>
      <p:sp>
        <p:nvSpPr>
          <p:cNvPr id="49" name="Rectangle 48"/>
          <p:cNvSpPr/>
          <p:nvPr/>
        </p:nvSpPr>
        <p:spPr>
          <a:xfrm>
            <a:off x="3806456" y="893134"/>
            <a:ext cx="1424763" cy="660738"/>
          </a:xfrm>
          <a:prstGeom prst="rect">
            <a:avLst/>
          </a:prstGeom>
          <a:noFill/>
          <a:ln w="28575">
            <a:solidFill>
              <a:srgbClr val="00C9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GB" sz="1400" b="1" smtClean="0">
                <a:solidFill>
                  <a:srgbClr val="124191"/>
                </a:solidFill>
              </a:rPr>
              <a:t>Universal Message Broadcaster</a:t>
            </a:r>
          </a:p>
        </p:txBody>
      </p:sp>
      <p:sp>
        <p:nvSpPr>
          <p:cNvPr id="51" name="Rectangle 50"/>
          <p:cNvSpPr/>
          <p:nvPr/>
        </p:nvSpPr>
        <p:spPr>
          <a:xfrm>
            <a:off x="981738" y="760021"/>
            <a:ext cx="1713959" cy="251269"/>
          </a:xfrm>
          <a:prstGeom prst="rect">
            <a:avLst/>
          </a:prstGeom>
          <a:solidFill>
            <a:srgbClr val="12419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it-IT" sz="1400" b="1" dirty="0" smtClean="0">
                <a:solidFill>
                  <a:schemeClr val="bg1"/>
                </a:solidFill>
              </a:rPr>
              <a:t>GOVERNMENT</a:t>
            </a:r>
            <a:endParaRPr lang="en-US" sz="1400" b="1" dirty="0" err="1" smtClean="0">
              <a:solidFill>
                <a:schemeClr val="bg1"/>
              </a:solidFill>
            </a:endParaRPr>
          </a:p>
        </p:txBody>
      </p:sp>
      <p:sp>
        <p:nvSpPr>
          <p:cNvPr id="52" name="Rectangle 51"/>
          <p:cNvSpPr/>
          <p:nvPr/>
        </p:nvSpPr>
        <p:spPr>
          <a:xfrm>
            <a:off x="5774143" y="544286"/>
            <a:ext cx="2123702" cy="239485"/>
          </a:xfrm>
          <a:prstGeom prst="rect">
            <a:avLst/>
          </a:prstGeom>
          <a:solidFill>
            <a:srgbClr val="D8D9D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it-IT" sz="1400" b="1" dirty="0" smtClean="0">
                <a:solidFill>
                  <a:srgbClr val="124191"/>
                </a:solidFill>
              </a:rPr>
              <a:t>SERVICE PROVIDERS</a:t>
            </a:r>
            <a:endParaRPr lang="en-US" sz="1400" b="1" dirty="0" err="1" smtClean="0">
              <a:solidFill>
                <a:srgbClr val="124191"/>
              </a:solidFill>
            </a:endParaRPr>
          </a:p>
        </p:txBody>
      </p:sp>
      <p:sp>
        <p:nvSpPr>
          <p:cNvPr id="53" name="Rectangle 52"/>
          <p:cNvSpPr/>
          <p:nvPr/>
        </p:nvSpPr>
        <p:spPr>
          <a:xfrm>
            <a:off x="5570505" y="4380326"/>
            <a:ext cx="2123702" cy="239485"/>
          </a:xfrm>
          <a:prstGeom prst="rect">
            <a:avLst/>
          </a:prstGeom>
          <a:solidFill>
            <a:srgbClr val="00C9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it-IT" sz="1400" b="1" dirty="0" smtClean="0">
                <a:solidFill>
                  <a:schemeClr val="bg1"/>
                </a:solidFill>
              </a:rPr>
              <a:t>CITIZENS</a:t>
            </a:r>
            <a:endParaRPr lang="en-US" sz="1400" b="1" dirty="0" err="1" smtClean="0">
              <a:solidFill>
                <a:schemeClr val="bg1"/>
              </a:solidFill>
            </a:endParaRPr>
          </a:p>
        </p:txBody>
      </p:sp>
      <p:pic>
        <p:nvPicPr>
          <p:cNvPr id="64" name="Picture 63" descr="DBonLB-RGB-0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339" y="3939578"/>
            <a:ext cx="360000" cy="360000"/>
          </a:xfrm>
          <a:prstGeom prst="rect">
            <a:avLst/>
          </a:prstGeom>
        </p:spPr>
      </p:pic>
      <p:pic>
        <p:nvPicPr>
          <p:cNvPr id="65" name="Picture 64" descr="DBonLB-RGB-0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9339" y="3939578"/>
            <a:ext cx="360000" cy="360000"/>
          </a:xfrm>
          <a:prstGeom prst="rect">
            <a:avLst/>
          </a:prstGeom>
        </p:spPr>
      </p:pic>
      <p:pic>
        <p:nvPicPr>
          <p:cNvPr id="66" name="Picture 65" descr="DBonLB-RGB-04.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3339" y="3939578"/>
            <a:ext cx="360000" cy="360000"/>
          </a:xfrm>
          <a:prstGeom prst="rect">
            <a:avLst/>
          </a:prstGeom>
        </p:spPr>
      </p:pic>
      <p:pic>
        <p:nvPicPr>
          <p:cNvPr id="67" name="Picture 66" descr="DBonLB-RGB-0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77339" y="3939578"/>
            <a:ext cx="360000" cy="360000"/>
          </a:xfrm>
          <a:prstGeom prst="rect">
            <a:avLst/>
          </a:prstGeom>
        </p:spPr>
      </p:pic>
      <p:pic>
        <p:nvPicPr>
          <p:cNvPr id="68" name="Picture 67" descr="DBonLB-RGB-08.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89999" y="3939578"/>
            <a:ext cx="360000" cy="360000"/>
          </a:xfrm>
          <a:prstGeom prst="rect">
            <a:avLst/>
          </a:prstGeom>
        </p:spPr>
      </p:pic>
      <p:pic>
        <p:nvPicPr>
          <p:cNvPr id="72" name="Picture 71" descr="DBonLB-RGB-47.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86770" y="1539571"/>
            <a:ext cx="462893" cy="462893"/>
          </a:xfrm>
          <a:prstGeom prst="rect">
            <a:avLst/>
          </a:prstGeom>
        </p:spPr>
      </p:pic>
      <p:pic>
        <p:nvPicPr>
          <p:cNvPr id="74" name="Picture 73" descr="DBonLB-RGB-47.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32574" y="1539571"/>
            <a:ext cx="462893" cy="462893"/>
          </a:xfrm>
          <a:prstGeom prst="rect">
            <a:avLst/>
          </a:prstGeom>
        </p:spPr>
      </p:pic>
      <p:pic>
        <p:nvPicPr>
          <p:cNvPr id="75" name="Picture 74" descr="DBonLB-RGB-19.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62698" y="1557961"/>
            <a:ext cx="405125" cy="405125"/>
          </a:xfrm>
          <a:prstGeom prst="rect">
            <a:avLst/>
          </a:prstGeom>
        </p:spPr>
      </p:pic>
      <p:pic>
        <p:nvPicPr>
          <p:cNvPr id="73" name="Picture 72" descr="\\DML-NAS\DML_Data\1 Live Jobs\Nokia\19044 - Nokia brand Site\MASTER TEMPLATES\Network graphics\PNGs\Network Graphic Final PNGs\O symbol-100x100mm_RGB_2.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744873" y="1318942"/>
            <a:ext cx="431566" cy="431566"/>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2108"/>
          <p:cNvSpPr>
            <a:spLocks/>
          </p:cNvSpPr>
          <p:nvPr/>
        </p:nvSpPr>
        <p:spPr bwMode="auto">
          <a:xfrm>
            <a:off x="5384018" y="2183215"/>
            <a:ext cx="899825" cy="506822"/>
          </a:xfrm>
          <a:custGeom>
            <a:avLst/>
            <a:gdLst/>
            <a:ahLst/>
            <a:cxnLst>
              <a:cxn ang="0">
                <a:pos x="229" y="84"/>
              </a:cxn>
              <a:cxn ang="0">
                <a:pos x="185" y="46"/>
              </a:cxn>
              <a:cxn ang="0">
                <a:pos x="185" y="44"/>
              </a:cxn>
              <a:cxn ang="0">
                <a:pos x="116" y="0"/>
              </a:cxn>
              <a:cxn ang="0">
                <a:pos x="46" y="40"/>
              </a:cxn>
              <a:cxn ang="0">
                <a:pos x="0" y="82"/>
              </a:cxn>
              <a:cxn ang="0">
                <a:pos x="30" y="119"/>
              </a:cxn>
              <a:cxn ang="0">
                <a:pos x="25" y="133"/>
              </a:cxn>
              <a:cxn ang="0">
                <a:pos x="85" y="168"/>
              </a:cxn>
              <a:cxn ang="0">
                <a:pos x="130" y="157"/>
              </a:cxn>
              <a:cxn ang="0">
                <a:pos x="153" y="159"/>
              </a:cxn>
              <a:cxn ang="0">
                <a:pos x="222" y="114"/>
              </a:cxn>
              <a:cxn ang="0">
                <a:pos x="221" y="105"/>
              </a:cxn>
              <a:cxn ang="0">
                <a:pos x="229" y="84"/>
              </a:cxn>
            </a:cxnLst>
            <a:rect l="0" t="0" r="r" b="b"/>
            <a:pathLst>
              <a:path w="229" h="168">
                <a:moveTo>
                  <a:pt x="229" y="84"/>
                </a:moveTo>
                <a:cubicBezTo>
                  <a:pt x="229" y="65"/>
                  <a:pt x="210" y="49"/>
                  <a:pt x="185" y="46"/>
                </a:cubicBezTo>
                <a:cubicBezTo>
                  <a:pt x="185" y="46"/>
                  <a:pt x="185" y="45"/>
                  <a:pt x="185" y="44"/>
                </a:cubicBezTo>
                <a:cubicBezTo>
                  <a:pt x="185" y="20"/>
                  <a:pt x="154" y="0"/>
                  <a:pt x="116" y="0"/>
                </a:cubicBezTo>
                <a:cubicBezTo>
                  <a:pt x="79" y="0"/>
                  <a:pt x="49" y="18"/>
                  <a:pt x="46" y="40"/>
                </a:cubicBezTo>
                <a:cubicBezTo>
                  <a:pt x="20" y="47"/>
                  <a:pt x="0" y="63"/>
                  <a:pt x="0" y="82"/>
                </a:cubicBezTo>
                <a:cubicBezTo>
                  <a:pt x="0" y="98"/>
                  <a:pt x="12" y="111"/>
                  <a:pt x="30" y="119"/>
                </a:cubicBezTo>
                <a:cubicBezTo>
                  <a:pt x="27" y="123"/>
                  <a:pt x="25" y="128"/>
                  <a:pt x="25" y="133"/>
                </a:cubicBezTo>
                <a:cubicBezTo>
                  <a:pt x="25" y="152"/>
                  <a:pt x="52" y="168"/>
                  <a:pt x="85" y="168"/>
                </a:cubicBezTo>
                <a:cubicBezTo>
                  <a:pt x="103" y="168"/>
                  <a:pt x="119" y="164"/>
                  <a:pt x="130" y="157"/>
                </a:cubicBezTo>
                <a:cubicBezTo>
                  <a:pt x="137" y="158"/>
                  <a:pt x="145" y="159"/>
                  <a:pt x="153" y="159"/>
                </a:cubicBezTo>
                <a:cubicBezTo>
                  <a:pt x="191" y="159"/>
                  <a:pt x="222" y="139"/>
                  <a:pt x="222" y="114"/>
                </a:cubicBezTo>
                <a:cubicBezTo>
                  <a:pt x="222" y="111"/>
                  <a:pt x="222" y="108"/>
                  <a:pt x="221" y="105"/>
                </a:cubicBezTo>
                <a:cubicBezTo>
                  <a:pt x="226" y="99"/>
                  <a:pt x="229" y="92"/>
                  <a:pt x="229" y="84"/>
                </a:cubicBezTo>
                <a:close/>
              </a:path>
            </a:pathLst>
          </a:custGeom>
          <a:solidFill>
            <a:srgbClr val="D8D9DA"/>
          </a:solidFill>
          <a:ln w="12700" cap="flat" cmpd="sng">
            <a:noFill/>
            <a:prstDash val="solid"/>
            <a:miter lim="800000"/>
            <a:headEnd type="none" w="med" len="med"/>
            <a:tailEnd type="none" w="med" len="med"/>
          </a:ln>
          <a:effectLst/>
        </p:spPr>
        <p:txBody>
          <a:bodyPr lIns="91439" tIns="45719" rIns="91439" bIns="45719" anchor="t">
            <a:noAutofit/>
          </a:bodyPr>
          <a:lstStyle/>
          <a:p>
            <a:pPr defTabSz="725668">
              <a:lnSpc>
                <a:spcPct val="90000"/>
              </a:lnSpc>
              <a:spcBef>
                <a:spcPct val="30000"/>
              </a:spcBef>
              <a:defRPr/>
            </a:pPr>
            <a:endParaRPr lang="en-US" sz="1300" kern="0">
              <a:solidFill>
                <a:srgbClr val="000000"/>
              </a:solidFill>
              <a:latin typeface="+mn-lt"/>
            </a:endParaRPr>
          </a:p>
        </p:txBody>
      </p:sp>
      <p:sp>
        <p:nvSpPr>
          <p:cNvPr id="77" name="Freeform 2108"/>
          <p:cNvSpPr>
            <a:spLocks/>
          </p:cNvSpPr>
          <p:nvPr/>
        </p:nvSpPr>
        <p:spPr bwMode="auto">
          <a:xfrm>
            <a:off x="7099417" y="2197392"/>
            <a:ext cx="899825" cy="506822"/>
          </a:xfrm>
          <a:custGeom>
            <a:avLst/>
            <a:gdLst/>
            <a:ahLst/>
            <a:cxnLst>
              <a:cxn ang="0">
                <a:pos x="229" y="84"/>
              </a:cxn>
              <a:cxn ang="0">
                <a:pos x="185" y="46"/>
              </a:cxn>
              <a:cxn ang="0">
                <a:pos x="185" y="44"/>
              </a:cxn>
              <a:cxn ang="0">
                <a:pos x="116" y="0"/>
              </a:cxn>
              <a:cxn ang="0">
                <a:pos x="46" y="40"/>
              </a:cxn>
              <a:cxn ang="0">
                <a:pos x="0" y="82"/>
              </a:cxn>
              <a:cxn ang="0">
                <a:pos x="30" y="119"/>
              </a:cxn>
              <a:cxn ang="0">
                <a:pos x="25" y="133"/>
              </a:cxn>
              <a:cxn ang="0">
                <a:pos x="85" y="168"/>
              </a:cxn>
              <a:cxn ang="0">
                <a:pos x="130" y="157"/>
              </a:cxn>
              <a:cxn ang="0">
                <a:pos x="153" y="159"/>
              </a:cxn>
              <a:cxn ang="0">
                <a:pos x="222" y="114"/>
              </a:cxn>
              <a:cxn ang="0">
                <a:pos x="221" y="105"/>
              </a:cxn>
              <a:cxn ang="0">
                <a:pos x="229" y="84"/>
              </a:cxn>
            </a:cxnLst>
            <a:rect l="0" t="0" r="r" b="b"/>
            <a:pathLst>
              <a:path w="229" h="168">
                <a:moveTo>
                  <a:pt x="229" y="84"/>
                </a:moveTo>
                <a:cubicBezTo>
                  <a:pt x="229" y="65"/>
                  <a:pt x="210" y="49"/>
                  <a:pt x="185" y="46"/>
                </a:cubicBezTo>
                <a:cubicBezTo>
                  <a:pt x="185" y="46"/>
                  <a:pt x="185" y="45"/>
                  <a:pt x="185" y="44"/>
                </a:cubicBezTo>
                <a:cubicBezTo>
                  <a:pt x="185" y="20"/>
                  <a:pt x="154" y="0"/>
                  <a:pt x="116" y="0"/>
                </a:cubicBezTo>
                <a:cubicBezTo>
                  <a:pt x="79" y="0"/>
                  <a:pt x="49" y="18"/>
                  <a:pt x="46" y="40"/>
                </a:cubicBezTo>
                <a:cubicBezTo>
                  <a:pt x="20" y="47"/>
                  <a:pt x="0" y="63"/>
                  <a:pt x="0" y="82"/>
                </a:cubicBezTo>
                <a:cubicBezTo>
                  <a:pt x="0" y="98"/>
                  <a:pt x="12" y="111"/>
                  <a:pt x="30" y="119"/>
                </a:cubicBezTo>
                <a:cubicBezTo>
                  <a:pt x="27" y="123"/>
                  <a:pt x="25" y="128"/>
                  <a:pt x="25" y="133"/>
                </a:cubicBezTo>
                <a:cubicBezTo>
                  <a:pt x="25" y="152"/>
                  <a:pt x="52" y="168"/>
                  <a:pt x="85" y="168"/>
                </a:cubicBezTo>
                <a:cubicBezTo>
                  <a:pt x="103" y="168"/>
                  <a:pt x="119" y="164"/>
                  <a:pt x="130" y="157"/>
                </a:cubicBezTo>
                <a:cubicBezTo>
                  <a:pt x="137" y="158"/>
                  <a:pt x="145" y="159"/>
                  <a:pt x="153" y="159"/>
                </a:cubicBezTo>
                <a:cubicBezTo>
                  <a:pt x="191" y="159"/>
                  <a:pt x="222" y="139"/>
                  <a:pt x="222" y="114"/>
                </a:cubicBezTo>
                <a:cubicBezTo>
                  <a:pt x="222" y="111"/>
                  <a:pt x="222" y="108"/>
                  <a:pt x="221" y="105"/>
                </a:cubicBezTo>
                <a:cubicBezTo>
                  <a:pt x="226" y="99"/>
                  <a:pt x="229" y="92"/>
                  <a:pt x="229" y="84"/>
                </a:cubicBezTo>
                <a:close/>
              </a:path>
            </a:pathLst>
          </a:custGeom>
          <a:solidFill>
            <a:srgbClr val="D8D9DA"/>
          </a:solidFill>
          <a:ln w="12700" cap="flat" cmpd="sng">
            <a:noFill/>
            <a:prstDash val="solid"/>
            <a:miter lim="800000"/>
            <a:headEnd type="none" w="med" len="med"/>
            <a:tailEnd type="none" w="med" len="med"/>
          </a:ln>
          <a:effectLst/>
        </p:spPr>
        <p:txBody>
          <a:bodyPr lIns="91439" tIns="45719" rIns="91439" bIns="45719" anchor="t">
            <a:noAutofit/>
          </a:bodyPr>
          <a:lstStyle/>
          <a:p>
            <a:pPr defTabSz="725668">
              <a:lnSpc>
                <a:spcPct val="90000"/>
              </a:lnSpc>
              <a:spcBef>
                <a:spcPct val="30000"/>
              </a:spcBef>
              <a:defRPr/>
            </a:pPr>
            <a:endParaRPr lang="en-US" sz="1300" kern="0">
              <a:solidFill>
                <a:srgbClr val="000000"/>
              </a:solidFill>
              <a:latin typeface="+mn-lt"/>
            </a:endParaRPr>
          </a:p>
        </p:txBody>
      </p:sp>
      <p:pic>
        <p:nvPicPr>
          <p:cNvPr id="78" name="Picture 77" descr="DBonLB-RGB-1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49498" y="1983265"/>
            <a:ext cx="360000" cy="360000"/>
          </a:xfrm>
          <a:prstGeom prst="rect">
            <a:avLst/>
          </a:prstGeom>
        </p:spPr>
      </p:pic>
      <p:pic>
        <p:nvPicPr>
          <p:cNvPr id="79" name="Picture 78" descr="DBonLB-RGB-1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73512" y="2008075"/>
            <a:ext cx="360000" cy="360000"/>
          </a:xfrm>
          <a:prstGeom prst="rect">
            <a:avLst/>
          </a:prstGeom>
        </p:spPr>
      </p:pic>
      <p:sp>
        <p:nvSpPr>
          <p:cNvPr id="82" name="Freeform 2108"/>
          <p:cNvSpPr>
            <a:spLocks/>
          </p:cNvSpPr>
          <p:nvPr/>
        </p:nvSpPr>
        <p:spPr bwMode="auto">
          <a:xfrm>
            <a:off x="4643283" y="3019642"/>
            <a:ext cx="2033964" cy="790357"/>
          </a:xfrm>
          <a:custGeom>
            <a:avLst/>
            <a:gdLst/>
            <a:ahLst/>
            <a:cxnLst>
              <a:cxn ang="0">
                <a:pos x="229" y="84"/>
              </a:cxn>
              <a:cxn ang="0">
                <a:pos x="185" y="46"/>
              </a:cxn>
              <a:cxn ang="0">
                <a:pos x="185" y="44"/>
              </a:cxn>
              <a:cxn ang="0">
                <a:pos x="116" y="0"/>
              </a:cxn>
              <a:cxn ang="0">
                <a:pos x="46" y="40"/>
              </a:cxn>
              <a:cxn ang="0">
                <a:pos x="0" y="82"/>
              </a:cxn>
              <a:cxn ang="0">
                <a:pos x="30" y="119"/>
              </a:cxn>
              <a:cxn ang="0">
                <a:pos x="25" y="133"/>
              </a:cxn>
              <a:cxn ang="0">
                <a:pos x="85" y="168"/>
              </a:cxn>
              <a:cxn ang="0">
                <a:pos x="130" y="157"/>
              </a:cxn>
              <a:cxn ang="0">
                <a:pos x="153" y="159"/>
              </a:cxn>
              <a:cxn ang="0">
                <a:pos x="222" y="114"/>
              </a:cxn>
              <a:cxn ang="0">
                <a:pos x="221" y="105"/>
              </a:cxn>
              <a:cxn ang="0">
                <a:pos x="229" y="84"/>
              </a:cxn>
            </a:cxnLst>
            <a:rect l="0" t="0" r="r" b="b"/>
            <a:pathLst>
              <a:path w="229" h="168">
                <a:moveTo>
                  <a:pt x="229" y="84"/>
                </a:moveTo>
                <a:cubicBezTo>
                  <a:pt x="229" y="65"/>
                  <a:pt x="210" y="49"/>
                  <a:pt x="185" y="46"/>
                </a:cubicBezTo>
                <a:cubicBezTo>
                  <a:pt x="185" y="46"/>
                  <a:pt x="185" y="45"/>
                  <a:pt x="185" y="44"/>
                </a:cubicBezTo>
                <a:cubicBezTo>
                  <a:pt x="185" y="20"/>
                  <a:pt x="154" y="0"/>
                  <a:pt x="116" y="0"/>
                </a:cubicBezTo>
                <a:cubicBezTo>
                  <a:pt x="79" y="0"/>
                  <a:pt x="49" y="18"/>
                  <a:pt x="46" y="40"/>
                </a:cubicBezTo>
                <a:cubicBezTo>
                  <a:pt x="20" y="47"/>
                  <a:pt x="0" y="63"/>
                  <a:pt x="0" y="82"/>
                </a:cubicBezTo>
                <a:cubicBezTo>
                  <a:pt x="0" y="98"/>
                  <a:pt x="12" y="111"/>
                  <a:pt x="30" y="119"/>
                </a:cubicBezTo>
                <a:cubicBezTo>
                  <a:pt x="27" y="123"/>
                  <a:pt x="25" y="128"/>
                  <a:pt x="25" y="133"/>
                </a:cubicBezTo>
                <a:cubicBezTo>
                  <a:pt x="25" y="152"/>
                  <a:pt x="52" y="168"/>
                  <a:pt x="85" y="168"/>
                </a:cubicBezTo>
                <a:cubicBezTo>
                  <a:pt x="103" y="168"/>
                  <a:pt x="119" y="164"/>
                  <a:pt x="130" y="157"/>
                </a:cubicBezTo>
                <a:cubicBezTo>
                  <a:pt x="137" y="158"/>
                  <a:pt x="145" y="159"/>
                  <a:pt x="153" y="159"/>
                </a:cubicBezTo>
                <a:cubicBezTo>
                  <a:pt x="191" y="159"/>
                  <a:pt x="222" y="139"/>
                  <a:pt x="222" y="114"/>
                </a:cubicBezTo>
                <a:cubicBezTo>
                  <a:pt x="222" y="111"/>
                  <a:pt x="222" y="108"/>
                  <a:pt x="221" y="105"/>
                </a:cubicBezTo>
                <a:cubicBezTo>
                  <a:pt x="226" y="99"/>
                  <a:pt x="229" y="92"/>
                  <a:pt x="229" y="84"/>
                </a:cubicBezTo>
                <a:close/>
              </a:path>
            </a:pathLst>
          </a:custGeom>
          <a:noFill/>
          <a:ln w="12700" cap="flat" cmpd="sng">
            <a:solidFill>
              <a:srgbClr val="FF0000"/>
            </a:solidFill>
            <a:prstDash val="solid"/>
            <a:miter lim="800000"/>
            <a:headEnd type="none" w="med" len="med"/>
            <a:tailEnd type="none" w="med" len="med"/>
          </a:ln>
          <a:effectLst/>
        </p:spPr>
        <p:txBody>
          <a:bodyPr lIns="91439" tIns="45719" rIns="91439" bIns="45719" anchor="t">
            <a:noAutofit/>
          </a:bodyPr>
          <a:lstStyle/>
          <a:p>
            <a:pPr defTabSz="725668">
              <a:lnSpc>
                <a:spcPct val="90000"/>
              </a:lnSpc>
              <a:spcBef>
                <a:spcPct val="30000"/>
              </a:spcBef>
              <a:defRPr/>
            </a:pPr>
            <a:endParaRPr lang="en-US" sz="1300" kern="0">
              <a:solidFill>
                <a:srgbClr val="000000"/>
              </a:solidFill>
              <a:latin typeface="+mn-lt"/>
            </a:endParaRPr>
          </a:p>
        </p:txBody>
      </p:sp>
      <p:pic>
        <p:nvPicPr>
          <p:cNvPr id="58" name="Picture 8" descr="\\DML-NAS\DML_Data\1 Live Jobs\Nokia\19044 - Nokia brand Site\MASTER TEMPLATES\Network graphics\PNGs\Network Graphic Final PNGs\Transmitter-100x100mm_RGB_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36995" y="2819913"/>
            <a:ext cx="412386" cy="412386"/>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5" descr="\\DML-NAS\DML_Data\1 Live Jobs\Nokia\19044 - Nokia brand Site\MASTER TEMPLATES\Network graphics\PNGs\Network Graphic Final PNGs\Transmitter-100x100mm_RGB_2.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913352" y="2819913"/>
            <a:ext cx="412386" cy="412386"/>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5" descr="\\DML-NAS\DML_Data\1 Live Jobs\Nokia\19044 - Nokia brand Site\MASTER TEMPLATES\Network graphics\PNGs\Network Graphic Final PNGs\Transmitter-100x100mm_RGB_4.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425174" y="2819914"/>
            <a:ext cx="412386" cy="412386"/>
          </a:xfrm>
          <a:prstGeom prst="rect">
            <a:avLst/>
          </a:prstGeom>
          <a:noFill/>
          <a:extLst>
            <a:ext uri="{909E8E84-426E-40dd-AFC4-6F175D3DCCD1}">
              <a14:hiddenFill xmlns:a14="http://schemas.microsoft.com/office/drawing/2010/main" xmlns="">
                <a:solidFill>
                  <a:srgbClr val="FFFFFF"/>
                </a:solidFill>
              </a14:hiddenFill>
            </a:ext>
          </a:extLst>
        </p:spPr>
      </p:pic>
      <p:sp>
        <p:nvSpPr>
          <p:cNvPr id="83" name="Freeform 2108"/>
          <p:cNvSpPr>
            <a:spLocks/>
          </p:cNvSpPr>
          <p:nvPr/>
        </p:nvSpPr>
        <p:spPr bwMode="auto">
          <a:xfrm>
            <a:off x="6815874" y="3019642"/>
            <a:ext cx="2033964" cy="790357"/>
          </a:xfrm>
          <a:custGeom>
            <a:avLst/>
            <a:gdLst/>
            <a:ahLst/>
            <a:cxnLst>
              <a:cxn ang="0">
                <a:pos x="229" y="84"/>
              </a:cxn>
              <a:cxn ang="0">
                <a:pos x="185" y="46"/>
              </a:cxn>
              <a:cxn ang="0">
                <a:pos x="185" y="44"/>
              </a:cxn>
              <a:cxn ang="0">
                <a:pos x="116" y="0"/>
              </a:cxn>
              <a:cxn ang="0">
                <a:pos x="46" y="40"/>
              </a:cxn>
              <a:cxn ang="0">
                <a:pos x="0" y="82"/>
              </a:cxn>
              <a:cxn ang="0">
                <a:pos x="30" y="119"/>
              </a:cxn>
              <a:cxn ang="0">
                <a:pos x="25" y="133"/>
              </a:cxn>
              <a:cxn ang="0">
                <a:pos x="85" y="168"/>
              </a:cxn>
              <a:cxn ang="0">
                <a:pos x="130" y="157"/>
              </a:cxn>
              <a:cxn ang="0">
                <a:pos x="153" y="159"/>
              </a:cxn>
              <a:cxn ang="0">
                <a:pos x="222" y="114"/>
              </a:cxn>
              <a:cxn ang="0">
                <a:pos x="221" y="105"/>
              </a:cxn>
              <a:cxn ang="0">
                <a:pos x="229" y="84"/>
              </a:cxn>
            </a:cxnLst>
            <a:rect l="0" t="0" r="r" b="b"/>
            <a:pathLst>
              <a:path w="229" h="168">
                <a:moveTo>
                  <a:pt x="229" y="84"/>
                </a:moveTo>
                <a:cubicBezTo>
                  <a:pt x="229" y="65"/>
                  <a:pt x="210" y="49"/>
                  <a:pt x="185" y="46"/>
                </a:cubicBezTo>
                <a:cubicBezTo>
                  <a:pt x="185" y="46"/>
                  <a:pt x="185" y="45"/>
                  <a:pt x="185" y="44"/>
                </a:cubicBezTo>
                <a:cubicBezTo>
                  <a:pt x="185" y="20"/>
                  <a:pt x="154" y="0"/>
                  <a:pt x="116" y="0"/>
                </a:cubicBezTo>
                <a:cubicBezTo>
                  <a:pt x="79" y="0"/>
                  <a:pt x="49" y="18"/>
                  <a:pt x="46" y="40"/>
                </a:cubicBezTo>
                <a:cubicBezTo>
                  <a:pt x="20" y="47"/>
                  <a:pt x="0" y="63"/>
                  <a:pt x="0" y="82"/>
                </a:cubicBezTo>
                <a:cubicBezTo>
                  <a:pt x="0" y="98"/>
                  <a:pt x="12" y="111"/>
                  <a:pt x="30" y="119"/>
                </a:cubicBezTo>
                <a:cubicBezTo>
                  <a:pt x="27" y="123"/>
                  <a:pt x="25" y="128"/>
                  <a:pt x="25" y="133"/>
                </a:cubicBezTo>
                <a:cubicBezTo>
                  <a:pt x="25" y="152"/>
                  <a:pt x="52" y="168"/>
                  <a:pt x="85" y="168"/>
                </a:cubicBezTo>
                <a:cubicBezTo>
                  <a:pt x="103" y="168"/>
                  <a:pt x="119" y="164"/>
                  <a:pt x="130" y="157"/>
                </a:cubicBezTo>
                <a:cubicBezTo>
                  <a:pt x="137" y="158"/>
                  <a:pt x="145" y="159"/>
                  <a:pt x="153" y="159"/>
                </a:cubicBezTo>
                <a:cubicBezTo>
                  <a:pt x="191" y="159"/>
                  <a:pt x="222" y="139"/>
                  <a:pt x="222" y="114"/>
                </a:cubicBezTo>
                <a:cubicBezTo>
                  <a:pt x="222" y="111"/>
                  <a:pt x="222" y="108"/>
                  <a:pt x="221" y="105"/>
                </a:cubicBezTo>
                <a:cubicBezTo>
                  <a:pt x="226" y="99"/>
                  <a:pt x="229" y="92"/>
                  <a:pt x="229" y="84"/>
                </a:cubicBezTo>
                <a:close/>
              </a:path>
            </a:pathLst>
          </a:custGeom>
          <a:noFill/>
          <a:ln w="12700" cap="flat" cmpd="sng">
            <a:solidFill>
              <a:srgbClr val="FF0000"/>
            </a:solidFill>
            <a:prstDash val="solid"/>
            <a:miter lim="800000"/>
            <a:headEnd type="none" w="med" len="med"/>
            <a:tailEnd type="none" w="med" len="med"/>
          </a:ln>
          <a:effectLst/>
        </p:spPr>
        <p:txBody>
          <a:bodyPr lIns="91439" tIns="45719" rIns="91439" bIns="45719" anchor="t">
            <a:noAutofit/>
          </a:bodyPr>
          <a:lstStyle/>
          <a:p>
            <a:pPr defTabSz="725668">
              <a:lnSpc>
                <a:spcPct val="90000"/>
              </a:lnSpc>
              <a:spcBef>
                <a:spcPct val="30000"/>
              </a:spcBef>
              <a:defRPr/>
            </a:pPr>
            <a:endParaRPr lang="en-US" sz="1300" kern="0">
              <a:solidFill>
                <a:srgbClr val="000000"/>
              </a:solidFill>
              <a:latin typeface="+mn-lt"/>
            </a:endParaRPr>
          </a:p>
        </p:txBody>
      </p:sp>
      <p:pic>
        <p:nvPicPr>
          <p:cNvPr id="69" name="Picture 8" descr="\\DML-NAS\DML_Data\1 Live Jobs\Nokia\19044 - Nokia brand Site\MASTER TEMPLATES\Network graphics\PNGs\Network Graphic Final PNGs\Transmitter-100x100mm_RGB_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141492" y="2823457"/>
            <a:ext cx="412386" cy="412386"/>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5" descr="\\DML-NAS\DML_Data\1 Live Jobs\Nokia\19044 - Nokia brand Site\MASTER TEMPLATES\Network graphics\PNGs\Network Graphic Final PNGs\Transmitter-100x100mm_RGB_2.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17849" y="2823457"/>
            <a:ext cx="412386" cy="412386"/>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5" descr="\\DML-NAS\DML_Data\1 Live Jobs\Nokia\19044 - Nokia brand Site\MASTER TEMPLATES\Network graphics\PNGs\Network Graphic Final PNGs\Transmitter-100x100mm_RGB_4.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29671" y="2823458"/>
            <a:ext cx="412386" cy="412386"/>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Text Box 6"/>
          <p:cNvSpPr txBox="1">
            <a:spLocks noChangeArrowheads="1"/>
          </p:cNvSpPr>
          <p:nvPr/>
        </p:nvSpPr>
        <p:spPr bwMode="gray">
          <a:xfrm>
            <a:off x="5082178" y="3313129"/>
            <a:ext cx="1120152" cy="360154"/>
          </a:xfrm>
          <a:prstGeom prst="rect">
            <a:avLst/>
          </a:prstGeom>
          <a:noFill/>
          <a:ln w="28575" algn="ctr">
            <a:noFill/>
            <a:miter lim="800000"/>
            <a:headEnd/>
            <a:tailEnd/>
          </a:ln>
          <a:effectLst/>
        </p:spPr>
        <p:txBody>
          <a:bodyPr wrap="square" lIns="36000" tIns="36000" rIns="36000" bIns="36000">
            <a:spAutoFit/>
          </a:bodyPr>
          <a:lstStyle/>
          <a:p>
            <a:pPr algn="ctr">
              <a:lnSpc>
                <a:spcPct val="80000"/>
              </a:lnSpc>
              <a:spcBef>
                <a:spcPct val="15000"/>
              </a:spcBef>
              <a:spcAft>
                <a:spcPct val="0"/>
              </a:spcAft>
              <a:buFont typeface="Wingdings" pitchFamily="2" charset="2"/>
              <a:buNone/>
            </a:pPr>
            <a:r>
              <a:rPr lang="it-IT" sz="1050" dirty="0" smtClean="0">
                <a:solidFill>
                  <a:srgbClr val="124191"/>
                </a:solidFill>
                <a:latin typeface="+mn-lt"/>
              </a:rPr>
              <a:t>Broadcast</a:t>
            </a:r>
          </a:p>
          <a:p>
            <a:pPr algn="ctr">
              <a:lnSpc>
                <a:spcPct val="80000"/>
              </a:lnSpc>
              <a:spcBef>
                <a:spcPct val="15000"/>
              </a:spcBef>
              <a:spcAft>
                <a:spcPct val="0"/>
              </a:spcAft>
              <a:buFont typeface="Wingdings" pitchFamily="2" charset="2"/>
              <a:buNone/>
            </a:pPr>
            <a:r>
              <a:rPr lang="it-IT" sz="1050" dirty="0" smtClean="0">
                <a:solidFill>
                  <a:srgbClr val="124191"/>
                </a:solidFill>
                <a:latin typeface="+mn-lt"/>
              </a:rPr>
              <a:t>Zone 1</a:t>
            </a:r>
            <a:endParaRPr lang="en-US" sz="1050" dirty="0">
              <a:solidFill>
                <a:srgbClr val="124191"/>
              </a:solidFill>
              <a:latin typeface="+mn-lt"/>
            </a:endParaRPr>
          </a:p>
        </p:txBody>
      </p:sp>
      <p:sp>
        <p:nvSpPr>
          <p:cNvPr id="85" name="Text Box 6"/>
          <p:cNvSpPr txBox="1">
            <a:spLocks noChangeArrowheads="1"/>
          </p:cNvSpPr>
          <p:nvPr/>
        </p:nvSpPr>
        <p:spPr bwMode="gray">
          <a:xfrm>
            <a:off x="7329192" y="3313129"/>
            <a:ext cx="1120152" cy="360154"/>
          </a:xfrm>
          <a:prstGeom prst="rect">
            <a:avLst/>
          </a:prstGeom>
          <a:noFill/>
          <a:ln w="28575" algn="ctr">
            <a:noFill/>
            <a:miter lim="800000"/>
            <a:headEnd/>
            <a:tailEnd/>
          </a:ln>
          <a:effectLst/>
        </p:spPr>
        <p:txBody>
          <a:bodyPr wrap="square" lIns="36000" tIns="36000" rIns="36000" bIns="36000">
            <a:spAutoFit/>
          </a:bodyPr>
          <a:lstStyle/>
          <a:p>
            <a:pPr algn="ctr">
              <a:lnSpc>
                <a:spcPct val="80000"/>
              </a:lnSpc>
              <a:spcBef>
                <a:spcPct val="15000"/>
              </a:spcBef>
              <a:spcAft>
                <a:spcPct val="0"/>
              </a:spcAft>
              <a:buFont typeface="Wingdings" pitchFamily="2" charset="2"/>
              <a:buNone/>
            </a:pPr>
            <a:r>
              <a:rPr lang="it-IT" sz="1050" dirty="0" smtClean="0">
                <a:solidFill>
                  <a:srgbClr val="124191"/>
                </a:solidFill>
                <a:latin typeface="+mn-lt"/>
              </a:rPr>
              <a:t>Broadcast</a:t>
            </a:r>
          </a:p>
          <a:p>
            <a:pPr algn="ctr">
              <a:lnSpc>
                <a:spcPct val="80000"/>
              </a:lnSpc>
              <a:spcBef>
                <a:spcPct val="15000"/>
              </a:spcBef>
              <a:spcAft>
                <a:spcPct val="0"/>
              </a:spcAft>
              <a:buFont typeface="Wingdings" pitchFamily="2" charset="2"/>
              <a:buNone/>
            </a:pPr>
            <a:r>
              <a:rPr lang="it-IT" sz="1050" dirty="0" smtClean="0">
                <a:solidFill>
                  <a:srgbClr val="124191"/>
                </a:solidFill>
                <a:latin typeface="+mn-lt"/>
              </a:rPr>
              <a:t>Zone 2</a:t>
            </a:r>
            <a:endParaRPr lang="en-US" sz="1050" dirty="0">
              <a:solidFill>
                <a:srgbClr val="124191"/>
              </a:solidFill>
              <a:latin typeface="+mn-lt"/>
            </a:endParaRPr>
          </a:p>
        </p:txBody>
      </p:sp>
      <p:pic>
        <p:nvPicPr>
          <p:cNvPr id="86" name="Picture 85" descr="DBonLB-RGB-47.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03648" y="3042313"/>
            <a:ext cx="462893" cy="462893"/>
          </a:xfrm>
          <a:prstGeom prst="rect">
            <a:avLst/>
          </a:prstGeom>
        </p:spPr>
      </p:pic>
      <p:pic>
        <p:nvPicPr>
          <p:cNvPr id="87" name="Picture 86" descr="DBonLB-RGB-47.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81345" y="3042313"/>
            <a:ext cx="462893" cy="462893"/>
          </a:xfrm>
          <a:prstGeom prst="rect">
            <a:avLst/>
          </a:prstGeom>
        </p:spPr>
      </p:pic>
      <p:sp>
        <p:nvSpPr>
          <p:cNvPr id="88" name="Text Box 6"/>
          <p:cNvSpPr txBox="1">
            <a:spLocks noChangeArrowheads="1"/>
          </p:cNvSpPr>
          <p:nvPr/>
        </p:nvSpPr>
        <p:spPr bwMode="gray">
          <a:xfrm>
            <a:off x="1258001" y="3539959"/>
            <a:ext cx="1120152" cy="206651"/>
          </a:xfrm>
          <a:prstGeom prst="rect">
            <a:avLst/>
          </a:prstGeom>
          <a:noFill/>
          <a:ln w="28575" algn="ctr">
            <a:noFill/>
            <a:miter lim="800000"/>
            <a:headEnd/>
            <a:tailEnd/>
          </a:ln>
          <a:effectLst/>
        </p:spPr>
        <p:txBody>
          <a:bodyPr wrap="square" lIns="36000" tIns="36000" rIns="36000" bIns="36000">
            <a:spAutoFit/>
          </a:bodyPr>
          <a:lstStyle/>
          <a:p>
            <a:pPr algn="ctr">
              <a:lnSpc>
                <a:spcPct val="80000"/>
              </a:lnSpc>
              <a:spcBef>
                <a:spcPct val="15000"/>
              </a:spcBef>
              <a:spcAft>
                <a:spcPct val="0"/>
              </a:spcAft>
              <a:buFont typeface="Wingdings" pitchFamily="2" charset="2"/>
              <a:buNone/>
            </a:pPr>
            <a:r>
              <a:rPr lang="it-IT" sz="1050" dirty="0" smtClean="0">
                <a:solidFill>
                  <a:srgbClr val="124191"/>
                </a:solidFill>
                <a:latin typeface="+mn-lt"/>
              </a:rPr>
              <a:t>E112 / E911</a:t>
            </a:r>
            <a:endParaRPr lang="en-US" sz="1050" dirty="0">
              <a:solidFill>
                <a:srgbClr val="124191"/>
              </a:solidFill>
              <a:latin typeface="+mn-lt"/>
            </a:endParaRPr>
          </a:p>
        </p:txBody>
      </p:sp>
      <p:sp>
        <p:nvSpPr>
          <p:cNvPr id="50"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pic>
        <p:nvPicPr>
          <p:cNvPr id="54" name="Immagine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2176" y="1673265"/>
            <a:ext cx="1432175" cy="601002"/>
          </a:xfrm>
          <a:prstGeom prst="rect">
            <a:avLst/>
          </a:prstGeom>
        </p:spPr>
      </p:pic>
      <p:pic>
        <p:nvPicPr>
          <p:cNvPr id="55" name="Immagin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5621" y="3262190"/>
            <a:ext cx="515257" cy="421763"/>
          </a:xfrm>
          <a:prstGeom prst="rect">
            <a:avLst/>
          </a:prstGeom>
        </p:spPr>
      </p:pic>
      <p:pic>
        <p:nvPicPr>
          <p:cNvPr id="56" name="Immagin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95350" y="3282942"/>
            <a:ext cx="543636" cy="378749"/>
          </a:xfrm>
          <a:prstGeom prst="rect">
            <a:avLst/>
          </a:prstGeom>
        </p:spPr>
      </p:pic>
      <p:sp>
        <p:nvSpPr>
          <p:cNvPr id="57" name="Rectangle 56"/>
          <p:cNvSpPr/>
          <p:nvPr/>
        </p:nvSpPr>
        <p:spPr>
          <a:xfrm>
            <a:off x="809624" y="4380326"/>
            <a:ext cx="2123702" cy="239485"/>
          </a:xfrm>
          <a:prstGeom prst="rect">
            <a:avLst/>
          </a:prstGeom>
          <a:solidFill>
            <a:srgbClr val="00C9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it-IT" sz="1400" b="1" dirty="0" smtClean="0">
                <a:solidFill>
                  <a:schemeClr val="bg1"/>
                </a:solidFill>
              </a:rPr>
              <a:t>CITIZENS</a:t>
            </a:r>
            <a:endParaRPr lang="en-US" sz="1400" b="1" dirty="0" err="1" smtClean="0">
              <a:solidFill>
                <a:schemeClr val="bg1"/>
              </a:solidFill>
            </a:endParaRPr>
          </a:p>
        </p:txBody>
      </p:sp>
      <p:pic>
        <p:nvPicPr>
          <p:cNvPr id="60" name="Picture 59" descr="DBonLB-RGB-0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250" y="3939578"/>
            <a:ext cx="360000" cy="360000"/>
          </a:xfrm>
          <a:prstGeom prst="rect">
            <a:avLst/>
          </a:prstGeom>
        </p:spPr>
      </p:pic>
      <p:pic>
        <p:nvPicPr>
          <p:cNvPr id="63" name="Picture 62" descr="DBonLB-RGB-0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0986" y="3939578"/>
            <a:ext cx="360000" cy="360000"/>
          </a:xfrm>
          <a:prstGeom prst="rect">
            <a:avLst/>
          </a:prstGeom>
        </p:spPr>
      </p:pic>
      <p:sp>
        <p:nvSpPr>
          <p:cNvPr id="91" name="Up-Down Arrow 90"/>
          <p:cNvSpPr/>
          <p:nvPr/>
        </p:nvSpPr>
        <p:spPr>
          <a:xfrm>
            <a:off x="1746915" y="2306471"/>
            <a:ext cx="204717" cy="423081"/>
          </a:xfrm>
          <a:prstGeom prst="upDownArrow">
            <a:avLst/>
          </a:prstGeom>
          <a:solidFill>
            <a:srgbClr val="00C9FF"/>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err="1" smtClean="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Emergency communication beyond multi-channel alerting</a:t>
            </a:r>
            <a:endParaRPr lang="nl-NL" dirty="0"/>
          </a:p>
        </p:txBody>
      </p:sp>
      <p:sp>
        <p:nvSpPr>
          <p:cNvPr id="5" name="Text Placeholder 4"/>
          <p:cNvSpPr>
            <a:spLocks noGrp="1"/>
          </p:cNvSpPr>
          <p:nvPr>
            <p:ph type="body" sz="quarter" idx="10"/>
          </p:nvPr>
        </p:nvSpPr>
        <p:spPr/>
        <p:txBody>
          <a:bodyPr/>
          <a:lstStyle/>
          <a:p>
            <a:r>
              <a:rPr lang="en-GB" dirty="0" smtClean="0"/>
              <a:t>Deployable LTE networks</a:t>
            </a:r>
          </a:p>
        </p:txBody>
      </p:sp>
      <p:pic>
        <p:nvPicPr>
          <p:cNvPr id="7" name="Picture 3"/>
          <p:cNvPicPr>
            <a:picLocks noChangeAspect="1" noChangeArrowheads="1"/>
          </p:cNvPicPr>
          <p:nvPr/>
        </p:nvPicPr>
        <p:blipFill>
          <a:blip r:embed="rId2" cstate="email"/>
          <a:srcRect/>
          <a:stretch>
            <a:fillRect/>
          </a:stretch>
        </p:blipFill>
        <p:spPr bwMode="auto">
          <a:xfrm>
            <a:off x="361508" y="1120406"/>
            <a:ext cx="3900488" cy="353853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860000" y="1140302"/>
            <a:ext cx="3960000" cy="1710000"/>
          </a:xfrm>
          <a:prstGeom prst="rect">
            <a:avLst/>
          </a:prstGeom>
          <a:solidFill>
            <a:srgbClr val="124192"/>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marL="171450" indent="-171450">
              <a:lnSpc>
                <a:spcPct val="90000"/>
              </a:lnSpc>
              <a:spcBef>
                <a:spcPts val="480"/>
              </a:spcBef>
              <a:buFont typeface="Arial" panose="020B0604020202020204" pitchFamily="34" charset="0"/>
              <a:buChar char="&gt;"/>
            </a:pPr>
            <a:r>
              <a:rPr lang="en-US" sz="1400" dirty="0" smtClean="0">
                <a:solidFill>
                  <a:schemeClr val="bg1"/>
                </a:solidFill>
                <a:cs typeface="Arial" panose="020B0604020202020204" pitchFamily="34" charset="0"/>
              </a:rPr>
              <a:t>Private LTE network as a deployable system for public safety forces (police, firefighters, disaster recovery)</a:t>
            </a:r>
          </a:p>
          <a:p>
            <a:pPr marL="171450" indent="-171450">
              <a:lnSpc>
                <a:spcPct val="90000"/>
              </a:lnSpc>
              <a:spcBef>
                <a:spcPts val="480"/>
              </a:spcBef>
              <a:buFont typeface="Arial" panose="020B0604020202020204" pitchFamily="34" charset="0"/>
              <a:buChar char="&gt;"/>
            </a:pPr>
            <a:r>
              <a:rPr lang="en-US" sz="1400" dirty="0" smtClean="0">
                <a:cs typeface="Arial" panose="020B0604020202020204" pitchFamily="34" charset="0"/>
              </a:rPr>
              <a:t>Compact and robust, can be mounted into even small vehicles</a:t>
            </a:r>
            <a:endParaRPr lang="en-US" sz="1400" dirty="0" smtClean="0">
              <a:solidFill>
                <a:schemeClr val="bg1"/>
              </a:solidFill>
              <a:cs typeface="Arial" panose="020B0604020202020204" pitchFamily="34" charset="0"/>
            </a:endParaRPr>
          </a:p>
          <a:p>
            <a:pPr marL="171450" indent="-171450">
              <a:lnSpc>
                <a:spcPct val="90000"/>
              </a:lnSpc>
              <a:spcBef>
                <a:spcPts val="480"/>
              </a:spcBef>
              <a:buFont typeface="Arial" panose="020B0604020202020204" pitchFamily="34" charset="0"/>
              <a:buChar char="&gt;"/>
            </a:pPr>
            <a:r>
              <a:rPr lang="en-US" sz="1400" dirty="0" smtClean="0">
                <a:solidFill>
                  <a:schemeClr val="bg1"/>
                </a:solidFill>
                <a:ea typeface="MS PGothic" pitchFamily="34" charset="-128"/>
                <a:cs typeface="Arial" panose="020B0604020202020204" pitchFamily="34" charset="0"/>
              </a:rPr>
              <a:t>Fully autonomous system, no backhaul required</a:t>
            </a:r>
          </a:p>
        </p:txBody>
      </p:sp>
      <p:sp>
        <p:nvSpPr>
          <p:cNvPr id="9" name="Rectangle 8"/>
          <p:cNvSpPr/>
          <p:nvPr/>
        </p:nvSpPr>
        <p:spPr>
          <a:xfrm>
            <a:off x="4500000" y="1140300"/>
            <a:ext cx="360000" cy="1710000"/>
          </a:xfrm>
          <a:prstGeom prst="rect">
            <a:avLst/>
          </a:prstGeom>
          <a:solidFill>
            <a:srgbClr val="68717A"/>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t" anchorCtr="0"/>
          <a:lstStyle/>
          <a:p>
            <a:pPr marL="84138" lvl="1" indent="-84138" algn="ctr" defTabSz="604684" eaLnBrk="0" fontAlgn="auto" hangingPunct="0">
              <a:lnSpc>
                <a:spcPct val="90000"/>
              </a:lnSpc>
              <a:spcBef>
                <a:spcPct val="15000"/>
              </a:spcBef>
              <a:spcAft>
                <a:spcPct val="15000"/>
              </a:spcAft>
              <a:buClr>
                <a:srgbClr val="68717A">
                  <a:lumMod val="75000"/>
                </a:srgbClr>
              </a:buClr>
            </a:pPr>
            <a:r>
              <a:rPr lang="en-US" sz="1400" b="1" smtClean="0">
                <a:solidFill>
                  <a:srgbClr val="FFFFFF"/>
                </a:solidFill>
                <a:latin typeface="Nokia Pure Text Light" pitchFamily="34" charset="0"/>
                <a:ea typeface="Nokia Pure Text Light" pitchFamily="34" charset="0"/>
                <a:cs typeface="Nokia Pure Text Light" pitchFamily="34" charset="0"/>
              </a:rPr>
              <a:t>Use case </a:t>
            </a:r>
          </a:p>
        </p:txBody>
      </p:sp>
      <p:sp>
        <p:nvSpPr>
          <p:cNvPr id="11" name="Freeform 60"/>
          <p:cNvSpPr>
            <a:spLocks/>
          </p:cNvSpPr>
          <p:nvPr/>
        </p:nvSpPr>
        <p:spPr bwMode="auto">
          <a:xfrm>
            <a:off x="7499964" y="3909465"/>
            <a:ext cx="551299" cy="507958"/>
          </a:xfrm>
          <a:custGeom>
            <a:avLst/>
            <a:gdLst>
              <a:gd name="T0" fmla="*/ 2147483647 w 229"/>
              <a:gd name="T1" fmla="*/ 2147483647 h 168"/>
              <a:gd name="T2" fmla="*/ 2147483647 w 229"/>
              <a:gd name="T3" fmla="*/ 2147483647 h 168"/>
              <a:gd name="T4" fmla="*/ 2147483647 w 229"/>
              <a:gd name="T5" fmla="*/ 2147483647 h 168"/>
              <a:gd name="T6" fmla="*/ 2147483647 w 229"/>
              <a:gd name="T7" fmla="*/ 0 h 168"/>
              <a:gd name="T8" fmla="*/ 2147483647 w 229"/>
              <a:gd name="T9" fmla="*/ 2147483647 h 168"/>
              <a:gd name="T10" fmla="*/ 0 w 229"/>
              <a:gd name="T11" fmla="*/ 2147483647 h 168"/>
              <a:gd name="T12" fmla="*/ 2147483647 w 229"/>
              <a:gd name="T13" fmla="*/ 2147483647 h 168"/>
              <a:gd name="T14" fmla="*/ 2147483647 w 229"/>
              <a:gd name="T15" fmla="*/ 2147483647 h 168"/>
              <a:gd name="T16" fmla="*/ 2147483647 w 229"/>
              <a:gd name="T17" fmla="*/ 2147483647 h 168"/>
              <a:gd name="T18" fmla="*/ 2147483647 w 229"/>
              <a:gd name="T19" fmla="*/ 2147483647 h 168"/>
              <a:gd name="T20" fmla="*/ 2147483647 w 229"/>
              <a:gd name="T21" fmla="*/ 2147483647 h 168"/>
              <a:gd name="T22" fmla="*/ 2147483647 w 229"/>
              <a:gd name="T23" fmla="*/ 2147483647 h 168"/>
              <a:gd name="T24" fmla="*/ 2147483647 w 229"/>
              <a:gd name="T25" fmla="*/ 2147483647 h 168"/>
              <a:gd name="T26" fmla="*/ 2147483647 w 229"/>
              <a:gd name="T27" fmla="*/ 2147483647 h 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168"/>
              <a:gd name="T44" fmla="*/ 229 w 229"/>
              <a:gd name="T45" fmla="*/ 168 h 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168">
                <a:moveTo>
                  <a:pt x="229" y="84"/>
                </a:moveTo>
                <a:cubicBezTo>
                  <a:pt x="229" y="65"/>
                  <a:pt x="210" y="49"/>
                  <a:pt x="185" y="46"/>
                </a:cubicBezTo>
                <a:cubicBezTo>
                  <a:pt x="185" y="46"/>
                  <a:pt x="185" y="45"/>
                  <a:pt x="185" y="44"/>
                </a:cubicBezTo>
                <a:cubicBezTo>
                  <a:pt x="185" y="20"/>
                  <a:pt x="154" y="0"/>
                  <a:pt x="116" y="0"/>
                </a:cubicBezTo>
                <a:cubicBezTo>
                  <a:pt x="79" y="0"/>
                  <a:pt x="49" y="18"/>
                  <a:pt x="46" y="40"/>
                </a:cubicBezTo>
                <a:cubicBezTo>
                  <a:pt x="20" y="47"/>
                  <a:pt x="0" y="63"/>
                  <a:pt x="0" y="82"/>
                </a:cubicBezTo>
                <a:cubicBezTo>
                  <a:pt x="0" y="98"/>
                  <a:pt x="12" y="111"/>
                  <a:pt x="30" y="119"/>
                </a:cubicBezTo>
                <a:cubicBezTo>
                  <a:pt x="27" y="123"/>
                  <a:pt x="25" y="128"/>
                  <a:pt x="25" y="133"/>
                </a:cubicBezTo>
                <a:cubicBezTo>
                  <a:pt x="25" y="152"/>
                  <a:pt x="52" y="168"/>
                  <a:pt x="85" y="168"/>
                </a:cubicBezTo>
                <a:cubicBezTo>
                  <a:pt x="103" y="168"/>
                  <a:pt x="119" y="164"/>
                  <a:pt x="130" y="157"/>
                </a:cubicBezTo>
                <a:cubicBezTo>
                  <a:pt x="137" y="158"/>
                  <a:pt x="145" y="159"/>
                  <a:pt x="153" y="159"/>
                </a:cubicBezTo>
                <a:cubicBezTo>
                  <a:pt x="191" y="159"/>
                  <a:pt x="222" y="139"/>
                  <a:pt x="222" y="114"/>
                </a:cubicBezTo>
                <a:cubicBezTo>
                  <a:pt x="222" y="111"/>
                  <a:pt x="222" y="108"/>
                  <a:pt x="221" y="105"/>
                </a:cubicBezTo>
                <a:cubicBezTo>
                  <a:pt x="226" y="99"/>
                  <a:pt x="229" y="92"/>
                  <a:pt x="229" y="84"/>
                </a:cubicBezTo>
                <a:close/>
              </a:path>
            </a:pathLst>
          </a:custGeom>
          <a:solidFill>
            <a:schemeClr val="accent1"/>
          </a:solidFill>
          <a:ln w="28575" cap="flat" cmpd="sng">
            <a:noFill/>
            <a:prstDash val="solid"/>
            <a:miter lim="800000"/>
            <a:headEnd type="none" w="med" len="med"/>
            <a:tailEnd type="none" w="med" len="med"/>
          </a:ln>
        </p:spPr>
        <p:txBody>
          <a:bodyPr lIns="91434" tIns="45717" rIns="91434" bIns="45717"/>
          <a:lstStyle/>
          <a:p>
            <a:pPr fontAlgn="auto">
              <a:lnSpc>
                <a:spcPct val="90000"/>
              </a:lnSpc>
              <a:spcBef>
                <a:spcPct val="30000"/>
              </a:spcBef>
              <a:spcAft>
                <a:spcPts val="0"/>
              </a:spcAft>
              <a:defRPr/>
            </a:pPr>
            <a:endParaRPr lang="en-US" sz="1600">
              <a:solidFill>
                <a:srgbClr val="FFFFFF"/>
              </a:solidFill>
              <a:latin typeface="Arial"/>
              <a:ea typeface="+mn-ea"/>
              <a:cs typeface="+mn-cs"/>
            </a:endParaRPr>
          </a:p>
        </p:txBody>
      </p:sp>
      <p:sp>
        <p:nvSpPr>
          <p:cNvPr id="12" name="TextBox 57"/>
          <p:cNvSpPr txBox="1">
            <a:spLocks noChangeArrowheads="1"/>
          </p:cNvSpPr>
          <p:nvPr/>
        </p:nvSpPr>
        <p:spPr bwMode="auto">
          <a:xfrm>
            <a:off x="7512008" y="4376054"/>
            <a:ext cx="558091" cy="302292"/>
          </a:xfrm>
          <a:prstGeom prst="rect">
            <a:avLst/>
          </a:prstGeom>
          <a:noFill/>
          <a:ln w="9525">
            <a:noFill/>
            <a:miter lim="800000"/>
            <a:headEnd/>
            <a:tailEnd/>
          </a:ln>
        </p:spPr>
        <p:txBody>
          <a:bodyPr wrap="none" lIns="91434" tIns="45717" rIns="91434" bIns="45717"/>
          <a:lstStyle/>
          <a:p>
            <a:pPr algn="ctr" fontAlgn="auto">
              <a:spcBef>
                <a:spcPts val="0"/>
              </a:spcBef>
              <a:spcAft>
                <a:spcPts val="0"/>
              </a:spcAft>
            </a:pPr>
            <a:r>
              <a:rPr lang="en-US" sz="1000" dirty="0" smtClean="0">
                <a:solidFill>
                  <a:srgbClr val="68717A"/>
                </a:solidFill>
                <a:latin typeface="+mn-lt"/>
                <a:ea typeface="+mn-ea"/>
                <a:cs typeface="+mn-cs"/>
              </a:rPr>
              <a:t>Internet</a:t>
            </a:r>
            <a:endParaRPr lang="en-US" sz="1000" dirty="0">
              <a:solidFill>
                <a:srgbClr val="68717A"/>
              </a:solidFill>
              <a:latin typeface="+mn-lt"/>
              <a:ea typeface="+mn-ea"/>
              <a:cs typeface="+mn-cs"/>
            </a:endParaRPr>
          </a:p>
        </p:txBody>
      </p:sp>
      <p:cxnSp>
        <p:nvCxnSpPr>
          <p:cNvPr id="13" name="Straight Connector 12"/>
          <p:cNvCxnSpPr>
            <a:stCxn id="14" idx="3"/>
            <a:endCxn id="20" idx="1"/>
          </p:cNvCxnSpPr>
          <p:nvPr/>
        </p:nvCxnSpPr>
        <p:spPr>
          <a:xfrm>
            <a:off x="5488540" y="4164316"/>
            <a:ext cx="2150908" cy="190"/>
          </a:xfrm>
          <a:prstGeom prst="line">
            <a:avLst/>
          </a:prstGeom>
          <a:ln>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4" name="Picture 3" descr="\\DML-NAS\DML_Data\1 Live Jobs\Nokia\19044 - Nokia brand Site\MASTER TEMPLATES\Network graphics\PNGs\Network Graphic Final PNGs\Tablet-100x100mm_RGB_4.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13168" y="4037455"/>
            <a:ext cx="275372" cy="25372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9"/>
          <p:cNvGrpSpPr/>
          <p:nvPr/>
        </p:nvGrpSpPr>
        <p:grpSpPr>
          <a:xfrm>
            <a:off x="6193746" y="4037455"/>
            <a:ext cx="757349" cy="507725"/>
            <a:chOff x="3600000" y="1981826"/>
            <a:chExt cx="990100" cy="720397"/>
          </a:xfrm>
        </p:grpSpPr>
        <p:sp>
          <p:nvSpPr>
            <p:cNvPr id="16" name="TextBox 55"/>
            <p:cNvSpPr txBox="1">
              <a:spLocks noChangeArrowheads="1"/>
            </p:cNvSpPr>
            <p:nvPr/>
          </p:nvSpPr>
          <p:spPr bwMode="auto">
            <a:xfrm>
              <a:off x="4229738" y="2432085"/>
              <a:ext cx="360362" cy="269875"/>
            </a:xfrm>
            <a:prstGeom prst="rect">
              <a:avLst/>
            </a:prstGeom>
            <a:noFill/>
            <a:ln w="9525">
              <a:noFill/>
              <a:miter lim="800000"/>
              <a:headEnd/>
              <a:tailEnd/>
            </a:ln>
          </p:spPr>
          <p:txBody>
            <a:bodyPr wrap="none" lIns="91434" tIns="45717" rIns="91434" bIns="45717"/>
            <a:lstStyle/>
            <a:p>
              <a:pPr algn="ctr" fontAlgn="auto">
                <a:spcBef>
                  <a:spcPts val="0"/>
                </a:spcBef>
                <a:spcAft>
                  <a:spcPts val="0"/>
                </a:spcAft>
              </a:pPr>
              <a:r>
                <a:rPr lang="en-US" sz="1000" dirty="0" smtClean="0">
                  <a:solidFill>
                    <a:srgbClr val="68717A"/>
                  </a:solidFill>
                  <a:latin typeface="+mn-lt"/>
                  <a:ea typeface="+mn-ea"/>
                  <a:cs typeface="+mn-cs"/>
                </a:rPr>
                <a:t>NIB</a:t>
              </a:r>
              <a:endParaRPr lang="en-US" sz="1000" dirty="0">
                <a:solidFill>
                  <a:srgbClr val="68717A"/>
                </a:solidFill>
                <a:latin typeface="+mn-lt"/>
                <a:ea typeface="+mn-ea"/>
                <a:cs typeface="+mn-cs"/>
              </a:endParaRPr>
            </a:p>
          </p:txBody>
        </p:sp>
        <p:pic>
          <p:nvPicPr>
            <p:cNvPr id="17" name="Picture 14" descr="\\DML-NAS\DML_Data\1 Live Jobs\Nokia\19044 - Nokia brand Site\MASTER TEMPLATES\Network graphics\PNGs\Network Graphic Final PNGs\O symbol-100x100mm_RGB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000" y="1981826"/>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5"/>
            <p:cNvSpPr txBox="1">
              <a:spLocks noChangeArrowheads="1"/>
            </p:cNvSpPr>
            <p:nvPr/>
          </p:nvSpPr>
          <p:spPr bwMode="auto">
            <a:xfrm>
              <a:off x="3600000" y="2432348"/>
              <a:ext cx="360362" cy="269875"/>
            </a:xfrm>
            <a:prstGeom prst="rect">
              <a:avLst/>
            </a:prstGeom>
            <a:noFill/>
            <a:ln w="9525">
              <a:noFill/>
              <a:miter lim="800000"/>
              <a:headEnd/>
              <a:tailEnd/>
            </a:ln>
          </p:spPr>
          <p:txBody>
            <a:bodyPr wrap="none" lIns="91434" tIns="45717" rIns="91434" bIns="45717"/>
            <a:lstStyle/>
            <a:p>
              <a:pPr algn="ctr" fontAlgn="auto">
                <a:spcBef>
                  <a:spcPts val="0"/>
                </a:spcBef>
                <a:spcAft>
                  <a:spcPts val="0"/>
                </a:spcAft>
              </a:pPr>
              <a:r>
                <a:rPr lang="en-US" sz="1000" dirty="0" err="1" smtClean="0">
                  <a:solidFill>
                    <a:srgbClr val="68717A"/>
                  </a:solidFill>
                  <a:latin typeface="+mn-lt"/>
                  <a:ea typeface="+mn-ea"/>
                  <a:cs typeface="+mn-cs"/>
                </a:rPr>
                <a:t>eNodeB</a:t>
              </a:r>
              <a:endParaRPr lang="en-US" sz="1000" dirty="0">
                <a:solidFill>
                  <a:srgbClr val="68717A"/>
                </a:solidFill>
                <a:latin typeface="+mn-lt"/>
                <a:ea typeface="+mn-ea"/>
                <a:cs typeface="+mn-cs"/>
              </a:endParaRPr>
            </a:p>
          </p:txBody>
        </p:sp>
        <p:pic>
          <p:nvPicPr>
            <p:cNvPr id="19" name="Picture 5" descr="\\DML-NAS\DML_Data\1 Live Jobs\Nokia\19044 - Nokia brand Site\MASTER TEMPLATES\Network graphics\PNGs\Network Graphic Final PNGs\Transmitter-100x100mm_RGB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0" y="1981826"/>
              <a:ext cx="36000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9" descr="\\DML-NAS\DML_Data\1 Live Jobs\Nokia\19044 - Nokia brand Site\MASTER TEMPLATES\Network graphics\PNGs\Network Graphic Final PNGs\Globe 2 -100x100mm_RGB_4.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39448" y="4037644"/>
            <a:ext cx="275372" cy="2537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7" cstate="print"/>
          <a:srcRect r="8159"/>
          <a:stretch>
            <a:fillRect/>
          </a:stretch>
        </p:blipFill>
        <p:spPr bwMode="auto">
          <a:xfrm>
            <a:off x="7436931" y="2619873"/>
            <a:ext cx="1531020" cy="1110907"/>
          </a:xfrm>
          <a:prstGeom prst="rect">
            <a:avLst/>
          </a:prstGeom>
          <a:noFill/>
          <a:ln w="9525">
            <a:noFill/>
            <a:miter lim="800000"/>
            <a:headEnd/>
            <a:tailEnd/>
          </a:ln>
          <a:effectLst/>
        </p:spPr>
      </p:pic>
      <p:sp>
        <p:nvSpPr>
          <p:cNvPr id="22"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8"/>
          <p:cNvSpPr>
            <a:spLocks noGrp="1"/>
          </p:cNvSpPr>
          <p:nvPr>
            <p:ph type="ftr" sz="quarter" idx="14"/>
          </p:nvPr>
        </p:nvSpPr>
        <p:spPr>
          <a:xfrm>
            <a:off x="432000" y="4522880"/>
            <a:ext cx="6080400" cy="122400"/>
          </a:xfrm>
        </p:spPr>
        <p:txBody>
          <a:bodyPr/>
          <a:lstStyle/>
          <a:p>
            <a:pPr algn="l"/>
            <a:r>
              <a:rPr lang="en-US" dirty="0" smtClean="0">
                <a:cs typeface="Arial" charset="0"/>
              </a:rPr>
              <a:t>&lt;Change information classification in footer&gt;</a:t>
            </a:r>
          </a:p>
        </p:txBody>
      </p:sp>
      <p:sp>
        <p:nvSpPr>
          <p:cNvPr id="15" name="Rectangle 14"/>
          <p:cNvSpPr/>
          <p:nvPr/>
        </p:nvSpPr>
        <p:spPr>
          <a:xfrm>
            <a:off x="0" y="0"/>
            <a:ext cx="9161367" cy="5153269"/>
          </a:xfrm>
          <a:prstGeom prst="rect">
            <a:avLst/>
          </a:prstGeom>
          <a:blipFill rotWithShape="1">
            <a:blip r:embed="rId3"/>
            <a:srcRect/>
            <a:stretch>
              <a:fillRect t="-10666"/>
            </a:stretch>
          </a:blip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3" name="Rectangle 2"/>
          <p:cNvSpPr/>
          <p:nvPr/>
        </p:nvSpPr>
        <p:spPr>
          <a:xfrm>
            <a:off x="435163" y="2035889"/>
            <a:ext cx="1953798" cy="178402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9" name="AutoShape 2"/>
          <p:cNvSpPr>
            <a:spLocks noChangeArrowheads="1"/>
          </p:cNvSpPr>
          <p:nvPr/>
        </p:nvSpPr>
        <p:spPr bwMode="auto">
          <a:xfrm>
            <a:off x="459345" y="2073722"/>
            <a:ext cx="1974021" cy="1639876"/>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latin typeface="Nokia Pure Headline Ultra Light"/>
                <a:cs typeface="Nokia Pure Headline Ultra Light"/>
              </a:rPr>
              <a:t>About Nokia</a:t>
            </a:r>
          </a:p>
        </p:txBody>
      </p:sp>
      <p:sp>
        <p:nvSpPr>
          <p:cNvPr id="7" name="Rectangle 6"/>
          <p:cNvSpPr/>
          <p:nvPr/>
        </p:nvSpPr>
        <p:spPr>
          <a:xfrm>
            <a:off x="2566580" y="2035889"/>
            <a:ext cx="1953798" cy="178402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8" name="AutoShape 2"/>
          <p:cNvSpPr>
            <a:spLocks noChangeArrowheads="1"/>
          </p:cNvSpPr>
          <p:nvPr/>
        </p:nvSpPr>
        <p:spPr bwMode="auto">
          <a:xfrm>
            <a:off x="2590762" y="2073722"/>
            <a:ext cx="1974021" cy="1089207"/>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latin typeface="Nokia Pure Headline Ultra Light"/>
                <a:cs typeface="Nokia Pure Headline Ultra Light"/>
              </a:rPr>
              <a:t>Technology</a:t>
            </a:r>
          </a:p>
          <a:p>
            <a:pPr>
              <a:lnSpc>
                <a:spcPct val="80000"/>
              </a:lnSpc>
            </a:pPr>
            <a:r>
              <a:rPr lang="en-GB" sz="2000" dirty="0" smtClean="0">
                <a:latin typeface="Nokia Pure Headline Ultra Light"/>
                <a:cs typeface="Nokia Pure Headline Ultra Light"/>
              </a:rPr>
              <a:t>Enablers</a:t>
            </a:r>
          </a:p>
          <a:p>
            <a:pPr>
              <a:lnSpc>
                <a:spcPct val="80000"/>
              </a:lnSpc>
            </a:pPr>
            <a:r>
              <a:rPr lang="en-GB" sz="2000" dirty="0" smtClean="0">
                <a:latin typeface="Nokia Pure Headline Ultra Light"/>
                <a:cs typeface="Nokia Pure Headline Ultra Light"/>
              </a:rPr>
              <a:t>for Emergency</a:t>
            </a:r>
          </a:p>
          <a:p>
            <a:pPr>
              <a:lnSpc>
                <a:spcPct val="80000"/>
              </a:lnSpc>
            </a:pPr>
            <a:r>
              <a:rPr lang="en-GB" sz="2000" dirty="0" smtClean="0">
                <a:latin typeface="Nokia Pure Headline Ultra Light"/>
                <a:cs typeface="Nokia Pure Headline Ultra Light"/>
              </a:rPr>
              <a:t>Telecom </a:t>
            </a:r>
          </a:p>
          <a:p>
            <a:pPr>
              <a:lnSpc>
                <a:spcPct val="80000"/>
              </a:lnSpc>
            </a:pPr>
            <a:endParaRPr lang="en-GB" sz="2000" dirty="0" smtClean="0">
              <a:latin typeface="Nokia Pure Headline Ultra Light"/>
              <a:cs typeface="Nokia Pure Headline Ultra Light"/>
            </a:endParaRPr>
          </a:p>
        </p:txBody>
      </p:sp>
      <p:sp>
        <p:nvSpPr>
          <p:cNvPr id="10" name="Rectangle 9"/>
          <p:cNvSpPr/>
          <p:nvPr/>
        </p:nvSpPr>
        <p:spPr>
          <a:xfrm>
            <a:off x="4706878" y="2035889"/>
            <a:ext cx="1953798" cy="1784024"/>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12" name="AutoShape 2"/>
          <p:cNvSpPr>
            <a:spLocks noChangeArrowheads="1"/>
          </p:cNvSpPr>
          <p:nvPr/>
        </p:nvSpPr>
        <p:spPr bwMode="auto">
          <a:xfrm>
            <a:off x="4731060" y="2073722"/>
            <a:ext cx="1912017" cy="1253428"/>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solidFill>
                  <a:schemeClr val="accent2"/>
                </a:solidFill>
                <a:latin typeface="Nokia Pure Headline Ultra Light"/>
                <a:cs typeface="Nokia Pure Headline Ultra Light"/>
              </a:rPr>
              <a:t>Cooperation</a:t>
            </a:r>
          </a:p>
          <a:p>
            <a:pPr>
              <a:lnSpc>
                <a:spcPct val="80000"/>
              </a:lnSpc>
            </a:pPr>
            <a:r>
              <a:rPr lang="en-GB" sz="2000" dirty="0" smtClean="0">
                <a:solidFill>
                  <a:schemeClr val="accent2"/>
                </a:solidFill>
                <a:latin typeface="Nokia Pure Headline Ultra Light"/>
                <a:cs typeface="Nokia Pure Headline Ultra Light"/>
              </a:rPr>
              <a:t>Agreement</a:t>
            </a:r>
          </a:p>
          <a:p>
            <a:pPr>
              <a:lnSpc>
                <a:spcPct val="80000"/>
              </a:lnSpc>
            </a:pPr>
            <a:r>
              <a:rPr lang="en-GB" sz="2000" dirty="0" smtClean="0">
                <a:solidFill>
                  <a:schemeClr val="accent2"/>
                </a:solidFill>
                <a:latin typeface="Nokia Pure Headline Ultra Light"/>
                <a:cs typeface="Nokia Pure Headline Ultra Light"/>
              </a:rPr>
              <a:t>with ITU</a:t>
            </a:r>
            <a:endParaRPr lang="en-GB" sz="2000" dirty="0">
              <a:solidFill>
                <a:schemeClr val="accent2"/>
              </a:solidFill>
              <a:latin typeface="Nokia Pure Headline Ultra Light"/>
              <a:cs typeface="Nokia Pure Headline Ultra Light"/>
            </a:endParaRPr>
          </a:p>
        </p:txBody>
      </p:sp>
      <p:sp>
        <p:nvSpPr>
          <p:cNvPr id="14" name="AutoShape 2"/>
          <p:cNvSpPr>
            <a:spLocks noChangeArrowheads="1"/>
          </p:cNvSpPr>
          <p:nvPr/>
        </p:nvSpPr>
        <p:spPr bwMode="auto">
          <a:xfrm>
            <a:off x="459345" y="2650688"/>
            <a:ext cx="1934117" cy="1160095"/>
          </a:xfrm>
          <a:prstGeom prst="rect">
            <a:avLst/>
          </a:prstGeom>
          <a:noFill/>
          <a:ln w="28575" algn="ctr">
            <a:noFill/>
            <a:round/>
            <a:headEnd/>
            <a:tailEnd/>
          </a:ln>
          <a:effectLst/>
        </p:spPr>
        <p:txBody>
          <a:bodyPr wrap="none" lIns="108000" tIns="108000" rIns="108000" bIns="108000" anchor="t" anchorCtr="0"/>
          <a:lstStyle/>
          <a:p>
            <a:pPr>
              <a:lnSpc>
                <a:spcPct val="80000"/>
              </a:lnSpc>
            </a:pPr>
            <a:endParaRPr lang="en-US" sz="2400" dirty="0" smtClean="0">
              <a:latin typeface="Nokia Pure Headline Ultra Light"/>
              <a:cs typeface="Nokia Pure Headline Ultra Light"/>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lstStyle/>
          <a:p>
            <a:r>
              <a:rPr lang="en-US" dirty="0" smtClean="0"/>
              <a:t>ITU and Nokia are launching a Cooperation Agreement within IFCE (ITU Framework for Cooperation in Emergency), in order to allow all ITU countries to get benefits from UMB services for own emergencies management</a:t>
            </a:r>
          </a:p>
          <a:p>
            <a:endParaRPr lang="en-US" dirty="0" smtClean="0"/>
          </a:p>
          <a:p>
            <a:r>
              <a:rPr lang="en-US" dirty="0" smtClean="0"/>
              <a:t>Nokia UMB (Universal Message Broadcaster) platform will be available for some months in ITU data center in Geneva (cloud </a:t>
            </a:r>
            <a:r>
              <a:rPr lang="en-US" dirty="0" err="1" smtClean="0"/>
              <a:t>SaaS</a:t>
            </a:r>
            <a:r>
              <a:rPr lang="en-US" dirty="0" smtClean="0"/>
              <a:t> model) allowing interested Countries/Entities to get the benefits of UMB solution for Emergency Communications.</a:t>
            </a:r>
          </a:p>
          <a:p>
            <a:endParaRPr lang="en-US" dirty="0" smtClean="0"/>
          </a:p>
          <a:p>
            <a:r>
              <a:rPr lang="en-US" dirty="0" smtClean="0"/>
              <a:t>Candidates (Countries/Entities) interested in ITU-Nokia pilot will get access to UMB solution training, on demand support, emergency communication scenarios of interest, end-users provisioning and UMB solution on a pilot basis to support their own internal emergency procedures.</a:t>
            </a:r>
            <a:endParaRPr lang="en-US" dirty="0"/>
          </a:p>
        </p:txBody>
      </p:sp>
      <p:sp>
        <p:nvSpPr>
          <p:cNvPr id="4" name="Title 3"/>
          <p:cNvSpPr>
            <a:spLocks noGrp="1"/>
          </p:cNvSpPr>
          <p:nvPr>
            <p:ph type="title"/>
          </p:nvPr>
        </p:nvSpPr>
        <p:spPr/>
        <p:txBody>
          <a:bodyPr/>
          <a:lstStyle/>
          <a:p>
            <a:r>
              <a:rPr lang="en-US" dirty="0" smtClean="0"/>
              <a:t>Cooperation Agreement ITU-Nokia within IFCE</a:t>
            </a:r>
            <a:endParaRPr lang="en-GB" dirty="0"/>
          </a:p>
        </p:txBody>
      </p:sp>
      <p:sp>
        <p:nvSpPr>
          <p:cNvPr id="8" name="Text Placeholder 7"/>
          <p:cNvSpPr>
            <a:spLocks noGrp="1"/>
          </p:cNvSpPr>
          <p:nvPr>
            <p:ph type="body" sz="quarter" idx="10"/>
          </p:nvPr>
        </p:nvSpPr>
        <p:spPr/>
        <p:txBody>
          <a:bodyPr/>
          <a:lstStyle/>
          <a:p>
            <a:r>
              <a:rPr lang="en-GB" smtClean="0"/>
              <a:t>Basic principles</a:t>
            </a:r>
            <a:endParaRPr lang="en-GB"/>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Cooperation Agreement ITU-Nokia within IFCE</a:t>
            </a:r>
            <a:endParaRPr lang="en-GB" dirty="0"/>
          </a:p>
        </p:txBody>
      </p:sp>
      <p:sp>
        <p:nvSpPr>
          <p:cNvPr id="8" name="Text Placeholder 7"/>
          <p:cNvSpPr>
            <a:spLocks noGrp="1"/>
          </p:cNvSpPr>
          <p:nvPr>
            <p:ph type="body" sz="quarter" idx="10"/>
          </p:nvPr>
        </p:nvSpPr>
        <p:spPr/>
        <p:txBody>
          <a:bodyPr/>
          <a:lstStyle/>
          <a:p>
            <a:r>
              <a:rPr lang="en-US" dirty="0" smtClean="0"/>
              <a:t>Message dissemination to all countries via UMB in ITU data center </a:t>
            </a:r>
            <a:endParaRPr lang="en-US" dirty="0"/>
          </a:p>
        </p:txBody>
      </p:sp>
      <p:grpSp>
        <p:nvGrpSpPr>
          <p:cNvPr id="7" name="Group 346"/>
          <p:cNvGrpSpPr/>
          <p:nvPr/>
        </p:nvGrpSpPr>
        <p:grpSpPr bwMode="auto">
          <a:xfrm>
            <a:off x="1151906" y="1291208"/>
            <a:ext cx="6675434" cy="3173913"/>
            <a:chOff x="337597" y="1139825"/>
            <a:chExt cx="9777953" cy="4606925"/>
          </a:xfrm>
          <a:solidFill>
            <a:schemeClr val="accent3"/>
          </a:solidFill>
        </p:grpSpPr>
        <p:grpSp>
          <p:nvGrpSpPr>
            <p:cNvPr id="10" name="Group 388"/>
            <p:cNvGrpSpPr>
              <a:grpSpLocks/>
            </p:cNvGrpSpPr>
            <p:nvPr/>
          </p:nvGrpSpPr>
          <p:grpSpPr bwMode="auto">
            <a:xfrm>
              <a:off x="3914777" y="2454275"/>
              <a:ext cx="3195638" cy="2574925"/>
              <a:chOff x="2160" y="1612"/>
              <a:chExt cx="1769" cy="1427"/>
            </a:xfrm>
            <a:grpFill/>
          </p:grpSpPr>
          <p:sp>
            <p:nvSpPr>
              <p:cNvPr id="253" name="Freeform 4"/>
              <p:cNvSpPr>
                <a:spLocks/>
              </p:cNvSpPr>
              <p:nvPr/>
            </p:nvSpPr>
            <p:spPr bwMode="auto">
              <a:xfrm>
                <a:off x="3257" y="2028"/>
                <a:ext cx="142" cy="148"/>
              </a:xfrm>
              <a:custGeom>
                <a:avLst/>
                <a:gdLst/>
                <a:ahLst/>
                <a:cxnLst>
                  <a:cxn ang="0">
                    <a:pos x="73" y="0"/>
                  </a:cxn>
                  <a:cxn ang="0">
                    <a:pos x="10" y="22"/>
                  </a:cxn>
                  <a:cxn ang="0">
                    <a:pos x="0" y="87"/>
                  </a:cxn>
                  <a:cxn ang="0">
                    <a:pos x="67" y="91"/>
                  </a:cxn>
                  <a:cxn ang="0">
                    <a:pos x="111" y="118"/>
                  </a:cxn>
                  <a:cxn ang="0">
                    <a:pos x="101" y="138"/>
                  </a:cxn>
                  <a:cxn ang="0">
                    <a:pos x="142" y="148"/>
                  </a:cxn>
                  <a:cxn ang="0">
                    <a:pos x="85" y="55"/>
                  </a:cxn>
                  <a:cxn ang="0">
                    <a:pos x="73" y="0"/>
                  </a:cxn>
                  <a:cxn ang="0">
                    <a:pos x="73" y="0"/>
                  </a:cxn>
                </a:cxnLst>
                <a:rect l="0" t="0" r="r" b="b"/>
                <a:pathLst>
                  <a:path w="142" h="148">
                    <a:moveTo>
                      <a:pt x="73" y="0"/>
                    </a:moveTo>
                    <a:lnTo>
                      <a:pt x="10" y="22"/>
                    </a:lnTo>
                    <a:lnTo>
                      <a:pt x="0" y="87"/>
                    </a:lnTo>
                    <a:lnTo>
                      <a:pt x="67" y="91"/>
                    </a:lnTo>
                    <a:lnTo>
                      <a:pt x="111" y="118"/>
                    </a:lnTo>
                    <a:lnTo>
                      <a:pt x="101" y="138"/>
                    </a:lnTo>
                    <a:lnTo>
                      <a:pt x="142" y="148"/>
                    </a:lnTo>
                    <a:lnTo>
                      <a:pt x="85" y="55"/>
                    </a:lnTo>
                    <a:lnTo>
                      <a:pt x="73" y="0"/>
                    </a:lnTo>
                    <a:lnTo>
                      <a:pt x="7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4" name="Freeform 5"/>
              <p:cNvSpPr>
                <a:spLocks/>
              </p:cNvSpPr>
              <p:nvPr/>
            </p:nvSpPr>
            <p:spPr bwMode="auto">
              <a:xfrm>
                <a:off x="3596" y="2773"/>
                <a:ext cx="22" cy="18"/>
              </a:xfrm>
              <a:custGeom>
                <a:avLst/>
                <a:gdLst/>
                <a:ahLst/>
                <a:cxnLst>
                  <a:cxn ang="0">
                    <a:pos x="14" y="14"/>
                  </a:cxn>
                  <a:cxn ang="0">
                    <a:pos x="22" y="6"/>
                  </a:cxn>
                  <a:cxn ang="0">
                    <a:pos x="6" y="0"/>
                  </a:cxn>
                  <a:cxn ang="0">
                    <a:pos x="0" y="18"/>
                  </a:cxn>
                  <a:cxn ang="0">
                    <a:pos x="14" y="14"/>
                  </a:cxn>
                  <a:cxn ang="0">
                    <a:pos x="14" y="14"/>
                  </a:cxn>
                </a:cxnLst>
                <a:rect l="0" t="0" r="r" b="b"/>
                <a:pathLst>
                  <a:path w="22" h="18">
                    <a:moveTo>
                      <a:pt x="14" y="14"/>
                    </a:moveTo>
                    <a:lnTo>
                      <a:pt x="22" y="6"/>
                    </a:lnTo>
                    <a:lnTo>
                      <a:pt x="6" y="0"/>
                    </a:lnTo>
                    <a:lnTo>
                      <a:pt x="0" y="18"/>
                    </a:lnTo>
                    <a:lnTo>
                      <a:pt x="14" y="14"/>
                    </a:lnTo>
                    <a:lnTo>
                      <a:pt x="14" y="1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5" name="Freeform 6"/>
              <p:cNvSpPr>
                <a:spLocks/>
              </p:cNvSpPr>
              <p:nvPr/>
            </p:nvSpPr>
            <p:spPr bwMode="auto">
              <a:xfrm>
                <a:off x="2213" y="2059"/>
                <a:ext cx="4" cy="12"/>
              </a:xfrm>
              <a:custGeom>
                <a:avLst/>
                <a:gdLst/>
                <a:ahLst/>
                <a:cxnLst>
                  <a:cxn ang="0">
                    <a:pos x="4" y="6"/>
                  </a:cxn>
                  <a:cxn ang="0">
                    <a:pos x="0" y="0"/>
                  </a:cxn>
                  <a:cxn ang="0">
                    <a:pos x="0" y="12"/>
                  </a:cxn>
                  <a:cxn ang="0">
                    <a:pos x="4" y="6"/>
                  </a:cxn>
                  <a:cxn ang="0">
                    <a:pos x="4" y="6"/>
                  </a:cxn>
                </a:cxnLst>
                <a:rect l="0" t="0" r="r" b="b"/>
                <a:pathLst>
                  <a:path w="4" h="12">
                    <a:moveTo>
                      <a:pt x="4" y="6"/>
                    </a:moveTo>
                    <a:lnTo>
                      <a:pt x="0" y="0"/>
                    </a:lnTo>
                    <a:lnTo>
                      <a:pt x="0" y="12"/>
                    </a:lnTo>
                    <a:lnTo>
                      <a:pt x="4" y="6"/>
                    </a:lnTo>
                    <a:lnTo>
                      <a:pt x="4"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6" name="Freeform 7"/>
              <p:cNvSpPr>
                <a:spLocks/>
              </p:cNvSpPr>
              <p:nvPr/>
            </p:nvSpPr>
            <p:spPr bwMode="auto">
              <a:xfrm>
                <a:off x="2160" y="2057"/>
                <a:ext cx="16" cy="10"/>
              </a:xfrm>
              <a:custGeom>
                <a:avLst/>
                <a:gdLst/>
                <a:ahLst/>
                <a:cxnLst>
                  <a:cxn ang="0">
                    <a:pos x="16" y="4"/>
                  </a:cxn>
                  <a:cxn ang="0">
                    <a:pos x="14" y="0"/>
                  </a:cxn>
                  <a:cxn ang="0">
                    <a:pos x="0" y="2"/>
                  </a:cxn>
                  <a:cxn ang="0">
                    <a:pos x="4" y="10"/>
                  </a:cxn>
                  <a:cxn ang="0">
                    <a:pos x="16" y="4"/>
                  </a:cxn>
                  <a:cxn ang="0">
                    <a:pos x="16" y="4"/>
                  </a:cxn>
                </a:cxnLst>
                <a:rect l="0" t="0" r="r" b="b"/>
                <a:pathLst>
                  <a:path w="16" h="10">
                    <a:moveTo>
                      <a:pt x="16" y="4"/>
                    </a:moveTo>
                    <a:lnTo>
                      <a:pt x="14" y="0"/>
                    </a:lnTo>
                    <a:lnTo>
                      <a:pt x="0" y="2"/>
                    </a:lnTo>
                    <a:lnTo>
                      <a:pt x="4" y="10"/>
                    </a:lnTo>
                    <a:lnTo>
                      <a:pt x="16" y="4"/>
                    </a:lnTo>
                    <a:lnTo>
                      <a:pt x="16"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7" name="Freeform 8"/>
              <p:cNvSpPr>
                <a:spLocks/>
              </p:cNvSpPr>
              <p:nvPr/>
            </p:nvSpPr>
            <p:spPr bwMode="auto">
              <a:xfrm>
                <a:off x="2211" y="2073"/>
                <a:ext cx="12" cy="12"/>
              </a:xfrm>
              <a:custGeom>
                <a:avLst/>
                <a:gdLst/>
                <a:ahLst/>
                <a:cxnLst>
                  <a:cxn ang="0">
                    <a:pos x="2" y="2"/>
                  </a:cxn>
                  <a:cxn ang="0">
                    <a:pos x="0" y="6"/>
                  </a:cxn>
                  <a:cxn ang="0">
                    <a:pos x="4" y="12"/>
                  </a:cxn>
                  <a:cxn ang="0">
                    <a:pos x="8" y="10"/>
                  </a:cxn>
                  <a:cxn ang="0">
                    <a:pos x="12" y="8"/>
                  </a:cxn>
                  <a:cxn ang="0">
                    <a:pos x="12" y="2"/>
                  </a:cxn>
                  <a:cxn ang="0">
                    <a:pos x="8" y="0"/>
                  </a:cxn>
                  <a:cxn ang="0">
                    <a:pos x="2" y="2"/>
                  </a:cxn>
                  <a:cxn ang="0">
                    <a:pos x="2" y="2"/>
                  </a:cxn>
                </a:cxnLst>
                <a:rect l="0" t="0" r="r" b="b"/>
                <a:pathLst>
                  <a:path w="12" h="12">
                    <a:moveTo>
                      <a:pt x="2" y="2"/>
                    </a:moveTo>
                    <a:lnTo>
                      <a:pt x="0" y="6"/>
                    </a:lnTo>
                    <a:lnTo>
                      <a:pt x="4" y="12"/>
                    </a:lnTo>
                    <a:lnTo>
                      <a:pt x="8" y="10"/>
                    </a:lnTo>
                    <a:lnTo>
                      <a:pt x="12" y="8"/>
                    </a:lnTo>
                    <a:lnTo>
                      <a:pt x="12" y="2"/>
                    </a:lnTo>
                    <a:lnTo>
                      <a:pt x="8" y="0"/>
                    </a:lnTo>
                    <a:lnTo>
                      <a:pt x="2" y="2"/>
                    </a:lnTo>
                    <a:lnTo>
                      <a:pt x="2" y="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8" name="Freeform 636"/>
              <p:cNvSpPr>
                <a:spLocks/>
              </p:cNvSpPr>
              <p:nvPr/>
            </p:nvSpPr>
            <p:spPr bwMode="auto">
              <a:xfrm>
                <a:off x="2178" y="2099"/>
                <a:ext cx="11" cy="10"/>
              </a:xfrm>
              <a:custGeom>
                <a:avLst/>
                <a:gdLst/>
                <a:ahLst/>
                <a:cxnLst>
                  <a:cxn ang="0">
                    <a:pos x="11" y="8"/>
                  </a:cxn>
                  <a:cxn ang="0">
                    <a:pos x="11" y="0"/>
                  </a:cxn>
                  <a:cxn ang="0">
                    <a:pos x="4" y="2"/>
                  </a:cxn>
                  <a:cxn ang="0">
                    <a:pos x="0" y="10"/>
                  </a:cxn>
                  <a:cxn ang="0">
                    <a:pos x="11" y="8"/>
                  </a:cxn>
                  <a:cxn ang="0">
                    <a:pos x="11" y="8"/>
                  </a:cxn>
                </a:cxnLst>
                <a:rect l="0" t="0" r="r" b="b"/>
                <a:pathLst>
                  <a:path w="11" h="10">
                    <a:moveTo>
                      <a:pt x="11" y="8"/>
                    </a:moveTo>
                    <a:lnTo>
                      <a:pt x="11" y="0"/>
                    </a:lnTo>
                    <a:lnTo>
                      <a:pt x="4" y="2"/>
                    </a:lnTo>
                    <a:lnTo>
                      <a:pt x="0" y="10"/>
                    </a:lnTo>
                    <a:lnTo>
                      <a:pt x="11" y="8"/>
                    </a:lnTo>
                    <a:lnTo>
                      <a:pt x="11" y="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9" name="Freeform 10"/>
              <p:cNvSpPr>
                <a:spLocks/>
              </p:cNvSpPr>
              <p:nvPr/>
            </p:nvSpPr>
            <p:spPr bwMode="auto">
              <a:xfrm>
                <a:off x="2195" y="2091"/>
                <a:ext cx="16" cy="16"/>
              </a:xfrm>
              <a:custGeom>
                <a:avLst/>
                <a:gdLst/>
                <a:ahLst/>
                <a:cxnLst>
                  <a:cxn ang="0">
                    <a:pos x="0" y="14"/>
                  </a:cxn>
                  <a:cxn ang="0">
                    <a:pos x="6" y="16"/>
                  </a:cxn>
                  <a:cxn ang="0">
                    <a:pos x="14" y="12"/>
                  </a:cxn>
                  <a:cxn ang="0">
                    <a:pos x="16" y="8"/>
                  </a:cxn>
                  <a:cxn ang="0">
                    <a:pos x="0" y="0"/>
                  </a:cxn>
                  <a:cxn ang="0">
                    <a:pos x="0" y="14"/>
                  </a:cxn>
                  <a:cxn ang="0">
                    <a:pos x="0" y="14"/>
                  </a:cxn>
                </a:cxnLst>
                <a:rect l="0" t="0" r="r" b="b"/>
                <a:pathLst>
                  <a:path w="16" h="16">
                    <a:moveTo>
                      <a:pt x="0" y="14"/>
                    </a:moveTo>
                    <a:lnTo>
                      <a:pt x="6" y="16"/>
                    </a:lnTo>
                    <a:lnTo>
                      <a:pt x="14" y="12"/>
                    </a:lnTo>
                    <a:lnTo>
                      <a:pt x="16" y="8"/>
                    </a:lnTo>
                    <a:lnTo>
                      <a:pt x="0" y="0"/>
                    </a:lnTo>
                    <a:lnTo>
                      <a:pt x="0" y="14"/>
                    </a:lnTo>
                    <a:lnTo>
                      <a:pt x="0" y="1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0" name="Freeform 11"/>
              <p:cNvSpPr>
                <a:spLocks/>
              </p:cNvSpPr>
              <p:nvPr/>
            </p:nvSpPr>
            <p:spPr bwMode="auto">
              <a:xfrm>
                <a:off x="2180" y="2067"/>
                <a:ext cx="19" cy="6"/>
              </a:xfrm>
              <a:custGeom>
                <a:avLst/>
                <a:gdLst/>
                <a:ahLst/>
                <a:cxnLst>
                  <a:cxn ang="0">
                    <a:pos x="2" y="6"/>
                  </a:cxn>
                  <a:cxn ang="0">
                    <a:pos x="19" y="2"/>
                  </a:cxn>
                  <a:cxn ang="0">
                    <a:pos x="0" y="0"/>
                  </a:cxn>
                  <a:cxn ang="0">
                    <a:pos x="2" y="6"/>
                  </a:cxn>
                  <a:cxn ang="0">
                    <a:pos x="2" y="6"/>
                  </a:cxn>
                </a:cxnLst>
                <a:rect l="0" t="0" r="r" b="b"/>
                <a:pathLst>
                  <a:path w="19" h="6">
                    <a:moveTo>
                      <a:pt x="2" y="6"/>
                    </a:moveTo>
                    <a:lnTo>
                      <a:pt x="19" y="2"/>
                    </a:lnTo>
                    <a:lnTo>
                      <a:pt x="0" y="0"/>
                    </a:lnTo>
                    <a:lnTo>
                      <a:pt x="2" y="6"/>
                    </a:lnTo>
                    <a:lnTo>
                      <a:pt x="2"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1" name="Freeform 12"/>
              <p:cNvSpPr>
                <a:spLocks noEditPoints="1"/>
              </p:cNvSpPr>
              <p:nvPr/>
            </p:nvSpPr>
            <p:spPr bwMode="auto">
              <a:xfrm>
                <a:off x="2907" y="2800"/>
                <a:ext cx="295" cy="239"/>
              </a:xfrm>
              <a:custGeom>
                <a:avLst/>
                <a:gdLst/>
                <a:ahLst/>
                <a:cxnLst>
                  <a:cxn ang="0">
                    <a:pos x="183" y="42"/>
                  </a:cxn>
                  <a:cxn ang="0">
                    <a:pos x="173" y="67"/>
                  </a:cxn>
                  <a:cxn ang="0">
                    <a:pos x="132" y="58"/>
                  </a:cxn>
                  <a:cxn ang="0">
                    <a:pos x="110" y="89"/>
                  </a:cxn>
                  <a:cxn ang="0">
                    <a:pos x="90" y="89"/>
                  </a:cxn>
                  <a:cxn ang="0">
                    <a:pos x="88" y="54"/>
                  </a:cxn>
                  <a:cxn ang="0">
                    <a:pos x="78" y="50"/>
                  </a:cxn>
                  <a:cxn ang="0">
                    <a:pos x="71" y="75"/>
                  </a:cxn>
                  <a:cxn ang="0">
                    <a:pos x="71" y="117"/>
                  </a:cxn>
                  <a:cxn ang="0">
                    <a:pos x="49" y="129"/>
                  </a:cxn>
                  <a:cxn ang="0">
                    <a:pos x="21" y="113"/>
                  </a:cxn>
                  <a:cxn ang="0">
                    <a:pos x="11" y="113"/>
                  </a:cxn>
                  <a:cxn ang="0">
                    <a:pos x="0" y="117"/>
                  </a:cxn>
                  <a:cxn ang="0">
                    <a:pos x="15" y="134"/>
                  </a:cxn>
                  <a:cxn ang="0">
                    <a:pos x="17" y="156"/>
                  </a:cxn>
                  <a:cxn ang="0">
                    <a:pos x="37" y="194"/>
                  </a:cxn>
                  <a:cxn ang="0">
                    <a:pos x="31" y="203"/>
                  </a:cxn>
                  <a:cxn ang="0">
                    <a:pos x="33" y="229"/>
                  </a:cxn>
                  <a:cxn ang="0">
                    <a:pos x="57" y="239"/>
                  </a:cxn>
                  <a:cxn ang="0">
                    <a:pos x="100" y="229"/>
                  </a:cxn>
                  <a:cxn ang="0">
                    <a:pos x="112" y="233"/>
                  </a:cxn>
                  <a:cxn ang="0">
                    <a:pos x="126" y="229"/>
                  </a:cxn>
                  <a:cxn ang="0">
                    <a:pos x="161" y="229"/>
                  </a:cxn>
                  <a:cxn ang="0">
                    <a:pos x="167" y="219"/>
                  </a:cxn>
                  <a:cxn ang="0">
                    <a:pos x="185" y="217"/>
                  </a:cxn>
                  <a:cxn ang="0">
                    <a:pos x="238" y="174"/>
                  </a:cxn>
                  <a:cxn ang="0">
                    <a:pos x="279" y="121"/>
                  </a:cxn>
                  <a:cxn ang="0">
                    <a:pos x="279" y="113"/>
                  </a:cxn>
                  <a:cxn ang="0">
                    <a:pos x="291" y="91"/>
                  </a:cxn>
                  <a:cxn ang="0">
                    <a:pos x="295" y="75"/>
                  </a:cxn>
                  <a:cxn ang="0">
                    <a:pos x="273" y="85"/>
                  </a:cxn>
                  <a:cxn ang="0">
                    <a:pos x="266" y="85"/>
                  </a:cxn>
                  <a:cxn ang="0">
                    <a:pos x="268" y="62"/>
                  </a:cxn>
                  <a:cxn ang="0">
                    <a:pos x="283" y="50"/>
                  </a:cxn>
                  <a:cxn ang="0">
                    <a:pos x="277" y="0"/>
                  </a:cxn>
                  <a:cxn ang="0">
                    <a:pos x="244" y="0"/>
                  </a:cxn>
                  <a:cxn ang="0">
                    <a:pos x="183" y="42"/>
                  </a:cxn>
                  <a:cxn ang="0">
                    <a:pos x="183" y="42"/>
                  </a:cxn>
                  <a:cxn ang="0">
                    <a:pos x="191" y="144"/>
                  </a:cxn>
                  <a:cxn ang="0">
                    <a:pos x="222" y="125"/>
                  </a:cxn>
                  <a:cxn ang="0">
                    <a:pos x="234" y="138"/>
                  </a:cxn>
                  <a:cxn ang="0">
                    <a:pos x="222" y="152"/>
                  </a:cxn>
                  <a:cxn ang="0">
                    <a:pos x="208" y="156"/>
                  </a:cxn>
                  <a:cxn ang="0">
                    <a:pos x="191" y="144"/>
                  </a:cxn>
                  <a:cxn ang="0">
                    <a:pos x="191" y="144"/>
                  </a:cxn>
                </a:cxnLst>
                <a:rect l="0" t="0" r="r" b="b"/>
                <a:pathLst>
                  <a:path w="295" h="239">
                    <a:moveTo>
                      <a:pt x="183" y="42"/>
                    </a:moveTo>
                    <a:lnTo>
                      <a:pt x="173" y="67"/>
                    </a:lnTo>
                    <a:lnTo>
                      <a:pt x="132" y="58"/>
                    </a:lnTo>
                    <a:lnTo>
                      <a:pt x="110" y="89"/>
                    </a:lnTo>
                    <a:lnTo>
                      <a:pt x="90" y="89"/>
                    </a:lnTo>
                    <a:lnTo>
                      <a:pt x="88" y="54"/>
                    </a:lnTo>
                    <a:lnTo>
                      <a:pt x="78" y="50"/>
                    </a:lnTo>
                    <a:lnTo>
                      <a:pt x="71" y="75"/>
                    </a:lnTo>
                    <a:lnTo>
                      <a:pt x="71" y="117"/>
                    </a:lnTo>
                    <a:lnTo>
                      <a:pt x="49" y="129"/>
                    </a:lnTo>
                    <a:lnTo>
                      <a:pt x="21" y="113"/>
                    </a:lnTo>
                    <a:lnTo>
                      <a:pt x="11" y="113"/>
                    </a:lnTo>
                    <a:lnTo>
                      <a:pt x="0" y="117"/>
                    </a:lnTo>
                    <a:lnTo>
                      <a:pt x="15" y="134"/>
                    </a:lnTo>
                    <a:lnTo>
                      <a:pt x="17" y="156"/>
                    </a:lnTo>
                    <a:lnTo>
                      <a:pt x="37" y="194"/>
                    </a:lnTo>
                    <a:lnTo>
                      <a:pt x="31" y="203"/>
                    </a:lnTo>
                    <a:lnTo>
                      <a:pt x="33" y="229"/>
                    </a:lnTo>
                    <a:lnTo>
                      <a:pt x="57" y="239"/>
                    </a:lnTo>
                    <a:lnTo>
                      <a:pt x="100" y="229"/>
                    </a:lnTo>
                    <a:lnTo>
                      <a:pt x="112" y="233"/>
                    </a:lnTo>
                    <a:lnTo>
                      <a:pt x="126" y="229"/>
                    </a:lnTo>
                    <a:lnTo>
                      <a:pt x="161" y="229"/>
                    </a:lnTo>
                    <a:lnTo>
                      <a:pt x="167" y="219"/>
                    </a:lnTo>
                    <a:lnTo>
                      <a:pt x="185" y="217"/>
                    </a:lnTo>
                    <a:lnTo>
                      <a:pt x="238" y="174"/>
                    </a:lnTo>
                    <a:lnTo>
                      <a:pt x="279" y="121"/>
                    </a:lnTo>
                    <a:lnTo>
                      <a:pt x="279" y="113"/>
                    </a:lnTo>
                    <a:lnTo>
                      <a:pt x="291" y="91"/>
                    </a:lnTo>
                    <a:lnTo>
                      <a:pt x="295" y="75"/>
                    </a:lnTo>
                    <a:lnTo>
                      <a:pt x="273" y="85"/>
                    </a:lnTo>
                    <a:lnTo>
                      <a:pt x="266" y="85"/>
                    </a:lnTo>
                    <a:lnTo>
                      <a:pt x="268" y="62"/>
                    </a:lnTo>
                    <a:lnTo>
                      <a:pt x="283" y="50"/>
                    </a:lnTo>
                    <a:lnTo>
                      <a:pt x="277" y="0"/>
                    </a:lnTo>
                    <a:lnTo>
                      <a:pt x="244" y="0"/>
                    </a:lnTo>
                    <a:lnTo>
                      <a:pt x="183" y="42"/>
                    </a:lnTo>
                    <a:lnTo>
                      <a:pt x="183" y="42"/>
                    </a:lnTo>
                    <a:close/>
                    <a:moveTo>
                      <a:pt x="191" y="144"/>
                    </a:moveTo>
                    <a:lnTo>
                      <a:pt x="222" y="125"/>
                    </a:lnTo>
                    <a:lnTo>
                      <a:pt x="234" y="138"/>
                    </a:lnTo>
                    <a:lnTo>
                      <a:pt x="222" y="152"/>
                    </a:lnTo>
                    <a:lnTo>
                      <a:pt x="208" y="156"/>
                    </a:lnTo>
                    <a:lnTo>
                      <a:pt x="191" y="144"/>
                    </a:lnTo>
                    <a:lnTo>
                      <a:pt x="191" y="14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2" name="Freeform 13"/>
              <p:cNvSpPr>
                <a:spLocks/>
              </p:cNvSpPr>
              <p:nvPr/>
            </p:nvSpPr>
            <p:spPr bwMode="auto">
              <a:xfrm>
                <a:off x="3098" y="2925"/>
                <a:ext cx="43" cy="31"/>
              </a:xfrm>
              <a:custGeom>
                <a:avLst/>
                <a:gdLst/>
                <a:ahLst/>
                <a:cxnLst>
                  <a:cxn ang="0">
                    <a:pos x="31" y="0"/>
                  </a:cxn>
                  <a:cxn ang="0">
                    <a:pos x="0" y="19"/>
                  </a:cxn>
                  <a:cxn ang="0">
                    <a:pos x="17" y="31"/>
                  </a:cxn>
                  <a:cxn ang="0">
                    <a:pos x="31" y="27"/>
                  </a:cxn>
                  <a:cxn ang="0">
                    <a:pos x="43" y="13"/>
                  </a:cxn>
                  <a:cxn ang="0">
                    <a:pos x="31" y="0"/>
                  </a:cxn>
                  <a:cxn ang="0">
                    <a:pos x="31" y="0"/>
                  </a:cxn>
                </a:cxnLst>
                <a:rect l="0" t="0" r="r" b="b"/>
                <a:pathLst>
                  <a:path w="43" h="31">
                    <a:moveTo>
                      <a:pt x="31" y="0"/>
                    </a:moveTo>
                    <a:lnTo>
                      <a:pt x="0" y="19"/>
                    </a:lnTo>
                    <a:lnTo>
                      <a:pt x="17" y="31"/>
                    </a:lnTo>
                    <a:lnTo>
                      <a:pt x="31" y="27"/>
                    </a:lnTo>
                    <a:lnTo>
                      <a:pt x="43" y="13"/>
                    </a:lnTo>
                    <a:lnTo>
                      <a:pt x="31" y="0"/>
                    </a:lnTo>
                    <a:lnTo>
                      <a:pt x="31"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3" name="Freeform 14"/>
              <p:cNvSpPr>
                <a:spLocks/>
              </p:cNvSpPr>
              <p:nvPr/>
            </p:nvSpPr>
            <p:spPr bwMode="auto">
              <a:xfrm>
                <a:off x="2836" y="2700"/>
                <a:ext cx="248" cy="229"/>
              </a:xfrm>
              <a:custGeom>
                <a:avLst/>
                <a:gdLst/>
                <a:ahLst/>
                <a:cxnLst>
                  <a:cxn ang="0">
                    <a:pos x="248" y="18"/>
                  </a:cxn>
                  <a:cxn ang="0">
                    <a:pos x="244" y="6"/>
                  </a:cxn>
                  <a:cxn ang="0">
                    <a:pos x="207" y="10"/>
                  </a:cxn>
                  <a:cxn ang="0">
                    <a:pos x="177" y="22"/>
                  </a:cxn>
                  <a:cxn ang="0">
                    <a:pos x="128" y="16"/>
                  </a:cxn>
                  <a:cxn ang="0">
                    <a:pos x="128" y="10"/>
                  </a:cxn>
                  <a:cxn ang="0">
                    <a:pos x="82" y="12"/>
                  </a:cxn>
                  <a:cxn ang="0">
                    <a:pos x="43" y="0"/>
                  </a:cxn>
                  <a:cxn ang="0">
                    <a:pos x="17" y="8"/>
                  </a:cxn>
                  <a:cxn ang="0">
                    <a:pos x="0" y="6"/>
                  </a:cxn>
                  <a:cxn ang="0">
                    <a:pos x="0" y="16"/>
                  </a:cxn>
                  <a:cxn ang="0">
                    <a:pos x="8" y="22"/>
                  </a:cxn>
                  <a:cxn ang="0">
                    <a:pos x="41" y="93"/>
                  </a:cxn>
                  <a:cxn ang="0">
                    <a:pos x="51" y="93"/>
                  </a:cxn>
                  <a:cxn ang="0">
                    <a:pos x="51" y="104"/>
                  </a:cxn>
                  <a:cxn ang="0">
                    <a:pos x="47" y="124"/>
                  </a:cxn>
                  <a:cxn ang="0">
                    <a:pos x="71" y="217"/>
                  </a:cxn>
                  <a:cxn ang="0">
                    <a:pos x="82" y="213"/>
                  </a:cxn>
                  <a:cxn ang="0">
                    <a:pos x="92" y="213"/>
                  </a:cxn>
                  <a:cxn ang="0">
                    <a:pos x="120" y="229"/>
                  </a:cxn>
                  <a:cxn ang="0">
                    <a:pos x="142" y="217"/>
                  </a:cxn>
                  <a:cxn ang="0">
                    <a:pos x="142" y="175"/>
                  </a:cxn>
                  <a:cxn ang="0">
                    <a:pos x="149" y="150"/>
                  </a:cxn>
                  <a:cxn ang="0">
                    <a:pos x="145" y="122"/>
                  </a:cxn>
                  <a:cxn ang="0">
                    <a:pos x="163" y="100"/>
                  </a:cxn>
                  <a:cxn ang="0">
                    <a:pos x="171" y="45"/>
                  </a:cxn>
                  <a:cxn ang="0">
                    <a:pos x="165" y="31"/>
                  </a:cxn>
                  <a:cxn ang="0">
                    <a:pos x="187" y="33"/>
                  </a:cxn>
                  <a:cxn ang="0">
                    <a:pos x="216" y="22"/>
                  </a:cxn>
                  <a:cxn ang="0">
                    <a:pos x="226" y="28"/>
                  </a:cxn>
                  <a:cxn ang="0">
                    <a:pos x="248" y="18"/>
                  </a:cxn>
                  <a:cxn ang="0">
                    <a:pos x="248" y="18"/>
                  </a:cxn>
                </a:cxnLst>
                <a:rect l="0" t="0" r="r" b="b"/>
                <a:pathLst>
                  <a:path w="248" h="229">
                    <a:moveTo>
                      <a:pt x="248" y="18"/>
                    </a:moveTo>
                    <a:lnTo>
                      <a:pt x="244" y="6"/>
                    </a:lnTo>
                    <a:lnTo>
                      <a:pt x="207" y="10"/>
                    </a:lnTo>
                    <a:lnTo>
                      <a:pt x="177" y="22"/>
                    </a:lnTo>
                    <a:lnTo>
                      <a:pt x="128" y="16"/>
                    </a:lnTo>
                    <a:lnTo>
                      <a:pt x="128" y="10"/>
                    </a:lnTo>
                    <a:lnTo>
                      <a:pt x="82" y="12"/>
                    </a:lnTo>
                    <a:lnTo>
                      <a:pt x="43" y="0"/>
                    </a:lnTo>
                    <a:lnTo>
                      <a:pt x="17" y="8"/>
                    </a:lnTo>
                    <a:lnTo>
                      <a:pt x="0" y="6"/>
                    </a:lnTo>
                    <a:lnTo>
                      <a:pt x="0" y="16"/>
                    </a:lnTo>
                    <a:lnTo>
                      <a:pt x="8" y="22"/>
                    </a:lnTo>
                    <a:lnTo>
                      <a:pt x="41" y="93"/>
                    </a:lnTo>
                    <a:lnTo>
                      <a:pt x="51" y="93"/>
                    </a:lnTo>
                    <a:lnTo>
                      <a:pt x="51" y="104"/>
                    </a:lnTo>
                    <a:lnTo>
                      <a:pt x="47" y="124"/>
                    </a:lnTo>
                    <a:lnTo>
                      <a:pt x="71" y="217"/>
                    </a:lnTo>
                    <a:lnTo>
                      <a:pt x="82" y="213"/>
                    </a:lnTo>
                    <a:lnTo>
                      <a:pt x="92" y="213"/>
                    </a:lnTo>
                    <a:lnTo>
                      <a:pt x="120" y="229"/>
                    </a:lnTo>
                    <a:lnTo>
                      <a:pt x="142" y="217"/>
                    </a:lnTo>
                    <a:lnTo>
                      <a:pt x="142" y="175"/>
                    </a:lnTo>
                    <a:lnTo>
                      <a:pt x="149" y="150"/>
                    </a:lnTo>
                    <a:lnTo>
                      <a:pt x="145" y="122"/>
                    </a:lnTo>
                    <a:lnTo>
                      <a:pt x="163" y="100"/>
                    </a:lnTo>
                    <a:lnTo>
                      <a:pt x="171" y="45"/>
                    </a:lnTo>
                    <a:lnTo>
                      <a:pt x="165" y="31"/>
                    </a:lnTo>
                    <a:lnTo>
                      <a:pt x="187" y="33"/>
                    </a:lnTo>
                    <a:lnTo>
                      <a:pt x="216" y="22"/>
                    </a:lnTo>
                    <a:lnTo>
                      <a:pt x="226" y="28"/>
                    </a:lnTo>
                    <a:lnTo>
                      <a:pt x="248" y="18"/>
                    </a:lnTo>
                    <a:lnTo>
                      <a:pt x="248" y="1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4" name="Freeform 15"/>
              <p:cNvSpPr>
                <a:spLocks/>
              </p:cNvSpPr>
              <p:nvPr/>
            </p:nvSpPr>
            <p:spPr bwMode="auto">
              <a:xfrm>
                <a:off x="2981" y="2718"/>
                <a:ext cx="170" cy="171"/>
              </a:xfrm>
              <a:custGeom>
                <a:avLst/>
                <a:gdLst/>
                <a:ahLst/>
                <a:cxnLst>
                  <a:cxn ang="0">
                    <a:pos x="109" y="15"/>
                  </a:cxn>
                  <a:cxn ang="0">
                    <a:pos x="103" y="0"/>
                  </a:cxn>
                  <a:cxn ang="0">
                    <a:pos x="81" y="10"/>
                  </a:cxn>
                  <a:cxn ang="0">
                    <a:pos x="71" y="4"/>
                  </a:cxn>
                  <a:cxn ang="0">
                    <a:pos x="42" y="15"/>
                  </a:cxn>
                  <a:cxn ang="0">
                    <a:pos x="20" y="13"/>
                  </a:cxn>
                  <a:cxn ang="0">
                    <a:pos x="26" y="27"/>
                  </a:cxn>
                  <a:cxn ang="0">
                    <a:pos x="18" y="82"/>
                  </a:cxn>
                  <a:cxn ang="0">
                    <a:pos x="0" y="104"/>
                  </a:cxn>
                  <a:cxn ang="0">
                    <a:pos x="4" y="132"/>
                  </a:cxn>
                  <a:cxn ang="0">
                    <a:pos x="14" y="136"/>
                  </a:cxn>
                  <a:cxn ang="0">
                    <a:pos x="16" y="171"/>
                  </a:cxn>
                  <a:cxn ang="0">
                    <a:pos x="36" y="171"/>
                  </a:cxn>
                  <a:cxn ang="0">
                    <a:pos x="58" y="140"/>
                  </a:cxn>
                  <a:cxn ang="0">
                    <a:pos x="99" y="149"/>
                  </a:cxn>
                  <a:cxn ang="0">
                    <a:pos x="109" y="124"/>
                  </a:cxn>
                  <a:cxn ang="0">
                    <a:pos x="170" y="82"/>
                  </a:cxn>
                  <a:cxn ang="0">
                    <a:pos x="160" y="77"/>
                  </a:cxn>
                  <a:cxn ang="0">
                    <a:pos x="132" y="39"/>
                  </a:cxn>
                  <a:cxn ang="0">
                    <a:pos x="109" y="15"/>
                  </a:cxn>
                  <a:cxn ang="0">
                    <a:pos x="109" y="15"/>
                  </a:cxn>
                </a:cxnLst>
                <a:rect l="0" t="0" r="r" b="b"/>
                <a:pathLst>
                  <a:path w="170" h="171">
                    <a:moveTo>
                      <a:pt x="109" y="15"/>
                    </a:moveTo>
                    <a:lnTo>
                      <a:pt x="103" y="0"/>
                    </a:lnTo>
                    <a:lnTo>
                      <a:pt x="81" y="10"/>
                    </a:lnTo>
                    <a:lnTo>
                      <a:pt x="71" y="4"/>
                    </a:lnTo>
                    <a:lnTo>
                      <a:pt x="42" y="15"/>
                    </a:lnTo>
                    <a:lnTo>
                      <a:pt x="20" y="13"/>
                    </a:lnTo>
                    <a:lnTo>
                      <a:pt x="26" y="27"/>
                    </a:lnTo>
                    <a:lnTo>
                      <a:pt x="18" y="82"/>
                    </a:lnTo>
                    <a:lnTo>
                      <a:pt x="0" y="104"/>
                    </a:lnTo>
                    <a:lnTo>
                      <a:pt x="4" y="132"/>
                    </a:lnTo>
                    <a:lnTo>
                      <a:pt x="14" y="136"/>
                    </a:lnTo>
                    <a:lnTo>
                      <a:pt x="16" y="171"/>
                    </a:lnTo>
                    <a:lnTo>
                      <a:pt x="36" y="171"/>
                    </a:lnTo>
                    <a:lnTo>
                      <a:pt x="58" y="140"/>
                    </a:lnTo>
                    <a:lnTo>
                      <a:pt x="99" y="149"/>
                    </a:lnTo>
                    <a:lnTo>
                      <a:pt x="109" y="124"/>
                    </a:lnTo>
                    <a:lnTo>
                      <a:pt x="170" y="82"/>
                    </a:lnTo>
                    <a:lnTo>
                      <a:pt x="160" y="77"/>
                    </a:lnTo>
                    <a:lnTo>
                      <a:pt x="132" y="39"/>
                    </a:lnTo>
                    <a:lnTo>
                      <a:pt x="109" y="15"/>
                    </a:lnTo>
                    <a:lnTo>
                      <a:pt x="109" y="1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5" name="Freeform 16"/>
              <p:cNvSpPr>
                <a:spLocks/>
              </p:cNvSpPr>
              <p:nvPr/>
            </p:nvSpPr>
            <p:spPr bwMode="auto">
              <a:xfrm>
                <a:off x="3173" y="2850"/>
                <a:ext cx="17" cy="35"/>
              </a:xfrm>
              <a:custGeom>
                <a:avLst/>
                <a:gdLst/>
                <a:ahLst/>
                <a:cxnLst>
                  <a:cxn ang="0">
                    <a:pos x="17" y="0"/>
                  </a:cxn>
                  <a:cxn ang="0">
                    <a:pos x="2" y="12"/>
                  </a:cxn>
                  <a:cxn ang="0">
                    <a:pos x="0" y="35"/>
                  </a:cxn>
                  <a:cxn ang="0">
                    <a:pos x="7" y="35"/>
                  </a:cxn>
                  <a:cxn ang="0">
                    <a:pos x="17" y="29"/>
                  </a:cxn>
                  <a:cxn ang="0">
                    <a:pos x="17" y="0"/>
                  </a:cxn>
                  <a:cxn ang="0">
                    <a:pos x="17" y="0"/>
                  </a:cxn>
                </a:cxnLst>
                <a:rect l="0" t="0" r="r" b="b"/>
                <a:pathLst>
                  <a:path w="17" h="35">
                    <a:moveTo>
                      <a:pt x="17" y="0"/>
                    </a:moveTo>
                    <a:lnTo>
                      <a:pt x="2" y="12"/>
                    </a:lnTo>
                    <a:lnTo>
                      <a:pt x="0" y="35"/>
                    </a:lnTo>
                    <a:lnTo>
                      <a:pt x="7" y="35"/>
                    </a:lnTo>
                    <a:lnTo>
                      <a:pt x="17" y="29"/>
                    </a:lnTo>
                    <a:lnTo>
                      <a:pt x="17" y="0"/>
                    </a:lnTo>
                    <a:lnTo>
                      <a:pt x="17"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6" name="Freeform 17"/>
              <p:cNvSpPr>
                <a:spLocks/>
              </p:cNvSpPr>
              <p:nvPr/>
            </p:nvSpPr>
            <p:spPr bwMode="auto">
              <a:xfrm>
                <a:off x="3169" y="2574"/>
                <a:ext cx="183" cy="305"/>
              </a:xfrm>
              <a:custGeom>
                <a:avLst/>
                <a:gdLst/>
                <a:ahLst/>
                <a:cxnLst>
                  <a:cxn ang="0">
                    <a:pos x="53" y="71"/>
                  </a:cxn>
                  <a:cxn ang="0">
                    <a:pos x="0" y="79"/>
                  </a:cxn>
                  <a:cxn ang="0">
                    <a:pos x="2" y="98"/>
                  </a:cxn>
                  <a:cxn ang="0">
                    <a:pos x="49" y="118"/>
                  </a:cxn>
                  <a:cxn ang="0">
                    <a:pos x="53" y="167"/>
                  </a:cxn>
                  <a:cxn ang="0">
                    <a:pos x="37" y="197"/>
                  </a:cxn>
                  <a:cxn ang="0">
                    <a:pos x="33" y="213"/>
                  </a:cxn>
                  <a:cxn ang="0">
                    <a:pos x="15" y="226"/>
                  </a:cxn>
                  <a:cxn ang="0">
                    <a:pos x="21" y="276"/>
                  </a:cxn>
                  <a:cxn ang="0">
                    <a:pos x="21" y="305"/>
                  </a:cxn>
                  <a:cxn ang="0">
                    <a:pos x="33" y="301"/>
                  </a:cxn>
                  <a:cxn ang="0">
                    <a:pos x="82" y="254"/>
                  </a:cxn>
                  <a:cxn ang="0">
                    <a:pos x="82" y="209"/>
                  </a:cxn>
                  <a:cxn ang="0">
                    <a:pos x="69" y="191"/>
                  </a:cxn>
                  <a:cxn ang="0">
                    <a:pos x="78" y="177"/>
                  </a:cxn>
                  <a:cxn ang="0">
                    <a:pos x="104" y="154"/>
                  </a:cxn>
                  <a:cxn ang="0">
                    <a:pos x="114" y="136"/>
                  </a:cxn>
                  <a:cxn ang="0">
                    <a:pos x="149" y="126"/>
                  </a:cxn>
                  <a:cxn ang="0">
                    <a:pos x="171" y="104"/>
                  </a:cxn>
                  <a:cxn ang="0">
                    <a:pos x="183" y="65"/>
                  </a:cxn>
                  <a:cxn ang="0">
                    <a:pos x="183" y="0"/>
                  </a:cxn>
                  <a:cxn ang="0">
                    <a:pos x="132" y="23"/>
                  </a:cxn>
                  <a:cxn ang="0">
                    <a:pos x="86" y="18"/>
                  </a:cxn>
                  <a:cxn ang="0">
                    <a:pos x="78" y="41"/>
                  </a:cxn>
                  <a:cxn ang="0">
                    <a:pos x="96" y="67"/>
                  </a:cxn>
                  <a:cxn ang="0">
                    <a:pos x="104" y="96"/>
                  </a:cxn>
                  <a:cxn ang="0">
                    <a:pos x="100" y="110"/>
                  </a:cxn>
                  <a:cxn ang="0">
                    <a:pos x="90" y="112"/>
                  </a:cxn>
                  <a:cxn ang="0">
                    <a:pos x="90" y="126"/>
                  </a:cxn>
                  <a:cxn ang="0">
                    <a:pos x="71" y="114"/>
                  </a:cxn>
                  <a:cxn ang="0">
                    <a:pos x="71" y="106"/>
                  </a:cxn>
                  <a:cxn ang="0">
                    <a:pos x="80" y="87"/>
                  </a:cxn>
                  <a:cxn ang="0">
                    <a:pos x="53" y="71"/>
                  </a:cxn>
                  <a:cxn ang="0">
                    <a:pos x="53" y="71"/>
                  </a:cxn>
                </a:cxnLst>
                <a:rect l="0" t="0" r="r" b="b"/>
                <a:pathLst>
                  <a:path w="183" h="305">
                    <a:moveTo>
                      <a:pt x="53" y="71"/>
                    </a:moveTo>
                    <a:lnTo>
                      <a:pt x="0" y="79"/>
                    </a:lnTo>
                    <a:lnTo>
                      <a:pt x="2" y="98"/>
                    </a:lnTo>
                    <a:lnTo>
                      <a:pt x="49" y="118"/>
                    </a:lnTo>
                    <a:lnTo>
                      <a:pt x="53" y="167"/>
                    </a:lnTo>
                    <a:lnTo>
                      <a:pt x="37" y="197"/>
                    </a:lnTo>
                    <a:lnTo>
                      <a:pt x="33" y="213"/>
                    </a:lnTo>
                    <a:lnTo>
                      <a:pt x="15" y="226"/>
                    </a:lnTo>
                    <a:lnTo>
                      <a:pt x="21" y="276"/>
                    </a:lnTo>
                    <a:lnTo>
                      <a:pt x="21" y="305"/>
                    </a:lnTo>
                    <a:lnTo>
                      <a:pt x="33" y="301"/>
                    </a:lnTo>
                    <a:lnTo>
                      <a:pt x="82" y="254"/>
                    </a:lnTo>
                    <a:lnTo>
                      <a:pt x="82" y="209"/>
                    </a:lnTo>
                    <a:lnTo>
                      <a:pt x="69" y="191"/>
                    </a:lnTo>
                    <a:lnTo>
                      <a:pt x="78" y="177"/>
                    </a:lnTo>
                    <a:lnTo>
                      <a:pt x="104" y="154"/>
                    </a:lnTo>
                    <a:lnTo>
                      <a:pt x="114" y="136"/>
                    </a:lnTo>
                    <a:lnTo>
                      <a:pt x="149" y="126"/>
                    </a:lnTo>
                    <a:lnTo>
                      <a:pt x="171" y="104"/>
                    </a:lnTo>
                    <a:lnTo>
                      <a:pt x="183" y="65"/>
                    </a:lnTo>
                    <a:lnTo>
                      <a:pt x="183" y="0"/>
                    </a:lnTo>
                    <a:lnTo>
                      <a:pt x="132" y="23"/>
                    </a:lnTo>
                    <a:lnTo>
                      <a:pt x="86" y="18"/>
                    </a:lnTo>
                    <a:lnTo>
                      <a:pt x="78" y="41"/>
                    </a:lnTo>
                    <a:lnTo>
                      <a:pt x="96" y="67"/>
                    </a:lnTo>
                    <a:lnTo>
                      <a:pt x="104" y="96"/>
                    </a:lnTo>
                    <a:lnTo>
                      <a:pt x="100" y="110"/>
                    </a:lnTo>
                    <a:lnTo>
                      <a:pt x="90" y="112"/>
                    </a:lnTo>
                    <a:lnTo>
                      <a:pt x="90" y="126"/>
                    </a:lnTo>
                    <a:lnTo>
                      <a:pt x="71" y="114"/>
                    </a:lnTo>
                    <a:lnTo>
                      <a:pt x="71" y="106"/>
                    </a:lnTo>
                    <a:lnTo>
                      <a:pt x="80" y="87"/>
                    </a:lnTo>
                    <a:lnTo>
                      <a:pt x="53" y="71"/>
                    </a:lnTo>
                    <a:lnTo>
                      <a:pt x="53" y="7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7" name="Freeform 18"/>
              <p:cNvSpPr>
                <a:spLocks/>
              </p:cNvSpPr>
              <p:nvPr/>
            </p:nvSpPr>
            <p:spPr bwMode="auto">
              <a:xfrm>
                <a:off x="3387" y="2599"/>
                <a:ext cx="138" cy="263"/>
              </a:xfrm>
              <a:custGeom>
                <a:avLst/>
                <a:gdLst/>
                <a:ahLst/>
                <a:cxnLst>
                  <a:cxn ang="0">
                    <a:pos x="115" y="0"/>
                  </a:cxn>
                  <a:cxn ang="0">
                    <a:pos x="93" y="56"/>
                  </a:cxn>
                  <a:cxn ang="0">
                    <a:pos x="71" y="56"/>
                  </a:cxn>
                  <a:cxn ang="0">
                    <a:pos x="71" y="67"/>
                  </a:cxn>
                  <a:cxn ang="0">
                    <a:pos x="28" y="85"/>
                  </a:cxn>
                  <a:cxn ang="0">
                    <a:pos x="16" y="115"/>
                  </a:cxn>
                  <a:cxn ang="0">
                    <a:pos x="26" y="146"/>
                  </a:cxn>
                  <a:cxn ang="0">
                    <a:pos x="0" y="188"/>
                  </a:cxn>
                  <a:cxn ang="0">
                    <a:pos x="0" y="201"/>
                  </a:cxn>
                  <a:cxn ang="0">
                    <a:pos x="0" y="203"/>
                  </a:cxn>
                  <a:cxn ang="0">
                    <a:pos x="0" y="205"/>
                  </a:cxn>
                  <a:cxn ang="0">
                    <a:pos x="0" y="205"/>
                  </a:cxn>
                  <a:cxn ang="0">
                    <a:pos x="2" y="211"/>
                  </a:cxn>
                  <a:cxn ang="0">
                    <a:pos x="2" y="221"/>
                  </a:cxn>
                  <a:cxn ang="0">
                    <a:pos x="2" y="229"/>
                  </a:cxn>
                  <a:cxn ang="0">
                    <a:pos x="2" y="235"/>
                  </a:cxn>
                  <a:cxn ang="0">
                    <a:pos x="4" y="241"/>
                  </a:cxn>
                  <a:cxn ang="0">
                    <a:pos x="4" y="243"/>
                  </a:cxn>
                  <a:cxn ang="0">
                    <a:pos x="4" y="245"/>
                  </a:cxn>
                  <a:cxn ang="0">
                    <a:pos x="4" y="245"/>
                  </a:cxn>
                  <a:cxn ang="0">
                    <a:pos x="4" y="247"/>
                  </a:cxn>
                  <a:cxn ang="0">
                    <a:pos x="6" y="249"/>
                  </a:cxn>
                  <a:cxn ang="0">
                    <a:pos x="6" y="251"/>
                  </a:cxn>
                  <a:cxn ang="0">
                    <a:pos x="10" y="253"/>
                  </a:cxn>
                  <a:cxn ang="0">
                    <a:pos x="12" y="255"/>
                  </a:cxn>
                  <a:cxn ang="0">
                    <a:pos x="16" y="257"/>
                  </a:cxn>
                  <a:cxn ang="0">
                    <a:pos x="28" y="263"/>
                  </a:cxn>
                  <a:cxn ang="0">
                    <a:pos x="59" y="251"/>
                  </a:cxn>
                  <a:cxn ang="0">
                    <a:pos x="71" y="209"/>
                  </a:cxn>
                  <a:cxn ang="0">
                    <a:pos x="97" y="168"/>
                  </a:cxn>
                  <a:cxn ang="0">
                    <a:pos x="97" y="156"/>
                  </a:cxn>
                  <a:cxn ang="0">
                    <a:pos x="138" y="58"/>
                  </a:cxn>
                  <a:cxn ang="0">
                    <a:pos x="132" y="40"/>
                  </a:cxn>
                  <a:cxn ang="0">
                    <a:pos x="138" y="26"/>
                  </a:cxn>
                  <a:cxn ang="0">
                    <a:pos x="115" y="0"/>
                  </a:cxn>
                  <a:cxn ang="0">
                    <a:pos x="115" y="0"/>
                  </a:cxn>
                </a:cxnLst>
                <a:rect l="0" t="0" r="r" b="b"/>
                <a:pathLst>
                  <a:path w="138" h="263">
                    <a:moveTo>
                      <a:pt x="115" y="0"/>
                    </a:moveTo>
                    <a:lnTo>
                      <a:pt x="93" y="56"/>
                    </a:lnTo>
                    <a:lnTo>
                      <a:pt x="71" y="56"/>
                    </a:lnTo>
                    <a:lnTo>
                      <a:pt x="71" y="67"/>
                    </a:lnTo>
                    <a:lnTo>
                      <a:pt x="28" y="85"/>
                    </a:lnTo>
                    <a:lnTo>
                      <a:pt x="16" y="115"/>
                    </a:lnTo>
                    <a:lnTo>
                      <a:pt x="26" y="146"/>
                    </a:lnTo>
                    <a:lnTo>
                      <a:pt x="0" y="188"/>
                    </a:lnTo>
                    <a:lnTo>
                      <a:pt x="0" y="201"/>
                    </a:lnTo>
                    <a:lnTo>
                      <a:pt x="0" y="203"/>
                    </a:lnTo>
                    <a:lnTo>
                      <a:pt x="0" y="205"/>
                    </a:lnTo>
                    <a:lnTo>
                      <a:pt x="0" y="205"/>
                    </a:lnTo>
                    <a:lnTo>
                      <a:pt x="2" y="211"/>
                    </a:lnTo>
                    <a:lnTo>
                      <a:pt x="2" y="221"/>
                    </a:lnTo>
                    <a:lnTo>
                      <a:pt x="2" y="229"/>
                    </a:lnTo>
                    <a:lnTo>
                      <a:pt x="2" y="235"/>
                    </a:lnTo>
                    <a:lnTo>
                      <a:pt x="4" y="241"/>
                    </a:lnTo>
                    <a:lnTo>
                      <a:pt x="4" y="243"/>
                    </a:lnTo>
                    <a:lnTo>
                      <a:pt x="4" y="245"/>
                    </a:lnTo>
                    <a:lnTo>
                      <a:pt x="4" y="245"/>
                    </a:lnTo>
                    <a:lnTo>
                      <a:pt x="4" y="247"/>
                    </a:lnTo>
                    <a:lnTo>
                      <a:pt x="6" y="249"/>
                    </a:lnTo>
                    <a:lnTo>
                      <a:pt x="6" y="251"/>
                    </a:lnTo>
                    <a:lnTo>
                      <a:pt x="10" y="253"/>
                    </a:lnTo>
                    <a:lnTo>
                      <a:pt x="12" y="255"/>
                    </a:lnTo>
                    <a:lnTo>
                      <a:pt x="16" y="257"/>
                    </a:lnTo>
                    <a:lnTo>
                      <a:pt x="28" y="263"/>
                    </a:lnTo>
                    <a:lnTo>
                      <a:pt x="59" y="251"/>
                    </a:lnTo>
                    <a:lnTo>
                      <a:pt x="71" y="209"/>
                    </a:lnTo>
                    <a:lnTo>
                      <a:pt x="97" y="168"/>
                    </a:lnTo>
                    <a:lnTo>
                      <a:pt x="97" y="156"/>
                    </a:lnTo>
                    <a:lnTo>
                      <a:pt x="138" y="58"/>
                    </a:lnTo>
                    <a:lnTo>
                      <a:pt x="132" y="40"/>
                    </a:lnTo>
                    <a:lnTo>
                      <a:pt x="138" y="26"/>
                    </a:lnTo>
                    <a:lnTo>
                      <a:pt x="115" y="0"/>
                    </a:lnTo>
                    <a:lnTo>
                      <a:pt x="115"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8" name="Freeform 19"/>
              <p:cNvSpPr>
                <a:spLocks/>
              </p:cNvSpPr>
              <p:nvPr/>
            </p:nvSpPr>
            <p:spPr bwMode="auto">
              <a:xfrm>
                <a:off x="3222" y="2558"/>
                <a:ext cx="51" cy="142"/>
              </a:xfrm>
              <a:custGeom>
                <a:avLst/>
                <a:gdLst/>
                <a:ahLst/>
                <a:cxnLst>
                  <a:cxn ang="0">
                    <a:pos x="27" y="0"/>
                  </a:cxn>
                  <a:cxn ang="0">
                    <a:pos x="12" y="6"/>
                  </a:cxn>
                  <a:cxn ang="0">
                    <a:pos x="12" y="20"/>
                  </a:cxn>
                  <a:cxn ang="0">
                    <a:pos x="0" y="39"/>
                  </a:cxn>
                  <a:cxn ang="0">
                    <a:pos x="0" y="87"/>
                  </a:cxn>
                  <a:cxn ang="0">
                    <a:pos x="27" y="103"/>
                  </a:cxn>
                  <a:cxn ang="0">
                    <a:pos x="18" y="122"/>
                  </a:cxn>
                  <a:cxn ang="0">
                    <a:pos x="18" y="130"/>
                  </a:cxn>
                  <a:cxn ang="0">
                    <a:pos x="37" y="142"/>
                  </a:cxn>
                  <a:cxn ang="0">
                    <a:pos x="37" y="128"/>
                  </a:cxn>
                  <a:cxn ang="0">
                    <a:pos x="47" y="126"/>
                  </a:cxn>
                  <a:cxn ang="0">
                    <a:pos x="51" y="112"/>
                  </a:cxn>
                  <a:cxn ang="0">
                    <a:pos x="43" y="83"/>
                  </a:cxn>
                  <a:cxn ang="0">
                    <a:pos x="25" y="57"/>
                  </a:cxn>
                  <a:cxn ang="0">
                    <a:pos x="33" y="34"/>
                  </a:cxn>
                  <a:cxn ang="0">
                    <a:pos x="27" y="0"/>
                  </a:cxn>
                  <a:cxn ang="0">
                    <a:pos x="27" y="0"/>
                  </a:cxn>
                </a:cxnLst>
                <a:rect l="0" t="0" r="r" b="b"/>
                <a:pathLst>
                  <a:path w="51" h="142">
                    <a:moveTo>
                      <a:pt x="27" y="0"/>
                    </a:moveTo>
                    <a:lnTo>
                      <a:pt x="12" y="6"/>
                    </a:lnTo>
                    <a:lnTo>
                      <a:pt x="12" y="20"/>
                    </a:lnTo>
                    <a:lnTo>
                      <a:pt x="0" y="39"/>
                    </a:lnTo>
                    <a:lnTo>
                      <a:pt x="0" y="87"/>
                    </a:lnTo>
                    <a:lnTo>
                      <a:pt x="27" y="103"/>
                    </a:lnTo>
                    <a:lnTo>
                      <a:pt x="18" y="122"/>
                    </a:lnTo>
                    <a:lnTo>
                      <a:pt x="18" y="130"/>
                    </a:lnTo>
                    <a:lnTo>
                      <a:pt x="37" y="142"/>
                    </a:lnTo>
                    <a:lnTo>
                      <a:pt x="37" y="128"/>
                    </a:lnTo>
                    <a:lnTo>
                      <a:pt x="47" y="126"/>
                    </a:lnTo>
                    <a:lnTo>
                      <a:pt x="51" y="112"/>
                    </a:lnTo>
                    <a:lnTo>
                      <a:pt x="43" y="83"/>
                    </a:lnTo>
                    <a:lnTo>
                      <a:pt x="25" y="57"/>
                    </a:lnTo>
                    <a:lnTo>
                      <a:pt x="33" y="34"/>
                    </a:lnTo>
                    <a:lnTo>
                      <a:pt x="27" y="0"/>
                    </a:lnTo>
                    <a:lnTo>
                      <a:pt x="27"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9" name="Freeform 20"/>
              <p:cNvSpPr>
                <a:spLocks/>
              </p:cNvSpPr>
              <p:nvPr/>
            </p:nvSpPr>
            <p:spPr bwMode="auto">
              <a:xfrm>
                <a:off x="3025" y="2536"/>
                <a:ext cx="209" cy="182"/>
              </a:xfrm>
              <a:custGeom>
                <a:avLst/>
                <a:gdLst/>
                <a:ahLst/>
                <a:cxnLst>
                  <a:cxn ang="0">
                    <a:pos x="199" y="18"/>
                  </a:cxn>
                  <a:cxn ang="0">
                    <a:pos x="157" y="0"/>
                  </a:cxn>
                  <a:cxn ang="0">
                    <a:pos x="130" y="0"/>
                  </a:cxn>
                  <a:cxn ang="0">
                    <a:pos x="104" y="61"/>
                  </a:cxn>
                  <a:cxn ang="0">
                    <a:pos x="77" y="69"/>
                  </a:cxn>
                  <a:cxn ang="0">
                    <a:pos x="57" y="54"/>
                  </a:cxn>
                  <a:cxn ang="0">
                    <a:pos x="39" y="52"/>
                  </a:cxn>
                  <a:cxn ang="0">
                    <a:pos x="33" y="87"/>
                  </a:cxn>
                  <a:cxn ang="0">
                    <a:pos x="0" y="89"/>
                  </a:cxn>
                  <a:cxn ang="0">
                    <a:pos x="0" y="156"/>
                  </a:cxn>
                  <a:cxn ang="0">
                    <a:pos x="18" y="174"/>
                  </a:cxn>
                  <a:cxn ang="0">
                    <a:pos x="55" y="170"/>
                  </a:cxn>
                  <a:cxn ang="0">
                    <a:pos x="59" y="182"/>
                  </a:cxn>
                  <a:cxn ang="0">
                    <a:pos x="81" y="180"/>
                  </a:cxn>
                  <a:cxn ang="0">
                    <a:pos x="96" y="166"/>
                  </a:cxn>
                  <a:cxn ang="0">
                    <a:pos x="128" y="144"/>
                  </a:cxn>
                  <a:cxn ang="0">
                    <a:pos x="146" y="136"/>
                  </a:cxn>
                  <a:cxn ang="0">
                    <a:pos x="144" y="117"/>
                  </a:cxn>
                  <a:cxn ang="0">
                    <a:pos x="197" y="109"/>
                  </a:cxn>
                  <a:cxn ang="0">
                    <a:pos x="197" y="61"/>
                  </a:cxn>
                  <a:cxn ang="0">
                    <a:pos x="209" y="42"/>
                  </a:cxn>
                  <a:cxn ang="0">
                    <a:pos x="209" y="28"/>
                  </a:cxn>
                  <a:cxn ang="0">
                    <a:pos x="199" y="18"/>
                  </a:cxn>
                  <a:cxn ang="0">
                    <a:pos x="199" y="18"/>
                  </a:cxn>
                </a:cxnLst>
                <a:rect l="0" t="0" r="r" b="b"/>
                <a:pathLst>
                  <a:path w="209" h="182">
                    <a:moveTo>
                      <a:pt x="199" y="18"/>
                    </a:moveTo>
                    <a:lnTo>
                      <a:pt x="157" y="0"/>
                    </a:lnTo>
                    <a:lnTo>
                      <a:pt x="130" y="0"/>
                    </a:lnTo>
                    <a:lnTo>
                      <a:pt x="104" y="61"/>
                    </a:lnTo>
                    <a:lnTo>
                      <a:pt x="77" y="69"/>
                    </a:lnTo>
                    <a:lnTo>
                      <a:pt x="57" y="54"/>
                    </a:lnTo>
                    <a:lnTo>
                      <a:pt x="39" y="52"/>
                    </a:lnTo>
                    <a:lnTo>
                      <a:pt x="33" y="87"/>
                    </a:lnTo>
                    <a:lnTo>
                      <a:pt x="0" y="89"/>
                    </a:lnTo>
                    <a:lnTo>
                      <a:pt x="0" y="156"/>
                    </a:lnTo>
                    <a:lnTo>
                      <a:pt x="18" y="174"/>
                    </a:lnTo>
                    <a:lnTo>
                      <a:pt x="55" y="170"/>
                    </a:lnTo>
                    <a:lnTo>
                      <a:pt x="59" y="182"/>
                    </a:lnTo>
                    <a:lnTo>
                      <a:pt x="81" y="180"/>
                    </a:lnTo>
                    <a:lnTo>
                      <a:pt x="96" y="166"/>
                    </a:lnTo>
                    <a:lnTo>
                      <a:pt x="128" y="144"/>
                    </a:lnTo>
                    <a:lnTo>
                      <a:pt x="146" y="136"/>
                    </a:lnTo>
                    <a:lnTo>
                      <a:pt x="144" y="117"/>
                    </a:lnTo>
                    <a:lnTo>
                      <a:pt x="197" y="109"/>
                    </a:lnTo>
                    <a:lnTo>
                      <a:pt x="197" y="61"/>
                    </a:lnTo>
                    <a:lnTo>
                      <a:pt x="209" y="42"/>
                    </a:lnTo>
                    <a:lnTo>
                      <a:pt x="209" y="28"/>
                    </a:lnTo>
                    <a:lnTo>
                      <a:pt x="199" y="18"/>
                    </a:lnTo>
                    <a:lnTo>
                      <a:pt x="199" y="1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0" name="Freeform 21"/>
              <p:cNvSpPr>
                <a:spLocks/>
              </p:cNvSpPr>
              <p:nvPr/>
            </p:nvSpPr>
            <p:spPr bwMode="auto">
              <a:xfrm>
                <a:off x="2836" y="2489"/>
                <a:ext cx="228" cy="233"/>
              </a:xfrm>
              <a:custGeom>
                <a:avLst/>
                <a:gdLst/>
                <a:ahLst/>
                <a:cxnLst>
                  <a:cxn ang="0">
                    <a:pos x="110" y="39"/>
                  </a:cxn>
                  <a:cxn ang="0">
                    <a:pos x="98" y="0"/>
                  </a:cxn>
                  <a:cxn ang="0">
                    <a:pos x="17" y="0"/>
                  </a:cxn>
                  <a:cxn ang="0">
                    <a:pos x="35" y="51"/>
                  </a:cxn>
                  <a:cxn ang="0">
                    <a:pos x="29" y="65"/>
                  </a:cxn>
                  <a:cxn ang="0">
                    <a:pos x="43" y="99"/>
                  </a:cxn>
                  <a:cxn ang="0">
                    <a:pos x="39" y="122"/>
                  </a:cxn>
                  <a:cxn ang="0">
                    <a:pos x="10" y="152"/>
                  </a:cxn>
                  <a:cxn ang="0">
                    <a:pos x="10" y="185"/>
                  </a:cxn>
                  <a:cxn ang="0">
                    <a:pos x="0" y="217"/>
                  </a:cxn>
                  <a:cxn ang="0">
                    <a:pos x="17" y="219"/>
                  </a:cxn>
                  <a:cxn ang="0">
                    <a:pos x="43" y="211"/>
                  </a:cxn>
                  <a:cxn ang="0">
                    <a:pos x="82" y="223"/>
                  </a:cxn>
                  <a:cxn ang="0">
                    <a:pos x="128" y="221"/>
                  </a:cxn>
                  <a:cxn ang="0">
                    <a:pos x="128" y="227"/>
                  </a:cxn>
                  <a:cxn ang="0">
                    <a:pos x="177" y="233"/>
                  </a:cxn>
                  <a:cxn ang="0">
                    <a:pos x="207" y="221"/>
                  </a:cxn>
                  <a:cxn ang="0">
                    <a:pos x="189" y="203"/>
                  </a:cxn>
                  <a:cxn ang="0">
                    <a:pos x="189" y="136"/>
                  </a:cxn>
                  <a:cxn ang="0">
                    <a:pos x="224" y="134"/>
                  </a:cxn>
                  <a:cxn ang="0">
                    <a:pos x="228" y="99"/>
                  </a:cxn>
                  <a:cxn ang="0">
                    <a:pos x="191" y="79"/>
                  </a:cxn>
                  <a:cxn ang="0">
                    <a:pos x="191" y="24"/>
                  </a:cxn>
                  <a:cxn ang="0">
                    <a:pos x="147" y="20"/>
                  </a:cxn>
                  <a:cxn ang="0">
                    <a:pos x="138" y="39"/>
                  </a:cxn>
                  <a:cxn ang="0">
                    <a:pos x="110" y="39"/>
                  </a:cxn>
                  <a:cxn ang="0">
                    <a:pos x="110" y="39"/>
                  </a:cxn>
                </a:cxnLst>
                <a:rect l="0" t="0" r="r" b="b"/>
                <a:pathLst>
                  <a:path w="228" h="233">
                    <a:moveTo>
                      <a:pt x="110" y="39"/>
                    </a:moveTo>
                    <a:lnTo>
                      <a:pt x="98" y="0"/>
                    </a:lnTo>
                    <a:lnTo>
                      <a:pt x="17" y="0"/>
                    </a:lnTo>
                    <a:lnTo>
                      <a:pt x="35" y="51"/>
                    </a:lnTo>
                    <a:lnTo>
                      <a:pt x="29" y="65"/>
                    </a:lnTo>
                    <a:lnTo>
                      <a:pt x="43" y="99"/>
                    </a:lnTo>
                    <a:lnTo>
                      <a:pt x="39" y="122"/>
                    </a:lnTo>
                    <a:lnTo>
                      <a:pt x="10" y="152"/>
                    </a:lnTo>
                    <a:lnTo>
                      <a:pt x="10" y="185"/>
                    </a:lnTo>
                    <a:lnTo>
                      <a:pt x="0" y="217"/>
                    </a:lnTo>
                    <a:lnTo>
                      <a:pt x="17" y="219"/>
                    </a:lnTo>
                    <a:lnTo>
                      <a:pt x="43" y="211"/>
                    </a:lnTo>
                    <a:lnTo>
                      <a:pt x="82" y="223"/>
                    </a:lnTo>
                    <a:lnTo>
                      <a:pt x="128" y="221"/>
                    </a:lnTo>
                    <a:lnTo>
                      <a:pt x="128" y="227"/>
                    </a:lnTo>
                    <a:lnTo>
                      <a:pt x="177" y="233"/>
                    </a:lnTo>
                    <a:lnTo>
                      <a:pt x="207" y="221"/>
                    </a:lnTo>
                    <a:lnTo>
                      <a:pt x="189" y="203"/>
                    </a:lnTo>
                    <a:lnTo>
                      <a:pt x="189" y="136"/>
                    </a:lnTo>
                    <a:lnTo>
                      <a:pt x="224" y="134"/>
                    </a:lnTo>
                    <a:lnTo>
                      <a:pt x="228" y="99"/>
                    </a:lnTo>
                    <a:lnTo>
                      <a:pt x="191" y="79"/>
                    </a:lnTo>
                    <a:lnTo>
                      <a:pt x="191" y="24"/>
                    </a:lnTo>
                    <a:lnTo>
                      <a:pt x="147" y="20"/>
                    </a:lnTo>
                    <a:lnTo>
                      <a:pt x="138" y="39"/>
                    </a:lnTo>
                    <a:lnTo>
                      <a:pt x="110" y="39"/>
                    </a:lnTo>
                    <a:lnTo>
                      <a:pt x="110" y="3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1" name="Freeform 22"/>
              <p:cNvSpPr>
                <a:spLocks/>
              </p:cNvSpPr>
              <p:nvPr/>
            </p:nvSpPr>
            <p:spPr bwMode="auto">
              <a:xfrm>
                <a:off x="3157" y="2389"/>
                <a:ext cx="195" cy="208"/>
              </a:xfrm>
              <a:custGeom>
                <a:avLst/>
                <a:gdLst/>
                <a:ahLst/>
                <a:cxnLst>
                  <a:cxn ang="0">
                    <a:pos x="179" y="69"/>
                  </a:cxn>
                  <a:cxn ang="0">
                    <a:pos x="146" y="39"/>
                  </a:cxn>
                  <a:cxn ang="0">
                    <a:pos x="90" y="0"/>
                  </a:cxn>
                  <a:cxn ang="0">
                    <a:pos x="77" y="9"/>
                  </a:cxn>
                  <a:cxn ang="0">
                    <a:pos x="75" y="17"/>
                  </a:cxn>
                  <a:cxn ang="0">
                    <a:pos x="57" y="17"/>
                  </a:cxn>
                  <a:cxn ang="0">
                    <a:pos x="49" y="5"/>
                  </a:cxn>
                  <a:cxn ang="0">
                    <a:pos x="27" y="5"/>
                  </a:cxn>
                  <a:cxn ang="0">
                    <a:pos x="29" y="27"/>
                  </a:cxn>
                  <a:cxn ang="0">
                    <a:pos x="25" y="59"/>
                  </a:cxn>
                  <a:cxn ang="0">
                    <a:pos x="4" y="72"/>
                  </a:cxn>
                  <a:cxn ang="0">
                    <a:pos x="0" y="104"/>
                  </a:cxn>
                  <a:cxn ang="0">
                    <a:pos x="25" y="134"/>
                  </a:cxn>
                  <a:cxn ang="0">
                    <a:pos x="25" y="145"/>
                  </a:cxn>
                  <a:cxn ang="0">
                    <a:pos x="67" y="165"/>
                  </a:cxn>
                  <a:cxn ang="0">
                    <a:pos x="77" y="175"/>
                  </a:cxn>
                  <a:cxn ang="0">
                    <a:pos x="92" y="169"/>
                  </a:cxn>
                  <a:cxn ang="0">
                    <a:pos x="98" y="203"/>
                  </a:cxn>
                  <a:cxn ang="0">
                    <a:pos x="144" y="208"/>
                  </a:cxn>
                  <a:cxn ang="0">
                    <a:pos x="195" y="185"/>
                  </a:cxn>
                  <a:cxn ang="0">
                    <a:pos x="175" y="161"/>
                  </a:cxn>
                  <a:cxn ang="0">
                    <a:pos x="173" y="102"/>
                  </a:cxn>
                  <a:cxn ang="0">
                    <a:pos x="165" y="90"/>
                  </a:cxn>
                  <a:cxn ang="0">
                    <a:pos x="179" y="69"/>
                  </a:cxn>
                  <a:cxn ang="0">
                    <a:pos x="179" y="69"/>
                  </a:cxn>
                </a:cxnLst>
                <a:rect l="0" t="0" r="r" b="b"/>
                <a:pathLst>
                  <a:path w="195" h="208">
                    <a:moveTo>
                      <a:pt x="179" y="69"/>
                    </a:moveTo>
                    <a:lnTo>
                      <a:pt x="146" y="39"/>
                    </a:lnTo>
                    <a:lnTo>
                      <a:pt x="90" y="0"/>
                    </a:lnTo>
                    <a:lnTo>
                      <a:pt x="77" y="9"/>
                    </a:lnTo>
                    <a:lnTo>
                      <a:pt x="75" y="17"/>
                    </a:lnTo>
                    <a:lnTo>
                      <a:pt x="57" y="17"/>
                    </a:lnTo>
                    <a:lnTo>
                      <a:pt x="49" y="5"/>
                    </a:lnTo>
                    <a:lnTo>
                      <a:pt x="27" y="5"/>
                    </a:lnTo>
                    <a:lnTo>
                      <a:pt x="29" y="27"/>
                    </a:lnTo>
                    <a:lnTo>
                      <a:pt x="25" y="59"/>
                    </a:lnTo>
                    <a:lnTo>
                      <a:pt x="4" y="72"/>
                    </a:lnTo>
                    <a:lnTo>
                      <a:pt x="0" y="104"/>
                    </a:lnTo>
                    <a:lnTo>
                      <a:pt x="25" y="134"/>
                    </a:lnTo>
                    <a:lnTo>
                      <a:pt x="25" y="145"/>
                    </a:lnTo>
                    <a:lnTo>
                      <a:pt x="67" y="165"/>
                    </a:lnTo>
                    <a:lnTo>
                      <a:pt x="77" y="175"/>
                    </a:lnTo>
                    <a:lnTo>
                      <a:pt x="92" y="169"/>
                    </a:lnTo>
                    <a:lnTo>
                      <a:pt x="98" y="203"/>
                    </a:lnTo>
                    <a:lnTo>
                      <a:pt x="144" y="208"/>
                    </a:lnTo>
                    <a:lnTo>
                      <a:pt x="195" y="185"/>
                    </a:lnTo>
                    <a:lnTo>
                      <a:pt x="175" y="161"/>
                    </a:lnTo>
                    <a:lnTo>
                      <a:pt x="173" y="102"/>
                    </a:lnTo>
                    <a:lnTo>
                      <a:pt x="165" y="90"/>
                    </a:lnTo>
                    <a:lnTo>
                      <a:pt x="179" y="69"/>
                    </a:lnTo>
                    <a:lnTo>
                      <a:pt x="179" y="6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2" name="Freeform 23"/>
              <p:cNvSpPr>
                <a:spLocks/>
              </p:cNvSpPr>
              <p:nvPr/>
            </p:nvSpPr>
            <p:spPr bwMode="auto">
              <a:xfrm>
                <a:off x="3245" y="2286"/>
                <a:ext cx="136" cy="166"/>
              </a:xfrm>
              <a:custGeom>
                <a:avLst/>
                <a:gdLst/>
                <a:ahLst/>
                <a:cxnLst>
                  <a:cxn ang="0">
                    <a:pos x="117" y="8"/>
                  </a:cxn>
                  <a:cxn ang="0">
                    <a:pos x="93" y="18"/>
                  </a:cxn>
                  <a:cxn ang="0">
                    <a:pos x="26" y="0"/>
                  </a:cxn>
                  <a:cxn ang="0">
                    <a:pos x="0" y="2"/>
                  </a:cxn>
                  <a:cxn ang="0">
                    <a:pos x="0" y="14"/>
                  </a:cxn>
                  <a:cxn ang="0">
                    <a:pos x="10" y="57"/>
                  </a:cxn>
                  <a:cxn ang="0">
                    <a:pos x="0" y="87"/>
                  </a:cxn>
                  <a:cxn ang="0">
                    <a:pos x="2" y="103"/>
                  </a:cxn>
                  <a:cxn ang="0">
                    <a:pos x="58" y="142"/>
                  </a:cxn>
                  <a:cxn ang="0">
                    <a:pos x="85" y="166"/>
                  </a:cxn>
                  <a:cxn ang="0">
                    <a:pos x="123" y="114"/>
                  </a:cxn>
                  <a:cxn ang="0">
                    <a:pos x="123" y="34"/>
                  </a:cxn>
                  <a:cxn ang="0">
                    <a:pos x="136" y="14"/>
                  </a:cxn>
                  <a:cxn ang="0">
                    <a:pos x="117" y="8"/>
                  </a:cxn>
                  <a:cxn ang="0">
                    <a:pos x="117" y="8"/>
                  </a:cxn>
                </a:cxnLst>
                <a:rect l="0" t="0" r="r" b="b"/>
                <a:pathLst>
                  <a:path w="136" h="166">
                    <a:moveTo>
                      <a:pt x="117" y="8"/>
                    </a:moveTo>
                    <a:lnTo>
                      <a:pt x="93" y="18"/>
                    </a:lnTo>
                    <a:lnTo>
                      <a:pt x="26" y="0"/>
                    </a:lnTo>
                    <a:lnTo>
                      <a:pt x="0" y="2"/>
                    </a:lnTo>
                    <a:lnTo>
                      <a:pt x="0" y="14"/>
                    </a:lnTo>
                    <a:lnTo>
                      <a:pt x="10" y="57"/>
                    </a:lnTo>
                    <a:lnTo>
                      <a:pt x="0" y="87"/>
                    </a:lnTo>
                    <a:lnTo>
                      <a:pt x="2" y="103"/>
                    </a:lnTo>
                    <a:lnTo>
                      <a:pt x="58" y="142"/>
                    </a:lnTo>
                    <a:lnTo>
                      <a:pt x="85" y="166"/>
                    </a:lnTo>
                    <a:lnTo>
                      <a:pt x="123" y="114"/>
                    </a:lnTo>
                    <a:lnTo>
                      <a:pt x="123" y="34"/>
                    </a:lnTo>
                    <a:lnTo>
                      <a:pt x="136" y="14"/>
                    </a:lnTo>
                    <a:lnTo>
                      <a:pt x="117" y="8"/>
                    </a:lnTo>
                    <a:lnTo>
                      <a:pt x="117" y="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3" name="Freeform 24"/>
              <p:cNvSpPr>
                <a:spLocks/>
              </p:cNvSpPr>
              <p:nvPr/>
            </p:nvSpPr>
            <p:spPr bwMode="auto">
              <a:xfrm>
                <a:off x="3368" y="2142"/>
                <a:ext cx="171" cy="258"/>
              </a:xfrm>
              <a:custGeom>
                <a:avLst/>
                <a:gdLst/>
                <a:ahLst/>
                <a:cxnLst>
                  <a:cxn ang="0">
                    <a:pos x="11" y="22"/>
                  </a:cxn>
                  <a:cxn ang="0">
                    <a:pos x="39" y="57"/>
                  </a:cxn>
                  <a:cxn ang="0">
                    <a:pos x="120" y="79"/>
                  </a:cxn>
                  <a:cxn ang="0">
                    <a:pos x="80" y="120"/>
                  </a:cxn>
                  <a:cxn ang="0">
                    <a:pos x="65" y="138"/>
                  </a:cxn>
                  <a:cxn ang="0">
                    <a:pos x="47" y="138"/>
                  </a:cxn>
                  <a:cxn ang="0">
                    <a:pos x="13" y="158"/>
                  </a:cxn>
                  <a:cxn ang="0">
                    <a:pos x="0" y="178"/>
                  </a:cxn>
                  <a:cxn ang="0">
                    <a:pos x="0" y="258"/>
                  </a:cxn>
                  <a:cxn ang="0">
                    <a:pos x="74" y="191"/>
                  </a:cxn>
                  <a:cxn ang="0">
                    <a:pos x="106" y="168"/>
                  </a:cxn>
                  <a:cxn ang="0">
                    <a:pos x="157" y="89"/>
                  </a:cxn>
                  <a:cxn ang="0">
                    <a:pos x="171" y="22"/>
                  </a:cxn>
                  <a:cxn ang="0">
                    <a:pos x="161" y="0"/>
                  </a:cxn>
                  <a:cxn ang="0">
                    <a:pos x="145" y="12"/>
                  </a:cxn>
                  <a:cxn ang="0">
                    <a:pos x="45" y="28"/>
                  </a:cxn>
                  <a:cxn ang="0">
                    <a:pos x="33" y="14"/>
                  </a:cxn>
                  <a:cxn ang="0">
                    <a:pos x="11" y="22"/>
                  </a:cxn>
                  <a:cxn ang="0">
                    <a:pos x="11" y="22"/>
                  </a:cxn>
                </a:cxnLst>
                <a:rect l="0" t="0" r="r" b="b"/>
                <a:pathLst>
                  <a:path w="171" h="258">
                    <a:moveTo>
                      <a:pt x="11" y="22"/>
                    </a:moveTo>
                    <a:lnTo>
                      <a:pt x="39" y="57"/>
                    </a:lnTo>
                    <a:lnTo>
                      <a:pt x="120" y="79"/>
                    </a:lnTo>
                    <a:lnTo>
                      <a:pt x="80" y="120"/>
                    </a:lnTo>
                    <a:lnTo>
                      <a:pt x="65" y="138"/>
                    </a:lnTo>
                    <a:lnTo>
                      <a:pt x="47" y="138"/>
                    </a:lnTo>
                    <a:lnTo>
                      <a:pt x="13" y="158"/>
                    </a:lnTo>
                    <a:lnTo>
                      <a:pt x="0" y="178"/>
                    </a:lnTo>
                    <a:lnTo>
                      <a:pt x="0" y="258"/>
                    </a:lnTo>
                    <a:lnTo>
                      <a:pt x="74" y="191"/>
                    </a:lnTo>
                    <a:lnTo>
                      <a:pt x="106" y="168"/>
                    </a:lnTo>
                    <a:lnTo>
                      <a:pt x="157" y="89"/>
                    </a:lnTo>
                    <a:lnTo>
                      <a:pt x="171" y="22"/>
                    </a:lnTo>
                    <a:lnTo>
                      <a:pt x="161" y="0"/>
                    </a:lnTo>
                    <a:lnTo>
                      <a:pt x="145" y="12"/>
                    </a:lnTo>
                    <a:lnTo>
                      <a:pt x="45" y="28"/>
                    </a:lnTo>
                    <a:lnTo>
                      <a:pt x="33" y="14"/>
                    </a:lnTo>
                    <a:lnTo>
                      <a:pt x="11" y="22"/>
                    </a:lnTo>
                    <a:lnTo>
                      <a:pt x="11"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4" name="Freeform 25"/>
              <p:cNvSpPr>
                <a:spLocks/>
              </p:cNvSpPr>
              <p:nvPr/>
            </p:nvSpPr>
            <p:spPr bwMode="auto">
              <a:xfrm>
                <a:off x="2853" y="2270"/>
                <a:ext cx="345" cy="335"/>
              </a:xfrm>
              <a:custGeom>
                <a:avLst/>
                <a:gdLst/>
                <a:ahLst/>
                <a:cxnLst>
                  <a:cxn ang="0">
                    <a:pos x="335" y="34"/>
                  </a:cxn>
                  <a:cxn ang="0">
                    <a:pos x="310" y="20"/>
                  </a:cxn>
                  <a:cxn ang="0">
                    <a:pos x="270" y="18"/>
                  </a:cxn>
                  <a:cxn ang="0">
                    <a:pos x="266" y="0"/>
                  </a:cxn>
                  <a:cxn ang="0">
                    <a:pos x="255" y="8"/>
                  </a:cxn>
                  <a:cxn ang="0">
                    <a:pos x="168" y="24"/>
                  </a:cxn>
                  <a:cxn ang="0">
                    <a:pos x="136" y="8"/>
                  </a:cxn>
                  <a:cxn ang="0">
                    <a:pos x="107" y="36"/>
                  </a:cxn>
                  <a:cxn ang="0">
                    <a:pos x="105" y="63"/>
                  </a:cxn>
                  <a:cxn ang="0">
                    <a:pos x="93" y="126"/>
                  </a:cxn>
                  <a:cxn ang="0">
                    <a:pos x="75" y="142"/>
                  </a:cxn>
                  <a:cxn ang="0">
                    <a:pos x="71" y="176"/>
                  </a:cxn>
                  <a:cxn ang="0">
                    <a:pos x="44" y="197"/>
                  </a:cxn>
                  <a:cxn ang="0">
                    <a:pos x="16" y="191"/>
                  </a:cxn>
                  <a:cxn ang="0">
                    <a:pos x="10" y="207"/>
                  </a:cxn>
                  <a:cxn ang="0">
                    <a:pos x="0" y="219"/>
                  </a:cxn>
                  <a:cxn ang="0">
                    <a:pos x="81" y="219"/>
                  </a:cxn>
                  <a:cxn ang="0">
                    <a:pos x="93" y="258"/>
                  </a:cxn>
                  <a:cxn ang="0">
                    <a:pos x="121" y="258"/>
                  </a:cxn>
                  <a:cxn ang="0">
                    <a:pos x="130" y="239"/>
                  </a:cxn>
                  <a:cxn ang="0">
                    <a:pos x="174" y="243"/>
                  </a:cxn>
                  <a:cxn ang="0">
                    <a:pos x="174" y="298"/>
                  </a:cxn>
                  <a:cxn ang="0">
                    <a:pos x="211" y="318"/>
                  </a:cxn>
                  <a:cxn ang="0">
                    <a:pos x="229" y="320"/>
                  </a:cxn>
                  <a:cxn ang="0">
                    <a:pos x="249" y="335"/>
                  </a:cxn>
                  <a:cxn ang="0">
                    <a:pos x="276" y="327"/>
                  </a:cxn>
                  <a:cxn ang="0">
                    <a:pos x="302" y="266"/>
                  </a:cxn>
                  <a:cxn ang="0">
                    <a:pos x="329" y="266"/>
                  </a:cxn>
                  <a:cxn ang="0">
                    <a:pos x="329" y="253"/>
                  </a:cxn>
                  <a:cxn ang="0">
                    <a:pos x="304" y="223"/>
                  </a:cxn>
                  <a:cxn ang="0">
                    <a:pos x="308" y="191"/>
                  </a:cxn>
                  <a:cxn ang="0">
                    <a:pos x="302" y="160"/>
                  </a:cxn>
                  <a:cxn ang="0">
                    <a:pos x="296" y="148"/>
                  </a:cxn>
                  <a:cxn ang="0">
                    <a:pos x="314" y="128"/>
                  </a:cxn>
                  <a:cxn ang="0">
                    <a:pos x="312" y="101"/>
                  </a:cxn>
                  <a:cxn ang="0">
                    <a:pos x="345" y="61"/>
                  </a:cxn>
                  <a:cxn ang="0">
                    <a:pos x="335" y="34"/>
                  </a:cxn>
                  <a:cxn ang="0">
                    <a:pos x="335" y="34"/>
                  </a:cxn>
                </a:cxnLst>
                <a:rect l="0" t="0" r="r" b="b"/>
                <a:pathLst>
                  <a:path w="345" h="335">
                    <a:moveTo>
                      <a:pt x="335" y="34"/>
                    </a:moveTo>
                    <a:lnTo>
                      <a:pt x="310" y="20"/>
                    </a:lnTo>
                    <a:lnTo>
                      <a:pt x="270" y="18"/>
                    </a:lnTo>
                    <a:lnTo>
                      <a:pt x="266" y="0"/>
                    </a:lnTo>
                    <a:lnTo>
                      <a:pt x="255" y="8"/>
                    </a:lnTo>
                    <a:lnTo>
                      <a:pt x="168" y="24"/>
                    </a:lnTo>
                    <a:lnTo>
                      <a:pt x="136" y="8"/>
                    </a:lnTo>
                    <a:lnTo>
                      <a:pt x="107" y="36"/>
                    </a:lnTo>
                    <a:lnTo>
                      <a:pt x="105" y="63"/>
                    </a:lnTo>
                    <a:lnTo>
                      <a:pt x="93" y="126"/>
                    </a:lnTo>
                    <a:lnTo>
                      <a:pt x="75" y="142"/>
                    </a:lnTo>
                    <a:lnTo>
                      <a:pt x="71" y="176"/>
                    </a:lnTo>
                    <a:lnTo>
                      <a:pt x="44" y="197"/>
                    </a:lnTo>
                    <a:lnTo>
                      <a:pt x="16" y="191"/>
                    </a:lnTo>
                    <a:lnTo>
                      <a:pt x="10" y="207"/>
                    </a:lnTo>
                    <a:lnTo>
                      <a:pt x="0" y="219"/>
                    </a:lnTo>
                    <a:lnTo>
                      <a:pt x="81" y="219"/>
                    </a:lnTo>
                    <a:lnTo>
                      <a:pt x="93" y="258"/>
                    </a:lnTo>
                    <a:lnTo>
                      <a:pt x="121" y="258"/>
                    </a:lnTo>
                    <a:lnTo>
                      <a:pt x="130" y="239"/>
                    </a:lnTo>
                    <a:lnTo>
                      <a:pt x="174" y="243"/>
                    </a:lnTo>
                    <a:lnTo>
                      <a:pt x="174" y="298"/>
                    </a:lnTo>
                    <a:lnTo>
                      <a:pt x="211" y="318"/>
                    </a:lnTo>
                    <a:lnTo>
                      <a:pt x="229" y="320"/>
                    </a:lnTo>
                    <a:lnTo>
                      <a:pt x="249" y="335"/>
                    </a:lnTo>
                    <a:lnTo>
                      <a:pt x="276" y="327"/>
                    </a:lnTo>
                    <a:lnTo>
                      <a:pt x="302" y="266"/>
                    </a:lnTo>
                    <a:lnTo>
                      <a:pt x="329" y="266"/>
                    </a:lnTo>
                    <a:lnTo>
                      <a:pt x="329" y="253"/>
                    </a:lnTo>
                    <a:lnTo>
                      <a:pt x="304" y="223"/>
                    </a:lnTo>
                    <a:lnTo>
                      <a:pt x="308" y="191"/>
                    </a:lnTo>
                    <a:lnTo>
                      <a:pt x="302" y="160"/>
                    </a:lnTo>
                    <a:lnTo>
                      <a:pt x="296" y="148"/>
                    </a:lnTo>
                    <a:lnTo>
                      <a:pt x="314" y="128"/>
                    </a:lnTo>
                    <a:lnTo>
                      <a:pt x="312" y="101"/>
                    </a:lnTo>
                    <a:lnTo>
                      <a:pt x="345" y="61"/>
                    </a:lnTo>
                    <a:lnTo>
                      <a:pt x="335" y="34"/>
                    </a:lnTo>
                    <a:lnTo>
                      <a:pt x="335" y="3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5" name="Freeform 26"/>
              <p:cNvSpPr>
                <a:spLocks/>
              </p:cNvSpPr>
              <p:nvPr/>
            </p:nvSpPr>
            <p:spPr bwMode="auto">
              <a:xfrm>
                <a:off x="2830" y="2306"/>
                <a:ext cx="130" cy="161"/>
              </a:xfrm>
              <a:custGeom>
                <a:avLst/>
                <a:gdLst/>
                <a:ahLst/>
                <a:cxnLst>
                  <a:cxn ang="0">
                    <a:pos x="128" y="27"/>
                  </a:cxn>
                  <a:cxn ang="0">
                    <a:pos x="130" y="0"/>
                  </a:cxn>
                  <a:cxn ang="0">
                    <a:pos x="96" y="12"/>
                  </a:cxn>
                  <a:cxn ang="0">
                    <a:pos x="92" y="35"/>
                  </a:cxn>
                  <a:cxn ang="0">
                    <a:pos x="43" y="25"/>
                  </a:cxn>
                  <a:cxn ang="0">
                    <a:pos x="49" y="43"/>
                  </a:cxn>
                  <a:cxn ang="0">
                    <a:pos x="61" y="49"/>
                  </a:cxn>
                  <a:cxn ang="0">
                    <a:pos x="57" y="67"/>
                  </a:cxn>
                  <a:cxn ang="0">
                    <a:pos x="65" y="92"/>
                  </a:cxn>
                  <a:cxn ang="0">
                    <a:pos x="61" y="110"/>
                  </a:cxn>
                  <a:cxn ang="0">
                    <a:pos x="23" y="112"/>
                  </a:cxn>
                  <a:cxn ang="0">
                    <a:pos x="23" y="138"/>
                  </a:cxn>
                  <a:cxn ang="0">
                    <a:pos x="0" y="146"/>
                  </a:cxn>
                  <a:cxn ang="0">
                    <a:pos x="10" y="161"/>
                  </a:cxn>
                  <a:cxn ang="0">
                    <a:pos x="39" y="155"/>
                  </a:cxn>
                  <a:cxn ang="0">
                    <a:pos x="67" y="161"/>
                  </a:cxn>
                  <a:cxn ang="0">
                    <a:pos x="94" y="140"/>
                  </a:cxn>
                  <a:cxn ang="0">
                    <a:pos x="98" y="106"/>
                  </a:cxn>
                  <a:cxn ang="0">
                    <a:pos x="116" y="90"/>
                  </a:cxn>
                  <a:cxn ang="0">
                    <a:pos x="128" y="27"/>
                  </a:cxn>
                  <a:cxn ang="0">
                    <a:pos x="128" y="27"/>
                  </a:cxn>
                </a:cxnLst>
                <a:rect l="0" t="0" r="r" b="b"/>
                <a:pathLst>
                  <a:path w="130" h="161">
                    <a:moveTo>
                      <a:pt x="128" y="27"/>
                    </a:moveTo>
                    <a:lnTo>
                      <a:pt x="130" y="0"/>
                    </a:lnTo>
                    <a:lnTo>
                      <a:pt x="96" y="12"/>
                    </a:lnTo>
                    <a:lnTo>
                      <a:pt x="92" y="35"/>
                    </a:lnTo>
                    <a:lnTo>
                      <a:pt x="43" y="25"/>
                    </a:lnTo>
                    <a:lnTo>
                      <a:pt x="49" y="43"/>
                    </a:lnTo>
                    <a:lnTo>
                      <a:pt x="61" y="49"/>
                    </a:lnTo>
                    <a:lnTo>
                      <a:pt x="57" y="67"/>
                    </a:lnTo>
                    <a:lnTo>
                      <a:pt x="65" y="92"/>
                    </a:lnTo>
                    <a:lnTo>
                      <a:pt x="61" y="110"/>
                    </a:lnTo>
                    <a:lnTo>
                      <a:pt x="23" y="112"/>
                    </a:lnTo>
                    <a:lnTo>
                      <a:pt x="23" y="138"/>
                    </a:lnTo>
                    <a:lnTo>
                      <a:pt x="0" y="146"/>
                    </a:lnTo>
                    <a:lnTo>
                      <a:pt x="10" y="161"/>
                    </a:lnTo>
                    <a:lnTo>
                      <a:pt x="39" y="155"/>
                    </a:lnTo>
                    <a:lnTo>
                      <a:pt x="67" y="161"/>
                    </a:lnTo>
                    <a:lnTo>
                      <a:pt x="94" y="140"/>
                    </a:lnTo>
                    <a:lnTo>
                      <a:pt x="98" y="106"/>
                    </a:lnTo>
                    <a:lnTo>
                      <a:pt x="116" y="90"/>
                    </a:lnTo>
                    <a:lnTo>
                      <a:pt x="128" y="27"/>
                    </a:lnTo>
                    <a:lnTo>
                      <a:pt x="128" y="2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6" name="Freeform 27"/>
              <p:cNvSpPr>
                <a:spLocks/>
              </p:cNvSpPr>
              <p:nvPr/>
            </p:nvSpPr>
            <p:spPr bwMode="auto">
              <a:xfrm>
                <a:off x="2788" y="2331"/>
                <a:ext cx="107" cy="121"/>
              </a:xfrm>
              <a:custGeom>
                <a:avLst/>
                <a:gdLst/>
                <a:ahLst/>
                <a:cxnLst>
                  <a:cxn ang="0">
                    <a:pos x="91" y="18"/>
                  </a:cxn>
                  <a:cxn ang="0">
                    <a:pos x="85" y="0"/>
                  </a:cxn>
                  <a:cxn ang="0">
                    <a:pos x="52" y="0"/>
                  </a:cxn>
                  <a:cxn ang="0">
                    <a:pos x="52" y="24"/>
                  </a:cxn>
                  <a:cxn ang="0">
                    <a:pos x="16" y="24"/>
                  </a:cxn>
                  <a:cxn ang="0">
                    <a:pos x="20" y="40"/>
                  </a:cxn>
                  <a:cxn ang="0">
                    <a:pos x="0" y="63"/>
                  </a:cxn>
                  <a:cxn ang="0">
                    <a:pos x="42" y="121"/>
                  </a:cxn>
                  <a:cxn ang="0">
                    <a:pos x="65" y="113"/>
                  </a:cxn>
                  <a:cxn ang="0">
                    <a:pos x="65" y="87"/>
                  </a:cxn>
                  <a:cxn ang="0">
                    <a:pos x="103" y="85"/>
                  </a:cxn>
                  <a:cxn ang="0">
                    <a:pos x="107" y="67"/>
                  </a:cxn>
                  <a:cxn ang="0">
                    <a:pos x="99" y="42"/>
                  </a:cxn>
                  <a:cxn ang="0">
                    <a:pos x="103" y="24"/>
                  </a:cxn>
                  <a:cxn ang="0">
                    <a:pos x="91" y="18"/>
                  </a:cxn>
                  <a:cxn ang="0">
                    <a:pos x="91" y="18"/>
                  </a:cxn>
                </a:cxnLst>
                <a:rect l="0" t="0" r="r" b="b"/>
                <a:pathLst>
                  <a:path w="107" h="121">
                    <a:moveTo>
                      <a:pt x="91" y="18"/>
                    </a:moveTo>
                    <a:lnTo>
                      <a:pt x="85" y="0"/>
                    </a:lnTo>
                    <a:lnTo>
                      <a:pt x="52" y="0"/>
                    </a:lnTo>
                    <a:lnTo>
                      <a:pt x="52" y="24"/>
                    </a:lnTo>
                    <a:lnTo>
                      <a:pt x="16" y="24"/>
                    </a:lnTo>
                    <a:lnTo>
                      <a:pt x="20" y="40"/>
                    </a:lnTo>
                    <a:lnTo>
                      <a:pt x="0" y="63"/>
                    </a:lnTo>
                    <a:lnTo>
                      <a:pt x="42" y="121"/>
                    </a:lnTo>
                    <a:lnTo>
                      <a:pt x="65" y="113"/>
                    </a:lnTo>
                    <a:lnTo>
                      <a:pt x="65" y="87"/>
                    </a:lnTo>
                    <a:lnTo>
                      <a:pt x="103" y="85"/>
                    </a:lnTo>
                    <a:lnTo>
                      <a:pt x="107" y="67"/>
                    </a:lnTo>
                    <a:lnTo>
                      <a:pt x="99" y="42"/>
                    </a:lnTo>
                    <a:lnTo>
                      <a:pt x="103" y="24"/>
                    </a:lnTo>
                    <a:lnTo>
                      <a:pt x="91" y="18"/>
                    </a:lnTo>
                    <a:lnTo>
                      <a:pt x="91" y="1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7" name="Freeform 28"/>
              <p:cNvSpPr>
                <a:spLocks/>
              </p:cNvSpPr>
              <p:nvPr/>
            </p:nvSpPr>
            <p:spPr bwMode="auto">
              <a:xfrm>
                <a:off x="3159" y="2416"/>
                <a:ext cx="27" cy="45"/>
              </a:xfrm>
              <a:custGeom>
                <a:avLst/>
                <a:gdLst/>
                <a:ahLst/>
                <a:cxnLst>
                  <a:cxn ang="0">
                    <a:pos x="2" y="45"/>
                  </a:cxn>
                  <a:cxn ang="0">
                    <a:pos x="23" y="32"/>
                  </a:cxn>
                  <a:cxn ang="0">
                    <a:pos x="27" y="0"/>
                  </a:cxn>
                  <a:cxn ang="0">
                    <a:pos x="0" y="14"/>
                  </a:cxn>
                  <a:cxn ang="0">
                    <a:pos x="2" y="45"/>
                  </a:cxn>
                  <a:cxn ang="0">
                    <a:pos x="2" y="45"/>
                  </a:cxn>
                </a:cxnLst>
                <a:rect l="0" t="0" r="r" b="b"/>
                <a:pathLst>
                  <a:path w="27" h="45">
                    <a:moveTo>
                      <a:pt x="2" y="45"/>
                    </a:moveTo>
                    <a:lnTo>
                      <a:pt x="23" y="32"/>
                    </a:lnTo>
                    <a:lnTo>
                      <a:pt x="27" y="0"/>
                    </a:lnTo>
                    <a:lnTo>
                      <a:pt x="0" y="14"/>
                    </a:lnTo>
                    <a:lnTo>
                      <a:pt x="2" y="45"/>
                    </a:lnTo>
                    <a:lnTo>
                      <a:pt x="2" y="4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8" name="Freeform 29"/>
              <p:cNvSpPr>
                <a:spLocks/>
              </p:cNvSpPr>
              <p:nvPr/>
            </p:nvSpPr>
            <p:spPr bwMode="auto">
              <a:xfrm>
                <a:off x="3149" y="2394"/>
                <a:ext cx="37" cy="36"/>
              </a:xfrm>
              <a:custGeom>
                <a:avLst/>
                <a:gdLst/>
                <a:ahLst/>
                <a:cxnLst>
                  <a:cxn ang="0">
                    <a:pos x="37" y="0"/>
                  </a:cxn>
                  <a:cxn ang="0">
                    <a:pos x="18" y="4"/>
                  </a:cxn>
                  <a:cxn ang="0">
                    <a:pos x="0" y="24"/>
                  </a:cxn>
                  <a:cxn ang="0">
                    <a:pos x="10" y="36"/>
                  </a:cxn>
                  <a:cxn ang="0">
                    <a:pos x="37" y="22"/>
                  </a:cxn>
                  <a:cxn ang="0">
                    <a:pos x="37" y="0"/>
                  </a:cxn>
                  <a:cxn ang="0">
                    <a:pos x="37" y="0"/>
                  </a:cxn>
                </a:cxnLst>
                <a:rect l="0" t="0" r="r" b="b"/>
                <a:pathLst>
                  <a:path w="37" h="36">
                    <a:moveTo>
                      <a:pt x="37" y="0"/>
                    </a:moveTo>
                    <a:lnTo>
                      <a:pt x="18" y="4"/>
                    </a:lnTo>
                    <a:lnTo>
                      <a:pt x="0" y="24"/>
                    </a:lnTo>
                    <a:lnTo>
                      <a:pt x="10" y="36"/>
                    </a:lnTo>
                    <a:lnTo>
                      <a:pt x="37" y="22"/>
                    </a:lnTo>
                    <a:lnTo>
                      <a:pt x="37" y="0"/>
                    </a:lnTo>
                    <a:lnTo>
                      <a:pt x="37"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9" name="Freeform 30"/>
              <p:cNvSpPr>
                <a:spLocks/>
              </p:cNvSpPr>
              <p:nvPr/>
            </p:nvSpPr>
            <p:spPr bwMode="auto">
              <a:xfrm>
                <a:off x="3165" y="2300"/>
                <a:ext cx="90" cy="98"/>
              </a:xfrm>
              <a:custGeom>
                <a:avLst/>
                <a:gdLst/>
                <a:ahLst/>
                <a:cxnLst>
                  <a:cxn ang="0">
                    <a:pos x="90" y="43"/>
                  </a:cxn>
                  <a:cxn ang="0">
                    <a:pos x="80" y="0"/>
                  </a:cxn>
                  <a:cxn ang="0">
                    <a:pos x="23" y="4"/>
                  </a:cxn>
                  <a:cxn ang="0">
                    <a:pos x="33" y="31"/>
                  </a:cxn>
                  <a:cxn ang="0">
                    <a:pos x="0" y="71"/>
                  </a:cxn>
                  <a:cxn ang="0">
                    <a:pos x="2" y="98"/>
                  </a:cxn>
                  <a:cxn ang="0">
                    <a:pos x="19" y="94"/>
                  </a:cxn>
                  <a:cxn ang="0">
                    <a:pos x="41" y="94"/>
                  </a:cxn>
                  <a:cxn ang="0">
                    <a:pos x="47" y="77"/>
                  </a:cxn>
                  <a:cxn ang="0">
                    <a:pos x="71" y="57"/>
                  </a:cxn>
                  <a:cxn ang="0">
                    <a:pos x="80" y="73"/>
                  </a:cxn>
                  <a:cxn ang="0">
                    <a:pos x="90" y="43"/>
                  </a:cxn>
                  <a:cxn ang="0">
                    <a:pos x="90" y="43"/>
                  </a:cxn>
                </a:cxnLst>
                <a:rect l="0" t="0" r="r" b="b"/>
                <a:pathLst>
                  <a:path w="90" h="98">
                    <a:moveTo>
                      <a:pt x="90" y="43"/>
                    </a:moveTo>
                    <a:lnTo>
                      <a:pt x="80" y="0"/>
                    </a:lnTo>
                    <a:lnTo>
                      <a:pt x="23" y="4"/>
                    </a:lnTo>
                    <a:lnTo>
                      <a:pt x="33" y="31"/>
                    </a:lnTo>
                    <a:lnTo>
                      <a:pt x="0" y="71"/>
                    </a:lnTo>
                    <a:lnTo>
                      <a:pt x="2" y="98"/>
                    </a:lnTo>
                    <a:lnTo>
                      <a:pt x="19" y="94"/>
                    </a:lnTo>
                    <a:lnTo>
                      <a:pt x="41" y="94"/>
                    </a:lnTo>
                    <a:lnTo>
                      <a:pt x="47" y="77"/>
                    </a:lnTo>
                    <a:lnTo>
                      <a:pt x="71" y="57"/>
                    </a:lnTo>
                    <a:lnTo>
                      <a:pt x="80" y="73"/>
                    </a:lnTo>
                    <a:lnTo>
                      <a:pt x="90" y="43"/>
                    </a:lnTo>
                    <a:lnTo>
                      <a:pt x="90" y="4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0" name="Freeform 31"/>
              <p:cNvSpPr>
                <a:spLocks/>
              </p:cNvSpPr>
              <p:nvPr/>
            </p:nvSpPr>
            <p:spPr bwMode="auto">
              <a:xfrm>
                <a:off x="3212" y="2103"/>
                <a:ext cx="276" cy="201"/>
              </a:xfrm>
              <a:custGeom>
                <a:avLst/>
                <a:gdLst/>
                <a:ahLst/>
                <a:cxnLst>
                  <a:cxn ang="0">
                    <a:pos x="0" y="112"/>
                  </a:cxn>
                  <a:cxn ang="0">
                    <a:pos x="0" y="128"/>
                  </a:cxn>
                  <a:cxn ang="0">
                    <a:pos x="12" y="128"/>
                  </a:cxn>
                  <a:cxn ang="0">
                    <a:pos x="41" y="163"/>
                  </a:cxn>
                  <a:cxn ang="0">
                    <a:pos x="57" y="167"/>
                  </a:cxn>
                  <a:cxn ang="0">
                    <a:pos x="59" y="183"/>
                  </a:cxn>
                  <a:cxn ang="0">
                    <a:pos x="126" y="201"/>
                  </a:cxn>
                  <a:cxn ang="0">
                    <a:pos x="150" y="191"/>
                  </a:cxn>
                  <a:cxn ang="0">
                    <a:pos x="169" y="197"/>
                  </a:cxn>
                  <a:cxn ang="0">
                    <a:pos x="203" y="177"/>
                  </a:cxn>
                  <a:cxn ang="0">
                    <a:pos x="221" y="177"/>
                  </a:cxn>
                  <a:cxn ang="0">
                    <a:pos x="236" y="159"/>
                  </a:cxn>
                  <a:cxn ang="0">
                    <a:pos x="276" y="118"/>
                  </a:cxn>
                  <a:cxn ang="0">
                    <a:pos x="195" y="96"/>
                  </a:cxn>
                  <a:cxn ang="0">
                    <a:pos x="156" y="45"/>
                  </a:cxn>
                  <a:cxn ang="0">
                    <a:pos x="163" y="31"/>
                  </a:cxn>
                  <a:cxn ang="0">
                    <a:pos x="146" y="16"/>
                  </a:cxn>
                  <a:cxn ang="0">
                    <a:pos x="118" y="0"/>
                  </a:cxn>
                  <a:cxn ang="0">
                    <a:pos x="51" y="12"/>
                  </a:cxn>
                  <a:cxn ang="0">
                    <a:pos x="28" y="67"/>
                  </a:cxn>
                  <a:cxn ang="0">
                    <a:pos x="16" y="67"/>
                  </a:cxn>
                  <a:cxn ang="0">
                    <a:pos x="12" y="112"/>
                  </a:cxn>
                  <a:cxn ang="0">
                    <a:pos x="0" y="112"/>
                  </a:cxn>
                  <a:cxn ang="0">
                    <a:pos x="0" y="112"/>
                  </a:cxn>
                </a:cxnLst>
                <a:rect l="0" t="0" r="r" b="b"/>
                <a:pathLst>
                  <a:path w="276" h="201">
                    <a:moveTo>
                      <a:pt x="0" y="112"/>
                    </a:moveTo>
                    <a:lnTo>
                      <a:pt x="0" y="128"/>
                    </a:lnTo>
                    <a:lnTo>
                      <a:pt x="12" y="128"/>
                    </a:lnTo>
                    <a:lnTo>
                      <a:pt x="41" y="163"/>
                    </a:lnTo>
                    <a:lnTo>
                      <a:pt x="57" y="167"/>
                    </a:lnTo>
                    <a:lnTo>
                      <a:pt x="59" y="183"/>
                    </a:lnTo>
                    <a:lnTo>
                      <a:pt x="126" y="201"/>
                    </a:lnTo>
                    <a:lnTo>
                      <a:pt x="150" y="191"/>
                    </a:lnTo>
                    <a:lnTo>
                      <a:pt x="169" y="197"/>
                    </a:lnTo>
                    <a:lnTo>
                      <a:pt x="203" y="177"/>
                    </a:lnTo>
                    <a:lnTo>
                      <a:pt x="221" y="177"/>
                    </a:lnTo>
                    <a:lnTo>
                      <a:pt x="236" y="159"/>
                    </a:lnTo>
                    <a:lnTo>
                      <a:pt x="276" y="118"/>
                    </a:lnTo>
                    <a:lnTo>
                      <a:pt x="195" y="96"/>
                    </a:lnTo>
                    <a:lnTo>
                      <a:pt x="156" y="45"/>
                    </a:lnTo>
                    <a:lnTo>
                      <a:pt x="163" y="31"/>
                    </a:lnTo>
                    <a:lnTo>
                      <a:pt x="146" y="16"/>
                    </a:lnTo>
                    <a:lnTo>
                      <a:pt x="118" y="0"/>
                    </a:lnTo>
                    <a:lnTo>
                      <a:pt x="51" y="12"/>
                    </a:lnTo>
                    <a:lnTo>
                      <a:pt x="28" y="67"/>
                    </a:lnTo>
                    <a:lnTo>
                      <a:pt x="16" y="67"/>
                    </a:lnTo>
                    <a:lnTo>
                      <a:pt x="12" y="112"/>
                    </a:lnTo>
                    <a:lnTo>
                      <a:pt x="0" y="112"/>
                    </a:lnTo>
                    <a:lnTo>
                      <a:pt x="0" y="1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1" name="Freeform 32"/>
              <p:cNvSpPr>
                <a:spLocks/>
              </p:cNvSpPr>
              <p:nvPr/>
            </p:nvSpPr>
            <p:spPr bwMode="auto">
              <a:xfrm>
                <a:off x="3023" y="1937"/>
                <a:ext cx="293" cy="367"/>
              </a:xfrm>
              <a:custGeom>
                <a:avLst/>
                <a:gdLst/>
                <a:ahLst/>
                <a:cxnLst>
                  <a:cxn ang="0">
                    <a:pos x="51" y="49"/>
                  </a:cxn>
                  <a:cxn ang="0">
                    <a:pos x="35" y="55"/>
                  </a:cxn>
                  <a:cxn ang="0">
                    <a:pos x="35" y="138"/>
                  </a:cxn>
                  <a:cxn ang="0">
                    <a:pos x="8" y="166"/>
                  </a:cxn>
                  <a:cxn ang="0">
                    <a:pos x="0" y="193"/>
                  </a:cxn>
                  <a:cxn ang="0">
                    <a:pos x="45" y="284"/>
                  </a:cxn>
                  <a:cxn ang="0">
                    <a:pos x="59" y="286"/>
                  </a:cxn>
                  <a:cxn ang="0">
                    <a:pos x="96" y="333"/>
                  </a:cxn>
                  <a:cxn ang="0">
                    <a:pos x="100" y="351"/>
                  </a:cxn>
                  <a:cxn ang="0">
                    <a:pos x="140" y="353"/>
                  </a:cxn>
                  <a:cxn ang="0">
                    <a:pos x="165" y="367"/>
                  </a:cxn>
                  <a:cxn ang="0">
                    <a:pos x="222" y="363"/>
                  </a:cxn>
                  <a:cxn ang="0">
                    <a:pos x="222" y="351"/>
                  </a:cxn>
                  <a:cxn ang="0">
                    <a:pos x="248" y="349"/>
                  </a:cxn>
                  <a:cxn ang="0">
                    <a:pos x="246" y="333"/>
                  </a:cxn>
                  <a:cxn ang="0">
                    <a:pos x="230" y="329"/>
                  </a:cxn>
                  <a:cxn ang="0">
                    <a:pos x="201" y="294"/>
                  </a:cxn>
                  <a:cxn ang="0">
                    <a:pos x="189" y="294"/>
                  </a:cxn>
                  <a:cxn ang="0">
                    <a:pos x="189" y="278"/>
                  </a:cxn>
                  <a:cxn ang="0">
                    <a:pos x="201" y="278"/>
                  </a:cxn>
                  <a:cxn ang="0">
                    <a:pos x="205" y="233"/>
                  </a:cxn>
                  <a:cxn ang="0">
                    <a:pos x="217" y="233"/>
                  </a:cxn>
                  <a:cxn ang="0">
                    <a:pos x="240" y="178"/>
                  </a:cxn>
                  <a:cxn ang="0">
                    <a:pos x="250" y="115"/>
                  </a:cxn>
                  <a:cxn ang="0">
                    <a:pos x="293" y="95"/>
                  </a:cxn>
                  <a:cxn ang="0">
                    <a:pos x="262" y="67"/>
                  </a:cxn>
                  <a:cxn ang="0">
                    <a:pos x="252" y="16"/>
                  </a:cxn>
                  <a:cxn ang="0">
                    <a:pos x="228" y="0"/>
                  </a:cxn>
                  <a:cxn ang="0">
                    <a:pos x="205" y="22"/>
                  </a:cxn>
                  <a:cxn ang="0">
                    <a:pos x="49" y="20"/>
                  </a:cxn>
                  <a:cxn ang="0">
                    <a:pos x="51" y="49"/>
                  </a:cxn>
                  <a:cxn ang="0">
                    <a:pos x="51" y="49"/>
                  </a:cxn>
                </a:cxnLst>
                <a:rect l="0" t="0" r="r" b="b"/>
                <a:pathLst>
                  <a:path w="293" h="367">
                    <a:moveTo>
                      <a:pt x="51" y="49"/>
                    </a:moveTo>
                    <a:lnTo>
                      <a:pt x="35" y="55"/>
                    </a:lnTo>
                    <a:lnTo>
                      <a:pt x="35" y="138"/>
                    </a:lnTo>
                    <a:lnTo>
                      <a:pt x="8" y="166"/>
                    </a:lnTo>
                    <a:lnTo>
                      <a:pt x="0" y="193"/>
                    </a:lnTo>
                    <a:lnTo>
                      <a:pt x="45" y="284"/>
                    </a:lnTo>
                    <a:lnTo>
                      <a:pt x="59" y="286"/>
                    </a:lnTo>
                    <a:lnTo>
                      <a:pt x="96" y="333"/>
                    </a:lnTo>
                    <a:lnTo>
                      <a:pt x="100" y="351"/>
                    </a:lnTo>
                    <a:lnTo>
                      <a:pt x="140" y="353"/>
                    </a:lnTo>
                    <a:lnTo>
                      <a:pt x="165" y="367"/>
                    </a:lnTo>
                    <a:lnTo>
                      <a:pt x="222" y="363"/>
                    </a:lnTo>
                    <a:lnTo>
                      <a:pt x="222" y="351"/>
                    </a:lnTo>
                    <a:lnTo>
                      <a:pt x="248" y="349"/>
                    </a:lnTo>
                    <a:lnTo>
                      <a:pt x="246" y="333"/>
                    </a:lnTo>
                    <a:lnTo>
                      <a:pt x="230" y="329"/>
                    </a:lnTo>
                    <a:lnTo>
                      <a:pt x="201" y="294"/>
                    </a:lnTo>
                    <a:lnTo>
                      <a:pt x="189" y="294"/>
                    </a:lnTo>
                    <a:lnTo>
                      <a:pt x="189" y="278"/>
                    </a:lnTo>
                    <a:lnTo>
                      <a:pt x="201" y="278"/>
                    </a:lnTo>
                    <a:lnTo>
                      <a:pt x="205" y="233"/>
                    </a:lnTo>
                    <a:lnTo>
                      <a:pt x="217" y="233"/>
                    </a:lnTo>
                    <a:lnTo>
                      <a:pt x="240" y="178"/>
                    </a:lnTo>
                    <a:lnTo>
                      <a:pt x="250" y="115"/>
                    </a:lnTo>
                    <a:lnTo>
                      <a:pt x="293" y="95"/>
                    </a:lnTo>
                    <a:lnTo>
                      <a:pt x="262" y="67"/>
                    </a:lnTo>
                    <a:lnTo>
                      <a:pt x="252" y="16"/>
                    </a:lnTo>
                    <a:lnTo>
                      <a:pt x="228" y="0"/>
                    </a:lnTo>
                    <a:lnTo>
                      <a:pt x="205" y="22"/>
                    </a:lnTo>
                    <a:lnTo>
                      <a:pt x="49" y="20"/>
                    </a:lnTo>
                    <a:lnTo>
                      <a:pt x="51" y="49"/>
                    </a:lnTo>
                    <a:lnTo>
                      <a:pt x="51" y="4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2" name="Freeform 33"/>
              <p:cNvSpPr>
                <a:spLocks/>
              </p:cNvSpPr>
              <p:nvPr/>
            </p:nvSpPr>
            <p:spPr bwMode="auto">
              <a:xfrm>
                <a:off x="2879" y="1931"/>
                <a:ext cx="179" cy="302"/>
              </a:xfrm>
              <a:custGeom>
                <a:avLst/>
                <a:gdLst/>
                <a:ahLst/>
                <a:cxnLst>
                  <a:cxn ang="0">
                    <a:pos x="39" y="0"/>
                  </a:cxn>
                  <a:cxn ang="0">
                    <a:pos x="22" y="8"/>
                  </a:cxn>
                  <a:cxn ang="0">
                    <a:pos x="22" y="32"/>
                  </a:cxn>
                  <a:cxn ang="0">
                    <a:pos x="39" y="61"/>
                  </a:cxn>
                  <a:cxn ang="0">
                    <a:pos x="28" y="75"/>
                  </a:cxn>
                  <a:cxn ang="0">
                    <a:pos x="28" y="121"/>
                  </a:cxn>
                  <a:cxn ang="0">
                    <a:pos x="12" y="144"/>
                  </a:cxn>
                  <a:cxn ang="0">
                    <a:pos x="0" y="180"/>
                  </a:cxn>
                  <a:cxn ang="0">
                    <a:pos x="22" y="195"/>
                  </a:cxn>
                  <a:cxn ang="0">
                    <a:pos x="35" y="251"/>
                  </a:cxn>
                  <a:cxn ang="0">
                    <a:pos x="12" y="258"/>
                  </a:cxn>
                  <a:cxn ang="0">
                    <a:pos x="32" y="302"/>
                  </a:cxn>
                  <a:cxn ang="0">
                    <a:pos x="93" y="280"/>
                  </a:cxn>
                  <a:cxn ang="0">
                    <a:pos x="93" y="274"/>
                  </a:cxn>
                  <a:cxn ang="0">
                    <a:pos x="112" y="272"/>
                  </a:cxn>
                  <a:cxn ang="0">
                    <a:pos x="138" y="245"/>
                  </a:cxn>
                  <a:cxn ang="0">
                    <a:pos x="160" y="235"/>
                  </a:cxn>
                  <a:cxn ang="0">
                    <a:pos x="144" y="199"/>
                  </a:cxn>
                  <a:cxn ang="0">
                    <a:pos x="152" y="172"/>
                  </a:cxn>
                  <a:cxn ang="0">
                    <a:pos x="179" y="144"/>
                  </a:cxn>
                  <a:cxn ang="0">
                    <a:pos x="179" y="75"/>
                  </a:cxn>
                  <a:cxn ang="0">
                    <a:pos x="39" y="0"/>
                  </a:cxn>
                  <a:cxn ang="0">
                    <a:pos x="39" y="0"/>
                  </a:cxn>
                </a:cxnLst>
                <a:rect l="0" t="0" r="r" b="b"/>
                <a:pathLst>
                  <a:path w="179" h="302">
                    <a:moveTo>
                      <a:pt x="39" y="0"/>
                    </a:moveTo>
                    <a:lnTo>
                      <a:pt x="22" y="8"/>
                    </a:lnTo>
                    <a:lnTo>
                      <a:pt x="22" y="32"/>
                    </a:lnTo>
                    <a:lnTo>
                      <a:pt x="39" y="61"/>
                    </a:lnTo>
                    <a:lnTo>
                      <a:pt x="28" y="75"/>
                    </a:lnTo>
                    <a:lnTo>
                      <a:pt x="28" y="121"/>
                    </a:lnTo>
                    <a:lnTo>
                      <a:pt x="12" y="144"/>
                    </a:lnTo>
                    <a:lnTo>
                      <a:pt x="0" y="180"/>
                    </a:lnTo>
                    <a:lnTo>
                      <a:pt x="22" y="195"/>
                    </a:lnTo>
                    <a:lnTo>
                      <a:pt x="35" y="251"/>
                    </a:lnTo>
                    <a:lnTo>
                      <a:pt x="12" y="258"/>
                    </a:lnTo>
                    <a:lnTo>
                      <a:pt x="32" y="302"/>
                    </a:lnTo>
                    <a:lnTo>
                      <a:pt x="93" y="280"/>
                    </a:lnTo>
                    <a:lnTo>
                      <a:pt x="93" y="274"/>
                    </a:lnTo>
                    <a:lnTo>
                      <a:pt x="112" y="272"/>
                    </a:lnTo>
                    <a:lnTo>
                      <a:pt x="138" y="245"/>
                    </a:lnTo>
                    <a:lnTo>
                      <a:pt x="160" y="235"/>
                    </a:lnTo>
                    <a:lnTo>
                      <a:pt x="144" y="199"/>
                    </a:lnTo>
                    <a:lnTo>
                      <a:pt x="152" y="172"/>
                    </a:lnTo>
                    <a:lnTo>
                      <a:pt x="179" y="144"/>
                    </a:lnTo>
                    <a:lnTo>
                      <a:pt x="179" y="75"/>
                    </a:lnTo>
                    <a:lnTo>
                      <a:pt x="39" y="0"/>
                    </a:lnTo>
                    <a:lnTo>
                      <a:pt x="39"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3" name="Freeform 34"/>
              <p:cNvSpPr>
                <a:spLocks/>
              </p:cNvSpPr>
              <p:nvPr/>
            </p:nvSpPr>
            <p:spPr bwMode="auto">
              <a:xfrm>
                <a:off x="2891" y="2166"/>
                <a:ext cx="228" cy="152"/>
              </a:xfrm>
              <a:custGeom>
                <a:avLst/>
                <a:gdLst/>
                <a:ahLst/>
                <a:cxnLst>
                  <a:cxn ang="0">
                    <a:pos x="228" y="104"/>
                  </a:cxn>
                  <a:cxn ang="0">
                    <a:pos x="191" y="57"/>
                  </a:cxn>
                  <a:cxn ang="0">
                    <a:pos x="177" y="55"/>
                  </a:cxn>
                  <a:cxn ang="0">
                    <a:pos x="148" y="0"/>
                  </a:cxn>
                  <a:cxn ang="0">
                    <a:pos x="126" y="10"/>
                  </a:cxn>
                  <a:cxn ang="0">
                    <a:pos x="100" y="37"/>
                  </a:cxn>
                  <a:cxn ang="0">
                    <a:pos x="81" y="39"/>
                  </a:cxn>
                  <a:cxn ang="0">
                    <a:pos x="81" y="45"/>
                  </a:cxn>
                  <a:cxn ang="0">
                    <a:pos x="20" y="67"/>
                  </a:cxn>
                  <a:cxn ang="0">
                    <a:pos x="0" y="112"/>
                  </a:cxn>
                  <a:cxn ang="0">
                    <a:pos x="2" y="136"/>
                  </a:cxn>
                  <a:cxn ang="0">
                    <a:pos x="35" y="152"/>
                  </a:cxn>
                  <a:cxn ang="0">
                    <a:pos x="69" y="140"/>
                  </a:cxn>
                  <a:cxn ang="0">
                    <a:pos x="98" y="112"/>
                  </a:cxn>
                  <a:cxn ang="0">
                    <a:pos x="130" y="128"/>
                  </a:cxn>
                  <a:cxn ang="0">
                    <a:pos x="217" y="112"/>
                  </a:cxn>
                  <a:cxn ang="0">
                    <a:pos x="228" y="104"/>
                  </a:cxn>
                  <a:cxn ang="0">
                    <a:pos x="228" y="104"/>
                  </a:cxn>
                </a:cxnLst>
                <a:rect l="0" t="0" r="r" b="b"/>
                <a:pathLst>
                  <a:path w="228" h="152">
                    <a:moveTo>
                      <a:pt x="228" y="104"/>
                    </a:moveTo>
                    <a:lnTo>
                      <a:pt x="191" y="57"/>
                    </a:lnTo>
                    <a:lnTo>
                      <a:pt x="177" y="55"/>
                    </a:lnTo>
                    <a:lnTo>
                      <a:pt x="148" y="0"/>
                    </a:lnTo>
                    <a:lnTo>
                      <a:pt x="126" y="10"/>
                    </a:lnTo>
                    <a:lnTo>
                      <a:pt x="100" y="37"/>
                    </a:lnTo>
                    <a:lnTo>
                      <a:pt x="81" y="39"/>
                    </a:lnTo>
                    <a:lnTo>
                      <a:pt x="81" y="45"/>
                    </a:lnTo>
                    <a:lnTo>
                      <a:pt x="20" y="67"/>
                    </a:lnTo>
                    <a:lnTo>
                      <a:pt x="0" y="112"/>
                    </a:lnTo>
                    <a:lnTo>
                      <a:pt x="2" y="136"/>
                    </a:lnTo>
                    <a:lnTo>
                      <a:pt x="35" y="152"/>
                    </a:lnTo>
                    <a:lnTo>
                      <a:pt x="69" y="140"/>
                    </a:lnTo>
                    <a:lnTo>
                      <a:pt x="98" y="112"/>
                    </a:lnTo>
                    <a:lnTo>
                      <a:pt x="130" y="128"/>
                    </a:lnTo>
                    <a:lnTo>
                      <a:pt x="217" y="112"/>
                    </a:lnTo>
                    <a:lnTo>
                      <a:pt x="228" y="104"/>
                    </a:lnTo>
                    <a:lnTo>
                      <a:pt x="228" y="10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4" name="Freeform 35"/>
              <p:cNvSpPr>
                <a:spLocks/>
              </p:cNvSpPr>
              <p:nvPr/>
            </p:nvSpPr>
            <p:spPr bwMode="auto">
              <a:xfrm>
                <a:off x="2788" y="2126"/>
                <a:ext cx="138" cy="215"/>
              </a:xfrm>
              <a:custGeom>
                <a:avLst/>
                <a:gdLst/>
                <a:ahLst/>
                <a:cxnLst>
                  <a:cxn ang="0">
                    <a:pos x="113" y="0"/>
                  </a:cxn>
                  <a:cxn ang="0">
                    <a:pos x="95" y="12"/>
                  </a:cxn>
                  <a:cxn ang="0">
                    <a:pos x="97" y="28"/>
                  </a:cxn>
                  <a:cxn ang="0">
                    <a:pos x="81" y="56"/>
                  </a:cxn>
                  <a:cxn ang="0">
                    <a:pos x="52" y="127"/>
                  </a:cxn>
                  <a:cxn ang="0">
                    <a:pos x="32" y="119"/>
                  </a:cxn>
                  <a:cxn ang="0">
                    <a:pos x="14" y="127"/>
                  </a:cxn>
                  <a:cxn ang="0">
                    <a:pos x="0" y="162"/>
                  </a:cxn>
                  <a:cxn ang="0">
                    <a:pos x="6" y="172"/>
                  </a:cxn>
                  <a:cxn ang="0">
                    <a:pos x="22" y="172"/>
                  </a:cxn>
                  <a:cxn ang="0">
                    <a:pos x="20" y="205"/>
                  </a:cxn>
                  <a:cxn ang="0">
                    <a:pos x="85" y="205"/>
                  </a:cxn>
                  <a:cxn ang="0">
                    <a:pos x="134" y="215"/>
                  </a:cxn>
                  <a:cxn ang="0">
                    <a:pos x="138" y="192"/>
                  </a:cxn>
                  <a:cxn ang="0">
                    <a:pos x="105" y="176"/>
                  </a:cxn>
                  <a:cxn ang="0">
                    <a:pos x="103" y="152"/>
                  </a:cxn>
                  <a:cxn ang="0">
                    <a:pos x="123" y="107"/>
                  </a:cxn>
                  <a:cxn ang="0">
                    <a:pos x="103" y="63"/>
                  </a:cxn>
                  <a:cxn ang="0">
                    <a:pos x="126" y="56"/>
                  </a:cxn>
                  <a:cxn ang="0">
                    <a:pos x="113" y="0"/>
                  </a:cxn>
                  <a:cxn ang="0">
                    <a:pos x="113" y="0"/>
                  </a:cxn>
                </a:cxnLst>
                <a:rect l="0" t="0" r="r" b="b"/>
                <a:pathLst>
                  <a:path w="138" h="215">
                    <a:moveTo>
                      <a:pt x="113" y="0"/>
                    </a:moveTo>
                    <a:lnTo>
                      <a:pt x="95" y="12"/>
                    </a:lnTo>
                    <a:lnTo>
                      <a:pt x="97" y="28"/>
                    </a:lnTo>
                    <a:lnTo>
                      <a:pt x="81" y="56"/>
                    </a:lnTo>
                    <a:lnTo>
                      <a:pt x="52" y="127"/>
                    </a:lnTo>
                    <a:lnTo>
                      <a:pt x="32" y="119"/>
                    </a:lnTo>
                    <a:lnTo>
                      <a:pt x="14" y="127"/>
                    </a:lnTo>
                    <a:lnTo>
                      <a:pt x="0" y="162"/>
                    </a:lnTo>
                    <a:lnTo>
                      <a:pt x="6" y="172"/>
                    </a:lnTo>
                    <a:lnTo>
                      <a:pt x="22" y="172"/>
                    </a:lnTo>
                    <a:lnTo>
                      <a:pt x="20" y="205"/>
                    </a:lnTo>
                    <a:lnTo>
                      <a:pt x="85" y="205"/>
                    </a:lnTo>
                    <a:lnTo>
                      <a:pt x="134" y="215"/>
                    </a:lnTo>
                    <a:lnTo>
                      <a:pt x="138" y="192"/>
                    </a:lnTo>
                    <a:lnTo>
                      <a:pt x="105" y="176"/>
                    </a:lnTo>
                    <a:lnTo>
                      <a:pt x="103" y="152"/>
                    </a:lnTo>
                    <a:lnTo>
                      <a:pt x="123" y="107"/>
                    </a:lnTo>
                    <a:lnTo>
                      <a:pt x="103" y="63"/>
                    </a:lnTo>
                    <a:lnTo>
                      <a:pt x="126" y="56"/>
                    </a:lnTo>
                    <a:lnTo>
                      <a:pt x="113" y="0"/>
                    </a:lnTo>
                    <a:lnTo>
                      <a:pt x="11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5" name="Freeform 36"/>
              <p:cNvSpPr>
                <a:spLocks/>
              </p:cNvSpPr>
              <p:nvPr/>
            </p:nvSpPr>
            <p:spPr bwMode="auto">
              <a:xfrm>
                <a:off x="2690" y="2115"/>
                <a:ext cx="195" cy="173"/>
              </a:xfrm>
              <a:custGeom>
                <a:avLst/>
                <a:gdLst/>
                <a:ahLst/>
                <a:cxnLst>
                  <a:cxn ang="0">
                    <a:pos x="144" y="4"/>
                  </a:cxn>
                  <a:cxn ang="0">
                    <a:pos x="126" y="11"/>
                  </a:cxn>
                  <a:cxn ang="0">
                    <a:pos x="110" y="25"/>
                  </a:cxn>
                  <a:cxn ang="0">
                    <a:pos x="87" y="9"/>
                  </a:cxn>
                  <a:cxn ang="0">
                    <a:pos x="77" y="15"/>
                  </a:cxn>
                  <a:cxn ang="0">
                    <a:pos x="43" y="0"/>
                  </a:cxn>
                  <a:cxn ang="0">
                    <a:pos x="22" y="11"/>
                  </a:cxn>
                  <a:cxn ang="0">
                    <a:pos x="14" y="37"/>
                  </a:cxn>
                  <a:cxn ang="0">
                    <a:pos x="20" y="57"/>
                  </a:cxn>
                  <a:cxn ang="0">
                    <a:pos x="0" y="102"/>
                  </a:cxn>
                  <a:cxn ang="0">
                    <a:pos x="0" y="136"/>
                  </a:cxn>
                  <a:cxn ang="0">
                    <a:pos x="33" y="145"/>
                  </a:cxn>
                  <a:cxn ang="0">
                    <a:pos x="53" y="171"/>
                  </a:cxn>
                  <a:cxn ang="0">
                    <a:pos x="98" y="173"/>
                  </a:cxn>
                  <a:cxn ang="0">
                    <a:pos x="112" y="138"/>
                  </a:cxn>
                  <a:cxn ang="0">
                    <a:pos x="130" y="130"/>
                  </a:cxn>
                  <a:cxn ang="0">
                    <a:pos x="150" y="138"/>
                  </a:cxn>
                  <a:cxn ang="0">
                    <a:pos x="179" y="67"/>
                  </a:cxn>
                  <a:cxn ang="0">
                    <a:pos x="195" y="39"/>
                  </a:cxn>
                  <a:cxn ang="0">
                    <a:pos x="193" y="23"/>
                  </a:cxn>
                  <a:cxn ang="0">
                    <a:pos x="179" y="11"/>
                  </a:cxn>
                  <a:cxn ang="0">
                    <a:pos x="167" y="17"/>
                  </a:cxn>
                  <a:cxn ang="0">
                    <a:pos x="144" y="4"/>
                  </a:cxn>
                  <a:cxn ang="0">
                    <a:pos x="144" y="4"/>
                  </a:cxn>
                </a:cxnLst>
                <a:rect l="0" t="0" r="r" b="b"/>
                <a:pathLst>
                  <a:path w="195" h="173">
                    <a:moveTo>
                      <a:pt x="144" y="4"/>
                    </a:moveTo>
                    <a:lnTo>
                      <a:pt x="126" y="11"/>
                    </a:lnTo>
                    <a:lnTo>
                      <a:pt x="110" y="25"/>
                    </a:lnTo>
                    <a:lnTo>
                      <a:pt x="87" y="9"/>
                    </a:lnTo>
                    <a:lnTo>
                      <a:pt x="77" y="15"/>
                    </a:lnTo>
                    <a:lnTo>
                      <a:pt x="43" y="0"/>
                    </a:lnTo>
                    <a:lnTo>
                      <a:pt x="22" y="11"/>
                    </a:lnTo>
                    <a:lnTo>
                      <a:pt x="14" y="37"/>
                    </a:lnTo>
                    <a:lnTo>
                      <a:pt x="20" y="57"/>
                    </a:lnTo>
                    <a:lnTo>
                      <a:pt x="0" y="102"/>
                    </a:lnTo>
                    <a:lnTo>
                      <a:pt x="0" y="136"/>
                    </a:lnTo>
                    <a:lnTo>
                      <a:pt x="33" y="145"/>
                    </a:lnTo>
                    <a:lnTo>
                      <a:pt x="53" y="171"/>
                    </a:lnTo>
                    <a:lnTo>
                      <a:pt x="98" y="173"/>
                    </a:lnTo>
                    <a:lnTo>
                      <a:pt x="112" y="138"/>
                    </a:lnTo>
                    <a:lnTo>
                      <a:pt x="130" y="130"/>
                    </a:lnTo>
                    <a:lnTo>
                      <a:pt x="150" y="138"/>
                    </a:lnTo>
                    <a:lnTo>
                      <a:pt x="179" y="67"/>
                    </a:lnTo>
                    <a:lnTo>
                      <a:pt x="195" y="39"/>
                    </a:lnTo>
                    <a:lnTo>
                      <a:pt x="193" y="23"/>
                    </a:lnTo>
                    <a:lnTo>
                      <a:pt x="179" y="11"/>
                    </a:lnTo>
                    <a:lnTo>
                      <a:pt x="167" y="17"/>
                    </a:lnTo>
                    <a:lnTo>
                      <a:pt x="144" y="4"/>
                    </a:lnTo>
                    <a:lnTo>
                      <a:pt x="144"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6" name="Freeform 37"/>
              <p:cNvSpPr>
                <a:spLocks/>
              </p:cNvSpPr>
              <p:nvPr/>
            </p:nvSpPr>
            <p:spPr bwMode="auto">
              <a:xfrm>
                <a:off x="2658" y="2142"/>
                <a:ext cx="52" cy="111"/>
              </a:xfrm>
              <a:custGeom>
                <a:avLst/>
                <a:gdLst/>
                <a:ahLst/>
                <a:cxnLst>
                  <a:cxn ang="0">
                    <a:pos x="12" y="16"/>
                  </a:cxn>
                  <a:cxn ang="0">
                    <a:pos x="0" y="24"/>
                  </a:cxn>
                  <a:cxn ang="0">
                    <a:pos x="12" y="67"/>
                  </a:cxn>
                  <a:cxn ang="0">
                    <a:pos x="12" y="111"/>
                  </a:cxn>
                  <a:cxn ang="0">
                    <a:pos x="32" y="109"/>
                  </a:cxn>
                  <a:cxn ang="0">
                    <a:pos x="32" y="75"/>
                  </a:cxn>
                  <a:cxn ang="0">
                    <a:pos x="52" y="30"/>
                  </a:cxn>
                  <a:cxn ang="0">
                    <a:pos x="46" y="10"/>
                  </a:cxn>
                  <a:cxn ang="0">
                    <a:pos x="28" y="0"/>
                  </a:cxn>
                  <a:cxn ang="0">
                    <a:pos x="20" y="16"/>
                  </a:cxn>
                  <a:cxn ang="0">
                    <a:pos x="12" y="16"/>
                  </a:cxn>
                  <a:cxn ang="0">
                    <a:pos x="12" y="16"/>
                  </a:cxn>
                </a:cxnLst>
                <a:rect l="0" t="0" r="r" b="b"/>
                <a:pathLst>
                  <a:path w="52" h="111">
                    <a:moveTo>
                      <a:pt x="12" y="16"/>
                    </a:moveTo>
                    <a:lnTo>
                      <a:pt x="0" y="24"/>
                    </a:lnTo>
                    <a:lnTo>
                      <a:pt x="12" y="67"/>
                    </a:lnTo>
                    <a:lnTo>
                      <a:pt x="12" y="111"/>
                    </a:lnTo>
                    <a:lnTo>
                      <a:pt x="32" y="109"/>
                    </a:lnTo>
                    <a:lnTo>
                      <a:pt x="32" y="75"/>
                    </a:lnTo>
                    <a:lnTo>
                      <a:pt x="52" y="30"/>
                    </a:lnTo>
                    <a:lnTo>
                      <a:pt x="46" y="10"/>
                    </a:lnTo>
                    <a:lnTo>
                      <a:pt x="28" y="0"/>
                    </a:lnTo>
                    <a:lnTo>
                      <a:pt x="20" y="16"/>
                    </a:lnTo>
                    <a:lnTo>
                      <a:pt x="12" y="16"/>
                    </a:lnTo>
                    <a:lnTo>
                      <a:pt x="12"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7" name="Freeform 38"/>
              <p:cNvSpPr>
                <a:spLocks/>
              </p:cNvSpPr>
              <p:nvPr/>
            </p:nvSpPr>
            <p:spPr bwMode="auto">
              <a:xfrm>
                <a:off x="2637" y="2166"/>
                <a:ext cx="33" cy="92"/>
              </a:xfrm>
              <a:custGeom>
                <a:avLst/>
                <a:gdLst/>
                <a:ahLst/>
                <a:cxnLst>
                  <a:cxn ang="0">
                    <a:pos x="33" y="43"/>
                  </a:cxn>
                  <a:cxn ang="0">
                    <a:pos x="21" y="0"/>
                  </a:cxn>
                  <a:cxn ang="0">
                    <a:pos x="0" y="0"/>
                  </a:cxn>
                  <a:cxn ang="0">
                    <a:pos x="15" y="41"/>
                  </a:cxn>
                  <a:cxn ang="0">
                    <a:pos x="15" y="67"/>
                  </a:cxn>
                  <a:cxn ang="0">
                    <a:pos x="23" y="92"/>
                  </a:cxn>
                  <a:cxn ang="0">
                    <a:pos x="33" y="87"/>
                  </a:cxn>
                  <a:cxn ang="0">
                    <a:pos x="33" y="43"/>
                  </a:cxn>
                  <a:cxn ang="0">
                    <a:pos x="33" y="43"/>
                  </a:cxn>
                </a:cxnLst>
                <a:rect l="0" t="0" r="r" b="b"/>
                <a:pathLst>
                  <a:path w="33" h="92">
                    <a:moveTo>
                      <a:pt x="33" y="43"/>
                    </a:moveTo>
                    <a:lnTo>
                      <a:pt x="21" y="0"/>
                    </a:lnTo>
                    <a:lnTo>
                      <a:pt x="0" y="0"/>
                    </a:lnTo>
                    <a:lnTo>
                      <a:pt x="15" y="41"/>
                    </a:lnTo>
                    <a:lnTo>
                      <a:pt x="15" y="67"/>
                    </a:lnTo>
                    <a:lnTo>
                      <a:pt x="23" y="92"/>
                    </a:lnTo>
                    <a:lnTo>
                      <a:pt x="33" y="87"/>
                    </a:lnTo>
                    <a:lnTo>
                      <a:pt x="33" y="43"/>
                    </a:lnTo>
                    <a:lnTo>
                      <a:pt x="33" y="4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8" name="Freeform 39"/>
              <p:cNvSpPr>
                <a:spLocks/>
              </p:cNvSpPr>
              <p:nvPr/>
            </p:nvSpPr>
            <p:spPr bwMode="auto">
              <a:xfrm>
                <a:off x="2582" y="2166"/>
                <a:ext cx="78" cy="120"/>
              </a:xfrm>
              <a:custGeom>
                <a:avLst/>
                <a:gdLst/>
                <a:ahLst/>
                <a:cxnLst>
                  <a:cxn ang="0">
                    <a:pos x="55" y="0"/>
                  </a:cxn>
                  <a:cxn ang="0">
                    <a:pos x="9" y="0"/>
                  </a:cxn>
                  <a:cxn ang="0">
                    <a:pos x="9" y="25"/>
                  </a:cxn>
                  <a:cxn ang="0">
                    <a:pos x="15" y="51"/>
                  </a:cxn>
                  <a:cxn ang="0">
                    <a:pos x="0" y="83"/>
                  </a:cxn>
                  <a:cxn ang="0">
                    <a:pos x="9" y="104"/>
                  </a:cxn>
                  <a:cxn ang="0">
                    <a:pos x="5" y="120"/>
                  </a:cxn>
                  <a:cxn ang="0">
                    <a:pos x="78" y="92"/>
                  </a:cxn>
                  <a:cxn ang="0">
                    <a:pos x="70" y="67"/>
                  </a:cxn>
                  <a:cxn ang="0">
                    <a:pos x="70" y="41"/>
                  </a:cxn>
                  <a:cxn ang="0">
                    <a:pos x="55" y="0"/>
                  </a:cxn>
                  <a:cxn ang="0">
                    <a:pos x="55" y="0"/>
                  </a:cxn>
                </a:cxnLst>
                <a:rect l="0" t="0" r="r" b="b"/>
                <a:pathLst>
                  <a:path w="78" h="120">
                    <a:moveTo>
                      <a:pt x="55" y="0"/>
                    </a:moveTo>
                    <a:lnTo>
                      <a:pt x="9" y="0"/>
                    </a:lnTo>
                    <a:lnTo>
                      <a:pt x="9" y="25"/>
                    </a:lnTo>
                    <a:lnTo>
                      <a:pt x="15" y="51"/>
                    </a:lnTo>
                    <a:lnTo>
                      <a:pt x="0" y="83"/>
                    </a:lnTo>
                    <a:lnTo>
                      <a:pt x="9" y="104"/>
                    </a:lnTo>
                    <a:lnTo>
                      <a:pt x="5" y="120"/>
                    </a:lnTo>
                    <a:lnTo>
                      <a:pt x="78" y="92"/>
                    </a:lnTo>
                    <a:lnTo>
                      <a:pt x="70" y="67"/>
                    </a:lnTo>
                    <a:lnTo>
                      <a:pt x="70" y="41"/>
                    </a:lnTo>
                    <a:lnTo>
                      <a:pt x="55" y="0"/>
                    </a:lnTo>
                    <a:lnTo>
                      <a:pt x="55"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9" name="Freeform 40"/>
              <p:cNvSpPr>
                <a:spLocks/>
              </p:cNvSpPr>
              <p:nvPr/>
            </p:nvSpPr>
            <p:spPr bwMode="auto">
              <a:xfrm>
                <a:off x="3056" y="1764"/>
                <a:ext cx="195" cy="195"/>
              </a:xfrm>
              <a:custGeom>
                <a:avLst/>
                <a:gdLst/>
                <a:ahLst/>
                <a:cxnLst>
                  <a:cxn ang="0">
                    <a:pos x="134" y="55"/>
                  </a:cxn>
                  <a:cxn ang="0">
                    <a:pos x="124" y="27"/>
                  </a:cxn>
                  <a:cxn ang="0">
                    <a:pos x="134" y="55"/>
                  </a:cxn>
                  <a:cxn ang="0">
                    <a:pos x="144" y="55"/>
                  </a:cxn>
                  <a:cxn ang="0">
                    <a:pos x="162" y="79"/>
                  </a:cxn>
                  <a:cxn ang="0">
                    <a:pos x="178" y="45"/>
                  </a:cxn>
                  <a:cxn ang="0">
                    <a:pos x="156" y="0"/>
                  </a:cxn>
                  <a:cxn ang="0">
                    <a:pos x="126" y="12"/>
                  </a:cxn>
                  <a:cxn ang="0">
                    <a:pos x="97" y="8"/>
                  </a:cxn>
                  <a:cxn ang="0">
                    <a:pos x="50" y="19"/>
                  </a:cxn>
                  <a:cxn ang="0">
                    <a:pos x="28" y="4"/>
                  </a:cxn>
                  <a:cxn ang="0">
                    <a:pos x="2" y="2"/>
                  </a:cxn>
                  <a:cxn ang="0">
                    <a:pos x="6" y="27"/>
                  </a:cxn>
                  <a:cxn ang="0">
                    <a:pos x="0" y="35"/>
                  </a:cxn>
                  <a:cxn ang="0">
                    <a:pos x="14" y="59"/>
                  </a:cxn>
                  <a:cxn ang="0">
                    <a:pos x="16" y="193"/>
                  </a:cxn>
                  <a:cxn ang="0">
                    <a:pos x="172" y="195"/>
                  </a:cxn>
                  <a:cxn ang="0">
                    <a:pos x="195" y="173"/>
                  </a:cxn>
                  <a:cxn ang="0">
                    <a:pos x="195" y="152"/>
                  </a:cxn>
                  <a:cxn ang="0">
                    <a:pos x="168" y="118"/>
                  </a:cxn>
                  <a:cxn ang="0">
                    <a:pos x="156" y="90"/>
                  </a:cxn>
                  <a:cxn ang="0">
                    <a:pos x="134" y="55"/>
                  </a:cxn>
                  <a:cxn ang="0">
                    <a:pos x="134" y="55"/>
                  </a:cxn>
                </a:cxnLst>
                <a:rect l="0" t="0" r="r" b="b"/>
                <a:pathLst>
                  <a:path w="195" h="195">
                    <a:moveTo>
                      <a:pt x="134" y="55"/>
                    </a:moveTo>
                    <a:lnTo>
                      <a:pt x="124" y="27"/>
                    </a:lnTo>
                    <a:lnTo>
                      <a:pt x="134" y="55"/>
                    </a:lnTo>
                    <a:lnTo>
                      <a:pt x="144" y="55"/>
                    </a:lnTo>
                    <a:lnTo>
                      <a:pt x="162" y="79"/>
                    </a:lnTo>
                    <a:lnTo>
                      <a:pt x="178" y="45"/>
                    </a:lnTo>
                    <a:lnTo>
                      <a:pt x="156" y="0"/>
                    </a:lnTo>
                    <a:lnTo>
                      <a:pt x="126" y="12"/>
                    </a:lnTo>
                    <a:lnTo>
                      <a:pt x="97" y="8"/>
                    </a:lnTo>
                    <a:lnTo>
                      <a:pt x="50" y="19"/>
                    </a:lnTo>
                    <a:lnTo>
                      <a:pt x="28" y="4"/>
                    </a:lnTo>
                    <a:lnTo>
                      <a:pt x="2" y="2"/>
                    </a:lnTo>
                    <a:lnTo>
                      <a:pt x="6" y="27"/>
                    </a:lnTo>
                    <a:lnTo>
                      <a:pt x="0" y="35"/>
                    </a:lnTo>
                    <a:lnTo>
                      <a:pt x="14" y="59"/>
                    </a:lnTo>
                    <a:lnTo>
                      <a:pt x="16" y="193"/>
                    </a:lnTo>
                    <a:lnTo>
                      <a:pt x="172" y="195"/>
                    </a:lnTo>
                    <a:lnTo>
                      <a:pt x="195" y="173"/>
                    </a:lnTo>
                    <a:lnTo>
                      <a:pt x="195" y="152"/>
                    </a:lnTo>
                    <a:lnTo>
                      <a:pt x="168" y="118"/>
                    </a:lnTo>
                    <a:lnTo>
                      <a:pt x="156" y="90"/>
                    </a:lnTo>
                    <a:lnTo>
                      <a:pt x="134" y="55"/>
                    </a:lnTo>
                    <a:lnTo>
                      <a:pt x="134" y="5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0" name="Freeform 41"/>
              <p:cNvSpPr>
                <a:spLocks/>
              </p:cNvSpPr>
              <p:nvPr/>
            </p:nvSpPr>
            <p:spPr bwMode="auto">
              <a:xfrm>
                <a:off x="2802" y="1744"/>
                <a:ext cx="272" cy="262"/>
              </a:xfrm>
              <a:custGeom>
                <a:avLst/>
                <a:gdLst/>
                <a:ahLst/>
                <a:cxnLst>
                  <a:cxn ang="0">
                    <a:pos x="81" y="10"/>
                  </a:cxn>
                  <a:cxn ang="0">
                    <a:pos x="30" y="0"/>
                  </a:cxn>
                  <a:cxn ang="0">
                    <a:pos x="28" y="14"/>
                  </a:cxn>
                  <a:cxn ang="0">
                    <a:pos x="14" y="22"/>
                  </a:cxn>
                  <a:cxn ang="0">
                    <a:pos x="16" y="41"/>
                  </a:cxn>
                  <a:cxn ang="0">
                    <a:pos x="0" y="61"/>
                  </a:cxn>
                  <a:cxn ang="0">
                    <a:pos x="10" y="158"/>
                  </a:cxn>
                  <a:cxn ang="0">
                    <a:pos x="38" y="170"/>
                  </a:cxn>
                  <a:cxn ang="0">
                    <a:pos x="38" y="183"/>
                  </a:cxn>
                  <a:cxn ang="0">
                    <a:pos x="55" y="181"/>
                  </a:cxn>
                  <a:cxn ang="0">
                    <a:pos x="69" y="187"/>
                  </a:cxn>
                  <a:cxn ang="0">
                    <a:pos x="85" y="199"/>
                  </a:cxn>
                  <a:cxn ang="0">
                    <a:pos x="99" y="195"/>
                  </a:cxn>
                  <a:cxn ang="0">
                    <a:pos x="116" y="187"/>
                  </a:cxn>
                  <a:cxn ang="0">
                    <a:pos x="256" y="262"/>
                  </a:cxn>
                  <a:cxn ang="0">
                    <a:pos x="256" y="248"/>
                  </a:cxn>
                  <a:cxn ang="0">
                    <a:pos x="272" y="242"/>
                  </a:cxn>
                  <a:cxn ang="0">
                    <a:pos x="268" y="79"/>
                  </a:cxn>
                  <a:cxn ang="0">
                    <a:pos x="254" y="55"/>
                  </a:cxn>
                  <a:cxn ang="0">
                    <a:pos x="260" y="47"/>
                  </a:cxn>
                  <a:cxn ang="0">
                    <a:pos x="256" y="22"/>
                  </a:cxn>
                  <a:cxn ang="0">
                    <a:pos x="219" y="18"/>
                  </a:cxn>
                  <a:cxn ang="0">
                    <a:pos x="211" y="2"/>
                  </a:cxn>
                  <a:cxn ang="0">
                    <a:pos x="197" y="0"/>
                  </a:cxn>
                  <a:cxn ang="0">
                    <a:pos x="164" y="14"/>
                  </a:cxn>
                  <a:cxn ang="0">
                    <a:pos x="170" y="36"/>
                  </a:cxn>
                  <a:cxn ang="0">
                    <a:pos x="166" y="53"/>
                  </a:cxn>
                  <a:cxn ang="0">
                    <a:pos x="114" y="34"/>
                  </a:cxn>
                  <a:cxn ang="0">
                    <a:pos x="91" y="32"/>
                  </a:cxn>
                  <a:cxn ang="0">
                    <a:pos x="81" y="10"/>
                  </a:cxn>
                  <a:cxn ang="0">
                    <a:pos x="81" y="10"/>
                  </a:cxn>
                </a:cxnLst>
                <a:rect l="0" t="0" r="r" b="b"/>
                <a:pathLst>
                  <a:path w="272" h="262">
                    <a:moveTo>
                      <a:pt x="81" y="10"/>
                    </a:moveTo>
                    <a:lnTo>
                      <a:pt x="30" y="0"/>
                    </a:lnTo>
                    <a:lnTo>
                      <a:pt x="28" y="14"/>
                    </a:lnTo>
                    <a:lnTo>
                      <a:pt x="14" y="22"/>
                    </a:lnTo>
                    <a:lnTo>
                      <a:pt x="16" y="41"/>
                    </a:lnTo>
                    <a:lnTo>
                      <a:pt x="0" y="61"/>
                    </a:lnTo>
                    <a:lnTo>
                      <a:pt x="10" y="158"/>
                    </a:lnTo>
                    <a:lnTo>
                      <a:pt x="38" y="170"/>
                    </a:lnTo>
                    <a:lnTo>
                      <a:pt x="38" y="183"/>
                    </a:lnTo>
                    <a:lnTo>
                      <a:pt x="55" y="181"/>
                    </a:lnTo>
                    <a:lnTo>
                      <a:pt x="69" y="187"/>
                    </a:lnTo>
                    <a:lnTo>
                      <a:pt x="85" y="199"/>
                    </a:lnTo>
                    <a:lnTo>
                      <a:pt x="99" y="195"/>
                    </a:lnTo>
                    <a:lnTo>
                      <a:pt x="116" y="187"/>
                    </a:lnTo>
                    <a:lnTo>
                      <a:pt x="256" y="262"/>
                    </a:lnTo>
                    <a:lnTo>
                      <a:pt x="256" y="248"/>
                    </a:lnTo>
                    <a:lnTo>
                      <a:pt x="272" y="242"/>
                    </a:lnTo>
                    <a:lnTo>
                      <a:pt x="268" y="79"/>
                    </a:lnTo>
                    <a:lnTo>
                      <a:pt x="254" y="55"/>
                    </a:lnTo>
                    <a:lnTo>
                      <a:pt x="260" y="47"/>
                    </a:lnTo>
                    <a:lnTo>
                      <a:pt x="256" y="22"/>
                    </a:lnTo>
                    <a:lnTo>
                      <a:pt x="219" y="18"/>
                    </a:lnTo>
                    <a:lnTo>
                      <a:pt x="211" y="2"/>
                    </a:lnTo>
                    <a:lnTo>
                      <a:pt x="197" y="0"/>
                    </a:lnTo>
                    <a:lnTo>
                      <a:pt x="164" y="14"/>
                    </a:lnTo>
                    <a:lnTo>
                      <a:pt x="170" y="36"/>
                    </a:lnTo>
                    <a:lnTo>
                      <a:pt x="166" y="53"/>
                    </a:lnTo>
                    <a:lnTo>
                      <a:pt x="114" y="34"/>
                    </a:lnTo>
                    <a:lnTo>
                      <a:pt x="91" y="32"/>
                    </a:lnTo>
                    <a:lnTo>
                      <a:pt x="81" y="10"/>
                    </a:lnTo>
                    <a:lnTo>
                      <a:pt x="81"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1" name="Freeform 42"/>
              <p:cNvSpPr>
                <a:spLocks/>
              </p:cNvSpPr>
              <p:nvPr/>
            </p:nvSpPr>
            <p:spPr bwMode="auto">
              <a:xfrm>
                <a:off x="2769" y="1661"/>
                <a:ext cx="63" cy="144"/>
              </a:xfrm>
              <a:custGeom>
                <a:avLst/>
                <a:gdLst/>
                <a:ahLst/>
                <a:cxnLst>
                  <a:cxn ang="0">
                    <a:pos x="39" y="20"/>
                  </a:cxn>
                  <a:cxn ang="0">
                    <a:pos x="39" y="10"/>
                  </a:cxn>
                  <a:cxn ang="0">
                    <a:pos x="17" y="0"/>
                  </a:cxn>
                  <a:cxn ang="0">
                    <a:pos x="0" y="73"/>
                  </a:cxn>
                  <a:cxn ang="0">
                    <a:pos x="33" y="144"/>
                  </a:cxn>
                  <a:cxn ang="0">
                    <a:pos x="49" y="124"/>
                  </a:cxn>
                  <a:cxn ang="0">
                    <a:pos x="47" y="105"/>
                  </a:cxn>
                  <a:cxn ang="0">
                    <a:pos x="61" y="97"/>
                  </a:cxn>
                  <a:cxn ang="0">
                    <a:pos x="63" y="83"/>
                  </a:cxn>
                  <a:cxn ang="0">
                    <a:pos x="29" y="63"/>
                  </a:cxn>
                  <a:cxn ang="0">
                    <a:pos x="43" y="42"/>
                  </a:cxn>
                  <a:cxn ang="0">
                    <a:pos x="33" y="26"/>
                  </a:cxn>
                  <a:cxn ang="0">
                    <a:pos x="39" y="20"/>
                  </a:cxn>
                  <a:cxn ang="0">
                    <a:pos x="39" y="20"/>
                  </a:cxn>
                </a:cxnLst>
                <a:rect l="0" t="0" r="r" b="b"/>
                <a:pathLst>
                  <a:path w="63" h="144">
                    <a:moveTo>
                      <a:pt x="39" y="20"/>
                    </a:moveTo>
                    <a:lnTo>
                      <a:pt x="39" y="10"/>
                    </a:lnTo>
                    <a:lnTo>
                      <a:pt x="17" y="0"/>
                    </a:lnTo>
                    <a:lnTo>
                      <a:pt x="0" y="73"/>
                    </a:lnTo>
                    <a:lnTo>
                      <a:pt x="33" y="144"/>
                    </a:lnTo>
                    <a:lnTo>
                      <a:pt x="49" y="124"/>
                    </a:lnTo>
                    <a:lnTo>
                      <a:pt x="47" y="105"/>
                    </a:lnTo>
                    <a:lnTo>
                      <a:pt x="61" y="97"/>
                    </a:lnTo>
                    <a:lnTo>
                      <a:pt x="63" y="83"/>
                    </a:lnTo>
                    <a:lnTo>
                      <a:pt x="29" y="63"/>
                    </a:lnTo>
                    <a:lnTo>
                      <a:pt x="43" y="42"/>
                    </a:lnTo>
                    <a:lnTo>
                      <a:pt x="33" y="26"/>
                    </a:lnTo>
                    <a:lnTo>
                      <a:pt x="39" y="20"/>
                    </a:lnTo>
                    <a:lnTo>
                      <a:pt x="39" y="2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2" name="Freeform 43"/>
              <p:cNvSpPr>
                <a:spLocks/>
              </p:cNvSpPr>
              <p:nvPr/>
            </p:nvSpPr>
            <p:spPr bwMode="auto">
              <a:xfrm>
                <a:off x="2491" y="1661"/>
                <a:ext cx="349" cy="353"/>
              </a:xfrm>
              <a:custGeom>
                <a:avLst/>
                <a:gdLst/>
                <a:ahLst/>
                <a:cxnLst>
                  <a:cxn ang="0">
                    <a:pos x="349" y="266"/>
                  </a:cxn>
                  <a:cxn ang="0">
                    <a:pos x="349" y="253"/>
                  </a:cxn>
                  <a:cxn ang="0">
                    <a:pos x="321" y="241"/>
                  </a:cxn>
                  <a:cxn ang="0">
                    <a:pos x="311" y="144"/>
                  </a:cxn>
                  <a:cxn ang="0">
                    <a:pos x="278" y="73"/>
                  </a:cxn>
                  <a:cxn ang="0">
                    <a:pos x="295" y="0"/>
                  </a:cxn>
                  <a:cxn ang="0">
                    <a:pos x="177" y="14"/>
                  </a:cxn>
                  <a:cxn ang="0">
                    <a:pos x="106" y="36"/>
                  </a:cxn>
                  <a:cxn ang="0">
                    <a:pos x="106" y="52"/>
                  </a:cxn>
                  <a:cxn ang="0">
                    <a:pos x="122" y="52"/>
                  </a:cxn>
                  <a:cxn ang="0">
                    <a:pos x="122" y="85"/>
                  </a:cxn>
                  <a:cxn ang="0">
                    <a:pos x="132" y="91"/>
                  </a:cxn>
                  <a:cxn ang="0">
                    <a:pos x="132" y="103"/>
                  </a:cxn>
                  <a:cxn ang="0">
                    <a:pos x="110" y="97"/>
                  </a:cxn>
                  <a:cxn ang="0">
                    <a:pos x="55" y="152"/>
                  </a:cxn>
                  <a:cxn ang="0">
                    <a:pos x="27" y="152"/>
                  </a:cxn>
                  <a:cxn ang="0">
                    <a:pos x="0" y="168"/>
                  </a:cxn>
                  <a:cxn ang="0">
                    <a:pos x="0" y="191"/>
                  </a:cxn>
                  <a:cxn ang="0">
                    <a:pos x="67" y="243"/>
                  </a:cxn>
                  <a:cxn ang="0">
                    <a:pos x="167" y="308"/>
                  </a:cxn>
                  <a:cxn ang="0">
                    <a:pos x="173" y="325"/>
                  </a:cxn>
                  <a:cxn ang="0">
                    <a:pos x="223" y="353"/>
                  </a:cxn>
                  <a:cxn ang="0">
                    <a:pos x="232" y="343"/>
                  </a:cxn>
                  <a:cxn ang="0">
                    <a:pos x="242" y="351"/>
                  </a:cxn>
                  <a:cxn ang="0">
                    <a:pos x="349" y="266"/>
                  </a:cxn>
                  <a:cxn ang="0">
                    <a:pos x="349" y="266"/>
                  </a:cxn>
                </a:cxnLst>
                <a:rect l="0" t="0" r="r" b="b"/>
                <a:pathLst>
                  <a:path w="349" h="353">
                    <a:moveTo>
                      <a:pt x="349" y="266"/>
                    </a:moveTo>
                    <a:lnTo>
                      <a:pt x="349" y="253"/>
                    </a:lnTo>
                    <a:lnTo>
                      <a:pt x="321" y="241"/>
                    </a:lnTo>
                    <a:lnTo>
                      <a:pt x="311" y="144"/>
                    </a:lnTo>
                    <a:lnTo>
                      <a:pt x="278" y="73"/>
                    </a:lnTo>
                    <a:lnTo>
                      <a:pt x="295" y="0"/>
                    </a:lnTo>
                    <a:lnTo>
                      <a:pt x="177" y="14"/>
                    </a:lnTo>
                    <a:lnTo>
                      <a:pt x="106" y="36"/>
                    </a:lnTo>
                    <a:lnTo>
                      <a:pt x="106" y="52"/>
                    </a:lnTo>
                    <a:lnTo>
                      <a:pt x="122" y="52"/>
                    </a:lnTo>
                    <a:lnTo>
                      <a:pt x="122" y="85"/>
                    </a:lnTo>
                    <a:lnTo>
                      <a:pt x="132" y="91"/>
                    </a:lnTo>
                    <a:lnTo>
                      <a:pt x="132" y="103"/>
                    </a:lnTo>
                    <a:lnTo>
                      <a:pt x="110" y="97"/>
                    </a:lnTo>
                    <a:lnTo>
                      <a:pt x="55" y="152"/>
                    </a:lnTo>
                    <a:lnTo>
                      <a:pt x="27" y="152"/>
                    </a:lnTo>
                    <a:lnTo>
                      <a:pt x="0" y="168"/>
                    </a:lnTo>
                    <a:lnTo>
                      <a:pt x="0" y="191"/>
                    </a:lnTo>
                    <a:lnTo>
                      <a:pt x="67" y="243"/>
                    </a:lnTo>
                    <a:lnTo>
                      <a:pt x="167" y="308"/>
                    </a:lnTo>
                    <a:lnTo>
                      <a:pt x="173" y="325"/>
                    </a:lnTo>
                    <a:lnTo>
                      <a:pt x="223" y="353"/>
                    </a:lnTo>
                    <a:lnTo>
                      <a:pt x="232" y="343"/>
                    </a:lnTo>
                    <a:lnTo>
                      <a:pt x="242" y="351"/>
                    </a:lnTo>
                    <a:lnTo>
                      <a:pt x="349" y="266"/>
                    </a:lnTo>
                    <a:lnTo>
                      <a:pt x="349" y="26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3" name="Freeform 44"/>
              <p:cNvSpPr>
                <a:spLocks/>
              </p:cNvSpPr>
              <p:nvPr/>
            </p:nvSpPr>
            <p:spPr bwMode="auto">
              <a:xfrm>
                <a:off x="2408" y="1691"/>
                <a:ext cx="215" cy="161"/>
              </a:xfrm>
              <a:custGeom>
                <a:avLst/>
                <a:gdLst/>
                <a:ahLst/>
                <a:cxnLst>
                  <a:cxn ang="0">
                    <a:pos x="189" y="22"/>
                  </a:cxn>
                  <a:cxn ang="0">
                    <a:pos x="189" y="6"/>
                  </a:cxn>
                  <a:cxn ang="0">
                    <a:pos x="138" y="6"/>
                  </a:cxn>
                  <a:cxn ang="0">
                    <a:pos x="132" y="0"/>
                  </a:cxn>
                  <a:cxn ang="0">
                    <a:pos x="110" y="45"/>
                  </a:cxn>
                  <a:cxn ang="0">
                    <a:pos x="83" y="51"/>
                  </a:cxn>
                  <a:cxn ang="0">
                    <a:pos x="65" y="61"/>
                  </a:cxn>
                  <a:cxn ang="0">
                    <a:pos x="61" y="61"/>
                  </a:cxn>
                  <a:cxn ang="0">
                    <a:pos x="61" y="118"/>
                  </a:cxn>
                  <a:cxn ang="0">
                    <a:pos x="32" y="138"/>
                  </a:cxn>
                  <a:cxn ang="0">
                    <a:pos x="32" y="150"/>
                  </a:cxn>
                  <a:cxn ang="0">
                    <a:pos x="0" y="161"/>
                  </a:cxn>
                  <a:cxn ang="0">
                    <a:pos x="83" y="161"/>
                  </a:cxn>
                  <a:cxn ang="0">
                    <a:pos x="83" y="138"/>
                  </a:cxn>
                  <a:cxn ang="0">
                    <a:pos x="110" y="122"/>
                  </a:cxn>
                  <a:cxn ang="0">
                    <a:pos x="138" y="122"/>
                  </a:cxn>
                  <a:cxn ang="0">
                    <a:pos x="193" y="67"/>
                  </a:cxn>
                  <a:cxn ang="0">
                    <a:pos x="215" y="73"/>
                  </a:cxn>
                  <a:cxn ang="0">
                    <a:pos x="215" y="61"/>
                  </a:cxn>
                  <a:cxn ang="0">
                    <a:pos x="205" y="55"/>
                  </a:cxn>
                  <a:cxn ang="0">
                    <a:pos x="205" y="22"/>
                  </a:cxn>
                  <a:cxn ang="0">
                    <a:pos x="189" y="22"/>
                  </a:cxn>
                  <a:cxn ang="0">
                    <a:pos x="189" y="22"/>
                  </a:cxn>
                </a:cxnLst>
                <a:rect l="0" t="0" r="r" b="b"/>
                <a:pathLst>
                  <a:path w="215" h="161">
                    <a:moveTo>
                      <a:pt x="189" y="22"/>
                    </a:moveTo>
                    <a:lnTo>
                      <a:pt x="189" y="6"/>
                    </a:lnTo>
                    <a:lnTo>
                      <a:pt x="138" y="6"/>
                    </a:lnTo>
                    <a:lnTo>
                      <a:pt x="132" y="0"/>
                    </a:lnTo>
                    <a:lnTo>
                      <a:pt x="110" y="45"/>
                    </a:lnTo>
                    <a:lnTo>
                      <a:pt x="83" y="51"/>
                    </a:lnTo>
                    <a:lnTo>
                      <a:pt x="65" y="61"/>
                    </a:lnTo>
                    <a:lnTo>
                      <a:pt x="61" y="61"/>
                    </a:lnTo>
                    <a:lnTo>
                      <a:pt x="61" y="118"/>
                    </a:lnTo>
                    <a:lnTo>
                      <a:pt x="32" y="138"/>
                    </a:lnTo>
                    <a:lnTo>
                      <a:pt x="32" y="150"/>
                    </a:lnTo>
                    <a:lnTo>
                      <a:pt x="0" y="161"/>
                    </a:lnTo>
                    <a:lnTo>
                      <a:pt x="83" y="161"/>
                    </a:lnTo>
                    <a:lnTo>
                      <a:pt x="83" y="138"/>
                    </a:lnTo>
                    <a:lnTo>
                      <a:pt x="110" y="122"/>
                    </a:lnTo>
                    <a:lnTo>
                      <a:pt x="138" y="122"/>
                    </a:lnTo>
                    <a:lnTo>
                      <a:pt x="193" y="67"/>
                    </a:lnTo>
                    <a:lnTo>
                      <a:pt x="215" y="73"/>
                    </a:lnTo>
                    <a:lnTo>
                      <a:pt x="215" y="61"/>
                    </a:lnTo>
                    <a:lnTo>
                      <a:pt x="205" y="55"/>
                    </a:lnTo>
                    <a:lnTo>
                      <a:pt x="205" y="22"/>
                    </a:lnTo>
                    <a:lnTo>
                      <a:pt x="189" y="22"/>
                    </a:lnTo>
                    <a:lnTo>
                      <a:pt x="189"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4" name="Freeform 45"/>
              <p:cNvSpPr>
                <a:spLocks/>
              </p:cNvSpPr>
              <p:nvPr/>
            </p:nvSpPr>
            <p:spPr bwMode="auto">
              <a:xfrm>
                <a:off x="2335" y="1852"/>
                <a:ext cx="156" cy="129"/>
              </a:xfrm>
              <a:custGeom>
                <a:avLst/>
                <a:gdLst/>
                <a:ahLst/>
                <a:cxnLst>
                  <a:cxn ang="0">
                    <a:pos x="77" y="85"/>
                  </a:cxn>
                  <a:cxn ang="0">
                    <a:pos x="95" y="85"/>
                  </a:cxn>
                  <a:cxn ang="0">
                    <a:pos x="95" y="34"/>
                  </a:cxn>
                  <a:cxn ang="0">
                    <a:pos x="156" y="34"/>
                  </a:cxn>
                  <a:cxn ang="0">
                    <a:pos x="156" y="0"/>
                  </a:cxn>
                  <a:cxn ang="0">
                    <a:pos x="73" y="0"/>
                  </a:cxn>
                  <a:cxn ang="0">
                    <a:pos x="67" y="18"/>
                  </a:cxn>
                  <a:cxn ang="0">
                    <a:pos x="55" y="24"/>
                  </a:cxn>
                  <a:cxn ang="0">
                    <a:pos x="38" y="67"/>
                  </a:cxn>
                  <a:cxn ang="0">
                    <a:pos x="16" y="79"/>
                  </a:cxn>
                  <a:cxn ang="0">
                    <a:pos x="10" y="101"/>
                  </a:cxn>
                  <a:cxn ang="0">
                    <a:pos x="0" y="111"/>
                  </a:cxn>
                  <a:cxn ang="0">
                    <a:pos x="6" y="129"/>
                  </a:cxn>
                  <a:cxn ang="0">
                    <a:pos x="10" y="129"/>
                  </a:cxn>
                  <a:cxn ang="0">
                    <a:pos x="22" y="117"/>
                  </a:cxn>
                  <a:cxn ang="0">
                    <a:pos x="83" y="117"/>
                  </a:cxn>
                  <a:cxn ang="0">
                    <a:pos x="77" y="85"/>
                  </a:cxn>
                  <a:cxn ang="0">
                    <a:pos x="77" y="85"/>
                  </a:cxn>
                </a:cxnLst>
                <a:rect l="0" t="0" r="r" b="b"/>
                <a:pathLst>
                  <a:path w="156" h="129">
                    <a:moveTo>
                      <a:pt x="77" y="85"/>
                    </a:moveTo>
                    <a:lnTo>
                      <a:pt x="95" y="85"/>
                    </a:lnTo>
                    <a:lnTo>
                      <a:pt x="95" y="34"/>
                    </a:lnTo>
                    <a:lnTo>
                      <a:pt x="156" y="34"/>
                    </a:lnTo>
                    <a:lnTo>
                      <a:pt x="156" y="0"/>
                    </a:lnTo>
                    <a:lnTo>
                      <a:pt x="73" y="0"/>
                    </a:lnTo>
                    <a:lnTo>
                      <a:pt x="67" y="18"/>
                    </a:lnTo>
                    <a:lnTo>
                      <a:pt x="55" y="24"/>
                    </a:lnTo>
                    <a:lnTo>
                      <a:pt x="38" y="67"/>
                    </a:lnTo>
                    <a:lnTo>
                      <a:pt x="16" y="79"/>
                    </a:lnTo>
                    <a:lnTo>
                      <a:pt x="10" y="101"/>
                    </a:lnTo>
                    <a:lnTo>
                      <a:pt x="0" y="111"/>
                    </a:lnTo>
                    <a:lnTo>
                      <a:pt x="6" y="129"/>
                    </a:lnTo>
                    <a:lnTo>
                      <a:pt x="10" y="129"/>
                    </a:lnTo>
                    <a:lnTo>
                      <a:pt x="22" y="117"/>
                    </a:lnTo>
                    <a:lnTo>
                      <a:pt x="83" y="117"/>
                    </a:lnTo>
                    <a:lnTo>
                      <a:pt x="77" y="85"/>
                    </a:lnTo>
                    <a:lnTo>
                      <a:pt x="77" y="8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5" name="Freeform 46"/>
              <p:cNvSpPr>
                <a:spLocks/>
              </p:cNvSpPr>
              <p:nvPr/>
            </p:nvSpPr>
            <p:spPr bwMode="auto">
              <a:xfrm>
                <a:off x="2345" y="1852"/>
                <a:ext cx="213" cy="245"/>
              </a:xfrm>
              <a:custGeom>
                <a:avLst/>
                <a:gdLst/>
                <a:ahLst/>
                <a:cxnLst>
                  <a:cxn ang="0">
                    <a:pos x="85" y="85"/>
                  </a:cxn>
                  <a:cxn ang="0">
                    <a:pos x="67" y="85"/>
                  </a:cxn>
                  <a:cxn ang="0">
                    <a:pos x="73" y="117"/>
                  </a:cxn>
                  <a:cxn ang="0">
                    <a:pos x="12" y="117"/>
                  </a:cxn>
                  <a:cxn ang="0">
                    <a:pos x="0" y="129"/>
                  </a:cxn>
                  <a:cxn ang="0">
                    <a:pos x="0" y="215"/>
                  </a:cxn>
                  <a:cxn ang="0">
                    <a:pos x="34" y="205"/>
                  </a:cxn>
                  <a:cxn ang="0">
                    <a:pos x="57" y="213"/>
                  </a:cxn>
                  <a:cxn ang="0">
                    <a:pos x="63" y="235"/>
                  </a:cxn>
                  <a:cxn ang="0">
                    <a:pos x="79" y="245"/>
                  </a:cxn>
                  <a:cxn ang="0">
                    <a:pos x="93" y="227"/>
                  </a:cxn>
                  <a:cxn ang="0">
                    <a:pos x="99" y="239"/>
                  </a:cxn>
                  <a:cxn ang="0">
                    <a:pos x="108" y="233"/>
                  </a:cxn>
                  <a:cxn ang="0">
                    <a:pos x="199" y="231"/>
                  </a:cxn>
                  <a:cxn ang="0">
                    <a:pos x="183" y="50"/>
                  </a:cxn>
                  <a:cxn ang="0">
                    <a:pos x="213" y="52"/>
                  </a:cxn>
                  <a:cxn ang="0">
                    <a:pos x="146" y="0"/>
                  </a:cxn>
                  <a:cxn ang="0">
                    <a:pos x="146" y="34"/>
                  </a:cxn>
                  <a:cxn ang="0">
                    <a:pos x="85" y="34"/>
                  </a:cxn>
                  <a:cxn ang="0">
                    <a:pos x="85" y="85"/>
                  </a:cxn>
                  <a:cxn ang="0">
                    <a:pos x="85" y="85"/>
                  </a:cxn>
                </a:cxnLst>
                <a:rect l="0" t="0" r="r" b="b"/>
                <a:pathLst>
                  <a:path w="213" h="245">
                    <a:moveTo>
                      <a:pt x="85" y="85"/>
                    </a:moveTo>
                    <a:lnTo>
                      <a:pt x="67" y="85"/>
                    </a:lnTo>
                    <a:lnTo>
                      <a:pt x="73" y="117"/>
                    </a:lnTo>
                    <a:lnTo>
                      <a:pt x="12" y="117"/>
                    </a:lnTo>
                    <a:lnTo>
                      <a:pt x="0" y="129"/>
                    </a:lnTo>
                    <a:lnTo>
                      <a:pt x="0" y="215"/>
                    </a:lnTo>
                    <a:lnTo>
                      <a:pt x="34" y="205"/>
                    </a:lnTo>
                    <a:lnTo>
                      <a:pt x="57" y="213"/>
                    </a:lnTo>
                    <a:lnTo>
                      <a:pt x="63" y="235"/>
                    </a:lnTo>
                    <a:lnTo>
                      <a:pt x="79" y="245"/>
                    </a:lnTo>
                    <a:lnTo>
                      <a:pt x="93" y="227"/>
                    </a:lnTo>
                    <a:lnTo>
                      <a:pt x="99" y="239"/>
                    </a:lnTo>
                    <a:lnTo>
                      <a:pt x="108" y="233"/>
                    </a:lnTo>
                    <a:lnTo>
                      <a:pt x="199" y="231"/>
                    </a:lnTo>
                    <a:lnTo>
                      <a:pt x="183" y="50"/>
                    </a:lnTo>
                    <a:lnTo>
                      <a:pt x="213" y="52"/>
                    </a:lnTo>
                    <a:lnTo>
                      <a:pt x="146" y="0"/>
                    </a:lnTo>
                    <a:lnTo>
                      <a:pt x="146" y="34"/>
                    </a:lnTo>
                    <a:lnTo>
                      <a:pt x="85" y="34"/>
                    </a:lnTo>
                    <a:lnTo>
                      <a:pt x="85" y="85"/>
                    </a:lnTo>
                    <a:lnTo>
                      <a:pt x="85" y="8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6" name="Freeform 47"/>
              <p:cNvSpPr>
                <a:spLocks/>
              </p:cNvSpPr>
              <p:nvPr/>
            </p:nvSpPr>
            <p:spPr bwMode="auto">
              <a:xfrm>
                <a:off x="2424" y="1902"/>
                <a:ext cx="295" cy="278"/>
              </a:xfrm>
              <a:custGeom>
                <a:avLst/>
                <a:gdLst/>
                <a:ahLst/>
                <a:cxnLst>
                  <a:cxn ang="0">
                    <a:pos x="29" y="183"/>
                  </a:cxn>
                  <a:cxn ang="0">
                    <a:pos x="20" y="189"/>
                  </a:cxn>
                  <a:cxn ang="0">
                    <a:pos x="14" y="177"/>
                  </a:cxn>
                  <a:cxn ang="0">
                    <a:pos x="0" y="195"/>
                  </a:cxn>
                  <a:cxn ang="0">
                    <a:pos x="0" y="220"/>
                  </a:cxn>
                  <a:cxn ang="0">
                    <a:pos x="20" y="228"/>
                  </a:cxn>
                  <a:cxn ang="0">
                    <a:pos x="16" y="246"/>
                  </a:cxn>
                  <a:cxn ang="0">
                    <a:pos x="47" y="242"/>
                  </a:cxn>
                  <a:cxn ang="0">
                    <a:pos x="75" y="278"/>
                  </a:cxn>
                  <a:cxn ang="0">
                    <a:pos x="118" y="278"/>
                  </a:cxn>
                  <a:cxn ang="0">
                    <a:pos x="126" y="246"/>
                  </a:cxn>
                  <a:cxn ang="0">
                    <a:pos x="150" y="230"/>
                  </a:cxn>
                  <a:cxn ang="0">
                    <a:pos x="169" y="205"/>
                  </a:cxn>
                  <a:cxn ang="0">
                    <a:pos x="223" y="189"/>
                  </a:cxn>
                  <a:cxn ang="0">
                    <a:pos x="276" y="181"/>
                  </a:cxn>
                  <a:cxn ang="0">
                    <a:pos x="295" y="150"/>
                  </a:cxn>
                  <a:cxn ang="0">
                    <a:pos x="290" y="112"/>
                  </a:cxn>
                  <a:cxn ang="0">
                    <a:pos x="240" y="84"/>
                  </a:cxn>
                  <a:cxn ang="0">
                    <a:pos x="234" y="67"/>
                  </a:cxn>
                  <a:cxn ang="0">
                    <a:pos x="134" y="2"/>
                  </a:cxn>
                  <a:cxn ang="0">
                    <a:pos x="104" y="0"/>
                  </a:cxn>
                  <a:cxn ang="0">
                    <a:pos x="120" y="181"/>
                  </a:cxn>
                  <a:cxn ang="0">
                    <a:pos x="29" y="183"/>
                  </a:cxn>
                  <a:cxn ang="0">
                    <a:pos x="29" y="183"/>
                  </a:cxn>
                </a:cxnLst>
                <a:rect l="0" t="0" r="r" b="b"/>
                <a:pathLst>
                  <a:path w="295" h="278">
                    <a:moveTo>
                      <a:pt x="29" y="183"/>
                    </a:moveTo>
                    <a:lnTo>
                      <a:pt x="20" y="189"/>
                    </a:lnTo>
                    <a:lnTo>
                      <a:pt x="14" y="177"/>
                    </a:lnTo>
                    <a:lnTo>
                      <a:pt x="0" y="195"/>
                    </a:lnTo>
                    <a:lnTo>
                      <a:pt x="0" y="220"/>
                    </a:lnTo>
                    <a:lnTo>
                      <a:pt x="20" y="228"/>
                    </a:lnTo>
                    <a:lnTo>
                      <a:pt x="16" y="246"/>
                    </a:lnTo>
                    <a:lnTo>
                      <a:pt x="47" y="242"/>
                    </a:lnTo>
                    <a:lnTo>
                      <a:pt x="75" y="278"/>
                    </a:lnTo>
                    <a:lnTo>
                      <a:pt x="118" y="278"/>
                    </a:lnTo>
                    <a:lnTo>
                      <a:pt x="126" y="246"/>
                    </a:lnTo>
                    <a:lnTo>
                      <a:pt x="150" y="230"/>
                    </a:lnTo>
                    <a:lnTo>
                      <a:pt x="169" y="205"/>
                    </a:lnTo>
                    <a:lnTo>
                      <a:pt x="223" y="189"/>
                    </a:lnTo>
                    <a:lnTo>
                      <a:pt x="276" y="181"/>
                    </a:lnTo>
                    <a:lnTo>
                      <a:pt x="295" y="150"/>
                    </a:lnTo>
                    <a:lnTo>
                      <a:pt x="290" y="112"/>
                    </a:lnTo>
                    <a:lnTo>
                      <a:pt x="240" y="84"/>
                    </a:lnTo>
                    <a:lnTo>
                      <a:pt x="234" y="67"/>
                    </a:lnTo>
                    <a:lnTo>
                      <a:pt x="134" y="2"/>
                    </a:lnTo>
                    <a:lnTo>
                      <a:pt x="104" y="0"/>
                    </a:lnTo>
                    <a:lnTo>
                      <a:pt x="120" y="181"/>
                    </a:lnTo>
                    <a:lnTo>
                      <a:pt x="29" y="183"/>
                    </a:lnTo>
                    <a:lnTo>
                      <a:pt x="29" y="18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7" name="Freeform 48"/>
              <p:cNvSpPr>
                <a:spLocks/>
              </p:cNvSpPr>
              <p:nvPr/>
            </p:nvSpPr>
            <p:spPr bwMode="auto">
              <a:xfrm>
                <a:off x="2647" y="1925"/>
                <a:ext cx="271" cy="233"/>
              </a:xfrm>
              <a:custGeom>
                <a:avLst/>
                <a:gdLst/>
                <a:ahLst/>
                <a:cxnLst>
                  <a:cxn ang="0">
                    <a:pos x="254" y="38"/>
                  </a:cxn>
                  <a:cxn ang="0">
                    <a:pos x="254" y="14"/>
                  </a:cxn>
                  <a:cxn ang="0">
                    <a:pos x="240" y="18"/>
                  </a:cxn>
                  <a:cxn ang="0">
                    <a:pos x="224" y="6"/>
                  </a:cxn>
                  <a:cxn ang="0">
                    <a:pos x="210" y="0"/>
                  </a:cxn>
                  <a:cxn ang="0">
                    <a:pos x="193" y="2"/>
                  </a:cxn>
                  <a:cxn ang="0">
                    <a:pos x="86" y="87"/>
                  </a:cxn>
                  <a:cxn ang="0">
                    <a:pos x="76" y="79"/>
                  </a:cxn>
                  <a:cxn ang="0">
                    <a:pos x="67" y="89"/>
                  </a:cxn>
                  <a:cxn ang="0">
                    <a:pos x="72" y="127"/>
                  </a:cxn>
                  <a:cxn ang="0">
                    <a:pos x="53" y="158"/>
                  </a:cxn>
                  <a:cxn ang="0">
                    <a:pos x="0" y="166"/>
                  </a:cxn>
                  <a:cxn ang="0">
                    <a:pos x="5" y="184"/>
                  </a:cxn>
                  <a:cxn ang="0">
                    <a:pos x="19" y="197"/>
                  </a:cxn>
                  <a:cxn ang="0">
                    <a:pos x="23" y="233"/>
                  </a:cxn>
                  <a:cxn ang="0">
                    <a:pos x="31" y="233"/>
                  </a:cxn>
                  <a:cxn ang="0">
                    <a:pos x="39" y="217"/>
                  </a:cxn>
                  <a:cxn ang="0">
                    <a:pos x="57" y="227"/>
                  </a:cxn>
                  <a:cxn ang="0">
                    <a:pos x="65" y="201"/>
                  </a:cxn>
                  <a:cxn ang="0">
                    <a:pos x="86" y="190"/>
                  </a:cxn>
                  <a:cxn ang="0">
                    <a:pos x="120" y="205"/>
                  </a:cxn>
                  <a:cxn ang="0">
                    <a:pos x="130" y="199"/>
                  </a:cxn>
                  <a:cxn ang="0">
                    <a:pos x="153" y="215"/>
                  </a:cxn>
                  <a:cxn ang="0">
                    <a:pos x="169" y="201"/>
                  </a:cxn>
                  <a:cxn ang="0">
                    <a:pos x="187" y="194"/>
                  </a:cxn>
                  <a:cxn ang="0">
                    <a:pos x="210" y="207"/>
                  </a:cxn>
                  <a:cxn ang="0">
                    <a:pos x="222" y="201"/>
                  </a:cxn>
                  <a:cxn ang="0">
                    <a:pos x="216" y="186"/>
                  </a:cxn>
                  <a:cxn ang="0">
                    <a:pos x="232" y="186"/>
                  </a:cxn>
                  <a:cxn ang="0">
                    <a:pos x="244" y="150"/>
                  </a:cxn>
                  <a:cxn ang="0">
                    <a:pos x="260" y="127"/>
                  </a:cxn>
                  <a:cxn ang="0">
                    <a:pos x="260" y="125"/>
                  </a:cxn>
                  <a:cxn ang="0">
                    <a:pos x="260" y="123"/>
                  </a:cxn>
                  <a:cxn ang="0">
                    <a:pos x="260" y="119"/>
                  </a:cxn>
                  <a:cxn ang="0">
                    <a:pos x="260" y="113"/>
                  </a:cxn>
                  <a:cxn ang="0">
                    <a:pos x="260" y="107"/>
                  </a:cxn>
                  <a:cxn ang="0">
                    <a:pos x="260" y="99"/>
                  </a:cxn>
                  <a:cxn ang="0">
                    <a:pos x="260" y="89"/>
                  </a:cxn>
                  <a:cxn ang="0">
                    <a:pos x="260" y="81"/>
                  </a:cxn>
                  <a:cxn ang="0">
                    <a:pos x="271" y="67"/>
                  </a:cxn>
                  <a:cxn ang="0">
                    <a:pos x="254" y="38"/>
                  </a:cxn>
                  <a:cxn ang="0">
                    <a:pos x="254" y="38"/>
                  </a:cxn>
                </a:cxnLst>
                <a:rect l="0" t="0" r="r" b="b"/>
                <a:pathLst>
                  <a:path w="271" h="233">
                    <a:moveTo>
                      <a:pt x="254" y="38"/>
                    </a:moveTo>
                    <a:lnTo>
                      <a:pt x="254" y="14"/>
                    </a:lnTo>
                    <a:lnTo>
                      <a:pt x="240" y="18"/>
                    </a:lnTo>
                    <a:lnTo>
                      <a:pt x="224" y="6"/>
                    </a:lnTo>
                    <a:lnTo>
                      <a:pt x="210" y="0"/>
                    </a:lnTo>
                    <a:lnTo>
                      <a:pt x="193" y="2"/>
                    </a:lnTo>
                    <a:lnTo>
                      <a:pt x="86" y="87"/>
                    </a:lnTo>
                    <a:lnTo>
                      <a:pt x="76" y="79"/>
                    </a:lnTo>
                    <a:lnTo>
                      <a:pt x="67" y="89"/>
                    </a:lnTo>
                    <a:lnTo>
                      <a:pt x="72" y="127"/>
                    </a:lnTo>
                    <a:lnTo>
                      <a:pt x="53" y="158"/>
                    </a:lnTo>
                    <a:lnTo>
                      <a:pt x="0" y="166"/>
                    </a:lnTo>
                    <a:lnTo>
                      <a:pt x="5" y="184"/>
                    </a:lnTo>
                    <a:lnTo>
                      <a:pt x="19" y="197"/>
                    </a:lnTo>
                    <a:lnTo>
                      <a:pt x="23" y="233"/>
                    </a:lnTo>
                    <a:lnTo>
                      <a:pt x="31" y="233"/>
                    </a:lnTo>
                    <a:lnTo>
                      <a:pt x="39" y="217"/>
                    </a:lnTo>
                    <a:lnTo>
                      <a:pt x="57" y="227"/>
                    </a:lnTo>
                    <a:lnTo>
                      <a:pt x="65" y="201"/>
                    </a:lnTo>
                    <a:lnTo>
                      <a:pt x="86" y="190"/>
                    </a:lnTo>
                    <a:lnTo>
                      <a:pt x="120" y="205"/>
                    </a:lnTo>
                    <a:lnTo>
                      <a:pt x="130" y="199"/>
                    </a:lnTo>
                    <a:lnTo>
                      <a:pt x="153" y="215"/>
                    </a:lnTo>
                    <a:lnTo>
                      <a:pt x="169" y="201"/>
                    </a:lnTo>
                    <a:lnTo>
                      <a:pt x="187" y="194"/>
                    </a:lnTo>
                    <a:lnTo>
                      <a:pt x="210" y="207"/>
                    </a:lnTo>
                    <a:lnTo>
                      <a:pt x="222" y="201"/>
                    </a:lnTo>
                    <a:lnTo>
                      <a:pt x="216" y="186"/>
                    </a:lnTo>
                    <a:lnTo>
                      <a:pt x="232" y="186"/>
                    </a:lnTo>
                    <a:lnTo>
                      <a:pt x="244" y="150"/>
                    </a:lnTo>
                    <a:lnTo>
                      <a:pt x="260" y="127"/>
                    </a:lnTo>
                    <a:lnTo>
                      <a:pt x="260" y="125"/>
                    </a:lnTo>
                    <a:lnTo>
                      <a:pt x="260" y="123"/>
                    </a:lnTo>
                    <a:lnTo>
                      <a:pt x="260" y="119"/>
                    </a:lnTo>
                    <a:lnTo>
                      <a:pt x="260" y="113"/>
                    </a:lnTo>
                    <a:lnTo>
                      <a:pt x="260" y="107"/>
                    </a:lnTo>
                    <a:lnTo>
                      <a:pt x="260" y="99"/>
                    </a:lnTo>
                    <a:lnTo>
                      <a:pt x="260" y="89"/>
                    </a:lnTo>
                    <a:lnTo>
                      <a:pt x="260" y="81"/>
                    </a:lnTo>
                    <a:lnTo>
                      <a:pt x="271" y="67"/>
                    </a:lnTo>
                    <a:lnTo>
                      <a:pt x="254" y="38"/>
                    </a:lnTo>
                    <a:lnTo>
                      <a:pt x="254" y="3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8" name="Freeform 49"/>
              <p:cNvSpPr>
                <a:spLocks/>
              </p:cNvSpPr>
              <p:nvPr/>
            </p:nvSpPr>
            <p:spPr bwMode="auto">
              <a:xfrm>
                <a:off x="2542" y="2091"/>
                <a:ext cx="128" cy="100"/>
              </a:xfrm>
              <a:custGeom>
                <a:avLst/>
                <a:gdLst/>
                <a:ahLst/>
                <a:cxnLst>
                  <a:cxn ang="0">
                    <a:pos x="51" y="16"/>
                  </a:cxn>
                  <a:cxn ang="0">
                    <a:pos x="32" y="41"/>
                  </a:cxn>
                  <a:cxn ang="0">
                    <a:pos x="8" y="57"/>
                  </a:cxn>
                  <a:cxn ang="0">
                    <a:pos x="0" y="89"/>
                  </a:cxn>
                  <a:cxn ang="0">
                    <a:pos x="49" y="100"/>
                  </a:cxn>
                  <a:cxn ang="0">
                    <a:pos x="49" y="75"/>
                  </a:cxn>
                  <a:cxn ang="0">
                    <a:pos x="116" y="75"/>
                  </a:cxn>
                  <a:cxn ang="0">
                    <a:pos x="128" y="67"/>
                  </a:cxn>
                  <a:cxn ang="0">
                    <a:pos x="124" y="31"/>
                  </a:cxn>
                  <a:cxn ang="0">
                    <a:pos x="110" y="18"/>
                  </a:cxn>
                  <a:cxn ang="0">
                    <a:pos x="105" y="0"/>
                  </a:cxn>
                  <a:cxn ang="0">
                    <a:pos x="51" y="16"/>
                  </a:cxn>
                  <a:cxn ang="0">
                    <a:pos x="51" y="16"/>
                  </a:cxn>
                </a:cxnLst>
                <a:rect l="0" t="0" r="r" b="b"/>
                <a:pathLst>
                  <a:path w="128" h="100">
                    <a:moveTo>
                      <a:pt x="51" y="16"/>
                    </a:moveTo>
                    <a:lnTo>
                      <a:pt x="32" y="41"/>
                    </a:lnTo>
                    <a:lnTo>
                      <a:pt x="8" y="57"/>
                    </a:lnTo>
                    <a:lnTo>
                      <a:pt x="0" y="89"/>
                    </a:lnTo>
                    <a:lnTo>
                      <a:pt x="49" y="100"/>
                    </a:lnTo>
                    <a:lnTo>
                      <a:pt x="49" y="75"/>
                    </a:lnTo>
                    <a:lnTo>
                      <a:pt x="116" y="75"/>
                    </a:lnTo>
                    <a:lnTo>
                      <a:pt x="128" y="67"/>
                    </a:lnTo>
                    <a:lnTo>
                      <a:pt x="124" y="31"/>
                    </a:lnTo>
                    <a:lnTo>
                      <a:pt x="110" y="18"/>
                    </a:lnTo>
                    <a:lnTo>
                      <a:pt x="105" y="0"/>
                    </a:lnTo>
                    <a:lnTo>
                      <a:pt x="51" y="16"/>
                    </a:lnTo>
                    <a:lnTo>
                      <a:pt x="51"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9" name="Freeform 50"/>
              <p:cNvSpPr>
                <a:spLocks/>
              </p:cNvSpPr>
              <p:nvPr/>
            </p:nvSpPr>
            <p:spPr bwMode="auto">
              <a:xfrm>
                <a:off x="2329" y="2057"/>
                <a:ext cx="115" cy="91"/>
              </a:xfrm>
              <a:custGeom>
                <a:avLst/>
                <a:gdLst/>
                <a:ahLst/>
                <a:cxnLst>
                  <a:cxn ang="0">
                    <a:pos x="73" y="8"/>
                  </a:cxn>
                  <a:cxn ang="0">
                    <a:pos x="50" y="0"/>
                  </a:cxn>
                  <a:cxn ang="0">
                    <a:pos x="16" y="10"/>
                  </a:cxn>
                  <a:cxn ang="0">
                    <a:pos x="0" y="42"/>
                  </a:cxn>
                  <a:cxn ang="0">
                    <a:pos x="12" y="54"/>
                  </a:cxn>
                  <a:cxn ang="0">
                    <a:pos x="61" y="52"/>
                  </a:cxn>
                  <a:cxn ang="0">
                    <a:pos x="69" y="67"/>
                  </a:cxn>
                  <a:cxn ang="0">
                    <a:pos x="8" y="71"/>
                  </a:cxn>
                  <a:cxn ang="0">
                    <a:pos x="8" y="85"/>
                  </a:cxn>
                  <a:cxn ang="0">
                    <a:pos x="69" y="81"/>
                  </a:cxn>
                  <a:cxn ang="0">
                    <a:pos x="111" y="91"/>
                  </a:cxn>
                  <a:cxn ang="0">
                    <a:pos x="115" y="73"/>
                  </a:cxn>
                  <a:cxn ang="0">
                    <a:pos x="95" y="65"/>
                  </a:cxn>
                  <a:cxn ang="0">
                    <a:pos x="95" y="40"/>
                  </a:cxn>
                  <a:cxn ang="0">
                    <a:pos x="79" y="30"/>
                  </a:cxn>
                  <a:cxn ang="0">
                    <a:pos x="73" y="8"/>
                  </a:cxn>
                  <a:cxn ang="0">
                    <a:pos x="73" y="8"/>
                  </a:cxn>
                </a:cxnLst>
                <a:rect l="0" t="0" r="r" b="b"/>
                <a:pathLst>
                  <a:path w="115" h="91">
                    <a:moveTo>
                      <a:pt x="73" y="8"/>
                    </a:moveTo>
                    <a:lnTo>
                      <a:pt x="50" y="0"/>
                    </a:lnTo>
                    <a:lnTo>
                      <a:pt x="16" y="10"/>
                    </a:lnTo>
                    <a:lnTo>
                      <a:pt x="0" y="42"/>
                    </a:lnTo>
                    <a:lnTo>
                      <a:pt x="12" y="54"/>
                    </a:lnTo>
                    <a:lnTo>
                      <a:pt x="61" y="52"/>
                    </a:lnTo>
                    <a:lnTo>
                      <a:pt x="69" y="67"/>
                    </a:lnTo>
                    <a:lnTo>
                      <a:pt x="8" y="71"/>
                    </a:lnTo>
                    <a:lnTo>
                      <a:pt x="8" y="85"/>
                    </a:lnTo>
                    <a:lnTo>
                      <a:pt x="69" y="81"/>
                    </a:lnTo>
                    <a:lnTo>
                      <a:pt x="111" y="91"/>
                    </a:lnTo>
                    <a:lnTo>
                      <a:pt x="115" y="73"/>
                    </a:lnTo>
                    <a:lnTo>
                      <a:pt x="95" y="65"/>
                    </a:lnTo>
                    <a:lnTo>
                      <a:pt x="95" y="40"/>
                    </a:lnTo>
                    <a:lnTo>
                      <a:pt x="79" y="30"/>
                    </a:lnTo>
                    <a:lnTo>
                      <a:pt x="73" y="8"/>
                    </a:lnTo>
                    <a:lnTo>
                      <a:pt x="73" y="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0" name="Freeform 51"/>
              <p:cNvSpPr>
                <a:spLocks/>
              </p:cNvSpPr>
              <p:nvPr/>
            </p:nvSpPr>
            <p:spPr bwMode="auto">
              <a:xfrm>
                <a:off x="2337" y="2109"/>
                <a:ext cx="61" cy="19"/>
              </a:xfrm>
              <a:custGeom>
                <a:avLst/>
                <a:gdLst/>
                <a:ahLst/>
                <a:cxnLst>
                  <a:cxn ang="0">
                    <a:pos x="53" y="0"/>
                  </a:cxn>
                  <a:cxn ang="0">
                    <a:pos x="4" y="2"/>
                  </a:cxn>
                  <a:cxn ang="0">
                    <a:pos x="0" y="19"/>
                  </a:cxn>
                  <a:cxn ang="0">
                    <a:pos x="61" y="15"/>
                  </a:cxn>
                  <a:cxn ang="0">
                    <a:pos x="53" y="0"/>
                  </a:cxn>
                  <a:cxn ang="0">
                    <a:pos x="53" y="0"/>
                  </a:cxn>
                </a:cxnLst>
                <a:rect l="0" t="0" r="r" b="b"/>
                <a:pathLst>
                  <a:path w="61" h="19">
                    <a:moveTo>
                      <a:pt x="53" y="0"/>
                    </a:moveTo>
                    <a:lnTo>
                      <a:pt x="4" y="2"/>
                    </a:lnTo>
                    <a:lnTo>
                      <a:pt x="0" y="19"/>
                    </a:lnTo>
                    <a:lnTo>
                      <a:pt x="61" y="15"/>
                    </a:lnTo>
                    <a:lnTo>
                      <a:pt x="53" y="0"/>
                    </a:lnTo>
                    <a:lnTo>
                      <a:pt x="5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1" name="Freeform 52"/>
              <p:cNvSpPr>
                <a:spLocks/>
              </p:cNvSpPr>
              <p:nvPr/>
            </p:nvSpPr>
            <p:spPr bwMode="auto">
              <a:xfrm>
                <a:off x="2432" y="2215"/>
                <a:ext cx="71" cy="79"/>
              </a:xfrm>
              <a:custGeom>
                <a:avLst/>
                <a:gdLst/>
                <a:ahLst/>
                <a:cxnLst>
                  <a:cxn ang="0">
                    <a:pos x="23" y="0"/>
                  </a:cxn>
                  <a:cxn ang="0">
                    <a:pos x="0" y="30"/>
                  </a:cxn>
                  <a:cxn ang="0">
                    <a:pos x="69" y="79"/>
                  </a:cxn>
                  <a:cxn ang="0">
                    <a:pos x="71" y="65"/>
                  </a:cxn>
                  <a:cxn ang="0">
                    <a:pos x="55" y="18"/>
                  </a:cxn>
                  <a:cxn ang="0">
                    <a:pos x="35" y="0"/>
                  </a:cxn>
                  <a:cxn ang="0">
                    <a:pos x="23" y="0"/>
                  </a:cxn>
                  <a:cxn ang="0">
                    <a:pos x="23" y="0"/>
                  </a:cxn>
                </a:cxnLst>
                <a:rect l="0" t="0" r="r" b="b"/>
                <a:pathLst>
                  <a:path w="71" h="79">
                    <a:moveTo>
                      <a:pt x="23" y="0"/>
                    </a:moveTo>
                    <a:lnTo>
                      <a:pt x="0" y="30"/>
                    </a:lnTo>
                    <a:lnTo>
                      <a:pt x="69" y="79"/>
                    </a:lnTo>
                    <a:lnTo>
                      <a:pt x="71" y="65"/>
                    </a:lnTo>
                    <a:lnTo>
                      <a:pt x="55" y="18"/>
                    </a:lnTo>
                    <a:lnTo>
                      <a:pt x="35" y="0"/>
                    </a:lnTo>
                    <a:lnTo>
                      <a:pt x="23" y="0"/>
                    </a:lnTo>
                    <a:lnTo>
                      <a:pt x="2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2" name="Freeform 53"/>
              <p:cNvSpPr>
                <a:spLocks/>
              </p:cNvSpPr>
              <p:nvPr/>
            </p:nvSpPr>
            <p:spPr bwMode="auto">
              <a:xfrm>
                <a:off x="2402" y="2186"/>
                <a:ext cx="53" cy="59"/>
              </a:xfrm>
              <a:custGeom>
                <a:avLst/>
                <a:gdLst/>
                <a:ahLst/>
                <a:cxnLst>
                  <a:cxn ang="0">
                    <a:pos x="0" y="21"/>
                  </a:cxn>
                  <a:cxn ang="0">
                    <a:pos x="10" y="51"/>
                  </a:cxn>
                  <a:cxn ang="0">
                    <a:pos x="30" y="59"/>
                  </a:cxn>
                  <a:cxn ang="0">
                    <a:pos x="53" y="29"/>
                  </a:cxn>
                  <a:cxn ang="0">
                    <a:pos x="44" y="0"/>
                  </a:cxn>
                  <a:cxn ang="0">
                    <a:pos x="22" y="0"/>
                  </a:cxn>
                  <a:cxn ang="0">
                    <a:pos x="0" y="21"/>
                  </a:cxn>
                  <a:cxn ang="0">
                    <a:pos x="0" y="21"/>
                  </a:cxn>
                </a:cxnLst>
                <a:rect l="0" t="0" r="r" b="b"/>
                <a:pathLst>
                  <a:path w="53" h="59">
                    <a:moveTo>
                      <a:pt x="0" y="21"/>
                    </a:moveTo>
                    <a:lnTo>
                      <a:pt x="10" y="51"/>
                    </a:lnTo>
                    <a:lnTo>
                      <a:pt x="30" y="59"/>
                    </a:lnTo>
                    <a:lnTo>
                      <a:pt x="53" y="29"/>
                    </a:lnTo>
                    <a:lnTo>
                      <a:pt x="44" y="0"/>
                    </a:lnTo>
                    <a:lnTo>
                      <a:pt x="22" y="0"/>
                    </a:lnTo>
                    <a:lnTo>
                      <a:pt x="0" y="21"/>
                    </a:lnTo>
                    <a:lnTo>
                      <a:pt x="0" y="2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3" name="Freeform 54"/>
              <p:cNvSpPr>
                <a:spLocks/>
              </p:cNvSpPr>
              <p:nvPr/>
            </p:nvSpPr>
            <p:spPr bwMode="auto">
              <a:xfrm>
                <a:off x="2367" y="2138"/>
                <a:ext cx="132" cy="95"/>
              </a:xfrm>
              <a:custGeom>
                <a:avLst/>
                <a:gdLst/>
                <a:ahLst/>
                <a:cxnLst>
                  <a:cxn ang="0">
                    <a:pos x="104" y="6"/>
                  </a:cxn>
                  <a:cxn ang="0">
                    <a:pos x="73" y="10"/>
                  </a:cxn>
                  <a:cxn ang="0">
                    <a:pos x="31" y="0"/>
                  </a:cxn>
                  <a:cxn ang="0">
                    <a:pos x="35" y="10"/>
                  </a:cxn>
                  <a:cxn ang="0">
                    <a:pos x="0" y="32"/>
                  </a:cxn>
                  <a:cxn ang="0">
                    <a:pos x="35" y="69"/>
                  </a:cxn>
                  <a:cxn ang="0">
                    <a:pos x="57" y="48"/>
                  </a:cxn>
                  <a:cxn ang="0">
                    <a:pos x="79" y="48"/>
                  </a:cxn>
                  <a:cxn ang="0">
                    <a:pos x="88" y="77"/>
                  </a:cxn>
                  <a:cxn ang="0">
                    <a:pos x="100" y="77"/>
                  </a:cxn>
                  <a:cxn ang="0">
                    <a:pos x="120" y="95"/>
                  </a:cxn>
                  <a:cxn ang="0">
                    <a:pos x="128" y="91"/>
                  </a:cxn>
                  <a:cxn ang="0">
                    <a:pos x="132" y="42"/>
                  </a:cxn>
                  <a:cxn ang="0">
                    <a:pos x="104" y="6"/>
                  </a:cxn>
                  <a:cxn ang="0">
                    <a:pos x="104" y="6"/>
                  </a:cxn>
                </a:cxnLst>
                <a:rect l="0" t="0" r="r" b="b"/>
                <a:pathLst>
                  <a:path w="132" h="95">
                    <a:moveTo>
                      <a:pt x="104" y="6"/>
                    </a:moveTo>
                    <a:lnTo>
                      <a:pt x="73" y="10"/>
                    </a:lnTo>
                    <a:lnTo>
                      <a:pt x="31" y="0"/>
                    </a:lnTo>
                    <a:lnTo>
                      <a:pt x="35" y="10"/>
                    </a:lnTo>
                    <a:lnTo>
                      <a:pt x="0" y="32"/>
                    </a:lnTo>
                    <a:lnTo>
                      <a:pt x="35" y="69"/>
                    </a:lnTo>
                    <a:lnTo>
                      <a:pt x="57" y="48"/>
                    </a:lnTo>
                    <a:lnTo>
                      <a:pt x="79" y="48"/>
                    </a:lnTo>
                    <a:lnTo>
                      <a:pt x="88" y="77"/>
                    </a:lnTo>
                    <a:lnTo>
                      <a:pt x="100" y="77"/>
                    </a:lnTo>
                    <a:lnTo>
                      <a:pt x="120" y="95"/>
                    </a:lnTo>
                    <a:lnTo>
                      <a:pt x="128" y="91"/>
                    </a:lnTo>
                    <a:lnTo>
                      <a:pt x="132" y="42"/>
                    </a:lnTo>
                    <a:lnTo>
                      <a:pt x="104" y="6"/>
                    </a:lnTo>
                    <a:lnTo>
                      <a:pt x="104"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4" name="Freeform 55"/>
              <p:cNvSpPr>
                <a:spLocks/>
              </p:cNvSpPr>
              <p:nvPr/>
            </p:nvSpPr>
            <p:spPr bwMode="auto">
              <a:xfrm>
                <a:off x="2337" y="2138"/>
                <a:ext cx="65" cy="32"/>
              </a:xfrm>
              <a:custGeom>
                <a:avLst/>
                <a:gdLst/>
                <a:ahLst/>
                <a:cxnLst>
                  <a:cxn ang="0">
                    <a:pos x="0" y="4"/>
                  </a:cxn>
                  <a:cxn ang="0">
                    <a:pos x="22" y="18"/>
                  </a:cxn>
                  <a:cxn ang="0">
                    <a:pos x="30" y="32"/>
                  </a:cxn>
                  <a:cxn ang="0">
                    <a:pos x="65" y="10"/>
                  </a:cxn>
                  <a:cxn ang="0">
                    <a:pos x="61" y="0"/>
                  </a:cxn>
                  <a:cxn ang="0">
                    <a:pos x="0" y="4"/>
                  </a:cxn>
                  <a:cxn ang="0">
                    <a:pos x="0" y="4"/>
                  </a:cxn>
                </a:cxnLst>
                <a:rect l="0" t="0" r="r" b="b"/>
                <a:pathLst>
                  <a:path w="65" h="32">
                    <a:moveTo>
                      <a:pt x="0" y="4"/>
                    </a:moveTo>
                    <a:lnTo>
                      <a:pt x="22" y="18"/>
                    </a:lnTo>
                    <a:lnTo>
                      <a:pt x="30" y="32"/>
                    </a:lnTo>
                    <a:lnTo>
                      <a:pt x="65" y="10"/>
                    </a:lnTo>
                    <a:lnTo>
                      <a:pt x="61" y="0"/>
                    </a:lnTo>
                    <a:lnTo>
                      <a:pt x="0" y="4"/>
                    </a:lnTo>
                    <a:lnTo>
                      <a:pt x="0"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5" name="Freeform 56"/>
              <p:cNvSpPr>
                <a:spLocks/>
              </p:cNvSpPr>
              <p:nvPr/>
            </p:nvSpPr>
            <p:spPr bwMode="auto">
              <a:xfrm>
                <a:off x="2487" y="2180"/>
                <a:ext cx="110" cy="114"/>
              </a:xfrm>
              <a:custGeom>
                <a:avLst/>
                <a:gdLst/>
                <a:ahLst/>
                <a:cxnLst>
                  <a:cxn ang="0">
                    <a:pos x="104" y="90"/>
                  </a:cxn>
                  <a:cxn ang="0">
                    <a:pos x="95" y="69"/>
                  </a:cxn>
                  <a:cxn ang="0">
                    <a:pos x="110" y="37"/>
                  </a:cxn>
                  <a:cxn ang="0">
                    <a:pos x="104" y="11"/>
                  </a:cxn>
                  <a:cxn ang="0">
                    <a:pos x="55" y="0"/>
                  </a:cxn>
                  <a:cxn ang="0">
                    <a:pos x="12" y="0"/>
                  </a:cxn>
                  <a:cxn ang="0">
                    <a:pos x="8" y="49"/>
                  </a:cxn>
                  <a:cxn ang="0">
                    <a:pos x="0" y="53"/>
                  </a:cxn>
                  <a:cxn ang="0">
                    <a:pos x="16" y="100"/>
                  </a:cxn>
                  <a:cxn ang="0">
                    <a:pos x="14" y="114"/>
                  </a:cxn>
                  <a:cxn ang="0">
                    <a:pos x="79" y="96"/>
                  </a:cxn>
                  <a:cxn ang="0">
                    <a:pos x="100" y="106"/>
                  </a:cxn>
                  <a:cxn ang="0">
                    <a:pos x="104" y="90"/>
                  </a:cxn>
                  <a:cxn ang="0">
                    <a:pos x="104" y="90"/>
                  </a:cxn>
                </a:cxnLst>
                <a:rect l="0" t="0" r="r" b="b"/>
                <a:pathLst>
                  <a:path w="110" h="114">
                    <a:moveTo>
                      <a:pt x="104" y="90"/>
                    </a:moveTo>
                    <a:lnTo>
                      <a:pt x="95" y="69"/>
                    </a:lnTo>
                    <a:lnTo>
                      <a:pt x="110" y="37"/>
                    </a:lnTo>
                    <a:lnTo>
                      <a:pt x="104" y="11"/>
                    </a:lnTo>
                    <a:lnTo>
                      <a:pt x="55" y="0"/>
                    </a:lnTo>
                    <a:lnTo>
                      <a:pt x="12" y="0"/>
                    </a:lnTo>
                    <a:lnTo>
                      <a:pt x="8" y="49"/>
                    </a:lnTo>
                    <a:lnTo>
                      <a:pt x="0" y="53"/>
                    </a:lnTo>
                    <a:lnTo>
                      <a:pt x="16" y="100"/>
                    </a:lnTo>
                    <a:lnTo>
                      <a:pt x="14" y="114"/>
                    </a:lnTo>
                    <a:lnTo>
                      <a:pt x="79" y="96"/>
                    </a:lnTo>
                    <a:lnTo>
                      <a:pt x="100" y="106"/>
                    </a:lnTo>
                    <a:lnTo>
                      <a:pt x="104" y="90"/>
                    </a:lnTo>
                    <a:lnTo>
                      <a:pt x="104" y="9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6" name="Freeform 57"/>
              <p:cNvSpPr>
                <a:spLocks/>
              </p:cNvSpPr>
              <p:nvPr/>
            </p:nvSpPr>
            <p:spPr bwMode="auto">
              <a:xfrm>
                <a:off x="3385" y="2010"/>
                <a:ext cx="172" cy="128"/>
              </a:xfrm>
              <a:custGeom>
                <a:avLst/>
                <a:gdLst/>
                <a:ahLst/>
                <a:cxnLst>
                  <a:cxn ang="0">
                    <a:pos x="61" y="49"/>
                  </a:cxn>
                  <a:cxn ang="0">
                    <a:pos x="28" y="26"/>
                  </a:cxn>
                  <a:cxn ang="0">
                    <a:pos x="12" y="32"/>
                  </a:cxn>
                  <a:cxn ang="0">
                    <a:pos x="12" y="49"/>
                  </a:cxn>
                  <a:cxn ang="0">
                    <a:pos x="0" y="55"/>
                  </a:cxn>
                  <a:cxn ang="0">
                    <a:pos x="16" y="122"/>
                  </a:cxn>
                  <a:cxn ang="0">
                    <a:pos x="22" y="128"/>
                  </a:cxn>
                  <a:cxn ang="0">
                    <a:pos x="122" y="83"/>
                  </a:cxn>
                  <a:cxn ang="0">
                    <a:pos x="162" y="71"/>
                  </a:cxn>
                  <a:cxn ang="0">
                    <a:pos x="172" y="49"/>
                  </a:cxn>
                  <a:cxn ang="0">
                    <a:pos x="162" y="0"/>
                  </a:cxn>
                  <a:cxn ang="0">
                    <a:pos x="89" y="10"/>
                  </a:cxn>
                  <a:cxn ang="0">
                    <a:pos x="61" y="49"/>
                  </a:cxn>
                  <a:cxn ang="0">
                    <a:pos x="61" y="49"/>
                  </a:cxn>
                </a:cxnLst>
                <a:rect l="0" t="0" r="r" b="b"/>
                <a:pathLst>
                  <a:path w="172" h="128">
                    <a:moveTo>
                      <a:pt x="61" y="49"/>
                    </a:moveTo>
                    <a:lnTo>
                      <a:pt x="28" y="26"/>
                    </a:lnTo>
                    <a:lnTo>
                      <a:pt x="12" y="32"/>
                    </a:lnTo>
                    <a:lnTo>
                      <a:pt x="12" y="49"/>
                    </a:lnTo>
                    <a:lnTo>
                      <a:pt x="0" y="55"/>
                    </a:lnTo>
                    <a:lnTo>
                      <a:pt x="16" y="122"/>
                    </a:lnTo>
                    <a:lnTo>
                      <a:pt x="22" y="128"/>
                    </a:lnTo>
                    <a:lnTo>
                      <a:pt x="122" y="83"/>
                    </a:lnTo>
                    <a:lnTo>
                      <a:pt x="162" y="71"/>
                    </a:lnTo>
                    <a:lnTo>
                      <a:pt x="172" y="49"/>
                    </a:lnTo>
                    <a:lnTo>
                      <a:pt x="162" y="0"/>
                    </a:lnTo>
                    <a:lnTo>
                      <a:pt x="89" y="10"/>
                    </a:lnTo>
                    <a:lnTo>
                      <a:pt x="61" y="49"/>
                    </a:lnTo>
                    <a:lnTo>
                      <a:pt x="61" y="4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7" name="Freeform 58"/>
              <p:cNvSpPr>
                <a:spLocks/>
              </p:cNvSpPr>
              <p:nvPr/>
            </p:nvSpPr>
            <p:spPr bwMode="auto">
              <a:xfrm>
                <a:off x="3547" y="1896"/>
                <a:ext cx="128" cy="163"/>
              </a:xfrm>
              <a:custGeom>
                <a:avLst/>
                <a:gdLst/>
                <a:ahLst/>
                <a:cxnLst>
                  <a:cxn ang="0">
                    <a:pos x="128" y="47"/>
                  </a:cxn>
                  <a:cxn ang="0">
                    <a:pos x="87" y="29"/>
                  </a:cxn>
                  <a:cxn ang="0">
                    <a:pos x="67" y="0"/>
                  </a:cxn>
                  <a:cxn ang="0">
                    <a:pos x="49" y="41"/>
                  </a:cxn>
                  <a:cxn ang="0">
                    <a:pos x="61" y="57"/>
                  </a:cxn>
                  <a:cxn ang="0">
                    <a:pos x="33" y="102"/>
                  </a:cxn>
                  <a:cxn ang="0">
                    <a:pos x="0" y="114"/>
                  </a:cxn>
                  <a:cxn ang="0">
                    <a:pos x="10" y="163"/>
                  </a:cxn>
                  <a:cxn ang="0">
                    <a:pos x="45" y="152"/>
                  </a:cxn>
                  <a:cxn ang="0">
                    <a:pos x="49" y="140"/>
                  </a:cxn>
                  <a:cxn ang="0">
                    <a:pos x="71" y="134"/>
                  </a:cxn>
                  <a:cxn ang="0">
                    <a:pos x="77" y="124"/>
                  </a:cxn>
                  <a:cxn ang="0">
                    <a:pos x="94" y="114"/>
                  </a:cxn>
                  <a:cxn ang="0">
                    <a:pos x="128" y="47"/>
                  </a:cxn>
                  <a:cxn ang="0">
                    <a:pos x="128" y="47"/>
                  </a:cxn>
                </a:cxnLst>
                <a:rect l="0" t="0" r="r" b="b"/>
                <a:pathLst>
                  <a:path w="128" h="163">
                    <a:moveTo>
                      <a:pt x="128" y="47"/>
                    </a:moveTo>
                    <a:lnTo>
                      <a:pt x="87" y="29"/>
                    </a:lnTo>
                    <a:lnTo>
                      <a:pt x="67" y="0"/>
                    </a:lnTo>
                    <a:lnTo>
                      <a:pt x="49" y="41"/>
                    </a:lnTo>
                    <a:lnTo>
                      <a:pt x="61" y="57"/>
                    </a:lnTo>
                    <a:lnTo>
                      <a:pt x="33" y="102"/>
                    </a:lnTo>
                    <a:lnTo>
                      <a:pt x="0" y="114"/>
                    </a:lnTo>
                    <a:lnTo>
                      <a:pt x="10" y="163"/>
                    </a:lnTo>
                    <a:lnTo>
                      <a:pt x="45" y="152"/>
                    </a:lnTo>
                    <a:lnTo>
                      <a:pt x="49" y="140"/>
                    </a:lnTo>
                    <a:lnTo>
                      <a:pt x="71" y="134"/>
                    </a:lnTo>
                    <a:lnTo>
                      <a:pt x="77" y="124"/>
                    </a:lnTo>
                    <a:lnTo>
                      <a:pt x="94" y="114"/>
                    </a:lnTo>
                    <a:lnTo>
                      <a:pt x="128" y="47"/>
                    </a:lnTo>
                    <a:lnTo>
                      <a:pt x="128" y="4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8" name="Freeform 59"/>
              <p:cNvSpPr>
                <a:spLocks/>
              </p:cNvSpPr>
              <p:nvPr/>
            </p:nvSpPr>
            <p:spPr bwMode="auto">
              <a:xfrm>
                <a:off x="3234" y="1758"/>
                <a:ext cx="374" cy="307"/>
              </a:xfrm>
              <a:custGeom>
                <a:avLst/>
                <a:gdLst/>
                <a:ahLst/>
                <a:cxnLst>
                  <a:cxn ang="0">
                    <a:pos x="45" y="39"/>
                  </a:cxn>
                  <a:cxn ang="0">
                    <a:pos x="23" y="61"/>
                  </a:cxn>
                  <a:cxn ang="0">
                    <a:pos x="0" y="51"/>
                  </a:cxn>
                  <a:cxn ang="0">
                    <a:pos x="0" y="83"/>
                  </a:cxn>
                  <a:cxn ang="0">
                    <a:pos x="29" y="134"/>
                  </a:cxn>
                  <a:cxn ang="0">
                    <a:pos x="73" y="179"/>
                  </a:cxn>
                  <a:cxn ang="0">
                    <a:pos x="73" y="205"/>
                  </a:cxn>
                  <a:cxn ang="0">
                    <a:pos x="106" y="246"/>
                  </a:cxn>
                  <a:cxn ang="0">
                    <a:pos x="151" y="307"/>
                  </a:cxn>
                  <a:cxn ang="0">
                    <a:pos x="163" y="301"/>
                  </a:cxn>
                  <a:cxn ang="0">
                    <a:pos x="163" y="284"/>
                  </a:cxn>
                  <a:cxn ang="0">
                    <a:pos x="179" y="278"/>
                  </a:cxn>
                  <a:cxn ang="0">
                    <a:pos x="212" y="301"/>
                  </a:cxn>
                  <a:cxn ang="0">
                    <a:pos x="240" y="262"/>
                  </a:cxn>
                  <a:cxn ang="0">
                    <a:pos x="313" y="252"/>
                  </a:cxn>
                  <a:cxn ang="0">
                    <a:pos x="346" y="240"/>
                  </a:cxn>
                  <a:cxn ang="0">
                    <a:pos x="374" y="195"/>
                  </a:cxn>
                  <a:cxn ang="0">
                    <a:pos x="362" y="179"/>
                  </a:cxn>
                  <a:cxn ang="0">
                    <a:pos x="352" y="185"/>
                  </a:cxn>
                  <a:cxn ang="0">
                    <a:pos x="301" y="179"/>
                  </a:cxn>
                  <a:cxn ang="0">
                    <a:pos x="291" y="156"/>
                  </a:cxn>
                  <a:cxn ang="0">
                    <a:pos x="279" y="144"/>
                  </a:cxn>
                  <a:cxn ang="0">
                    <a:pos x="273" y="134"/>
                  </a:cxn>
                  <a:cxn ang="0">
                    <a:pos x="268" y="112"/>
                  </a:cxn>
                  <a:cxn ang="0">
                    <a:pos x="228" y="83"/>
                  </a:cxn>
                  <a:cxn ang="0">
                    <a:pos x="228" y="71"/>
                  </a:cxn>
                  <a:cxn ang="0">
                    <a:pos x="208" y="61"/>
                  </a:cxn>
                  <a:cxn ang="0">
                    <a:pos x="167" y="61"/>
                  </a:cxn>
                  <a:cxn ang="0">
                    <a:pos x="151" y="55"/>
                  </a:cxn>
                  <a:cxn ang="0">
                    <a:pos x="141" y="33"/>
                  </a:cxn>
                  <a:cxn ang="0">
                    <a:pos x="67" y="0"/>
                  </a:cxn>
                  <a:cxn ang="0">
                    <a:pos x="45" y="10"/>
                  </a:cxn>
                  <a:cxn ang="0">
                    <a:pos x="39" y="27"/>
                  </a:cxn>
                  <a:cxn ang="0">
                    <a:pos x="45" y="39"/>
                  </a:cxn>
                  <a:cxn ang="0">
                    <a:pos x="45" y="39"/>
                  </a:cxn>
                </a:cxnLst>
                <a:rect l="0" t="0" r="r" b="b"/>
                <a:pathLst>
                  <a:path w="374" h="307">
                    <a:moveTo>
                      <a:pt x="45" y="39"/>
                    </a:moveTo>
                    <a:lnTo>
                      <a:pt x="23" y="61"/>
                    </a:lnTo>
                    <a:lnTo>
                      <a:pt x="0" y="51"/>
                    </a:lnTo>
                    <a:lnTo>
                      <a:pt x="0" y="83"/>
                    </a:lnTo>
                    <a:lnTo>
                      <a:pt x="29" y="134"/>
                    </a:lnTo>
                    <a:lnTo>
                      <a:pt x="73" y="179"/>
                    </a:lnTo>
                    <a:lnTo>
                      <a:pt x="73" y="205"/>
                    </a:lnTo>
                    <a:lnTo>
                      <a:pt x="106" y="246"/>
                    </a:lnTo>
                    <a:lnTo>
                      <a:pt x="151" y="307"/>
                    </a:lnTo>
                    <a:lnTo>
                      <a:pt x="163" y="301"/>
                    </a:lnTo>
                    <a:lnTo>
                      <a:pt x="163" y="284"/>
                    </a:lnTo>
                    <a:lnTo>
                      <a:pt x="179" y="278"/>
                    </a:lnTo>
                    <a:lnTo>
                      <a:pt x="212" y="301"/>
                    </a:lnTo>
                    <a:lnTo>
                      <a:pt x="240" y="262"/>
                    </a:lnTo>
                    <a:lnTo>
                      <a:pt x="313" y="252"/>
                    </a:lnTo>
                    <a:lnTo>
                      <a:pt x="346" y="240"/>
                    </a:lnTo>
                    <a:lnTo>
                      <a:pt x="374" y="195"/>
                    </a:lnTo>
                    <a:lnTo>
                      <a:pt x="362" y="179"/>
                    </a:lnTo>
                    <a:lnTo>
                      <a:pt x="352" y="185"/>
                    </a:lnTo>
                    <a:lnTo>
                      <a:pt x="301" y="179"/>
                    </a:lnTo>
                    <a:lnTo>
                      <a:pt x="291" y="156"/>
                    </a:lnTo>
                    <a:lnTo>
                      <a:pt x="279" y="144"/>
                    </a:lnTo>
                    <a:lnTo>
                      <a:pt x="273" y="134"/>
                    </a:lnTo>
                    <a:lnTo>
                      <a:pt x="268" y="112"/>
                    </a:lnTo>
                    <a:lnTo>
                      <a:pt x="228" y="83"/>
                    </a:lnTo>
                    <a:lnTo>
                      <a:pt x="228" y="71"/>
                    </a:lnTo>
                    <a:lnTo>
                      <a:pt x="208" y="61"/>
                    </a:lnTo>
                    <a:lnTo>
                      <a:pt x="167" y="61"/>
                    </a:lnTo>
                    <a:lnTo>
                      <a:pt x="151" y="55"/>
                    </a:lnTo>
                    <a:lnTo>
                      <a:pt x="141" y="33"/>
                    </a:lnTo>
                    <a:lnTo>
                      <a:pt x="67" y="0"/>
                    </a:lnTo>
                    <a:lnTo>
                      <a:pt x="45" y="10"/>
                    </a:lnTo>
                    <a:lnTo>
                      <a:pt x="39" y="27"/>
                    </a:lnTo>
                    <a:lnTo>
                      <a:pt x="45" y="39"/>
                    </a:lnTo>
                    <a:lnTo>
                      <a:pt x="45" y="3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9" name="Freeform 60"/>
              <p:cNvSpPr>
                <a:spLocks/>
              </p:cNvSpPr>
              <p:nvPr/>
            </p:nvSpPr>
            <p:spPr bwMode="auto">
              <a:xfrm>
                <a:off x="3525" y="1876"/>
                <a:ext cx="89" cy="67"/>
              </a:xfrm>
              <a:custGeom>
                <a:avLst/>
                <a:gdLst/>
                <a:ahLst/>
                <a:cxnLst>
                  <a:cxn ang="0">
                    <a:pos x="89" y="20"/>
                  </a:cxn>
                  <a:cxn ang="0">
                    <a:pos x="77" y="0"/>
                  </a:cxn>
                  <a:cxn ang="0">
                    <a:pos x="55" y="20"/>
                  </a:cxn>
                  <a:cxn ang="0">
                    <a:pos x="10" y="32"/>
                  </a:cxn>
                  <a:cxn ang="0">
                    <a:pos x="0" y="38"/>
                  </a:cxn>
                  <a:cxn ang="0">
                    <a:pos x="10" y="61"/>
                  </a:cxn>
                  <a:cxn ang="0">
                    <a:pos x="61" y="67"/>
                  </a:cxn>
                  <a:cxn ang="0">
                    <a:pos x="71" y="61"/>
                  </a:cxn>
                  <a:cxn ang="0">
                    <a:pos x="89" y="20"/>
                  </a:cxn>
                  <a:cxn ang="0">
                    <a:pos x="89" y="20"/>
                  </a:cxn>
                </a:cxnLst>
                <a:rect l="0" t="0" r="r" b="b"/>
                <a:pathLst>
                  <a:path w="89" h="67">
                    <a:moveTo>
                      <a:pt x="89" y="20"/>
                    </a:moveTo>
                    <a:lnTo>
                      <a:pt x="77" y="0"/>
                    </a:lnTo>
                    <a:lnTo>
                      <a:pt x="55" y="20"/>
                    </a:lnTo>
                    <a:lnTo>
                      <a:pt x="10" y="32"/>
                    </a:lnTo>
                    <a:lnTo>
                      <a:pt x="0" y="38"/>
                    </a:lnTo>
                    <a:lnTo>
                      <a:pt x="10" y="61"/>
                    </a:lnTo>
                    <a:lnTo>
                      <a:pt x="61" y="67"/>
                    </a:lnTo>
                    <a:lnTo>
                      <a:pt x="71" y="61"/>
                    </a:lnTo>
                    <a:lnTo>
                      <a:pt x="89" y="20"/>
                    </a:lnTo>
                    <a:lnTo>
                      <a:pt x="89" y="2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0" name="Freeform 61"/>
              <p:cNvSpPr>
                <a:spLocks/>
              </p:cNvSpPr>
              <p:nvPr/>
            </p:nvSpPr>
            <p:spPr bwMode="auto">
              <a:xfrm>
                <a:off x="3519" y="1864"/>
                <a:ext cx="16" cy="50"/>
              </a:xfrm>
              <a:custGeom>
                <a:avLst/>
                <a:gdLst/>
                <a:ahLst/>
                <a:cxnLst>
                  <a:cxn ang="0">
                    <a:pos x="6" y="50"/>
                  </a:cxn>
                  <a:cxn ang="0">
                    <a:pos x="16" y="44"/>
                  </a:cxn>
                  <a:cxn ang="0">
                    <a:pos x="16" y="22"/>
                  </a:cxn>
                  <a:cxn ang="0">
                    <a:pos x="10" y="6"/>
                  </a:cxn>
                  <a:cxn ang="0">
                    <a:pos x="0" y="0"/>
                  </a:cxn>
                  <a:cxn ang="0">
                    <a:pos x="0" y="32"/>
                  </a:cxn>
                  <a:cxn ang="0">
                    <a:pos x="6" y="50"/>
                  </a:cxn>
                  <a:cxn ang="0">
                    <a:pos x="6" y="50"/>
                  </a:cxn>
                </a:cxnLst>
                <a:rect l="0" t="0" r="r" b="b"/>
                <a:pathLst>
                  <a:path w="16" h="50">
                    <a:moveTo>
                      <a:pt x="6" y="50"/>
                    </a:moveTo>
                    <a:lnTo>
                      <a:pt x="16" y="44"/>
                    </a:lnTo>
                    <a:lnTo>
                      <a:pt x="16" y="22"/>
                    </a:lnTo>
                    <a:lnTo>
                      <a:pt x="10" y="6"/>
                    </a:lnTo>
                    <a:lnTo>
                      <a:pt x="0" y="0"/>
                    </a:lnTo>
                    <a:lnTo>
                      <a:pt x="0" y="32"/>
                    </a:lnTo>
                    <a:lnTo>
                      <a:pt x="6" y="50"/>
                    </a:lnTo>
                    <a:lnTo>
                      <a:pt x="6" y="5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1" name="Freeform 62"/>
              <p:cNvSpPr>
                <a:spLocks/>
              </p:cNvSpPr>
              <p:nvPr/>
            </p:nvSpPr>
            <p:spPr bwMode="auto">
              <a:xfrm>
                <a:off x="3442" y="1797"/>
                <a:ext cx="20" cy="32"/>
              </a:xfrm>
              <a:custGeom>
                <a:avLst/>
                <a:gdLst/>
                <a:ahLst/>
                <a:cxnLst>
                  <a:cxn ang="0">
                    <a:pos x="0" y="6"/>
                  </a:cxn>
                  <a:cxn ang="0">
                    <a:pos x="0" y="22"/>
                  </a:cxn>
                  <a:cxn ang="0">
                    <a:pos x="20" y="32"/>
                  </a:cxn>
                  <a:cxn ang="0">
                    <a:pos x="20" y="0"/>
                  </a:cxn>
                  <a:cxn ang="0">
                    <a:pos x="0" y="6"/>
                  </a:cxn>
                  <a:cxn ang="0">
                    <a:pos x="0" y="6"/>
                  </a:cxn>
                </a:cxnLst>
                <a:rect l="0" t="0" r="r" b="b"/>
                <a:pathLst>
                  <a:path w="20" h="32">
                    <a:moveTo>
                      <a:pt x="0" y="6"/>
                    </a:moveTo>
                    <a:lnTo>
                      <a:pt x="0" y="22"/>
                    </a:lnTo>
                    <a:lnTo>
                      <a:pt x="20" y="32"/>
                    </a:lnTo>
                    <a:lnTo>
                      <a:pt x="20"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2" name="Freeform 63"/>
              <p:cNvSpPr>
                <a:spLocks/>
              </p:cNvSpPr>
              <p:nvPr/>
            </p:nvSpPr>
            <p:spPr bwMode="auto">
              <a:xfrm>
                <a:off x="3295" y="1663"/>
                <a:ext cx="173" cy="156"/>
              </a:xfrm>
              <a:custGeom>
                <a:avLst/>
                <a:gdLst/>
                <a:ahLst/>
                <a:cxnLst>
                  <a:cxn ang="0">
                    <a:pos x="118" y="38"/>
                  </a:cxn>
                  <a:cxn ang="0">
                    <a:pos x="90" y="6"/>
                  </a:cxn>
                  <a:cxn ang="0">
                    <a:pos x="51" y="0"/>
                  </a:cxn>
                  <a:cxn ang="0">
                    <a:pos x="35" y="22"/>
                  </a:cxn>
                  <a:cxn ang="0">
                    <a:pos x="35" y="55"/>
                  </a:cxn>
                  <a:cxn ang="0">
                    <a:pos x="0" y="73"/>
                  </a:cxn>
                  <a:cxn ang="0">
                    <a:pos x="6" y="95"/>
                  </a:cxn>
                  <a:cxn ang="0">
                    <a:pos x="80" y="128"/>
                  </a:cxn>
                  <a:cxn ang="0">
                    <a:pos x="90" y="150"/>
                  </a:cxn>
                  <a:cxn ang="0">
                    <a:pos x="106" y="156"/>
                  </a:cxn>
                  <a:cxn ang="0">
                    <a:pos x="147" y="156"/>
                  </a:cxn>
                  <a:cxn ang="0">
                    <a:pos x="147" y="140"/>
                  </a:cxn>
                  <a:cxn ang="0">
                    <a:pos x="167" y="134"/>
                  </a:cxn>
                  <a:cxn ang="0">
                    <a:pos x="173" y="128"/>
                  </a:cxn>
                  <a:cxn ang="0">
                    <a:pos x="151" y="111"/>
                  </a:cxn>
                  <a:cxn ang="0">
                    <a:pos x="151" y="95"/>
                  </a:cxn>
                  <a:cxn ang="0">
                    <a:pos x="118" y="73"/>
                  </a:cxn>
                  <a:cxn ang="0">
                    <a:pos x="112" y="50"/>
                  </a:cxn>
                  <a:cxn ang="0">
                    <a:pos x="118" y="38"/>
                  </a:cxn>
                  <a:cxn ang="0">
                    <a:pos x="118" y="38"/>
                  </a:cxn>
                </a:cxnLst>
                <a:rect l="0" t="0" r="r" b="b"/>
                <a:pathLst>
                  <a:path w="173" h="156">
                    <a:moveTo>
                      <a:pt x="118" y="38"/>
                    </a:moveTo>
                    <a:lnTo>
                      <a:pt x="90" y="6"/>
                    </a:lnTo>
                    <a:lnTo>
                      <a:pt x="51" y="0"/>
                    </a:lnTo>
                    <a:lnTo>
                      <a:pt x="35" y="22"/>
                    </a:lnTo>
                    <a:lnTo>
                      <a:pt x="35" y="55"/>
                    </a:lnTo>
                    <a:lnTo>
                      <a:pt x="0" y="73"/>
                    </a:lnTo>
                    <a:lnTo>
                      <a:pt x="6" y="95"/>
                    </a:lnTo>
                    <a:lnTo>
                      <a:pt x="80" y="128"/>
                    </a:lnTo>
                    <a:lnTo>
                      <a:pt x="90" y="150"/>
                    </a:lnTo>
                    <a:lnTo>
                      <a:pt x="106" y="156"/>
                    </a:lnTo>
                    <a:lnTo>
                      <a:pt x="147" y="156"/>
                    </a:lnTo>
                    <a:lnTo>
                      <a:pt x="147" y="140"/>
                    </a:lnTo>
                    <a:lnTo>
                      <a:pt x="167" y="134"/>
                    </a:lnTo>
                    <a:lnTo>
                      <a:pt x="173" y="128"/>
                    </a:lnTo>
                    <a:lnTo>
                      <a:pt x="151" y="111"/>
                    </a:lnTo>
                    <a:lnTo>
                      <a:pt x="151" y="95"/>
                    </a:lnTo>
                    <a:lnTo>
                      <a:pt x="118" y="73"/>
                    </a:lnTo>
                    <a:lnTo>
                      <a:pt x="112" y="50"/>
                    </a:lnTo>
                    <a:lnTo>
                      <a:pt x="118" y="38"/>
                    </a:lnTo>
                    <a:lnTo>
                      <a:pt x="118" y="3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3" name="Freeform 64"/>
              <p:cNvSpPr>
                <a:spLocks/>
              </p:cNvSpPr>
              <p:nvPr/>
            </p:nvSpPr>
            <p:spPr bwMode="auto">
              <a:xfrm>
                <a:off x="3234" y="1736"/>
                <a:ext cx="67" cy="83"/>
              </a:xfrm>
              <a:custGeom>
                <a:avLst/>
                <a:gdLst/>
                <a:ahLst/>
                <a:cxnLst>
                  <a:cxn ang="0">
                    <a:pos x="6" y="16"/>
                  </a:cxn>
                  <a:cxn ang="0">
                    <a:pos x="0" y="73"/>
                  </a:cxn>
                  <a:cxn ang="0">
                    <a:pos x="23" y="83"/>
                  </a:cxn>
                  <a:cxn ang="0">
                    <a:pos x="45" y="61"/>
                  </a:cxn>
                  <a:cxn ang="0">
                    <a:pos x="39" y="49"/>
                  </a:cxn>
                  <a:cxn ang="0">
                    <a:pos x="45" y="32"/>
                  </a:cxn>
                  <a:cxn ang="0">
                    <a:pos x="67" y="22"/>
                  </a:cxn>
                  <a:cxn ang="0">
                    <a:pos x="61" y="0"/>
                  </a:cxn>
                  <a:cxn ang="0">
                    <a:pos x="23" y="22"/>
                  </a:cxn>
                  <a:cxn ang="0">
                    <a:pos x="6" y="16"/>
                  </a:cxn>
                  <a:cxn ang="0">
                    <a:pos x="6" y="16"/>
                  </a:cxn>
                </a:cxnLst>
                <a:rect l="0" t="0" r="r" b="b"/>
                <a:pathLst>
                  <a:path w="67" h="83">
                    <a:moveTo>
                      <a:pt x="6" y="16"/>
                    </a:moveTo>
                    <a:lnTo>
                      <a:pt x="0" y="73"/>
                    </a:lnTo>
                    <a:lnTo>
                      <a:pt x="23" y="83"/>
                    </a:lnTo>
                    <a:lnTo>
                      <a:pt x="45" y="61"/>
                    </a:lnTo>
                    <a:lnTo>
                      <a:pt x="39" y="49"/>
                    </a:lnTo>
                    <a:lnTo>
                      <a:pt x="45" y="32"/>
                    </a:lnTo>
                    <a:lnTo>
                      <a:pt x="67" y="22"/>
                    </a:lnTo>
                    <a:lnTo>
                      <a:pt x="61" y="0"/>
                    </a:lnTo>
                    <a:lnTo>
                      <a:pt x="23" y="22"/>
                    </a:lnTo>
                    <a:lnTo>
                      <a:pt x="6" y="16"/>
                    </a:lnTo>
                    <a:lnTo>
                      <a:pt x="6"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4" name="Freeform 65"/>
              <p:cNvSpPr>
                <a:spLocks/>
              </p:cNvSpPr>
              <p:nvPr/>
            </p:nvSpPr>
            <p:spPr bwMode="auto">
              <a:xfrm>
                <a:off x="3224" y="1663"/>
                <a:ext cx="122" cy="95"/>
              </a:xfrm>
              <a:custGeom>
                <a:avLst/>
                <a:gdLst/>
                <a:ahLst/>
                <a:cxnLst>
                  <a:cxn ang="0">
                    <a:pos x="4" y="50"/>
                  </a:cxn>
                  <a:cxn ang="0">
                    <a:pos x="29" y="50"/>
                  </a:cxn>
                  <a:cxn ang="0">
                    <a:pos x="29" y="61"/>
                  </a:cxn>
                  <a:cxn ang="0">
                    <a:pos x="16" y="79"/>
                  </a:cxn>
                  <a:cxn ang="0">
                    <a:pos x="16" y="89"/>
                  </a:cxn>
                  <a:cxn ang="0">
                    <a:pos x="33" y="95"/>
                  </a:cxn>
                  <a:cxn ang="0">
                    <a:pos x="106" y="55"/>
                  </a:cxn>
                  <a:cxn ang="0">
                    <a:pos x="106" y="22"/>
                  </a:cxn>
                  <a:cxn ang="0">
                    <a:pos x="122" y="0"/>
                  </a:cxn>
                  <a:cxn ang="0">
                    <a:pos x="29" y="12"/>
                  </a:cxn>
                  <a:cxn ang="0">
                    <a:pos x="4" y="28"/>
                  </a:cxn>
                  <a:cxn ang="0">
                    <a:pos x="0" y="34"/>
                  </a:cxn>
                  <a:cxn ang="0">
                    <a:pos x="4" y="50"/>
                  </a:cxn>
                  <a:cxn ang="0">
                    <a:pos x="4" y="50"/>
                  </a:cxn>
                </a:cxnLst>
                <a:rect l="0" t="0" r="r" b="b"/>
                <a:pathLst>
                  <a:path w="122" h="95">
                    <a:moveTo>
                      <a:pt x="4" y="50"/>
                    </a:moveTo>
                    <a:lnTo>
                      <a:pt x="29" y="50"/>
                    </a:lnTo>
                    <a:lnTo>
                      <a:pt x="29" y="61"/>
                    </a:lnTo>
                    <a:lnTo>
                      <a:pt x="16" y="79"/>
                    </a:lnTo>
                    <a:lnTo>
                      <a:pt x="16" y="89"/>
                    </a:lnTo>
                    <a:lnTo>
                      <a:pt x="33" y="95"/>
                    </a:lnTo>
                    <a:lnTo>
                      <a:pt x="106" y="55"/>
                    </a:lnTo>
                    <a:lnTo>
                      <a:pt x="106" y="22"/>
                    </a:lnTo>
                    <a:lnTo>
                      <a:pt x="122" y="0"/>
                    </a:lnTo>
                    <a:lnTo>
                      <a:pt x="29" y="12"/>
                    </a:lnTo>
                    <a:lnTo>
                      <a:pt x="4" y="28"/>
                    </a:lnTo>
                    <a:lnTo>
                      <a:pt x="0" y="34"/>
                    </a:lnTo>
                    <a:lnTo>
                      <a:pt x="4" y="50"/>
                    </a:lnTo>
                    <a:lnTo>
                      <a:pt x="4" y="5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5" name="Freeform 66"/>
              <p:cNvSpPr>
                <a:spLocks/>
              </p:cNvSpPr>
              <p:nvPr/>
            </p:nvSpPr>
            <p:spPr bwMode="auto">
              <a:xfrm>
                <a:off x="3212" y="1730"/>
                <a:ext cx="28" cy="79"/>
              </a:xfrm>
              <a:custGeom>
                <a:avLst/>
                <a:gdLst/>
                <a:ahLst/>
                <a:cxnLst>
                  <a:cxn ang="0">
                    <a:pos x="12" y="0"/>
                  </a:cxn>
                  <a:cxn ang="0">
                    <a:pos x="0" y="34"/>
                  </a:cxn>
                  <a:cxn ang="0">
                    <a:pos x="22" y="79"/>
                  </a:cxn>
                  <a:cxn ang="0">
                    <a:pos x="28" y="22"/>
                  </a:cxn>
                  <a:cxn ang="0">
                    <a:pos x="28" y="12"/>
                  </a:cxn>
                  <a:cxn ang="0">
                    <a:pos x="12" y="0"/>
                  </a:cxn>
                  <a:cxn ang="0">
                    <a:pos x="12" y="0"/>
                  </a:cxn>
                </a:cxnLst>
                <a:rect l="0" t="0" r="r" b="b"/>
                <a:pathLst>
                  <a:path w="28" h="79">
                    <a:moveTo>
                      <a:pt x="12" y="0"/>
                    </a:moveTo>
                    <a:lnTo>
                      <a:pt x="0" y="34"/>
                    </a:lnTo>
                    <a:lnTo>
                      <a:pt x="22" y="79"/>
                    </a:lnTo>
                    <a:lnTo>
                      <a:pt x="28" y="22"/>
                    </a:lnTo>
                    <a:lnTo>
                      <a:pt x="28" y="12"/>
                    </a:lnTo>
                    <a:lnTo>
                      <a:pt x="12" y="0"/>
                    </a:lnTo>
                    <a:lnTo>
                      <a:pt x="1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6" name="Freeform 67"/>
              <p:cNvSpPr>
                <a:spLocks/>
              </p:cNvSpPr>
              <p:nvPr/>
            </p:nvSpPr>
            <p:spPr bwMode="auto">
              <a:xfrm>
                <a:off x="3224" y="1713"/>
                <a:ext cx="29" cy="29"/>
              </a:xfrm>
              <a:custGeom>
                <a:avLst/>
                <a:gdLst/>
                <a:ahLst/>
                <a:cxnLst>
                  <a:cxn ang="0">
                    <a:pos x="0" y="17"/>
                  </a:cxn>
                  <a:cxn ang="0">
                    <a:pos x="16" y="29"/>
                  </a:cxn>
                  <a:cxn ang="0">
                    <a:pos x="29" y="11"/>
                  </a:cxn>
                  <a:cxn ang="0">
                    <a:pos x="29" y="0"/>
                  </a:cxn>
                  <a:cxn ang="0">
                    <a:pos x="4" y="0"/>
                  </a:cxn>
                  <a:cxn ang="0">
                    <a:pos x="0" y="17"/>
                  </a:cxn>
                  <a:cxn ang="0">
                    <a:pos x="0" y="17"/>
                  </a:cxn>
                </a:cxnLst>
                <a:rect l="0" t="0" r="r" b="b"/>
                <a:pathLst>
                  <a:path w="29" h="29">
                    <a:moveTo>
                      <a:pt x="0" y="17"/>
                    </a:moveTo>
                    <a:lnTo>
                      <a:pt x="16" y="29"/>
                    </a:lnTo>
                    <a:lnTo>
                      <a:pt x="29" y="11"/>
                    </a:lnTo>
                    <a:lnTo>
                      <a:pt x="29" y="0"/>
                    </a:lnTo>
                    <a:lnTo>
                      <a:pt x="4" y="0"/>
                    </a:lnTo>
                    <a:lnTo>
                      <a:pt x="0" y="17"/>
                    </a:lnTo>
                    <a:lnTo>
                      <a:pt x="0" y="1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7" name="Freeform 68"/>
              <p:cNvSpPr>
                <a:spLocks/>
              </p:cNvSpPr>
              <p:nvPr/>
            </p:nvSpPr>
            <p:spPr bwMode="auto">
              <a:xfrm>
                <a:off x="3368" y="1612"/>
                <a:ext cx="356" cy="284"/>
              </a:xfrm>
              <a:custGeom>
                <a:avLst/>
                <a:gdLst/>
                <a:ahLst/>
                <a:cxnLst>
                  <a:cxn ang="0">
                    <a:pos x="74" y="39"/>
                  </a:cxn>
                  <a:cxn ang="0">
                    <a:pos x="67" y="6"/>
                  </a:cxn>
                  <a:cxn ang="0">
                    <a:pos x="45" y="0"/>
                  </a:cxn>
                  <a:cxn ang="0">
                    <a:pos x="39" y="22"/>
                  </a:cxn>
                  <a:cxn ang="0">
                    <a:pos x="17" y="12"/>
                  </a:cxn>
                  <a:cxn ang="0">
                    <a:pos x="0" y="6"/>
                  </a:cxn>
                  <a:cxn ang="0">
                    <a:pos x="17" y="57"/>
                  </a:cxn>
                  <a:cxn ang="0">
                    <a:pos x="45" y="89"/>
                  </a:cxn>
                  <a:cxn ang="0">
                    <a:pos x="39" y="101"/>
                  </a:cxn>
                  <a:cxn ang="0">
                    <a:pos x="45" y="124"/>
                  </a:cxn>
                  <a:cxn ang="0">
                    <a:pos x="78" y="146"/>
                  </a:cxn>
                  <a:cxn ang="0">
                    <a:pos x="78" y="162"/>
                  </a:cxn>
                  <a:cxn ang="0">
                    <a:pos x="100" y="179"/>
                  </a:cxn>
                  <a:cxn ang="0">
                    <a:pos x="112" y="179"/>
                  </a:cxn>
                  <a:cxn ang="0">
                    <a:pos x="139" y="229"/>
                  </a:cxn>
                  <a:cxn ang="0">
                    <a:pos x="161" y="229"/>
                  </a:cxn>
                  <a:cxn ang="0">
                    <a:pos x="173" y="246"/>
                  </a:cxn>
                  <a:cxn ang="0">
                    <a:pos x="212" y="252"/>
                  </a:cxn>
                  <a:cxn ang="0">
                    <a:pos x="234" y="240"/>
                  </a:cxn>
                  <a:cxn ang="0">
                    <a:pos x="250" y="246"/>
                  </a:cxn>
                  <a:cxn ang="0">
                    <a:pos x="250" y="268"/>
                  </a:cxn>
                  <a:cxn ang="0">
                    <a:pos x="340" y="284"/>
                  </a:cxn>
                  <a:cxn ang="0">
                    <a:pos x="340" y="268"/>
                  </a:cxn>
                  <a:cxn ang="0">
                    <a:pos x="356" y="252"/>
                  </a:cxn>
                  <a:cxn ang="0">
                    <a:pos x="350" y="229"/>
                  </a:cxn>
                  <a:cxn ang="0">
                    <a:pos x="311" y="197"/>
                  </a:cxn>
                  <a:cxn ang="0">
                    <a:pos x="323" y="162"/>
                  </a:cxn>
                  <a:cxn ang="0">
                    <a:pos x="307" y="156"/>
                  </a:cxn>
                  <a:cxn ang="0">
                    <a:pos x="285" y="112"/>
                  </a:cxn>
                  <a:cxn ang="0">
                    <a:pos x="301" y="89"/>
                  </a:cxn>
                  <a:cxn ang="0">
                    <a:pos x="289" y="63"/>
                  </a:cxn>
                  <a:cxn ang="0">
                    <a:pos x="240" y="34"/>
                  </a:cxn>
                  <a:cxn ang="0">
                    <a:pos x="195" y="28"/>
                  </a:cxn>
                  <a:cxn ang="0">
                    <a:pos x="122" y="63"/>
                  </a:cxn>
                  <a:cxn ang="0">
                    <a:pos x="112" y="63"/>
                  </a:cxn>
                  <a:cxn ang="0">
                    <a:pos x="112" y="57"/>
                  </a:cxn>
                  <a:cxn ang="0">
                    <a:pos x="74" y="39"/>
                  </a:cxn>
                  <a:cxn ang="0">
                    <a:pos x="74" y="39"/>
                  </a:cxn>
                </a:cxnLst>
                <a:rect l="0" t="0" r="r" b="b"/>
                <a:pathLst>
                  <a:path w="356" h="284">
                    <a:moveTo>
                      <a:pt x="74" y="39"/>
                    </a:moveTo>
                    <a:lnTo>
                      <a:pt x="67" y="6"/>
                    </a:lnTo>
                    <a:lnTo>
                      <a:pt x="45" y="0"/>
                    </a:lnTo>
                    <a:lnTo>
                      <a:pt x="39" y="22"/>
                    </a:lnTo>
                    <a:lnTo>
                      <a:pt x="17" y="12"/>
                    </a:lnTo>
                    <a:lnTo>
                      <a:pt x="0" y="6"/>
                    </a:lnTo>
                    <a:lnTo>
                      <a:pt x="17" y="57"/>
                    </a:lnTo>
                    <a:lnTo>
                      <a:pt x="45" y="89"/>
                    </a:lnTo>
                    <a:lnTo>
                      <a:pt x="39" y="101"/>
                    </a:lnTo>
                    <a:lnTo>
                      <a:pt x="45" y="124"/>
                    </a:lnTo>
                    <a:lnTo>
                      <a:pt x="78" y="146"/>
                    </a:lnTo>
                    <a:lnTo>
                      <a:pt x="78" y="162"/>
                    </a:lnTo>
                    <a:lnTo>
                      <a:pt x="100" y="179"/>
                    </a:lnTo>
                    <a:lnTo>
                      <a:pt x="112" y="179"/>
                    </a:lnTo>
                    <a:lnTo>
                      <a:pt x="139" y="229"/>
                    </a:lnTo>
                    <a:lnTo>
                      <a:pt x="161" y="229"/>
                    </a:lnTo>
                    <a:lnTo>
                      <a:pt x="173" y="246"/>
                    </a:lnTo>
                    <a:lnTo>
                      <a:pt x="212" y="252"/>
                    </a:lnTo>
                    <a:lnTo>
                      <a:pt x="234" y="240"/>
                    </a:lnTo>
                    <a:lnTo>
                      <a:pt x="250" y="246"/>
                    </a:lnTo>
                    <a:lnTo>
                      <a:pt x="250" y="268"/>
                    </a:lnTo>
                    <a:lnTo>
                      <a:pt x="340" y="284"/>
                    </a:lnTo>
                    <a:lnTo>
                      <a:pt x="340" y="268"/>
                    </a:lnTo>
                    <a:lnTo>
                      <a:pt x="356" y="252"/>
                    </a:lnTo>
                    <a:lnTo>
                      <a:pt x="350" y="229"/>
                    </a:lnTo>
                    <a:lnTo>
                      <a:pt x="311" y="197"/>
                    </a:lnTo>
                    <a:lnTo>
                      <a:pt x="323" y="162"/>
                    </a:lnTo>
                    <a:lnTo>
                      <a:pt x="307" y="156"/>
                    </a:lnTo>
                    <a:lnTo>
                      <a:pt x="285" y="112"/>
                    </a:lnTo>
                    <a:lnTo>
                      <a:pt x="301" y="89"/>
                    </a:lnTo>
                    <a:lnTo>
                      <a:pt x="289" y="63"/>
                    </a:lnTo>
                    <a:lnTo>
                      <a:pt x="240" y="34"/>
                    </a:lnTo>
                    <a:lnTo>
                      <a:pt x="195" y="28"/>
                    </a:lnTo>
                    <a:lnTo>
                      <a:pt x="122" y="63"/>
                    </a:lnTo>
                    <a:lnTo>
                      <a:pt x="112" y="63"/>
                    </a:lnTo>
                    <a:lnTo>
                      <a:pt x="112" y="57"/>
                    </a:lnTo>
                    <a:lnTo>
                      <a:pt x="74" y="39"/>
                    </a:lnTo>
                    <a:lnTo>
                      <a:pt x="74" y="3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8" name="Freeform 69"/>
              <p:cNvSpPr>
                <a:spLocks/>
              </p:cNvSpPr>
              <p:nvPr/>
            </p:nvSpPr>
            <p:spPr bwMode="auto">
              <a:xfrm>
                <a:off x="3653" y="1640"/>
                <a:ext cx="237" cy="173"/>
              </a:xfrm>
              <a:custGeom>
                <a:avLst/>
                <a:gdLst/>
                <a:ahLst/>
                <a:cxnLst>
                  <a:cxn ang="0">
                    <a:pos x="154" y="0"/>
                  </a:cxn>
                  <a:cxn ang="0">
                    <a:pos x="144" y="17"/>
                  </a:cxn>
                  <a:cxn ang="0">
                    <a:pos x="109" y="29"/>
                  </a:cxn>
                  <a:cxn ang="0">
                    <a:pos x="99" y="17"/>
                  </a:cxn>
                  <a:cxn ang="0">
                    <a:pos x="71" y="17"/>
                  </a:cxn>
                  <a:cxn ang="0">
                    <a:pos x="55" y="45"/>
                  </a:cxn>
                  <a:cxn ang="0">
                    <a:pos x="32" y="57"/>
                  </a:cxn>
                  <a:cxn ang="0">
                    <a:pos x="16" y="61"/>
                  </a:cxn>
                  <a:cxn ang="0">
                    <a:pos x="0" y="84"/>
                  </a:cxn>
                  <a:cxn ang="0">
                    <a:pos x="22" y="128"/>
                  </a:cxn>
                  <a:cxn ang="0">
                    <a:pos x="38" y="134"/>
                  </a:cxn>
                  <a:cxn ang="0">
                    <a:pos x="26" y="169"/>
                  </a:cxn>
                  <a:cxn ang="0">
                    <a:pos x="65" y="173"/>
                  </a:cxn>
                  <a:cxn ang="0">
                    <a:pos x="109" y="163"/>
                  </a:cxn>
                  <a:cxn ang="0">
                    <a:pos x="122" y="140"/>
                  </a:cxn>
                  <a:cxn ang="0">
                    <a:pos x="144" y="128"/>
                  </a:cxn>
                  <a:cxn ang="0">
                    <a:pos x="154" y="134"/>
                  </a:cxn>
                  <a:cxn ang="0">
                    <a:pos x="160" y="84"/>
                  </a:cxn>
                  <a:cxn ang="0">
                    <a:pos x="176" y="73"/>
                  </a:cxn>
                  <a:cxn ang="0">
                    <a:pos x="189" y="57"/>
                  </a:cxn>
                  <a:cxn ang="0">
                    <a:pos x="176" y="45"/>
                  </a:cxn>
                  <a:cxn ang="0">
                    <a:pos x="183" y="35"/>
                  </a:cxn>
                  <a:cxn ang="0">
                    <a:pos x="237" y="29"/>
                  </a:cxn>
                  <a:cxn ang="0">
                    <a:pos x="227" y="17"/>
                  </a:cxn>
                  <a:cxn ang="0">
                    <a:pos x="193" y="11"/>
                  </a:cxn>
                  <a:cxn ang="0">
                    <a:pos x="189" y="23"/>
                  </a:cxn>
                  <a:cxn ang="0">
                    <a:pos x="170" y="29"/>
                  </a:cxn>
                  <a:cxn ang="0">
                    <a:pos x="170" y="11"/>
                  </a:cxn>
                  <a:cxn ang="0">
                    <a:pos x="154" y="0"/>
                  </a:cxn>
                  <a:cxn ang="0">
                    <a:pos x="154" y="0"/>
                  </a:cxn>
                </a:cxnLst>
                <a:rect l="0" t="0" r="r" b="b"/>
                <a:pathLst>
                  <a:path w="237" h="173">
                    <a:moveTo>
                      <a:pt x="154" y="0"/>
                    </a:moveTo>
                    <a:lnTo>
                      <a:pt x="144" y="17"/>
                    </a:lnTo>
                    <a:lnTo>
                      <a:pt x="109" y="29"/>
                    </a:lnTo>
                    <a:lnTo>
                      <a:pt x="99" y="17"/>
                    </a:lnTo>
                    <a:lnTo>
                      <a:pt x="71" y="17"/>
                    </a:lnTo>
                    <a:lnTo>
                      <a:pt x="55" y="45"/>
                    </a:lnTo>
                    <a:lnTo>
                      <a:pt x="32" y="57"/>
                    </a:lnTo>
                    <a:lnTo>
                      <a:pt x="16" y="61"/>
                    </a:lnTo>
                    <a:lnTo>
                      <a:pt x="0" y="84"/>
                    </a:lnTo>
                    <a:lnTo>
                      <a:pt x="22" y="128"/>
                    </a:lnTo>
                    <a:lnTo>
                      <a:pt x="38" y="134"/>
                    </a:lnTo>
                    <a:lnTo>
                      <a:pt x="26" y="169"/>
                    </a:lnTo>
                    <a:lnTo>
                      <a:pt x="65" y="173"/>
                    </a:lnTo>
                    <a:lnTo>
                      <a:pt x="109" y="163"/>
                    </a:lnTo>
                    <a:lnTo>
                      <a:pt x="122" y="140"/>
                    </a:lnTo>
                    <a:lnTo>
                      <a:pt x="144" y="128"/>
                    </a:lnTo>
                    <a:lnTo>
                      <a:pt x="154" y="134"/>
                    </a:lnTo>
                    <a:lnTo>
                      <a:pt x="160" y="84"/>
                    </a:lnTo>
                    <a:lnTo>
                      <a:pt x="176" y="73"/>
                    </a:lnTo>
                    <a:lnTo>
                      <a:pt x="189" y="57"/>
                    </a:lnTo>
                    <a:lnTo>
                      <a:pt x="176" y="45"/>
                    </a:lnTo>
                    <a:lnTo>
                      <a:pt x="183" y="35"/>
                    </a:lnTo>
                    <a:lnTo>
                      <a:pt x="237" y="29"/>
                    </a:lnTo>
                    <a:lnTo>
                      <a:pt x="227" y="17"/>
                    </a:lnTo>
                    <a:lnTo>
                      <a:pt x="193" y="11"/>
                    </a:lnTo>
                    <a:lnTo>
                      <a:pt x="189" y="23"/>
                    </a:lnTo>
                    <a:lnTo>
                      <a:pt x="170" y="29"/>
                    </a:lnTo>
                    <a:lnTo>
                      <a:pt x="170" y="11"/>
                    </a:lnTo>
                    <a:lnTo>
                      <a:pt x="154" y="0"/>
                    </a:lnTo>
                    <a:lnTo>
                      <a:pt x="154"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9" name="Freeform 70"/>
              <p:cNvSpPr>
                <a:spLocks/>
              </p:cNvSpPr>
              <p:nvPr/>
            </p:nvSpPr>
            <p:spPr bwMode="auto">
              <a:xfrm>
                <a:off x="3685" y="1669"/>
                <a:ext cx="244" cy="250"/>
              </a:xfrm>
              <a:custGeom>
                <a:avLst/>
                <a:gdLst/>
                <a:ahLst/>
                <a:cxnLst>
                  <a:cxn ang="0">
                    <a:pos x="240" y="38"/>
                  </a:cxn>
                  <a:cxn ang="0">
                    <a:pos x="244" y="28"/>
                  </a:cxn>
                  <a:cxn ang="0">
                    <a:pos x="224" y="16"/>
                  </a:cxn>
                  <a:cxn ang="0">
                    <a:pos x="205" y="0"/>
                  </a:cxn>
                  <a:cxn ang="0">
                    <a:pos x="151" y="6"/>
                  </a:cxn>
                  <a:cxn ang="0">
                    <a:pos x="144" y="16"/>
                  </a:cxn>
                  <a:cxn ang="0">
                    <a:pos x="157" y="28"/>
                  </a:cxn>
                  <a:cxn ang="0">
                    <a:pos x="144" y="44"/>
                  </a:cxn>
                  <a:cxn ang="0">
                    <a:pos x="128" y="55"/>
                  </a:cxn>
                  <a:cxn ang="0">
                    <a:pos x="122" y="105"/>
                  </a:cxn>
                  <a:cxn ang="0">
                    <a:pos x="112" y="99"/>
                  </a:cxn>
                  <a:cxn ang="0">
                    <a:pos x="90" y="111"/>
                  </a:cxn>
                  <a:cxn ang="0">
                    <a:pos x="77" y="134"/>
                  </a:cxn>
                  <a:cxn ang="0">
                    <a:pos x="39" y="144"/>
                  </a:cxn>
                  <a:cxn ang="0">
                    <a:pos x="0" y="140"/>
                  </a:cxn>
                  <a:cxn ang="0">
                    <a:pos x="33" y="172"/>
                  </a:cxn>
                  <a:cxn ang="0">
                    <a:pos x="39" y="195"/>
                  </a:cxn>
                  <a:cxn ang="0">
                    <a:pos x="23" y="211"/>
                  </a:cxn>
                  <a:cxn ang="0">
                    <a:pos x="23" y="227"/>
                  </a:cxn>
                  <a:cxn ang="0">
                    <a:pos x="90" y="223"/>
                  </a:cxn>
                  <a:cxn ang="0">
                    <a:pos x="100" y="233"/>
                  </a:cxn>
                  <a:cxn ang="0">
                    <a:pos x="134" y="250"/>
                  </a:cxn>
                  <a:cxn ang="0">
                    <a:pos x="173" y="239"/>
                  </a:cxn>
                  <a:cxn ang="0">
                    <a:pos x="185" y="227"/>
                  </a:cxn>
                  <a:cxn ang="0">
                    <a:pos x="151" y="183"/>
                  </a:cxn>
                  <a:cxn ang="0">
                    <a:pos x="179" y="172"/>
                  </a:cxn>
                  <a:cxn ang="0">
                    <a:pos x="218" y="116"/>
                  </a:cxn>
                  <a:cxn ang="0">
                    <a:pos x="218" y="99"/>
                  </a:cxn>
                  <a:cxn ang="0">
                    <a:pos x="228" y="89"/>
                  </a:cxn>
                  <a:cxn ang="0">
                    <a:pos x="201" y="67"/>
                  </a:cxn>
                  <a:cxn ang="0">
                    <a:pos x="195" y="44"/>
                  </a:cxn>
                  <a:cxn ang="0">
                    <a:pos x="240" y="38"/>
                  </a:cxn>
                  <a:cxn ang="0">
                    <a:pos x="240" y="38"/>
                  </a:cxn>
                </a:cxnLst>
                <a:rect l="0" t="0" r="r" b="b"/>
                <a:pathLst>
                  <a:path w="244" h="250">
                    <a:moveTo>
                      <a:pt x="240" y="38"/>
                    </a:moveTo>
                    <a:lnTo>
                      <a:pt x="244" y="28"/>
                    </a:lnTo>
                    <a:lnTo>
                      <a:pt x="224" y="16"/>
                    </a:lnTo>
                    <a:lnTo>
                      <a:pt x="205" y="0"/>
                    </a:lnTo>
                    <a:lnTo>
                      <a:pt x="151" y="6"/>
                    </a:lnTo>
                    <a:lnTo>
                      <a:pt x="144" y="16"/>
                    </a:lnTo>
                    <a:lnTo>
                      <a:pt x="157" y="28"/>
                    </a:lnTo>
                    <a:lnTo>
                      <a:pt x="144" y="44"/>
                    </a:lnTo>
                    <a:lnTo>
                      <a:pt x="128" y="55"/>
                    </a:lnTo>
                    <a:lnTo>
                      <a:pt x="122" y="105"/>
                    </a:lnTo>
                    <a:lnTo>
                      <a:pt x="112" y="99"/>
                    </a:lnTo>
                    <a:lnTo>
                      <a:pt x="90" y="111"/>
                    </a:lnTo>
                    <a:lnTo>
                      <a:pt x="77" y="134"/>
                    </a:lnTo>
                    <a:lnTo>
                      <a:pt x="39" y="144"/>
                    </a:lnTo>
                    <a:lnTo>
                      <a:pt x="0" y="140"/>
                    </a:lnTo>
                    <a:lnTo>
                      <a:pt x="33" y="172"/>
                    </a:lnTo>
                    <a:lnTo>
                      <a:pt x="39" y="195"/>
                    </a:lnTo>
                    <a:lnTo>
                      <a:pt x="23" y="211"/>
                    </a:lnTo>
                    <a:lnTo>
                      <a:pt x="23" y="227"/>
                    </a:lnTo>
                    <a:lnTo>
                      <a:pt x="90" y="223"/>
                    </a:lnTo>
                    <a:lnTo>
                      <a:pt x="100" y="233"/>
                    </a:lnTo>
                    <a:lnTo>
                      <a:pt x="134" y="250"/>
                    </a:lnTo>
                    <a:lnTo>
                      <a:pt x="173" y="239"/>
                    </a:lnTo>
                    <a:lnTo>
                      <a:pt x="185" y="227"/>
                    </a:lnTo>
                    <a:lnTo>
                      <a:pt x="151" y="183"/>
                    </a:lnTo>
                    <a:lnTo>
                      <a:pt x="179" y="172"/>
                    </a:lnTo>
                    <a:lnTo>
                      <a:pt x="218" y="116"/>
                    </a:lnTo>
                    <a:lnTo>
                      <a:pt x="218" y="99"/>
                    </a:lnTo>
                    <a:lnTo>
                      <a:pt x="228" y="89"/>
                    </a:lnTo>
                    <a:lnTo>
                      <a:pt x="201" y="67"/>
                    </a:lnTo>
                    <a:lnTo>
                      <a:pt x="195" y="44"/>
                    </a:lnTo>
                    <a:lnTo>
                      <a:pt x="240" y="38"/>
                    </a:lnTo>
                    <a:lnTo>
                      <a:pt x="240" y="3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20" name="Freeform 71"/>
              <p:cNvSpPr>
                <a:spLocks/>
              </p:cNvSpPr>
              <p:nvPr/>
            </p:nvSpPr>
            <p:spPr bwMode="auto">
              <a:xfrm>
                <a:off x="3084" y="2672"/>
                <a:ext cx="138" cy="128"/>
              </a:xfrm>
              <a:custGeom>
                <a:avLst/>
                <a:gdLst/>
                <a:ahLst/>
                <a:cxnLst>
                  <a:cxn ang="0">
                    <a:pos x="6" y="61"/>
                  </a:cxn>
                  <a:cxn ang="0">
                    <a:pos x="29" y="85"/>
                  </a:cxn>
                  <a:cxn ang="0">
                    <a:pos x="57" y="123"/>
                  </a:cxn>
                  <a:cxn ang="0">
                    <a:pos x="67" y="128"/>
                  </a:cxn>
                  <a:cxn ang="0">
                    <a:pos x="100" y="128"/>
                  </a:cxn>
                  <a:cxn ang="0">
                    <a:pos x="118" y="115"/>
                  </a:cxn>
                  <a:cxn ang="0">
                    <a:pos x="122" y="99"/>
                  </a:cxn>
                  <a:cxn ang="0">
                    <a:pos x="138" y="69"/>
                  </a:cxn>
                  <a:cxn ang="0">
                    <a:pos x="134" y="20"/>
                  </a:cxn>
                  <a:cxn ang="0">
                    <a:pos x="85" y="0"/>
                  </a:cxn>
                  <a:cxn ang="0">
                    <a:pos x="69" y="8"/>
                  </a:cxn>
                  <a:cxn ang="0">
                    <a:pos x="37" y="30"/>
                  </a:cxn>
                  <a:cxn ang="0">
                    <a:pos x="22" y="44"/>
                  </a:cxn>
                  <a:cxn ang="0">
                    <a:pos x="0" y="46"/>
                  </a:cxn>
                  <a:cxn ang="0">
                    <a:pos x="6" y="61"/>
                  </a:cxn>
                  <a:cxn ang="0">
                    <a:pos x="6" y="61"/>
                  </a:cxn>
                </a:cxnLst>
                <a:rect l="0" t="0" r="r" b="b"/>
                <a:pathLst>
                  <a:path w="138" h="128">
                    <a:moveTo>
                      <a:pt x="6" y="61"/>
                    </a:moveTo>
                    <a:lnTo>
                      <a:pt x="29" y="85"/>
                    </a:lnTo>
                    <a:lnTo>
                      <a:pt x="57" y="123"/>
                    </a:lnTo>
                    <a:lnTo>
                      <a:pt x="67" y="128"/>
                    </a:lnTo>
                    <a:lnTo>
                      <a:pt x="100" y="128"/>
                    </a:lnTo>
                    <a:lnTo>
                      <a:pt x="118" y="115"/>
                    </a:lnTo>
                    <a:lnTo>
                      <a:pt x="122" y="99"/>
                    </a:lnTo>
                    <a:lnTo>
                      <a:pt x="138" y="69"/>
                    </a:lnTo>
                    <a:lnTo>
                      <a:pt x="134" y="20"/>
                    </a:lnTo>
                    <a:lnTo>
                      <a:pt x="85" y="0"/>
                    </a:lnTo>
                    <a:lnTo>
                      <a:pt x="69" y="8"/>
                    </a:lnTo>
                    <a:lnTo>
                      <a:pt x="37" y="30"/>
                    </a:lnTo>
                    <a:lnTo>
                      <a:pt x="22" y="44"/>
                    </a:lnTo>
                    <a:lnTo>
                      <a:pt x="0" y="46"/>
                    </a:lnTo>
                    <a:lnTo>
                      <a:pt x="6" y="61"/>
                    </a:lnTo>
                    <a:lnTo>
                      <a:pt x="6" y="6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21" name="Freeform 72"/>
              <p:cNvSpPr>
                <a:spLocks/>
              </p:cNvSpPr>
              <p:nvPr/>
            </p:nvSpPr>
            <p:spPr bwMode="auto">
              <a:xfrm>
                <a:off x="2800" y="2331"/>
                <a:ext cx="40" cy="24"/>
              </a:xfrm>
              <a:custGeom>
                <a:avLst/>
                <a:gdLst/>
                <a:ahLst/>
                <a:cxnLst>
                  <a:cxn ang="0">
                    <a:pos x="4" y="24"/>
                  </a:cxn>
                  <a:cxn ang="0">
                    <a:pos x="40" y="24"/>
                  </a:cxn>
                  <a:cxn ang="0">
                    <a:pos x="40" y="0"/>
                  </a:cxn>
                  <a:cxn ang="0">
                    <a:pos x="8" y="0"/>
                  </a:cxn>
                  <a:cxn ang="0">
                    <a:pos x="0" y="12"/>
                  </a:cxn>
                  <a:cxn ang="0">
                    <a:pos x="4" y="24"/>
                  </a:cxn>
                  <a:cxn ang="0">
                    <a:pos x="4" y="24"/>
                  </a:cxn>
                </a:cxnLst>
                <a:rect l="0" t="0" r="r" b="b"/>
                <a:pathLst>
                  <a:path w="40" h="24">
                    <a:moveTo>
                      <a:pt x="4" y="24"/>
                    </a:moveTo>
                    <a:lnTo>
                      <a:pt x="40" y="24"/>
                    </a:lnTo>
                    <a:lnTo>
                      <a:pt x="40" y="0"/>
                    </a:lnTo>
                    <a:lnTo>
                      <a:pt x="8" y="0"/>
                    </a:lnTo>
                    <a:lnTo>
                      <a:pt x="0" y="12"/>
                    </a:lnTo>
                    <a:lnTo>
                      <a:pt x="4" y="24"/>
                    </a:lnTo>
                    <a:lnTo>
                      <a:pt x="4" y="2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22" name="Freeform 73"/>
              <p:cNvSpPr>
                <a:spLocks/>
              </p:cNvSpPr>
              <p:nvPr/>
            </p:nvSpPr>
            <p:spPr bwMode="auto">
              <a:xfrm>
                <a:off x="2779" y="2304"/>
                <a:ext cx="13" cy="16"/>
              </a:xfrm>
              <a:custGeom>
                <a:avLst/>
                <a:gdLst/>
                <a:ahLst/>
                <a:cxnLst>
                  <a:cxn ang="0">
                    <a:pos x="13" y="6"/>
                  </a:cxn>
                  <a:cxn ang="0">
                    <a:pos x="7" y="0"/>
                  </a:cxn>
                  <a:cxn ang="0">
                    <a:pos x="0" y="16"/>
                  </a:cxn>
                  <a:cxn ang="0">
                    <a:pos x="11" y="16"/>
                  </a:cxn>
                  <a:cxn ang="0">
                    <a:pos x="13" y="6"/>
                  </a:cxn>
                  <a:cxn ang="0">
                    <a:pos x="13" y="6"/>
                  </a:cxn>
                </a:cxnLst>
                <a:rect l="0" t="0" r="r" b="b"/>
                <a:pathLst>
                  <a:path w="13" h="16">
                    <a:moveTo>
                      <a:pt x="13" y="6"/>
                    </a:moveTo>
                    <a:lnTo>
                      <a:pt x="7" y="0"/>
                    </a:lnTo>
                    <a:lnTo>
                      <a:pt x="0" y="16"/>
                    </a:lnTo>
                    <a:lnTo>
                      <a:pt x="11" y="16"/>
                    </a:lnTo>
                    <a:lnTo>
                      <a:pt x="13" y="6"/>
                    </a:lnTo>
                    <a:lnTo>
                      <a:pt x="13"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grpSp>
          <p:nvGrpSpPr>
            <p:cNvPr id="11" name="Group 74"/>
            <p:cNvGrpSpPr>
              <a:grpSpLocks/>
            </p:cNvGrpSpPr>
            <p:nvPr/>
          </p:nvGrpSpPr>
          <p:grpSpPr bwMode="auto">
            <a:xfrm>
              <a:off x="6900790" y="2220937"/>
              <a:ext cx="3214653" cy="3192491"/>
              <a:chOff x="3813" y="1483"/>
              <a:chExt cx="1779" cy="1769"/>
            </a:xfrm>
            <a:grpFill/>
          </p:grpSpPr>
          <p:sp>
            <p:nvSpPr>
              <p:cNvPr id="176" name="Freeform 75"/>
              <p:cNvSpPr>
                <a:spLocks/>
              </p:cNvSpPr>
              <p:nvPr/>
            </p:nvSpPr>
            <p:spPr bwMode="auto">
              <a:xfrm>
                <a:off x="3913" y="2259"/>
                <a:ext cx="10" cy="10"/>
              </a:xfrm>
              <a:custGeom>
                <a:avLst/>
                <a:gdLst/>
                <a:ahLst/>
                <a:cxnLst>
                  <a:cxn ang="0">
                    <a:pos x="6" y="0"/>
                  </a:cxn>
                  <a:cxn ang="0">
                    <a:pos x="0" y="6"/>
                  </a:cxn>
                  <a:cxn ang="0">
                    <a:pos x="10" y="10"/>
                  </a:cxn>
                  <a:cxn ang="0">
                    <a:pos x="6" y="0"/>
                  </a:cxn>
                  <a:cxn ang="0">
                    <a:pos x="6" y="0"/>
                  </a:cxn>
                </a:cxnLst>
                <a:rect l="0" t="0" r="r" b="b"/>
                <a:pathLst>
                  <a:path w="10" h="10">
                    <a:moveTo>
                      <a:pt x="6" y="0"/>
                    </a:moveTo>
                    <a:lnTo>
                      <a:pt x="0" y="6"/>
                    </a:lnTo>
                    <a:lnTo>
                      <a:pt x="10" y="10"/>
                    </a:lnTo>
                    <a:lnTo>
                      <a:pt x="6" y="0"/>
                    </a:lnTo>
                    <a:lnTo>
                      <a:pt x="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7" name="Freeform 76"/>
              <p:cNvSpPr>
                <a:spLocks/>
              </p:cNvSpPr>
              <p:nvPr/>
            </p:nvSpPr>
            <p:spPr bwMode="auto">
              <a:xfrm>
                <a:off x="3913" y="2243"/>
                <a:ext cx="10" cy="4"/>
              </a:xfrm>
              <a:custGeom>
                <a:avLst/>
                <a:gdLst/>
                <a:ahLst/>
                <a:cxnLst>
                  <a:cxn ang="0">
                    <a:pos x="0" y="0"/>
                  </a:cxn>
                  <a:cxn ang="0">
                    <a:pos x="6" y="4"/>
                  </a:cxn>
                  <a:cxn ang="0">
                    <a:pos x="10" y="0"/>
                  </a:cxn>
                  <a:cxn ang="0">
                    <a:pos x="0" y="0"/>
                  </a:cxn>
                  <a:cxn ang="0">
                    <a:pos x="0" y="0"/>
                  </a:cxn>
                </a:cxnLst>
                <a:rect l="0" t="0" r="r" b="b"/>
                <a:pathLst>
                  <a:path w="10" h="4">
                    <a:moveTo>
                      <a:pt x="0" y="0"/>
                    </a:moveTo>
                    <a:lnTo>
                      <a:pt x="6" y="4"/>
                    </a:lnTo>
                    <a:lnTo>
                      <a:pt x="10" y="0"/>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8" name="Freeform 77"/>
              <p:cNvSpPr>
                <a:spLocks/>
              </p:cNvSpPr>
              <p:nvPr/>
            </p:nvSpPr>
            <p:spPr bwMode="auto">
              <a:xfrm>
                <a:off x="3929" y="2281"/>
                <a:ext cx="6" cy="10"/>
              </a:xfrm>
              <a:custGeom>
                <a:avLst/>
                <a:gdLst/>
                <a:ahLst/>
                <a:cxnLst>
                  <a:cxn ang="0">
                    <a:pos x="0" y="0"/>
                  </a:cxn>
                  <a:cxn ang="0">
                    <a:pos x="0" y="10"/>
                  </a:cxn>
                  <a:cxn ang="0">
                    <a:pos x="6" y="0"/>
                  </a:cxn>
                  <a:cxn ang="0">
                    <a:pos x="0" y="0"/>
                  </a:cxn>
                  <a:cxn ang="0">
                    <a:pos x="0" y="0"/>
                  </a:cxn>
                </a:cxnLst>
                <a:rect l="0" t="0" r="r" b="b"/>
                <a:pathLst>
                  <a:path w="6" h="10">
                    <a:moveTo>
                      <a:pt x="0" y="0"/>
                    </a:moveTo>
                    <a:lnTo>
                      <a:pt x="0" y="10"/>
                    </a:lnTo>
                    <a:lnTo>
                      <a:pt x="6" y="0"/>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9" name="Freeform 78"/>
              <p:cNvSpPr>
                <a:spLocks/>
              </p:cNvSpPr>
              <p:nvPr/>
            </p:nvSpPr>
            <p:spPr bwMode="auto">
              <a:xfrm>
                <a:off x="3919" y="2275"/>
                <a:ext cx="4" cy="6"/>
              </a:xfrm>
              <a:custGeom>
                <a:avLst/>
                <a:gdLst/>
                <a:ahLst/>
                <a:cxnLst>
                  <a:cxn ang="0">
                    <a:pos x="0" y="0"/>
                  </a:cxn>
                  <a:cxn ang="0">
                    <a:pos x="0" y="6"/>
                  </a:cxn>
                  <a:cxn ang="0">
                    <a:pos x="4" y="0"/>
                  </a:cxn>
                  <a:cxn ang="0">
                    <a:pos x="0" y="0"/>
                  </a:cxn>
                  <a:cxn ang="0">
                    <a:pos x="0" y="0"/>
                  </a:cxn>
                </a:cxnLst>
                <a:rect l="0" t="0" r="r" b="b"/>
                <a:pathLst>
                  <a:path w="4" h="6">
                    <a:moveTo>
                      <a:pt x="0" y="0"/>
                    </a:moveTo>
                    <a:lnTo>
                      <a:pt x="0" y="6"/>
                    </a:lnTo>
                    <a:lnTo>
                      <a:pt x="4" y="0"/>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0" name="Freeform 79"/>
              <p:cNvSpPr>
                <a:spLocks/>
              </p:cNvSpPr>
              <p:nvPr/>
            </p:nvSpPr>
            <p:spPr bwMode="auto">
              <a:xfrm>
                <a:off x="3923" y="2298"/>
                <a:ext cx="12" cy="6"/>
              </a:xfrm>
              <a:custGeom>
                <a:avLst/>
                <a:gdLst/>
                <a:ahLst/>
                <a:cxnLst>
                  <a:cxn ang="0">
                    <a:pos x="0" y="0"/>
                  </a:cxn>
                  <a:cxn ang="0">
                    <a:pos x="0" y="6"/>
                  </a:cxn>
                  <a:cxn ang="0">
                    <a:pos x="12" y="6"/>
                  </a:cxn>
                  <a:cxn ang="0">
                    <a:pos x="0" y="0"/>
                  </a:cxn>
                  <a:cxn ang="0">
                    <a:pos x="0" y="0"/>
                  </a:cxn>
                </a:cxnLst>
                <a:rect l="0" t="0" r="r" b="b"/>
                <a:pathLst>
                  <a:path w="12" h="6">
                    <a:moveTo>
                      <a:pt x="0" y="0"/>
                    </a:moveTo>
                    <a:lnTo>
                      <a:pt x="0" y="6"/>
                    </a:lnTo>
                    <a:lnTo>
                      <a:pt x="12" y="6"/>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1" name="Freeform 80"/>
              <p:cNvSpPr>
                <a:spLocks/>
              </p:cNvSpPr>
              <p:nvPr/>
            </p:nvSpPr>
            <p:spPr bwMode="auto">
              <a:xfrm>
                <a:off x="3923" y="2354"/>
                <a:ext cx="12" cy="4"/>
              </a:xfrm>
              <a:custGeom>
                <a:avLst/>
                <a:gdLst/>
                <a:ahLst/>
                <a:cxnLst>
                  <a:cxn ang="0">
                    <a:pos x="0" y="0"/>
                  </a:cxn>
                  <a:cxn ang="0">
                    <a:pos x="0" y="4"/>
                  </a:cxn>
                  <a:cxn ang="0">
                    <a:pos x="12" y="0"/>
                  </a:cxn>
                  <a:cxn ang="0">
                    <a:pos x="0" y="0"/>
                  </a:cxn>
                  <a:cxn ang="0">
                    <a:pos x="0" y="0"/>
                  </a:cxn>
                </a:cxnLst>
                <a:rect l="0" t="0" r="r" b="b"/>
                <a:pathLst>
                  <a:path w="12" h="4">
                    <a:moveTo>
                      <a:pt x="0" y="0"/>
                    </a:moveTo>
                    <a:lnTo>
                      <a:pt x="0" y="4"/>
                    </a:lnTo>
                    <a:lnTo>
                      <a:pt x="12" y="0"/>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2" name="Freeform 81"/>
              <p:cNvSpPr>
                <a:spLocks/>
              </p:cNvSpPr>
              <p:nvPr/>
            </p:nvSpPr>
            <p:spPr bwMode="auto">
              <a:xfrm>
                <a:off x="3923" y="2310"/>
                <a:ext cx="12" cy="10"/>
              </a:xfrm>
              <a:custGeom>
                <a:avLst/>
                <a:gdLst/>
                <a:ahLst/>
                <a:cxnLst>
                  <a:cxn ang="0">
                    <a:pos x="0" y="10"/>
                  </a:cxn>
                  <a:cxn ang="0">
                    <a:pos x="12" y="10"/>
                  </a:cxn>
                  <a:cxn ang="0">
                    <a:pos x="6" y="0"/>
                  </a:cxn>
                  <a:cxn ang="0">
                    <a:pos x="0" y="10"/>
                  </a:cxn>
                  <a:cxn ang="0">
                    <a:pos x="0" y="10"/>
                  </a:cxn>
                </a:cxnLst>
                <a:rect l="0" t="0" r="r" b="b"/>
                <a:pathLst>
                  <a:path w="12" h="10">
                    <a:moveTo>
                      <a:pt x="0" y="10"/>
                    </a:moveTo>
                    <a:lnTo>
                      <a:pt x="12" y="10"/>
                    </a:lnTo>
                    <a:lnTo>
                      <a:pt x="6" y="0"/>
                    </a:lnTo>
                    <a:lnTo>
                      <a:pt x="0" y="10"/>
                    </a:lnTo>
                    <a:lnTo>
                      <a:pt x="0"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3" name="Freeform 82"/>
              <p:cNvSpPr>
                <a:spLocks/>
              </p:cNvSpPr>
              <p:nvPr/>
            </p:nvSpPr>
            <p:spPr bwMode="auto">
              <a:xfrm>
                <a:off x="3919" y="2365"/>
                <a:ext cx="10" cy="12"/>
              </a:xfrm>
              <a:custGeom>
                <a:avLst/>
                <a:gdLst/>
                <a:ahLst/>
                <a:cxnLst>
                  <a:cxn ang="0">
                    <a:pos x="0" y="6"/>
                  </a:cxn>
                  <a:cxn ang="0">
                    <a:pos x="10" y="12"/>
                  </a:cxn>
                  <a:cxn ang="0">
                    <a:pos x="10" y="0"/>
                  </a:cxn>
                  <a:cxn ang="0">
                    <a:pos x="0" y="6"/>
                  </a:cxn>
                  <a:cxn ang="0">
                    <a:pos x="0" y="6"/>
                  </a:cxn>
                </a:cxnLst>
                <a:rect l="0" t="0" r="r" b="b"/>
                <a:pathLst>
                  <a:path w="10" h="12">
                    <a:moveTo>
                      <a:pt x="0" y="6"/>
                    </a:moveTo>
                    <a:lnTo>
                      <a:pt x="10" y="12"/>
                    </a:lnTo>
                    <a:lnTo>
                      <a:pt x="10"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4" name="Freeform 83"/>
              <p:cNvSpPr>
                <a:spLocks/>
              </p:cNvSpPr>
              <p:nvPr/>
            </p:nvSpPr>
            <p:spPr bwMode="auto">
              <a:xfrm>
                <a:off x="3923" y="2381"/>
                <a:ext cx="6" cy="6"/>
              </a:xfrm>
              <a:custGeom>
                <a:avLst/>
                <a:gdLst/>
                <a:ahLst/>
                <a:cxnLst>
                  <a:cxn ang="0">
                    <a:pos x="0" y="0"/>
                  </a:cxn>
                  <a:cxn ang="0">
                    <a:pos x="0" y="6"/>
                  </a:cxn>
                  <a:cxn ang="0">
                    <a:pos x="6" y="6"/>
                  </a:cxn>
                  <a:cxn ang="0">
                    <a:pos x="0" y="0"/>
                  </a:cxn>
                  <a:cxn ang="0">
                    <a:pos x="0" y="0"/>
                  </a:cxn>
                </a:cxnLst>
                <a:rect l="0" t="0" r="r" b="b"/>
                <a:pathLst>
                  <a:path w="6" h="6">
                    <a:moveTo>
                      <a:pt x="0" y="0"/>
                    </a:moveTo>
                    <a:lnTo>
                      <a:pt x="0" y="6"/>
                    </a:lnTo>
                    <a:lnTo>
                      <a:pt x="6" y="6"/>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5" name="Freeform 84"/>
              <p:cNvSpPr>
                <a:spLocks/>
              </p:cNvSpPr>
              <p:nvPr/>
            </p:nvSpPr>
            <p:spPr bwMode="auto">
              <a:xfrm>
                <a:off x="3813" y="1690"/>
                <a:ext cx="496" cy="530"/>
              </a:xfrm>
              <a:custGeom>
                <a:avLst/>
                <a:gdLst/>
                <a:ahLst/>
                <a:cxnLst>
                  <a:cxn ang="0">
                    <a:pos x="345" y="144"/>
                  </a:cxn>
                  <a:cxn ang="0">
                    <a:pos x="333" y="157"/>
                  </a:cxn>
                  <a:cxn ang="0">
                    <a:pos x="288" y="173"/>
                  </a:cxn>
                  <a:cxn ang="0">
                    <a:pos x="244" y="161"/>
                  </a:cxn>
                  <a:cxn ang="0">
                    <a:pos x="193" y="138"/>
                  </a:cxn>
                  <a:cxn ang="0">
                    <a:pos x="161" y="77"/>
                  </a:cxn>
                  <a:cxn ang="0">
                    <a:pos x="167" y="55"/>
                  </a:cxn>
                  <a:cxn ang="0">
                    <a:pos x="167" y="27"/>
                  </a:cxn>
                  <a:cxn ang="0">
                    <a:pos x="110" y="6"/>
                  </a:cxn>
                  <a:cxn ang="0">
                    <a:pos x="61" y="23"/>
                  </a:cxn>
                  <a:cxn ang="0">
                    <a:pos x="94" y="67"/>
                  </a:cxn>
                  <a:cxn ang="0">
                    <a:pos x="83" y="94"/>
                  </a:cxn>
                  <a:cxn ang="0">
                    <a:pos x="16" y="161"/>
                  </a:cxn>
                  <a:cxn ang="0">
                    <a:pos x="39" y="218"/>
                  </a:cxn>
                  <a:cxn ang="0">
                    <a:pos x="10" y="246"/>
                  </a:cxn>
                  <a:cxn ang="0">
                    <a:pos x="16" y="256"/>
                  </a:cxn>
                  <a:cxn ang="0">
                    <a:pos x="55" y="272"/>
                  </a:cxn>
                  <a:cxn ang="0">
                    <a:pos x="77" y="268"/>
                  </a:cxn>
                  <a:cxn ang="0">
                    <a:pos x="89" y="352"/>
                  </a:cxn>
                  <a:cxn ang="0">
                    <a:pos x="128" y="425"/>
                  </a:cxn>
                  <a:cxn ang="0">
                    <a:pos x="189" y="530"/>
                  </a:cxn>
                  <a:cxn ang="0">
                    <a:pos x="211" y="496"/>
                  </a:cxn>
                  <a:cxn ang="0">
                    <a:pos x="221" y="469"/>
                  </a:cxn>
                  <a:cxn ang="0">
                    <a:pos x="234" y="429"/>
                  </a:cxn>
                  <a:cxn ang="0">
                    <a:pos x="228" y="380"/>
                  </a:cxn>
                  <a:cxn ang="0">
                    <a:pos x="288" y="329"/>
                  </a:cxn>
                  <a:cxn ang="0">
                    <a:pos x="333" y="291"/>
                  </a:cxn>
                  <a:cxn ang="0">
                    <a:pos x="345" y="268"/>
                  </a:cxn>
                  <a:cxn ang="0">
                    <a:pos x="366" y="234"/>
                  </a:cxn>
                  <a:cxn ang="0">
                    <a:pos x="355" y="205"/>
                  </a:cxn>
                  <a:cxn ang="0">
                    <a:pos x="349" y="185"/>
                  </a:cxn>
                  <a:cxn ang="0">
                    <a:pos x="378" y="205"/>
                  </a:cxn>
                  <a:cxn ang="0">
                    <a:pos x="406" y="234"/>
                  </a:cxn>
                  <a:cxn ang="0">
                    <a:pos x="422" y="234"/>
                  </a:cxn>
                  <a:cxn ang="0">
                    <a:pos x="445" y="224"/>
                  </a:cxn>
                  <a:cxn ang="0">
                    <a:pos x="467" y="173"/>
                  </a:cxn>
                  <a:cxn ang="0">
                    <a:pos x="496" y="138"/>
                  </a:cxn>
                  <a:cxn ang="0">
                    <a:pos x="461" y="118"/>
                  </a:cxn>
                  <a:cxn ang="0">
                    <a:pos x="388" y="173"/>
                  </a:cxn>
                  <a:cxn ang="0">
                    <a:pos x="372" y="167"/>
                  </a:cxn>
                  <a:cxn ang="0">
                    <a:pos x="355" y="151"/>
                  </a:cxn>
                </a:cxnLst>
                <a:rect l="0" t="0" r="r" b="b"/>
                <a:pathLst>
                  <a:path w="496" h="530">
                    <a:moveTo>
                      <a:pt x="355" y="151"/>
                    </a:moveTo>
                    <a:lnTo>
                      <a:pt x="345" y="144"/>
                    </a:lnTo>
                    <a:lnTo>
                      <a:pt x="333" y="144"/>
                    </a:lnTo>
                    <a:lnTo>
                      <a:pt x="333" y="157"/>
                    </a:lnTo>
                    <a:lnTo>
                      <a:pt x="339" y="185"/>
                    </a:lnTo>
                    <a:lnTo>
                      <a:pt x="288" y="173"/>
                    </a:lnTo>
                    <a:lnTo>
                      <a:pt x="272" y="157"/>
                    </a:lnTo>
                    <a:lnTo>
                      <a:pt x="244" y="161"/>
                    </a:lnTo>
                    <a:lnTo>
                      <a:pt x="240" y="151"/>
                    </a:lnTo>
                    <a:lnTo>
                      <a:pt x="193" y="138"/>
                    </a:lnTo>
                    <a:lnTo>
                      <a:pt x="193" y="100"/>
                    </a:lnTo>
                    <a:lnTo>
                      <a:pt x="161" y="77"/>
                    </a:lnTo>
                    <a:lnTo>
                      <a:pt x="150" y="67"/>
                    </a:lnTo>
                    <a:lnTo>
                      <a:pt x="167" y="55"/>
                    </a:lnTo>
                    <a:lnTo>
                      <a:pt x="154" y="39"/>
                    </a:lnTo>
                    <a:lnTo>
                      <a:pt x="167" y="27"/>
                    </a:lnTo>
                    <a:lnTo>
                      <a:pt x="144" y="0"/>
                    </a:lnTo>
                    <a:lnTo>
                      <a:pt x="110" y="6"/>
                    </a:lnTo>
                    <a:lnTo>
                      <a:pt x="106" y="17"/>
                    </a:lnTo>
                    <a:lnTo>
                      <a:pt x="61" y="23"/>
                    </a:lnTo>
                    <a:lnTo>
                      <a:pt x="67" y="45"/>
                    </a:lnTo>
                    <a:lnTo>
                      <a:pt x="94" y="67"/>
                    </a:lnTo>
                    <a:lnTo>
                      <a:pt x="83" y="77"/>
                    </a:lnTo>
                    <a:lnTo>
                      <a:pt x="83" y="94"/>
                    </a:lnTo>
                    <a:lnTo>
                      <a:pt x="45" y="151"/>
                    </a:lnTo>
                    <a:lnTo>
                      <a:pt x="16" y="161"/>
                    </a:lnTo>
                    <a:lnTo>
                      <a:pt x="51" y="205"/>
                    </a:lnTo>
                    <a:lnTo>
                      <a:pt x="39" y="218"/>
                    </a:lnTo>
                    <a:lnTo>
                      <a:pt x="0" y="228"/>
                    </a:lnTo>
                    <a:lnTo>
                      <a:pt x="10" y="246"/>
                    </a:lnTo>
                    <a:lnTo>
                      <a:pt x="33" y="246"/>
                    </a:lnTo>
                    <a:lnTo>
                      <a:pt x="16" y="256"/>
                    </a:lnTo>
                    <a:lnTo>
                      <a:pt x="39" y="285"/>
                    </a:lnTo>
                    <a:lnTo>
                      <a:pt x="55" y="272"/>
                    </a:lnTo>
                    <a:lnTo>
                      <a:pt x="71" y="252"/>
                    </a:lnTo>
                    <a:lnTo>
                      <a:pt x="77" y="268"/>
                    </a:lnTo>
                    <a:lnTo>
                      <a:pt x="89" y="272"/>
                    </a:lnTo>
                    <a:lnTo>
                      <a:pt x="89" y="352"/>
                    </a:lnTo>
                    <a:lnTo>
                      <a:pt x="116" y="396"/>
                    </a:lnTo>
                    <a:lnTo>
                      <a:pt x="128" y="425"/>
                    </a:lnTo>
                    <a:lnTo>
                      <a:pt x="173" y="512"/>
                    </a:lnTo>
                    <a:lnTo>
                      <a:pt x="189" y="530"/>
                    </a:lnTo>
                    <a:lnTo>
                      <a:pt x="217" y="508"/>
                    </a:lnTo>
                    <a:lnTo>
                      <a:pt x="211" y="496"/>
                    </a:lnTo>
                    <a:lnTo>
                      <a:pt x="221" y="486"/>
                    </a:lnTo>
                    <a:lnTo>
                      <a:pt x="221" y="469"/>
                    </a:lnTo>
                    <a:lnTo>
                      <a:pt x="217" y="463"/>
                    </a:lnTo>
                    <a:lnTo>
                      <a:pt x="234" y="429"/>
                    </a:lnTo>
                    <a:lnTo>
                      <a:pt x="228" y="419"/>
                    </a:lnTo>
                    <a:lnTo>
                      <a:pt x="228" y="380"/>
                    </a:lnTo>
                    <a:lnTo>
                      <a:pt x="244" y="374"/>
                    </a:lnTo>
                    <a:lnTo>
                      <a:pt x="288" y="329"/>
                    </a:lnTo>
                    <a:lnTo>
                      <a:pt x="288" y="313"/>
                    </a:lnTo>
                    <a:lnTo>
                      <a:pt x="333" y="291"/>
                    </a:lnTo>
                    <a:lnTo>
                      <a:pt x="327" y="279"/>
                    </a:lnTo>
                    <a:lnTo>
                      <a:pt x="345" y="268"/>
                    </a:lnTo>
                    <a:lnTo>
                      <a:pt x="372" y="268"/>
                    </a:lnTo>
                    <a:lnTo>
                      <a:pt x="366" y="234"/>
                    </a:lnTo>
                    <a:lnTo>
                      <a:pt x="345" y="224"/>
                    </a:lnTo>
                    <a:lnTo>
                      <a:pt x="355" y="205"/>
                    </a:lnTo>
                    <a:lnTo>
                      <a:pt x="345" y="195"/>
                    </a:lnTo>
                    <a:lnTo>
                      <a:pt x="349" y="185"/>
                    </a:lnTo>
                    <a:lnTo>
                      <a:pt x="366" y="185"/>
                    </a:lnTo>
                    <a:lnTo>
                      <a:pt x="378" y="205"/>
                    </a:lnTo>
                    <a:lnTo>
                      <a:pt x="416" y="205"/>
                    </a:lnTo>
                    <a:lnTo>
                      <a:pt x="406" y="234"/>
                    </a:lnTo>
                    <a:lnTo>
                      <a:pt x="416" y="240"/>
                    </a:lnTo>
                    <a:lnTo>
                      <a:pt x="422" y="234"/>
                    </a:lnTo>
                    <a:lnTo>
                      <a:pt x="433" y="262"/>
                    </a:lnTo>
                    <a:lnTo>
                      <a:pt x="445" y="224"/>
                    </a:lnTo>
                    <a:lnTo>
                      <a:pt x="461" y="218"/>
                    </a:lnTo>
                    <a:lnTo>
                      <a:pt x="467" y="173"/>
                    </a:lnTo>
                    <a:lnTo>
                      <a:pt x="483" y="161"/>
                    </a:lnTo>
                    <a:lnTo>
                      <a:pt x="496" y="138"/>
                    </a:lnTo>
                    <a:lnTo>
                      <a:pt x="477" y="134"/>
                    </a:lnTo>
                    <a:lnTo>
                      <a:pt x="461" y="118"/>
                    </a:lnTo>
                    <a:lnTo>
                      <a:pt x="400" y="151"/>
                    </a:lnTo>
                    <a:lnTo>
                      <a:pt x="388" y="173"/>
                    </a:lnTo>
                    <a:lnTo>
                      <a:pt x="378" y="179"/>
                    </a:lnTo>
                    <a:lnTo>
                      <a:pt x="372" y="167"/>
                    </a:lnTo>
                    <a:lnTo>
                      <a:pt x="349" y="161"/>
                    </a:lnTo>
                    <a:lnTo>
                      <a:pt x="355" y="151"/>
                    </a:lnTo>
                    <a:lnTo>
                      <a:pt x="355" y="15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6" name="Freeform 85"/>
              <p:cNvSpPr>
                <a:spLocks/>
              </p:cNvSpPr>
              <p:nvPr/>
            </p:nvSpPr>
            <p:spPr bwMode="auto">
              <a:xfrm>
                <a:off x="4034" y="2186"/>
                <a:ext cx="51" cy="73"/>
              </a:xfrm>
              <a:custGeom>
                <a:avLst/>
                <a:gdLst/>
                <a:ahLst/>
                <a:cxnLst>
                  <a:cxn ang="0">
                    <a:pos x="13" y="0"/>
                  </a:cxn>
                  <a:cxn ang="0">
                    <a:pos x="0" y="34"/>
                  </a:cxn>
                  <a:cxn ang="0">
                    <a:pos x="13" y="67"/>
                  </a:cxn>
                  <a:cxn ang="0">
                    <a:pos x="29" y="73"/>
                  </a:cxn>
                  <a:cxn ang="0">
                    <a:pos x="51" y="57"/>
                  </a:cxn>
                  <a:cxn ang="0">
                    <a:pos x="39" y="16"/>
                  </a:cxn>
                  <a:cxn ang="0">
                    <a:pos x="13" y="0"/>
                  </a:cxn>
                  <a:cxn ang="0">
                    <a:pos x="13" y="0"/>
                  </a:cxn>
                </a:cxnLst>
                <a:rect l="0" t="0" r="r" b="b"/>
                <a:pathLst>
                  <a:path w="51" h="73">
                    <a:moveTo>
                      <a:pt x="13" y="0"/>
                    </a:moveTo>
                    <a:lnTo>
                      <a:pt x="0" y="34"/>
                    </a:lnTo>
                    <a:lnTo>
                      <a:pt x="13" y="67"/>
                    </a:lnTo>
                    <a:lnTo>
                      <a:pt x="29" y="73"/>
                    </a:lnTo>
                    <a:lnTo>
                      <a:pt x="51" y="57"/>
                    </a:lnTo>
                    <a:lnTo>
                      <a:pt x="39" y="16"/>
                    </a:lnTo>
                    <a:lnTo>
                      <a:pt x="13" y="0"/>
                    </a:lnTo>
                    <a:lnTo>
                      <a:pt x="1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7" name="Freeform 86"/>
              <p:cNvSpPr>
                <a:spLocks/>
              </p:cNvSpPr>
              <p:nvPr/>
            </p:nvSpPr>
            <p:spPr bwMode="auto">
              <a:xfrm>
                <a:off x="4006" y="1790"/>
                <a:ext cx="146" cy="85"/>
              </a:xfrm>
              <a:custGeom>
                <a:avLst/>
                <a:gdLst/>
                <a:ahLst/>
                <a:cxnLst>
                  <a:cxn ang="0">
                    <a:pos x="146" y="85"/>
                  </a:cxn>
                  <a:cxn ang="0">
                    <a:pos x="140" y="57"/>
                  </a:cxn>
                  <a:cxn ang="0">
                    <a:pos x="102" y="44"/>
                  </a:cxn>
                  <a:cxn ang="0">
                    <a:pos x="24" y="0"/>
                  </a:cxn>
                  <a:cxn ang="0">
                    <a:pos x="0" y="0"/>
                  </a:cxn>
                  <a:cxn ang="0">
                    <a:pos x="0" y="38"/>
                  </a:cxn>
                  <a:cxn ang="0">
                    <a:pos x="47" y="51"/>
                  </a:cxn>
                  <a:cxn ang="0">
                    <a:pos x="51" y="61"/>
                  </a:cxn>
                  <a:cxn ang="0">
                    <a:pos x="79" y="57"/>
                  </a:cxn>
                  <a:cxn ang="0">
                    <a:pos x="95" y="73"/>
                  </a:cxn>
                  <a:cxn ang="0">
                    <a:pos x="146" y="85"/>
                  </a:cxn>
                  <a:cxn ang="0">
                    <a:pos x="146" y="85"/>
                  </a:cxn>
                </a:cxnLst>
                <a:rect l="0" t="0" r="r" b="b"/>
                <a:pathLst>
                  <a:path w="146" h="85">
                    <a:moveTo>
                      <a:pt x="146" y="85"/>
                    </a:moveTo>
                    <a:lnTo>
                      <a:pt x="140" y="57"/>
                    </a:lnTo>
                    <a:lnTo>
                      <a:pt x="102" y="44"/>
                    </a:lnTo>
                    <a:lnTo>
                      <a:pt x="24" y="0"/>
                    </a:lnTo>
                    <a:lnTo>
                      <a:pt x="0" y="0"/>
                    </a:lnTo>
                    <a:lnTo>
                      <a:pt x="0" y="38"/>
                    </a:lnTo>
                    <a:lnTo>
                      <a:pt x="47" y="51"/>
                    </a:lnTo>
                    <a:lnTo>
                      <a:pt x="51" y="61"/>
                    </a:lnTo>
                    <a:lnTo>
                      <a:pt x="79" y="57"/>
                    </a:lnTo>
                    <a:lnTo>
                      <a:pt x="95" y="73"/>
                    </a:lnTo>
                    <a:lnTo>
                      <a:pt x="146" y="85"/>
                    </a:lnTo>
                    <a:lnTo>
                      <a:pt x="146" y="8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8" name="Freeform 87"/>
              <p:cNvSpPr>
                <a:spLocks/>
              </p:cNvSpPr>
              <p:nvPr/>
            </p:nvSpPr>
            <p:spPr bwMode="auto">
              <a:xfrm>
                <a:off x="4158" y="1875"/>
                <a:ext cx="88" cy="106"/>
              </a:xfrm>
              <a:custGeom>
                <a:avLst/>
                <a:gdLst/>
                <a:ahLst/>
                <a:cxnLst>
                  <a:cxn ang="0">
                    <a:pos x="49" y="71"/>
                  </a:cxn>
                  <a:cxn ang="0">
                    <a:pos x="49" y="61"/>
                  </a:cxn>
                  <a:cxn ang="0">
                    <a:pos x="61" y="67"/>
                  </a:cxn>
                  <a:cxn ang="0">
                    <a:pos x="77" y="106"/>
                  </a:cxn>
                  <a:cxn ang="0">
                    <a:pos x="88" y="77"/>
                  </a:cxn>
                  <a:cxn ang="0">
                    <a:pos x="77" y="49"/>
                  </a:cxn>
                  <a:cxn ang="0">
                    <a:pos x="71" y="55"/>
                  </a:cxn>
                  <a:cxn ang="0">
                    <a:pos x="61" y="49"/>
                  </a:cxn>
                  <a:cxn ang="0">
                    <a:pos x="71" y="20"/>
                  </a:cxn>
                  <a:cxn ang="0">
                    <a:pos x="33" y="20"/>
                  </a:cxn>
                  <a:cxn ang="0">
                    <a:pos x="21" y="0"/>
                  </a:cxn>
                  <a:cxn ang="0">
                    <a:pos x="4" y="0"/>
                  </a:cxn>
                  <a:cxn ang="0">
                    <a:pos x="0" y="10"/>
                  </a:cxn>
                  <a:cxn ang="0">
                    <a:pos x="10" y="20"/>
                  </a:cxn>
                  <a:cxn ang="0">
                    <a:pos x="0" y="39"/>
                  </a:cxn>
                  <a:cxn ang="0">
                    <a:pos x="21" y="49"/>
                  </a:cxn>
                  <a:cxn ang="0">
                    <a:pos x="27" y="83"/>
                  </a:cxn>
                  <a:cxn ang="0">
                    <a:pos x="49" y="71"/>
                  </a:cxn>
                  <a:cxn ang="0">
                    <a:pos x="49" y="71"/>
                  </a:cxn>
                </a:cxnLst>
                <a:rect l="0" t="0" r="r" b="b"/>
                <a:pathLst>
                  <a:path w="88" h="106">
                    <a:moveTo>
                      <a:pt x="49" y="71"/>
                    </a:moveTo>
                    <a:lnTo>
                      <a:pt x="49" y="61"/>
                    </a:lnTo>
                    <a:lnTo>
                      <a:pt x="61" y="67"/>
                    </a:lnTo>
                    <a:lnTo>
                      <a:pt x="77" y="106"/>
                    </a:lnTo>
                    <a:lnTo>
                      <a:pt x="88" y="77"/>
                    </a:lnTo>
                    <a:lnTo>
                      <a:pt x="77" y="49"/>
                    </a:lnTo>
                    <a:lnTo>
                      <a:pt x="71" y="55"/>
                    </a:lnTo>
                    <a:lnTo>
                      <a:pt x="61" y="49"/>
                    </a:lnTo>
                    <a:lnTo>
                      <a:pt x="71" y="20"/>
                    </a:lnTo>
                    <a:lnTo>
                      <a:pt x="33" y="20"/>
                    </a:lnTo>
                    <a:lnTo>
                      <a:pt x="21" y="0"/>
                    </a:lnTo>
                    <a:lnTo>
                      <a:pt x="4" y="0"/>
                    </a:lnTo>
                    <a:lnTo>
                      <a:pt x="0" y="10"/>
                    </a:lnTo>
                    <a:lnTo>
                      <a:pt x="10" y="20"/>
                    </a:lnTo>
                    <a:lnTo>
                      <a:pt x="0" y="39"/>
                    </a:lnTo>
                    <a:lnTo>
                      <a:pt x="21" y="49"/>
                    </a:lnTo>
                    <a:lnTo>
                      <a:pt x="27" y="83"/>
                    </a:lnTo>
                    <a:lnTo>
                      <a:pt x="49" y="71"/>
                    </a:lnTo>
                    <a:lnTo>
                      <a:pt x="49" y="7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9" name="Freeform 88"/>
              <p:cNvSpPr>
                <a:spLocks/>
              </p:cNvSpPr>
              <p:nvPr/>
            </p:nvSpPr>
            <p:spPr bwMode="auto">
              <a:xfrm>
                <a:off x="4162" y="1828"/>
                <a:ext cx="51" cy="41"/>
              </a:xfrm>
              <a:custGeom>
                <a:avLst/>
                <a:gdLst/>
                <a:ahLst/>
                <a:cxnLst>
                  <a:cxn ang="0">
                    <a:pos x="0" y="23"/>
                  </a:cxn>
                  <a:cxn ang="0">
                    <a:pos x="23" y="29"/>
                  </a:cxn>
                  <a:cxn ang="0">
                    <a:pos x="29" y="41"/>
                  </a:cxn>
                  <a:cxn ang="0">
                    <a:pos x="39" y="35"/>
                  </a:cxn>
                  <a:cxn ang="0">
                    <a:pos x="51" y="13"/>
                  </a:cxn>
                  <a:cxn ang="0">
                    <a:pos x="23" y="0"/>
                  </a:cxn>
                  <a:cxn ang="0">
                    <a:pos x="13" y="0"/>
                  </a:cxn>
                  <a:cxn ang="0">
                    <a:pos x="0" y="23"/>
                  </a:cxn>
                  <a:cxn ang="0">
                    <a:pos x="0" y="23"/>
                  </a:cxn>
                </a:cxnLst>
                <a:rect l="0" t="0" r="r" b="b"/>
                <a:pathLst>
                  <a:path w="51" h="41">
                    <a:moveTo>
                      <a:pt x="0" y="23"/>
                    </a:moveTo>
                    <a:lnTo>
                      <a:pt x="23" y="29"/>
                    </a:lnTo>
                    <a:lnTo>
                      <a:pt x="29" y="41"/>
                    </a:lnTo>
                    <a:lnTo>
                      <a:pt x="39" y="35"/>
                    </a:lnTo>
                    <a:lnTo>
                      <a:pt x="51" y="13"/>
                    </a:lnTo>
                    <a:lnTo>
                      <a:pt x="23" y="0"/>
                    </a:lnTo>
                    <a:lnTo>
                      <a:pt x="13" y="0"/>
                    </a:lnTo>
                    <a:lnTo>
                      <a:pt x="0" y="23"/>
                    </a:lnTo>
                    <a:lnTo>
                      <a:pt x="0"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0" name="Freeform 89"/>
              <p:cNvSpPr>
                <a:spLocks/>
              </p:cNvSpPr>
              <p:nvPr/>
            </p:nvSpPr>
            <p:spPr bwMode="auto">
              <a:xfrm>
                <a:off x="4235" y="1828"/>
                <a:ext cx="151" cy="325"/>
              </a:xfrm>
              <a:custGeom>
                <a:avLst/>
                <a:gdLst/>
                <a:ahLst/>
                <a:cxnLst>
                  <a:cxn ang="0">
                    <a:pos x="61" y="23"/>
                  </a:cxn>
                  <a:cxn ang="0">
                    <a:pos x="45" y="35"/>
                  </a:cxn>
                  <a:cxn ang="0">
                    <a:pos x="39" y="80"/>
                  </a:cxn>
                  <a:cxn ang="0">
                    <a:pos x="23" y="86"/>
                  </a:cxn>
                  <a:cxn ang="0">
                    <a:pos x="0" y="153"/>
                  </a:cxn>
                  <a:cxn ang="0">
                    <a:pos x="27" y="163"/>
                  </a:cxn>
                  <a:cxn ang="0">
                    <a:pos x="49" y="201"/>
                  </a:cxn>
                  <a:cxn ang="0">
                    <a:pos x="45" y="230"/>
                  </a:cxn>
                  <a:cxn ang="0">
                    <a:pos x="61" y="230"/>
                  </a:cxn>
                  <a:cxn ang="0">
                    <a:pos x="74" y="236"/>
                  </a:cxn>
                  <a:cxn ang="0">
                    <a:pos x="78" y="224"/>
                  </a:cxn>
                  <a:cxn ang="0">
                    <a:pos x="94" y="220"/>
                  </a:cxn>
                  <a:cxn ang="0">
                    <a:pos x="116" y="281"/>
                  </a:cxn>
                  <a:cxn ang="0">
                    <a:pos x="128" y="287"/>
                  </a:cxn>
                  <a:cxn ang="0">
                    <a:pos x="128" y="297"/>
                  </a:cxn>
                  <a:cxn ang="0">
                    <a:pos x="122" y="303"/>
                  </a:cxn>
                  <a:cxn ang="0">
                    <a:pos x="116" y="325"/>
                  </a:cxn>
                  <a:cxn ang="0">
                    <a:pos x="139" y="325"/>
                  </a:cxn>
                  <a:cxn ang="0">
                    <a:pos x="145" y="287"/>
                  </a:cxn>
                  <a:cxn ang="0">
                    <a:pos x="128" y="252"/>
                  </a:cxn>
                  <a:cxn ang="0">
                    <a:pos x="134" y="236"/>
                  </a:cxn>
                  <a:cxn ang="0">
                    <a:pos x="112" y="201"/>
                  </a:cxn>
                  <a:cxn ang="0">
                    <a:pos x="112" y="169"/>
                  </a:cxn>
                  <a:cxn ang="0">
                    <a:pos x="145" y="153"/>
                  </a:cxn>
                  <a:cxn ang="0">
                    <a:pos x="151" y="130"/>
                  </a:cxn>
                  <a:cxn ang="0">
                    <a:pos x="134" y="130"/>
                  </a:cxn>
                  <a:cxn ang="0">
                    <a:pos x="106" y="86"/>
                  </a:cxn>
                  <a:cxn ang="0">
                    <a:pos x="84" y="80"/>
                  </a:cxn>
                  <a:cxn ang="0">
                    <a:pos x="100" y="51"/>
                  </a:cxn>
                  <a:cxn ang="0">
                    <a:pos x="100" y="19"/>
                  </a:cxn>
                  <a:cxn ang="0">
                    <a:pos x="74" y="0"/>
                  </a:cxn>
                  <a:cxn ang="0">
                    <a:pos x="61" y="23"/>
                  </a:cxn>
                  <a:cxn ang="0">
                    <a:pos x="61" y="23"/>
                  </a:cxn>
                </a:cxnLst>
                <a:rect l="0" t="0" r="r" b="b"/>
                <a:pathLst>
                  <a:path w="151" h="325">
                    <a:moveTo>
                      <a:pt x="61" y="23"/>
                    </a:moveTo>
                    <a:lnTo>
                      <a:pt x="45" y="35"/>
                    </a:lnTo>
                    <a:lnTo>
                      <a:pt x="39" y="80"/>
                    </a:lnTo>
                    <a:lnTo>
                      <a:pt x="23" y="86"/>
                    </a:lnTo>
                    <a:lnTo>
                      <a:pt x="0" y="153"/>
                    </a:lnTo>
                    <a:lnTo>
                      <a:pt x="27" y="163"/>
                    </a:lnTo>
                    <a:lnTo>
                      <a:pt x="49" y="201"/>
                    </a:lnTo>
                    <a:lnTo>
                      <a:pt x="45" y="230"/>
                    </a:lnTo>
                    <a:lnTo>
                      <a:pt x="61" y="230"/>
                    </a:lnTo>
                    <a:lnTo>
                      <a:pt x="74" y="236"/>
                    </a:lnTo>
                    <a:lnTo>
                      <a:pt x="78" y="224"/>
                    </a:lnTo>
                    <a:lnTo>
                      <a:pt x="94" y="220"/>
                    </a:lnTo>
                    <a:lnTo>
                      <a:pt x="116" y="281"/>
                    </a:lnTo>
                    <a:lnTo>
                      <a:pt x="128" y="287"/>
                    </a:lnTo>
                    <a:lnTo>
                      <a:pt x="128" y="297"/>
                    </a:lnTo>
                    <a:lnTo>
                      <a:pt x="122" y="303"/>
                    </a:lnTo>
                    <a:lnTo>
                      <a:pt x="116" y="325"/>
                    </a:lnTo>
                    <a:lnTo>
                      <a:pt x="139" y="325"/>
                    </a:lnTo>
                    <a:lnTo>
                      <a:pt x="145" y="287"/>
                    </a:lnTo>
                    <a:lnTo>
                      <a:pt x="128" y="252"/>
                    </a:lnTo>
                    <a:lnTo>
                      <a:pt x="134" y="236"/>
                    </a:lnTo>
                    <a:lnTo>
                      <a:pt x="112" y="201"/>
                    </a:lnTo>
                    <a:lnTo>
                      <a:pt x="112" y="169"/>
                    </a:lnTo>
                    <a:lnTo>
                      <a:pt x="145" y="153"/>
                    </a:lnTo>
                    <a:lnTo>
                      <a:pt x="151" y="130"/>
                    </a:lnTo>
                    <a:lnTo>
                      <a:pt x="134" y="130"/>
                    </a:lnTo>
                    <a:lnTo>
                      <a:pt x="106" y="86"/>
                    </a:lnTo>
                    <a:lnTo>
                      <a:pt x="84" y="80"/>
                    </a:lnTo>
                    <a:lnTo>
                      <a:pt x="100" y="51"/>
                    </a:lnTo>
                    <a:lnTo>
                      <a:pt x="100" y="19"/>
                    </a:lnTo>
                    <a:lnTo>
                      <a:pt x="74" y="0"/>
                    </a:lnTo>
                    <a:lnTo>
                      <a:pt x="61" y="23"/>
                    </a:lnTo>
                    <a:lnTo>
                      <a:pt x="61"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1" name="Freeform 90"/>
              <p:cNvSpPr>
                <a:spLocks/>
              </p:cNvSpPr>
              <p:nvPr/>
            </p:nvSpPr>
            <p:spPr bwMode="auto">
              <a:xfrm>
                <a:off x="4347" y="1981"/>
                <a:ext cx="144" cy="278"/>
              </a:xfrm>
              <a:custGeom>
                <a:avLst/>
                <a:gdLst/>
                <a:ahLst/>
                <a:cxnLst>
                  <a:cxn ang="0">
                    <a:pos x="0" y="16"/>
                  </a:cxn>
                  <a:cxn ang="0">
                    <a:pos x="0" y="48"/>
                  </a:cxn>
                  <a:cxn ang="0">
                    <a:pos x="22" y="83"/>
                  </a:cxn>
                  <a:cxn ang="0">
                    <a:pos x="16" y="99"/>
                  </a:cxn>
                  <a:cxn ang="0">
                    <a:pos x="33" y="134"/>
                  </a:cxn>
                  <a:cxn ang="0">
                    <a:pos x="27" y="172"/>
                  </a:cxn>
                  <a:cxn ang="0">
                    <a:pos x="16" y="172"/>
                  </a:cxn>
                  <a:cxn ang="0">
                    <a:pos x="22" y="201"/>
                  </a:cxn>
                  <a:cxn ang="0">
                    <a:pos x="16" y="233"/>
                  </a:cxn>
                  <a:cxn ang="0">
                    <a:pos x="27" y="233"/>
                  </a:cxn>
                  <a:cxn ang="0">
                    <a:pos x="61" y="272"/>
                  </a:cxn>
                  <a:cxn ang="0">
                    <a:pos x="77" y="278"/>
                  </a:cxn>
                  <a:cxn ang="0">
                    <a:pos x="100" y="272"/>
                  </a:cxn>
                  <a:cxn ang="0">
                    <a:pos x="71" y="256"/>
                  </a:cxn>
                  <a:cxn ang="0">
                    <a:pos x="65" y="247"/>
                  </a:cxn>
                  <a:cxn ang="0">
                    <a:pos x="61" y="241"/>
                  </a:cxn>
                  <a:cxn ang="0">
                    <a:pos x="57" y="235"/>
                  </a:cxn>
                  <a:cxn ang="0">
                    <a:pos x="55" y="233"/>
                  </a:cxn>
                  <a:cxn ang="0">
                    <a:pos x="53" y="231"/>
                  </a:cxn>
                  <a:cxn ang="0">
                    <a:pos x="53" y="229"/>
                  </a:cxn>
                  <a:cxn ang="0">
                    <a:pos x="53" y="225"/>
                  </a:cxn>
                  <a:cxn ang="0">
                    <a:pos x="53" y="217"/>
                  </a:cxn>
                  <a:cxn ang="0">
                    <a:pos x="53" y="215"/>
                  </a:cxn>
                  <a:cxn ang="0">
                    <a:pos x="55" y="211"/>
                  </a:cxn>
                  <a:cxn ang="0">
                    <a:pos x="39" y="205"/>
                  </a:cxn>
                  <a:cxn ang="0">
                    <a:pos x="33" y="189"/>
                  </a:cxn>
                  <a:cxn ang="0">
                    <a:pos x="45" y="172"/>
                  </a:cxn>
                  <a:cxn ang="0">
                    <a:pos x="45" y="128"/>
                  </a:cxn>
                  <a:cxn ang="0">
                    <a:pos x="61" y="134"/>
                  </a:cxn>
                  <a:cxn ang="0">
                    <a:pos x="61" y="144"/>
                  </a:cxn>
                  <a:cxn ang="0">
                    <a:pos x="87" y="162"/>
                  </a:cxn>
                  <a:cxn ang="0">
                    <a:pos x="94" y="172"/>
                  </a:cxn>
                  <a:cxn ang="0">
                    <a:pos x="106" y="178"/>
                  </a:cxn>
                  <a:cxn ang="0">
                    <a:pos x="116" y="172"/>
                  </a:cxn>
                  <a:cxn ang="0">
                    <a:pos x="100" y="156"/>
                  </a:cxn>
                  <a:cxn ang="0">
                    <a:pos x="87" y="134"/>
                  </a:cxn>
                  <a:cxn ang="0">
                    <a:pos x="100" y="115"/>
                  </a:cxn>
                  <a:cxn ang="0">
                    <a:pos x="132" y="115"/>
                  </a:cxn>
                  <a:cxn ang="0">
                    <a:pos x="144" y="95"/>
                  </a:cxn>
                  <a:cxn ang="0">
                    <a:pos x="110" y="44"/>
                  </a:cxn>
                  <a:cxn ang="0">
                    <a:pos x="94" y="38"/>
                  </a:cxn>
                  <a:cxn ang="0">
                    <a:pos x="87" y="55"/>
                  </a:cxn>
                  <a:cxn ang="0">
                    <a:pos x="71" y="38"/>
                  </a:cxn>
                  <a:cxn ang="0">
                    <a:pos x="67" y="55"/>
                  </a:cxn>
                  <a:cxn ang="0">
                    <a:pos x="55" y="55"/>
                  </a:cxn>
                  <a:cxn ang="0">
                    <a:pos x="49" y="16"/>
                  </a:cxn>
                  <a:cxn ang="0">
                    <a:pos x="33" y="0"/>
                  </a:cxn>
                  <a:cxn ang="0">
                    <a:pos x="0" y="16"/>
                  </a:cxn>
                  <a:cxn ang="0">
                    <a:pos x="0" y="16"/>
                  </a:cxn>
                </a:cxnLst>
                <a:rect l="0" t="0" r="r" b="b"/>
                <a:pathLst>
                  <a:path w="144" h="278">
                    <a:moveTo>
                      <a:pt x="0" y="16"/>
                    </a:moveTo>
                    <a:lnTo>
                      <a:pt x="0" y="48"/>
                    </a:lnTo>
                    <a:lnTo>
                      <a:pt x="22" y="83"/>
                    </a:lnTo>
                    <a:lnTo>
                      <a:pt x="16" y="99"/>
                    </a:lnTo>
                    <a:lnTo>
                      <a:pt x="33" y="134"/>
                    </a:lnTo>
                    <a:lnTo>
                      <a:pt x="27" y="172"/>
                    </a:lnTo>
                    <a:lnTo>
                      <a:pt x="16" y="172"/>
                    </a:lnTo>
                    <a:lnTo>
                      <a:pt x="22" y="201"/>
                    </a:lnTo>
                    <a:lnTo>
                      <a:pt x="16" y="233"/>
                    </a:lnTo>
                    <a:lnTo>
                      <a:pt x="27" y="233"/>
                    </a:lnTo>
                    <a:lnTo>
                      <a:pt x="61" y="272"/>
                    </a:lnTo>
                    <a:lnTo>
                      <a:pt x="77" y="278"/>
                    </a:lnTo>
                    <a:lnTo>
                      <a:pt x="100" y="272"/>
                    </a:lnTo>
                    <a:lnTo>
                      <a:pt x="71" y="256"/>
                    </a:lnTo>
                    <a:lnTo>
                      <a:pt x="65" y="247"/>
                    </a:lnTo>
                    <a:lnTo>
                      <a:pt x="61" y="241"/>
                    </a:lnTo>
                    <a:lnTo>
                      <a:pt x="57" y="235"/>
                    </a:lnTo>
                    <a:lnTo>
                      <a:pt x="55" y="233"/>
                    </a:lnTo>
                    <a:lnTo>
                      <a:pt x="53" y="231"/>
                    </a:lnTo>
                    <a:lnTo>
                      <a:pt x="53" y="229"/>
                    </a:lnTo>
                    <a:lnTo>
                      <a:pt x="53" y="225"/>
                    </a:lnTo>
                    <a:lnTo>
                      <a:pt x="53" y="217"/>
                    </a:lnTo>
                    <a:lnTo>
                      <a:pt x="53" y="215"/>
                    </a:lnTo>
                    <a:lnTo>
                      <a:pt x="55" y="211"/>
                    </a:lnTo>
                    <a:lnTo>
                      <a:pt x="39" y="205"/>
                    </a:lnTo>
                    <a:lnTo>
                      <a:pt x="33" y="189"/>
                    </a:lnTo>
                    <a:lnTo>
                      <a:pt x="45" y="172"/>
                    </a:lnTo>
                    <a:lnTo>
                      <a:pt x="45" y="128"/>
                    </a:lnTo>
                    <a:lnTo>
                      <a:pt x="61" y="134"/>
                    </a:lnTo>
                    <a:lnTo>
                      <a:pt x="61" y="144"/>
                    </a:lnTo>
                    <a:lnTo>
                      <a:pt x="87" y="162"/>
                    </a:lnTo>
                    <a:lnTo>
                      <a:pt x="94" y="172"/>
                    </a:lnTo>
                    <a:lnTo>
                      <a:pt x="106" y="178"/>
                    </a:lnTo>
                    <a:lnTo>
                      <a:pt x="116" y="172"/>
                    </a:lnTo>
                    <a:lnTo>
                      <a:pt x="100" y="156"/>
                    </a:lnTo>
                    <a:lnTo>
                      <a:pt x="87" y="134"/>
                    </a:lnTo>
                    <a:lnTo>
                      <a:pt x="100" y="115"/>
                    </a:lnTo>
                    <a:lnTo>
                      <a:pt x="132" y="115"/>
                    </a:lnTo>
                    <a:lnTo>
                      <a:pt x="144" y="95"/>
                    </a:lnTo>
                    <a:lnTo>
                      <a:pt x="110" y="44"/>
                    </a:lnTo>
                    <a:lnTo>
                      <a:pt x="94" y="38"/>
                    </a:lnTo>
                    <a:lnTo>
                      <a:pt x="87" y="55"/>
                    </a:lnTo>
                    <a:lnTo>
                      <a:pt x="71" y="38"/>
                    </a:lnTo>
                    <a:lnTo>
                      <a:pt x="67" y="55"/>
                    </a:lnTo>
                    <a:lnTo>
                      <a:pt x="55" y="55"/>
                    </a:lnTo>
                    <a:lnTo>
                      <a:pt x="49" y="16"/>
                    </a:lnTo>
                    <a:lnTo>
                      <a:pt x="33" y="0"/>
                    </a:lnTo>
                    <a:lnTo>
                      <a:pt x="0" y="16"/>
                    </a:lnTo>
                    <a:lnTo>
                      <a:pt x="0"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2" name="Freeform 91"/>
              <p:cNvSpPr>
                <a:spLocks/>
              </p:cNvSpPr>
              <p:nvPr/>
            </p:nvSpPr>
            <p:spPr bwMode="auto">
              <a:xfrm>
                <a:off x="4380" y="1942"/>
                <a:ext cx="138" cy="167"/>
              </a:xfrm>
              <a:custGeom>
                <a:avLst/>
                <a:gdLst/>
                <a:ahLst/>
                <a:cxnLst>
                  <a:cxn ang="0">
                    <a:pos x="28" y="0"/>
                  </a:cxn>
                  <a:cxn ang="0">
                    <a:pos x="6" y="16"/>
                  </a:cxn>
                  <a:cxn ang="0">
                    <a:pos x="0" y="39"/>
                  </a:cxn>
                  <a:cxn ang="0">
                    <a:pos x="16" y="55"/>
                  </a:cxn>
                  <a:cxn ang="0">
                    <a:pos x="22" y="94"/>
                  </a:cxn>
                  <a:cxn ang="0">
                    <a:pos x="34" y="94"/>
                  </a:cxn>
                  <a:cxn ang="0">
                    <a:pos x="38" y="77"/>
                  </a:cxn>
                  <a:cxn ang="0">
                    <a:pos x="54" y="94"/>
                  </a:cxn>
                  <a:cxn ang="0">
                    <a:pos x="61" y="77"/>
                  </a:cxn>
                  <a:cxn ang="0">
                    <a:pos x="77" y="83"/>
                  </a:cxn>
                  <a:cxn ang="0">
                    <a:pos x="111" y="134"/>
                  </a:cxn>
                  <a:cxn ang="0">
                    <a:pos x="99" y="154"/>
                  </a:cxn>
                  <a:cxn ang="0">
                    <a:pos x="117" y="167"/>
                  </a:cxn>
                  <a:cxn ang="0">
                    <a:pos x="121" y="154"/>
                  </a:cxn>
                  <a:cxn ang="0">
                    <a:pos x="138" y="150"/>
                  </a:cxn>
                  <a:cxn ang="0">
                    <a:pos x="134" y="122"/>
                  </a:cxn>
                  <a:cxn ang="0">
                    <a:pos x="77" y="67"/>
                  </a:cxn>
                  <a:cxn ang="0">
                    <a:pos x="28" y="0"/>
                  </a:cxn>
                  <a:cxn ang="0">
                    <a:pos x="28" y="0"/>
                  </a:cxn>
                </a:cxnLst>
                <a:rect l="0" t="0" r="r" b="b"/>
                <a:pathLst>
                  <a:path w="138" h="167">
                    <a:moveTo>
                      <a:pt x="28" y="0"/>
                    </a:moveTo>
                    <a:lnTo>
                      <a:pt x="6" y="16"/>
                    </a:lnTo>
                    <a:lnTo>
                      <a:pt x="0" y="39"/>
                    </a:lnTo>
                    <a:lnTo>
                      <a:pt x="16" y="55"/>
                    </a:lnTo>
                    <a:lnTo>
                      <a:pt x="22" y="94"/>
                    </a:lnTo>
                    <a:lnTo>
                      <a:pt x="34" y="94"/>
                    </a:lnTo>
                    <a:lnTo>
                      <a:pt x="38" y="77"/>
                    </a:lnTo>
                    <a:lnTo>
                      <a:pt x="54" y="94"/>
                    </a:lnTo>
                    <a:lnTo>
                      <a:pt x="61" y="77"/>
                    </a:lnTo>
                    <a:lnTo>
                      <a:pt x="77" y="83"/>
                    </a:lnTo>
                    <a:lnTo>
                      <a:pt x="111" y="134"/>
                    </a:lnTo>
                    <a:lnTo>
                      <a:pt x="99" y="154"/>
                    </a:lnTo>
                    <a:lnTo>
                      <a:pt x="117" y="167"/>
                    </a:lnTo>
                    <a:lnTo>
                      <a:pt x="121" y="154"/>
                    </a:lnTo>
                    <a:lnTo>
                      <a:pt x="138" y="150"/>
                    </a:lnTo>
                    <a:lnTo>
                      <a:pt x="134" y="122"/>
                    </a:lnTo>
                    <a:lnTo>
                      <a:pt x="77" y="67"/>
                    </a:lnTo>
                    <a:lnTo>
                      <a:pt x="28" y="0"/>
                    </a:lnTo>
                    <a:lnTo>
                      <a:pt x="28"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3" name="Freeform 92"/>
              <p:cNvSpPr>
                <a:spLocks/>
              </p:cNvSpPr>
              <p:nvPr/>
            </p:nvSpPr>
            <p:spPr bwMode="auto">
              <a:xfrm>
                <a:off x="4408" y="1924"/>
                <a:ext cx="150" cy="278"/>
              </a:xfrm>
              <a:custGeom>
                <a:avLst/>
                <a:gdLst/>
                <a:ahLst/>
                <a:cxnLst>
                  <a:cxn ang="0">
                    <a:pos x="106" y="34"/>
                  </a:cxn>
                  <a:cxn ang="0">
                    <a:pos x="45" y="0"/>
                  </a:cxn>
                  <a:cxn ang="0">
                    <a:pos x="0" y="18"/>
                  </a:cxn>
                  <a:cxn ang="0">
                    <a:pos x="49" y="85"/>
                  </a:cxn>
                  <a:cxn ang="0">
                    <a:pos x="106" y="140"/>
                  </a:cxn>
                  <a:cxn ang="0">
                    <a:pos x="116" y="195"/>
                  </a:cxn>
                  <a:cxn ang="0">
                    <a:pos x="93" y="239"/>
                  </a:cxn>
                  <a:cxn ang="0">
                    <a:pos x="71" y="252"/>
                  </a:cxn>
                  <a:cxn ang="0">
                    <a:pos x="71" y="278"/>
                  </a:cxn>
                  <a:cxn ang="0">
                    <a:pos x="89" y="268"/>
                  </a:cxn>
                  <a:cxn ang="0">
                    <a:pos x="100" y="252"/>
                  </a:cxn>
                  <a:cxn ang="0">
                    <a:pos x="116" y="252"/>
                  </a:cxn>
                  <a:cxn ang="0">
                    <a:pos x="132" y="235"/>
                  </a:cxn>
                  <a:cxn ang="0">
                    <a:pos x="150" y="223"/>
                  </a:cxn>
                  <a:cxn ang="0">
                    <a:pos x="150" y="207"/>
                  </a:cxn>
                  <a:cxn ang="0">
                    <a:pos x="138" y="156"/>
                  </a:cxn>
                  <a:cxn ang="0">
                    <a:pos x="100" y="118"/>
                  </a:cxn>
                  <a:cxn ang="0">
                    <a:pos x="67" y="67"/>
                  </a:cxn>
                  <a:cxn ang="0">
                    <a:pos x="77" y="45"/>
                  </a:cxn>
                  <a:cxn ang="0">
                    <a:pos x="106" y="34"/>
                  </a:cxn>
                  <a:cxn ang="0">
                    <a:pos x="106" y="34"/>
                  </a:cxn>
                </a:cxnLst>
                <a:rect l="0" t="0" r="r" b="b"/>
                <a:pathLst>
                  <a:path w="150" h="278">
                    <a:moveTo>
                      <a:pt x="106" y="34"/>
                    </a:moveTo>
                    <a:lnTo>
                      <a:pt x="45" y="0"/>
                    </a:lnTo>
                    <a:lnTo>
                      <a:pt x="0" y="18"/>
                    </a:lnTo>
                    <a:lnTo>
                      <a:pt x="49" y="85"/>
                    </a:lnTo>
                    <a:lnTo>
                      <a:pt x="106" y="140"/>
                    </a:lnTo>
                    <a:lnTo>
                      <a:pt x="116" y="195"/>
                    </a:lnTo>
                    <a:lnTo>
                      <a:pt x="93" y="239"/>
                    </a:lnTo>
                    <a:lnTo>
                      <a:pt x="71" y="252"/>
                    </a:lnTo>
                    <a:lnTo>
                      <a:pt x="71" y="278"/>
                    </a:lnTo>
                    <a:lnTo>
                      <a:pt x="89" y="268"/>
                    </a:lnTo>
                    <a:lnTo>
                      <a:pt x="100" y="252"/>
                    </a:lnTo>
                    <a:lnTo>
                      <a:pt x="116" y="252"/>
                    </a:lnTo>
                    <a:lnTo>
                      <a:pt x="132" y="235"/>
                    </a:lnTo>
                    <a:lnTo>
                      <a:pt x="150" y="223"/>
                    </a:lnTo>
                    <a:lnTo>
                      <a:pt x="150" y="207"/>
                    </a:lnTo>
                    <a:lnTo>
                      <a:pt x="138" y="156"/>
                    </a:lnTo>
                    <a:lnTo>
                      <a:pt x="100" y="118"/>
                    </a:lnTo>
                    <a:lnTo>
                      <a:pt x="67" y="67"/>
                    </a:lnTo>
                    <a:lnTo>
                      <a:pt x="77" y="45"/>
                    </a:lnTo>
                    <a:lnTo>
                      <a:pt x="106" y="34"/>
                    </a:lnTo>
                    <a:lnTo>
                      <a:pt x="106" y="3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4" name="Freeform 93"/>
              <p:cNvSpPr>
                <a:spLocks/>
              </p:cNvSpPr>
              <p:nvPr/>
            </p:nvSpPr>
            <p:spPr bwMode="auto">
              <a:xfrm>
                <a:off x="4434" y="2092"/>
                <a:ext cx="90" cy="84"/>
              </a:xfrm>
              <a:custGeom>
                <a:avLst/>
                <a:gdLst/>
                <a:ahLst/>
                <a:cxnLst>
                  <a:cxn ang="0">
                    <a:pos x="84" y="0"/>
                  </a:cxn>
                  <a:cxn ang="0">
                    <a:pos x="67" y="4"/>
                  </a:cxn>
                  <a:cxn ang="0">
                    <a:pos x="63" y="17"/>
                  </a:cxn>
                  <a:cxn ang="0">
                    <a:pos x="45" y="4"/>
                  </a:cxn>
                  <a:cxn ang="0">
                    <a:pos x="13" y="4"/>
                  </a:cxn>
                  <a:cxn ang="0">
                    <a:pos x="0" y="23"/>
                  </a:cxn>
                  <a:cxn ang="0">
                    <a:pos x="13" y="45"/>
                  </a:cxn>
                  <a:cxn ang="0">
                    <a:pos x="29" y="61"/>
                  </a:cxn>
                  <a:cxn ang="0">
                    <a:pos x="19" y="67"/>
                  </a:cxn>
                  <a:cxn ang="0">
                    <a:pos x="45" y="84"/>
                  </a:cxn>
                  <a:cxn ang="0">
                    <a:pos x="67" y="71"/>
                  </a:cxn>
                  <a:cxn ang="0">
                    <a:pos x="90" y="27"/>
                  </a:cxn>
                  <a:cxn ang="0">
                    <a:pos x="84" y="0"/>
                  </a:cxn>
                  <a:cxn ang="0">
                    <a:pos x="84" y="0"/>
                  </a:cxn>
                </a:cxnLst>
                <a:rect l="0" t="0" r="r" b="b"/>
                <a:pathLst>
                  <a:path w="90" h="84">
                    <a:moveTo>
                      <a:pt x="84" y="0"/>
                    </a:moveTo>
                    <a:lnTo>
                      <a:pt x="67" y="4"/>
                    </a:lnTo>
                    <a:lnTo>
                      <a:pt x="63" y="17"/>
                    </a:lnTo>
                    <a:lnTo>
                      <a:pt x="45" y="4"/>
                    </a:lnTo>
                    <a:lnTo>
                      <a:pt x="13" y="4"/>
                    </a:lnTo>
                    <a:lnTo>
                      <a:pt x="0" y="23"/>
                    </a:lnTo>
                    <a:lnTo>
                      <a:pt x="13" y="45"/>
                    </a:lnTo>
                    <a:lnTo>
                      <a:pt x="29" y="61"/>
                    </a:lnTo>
                    <a:lnTo>
                      <a:pt x="19" y="67"/>
                    </a:lnTo>
                    <a:lnTo>
                      <a:pt x="45" y="84"/>
                    </a:lnTo>
                    <a:lnTo>
                      <a:pt x="67" y="71"/>
                    </a:lnTo>
                    <a:lnTo>
                      <a:pt x="90" y="27"/>
                    </a:lnTo>
                    <a:lnTo>
                      <a:pt x="84" y="0"/>
                    </a:lnTo>
                    <a:lnTo>
                      <a:pt x="84"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5" name="Freeform 94"/>
              <p:cNvSpPr>
                <a:spLocks/>
              </p:cNvSpPr>
              <p:nvPr/>
            </p:nvSpPr>
            <p:spPr bwMode="auto">
              <a:xfrm>
                <a:off x="4558" y="2570"/>
                <a:ext cx="717" cy="542"/>
              </a:xfrm>
              <a:custGeom>
                <a:avLst/>
                <a:gdLst/>
                <a:ahLst/>
                <a:cxnLst>
                  <a:cxn ang="0">
                    <a:pos x="601" y="63"/>
                  </a:cxn>
                  <a:cxn ang="0">
                    <a:pos x="589" y="0"/>
                  </a:cxn>
                  <a:cxn ang="0">
                    <a:pos x="557" y="95"/>
                  </a:cxn>
                  <a:cxn ang="0">
                    <a:pos x="518" y="130"/>
                  </a:cxn>
                  <a:cxn ang="0">
                    <a:pos x="484" y="101"/>
                  </a:cxn>
                  <a:cxn ang="0">
                    <a:pos x="451" y="79"/>
                  </a:cxn>
                  <a:cxn ang="0">
                    <a:pos x="479" y="34"/>
                  </a:cxn>
                  <a:cxn ang="0">
                    <a:pos x="473" y="28"/>
                  </a:cxn>
                  <a:cxn ang="0">
                    <a:pos x="439" y="22"/>
                  </a:cxn>
                  <a:cxn ang="0">
                    <a:pos x="396" y="6"/>
                  </a:cxn>
                  <a:cxn ang="0">
                    <a:pos x="384" y="34"/>
                  </a:cxn>
                  <a:cxn ang="0">
                    <a:pos x="350" y="63"/>
                  </a:cxn>
                  <a:cxn ang="0">
                    <a:pos x="323" y="85"/>
                  </a:cxn>
                  <a:cxn ang="0">
                    <a:pos x="289" y="57"/>
                  </a:cxn>
                  <a:cxn ang="0">
                    <a:pos x="278" y="73"/>
                  </a:cxn>
                  <a:cxn ang="0">
                    <a:pos x="262" y="89"/>
                  </a:cxn>
                  <a:cxn ang="0">
                    <a:pos x="240" y="107"/>
                  </a:cxn>
                  <a:cxn ang="0">
                    <a:pos x="228" y="117"/>
                  </a:cxn>
                  <a:cxn ang="0">
                    <a:pos x="211" y="140"/>
                  </a:cxn>
                  <a:cxn ang="0">
                    <a:pos x="134" y="178"/>
                  </a:cxn>
                  <a:cxn ang="0">
                    <a:pos x="102" y="191"/>
                  </a:cxn>
                  <a:cxn ang="0">
                    <a:pos x="51" y="229"/>
                  </a:cxn>
                  <a:cxn ang="0">
                    <a:pos x="39" y="245"/>
                  </a:cxn>
                  <a:cxn ang="0">
                    <a:pos x="45" y="286"/>
                  </a:cxn>
                  <a:cxn ang="0">
                    <a:pos x="19" y="290"/>
                  </a:cxn>
                  <a:cxn ang="0">
                    <a:pos x="23" y="375"/>
                  </a:cxn>
                  <a:cxn ang="0">
                    <a:pos x="19" y="436"/>
                  </a:cxn>
                  <a:cxn ang="0">
                    <a:pos x="12" y="459"/>
                  </a:cxn>
                  <a:cxn ang="0">
                    <a:pos x="90" y="446"/>
                  </a:cxn>
                  <a:cxn ang="0">
                    <a:pos x="163" y="424"/>
                  </a:cxn>
                  <a:cxn ang="0">
                    <a:pos x="256" y="402"/>
                  </a:cxn>
                  <a:cxn ang="0">
                    <a:pos x="295" y="398"/>
                  </a:cxn>
                  <a:cxn ang="0">
                    <a:pos x="333" y="424"/>
                  </a:cxn>
                  <a:cxn ang="0">
                    <a:pos x="345" y="459"/>
                  </a:cxn>
                  <a:cxn ang="0">
                    <a:pos x="368" y="465"/>
                  </a:cxn>
                  <a:cxn ang="0">
                    <a:pos x="378" y="475"/>
                  </a:cxn>
                  <a:cxn ang="0">
                    <a:pos x="400" y="497"/>
                  </a:cxn>
                  <a:cxn ang="0">
                    <a:pos x="400" y="532"/>
                  </a:cxn>
                  <a:cxn ang="0">
                    <a:pos x="439" y="542"/>
                  </a:cxn>
                  <a:cxn ang="0">
                    <a:pos x="479" y="542"/>
                  </a:cxn>
                  <a:cxn ang="0">
                    <a:pos x="544" y="520"/>
                  </a:cxn>
                  <a:cxn ang="0">
                    <a:pos x="563" y="497"/>
                  </a:cxn>
                  <a:cxn ang="0">
                    <a:pos x="624" y="442"/>
                  </a:cxn>
                  <a:cxn ang="0">
                    <a:pos x="652" y="418"/>
                  </a:cxn>
                  <a:cxn ang="0">
                    <a:pos x="707" y="308"/>
                  </a:cxn>
                  <a:cxn ang="0">
                    <a:pos x="685" y="241"/>
                  </a:cxn>
                  <a:cxn ang="0">
                    <a:pos x="672" y="223"/>
                  </a:cxn>
                  <a:cxn ang="0">
                    <a:pos x="640" y="162"/>
                  </a:cxn>
                  <a:cxn ang="0">
                    <a:pos x="624" y="79"/>
                  </a:cxn>
                </a:cxnLst>
                <a:rect l="0" t="0" r="r" b="b"/>
                <a:pathLst>
                  <a:path w="717" h="542">
                    <a:moveTo>
                      <a:pt x="624" y="79"/>
                    </a:moveTo>
                    <a:lnTo>
                      <a:pt x="601" y="63"/>
                    </a:lnTo>
                    <a:lnTo>
                      <a:pt x="605" y="34"/>
                    </a:lnTo>
                    <a:lnTo>
                      <a:pt x="589" y="0"/>
                    </a:lnTo>
                    <a:lnTo>
                      <a:pt x="573" y="18"/>
                    </a:lnTo>
                    <a:lnTo>
                      <a:pt x="557" y="95"/>
                    </a:lnTo>
                    <a:lnTo>
                      <a:pt x="534" y="130"/>
                    </a:lnTo>
                    <a:lnTo>
                      <a:pt x="518" y="130"/>
                    </a:lnTo>
                    <a:lnTo>
                      <a:pt x="496" y="111"/>
                    </a:lnTo>
                    <a:lnTo>
                      <a:pt x="484" y="101"/>
                    </a:lnTo>
                    <a:lnTo>
                      <a:pt x="467" y="95"/>
                    </a:lnTo>
                    <a:lnTo>
                      <a:pt x="451" y="79"/>
                    </a:lnTo>
                    <a:lnTo>
                      <a:pt x="473" y="50"/>
                    </a:lnTo>
                    <a:lnTo>
                      <a:pt x="479" y="34"/>
                    </a:lnTo>
                    <a:lnTo>
                      <a:pt x="479" y="22"/>
                    </a:lnTo>
                    <a:lnTo>
                      <a:pt x="473" y="28"/>
                    </a:lnTo>
                    <a:lnTo>
                      <a:pt x="461" y="22"/>
                    </a:lnTo>
                    <a:lnTo>
                      <a:pt x="439" y="22"/>
                    </a:lnTo>
                    <a:lnTo>
                      <a:pt x="412" y="0"/>
                    </a:lnTo>
                    <a:lnTo>
                      <a:pt x="396" y="6"/>
                    </a:lnTo>
                    <a:lnTo>
                      <a:pt x="406" y="28"/>
                    </a:lnTo>
                    <a:lnTo>
                      <a:pt x="384" y="34"/>
                    </a:lnTo>
                    <a:lnTo>
                      <a:pt x="362" y="44"/>
                    </a:lnTo>
                    <a:lnTo>
                      <a:pt x="350" y="63"/>
                    </a:lnTo>
                    <a:lnTo>
                      <a:pt x="350" y="85"/>
                    </a:lnTo>
                    <a:lnTo>
                      <a:pt x="323" y="85"/>
                    </a:lnTo>
                    <a:lnTo>
                      <a:pt x="317" y="63"/>
                    </a:lnTo>
                    <a:lnTo>
                      <a:pt x="289" y="57"/>
                    </a:lnTo>
                    <a:lnTo>
                      <a:pt x="289" y="67"/>
                    </a:lnTo>
                    <a:lnTo>
                      <a:pt x="278" y="73"/>
                    </a:lnTo>
                    <a:lnTo>
                      <a:pt x="268" y="89"/>
                    </a:lnTo>
                    <a:lnTo>
                      <a:pt x="262" y="89"/>
                    </a:lnTo>
                    <a:lnTo>
                      <a:pt x="262" y="107"/>
                    </a:lnTo>
                    <a:lnTo>
                      <a:pt x="240" y="107"/>
                    </a:lnTo>
                    <a:lnTo>
                      <a:pt x="234" y="130"/>
                    </a:lnTo>
                    <a:lnTo>
                      <a:pt x="228" y="117"/>
                    </a:lnTo>
                    <a:lnTo>
                      <a:pt x="211" y="124"/>
                    </a:lnTo>
                    <a:lnTo>
                      <a:pt x="211" y="140"/>
                    </a:lnTo>
                    <a:lnTo>
                      <a:pt x="179" y="178"/>
                    </a:lnTo>
                    <a:lnTo>
                      <a:pt x="134" y="178"/>
                    </a:lnTo>
                    <a:lnTo>
                      <a:pt x="112" y="191"/>
                    </a:lnTo>
                    <a:lnTo>
                      <a:pt x="102" y="191"/>
                    </a:lnTo>
                    <a:lnTo>
                      <a:pt x="90" y="201"/>
                    </a:lnTo>
                    <a:lnTo>
                      <a:pt x="51" y="229"/>
                    </a:lnTo>
                    <a:lnTo>
                      <a:pt x="39" y="219"/>
                    </a:lnTo>
                    <a:lnTo>
                      <a:pt x="39" y="245"/>
                    </a:lnTo>
                    <a:lnTo>
                      <a:pt x="35" y="268"/>
                    </a:lnTo>
                    <a:lnTo>
                      <a:pt x="45" y="286"/>
                    </a:lnTo>
                    <a:lnTo>
                      <a:pt x="35" y="296"/>
                    </a:lnTo>
                    <a:lnTo>
                      <a:pt x="19" y="290"/>
                    </a:lnTo>
                    <a:lnTo>
                      <a:pt x="35" y="353"/>
                    </a:lnTo>
                    <a:lnTo>
                      <a:pt x="23" y="375"/>
                    </a:lnTo>
                    <a:lnTo>
                      <a:pt x="35" y="398"/>
                    </a:lnTo>
                    <a:lnTo>
                      <a:pt x="19" y="436"/>
                    </a:lnTo>
                    <a:lnTo>
                      <a:pt x="0" y="442"/>
                    </a:lnTo>
                    <a:lnTo>
                      <a:pt x="12" y="459"/>
                    </a:lnTo>
                    <a:lnTo>
                      <a:pt x="45" y="465"/>
                    </a:lnTo>
                    <a:lnTo>
                      <a:pt x="90" y="446"/>
                    </a:lnTo>
                    <a:lnTo>
                      <a:pt x="144" y="446"/>
                    </a:lnTo>
                    <a:lnTo>
                      <a:pt x="163" y="424"/>
                    </a:lnTo>
                    <a:lnTo>
                      <a:pt x="228" y="414"/>
                    </a:lnTo>
                    <a:lnTo>
                      <a:pt x="256" y="402"/>
                    </a:lnTo>
                    <a:lnTo>
                      <a:pt x="278" y="402"/>
                    </a:lnTo>
                    <a:lnTo>
                      <a:pt x="295" y="398"/>
                    </a:lnTo>
                    <a:lnTo>
                      <a:pt x="329" y="414"/>
                    </a:lnTo>
                    <a:lnTo>
                      <a:pt x="333" y="424"/>
                    </a:lnTo>
                    <a:lnTo>
                      <a:pt x="345" y="430"/>
                    </a:lnTo>
                    <a:lnTo>
                      <a:pt x="345" y="459"/>
                    </a:lnTo>
                    <a:lnTo>
                      <a:pt x="396" y="430"/>
                    </a:lnTo>
                    <a:lnTo>
                      <a:pt x="368" y="465"/>
                    </a:lnTo>
                    <a:lnTo>
                      <a:pt x="396" y="459"/>
                    </a:lnTo>
                    <a:lnTo>
                      <a:pt x="378" y="475"/>
                    </a:lnTo>
                    <a:lnTo>
                      <a:pt x="400" y="475"/>
                    </a:lnTo>
                    <a:lnTo>
                      <a:pt x="400" y="497"/>
                    </a:lnTo>
                    <a:lnTo>
                      <a:pt x="390" y="513"/>
                    </a:lnTo>
                    <a:lnTo>
                      <a:pt x="400" y="532"/>
                    </a:lnTo>
                    <a:lnTo>
                      <a:pt x="429" y="532"/>
                    </a:lnTo>
                    <a:lnTo>
                      <a:pt x="439" y="542"/>
                    </a:lnTo>
                    <a:lnTo>
                      <a:pt x="467" y="520"/>
                    </a:lnTo>
                    <a:lnTo>
                      <a:pt x="479" y="542"/>
                    </a:lnTo>
                    <a:lnTo>
                      <a:pt x="518" y="526"/>
                    </a:lnTo>
                    <a:lnTo>
                      <a:pt x="544" y="520"/>
                    </a:lnTo>
                    <a:lnTo>
                      <a:pt x="557" y="509"/>
                    </a:lnTo>
                    <a:lnTo>
                      <a:pt x="563" y="497"/>
                    </a:lnTo>
                    <a:lnTo>
                      <a:pt x="585" y="465"/>
                    </a:lnTo>
                    <a:lnTo>
                      <a:pt x="624" y="442"/>
                    </a:lnTo>
                    <a:lnTo>
                      <a:pt x="624" y="424"/>
                    </a:lnTo>
                    <a:lnTo>
                      <a:pt x="652" y="418"/>
                    </a:lnTo>
                    <a:lnTo>
                      <a:pt x="707" y="331"/>
                    </a:lnTo>
                    <a:lnTo>
                      <a:pt x="707" y="308"/>
                    </a:lnTo>
                    <a:lnTo>
                      <a:pt x="717" y="280"/>
                    </a:lnTo>
                    <a:lnTo>
                      <a:pt x="685" y="241"/>
                    </a:lnTo>
                    <a:lnTo>
                      <a:pt x="691" y="223"/>
                    </a:lnTo>
                    <a:lnTo>
                      <a:pt x="672" y="223"/>
                    </a:lnTo>
                    <a:lnTo>
                      <a:pt x="656" y="178"/>
                    </a:lnTo>
                    <a:lnTo>
                      <a:pt x="640" y="162"/>
                    </a:lnTo>
                    <a:lnTo>
                      <a:pt x="624" y="79"/>
                    </a:lnTo>
                    <a:lnTo>
                      <a:pt x="624" y="7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6" name="Freeform 95"/>
              <p:cNvSpPr>
                <a:spLocks/>
              </p:cNvSpPr>
              <p:nvPr/>
            </p:nvSpPr>
            <p:spPr bwMode="auto">
              <a:xfrm>
                <a:off x="4975" y="3146"/>
                <a:ext cx="73" cy="55"/>
              </a:xfrm>
              <a:custGeom>
                <a:avLst/>
                <a:gdLst/>
                <a:ahLst/>
                <a:cxnLst>
                  <a:cxn ang="0">
                    <a:pos x="73" y="11"/>
                  </a:cxn>
                  <a:cxn ang="0">
                    <a:pos x="67" y="0"/>
                  </a:cxn>
                  <a:cxn ang="0">
                    <a:pos x="34" y="4"/>
                  </a:cxn>
                  <a:cxn ang="0">
                    <a:pos x="22" y="0"/>
                  </a:cxn>
                  <a:cxn ang="0">
                    <a:pos x="12" y="4"/>
                  </a:cxn>
                  <a:cxn ang="0">
                    <a:pos x="0" y="39"/>
                  </a:cxn>
                  <a:cxn ang="0">
                    <a:pos x="6" y="55"/>
                  </a:cxn>
                  <a:cxn ang="0">
                    <a:pos x="34" y="43"/>
                  </a:cxn>
                  <a:cxn ang="0">
                    <a:pos x="73" y="11"/>
                  </a:cxn>
                  <a:cxn ang="0">
                    <a:pos x="73" y="11"/>
                  </a:cxn>
                </a:cxnLst>
                <a:rect l="0" t="0" r="r" b="b"/>
                <a:pathLst>
                  <a:path w="73" h="55">
                    <a:moveTo>
                      <a:pt x="73" y="11"/>
                    </a:moveTo>
                    <a:lnTo>
                      <a:pt x="67" y="0"/>
                    </a:lnTo>
                    <a:lnTo>
                      <a:pt x="34" y="4"/>
                    </a:lnTo>
                    <a:lnTo>
                      <a:pt x="22" y="0"/>
                    </a:lnTo>
                    <a:lnTo>
                      <a:pt x="12" y="4"/>
                    </a:lnTo>
                    <a:lnTo>
                      <a:pt x="0" y="39"/>
                    </a:lnTo>
                    <a:lnTo>
                      <a:pt x="6" y="55"/>
                    </a:lnTo>
                    <a:lnTo>
                      <a:pt x="34" y="43"/>
                    </a:lnTo>
                    <a:lnTo>
                      <a:pt x="73" y="11"/>
                    </a:lnTo>
                    <a:lnTo>
                      <a:pt x="73" y="1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7" name="Freeform 96"/>
              <p:cNvSpPr>
                <a:spLocks/>
              </p:cNvSpPr>
              <p:nvPr/>
            </p:nvSpPr>
            <p:spPr bwMode="auto">
              <a:xfrm>
                <a:off x="4313" y="2259"/>
                <a:ext cx="195" cy="217"/>
              </a:xfrm>
              <a:custGeom>
                <a:avLst/>
                <a:gdLst/>
                <a:ahLst/>
                <a:cxnLst>
                  <a:cxn ang="0">
                    <a:pos x="44" y="6"/>
                  </a:cxn>
                  <a:cxn ang="0">
                    <a:pos x="16" y="6"/>
                  </a:cxn>
                  <a:cxn ang="0">
                    <a:pos x="0" y="0"/>
                  </a:cxn>
                  <a:cxn ang="0">
                    <a:pos x="16" y="28"/>
                  </a:cxn>
                  <a:cxn ang="0">
                    <a:pos x="38" y="39"/>
                  </a:cxn>
                  <a:cxn ang="0">
                    <a:pos x="50" y="55"/>
                  </a:cxn>
                  <a:cxn ang="0">
                    <a:pos x="67" y="73"/>
                  </a:cxn>
                  <a:cxn ang="0">
                    <a:pos x="73" y="106"/>
                  </a:cxn>
                  <a:cxn ang="0">
                    <a:pos x="89" y="118"/>
                  </a:cxn>
                  <a:cxn ang="0">
                    <a:pos x="95" y="140"/>
                  </a:cxn>
                  <a:cxn ang="0">
                    <a:pos x="121" y="166"/>
                  </a:cxn>
                  <a:cxn ang="0">
                    <a:pos x="121" y="179"/>
                  </a:cxn>
                  <a:cxn ang="0">
                    <a:pos x="166" y="217"/>
                  </a:cxn>
                  <a:cxn ang="0">
                    <a:pos x="188" y="217"/>
                  </a:cxn>
                  <a:cxn ang="0">
                    <a:pos x="195" y="162"/>
                  </a:cxn>
                  <a:cxn ang="0">
                    <a:pos x="178" y="150"/>
                  </a:cxn>
                  <a:cxn ang="0">
                    <a:pos x="166" y="128"/>
                  </a:cxn>
                  <a:cxn ang="0">
                    <a:pos x="150" y="122"/>
                  </a:cxn>
                  <a:cxn ang="0">
                    <a:pos x="150" y="106"/>
                  </a:cxn>
                  <a:cxn ang="0">
                    <a:pos x="156" y="99"/>
                  </a:cxn>
                  <a:cxn ang="0">
                    <a:pos x="121" y="73"/>
                  </a:cxn>
                  <a:cxn ang="0">
                    <a:pos x="95" y="67"/>
                  </a:cxn>
                  <a:cxn ang="0">
                    <a:pos x="44" y="6"/>
                  </a:cxn>
                  <a:cxn ang="0">
                    <a:pos x="44" y="6"/>
                  </a:cxn>
                </a:cxnLst>
                <a:rect l="0" t="0" r="r" b="b"/>
                <a:pathLst>
                  <a:path w="195" h="217">
                    <a:moveTo>
                      <a:pt x="44" y="6"/>
                    </a:moveTo>
                    <a:lnTo>
                      <a:pt x="16" y="6"/>
                    </a:lnTo>
                    <a:lnTo>
                      <a:pt x="0" y="0"/>
                    </a:lnTo>
                    <a:lnTo>
                      <a:pt x="16" y="28"/>
                    </a:lnTo>
                    <a:lnTo>
                      <a:pt x="38" y="39"/>
                    </a:lnTo>
                    <a:lnTo>
                      <a:pt x="50" y="55"/>
                    </a:lnTo>
                    <a:lnTo>
                      <a:pt x="67" y="73"/>
                    </a:lnTo>
                    <a:lnTo>
                      <a:pt x="73" y="106"/>
                    </a:lnTo>
                    <a:lnTo>
                      <a:pt x="89" y="118"/>
                    </a:lnTo>
                    <a:lnTo>
                      <a:pt x="95" y="140"/>
                    </a:lnTo>
                    <a:lnTo>
                      <a:pt x="121" y="166"/>
                    </a:lnTo>
                    <a:lnTo>
                      <a:pt x="121" y="179"/>
                    </a:lnTo>
                    <a:lnTo>
                      <a:pt x="166" y="217"/>
                    </a:lnTo>
                    <a:lnTo>
                      <a:pt x="188" y="217"/>
                    </a:lnTo>
                    <a:lnTo>
                      <a:pt x="195" y="162"/>
                    </a:lnTo>
                    <a:lnTo>
                      <a:pt x="178" y="150"/>
                    </a:lnTo>
                    <a:lnTo>
                      <a:pt x="166" y="128"/>
                    </a:lnTo>
                    <a:lnTo>
                      <a:pt x="150" y="122"/>
                    </a:lnTo>
                    <a:lnTo>
                      <a:pt x="150" y="106"/>
                    </a:lnTo>
                    <a:lnTo>
                      <a:pt x="156" y="99"/>
                    </a:lnTo>
                    <a:lnTo>
                      <a:pt x="121" y="73"/>
                    </a:lnTo>
                    <a:lnTo>
                      <a:pt x="95" y="67"/>
                    </a:lnTo>
                    <a:lnTo>
                      <a:pt x="44" y="6"/>
                    </a:lnTo>
                    <a:lnTo>
                      <a:pt x="44"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8" name="Freeform 97"/>
              <p:cNvSpPr>
                <a:spLocks/>
              </p:cNvSpPr>
              <p:nvPr/>
            </p:nvSpPr>
            <p:spPr bwMode="auto">
              <a:xfrm>
                <a:off x="4402" y="2253"/>
                <a:ext cx="73" cy="83"/>
              </a:xfrm>
              <a:custGeom>
                <a:avLst/>
                <a:gdLst/>
                <a:ahLst/>
                <a:cxnLst>
                  <a:cxn ang="0">
                    <a:pos x="22" y="6"/>
                  </a:cxn>
                  <a:cxn ang="0">
                    <a:pos x="6" y="0"/>
                  </a:cxn>
                  <a:cxn ang="0">
                    <a:pos x="6" y="22"/>
                  </a:cxn>
                  <a:cxn ang="0">
                    <a:pos x="0" y="34"/>
                  </a:cxn>
                  <a:cxn ang="0">
                    <a:pos x="32" y="67"/>
                  </a:cxn>
                  <a:cxn ang="0">
                    <a:pos x="55" y="83"/>
                  </a:cxn>
                  <a:cxn ang="0">
                    <a:pos x="73" y="79"/>
                  </a:cxn>
                  <a:cxn ang="0">
                    <a:pos x="61" y="67"/>
                  </a:cxn>
                  <a:cxn ang="0">
                    <a:pos x="61" y="22"/>
                  </a:cxn>
                  <a:cxn ang="0">
                    <a:pos x="45" y="0"/>
                  </a:cxn>
                  <a:cxn ang="0">
                    <a:pos x="22" y="6"/>
                  </a:cxn>
                  <a:cxn ang="0">
                    <a:pos x="22" y="6"/>
                  </a:cxn>
                </a:cxnLst>
                <a:rect l="0" t="0" r="r" b="b"/>
                <a:pathLst>
                  <a:path w="73" h="83">
                    <a:moveTo>
                      <a:pt x="22" y="6"/>
                    </a:moveTo>
                    <a:lnTo>
                      <a:pt x="6" y="0"/>
                    </a:lnTo>
                    <a:lnTo>
                      <a:pt x="6" y="22"/>
                    </a:lnTo>
                    <a:lnTo>
                      <a:pt x="0" y="34"/>
                    </a:lnTo>
                    <a:lnTo>
                      <a:pt x="32" y="67"/>
                    </a:lnTo>
                    <a:lnTo>
                      <a:pt x="55" y="83"/>
                    </a:lnTo>
                    <a:lnTo>
                      <a:pt x="73" y="79"/>
                    </a:lnTo>
                    <a:lnTo>
                      <a:pt x="61" y="67"/>
                    </a:lnTo>
                    <a:lnTo>
                      <a:pt x="61" y="22"/>
                    </a:lnTo>
                    <a:lnTo>
                      <a:pt x="45" y="0"/>
                    </a:lnTo>
                    <a:lnTo>
                      <a:pt x="22" y="6"/>
                    </a:lnTo>
                    <a:lnTo>
                      <a:pt x="22"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9" name="Freeform 98"/>
              <p:cNvSpPr>
                <a:spLocks/>
              </p:cNvSpPr>
              <p:nvPr/>
            </p:nvSpPr>
            <p:spPr bwMode="auto">
              <a:xfrm>
                <a:off x="4952" y="2371"/>
                <a:ext cx="179" cy="172"/>
              </a:xfrm>
              <a:custGeom>
                <a:avLst/>
                <a:gdLst/>
                <a:ahLst/>
                <a:cxnLst>
                  <a:cxn ang="0">
                    <a:pos x="179" y="44"/>
                  </a:cxn>
                  <a:cxn ang="0">
                    <a:pos x="150" y="32"/>
                  </a:cxn>
                  <a:cxn ang="0">
                    <a:pos x="134" y="22"/>
                  </a:cxn>
                  <a:cxn ang="0">
                    <a:pos x="112" y="22"/>
                  </a:cxn>
                  <a:cxn ang="0">
                    <a:pos x="106" y="32"/>
                  </a:cxn>
                  <a:cxn ang="0">
                    <a:pos x="90" y="50"/>
                  </a:cxn>
                  <a:cxn ang="0">
                    <a:pos x="73" y="54"/>
                  </a:cxn>
                  <a:cxn ang="0">
                    <a:pos x="57" y="44"/>
                  </a:cxn>
                  <a:cxn ang="0">
                    <a:pos x="57" y="10"/>
                  </a:cxn>
                  <a:cxn ang="0">
                    <a:pos x="29" y="0"/>
                  </a:cxn>
                  <a:cxn ang="0">
                    <a:pos x="0" y="16"/>
                  </a:cxn>
                  <a:cxn ang="0">
                    <a:pos x="6" y="22"/>
                  </a:cxn>
                  <a:cxn ang="0">
                    <a:pos x="23" y="28"/>
                  </a:cxn>
                  <a:cxn ang="0">
                    <a:pos x="23" y="32"/>
                  </a:cxn>
                  <a:cxn ang="0">
                    <a:pos x="43" y="32"/>
                  </a:cxn>
                  <a:cxn ang="0">
                    <a:pos x="39" y="44"/>
                  </a:cxn>
                  <a:cxn ang="0">
                    <a:pos x="23" y="44"/>
                  </a:cxn>
                  <a:cxn ang="0">
                    <a:pos x="29" y="54"/>
                  </a:cxn>
                  <a:cxn ang="0">
                    <a:pos x="29" y="99"/>
                  </a:cxn>
                  <a:cxn ang="0">
                    <a:pos x="45" y="73"/>
                  </a:cxn>
                  <a:cxn ang="0">
                    <a:pos x="45" y="61"/>
                  </a:cxn>
                  <a:cxn ang="0">
                    <a:pos x="57" y="54"/>
                  </a:cxn>
                  <a:cxn ang="0">
                    <a:pos x="57" y="67"/>
                  </a:cxn>
                  <a:cxn ang="0">
                    <a:pos x="67" y="67"/>
                  </a:cxn>
                  <a:cxn ang="0">
                    <a:pos x="67" y="83"/>
                  </a:cxn>
                  <a:cxn ang="0">
                    <a:pos x="96" y="83"/>
                  </a:cxn>
                  <a:cxn ang="0">
                    <a:pos x="122" y="95"/>
                  </a:cxn>
                  <a:cxn ang="0">
                    <a:pos x="128" y="134"/>
                  </a:cxn>
                  <a:cxn ang="0">
                    <a:pos x="140" y="150"/>
                  </a:cxn>
                  <a:cxn ang="0">
                    <a:pos x="150" y="150"/>
                  </a:cxn>
                  <a:cxn ang="0">
                    <a:pos x="179" y="172"/>
                  </a:cxn>
                  <a:cxn ang="0">
                    <a:pos x="179" y="128"/>
                  </a:cxn>
                  <a:cxn ang="0">
                    <a:pos x="173" y="117"/>
                  </a:cxn>
                  <a:cxn ang="0">
                    <a:pos x="179" y="105"/>
                  </a:cxn>
                  <a:cxn ang="0">
                    <a:pos x="179" y="44"/>
                  </a:cxn>
                  <a:cxn ang="0">
                    <a:pos x="179" y="44"/>
                  </a:cxn>
                </a:cxnLst>
                <a:rect l="0" t="0" r="r" b="b"/>
                <a:pathLst>
                  <a:path w="179" h="172">
                    <a:moveTo>
                      <a:pt x="179" y="44"/>
                    </a:moveTo>
                    <a:lnTo>
                      <a:pt x="150" y="32"/>
                    </a:lnTo>
                    <a:lnTo>
                      <a:pt x="134" y="22"/>
                    </a:lnTo>
                    <a:lnTo>
                      <a:pt x="112" y="22"/>
                    </a:lnTo>
                    <a:lnTo>
                      <a:pt x="106" y="32"/>
                    </a:lnTo>
                    <a:lnTo>
                      <a:pt x="90" y="50"/>
                    </a:lnTo>
                    <a:lnTo>
                      <a:pt x="73" y="54"/>
                    </a:lnTo>
                    <a:lnTo>
                      <a:pt x="57" y="44"/>
                    </a:lnTo>
                    <a:lnTo>
                      <a:pt x="57" y="10"/>
                    </a:lnTo>
                    <a:lnTo>
                      <a:pt x="29" y="0"/>
                    </a:lnTo>
                    <a:lnTo>
                      <a:pt x="0" y="16"/>
                    </a:lnTo>
                    <a:lnTo>
                      <a:pt x="6" y="22"/>
                    </a:lnTo>
                    <a:lnTo>
                      <a:pt x="23" y="28"/>
                    </a:lnTo>
                    <a:lnTo>
                      <a:pt x="23" y="32"/>
                    </a:lnTo>
                    <a:lnTo>
                      <a:pt x="43" y="32"/>
                    </a:lnTo>
                    <a:lnTo>
                      <a:pt x="39" y="44"/>
                    </a:lnTo>
                    <a:lnTo>
                      <a:pt x="23" y="44"/>
                    </a:lnTo>
                    <a:lnTo>
                      <a:pt x="29" y="54"/>
                    </a:lnTo>
                    <a:lnTo>
                      <a:pt x="29" y="99"/>
                    </a:lnTo>
                    <a:lnTo>
                      <a:pt x="45" y="73"/>
                    </a:lnTo>
                    <a:lnTo>
                      <a:pt x="45" y="61"/>
                    </a:lnTo>
                    <a:lnTo>
                      <a:pt x="57" y="54"/>
                    </a:lnTo>
                    <a:lnTo>
                      <a:pt x="57" y="67"/>
                    </a:lnTo>
                    <a:lnTo>
                      <a:pt x="67" y="67"/>
                    </a:lnTo>
                    <a:lnTo>
                      <a:pt x="67" y="83"/>
                    </a:lnTo>
                    <a:lnTo>
                      <a:pt x="96" y="83"/>
                    </a:lnTo>
                    <a:lnTo>
                      <a:pt x="122" y="95"/>
                    </a:lnTo>
                    <a:lnTo>
                      <a:pt x="128" y="134"/>
                    </a:lnTo>
                    <a:lnTo>
                      <a:pt x="140" y="150"/>
                    </a:lnTo>
                    <a:lnTo>
                      <a:pt x="150" y="150"/>
                    </a:lnTo>
                    <a:lnTo>
                      <a:pt x="179" y="172"/>
                    </a:lnTo>
                    <a:lnTo>
                      <a:pt x="179" y="128"/>
                    </a:lnTo>
                    <a:lnTo>
                      <a:pt x="173" y="117"/>
                    </a:lnTo>
                    <a:lnTo>
                      <a:pt x="179" y="105"/>
                    </a:lnTo>
                    <a:lnTo>
                      <a:pt x="179" y="44"/>
                    </a:lnTo>
                    <a:lnTo>
                      <a:pt x="179" y="4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0" name="Freeform 99"/>
              <p:cNvSpPr>
                <a:spLocks/>
              </p:cNvSpPr>
              <p:nvPr/>
            </p:nvSpPr>
            <p:spPr bwMode="auto">
              <a:xfrm>
                <a:off x="5064" y="2505"/>
                <a:ext cx="28" cy="28"/>
              </a:xfrm>
              <a:custGeom>
                <a:avLst/>
                <a:gdLst/>
                <a:ahLst/>
                <a:cxnLst>
                  <a:cxn ang="0">
                    <a:pos x="16" y="0"/>
                  </a:cxn>
                  <a:cxn ang="0">
                    <a:pos x="0" y="6"/>
                  </a:cxn>
                  <a:cxn ang="0">
                    <a:pos x="0" y="28"/>
                  </a:cxn>
                  <a:cxn ang="0">
                    <a:pos x="16" y="28"/>
                  </a:cxn>
                  <a:cxn ang="0">
                    <a:pos x="28" y="16"/>
                  </a:cxn>
                  <a:cxn ang="0">
                    <a:pos x="16" y="0"/>
                  </a:cxn>
                  <a:cxn ang="0">
                    <a:pos x="16" y="0"/>
                  </a:cxn>
                </a:cxnLst>
                <a:rect l="0" t="0" r="r" b="b"/>
                <a:pathLst>
                  <a:path w="28" h="28">
                    <a:moveTo>
                      <a:pt x="16" y="0"/>
                    </a:moveTo>
                    <a:lnTo>
                      <a:pt x="0" y="6"/>
                    </a:lnTo>
                    <a:lnTo>
                      <a:pt x="0" y="28"/>
                    </a:lnTo>
                    <a:lnTo>
                      <a:pt x="16" y="28"/>
                    </a:lnTo>
                    <a:lnTo>
                      <a:pt x="28" y="16"/>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1" name="Freeform 100"/>
              <p:cNvSpPr>
                <a:spLocks/>
              </p:cNvSpPr>
              <p:nvPr/>
            </p:nvSpPr>
            <p:spPr bwMode="auto">
              <a:xfrm>
                <a:off x="4930" y="2393"/>
                <a:ext cx="16" cy="16"/>
              </a:xfrm>
              <a:custGeom>
                <a:avLst/>
                <a:gdLst/>
                <a:ahLst/>
                <a:cxnLst>
                  <a:cxn ang="0">
                    <a:pos x="16" y="16"/>
                  </a:cxn>
                  <a:cxn ang="0">
                    <a:pos x="16" y="0"/>
                  </a:cxn>
                  <a:cxn ang="0">
                    <a:pos x="0" y="6"/>
                  </a:cxn>
                  <a:cxn ang="0">
                    <a:pos x="16" y="16"/>
                  </a:cxn>
                  <a:cxn ang="0">
                    <a:pos x="16" y="16"/>
                  </a:cxn>
                </a:cxnLst>
                <a:rect l="0" t="0" r="r" b="b"/>
                <a:pathLst>
                  <a:path w="16" h="16">
                    <a:moveTo>
                      <a:pt x="16" y="16"/>
                    </a:moveTo>
                    <a:lnTo>
                      <a:pt x="16" y="0"/>
                    </a:lnTo>
                    <a:lnTo>
                      <a:pt x="0" y="6"/>
                    </a:lnTo>
                    <a:lnTo>
                      <a:pt x="16" y="16"/>
                    </a:lnTo>
                    <a:lnTo>
                      <a:pt x="16"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2" name="Freeform 101"/>
              <p:cNvSpPr>
                <a:spLocks/>
              </p:cNvSpPr>
              <p:nvPr/>
            </p:nvSpPr>
            <p:spPr bwMode="auto">
              <a:xfrm>
                <a:off x="4897" y="2415"/>
                <a:ext cx="55" cy="23"/>
              </a:xfrm>
              <a:custGeom>
                <a:avLst/>
                <a:gdLst/>
                <a:ahLst/>
                <a:cxnLst>
                  <a:cxn ang="0">
                    <a:pos x="45" y="23"/>
                  </a:cxn>
                  <a:cxn ang="0">
                    <a:pos x="55" y="17"/>
                  </a:cxn>
                  <a:cxn ang="0">
                    <a:pos x="39" y="0"/>
                  </a:cxn>
                  <a:cxn ang="0">
                    <a:pos x="23" y="6"/>
                  </a:cxn>
                  <a:cxn ang="0">
                    <a:pos x="0" y="0"/>
                  </a:cxn>
                  <a:cxn ang="0">
                    <a:pos x="0" y="17"/>
                  </a:cxn>
                  <a:cxn ang="0">
                    <a:pos x="23" y="10"/>
                  </a:cxn>
                  <a:cxn ang="0">
                    <a:pos x="45" y="23"/>
                  </a:cxn>
                  <a:cxn ang="0">
                    <a:pos x="45" y="23"/>
                  </a:cxn>
                </a:cxnLst>
                <a:rect l="0" t="0" r="r" b="b"/>
                <a:pathLst>
                  <a:path w="55" h="23">
                    <a:moveTo>
                      <a:pt x="45" y="23"/>
                    </a:moveTo>
                    <a:lnTo>
                      <a:pt x="55" y="17"/>
                    </a:lnTo>
                    <a:lnTo>
                      <a:pt x="39" y="0"/>
                    </a:lnTo>
                    <a:lnTo>
                      <a:pt x="23" y="6"/>
                    </a:lnTo>
                    <a:lnTo>
                      <a:pt x="0" y="0"/>
                    </a:lnTo>
                    <a:lnTo>
                      <a:pt x="0" y="17"/>
                    </a:lnTo>
                    <a:lnTo>
                      <a:pt x="23" y="10"/>
                    </a:lnTo>
                    <a:lnTo>
                      <a:pt x="45" y="23"/>
                    </a:lnTo>
                    <a:lnTo>
                      <a:pt x="45"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3" name="Freeform 102"/>
              <p:cNvSpPr>
                <a:spLocks/>
              </p:cNvSpPr>
              <p:nvPr/>
            </p:nvSpPr>
            <p:spPr bwMode="auto">
              <a:xfrm>
                <a:off x="5029" y="2393"/>
                <a:ext cx="23" cy="10"/>
              </a:xfrm>
              <a:custGeom>
                <a:avLst/>
                <a:gdLst/>
                <a:ahLst/>
                <a:cxnLst>
                  <a:cxn ang="0">
                    <a:pos x="0" y="10"/>
                  </a:cxn>
                  <a:cxn ang="0">
                    <a:pos x="23" y="6"/>
                  </a:cxn>
                  <a:cxn ang="0">
                    <a:pos x="6" y="0"/>
                  </a:cxn>
                  <a:cxn ang="0">
                    <a:pos x="0" y="10"/>
                  </a:cxn>
                  <a:cxn ang="0">
                    <a:pos x="0" y="10"/>
                  </a:cxn>
                </a:cxnLst>
                <a:rect l="0" t="0" r="r" b="b"/>
                <a:pathLst>
                  <a:path w="23" h="10">
                    <a:moveTo>
                      <a:pt x="0" y="10"/>
                    </a:moveTo>
                    <a:lnTo>
                      <a:pt x="23" y="6"/>
                    </a:lnTo>
                    <a:lnTo>
                      <a:pt x="6" y="0"/>
                    </a:lnTo>
                    <a:lnTo>
                      <a:pt x="0" y="10"/>
                    </a:lnTo>
                    <a:lnTo>
                      <a:pt x="0"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4" name="Freeform 103"/>
              <p:cNvSpPr>
                <a:spLocks/>
              </p:cNvSpPr>
              <p:nvPr/>
            </p:nvSpPr>
            <p:spPr bwMode="auto">
              <a:xfrm>
                <a:off x="5025" y="2371"/>
                <a:ext cx="23" cy="10"/>
              </a:xfrm>
              <a:custGeom>
                <a:avLst/>
                <a:gdLst/>
                <a:ahLst/>
                <a:cxnLst>
                  <a:cxn ang="0">
                    <a:pos x="4" y="0"/>
                  </a:cxn>
                  <a:cxn ang="0">
                    <a:pos x="0" y="10"/>
                  </a:cxn>
                  <a:cxn ang="0">
                    <a:pos x="23" y="10"/>
                  </a:cxn>
                  <a:cxn ang="0">
                    <a:pos x="4" y="0"/>
                  </a:cxn>
                  <a:cxn ang="0">
                    <a:pos x="4" y="0"/>
                  </a:cxn>
                </a:cxnLst>
                <a:rect l="0" t="0" r="r" b="b"/>
                <a:pathLst>
                  <a:path w="23" h="10">
                    <a:moveTo>
                      <a:pt x="4" y="0"/>
                    </a:moveTo>
                    <a:lnTo>
                      <a:pt x="0" y="10"/>
                    </a:lnTo>
                    <a:lnTo>
                      <a:pt x="23" y="10"/>
                    </a:lnTo>
                    <a:lnTo>
                      <a:pt x="4" y="0"/>
                    </a:lnTo>
                    <a:lnTo>
                      <a:pt x="4"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5" name="Freeform 104"/>
              <p:cNvSpPr>
                <a:spLocks/>
              </p:cNvSpPr>
              <p:nvPr/>
            </p:nvSpPr>
            <p:spPr bwMode="auto">
              <a:xfrm>
                <a:off x="4885" y="2310"/>
                <a:ext cx="35" cy="77"/>
              </a:xfrm>
              <a:custGeom>
                <a:avLst/>
                <a:gdLst/>
                <a:ahLst/>
                <a:cxnLst>
                  <a:cxn ang="0">
                    <a:pos x="35" y="55"/>
                  </a:cxn>
                  <a:cxn ang="0">
                    <a:pos x="29" y="22"/>
                  </a:cxn>
                  <a:cxn ang="0">
                    <a:pos x="23" y="0"/>
                  </a:cxn>
                  <a:cxn ang="0">
                    <a:pos x="16" y="16"/>
                  </a:cxn>
                  <a:cxn ang="0">
                    <a:pos x="16" y="32"/>
                  </a:cxn>
                  <a:cxn ang="0">
                    <a:pos x="0" y="22"/>
                  </a:cxn>
                  <a:cxn ang="0">
                    <a:pos x="0" y="67"/>
                  </a:cxn>
                  <a:cxn ang="0">
                    <a:pos x="16" y="77"/>
                  </a:cxn>
                  <a:cxn ang="0">
                    <a:pos x="23" y="48"/>
                  </a:cxn>
                  <a:cxn ang="0">
                    <a:pos x="35" y="55"/>
                  </a:cxn>
                  <a:cxn ang="0">
                    <a:pos x="35" y="55"/>
                  </a:cxn>
                </a:cxnLst>
                <a:rect l="0" t="0" r="r" b="b"/>
                <a:pathLst>
                  <a:path w="35" h="77">
                    <a:moveTo>
                      <a:pt x="35" y="55"/>
                    </a:moveTo>
                    <a:lnTo>
                      <a:pt x="29" y="22"/>
                    </a:lnTo>
                    <a:lnTo>
                      <a:pt x="23" y="0"/>
                    </a:lnTo>
                    <a:lnTo>
                      <a:pt x="16" y="16"/>
                    </a:lnTo>
                    <a:lnTo>
                      <a:pt x="16" y="32"/>
                    </a:lnTo>
                    <a:lnTo>
                      <a:pt x="0" y="22"/>
                    </a:lnTo>
                    <a:lnTo>
                      <a:pt x="0" y="67"/>
                    </a:lnTo>
                    <a:lnTo>
                      <a:pt x="16" y="77"/>
                    </a:lnTo>
                    <a:lnTo>
                      <a:pt x="23" y="48"/>
                    </a:lnTo>
                    <a:lnTo>
                      <a:pt x="35" y="55"/>
                    </a:lnTo>
                    <a:lnTo>
                      <a:pt x="35" y="5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6" name="Freeform 105"/>
              <p:cNvSpPr>
                <a:spLocks/>
              </p:cNvSpPr>
              <p:nvPr/>
            </p:nvSpPr>
            <p:spPr bwMode="auto">
              <a:xfrm>
                <a:off x="4731" y="2332"/>
                <a:ext cx="122" cy="144"/>
              </a:xfrm>
              <a:custGeom>
                <a:avLst/>
                <a:gdLst/>
                <a:ahLst/>
                <a:cxnLst>
                  <a:cxn ang="0">
                    <a:pos x="43" y="22"/>
                  </a:cxn>
                  <a:cxn ang="0">
                    <a:pos x="77" y="26"/>
                  </a:cxn>
                  <a:cxn ang="0">
                    <a:pos x="83" y="33"/>
                  </a:cxn>
                  <a:cxn ang="0">
                    <a:pos x="99" y="33"/>
                  </a:cxn>
                  <a:cxn ang="0">
                    <a:pos x="122" y="10"/>
                  </a:cxn>
                  <a:cxn ang="0">
                    <a:pos x="116" y="0"/>
                  </a:cxn>
                  <a:cxn ang="0">
                    <a:pos x="99" y="16"/>
                  </a:cxn>
                  <a:cxn ang="0">
                    <a:pos x="83" y="16"/>
                  </a:cxn>
                  <a:cxn ang="0">
                    <a:pos x="55" y="10"/>
                  </a:cxn>
                  <a:cxn ang="0">
                    <a:pos x="38" y="10"/>
                  </a:cxn>
                  <a:cxn ang="0">
                    <a:pos x="22" y="26"/>
                  </a:cxn>
                  <a:cxn ang="0">
                    <a:pos x="16" y="49"/>
                  </a:cxn>
                  <a:cxn ang="0">
                    <a:pos x="10" y="61"/>
                  </a:cxn>
                  <a:cxn ang="0">
                    <a:pos x="10" y="77"/>
                  </a:cxn>
                  <a:cxn ang="0">
                    <a:pos x="0" y="93"/>
                  </a:cxn>
                  <a:cxn ang="0">
                    <a:pos x="16" y="106"/>
                  </a:cxn>
                  <a:cxn ang="0">
                    <a:pos x="16" y="144"/>
                  </a:cxn>
                  <a:cxn ang="0">
                    <a:pos x="38" y="122"/>
                  </a:cxn>
                  <a:cxn ang="0">
                    <a:pos x="26" y="83"/>
                  </a:cxn>
                  <a:cxn ang="0">
                    <a:pos x="43" y="83"/>
                  </a:cxn>
                  <a:cxn ang="0">
                    <a:pos x="61" y="134"/>
                  </a:cxn>
                  <a:cxn ang="0">
                    <a:pos x="83" y="138"/>
                  </a:cxn>
                  <a:cxn ang="0">
                    <a:pos x="77" y="116"/>
                  </a:cxn>
                  <a:cxn ang="0">
                    <a:pos x="65" y="112"/>
                  </a:cxn>
                  <a:cxn ang="0">
                    <a:pos x="71" y="93"/>
                  </a:cxn>
                  <a:cxn ang="0">
                    <a:pos x="55" y="71"/>
                  </a:cxn>
                  <a:cxn ang="0">
                    <a:pos x="65" y="61"/>
                  </a:cxn>
                  <a:cxn ang="0">
                    <a:pos x="87" y="67"/>
                  </a:cxn>
                  <a:cxn ang="0">
                    <a:pos x="77" y="45"/>
                  </a:cxn>
                  <a:cxn ang="0">
                    <a:pos x="49" y="49"/>
                  </a:cxn>
                  <a:cxn ang="0">
                    <a:pos x="43" y="61"/>
                  </a:cxn>
                  <a:cxn ang="0">
                    <a:pos x="26" y="45"/>
                  </a:cxn>
                  <a:cxn ang="0">
                    <a:pos x="43" y="22"/>
                  </a:cxn>
                  <a:cxn ang="0">
                    <a:pos x="43" y="22"/>
                  </a:cxn>
                </a:cxnLst>
                <a:rect l="0" t="0" r="r" b="b"/>
                <a:pathLst>
                  <a:path w="122" h="144">
                    <a:moveTo>
                      <a:pt x="43" y="22"/>
                    </a:moveTo>
                    <a:lnTo>
                      <a:pt x="77" y="26"/>
                    </a:lnTo>
                    <a:lnTo>
                      <a:pt x="83" y="33"/>
                    </a:lnTo>
                    <a:lnTo>
                      <a:pt x="99" y="33"/>
                    </a:lnTo>
                    <a:lnTo>
                      <a:pt x="122" y="10"/>
                    </a:lnTo>
                    <a:lnTo>
                      <a:pt x="116" y="0"/>
                    </a:lnTo>
                    <a:lnTo>
                      <a:pt x="99" y="16"/>
                    </a:lnTo>
                    <a:lnTo>
                      <a:pt x="83" y="16"/>
                    </a:lnTo>
                    <a:lnTo>
                      <a:pt x="55" y="10"/>
                    </a:lnTo>
                    <a:lnTo>
                      <a:pt x="38" y="10"/>
                    </a:lnTo>
                    <a:lnTo>
                      <a:pt x="22" y="26"/>
                    </a:lnTo>
                    <a:lnTo>
                      <a:pt x="16" y="49"/>
                    </a:lnTo>
                    <a:lnTo>
                      <a:pt x="10" y="61"/>
                    </a:lnTo>
                    <a:lnTo>
                      <a:pt x="10" y="77"/>
                    </a:lnTo>
                    <a:lnTo>
                      <a:pt x="0" y="93"/>
                    </a:lnTo>
                    <a:lnTo>
                      <a:pt x="16" y="106"/>
                    </a:lnTo>
                    <a:lnTo>
                      <a:pt x="16" y="144"/>
                    </a:lnTo>
                    <a:lnTo>
                      <a:pt x="38" y="122"/>
                    </a:lnTo>
                    <a:lnTo>
                      <a:pt x="26" y="83"/>
                    </a:lnTo>
                    <a:lnTo>
                      <a:pt x="43" y="83"/>
                    </a:lnTo>
                    <a:lnTo>
                      <a:pt x="61" y="134"/>
                    </a:lnTo>
                    <a:lnTo>
                      <a:pt x="83" y="138"/>
                    </a:lnTo>
                    <a:lnTo>
                      <a:pt x="77" y="116"/>
                    </a:lnTo>
                    <a:lnTo>
                      <a:pt x="65" y="112"/>
                    </a:lnTo>
                    <a:lnTo>
                      <a:pt x="71" y="93"/>
                    </a:lnTo>
                    <a:lnTo>
                      <a:pt x="55" y="71"/>
                    </a:lnTo>
                    <a:lnTo>
                      <a:pt x="65" y="61"/>
                    </a:lnTo>
                    <a:lnTo>
                      <a:pt x="87" y="67"/>
                    </a:lnTo>
                    <a:lnTo>
                      <a:pt x="77" y="45"/>
                    </a:lnTo>
                    <a:lnTo>
                      <a:pt x="49" y="49"/>
                    </a:lnTo>
                    <a:lnTo>
                      <a:pt x="43" y="61"/>
                    </a:lnTo>
                    <a:lnTo>
                      <a:pt x="26" y="45"/>
                    </a:lnTo>
                    <a:lnTo>
                      <a:pt x="43" y="22"/>
                    </a:lnTo>
                    <a:lnTo>
                      <a:pt x="43"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7" name="Freeform 106"/>
              <p:cNvSpPr>
                <a:spLocks/>
              </p:cNvSpPr>
              <p:nvPr/>
            </p:nvSpPr>
            <p:spPr bwMode="auto">
              <a:xfrm>
                <a:off x="4836" y="2393"/>
                <a:ext cx="39" cy="16"/>
              </a:xfrm>
              <a:custGeom>
                <a:avLst/>
                <a:gdLst/>
                <a:ahLst/>
                <a:cxnLst>
                  <a:cxn ang="0">
                    <a:pos x="0" y="16"/>
                  </a:cxn>
                  <a:cxn ang="0">
                    <a:pos x="17" y="10"/>
                  </a:cxn>
                  <a:cxn ang="0">
                    <a:pos x="39" y="16"/>
                  </a:cxn>
                  <a:cxn ang="0">
                    <a:pos x="33" y="0"/>
                  </a:cxn>
                  <a:cxn ang="0">
                    <a:pos x="0" y="0"/>
                  </a:cxn>
                  <a:cxn ang="0">
                    <a:pos x="0" y="16"/>
                  </a:cxn>
                  <a:cxn ang="0">
                    <a:pos x="0" y="16"/>
                  </a:cxn>
                </a:cxnLst>
                <a:rect l="0" t="0" r="r" b="b"/>
                <a:pathLst>
                  <a:path w="39" h="16">
                    <a:moveTo>
                      <a:pt x="0" y="16"/>
                    </a:moveTo>
                    <a:lnTo>
                      <a:pt x="17" y="10"/>
                    </a:lnTo>
                    <a:lnTo>
                      <a:pt x="39" y="16"/>
                    </a:lnTo>
                    <a:lnTo>
                      <a:pt x="33" y="0"/>
                    </a:lnTo>
                    <a:lnTo>
                      <a:pt x="0" y="0"/>
                    </a:lnTo>
                    <a:lnTo>
                      <a:pt x="0" y="16"/>
                    </a:lnTo>
                    <a:lnTo>
                      <a:pt x="0"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8" name="Freeform 107"/>
              <p:cNvSpPr>
                <a:spLocks/>
              </p:cNvSpPr>
              <p:nvPr/>
            </p:nvSpPr>
            <p:spPr bwMode="auto">
              <a:xfrm>
                <a:off x="4869" y="2421"/>
                <a:ext cx="16" cy="17"/>
              </a:xfrm>
              <a:custGeom>
                <a:avLst/>
                <a:gdLst/>
                <a:ahLst/>
                <a:cxnLst>
                  <a:cxn ang="0">
                    <a:pos x="0" y="0"/>
                  </a:cxn>
                  <a:cxn ang="0">
                    <a:pos x="0" y="17"/>
                  </a:cxn>
                  <a:cxn ang="0">
                    <a:pos x="16" y="4"/>
                  </a:cxn>
                  <a:cxn ang="0">
                    <a:pos x="0" y="0"/>
                  </a:cxn>
                  <a:cxn ang="0">
                    <a:pos x="0" y="0"/>
                  </a:cxn>
                </a:cxnLst>
                <a:rect l="0" t="0" r="r" b="b"/>
                <a:pathLst>
                  <a:path w="16" h="17">
                    <a:moveTo>
                      <a:pt x="0" y="0"/>
                    </a:moveTo>
                    <a:lnTo>
                      <a:pt x="0" y="17"/>
                    </a:lnTo>
                    <a:lnTo>
                      <a:pt x="16" y="4"/>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9" name="Freeform 108"/>
              <p:cNvSpPr>
                <a:spLocks/>
              </p:cNvSpPr>
              <p:nvPr/>
            </p:nvSpPr>
            <p:spPr bwMode="auto">
              <a:xfrm>
                <a:off x="4853" y="2505"/>
                <a:ext cx="26" cy="16"/>
              </a:xfrm>
              <a:custGeom>
                <a:avLst/>
                <a:gdLst/>
                <a:ahLst/>
                <a:cxnLst>
                  <a:cxn ang="0">
                    <a:pos x="6" y="16"/>
                  </a:cxn>
                  <a:cxn ang="0">
                    <a:pos x="26" y="10"/>
                  </a:cxn>
                  <a:cxn ang="0">
                    <a:pos x="0" y="0"/>
                  </a:cxn>
                  <a:cxn ang="0">
                    <a:pos x="6" y="16"/>
                  </a:cxn>
                  <a:cxn ang="0">
                    <a:pos x="6" y="16"/>
                  </a:cxn>
                </a:cxnLst>
                <a:rect l="0" t="0" r="r" b="b"/>
                <a:pathLst>
                  <a:path w="26" h="16">
                    <a:moveTo>
                      <a:pt x="6" y="16"/>
                    </a:moveTo>
                    <a:lnTo>
                      <a:pt x="26" y="10"/>
                    </a:lnTo>
                    <a:lnTo>
                      <a:pt x="0" y="0"/>
                    </a:lnTo>
                    <a:lnTo>
                      <a:pt x="6" y="16"/>
                    </a:lnTo>
                    <a:lnTo>
                      <a:pt x="6"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0" name="Freeform 109"/>
              <p:cNvSpPr>
                <a:spLocks/>
              </p:cNvSpPr>
              <p:nvPr/>
            </p:nvSpPr>
            <p:spPr bwMode="auto">
              <a:xfrm>
                <a:off x="4808" y="2533"/>
                <a:ext cx="67" cy="33"/>
              </a:xfrm>
              <a:custGeom>
                <a:avLst/>
                <a:gdLst/>
                <a:ahLst/>
                <a:cxnLst>
                  <a:cxn ang="0">
                    <a:pos x="67" y="0"/>
                  </a:cxn>
                  <a:cxn ang="0">
                    <a:pos x="51" y="0"/>
                  </a:cxn>
                  <a:cxn ang="0">
                    <a:pos x="22" y="10"/>
                  </a:cxn>
                  <a:cxn ang="0">
                    <a:pos x="0" y="26"/>
                  </a:cxn>
                  <a:cxn ang="0">
                    <a:pos x="10" y="33"/>
                  </a:cxn>
                  <a:cxn ang="0">
                    <a:pos x="45" y="16"/>
                  </a:cxn>
                  <a:cxn ang="0">
                    <a:pos x="67" y="0"/>
                  </a:cxn>
                  <a:cxn ang="0">
                    <a:pos x="67" y="0"/>
                  </a:cxn>
                </a:cxnLst>
                <a:rect l="0" t="0" r="r" b="b"/>
                <a:pathLst>
                  <a:path w="67" h="33">
                    <a:moveTo>
                      <a:pt x="67" y="0"/>
                    </a:moveTo>
                    <a:lnTo>
                      <a:pt x="51" y="0"/>
                    </a:lnTo>
                    <a:lnTo>
                      <a:pt x="22" y="10"/>
                    </a:lnTo>
                    <a:lnTo>
                      <a:pt x="0" y="26"/>
                    </a:lnTo>
                    <a:lnTo>
                      <a:pt x="10" y="33"/>
                    </a:lnTo>
                    <a:lnTo>
                      <a:pt x="45" y="16"/>
                    </a:lnTo>
                    <a:lnTo>
                      <a:pt x="67" y="0"/>
                    </a:lnTo>
                    <a:lnTo>
                      <a:pt x="67"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1" name="Freeform 110"/>
              <p:cNvSpPr>
                <a:spLocks/>
              </p:cNvSpPr>
              <p:nvPr/>
            </p:nvSpPr>
            <p:spPr bwMode="auto">
              <a:xfrm>
                <a:off x="4747" y="2521"/>
                <a:ext cx="27" cy="22"/>
              </a:xfrm>
              <a:custGeom>
                <a:avLst/>
                <a:gdLst/>
                <a:ahLst/>
                <a:cxnLst>
                  <a:cxn ang="0">
                    <a:pos x="27" y="22"/>
                  </a:cxn>
                  <a:cxn ang="0">
                    <a:pos x="27" y="12"/>
                  </a:cxn>
                  <a:cxn ang="0">
                    <a:pos x="16" y="0"/>
                  </a:cxn>
                  <a:cxn ang="0">
                    <a:pos x="0" y="12"/>
                  </a:cxn>
                  <a:cxn ang="0">
                    <a:pos x="16" y="22"/>
                  </a:cxn>
                  <a:cxn ang="0">
                    <a:pos x="27" y="22"/>
                  </a:cxn>
                  <a:cxn ang="0">
                    <a:pos x="27" y="22"/>
                  </a:cxn>
                </a:cxnLst>
                <a:rect l="0" t="0" r="r" b="b"/>
                <a:pathLst>
                  <a:path w="27" h="22">
                    <a:moveTo>
                      <a:pt x="27" y="22"/>
                    </a:moveTo>
                    <a:lnTo>
                      <a:pt x="27" y="12"/>
                    </a:lnTo>
                    <a:lnTo>
                      <a:pt x="16" y="0"/>
                    </a:lnTo>
                    <a:lnTo>
                      <a:pt x="0" y="12"/>
                    </a:lnTo>
                    <a:lnTo>
                      <a:pt x="16" y="22"/>
                    </a:lnTo>
                    <a:lnTo>
                      <a:pt x="27" y="22"/>
                    </a:lnTo>
                    <a:lnTo>
                      <a:pt x="27"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2" name="Freeform 111"/>
              <p:cNvSpPr>
                <a:spLocks/>
              </p:cNvSpPr>
              <p:nvPr/>
            </p:nvSpPr>
            <p:spPr bwMode="auto">
              <a:xfrm>
                <a:off x="4780" y="2521"/>
                <a:ext cx="22" cy="16"/>
              </a:xfrm>
              <a:custGeom>
                <a:avLst/>
                <a:gdLst/>
                <a:ahLst/>
                <a:cxnLst>
                  <a:cxn ang="0">
                    <a:pos x="22" y="6"/>
                  </a:cxn>
                  <a:cxn ang="0">
                    <a:pos x="0" y="0"/>
                  </a:cxn>
                  <a:cxn ang="0">
                    <a:pos x="6" y="16"/>
                  </a:cxn>
                  <a:cxn ang="0">
                    <a:pos x="22" y="6"/>
                  </a:cxn>
                  <a:cxn ang="0">
                    <a:pos x="22" y="6"/>
                  </a:cxn>
                </a:cxnLst>
                <a:rect l="0" t="0" r="r" b="b"/>
                <a:pathLst>
                  <a:path w="22" h="16">
                    <a:moveTo>
                      <a:pt x="22" y="6"/>
                    </a:moveTo>
                    <a:lnTo>
                      <a:pt x="0" y="0"/>
                    </a:lnTo>
                    <a:lnTo>
                      <a:pt x="6" y="16"/>
                    </a:lnTo>
                    <a:lnTo>
                      <a:pt x="22" y="6"/>
                    </a:lnTo>
                    <a:lnTo>
                      <a:pt x="22"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3" name="Freeform 112"/>
              <p:cNvSpPr>
                <a:spLocks/>
              </p:cNvSpPr>
              <p:nvPr/>
            </p:nvSpPr>
            <p:spPr bwMode="auto">
              <a:xfrm>
                <a:off x="4792" y="2566"/>
                <a:ext cx="16" cy="16"/>
              </a:xfrm>
              <a:custGeom>
                <a:avLst/>
                <a:gdLst/>
                <a:ahLst/>
                <a:cxnLst>
                  <a:cxn ang="0">
                    <a:pos x="16" y="6"/>
                  </a:cxn>
                  <a:cxn ang="0">
                    <a:pos x="0" y="0"/>
                  </a:cxn>
                  <a:cxn ang="0">
                    <a:pos x="4" y="16"/>
                  </a:cxn>
                  <a:cxn ang="0">
                    <a:pos x="16" y="6"/>
                  </a:cxn>
                  <a:cxn ang="0">
                    <a:pos x="16" y="6"/>
                  </a:cxn>
                </a:cxnLst>
                <a:rect l="0" t="0" r="r" b="b"/>
                <a:pathLst>
                  <a:path w="16" h="16">
                    <a:moveTo>
                      <a:pt x="16" y="6"/>
                    </a:moveTo>
                    <a:lnTo>
                      <a:pt x="0" y="0"/>
                    </a:lnTo>
                    <a:lnTo>
                      <a:pt x="4" y="16"/>
                    </a:lnTo>
                    <a:lnTo>
                      <a:pt x="16" y="6"/>
                    </a:lnTo>
                    <a:lnTo>
                      <a:pt x="16"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4" name="Freeform 113"/>
              <p:cNvSpPr>
                <a:spLocks/>
              </p:cNvSpPr>
              <p:nvPr/>
            </p:nvSpPr>
            <p:spPr bwMode="auto">
              <a:xfrm>
                <a:off x="4830" y="2521"/>
                <a:ext cx="11" cy="12"/>
              </a:xfrm>
              <a:custGeom>
                <a:avLst/>
                <a:gdLst/>
                <a:ahLst/>
                <a:cxnLst>
                  <a:cxn ang="0">
                    <a:pos x="6" y="12"/>
                  </a:cxn>
                  <a:cxn ang="0">
                    <a:pos x="11" y="0"/>
                  </a:cxn>
                  <a:cxn ang="0">
                    <a:pos x="0" y="0"/>
                  </a:cxn>
                  <a:cxn ang="0">
                    <a:pos x="6" y="12"/>
                  </a:cxn>
                  <a:cxn ang="0">
                    <a:pos x="6" y="12"/>
                  </a:cxn>
                </a:cxnLst>
                <a:rect l="0" t="0" r="r" b="b"/>
                <a:pathLst>
                  <a:path w="11" h="12">
                    <a:moveTo>
                      <a:pt x="6" y="12"/>
                    </a:moveTo>
                    <a:lnTo>
                      <a:pt x="11" y="0"/>
                    </a:lnTo>
                    <a:lnTo>
                      <a:pt x="0" y="0"/>
                    </a:lnTo>
                    <a:lnTo>
                      <a:pt x="6" y="12"/>
                    </a:lnTo>
                    <a:lnTo>
                      <a:pt x="6"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5" name="Freeform 114"/>
              <p:cNvSpPr>
                <a:spLocks/>
              </p:cNvSpPr>
              <p:nvPr/>
            </p:nvSpPr>
            <p:spPr bwMode="auto">
              <a:xfrm>
                <a:off x="4946" y="2499"/>
                <a:ext cx="16" cy="22"/>
              </a:xfrm>
              <a:custGeom>
                <a:avLst/>
                <a:gdLst/>
                <a:ahLst/>
                <a:cxnLst>
                  <a:cxn ang="0">
                    <a:pos x="0" y="22"/>
                  </a:cxn>
                  <a:cxn ang="0">
                    <a:pos x="16" y="16"/>
                  </a:cxn>
                  <a:cxn ang="0">
                    <a:pos x="12" y="0"/>
                  </a:cxn>
                  <a:cxn ang="0">
                    <a:pos x="6" y="6"/>
                  </a:cxn>
                  <a:cxn ang="0">
                    <a:pos x="0" y="22"/>
                  </a:cxn>
                  <a:cxn ang="0">
                    <a:pos x="0" y="22"/>
                  </a:cxn>
                </a:cxnLst>
                <a:rect l="0" t="0" r="r" b="b"/>
                <a:pathLst>
                  <a:path w="16" h="22">
                    <a:moveTo>
                      <a:pt x="0" y="22"/>
                    </a:moveTo>
                    <a:lnTo>
                      <a:pt x="16" y="16"/>
                    </a:lnTo>
                    <a:lnTo>
                      <a:pt x="12" y="0"/>
                    </a:lnTo>
                    <a:lnTo>
                      <a:pt x="6" y="6"/>
                    </a:lnTo>
                    <a:lnTo>
                      <a:pt x="0" y="22"/>
                    </a:lnTo>
                    <a:lnTo>
                      <a:pt x="0"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6" name="Freeform 115"/>
              <p:cNvSpPr>
                <a:spLocks/>
              </p:cNvSpPr>
              <p:nvPr/>
            </p:nvSpPr>
            <p:spPr bwMode="auto">
              <a:xfrm>
                <a:off x="4997" y="2470"/>
                <a:ext cx="28" cy="35"/>
              </a:xfrm>
              <a:custGeom>
                <a:avLst/>
                <a:gdLst/>
                <a:ahLst/>
                <a:cxnLst>
                  <a:cxn ang="0">
                    <a:pos x="12" y="35"/>
                  </a:cxn>
                  <a:cxn ang="0">
                    <a:pos x="16" y="18"/>
                  </a:cxn>
                  <a:cxn ang="0">
                    <a:pos x="28" y="6"/>
                  </a:cxn>
                  <a:cxn ang="0">
                    <a:pos x="16" y="0"/>
                  </a:cxn>
                  <a:cxn ang="0">
                    <a:pos x="0" y="18"/>
                  </a:cxn>
                  <a:cxn ang="0">
                    <a:pos x="12" y="35"/>
                  </a:cxn>
                  <a:cxn ang="0">
                    <a:pos x="12" y="35"/>
                  </a:cxn>
                </a:cxnLst>
                <a:rect l="0" t="0" r="r" b="b"/>
                <a:pathLst>
                  <a:path w="28" h="35">
                    <a:moveTo>
                      <a:pt x="12" y="35"/>
                    </a:moveTo>
                    <a:lnTo>
                      <a:pt x="16" y="18"/>
                    </a:lnTo>
                    <a:lnTo>
                      <a:pt x="28" y="6"/>
                    </a:lnTo>
                    <a:lnTo>
                      <a:pt x="16" y="0"/>
                    </a:lnTo>
                    <a:lnTo>
                      <a:pt x="0" y="18"/>
                    </a:lnTo>
                    <a:lnTo>
                      <a:pt x="12" y="35"/>
                    </a:lnTo>
                    <a:lnTo>
                      <a:pt x="12" y="3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7" name="Freeform 116"/>
              <p:cNvSpPr>
                <a:spLocks/>
              </p:cNvSpPr>
              <p:nvPr/>
            </p:nvSpPr>
            <p:spPr bwMode="auto">
              <a:xfrm>
                <a:off x="4552" y="2287"/>
                <a:ext cx="183" cy="157"/>
              </a:xfrm>
              <a:custGeom>
                <a:avLst/>
                <a:gdLst/>
                <a:ahLst/>
                <a:cxnLst>
                  <a:cxn ang="0">
                    <a:pos x="161" y="27"/>
                  </a:cxn>
                  <a:cxn ang="0">
                    <a:pos x="161" y="17"/>
                  </a:cxn>
                  <a:cxn ang="0">
                    <a:pos x="155" y="17"/>
                  </a:cxn>
                  <a:cxn ang="0">
                    <a:pos x="167" y="4"/>
                  </a:cxn>
                  <a:cxn ang="0">
                    <a:pos x="150" y="0"/>
                  </a:cxn>
                  <a:cxn ang="0">
                    <a:pos x="134" y="11"/>
                  </a:cxn>
                  <a:cxn ang="0">
                    <a:pos x="118" y="45"/>
                  </a:cxn>
                  <a:cxn ang="0">
                    <a:pos x="100" y="61"/>
                  </a:cxn>
                  <a:cxn ang="0">
                    <a:pos x="77" y="49"/>
                  </a:cxn>
                  <a:cxn ang="0">
                    <a:pos x="61" y="61"/>
                  </a:cxn>
                  <a:cxn ang="0">
                    <a:pos x="39" y="67"/>
                  </a:cxn>
                  <a:cxn ang="0">
                    <a:pos x="29" y="45"/>
                  </a:cxn>
                  <a:cxn ang="0">
                    <a:pos x="16" y="45"/>
                  </a:cxn>
                  <a:cxn ang="0">
                    <a:pos x="0" y="67"/>
                  </a:cxn>
                  <a:cxn ang="0">
                    <a:pos x="23" y="94"/>
                  </a:cxn>
                  <a:cxn ang="0">
                    <a:pos x="33" y="134"/>
                  </a:cxn>
                  <a:cxn ang="0">
                    <a:pos x="55" y="134"/>
                  </a:cxn>
                  <a:cxn ang="0">
                    <a:pos x="71" y="151"/>
                  </a:cxn>
                  <a:cxn ang="0">
                    <a:pos x="77" y="138"/>
                  </a:cxn>
                  <a:cxn ang="0">
                    <a:pos x="106" y="138"/>
                  </a:cxn>
                  <a:cxn ang="0">
                    <a:pos x="106" y="157"/>
                  </a:cxn>
                  <a:cxn ang="0">
                    <a:pos x="118" y="157"/>
                  </a:cxn>
                  <a:cxn ang="0">
                    <a:pos x="134" y="145"/>
                  </a:cxn>
                  <a:cxn ang="0">
                    <a:pos x="138" y="100"/>
                  </a:cxn>
                  <a:cxn ang="0">
                    <a:pos x="167" y="90"/>
                  </a:cxn>
                  <a:cxn ang="0">
                    <a:pos x="155" y="78"/>
                  </a:cxn>
                  <a:cxn ang="0">
                    <a:pos x="173" y="61"/>
                  </a:cxn>
                  <a:cxn ang="0">
                    <a:pos x="183" y="61"/>
                  </a:cxn>
                  <a:cxn ang="0">
                    <a:pos x="161" y="27"/>
                  </a:cxn>
                  <a:cxn ang="0">
                    <a:pos x="161" y="27"/>
                  </a:cxn>
                </a:cxnLst>
                <a:rect l="0" t="0" r="r" b="b"/>
                <a:pathLst>
                  <a:path w="183" h="157">
                    <a:moveTo>
                      <a:pt x="161" y="27"/>
                    </a:moveTo>
                    <a:lnTo>
                      <a:pt x="161" y="17"/>
                    </a:lnTo>
                    <a:lnTo>
                      <a:pt x="155" y="17"/>
                    </a:lnTo>
                    <a:lnTo>
                      <a:pt x="167" y="4"/>
                    </a:lnTo>
                    <a:lnTo>
                      <a:pt x="150" y="0"/>
                    </a:lnTo>
                    <a:lnTo>
                      <a:pt x="134" y="11"/>
                    </a:lnTo>
                    <a:lnTo>
                      <a:pt x="118" y="45"/>
                    </a:lnTo>
                    <a:lnTo>
                      <a:pt x="100" y="61"/>
                    </a:lnTo>
                    <a:lnTo>
                      <a:pt x="77" y="49"/>
                    </a:lnTo>
                    <a:lnTo>
                      <a:pt x="61" y="61"/>
                    </a:lnTo>
                    <a:lnTo>
                      <a:pt x="39" y="67"/>
                    </a:lnTo>
                    <a:lnTo>
                      <a:pt x="29" y="45"/>
                    </a:lnTo>
                    <a:lnTo>
                      <a:pt x="16" y="45"/>
                    </a:lnTo>
                    <a:lnTo>
                      <a:pt x="0" y="67"/>
                    </a:lnTo>
                    <a:lnTo>
                      <a:pt x="23" y="94"/>
                    </a:lnTo>
                    <a:lnTo>
                      <a:pt x="33" y="134"/>
                    </a:lnTo>
                    <a:lnTo>
                      <a:pt x="55" y="134"/>
                    </a:lnTo>
                    <a:lnTo>
                      <a:pt x="71" y="151"/>
                    </a:lnTo>
                    <a:lnTo>
                      <a:pt x="77" y="138"/>
                    </a:lnTo>
                    <a:lnTo>
                      <a:pt x="106" y="138"/>
                    </a:lnTo>
                    <a:lnTo>
                      <a:pt x="106" y="157"/>
                    </a:lnTo>
                    <a:lnTo>
                      <a:pt x="118" y="157"/>
                    </a:lnTo>
                    <a:lnTo>
                      <a:pt x="134" y="145"/>
                    </a:lnTo>
                    <a:lnTo>
                      <a:pt x="138" y="100"/>
                    </a:lnTo>
                    <a:lnTo>
                      <a:pt x="167" y="90"/>
                    </a:lnTo>
                    <a:lnTo>
                      <a:pt x="155" y="78"/>
                    </a:lnTo>
                    <a:lnTo>
                      <a:pt x="173" y="61"/>
                    </a:lnTo>
                    <a:lnTo>
                      <a:pt x="183" y="61"/>
                    </a:lnTo>
                    <a:lnTo>
                      <a:pt x="161" y="27"/>
                    </a:lnTo>
                    <a:lnTo>
                      <a:pt x="161" y="2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8" name="Freeform 117"/>
              <p:cNvSpPr>
                <a:spLocks/>
              </p:cNvSpPr>
              <p:nvPr/>
            </p:nvSpPr>
            <p:spPr bwMode="auto">
              <a:xfrm>
                <a:off x="4497" y="2393"/>
                <a:ext cx="21" cy="28"/>
              </a:xfrm>
              <a:custGeom>
                <a:avLst/>
                <a:gdLst/>
                <a:ahLst/>
                <a:cxnLst>
                  <a:cxn ang="0">
                    <a:pos x="11" y="0"/>
                  </a:cxn>
                  <a:cxn ang="0">
                    <a:pos x="0" y="0"/>
                  </a:cxn>
                  <a:cxn ang="0">
                    <a:pos x="4" y="16"/>
                  </a:cxn>
                  <a:cxn ang="0">
                    <a:pos x="21" y="28"/>
                  </a:cxn>
                  <a:cxn ang="0">
                    <a:pos x="21" y="16"/>
                  </a:cxn>
                  <a:cxn ang="0">
                    <a:pos x="11" y="6"/>
                  </a:cxn>
                  <a:cxn ang="0">
                    <a:pos x="11" y="0"/>
                  </a:cxn>
                  <a:cxn ang="0">
                    <a:pos x="11" y="0"/>
                  </a:cxn>
                </a:cxnLst>
                <a:rect l="0" t="0" r="r" b="b"/>
                <a:pathLst>
                  <a:path w="21" h="28">
                    <a:moveTo>
                      <a:pt x="11" y="0"/>
                    </a:moveTo>
                    <a:lnTo>
                      <a:pt x="0" y="0"/>
                    </a:lnTo>
                    <a:lnTo>
                      <a:pt x="4" y="16"/>
                    </a:lnTo>
                    <a:lnTo>
                      <a:pt x="21" y="28"/>
                    </a:lnTo>
                    <a:lnTo>
                      <a:pt x="21" y="16"/>
                    </a:lnTo>
                    <a:lnTo>
                      <a:pt x="11" y="6"/>
                    </a:lnTo>
                    <a:lnTo>
                      <a:pt x="11" y="0"/>
                    </a:lnTo>
                    <a:lnTo>
                      <a:pt x="11"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9" name="Freeform 118"/>
              <p:cNvSpPr>
                <a:spLocks/>
              </p:cNvSpPr>
              <p:nvPr/>
            </p:nvSpPr>
            <p:spPr bwMode="auto">
              <a:xfrm>
                <a:off x="4530" y="2409"/>
                <a:ext cx="22" cy="16"/>
              </a:xfrm>
              <a:custGeom>
                <a:avLst/>
                <a:gdLst/>
                <a:ahLst/>
                <a:cxnLst>
                  <a:cxn ang="0">
                    <a:pos x="16" y="6"/>
                  </a:cxn>
                  <a:cxn ang="0">
                    <a:pos x="6" y="0"/>
                  </a:cxn>
                  <a:cxn ang="0">
                    <a:pos x="0" y="16"/>
                  </a:cxn>
                  <a:cxn ang="0">
                    <a:pos x="22" y="16"/>
                  </a:cxn>
                  <a:cxn ang="0">
                    <a:pos x="16" y="6"/>
                  </a:cxn>
                  <a:cxn ang="0">
                    <a:pos x="16" y="6"/>
                  </a:cxn>
                </a:cxnLst>
                <a:rect l="0" t="0" r="r" b="b"/>
                <a:pathLst>
                  <a:path w="22" h="16">
                    <a:moveTo>
                      <a:pt x="16" y="6"/>
                    </a:moveTo>
                    <a:lnTo>
                      <a:pt x="6" y="0"/>
                    </a:lnTo>
                    <a:lnTo>
                      <a:pt x="0" y="16"/>
                    </a:lnTo>
                    <a:lnTo>
                      <a:pt x="22" y="16"/>
                    </a:lnTo>
                    <a:lnTo>
                      <a:pt x="16" y="6"/>
                    </a:lnTo>
                    <a:lnTo>
                      <a:pt x="16"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0" name="Freeform 119"/>
              <p:cNvSpPr>
                <a:spLocks/>
              </p:cNvSpPr>
              <p:nvPr/>
            </p:nvSpPr>
            <p:spPr bwMode="auto">
              <a:xfrm>
                <a:off x="4497" y="2476"/>
                <a:ext cx="177" cy="61"/>
              </a:xfrm>
              <a:custGeom>
                <a:avLst/>
                <a:gdLst/>
                <a:ahLst/>
                <a:cxnLst>
                  <a:cxn ang="0">
                    <a:pos x="94" y="12"/>
                  </a:cxn>
                  <a:cxn ang="0">
                    <a:pos x="78" y="23"/>
                  </a:cxn>
                  <a:cxn ang="0">
                    <a:pos x="55" y="23"/>
                  </a:cxn>
                  <a:cxn ang="0">
                    <a:pos x="49" y="12"/>
                  </a:cxn>
                  <a:cxn ang="0">
                    <a:pos x="27" y="0"/>
                  </a:cxn>
                  <a:cxn ang="0">
                    <a:pos x="11" y="6"/>
                  </a:cxn>
                  <a:cxn ang="0">
                    <a:pos x="0" y="16"/>
                  </a:cxn>
                  <a:cxn ang="0">
                    <a:pos x="21" y="35"/>
                  </a:cxn>
                  <a:cxn ang="0">
                    <a:pos x="39" y="35"/>
                  </a:cxn>
                  <a:cxn ang="0">
                    <a:pos x="43" y="39"/>
                  </a:cxn>
                  <a:cxn ang="0">
                    <a:pos x="78" y="39"/>
                  </a:cxn>
                  <a:cxn ang="0">
                    <a:pos x="84" y="45"/>
                  </a:cxn>
                  <a:cxn ang="0">
                    <a:pos x="122" y="61"/>
                  </a:cxn>
                  <a:cxn ang="0">
                    <a:pos x="132" y="51"/>
                  </a:cxn>
                  <a:cxn ang="0">
                    <a:pos x="145" y="61"/>
                  </a:cxn>
                  <a:cxn ang="0">
                    <a:pos x="167" y="57"/>
                  </a:cxn>
                  <a:cxn ang="0">
                    <a:pos x="173" y="61"/>
                  </a:cxn>
                  <a:cxn ang="0">
                    <a:pos x="177" y="51"/>
                  </a:cxn>
                  <a:cxn ang="0">
                    <a:pos x="173" y="39"/>
                  </a:cxn>
                  <a:cxn ang="0">
                    <a:pos x="161" y="45"/>
                  </a:cxn>
                  <a:cxn ang="0">
                    <a:pos x="149" y="35"/>
                  </a:cxn>
                  <a:cxn ang="0">
                    <a:pos x="138" y="35"/>
                  </a:cxn>
                  <a:cxn ang="0">
                    <a:pos x="110" y="12"/>
                  </a:cxn>
                  <a:cxn ang="0">
                    <a:pos x="94" y="12"/>
                  </a:cxn>
                  <a:cxn ang="0">
                    <a:pos x="94" y="12"/>
                  </a:cxn>
                </a:cxnLst>
                <a:rect l="0" t="0" r="r" b="b"/>
                <a:pathLst>
                  <a:path w="177" h="61">
                    <a:moveTo>
                      <a:pt x="94" y="12"/>
                    </a:moveTo>
                    <a:lnTo>
                      <a:pt x="78" y="23"/>
                    </a:lnTo>
                    <a:lnTo>
                      <a:pt x="55" y="23"/>
                    </a:lnTo>
                    <a:lnTo>
                      <a:pt x="49" y="12"/>
                    </a:lnTo>
                    <a:lnTo>
                      <a:pt x="27" y="0"/>
                    </a:lnTo>
                    <a:lnTo>
                      <a:pt x="11" y="6"/>
                    </a:lnTo>
                    <a:lnTo>
                      <a:pt x="0" y="16"/>
                    </a:lnTo>
                    <a:lnTo>
                      <a:pt x="21" y="35"/>
                    </a:lnTo>
                    <a:lnTo>
                      <a:pt x="39" y="35"/>
                    </a:lnTo>
                    <a:lnTo>
                      <a:pt x="43" y="39"/>
                    </a:lnTo>
                    <a:lnTo>
                      <a:pt x="78" y="39"/>
                    </a:lnTo>
                    <a:lnTo>
                      <a:pt x="84" y="45"/>
                    </a:lnTo>
                    <a:lnTo>
                      <a:pt x="122" y="61"/>
                    </a:lnTo>
                    <a:lnTo>
                      <a:pt x="132" y="51"/>
                    </a:lnTo>
                    <a:lnTo>
                      <a:pt x="145" y="61"/>
                    </a:lnTo>
                    <a:lnTo>
                      <a:pt x="167" y="57"/>
                    </a:lnTo>
                    <a:lnTo>
                      <a:pt x="173" y="61"/>
                    </a:lnTo>
                    <a:lnTo>
                      <a:pt x="177" y="51"/>
                    </a:lnTo>
                    <a:lnTo>
                      <a:pt x="173" y="39"/>
                    </a:lnTo>
                    <a:lnTo>
                      <a:pt x="161" y="45"/>
                    </a:lnTo>
                    <a:lnTo>
                      <a:pt x="149" y="35"/>
                    </a:lnTo>
                    <a:lnTo>
                      <a:pt x="138" y="35"/>
                    </a:lnTo>
                    <a:lnTo>
                      <a:pt x="110" y="12"/>
                    </a:lnTo>
                    <a:lnTo>
                      <a:pt x="94" y="12"/>
                    </a:lnTo>
                    <a:lnTo>
                      <a:pt x="94"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1" name="Freeform 120"/>
              <p:cNvSpPr>
                <a:spLocks/>
              </p:cNvSpPr>
              <p:nvPr/>
            </p:nvSpPr>
            <p:spPr bwMode="auto">
              <a:xfrm>
                <a:off x="4702" y="2521"/>
                <a:ext cx="33" cy="16"/>
              </a:xfrm>
              <a:custGeom>
                <a:avLst/>
                <a:gdLst/>
                <a:ahLst/>
                <a:cxnLst>
                  <a:cxn ang="0">
                    <a:pos x="11" y="0"/>
                  </a:cxn>
                  <a:cxn ang="0">
                    <a:pos x="0" y="16"/>
                  </a:cxn>
                  <a:cxn ang="0">
                    <a:pos x="33" y="16"/>
                  </a:cxn>
                  <a:cxn ang="0">
                    <a:pos x="11" y="0"/>
                  </a:cxn>
                  <a:cxn ang="0">
                    <a:pos x="11" y="0"/>
                  </a:cxn>
                </a:cxnLst>
                <a:rect l="0" t="0" r="r" b="b"/>
                <a:pathLst>
                  <a:path w="33" h="16">
                    <a:moveTo>
                      <a:pt x="11" y="0"/>
                    </a:moveTo>
                    <a:lnTo>
                      <a:pt x="0" y="16"/>
                    </a:lnTo>
                    <a:lnTo>
                      <a:pt x="33" y="16"/>
                    </a:lnTo>
                    <a:lnTo>
                      <a:pt x="11" y="0"/>
                    </a:lnTo>
                    <a:lnTo>
                      <a:pt x="11"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2" name="Freeform 121"/>
              <p:cNvSpPr>
                <a:spLocks/>
              </p:cNvSpPr>
              <p:nvPr/>
            </p:nvSpPr>
            <p:spPr bwMode="auto">
              <a:xfrm>
                <a:off x="4680" y="2527"/>
                <a:ext cx="22" cy="10"/>
              </a:xfrm>
              <a:custGeom>
                <a:avLst/>
                <a:gdLst/>
                <a:ahLst/>
                <a:cxnLst>
                  <a:cxn ang="0">
                    <a:pos x="10" y="10"/>
                  </a:cxn>
                  <a:cxn ang="0">
                    <a:pos x="22" y="0"/>
                  </a:cxn>
                  <a:cxn ang="0">
                    <a:pos x="0" y="0"/>
                  </a:cxn>
                  <a:cxn ang="0">
                    <a:pos x="0" y="10"/>
                  </a:cxn>
                  <a:cxn ang="0">
                    <a:pos x="10" y="10"/>
                  </a:cxn>
                  <a:cxn ang="0">
                    <a:pos x="10" y="10"/>
                  </a:cxn>
                </a:cxnLst>
                <a:rect l="0" t="0" r="r" b="b"/>
                <a:pathLst>
                  <a:path w="22" h="10">
                    <a:moveTo>
                      <a:pt x="10" y="10"/>
                    </a:moveTo>
                    <a:lnTo>
                      <a:pt x="22" y="0"/>
                    </a:lnTo>
                    <a:lnTo>
                      <a:pt x="0" y="0"/>
                    </a:lnTo>
                    <a:lnTo>
                      <a:pt x="0" y="10"/>
                    </a:lnTo>
                    <a:lnTo>
                      <a:pt x="10" y="10"/>
                    </a:lnTo>
                    <a:lnTo>
                      <a:pt x="10"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3" name="Freeform 122"/>
              <p:cNvSpPr>
                <a:spLocks/>
              </p:cNvSpPr>
              <p:nvPr/>
            </p:nvSpPr>
            <p:spPr bwMode="auto">
              <a:xfrm>
                <a:off x="4725" y="2543"/>
                <a:ext cx="38" cy="16"/>
              </a:xfrm>
              <a:custGeom>
                <a:avLst/>
                <a:gdLst/>
                <a:ahLst/>
                <a:cxnLst>
                  <a:cxn ang="0">
                    <a:pos x="38" y="10"/>
                  </a:cxn>
                  <a:cxn ang="0">
                    <a:pos x="16" y="0"/>
                  </a:cxn>
                  <a:cxn ang="0">
                    <a:pos x="0" y="6"/>
                  </a:cxn>
                  <a:cxn ang="0">
                    <a:pos x="22" y="16"/>
                  </a:cxn>
                  <a:cxn ang="0">
                    <a:pos x="38" y="10"/>
                  </a:cxn>
                  <a:cxn ang="0">
                    <a:pos x="38" y="10"/>
                  </a:cxn>
                </a:cxnLst>
                <a:rect l="0" t="0" r="r" b="b"/>
                <a:pathLst>
                  <a:path w="38" h="16">
                    <a:moveTo>
                      <a:pt x="38" y="10"/>
                    </a:moveTo>
                    <a:lnTo>
                      <a:pt x="16" y="0"/>
                    </a:lnTo>
                    <a:lnTo>
                      <a:pt x="0" y="6"/>
                    </a:lnTo>
                    <a:lnTo>
                      <a:pt x="22" y="16"/>
                    </a:lnTo>
                    <a:lnTo>
                      <a:pt x="38" y="10"/>
                    </a:lnTo>
                    <a:lnTo>
                      <a:pt x="38"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4" name="Freeform 123"/>
              <p:cNvSpPr>
                <a:spLocks/>
              </p:cNvSpPr>
              <p:nvPr/>
            </p:nvSpPr>
            <p:spPr bwMode="auto">
              <a:xfrm>
                <a:off x="4319" y="2314"/>
                <a:ext cx="28" cy="12"/>
              </a:xfrm>
              <a:custGeom>
                <a:avLst/>
                <a:gdLst/>
                <a:ahLst/>
                <a:cxnLst>
                  <a:cxn ang="0">
                    <a:pos x="22" y="12"/>
                  </a:cxn>
                  <a:cxn ang="0">
                    <a:pos x="28" y="0"/>
                  </a:cxn>
                  <a:cxn ang="0">
                    <a:pos x="0" y="0"/>
                  </a:cxn>
                  <a:cxn ang="0">
                    <a:pos x="22" y="12"/>
                  </a:cxn>
                  <a:cxn ang="0">
                    <a:pos x="22" y="12"/>
                  </a:cxn>
                </a:cxnLst>
                <a:rect l="0" t="0" r="r" b="b"/>
                <a:pathLst>
                  <a:path w="28" h="12">
                    <a:moveTo>
                      <a:pt x="22" y="12"/>
                    </a:moveTo>
                    <a:lnTo>
                      <a:pt x="28" y="0"/>
                    </a:lnTo>
                    <a:lnTo>
                      <a:pt x="0" y="0"/>
                    </a:lnTo>
                    <a:lnTo>
                      <a:pt x="22" y="12"/>
                    </a:lnTo>
                    <a:lnTo>
                      <a:pt x="22"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5" name="Freeform 124"/>
              <p:cNvSpPr>
                <a:spLocks/>
              </p:cNvSpPr>
              <p:nvPr/>
            </p:nvSpPr>
            <p:spPr bwMode="auto">
              <a:xfrm>
                <a:off x="4374" y="2381"/>
                <a:ext cx="18" cy="28"/>
              </a:xfrm>
              <a:custGeom>
                <a:avLst/>
                <a:gdLst/>
                <a:ahLst/>
                <a:cxnLst>
                  <a:cxn ang="0">
                    <a:pos x="6" y="0"/>
                  </a:cxn>
                  <a:cxn ang="0">
                    <a:pos x="0" y="6"/>
                  </a:cxn>
                  <a:cxn ang="0">
                    <a:pos x="12" y="28"/>
                  </a:cxn>
                  <a:cxn ang="0">
                    <a:pos x="18" y="18"/>
                  </a:cxn>
                  <a:cxn ang="0">
                    <a:pos x="6" y="0"/>
                  </a:cxn>
                  <a:cxn ang="0">
                    <a:pos x="6" y="0"/>
                  </a:cxn>
                </a:cxnLst>
                <a:rect l="0" t="0" r="r" b="b"/>
                <a:pathLst>
                  <a:path w="18" h="28">
                    <a:moveTo>
                      <a:pt x="6" y="0"/>
                    </a:moveTo>
                    <a:lnTo>
                      <a:pt x="0" y="6"/>
                    </a:lnTo>
                    <a:lnTo>
                      <a:pt x="12" y="28"/>
                    </a:lnTo>
                    <a:lnTo>
                      <a:pt x="18" y="18"/>
                    </a:lnTo>
                    <a:lnTo>
                      <a:pt x="6" y="0"/>
                    </a:lnTo>
                    <a:lnTo>
                      <a:pt x="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6" name="Freeform 125"/>
              <p:cNvSpPr>
                <a:spLocks/>
              </p:cNvSpPr>
              <p:nvPr/>
            </p:nvSpPr>
            <p:spPr bwMode="auto">
              <a:xfrm>
                <a:off x="4581" y="2224"/>
                <a:ext cx="154" cy="130"/>
              </a:xfrm>
              <a:custGeom>
                <a:avLst/>
                <a:gdLst/>
                <a:ahLst/>
                <a:cxnLst>
                  <a:cxn ang="0">
                    <a:pos x="121" y="0"/>
                  </a:cxn>
                  <a:cxn ang="0">
                    <a:pos x="89" y="41"/>
                  </a:cxn>
                  <a:cxn ang="0">
                    <a:pos x="99" y="63"/>
                  </a:cxn>
                  <a:cxn ang="0">
                    <a:pos x="83" y="67"/>
                  </a:cxn>
                  <a:cxn ang="0">
                    <a:pos x="65" y="51"/>
                  </a:cxn>
                  <a:cxn ang="0">
                    <a:pos x="61" y="67"/>
                  </a:cxn>
                  <a:cxn ang="0">
                    <a:pos x="26" y="86"/>
                  </a:cxn>
                  <a:cxn ang="0">
                    <a:pos x="16" y="96"/>
                  </a:cxn>
                  <a:cxn ang="0">
                    <a:pos x="16" y="108"/>
                  </a:cxn>
                  <a:cxn ang="0">
                    <a:pos x="0" y="108"/>
                  </a:cxn>
                  <a:cxn ang="0">
                    <a:pos x="10" y="130"/>
                  </a:cxn>
                  <a:cxn ang="0">
                    <a:pos x="32" y="124"/>
                  </a:cxn>
                  <a:cxn ang="0">
                    <a:pos x="48" y="112"/>
                  </a:cxn>
                  <a:cxn ang="0">
                    <a:pos x="71" y="124"/>
                  </a:cxn>
                  <a:cxn ang="0">
                    <a:pos x="89" y="108"/>
                  </a:cxn>
                  <a:cxn ang="0">
                    <a:pos x="105" y="74"/>
                  </a:cxn>
                  <a:cxn ang="0">
                    <a:pos x="121" y="63"/>
                  </a:cxn>
                  <a:cxn ang="0">
                    <a:pos x="138" y="67"/>
                  </a:cxn>
                  <a:cxn ang="0">
                    <a:pos x="154" y="45"/>
                  </a:cxn>
                  <a:cxn ang="0">
                    <a:pos x="121" y="0"/>
                  </a:cxn>
                  <a:cxn ang="0">
                    <a:pos x="121" y="0"/>
                  </a:cxn>
                </a:cxnLst>
                <a:rect l="0" t="0" r="r" b="b"/>
                <a:pathLst>
                  <a:path w="154" h="130">
                    <a:moveTo>
                      <a:pt x="121" y="0"/>
                    </a:moveTo>
                    <a:lnTo>
                      <a:pt x="89" y="41"/>
                    </a:lnTo>
                    <a:lnTo>
                      <a:pt x="99" y="63"/>
                    </a:lnTo>
                    <a:lnTo>
                      <a:pt x="83" y="67"/>
                    </a:lnTo>
                    <a:lnTo>
                      <a:pt x="65" y="51"/>
                    </a:lnTo>
                    <a:lnTo>
                      <a:pt x="61" y="67"/>
                    </a:lnTo>
                    <a:lnTo>
                      <a:pt x="26" y="86"/>
                    </a:lnTo>
                    <a:lnTo>
                      <a:pt x="16" y="96"/>
                    </a:lnTo>
                    <a:lnTo>
                      <a:pt x="16" y="108"/>
                    </a:lnTo>
                    <a:lnTo>
                      <a:pt x="0" y="108"/>
                    </a:lnTo>
                    <a:lnTo>
                      <a:pt x="10" y="130"/>
                    </a:lnTo>
                    <a:lnTo>
                      <a:pt x="32" y="124"/>
                    </a:lnTo>
                    <a:lnTo>
                      <a:pt x="48" y="112"/>
                    </a:lnTo>
                    <a:lnTo>
                      <a:pt x="71" y="124"/>
                    </a:lnTo>
                    <a:lnTo>
                      <a:pt x="89" y="108"/>
                    </a:lnTo>
                    <a:lnTo>
                      <a:pt x="105" y="74"/>
                    </a:lnTo>
                    <a:lnTo>
                      <a:pt x="121" y="63"/>
                    </a:lnTo>
                    <a:lnTo>
                      <a:pt x="138" y="67"/>
                    </a:lnTo>
                    <a:lnTo>
                      <a:pt x="154" y="45"/>
                    </a:lnTo>
                    <a:lnTo>
                      <a:pt x="121" y="0"/>
                    </a:lnTo>
                    <a:lnTo>
                      <a:pt x="121"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7" name="Freeform 126"/>
              <p:cNvSpPr>
                <a:spLocks/>
              </p:cNvSpPr>
              <p:nvPr/>
            </p:nvSpPr>
            <p:spPr bwMode="auto">
              <a:xfrm>
                <a:off x="4731" y="2013"/>
                <a:ext cx="87" cy="112"/>
              </a:xfrm>
              <a:custGeom>
                <a:avLst/>
                <a:gdLst/>
                <a:ahLst/>
                <a:cxnLst>
                  <a:cxn ang="0">
                    <a:pos x="16" y="0"/>
                  </a:cxn>
                  <a:cxn ang="0">
                    <a:pos x="4" y="0"/>
                  </a:cxn>
                  <a:cxn ang="0">
                    <a:pos x="10" y="35"/>
                  </a:cxn>
                  <a:cxn ang="0">
                    <a:pos x="0" y="39"/>
                  </a:cxn>
                  <a:cxn ang="0">
                    <a:pos x="0" y="63"/>
                  </a:cxn>
                  <a:cxn ang="0">
                    <a:pos x="22" y="79"/>
                  </a:cxn>
                  <a:cxn ang="0">
                    <a:pos x="16" y="83"/>
                  </a:cxn>
                  <a:cxn ang="0">
                    <a:pos x="32" y="90"/>
                  </a:cxn>
                  <a:cxn ang="0">
                    <a:pos x="43" y="90"/>
                  </a:cxn>
                  <a:cxn ang="0">
                    <a:pos x="43" y="102"/>
                  </a:cxn>
                  <a:cxn ang="0">
                    <a:pos x="61" y="102"/>
                  </a:cxn>
                  <a:cxn ang="0">
                    <a:pos x="65" y="106"/>
                  </a:cxn>
                  <a:cxn ang="0">
                    <a:pos x="73" y="104"/>
                  </a:cxn>
                  <a:cxn ang="0">
                    <a:pos x="87" y="112"/>
                  </a:cxn>
                  <a:cxn ang="0">
                    <a:pos x="87" y="102"/>
                  </a:cxn>
                  <a:cxn ang="0">
                    <a:pos x="83" y="102"/>
                  </a:cxn>
                  <a:cxn ang="0">
                    <a:pos x="71" y="96"/>
                  </a:cxn>
                  <a:cxn ang="0">
                    <a:pos x="71" y="90"/>
                  </a:cxn>
                  <a:cxn ang="0">
                    <a:pos x="65" y="90"/>
                  </a:cxn>
                  <a:cxn ang="0">
                    <a:pos x="61" y="83"/>
                  </a:cxn>
                  <a:cxn ang="0">
                    <a:pos x="43" y="83"/>
                  </a:cxn>
                  <a:cxn ang="0">
                    <a:pos x="43" y="67"/>
                  </a:cxn>
                  <a:cxn ang="0">
                    <a:pos x="32" y="67"/>
                  </a:cxn>
                  <a:cxn ang="0">
                    <a:pos x="32" y="45"/>
                  </a:cxn>
                  <a:cxn ang="0">
                    <a:pos x="43" y="29"/>
                  </a:cxn>
                  <a:cxn ang="0">
                    <a:pos x="32" y="0"/>
                  </a:cxn>
                  <a:cxn ang="0">
                    <a:pos x="22" y="6"/>
                  </a:cxn>
                  <a:cxn ang="0">
                    <a:pos x="16" y="0"/>
                  </a:cxn>
                  <a:cxn ang="0">
                    <a:pos x="16" y="0"/>
                  </a:cxn>
                </a:cxnLst>
                <a:rect l="0" t="0" r="r" b="b"/>
                <a:pathLst>
                  <a:path w="87" h="112">
                    <a:moveTo>
                      <a:pt x="16" y="0"/>
                    </a:moveTo>
                    <a:lnTo>
                      <a:pt x="4" y="0"/>
                    </a:lnTo>
                    <a:lnTo>
                      <a:pt x="10" y="35"/>
                    </a:lnTo>
                    <a:lnTo>
                      <a:pt x="0" y="39"/>
                    </a:lnTo>
                    <a:lnTo>
                      <a:pt x="0" y="63"/>
                    </a:lnTo>
                    <a:lnTo>
                      <a:pt x="22" y="79"/>
                    </a:lnTo>
                    <a:lnTo>
                      <a:pt x="16" y="83"/>
                    </a:lnTo>
                    <a:lnTo>
                      <a:pt x="32" y="90"/>
                    </a:lnTo>
                    <a:lnTo>
                      <a:pt x="43" y="90"/>
                    </a:lnTo>
                    <a:lnTo>
                      <a:pt x="43" y="102"/>
                    </a:lnTo>
                    <a:lnTo>
                      <a:pt x="61" y="102"/>
                    </a:lnTo>
                    <a:lnTo>
                      <a:pt x="65" y="106"/>
                    </a:lnTo>
                    <a:lnTo>
                      <a:pt x="73" y="104"/>
                    </a:lnTo>
                    <a:lnTo>
                      <a:pt x="87" y="112"/>
                    </a:lnTo>
                    <a:lnTo>
                      <a:pt x="87" y="102"/>
                    </a:lnTo>
                    <a:lnTo>
                      <a:pt x="83" y="102"/>
                    </a:lnTo>
                    <a:lnTo>
                      <a:pt x="71" y="96"/>
                    </a:lnTo>
                    <a:lnTo>
                      <a:pt x="71" y="90"/>
                    </a:lnTo>
                    <a:lnTo>
                      <a:pt x="65" y="90"/>
                    </a:lnTo>
                    <a:lnTo>
                      <a:pt x="61" y="83"/>
                    </a:lnTo>
                    <a:lnTo>
                      <a:pt x="43" y="83"/>
                    </a:lnTo>
                    <a:lnTo>
                      <a:pt x="43" y="67"/>
                    </a:lnTo>
                    <a:lnTo>
                      <a:pt x="32" y="67"/>
                    </a:lnTo>
                    <a:lnTo>
                      <a:pt x="32" y="45"/>
                    </a:lnTo>
                    <a:lnTo>
                      <a:pt x="43" y="29"/>
                    </a:lnTo>
                    <a:lnTo>
                      <a:pt x="32" y="0"/>
                    </a:lnTo>
                    <a:lnTo>
                      <a:pt x="22" y="6"/>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8" name="Freeform 127"/>
              <p:cNvSpPr>
                <a:spLocks/>
              </p:cNvSpPr>
              <p:nvPr/>
            </p:nvSpPr>
            <p:spPr bwMode="auto">
              <a:xfrm>
                <a:off x="4702" y="2147"/>
                <a:ext cx="45" cy="61"/>
              </a:xfrm>
              <a:custGeom>
                <a:avLst/>
                <a:gdLst/>
                <a:ahLst/>
                <a:cxnLst>
                  <a:cxn ang="0">
                    <a:pos x="45" y="12"/>
                  </a:cxn>
                  <a:cxn ang="0">
                    <a:pos x="33" y="0"/>
                  </a:cxn>
                  <a:cxn ang="0">
                    <a:pos x="17" y="35"/>
                  </a:cxn>
                  <a:cxn ang="0">
                    <a:pos x="0" y="45"/>
                  </a:cxn>
                  <a:cxn ang="0">
                    <a:pos x="0" y="61"/>
                  </a:cxn>
                  <a:cxn ang="0">
                    <a:pos x="17" y="51"/>
                  </a:cxn>
                  <a:cxn ang="0">
                    <a:pos x="45" y="12"/>
                  </a:cxn>
                  <a:cxn ang="0">
                    <a:pos x="45" y="12"/>
                  </a:cxn>
                </a:cxnLst>
                <a:rect l="0" t="0" r="r" b="b"/>
                <a:pathLst>
                  <a:path w="45" h="61">
                    <a:moveTo>
                      <a:pt x="45" y="12"/>
                    </a:moveTo>
                    <a:lnTo>
                      <a:pt x="33" y="0"/>
                    </a:lnTo>
                    <a:lnTo>
                      <a:pt x="17" y="35"/>
                    </a:lnTo>
                    <a:lnTo>
                      <a:pt x="0" y="45"/>
                    </a:lnTo>
                    <a:lnTo>
                      <a:pt x="0" y="61"/>
                    </a:lnTo>
                    <a:lnTo>
                      <a:pt x="17" y="51"/>
                    </a:lnTo>
                    <a:lnTo>
                      <a:pt x="45" y="12"/>
                    </a:lnTo>
                    <a:lnTo>
                      <a:pt x="45"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9" name="Freeform 128"/>
              <p:cNvSpPr>
                <a:spLocks/>
              </p:cNvSpPr>
              <p:nvPr/>
            </p:nvSpPr>
            <p:spPr bwMode="auto">
              <a:xfrm>
                <a:off x="4741" y="2109"/>
                <a:ext cx="28" cy="28"/>
              </a:xfrm>
              <a:custGeom>
                <a:avLst/>
                <a:gdLst/>
                <a:ahLst/>
                <a:cxnLst>
                  <a:cxn ang="0">
                    <a:pos x="28" y="10"/>
                  </a:cxn>
                  <a:cxn ang="0">
                    <a:pos x="0" y="0"/>
                  </a:cxn>
                  <a:cxn ang="0">
                    <a:pos x="12" y="16"/>
                  </a:cxn>
                  <a:cxn ang="0">
                    <a:pos x="22" y="28"/>
                  </a:cxn>
                  <a:cxn ang="0">
                    <a:pos x="28" y="10"/>
                  </a:cxn>
                  <a:cxn ang="0">
                    <a:pos x="28" y="10"/>
                  </a:cxn>
                </a:cxnLst>
                <a:rect l="0" t="0" r="r" b="b"/>
                <a:pathLst>
                  <a:path w="28" h="28">
                    <a:moveTo>
                      <a:pt x="28" y="10"/>
                    </a:moveTo>
                    <a:lnTo>
                      <a:pt x="0" y="0"/>
                    </a:lnTo>
                    <a:lnTo>
                      <a:pt x="12" y="16"/>
                    </a:lnTo>
                    <a:lnTo>
                      <a:pt x="22" y="28"/>
                    </a:lnTo>
                    <a:lnTo>
                      <a:pt x="28" y="10"/>
                    </a:lnTo>
                    <a:lnTo>
                      <a:pt x="28"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0" name="Freeform 129"/>
              <p:cNvSpPr>
                <a:spLocks/>
              </p:cNvSpPr>
              <p:nvPr/>
            </p:nvSpPr>
            <p:spPr bwMode="auto">
              <a:xfrm>
                <a:off x="4786" y="2159"/>
                <a:ext cx="22" cy="33"/>
              </a:xfrm>
              <a:custGeom>
                <a:avLst/>
                <a:gdLst/>
                <a:ahLst/>
                <a:cxnLst>
                  <a:cxn ang="0">
                    <a:pos x="22" y="4"/>
                  </a:cxn>
                  <a:cxn ang="0">
                    <a:pos x="16" y="0"/>
                  </a:cxn>
                  <a:cxn ang="0">
                    <a:pos x="0" y="23"/>
                  </a:cxn>
                  <a:cxn ang="0">
                    <a:pos x="16" y="33"/>
                  </a:cxn>
                  <a:cxn ang="0">
                    <a:pos x="16" y="23"/>
                  </a:cxn>
                  <a:cxn ang="0">
                    <a:pos x="22" y="4"/>
                  </a:cxn>
                  <a:cxn ang="0">
                    <a:pos x="22" y="4"/>
                  </a:cxn>
                </a:cxnLst>
                <a:rect l="0" t="0" r="r" b="b"/>
                <a:pathLst>
                  <a:path w="22" h="33">
                    <a:moveTo>
                      <a:pt x="22" y="4"/>
                    </a:moveTo>
                    <a:lnTo>
                      <a:pt x="16" y="0"/>
                    </a:lnTo>
                    <a:lnTo>
                      <a:pt x="0" y="23"/>
                    </a:lnTo>
                    <a:lnTo>
                      <a:pt x="16" y="33"/>
                    </a:lnTo>
                    <a:lnTo>
                      <a:pt x="16" y="23"/>
                    </a:lnTo>
                    <a:lnTo>
                      <a:pt x="22" y="4"/>
                    </a:lnTo>
                    <a:lnTo>
                      <a:pt x="22"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1" name="Freeform 130"/>
              <p:cNvSpPr>
                <a:spLocks/>
              </p:cNvSpPr>
              <p:nvPr/>
            </p:nvSpPr>
            <p:spPr bwMode="auto">
              <a:xfrm>
                <a:off x="4769" y="2143"/>
                <a:ext cx="27" cy="20"/>
              </a:xfrm>
              <a:custGeom>
                <a:avLst/>
                <a:gdLst/>
                <a:ahLst/>
                <a:cxnLst>
                  <a:cxn ang="0">
                    <a:pos x="11" y="20"/>
                  </a:cxn>
                  <a:cxn ang="0">
                    <a:pos x="23" y="20"/>
                  </a:cxn>
                  <a:cxn ang="0">
                    <a:pos x="27" y="0"/>
                  </a:cxn>
                  <a:cxn ang="0">
                    <a:pos x="11" y="4"/>
                  </a:cxn>
                  <a:cxn ang="0">
                    <a:pos x="0" y="0"/>
                  </a:cxn>
                  <a:cxn ang="0">
                    <a:pos x="11" y="20"/>
                  </a:cxn>
                  <a:cxn ang="0">
                    <a:pos x="11" y="20"/>
                  </a:cxn>
                </a:cxnLst>
                <a:rect l="0" t="0" r="r" b="b"/>
                <a:pathLst>
                  <a:path w="27" h="20">
                    <a:moveTo>
                      <a:pt x="11" y="20"/>
                    </a:moveTo>
                    <a:lnTo>
                      <a:pt x="23" y="20"/>
                    </a:lnTo>
                    <a:lnTo>
                      <a:pt x="27" y="0"/>
                    </a:lnTo>
                    <a:lnTo>
                      <a:pt x="11" y="4"/>
                    </a:lnTo>
                    <a:lnTo>
                      <a:pt x="0" y="0"/>
                    </a:lnTo>
                    <a:lnTo>
                      <a:pt x="11" y="20"/>
                    </a:lnTo>
                    <a:lnTo>
                      <a:pt x="11" y="2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2" name="Freeform 131"/>
              <p:cNvSpPr>
                <a:spLocks/>
              </p:cNvSpPr>
              <p:nvPr/>
            </p:nvSpPr>
            <p:spPr bwMode="auto">
              <a:xfrm>
                <a:off x="4769" y="2125"/>
                <a:ext cx="17" cy="18"/>
              </a:xfrm>
              <a:custGeom>
                <a:avLst/>
                <a:gdLst/>
                <a:ahLst/>
                <a:cxnLst>
                  <a:cxn ang="0">
                    <a:pos x="17" y="18"/>
                  </a:cxn>
                  <a:cxn ang="0">
                    <a:pos x="17" y="0"/>
                  </a:cxn>
                  <a:cxn ang="0">
                    <a:pos x="0" y="6"/>
                  </a:cxn>
                  <a:cxn ang="0">
                    <a:pos x="17" y="18"/>
                  </a:cxn>
                  <a:cxn ang="0">
                    <a:pos x="17" y="18"/>
                  </a:cxn>
                </a:cxnLst>
                <a:rect l="0" t="0" r="r" b="b"/>
                <a:pathLst>
                  <a:path w="17" h="18">
                    <a:moveTo>
                      <a:pt x="17" y="18"/>
                    </a:moveTo>
                    <a:lnTo>
                      <a:pt x="17" y="0"/>
                    </a:lnTo>
                    <a:lnTo>
                      <a:pt x="0" y="6"/>
                    </a:lnTo>
                    <a:lnTo>
                      <a:pt x="17" y="18"/>
                    </a:lnTo>
                    <a:lnTo>
                      <a:pt x="17" y="1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3" name="Freeform 132"/>
              <p:cNvSpPr>
                <a:spLocks/>
              </p:cNvSpPr>
              <p:nvPr/>
            </p:nvSpPr>
            <p:spPr bwMode="auto">
              <a:xfrm>
                <a:off x="4796" y="2125"/>
                <a:ext cx="18" cy="18"/>
              </a:xfrm>
              <a:custGeom>
                <a:avLst/>
                <a:gdLst/>
                <a:ahLst/>
                <a:cxnLst>
                  <a:cxn ang="0">
                    <a:pos x="12" y="0"/>
                  </a:cxn>
                  <a:cxn ang="0">
                    <a:pos x="0" y="12"/>
                  </a:cxn>
                  <a:cxn ang="0">
                    <a:pos x="18" y="18"/>
                  </a:cxn>
                  <a:cxn ang="0">
                    <a:pos x="12" y="0"/>
                  </a:cxn>
                  <a:cxn ang="0">
                    <a:pos x="12" y="0"/>
                  </a:cxn>
                </a:cxnLst>
                <a:rect l="0" t="0" r="r" b="b"/>
                <a:pathLst>
                  <a:path w="18" h="18">
                    <a:moveTo>
                      <a:pt x="12" y="0"/>
                    </a:moveTo>
                    <a:lnTo>
                      <a:pt x="0" y="12"/>
                    </a:lnTo>
                    <a:lnTo>
                      <a:pt x="18" y="18"/>
                    </a:lnTo>
                    <a:lnTo>
                      <a:pt x="12" y="0"/>
                    </a:lnTo>
                    <a:lnTo>
                      <a:pt x="1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4" name="Freeform 133"/>
              <p:cNvSpPr>
                <a:spLocks/>
              </p:cNvSpPr>
              <p:nvPr/>
            </p:nvSpPr>
            <p:spPr bwMode="auto">
              <a:xfrm>
                <a:off x="4818" y="2147"/>
                <a:ext cx="12" cy="16"/>
              </a:xfrm>
              <a:custGeom>
                <a:avLst/>
                <a:gdLst/>
                <a:ahLst/>
                <a:cxnLst>
                  <a:cxn ang="0">
                    <a:pos x="12" y="16"/>
                  </a:cxn>
                  <a:cxn ang="0">
                    <a:pos x="6" y="0"/>
                  </a:cxn>
                  <a:cxn ang="0">
                    <a:pos x="0" y="6"/>
                  </a:cxn>
                  <a:cxn ang="0">
                    <a:pos x="12" y="16"/>
                  </a:cxn>
                  <a:cxn ang="0">
                    <a:pos x="12" y="16"/>
                  </a:cxn>
                </a:cxnLst>
                <a:rect l="0" t="0" r="r" b="b"/>
                <a:pathLst>
                  <a:path w="12" h="16">
                    <a:moveTo>
                      <a:pt x="12" y="16"/>
                    </a:moveTo>
                    <a:lnTo>
                      <a:pt x="6" y="0"/>
                    </a:lnTo>
                    <a:lnTo>
                      <a:pt x="0" y="6"/>
                    </a:lnTo>
                    <a:lnTo>
                      <a:pt x="12" y="16"/>
                    </a:lnTo>
                    <a:lnTo>
                      <a:pt x="12"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5" name="Freeform 134"/>
              <p:cNvSpPr>
                <a:spLocks/>
              </p:cNvSpPr>
              <p:nvPr/>
            </p:nvSpPr>
            <p:spPr bwMode="auto">
              <a:xfrm>
                <a:off x="4824" y="2131"/>
                <a:ext cx="23" cy="22"/>
              </a:xfrm>
              <a:custGeom>
                <a:avLst/>
                <a:gdLst/>
                <a:ahLst/>
                <a:cxnLst>
                  <a:cxn ang="0">
                    <a:pos x="17" y="12"/>
                  </a:cxn>
                  <a:cxn ang="0">
                    <a:pos x="23" y="0"/>
                  </a:cxn>
                  <a:cxn ang="0">
                    <a:pos x="0" y="0"/>
                  </a:cxn>
                  <a:cxn ang="0">
                    <a:pos x="12" y="22"/>
                  </a:cxn>
                  <a:cxn ang="0">
                    <a:pos x="23" y="22"/>
                  </a:cxn>
                  <a:cxn ang="0">
                    <a:pos x="17" y="12"/>
                  </a:cxn>
                  <a:cxn ang="0">
                    <a:pos x="17" y="12"/>
                  </a:cxn>
                </a:cxnLst>
                <a:rect l="0" t="0" r="r" b="b"/>
                <a:pathLst>
                  <a:path w="23" h="22">
                    <a:moveTo>
                      <a:pt x="17" y="12"/>
                    </a:moveTo>
                    <a:lnTo>
                      <a:pt x="23" y="0"/>
                    </a:lnTo>
                    <a:lnTo>
                      <a:pt x="0" y="0"/>
                    </a:lnTo>
                    <a:lnTo>
                      <a:pt x="12" y="22"/>
                    </a:lnTo>
                    <a:lnTo>
                      <a:pt x="23" y="22"/>
                    </a:lnTo>
                    <a:lnTo>
                      <a:pt x="17" y="12"/>
                    </a:lnTo>
                    <a:lnTo>
                      <a:pt x="17"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6" name="Freeform 135"/>
              <p:cNvSpPr>
                <a:spLocks/>
              </p:cNvSpPr>
              <p:nvPr/>
            </p:nvSpPr>
            <p:spPr bwMode="auto">
              <a:xfrm>
                <a:off x="4774" y="2170"/>
                <a:ext cx="101" cy="83"/>
              </a:xfrm>
              <a:custGeom>
                <a:avLst/>
                <a:gdLst/>
                <a:ahLst/>
                <a:cxnLst>
                  <a:cxn ang="0">
                    <a:pos x="50" y="32"/>
                  </a:cxn>
                  <a:cxn ang="0">
                    <a:pos x="44" y="28"/>
                  </a:cxn>
                  <a:cxn ang="0">
                    <a:pos x="34" y="28"/>
                  </a:cxn>
                  <a:cxn ang="0">
                    <a:pos x="12" y="44"/>
                  </a:cxn>
                  <a:cxn ang="0">
                    <a:pos x="12" y="60"/>
                  </a:cxn>
                  <a:cxn ang="0">
                    <a:pos x="0" y="67"/>
                  </a:cxn>
                  <a:cxn ang="0">
                    <a:pos x="12" y="77"/>
                  </a:cxn>
                  <a:cxn ang="0">
                    <a:pos x="22" y="83"/>
                  </a:cxn>
                  <a:cxn ang="0">
                    <a:pos x="22" y="50"/>
                  </a:cxn>
                  <a:cxn ang="0">
                    <a:pos x="50" y="50"/>
                  </a:cxn>
                  <a:cxn ang="0">
                    <a:pos x="44" y="67"/>
                  </a:cxn>
                  <a:cxn ang="0">
                    <a:pos x="62" y="83"/>
                  </a:cxn>
                  <a:cxn ang="0">
                    <a:pos x="79" y="83"/>
                  </a:cxn>
                  <a:cxn ang="0">
                    <a:pos x="73" y="60"/>
                  </a:cxn>
                  <a:cxn ang="0">
                    <a:pos x="85" y="60"/>
                  </a:cxn>
                  <a:cxn ang="0">
                    <a:pos x="89" y="77"/>
                  </a:cxn>
                  <a:cxn ang="0">
                    <a:pos x="101" y="60"/>
                  </a:cxn>
                  <a:cxn ang="0">
                    <a:pos x="89" y="32"/>
                  </a:cxn>
                  <a:cxn ang="0">
                    <a:pos x="89" y="22"/>
                  </a:cxn>
                  <a:cxn ang="0">
                    <a:pos x="79" y="0"/>
                  </a:cxn>
                  <a:cxn ang="0">
                    <a:pos x="62" y="32"/>
                  </a:cxn>
                  <a:cxn ang="0">
                    <a:pos x="50" y="32"/>
                  </a:cxn>
                  <a:cxn ang="0">
                    <a:pos x="50" y="32"/>
                  </a:cxn>
                </a:cxnLst>
                <a:rect l="0" t="0" r="r" b="b"/>
                <a:pathLst>
                  <a:path w="101" h="83">
                    <a:moveTo>
                      <a:pt x="50" y="32"/>
                    </a:moveTo>
                    <a:lnTo>
                      <a:pt x="44" y="28"/>
                    </a:lnTo>
                    <a:lnTo>
                      <a:pt x="34" y="28"/>
                    </a:lnTo>
                    <a:lnTo>
                      <a:pt x="12" y="44"/>
                    </a:lnTo>
                    <a:lnTo>
                      <a:pt x="12" y="60"/>
                    </a:lnTo>
                    <a:lnTo>
                      <a:pt x="0" y="67"/>
                    </a:lnTo>
                    <a:lnTo>
                      <a:pt x="12" y="77"/>
                    </a:lnTo>
                    <a:lnTo>
                      <a:pt x="22" y="83"/>
                    </a:lnTo>
                    <a:lnTo>
                      <a:pt x="22" y="50"/>
                    </a:lnTo>
                    <a:lnTo>
                      <a:pt x="50" y="50"/>
                    </a:lnTo>
                    <a:lnTo>
                      <a:pt x="44" y="67"/>
                    </a:lnTo>
                    <a:lnTo>
                      <a:pt x="62" y="83"/>
                    </a:lnTo>
                    <a:lnTo>
                      <a:pt x="79" y="83"/>
                    </a:lnTo>
                    <a:lnTo>
                      <a:pt x="73" y="60"/>
                    </a:lnTo>
                    <a:lnTo>
                      <a:pt x="85" y="60"/>
                    </a:lnTo>
                    <a:lnTo>
                      <a:pt x="89" y="77"/>
                    </a:lnTo>
                    <a:lnTo>
                      <a:pt x="101" y="60"/>
                    </a:lnTo>
                    <a:lnTo>
                      <a:pt x="89" y="32"/>
                    </a:lnTo>
                    <a:lnTo>
                      <a:pt x="89" y="22"/>
                    </a:lnTo>
                    <a:lnTo>
                      <a:pt x="79" y="0"/>
                    </a:lnTo>
                    <a:lnTo>
                      <a:pt x="62" y="32"/>
                    </a:lnTo>
                    <a:lnTo>
                      <a:pt x="50" y="32"/>
                    </a:lnTo>
                    <a:lnTo>
                      <a:pt x="50" y="3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7" name="Freeform 136"/>
              <p:cNvSpPr>
                <a:spLocks/>
              </p:cNvSpPr>
              <p:nvPr/>
            </p:nvSpPr>
            <p:spPr bwMode="auto">
              <a:xfrm>
                <a:off x="4814" y="2170"/>
                <a:ext cx="16" cy="16"/>
              </a:xfrm>
              <a:custGeom>
                <a:avLst/>
                <a:gdLst/>
                <a:ahLst/>
                <a:cxnLst>
                  <a:cxn ang="0">
                    <a:pos x="16" y="12"/>
                  </a:cxn>
                  <a:cxn ang="0">
                    <a:pos x="10" y="0"/>
                  </a:cxn>
                  <a:cxn ang="0">
                    <a:pos x="0" y="16"/>
                  </a:cxn>
                  <a:cxn ang="0">
                    <a:pos x="16" y="12"/>
                  </a:cxn>
                  <a:cxn ang="0">
                    <a:pos x="16" y="12"/>
                  </a:cxn>
                </a:cxnLst>
                <a:rect l="0" t="0" r="r" b="b"/>
                <a:pathLst>
                  <a:path w="16" h="16">
                    <a:moveTo>
                      <a:pt x="16" y="12"/>
                    </a:moveTo>
                    <a:lnTo>
                      <a:pt x="10" y="0"/>
                    </a:lnTo>
                    <a:lnTo>
                      <a:pt x="0" y="16"/>
                    </a:lnTo>
                    <a:lnTo>
                      <a:pt x="16" y="12"/>
                    </a:lnTo>
                    <a:lnTo>
                      <a:pt x="16"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8" name="Freeform 137"/>
              <p:cNvSpPr>
                <a:spLocks/>
              </p:cNvSpPr>
              <p:nvPr/>
            </p:nvSpPr>
            <p:spPr bwMode="auto">
              <a:xfrm>
                <a:off x="4757" y="2247"/>
                <a:ext cx="17" cy="22"/>
              </a:xfrm>
              <a:custGeom>
                <a:avLst/>
                <a:gdLst/>
                <a:ahLst/>
                <a:cxnLst>
                  <a:cxn ang="0">
                    <a:pos x="17" y="18"/>
                  </a:cxn>
                  <a:cxn ang="0">
                    <a:pos x="17" y="0"/>
                  </a:cxn>
                  <a:cxn ang="0">
                    <a:pos x="0" y="0"/>
                  </a:cxn>
                  <a:cxn ang="0">
                    <a:pos x="12" y="22"/>
                  </a:cxn>
                  <a:cxn ang="0">
                    <a:pos x="17" y="18"/>
                  </a:cxn>
                  <a:cxn ang="0">
                    <a:pos x="17" y="18"/>
                  </a:cxn>
                </a:cxnLst>
                <a:rect l="0" t="0" r="r" b="b"/>
                <a:pathLst>
                  <a:path w="17" h="22">
                    <a:moveTo>
                      <a:pt x="17" y="18"/>
                    </a:moveTo>
                    <a:lnTo>
                      <a:pt x="17" y="0"/>
                    </a:lnTo>
                    <a:lnTo>
                      <a:pt x="0" y="0"/>
                    </a:lnTo>
                    <a:lnTo>
                      <a:pt x="12" y="22"/>
                    </a:lnTo>
                    <a:lnTo>
                      <a:pt x="17" y="18"/>
                    </a:lnTo>
                    <a:lnTo>
                      <a:pt x="17" y="1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9" name="Freeform 138"/>
              <p:cNvSpPr>
                <a:spLocks/>
              </p:cNvSpPr>
              <p:nvPr/>
            </p:nvSpPr>
            <p:spPr bwMode="auto">
              <a:xfrm>
                <a:off x="5125" y="2415"/>
                <a:ext cx="183" cy="157"/>
              </a:xfrm>
              <a:custGeom>
                <a:avLst/>
                <a:gdLst/>
                <a:ahLst/>
                <a:cxnLst>
                  <a:cxn ang="0">
                    <a:pos x="89" y="51"/>
                  </a:cxn>
                  <a:cxn ang="0">
                    <a:pos x="89" y="39"/>
                  </a:cxn>
                  <a:cxn ang="0">
                    <a:pos x="51" y="10"/>
                  </a:cxn>
                  <a:cxn ang="0">
                    <a:pos x="6" y="0"/>
                  </a:cxn>
                  <a:cxn ang="0">
                    <a:pos x="6" y="61"/>
                  </a:cxn>
                  <a:cxn ang="0">
                    <a:pos x="0" y="73"/>
                  </a:cxn>
                  <a:cxn ang="0">
                    <a:pos x="6" y="84"/>
                  </a:cxn>
                  <a:cxn ang="0">
                    <a:pos x="6" y="128"/>
                  </a:cxn>
                  <a:cxn ang="0">
                    <a:pos x="28" y="122"/>
                  </a:cxn>
                  <a:cxn ang="0">
                    <a:pos x="32" y="128"/>
                  </a:cxn>
                  <a:cxn ang="0">
                    <a:pos x="44" y="118"/>
                  </a:cxn>
                  <a:cxn ang="0">
                    <a:pos x="32" y="112"/>
                  </a:cxn>
                  <a:cxn ang="0">
                    <a:pos x="51" y="100"/>
                  </a:cxn>
                  <a:cxn ang="0">
                    <a:pos x="73" y="100"/>
                  </a:cxn>
                  <a:cxn ang="0">
                    <a:pos x="111" y="134"/>
                  </a:cxn>
                  <a:cxn ang="0">
                    <a:pos x="150" y="157"/>
                  </a:cxn>
                  <a:cxn ang="0">
                    <a:pos x="166" y="151"/>
                  </a:cxn>
                  <a:cxn ang="0">
                    <a:pos x="183" y="151"/>
                  </a:cxn>
                  <a:cxn ang="0">
                    <a:pos x="178" y="144"/>
                  </a:cxn>
                  <a:cxn ang="0">
                    <a:pos x="160" y="138"/>
                  </a:cxn>
                  <a:cxn ang="0">
                    <a:pos x="150" y="128"/>
                  </a:cxn>
                  <a:cxn ang="0">
                    <a:pos x="134" y="118"/>
                  </a:cxn>
                  <a:cxn ang="0">
                    <a:pos x="111" y="96"/>
                  </a:cxn>
                  <a:cxn ang="0">
                    <a:pos x="116" y="73"/>
                  </a:cxn>
                  <a:cxn ang="0">
                    <a:pos x="89" y="51"/>
                  </a:cxn>
                  <a:cxn ang="0">
                    <a:pos x="89" y="51"/>
                  </a:cxn>
                </a:cxnLst>
                <a:rect l="0" t="0" r="r" b="b"/>
                <a:pathLst>
                  <a:path w="183" h="157">
                    <a:moveTo>
                      <a:pt x="89" y="51"/>
                    </a:moveTo>
                    <a:lnTo>
                      <a:pt x="89" y="39"/>
                    </a:lnTo>
                    <a:lnTo>
                      <a:pt x="51" y="10"/>
                    </a:lnTo>
                    <a:lnTo>
                      <a:pt x="6" y="0"/>
                    </a:lnTo>
                    <a:lnTo>
                      <a:pt x="6" y="61"/>
                    </a:lnTo>
                    <a:lnTo>
                      <a:pt x="0" y="73"/>
                    </a:lnTo>
                    <a:lnTo>
                      <a:pt x="6" y="84"/>
                    </a:lnTo>
                    <a:lnTo>
                      <a:pt x="6" y="128"/>
                    </a:lnTo>
                    <a:lnTo>
                      <a:pt x="28" y="122"/>
                    </a:lnTo>
                    <a:lnTo>
                      <a:pt x="32" y="128"/>
                    </a:lnTo>
                    <a:lnTo>
                      <a:pt x="44" y="118"/>
                    </a:lnTo>
                    <a:lnTo>
                      <a:pt x="32" y="112"/>
                    </a:lnTo>
                    <a:lnTo>
                      <a:pt x="51" y="100"/>
                    </a:lnTo>
                    <a:lnTo>
                      <a:pt x="73" y="100"/>
                    </a:lnTo>
                    <a:lnTo>
                      <a:pt x="111" y="134"/>
                    </a:lnTo>
                    <a:lnTo>
                      <a:pt x="150" y="157"/>
                    </a:lnTo>
                    <a:lnTo>
                      <a:pt x="166" y="151"/>
                    </a:lnTo>
                    <a:lnTo>
                      <a:pt x="183" y="151"/>
                    </a:lnTo>
                    <a:lnTo>
                      <a:pt x="178" y="144"/>
                    </a:lnTo>
                    <a:lnTo>
                      <a:pt x="160" y="138"/>
                    </a:lnTo>
                    <a:lnTo>
                      <a:pt x="150" y="128"/>
                    </a:lnTo>
                    <a:lnTo>
                      <a:pt x="134" y="118"/>
                    </a:lnTo>
                    <a:lnTo>
                      <a:pt x="111" y="96"/>
                    </a:lnTo>
                    <a:lnTo>
                      <a:pt x="116" y="73"/>
                    </a:lnTo>
                    <a:lnTo>
                      <a:pt x="89" y="51"/>
                    </a:lnTo>
                    <a:lnTo>
                      <a:pt x="89" y="5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0" name="Freeform 139"/>
              <p:cNvSpPr>
                <a:spLocks/>
              </p:cNvSpPr>
              <p:nvPr/>
            </p:nvSpPr>
            <p:spPr bwMode="auto">
              <a:xfrm>
                <a:off x="5474" y="3023"/>
                <a:ext cx="118" cy="140"/>
              </a:xfrm>
              <a:custGeom>
                <a:avLst/>
                <a:gdLst/>
                <a:ahLst/>
                <a:cxnLst>
                  <a:cxn ang="0">
                    <a:pos x="73" y="44"/>
                  </a:cxn>
                  <a:cxn ang="0">
                    <a:pos x="63" y="40"/>
                  </a:cxn>
                  <a:cxn ang="0">
                    <a:pos x="73" y="28"/>
                  </a:cxn>
                  <a:cxn ang="0">
                    <a:pos x="51" y="0"/>
                  </a:cxn>
                  <a:cxn ang="0">
                    <a:pos x="45" y="12"/>
                  </a:cxn>
                  <a:cxn ang="0">
                    <a:pos x="57" y="24"/>
                  </a:cxn>
                  <a:cxn ang="0">
                    <a:pos x="51" y="44"/>
                  </a:cxn>
                  <a:cxn ang="0">
                    <a:pos x="51" y="62"/>
                  </a:cxn>
                  <a:cxn ang="0">
                    <a:pos x="28" y="91"/>
                  </a:cxn>
                  <a:cxn ang="0">
                    <a:pos x="12" y="91"/>
                  </a:cxn>
                  <a:cxn ang="0">
                    <a:pos x="6" y="101"/>
                  </a:cxn>
                  <a:cxn ang="0">
                    <a:pos x="22" y="101"/>
                  </a:cxn>
                  <a:cxn ang="0">
                    <a:pos x="22" y="117"/>
                  </a:cxn>
                  <a:cxn ang="0">
                    <a:pos x="0" y="123"/>
                  </a:cxn>
                  <a:cxn ang="0">
                    <a:pos x="0" y="140"/>
                  </a:cxn>
                  <a:cxn ang="0">
                    <a:pos x="35" y="129"/>
                  </a:cxn>
                  <a:cxn ang="0">
                    <a:pos x="57" y="101"/>
                  </a:cxn>
                  <a:cxn ang="0">
                    <a:pos x="102" y="91"/>
                  </a:cxn>
                  <a:cxn ang="0">
                    <a:pos x="118" y="67"/>
                  </a:cxn>
                  <a:cxn ang="0">
                    <a:pos x="95" y="67"/>
                  </a:cxn>
                  <a:cxn ang="0">
                    <a:pos x="73" y="44"/>
                  </a:cxn>
                  <a:cxn ang="0">
                    <a:pos x="73" y="44"/>
                  </a:cxn>
                </a:cxnLst>
                <a:rect l="0" t="0" r="r" b="b"/>
                <a:pathLst>
                  <a:path w="118" h="140">
                    <a:moveTo>
                      <a:pt x="73" y="44"/>
                    </a:moveTo>
                    <a:lnTo>
                      <a:pt x="63" y="40"/>
                    </a:lnTo>
                    <a:lnTo>
                      <a:pt x="73" y="28"/>
                    </a:lnTo>
                    <a:lnTo>
                      <a:pt x="51" y="0"/>
                    </a:lnTo>
                    <a:lnTo>
                      <a:pt x="45" y="12"/>
                    </a:lnTo>
                    <a:lnTo>
                      <a:pt x="57" y="24"/>
                    </a:lnTo>
                    <a:lnTo>
                      <a:pt x="51" y="44"/>
                    </a:lnTo>
                    <a:lnTo>
                      <a:pt x="51" y="62"/>
                    </a:lnTo>
                    <a:lnTo>
                      <a:pt x="28" y="91"/>
                    </a:lnTo>
                    <a:lnTo>
                      <a:pt x="12" y="91"/>
                    </a:lnTo>
                    <a:lnTo>
                      <a:pt x="6" y="101"/>
                    </a:lnTo>
                    <a:lnTo>
                      <a:pt x="22" y="101"/>
                    </a:lnTo>
                    <a:lnTo>
                      <a:pt x="22" y="117"/>
                    </a:lnTo>
                    <a:lnTo>
                      <a:pt x="0" y="123"/>
                    </a:lnTo>
                    <a:lnTo>
                      <a:pt x="0" y="140"/>
                    </a:lnTo>
                    <a:lnTo>
                      <a:pt x="35" y="129"/>
                    </a:lnTo>
                    <a:lnTo>
                      <a:pt x="57" y="101"/>
                    </a:lnTo>
                    <a:lnTo>
                      <a:pt x="102" y="91"/>
                    </a:lnTo>
                    <a:lnTo>
                      <a:pt x="118" y="67"/>
                    </a:lnTo>
                    <a:lnTo>
                      <a:pt x="95" y="67"/>
                    </a:lnTo>
                    <a:lnTo>
                      <a:pt x="73" y="44"/>
                    </a:lnTo>
                    <a:lnTo>
                      <a:pt x="73" y="4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1" name="Freeform 140"/>
              <p:cNvSpPr>
                <a:spLocks/>
              </p:cNvSpPr>
              <p:nvPr/>
            </p:nvSpPr>
            <p:spPr bwMode="auto">
              <a:xfrm>
                <a:off x="5269" y="3140"/>
                <a:ext cx="189" cy="112"/>
              </a:xfrm>
              <a:custGeom>
                <a:avLst/>
                <a:gdLst/>
                <a:ahLst/>
                <a:cxnLst>
                  <a:cxn ang="0">
                    <a:pos x="189" y="12"/>
                  </a:cxn>
                  <a:cxn ang="0">
                    <a:pos x="177" y="6"/>
                  </a:cxn>
                  <a:cxn ang="0">
                    <a:pos x="173" y="0"/>
                  </a:cxn>
                  <a:cxn ang="0">
                    <a:pos x="150" y="23"/>
                  </a:cxn>
                  <a:cxn ang="0">
                    <a:pos x="116" y="45"/>
                  </a:cxn>
                  <a:cxn ang="0">
                    <a:pos x="67" y="61"/>
                  </a:cxn>
                  <a:cxn ang="0">
                    <a:pos x="39" y="80"/>
                  </a:cxn>
                  <a:cxn ang="0">
                    <a:pos x="22" y="84"/>
                  </a:cxn>
                  <a:cxn ang="0">
                    <a:pos x="0" y="96"/>
                  </a:cxn>
                  <a:cxn ang="0">
                    <a:pos x="0" y="106"/>
                  </a:cxn>
                  <a:cxn ang="0">
                    <a:pos x="22" y="112"/>
                  </a:cxn>
                  <a:cxn ang="0">
                    <a:pos x="61" y="106"/>
                  </a:cxn>
                  <a:cxn ang="0">
                    <a:pos x="99" y="67"/>
                  </a:cxn>
                  <a:cxn ang="0">
                    <a:pos x="128" y="67"/>
                  </a:cxn>
                  <a:cxn ang="0">
                    <a:pos x="134" y="57"/>
                  </a:cxn>
                  <a:cxn ang="0">
                    <a:pos x="156" y="51"/>
                  </a:cxn>
                  <a:cxn ang="0">
                    <a:pos x="189" y="12"/>
                  </a:cxn>
                  <a:cxn ang="0">
                    <a:pos x="189" y="12"/>
                  </a:cxn>
                </a:cxnLst>
                <a:rect l="0" t="0" r="r" b="b"/>
                <a:pathLst>
                  <a:path w="189" h="112">
                    <a:moveTo>
                      <a:pt x="189" y="12"/>
                    </a:moveTo>
                    <a:lnTo>
                      <a:pt x="177" y="6"/>
                    </a:lnTo>
                    <a:lnTo>
                      <a:pt x="173" y="0"/>
                    </a:lnTo>
                    <a:lnTo>
                      <a:pt x="150" y="23"/>
                    </a:lnTo>
                    <a:lnTo>
                      <a:pt x="116" y="45"/>
                    </a:lnTo>
                    <a:lnTo>
                      <a:pt x="67" y="61"/>
                    </a:lnTo>
                    <a:lnTo>
                      <a:pt x="39" y="80"/>
                    </a:lnTo>
                    <a:lnTo>
                      <a:pt x="22" y="84"/>
                    </a:lnTo>
                    <a:lnTo>
                      <a:pt x="0" y="96"/>
                    </a:lnTo>
                    <a:lnTo>
                      <a:pt x="0" y="106"/>
                    </a:lnTo>
                    <a:lnTo>
                      <a:pt x="22" y="112"/>
                    </a:lnTo>
                    <a:lnTo>
                      <a:pt x="61" y="106"/>
                    </a:lnTo>
                    <a:lnTo>
                      <a:pt x="99" y="67"/>
                    </a:lnTo>
                    <a:lnTo>
                      <a:pt x="128" y="67"/>
                    </a:lnTo>
                    <a:lnTo>
                      <a:pt x="134" y="57"/>
                    </a:lnTo>
                    <a:lnTo>
                      <a:pt x="156" y="51"/>
                    </a:lnTo>
                    <a:lnTo>
                      <a:pt x="189" y="12"/>
                    </a:lnTo>
                    <a:lnTo>
                      <a:pt x="189"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2" name="Freeform 141"/>
              <p:cNvSpPr>
                <a:spLocks/>
              </p:cNvSpPr>
              <p:nvPr/>
            </p:nvSpPr>
            <p:spPr bwMode="auto">
              <a:xfrm>
                <a:off x="5476" y="2722"/>
                <a:ext cx="61" cy="83"/>
              </a:xfrm>
              <a:custGeom>
                <a:avLst/>
                <a:gdLst/>
                <a:ahLst/>
                <a:cxnLst>
                  <a:cxn ang="0">
                    <a:pos x="4" y="0"/>
                  </a:cxn>
                  <a:cxn ang="0">
                    <a:pos x="0" y="10"/>
                  </a:cxn>
                  <a:cxn ang="0">
                    <a:pos x="4" y="32"/>
                  </a:cxn>
                  <a:cxn ang="0">
                    <a:pos x="49" y="83"/>
                  </a:cxn>
                  <a:cxn ang="0">
                    <a:pos x="61" y="73"/>
                  </a:cxn>
                  <a:cxn ang="0">
                    <a:pos x="43" y="51"/>
                  </a:cxn>
                  <a:cxn ang="0">
                    <a:pos x="20" y="32"/>
                  </a:cxn>
                  <a:cxn ang="0">
                    <a:pos x="16" y="10"/>
                  </a:cxn>
                  <a:cxn ang="0">
                    <a:pos x="4" y="0"/>
                  </a:cxn>
                  <a:cxn ang="0">
                    <a:pos x="4" y="0"/>
                  </a:cxn>
                </a:cxnLst>
                <a:rect l="0" t="0" r="r" b="b"/>
                <a:pathLst>
                  <a:path w="61" h="83">
                    <a:moveTo>
                      <a:pt x="4" y="0"/>
                    </a:moveTo>
                    <a:lnTo>
                      <a:pt x="0" y="10"/>
                    </a:lnTo>
                    <a:lnTo>
                      <a:pt x="4" y="32"/>
                    </a:lnTo>
                    <a:lnTo>
                      <a:pt x="49" y="83"/>
                    </a:lnTo>
                    <a:lnTo>
                      <a:pt x="61" y="73"/>
                    </a:lnTo>
                    <a:lnTo>
                      <a:pt x="43" y="51"/>
                    </a:lnTo>
                    <a:lnTo>
                      <a:pt x="20" y="32"/>
                    </a:lnTo>
                    <a:lnTo>
                      <a:pt x="16" y="10"/>
                    </a:lnTo>
                    <a:lnTo>
                      <a:pt x="4" y="0"/>
                    </a:lnTo>
                    <a:lnTo>
                      <a:pt x="4"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3" name="Freeform 142"/>
              <p:cNvSpPr>
                <a:spLocks/>
              </p:cNvSpPr>
              <p:nvPr/>
            </p:nvSpPr>
            <p:spPr bwMode="auto">
              <a:xfrm>
                <a:off x="4670" y="1540"/>
                <a:ext cx="77" cy="110"/>
              </a:xfrm>
              <a:custGeom>
                <a:avLst/>
                <a:gdLst/>
                <a:ahLst/>
                <a:cxnLst>
                  <a:cxn ang="0">
                    <a:pos x="71" y="22"/>
                  </a:cxn>
                  <a:cxn ang="0">
                    <a:pos x="65" y="16"/>
                  </a:cxn>
                  <a:cxn ang="0">
                    <a:pos x="77" y="10"/>
                  </a:cxn>
                  <a:cxn ang="0">
                    <a:pos x="71" y="0"/>
                  </a:cxn>
                  <a:cxn ang="0">
                    <a:pos x="55" y="10"/>
                  </a:cxn>
                  <a:cxn ang="0">
                    <a:pos x="43" y="26"/>
                  </a:cxn>
                  <a:cxn ang="0">
                    <a:pos x="20" y="39"/>
                  </a:cxn>
                  <a:cxn ang="0">
                    <a:pos x="0" y="61"/>
                  </a:cxn>
                  <a:cxn ang="0">
                    <a:pos x="16" y="83"/>
                  </a:cxn>
                  <a:cxn ang="0">
                    <a:pos x="10" y="93"/>
                  </a:cxn>
                  <a:cxn ang="0">
                    <a:pos x="49" y="110"/>
                  </a:cxn>
                  <a:cxn ang="0">
                    <a:pos x="61" y="100"/>
                  </a:cxn>
                  <a:cxn ang="0">
                    <a:pos x="77" y="93"/>
                  </a:cxn>
                  <a:cxn ang="0">
                    <a:pos x="65" y="77"/>
                  </a:cxn>
                  <a:cxn ang="0">
                    <a:pos x="49" y="71"/>
                  </a:cxn>
                  <a:cxn ang="0">
                    <a:pos x="49" y="61"/>
                  </a:cxn>
                  <a:cxn ang="0">
                    <a:pos x="65" y="55"/>
                  </a:cxn>
                  <a:cxn ang="0">
                    <a:pos x="65" y="43"/>
                  </a:cxn>
                  <a:cxn ang="0">
                    <a:pos x="61" y="39"/>
                  </a:cxn>
                  <a:cxn ang="0">
                    <a:pos x="61" y="26"/>
                  </a:cxn>
                  <a:cxn ang="0">
                    <a:pos x="71" y="22"/>
                  </a:cxn>
                  <a:cxn ang="0">
                    <a:pos x="71" y="22"/>
                  </a:cxn>
                </a:cxnLst>
                <a:rect l="0" t="0" r="r" b="b"/>
                <a:pathLst>
                  <a:path w="77" h="110">
                    <a:moveTo>
                      <a:pt x="71" y="22"/>
                    </a:moveTo>
                    <a:lnTo>
                      <a:pt x="65" y="16"/>
                    </a:lnTo>
                    <a:lnTo>
                      <a:pt x="77" y="10"/>
                    </a:lnTo>
                    <a:lnTo>
                      <a:pt x="71" y="0"/>
                    </a:lnTo>
                    <a:lnTo>
                      <a:pt x="55" y="10"/>
                    </a:lnTo>
                    <a:lnTo>
                      <a:pt x="43" y="26"/>
                    </a:lnTo>
                    <a:lnTo>
                      <a:pt x="20" y="39"/>
                    </a:lnTo>
                    <a:lnTo>
                      <a:pt x="0" y="61"/>
                    </a:lnTo>
                    <a:lnTo>
                      <a:pt x="16" y="83"/>
                    </a:lnTo>
                    <a:lnTo>
                      <a:pt x="10" y="93"/>
                    </a:lnTo>
                    <a:lnTo>
                      <a:pt x="49" y="110"/>
                    </a:lnTo>
                    <a:lnTo>
                      <a:pt x="61" y="100"/>
                    </a:lnTo>
                    <a:lnTo>
                      <a:pt x="77" y="93"/>
                    </a:lnTo>
                    <a:lnTo>
                      <a:pt x="65" y="77"/>
                    </a:lnTo>
                    <a:lnTo>
                      <a:pt x="49" y="71"/>
                    </a:lnTo>
                    <a:lnTo>
                      <a:pt x="49" y="61"/>
                    </a:lnTo>
                    <a:lnTo>
                      <a:pt x="65" y="55"/>
                    </a:lnTo>
                    <a:lnTo>
                      <a:pt x="65" y="43"/>
                    </a:lnTo>
                    <a:lnTo>
                      <a:pt x="61" y="39"/>
                    </a:lnTo>
                    <a:lnTo>
                      <a:pt x="61" y="26"/>
                    </a:lnTo>
                    <a:lnTo>
                      <a:pt x="71" y="22"/>
                    </a:lnTo>
                    <a:lnTo>
                      <a:pt x="71"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4" name="Freeform 143"/>
              <p:cNvSpPr>
                <a:spLocks/>
              </p:cNvSpPr>
              <p:nvPr/>
            </p:nvSpPr>
            <p:spPr bwMode="auto">
              <a:xfrm>
                <a:off x="4719" y="1633"/>
                <a:ext cx="61" cy="80"/>
              </a:xfrm>
              <a:custGeom>
                <a:avLst/>
                <a:gdLst/>
                <a:ahLst/>
                <a:cxnLst>
                  <a:cxn ang="0">
                    <a:pos x="12" y="7"/>
                  </a:cxn>
                  <a:cxn ang="0">
                    <a:pos x="0" y="17"/>
                  </a:cxn>
                  <a:cxn ang="0">
                    <a:pos x="0" y="29"/>
                  </a:cxn>
                  <a:cxn ang="0">
                    <a:pos x="22" y="45"/>
                  </a:cxn>
                  <a:cxn ang="0">
                    <a:pos x="22" y="74"/>
                  </a:cxn>
                  <a:cxn ang="0">
                    <a:pos x="34" y="80"/>
                  </a:cxn>
                  <a:cxn ang="0">
                    <a:pos x="38" y="74"/>
                  </a:cxn>
                  <a:cxn ang="0">
                    <a:pos x="55" y="74"/>
                  </a:cxn>
                  <a:cxn ang="0">
                    <a:pos x="61" y="63"/>
                  </a:cxn>
                  <a:cxn ang="0">
                    <a:pos x="55" y="23"/>
                  </a:cxn>
                  <a:cxn ang="0">
                    <a:pos x="44" y="17"/>
                  </a:cxn>
                  <a:cxn ang="0">
                    <a:pos x="28" y="0"/>
                  </a:cxn>
                  <a:cxn ang="0">
                    <a:pos x="12" y="7"/>
                  </a:cxn>
                  <a:cxn ang="0">
                    <a:pos x="12" y="7"/>
                  </a:cxn>
                </a:cxnLst>
                <a:rect l="0" t="0" r="r" b="b"/>
                <a:pathLst>
                  <a:path w="61" h="80">
                    <a:moveTo>
                      <a:pt x="12" y="7"/>
                    </a:moveTo>
                    <a:lnTo>
                      <a:pt x="0" y="17"/>
                    </a:lnTo>
                    <a:lnTo>
                      <a:pt x="0" y="29"/>
                    </a:lnTo>
                    <a:lnTo>
                      <a:pt x="22" y="45"/>
                    </a:lnTo>
                    <a:lnTo>
                      <a:pt x="22" y="74"/>
                    </a:lnTo>
                    <a:lnTo>
                      <a:pt x="34" y="80"/>
                    </a:lnTo>
                    <a:lnTo>
                      <a:pt x="38" y="74"/>
                    </a:lnTo>
                    <a:lnTo>
                      <a:pt x="55" y="74"/>
                    </a:lnTo>
                    <a:lnTo>
                      <a:pt x="61" y="63"/>
                    </a:lnTo>
                    <a:lnTo>
                      <a:pt x="55" y="23"/>
                    </a:lnTo>
                    <a:lnTo>
                      <a:pt x="44" y="17"/>
                    </a:lnTo>
                    <a:lnTo>
                      <a:pt x="28" y="0"/>
                    </a:lnTo>
                    <a:lnTo>
                      <a:pt x="12" y="7"/>
                    </a:lnTo>
                    <a:lnTo>
                      <a:pt x="12" y="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5" name="Freeform 144"/>
              <p:cNvSpPr>
                <a:spLocks/>
              </p:cNvSpPr>
              <p:nvPr/>
            </p:nvSpPr>
            <p:spPr bwMode="auto">
              <a:xfrm>
                <a:off x="4757" y="1723"/>
                <a:ext cx="12" cy="12"/>
              </a:xfrm>
              <a:custGeom>
                <a:avLst/>
                <a:gdLst/>
                <a:ahLst/>
                <a:cxnLst>
                  <a:cxn ang="0">
                    <a:pos x="0" y="0"/>
                  </a:cxn>
                  <a:cxn ang="0">
                    <a:pos x="0" y="12"/>
                  </a:cxn>
                  <a:cxn ang="0">
                    <a:pos x="12" y="6"/>
                  </a:cxn>
                  <a:cxn ang="0">
                    <a:pos x="0" y="0"/>
                  </a:cxn>
                  <a:cxn ang="0">
                    <a:pos x="0" y="0"/>
                  </a:cxn>
                </a:cxnLst>
                <a:rect l="0" t="0" r="r" b="b"/>
                <a:pathLst>
                  <a:path w="12" h="12">
                    <a:moveTo>
                      <a:pt x="0" y="0"/>
                    </a:moveTo>
                    <a:lnTo>
                      <a:pt x="0" y="12"/>
                    </a:lnTo>
                    <a:lnTo>
                      <a:pt x="12" y="6"/>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6" name="Freeform 145"/>
              <p:cNvSpPr>
                <a:spLocks/>
              </p:cNvSpPr>
              <p:nvPr/>
            </p:nvSpPr>
            <p:spPr bwMode="auto">
              <a:xfrm>
                <a:off x="4991" y="1483"/>
                <a:ext cx="12" cy="12"/>
              </a:xfrm>
              <a:custGeom>
                <a:avLst/>
                <a:gdLst/>
                <a:ahLst/>
                <a:cxnLst>
                  <a:cxn ang="0">
                    <a:pos x="0" y="6"/>
                  </a:cxn>
                  <a:cxn ang="0">
                    <a:pos x="6" y="12"/>
                  </a:cxn>
                  <a:cxn ang="0">
                    <a:pos x="12" y="0"/>
                  </a:cxn>
                  <a:cxn ang="0">
                    <a:pos x="0" y="6"/>
                  </a:cxn>
                  <a:cxn ang="0">
                    <a:pos x="0" y="6"/>
                  </a:cxn>
                </a:cxnLst>
                <a:rect l="0" t="0" r="r" b="b"/>
                <a:pathLst>
                  <a:path w="12" h="12">
                    <a:moveTo>
                      <a:pt x="0" y="6"/>
                    </a:moveTo>
                    <a:lnTo>
                      <a:pt x="6" y="12"/>
                    </a:lnTo>
                    <a:lnTo>
                      <a:pt x="12"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7" name="Freeform 146"/>
              <p:cNvSpPr>
                <a:spLocks/>
              </p:cNvSpPr>
              <p:nvPr/>
            </p:nvSpPr>
            <p:spPr bwMode="auto">
              <a:xfrm>
                <a:off x="4962" y="1495"/>
                <a:ext cx="23" cy="17"/>
              </a:xfrm>
              <a:custGeom>
                <a:avLst/>
                <a:gdLst/>
                <a:ahLst/>
                <a:cxnLst>
                  <a:cxn ang="0">
                    <a:pos x="0" y="10"/>
                  </a:cxn>
                  <a:cxn ang="0">
                    <a:pos x="13" y="17"/>
                  </a:cxn>
                  <a:cxn ang="0">
                    <a:pos x="23" y="0"/>
                  </a:cxn>
                  <a:cxn ang="0">
                    <a:pos x="0" y="10"/>
                  </a:cxn>
                  <a:cxn ang="0">
                    <a:pos x="0" y="10"/>
                  </a:cxn>
                </a:cxnLst>
                <a:rect l="0" t="0" r="r" b="b"/>
                <a:pathLst>
                  <a:path w="23" h="17">
                    <a:moveTo>
                      <a:pt x="0" y="10"/>
                    </a:moveTo>
                    <a:lnTo>
                      <a:pt x="13" y="17"/>
                    </a:lnTo>
                    <a:lnTo>
                      <a:pt x="23" y="0"/>
                    </a:lnTo>
                    <a:lnTo>
                      <a:pt x="0" y="10"/>
                    </a:lnTo>
                    <a:lnTo>
                      <a:pt x="0"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8" name="Freeform 147"/>
              <p:cNvSpPr>
                <a:spLocks/>
              </p:cNvSpPr>
              <p:nvPr/>
            </p:nvSpPr>
            <p:spPr bwMode="auto">
              <a:xfrm>
                <a:off x="4869" y="1495"/>
                <a:ext cx="106" cy="84"/>
              </a:xfrm>
              <a:custGeom>
                <a:avLst/>
                <a:gdLst/>
                <a:ahLst/>
                <a:cxnLst>
                  <a:cxn ang="0">
                    <a:pos x="106" y="45"/>
                  </a:cxn>
                  <a:cxn ang="0">
                    <a:pos x="89" y="39"/>
                  </a:cxn>
                  <a:cxn ang="0">
                    <a:pos x="93" y="21"/>
                  </a:cxn>
                  <a:cxn ang="0">
                    <a:pos x="77" y="27"/>
                  </a:cxn>
                  <a:cxn ang="0">
                    <a:pos x="77" y="21"/>
                  </a:cxn>
                  <a:cxn ang="0">
                    <a:pos x="73" y="27"/>
                  </a:cxn>
                  <a:cxn ang="0">
                    <a:pos x="32" y="21"/>
                  </a:cxn>
                  <a:cxn ang="0">
                    <a:pos x="10" y="0"/>
                  </a:cxn>
                  <a:cxn ang="0">
                    <a:pos x="0" y="4"/>
                  </a:cxn>
                  <a:cxn ang="0">
                    <a:pos x="16" y="17"/>
                  </a:cxn>
                  <a:cxn ang="0">
                    <a:pos x="22" y="39"/>
                  </a:cxn>
                  <a:cxn ang="0">
                    <a:pos x="28" y="39"/>
                  </a:cxn>
                  <a:cxn ang="0">
                    <a:pos x="28" y="49"/>
                  </a:cxn>
                  <a:cxn ang="0">
                    <a:pos x="10" y="49"/>
                  </a:cxn>
                  <a:cxn ang="0">
                    <a:pos x="10" y="61"/>
                  </a:cxn>
                  <a:cxn ang="0">
                    <a:pos x="22" y="71"/>
                  </a:cxn>
                  <a:cxn ang="0">
                    <a:pos x="16" y="84"/>
                  </a:cxn>
                  <a:cxn ang="0">
                    <a:pos x="45" y="71"/>
                  </a:cxn>
                  <a:cxn ang="0">
                    <a:pos x="28" y="61"/>
                  </a:cxn>
                  <a:cxn ang="0">
                    <a:pos x="32" y="57"/>
                  </a:cxn>
                  <a:cxn ang="0">
                    <a:pos x="39" y="55"/>
                  </a:cxn>
                  <a:cxn ang="0">
                    <a:pos x="43" y="55"/>
                  </a:cxn>
                  <a:cxn ang="0">
                    <a:pos x="45" y="57"/>
                  </a:cxn>
                  <a:cxn ang="0">
                    <a:pos x="49" y="57"/>
                  </a:cxn>
                  <a:cxn ang="0">
                    <a:pos x="53" y="59"/>
                  </a:cxn>
                  <a:cxn ang="0">
                    <a:pos x="57" y="61"/>
                  </a:cxn>
                  <a:cxn ang="0">
                    <a:pos x="67" y="67"/>
                  </a:cxn>
                  <a:cxn ang="0">
                    <a:pos x="77" y="67"/>
                  </a:cxn>
                  <a:cxn ang="0">
                    <a:pos x="73" y="49"/>
                  </a:cxn>
                  <a:cxn ang="0">
                    <a:pos x="106" y="45"/>
                  </a:cxn>
                  <a:cxn ang="0">
                    <a:pos x="106" y="45"/>
                  </a:cxn>
                </a:cxnLst>
                <a:rect l="0" t="0" r="r" b="b"/>
                <a:pathLst>
                  <a:path w="106" h="84">
                    <a:moveTo>
                      <a:pt x="106" y="45"/>
                    </a:moveTo>
                    <a:lnTo>
                      <a:pt x="89" y="39"/>
                    </a:lnTo>
                    <a:lnTo>
                      <a:pt x="93" y="21"/>
                    </a:lnTo>
                    <a:lnTo>
                      <a:pt x="77" y="27"/>
                    </a:lnTo>
                    <a:lnTo>
                      <a:pt x="77" y="21"/>
                    </a:lnTo>
                    <a:lnTo>
                      <a:pt x="73" y="27"/>
                    </a:lnTo>
                    <a:lnTo>
                      <a:pt x="32" y="21"/>
                    </a:lnTo>
                    <a:lnTo>
                      <a:pt x="10" y="0"/>
                    </a:lnTo>
                    <a:lnTo>
                      <a:pt x="0" y="4"/>
                    </a:lnTo>
                    <a:lnTo>
                      <a:pt x="16" y="17"/>
                    </a:lnTo>
                    <a:lnTo>
                      <a:pt x="22" y="39"/>
                    </a:lnTo>
                    <a:lnTo>
                      <a:pt x="28" y="39"/>
                    </a:lnTo>
                    <a:lnTo>
                      <a:pt x="28" y="49"/>
                    </a:lnTo>
                    <a:lnTo>
                      <a:pt x="10" y="49"/>
                    </a:lnTo>
                    <a:lnTo>
                      <a:pt x="10" y="61"/>
                    </a:lnTo>
                    <a:lnTo>
                      <a:pt x="22" y="71"/>
                    </a:lnTo>
                    <a:lnTo>
                      <a:pt x="16" y="84"/>
                    </a:lnTo>
                    <a:lnTo>
                      <a:pt x="45" y="71"/>
                    </a:lnTo>
                    <a:lnTo>
                      <a:pt x="28" y="61"/>
                    </a:lnTo>
                    <a:lnTo>
                      <a:pt x="32" y="57"/>
                    </a:lnTo>
                    <a:lnTo>
                      <a:pt x="39" y="55"/>
                    </a:lnTo>
                    <a:lnTo>
                      <a:pt x="43" y="55"/>
                    </a:lnTo>
                    <a:lnTo>
                      <a:pt x="45" y="57"/>
                    </a:lnTo>
                    <a:lnTo>
                      <a:pt x="49" y="57"/>
                    </a:lnTo>
                    <a:lnTo>
                      <a:pt x="53" y="59"/>
                    </a:lnTo>
                    <a:lnTo>
                      <a:pt x="57" y="61"/>
                    </a:lnTo>
                    <a:lnTo>
                      <a:pt x="67" y="67"/>
                    </a:lnTo>
                    <a:lnTo>
                      <a:pt x="77" y="67"/>
                    </a:lnTo>
                    <a:lnTo>
                      <a:pt x="73" y="49"/>
                    </a:lnTo>
                    <a:lnTo>
                      <a:pt x="106" y="45"/>
                    </a:lnTo>
                    <a:lnTo>
                      <a:pt x="106" y="4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9" name="Freeform 148"/>
              <p:cNvSpPr>
                <a:spLocks/>
              </p:cNvSpPr>
              <p:nvPr/>
            </p:nvSpPr>
            <p:spPr bwMode="auto">
              <a:xfrm>
                <a:off x="4824" y="1573"/>
                <a:ext cx="151" cy="150"/>
              </a:xfrm>
              <a:custGeom>
                <a:avLst/>
                <a:gdLst/>
                <a:ahLst/>
                <a:cxnLst>
                  <a:cxn ang="0">
                    <a:pos x="138" y="67"/>
                  </a:cxn>
                  <a:cxn ang="0">
                    <a:pos x="122" y="60"/>
                  </a:cxn>
                  <a:cxn ang="0">
                    <a:pos x="134" y="56"/>
                  </a:cxn>
                  <a:cxn ang="0">
                    <a:pos x="134" y="44"/>
                  </a:cxn>
                  <a:cxn ang="0">
                    <a:pos x="128" y="28"/>
                  </a:cxn>
                  <a:cxn ang="0">
                    <a:pos x="106" y="10"/>
                  </a:cxn>
                  <a:cxn ang="0">
                    <a:pos x="100" y="0"/>
                  </a:cxn>
                  <a:cxn ang="0">
                    <a:pos x="90" y="6"/>
                  </a:cxn>
                  <a:cxn ang="0">
                    <a:pos x="84" y="16"/>
                  </a:cxn>
                  <a:cxn ang="0">
                    <a:pos x="90" y="38"/>
                  </a:cxn>
                  <a:cxn ang="0">
                    <a:pos x="106" y="67"/>
                  </a:cxn>
                  <a:cxn ang="0">
                    <a:pos x="90" y="60"/>
                  </a:cxn>
                  <a:cxn ang="0">
                    <a:pos x="96" y="73"/>
                  </a:cxn>
                  <a:cxn ang="0">
                    <a:pos x="77" y="83"/>
                  </a:cxn>
                  <a:cxn ang="0">
                    <a:pos x="73" y="77"/>
                  </a:cxn>
                  <a:cxn ang="0">
                    <a:pos x="73" y="95"/>
                  </a:cxn>
                  <a:cxn ang="0">
                    <a:pos x="61" y="105"/>
                  </a:cxn>
                  <a:cxn ang="0">
                    <a:pos x="73" y="111"/>
                  </a:cxn>
                  <a:cxn ang="0">
                    <a:pos x="61" y="117"/>
                  </a:cxn>
                  <a:cxn ang="0">
                    <a:pos x="55" y="111"/>
                  </a:cxn>
                  <a:cxn ang="0">
                    <a:pos x="29" y="111"/>
                  </a:cxn>
                  <a:cxn ang="0">
                    <a:pos x="12" y="127"/>
                  </a:cxn>
                  <a:cxn ang="0">
                    <a:pos x="0" y="127"/>
                  </a:cxn>
                  <a:cxn ang="0">
                    <a:pos x="0" y="144"/>
                  </a:cxn>
                  <a:cxn ang="0">
                    <a:pos x="17" y="144"/>
                  </a:cxn>
                  <a:cxn ang="0">
                    <a:pos x="23" y="140"/>
                  </a:cxn>
                  <a:cxn ang="0">
                    <a:pos x="55" y="127"/>
                  </a:cxn>
                  <a:cxn ang="0">
                    <a:pos x="61" y="134"/>
                  </a:cxn>
                  <a:cxn ang="0">
                    <a:pos x="67" y="134"/>
                  </a:cxn>
                  <a:cxn ang="0">
                    <a:pos x="73" y="150"/>
                  </a:cxn>
                  <a:cxn ang="0">
                    <a:pos x="90" y="150"/>
                  </a:cxn>
                  <a:cxn ang="0">
                    <a:pos x="96" y="127"/>
                  </a:cxn>
                  <a:cxn ang="0">
                    <a:pos x="100" y="123"/>
                  </a:cxn>
                  <a:cxn ang="0">
                    <a:pos x="100" y="134"/>
                  </a:cxn>
                  <a:cxn ang="0">
                    <a:pos x="118" y="134"/>
                  </a:cxn>
                  <a:cxn ang="0">
                    <a:pos x="118" y="123"/>
                  </a:cxn>
                  <a:cxn ang="0">
                    <a:pos x="128" y="134"/>
                  </a:cxn>
                  <a:cxn ang="0">
                    <a:pos x="128" y="117"/>
                  </a:cxn>
                  <a:cxn ang="0">
                    <a:pos x="138" y="111"/>
                  </a:cxn>
                  <a:cxn ang="0">
                    <a:pos x="144" y="123"/>
                  </a:cxn>
                  <a:cxn ang="0">
                    <a:pos x="151" y="105"/>
                  </a:cxn>
                  <a:cxn ang="0">
                    <a:pos x="138" y="95"/>
                  </a:cxn>
                  <a:cxn ang="0">
                    <a:pos x="138" y="67"/>
                  </a:cxn>
                  <a:cxn ang="0">
                    <a:pos x="138" y="67"/>
                  </a:cxn>
                </a:cxnLst>
                <a:rect l="0" t="0" r="r" b="b"/>
                <a:pathLst>
                  <a:path w="151" h="150">
                    <a:moveTo>
                      <a:pt x="138" y="67"/>
                    </a:moveTo>
                    <a:lnTo>
                      <a:pt x="122" y="60"/>
                    </a:lnTo>
                    <a:lnTo>
                      <a:pt x="134" y="56"/>
                    </a:lnTo>
                    <a:lnTo>
                      <a:pt x="134" y="44"/>
                    </a:lnTo>
                    <a:lnTo>
                      <a:pt x="128" y="28"/>
                    </a:lnTo>
                    <a:lnTo>
                      <a:pt x="106" y="10"/>
                    </a:lnTo>
                    <a:lnTo>
                      <a:pt x="100" y="0"/>
                    </a:lnTo>
                    <a:lnTo>
                      <a:pt x="90" y="6"/>
                    </a:lnTo>
                    <a:lnTo>
                      <a:pt x="84" y="16"/>
                    </a:lnTo>
                    <a:lnTo>
                      <a:pt x="90" y="38"/>
                    </a:lnTo>
                    <a:lnTo>
                      <a:pt x="106" y="67"/>
                    </a:lnTo>
                    <a:lnTo>
                      <a:pt x="90" y="60"/>
                    </a:lnTo>
                    <a:lnTo>
                      <a:pt x="96" y="73"/>
                    </a:lnTo>
                    <a:lnTo>
                      <a:pt x="77" y="83"/>
                    </a:lnTo>
                    <a:lnTo>
                      <a:pt x="73" y="77"/>
                    </a:lnTo>
                    <a:lnTo>
                      <a:pt x="73" y="95"/>
                    </a:lnTo>
                    <a:lnTo>
                      <a:pt x="61" y="105"/>
                    </a:lnTo>
                    <a:lnTo>
                      <a:pt x="73" y="111"/>
                    </a:lnTo>
                    <a:lnTo>
                      <a:pt x="61" y="117"/>
                    </a:lnTo>
                    <a:lnTo>
                      <a:pt x="55" y="111"/>
                    </a:lnTo>
                    <a:lnTo>
                      <a:pt x="29" y="111"/>
                    </a:lnTo>
                    <a:lnTo>
                      <a:pt x="12" y="127"/>
                    </a:lnTo>
                    <a:lnTo>
                      <a:pt x="0" y="127"/>
                    </a:lnTo>
                    <a:lnTo>
                      <a:pt x="0" y="144"/>
                    </a:lnTo>
                    <a:lnTo>
                      <a:pt x="17" y="144"/>
                    </a:lnTo>
                    <a:lnTo>
                      <a:pt x="23" y="140"/>
                    </a:lnTo>
                    <a:lnTo>
                      <a:pt x="55" y="127"/>
                    </a:lnTo>
                    <a:lnTo>
                      <a:pt x="61" y="134"/>
                    </a:lnTo>
                    <a:lnTo>
                      <a:pt x="67" y="134"/>
                    </a:lnTo>
                    <a:lnTo>
                      <a:pt x="73" y="150"/>
                    </a:lnTo>
                    <a:lnTo>
                      <a:pt x="90" y="150"/>
                    </a:lnTo>
                    <a:lnTo>
                      <a:pt x="96" y="127"/>
                    </a:lnTo>
                    <a:lnTo>
                      <a:pt x="100" y="123"/>
                    </a:lnTo>
                    <a:lnTo>
                      <a:pt x="100" y="134"/>
                    </a:lnTo>
                    <a:lnTo>
                      <a:pt x="118" y="134"/>
                    </a:lnTo>
                    <a:lnTo>
                      <a:pt x="118" y="123"/>
                    </a:lnTo>
                    <a:lnTo>
                      <a:pt x="128" y="134"/>
                    </a:lnTo>
                    <a:lnTo>
                      <a:pt x="128" y="117"/>
                    </a:lnTo>
                    <a:lnTo>
                      <a:pt x="138" y="111"/>
                    </a:lnTo>
                    <a:lnTo>
                      <a:pt x="144" y="123"/>
                    </a:lnTo>
                    <a:lnTo>
                      <a:pt x="151" y="105"/>
                    </a:lnTo>
                    <a:lnTo>
                      <a:pt x="138" y="95"/>
                    </a:lnTo>
                    <a:lnTo>
                      <a:pt x="138" y="67"/>
                    </a:lnTo>
                    <a:lnTo>
                      <a:pt x="138" y="6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0" name="Freeform 149"/>
              <p:cNvSpPr>
                <a:spLocks/>
              </p:cNvSpPr>
              <p:nvPr/>
            </p:nvSpPr>
            <p:spPr bwMode="auto">
              <a:xfrm>
                <a:off x="4847" y="1713"/>
                <a:ext cx="38" cy="32"/>
              </a:xfrm>
              <a:custGeom>
                <a:avLst/>
                <a:gdLst/>
                <a:ahLst/>
                <a:cxnLst>
                  <a:cxn ang="0">
                    <a:pos x="32" y="0"/>
                  </a:cxn>
                  <a:cxn ang="0">
                    <a:pos x="28" y="0"/>
                  </a:cxn>
                  <a:cxn ang="0">
                    <a:pos x="22" y="4"/>
                  </a:cxn>
                  <a:cxn ang="0">
                    <a:pos x="12" y="4"/>
                  </a:cxn>
                  <a:cxn ang="0">
                    <a:pos x="0" y="16"/>
                  </a:cxn>
                  <a:cxn ang="0">
                    <a:pos x="22" y="32"/>
                  </a:cxn>
                  <a:cxn ang="0">
                    <a:pos x="28" y="16"/>
                  </a:cxn>
                  <a:cxn ang="0">
                    <a:pos x="38" y="10"/>
                  </a:cxn>
                  <a:cxn ang="0">
                    <a:pos x="38" y="4"/>
                  </a:cxn>
                  <a:cxn ang="0">
                    <a:pos x="32" y="0"/>
                  </a:cxn>
                  <a:cxn ang="0">
                    <a:pos x="32" y="0"/>
                  </a:cxn>
                </a:cxnLst>
                <a:rect l="0" t="0" r="r" b="b"/>
                <a:pathLst>
                  <a:path w="38" h="32">
                    <a:moveTo>
                      <a:pt x="32" y="0"/>
                    </a:moveTo>
                    <a:lnTo>
                      <a:pt x="28" y="0"/>
                    </a:lnTo>
                    <a:lnTo>
                      <a:pt x="22" y="4"/>
                    </a:lnTo>
                    <a:lnTo>
                      <a:pt x="12" y="4"/>
                    </a:lnTo>
                    <a:lnTo>
                      <a:pt x="0" y="16"/>
                    </a:lnTo>
                    <a:lnTo>
                      <a:pt x="22" y="32"/>
                    </a:lnTo>
                    <a:lnTo>
                      <a:pt x="28" y="16"/>
                    </a:lnTo>
                    <a:lnTo>
                      <a:pt x="38" y="10"/>
                    </a:lnTo>
                    <a:lnTo>
                      <a:pt x="38" y="4"/>
                    </a:lnTo>
                    <a:lnTo>
                      <a:pt x="32" y="0"/>
                    </a:lnTo>
                    <a:lnTo>
                      <a:pt x="3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1" name="Freeform 150"/>
              <p:cNvSpPr>
                <a:spLocks/>
              </p:cNvSpPr>
              <p:nvPr/>
            </p:nvSpPr>
            <p:spPr bwMode="auto">
              <a:xfrm>
                <a:off x="4814" y="1723"/>
                <a:ext cx="39" cy="51"/>
              </a:xfrm>
              <a:custGeom>
                <a:avLst/>
                <a:gdLst/>
                <a:ahLst/>
                <a:cxnLst>
                  <a:cxn ang="0">
                    <a:pos x="33" y="12"/>
                  </a:cxn>
                  <a:cxn ang="0">
                    <a:pos x="27" y="0"/>
                  </a:cxn>
                  <a:cxn ang="0">
                    <a:pos x="4" y="0"/>
                  </a:cxn>
                  <a:cxn ang="0">
                    <a:pos x="0" y="6"/>
                  </a:cxn>
                  <a:cxn ang="0">
                    <a:pos x="0" y="18"/>
                  </a:cxn>
                  <a:cxn ang="0">
                    <a:pos x="16" y="18"/>
                  </a:cxn>
                  <a:cxn ang="0">
                    <a:pos x="10" y="34"/>
                  </a:cxn>
                  <a:cxn ang="0">
                    <a:pos x="22" y="51"/>
                  </a:cxn>
                  <a:cxn ang="0">
                    <a:pos x="39" y="44"/>
                  </a:cxn>
                  <a:cxn ang="0">
                    <a:pos x="33" y="12"/>
                  </a:cxn>
                  <a:cxn ang="0">
                    <a:pos x="33" y="12"/>
                  </a:cxn>
                </a:cxnLst>
                <a:rect l="0" t="0" r="r" b="b"/>
                <a:pathLst>
                  <a:path w="39" h="51">
                    <a:moveTo>
                      <a:pt x="33" y="12"/>
                    </a:moveTo>
                    <a:lnTo>
                      <a:pt x="27" y="0"/>
                    </a:lnTo>
                    <a:lnTo>
                      <a:pt x="4" y="0"/>
                    </a:lnTo>
                    <a:lnTo>
                      <a:pt x="0" y="6"/>
                    </a:lnTo>
                    <a:lnTo>
                      <a:pt x="0" y="18"/>
                    </a:lnTo>
                    <a:lnTo>
                      <a:pt x="16" y="18"/>
                    </a:lnTo>
                    <a:lnTo>
                      <a:pt x="10" y="34"/>
                    </a:lnTo>
                    <a:lnTo>
                      <a:pt x="22" y="51"/>
                    </a:lnTo>
                    <a:lnTo>
                      <a:pt x="39" y="44"/>
                    </a:lnTo>
                    <a:lnTo>
                      <a:pt x="33" y="12"/>
                    </a:lnTo>
                    <a:lnTo>
                      <a:pt x="33"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2" name="Freeform 151"/>
              <p:cNvSpPr>
                <a:spLocks/>
              </p:cNvSpPr>
              <p:nvPr/>
            </p:nvSpPr>
            <p:spPr bwMode="auto">
              <a:xfrm>
                <a:off x="4660" y="1952"/>
                <a:ext cx="51" cy="73"/>
              </a:xfrm>
              <a:custGeom>
                <a:avLst/>
                <a:gdLst/>
                <a:ahLst/>
                <a:cxnLst>
                  <a:cxn ang="0">
                    <a:pos x="12" y="0"/>
                  </a:cxn>
                  <a:cxn ang="0">
                    <a:pos x="0" y="33"/>
                  </a:cxn>
                  <a:cxn ang="0">
                    <a:pos x="12" y="67"/>
                  </a:cxn>
                  <a:cxn ang="0">
                    <a:pos x="28" y="73"/>
                  </a:cxn>
                  <a:cxn ang="0">
                    <a:pos x="51" y="55"/>
                  </a:cxn>
                  <a:cxn ang="0">
                    <a:pos x="38" y="17"/>
                  </a:cxn>
                  <a:cxn ang="0">
                    <a:pos x="12" y="0"/>
                  </a:cxn>
                  <a:cxn ang="0">
                    <a:pos x="12" y="0"/>
                  </a:cxn>
                </a:cxnLst>
                <a:rect l="0" t="0" r="r" b="b"/>
                <a:pathLst>
                  <a:path w="51" h="73">
                    <a:moveTo>
                      <a:pt x="12" y="0"/>
                    </a:moveTo>
                    <a:lnTo>
                      <a:pt x="0" y="33"/>
                    </a:lnTo>
                    <a:lnTo>
                      <a:pt x="12" y="67"/>
                    </a:lnTo>
                    <a:lnTo>
                      <a:pt x="28" y="73"/>
                    </a:lnTo>
                    <a:lnTo>
                      <a:pt x="51" y="55"/>
                    </a:lnTo>
                    <a:lnTo>
                      <a:pt x="38" y="17"/>
                    </a:lnTo>
                    <a:lnTo>
                      <a:pt x="12" y="0"/>
                    </a:lnTo>
                    <a:lnTo>
                      <a:pt x="1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grpSp>
          <p:nvGrpSpPr>
            <p:cNvPr id="12" name="Group 152"/>
            <p:cNvGrpSpPr>
              <a:grpSpLocks/>
            </p:cNvGrpSpPr>
            <p:nvPr/>
          </p:nvGrpSpPr>
          <p:grpSpPr bwMode="auto">
            <a:xfrm>
              <a:off x="337597" y="1150936"/>
              <a:ext cx="3245391" cy="1855503"/>
              <a:chOff x="180" y="890"/>
              <a:chExt cx="1796" cy="1028"/>
            </a:xfrm>
            <a:grpFill/>
          </p:grpSpPr>
          <p:sp>
            <p:nvSpPr>
              <p:cNvPr id="139" name="Freeform 153"/>
              <p:cNvSpPr>
                <a:spLocks/>
              </p:cNvSpPr>
              <p:nvPr/>
            </p:nvSpPr>
            <p:spPr bwMode="auto">
              <a:xfrm>
                <a:off x="180" y="1075"/>
                <a:ext cx="650" cy="284"/>
              </a:xfrm>
              <a:custGeom>
                <a:avLst/>
                <a:gdLst/>
                <a:ahLst/>
                <a:cxnLst>
                  <a:cxn ang="0">
                    <a:pos x="305" y="49"/>
                  </a:cxn>
                  <a:cxn ang="0">
                    <a:pos x="305" y="77"/>
                  </a:cxn>
                  <a:cxn ang="0">
                    <a:pos x="228" y="99"/>
                  </a:cxn>
                  <a:cxn ang="0">
                    <a:pos x="278" y="93"/>
                  </a:cxn>
                  <a:cxn ang="0">
                    <a:pos x="218" y="128"/>
                  </a:cxn>
                  <a:cxn ang="0">
                    <a:pos x="122" y="173"/>
                  </a:cxn>
                  <a:cxn ang="0">
                    <a:pos x="167" y="173"/>
                  </a:cxn>
                  <a:cxn ang="0">
                    <a:pos x="173" y="205"/>
                  </a:cxn>
                  <a:cxn ang="0">
                    <a:pos x="201" y="205"/>
                  </a:cxn>
                  <a:cxn ang="0">
                    <a:pos x="100" y="244"/>
                  </a:cxn>
                  <a:cxn ang="0">
                    <a:pos x="49" y="256"/>
                  </a:cxn>
                  <a:cxn ang="0">
                    <a:pos x="16" y="268"/>
                  </a:cxn>
                  <a:cxn ang="0">
                    <a:pos x="23" y="284"/>
                  </a:cxn>
                  <a:cxn ang="0">
                    <a:pos x="45" y="272"/>
                  </a:cxn>
                  <a:cxn ang="0">
                    <a:pos x="77" y="278"/>
                  </a:cxn>
                  <a:cxn ang="0">
                    <a:pos x="211" y="223"/>
                  </a:cxn>
                  <a:cxn ang="0">
                    <a:pos x="260" y="201"/>
                  </a:cxn>
                  <a:cxn ang="0">
                    <a:pos x="343" y="144"/>
                  </a:cxn>
                  <a:cxn ang="0">
                    <a:pos x="305" y="177"/>
                  </a:cxn>
                  <a:cxn ang="0">
                    <a:pos x="368" y="173"/>
                  </a:cxn>
                  <a:cxn ang="0">
                    <a:pos x="390" y="156"/>
                  </a:cxn>
                  <a:cxn ang="0">
                    <a:pos x="484" y="195"/>
                  </a:cxn>
                  <a:cxn ang="0">
                    <a:pos x="506" y="205"/>
                  </a:cxn>
                  <a:cxn ang="0">
                    <a:pos x="522" y="250"/>
                  </a:cxn>
                  <a:cxn ang="0">
                    <a:pos x="551" y="256"/>
                  </a:cxn>
                  <a:cxn ang="0">
                    <a:pos x="544" y="205"/>
                  </a:cxn>
                  <a:cxn ang="0">
                    <a:pos x="500" y="189"/>
                  </a:cxn>
                  <a:cxn ang="0">
                    <a:pos x="477" y="166"/>
                  </a:cxn>
                  <a:cxn ang="0">
                    <a:pos x="634" y="10"/>
                  </a:cxn>
                  <a:cxn ang="0">
                    <a:pos x="583" y="10"/>
                  </a:cxn>
                  <a:cxn ang="0">
                    <a:pos x="390" y="4"/>
                  </a:cxn>
                  <a:cxn ang="0">
                    <a:pos x="323" y="26"/>
                  </a:cxn>
                </a:cxnLst>
                <a:rect l="0" t="0" r="r" b="b"/>
                <a:pathLst>
                  <a:path w="650" h="284">
                    <a:moveTo>
                      <a:pt x="323" y="26"/>
                    </a:moveTo>
                    <a:lnTo>
                      <a:pt x="305" y="49"/>
                    </a:lnTo>
                    <a:lnTo>
                      <a:pt x="323" y="71"/>
                    </a:lnTo>
                    <a:lnTo>
                      <a:pt x="305" y="77"/>
                    </a:lnTo>
                    <a:lnTo>
                      <a:pt x="256" y="83"/>
                    </a:lnTo>
                    <a:lnTo>
                      <a:pt x="228" y="99"/>
                    </a:lnTo>
                    <a:lnTo>
                      <a:pt x="256" y="99"/>
                    </a:lnTo>
                    <a:lnTo>
                      <a:pt x="278" y="93"/>
                    </a:lnTo>
                    <a:lnTo>
                      <a:pt x="266" y="116"/>
                    </a:lnTo>
                    <a:lnTo>
                      <a:pt x="218" y="128"/>
                    </a:lnTo>
                    <a:lnTo>
                      <a:pt x="201" y="122"/>
                    </a:lnTo>
                    <a:lnTo>
                      <a:pt x="122" y="173"/>
                    </a:lnTo>
                    <a:lnTo>
                      <a:pt x="134" y="177"/>
                    </a:lnTo>
                    <a:lnTo>
                      <a:pt x="167" y="173"/>
                    </a:lnTo>
                    <a:lnTo>
                      <a:pt x="138" y="201"/>
                    </a:lnTo>
                    <a:lnTo>
                      <a:pt x="173" y="205"/>
                    </a:lnTo>
                    <a:lnTo>
                      <a:pt x="189" y="195"/>
                    </a:lnTo>
                    <a:lnTo>
                      <a:pt x="201" y="205"/>
                    </a:lnTo>
                    <a:lnTo>
                      <a:pt x="138" y="234"/>
                    </a:lnTo>
                    <a:lnTo>
                      <a:pt x="100" y="244"/>
                    </a:lnTo>
                    <a:lnTo>
                      <a:pt x="90" y="256"/>
                    </a:lnTo>
                    <a:lnTo>
                      <a:pt x="49" y="256"/>
                    </a:lnTo>
                    <a:lnTo>
                      <a:pt x="39" y="268"/>
                    </a:lnTo>
                    <a:lnTo>
                      <a:pt x="16" y="268"/>
                    </a:lnTo>
                    <a:lnTo>
                      <a:pt x="0" y="284"/>
                    </a:lnTo>
                    <a:lnTo>
                      <a:pt x="23" y="284"/>
                    </a:lnTo>
                    <a:lnTo>
                      <a:pt x="33" y="272"/>
                    </a:lnTo>
                    <a:lnTo>
                      <a:pt x="45" y="272"/>
                    </a:lnTo>
                    <a:lnTo>
                      <a:pt x="77" y="268"/>
                    </a:lnTo>
                    <a:lnTo>
                      <a:pt x="77" y="278"/>
                    </a:lnTo>
                    <a:lnTo>
                      <a:pt x="100" y="262"/>
                    </a:lnTo>
                    <a:lnTo>
                      <a:pt x="211" y="223"/>
                    </a:lnTo>
                    <a:lnTo>
                      <a:pt x="234" y="205"/>
                    </a:lnTo>
                    <a:lnTo>
                      <a:pt x="260" y="201"/>
                    </a:lnTo>
                    <a:lnTo>
                      <a:pt x="289" y="177"/>
                    </a:lnTo>
                    <a:lnTo>
                      <a:pt x="343" y="144"/>
                    </a:lnTo>
                    <a:lnTo>
                      <a:pt x="339" y="160"/>
                    </a:lnTo>
                    <a:lnTo>
                      <a:pt x="305" y="177"/>
                    </a:lnTo>
                    <a:lnTo>
                      <a:pt x="301" y="195"/>
                    </a:lnTo>
                    <a:lnTo>
                      <a:pt x="368" y="173"/>
                    </a:lnTo>
                    <a:lnTo>
                      <a:pt x="372" y="160"/>
                    </a:lnTo>
                    <a:lnTo>
                      <a:pt x="390" y="156"/>
                    </a:lnTo>
                    <a:lnTo>
                      <a:pt x="394" y="173"/>
                    </a:lnTo>
                    <a:lnTo>
                      <a:pt x="484" y="195"/>
                    </a:lnTo>
                    <a:lnTo>
                      <a:pt x="490" y="217"/>
                    </a:lnTo>
                    <a:lnTo>
                      <a:pt x="506" y="205"/>
                    </a:lnTo>
                    <a:lnTo>
                      <a:pt x="522" y="205"/>
                    </a:lnTo>
                    <a:lnTo>
                      <a:pt x="522" y="250"/>
                    </a:lnTo>
                    <a:lnTo>
                      <a:pt x="528" y="268"/>
                    </a:lnTo>
                    <a:lnTo>
                      <a:pt x="551" y="256"/>
                    </a:lnTo>
                    <a:lnTo>
                      <a:pt x="544" y="234"/>
                    </a:lnTo>
                    <a:lnTo>
                      <a:pt x="544" y="205"/>
                    </a:lnTo>
                    <a:lnTo>
                      <a:pt x="534" y="177"/>
                    </a:lnTo>
                    <a:lnTo>
                      <a:pt x="500" y="189"/>
                    </a:lnTo>
                    <a:lnTo>
                      <a:pt x="506" y="173"/>
                    </a:lnTo>
                    <a:lnTo>
                      <a:pt x="477" y="166"/>
                    </a:lnTo>
                    <a:lnTo>
                      <a:pt x="650" y="16"/>
                    </a:lnTo>
                    <a:lnTo>
                      <a:pt x="634" y="10"/>
                    </a:lnTo>
                    <a:lnTo>
                      <a:pt x="618" y="22"/>
                    </a:lnTo>
                    <a:lnTo>
                      <a:pt x="583" y="10"/>
                    </a:lnTo>
                    <a:lnTo>
                      <a:pt x="484" y="0"/>
                    </a:lnTo>
                    <a:lnTo>
                      <a:pt x="390" y="4"/>
                    </a:lnTo>
                    <a:lnTo>
                      <a:pt x="323" y="26"/>
                    </a:lnTo>
                    <a:lnTo>
                      <a:pt x="323" y="2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0" name="Freeform 154"/>
              <p:cNvSpPr>
                <a:spLocks/>
              </p:cNvSpPr>
              <p:nvPr/>
            </p:nvSpPr>
            <p:spPr bwMode="auto">
              <a:xfrm>
                <a:off x="597" y="1449"/>
                <a:ext cx="977" cy="469"/>
              </a:xfrm>
              <a:custGeom>
                <a:avLst/>
                <a:gdLst/>
                <a:ahLst/>
                <a:cxnLst>
                  <a:cxn ang="0">
                    <a:pos x="956" y="38"/>
                  </a:cxn>
                  <a:cxn ang="0">
                    <a:pos x="838" y="83"/>
                  </a:cxn>
                  <a:cxn ang="0">
                    <a:pos x="800" y="117"/>
                  </a:cxn>
                  <a:cxn ang="0">
                    <a:pos x="745" y="128"/>
                  </a:cxn>
                  <a:cxn ang="0">
                    <a:pos x="694" y="156"/>
                  </a:cxn>
                  <a:cxn ang="0">
                    <a:pos x="704" y="134"/>
                  </a:cxn>
                  <a:cxn ang="0">
                    <a:pos x="704" y="105"/>
                  </a:cxn>
                  <a:cxn ang="0">
                    <a:pos x="704" y="89"/>
                  </a:cxn>
                  <a:cxn ang="0">
                    <a:pos x="682" y="77"/>
                  </a:cxn>
                  <a:cxn ang="0">
                    <a:pos x="639" y="140"/>
                  </a:cxn>
                  <a:cxn ang="0">
                    <a:pos x="611" y="140"/>
                  </a:cxn>
                  <a:cxn ang="0">
                    <a:pos x="633" y="95"/>
                  </a:cxn>
                  <a:cxn ang="0">
                    <a:pos x="643" y="83"/>
                  </a:cxn>
                  <a:cxn ang="0">
                    <a:pos x="682" y="67"/>
                  </a:cxn>
                  <a:cxn ang="0">
                    <a:pos x="694" y="57"/>
                  </a:cxn>
                  <a:cxn ang="0">
                    <a:pos x="656" y="38"/>
                  </a:cxn>
                  <a:cxn ang="0">
                    <a:pos x="589" y="50"/>
                  </a:cxn>
                  <a:cxn ang="0">
                    <a:pos x="627" y="34"/>
                  </a:cxn>
                  <a:cxn ang="0">
                    <a:pos x="605" y="22"/>
                  </a:cxn>
                  <a:cxn ang="0">
                    <a:pos x="572" y="0"/>
                  </a:cxn>
                  <a:cxn ang="0">
                    <a:pos x="556" y="10"/>
                  </a:cxn>
                  <a:cxn ang="0">
                    <a:pos x="115" y="44"/>
                  </a:cxn>
                  <a:cxn ang="0">
                    <a:pos x="83" y="28"/>
                  </a:cxn>
                  <a:cxn ang="0">
                    <a:pos x="38" y="111"/>
                  </a:cxn>
                  <a:cxn ang="0">
                    <a:pos x="0" y="172"/>
                  </a:cxn>
                  <a:cxn ang="0">
                    <a:pos x="10" y="207"/>
                  </a:cxn>
                  <a:cxn ang="0">
                    <a:pos x="10" y="274"/>
                  </a:cxn>
                  <a:cxn ang="0">
                    <a:pos x="48" y="306"/>
                  </a:cxn>
                  <a:cxn ang="0">
                    <a:pos x="105" y="325"/>
                  </a:cxn>
                  <a:cxn ang="0">
                    <a:pos x="211" y="335"/>
                  </a:cxn>
                  <a:cxn ang="0">
                    <a:pos x="266" y="390"/>
                  </a:cxn>
                  <a:cxn ang="0">
                    <a:pos x="282" y="380"/>
                  </a:cxn>
                  <a:cxn ang="0">
                    <a:pos x="327" y="402"/>
                  </a:cxn>
                  <a:cxn ang="0">
                    <a:pos x="349" y="453"/>
                  </a:cxn>
                  <a:cxn ang="0">
                    <a:pos x="355" y="418"/>
                  </a:cxn>
                  <a:cxn ang="0">
                    <a:pos x="449" y="386"/>
                  </a:cxn>
                  <a:cxn ang="0">
                    <a:pos x="477" y="396"/>
                  </a:cxn>
                  <a:cxn ang="0">
                    <a:pos x="493" y="363"/>
                  </a:cxn>
                  <a:cxn ang="0">
                    <a:pos x="611" y="396"/>
                  </a:cxn>
                  <a:cxn ang="0">
                    <a:pos x="621" y="436"/>
                  </a:cxn>
                  <a:cxn ang="0">
                    <a:pos x="633" y="469"/>
                  </a:cxn>
                  <a:cxn ang="0">
                    <a:pos x="656" y="430"/>
                  </a:cxn>
                  <a:cxn ang="0">
                    <a:pos x="650" y="351"/>
                  </a:cxn>
                  <a:cxn ang="0">
                    <a:pos x="745" y="284"/>
                  </a:cxn>
                  <a:cxn ang="0">
                    <a:pos x="755" y="235"/>
                  </a:cxn>
                  <a:cxn ang="0">
                    <a:pos x="761" y="207"/>
                  </a:cxn>
                  <a:cxn ang="0">
                    <a:pos x="784" y="217"/>
                  </a:cxn>
                  <a:cxn ang="0">
                    <a:pos x="794" y="185"/>
                  </a:cxn>
                  <a:cxn ang="0">
                    <a:pos x="828" y="172"/>
                  </a:cxn>
                  <a:cxn ang="0">
                    <a:pos x="899" y="144"/>
                  </a:cxn>
                  <a:cxn ang="0">
                    <a:pos x="905" y="111"/>
                  </a:cxn>
                  <a:cxn ang="0">
                    <a:pos x="966" y="57"/>
                  </a:cxn>
                  <a:cxn ang="0">
                    <a:pos x="977" y="38"/>
                  </a:cxn>
                </a:cxnLst>
                <a:rect l="0" t="0" r="r" b="b"/>
                <a:pathLst>
                  <a:path w="977" h="469">
                    <a:moveTo>
                      <a:pt x="977" y="38"/>
                    </a:moveTo>
                    <a:lnTo>
                      <a:pt x="956" y="38"/>
                    </a:lnTo>
                    <a:lnTo>
                      <a:pt x="922" y="73"/>
                    </a:lnTo>
                    <a:lnTo>
                      <a:pt x="838" y="83"/>
                    </a:lnTo>
                    <a:lnTo>
                      <a:pt x="810" y="105"/>
                    </a:lnTo>
                    <a:lnTo>
                      <a:pt x="800" y="117"/>
                    </a:lnTo>
                    <a:lnTo>
                      <a:pt x="755" y="124"/>
                    </a:lnTo>
                    <a:lnTo>
                      <a:pt x="745" y="128"/>
                    </a:lnTo>
                    <a:lnTo>
                      <a:pt x="739" y="134"/>
                    </a:lnTo>
                    <a:lnTo>
                      <a:pt x="694" y="156"/>
                    </a:lnTo>
                    <a:lnTo>
                      <a:pt x="678" y="144"/>
                    </a:lnTo>
                    <a:lnTo>
                      <a:pt x="704" y="134"/>
                    </a:lnTo>
                    <a:lnTo>
                      <a:pt x="710" y="124"/>
                    </a:lnTo>
                    <a:lnTo>
                      <a:pt x="704" y="105"/>
                    </a:lnTo>
                    <a:lnTo>
                      <a:pt x="688" y="105"/>
                    </a:lnTo>
                    <a:lnTo>
                      <a:pt x="704" y="89"/>
                    </a:lnTo>
                    <a:lnTo>
                      <a:pt x="700" y="73"/>
                    </a:lnTo>
                    <a:lnTo>
                      <a:pt x="682" y="77"/>
                    </a:lnTo>
                    <a:lnTo>
                      <a:pt x="650" y="101"/>
                    </a:lnTo>
                    <a:lnTo>
                      <a:pt x="639" y="140"/>
                    </a:lnTo>
                    <a:lnTo>
                      <a:pt x="621" y="144"/>
                    </a:lnTo>
                    <a:lnTo>
                      <a:pt x="611" y="140"/>
                    </a:lnTo>
                    <a:lnTo>
                      <a:pt x="615" y="117"/>
                    </a:lnTo>
                    <a:lnTo>
                      <a:pt x="633" y="95"/>
                    </a:lnTo>
                    <a:lnTo>
                      <a:pt x="633" y="83"/>
                    </a:lnTo>
                    <a:lnTo>
                      <a:pt x="643" y="83"/>
                    </a:lnTo>
                    <a:lnTo>
                      <a:pt x="666" y="67"/>
                    </a:lnTo>
                    <a:lnTo>
                      <a:pt x="682" y="67"/>
                    </a:lnTo>
                    <a:lnTo>
                      <a:pt x="700" y="61"/>
                    </a:lnTo>
                    <a:lnTo>
                      <a:pt x="694" y="57"/>
                    </a:lnTo>
                    <a:lnTo>
                      <a:pt x="650" y="57"/>
                    </a:lnTo>
                    <a:lnTo>
                      <a:pt x="656" y="38"/>
                    </a:lnTo>
                    <a:lnTo>
                      <a:pt x="615" y="57"/>
                    </a:lnTo>
                    <a:lnTo>
                      <a:pt x="589" y="50"/>
                    </a:lnTo>
                    <a:lnTo>
                      <a:pt x="589" y="38"/>
                    </a:lnTo>
                    <a:lnTo>
                      <a:pt x="627" y="34"/>
                    </a:lnTo>
                    <a:lnTo>
                      <a:pt x="615" y="16"/>
                    </a:lnTo>
                    <a:lnTo>
                      <a:pt x="605" y="22"/>
                    </a:lnTo>
                    <a:lnTo>
                      <a:pt x="578" y="16"/>
                    </a:lnTo>
                    <a:lnTo>
                      <a:pt x="572" y="0"/>
                    </a:lnTo>
                    <a:lnTo>
                      <a:pt x="556" y="0"/>
                    </a:lnTo>
                    <a:lnTo>
                      <a:pt x="556" y="10"/>
                    </a:lnTo>
                    <a:lnTo>
                      <a:pt x="122" y="6"/>
                    </a:lnTo>
                    <a:lnTo>
                      <a:pt x="115" y="44"/>
                    </a:lnTo>
                    <a:lnTo>
                      <a:pt x="109" y="28"/>
                    </a:lnTo>
                    <a:lnTo>
                      <a:pt x="83" y="28"/>
                    </a:lnTo>
                    <a:lnTo>
                      <a:pt x="83" y="50"/>
                    </a:lnTo>
                    <a:lnTo>
                      <a:pt x="38" y="111"/>
                    </a:lnTo>
                    <a:lnTo>
                      <a:pt x="16" y="156"/>
                    </a:lnTo>
                    <a:lnTo>
                      <a:pt x="0" y="172"/>
                    </a:lnTo>
                    <a:lnTo>
                      <a:pt x="0" y="207"/>
                    </a:lnTo>
                    <a:lnTo>
                      <a:pt x="10" y="207"/>
                    </a:lnTo>
                    <a:lnTo>
                      <a:pt x="4" y="217"/>
                    </a:lnTo>
                    <a:lnTo>
                      <a:pt x="10" y="274"/>
                    </a:lnTo>
                    <a:lnTo>
                      <a:pt x="0" y="284"/>
                    </a:lnTo>
                    <a:lnTo>
                      <a:pt x="48" y="306"/>
                    </a:lnTo>
                    <a:lnTo>
                      <a:pt x="55" y="325"/>
                    </a:lnTo>
                    <a:lnTo>
                      <a:pt x="105" y="325"/>
                    </a:lnTo>
                    <a:lnTo>
                      <a:pt x="176" y="345"/>
                    </a:lnTo>
                    <a:lnTo>
                      <a:pt x="211" y="335"/>
                    </a:lnTo>
                    <a:lnTo>
                      <a:pt x="233" y="335"/>
                    </a:lnTo>
                    <a:lnTo>
                      <a:pt x="266" y="390"/>
                    </a:lnTo>
                    <a:lnTo>
                      <a:pt x="278" y="390"/>
                    </a:lnTo>
                    <a:lnTo>
                      <a:pt x="282" y="380"/>
                    </a:lnTo>
                    <a:lnTo>
                      <a:pt x="304" y="373"/>
                    </a:lnTo>
                    <a:lnTo>
                      <a:pt x="327" y="402"/>
                    </a:lnTo>
                    <a:lnTo>
                      <a:pt x="333" y="440"/>
                    </a:lnTo>
                    <a:lnTo>
                      <a:pt x="349" y="453"/>
                    </a:lnTo>
                    <a:lnTo>
                      <a:pt x="355" y="440"/>
                    </a:lnTo>
                    <a:lnTo>
                      <a:pt x="355" y="418"/>
                    </a:lnTo>
                    <a:lnTo>
                      <a:pt x="438" y="373"/>
                    </a:lnTo>
                    <a:lnTo>
                      <a:pt x="449" y="386"/>
                    </a:lnTo>
                    <a:lnTo>
                      <a:pt x="467" y="380"/>
                    </a:lnTo>
                    <a:lnTo>
                      <a:pt x="477" y="396"/>
                    </a:lnTo>
                    <a:lnTo>
                      <a:pt x="499" y="380"/>
                    </a:lnTo>
                    <a:lnTo>
                      <a:pt x="493" y="363"/>
                    </a:lnTo>
                    <a:lnTo>
                      <a:pt x="599" y="373"/>
                    </a:lnTo>
                    <a:lnTo>
                      <a:pt x="611" y="396"/>
                    </a:lnTo>
                    <a:lnTo>
                      <a:pt x="611" y="424"/>
                    </a:lnTo>
                    <a:lnTo>
                      <a:pt x="621" y="436"/>
                    </a:lnTo>
                    <a:lnTo>
                      <a:pt x="621" y="453"/>
                    </a:lnTo>
                    <a:lnTo>
                      <a:pt x="633" y="469"/>
                    </a:lnTo>
                    <a:lnTo>
                      <a:pt x="643" y="469"/>
                    </a:lnTo>
                    <a:lnTo>
                      <a:pt x="656" y="430"/>
                    </a:lnTo>
                    <a:lnTo>
                      <a:pt x="656" y="396"/>
                    </a:lnTo>
                    <a:lnTo>
                      <a:pt x="650" y="351"/>
                    </a:lnTo>
                    <a:lnTo>
                      <a:pt x="723" y="296"/>
                    </a:lnTo>
                    <a:lnTo>
                      <a:pt x="745" y="284"/>
                    </a:lnTo>
                    <a:lnTo>
                      <a:pt x="771" y="252"/>
                    </a:lnTo>
                    <a:lnTo>
                      <a:pt x="755" y="235"/>
                    </a:lnTo>
                    <a:lnTo>
                      <a:pt x="778" y="229"/>
                    </a:lnTo>
                    <a:lnTo>
                      <a:pt x="761" y="207"/>
                    </a:lnTo>
                    <a:lnTo>
                      <a:pt x="778" y="195"/>
                    </a:lnTo>
                    <a:lnTo>
                      <a:pt x="784" y="217"/>
                    </a:lnTo>
                    <a:lnTo>
                      <a:pt x="794" y="211"/>
                    </a:lnTo>
                    <a:lnTo>
                      <a:pt x="794" y="185"/>
                    </a:lnTo>
                    <a:lnTo>
                      <a:pt x="806" y="195"/>
                    </a:lnTo>
                    <a:lnTo>
                      <a:pt x="828" y="172"/>
                    </a:lnTo>
                    <a:lnTo>
                      <a:pt x="828" y="162"/>
                    </a:lnTo>
                    <a:lnTo>
                      <a:pt x="899" y="144"/>
                    </a:lnTo>
                    <a:lnTo>
                      <a:pt x="889" y="134"/>
                    </a:lnTo>
                    <a:lnTo>
                      <a:pt x="905" y="111"/>
                    </a:lnTo>
                    <a:lnTo>
                      <a:pt x="972" y="89"/>
                    </a:lnTo>
                    <a:lnTo>
                      <a:pt x="966" y="57"/>
                    </a:lnTo>
                    <a:lnTo>
                      <a:pt x="977" y="38"/>
                    </a:lnTo>
                    <a:lnTo>
                      <a:pt x="977" y="3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1" name="Freeform 155"/>
              <p:cNvSpPr>
                <a:spLocks/>
              </p:cNvSpPr>
              <p:nvPr/>
            </p:nvSpPr>
            <p:spPr bwMode="auto">
              <a:xfrm>
                <a:off x="1592" y="890"/>
                <a:ext cx="384" cy="106"/>
              </a:xfrm>
              <a:custGeom>
                <a:avLst/>
                <a:gdLst/>
                <a:ahLst/>
                <a:cxnLst>
                  <a:cxn ang="0">
                    <a:pos x="317" y="22"/>
                  </a:cxn>
                  <a:cxn ang="0">
                    <a:pos x="384" y="6"/>
                  </a:cxn>
                  <a:cxn ang="0">
                    <a:pos x="304" y="0"/>
                  </a:cxn>
                  <a:cxn ang="0">
                    <a:pos x="272" y="10"/>
                  </a:cxn>
                  <a:cxn ang="0">
                    <a:pos x="256" y="6"/>
                  </a:cxn>
                  <a:cxn ang="0">
                    <a:pos x="243" y="10"/>
                  </a:cxn>
                  <a:cxn ang="0">
                    <a:pos x="205" y="6"/>
                  </a:cxn>
                  <a:cxn ang="0">
                    <a:pos x="176" y="10"/>
                  </a:cxn>
                  <a:cxn ang="0">
                    <a:pos x="160" y="16"/>
                  </a:cxn>
                  <a:cxn ang="0">
                    <a:pos x="132" y="16"/>
                  </a:cxn>
                  <a:cxn ang="0">
                    <a:pos x="67" y="28"/>
                  </a:cxn>
                  <a:cxn ang="0">
                    <a:pos x="111" y="39"/>
                  </a:cxn>
                  <a:cxn ang="0">
                    <a:pos x="199" y="28"/>
                  </a:cxn>
                  <a:cxn ang="0">
                    <a:pos x="195" y="39"/>
                  </a:cxn>
                  <a:cxn ang="0">
                    <a:pos x="138" y="45"/>
                  </a:cxn>
                  <a:cxn ang="0">
                    <a:pos x="144" y="51"/>
                  </a:cxn>
                  <a:cxn ang="0">
                    <a:pos x="99" y="51"/>
                  </a:cxn>
                  <a:cxn ang="0">
                    <a:pos x="116" y="61"/>
                  </a:cxn>
                  <a:cxn ang="0">
                    <a:pos x="83" y="55"/>
                  </a:cxn>
                  <a:cxn ang="0">
                    <a:pos x="55" y="61"/>
                  </a:cxn>
                  <a:cxn ang="0">
                    <a:pos x="77" y="61"/>
                  </a:cxn>
                  <a:cxn ang="0">
                    <a:pos x="77" y="77"/>
                  </a:cxn>
                  <a:cxn ang="0">
                    <a:pos x="49" y="73"/>
                  </a:cxn>
                  <a:cxn ang="0">
                    <a:pos x="16" y="77"/>
                  </a:cxn>
                  <a:cxn ang="0">
                    <a:pos x="0" y="89"/>
                  </a:cxn>
                  <a:cxn ang="0">
                    <a:pos x="77" y="89"/>
                  </a:cxn>
                  <a:cxn ang="0">
                    <a:pos x="105" y="106"/>
                  </a:cxn>
                  <a:cxn ang="0">
                    <a:pos x="128" y="83"/>
                  </a:cxn>
                  <a:cxn ang="0">
                    <a:pos x="105" y="77"/>
                  </a:cxn>
                  <a:cxn ang="0">
                    <a:pos x="128" y="73"/>
                  </a:cxn>
                  <a:cxn ang="0">
                    <a:pos x="160" y="77"/>
                  </a:cxn>
                  <a:cxn ang="0">
                    <a:pos x="183" y="67"/>
                  </a:cxn>
                  <a:cxn ang="0">
                    <a:pos x="160" y="55"/>
                  </a:cxn>
                  <a:cxn ang="0">
                    <a:pos x="183" y="51"/>
                  </a:cxn>
                  <a:cxn ang="0">
                    <a:pos x="189" y="61"/>
                  </a:cxn>
                  <a:cxn ang="0">
                    <a:pos x="217" y="45"/>
                  </a:cxn>
                  <a:cxn ang="0">
                    <a:pos x="278" y="39"/>
                  </a:cxn>
                  <a:cxn ang="0">
                    <a:pos x="288" y="28"/>
                  </a:cxn>
                  <a:cxn ang="0">
                    <a:pos x="304" y="39"/>
                  </a:cxn>
                  <a:cxn ang="0">
                    <a:pos x="317" y="22"/>
                  </a:cxn>
                  <a:cxn ang="0">
                    <a:pos x="317" y="22"/>
                  </a:cxn>
                </a:cxnLst>
                <a:rect l="0" t="0" r="r" b="b"/>
                <a:pathLst>
                  <a:path w="384" h="106">
                    <a:moveTo>
                      <a:pt x="317" y="22"/>
                    </a:moveTo>
                    <a:lnTo>
                      <a:pt x="384" y="6"/>
                    </a:lnTo>
                    <a:lnTo>
                      <a:pt x="304" y="0"/>
                    </a:lnTo>
                    <a:lnTo>
                      <a:pt x="272" y="10"/>
                    </a:lnTo>
                    <a:lnTo>
                      <a:pt x="256" y="6"/>
                    </a:lnTo>
                    <a:lnTo>
                      <a:pt x="243" y="10"/>
                    </a:lnTo>
                    <a:lnTo>
                      <a:pt x="205" y="6"/>
                    </a:lnTo>
                    <a:lnTo>
                      <a:pt x="176" y="10"/>
                    </a:lnTo>
                    <a:lnTo>
                      <a:pt x="160" y="16"/>
                    </a:lnTo>
                    <a:lnTo>
                      <a:pt x="132" y="16"/>
                    </a:lnTo>
                    <a:lnTo>
                      <a:pt x="67" y="28"/>
                    </a:lnTo>
                    <a:lnTo>
                      <a:pt x="111" y="39"/>
                    </a:lnTo>
                    <a:lnTo>
                      <a:pt x="199" y="28"/>
                    </a:lnTo>
                    <a:lnTo>
                      <a:pt x="195" y="39"/>
                    </a:lnTo>
                    <a:lnTo>
                      <a:pt x="138" y="45"/>
                    </a:lnTo>
                    <a:lnTo>
                      <a:pt x="144" y="51"/>
                    </a:lnTo>
                    <a:lnTo>
                      <a:pt x="99" y="51"/>
                    </a:lnTo>
                    <a:lnTo>
                      <a:pt x="116" y="61"/>
                    </a:lnTo>
                    <a:lnTo>
                      <a:pt x="83" y="55"/>
                    </a:lnTo>
                    <a:lnTo>
                      <a:pt x="55" y="61"/>
                    </a:lnTo>
                    <a:lnTo>
                      <a:pt x="77" y="61"/>
                    </a:lnTo>
                    <a:lnTo>
                      <a:pt x="77" y="77"/>
                    </a:lnTo>
                    <a:lnTo>
                      <a:pt x="49" y="73"/>
                    </a:lnTo>
                    <a:lnTo>
                      <a:pt x="16" y="77"/>
                    </a:lnTo>
                    <a:lnTo>
                      <a:pt x="0" y="89"/>
                    </a:lnTo>
                    <a:lnTo>
                      <a:pt x="77" y="89"/>
                    </a:lnTo>
                    <a:lnTo>
                      <a:pt x="105" y="106"/>
                    </a:lnTo>
                    <a:lnTo>
                      <a:pt x="128" y="83"/>
                    </a:lnTo>
                    <a:lnTo>
                      <a:pt x="105" y="77"/>
                    </a:lnTo>
                    <a:lnTo>
                      <a:pt x="128" y="73"/>
                    </a:lnTo>
                    <a:lnTo>
                      <a:pt x="160" y="77"/>
                    </a:lnTo>
                    <a:lnTo>
                      <a:pt x="183" y="67"/>
                    </a:lnTo>
                    <a:lnTo>
                      <a:pt x="160" y="55"/>
                    </a:lnTo>
                    <a:lnTo>
                      <a:pt x="183" y="51"/>
                    </a:lnTo>
                    <a:lnTo>
                      <a:pt x="189" y="61"/>
                    </a:lnTo>
                    <a:lnTo>
                      <a:pt x="217" y="45"/>
                    </a:lnTo>
                    <a:lnTo>
                      <a:pt x="278" y="39"/>
                    </a:lnTo>
                    <a:lnTo>
                      <a:pt x="288" y="28"/>
                    </a:lnTo>
                    <a:lnTo>
                      <a:pt x="304" y="39"/>
                    </a:lnTo>
                    <a:lnTo>
                      <a:pt x="317" y="22"/>
                    </a:lnTo>
                    <a:lnTo>
                      <a:pt x="317"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2" name="Freeform 156"/>
              <p:cNvSpPr>
                <a:spLocks/>
              </p:cNvSpPr>
              <p:nvPr/>
            </p:nvSpPr>
            <p:spPr bwMode="auto">
              <a:xfrm>
                <a:off x="1574" y="912"/>
                <a:ext cx="101" cy="45"/>
              </a:xfrm>
              <a:custGeom>
                <a:avLst/>
                <a:gdLst/>
                <a:ahLst/>
                <a:cxnLst>
                  <a:cxn ang="0">
                    <a:pos x="0" y="17"/>
                  </a:cxn>
                  <a:cxn ang="0">
                    <a:pos x="24" y="29"/>
                  </a:cxn>
                  <a:cxn ang="0">
                    <a:pos x="6" y="39"/>
                  </a:cxn>
                  <a:cxn ang="0">
                    <a:pos x="12" y="45"/>
                  </a:cxn>
                  <a:cxn ang="0">
                    <a:pos x="40" y="45"/>
                  </a:cxn>
                  <a:cxn ang="0">
                    <a:pos x="46" y="33"/>
                  </a:cxn>
                  <a:cxn ang="0">
                    <a:pos x="101" y="23"/>
                  </a:cxn>
                  <a:cxn ang="0">
                    <a:pos x="62" y="17"/>
                  </a:cxn>
                  <a:cxn ang="0">
                    <a:pos x="56" y="6"/>
                  </a:cxn>
                  <a:cxn ang="0">
                    <a:pos x="28" y="0"/>
                  </a:cxn>
                  <a:cxn ang="0">
                    <a:pos x="0" y="17"/>
                  </a:cxn>
                  <a:cxn ang="0">
                    <a:pos x="0" y="17"/>
                  </a:cxn>
                </a:cxnLst>
                <a:rect l="0" t="0" r="r" b="b"/>
                <a:pathLst>
                  <a:path w="101" h="45">
                    <a:moveTo>
                      <a:pt x="0" y="17"/>
                    </a:moveTo>
                    <a:lnTo>
                      <a:pt x="24" y="29"/>
                    </a:lnTo>
                    <a:lnTo>
                      <a:pt x="6" y="39"/>
                    </a:lnTo>
                    <a:lnTo>
                      <a:pt x="12" y="45"/>
                    </a:lnTo>
                    <a:lnTo>
                      <a:pt x="40" y="45"/>
                    </a:lnTo>
                    <a:lnTo>
                      <a:pt x="46" y="33"/>
                    </a:lnTo>
                    <a:lnTo>
                      <a:pt x="101" y="23"/>
                    </a:lnTo>
                    <a:lnTo>
                      <a:pt x="62" y="17"/>
                    </a:lnTo>
                    <a:lnTo>
                      <a:pt x="56" y="6"/>
                    </a:lnTo>
                    <a:lnTo>
                      <a:pt x="28" y="0"/>
                    </a:lnTo>
                    <a:lnTo>
                      <a:pt x="0" y="17"/>
                    </a:lnTo>
                    <a:lnTo>
                      <a:pt x="0" y="1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3" name="Freeform 157"/>
              <p:cNvSpPr>
                <a:spLocks/>
              </p:cNvSpPr>
              <p:nvPr/>
            </p:nvSpPr>
            <p:spPr bwMode="auto">
              <a:xfrm>
                <a:off x="1442" y="941"/>
                <a:ext cx="54" cy="26"/>
              </a:xfrm>
              <a:custGeom>
                <a:avLst/>
                <a:gdLst/>
                <a:ahLst/>
                <a:cxnLst>
                  <a:cxn ang="0">
                    <a:pos x="48" y="22"/>
                  </a:cxn>
                  <a:cxn ang="0">
                    <a:pos x="54" y="10"/>
                  </a:cxn>
                  <a:cxn ang="0">
                    <a:pos x="38" y="0"/>
                  </a:cxn>
                  <a:cxn ang="0">
                    <a:pos x="10" y="0"/>
                  </a:cxn>
                  <a:cxn ang="0">
                    <a:pos x="0" y="16"/>
                  </a:cxn>
                  <a:cxn ang="0">
                    <a:pos x="16" y="16"/>
                  </a:cxn>
                  <a:cxn ang="0">
                    <a:pos x="16" y="26"/>
                  </a:cxn>
                  <a:cxn ang="0">
                    <a:pos x="32" y="22"/>
                  </a:cxn>
                  <a:cxn ang="0">
                    <a:pos x="48" y="22"/>
                  </a:cxn>
                  <a:cxn ang="0">
                    <a:pos x="48" y="22"/>
                  </a:cxn>
                </a:cxnLst>
                <a:rect l="0" t="0" r="r" b="b"/>
                <a:pathLst>
                  <a:path w="54" h="26">
                    <a:moveTo>
                      <a:pt x="48" y="22"/>
                    </a:moveTo>
                    <a:lnTo>
                      <a:pt x="54" y="10"/>
                    </a:lnTo>
                    <a:lnTo>
                      <a:pt x="38" y="0"/>
                    </a:lnTo>
                    <a:lnTo>
                      <a:pt x="10" y="0"/>
                    </a:lnTo>
                    <a:lnTo>
                      <a:pt x="0" y="16"/>
                    </a:lnTo>
                    <a:lnTo>
                      <a:pt x="16" y="16"/>
                    </a:lnTo>
                    <a:lnTo>
                      <a:pt x="16" y="26"/>
                    </a:lnTo>
                    <a:lnTo>
                      <a:pt x="32" y="22"/>
                    </a:lnTo>
                    <a:lnTo>
                      <a:pt x="48" y="22"/>
                    </a:lnTo>
                    <a:lnTo>
                      <a:pt x="48"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4" name="Freeform 158"/>
              <p:cNvSpPr>
                <a:spLocks/>
              </p:cNvSpPr>
              <p:nvPr/>
            </p:nvSpPr>
            <p:spPr bwMode="auto">
              <a:xfrm>
                <a:off x="1515" y="945"/>
                <a:ext cx="38" cy="18"/>
              </a:xfrm>
              <a:custGeom>
                <a:avLst/>
                <a:gdLst/>
                <a:ahLst/>
                <a:cxnLst>
                  <a:cxn ang="0">
                    <a:pos x="0" y="0"/>
                  </a:cxn>
                  <a:cxn ang="0">
                    <a:pos x="4" y="18"/>
                  </a:cxn>
                  <a:cxn ang="0">
                    <a:pos x="32" y="18"/>
                  </a:cxn>
                  <a:cxn ang="0">
                    <a:pos x="38" y="6"/>
                  </a:cxn>
                  <a:cxn ang="0">
                    <a:pos x="16" y="0"/>
                  </a:cxn>
                  <a:cxn ang="0">
                    <a:pos x="0" y="0"/>
                  </a:cxn>
                  <a:cxn ang="0">
                    <a:pos x="0" y="0"/>
                  </a:cxn>
                </a:cxnLst>
                <a:rect l="0" t="0" r="r" b="b"/>
                <a:pathLst>
                  <a:path w="38" h="18">
                    <a:moveTo>
                      <a:pt x="0" y="0"/>
                    </a:moveTo>
                    <a:lnTo>
                      <a:pt x="4" y="18"/>
                    </a:lnTo>
                    <a:lnTo>
                      <a:pt x="32" y="18"/>
                    </a:lnTo>
                    <a:lnTo>
                      <a:pt x="38" y="6"/>
                    </a:lnTo>
                    <a:lnTo>
                      <a:pt x="16" y="0"/>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5" name="Freeform 159"/>
              <p:cNvSpPr>
                <a:spLocks/>
              </p:cNvSpPr>
              <p:nvPr/>
            </p:nvSpPr>
            <p:spPr bwMode="auto">
              <a:xfrm>
                <a:off x="1531" y="986"/>
                <a:ext cx="150" cy="26"/>
              </a:xfrm>
              <a:custGeom>
                <a:avLst/>
                <a:gdLst/>
                <a:ahLst/>
                <a:cxnLst>
                  <a:cxn ang="0">
                    <a:pos x="26" y="0"/>
                  </a:cxn>
                  <a:cxn ang="0">
                    <a:pos x="10" y="0"/>
                  </a:cxn>
                  <a:cxn ang="0">
                    <a:pos x="10" y="10"/>
                  </a:cxn>
                  <a:cxn ang="0">
                    <a:pos x="0" y="22"/>
                  </a:cxn>
                  <a:cxn ang="0">
                    <a:pos x="116" y="26"/>
                  </a:cxn>
                  <a:cxn ang="0">
                    <a:pos x="122" y="16"/>
                  </a:cxn>
                  <a:cxn ang="0">
                    <a:pos x="150" y="22"/>
                  </a:cxn>
                  <a:cxn ang="0">
                    <a:pos x="144" y="10"/>
                  </a:cxn>
                  <a:cxn ang="0">
                    <a:pos x="132" y="0"/>
                  </a:cxn>
                  <a:cxn ang="0">
                    <a:pos x="89" y="10"/>
                  </a:cxn>
                  <a:cxn ang="0">
                    <a:pos x="32" y="10"/>
                  </a:cxn>
                  <a:cxn ang="0">
                    <a:pos x="26" y="0"/>
                  </a:cxn>
                  <a:cxn ang="0">
                    <a:pos x="26" y="0"/>
                  </a:cxn>
                </a:cxnLst>
                <a:rect l="0" t="0" r="r" b="b"/>
                <a:pathLst>
                  <a:path w="150" h="26">
                    <a:moveTo>
                      <a:pt x="26" y="0"/>
                    </a:moveTo>
                    <a:lnTo>
                      <a:pt x="10" y="0"/>
                    </a:lnTo>
                    <a:lnTo>
                      <a:pt x="10" y="10"/>
                    </a:lnTo>
                    <a:lnTo>
                      <a:pt x="0" y="22"/>
                    </a:lnTo>
                    <a:lnTo>
                      <a:pt x="116" y="26"/>
                    </a:lnTo>
                    <a:lnTo>
                      <a:pt x="122" y="16"/>
                    </a:lnTo>
                    <a:lnTo>
                      <a:pt x="150" y="22"/>
                    </a:lnTo>
                    <a:lnTo>
                      <a:pt x="144" y="10"/>
                    </a:lnTo>
                    <a:lnTo>
                      <a:pt x="132" y="0"/>
                    </a:lnTo>
                    <a:lnTo>
                      <a:pt x="89" y="10"/>
                    </a:lnTo>
                    <a:lnTo>
                      <a:pt x="32" y="10"/>
                    </a:lnTo>
                    <a:lnTo>
                      <a:pt x="26" y="0"/>
                    </a:lnTo>
                    <a:lnTo>
                      <a:pt x="2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6" name="Freeform 160"/>
              <p:cNvSpPr>
                <a:spLocks/>
              </p:cNvSpPr>
              <p:nvPr/>
            </p:nvSpPr>
            <p:spPr bwMode="auto">
              <a:xfrm>
                <a:off x="1474" y="996"/>
                <a:ext cx="35" cy="16"/>
              </a:xfrm>
              <a:custGeom>
                <a:avLst/>
                <a:gdLst/>
                <a:ahLst/>
                <a:cxnLst>
                  <a:cxn ang="0">
                    <a:pos x="35" y="16"/>
                  </a:cxn>
                  <a:cxn ang="0">
                    <a:pos x="35" y="0"/>
                  </a:cxn>
                  <a:cxn ang="0">
                    <a:pos x="28" y="0"/>
                  </a:cxn>
                  <a:cxn ang="0">
                    <a:pos x="0" y="12"/>
                  </a:cxn>
                  <a:cxn ang="0">
                    <a:pos x="35" y="16"/>
                  </a:cxn>
                  <a:cxn ang="0">
                    <a:pos x="35" y="16"/>
                  </a:cxn>
                </a:cxnLst>
                <a:rect l="0" t="0" r="r" b="b"/>
                <a:pathLst>
                  <a:path w="35" h="16">
                    <a:moveTo>
                      <a:pt x="35" y="16"/>
                    </a:moveTo>
                    <a:lnTo>
                      <a:pt x="35" y="0"/>
                    </a:lnTo>
                    <a:lnTo>
                      <a:pt x="28" y="0"/>
                    </a:lnTo>
                    <a:lnTo>
                      <a:pt x="0" y="12"/>
                    </a:lnTo>
                    <a:lnTo>
                      <a:pt x="35" y="16"/>
                    </a:lnTo>
                    <a:lnTo>
                      <a:pt x="35"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7" name="Freeform 161"/>
              <p:cNvSpPr>
                <a:spLocks/>
              </p:cNvSpPr>
              <p:nvPr/>
            </p:nvSpPr>
            <p:spPr bwMode="auto">
              <a:xfrm>
                <a:off x="1496" y="967"/>
                <a:ext cx="35" cy="23"/>
              </a:xfrm>
              <a:custGeom>
                <a:avLst/>
                <a:gdLst/>
                <a:ahLst/>
                <a:cxnLst>
                  <a:cxn ang="0">
                    <a:pos x="0" y="12"/>
                  </a:cxn>
                  <a:cxn ang="0">
                    <a:pos x="23" y="23"/>
                  </a:cxn>
                  <a:cxn ang="0">
                    <a:pos x="35" y="6"/>
                  </a:cxn>
                  <a:cxn ang="0">
                    <a:pos x="19" y="0"/>
                  </a:cxn>
                  <a:cxn ang="0">
                    <a:pos x="0" y="12"/>
                  </a:cxn>
                  <a:cxn ang="0">
                    <a:pos x="0" y="12"/>
                  </a:cxn>
                </a:cxnLst>
                <a:rect l="0" t="0" r="r" b="b"/>
                <a:pathLst>
                  <a:path w="35" h="23">
                    <a:moveTo>
                      <a:pt x="0" y="12"/>
                    </a:moveTo>
                    <a:lnTo>
                      <a:pt x="23" y="23"/>
                    </a:lnTo>
                    <a:lnTo>
                      <a:pt x="35" y="6"/>
                    </a:lnTo>
                    <a:lnTo>
                      <a:pt x="19" y="0"/>
                    </a:lnTo>
                    <a:lnTo>
                      <a:pt x="0" y="12"/>
                    </a:lnTo>
                    <a:lnTo>
                      <a:pt x="0"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8" name="Freeform 162"/>
              <p:cNvSpPr>
                <a:spLocks/>
              </p:cNvSpPr>
              <p:nvPr/>
            </p:nvSpPr>
            <p:spPr bwMode="auto">
              <a:xfrm>
                <a:off x="1448" y="1018"/>
                <a:ext cx="77" cy="35"/>
              </a:xfrm>
              <a:custGeom>
                <a:avLst/>
                <a:gdLst/>
                <a:ahLst/>
                <a:cxnLst>
                  <a:cxn ang="0">
                    <a:pos x="42" y="22"/>
                  </a:cxn>
                  <a:cxn ang="0">
                    <a:pos x="77" y="0"/>
                  </a:cxn>
                  <a:cxn ang="0">
                    <a:pos x="32" y="0"/>
                  </a:cxn>
                  <a:cxn ang="0">
                    <a:pos x="4" y="12"/>
                  </a:cxn>
                  <a:cxn ang="0">
                    <a:pos x="0" y="28"/>
                  </a:cxn>
                  <a:cxn ang="0">
                    <a:pos x="10" y="35"/>
                  </a:cxn>
                  <a:cxn ang="0">
                    <a:pos x="26" y="22"/>
                  </a:cxn>
                  <a:cxn ang="0">
                    <a:pos x="42" y="22"/>
                  </a:cxn>
                  <a:cxn ang="0">
                    <a:pos x="42" y="22"/>
                  </a:cxn>
                </a:cxnLst>
                <a:rect l="0" t="0" r="r" b="b"/>
                <a:pathLst>
                  <a:path w="77" h="35">
                    <a:moveTo>
                      <a:pt x="42" y="22"/>
                    </a:moveTo>
                    <a:lnTo>
                      <a:pt x="77" y="0"/>
                    </a:lnTo>
                    <a:lnTo>
                      <a:pt x="32" y="0"/>
                    </a:lnTo>
                    <a:lnTo>
                      <a:pt x="4" y="12"/>
                    </a:lnTo>
                    <a:lnTo>
                      <a:pt x="0" y="28"/>
                    </a:lnTo>
                    <a:lnTo>
                      <a:pt x="10" y="35"/>
                    </a:lnTo>
                    <a:lnTo>
                      <a:pt x="26" y="22"/>
                    </a:lnTo>
                    <a:lnTo>
                      <a:pt x="42" y="22"/>
                    </a:lnTo>
                    <a:lnTo>
                      <a:pt x="42"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49" name="Freeform 163"/>
              <p:cNvSpPr>
                <a:spLocks noEditPoints="1"/>
              </p:cNvSpPr>
              <p:nvPr/>
            </p:nvSpPr>
            <p:spPr bwMode="auto">
              <a:xfrm>
                <a:off x="1502" y="1018"/>
                <a:ext cx="311" cy="201"/>
              </a:xfrm>
              <a:custGeom>
                <a:avLst/>
                <a:gdLst/>
                <a:ahLst/>
                <a:cxnLst>
                  <a:cxn ang="0">
                    <a:pos x="13" y="22"/>
                  </a:cxn>
                  <a:cxn ang="0">
                    <a:pos x="0" y="45"/>
                  </a:cxn>
                  <a:cxn ang="0">
                    <a:pos x="23" y="45"/>
                  </a:cxn>
                  <a:cxn ang="0">
                    <a:pos x="13" y="57"/>
                  </a:cxn>
                  <a:cxn ang="0">
                    <a:pos x="23" y="61"/>
                  </a:cxn>
                  <a:cxn ang="0">
                    <a:pos x="45" y="51"/>
                  </a:cxn>
                  <a:cxn ang="0">
                    <a:pos x="96" y="61"/>
                  </a:cxn>
                  <a:cxn ang="0">
                    <a:pos x="112" y="67"/>
                  </a:cxn>
                  <a:cxn ang="0">
                    <a:pos x="122" y="57"/>
                  </a:cxn>
                  <a:cxn ang="0">
                    <a:pos x="145" y="67"/>
                  </a:cxn>
                  <a:cxn ang="0">
                    <a:pos x="173" y="96"/>
                  </a:cxn>
                  <a:cxn ang="0">
                    <a:pos x="161" y="112"/>
                  </a:cxn>
                  <a:cxn ang="0">
                    <a:pos x="145" y="128"/>
                  </a:cxn>
                  <a:cxn ang="0">
                    <a:pos x="112" y="140"/>
                  </a:cxn>
                  <a:cxn ang="0">
                    <a:pos x="90" y="134"/>
                  </a:cxn>
                  <a:cxn ang="0">
                    <a:pos x="67" y="146"/>
                  </a:cxn>
                  <a:cxn ang="0">
                    <a:pos x="84" y="163"/>
                  </a:cxn>
                  <a:cxn ang="0">
                    <a:pos x="112" y="150"/>
                  </a:cxn>
                  <a:cxn ang="0">
                    <a:pos x="145" y="156"/>
                  </a:cxn>
                  <a:cxn ang="0">
                    <a:pos x="151" y="179"/>
                  </a:cxn>
                  <a:cxn ang="0">
                    <a:pos x="206" y="201"/>
                  </a:cxn>
                  <a:cxn ang="0">
                    <a:pos x="212" y="191"/>
                  </a:cxn>
                  <a:cxn ang="0">
                    <a:pos x="183" y="163"/>
                  </a:cxn>
                  <a:cxn ang="0">
                    <a:pos x="222" y="173"/>
                  </a:cxn>
                  <a:cxn ang="0">
                    <a:pos x="250" y="169"/>
                  </a:cxn>
                  <a:cxn ang="0">
                    <a:pos x="222" y="134"/>
                  </a:cxn>
                  <a:cxn ang="0">
                    <a:pos x="228" y="118"/>
                  </a:cxn>
                  <a:cxn ang="0">
                    <a:pos x="256" y="124"/>
                  </a:cxn>
                  <a:cxn ang="0">
                    <a:pos x="256" y="134"/>
                  </a:cxn>
                  <a:cxn ang="0">
                    <a:pos x="273" y="146"/>
                  </a:cxn>
                  <a:cxn ang="0">
                    <a:pos x="279" y="134"/>
                  </a:cxn>
                  <a:cxn ang="0">
                    <a:pos x="311" y="118"/>
                  </a:cxn>
                  <a:cxn ang="0">
                    <a:pos x="301" y="106"/>
                  </a:cxn>
                  <a:cxn ang="0">
                    <a:pos x="273" y="112"/>
                  </a:cxn>
                  <a:cxn ang="0">
                    <a:pos x="285" y="102"/>
                  </a:cxn>
                  <a:cxn ang="0">
                    <a:pos x="240" y="83"/>
                  </a:cxn>
                  <a:cxn ang="0">
                    <a:pos x="262" y="79"/>
                  </a:cxn>
                  <a:cxn ang="0">
                    <a:pos x="266" y="61"/>
                  </a:cxn>
                  <a:cxn ang="0">
                    <a:pos x="244" y="57"/>
                  </a:cxn>
                  <a:cxn ang="0">
                    <a:pos x="218" y="61"/>
                  </a:cxn>
                  <a:cxn ang="0">
                    <a:pos x="234" y="45"/>
                  </a:cxn>
                  <a:cxn ang="0">
                    <a:pos x="195" y="35"/>
                  </a:cxn>
                  <a:cxn ang="0">
                    <a:pos x="128" y="28"/>
                  </a:cxn>
                  <a:cxn ang="0">
                    <a:pos x="139" y="16"/>
                  </a:cxn>
                  <a:cxn ang="0">
                    <a:pos x="118" y="6"/>
                  </a:cxn>
                  <a:cxn ang="0">
                    <a:pos x="72" y="22"/>
                  </a:cxn>
                  <a:cxn ang="0">
                    <a:pos x="78" y="35"/>
                  </a:cxn>
                  <a:cxn ang="0">
                    <a:pos x="55" y="39"/>
                  </a:cxn>
                  <a:cxn ang="0">
                    <a:pos x="55" y="28"/>
                  </a:cxn>
                  <a:cxn ang="0">
                    <a:pos x="72" y="12"/>
                  </a:cxn>
                  <a:cxn ang="0">
                    <a:pos x="84" y="6"/>
                  </a:cxn>
                  <a:cxn ang="0">
                    <a:pos x="72" y="0"/>
                  </a:cxn>
                  <a:cxn ang="0">
                    <a:pos x="13" y="22"/>
                  </a:cxn>
                  <a:cxn ang="0">
                    <a:pos x="13" y="22"/>
                  </a:cxn>
                  <a:cxn ang="0">
                    <a:pos x="173" y="128"/>
                  </a:cxn>
                  <a:cxn ang="0">
                    <a:pos x="179" y="112"/>
                  </a:cxn>
                  <a:cxn ang="0">
                    <a:pos x="212" y="118"/>
                  </a:cxn>
                  <a:cxn ang="0">
                    <a:pos x="212" y="128"/>
                  </a:cxn>
                  <a:cxn ang="0">
                    <a:pos x="189" y="134"/>
                  </a:cxn>
                  <a:cxn ang="0">
                    <a:pos x="173" y="128"/>
                  </a:cxn>
                  <a:cxn ang="0">
                    <a:pos x="173" y="128"/>
                  </a:cxn>
                </a:cxnLst>
                <a:rect l="0" t="0" r="r" b="b"/>
                <a:pathLst>
                  <a:path w="311" h="201">
                    <a:moveTo>
                      <a:pt x="13" y="22"/>
                    </a:moveTo>
                    <a:lnTo>
                      <a:pt x="0" y="45"/>
                    </a:lnTo>
                    <a:lnTo>
                      <a:pt x="23" y="45"/>
                    </a:lnTo>
                    <a:lnTo>
                      <a:pt x="13" y="57"/>
                    </a:lnTo>
                    <a:lnTo>
                      <a:pt x="23" y="61"/>
                    </a:lnTo>
                    <a:lnTo>
                      <a:pt x="45" y="51"/>
                    </a:lnTo>
                    <a:lnTo>
                      <a:pt x="96" y="61"/>
                    </a:lnTo>
                    <a:lnTo>
                      <a:pt x="112" y="67"/>
                    </a:lnTo>
                    <a:lnTo>
                      <a:pt x="122" y="57"/>
                    </a:lnTo>
                    <a:lnTo>
                      <a:pt x="145" y="67"/>
                    </a:lnTo>
                    <a:lnTo>
                      <a:pt x="173" y="96"/>
                    </a:lnTo>
                    <a:lnTo>
                      <a:pt x="161" y="112"/>
                    </a:lnTo>
                    <a:lnTo>
                      <a:pt x="145" y="128"/>
                    </a:lnTo>
                    <a:lnTo>
                      <a:pt x="112" y="140"/>
                    </a:lnTo>
                    <a:lnTo>
                      <a:pt x="90" y="134"/>
                    </a:lnTo>
                    <a:lnTo>
                      <a:pt x="67" y="146"/>
                    </a:lnTo>
                    <a:lnTo>
                      <a:pt x="84" y="163"/>
                    </a:lnTo>
                    <a:lnTo>
                      <a:pt x="112" y="150"/>
                    </a:lnTo>
                    <a:lnTo>
                      <a:pt x="145" y="156"/>
                    </a:lnTo>
                    <a:lnTo>
                      <a:pt x="151" y="179"/>
                    </a:lnTo>
                    <a:lnTo>
                      <a:pt x="206" y="201"/>
                    </a:lnTo>
                    <a:lnTo>
                      <a:pt x="212" y="191"/>
                    </a:lnTo>
                    <a:lnTo>
                      <a:pt x="183" y="163"/>
                    </a:lnTo>
                    <a:lnTo>
                      <a:pt x="222" y="173"/>
                    </a:lnTo>
                    <a:lnTo>
                      <a:pt x="250" y="169"/>
                    </a:lnTo>
                    <a:lnTo>
                      <a:pt x="222" y="134"/>
                    </a:lnTo>
                    <a:lnTo>
                      <a:pt x="228" y="118"/>
                    </a:lnTo>
                    <a:lnTo>
                      <a:pt x="256" y="124"/>
                    </a:lnTo>
                    <a:lnTo>
                      <a:pt x="256" y="134"/>
                    </a:lnTo>
                    <a:lnTo>
                      <a:pt x="273" y="146"/>
                    </a:lnTo>
                    <a:lnTo>
                      <a:pt x="279" y="134"/>
                    </a:lnTo>
                    <a:lnTo>
                      <a:pt x="311" y="118"/>
                    </a:lnTo>
                    <a:lnTo>
                      <a:pt x="301" y="106"/>
                    </a:lnTo>
                    <a:lnTo>
                      <a:pt x="273" y="112"/>
                    </a:lnTo>
                    <a:lnTo>
                      <a:pt x="285" y="102"/>
                    </a:lnTo>
                    <a:lnTo>
                      <a:pt x="240" y="83"/>
                    </a:lnTo>
                    <a:lnTo>
                      <a:pt x="262" y="79"/>
                    </a:lnTo>
                    <a:lnTo>
                      <a:pt x="266" y="61"/>
                    </a:lnTo>
                    <a:lnTo>
                      <a:pt x="244" y="57"/>
                    </a:lnTo>
                    <a:lnTo>
                      <a:pt x="218" y="61"/>
                    </a:lnTo>
                    <a:lnTo>
                      <a:pt x="234" y="45"/>
                    </a:lnTo>
                    <a:lnTo>
                      <a:pt x="195" y="35"/>
                    </a:lnTo>
                    <a:lnTo>
                      <a:pt x="128" y="28"/>
                    </a:lnTo>
                    <a:lnTo>
                      <a:pt x="139" y="16"/>
                    </a:lnTo>
                    <a:lnTo>
                      <a:pt x="118" y="6"/>
                    </a:lnTo>
                    <a:lnTo>
                      <a:pt x="72" y="22"/>
                    </a:lnTo>
                    <a:lnTo>
                      <a:pt x="78" y="35"/>
                    </a:lnTo>
                    <a:lnTo>
                      <a:pt x="55" y="39"/>
                    </a:lnTo>
                    <a:lnTo>
                      <a:pt x="55" y="28"/>
                    </a:lnTo>
                    <a:lnTo>
                      <a:pt x="72" y="12"/>
                    </a:lnTo>
                    <a:lnTo>
                      <a:pt x="84" y="6"/>
                    </a:lnTo>
                    <a:lnTo>
                      <a:pt x="72" y="0"/>
                    </a:lnTo>
                    <a:lnTo>
                      <a:pt x="13" y="22"/>
                    </a:lnTo>
                    <a:lnTo>
                      <a:pt x="13" y="22"/>
                    </a:lnTo>
                    <a:close/>
                    <a:moveTo>
                      <a:pt x="173" y="128"/>
                    </a:moveTo>
                    <a:lnTo>
                      <a:pt x="179" y="112"/>
                    </a:lnTo>
                    <a:lnTo>
                      <a:pt x="212" y="118"/>
                    </a:lnTo>
                    <a:lnTo>
                      <a:pt x="212" y="128"/>
                    </a:lnTo>
                    <a:lnTo>
                      <a:pt x="189" y="134"/>
                    </a:lnTo>
                    <a:lnTo>
                      <a:pt x="173" y="128"/>
                    </a:lnTo>
                    <a:lnTo>
                      <a:pt x="173" y="12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0" name="Freeform 164"/>
              <p:cNvSpPr>
                <a:spLocks/>
              </p:cNvSpPr>
              <p:nvPr/>
            </p:nvSpPr>
            <p:spPr bwMode="auto">
              <a:xfrm>
                <a:off x="1647" y="1018"/>
                <a:ext cx="44" cy="16"/>
              </a:xfrm>
              <a:custGeom>
                <a:avLst/>
                <a:gdLst/>
                <a:ahLst/>
                <a:cxnLst>
                  <a:cxn ang="0">
                    <a:pos x="0" y="0"/>
                  </a:cxn>
                  <a:cxn ang="0">
                    <a:pos x="0" y="12"/>
                  </a:cxn>
                  <a:cxn ang="0">
                    <a:pos x="28" y="16"/>
                  </a:cxn>
                  <a:cxn ang="0">
                    <a:pos x="44" y="16"/>
                  </a:cxn>
                  <a:cxn ang="0">
                    <a:pos x="44" y="0"/>
                  </a:cxn>
                  <a:cxn ang="0">
                    <a:pos x="0" y="0"/>
                  </a:cxn>
                  <a:cxn ang="0">
                    <a:pos x="0" y="0"/>
                  </a:cxn>
                </a:cxnLst>
                <a:rect l="0" t="0" r="r" b="b"/>
                <a:pathLst>
                  <a:path w="44" h="16">
                    <a:moveTo>
                      <a:pt x="0" y="0"/>
                    </a:moveTo>
                    <a:lnTo>
                      <a:pt x="0" y="12"/>
                    </a:lnTo>
                    <a:lnTo>
                      <a:pt x="28" y="16"/>
                    </a:lnTo>
                    <a:lnTo>
                      <a:pt x="44" y="16"/>
                    </a:lnTo>
                    <a:lnTo>
                      <a:pt x="44" y="0"/>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1" name="Freeform 165"/>
              <p:cNvSpPr>
                <a:spLocks/>
              </p:cNvSpPr>
              <p:nvPr/>
            </p:nvSpPr>
            <p:spPr bwMode="auto">
              <a:xfrm>
                <a:off x="1608" y="1101"/>
                <a:ext cx="45" cy="23"/>
              </a:xfrm>
              <a:custGeom>
                <a:avLst/>
                <a:gdLst/>
                <a:ahLst/>
                <a:cxnLst>
                  <a:cxn ang="0">
                    <a:pos x="39" y="0"/>
                  </a:cxn>
                  <a:cxn ang="0">
                    <a:pos x="16" y="13"/>
                  </a:cxn>
                  <a:cxn ang="0">
                    <a:pos x="0" y="23"/>
                  </a:cxn>
                  <a:cxn ang="0">
                    <a:pos x="28" y="23"/>
                  </a:cxn>
                  <a:cxn ang="0">
                    <a:pos x="45" y="19"/>
                  </a:cxn>
                  <a:cxn ang="0">
                    <a:pos x="39" y="0"/>
                  </a:cxn>
                  <a:cxn ang="0">
                    <a:pos x="39" y="0"/>
                  </a:cxn>
                </a:cxnLst>
                <a:rect l="0" t="0" r="r" b="b"/>
                <a:pathLst>
                  <a:path w="45" h="23">
                    <a:moveTo>
                      <a:pt x="39" y="0"/>
                    </a:moveTo>
                    <a:lnTo>
                      <a:pt x="16" y="13"/>
                    </a:lnTo>
                    <a:lnTo>
                      <a:pt x="0" y="23"/>
                    </a:lnTo>
                    <a:lnTo>
                      <a:pt x="28" y="23"/>
                    </a:lnTo>
                    <a:lnTo>
                      <a:pt x="45" y="19"/>
                    </a:lnTo>
                    <a:lnTo>
                      <a:pt x="39" y="0"/>
                    </a:lnTo>
                    <a:lnTo>
                      <a:pt x="39"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2" name="Freeform 166"/>
              <p:cNvSpPr>
                <a:spLocks/>
              </p:cNvSpPr>
              <p:nvPr/>
            </p:nvSpPr>
            <p:spPr bwMode="auto">
              <a:xfrm>
                <a:off x="645" y="1069"/>
                <a:ext cx="1146" cy="520"/>
              </a:xfrm>
              <a:custGeom>
                <a:avLst/>
                <a:gdLst/>
                <a:ahLst/>
                <a:cxnLst>
                  <a:cxn ang="0">
                    <a:pos x="890" y="85"/>
                  </a:cxn>
                  <a:cxn ang="0">
                    <a:pos x="896" y="28"/>
                  </a:cxn>
                  <a:cxn ang="0">
                    <a:pos x="829" y="67"/>
                  </a:cxn>
                  <a:cxn ang="0">
                    <a:pos x="807" y="50"/>
                  </a:cxn>
                  <a:cxn ang="0">
                    <a:pos x="803" y="0"/>
                  </a:cxn>
                  <a:cxn ang="0">
                    <a:pos x="752" y="57"/>
                  </a:cxn>
                  <a:cxn ang="0">
                    <a:pos x="675" y="63"/>
                  </a:cxn>
                  <a:cxn ang="0">
                    <a:pos x="567" y="79"/>
                  </a:cxn>
                  <a:cxn ang="0">
                    <a:pos x="484" y="63"/>
                  </a:cxn>
                  <a:cxn ang="0">
                    <a:pos x="384" y="34"/>
                  </a:cxn>
                  <a:cxn ang="0">
                    <a:pos x="336" y="34"/>
                  </a:cxn>
                  <a:cxn ang="0">
                    <a:pos x="189" y="34"/>
                  </a:cxn>
                  <a:cxn ang="0">
                    <a:pos x="29" y="191"/>
                  </a:cxn>
                  <a:cxn ang="0">
                    <a:pos x="67" y="223"/>
                  </a:cxn>
                  <a:cxn ang="0">
                    <a:pos x="51" y="286"/>
                  </a:cxn>
                  <a:cxn ang="0">
                    <a:pos x="45" y="319"/>
                  </a:cxn>
                  <a:cxn ang="0">
                    <a:pos x="29" y="353"/>
                  </a:cxn>
                  <a:cxn ang="0">
                    <a:pos x="508" y="396"/>
                  </a:cxn>
                  <a:cxn ang="0">
                    <a:pos x="530" y="402"/>
                  </a:cxn>
                  <a:cxn ang="0">
                    <a:pos x="579" y="420"/>
                  </a:cxn>
                  <a:cxn ang="0">
                    <a:pos x="634" y="396"/>
                  </a:cxn>
                  <a:cxn ang="0">
                    <a:pos x="697" y="447"/>
                  </a:cxn>
                  <a:cxn ang="0">
                    <a:pos x="691" y="463"/>
                  </a:cxn>
                  <a:cxn ang="0">
                    <a:pos x="685" y="510"/>
                  </a:cxn>
                  <a:cxn ang="0">
                    <a:pos x="707" y="497"/>
                  </a:cxn>
                  <a:cxn ang="0">
                    <a:pos x="790" y="469"/>
                  </a:cxn>
                  <a:cxn ang="0">
                    <a:pos x="929" y="424"/>
                  </a:cxn>
                  <a:cxn ang="0">
                    <a:pos x="941" y="463"/>
                  </a:cxn>
                  <a:cxn ang="0">
                    <a:pos x="953" y="469"/>
                  </a:cxn>
                  <a:cxn ang="0">
                    <a:pos x="953" y="491"/>
                  </a:cxn>
                  <a:cxn ang="0">
                    <a:pos x="1008" y="453"/>
                  </a:cxn>
                  <a:cxn ang="0">
                    <a:pos x="957" y="436"/>
                  </a:cxn>
                  <a:cxn ang="0">
                    <a:pos x="941" y="402"/>
                  </a:cxn>
                  <a:cxn ang="0">
                    <a:pos x="969" y="380"/>
                  </a:cxn>
                  <a:cxn ang="0">
                    <a:pos x="864" y="443"/>
                  </a:cxn>
                  <a:cxn ang="0">
                    <a:pos x="947" y="363"/>
                  </a:cxn>
                  <a:cxn ang="0">
                    <a:pos x="1079" y="353"/>
                  </a:cxn>
                  <a:cxn ang="0">
                    <a:pos x="1142" y="335"/>
                  </a:cxn>
                  <a:cxn ang="0">
                    <a:pos x="1146" y="302"/>
                  </a:cxn>
                  <a:cxn ang="0">
                    <a:pos x="1075" y="262"/>
                  </a:cxn>
                  <a:cxn ang="0">
                    <a:pos x="1079" y="213"/>
                  </a:cxn>
                  <a:cxn ang="0">
                    <a:pos x="996" y="229"/>
                  </a:cxn>
                  <a:cxn ang="0">
                    <a:pos x="991" y="213"/>
                  </a:cxn>
                  <a:cxn ang="0">
                    <a:pos x="979" y="156"/>
                  </a:cxn>
                  <a:cxn ang="0">
                    <a:pos x="918" y="146"/>
                  </a:cxn>
                  <a:cxn ang="0">
                    <a:pos x="880" y="184"/>
                  </a:cxn>
                  <a:cxn ang="0">
                    <a:pos x="870" y="245"/>
                  </a:cxn>
                  <a:cxn ang="0">
                    <a:pos x="797" y="319"/>
                  </a:cxn>
                  <a:cxn ang="0">
                    <a:pos x="758" y="286"/>
                  </a:cxn>
                  <a:cxn ang="0">
                    <a:pos x="675" y="245"/>
                  </a:cxn>
                  <a:cxn ang="0">
                    <a:pos x="630" y="213"/>
                  </a:cxn>
                  <a:cxn ang="0">
                    <a:pos x="685" y="152"/>
                  </a:cxn>
                  <a:cxn ang="0">
                    <a:pos x="740" y="130"/>
                  </a:cxn>
                  <a:cxn ang="0">
                    <a:pos x="807" y="95"/>
                  </a:cxn>
                  <a:cxn ang="0">
                    <a:pos x="857" y="89"/>
                  </a:cxn>
                </a:cxnLst>
                <a:rect l="0" t="0" r="r" b="b"/>
                <a:pathLst>
                  <a:path w="1146" h="520">
                    <a:moveTo>
                      <a:pt x="857" y="89"/>
                    </a:moveTo>
                    <a:lnTo>
                      <a:pt x="870" y="79"/>
                    </a:lnTo>
                    <a:lnTo>
                      <a:pt x="890" y="85"/>
                    </a:lnTo>
                    <a:lnTo>
                      <a:pt x="918" y="57"/>
                    </a:lnTo>
                    <a:lnTo>
                      <a:pt x="929" y="34"/>
                    </a:lnTo>
                    <a:lnTo>
                      <a:pt x="896" y="28"/>
                    </a:lnTo>
                    <a:lnTo>
                      <a:pt x="880" y="44"/>
                    </a:lnTo>
                    <a:lnTo>
                      <a:pt x="845" y="63"/>
                    </a:lnTo>
                    <a:lnTo>
                      <a:pt x="829" y="67"/>
                    </a:lnTo>
                    <a:lnTo>
                      <a:pt x="845" y="40"/>
                    </a:lnTo>
                    <a:lnTo>
                      <a:pt x="823" y="40"/>
                    </a:lnTo>
                    <a:lnTo>
                      <a:pt x="807" y="50"/>
                    </a:lnTo>
                    <a:lnTo>
                      <a:pt x="803" y="34"/>
                    </a:lnTo>
                    <a:lnTo>
                      <a:pt x="819" y="28"/>
                    </a:lnTo>
                    <a:lnTo>
                      <a:pt x="803" y="0"/>
                    </a:lnTo>
                    <a:lnTo>
                      <a:pt x="752" y="22"/>
                    </a:lnTo>
                    <a:lnTo>
                      <a:pt x="774" y="40"/>
                    </a:lnTo>
                    <a:lnTo>
                      <a:pt x="752" y="57"/>
                    </a:lnTo>
                    <a:lnTo>
                      <a:pt x="730" y="57"/>
                    </a:lnTo>
                    <a:lnTo>
                      <a:pt x="713" y="63"/>
                    </a:lnTo>
                    <a:lnTo>
                      <a:pt x="675" y="63"/>
                    </a:lnTo>
                    <a:lnTo>
                      <a:pt x="618" y="57"/>
                    </a:lnTo>
                    <a:lnTo>
                      <a:pt x="573" y="57"/>
                    </a:lnTo>
                    <a:lnTo>
                      <a:pt x="567" y="79"/>
                    </a:lnTo>
                    <a:lnTo>
                      <a:pt x="551" y="63"/>
                    </a:lnTo>
                    <a:lnTo>
                      <a:pt x="508" y="73"/>
                    </a:lnTo>
                    <a:lnTo>
                      <a:pt x="484" y="63"/>
                    </a:lnTo>
                    <a:lnTo>
                      <a:pt x="496" y="50"/>
                    </a:lnTo>
                    <a:lnTo>
                      <a:pt x="419" y="28"/>
                    </a:lnTo>
                    <a:lnTo>
                      <a:pt x="384" y="34"/>
                    </a:lnTo>
                    <a:lnTo>
                      <a:pt x="368" y="44"/>
                    </a:lnTo>
                    <a:lnTo>
                      <a:pt x="362" y="28"/>
                    </a:lnTo>
                    <a:lnTo>
                      <a:pt x="336" y="34"/>
                    </a:lnTo>
                    <a:lnTo>
                      <a:pt x="291" y="28"/>
                    </a:lnTo>
                    <a:lnTo>
                      <a:pt x="230" y="50"/>
                    </a:lnTo>
                    <a:lnTo>
                      <a:pt x="189" y="34"/>
                    </a:lnTo>
                    <a:lnTo>
                      <a:pt x="173" y="34"/>
                    </a:lnTo>
                    <a:lnTo>
                      <a:pt x="0" y="184"/>
                    </a:lnTo>
                    <a:lnTo>
                      <a:pt x="29" y="191"/>
                    </a:lnTo>
                    <a:lnTo>
                      <a:pt x="23" y="207"/>
                    </a:lnTo>
                    <a:lnTo>
                      <a:pt x="57" y="195"/>
                    </a:lnTo>
                    <a:lnTo>
                      <a:pt x="67" y="223"/>
                    </a:lnTo>
                    <a:lnTo>
                      <a:pt x="67" y="252"/>
                    </a:lnTo>
                    <a:lnTo>
                      <a:pt x="74" y="274"/>
                    </a:lnTo>
                    <a:lnTo>
                      <a:pt x="51" y="286"/>
                    </a:lnTo>
                    <a:lnTo>
                      <a:pt x="29" y="302"/>
                    </a:lnTo>
                    <a:lnTo>
                      <a:pt x="29" y="319"/>
                    </a:lnTo>
                    <a:lnTo>
                      <a:pt x="45" y="319"/>
                    </a:lnTo>
                    <a:lnTo>
                      <a:pt x="35" y="335"/>
                    </a:lnTo>
                    <a:lnTo>
                      <a:pt x="51" y="329"/>
                    </a:lnTo>
                    <a:lnTo>
                      <a:pt x="29" y="353"/>
                    </a:lnTo>
                    <a:lnTo>
                      <a:pt x="51" y="363"/>
                    </a:lnTo>
                    <a:lnTo>
                      <a:pt x="80" y="392"/>
                    </a:lnTo>
                    <a:lnTo>
                      <a:pt x="508" y="396"/>
                    </a:lnTo>
                    <a:lnTo>
                      <a:pt x="508" y="386"/>
                    </a:lnTo>
                    <a:lnTo>
                      <a:pt x="524" y="386"/>
                    </a:lnTo>
                    <a:lnTo>
                      <a:pt x="530" y="402"/>
                    </a:lnTo>
                    <a:lnTo>
                      <a:pt x="557" y="408"/>
                    </a:lnTo>
                    <a:lnTo>
                      <a:pt x="567" y="402"/>
                    </a:lnTo>
                    <a:lnTo>
                      <a:pt x="579" y="420"/>
                    </a:lnTo>
                    <a:lnTo>
                      <a:pt x="602" y="414"/>
                    </a:lnTo>
                    <a:lnTo>
                      <a:pt x="608" y="402"/>
                    </a:lnTo>
                    <a:lnTo>
                      <a:pt x="634" y="396"/>
                    </a:lnTo>
                    <a:lnTo>
                      <a:pt x="656" y="424"/>
                    </a:lnTo>
                    <a:lnTo>
                      <a:pt x="662" y="443"/>
                    </a:lnTo>
                    <a:lnTo>
                      <a:pt x="697" y="447"/>
                    </a:lnTo>
                    <a:lnTo>
                      <a:pt x="719" y="469"/>
                    </a:lnTo>
                    <a:lnTo>
                      <a:pt x="701" y="475"/>
                    </a:lnTo>
                    <a:lnTo>
                      <a:pt x="691" y="463"/>
                    </a:lnTo>
                    <a:lnTo>
                      <a:pt x="679" y="475"/>
                    </a:lnTo>
                    <a:lnTo>
                      <a:pt x="656" y="520"/>
                    </a:lnTo>
                    <a:lnTo>
                      <a:pt x="685" y="510"/>
                    </a:lnTo>
                    <a:lnTo>
                      <a:pt x="697" y="514"/>
                    </a:lnTo>
                    <a:lnTo>
                      <a:pt x="707" y="510"/>
                    </a:lnTo>
                    <a:lnTo>
                      <a:pt x="707" y="497"/>
                    </a:lnTo>
                    <a:lnTo>
                      <a:pt x="752" y="487"/>
                    </a:lnTo>
                    <a:lnTo>
                      <a:pt x="768" y="487"/>
                    </a:lnTo>
                    <a:lnTo>
                      <a:pt x="790" y="469"/>
                    </a:lnTo>
                    <a:lnTo>
                      <a:pt x="874" y="459"/>
                    </a:lnTo>
                    <a:lnTo>
                      <a:pt x="908" y="424"/>
                    </a:lnTo>
                    <a:lnTo>
                      <a:pt x="929" y="424"/>
                    </a:lnTo>
                    <a:lnTo>
                      <a:pt x="918" y="443"/>
                    </a:lnTo>
                    <a:lnTo>
                      <a:pt x="924" y="475"/>
                    </a:lnTo>
                    <a:lnTo>
                      <a:pt x="941" y="463"/>
                    </a:lnTo>
                    <a:lnTo>
                      <a:pt x="953" y="453"/>
                    </a:lnTo>
                    <a:lnTo>
                      <a:pt x="969" y="463"/>
                    </a:lnTo>
                    <a:lnTo>
                      <a:pt x="953" y="469"/>
                    </a:lnTo>
                    <a:lnTo>
                      <a:pt x="924" y="487"/>
                    </a:lnTo>
                    <a:lnTo>
                      <a:pt x="929" y="497"/>
                    </a:lnTo>
                    <a:lnTo>
                      <a:pt x="953" y="491"/>
                    </a:lnTo>
                    <a:lnTo>
                      <a:pt x="979" y="469"/>
                    </a:lnTo>
                    <a:lnTo>
                      <a:pt x="1008" y="463"/>
                    </a:lnTo>
                    <a:lnTo>
                      <a:pt x="1008" y="453"/>
                    </a:lnTo>
                    <a:lnTo>
                      <a:pt x="985" y="453"/>
                    </a:lnTo>
                    <a:lnTo>
                      <a:pt x="963" y="447"/>
                    </a:lnTo>
                    <a:lnTo>
                      <a:pt x="957" y="436"/>
                    </a:lnTo>
                    <a:lnTo>
                      <a:pt x="963" y="424"/>
                    </a:lnTo>
                    <a:lnTo>
                      <a:pt x="941" y="414"/>
                    </a:lnTo>
                    <a:lnTo>
                      <a:pt x="941" y="402"/>
                    </a:lnTo>
                    <a:lnTo>
                      <a:pt x="975" y="408"/>
                    </a:lnTo>
                    <a:lnTo>
                      <a:pt x="985" y="396"/>
                    </a:lnTo>
                    <a:lnTo>
                      <a:pt x="969" y="380"/>
                    </a:lnTo>
                    <a:lnTo>
                      <a:pt x="941" y="392"/>
                    </a:lnTo>
                    <a:lnTo>
                      <a:pt x="902" y="414"/>
                    </a:lnTo>
                    <a:lnTo>
                      <a:pt x="864" y="443"/>
                    </a:lnTo>
                    <a:lnTo>
                      <a:pt x="896" y="402"/>
                    </a:lnTo>
                    <a:lnTo>
                      <a:pt x="924" y="386"/>
                    </a:lnTo>
                    <a:lnTo>
                      <a:pt x="947" y="363"/>
                    </a:lnTo>
                    <a:lnTo>
                      <a:pt x="1024" y="363"/>
                    </a:lnTo>
                    <a:lnTo>
                      <a:pt x="1058" y="369"/>
                    </a:lnTo>
                    <a:lnTo>
                      <a:pt x="1079" y="353"/>
                    </a:lnTo>
                    <a:lnTo>
                      <a:pt x="1113" y="341"/>
                    </a:lnTo>
                    <a:lnTo>
                      <a:pt x="1130" y="341"/>
                    </a:lnTo>
                    <a:lnTo>
                      <a:pt x="1142" y="335"/>
                    </a:lnTo>
                    <a:lnTo>
                      <a:pt x="1136" y="325"/>
                    </a:lnTo>
                    <a:lnTo>
                      <a:pt x="1142" y="319"/>
                    </a:lnTo>
                    <a:lnTo>
                      <a:pt x="1146" y="302"/>
                    </a:lnTo>
                    <a:lnTo>
                      <a:pt x="1079" y="308"/>
                    </a:lnTo>
                    <a:lnTo>
                      <a:pt x="1123" y="290"/>
                    </a:lnTo>
                    <a:lnTo>
                      <a:pt x="1075" y="262"/>
                    </a:lnTo>
                    <a:lnTo>
                      <a:pt x="1085" y="241"/>
                    </a:lnTo>
                    <a:lnTo>
                      <a:pt x="1079" y="229"/>
                    </a:lnTo>
                    <a:lnTo>
                      <a:pt x="1079" y="213"/>
                    </a:lnTo>
                    <a:lnTo>
                      <a:pt x="1063" y="213"/>
                    </a:lnTo>
                    <a:lnTo>
                      <a:pt x="1075" y="191"/>
                    </a:lnTo>
                    <a:lnTo>
                      <a:pt x="996" y="229"/>
                    </a:lnTo>
                    <a:lnTo>
                      <a:pt x="985" y="229"/>
                    </a:lnTo>
                    <a:lnTo>
                      <a:pt x="996" y="219"/>
                    </a:lnTo>
                    <a:lnTo>
                      <a:pt x="991" y="213"/>
                    </a:lnTo>
                    <a:lnTo>
                      <a:pt x="1008" y="178"/>
                    </a:lnTo>
                    <a:lnTo>
                      <a:pt x="991" y="174"/>
                    </a:lnTo>
                    <a:lnTo>
                      <a:pt x="979" y="156"/>
                    </a:lnTo>
                    <a:lnTo>
                      <a:pt x="963" y="156"/>
                    </a:lnTo>
                    <a:lnTo>
                      <a:pt x="963" y="152"/>
                    </a:lnTo>
                    <a:lnTo>
                      <a:pt x="918" y="146"/>
                    </a:lnTo>
                    <a:lnTo>
                      <a:pt x="912" y="134"/>
                    </a:lnTo>
                    <a:lnTo>
                      <a:pt x="902" y="156"/>
                    </a:lnTo>
                    <a:lnTo>
                      <a:pt x="880" y="184"/>
                    </a:lnTo>
                    <a:lnTo>
                      <a:pt x="890" y="195"/>
                    </a:lnTo>
                    <a:lnTo>
                      <a:pt x="857" y="223"/>
                    </a:lnTo>
                    <a:lnTo>
                      <a:pt x="870" y="245"/>
                    </a:lnTo>
                    <a:lnTo>
                      <a:pt x="823" y="286"/>
                    </a:lnTo>
                    <a:lnTo>
                      <a:pt x="803" y="290"/>
                    </a:lnTo>
                    <a:lnTo>
                      <a:pt x="797" y="319"/>
                    </a:lnTo>
                    <a:lnTo>
                      <a:pt x="768" y="353"/>
                    </a:lnTo>
                    <a:lnTo>
                      <a:pt x="746" y="341"/>
                    </a:lnTo>
                    <a:lnTo>
                      <a:pt x="758" y="286"/>
                    </a:lnTo>
                    <a:lnTo>
                      <a:pt x="746" y="280"/>
                    </a:lnTo>
                    <a:lnTo>
                      <a:pt x="723" y="286"/>
                    </a:lnTo>
                    <a:lnTo>
                      <a:pt x="675" y="245"/>
                    </a:lnTo>
                    <a:lnTo>
                      <a:pt x="640" y="245"/>
                    </a:lnTo>
                    <a:lnTo>
                      <a:pt x="640" y="213"/>
                    </a:lnTo>
                    <a:lnTo>
                      <a:pt x="630" y="213"/>
                    </a:lnTo>
                    <a:lnTo>
                      <a:pt x="640" y="191"/>
                    </a:lnTo>
                    <a:lnTo>
                      <a:pt x="685" y="162"/>
                    </a:lnTo>
                    <a:lnTo>
                      <a:pt x="685" y="152"/>
                    </a:lnTo>
                    <a:lnTo>
                      <a:pt x="730" y="140"/>
                    </a:lnTo>
                    <a:lnTo>
                      <a:pt x="707" y="124"/>
                    </a:lnTo>
                    <a:lnTo>
                      <a:pt x="740" y="130"/>
                    </a:lnTo>
                    <a:lnTo>
                      <a:pt x="803" y="107"/>
                    </a:lnTo>
                    <a:lnTo>
                      <a:pt x="758" y="95"/>
                    </a:lnTo>
                    <a:lnTo>
                      <a:pt x="807" y="95"/>
                    </a:lnTo>
                    <a:lnTo>
                      <a:pt x="835" y="85"/>
                    </a:lnTo>
                    <a:lnTo>
                      <a:pt x="857" y="89"/>
                    </a:lnTo>
                    <a:lnTo>
                      <a:pt x="857" y="8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3" name="Freeform 167"/>
              <p:cNvSpPr>
                <a:spLocks/>
              </p:cNvSpPr>
              <p:nvPr/>
            </p:nvSpPr>
            <p:spPr bwMode="auto">
              <a:xfrm>
                <a:off x="1464" y="1191"/>
                <a:ext cx="26" cy="28"/>
              </a:xfrm>
              <a:custGeom>
                <a:avLst/>
                <a:gdLst/>
                <a:ahLst/>
                <a:cxnLst>
                  <a:cxn ang="0">
                    <a:pos x="26" y="18"/>
                  </a:cxn>
                  <a:cxn ang="0">
                    <a:pos x="26" y="0"/>
                  </a:cxn>
                  <a:cxn ang="0">
                    <a:pos x="0" y="12"/>
                  </a:cxn>
                  <a:cxn ang="0">
                    <a:pos x="10" y="28"/>
                  </a:cxn>
                  <a:cxn ang="0">
                    <a:pos x="26" y="18"/>
                  </a:cxn>
                  <a:cxn ang="0">
                    <a:pos x="26" y="18"/>
                  </a:cxn>
                </a:cxnLst>
                <a:rect l="0" t="0" r="r" b="b"/>
                <a:pathLst>
                  <a:path w="26" h="28">
                    <a:moveTo>
                      <a:pt x="26" y="18"/>
                    </a:moveTo>
                    <a:lnTo>
                      <a:pt x="26" y="0"/>
                    </a:lnTo>
                    <a:lnTo>
                      <a:pt x="0" y="12"/>
                    </a:lnTo>
                    <a:lnTo>
                      <a:pt x="10" y="28"/>
                    </a:lnTo>
                    <a:lnTo>
                      <a:pt x="26" y="18"/>
                    </a:lnTo>
                    <a:lnTo>
                      <a:pt x="26" y="1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4" name="Freeform 168"/>
              <p:cNvSpPr>
                <a:spLocks/>
              </p:cNvSpPr>
              <p:nvPr/>
            </p:nvSpPr>
            <p:spPr bwMode="auto">
              <a:xfrm>
                <a:off x="1509" y="1209"/>
                <a:ext cx="22" cy="16"/>
              </a:xfrm>
              <a:custGeom>
                <a:avLst/>
                <a:gdLst/>
                <a:ahLst/>
                <a:cxnLst>
                  <a:cxn ang="0">
                    <a:pos x="16" y="0"/>
                  </a:cxn>
                  <a:cxn ang="0">
                    <a:pos x="0" y="4"/>
                  </a:cxn>
                  <a:cxn ang="0">
                    <a:pos x="6" y="16"/>
                  </a:cxn>
                  <a:cxn ang="0">
                    <a:pos x="22" y="0"/>
                  </a:cxn>
                  <a:cxn ang="0">
                    <a:pos x="16" y="0"/>
                  </a:cxn>
                  <a:cxn ang="0">
                    <a:pos x="16" y="0"/>
                  </a:cxn>
                </a:cxnLst>
                <a:rect l="0" t="0" r="r" b="b"/>
                <a:pathLst>
                  <a:path w="22" h="16">
                    <a:moveTo>
                      <a:pt x="16" y="0"/>
                    </a:moveTo>
                    <a:lnTo>
                      <a:pt x="0" y="4"/>
                    </a:lnTo>
                    <a:lnTo>
                      <a:pt x="6" y="16"/>
                    </a:lnTo>
                    <a:lnTo>
                      <a:pt x="22" y="0"/>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5" name="Freeform 169"/>
              <p:cNvSpPr>
                <a:spLocks/>
              </p:cNvSpPr>
              <p:nvPr/>
            </p:nvSpPr>
            <p:spPr bwMode="auto">
              <a:xfrm>
                <a:off x="1452" y="1152"/>
                <a:ext cx="67" cy="45"/>
              </a:xfrm>
              <a:custGeom>
                <a:avLst/>
                <a:gdLst/>
                <a:ahLst/>
                <a:cxnLst>
                  <a:cxn ang="0">
                    <a:pos x="34" y="35"/>
                  </a:cxn>
                  <a:cxn ang="0">
                    <a:pos x="63" y="45"/>
                  </a:cxn>
                  <a:cxn ang="0">
                    <a:pos x="67" y="29"/>
                  </a:cxn>
                  <a:cxn ang="0">
                    <a:pos x="28" y="0"/>
                  </a:cxn>
                  <a:cxn ang="0">
                    <a:pos x="0" y="29"/>
                  </a:cxn>
                  <a:cxn ang="0">
                    <a:pos x="0" y="39"/>
                  </a:cxn>
                  <a:cxn ang="0">
                    <a:pos x="16" y="39"/>
                  </a:cxn>
                  <a:cxn ang="0">
                    <a:pos x="34" y="35"/>
                  </a:cxn>
                  <a:cxn ang="0">
                    <a:pos x="34" y="35"/>
                  </a:cxn>
                </a:cxnLst>
                <a:rect l="0" t="0" r="r" b="b"/>
                <a:pathLst>
                  <a:path w="67" h="45">
                    <a:moveTo>
                      <a:pt x="34" y="35"/>
                    </a:moveTo>
                    <a:lnTo>
                      <a:pt x="63" y="45"/>
                    </a:lnTo>
                    <a:lnTo>
                      <a:pt x="67" y="29"/>
                    </a:lnTo>
                    <a:lnTo>
                      <a:pt x="28" y="0"/>
                    </a:lnTo>
                    <a:lnTo>
                      <a:pt x="0" y="29"/>
                    </a:lnTo>
                    <a:lnTo>
                      <a:pt x="0" y="39"/>
                    </a:lnTo>
                    <a:lnTo>
                      <a:pt x="16" y="39"/>
                    </a:lnTo>
                    <a:lnTo>
                      <a:pt x="34" y="35"/>
                    </a:lnTo>
                    <a:lnTo>
                      <a:pt x="34" y="3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6" name="Freeform 170"/>
              <p:cNvSpPr>
                <a:spLocks/>
              </p:cNvSpPr>
              <p:nvPr/>
            </p:nvSpPr>
            <p:spPr bwMode="auto">
              <a:xfrm>
                <a:off x="1641" y="1432"/>
                <a:ext cx="34" cy="21"/>
              </a:xfrm>
              <a:custGeom>
                <a:avLst/>
                <a:gdLst/>
                <a:ahLst/>
                <a:cxnLst>
                  <a:cxn ang="0">
                    <a:pos x="0" y="0"/>
                  </a:cxn>
                  <a:cxn ang="0">
                    <a:pos x="6" y="17"/>
                  </a:cxn>
                  <a:cxn ang="0">
                    <a:pos x="22" y="21"/>
                  </a:cxn>
                  <a:cxn ang="0">
                    <a:pos x="34" y="11"/>
                  </a:cxn>
                  <a:cxn ang="0">
                    <a:pos x="22" y="5"/>
                  </a:cxn>
                  <a:cxn ang="0">
                    <a:pos x="0" y="0"/>
                  </a:cxn>
                  <a:cxn ang="0">
                    <a:pos x="0" y="0"/>
                  </a:cxn>
                </a:cxnLst>
                <a:rect l="0" t="0" r="r" b="b"/>
                <a:pathLst>
                  <a:path w="34" h="21">
                    <a:moveTo>
                      <a:pt x="0" y="0"/>
                    </a:moveTo>
                    <a:lnTo>
                      <a:pt x="6" y="17"/>
                    </a:lnTo>
                    <a:lnTo>
                      <a:pt x="22" y="21"/>
                    </a:lnTo>
                    <a:lnTo>
                      <a:pt x="34" y="11"/>
                    </a:lnTo>
                    <a:lnTo>
                      <a:pt x="22" y="5"/>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7" name="Freeform 171"/>
              <p:cNvSpPr>
                <a:spLocks/>
              </p:cNvSpPr>
              <p:nvPr/>
            </p:nvSpPr>
            <p:spPr bwMode="auto">
              <a:xfrm>
                <a:off x="1703" y="1410"/>
                <a:ext cx="110" cy="90"/>
              </a:xfrm>
              <a:custGeom>
                <a:avLst/>
                <a:gdLst/>
                <a:ahLst/>
                <a:cxnLst>
                  <a:cxn ang="0">
                    <a:pos x="65" y="8"/>
                  </a:cxn>
                  <a:cxn ang="0">
                    <a:pos x="65" y="0"/>
                  </a:cxn>
                  <a:cxn ang="0">
                    <a:pos x="43" y="10"/>
                  </a:cxn>
                  <a:cxn ang="0">
                    <a:pos x="27" y="43"/>
                  </a:cxn>
                  <a:cxn ang="0">
                    <a:pos x="0" y="61"/>
                  </a:cxn>
                  <a:cxn ang="0">
                    <a:pos x="49" y="71"/>
                  </a:cxn>
                  <a:cxn ang="0">
                    <a:pos x="49" y="90"/>
                  </a:cxn>
                  <a:cxn ang="0">
                    <a:pos x="84" y="61"/>
                  </a:cxn>
                  <a:cxn ang="0">
                    <a:pos x="84" y="77"/>
                  </a:cxn>
                  <a:cxn ang="0">
                    <a:pos x="100" y="83"/>
                  </a:cxn>
                  <a:cxn ang="0">
                    <a:pos x="110" y="67"/>
                  </a:cxn>
                  <a:cxn ang="0">
                    <a:pos x="94" y="61"/>
                  </a:cxn>
                  <a:cxn ang="0">
                    <a:pos x="100" y="49"/>
                  </a:cxn>
                  <a:cxn ang="0">
                    <a:pos x="88" y="43"/>
                  </a:cxn>
                  <a:cxn ang="0">
                    <a:pos x="100" y="33"/>
                  </a:cxn>
                  <a:cxn ang="0">
                    <a:pos x="65" y="27"/>
                  </a:cxn>
                  <a:cxn ang="0">
                    <a:pos x="65" y="16"/>
                  </a:cxn>
                  <a:cxn ang="0">
                    <a:pos x="55" y="16"/>
                  </a:cxn>
                  <a:cxn ang="0">
                    <a:pos x="65" y="8"/>
                  </a:cxn>
                  <a:cxn ang="0">
                    <a:pos x="65" y="8"/>
                  </a:cxn>
                </a:cxnLst>
                <a:rect l="0" t="0" r="r" b="b"/>
                <a:pathLst>
                  <a:path w="110" h="90">
                    <a:moveTo>
                      <a:pt x="65" y="8"/>
                    </a:moveTo>
                    <a:lnTo>
                      <a:pt x="65" y="0"/>
                    </a:lnTo>
                    <a:lnTo>
                      <a:pt x="43" y="10"/>
                    </a:lnTo>
                    <a:lnTo>
                      <a:pt x="27" y="43"/>
                    </a:lnTo>
                    <a:lnTo>
                      <a:pt x="0" y="61"/>
                    </a:lnTo>
                    <a:lnTo>
                      <a:pt x="49" y="71"/>
                    </a:lnTo>
                    <a:lnTo>
                      <a:pt x="49" y="90"/>
                    </a:lnTo>
                    <a:lnTo>
                      <a:pt x="84" y="61"/>
                    </a:lnTo>
                    <a:lnTo>
                      <a:pt x="84" y="77"/>
                    </a:lnTo>
                    <a:lnTo>
                      <a:pt x="100" y="83"/>
                    </a:lnTo>
                    <a:lnTo>
                      <a:pt x="110" y="67"/>
                    </a:lnTo>
                    <a:lnTo>
                      <a:pt x="94" y="61"/>
                    </a:lnTo>
                    <a:lnTo>
                      <a:pt x="100" y="49"/>
                    </a:lnTo>
                    <a:lnTo>
                      <a:pt x="88" y="43"/>
                    </a:lnTo>
                    <a:lnTo>
                      <a:pt x="100" y="33"/>
                    </a:lnTo>
                    <a:lnTo>
                      <a:pt x="65" y="27"/>
                    </a:lnTo>
                    <a:lnTo>
                      <a:pt x="65" y="16"/>
                    </a:lnTo>
                    <a:lnTo>
                      <a:pt x="55" y="16"/>
                    </a:lnTo>
                    <a:lnTo>
                      <a:pt x="65" y="8"/>
                    </a:lnTo>
                    <a:lnTo>
                      <a:pt x="65" y="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8" name="Freeform 172"/>
              <p:cNvSpPr>
                <a:spLocks/>
              </p:cNvSpPr>
              <p:nvPr/>
            </p:nvSpPr>
            <p:spPr bwMode="auto">
              <a:xfrm>
                <a:off x="1653" y="1471"/>
                <a:ext cx="16" cy="10"/>
              </a:xfrm>
              <a:custGeom>
                <a:avLst/>
                <a:gdLst/>
                <a:ahLst/>
                <a:cxnLst>
                  <a:cxn ang="0">
                    <a:pos x="0" y="6"/>
                  </a:cxn>
                  <a:cxn ang="0">
                    <a:pos x="16" y="10"/>
                  </a:cxn>
                  <a:cxn ang="0">
                    <a:pos x="16" y="0"/>
                  </a:cxn>
                  <a:cxn ang="0">
                    <a:pos x="0" y="6"/>
                  </a:cxn>
                  <a:cxn ang="0">
                    <a:pos x="0" y="6"/>
                  </a:cxn>
                </a:cxnLst>
                <a:rect l="0" t="0" r="r" b="b"/>
                <a:pathLst>
                  <a:path w="16" h="10">
                    <a:moveTo>
                      <a:pt x="0" y="6"/>
                    </a:moveTo>
                    <a:lnTo>
                      <a:pt x="16" y="10"/>
                    </a:lnTo>
                    <a:lnTo>
                      <a:pt x="16"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59" name="Freeform 173"/>
              <p:cNvSpPr>
                <a:spLocks/>
              </p:cNvSpPr>
              <p:nvPr/>
            </p:nvSpPr>
            <p:spPr bwMode="auto">
              <a:xfrm>
                <a:off x="1659" y="1487"/>
                <a:ext cx="26" cy="23"/>
              </a:xfrm>
              <a:custGeom>
                <a:avLst/>
                <a:gdLst/>
                <a:ahLst/>
                <a:cxnLst>
                  <a:cxn ang="0">
                    <a:pos x="0" y="13"/>
                  </a:cxn>
                  <a:cxn ang="0">
                    <a:pos x="10" y="23"/>
                  </a:cxn>
                  <a:cxn ang="0">
                    <a:pos x="26" y="23"/>
                  </a:cxn>
                  <a:cxn ang="0">
                    <a:pos x="26" y="13"/>
                  </a:cxn>
                  <a:cxn ang="0">
                    <a:pos x="16" y="13"/>
                  </a:cxn>
                  <a:cxn ang="0">
                    <a:pos x="22" y="0"/>
                  </a:cxn>
                  <a:cxn ang="0">
                    <a:pos x="0" y="13"/>
                  </a:cxn>
                  <a:cxn ang="0">
                    <a:pos x="0" y="13"/>
                  </a:cxn>
                </a:cxnLst>
                <a:rect l="0" t="0" r="r" b="b"/>
                <a:pathLst>
                  <a:path w="26" h="23">
                    <a:moveTo>
                      <a:pt x="0" y="13"/>
                    </a:moveTo>
                    <a:lnTo>
                      <a:pt x="10" y="23"/>
                    </a:lnTo>
                    <a:lnTo>
                      <a:pt x="26" y="23"/>
                    </a:lnTo>
                    <a:lnTo>
                      <a:pt x="26" y="13"/>
                    </a:lnTo>
                    <a:lnTo>
                      <a:pt x="16" y="13"/>
                    </a:lnTo>
                    <a:lnTo>
                      <a:pt x="22" y="0"/>
                    </a:lnTo>
                    <a:lnTo>
                      <a:pt x="0" y="13"/>
                    </a:lnTo>
                    <a:lnTo>
                      <a:pt x="0" y="1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0" name="Freeform 174"/>
              <p:cNvSpPr>
                <a:spLocks/>
              </p:cNvSpPr>
              <p:nvPr/>
            </p:nvSpPr>
            <p:spPr bwMode="auto">
              <a:xfrm>
                <a:off x="1614" y="1481"/>
                <a:ext cx="33" cy="19"/>
              </a:xfrm>
              <a:custGeom>
                <a:avLst/>
                <a:gdLst/>
                <a:ahLst/>
                <a:cxnLst>
                  <a:cxn ang="0">
                    <a:pos x="10" y="0"/>
                  </a:cxn>
                  <a:cxn ang="0">
                    <a:pos x="0" y="12"/>
                  </a:cxn>
                  <a:cxn ang="0">
                    <a:pos x="33" y="19"/>
                  </a:cxn>
                  <a:cxn ang="0">
                    <a:pos x="10" y="0"/>
                  </a:cxn>
                  <a:cxn ang="0">
                    <a:pos x="10" y="0"/>
                  </a:cxn>
                </a:cxnLst>
                <a:rect l="0" t="0" r="r" b="b"/>
                <a:pathLst>
                  <a:path w="33" h="19">
                    <a:moveTo>
                      <a:pt x="10" y="0"/>
                    </a:moveTo>
                    <a:lnTo>
                      <a:pt x="0" y="12"/>
                    </a:lnTo>
                    <a:lnTo>
                      <a:pt x="33" y="19"/>
                    </a:lnTo>
                    <a:lnTo>
                      <a:pt x="10" y="0"/>
                    </a:lnTo>
                    <a:lnTo>
                      <a:pt x="1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1" name="Freeform 175"/>
              <p:cNvSpPr>
                <a:spLocks/>
              </p:cNvSpPr>
              <p:nvPr/>
            </p:nvSpPr>
            <p:spPr bwMode="auto">
              <a:xfrm>
                <a:off x="1119" y="1030"/>
                <a:ext cx="217" cy="71"/>
              </a:xfrm>
              <a:custGeom>
                <a:avLst/>
                <a:gdLst/>
                <a:ahLst/>
                <a:cxnLst>
                  <a:cxn ang="0">
                    <a:pos x="99" y="16"/>
                  </a:cxn>
                  <a:cxn ang="0">
                    <a:pos x="99" y="0"/>
                  </a:cxn>
                  <a:cxn ang="0">
                    <a:pos x="22" y="27"/>
                  </a:cxn>
                  <a:cxn ang="0">
                    <a:pos x="34" y="33"/>
                  </a:cxn>
                  <a:cxn ang="0">
                    <a:pos x="67" y="27"/>
                  </a:cxn>
                  <a:cxn ang="0">
                    <a:pos x="44" y="39"/>
                  </a:cxn>
                  <a:cxn ang="0">
                    <a:pos x="73" y="45"/>
                  </a:cxn>
                  <a:cxn ang="0">
                    <a:pos x="28" y="49"/>
                  </a:cxn>
                  <a:cxn ang="0">
                    <a:pos x="0" y="61"/>
                  </a:cxn>
                  <a:cxn ang="0">
                    <a:pos x="34" y="67"/>
                  </a:cxn>
                  <a:cxn ang="0">
                    <a:pos x="44" y="71"/>
                  </a:cxn>
                  <a:cxn ang="0">
                    <a:pos x="128" y="61"/>
                  </a:cxn>
                  <a:cxn ang="0">
                    <a:pos x="160" y="71"/>
                  </a:cxn>
                  <a:cxn ang="0">
                    <a:pos x="178" y="61"/>
                  </a:cxn>
                  <a:cxn ang="0">
                    <a:pos x="211" y="61"/>
                  </a:cxn>
                  <a:cxn ang="0">
                    <a:pos x="217" y="49"/>
                  </a:cxn>
                  <a:cxn ang="0">
                    <a:pos x="201" y="45"/>
                  </a:cxn>
                  <a:cxn ang="0">
                    <a:pos x="211" y="23"/>
                  </a:cxn>
                  <a:cxn ang="0">
                    <a:pos x="205" y="4"/>
                  </a:cxn>
                  <a:cxn ang="0">
                    <a:pos x="178" y="4"/>
                  </a:cxn>
                  <a:cxn ang="0">
                    <a:pos x="172" y="23"/>
                  </a:cxn>
                  <a:cxn ang="0">
                    <a:pos x="160" y="4"/>
                  </a:cxn>
                  <a:cxn ang="0">
                    <a:pos x="121" y="27"/>
                  </a:cxn>
                  <a:cxn ang="0">
                    <a:pos x="121" y="10"/>
                  </a:cxn>
                  <a:cxn ang="0">
                    <a:pos x="99" y="16"/>
                  </a:cxn>
                  <a:cxn ang="0">
                    <a:pos x="99" y="16"/>
                  </a:cxn>
                </a:cxnLst>
                <a:rect l="0" t="0" r="r" b="b"/>
                <a:pathLst>
                  <a:path w="217" h="71">
                    <a:moveTo>
                      <a:pt x="99" y="16"/>
                    </a:moveTo>
                    <a:lnTo>
                      <a:pt x="99" y="0"/>
                    </a:lnTo>
                    <a:lnTo>
                      <a:pt x="22" y="27"/>
                    </a:lnTo>
                    <a:lnTo>
                      <a:pt x="34" y="33"/>
                    </a:lnTo>
                    <a:lnTo>
                      <a:pt x="67" y="27"/>
                    </a:lnTo>
                    <a:lnTo>
                      <a:pt x="44" y="39"/>
                    </a:lnTo>
                    <a:lnTo>
                      <a:pt x="73" y="45"/>
                    </a:lnTo>
                    <a:lnTo>
                      <a:pt x="28" y="49"/>
                    </a:lnTo>
                    <a:lnTo>
                      <a:pt x="0" y="61"/>
                    </a:lnTo>
                    <a:lnTo>
                      <a:pt x="34" y="67"/>
                    </a:lnTo>
                    <a:lnTo>
                      <a:pt x="44" y="71"/>
                    </a:lnTo>
                    <a:lnTo>
                      <a:pt x="128" y="61"/>
                    </a:lnTo>
                    <a:lnTo>
                      <a:pt x="160" y="71"/>
                    </a:lnTo>
                    <a:lnTo>
                      <a:pt x="178" y="61"/>
                    </a:lnTo>
                    <a:lnTo>
                      <a:pt x="211" y="61"/>
                    </a:lnTo>
                    <a:lnTo>
                      <a:pt x="217" y="49"/>
                    </a:lnTo>
                    <a:lnTo>
                      <a:pt x="201" y="45"/>
                    </a:lnTo>
                    <a:lnTo>
                      <a:pt x="211" y="23"/>
                    </a:lnTo>
                    <a:lnTo>
                      <a:pt x="205" y="4"/>
                    </a:lnTo>
                    <a:lnTo>
                      <a:pt x="178" y="4"/>
                    </a:lnTo>
                    <a:lnTo>
                      <a:pt x="172" y="23"/>
                    </a:lnTo>
                    <a:lnTo>
                      <a:pt x="160" y="4"/>
                    </a:lnTo>
                    <a:lnTo>
                      <a:pt x="121" y="27"/>
                    </a:lnTo>
                    <a:lnTo>
                      <a:pt x="121" y="10"/>
                    </a:lnTo>
                    <a:lnTo>
                      <a:pt x="99" y="16"/>
                    </a:lnTo>
                    <a:lnTo>
                      <a:pt x="99"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2" name="Freeform 176"/>
              <p:cNvSpPr>
                <a:spLocks/>
              </p:cNvSpPr>
              <p:nvPr/>
            </p:nvSpPr>
            <p:spPr bwMode="auto">
              <a:xfrm>
                <a:off x="1186" y="963"/>
                <a:ext cx="99" cy="33"/>
              </a:xfrm>
              <a:custGeom>
                <a:avLst/>
                <a:gdLst/>
                <a:ahLst/>
                <a:cxnLst>
                  <a:cxn ang="0">
                    <a:pos x="0" y="33"/>
                  </a:cxn>
                  <a:cxn ang="0">
                    <a:pos x="32" y="33"/>
                  </a:cxn>
                  <a:cxn ang="0">
                    <a:pos x="61" y="23"/>
                  </a:cxn>
                  <a:cxn ang="0">
                    <a:pos x="89" y="16"/>
                  </a:cxn>
                  <a:cxn ang="0">
                    <a:pos x="99" y="4"/>
                  </a:cxn>
                  <a:cxn ang="0">
                    <a:pos x="77" y="0"/>
                  </a:cxn>
                  <a:cxn ang="0">
                    <a:pos x="26" y="16"/>
                  </a:cxn>
                  <a:cxn ang="0">
                    <a:pos x="0" y="33"/>
                  </a:cxn>
                  <a:cxn ang="0">
                    <a:pos x="0" y="33"/>
                  </a:cxn>
                </a:cxnLst>
                <a:rect l="0" t="0" r="r" b="b"/>
                <a:pathLst>
                  <a:path w="99" h="33">
                    <a:moveTo>
                      <a:pt x="0" y="33"/>
                    </a:moveTo>
                    <a:lnTo>
                      <a:pt x="32" y="33"/>
                    </a:lnTo>
                    <a:lnTo>
                      <a:pt x="61" y="23"/>
                    </a:lnTo>
                    <a:lnTo>
                      <a:pt x="89" y="16"/>
                    </a:lnTo>
                    <a:lnTo>
                      <a:pt x="99" y="4"/>
                    </a:lnTo>
                    <a:lnTo>
                      <a:pt x="77" y="0"/>
                    </a:lnTo>
                    <a:lnTo>
                      <a:pt x="26" y="16"/>
                    </a:lnTo>
                    <a:lnTo>
                      <a:pt x="0" y="33"/>
                    </a:lnTo>
                    <a:lnTo>
                      <a:pt x="0" y="3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3" name="Freeform 177"/>
              <p:cNvSpPr>
                <a:spLocks/>
              </p:cNvSpPr>
              <p:nvPr/>
            </p:nvSpPr>
            <p:spPr bwMode="auto">
              <a:xfrm>
                <a:off x="1236" y="979"/>
                <a:ext cx="139" cy="39"/>
              </a:xfrm>
              <a:custGeom>
                <a:avLst/>
                <a:gdLst/>
                <a:ahLst/>
                <a:cxnLst>
                  <a:cxn ang="0">
                    <a:pos x="39" y="23"/>
                  </a:cxn>
                  <a:cxn ang="0">
                    <a:pos x="23" y="39"/>
                  </a:cxn>
                  <a:cxn ang="0">
                    <a:pos x="49" y="39"/>
                  </a:cxn>
                  <a:cxn ang="0">
                    <a:pos x="110" y="29"/>
                  </a:cxn>
                  <a:cxn ang="0">
                    <a:pos x="139" y="17"/>
                  </a:cxn>
                  <a:cxn ang="0">
                    <a:pos x="116" y="11"/>
                  </a:cxn>
                  <a:cxn ang="0">
                    <a:pos x="128" y="0"/>
                  </a:cxn>
                  <a:cxn ang="0">
                    <a:pos x="110" y="7"/>
                  </a:cxn>
                  <a:cxn ang="0">
                    <a:pos x="88" y="23"/>
                  </a:cxn>
                  <a:cxn ang="0">
                    <a:pos x="55" y="11"/>
                  </a:cxn>
                  <a:cxn ang="0">
                    <a:pos x="17" y="17"/>
                  </a:cxn>
                  <a:cxn ang="0">
                    <a:pos x="0" y="29"/>
                  </a:cxn>
                  <a:cxn ang="0">
                    <a:pos x="39" y="23"/>
                  </a:cxn>
                  <a:cxn ang="0">
                    <a:pos x="39" y="23"/>
                  </a:cxn>
                </a:cxnLst>
                <a:rect l="0" t="0" r="r" b="b"/>
                <a:pathLst>
                  <a:path w="139" h="39">
                    <a:moveTo>
                      <a:pt x="39" y="23"/>
                    </a:moveTo>
                    <a:lnTo>
                      <a:pt x="23" y="39"/>
                    </a:lnTo>
                    <a:lnTo>
                      <a:pt x="49" y="39"/>
                    </a:lnTo>
                    <a:lnTo>
                      <a:pt x="110" y="29"/>
                    </a:lnTo>
                    <a:lnTo>
                      <a:pt x="139" y="17"/>
                    </a:lnTo>
                    <a:lnTo>
                      <a:pt x="116" y="11"/>
                    </a:lnTo>
                    <a:lnTo>
                      <a:pt x="128" y="0"/>
                    </a:lnTo>
                    <a:lnTo>
                      <a:pt x="110" y="7"/>
                    </a:lnTo>
                    <a:lnTo>
                      <a:pt x="88" y="23"/>
                    </a:lnTo>
                    <a:lnTo>
                      <a:pt x="55" y="11"/>
                    </a:lnTo>
                    <a:lnTo>
                      <a:pt x="17" y="17"/>
                    </a:lnTo>
                    <a:lnTo>
                      <a:pt x="0" y="29"/>
                    </a:lnTo>
                    <a:lnTo>
                      <a:pt x="39" y="23"/>
                    </a:lnTo>
                    <a:lnTo>
                      <a:pt x="39"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4" name="Freeform 178"/>
              <p:cNvSpPr>
                <a:spLocks/>
              </p:cNvSpPr>
              <p:nvPr/>
            </p:nvSpPr>
            <p:spPr bwMode="auto">
              <a:xfrm>
                <a:off x="1324" y="945"/>
                <a:ext cx="67" cy="28"/>
              </a:xfrm>
              <a:custGeom>
                <a:avLst/>
                <a:gdLst/>
                <a:ahLst/>
                <a:cxnLst>
                  <a:cxn ang="0">
                    <a:pos x="67" y="6"/>
                  </a:cxn>
                  <a:cxn ang="0">
                    <a:pos x="28" y="0"/>
                  </a:cxn>
                  <a:cxn ang="0">
                    <a:pos x="12" y="6"/>
                  </a:cxn>
                  <a:cxn ang="0">
                    <a:pos x="34" y="18"/>
                  </a:cxn>
                  <a:cxn ang="0">
                    <a:pos x="0" y="22"/>
                  </a:cxn>
                  <a:cxn ang="0">
                    <a:pos x="6" y="28"/>
                  </a:cxn>
                  <a:cxn ang="0">
                    <a:pos x="40" y="28"/>
                  </a:cxn>
                  <a:cxn ang="0">
                    <a:pos x="34" y="22"/>
                  </a:cxn>
                  <a:cxn ang="0">
                    <a:pos x="67" y="6"/>
                  </a:cxn>
                  <a:cxn ang="0">
                    <a:pos x="67" y="6"/>
                  </a:cxn>
                </a:cxnLst>
                <a:rect l="0" t="0" r="r" b="b"/>
                <a:pathLst>
                  <a:path w="67" h="28">
                    <a:moveTo>
                      <a:pt x="67" y="6"/>
                    </a:moveTo>
                    <a:lnTo>
                      <a:pt x="28" y="0"/>
                    </a:lnTo>
                    <a:lnTo>
                      <a:pt x="12" y="6"/>
                    </a:lnTo>
                    <a:lnTo>
                      <a:pt x="34" y="18"/>
                    </a:lnTo>
                    <a:lnTo>
                      <a:pt x="0" y="22"/>
                    </a:lnTo>
                    <a:lnTo>
                      <a:pt x="6" y="28"/>
                    </a:lnTo>
                    <a:lnTo>
                      <a:pt x="40" y="28"/>
                    </a:lnTo>
                    <a:lnTo>
                      <a:pt x="34" y="22"/>
                    </a:lnTo>
                    <a:lnTo>
                      <a:pt x="67" y="6"/>
                    </a:lnTo>
                    <a:lnTo>
                      <a:pt x="67"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5" name="Freeform 179"/>
              <p:cNvSpPr>
                <a:spLocks/>
              </p:cNvSpPr>
              <p:nvPr/>
            </p:nvSpPr>
            <p:spPr bwMode="auto">
              <a:xfrm>
                <a:off x="1368" y="996"/>
                <a:ext cx="23" cy="22"/>
              </a:xfrm>
              <a:custGeom>
                <a:avLst/>
                <a:gdLst/>
                <a:ahLst/>
                <a:cxnLst>
                  <a:cxn ang="0">
                    <a:pos x="23" y="6"/>
                  </a:cxn>
                  <a:cxn ang="0">
                    <a:pos x="23" y="0"/>
                  </a:cxn>
                  <a:cxn ang="0">
                    <a:pos x="0" y="12"/>
                  </a:cxn>
                  <a:cxn ang="0">
                    <a:pos x="17" y="22"/>
                  </a:cxn>
                  <a:cxn ang="0">
                    <a:pos x="23" y="6"/>
                  </a:cxn>
                  <a:cxn ang="0">
                    <a:pos x="23" y="6"/>
                  </a:cxn>
                </a:cxnLst>
                <a:rect l="0" t="0" r="r" b="b"/>
                <a:pathLst>
                  <a:path w="23" h="22">
                    <a:moveTo>
                      <a:pt x="23" y="6"/>
                    </a:moveTo>
                    <a:lnTo>
                      <a:pt x="23" y="0"/>
                    </a:lnTo>
                    <a:lnTo>
                      <a:pt x="0" y="12"/>
                    </a:lnTo>
                    <a:lnTo>
                      <a:pt x="17" y="22"/>
                    </a:lnTo>
                    <a:lnTo>
                      <a:pt x="23" y="6"/>
                    </a:lnTo>
                    <a:lnTo>
                      <a:pt x="23"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6" name="Freeform 180"/>
              <p:cNvSpPr>
                <a:spLocks/>
              </p:cNvSpPr>
              <p:nvPr/>
            </p:nvSpPr>
            <p:spPr bwMode="auto">
              <a:xfrm>
                <a:off x="1330" y="1024"/>
                <a:ext cx="28" cy="16"/>
              </a:xfrm>
              <a:custGeom>
                <a:avLst/>
                <a:gdLst/>
                <a:ahLst/>
                <a:cxnLst>
                  <a:cxn ang="0">
                    <a:pos x="0" y="6"/>
                  </a:cxn>
                  <a:cxn ang="0">
                    <a:pos x="16" y="16"/>
                  </a:cxn>
                  <a:cxn ang="0">
                    <a:pos x="28" y="0"/>
                  </a:cxn>
                  <a:cxn ang="0">
                    <a:pos x="0" y="6"/>
                  </a:cxn>
                  <a:cxn ang="0">
                    <a:pos x="0" y="6"/>
                  </a:cxn>
                </a:cxnLst>
                <a:rect l="0" t="0" r="r" b="b"/>
                <a:pathLst>
                  <a:path w="28" h="16">
                    <a:moveTo>
                      <a:pt x="0" y="6"/>
                    </a:moveTo>
                    <a:lnTo>
                      <a:pt x="16" y="16"/>
                    </a:lnTo>
                    <a:lnTo>
                      <a:pt x="28"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7" name="Freeform 181"/>
              <p:cNvSpPr>
                <a:spLocks/>
              </p:cNvSpPr>
              <p:nvPr/>
            </p:nvSpPr>
            <p:spPr bwMode="auto">
              <a:xfrm>
                <a:off x="1364" y="1024"/>
                <a:ext cx="71" cy="45"/>
              </a:xfrm>
              <a:custGeom>
                <a:avLst/>
                <a:gdLst/>
                <a:ahLst/>
                <a:cxnLst>
                  <a:cxn ang="0">
                    <a:pos x="0" y="22"/>
                  </a:cxn>
                  <a:cxn ang="0">
                    <a:pos x="17" y="22"/>
                  </a:cxn>
                  <a:cxn ang="0">
                    <a:pos x="17" y="45"/>
                  </a:cxn>
                  <a:cxn ang="0">
                    <a:pos x="33" y="29"/>
                  </a:cxn>
                  <a:cxn ang="0">
                    <a:pos x="49" y="29"/>
                  </a:cxn>
                  <a:cxn ang="0">
                    <a:pos x="61" y="22"/>
                  </a:cxn>
                  <a:cxn ang="0">
                    <a:pos x="61" y="10"/>
                  </a:cxn>
                  <a:cxn ang="0">
                    <a:pos x="71" y="0"/>
                  </a:cxn>
                  <a:cxn ang="0">
                    <a:pos x="43" y="0"/>
                  </a:cxn>
                  <a:cxn ang="0">
                    <a:pos x="21" y="10"/>
                  </a:cxn>
                  <a:cxn ang="0">
                    <a:pos x="4" y="10"/>
                  </a:cxn>
                  <a:cxn ang="0">
                    <a:pos x="0" y="22"/>
                  </a:cxn>
                  <a:cxn ang="0">
                    <a:pos x="0" y="22"/>
                  </a:cxn>
                </a:cxnLst>
                <a:rect l="0" t="0" r="r" b="b"/>
                <a:pathLst>
                  <a:path w="71" h="45">
                    <a:moveTo>
                      <a:pt x="0" y="22"/>
                    </a:moveTo>
                    <a:lnTo>
                      <a:pt x="17" y="22"/>
                    </a:lnTo>
                    <a:lnTo>
                      <a:pt x="17" y="45"/>
                    </a:lnTo>
                    <a:lnTo>
                      <a:pt x="33" y="29"/>
                    </a:lnTo>
                    <a:lnTo>
                      <a:pt x="49" y="29"/>
                    </a:lnTo>
                    <a:lnTo>
                      <a:pt x="61" y="22"/>
                    </a:lnTo>
                    <a:lnTo>
                      <a:pt x="61" y="10"/>
                    </a:lnTo>
                    <a:lnTo>
                      <a:pt x="71" y="0"/>
                    </a:lnTo>
                    <a:lnTo>
                      <a:pt x="43" y="0"/>
                    </a:lnTo>
                    <a:lnTo>
                      <a:pt x="21" y="10"/>
                    </a:lnTo>
                    <a:lnTo>
                      <a:pt x="4" y="10"/>
                    </a:lnTo>
                    <a:lnTo>
                      <a:pt x="0" y="22"/>
                    </a:lnTo>
                    <a:lnTo>
                      <a:pt x="0"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8" name="Freeform 182"/>
              <p:cNvSpPr>
                <a:spLocks/>
              </p:cNvSpPr>
              <p:nvPr/>
            </p:nvSpPr>
            <p:spPr bwMode="auto">
              <a:xfrm>
                <a:off x="1407" y="963"/>
                <a:ext cx="12" cy="10"/>
              </a:xfrm>
              <a:custGeom>
                <a:avLst/>
                <a:gdLst/>
                <a:ahLst/>
                <a:cxnLst>
                  <a:cxn ang="0">
                    <a:pos x="0" y="4"/>
                  </a:cxn>
                  <a:cxn ang="0">
                    <a:pos x="0" y="10"/>
                  </a:cxn>
                  <a:cxn ang="0">
                    <a:pos x="12" y="10"/>
                  </a:cxn>
                  <a:cxn ang="0">
                    <a:pos x="12" y="0"/>
                  </a:cxn>
                  <a:cxn ang="0">
                    <a:pos x="0" y="4"/>
                  </a:cxn>
                  <a:cxn ang="0">
                    <a:pos x="0" y="4"/>
                  </a:cxn>
                </a:cxnLst>
                <a:rect l="0" t="0" r="r" b="b"/>
                <a:pathLst>
                  <a:path w="12" h="10">
                    <a:moveTo>
                      <a:pt x="0" y="4"/>
                    </a:moveTo>
                    <a:lnTo>
                      <a:pt x="0" y="10"/>
                    </a:lnTo>
                    <a:lnTo>
                      <a:pt x="12" y="10"/>
                    </a:lnTo>
                    <a:lnTo>
                      <a:pt x="12" y="0"/>
                    </a:lnTo>
                    <a:lnTo>
                      <a:pt x="0" y="4"/>
                    </a:lnTo>
                    <a:lnTo>
                      <a:pt x="0"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69" name="Freeform 183"/>
              <p:cNvSpPr>
                <a:spLocks/>
              </p:cNvSpPr>
              <p:nvPr/>
            </p:nvSpPr>
            <p:spPr bwMode="auto">
              <a:xfrm>
                <a:off x="1397" y="986"/>
                <a:ext cx="38" cy="16"/>
              </a:xfrm>
              <a:custGeom>
                <a:avLst/>
                <a:gdLst/>
                <a:ahLst/>
                <a:cxnLst>
                  <a:cxn ang="0">
                    <a:pos x="28" y="16"/>
                  </a:cxn>
                  <a:cxn ang="0">
                    <a:pos x="38" y="0"/>
                  </a:cxn>
                  <a:cxn ang="0">
                    <a:pos x="0" y="4"/>
                  </a:cxn>
                  <a:cxn ang="0">
                    <a:pos x="28" y="16"/>
                  </a:cxn>
                  <a:cxn ang="0">
                    <a:pos x="28" y="16"/>
                  </a:cxn>
                </a:cxnLst>
                <a:rect l="0" t="0" r="r" b="b"/>
                <a:pathLst>
                  <a:path w="38" h="16">
                    <a:moveTo>
                      <a:pt x="28" y="16"/>
                    </a:moveTo>
                    <a:lnTo>
                      <a:pt x="38" y="0"/>
                    </a:lnTo>
                    <a:lnTo>
                      <a:pt x="0" y="4"/>
                    </a:lnTo>
                    <a:lnTo>
                      <a:pt x="28" y="16"/>
                    </a:lnTo>
                    <a:lnTo>
                      <a:pt x="28"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0" name="Freeform 184"/>
              <p:cNvSpPr>
                <a:spLocks/>
              </p:cNvSpPr>
              <p:nvPr/>
            </p:nvSpPr>
            <p:spPr bwMode="auto">
              <a:xfrm>
                <a:off x="1435" y="979"/>
                <a:ext cx="51" cy="29"/>
              </a:xfrm>
              <a:custGeom>
                <a:avLst/>
                <a:gdLst/>
                <a:ahLst/>
                <a:cxnLst>
                  <a:cxn ang="0">
                    <a:pos x="7" y="11"/>
                  </a:cxn>
                  <a:cxn ang="0">
                    <a:pos x="0" y="29"/>
                  </a:cxn>
                  <a:cxn ang="0">
                    <a:pos x="51" y="7"/>
                  </a:cxn>
                  <a:cxn ang="0">
                    <a:pos x="13" y="0"/>
                  </a:cxn>
                  <a:cxn ang="0">
                    <a:pos x="7" y="11"/>
                  </a:cxn>
                  <a:cxn ang="0">
                    <a:pos x="7" y="11"/>
                  </a:cxn>
                </a:cxnLst>
                <a:rect l="0" t="0" r="r" b="b"/>
                <a:pathLst>
                  <a:path w="51" h="29">
                    <a:moveTo>
                      <a:pt x="7" y="11"/>
                    </a:moveTo>
                    <a:lnTo>
                      <a:pt x="0" y="29"/>
                    </a:lnTo>
                    <a:lnTo>
                      <a:pt x="51" y="7"/>
                    </a:lnTo>
                    <a:lnTo>
                      <a:pt x="13" y="0"/>
                    </a:lnTo>
                    <a:lnTo>
                      <a:pt x="7" y="11"/>
                    </a:lnTo>
                    <a:lnTo>
                      <a:pt x="7" y="1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1" name="Freeform 185"/>
              <p:cNvSpPr>
                <a:spLocks/>
              </p:cNvSpPr>
              <p:nvPr/>
            </p:nvSpPr>
            <p:spPr bwMode="auto">
              <a:xfrm>
                <a:off x="1068" y="1012"/>
                <a:ext cx="140" cy="51"/>
              </a:xfrm>
              <a:custGeom>
                <a:avLst/>
                <a:gdLst/>
                <a:ahLst/>
                <a:cxnLst>
                  <a:cxn ang="0">
                    <a:pos x="73" y="0"/>
                  </a:cxn>
                  <a:cxn ang="0">
                    <a:pos x="45" y="6"/>
                  </a:cxn>
                  <a:cxn ang="0">
                    <a:pos x="45" y="12"/>
                  </a:cxn>
                  <a:cxn ang="0">
                    <a:pos x="6" y="28"/>
                  </a:cxn>
                  <a:cxn ang="0">
                    <a:pos x="0" y="51"/>
                  </a:cxn>
                  <a:cxn ang="0">
                    <a:pos x="22" y="51"/>
                  </a:cxn>
                  <a:cxn ang="0">
                    <a:pos x="140" y="12"/>
                  </a:cxn>
                  <a:cxn ang="0">
                    <a:pos x="73" y="0"/>
                  </a:cxn>
                  <a:cxn ang="0">
                    <a:pos x="73" y="0"/>
                  </a:cxn>
                </a:cxnLst>
                <a:rect l="0" t="0" r="r" b="b"/>
                <a:pathLst>
                  <a:path w="140" h="51">
                    <a:moveTo>
                      <a:pt x="73" y="0"/>
                    </a:moveTo>
                    <a:lnTo>
                      <a:pt x="45" y="6"/>
                    </a:lnTo>
                    <a:lnTo>
                      <a:pt x="45" y="12"/>
                    </a:lnTo>
                    <a:lnTo>
                      <a:pt x="6" y="28"/>
                    </a:lnTo>
                    <a:lnTo>
                      <a:pt x="0" y="51"/>
                    </a:lnTo>
                    <a:lnTo>
                      <a:pt x="22" y="51"/>
                    </a:lnTo>
                    <a:lnTo>
                      <a:pt x="140" y="12"/>
                    </a:lnTo>
                    <a:lnTo>
                      <a:pt x="73" y="0"/>
                    </a:lnTo>
                    <a:lnTo>
                      <a:pt x="7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2" name="Freeform 186"/>
              <p:cNvSpPr>
                <a:spLocks/>
              </p:cNvSpPr>
              <p:nvPr/>
            </p:nvSpPr>
            <p:spPr bwMode="auto">
              <a:xfrm>
                <a:off x="1346" y="1085"/>
                <a:ext cx="51" cy="16"/>
              </a:xfrm>
              <a:custGeom>
                <a:avLst/>
                <a:gdLst/>
                <a:ahLst/>
                <a:cxnLst>
                  <a:cxn ang="0">
                    <a:pos x="51" y="16"/>
                  </a:cxn>
                  <a:cxn ang="0">
                    <a:pos x="39" y="0"/>
                  </a:cxn>
                  <a:cxn ang="0">
                    <a:pos x="0" y="16"/>
                  </a:cxn>
                  <a:cxn ang="0">
                    <a:pos x="51" y="16"/>
                  </a:cxn>
                  <a:cxn ang="0">
                    <a:pos x="51" y="16"/>
                  </a:cxn>
                </a:cxnLst>
                <a:rect l="0" t="0" r="r" b="b"/>
                <a:pathLst>
                  <a:path w="51" h="16">
                    <a:moveTo>
                      <a:pt x="51" y="16"/>
                    </a:moveTo>
                    <a:lnTo>
                      <a:pt x="39" y="0"/>
                    </a:lnTo>
                    <a:lnTo>
                      <a:pt x="0" y="16"/>
                    </a:lnTo>
                    <a:lnTo>
                      <a:pt x="51" y="16"/>
                    </a:lnTo>
                    <a:lnTo>
                      <a:pt x="51"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3" name="Freeform 187"/>
              <p:cNvSpPr>
                <a:spLocks/>
              </p:cNvSpPr>
              <p:nvPr/>
            </p:nvSpPr>
            <p:spPr bwMode="auto">
              <a:xfrm>
                <a:off x="1452" y="1309"/>
                <a:ext cx="22" cy="22"/>
              </a:xfrm>
              <a:custGeom>
                <a:avLst/>
                <a:gdLst/>
                <a:ahLst/>
                <a:cxnLst>
                  <a:cxn ang="0">
                    <a:pos x="22" y="6"/>
                  </a:cxn>
                  <a:cxn ang="0">
                    <a:pos x="22" y="0"/>
                  </a:cxn>
                  <a:cxn ang="0">
                    <a:pos x="0" y="6"/>
                  </a:cxn>
                  <a:cxn ang="0">
                    <a:pos x="6" y="22"/>
                  </a:cxn>
                  <a:cxn ang="0">
                    <a:pos x="22" y="6"/>
                  </a:cxn>
                  <a:cxn ang="0">
                    <a:pos x="22" y="6"/>
                  </a:cxn>
                </a:cxnLst>
                <a:rect l="0" t="0" r="r" b="b"/>
                <a:pathLst>
                  <a:path w="22" h="22">
                    <a:moveTo>
                      <a:pt x="22" y="6"/>
                    </a:moveTo>
                    <a:lnTo>
                      <a:pt x="22" y="0"/>
                    </a:lnTo>
                    <a:lnTo>
                      <a:pt x="0" y="6"/>
                    </a:lnTo>
                    <a:lnTo>
                      <a:pt x="6" y="22"/>
                    </a:lnTo>
                    <a:lnTo>
                      <a:pt x="22" y="6"/>
                    </a:lnTo>
                    <a:lnTo>
                      <a:pt x="22"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4" name="Freeform 188"/>
              <p:cNvSpPr>
                <a:spLocks/>
              </p:cNvSpPr>
              <p:nvPr/>
            </p:nvSpPr>
            <p:spPr bwMode="auto">
              <a:xfrm>
                <a:off x="629" y="1353"/>
                <a:ext cx="29" cy="45"/>
              </a:xfrm>
              <a:custGeom>
                <a:avLst/>
                <a:gdLst/>
                <a:ahLst/>
                <a:cxnLst>
                  <a:cxn ang="0">
                    <a:pos x="0" y="6"/>
                  </a:cxn>
                  <a:cxn ang="0">
                    <a:pos x="12" y="45"/>
                  </a:cxn>
                  <a:cxn ang="0">
                    <a:pos x="29" y="6"/>
                  </a:cxn>
                  <a:cxn ang="0">
                    <a:pos x="12" y="0"/>
                  </a:cxn>
                  <a:cxn ang="0">
                    <a:pos x="0" y="6"/>
                  </a:cxn>
                  <a:cxn ang="0">
                    <a:pos x="0" y="6"/>
                  </a:cxn>
                </a:cxnLst>
                <a:rect l="0" t="0" r="r" b="b"/>
                <a:pathLst>
                  <a:path w="29" h="45">
                    <a:moveTo>
                      <a:pt x="0" y="6"/>
                    </a:moveTo>
                    <a:lnTo>
                      <a:pt x="12" y="45"/>
                    </a:lnTo>
                    <a:lnTo>
                      <a:pt x="29" y="6"/>
                    </a:lnTo>
                    <a:lnTo>
                      <a:pt x="12"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75" name="Freeform 189"/>
              <p:cNvSpPr>
                <a:spLocks/>
              </p:cNvSpPr>
              <p:nvPr/>
            </p:nvSpPr>
            <p:spPr bwMode="auto">
              <a:xfrm>
                <a:off x="652" y="1420"/>
                <a:ext cx="54" cy="39"/>
              </a:xfrm>
              <a:custGeom>
                <a:avLst/>
                <a:gdLst/>
                <a:ahLst/>
                <a:cxnLst>
                  <a:cxn ang="0">
                    <a:pos x="44" y="17"/>
                  </a:cxn>
                  <a:cxn ang="0">
                    <a:pos x="22" y="0"/>
                  </a:cxn>
                  <a:cxn ang="0">
                    <a:pos x="0" y="0"/>
                  </a:cxn>
                  <a:cxn ang="0">
                    <a:pos x="16" y="23"/>
                  </a:cxn>
                  <a:cxn ang="0">
                    <a:pos x="44" y="39"/>
                  </a:cxn>
                  <a:cxn ang="0">
                    <a:pos x="54" y="33"/>
                  </a:cxn>
                  <a:cxn ang="0">
                    <a:pos x="44" y="17"/>
                  </a:cxn>
                  <a:cxn ang="0">
                    <a:pos x="44" y="17"/>
                  </a:cxn>
                </a:cxnLst>
                <a:rect l="0" t="0" r="r" b="b"/>
                <a:pathLst>
                  <a:path w="54" h="39">
                    <a:moveTo>
                      <a:pt x="44" y="17"/>
                    </a:moveTo>
                    <a:lnTo>
                      <a:pt x="22" y="0"/>
                    </a:lnTo>
                    <a:lnTo>
                      <a:pt x="0" y="0"/>
                    </a:lnTo>
                    <a:lnTo>
                      <a:pt x="16" y="23"/>
                    </a:lnTo>
                    <a:lnTo>
                      <a:pt x="44" y="39"/>
                    </a:lnTo>
                    <a:lnTo>
                      <a:pt x="54" y="33"/>
                    </a:lnTo>
                    <a:lnTo>
                      <a:pt x="44" y="17"/>
                    </a:lnTo>
                    <a:lnTo>
                      <a:pt x="44" y="1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grpSp>
          <p:nvGrpSpPr>
            <p:cNvPr id="13" name="Group 190"/>
            <p:cNvGrpSpPr>
              <a:grpSpLocks/>
            </p:cNvGrpSpPr>
            <p:nvPr/>
          </p:nvGrpSpPr>
          <p:grpSpPr bwMode="auto">
            <a:xfrm>
              <a:off x="3286125" y="1139829"/>
              <a:ext cx="6069013" cy="1476377"/>
              <a:chOff x="1812" y="884"/>
              <a:chExt cx="3359" cy="818"/>
            </a:xfrm>
            <a:grpFill/>
          </p:grpSpPr>
          <p:grpSp>
            <p:nvGrpSpPr>
              <p:cNvPr id="82" name="Group 191"/>
              <p:cNvGrpSpPr>
                <a:grpSpLocks/>
              </p:cNvGrpSpPr>
              <p:nvPr/>
            </p:nvGrpSpPr>
            <p:grpSpPr bwMode="auto">
              <a:xfrm>
                <a:off x="1812" y="884"/>
                <a:ext cx="3359" cy="818"/>
                <a:chOff x="1808" y="884"/>
                <a:chExt cx="3359" cy="818"/>
              </a:xfrm>
              <a:grpFill/>
            </p:grpSpPr>
            <p:sp>
              <p:nvSpPr>
                <p:cNvPr id="84" name="Freeform 192"/>
                <p:cNvSpPr>
                  <a:spLocks/>
                </p:cNvSpPr>
                <p:nvPr/>
              </p:nvSpPr>
              <p:spPr bwMode="auto">
                <a:xfrm>
                  <a:off x="3991" y="1384"/>
                  <a:ext cx="516" cy="196"/>
                </a:xfrm>
                <a:custGeom>
                  <a:avLst/>
                  <a:gdLst/>
                  <a:ahLst/>
                  <a:cxnLst>
                    <a:cxn ang="0">
                      <a:pos x="271" y="34"/>
                    </a:cxn>
                    <a:cxn ang="0">
                      <a:pos x="222" y="34"/>
                    </a:cxn>
                    <a:cxn ang="0">
                      <a:pos x="200" y="12"/>
                    </a:cxn>
                    <a:cxn ang="0">
                      <a:pos x="139" y="0"/>
                    </a:cxn>
                    <a:cxn ang="0">
                      <a:pos x="149" y="40"/>
                    </a:cxn>
                    <a:cxn ang="0">
                      <a:pos x="95" y="40"/>
                    </a:cxn>
                    <a:cxn ang="0">
                      <a:pos x="83" y="28"/>
                    </a:cxn>
                    <a:cxn ang="0">
                      <a:pos x="44" y="28"/>
                    </a:cxn>
                    <a:cxn ang="0">
                      <a:pos x="0" y="51"/>
                    </a:cxn>
                    <a:cxn ang="0">
                      <a:pos x="10" y="73"/>
                    </a:cxn>
                    <a:cxn ang="0">
                      <a:pos x="50" y="79"/>
                    </a:cxn>
                    <a:cxn ang="0">
                      <a:pos x="76" y="107"/>
                    </a:cxn>
                    <a:cxn ang="0">
                      <a:pos x="76" y="130"/>
                    </a:cxn>
                    <a:cxn ang="0">
                      <a:pos x="166" y="152"/>
                    </a:cxn>
                    <a:cxn ang="0">
                      <a:pos x="194" y="174"/>
                    </a:cxn>
                    <a:cxn ang="0">
                      <a:pos x="271" y="180"/>
                    </a:cxn>
                    <a:cxn ang="0">
                      <a:pos x="344" y="196"/>
                    </a:cxn>
                    <a:cxn ang="0">
                      <a:pos x="376" y="180"/>
                    </a:cxn>
                    <a:cxn ang="0">
                      <a:pos x="411" y="180"/>
                    </a:cxn>
                    <a:cxn ang="0">
                      <a:pos x="433" y="152"/>
                    </a:cxn>
                    <a:cxn ang="0">
                      <a:pos x="421" y="130"/>
                    </a:cxn>
                    <a:cxn ang="0">
                      <a:pos x="449" y="130"/>
                    </a:cxn>
                    <a:cxn ang="0">
                      <a:pos x="516" y="95"/>
                    </a:cxn>
                    <a:cxn ang="0">
                      <a:pos x="500" y="73"/>
                    </a:cxn>
                    <a:cxn ang="0">
                      <a:pos x="477" y="79"/>
                    </a:cxn>
                    <a:cxn ang="0">
                      <a:pos x="449" y="73"/>
                    </a:cxn>
                    <a:cxn ang="0">
                      <a:pos x="437" y="57"/>
                    </a:cxn>
                    <a:cxn ang="0">
                      <a:pos x="443" y="40"/>
                    </a:cxn>
                    <a:cxn ang="0">
                      <a:pos x="394" y="40"/>
                    </a:cxn>
                    <a:cxn ang="0">
                      <a:pos x="382" y="51"/>
                    </a:cxn>
                    <a:cxn ang="0">
                      <a:pos x="311" y="51"/>
                    </a:cxn>
                    <a:cxn ang="0">
                      <a:pos x="271" y="34"/>
                    </a:cxn>
                    <a:cxn ang="0">
                      <a:pos x="271" y="34"/>
                    </a:cxn>
                  </a:cxnLst>
                  <a:rect l="0" t="0" r="r" b="b"/>
                  <a:pathLst>
                    <a:path w="516" h="196">
                      <a:moveTo>
                        <a:pt x="271" y="34"/>
                      </a:moveTo>
                      <a:lnTo>
                        <a:pt x="222" y="34"/>
                      </a:lnTo>
                      <a:lnTo>
                        <a:pt x="200" y="12"/>
                      </a:lnTo>
                      <a:lnTo>
                        <a:pt x="139" y="0"/>
                      </a:lnTo>
                      <a:lnTo>
                        <a:pt x="149" y="40"/>
                      </a:lnTo>
                      <a:lnTo>
                        <a:pt x="95" y="40"/>
                      </a:lnTo>
                      <a:lnTo>
                        <a:pt x="83" y="28"/>
                      </a:lnTo>
                      <a:lnTo>
                        <a:pt x="44" y="28"/>
                      </a:lnTo>
                      <a:lnTo>
                        <a:pt x="0" y="51"/>
                      </a:lnTo>
                      <a:lnTo>
                        <a:pt x="10" y="73"/>
                      </a:lnTo>
                      <a:lnTo>
                        <a:pt x="50" y="79"/>
                      </a:lnTo>
                      <a:lnTo>
                        <a:pt x="76" y="107"/>
                      </a:lnTo>
                      <a:lnTo>
                        <a:pt x="76" y="130"/>
                      </a:lnTo>
                      <a:lnTo>
                        <a:pt x="166" y="152"/>
                      </a:lnTo>
                      <a:lnTo>
                        <a:pt x="194" y="174"/>
                      </a:lnTo>
                      <a:lnTo>
                        <a:pt x="271" y="180"/>
                      </a:lnTo>
                      <a:lnTo>
                        <a:pt x="344" y="196"/>
                      </a:lnTo>
                      <a:lnTo>
                        <a:pt x="376" y="180"/>
                      </a:lnTo>
                      <a:lnTo>
                        <a:pt x="411" y="180"/>
                      </a:lnTo>
                      <a:lnTo>
                        <a:pt x="433" y="152"/>
                      </a:lnTo>
                      <a:lnTo>
                        <a:pt x="421" y="130"/>
                      </a:lnTo>
                      <a:lnTo>
                        <a:pt x="449" y="130"/>
                      </a:lnTo>
                      <a:lnTo>
                        <a:pt x="516" y="95"/>
                      </a:lnTo>
                      <a:lnTo>
                        <a:pt x="500" y="73"/>
                      </a:lnTo>
                      <a:lnTo>
                        <a:pt x="477" y="79"/>
                      </a:lnTo>
                      <a:lnTo>
                        <a:pt x="449" y="73"/>
                      </a:lnTo>
                      <a:lnTo>
                        <a:pt x="437" y="57"/>
                      </a:lnTo>
                      <a:lnTo>
                        <a:pt x="443" y="40"/>
                      </a:lnTo>
                      <a:lnTo>
                        <a:pt x="394" y="40"/>
                      </a:lnTo>
                      <a:lnTo>
                        <a:pt x="382" y="51"/>
                      </a:lnTo>
                      <a:lnTo>
                        <a:pt x="311" y="51"/>
                      </a:lnTo>
                      <a:lnTo>
                        <a:pt x="271" y="34"/>
                      </a:lnTo>
                      <a:lnTo>
                        <a:pt x="271" y="3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85" name="Freeform 193"/>
                <p:cNvSpPr>
                  <a:spLocks noEditPoints="1"/>
                </p:cNvSpPr>
                <p:nvPr/>
              </p:nvSpPr>
              <p:spPr bwMode="auto">
                <a:xfrm>
                  <a:off x="3353" y="1323"/>
                  <a:ext cx="615" cy="274"/>
                </a:xfrm>
                <a:custGeom>
                  <a:avLst/>
                  <a:gdLst/>
                  <a:ahLst/>
                  <a:cxnLst>
                    <a:cxn ang="0">
                      <a:pos x="204" y="35"/>
                    </a:cxn>
                    <a:cxn ang="0">
                      <a:pos x="204" y="51"/>
                    </a:cxn>
                    <a:cxn ang="0">
                      <a:pos x="229" y="73"/>
                    </a:cxn>
                    <a:cxn ang="0">
                      <a:pos x="194" y="89"/>
                    </a:cxn>
                    <a:cxn ang="0">
                      <a:pos x="150" y="85"/>
                    </a:cxn>
                    <a:cxn ang="0">
                      <a:pos x="111" y="79"/>
                    </a:cxn>
                    <a:cxn ang="0">
                      <a:pos x="50" y="79"/>
                    </a:cxn>
                    <a:cxn ang="0">
                      <a:pos x="38" y="101"/>
                    </a:cxn>
                    <a:cxn ang="0">
                      <a:pos x="12" y="95"/>
                    </a:cxn>
                    <a:cxn ang="0">
                      <a:pos x="6" y="134"/>
                    </a:cxn>
                    <a:cxn ang="0">
                      <a:pos x="16" y="146"/>
                    </a:cxn>
                    <a:cxn ang="0">
                      <a:pos x="44" y="168"/>
                    </a:cxn>
                    <a:cxn ang="0">
                      <a:pos x="99" y="156"/>
                    </a:cxn>
                    <a:cxn ang="0">
                      <a:pos x="83" y="191"/>
                    </a:cxn>
                    <a:cxn ang="0">
                      <a:pos x="99" y="235"/>
                    </a:cxn>
                    <a:cxn ang="0">
                      <a:pos x="121" y="251"/>
                    </a:cxn>
                    <a:cxn ang="0">
                      <a:pos x="162" y="257"/>
                    </a:cxn>
                    <a:cxn ang="0">
                      <a:pos x="166" y="195"/>
                    </a:cxn>
                    <a:cxn ang="0">
                      <a:pos x="200" y="178"/>
                    </a:cxn>
                    <a:cxn ang="0">
                      <a:pos x="289" y="223"/>
                    </a:cxn>
                    <a:cxn ang="0">
                      <a:pos x="316" y="223"/>
                    </a:cxn>
                    <a:cxn ang="0">
                      <a:pos x="354" y="268"/>
                    </a:cxn>
                    <a:cxn ang="0">
                      <a:pos x="388" y="274"/>
                    </a:cxn>
                    <a:cxn ang="0">
                      <a:pos x="417" y="245"/>
                    </a:cxn>
                    <a:cxn ang="0">
                      <a:pos x="455" y="245"/>
                    </a:cxn>
                    <a:cxn ang="0">
                      <a:pos x="544" y="241"/>
                    </a:cxn>
                    <a:cxn ang="0">
                      <a:pos x="565" y="219"/>
                    </a:cxn>
                    <a:cxn ang="0">
                      <a:pos x="583" y="191"/>
                    </a:cxn>
                    <a:cxn ang="0">
                      <a:pos x="615" y="152"/>
                    </a:cxn>
                    <a:cxn ang="0">
                      <a:pos x="615" y="124"/>
                    </a:cxn>
                    <a:cxn ang="0">
                      <a:pos x="565" y="89"/>
                    </a:cxn>
                    <a:cxn ang="0">
                      <a:pos x="459" y="41"/>
                    </a:cxn>
                    <a:cxn ang="0">
                      <a:pos x="395" y="45"/>
                    </a:cxn>
                    <a:cxn ang="0">
                      <a:pos x="350" y="23"/>
                    </a:cxn>
                    <a:cxn ang="0">
                      <a:pos x="305" y="0"/>
                    </a:cxn>
                    <a:cxn ang="0">
                      <a:pos x="267" y="18"/>
                    </a:cxn>
                    <a:cxn ang="0">
                      <a:pos x="255" y="29"/>
                    </a:cxn>
                    <a:cxn ang="0">
                      <a:pos x="532" y="178"/>
                    </a:cxn>
                    <a:cxn ang="0">
                      <a:pos x="522" y="195"/>
                    </a:cxn>
                    <a:cxn ang="0">
                      <a:pos x="478" y="201"/>
                    </a:cxn>
                    <a:cxn ang="0">
                      <a:pos x="455" y="213"/>
                    </a:cxn>
                    <a:cxn ang="0">
                      <a:pos x="471" y="184"/>
                    </a:cxn>
                    <a:cxn ang="0">
                      <a:pos x="516" y="184"/>
                    </a:cxn>
                  </a:cxnLst>
                  <a:rect l="0" t="0" r="r" b="b"/>
                  <a:pathLst>
                    <a:path w="615" h="274">
                      <a:moveTo>
                        <a:pt x="255" y="29"/>
                      </a:moveTo>
                      <a:lnTo>
                        <a:pt x="204" y="35"/>
                      </a:lnTo>
                      <a:lnTo>
                        <a:pt x="222" y="51"/>
                      </a:lnTo>
                      <a:lnTo>
                        <a:pt x="204" y="51"/>
                      </a:lnTo>
                      <a:lnTo>
                        <a:pt x="200" y="67"/>
                      </a:lnTo>
                      <a:lnTo>
                        <a:pt x="229" y="73"/>
                      </a:lnTo>
                      <a:lnTo>
                        <a:pt x="229" y="85"/>
                      </a:lnTo>
                      <a:lnTo>
                        <a:pt x="194" y="89"/>
                      </a:lnTo>
                      <a:lnTo>
                        <a:pt x="172" y="85"/>
                      </a:lnTo>
                      <a:lnTo>
                        <a:pt x="150" y="85"/>
                      </a:lnTo>
                      <a:lnTo>
                        <a:pt x="121" y="95"/>
                      </a:lnTo>
                      <a:lnTo>
                        <a:pt x="111" y="79"/>
                      </a:lnTo>
                      <a:lnTo>
                        <a:pt x="79" y="73"/>
                      </a:lnTo>
                      <a:lnTo>
                        <a:pt x="50" y="79"/>
                      </a:lnTo>
                      <a:lnTo>
                        <a:pt x="34" y="95"/>
                      </a:lnTo>
                      <a:lnTo>
                        <a:pt x="38" y="101"/>
                      </a:lnTo>
                      <a:lnTo>
                        <a:pt x="28" y="108"/>
                      </a:lnTo>
                      <a:lnTo>
                        <a:pt x="12" y="95"/>
                      </a:lnTo>
                      <a:lnTo>
                        <a:pt x="0" y="112"/>
                      </a:lnTo>
                      <a:lnTo>
                        <a:pt x="6" y="134"/>
                      </a:lnTo>
                      <a:lnTo>
                        <a:pt x="16" y="134"/>
                      </a:lnTo>
                      <a:lnTo>
                        <a:pt x="16" y="146"/>
                      </a:lnTo>
                      <a:lnTo>
                        <a:pt x="28" y="146"/>
                      </a:lnTo>
                      <a:lnTo>
                        <a:pt x="44" y="168"/>
                      </a:lnTo>
                      <a:lnTo>
                        <a:pt x="73" y="156"/>
                      </a:lnTo>
                      <a:lnTo>
                        <a:pt x="99" y="156"/>
                      </a:lnTo>
                      <a:lnTo>
                        <a:pt x="111" y="184"/>
                      </a:lnTo>
                      <a:lnTo>
                        <a:pt x="83" y="191"/>
                      </a:lnTo>
                      <a:lnTo>
                        <a:pt x="79" y="207"/>
                      </a:lnTo>
                      <a:lnTo>
                        <a:pt x="99" y="235"/>
                      </a:lnTo>
                      <a:lnTo>
                        <a:pt x="121" y="241"/>
                      </a:lnTo>
                      <a:lnTo>
                        <a:pt x="121" y="251"/>
                      </a:lnTo>
                      <a:lnTo>
                        <a:pt x="144" y="245"/>
                      </a:lnTo>
                      <a:lnTo>
                        <a:pt x="162" y="257"/>
                      </a:lnTo>
                      <a:lnTo>
                        <a:pt x="178" y="261"/>
                      </a:lnTo>
                      <a:lnTo>
                        <a:pt x="166" y="195"/>
                      </a:lnTo>
                      <a:lnTo>
                        <a:pt x="188" y="191"/>
                      </a:lnTo>
                      <a:lnTo>
                        <a:pt x="200" y="178"/>
                      </a:lnTo>
                      <a:lnTo>
                        <a:pt x="267" y="223"/>
                      </a:lnTo>
                      <a:lnTo>
                        <a:pt x="289" y="223"/>
                      </a:lnTo>
                      <a:lnTo>
                        <a:pt x="305" y="229"/>
                      </a:lnTo>
                      <a:lnTo>
                        <a:pt x="316" y="223"/>
                      </a:lnTo>
                      <a:lnTo>
                        <a:pt x="338" y="241"/>
                      </a:lnTo>
                      <a:lnTo>
                        <a:pt x="354" y="268"/>
                      </a:lnTo>
                      <a:lnTo>
                        <a:pt x="372" y="268"/>
                      </a:lnTo>
                      <a:lnTo>
                        <a:pt x="388" y="274"/>
                      </a:lnTo>
                      <a:lnTo>
                        <a:pt x="399" y="257"/>
                      </a:lnTo>
                      <a:lnTo>
                        <a:pt x="417" y="245"/>
                      </a:lnTo>
                      <a:lnTo>
                        <a:pt x="427" y="235"/>
                      </a:lnTo>
                      <a:lnTo>
                        <a:pt x="455" y="245"/>
                      </a:lnTo>
                      <a:lnTo>
                        <a:pt x="459" y="235"/>
                      </a:lnTo>
                      <a:lnTo>
                        <a:pt x="544" y="241"/>
                      </a:lnTo>
                      <a:lnTo>
                        <a:pt x="565" y="245"/>
                      </a:lnTo>
                      <a:lnTo>
                        <a:pt x="565" y="219"/>
                      </a:lnTo>
                      <a:lnTo>
                        <a:pt x="548" y="191"/>
                      </a:lnTo>
                      <a:lnTo>
                        <a:pt x="583" y="191"/>
                      </a:lnTo>
                      <a:lnTo>
                        <a:pt x="577" y="156"/>
                      </a:lnTo>
                      <a:lnTo>
                        <a:pt x="615" y="152"/>
                      </a:lnTo>
                      <a:lnTo>
                        <a:pt x="605" y="134"/>
                      </a:lnTo>
                      <a:lnTo>
                        <a:pt x="615" y="124"/>
                      </a:lnTo>
                      <a:lnTo>
                        <a:pt x="615" y="112"/>
                      </a:lnTo>
                      <a:lnTo>
                        <a:pt x="565" y="89"/>
                      </a:lnTo>
                      <a:lnTo>
                        <a:pt x="510" y="89"/>
                      </a:lnTo>
                      <a:lnTo>
                        <a:pt x="459" y="41"/>
                      </a:lnTo>
                      <a:lnTo>
                        <a:pt x="439" y="23"/>
                      </a:lnTo>
                      <a:lnTo>
                        <a:pt x="395" y="45"/>
                      </a:lnTo>
                      <a:lnTo>
                        <a:pt x="388" y="35"/>
                      </a:lnTo>
                      <a:lnTo>
                        <a:pt x="350" y="23"/>
                      </a:lnTo>
                      <a:lnTo>
                        <a:pt x="338" y="6"/>
                      </a:lnTo>
                      <a:lnTo>
                        <a:pt x="305" y="0"/>
                      </a:lnTo>
                      <a:lnTo>
                        <a:pt x="299" y="12"/>
                      </a:lnTo>
                      <a:lnTo>
                        <a:pt x="267" y="18"/>
                      </a:lnTo>
                      <a:lnTo>
                        <a:pt x="255" y="29"/>
                      </a:lnTo>
                      <a:lnTo>
                        <a:pt x="255" y="29"/>
                      </a:lnTo>
                      <a:close/>
                      <a:moveTo>
                        <a:pt x="516" y="184"/>
                      </a:moveTo>
                      <a:lnTo>
                        <a:pt x="532" y="178"/>
                      </a:lnTo>
                      <a:lnTo>
                        <a:pt x="532" y="191"/>
                      </a:lnTo>
                      <a:lnTo>
                        <a:pt x="522" y="195"/>
                      </a:lnTo>
                      <a:lnTo>
                        <a:pt x="500" y="195"/>
                      </a:lnTo>
                      <a:lnTo>
                        <a:pt x="478" y="201"/>
                      </a:lnTo>
                      <a:lnTo>
                        <a:pt x="465" y="213"/>
                      </a:lnTo>
                      <a:lnTo>
                        <a:pt x="455" y="213"/>
                      </a:lnTo>
                      <a:lnTo>
                        <a:pt x="455" y="201"/>
                      </a:lnTo>
                      <a:lnTo>
                        <a:pt x="471" y="184"/>
                      </a:lnTo>
                      <a:lnTo>
                        <a:pt x="500" y="178"/>
                      </a:lnTo>
                      <a:lnTo>
                        <a:pt x="516" y="184"/>
                      </a:lnTo>
                      <a:lnTo>
                        <a:pt x="516" y="18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86" name="Freeform 194"/>
                <p:cNvSpPr>
                  <a:spLocks/>
                </p:cNvSpPr>
                <p:nvPr/>
              </p:nvSpPr>
              <p:spPr bwMode="auto">
                <a:xfrm>
                  <a:off x="3729" y="1597"/>
                  <a:ext cx="140" cy="72"/>
                </a:xfrm>
                <a:custGeom>
                  <a:avLst/>
                  <a:gdLst/>
                  <a:ahLst/>
                  <a:cxnLst>
                    <a:cxn ang="0">
                      <a:pos x="118" y="38"/>
                    </a:cxn>
                    <a:cxn ang="0">
                      <a:pos x="112" y="28"/>
                    </a:cxn>
                    <a:cxn ang="0">
                      <a:pos x="79" y="34"/>
                    </a:cxn>
                    <a:cxn ang="0">
                      <a:pos x="41" y="28"/>
                    </a:cxn>
                    <a:cxn ang="0">
                      <a:pos x="29" y="16"/>
                    </a:cxn>
                    <a:cxn ang="0">
                      <a:pos x="45" y="12"/>
                    </a:cxn>
                    <a:cxn ang="0">
                      <a:pos x="41" y="0"/>
                    </a:cxn>
                    <a:cxn ang="0">
                      <a:pos x="23" y="0"/>
                    </a:cxn>
                    <a:cxn ang="0">
                      <a:pos x="19" y="16"/>
                    </a:cxn>
                    <a:cxn ang="0">
                      <a:pos x="12" y="22"/>
                    </a:cxn>
                    <a:cxn ang="0">
                      <a:pos x="0" y="28"/>
                    </a:cxn>
                    <a:cxn ang="0">
                      <a:pos x="12" y="38"/>
                    </a:cxn>
                    <a:cxn ang="0">
                      <a:pos x="19" y="54"/>
                    </a:cxn>
                    <a:cxn ang="0">
                      <a:pos x="12" y="60"/>
                    </a:cxn>
                    <a:cxn ang="0">
                      <a:pos x="23" y="72"/>
                    </a:cxn>
                    <a:cxn ang="0">
                      <a:pos x="57" y="60"/>
                    </a:cxn>
                    <a:cxn ang="0">
                      <a:pos x="67" y="44"/>
                    </a:cxn>
                    <a:cxn ang="0">
                      <a:pos x="83" y="54"/>
                    </a:cxn>
                    <a:cxn ang="0">
                      <a:pos x="83" y="72"/>
                    </a:cxn>
                    <a:cxn ang="0">
                      <a:pos x="102" y="66"/>
                    </a:cxn>
                    <a:cxn ang="0">
                      <a:pos x="106" y="54"/>
                    </a:cxn>
                    <a:cxn ang="0">
                      <a:pos x="140" y="60"/>
                    </a:cxn>
                    <a:cxn ang="0">
                      <a:pos x="134" y="44"/>
                    </a:cxn>
                    <a:cxn ang="0">
                      <a:pos x="118" y="38"/>
                    </a:cxn>
                    <a:cxn ang="0">
                      <a:pos x="118" y="38"/>
                    </a:cxn>
                  </a:cxnLst>
                  <a:rect l="0" t="0" r="r" b="b"/>
                  <a:pathLst>
                    <a:path w="140" h="72">
                      <a:moveTo>
                        <a:pt x="118" y="38"/>
                      </a:moveTo>
                      <a:lnTo>
                        <a:pt x="112" y="28"/>
                      </a:lnTo>
                      <a:lnTo>
                        <a:pt x="79" y="34"/>
                      </a:lnTo>
                      <a:lnTo>
                        <a:pt x="41" y="28"/>
                      </a:lnTo>
                      <a:lnTo>
                        <a:pt x="29" y="16"/>
                      </a:lnTo>
                      <a:lnTo>
                        <a:pt x="45" y="12"/>
                      </a:lnTo>
                      <a:lnTo>
                        <a:pt x="41" y="0"/>
                      </a:lnTo>
                      <a:lnTo>
                        <a:pt x="23" y="0"/>
                      </a:lnTo>
                      <a:lnTo>
                        <a:pt x="19" y="16"/>
                      </a:lnTo>
                      <a:lnTo>
                        <a:pt x="12" y="22"/>
                      </a:lnTo>
                      <a:lnTo>
                        <a:pt x="0" y="28"/>
                      </a:lnTo>
                      <a:lnTo>
                        <a:pt x="12" y="38"/>
                      </a:lnTo>
                      <a:lnTo>
                        <a:pt x="19" y="54"/>
                      </a:lnTo>
                      <a:lnTo>
                        <a:pt x="12" y="60"/>
                      </a:lnTo>
                      <a:lnTo>
                        <a:pt x="23" y="72"/>
                      </a:lnTo>
                      <a:lnTo>
                        <a:pt x="57" y="60"/>
                      </a:lnTo>
                      <a:lnTo>
                        <a:pt x="67" y="44"/>
                      </a:lnTo>
                      <a:lnTo>
                        <a:pt x="83" y="54"/>
                      </a:lnTo>
                      <a:lnTo>
                        <a:pt x="83" y="72"/>
                      </a:lnTo>
                      <a:lnTo>
                        <a:pt x="102" y="66"/>
                      </a:lnTo>
                      <a:lnTo>
                        <a:pt x="106" y="54"/>
                      </a:lnTo>
                      <a:lnTo>
                        <a:pt x="140" y="60"/>
                      </a:lnTo>
                      <a:lnTo>
                        <a:pt x="134" y="44"/>
                      </a:lnTo>
                      <a:lnTo>
                        <a:pt x="118" y="38"/>
                      </a:lnTo>
                      <a:lnTo>
                        <a:pt x="118" y="3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87" name="Freeform 195"/>
                <p:cNvSpPr>
                  <a:spLocks/>
                </p:cNvSpPr>
                <p:nvPr/>
              </p:nvSpPr>
              <p:spPr bwMode="auto">
                <a:xfrm>
                  <a:off x="1808" y="884"/>
                  <a:ext cx="686" cy="366"/>
                </a:xfrm>
                <a:custGeom>
                  <a:avLst/>
                  <a:gdLst/>
                  <a:ahLst/>
                  <a:cxnLst>
                    <a:cxn ang="0">
                      <a:pos x="664" y="16"/>
                    </a:cxn>
                    <a:cxn ang="0">
                      <a:pos x="581" y="12"/>
                    </a:cxn>
                    <a:cxn ang="0">
                      <a:pos x="537" y="34"/>
                    </a:cxn>
                    <a:cxn ang="0">
                      <a:pos x="476" y="22"/>
                    </a:cxn>
                    <a:cxn ang="0">
                      <a:pos x="447" y="12"/>
                    </a:cxn>
                    <a:cxn ang="0">
                      <a:pos x="415" y="0"/>
                    </a:cxn>
                    <a:cxn ang="0">
                      <a:pos x="377" y="12"/>
                    </a:cxn>
                    <a:cxn ang="0">
                      <a:pos x="332" y="6"/>
                    </a:cxn>
                    <a:cxn ang="0">
                      <a:pos x="332" y="28"/>
                    </a:cxn>
                    <a:cxn ang="0">
                      <a:pos x="288" y="16"/>
                    </a:cxn>
                    <a:cxn ang="0">
                      <a:pos x="259" y="22"/>
                    </a:cxn>
                    <a:cxn ang="0">
                      <a:pos x="237" y="16"/>
                    </a:cxn>
                    <a:cxn ang="0">
                      <a:pos x="192" y="22"/>
                    </a:cxn>
                    <a:cxn ang="0">
                      <a:pos x="105" y="38"/>
                    </a:cxn>
                    <a:cxn ang="0">
                      <a:pos x="83" y="57"/>
                    </a:cxn>
                    <a:cxn ang="0">
                      <a:pos x="4" y="73"/>
                    </a:cxn>
                    <a:cxn ang="0">
                      <a:pos x="4" y="95"/>
                    </a:cxn>
                    <a:cxn ang="0">
                      <a:pos x="55" y="101"/>
                    </a:cxn>
                    <a:cxn ang="0">
                      <a:pos x="144" y="117"/>
                    </a:cxn>
                    <a:cxn ang="0">
                      <a:pos x="132" y="156"/>
                    </a:cxn>
                    <a:cxn ang="0">
                      <a:pos x="144" y="168"/>
                    </a:cxn>
                    <a:cxn ang="0">
                      <a:pos x="160" y="172"/>
                    </a:cxn>
                    <a:cxn ang="0">
                      <a:pos x="170" y="190"/>
                    </a:cxn>
                    <a:cxn ang="0">
                      <a:pos x="144" y="190"/>
                    </a:cxn>
                    <a:cxn ang="0">
                      <a:pos x="166" y="213"/>
                    </a:cxn>
                    <a:cxn ang="0">
                      <a:pos x="126" y="235"/>
                    </a:cxn>
                    <a:cxn ang="0">
                      <a:pos x="115" y="261"/>
                    </a:cxn>
                    <a:cxn ang="0">
                      <a:pos x="121" y="279"/>
                    </a:cxn>
                    <a:cxn ang="0">
                      <a:pos x="121" y="289"/>
                    </a:cxn>
                    <a:cxn ang="0">
                      <a:pos x="126" y="302"/>
                    </a:cxn>
                    <a:cxn ang="0">
                      <a:pos x="144" y="340"/>
                    </a:cxn>
                    <a:cxn ang="0">
                      <a:pos x="176" y="346"/>
                    </a:cxn>
                    <a:cxn ang="0">
                      <a:pos x="204" y="362"/>
                    </a:cxn>
                    <a:cxn ang="0">
                      <a:pos x="227" y="318"/>
                    </a:cxn>
                    <a:cxn ang="0">
                      <a:pos x="275" y="283"/>
                    </a:cxn>
                    <a:cxn ang="0">
                      <a:pos x="310" y="267"/>
                    </a:cxn>
                    <a:cxn ang="0">
                      <a:pos x="381" y="229"/>
                    </a:cxn>
                    <a:cxn ang="0">
                      <a:pos x="537" y="194"/>
                    </a:cxn>
                    <a:cxn ang="0">
                      <a:pos x="464" y="190"/>
                    </a:cxn>
                    <a:cxn ang="0">
                      <a:pos x="492" y="178"/>
                    </a:cxn>
                    <a:cxn ang="0">
                      <a:pos x="510" y="168"/>
                    </a:cxn>
                    <a:cxn ang="0">
                      <a:pos x="530" y="178"/>
                    </a:cxn>
                    <a:cxn ang="0">
                      <a:pos x="549" y="178"/>
                    </a:cxn>
                    <a:cxn ang="0">
                      <a:pos x="520" y="156"/>
                    </a:cxn>
                    <a:cxn ang="0">
                      <a:pos x="530" y="150"/>
                    </a:cxn>
                    <a:cxn ang="0">
                      <a:pos x="543" y="134"/>
                    </a:cxn>
                    <a:cxn ang="0">
                      <a:pos x="571" y="127"/>
                    </a:cxn>
                    <a:cxn ang="0">
                      <a:pos x="581" y="123"/>
                    </a:cxn>
                    <a:cxn ang="0">
                      <a:pos x="587" y="111"/>
                    </a:cxn>
                    <a:cxn ang="0">
                      <a:pos x="587" y="95"/>
                    </a:cxn>
                    <a:cxn ang="0">
                      <a:pos x="597" y="117"/>
                    </a:cxn>
                    <a:cxn ang="0">
                      <a:pos x="609" y="101"/>
                    </a:cxn>
                    <a:cxn ang="0">
                      <a:pos x="565" y="73"/>
                    </a:cxn>
                    <a:cxn ang="0">
                      <a:pos x="609" y="44"/>
                    </a:cxn>
                    <a:cxn ang="0">
                      <a:pos x="686" y="28"/>
                    </a:cxn>
                  </a:cxnLst>
                  <a:rect l="0" t="0" r="r" b="b"/>
                  <a:pathLst>
                    <a:path w="686" h="366">
                      <a:moveTo>
                        <a:pt x="686" y="28"/>
                      </a:moveTo>
                      <a:lnTo>
                        <a:pt x="664" y="16"/>
                      </a:lnTo>
                      <a:lnTo>
                        <a:pt x="565" y="38"/>
                      </a:lnTo>
                      <a:lnTo>
                        <a:pt x="581" y="12"/>
                      </a:lnTo>
                      <a:lnTo>
                        <a:pt x="553" y="16"/>
                      </a:lnTo>
                      <a:lnTo>
                        <a:pt x="537" y="34"/>
                      </a:lnTo>
                      <a:lnTo>
                        <a:pt x="537" y="16"/>
                      </a:lnTo>
                      <a:lnTo>
                        <a:pt x="476" y="22"/>
                      </a:lnTo>
                      <a:lnTo>
                        <a:pt x="526" y="6"/>
                      </a:lnTo>
                      <a:lnTo>
                        <a:pt x="447" y="12"/>
                      </a:lnTo>
                      <a:lnTo>
                        <a:pt x="447" y="0"/>
                      </a:lnTo>
                      <a:lnTo>
                        <a:pt x="415" y="0"/>
                      </a:lnTo>
                      <a:lnTo>
                        <a:pt x="403" y="12"/>
                      </a:lnTo>
                      <a:lnTo>
                        <a:pt x="377" y="12"/>
                      </a:lnTo>
                      <a:lnTo>
                        <a:pt x="377" y="0"/>
                      </a:lnTo>
                      <a:lnTo>
                        <a:pt x="332" y="6"/>
                      </a:lnTo>
                      <a:lnTo>
                        <a:pt x="354" y="16"/>
                      </a:lnTo>
                      <a:lnTo>
                        <a:pt x="332" y="28"/>
                      </a:lnTo>
                      <a:lnTo>
                        <a:pt x="326" y="16"/>
                      </a:lnTo>
                      <a:lnTo>
                        <a:pt x="288" y="16"/>
                      </a:lnTo>
                      <a:lnTo>
                        <a:pt x="275" y="28"/>
                      </a:lnTo>
                      <a:lnTo>
                        <a:pt x="259" y="22"/>
                      </a:lnTo>
                      <a:lnTo>
                        <a:pt x="243" y="28"/>
                      </a:lnTo>
                      <a:lnTo>
                        <a:pt x="237" y="16"/>
                      </a:lnTo>
                      <a:lnTo>
                        <a:pt x="188" y="12"/>
                      </a:lnTo>
                      <a:lnTo>
                        <a:pt x="192" y="22"/>
                      </a:lnTo>
                      <a:lnTo>
                        <a:pt x="150" y="28"/>
                      </a:lnTo>
                      <a:lnTo>
                        <a:pt x="105" y="38"/>
                      </a:lnTo>
                      <a:lnTo>
                        <a:pt x="115" y="51"/>
                      </a:lnTo>
                      <a:lnTo>
                        <a:pt x="83" y="57"/>
                      </a:lnTo>
                      <a:lnTo>
                        <a:pt x="0" y="61"/>
                      </a:lnTo>
                      <a:lnTo>
                        <a:pt x="4" y="73"/>
                      </a:lnTo>
                      <a:lnTo>
                        <a:pt x="61" y="83"/>
                      </a:lnTo>
                      <a:lnTo>
                        <a:pt x="4" y="95"/>
                      </a:lnTo>
                      <a:lnTo>
                        <a:pt x="20" y="111"/>
                      </a:lnTo>
                      <a:lnTo>
                        <a:pt x="55" y="101"/>
                      </a:lnTo>
                      <a:lnTo>
                        <a:pt x="93" y="101"/>
                      </a:lnTo>
                      <a:lnTo>
                        <a:pt x="144" y="117"/>
                      </a:lnTo>
                      <a:lnTo>
                        <a:pt x="144" y="146"/>
                      </a:lnTo>
                      <a:lnTo>
                        <a:pt x="132" y="156"/>
                      </a:lnTo>
                      <a:lnTo>
                        <a:pt x="132" y="178"/>
                      </a:lnTo>
                      <a:lnTo>
                        <a:pt x="144" y="168"/>
                      </a:lnTo>
                      <a:lnTo>
                        <a:pt x="150" y="156"/>
                      </a:lnTo>
                      <a:lnTo>
                        <a:pt x="160" y="172"/>
                      </a:lnTo>
                      <a:lnTo>
                        <a:pt x="176" y="178"/>
                      </a:lnTo>
                      <a:lnTo>
                        <a:pt x="170" y="190"/>
                      </a:lnTo>
                      <a:lnTo>
                        <a:pt x="150" y="178"/>
                      </a:lnTo>
                      <a:lnTo>
                        <a:pt x="144" y="190"/>
                      </a:lnTo>
                      <a:lnTo>
                        <a:pt x="166" y="200"/>
                      </a:lnTo>
                      <a:lnTo>
                        <a:pt x="166" y="213"/>
                      </a:lnTo>
                      <a:lnTo>
                        <a:pt x="138" y="213"/>
                      </a:lnTo>
                      <a:lnTo>
                        <a:pt x="126" y="235"/>
                      </a:lnTo>
                      <a:lnTo>
                        <a:pt x="109" y="245"/>
                      </a:lnTo>
                      <a:lnTo>
                        <a:pt x="115" y="261"/>
                      </a:lnTo>
                      <a:lnTo>
                        <a:pt x="105" y="261"/>
                      </a:lnTo>
                      <a:lnTo>
                        <a:pt x="121" y="279"/>
                      </a:lnTo>
                      <a:lnTo>
                        <a:pt x="105" y="283"/>
                      </a:lnTo>
                      <a:lnTo>
                        <a:pt x="121" y="289"/>
                      </a:lnTo>
                      <a:lnTo>
                        <a:pt x="115" y="302"/>
                      </a:lnTo>
                      <a:lnTo>
                        <a:pt x="126" y="302"/>
                      </a:lnTo>
                      <a:lnTo>
                        <a:pt x="126" y="318"/>
                      </a:lnTo>
                      <a:lnTo>
                        <a:pt x="144" y="340"/>
                      </a:lnTo>
                      <a:lnTo>
                        <a:pt x="154" y="350"/>
                      </a:lnTo>
                      <a:lnTo>
                        <a:pt x="176" y="346"/>
                      </a:lnTo>
                      <a:lnTo>
                        <a:pt x="192" y="366"/>
                      </a:lnTo>
                      <a:lnTo>
                        <a:pt x="204" y="362"/>
                      </a:lnTo>
                      <a:lnTo>
                        <a:pt x="227" y="334"/>
                      </a:lnTo>
                      <a:lnTo>
                        <a:pt x="227" y="318"/>
                      </a:lnTo>
                      <a:lnTo>
                        <a:pt x="259" y="302"/>
                      </a:lnTo>
                      <a:lnTo>
                        <a:pt x="275" y="283"/>
                      </a:lnTo>
                      <a:lnTo>
                        <a:pt x="271" y="267"/>
                      </a:lnTo>
                      <a:lnTo>
                        <a:pt x="310" y="267"/>
                      </a:lnTo>
                      <a:lnTo>
                        <a:pt x="371" y="251"/>
                      </a:lnTo>
                      <a:lnTo>
                        <a:pt x="381" y="229"/>
                      </a:lnTo>
                      <a:lnTo>
                        <a:pt x="425" y="229"/>
                      </a:lnTo>
                      <a:lnTo>
                        <a:pt x="537" y="194"/>
                      </a:lnTo>
                      <a:lnTo>
                        <a:pt x="510" y="190"/>
                      </a:lnTo>
                      <a:lnTo>
                        <a:pt x="464" y="190"/>
                      </a:lnTo>
                      <a:lnTo>
                        <a:pt x="460" y="178"/>
                      </a:lnTo>
                      <a:lnTo>
                        <a:pt x="492" y="178"/>
                      </a:lnTo>
                      <a:lnTo>
                        <a:pt x="470" y="168"/>
                      </a:lnTo>
                      <a:lnTo>
                        <a:pt x="510" y="168"/>
                      </a:lnTo>
                      <a:lnTo>
                        <a:pt x="514" y="184"/>
                      </a:lnTo>
                      <a:lnTo>
                        <a:pt x="530" y="178"/>
                      </a:lnTo>
                      <a:lnTo>
                        <a:pt x="537" y="190"/>
                      </a:lnTo>
                      <a:lnTo>
                        <a:pt x="549" y="178"/>
                      </a:lnTo>
                      <a:lnTo>
                        <a:pt x="543" y="162"/>
                      </a:lnTo>
                      <a:lnTo>
                        <a:pt x="520" y="156"/>
                      </a:lnTo>
                      <a:lnTo>
                        <a:pt x="504" y="146"/>
                      </a:lnTo>
                      <a:lnTo>
                        <a:pt x="530" y="150"/>
                      </a:lnTo>
                      <a:lnTo>
                        <a:pt x="549" y="156"/>
                      </a:lnTo>
                      <a:lnTo>
                        <a:pt x="543" y="134"/>
                      </a:lnTo>
                      <a:lnTo>
                        <a:pt x="559" y="140"/>
                      </a:lnTo>
                      <a:lnTo>
                        <a:pt x="571" y="127"/>
                      </a:lnTo>
                      <a:lnTo>
                        <a:pt x="559" y="123"/>
                      </a:lnTo>
                      <a:lnTo>
                        <a:pt x="581" y="123"/>
                      </a:lnTo>
                      <a:lnTo>
                        <a:pt x="571" y="111"/>
                      </a:lnTo>
                      <a:lnTo>
                        <a:pt x="587" y="111"/>
                      </a:lnTo>
                      <a:lnTo>
                        <a:pt x="571" y="95"/>
                      </a:lnTo>
                      <a:lnTo>
                        <a:pt x="587" y="95"/>
                      </a:lnTo>
                      <a:lnTo>
                        <a:pt x="597" y="105"/>
                      </a:lnTo>
                      <a:lnTo>
                        <a:pt x="597" y="117"/>
                      </a:lnTo>
                      <a:lnTo>
                        <a:pt x="615" y="117"/>
                      </a:lnTo>
                      <a:lnTo>
                        <a:pt x="609" y="101"/>
                      </a:lnTo>
                      <a:lnTo>
                        <a:pt x="615" y="73"/>
                      </a:lnTo>
                      <a:lnTo>
                        <a:pt x="565" y="73"/>
                      </a:lnTo>
                      <a:lnTo>
                        <a:pt x="597" y="57"/>
                      </a:lnTo>
                      <a:lnTo>
                        <a:pt x="609" y="44"/>
                      </a:lnTo>
                      <a:lnTo>
                        <a:pt x="686" y="28"/>
                      </a:lnTo>
                      <a:lnTo>
                        <a:pt x="686" y="2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88" name="Freeform 196"/>
                <p:cNvSpPr>
                  <a:spLocks/>
                </p:cNvSpPr>
                <p:nvPr/>
              </p:nvSpPr>
              <p:spPr bwMode="auto">
                <a:xfrm>
                  <a:off x="1923" y="1074"/>
                  <a:ext cx="35" cy="16"/>
                </a:xfrm>
                <a:custGeom>
                  <a:avLst/>
                  <a:gdLst/>
                  <a:ahLst/>
                  <a:cxnLst>
                    <a:cxn ang="0">
                      <a:pos x="0" y="4"/>
                    </a:cxn>
                    <a:cxn ang="0">
                      <a:pos x="6" y="16"/>
                    </a:cxn>
                    <a:cxn ang="0">
                      <a:pos x="35" y="10"/>
                    </a:cxn>
                    <a:cxn ang="0">
                      <a:pos x="11" y="0"/>
                    </a:cxn>
                    <a:cxn ang="0">
                      <a:pos x="0" y="4"/>
                    </a:cxn>
                    <a:cxn ang="0">
                      <a:pos x="0" y="4"/>
                    </a:cxn>
                  </a:cxnLst>
                  <a:rect l="0" t="0" r="r" b="b"/>
                  <a:pathLst>
                    <a:path w="35" h="16">
                      <a:moveTo>
                        <a:pt x="0" y="4"/>
                      </a:moveTo>
                      <a:lnTo>
                        <a:pt x="6" y="16"/>
                      </a:lnTo>
                      <a:lnTo>
                        <a:pt x="35" y="10"/>
                      </a:lnTo>
                      <a:lnTo>
                        <a:pt x="11" y="0"/>
                      </a:lnTo>
                      <a:lnTo>
                        <a:pt x="0" y="4"/>
                      </a:lnTo>
                      <a:lnTo>
                        <a:pt x="0"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89" name="Freeform 197"/>
                <p:cNvSpPr>
                  <a:spLocks/>
                </p:cNvSpPr>
                <p:nvPr/>
              </p:nvSpPr>
              <p:spPr bwMode="auto">
                <a:xfrm>
                  <a:off x="2300" y="1129"/>
                  <a:ext cx="144" cy="61"/>
                </a:xfrm>
                <a:custGeom>
                  <a:avLst/>
                  <a:gdLst/>
                  <a:ahLst/>
                  <a:cxnLst>
                    <a:cxn ang="0">
                      <a:pos x="144" y="28"/>
                    </a:cxn>
                    <a:cxn ang="0">
                      <a:pos x="128" y="16"/>
                    </a:cxn>
                    <a:cxn ang="0">
                      <a:pos x="117" y="0"/>
                    </a:cxn>
                    <a:cxn ang="0">
                      <a:pos x="89" y="12"/>
                    </a:cxn>
                    <a:cxn ang="0">
                      <a:pos x="67" y="12"/>
                    </a:cxn>
                    <a:cxn ang="0">
                      <a:pos x="45" y="22"/>
                    </a:cxn>
                    <a:cxn ang="0">
                      <a:pos x="22" y="6"/>
                    </a:cxn>
                    <a:cxn ang="0">
                      <a:pos x="6" y="16"/>
                    </a:cxn>
                    <a:cxn ang="0">
                      <a:pos x="18" y="28"/>
                    </a:cxn>
                    <a:cxn ang="0">
                      <a:pos x="0" y="34"/>
                    </a:cxn>
                    <a:cxn ang="0">
                      <a:pos x="22" y="38"/>
                    </a:cxn>
                    <a:cxn ang="0">
                      <a:pos x="28" y="57"/>
                    </a:cxn>
                    <a:cxn ang="0">
                      <a:pos x="57" y="61"/>
                    </a:cxn>
                    <a:cxn ang="0">
                      <a:pos x="105" y="44"/>
                    </a:cxn>
                    <a:cxn ang="0">
                      <a:pos x="128" y="44"/>
                    </a:cxn>
                    <a:cxn ang="0">
                      <a:pos x="144" y="28"/>
                    </a:cxn>
                    <a:cxn ang="0">
                      <a:pos x="144" y="28"/>
                    </a:cxn>
                  </a:cxnLst>
                  <a:rect l="0" t="0" r="r" b="b"/>
                  <a:pathLst>
                    <a:path w="144" h="61">
                      <a:moveTo>
                        <a:pt x="144" y="28"/>
                      </a:moveTo>
                      <a:lnTo>
                        <a:pt x="128" y="16"/>
                      </a:lnTo>
                      <a:lnTo>
                        <a:pt x="117" y="0"/>
                      </a:lnTo>
                      <a:lnTo>
                        <a:pt x="89" y="12"/>
                      </a:lnTo>
                      <a:lnTo>
                        <a:pt x="67" y="12"/>
                      </a:lnTo>
                      <a:lnTo>
                        <a:pt x="45" y="22"/>
                      </a:lnTo>
                      <a:lnTo>
                        <a:pt x="22" y="6"/>
                      </a:lnTo>
                      <a:lnTo>
                        <a:pt x="6" y="16"/>
                      </a:lnTo>
                      <a:lnTo>
                        <a:pt x="18" y="28"/>
                      </a:lnTo>
                      <a:lnTo>
                        <a:pt x="0" y="34"/>
                      </a:lnTo>
                      <a:lnTo>
                        <a:pt x="22" y="38"/>
                      </a:lnTo>
                      <a:lnTo>
                        <a:pt x="28" y="57"/>
                      </a:lnTo>
                      <a:lnTo>
                        <a:pt x="57" y="61"/>
                      </a:lnTo>
                      <a:lnTo>
                        <a:pt x="105" y="44"/>
                      </a:lnTo>
                      <a:lnTo>
                        <a:pt x="128" y="44"/>
                      </a:lnTo>
                      <a:lnTo>
                        <a:pt x="144" y="28"/>
                      </a:lnTo>
                      <a:lnTo>
                        <a:pt x="144" y="2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0" name="Freeform 198"/>
                <p:cNvSpPr>
                  <a:spLocks/>
                </p:cNvSpPr>
                <p:nvPr/>
              </p:nvSpPr>
              <p:spPr bwMode="auto">
                <a:xfrm>
                  <a:off x="2739" y="918"/>
                  <a:ext cx="170" cy="55"/>
                </a:xfrm>
                <a:custGeom>
                  <a:avLst/>
                  <a:gdLst/>
                  <a:ahLst/>
                  <a:cxnLst>
                    <a:cxn ang="0">
                      <a:pos x="170" y="4"/>
                    </a:cxn>
                    <a:cxn ang="0">
                      <a:pos x="144" y="0"/>
                    </a:cxn>
                    <a:cxn ang="0">
                      <a:pos x="122" y="4"/>
                    </a:cxn>
                    <a:cxn ang="0">
                      <a:pos x="106" y="4"/>
                    </a:cxn>
                    <a:cxn ang="0">
                      <a:pos x="87" y="10"/>
                    </a:cxn>
                    <a:cxn ang="0">
                      <a:pos x="61" y="10"/>
                    </a:cxn>
                    <a:cxn ang="0">
                      <a:pos x="61" y="17"/>
                    </a:cxn>
                    <a:cxn ang="0">
                      <a:pos x="43" y="10"/>
                    </a:cxn>
                    <a:cxn ang="0">
                      <a:pos x="27" y="17"/>
                    </a:cxn>
                    <a:cxn ang="0">
                      <a:pos x="23" y="10"/>
                    </a:cxn>
                    <a:cxn ang="0">
                      <a:pos x="0" y="17"/>
                    </a:cxn>
                    <a:cxn ang="0">
                      <a:pos x="27" y="27"/>
                    </a:cxn>
                    <a:cxn ang="0">
                      <a:pos x="49" y="49"/>
                    </a:cxn>
                    <a:cxn ang="0">
                      <a:pos x="71" y="55"/>
                    </a:cxn>
                    <a:cxn ang="0">
                      <a:pos x="106" y="33"/>
                    </a:cxn>
                    <a:cxn ang="0">
                      <a:pos x="122" y="33"/>
                    </a:cxn>
                    <a:cxn ang="0">
                      <a:pos x="132" y="45"/>
                    </a:cxn>
                    <a:cxn ang="0">
                      <a:pos x="148" y="49"/>
                    </a:cxn>
                    <a:cxn ang="0">
                      <a:pos x="160" y="45"/>
                    </a:cxn>
                    <a:cxn ang="0">
                      <a:pos x="144" y="33"/>
                    </a:cxn>
                    <a:cxn ang="0">
                      <a:pos x="138" y="17"/>
                    </a:cxn>
                    <a:cxn ang="0">
                      <a:pos x="154" y="17"/>
                    </a:cxn>
                    <a:cxn ang="0">
                      <a:pos x="170" y="27"/>
                    </a:cxn>
                    <a:cxn ang="0">
                      <a:pos x="170" y="4"/>
                    </a:cxn>
                    <a:cxn ang="0">
                      <a:pos x="170" y="4"/>
                    </a:cxn>
                  </a:cxnLst>
                  <a:rect l="0" t="0" r="r" b="b"/>
                  <a:pathLst>
                    <a:path w="170" h="55">
                      <a:moveTo>
                        <a:pt x="170" y="4"/>
                      </a:moveTo>
                      <a:lnTo>
                        <a:pt x="144" y="0"/>
                      </a:lnTo>
                      <a:lnTo>
                        <a:pt x="122" y="4"/>
                      </a:lnTo>
                      <a:lnTo>
                        <a:pt x="106" y="4"/>
                      </a:lnTo>
                      <a:lnTo>
                        <a:pt x="87" y="10"/>
                      </a:lnTo>
                      <a:lnTo>
                        <a:pt x="61" y="10"/>
                      </a:lnTo>
                      <a:lnTo>
                        <a:pt x="61" y="17"/>
                      </a:lnTo>
                      <a:lnTo>
                        <a:pt x="43" y="10"/>
                      </a:lnTo>
                      <a:lnTo>
                        <a:pt x="27" y="17"/>
                      </a:lnTo>
                      <a:lnTo>
                        <a:pt x="23" y="10"/>
                      </a:lnTo>
                      <a:lnTo>
                        <a:pt x="0" y="17"/>
                      </a:lnTo>
                      <a:lnTo>
                        <a:pt x="27" y="27"/>
                      </a:lnTo>
                      <a:lnTo>
                        <a:pt x="49" y="49"/>
                      </a:lnTo>
                      <a:lnTo>
                        <a:pt x="71" y="55"/>
                      </a:lnTo>
                      <a:lnTo>
                        <a:pt x="106" y="33"/>
                      </a:lnTo>
                      <a:lnTo>
                        <a:pt x="122" y="33"/>
                      </a:lnTo>
                      <a:lnTo>
                        <a:pt x="132" y="45"/>
                      </a:lnTo>
                      <a:lnTo>
                        <a:pt x="148" y="49"/>
                      </a:lnTo>
                      <a:lnTo>
                        <a:pt x="160" y="45"/>
                      </a:lnTo>
                      <a:lnTo>
                        <a:pt x="144" y="33"/>
                      </a:lnTo>
                      <a:lnTo>
                        <a:pt x="138" y="17"/>
                      </a:lnTo>
                      <a:lnTo>
                        <a:pt x="154" y="17"/>
                      </a:lnTo>
                      <a:lnTo>
                        <a:pt x="170" y="27"/>
                      </a:lnTo>
                      <a:lnTo>
                        <a:pt x="170" y="4"/>
                      </a:lnTo>
                      <a:lnTo>
                        <a:pt x="170"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1" name="Freeform 199"/>
                <p:cNvSpPr>
                  <a:spLocks/>
                </p:cNvSpPr>
                <p:nvPr/>
              </p:nvSpPr>
              <p:spPr bwMode="auto">
                <a:xfrm>
                  <a:off x="2683" y="1056"/>
                  <a:ext cx="332" cy="219"/>
                </a:xfrm>
                <a:custGeom>
                  <a:avLst/>
                  <a:gdLst/>
                  <a:ahLst/>
                  <a:cxnLst>
                    <a:cxn ang="0">
                      <a:pos x="243" y="0"/>
                    </a:cxn>
                    <a:cxn ang="0">
                      <a:pos x="232" y="18"/>
                    </a:cxn>
                    <a:cxn ang="0">
                      <a:pos x="204" y="12"/>
                    </a:cxn>
                    <a:cxn ang="0">
                      <a:pos x="194" y="22"/>
                    </a:cxn>
                    <a:cxn ang="0">
                      <a:pos x="149" y="34"/>
                    </a:cxn>
                    <a:cxn ang="0">
                      <a:pos x="143" y="45"/>
                    </a:cxn>
                    <a:cxn ang="0">
                      <a:pos x="111" y="51"/>
                    </a:cxn>
                    <a:cxn ang="0">
                      <a:pos x="133" y="67"/>
                    </a:cxn>
                    <a:cxn ang="0">
                      <a:pos x="117" y="79"/>
                    </a:cxn>
                    <a:cxn ang="0">
                      <a:pos x="99" y="101"/>
                    </a:cxn>
                    <a:cxn ang="0">
                      <a:pos x="83" y="111"/>
                    </a:cxn>
                    <a:cxn ang="0">
                      <a:pos x="56" y="124"/>
                    </a:cxn>
                    <a:cxn ang="0">
                      <a:pos x="38" y="134"/>
                    </a:cxn>
                    <a:cxn ang="0">
                      <a:pos x="12" y="152"/>
                    </a:cxn>
                    <a:cxn ang="0">
                      <a:pos x="22" y="168"/>
                    </a:cxn>
                    <a:cxn ang="0">
                      <a:pos x="22" y="184"/>
                    </a:cxn>
                    <a:cxn ang="0">
                      <a:pos x="32" y="200"/>
                    </a:cxn>
                    <a:cxn ang="0">
                      <a:pos x="56" y="219"/>
                    </a:cxn>
                    <a:cxn ang="0">
                      <a:pos x="105" y="207"/>
                    </a:cxn>
                    <a:cxn ang="0">
                      <a:pos x="121" y="168"/>
                    </a:cxn>
                    <a:cxn ang="0">
                      <a:pos x="121" y="124"/>
                    </a:cxn>
                    <a:cxn ang="0">
                      <a:pos x="143" y="95"/>
                    </a:cxn>
                    <a:cxn ang="0">
                      <a:pos x="222" y="34"/>
                    </a:cxn>
                    <a:cxn ang="0">
                      <a:pos x="277" y="41"/>
                    </a:cxn>
                    <a:cxn ang="0">
                      <a:pos x="299" y="18"/>
                    </a:cxn>
                    <a:cxn ang="0">
                      <a:pos x="332" y="18"/>
                    </a:cxn>
                    <a:cxn ang="0">
                      <a:pos x="277" y="6"/>
                    </a:cxn>
                    <a:cxn ang="0">
                      <a:pos x="269" y="8"/>
                    </a:cxn>
                    <a:cxn ang="0">
                      <a:pos x="265" y="8"/>
                    </a:cxn>
                    <a:cxn ang="0">
                      <a:pos x="261" y="8"/>
                    </a:cxn>
                    <a:cxn ang="0">
                      <a:pos x="261" y="6"/>
                    </a:cxn>
                    <a:cxn ang="0">
                      <a:pos x="261" y="0"/>
                    </a:cxn>
                  </a:cxnLst>
                  <a:rect l="0" t="0" r="r" b="b"/>
                  <a:pathLst>
                    <a:path w="332" h="219">
                      <a:moveTo>
                        <a:pt x="261" y="0"/>
                      </a:moveTo>
                      <a:lnTo>
                        <a:pt x="243" y="0"/>
                      </a:lnTo>
                      <a:lnTo>
                        <a:pt x="249" y="12"/>
                      </a:lnTo>
                      <a:lnTo>
                        <a:pt x="232" y="18"/>
                      </a:lnTo>
                      <a:lnTo>
                        <a:pt x="226" y="6"/>
                      </a:lnTo>
                      <a:lnTo>
                        <a:pt x="204" y="12"/>
                      </a:lnTo>
                      <a:lnTo>
                        <a:pt x="210" y="22"/>
                      </a:lnTo>
                      <a:lnTo>
                        <a:pt x="194" y="22"/>
                      </a:lnTo>
                      <a:lnTo>
                        <a:pt x="188" y="18"/>
                      </a:lnTo>
                      <a:lnTo>
                        <a:pt x="149" y="34"/>
                      </a:lnTo>
                      <a:lnTo>
                        <a:pt x="156" y="41"/>
                      </a:lnTo>
                      <a:lnTo>
                        <a:pt x="143" y="45"/>
                      </a:lnTo>
                      <a:lnTo>
                        <a:pt x="133" y="28"/>
                      </a:lnTo>
                      <a:lnTo>
                        <a:pt x="111" y="51"/>
                      </a:lnTo>
                      <a:lnTo>
                        <a:pt x="127" y="51"/>
                      </a:lnTo>
                      <a:lnTo>
                        <a:pt x="133" y="67"/>
                      </a:lnTo>
                      <a:lnTo>
                        <a:pt x="117" y="67"/>
                      </a:lnTo>
                      <a:lnTo>
                        <a:pt x="117" y="79"/>
                      </a:lnTo>
                      <a:lnTo>
                        <a:pt x="111" y="85"/>
                      </a:lnTo>
                      <a:lnTo>
                        <a:pt x="99" y="101"/>
                      </a:lnTo>
                      <a:lnTo>
                        <a:pt x="99" y="107"/>
                      </a:lnTo>
                      <a:lnTo>
                        <a:pt x="83" y="111"/>
                      </a:lnTo>
                      <a:lnTo>
                        <a:pt x="73" y="124"/>
                      </a:lnTo>
                      <a:lnTo>
                        <a:pt x="56" y="124"/>
                      </a:lnTo>
                      <a:lnTo>
                        <a:pt x="56" y="134"/>
                      </a:lnTo>
                      <a:lnTo>
                        <a:pt x="38" y="134"/>
                      </a:lnTo>
                      <a:lnTo>
                        <a:pt x="32" y="146"/>
                      </a:lnTo>
                      <a:lnTo>
                        <a:pt x="12" y="152"/>
                      </a:lnTo>
                      <a:lnTo>
                        <a:pt x="0" y="162"/>
                      </a:lnTo>
                      <a:lnTo>
                        <a:pt x="22" y="168"/>
                      </a:lnTo>
                      <a:lnTo>
                        <a:pt x="6" y="174"/>
                      </a:lnTo>
                      <a:lnTo>
                        <a:pt x="22" y="184"/>
                      </a:lnTo>
                      <a:lnTo>
                        <a:pt x="12" y="194"/>
                      </a:lnTo>
                      <a:lnTo>
                        <a:pt x="32" y="200"/>
                      </a:lnTo>
                      <a:lnTo>
                        <a:pt x="22" y="213"/>
                      </a:lnTo>
                      <a:lnTo>
                        <a:pt x="56" y="219"/>
                      </a:lnTo>
                      <a:lnTo>
                        <a:pt x="89" y="194"/>
                      </a:lnTo>
                      <a:lnTo>
                        <a:pt x="105" y="207"/>
                      </a:lnTo>
                      <a:lnTo>
                        <a:pt x="117" y="190"/>
                      </a:lnTo>
                      <a:lnTo>
                        <a:pt x="121" y="168"/>
                      </a:lnTo>
                      <a:lnTo>
                        <a:pt x="111" y="152"/>
                      </a:lnTo>
                      <a:lnTo>
                        <a:pt x="121" y="124"/>
                      </a:lnTo>
                      <a:lnTo>
                        <a:pt x="139" y="117"/>
                      </a:lnTo>
                      <a:lnTo>
                        <a:pt x="143" y="95"/>
                      </a:lnTo>
                      <a:lnTo>
                        <a:pt x="178" y="45"/>
                      </a:lnTo>
                      <a:lnTo>
                        <a:pt x="222" y="34"/>
                      </a:lnTo>
                      <a:lnTo>
                        <a:pt x="243" y="45"/>
                      </a:lnTo>
                      <a:lnTo>
                        <a:pt x="277" y="41"/>
                      </a:lnTo>
                      <a:lnTo>
                        <a:pt x="277" y="22"/>
                      </a:lnTo>
                      <a:lnTo>
                        <a:pt x="299" y="18"/>
                      </a:lnTo>
                      <a:lnTo>
                        <a:pt x="322" y="34"/>
                      </a:lnTo>
                      <a:lnTo>
                        <a:pt x="332" y="18"/>
                      </a:lnTo>
                      <a:lnTo>
                        <a:pt x="305" y="6"/>
                      </a:lnTo>
                      <a:lnTo>
                        <a:pt x="277" y="6"/>
                      </a:lnTo>
                      <a:lnTo>
                        <a:pt x="273" y="6"/>
                      </a:lnTo>
                      <a:lnTo>
                        <a:pt x="269" y="8"/>
                      </a:lnTo>
                      <a:lnTo>
                        <a:pt x="267" y="8"/>
                      </a:lnTo>
                      <a:lnTo>
                        <a:pt x="265" y="8"/>
                      </a:lnTo>
                      <a:lnTo>
                        <a:pt x="263" y="8"/>
                      </a:lnTo>
                      <a:lnTo>
                        <a:pt x="261" y="8"/>
                      </a:lnTo>
                      <a:lnTo>
                        <a:pt x="261" y="6"/>
                      </a:lnTo>
                      <a:lnTo>
                        <a:pt x="261" y="6"/>
                      </a:lnTo>
                      <a:lnTo>
                        <a:pt x="261" y="0"/>
                      </a:lnTo>
                      <a:lnTo>
                        <a:pt x="261"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2" name="Freeform 200"/>
                <p:cNvSpPr>
                  <a:spLocks/>
                </p:cNvSpPr>
                <p:nvPr/>
              </p:nvSpPr>
              <p:spPr bwMode="auto">
                <a:xfrm>
                  <a:off x="4861" y="1034"/>
                  <a:ext cx="45" cy="22"/>
                </a:xfrm>
                <a:custGeom>
                  <a:avLst/>
                  <a:gdLst/>
                  <a:ahLst/>
                  <a:cxnLst>
                    <a:cxn ang="0">
                      <a:pos x="22" y="0"/>
                    </a:cxn>
                    <a:cxn ang="0">
                      <a:pos x="6" y="6"/>
                    </a:cxn>
                    <a:cxn ang="0">
                      <a:pos x="0" y="12"/>
                    </a:cxn>
                    <a:cxn ang="0">
                      <a:pos x="16" y="22"/>
                    </a:cxn>
                    <a:cxn ang="0">
                      <a:pos x="45" y="18"/>
                    </a:cxn>
                    <a:cxn ang="0">
                      <a:pos x="22" y="0"/>
                    </a:cxn>
                    <a:cxn ang="0">
                      <a:pos x="22" y="0"/>
                    </a:cxn>
                  </a:cxnLst>
                  <a:rect l="0" t="0" r="r" b="b"/>
                  <a:pathLst>
                    <a:path w="45" h="22">
                      <a:moveTo>
                        <a:pt x="22" y="0"/>
                      </a:moveTo>
                      <a:lnTo>
                        <a:pt x="6" y="6"/>
                      </a:lnTo>
                      <a:lnTo>
                        <a:pt x="0" y="12"/>
                      </a:lnTo>
                      <a:lnTo>
                        <a:pt x="16" y="22"/>
                      </a:lnTo>
                      <a:lnTo>
                        <a:pt x="45" y="18"/>
                      </a:lnTo>
                      <a:lnTo>
                        <a:pt x="22" y="0"/>
                      </a:lnTo>
                      <a:lnTo>
                        <a:pt x="2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3" name="Freeform 201"/>
                <p:cNvSpPr>
                  <a:spLocks/>
                </p:cNvSpPr>
                <p:nvPr/>
              </p:nvSpPr>
              <p:spPr bwMode="auto">
                <a:xfrm>
                  <a:off x="2998" y="945"/>
                  <a:ext cx="2169" cy="646"/>
                </a:xfrm>
                <a:custGeom>
                  <a:avLst/>
                  <a:gdLst/>
                  <a:ahLst/>
                  <a:cxnLst>
                    <a:cxn ang="0">
                      <a:pos x="1885" y="133"/>
                    </a:cxn>
                    <a:cxn ang="0">
                      <a:pos x="1780" y="133"/>
                    </a:cxn>
                    <a:cxn ang="0">
                      <a:pos x="1570" y="107"/>
                    </a:cxn>
                    <a:cxn ang="0">
                      <a:pos x="1458" y="85"/>
                    </a:cxn>
                    <a:cxn ang="0">
                      <a:pos x="1276" y="111"/>
                    </a:cxn>
                    <a:cxn ang="0">
                      <a:pos x="1193" y="85"/>
                    </a:cxn>
                    <a:cxn ang="0">
                      <a:pos x="1132" y="73"/>
                    </a:cxn>
                    <a:cxn ang="0">
                      <a:pos x="1027" y="85"/>
                    </a:cxn>
                    <a:cxn ang="0">
                      <a:pos x="932" y="66"/>
                    </a:cxn>
                    <a:cxn ang="0">
                      <a:pos x="843" y="6"/>
                    </a:cxn>
                    <a:cxn ang="0">
                      <a:pos x="776" y="34"/>
                    </a:cxn>
                    <a:cxn ang="0">
                      <a:pos x="660" y="66"/>
                    </a:cxn>
                    <a:cxn ang="0">
                      <a:pos x="683" y="129"/>
                    </a:cxn>
                    <a:cxn ang="0">
                      <a:pos x="577" y="101"/>
                    </a:cxn>
                    <a:cxn ang="0">
                      <a:pos x="539" y="79"/>
                    </a:cxn>
                    <a:cxn ang="0">
                      <a:pos x="632" y="145"/>
                    </a:cxn>
                    <a:cxn ang="0">
                      <a:pos x="588" y="152"/>
                    </a:cxn>
                    <a:cxn ang="0">
                      <a:pos x="555" y="145"/>
                    </a:cxn>
                    <a:cxn ang="0">
                      <a:pos x="476" y="73"/>
                    </a:cxn>
                    <a:cxn ang="0">
                      <a:pos x="511" y="156"/>
                    </a:cxn>
                    <a:cxn ang="0">
                      <a:pos x="322" y="162"/>
                    </a:cxn>
                    <a:cxn ang="0">
                      <a:pos x="233" y="184"/>
                    </a:cxn>
                    <a:cxn ang="0">
                      <a:pos x="205" y="178"/>
                    </a:cxn>
                    <a:cxn ang="0">
                      <a:pos x="138" y="206"/>
                    </a:cxn>
                    <a:cxn ang="0">
                      <a:pos x="90" y="200"/>
                    </a:cxn>
                    <a:cxn ang="0">
                      <a:pos x="112" y="145"/>
                    </a:cxn>
                    <a:cxn ang="0">
                      <a:pos x="0" y="162"/>
                    </a:cxn>
                    <a:cxn ang="0">
                      <a:pos x="33" y="311"/>
                    </a:cxn>
                    <a:cxn ang="0">
                      <a:pos x="100" y="378"/>
                    </a:cxn>
                    <a:cxn ang="0">
                      <a:pos x="156" y="445"/>
                    </a:cxn>
                    <a:cxn ang="0">
                      <a:pos x="205" y="473"/>
                    </a:cxn>
                    <a:cxn ang="0">
                      <a:pos x="233" y="546"/>
                    </a:cxn>
                    <a:cxn ang="0">
                      <a:pos x="310" y="601"/>
                    </a:cxn>
                    <a:cxn ang="0">
                      <a:pos x="405" y="623"/>
                    </a:cxn>
                    <a:cxn ang="0">
                      <a:pos x="399" y="546"/>
                    </a:cxn>
                    <a:cxn ang="0">
                      <a:pos x="367" y="473"/>
                    </a:cxn>
                    <a:cxn ang="0">
                      <a:pos x="466" y="457"/>
                    </a:cxn>
                    <a:cxn ang="0">
                      <a:pos x="584" y="451"/>
                    </a:cxn>
                    <a:cxn ang="0">
                      <a:pos x="622" y="396"/>
                    </a:cxn>
                    <a:cxn ang="0">
                      <a:pos x="750" y="423"/>
                    </a:cxn>
                    <a:cxn ang="0">
                      <a:pos x="993" y="490"/>
                    </a:cxn>
                    <a:cxn ang="0">
                      <a:pos x="1193" y="451"/>
                    </a:cxn>
                    <a:cxn ang="0">
                      <a:pos x="1436" y="479"/>
                    </a:cxn>
                    <a:cxn ang="0">
                      <a:pos x="1487" y="407"/>
                    </a:cxn>
                    <a:cxn ang="0">
                      <a:pos x="1748" y="562"/>
                    </a:cxn>
                    <a:cxn ang="0">
                      <a:pos x="1802" y="502"/>
                    </a:cxn>
                    <a:cxn ang="0">
                      <a:pos x="1653" y="384"/>
                    </a:cxn>
                    <a:cxn ang="0">
                      <a:pos x="1742" y="295"/>
                    </a:cxn>
                    <a:cxn ang="0">
                      <a:pos x="1812" y="263"/>
                    </a:cxn>
                    <a:cxn ang="0">
                      <a:pos x="1908" y="245"/>
                    </a:cxn>
                    <a:cxn ang="0">
                      <a:pos x="1908" y="368"/>
                    </a:cxn>
                    <a:cxn ang="0">
                      <a:pos x="2023" y="429"/>
                    </a:cxn>
                    <a:cxn ang="0">
                      <a:pos x="2013" y="356"/>
                    </a:cxn>
                    <a:cxn ang="0">
                      <a:pos x="1946" y="301"/>
                    </a:cxn>
                    <a:cxn ang="0">
                      <a:pos x="2041" y="263"/>
                    </a:cxn>
                    <a:cxn ang="0">
                      <a:pos x="2041" y="200"/>
                    </a:cxn>
                    <a:cxn ang="0">
                      <a:pos x="2134" y="206"/>
                    </a:cxn>
                    <a:cxn ang="0">
                      <a:pos x="2086" y="162"/>
                    </a:cxn>
                  </a:cxnLst>
                  <a:rect l="0" t="0" r="r" b="b"/>
                  <a:pathLst>
                    <a:path w="2169" h="646">
                      <a:moveTo>
                        <a:pt x="2086" y="162"/>
                      </a:moveTo>
                      <a:lnTo>
                        <a:pt x="2074" y="168"/>
                      </a:lnTo>
                      <a:lnTo>
                        <a:pt x="2086" y="178"/>
                      </a:lnTo>
                      <a:lnTo>
                        <a:pt x="2035" y="156"/>
                      </a:lnTo>
                      <a:lnTo>
                        <a:pt x="1908" y="133"/>
                      </a:lnTo>
                      <a:lnTo>
                        <a:pt x="1885" y="133"/>
                      </a:lnTo>
                      <a:lnTo>
                        <a:pt x="1879" y="123"/>
                      </a:lnTo>
                      <a:lnTo>
                        <a:pt x="1841" y="129"/>
                      </a:lnTo>
                      <a:lnTo>
                        <a:pt x="1802" y="123"/>
                      </a:lnTo>
                      <a:lnTo>
                        <a:pt x="1786" y="123"/>
                      </a:lnTo>
                      <a:lnTo>
                        <a:pt x="1812" y="145"/>
                      </a:lnTo>
                      <a:lnTo>
                        <a:pt x="1780" y="133"/>
                      </a:lnTo>
                      <a:lnTo>
                        <a:pt x="1768" y="123"/>
                      </a:lnTo>
                      <a:lnTo>
                        <a:pt x="1697" y="129"/>
                      </a:lnTo>
                      <a:lnTo>
                        <a:pt x="1713" y="145"/>
                      </a:lnTo>
                      <a:lnTo>
                        <a:pt x="1653" y="129"/>
                      </a:lnTo>
                      <a:lnTo>
                        <a:pt x="1640" y="107"/>
                      </a:lnTo>
                      <a:lnTo>
                        <a:pt x="1570" y="107"/>
                      </a:lnTo>
                      <a:lnTo>
                        <a:pt x="1557" y="111"/>
                      </a:lnTo>
                      <a:lnTo>
                        <a:pt x="1531" y="111"/>
                      </a:lnTo>
                      <a:lnTo>
                        <a:pt x="1525" y="101"/>
                      </a:lnTo>
                      <a:lnTo>
                        <a:pt x="1480" y="101"/>
                      </a:lnTo>
                      <a:lnTo>
                        <a:pt x="1480" y="89"/>
                      </a:lnTo>
                      <a:lnTo>
                        <a:pt x="1458" y="85"/>
                      </a:lnTo>
                      <a:lnTo>
                        <a:pt x="1436" y="101"/>
                      </a:lnTo>
                      <a:lnTo>
                        <a:pt x="1430" y="89"/>
                      </a:lnTo>
                      <a:lnTo>
                        <a:pt x="1347" y="85"/>
                      </a:lnTo>
                      <a:lnTo>
                        <a:pt x="1365" y="101"/>
                      </a:lnTo>
                      <a:lnTo>
                        <a:pt x="1280" y="95"/>
                      </a:lnTo>
                      <a:lnTo>
                        <a:pt x="1276" y="111"/>
                      </a:lnTo>
                      <a:lnTo>
                        <a:pt x="1225" y="95"/>
                      </a:lnTo>
                      <a:lnTo>
                        <a:pt x="1215" y="101"/>
                      </a:lnTo>
                      <a:lnTo>
                        <a:pt x="1203" y="95"/>
                      </a:lnTo>
                      <a:lnTo>
                        <a:pt x="1215" y="85"/>
                      </a:lnTo>
                      <a:lnTo>
                        <a:pt x="1197" y="73"/>
                      </a:lnTo>
                      <a:lnTo>
                        <a:pt x="1193" y="85"/>
                      </a:lnTo>
                      <a:lnTo>
                        <a:pt x="1193" y="73"/>
                      </a:lnTo>
                      <a:lnTo>
                        <a:pt x="1171" y="66"/>
                      </a:lnTo>
                      <a:lnTo>
                        <a:pt x="1171" y="79"/>
                      </a:lnTo>
                      <a:lnTo>
                        <a:pt x="1159" y="66"/>
                      </a:lnTo>
                      <a:lnTo>
                        <a:pt x="1120" y="62"/>
                      </a:lnTo>
                      <a:lnTo>
                        <a:pt x="1132" y="73"/>
                      </a:lnTo>
                      <a:lnTo>
                        <a:pt x="1154" y="85"/>
                      </a:lnTo>
                      <a:lnTo>
                        <a:pt x="1126" y="79"/>
                      </a:lnTo>
                      <a:lnTo>
                        <a:pt x="1088" y="79"/>
                      </a:lnTo>
                      <a:lnTo>
                        <a:pt x="1059" y="66"/>
                      </a:lnTo>
                      <a:lnTo>
                        <a:pt x="1015" y="66"/>
                      </a:lnTo>
                      <a:lnTo>
                        <a:pt x="1027" y="85"/>
                      </a:lnTo>
                      <a:lnTo>
                        <a:pt x="986" y="62"/>
                      </a:lnTo>
                      <a:lnTo>
                        <a:pt x="986" y="50"/>
                      </a:lnTo>
                      <a:lnTo>
                        <a:pt x="970" y="50"/>
                      </a:lnTo>
                      <a:lnTo>
                        <a:pt x="970" y="62"/>
                      </a:lnTo>
                      <a:lnTo>
                        <a:pt x="920" y="79"/>
                      </a:lnTo>
                      <a:lnTo>
                        <a:pt x="932" y="66"/>
                      </a:lnTo>
                      <a:lnTo>
                        <a:pt x="960" y="50"/>
                      </a:lnTo>
                      <a:lnTo>
                        <a:pt x="964" y="40"/>
                      </a:lnTo>
                      <a:lnTo>
                        <a:pt x="887" y="18"/>
                      </a:lnTo>
                      <a:lnTo>
                        <a:pt x="871" y="28"/>
                      </a:lnTo>
                      <a:lnTo>
                        <a:pt x="837" y="22"/>
                      </a:lnTo>
                      <a:lnTo>
                        <a:pt x="843" y="6"/>
                      </a:lnTo>
                      <a:lnTo>
                        <a:pt x="826" y="0"/>
                      </a:lnTo>
                      <a:lnTo>
                        <a:pt x="798" y="18"/>
                      </a:lnTo>
                      <a:lnTo>
                        <a:pt x="798" y="28"/>
                      </a:lnTo>
                      <a:lnTo>
                        <a:pt x="788" y="28"/>
                      </a:lnTo>
                      <a:lnTo>
                        <a:pt x="798" y="44"/>
                      </a:lnTo>
                      <a:lnTo>
                        <a:pt x="776" y="34"/>
                      </a:lnTo>
                      <a:lnTo>
                        <a:pt x="754" y="34"/>
                      </a:lnTo>
                      <a:lnTo>
                        <a:pt x="750" y="28"/>
                      </a:lnTo>
                      <a:lnTo>
                        <a:pt x="648" y="50"/>
                      </a:lnTo>
                      <a:lnTo>
                        <a:pt x="671" y="62"/>
                      </a:lnTo>
                      <a:lnTo>
                        <a:pt x="683" y="85"/>
                      </a:lnTo>
                      <a:lnTo>
                        <a:pt x="660" y="66"/>
                      </a:lnTo>
                      <a:lnTo>
                        <a:pt x="638" y="66"/>
                      </a:lnTo>
                      <a:lnTo>
                        <a:pt x="632" y="62"/>
                      </a:lnTo>
                      <a:lnTo>
                        <a:pt x="606" y="66"/>
                      </a:lnTo>
                      <a:lnTo>
                        <a:pt x="616" y="85"/>
                      </a:lnTo>
                      <a:lnTo>
                        <a:pt x="677" y="107"/>
                      </a:lnTo>
                      <a:lnTo>
                        <a:pt x="683" y="129"/>
                      </a:lnTo>
                      <a:lnTo>
                        <a:pt x="671" y="129"/>
                      </a:lnTo>
                      <a:lnTo>
                        <a:pt x="660" y="111"/>
                      </a:lnTo>
                      <a:lnTo>
                        <a:pt x="610" y="95"/>
                      </a:lnTo>
                      <a:lnTo>
                        <a:pt x="600" y="79"/>
                      </a:lnTo>
                      <a:lnTo>
                        <a:pt x="577" y="85"/>
                      </a:lnTo>
                      <a:lnTo>
                        <a:pt x="577" y="101"/>
                      </a:lnTo>
                      <a:lnTo>
                        <a:pt x="610" y="111"/>
                      </a:lnTo>
                      <a:lnTo>
                        <a:pt x="594" y="117"/>
                      </a:lnTo>
                      <a:lnTo>
                        <a:pt x="571" y="107"/>
                      </a:lnTo>
                      <a:lnTo>
                        <a:pt x="555" y="89"/>
                      </a:lnTo>
                      <a:lnTo>
                        <a:pt x="565" y="73"/>
                      </a:lnTo>
                      <a:lnTo>
                        <a:pt x="539" y="79"/>
                      </a:lnTo>
                      <a:lnTo>
                        <a:pt x="543" y="101"/>
                      </a:lnTo>
                      <a:lnTo>
                        <a:pt x="559" y="111"/>
                      </a:lnTo>
                      <a:lnTo>
                        <a:pt x="571" y="133"/>
                      </a:lnTo>
                      <a:lnTo>
                        <a:pt x="577" y="139"/>
                      </a:lnTo>
                      <a:lnTo>
                        <a:pt x="600" y="133"/>
                      </a:lnTo>
                      <a:lnTo>
                        <a:pt x="632" y="145"/>
                      </a:lnTo>
                      <a:lnTo>
                        <a:pt x="644" y="162"/>
                      </a:lnTo>
                      <a:lnTo>
                        <a:pt x="654" y="168"/>
                      </a:lnTo>
                      <a:lnTo>
                        <a:pt x="638" y="174"/>
                      </a:lnTo>
                      <a:lnTo>
                        <a:pt x="626" y="152"/>
                      </a:lnTo>
                      <a:lnTo>
                        <a:pt x="600" y="145"/>
                      </a:lnTo>
                      <a:lnTo>
                        <a:pt x="588" y="152"/>
                      </a:lnTo>
                      <a:lnTo>
                        <a:pt x="600" y="168"/>
                      </a:lnTo>
                      <a:lnTo>
                        <a:pt x="584" y="184"/>
                      </a:lnTo>
                      <a:lnTo>
                        <a:pt x="543" y="190"/>
                      </a:lnTo>
                      <a:lnTo>
                        <a:pt x="571" y="178"/>
                      </a:lnTo>
                      <a:lnTo>
                        <a:pt x="577" y="152"/>
                      </a:lnTo>
                      <a:lnTo>
                        <a:pt x="555" y="145"/>
                      </a:lnTo>
                      <a:lnTo>
                        <a:pt x="543" y="117"/>
                      </a:lnTo>
                      <a:lnTo>
                        <a:pt x="521" y="111"/>
                      </a:lnTo>
                      <a:lnTo>
                        <a:pt x="521" y="89"/>
                      </a:lnTo>
                      <a:lnTo>
                        <a:pt x="505" y="85"/>
                      </a:lnTo>
                      <a:lnTo>
                        <a:pt x="499" y="73"/>
                      </a:lnTo>
                      <a:lnTo>
                        <a:pt x="476" y="73"/>
                      </a:lnTo>
                      <a:lnTo>
                        <a:pt x="476" y="89"/>
                      </a:lnTo>
                      <a:lnTo>
                        <a:pt x="482" y="101"/>
                      </a:lnTo>
                      <a:lnTo>
                        <a:pt x="466" y="107"/>
                      </a:lnTo>
                      <a:lnTo>
                        <a:pt x="476" y="129"/>
                      </a:lnTo>
                      <a:lnTo>
                        <a:pt x="517" y="152"/>
                      </a:lnTo>
                      <a:lnTo>
                        <a:pt x="511" y="156"/>
                      </a:lnTo>
                      <a:lnTo>
                        <a:pt x="450" y="139"/>
                      </a:lnTo>
                      <a:lnTo>
                        <a:pt x="371" y="123"/>
                      </a:lnTo>
                      <a:lnTo>
                        <a:pt x="371" y="133"/>
                      </a:lnTo>
                      <a:lnTo>
                        <a:pt x="405" y="152"/>
                      </a:lnTo>
                      <a:lnTo>
                        <a:pt x="377" y="145"/>
                      </a:lnTo>
                      <a:lnTo>
                        <a:pt x="322" y="162"/>
                      </a:lnTo>
                      <a:lnTo>
                        <a:pt x="322" y="152"/>
                      </a:lnTo>
                      <a:lnTo>
                        <a:pt x="310" y="145"/>
                      </a:lnTo>
                      <a:lnTo>
                        <a:pt x="284" y="152"/>
                      </a:lnTo>
                      <a:lnTo>
                        <a:pt x="256" y="168"/>
                      </a:lnTo>
                      <a:lnTo>
                        <a:pt x="249" y="184"/>
                      </a:lnTo>
                      <a:lnTo>
                        <a:pt x="233" y="184"/>
                      </a:lnTo>
                      <a:lnTo>
                        <a:pt x="217" y="168"/>
                      </a:lnTo>
                      <a:lnTo>
                        <a:pt x="227" y="162"/>
                      </a:lnTo>
                      <a:lnTo>
                        <a:pt x="217" y="152"/>
                      </a:lnTo>
                      <a:lnTo>
                        <a:pt x="189" y="152"/>
                      </a:lnTo>
                      <a:lnTo>
                        <a:pt x="195" y="168"/>
                      </a:lnTo>
                      <a:lnTo>
                        <a:pt x="205" y="178"/>
                      </a:lnTo>
                      <a:lnTo>
                        <a:pt x="211" y="196"/>
                      </a:lnTo>
                      <a:lnTo>
                        <a:pt x="183" y="184"/>
                      </a:lnTo>
                      <a:lnTo>
                        <a:pt x="156" y="200"/>
                      </a:lnTo>
                      <a:lnTo>
                        <a:pt x="173" y="218"/>
                      </a:lnTo>
                      <a:lnTo>
                        <a:pt x="144" y="218"/>
                      </a:lnTo>
                      <a:lnTo>
                        <a:pt x="138" y="206"/>
                      </a:lnTo>
                      <a:lnTo>
                        <a:pt x="122" y="206"/>
                      </a:lnTo>
                      <a:lnTo>
                        <a:pt x="112" y="212"/>
                      </a:lnTo>
                      <a:lnTo>
                        <a:pt x="134" y="218"/>
                      </a:lnTo>
                      <a:lnTo>
                        <a:pt x="138" y="228"/>
                      </a:lnTo>
                      <a:lnTo>
                        <a:pt x="100" y="222"/>
                      </a:lnTo>
                      <a:lnTo>
                        <a:pt x="90" y="200"/>
                      </a:lnTo>
                      <a:lnTo>
                        <a:pt x="51" y="184"/>
                      </a:lnTo>
                      <a:lnTo>
                        <a:pt x="51" y="178"/>
                      </a:lnTo>
                      <a:lnTo>
                        <a:pt x="138" y="190"/>
                      </a:lnTo>
                      <a:lnTo>
                        <a:pt x="173" y="174"/>
                      </a:lnTo>
                      <a:lnTo>
                        <a:pt x="150" y="156"/>
                      </a:lnTo>
                      <a:lnTo>
                        <a:pt x="112" y="145"/>
                      </a:lnTo>
                      <a:lnTo>
                        <a:pt x="61" y="139"/>
                      </a:lnTo>
                      <a:lnTo>
                        <a:pt x="45" y="139"/>
                      </a:lnTo>
                      <a:lnTo>
                        <a:pt x="45" y="129"/>
                      </a:lnTo>
                      <a:lnTo>
                        <a:pt x="17" y="129"/>
                      </a:lnTo>
                      <a:lnTo>
                        <a:pt x="7" y="145"/>
                      </a:lnTo>
                      <a:lnTo>
                        <a:pt x="0" y="162"/>
                      </a:lnTo>
                      <a:lnTo>
                        <a:pt x="23" y="168"/>
                      </a:lnTo>
                      <a:lnTo>
                        <a:pt x="17" y="184"/>
                      </a:lnTo>
                      <a:lnTo>
                        <a:pt x="61" y="245"/>
                      </a:lnTo>
                      <a:lnTo>
                        <a:pt x="23" y="289"/>
                      </a:lnTo>
                      <a:lnTo>
                        <a:pt x="39" y="301"/>
                      </a:lnTo>
                      <a:lnTo>
                        <a:pt x="33" y="311"/>
                      </a:lnTo>
                      <a:lnTo>
                        <a:pt x="33" y="340"/>
                      </a:lnTo>
                      <a:lnTo>
                        <a:pt x="45" y="362"/>
                      </a:lnTo>
                      <a:lnTo>
                        <a:pt x="67" y="372"/>
                      </a:lnTo>
                      <a:lnTo>
                        <a:pt x="73" y="384"/>
                      </a:lnTo>
                      <a:lnTo>
                        <a:pt x="83" y="372"/>
                      </a:lnTo>
                      <a:lnTo>
                        <a:pt x="100" y="378"/>
                      </a:lnTo>
                      <a:lnTo>
                        <a:pt x="100" y="401"/>
                      </a:lnTo>
                      <a:lnTo>
                        <a:pt x="122" y="419"/>
                      </a:lnTo>
                      <a:lnTo>
                        <a:pt x="116" y="423"/>
                      </a:lnTo>
                      <a:lnTo>
                        <a:pt x="112" y="439"/>
                      </a:lnTo>
                      <a:lnTo>
                        <a:pt x="144" y="435"/>
                      </a:lnTo>
                      <a:lnTo>
                        <a:pt x="156" y="445"/>
                      </a:lnTo>
                      <a:lnTo>
                        <a:pt x="156" y="457"/>
                      </a:lnTo>
                      <a:lnTo>
                        <a:pt x="166" y="457"/>
                      </a:lnTo>
                      <a:lnTo>
                        <a:pt x="173" y="473"/>
                      </a:lnTo>
                      <a:lnTo>
                        <a:pt x="183" y="473"/>
                      </a:lnTo>
                      <a:lnTo>
                        <a:pt x="195" y="479"/>
                      </a:lnTo>
                      <a:lnTo>
                        <a:pt x="205" y="473"/>
                      </a:lnTo>
                      <a:lnTo>
                        <a:pt x="249" y="490"/>
                      </a:lnTo>
                      <a:lnTo>
                        <a:pt x="249" y="518"/>
                      </a:lnTo>
                      <a:lnTo>
                        <a:pt x="227" y="524"/>
                      </a:lnTo>
                      <a:lnTo>
                        <a:pt x="217" y="534"/>
                      </a:lnTo>
                      <a:lnTo>
                        <a:pt x="221" y="546"/>
                      </a:lnTo>
                      <a:lnTo>
                        <a:pt x="233" y="546"/>
                      </a:lnTo>
                      <a:lnTo>
                        <a:pt x="211" y="562"/>
                      </a:lnTo>
                      <a:lnTo>
                        <a:pt x="227" y="579"/>
                      </a:lnTo>
                      <a:lnTo>
                        <a:pt x="266" y="597"/>
                      </a:lnTo>
                      <a:lnTo>
                        <a:pt x="284" y="607"/>
                      </a:lnTo>
                      <a:lnTo>
                        <a:pt x="306" y="607"/>
                      </a:lnTo>
                      <a:lnTo>
                        <a:pt x="310" y="601"/>
                      </a:lnTo>
                      <a:lnTo>
                        <a:pt x="339" y="619"/>
                      </a:lnTo>
                      <a:lnTo>
                        <a:pt x="351" y="613"/>
                      </a:lnTo>
                      <a:lnTo>
                        <a:pt x="371" y="629"/>
                      </a:lnTo>
                      <a:lnTo>
                        <a:pt x="405" y="646"/>
                      </a:lnTo>
                      <a:lnTo>
                        <a:pt x="411" y="629"/>
                      </a:lnTo>
                      <a:lnTo>
                        <a:pt x="405" y="623"/>
                      </a:lnTo>
                      <a:lnTo>
                        <a:pt x="383" y="607"/>
                      </a:lnTo>
                      <a:lnTo>
                        <a:pt x="383" y="591"/>
                      </a:lnTo>
                      <a:lnTo>
                        <a:pt x="371" y="585"/>
                      </a:lnTo>
                      <a:lnTo>
                        <a:pt x="371" y="573"/>
                      </a:lnTo>
                      <a:lnTo>
                        <a:pt x="377" y="562"/>
                      </a:lnTo>
                      <a:lnTo>
                        <a:pt x="399" y="546"/>
                      </a:lnTo>
                      <a:lnTo>
                        <a:pt x="383" y="524"/>
                      </a:lnTo>
                      <a:lnTo>
                        <a:pt x="371" y="524"/>
                      </a:lnTo>
                      <a:lnTo>
                        <a:pt x="371" y="512"/>
                      </a:lnTo>
                      <a:lnTo>
                        <a:pt x="361" y="512"/>
                      </a:lnTo>
                      <a:lnTo>
                        <a:pt x="355" y="490"/>
                      </a:lnTo>
                      <a:lnTo>
                        <a:pt x="367" y="473"/>
                      </a:lnTo>
                      <a:lnTo>
                        <a:pt x="383" y="486"/>
                      </a:lnTo>
                      <a:lnTo>
                        <a:pt x="393" y="479"/>
                      </a:lnTo>
                      <a:lnTo>
                        <a:pt x="389" y="473"/>
                      </a:lnTo>
                      <a:lnTo>
                        <a:pt x="405" y="457"/>
                      </a:lnTo>
                      <a:lnTo>
                        <a:pt x="434" y="451"/>
                      </a:lnTo>
                      <a:lnTo>
                        <a:pt x="466" y="457"/>
                      </a:lnTo>
                      <a:lnTo>
                        <a:pt x="476" y="473"/>
                      </a:lnTo>
                      <a:lnTo>
                        <a:pt x="505" y="463"/>
                      </a:lnTo>
                      <a:lnTo>
                        <a:pt x="527" y="463"/>
                      </a:lnTo>
                      <a:lnTo>
                        <a:pt x="549" y="467"/>
                      </a:lnTo>
                      <a:lnTo>
                        <a:pt x="584" y="463"/>
                      </a:lnTo>
                      <a:lnTo>
                        <a:pt x="584" y="451"/>
                      </a:lnTo>
                      <a:lnTo>
                        <a:pt x="555" y="445"/>
                      </a:lnTo>
                      <a:lnTo>
                        <a:pt x="559" y="429"/>
                      </a:lnTo>
                      <a:lnTo>
                        <a:pt x="577" y="429"/>
                      </a:lnTo>
                      <a:lnTo>
                        <a:pt x="559" y="413"/>
                      </a:lnTo>
                      <a:lnTo>
                        <a:pt x="610" y="407"/>
                      </a:lnTo>
                      <a:lnTo>
                        <a:pt x="622" y="396"/>
                      </a:lnTo>
                      <a:lnTo>
                        <a:pt x="654" y="390"/>
                      </a:lnTo>
                      <a:lnTo>
                        <a:pt x="660" y="378"/>
                      </a:lnTo>
                      <a:lnTo>
                        <a:pt x="693" y="384"/>
                      </a:lnTo>
                      <a:lnTo>
                        <a:pt x="705" y="401"/>
                      </a:lnTo>
                      <a:lnTo>
                        <a:pt x="743" y="413"/>
                      </a:lnTo>
                      <a:lnTo>
                        <a:pt x="750" y="423"/>
                      </a:lnTo>
                      <a:lnTo>
                        <a:pt x="794" y="401"/>
                      </a:lnTo>
                      <a:lnTo>
                        <a:pt x="814" y="419"/>
                      </a:lnTo>
                      <a:lnTo>
                        <a:pt x="865" y="467"/>
                      </a:lnTo>
                      <a:lnTo>
                        <a:pt x="920" y="467"/>
                      </a:lnTo>
                      <a:lnTo>
                        <a:pt x="970" y="490"/>
                      </a:lnTo>
                      <a:lnTo>
                        <a:pt x="993" y="490"/>
                      </a:lnTo>
                      <a:lnTo>
                        <a:pt x="1037" y="467"/>
                      </a:lnTo>
                      <a:lnTo>
                        <a:pt x="1076" y="467"/>
                      </a:lnTo>
                      <a:lnTo>
                        <a:pt x="1088" y="479"/>
                      </a:lnTo>
                      <a:lnTo>
                        <a:pt x="1142" y="479"/>
                      </a:lnTo>
                      <a:lnTo>
                        <a:pt x="1132" y="439"/>
                      </a:lnTo>
                      <a:lnTo>
                        <a:pt x="1193" y="451"/>
                      </a:lnTo>
                      <a:lnTo>
                        <a:pt x="1215" y="473"/>
                      </a:lnTo>
                      <a:lnTo>
                        <a:pt x="1264" y="473"/>
                      </a:lnTo>
                      <a:lnTo>
                        <a:pt x="1304" y="490"/>
                      </a:lnTo>
                      <a:lnTo>
                        <a:pt x="1375" y="490"/>
                      </a:lnTo>
                      <a:lnTo>
                        <a:pt x="1387" y="479"/>
                      </a:lnTo>
                      <a:lnTo>
                        <a:pt x="1436" y="479"/>
                      </a:lnTo>
                      <a:lnTo>
                        <a:pt x="1470" y="473"/>
                      </a:lnTo>
                      <a:lnTo>
                        <a:pt x="1452" y="457"/>
                      </a:lnTo>
                      <a:lnTo>
                        <a:pt x="1464" y="439"/>
                      </a:lnTo>
                      <a:lnTo>
                        <a:pt x="1448" y="423"/>
                      </a:lnTo>
                      <a:lnTo>
                        <a:pt x="1448" y="413"/>
                      </a:lnTo>
                      <a:lnTo>
                        <a:pt x="1487" y="407"/>
                      </a:lnTo>
                      <a:lnTo>
                        <a:pt x="1576" y="445"/>
                      </a:lnTo>
                      <a:lnTo>
                        <a:pt x="1586" y="467"/>
                      </a:lnTo>
                      <a:lnTo>
                        <a:pt x="1630" y="486"/>
                      </a:lnTo>
                      <a:lnTo>
                        <a:pt x="1681" y="518"/>
                      </a:lnTo>
                      <a:lnTo>
                        <a:pt x="1725" y="496"/>
                      </a:lnTo>
                      <a:lnTo>
                        <a:pt x="1748" y="562"/>
                      </a:lnTo>
                      <a:lnTo>
                        <a:pt x="1725" y="573"/>
                      </a:lnTo>
                      <a:lnTo>
                        <a:pt x="1742" y="607"/>
                      </a:lnTo>
                      <a:lnTo>
                        <a:pt x="1774" y="601"/>
                      </a:lnTo>
                      <a:lnTo>
                        <a:pt x="1802" y="556"/>
                      </a:lnTo>
                      <a:lnTo>
                        <a:pt x="1796" y="506"/>
                      </a:lnTo>
                      <a:lnTo>
                        <a:pt x="1802" y="502"/>
                      </a:lnTo>
                      <a:lnTo>
                        <a:pt x="1752" y="419"/>
                      </a:lnTo>
                      <a:lnTo>
                        <a:pt x="1736" y="401"/>
                      </a:lnTo>
                      <a:lnTo>
                        <a:pt x="1691" y="396"/>
                      </a:lnTo>
                      <a:lnTo>
                        <a:pt x="1685" y="407"/>
                      </a:lnTo>
                      <a:lnTo>
                        <a:pt x="1665" y="396"/>
                      </a:lnTo>
                      <a:lnTo>
                        <a:pt x="1653" y="384"/>
                      </a:lnTo>
                      <a:lnTo>
                        <a:pt x="1624" y="378"/>
                      </a:lnTo>
                      <a:lnTo>
                        <a:pt x="1636" y="362"/>
                      </a:lnTo>
                      <a:lnTo>
                        <a:pt x="1653" y="330"/>
                      </a:lnTo>
                      <a:lnTo>
                        <a:pt x="1653" y="301"/>
                      </a:lnTo>
                      <a:lnTo>
                        <a:pt x="1742" y="311"/>
                      </a:lnTo>
                      <a:lnTo>
                        <a:pt x="1742" y="295"/>
                      </a:lnTo>
                      <a:lnTo>
                        <a:pt x="1786" y="301"/>
                      </a:lnTo>
                      <a:lnTo>
                        <a:pt x="1802" y="311"/>
                      </a:lnTo>
                      <a:lnTo>
                        <a:pt x="1819" y="301"/>
                      </a:lnTo>
                      <a:lnTo>
                        <a:pt x="1835" y="301"/>
                      </a:lnTo>
                      <a:lnTo>
                        <a:pt x="1812" y="289"/>
                      </a:lnTo>
                      <a:lnTo>
                        <a:pt x="1812" y="263"/>
                      </a:lnTo>
                      <a:lnTo>
                        <a:pt x="1857" y="257"/>
                      </a:lnTo>
                      <a:lnTo>
                        <a:pt x="1869" y="273"/>
                      </a:lnTo>
                      <a:lnTo>
                        <a:pt x="1885" y="263"/>
                      </a:lnTo>
                      <a:lnTo>
                        <a:pt x="1879" y="245"/>
                      </a:lnTo>
                      <a:lnTo>
                        <a:pt x="1885" y="241"/>
                      </a:lnTo>
                      <a:lnTo>
                        <a:pt x="1908" y="245"/>
                      </a:lnTo>
                      <a:lnTo>
                        <a:pt x="1895" y="245"/>
                      </a:lnTo>
                      <a:lnTo>
                        <a:pt x="1914" y="267"/>
                      </a:lnTo>
                      <a:lnTo>
                        <a:pt x="1902" y="301"/>
                      </a:lnTo>
                      <a:lnTo>
                        <a:pt x="1908" y="318"/>
                      </a:lnTo>
                      <a:lnTo>
                        <a:pt x="1895" y="330"/>
                      </a:lnTo>
                      <a:lnTo>
                        <a:pt x="1908" y="368"/>
                      </a:lnTo>
                      <a:lnTo>
                        <a:pt x="1956" y="396"/>
                      </a:lnTo>
                      <a:lnTo>
                        <a:pt x="1974" y="423"/>
                      </a:lnTo>
                      <a:lnTo>
                        <a:pt x="1991" y="423"/>
                      </a:lnTo>
                      <a:lnTo>
                        <a:pt x="2007" y="451"/>
                      </a:lnTo>
                      <a:lnTo>
                        <a:pt x="2019" y="451"/>
                      </a:lnTo>
                      <a:lnTo>
                        <a:pt x="2023" y="429"/>
                      </a:lnTo>
                      <a:lnTo>
                        <a:pt x="2007" y="419"/>
                      </a:lnTo>
                      <a:lnTo>
                        <a:pt x="2019" y="407"/>
                      </a:lnTo>
                      <a:lnTo>
                        <a:pt x="2007" y="390"/>
                      </a:lnTo>
                      <a:lnTo>
                        <a:pt x="2019" y="390"/>
                      </a:lnTo>
                      <a:lnTo>
                        <a:pt x="2007" y="362"/>
                      </a:lnTo>
                      <a:lnTo>
                        <a:pt x="2013" y="356"/>
                      </a:lnTo>
                      <a:lnTo>
                        <a:pt x="1974" y="330"/>
                      </a:lnTo>
                      <a:lnTo>
                        <a:pt x="1952" y="324"/>
                      </a:lnTo>
                      <a:lnTo>
                        <a:pt x="1952" y="311"/>
                      </a:lnTo>
                      <a:lnTo>
                        <a:pt x="1968" y="318"/>
                      </a:lnTo>
                      <a:lnTo>
                        <a:pt x="1974" y="301"/>
                      </a:lnTo>
                      <a:lnTo>
                        <a:pt x="1946" y="301"/>
                      </a:lnTo>
                      <a:lnTo>
                        <a:pt x="1940" y="295"/>
                      </a:lnTo>
                      <a:lnTo>
                        <a:pt x="1962" y="279"/>
                      </a:lnTo>
                      <a:lnTo>
                        <a:pt x="1974" y="289"/>
                      </a:lnTo>
                      <a:lnTo>
                        <a:pt x="2007" y="279"/>
                      </a:lnTo>
                      <a:lnTo>
                        <a:pt x="2023" y="289"/>
                      </a:lnTo>
                      <a:lnTo>
                        <a:pt x="2041" y="263"/>
                      </a:lnTo>
                      <a:lnTo>
                        <a:pt x="2057" y="251"/>
                      </a:lnTo>
                      <a:lnTo>
                        <a:pt x="2057" y="241"/>
                      </a:lnTo>
                      <a:lnTo>
                        <a:pt x="2090" y="245"/>
                      </a:lnTo>
                      <a:lnTo>
                        <a:pt x="2102" y="235"/>
                      </a:lnTo>
                      <a:lnTo>
                        <a:pt x="2003" y="206"/>
                      </a:lnTo>
                      <a:lnTo>
                        <a:pt x="2041" y="200"/>
                      </a:lnTo>
                      <a:lnTo>
                        <a:pt x="2013" y="184"/>
                      </a:lnTo>
                      <a:lnTo>
                        <a:pt x="2023" y="178"/>
                      </a:lnTo>
                      <a:lnTo>
                        <a:pt x="2045" y="190"/>
                      </a:lnTo>
                      <a:lnTo>
                        <a:pt x="2074" y="190"/>
                      </a:lnTo>
                      <a:lnTo>
                        <a:pt x="2102" y="206"/>
                      </a:lnTo>
                      <a:lnTo>
                        <a:pt x="2134" y="206"/>
                      </a:lnTo>
                      <a:lnTo>
                        <a:pt x="2140" y="218"/>
                      </a:lnTo>
                      <a:lnTo>
                        <a:pt x="2169" y="212"/>
                      </a:lnTo>
                      <a:lnTo>
                        <a:pt x="2147" y="200"/>
                      </a:lnTo>
                      <a:lnTo>
                        <a:pt x="2147" y="184"/>
                      </a:lnTo>
                      <a:lnTo>
                        <a:pt x="2086" y="162"/>
                      </a:lnTo>
                      <a:lnTo>
                        <a:pt x="2086" y="16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4" name="Freeform 202"/>
                <p:cNvSpPr>
                  <a:spLocks/>
                </p:cNvSpPr>
                <p:nvPr/>
              </p:nvSpPr>
              <p:spPr bwMode="auto">
                <a:xfrm>
                  <a:off x="4740" y="1329"/>
                  <a:ext cx="143" cy="162"/>
                </a:xfrm>
                <a:custGeom>
                  <a:avLst/>
                  <a:gdLst/>
                  <a:ahLst/>
                  <a:cxnLst>
                    <a:cxn ang="0">
                      <a:pos x="26" y="45"/>
                    </a:cxn>
                    <a:cxn ang="0">
                      <a:pos x="48" y="61"/>
                    </a:cxn>
                    <a:cxn ang="0">
                      <a:pos x="66" y="83"/>
                    </a:cxn>
                    <a:cxn ang="0">
                      <a:pos x="77" y="95"/>
                    </a:cxn>
                    <a:cxn ang="0">
                      <a:pos x="83" y="118"/>
                    </a:cxn>
                    <a:cxn ang="0">
                      <a:pos x="99" y="128"/>
                    </a:cxn>
                    <a:cxn ang="0">
                      <a:pos x="111" y="150"/>
                    </a:cxn>
                    <a:cxn ang="0">
                      <a:pos x="121" y="162"/>
                    </a:cxn>
                    <a:cxn ang="0">
                      <a:pos x="121" y="146"/>
                    </a:cxn>
                    <a:cxn ang="0">
                      <a:pos x="143" y="156"/>
                    </a:cxn>
                    <a:cxn ang="0">
                      <a:pos x="131" y="140"/>
                    </a:cxn>
                    <a:cxn ang="0">
                      <a:pos x="99" y="118"/>
                    </a:cxn>
                    <a:cxn ang="0">
                      <a:pos x="99" y="102"/>
                    </a:cxn>
                    <a:cxn ang="0">
                      <a:pos x="121" y="106"/>
                    </a:cxn>
                    <a:cxn ang="0">
                      <a:pos x="111" y="95"/>
                    </a:cxn>
                    <a:cxn ang="0">
                      <a:pos x="77" y="73"/>
                    </a:cxn>
                    <a:cxn ang="0">
                      <a:pos x="10" y="0"/>
                    </a:cxn>
                    <a:cxn ang="0">
                      <a:pos x="0" y="0"/>
                    </a:cxn>
                    <a:cxn ang="0">
                      <a:pos x="26" y="45"/>
                    </a:cxn>
                    <a:cxn ang="0">
                      <a:pos x="26" y="45"/>
                    </a:cxn>
                  </a:cxnLst>
                  <a:rect l="0" t="0" r="r" b="b"/>
                  <a:pathLst>
                    <a:path w="143" h="162">
                      <a:moveTo>
                        <a:pt x="26" y="45"/>
                      </a:moveTo>
                      <a:lnTo>
                        <a:pt x="48" y="61"/>
                      </a:lnTo>
                      <a:lnTo>
                        <a:pt x="66" y="83"/>
                      </a:lnTo>
                      <a:lnTo>
                        <a:pt x="77" y="95"/>
                      </a:lnTo>
                      <a:lnTo>
                        <a:pt x="83" y="118"/>
                      </a:lnTo>
                      <a:lnTo>
                        <a:pt x="99" y="128"/>
                      </a:lnTo>
                      <a:lnTo>
                        <a:pt x="111" y="150"/>
                      </a:lnTo>
                      <a:lnTo>
                        <a:pt x="121" y="162"/>
                      </a:lnTo>
                      <a:lnTo>
                        <a:pt x="121" y="146"/>
                      </a:lnTo>
                      <a:lnTo>
                        <a:pt x="143" y="156"/>
                      </a:lnTo>
                      <a:lnTo>
                        <a:pt x="131" y="140"/>
                      </a:lnTo>
                      <a:lnTo>
                        <a:pt x="99" y="118"/>
                      </a:lnTo>
                      <a:lnTo>
                        <a:pt x="99" y="102"/>
                      </a:lnTo>
                      <a:lnTo>
                        <a:pt x="121" y="106"/>
                      </a:lnTo>
                      <a:lnTo>
                        <a:pt x="111" y="95"/>
                      </a:lnTo>
                      <a:lnTo>
                        <a:pt x="77" y="73"/>
                      </a:lnTo>
                      <a:lnTo>
                        <a:pt x="10" y="0"/>
                      </a:lnTo>
                      <a:lnTo>
                        <a:pt x="0" y="0"/>
                      </a:lnTo>
                      <a:lnTo>
                        <a:pt x="26" y="45"/>
                      </a:lnTo>
                      <a:lnTo>
                        <a:pt x="26" y="4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5" name="Freeform 203"/>
                <p:cNvSpPr>
                  <a:spLocks/>
                </p:cNvSpPr>
                <p:nvPr/>
              </p:nvSpPr>
              <p:spPr bwMode="auto">
                <a:xfrm>
                  <a:off x="5066" y="1313"/>
                  <a:ext cx="28" cy="16"/>
                </a:xfrm>
                <a:custGeom>
                  <a:avLst/>
                  <a:gdLst/>
                  <a:ahLst/>
                  <a:cxnLst>
                    <a:cxn ang="0">
                      <a:pos x="12" y="0"/>
                    </a:cxn>
                    <a:cxn ang="0">
                      <a:pos x="0" y="0"/>
                    </a:cxn>
                    <a:cxn ang="0">
                      <a:pos x="6" y="10"/>
                    </a:cxn>
                    <a:cxn ang="0">
                      <a:pos x="22" y="16"/>
                    </a:cxn>
                    <a:cxn ang="0">
                      <a:pos x="28" y="10"/>
                    </a:cxn>
                    <a:cxn ang="0">
                      <a:pos x="12" y="0"/>
                    </a:cxn>
                    <a:cxn ang="0">
                      <a:pos x="12" y="0"/>
                    </a:cxn>
                  </a:cxnLst>
                  <a:rect l="0" t="0" r="r" b="b"/>
                  <a:pathLst>
                    <a:path w="28" h="16">
                      <a:moveTo>
                        <a:pt x="12" y="0"/>
                      </a:moveTo>
                      <a:lnTo>
                        <a:pt x="0" y="0"/>
                      </a:lnTo>
                      <a:lnTo>
                        <a:pt x="6" y="10"/>
                      </a:lnTo>
                      <a:lnTo>
                        <a:pt x="22" y="16"/>
                      </a:lnTo>
                      <a:lnTo>
                        <a:pt x="28" y="10"/>
                      </a:lnTo>
                      <a:lnTo>
                        <a:pt x="12" y="0"/>
                      </a:lnTo>
                      <a:lnTo>
                        <a:pt x="1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6" name="Freeform 204"/>
                <p:cNvSpPr>
                  <a:spLocks/>
                </p:cNvSpPr>
                <p:nvPr/>
              </p:nvSpPr>
              <p:spPr bwMode="auto">
                <a:xfrm>
                  <a:off x="5001" y="1402"/>
                  <a:ext cx="10" cy="22"/>
                </a:xfrm>
                <a:custGeom>
                  <a:avLst/>
                  <a:gdLst/>
                  <a:ahLst/>
                  <a:cxnLst>
                    <a:cxn ang="0">
                      <a:pos x="10" y="22"/>
                    </a:cxn>
                    <a:cxn ang="0">
                      <a:pos x="10" y="0"/>
                    </a:cxn>
                    <a:cxn ang="0">
                      <a:pos x="0" y="16"/>
                    </a:cxn>
                    <a:cxn ang="0">
                      <a:pos x="10" y="22"/>
                    </a:cxn>
                    <a:cxn ang="0">
                      <a:pos x="10" y="22"/>
                    </a:cxn>
                  </a:cxnLst>
                  <a:rect l="0" t="0" r="r" b="b"/>
                  <a:pathLst>
                    <a:path w="10" h="22">
                      <a:moveTo>
                        <a:pt x="10" y="22"/>
                      </a:moveTo>
                      <a:lnTo>
                        <a:pt x="10" y="0"/>
                      </a:lnTo>
                      <a:lnTo>
                        <a:pt x="0" y="16"/>
                      </a:lnTo>
                      <a:lnTo>
                        <a:pt x="10" y="22"/>
                      </a:lnTo>
                      <a:lnTo>
                        <a:pt x="10"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7" name="Freeform 205"/>
                <p:cNvSpPr>
                  <a:spLocks/>
                </p:cNvSpPr>
                <p:nvPr/>
              </p:nvSpPr>
              <p:spPr bwMode="auto">
                <a:xfrm>
                  <a:off x="5100" y="1323"/>
                  <a:ext cx="22" cy="12"/>
                </a:xfrm>
                <a:custGeom>
                  <a:avLst/>
                  <a:gdLst/>
                  <a:ahLst/>
                  <a:cxnLst>
                    <a:cxn ang="0">
                      <a:pos x="0" y="0"/>
                    </a:cxn>
                    <a:cxn ang="0">
                      <a:pos x="0" y="6"/>
                    </a:cxn>
                    <a:cxn ang="0">
                      <a:pos x="10" y="12"/>
                    </a:cxn>
                    <a:cxn ang="0">
                      <a:pos x="22" y="6"/>
                    </a:cxn>
                    <a:cxn ang="0">
                      <a:pos x="0" y="0"/>
                    </a:cxn>
                    <a:cxn ang="0">
                      <a:pos x="0" y="0"/>
                    </a:cxn>
                  </a:cxnLst>
                  <a:rect l="0" t="0" r="r" b="b"/>
                  <a:pathLst>
                    <a:path w="22" h="12">
                      <a:moveTo>
                        <a:pt x="0" y="0"/>
                      </a:moveTo>
                      <a:lnTo>
                        <a:pt x="0" y="6"/>
                      </a:lnTo>
                      <a:lnTo>
                        <a:pt x="10" y="12"/>
                      </a:lnTo>
                      <a:lnTo>
                        <a:pt x="22" y="6"/>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8" name="Freeform 206"/>
                <p:cNvSpPr>
                  <a:spLocks/>
                </p:cNvSpPr>
                <p:nvPr/>
              </p:nvSpPr>
              <p:spPr bwMode="auto">
                <a:xfrm>
                  <a:off x="4235" y="967"/>
                  <a:ext cx="43" cy="44"/>
                </a:xfrm>
                <a:custGeom>
                  <a:avLst/>
                  <a:gdLst/>
                  <a:ahLst/>
                  <a:cxnLst>
                    <a:cxn ang="0">
                      <a:pos x="11" y="0"/>
                    </a:cxn>
                    <a:cxn ang="0">
                      <a:pos x="5" y="6"/>
                    </a:cxn>
                    <a:cxn ang="0">
                      <a:pos x="0" y="18"/>
                    </a:cxn>
                    <a:cxn ang="0">
                      <a:pos x="21" y="28"/>
                    </a:cxn>
                    <a:cxn ang="0">
                      <a:pos x="17" y="34"/>
                    </a:cxn>
                    <a:cxn ang="0">
                      <a:pos x="27" y="44"/>
                    </a:cxn>
                    <a:cxn ang="0">
                      <a:pos x="33" y="34"/>
                    </a:cxn>
                    <a:cxn ang="0">
                      <a:pos x="43" y="28"/>
                    </a:cxn>
                    <a:cxn ang="0">
                      <a:pos x="39" y="12"/>
                    </a:cxn>
                    <a:cxn ang="0">
                      <a:pos x="21" y="0"/>
                    </a:cxn>
                    <a:cxn ang="0">
                      <a:pos x="11" y="0"/>
                    </a:cxn>
                    <a:cxn ang="0">
                      <a:pos x="11" y="0"/>
                    </a:cxn>
                  </a:cxnLst>
                  <a:rect l="0" t="0" r="r" b="b"/>
                  <a:pathLst>
                    <a:path w="43" h="44">
                      <a:moveTo>
                        <a:pt x="11" y="0"/>
                      </a:moveTo>
                      <a:lnTo>
                        <a:pt x="5" y="6"/>
                      </a:lnTo>
                      <a:lnTo>
                        <a:pt x="0" y="18"/>
                      </a:lnTo>
                      <a:lnTo>
                        <a:pt x="21" y="28"/>
                      </a:lnTo>
                      <a:lnTo>
                        <a:pt x="17" y="34"/>
                      </a:lnTo>
                      <a:lnTo>
                        <a:pt x="27" y="44"/>
                      </a:lnTo>
                      <a:lnTo>
                        <a:pt x="33" y="34"/>
                      </a:lnTo>
                      <a:lnTo>
                        <a:pt x="43" y="28"/>
                      </a:lnTo>
                      <a:lnTo>
                        <a:pt x="39" y="12"/>
                      </a:lnTo>
                      <a:lnTo>
                        <a:pt x="21" y="0"/>
                      </a:lnTo>
                      <a:lnTo>
                        <a:pt x="11" y="0"/>
                      </a:lnTo>
                      <a:lnTo>
                        <a:pt x="11"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99" name="Freeform 207"/>
                <p:cNvSpPr>
                  <a:spLocks/>
                </p:cNvSpPr>
                <p:nvPr/>
              </p:nvSpPr>
              <p:spPr bwMode="auto">
                <a:xfrm>
                  <a:off x="4217" y="979"/>
                  <a:ext cx="12" cy="10"/>
                </a:xfrm>
                <a:custGeom>
                  <a:avLst/>
                  <a:gdLst/>
                  <a:ahLst/>
                  <a:cxnLst>
                    <a:cxn ang="0">
                      <a:pos x="12" y="10"/>
                    </a:cxn>
                    <a:cxn ang="0">
                      <a:pos x="6" y="0"/>
                    </a:cxn>
                    <a:cxn ang="0">
                      <a:pos x="0" y="0"/>
                    </a:cxn>
                    <a:cxn ang="0">
                      <a:pos x="0" y="10"/>
                    </a:cxn>
                    <a:cxn ang="0">
                      <a:pos x="12" y="10"/>
                    </a:cxn>
                    <a:cxn ang="0">
                      <a:pos x="12" y="10"/>
                    </a:cxn>
                  </a:cxnLst>
                  <a:rect l="0" t="0" r="r" b="b"/>
                  <a:pathLst>
                    <a:path w="12" h="10">
                      <a:moveTo>
                        <a:pt x="12" y="10"/>
                      </a:moveTo>
                      <a:lnTo>
                        <a:pt x="6" y="0"/>
                      </a:lnTo>
                      <a:lnTo>
                        <a:pt x="0" y="0"/>
                      </a:lnTo>
                      <a:lnTo>
                        <a:pt x="0" y="10"/>
                      </a:lnTo>
                      <a:lnTo>
                        <a:pt x="12" y="10"/>
                      </a:lnTo>
                      <a:lnTo>
                        <a:pt x="12"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0" name="Freeform 208"/>
                <p:cNvSpPr>
                  <a:spLocks/>
                </p:cNvSpPr>
                <p:nvPr/>
              </p:nvSpPr>
              <p:spPr bwMode="auto">
                <a:xfrm>
                  <a:off x="4278" y="973"/>
                  <a:ext cx="63" cy="22"/>
                </a:xfrm>
                <a:custGeom>
                  <a:avLst/>
                  <a:gdLst/>
                  <a:ahLst/>
                  <a:cxnLst>
                    <a:cxn ang="0">
                      <a:pos x="63" y="16"/>
                    </a:cxn>
                    <a:cxn ang="0">
                      <a:pos x="51" y="6"/>
                    </a:cxn>
                    <a:cxn ang="0">
                      <a:pos x="0" y="0"/>
                    </a:cxn>
                    <a:cxn ang="0">
                      <a:pos x="6" y="16"/>
                    </a:cxn>
                    <a:cxn ang="0">
                      <a:pos x="34" y="22"/>
                    </a:cxn>
                    <a:cxn ang="0">
                      <a:pos x="63" y="16"/>
                    </a:cxn>
                    <a:cxn ang="0">
                      <a:pos x="63" y="16"/>
                    </a:cxn>
                  </a:cxnLst>
                  <a:rect l="0" t="0" r="r" b="b"/>
                  <a:pathLst>
                    <a:path w="63" h="22">
                      <a:moveTo>
                        <a:pt x="63" y="16"/>
                      </a:moveTo>
                      <a:lnTo>
                        <a:pt x="51" y="6"/>
                      </a:lnTo>
                      <a:lnTo>
                        <a:pt x="0" y="0"/>
                      </a:lnTo>
                      <a:lnTo>
                        <a:pt x="6" y="16"/>
                      </a:lnTo>
                      <a:lnTo>
                        <a:pt x="34" y="22"/>
                      </a:lnTo>
                      <a:lnTo>
                        <a:pt x="63" y="16"/>
                      </a:lnTo>
                      <a:lnTo>
                        <a:pt x="63"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1" name="Freeform 209"/>
                <p:cNvSpPr>
                  <a:spLocks/>
                </p:cNvSpPr>
                <p:nvPr/>
              </p:nvSpPr>
              <p:spPr bwMode="auto">
                <a:xfrm>
                  <a:off x="4323" y="1001"/>
                  <a:ext cx="44" cy="17"/>
                </a:xfrm>
                <a:custGeom>
                  <a:avLst/>
                  <a:gdLst/>
                  <a:ahLst/>
                  <a:cxnLst>
                    <a:cxn ang="0">
                      <a:pos x="6" y="0"/>
                    </a:cxn>
                    <a:cxn ang="0">
                      <a:pos x="0" y="10"/>
                    </a:cxn>
                    <a:cxn ang="0">
                      <a:pos x="28" y="17"/>
                    </a:cxn>
                    <a:cxn ang="0">
                      <a:pos x="44" y="17"/>
                    </a:cxn>
                    <a:cxn ang="0">
                      <a:pos x="44" y="10"/>
                    </a:cxn>
                    <a:cxn ang="0">
                      <a:pos x="40" y="0"/>
                    </a:cxn>
                    <a:cxn ang="0">
                      <a:pos x="28" y="6"/>
                    </a:cxn>
                    <a:cxn ang="0">
                      <a:pos x="6" y="0"/>
                    </a:cxn>
                    <a:cxn ang="0">
                      <a:pos x="6" y="0"/>
                    </a:cxn>
                  </a:cxnLst>
                  <a:rect l="0" t="0" r="r" b="b"/>
                  <a:pathLst>
                    <a:path w="44" h="17">
                      <a:moveTo>
                        <a:pt x="6" y="0"/>
                      </a:moveTo>
                      <a:lnTo>
                        <a:pt x="0" y="10"/>
                      </a:lnTo>
                      <a:lnTo>
                        <a:pt x="28" y="17"/>
                      </a:lnTo>
                      <a:lnTo>
                        <a:pt x="44" y="17"/>
                      </a:lnTo>
                      <a:lnTo>
                        <a:pt x="44" y="10"/>
                      </a:lnTo>
                      <a:lnTo>
                        <a:pt x="40" y="0"/>
                      </a:lnTo>
                      <a:lnTo>
                        <a:pt x="28" y="6"/>
                      </a:lnTo>
                      <a:lnTo>
                        <a:pt x="6" y="0"/>
                      </a:lnTo>
                      <a:lnTo>
                        <a:pt x="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2" name="Freeform 210"/>
                <p:cNvSpPr>
                  <a:spLocks/>
                </p:cNvSpPr>
                <p:nvPr/>
              </p:nvSpPr>
              <p:spPr bwMode="auto">
                <a:xfrm>
                  <a:off x="4306" y="1001"/>
                  <a:ext cx="12" cy="10"/>
                </a:xfrm>
                <a:custGeom>
                  <a:avLst/>
                  <a:gdLst/>
                  <a:ahLst/>
                  <a:cxnLst>
                    <a:cxn ang="0">
                      <a:pos x="0" y="0"/>
                    </a:cxn>
                    <a:cxn ang="0">
                      <a:pos x="6" y="10"/>
                    </a:cxn>
                    <a:cxn ang="0">
                      <a:pos x="12" y="6"/>
                    </a:cxn>
                    <a:cxn ang="0">
                      <a:pos x="0" y="0"/>
                    </a:cxn>
                    <a:cxn ang="0">
                      <a:pos x="0" y="0"/>
                    </a:cxn>
                  </a:cxnLst>
                  <a:rect l="0" t="0" r="r" b="b"/>
                  <a:pathLst>
                    <a:path w="12" h="10">
                      <a:moveTo>
                        <a:pt x="0" y="0"/>
                      </a:moveTo>
                      <a:lnTo>
                        <a:pt x="6" y="10"/>
                      </a:lnTo>
                      <a:lnTo>
                        <a:pt x="12" y="6"/>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3" name="Freeform 211"/>
                <p:cNvSpPr>
                  <a:spLocks/>
                </p:cNvSpPr>
                <p:nvPr/>
              </p:nvSpPr>
              <p:spPr bwMode="auto">
                <a:xfrm>
                  <a:off x="4357" y="973"/>
                  <a:ext cx="61" cy="28"/>
                </a:xfrm>
                <a:custGeom>
                  <a:avLst/>
                  <a:gdLst/>
                  <a:ahLst/>
                  <a:cxnLst>
                    <a:cxn ang="0">
                      <a:pos x="61" y="12"/>
                    </a:cxn>
                    <a:cxn ang="0">
                      <a:pos x="38" y="6"/>
                    </a:cxn>
                    <a:cxn ang="0">
                      <a:pos x="32" y="0"/>
                    </a:cxn>
                    <a:cxn ang="0">
                      <a:pos x="28" y="12"/>
                    </a:cxn>
                    <a:cxn ang="0">
                      <a:pos x="0" y="6"/>
                    </a:cxn>
                    <a:cxn ang="0">
                      <a:pos x="10" y="22"/>
                    </a:cxn>
                    <a:cxn ang="0">
                      <a:pos x="28" y="28"/>
                    </a:cxn>
                    <a:cxn ang="0">
                      <a:pos x="61" y="22"/>
                    </a:cxn>
                    <a:cxn ang="0">
                      <a:pos x="61" y="12"/>
                    </a:cxn>
                    <a:cxn ang="0">
                      <a:pos x="61" y="12"/>
                    </a:cxn>
                  </a:cxnLst>
                  <a:rect l="0" t="0" r="r" b="b"/>
                  <a:pathLst>
                    <a:path w="61" h="28">
                      <a:moveTo>
                        <a:pt x="61" y="12"/>
                      </a:moveTo>
                      <a:lnTo>
                        <a:pt x="38" y="6"/>
                      </a:lnTo>
                      <a:lnTo>
                        <a:pt x="32" y="0"/>
                      </a:lnTo>
                      <a:lnTo>
                        <a:pt x="28" y="12"/>
                      </a:lnTo>
                      <a:lnTo>
                        <a:pt x="0" y="6"/>
                      </a:lnTo>
                      <a:lnTo>
                        <a:pt x="10" y="22"/>
                      </a:lnTo>
                      <a:lnTo>
                        <a:pt x="28" y="28"/>
                      </a:lnTo>
                      <a:lnTo>
                        <a:pt x="61" y="22"/>
                      </a:lnTo>
                      <a:lnTo>
                        <a:pt x="61" y="12"/>
                      </a:lnTo>
                      <a:lnTo>
                        <a:pt x="61"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4" name="Freeform 212"/>
                <p:cNvSpPr>
                  <a:spLocks/>
                </p:cNvSpPr>
                <p:nvPr/>
              </p:nvSpPr>
              <p:spPr bwMode="auto">
                <a:xfrm>
                  <a:off x="4651" y="1317"/>
                  <a:ext cx="16" cy="12"/>
                </a:xfrm>
                <a:custGeom>
                  <a:avLst/>
                  <a:gdLst/>
                  <a:ahLst/>
                  <a:cxnLst>
                    <a:cxn ang="0">
                      <a:pos x="16" y="0"/>
                    </a:cxn>
                    <a:cxn ang="0">
                      <a:pos x="0" y="0"/>
                    </a:cxn>
                    <a:cxn ang="0">
                      <a:pos x="16" y="12"/>
                    </a:cxn>
                    <a:cxn ang="0">
                      <a:pos x="16" y="0"/>
                    </a:cxn>
                    <a:cxn ang="0">
                      <a:pos x="16" y="0"/>
                    </a:cxn>
                  </a:cxnLst>
                  <a:rect l="0" t="0" r="r" b="b"/>
                  <a:pathLst>
                    <a:path w="16" h="12">
                      <a:moveTo>
                        <a:pt x="16" y="0"/>
                      </a:moveTo>
                      <a:lnTo>
                        <a:pt x="0" y="0"/>
                      </a:lnTo>
                      <a:lnTo>
                        <a:pt x="16" y="12"/>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5" name="Freeform 213"/>
                <p:cNvSpPr>
                  <a:spLocks/>
                </p:cNvSpPr>
                <p:nvPr/>
              </p:nvSpPr>
              <p:spPr bwMode="auto">
                <a:xfrm>
                  <a:off x="5001" y="1463"/>
                  <a:ext cx="10" cy="16"/>
                </a:xfrm>
                <a:custGeom>
                  <a:avLst/>
                  <a:gdLst/>
                  <a:ahLst/>
                  <a:cxnLst>
                    <a:cxn ang="0">
                      <a:pos x="0" y="16"/>
                    </a:cxn>
                    <a:cxn ang="0">
                      <a:pos x="10" y="12"/>
                    </a:cxn>
                    <a:cxn ang="0">
                      <a:pos x="4" y="0"/>
                    </a:cxn>
                    <a:cxn ang="0">
                      <a:pos x="0" y="16"/>
                    </a:cxn>
                    <a:cxn ang="0">
                      <a:pos x="0" y="16"/>
                    </a:cxn>
                  </a:cxnLst>
                  <a:rect l="0" t="0" r="r" b="b"/>
                  <a:pathLst>
                    <a:path w="10" h="16">
                      <a:moveTo>
                        <a:pt x="0" y="16"/>
                      </a:moveTo>
                      <a:lnTo>
                        <a:pt x="10" y="12"/>
                      </a:lnTo>
                      <a:lnTo>
                        <a:pt x="4" y="0"/>
                      </a:lnTo>
                      <a:lnTo>
                        <a:pt x="0" y="16"/>
                      </a:lnTo>
                      <a:lnTo>
                        <a:pt x="0"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6" name="Freeform 214"/>
                <p:cNvSpPr>
                  <a:spLocks/>
                </p:cNvSpPr>
                <p:nvPr/>
              </p:nvSpPr>
              <p:spPr bwMode="auto">
                <a:xfrm>
                  <a:off x="3752" y="928"/>
                  <a:ext cx="56" cy="29"/>
                </a:xfrm>
                <a:custGeom>
                  <a:avLst/>
                  <a:gdLst/>
                  <a:ahLst/>
                  <a:cxnLst>
                    <a:cxn ang="0">
                      <a:pos x="50" y="23"/>
                    </a:cxn>
                    <a:cxn ang="0">
                      <a:pos x="56" y="13"/>
                    </a:cxn>
                    <a:cxn ang="0">
                      <a:pos x="6" y="0"/>
                    </a:cxn>
                    <a:cxn ang="0">
                      <a:pos x="0" y="13"/>
                    </a:cxn>
                    <a:cxn ang="0">
                      <a:pos x="0" y="29"/>
                    </a:cxn>
                    <a:cxn ang="0">
                      <a:pos x="18" y="23"/>
                    </a:cxn>
                    <a:cxn ang="0">
                      <a:pos x="50" y="23"/>
                    </a:cxn>
                    <a:cxn ang="0">
                      <a:pos x="50" y="23"/>
                    </a:cxn>
                  </a:cxnLst>
                  <a:rect l="0" t="0" r="r" b="b"/>
                  <a:pathLst>
                    <a:path w="56" h="29">
                      <a:moveTo>
                        <a:pt x="50" y="23"/>
                      </a:moveTo>
                      <a:lnTo>
                        <a:pt x="56" y="13"/>
                      </a:lnTo>
                      <a:lnTo>
                        <a:pt x="6" y="0"/>
                      </a:lnTo>
                      <a:lnTo>
                        <a:pt x="0" y="13"/>
                      </a:lnTo>
                      <a:lnTo>
                        <a:pt x="0" y="29"/>
                      </a:lnTo>
                      <a:lnTo>
                        <a:pt x="18" y="23"/>
                      </a:lnTo>
                      <a:lnTo>
                        <a:pt x="50" y="23"/>
                      </a:lnTo>
                      <a:lnTo>
                        <a:pt x="50"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7" name="Freeform 215"/>
                <p:cNvSpPr>
                  <a:spLocks/>
                </p:cNvSpPr>
                <p:nvPr/>
              </p:nvSpPr>
              <p:spPr bwMode="auto">
                <a:xfrm>
                  <a:off x="3464" y="928"/>
                  <a:ext cx="16" cy="13"/>
                </a:xfrm>
                <a:custGeom>
                  <a:avLst/>
                  <a:gdLst/>
                  <a:ahLst/>
                  <a:cxnLst>
                    <a:cxn ang="0">
                      <a:pos x="16" y="13"/>
                    </a:cxn>
                    <a:cxn ang="0">
                      <a:pos x="16" y="0"/>
                    </a:cxn>
                    <a:cxn ang="0">
                      <a:pos x="0" y="0"/>
                    </a:cxn>
                    <a:cxn ang="0">
                      <a:pos x="0" y="13"/>
                    </a:cxn>
                    <a:cxn ang="0">
                      <a:pos x="16" y="13"/>
                    </a:cxn>
                    <a:cxn ang="0">
                      <a:pos x="16" y="13"/>
                    </a:cxn>
                  </a:cxnLst>
                  <a:rect l="0" t="0" r="r" b="b"/>
                  <a:pathLst>
                    <a:path w="16" h="13">
                      <a:moveTo>
                        <a:pt x="16" y="13"/>
                      </a:moveTo>
                      <a:lnTo>
                        <a:pt x="16" y="0"/>
                      </a:lnTo>
                      <a:lnTo>
                        <a:pt x="0" y="0"/>
                      </a:lnTo>
                      <a:lnTo>
                        <a:pt x="0" y="13"/>
                      </a:lnTo>
                      <a:lnTo>
                        <a:pt x="16" y="13"/>
                      </a:lnTo>
                      <a:lnTo>
                        <a:pt x="16" y="1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8" name="Freeform 216"/>
                <p:cNvSpPr>
                  <a:spLocks/>
                </p:cNvSpPr>
                <p:nvPr/>
              </p:nvSpPr>
              <p:spPr bwMode="auto">
                <a:xfrm>
                  <a:off x="3480" y="906"/>
                  <a:ext cx="17" cy="12"/>
                </a:xfrm>
                <a:custGeom>
                  <a:avLst/>
                  <a:gdLst/>
                  <a:ahLst/>
                  <a:cxnLst>
                    <a:cxn ang="0">
                      <a:pos x="12" y="0"/>
                    </a:cxn>
                    <a:cxn ang="0">
                      <a:pos x="0" y="0"/>
                    </a:cxn>
                    <a:cxn ang="0">
                      <a:pos x="0" y="12"/>
                    </a:cxn>
                    <a:cxn ang="0">
                      <a:pos x="17" y="12"/>
                    </a:cxn>
                    <a:cxn ang="0">
                      <a:pos x="12" y="0"/>
                    </a:cxn>
                    <a:cxn ang="0">
                      <a:pos x="12" y="0"/>
                    </a:cxn>
                  </a:cxnLst>
                  <a:rect l="0" t="0" r="r" b="b"/>
                  <a:pathLst>
                    <a:path w="17" h="12">
                      <a:moveTo>
                        <a:pt x="12" y="0"/>
                      </a:moveTo>
                      <a:lnTo>
                        <a:pt x="0" y="0"/>
                      </a:lnTo>
                      <a:lnTo>
                        <a:pt x="0" y="12"/>
                      </a:lnTo>
                      <a:lnTo>
                        <a:pt x="17" y="12"/>
                      </a:lnTo>
                      <a:lnTo>
                        <a:pt x="12" y="0"/>
                      </a:lnTo>
                      <a:lnTo>
                        <a:pt x="1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09" name="Freeform 217"/>
                <p:cNvSpPr>
                  <a:spLocks/>
                </p:cNvSpPr>
                <p:nvPr/>
              </p:nvSpPr>
              <p:spPr bwMode="auto">
                <a:xfrm>
                  <a:off x="3582" y="973"/>
                  <a:ext cx="22" cy="22"/>
                </a:xfrm>
                <a:custGeom>
                  <a:avLst/>
                  <a:gdLst/>
                  <a:ahLst/>
                  <a:cxnLst>
                    <a:cxn ang="0">
                      <a:pos x="10" y="22"/>
                    </a:cxn>
                    <a:cxn ang="0">
                      <a:pos x="22" y="16"/>
                    </a:cxn>
                    <a:cxn ang="0">
                      <a:pos x="22" y="0"/>
                    </a:cxn>
                    <a:cxn ang="0">
                      <a:pos x="0" y="6"/>
                    </a:cxn>
                    <a:cxn ang="0">
                      <a:pos x="10" y="22"/>
                    </a:cxn>
                    <a:cxn ang="0">
                      <a:pos x="10" y="22"/>
                    </a:cxn>
                  </a:cxnLst>
                  <a:rect l="0" t="0" r="r" b="b"/>
                  <a:pathLst>
                    <a:path w="22" h="22">
                      <a:moveTo>
                        <a:pt x="10" y="22"/>
                      </a:moveTo>
                      <a:lnTo>
                        <a:pt x="22" y="16"/>
                      </a:lnTo>
                      <a:lnTo>
                        <a:pt x="22" y="0"/>
                      </a:lnTo>
                      <a:lnTo>
                        <a:pt x="0" y="6"/>
                      </a:lnTo>
                      <a:lnTo>
                        <a:pt x="10" y="22"/>
                      </a:lnTo>
                      <a:lnTo>
                        <a:pt x="10"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0" name="Freeform 218"/>
                <p:cNvSpPr>
                  <a:spLocks/>
                </p:cNvSpPr>
                <p:nvPr/>
              </p:nvSpPr>
              <p:spPr bwMode="auto">
                <a:xfrm>
                  <a:off x="3675" y="922"/>
                  <a:ext cx="66" cy="23"/>
                </a:xfrm>
                <a:custGeom>
                  <a:avLst/>
                  <a:gdLst/>
                  <a:ahLst/>
                  <a:cxnLst>
                    <a:cxn ang="0">
                      <a:pos x="32" y="13"/>
                    </a:cxn>
                    <a:cxn ang="0">
                      <a:pos x="44" y="23"/>
                    </a:cxn>
                    <a:cxn ang="0">
                      <a:pos x="66" y="13"/>
                    </a:cxn>
                    <a:cxn ang="0">
                      <a:pos x="32" y="0"/>
                    </a:cxn>
                    <a:cxn ang="0">
                      <a:pos x="12" y="0"/>
                    </a:cxn>
                    <a:cxn ang="0">
                      <a:pos x="0" y="19"/>
                    </a:cxn>
                    <a:cxn ang="0">
                      <a:pos x="32" y="13"/>
                    </a:cxn>
                    <a:cxn ang="0">
                      <a:pos x="32" y="13"/>
                    </a:cxn>
                  </a:cxnLst>
                  <a:rect l="0" t="0" r="r" b="b"/>
                  <a:pathLst>
                    <a:path w="66" h="23">
                      <a:moveTo>
                        <a:pt x="32" y="13"/>
                      </a:moveTo>
                      <a:lnTo>
                        <a:pt x="44" y="23"/>
                      </a:lnTo>
                      <a:lnTo>
                        <a:pt x="66" y="13"/>
                      </a:lnTo>
                      <a:lnTo>
                        <a:pt x="32" y="0"/>
                      </a:lnTo>
                      <a:lnTo>
                        <a:pt x="12" y="0"/>
                      </a:lnTo>
                      <a:lnTo>
                        <a:pt x="0" y="19"/>
                      </a:lnTo>
                      <a:lnTo>
                        <a:pt x="32" y="13"/>
                      </a:lnTo>
                      <a:lnTo>
                        <a:pt x="32" y="1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1" name="Freeform 219"/>
                <p:cNvSpPr>
                  <a:spLocks/>
                </p:cNvSpPr>
                <p:nvPr/>
              </p:nvSpPr>
              <p:spPr bwMode="auto">
                <a:xfrm>
                  <a:off x="3719" y="957"/>
                  <a:ext cx="22" cy="10"/>
                </a:xfrm>
                <a:custGeom>
                  <a:avLst/>
                  <a:gdLst/>
                  <a:ahLst/>
                  <a:cxnLst>
                    <a:cxn ang="0">
                      <a:pos x="10" y="0"/>
                    </a:cxn>
                    <a:cxn ang="0">
                      <a:pos x="0" y="6"/>
                    </a:cxn>
                    <a:cxn ang="0">
                      <a:pos x="16" y="10"/>
                    </a:cxn>
                    <a:cxn ang="0">
                      <a:pos x="22" y="0"/>
                    </a:cxn>
                    <a:cxn ang="0">
                      <a:pos x="10" y="0"/>
                    </a:cxn>
                    <a:cxn ang="0">
                      <a:pos x="10" y="0"/>
                    </a:cxn>
                  </a:cxnLst>
                  <a:rect l="0" t="0" r="r" b="b"/>
                  <a:pathLst>
                    <a:path w="22" h="10">
                      <a:moveTo>
                        <a:pt x="10" y="0"/>
                      </a:moveTo>
                      <a:lnTo>
                        <a:pt x="0" y="6"/>
                      </a:lnTo>
                      <a:lnTo>
                        <a:pt x="16" y="10"/>
                      </a:lnTo>
                      <a:lnTo>
                        <a:pt x="22" y="0"/>
                      </a:lnTo>
                      <a:lnTo>
                        <a:pt x="10" y="0"/>
                      </a:lnTo>
                      <a:lnTo>
                        <a:pt x="1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2" name="Freeform 220"/>
                <p:cNvSpPr>
                  <a:spLocks/>
                </p:cNvSpPr>
                <p:nvPr/>
              </p:nvSpPr>
              <p:spPr bwMode="auto">
                <a:xfrm>
                  <a:off x="3665" y="928"/>
                  <a:ext cx="10" cy="13"/>
                </a:xfrm>
                <a:custGeom>
                  <a:avLst/>
                  <a:gdLst/>
                  <a:ahLst/>
                  <a:cxnLst>
                    <a:cxn ang="0">
                      <a:pos x="10" y="7"/>
                    </a:cxn>
                    <a:cxn ang="0">
                      <a:pos x="0" y="0"/>
                    </a:cxn>
                    <a:cxn ang="0">
                      <a:pos x="0" y="13"/>
                    </a:cxn>
                    <a:cxn ang="0">
                      <a:pos x="10" y="7"/>
                    </a:cxn>
                    <a:cxn ang="0">
                      <a:pos x="10" y="7"/>
                    </a:cxn>
                  </a:cxnLst>
                  <a:rect l="0" t="0" r="r" b="b"/>
                  <a:pathLst>
                    <a:path w="10" h="13">
                      <a:moveTo>
                        <a:pt x="10" y="7"/>
                      </a:moveTo>
                      <a:lnTo>
                        <a:pt x="0" y="0"/>
                      </a:lnTo>
                      <a:lnTo>
                        <a:pt x="0" y="13"/>
                      </a:lnTo>
                      <a:lnTo>
                        <a:pt x="10" y="7"/>
                      </a:lnTo>
                      <a:lnTo>
                        <a:pt x="10" y="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3" name="Freeform 221"/>
                <p:cNvSpPr>
                  <a:spLocks/>
                </p:cNvSpPr>
                <p:nvPr/>
              </p:nvSpPr>
              <p:spPr bwMode="auto">
                <a:xfrm>
                  <a:off x="3624" y="906"/>
                  <a:ext cx="63" cy="22"/>
                </a:xfrm>
                <a:custGeom>
                  <a:avLst/>
                  <a:gdLst/>
                  <a:ahLst/>
                  <a:cxnLst>
                    <a:cxn ang="0">
                      <a:pos x="34" y="22"/>
                    </a:cxn>
                    <a:cxn ang="0">
                      <a:pos x="63" y="12"/>
                    </a:cxn>
                    <a:cxn ang="0">
                      <a:pos x="45" y="6"/>
                    </a:cxn>
                    <a:cxn ang="0">
                      <a:pos x="18" y="0"/>
                    </a:cxn>
                    <a:cxn ang="0">
                      <a:pos x="0" y="16"/>
                    </a:cxn>
                    <a:cxn ang="0">
                      <a:pos x="34" y="22"/>
                    </a:cxn>
                    <a:cxn ang="0">
                      <a:pos x="34" y="22"/>
                    </a:cxn>
                  </a:cxnLst>
                  <a:rect l="0" t="0" r="r" b="b"/>
                  <a:pathLst>
                    <a:path w="63" h="22">
                      <a:moveTo>
                        <a:pt x="34" y="22"/>
                      </a:moveTo>
                      <a:lnTo>
                        <a:pt x="63" y="12"/>
                      </a:lnTo>
                      <a:lnTo>
                        <a:pt x="45" y="6"/>
                      </a:lnTo>
                      <a:lnTo>
                        <a:pt x="18" y="0"/>
                      </a:lnTo>
                      <a:lnTo>
                        <a:pt x="0" y="16"/>
                      </a:lnTo>
                      <a:lnTo>
                        <a:pt x="34" y="22"/>
                      </a:lnTo>
                      <a:lnTo>
                        <a:pt x="34"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4" name="Freeform 222"/>
                <p:cNvSpPr>
                  <a:spLocks/>
                </p:cNvSpPr>
                <p:nvPr/>
              </p:nvSpPr>
              <p:spPr bwMode="auto">
                <a:xfrm>
                  <a:off x="3215" y="900"/>
                  <a:ext cx="32" cy="22"/>
                </a:xfrm>
                <a:custGeom>
                  <a:avLst/>
                  <a:gdLst/>
                  <a:ahLst/>
                  <a:cxnLst>
                    <a:cxn ang="0">
                      <a:pos x="22" y="0"/>
                    </a:cxn>
                    <a:cxn ang="0">
                      <a:pos x="16" y="6"/>
                    </a:cxn>
                    <a:cxn ang="0">
                      <a:pos x="0" y="12"/>
                    </a:cxn>
                    <a:cxn ang="0">
                      <a:pos x="10" y="22"/>
                    </a:cxn>
                    <a:cxn ang="0">
                      <a:pos x="32" y="18"/>
                    </a:cxn>
                    <a:cxn ang="0">
                      <a:pos x="28" y="6"/>
                    </a:cxn>
                    <a:cxn ang="0">
                      <a:pos x="32" y="0"/>
                    </a:cxn>
                    <a:cxn ang="0">
                      <a:pos x="22" y="0"/>
                    </a:cxn>
                    <a:cxn ang="0">
                      <a:pos x="22" y="0"/>
                    </a:cxn>
                  </a:cxnLst>
                  <a:rect l="0" t="0" r="r" b="b"/>
                  <a:pathLst>
                    <a:path w="32" h="22">
                      <a:moveTo>
                        <a:pt x="22" y="0"/>
                      </a:moveTo>
                      <a:lnTo>
                        <a:pt x="16" y="6"/>
                      </a:lnTo>
                      <a:lnTo>
                        <a:pt x="0" y="12"/>
                      </a:lnTo>
                      <a:lnTo>
                        <a:pt x="10" y="22"/>
                      </a:lnTo>
                      <a:lnTo>
                        <a:pt x="32" y="18"/>
                      </a:lnTo>
                      <a:lnTo>
                        <a:pt x="28" y="6"/>
                      </a:lnTo>
                      <a:lnTo>
                        <a:pt x="32" y="0"/>
                      </a:lnTo>
                      <a:lnTo>
                        <a:pt x="22" y="0"/>
                      </a:lnTo>
                      <a:lnTo>
                        <a:pt x="2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5" name="Freeform 223"/>
                <p:cNvSpPr>
                  <a:spLocks/>
                </p:cNvSpPr>
                <p:nvPr/>
              </p:nvSpPr>
              <p:spPr bwMode="auto">
                <a:xfrm>
                  <a:off x="3247" y="906"/>
                  <a:ext cx="45" cy="22"/>
                </a:xfrm>
                <a:custGeom>
                  <a:avLst/>
                  <a:gdLst/>
                  <a:ahLst/>
                  <a:cxnLst>
                    <a:cxn ang="0">
                      <a:pos x="0" y="22"/>
                    </a:cxn>
                    <a:cxn ang="0">
                      <a:pos x="23" y="22"/>
                    </a:cxn>
                    <a:cxn ang="0">
                      <a:pos x="39" y="12"/>
                    </a:cxn>
                    <a:cxn ang="0">
                      <a:pos x="45" y="0"/>
                    </a:cxn>
                    <a:cxn ang="0">
                      <a:pos x="29" y="0"/>
                    </a:cxn>
                    <a:cxn ang="0">
                      <a:pos x="17" y="12"/>
                    </a:cxn>
                    <a:cxn ang="0">
                      <a:pos x="0" y="22"/>
                    </a:cxn>
                    <a:cxn ang="0">
                      <a:pos x="0" y="22"/>
                    </a:cxn>
                  </a:cxnLst>
                  <a:rect l="0" t="0" r="r" b="b"/>
                  <a:pathLst>
                    <a:path w="45" h="22">
                      <a:moveTo>
                        <a:pt x="0" y="22"/>
                      </a:moveTo>
                      <a:lnTo>
                        <a:pt x="23" y="22"/>
                      </a:lnTo>
                      <a:lnTo>
                        <a:pt x="39" y="12"/>
                      </a:lnTo>
                      <a:lnTo>
                        <a:pt x="45" y="0"/>
                      </a:lnTo>
                      <a:lnTo>
                        <a:pt x="29" y="0"/>
                      </a:lnTo>
                      <a:lnTo>
                        <a:pt x="17" y="12"/>
                      </a:lnTo>
                      <a:lnTo>
                        <a:pt x="0" y="22"/>
                      </a:lnTo>
                      <a:lnTo>
                        <a:pt x="0"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6" name="Freeform 224"/>
                <p:cNvSpPr>
                  <a:spLocks/>
                </p:cNvSpPr>
                <p:nvPr/>
              </p:nvSpPr>
              <p:spPr bwMode="auto">
                <a:xfrm>
                  <a:off x="3110" y="906"/>
                  <a:ext cx="71" cy="22"/>
                </a:xfrm>
                <a:custGeom>
                  <a:avLst/>
                  <a:gdLst/>
                  <a:ahLst/>
                  <a:cxnLst>
                    <a:cxn ang="0">
                      <a:pos x="22" y="16"/>
                    </a:cxn>
                    <a:cxn ang="0">
                      <a:pos x="22" y="22"/>
                    </a:cxn>
                    <a:cxn ang="0">
                      <a:pos x="71" y="12"/>
                    </a:cxn>
                    <a:cxn ang="0">
                      <a:pos x="32" y="0"/>
                    </a:cxn>
                    <a:cxn ang="0">
                      <a:pos x="0" y="12"/>
                    </a:cxn>
                    <a:cxn ang="0">
                      <a:pos x="0" y="16"/>
                    </a:cxn>
                    <a:cxn ang="0">
                      <a:pos x="22" y="16"/>
                    </a:cxn>
                    <a:cxn ang="0">
                      <a:pos x="22" y="16"/>
                    </a:cxn>
                  </a:cxnLst>
                  <a:rect l="0" t="0" r="r" b="b"/>
                  <a:pathLst>
                    <a:path w="71" h="22">
                      <a:moveTo>
                        <a:pt x="22" y="16"/>
                      </a:moveTo>
                      <a:lnTo>
                        <a:pt x="22" y="22"/>
                      </a:lnTo>
                      <a:lnTo>
                        <a:pt x="71" y="12"/>
                      </a:lnTo>
                      <a:lnTo>
                        <a:pt x="32" y="0"/>
                      </a:lnTo>
                      <a:lnTo>
                        <a:pt x="0" y="12"/>
                      </a:lnTo>
                      <a:lnTo>
                        <a:pt x="0" y="16"/>
                      </a:lnTo>
                      <a:lnTo>
                        <a:pt x="22" y="16"/>
                      </a:lnTo>
                      <a:lnTo>
                        <a:pt x="22"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7" name="Freeform 225"/>
                <p:cNvSpPr>
                  <a:spLocks/>
                </p:cNvSpPr>
                <p:nvPr/>
              </p:nvSpPr>
              <p:spPr bwMode="auto">
                <a:xfrm>
                  <a:off x="3264" y="1024"/>
                  <a:ext cx="79" cy="44"/>
                </a:xfrm>
                <a:custGeom>
                  <a:avLst/>
                  <a:gdLst/>
                  <a:ahLst/>
                  <a:cxnLst>
                    <a:cxn ang="0">
                      <a:pos x="6" y="0"/>
                    </a:cxn>
                    <a:cxn ang="0">
                      <a:pos x="0" y="22"/>
                    </a:cxn>
                    <a:cxn ang="0">
                      <a:pos x="22" y="32"/>
                    </a:cxn>
                    <a:cxn ang="0">
                      <a:pos x="79" y="44"/>
                    </a:cxn>
                    <a:cxn ang="0">
                      <a:pos x="40" y="6"/>
                    </a:cxn>
                    <a:cxn ang="0">
                      <a:pos x="6" y="0"/>
                    </a:cxn>
                    <a:cxn ang="0">
                      <a:pos x="6" y="0"/>
                    </a:cxn>
                  </a:cxnLst>
                  <a:rect l="0" t="0" r="r" b="b"/>
                  <a:pathLst>
                    <a:path w="79" h="44">
                      <a:moveTo>
                        <a:pt x="6" y="0"/>
                      </a:moveTo>
                      <a:lnTo>
                        <a:pt x="0" y="22"/>
                      </a:lnTo>
                      <a:lnTo>
                        <a:pt x="22" y="32"/>
                      </a:lnTo>
                      <a:lnTo>
                        <a:pt x="79" y="44"/>
                      </a:lnTo>
                      <a:lnTo>
                        <a:pt x="40" y="6"/>
                      </a:lnTo>
                      <a:lnTo>
                        <a:pt x="6" y="0"/>
                      </a:lnTo>
                      <a:lnTo>
                        <a:pt x="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8" name="Freeform 226"/>
                <p:cNvSpPr>
                  <a:spLocks/>
                </p:cNvSpPr>
                <p:nvPr/>
              </p:nvSpPr>
              <p:spPr bwMode="auto">
                <a:xfrm>
                  <a:off x="3292" y="906"/>
                  <a:ext cx="34" cy="16"/>
                </a:xfrm>
                <a:custGeom>
                  <a:avLst/>
                  <a:gdLst/>
                  <a:ahLst/>
                  <a:cxnLst>
                    <a:cxn ang="0">
                      <a:pos x="34" y="6"/>
                    </a:cxn>
                    <a:cxn ang="0">
                      <a:pos x="12" y="0"/>
                    </a:cxn>
                    <a:cxn ang="0">
                      <a:pos x="0" y="12"/>
                    </a:cxn>
                    <a:cxn ang="0">
                      <a:pos x="12" y="16"/>
                    </a:cxn>
                    <a:cxn ang="0">
                      <a:pos x="28" y="16"/>
                    </a:cxn>
                    <a:cxn ang="0">
                      <a:pos x="34" y="6"/>
                    </a:cxn>
                    <a:cxn ang="0">
                      <a:pos x="34" y="6"/>
                    </a:cxn>
                  </a:cxnLst>
                  <a:rect l="0" t="0" r="r" b="b"/>
                  <a:pathLst>
                    <a:path w="34" h="16">
                      <a:moveTo>
                        <a:pt x="34" y="6"/>
                      </a:moveTo>
                      <a:lnTo>
                        <a:pt x="12" y="0"/>
                      </a:lnTo>
                      <a:lnTo>
                        <a:pt x="0" y="12"/>
                      </a:lnTo>
                      <a:lnTo>
                        <a:pt x="12" y="16"/>
                      </a:lnTo>
                      <a:lnTo>
                        <a:pt x="28" y="16"/>
                      </a:lnTo>
                      <a:lnTo>
                        <a:pt x="34" y="6"/>
                      </a:lnTo>
                      <a:lnTo>
                        <a:pt x="34"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19" name="Freeform 227"/>
                <p:cNvSpPr>
                  <a:spLocks/>
                </p:cNvSpPr>
                <p:nvPr/>
              </p:nvSpPr>
              <p:spPr bwMode="auto">
                <a:xfrm>
                  <a:off x="3276" y="967"/>
                  <a:ext cx="144" cy="57"/>
                </a:xfrm>
                <a:custGeom>
                  <a:avLst/>
                  <a:gdLst/>
                  <a:ahLst/>
                  <a:cxnLst>
                    <a:cxn ang="0">
                      <a:pos x="32" y="57"/>
                    </a:cxn>
                    <a:cxn ang="0">
                      <a:pos x="44" y="44"/>
                    </a:cxn>
                    <a:cxn ang="0">
                      <a:pos x="83" y="22"/>
                    </a:cxn>
                    <a:cxn ang="0">
                      <a:pos x="111" y="22"/>
                    </a:cxn>
                    <a:cxn ang="0">
                      <a:pos x="144" y="12"/>
                    </a:cxn>
                    <a:cxn ang="0">
                      <a:pos x="144" y="0"/>
                    </a:cxn>
                    <a:cxn ang="0">
                      <a:pos x="121" y="0"/>
                    </a:cxn>
                    <a:cxn ang="0">
                      <a:pos x="111" y="6"/>
                    </a:cxn>
                    <a:cxn ang="0">
                      <a:pos x="89" y="0"/>
                    </a:cxn>
                    <a:cxn ang="0">
                      <a:pos x="10" y="22"/>
                    </a:cxn>
                    <a:cxn ang="0">
                      <a:pos x="22" y="34"/>
                    </a:cxn>
                    <a:cxn ang="0">
                      <a:pos x="0" y="44"/>
                    </a:cxn>
                    <a:cxn ang="0">
                      <a:pos x="32" y="57"/>
                    </a:cxn>
                    <a:cxn ang="0">
                      <a:pos x="32" y="57"/>
                    </a:cxn>
                  </a:cxnLst>
                  <a:rect l="0" t="0" r="r" b="b"/>
                  <a:pathLst>
                    <a:path w="144" h="57">
                      <a:moveTo>
                        <a:pt x="32" y="57"/>
                      </a:moveTo>
                      <a:lnTo>
                        <a:pt x="44" y="44"/>
                      </a:lnTo>
                      <a:lnTo>
                        <a:pt x="83" y="22"/>
                      </a:lnTo>
                      <a:lnTo>
                        <a:pt x="111" y="22"/>
                      </a:lnTo>
                      <a:lnTo>
                        <a:pt x="144" y="12"/>
                      </a:lnTo>
                      <a:lnTo>
                        <a:pt x="144" y="0"/>
                      </a:lnTo>
                      <a:lnTo>
                        <a:pt x="121" y="0"/>
                      </a:lnTo>
                      <a:lnTo>
                        <a:pt x="111" y="6"/>
                      </a:lnTo>
                      <a:lnTo>
                        <a:pt x="89" y="0"/>
                      </a:lnTo>
                      <a:lnTo>
                        <a:pt x="10" y="22"/>
                      </a:lnTo>
                      <a:lnTo>
                        <a:pt x="22" y="34"/>
                      </a:lnTo>
                      <a:lnTo>
                        <a:pt x="0" y="44"/>
                      </a:lnTo>
                      <a:lnTo>
                        <a:pt x="32" y="57"/>
                      </a:lnTo>
                      <a:lnTo>
                        <a:pt x="32" y="5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0" name="Freeform 228"/>
                <p:cNvSpPr>
                  <a:spLocks/>
                </p:cNvSpPr>
                <p:nvPr/>
              </p:nvSpPr>
              <p:spPr bwMode="auto">
                <a:xfrm>
                  <a:off x="3231" y="1074"/>
                  <a:ext cx="39" cy="27"/>
                </a:xfrm>
                <a:custGeom>
                  <a:avLst/>
                  <a:gdLst/>
                  <a:ahLst/>
                  <a:cxnLst>
                    <a:cxn ang="0">
                      <a:pos x="39" y="16"/>
                    </a:cxn>
                    <a:cxn ang="0">
                      <a:pos x="23" y="0"/>
                    </a:cxn>
                    <a:cxn ang="0">
                      <a:pos x="0" y="16"/>
                    </a:cxn>
                    <a:cxn ang="0">
                      <a:pos x="29" y="27"/>
                    </a:cxn>
                    <a:cxn ang="0">
                      <a:pos x="39" y="16"/>
                    </a:cxn>
                    <a:cxn ang="0">
                      <a:pos x="39" y="16"/>
                    </a:cxn>
                  </a:cxnLst>
                  <a:rect l="0" t="0" r="r" b="b"/>
                  <a:pathLst>
                    <a:path w="39" h="27">
                      <a:moveTo>
                        <a:pt x="39" y="16"/>
                      </a:moveTo>
                      <a:lnTo>
                        <a:pt x="23" y="0"/>
                      </a:lnTo>
                      <a:lnTo>
                        <a:pt x="0" y="16"/>
                      </a:lnTo>
                      <a:lnTo>
                        <a:pt x="29" y="27"/>
                      </a:lnTo>
                      <a:lnTo>
                        <a:pt x="39" y="16"/>
                      </a:lnTo>
                      <a:lnTo>
                        <a:pt x="39"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1" name="Freeform 229"/>
                <p:cNvSpPr>
                  <a:spLocks/>
                </p:cNvSpPr>
                <p:nvPr/>
              </p:nvSpPr>
              <p:spPr bwMode="auto">
                <a:xfrm>
                  <a:off x="3758" y="1558"/>
                  <a:ext cx="160" cy="73"/>
                </a:xfrm>
                <a:custGeom>
                  <a:avLst/>
                  <a:gdLst/>
                  <a:ahLst/>
                  <a:cxnLst>
                    <a:cxn ang="0">
                      <a:pos x="22" y="33"/>
                    </a:cxn>
                    <a:cxn ang="0">
                      <a:pos x="34" y="26"/>
                    </a:cxn>
                    <a:cxn ang="0">
                      <a:pos x="54" y="45"/>
                    </a:cxn>
                    <a:cxn ang="0">
                      <a:pos x="38" y="55"/>
                    </a:cxn>
                    <a:cxn ang="0">
                      <a:pos x="16" y="51"/>
                    </a:cxn>
                    <a:cxn ang="0">
                      <a:pos x="0" y="55"/>
                    </a:cxn>
                    <a:cxn ang="0">
                      <a:pos x="12" y="67"/>
                    </a:cxn>
                    <a:cxn ang="0">
                      <a:pos x="50" y="73"/>
                    </a:cxn>
                    <a:cxn ang="0">
                      <a:pos x="83" y="67"/>
                    </a:cxn>
                    <a:cxn ang="0">
                      <a:pos x="83" y="51"/>
                    </a:cxn>
                    <a:cxn ang="0">
                      <a:pos x="111" y="51"/>
                    </a:cxn>
                    <a:cxn ang="0">
                      <a:pos x="121" y="33"/>
                    </a:cxn>
                    <a:cxn ang="0">
                      <a:pos x="156" y="26"/>
                    </a:cxn>
                    <a:cxn ang="0">
                      <a:pos x="160" y="10"/>
                    </a:cxn>
                    <a:cxn ang="0">
                      <a:pos x="139" y="6"/>
                    </a:cxn>
                    <a:cxn ang="0">
                      <a:pos x="54" y="0"/>
                    </a:cxn>
                    <a:cxn ang="0">
                      <a:pos x="50" y="10"/>
                    </a:cxn>
                    <a:cxn ang="0">
                      <a:pos x="22" y="0"/>
                    </a:cxn>
                    <a:cxn ang="0">
                      <a:pos x="12" y="10"/>
                    </a:cxn>
                    <a:cxn ang="0">
                      <a:pos x="22" y="16"/>
                    </a:cxn>
                    <a:cxn ang="0">
                      <a:pos x="12" y="26"/>
                    </a:cxn>
                    <a:cxn ang="0">
                      <a:pos x="22" y="33"/>
                    </a:cxn>
                    <a:cxn ang="0">
                      <a:pos x="22" y="33"/>
                    </a:cxn>
                  </a:cxnLst>
                  <a:rect l="0" t="0" r="r" b="b"/>
                  <a:pathLst>
                    <a:path w="160" h="73">
                      <a:moveTo>
                        <a:pt x="22" y="33"/>
                      </a:moveTo>
                      <a:lnTo>
                        <a:pt x="34" y="26"/>
                      </a:lnTo>
                      <a:lnTo>
                        <a:pt x="54" y="45"/>
                      </a:lnTo>
                      <a:lnTo>
                        <a:pt x="38" y="55"/>
                      </a:lnTo>
                      <a:lnTo>
                        <a:pt x="16" y="51"/>
                      </a:lnTo>
                      <a:lnTo>
                        <a:pt x="0" y="55"/>
                      </a:lnTo>
                      <a:lnTo>
                        <a:pt x="12" y="67"/>
                      </a:lnTo>
                      <a:lnTo>
                        <a:pt x="50" y="73"/>
                      </a:lnTo>
                      <a:lnTo>
                        <a:pt x="83" y="67"/>
                      </a:lnTo>
                      <a:lnTo>
                        <a:pt x="83" y="51"/>
                      </a:lnTo>
                      <a:lnTo>
                        <a:pt x="111" y="51"/>
                      </a:lnTo>
                      <a:lnTo>
                        <a:pt x="121" y="33"/>
                      </a:lnTo>
                      <a:lnTo>
                        <a:pt x="156" y="26"/>
                      </a:lnTo>
                      <a:lnTo>
                        <a:pt x="160" y="10"/>
                      </a:lnTo>
                      <a:lnTo>
                        <a:pt x="139" y="6"/>
                      </a:lnTo>
                      <a:lnTo>
                        <a:pt x="54" y="0"/>
                      </a:lnTo>
                      <a:lnTo>
                        <a:pt x="50" y="10"/>
                      </a:lnTo>
                      <a:lnTo>
                        <a:pt x="22" y="0"/>
                      </a:lnTo>
                      <a:lnTo>
                        <a:pt x="12" y="10"/>
                      </a:lnTo>
                      <a:lnTo>
                        <a:pt x="22" y="16"/>
                      </a:lnTo>
                      <a:lnTo>
                        <a:pt x="12" y="26"/>
                      </a:lnTo>
                      <a:lnTo>
                        <a:pt x="22" y="33"/>
                      </a:lnTo>
                      <a:lnTo>
                        <a:pt x="22" y="3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2" name="Freeform 230"/>
                <p:cNvSpPr>
                  <a:spLocks/>
                </p:cNvSpPr>
                <p:nvPr/>
              </p:nvSpPr>
              <p:spPr bwMode="auto">
                <a:xfrm>
                  <a:off x="3519" y="1514"/>
                  <a:ext cx="293" cy="143"/>
                </a:xfrm>
                <a:custGeom>
                  <a:avLst/>
                  <a:gdLst/>
                  <a:ahLst/>
                  <a:cxnLst>
                    <a:cxn ang="0">
                      <a:pos x="273" y="70"/>
                    </a:cxn>
                    <a:cxn ang="0">
                      <a:pos x="261" y="77"/>
                    </a:cxn>
                    <a:cxn ang="0">
                      <a:pos x="251" y="70"/>
                    </a:cxn>
                    <a:cxn ang="0">
                      <a:pos x="261" y="60"/>
                    </a:cxn>
                    <a:cxn ang="0">
                      <a:pos x="251" y="54"/>
                    </a:cxn>
                    <a:cxn ang="0">
                      <a:pos x="233" y="66"/>
                    </a:cxn>
                    <a:cxn ang="0">
                      <a:pos x="222" y="83"/>
                    </a:cxn>
                    <a:cxn ang="0">
                      <a:pos x="206" y="77"/>
                    </a:cxn>
                    <a:cxn ang="0">
                      <a:pos x="188" y="77"/>
                    </a:cxn>
                    <a:cxn ang="0">
                      <a:pos x="172" y="50"/>
                    </a:cxn>
                    <a:cxn ang="0">
                      <a:pos x="150" y="32"/>
                    </a:cxn>
                    <a:cxn ang="0">
                      <a:pos x="139" y="38"/>
                    </a:cxn>
                    <a:cxn ang="0">
                      <a:pos x="117" y="32"/>
                    </a:cxn>
                    <a:cxn ang="0">
                      <a:pos x="101" y="32"/>
                    </a:cxn>
                    <a:cxn ang="0">
                      <a:pos x="50" y="0"/>
                    </a:cxn>
                    <a:cxn ang="0">
                      <a:pos x="38" y="16"/>
                    </a:cxn>
                    <a:cxn ang="0">
                      <a:pos x="28" y="16"/>
                    </a:cxn>
                    <a:cxn ang="0">
                      <a:pos x="22" y="0"/>
                    </a:cxn>
                    <a:cxn ang="0">
                      <a:pos x="0" y="4"/>
                    </a:cxn>
                    <a:cxn ang="0">
                      <a:pos x="12" y="70"/>
                    </a:cxn>
                    <a:cxn ang="0">
                      <a:pos x="34" y="77"/>
                    </a:cxn>
                    <a:cxn ang="0">
                      <a:pos x="28" y="66"/>
                    </a:cxn>
                    <a:cxn ang="0">
                      <a:pos x="44" y="54"/>
                    </a:cxn>
                    <a:cxn ang="0">
                      <a:pos x="56" y="50"/>
                    </a:cxn>
                    <a:cxn ang="0">
                      <a:pos x="79" y="66"/>
                    </a:cxn>
                    <a:cxn ang="0">
                      <a:pos x="85" y="77"/>
                    </a:cxn>
                    <a:cxn ang="0">
                      <a:pos x="111" y="83"/>
                    </a:cxn>
                    <a:cxn ang="0">
                      <a:pos x="139" y="117"/>
                    </a:cxn>
                    <a:cxn ang="0">
                      <a:pos x="178" y="133"/>
                    </a:cxn>
                    <a:cxn ang="0">
                      <a:pos x="194" y="143"/>
                    </a:cxn>
                    <a:cxn ang="0">
                      <a:pos x="222" y="143"/>
                    </a:cxn>
                    <a:cxn ang="0">
                      <a:pos x="229" y="137"/>
                    </a:cxn>
                    <a:cxn ang="0">
                      <a:pos x="222" y="121"/>
                    </a:cxn>
                    <a:cxn ang="0">
                      <a:pos x="210" y="111"/>
                    </a:cxn>
                    <a:cxn ang="0">
                      <a:pos x="222" y="105"/>
                    </a:cxn>
                    <a:cxn ang="0">
                      <a:pos x="229" y="99"/>
                    </a:cxn>
                    <a:cxn ang="0">
                      <a:pos x="233" y="83"/>
                    </a:cxn>
                    <a:cxn ang="0">
                      <a:pos x="251" y="83"/>
                    </a:cxn>
                    <a:cxn ang="0">
                      <a:pos x="255" y="95"/>
                    </a:cxn>
                    <a:cxn ang="0">
                      <a:pos x="277" y="99"/>
                    </a:cxn>
                    <a:cxn ang="0">
                      <a:pos x="293" y="89"/>
                    </a:cxn>
                    <a:cxn ang="0">
                      <a:pos x="273" y="70"/>
                    </a:cxn>
                    <a:cxn ang="0">
                      <a:pos x="273" y="70"/>
                    </a:cxn>
                  </a:cxnLst>
                  <a:rect l="0" t="0" r="r" b="b"/>
                  <a:pathLst>
                    <a:path w="293" h="143">
                      <a:moveTo>
                        <a:pt x="273" y="70"/>
                      </a:moveTo>
                      <a:lnTo>
                        <a:pt x="261" y="77"/>
                      </a:lnTo>
                      <a:lnTo>
                        <a:pt x="251" y="70"/>
                      </a:lnTo>
                      <a:lnTo>
                        <a:pt x="261" y="60"/>
                      </a:lnTo>
                      <a:lnTo>
                        <a:pt x="251" y="54"/>
                      </a:lnTo>
                      <a:lnTo>
                        <a:pt x="233" y="66"/>
                      </a:lnTo>
                      <a:lnTo>
                        <a:pt x="222" y="83"/>
                      </a:lnTo>
                      <a:lnTo>
                        <a:pt x="206" y="77"/>
                      </a:lnTo>
                      <a:lnTo>
                        <a:pt x="188" y="77"/>
                      </a:lnTo>
                      <a:lnTo>
                        <a:pt x="172" y="50"/>
                      </a:lnTo>
                      <a:lnTo>
                        <a:pt x="150" y="32"/>
                      </a:lnTo>
                      <a:lnTo>
                        <a:pt x="139" y="38"/>
                      </a:lnTo>
                      <a:lnTo>
                        <a:pt x="117" y="32"/>
                      </a:lnTo>
                      <a:lnTo>
                        <a:pt x="101" y="32"/>
                      </a:lnTo>
                      <a:lnTo>
                        <a:pt x="50" y="0"/>
                      </a:lnTo>
                      <a:lnTo>
                        <a:pt x="38" y="16"/>
                      </a:lnTo>
                      <a:lnTo>
                        <a:pt x="28" y="16"/>
                      </a:lnTo>
                      <a:lnTo>
                        <a:pt x="22" y="0"/>
                      </a:lnTo>
                      <a:lnTo>
                        <a:pt x="0" y="4"/>
                      </a:lnTo>
                      <a:lnTo>
                        <a:pt x="12" y="70"/>
                      </a:lnTo>
                      <a:lnTo>
                        <a:pt x="34" y="77"/>
                      </a:lnTo>
                      <a:lnTo>
                        <a:pt x="28" y="66"/>
                      </a:lnTo>
                      <a:lnTo>
                        <a:pt x="44" y="54"/>
                      </a:lnTo>
                      <a:lnTo>
                        <a:pt x="56" y="50"/>
                      </a:lnTo>
                      <a:lnTo>
                        <a:pt x="79" y="66"/>
                      </a:lnTo>
                      <a:lnTo>
                        <a:pt x="85" y="77"/>
                      </a:lnTo>
                      <a:lnTo>
                        <a:pt x="111" y="83"/>
                      </a:lnTo>
                      <a:lnTo>
                        <a:pt x="139" y="117"/>
                      </a:lnTo>
                      <a:lnTo>
                        <a:pt x="178" y="133"/>
                      </a:lnTo>
                      <a:lnTo>
                        <a:pt x="194" y="143"/>
                      </a:lnTo>
                      <a:lnTo>
                        <a:pt x="222" y="143"/>
                      </a:lnTo>
                      <a:lnTo>
                        <a:pt x="229" y="137"/>
                      </a:lnTo>
                      <a:lnTo>
                        <a:pt x="222" y="121"/>
                      </a:lnTo>
                      <a:lnTo>
                        <a:pt x="210" y="111"/>
                      </a:lnTo>
                      <a:lnTo>
                        <a:pt x="222" y="105"/>
                      </a:lnTo>
                      <a:lnTo>
                        <a:pt x="229" y="99"/>
                      </a:lnTo>
                      <a:lnTo>
                        <a:pt x="233" y="83"/>
                      </a:lnTo>
                      <a:lnTo>
                        <a:pt x="251" y="83"/>
                      </a:lnTo>
                      <a:lnTo>
                        <a:pt x="255" y="95"/>
                      </a:lnTo>
                      <a:lnTo>
                        <a:pt x="277" y="99"/>
                      </a:lnTo>
                      <a:lnTo>
                        <a:pt x="293" y="89"/>
                      </a:lnTo>
                      <a:lnTo>
                        <a:pt x="273" y="70"/>
                      </a:lnTo>
                      <a:lnTo>
                        <a:pt x="273" y="7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3" name="Freeform 231"/>
                <p:cNvSpPr>
                  <a:spLocks/>
                </p:cNvSpPr>
                <p:nvPr/>
              </p:nvSpPr>
              <p:spPr bwMode="auto">
                <a:xfrm>
                  <a:off x="3480" y="1564"/>
                  <a:ext cx="233" cy="138"/>
                </a:xfrm>
                <a:custGeom>
                  <a:avLst/>
                  <a:gdLst/>
                  <a:ahLst/>
                  <a:cxnLst>
                    <a:cxn ang="0">
                      <a:pos x="233" y="93"/>
                    </a:cxn>
                    <a:cxn ang="0">
                      <a:pos x="217" y="83"/>
                    </a:cxn>
                    <a:cxn ang="0">
                      <a:pos x="178" y="67"/>
                    </a:cxn>
                    <a:cxn ang="0">
                      <a:pos x="150" y="33"/>
                    </a:cxn>
                    <a:cxn ang="0">
                      <a:pos x="124" y="27"/>
                    </a:cxn>
                    <a:cxn ang="0">
                      <a:pos x="118" y="16"/>
                    </a:cxn>
                    <a:cxn ang="0">
                      <a:pos x="95" y="0"/>
                    </a:cxn>
                    <a:cxn ang="0">
                      <a:pos x="83" y="4"/>
                    </a:cxn>
                    <a:cxn ang="0">
                      <a:pos x="67" y="16"/>
                    </a:cxn>
                    <a:cxn ang="0">
                      <a:pos x="73" y="27"/>
                    </a:cxn>
                    <a:cxn ang="0">
                      <a:pos x="35" y="16"/>
                    </a:cxn>
                    <a:cxn ang="0">
                      <a:pos x="23" y="27"/>
                    </a:cxn>
                    <a:cxn ang="0">
                      <a:pos x="12" y="27"/>
                    </a:cxn>
                    <a:cxn ang="0">
                      <a:pos x="0" y="33"/>
                    </a:cxn>
                    <a:cxn ang="0">
                      <a:pos x="12" y="45"/>
                    </a:cxn>
                    <a:cxn ang="0">
                      <a:pos x="6" y="71"/>
                    </a:cxn>
                    <a:cxn ang="0">
                      <a:pos x="23" y="61"/>
                    </a:cxn>
                    <a:cxn ang="0">
                      <a:pos x="23" y="77"/>
                    </a:cxn>
                    <a:cxn ang="0">
                      <a:pos x="39" y="93"/>
                    </a:cxn>
                    <a:cxn ang="0">
                      <a:pos x="73" y="77"/>
                    </a:cxn>
                    <a:cxn ang="0">
                      <a:pos x="118" y="83"/>
                    </a:cxn>
                    <a:cxn ang="0">
                      <a:pos x="166" y="112"/>
                    </a:cxn>
                    <a:cxn ang="0">
                      <a:pos x="178" y="138"/>
                    </a:cxn>
                    <a:cxn ang="0">
                      <a:pos x="195" y="134"/>
                    </a:cxn>
                    <a:cxn ang="0">
                      <a:pos x="217" y="122"/>
                    </a:cxn>
                    <a:cxn ang="0">
                      <a:pos x="233" y="93"/>
                    </a:cxn>
                    <a:cxn ang="0">
                      <a:pos x="233" y="93"/>
                    </a:cxn>
                  </a:cxnLst>
                  <a:rect l="0" t="0" r="r" b="b"/>
                  <a:pathLst>
                    <a:path w="233" h="138">
                      <a:moveTo>
                        <a:pt x="233" y="93"/>
                      </a:moveTo>
                      <a:lnTo>
                        <a:pt x="217" y="83"/>
                      </a:lnTo>
                      <a:lnTo>
                        <a:pt x="178" y="67"/>
                      </a:lnTo>
                      <a:lnTo>
                        <a:pt x="150" y="33"/>
                      </a:lnTo>
                      <a:lnTo>
                        <a:pt x="124" y="27"/>
                      </a:lnTo>
                      <a:lnTo>
                        <a:pt x="118" y="16"/>
                      </a:lnTo>
                      <a:lnTo>
                        <a:pt x="95" y="0"/>
                      </a:lnTo>
                      <a:lnTo>
                        <a:pt x="83" y="4"/>
                      </a:lnTo>
                      <a:lnTo>
                        <a:pt x="67" y="16"/>
                      </a:lnTo>
                      <a:lnTo>
                        <a:pt x="73" y="27"/>
                      </a:lnTo>
                      <a:lnTo>
                        <a:pt x="35" y="16"/>
                      </a:lnTo>
                      <a:lnTo>
                        <a:pt x="23" y="27"/>
                      </a:lnTo>
                      <a:lnTo>
                        <a:pt x="12" y="27"/>
                      </a:lnTo>
                      <a:lnTo>
                        <a:pt x="0" y="33"/>
                      </a:lnTo>
                      <a:lnTo>
                        <a:pt x="12" y="45"/>
                      </a:lnTo>
                      <a:lnTo>
                        <a:pt x="6" y="71"/>
                      </a:lnTo>
                      <a:lnTo>
                        <a:pt x="23" y="61"/>
                      </a:lnTo>
                      <a:lnTo>
                        <a:pt x="23" y="77"/>
                      </a:lnTo>
                      <a:lnTo>
                        <a:pt x="39" y="93"/>
                      </a:lnTo>
                      <a:lnTo>
                        <a:pt x="73" y="77"/>
                      </a:lnTo>
                      <a:lnTo>
                        <a:pt x="118" y="83"/>
                      </a:lnTo>
                      <a:lnTo>
                        <a:pt x="166" y="112"/>
                      </a:lnTo>
                      <a:lnTo>
                        <a:pt x="178" y="138"/>
                      </a:lnTo>
                      <a:lnTo>
                        <a:pt x="195" y="134"/>
                      </a:lnTo>
                      <a:lnTo>
                        <a:pt x="217" y="122"/>
                      </a:lnTo>
                      <a:lnTo>
                        <a:pt x="233" y="93"/>
                      </a:lnTo>
                      <a:lnTo>
                        <a:pt x="233" y="9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4" name="Freeform 232"/>
                <p:cNvSpPr>
                  <a:spLocks/>
                </p:cNvSpPr>
                <p:nvPr/>
              </p:nvSpPr>
              <p:spPr bwMode="auto">
                <a:xfrm>
                  <a:off x="3359" y="1574"/>
                  <a:ext cx="83" cy="61"/>
                </a:xfrm>
                <a:custGeom>
                  <a:avLst/>
                  <a:gdLst/>
                  <a:ahLst/>
                  <a:cxnLst>
                    <a:cxn ang="0">
                      <a:pos x="73" y="35"/>
                    </a:cxn>
                    <a:cxn ang="0">
                      <a:pos x="83" y="29"/>
                    </a:cxn>
                    <a:cxn ang="0">
                      <a:pos x="50" y="0"/>
                    </a:cxn>
                    <a:cxn ang="0">
                      <a:pos x="44" y="17"/>
                    </a:cxn>
                    <a:cxn ang="0">
                      <a:pos x="10" y="0"/>
                    </a:cxn>
                    <a:cxn ang="0">
                      <a:pos x="16" y="17"/>
                    </a:cxn>
                    <a:cxn ang="0">
                      <a:pos x="0" y="10"/>
                    </a:cxn>
                    <a:cxn ang="0">
                      <a:pos x="16" y="35"/>
                    </a:cxn>
                    <a:cxn ang="0">
                      <a:pos x="16" y="51"/>
                    </a:cxn>
                    <a:cxn ang="0">
                      <a:pos x="38" y="61"/>
                    </a:cxn>
                    <a:cxn ang="0">
                      <a:pos x="44" y="39"/>
                    </a:cxn>
                    <a:cxn ang="0">
                      <a:pos x="67" y="45"/>
                    </a:cxn>
                    <a:cxn ang="0">
                      <a:pos x="73" y="35"/>
                    </a:cxn>
                    <a:cxn ang="0">
                      <a:pos x="73" y="35"/>
                    </a:cxn>
                  </a:cxnLst>
                  <a:rect l="0" t="0" r="r" b="b"/>
                  <a:pathLst>
                    <a:path w="83" h="61">
                      <a:moveTo>
                        <a:pt x="73" y="35"/>
                      </a:moveTo>
                      <a:lnTo>
                        <a:pt x="83" y="29"/>
                      </a:lnTo>
                      <a:lnTo>
                        <a:pt x="50" y="0"/>
                      </a:lnTo>
                      <a:lnTo>
                        <a:pt x="44" y="17"/>
                      </a:lnTo>
                      <a:lnTo>
                        <a:pt x="10" y="0"/>
                      </a:lnTo>
                      <a:lnTo>
                        <a:pt x="16" y="17"/>
                      </a:lnTo>
                      <a:lnTo>
                        <a:pt x="0" y="10"/>
                      </a:lnTo>
                      <a:lnTo>
                        <a:pt x="16" y="35"/>
                      </a:lnTo>
                      <a:lnTo>
                        <a:pt x="16" y="51"/>
                      </a:lnTo>
                      <a:lnTo>
                        <a:pt x="38" y="61"/>
                      </a:lnTo>
                      <a:lnTo>
                        <a:pt x="44" y="39"/>
                      </a:lnTo>
                      <a:lnTo>
                        <a:pt x="67" y="45"/>
                      </a:lnTo>
                      <a:lnTo>
                        <a:pt x="73" y="35"/>
                      </a:lnTo>
                      <a:lnTo>
                        <a:pt x="73" y="3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5" name="Freeform 233"/>
                <p:cNvSpPr>
                  <a:spLocks/>
                </p:cNvSpPr>
                <p:nvPr/>
              </p:nvSpPr>
              <p:spPr bwMode="auto">
                <a:xfrm>
                  <a:off x="3286" y="1546"/>
                  <a:ext cx="89" cy="45"/>
                </a:xfrm>
                <a:custGeom>
                  <a:avLst/>
                  <a:gdLst/>
                  <a:ahLst/>
                  <a:cxnLst>
                    <a:cxn ang="0">
                      <a:pos x="22" y="0"/>
                    </a:cxn>
                    <a:cxn ang="0">
                      <a:pos x="18" y="6"/>
                    </a:cxn>
                    <a:cxn ang="0">
                      <a:pos x="0" y="6"/>
                    </a:cxn>
                    <a:cxn ang="0">
                      <a:pos x="12" y="34"/>
                    </a:cxn>
                    <a:cxn ang="0">
                      <a:pos x="57" y="45"/>
                    </a:cxn>
                    <a:cxn ang="0">
                      <a:pos x="73" y="38"/>
                    </a:cxn>
                    <a:cxn ang="0">
                      <a:pos x="89" y="45"/>
                    </a:cxn>
                    <a:cxn ang="0">
                      <a:pos x="83" y="28"/>
                    </a:cxn>
                    <a:cxn ang="0">
                      <a:pos x="63" y="12"/>
                    </a:cxn>
                    <a:cxn ang="0">
                      <a:pos x="51" y="18"/>
                    </a:cxn>
                    <a:cxn ang="0">
                      <a:pos x="22" y="0"/>
                    </a:cxn>
                    <a:cxn ang="0">
                      <a:pos x="22" y="0"/>
                    </a:cxn>
                  </a:cxnLst>
                  <a:rect l="0" t="0" r="r" b="b"/>
                  <a:pathLst>
                    <a:path w="89" h="45">
                      <a:moveTo>
                        <a:pt x="22" y="0"/>
                      </a:moveTo>
                      <a:lnTo>
                        <a:pt x="18" y="6"/>
                      </a:lnTo>
                      <a:lnTo>
                        <a:pt x="0" y="6"/>
                      </a:lnTo>
                      <a:lnTo>
                        <a:pt x="12" y="34"/>
                      </a:lnTo>
                      <a:lnTo>
                        <a:pt x="57" y="45"/>
                      </a:lnTo>
                      <a:lnTo>
                        <a:pt x="73" y="38"/>
                      </a:lnTo>
                      <a:lnTo>
                        <a:pt x="89" y="45"/>
                      </a:lnTo>
                      <a:lnTo>
                        <a:pt x="83" y="28"/>
                      </a:lnTo>
                      <a:lnTo>
                        <a:pt x="63" y="12"/>
                      </a:lnTo>
                      <a:lnTo>
                        <a:pt x="51" y="18"/>
                      </a:lnTo>
                      <a:lnTo>
                        <a:pt x="22" y="0"/>
                      </a:lnTo>
                      <a:lnTo>
                        <a:pt x="2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6" name="Freeform 234"/>
                <p:cNvSpPr>
                  <a:spLocks/>
                </p:cNvSpPr>
                <p:nvPr/>
              </p:nvSpPr>
              <p:spPr bwMode="auto">
                <a:xfrm>
                  <a:off x="3343" y="1584"/>
                  <a:ext cx="32" cy="41"/>
                </a:xfrm>
                <a:custGeom>
                  <a:avLst/>
                  <a:gdLst/>
                  <a:ahLst/>
                  <a:cxnLst>
                    <a:cxn ang="0">
                      <a:pos x="16" y="0"/>
                    </a:cxn>
                    <a:cxn ang="0">
                      <a:pos x="0" y="7"/>
                    </a:cxn>
                    <a:cxn ang="0">
                      <a:pos x="0" y="25"/>
                    </a:cxn>
                    <a:cxn ang="0">
                      <a:pos x="16" y="35"/>
                    </a:cxn>
                    <a:cxn ang="0">
                      <a:pos x="32" y="41"/>
                    </a:cxn>
                    <a:cxn ang="0">
                      <a:pos x="32" y="29"/>
                    </a:cxn>
                    <a:cxn ang="0">
                      <a:pos x="16" y="0"/>
                    </a:cxn>
                    <a:cxn ang="0">
                      <a:pos x="16" y="0"/>
                    </a:cxn>
                  </a:cxnLst>
                  <a:rect l="0" t="0" r="r" b="b"/>
                  <a:pathLst>
                    <a:path w="32" h="41">
                      <a:moveTo>
                        <a:pt x="16" y="0"/>
                      </a:moveTo>
                      <a:lnTo>
                        <a:pt x="0" y="7"/>
                      </a:lnTo>
                      <a:lnTo>
                        <a:pt x="0" y="25"/>
                      </a:lnTo>
                      <a:lnTo>
                        <a:pt x="16" y="35"/>
                      </a:lnTo>
                      <a:lnTo>
                        <a:pt x="32" y="41"/>
                      </a:lnTo>
                      <a:lnTo>
                        <a:pt x="32" y="29"/>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7" name="Freeform 235"/>
                <p:cNvSpPr>
                  <a:spLocks/>
                </p:cNvSpPr>
                <p:nvPr/>
              </p:nvSpPr>
              <p:spPr bwMode="auto">
                <a:xfrm>
                  <a:off x="3043" y="1574"/>
                  <a:ext cx="332" cy="118"/>
                </a:xfrm>
                <a:custGeom>
                  <a:avLst/>
                  <a:gdLst/>
                  <a:ahLst/>
                  <a:cxnLst>
                    <a:cxn ang="0">
                      <a:pos x="316" y="45"/>
                    </a:cxn>
                    <a:cxn ang="0">
                      <a:pos x="300" y="35"/>
                    </a:cxn>
                    <a:cxn ang="0">
                      <a:pos x="300" y="17"/>
                    </a:cxn>
                    <a:cxn ang="0">
                      <a:pos x="255" y="6"/>
                    </a:cxn>
                    <a:cxn ang="0">
                      <a:pos x="194" y="23"/>
                    </a:cxn>
                    <a:cxn ang="0">
                      <a:pos x="188" y="10"/>
                    </a:cxn>
                    <a:cxn ang="0">
                      <a:pos x="144" y="0"/>
                    </a:cxn>
                    <a:cxn ang="0">
                      <a:pos x="99" y="0"/>
                    </a:cxn>
                    <a:cxn ang="0">
                      <a:pos x="77" y="10"/>
                    </a:cxn>
                    <a:cxn ang="0">
                      <a:pos x="51" y="10"/>
                    </a:cxn>
                    <a:cxn ang="0">
                      <a:pos x="51" y="23"/>
                    </a:cxn>
                    <a:cxn ang="0">
                      <a:pos x="6" y="29"/>
                    </a:cxn>
                    <a:cxn ang="0">
                      <a:pos x="0" y="39"/>
                    </a:cxn>
                    <a:cxn ang="0">
                      <a:pos x="10" y="57"/>
                    </a:cxn>
                    <a:cxn ang="0">
                      <a:pos x="6" y="67"/>
                    </a:cxn>
                    <a:cxn ang="0">
                      <a:pos x="16" y="73"/>
                    </a:cxn>
                    <a:cxn ang="0">
                      <a:pos x="16" y="83"/>
                    </a:cxn>
                    <a:cxn ang="0">
                      <a:pos x="28" y="83"/>
                    </a:cxn>
                    <a:cxn ang="0">
                      <a:pos x="38" y="95"/>
                    </a:cxn>
                    <a:cxn ang="0">
                      <a:pos x="77" y="118"/>
                    </a:cxn>
                    <a:cxn ang="0">
                      <a:pos x="93" y="106"/>
                    </a:cxn>
                    <a:cxn ang="0">
                      <a:pos x="89" y="102"/>
                    </a:cxn>
                    <a:cxn ang="0">
                      <a:pos x="105" y="102"/>
                    </a:cxn>
                    <a:cxn ang="0">
                      <a:pos x="121" y="112"/>
                    </a:cxn>
                    <a:cxn ang="0">
                      <a:pos x="172" y="102"/>
                    </a:cxn>
                    <a:cxn ang="0">
                      <a:pos x="176" y="118"/>
                    </a:cxn>
                    <a:cxn ang="0">
                      <a:pos x="200" y="102"/>
                    </a:cxn>
                    <a:cxn ang="0">
                      <a:pos x="294" y="89"/>
                    </a:cxn>
                    <a:cxn ang="0">
                      <a:pos x="332" y="95"/>
                    </a:cxn>
                    <a:cxn ang="0">
                      <a:pos x="316" y="45"/>
                    </a:cxn>
                    <a:cxn ang="0">
                      <a:pos x="316" y="45"/>
                    </a:cxn>
                  </a:cxnLst>
                  <a:rect l="0" t="0" r="r" b="b"/>
                  <a:pathLst>
                    <a:path w="332" h="118">
                      <a:moveTo>
                        <a:pt x="316" y="45"/>
                      </a:moveTo>
                      <a:lnTo>
                        <a:pt x="300" y="35"/>
                      </a:lnTo>
                      <a:lnTo>
                        <a:pt x="300" y="17"/>
                      </a:lnTo>
                      <a:lnTo>
                        <a:pt x="255" y="6"/>
                      </a:lnTo>
                      <a:lnTo>
                        <a:pt x="194" y="23"/>
                      </a:lnTo>
                      <a:lnTo>
                        <a:pt x="188" y="10"/>
                      </a:lnTo>
                      <a:lnTo>
                        <a:pt x="144" y="0"/>
                      </a:lnTo>
                      <a:lnTo>
                        <a:pt x="99" y="0"/>
                      </a:lnTo>
                      <a:lnTo>
                        <a:pt x="77" y="10"/>
                      </a:lnTo>
                      <a:lnTo>
                        <a:pt x="51" y="10"/>
                      </a:lnTo>
                      <a:lnTo>
                        <a:pt x="51" y="23"/>
                      </a:lnTo>
                      <a:lnTo>
                        <a:pt x="6" y="29"/>
                      </a:lnTo>
                      <a:lnTo>
                        <a:pt x="0" y="39"/>
                      </a:lnTo>
                      <a:lnTo>
                        <a:pt x="10" y="57"/>
                      </a:lnTo>
                      <a:lnTo>
                        <a:pt x="6" y="67"/>
                      </a:lnTo>
                      <a:lnTo>
                        <a:pt x="16" y="73"/>
                      </a:lnTo>
                      <a:lnTo>
                        <a:pt x="16" y="83"/>
                      </a:lnTo>
                      <a:lnTo>
                        <a:pt x="28" y="83"/>
                      </a:lnTo>
                      <a:lnTo>
                        <a:pt x="38" y="95"/>
                      </a:lnTo>
                      <a:lnTo>
                        <a:pt x="77" y="118"/>
                      </a:lnTo>
                      <a:lnTo>
                        <a:pt x="93" y="106"/>
                      </a:lnTo>
                      <a:lnTo>
                        <a:pt x="89" y="102"/>
                      </a:lnTo>
                      <a:lnTo>
                        <a:pt x="105" y="102"/>
                      </a:lnTo>
                      <a:lnTo>
                        <a:pt x="121" y="112"/>
                      </a:lnTo>
                      <a:lnTo>
                        <a:pt x="172" y="102"/>
                      </a:lnTo>
                      <a:lnTo>
                        <a:pt x="176" y="118"/>
                      </a:lnTo>
                      <a:lnTo>
                        <a:pt x="200" y="102"/>
                      </a:lnTo>
                      <a:lnTo>
                        <a:pt x="294" y="89"/>
                      </a:lnTo>
                      <a:lnTo>
                        <a:pt x="332" y="95"/>
                      </a:lnTo>
                      <a:lnTo>
                        <a:pt x="316" y="45"/>
                      </a:lnTo>
                      <a:lnTo>
                        <a:pt x="316" y="4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8" name="Freeform 236"/>
                <p:cNvSpPr>
                  <a:spLocks/>
                </p:cNvSpPr>
                <p:nvPr/>
              </p:nvSpPr>
              <p:spPr bwMode="auto">
                <a:xfrm>
                  <a:off x="3031" y="1574"/>
                  <a:ext cx="63" cy="23"/>
                </a:xfrm>
                <a:custGeom>
                  <a:avLst/>
                  <a:gdLst/>
                  <a:ahLst/>
                  <a:cxnLst>
                    <a:cxn ang="0">
                      <a:pos x="6" y="10"/>
                    </a:cxn>
                    <a:cxn ang="0">
                      <a:pos x="0" y="17"/>
                    </a:cxn>
                    <a:cxn ang="0">
                      <a:pos x="12" y="23"/>
                    </a:cxn>
                    <a:cxn ang="0">
                      <a:pos x="63" y="10"/>
                    </a:cxn>
                    <a:cxn ang="0">
                      <a:pos x="40" y="0"/>
                    </a:cxn>
                    <a:cxn ang="0">
                      <a:pos x="6" y="10"/>
                    </a:cxn>
                    <a:cxn ang="0">
                      <a:pos x="6" y="10"/>
                    </a:cxn>
                  </a:cxnLst>
                  <a:rect l="0" t="0" r="r" b="b"/>
                  <a:pathLst>
                    <a:path w="63" h="23">
                      <a:moveTo>
                        <a:pt x="6" y="10"/>
                      </a:moveTo>
                      <a:lnTo>
                        <a:pt x="0" y="17"/>
                      </a:lnTo>
                      <a:lnTo>
                        <a:pt x="12" y="23"/>
                      </a:lnTo>
                      <a:lnTo>
                        <a:pt x="63" y="10"/>
                      </a:lnTo>
                      <a:lnTo>
                        <a:pt x="40" y="0"/>
                      </a:lnTo>
                      <a:lnTo>
                        <a:pt x="6" y="10"/>
                      </a:lnTo>
                      <a:lnTo>
                        <a:pt x="6" y="1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29" name="Freeform 237"/>
                <p:cNvSpPr>
                  <a:spLocks/>
                </p:cNvSpPr>
                <p:nvPr/>
              </p:nvSpPr>
              <p:spPr bwMode="auto">
                <a:xfrm>
                  <a:off x="2909" y="1074"/>
                  <a:ext cx="150" cy="166"/>
                </a:xfrm>
                <a:custGeom>
                  <a:avLst/>
                  <a:gdLst/>
                  <a:ahLst/>
                  <a:cxnLst>
                    <a:cxn ang="0">
                      <a:pos x="73" y="0"/>
                    </a:cxn>
                    <a:cxn ang="0">
                      <a:pos x="51" y="4"/>
                    </a:cxn>
                    <a:cxn ang="0">
                      <a:pos x="51" y="23"/>
                    </a:cxn>
                    <a:cxn ang="0">
                      <a:pos x="17" y="27"/>
                    </a:cxn>
                    <a:cxn ang="0">
                      <a:pos x="39" y="71"/>
                    </a:cxn>
                    <a:cxn ang="0">
                      <a:pos x="39" y="89"/>
                    </a:cxn>
                    <a:cxn ang="0">
                      <a:pos x="0" y="128"/>
                    </a:cxn>
                    <a:cxn ang="0">
                      <a:pos x="13" y="144"/>
                    </a:cxn>
                    <a:cxn ang="0">
                      <a:pos x="6" y="160"/>
                    </a:cxn>
                    <a:cxn ang="0">
                      <a:pos x="79" y="166"/>
                    </a:cxn>
                    <a:cxn ang="0">
                      <a:pos x="83" y="156"/>
                    </a:cxn>
                    <a:cxn ang="0">
                      <a:pos x="112" y="160"/>
                    </a:cxn>
                    <a:cxn ang="0">
                      <a:pos x="150" y="116"/>
                    </a:cxn>
                    <a:cxn ang="0">
                      <a:pos x="106" y="55"/>
                    </a:cxn>
                    <a:cxn ang="0">
                      <a:pos x="112" y="39"/>
                    </a:cxn>
                    <a:cxn ang="0">
                      <a:pos x="89" y="33"/>
                    </a:cxn>
                    <a:cxn ang="0">
                      <a:pos x="96" y="16"/>
                    </a:cxn>
                    <a:cxn ang="0">
                      <a:pos x="73" y="0"/>
                    </a:cxn>
                    <a:cxn ang="0">
                      <a:pos x="73" y="0"/>
                    </a:cxn>
                  </a:cxnLst>
                  <a:rect l="0" t="0" r="r" b="b"/>
                  <a:pathLst>
                    <a:path w="150" h="166">
                      <a:moveTo>
                        <a:pt x="73" y="0"/>
                      </a:moveTo>
                      <a:lnTo>
                        <a:pt x="51" y="4"/>
                      </a:lnTo>
                      <a:lnTo>
                        <a:pt x="51" y="23"/>
                      </a:lnTo>
                      <a:lnTo>
                        <a:pt x="17" y="27"/>
                      </a:lnTo>
                      <a:lnTo>
                        <a:pt x="39" y="71"/>
                      </a:lnTo>
                      <a:lnTo>
                        <a:pt x="39" y="89"/>
                      </a:lnTo>
                      <a:lnTo>
                        <a:pt x="0" y="128"/>
                      </a:lnTo>
                      <a:lnTo>
                        <a:pt x="13" y="144"/>
                      </a:lnTo>
                      <a:lnTo>
                        <a:pt x="6" y="160"/>
                      </a:lnTo>
                      <a:lnTo>
                        <a:pt x="79" y="166"/>
                      </a:lnTo>
                      <a:lnTo>
                        <a:pt x="83" y="156"/>
                      </a:lnTo>
                      <a:lnTo>
                        <a:pt x="112" y="160"/>
                      </a:lnTo>
                      <a:lnTo>
                        <a:pt x="150" y="116"/>
                      </a:lnTo>
                      <a:lnTo>
                        <a:pt x="106" y="55"/>
                      </a:lnTo>
                      <a:lnTo>
                        <a:pt x="112" y="39"/>
                      </a:lnTo>
                      <a:lnTo>
                        <a:pt x="89" y="33"/>
                      </a:lnTo>
                      <a:lnTo>
                        <a:pt x="96" y="16"/>
                      </a:lnTo>
                      <a:lnTo>
                        <a:pt x="73" y="0"/>
                      </a:lnTo>
                      <a:lnTo>
                        <a:pt x="7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0" name="Freeform 238"/>
                <p:cNvSpPr>
                  <a:spLocks/>
                </p:cNvSpPr>
                <p:nvPr/>
              </p:nvSpPr>
              <p:spPr bwMode="auto">
                <a:xfrm>
                  <a:off x="2788" y="1090"/>
                  <a:ext cx="160" cy="239"/>
                </a:xfrm>
                <a:custGeom>
                  <a:avLst/>
                  <a:gdLst/>
                  <a:ahLst/>
                  <a:cxnLst>
                    <a:cxn ang="0">
                      <a:pos x="121" y="73"/>
                    </a:cxn>
                    <a:cxn ang="0">
                      <a:pos x="127" y="55"/>
                    </a:cxn>
                    <a:cxn ang="0">
                      <a:pos x="160" y="55"/>
                    </a:cxn>
                    <a:cxn ang="0">
                      <a:pos x="138" y="11"/>
                    </a:cxn>
                    <a:cxn ang="0">
                      <a:pos x="117" y="0"/>
                    </a:cxn>
                    <a:cxn ang="0">
                      <a:pos x="73" y="11"/>
                    </a:cxn>
                    <a:cxn ang="0">
                      <a:pos x="38" y="61"/>
                    </a:cxn>
                    <a:cxn ang="0">
                      <a:pos x="34" y="83"/>
                    </a:cxn>
                    <a:cxn ang="0">
                      <a:pos x="16" y="90"/>
                    </a:cxn>
                    <a:cxn ang="0">
                      <a:pos x="6" y="118"/>
                    </a:cxn>
                    <a:cxn ang="0">
                      <a:pos x="16" y="134"/>
                    </a:cxn>
                    <a:cxn ang="0">
                      <a:pos x="12" y="156"/>
                    </a:cxn>
                    <a:cxn ang="0">
                      <a:pos x="0" y="173"/>
                    </a:cxn>
                    <a:cxn ang="0">
                      <a:pos x="6" y="185"/>
                    </a:cxn>
                    <a:cxn ang="0">
                      <a:pos x="22" y="233"/>
                    </a:cxn>
                    <a:cxn ang="0">
                      <a:pos x="44" y="239"/>
                    </a:cxn>
                    <a:cxn ang="0">
                      <a:pos x="44" y="227"/>
                    </a:cxn>
                    <a:cxn ang="0">
                      <a:pos x="67" y="223"/>
                    </a:cxn>
                    <a:cxn ang="0">
                      <a:pos x="79" y="195"/>
                    </a:cxn>
                    <a:cxn ang="0">
                      <a:pos x="79" y="173"/>
                    </a:cxn>
                    <a:cxn ang="0">
                      <a:pos x="95" y="166"/>
                    </a:cxn>
                    <a:cxn ang="0">
                      <a:pos x="95" y="150"/>
                    </a:cxn>
                    <a:cxn ang="0">
                      <a:pos x="73" y="144"/>
                    </a:cxn>
                    <a:cxn ang="0">
                      <a:pos x="67" y="118"/>
                    </a:cxn>
                    <a:cxn ang="0">
                      <a:pos x="121" y="73"/>
                    </a:cxn>
                    <a:cxn ang="0">
                      <a:pos x="121" y="73"/>
                    </a:cxn>
                  </a:cxnLst>
                  <a:rect l="0" t="0" r="r" b="b"/>
                  <a:pathLst>
                    <a:path w="160" h="239">
                      <a:moveTo>
                        <a:pt x="121" y="73"/>
                      </a:moveTo>
                      <a:lnTo>
                        <a:pt x="127" y="55"/>
                      </a:lnTo>
                      <a:lnTo>
                        <a:pt x="160" y="55"/>
                      </a:lnTo>
                      <a:lnTo>
                        <a:pt x="138" y="11"/>
                      </a:lnTo>
                      <a:lnTo>
                        <a:pt x="117" y="0"/>
                      </a:lnTo>
                      <a:lnTo>
                        <a:pt x="73" y="11"/>
                      </a:lnTo>
                      <a:lnTo>
                        <a:pt x="38" y="61"/>
                      </a:lnTo>
                      <a:lnTo>
                        <a:pt x="34" y="83"/>
                      </a:lnTo>
                      <a:lnTo>
                        <a:pt x="16" y="90"/>
                      </a:lnTo>
                      <a:lnTo>
                        <a:pt x="6" y="118"/>
                      </a:lnTo>
                      <a:lnTo>
                        <a:pt x="16" y="134"/>
                      </a:lnTo>
                      <a:lnTo>
                        <a:pt x="12" y="156"/>
                      </a:lnTo>
                      <a:lnTo>
                        <a:pt x="0" y="173"/>
                      </a:lnTo>
                      <a:lnTo>
                        <a:pt x="6" y="185"/>
                      </a:lnTo>
                      <a:lnTo>
                        <a:pt x="22" y="233"/>
                      </a:lnTo>
                      <a:lnTo>
                        <a:pt x="44" y="239"/>
                      </a:lnTo>
                      <a:lnTo>
                        <a:pt x="44" y="227"/>
                      </a:lnTo>
                      <a:lnTo>
                        <a:pt x="67" y="223"/>
                      </a:lnTo>
                      <a:lnTo>
                        <a:pt x="79" y="195"/>
                      </a:lnTo>
                      <a:lnTo>
                        <a:pt x="79" y="173"/>
                      </a:lnTo>
                      <a:lnTo>
                        <a:pt x="95" y="166"/>
                      </a:lnTo>
                      <a:lnTo>
                        <a:pt x="95" y="150"/>
                      </a:lnTo>
                      <a:lnTo>
                        <a:pt x="73" y="144"/>
                      </a:lnTo>
                      <a:lnTo>
                        <a:pt x="67" y="118"/>
                      </a:lnTo>
                      <a:lnTo>
                        <a:pt x="121" y="73"/>
                      </a:lnTo>
                      <a:lnTo>
                        <a:pt x="121" y="7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1" name="Freeform 239"/>
                <p:cNvSpPr>
                  <a:spLocks/>
                </p:cNvSpPr>
                <p:nvPr/>
              </p:nvSpPr>
              <p:spPr bwMode="auto">
                <a:xfrm>
                  <a:off x="2877" y="1275"/>
                  <a:ext cx="16" cy="22"/>
                </a:xfrm>
                <a:custGeom>
                  <a:avLst/>
                  <a:gdLst/>
                  <a:ahLst/>
                  <a:cxnLst>
                    <a:cxn ang="0">
                      <a:pos x="16" y="4"/>
                    </a:cxn>
                    <a:cxn ang="0">
                      <a:pos x="10" y="0"/>
                    </a:cxn>
                    <a:cxn ang="0">
                      <a:pos x="0" y="16"/>
                    </a:cxn>
                    <a:cxn ang="0">
                      <a:pos x="10" y="22"/>
                    </a:cxn>
                    <a:cxn ang="0">
                      <a:pos x="16" y="4"/>
                    </a:cxn>
                    <a:cxn ang="0">
                      <a:pos x="16" y="4"/>
                    </a:cxn>
                  </a:cxnLst>
                  <a:rect l="0" t="0" r="r" b="b"/>
                  <a:pathLst>
                    <a:path w="16" h="22">
                      <a:moveTo>
                        <a:pt x="16" y="4"/>
                      </a:moveTo>
                      <a:lnTo>
                        <a:pt x="10" y="0"/>
                      </a:lnTo>
                      <a:lnTo>
                        <a:pt x="0" y="16"/>
                      </a:lnTo>
                      <a:lnTo>
                        <a:pt x="10" y="22"/>
                      </a:lnTo>
                      <a:lnTo>
                        <a:pt x="16" y="4"/>
                      </a:lnTo>
                      <a:lnTo>
                        <a:pt x="16"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2" name="Freeform 240"/>
                <p:cNvSpPr>
                  <a:spLocks/>
                </p:cNvSpPr>
                <p:nvPr/>
              </p:nvSpPr>
              <p:spPr bwMode="auto">
                <a:xfrm>
                  <a:off x="2948" y="1250"/>
                  <a:ext cx="83" cy="35"/>
                </a:xfrm>
                <a:custGeom>
                  <a:avLst/>
                  <a:gdLst/>
                  <a:ahLst/>
                  <a:cxnLst>
                    <a:cxn ang="0">
                      <a:pos x="83" y="6"/>
                    </a:cxn>
                    <a:cxn ang="0">
                      <a:pos x="57" y="0"/>
                    </a:cxn>
                    <a:cxn ang="0">
                      <a:pos x="12" y="0"/>
                    </a:cxn>
                    <a:cxn ang="0">
                      <a:pos x="0" y="19"/>
                    </a:cxn>
                    <a:cxn ang="0">
                      <a:pos x="28" y="29"/>
                    </a:cxn>
                    <a:cxn ang="0">
                      <a:pos x="83" y="35"/>
                    </a:cxn>
                    <a:cxn ang="0">
                      <a:pos x="83" y="6"/>
                    </a:cxn>
                    <a:cxn ang="0">
                      <a:pos x="83" y="6"/>
                    </a:cxn>
                  </a:cxnLst>
                  <a:rect l="0" t="0" r="r" b="b"/>
                  <a:pathLst>
                    <a:path w="83" h="35">
                      <a:moveTo>
                        <a:pt x="83" y="6"/>
                      </a:moveTo>
                      <a:lnTo>
                        <a:pt x="57" y="0"/>
                      </a:lnTo>
                      <a:lnTo>
                        <a:pt x="12" y="0"/>
                      </a:lnTo>
                      <a:lnTo>
                        <a:pt x="0" y="19"/>
                      </a:lnTo>
                      <a:lnTo>
                        <a:pt x="28" y="29"/>
                      </a:lnTo>
                      <a:lnTo>
                        <a:pt x="83" y="35"/>
                      </a:lnTo>
                      <a:lnTo>
                        <a:pt x="83" y="6"/>
                      </a:lnTo>
                      <a:lnTo>
                        <a:pt x="83"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3" name="Freeform 241"/>
                <p:cNvSpPr>
                  <a:spLocks/>
                </p:cNvSpPr>
                <p:nvPr/>
              </p:nvSpPr>
              <p:spPr bwMode="auto">
                <a:xfrm>
                  <a:off x="2932" y="1279"/>
                  <a:ext cx="111" cy="38"/>
                </a:xfrm>
                <a:custGeom>
                  <a:avLst/>
                  <a:gdLst/>
                  <a:ahLst/>
                  <a:cxnLst>
                    <a:cxn ang="0">
                      <a:pos x="0" y="18"/>
                    </a:cxn>
                    <a:cxn ang="0">
                      <a:pos x="0" y="34"/>
                    </a:cxn>
                    <a:cxn ang="0">
                      <a:pos x="38" y="28"/>
                    </a:cxn>
                    <a:cxn ang="0">
                      <a:pos x="95" y="38"/>
                    </a:cxn>
                    <a:cxn ang="0">
                      <a:pos x="111" y="28"/>
                    </a:cxn>
                    <a:cxn ang="0">
                      <a:pos x="99" y="6"/>
                    </a:cxn>
                    <a:cxn ang="0">
                      <a:pos x="44" y="0"/>
                    </a:cxn>
                    <a:cxn ang="0">
                      <a:pos x="34" y="18"/>
                    </a:cxn>
                    <a:cxn ang="0">
                      <a:pos x="12" y="0"/>
                    </a:cxn>
                    <a:cxn ang="0">
                      <a:pos x="0" y="18"/>
                    </a:cxn>
                    <a:cxn ang="0">
                      <a:pos x="0" y="18"/>
                    </a:cxn>
                  </a:cxnLst>
                  <a:rect l="0" t="0" r="r" b="b"/>
                  <a:pathLst>
                    <a:path w="111" h="38">
                      <a:moveTo>
                        <a:pt x="0" y="18"/>
                      </a:moveTo>
                      <a:lnTo>
                        <a:pt x="0" y="34"/>
                      </a:lnTo>
                      <a:lnTo>
                        <a:pt x="38" y="28"/>
                      </a:lnTo>
                      <a:lnTo>
                        <a:pt x="95" y="38"/>
                      </a:lnTo>
                      <a:lnTo>
                        <a:pt x="111" y="28"/>
                      </a:lnTo>
                      <a:lnTo>
                        <a:pt x="99" y="6"/>
                      </a:lnTo>
                      <a:lnTo>
                        <a:pt x="44" y="0"/>
                      </a:lnTo>
                      <a:lnTo>
                        <a:pt x="34" y="18"/>
                      </a:lnTo>
                      <a:lnTo>
                        <a:pt x="12" y="0"/>
                      </a:lnTo>
                      <a:lnTo>
                        <a:pt x="0" y="18"/>
                      </a:lnTo>
                      <a:lnTo>
                        <a:pt x="0" y="1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4" name="Freeform 242"/>
                <p:cNvSpPr>
                  <a:spLocks/>
                </p:cNvSpPr>
                <p:nvPr/>
              </p:nvSpPr>
              <p:spPr bwMode="auto">
                <a:xfrm>
                  <a:off x="2932" y="1307"/>
                  <a:ext cx="95" cy="45"/>
                </a:xfrm>
                <a:custGeom>
                  <a:avLst/>
                  <a:gdLst/>
                  <a:ahLst/>
                  <a:cxnLst>
                    <a:cxn ang="0">
                      <a:pos x="0" y="6"/>
                    </a:cxn>
                    <a:cxn ang="0">
                      <a:pos x="0" y="16"/>
                    </a:cxn>
                    <a:cxn ang="0">
                      <a:pos x="22" y="22"/>
                    </a:cxn>
                    <a:cxn ang="0">
                      <a:pos x="16" y="39"/>
                    </a:cxn>
                    <a:cxn ang="0">
                      <a:pos x="50" y="45"/>
                    </a:cxn>
                    <a:cxn ang="0">
                      <a:pos x="73" y="39"/>
                    </a:cxn>
                    <a:cxn ang="0">
                      <a:pos x="95" y="10"/>
                    </a:cxn>
                    <a:cxn ang="0">
                      <a:pos x="38" y="0"/>
                    </a:cxn>
                    <a:cxn ang="0">
                      <a:pos x="0" y="6"/>
                    </a:cxn>
                    <a:cxn ang="0">
                      <a:pos x="0" y="6"/>
                    </a:cxn>
                  </a:cxnLst>
                  <a:rect l="0" t="0" r="r" b="b"/>
                  <a:pathLst>
                    <a:path w="95" h="45">
                      <a:moveTo>
                        <a:pt x="0" y="6"/>
                      </a:moveTo>
                      <a:lnTo>
                        <a:pt x="0" y="16"/>
                      </a:lnTo>
                      <a:lnTo>
                        <a:pt x="22" y="22"/>
                      </a:lnTo>
                      <a:lnTo>
                        <a:pt x="16" y="39"/>
                      </a:lnTo>
                      <a:lnTo>
                        <a:pt x="50" y="45"/>
                      </a:lnTo>
                      <a:lnTo>
                        <a:pt x="73" y="39"/>
                      </a:lnTo>
                      <a:lnTo>
                        <a:pt x="95" y="10"/>
                      </a:lnTo>
                      <a:lnTo>
                        <a:pt x="38"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5" name="Freeform 243"/>
                <p:cNvSpPr>
                  <a:spLocks/>
                </p:cNvSpPr>
                <p:nvPr/>
              </p:nvSpPr>
              <p:spPr bwMode="auto">
                <a:xfrm>
                  <a:off x="2976" y="1307"/>
                  <a:ext cx="144" cy="95"/>
                </a:xfrm>
                <a:custGeom>
                  <a:avLst/>
                  <a:gdLst/>
                  <a:ahLst/>
                  <a:cxnLst>
                    <a:cxn ang="0">
                      <a:pos x="95" y="22"/>
                    </a:cxn>
                    <a:cxn ang="0">
                      <a:pos x="89" y="10"/>
                    </a:cxn>
                    <a:cxn ang="0">
                      <a:pos x="67" y="0"/>
                    </a:cxn>
                    <a:cxn ang="0">
                      <a:pos x="51" y="10"/>
                    </a:cxn>
                    <a:cxn ang="0">
                      <a:pos x="29" y="39"/>
                    </a:cxn>
                    <a:cxn ang="0">
                      <a:pos x="6" y="45"/>
                    </a:cxn>
                    <a:cxn ang="0">
                      <a:pos x="12" y="57"/>
                    </a:cxn>
                    <a:cxn ang="0">
                      <a:pos x="0" y="77"/>
                    </a:cxn>
                    <a:cxn ang="0">
                      <a:pos x="12" y="89"/>
                    </a:cxn>
                    <a:cxn ang="0">
                      <a:pos x="55" y="83"/>
                    </a:cxn>
                    <a:cxn ang="0">
                      <a:pos x="73" y="95"/>
                    </a:cxn>
                    <a:cxn ang="0">
                      <a:pos x="89" y="89"/>
                    </a:cxn>
                    <a:cxn ang="0">
                      <a:pos x="122" y="95"/>
                    </a:cxn>
                    <a:cxn ang="0">
                      <a:pos x="122" y="83"/>
                    </a:cxn>
                    <a:cxn ang="0">
                      <a:pos x="134" y="77"/>
                    </a:cxn>
                    <a:cxn ang="0">
                      <a:pos x="138" y="61"/>
                    </a:cxn>
                    <a:cxn ang="0">
                      <a:pos x="144" y="57"/>
                    </a:cxn>
                    <a:cxn ang="0">
                      <a:pos x="122" y="39"/>
                    </a:cxn>
                    <a:cxn ang="0">
                      <a:pos x="122" y="16"/>
                    </a:cxn>
                    <a:cxn ang="0">
                      <a:pos x="105" y="10"/>
                    </a:cxn>
                    <a:cxn ang="0">
                      <a:pos x="95" y="22"/>
                    </a:cxn>
                    <a:cxn ang="0">
                      <a:pos x="95" y="22"/>
                    </a:cxn>
                  </a:cxnLst>
                  <a:rect l="0" t="0" r="r" b="b"/>
                  <a:pathLst>
                    <a:path w="144" h="95">
                      <a:moveTo>
                        <a:pt x="95" y="22"/>
                      </a:moveTo>
                      <a:lnTo>
                        <a:pt x="89" y="10"/>
                      </a:lnTo>
                      <a:lnTo>
                        <a:pt x="67" y="0"/>
                      </a:lnTo>
                      <a:lnTo>
                        <a:pt x="51" y="10"/>
                      </a:lnTo>
                      <a:lnTo>
                        <a:pt x="29" y="39"/>
                      </a:lnTo>
                      <a:lnTo>
                        <a:pt x="6" y="45"/>
                      </a:lnTo>
                      <a:lnTo>
                        <a:pt x="12" y="57"/>
                      </a:lnTo>
                      <a:lnTo>
                        <a:pt x="0" y="77"/>
                      </a:lnTo>
                      <a:lnTo>
                        <a:pt x="12" y="89"/>
                      </a:lnTo>
                      <a:lnTo>
                        <a:pt x="55" y="83"/>
                      </a:lnTo>
                      <a:lnTo>
                        <a:pt x="73" y="95"/>
                      </a:lnTo>
                      <a:lnTo>
                        <a:pt x="89" y="89"/>
                      </a:lnTo>
                      <a:lnTo>
                        <a:pt x="122" y="95"/>
                      </a:lnTo>
                      <a:lnTo>
                        <a:pt x="122" y="83"/>
                      </a:lnTo>
                      <a:lnTo>
                        <a:pt x="134" y="77"/>
                      </a:lnTo>
                      <a:lnTo>
                        <a:pt x="138" y="61"/>
                      </a:lnTo>
                      <a:lnTo>
                        <a:pt x="144" y="57"/>
                      </a:lnTo>
                      <a:lnTo>
                        <a:pt x="122" y="39"/>
                      </a:lnTo>
                      <a:lnTo>
                        <a:pt x="122" y="16"/>
                      </a:lnTo>
                      <a:lnTo>
                        <a:pt x="105" y="10"/>
                      </a:lnTo>
                      <a:lnTo>
                        <a:pt x="95" y="22"/>
                      </a:lnTo>
                      <a:lnTo>
                        <a:pt x="95"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6" name="Freeform 244"/>
                <p:cNvSpPr>
                  <a:spLocks/>
                </p:cNvSpPr>
                <p:nvPr/>
              </p:nvSpPr>
              <p:spPr bwMode="auto">
                <a:xfrm>
                  <a:off x="2976" y="1380"/>
                  <a:ext cx="271" cy="150"/>
                </a:xfrm>
                <a:custGeom>
                  <a:avLst/>
                  <a:gdLst/>
                  <a:ahLst/>
                  <a:cxnLst>
                    <a:cxn ang="0">
                      <a:pos x="12" y="16"/>
                    </a:cxn>
                    <a:cxn ang="0">
                      <a:pos x="22" y="32"/>
                    </a:cxn>
                    <a:cxn ang="0">
                      <a:pos x="6" y="55"/>
                    </a:cxn>
                    <a:cxn ang="0">
                      <a:pos x="0" y="71"/>
                    </a:cxn>
                    <a:cxn ang="0">
                      <a:pos x="12" y="83"/>
                    </a:cxn>
                    <a:cxn ang="0">
                      <a:pos x="51" y="89"/>
                    </a:cxn>
                    <a:cxn ang="0">
                      <a:pos x="67" y="77"/>
                    </a:cxn>
                    <a:cxn ang="0">
                      <a:pos x="83" y="71"/>
                    </a:cxn>
                    <a:cxn ang="0">
                      <a:pos x="105" y="83"/>
                    </a:cxn>
                    <a:cxn ang="0">
                      <a:pos x="118" y="105"/>
                    </a:cxn>
                    <a:cxn ang="0">
                      <a:pos x="99" y="127"/>
                    </a:cxn>
                    <a:cxn ang="0">
                      <a:pos x="118" y="134"/>
                    </a:cxn>
                    <a:cxn ang="0">
                      <a:pos x="134" y="105"/>
                    </a:cxn>
                    <a:cxn ang="0">
                      <a:pos x="166" y="127"/>
                    </a:cxn>
                    <a:cxn ang="0">
                      <a:pos x="178" y="150"/>
                    </a:cxn>
                    <a:cxn ang="0">
                      <a:pos x="188" y="150"/>
                    </a:cxn>
                    <a:cxn ang="0">
                      <a:pos x="211" y="134"/>
                    </a:cxn>
                    <a:cxn ang="0">
                      <a:pos x="201" y="121"/>
                    </a:cxn>
                    <a:cxn ang="0">
                      <a:pos x="178" y="121"/>
                    </a:cxn>
                    <a:cxn ang="0">
                      <a:pos x="178" y="117"/>
                    </a:cxn>
                    <a:cxn ang="0">
                      <a:pos x="239" y="99"/>
                    </a:cxn>
                    <a:cxn ang="0">
                      <a:pos x="249" y="89"/>
                    </a:cxn>
                    <a:cxn ang="0">
                      <a:pos x="271" y="83"/>
                    </a:cxn>
                    <a:cxn ang="0">
                      <a:pos x="271" y="55"/>
                    </a:cxn>
                    <a:cxn ang="0">
                      <a:pos x="227" y="38"/>
                    </a:cxn>
                    <a:cxn ang="0">
                      <a:pos x="217" y="44"/>
                    </a:cxn>
                    <a:cxn ang="0">
                      <a:pos x="205" y="38"/>
                    </a:cxn>
                    <a:cxn ang="0">
                      <a:pos x="195" y="38"/>
                    </a:cxn>
                    <a:cxn ang="0">
                      <a:pos x="188" y="22"/>
                    </a:cxn>
                    <a:cxn ang="0">
                      <a:pos x="178" y="22"/>
                    </a:cxn>
                    <a:cxn ang="0">
                      <a:pos x="178" y="10"/>
                    </a:cxn>
                    <a:cxn ang="0">
                      <a:pos x="166" y="0"/>
                    </a:cxn>
                    <a:cxn ang="0">
                      <a:pos x="134" y="4"/>
                    </a:cxn>
                    <a:cxn ang="0">
                      <a:pos x="122" y="10"/>
                    </a:cxn>
                    <a:cxn ang="0">
                      <a:pos x="122" y="22"/>
                    </a:cxn>
                    <a:cxn ang="0">
                      <a:pos x="89" y="16"/>
                    </a:cxn>
                    <a:cxn ang="0">
                      <a:pos x="73" y="22"/>
                    </a:cxn>
                    <a:cxn ang="0">
                      <a:pos x="55" y="10"/>
                    </a:cxn>
                    <a:cxn ang="0">
                      <a:pos x="12" y="16"/>
                    </a:cxn>
                    <a:cxn ang="0">
                      <a:pos x="12" y="16"/>
                    </a:cxn>
                  </a:cxnLst>
                  <a:rect l="0" t="0" r="r" b="b"/>
                  <a:pathLst>
                    <a:path w="271" h="150">
                      <a:moveTo>
                        <a:pt x="12" y="16"/>
                      </a:moveTo>
                      <a:lnTo>
                        <a:pt x="22" y="32"/>
                      </a:lnTo>
                      <a:lnTo>
                        <a:pt x="6" y="55"/>
                      </a:lnTo>
                      <a:lnTo>
                        <a:pt x="0" y="71"/>
                      </a:lnTo>
                      <a:lnTo>
                        <a:pt x="12" y="83"/>
                      </a:lnTo>
                      <a:lnTo>
                        <a:pt x="51" y="89"/>
                      </a:lnTo>
                      <a:lnTo>
                        <a:pt x="67" y="77"/>
                      </a:lnTo>
                      <a:lnTo>
                        <a:pt x="83" y="71"/>
                      </a:lnTo>
                      <a:lnTo>
                        <a:pt x="105" y="83"/>
                      </a:lnTo>
                      <a:lnTo>
                        <a:pt x="118" y="105"/>
                      </a:lnTo>
                      <a:lnTo>
                        <a:pt x="99" y="127"/>
                      </a:lnTo>
                      <a:lnTo>
                        <a:pt x="118" y="134"/>
                      </a:lnTo>
                      <a:lnTo>
                        <a:pt x="134" y="105"/>
                      </a:lnTo>
                      <a:lnTo>
                        <a:pt x="166" y="127"/>
                      </a:lnTo>
                      <a:lnTo>
                        <a:pt x="178" y="150"/>
                      </a:lnTo>
                      <a:lnTo>
                        <a:pt x="188" y="150"/>
                      </a:lnTo>
                      <a:lnTo>
                        <a:pt x="211" y="134"/>
                      </a:lnTo>
                      <a:lnTo>
                        <a:pt x="201" y="121"/>
                      </a:lnTo>
                      <a:lnTo>
                        <a:pt x="178" y="121"/>
                      </a:lnTo>
                      <a:lnTo>
                        <a:pt x="178" y="117"/>
                      </a:lnTo>
                      <a:lnTo>
                        <a:pt x="239" y="99"/>
                      </a:lnTo>
                      <a:lnTo>
                        <a:pt x="249" y="89"/>
                      </a:lnTo>
                      <a:lnTo>
                        <a:pt x="271" y="83"/>
                      </a:lnTo>
                      <a:lnTo>
                        <a:pt x="271" y="55"/>
                      </a:lnTo>
                      <a:lnTo>
                        <a:pt x="227" y="38"/>
                      </a:lnTo>
                      <a:lnTo>
                        <a:pt x="217" y="44"/>
                      </a:lnTo>
                      <a:lnTo>
                        <a:pt x="205" y="38"/>
                      </a:lnTo>
                      <a:lnTo>
                        <a:pt x="195" y="38"/>
                      </a:lnTo>
                      <a:lnTo>
                        <a:pt x="188" y="22"/>
                      </a:lnTo>
                      <a:lnTo>
                        <a:pt x="178" y="22"/>
                      </a:lnTo>
                      <a:lnTo>
                        <a:pt x="178" y="10"/>
                      </a:lnTo>
                      <a:lnTo>
                        <a:pt x="166" y="0"/>
                      </a:lnTo>
                      <a:lnTo>
                        <a:pt x="134" y="4"/>
                      </a:lnTo>
                      <a:lnTo>
                        <a:pt x="122" y="10"/>
                      </a:lnTo>
                      <a:lnTo>
                        <a:pt x="122" y="22"/>
                      </a:lnTo>
                      <a:lnTo>
                        <a:pt x="89" y="16"/>
                      </a:lnTo>
                      <a:lnTo>
                        <a:pt x="73" y="22"/>
                      </a:lnTo>
                      <a:lnTo>
                        <a:pt x="55" y="10"/>
                      </a:lnTo>
                      <a:lnTo>
                        <a:pt x="12" y="16"/>
                      </a:lnTo>
                      <a:lnTo>
                        <a:pt x="12"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7" name="Freeform 245"/>
                <p:cNvSpPr>
                  <a:spLocks/>
                </p:cNvSpPr>
                <p:nvPr/>
              </p:nvSpPr>
              <p:spPr bwMode="auto">
                <a:xfrm>
                  <a:off x="3187" y="1507"/>
                  <a:ext cx="16" cy="11"/>
                </a:xfrm>
                <a:custGeom>
                  <a:avLst/>
                  <a:gdLst/>
                  <a:ahLst/>
                  <a:cxnLst>
                    <a:cxn ang="0">
                      <a:pos x="16" y="0"/>
                    </a:cxn>
                    <a:cxn ang="0">
                      <a:pos x="0" y="7"/>
                    </a:cxn>
                    <a:cxn ang="0">
                      <a:pos x="10" y="11"/>
                    </a:cxn>
                    <a:cxn ang="0">
                      <a:pos x="16" y="0"/>
                    </a:cxn>
                    <a:cxn ang="0">
                      <a:pos x="16" y="0"/>
                    </a:cxn>
                  </a:cxnLst>
                  <a:rect l="0" t="0" r="r" b="b"/>
                  <a:pathLst>
                    <a:path w="16" h="11">
                      <a:moveTo>
                        <a:pt x="16" y="0"/>
                      </a:moveTo>
                      <a:lnTo>
                        <a:pt x="0" y="7"/>
                      </a:lnTo>
                      <a:lnTo>
                        <a:pt x="10" y="11"/>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38" name="Freeform 246"/>
                <p:cNvSpPr>
                  <a:spLocks/>
                </p:cNvSpPr>
                <p:nvPr/>
              </p:nvSpPr>
              <p:spPr bwMode="auto">
                <a:xfrm>
                  <a:off x="3043" y="1451"/>
                  <a:ext cx="51" cy="56"/>
                </a:xfrm>
                <a:custGeom>
                  <a:avLst/>
                  <a:gdLst/>
                  <a:ahLst/>
                  <a:cxnLst>
                    <a:cxn ang="0">
                      <a:pos x="16" y="0"/>
                    </a:cxn>
                    <a:cxn ang="0">
                      <a:pos x="0" y="6"/>
                    </a:cxn>
                    <a:cxn ang="0">
                      <a:pos x="22" y="28"/>
                    </a:cxn>
                    <a:cxn ang="0">
                      <a:pos x="32" y="56"/>
                    </a:cxn>
                    <a:cxn ang="0">
                      <a:pos x="51" y="34"/>
                    </a:cxn>
                    <a:cxn ang="0">
                      <a:pos x="38" y="12"/>
                    </a:cxn>
                    <a:cxn ang="0">
                      <a:pos x="16" y="0"/>
                    </a:cxn>
                    <a:cxn ang="0">
                      <a:pos x="16" y="0"/>
                    </a:cxn>
                  </a:cxnLst>
                  <a:rect l="0" t="0" r="r" b="b"/>
                  <a:pathLst>
                    <a:path w="51" h="56">
                      <a:moveTo>
                        <a:pt x="16" y="0"/>
                      </a:moveTo>
                      <a:lnTo>
                        <a:pt x="0" y="6"/>
                      </a:lnTo>
                      <a:lnTo>
                        <a:pt x="22" y="28"/>
                      </a:lnTo>
                      <a:lnTo>
                        <a:pt x="32" y="56"/>
                      </a:lnTo>
                      <a:lnTo>
                        <a:pt x="51" y="34"/>
                      </a:lnTo>
                      <a:lnTo>
                        <a:pt x="38" y="12"/>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sp>
            <p:nvSpPr>
              <p:cNvPr id="83" name="Freeform 247"/>
              <p:cNvSpPr>
                <a:spLocks/>
              </p:cNvSpPr>
              <p:nvPr/>
            </p:nvSpPr>
            <p:spPr bwMode="auto">
              <a:xfrm>
                <a:off x="2742" y="1285"/>
                <a:ext cx="36" cy="55"/>
              </a:xfrm>
              <a:custGeom>
                <a:avLst/>
                <a:gdLst/>
                <a:ahLst/>
                <a:cxnLst>
                  <a:cxn ang="0">
                    <a:pos x="36" y="55"/>
                  </a:cxn>
                  <a:cxn ang="0">
                    <a:pos x="36" y="22"/>
                  </a:cxn>
                  <a:cxn ang="0">
                    <a:pos x="22" y="0"/>
                  </a:cxn>
                  <a:cxn ang="0">
                    <a:pos x="0" y="24"/>
                  </a:cxn>
                  <a:cxn ang="0">
                    <a:pos x="16" y="40"/>
                  </a:cxn>
                  <a:cxn ang="0">
                    <a:pos x="36" y="55"/>
                  </a:cxn>
                  <a:cxn ang="0">
                    <a:pos x="36" y="55"/>
                  </a:cxn>
                </a:cxnLst>
                <a:rect l="0" t="0" r="r" b="b"/>
                <a:pathLst>
                  <a:path w="36" h="55">
                    <a:moveTo>
                      <a:pt x="36" y="55"/>
                    </a:moveTo>
                    <a:lnTo>
                      <a:pt x="36" y="22"/>
                    </a:lnTo>
                    <a:lnTo>
                      <a:pt x="22" y="0"/>
                    </a:lnTo>
                    <a:lnTo>
                      <a:pt x="0" y="24"/>
                    </a:lnTo>
                    <a:lnTo>
                      <a:pt x="16" y="40"/>
                    </a:lnTo>
                    <a:lnTo>
                      <a:pt x="36" y="55"/>
                    </a:lnTo>
                    <a:lnTo>
                      <a:pt x="36" y="5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grpSp>
          <p:nvGrpSpPr>
            <p:cNvPr id="14" name="Group 248"/>
            <p:cNvGrpSpPr>
              <a:grpSpLocks/>
            </p:cNvGrpSpPr>
            <p:nvPr/>
          </p:nvGrpSpPr>
          <p:grpSpPr bwMode="auto">
            <a:xfrm>
              <a:off x="4198937" y="1803398"/>
              <a:ext cx="1408111" cy="1065212"/>
              <a:chOff x="2317" y="1252"/>
              <a:chExt cx="780" cy="590"/>
            </a:xfrm>
            <a:grpFill/>
          </p:grpSpPr>
          <p:grpSp>
            <p:nvGrpSpPr>
              <p:cNvPr id="47" name="Group 249"/>
              <p:cNvGrpSpPr>
                <a:grpSpLocks/>
              </p:cNvGrpSpPr>
              <p:nvPr/>
            </p:nvGrpSpPr>
            <p:grpSpPr bwMode="auto">
              <a:xfrm>
                <a:off x="2317" y="1252"/>
                <a:ext cx="780" cy="590"/>
                <a:chOff x="2317" y="1252"/>
                <a:chExt cx="780" cy="590"/>
              </a:xfrm>
              <a:grpFill/>
            </p:grpSpPr>
            <p:sp>
              <p:nvSpPr>
                <p:cNvPr id="49" name="Freeform 250"/>
                <p:cNvSpPr>
                  <a:spLocks/>
                </p:cNvSpPr>
                <p:nvPr/>
              </p:nvSpPr>
              <p:spPr bwMode="auto">
                <a:xfrm>
                  <a:off x="2835" y="1325"/>
                  <a:ext cx="166" cy="106"/>
                </a:xfrm>
                <a:custGeom>
                  <a:avLst/>
                  <a:gdLst/>
                  <a:ahLst/>
                  <a:cxnLst>
                    <a:cxn ang="0">
                      <a:pos x="89" y="12"/>
                    </a:cxn>
                    <a:cxn ang="0">
                      <a:pos x="67" y="17"/>
                    </a:cxn>
                    <a:cxn ang="0">
                      <a:pos x="55" y="0"/>
                    </a:cxn>
                    <a:cxn ang="0">
                      <a:pos x="0" y="17"/>
                    </a:cxn>
                    <a:cxn ang="0">
                      <a:pos x="28" y="67"/>
                    </a:cxn>
                    <a:cxn ang="0">
                      <a:pos x="93" y="106"/>
                    </a:cxn>
                    <a:cxn ang="0">
                      <a:pos x="150" y="106"/>
                    </a:cxn>
                    <a:cxn ang="0">
                      <a:pos x="166" y="84"/>
                    </a:cxn>
                    <a:cxn ang="0">
                      <a:pos x="156" y="67"/>
                    </a:cxn>
                    <a:cxn ang="0">
                      <a:pos x="144" y="55"/>
                    </a:cxn>
                    <a:cxn ang="0">
                      <a:pos x="156" y="35"/>
                    </a:cxn>
                    <a:cxn ang="0">
                      <a:pos x="150" y="23"/>
                    </a:cxn>
                    <a:cxn ang="0">
                      <a:pos x="89" y="12"/>
                    </a:cxn>
                    <a:cxn ang="0">
                      <a:pos x="89" y="12"/>
                    </a:cxn>
                  </a:cxnLst>
                  <a:rect l="0" t="0" r="r" b="b"/>
                  <a:pathLst>
                    <a:path w="166" h="106">
                      <a:moveTo>
                        <a:pt x="89" y="12"/>
                      </a:moveTo>
                      <a:lnTo>
                        <a:pt x="67" y="17"/>
                      </a:lnTo>
                      <a:lnTo>
                        <a:pt x="55" y="0"/>
                      </a:lnTo>
                      <a:lnTo>
                        <a:pt x="0" y="17"/>
                      </a:lnTo>
                      <a:lnTo>
                        <a:pt x="28" y="67"/>
                      </a:lnTo>
                      <a:lnTo>
                        <a:pt x="93" y="106"/>
                      </a:lnTo>
                      <a:lnTo>
                        <a:pt x="150" y="106"/>
                      </a:lnTo>
                      <a:lnTo>
                        <a:pt x="166" y="84"/>
                      </a:lnTo>
                      <a:lnTo>
                        <a:pt x="156" y="67"/>
                      </a:lnTo>
                      <a:lnTo>
                        <a:pt x="144" y="55"/>
                      </a:lnTo>
                      <a:lnTo>
                        <a:pt x="156" y="35"/>
                      </a:lnTo>
                      <a:lnTo>
                        <a:pt x="150" y="23"/>
                      </a:lnTo>
                      <a:lnTo>
                        <a:pt x="89" y="12"/>
                      </a:lnTo>
                      <a:lnTo>
                        <a:pt x="89"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0" name="Freeform 251"/>
                <p:cNvSpPr>
                  <a:spLocks/>
                </p:cNvSpPr>
                <p:nvPr/>
              </p:nvSpPr>
              <p:spPr bwMode="auto">
                <a:xfrm>
                  <a:off x="2896" y="1431"/>
                  <a:ext cx="87" cy="35"/>
                </a:xfrm>
                <a:custGeom>
                  <a:avLst/>
                  <a:gdLst/>
                  <a:ahLst/>
                  <a:cxnLst>
                    <a:cxn ang="0">
                      <a:pos x="0" y="16"/>
                    </a:cxn>
                    <a:cxn ang="0">
                      <a:pos x="4" y="28"/>
                    </a:cxn>
                    <a:cxn ang="0">
                      <a:pos x="20" y="35"/>
                    </a:cxn>
                    <a:cxn ang="0">
                      <a:pos x="43" y="24"/>
                    </a:cxn>
                    <a:cxn ang="0">
                      <a:pos x="81" y="16"/>
                    </a:cxn>
                    <a:cxn ang="0">
                      <a:pos x="87" y="0"/>
                    </a:cxn>
                    <a:cxn ang="0">
                      <a:pos x="32" y="0"/>
                    </a:cxn>
                    <a:cxn ang="0">
                      <a:pos x="16" y="12"/>
                    </a:cxn>
                    <a:cxn ang="0">
                      <a:pos x="0" y="6"/>
                    </a:cxn>
                    <a:cxn ang="0">
                      <a:pos x="0" y="16"/>
                    </a:cxn>
                    <a:cxn ang="0">
                      <a:pos x="0" y="16"/>
                    </a:cxn>
                  </a:cxnLst>
                  <a:rect l="0" t="0" r="r" b="b"/>
                  <a:pathLst>
                    <a:path w="87" h="35">
                      <a:moveTo>
                        <a:pt x="0" y="16"/>
                      </a:moveTo>
                      <a:lnTo>
                        <a:pt x="4" y="28"/>
                      </a:lnTo>
                      <a:lnTo>
                        <a:pt x="20" y="35"/>
                      </a:lnTo>
                      <a:lnTo>
                        <a:pt x="43" y="24"/>
                      </a:lnTo>
                      <a:lnTo>
                        <a:pt x="81" y="16"/>
                      </a:lnTo>
                      <a:lnTo>
                        <a:pt x="87" y="0"/>
                      </a:lnTo>
                      <a:lnTo>
                        <a:pt x="32" y="0"/>
                      </a:lnTo>
                      <a:lnTo>
                        <a:pt x="16" y="12"/>
                      </a:lnTo>
                      <a:lnTo>
                        <a:pt x="0" y="6"/>
                      </a:lnTo>
                      <a:lnTo>
                        <a:pt x="0" y="16"/>
                      </a:lnTo>
                      <a:lnTo>
                        <a:pt x="0" y="1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1" name="Freeform 252"/>
                <p:cNvSpPr>
                  <a:spLocks/>
                </p:cNvSpPr>
                <p:nvPr/>
              </p:nvSpPr>
              <p:spPr bwMode="auto">
                <a:xfrm>
                  <a:off x="2884" y="1447"/>
                  <a:ext cx="105" cy="45"/>
                </a:xfrm>
                <a:custGeom>
                  <a:avLst/>
                  <a:gdLst/>
                  <a:ahLst/>
                  <a:cxnLst>
                    <a:cxn ang="0">
                      <a:pos x="105" y="12"/>
                    </a:cxn>
                    <a:cxn ang="0">
                      <a:pos x="93" y="0"/>
                    </a:cxn>
                    <a:cxn ang="0">
                      <a:pos x="55" y="6"/>
                    </a:cxn>
                    <a:cxn ang="0">
                      <a:pos x="32" y="19"/>
                    </a:cxn>
                    <a:cxn ang="0">
                      <a:pos x="16" y="12"/>
                    </a:cxn>
                    <a:cxn ang="0">
                      <a:pos x="0" y="35"/>
                    </a:cxn>
                    <a:cxn ang="0">
                      <a:pos x="12" y="41"/>
                    </a:cxn>
                    <a:cxn ang="0">
                      <a:pos x="50" y="45"/>
                    </a:cxn>
                    <a:cxn ang="0">
                      <a:pos x="71" y="45"/>
                    </a:cxn>
                    <a:cxn ang="0">
                      <a:pos x="105" y="12"/>
                    </a:cxn>
                    <a:cxn ang="0">
                      <a:pos x="105" y="12"/>
                    </a:cxn>
                  </a:cxnLst>
                  <a:rect l="0" t="0" r="r" b="b"/>
                  <a:pathLst>
                    <a:path w="105" h="45">
                      <a:moveTo>
                        <a:pt x="105" y="12"/>
                      </a:moveTo>
                      <a:lnTo>
                        <a:pt x="93" y="0"/>
                      </a:lnTo>
                      <a:lnTo>
                        <a:pt x="55" y="6"/>
                      </a:lnTo>
                      <a:lnTo>
                        <a:pt x="32" y="19"/>
                      </a:lnTo>
                      <a:lnTo>
                        <a:pt x="16" y="12"/>
                      </a:lnTo>
                      <a:lnTo>
                        <a:pt x="0" y="35"/>
                      </a:lnTo>
                      <a:lnTo>
                        <a:pt x="12" y="41"/>
                      </a:lnTo>
                      <a:lnTo>
                        <a:pt x="50" y="45"/>
                      </a:lnTo>
                      <a:lnTo>
                        <a:pt x="71" y="45"/>
                      </a:lnTo>
                      <a:lnTo>
                        <a:pt x="105" y="12"/>
                      </a:lnTo>
                      <a:lnTo>
                        <a:pt x="105"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2" name="Freeform 253"/>
                <p:cNvSpPr>
                  <a:spLocks/>
                </p:cNvSpPr>
                <p:nvPr/>
              </p:nvSpPr>
              <p:spPr bwMode="auto">
                <a:xfrm>
                  <a:off x="2957" y="1453"/>
                  <a:ext cx="140" cy="90"/>
                </a:xfrm>
                <a:custGeom>
                  <a:avLst/>
                  <a:gdLst/>
                  <a:ahLst/>
                  <a:cxnLst>
                    <a:cxn ang="0">
                      <a:pos x="38" y="80"/>
                    </a:cxn>
                    <a:cxn ang="0">
                      <a:pos x="61" y="90"/>
                    </a:cxn>
                    <a:cxn ang="0">
                      <a:pos x="95" y="74"/>
                    </a:cxn>
                    <a:cxn ang="0">
                      <a:pos x="128" y="80"/>
                    </a:cxn>
                    <a:cxn ang="0">
                      <a:pos x="122" y="67"/>
                    </a:cxn>
                    <a:cxn ang="0">
                      <a:pos x="140" y="57"/>
                    </a:cxn>
                    <a:cxn ang="0">
                      <a:pos x="122" y="51"/>
                    </a:cxn>
                    <a:cxn ang="0">
                      <a:pos x="111" y="23"/>
                    </a:cxn>
                    <a:cxn ang="0">
                      <a:pos x="89" y="0"/>
                    </a:cxn>
                    <a:cxn ang="0">
                      <a:pos x="73" y="13"/>
                    </a:cxn>
                    <a:cxn ang="0">
                      <a:pos x="34" y="6"/>
                    </a:cxn>
                    <a:cxn ang="0">
                      <a:pos x="0" y="41"/>
                    </a:cxn>
                    <a:cxn ang="0">
                      <a:pos x="38" y="80"/>
                    </a:cxn>
                    <a:cxn ang="0">
                      <a:pos x="38" y="80"/>
                    </a:cxn>
                  </a:cxnLst>
                  <a:rect l="0" t="0" r="r" b="b"/>
                  <a:pathLst>
                    <a:path w="140" h="90">
                      <a:moveTo>
                        <a:pt x="38" y="80"/>
                      </a:moveTo>
                      <a:lnTo>
                        <a:pt x="61" y="90"/>
                      </a:lnTo>
                      <a:lnTo>
                        <a:pt x="95" y="74"/>
                      </a:lnTo>
                      <a:lnTo>
                        <a:pt x="128" y="80"/>
                      </a:lnTo>
                      <a:lnTo>
                        <a:pt x="122" y="67"/>
                      </a:lnTo>
                      <a:lnTo>
                        <a:pt x="140" y="57"/>
                      </a:lnTo>
                      <a:lnTo>
                        <a:pt x="122" y="51"/>
                      </a:lnTo>
                      <a:lnTo>
                        <a:pt x="111" y="23"/>
                      </a:lnTo>
                      <a:lnTo>
                        <a:pt x="89" y="0"/>
                      </a:lnTo>
                      <a:lnTo>
                        <a:pt x="73" y="13"/>
                      </a:lnTo>
                      <a:lnTo>
                        <a:pt x="34" y="6"/>
                      </a:lnTo>
                      <a:lnTo>
                        <a:pt x="0" y="41"/>
                      </a:lnTo>
                      <a:lnTo>
                        <a:pt x="38" y="80"/>
                      </a:lnTo>
                      <a:lnTo>
                        <a:pt x="38" y="8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3" name="Freeform 254"/>
                <p:cNvSpPr>
                  <a:spLocks/>
                </p:cNvSpPr>
                <p:nvPr/>
              </p:nvSpPr>
              <p:spPr bwMode="auto">
                <a:xfrm>
                  <a:off x="2991" y="1527"/>
                  <a:ext cx="100" cy="54"/>
                </a:xfrm>
                <a:custGeom>
                  <a:avLst/>
                  <a:gdLst/>
                  <a:ahLst/>
                  <a:cxnLst>
                    <a:cxn ang="0">
                      <a:pos x="94" y="6"/>
                    </a:cxn>
                    <a:cxn ang="0">
                      <a:pos x="65" y="0"/>
                    </a:cxn>
                    <a:cxn ang="0">
                      <a:pos x="27" y="16"/>
                    </a:cxn>
                    <a:cxn ang="0">
                      <a:pos x="4" y="6"/>
                    </a:cxn>
                    <a:cxn ang="0">
                      <a:pos x="10" y="22"/>
                    </a:cxn>
                    <a:cxn ang="0">
                      <a:pos x="0" y="34"/>
                    </a:cxn>
                    <a:cxn ang="0">
                      <a:pos x="17" y="38"/>
                    </a:cxn>
                    <a:cxn ang="0">
                      <a:pos x="21" y="50"/>
                    </a:cxn>
                    <a:cxn ang="0">
                      <a:pos x="49" y="54"/>
                    </a:cxn>
                    <a:cxn ang="0">
                      <a:pos x="84" y="44"/>
                    </a:cxn>
                    <a:cxn ang="0">
                      <a:pos x="100" y="34"/>
                    </a:cxn>
                    <a:cxn ang="0">
                      <a:pos x="88" y="22"/>
                    </a:cxn>
                    <a:cxn ang="0">
                      <a:pos x="94" y="6"/>
                    </a:cxn>
                    <a:cxn ang="0">
                      <a:pos x="94" y="6"/>
                    </a:cxn>
                  </a:cxnLst>
                  <a:rect l="0" t="0" r="r" b="b"/>
                  <a:pathLst>
                    <a:path w="100" h="54">
                      <a:moveTo>
                        <a:pt x="94" y="6"/>
                      </a:moveTo>
                      <a:lnTo>
                        <a:pt x="65" y="0"/>
                      </a:lnTo>
                      <a:lnTo>
                        <a:pt x="27" y="16"/>
                      </a:lnTo>
                      <a:lnTo>
                        <a:pt x="4" y="6"/>
                      </a:lnTo>
                      <a:lnTo>
                        <a:pt x="10" y="22"/>
                      </a:lnTo>
                      <a:lnTo>
                        <a:pt x="0" y="34"/>
                      </a:lnTo>
                      <a:lnTo>
                        <a:pt x="17" y="38"/>
                      </a:lnTo>
                      <a:lnTo>
                        <a:pt x="21" y="50"/>
                      </a:lnTo>
                      <a:lnTo>
                        <a:pt x="49" y="54"/>
                      </a:lnTo>
                      <a:lnTo>
                        <a:pt x="84" y="44"/>
                      </a:lnTo>
                      <a:lnTo>
                        <a:pt x="100" y="34"/>
                      </a:lnTo>
                      <a:lnTo>
                        <a:pt x="88" y="22"/>
                      </a:lnTo>
                      <a:lnTo>
                        <a:pt x="94" y="6"/>
                      </a:lnTo>
                      <a:lnTo>
                        <a:pt x="94"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4" name="Freeform 255"/>
                <p:cNvSpPr>
                  <a:spLocks/>
                </p:cNvSpPr>
                <p:nvPr/>
              </p:nvSpPr>
              <p:spPr bwMode="auto">
                <a:xfrm>
                  <a:off x="2957" y="1577"/>
                  <a:ext cx="83" cy="100"/>
                </a:xfrm>
                <a:custGeom>
                  <a:avLst/>
                  <a:gdLst/>
                  <a:ahLst/>
                  <a:cxnLst>
                    <a:cxn ang="0">
                      <a:pos x="55" y="33"/>
                    </a:cxn>
                    <a:cxn ang="0">
                      <a:pos x="55" y="23"/>
                    </a:cxn>
                    <a:cxn ang="0">
                      <a:pos x="77" y="11"/>
                    </a:cxn>
                    <a:cxn ang="0">
                      <a:pos x="83" y="4"/>
                    </a:cxn>
                    <a:cxn ang="0">
                      <a:pos x="55" y="0"/>
                    </a:cxn>
                    <a:cxn ang="0">
                      <a:pos x="16" y="23"/>
                    </a:cxn>
                    <a:cxn ang="0">
                      <a:pos x="0" y="39"/>
                    </a:cxn>
                    <a:cxn ang="0">
                      <a:pos x="6" y="61"/>
                    </a:cxn>
                    <a:cxn ang="0">
                      <a:pos x="22" y="68"/>
                    </a:cxn>
                    <a:cxn ang="0">
                      <a:pos x="22" y="96"/>
                    </a:cxn>
                    <a:cxn ang="0">
                      <a:pos x="34" y="96"/>
                    </a:cxn>
                    <a:cxn ang="0">
                      <a:pos x="38" y="100"/>
                    </a:cxn>
                    <a:cxn ang="0">
                      <a:pos x="51" y="90"/>
                    </a:cxn>
                    <a:cxn ang="0">
                      <a:pos x="44" y="84"/>
                    </a:cxn>
                    <a:cxn ang="0">
                      <a:pos x="51" y="78"/>
                    </a:cxn>
                    <a:cxn ang="0">
                      <a:pos x="51" y="45"/>
                    </a:cxn>
                    <a:cxn ang="0">
                      <a:pos x="34" y="29"/>
                    </a:cxn>
                    <a:cxn ang="0">
                      <a:pos x="55" y="33"/>
                    </a:cxn>
                    <a:cxn ang="0">
                      <a:pos x="55" y="33"/>
                    </a:cxn>
                  </a:cxnLst>
                  <a:rect l="0" t="0" r="r" b="b"/>
                  <a:pathLst>
                    <a:path w="83" h="100">
                      <a:moveTo>
                        <a:pt x="55" y="33"/>
                      </a:moveTo>
                      <a:lnTo>
                        <a:pt x="55" y="23"/>
                      </a:lnTo>
                      <a:lnTo>
                        <a:pt x="77" y="11"/>
                      </a:lnTo>
                      <a:lnTo>
                        <a:pt x="83" y="4"/>
                      </a:lnTo>
                      <a:lnTo>
                        <a:pt x="55" y="0"/>
                      </a:lnTo>
                      <a:lnTo>
                        <a:pt x="16" y="23"/>
                      </a:lnTo>
                      <a:lnTo>
                        <a:pt x="0" y="39"/>
                      </a:lnTo>
                      <a:lnTo>
                        <a:pt x="6" y="61"/>
                      </a:lnTo>
                      <a:lnTo>
                        <a:pt x="22" y="68"/>
                      </a:lnTo>
                      <a:lnTo>
                        <a:pt x="22" y="96"/>
                      </a:lnTo>
                      <a:lnTo>
                        <a:pt x="34" y="96"/>
                      </a:lnTo>
                      <a:lnTo>
                        <a:pt x="38" y="100"/>
                      </a:lnTo>
                      <a:lnTo>
                        <a:pt x="51" y="90"/>
                      </a:lnTo>
                      <a:lnTo>
                        <a:pt x="44" y="84"/>
                      </a:lnTo>
                      <a:lnTo>
                        <a:pt x="51" y="78"/>
                      </a:lnTo>
                      <a:lnTo>
                        <a:pt x="51" y="45"/>
                      </a:lnTo>
                      <a:lnTo>
                        <a:pt x="34" y="29"/>
                      </a:lnTo>
                      <a:lnTo>
                        <a:pt x="55" y="33"/>
                      </a:lnTo>
                      <a:lnTo>
                        <a:pt x="55" y="3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5" name="Freeform 256"/>
                <p:cNvSpPr>
                  <a:spLocks/>
                </p:cNvSpPr>
                <p:nvPr/>
              </p:nvSpPr>
              <p:spPr bwMode="auto">
                <a:xfrm>
                  <a:off x="3012" y="1689"/>
                  <a:ext cx="56" cy="23"/>
                </a:xfrm>
                <a:custGeom>
                  <a:avLst/>
                  <a:gdLst/>
                  <a:ahLst/>
                  <a:cxnLst>
                    <a:cxn ang="0">
                      <a:pos x="56" y="17"/>
                    </a:cxn>
                    <a:cxn ang="0">
                      <a:pos x="50" y="0"/>
                    </a:cxn>
                    <a:cxn ang="0">
                      <a:pos x="40" y="6"/>
                    </a:cxn>
                    <a:cxn ang="0">
                      <a:pos x="0" y="6"/>
                    </a:cxn>
                    <a:cxn ang="0">
                      <a:pos x="22" y="23"/>
                    </a:cxn>
                    <a:cxn ang="0">
                      <a:pos x="56" y="17"/>
                    </a:cxn>
                    <a:cxn ang="0">
                      <a:pos x="56" y="17"/>
                    </a:cxn>
                  </a:cxnLst>
                  <a:rect l="0" t="0" r="r" b="b"/>
                  <a:pathLst>
                    <a:path w="56" h="23">
                      <a:moveTo>
                        <a:pt x="56" y="17"/>
                      </a:moveTo>
                      <a:lnTo>
                        <a:pt x="50" y="0"/>
                      </a:lnTo>
                      <a:lnTo>
                        <a:pt x="40" y="6"/>
                      </a:lnTo>
                      <a:lnTo>
                        <a:pt x="0" y="6"/>
                      </a:lnTo>
                      <a:lnTo>
                        <a:pt x="22" y="23"/>
                      </a:lnTo>
                      <a:lnTo>
                        <a:pt x="56" y="17"/>
                      </a:lnTo>
                      <a:lnTo>
                        <a:pt x="56" y="1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6" name="Freeform 257"/>
                <p:cNvSpPr>
                  <a:spLocks/>
                </p:cNvSpPr>
                <p:nvPr/>
              </p:nvSpPr>
              <p:spPr bwMode="auto">
                <a:xfrm>
                  <a:off x="2746" y="1482"/>
                  <a:ext cx="176" cy="163"/>
                </a:xfrm>
                <a:custGeom>
                  <a:avLst/>
                  <a:gdLst/>
                  <a:ahLst/>
                  <a:cxnLst>
                    <a:cxn ang="0">
                      <a:pos x="95" y="28"/>
                    </a:cxn>
                    <a:cxn ang="0">
                      <a:pos x="105" y="6"/>
                    </a:cxn>
                    <a:cxn ang="0">
                      <a:pos x="79" y="6"/>
                    </a:cxn>
                    <a:cxn ang="0">
                      <a:pos x="73" y="0"/>
                    </a:cxn>
                    <a:cxn ang="0">
                      <a:pos x="50" y="0"/>
                    </a:cxn>
                    <a:cxn ang="0">
                      <a:pos x="28" y="12"/>
                    </a:cxn>
                    <a:cxn ang="0">
                      <a:pos x="18" y="12"/>
                    </a:cxn>
                    <a:cxn ang="0">
                      <a:pos x="0" y="16"/>
                    </a:cxn>
                    <a:cxn ang="0">
                      <a:pos x="6" y="53"/>
                    </a:cxn>
                    <a:cxn ang="0">
                      <a:pos x="36" y="47"/>
                    </a:cxn>
                    <a:cxn ang="0">
                      <a:pos x="60" y="83"/>
                    </a:cxn>
                    <a:cxn ang="0">
                      <a:pos x="79" y="95"/>
                    </a:cxn>
                    <a:cxn ang="0">
                      <a:pos x="101" y="99"/>
                    </a:cxn>
                    <a:cxn ang="0">
                      <a:pos x="111" y="112"/>
                    </a:cxn>
                    <a:cxn ang="0">
                      <a:pos x="134" y="124"/>
                    </a:cxn>
                    <a:cxn ang="0">
                      <a:pos x="144" y="140"/>
                    </a:cxn>
                    <a:cxn ang="0">
                      <a:pos x="134" y="160"/>
                    </a:cxn>
                    <a:cxn ang="0">
                      <a:pos x="144" y="163"/>
                    </a:cxn>
                    <a:cxn ang="0">
                      <a:pos x="160" y="134"/>
                    </a:cxn>
                    <a:cxn ang="0">
                      <a:pos x="152" y="128"/>
                    </a:cxn>
                    <a:cxn ang="0">
                      <a:pos x="160" y="118"/>
                    </a:cxn>
                    <a:cxn ang="0">
                      <a:pos x="174" y="128"/>
                    </a:cxn>
                    <a:cxn ang="0">
                      <a:pos x="176" y="118"/>
                    </a:cxn>
                    <a:cxn ang="0">
                      <a:pos x="152" y="99"/>
                    </a:cxn>
                    <a:cxn ang="0">
                      <a:pos x="136" y="91"/>
                    </a:cxn>
                    <a:cxn ang="0">
                      <a:pos x="89" y="55"/>
                    </a:cxn>
                    <a:cxn ang="0">
                      <a:pos x="79" y="51"/>
                    </a:cxn>
                    <a:cxn ang="0">
                      <a:pos x="73" y="28"/>
                    </a:cxn>
                    <a:cxn ang="0">
                      <a:pos x="83" y="16"/>
                    </a:cxn>
                    <a:cxn ang="0">
                      <a:pos x="95" y="28"/>
                    </a:cxn>
                    <a:cxn ang="0">
                      <a:pos x="95" y="28"/>
                    </a:cxn>
                  </a:cxnLst>
                  <a:rect l="0" t="0" r="r" b="b"/>
                  <a:pathLst>
                    <a:path w="176" h="163">
                      <a:moveTo>
                        <a:pt x="95" y="28"/>
                      </a:moveTo>
                      <a:lnTo>
                        <a:pt x="105" y="6"/>
                      </a:lnTo>
                      <a:lnTo>
                        <a:pt x="79" y="6"/>
                      </a:lnTo>
                      <a:lnTo>
                        <a:pt x="73" y="0"/>
                      </a:lnTo>
                      <a:lnTo>
                        <a:pt x="50" y="0"/>
                      </a:lnTo>
                      <a:lnTo>
                        <a:pt x="28" y="12"/>
                      </a:lnTo>
                      <a:lnTo>
                        <a:pt x="18" y="12"/>
                      </a:lnTo>
                      <a:lnTo>
                        <a:pt x="0" y="16"/>
                      </a:lnTo>
                      <a:lnTo>
                        <a:pt x="6" y="53"/>
                      </a:lnTo>
                      <a:lnTo>
                        <a:pt x="36" y="47"/>
                      </a:lnTo>
                      <a:lnTo>
                        <a:pt x="60" y="83"/>
                      </a:lnTo>
                      <a:lnTo>
                        <a:pt x="79" y="95"/>
                      </a:lnTo>
                      <a:lnTo>
                        <a:pt x="101" y="99"/>
                      </a:lnTo>
                      <a:lnTo>
                        <a:pt x="111" y="112"/>
                      </a:lnTo>
                      <a:lnTo>
                        <a:pt x="134" y="124"/>
                      </a:lnTo>
                      <a:lnTo>
                        <a:pt x="144" y="140"/>
                      </a:lnTo>
                      <a:lnTo>
                        <a:pt x="134" y="160"/>
                      </a:lnTo>
                      <a:lnTo>
                        <a:pt x="144" y="163"/>
                      </a:lnTo>
                      <a:lnTo>
                        <a:pt x="160" y="134"/>
                      </a:lnTo>
                      <a:lnTo>
                        <a:pt x="152" y="128"/>
                      </a:lnTo>
                      <a:lnTo>
                        <a:pt x="160" y="118"/>
                      </a:lnTo>
                      <a:lnTo>
                        <a:pt x="174" y="128"/>
                      </a:lnTo>
                      <a:lnTo>
                        <a:pt x="176" y="118"/>
                      </a:lnTo>
                      <a:lnTo>
                        <a:pt x="152" y="99"/>
                      </a:lnTo>
                      <a:lnTo>
                        <a:pt x="136" y="91"/>
                      </a:lnTo>
                      <a:lnTo>
                        <a:pt x="89" y="55"/>
                      </a:lnTo>
                      <a:lnTo>
                        <a:pt x="79" y="51"/>
                      </a:lnTo>
                      <a:lnTo>
                        <a:pt x="73" y="28"/>
                      </a:lnTo>
                      <a:lnTo>
                        <a:pt x="83" y="16"/>
                      </a:lnTo>
                      <a:lnTo>
                        <a:pt x="95" y="28"/>
                      </a:lnTo>
                      <a:lnTo>
                        <a:pt x="95" y="28"/>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7" name="Freeform 258"/>
                <p:cNvSpPr>
                  <a:spLocks/>
                </p:cNvSpPr>
                <p:nvPr/>
              </p:nvSpPr>
              <p:spPr bwMode="auto">
                <a:xfrm>
                  <a:off x="2825" y="1645"/>
                  <a:ext cx="55" cy="32"/>
                </a:xfrm>
                <a:custGeom>
                  <a:avLst/>
                  <a:gdLst/>
                  <a:ahLst/>
                  <a:cxnLst>
                    <a:cxn ang="0">
                      <a:pos x="49" y="4"/>
                    </a:cxn>
                    <a:cxn ang="0">
                      <a:pos x="32" y="4"/>
                    </a:cxn>
                    <a:cxn ang="0">
                      <a:pos x="26" y="0"/>
                    </a:cxn>
                    <a:cxn ang="0">
                      <a:pos x="0" y="0"/>
                    </a:cxn>
                    <a:cxn ang="0">
                      <a:pos x="32" y="28"/>
                    </a:cxn>
                    <a:cxn ang="0">
                      <a:pos x="55" y="32"/>
                    </a:cxn>
                    <a:cxn ang="0">
                      <a:pos x="49" y="4"/>
                    </a:cxn>
                    <a:cxn ang="0">
                      <a:pos x="49" y="4"/>
                    </a:cxn>
                  </a:cxnLst>
                  <a:rect l="0" t="0" r="r" b="b"/>
                  <a:pathLst>
                    <a:path w="55" h="32">
                      <a:moveTo>
                        <a:pt x="49" y="4"/>
                      </a:moveTo>
                      <a:lnTo>
                        <a:pt x="32" y="4"/>
                      </a:lnTo>
                      <a:lnTo>
                        <a:pt x="26" y="0"/>
                      </a:lnTo>
                      <a:lnTo>
                        <a:pt x="0" y="0"/>
                      </a:lnTo>
                      <a:lnTo>
                        <a:pt x="32" y="28"/>
                      </a:lnTo>
                      <a:lnTo>
                        <a:pt x="55" y="32"/>
                      </a:lnTo>
                      <a:lnTo>
                        <a:pt x="49" y="4"/>
                      </a:lnTo>
                      <a:lnTo>
                        <a:pt x="49"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8" name="Freeform 259"/>
                <p:cNvSpPr>
                  <a:spLocks/>
                </p:cNvSpPr>
                <p:nvPr/>
              </p:nvSpPr>
              <p:spPr bwMode="auto">
                <a:xfrm>
                  <a:off x="2758" y="1588"/>
                  <a:ext cx="24" cy="44"/>
                </a:xfrm>
                <a:custGeom>
                  <a:avLst/>
                  <a:gdLst/>
                  <a:ahLst/>
                  <a:cxnLst>
                    <a:cxn ang="0">
                      <a:pos x="16" y="0"/>
                    </a:cxn>
                    <a:cxn ang="0">
                      <a:pos x="0" y="6"/>
                    </a:cxn>
                    <a:cxn ang="0">
                      <a:pos x="0" y="34"/>
                    </a:cxn>
                    <a:cxn ang="0">
                      <a:pos x="14" y="44"/>
                    </a:cxn>
                    <a:cxn ang="0">
                      <a:pos x="24" y="24"/>
                    </a:cxn>
                    <a:cxn ang="0">
                      <a:pos x="22" y="12"/>
                    </a:cxn>
                    <a:cxn ang="0">
                      <a:pos x="16" y="0"/>
                    </a:cxn>
                    <a:cxn ang="0">
                      <a:pos x="16" y="0"/>
                    </a:cxn>
                  </a:cxnLst>
                  <a:rect l="0" t="0" r="r" b="b"/>
                  <a:pathLst>
                    <a:path w="24" h="44">
                      <a:moveTo>
                        <a:pt x="16" y="0"/>
                      </a:moveTo>
                      <a:lnTo>
                        <a:pt x="0" y="6"/>
                      </a:lnTo>
                      <a:lnTo>
                        <a:pt x="0" y="34"/>
                      </a:lnTo>
                      <a:lnTo>
                        <a:pt x="14" y="44"/>
                      </a:lnTo>
                      <a:lnTo>
                        <a:pt x="24" y="24"/>
                      </a:lnTo>
                      <a:lnTo>
                        <a:pt x="22" y="12"/>
                      </a:lnTo>
                      <a:lnTo>
                        <a:pt x="16" y="0"/>
                      </a:lnTo>
                      <a:lnTo>
                        <a:pt x="1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59" name="Freeform 260"/>
                <p:cNvSpPr>
                  <a:spLocks/>
                </p:cNvSpPr>
                <p:nvPr/>
              </p:nvSpPr>
              <p:spPr bwMode="auto">
                <a:xfrm>
                  <a:off x="2841" y="1488"/>
                  <a:ext cx="93" cy="67"/>
                </a:xfrm>
                <a:custGeom>
                  <a:avLst/>
                  <a:gdLst/>
                  <a:ahLst/>
                  <a:cxnLst>
                    <a:cxn ang="0">
                      <a:pos x="83" y="22"/>
                    </a:cxn>
                    <a:cxn ang="0">
                      <a:pos x="93" y="16"/>
                    </a:cxn>
                    <a:cxn ang="0">
                      <a:pos x="93" y="6"/>
                    </a:cxn>
                    <a:cxn ang="0">
                      <a:pos x="55" y="0"/>
                    </a:cxn>
                    <a:cxn ang="0">
                      <a:pos x="39" y="16"/>
                    </a:cxn>
                    <a:cxn ang="0">
                      <a:pos x="22" y="10"/>
                    </a:cxn>
                    <a:cxn ang="0">
                      <a:pos x="0" y="22"/>
                    </a:cxn>
                    <a:cxn ang="0">
                      <a:pos x="6" y="26"/>
                    </a:cxn>
                    <a:cxn ang="0">
                      <a:pos x="16" y="26"/>
                    </a:cxn>
                    <a:cxn ang="0">
                      <a:pos x="45" y="61"/>
                    </a:cxn>
                    <a:cxn ang="0">
                      <a:pos x="67" y="67"/>
                    </a:cxn>
                    <a:cxn ang="0">
                      <a:pos x="45" y="26"/>
                    </a:cxn>
                    <a:cxn ang="0">
                      <a:pos x="55" y="22"/>
                    </a:cxn>
                    <a:cxn ang="0">
                      <a:pos x="83" y="22"/>
                    </a:cxn>
                    <a:cxn ang="0">
                      <a:pos x="83" y="22"/>
                    </a:cxn>
                  </a:cxnLst>
                  <a:rect l="0" t="0" r="r" b="b"/>
                  <a:pathLst>
                    <a:path w="93" h="67">
                      <a:moveTo>
                        <a:pt x="83" y="22"/>
                      </a:moveTo>
                      <a:lnTo>
                        <a:pt x="93" y="16"/>
                      </a:lnTo>
                      <a:lnTo>
                        <a:pt x="93" y="6"/>
                      </a:lnTo>
                      <a:lnTo>
                        <a:pt x="55" y="0"/>
                      </a:lnTo>
                      <a:lnTo>
                        <a:pt x="39" y="16"/>
                      </a:lnTo>
                      <a:lnTo>
                        <a:pt x="22" y="10"/>
                      </a:lnTo>
                      <a:lnTo>
                        <a:pt x="0" y="22"/>
                      </a:lnTo>
                      <a:lnTo>
                        <a:pt x="6" y="26"/>
                      </a:lnTo>
                      <a:lnTo>
                        <a:pt x="16" y="26"/>
                      </a:lnTo>
                      <a:lnTo>
                        <a:pt x="45" y="61"/>
                      </a:lnTo>
                      <a:lnTo>
                        <a:pt x="67" y="67"/>
                      </a:lnTo>
                      <a:lnTo>
                        <a:pt x="45" y="26"/>
                      </a:lnTo>
                      <a:lnTo>
                        <a:pt x="55" y="22"/>
                      </a:lnTo>
                      <a:lnTo>
                        <a:pt x="83" y="22"/>
                      </a:lnTo>
                      <a:lnTo>
                        <a:pt x="83"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0" name="Freeform 261"/>
                <p:cNvSpPr>
                  <a:spLocks/>
                </p:cNvSpPr>
                <p:nvPr/>
              </p:nvSpPr>
              <p:spPr bwMode="auto">
                <a:xfrm>
                  <a:off x="2886" y="1510"/>
                  <a:ext cx="55" cy="55"/>
                </a:xfrm>
                <a:custGeom>
                  <a:avLst/>
                  <a:gdLst/>
                  <a:ahLst/>
                  <a:cxnLst>
                    <a:cxn ang="0">
                      <a:pos x="10" y="0"/>
                    </a:cxn>
                    <a:cxn ang="0">
                      <a:pos x="0" y="4"/>
                    </a:cxn>
                    <a:cxn ang="0">
                      <a:pos x="22" y="45"/>
                    </a:cxn>
                    <a:cxn ang="0">
                      <a:pos x="38" y="55"/>
                    </a:cxn>
                    <a:cxn ang="0">
                      <a:pos x="55" y="23"/>
                    </a:cxn>
                    <a:cxn ang="0">
                      <a:pos x="38" y="0"/>
                    </a:cxn>
                    <a:cxn ang="0">
                      <a:pos x="10" y="0"/>
                    </a:cxn>
                    <a:cxn ang="0">
                      <a:pos x="10" y="0"/>
                    </a:cxn>
                  </a:cxnLst>
                  <a:rect l="0" t="0" r="r" b="b"/>
                  <a:pathLst>
                    <a:path w="55" h="55">
                      <a:moveTo>
                        <a:pt x="10" y="0"/>
                      </a:moveTo>
                      <a:lnTo>
                        <a:pt x="0" y="4"/>
                      </a:lnTo>
                      <a:lnTo>
                        <a:pt x="22" y="45"/>
                      </a:lnTo>
                      <a:lnTo>
                        <a:pt x="38" y="55"/>
                      </a:lnTo>
                      <a:lnTo>
                        <a:pt x="55" y="23"/>
                      </a:lnTo>
                      <a:lnTo>
                        <a:pt x="38" y="0"/>
                      </a:lnTo>
                      <a:lnTo>
                        <a:pt x="10" y="0"/>
                      </a:lnTo>
                      <a:lnTo>
                        <a:pt x="1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1" name="Freeform 262"/>
                <p:cNvSpPr>
                  <a:spLocks/>
                </p:cNvSpPr>
                <p:nvPr/>
              </p:nvSpPr>
              <p:spPr bwMode="auto">
                <a:xfrm>
                  <a:off x="2924" y="1494"/>
                  <a:ext cx="77" cy="83"/>
                </a:xfrm>
                <a:custGeom>
                  <a:avLst/>
                  <a:gdLst/>
                  <a:ahLst/>
                  <a:cxnLst>
                    <a:cxn ang="0">
                      <a:pos x="67" y="67"/>
                    </a:cxn>
                    <a:cxn ang="0">
                      <a:pos x="77" y="55"/>
                    </a:cxn>
                    <a:cxn ang="0">
                      <a:pos x="71" y="39"/>
                    </a:cxn>
                    <a:cxn ang="0">
                      <a:pos x="33" y="0"/>
                    </a:cxn>
                    <a:cxn ang="0">
                      <a:pos x="10" y="0"/>
                    </a:cxn>
                    <a:cxn ang="0">
                      <a:pos x="10" y="10"/>
                    </a:cxn>
                    <a:cxn ang="0">
                      <a:pos x="0" y="16"/>
                    </a:cxn>
                    <a:cxn ang="0">
                      <a:pos x="17" y="39"/>
                    </a:cxn>
                    <a:cxn ang="0">
                      <a:pos x="0" y="71"/>
                    </a:cxn>
                    <a:cxn ang="0">
                      <a:pos x="10" y="77"/>
                    </a:cxn>
                    <a:cxn ang="0">
                      <a:pos x="17" y="67"/>
                    </a:cxn>
                    <a:cxn ang="0">
                      <a:pos x="27" y="67"/>
                    </a:cxn>
                    <a:cxn ang="0">
                      <a:pos x="39" y="83"/>
                    </a:cxn>
                    <a:cxn ang="0">
                      <a:pos x="67" y="67"/>
                    </a:cxn>
                    <a:cxn ang="0">
                      <a:pos x="67" y="67"/>
                    </a:cxn>
                  </a:cxnLst>
                  <a:rect l="0" t="0" r="r" b="b"/>
                  <a:pathLst>
                    <a:path w="77" h="83">
                      <a:moveTo>
                        <a:pt x="67" y="67"/>
                      </a:moveTo>
                      <a:lnTo>
                        <a:pt x="77" y="55"/>
                      </a:lnTo>
                      <a:lnTo>
                        <a:pt x="71" y="39"/>
                      </a:lnTo>
                      <a:lnTo>
                        <a:pt x="33" y="0"/>
                      </a:lnTo>
                      <a:lnTo>
                        <a:pt x="10" y="0"/>
                      </a:lnTo>
                      <a:lnTo>
                        <a:pt x="10" y="10"/>
                      </a:lnTo>
                      <a:lnTo>
                        <a:pt x="0" y="16"/>
                      </a:lnTo>
                      <a:lnTo>
                        <a:pt x="17" y="39"/>
                      </a:lnTo>
                      <a:lnTo>
                        <a:pt x="0" y="71"/>
                      </a:lnTo>
                      <a:lnTo>
                        <a:pt x="10" y="77"/>
                      </a:lnTo>
                      <a:lnTo>
                        <a:pt x="17" y="67"/>
                      </a:lnTo>
                      <a:lnTo>
                        <a:pt x="27" y="67"/>
                      </a:lnTo>
                      <a:lnTo>
                        <a:pt x="39" y="83"/>
                      </a:lnTo>
                      <a:lnTo>
                        <a:pt x="67" y="67"/>
                      </a:lnTo>
                      <a:lnTo>
                        <a:pt x="67" y="6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2" name="Freeform 263"/>
                <p:cNvSpPr>
                  <a:spLocks/>
                </p:cNvSpPr>
                <p:nvPr/>
              </p:nvSpPr>
              <p:spPr bwMode="auto">
                <a:xfrm>
                  <a:off x="2934" y="1561"/>
                  <a:ext cx="39" cy="55"/>
                </a:xfrm>
                <a:custGeom>
                  <a:avLst/>
                  <a:gdLst/>
                  <a:ahLst/>
                  <a:cxnLst>
                    <a:cxn ang="0">
                      <a:pos x="39" y="39"/>
                    </a:cxn>
                    <a:cxn ang="0">
                      <a:pos x="29" y="16"/>
                    </a:cxn>
                    <a:cxn ang="0">
                      <a:pos x="17" y="0"/>
                    </a:cxn>
                    <a:cxn ang="0">
                      <a:pos x="7" y="0"/>
                    </a:cxn>
                    <a:cxn ang="0">
                      <a:pos x="0" y="10"/>
                    </a:cxn>
                    <a:cxn ang="0">
                      <a:pos x="7" y="45"/>
                    </a:cxn>
                    <a:cxn ang="0">
                      <a:pos x="23" y="55"/>
                    </a:cxn>
                    <a:cxn ang="0">
                      <a:pos x="39" y="39"/>
                    </a:cxn>
                    <a:cxn ang="0">
                      <a:pos x="39" y="39"/>
                    </a:cxn>
                  </a:cxnLst>
                  <a:rect l="0" t="0" r="r" b="b"/>
                  <a:pathLst>
                    <a:path w="39" h="55">
                      <a:moveTo>
                        <a:pt x="39" y="39"/>
                      </a:moveTo>
                      <a:lnTo>
                        <a:pt x="29" y="16"/>
                      </a:lnTo>
                      <a:lnTo>
                        <a:pt x="17" y="0"/>
                      </a:lnTo>
                      <a:lnTo>
                        <a:pt x="7" y="0"/>
                      </a:lnTo>
                      <a:lnTo>
                        <a:pt x="0" y="10"/>
                      </a:lnTo>
                      <a:lnTo>
                        <a:pt x="7" y="45"/>
                      </a:lnTo>
                      <a:lnTo>
                        <a:pt x="23" y="55"/>
                      </a:lnTo>
                      <a:lnTo>
                        <a:pt x="39" y="39"/>
                      </a:lnTo>
                      <a:lnTo>
                        <a:pt x="39" y="3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3" name="Freeform 264"/>
                <p:cNvSpPr>
                  <a:spLocks/>
                </p:cNvSpPr>
                <p:nvPr/>
              </p:nvSpPr>
              <p:spPr bwMode="auto">
                <a:xfrm>
                  <a:off x="2963" y="1561"/>
                  <a:ext cx="49" cy="39"/>
                </a:xfrm>
                <a:custGeom>
                  <a:avLst/>
                  <a:gdLst/>
                  <a:ahLst/>
                  <a:cxnLst>
                    <a:cxn ang="0">
                      <a:pos x="45" y="4"/>
                    </a:cxn>
                    <a:cxn ang="0">
                      <a:pos x="28" y="0"/>
                    </a:cxn>
                    <a:cxn ang="0">
                      <a:pos x="0" y="16"/>
                    </a:cxn>
                    <a:cxn ang="0">
                      <a:pos x="10" y="39"/>
                    </a:cxn>
                    <a:cxn ang="0">
                      <a:pos x="49" y="16"/>
                    </a:cxn>
                    <a:cxn ang="0">
                      <a:pos x="45" y="4"/>
                    </a:cxn>
                    <a:cxn ang="0">
                      <a:pos x="45" y="4"/>
                    </a:cxn>
                  </a:cxnLst>
                  <a:rect l="0" t="0" r="r" b="b"/>
                  <a:pathLst>
                    <a:path w="49" h="39">
                      <a:moveTo>
                        <a:pt x="45" y="4"/>
                      </a:moveTo>
                      <a:lnTo>
                        <a:pt x="28" y="0"/>
                      </a:lnTo>
                      <a:lnTo>
                        <a:pt x="0" y="16"/>
                      </a:lnTo>
                      <a:lnTo>
                        <a:pt x="10" y="39"/>
                      </a:lnTo>
                      <a:lnTo>
                        <a:pt x="49" y="16"/>
                      </a:lnTo>
                      <a:lnTo>
                        <a:pt x="45" y="4"/>
                      </a:lnTo>
                      <a:lnTo>
                        <a:pt x="45" y="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4" name="Freeform 265"/>
                <p:cNvSpPr>
                  <a:spLocks/>
                </p:cNvSpPr>
                <p:nvPr/>
              </p:nvSpPr>
              <p:spPr bwMode="auto">
                <a:xfrm>
                  <a:off x="2477" y="1537"/>
                  <a:ext cx="200" cy="148"/>
                </a:xfrm>
                <a:custGeom>
                  <a:avLst/>
                  <a:gdLst/>
                  <a:ahLst/>
                  <a:cxnLst>
                    <a:cxn ang="0">
                      <a:pos x="197" y="24"/>
                    </a:cxn>
                    <a:cxn ang="0">
                      <a:pos x="181" y="24"/>
                    </a:cxn>
                    <a:cxn ang="0">
                      <a:pos x="173" y="30"/>
                    </a:cxn>
                    <a:cxn ang="0">
                      <a:pos x="167" y="24"/>
                    </a:cxn>
                    <a:cxn ang="0">
                      <a:pos x="122" y="4"/>
                    </a:cxn>
                    <a:cxn ang="0">
                      <a:pos x="114" y="12"/>
                    </a:cxn>
                    <a:cxn ang="0">
                      <a:pos x="27" y="0"/>
                    </a:cxn>
                    <a:cxn ang="0">
                      <a:pos x="0" y="12"/>
                    </a:cxn>
                    <a:cxn ang="0">
                      <a:pos x="9" y="34"/>
                    </a:cxn>
                    <a:cxn ang="0">
                      <a:pos x="53" y="44"/>
                    </a:cxn>
                    <a:cxn ang="0">
                      <a:pos x="39" y="87"/>
                    </a:cxn>
                    <a:cxn ang="0">
                      <a:pos x="33" y="126"/>
                    </a:cxn>
                    <a:cxn ang="0">
                      <a:pos x="55" y="148"/>
                    </a:cxn>
                    <a:cxn ang="0">
                      <a:pos x="74" y="140"/>
                    </a:cxn>
                    <a:cxn ang="0">
                      <a:pos x="110" y="136"/>
                    </a:cxn>
                    <a:cxn ang="0">
                      <a:pos x="137" y="114"/>
                    </a:cxn>
                    <a:cxn ang="0">
                      <a:pos x="157" y="67"/>
                    </a:cxn>
                    <a:cxn ang="0">
                      <a:pos x="200" y="38"/>
                    </a:cxn>
                    <a:cxn ang="0">
                      <a:pos x="197" y="24"/>
                    </a:cxn>
                    <a:cxn ang="0">
                      <a:pos x="197" y="24"/>
                    </a:cxn>
                  </a:cxnLst>
                  <a:rect l="0" t="0" r="r" b="b"/>
                  <a:pathLst>
                    <a:path w="200" h="148">
                      <a:moveTo>
                        <a:pt x="197" y="24"/>
                      </a:moveTo>
                      <a:lnTo>
                        <a:pt x="181" y="24"/>
                      </a:lnTo>
                      <a:lnTo>
                        <a:pt x="173" y="30"/>
                      </a:lnTo>
                      <a:lnTo>
                        <a:pt x="167" y="24"/>
                      </a:lnTo>
                      <a:lnTo>
                        <a:pt x="122" y="4"/>
                      </a:lnTo>
                      <a:lnTo>
                        <a:pt x="114" y="12"/>
                      </a:lnTo>
                      <a:lnTo>
                        <a:pt x="27" y="0"/>
                      </a:lnTo>
                      <a:lnTo>
                        <a:pt x="0" y="12"/>
                      </a:lnTo>
                      <a:lnTo>
                        <a:pt x="9" y="34"/>
                      </a:lnTo>
                      <a:lnTo>
                        <a:pt x="53" y="44"/>
                      </a:lnTo>
                      <a:lnTo>
                        <a:pt x="39" y="87"/>
                      </a:lnTo>
                      <a:lnTo>
                        <a:pt x="33" y="126"/>
                      </a:lnTo>
                      <a:lnTo>
                        <a:pt x="55" y="148"/>
                      </a:lnTo>
                      <a:lnTo>
                        <a:pt x="74" y="140"/>
                      </a:lnTo>
                      <a:lnTo>
                        <a:pt x="110" y="136"/>
                      </a:lnTo>
                      <a:lnTo>
                        <a:pt x="137" y="114"/>
                      </a:lnTo>
                      <a:lnTo>
                        <a:pt x="157" y="67"/>
                      </a:lnTo>
                      <a:lnTo>
                        <a:pt x="200" y="38"/>
                      </a:lnTo>
                      <a:lnTo>
                        <a:pt x="197" y="24"/>
                      </a:lnTo>
                      <a:lnTo>
                        <a:pt x="197" y="24"/>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5" name="Freeform 266"/>
                <p:cNvSpPr>
                  <a:spLocks/>
                </p:cNvSpPr>
                <p:nvPr/>
              </p:nvSpPr>
              <p:spPr bwMode="auto">
                <a:xfrm>
                  <a:off x="2668" y="1610"/>
                  <a:ext cx="11" cy="14"/>
                </a:xfrm>
                <a:custGeom>
                  <a:avLst/>
                  <a:gdLst/>
                  <a:ahLst/>
                  <a:cxnLst>
                    <a:cxn ang="0">
                      <a:pos x="0" y="0"/>
                    </a:cxn>
                    <a:cxn ang="0">
                      <a:pos x="11" y="14"/>
                    </a:cxn>
                    <a:cxn ang="0">
                      <a:pos x="11" y="6"/>
                    </a:cxn>
                    <a:cxn ang="0">
                      <a:pos x="6" y="0"/>
                    </a:cxn>
                    <a:cxn ang="0">
                      <a:pos x="0" y="0"/>
                    </a:cxn>
                    <a:cxn ang="0">
                      <a:pos x="0" y="0"/>
                    </a:cxn>
                  </a:cxnLst>
                  <a:rect l="0" t="0" r="r" b="b"/>
                  <a:pathLst>
                    <a:path w="11" h="14">
                      <a:moveTo>
                        <a:pt x="0" y="0"/>
                      </a:moveTo>
                      <a:lnTo>
                        <a:pt x="11" y="14"/>
                      </a:lnTo>
                      <a:lnTo>
                        <a:pt x="11" y="6"/>
                      </a:lnTo>
                      <a:lnTo>
                        <a:pt x="6" y="0"/>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6" name="Freeform 267"/>
                <p:cNvSpPr>
                  <a:spLocks/>
                </p:cNvSpPr>
                <p:nvPr/>
              </p:nvSpPr>
              <p:spPr bwMode="auto">
                <a:xfrm>
                  <a:off x="2317" y="1821"/>
                  <a:ext cx="8" cy="13"/>
                </a:xfrm>
                <a:custGeom>
                  <a:avLst/>
                  <a:gdLst/>
                  <a:ahLst/>
                  <a:cxnLst>
                    <a:cxn ang="0">
                      <a:pos x="8" y="0"/>
                    </a:cxn>
                    <a:cxn ang="0">
                      <a:pos x="0" y="0"/>
                    </a:cxn>
                    <a:cxn ang="0">
                      <a:pos x="2" y="13"/>
                    </a:cxn>
                    <a:cxn ang="0">
                      <a:pos x="8" y="13"/>
                    </a:cxn>
                    <a:cxn ang="0">
                      <a:pos x="8" y="0"/>
                    </a:cxn>
                    <a:cxn ang="0">
                      <a:pos x="8" y="0"/>
                    </a:cxn>
                  </a:cxnLst>
                  <a:rect l="0" t="0" r="r" b="b"/>
                  <a:pathLst>
                    <a:path w="8" h="13">
                      <a:moveTo>
                        <a:pt x="8" y="0"/>
                      </a:moveTo>
                      <a:lnTo>
                        <a:pt x="0" y="0"/>
                      </a:lnTo>
                      <a:lnTo>
                        <a:pt x="2" y="13"/>
                      </a:lnTo>
                      <a:lnTo>
                        <a:pt x="8" y="13"/>
                      </a:lnTo>
                      <a:lnTo>
                        <a:pt x="8" y="0"/>
                      </a:lnTo>
                      <a:lnTo>
                        <a:pt x="8"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7" name="Freeform 268"/>
                <p:cNvSpPr>
                  <a:spLocks/>
                </p:cNvSpPr>
                <p:nvPr/>
              </p:nvSpPr>
              <p:spPr bwMode="auto">
                <a:xfrm>
                  <a:off x="2337" y="1828"/>
                  <a:ext cx="15" cy="14"/>
                </a:xfrm>
                <a:custGeom>
                  <a:avLst/>
                  <a:gdLst/>
                  <a:ahLst/>
                  <a:cxnLst>
                    <a:cxn ang="0">
                      <a:pos x="4" y="2"/>
                    </a:cxn>
                    <a:cxn ang="0">
                      <a:pos x="0" y="14"/>
                    </a:cxn>
                    <a:cxn ang="0">
                      <a:pos x="15" y="0"/>
                    </a:cxn>
                    <a:cxn ang="0">
                      <a:pos x="4" y="2"/>
                    </a:cxn>
                    <a:cxn ang="0">
                      <a:pos x="4" y="2"/>
                    </a:cxn>
                  </a:cxnLst>
                  <a:rect l="0" t="0" r="r" b="b"/>
                  <a:pathLst>
                    <a:path w="15" h="14">
                      <a:moveTo>
                        <a:pt x="4" y="2"/>
                      </a:moveTo>
                      <a:lnTo>
                        <a:pt x="0" y="14"/>
                      </a:lnTo>
                      <a:lnTo>
                        <a:pt x="15" y="0"/>
                      </a:lnTo>
                      <a:lnTo>
                        <a:pt x="4" y="2"/>
                      </a:lnTo>
                      <a:lnTo>
                        <a:pt x="4" y="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8" name="Freeform 269"/>
                <p:cNvSpPr>
                  <a:spLocks/>
                </p:cNvSpPr>
                <p:nvPr/>
              </p:nvSpPr>
              <p:spPr bwMode="auto">
                <a:xfrm>
                  <a:off x="2380" y="1817"/>
                  <a:ext cx="16" cy="25"/>
                </a:xfrm>
                <a:custGeom>
                  <a:avLst/>
                  <a:gdLst/>
                  <a:ahLst/>
                  <a:cxnLst>
                    <a:cxn ang="0">
                      <a:pos x="10" y="17"/>
                    </a:cxn>
                    <a:cxn ang="0">
                      <a:pos x="16" y="0"/>
                    </a:cxn>
                    <a:cxn ang="0">
                      <a:pos x="0" y="25"/>
                    </a:cxn>
                    <a:cxn ang="0">
                      <a:pos x="10" y="17"/>
                    </a:cxn>
                    <a:cxn ang="0">
                      <a:pos x="10" y="17"/>
                    </a:cxn>
                  </a:cxnLst>
                  <a:rect l="0" t="0" r="r" b="b"/>
                  <a:pathLst>
                    <a:path w="16" h="25">
                      <a:moveTo>
                        <a:pt x="10" y="17"/>
                      </a:moveTo>
                      <a:lnTo>
                        <a:pt x="16" y="0"/>
                      </a:lnTo>
                      <a:lnTo>
                        <a:pt x="0" y="25"/>
                      </a:lnTo>
                      <a:lnTo>
                        <a:pt x="10" y="17"/>
                      </a:lnTo>
                      <a:lnTo>
                        <a:pt x="10" y="1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69" name="Freeform 270"/>
                <p:cNvSpPr>
                  <a:spLocks/>
                </p:cNvSpPr>
                <p:nvPr/>
              </p:nvSpPr>
              <p:spPr bwMode="auto">
                <a:xfrm>
                  <a:off x="2471" y="1569"/>
                  <a:ext cx="59" cy="96"/>
                </a:xfrm>
                <a:custGeom>
                  <a:avLst/>
                  <a:gdLst/>
                  <a:ahLst/>
                  <a:cxnLst>
                    <a:cxn ang="0">
                      <a:pos x="59" y="12"/>
                    </a:cxn>
                    <a:cxn ang="0">
                      <a:pos x="13" y="0"/>
                    </a:cxn>
                    <a:cxn ang="0">
                      <a:pos x="15" y="29"/>
                    </a:cxn>
                    <a:cxn ang="0">
                      <a:pos x="0" y="59"/>
                    </a:cxn>
                    <a:cxn ang="0">
                      <a:pos x="11" y="96"/>
                    </a:cxn>
                    <a:cxn ang="0">
                      <a:pos x="39" y="94"/>
                    </a:cxn>
                    <a:cxn ang="0">
                      <a:pos x="45" y="55"/>
                    </a:cxn>
                    <a:cxn ang="0">
                      <a:pos x="59" y="12"/>
                    </a:cxn>
                    <a:cxn ang="0">
                      <a:pos x="59" y="12"/>
                    </a:cxn>
                  </a:cxnLst>
                  <a:rect l="0" t="0" r="r" b="b"/>
                  <a:pathLst>
                    <a:path w="59" h="96">
                      <a:moveTo>
                        <a:pt x="59" y="12"/>
                      </a:moveTo>
                      <a:lnTo>
                        <a:pt x="13" y="0"/>
                      </a:lnTo>
                      <a:lnTo>
                        <a:pt x="15" y="29"/>
                      </a:lnTo>
                      <a:lnTo>
                        <a:pt x="0" y="59"/>
                      </a:lnTo>
                      <a:lnTo>
                        <a:pt x="11" y="96"/>
                      </a:lnTo>
                      <a:lnTo>
                        <a:pt x="39" y="94"/>
                      </a:lnTo>
                      <a:lnTo>
                        <a:pt x="45" y="55"/>
                      </a:lnTo>
                      <a:lnTo>
                        <a:pt x="59" y="12"/>
                      </a:lnTo>
                      <a:lnTo>
                        <a:pt x="59"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0" name="Freeform 271"/>
                <p:cNvSpPr>
                  <a:spLocks/>
                </p:cNvSpPr>
                <p:nvPr/>
              </p:nvSpPr>
              <p:spPr bwMode="auto">
                <a:xfrm>
                  <a:off x="2555" y="1398"/>
                  <a:ext cx="203" cy="163"/>
                </a:xfrm>
                <a:custGeom>
                  <a:avLst/>
                  <a:gdLst/>
                  <a:ahLst/>
                  <a:cxnLst>
                    <a:cxn ang="0">
                      <a:pos x="63" y="35"/>
                    </a:cxn>
                    <a:cxn ang="0">
                      <a:pos x="46" y="27"/>
                    </a:cxn>
                    <a:cxn ang="0">
                      <a:pos x="46" y="51"/>
                    </a:cxn>
                    <a:cxn ang="0">
                      <a:pos x="16" y="47"/>
                    </a:cxn>
                    <a:cxn ang="0">
                      <a:pos x="0" y="57"/>
                    </a:cxn>
                    <a:cxn ang="0">
                      <a:pos x="42" y="80"/>
                    </a:cxn>
                    <a:cxn ang="0">
                      <a:pos x="44" y="143"/>
                    </a:cxn>
                    <a:cxn ang="0">
                      <a:pos x="89" y="163"/>
                    </a:cxn>
                    <a:cxn ang="0">
                      <a:pos x="97" y="159"/>
                    </a:cxn>
                    <a:cxn ang="0">
                      <a:pos x="103" y="163"/>
                    </a:cxn>
                    <a:cxn ang="0">
                      <a:pos x="119" y="163"/>
                    </a:cxn>
                    <a:cxn ang="0">
                      <a:pos x="142" y="145"/>
                    </a:cxn>
                    <a:cxn ang="0">
                      <a:pos x="168" y="157"/>
                    </a:cxn>
                    <a:cxn ang="0">
                      <a:pos x="197" y="137"/>
                    </a:cxn>
                    <a:cxn ang="0">
                      <a:pos x="191" y="100"/>
                    </a:cxn>
                    <a:cxn ang="0">
                      <a:pos x="180" y="90"/>
                    </a:cxn>
                    <a:cxn ang="0">
                      <a:pos x="197" y="68"/>
                    </a:cxn>
                    <a:cxn ang="0">
                      <a:pos x="203" y="39"/>
                    </a:cxn>
                    <a:cxn ang="0">
                      <a:pos x="187" y="33"/>
                    </a:cxn>
                    <a:cxn ang="0">
                      <a:pos x="162" y="33"/>
                    </a:cxn>
                    <a:cxn ang="0">
                      <a:pos x="119" y="0"/>
                    </a:cxn>
                    <a:cxn ang="0">
                      <a:pos x="99" y="5"/>
                    </a:cxn>
                    <a:cxn ang="0">
                      <a:pos x="63" y="35"/>
                    </a:cxn>
                    <a:cxn ang="0">
                      <a:pos x="63" y="35"/>
                    </a:cxn>
                  </a:cxnLst>
                  <a:rect l="0" t="0" r="r" b="b"/>
                  <a:pathLst>
                    <a:path w="203" h="163">
                      <a:moveTo>
                        <a:pt x="63" y="35"/>
                      </a:moveTo>
                      <a:lnTo>
                        <a:pt x="46" y="27"/>
                      </a:lnTo>
                      <a:lnTo>
                        <a:pt x="46" y="51"/>
                      </a:lnTo>
                      <a:lnTo>
                        <a:pt x="16" y="47"/>
                      </a:lnTo>
                      <a:lnTo>
                        <a:pt x="0" y="57"/>
                      </a:lnTo>
                      <a:lnTo>
                        <a:pt x="42" y="80"/>
                      </a:lnTo>
                      <a:lnTo>
                        <a:pt x="44" y="143"/>
                      </a:lnTo>
                      <a:lnTo>
                        <a:pt x="89" y="163"/>
                      </a:lnTo>
                      <a:lnTo>
                        <a:pt x="97" y="159"/>
                      </a:lnTo>
                      <a:lnTo>
                        <a:pt x="103" y="163"/>
                      </a:lnTo>
                      <a:lnTo>
                        <a:pt x="119" y="163"/>
                      </a:lnTo>
                      <a:lnTo>
                        <a:pt x="142" y="145"/>
                      </a:lnTo>
                      <a:lnTo>
                        <a:pt x="168" y="157"/>
                      </a:lnTo>
                      <a:lnTo>
                        <a:pt x="197" y="137"/>
                      </a:lnTo>
                      <a:lnTo>
                        <a:pt x="191" y="100"/>
                      </a:lnTo>
                      <a:lnTo>
                        <a:pt x="180" y="90"/>
                      </a:lnTo>
                      <a:lnTo>
                        <a:pt x="197" y="68"/>
                      </a:lnTo>
                      <a:lnTo>
                        <a:pt x="203" y="39"/>
                      </a:lnTo>
                      <a:lnTo>
                        <a:pt x="187" y="33"/>
                      </a:lnTo>
                      <a:lnTo>
                        <a:pt x="162" y="33"/>
                      </a:lnTo>
                      <a:lnTo>
                        <a:pt x="119" y="0"/>
                      </a:lnTo>
                      <a:lnTo>
                        <a:pt x="99" y="5"/>
                      </a:lnTo>
                      <a:lnTo>
                        <a:pt x="63" y="35"/>
                      </a:lnTo>
                      <a:lnTo>
                        <a:pt x="63" y="35"/>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1" name="Freeform 272"/>
                <p:cNvSpPr>
                  <a:spLocks/>
                </p:cNvSpPr>
                <p:nvPr/>
              </p:nvSpPr>
              <p:spPr bwMode="auto">
                <a:xfrm>
                  <a:off x="2764" y="1549"/>
                  <a:ext cx="12" cy="28"/>
                </a:xfrm>
                <a:custGeom>
                  <a:avLst/>
                  <a:gdLst/>
                  <a:ahLst/>
                  <a:cxnLst>
                    <a:cxn ang="0">
                      <a:pos x="12" y="0"/>
                    </a:cxn>
                    <a:cxn ang="0">
                      <a:pos x="0" y="12"/>
                    </a:cxn>
                    <a:cxn ang="0">
                      <a:pos x="4" y="28"/>
                    </a:cxn>
                    <a:cxn ang="0">
                      <a:pos x="12" y="28"/>
                    </a:cxn>
                    <a:cxn ang="0">
                      <a:pos x="12" y="0"/>
                    </a:cxn>
                    <a:cxn ang="0">
                      <a:pos x="12" y="0"/>
                    </a:cxn>
                  </a:cxnLst>
                  <a:rect l="0" t="0" r="r" b="b"/>
                  <a:pathLst>
                    <a:path w="12" h="28">
                      <a:moveTo>
                        <a:pt x="12" y="0"/>
                      </a:moveTo>
                      <a:lnTo>
                        <a:pt x="0" y="12"/>
                      </a:lnTo>
                      <a:lnTo>
                        <a:pt x="4" y="28"/>
                      </a:lnTo>
                      <a:lnTo>
                        <a:pt x="12" y="28"/>
                      </a:lnTo>
                      <a:lnTo>
                        <a:pt x="12" y="0"/>
                      </a:lnTo>
                      <a:lnTo>
                        <a:pt x="1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2" name="Freeform 273"/>
                <p:cNvSpPr>
                  <a:spLocks/>
                </p:cNvSpPr>
                <p:nvPr/>
              </p:nvSpPr>
              <p:spPr bwMode="auto">
                <a:xfrm>
                  <a:off x="2528" y="1252"/>
                  <a:ext cx="130" cy="169"/>
                </a:xfrm>
                <a:custGeom>
                  <a:avLst/>
                  <a:gdLst/>
                  <a:ahLst/>
                  <a:cxnLst>
                    <a:cxn ang="0">
                      <a:pos x="6" y="0"/>
                    </a:cxn>
                    <a:cxn ang="0">
                      <a:pos x="6" y="6"/>
                    </a:cxn>
                    <a:cxn ang="0">
                      <a:pos x="0" y="18"/>
                    </a:cxn>
                    <a:cxn ang="0">
                      <a:pos x="12" y="29"/>
                    </a:cxn>
                    <a:cxn ang="0">
                      <a:pos x="6" y="51"/>
                    </a:cxn>
                    <a:cxn ang="0">
                      <a:pos x="12" y="61"/>
                    </a:cxn>
                    <a:cxn ang="0">
                      <a:pos x="29" y="57"/>
                    </a:cxn>
                    <a:cxn ang="0">
                      <a:pos x="29" y="79"/>
                    </a:cxn>
                    <a:cxn ang="0">
                      <a:pos x="51" y="85"/>
                    </a:cxn>
                    <a:cxn ang="0">
                      <a:pos x="51" y="96"/>
                    </a:cxn>
                    <a:cxn ang="0">
                      <a:pos x="29" y="112"/>
                    </a:cxn>
                    <a:cxn ang="0">
                      <a:pos x="29" y="134"/>
                    </a:cxn>
                    <a:cxn ang="0">
                      <a:pos x="57" y="140"/>
                    </a:cxn>
                    <a:cxn ang="0">
                      <a:pos x="19" y="153"/>
                    </a:cxn>
                    <a:cxn ang="0">
                      <a:pos x="12" y="169"/>
                    </a:cxn>
                    <a:cxn ang="0">
                      <a:pos x="57" y="157"/>
                    </a:cxn>
                    <a:cxn ang="0">
                      <a:pos x="102" y="157"/>
                    </a:cxn>
                    <a:cxn ang="0">
                      <a:pos x="112" y="146"/>
                    </a:cxn>
                    <a:cxn ang="0">
                      <a:pos x="106" y="134"/>
                    </a:cxn>
                    <a:cxn ang="0">
                      <a:pos x="124" y="128"/>
                    </a:cxn>
                    <a:cxn ang="0">
                      <a:pos x="130" y="118"/>
                    </a:cxn>
                    <a:cxn ang="0">
                      <a:pos x="112" y="112"/>
                    </a:cxn>
                    <a:cxn ang="0">
                      <a:pos x="96" y="118"/>
                    </a:cxn>
                    <a:cxn ang="0">
                      <a:pos x="102" y="108"/>
                    </a:cxn>
                    <a:cxn ang="0">
                      <a:pos x="79" y="79"/>
                    </a:cxn>
                    <a:cxn ang="0">
                      <a:pos x="79" y="67"/>
                    </a:cxn>
                    <a:cxn ang="0">
                      <a:pos x="63" y="51"/>
                    </a:cxn>
                    <a:cxn ang="0">
                      <a:pos x="45" y="45"/>
                    </a:cxn>
                    <a:cxn ang="0">
                      <a:pos x="63" y="41"/>
                    </a:cxn>
                    <a:cxn ang="0">
                      <a:pos x="67" y="29"/>
                    </a:cxn>
                    <a:cxn ang="0">
                      <a:pos x="35" y="29"/>
                    </a:cxn>
                    <a:cxn ang="0">
                      <a:pos x="23" y="18"/>
                    </a:cxn>
                    <a:cxn ang="0">
                      <a:pos x="35" y="12"/>
                    </a:cxn>
                    <a:cxn ang="0">
                      <a:pos x="6" y="0"/>
                    </a:cxn>
                    <a:cxn ang="0">
                      <a:pos x="6" y="0"/>
                    </a:cxn>
                  </a:cxnLst>
                  <a:rect l="0" t="0" r="r" b="b"/>
                  <a:pathLst>
                    <a:path w="130" h="169">
                      <a:moveTo>
                        <a:pt x="6" y="0"/>
                      </a:moveTo>
                      <a:lnTo>
                        <a:pt x="6" y="6"/>
                      </a:lnTo>
                      <a:lnTo>
                        <a:pt x="0" y="18"/>
                      </a:lnTo>
                      <a:lnTo>
                        <a:pt x="12" y="29"/>
                      </a:lnTo>
                      <a:lnTo>
                        <a:pt x="6" y="51"/>
                      </a:lnTo>
                      <a:lnTo>
                        <a:pt x="12" y="61"/>
                      </a:lnTo>
                      <a:lnTo>
                        <a:pt x="29" y="57"/>
                      </a:lnTo>
                      <a:lnTo>
                        <a:pt x="29" y="79"/>
                      </a:lnTo>
                      <a:lnTo>
                        <a:pt x="51" y="85"/>
                      </a:lnTo>
                      <a:lnTo>
                        <a:pt x="51" y="96"/>
                      </a:lnTo>
                      <a:lnTo>
                        <a:pt x="29" y="112"/>
                      </a:lnTo>
                      <a:lnTo>
                        <a:pt x="29" y="134"/>
                      </a:lnTo>
                      <a:lnTo>
                        <a:pt x="57" y="140"/>
                      </a:lnTo>
                      <a:lnTo>
                        <a:pt x="19" y="153"/>
                      </a:lnTo>
                      <a:lnTo>
                        <a:pt x="12" y="169"/>
                      </a:lnTo>
                      <a:lnTo>
                        <a:pt x="57" y="157"/>
                      </a:lnTo>
                      <a:lnTo>
                        <a:pt x="102" y="157"/>
                      </a:lnTo>
                      <a:lnTo>
                        <a:pt x="112" y="146"/>
                      </a:lnTo>
                      <a:lnTo>
                        <a:pt x="106" y="134"/>
                      </a:lnTo>
                      <a:lnTo>
                        <a:pt x="124" y="128"/>
                      </a:lnTo>
                      <a:lnTo>
                        <a:pt x="130" y="118"/>
                      </a:lnTo>
                      <a:lnTo>
                        <a:pt x="112" y="112"/>
                      </a:lnTo>
                      <a:lnTo>
                        <a:pt x="96" y="118"/>
                      </a:lnTo>
                      <a:lnTo>
                        <a:pt x="102" y="108"/>
                      </a:lnTo>
                      <a:lnTo>
                        <a:pt x="79" y="79"/>
                      </a:lnTo>
                      <a:lnTo>
                        <a:pt x="79" y="67"/>
                      </a:lnTo>
                      <a:lnTo>
                        <a:pt x="63" y="51"/>
                      </a:lnTo>
                      <a:lnTo>
                        <a:pt x="45" y="45"/>
                      </a:lnTo>
                      <a:lnTo>
                        <a:pt x="63" y="41"/>
                      </a:lnTo>
                      <a:lnTo>
                        <a:pt x="67" y="29"/>
                      </a:lnTo>
                      <a:lnTo>
                        <a:pt x="35" y="29"/>
                      </a:lnTo>
                      <a:lnTo>
                        <a:pt x="23" y="18"/>
                      </a:lnTo>
                      <a:lnTo>
                        <a:pt x="35" y="12"/>
                      </a:lnTo>
                      <a:lnTo>
                        <a:pt x="6" y="0"/>
                      </a:lnTo>
                      <a:lnTo>
                        <a:pt x="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3" name="Freeform 274"/>
                <p:cNvSpPr>
                  <a:spLocks/>
                </p:cNvSpPr>
                <p:nvPr/>
              </p:nvSpPr>
              <p:spPr bwMode="auto">
                <a:xfrm>
                  <a:off x="2518" y="1325"/>
                  <a:ext cx="22" cy="29"/>
                </a:xfrm>
                <a:custGeom>
                  <a:avLst/>
                  <a:gdLst/>
                  <a:ahLst/>
                  <a:cxnLst>
                    <a:cxn ang="0">
                      <a:pos x="10" y="0"/>
                    </a:cxn>
                    <a:cxn ang="0">
                      <a:pos x="0" y="17"/>
                    </a:cxn>
                    <a:cxn ang="0">
                      <a:pos x="22" y="29"/>
                    </a:cxn>
                    <a:cxn ang="0">
                      <a:pos x="22" y="6"/>
                    </a:cxn>
                    <a:cxn ang="0">
                      <a:pos x="10" y="0"/>
                    </a:cxn>
                    <a:cxn ang="0">
                      <a:pos x="10" y="0"/>
                    </a:cxn>
                  </a:cxnLst>
                  <a:rect l="0" t="0" r="r" b="b"/>
                  <a:pathLst>
                    <a:path w="22" h="29">
                      <a:moveTo>
                        <a:pt x="10" y="0"/>
                      </a:moveTo>
                      <a:lnTo>
                        <a:pt x="0" y="17"/>
                      </a:lnTo>
                      <a:lnTo>
                        <a:pt x="22" y="29"/>
                      </a:lnTo>
                      <a:lnTo>
                        <a:pt x="22" y="6"/>
                      </a:lnTo>
                      <a:lnTo>
                        <a:pt x="10" y="0"/>
                      </a:lnTo>
                      <a:lnTo>
                        <a:pt x="1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4" name="Freeform 275"/>
                <p:cNvSpPr>
                  <a:spLocks/>
                </p:cNvSpPr>
                <p:nvPr/>
              </p:nvSpPr>
              <p:spPr bwMode="auto">
                <a:xfrm>
                  <a:off x="2467" y="1309"/>
                  <a:ext cx="73" cy="83"/>
                </a:xfrm>
                <a:custGeom>
                  <a:avLst/>
                  <a:gdLst/>
                  <a:ahLst/>
                  <a:cxnLst>
                    <a:cxn ang="0">
                      <a:pos x="6" y="39"/>
                    </a:cxn>
                    <a:cxn ang="0">
                      <a:pos x="19" y="51"/>
                    </a:cxn>
                    <a:cxn ang="0">
                      <a:pos x="0" y="71"/>
                    </a:cxn>
                    <a:cxn ang="0">
                      <a:pos x="12" y="83"/>
                    </a:cxn>
                    <a:cxn ang="0">
                      <a:pos x="41" y="83"/>
                    </a:cxn>
                    <a:cxn ang="0">
                      <a:pos x="73" y="55"/>
                    </a:cxn>
                    <a:cxn ang="0">
                      <a:pos x="73" y="45"/>
                    </a:cxn>
                    <a:cxn ang="0">
                      <a:pos x="51" y="33"/>
                    </a:cxn>
                    <a:cxn ang="0">
                      <a:pos x="61" y="16"/>
                    </a:cxn>
                    <a:cxn ang="0">
                      <a:pos x="57" y="0"/>
                    </a:cxn>
                    <a:cxn ang="0">
                      <a:pos x="41" y="10"/>
                    </a:cxn>
                    <a:cxn ang="0">
                      <a:pos x="35" y="28"/>
                    </a:cxn>
                    <a:cxn ang="0">
                      <a:pos x="12" y="28"/>
                    </a:cxn>
                    <a:cxn ang="0">
                      <a:pos x="6" y="39"/>
                    </a:cxn>
                    <a:cxn ang="0">
                      <a:pos x="6" y="39"/>
                    </a:cxn>
                  </a:cxnLst>
                  <a:rect l="0" t="0" r="r" b="b"/>
                  <a:pathLst>
                    <a:path w="73" h="83">
                      <a:moveTo>
                        <a:pt x="6" y="39"/>
                      </a:moveTo>
                      <a:lnTo>
                        <a:pt x="19" y="51"/>
                      </a:lnTo>
                      <a:lnTo>
                        <a:pt x="0" y="71"/>
                      </a:lnTo>
                      <a:lnTo>
                        <a:pt x="12" y="83"/>
                      </a:lnTo>
                      <a:lnTo>
                        <a:pt x="41" y="83"/>
                      </a:lnTo>
                      <a:lnTo>
                        <a:pt x="73" y="55"/>
                      </a:lnTo>
                      <a:lnTo>
                        <a:pt x="73" y="45"/>
                      </a:lnTo>
                      <a:lnTo>
                        <a:pt x="51" y="33"/>
                      </a:lnTo>
                      <a:lnTo>
                        <a:pt x="61" y="16"/>
                      </a:lnTo>
                      <a:lnTo>
                        <a:pt x="57" y="0"/>
                      </a:lnTo>
                      <a:lnTo>
                        <a:pt x="41" y="10"/>
                      </a:lnTo>
                      <a:lnTo>
                        <a:pt x="35" y="28"/>
                      </a:lnTo>
                      <a:lnTo>
                        <a:pt x="12" y="28"/>
                      </a:lnTo>
                      <a:lnTo>
                        <a:pt x="6" y="39"/>
                      </a:lnTo>
                      <a:lnTo>
                        <a:pt x="6" y="3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5" name="Freeform 276"/>
                <p:cNvSpPr>
                  <a:spLocks/>
                </p:cNvSpPr>
                <p:nvPr/>
              </p:nvSpPr>
              <p:spPr bwMode="auto">
                <a:xfrm>
                  <a:off x="2729" y="1319"/>
                  <a:ext cx="134" cy="147"/>
                </a:xfrm>
                <a:custGeom>
                  <a:avLst/>
                  <a:gdLst/>
                  <a:ahLst/>
                  <a:cxnLst>
                    <a:cxn ang="0">
                      <a:pos x="84" y="23"/>
                    </a:cxn>
                    <a:cxn ang="0">
                      <a:pos x="73" y="29"/>
                    </a:cxn>
                    <a:cxn ang="0">
                      <a:pos x="45" y="18"/>
                    </a:cxn>
                    <a:cxn ang="0">
                      <a:pos x="39" y="0"/>
                    </a:cxn>
                    <a:cxn ang="0">
                      <a:pos x="29" y="6"/>
                    </a:cxn>
                    <a:cxn ang="0">
                      <a:pos x="23" y="18"/>
                    </a:cxn>
                    <a:cxn ang="0">
                      <a:pos x="29" y="29"/>
                    </a:cxn>
                    <a:cxn ang="0">
                      <a:pos x="17" y="35"/>
                    </a:cxn>
                    <a:cxn ang="0">
                      <a:pos x="6" y="57"/>
                    </a:cxn>
                    <a:cxn ang="0">
                      <a:pos x="6" y="67"/>
                    </a:cxn>
                    <a:cxn ang="0">
                      <a:pos x="0" y="79"/>
                    </a:cxn>
                    <a:cxn ang="0">
                      <a:pos x="13" y="102"/>
                    </a:cxn>
                    <a:cxn ang="0">
                      <a:pos x="13" y="112"/>
                    </a:cxn>
                    <a:cxn ang="0">
                      <a:pos x="29" y="118"/>
                    </a:cxn>
                    <a:cxn ang="0">
                      <a:pos x="23" y="147"/>
                    </a:cxn>
                    <a:cxn ang="0">
                      <a:pos x="106" y="147"/>
                    </a:cxn>
                    <a:cxn ang="0">
                      <a:pos x="112" y="124"/>
                    </a:cxn>
                    <a:cxn ang="0">
                      <a:pos x="96" y="96"/>
                    </a:cxn>
                    <a:cxn ang="0">
                      <a:pos x="134" y="73"/>
                    </a:cxn>
                    <a:cxn ang="0">
                      <a:pos x="106" y="23"/>
                    </a:cxn>
                    <a:cxn ang="0">
                      <a:pos x="84" y="23"/>
                    </a:cxn>
                    <a:cxn ang="0">
                      <a:pos x="84" y="23"/>
                    </a:cxn>
                  </a:cxnLst>
                  <a:rect l="0" t="0" r="r" b="b"/>
                  <a:pathLst>
                    <a:path w="134" h="147">
                      <a:moveTo>
                        <a:pt x="84" y="23"/>
                      </a:moveTo>
                      <a:lnTo>
                        <a:pt x="73" y="29"/>
                      </a:lnTo>
                      <a:lnTo>
                        <a:pt x="45" y="18"/>
                      </a:lnTo>
                      <a:lnTo>
                        <a:pt x="39" y="0"/>
                      </a:lnTo>
                      <a:lnTo>
                        <a:pt x="29" y="6"/>
                      </a:lnTo>
                      <a:lnTo>
                        <a:pt x="23" y="18"/>
                      </a:lnTo>
                      <a:lnTo>
                        <a:pt x="29" y="29"/>
                      </a:lnTo>
                      <a:lnTo>
                        <a:pt x="17" y="35"/>
                      </a:lnTo>
                      <a:lnTo>
                        <a:pt x="6" y="57"/>
                      </a:lnTo>
                      <a:lnTo>
                        <a:pt x="6" y="67"/>
                      </a:lnTo>
                      <a:lnTo>
                        <a:pt x="0" y="79"/>
                      </a:lnTo>
                      <a:lnTo>
                        <a:pt x="13" y="102"/>
                      </a:lnTo>
                      <a:lnTo>
                        <a:pt x="13" y="112"/>
                      </a:lnTo>
                      <a:lnTo>
                        <a:pt x="29" y="118"/>
                      </a:lnTo>
                      <a:lnTo>
                        <a:pt x="23" y="147"/>
                      </a:lnTo>
                      <a:lnTo>
                        <a:pt x="106" y="147"/>
                      </a:lnTo>
                      <a:lnTo>
                        <a:pt x="112" y="124"/>
                      </a:lnTo>
                      <a:lnTo>
                        <a:pt x="96" y="96"/>
                      </a:lnTo>
                      <a:lnTo>
                        <a:pt x="134" y="73"/>
                      </a:lnTo>
                      <a:lnTo>
                        <a:pt x="106" y="23"/>
                      </a:lnTo>
                      <a:lnTo>
                        <a:pt x="84" y="23"/>
                      </a:lnTo>
                      <a:lnTo>
                        <a:pt x="84"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6" name="Freeform 277"/>
                <p:cNvSpPr>
                  <a:spLocks/>
                </p:cNvSpPr>
                <p:nvPr/>
              </p:nvSpPr>
              <p:spPr bwMode="auto">
                <a:xfrm>
                  <a:off x="2691" y="1354"/>
                  <a:ext cx="55" cy="44"/>
                </a:xfrm>
                <a:custGeom>
                  <a:avLst/>
                  <a:gdLst/>
                  <a:ahLst/>
                  <a:cxnLst>
                    <a:cxn ang="0">
                      <a:pos x="55" y="0"/>
                    </a:cxn>
                    <a:cxn ang="0">
                      <a:pos x="32" y="0"/>
                    </a:cxn>
                    <a:cxn ang="0">
                      <a:pos x="16" y="6"/>
                    </a:cxn>
                    <a:cxn ang="0">
                      <a:pos x="22" y="16"/>
                    </a:cxn>
                    <a:cxn ang="0">
                      <a:pos x="6" y="16"/>
                    </a:cxn>
                    <a:cxn ang="0">
                      <a:pos x="0" y="38"/>
                    </a:cxn>
                    <a:cxn ang="0">
                      <a:pos x="38" y="44"/>
                    </a:cxn>
                    <a:cxn ang="0">
                      <a:pos x="44" y="32"/>
                    </a:cxn>
                    <a:cxn ang="0">
                      <a:pos x="44" y="22"/>
                    </a:cxn>
                    <a:cxn ang="0">
                      <a:pos x="55" y="0"/>
                    </a:cxn>
                    <a:cxn ang="0">
                      <a:pos x="55" y="0"/>
                    </a:cxn>
                  </a:cxnLst>
                  <a:rect l="0" t="0" r="r" b="b"/>
                  <a:pathLst>
                    <a:path w="55" h="44">
                      <a:moveTo>
                        <a:pt x="55" y="0"/>
                      </a:moveTo>
                      <a:lnTo>
                        <a:pt x="32" y="0"/>
                      </a:lnTo>
                      <a:lnTo>
                        <a:pt x="16" y="6"/>
                      </a:lnTo>
                      <a:lnTo>
                        <a:pt x="22" y="16"/>
                      </a:lnTo>
                      <a:lnTo>
                        <a:pt x="6" y="16"/>
                      </a:lnTo>
                      <a:lnTo>
                        <a:pt x="0" y="38"/>
                      </a:lnTo>
                      <a:lnTo>
                        <a:pt x="38" y="44"/>
                      </a:lnTo>
                      <a:lnTo>
                        <a:pt x="44" y="32"/>
                      </a:lnTo>
                      <a:lnTo>
                        <a:pt x="44" y="22"/>
                      </a:lnTo>
                      <a:lnTo>
                        <a:pt x="55" y="0"/>
                      </a:lnTo>
                      <a:lnTo>
                        <a:pt x="55"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7" name="Freeform 278"/>
                <p:cNvSpPr>
                  <a:spLocks/>
                </p:cNvSpPr>
                <p:nvPr/>
              </p:nvSpPr>
              <p:spPr bwMode="auto">
                <a:xfrm>
                  <a:off x="2674" y="1392"/>
                  <a:ext cx="61" cy="39"/>
                </a:xfrm>
                <a:custGeom>
                  <a:avLst/>
                  <a:gdLst/>
                  <a:ahLst/>
                  <a:cxnLst>
                    <a:cxn ang="0">
                      <a:pos x="17" y="0"/>
                    </a:cxn>
                    <a:cxn ang="0">
                      <a:pos x="0" y="6"/>
                    </a:cxn>
                    <a:cxn ang="0">
                      <a:pos x="43" y="39"/>
                    </a:cxn>
                    <a:cxn ang="0">
                      <a:pos x="43" y="29"/>
                    </a:cxn>
                    <a:cxn ang="0">
                      <a:pos x="61" y="17"/>
                    </a:cxn>
                    <a:cxn ang="0">
                      <a:pos x="55" y="6"/>
                    </a:cxn>
                    <a:cxn ang="0">
                      <a:pos x="17" y="0"/>
                    </a:cxn>
                    <a:cxn ang="0">
                      <a:pos x="17" y="0"/>
                    </a:cxn>
                  </a:cxnLst>
                  <a:rect l="0" t="0" r="r" b="b"/>
                  <a:pathLst>
                    <a:path w="61" h="39">
                      <a:moveTo>
                        <a:pt x="17" y="0"/>
                      </a:moveTo>
                      <a:lnTo>
                        <a:pt x="0" y="6"/>
                      </a:lnTo>
                      <a:lnTo>
                        <a:pt x="43" y="39"/>
                      </a:lnTo>
                      <a:lnTo>
                        <a:pt x="43" y="29"/>
                      </a:lnTo>
                      <a:lnTo>
                        <a:pt x="61" y="17"/>
                      </a:lnTo>
                      <a:lnTo>
                        <a:pt x="55" y="6"/>
                      </a:lnTo>
                      <a:lnTo>
                        <a:pt x="17" y="0"/>
                      </a:lnTo>
                      <a:lnTo>
                        <a:pt x="17"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8" name="Freeform 279"/>
                <p:cNvSpPr>
                  <a:spLocks/>
                </p:cNvSpPr>
                <p:nvPr/>
              </p:nvSpPr>
              <p:spPr bwMode="auto">
                <a:xfrm>
                  <a:off x="2717" y="1409"/>
                  <a:ext cx="25" cy="22"/>
                </a:xfrm>
                <a:custGeom>
                  <a:avLst/>
                  <a:gdLst/>
                  <a:ahLst/>
                  <a:cxnLst>
                    <a:cxn ang="0">
                      <a:pos x="0" y="12"/>
                    </a:cxn>
                    <a:cxn ang="0">
                      <a:pos x="0" y="22"/>
                    </a:cxn>
                    <a:cxn ang="0">
                      <a:pos x="25" y="22"/>
                    </a:cxn>
                    <a:cxn ang="0">
                      <a:pos x="25" y="12"/>
                    </a:cxn>
                    <a:cxn ang="0">
                      <a:pos x="18" y="0"/>
                    </a:cxn>
                    <a:cxn ang="0">
                      <a:pos x="0" y="12"/>
                    </a:cxn>
                    <a:cxn ang="0">
                      <a:pos x="0" y="12"/>
                    </a:cxn>
                  </a:cxnLst>
                  <a:rect l="0" t="0" r="r" b="b"/>
                  <a:pathLst>
                    <a:path w="25" h="22">
                      <a:moveTo>
                        <a:pt x="0" y="12"/>
                      </a:moveTo>
                      <a:lnTo>
                        <a:pt x="0" y="22"/>
                      </a:lnTo>
                      <a:lnTo>
                        <a:pt x="25" y="22"/>
                      </a:lnTo>
                      <a:lnTo>
                        <a:pt x="25" y="12"/>
                      </a:lnTo>
                      <a:lnTo>
                        <a:pt x="18" y="0"/>
                      </a:lnTo>
                      <a:lnTo>
                        <a:pt x="0" y="12"/>
                      </a:lnTo>
                      <a:lnTo>
                        <a:pt x="0" y="1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79" name="Freeform 280"/>
                <p:cNvSpPr>
                  <a:spLocks/>
                </p:cNvSpPr>
                <p:nvPr/>
              </p:nvSpPr>
              <p:spPr bwMode="auto">
                <a:xfrm>
                  <a:off x="2735" y="1466"/>
                  <a:ext cx="55" cy="32"/>
                </a:xfrm>
                <a:custGeom>
                  <a:avLst/>
                  <a:gdLst/>
                  <a:ahLst/>
                  <a:cxnLst>
                    <a:cxn ang="0">
                      <a:pos x="17" y="0"/>
                    </a:cxn>
                    <a:cxn ang="0">
                      <a:pos x="0" y="22"/>
                    </a:cxn>
                    <a:cxn ang="0">
                      <a:pos x="11" y="32"/>
                    </a:cxn>
                    <a:cxn ang="0">
                      <a:pos x="29" y="28"/>
                    </a:cxn>
                    <a:cxn ang="0">
                      <a:pos x="39" y="28"/>
                    </a:cxn>
                    <a:cxn ang="0">
                      <a:pos x="49" y="22"/>
                    </a:cxn>
                    <a:cxn ang="0">
                      <a:pos x="45" y="16"/>
                    </a:cxn>
                    <a:cxn ang="0">
                      <a:pos x="55" y="0"/>
                    </a:cxn>
                    <a:cxn ang="0">
                      <a:pos x="17" y="0"/>
                    </a:cxn>
                    <a:cxn ang="0">
                      <a:pos x="17" y="0"/>
                    </a:cxn>
                  </a:cxnLst>
                  <a:rect l="0" t="0" r="r" b="b"/>
                  <a:pathLst>
                    <a:path w="55" h="32">
                      <a:moveTo>
                        <a:pt x="17" y="0"/>
                      </a:moveTo>
                      <a:lnTo>
                        <a:pt x="0" y="22"/>
                      </a:lnTo>
                      <a:lnTo>
                        <a:pt x="11" y="32"/>
                      </a:lnTo>
                      <a:lnTo>
                        <a:pt x="29" y="28"/>
                      </a:lnTo>
                      <a:lnTo>
                        <a:pt x="39" y="28"/>
                      </a:lnTo>
                      <a:lnTo>
                        <a:pt x="49" y="22"/>
                      </a:lnTo>
                      <a:lnTo>
                        <a:pt x="45" y="16"/>
                      </a:lnTo>
                      <a:lnTo>
                        <a:pt x="55" y="0"/>
                      </a:lnTo>
                      <a:lnTo>
                        <a:pt x="17" y="0"/>
                      </a:lnTo>
                      <a:lnTo>
                        <a:pt x="17"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80" name="Freeform 281"/>
                <p:cNvSpPr>
                  <a:spLocks/>
                </p:cNvSpPr>
                <p:nvPr/>
              </p:nvSpPr>
              <p:spPr bwMode="auto">
                <a:xfrm>
                  <a:off x="2780" y="1437"/>
                  <a:ext cx="122" cy="51"/>
                </a:xfrm>
                <a:custGeom>
                  <a:avLst/>
                  <a:gdLst/>
                  <a:ahLst/>
                  <a:cxnLst>
                    <a:cxn ang="0">
                      <a:pos x="122" y="22"/>
                    </a:cxn>
                    <a:cxn ang="0">
                      <a:pos x="116" y="10"/>
                    </a:cxn>
                    <a:cxn ang="0">
                      <a:pos x="100" y="0"/>
                    </a:cxn>
                    <a:cxn ang="0">
                      <a:pos x="61" y="6"/>
                    </a:cxn>
                    <a:cxn ang="0">
                      <a:pos x="55" y="29"/>
                    </a:cxn>
                    <a:cxn ang="0">
                      <a:pos x="10" y="29"/>
                    </a:cxn>
                    <a:cxn ang="0">
                      <a:pos x="0" y="45"/>
                    </a:cxn>
                    <a:cxn ang="0">
                      <a:pos x="4" y="51"/>
                    </a:cxn>
                    <a:cxn ang="0">
                      <a:pos x="16" y="45"/>
                    </a:cxn>
                    <a:cxn ang="0">
                      <a:pos x="39" y="45"/>
                    </a:cxn>
                    <a:cxn ang="0">
                      <a:pos x="45" y="51"/>
                    </a:cxn>
                    <a:cxn ang="0">
                      <a:pos x="71" y="51"/>
                    </a:cxn>
                    <a:cxn ang="0">
                      <a:pos x="106" y="45"/>
                    </a:cxn>
                    <a:cxn ang="0">
                      <a:pos x="122" y="22"/>
                    </a:cxn>
                    <a:cxn ang="0">
                      <a:pos x="122" y="22"/>
                    </a:cxn>
                  </a:cxnLst>
                  <a:rect l="0" t="0" r="r" b="b"/>
                  <a:pathLst>
                    <a:path w="122" h="51">
                      <a:moveTo>
                        <a:pt x="122" y="22"/>
                      </a:moveTo>
                      <a:lnTo>
                        <a:pt x="116" y="10"/>
                      </a:lnTo>
                      <a:lnTo>
                        <a:pt x="100" y="0"/>
                      </a:lnTo>
                      <a:lnTo>
                        <a:pt x="61" y="6"/>
                      </a:lnTo>
                      <a:lnTo>
                        <a:pt x="55" y="29"/>
                      </a:lnTo>
                      <a:lnTo>
                        <a:pt x="10" y="29"/>
                      </a:lnTo>
                      <a:lnTo>
                        <a:pt x="0" y="45"/>
                      </a:lnTo>
                      <a:lnTo>
                        <a:pt x="4" y="51"/>
                      </a:lnTo>
                      <a:lnTo>
                        <a:pt x="16" y="45"/>
                      </a:lnTo>
                      <a:lnTo>
                        <a:pt x="39" y="45"/>
                      </a:lnTo>
                      <a:lnTo>
                        <a:pt x="45" y="51"/>
                      </a:lnTo>
                      <a:lnTo>
                        <a:pt x="71" y="51"/>
                      </a:lnTo>
                      <a:lnTo>
                        <a:pt x="106" y="45"/>
                      </a:lnTo>
                      <a:lnTo>
                        <a:pt x="122" y="22"/>
                      </a:lnTo>
                      <a:lnTo>
                        <a:pt x="122"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81" name="Freeform 282"/>
                <p:cNvSpPr>
                  <a:spLocks/>
                </p:cNvSpPr>
                <p:nvPr/>
              </p:nvSpPr>
              <p:spPr bwMode="auto">
                <a:xfrm>
                  <a:off x="2825" y="1392"/>
                  <a:ext cx="103" cy="55"/>
                </a:xfrm>
                <a:custGeom>
                  <a:avLst/>
                  <a:gdLst/>
                  <a:ahLst/>
                  <a:cxnLst>
                    <a:cxn ang="0">
                      <a:pos x="0" y="23"/>
                    </a:cxn>
                    <a:cxn ang="0">
                      <a:pos x="16" y="51"/>
                    </a:cxn>
                    <a:cxn ang="0">
                      <a:pos x="55" y="45"/>
                    </a:cxn>
                    <a:cxn ang="0">
                      <a:pos x="71" y="55"/>
                    </a:cxn>
                    <a:cxn ang="0">
                      <a:pos x="71" y="45"/>
                    </a:cxn>
                    <a:cxn ang="0">
                      <a:pos x="87" y="51"/>
                    </a:cxn>
                    <a:cxn ang="0">
                      <a:pos x="103" y="39"/>
                    </a:cxn>
                    <a:cxn ang="0">
                      <a:pos x="38" y="0"/>
                    </a:cxn>
                    <a:cxn ang="0">
                      <a:pos x="0" y="23"/>
                    </a:cxn>
                    <a:cxn ang="0">
                      <a:pos x="0" y="23"/>
                    </a:cxn>
                  </a:cxnLst>
                  <a:rect l="0" t="0" r="r" b="b"/>
                  <a:pathLst>
                    <a:path w="103" h="55">
                      <a:moveTo>
                        <a:pt x="0" y="23"/>
                      </a:moveTo>
                      <a:lnTo>
                        <a:pt x="16" y="51"/>
                      </a:lnTo>
                      <a:lnTo>
                        <a:pt x="55" y="45"/>
                      </a:lnTo>
                      <a:lnTo>
                        <a:pt x="71" y="55"/>
                      </a:lnTo>
                      <a:lnTo>
                        <a:pt x="71" y="45"/>
                      </a:lnTo>
                      <a:lnTo>
                        <a:pt x="87" y="51"/>
                      </a:lnTo>
                      <a:lnTo>
                        <a:pt x="103" y="39"/>
                      </a:lnTo>
                      <a:lnTo>
                        <a:pt x="38" y="0"/>
                      </a:lnTo>
                      <a:lnTo>
                        <a:pt x="0" y="23"/>
                      </a:lnTo>
                      <a:lnTo>
                        <a:pt x="0"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sp>
            <p:nvSpPr>
              <p:cNvPr id="48" name="Freeform 283"/>
              <p:cNvSpPr>
                <a:spLocks/>
              </p:cNvSpPr>
              <p:nvPr/>
            </p:nvSpPr>
            <p:spPr bwMode="auto">
              <a:xfrm>
                <a:off x="2857" y="1680"/>
                <a:ext cx="15" cy="14"/>
              </a:xfrm>
              <a:custGeom>
                <a:avLst/>
                <a:gdLst/>
                <a:ahLst/>
                <a:cxnLst>
                  <a:cxn ang="0">
                    <a:pos x="4" y="2"/>
                  </a:cxn>
                  <a:cxn ang="0">
                    <a:pos x="0" y="14"/>
                  </a:cxn>
                  <a:cxn ang="0">
                    <a:pos x="15" y="0"/>
                  </a:cxn>
                  <a:cxn ang="0">
                    <a:pos x="4" y="2"/>
                  </a:cxn>
                  <a:cxn ang="0">
                    <a:pos x="4" y="2"/>
                  </a:cxn>
                </a:cxnLst>
                <a:rect l="0" t="0" r="r" b="b"/>
                <a:pathLst>
                  <a:path w="15" h="14">
                    <a:moveTo>
                      <a:pt x="4" y="2"/>
                    </a:moveTo>
                    <a:lnTo>
                      <a:pt x="0" y="14"/>
                    </a:lnTo>
                    <a:lnTo>
                      <a:pt x="15" y="0"/>
                    </a:lnTo>
                    <a:lnTo>
                      <a:pt x="4" y="2"/>
                    </a:lnTo>
                    <a:lnTo>
                      <a:pt x="4" y="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grpSp>
          <p:nvGrpSpPr>
            <p:cNvPr id="15" name="Group 284"/>
            <p:cNvGrpSpPr>
              <a:grpSpLocks/>
            </p:cNvGrpSpPr>
            <p:nvPr/>
          </p:nvGrpSpPr>
          <p:grpSpPr bwMode="auto">
            <a:xfrm>
              <a:off x="6959600" y="1981200"/>
              <a:ext cx="1638300" cy="1209675"/>
              <a:chOff x="3845" y="1350"/>
              <a:chExt cx="907" cy="671"/>
            </a:xfrm>
            <a:grpFill/>
          </p:grpSpPr>
          <p:sp>
            <p:nvSpPr>
              <p:cNvPr id="45" name="Freeform 285"/>
              <p:cNvSpPr>
                <a:spLocks/>
              </p:cNvSpPr>
              <p:nvPr/>
            </p:nvSpPr>
            <p:spPr bwMode="auto">
              <a:xfrm>
                <a:off x="3845" y="1350"/>
                <a:ext cx="907" cy="626"/>
              </a:xfrm>
              <a:custGeom>
                <a:avLst/>
                <a:gdLst/>
                <a:ahLst/>
                <a:cxnLst>
                  <a:cxn ang="0">
                    <a:pos x="588" y="89"/>
                  </a:cxn>
                  <a:cxn ang="0">
                    <a:pos x="629" y="112"/>
                  </a:cxn>
                  <a:cxn ang="0">
                    <a:pos x="668" y="128"/>
                  </a:cxn>
                  <a:cxn ang="0">
                    <a:pos x="572" y="163"/>
                  </a:cxn>
                  <a:cxn ang="0">
                    <a:pos x="562" y="213"/>
                  </a:cxn>
                  <a:cxn ang="0">
                    <a:pos x="495" y="230"/>
                  </a:cxn>
                  <a:cxn ang="0">
                    <a:pos x="345" y="207"/>
                  </a:cxn>
                  <a:cxn ang="0">
                    <a:pos x="227" y="163"/>
                  </a:cxn>
                  <a:cxn ang="0">
                    <a:pos x="201" y="112"/>
                  </a:cxn>
                  <a:cxn ang="0">
                    <a:pos x="150" y="83"/>
                  </a:cxn>
                  <a:cxn ang="0">
                    <a:pos x="128" y="96"/>
                  </a:cxn>
                  <a:cxn ang="0">
                    <a:pos x="128" y="124"/>
                  </a:cxn>
                  <a:cxn ang="0">
                    <a:pos x="95" y="163"/>
                  </a:cxn>
                  <a:cxn ang="0">
                    <a:pos x="77" y="191"/>
                  </a:cxn>
                  <a:cxn ang="0">
                    <a:pos x="73" y="234"/>
                  </a:cxn>
                  <a:cxn ang="0">
                    <a:pos x="28" y="258"/>
                  </a:cxn>
                  <a:cxn ang="0">
                    <a:pos x="0" y="274"/>
                  </a:cxn>
                  <a:cxn ang="0">
                    <a:pos x="22" y="291"/>
                  </a:cxn>
                  <a:cxn ang="0">
                    <a:pos x="57" y="335"/>
                  </a:cxn>
                  <a:cxn ang="0">
                    <a:pos x="112" y="342"/>
                  </a:cxn>
                  <a:cxn ang="0">
                    <a:pos x="122" y="380"/>
                  </a:cxn>
                  <a:cxn ang="0">
                    <a:pos x="118" y="409"/>
                  </a:cxn>
                  <a:cxn ang="0">
                    <a:pos x="160" y="441"/>
                  </a:cxn>
                  <a:cxn ang="0">
                    <a:pos x="262" y="486"/>
                  </a:cxn>
                  <a:cxn ang="0">
                    <a:pos x="300" y="486"/>
                  </a:cxn>
                  <a:cxn ang="0">
                    <a:pos x="323" y="492"/>
                  </a:cxn>
                  <a:cxn ang="0">
                    <a:pos x="339" y="480"/>
                  </a:cxn>
                  <a:cxn ang="0">
                    <a:pos x="428" y="459"/>
                  </a:cxn>
                  <a:cxn ang="0">
                    <a:pos x="463" y="480"/>
                  </a:cxn>
                  <a:cxn ang="0">
                    <a:pos x="489" y="531"/>
                  </a:cxn>
                  <a:cxn ang="0">
                    <a:pos x="473" y="559"/>
                  </a:cxn>
                  <a:cxn ang="0">
                    <a:pos x="523" y="610"/>
                  </a:cxn>
                  <a:cxn ang="0">
                    <a:pos x="562" y="594"/>
                  </a:cxn>
                  <a:cxn ang="0">
                    <a:pos x="668" y="610"/>
                  </a:cxn>
                  <a:cxn ang="0">
                    <a:pos x="690" y="626"/>
                  </a:cxn>
                  <a:cxn ang="0">
                    <a:pos x="722" y="610"/>
                  </a:cxn>
                  <a:cxn ang="0">
                    <a:pos x="757" y="594"/>
                  </a:cxn>
                  <a:cxn ang="0">
                    <a:pos x="777" y="581"/>
                  </a:cxn>
                  <a:cxn ang="0">
                    <a:pos x="844" y="527"/>
                  </a:cxn>
                  <a:cxn ang="0">
                    <a:pos x="860" y="470"/>
                  </a:cxn>
                  <a:cxn ang="0">
                    <a:pos x="866" y="453"/>
                  </a:cxn>
                  <a:cxn ang="0">
                    <a:pos x="828" y="435"/>
                  </a:cxn>
                  <a:cxn ang="0">
                    <a:pos x="805" y="409"/>
                  </a:cxn>
                  <a:cxn ang="0">
                    <a:pos x="844" y="409"/>
                  </a:cxn>
                  <a:cxn ang="0">
                    <a:pos x="773" y="348"/>
                  </a:cxn>
                  <a:cxn ang="0">
                    <a:pos x="812" y="307"/>
                  </a:cxn>
                  <a:cxn ang="0">
                    <a:pos x="767" y="307"/>
                  </a:cxn>
                  <a:cxn ang="0">
                    <a:pos x="745" y="291"/>
                  </a:cxn>
                  <a:cxn ang="0">
                    <a:pos x="712" y="268"/>
                  </a:cxn>
                  <a:cxn ang="0">
                    <a:pos x="757" y="234"/>
                  </a:cxn>
                  <a:cxn ang="0">
                    <a:pos x="767" y="252"/>
                  </a:cxn>
                  <a:cxn ang="0">
                    <a:pos x="805" y="252"/>
                  </a:cxn>
                  <a:cxn ang="0">
                    <a:pos x="844" y="230"/>
                  </a:cxn>
                  <a:cxn ang="0">
                    <a:pos x="879" y="201"/>
                  </a:cxn>
                  <a:cxn ang="0">
                    <a:pos x="885" y="167"/>
                  </a:cxn>
                  <a:cxn ang="0">
                    <a:pos x="885" y="89"/>
                  </a:cxn>
                  <a:cxn ang="0">
                    <a:pos x="789" y="79"/>
                  </a:cxn>
                  <a:cxn ang="0">
                    <a:pos x="734" y="39"/>
                  </a:cxn>
                  <a:cxn ang="0">
                    <a:pos x="607" y="6"/>
                  </a:cxn>
                  <a:cxn ang="0">
                    <a:pos x="623" y="33"/>
                  </a:cxn>
                  <a:cxn ang="0">
                    <a:pos x="629" y="67"/>
                  </a:cxn>
                  <a:cxn ang="0">
                    <a:pos x="594" y="73"/>
                  </a:cxn>
                </a:cxnLst>
                <a:rect l="0" t="0" r="r" b="b"/>
                <a:pathLst>
                  <a:path w="907" h="626">
                    <a:moveTo>
                      <a:pt x="594" y="73"/>
                    </a:moveTo>
                    <a:lnTo>
                      <a:pt x="588" y="89"/>
                    </a:lnTo>
                    <a:lnTo>
                      <a:pt x="601" y="106"/>
                    </a:lnTo>
                    <a:lnTo>
                      <a:pt x="629" y="112"/>
                    </a:lnTo>
                    <a:lnTo>
                      <a:pt x="651" y="106"/>
                    </a:lnTo>
                    <a:lnTo>
                      <a:pt x="668" y="128"/>
                    </a:lnTo>
                    <a:lnTo>
                      <a:pt x="601" y="163"/>
                    </a:lnTo>
                    <a:lnTo>
                      <a:pt x="572" y="163"/>
                    </a:lnTo>
                    <a:lnTo>
                      <a:pt x="584" y="185"/>
                    </a:lnTo>
                    <a:lnTo>
                      <a:pt x="562" y="213"/>
                    </a:lnTo>
                    <a:lnTo>
                      <a:pt x="528" y="213"/>
                    </a:lnTo>
                    <a:lnTo>
                      <a:pt x="495" y="230"/>
                    </a:lnTo>
                    <a:lnTo>
                      <a:pt x="422" y="213"/>
                    </a:lnTo>
                    <a:lnTo>
                      <a:pt x="345" y="207"/>
                    </a:lnTo>
                    <a:lnTo>
                      <a:pt x="316" y="185"/>
                    </a:lnTo>
                    <a:lnTo>
                      <a:pt x="227" y="163"/>
                    </a:lnTo>
                    <a:lnTo>
                      <a:pt x="227" y="140"/>
                    </a:lnTo>
                    <a:lnTo>
                      <a:pt x="201" y="112"/>
                    </a:lnTo>
                    <a:lnTo>
                      <a:pt x="160" y="106"/>
                    </a:lnTo>
                    <a:lnTo>
                      <a:pt x="150" y="83"/>
                    </a:lnTo>
                    <a:lnTo>
                      <a:pt x="128" y="83"/>
                    </a:lnTo>
                    <a:lnTo>
                      <a:pt x="128" y="96"/>
                    </a:lnTo>
                    <a:lnTo>
                      <a:pt x="118" y="106"/>
                    </a:lnTo>
                    <a:lnTo>
                      <a:pt x="128" y="124"/>
                    </a:lnTo>
                    <a:lnTo>
                      <a:pt x="89" y="128"/>
                    </a:lnTo>
                    <a:lnTo>
                      <a:pt x="95" y="163"/>
                    </a:lnTo>
                    <a:lnTo>
                      <a:pt x="61" y="163"/>
                    </a:lnTo>
                    <a:lnTo>
                      <a:pt x="77" y="191"/>
                    </a:lnTo>
                    <a:lnTo>
                      <a:pt x="77" y="218"/>
                    </a:lnTo>
                    <a:lnTo>
                      <a:pt x="73" y="234"/>
                    </a:lnTo>
                    <a:lnTo>
                      <a:pt x="38" y="240"/>
                    </a:lnTo>
                    <a:lnTo>
                      <a:pt x="28" y="258"/>
                    </a:lnTo>
                    <a:lnTo>
                      <a:pt x="0" y="258"/>
                    </a:lnTo>
                    <a:lnTo>
                      <a:pt x="0" y="274"/>
                    </a:lnTo>
                    <a:lnTo>
                      <a:pt x="6" y="285"/>
                    </a:lnTo>
                    <a:lnTo>
                      <a:pt x="22" y="291"/>
                    </a:lnTo>
                    <a:lnTo>
                      <a:pt x="28" y="307"/>
                    </a:lnTo>
                    <a:lnTo>
                      <a:pt x="57" y="335"/>
                    </a:lnTo>
                    <a:lnTo>
                      <a:pt x="77" y="348"/>
                    </a:lnTo>
                    <a:lnTo>
                      <a:pt x="112" y="342"/>
                    </a:lnTo>
                    <a:lnTo>
                      <a:pt x="134" y="368"/>
                    </a:lnTo>
                    <a:lnTo>
                      <a:pt x="122" y="380"/>
                    </a:lnTo>
                    <a:lnTo>
                      <a:pt x="134" y="396"/>
                    </a:lnTo>
                    <a:lnTo>
                      <a:pt x="118" y="409"/>
                    </a:lnTo>
                    <a:lnTo>
                      <a:pt x="128" y="419"/>
                    </a:lnTo>
                    <a:lnTo>
                      <a:pt x="160" y="441"/>
                    </a:lnTo>
                    <a:lnTo>
                      <a:pt x="185" y="441"/>
                    </a:lnTo>
                    <a:lnTo>
                      <a:pt x="262" y="486"/>
                    </a:lnTo>
                    <a:lnTo>
                      <a:pt x="300" y="498"/>
                    </a:lnTo>
                    <a:lnTo>
                      <a:pt x="300" y="486"/>
                    </a:lnTo>
                    <a:lnTo>
                      <a:pt x="312" y="486"/>
                    </a:lnTo>
                    <a:lnTo>
                      <a:pt x="323" y="492"/>
                    </a:lnTo>
                    <a:lnTo>
                      <a:pt x="329" y="480"/>
                    </a:lnTo>
                    <a:lnTo>
                      <a:pt x="339" y="480"/>
                    </a:lnTo>
                    <a:lnTo>
                      <a:pt x="367" y="492"/>
                    </a:lnTo>
                    <a:lnTo>
                      <a:pt x="428" y="459"/>
                    </a:lnTo>
                    <a:lnTo>
                      <a:pt x="444" y="476"/>
                    </a:lnTo>
                    <a:lnTo>
                      <a:pt x="463" y="480"/>
                    </a:lnTo>
                    <a:lnTo>
                      <a:pt x="489" y="498"/>
                    </a:lnTo>
                    <a:lnTo>
                      <a:pt x="489" y="531"/>
                    </a:lnTo>
                    <a:lnTo>
                      <a:pt x="479" y="547"/>
                    </a:lnTo>
                    <a:lnTo>
                      <a:pt x="473" y="559"/>
                    </a:lnTo>
                    <a:lnTo>
                      <a:pt x="495" y="565"/>
                    </a:lnTo>
                    <a:lnTo>
                      <a:pt x="523" y="610"/>
                    </a:lnTo>
                    <a:lnTo>
                      <a:pt x="540" y="610"/>
                    </a:lnTo>
                    <a:lnTo>
                      <a:pt x="562" y="594"/>
                    </a:lnTo>
                    <a:lnTo>
                      <a:pt x="607" y="575"/>
                    </a:lnTo>
                    <a:lnTo>
                      <a:pt x="668" y="610"/>
                    </a:lnTo>
                    <a:lnTo>
                      <a:pt x="684" y="614"/>
                    </a:lnTo>
                    <a:lnTo>
                      <a:pt x="690" y="626"/>
                    </a:lnTo>
                    <a:lnTo>
                      <a:pt x="700" y="614"/>
                    </a:lnTo>
                    <a:lnTo>
                      <a:pt x="722" y="610"/>
                    </a:lnTo>
                    <a:lnTo>
                      <a:pt x="751" y="581"/>
                    </a:lnTo>
                    <a:lnTo>
                      <a:pt x="757" y="594"/>
                    </a:lnTo>
                    <a:lnTo>
                      <a:pt x="767" y="594"/>
                    </a:lnTo>
                    <a:lnTo>
                      <a:pt x="777" y="581"/>
                    </a:lnTo>
                    <a:lnTo>
                      <a:pt x="805" y="575"/>
                    </a:lnTo>
                    <a:lnTo>
                      <a:pt x="844" y="527"/>
                    </a:lnTo>
                    <a:lnTo>
                      <a:pt x="834" y="514"/>
                    </a:lnTo>
                    <a:lnTo>
                      <a:pt x="860" y="470"/>
                    </a:lnTo>
                    <a:lnTo>
                      <a:pt x="856" y="459"/>
                    </a:lnTo>
                    <a:lnTo>
                      <a:pt x="866" y="453"/>
                    </a:lnTo>
                    <a:lnTo>
                      <a:pt x="860" y="441"/>
                    </a:lnTo>
                    <a:lnTo>
                      <a:pt x="828" y="435"/>
                    </a:lnTo>
                    <a:lnTo>
                      <a:pt x="844" y="419"/>
                    </a:lnTo>
                    <a:lnTo>
                      <a:pt x="805" y="409"/>
                    </a:lnTo>
                    <a:lnTo>
                      <a:pt x="844" y="415"/>
                    </a:lnTo>
                    <a:lnTo>
                      <a:pt x="844" y="409"/>
                    </a:lnTo>
                    <a:lnTo>
                      <a:pt x="818" y="392"/>
                    </a:lnTo>
                    <a:lnTo>
                      <a:pt x="773" y="348"/>
                    </a:lnTo>
                    <a:lnTo>
                      <a:pt x="783" y="329"/>
                    </a:lnTo>
                    <a:lnTo>
                      <a:pt x="812" y="307"/>
                    </a:lnTo>
                    <a:lnTo>
                      <a:pt x="767" y="297"/>
                    </a:lnTo>
                    <a:lnTo>
                      <a:pt x="767" y="307"/>
                    </a:lnTo>
                    <a:lnTo>
                      <a:pt x="751" y="307"/>
                    </a:lnTo>
                    <a:lnTo>
                      <a:pt x="745" y="291"/>
                    </a:lnTo>
                    <a:lnTo>
                      <a:pt x="712" y="285"/>
                    </a:lnTo>
                    <a:lnTo>
                      <a:pt x="712" y="268"/>
                    </a:lnTo>
                    <a:lnTo>
                      <a:pt x="739" y="258"/>
                    </a:lnTo>
                    <a:lnTo>
                      <a:pt x="757" y="234"/>
                    </a:lnTo>
                    <a:lnTo>
                      <a:pt x="773" y="240"/>
                    </a:lnTo>
                    <a:lnTo>
                      <a:pt x="767" y="252"/>
                    </a:lnTo>
                    <a:lnTo>
                      <a:pt x="777" y="268"/>
                    </a:lnTo>
                    <a:lnTo>
                      <a:pt x="805" y="252"/>
                    </a:lnTo>
                    <a:lnTo>
                      <a:pt x="824" y="252"/>
                    </a:lnTo>
                    <a:lnTo>
                      <a:pt x="844" y="230"/>
                    </a:lnTo>
                    <a:lnTo>
                      <a:pt x="866" y="218"/>
                    </a:lnTo>
                    <a:lnTo>
                      <a:pt x="879" y="201"/>
                    </a:lnTo>
                    <a:lnTo>
                      <a:pt x="895" y="191"/>
                    </a:lnTo>
                    <a:lnTo>
                      <a:pt x="885" y="167"/>
                    </a:lnTo>
                    <a:lnTo>
                      <a:pt x="907" y="157"/>
                    </a:lnTo>
                    <a:lnTo>
                      <a:pt x="885" y="89"/>
                    </a:lnTo>
                    <a:lnTo>
                      <a:pt x="840" y="112"/>
                    </a:lnTo>
                    <a:lnTo>
                      <a:pt x="789" y="79"/>
                    </a:lnTo>
                    <a:lnTo>
                      <a:pt x="745" y="61"/>
                    </a:lnTo>
                    <a:lnTo>
                      <a:pt x="734" y="39"/>
                    </a:lnTo>
                    <a:lnTo>
                      <a:pt x="645" y="0"/>
                    </a:lnTo>
                    <a:lnTo>
                      <a:pt x="607" y="6"/>
                    </a:lnTo>
                    <a:lnTo>
                      <a:pt x="607" y="16"/>
                    </a:lnTo>
                    <a:lnTo>
                      <a:pt x="623" y="33"/>
                    </a:lnTo>
                    <a:lnTo>
                      <a:pt x="611" y="51"/>
                    </a:lnTo>
                    <a:lnTo>
                      <a:pt x="629" y="67"/>
                    </a:lnTo>
                    <a:lnTo>
                      <a:pt x="594" y="73"/>
                    </a:lnTo>
                    <a:lnTo>
                      <a:pt x="594" y="7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46" name="Freeform 286"/>
              <p:cNvSpPr>
                <a:spLocks/>
              </p:cNvSpPr>
              <p:nvPr/>
            </p:nvSpPr>
            <p:spPr bwMode="auto">
              <a:xfrm>
                <a:off x="4517" y="1982"/>
                <a:ext cx="44" cy="39"/>
              </a:xfrm>
              <a:custGeom>
                <a:avLst/>
                <a:gdLst/>
                <a:ahLst/>
                <a:cxnLst>
                  <a:cxn ang="0">
                    <a:pos x="12" y="39"/>
                  </a:cxn>
                  <a:cxn ang="0">
                    <a:pos x="34" y="39"/>
                  </a:cxn>
                  <a:cxn ang="0">
                    <a:pos x="44" y="16"/>
                  </a:cxn>
                  <a:cxn ang="0">
                    <a:pos x="40" y="4"/>
                  </a:cxn>
                  <a:cxn ang="0">
                    <a:pos x="18" y="0"/>
                  </a:cxn>
                  <a:cxn ang="0">
                    <a:pos x="0" y="23"/>
                  </a:cxn>
                  <a:cxn ang="0">
                    <a:pos x="12" y="39"/>
                  </a:cxn>
                  <a:cxn ang="0">
                    <a:pos x="12" y="39"/>
                  </a:cxn>
                </a:cxnLst>
                <a:rect l="0" t="0" r="r" b="b"/>
                <a:pathLst>
                  <a:path w="44" h="39">
                    <a:moveTo>
                      <a:pt x="12" y="39"/>
                    </a:moveTo>
                    <a:lnTo>
                      <a:pt x="34" y="39"/>
                    </a:lnTo>
                    <a:lnTo>
                      <a:pt x="44" y="16"/>
                    </a:lnTo>
                    <a:lnTo>
                      <a:pt x="40" y="4"/>
                    </a:lnTo>
                    <a:lnTo>
                      <a:pt x="18" y="0"/>
                    </a:lnTo>
                    <a:lnTo>
                      <a:pt x="0" y="23"/>
                    </a:lnTo>
                    <a:lnTo>
                      <a:pt x="12" y="39"/>
                    </a:lnTo>
                    <a:lnTo>
                      <a:pt x="12" y="39"/>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grpSp>
          <p:nvGrpSpPr>
            <p:cNvPr id="16" name="Group 287"/>
            <p:cNvGrpSpPr>
              <a:grpSpLocks/>
            </p:cNvGrpSpPr>
            <p:nvPr/>
          </p:nvGrpSpPr>
          <p:grpSpPr bwMode="auto">
            <a:xfrm>
              <a:off x="1169987" y="2738433"/>
              <a:ext cx="2473327" cy="3008306"/>
              <a:chOff x="641" y="1770"/>
              <a:chExt cx="1369" cy="1667"/>
            </a:xfrm>
            <a:grpFill/>
          </p:grpSpPr>
          <p:sp>
            <p:nvSpPr>
              <p:cNvPr id="17" name="Freeform 288"/>
              <p:cNvSpPr>
                <a:spLocks/>
              </p:cNvSpPr>
              <p:nvPr/>
            </p:nvSpPr>
            <p:spPr bwMode="auto">
              <a:xfrm>
                <a:off x="641" y="1770"/>
                <a:ext cx="473" cy="345"/>
              </a:xfrm>
              <a:custGeom>
                <a:avLst/>
                <a:gdLst/>
                <a:ahLst/>
                <a:cxnLst>
                  <a:cxn ang="0">
                    <a:pos x="6" y="49"/>
                  </a:cxn>
                  <a:cxn ang="0">
                    <a:pos x="22" y="87"/>
                  </a:cxn>
                  <a:cxn ang="0">
                    <a:pos x="45" y="132"/>
                  </a:cxn>
                  <a:cxn ang="0">
                    <a:pos x="73" y="189"/>
                  </a:cxn>
                  <a:cxn ang="0">
                    <a:pos x="67" y="160"/>
                  </a:cxn>
                  <a:cxn ang="0">
                    <a:pos x="57" y="138"/>
                  </a:cxn>
                  <a:cxn ang="0">
                    <a:pos x="45" y="100"/>
                  </a:cxn>
                  <a:cxn ang="0">
                    <a:pos x="29" y="45"/>
                  </a:cxn>
                  <a:cxn ang="0">
                    <a:pos x="51" y="20"/>
                  </a:cxn>
                  <a:cxn ang="0">
                    <a:pos x="96" y="128"/>
                  </a:cxn>
                  <a:cxn ang="0">
                    <a:pos x="140" y="179"/>
                  </a:cxn>
                  <a:cxn ang="0">
                    <a:pos x="140" y="227"/>
                  </a:cxn>
                  <a:cxn ang="0">
                    <a:pos x="169" y="256"/>
                  </a:cxn>
                  <a:cxn ang="0">
                    <a:pos x="201" y="278"/>
                  </a:cxn>
                  <a:cxn ang="0">
                    <a:pos x="223" y="300"/>
                  </a:cxn>
                  <a:cxn ang="0">
                    <a:pos x="290" y="323"/>
                  </a:cxn>
                  <a:cxn ang="0">
                    <a:pos x="362" y="345"/>
                  </a:cxn>
                  <a:cxn ang="0">
                    <a:pos x="396" y="313"/>
                  </a:cxn>
                  <a:cxn ang="0">
                    <a:pos x="384" y="284"/>
                  </a:cxn>
                  <a:cxn ang="0">
                    <a:pos x="441" y="278"/>
                  </a:cxn>
                  <a:cxn ang="0">
                    <a:pos x="457" y="240"/>
                  </a:cxn>
                  <a:cxn ang="0">
                    <a:pos x="467" y="211"/>
                  </a:cxn>
                  <a:cxn ang="0">
                    <a:pos x="384" y="266"/>
                  </a:cxn>
                  <a:cxn ang="0">
                    <a:pos x="329" y="278"/>
                  </a:cxn>
                  <a:cxn ang="0">
                    <a:pos x="284" y="154"/>
                  </a:cxn>
                  <a:cxn ang="0">
                    <a:pos x="301" y="128"/>
                  </a:cxn>
                  <a:cxn ang="0">
                    <a:pos x="278" y="77"/>
                  </a:cxn>
                  <a:cxn ang="0">
                    <a:pos x="234" y="55"/>
                  </a:cxn>
                  <a:cxn ang="0">
                    <a:pos x="217" y="65"/>
                  </a:cxn>
                  <a:cxn ang="0">
                    <a:pos x="163" y="10"/>
                  </a:cxn>
                  <a:cxn ang="0">
                    <a:pos x="57" y="0"/>
                  </a:cxn>
                  <a:cxn ang="0">
                    <a:pos x="0" y="26"/>
                  </a:cxn>
                </a:cxnLst>
                <a:rect l="0" t="0" r="r" b="b"/>
                <a:pathLst>
                  <a:path w="473" h="345">
                    <a:moveTo>
                      <a:pt x="0" y="26"/>
                    </a:moveTo>
                    <a:lnTo>
                      <a:pt x="6" y="49"/>
                    </a:lnTo>
                    <a:lnTo>
                      <a:pt x="18" y="65"/>
                    </a:lnTo>
                    <a:lnTo>
                      <a:pt x="22" y="87"/>
                    </a:lnTo>
                    <a:lnTo>
                      <a:pt x="12" y="87"/>
                    </a:lnTo>
                    <a:lnTo>
                      <a:pt x="45" y="132"/>
                    </a:lnTo>
                    <a:lnTo>
                      <a:pt x="45" y="150"/>
                    </a:lnTo>
                    <a:lnTo>
                      <a:pt x="73" y="189"/>
                    </a:lnTo>
                    <a:lnTo>
                      <a:pt x="83" y="179"/>
                    </a:lnTo>
                    <a:lnTo>
                      <a:pt x="67" y="160"/>
                    </a:lnTo>
                    <a:lnTo>
                      <a:pt x="67" y="144"/>
                    </a:lnTo>
                    <a:lnTo>
                      <a:pt x="57" y="138"/>
                    </a:lnTo>
                    <a:lnTo>
                      <a:pt x="61" y="122"/>
                    </a:lnTo>
                    <a:lnTo>
                      <a:pt x="45" y="100"/>
                    </a:lnTo>
                    <a:lnTo>
                      <a:pt x="45" y="83"/>
                    </a:lnTo>
                    <a:lnTo>
                      <a:pt x="29" y="45"/>
                    </a:lnTo>
                    <a:lnTo>
                      <a:pt x="35" y="16"/>
                    </a:lnTo>
                    <a:lnTo>
                      <a:pt x="51" y="20"/>
                    </a:lnTo>
                    <a:lnTo>
                      <a:pt x="96" y="116"/>
                    </a:lnTo>
                    <a:lnTo>
                      <a:pt x="96" y="128"/>
                    </a:lnTo>
                    <a:lnTo>
                      <a:pt x="112" y="144"/>
                    </a:lnTo>
                    <a:lnTo>
                      <a:pt x="140" y="179"/>
                    </a:lnTo>
                    <a:lnTo>
                      <a:pt x="144" y="211"/>
                    </a:lnTo>
                    <a:lnTo>
                      <a:pt x="140" y="227"/>
                    </a:lnTo>
                    <a:lnTo>
                      <a:pt x="150" y="256"/>
                    </a:lnTo>
                    <a:lnTo>
                      <a:pt x="169" y="256"/>
                    </a:lnTo>
                    <a:lnTo>
                      <a:pt x="173" y="272"/>
                    </a:lnTo>
                    <a:lnTo>
                      <a:pt x="201" y="278"/>
                    </a:lnTo>
                    <a:lnTo>
                      <a:pt x="201" y="288"/>
                    </a:lnTo>
                    <a:lnTo>
                      <a:pt x="223" y="300"/>
                    </a:lnTo>
                    <a:lnTo>
                      <a:pt x="240" y="300"/>
                    </a:lnTo>
                    <a:lnTo>
                      <a:pt x="290" y="323"/>
                    </a:lnTo>
                    <a:lnTo>
                      <a:pt x="317" y="313"/>
                    </a:lnTo>
                    <a:lnTo>
                      <a:pt x="362" y="345"/>
                    </a:lnTo>
                    <a:lnTo>
                      <a:pt x="368" y="313"/>
                    </a:lnTo>
                    <a:lnTo>
                      <a:pt x="396" y="313"/>
                    </a:lnTo>
                    <a:lnTo>
                      <a:pt x="400" y="300"/>
                    </a:lnTo>
                    <a:lnTo>
                      <a:pt x="384" y="284"/>
                    </a:lnTo>
                    <a:lnTo>
                      <a:pt x="422" y="278"/>
                    </a:lnTo>
                    <a:lnTo>
                      <a:pt x="441" y="278"/>
                    </a:lnTo>
                    <a:lnTo>
                      <a:pt x="451" y="262"/>
                    </a:lnTo>
                    <a:lnTo>
                      <a:pt x="457" y="240"/>
                    </a:lnTo>
                    <a:lnTo>
                      <a:pt x="473" y="221"/>
                    </a:lnTo>
                    <a:lnTo>
                      <a:pt x="467" y="211"/>
                    </a:lnTo>
                    <a:lnTo>
                      <a:pt x="412" y="217"/>
                    </a:lnTo>
                    <a:lnTo>
                      <a:pt x="384" y="266"/>
                    </a:lnTo>
                    <a:lnTo>
                      <a:pt x="358" y="266"/>
                    </a:lnTo>
                    <a:lnTo>
                      <a:pt x="329" y="278"/>
                    </a:lnTo>
                    <a:lnTo>
                      <a:pt x="290" y="234"/>
                    </a:lnTo>
                    <a:lnTo>
                      <a:pt x="284" y="154"/>
                    </a:lnTo>
                    <a:lnTo>
                      <a:pt x="301" y="138"/>
                    </a:lnTo>
                    <a:lnTo>
                      <a:pt x="301" y="128"/>
                    </a:lnTo>
                    <a:lnTo>
                      <a:pt x="284" y="116"/>
                    </a:lnTo>
                    <a:lnTo>
                      <a:pt x="278" y="77"/>
                    </a:lnTo>
                    <a:lnTo>
                      <a:pt x="256" y="49"/>
                    </a:lnTo>
                    <a:lnTo>
                      <a:pt x="234" y="55"/>
                    </a:lnTo>
                    <a:lnTo>
                      <a:pt x="230" y="65"/>
                    </a:lnTo>
                    <a:lnTo>
                      <a:pt x="217" y="65"/>
                    </a:lnTo>
                    <a:lnTo>
                      <a:pt x="185" y="10"/>
                    </a:lnTo>
                    <a:lnTo>
                      <a:pt x="163" y="10"/>
                    </a:lnTo>
                    <a:lnTo>
                      <a:pt x="128" y="20"/>
                    </a:lnTo>
                    <a:lnTo>
                      <a:pt x="57" y="0"/>
                    </a:lnTo>
                    <a:lnTo>
                      <a:pt x="6" y="0"/>
                    </a:lnTo>
                    <a:lnTo>
                      <a:pt x="0" y="26"/>
                    </a:lnTo>
                    <a:lnTo>
                      <a:pt x="0" y="2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8" name="Freeform 289"/>
              <p:cNvSpPr>
                <a:spLocks/>
              </p:cNvSpPr>
              <p:nvPr/>
            </p:nvSpPr>
            <p:spPr bwMode="auto">
              <a:xfrm>
                <a:off x="1003" y="2048"/>
                <a:ext cx="79" cy="83"/>
              </a:xfrm>
              <a:custGeom>
                <a:avLst/>
                <a:gdLst/>
                <a:ahLst/>
                <a:cxnLst>
                  <a:cxn ang="0">
                    <a:pos x="22" y="6"/>
                  </a:cxn>
                  <a:cxn ang="0">
                    <a:pos x="38" y="22"/>
                  </a:cxn>
                  <a:cxn ang="0">
                    <a:pos x="34" y="35"/>
                  </a:cxn>
                  <a:cxn ang="0">
                    <a:pos x="6" y="35"/>
                  </a:cxn>
                  <a:cxn ang="0">
                    <a:pos x="0" y="67"/>
                  </a:cxn>
                  <a:cxn ang="0">
                    <a:pos x="38" y="83"/>
                  </a:cxn>
                  <a:cxn ang="0">
                    <a:pos x="60" y="67"/>
                  </a:cxn>
                  <a:cxn ang="0">
                    <a:pos x="79" y="51"/>
                  </a:cxn>
                  <a:cxn ang="0">
                    <a:pos x="73" y="39"/>
                  </a:cxn>
                  <a:cxn ang="0">
                    <a:pos x="60" y="39"/>
                  </a:cxn>
                  <a:cxn ang="0">
                    <a:pos x="60" y="0"/>
                  </a:cxn>
                  <a:cxn ang="0">
                    <a:pos x="22" y="6"/>
                  </a:cxn>
                  <a:cxn ang="0">
                    <a:pos x="22" y="6"/>
                  </a:cxn>
                </a:cxnLst>
                <a:rect l="0" t="0" r="r" b="b"/>
                <a:pathLst>
                  <a:path w="79" h="83">
                    <a:moveTo>
                      <a:pt x="22" y="6"/>
                    </a:moveTo>
                    <a:lnTo>
                      <a:pt x="38" y="22"/>
                    </a:lnTo>
                    <a:lnTo>
                      <a:pt x="34" y="35"/>
                    </a:lnTo>
                    <a:lnTo>
                      <a:pt x="6" y="35"/>
                    </a:lnTo>
                    <a:lnTo>
                      <a:pt x="0" y="67"/>
                    </a:lnTo>
                    <a:lnTo>
                      <a:pt x="38" y="83"/>
                    </a:lnTo>
                    <a:lnTo>
                      <a:pt x="60" y="67"/>
                    </a:lnTo>
                    <a:lnTo>
                      <a:pt x="79" y="51"/>
                    </a:lnTo>
                    <a:lnTo>
                      <a:pt x="73" y="39"/>
                    </a:lnTo>
                    <a:lnTo>
                      <a:pt x="60" y="39"/>
                    </a:lnTo>
                    <a:lnTo>
                      <a:pt x="60" y="0"/>
                    </a:lnTo>
                    <a:lnTo>
                      <a:pt x="22" y="6"/>
                    </a:lnTo>
                    <a:lnTo>
                      <a:pt x="22"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19" name="Freeform 290"/>
              <p:cNvSpPr>
                <a:spLocks/>
              </p:cNvSpPr>
              <p:nvPr/>
            </p:nvSpPr>
            <p:spPr bwMode="auto">
              <a:xfrm>
                <a:off x="1041" y="2115"/>
                <a:ext cx="45" cy="29"/>
              </a:xfrm>
              <a:custGeom>
                <a:avLst/>
                <a:gdLst/>
                <a:ahLst/>
                <a:cxnLst>
                  <a:cxn ang="0">
                    <a:pos x="22" y="0"/>
                  </a:cxn>
                  <a:cxn ang="0">
                    <a:pos x="0" y="16"/>
                  </a:cxn>
                  <a:cxn ang="0">
                    <a:pos x="35" y="29"/>
                  </a:cxn>
                  <a:cxn ang="0">
                    <a:pos x="45" y="16"/>
                  </a:cxn>
                  <a:cxn ang="0">
                    <a:pos x="45" y="6"/>
                  </a:cxn>
                  <a:cxn ang="0">
                    <a:pos x="22" y="0"/>
                  </a:cxn>
                  <a:cxn ang="0">
                    <a:pos x="22" y="0"/>
                  </a:cxn>
                </a:cxnLst>
                <a:rect l="0" t="0" r="r" b="b"/>
                <a:pathLst>
                  <a:path w="45" h="29">
                    <a:moveTo>
                      <a:pt x="22" y="0"/>
                    </a:moveTo>
                    <a:lnTo>
                      <a:pt x="0" y="16"/>
                    </a:lnTo>
                    <a:lnTo>
                      <a:pt x="35" y="29"/>
                    </a:lnTo>
                    <a:lnTo>
                      <a:pt x="45" y="16"/>
                    </a:lnTo>
                    <a:lnTo>
                      <a:pt x="45" y="6"/>
                    </a:lnTo>
                    <a:lnTo>
                      <a:pt x="22" y="0"/>
                    </a:lnTo>
                    <a:lnTo>
                      <a:pt x="2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0" name="Freeform 291"/>
              <p:cNvSpPr>
                <a:spLocks/>
              </p:cNvSpPr>
              <p:nvPr/>
            </p:nvSpPr>
            <p:spPr bwMode="auto">
              <a:xfrm>
                <a:off x="1063" y="2048"/>
                <a:ext cx="23" cy="39"/>
              </a:xfrm>
              <a:custGeom>
                <a:avLst/>
                <a:gdLst/>
                <a:ahLst/>
                <a:cxnLst>
                  <a:cxn ang="0">
                    <a:pos x="19" y="0"/>
                  </a:cxn>
                  <a:cxn ang="0">
                    <a:pos x="0" y="0"/>
                  </a:cxn>
                  <a:cxn ang="0">
                    <a:pos x="0" y="39"/>
                  </a:cxn>
                  <a:cxn ang="0">
                    <a:pos x="13" y="39"/>
                  </a:cxn>
                  <a:cxn ang="0">
                    <a:pos x="23" y="16"/>
                  </a:cxn>
                  <a:cxn ang="0">
                    <a:pos x="19" y="0"/>
                  </a:cxn>
                  <a:cxn ang="0">
                    <a:pos x="19" y="0"/>
                  </a:cxn>
                </a:cxnLst>
                <a:rect l="0" t="0" r="r" b="b"/>
                <a:pathLst>
                  <a:path w="23" h="39">
                    <a:moveTo>
                      <a:pt x="19" y="0"/>
                    </a:moveTo>
                    <a:lnTo>
                      <a:pt x="0" y="0"/>
                    </a:lnTo>
                    <a:lnTo>
                      <a:pt x="0" y="39"/>
                    </a:lnTo>
                    <a:lnTo>
                      <a:pt x="13" y="39"/>
                    </a:lnTo>
                    <a:lnTo>
                      <a:pt x="23" y="16"/>
                    </a:lnTo>
                    <a:lnTo>
                      <a:pt x="19" y="0"/>
                    </a:lnTo>
                    <a:lnTo>
                      <a:pt x="19"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1" name="Freeform 292"/>
              <p:cNvSpPr>
                <a:spLocks/>
              </p:cNvSpPr>
              <p:nvPr/>
            </p:nvSpPr>
            <p:spPr bwMode="auto">
              <a:xfrm>
                <a:off x="1063" y="2093"/>
                <a:ext cx="96" cy="44"/>
              </a:xfrm>
              <a:custGeom>
                <a:avLst/>
                <a:gdLst/>
                <a:ahLst/>
                <a:cxnLst>
                  <a:cxn ang="0">
                    <a:pos x="19" y="6"/>
                  </a:cxn>
                  <a:cxn ang="0">
                    <a:pos x="0" y="22"/>
                  </a:cxn>
                  <a:cxn ang="0">
                    <a:pos x="23" y="28"/>
                  </a:cxn>
                  <a:cxn ang="0">
                    <a:pos x="23" y="38"/>
                  </a:cxn>
                  <a:cxn ang="0">
                    <a:pos x="35" y="44"/>
                  </a:cxn>
                  <a:cxn ang="0">
                    <a:pos x="45" y="32"/>
                  </a:cxn>
                  <a:cxn ang="0">
                    <a:pos x="96" y="10"/>
                  </a:cxn>
                  <a:cxn ang="0">
                    <a:pos x="96" y="0"/>
                  </a:cxn>
                  <a:cxn ang="0">
                    <a:pos x="29" y="0"/>
                  </a:cxn>
                  <a:cxn ang="0">
                    <a:pos x="19" y="6"/>
                  </a:cxn>
                  <a:cxn ang="0">
                    <a:pos x="19" y="6"/>
                  </a:cxn>
                </a:cxnLst>
                <a:rect l="0" t="0" r="r" b="b"/>
                <a:pathLst>
                  <a:path w="96" h="44">
                    <a:moveTo>
                      <a:pt x="19" y="6"/>
                    </a:moveTo>
                    <a:lnTo>
                      <a:pt x="0" y="22"/>
                    </a:lnTo>
                    <a:lnTo>
                      <a:pt x="23" y="28"/>
                    </a:lnTo>
                    <a:lnTo>
                      <a:pt x="23" y="38"/>
                    </a:lnTo>
                    <a:lnTo>
                      <a:pt x="35" y="44"/>
                    </a:lnTo>
                    <a:lnTo>
                      <a:pt x="45" y="32"/>
                    </a:lnTo>
                    <a:lnTo>
                      <a:pt x="96" y="10"/>
                    </a:lnTo>
                    <a:lnTo>
                      <a:pt x="96" y="0"/>
                    </a:lnTo>
                    <a:lnTo>
                      <a:pt x="29" y="0"/>
                    </a:lnTo>
                    <a:lnTo>
                      <a:pt x="19" y="6"/>
                    </a:lnTo>
                    <a:lnTo>
                      <a:pt x="19"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2" name="Freeform 293"/>
              <p:cNvSpPr>
                <a:spLocks/>
              </p:cNvSpPr>
              <p:nvPr/>
            </p:nvSpPr>
            <p:spPr bwMode="auto">
              <a:xfrm>
                <a:off x="1086" y="2103"/>
                <a:ext cx="73" cy="73"/>
              </a:xfrm>
              <a:custGeom>
                <a:avLst/>
                <a:gdLst/>
                <a:ahLst/>
                <a:cxnLst>
                  <a:cxn ang="0">
                    <a:pos x="0" y="47"/>
                  </a:cxn>
                  <a:cxn ang="0">
                    <a:pos x="28" y="73"/>
                  </a:cxn>
                  <a:cxn ang="0">
                    <a:pos x="63" y="73"/>
                  </a:cxn>
                  <a:cxn ang="0">
                    <a:pos x="73" y="0"/>
                  </a:cxn>
                  <a:cxn ang="0">
                    <a:pos x="22" y="22"/>
                  </a:cxn>
                  <a:cxn ang="0">
                    <a:pos x="0" y="47"/>
                  </a:cxn>
                  <a:cxn ang="0">
                    <a:pos x="0" y="47"/>
                  </a:cxn>
                </a:cxnLst>
                <a:rect l="0" t="0" r="r" b="b"/>
                <a:pathLst>
                  <a:path w="73" h="73">
                    <a:moveTo>
                      <a:pt x="0" y="47"/>
                    </a:moveTo>
                    <a:lnTo>
                      <a:pt x="28" y="73"/>
                    </a:lnTo>
                    <a:lnTo>
                      <a:pt x="63" y="73"/>
                    </a:lnTo>
                    <a:lnTo>
                      <a:pt x="73" y="0"/>
                    </a:lnTo>
                    <a:lnTo>
                      <a:pt x="22" y="22"/>
                    </a:lnTo>
                    <a:lnTo>
                      <a:pt x="0" y="47"/>
                    </a:lnTo>
                    <a:lnTo>
                      <a:pt x="0" y="4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3" name="Freeform 294"/>
              <p:cNvSpPr>
                <a:spLocks/>
              </p:cNvSpPr>
              <p:nvPr/>
            </p:nvSpPr>
            <p:spPr bwMode="auto">
              <a:xfrm>
                <a:off x="1108" y="2176"/>
                <a:ext cx="63" cy="55"/>
              </a:xfrm>
              <a:custGeom>
                <a:avLst/>
                <a:gdLst/>
                <a:ahLst/>
                <a:cxnLst>
                  <a:cxn ang="0">
                    <a:pos x="41" y="0"/>
                  </a:cxn>
                  <a:cxn ang="0">
                    <a:pos x="6" y="0"/>
                  </a:cxn>
                  <a:cxn ang="0">
                    <a:pos x="0" y="12"/>
                  </a:cxn>
                  <a:cxn ang="0">
                    <a:pos x="6" y="33"/>
                  </a:cxn>
                  <a:cxn ang="0">
                    <a:pos x="29" y="33"/>
                  </a:cxn>
                  <a:cxn ang="0">
                    <a:pos x="41" y="55"/>
                  </a:cxn>
                  <a:cxn ang="0">
                    <a:pos x="63" y="55"/>
                  </a:cxn>
                  <a:cxn ang="0">
                    <a:pos x="63" y="45"/>
                  </a:cxn>
                  <a:cxn ang="0">
                    <a:pos x="45" y="28"/>
                  </a:cxn>
                  <a:cxn ang="0">
                    <a:pos x="41" y="0"/>
                  </a:cxn>
                  <a:cxn ang="0">
                    <a:pos x="41" y="0"/>
                  </a:cxn>
                </a:cxnLst>
                <a:rect l="0" t="0" r="r" b="b"/>
                <a:pathLst>
                  <a:path w="63" h="55">
                    <a:moveTo>
                      <a:pt x="41" y="0"/>
                    </a:moveTo>
                    <a:lnTo>
                      <a:pt x="6" y="0"/>
                    </a:lnTo>
                    <a:lnTo>
                      <a:pt x="0" y="12"/>
                    </a:lnTo>
                    <a:lnTo>
                      <a:pt x="6" y="33"/>
                    </a:lnTo>
                    <a:lnTo>
                      <a:pt x="29" y="33"/>
                    </a:lnTo>
                    <a:lnTo>
                      <a:pt x="41" y="55"/>
                    </a:lnTo>
                    <a:lnTo>
                      <a:pt x="63" y="55"/>
                    </a:lnTo>
                    <a:lnTo>
                      <a:pt x="63" y="45"/>
                    </a:lnTo>
                    <a:lnTo>
                      <a:pt x="45" y="28"/>
                    </a:lnTo>
                    <a:lnTo>
                      <a:pt x="41" y="0"/>
                    </a:lnTo>
                    <a:lnTo>
                      <a:pt x="41"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4" name="Freeform 295"/>
              <p:cNvSpPr>
                <a:spLocks/>
              </p:cNvSpPr>
              <p:nvPr/>
            </p:nvSpPr>
            <p:spPr bwMode="auto">
              <a:xfrm>
                <a:off x="1171" y="2204"/>
                <a:ext cx="94" cy="55"/>
              </a:xfrm>
              <a:custGeom>
                <a:avLst/>
                <a:gdLst/>
                <a:ahLst/>
                <a:cxnLst>
                  <a:cxn ang="0">
                    <a:pos x="43" y="0"/>
                  </a:cxn>
                  <a:cxn ang="0">
                    <a:pos x="20" y="17"/>
                  </a:cxn>
                  <a:cxn ang="0">
                    <a:pos x="0" y="17"/>
                  </a:cxn>
                  <a:cxn ang="0">
                    <a:pos x="0" y="27"/>
                  </a:cxn>
                  <a:cxn ang="0">
                    <a:pos x="33" y="45"/>
                  </a:cxn>
                  <a:cxn ang="0">
                    <a:pos x="33" y="27"/>
                  </a:cxn>
                  <a:cxn ang="0">
                    <a:pos x="55" y="17"/>
                  </a:cxn>
                  <a:cxn ang="0">
                    <a:pos x="71" y="33"/>
                  </a:cxn>
                  <a:cxn ang="0">
                    <a:pos x="65" y="49"/>
                  </a:cxn>
                  <a:cxn ang="0">
                    <a:pos x="83" y="55"/>
                  </a:cxn>
                  <a:cxn ang="0">
                    <a:pos x="94" y="27"/>
                  </a:cxn>
                  <a:cxn ang="0">
                    <a:pos x="65" y="5"/>
                  </a:cxn>
                  <a:cxn ang="0">
                    <a:pos x="43" y="0"/>
                  </a:cxn>
                  <a:cxn ang="0">
                    <a:pos x="43" y="0"/>
                  </a:cxn>
                </a:cxnLst>
                <a:rect l="0" t="0" r="r" b="b"/>
                <a:pathLst>
                  <a:path w="94" h="55">
                    <a:moveTo>
                      <a:pt x="43" y="0"/>
                    </a:moveTo>
                    <a:lnTo>
                      <a:pt x="20" y="17"/>
                    </a:lnTo>
                    <a:lnTo>
                      <a:pt x="0" y="17"/>
                    </a:lnTo>
                    <a:lnTo>
                      <a:pt x="0" y="27"/>
                    </a:lnTo>
                    <a:lnTo>
                      <a:pt x="33" y="45"/>
                    </a:lnTo>
                    <a:lnTo>
                      <a:pt x="33" y="27"/>
                    </a:lnTo>
                    <a:lnTo>
                      <a:pt x="55" y="17"/>
                    </a:lnTo>
                    <a:lnTo>
                      <a:pt x="71" y="33"/>
                    </a:lnTo>
                    <a:lnTo>
                      <a:pt x="65" y="49"/>
                    </a:lnTo>
                    <a:lnTo>
                      <a:pt x="83" y="55"/>
                    </a:lnTo>
                    <a:lnTo>
                      <a:pt x="94" y="27"/>
                    </a:lnTo>
                    <a:lnTo>
                      <a:pt x="65" y="5"/>
                    </a:lnTo>
                    <a:lnTo>
                      <a:pt x="43" y="0"/>
                    </a:lnTo>
                    <a:lnTo>
                      <a:pt x="4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5" name="Freeform 296"/>
              <p:cNvSpPr>
                <a:spLocks/>
              </p:cNvSpPr>
              <p:nvPr/>
            </p:nvSpPr>
            <p:spPr bwMode="auto">
              <a:xfrm>
                <a:off x="1226" y="2154"/>
                <a:ext cx="211" cy="312"/>
              </a:xfrm>
              <a:custGeom>
                <a:avLst/>
                <a:gdLst/>
                <a:ahLst/>
                <a:cxnLst>
                  <a:cxn ang="0">
                    <a:pos x="89" y="22"/>
                  </a:cxn>
                  <a:cxn ang="0">
                    <a:pos x="67" y="22"/>
                  </a:cxn>
                  <a:cxn ang="0">
                    <a:pos x="61" y="55"/>
                  </a:cxn>
                  <a:cxn ang="0">
                    <a:pos x="39" y="77"/>
                  </a:cxn>
                  <a:cxn ang="0">
                    <a:pos x="28" y="105"/>
                  </a:cxn>
                  <a:cxn ang="0">
                    <a:pos x="32" y="122"/>
                  </a:cxn>
                  <a:cxn ang="0">
                    <a:pos x="28" y="166"/>
                  </a:cxn>
                  <a:cxn ang="0">
                    <a:pos x="6" y="189"/>
                  </a:cxn>
                  <a:cxn ang="0">
                    <a:pos x="0" y="201"/>
                  </a:cxn>
                  <a:cxn ang="0">
                    <a:pos x="45" y="229"/>
                  </a:cxn>
                  <a:cxn ang="0">
                    <a:pos x="71" y="233"/>
                  </a:cxn>
                  <a:cxn ang="0">
                    <a:pos x="116" y="278"/>
                  </a:cxn>
                  <a:cxn ang="0">
                    <a:pos x="150" y="274"/>
                  </a:cxn>
                  <a:cxn ang="0">
                    <a:pos x="150" y="306"/>
                  </a:cxn>
                  <a:cxn ang="0">
                    <a:pos x="166" y="312"/>
                  </a:cxn>
                  <a:cxn ang="0">
                    <a:pos x="173" y="251"/>
                  </a:cxn>
                  <a:cxn ang="0">
                    <a:pos x="154" y="229"/>
                  </a:cxn>
                  <a:cxn ang="0">
                    <a:pos x="177" y="217"/>
                  </a:cxn>
                  <a:cxn ang="0">
                    <a:pos x="173" y="207"/>
                  </a:cxn>
                  <a:cxn ang="0">
                    <a:pos x="211" y="195"/>
                  </a:cxn>
                  <a:cxn ang="0">
                    <a:pos x="211" y="166"/>
                  </a:cxn>
                  <a:cxn ang="0">
                    <a:pos x="205" y="134"/>
                  </a:cxn>
                  <a:cxn ang="0">
                    <a:pos x="211" y="111"/>
                  </a:cxn>
                  <a:cxn ang="0">
                    <a:pos x="173" y="117"/>
                  </a:cxn>
                  <a:cxn ang="0">
                    <a:pos x="160" y="99"/>
                  </a:cxn>
                  <a:cxn ang="0">
                    <a:pos x="116" y="73"/>
                  </a:cxn>
                  <a:cxn ang="0">
                    <a:pos x="116" y="34"/>
                  </a:cxn>
                  <a:cxn ang="0">
                    <a:pos x="144" y="6"/>
                  </a:cxn>
                  <a:cxn ang="0">
                    <a:pos x="134" y="0"/>
                  </a:cxn>
                  <a:cxn ang="0">
                    <a:pos x="89" y="22"/>
                  </a:cxn>
                  <a:cxn ang="0">
                    <a:pos x="89" y="22"/>
                  </a:cxn>
                </a:cxnLst>
                <a:rect l="0" t="0" r="r" b="b"/>
                <a:pathLst>
                  <a:path w="211" h="312">
                    <a:moveTo>
                      <a:pt x="89" y="22"/>
                    </a:moveTo>
                    <a:lnTo>
                      <a:pt x="67" y="22"/>
                    </a:lnTo>
                    <a:lnTo>
                      <a:pt x="61" y="55"/>
                    </a:lnTo>
                    <a:lnTo>
                      <a:pt x="39" y="77"/>
                    </a:lnTo>
                    <a:lnTo>
                      <a:pt x="28" y="105"/>
                    </a:lnTo>
                    <a:lnTo>
                      <a:pt x="32" y="122"/>
                    </a:lnTo>
                    <a:lnTo>
                      <a:pt x="28" y="166"/>
                    </a:lnTo>
                    <a:lnTo>
                      <a:pt x="6" y="189"/>
                    </a:lnTo>
                    <a:lnTo>
                      <a:pt x="0" y="201"/>
                    </a:lnTo>
                    <a:lnTo>
                      <a:pt x="45" y="229"/>
                    </a:lnTo>
                    <a:lnTo>
                      <a:pt x="71" y="233"/>
                    </a:lnTo>
                    <a:lnTo>
                      <a:pt x="116" y="278"/>
                    </a:lnTo>
                    <a:lnTo>
                      <a:pt x="150" y="274"/>
                    </a:lnTo>
                    <a:lnTo>
                      <a:pt x="150" y="306"/>
                    </a:lnTo>
                    <a:lnTo>
                      <a:pt x="166" y="312"/>
                    </a:lnTo>
                    <a:lnTo>
                      <a:pt x="173" y="251"/>
                    </a:lnTo>
                    <a:lnTo>
                      <a:pt x="154" y="229"/>
                    </a:lnTo>
                    <a:lnTo>
                      <a:pt x="177" y="217"/>
                    </a:lnTo>
                    <a:lnTo>
                      <a:pt x="173" y="207"/>
                    </a:lnTo>
                    <a:lnTo>
                      <a:pt x="211" y="195"/>
                    </a:lnTo>
                    <a:lnTo>
                      <a:pt x="211" y="166"/>
                    </a:lnTo>
                    <a:lnTo>
                      <a:pt x="205" y="134"/>
                    </a:lnTo>
                    <a:lnTo>
                      <a:pt x="211" y="111"/>
                    </a:lnTo>
                    <a:lnTo>
                      <a:pt x="173" y="117"/>
                    </a:lnTo>
                    <a:lnTo>
                      <a:pt x="160" y="99"/>
                    </a:lnTo>
                    <a:lnTo>
                      <a:pt x="116" y="73"/>
                    </a:lnTo>
                    <a:lnTo>
                      <a:pt x="116" y="34"/>
                    </a:lnTo>
                    <a:lnTo>
                      <a:pt x="144" y="6"/>
                    </a:lnTo>
                    <a:lnTo>
                      <a:pt x="134" y="0"/>
                    </a:lnTo>
                    <a:lnTo>
                      <a:pt x="89" y="22"/>
                    </a:lnTo>
                    <a:lnTo>
                      <a:pt x="89"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6" name="Freeform 297"/>
              <p:cNvSpPr>
                <a:spLocks/>
              </p:cNvSpPr>
              <p:nvPr/>
            </p:nvSpPr>
            <p:spPr bwMode="auto">
              <a:xfrm>
                <a:off x="1248" y="2032"/>
                <a:ext cx="45" cy="16"/>
              </a:xfrm>
              <a:custGeom>
                <a:avLst/>
                <a:gdLst/>
                <a:ahLst/>
                <a:cxnLst>
                  <a:cxn ang="0">
                    <a:pos x="23" y="0"/>
                  </a:cxn>
                  <a:cxn ang="0">
                    <a:pos x="0" y="4"/>
                  </a:cxn>
                  <a:cxn ang="0">
                    <a:pos x="23" y="16"/>
                  </a:cxn>
                  <a:cxn ang="0">
                    <a:pos x="45" y="16"/>
                  </a:cxn>
                  <a:cxn ang="0">
                    <a:pos x="45" y="4"/>
                  </a:cxn>
                  <a:cxn ang="0">
                    <a:pos x="33" y="4"/>
                  </a:cxn>
                  <a:cxn ang="0">
                    <a:pos x="23" y="0"/>
                  </a:cxn>
                  <a:cxn ang="0">
                    <a:pos x="23" y="0"/>
                  </a:cxn>
                </a:cxnLst>
                <a:rect l="0" t="0" r="r" b="b"/>
                <a:pathLst>
                  <a:path w="45" h="16">
                    <a:moveTo>
                      <a:pt x="23" y="0"/>
                    </a:moveTo>
                    <a:lnTo>
                      <a:pt x="0" y="4"/>
                    </a:lnTo>
                    <a:lnTo>
                      <a:pt x="23" y="16"/>
                    </a:lnTo>
                    <a:lnTo>
                      <a:pt x="45" y="16"/>
                    </a:lnTo>
                    <a:lnTo>
                      <a:pt x="45" y="4"/>
                    </a:lnTo>
                    <a:lnTo>
                      <a:pt x="33" y="4"/>
                    </a:lnTo>
                    <a:lnTo>
                      <a:pt x="23" y="0"/>
                    </a:lnTo>
                    <a:lnTo>
                      <a:pt x="2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7" name="Freeform 298"/>
              <p:cNvSpPr>
                <a:spLocks/>
              </p:cNvSpPr>
              <p:nvPr/>
            </p:nvSpPr>
            <p:spPr bwMode="auto">
              <a:xfrm>
                <a:off x="1149" y="1943"/>
                <a:ext cx="176" cy="67"/>
              </a:xfrm>
              <a:custGeom>
                <a:avLst/>
                <a:gdLst/>
                <a:ahLst/>
                <a:cxnLst>
                  <a:cxn ang="0">
                    <a:pos x="170" y="67"/>
                  </a:cxn>
                  <a:cxn ang="0">
                    <a:pos x="176" y="54"/>
                  </a:cxn>
                  <a:cxn ang="0">
                    <a:pos x="109" y="22"/>
                  </a:cxn>
                  <a:cxn ang="0">
                    <a:pos x="93" y="22"/>
                  </a:cxn>
                  <a:cxn ang="0">
                    <a:pos x="87" y="10"/>
                  </a:cxn>
                  <a:cxn ang="0">
                    <a:pos x="38" y="0"/>
                  </a:cxn>
                  <a:cxn ang="0">
                    <a:pos x="16" y="10"/>
                  </a:cxn>
                  <a:cxn ang="0">
                    <a:pos x="0" y="26"/>
                  </a:cxn>
                  <a:cxn ang="0">
                    <a:pos x="10" y="26"/>
                  </a:cxn>
                  <a:cxn ang="0">
                    <a:pos x="38" y="22"/>
                  </a:cxn>
                  <a:cxn ang="0">
                    <a:pos x="55" y="16"/>
                  </a:cxn>
                  <a:cxn ang="0">
                    <a:pos x="59" y="26"/>
                  </a:cxn>
                  <a:cxn ang="0">
                    <a:pos x="83" y="26"/>
                  </a:cxn>
                  <a:cxn ang="0">
                    <a:pos x="132" y="54"/>
                  </a:cxn>
                  <a:cxn ang="0">
                    <a:pos x="126" y="67"/>
                  </a:cxn>
                  <a:cxn ang="0">
                    <a:pos x="170" y="67"/>
                  </a:cxn>
                  <a:cxn ang="0">
                    <a:pos x="170" y="67"/>
                  </a:cxn>
                </a:cxnLst>
                <a:rect l="0" t="0" r="r" b="b"/>
                <a:pathLst>
                  <a:path w="176" h="67">
                    <a:moveTo>
                      <a:pt x="170" y="67"/>
                    </a:moveTo>
                    <a:lnTo>
                      <a:pt x="176" y="54"/>
                    </a:lnTo>
                    <a:lnTo>
                      <a:pt x="109" y="22"/>
                    </a:lnTo>
                    <a:lnTo>
                      <a:pt x="93" y="22"/>
                    </a:lnTo>
                    <a:lnTo>
                      <a:pt x="87" y="10"/>
                    </a:lnTo>
                    <a:lnTo>
                      <a:pt x="38" y="0"/>
                    </a:lnTo>
                    <a:lnTo>
                      <a:pt x="16" y="10"/>
                    </a:lnTo>
                    <a:lnTo>
                      <a:pt x="0" y="26"/>
                    </a:lnTo>
                    <a:lnTo>
                      <a:pt x="10" y="26"/>
                    </a:lnTo>
                    <a:lnTo>
                      <a:pt x="38" y="22"/>
                    </a:lnTo>
                    <a:lnTo>
                      <a:pt x="55" y="16"/>
                    </a:lnTo>
                    <a:lnTo>
                      <a:pt x="59" y="26"/>
                    </a:lnTo>
                    <a:lnTo>
                      <a:pt x="83" y="26"/>
                    </a:lnTo>
                    <a:lnTo>
                      <a:pt x="132" y="54"/>
                    </a:lnTo>
                    <a:lnTo>
                      <a:pt x="126" y="67"/>
                    </a:lnTo>
                    <a:lnTo>
                      <a:pt x="170" y="67"/>
                    </a:lnTo>
                    <a:lnTo>
                      <a:pt x="170" y="6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8" name="Freeform 299"/>
              <p:cNvSpPr>
                <a:spLocks/>
              </p:cNvSpPr>
              <p:nvPr/>
            </p:nvSpPr>
            <p:spPr bwMode="auto">
              <a:xfrm>
                <a:off x="1175" y="1969"/>
                <a:ext cx="16" cy="18"/>
              </a:xfrm>
              <a:custGeom>
                <a:avLst/>
                <a:gdLst/>
                <a:ahLst/>
                <a:cxnLst>
                  <a:cxn ang="0">
                    <a:pos x="0" y="6"/>
                  </a:cxn>
                  <a:cxn ang="0">
                    <a:pos x="6" y="18"/>
                  </a:cxn>
                  <a:cxn ang="0">
                    <a:pos x="16" y="12"/>
                  </a:cxn>
                  <a:cxn ang="0">
                    <a:pos x="16" y="0"/>
                  </a:cxn>
                  <a:cxn ang="0">
                    <a:pos x="0" y="6"/>
                  </a:cxn>
                  <a:cxn ang="0">
                    <a:pos x="0" y="6"/>
                  </a:cxn>
                </a:cxnLst>
                <a:rect l="0" t="0" r="r" b="b"/>
                <a:pathLst>
                  <a:path w="16" h="18">
                    <a:moveTo>
                      <a:pt x="0" y="6"/>
                    </a:moveTo>
                    <a:lnTo>
                      <a:pt x="6" y="18"/>
                    </a:lnTo>
                    <a:lnTo>
                      <a:pt x="16" y="12"/>
                    </a:lnTo>
                    <a:lnTo>
                      <a:pt x="16" y="0"/>
                    </a:lnTo>
                    <a:lnTo>
                      <a:pt x="0" y="6"/>
                    </a:lnTo>
                    <a:lnTo>
                      <a:pt x="0" y="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29" name="Freeform 300"/>
              <p:cNvSpPr>
                <a:spLocks/>
              </p:cNvSpPr>
              <p:nvPr/>
            </p:nvSpPr>
            <p:spPr bwMode="auto">
              <a:xfrm>
                <a:off x="1325" y="2010"/>
                <a:ext cx="51" cy="32"/>
              </a:xfrm>
              <a:custGeom>
                <a:avLst/>
                <a:gdLst/>
                <a:ahLst/>
                <a:cxnLst>
                  <a:cxn ang="0">
                    <a:pos x="13" y="0"/>
                  </a:cxn>
                  <a:cxn ang="0">
                    <a:pos x="29" y="10"/>
                  </a:cxn>
                  <a:cxn ang="0">
                    <a:pos x="29" y="22"/>
                  </a:cxn>
                  <a:cxn ang="0">
                    <a:pos x="0" y="22"/>
                  </a:cxn>
                  <a:cxn ang="0">
                    <a:pos x="0" y="32"/>
                  </a:cxn>
                  <a:cxn ang="0">
                    <a:pos x="39" y="32"/>
                  </a:cxn>
                  <a:cxn ang="0">
                    <a:pos x="51" y="22"/>
                  </a:cxn>
                  <a:cxn ang="0">
                    <a:pos x="45" y="0"/>
                  </a:cxn>
                  <a:cxn ang="0">
                    <a:pos x="13" y="0"/>
                  </a:cxn>
                  <a:cxn ang="0">
                    <a:pos x="13" y="0"/>
                  </a:cxn>
                </a:cxnLst>
                <a:rect l="0" t="0" r="r" b="b"/>
                <a:pathLst>
                  <a:path w="51" h="32">
                    <a:moveTo>
                      <a:pt x="13" y="0"/>
                    </a:moveTo>
                    <a:lnTo>
                      <a:pt x="29" y="10"/>
                    </a:lnTo>
                    <a:lnTo>
                      <a:pt x="29" y="22"/>
                    </a:lnTo>
                    <a:lnTo>
                      <a:pt x="0" y="22"/>
                    </a:lnTo>
                    <a:lnTo>
                      <a:pt x="0" y="32"/>
                    </a:lnTo>
                    <a:lnTo>
                      <a:pt x="39" y="32"/>
                    </a:lnTo>
                    <a:lnTo>
                      <a:pt x="51" y="22"/>
                    </a:lnTo>
                    <a:lnTo>
                      <a:pt x="45" y="0"/>
                    </a:lnTo>
                    <a:lnTo>
                      <a:pt x="13" y="0"/>
                    </a:lnTo>
                    <a:lnTo>
                      <a:pt x="13"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0" name="Freeform 301"/>
              <p:cNvSpPr>
                <a:spLocks/>
              </p:cNvSpPr>
              <p:nvPr/>
            </p:nvSpPr>
            <p:spPr bwMode="auto">
              <a:xfrm>
                <a:off x="1187" y="2355"/>
                <a:ext cx="110" cy="117"/>
              </a:xfrm>
              <a:custGeom>
                <a:avLst/>
                <a:gdLst/>
                <a:ahLst/>
                <a:cxnLst>
                  <a:cxn ang="0">
                    <a:pos x="21" y="111"/>
                  </a:cxn>
                  <a:cxn ang="0">
                    <a:pos x="45" y="117"/>
                  </a:cxn>
                  <a:cxn ang="0">
                    <a:pos x="55" y="95"/>
                  </a:cxn>
                  <a:cxn ang="0">
                    <a:pos x="106" y="61"/>
                  </a:cxn>
                  <a:cxn ang="0">
                    <a:pos x="110" y="32"/>
                  </a:cxn>
                  <a:cxn ang="0">
                    <a:pos x="84" y="28"/>
                  </a:cxn>
                  <a:cxn ang="0">
                    <a:pos x="39" y="0"/>
                  </a:cxn>
                  <a:cxn ang="0">
                    <a:pos x="0" y="55"/>
                  </a:cxn>
                  <a:cxn ang="0">
                    <a:pos x="0" y="77"/>
                  </a:cxn>
                  <a:cxn ang="0">
                    <a:pos x="17" y="77"/>
                  </a:cxn>
                  <a:cxn ang="0">
                    <a:pos x="17" y="95"/>
                  </a:cxn>
                  <a:cxn ang="0">
                    <a:pos x="21" y="111"/>
                  </a:cxn>
                  <a:cxn ang="0">
                    <a:pos x="21" y="111"/>
                  </a:cxn>
                </a:cxnLst>
                <a:rect l="0" t="0" r="r" b="b"/>
                <a:pathLst>
                  <a:path w="110" h="117">
                    <a:moveTo>
                      <a:pt x="21" y="111"/>
                    </a:moveTo>
                    <a:lnTo>
                      <a:pt x="45" y="117"/>
                    </a:lnTo>
                    <a:lnTo>
                      <a:pt x="55" y="95"/>
                    </a:lnTo>
                    <a:lnTo>
                      <a:pt x="106" y="61"/>
                    </a:lnTo>
                    <a:lnTo>
                      <a:pt x="110" y="32"/>
                    </a:lnTo>
                    <a:lnTo>
                      <a:pt x="84" y="28"/>
                    </a:lnTo>
                    <a:lnTo>
                      <a:pt x="39" y="0"/>
                    </a:lnTo>
                    <a:lnTo>
                      <a:pt x="0" y="55"/>
                    </a:lnTo>
                    <a:lnTo>
                      <a:pt x="0" y="77"/>
                    </a:lnTo>
                    <a:lnTo>
                      <a:pt x="17" y="77"/>
                    </a:lnTo>
                    <a:lnTo>
                      <a:pt x="17" y="95"/>
                    </a:lnTo>
                    <a:lnTo>
                      <a:pt x="21" y="111"/>
                    </a:lnTo>
                    <a:lnTo>
                      <a:pt x="21" y="11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1" name="Freeform 302"/>
              <p:cNvSpPr>
                <a:spLocks/>
              </p:cNvSpPr>
              <p:nvPr/>
            </p:nvSpPr>
            <p:spPr bwMode="auto">
              <a:xfrm>
                <a:off x="1187" y="2387"/>
                <a:ext cx="238" cy="351"/>
              </a:xfrm>
              <a:custGeom>
                <a:avLst/>
                <a:gdLst/>
                <a:ahLst/>
                <a:cxnLst>
                  <a:cxn ang="0">
                    <a:pos x="189" y="41"/>
                  </a:cxn>
                  <a:cxn ang="0">
                    <a:pos x="155" y="45"/>
                  </a:cxn>
                  <a:cxn ang="0">
                    <a:pos x="110" y="0"/>
                  </a:cxn>
                  <a:cxn ang="0">
                    <a:pos x="106" y="29"/>
                  </a:cxn>
                  <a:cxn ang="0">
                    <a:pos x="55" y="63"/>
                  </a:cxn>
                  <a:cxn ang="0">
                    <a:pos x="45" y="85"/>
                  </a:cxn>
                  <a:cxn ang="0">
                    <a:pos x="21" y="79"/>
                  </a:cxn>
                  <a:cxn ang="0">
                    <a:pos x="17" y="63"/>
                  </a:cxn>
                  <a:cxn ang="0">
                    <a:pos x="0" y="79"/>
                  </a:cxn>
                  <a:cxn ang="0">
                    <a:pos x="0" y="112"/>
                  </a:cxn>
                  <a:cxn ang="0">
                    <a:pos x="27" y="130"/>
                  </a:cxn>
                  <a:cxn ang="0">
                    <a:pos x="71" y="230"/>
                  </a:cxn>
                  <a:cxn ang="0">
                    <a:pos x="94" y="246"/>
                  </a:cxn>
                  <a:cxn ang="0">
                    <a:pos x="94" y="274"/>
                  </a:cxn>
                  <a:cxn ang="0">
                    <a:pos x="183" y="331"/>
                  </a:cxn>
                  <a:cxn ang="0">
                    <a:pos x="205" y="351"/>
                  </a:cxn>
                  <a:cxn ang="0">
                    <a:pos x="228" y="341"/>
                  </a:cxn>
                  <a:cxn ang="0">
                    <a:pos x="238" y="319"/>
                  </a:cxn>
                  <a:cxn ang="0">
                    <a:pos x="228" y="297"/>
                  </a:cxn>
                  <a:cxn ang="0">
                    <a:pos x="234" y="274"/>
                  </a:cxn>
                  <a:cxn ang="0">
                    <a:pos x="228" y="246"/>
                  </a:cxn>
                  <a:cxn ang="0">
                    <a:pos x="234" y="213"/>
                  </a:cxn>
                  <a:cxn ang="0">
                    <a:pos x="199" y="213"/>
                  </a:cxn>
                  <a:cxn ang="0">
                    <a:pos x="193" y="185"/>
                  </a:cxn>
                  <a:cxn ang="0">
                    <a:pos x="167" y="191"/>
                  </a:cxn>
                  <a:cxn ang="0">
                    <a:pos x="138" y="134"/>
                  </a:cxn>
                  <a:cxn ang="0">
                    <a:pos x="161" y="90"/>
                  </a:cxn>
                  <a:cxn ang="0">
                    <a:pos x="189" y="73"/>
                  </a:cxn>
                  <a:cxn ang="0">
                    <a:pos x="189" y="41"/>
                  </a:cxn>
                  <a:cxn ang="0">
                    <a:pos x="189" y="41"/>
                  </a:cxn>
                </a:cxnLst>
                <a:rect l="0" t="0" r="r" b="b"/>
                <a:pathLst>
                  <a:path w="238" h="351">
                    <a:moveTo>
                      <a:pt x="189" y="41"/>
                    </a:moveTo>
                    <a:lnTo>
                      <a:pt x="155" y="45"/>
                    </a:lnTo>
                    <a:lnTo>
                      <a:pt x="110" y="0"/>
                    </a:lnTo>
                    <a:lnTo>
                      <a:pt x="106" y="29"/>
                    </a:lnTo>
                    <a:lnTo>
                      <a:pt x="55" y="63"/>
                    </a:lnTo>
                    <a:lnTo>
                      <a:pt x="45" y="85"/>
                    </a:lnTo>
                    <a:lnTo>
                      <a:pt x="21" y="79"/>
                    </a:lnTo>
                    <a:lnTo>
                      <a:pt x="17" y="63"/>
                    </a:lnTo>
                    <a:lnTo>
                      <a:pt x="0" y="79"/>
                    </a:lnTo>
                    <a:lnTo>
                      <a:pt x="0" y="112"/>
                    </a:lnTo>
                    <a:lnTo>
                      <a:pt x="27" y="130"/>
                    </a:lnTo>
                    <a:lnTo>
                      <a:pt x="71" y="230"/>
                    </a:lnTo>
                    <a:lnTo>
                      <a:pt x="94" y="246"/>
                    </a:lnTo>
                    <a:lnTo>
                      <a:pt x="94" y="274"/>
                    </a:lnTo>
                    <a:lnTo>
                      <a:pt x="183" y="331"/>
                    </a:lnTo>
                    <a:lnTo>
                      <a:pt x="205" y="351"/>
                    </a:lnTo>
                    <a:lnTo>
                      <a:pt x="228" y="341"/>
                    </a:lnTo>
                    <a:lnTo>
                      <a:pt x="238" y="319"/>
                    </a:lnTo>
                    <a:lnTo>
                      <a:pt x="228" y="297"/>
                    </a:lnTo>
                    <a:lnTo>
                      <a:pt x="234" y="274"/>
                    </a:lnTo>
                    <a:lnTo>
                      <a:pt x="228" y="246"/>
                    </a:lnTo>
                    <a:lnTo>
                      <a:pt x="234" y="213"/>
                    </a:lnTo>
                    <a:lnTo>
                      <a:pt x="199" y="213"/>
                    </a:lnTo>
                    <a:lnTo>
                      <a:pt x="193" y="185"/>
                    </a:lnTo>
                    <a:lnTo>
                      <a:pt x="167" y="191"/>
                    </a:lnTo>
                    <a:lnTo>
                      <a:pt x="138" y="134"/>
                    </a:lnTo>
                    <a:lnTo>
                      <a:pt x="161" y="90"/>
                    </a:lnTo>
                    <a:lnTo>
                      <a:pt x="189" y="73"/>
                    </a:lnTo>
                    <a:lnTo>
                      <a:pt x="189" y="41"/>
                    </a:lnTo>
                    <a:lnTo>
                      <a:pt x="189" y="4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2" name="Freeform 303"/>
              <p:cNvSpPr>
                <a:spLocks/>
              </p:cNvSpPr>
              <p:nvPr/>
            </p:nvSpPr>
            <p:spPr bwMode="auto">
              <a:xfrm>
                <a:off x="1415" y="2572"/>
                <a:ext cx="217" cy="256"/>
              </a:xfrm>
              <a:custGeom>
                <a:avLst/>
                <a:gdLst/>
                <a:ahLst/>
                <a:cxnLst>
                  <a:cxn ang="0">
                    <a:pos x="0" y="61"/>
                  </a:cxn>
                  <a:cxn ang="0">
                    <a:pos x="6" y="89"/>
                  </a:cxn>
                  <a:cxn ang="0">
                    <a:pos x="0" y="112"/>
                  </a:cxn>
                  <a:cxn ang="0">
                    <a:pos x="10" y="134"/>
                  </a:cxn>
                  <a:cxn ang="0">
                    <a:pos x="0" y="156"/>
                  </a:cxn>
                  <a:cxn ang="0">
                    <a:pos x="49" y="256"/>
                  </a:cxn>
                  <a:cxn ang="0">
                    <a:pos x="89" y="240"/>
                  </a:cxn>
                  <a:cxn ang="0">
                    <a:pos x="105" y="252"/>
                  </a:cxn>
                  <a:cxn ang="0">
                    <a:pos x="112" y="233"/>
                  </a:cxn>
                  <a:cxn ang="0">
                    <a:pos x="134" y="233"/>
                  </a:cxn>
                  <a:cxn ang="0">
                    <a:pos x="138" y="195"/>
                  </a:cxn>
                  <a:cxn ang="0">
                    <a:pos x="179" y="185"/>
                  </a:cxn>
                  <a:cxn ang="0">
                    <a:pos x="205" y="189"/>
                  </a:cxn>
                  <a:cxn ang="0">
                    <a:pos x="217" y="166"/>
                  </a:cxn>
                  <a:cxn ang="0">
                    <a:pos x="195" y="122"/>
                  </a:cxn>
                  <a:cxn ang="0">
                    <a:pos x="166" y="118"/>
                  </a:cxn>
                  <a:cxn ang="0">
                    <a:pos x="150" y="73"/>
                  </a:cxn>
                  <a:cxn ang="0">
                    <a:pos x="77" y="45"/>
                  </a:cxn>
                  <a:cxn ang="0">
                    <a:pos x="49" y="0"/>
                  </a:cxn>
                  <a:cxn ang="0">
                    <a:pos x="6" y="28"/>
                  </a:cxn>
                  <a:cxn ang="0">
                    <a:pos x="0" y="61"/>
                  </a:cxn>
                  <a:cxn ang="0">
                    <a:pos x="0" y="61"/>
                  </a:cxn>
                </a:cxnLst>
                <a:rect l="0" t="0" r="r" b="b"/>
                <a:pathLst>
                  <a:path w="217" h="256">
                    <a:moveTo>
                      <a:pt x="0" y="61"/>
                    </a:moveTo>
                    <a:lnTo>
                      <a:pt x="6" y="89"/>
                    </a:lnTo>
                    <a:lnTo>
                      <a:pt x="0" y="112"/>
                    </a:lnTo>
                    <a:lnTo>
                      <a:pt x="10" y="134"/>
                    </a:lnTo>
                    <a:lnTo>
                      <a:pt x="0" y="156"/>
                    </a:lnTo>
                    <a:lnTo>
                      <a:pt x="49" y="256"/>
                    </a:lnTo>
                    <a:lnTo>
                      <a:pt x="89" y="240"/>
                    </a:lnTo>
                    <a:lnTo>
                      <a:pt x="105" y="252"/>
                    </a:lnTo>
                    <a:lnTo>
                      <a:pt x="112" y="233"/>
                    </a:lnTo>
                    <a:lnTo>
                      <a:pt x="134" y="233"/>
                    </a:lnTo>
                    <a:lnTo>
                      <a:pt x="138" y="195"/>
                    </a:lnTo>
                    <a:lnTo>
                      <a:pt x="179" y="185"/>
                    </a:lnTo>
                    <a:lnTo>
                      <a:pt x="205" y="189"/>
                    </a:lnTo>
                    <a:lnTo>
                      <a:pt x="217" y="166"/>
                    </a:lnTo>
                    <a:lnTo>
                      <a:pt x="195" y="122"/>
                    </a:lnTo>
                    <a:lnTo>
                      <a:pt x="166" y="118"/>
                    </a:lnTo>
                    <a:lnTo>
                      <a:pt x="150" y="73"/>
                    </a:lnTo>
                    <a:lnTo>
                      <a:pt x="77" y="45"/>
                    </a:lnTo>
                    <a:lnTo>
                      <a:pt x="49" y="0"/>
                    </a:lnTo>
                    <a:lnTo>
                      <a:pt x="6" y="28"/>
                    </a:lnTo>
                    <a:lnTo>
                      <a:pt x="0" y="61"/>
                    </a:lnTo>
                    <a:lnTo>
                      <a:pt x="0" y="6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3" name="Freeform 304"/>
              <p:cNvSpPr>
                <a:spLocks/>
              </p:cNvSpPr>
              <p:nvPr/>
            </p:nvSpPr>
            <p:spPr bwMode="auto">
              <a:xfrm>
                <a:off x="1392" y="2728"/>
                <a:ext cx="189" cy="670"/>
              </a:xfrm>
              <a:custGeom>
                <a:avLst/>
                <a:gdLst/>
                <a:ahLst/>
                <a:cxnLst>
                  <a:cxn ang="0">
                    <a:pos x="17" y="90"/>
                  </a:cxn>
                  <a:cxn ang="0">
                    <a:pos x="7" y="106"/>
                  </a:cxn>
                  <a:cxn ang="0">
                    <a:pos x="17" y="207"/>
                  </a:cxn>
                  <a:cxn ang="0">
                    <a:pos x="11" y="218"/>
                  </a:cxn>
                  <a:cxn ang="0">
                    <a:pos x="23" y="240"/>
                  </a:cxn>
                  <a:cxn ang="0">
                    <a:pos x="23" y="268"/>
                  </a:cxn>
                  <a:cxn ang="0">
                    <a:pos x="33" y="285"/>
                  </a:cxn>
                  <a:cxn ang="0">
                    <a:pos x="23" y="358"/>
                  </a:cxn>
                  <a:cxn ang="0">
                    <a:pos x="17" y="374"/>
                  </a:cxn>
                  <a:cxn ang="0">
                    <a:pos x="39" y="425"/>
                  </a:cxn>
                  <a:cxn ang="0">
                    <a:pos x="33" y="447"/>
                  </a:cxn>
                  <a:cxn ang="0">
                    <a:pos x="55" y="459"/>
                  </a:cxn>
                  <a:cxn ang="0">
                    <a:pos x="68" y="498"/>
                  </a:cxn>
                  <a:cxn ang="0">
                    <a:pos x="72" y="536"/>
                  </a:cxn>
                  <a:cxn ang="0">
                    <a:pos x="55" y="546"/>
                  </a:cxn>
                  <a:cxn ang="0">
                    <a:pos x="84" y="565"/>
                  </a:cxn>
                  <a:cxn ang="0">
                    <a:pos x="68" y="581"/>
                  </a:cxn>
                  <a:cxn ang="0">
                    <a:pos x="78" y="597"/>
                  </a:cxn>
                  <a:cxn ang="0">
                    <a:pos x="84" y="620"/>
                  </a:cxn>
                  <a:cxn ang="0">
                    <a:pos x="94" y="632"/>
                  </a:cxn>
                  <a:cxn ang="0">
                    <a:pos x="100" y="654"/>
                  </a:cxn>
                  <a:cxn ang="0">
                    <a:pos x="118" y="658"/>
                  </a:cxn>
                  <a:cxn ang="0">
                    <a:pos x="118" y="670"/>
                  </a:cxn>
                  <a:cxn ang="0">
                    <a:pos x="145" y="664"/>
                  </a:cxn>
                  <a:cxn ang="0">
                    <a:pos x="161" y="670"/>
                  </a:cxn>
                  <a:cxn ang="0">
                    <a:pos x="189" y="658"/>
                  </a:cxn>
                  <a:cxn ang="0">
                    <a:pos x="128" y="632"/>
                  </a:cxn>
                  <a:cxn ang="0">
                    <a:pos x="106" y="609"/>
                  </a:cxn>
                  <a:cxn ang="0">
                    <a:pos x="112" y="559"/>
                  </a:cxn>
                  <a:cxn ang="0">
                    <a:pos x="100" y="514"/>
                  </a:cxn>
                  <a:cxn ang="0">
                    <a:pos x="72" y="453"/>
                  </a:cxn>
                  <a:cxn ang="0">
                    <a:pos x="72" y="392"/>
                  </a:cxn>
                  <a:cxn ang="0">
                    <a:pos x="55" y="364"/>
                  </a:cxn>
                  <a:cxn ang="0">
                    <a:pos x="68" y="345"/>
                  </a:cxn>
                  <a:cxn ang="0">
                    <a:pos x="61" y="335"/>
                  </a:cxn>
                  <a:cxn ang="0">
                    <a:pos x="72" y="307"/>
                  </a:cxn>
                  <a:cxn ang="0">
                    <a:pos x="45" y="268"/>
                  </a:cxn>
                  <a:cxn ang="0">
                    <a:pos x="51" y="218"/>
                  </a:cxn>
                  <a:cxn ang="0">
                    <a:pos x="68" y="167"/>
                  </a:cxn>
                  <a:cxn ang="0">
                    <a:pos x="51" y="140"/>
                  </a:cxn>
                  <a:cxn ang="0">
                    <a:pos x="72" y="100"/>
                  </a:cxn>
                  <a:cxn ang="0">
                    <a:pos x="23" y="0"/>
                  </a:cxn>
                  <a:cxn ang="0">
                    <a:pos x="0" y="10"/>
                  </a:cxn>
                  <a:cxn ang="0">
                    <a:pos x="17" y="90"/>
                  </a:cxn>
                  <a:cxn ang="0">
                    <a:pos x="17" y="90"/>
                  </a:cxn>
                </a:cxnLst>
                <a:rect l="0" t="0" r="r" b="b"/>
                <a:pathLst>
                  <a:path w="189" h="670">
                    <a:moveTo>
                      <a:pt x="17" y="90"/>
                    </a:moveTo>
                    <a:lnTo>
                      <a:pt x="7" y="106"/>
                    </a:lnTo>
                    <a:lnTo>
                      <a:pt x="17" y="207"/>
                    </a:lnTo>
                    <a:lnTo>
                      <a:pt x="11" y="218"/>
                    </a:lnTo>
                    <a:lnTo>
                      <a:pt x="23" y="240"/>
                    </a:lnTo>
                    <a:lnTo>
                      <a:pt x="23" y="268"/>
                    </a:lnTo>
                    <a:lnTo>
                      <a:pt x="33" y="285"/>
                    </a:lnTo>
                    <a:lnTo>
                      <a:pt x="23" y="358"/>
                    </a:lnTo>
                    <a:lnTo>
                      <a:pt x="17" y="374"/>
                    </a:lnTo>
                    <a:lnTo>
                      <a:pt x="39" y="425"/>
                    </a:lnTo>
                    <a:lnTo>
                      <a:pt x="33" y="447"/>
                    </a:lnTo>
                    <a:lnTo>
                      <a:pt x="55" y="459"/>
                    </a:lnTo>
                    <a:lnTo>
                      <a:pt x="68" y="498"/>
                    </a:lnTo>
                    <a:lnTo>
                      <a:pt x="72" y="536"/>
                    </a:lnTo>
                    <a:lnTo>
                      <a:pt x="55" y="546"/>
                    </a:lnTo>
                    <a:lnTo>
                      <a:pt x="84" y="565"/>
                    </a:lnTo>
                    <a:lnTo>
                      <a:pt x="68" y="581"/>
                    </a:lnTo>
                    <a:lnTo>
                      <a:pt x="78" y="597"/>
                    </a:lnTo>
                    <a:lnTo>
                      <a:pt x="84" y="620"/>
                    </a:lnTo>
                    <a:lnTo>
                      <a:pt x="94" y="632"/>
                    </a:lnTo>
                    <a:lnTo>
                      <a:pt x="100" y="654"/>
                    </a:lnTo>
                    <a:lnTo>
                      <a:pt x="118" y="658"/>
                    </a:lnTo>
                    <a:lnTo>
                      <a:pt x="118" y="670"/>
                    </a:lnTo>
                    <a:lnTo>
                      <a:pt x="145" y="664"/>
                    </a:lnTo>
                    <a:lnTo>
                      <a:pt x="161" y="670"/>
                    </a:lnTo>
                    <a:lnTo>
                      <a:pt x="189" y="658"/>
                    </a:lnTo>
                    <a:lnTo>
                      <a:pt x="128" y="632"/>
                    </a:lnTo>
                    <a:lnTo>
                      <a:pt x="106" y="609"/>
                    </a:lnTo>
                    <a:lnTo>
                      <a:pt x="112" y="559"/>
                    </a:lnTo>
                    <a:lnTo>
                      <a:pt x="100" y="514"/>
                    </a:lnTo>
                    <a:lnTo>
                      <a:pt x="72" y="453"/>
                    </a:lnTo>
                    <a:lnTo>
                      <a:pt x="72" y="392"/>
                    </a:lnTo>
                    <a:lnTo>
                      <a:pt x="55" y="364"/>
                    </a:lnTo>
                    <a:lnTo>
                      <a:pt x="68" y="345"/>
                    </a:lnTo>
                    <a:lnTo>
                      <a:pt x="61" y="335"/>
                    </a:lnTo>
                    <a:lnTo>
                      <a:pt x="72" y="307"/>
                    </a:lnTo>
                    <a:lnTo>
                      <a:pt x="45" y="268"/>
                    </a:lnTo>
                    <a:lnTo>
                      <a:pt x="51" y="218"/>
                    </a:lnTo>
                    <a:lnTo>
                      <a:pt x="68" y="167"/>
                    </a:lnTo>
                    <a:lnTo>
                      <a:pt x="51" y="140"/>
                    </a:lnTo>
                    <a:lnTo>
                      <a:pt x="72" y="100"/>
                    </a:lnTo>
                    <a:lnTo>
                      <a:pt x="23" y="0"/>
                    </a:lnTo>
                    <a:lnTo>
                      <a:pt x="0" y="10"/>
                    </a:lnTo>
                    <a:lnTo>
                      <a:pt x="17" y="90"/>
                    </a:lnTo>
                    <a:lnTo>
                      <a:pt x="17" y="9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4" name="Freeform 305"/>
              <p:cNvSpPr>
                <a:spLocks/>
              </p:cNvSpPr>
              <p:nvPr/>
            </p:nvSpPr>
            <p:spPr bwMode="auto">
              <a:xfrm>
                <a:off x="1425" y="3191"/>
                <a:ext cx="22" cy="29"/>
              </a:xfrm>
              <a:custGeom>
                <a:avLst/>
                <a:gdLst/>
                <a:ahLst/>
                <a:cxnLst>
                  <a:cxn ang="0">
                    <a:pos x="6" y="0"/>
                  </a:cxn>
                  <a:cxn ang="0">
                    <a:pos x="0" y="12"/>
                  </a:cxn>
                  <a:cxn ang="0">
                    <a:pos x="12" y="29"/>
                  </a:cxn>
                  <a:cxn ang="0">
                    <a:pos x="22" y="16"/>
                  </a:cxn>
                  <a:cxn ang="0">
                    <a:pos x="6" y="0"/>
                  </a:cxn>
                  <a:cxn ang="0">
                    <a:pos x="6" y="0"/>
                  </a:cxn>
                </a:cxnLst>
                <a:rect l="0" t="0" r="r" b="b"/>
                <a:pathLst>
                  <a:path w="22" h="29">
                    <a:moveTo>
                      <a:pt x="6" y="0"/>
                    </a:moveTo>
                    <a:lnTo>
                      <a:pt x="0" y="12"/>
                    </a:lnTo>
                    <a:lnTo>
                      <a:pt x="12" y="29"/>
                    </a:lnTo>
                    <a:lnTo>
                      <a:pt x="22" y="16"/>
                    </a:lnTo>
                    <a:lnTo>
                      <a:pt x="6" y="0"/>
                    </a:lnTo>
                    <a:lnTo>
                      <a:pt x="6"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5" name="Freeform 306"/>
              <p:cNvSpPr>
                <a:spLocks/>
              </p:cNvSpPr>
              <p:nvPr/>
            </p:nvSpPr>
            <p:spPr bwMode="auto">
              <a:xfrm>
                <a:off x="1537" y="3382"/>
                <a:ext cx="83" cy="55"/>
              </a:xfrm>
              <a:custGeom>
                <a:avLst/>
                <a:gdLst/>
                <a:ahLst/>
                <a:cxnLst>
                  <a:cxn ang="0">
                    <a:pos x="22" y="26"/>
                  </a:cxn>
                  <a:cxn ang="0">
                    <a:pos x="0" y="39"/>
                  </a:cxn>
                  <a:cxn ang="0">
                    <a:pos x="38" y="45"/>
                  </a:cxn>
                  <a:cxn ang="0">
                    <a:pos x="57" y="55"/>
                  </a:cxn>
                  <a:cxn ang="0">
                    <a:pos x="83" y="55"/>
                  </a:cxn>
                  <a:cxn ang="0">
                    <a:pos x="67" y="10"/>
                  </a:cxn>
                  <a:cxn ang="0">
                    <a:pos x="67" y="0"/>
                  </a:cxn>
                  <a:cxn ang="0">
                    <a:pos x="44" y="22"/>
                  </a:cxn>
                  <a:cxn ang="0">
                    <a:pos x="22" y="26"/>
                  </a:cxn>
                  <a:cxn ang="0">
                    <a:pos x="22" y="26"/>
                  </a:cxn>
                </a:cxnLst>
                <a:rect l="0" t="0" r="r" b="b"/>
                <a:pathLst>
                  <a:path w="83" h="55">
                    <a:moveTo>
                      <a:pt x="22" y="26"/>
                    </a:moveTo>
                    <a:lnTo>
                      <a:pt x="0" y="39"/>
                    </a:lnTo>
                    <a:lnTo>
                      <a:pt x="38" y="45"/>
                    </a:lnTo>
                    <a:lnTo>
                      <a:pt x="57" y="55"/>
                    </a:lnTo>
                    <a:lnTo>
                      <a:pt x="83" y="55"/>
                    </a:lnTo>
                    <a:lnTo>
                      <a:pt x="67" y="10"/>
                    </a:lnTo>
                    <a:lnTo>
                      <a:pt x="67" y="0"/>
                    </a:lnTo>
                    <a:lnTo>
                      <a:pt x="44" y="22"/>
                    </a:lnTo>
                    <a:lnTo>
                      <a:pt x="22" y="26"/>
                    </a:lnTo>
                    <a:lnTo>
                      <a:pt x="22" y="26"/>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6" name="Freeform 307"/>
              <p:cNvSpPr>
                <a:spLocks/>
              </p:cNvSpPr>
              <p:nvPr/>
            </p:nvSpPr>
            <p:spPr bwMode="auto">
              <a:xfrm>
                <a:off x="1437" y="2805"/>
                <a:ext cx="272" cy="581"/>
              </a:xfrm>
              <a:custGeom>
                <a:avLst/>
                <a:gdLst/>
                <a:ahLst/>
                <a:cxnLst>
                  <a:cxn ang="0">
                    <a:pos x="27" y="23"/>
                  </a:cxn>
                  <a:cxn ang="0">
                    <a:pos x="6" y="63"/>
                  </a:cxn>
                  <a:cxn ang="0">
                    <a:pos x="23" y="90"/>
                  </a:cxn>
                  <a:cxn ang="0">
                    <a:pos x="6" y="141"/>
                  </a:cxn>
                  <a:cxn ang="0">
                    <a:pos x="0" y="191"/>
                  </a:cxn>
                  <a:cxn ang="0">
                    <a:pos x="27" y="230"/>
                  </a:cxn>
                  <a:cxn ang="0">
                    <a:pos x="16" y="258"/>
                  </a:cxn>
                  <a:cxn ang="0">
                    <a:pos x="23" y="268"/>
                  </a:cxn>
                  <a:cxn ang="0">
                    <a:pos x="10" y="287"/>
                  </a:cxn>
                  <a:cxn ang="0">
                    <a:pos x="27" y="315"/>
                  </a:cxn>
                  <a:cxn ang="0">
                    <a:pos x="27" y="376"/>
                  </a:cxn>
                  <a:cxn ang="0">
                    <a:pos x="55" y="437"/>
                  </a:cxn>
                  <a:cxn ang="0">
                    <a:pos x="67" y="482"/>
                  </a:cxn>
                  <a:cxn ang="0">
                    <a:pos x="61" y="532"/>
                  </a:cxn>
                  <a:cxn ang="0">
                    <a:pos x="83" y="555"/>
                  </a:cxn>
                  <a:cxn ang="0">
                    <a:pos x="144" y="581"/>
                  </a:cxn>
                  <a:cxn ang="0">
                    <a:pos x="157" y="571"/>
                  </a:cxn>
                  <a:cxn ang="0">
                    <a:pos x="138" y="565"/>
                  </a:cxn>
                  <a:cxn ang="0">
                    <a:pos x="132" y="543"/>
                  </a:cxn>
                  <a:cxn ang="0">
                    <a:pos x="144" y="536"/>
                  </a:cxn>
                  <a:cxn ang="0">
                    <a:pos x="144" y="510"/>
                  </a:cxn>
                  <a:cxn ang="0">
                    <a:pos x="161" y="504"/>
                  </a:cxn>
                  <a:cxn ang="0">
                    <a:pos x="161" y="482"/>
                  </a:cxn>
                  <a:cxn ang="0">
                    <a:pos x="128" y="465"/>
                  </a:cxn>
                  <a:cxn ang="0">
                    <a:pos x="128" y="453"/>
                  </a:cxn>
                  <a:cxn ang="0">
                    <a:pos x="144" y="443"/>
                  </a:cxn>
                  <a:cxn ang="0">
                    <a:pos x="150" y="409"/>
                  </a:cxn>
                  <a:cxn ang="0">
                    <a:pos x="144" y="398"/>
                  </a:cxn>
                  <a:cxn ang="0">
                    <a:pos x="167" y="402"/>
                  </a:cxn>
                  <a:cxn ang="0">
                    <a:pos x="167" y="386"/>
                  </a:cxn>
                  <a:cxn ang="0">
                    <a:pos x="150" y="386"/>
                  </a:cxn>
                  <a:cxn ang="0">
                    <a:pos x="138" y="392"/>
                  </a:cxn>
                  <a:cxn ang="0">
                    <a:pos x="128" y="364"/>
                  </a:cxn>
                  <a:cxn ang="0">
                    <a:pos x="173" y="370"/>
                  </a:cxn>
                  <a:cxn ang="0">
                    <a:pos x="179" y="354"/>
                  </a:cxn>
                  <a:cxn ang="0">
                    <a:pos x="167" y="335"/>
                  </a:cxn>
                  <a:cxn ang="0">
                    <a:pos x="183" y="319"/>
                  </a:cxn>
                  <a:cxn ang="0">
                    <a:pos x="228" y="319"/>
                  </a:cxn>
                  <a:cxn ang="0">
                    <a:pos x="256" y="291"/>
                  </a:cxn>
                  <a:cxn ang="0">
                    <a:pos x="244" y="275"/>
                  </a:cxn>
                  <a:cxn ang="0">
                    <a:pos x="244" y="264"/>
                  </a:cxn>
                  <a:cxn ang="0">
                    <a:pos x="211" y="242"/>
                  </a:cxn>
                  <a:cxn ang="0">
                    <a:pos x="222" y="230"/>
                  </a:cxn>
                  <a:cxn ang="0">
                    <a:pos x="217" y="181"/>
                  </a:cxn>
                  <a:cxn ang="0">
                    <a:pos x="228" y="157"/>
                  </a:cxn>
                  <a:cxn ang="0">
                    <a:pos x="228" y="147"/>
                  </a:cxn>
                  <a:cxn ang="0">
                    <a:pos x="272" y="114"/>
                  </a:cxn>
                  <a:cxn ang="0">
                    <a:pos x="272" y="74"/>
                  </a:cxn>
                  <a:cxn ang="0">
                    <a:pos x="256" y="74"/>
                  </a:cxn>
                  <a:cxn ang="0">
                    <a:pos x="256" y="90"/>
                  </a:cxn>
                  <a:cxn ang="0">
                    <a:pos x="234" y="108"/>
                  </a:cxn>
                  <a:cxn ang="0">
                    <a:pos x="199" y="102"/>
                  </a:cxn>
                  <a:cxn ang="0">
                    <a:pos x="183" y="90"/>
                  </a:cxn>
                  <a:cxn ang="0">
                    <a:pos x="199" y="63"/>
                  </a:cxn>
                  <a:cxn ang="0">
                    <a:pos x="138" y="41"/>
                  </a:cxn>
                  <a:cxn ang="0">
                    <a:pos x="112" y="0"/>
                  </a:cxn>
                  <a:cxn ang="0">
                    <a:pos x="90" y="0"/>
                  </a:cxn>
                  <a:cxn ang="0">
                    <a:pos x="83" y="19"/>
                  </a:cxn>
                  <a:cxn ang="0">
                    <a:pos x="67" y="7"/>
                  </a:cxn>
                  <a:cxn ang="0">
                    <a:pos x="27" y="23"/>
                  </a:cxn>
                  <a:cxn ang="0">
                    <a:pos x="27" y="23"/>
                  </a:cxn>
                </a:cxnLst>
                <a:rect l="0" t="0" r="r" b="b"/>
                <a:pathLst>
                  <a:path w="272" h="581">
                    <a:moveTo>
                      <a:pt x="27" y="23"/>
                    </a:moveTo>
                    <a:lnTo>
                      <a:pt x="6" y="63"/>
                    </a:lnTo>
                    <a:lnTo>
                      <a:pt x="23" y="90"/>
                    </a:lnTo>
                    <a:lnTo>
                      <a:pt x="6" y="141"/>
                    </a:lnTo>
                    <a:lnTo>
                      <a:pt x="0" y="191"/>
                    </a:lnTo>
                    <a:lnTo>
                      <a:pt x="27" y="230"/>
                    </a:lnTo>
                    <a:lnTo>
                      <a:pt x="16" y="258"/>
                    </a:lnTo>
                    <a:lnTo>
                      <a:pt x="23" y="268"/>
                    </a:lnTo>
                    <a:lnTo>
                      <a:pt x="10" y="287"/>
                    </a:lnTo>
                    <a:lnTo>
                      <a:pt x="27" y="315"/>
                    </a:lnTo>
                    <a:lnTo>
                      <a:pt x="27" y="376"/>
                    </a:lnTo>
                    <a:lnTo>
                      <a:pt x="55" y="437"/>
                    </a:lnTo>
                    <a:lnTo>
                      <a:pt x="67" y="482"/>
                    </a:lnTo>
                    <a:lnTo>
                      <a:pt x="61" y="532"/>
                    </a:lnTo>
                    <a:lnTo>
                      <a:pt x="83" y="555"/>
                    </a:lnTo>
                    <a:lnTo>
                      <a:pt x="144" y="581"/>
                    </a:lnTo>
                    <a:lnTo>
                      <a:pt x="157" y="571"/>
                    </a:lnTo>
                    <a:lnTo>
                      <a:pt x="138" y="565"/>
                    </a:lnTo>
                    <a:lnTo>
                      <a:pt x="132" y="543"/>
                    </a:lnTo>
                    <a:lnTo>
                      <a:pt x="144" y="536"/>
                    </a:lnTo>
                    <a:lnTo>
                      <a:pt x="144" y="510"/>
                    </a:lnTo>
                    <a:lnTo>
                      <a:pt x="161" y="504"/>
                    </a:lnTo>
                    <a:lnTo>
                      <a:pt x="161" y="482"/>
                    </a:lnTo>
                    <a:lnTo>
                      <a:pt x="128" y="465"/>
                    </a:lnTo>
                    <a:lnTo>
                      <a:pt x="128" y="453"/>
                    </a:lnTo>
                    <a:lnTo>
                      <a:pt x="144" y="443"/>
                    </a:lnTo>
                    <a:lnTo>
                      <a:pt x="150" y="409"/>
                    </a:lnTo>
                    <a:lnTo>
                      <a:pt x="144" y="398"/>
                    </a:lnTo>
                    <a:lnTo>
                      <a:pt x="167" y="402"/>
                    </a:lnTo>
                    <a:lnTo>
                      <a:pt x="167" y="386"/>
                    </a:lnTo>
                    <a:lnTo>
                      <a:pt x="150" y="386"/>
                    </a:lnTo>
                    <a:lnTo>
                      <a:pt x="138" y="392"/>
                    </a:lnTo>
                    <a:lnTo>
                      <a:pt x="128" y="364"/>
                    </a:lnTo>
                    <a:lnTo>
                      <a:pt x="173" y="370"/>
                    </a:lnTo>
                    <a:lnTo>
                      <a:pt x="179" y="354"/>
                    </a:lnTo>
                    <a:lnTo>
                      <a:pt x="167" y="335"/>
                    </a:lnTo>
                    <a:lnTo>
                      <a:pt x="183" y="319"/>
                    </a:lnTo>
                    <a:lnTo>
                      <a:pt x="228" y="319"/>
                    </a:lnTo>
                    <a:lnTo>
                      <a:pt x="256" y="291"/>
                    </a:lnTo>
                    <a:lnTo>
                      <a:pt x="244" y="275"/>
                    </a:lnTo>
                    <a:lnTo>
                      <a:pt x="244" y="264"/>
                    </a:lnTo>
                    <a:lnTo>
                      <a:pt x="211" y="242"/>
                    </a:lnTo>
                    <a:lnTo>
                      <a:pt x="222" y="230"/>
                    </a:lnTo>
                    <a:lnTo>
                      <a:pt x="217" y="181"/>
                    </a:lnTo>
                    <a:lnTo>
                      <a:pt x="228" y="157"/>
                    </a:lnTo>
                    <a:lnTo>
                      <a:pt x="228" y="147"/>
                    </a:lnTo>
                    <a:lnTo>
                      <a:pt x="272" y="114"/>
                    </a:lnTo>
                    <a:lnTo>
                      <a:pt x="272" y="74"/>
                    </a:lnTo>
                    <a:lnTo>
                      <a:pt x="256" y="74"/>
                    </a:lnTo>
                    <a:lnTo>
                      <a:pt x="256" y="90"/>
                    </a:lnTo>
                    <a:lnTo>
                      <a:pt x="234" y="108"/>
                    </a:lnTo>
                    <a:lnTo>
                      <a:pt x="199" y="102"/>
                    </a:lnTo>
                    <a:lnTo>
                      <a:pt x="183" y="90"/>
                    </a:lnTo>
                    <a:lnTo>
                      <a:pt x="199" y="63"/>
                    </a:lnTo>
                    <a:lnTo>
                      <a:pt x="138" y="41"/>
                    </a:lnTo>
                    <a:lnTo>
                      <a:pt x="112" y="0"/>
                    </a:lnTo>
                    <a:lnTo>
                      <a:pt x="90" y="0"/>
                    </a:lnTo>
                    <a:lnTo>
                      <a:pt x="83" y="19"/>
                    </a:lnTo>
                    <a:lnTo>
                      <a:pt x="67" y="7"/>
                    </a:lnTo>
                    <a:lnTo>
                      <a:pt x="27" y="23"/>
                    </a:lnTo>
                    <a:lnTo>
                      <a:pt x="27" y="2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7" name="Freeform 308"/>
              <p:cNvSpPr>
                <a:spLocks/>
              </p:cNvSpPr>
              <p:nvPr/>
            </p:nvSpPr>
            <p:spPr bwMode="auto">
              <a:xfrm>
                <a:off x="1604" y="3392"/>
                <a:ext cx="61" cy="45"/>
              </a:xfrm>
              <a:custGeom>
                <a:avLst/>
                <a:gdLst/>
                <a:ahLst/>
                <a:cxnLst>
                  <a:cxn ang="0">
                    <a:pos x="0" y="0"/>
                  </a:cxn>
                  <a:cxn ang="0">
                    <a:pos x="16" y="45"/>
                  </a:cxn>
                  <a:cxn ang="0">
                    <a:pos x="61" y="39"/>
                  </a:cxn>
                  <a:cxn ang="0">
                    <a:pos x="0" y="0"/>
                  </a:cxn>
                  <a:cxn ang="0">
                    <a:pos x="0" y="0"/>
                  </a:cxn>
                </a:cxnLst>
                <a:rect l="0" t="0" r="r" b="b"/>
                <a:pathLst>
                  <a:path w="61" h="45">
                    <a:moveTo>
                      <a:pt x="0" y="0"/>
                    </a:moveTo>
                    <a:lnTo>
                      <a:pt x="16" y="45"/>
                    </a:lnTo>
                    <a:lnTo>
                      <a:pt x="61" y="39"/>
                    </a:lnTo>
                    <a:lnTo>
                      <a:pt x="0" y="0"/>
                    </a:lnTo>
                    <a:lnTo>
                      <a:pt x="0"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8" name="Freeform 309"/>
              <p:cNvSpPr>
                <a:spLocks/>
              </p:cNvSpPr>
              <p:nvPr/>
            </p:nvSpPr>
            <p:spPr bwMode="auto">
              <a:xfrm>
                <a:off x="1325" y="2288"/>
                <a:ext cx="685" cy="725"/>
              </a:xfrm>
              <a:custGeom>
                <a:avLst/>
                <a:gdLst/>
                <a:ahLst/>
                <a:cxnLst>
                  <a:cxn ang="0">
                    <a:pos x="78" y="83"/>
                  </a:cxn>
                  <a:cxn ang="0">
                    <a:pos x="74" y="117"/>
                  </a:cxn>
                  <a:cxn ang="0">
                    <a:pos x="51" y="172"/>
                  </a:cxn>
                  <a:cxn ang="0">
                    <a:pos x="0" y="233"/>
                  </a:cxn>
                  <a:cxn ang="0">
                    <a:pos x="55" y="284"/>
                  </a:cxn>
                  <a:cxn ang="0">
                    <a:pos x="96" y="312"/>
                  </a:cxn>
                  <a:cxn ang="0">
                    <a:pos x="167" y="329"/>
                  </a:cxn>
                  <a:cxn ang="0">
                    <a:pos x="256" y="402"/>
                  </a:cxn>
                  <a:cxn ang="0">
                    <a:pos x="307" y="450"/>
                  </a:cxn>
                  <a:cxn ang="0">
                    <a:pos x="307" y="491"/>
                  </a:cxn>
                  <a:cxn ang="0">
                    <a:pos x="346" y="540"/>
                  </a:cxn>
                  <a:cxn ang="0">
                    <a:pos x="368" y="591"/>
                  </a:cxn>
                  <a:cxn ang="0">
                    <a:pos x="384" y="631"/>
                  </a:cxn>
                  <a:cxn ang="0">
                    <a:pos x="340" y="674"/>
                  </a:cxn>
                  <a:cxn ang="0">
                    <a:pos x="451" y="658"/>
                  </a:cxn>
                  <a:cxn ang="0">
                    <a:pos x="461" y="597"/>
                  </a:cxn>
                  <a:cxn ang="0">
                    <a:pos x="579" y="536"/>
                  </a:cxn>
                  <a:cxn ang="0">
                    <a:pos x="612" y="446"/>
                  </a:cxn>
                  <a:cxn ang="0">
                    <a:pos x="612" y="351"/>
                  </a:cxn>
                  <a:cxn ang="0">
                    <a:pos x="640" y="318"/>
                  </a:cxn>
                  <a:cxn ang="0">
                    <a:pos x="685" y="233"/>
                  </a:cxn>
                  <a:cxn ang="0">
                    <a:pos x="646" y="189"/>
                  </a:cxn>
                  <a:cxn ang="0">
                    <a:pos x="528" y="144"/>
                  </a:cxn>
                  <a:cxn ang="0">
                    <a:pos x="518" y="134"/>
                  </a:cxn>
                  <a:cxn ang="0">
                    <a:pos x="474" y="117"/>
                  </a:cxn>
                  <a:cxn ang="0">
                    <a:pos x="435" y="134"/>
                  </a:cxn>
                  <a:cxn ang="0">
                    <a:pos x="435" y="122"/>
                  </a:cxn>
                  <a:cxn ang="0">
                    <a:pos x="413" y="95"/>
                  </a:cxn>
                  <a:cxn ang="0">
                    <a:pos x="374" y="122"/>
                  </a:cxn>
                  <a:cxn ang="0">
                    <a:pos x="394" y="16"/>
                  </a:cxn>
                  <a:cxn ang="0">
                    <a:pos x="340" y="44"/>
                  </a:cxn>
                  <a:cxn ang="0">
                    <a:pos x="240" y="44"/>
                  </a:cxn>
                  <a:cxn ang="0">
                    <a:pos x="234" y="0"/>
                  </a:cxn>
                  <a:cxn ang="0">
                    <a:pos x="157" y="16"/>
                  </a:cxn>
                  <a:cxn ang="0">
                    <a:pos x="139" y="83"/>
                  </a:cxn>
                  <a:cxn ang="0">
                    <a:pos x="74" y="73"/>
                  </a:cxn>
                </a:cxnLst>
                <a:rect l="0" t="0" r="r" b="b"/>
                <a:pathLst>
                  <a:path w="685" h="725">
                    <a:moveTo>
                      <a:pt x="74" y="73"/>
                    </a:moveTo>
                    <a:lnTo>
                      <a:pt x="78" y="83"/>
                    </a:lnTo>
                    <a:lnTo>
                      <a:pt x="55" y="95"/>
                    </a:lnTo>
                    <a:lnTo>
                      <a:pt x="74" y="117"/>
                    </a:lnTo>
                    <a:lnTo>
                      <a:pt x="67" y="178"/>
                    </a:lnTo>
                    <a:lnTo>
                      <a:pt x="51" y="172"/>
                    </a:lnTo>
                    <a:lnTo>
                      <a:pt x="23" y="189"/>
                    </a:lnTo>
                    <a:lnTo>
                      <a:pt x="0" y="233"/>
                    </a:lnTo>
                    <a:lnTo>
                      <a:pt x="29" y="290"/>
                    </a:lnTo>
                    <a:lnTo>
                      <a:pt x="55" y="284"/>
                    </a:lnTo>
                    <a:lnTo>
                      <a:pt x="61" y="312"/>
                    </a:lnTo>
                    <a:lnTo>
                      <a:pt x="96" y="312"/>
                    </a:lnTo>
                    <a:lnTo>
                      <a:pt x="139" y="284"/>
                    </a:lnTo>
                    <a:lnTo>
                      <a:pt x="167" y="329"/>
                    </a:lnTo>
                    <a:lnTo>
                      <a:pt x="240" y="357"/>
                    </a:lnTo>
                    <a:lnTo>
                      <a:pt x="256" y="402"/>
                    </a:lnTo>
                    <a:lnTo>
                      <a:pt x="285" y="406"/>
                    </a:lnTo>
                    <a:lnTo>
                      <a:pt x="307" y="450"/>
                    </a:lnTo>
                    <a:lnTo>
                      <a:pt x="295" y="473"/>
                    </a:lnTo>
                    <a:lnTo>
                      <a:pt x="307" y="491"/>
                    </a:lnTo>
                    <a:lnTo>
                      <a:pt x="307" y="513"/>
                    </a:lnTo>
                    <a:lnTo>
                      <a:pt x="346" y="540"/>
                    </a:lnTo>
                    <a:lnTo>
                      <a:pt x="362" y="546"/>
                    </a:lnTo>
                    <a:lnTo>
                      <a:pt x="368" y="591"/>
                    </a:lnTo>
                    <a:lnTo>
                      <a:pt x="384" y="591"/>
                    </a:lnTo>
                    <a:lnTo>
                      <a:pt x="384" y="631"/>
                    </a:lnTo>
                    <a:lnTo>
                      <a:pt x="340" y="664"/>
                    </a:lnTo>
                    <a:lnTo>
                      <a:pt x="340" y="674"/>
                    </a:lnTo>
                    <a:lnTo>
                      <a:pt x="423" y="725"/>
                    </a:lnTo>
                    <a:lnTo>
                      <a:pt x="451" y="658"/>
                    </a:lnTo>
                    <a:lnTo>
                      <a:pt x="474" y="641"/>
                    </a:lnTo>
                    <a:lnTo>
                      <a:pt x="461" y="597"/>
                    </a:lnTo>
                    <a:lnTo>
                      <a:pt x="518" y="552"/>
                    </a:lnTo>
                    <a:lnTo>
                      <a:pt x="579" y="536"/>
                    </a:lnTo>
                    <a:lnTo>
                      <a:pt x="612" y="463"/>
                    </a:lnTo>
                    <a:lnTo>
                      <a:pt x="612" y="446"/>
                    </a:lnTo>
                    <a:lnTo>
                      <a:pt x="624" y="434"/>
                    </a:lnTo>
                    <a:lnTo>
                      <a:pt x="612" y="351"/>
                    </a:lnTo>
                    <a:lnTo>
                      <a:pt x="640" y="339"/>
                    </a:lnTo>
                    <a:lnTo>
                      <a:pt x="640" y="318"/>
                    </a:lnTo>
                    <a:lnTo>
                      <a:pt x="679" y="272"/>
                    </a:lnTo>
                    <a:lnTo>
                      <a:pt x="685" y="233"/>
                    </a:lnTo>
                    <a:lnTo>
                      <a:pt x="669" y="189"/>
                    </a:lnTo>
                    <a:lnTo>
                      <a:pt x="646" y="189"/>
                    </a:lnTo>
                    <a:lnTo>
                      <a:pt x="606" y="150"/>
                    </a:lnTo>
                    <a:lnTo>
                      <a:pt x="528" y="144"/>
                    </a:lnTo>
                    <a:lnTo>
                      <a:pt x="518" y="156"/>
                    </a:lnTo>
                    <a:lnTo>
                      <a:pt x="518" y="134"/>
                    </a:lnTo>
                    <a:lnTo>
                      <a:pt x="490" y="117"/>
                    </a:lnTo>
                    <a:lnTo>
                      <a:pt x="474" y="117"/>
                    </a:lnTo>
                    <a:lnTo>
                      <a:pt x="457" y="105"/>
                    </a:lnTo>
                    <a:lnTo>
                      <a:pt x="435" y="134"/>
                    </a:lnTo>
                    <a:lnTo>
                      <a:pt x="407" y="128"/>
                    </a:lnTo>
                    <a:lnTo>
                      <a:pt x="435" y="122"/>
                    </a:lnTo>
                    <a:lnTo>
                      <a:pt x="451" y="99"/>
                    </a:lnTo>
                    <a:lnTo>
                      <a:pt x="413" y="95"/>
                    </a:lnTo>
                    <a:lnTo>
                      <a:pt x="394" y="117"/>
                    </a:lnTo>
                    <a:lnTo>
                      <a:pt x="374" y="122"/>
                    </a:lnTo>
                    <a:lnTo>
                      <a:pt x="423" y="73"/>
                    </a:lnTo>
                    <a:lnTo>
                      <a:pt x="394" y="16"/>
                    </a:lnTo>
                    <a:lnTo>
                      <a:pt x="368" y="50"/>
                    </a:lnTo>
                    <a:lnTo>
                      <a:pt x="340" y="44"/>
                    </a:lnTo>
                    <a:lnTo>
                      <a:pt x="262" y="67"/>
                    </a:lnTo>
                    <a:lnTo>
                      <a:pt x="240" y="44"/>
                    </a:lnTo>
                    <a:lnTo>
                      <a:pt x="250" y="22"/>
                    </a:lnTo>
                    <a:lnTo>
                      <a:pt x="234" y="0"/>
                    </a:lnTo>
                    <a:lnTo>
                      <a:pt x="195" y="28"/>
                    </a:lnTo>
                    <a:lnTo>
                      <a:pt x="157" y="16"/>
                    </a:lnTo>
                    <a:lnTo>
                      <a:pt x="173" y="61"/>
                    </a:lnTo>
                    <a:lnTo>
                      <a:pt x="139" y="83"/>
                    </a:lnTo>
                    <a:lnTo>
                      <a:pt x="112" y="61"/>
                    </a:lnTo>
                    <a:lnTo>
                      <a:pt x="74" y="73"/>
                    </a:lnTo>
                    <a:lnTo>
                      <a:pt x="74" y="73"/>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39" name="Freeform 310"/>
              <p:cNvSpPr>
                <a:spLocks/>
              </p:cNvSpPr>
              <p:nvPr/>
            </p:nvSpPr>
            <p:spPr bwMode="auto">
              <a:xfrm>
                <a:off x="1654" y="2962"/>
                <a:ext cx="94" cy="95"/>
              </a:xfrm>
              <a:custGeom>
                <a:avLst/>
                <a:gdLst/>
                <a:ahLst/>
                <a:cxnLst>
                  <a:cxn ang="0">
                    <a:pos x="94" y="51"/>
                  </a:cxn>
                  <a:cxn ang="0">
                    <a:pos x="11" y="0"/>
                  </a:cxn>
                  <a:cxn ang="0">
                    <a:pos x="0" y="24"/>
                  </a:cxn>
                  <a:cxn ang="0">
                    <a:pos x="5" y="73"/>
                  </a:cxn>
                  <a:cxn ang="0">
                    <a:pos x="27" y="95"/>
                  </a:cxn>
                  <a:cxn ang="0">
                    <a:pos x="65" y="85"/>
                  </a:cxn>
                  <a:cxn ang="0">
                    <a:pos x="94" y="51"/>
                  </a:cxn>
                  <a:cxn ang="0">
                    <a:pos x="94" y="51"/>
                  </a:cxn>
                </a:cxnLst>
                <a:rect l="0" t="0" r="r" b="b"/>
                <a:pathLst>
                  <a:path w="94" h="95">
                    <a:moveTo>
                      <a:pt x="94" y="51"/>
                    </a:moveTo>
                    <a:lnTo>
                      <a:pt x="11" y="0"/>
                    </a:lnTo>
                    <a:lnTo>
                      <a:pt x="0" y="24"/>
                    </a:lnTo>
                    <a:lnTo>
                      <a:pt x="5" y="73"/>
                    </a:lnTo>
                    <a:lnTo>
                      <a:pt x="27" y="95"/>
                    </a:lnTo>
                    <a:lnTo>
                      <a:pt x="65" y="85"/>
                    </a:lnTo>
                    <a:lnTo>
                      <a:pt x="94" y="51"/>
                    </a:lnTo>
                    <a:lnTo>
                      <a:pt x="94" y="5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40" name="Freeform 311"/>
              <p:cNvSpPr>
                <a:spLocks/>
              </p:cNvSpPr>
              <p:nvPr/>
            </p:nvSpPr>
            <p:spPr bwMode="auto">
              <a:xfrm>
                <a:off x="1549" y="2757"/>
                <a:ext cx="144" cy="156"/>
              </a:xfrm>
              <a:custGeom>
                <a:avLst/>
                <a:gdLst/>
                <a:ahLst/>
                <a:cxnLst>
                  <a:cxn ang="0">
                    <a:pos x="138" y="77"/>
                  </a:cxn>
                  <a:cxn ang="0">
                    <a:pos x="122" y="71"/>
                  </a:cxn>
                  <a:cxn ang="0">
                    <a:pos x="83" y="44"/>
                  </a:cxn>
                  <a:cxn ang="0">
                    <a:pos x="83" y="22"/>
                  </a:cxn>
                  <a:cxn ang="0">
                    <a:pos x="71" y="4"/>
                  </a:cxn>
                  <a:cxn ang="0">
                    <a:pos x="45" y="0"/>
                  </a:cxn>
                  <a:cxn ang="0">
                    <a:pos x="4" y="10"/>
                  </a:cxn>
                  <a:cxn ang="0">
                    <a:pos x="0" y="48"/>
                  </a:cxn>
                  <a:cxn ang="0">
                    <a:pos x="26" y="89"/>
                  </a:cxn>
                  <a:cxn ang="0">
                    <a:pos x="87" y="111"/>
                  </a:cxn>
                  <a:cxn ang="0">
                    <a:pos x="71" y="138"/>
                  </a:cxn>
                  <a:cxn ang="0">
                    <a:pos x="87" y="150"/>
                  </a:cxn>
                  <a:cxn ang="0">
                    <a:pos x="122" y="156"/>
                  </a:cxn>
                  <a:cxn ang="0">
                    <a:pos x="144" y="138"/>
                  </a:cxn>
                  <a:cxn ang="0">
                    <a:pos x="144" y="122"/>
                  </a:cxn>
                  <a:cxn ang="0">
                    <a:pos x="138" y="77"/>
                  </a:cxn>
                  <a:cxn ang="0">
                    <a:pos x="138" y="77"/>
                  </a:cxn>
                </a:cxnLst>
                <a:rect l="0" t="0" r="r" b="b"/>
                <a:pathLst>
                  <a:path w="144" h="156">
                    <a:moveTo>
                      <a:pt x="138" y="77"/>
                    </a:moveTo>
                    <a:lnTo>
                      <a:pt x="122" y="71"/>
                    </a:lnTo>
                    <a:lnTo>
                      <a:pt x="83" y="44"/>
                    </a:lnTo>
                    <a:lnTo>
                      <a:pt x="83" y="22"/>
                    </a:lnTo>
                    <a:lnTo>
                      <a:pt x="71" y="4"/>
                    </a:lnTo>
                    <a:lnTo>
                      <a:pt x="45" y="0"/>
                    </a:lnTo>
                    <a:lnTo>
                      <a:pt x="4" y="10"/>
                    </a:lnTo>
                    <a:lnTo>
                      <a:pt x="0" y="48"/>
                    </a:lnTo>
                    <a:lnTo>
                      <a:pt x="26" y="89"/>
                    </a:lnTo>
                    <a:lnTo>
                      <a:pt x="87" y="111"/>
                    </a:lnTo>
                    <a:lnTo>
                      <a:pt x="71" y="138"/>
                    </a:lnTo>
                    <a:lnTo>
                      <a:pt x="87" y="150"/>
                    </a:lnTo>
                    <a:lnTo>
                      <a:pt x="122" y="156"/>
                    </a:lnTo>
                    <a:lnTo>
                      <a:pt x="144" y="138"/>
                    </a:lnTo>
                    <a:lnTo>
                      <a:pt x="144" y="122"/>
                    </a:lnTo>
                    <a:lnTo>
                      <a:pt x="138" y="77"/>
                    </a:lnTo>
                    <a:lnTo>
                      <a:pt x="138" y="77"/>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41" name="Freeform 312"/>
              <p:cNvSpPr>
                <a:spLocks/>
              </p:cNvSpPr>
              <p:nvPr/>
            </p:nvSpPr>
            <p:spPr bwMode="auto">
              <a:xfrm>
                <a:off x="1342" y="2160"/>
                <a:ext cx="223" cy="211"/>
              </a:xfrm>
              <a:custGeom>
                <a:avLst/>
                <a:gdLst/>
                <a:ahLst/>
                <a:cxnLst>
                  <a:cxn ang="0">
                    <a:pos x="144" y="22"/>
                  </a:cxn>
                  <a:cxn ang="0">
                    <a:pos x="150" y="28"/>
                  </a:cxn>
                  <a:cxn ang="0">
                    <a:pos x="134" y="38"/>
                  </a:cxn>
                  <a:cxn ang="0">
                    <a:pos x="118" y="28"/>
                  </a:cxn>
                  <a:cxn ang="0">
                    <a:pos x="79" y="28"/>
                  </a:cxn>
                  <a:cxn ang="0">
                    <a:pos x="73" y="10"/>
                  </a:cxn>
                  <a:cxn ang="0">
                    <a:pos x="44" y="0"/>
                  </a:cxn>
                  <a:cxn ang="0">
                    <a:pos x="44" y="10"/>
                  </a:cxn>
                  <a:cxn ang="0">
                    <a:pos x="34" y="22"/>
                  </a:cxn>
                  <a:cxn ang="0">
                    <a:pos x="38" y="61"/>
                  </a:cxn>
                  <a:cxn ang="0">
                    <a:pos x="18" y="49"/>
                  </a:cxn>
                  <a:cxn ang="0">
                    <a:pos x="18" y="28"/>
                  </a:cxn>
                  <a:cxn ang="0">
                    <a:pos x="28" y="0"/>
                  </a:cxn>
                  <a:cxn ang="0">
                    <a:pos x="0" y="28"/>
                  </a:cxn>
                  <a:cxn ang="0">
                    <a:pos x="0" y="67"/>
                  </a:cxn>
                  <a:cxn ang="0">
                    <a:pos x="44" y="93"/>
                  </a:cxn>
                  <a:cxn ang="0">
                    <a:pos x="57" y="111"/>
                  </a:cxn>
                  <a:cxn ang="0">
                    <a:pos x="95" y="105"/>
                  </a:cxn>
                  <a:cxn ang="0">
                    <a:pos x="89" y="128"/>
                  </a:cxn>
                  <a:cxn ang="0">
                    <a:pos x="95" y="160"/>
                  </a:cxn>
                  <a:cxn ang="0">
                    <a:pos x="95" y="189"/>
                  </a:cxn>
                  <a:cxn ang="0">
                    <a:pos x="122" y="211"/>
                  </a:cxn>
                  <a:cxn ang="0">
                    <a:pos x="156" y="189"/>
                  </a:cxn>
                  <a:cxn ang="0">
                    <a:pos x="140" y="144"/>
                  </a:cxn>
                  <a:cxn ang="0">
                    <a:pos x="178" y="156"/>
                  </a:cxn>
                  <a:cxn ang="0">
                    <a:pos x="217" y="128"/>
                  </a:cxn>
                  <a:cxn ang="0">
                    <a:pos x="201" y="105"/>
                  </a:cxn>
                  <a:cxn ang="0">
                    <a:pos x="217" y="93"/>
                  </a:cxn>
                  <a:cxn ang="0">
                    <a:pos x="223" y="67"/>
                  </a:cxn>
                  <a:cxn ang="0">
                    <a:pos x="207" y="44"/>
                  </a:cxn>
                  <a:cxn ang="0">
                    <a:pos x="195" y="49"/>
                  </a:cxn>
                  <a:cxn ang="0">
                    <a:pos x="178" y="32"/>
                  </a:cxn>
                  <a:cxn ang="0">
                    <a:pos x="185" y="22"/>
                  </a:cxn>
                  <a:cxn ang="0">
                    <a:pos x="144" y="22"/>
                  </a:cxn>
                  <a:cxn ang="0">
                    <a:pos x="144" y="22"/>
                  </a:cxn>
                </a:cxnLst>
                <a:rect l="0" t="0" r="r" b="b"/>
                <a:pathLst>
                  <a:path w="223" h="211">
                    <a:moveTo>
                      <a:pt x="144" y="22"/>
                    </a:moveTo>
                    <a:lnTo>
                      <a:pt x="150" y="28"/>
                    </a:lnTo>
                    <a:lnTo>
                      <a:pt x="134" y="38"/>
                    </a:lnTo>
                    <a:lnTo>
                      <a:pt x="118" y="28"/>
                    </a:lnTo>
                    <a:lnTo>
                      <a:pt x="79" y="28"/>
                    </a:lnTo>
                    <a:lnTo>
                      <a:pt x="73" y="10"/>
                    </a:lnTo>
                    <a:lnTo>
                      <a:pt x="44" y="0"/>
                    </a:lnTo>
                    <a:lnTo>
                      <a:pt x="44" y="10"/>
                    </a:lnTo>
                    <a:lnTo>
                      <a:pt x="34" y="22"/>
                    </a:lnTo>
                    <a:lnTo>
                      <a:pt x="38" y="61"/>
                    </a:lnTo>
                    <a:lnTo>
                      <a:pt x="18" y="49"/>
                    </a:lnTo>
                    <a:lnTo>
                      <a:pt x="18" y="28"/>
                    </a:lnTo>
                    <a:lnTo>
                      <a:pt x="28" y="0"/>
                    </a:lnTo>
                    <a:lnTo>
                      <a:pt x="0" y="28"/>
                    </a:lnTo>
                    <a:lnTo>
                      <a:pt x="0" y="67"/>
                    </a:lnTo>
                    <a:lnTo>
                      <a:pt x="44" y="93"/>
                    </a:lnTo>
                    <a:lnTo>
                      <a:pt x="57" y="111"/>
                    </a:lnTo>
                    <a:lnTo>
                      <a:pt x="95" y="105"/>
                    </a:lnTo>
                    <a:lnTo>
                      <a:pt x="89" y="128"/>
                    </a:lnTo>
                    <a:lnTo>
                      <a:pt x="95" y="160"/>
                    </a:lnTo>
                    <a:lnTo>
                      <a:pt x="95" y="189"/>
                    </a:lnTo>
                    <a:lnTo>
                      <a:pt x="122" y="211"/>
                    </a:lnTo>
                    <a:lnTo>
                      <a:pt x="156" y="189"/>
                    </a:lnTo>
                    <a:lnTo>
                      <a:pt x="140" y="144"/>
                    </a:lnTo>
                    <a:lnTo>
                      <a:pt x="178" y="156"/>
                    </a:lnTo>
                    <a:lnTo>
                      <a:pt x="217" y="128"/>
                    </a:lnTo>
                    <a:lnTo>
                      <a:pt x="201" y="105"/>
                    </a:lnTo>
                    <a:lnTo>
                      <a:pt x="217" y="93"/>
                    </a:lnTo>
                    <a:lnTo>
                      <a:pt x="223" y="67"/>
                    </a:lnTo>
                    <a:lnTo>
                      <a:pt x="207" y="44"/>
                    </a:lnTo>
                    <a:lnTo>
                      <a:pt x="195" y="49"/>
                    </a:lnTo>
                    <a:lnTo>
                      <a:pt x="178" y="32"/>
                    </a:lnTo>
                    <a:lnTo>
                      <a:pt x="185" y="22"/>
                    </a:lnTo>
                    <a:lnTo>
                      <a:pt x="144" y="22"/>
                    </a:lnTo>
                    <a:lnTo>
                      <a:pt x="144" y="22"/>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42" name="Freeform 313"/>
              <p:cNvSpPr>
                <a:spLocks/>
              </p:cNvSpPr>
              <p:nvPr/>
            </p:nvSpPr>
            <p:spPr bwMode="auto">
              <a:xfrm>
                <a:off x="1665" y="2271"/>
                <a:ext cx="54" cy="67"/>
              </a:xfrm>
              <a:custGeom>
                <a:avLst/>
                <a:gdLst/>
                <a:ahLst/>
                <a:cxnLst>
                  <a:cxn ang="0">
                    <a:pos x="0" y="61"/>
                  </a:cxn>
                  <a:cxn ang="0">
                    <a:pos x="28" y="67"/>
                  </a:cxn>
                  <a:cxn ang="0">
                    <a:pos x="54" y="33"/>
                  </a:cxn>
                  <a:cxn ang="0">
                    <a:pos x="12" y="0"/>
                  </a:cxn>
                  <a:cxn ang="0">
                    <a:pos x="0" y="61"/>
                  </a:cxn>
                  <a:cxn ang="0">
                    <a:pos x="0" y="61"/>
                  </a:cxn>
                </a:cxnLst>
                <a:rect l="0" t="0" r="r" b="b"/>
                <a:pathLst>
                  <a:path w="54" h="67">
                    <a:moveTo>
                      <a:pt x="0" y="61"/>
                    </a:moveTo>
                    <a:lnTo>
                      <a:pt x="28" y="67"/>
                    </a:lnTo>
                    <a:lnTo>
                      <a:pt x="54" y="33"/>
                    </a:lnTo>
                    <a:lnTo>
                      <a:pt x="12" y="0"/>
                    </a:lnTo>
                    <a:lnTo>
                      <a:pt x="0" y="61"/>
                    </a:lnTo>
                    <a:lnTo>
                      <a:pt x="0" y="61"/>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43" name="Freeform 314"/>
              <p:cNvSpPr>
                <a:spLocks/>
              </p:cNvSpPr>
              <p:nvPr/>
            </p:nvSpPr>
            <p:spPr bwMode="auto">
              <a:xfrm>
                <a:off x="1610" y="2271"/>
                <a:ext cx="67" cy="72"/>
              </a:xfrm>
              <a:custGeom>
                <a:avLst/>
                <a:gdLst/>
                <a:ahLst/>
                <a:cxnLst>
                  <a:cxn ang="0">
                    <a:pos x="67" y="0"/>
                  </a:cxn>
                  <a:cxn ang="0">
                    <a:pos x="6" y="0"/>
                  </a:cxn>
                  <a:cxn ang="0">
                    <a:pos x="0" y="33"/>
                  </a:cxn>
                  <a:cxn ang="0">
                    <a:pos x="22" y="72"/>
                  </a:cxn>
                  <a:cxn ang="0">
                    <a:pos x="55" y="61"/>
                  </a:cxn>
                  <a:cxn ang="0">
                    <a:pos x="67" y="0"/>
                  </a:cxn>
                  <a:cxn ang="0">
                    <a:pos x="67" y="0"/>
                  </a:cxn>
                </a:cxnLst>
                <a:rect l="0" t="0" r="r" b="b"/>
                <a:pathLst>
                  <a:path w="67" h="72">
                    <a:moveTo>
                      <a:pt x="67" y="0"/>
                    </a:moveTo>
                    <a:lnTo>
                      <a:pt x="6" y="0"/>
                    </a:lnTo>
                    <a:lnTo>
                      <a:pt x="0" y="33"/>
                    </a:lnTo>
                    <a:lnTo>
                      <a:pt x="22" y="72"/>
                    </a:lnTo>
                    <a:lnTo>
                      <a:pt x="55" y="61"/>
                    </a:lnTo>
                    <a:lnTo>
                      <a:pt x="67" y="0"/>
                    </a:lnTo>
                    <a:lnTo>
                      <a:pt x="67"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sp>
            <p:nvSpPr>
              <p:cNvPr id="44" name="Freeform 315"/>
              <p:cNvSpPr>
                <a:spLocks/>
              </p:cNvSpPr>
              <p:nvPr/>
            </p:nvSpPr>
            <p:spPr bwMode="auto">
              <a:xfrm>
                <a:off x="1543" y="2227"/>
                <a:ext cx="89" cy="128"/>
              </a:xfrm>
              <a:custGeom>
                <a:avLst/>
                <a:gdLst/>
                <a:ahLst/>
                <a:cxnLst>
                  <a:cxn ang="0">
                    <a:pos x="22" y="0"/>
                  </a:cxn>
                  <a:cxn ang="0">
                    <a:pos x="16" y="26"/>
                  </a:cxn>
                  <a:cxn ang="0">
                    <a:pos x="0" y="38"/>
                  </a:cxn>
                  <a:cxn ang="0">
                    <a:pos x="32" y="83"/>
                  </a:cxn>
                  <a:cxn ang="0">
                    <a:pos x="22" y="105"/>
                  </a:cxn>
                  <a:cxn ang="0">
                    <a:pos x="44" y="128"/>
                  </a:cxn>
                  <a:cxn ang="0">
                    <a:pos x="89" y="116"/>
                  </a:cxn>
                  <a:cxn ang="0">
                    <a:pos x="67" y="77"/>
                  </a:cxn>
                  <a:cxn ang="0">
                    <a:pos x="73" y="44"/>
                  </a:cxn>
                  <a:cxn ang="0">
                    <a:pos x="22" y="0"/>
                  </a:cxn>
                  <a:cxn ang="0">
                    <a:pos x="22" y="0"/>
                  </a:cxn>
                </a:cxnLst>
                <a:rect l="0" t="0" r="r" b="b"/>
                <a:pathLst>
                  <a:path w="89" h="128">
                    <a:moveTo>
                      <a:pt x="22" y="0"/>
                    </a:moveTo>
                    <a:lnTo>
                      <a:pt x="16" y="26"/>
                    </a:lnTo>
                    <a:lnTo>
                      <a:pt x="0" y="38"/>
                    </a:lnTo>
                    <a:lnTo>
                      <a:pt x="32" y="83"/>
                    </a:lnTo>
                    <a:lnTo>
                      <a:pt x="22" y="105"/>
                    </a:lnTo>
                    <a:lnTo>
                      <a:pt x="44" y="128"/>
                    </a:lnTo>
                    <a:lnTo>
                      <a:pt x="89" y="116"/>
                    </a:lnTo>
                    <a:lnTo>
                      <a:pt x="67" y="77"/>
                    </a:lnTo>
                    <a:lnTo>
                      <a:pt x="73" y="44"/>
                    </a:lnTo>
                    <a:lnTo>
                      <a:pt x="22" y="0"/>
                    </a:lnTo>
                    <a:lnTo>
                      <a:pt x="22" y="0"/>
                    </a:lnTo>
                    <a:close/>
                  </a:path>
                </a:pathLst>
              </a:custGeom>
              <a:grpFill/>
              <a:ln w="3175" cap="flat" cmpd="sng">
                <a:solidFill>
                  <a:schemeClr val="bg1"/>
                </a:solidFill>
                <a:prstDash val="solid"/>
                <a:miter lim="800000"/>
                <a:headEnd type="none" w="med" len="med"/>
                <a:tailEnd type="none" w="med" len="med"/>
              </a:ln>
              <a:effectLst/>
            </p:spPr>
            <p:txBody>
              <a:bodyPr/>
              <a:lstStyle/>
              <a:p>
                <a:pPr eaLnBrk="0" fontAlgn="auto" hangingPunct="0">
                  <a:lnSpc>
                    <a:spcPct val="90000"/>
                  </a:lnSpc>
                  <a:spcBef>
                    <a:spcPct val="30000"/>
                  </a:spcBef>
                  <a:spcAft>
                    <a:spcPts val="0"/>
                  </a:spcAft>
                  <a:buClr>
                    <a:srgbClr val="FFC600"/>
                  </a:buClr>
                  <a:defRPr/>
                </a:pPr>
                <a:endParaRPr lang="en-US" sz="1400" dirty="0">
                  <a:solidFill>
                    <a:srgbClr val="000000"/>
                  </a:solidFill>
                  <a:latin typeface="+mn-lt"/>
                  <a:ea typeface="+mn-ea"/>
                  <a:cs typeface="+mn-cs"/>
                </a:endParaRPr>
              </a:p>
            </p:txBody>
          </p:sp>
        </p:grpSp>
      </p:grpSp>
      <p:sp>
        <p:nvSpPr>
          <p:cNvPr id="333" name="CasellaDiTesto 7"/>
          <p:cNvSpPr txBox="1"/>
          <p:nvPr/>
        </p:nvSpPr>
        <p:spPr>
          <a:xfrm>
            <a:off x="3783638" y="1415052"/>
            <a:ext cx="1181050" cy="523220"/>
          </a:xfrm>
          <a:prstGeom prst="rect">
            <a:avLst/>
          </a:prstGeom>
          <a:noFill/>
        </p:spPr>
        <p:txBody>
          <a:bodyPr wrap="square" rtlCol="0">
            <a:spAutoFit/>
          </a:bodyPr>
          <a:lstStyle/>
          <a:p>
            <a:pPr algn="ctr">
              <a:spcBef>
                <a:spcPts val="0"/>
              </a:spcBef>
              <a:spcAft>
                <a:spcPts val="0"/>
              </a:spcAft>
            </a:pPr>
            <a:r>
              <a:rPr lang="it-IT" sz="1400" b="1" dirty="0">
                <a:latin typeface="+mn-lt"/>
              </a:rPr>
              <a:t>ITU IFCE</a:t>
            </a:r>
          </a:p>
          <a:p>
            <a:pPr algn="ctr">
              <a:spcBef>
                <a:spcPts val="0"/>
              </a:spcBef>
              <a:spcAft>
                <a:spcPts val="0"/>
              </a:spcAft>
            </a:pPr>
            <a:r>
              <a:rPr lang="it-IT" sz="1400" b="1" dirty="0">
                <a:latin typeface="+mn-lt"/>
              </a:rPr>
              <a:t>Data Center</a:t>
            </a:r>
          </a:p>
        </p:txBody>
      </p:sp>
      <p:cxnSp>
        <p:nvCxnSpPr>
          <p:cNvPr id="334" name="Connettore 2 9"/>
          <p:cNvCxnSpPr>
            <a:stCxn id="331" idx="2"/>
          </p:cNvCxnSpPr>
          <p:nvPr/>
        </p:nvCxnSpPr>
        <p:spPr>
          <a:xfrm flipH="1" flipV="1">
            <a:off x="2078665" y="1875310"/>
            <a:ext cx="2170923" cy="195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5" name="Connettore 2 13"/>
          <p:cNvCxnSpPr>
            <a:stCxn id="331" idx="3"/>
          </p:cNvCxnSpPr>
          <p:nvPr/>
        </p:nvCxnSpPr>
        <p:spPr>
          <a:xfrm flipH="1">
            <a:off x="2989583" y="2121988"/>
            <a:ext cx="1281014" cy="1404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ttore 2 16"/>
          <p:cNvCxnSpPr>
            <a:stCxn id="331" idx="4"/>
          </p:cNvCxnSpPr>
          <p:nvPr/>
        </p:nvCxnSpPr>
        <p:spPr>
          <a:xfrm>
            <a:off x="4321316" y="2143076"/>
            <a:ext cx="454692" cy="1366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7" name="Connettore 2 18"/>
          <p:cNvCxnSpPr>
            <a:stCxn id="331" idx="6"/>
          </p:cNvCxnSpPr>
          <p:nvPr/>
        </p:nvCxnSpPr>
        <p:spPr>
          <a:xfrm flipV="1">
            <a:off x="4393044" y="1899070"/>
            <a:ext cx="2069419" cy="172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8" name="Connettore 2 21"/>
          <p:cNvCxnSpPr>
            <a:stCxn id="331" idx="5"/>
          </p:cNvCxnSpPr>
          <p:nvPr/>
        </p:nvCxnSpPr>
        <p:spPr>
          <a:xfrm>
            <a:off x="4372035" y="2121988"/>
            <a:ext cx="2246136" cy="834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1" name="Ellipsi 345"/>
          <p:cNvSpPr>
            <a:spLocks noChangeAspect="1"/>
          </p:cNvSpPr>
          <p:nvPr/>
        </p:nvSpPr>
        <p:spPr>
          <a:xfrm>
            <a:off x="4249588" y="1999076"/>
            <a:ext cx="143456" cy="144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fontAlgn="auto">
              <a:spcBef>
                <a:spcPts val="0"/>
              </a:spcBef>
              <a:spcAft>
                <a:spcPts val="0"/>
              </a:spcAft>
            </a:pPr>
            <a:endParaRPr lang="fi-FI" dirty="0" smtClean="0">
              <a:solidFill>
                <a:schemeClr val="accent4"/>
              </a:solidFill>
            </a:endParaRPr>
          </a:p>
        </p:txBody>
      </p:sp>
      <p:sp>
        <p:nvSpPr>
          <p:cNvPr id="32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Cooperation Agreement ITU-Nokia within IFCE</a:t>
            </a:r>
            <a:endParaRPr lang="en-GB" dirty="0"/>
          </a:p>
        </p:txBody>
      </p:sp>
      <p:sp>
        <p:nvSpPr>
          <p:cNvPr id="8" name="Text Placeholder 7"/>
          <p:cNvSpPr>
            <a:spLocks noGrp="1"/>
          </p:cNvSpPr>
          <p:nvPr>
            <p:ph type="body" sz="quarter" idx="10"/>
          </p:nvPr>
        </p:nvSpPr>
        <p:spPr/>
        <p:txBody>
          <a:bodyPr/>
          <a:lstStyle/>
          <a:p>
            <a:r>
              <a:rPr lang="en-US" dirty="0" smtClean="0"/>
              <a:t>Use case#1: messages autonomously sent by a National authority</a:t>
            </a:r>
          </a:p>
        </p:txBody>
      </p:sp>
      <p:pic>
        <p:nvPicPr>
          <p:cNvPr id="327" name="Immagine 26" descr="Mondo.JPG"/>
          <p:cNvPicPr>
            <a:picLocks noChangeAspect="1"/>
          </p:cNvPicPr>
          <p:nvPr/>
        </p:nvPicPr>
        <p:blipFill>
          <a:blip r:embed="rId2" cstate="print"/>
          <a:stretch>
            <a:fillRect/>
          </a:stretch>
        </p:blipFill>
        <p:spPr>
          <a:xfrm>
            <a:off x="404421" y="978195"/>
            <a:ext cx="8332264" cy="3674144"/>
          </a:xfrm>
          <a:prstGeom prst="rect">
            <a:avLst/>
          </a:prstGeom>
          <a:solidFill>
            <a:schemeClr val="bg1"/>
          </a:solidFill>
        </p:spPr>
      </p:pic>
      <p:pic>
        <p:nvPicPr>
          <p:cNvPr id="328" name="Picture 5" descr="UMB-logo_mondo3_gr2"/>
          <p:cNvPicPr>
            <a:picLocks noChangeAspect="1" noChangeArrowheads="1"/>
          </p:cNvPicPr>
          <p:nvPr/>
        </p:nvPicPr>
        <p:blipFill>
          <a:blip r:embed="rId3" cstate="print"/>
          <a:srcRect/>
          <a:stretch>
            <a:fillRect/>
          </a:stretch>
        </p:blipFill>
        <p:spPr bwMode="auto">
          <a:xfrm>
            <a:off x="4743619" y="2177622"/>
            <a:ext cx="525462" cy="388631"/>
          </a:xfrm>
          <a:prstGeom prst="rect">
            <a:avLst/>
          </a:prstGeom>
          <a:noFill/>
        </p:spPr>
      </p:pic>
      <p:cxnSp>
        <p:nvCxnSpPr>
          <p:cNvPr id="329" name="Connettore 2 36"/>
          <p:cNvCxnSpPr>
            <a:stCxn id="328" idx="3"/>
          </p:cNvCxnSpPr>
          <p:nvPr/>
        </p:nvCxnSpPr>
        <p:spPr>
          <a:xfrm>
            <a:off x="5269081" y="2371938"/>
            <a:ext cx="1897263" cy="7221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0" name="Connettore 2 38"/>
          <p:cNvCxnSpPr>
            <a:stCxn id="328" idx="3"/>
          </p:cNvCxnSpPr>
          <p:nvPr/>
        </p:nvCxnSpPr>
        <p:spPr>
          <a:xfrm>
            <a:off x="5269081" y="2371938"/>
            <a:ext cx="1578286" cy="7434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32" name="Immagine 14" descr="Sala Operativa PC.jpg"/>
          <p:cNvPicPr>
            <a:picLocks noChangeAspect="1"/>
          </p:cNvPicPr>
          <p:nvPr/>
        </p:nvPicPr>
        <p:blipFill>
          <a:blip r:embed="rId4" cstate="print"/>
          <a:stretch>
            <a:fillRect/>
          </a:stretch>
        </p:blipFill>
        <p:spPr>
          <a:xfrm>
            <a:off x="6833571" y="3235365"/>
            <a:ext cx="679451" cy="295467"/>
          </a:xfrm>
          <a:prstGeom prst="rect">
            <a:avLst/>
          </a:prstGeom>
        </p:spPr>
      </p:pic>
      <p:sp>
        <p:nvSpPr>
          <p:cNvPr id="339" name="CasellaDiTesto 17"/>
          <p:cNvSpPr txBox="1"/>
          <p:nvPr/>
        </p:nvSpPr>
        <p:spPr>
          <a:xfrm>
            <a:off x="6730407" y="3567058"/>
            <a:ext cx="888670" cy="461665"/>
          </a:xfrm>
          <a:prstGeom prst="rect">
            <a:avLst/>
          </a:prstGeom>
          <a:solidFill>
            <a:schemeClr val="bg1"/>
          </a:solidFill>
        </p:spPr>
        <p:txBody>
          <a:bodyPr wrap="square" rtlCol="0">
            <a:spAutoFit/>
          </a:bodyPr>
          <a:lstStyle/>
          <a:p>
            <a:pPr algn="ctr">
              <a:lnSpc>
                <a:spcPct val="100000"/>
              </a:lnSpc>
              <a:spcBef>
                <a:spcPts val="0"/>
              </a:spcBef>
              <a:spcAft>
                <a:spcPts val="0"/>
              </a:spcAft>
            </a:pPr>
            <a:r>
              <a:rPr lang="it-IT" sz="1200" b="1" dirty="0">
                <a:solidFill>
                  <a:srgbClr val="00B0F0"/>
                </a:solidFill>
                <a:latin typeface="+mn-lt"/>
              </a:rPr>
              <a:t>N</a:t>
            </a:r>
            <a:r>
              <a:rPr lang="it-IT" sz="1200" b="1" dirty="0" smtClean="0">
                <a:solidFill>
                  <a:srgbClr val="00B0F0"/>
                </a:solidFill>
                <a:latin typeface="+mn-lt"/>
              </a:rPr>
              <a:t>ational </a:t>
            </a:r>
          </a:p>
          <a:p>
            <a:pPr algn="ctr">
              <a:lnSpc>
                <a:spcPct val="100000"/>
              </a:lnSpc>
              <a:spcBef>
                <a:spcPts val="0"/>
              </a:spcBef>
              <a:spcAft>
                <a:spcPts val="0"/>
              </a:spcAft>
            </a:pPr>
            <a:r>
              <a:rPr lang="it-IT" sz="1200" b="1" dirty="0" smtClean="0">
                <a:solidFill>
                  <a:srgbClr val="00B0F0"/>
                </a:solidFill>
                <a:latin typeface="+mn-lt"/>
              </a:rPr>
              <a:t>Authority</a:t>
            </a:r>
            <a:endParaRPr lang="it-IT" sz="1200" b="1" dirty="0">
              <a:solidFill>
                <a:srgbClr val="00B0F0"/>
              </a:solidFill>
              <a:latin typeface="+mn-lt"/>
            </a:endParaRPr>
          </a:p>
        </p:txBody>
      </p:sp>
      <p:sp>
        <p:nvSpPr>
          <p:cNvPr id="340" name="Line 31"/>
          <p:cNvSpPr>
            <a:spLocks noChangeShapeType="1"/>
          </p:cNvSpPr>
          <p:nvPr/>
        </p:nvSpPr>
        <p:spPr bwMode="auto">
          <a:xfrm flipH="1" flipV="1">
            <a:off x="5275677" y="2530586"/>
            <a:ext cx="1539792" cy="829302"/>
          </a:xfrm>
          <a:prstGeom prst="line">
            <a:avLst/>
          </a:prstGeom>
          <a:noFill/>
          <a:ln w="50800">
            <a:solidFill>
              <a:schemeClr val="bg1">
                <a:lumMod val="85000"/>
              </a:schemeClr>
            </a:solidFill>
            <a:round/>
            <a:headEnd/>
            <a:tailEnd type="triangle" w="med" len="med"/>
          </a:ln>
          <a:effectLst/>
        </p:spPr>
        <p:txBody>
          <a:bodyPr wrap="square" lIns="45720" rIns="45720">
            <a:spAutoFit/>
          </a:bodyPr>
          <a:lstStyle/>
          <a:p>
            <a:endParaRPr lang="it-IT"/>
          </a:p>
        </p:txBody>
      </p:sp>
      <p:sp>
        <p:nvSpPr>
          <p:cNvPr id="341" name="CasellaDiTesto 20"/>
          <p:cNvSpPr txBox="1"/>
          <p:nvPr/>
        </p:nvSpPr>
        <p:spPr>
          <a:xfrm rot="1669437">
            <a:off x="5496605" y="3032306"/>
            <a:ext cx="1085719" cy="257369"/>
          </a:xfrm>
          <a:prstGeom prst="rect">
            <a:avLst/>
          </a:prstGeom>
          <a:solidFill>
            <a:schemeClr val="bg1"/>
          </a:solidFill>
          <a:ln>
            <a:noFill/>
          </a:ln>
        </p:spPr>
        <p:txBody>
          <a:bodyPr wrap="square" lIns="36000" tIns="36000" rIns="36000" bIns="36000" rtlCol="0" anchor="ctr" anchorCtr="1">
            <a:spAutoFit/>
          </a:bodyPr>
          <a:lstStyle/>
          <a:p>
            <a:pPr>
              <a:lnSpc>
                <a:spcPct val="100000"/>
              </a:lnSpc>
              <a:spcBef>
                <a:spcPts val="0"/>
              </a:spcBef>
              <a:spcAft>
                <a:spcPts val="0"/>
              </a:spcAft>
            </a:pPr>
            <a:r>
              <a:rPr lang="it-IT" sz="1200" b="1" dirty="0" smtClean="0">
                <a:solidFill>
                  <a:srgbClr val="124191"/>
                </a:solidFill>
                <a:latin typeface="+mn-lt"/>
              </a:rPr>
              <a:t>1. </a:t>
            </a:r>
            <a:r>
              <a:rPr lang="it-IT" sz="1200" b="1" dirty="0" err="1" smtClean="0">
                <a:solidFill>
                  <a:srgbClr val="124191"/>
                </a:solidFill>
                <a:latin typeface="+mn-lt"/>
              </a:rPr>
              <a:t>Command</a:t>
            </a:r>
            <a:endParaRPr lang="it-IT" sz="1200" b="1" dirty="0">
              <a:solidFill>
                <a:srgbClr val="124191"/>
              </a:solidFill>
              <a:latin typeface="+mn-lt"/>
            </a:endParaRPr>
          </a:p>
        </p:txBody>
      </p:sp>
      <p:sp>
        <p:nvSpPr>
          <p:cNvPr id="342" name="CasellaDiTesto 25"/>
          <p:cNvSpPr txBox="1"/>
          <p:nvPr/>
        </p:nvSpPr>
        <p:spPr>
          <a:xfrm rot="1314687">
            <a:off x="5648140" y="2312239"/>
            <a:ext cx="1099457" cy="257369"/>
          </a:xfrm>
          <a:prstGeom prst="rect">
            <a:avLst/>
          </a:prstGeom>
          <a:solidFill>
            <a:schemeClr val="bg1"/>
          </a:solidFill>
        </p:spPr>
        <p:txBody>
          <a:bodyPr wrap="square" lIns="36000" tIns="36000" rIns="36000" bIns="36000" rtlCol="0" anchor="ctr" anchorCtr="1">
            <a:spAutoFit/>
          </a:bodyPr>
          <a:lstStyle/>
          <a:p>
            <a:pPr>
              <a:lnSpc>
                <a:spcPct val="100000"/>
              </a:lnSpc>
              <a:spcBef>
                <a:spcPts val="0"/>
              </a:spcBef>
              <a:spcAft>
                <a:spcPts val="0"/>
              </a:spcAft>
            </a:pPr>
            <a:r>
              <a:rPr lang="it-IT" sz="1200" b="1" dirty="0" smtClean="0">
                <a:solidFill>
                  <a:srgbClr val="FF0000"/>
                </a:solidFill>
                <a:latin typeface="+mn-lt"/>
              </a:rPr>
              <a:t>2. </a:t>
            </a:r>
            <a:r>
              <a:rPr lang="it-IT" sz="1200" b="1" dirty="0" err="1" smtClean="0">
                <a:solidFill>
                  <a:srgbClr val="FF0000"/>
                </a:solidFill>
                <a:latin typeface="+mn-lt"/>
              </a:rPr>
              <a:t>Messages</a:t>
            </a:r>
            <a:endParaRPr lang="it-IT" sz="1200" b="1" dirty="0">
              <a:solidFill>
                <a:srgbClr val="FF0000"/>
              </a:solidFill>
              <a:latin typeface="+mn-lt"/>
            </a:endParaRPr>
          </a:p>
        </p:txBody>
      </p:sp>
      <p:sp>
        <p:nvSpPr>
          <p:cNvPr id="344" name="Rettangolo 2"/>
          <p:cNvSpPr/>
          <p:nvPr/>
        </p:nvSpPr>
        <p:spPr>
          <a:xfrm>
            <a:off x="739293" y="2371059"/>
            <a:ext cx="3192556" cy="1051237"/>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4" algn="just">
              <a:spcAft>
                <a:spcPts val="0"/>
              </a:spcAft>
              <a:tabLst>
                <a:tab pos="3497263" algn="l"/>
                <a:tab pos="4394200" algn="l"/>
              </a:tabLst>
            </a:pPr>
            <a:r>
              <a:rPr lang="en-US" sz="1200" dirty="0">
                <a:latin typeface="+mn-lt"/>
                <a:ea typeface="Tahoma" pitchFamily="34" charset="0"/>
                <a:cs typeface="Tahoma" pitchFamily="34" charset="0"/>
              </a:rPr>
              <a:t>In case of </a:t>
            </a:r>
            <a:r>
              <a:rPr lang="en-US" sz="1200" b="1" dirty="0">
                <a:latin typeface="+mn-lt"/>
                <a:ea typeface="Tahoma" pitchFamily="34" charset="0"/>
                <a:cs typeface="Tahoma" pitchFamily="34" charset="0"/>
              </a:rPr>
              <a:t>emergency</a:t>
            </a:r>
            <a:r>
              <a:rPr lang="en-US" sz="1200" dirty="0">
                <a:latin typeface="+mn-lt"/>
                <a:ea typeface="Tahoma" pitchFamily="34" charset="0"/>
                <a:cs typeface="Tahoma" pitchFamily="34" charset="0"/>
              </a:rPr>
              <a:t> in a country, the system will be </a:t>
            </a:r>
            <a:r>
              <a:rPr lang="en-US" sz="1200" b="1" dirty="0">
                <a:latin typeface="+mn-lt"/>
                <a:ea typeface="Tahoma" pitchFamily="34" charset="0"/>
                <a:cs typeface="Tahoma" pitchFamily="34" charset="0"/>
              </a:rPr>
              <a:t>immediately available </a:t>
            </a:r>
            <a:r>
              <a:rPr lang="en-US" sz="1200" dirty="0" smtClean="0">
                <a:latin typeface="+mn-lt"/>
                <a:ea typeface="Tahoma" pitchFamily="34" charset="0"/>
                <a:cs typeface="Tahoma" pitchFamily="34" charset="0"/>
              </a:rPr>
              <a:t>for </a:t>
            </a:r>
            <a:r>
              <a:rPr lang="en-US" sz="1200" dirty="0">
                <a:latin typeface="+mn-lt"/>
                <a:ea typeface="Tahoma" pitchFamily="34" charset="0"/>
                <a:cs typeface="Tahoma" pitchFamily="34" charset="0"/>
              </a:rPr>
              <a:t>that country, for its autonomous emergency management, </a:t>
            </a:r>
            <a:r>
              <a:rPr lang="en-US" sz="1200" b="1" dirty="0">
                <a:latin typeface="+mn-lt"/>
                <a:ea typeface="Tahoma" pitchFamily="34" charset="0"/>
                <a:cs typeface="Tahoma" pitchFamily="34" charset="0"/>
              </a:rPr>
              <a:t>without any need to transport </a:t>
            </a:r>
            <a:r>
              <a:rPr lang="en-US" sz="1200" dirty="0">
                <a:latin typeface="+mn-lt"/>
                <a:ea typeface="Tahoma" pitchFamily="34" charset="0"/>
                <a:cs typeface="Tahoma" pitchFamily="34" charset="0"/>
              </a:rPr>
              <a:t>and install </a:t>
            </a:r>
            <a:r>
              <a:rPr lang="en-US" sz="1200" dirty="0" err="1">
                <a:latin typeface="+mn-lt"/>
                <a:ea typeface="Tahoma" pitchFamily="34" charset="0"/>
                <a:cs typeface="Tahoma" pitchFamily="34" charset="0"/>
              </a:rPr>
              <a:t>equipments</a:t>
            </a:r>
            <a:r>
              <a:rPr lang="en-US" sz="1200" dirty="0">
                <a:latin typeface="+mn-lt"/>
                <a:ea typeface="Tahoma" pitchFamily="34" charset="0"/>
                <a:cs typeface="Tahoma" pitchFamily="34" charset="0"/>
              </a:rPr>
              <a:t>. </a:t>
            </a:r>
          </a:p>
        </p:txBody>
      </p:sp>
      <p:sp>
        <p:nvSpPr>
          <p:cNvPr id="15"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Cooperation Agreement ITU-Nokia within IFCE</a:t>
            </a:r>
            <a:endParaRPr lang="en-GB" dirty="0"/>
          </a:p>
        </p:txBody>
      </p:sp>
      <p:sp>
        <p:nvSpPr>
          <p:cNvPr id="16" name="Text Placeholder 15"/>
          <p:cNvSpPr>
            <a:spLocks noGrp="1"/>
          </p:cNvSpPr>
          <p:nvPr>
            <p:ph type="body" sz="quarter" idx="10"/>
          </p:nvPr>
        </p:nvSpPr>
        <p:spPr/>
        <p:txBody>
          <a:bodyPr/>
          <a:lstStyle/>
          <a:p>
            <a:r>
              <a:rPr lang="en-US" dirty="0" smtClean="0"/>
              <a:t>Use case#2: a possible application for the Italian Civil Protection model </a:t>
            </a:r>
          </a:p>
          <a:p>
            <a:endParaRPr lang="en-US" dirty="0"/>
          </a:p>
        </p:txBody>
      </p:sp>
      <p:pic>
        <p:nvPicPr>
          <p:cNvPr id="17" name="Immagine 3" descr="Italia cartina.bmp"/>
          <p:cNvPicPr>
            <a:picLocks noChangeAspect="1"/>
          </p:cNvPicPr>
          <p:nvPr/>
        </p:nvPicPr>
        <p:blipFill>
          <a:blip r:embed="rId2" cstate="print"/>
          <a:stretch>
            <a:fillRect/>
          </a:stretch>
        </p:blipFill>
        <p:spPr>
          <a:xfrm>
            <a:off x="1981130" y="1043951"/>
            <a:ext cx="4533970" cy="3717038"/>
          </a:xfrm>
          <a:prstGeom prst="rect">
            <a:avLst/>
          </a:prstGeom>
          <a:ln w="28575">
            <a:tailEnd type="arrow"/>
          </a:ln>
        </p:spPr>
      </p:pic>
      <p:pic>
        <p:nvPicPr>
          <p:cNvPr id="18" name="Immagine 4" descr="DPC logo semplice.png"/>
          <p:cNvPicPr>
            <a:picLocks noChangeAspect="1"/>
          </p:cNvPicPr>
          <p:nvPr/>
        </p:nvPicPr>
        <p:blipFill>
          <a:blip r:embed="rId3" cstate="print"/>
          <a:stretch>
            <a:fillRect/>
          </a:stretch>
        </p:blipFill>
        <p:spPr>
          <a:xfrm>
            <a:off x="3839238" y="2478605"/>
            <a:ext cx="877333" cy="658000"/>
          </a:xfrm>
          <a:prstGeom prst="rect">
            <a:avLst/>
          </a:prstGeom>
        </p:spPr>
      </p:pic>
      <p:pic>
        <p:nvPicPr>
          <p:cNvPr id="19" name="Immagine 5" descr="Olbia logo.jpg"/>
          <p:cNvPicPr>
            <a:picLocks noChangeAspect="1"/>
          </p:cNvPicPr>
          <p:nvPr/>
        </p:nvPicPr>
        <p:blipFill>
          <a:blip r:embed="rId4" cstate="print"/>
          <a:stretch>
            <a:fillRect/>
          </a:stretch>
        </p:blipFill>
        <p:spPr>
          <a:xfrm>
            <a:off x="3175870" y="2912269"/>
            <a:ext cx="427482" cy="300038"/>
          </a:xfrm>
          <a:prstGeom prst="rect">
            <a:avLst/>
          </a:prstGeom>
        </p:spPr>
      </p:pic>
      <p:pic>
        <p:nvPicPr>
          <p:cNvPr id="20" name="Immagine 10" descr="Uomini-al-cellulare.jpg"/>
          <p:cNvPicPr>
            <a:picLocks noChangeAspect="1"/>
          </p:cNvPicPr>
          <p:nvPr/>
        </p:nvPicPr>
        <p:blipFill>
          <a:blip r:embed="rId5" cstate="print"/>
          <a:stretch>
            <a:fillRect/>
          </a:stretch>
        </p:blipFill>
        <p:spPr>
          <a:xfrm>
            <a:off x="413371" y="2900804"/>
            <a:ext cx="943248" cy="490979"/>
          </a:xfrm>
          <a:prstGeom prst="rect">
            <a:avLst/>
          </a:prstGeom>
        </p:spPr>
      </p:pic>
      <p:cxnSp>
        <p:nvCxnSpPr>
          <p:cNvPr id="21" name="Connettore 2 12"/>
          <p:cNvCxnSpPr/>
          <p:nvPr/>
        </p:nvCxnSpPr>
        <p:spPr>
          <a:xfrm flipH="1">
            <a:off x="3175870" y="3115340"/>
            <a:ext cx="768809" cy="713710"/>
          </a:xfrm>
          <a:prstGeom prst="straightConnector1">
            <a:avLst/>
          </a:prstGeom>
          <a:ln w="50800">
            <a:solidFill>
              <a:srgbClr val="68717A"/>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14"/>
          <p:cNvCxnSpPr/>
          <p:nvPr/>
        </p:nvCxnSpPr>
        <p:spPr>
          <a:xfrm flipV="1">
            <a:off x="3022600" y="3212307"/>
            <a:ext cx="368300" cy="616743"/>
          </a:xfrm>
          <a:prstGeom prst="straightConnector1">
            <a:avLst/>
          </a:prstGeom>
          <a:ln w="508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19"/>
          <p:cNvCxnSpPr/>
          <p:nvPr/>
        </p:nvCxnSpPr>
        <p:spPr>
          <a:xfrm flipH="1" flipV="1">
            <a:off x="1467293" y="2998381"/>
            <a:ext cx="1716819" cy="4977"/>
          </a:xfrm>
          <a:prstGeom prst="straightConnector1">
            <a:avLst/>
          </a:prstGeom>
          <a:ln w="508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4" name="Immagine 37" descr="Regione-Sardegna_logo completo.png"/>
          <p:cNvPicPr>
            <a:picLocks noChangeAspect="1"/>
          </p:cNvPicPr>
          <p:nvPr/>
        </p:nvPicPr>
        <p:blipFill>
          <a:blip r:embed="rId6" cstate="print"/>
          <a:stretch>
            <a:fillRect/>
          </a:stretch>
        </p:blipFill>
        <p:spPr>
          <a:xfrm>
            <a:off x="2691737" y="3860948"/>
            <a:ext cx="706755" cy="654266"/>
          </a:xfrm>
          <a:prstGeom prst="rect">
            <a:avLst/>
          </a:prstGeom>
        </p:spPr>
      </p:pic>
      <p:sp>
        <p:nvSpPr>
          <p:cNvPr id="25" name="Text Box 6"/>
          <p:cNvSpPr txBox="1">
            <a:spLocks noChangeArrowheads="1"/>
          </p:cNvSpPr>
          <p:nvPr/>
        </p:nvSpPr>
        <p:spPr bwMode="auto">
          <a:xfrm>
            <a:off x="4625143" y="2921949"/>
            <a:ext cx="1781840" cy="428918"/>
          </a:xfrm>
          <a:prstGeom prst="rect">
            <a:avLst/>
          </a:prstGeom>
          <a:solidFill>
            <a:schemeClr val="bg1"/>
          </a:solidFill>
          <a:ln w="9525">
            <a:solidFill>
              <a:srgbClr val="68717A"/>
            </a:solidFill>
            <a:miter lim="800000"/>
            <a:headEnd/>
            <a:tailEnd/>
          </a:ln>
        </p:spPr>
        <p:txBody>
          <a:bodyPr wrap="square" lIns="119969" tIns="59985" rIns="119969" bIns="59985" anchor="ctr" anchorCtr="1">
            <a:spAutoFit/>
          </a:bodyPr>
          <a:lstStyle/>
          <a:p>
            <a:pPr defTabSz="1200150" eaLnBrk="0" hangingPunct="0">
              <a:lnSpc>
                <a:spcPts val="2400"/>
              </a:lnSpc>
              <a:spcBef>
                <a:spcPct val="50000"/>
              </a:spcBef>
              <a:spcAft>
                <a:spcPts val="1200"/>
              </a:spcAft>
              <a:buClr>
                <a:schemeClr val="bg1"/>
              </a:buClr>
              <a:buNone/>
            </a:pPr>
            <a:r>
              <a:rPr lang="en-GB" sz="1400" b="1" dirty="0" smtClean="0">
                <a:solidFill>
                  <a:srgbClr val="68717A"/>
                </a:solidFill>
                <a:latin typeface="+mn-lt"/>
              </a:rPr>
              <a:t> 2: Government</a:t>
            </a:r>
            <a:endParaRPr lang="en-GB" sz="1400" b="1" dirty="0">
              <a:solidFill>
                <a:srgbClr val="68717A"/>
              </a:solidFill>
              <a:latin typeface="+mn-lt"/>
            </a:endParaRPr>
          </a:p>
        </p:txBody>
      </p:sp>
      <p:sp>
        <p:nvSpPr>
          <p:cNvPr id="26" name="Text Box 6"/>
          <p:cNvSpPr txBox="1">
            <a:spLocks noChangeArrowheads="1"/>
          </p:cNvSpPr>
          <p:nvPr/>
        </p:nvSpPr>
        <p:spPr bwMode="auto">
          <a:xfrm>
            <a:off x="1775634" y="3304782"/>
            <a:ext cx="1095153" cy="428918"/>
          </a:xfrm>
          <a:prstGeom prst="rect">
            <a:avLst/>
          </a:prstGeom>
          <a:solidFill>
            <a:schemeClr val="bg1"/>
          </a:solidFill>
          <a:ln w="9525">
            <a:solidFill>
              <a:srgbClr val="00C9FF"/>
            </a:solidFill>
            <a:miter lim="800000"/>
            <a:headEnd/>
            <a:tailEnd/>
          </a:ln>
        </p:spPr>
        <p:txBody>
          <a:bodyPr wrap="square" lIns="119969" tIns="59985" rIns="119969" bIns="59985" anchor="ctr" anchorCtr="1">
            <a:spAutoFit/>
          </a:bodyPr>
          <a:lstStyle/>
          <a:p>
            <a:pPr defTabSz="1200150" eaLnBrk="0" hangingPunct="0">
              <a:lnSpc>
                <a:spcPts val="2400"/>
              </a:lnSpc>
              <a:spcBef>
                <a:spcPct val="50000"/>
              </a:spcBef>
              <a:spcAft>
                <a:spcPts val="1200"/>
              </a:spcAft>
              <a:buClr>
                <a:schemeClr val="bg1"/>
              </a:buClr>
              <a:buNone/>
            </a:pPr>
            <a:r>
              <a:rPr lang="en-GB" sz="1400" b="1" dirty="0" smtClean="0">
                <a:solidFill>
                  <a:srgbClr val="00B0F0"/>
                </a:solidFill>
                <a:latin typeface="+mn-lt"/>
              </a:rPr>
              <a:t>3: Region</a:t>
            </a:r>
            <a:endParaRPr lang="en-GB" sz="1400" b="1" dirty="0">
              <a:solidFill>
                <a:srgbClr val="00B0F0"/>
              </a:solidFill>
              <a:latin typeface="+mn-lt"/>
            </a:endParaRPr>
          </a:p>
        </p:txBody>
      </p:sp>
      <p:sp>
        <p:nvSpPr>
          <p:cNvPr id="27" name="Text Box 6"/>
          <p:cNvSpPr txBox="1">
            <a:spLocks noChangeArrowheads="1"/>
          </p:cNvSpPr>
          <p:nvPr/>
        </p:nvSpPr>
        <p:spPr bwMode="auto">
          <a:xfrm>
            <a:off x="2317893" y="2631063"/>
            <a:ext cx="922286" cy="285802"/>
          </a:xfrm>
          <a:prstGeom prst="rect">
            <a:avLst/>
          </a:prstGeom>
          <a:noFill/>
          <a:ln w="9525">
            <a:solidFill>
              <a:schemeClr val="bg1">
                <a:lumMod val="75000"/>
              </a:schemeClr>
            </a:solidFill>
            <a:miter lim="800000"/>
            <a:headEnd/>
            <a:tailEnd/>
          </a:ln>
        </p:spPr>
        <p:txBody>
          <a:bodyPr wrap="square" lIns="119969" tIns="59985" rIns="119969" bIns="59985" anchor="ctr" anchorCtr="1">
            <a:spAutoFit/>
          </a:bodyPr>
          <a:lstStyle/>
          <a:p>
            <a:pPr algn="ctr" defTabSz="1200150" eaLnBrk="0" hangingPunct="0">
              <a:lnSpc>
                <a:spcPts val="1200"/>
              </a:lnSpc>
              <a:spcBef>
                <a:spcPct val="50000"/>
              </a:spcBef>
              <a:spcAft>
                <a:spcPts val="0"/>
              </a:spcAft>
              <a:buClr>
                <a:schemeClr val="bg1"/>
              </a:buClr>
              <a:buNone/>
            </a:pPr>
            <a:r>
              <a:rPr lang="it-IT" sz="1400" b="1" dirty="0" smtClean="0">
                <a:solidFill>
                  <a:schemeClr val="bg1">
                    <a:lumMod val="75000"/>
                  </a:schemeClr>
                </a:solidFill>
                <a:latin typeface="+mn-lt"/>
              </a:rPr>
              <a:t>4: City</a:t>
            </a:r>
            <a:endParaRPr lang="it-IT" sz="1400" b="1" dirty="0">
              <a:solidFill>
                <a:schemeClr val="bg1">
                  <a:lumMod val="75000"/>
                </a:schemeClr>
              </a:solidFill>
              <a:latin typeface="+mn-lt"/>
            </a:endParaRPr>
          </a:p>
        </p:txBody>
      </p:sp>
      <p:cxnSp>
        <p:nvCxnSpPr>
          <p:cNvPr id="28" name="Connettore 2 17"/>
          <p:cNvCxnSpPr/>
          <p:nvPr/>
        </p:nvCxnSpPr>
        <p:spPr>
          <a:xfrm flipH="1">
            <a:off x="4550735" y="1562986"/>
            <a:ext cx="2169042" cy="1041991"/>
          </a:xfrm>
          <a:prstGeom prst="straightConnector1">
            <a:avLst/>
          </a:prstGeom>
          <a:ln w="50800">
            <a:solidFill>
              <a:srgbClr val="123E8F"/>
            </a:solidFill>
            <a:tailEnd type="arrow"/>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401005" y="2454233"/>
            <a:ext cx="970605" cy="428918"/>
          </a:xfrm>
          <a:prstGeom prst="rect">
            <a:avLst/>
          </a:prstGeom>
          <a:noFill/>
          <a:ln w="9525">
            <a:noFill/>
            <a:miter lim="800000"/>
            <a:headEnd/>
            <a:tailEnd/>
          </a:ln>
        </p:spPr>
        <p:txBody>
          <a:bodyPr wrap="square" lIns="119969" tIns="59985" rIns="119969" bIns="59985">
            <a:spAutoFit/>
          </a:bodyPr>
          <a:lstStyle/>
          <a:p>
            <a:pPr defTabSz="1200150" eaLnBrk="0" hangingPunct="0">
              <a:lnSpc>
                <a:spcPts val="2400"/>
              </a:lnSpc>
              <a:spcBef>
                <a:spcPct val="50000"/>
              </a:spcBef>
              <a:spcAft>
                <a:spcPts val="1200"/>
              </a:spcAft>
              <a:buClr>
                <a:schemeClr val="bg1"/>
              </a:buClr>
              <a:buNone/>
            </a:pPr>
            <a:r>
              <a:rPr lang="it-IT" sz="1400" b="1" dirty="0" err="1" smtClean="0">
                <a:solidFill>
                  <a:schemeClr val="tx1">
                    <a:lumMod val="85000"/>
                    <a:lumOff val="15000"/>
                  </a:schemeClr>
                </a:solidFill>
                <a:latin typeface="+mn-lt"/>
              </a:rPr>
              <a:t>Citizens</a:t>
            </a:r>
            <a:r>
              <a:rPr lang="it-IT" sz="1400" b="1" dirty="0" smtClean="0">
                <a:solidFill>
                  <a:schemeClr val="tx1">
                    <a:lumMod val="85000"/>
                    <a:lumOff val="15000"/>
                  </a:schemeClr>
                </a:solidFill>
                <a:latin typeface="+mn-lt"/>
              </a:rPr>
              <a:t> </a:t>
            </a:r>
            <a:endParaRPr lang="it-IT" sz="1400" b="1" dirty="0">
              <a:solidFill>
                <a:schemeClr val="tx1">
                  <a:lumMod val="85000"/>
                  <a:lumOff val="15000"/>
                </a:schemeClr>
              </a:solidFill>
              <a:latin typeface="+mn-lt"/>
            </a:endParaRPr>
          </a:p>
        </p:txBody>
      </p:sp>
      <p:pic>
        <p:nvPicPr>
          <p:cNvPr id="30" name="Immagine 18" descr="Sala Operativa PC.jpg"/>
          <p:cNvPicPr>
            <a:picLocks noChangeAspect="1"/>
          </p:cNvPicPr>
          <p:nvPr/>
        </p:nvPicPr>
        <p:blipFill>
          <a:blip r:embed="rId7" cstate="print"/>
          <a:stretch>
            <a:fillRect/>
          </a:stretch>
        </p:blipFill>
        <p:spPr>
          <a:xfrm>
            <a:off x="6794795" y="1375696"/>
            <a:ext cx="974726" cy="423871"/>
          </a:xfrm>
          <a:prstGeom prst="rect">
            <a:avLst/>
          </a:prstGeom>
        </p:spPr>
      </p:pic>
      <p:sp>
        <p:nvSpPr>
          <p:cNvPr id="31" name="CasellaDiTesto 20"/>
          <p:cNvSpPr txBox="1"/>
          <p:nvPr/>
        </p:nvSpPr>
        <p:spPr>
          <a:xfrm>
            <a:off x="6419926" y="1802718"/>
            <a:ext cx="1658143" cy="738664"/>
          </a:xfrm>
          <a:prstGeom prst="rect">
            <a:avLst/>
          </a:prstGeom>
          <a:solidFill>
            <a:schemeClr val="bg1"/>
          </a:solidFill>
          <a:ln>
            <a:solidFill>
              <a:srgbClr val="124191"/>
            </a:solidFill>
          </a:ln>
        </p:spPr>
        <p:txBody>
          <a:bodyPr wrap="square" rtlCol="0" anchor="ctr" anchorCtr="1">
            <a:spAutoFit/>
          </a:bodyPr>
          <a:lstStyle/>
          <a:p>
            <a:pPr algn="ctr">
              <a:lnSpc>
                <a:spcPct val="100000"/>
              </a:lnSpc>
              <a:spcBef>
                <a:spcPts val="0"/>
              </a:spcBef>
              <a:spcAft>
                <a:spcPts val="0"/>
              </a:spcAft>
            </a:pPr>
            <a:r>
              <a:rPr lang="it-IT" sz="1400" b="1" dirty="0" smtClean="0">
                <a:solidFill>
                  <a:srgbClr val="124191"/>
                </a:solidFill>
                <a:latin typeface="+mn-lt"/>
              </a:rPr>
              <a:t>1. International </a:t>
            </a:r>
          </a:p>
          <a:p>
            <a:pPr algn="ctr">
              <a:lnSpc>
                <a:spcPct val="100000"/>
              </a:lnSpc>
              <a:spcBef>
                <a:spcPts val="0"/>
              </a:spcBef>
              <a:spcAft>
                <a:spcPts val="0"/>
              </a:spcAft>
            </a:pPr>
            <a:r>
              <a:rPr lang="it-IT" sz="1400" b="1" dirty="0" smtClean="0">
                <a:solidFill>
                  <a:srgbClr val="124191"/>
                </a:solidFill>
                <a:latin typeface="+mn-lt"/>
              </a:rPr>
              <a:t>   Emergency</a:t>
            </a:r>
          </a:p>
          <a:p>
            <a:pPr algn="ctr">
              <a:lnSpc>
                <a:spcPct val="100000"/>
              </a:lnSpc>
              <a:spcBef>
                <a:spcPts val="0"/>
              </a:spcBef>
              <a:spcAft>
                <a:spcPts val="0"/>
              </a:spcAft>
            </a:pPr>
            <a:r>
              <a:rPr lang="it-IT" sz="1400" b="1" dirty="0" smtClean="0">
                <a:solidFill>
                  <a:srgbClr val="124191"/>
                </a:solidFill>
                <a:latin typeface="+mn-lt"/>
              </a:rPr>
              <a:t>    Organization</a:t>
            </a:r>
            <a:endParaRPr lang="it-IT" sz="1400" b="1" dirty="0">
              <a:solidFill>
                <a:srgbClr val="124191"/>
              </a:solidFill>
              <a:latin typeface="+mn-lt"/>
            </a:endParaRPr>
          </a:p>
        </p:txBody>
      </p:sp>
      <p:sp>
        <p:nvSpPr>
          <p:cNvPr id="33"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662"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hteck 6">
            <a:hlinkClick r:id="" action="ppaction://noaction"/>
          </p:cNvPr>
          <p:cNvSpPr/>
          <p:nvPr/>
        </p:nvSpPr>
        <p:spPr>
          <a:xfrm>
            <a:off x="7596336" y="4408488"/>
            <a:ext cx="1547664" cy="735012"/>
          </a:xfrm>
          <a:prstGeom prst="rect">
            <a:avLst/>
          </a:prstGeom>
          <a:solidFill>
            <a:schemeClr val="tx1">
              <a:alpha val="0"/>
            </a:scheme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rgbClr val="A8BBC0"/>
              </a:solidFill>
            </a:endParaRPr>
          </a:p>
        </p:txBody>
      </p:sp>
      <p:sp>
        <p:nvSpPr>
          <p:cNvPr id="8" name="Rectangle 7"/>
          <p:cNvSpPr/>
          <p:nvPr/>
        </p:nvSpPr>
        <p:spPr>
          <a:xfrm>
            <a:off x="0" y="398834"/>
            <a:ext cx="9144000" cy="10455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bg1"/>
              </a:solidFill>
            </a:endParaRPr>
          </a:p>
        </p:txBody>
      </p:sp>
      <p:sp>
        <p:nvSpPr>
          <p:cNvPr id="10" name="Rectangle 9"/>
          <p:cNvSpPr/>
          <p:nvPr/>
        </p:nvSpPr>
        <p:spPr>
          <a:xfrm>
            <a:off x="419100" y="1092200"/>
            <a:ext cx="2376000" cy="1063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fontAlgn="auto">
              <a:spcBef>
                <a:spcPts val="0"/>
              </a:spcBef>
              <a:spcAft>
                <a:spcPts val="0"/>
              </a:spcAft>
            </a:pPr>
            <a:r>
              <a:rPr lang="da-DK" sz="1600" dirty="0" smtClean="0">
                <a:solidFill>
                  <a:schemeClr val="tx1"/>
                </a:solidFill>
                <a:latin typeface="+mj-lt"/>
                <a:ea typeface="Nokia Pure Text Light" pitchFamily="34" charset="0"/>
                <a:cs typeface="Nokia Pure Text Light" pitchFamily="34" charset="0"/>
              </a:rPr>
              <a:t>TAKE AWAY #1</a:t>
            </a:r>
            <a:endParaRPr lang="en-US" sz="1600" dirty="0" smtClean="0">
              <a:solidFill>
                <a:schemeClr val="tx1"/>
              </a:solidFill>
              <a:latin typeface="+mj-lt"/>
              <a:ea typeface="Nokia Pure Text Light" pitchFamily="34" charset="0"/>
              <a:cs typeface="Nokia Pure Text Light" pitchFamily="34" charset="0"/>
            </a:endParaRPr>
          </a:p>
        </p:txBody>
      </p:sp>
      <p:sp>
        <p:nvSpPr>
          <p:cNvPr id="12" name="Rectangle 11"/>
          <p:cNvSpPr/>
          <p:nvPr/>
        </p:nvSpPr>
        <p:spPr>
          <a:xfrm>
            <a:off x="3392732" y="1092200"/>
            <a:ext cx="2376000" cy="1063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fontAlgn="auto">
              <a:spcBef>
                <a:spcPts val="0"/>
              </a:spcBef>
              <a:spcAft>
                <a:spcPts val="0"/>
              </a:spcAft>
            </a:pPr>
            <a:r>
              <a:rPr lang="en-US" sz="1600" dirty="0" smtClean="0">
                <a:solidFill>
                  <a:schemeClr val="tx1"/>
                </a:solidFill>
                <a:ea typeface="Nokia Pure Text Light" pitchFamily="34" charset="0"/>
                <a:cs typeface="Nokia Pure Text Light" pitchFamily="34" charset="0"/>
              </a:rPr>
              <a:t>A true multi-channel alerting communication (</a:t>
            </a:r>
            <a:r>
              <a:rPr lang="en-US" sz="1600" dirty="0" err="1" smtClean="0">
                <a:solidFill>
                  <a:schemeClr val="tx1"/>
                </a:solidFill>
                <a:ea typeface="Nokia Pure Text Light" pitchFamily="34" charset="0"/>
                <a:cs typeface="Nokia Pure Text Light" pitchFamily="34" charset="0"/>
              </a:rPr>
              <a:t>sms</a:t>
            </a:r>
            <a:r>
              <a:rPr lang="en-US" sz="1600" dirty="0" smtClean="0">
                <a:solidFill>
                  <a:schemeClr val="tx1"/>
                </a:solidFill>
                <a:ea typeface="Nokia Pure Text Light" pitchFamily="34" charset="0"/>
                <a:cs typeface="Nokia Pure Text Light" pitchFamily="34" charset="0"/>
              </a:rPr>
              <a:t>, fixed, mobile, fax, mob app, pop-up, cell broadcast, social media, etc) is a key factor: not only </a:t>
            </a:r>
            <a:r>
              <a:rPr lang="en-US" sz="1600" dirty="0" err="1" smtClean="0">
                <a:solidFill>
                  <a:schemeClr val="tx1"/>
                </a:solidFill>
                <a:ea typeface="Nokia Pure Text Light" pitchFamily="34" charset="0"/>
                <a:cs typeface="Nokia Pure Text Light" pitchFamily="34" charset="0"/>
              </a:rPr>
              <a:t>sms</a:t>
            </a:r>
            <a:r>
              <a:rPr lang="en-US" sz="1600" dirty="0" smtClean="0">
                <a:solidFill>
                  <a:schemeClr val="tx1"/>
                </a:solidFill>
                <a:ea typeface="Nokia Pure Text Light" pitchFamily="34" charset="0"/>
                <a:cs typeface="Nokia Pure Text Light" pitchFamily="34" charset="0"/>
              </a:rPr>
              <a:t>!</a:t>
            </a:r>
          </a:p>
        </p:txBody>
      </p:sp>
      <p:sp>
        <p:nvSpPr>
          <p:cNvPr id="13" name="Rectangle 12"/>
          <p:cNvSpPr/>
          <p:nvPr/>
        </p:nvSpPr>
        <p:spPr>
          <a:xfrm>
            <a:off x="6366363" y="1092200"/>
            <a:ext cx="2376000" cy="1063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fontAlgn="auto">
              <a:spcBef>
                <a:spcPts val="0"/>
              </a:spcBef>
              <a:spcAft>
                <a:spcPts val="0"/>
              </a:spcAft>
            </a:pPr>
            <a:r>
              <a:rPr lang="en-GB" sz="1600" dirty="0" smtClean="0">
                <a:solidFill>
                  <a:schemeClr val="tx1"/>
                </a:solidFill>
                <a:latin typeface="+mj-lt"/>
                <a:ea typeface="Nokia Pure Text Light" pitchFamily="34" charset="0"/>
                <a:cs typeface="Nokia Pure Text Light" pitchFamily="34" charset="0"/>
              </a:rPr>
              <a:t>Remote hosted platform paving the way to an easier deployment</a:t>
            </a:r>
          </a:p>
        </p:txBody>
      </p:sp>
      <p:sp>
        <p:nvSpPr>
          <p:cNvPr id="9" name="Title 8"/>
          <p:cNvSpPr>
            <a:spLocks noGrp="1"/>
          </p:cNvSpPr>
          <p:nvPr>
            <p:ph type="title"/>
          </p:nvPr>
        </p:nvSpPr>
        <p:spPr/>
        <p:txBody>
          <a:bodyPr/>
          <a:lstStyle/>
          <a:p>
            <a:r>
              <a:rPr lang="en-US" dirty="0" smtClean="0"/>
              <a:t>Nokia Services is your expert advantage</a:t>
            </a:r>
            <a:br>
              <a:rPr lang="en-US" dirty="0" smtClean="0"/>
            </a:br>
            <a:endParaRPr lang="en-US" dirty="0"/>
          </a:p>
        </p:txBody>
      </p:sp>
      <p:cxnSp>
        <p:nvCxnSpPr>
          <p:cNvPr id="18" name="Straight Connector 17"/>
          <p:cNvCxnSpPr/>
          <p:nvPr/>
        </p:nvCxnSpPr>
        <p:spPr>
          <a:xfrm>
            <a:off x="3093916" y="1092199"/>
            <a:ext cx="0" cy="972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67548" y="1092199"/>
            <a:ext cx="0" cy="972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88024" y="3759882"/>
            <a:ext cx="4173778" cy="892552"/>
          </a:xfrm>
          <a:prstGeom prst="rect">
            <a:avLst/>
          </a:prstGeom>
          <a:solidFill>
            <a:schemeClr val="bg1">
              <a:lumMod val="75000"/>
            </a:schemeClr>
          </a:solidFill>
        </p:spPr>
        <p:txBody>
          <a:bodyPr wrap="square" rtlCol="0">
            <a:spAutoFit/>
          </a:bodyPr>
          <a:lstStyle/>
          <a:p>
            <a:r>
              <a:rPr lang="en-GB" sz="1400" dirty="0" smtClean="0">
                <a:solidFill>
                  <a:schemeClr val="bg1"/>
                </a:solidFill>
                <a:latin typeface="+mn-lt"/>
              </a:rPr>
              <a:t>For more info on UMB and other Nokia solutions:</a:t>
            </a:r>
          </a:p>
          <a:p>
            <a:pPr marL="180975" indent="-180975">
              <a:spcBef>
                <a:spcPts val="600"/>
              </a:spcBef>
              <a:buFont typeface="Nokia Pure Text Light" panose="020B0304040602060303" pitchFamily="34" charset="0"/>
              <a:buChar char="&gt;"/>
              <a:defRPr/>
            </a:pPr>
            <a:r>
              <a:rPr lang="en-GB" sz="1400" dirty="0" smtClean="0">
                <a:solidFill>
                  <a:schemeClr val="bg1"/>
                </a:solidFill>
                <a:latin typeface="+mn-lt"/>
                <a:ea typeface="+mn-ea"/>
                <a:cs typeface="Arial" panose="020B0604020202020204" pitchFamily="34" charset="0"/>
              </a:rPr>
              <a:t>visit Nokia booth at this Forum </a:t>
            </a:r>
          </a:p>
          <a:p>
            <a:pPr marL="180975" indent="-180975">
              <a:spcBef>
                <a:spcPts val="600"/>
              </a:spcBef>
              <a:buFont typeface="Nokia Pure Text Light" panose="020B0304040602060303" pitchFamily="34" charset="0"/>
              <a:buChar char="&gt;"/>
              <a:defRPr/>
            </a:pPr>
            <a:r>
              <a:rPr lang="en-GB" sz="1400" dirty="0" smtClean="0">
                <a:solidFill>
                  <a:schemeClr val="bg1"/>
                </a:solidFill>
                <a:latin typeface="+mn-lt"/>
                <a:ea typeface="+mn-ea"/>
                <a:cs typeface="Arial" panose="020B0604020202020204" pitchFamily="34" charset="0"/>
              </a:rPr>
              <a:t>send a mail to </a:t>
            </a:r>
            <a:r>
              <a:rPr lang="en-GB" sz="1400" dirty="0" smtClean="0">
                <a:solidFill>
                  <a:schemeClr val="bg1"/>
                </a:solidFill>
                <a:latin typeface="+mn-lt"/>
                <a:ea typeface="+mn-ea"/>
                <a:cs typeface="Arial" panose="020B0604020202020204" pitchFamily="34" charset="0"/>
                <a:hlinkClick r:id="rId7"/>
              </a:rPr>
              <a:t>broadcast.info@nokia.com</a:t>
            </a:r>
            <a:endParaRPr lang="en-GB" sz="1400" dirty="0" smtClean="0">
              <a:solidFill>
                <a:schemeClr val="bg1"/>
              </a:solidFill>
              <a:latin typeface="+mn-lt"/>
              <a:ea typeface="+mn-ea"/>
              <a:cs typeface="Arial" panose="020B0604020202020204" pitchFamily="34" charset="0"/>
            </a:endParaRPr>
          </a:p>
        </p:txBody>
      </p:sp>
      <p:pic>
        <p:nvPicPr>
          <p:cNvPr id="16" name="Immagine 4" descr="ESS Futuris_eng.JPG"/>
          <p:cNvPicPr>
            <a:picLocks noChangeAspect="1"/>
          </p:cNvPicPr>
          <p:nvPr/>
        </p:nvPicPr>
        <p:blipFill>
          <a:blip r:embed="rId8" cstate="print"/>
          <a:stretch>
            <a:fillRect/>
          </a:stretch>
        </p:blipFill>
        <p:spPr>
          <a:xfrm>
            <a:off x="320701" y="1080654"/>
            <a:ext cx="2565003" cy="2969443"/>
          </a:xfrm>
          <a:prstGeom prst="rect">
            <a:avLst/>
          </a:prstGeom>
        </p:spPr>
      </p:pic>
    </p:spTree>
    <p:extLst>
      <p:ext uri="{BB962C8B-B14F-4D97-AF65-F5344CB8AC3E}">
        <p14:creationId xmlns:p14="http://schemas.microsoft.com/office/powerpoint/2010/main" val="360549880"/>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type="body" sz="quarter" idx="16"/>
          </p:nvPr>
        </p:nvSpPr>
        <p:spPr>
          <a:prstGeom prst="rect">
            <a:avLst/>
          </a:prstGeom>
        </p:spPr>
        <p:txBody>
          <a:bodyPr/>
          <a:lstStyle/>
          <a:p>
            <a:pPr marL="0" indent="0">
              <a:buNone/>
            </a:pPr>
            <a:r>
              <a:rPr lang="en-US" noProof="0" dirty="0" smtClean="0"/>
              <a:t>  </a:t>
            </a:r>
            <a:endParaRPr lang="en-US" noProof="0" dirty="0"/>
          </a:p>
        </p:txBody>
      </p:sp>
      <p:sp>
        <p:nvSpPr>
          <p:cNvPr id="3" name="Title 2"/>
          <p:cNvSpPr>
            <a:spLocks noGrp="1"/>
          </p:cNvSpPr>
          <p:nvPr>
            <p:ph type="title"/>
          </p:nvPr>
        </p:nvSpPr>
        <p:spPr/>
        <p:txBody>
          <a:bodyPr/>
          <a:lstStyle/>
          <a:p>
            <a:r>
              <a:rPr lang="en-US" noProof="0" dirty="0"/>
              <a:t>Copyright and confidentiality</a:t>
            </a:r>
          </a:p>
        </p:txBody>
      </p:sp>
      <p:sp>
        <p:nvSpPr>
          <p:cNvPr id="7" name="Content Placeholder 6"/>
          <p:cNvSpPr>
            <a:spLocks noGrp="1"/>
          </p:cNvSpPr>
          <p:nvPr>
            <p:ph type="body" sz="quarter" idx="10"/>
          </p:nvPr>
        </p:nvSpPr>
        <p:spPr/>
        <p:txBody>
          <a:bodyPr numCol="3" spcCol="288000"/>
          <a:lstStyle/>
          <a:p>
            <a:pPr marL="0" indent="0">
              <a:buNone/>
            </a:pPr>
            <a:r>
              <a:rPr lang="en-US" dirty="0" smtClean="0"/>
              <a:t> </a:t>
            </a:r>
            <a:endParaRPr lang="en-US" dirty="0"/>
          </a:p>
        </p:txBody>
      </p:sp>
      <p:sp>
        <p:nvSpPr>
          <p:cNvPr id="18" name="Content Placeholder 6"/>
          <p:cNvSpPr txBox="1">
            <a:spLocks/>
          </p:cNvSpPr>
          <p:nvPr/>
        </p:nvSpPr>
        <p:spPr>
          <a:xfrm>
            <a:off x="418119" y="1544400"/>
            <a:ext cx="8227649" cy="2850387"/>
          </a:xfrm>
          <a:prstGeom prst="rect">
            <a:avLst/>
          </a:prstGeom>
        </p:spPr>
        <p:txBody>
          <a:bodyPr lIns="0" tIns="0" rIns="0" bIns="0" numCol="3" spcCol="288000"/>
          <a:lstStyle>
            <a:lvl1pPr marL="230188" indent="-230188" algn="l" defTabSz="457200" rtl="0" eaLnBrk="1" fontAlgn="base" hangingPunct="1">
              <a:spcBef>
                <a:spcPct val="0"/>
              </a:spcBef>
              <a:spcAft>
                <a:spcPts val="600"/>
              </a:spcAft>
              <a:buFont typeface="Arial" charset="0"/>
              <a:buChar char="•"/>
              <a:defRPr sz="1600" kern="1200">
                <a:solidFill>
                  <a:schemeClr val="tx2"/>
                </a:solidFill>
                <a:latin typeface="+mn-lt"/>
                <a:ea typeface="ヒラギノ角ゴ Pro W3" charset="0"/>
                <a:cs typeface="ヒラギノ角ゴ Pro W3" charset="0"/>
              </a:defRPr>
            </a:lvl1pPr>
            <a:lvl2pPr marL="460800" indent="-228600" algn="l" defTabSz="457200" rtl="0" eaLnBrk="1" fontAlgn="base" hangingPunct="1">
              <a:spcBef>
                <a:spcPct val="0"/>
              </a:spcBef>
              <a:spcAft>
                <a:spcPts val="600"/>
              </a:spcAft>
              <a:buFont typeface="Lucida Grande"/>
              <a:buChar char="-"/>
              <a:defRPr sz="1400" kern="1200">
                <a:solidFill>
                  <a:schemeClr val="tx2"/>
                </a:solidFill>
                <a:latin typeface="+mn-lt"/>
                <a:ea typeface="ヒラギノ角ゴ Pro W3" charset="0"/>
                <a:cs typeface="ヒラギノ角ゴ Pro W3"/>
              </a:defRPr>
            </a:lvl2pPr>
            <a:lvl3pPr marL="691200" indent="-230400" algn="l" defTabSz="457200" rtl="0" eaLnBrk="1" fontAlgn="base" hangingPunct="1">
              <a:spcBef>
                <a:spcPct val="0"/>
              </a:spcBef>
              <a:spcAft>
                <a:spcPts val="600"/>
              </a:spcAft>
              <a:buFont typeface="Arial" charset="0"/>
              <a:buChar char="•"/>
              <a:defRPr sz="1200" kern="1200">
                <a:solidFill>
                  <a:schemeClr val="tx2"/>
                </a:solidFill>
                <a:latin typeface="+mn-lt"/>
                <a:ea typeface="ヒラギノ角ゴ Pro W3" charset="0"/>
                <a:cs typeface="ヒラギノ角ゴ Pro W3"/>
              </a:defRPr>
            </a:lvl3pPr>
            <a:lvl4pPr marL="921600" indent="-228600" algn="l" defTabSz="457200" rtl="0" eaLnBrk="1" fontAlgn="base" hangingPunct="1">
              <a:spcBef>
                <a:spcPct val="0"/>
              </a:spcBef>
              <a:spcAft>
                <a:spcPts val="600"/>
              </a:spcAft>
              <a:buFont typeface="Lucida Grande"/>
              <a:buChar char="-"/>
              <a:defRPr sz="1000" kern="1200">
                <a:solidFill>
                  <a:schemeClr val="tx2"/>
                </a:solidFill>
                <a:latin typeface="+mn-lt"/>
                <a:ea typeface="ヒラギノ角ゴ Pro W3" charset="0"/>
                <a:cs typeface="ヒラギノ角ゴ Pro W3"/>
              </a:defRPr>
            </a:lvl4pPr>
            <a:lvl5pPr marL="1152000" indent="-230188" algn="l" defTabSz="457200" rtl="0" eaLnBrk="1" fontAlgn="base" hangingPunct="1">
              <a:spcBef>
                <a:spcPct val="0"/>
              </a:spcBef>
              <a:spcAft>
                <a:spcPts val="600"/>
              </a:spcAft>
              <a:buFont typeface="Arial" charset="0"/>
              <a:buChar char="•"/>
              <a:defRPr sz="8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ct val="0"/>
              </a:spcAft>
              <a:buFont typeface="Arial" charset="0"/>
              <a:buNone/>
              <a:defRPr/>
            </a:pPr>
            <a:r>
              <a:rPr lang="en-US" sz="900" dirty="0" smtClean="0">
                <a:solidFill>
                  <a:srgbClr val="001135"/>
                </a:solidFill>
                <a:cs typeface="Arial" panose="020B0604020202020204" pitchFamily="34" charset="0"/>
              </a:rPr>
              <a:t>The contents of this document are proprietary and confidential property of Nokia. This document is provided subject to confidentiality obligations of the applicable agreement(s). </a:t>
            </a:r>
          </a:p>
          <a:p>
            <a:pPr marL="0" indent="0">
              <a:spcAft>
                <a:spcPct val="0"/>
              </a:spcAft>
              <a:buFont typeface="Arial" charset="0"/>
              <a:buNone/>
              <a:defRPr/>
            </a:pPr>
            <a:endParaRPr lang="en-US" sz="900" dirty="0" smtClean="0">
              <a:solidFill>
                <a:srgbClr val="001135"/>
              </a:solidFill>
              <a:cs typeface="Arial" panose="020B0604020202020204" pitchFamily="34" charset="0"/>
            </a:endParaRPr>
          </a:p>
          <a:p>
            <a:pPr marL="0" indent="0">
              <a:spcAft>
                <a:spcPct val="0"/>
              </a:spcAft>
              <a:buFont typeface="Arial" charset="0"/>
              <a:buNone/>
              <a:defRPr/>
            </a:pPr>
            <a:r>
              <a:rPr lang="en-US" sz="900" dirty="0" smtClean="0">
                <a:solidFill>
                  <a:srgbClr val="001135"/>
                </a:solidFill>
                <a:cs typeface="Arial" panose="020B0604020202020204" pitchFamily="34" charset="0"/>
              </a:rPr>
              <a:t>This document is intended for use of Nokia’s customers and collaborators only for the purpose for which this document is submitted by Nokia. No part of this document may be reproduced or made available to the public or to any third party in any form or means without the prior written permission of Nokia. This document is to be used by properly trained professional personnel. Any use of the contents in this document is limited strictly to the use(s) specifically created in the applicable agreement(s) under which the document is submitted. The user of this document may voluntarily provide suggestions, comments or other feedback to Nokia in respect of the contents of this document ("Feedback"). Such Feedback may be used in Nokia products and related specifications or other documentation. Accordingly, if the user of this document gives Nokia Feedback on the contents of this document, Nokia may freely use, disclose, reproduce, license, distribute and otherwise commercialize the feedback in any Nokia product, technology, service, specification or other documentation. </a:t>
            </a:r>
          </a:p>
          <a:p>
            <a:pPr marL="0" indent="0">
              <a:spcAft>
                <a:spcPct val="0"/>
              </a:spcAft>
              <a:buFont typeface="Arial" charset="0"/>
              <a:buNone/>
              <a:defRPr/>
            </a:pPr>
            <a:endParaRPr lang="en-US" sz="900" dirty="0" smtClean="0">
              <a:solidFill>
                <a:srgbClr val="001135"/>
              </a:solidFill>
              <a:cs typeface="Arial" panose="020B0604020202020204" pitchFamily="34" charset="0"/>
            </a:endParaRPr>
          </a:p>
          <a:p>
            <a:pPr marL="0" indent="0">
              <a:spcAft>
                <a:spcPct val="0"/>
              </a:spcAft>
              <a:buFont typeface="Arial" charset="0"/>
              <a:buNone/>
              <a:defRPr/>
            </a:pPr>
            <a:r>
              <a:rPr lang="en-US" sz="900" dirty="0" smtClean="0">
                <a:solidFill>
                  <a:srgbClr val="001135"/>
                </a:solidFill>
                <a:cs typeface="Arial" panose="020B0604020202020204" pitchFamily="34" charset="0"/>
              </a:rPr>
              <a:t>Nokia operates a policy of ongoing development. Nokia reserves the right to make changes and improvements to any of the products and/or services described in this document or withdraw this document at any time without prior notice. </a:t>
            </a:r>
          </a:p>
          <a:p>
            <a:pPr marL="0" indent="0">
              <a:spcAft>
                <a:spcPct val="0"/>
              </a:spcAft>
              <a:buFont typeface="Arial" charset="0"/>
              <a:buNone/>
              <a:defRPr/>
            </a:pPr>
            <a:endParaRPr lang="en-US" sz="900" dirty="0" smtClean="0">
              <a:solidFill>
                <a:srgbClr val="001135"/>
              </a:solidFill>
              <a:cs typeface="Arial" panose="020B0604020202020204" pitchFamily="34" charset="0"/>
            </a:endParaRPr>
          </a:p>
          <a:p>
            <a:pPr marL="0" indent="0">
              <a:spcAft>
                <a:spcPct val="0"/>
              </a:spcAft>
              <a:buFont typeface="Arial" charset="0"/>
              <a:buNone/>
              <a:defRPr/>
            </a:pPr>
            <a:r>
              <a:rPr lang="en-US" sz="900" dirty="0" smtClean="0">
                <a:solidFill>
                  <a:srgbClr val="001135"/>
                </a:solidFill>
                <a:cs typeface="Arial" panose="020B0604020202020204" pitchFamily="34" charset="0"/>
              </a:rPr>
              <a:t>The contents of this document are provided "as is". Except as required by applicable law, no warranties of any kind, either express or implied, including, but not limited to, the implied warranties of merchantability and fitness for a particular purpose, are made in relation to the accuracy, reliability or contents of this document. NOKIA SHALL NOT BE RESPONSIBLE IN ANY EVENT FOR ERRORS IN THIS DOCUMENT or for </a:t>
            </a:r>
            <a:br>
              <a:rPr lang="en-US" sz="900" dirty="0" smtClean="0">
                <a:solidFill>
                  <a:srgbClr val="001135"/>
                </a:solidFill>
                <a:cs typeface="Arial" panose="020B0604020202020204" pitchFamily="34" charset="0"/>
              </a:rPr>
            </a:br>
            <a:r>
              <a:rPr lang="en-US" sz="900" dirty="0" smtClean="0">
                <a:solidFill>
                  <a:srgbClr val="001135"/>
                </a:solidFill>
                <a:cs typeface="Arial" panose="020B0604020202020204" pitchFamily="34" charset="0"/>
              </a:rPr>
              <a:t>any loss of data or income or any special, incidental, consequential, indirect or direct damages howsoever caused, that might arise from the use of this document or any contents of this document. </a:t>
            </a:r>
          </a:p>
          <a:p>
            <a:pPr marL="0" indent="0">
              <a:spcAft>
                <a:spcPct val="0"/>
              </a:spcAft>
              <a:buFont typeface="Arial" charset="0"/>
              <a:buNone/>
              <a:defRPr/>
            </a:pPr>
            <a:endParaRPr lang="en-US" sz="900" dirty="0" smtClean="0">
              <a:solidFill>
                <a:srgbClr val="001135"/>
              </a:solidFill>
              <a:cs typeface="Arial" panose="020B0604020202020204" pitchFamily="34" charset="0"/>
            </a:endParaRPr>
          </a:p>
          <a:p>
            <a:pPr marL="0" indent="0">
              <a:spcAft>
                <a:spcPct val="0"/>
              </a:spcAft>
              <a:buFont typeface="Arial" charset="0"/>
              <a:buNone/>
              <a:defRPr/>
            </a:pPr>
            <a:r>
              <a:rPr lang="en-US" sz="900" dirty="0" smtClean="0">
                <a:solidFill>
                  <a:srgbClr val="001135"/>
                </a:solidFill>
                <a:cs typeface="Arial" panose="020B0604020202020204" pitchFamily="34" charset="0"/>
              </a:rPr>
              <a:t>This document and the product(s) it describes</a:t>
            </a:r>
            <a:br>
              <a:rPr lang="en-US" sz="900" dirty="0" smtClean="0">
                <a:solidFill>
                  <a:srgbClr val="001135"/>
                </a:solidFill>
                <a:cs typeface="Arial" panose="020B0604020202020204" pitchFamily="34" charset="0"/>
              </a:rPr>
            </a:br>
            <a:r>
              <a:rPr lang="en-US" sz="900" dirty="0" smtClean="0">
                <a:solidFill>
                  <a:srgbClr val="001135"/>
                </a:solidFill>
                <a:cs typeface="Arial" panose="020B0604020202020204" pitchFamily="34" charset="0"/>
              </a:rPr>
              <a:t>are protected by copyright according to the</a:t>
            </a:r>
            <a:br>
              <a:rPr lang="en-US" sz="900" dirty="0" smtClean="0">
                <a:solidFill>
                  <a:srgbClr val="001135"/>
                </a:solidFill>
                <a:cs typeface="Arial" panose="020B0604020202020204" pitchFamily="34" charset="0"/>
              </a:rPr>
            </a:br>
            <a:r>
              <a:rPr lang="en-US" sz="900" dirty="0" smtClean="0">
                <a:solidFill>
                  <a:srgbClr val="001135"/>
                </a:solidFill>
                <a:cs typeface="Arial" panose="020B0604020202020204" pitchFamily="34" charset="0"/>
              </a:rPr>
              <a:t>applicable laws. </a:t>
            </a:r>
          </a:p>
          <a:p>
            <a:pPr marL="0" indent="0">
              <a:spcAft>
                <a:spcPct val="0"/>
              </a:spcAft>
              <a:buFont typeface="Arial" charset="0"/>
              <a:buNone/>
              <a:defRPr/>
            </a:pPr>
            <a:endParaRPr lang="en-US" sz="900" dirty="0" smtClean="0">
              <a:solidFill>
                <a:srgbClr val="001135"/>
              </a:solidFill>
              <a:cs typeface="Arial" panose="020B0604020202020204" pitchFamily="34" charset="0"/>
            </a:endParaRPr>
          </a:p>
          <a:p>
            <a:pPr marL="0" indent="0">
              <a:spcAft>
                <a:spcPct val="0"/>
              </a:spcAft>
              <a:buFont typeface="Arial" charset="0"/>
              <a:buNone/>
              <a:defRPr/>
            </a:pPr>
            <a:r>
              <a:rPr lang="en-US" sz="900" dirty="0" smtClean="0">
                <a:solidFill>
                  <a:srgbClr val="001135"/>
                </a:solidFill>
                <a:cs typeface="Arial" panose="020B0604020202020204" pitchFamily="34" charset="0"/>
              </a:rPr>
              <a:t>Nokia is a registered trademark of Nokia Corporation. Other product and company names mentioned herein may be trademarks or trade names of their respective owners.</a:t>
            </a:r>
          </a:p>
          <a:p>
            <a:pPr marL="0" indent="0">
              <a:buFont typeface="Arial" charset="0"/>
              <a:buNone/>
            </a:pPr>
            <a:endParaRPr lang="en-US" dirty="0">
              <a:solidFill>
                <a:srgbClr val="001135"/>
              </a:solidFill>
            </a:endParaRPr>
          </a:p>
        </p:txBody>
      </p:sp>
      <p:cxnSp>
        <p:nvCxnSpPr>
          <p:cNvPr id="19" name="Straight Connector 18"/>
          <p:cNvCxnSpPr/>
          <p:nvPr/>
        </p:nvCxnSpPr>
        <p:spPr>
          <a:xfrm>
            <a:off x="430213" y="1470025"/>
            <a:ext cx="8215555" cy="4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94289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8"/>
          <p:cNvSpPr>
            <a:spLocks noGrp="1"/>
          </p:cNvSpPr>
          <p:nvPr>
            <p:ph type="ftr" sz="quarter" idx="14"/>
          </p:nvPr>
        </p:nvSpPr>
        <p:spPr>
          <a:xfrm>
            <a:off x="432000" y="4522880"/>
            <a:ext cx="6080400" cy="122400"/>
          </a:xfrm>
        </p:spPr>
        <p:txBody>
          <a:bodyPr/>
          <a:lstStyle/>
          <a:p>
            <a:pPr algn="l"/>
            <a:r>
              <a:rPr lang="en-US" dirty="0" smtClean="0">
                <a:cs typeface="Arial" charset="0"/>
              </a:rPr>
              <a:t>&lt;Change information classification in footer&gt;</a:t>
            </a:r>
          </a:p>
        </p:txBody>
      </p:sp>
      <p:sp>
        <p:nvSpPr>
          <p:cNvPr id="15" name="Rectangle 14"/>
          <p:cNvSpPr/>
          <p:nvPr/>
        </p:nvSpPr>
        <p:spPr>
          <a:xfrm>
            <a:off x="0" y="0"/>
            <a:ext cx="9161367" cy="5153269"/>
          </a:xfrm>
          <a:prstGeom prst="rect">
            <a:avLst/>
          </a:prstGeom>
          <a:blipFill rotWithShape="1">
            <a:blip r:embed="rId3"/>
            <a:srcRect/>
            <a:stretch>
              <a:fillRect t="-10666"/>
            </a:stretch>
          </a:blip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3" name="Rectangle 2"/>
          <p:cNvSpPr/>
          <p:nvPr/>
        </p:nvSpPr>
        <p:spPr>
          <a:xfrm>
            <a:off x="435163" y="2035889"/>
            <a:ext cx="1953798" cy="1784024"/>
          </a:xfrm>
          <a:prstGeom prst="rect">
            <a:avLst/>
          </a:prstGeom>
          <a:solidFill>
            <a:schemeClr val="tx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9" name="AutoShape 2"/>
          <p:cNvSpPr>
            <a:spLocks noChangeArrowheads="1"/>
          </p:cNvSpPr>
          <p:nvPr/>
        </p:nvSpPr>
        <p:spPr bwMode="auto">
          <a:xfrm>
            <a:off x="459345" y="2073722"/>
            <a:ext cx="1974021" cy="1639876"/>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solidFill>
                  <a:schemeClr val="accent2"/>
                </a:solidFill>
                <a:latin typeface="Nokia Pure Headline Ultra Light"/>
                <a:cs typeface="Nokia Pure Headline Ultra Light"/>
              </a:rPr>
              <a:t>About Nokia</a:t>
            </a:r>
          </a:p>
        </p:txBody>
      </p:sp>
      <p:sp>
        <p:nvSpPr>
          <p:cNvPr id="7" name="Rectangle 6"/>
          <p:cNvSpPr/>
          <p:nvPr/>
        </p:nvSpPr>
        <p:spPr>
          <a:xfrm>
            <a:off x="2566580" y="2035889"/>
            <a:ext cx="1953798" cy="178402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8" name="AutoShape 2"/>
          <p:cNvSpPr>
            <a:spLocks noChangeArrowheads="1"/>
          </p:cNvSpPr>
          <p:nvPr/>
        </p:nvSpPr>
        <p:spPr bwMode="auto">
          <a:xfrm>
            <a:off x="2590762" y="2073722"/>
            <a:ext cx="1974021" cy="1089207"/>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latin typeface="Nokia Pure Headline Ultra Light"/>
                <a:cs typeface="Nokia Pure Headline Ultra Light"/>
              </a:rPr>
              <a:t>Technology</a:t>
            </a:r>
          </a:p>
          <a:p>
            <a:pPr>
              <a:lnSpc>
                <a:spcPct val="80000"/>
              </a:lnSpc>
            </a:pPr>
            <a:r>
              <a:rPr lang="en-GB" sz="2000" dirty="0" smtClean="0">
                <a:latin typeface="Nokia Pure Headline Ultra Light"/>
                <a:cs typeface="Nokia Pure Headline Ultra Light"/>
              </a:rPr>
              <a:t>Enablers</a:t>
            </a:r>
          </a:p>
          <a:p>
            <a:pPr>
              <a:lnSpc>
                <a:spcPct val="80000"/>
              </a:lnSpc>
            </a:pPr>
            <a:r>
              <a:rPr lang="en-GB" sz="2000" dirty="0" smtClean="0">
                <a:latin typeface="Nokia Pure Headline Ultra Light"/>
                <a:cs typeface="Nokia Pure Headline Ultra Light"/>
              </a:rPr>
              <a:t>for Emergency</a:t>
            </a:r>
          </a:p>
          <a:p>
            <a:pPr>
              <a:lnSpc>
                <a:spcPct val="80000"/>
              </a:lnSpc>
            </a:pPr>
            <a:r>
              <a:rPr lang="en-GB" sz="2000" dirty="0" smtClean="0">
                <a:latin typeface="Nokia Pure Headline Ultra Light"/>
                <a:cs typeface="Nokia Pure Headline Ultra Light"/>
              </a:rPr>
              <a:t>Telecom </a:t>
            </a:r>
          </a:p>
          <a:p>
            <a:pPr>
              <a:lnSpc>
                <a:spcPct val="80000"/>
              </a:lnSpc>
            </a:pPr>
            <a:endParaRPr lang="en-GB" sz="2000" dirty="0" smtClean="0">
              <a:latin typeface="Nokia Pure Headline Ultra Light"/>
              <a:cs typeface="Nokia Pure Headline Ultra Light"/>
            </a:endParaRPr>
          </a:p>
        </p:txBody>
      </p:sp>
      <p:sp>
        <p:nvSpPr>
          <p:cNvPr id="10" name="Rectangle 9"/>
          <p:cNvSpPr/>
          <p:nvPr/>
        </p:nvSpPr>
        <p:spPr>
          <a:xfrm>
            <a:off x="4706878" y="2035889"/>
            <a:ext cx="1953798" cy="178402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12" name="AutoShape 2"/>
          <p:cNvSpPr>
            <a:spLocks noChangeArrowheads="1"/>
          </p:cNvSpPr>
          <p:nvPr/>
        </p:nvSpPr>
        <p:spPr bwMode="auto">
          <a:xfrm>
            <a:off x="4731060" y="2073722"/>
            <a:ext cx="1912017" cy="1253428"/>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latin typeface="Nokia Pure Headline Ultra Light"/>
                <a:cs typeface="Nokia Pure Headline Ultra Light"/>
              </a:rPr>
              <a:t>Cooperation</a:t>
            </a:r>
          </a:p>
          <a:p>
            <a:pPr>
              <a:lnSpc>
                <a:spcPct val="80000"/>
              </a:lnSpc>
            </a:pPr>
            <a:r>
              <a:rPr lang="en-GB" sz="2000" dirty="0" smtClean="0">
                <a:latin typeface="Nokia Pure Headline Ultra Light"/>
                <a:cs typeface="Nokia Pure Headline Ultra Light"/>
              </a:rPr>
              <a:t>Agreement</a:t>
            </a:r>
          </a:p>
          <a:p>
            <a:pPr>
              <a:lnSpc>
                <a:spcPct val="80000"/>
              </a:lnSpc>
            </a:pPr>
            <a:r>
              <a:rPr lang="en-GB" sz="2000" dirty="0" smtClean="0">
                <a:latin typeface="Nokia Pure Headline Ultra Light"/>
                <a:cs typeface="Nokia Pure Headline Ultra Light"/>
              </a:rPr>
              <a:t>with ITU</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About Nokia</a:t>
            </a:r>
            <a:endParaRPr lang="en-GB"/>
          </a:p>
        </p:txBody>
      </p:sp>
      <p:sp>
        <p:nvSpPr>
          <p:cNvPr id="7" name="Text Placeholder 6"/>
          <p:cNvSpPr>
            <a:spLocks noGrp="1"/>
          </p:cNvSpPr>
          <p:nvPr>
            <p:ph type="body" sz="quarter" idx="10"/>
          </p:nvPr>
        </p:nvSpPr>
        <p:spPr/>
        <p:txBody>
          <a:bodyPr/>
          <a:lstStyle/>
          <a:p>
            <a:r>
              <a:rPr lang="en-GB" smtClean="0"/>
              <a:t>Key facts (combined company) (*) </a:t>
            </a:r>
            <a:endParaRPr lang="en-GB"/>
          </a:p>
        </p:txBody>
      </p:sp>
      <p:sp>
        <p:nvSpPr>
          <p:cNvPr id="12" name="Rectangle 11"/>
          <p:cNvSpPr/>
          <p:nvPr/>
        </p:nvSpPr>
        <p:spPr>
          <a:xfrm>
            <a:off x="431198" y="1289050"/>
            <a:ext cx="2520000" cy="267017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0" bIns="45720" numCol="1" spcCol="0" rtlCol="0" fromWordArt="0" anchor="t" anchorCtr="0" forceAA="0" compatLnSpc="1">
            <a:prstTxWarp prst="textNoShape">
              <a:avLst/>
            </a:prstTxWarp>
            <a:noAutofit/>
          </a:bodyPr>
          <a:lstStyle/>
          <a:p>
            <a:r>
              <a:rPr lang="en-US" sz="2800" dirty="0" smtClean="0">
                <a:solidFill>
                  <a:srgbClr val="FFFFFF"/>
                </a:solidFill>
                <a:latin typeface="Nokia Pure Headline Ultra Light" pitchFamily="34" charset="0"/>
              </a:rPr>
              <a:t>Net sales </a:t>
            </a:r>
            <a:br>
              <a:rPr lang="en-US" sz="2800" dirty="0" smtClean="0">
                <a:solidFill>
                  <a:srgbClr val="FFFFFF"/>
                </a:solidFill>
                <a:latin typeface="Nokia Pure Headline Ultra Light" pitchFamily="34" charset="0"/>
              </a:rPr>
            </a:br>
            <a:r>
              <a:rPr lang="en-US" sz="2800" dirty="0" smtClean="0">
                <a:solidFill>
                  <a:srgbClr val="FFFFFF"/>
                </a:solidFill>
                <a:latin typeface="Nokia Pure Headline Ultra Light" pitchFamily="34" charset="0"/>
              </a:rPr>
              <a:t>in </a:t>
            </a:r>
            <a:r>
              <a:rPr lang="en-US" sz="2800" dirty="0" smtClean="0">
                <a:solidFill>
                  <a:schemeClr val="bg1"/>
                </a:solidFill>
                <a:latin typeface="Nokia Pure Headline Ultra Light" pitchFamily="34" charset="0"/>
              </a:rPr>
              <a:t>2014</a:t>
            </a:r>
          </a:p>
          <a:p>
            <a:endParaRPr lang="en-US" sz="4800" dirty="0" smtClean="0">
              <a:solidFill>
                <a:schemeClr val="bg1"/>
              </a:solidFill>
              <a:latin typeface="Nokia Pure Headline Ultra Light" pitchFamily="34" charset="0"/>
            </a:endParaRPr>
          </a:p>
        </p:txBody>
      </p:sp>
      <p:sp>
        <p:nvSpPr>
          <p:cNvPr id="13" name="Rectangle 12"/>
          <p:cNvSpPr/>
          <p:nvPr/>
        </p:nvSpPr>
        <p:spPr>
          <a:xfrm>
            <a:off x="6146054" y="1289050"/>
            <a:ext cx="2520000" cy="267017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0" bIns="45720" numCol="1" spcCol="0" rtlCol="0" fromWordArt="0" anchor="t" anchorCtr="0" forceAA="0" compatLnSpc="1">
            <a:prstTxWarp prst="textNoShape">
              <a:avLst/>
            </a:prstTxWarp>
            <a:noAutofit/>
          </a:bodyPr>
          <a:lstStyle/>
          <a:p>
            <a:r>
              <a:rPr lang="en-US" sz="2800" dirty="0" smtClean="0">
                <a:solidFill>
                  <a:srgbClr val="FFFFFF"/>
                </a:solidFill>
                <a:latin typeface="Nokia Pure Headline Ultra Light" pitchFamily="34" charset="0"/>
              </a:rPr>
              <a:t>Employees</a:t>
            </a:r>
            <a:endParaRPr lang="en-US" sz="2800" dirty="0" smtClean="0">
              <a:solidFill>
                <a:schemeClr val="bg1"/>
              </a:solidFill>
              <a:latin typeface="Nokia Pure Headline Ultra Light" pitchFamily="34" charset="0"/>
            </a:endParaRPr>
          </a:p>
        </p:txBody>
      </p:sp>
      <p:sp>
        <p:nvSpPr>
          <p:cNvPr id="14" name="Rectangle 13"/>
          <p:cNvSpPr/>
          <p:nvPr/>
        </p:nvSpPr>
        <p:spPr>
          <a:xfrm>
            <a:off x="3288626" y="1289050"/>
            <a:ext cx="2520000" cy="267017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0" bIns="45720" numCol="1" spcCol="0" rtlCol="0" fromWordArt="0" anchor="t" anchorCtr="0" forceAA="0" compatLnSpc="1">
            <a:prstTxWarp prst="textNoShape">
              <a:avLst/>
            </a:prstTxWarp>
            <a:noAutofit/>
          </a:bodyPr>
          <a:lstStyle/>
          <a:p>
            <a:r>
              <a:rPr lang="en-US" sz="2800" dirty="0" smtClean="0">
                <a:solidFill>
                  <a:srgbClr val="FFFFFF"/>
                </a:solidFill>
                <a:latin typeface="Nokia Pure Headline Ultra Light" pitchFamily="34" charset="0"/>
              </a:rPr>
              <a:t>R&amp;D expenses </a:t>
            </a:r>
            <a:br>
              <a:rPr lang="en-US" sz="2800" dirty="0" smtClean="0">
                <a:solidFill>
                  <a:srgbClr val="FFFFFF"/>
                </a:solidFill>
                <a:latin typeface="Nokia Pure Headline Ultra Light" pitchFamily="34" charset="0"/>
              </a:rPr>
            </a:br>
            <a:r>
              <a:rPr lang="en-US" sz="2800" dirty="0" smtClean="0">
                <a:solidFill>
                  <a:srgbClr val="FFFFFF"/>
                </a:solidFill>
                <a:latin typeface="Nokia Pure Headline Ultra Light" pitchFamily="34" charset="0"/>
              </a:rPr>
              <a:t>in 2014</a:t>
            </a:r>
            <a:endParaRPr lang="en-US" sz="2800" dirty="0" smtClean="0">
              <a:solidFill>
                <a:schemeClr val="bg1"/>
              </a:solidFill>
              <a:latin typeface="Nokia Pure Headline Ultra Light" pitchFamily="34" charset="0"/>
            </a:endParaRPr>
          </a:p>
          <a:p>
            <a:endParaRPr lang="en-US" sz="4800" dirty="0" smtClean="0">
              <a:solidFill>
                <a:schemeClr val="bg1"/>
              </a:solidFill>
              <a:latin typeface="Nokia Pure Headline Ultra Light" pitchFamily="34" charset="0"/>
            </a:endParaRPr>
          </a:p>
          <a:p>
            <a:endParaRPr lang="en-US" sz="2800" dirty="0">
              <a:solidFill>
                <a:schemeClr val="bg1"/>
              </a:solidFill>
              <a:latin typeface="Nokia Pure Headline Ultra Light" pitchFamily="34" charset="0"/>
            </a:endParaRPr>
          </a:p>
        </p:txBody>
      </p:sp>
      <p:sp>
        <p:nvSpPr>
          <p:cNvPr id="15" name="Rectangle 14"/>
          <p:cNvSpPr/>
          <p:nvPr/>
        </p:nvSpPr>
        <p:spPr>
          <a:xfrm>
            <a:off x="1005453" y="3077205"/>
            <a:ext cx="1946367" cy="877163"/>
          </a:xfrm>
          <a:prstGeom prst="rect">
            <a:avLst/>
          </a:prstGeom>
        </p:spPr>
        <p:txBody>
          <a:bodyPr wrap="none" bIns="0" anchor="b" anchorCtr="0">
            <a:spAutoFit/>
          </a:bodyPr>
          <a:lstStyle/>
          <a:p>
            <a:r>
              <a:rPr lang="fi-FI" sz="2800" dirty="0" smtClean="0">
                <a:solidFill>
                  <a:schemeClr val="accent3"/>
                </a:solidFill>
                <a:latin typeface="Nokia Pure Headline Ultra Light" pitchFamily="34" charset="0"/>
              </a:rPr>
              <a:t>€</a:t>
            </a:r>
            <a:r>
              <a:rPr lang="fi-FI" sz="5400" dirty="0" smtClean="0">
                <a:solidFill>
                  <a:schemeClr val="accent3"/>
                </a:solidFill>
                <a:latin typeface="Nokia Pure Headline Ultra Light" pitchFamily="34" charset="0"/>
              </a:rPr>
              <a:t>26,0</a:t>
            </a:r>
            <a:r>
              <a:rPr lang="fi-FI" sz="2800" dirty="0" smtClean="0">
                <a:solidFill>
                  <a:schemeClr val="accent3"/>
                </a:solidFill>
                <a:latin typeface="Nokia Pure Headline Ultra Light" pitchFamily="34" charset="0"/>
              </a:rPr>
              <a:t>bn</a:t>
            </a:r>
            <a:endParaRPr lang="en-US" sz="2800" dirty="0">
              <a:solidFill>
                <a:schemeClr val="accent3"/>
              </a:solidFill>
              <a:latin typeface="Nokia Pure Headline Ultra Light" pitchFamily="34" charset="0"/>
            </a:endParaRPr>
          </a:p>
        </p:txBody>
      </p:sp>
      <p:sp>
        <p:nvSpPr>
          <p:cNvPr id="16" name="Rectangle 15"/>
          <p:cNvSpPr/>
          <p:nvPr/>
        </p:nvSpPr>
        <p:spPr>
          <a:xfrm>
            <a:off x="4168767" y="3077205"/>
            <a:ext cx="1563248" cy="877163"/>
          </a:xfrm>
          <a:prstGeom prst="rect">
            <a:avLst/>
          </a:prstGeom>
        </p:spPr>
        <p:txBody>
          <a:bodyPr wrap="none" bIns="0" anchor="b" anchorCtr="0">
            <a:spAutoFit/>
          </a:bodyPr>
          <a:lstStyle/>
          <a:p>
            <a:r>
              <a:rPr lang="fi-FI" sz="2800" dirty="0" smtClean="0">
                <a:solidFill>
                  <a:schemeClr val="accent3"/>
                </a:solidFill>
                <a:latin typeface="Nokia Pure Headline Ultra Light" pitchFamily="34" charset="0"/>
              </a:rPr>
              <a:t>€</a:t>
            </a:r>
            <a:r>
              <a:rPr lang="fi-FI" sz="5400" dirty="0" smtClean="0">
                <a:solidFill>
                  <a:schemeClr val="accent3"/>
                </a:solidFill>
                <a:latin typeface="Nokia Pure Headline Ultra Light" pitchFamily="34" charset="0"/>
              </a:rPr>
              <a:t>4,7</a:t>
            </a:r>
            <a:r>
              <a:rPr lang="fi-FI" sz="2800" dirty="0" smtClean="0">
                <a:solidFill>
                  <a:schemeClr val="accent3"/>
                </a:solidFill>
                <a:latin typeface="Nokia Pure Headline Ultra Light" pitchFamily="34" charset="0"/>
              </a:rPr>
              <a:t>bn</a:t>
            </a:r>
            <a:endParaRPr lang="en-US" sz="2800" dirty="0">
              <a:solidFill>
                <a:schemeClr val="accent3"/>
              </a:solidFill>
              <a:latin typeface="Nokia Pure Headline Ultra Light" pitchFamily="34" charset="0"/>
            </a:endParaRPr>
          </a:p>
        </p:txBody>
      </p:sp>
      <p:sp>
        <p:nvSpPr>
          <p:cNvPr id="17" name="Rectangle 16"/>
          <p:cNvSpPr/>
          <p:nvPr/>
        </p:nvSpPr>
        <p:spPr>
          <a:xfrm>
            <a:off x="6253461" y="2992566"/>
            <a:ext cx="2351926" cy="961802"/>
          </a:xfrm>
          <a:prstGeom prst="rect">
            <a:avLst/>
          </a:prstGeom>
        </p:spPr>
        <p:txBody>
          <a:bodyPr wrap="none" bIns="0" anchor="b" anchorCtr="0">
            <a:spAutoFit/>
          </a:bodyPr>
          <a:lstStyle/>
          <a:p>
            <a:pPr algn="r">
              <a:lnSpc>
                <a:spcPct val="85000"/>
              </a:lnSpc>
            </a:pPr>
            <a:r>
              <a:rPr lang="fi-FI" sz="1600" dirty="0" err="1" smtClean="0">
                <a:solidFill>
                  <a:schemeClr val="bg1"/>
                </a:solidFill>
                <a:latin typeface="Nokia Pure Headline Ultra Light" pitchFamily="34" charset="0"/>
              </a:rPr>
              <a:t>end</a:t>
            </a:r>
            <a:r>
              <a:rPr lang="fi-FI" sz="1600" dirty="0" smtClean="0">
                <a:solidFill>
                  <a:schemeClr val="bg1"/>
                </a:solidFill>
                <a:latin typeface="Nokia Pure Headline Ultra Light" pitchFamily="34" charset="0"/>
              </a:rPr>
              <a:t> of </a:t>
            </a:r>
            <a:r>
              <a:rPr lang="fi-FI" sz="1600" dirty="0" err="1" smtClean="0">
                <a:solidFill>
                  <a:schemeClr val="bg1"/>
                </a:solidFill>
                <a:latin typeface="Nokia Pure Headline Ultra Light" pitchFamily="34" charset="0"/>
              </a:rPr>
              <a:t>September</a:t>
            </a:r>
            <a:r>
              <a:rPr lang="fi-FI" sz="1600" dirty="0" smtClean="0">
                <a:solidFill>
                  <a:schemeClr val="bg1"/>
                </a:solidFill>
                <a:latin typeface="Nokia Pure Headline Ultra Light" pitchFamily="34" charset="0"/>
              </a:rPr>
              <a:t> 2015</a:t>
            </a:r>
          </a:p>
          <a:p>
            <a:pPr algn="r">
              <a:lnSpc>
                <a:spcPct val="85000"/>
              </a:lnSpc>
            </a:pPr>
            <a:r>
              <a:rPr lang="fi-FI" sz="5400" dirty="0" smtClean="0">
                <a:solidFill>
                  <a:schemeClr val="accent3"/>
                </a:solidFill>
                <a:latin typeface="Nokia Pure Headline Ultra Light" pitchFamily="34" charset="0"/>
              </a:rPr>
              <a:t>113,000</a:t>
            </a:r>
            <a:endParaRPr lang="fi-FI" sz="6000" dirty="0" smtClean="0">
              <a:solidFill>
                <a:schemeClr val="accent3"/>
              </a:solidFill>
              <a:latin typeface="Nokia Pure Headline Ultra Light" pitchFamily="34" charset="0"/>
            </a:endParaRPr>
          </a:p>
        </p:txBody>
      </p:sp>
      <p:sp>
        <p:nvSpPr>
          <p:cNvPr id="18" name="Rectangle 17"/>
          <p:cNvSpPr/>
          <p:nvPr/>
        </p:nvSpPr>
        <p:spPr>
          <a:xfrm>
            <a:off x="7574912" y="2247439"/>
            <a:ext cx="1016624" cy="778675"/>
          </a:xfrm>
          <a:prstGeom prst="rect">
            <a:avLst/>
          </a:prstGeom>
        </p:spPr>
        <p:txBody>
          <a:bodyPr wrap="none" bIns="0" anchor="b" anchorCtr="0">
            <a:spAutoFit/>
          </a:bodyPr>
          <a:lstStyle/>
          <a:p>
            <a:pPr algn="r">
              <a:lnSpc>
                <a:spcPct val="85000"/>
              </a:lnSpc>
            </a:pPr>
            <a:r>
              <a:rPr lang="fi-FI" sz="1200" dirty="0" smtClean="0">
                <a:solidFill>
                  <a:schemeClr val="bg1"/>
                </a:solidFill>
                <a:latin typeface="Nokia Pure Headline Ultra Light" pitchFamily="34" charset="0"/>
              </a:rPr>
              <a:t>#countries</a:t>
            </a:r>
          </a:p>
          <a:p>
            <a:pPr algn="r">
              <a:lnSpc>
                <a:spcPct val="85000"/>
              </a:lnSpc>
            </a:pPr>
            <a:r>
              <a:rPr lang="fi-FI" sz="4400" dirty="0" smtClean="0">
                <a:solidFill>
                  <a:schemeClr val="accent3"/>
                </a:solidFill>
                <a:latin typeface="Nokia Pure Headline Ultra Light" pitchFamily="34" charset="0"/>
              </a:rPr>
              <a:t>140</a:t>
            </a:r>
            <a:endParaRPr lang="fi-FI" sz="4800" dirty="0" smtClean="0">
              <a:solidFill>
                <a:schemeClr val="accent3"/>
              </a:solidFill>
              <a:latin typeface="Nokia Pure Headline Ultra Light" pitchFamily="34" charset="0"/>
            </a:endParaRPr>
          </a:p>
        </p:txBody>
      </p:sp>
      <p:sp>
        <p:nvSpPr>
          <p:cNvPr id="19" name="TextBox 18"/>
          <p:cNvSpPr txBox="1"/>
          <p:nvPr/>
        </p:nvSpPr>
        <p:spPr>
          <a:xfrm>
            <a:off x="320636" y="4405739"/>
            <a:ext cx="5189515" cy="306989"/>
          </a:xfrm>
          <a:prstGeom prst="rect">
            <a:avLst/>
          </a:prstGeom>
          <a:noFill/>
        </p:spPr>
        <p:txBody>
          <a:bodyPr wrap="square" lIns="72000" tIns="72000" rIns="72000" bIns="72000" rtlCol="0">
            <a:spAutoFit/>
          </a:bodyPr>
          <a:lstStyle/>
          <a:p>
            <a:pPr>
              <a:spcBef>
                <a:spcPts val="0"/>
              </a:spcBef>
              <a:buClr>
                <a:srgbClr val="001135"/>
              </a:buClr>
            </a:pPr>
            <a:r>
              <a:rPr lang="en-GB" sz="1050" dirty="0" smtClean="0">
                <a:solidFill>
                  <a:schemeClr val="tx2"/>
                </a:solidFill>
                <a:latin typeface="+mn-lt"/>
                <a:ea typeface="Nokia Pure Text" panose="020B0503020202020204" pitchFamily="34" charset="0"/>
                <a:cs typeface="Nokia Pure Headline Light"/>
              </a:rPr>
              <a:t>(*) Based on </a:t>
            </a:r>
            <a:r>
              <a:rPr lang="en-US" sz="1050" dirty="0" smtClean="0">
                <a:solidFill>
                  <a:schemeClr val="tx2"/>
                </a:solidFill>
                <a:latin typeface="+mn-lt"/>
                <a:ea typeface="Nokia Pure Text" panose="020B0503020202020204" pitchFamily="34" charset="0"/>
                <a:cs typeface="Nokia Pure Headline Light"/>
              </a:rPr>
              <a:t>Nokia’s and Alcatel-Lucent’s most recent annual reports on Form 20-F</a:t>
            </a:r>
            <a:endParaRPr lang="en-GB" sz="1050" dirty="0" smtClean="0">
              <a:solidFill>
                <a:schemeClr val="tx2"/>
              </a:solidFill>
              <a:latin typeface="+mn-lt"/>
              <a:ea typeface="Nokia Pure Text" panose="020B0503020202020204" pitchFamily="34" charset="0"/>
              <a:cs typeface="Nokia Pure Headline Light"/>
            </a:endParaRPr>
          </a:p>
        </p:txBody>
      </p:sp>
      <p:sp>
        <p:nvSpPr>
          <p:cNvPr id="20" name="Rectangle 19"/>
          <p:cNvSpPr/>
          <p:nvPr/>
        </p:nvSpPr>
        <p:spPr>
          <a:xfrm>
            <a:off x="3648483" y="2247439"/>
            <a:ext cx="2055370" cy="778675"/>
          </a:xfrm>
          <a:prstGeom prst="rect">
            <a:avLst/>
          </a:prstGeom>
        </p:spPr>
        <p:txBody>
          <a:bodyPr wrap="none" bIns="0" anchor="b" anchorCtr="0">
            <a:spAutoFit/>
          </a:bodyPr>
          <a:lstStyle/>
          <a:p>
            <a:pPr algn="r">
              <a:lnSpc>
                <a:spcPct val="85000"/>
              </a:lnSpc>
            </a:pPr>
            <a:r>
              <a:rPr lang="fi-FI" sz="1200" dirty="0" smtClean="0">
                <a:solidFill>
                  <a:schemeClr val="bg1"/>
                </a:solidFill>
                <a:latin typeface="Nokia Pure Headline Ultra Light" pitchFamily="34" charset="0"/>
              </a:rPr>
              <a:t>#R&amp;D resources</a:t>
            </a:r>
          </a:p>
          <a:p>
            <a:pPr algn="r">
              <a:lnSpc>
                <a:spcPct val="85000"/>
              </a:lnSpc>
            </a:pPr>
            <a:r>
              <a:rPr lang="fi-FI" sz="4400" dirty="0" smtClean="0">
                <a:solidFill>
                  <a:schemeClr val="accent3"/>
                </a:solidFill>
                <a:latin typeface="Nokia Pure Headline Ultra Light" pitchFamily="34" charset="0"/>
              </a:rPr>
              <a:t>40,000+</a:t>
            </a:r>
            <a:endParaRPr lang="fi-FI" sz="4800" dirty="0" smtClean="0">
              <a:solidFill>
                <a:schemeClr val="accent3"/>
              </a:solidFill>
              <a:latin typeface="Nokia Pure Headline Ultra Light" pitchFamily="34" charset="0"/>
            </a:endParaRPr>
          </a:p>
        </p:txBody>
      </p:sp>
      <p:sp>
        <p:nvSpPr>
          <p:cNvPr id="21"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extLst>
      <p:ext uri="{BB962C8B-B14F-4D97-AF65-F5344CB8AC3E}">
        <p14:creationId xmlns:p14="http://schemas.microsoft.com/office/powerpoint/2010/main" val="36948472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Nokia</a:t>
            </a:r>
            <a:endParaRPr lang="en-US" dirty="0"/>
          </a:p>
        </p:txBody>
      </p:sp>
      <p:sp>
        <p:nvSpPr>
          <p:cNvPr id="5" name="Text Placeholder 4"/>
          <p:cNvSpPr>
            <a:spLocks noGrp="1"/>
          </p:cNvSpPr>
          <p:nvPr>
            <p:ph type="body" sz="quarter" idx="10"/>
          </p:nvPr>
        </p:nvSpPr>
        <p:spPr/>
        <p:txBody>
          <a:bodyPr/>
          <a:lstStyle/>
          <a:p>
            <a:r>
              <a:rPr lang="en-US" dirty="0" smtClean="0"/>
              <a:t>Scope to create seamless connectivity for people and things wherever they are </a:t>
            </a:r>
            <a:endParaRPr lang="en-US" dirty="0"/>
          </a:p>
        </p:txBody>
      </p:sp>
      <p:pic>
        <p:nvPicPr>
          <p:cNvPr id="1026" name="Picture 2"/>
          <p:cNvPicPr>
            <a:picLocks noChangeAspect="1" noChangeArrowheads="1"/>
          </p:cNvPicPr>
          <p:nvPr/>
        </p:nvPicPr>
        <p:blipFill>
          <a:blip r:embed="rId2"/>
          <a:srcRect/>
          <a:stretch>
            <a:fillRect/>
          </a:stretch>
        </p:blipFill>
        <p:spPr bwMode="auto">
          <a:xfrm>
            <a:off x="1114161" y="903769"/>
            <a:ext cx="6977214" cy="3194458"/>
          </a:xfrm>
          <a:prstGeom prst="rect">
            <a:avLst/>
          </a:prstGeom>
          <a:noFill/>
          <a:ln w="9525">
            <a:noFill/>
            <a:miter lim="800000"/>
            <a:headEnd/>
            <a:tailEnd/>
          </a:ln>
        </p:spPr>
      </p:pic>
      <p:sp>
        <p:nvSpPr>
          <p:cNvPr id="8" name="Rectangle 30"/>
          <p:cNvSpPr/>
          <p:nvPr/>
        </p:nvSpPr>
        <p:spPr>
          <a:xfrm>
            <a:off x="431799" y="4157330"/>
            <a:ext cx="1978666" cy="57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lvl="0" algn="ctr" defTabSz="633665">
              <a:spcAft>
                <a:spcPct val="35000"/>
              </a:spcAft>
            </a:pPr>
            <a:r>
              <a:rPr lang="en-US" sz="1200" dirty="0" smtClean="0">
                <a:solidFill>
                  <a:srgbClr val="124191"/>
                </a:solidFill>
                <a:ea typeface="ヒラギノ角ゴ Pro W3"/>
                <a:cs typeface="ヒラギノ角ゴ Pro W3"/>
              </a:rPr>
              <a:t>Requirement for real time and resilience</a:t>
            </a:r>
            <a:endParaRPr lang="en-US" sz="1200" dirty="0">
              <a:solidFill>
                <a:srgbClr val="124191"/>
              </a:solidFill>
              <a:ea typeface="ヒラギノ角ゴ Pro W3"/>
              <a:cs typeface="ヒラギノ角ゴ Pro W3"/>
            </a:endParaRPr>
          </a:p>
        </p:txBody>
      </p:sp>
      <p:sp>
        <p:nvSpPr>
          <p:cNvPr id="11" name="Rectangle 31"/>
          <p:cNvSpPr/>
          <p:nvPr/>
        </p:nvSpPr>
        <p:spPr>
          <a:xfrm>
            <a:off x="2531420" y="4157330"/>
            <a:ext cx="1969843" cy="572076"/>
          </a:xfrm>
          <a:prstGeom prst="rect">
            <a:avLst/>
          </a:prstGeom>
          <a:solidFill>
            <a:srgbClr val="12419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algn="ctr" defTabSz="633665">
              <a:spcAft>
                <a:spcPct val="35000"/>
              </a:spcAft>
            </a:pPr>
            <a:r>
              <a:rPr lang="en-US" sz="1200" dirty="0" smtClean="0">
                <a:solidFill>
                  <a:srgbClr val="FFFFFF"/>
                </a:solidFill>
              </a:rPr>
              <a:t>Capacity for exponential growth in future</a:t>
            </a:r>
            <a:endParaRPr lang="en-US" sz="1200" dirty="0">
              <a:solidFill>
                <a:srgbClr val="FFFFFF"/>
              </a:solidFill>
            </a:endParaRPr>
          </a:p>
        </p:txBody>
      </p:sp>
      <p:sp>
        <p:nvSpPr>
          <p:cNvPr id="14" name="Rectangle 34"/>
          <p:cNvSpPr/>
          <p:nvPr/>
        </p:nvSpPr>
        <p:spPr>
          <a:xfrm>
            <a:off x="6695736" y="4149392"/>
            <a:ext cx="1950034" cy="572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algn="ctr" defTabSz="633665">
              <a:spcAft>
                <a:spcPct val="35000"/>
              </a:spcAft>
            </a:pPr>
            <a:r>
              <a:rPr lang="en-US" sz="1200" dirty="0" smtClean="0">
                <a:solidFill>
                  <a:schemeClr val="bg1"/>
                </a:solidFill>
              </a:rPr>
              <a:t>Intelligent adaptive service</a:t>
            </a:r>
            <a:endParaRPr lang="en-US" sz="1200" b="1" dirty="0">
              <a:solidFill>
                <a:schemeClr val="bg1"/>
              </a:solidFill>
            </a:endParaRPr>
          </a:p>
        </p:txBody>
      </p:sp>
      <p:sp>
        <p:nvSpPr>
          <p:cNvPr id="17" name="Rectangle 34"/>
          <p:cNvSpPr/>
          <p:nvPr/>
        </p:nvSpPr>
        <p:spPr>
          <a:xfrm>
            <a:off x="4622218" y="4157330"/>
            <a:ext cx="1950034" cy="572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algn="ctr" defTabSz="633665">
              <a:spcAft>
                <a:spcPct val="35000"/>
              </a:spcAft>
            </a:pPr>
            <a:r>
              <a:rPr lang="en-US" sz="1200" dirty="0" smtClean="0">
                <a:solidFill>
                  <a:schemeClr val="tx1"/>
                </a:solidFill>
              </a:rPr>
              <a:t>Enable seamless, ubiquitous access</a:t>
            </a:r>
            <a:endParaRPr lang="en-US" sz="1200" b="1" dirty="0">
              <a:solidFill>
                <a:schemeClr val="tx1"/>
              </a:solidFill>
            </a:endParaRPr>
          </a:p>
        </p:txBody>
      </p:sp>
      <p:sp>
        <p:nvSpPr>
          <p:cNvPr id="10" name="Rounded Rectangle 9"/>
          <p:cNvSpPr/>
          <p:nvPr/>
        </p:nvSpPr>
        <p:spPr>
          <a:xfrm>
            <a:off x="4821382" y="3360717"/>
            <a:ext cx="1401288" cy="43938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err="1" smtClean="0">
              <a:solidFill>
                <a:schemeClr val="bg1"/>
              </a:solidFill>
            </a:endParaRPr>
          </a:p>
        </p:txBody>
      </p:sp>
      <p:sp>
        <p:nvSpPr>
          <p:cNvPr id="12"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8"/>
          <p:cNvSpPr>
            <a:spLocks noGrp="1"/>
          </p:cNvSpPr>
          <p:nvPr>
            <p:ph type="ftr" sz="quarter" idx="14"/>
          </p:nvPr>
        </p:nvSpPr>
        <p:spPr>
          <a:xfrm>
            <a:off x="432000" y="4522880"/>
            <a:ext cx="6080400" cy="122400"/>
          </a:xfrm>
        </p:spPr>
        <p:txBody>
          <a:bodyPr/>
          <a:lstStyle/>
          <a:p>
            <a:pPr algn="l"/>
            <a:r>
              <a:rPr lang="en-US" dirty="0" smtClean="0">
                <a:cs typeface="Arial" charset="0"/>
              </a:rPr>
              <a:t>&lt;Change information classification in footer&gt;</a:t>
            </a:r>
          </a:p>
        </p:txBody>
      </p:sp>
      <p:sp>
        <p:nvSpPr>
          <p:cNvPr id="15" name="Rectangle 14"/>
          <p:cNvSpPr/>
          <p:nvPr/>
        </p:nvSpPr>
        <p:spPr>
          <a:xfrm>
            <a:off x="0" y="0"/>
            <a:ext cx="9161367" cy="5153269"/>
          </a:xfrm>
          <a:prstGeom prst="rect">
            <a:avLst/>
          </a:prstGeom>
          <a:blipFill rotWithShape="1">
            <a:blip r:embed="rId3"/>
            <a:srcRect/>
            <a:stretch>
              <a:fillRect t="-10666"/>
            </a:stretch>
          </a:blip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3" name="Rectangle 2"/>
          <p:cNvSpPr/>
          <p:nvPr/>
        </p:nvSpPr>
        <p:spPr>
          <a:xfrm>
            <a:off x="435163" y="2035889"/>
            <a:ext cx="1953798" cy="178402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9" name="AutoShape 2"/>
          <p:cNvSpPr>
            <a:spLocks noChangeArrowheads="1"/>
          </p:cNvSpPr>
          <p:nvPr/>
        </p:nvSpPr>
        <p:spPr bwMode="auto">
          <a:xfrm>
            <a:off x="459345" y="2073722"/>
            <a:ext cx="1974021" cy="1639876"/>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smtClean="0">
                <a:latin typeface="Nokia Pure Headline Ultra Light"/>
                <a:cs typeface="Nokia Pure Headline Ultra Light"/>
              </a:rPr>
              <a:t>About Nokia</a:t>
            </a:r>
          </a:p>
        </p:txBody>
      </p:sp>
      <p:sp>
        <p:nvSpPr>
          <p:cNvPr id="7" name="Rectangle 6"/>
          <p:cNvSpPr/>
          <p:nvPr/>
        </p:nvSpPr>
        <p:spPr>
          <a:xfrm>
            <a:off x="2566580" y="2035889"/>
            <a:ext cx="1953798" cy="1784024"/>
          </a:xfrm>
          <a:prstGeom prst="rect">
            <a:avLst/>
          </a:prstGeom>
          <a:solidFill>
            <a:schemeClr val="tx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8" name="AutoShape 2"/>
          <p:cNvSpPr>
            <a:spLocks noChangeArrowheads="1"/>
          </p:cNvSpPr>
          <p:nvPr/>
        </p:nvSpPr>
        <p:spPr bwMode="auto">
          <a:xfrm>
            <a:off x="2590762" y="2073722"/>
            <a:ext cx="1974021" cy="1089207"/>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solidFill>
                  <a:schemeClr val="accent2"/>
                </a:solidFill>
                <a:latin typeface="Nokia Pure Headline Ultra Light"/>
                <a:cs typeface="Nokia Pure Headline Ultra Light"/>
              </a:rPr>
              <a:t>Technology</a:t>
            </a:r>
          </a:p>
          <a:p>
            <a:pPr>
              <a:lnSpc>
                <a:spcPct val="80000"/>
              </a:lnSpc>
            </a:pPr>
            <a:r>
              <a:rPr lang="en-GB" sz="2000" dirty="0" smtClean="0">
                <a:solidFill>
                  <a:schemeClr val="accent2"/>
                </a:solidFill>
                <a:latin typeface="Nokia Pure Headline Ultra Light"/>
                <a:cs typeface="Nokia Pure Headline Ultra Light"/>
              </a:rPr>
              <a:t>Enablers</a:t>
            </a:r>
          </a:p>
          <a:p>
            <a:pPr>
              <a:lnSpc>
                <a:spcPct val="80000"/>
              </a:lnSpc>
            </a:pPr>
            <a:r>
              <a:rPr lang="en-GB" sz="2000" dirty="0" smtClean="0">
                <a:solidFill>
                  <a:schemeClr val="accent2"/>
                </a:solidFill>
                <a:latin typeface="Nokia Pure Headline Ultra Light"/>
                <a:cs typeface="Nokia Pure Headline Ultra Light"/>
              </a:rPr>
              <a:t>for Emergency</a:t>
            </a:r>
          </a:p>
          <a:p>
            <a:pPr>
              <a:lnSpc>
                <a:spcPct val="80000"/>
              </a:lnSpc>
            </a:pPr>
            <a:r>
              <a:rPr lang="en-GB" sz="2000" dirty="0" smtClean="0">
                <a:solidFill>
                  <a:schemeClr val="accent2"/>
                </a:solidFill>
                <a:latin typeface="Nokia Pure Headline Ultra Light"/>
                <a:cs typeface="Nokia Pure Headline Ultra Light"/>
              </a:rPr>
              <a:t>Telecom </a:t>
            </a:r>
          </a:p>
          <a:p>
            <a:pPr>
              <a:lnSpc>
                <a:spcPct val="80000"/>
              </a:lnSpc>
            </a:pPr>
            <a:endParaRPr lang="en-GB" sz="2000" dirty="0" smtClean="0">
              <a:latin typeface="Nokia Pure Headline Ultra Light"/>
              <a:cs typeface="Nokia Pure Headline Ultra Light"/>
            </a:endParaRPr>
          </a:p>
        </p:txBody>
      </p:sp>
      <p:sp>
        <p:nvSpPr>
          <p:cNvPr id="10" name="Rectangle 9"/>
          <p:cNvSpPr/>
          <p:nvPr/>
        </p:nvSpPr>
        <p:spPr>
          <a:xfrm>
            <a:off x="4706878" y="2035889"/>
            <a:ext cx="1953798" cy="178402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12" name="AutoShape 2"/>
          <p:cNvSpPr>
            <a:spLocks noChangeArrowheads="1"/>
          </p:cNvSpPr>
          <p:nvPr/>
        </p:nvSpPr>
        <p:spPr bwMode="auto">
          <a:xfrm>
            <a:off x="4731060" y="2073722"/>
            <a:ext cx="1912017" cy="1253428"/>
          </a:xfrm>
          <a:prstGeom prst="rect">
            <a:avLst/>
          </a:prstGeom>
          <a:noFill/>
          <a:ln w="28575" algn="ctr">
            <a:noFill/>
            <a:round/>
            <a:headEnd/>
            <a:tailEnd/>
          </a:ln>
          <a:effectLst/>
        </p:spPr>
        <p:txBody>
          <a:bodyPr wrap="none" lIns="108000" tIns="108000" rIns="108000" bIns="108000" anchor="t" anchorCtr="0"/>
          <a:lstStyle/>
          <a:p>
            <a:pPr>
              <a:lnSpc>
                <a:spcPct val="80000"/>
              </a:lnSpc>
            </a:pPr>
            <a:r>
              <a:rPr lang="en-GB" sz="2000" dirty="0" smtClean="0">
                <a:latin typeface="Nokia Pure Headline Ultra Light"/>
                <a:cs typeface="Nokia Pure Headline Ultra Light"/>
              </a:rPr>
              <a:t>Cooperation</a:t>
            </a:r>
          </a:p>
          <a:p>
            <a:pPr>
              <a:lnSpc>
                <a:spcPct val="80000"/>
              </a:lnSpc>
            </a:pPr>
            <a:r>
              <a:rPr lang="en-GB" sz="2000" dirty="0" smtClean="0">
                <a:latin typeface="Nokia Pure Headline Ultra Light"/>
                <a:cs typeface="Nokia Pure Headline Ultra Light"/>
              </a:rPr>
              <a:t>Agreement</a:t>
            </a:r>
          </a:p>
          <a:p>
            <a:pPr>
              <a:lnSpc>
                <a:spcPct val="80000"/>
              </a:lnSpc>
            </a:pPr>
            <a:r>
              <a:rPr lang="en-GB" sz="2000" dirty="0" smtClean="0">
                <a:latin typeface="Nokia Pure Headline Ultra Light"/>
                <a:cs typeface="Nokia Pure Headline Ultra Light"/>
              </a:rPr>
              <a:t>with ITU</a:t>
            </a:r>
            <a:endParaRPr lang="en-GB" sz="2000" dirty="0">
              <a:latin typeface="Nokia Pure Headline Ultra Light"/>
              <a:cs typeface="Nokia Pure Headline Ultra Light"/>
            </a:endParaRPr>
          </a:p>
        </p:txBody>
      </p:sp>
      <p:sp>
        <p:nvSpPr>
          <p:cNvPr id="14" name="AutoShape 2"/>
          <p:cNvSpPr>
            <a:spLocks noChangeArrowheads="1"/>
          </p:cNvSpPr>
          <p:nvPr/>
        </p:nvSpPr>
        <p:spPr bwMode="auto">
          <a:xfrm>
            <a:off x="459345" y="2650688"/>
            <a:ext cx="1934117" cy="1160095"/>
          </a:xfrm>
          <a:prstGeom prst="rect">
            <a:avLst/>
          </a:prstGeom>
          <a:noFill/>
          <a:ln w="28575" algn="ctr">
            <a:noFill/>
            <a:round/>
            <a:headEnd/>
            <a:tailEnd/>
          </a:ln>
          <a:effectLst/>
        </p:spPr>
        <p:txBody>
          <a:bodyPr wrap="none" lIns="108000" tIns="108000" rIns="108000" bIns="108000" anchor="t" anchorCtr="0"/>
          <a:lstStyle/>
          <a:p>
            <a:pPr>
              <a:lnSpc>
                <a:spcPct val="80000"/>
              </a:lnSpc>
            </a:pPr>
            <a:endParaRPr lang="en-US" sz="2400" dirty="0" smtClean="0">
              <a:latin typeface="Nokia Pure Headline Ultra Light"/>
              <a:cs typeface="Nokia Pure Headline Ultra Light"/>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sz="quarter" idx="16"/>
          </p:nvPr>
        </p:nvSpPr>
        <p:spPr/>
        <p:txBody>
          <a:bodyPr/>
          <a:lstStyle/>
          <a:p>
            <a:r>
              <a:rPr lang="en-GB" dirty="0" smtClean="0"/>
              <a:t>Several research initiatives got launched in EU to stimulate innovation in the domain of Emergency alerting</a:t>
            </a:r>
          </a:p>
          <a:p>
            <a:endParaRPr lang="en-GB" dirty="0" smtClean="0"/>
          </a:p>
          <a:p>
            <a:r>
              <a:rPr lang="en-GB" dirty="0" smtClean="0"/>
              <a:t>Nokia (formerly Alcatel-Lucent) contributed as key stakeholder with a solution named “Universal Message Broadcaster” (UMB)</a:t>
            </a:r>
          </a:p>
          <a:p>
            <a:endParaRPr lang="en-GB" dirty="0"/>
          </a:p>
        </p:txBody>
      </p:sp>
      <p:sp>
        <p:nvSpPr>
          <p:cNvPr id="6" name="Title 5"/>
          <p:cNvSpPr>
            <a:spLocks noGrp="1"/>
          </p:cNvSpPr>
          <p:nvPr>
            <p:ph type="title"/>
          </p:nvPr>
        </p:nvSpPr>
        <p:spPr/>
        <p:txBody>
          <a:bodyPr/>
          <a:lstStyle/>
          <a:p>
            <a:r>
              <a:rPr lang="en-GB" dirty="0" smtClean="0"/>
              <a:t>Universal Message Broadcaster (UMB) for Emergency Alerting</a:t>
            </a:r>
            <a:endParaRPr lang="en-GB" dirty="0"/>
          </a:p>
        </p:txBody>
      </p:sp>
      <p:sp>
        <p:nvSpPr>
          <p:cNvPr id="7" name="Text Placeholder 6"/>
          <p:cNvSpPr>
            <a:spLocks noGrp="1"/>
          </p:cNvSpPr>
          <p:nvPr>
            <p:ph type="body" sz="quarter" idx="10"/>
          </p:nvPr>
        </p:nvSpPr>
        <p:spPr/>
        <p:txBody>
          <a:bodyPr/>
          <a:lstStyle/>
          <a:p>
            <a:r>
              <a:rPr lang="en-GB" smtClean="0"/>
              <a:t>A bit of history</a:t>
            </a:r>
            <a:endParaRPr lang="en-GB"/>
          </a:p>
        </p:txBody>
      </p:sp>
      <p:sp>
        <p:nvSpPr>
          <p:cNvPr id="15" name="Rectangle 30"/>
          <p:cNvSpPr/>
          <p:nvPr/>
        </p:nvSpPr>
        <p:spPr>
          <a:xfrm>
            <a:off x="419930" y="2563003"/>
            <a:ext cx="1978666" cy="1547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lvl="0" defTabSz="633665">
              <a:spcAft>
                <a:spcPct val="35000"/>
              </a:spcAft>
            </a:pPr>
            <a:r>
              <a:rPr lang="en-US" sz="1400" dirty="0" smtClean="0">
                <a:solidFill>
                  <a:srgbClr val="124191"/>
                </a:solidFill>
                <a:ea typeface="ヒラギノ角ゴ Pro W3"/>
                <a:cs typeface="ヒラギノ角ゴ Pro W3"/>
              </a:rPr>
              <a:t>Leveraging multiple channels of communication</a:t>
            </a:r>
          </a:p>
        </p:txBody>
      </p:sp>
      <p:sp>
        <p:nvSpPr>
          <p:cNvPr id="18" name="Rectangle 31"/>
          <p:cNvSpPr/>
          <p:nvPr/>
        </p:nvSpPr>
        <p:spPr>
          <a:xfrm>
            <a:off x="2519551" y="2563003"/>
            <a:ext cx="1969843" cy="1547813"/>
          </a:xfrm>
          <a:prstGeom prst="rect">
            <a:avLst/>
          </a:prstGeom>
          <a:solidFill>
            <a:srgbClr val="12419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defTabSz="633665">
              <a:spcAft>
                <a:spcPct val="35000"/>
              </a:spcAft>
            </a:pPr>
            <a:r>
              <a:rPr lang="en-US" sz="1400" dirty="0" smtClean="0">
                <a:solidFill>
                  <a:srgbClr val="FFFFFF"/>
                </a:solidFill>
              </a:rPr>
              <a:t>Able to handle all applications requiring the broadcast of messages </a:t>
            </a:r>
            <a:endParaRPr lang="en-US" sz="1400" dirty="0">
              <a:solidFill>
                <a:srgbClr val="FFFFFF"/>
              </a:solidFill>
            </a:endParaRPr>
          </a:p>
        </p:txBody>
      </p:sp>
      <p:sp>
        <p:nvSpPr>
          <p:cNvPr id="21" name="Rectangle 32"/>
          <p:cNvSpPr/>
          <p:nvPr/>
        </p:nvSpPr>
        <p:spPr>
          <a:xfrm>
            <a:off x="4633359" y="2565561"/>
            <a:ext cx="1969843" cy="1514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a:defRPr/>
            </a:pPr>
            <a:r>
              <a:rPr lang="en-US" sz="1400" dirty="0" smtClean="0">
                <a:solidFill>
                  <a:srgbClr val="FFFFFF"/>
                </a:solidFill>
                <a:cs typeface="Arial" panose="020B0604020202020204" pitchFamily="34" charset="0"/>
              </a:rPr>
              <a:t>Using standard protocols and infrastructures (e.g. Internet, PSTN) available in any country</a:t>
            </a:r>
            <a:endParaRPr lang="en-GB" sz="1400" dirty="0">
              <a:solidFill>
                <a:srgbClr val="FFFFFF"/>
              </a:solidFill>
              <a:cs typeface="Arial" panose="020B0604020202020204" pitchFamily="34" charset="0"/>
            </a:endParaRPr>
          </a:p>
        </p:txBody>
      </p:sp>
      <p:sp>
        <p:nvSpPr>
          <p:cNvPr id="24" name="Rectangle 30"/>
          <p:cNvSpPr/>
          <p:nvPr/>
        </p:nvSpPr>
        <p:spPr>
          <a:xfrm>
            <a:off x="6737602" y="2570263"/>
            <a:ext cx="1978665" cy="1514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lvl="0" defTabSz="633665">
              <a:spcAft>
                <a:spcPct val="35000"/>
              </a:spcAft>
            </a:pPr>
            <a:r>
              <a:rPr lang="en-US" sz="1400" dirty="0" smtClean="0">
                <a:solidFill>
                  <a:srgbClr val="124191"/>
                </a:solidFill>
                <a:ea typeface="ヒラギノ角ゴ Pro W3"/>
                <a:cs typeface="ヒラギノ角ゴ Pro W3"/>
              </a:rPr>
              <a:t>Available to Governments and Emergency International Bodies as “Software As A Service”</a:t>
            </a:r>
            <a:endParaRPr lang="en-US" sz="1400" dirty="0">
              <a:solidFill>
                <a:srgbClr val="124191"/>
              </a:solidFill>
              <a:ea typeface="ヒラギノ角ゴ Pro W3"/>
              <a:cs typeface="ヒラギノ角ゴ Pro W3"/>
            </a:endParaRPr>
          </a:p>
        </p:txBody>
      </p:sp>
      <p:sp>
        <p:nvSpPr>
          <p:cNvPr id="10"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008990" y="644608"/>
            <a:ext cx="7109920" cy="4021985"/>
          </a:xfrm>
          <a:prstGeom prst="rect">
            <a:avLst/>
          </a:prstGeom>
          <a:noFill/>
          <a:ln w="9525">
            <a:noFill/>
            <a:miter lim="800000"/>
            <a:headEnd/>
            <a:tailEnd/>
          </a:ln>
        </p:spPr>
      </p:pic>
      <p:sp>
        <p:nvSpPr>
          <p:cNvPr id="6" name="Title 5"/>
          <p:cNvSpPr>
            <a:spLocks noGrp="1"/>
          </p:cNvSpPr>
          <p:nvPr>
            <p:ph type="title"/>
          </p:nvPr>
        </p:nvSpPr>
        <p:spPr/>
        <p:txBody>
          <a:bodyPr/>
          <a:lstStyle/>
          <a:p>
            <a:r>
              <a:rPr lang="en-GB" dirty="0" smtClean="0"/>
              <a:t>Reaching as many citizens as possible is the key principle</a:t>
            </a:r>
            <a:endParaRPr lang="en-GB" dirty="0"/>
          </a:p>
        </p:txBody>
      </p:sp>
      <p:sp>
        <p:nvSpPr>
          <p:cNvPr id="8" name="CasellaDiTesto 4"/>
          <p:cNvSpPr txBox="1"/>
          <p:nvPr/>
        </p:nvSpPr>
        <p:spPr>
          <a:xfrm rot="5400000">
            <a:off x="6425361" y="2452676"/>
            <a:ext cx="4070372" cy="400110"/>
          </a:xfrm>
          <a:prstGeom prst="rect">
            <a:avLst/>
          </a:prstGeom>
          <a:solidFill>
            <a:srgbClr val="124191"/>
          </a:solidFill>
          <a:ln>
            <a:solidFill>
              <a:srgbClr val="124191"/>
            </a:solidFill>
          </a:ln>
        </p:spPr>
        <p:txBody>
          <a:bodyPr wrap="square" rtlCol="0">
            <a:spAutoFit/>
          </a:bodyPr>
          <a:lstStyle/>
          <a:p>
            <a:pPr algn="ctr"/>
            <a:r>
              <a:rPr lang="en-GB" sz="2000" smtClean="0">
                <a:solidFill>
                  <a:schemeClr val="bg1"/>
                </a:solidFill>
                <a:latin typeface="+mn-lt"/>
                <a:cs typeface="Arial" pitchFamily="34" charset="0"/>
              </a:rPr>
              <a:t>Authorities and citizens</a:t>
            </a:r>
            <a:endParaRPr lang="en-GB" sz="2000">
              <a:solidFill>
                <a:schemeClr val="bg1"/>
              </a:solidFill>
              <a:latin typeface="+mn-lt"/>
              <a:cs typeface="Arial" pitchFamily="34" charset="0"/>
            </a:endParaRPr>
          </a:p>
        </p:txBody>
      </p:sp>
      <p:sp>
        <p:nvSpPr>
          <p:cNvPr id="10" name="CasellaDiTesto 6"/>
          <p:cNvSpPr txBox="1"/>
          <p:nvPr/>
        </p:nvSpPr>
        <p:spPr>
          <a:xfrm>
            <a:off x="4394438" y="2462100"/>
            <a:ext cx="1444625" cy="523220"/>
          </a:xfrm>
          <a:prstGeom prst="rect">
            <a:avLst/>
          </a:prstGeom>
          <a:noFill/>
        </p:spPr>
        <p:txBody>
          <a:bodyPr wrap="square" rtlCol="0">
            <a:spAutoFit/>
          </a:bodyPr>
          <a:lstStyle/>
          <a:p>
            <a:pPr>
              <a:buNone/>
            </a:pPr>
            <a:r>
              <a:rPr lang="en-GB" sz="1400" b="1" dirty="0" smtClean="0">
                <a:solidFill>
                  <a:srgbClr val="123E8F"/>
                </a:solidFill>
                <a:latin typeface="+mn-lt"/>
              </a:rPr>
              <a:t>Cell</a:t>
            </a:r>
          </a:p>
          <a:p>
            <a:pPr>
              <a:buNone/>
            </a:pPr>
            <a:r>
              <a:rPr lang="en-GB" sz="1400" b="1" dirty="0" smtClean="0">
                <a:solidFill>
                  <a:srgbClr val="123E8F"/>
                </a:solidFill>
                <a:latin typeface="+mn-lt"/>
              </a:rPr>
              <a:t>Broadcast</a:t>
            </a:r>
            <a:endParaRPr lang="en-GB" sz="1400" b="1" dirty="0">
              <a:solidFill>
                <a:srgbClr val="123E8F"/>
              </a:solidFill>
              <a:latin typeface="+mn-lt"/>
            </a:endParaRPr>
          </a:p>
        </p:txBody>
      </p:sp>
      <p:sp>
        <p:nvSpPr>
          <p:cNvPr id="11" name="CasellaDiTesto 9"/>
          <p:cNvSpPr txBox="1"/>
          <p:nvPr/>
        </p:nvSpPr>
        <p:spPr>
          <a:xfrm>
            <a:off x="5274822" y="3166678"/>
            <a:ext cx="1035050" cy="523220"/>
          </a:xfrm>
          <a:prstGeom prst="rect">
            <a:avLst/>
          </a:prstGeom>
          <a:noFill/>
        </p:spPr>
        <p:txBody>
          <a:bodyPr wrap="square" rtlCol="0">
            <a:spAutoFit/>
          </a:bodyPr>
          <a:lstStyle/>
          <a:p>
            <a:pPr>
              <a:lnSpc>
                <a:spcPct val="100000"/>
              </a:lnSpc>
              <a:spcBef>
                <a:spcPts val="0"/>
              </a:spcBef>
              <a:spcAft>
                <a:spcPts val="0"/>
              </a:spcAft>
              <a:buNone/>
            </a:pPr>
            <a:r>
              <a:rPr lang="en-GB" sz="1400" b="1" dirty="0" smtClean="0">
                <a:solidFill>
                  <a:srgbClr val="123E8F"/>
                </a:solidFill>
                <a:latin typeface="+mn-lt"/>
              </a:rPr>
              <a:t>Broadcast </a:t>
            </a:r>
          </a:p>
          <a:p>
            <a:pPr>
              <a:lnSpc>
                <a:spcPct val="100000"/>
              </a:lnSpc>
              <a:spcBef>
                <a:spcPts val="0"/>
              </a:spcBef>
              <a:spcAft>
                <a:spcPts val="0"/>
              </a:spcAft>
              <a:buNone/>
            </a:pPr>
            <a:r>
              <a:rPr lang="en-GB" sz="1400" b="1" dirty="0" smtClean="0">
                <a:solidFill>
                  <a:srgbClr val="123E8F"/>
                </a:solidFill>
                <a:latin typeface="+mn-lt"/>
              </a:rPr>
              <a:t>Terminal</a:t>
            </a:r>
            <a:endParaRPr lang="en-GB" sz="1400" b="1" dirty="0">
              <a:solidFill>
                <a:srgbClr val="123E8F"/>
              </a:solidFill>
              <a:latin typeface="+mn-lt"/>
            </a:endParaRPr>
          </a:p>
        </p:txBody>
      </p:sp>
      <p:sp>
        <p:nvSpPr>
          <p:cNvPr id="12" name="CasellaDiTesto 10"/>
          <p:cNvSpPr txBox="1"/>
          <p:nvPr/>
        </p:nvSpPr>
        <p:spPr>
          <a:xfrm>
            <a:off x="3981950" y="912550"/>
            <a:ext cx="1057894" cy="523220"/>
          </a:xfrm>
          <a:prstGeom prst="rect">
            <a:avLst/>
          </a:prstGeom>
          <a:noFill/>
        </p:spPr>
        <p:txBody>
          <a:bodyPr wrap="square" rtlCol="0">
            <a:spAutoFit/>
          </a:bodyPr>
          <a:lstStyle/>
          <a:p>
            <a:pPr>
              <a:lnSpc>
                <a:spcPct val="100000"/>
              </a:lnSpc>
              <a:spcBef>
                <a:spcPts val="0"/>
              </a:spcBef>
              <a:spcAft>
                <a:spcPts val="0"/>
              </a:spcAft>
              <a:buNone/>
            </a:pPr>
            <a:r>
              <a:rPr lang="en-GB" sz="1400" b="1" dirty="0" smtClean="0">
                <a:solidFill>
                  <a:srgbClr val="123E8F"/>
                </a:solidFill>
                <a:latin typeface="+mn-lt"/>
              </a:rPr>
              <a:t>Individual</a:t>
            </a:r>
          </a:p>
          <a:p>
            <a:pPr>
              <a:lnSpc>
                <a:spcPct val="100000"/>
              </a:lnSpc>
              <a:spcBef>
                <a:spcPts val="0"/>
              </a:spcBef>
              <a:spcAft>
                <a:spcPts val="0"/>
              </a:spcAft>
              <a:buNone/>
            </a:pPr>
            <a:r>
              <a:rPr lang="en-GB" sz="1400" b="1" dirty="0" smtClean="0">
                <a:solidFill>
                  <a:srgbClr val="123E8F"/>
                </a:solidFill>
                <a:latin typeface="+mn-lt"/>
              </a:rPr>
              <a:t> messages</a:t>
            </a:r>
            <a:endParaRPr lang="en-GB" sz="1400" b="1" dirty="0">
              <a:solidFill>
                <a:srgbClr val="123E8F"/>
              </a:solidFill>
              <a:latin typeface="+mn-lt"/>
            </a:endParaRPr>
          </a:p>
        </p:txBody>
      </p:sp>
      <p:sp>
        <p:nvSpPr>
          <p:cNvPr id="13" name="CasellaDiTesto 12"/>
          <p:cNvSpPr txBox="1"/>
          <p:nvPr/>
        </p:nvSpPr>
        <p:spPr>
          <a:xfrm rot="16200000">
            <a:off x="-1383104" y="2452676"/>
            <a:ext cx="4070372" cy="400110"/>
          </a:xfrm>
          <a:prstGeom prst="rect">
            <a:avLst/>
          </a:prstGeom>
          <a:solidFill>
            <a:srgbClr val="124191"/>
          </a:solidFill>
          <a:ln>
            <a:solidFill>
              <a:srgbClr val="124191"/>
            </a:solidFill>
          </a:ln>
        </p:spPr>
        <p:txBody>
          <a:bodyPr wrap="square" rtlCol="0">
            <a:spAutoFit/>
          </a:bodyPr>
          <a:lstStyle/>
          <a:p>
            <a:pPr algn="ctr">
              <a:buNone/>
            </a:pPr>
            <a:r>
              <a:rPr lang="en-GB" sz="2000" smtClean="0">
                <a:solidFill>
                  <a:schemeClr val="bg1"/>
                </a:solidFill>
                <a:latin typeface="+mn-lt"/>
                <a:cs typeface="Arial" pitchFamily="34" charset="0"/>
              </a:rPr>
              <a:t>Emergency Organizations</a:t>
            </a:r>
            <a:endParaRPr lang="en-GB" sz="2000">
              <a:solidFill>
                <a:schemeClr val="bg1"/>
              </a:solidFill>
              <a:latin typeface="+mn-lt"/>
              <a:cs typeface="Arial" pitchFamily="34" charset="0"/>
            </a:endParaRPr>
          </a:p>
        </p:txBody>
      </p:sp>
      <p:sp>
        <p:nvSpPr>
          <p:cNvPr id="14" name="CasellaDiTesto 13"/>
          <p:cNvSpPr txBox="1"/>
          <p:nvPr/>
        </p:nvSpPr>
        <p:spPr>
          <a:xfrm>
            <a:off x="6277227" y="4614354"/>
            <a:ext cx="1298575" cy="307777"/>
          </a:xfrm>
          <a:prstGeom prst="rect">
            <a:avLst/>
          </a:prstGeom>
          <a:noFill/>
        </p:spPr>
        <p:txBody>
          <a:bodyPr wrap="square" rtlCol="0">
            <a:spAutoFit/>
          </a:bodyPr>
          <a:lstStyle/>
          <a:p>
            <a:pPr>
              <a:lnSpc>
                <a:spcPct val="100000"/>
              </a:lnSpc>
              <a:spcBef>
                <a:spcPts val="0"/>
              </a:spcBef>
              <a:spcAft>
                <a:spcPts val="0"/>
              </a:spcAft>
              <a:buNone/>
            </a:pPr>
            <a:r>
              <a:rPr lang="en-GB" sz="1400" b="1" dirty="0" smtClean="0">
                <a:solidFill>
                  <a:srgbClr val="123E8F"/>
                </a:solidFill>
                <a:latin typeface="+mn-lt"/>
              </a:rPr>
              <a:t>Communities</a:t>
            </a:r>
            <a:endParaRPr lang="en-GB" sz="1400" b="1" dirty="0">
              <a:solidFill>
                <a:srgbClr val="123E8F"/>
              </a:solidFill>
              <a:latin typeface="+mn-lt"/>
            </a:endParaRPr>
          </a:p>
        </p:txBody>
      </p:sp>
      <p:sp>
        <p:nvSpPr>
          <p:cNvPr id="18" name="Rectangle 17"/>
          <p:cNvSpPr/>
          <p:nvPr/>
        </p:nvSpPr>
        <p:spPr>
          <a:xfrm>
            <a:off x="2215157" y="2320658"/>
            <a:ext cx="1843162" cy="9025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GB" sz="1400" b="1" dirty="0" smtClean="0">
                <a:solidFill>
                  <a:srgbClr val="124191"/>
                </a:solidFill>
              </a:rPr>
              <a:t>Universal Message Broadcaster (UMB)</a:t>
            </a:r>
          </a:p>
        </p:txBody>
      </p:sp>
      <p:pic>
        <p:nvPicPr>
          <p:cNvPr id="19" name="Picture 5" descr="Broadcast MObile Client pop-up"/>
          <p:cNvPicPr>
            <a:picLocks noChangeAspect="1" noChangeArrowheads="1"/>
          </p:cNvPicPr>
          <p:nvPr/>
        </p:nvPicPr>
        <p:blipFill>
          <a:blip r:embed="rId3" cstate="print"/>
          <a:srcRect/>
          <a:stretch>
            <a:fillRect/>
          </a:stretch>
        </p:blipFill>
        <p:spPr>
          <a:xfrm>
            <a:off x="6817998" y="261685"/>
            <a:ext cx="897934" cy="1401551"/>
          </a:xfrm>
          <a:prstGeom prst="rect">
            <a:avLst/>
          </a:prstGeom>
          <a:noFill/>
        </p:spPr>
      </p:pic>
      <p:sp>
        <p:nvSpPr>
          <p:cNvPr id="1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sellaDiTesto 47"/>
          <p:cNvSpPr txBox="1">
            <a:spLocks noChangeArrowheads="1"/>
          </p:cNvSpPr>
          <p:nvPr/>
        </p:nvSpPr>
        <p:spPr bwMode="auto">
          <a:xfrm>
            <a:off x="4651815" y="2258640"/>
            <a:ext cx="1929740" cy="1930569"/>
          </a:xfrm>
          <a:prstGeom prst="rect">
            <a:avLst/>
          </a:prstGeom>
          <a:solidFill>
            <a:srgbClr val="99CCFF">
              <a:alpha val="45490"/>
            </a:srgbClr>
          </a:solidFill>
        </p:spPr>
        <p:txBody>
          <a:bodyPr wrap="square" lIns="36000" tIns="36000" rIns="36000" bIns="36000">
            <a:noAutofit/>
          </a:bodyPr>
          <a:lstStyle/>
          <a:p>
            <a:pPr marL="88900" indent="-88900">
              <a:spcAft>
                <a:spcPts val="0"/>
              </a:spcAft>
              <a:buFontTx/>
              <a:buNone/>
            </a:pPr>
            <a:r>
              <a:rPr lang="en-US" sz="1200" b="1" dirty="0" smtClean="0">
                <a:latin typeface="+mn-lt"/>
              </a:rPr>
              <a:t>	Smart </a:t>
            </a:r>
            <a:r>
              <a:rPr lang="en-US" sz="1200" b="1" dirty="0">
                <a:latin typeface="+mn-lt"/>
              </a:rPr>
              <a:t>Cities services</a:t>
            </a:r>
          </a:p>
          <a:p>
            <a:pPr marL="88900" indent="-88900">
              <a:spcAft>
                <a:spcPts val="0"/>
              </a:spcAft>
              <a:buFont typeface="Arial" pitchFamily="34" charset="0"/>
              <a:buChar char="•"/>
            </a:pPr>
            <a:r>
              <a:rPr lang="en-US" sz="1200" dirty="0">
                <a:latin typeface="+mn-lt"/>
              </a:rPr>
              <a:t>EU project for Smart Services</a:t>
            </a:r>
          </a:p>
          <a:p>
            <a:pPr marL="88900" indent="-88900">
              <a:spcAft>
                <a:spcPts val="0"/>
              </a:spcAft>
              <a:buFont typeface="Arial" pitchFamily="34" charset="0"/>
              <a:buChar char="•"/>
            </a:pPr>
            <a:r>
              <a:rPr lang="en-US" sz="1200" dirty="0">
                <a:latin typeface="+mn-lt"/>
              </a:rPr>
              <a:t>Sensor Network (20k sensors)</a:t>
            </a:r>
          </a:p>
          <a:p>
            <a:pPr marL="88900" indent="-88900">
              <a:spcAft>
                <a:spcPts val="0"/>
              </a:spcAft>
              <a:buFont typeface="Arial" pitchFamily="34" charset="0"/>
              <a:buChar char="•"/>
            </a:pPr>
            <a:r>
              <a:rPr lang="en-US" sz="1200" dirty="0" smtClean="0">
                <a:latin typeface="+mn-lt"/>
              </a:rPr>
              <a:t>Telco Partner:</a:t>
            </a:r>
          </a:p>
          <a:p>
            <a:pPr marL="88900" indent="-88900">
              <a:spcAft>
                <a:spcPts val="0"/>
              </a:spcAft>
              <a:buFont typeface="Arial" pitchFamily="34" charset="0"/>
              <a:buChar char="•"/>
            </a:pPr>
            <a:endParaRPr lang="en-US" sz="1200" b="1" dirty="0">
              <a:latin typeface="+mn-lt"/>
            </a:endParaRPr>
          </a:p>
          <a:p>
            <a:pPr marL="88900" indent="-88900">
              <a:spcAft>
                <a:spcPts val="0"/>
              </a:spcAft>
              <a:buFontTx/>
              <a:buNone/>
            </a:pPr>
            <a:endParaRPr lang="en-US" sz="1200" b="1" dirty="0">
              <a:latin typeface="+mn-lt"/>
            </a:endParaRPr>
          </a:p>
          <a:p>
            <a:pPr marL="88900" indent="-88900">
              <a:spcAft>
                <a:spcPts val="0"/>
              </a:spcAft>
              <a:buFont typeface="Arial" pitchFamily="34" charset="0"/>
              <a:buChar char="•"/>
            </a:pPr>
            <a:endParaRPr lang="en-US" sz="1200" dirty="0" smtClean="0">
              <a:latin typeface="+mn-lt"/>
            </a:endParaRPr>
          </a:p>
          <a:p>
            <a:pPr marL="88900" indent="-88900">
              <a:spcAft>
                <a:spcPts val="0"/>
              </a:spcAft>
              <a:buFont typeface="Arial" pitchFamily="34" charset="0"/>
              <a:buChar char="•"/>
            </a:pPr>
            <a:r>
              <a:rPr lang="en-US" sz="1200" dirty="0" smtClean="0">
                <a:latin typeface="+mn-lt"/>
              </a:rPr>
              <a:t>Field </a:t>
            </a:r>
            <a:r>
              <a:rPr lang="en-US" sz="1200" dirty="0">
                <a:latin typeface="+mn-lt"/>
              </a:rPr>
              <a:t>trial </a:t>
            </a:r>
            <a:r>
              <a:rPr lang="en-US" sz="1200" dirty="0" smtClean="0">
                <a:latin typeface="+mn-lt"/>
              </a:rPr>
              <a:t>held in Spain </a:t>
            </a:r>
            <a:endParaRPr lang="en-US" sz="1200" dirty="0">
              <a:latin typeface="+mn-lt"/>
            </a:endParaRPr>
          </a:p>
        </p:txBody>
      </p:sp>
      <p:sp>
        <p:nvSpPr>
          <p:cNvPr id="4" name="Title 3"/>
          <p:cNvSpPr>
            <a:spLocks noGrp="1"/>
          </p:cNvSpPr>
          <p:nvPr>
            <p:ph type="title"/>
          </p:nvPr>
        </p:nvSpPr>
        <p:spPr/>
        <p:txBody>
          <a:bodyPr/>
          <a:lstStyle/>
          <a:p>
            <a:r>
              <a:rPr lang="en-US" dirty="0" smtClean="0"/>
              <a:t>Research projects with deployment of UMB </a:t>
            </a:r>
            <a:endParaRPr lang="en-US" dirty="0"/>
          </a:p>
        </p:txBody>
      </p:sp>
      <p:sp>
        <p:nvSpPr>
          <p:cNvPr id="7" name="Rectangle 266"/>
          <p:cNvSpPr>
            <a:spLocks noChangeArrowheads="1"/>
          </p:cNvSpPr>
          <p:nvPr/>
        </p:nvSpPr>
        <p:spPr bwMode="auto">
          <a:xfrm>
            <a:off x="323393" y="1635825"/>
            <a:ext cx="1898807" cy="454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r" eaLnBrk="1" hangingPunct="1">
              <a:lnSpc>
                <a:spcPct val="100000"/>
              </a:lnSpc>
              <a:buClrTx/>
              <a:buFontTx/>
              <a:buNone/>
              <a:defRPr/>
            </a:pPr>
            <a:r>
              <a:rPr lang="en-US" sz="1400" dirty="0">
                <a:solidFill>
                  <a:schemeClr val="bg1"/>
                </a:solidFill>
                <a:cs typeface="Arial" panose="020B0604020202020204" pitchFamily="34" charset="0"/>
              </a:rPr>
              <a:t>             Public </a:t>
            </a:r>
            <a:r>
              <a:rPr lang="en-US" sz="1400" dirty="0" smtClean="0">
                <a:solidFill>
                  <a:schemeClr val="bg1"/>
                </a:solidFill>
                <a:cs typeface="Arial" panose="020B0604020202020204" pitchFamily="34" charset="0"/>
              </a:rPr>
              <a:t>Safety</a:t>
            </a:r>
          </a:p>
          <a:p>
            <a:pPr algn="r" eaLnBrk="1" hangingPunct="1">
              <a:lnSpc>
                <a:spcPct val="100000"/>
              </a:lnSpc>
              <a:buClrTx/>
              <a:buFontTx/>
              <a:buNone/>
              <a:defRPr/>
            </a:pPr>
            <a:r>
              <a:rPr lang="en-US" sz="1400" dirty="0" smtClean="0">
                <a:solidFill>
                  <a:schemeClr val="bg1"/>
                </a:solidFill>
                <a:cs typeface="Arial" panose="020B0604020202020204" pitchFamily="34" charset="0"/>
              </a:rPr>
              <a:t>&amp; Security</a:t>
            </a:r>
            <a:endParaRPr lang="en-US" sz="1400" dirty="0">
              <a:solidFill>
                <a:schemeClr val="bg1"/>
              </a:solidFill>
              <a:cs typeface="Arial" panose="020B0604020202020204" pitchFamily="34" charset="0"/>
            </a:endParaRPr>
          </a:p>
        </p:txBody>
      </p:sp>
      <p:pic>
        <p:nvPicPr>
          <p:cNvPr id="8" name="Picture 267" descr="woman_pc copy"/>
          <p:cNvPicPr>
            <a:picLocks noChangeAspect="1" noChangeArrowheads="1"/>
          </p:cNvPicPr>
          <p:nvPr/>
        </p:nvPicPr>
        <p:blipFill>
          <a:blip r:embed="rId2" cstate="print">
            <a:clrChange>
              <a:clrFrom>
                <a:srgbClr val="A9BFE6"/>
              </a:clrFrom>
              <a:clrTo>
                <a:srgbClr val="A9BFE6">
                  <a:alpha val="0"/>
                </a:srgbClr>
              </a:clrTo>
            </a:clrChange>
          </a:blip>
          <a:srcRect/>
          <a:stretch>
            <a:fillRect/>
          </a:stretch>
        </p:blipFill>
        <p:spPr bwMode="auto">
          <a:xfrm>
            <a:off x="379552" y="1607251"/>
            <a:ext cx="546603" cy="495300"/>
          </a:xfrm>
          <a:prstGeom prst="rect">
            <a:avLst/>
          </a:prstGeom>
          <a:noFill/>
          <a:ln w="9525">
            <a:noFill/>
            <a:miter lim="800000"/>
            <a:headEnd/>
            <a:tailEnd/>
          </a:ln>
        </p:spPr>
      </p:pic>
      <p:pic>
        <p:nvPicPr>
          <p:cNvPr id="9" name="Picture 232" descr="ESS logo"/>
          <p:cNvPicPr>
            <a:picLocks noChangeAspect="1" noChangeArrowheads="1"/>
          </p:cNvPicPr>
          <p:nvPr/>
        </p:nvPicPr>
        <p:blipFill>
          <a:blip r:embed="rId3" cstate="print"/>
          <a:srcRect/>
          <a:stretch>
            <a:fillRect/>
          </a:stretch>
        </p:blipFill>
        <p:spPr bwMode="auto">
          <a:xfrm>
            <a:off x="337022" y="1001223"/>
            <a:ext cx="1728787" cy="302419"/>
          </a:xfrm>
          <a:prstGeom prst="rect">
            <a:avLst/>
          </a:prstGeom>
          <a:noFill/>
          <a:ln w="9525">
            <a:noFill/>
            <a:miter lim="800000"/>
            <a:headEnd/>
            <a:tailEnd/>
          </a:ln>
        </p:spPr>
      </p:pic>
      <p:sp>
        <p:nvSpPr>
          <p:cNvPr id="10" name="CasellaDiTesto 34"/>
          <p:cNvSpPr txBox="1"/>
          <p:nvPr/>
        </p:nvSpPr>
        <p:spPr>
          <a:xfrm>
            <a:off x="303865" y="2251657"/>
            <a:ext cx="1935624" cy="1919363"/>
          </a:xfrm>
          <a:prstGeom prst="rect">
            <a:avLst/>
          </a:prstGeom>
          <a:solidFill>
            <a:srgbClr val="99CCFF">
              <a:alpha val="45490"/>
            </a:srgbClr>
          </a:solidFill>
        </p:spPr>
        <p:txBody>
          <a:bodyPr wrap="square" lIns="36000" tIns="36000" rIns="36000" bIns="36000">
            <a:spAutoFit/>
          </a:bodyPr>
          <a:lstStyle/>
          <a:p>
            <a:pPr marL="88900" indent="-88900" algn="l" eaLnBrk="1" hangingPunct="1">
              <a:lnSpc>
                <a:spcPct val="100000"/>
              </a:lnSpc>
              <a:spcBef>
                <a:spcPct val="0"/>
              </a:spcBef>
              <a:spcAft>
                <a:spcPts val="0"/>
              </a:spcAft>
              <a:buClrTx/>
              <a:buFontTx/>
              <a:buNone/>
            </a:pPr>
            <a:r>
              <a:rPr lang="en-US" sz="1200" b="1" dirty="0" smtClean="0">
                <a:solidFill>
                  <a:schemeClr val="tx1"/>
                </a:solidFill>
                <a:latin typeface="+mn-lt"/>
              </a:rPr>
              <a:t>	Early </a:t>
            </a:r>
            <a:r>
              <a:rPr lang="en-US" sz="1200" b="1" dirty="0">
                <a:solidFill>
                  <a:schemeClr val="tx1"/>
                </a:solidFill>
                <a:latin typeface="+mn-lt"/>
              </a:rPr>
              <a:t>Warning for emergencies </a:t>
            </a:r>
          </a:p>
          <a:p>
            <a:pPr marL="88900" indent="-88900" algn="l" eaLnBrk="1" hangingPunct="1">
              <a:lnSpc>
                <a:spcPct val="100000"/>
              </a:lnSpc>
              <a:spcBef>
                <a:spcPct val="0"/>
              </a:spcBef>
              <a:spcAft>
                <a:spcPts val="0"/>
              </a:spcAft>
              <a:buClrTx/>
              <a:buFont typeface="Arial" pitchFamily="34" charset="0"/>
              <a:buChar char="•"/>
            </a:pPr>
            <a:r>
              <a:rPr lang="en-US" sz="1200" dirty="0">
                <a:solidFill>
                  <a:schemeClr val="tx1"/>
                </a:solidFill>
                <a:latin typeface="+mn-lt"/>
              </a:rPr>
              <a:t>International project for emergency with 9 countries involved </a:t>
            </a:r>
          </a:p>
          <a:p>
            <a:pPr marL="88900" indent="-88900" algn="l" eaLnBrk="1" hangingPunct="1">
              <a:lnSpc>
                <a:spcPct val="100000"/>
              </a:lnSpc>
              <a:spcBef>
                <a:spcPct val="0"/>
              </a:spcBef>
              <a:spcAft>
                <a:spcPts val="0"/>
              </a:spcAft>
              <a:buClrTx/>
              <a:buFont typeface="Arial" pitchFamily="34" charset="0"/>
              <a:buChar char="•"/>
            </a:pPr>
            <a:r>
              <a:rPr lang="en-US" sz="1200" dirty="0" smtClean="0">
                <a:latin typeface="+mn-lt"/>
              </a:rPr>
              <a:t>Telco </a:t>
            </a:r>
            <a:r>
              <a:rPr lang="en-US" sz="1200" dirty="0" smtClean="0">
                <a:solidFill>
                  <a:schemeClr val="tx1"/>
                </a:solidFill>
                <a:latin typeface="+mn-lt"/>
              </a:rPr>
              <a:t>Partner: </a:t>
            </a:r>
            <a:endParaRPr lang="en-US" sz="1200" dirty="0">
              <a:solidFill>
                <a:schemeClr val="tx1"/>
              </a:solidFill>
              <a:latin typeface="+mn-lt"/>
            </a:endParaRPr>
          </a:p>
          <a:p>
            <a:pPr marL="88900" indent="-88900" algn="l" eaLnBrk="1" hangingPunct="1">
              <a:lnSpc>
                <a:spcPct val="100000"/>
              </a:lnSpc>
              <a:spcBef>
                <a:spcPct val="0"/>
              </a:spcBef>
              <a:spcAft>
                <a:spcPts val="0"/>
              </a:spcAft>
              <a:buClrTx/>
              <a:buFont typeface="Arial" pitchFamily="34" charset="0"/>
              <a:buChar char="•"/>
            </a:pPr>
            <a:endParaRPr lang="en-US" sz="1200" dirty="0">
              <a:solidFill>
                <a:schemeClr val="tx1"/>
              </a:solidFill>
              <a:latin typeface="+mn-lt"/>
            </a:endParaRPr>
          </a:p>
          <a:p>
            <a:pPr marL="88900" indent="-88900" algn="l" eaLnBrk="1" hangingPunct="1">
              <a:lnSpc>
                <a:spcPct val="100000"/>
              </a:lnSpc>
              <a:spcBef>
                <a:spcPct val="0"/>
              </a:spcBef>
              <a:spcAft>
                <a:spcPts val="0"/>
              </a:spcAft>
              <a:buClrTx/>
              <a:buFont typeface="Arial" pitchFamily="34" charset="0"/>
              <a:buChar char="•"/>
            </a:pPr>
            <a:endParaRPr lang="en-US" sz="1200" dirty="0">
              <a:solidFill>
                <a:schemeClr val="tx1"/>
              </a:solidFill>
              <a:latin typeface="+mn-lt"/>
            </a:endParaRPr>
          </a:p>
          <a:p>
            <a:pPr marL="88900" indent="-88900" algn="l" eaLnBrk="1" hangingPunct="1">
              <a:lnSpc>
                <a:spcPct val="100000"/>
              </a:lnSpc>
              <a:spcBef>
                <a:spcPct val="0"/>
              </a:spcBef>
              <a:spcAft>
                <a:spcPts val="0"/>
              </a:spcAft>
              <a:buClrTx/>
              <a:buFont typeface="Arial" pitchFamily="34" charset="0"/>
              <a:buChar char="•"/>
            </a:pPr>
            <a:r>
              <a:rPr lang="en-US" sz="1200" dirty="0">
                <a:solidFill>
                  <a:schemeClr val="tx1"/>
                </a:solidFill>
                <a:latin typeface="+mn-lt"/>
              </a:rPr>
              <a:t>Field </a:t>
            </a:r>
            <a:r>
              <a:rPr lang="en-US" sz="1200" dirty="0" smtClean="0">
                <a:solidFill>
                  <a:schemeClr val="tx1"/>
                </a:solidFill>
                <a:latin typeface="+mn-lt"/>
              </a:rPr>
              <a:t>Trials </a:t>
            </a:r>
            <a:r>
              <a:rPr lang="en-US" sz="1200" dirty="0">
                <a:solidFill>
                  <a:schemeClr val="tx1"/>
                </a:solidFill>
                <a:latin typeface="+mn-lt"/>
              </a:rPr>
              <a:t>held in </a:t>
            </a:r>
            <a:r>
              <a:rPr lang="en-US" sz="1200" dirty="0" smtClean="0">
                <a:solidFill>
                  <a:schemeClr val="tx1"/>
                </a:solidFill>
                <a:latin typeface="+mn-lt"/>
              </a:rPr>
              <a:t>Germany, France, Italy</a:t>
            </a:r>
            <a:endParaRPr lang="en-US" sz="1200" b="1" dirty="0">
              <a:solidFill>
                <a:schemeClr val="tx1"/>
              </a:solidFill>
              <a:latin typeface="+mn-lt"/>
            </a:endParaRPr>
          </a:p>
        </p:txBody>
      </p:sp>
      <p:pic>
        <p:nvPicPr>
          <p:cNvPr id="11" name="Picture 231" descr="FP7-gen-RGB"/>
          <p:cNvPicPr>
            <a:picLocks noChangeAspect="1" noChangeArrowheads="1"/>
          </p:cNvPicPr>
          <p:nvPr/>
        </p:nvPicPr>
        <p:blipFill>
          <a:blip r:embed="rId4" cstate="email"/>
          <a:srcRect/>
          <a:stretch>
            <a:fillRect/>
          </a:stretch>
        </p:blipFill>
        <p:spPr bwMode="auto">
          <a:xfrm>
            <a:off x="2020016" y="1106554"/>
            <a:ext cx="329603" cy="201013"/>
          </a:xfrm>
          <a:prstGeom prst="rect">
            <a:avLst/>
          </a:prstGeom>
          <a:noFill/>
          <a:effectLst>
            <a:innerShdw blurRad="63500" dist="50800" dir="2700000">
              <a:prstClr val="black">
                <a:alpha val="50000"/>
              </a:prstClr>
            </a:innerShdw>
          </a:effectLst>
        </p:spPr>
      </p:pic>
      <p:sp>
        <p:nvSpPr>
          <p:cNvPr id="13" name="CasellaDiTesto 49"/>
          <p:cNvSpPr txBox="1"/>
          <p:nvPr/>
        </p:nvSpPr>
        <p:spPr>
          <a:xfrm>
            <a:off x="6848739" y="2264349"/>
            <a:ext cx="1986917" cy="1935493"/>
          </a:xfrm>
          <a:prstGeom prst="rect">
            <a:avLst/>
          </a:prstGeom>
          <a:solidFill>
            <a:srgbClr val="99CCFF">
              <a:alpha val="45490"/>
            </a:srgbClr>
          </a:solidFill>
        </p:spPr>
        <p:txBody>
          <a:bodyPr wrap="square" lIns="36000" tIns="36000" rIns="36000" bIns="36000">
            <a:noAutofit/>
          </a:bodyPr>
          <a:lstStyle/>
          <a:p>
            <a:pPr marL="88900" indent="-88900" eaLnBrk="1" hangingPunct="1">
              <a:lnSpc>
                <a:spcPct val="100000"/>
              </a:lnSpc>
              <a:spcAft>
                <a:spcPts val="0"/>
              </a:spcAft>
              <a:buClrTx/>
            </a:pPr>
            <a:r>
              <a:rPr lang="en-US" sz="1200" b="1" dirty="0" smtClean="0">
                <a:latin typeface="+mn-lt"/>
              </a:rPr>
              <a:t>	Public </a:t>
            </a:r>
            <a:r>
              <a:rPr lang="en-US" sz="1200" b="1" dirty="0">
                <a:latin typeface="+mn-lt"/>
              </a:rPr>
              <a:t>&amp; Enterprise security</a:t>
            </a:r>
          </a:p>
          <a:p>
            <a:pPr marL="88900" indent="-88900" eaLnBrk="1" hangingPunct="1">
              <a:lnSpc>
                <a:spcPct val="100000"/>
              </a:lnSpc>
              <a:spcAft>
                <a:spcPts val="0"/>
              </a:spcAft>
              <a:buClrTx/>
              <a:buFont typeface="Arial" pitchFamily="34" charset="0"/>
              <a:buChar char="•"/>
            </a:pPr>
            <a:r>
              <a:rPr lang="en-US" sz="1200" dirty="0">
                <a:latin typeface="+mn-lt"/>
              </a:rPr>
              <a:t>International project focused on Airports security </a:t>
            </a:r>
          </a:p>
          <a:p>
            <a:pPr marL="88900" indent="-88900" eaLnBrk="1" hangingPunct="1">
              <a:lnSpc>
                <a:spcPct val="100000"/>
              </a:lnSpc>
              <a:spcAft>
                <a:spcPts val="0"/>
              </a:spcAft>
              <a:buClrTx/>
              <a:buFont typeface="Arial" pitchFamily="34" charset="0"/>
              <a:buChar char="•"/>
            </a:pPr>
            <a:r>
              <a:rPr lang="en-US" sz="1200" dirty="0" smtClean="0">
                <a:latin typeface="+mn-lt"/>
              </a:rPr>
              <a:t>Airport partners</a:t>
            </a:r>
            <a:r>
              <a:rPr lang="en-US" sz="1200" dirty="0">
                <a:latin typeface="+mn-lt"/>
              </a:rPr>
              <a:t>: Heathrow and Athens </a:t>
            </a:r>
          </a:p>
          <a:p>
            <a:pPr marL="88900" indent="-88900" eaLnBrk="1" hangingPunct="1">
              <a:lnSpc>
                <a:spcPct val="100000"/>
              </a:lnSpc>
              <a:spcAft>
                <a:spcPts val="0"/>
              </a:spcAft>
              <a:buClrTx/>
              <a:buFont typeface="Arial" pitchFamily="34" charset="0"/>
              <a:buChar char="•"/>
            </a:pPr>
            <a:endParaRPr lang="it-IT" sz="1200" dirty="0" smtClean="0">
              <a:latin typeface="+mn-lt"/>
            </a:endParaRPr>
          </a:p>
          <a:p>
            <a:pPr marL="88900" indent="-88900" eaLnBrk="1" hangingPunct="1">
              <a:lnSpc>
                <a:spcPct val="100000"/>
              </a:lnSpc>
              <a:spcAft>
                <a:spcPts val="0"/>
              </a:spcAft>
              <a:buClrTx/>
              <a:buFont typeface="Arial" pitchFamily="34" charset="0"/>
              <a:buChar char="•"/>
            </a:pPr>
            <a:endParaRPr lang="en-US" sz="1200" dirty="0" smtClean="0">
              <a:latin typeface="+mn-lt"/>
            </a:endParaRPr>
          </a:p>
          <a:p>
            <a:pPr marL="88900" indent="-88900" eaLnBrk="1" hangingPunct="1">
              <a:lnSpc>
                <a:spcPct val="100000"/>
              </a:lnSpc>
              <a:spcAft>
                <a:spcPts val="0"/>
              </a:spcAft>
              <a:buClrTx/>
              <a:buFont typeface="Arial" pitchFamily="34" charset="0"/>
              <a:buChar char="•"/>
            </a:pPr>
            <a:r>
              <a:rPr lang="en-US" sz="1200" dirty="0" smtClean="0">
                <a:latin typeface="+mn-lt"/>
              </a:rPr>
              <a:t>Field trial held in Heathrow  </a:t>
            </a:r>
          </a:p>
        </p:txBody>
      </p:sp>
      <p:sp>
        <p:nvSpPr>
          <p:cNvPr id="15" name="CasellaDiTesto 51"/>
          <p:cNvSpPr txBox="1">
            <a:spLocks noChangeArrowheads="1"/>
          </p:cNvSpPr>
          <p:nvPr/>
        </p:nvSpPr>
        <p:spPr bwMode="auto">
          <a:xfrm>
            <a:off x="2483316" y="2254039"/>
            <a:ext cx="1920371" cy="1924538"/>
          </a:xfrm>
          <a:prstGeom prst="rect">
            <a:avLst/>
          </a:prstGeom>
          <a:solidFill>
            <a:srgbClr val="99CCFF">
              <a:alpha val="45490"/>
            </a:srgbClr>
          </a:solidFill>
        </p:spPr>
        <p:txBody>
          <a:bodyPr wrap="square" lIns="36000" tIns="36000" rIns="36000" bIns="36000">
            <a:noAutofit/>
          </a:bodyPr>
          <a:lstStyle/>
          <a:p>
            <a:pPr marL="88900" indent="-88900">
              <a:spcAft>
                <a:spcPts val="0"/>
              </a:spcAft>
              <a:buFontTx/>
              <a:buNone/>
            </a:pPr>
            <a:r>
              <a:rPr lang="en-US" sz="1200" b="1" dirty="0" smtClean="0">
                <a:latin typeface="+mn-lt"/>
              </a:rPr>
              <a:t>	Early </a:t>
            </a:r>
            <a:r>
              <a:rPr lang="en-US" sz="1200" b="1" dirty="0">
                <a:latin typeface="+mn-lt"/>
              </a:rPr>
              <a:t>Warning for earthquakes </a:t>
            </a:r>
          </a:p>
          <a:p>
            <a:pPr marL="88900" indent="-88900">
              <a:spcAft>
                <a:spcPts val="0"/>
              </a:spcAft>
              <a:buFont typeface="Arial" pitchFamily="34" charset="0"/>
              <a:buChar char="•"/>
            </a:pPr>
            <a:r>
              <a:rPr lang="en-US" sz="1200" dirty="0">
                <a:latin typeface="+mn-lt"/>
              </a:rPr>
              <a:t>Italian Research project focused on earthquakes and volcanic eruptions</a:t>
            </a:r>
          </a:p>
          <a:p>
            <a:pPr marL="88900" indent="-88900">
              <a:spcAft>
                <a:spcPts val="0"/>
              </a:spcAft>
              <a:buFont typeface="Arial" pitchFamily="34" charset="0"/>
              <a:buChar char="•"/>
            </a:pPr>
            <a:r>
              <a:rPr lang="en-US" sz="1200" dirty="0" smtClean="0">
                <a:latin typeface="+mn-lt"/>
              </a:rPr>
              <a:t>Telco Partner:</a:t>
            </a:r>
            <a:endParaRPr lang="en-US" sz="1200" dirty="0">
              <a:latin typeface="+mn-lt"/>
            </a:endParaRPr>
          </a:p>
          <a:p>
            <a:pPr marL="88900" indent="-88900">
              <a:spcAft>
                <a:spcPts val="0"/>
              </a:spcAft>
              <a:buFont typeface="Arial" pitchFamily="34" charset="0"/>
              <a:buChar char="•"/>
            </a:pPr>
            <a:endParaRPr lang="en-US" sz="1200" b="1" dirty="0">
              <a:latin typeface="+mn-lt"/>
            </a:endParaRPr>
          </a:p>
          <a:p>
            <a:pPr marL="88900" indent="-88900">
              <a:spcAft>
                <a:spcPts val="0"/>
              </a:spcAft>
              <a:buFont typeface="Arial" pitchFamily="34" charset="0"/>
              <a:buChar char="•"/>
            </a:pPr>
            <a:endParaRPr lang="en-US" sz="1200" b="1" dirty="0">
              <a:latin typeface="+mn-lt"/>
            </a:endParaRPr>
          </a:p>
          <a:p>
            <a:pPr marL="88900" indent="-88900">
              <a:spcAft>
                <a:spcPts val="0"/>
              </a:spcAft>
              <a:buFont typeface="Arial" pitchFamily="34" charset="0"/>
              <a:buChar char="•"/>
            </a:pPr>
            <a:endParaRPr lang="en-US" sz="1200" dirty="0" smtClean="0">
              <a:latin typeface="+mn-lt"/>
            </a:endParaRPr>
          </a:p>
          <a:p>
            <a:pPr marL="88900" indent="-88900">
              <a:spcAft>
                <a:spcPts val="0"/>
              </a:spcAft>
              <a:buFont typeface="Arial" pitchFamily="34" charset="0"/>
              <a:buChar char="•"/>
            </a:pPr>
            <a:r>
              <a:rPr lang="en-US" sz="1200" dirty="0" smtClean="0">
                <a:latin typeface="+mn-lt"/>
              </a:rPr>
              <a:t>Final </a:t>
            </a:r>
            <a:r>
              <a:rPr lang="en-US" sz="1200" dirty="0">
                <a:latin typeface="+mn-lt"/>
              </a:rPr>
              <a:t>trial held in Italy </a:t>
            </a:r>
          </a:p>
        </p:txBody>
      </p:sp>
      <p:pic>
        <p:nvPicPr>
          <p:cNvPr id="16" name="Picture 234" descr="logo SIT-MEW finale"/>
          <p:cNvPicPr>
            <a:picLocks noChangeAspect="1" noChangeArrowheads="1"/>
          </p:cNvPicPr>
          <p:nvPr/>
        </p:nvPicPr>
        <p:blipFill>
          <a:blip r:embed="rId5" cstate="print"/>
          <a:srcRect/>
          <a:stretch>
            <a:fillRect/>
          </a:stretch>
        </p:blipFill>
        <p:spPr bwMode="auto">
          <a:xfrm>
            <a:off x="2820175" y="1036942"/>
            <a:ext cx="1248534" cy="349730"/>
          </a:xfrm>
          <a:prstGeom prst="rect">
            <a:avLst/>
          </a:prstGeom>
          <a:solidFill>
            <a:srgbClr val="99CCFF">
              <a:alpha val="45490"/>
            </a:srgbClr>
          </a:solidFill>
        </p:spPr>
      </p:pic>
      <p:sp>
        <p:nvSpPr>
          <p:cNvPr id="18" name="Rectangle 266"/>
          <p:cNvSpPr>
            <a:spLocks noChangeArrowheads="1"/>
          </p:cNvSpPr>
          <p:nvPr/>
        </p:nvSpPr>
        <p:spPr bwMode="auto">
          <a:xfrm>
            <a:off x="2480008" y="1635825"/>
            <a:ext cx="1959428" cy="454819"/>
          </a:xfrm>
          <a:prstGeom prst="rect">
            <a:avLst/>
          </a:prstGeom>
          <a:solidFill>
            <a:srgbClr val="00C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r" eaLnBrk="1" hangingPunct="1">
              <a:lnSpc>
                <a:spcPct val="100000"/>
              </a:lnSpc>
              <a:buClrTx/>
              <a:buFontTx/>
              <a:buNone/>
              <a:defRPr/>
            </a:pPr>
            <a:r>
              <a:rPr lang="en-US" sz="1400" dirty="0">
                <a:solidFill>
                  <a:schemeClr val="tx1"/>
                </a:solidFill>
                <a:cs typeface="Arial" panose="020B0604020202020204" pitchFamily="34" charset="0"/>
              </a:rPr>
              <a:t>          </a:t>
            </a:r>
            <a:r>
              <a:rPr lang="en-US" sz="1400" dirty="0" smtClean="0">
                <a:solidFill>
                  <a:schemeClr val="tx1"/>
                </a:solidFill>
                <a:cs typeface="Arial" panose="020B0604020202020204" pitchFamily="34" charset="0"/>
              </a:rPr>
              <a:t>Public Safety</a:t>
            </a:r>
          </a:p>
          <a:p>
            <a:pPr algn="r" eaLnBrk="1" hangingPunct="1">
              <a:lnSpc>
                <a:spcPct val="100000"/>
              </a:lnSpc>
              <a:buClrTx/>
              <a:buFontTx/>
              <a:buNone/>
              <a:defRPr/>
            </a:pPr>
            <a:r>
              <a:rPr lang="en-US" sz="1400" dirty="0" smtClean="0">
                <a:solidFill>
                  <a:schemeClr val="tx1"/>
                </a:solidFill>
                <a:cs typeface="Arial" panose="020B0604020202020204" pitchFamily="34" charset="0"/>
              </a:rPr>
              <a:t>&amp; Security</a:t>
            </a:r>
            <a:endParaRPr lang="en-US" sz="1400" dirty="0">
              <a:solidFill>
                <a:schemeClr val="tx1"/>
              </a:solidFill>
              <a:cs typeface="Arial" panose="020B0604020202020204" pitchFamily="34" charset="0"/>
            </a:endParaRPr>
          </a:p>
        </p:txBody>
      </p:sp>
      <p:pic>
        <p:nvPicPr>
          <p:cNvPr id="19" name="Picture 267" descr="woman_pc copy"/>
          <p:cNvPicPr>
            <a:picLocks noChangeAspect="1" noChangeArrowheads="1"/>
          </p:cNvPicPr>
          <p:nvPr/>
        </p:nvPicPr>
        <p:blipFill>
          <a:blip r:embed="rId2" cstate="print">
            <a:clrChange>
              <a:clrFrom>
                <a:srgbClr val="A9BFE6"/>
              </a:clrFrom>
              <a:clrTo>
                <a:srgbClr val="A9BFE6">
                  <a:alpha val="0"/>
                </a:srgbClr>
              </a:clrTo>
            </a:clrChange>
          </a:blip>
          <a:srcRect/>
          <a:stretch>
            <a:fillRect/>
          </a:stretch>
        </p:blipFill>
        <p:spPr bwMode="auto">
          <a:xfrm>
            <a:off x="2561142" y="1607251"/>
            <a:ext cx="463550" cy="495300"/>
          </a:xfrm>
          <a:prstGeom prst="rect">
            <a:avLst/>
          </a:prstGeom>
          <a:noFill/>
          <a:ln w="9525">
            <a:noFill/>
            <a:miter lim="800000"/>
            <a:headEnd/>
            <a:tailEnd/>
          </a:ln>
        </p:spPr>
      </p:pic>
      <p:sp>
        <p:nvSpPr>
          <p:cNvPr id="27" name="Rettangolo 53"/>
          <p:cNvSpPr>
            <a:spLocks noChangeArrowheads="1"/>
          </p:cNvSpPr>
          <p:nvPr/>
        </p:nvSpPr>
        <p:spPr bwMode="auto">
          <a:xfrm>
            <a:off x="6911273" y="1386986"/>
            <a:ext cx="1737976" cy="276999"/>
          </a:xfrm>
          <a:prstGeom prst="rect">
            <a:avLst/>
          </a:prstGeom>
          <a:noFill/>
          <a:ln w="9525">
            <a:noFill/>
            <a:miter lim="800000"/>
            <a:headEnd/>
            <a:tailEnd/>
          </a:ln>
        </p:spPr>
        <p:txBody>
          <a:bodyPr wrap="none">
            <a:spAutoFit/>
          </a:bodyPr>
          <a:lstStyle/>
          <a:p>
            <a:pPr algn="l" eaLnBrk="1" hangingPunct="1">
              <a:lnSpc>
                <a:spcPct val="100000"/>
              </a:lnSpc>
              <a:spcBef>
                <a:spcPct val="0"/>
              </a:spcBef>
              <a:spcAft>
                <a:spcPct val="0"/>
              </a:spcAft>
              <a:buClrTx/>
              <a:buFontTx/>
              <a:buNone/>
            </a:pPr>
            <a:r>
              <a:rPr lang="en-GB" sz="1200">
                <a:latin typeface="+mn-lt"/>
                <a:cs typeface="Times New Roman" pitchFamily="18" charset="0"/>
              </a:rPr>
              <a:t>(Total Airport Security)</a:t>
            </a:r>
            <a:endParaRPr lang="it-IT" sz="1200">
              <a:solidFill>
                <a:schemeClr val="tx1"/>
              </a:solidFill>
              <a:latin typeface="+mn-lt"/>
            </a:endParaRPr>
          </a:p>
        </p:txBody>
      </p:sp>
      <p:sp>
        <p:nvSpPr>
          <p:cNvPr id="28" name="Rectangle 266"/>
          <p:cNvSpPr>
            <a:spLocks noChangeArrowheads="1"/>
          </p:cNvSpPr>
          <p:nvPr/>
        </p:nvSpPr>
        <p:spPr bwMode="auto">
          <a:xfrm>
            <a:off x="6836967" y="1635825"/>
            <a:ext cx="1988055" cy="4548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r" eaLnBrk="1" hangingPunct="1">
              <a:lnSpc>
                <a:spcPct val="100000"/>
              </a:lnSpc>
              <a:buClrTx/>
              <a:buFontTx/>
              <a:buNone/>
              <a:defRPr/>
            </a:pPr>
            <a:r>
              <a:rPr lang="en-US" sz="1400" dirty="0">
                <a:solidFill>
                  <a:schemeClr val="bg1"/>
                </a:solidFill>
                <a:latin typeface="+mn-lt"/>
                <a:ea typeface="+mn-ea"/>
                <a:cs typeface="Arial" panose="020B0604020202020204" pitchFamily="34" charset="0"/>
              </a:rPr>
              <a:t>             Enterprise </a:t>
            </a:r>
          </a:p>
          <a:p>
            <a:pPr algn="r" eaLnBrk="1" hangingPunct="1">
              <a:lnSpc>
                <a:spcPct val="100000"/>
              </a:lnSpc>
              <a:buClrTx/>
              <a:buFontTx/>
              <a:buNone/>
              <a:defRPr/>
            </a:pPr>
            <a:r>
              <a:rPr lang="en-US" sz="1400" dirty="0">
                <a:solidFill>
                  <a:schemeClr val="bg1"/>
                </a:solidFill>
                <a:latin typeface="+mn-lt"/>
                <a:ea typeface="+mn-ea"/>
                <a:cs typeface="Arial" panose="020B0604020202020204" pitchFamily="34" charset="0"/>
              </a:rPr>
              <a:t>security</a:t>
            </a:r>
          </a:p>
        </p:txBody>
      </p:sp>
      <p:pic>
        <p:nvPicPr>
          <p:cNvPr id="29" name="Picture 267" descr="woman_pc copy"/>
          <p:cNvPicPr>
            <a:picLocks noChangeAspect="1" noChangeArrowheads="1"/>
          </p:cNvPicPr>
          <p:nvPr/>
        </p:nvPicPr>
        <p:blipFill>
          <a:blip r:embed="rId2" cstate="print">
            <a:clrChange>
              <a:clrFrom>
                <a:srgbClr val="A9BFE6"/>
              </a:clrFrom>
              <a:clrTo>
                <a:srgbClr val="A9BFE6">
                  <a:alpha val="0"/>
                </a:srgbClr>
              </a:clrTo>
            </a:clrChange>
          </a:blip>
          <a:srcRect/>
          <a:stretch>
            <a:fillRect/>
          </a:stretch>
        </p:blipFill>
        <p:spPr bwMode="auto">
          <a:xfrm>
            <a:off x="7008110" y="1607251"/>
            <a:ext cx="463550" cy="495300"/>
          </a:xfrm>
          <a:prstGeom prst="rect">
            <a:avLst/>
          </a:prstGeom>
          <a:noFill/>
          <a:ln w="9525">
            <a:noFill/>
            <a:miter lim="800000"/>
            <a:headEnd/>
            <a:tailEnd/>
          </a:ln>
        </p:spPr>
      </p:pic>
      <p:pic>
        <p:nvPicPr>
          <p:cNvPr id="33" name="Picture 2" descr="TELECOM ITALIA"/>
          <p:cNvPicPr>
            <a:picLocks noChangeAspect="1" noChangeArrowheads="1"/>
          </p:cNvPicPr>
          <p:nvPr/>
        </p:nvPicPr>
        <p:blipFill>
          <a:blip r:embed="rId6" cstate="print"/>
          <a:srcRect/>
          <a:stretch>
            <a:fillRect/>
          </a:stretch>
        </p:blipFill>
        <p:spPr bwMode="auto">
          <a:xfrm>
            <a:off x="2758388" y="3521833"/>
            <a:ext cx="1383336" cy="220827"/>
          </a:xfrm>
          <a:prstGeom prst="rect">
            <a:avLst/>
          </a:prstGeom>
          <a:noFill/>
          <a:ln w="9525">
            <a:noFill/>
            <a:miter lim="800000"/>
            <a:headEnd/>
            <a:tailEnd/>
          </a:ln>
        </p:spPr>
      </p:pic>
      <p:pic>
        <p:nvPicPr>
          <p:cNvPr id="34" name="Picture 8" descr="D:\DOCUME~1\it50319\LOCALS~1\Temp\enhtmlclip\ScreenClip.png"/>
          <p:cNvPicPr>
            <a:picLocks noChangeAspect="1" noChangeArrowheads="1"/>
          </p:cNvPicPr>
          <p:nvPr/>
        </p:nvPicPr>
        <p:blipFill>
          <a:blip r:embed="rId7" cstate="print"/>
          <a:srcRect/>
          <a:stretch>
            <a:fillRect/>
          </a:stretch>
        </p:blipFill>
        <p:spPr bwMode="auto">
          <a:xfrm>
            <a:off x="945652" y="3440874"/>
            <a:ext cx="619125" cy="253603"/>
          </a:xfrm>
          <a:prstGeom prst="rect">
            <a:avLst/>
          </a:prstGeom>
          <a:noFill/>
          <a:ln w="9525">
            <a:noFill/>
            <a:miter lim="800000"/>
            <a:headEnd/>
            <a:tailEnd/>
          </a:ln>
        </p:spPr>
      </p:pic>
      <p:pic>
        <p:nvPicPr>
          <p:cNvPr id="35" name="Picture 2" descr="D:\DOCUME~1\it50319\LOCALS~1\Temp\enhtmlclip\ScreenClip(1).png"/>
          <p:cNvPicPr>
            <a:picLocks noChangeAspect="1" noChangeArrowheads="1"/>
          </p:cNvPicPr>
          <p:nvPr/>
        </p:nvPicPr>
        <p:blipFill>
          <a:blip r:embed="rId8" cstate="print"/>
          <a:srcRect/>
          <a:stretch>
            <a:fillRect/>
          </a:stretch>
        </p:blipFill>
        <p:spPr bwMode="auto">
          <a:xfrm>
            <a:off x="5193051" y="3488991"/>
            <a:ext cx="770673" cy="338731"/>
          </a:xfrm>
          <a:prstGeom prst="rect">
            <a:avLst/>
          </a:prstGeom>
          <a:noFill/>
          <a:ln w="9525">
            <a:noFill/>
            <a:miter lim="800000"/>
            <a:headEnd/>
            <a:tailEnd/>
          </a:ln>
        </p:spPr>
      </p:pic>
      <p:pic>
        <p:nvPicPr>
          <p:cNvPr id="36" name="Picture 2" descr="D:\DOCUME~1\it50319\LOCALS~1\Temp\enhtmlclip\ScreenClip(2).png"/>
          <p:cNvPicPr>
            <a:picLocks noChangeAspect="1" noChangeArrowheads="1"/>
          </p:cNvPicPr>
          <p:nvPr/>
        </p:nvPicPr>
        <p:blipFill>
          <a:blip r:embed="rId9" cstate="print"/>
          <a:srcRect/>
          <a:stretch>
            <a:fillRect/>
          </a:stretch>
        </p:blipFill>
        <p:spPr bwMode="auto">
          <a:xfrm>
            <a:off x="7323636" y="3646452"/>
            <a:ext cx="983683" cy="235544"/>
          </a:xfrm>
          <a:prstGeom prst="rect">
            <a:avLst/>
          </a:prstGeom>
          <a:noFill/>
          <a:ln w="9525">
            <a:noFill/>
            <a:miter lim="800000"/>
            <a:headEnd/>
            <a:tailEnd/>
          </a:ln>
        </p:spPr>
      </p:pic>
      <p:pic>
        <p:nvPicPr>
          <p:cNvPr id="37" name="Picture 231" descr="FP7-gen-RGB"/>
          <p:cNvPicPr>
            <a:picLocks noChangeAspect="1" noChangeArrowheads="1"/>
          </p:cNvPicPr>
          <p:nvPr/>
        </p:nvPicPr>
        <p:blipFill>
          <a:blip r:embed="rId10" cstate="email"/>
          <a:srcRect/>
          <a:stretch>
            <a:fillRect/>
          </a:stretch>
        </p:blipFill>
        <p:spPr bwMode="auto">
          <a:xfrm>
            <a:off x="6187735" y="1116704"/>
            <a:ext cx="312961" cy="190863"/>
          </a:xfrm>
          <a:prstGeom prst="rect">
            <a:avLst/>
          </a:prstGeom>
          <a:noFill/>
          <a:effectLst>
            <a:innerShdw blurRad="63500" dist="50800" dir="2700000">
              <a:prstClr val="black">
                <a:alpha val="50000"/>
              </a:prstClr>
            </a:innerShdw>
          </a:effectLst>
        </p:spPr>
      </p:pic>
      <p:pic>
        <p:nvPicPr>
          <p:cNvPr id="38" name="Picture 231" descr="FP7-gen-RGB"/>
          <p:cNvPicPr>
            <a:picLocks noChangeAspect="1" noChangeArrowheads="1"/>
          </p:cNvPicPr>
          <p:nvPr/>
        </p:nvPicPr>
        <p:blipFill>
          <a:blip r:embed="rId10" cstate="email"/>
          <a:srcRect/>
          <a:stretch>
            <a:fillRect/>
          </a:stretch>
        </p:blipFill>
        <p:spPr bwMode="auto">
          <a:xfrm>
            <a:off x="8117019" y="1021011"/>
            <a:ext cx="312961" cy="190863"/>
          </a:xfrm>
          <a:prstGeom prst="rect">
            <a:avLst/>
          </a:prstGeom>
          <a:noFill/>
          <a:effectLst>
            <a:innerShdw blurRad="63500" dist="50800" dir="2700000">
              <a:prstClr val="black">
                <a:alpha val="50000"/>
              </a:prstClr>
            </a:innerShdw>
          </a:effectLst>
        </p:spPr>
      </p:pic>
      <p:pic>
        <p:nvPicPr>
          <p:cNvPr id="39" name="Picture 40"/>
          <p:cNvPicPr>
            <a:picLocks noChangeAspect="1" noChangeArrowheads="1"/>
          </p:cNvPicPr>
          <p:nvPr/>
        </p:nvPicPr>
        <p:blipFill>
          <a:blip r:embed="rId11" cstate="print"/>
          <a:srcRect/>
          <a:stretch>
            <a:fillRect/>
          </a:stretch>
        </p:blipFill>
        <p:spPr bwMode="auto">
          <a:xfrm>
            <a:off x="7200198" y="878588"/>
            <a:ext cx="995362" cy="533400"/>
          </a:xfrm>
          <a:prstGeom prst="rect">
            <a:avLst/>
          </a:prstGeom>
          <a:noFill/>
          <a:ln w="9525" algn="ctr">
            <a:noFill/>
            <a:miter lim="800000"/>
            <a:headEnd/>
            <a:tailEnd/>
          </a:ln>
          <a:effectLst/>
        </p:spPr>
      </p:pic>
      <p:sp>
        <p:nvSpPr>
          <p:cNvPr id="40" name="Rettangolo 53"/>
          <p:cNvSpPr>
            <a:spLocks noChangeArrowheads="1"/>
          </p:cNvSpPr>
          <p:nvPr/>
        </p:nvSpPr>
        <p:spPr bwMode="auto">
          <a:xfrm>
            <a:off x="216371" y="1386985"/>
            <a:ext cx="2069797" cy="261610"/>
          </a:xfrm>
          <a:prstGeom prst="rect">
            <a:avLst/>
          </a:prstGeom>
          <a:noFill/>
          <a:ln w="9525">
            <a:noFill/>
            <a:miter lim="800000"/>
            <a:headEnd/>
            <a:tailEnd/>
          </a:ln>
        </p:spPr>
        <p:txBody>
          <a:bodyPr wrap="none">
            <a:spAutoFit/>
          </a:bodyPr>
          <a:lstStyle/>
          <a:p>
            <a:pPr algn="l" eaLnBrk="1" hangingPunct="1">
              <a:lnSpc>
                <a:spcPct val="100000"/>
              </a:lnSpc>
              <a:spcBef>
                <a:spcPct val="0"/>
              </a:spcBef>
              <a:spcAft>
                <a:spcPct val="0"/>
              </a:spcAft>
              <a:buClrTx/>
              <a:buFontTx/>
              <a:buNone/>
            </a:pPr>
            <a:r>
              <a:rPr lang="en-GB" sz="1100" dirty="0">
                <a:latin typeface="+mn-lt"/>
                <a:cs typeface="Times New Roman" pitchFamily="18" charset="0"/>
              </a:rPr>
              <a:t> (Emergency Support System)</a:t>
            </a:r>
            <a:endParaRPr lang="it-IT" sz="1100" dirty="0">
              <a:solidFill>
                <a:schemeClr val="tx1"/>
              </a:solidFill>
              <a:latin typeface="+mn-lt"/>
            </a:endParaRPr>
          </a:p>
        </p:txBody>
      </p:sp>
      <p:pic>
        <p:nvPicPr>
          <p:cNvPr id="32" name="Picture 31" descr="smartsantanderre.jpg"/>
          <p:cNvPicPr>
            <a:picLocks noChangeAspect="1"/>
          </p:cNvPicPr>
          <p:nvPr/>
        </p:nvPicPr>
        <p:blipFill>
          <a:blip r:embed="rId12"/>
          <a:stretch>
            <a:fillRect/>
          </a:stretch>
        </p:blipFill>
        <p:spPr>
          <a:xfrm>
            <a:off x="4895193" y="1042110"/>
            <a:ext cx="1197270" cy="319033"/>
          </a:xfrm>
          <a:prstGeom prst="rect">
            <a:avLst/>
          </a:prstGeom>
        </p:spPr>
      </p:pic>
      <p:sp>
        <p:nvSpPr>
          <p:cNvPr id="43" name="Rectangle 266"/>
          <p:cNvSpPr>
            <a:spLocks noChangeArrowheads="1"/>
          </p:cNvSpPr>
          <p:nvPr/>
        </p:nvSpPr>
        <p:spPr bwMode="auto">
          <a:xfrm>
            <a:off x="4639570" y="1628736"/>
            <a:ext cx="1956162" cy="454819"/>
          </a:xfrm>
          <a:prstGeom prst="rect">
            <a:avLst/>
          </a:prstGeom>
          <a:solidFill>
            <a:srgbClr val="D8D9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r" eaLnBrk="1" hangingPunct="1">
              <a:lnSpc>
                <a:spcPct val="100000"/>
              </a:lnSpc>
              <a:buClrTx/>
              <a:buFontTx/>
              <a:buNone/>
              <a:defRPr/>
            </a:pPr>
            <a:r>
              <a:rPr lang="en-US" sz="1400" dirty="0">
                <a:solidFill>
                  <a:schemeClr val="tx1"/>
                </a:solidFill>
                <a:cs typeface="Arial" panose="020B0604020202020204" pitchFamily="34" charset="0"/>
              </a:rPr>
              <a:t>             </a:t>
            </a:r>
            <a:r>
              <a:rPr lang="en-US" sz="1400" dirty="0" smtClean="0">
                <a:solidFill>
                  <a:schemeClr val="tx1"/>
                </a:solidFill>
                <a:cs typeface="Arial" panose="020B0604020202020204" pitchFamily="34" charset="0"/>
              </a:rPr>
              <a:t>Smart Cities &amp; Healthcare</a:t>
            </a:r>
            <a:endParaRPr lang="en-US" sz="1400" dirty="0">
              <a:solidFill>
                <a:schemeClr val="tx1"/>
              </a:solidFill>
              <a:cs typeface="Arial" panose="020B0604020202020204" pitchFamily="34" charset="0"/>
            </a:endParaRPr>
          </a:p>
        </p:txBody>
      </p:sp>
      <p:pic>
        <p:nvPicPr>
          <p:cNvPr id="44" name="Picture 267" descr="woman_pc copy"/>
          <p:cNvPicPr>
            <a:picLocks noChangeAspect="1" noChangeArrowheads="1"/>
          </p:cNvPicPr>
          <p:nvPr/>
        </p:nvPicPr>
        <p:blipFill>
          <a:blip r:embed="rId2" cstate="print">
            <a:clrChange>
              <a:clrFrom>
                <a:srgbClr val="A9BFE6"/>
              </a:clrFrom>
              <a:clrTo>
                <a:srgbClr val="A9BFE6">
                  <a:alpha val="0"/>
                </a:srgbClr>
              </a:clrTo>
            </a:clrChange>
          </a:blip>
          <a:srcRect/>
          <a:stretch>
            <a:fillRect/>
          </a:stretch>
        </p:blipFill>
        <p:spPr bwMode="auto">
          <a:xfrm>
            <a:off x="4712463" y="1607251"/>
            <a:ext cx="463550" cy="495300"/>
          </a:xfrm>
          <a:prstGeom prst="rect">
            <a:avLst/>
          </a:prstGeom>
          <a:noFill/>
          <a:ln w="9525">
            <a:noFill/>
            <a:miter lim="800000"/>
            <a:headEnd/>
            <a:tailEnd/>
          </a:ln>
        </p:spPr>
      </p:pic>
      <p:sp>
        <p:nvSpPr>
          <p:cNvPr id="30"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issemination_campaign2.png"/>
          <p:cNvPicPr>
            <a:picLocks noChangeAspect="1"/>
          </p:cNvPicPr>
          <p:nvPr/>
        </p:nvPicPr>
        <p:blipFill>
          <a:blip r:embed="rId3"/>
          <a:stretch>
            <a:fillRect/>
          </a:stretch>
        </p:blipFill>
        <p:spPr>
          <a:xfrm>
            <a:off x="454739" y="574141"/>
            <a:ext cx="8234522" cy="4154672"/>
          </a:xfrm>
          <a:prstGeom prst="rect">
            <a:avLst/>
          </a:prstGeom>
        </p:spPr>
      </p:pic>
      <p:sp>
        <p:nvSpPr>
          <p:cNvPr id="2" name="Rectangle 8"/>
          <p:cNvSpPr>
            <a:spLocks noChangeArrowheads="1"/>
          </p:cNvSpPr>
          <p:nvPr/>
        </p:nvSpPr>
        <p:spPr bwMode="auto">
          <a:xfrm>
            <a:off x="5503864" y="1810546"/>
            <a:ext cx="3487737" cy="495300"/>
          </a:xfrm>
          <a:prstGeom prst="rect">
            <a:avLst/>
          </a:prstGeom>
          <a:solidFill>
            <a:srgbClr val="123E8F"/>
          </a:solidFill>
          <a:ln w="9525" algn="ctr">
            <a:noFill/>
            <a:miter lim="800000"/>
            <a:headEnd/>
            <a:tailEnd/>
          </a:ln>
          <a:effectLst>
            <a:outerShdw dist="20000" dir="5400000" rotWithShape="0">
              <a:srgbClr val="000000">
                <a:alpha val="37999"/>
              </a:srgbClr>
            </a:outerShdw>
          </a:effectLst>
        </p:spPr>
        <p:txBody>
          <a:bodyPr wrap="none" anchor="ctr"/>
          <a:lstStyle/>
          <a:p>
            <a:pPr algn="ctr" eaLnBrk="1" hangingPunct="1">
              <a:lnSpc>
                <a:spcPct val="100000"/>
              </a:lnSpc>
              <a:spcBef>
                <a:spcPct val="0"/>
              </a:spcBef>
              <a:spcAft>
                <a:spcPct val="0"/>
              </a:spcAft>
              <a:buClrTx/>
              <a:buFontTx/>
              <a:buNone/>
              <a:defRPr/>
            </a:pPr>
            <a:endParaRPr lang="en-US" sz="1400" dirty="0">
              <a:solidFill>
                <a:schemeClr val="bg1"/>
              </a:solidFill>
              <a:latin typeface="+mn-lt"/>
              <a:cs typeface="Arial" charset="0"/>
            </a:endParaRPr>
          </a:p>
          <a:p>
            <a:pPr algn="ctr" eaLnBrk="1" hangingPunct="1">
              <a:lnSpc>
                <a:spcPct val="100000"/>
              </a:lnSpc>
              <a:spcBef>
                <a:spcPct val="0"/>
              </a:spcBef>
              <a:spcAft>
                <a:spcPct val="0"/>
              </a:spcAft>
              <a:buClrTx/>
              <a:buFontTx/>
              <a:buNone/>
              <a:defRPr/>
            </a:pPr>
            <a:r>
              <a:rPr lang="en-US" sz="1400" dirty="0">
                <a:solidFill>
                  <a:schemeClr val="bg1"/>
                </a:solidFill>
                <a:latin typeface="+mn-lt"/>
                <a:cs typeface="Arial" charset="0"/>
              </a:rPr>
              <a:t>Users identified and dissemination </a:t>
            </a:r>
          </a:p>
          <a:p>
            <a:pPr algn="ctr" eaLnBrk="1" hangingPunct="1">
              <a:lnSpc>
                <a:spcPct val="100000"/>
              </a:lnSpc>
              <a:spcBef>
                <a:spcPct val="0"/>
              </a:spcBef>
              <a:spcAft>
                <a:spcPct val="0"/>
              </a:spcAft>
              <a:buClrTx/>
              <a:buFontTx/>
              <a:buNone/>
              <a:defRPr/>
            </a:pPr>
            <a:r>
              <a:rPr lang="en-US" sz="1400" dirty="0">
                <a:solidFill>
                  <a:schemeClr val="bg1"/>
                </a:solidFill>
                <a:latin typeface="+mn-lt"/>
                <a:cs typeface="Arial" charset="0"/>
              </a:rPr>
              <a:t>status (via </a:t>
            </a:r>
            <a:r>
              <a:rPr lang="en-US" sz="1400" dirty="0" smtClean="0">
                <a:solidFill>
                  <a:schemeClr val="bg1"/>
                </a:solidFill>
                <a:latin typeface="+mn-lt"/>
                <a:cs typeface="Arial" charset="0"/>
              </a:rPr>
              <a:t>colors)</a:t>
            </a:r>
            <a:endParaRPr lang="en-US" sz="1400" dirty="0">
              <a:solidFill>
                <a:schemeClr val="bg1"/>
              </a:solidFill>
              <a:latin typeface="+mn-lt"/>
              <a:cs typeface="Arial" charset="0"/>
            </a:endParaRPr>
          </a:p>
          <a:p>
            <a:pPr algn="ctr" eaLnBrk="1" hangingPunct="1">
              <a:lnSpc>
                <a:spcPct val="100000"/>
              </a:lnSpc>
              <a:spcBef>
                <a:spcPct val="0"/>
              </a:spcBef>
              <a:spcAft>
                <a:spcPct val="0"/>
              </a:spcAft>
              <a:buClrTx/>
              <a:buFontTx/>
              <a:buNone/>
              <a:defRPr/>
            </a:pPr>
            <a:endParaRPr lang="it-IT" sz="1400" dirty="0">
              <a:solidFill>
                <a:schemeClr val="bg1"/>
              </a:solidFill>
              <a:latin typeface="+mn-lt"/>
              <a:cs typeface="Arial" charset="0"/>
            </a:endParaRPr>
          </a:p>
        </p:txBody>
      </p:sp>
      <p:sp>
        <p:nvSpPr>
          <p:cNvPr id="14" name="Rectangle 2"/>
          <p:cNvSpPr>
            <a:spLocks noGrp="1" noChangeArrowheads="1"/>
          </p:cNvSpPr>
          <p:nvPr>
            <p:ph type="title"/>
          </p:nvPr>
        </p:nvSpPr>
        <p:spPr/>
        <p:txBody>
          <a:bodyPr lIns="0" tIns="0" rIns="0" bIns="0" anchor="t"/>
          <a:lstStyle/>
          <a:p>
            <a:pPr>
              <a:defRPr/>
            </a:pPr>
            <a:r>
              <a:rPr lang="en-GB" dirty="0" smtClean="0"/>
              <a:t>UMB multi-channel alerting campaigns</a:t>
            </a:r>
            <a:endParaRPr lang="en-US" dirty="0" smtClean="0"/>
          </a:p>
        </p:txBody>
      </p:sp>
      <p:sp>
        <p:nvSpPr>
          <p:cNvPr id="15" name="Line 31"/>
          <p:cNvSpPr>
            <a:spLocks noChangeShapeType="1"/>
          </p:cNvSpPr>
          <p:nvPr/>
        </p:nvSpPr>
        <p:spPr bwMode="auto">
          <a:xfrm flipH="1">
            <a:off x="1871327" y="871871"/>
            <a:ext cx="1626784" cy="520996"/>
          </a:xfrm>
          <a:prstGeom prst="line">
            <a:avLst/>
          </a:prstGeom>
          <a:noFill/>
          <a:ln w="50800">
            <a:solidFill>
              <a:srgbClr val="123E8F"/>
            </a:solidFill>
            <a:round/>
            <a:headEnd/>
            <a:tailEnd type="triangle" w="med" len="med"/>
          </a:ln>
          <a:effectLst/>
        </p:spPr>
        <p:txBody>
          <a:bodyPr wrap="square" lIns="45720" rIns="45720">
            <a:spAutoFit/>
          </a:bodyPr>
          <a:lstStyle/>
          <a:p>
            <a:endParaRPr lang="it-IT"/>
          </a:p>
        </p:txBody>
      </p:sp>
      <p:sp>
        <p:nvSpPr>
          <p:cNvPr id="17" name="Line 31"/>
          <p:cNvSpPr>
            <a:spLocks noChangeShapeType="1"/>
          </p:cNvSpPr>
          <p:nvPr/>
        </p:nvSpPr>
        <p:spPr bwMode="auto">
          <a:xfrm flipH="1">
            <a:off x="6581553" y="2161309"/>
            <a:ext cx="199258" cy="868970"/>
          </a:xfrm>
          <a:prstGeom prst="line">
            <a:avLst/>
          </a:prstGeom>
          <a:noFill/>
          <a:ln w="50800">
            <a:solidFill>
              <a:srgbClr val="123E8F"/>
            </a:solidFill>
            <a:round/>
            <a:headEnd/>
            <a:tailEnd type="triangle" w="med" len="med"/>
          </a:ln>
          <a:effectLst/>
        </p:spPr>
        <p:txBody>
          <a:bodyPr wrap="square" lIns="45720" rIns="45720">
            <a:spAutoFit/>
          </a:bodyPr>
          <a:lstStyle/>
          <a:p>
            <a:endParaRPr lang="it-IT"/>
          </a:p>
        </p:txBody>
      </p:sp>
      <p:sp>
        <p:nvSpPr>
          <p:cNvPr id="18" name="Line 31"/>
          <p:cNvSpPr>
            <a:spLocks noChangeShapeType="1"/>
          </p:cNvSpPr>
          <p:nvPr/>
        </p:nvSpPr>
        <p:spPr bwMode="auto">
          <a:xfrm flipH="1">
            <a:off x="5390707" y="2137558"/>
            <a:ext cx="1152597" cy="1307391"/>
          </a:xfrm>
          <a:prstGeom prst="line">
            <a:avLst/>
          </a:prstGeom>
          <a:noFill/>
          <a:ln w="50800">
            <a:solidFill>
              <a:srgbClr val="123E8F"/>
            </a:solidFill>
            <a:round/>
            <a:headEnd/>
            <a:tailEnd type="triangle" w="med" len="med"/>
          </a:ln>
          <a:effectLst/>
        </p:spPr>
        <p:txBody>
          <a:bodyPr wrap="square" lIns="45720" rIns="45720">
            <a:spAutoFit/>
          </a:bodyPr>
          <a:lstStyle/>
          <a:p>
            <a:endParaRPr lang="it-IT"/>
          </a:p>
        </p:txBody>
      </p:sp>
      <p:sp>
        <p:nvSpPr>
          <p:cNvPr id="19" name="Line 31"/>
          <p:cNvSpPr>
            <a:spLocks noChangeShapeType="1"/>
          </p:cNvSpPr>
          <p:nvPr/>
        </p:nvSpPr>
        <p:spPr bwMode="auto">
          <a:xfrm flipV="1">
            <a:off x="3700130" y="2902687"/>
            <a:ext cx="988828" cy="893136"/>
          </a:xfrm>
          <a:prstGeom prst="line">
            <a:avLst/>
          </a:prstGeom>
          <a:noFill/>
          <a:ln w="50800">
            <a:solidFill>
              <a:srgbClr val="123E8F"/>
            </a:solidFill>
            <a:round/>
            <a:headEnd/>
            <a:tailEnd type="triangle" w="med" len="med"/>
          </a:ln>
          <a:effectLst/>
        </p:spPr>
        <p:txBody>
          <a:bodyPr wrap="square" lIns="45720" rIns="45720">
            <a:spAutoFit/>
          </a:bodyPr>
          <a:lstStyle/>
          <a:p>
            <a:endParaRPr lang="it-IT"/>
          </a:p>
        </p:txBody>
      </p:sp>
      <p:sp>
        <p:nvSpPr>
          <p:cNvPr id="20" name="Line 31"/>
          <p:cNvSpPr>
            <a:spLocks noChangeShapeType="1"/>
          </p:cNvSpPr>
          <p:nvPr/>
        </p:nvSpPr>
        <p:spPr bwMode="auto">
          <a:xfrm flipV="1">
            <a:off x="2934584" y="2562446"/>
            <a:ext cx="212652" cy="1158947"/>
          </a:xfrm>
          <a:prstGeom prst="line">
            <a:avLst/>
          </a:prstGeom>
          <a:noFill/>
          <a:ln w="50800">
            <a:solidFill>
              <a:srgbClr val="123E8F"/>
            </a:solidFill>
            <a:round/>
            <a:headEnd/>
            <a:tailEnd type="triangle" w="med" len="med"/>
          </a:ln>
          <a:effectLst/>
        </p:spPr>
        <p:txBody>
          <a:bodyPr wrap="square" lIns="45720" rIns="45720">
            <a:spAutoFit/>
          </a:bodyPr>
          <a:lstStyle/>
          <a:p>
            <a:endParaRPr lang="it-IT"/>
          </a:p>
        </p:txBody>
      </p:sp>
      <p:sp>
        <p:nvSpPr>
          <p:cNvPr id="21" name="Line 31"/>
          <p:cNvSpPr>
            <a:spLocks noChangeShapeType="1"/>
          </p:cNvSpPr>
          <p:nvPr/>
        </p:nvSpPr>
        <p:spPr bwMode="auto">
          <a:xfrm flipH="1" flipV="1">
            <a:off x="1350334" y="2668771"/>
            <a:ext cx="978195" cy="1084521"/>
          </a:xfrm>
          <a:prstGeom prst="line">
            <a:avLst/>
          </a:prstGeom>
          <a:noFill/>
          <a:ln w="50800">
            <a:solidFill>
              <a:srgbClr val="123E8F"/>
            </a:solidFill>
            <a:round/>
            <a:headEnd/>
            <a:tailEnd type="triangle" w="med" len="med"/>
          </a:ln>
          <a:effectLst/>
        </p:spPr>
        <p:txBody>
          <a:bodyPr wrap="square" lIns="45720" rIns="45720">
            <a:spAutoFit/>
          </a:bodyPr>
          <a:lstStyle/>
          <a:p>
            <a:endParaRPr lang="it-IT"/>
          </a:p>
        </p:txBody>
      </p:sp>
      <p:sp>
        <p:nvSpPr>
          <p:cNvPr id="3" name="Rectangle 8"/>
          <p:cNvSpPr>
            <a:spLocks noChangeArrowheads="1"/>
          </p:cNvSpPr>
          <p:nvPr/>
        </p:nvSpPr>
        <p:spPr bwMode="auto">
          <a:xfrm>
            <a:off x="3436198" y="593769"/>
            <a:ext cx="1397000" cy="495300"/>
          </a:xfrm>
          <a:prstGeom prst="rect">
            <a:avLst/>
          </a:prstGeom>
          <a:solidFill>
            <a:srgbClr val="123E8F"/>
          </a:solidFill>
          <a:ln w="9525" algn="ctr">
            <a:noFill/>
            <a:miter lim="800000"/>
            <a:headEnd/>
            <a:tailEnd/>
          </a:ln>
          <a:effectLst>
            <a:outerShdw dist="20000" dir="5400000" rotWithShape="0">
              <a:srgbClr val="000000">
                <a:alpha val="37999"/>
              </a:srgbClr>
            </a:outerShdw>
          </a:effectLst>
        </p:spPr>
        <p:txBody>
          <a:bodyPr wrap="none" anchor="ctr"/>
          <a:lstStyle/>
          <a:p>
            <a:pPr algn="ctr" eaLnBrk="1" hangingPunct="1">
              <a:lnSpc>
                <a:spcPct val="100000"/>
              </a:lnSpc>
              <a:spcBef>
                <a:spcPct val="0"/>
              </a:spcBef>
              <a:spcAft>
                <a:spcPct val="0"/>
              </a:spcAft>
              <a:buClrTx/>
              <a:buFontTx/>
              <a:buNone/>
              <a:defRPr/>
            </a:pPr>
            <a:endParaRPr lang="en-US" sz="1400" dirty="0">
              <a:solidFill>
                <a:schemeClr val="bg1"/>
              </a:solidFill>
              <a:latin typeface="+mn-lt"/>
              <a:cs typeface="Arial" charset="0"/>
            </a:endParaRPr>
          </a:p>
          <a:p>
            <a:pPr algn="ctr" eaLnBrk="1" hangingPunct="1">
              <a:lnSpc>
                <a:spcPct val="100000"/>
              </a:lnSpc>
              <a:spcBef>
                <a:spcPct val="0"/>
              </a:spcBef>
              <a:spcAft>
                <a:spcPct val="0"/>
              </a:spcAft>
              <a:buClrTx/>
              <a:buFontTx/>
              <a:buNone/>
              <a:defRPr/>
            </a:pPr>
            <a:r>
              <a:rPr lang="en-US" sz="1400" dirty="0">
                <a:solidFill>
                  <a:schemeClr val="bg1"/>
                </a:solidFill>
                <a:latin typeface="+mn-lt"/>
                <a:cs typeface="Arial" charset="0"/>
              </a:rPr>
              <a:t>Users types</a:t>
            </a:r>
          </a:p>
          <a:p>
            <a:pPr algn="ctr" eaLnBrk="1" hangingPunct="1">
              <a:lnSpc>
                <a:spcPct val="100000"/>
              </a:lnSpc>
              <a:spcBef>
                <a:spcPct val="0"/>
              </a:spcBef>
              <a:spcAft>
                <a:spcPct val="0"/>
              </a:spcAft>
              <a:buClrTx/>
              <a:buFontTx/>
              <a:buNone/>
              <a:defRPr/>
            </a:pPr>
            <a:r>
              <a:rPr lang="en-US" sz="1400" dirty="0">
                <a:solidFill>
                  <a:schemeClr val="bg1"/>
                </a:solidFill>
                <a:latin typeface="+mn-lt"/>
                <a:cs typeface="Arial" charset="0"/>
              </a:rPr>
              <a:t>selection</a:t>
            </a:r>
          </a:p>
          <a:p>
            <a:pPr algn="ctr" eaLnBrk="1" hangingPunct="1">
              <a:lnSpc>
                <a:spcPct val="100000"/>
              </a:lnSpc>
              <a:spcBef>
                <a:spcPct val="0"/>
              </a:spcBef>
              <a:spcAft>
                <a:spcPct val="0"/>
              </a:spcAft>
              <a:buClrTx/>
              <a:buFontTx/>
              <a:buNone/>
              <a:defRPr/>
            </a:pPr>
            <a:endParaRPr lang="it-IT" sz="1400" dirty="0">
              <a:solidFill>
                <a:schemeClr val="bg1"/>
              </a:solidFill>
              <a:latin typeface="+mn-lt"/>
              <a:cs typeface="Arial" charset="0"/>
            </a:endParaRPr>
          </a:p>
        </p:txBody>
      </p:sp>
      <p:sp>
        <p:nvSpPr>
          <p:cNvPr id="176136" name="Rectangle 8"/>
          <p:cNvSpPr>
            <a:spLocks noChangeArrowheads="1"/>
          </p:cNvSpPr>
          <p:nvPr/>
        </p:nvSpPr>
        <p:spPr bwMode="auto">
          <a:xfrm>
            <a:off x="1161884" y="3571126"/>
            <a:ext cx="3410116" cy="495300"/>
          </a:xfrm>
          <a:prstGeom prst="rect">
            <a:avLst/>
          </a:prstGeom>
          <a:solidFill>
            <a:srgbClr val="123E8F"/>
          </a:solidFill>
          <a:ln w="9525" algn="ctr">
            <a:noFill/>
            <a:miter lim="800000"/>
            <a:headEnd/>
            <a:tailEnd/>
          </a:ln>
          <a:effectLst>
            <a:outerShdw dist="20000" dir="5400000" rotWithShape="0">
              <a:srgbClr val="000000">
                <a:alpha val="37999"/>
              </a:srgbClr>
            </a:outerShdw>
          </a:effectLst>
        </p:spPr>
        <p:txBody>
          <a:bodyPr wrap="none" anchor="ctr"/>
          <a:lstStyle/>
          <a:p>
            <a:pPr algn="ctr" eaLnBrk="1" hangingPunct="1">
              <a:lnSpc>
                <a:spcPct val="100000"/>
              </a:lnSpc>
              <a:spcBef>
                <a:spcPct val="0"/>
              </a:spcBef>
              <a:spcAft>
                <a:spcPct val="0"/>
              </a:spcAft>
              <a:buClrTx/>
              <a:buFontTx/>
              <a:buNone/>
              <a:defRPr/>
            </a:pPr>
            <a:r>
              <a:rPr lang="en-GB" sz="1400" smtClean="0">
                <a:solidFill>
                  <a:schemeClr val="bg1"/>
                </a:solidFill>
                <a:latin typeface="+mn-lt"/>
                <a:cs typeface="Arial" charset="0"/>
              </a:rPr>
              <a:t>Messages, communication media</a:t>
            </a:r>
          </a:p>
          <a:p>
            <a:pPr algn="ctr" eaLnBrk="1" hangingPunct="1">
              <a:lnSpc>
                <a:spcPct val="100000"/>
              </a:lnSpc>
              <a:spcBef>
                <a:spcPct val="0"/>
              </a:spcBef>
              <a:spcAft>
                <a:spcPct val="0"/>
              </a:spcAft>
              <a:buClrTx/>
              <a:buFontTx/>
              <a:buNone/>
              <a:defRPr/>
            </a:pPr>
            <a:r>
              <a:rPr lang="en-GB" sz="1400" smtClean="0">
                <a:solidFill>
                  <a:schemeClr val="bg1"/>
                </a:solidFill>
                <a:latin typeface="+mn-lt"/>
                <a:cs typeface="Arial" charset="0"/>
              </a:rPr>
              <a:t>and destinations changeable in real time</a:t>
            </a:r>
            <a:endParaRPr lang="en-GB" sz="1400">
              <a:solidFill>
                <a:schemeClr val="bg1"/>
              </a:solidFill>
              <a:latin typeface="+mn-lt"/>
              <a:cs typeface="Arial" charset="0"/>
            </a:endParaRPr>
          </a:p>
        </p:txBody>
      </p:sp>
      <p:sp>
        <p:nvSpPr>
          <p:cNvPr id="24" name="Rectangle 23"/>
          <p:cNvSpPr/>
          <p:nvPr/>
        </p:nvSpPr>
        <p:spPr>
          <a:xfrm>
            <a:off x="2785729" y="1158949"/>
            <a:ext cx="956931" cy="144602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err="1" smtClean="0">
              <a:solidFill>
                <a:schemeClr val="bg1"/>
              </a:solidFill>
            </a:endParaRPr>
          </a:p>
        </p:txBody>
      </p:sp>
      <p:sp>
        <p:nvSpPr>
          <p:cNvPr id="1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ITU GET-2016, Kuwait City</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kia_Pure_PPT_CORP_V2">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name="Nokia_Pure_PPT_CORP_V3.1" id="{655C0B4C-DD58-4366-A06D-BF0A1B81A469}" vid="{6AA74208-B53C-4696-ADC1-7541119D5A96}"/>
    </a:ext>
  </a:extLst>
</a:theme>
</file>

<file path=ppt/theme/theme2.xml><?xml version="1.0" encoding="utf-8"?>
<a:theme xmlns:a="http://schemas.openxmlformats.org/drawingml/2006/main" name="Nokia Master Blue Background">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spPr>
      <a:bodyPr/>
      <a:lstStyle/>
      <a:style>
        <a:lnRef idx="1">
          <a:schemeClr val="accent3"/>
        </a:lnRef>
        <a:fillRef idx="0">
          <a:schemeClr val="accent3"/>
        </a:fillRef>
        <a:effectRef idx="0">
          <a:schemeClr val="accent3"/>
        </a:effectRef>
        <a:fontRef idx="minor">
          <a:schemeClr val="tx1"/>
        </a:fontRef>
      </a:style>
    </a:lnDef>
    <a:txDef>
      <a:spPr>
        <a:noFill/>
      </a:spPr>
      <a:bodyPr wrap="square" lIns="0" tIns="0" rIns="0" bIns="0" rtlCol="0">
        <a:spAutoFit/>
      </a:bodyPr>
      <a:lstStyle>
        <a:defPPr>
          <a:defRPr sz="900" dirty="0" err="1" smtClean="0">
            <a:latin typeface="+mn-lt"/>
          </a:defRPr>
        </a:defPPr>
      </a:lstStyle>
    </a:txDef>
  </a:objectDefaults>
  <a:extraClrSchemeLst/>
  <a:extLst>
    <a:ext uri="{05A4C25C-085E-4340-85A3-A5531E510DB2}">
      <thm15:themeFamily xmlns:thm15="http://schemas.microsoft.com/office/thememl/2012/main" name="Nokia_Pure_PPT_CORP_V3.1" id="{655C0B4C-DD58-4366-A06D-BF0A1B81A469}" vid="{0014268F-4AA0-40E4-9A1C-DE908DD31C6B}"/>
    </a:ext>
  </a:extLst>
</a:theme>
</file>

<file path=ppt/theme/theme3.xml><?xml version="1.0" encoding="utf-8"?>
<a:theme xmlns:a="http://schemas.openxmlformats.org/drawingml/2006/main" name="2_Nokia Master Blue Background">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spPr>
      <a:bodyPr/>
      <a:lstStyle/>
      <a:style>
        <a:lnRef idx="1">
          <a:schemeClr val="accent3"/>
        </a:lnRef>
        <a:fillRef idx="0">
          <a:schemeClr val="accent3"/>
        </a:fillRef>
        <a:effectRef idx="0">
          <a:schemeClr val="accent3"/>
        </a:effectRef>
        <a:fontRef idx="minor">
          <a:schemeClr val="tx1"/>
        </a:fontRef>
      </a:style>
    </a:lnDef>
    <a:txDef>
      <a:spPr>
        <a:noFill/>
      </a:spPr>
      <a:bodyPr wrap="square" lIns="0" tIns="0" rIns="0" bIns="0" rtlCol="0">
        <a:spAutoFit/>
      </a:bodyPr>
      <a:lstStyle>
        <a:defPPr>
          <a:defRPr sz="900" dirty="0" err="1" smtClean="0">
            <a:latin typeface="+mn-lt"/>
          </a:defRPr>
        </a:defPPr>
      </a:lstStyle>
    </a:txDef>
  </a:objectDefaults>
  <a:extraClrSchemeLst/>
  <a:extLst>
    <a:ext uri="{05A4C25C-085E-4340-85A3-A5531E510DB2}">
      <thm15:themeFamily xmlns:thm15="http://schemas.microsoft.com/office/thememl/2012/main" name="Nokia_Pure_PPT_CORP_V3.1" id="{655C0B4C-DD58-4366-A06D-BF0A1B81A469}" vid="{8F31C629-EC6E-4393-810E-F49A1DA42255}"/>
    </a:ext>
  </a:extLst>
</a:theme>
</file>

<file path=ppt/theme/theme4.xml><?xml version="1.0" encoding="utf-8"?>
<a:theme xmlns:a="http://schemas.openxmlformats.org/drawingml/2006/main" name="5. Final Slide Blue">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kia_Pure_PPT_CORP_V3.1" id="{655C0B4C-DD58-4366-A06D-BF0A1B81A469}" vid="{2CBD20D3-E00C-4FAE-BD3B-3916D1FEE0E6}"/>
    </a:ext>
  </a:extLst>
</a:theme>
</file>

<file path=ppt/theme/theme5.xml><?xml version="1.0" encoding="utf-8"?>
<a:theme xmlns:a="http://schemas.openxmlformats.org/drawingml/2006/main" name="6_Final Slide White">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kia_Pure_PPT_CORP_V3.1" id="{655C0B4C-DD58-4366-A06D-BF0A1B81A469}" vid="{AD46D50E-C031-467B-95C1-0B5C9E2FA56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769BE840221E46A7DB18A8CFB8F226" ma:contentTypeVersion="6" ma:contentTypeDescription="Create a new document." ma:contentTypeScope="" ma:versionID="7ff532766d926365a4f200f6b078f491">
  <xsd:schema xmlns:xsd="http://www.w3.org/2001/XMLSchema" xmlns:xs="http://www.w3.org/2001/XMLSchema" xmlns:p="http://schemas.microsoft.com/office/2006/metadata/properties" xmlns:ns1="http://schemas.microsoft.com/sharepoint/v3" xmlns:ns2="c33f335d-c598-42c5-930e-ed783bf10eb7" xmlns:ns3="1aaea1ea-72e4-4374-b05e-72e2f16fb7ae" targetNamespace="http://schemas.microsoft.com/office/2006/metadata/properties" ma:root="true" ma:fieldsID="175de6c6a15160a69dc82ade5988a82f" ns1:_="" ns2:_="" ns3:_="">
    <xsd:import namespace="http://schemas.microsoft.com/sharepoint/v3"/>
    <xsd:import namespace="c33f335d-c598-42c5-930e-ed783bf10eb7"/>
    <xsd:import namespace="1aaea1ea-72e4-4374-b05e-72e2f16fb7ae"/>
    <xsd:element name="properties">
      <xsd:complexType>
        <xsd:sequence>
          <xsd:element name="documentManagement">
            <xsd:complexType>
              <xsd:all>
                <xsd:element ref="ns2:Event_x0020_Name" minOccurs="0"/>
                <xsd:element ref="ns2:Display_x0020_Name" minOccurs="0"/>
                <xsd:element ref="ns2:Langage" minOccurs="0"/>
                <xsd:element ref="ns2:Type_x0020_of_x0020_Document"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3f335d-c598-42c5-930e-ed783bf10eb7" elementFormDefault="qualified">
    <xsd:import namespace="http://schemas.microsoft.com/office/2006/documentManagement/types"/>
    <xsd:import namespace="http://schemas.microsoft.com/office/infopath/2007/PartnerControls"/>
    <xsd:element name="Event_x0020_Name" ma:index="2" nillable="true" ma:displayName="Event Name" ma:list="{6e5c2136-9c26-4275-84f6-29403907a3e4}" ma:internalName="Event_x0020_Name" ma:showField="Title">
      <xsd:simpleType>
        <xsd:restriction base="dms:Lookup"/>
      </xsd:simpleType>
    </xsd:element>
    <xsd:element name="Display_x0020_Name" ma:index="3" nillable="true" ma:displayName="Display Name" ma:internalName="Display_x0020_Name">
      <xsd:simpleType>
        <xsd:restriction base="dms:Text">
          <xsd:maxLength value="255"/>
        </xsd:restriction>
      </xsd:simpleType>
    </xsd:element>
    <xsd:element name="Langage" ma:index="4" nillable="true" ma:displayName="Langage" ma:default="en" ma:format="Dropdown" ma:internalName="Langage">
      <xsd:simpleType>
        <xsd:restriction base="dms:Choice">
          <xsd:enumeration value="en"/>
          <xsd:enumeration value="fr"/>
          <xsd:enumeration value="sp"/>
          <xsd:enumeration value="fr"/>
          <xsd:enumeration value="ru"/>
          <xsd:enumeration value="cn"/>
        </xsd:restriction>
      </xsd:simpleType>
    </xsd:element>
    <xsd:element name="Type_x0020_of_x0020_Document" ma:index="5" nillable="true" ma:displayName="Type of Document" ma:default="Presentation" ma:format="Dropdown" ma:internalName="Type_x0020_of_x0020_Document">
      <xsd:simpleType>
        <xsd:restriction base="dms:Choice">
          <xsd:enumeration value="General"/>
          <xsd:enumeration value="Presentation"/>
        </xsd:restrictio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c33f335d-c598-42c5-930e-ed783bf10eb7">Presentation</Type_x0020_of_x0020_Document>
    <Langage xmlns="c33f335d-c598-42c5-930e-ed783bf10eb7">en</Langage>
    <Event_x0020_Name xmlns="c33f335d-c598-42c5-930e-ed783bf10eb7" xsi:nil="true"/>
    <PublishingExpirationDate xmlns="http://schemas.microsoft.com/sharepoint/v3" xsi:nil="true"/>
    <Display_x0020_Name xmlns="c33f335d-c598-42c5-930e-ed783bf10eb7" xsi:nil="true"/>
    <PublishingStartDate xmlns="http://schemas.microsoft.com/sharepoint/v3" xsi:nil="true"/>
  </documentManagement>
</p:properties>
</file>

<file path=customXml/itemProps1.xml><?xml version="1.0" encoding="utf-8"?>
<ds:datastoreItem xmlns:ds="http://schemas.openxmlformats.org/officeDocument/2006/customXml" ds:itemID="{F609FD47-BA42-4D1B-BE23-F26A43A5E45F}"/>
</file>

<file path=customXml/itemProps2.xml><?xml version="1.0" encoding="utf-8"?>
<ds:datastoreItem xmlns:ds="http://schemas.openxmlformats.org/officeDocument/2006/customXml" ds:itemID="{DD461847-C69A-4C2D-9B2C-FD81F01387DC}"/>
</file>

<file path=customXml/itemProps3.xml><?xml version="1.0" encoding="utf-8"?>
<ds:datastoreItem xmlns:ds="http://schemas.openxmlformats.org/officeDocument/2006/customXml" ds:itemID="{603F9AD4-87FF-41C2-900F-4D381BFAB831}"/>
</file>

<file path=docProps/app.xml><?xml version="1.0" encoding="utf-8"?>
<Properties xmlns="http://schemas.openxmlformats.org/officeDocument/2006/extended-properties" xmlns:vt="http://schemas.openxmlformats.org/officeDocument/2006/docPropsVTypes">
  <Template>Nokia_Pure_PPT_CORP_V2</Template>
  <TotalTime>0</TotalTime>
  <Words>1304</Words>
  <Application>Microsoft Macintosh PowerPoint</Application>
  <PresentationFormat>On-screen Show (16:9)</PresentationFormat>
  <Paragraphs>210</Paragraphs>
  <Slides>19</Slides>
  <Notes>5</Notes>
  <HiddenSlides>4</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37" baseType="lpstr">
      <vt:lpstr>Arial</vt:lpstr>
      <vt:lpstr>Calibri</vt:lpstr>
      <vt:lpstr>Lucida Grande</vt:lpstr>
      <vt:lpstr>MS PGothic</vt:lpstr>
      <vt:lpstr>Nokia Pure Headline Light</vt:lpstr>
      <vt:lpstr>Nokia Pure Headline Ultra Light</vt:lpstr>
      <vt:lpstr>Nokia Pure Text</vt:lpstr>
      <vt:lpstr>Nokia Pure Text Light</vt:lpstr>
      <vt:lpstr>Tahoma</vt:lpstr>
      <vt:lpstr>Times New Roman</vt:lpstr>
      <vt:lpstr>Wingdings</vt:lpstr>
      <vt:lpstr>ヒラギノ角ゴ Pro W3</vt:lpstr>
      <vt:lpstr>Nokia_Pure_PPT_CORP_V2</vt:lpstr>
      <vt:lpstr>Nokia Master Blue Background</vt:lpstr>
      <vt:lpstr>2_Nokia Master Blue Background</vt:lpstr>
      <vt:lpstr>5. Final Slide Blue</vt:lpstr>
      <vt:lpstr>6_Final Slide White</vt:lpstr>
      <vt:lpstr>think-cell Slide</vt:lpstr>
      <vt:lpstr>PowerPoint Presentation</vt:lpstr>
      <vt:lpstr>PowerPoint Presentation</vt:lpstr>
      <vt:lpstr>About Nokia</vt:lpstr>
      <vt:lpstr>About Nokia</vt:lpstr>
      <vt:lpstr>PowerPoint Presentation</vt:lpstr>
      <vt:lpstr>Universal Message Broadcaster (UMB) for Emergency Alerting</vt:lpstr>
      <vt:lpstr>Reaching as many citizens as possible is the key principle</vt:lpstr>
      <vt:lpstr>Research projects with deployment of UMB </vt:lpstr>
      <vt:lpstr>UMB multi-channel alerting campaigns</vt:lpstr>
      <vt:lpstr>UMB architecture and stakeholders</vt:lpstr>
      <vt:lpstr>Emergency communication beyond multi-channel alerting</vt:lpstr>
      <vt:lpstr>PowerPoint Presentation</vt:lpstr>
      <vt:lpstr>Cooperation Agreement ITU-Nokia within IFCE</vt:lpstr>
      <vt:lpstr>Cooperation Agreement ITU-Nokia within IFCE</vt:lpstr>
      <vt:lpstr>Cooperation Agreement ITU-Nokia within IFCE</vt:lpstr>
      <vt:lpstr>Cooperation Agreement ITU-Nokia within IFCE</vt:lpstr>
      <vt:lpstr>Nokia Services is your expert advantage </vt:lpstr>
      <vt:lpstr>Copyright and confidentiality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2016-01-11T11:20:00Z</dcterms:created>
  <dcterms:modified xsi:type="dcterms:W3CDTF">2016-01-26T10:44:19Z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-1749001794</vt:i4>
  </property>
  <property fmtid="{D5CDD505-2E9C-101B-9397-08002B2CF9AE}" pid="3" name="_NewReviewCycle">
    <vt:lpwstr/>
  </property>
  <property fmtid="{D5CDD505-2E9C-101B-9397-08002B2CF9AE}" pid="4" name="ContentTypeId">
    <vt:lpwstr>0x010100C1769BE840221E46A7DB18A8CFB8F226</vt:lpwstr>
  </property>
</Properties>
</file>