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2"/>
  </p:sldMasterIdLst>
  <p:notesMasterIdLst>
    <p:notesMasterId r:id="rId8"/>
  </p:notesMasterIdLst>
  <p:handoutMasterIdLst>
    <p:handoutMasterId r:id="rId9"/>
  </p:handoutMasterIdLst>
  <p:sldIdLst>
    <p:sldId id="256" r:id="rId3"/>
    <p:sldId id="269" r:id="rId4"/>
    <p:sldId id="270" r:id="rId5"/>
    <p:sldId id="271" r:id="rId6"/>
    <p:sldId id="273" r:id="rId7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53" d="100"/>
          <a:sy n="53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fr-F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fr-FR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fr-FR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15AB27D6-32CF-4133-A0C3-059F7F4EC0F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672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fr-FR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fr-FR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Cliquer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fr-FR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C8CF6E36-4BC3-42CE-9E28-F6E129AD881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063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135188"/>
            <a:ext cx="5181600" cy="182721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38600"/>
            <a:ext cx="5176838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endParaRPr lang="fr-FR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 sz="800"/>
            </a:lvl1pPr>
          </a:lstStyle>
          <a:p>
            <a:endParaRPr lang="fr-FR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z="800"/>
            </a:lvl1pPr>
          </a:lstStyle>
          <a:p>
            <a:fld id="{6160FB7E-F9B4-4A19-9A74-4566A0235C2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541C8-81BF-4255-A21C-16497CFAD56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78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5650" y="228600"/>
            <a:ext cx="1733550" cy="5867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504825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1D492-56C0-45B2-A78D-DD9ACC832D2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01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A6AF1-A4AD-4E84-8DCA-1CA69076F38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03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B20BE-D94D-4DFF-BE57-08ECD764D83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99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0FE60-5FC1-4561-8776-34F05EF0A54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18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AAC3-7547-4671-8817-4999FC3770A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66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BABD2-ABBA-439C-91AE-725D4153E40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15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7844E-68C0-4B1D-8676-3325ABC44B7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81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F9F8A-453F-4059-91BF-D0BF45D534B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87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63E5A-7745-430E-816F-C2CCF6FAE6A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36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6934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Cliquer pour modifier le style du titre du masque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447800"/>
            <a:ext cx="6934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Cliquer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95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074830BB-2CF4-4E67-B37B-731356166AE4}" type="slidenum">
              <a:rPr lang="fr-FR"/>
              <a:pPr/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2400" y="908720"/>
            <a:ext cx="5181600" cy="1827212"/>
          </a:xfrm>
        </p:spPr>
        <p:txBody>
          <a:bodyPr/>
          <a:lstStyle/>
          <a:p>
            <a:r>
              <a:rPr lang="fr-FR" sz="4400" dirty="0" smtClean="0"/>
              <a:t>GIRLS ICT DAY</a:t>
            </a:r>
            <a:br>
              <a:rPr lang="fr-FR" sz="4400" dirty="0" smtClean="0"/>
            </a:br>
            <a:r>
              <a:rPr lang="fr-FR" sz="4400" dirty="0" smtClean="0"/>
              <a:t>Avril 2014</a:t>
            </a:r>
            <a:endParaRPr lang="fr-FR" sz="44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3370312"/>
            <a:ext cx="5176838" cy="1066800"/>
          </a:xfrm>
        </p:spPr>
        <p:txBody>
          <a:bodyPr/>
          <a:lstStyle/>
          <a:p>
            <a:r>
              <a:rPr lang="fr-FR" sz="2800" dirty="0" smtClean="0"/>
              <a:t>Présentation de ma journée au sein d’ALGERIE TELECOM</a:t>
            </a:r>
            <a:endParaRPr lang="fr-FR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1470"/>
            <a:ext cx="186848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كلمتي</a:t>
            </a:r>
            <a:r>
              <a:rPr lang="ar-DZ" dirty="0" smtClean="0">
                <a:latin typeface="Calibri"/>
              </a:rPr>
              <a:t>:</a:t>
            </a:r>
            <a:endParaRPr lang="en-US" dirty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2123728" y="1730375"/>
            <a:ext cx="6410672" cy="4670425"/>
          </a:xfrm>
        </p:spPr>
        <p:txBody>
          <a:bodyPr/>
          <a:lstStyle/>
          <a:p>
            <a:pPr lvl="1" algn="r">
              <a:lnSpc>
                <a:spcPct val="90000"/>
              </a:lnSpc>
              <a:buNone/>
            </a:pPr>
            <a:r>
              <a:rPr lang="ar-DZ" sz="2400" dirty="0" smtClean="0"/>
              <a:t>بدأ التحضير لليوم التكويني في شركة اتصالات الجزائر, بالنسبة لي, يوم الثلاثاء مساءا  متسائلة  ما</a:t>
            </a:r>
            <a:r>
              <a:rPr lang="ar-DZ" sz="2400" dirty="0" smtClean="0">
                <a:latin typeface="Arial"/>
                <a:cs typeface="Arial"/>
              </a:rPr>
              <a:t>ذا سأتعلم و</a:t>
            </a:r>
            <a:r>
              <a:rPr lang="ar-DZ" sz="2400" dirty="0" smtClean="0"/>
              <a:t> ما</a:t>
            </a:r>
            <a:r>
              <a:rPr lang="ar-DZ" sz="2400" dirty="0" smtClean="0">
                <a:cs typeface="Arial"/>
              </a:rPr>
              <a:t>ذا سأكتشف قي عالم اقتحمته النساء بعدما كان حكرا على   </a:t>
            </a:r>
            <a:r>
              <a:rPr lang="ar-DZ" sz="2400" dirty="0" err="1" smtClean="0">
                <a:cs typeface="Arial"/>
              </a:rPr>
              <a:t>الرجال ؟</a:t>
            </a:r>
            <a:r>
              <a:rPr lang="ar-DZ" sz="2400" dirty="0" smtClean="0">
                <a:cs typeface="Arial"/>
              </a:rPr>
              <a:t> </a:t>
            </a:r>
          </a:p>
          <a:p>
            <a:pPr lvl="1" algn="r">
              <a:lnSpc>
                <a:spcPct val="90000"/>
              </a:lnSpc>
              <a:buNone/>
            </a:pPr>
            <a:r>
              <a:rPr lang="ar-DZ" sz="2400" dirty="0" smtClean="0">
                <a:cs typeface="Arial"/>
              </a:rPr>
              <a:t>في صباح اليوم الموعود, انطلقت رحلة أجوبة أسئلتي لتتضح معالمها بالتقائي للآنسة </a:t>
            </a:r>
            <a:r>
              <a:rPr lang="he-IL" sz="2400" dirty="0" smtClean="0">
                <a:latin typeface="Arial"/>
                <a:cs typeface="Arial"/>
              </a:rPr>
              <a:t>״</a:t>
            </a:r>
            <a:r>
              <a:rPr lang="ar-DZ" sz="2400" dirty="0" smtClean="0">
                <a:cs typeface="Arial"/>
              </a:rPr>
              <a:t>كريمد  كهينة</a:t>
            </a:r>
            <a:r>
              <a:rPr lang="he-IL" sz="2400" dirty="0" smtClean="0">
                <a:latin typeface="Arial"/>
                <a:cs typeface="Arial"/>
              </a:rPr>
              <a:t>״</a:t>
            </a:r>
            <a:r>
              <a:rPr lang="ar-DZ" sz="2400" dirty="0" smtClean="0">
                <a:cs typeface="Arial"/>
              </a:rPr>
              <a:t> المسؤولة على تأطيري في هذا اليوم الاعلامي الموافق ل 23 ا</a:t>
            </a:r>
            <a:r>
              <a:rPr lang="ar-DZ" sz="2400" dirty="0" smtClean="0">
                <a:latin typeface="Arial"/>
                <a:cs typeface="Arial"/>
              </a:rPr>
              <a:t>بريل</a:t>
            </a:r>
            <a:r>
              <a:rPr lang="ar-DZ" sz="2400" dirty="0" smtClean="0">
                <a:cs typeface="Arial"/>
              </a:rPr>
              <a:t> 2014  </a:t>
            </a:r>
          </a:p>
          <a:p>
            <a:pPr lvl="1" algn="r">
              <a:lnSpc>
                <a:spcPct val="90000"/>
              </a:lnSpc>
              <a:buNone/>
            </a:pPr>
            <a:r>
              <a:rPr lang="ar-DZ" sz="2400" dirty="0" smtClean="0"/>
              <a:t>بعد سماعنا للمحاضرة اتجهنا الى العمل الحقيقي الذي بدأ بدخولنا الى المكتب</a:t>
            </a:r>
            <a:r>
              <a:rPr lang="ar-DZ" sz="2400" dirty="0" smtClean="0">
                <a:latin typeface="Arial"/>
                <a:cs typeface="Arial"/>
              </a:rPr>
              <a:t>٫</a:t>
            </a:r>
            <a:r>
              <a:rPr lang="ar-DZ" sz="2400" dirty="0" smtClean="0"/>
              <a:t> </a:t>
            </a:r>
            <a:r>
              <a:rPr lang="ar-DZ" sz="2400" dirty="0" smtClean="0">
                <a:latin typeface="Arial"/>
                <a:cs typeface="Arial"/>
              </a:rPr>
              <a:t>حيث</a:t>
            </a:r>
            <a:r>
              <a:rPr lang="ar-DZ" sz="2400" dirty="0" smtClean="0"/>
              <a:t> شرحت لي أستاذتي المهام المسندة الى لقسم </a:t>
            </a:r>
            <a:r>
              <a:rPr lang="he-IL" sz="2400" dirty="0" smtClean="0">
                <a:latin typeface="Arial"/>
                <a:cs typeface="Arial"/>
              </a:rPr>
              <a:t>״</a:t>
            </a:r>
            <a:r>
              <a:rPr lang="ar-DZ" sz="2400" dirty="0" smtClean="0"/>
              <a:t> الحلقة المحلية اللاسلكية</a:t>
            </a:r>
            <a:r>
              <a:rPr lang="he-IL" sz="2400" dirty="0" smtClean="0">
                <a:latin typeface="Arial"/>
                <a:cs typeface="Arial"/>
              </a:rPr>
              <a:t>״</a:t>
            </a:r>
            <a:r>
              <a:rPr lang="ar-DZ" sz="2400" dirty="0" smtClean="0"/>
              <a:t> والتي سنشرحها فيم يأتي.</a:t>
            </a:r>
            <a:endParaRPr lang="fr-FR" sz="2400" dirty="0" smtClean="0"/>
          </a:p>
          <a:p>
            <a:pPr lvl="1" algn="r">
              <a:lnSpc>
                <a:spcPct val="90000"/>
              </a:lnSpc>
              <a:buNone/>
            </a:pPr>
            <a:endParaRPr lang="ar-DZ" sz="2400" dirty="0" smtClean="0"/>
          </a:p>
          <a:p>
            <a:pPr lvl="1" algn="r">
              <a:lnSpc>
                <a:spcPct val="90000"/>
              </a:lnSpc>
              <a:buNone/>
            </a:pPr>
            <a:endParaRPr lang="ar-DZ" sz="2400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smtClean="0"/>
              <a:t>Réseau CDMA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339752" y="1828800"/>
            <a:ext cx="6289902" cy="3770313"/>
            <a:chOff x="617" y="1152"/>
            <a:chExt cx="4819" cy="2375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gray">
            <a:xfrm rot="39573186">
              <a:off x="2875" y="1599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tx2">
                <a:alpha val="80000"/>
              </a:schemeClr>
            </a:soli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gray">
            <a:xfrm rot="3465783">
              <a:off x="2907" y="2928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tx2">
                <a:alpha val="80000"/>
              </a:schemeClr>
            </a:soli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gray">
            <a:xfrm rot="35969022">
              <a:off x="2139" y="1613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tx2">
                <a:alpha val="80000"/>
              </a:schemeClr>
            </a:soli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gray">
            <a:xfrm rot="7535209">
              <a:off x="2115" y="2907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tx2">
                <a:alpha val="80000"/>
              </a:schemeClr>
            </a:soli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gray">
            <a:xfrm>
              <a:off x="3272" y="2275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tx2">
                <a:alpha val="80000"/>
              </a:schemeClr>
            </a:soli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gray">
            <a:xfrm rot="-10800000">
              <a:off x="1754" y="2271"/>
              <a:ext cx="544" cy="182"/>
            </a:xfrm>
            <a:prstGeom prst="rightArrow">
              <a:avLst>
                <a:gd name="adj1" fmla="val 35167"/>
                <a:gd name="adj2" fmla="val 121041"/>
              </a:avLst>
            </a:prstGeom>
            <a:solidFill>
              <a:schemeClr val="tx2">
                <a:alpha val="80000"/>
              </a:schemeClr>
            </a:soli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1578" y="1168"/>
              <a:ext cx="2358" cy="2359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498" y="1152"/>
              <a:ext cx="949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600" b="1" dirty="0" smtClean="0">
                  <a:latin typeface="Arial" charset="0"/>
                </a:rPr>
                <a:t>13 MSC (ZTE)</a:t>
              </a:r>
              <a:endParaRPr lang="en-US" sz="1600" b="1" dirty="0">
                <a:latin typeface="Arial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617" y="1152"/>
              <a:ext cx="1421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1600" b="1" dirty="0" smtClean="0">
                  <a:latin typeface="Arial" charset="0"/>
                </a:rPr>
                <a:t>22 C</a:t>
              </a:r>
              <a:r>
                <a:rPr lang="en-US" sz="1600" b="1" dirty="0" smtClean="0">
                  <a:latin typeface="Calibri"/>
                </a:rPr>
                <a:t>&amp; </a:t>
              </a:r>
              <a:r>
                <a:rPr lang="en-US" sz="1600" b="1" dirty="0" smtClean="0">
                  <a:latin typeface="Arial" charset="0"/>
                </a:rPr>
                <a:t>C 08 (HUAWEI)</a:t>
              </a:r>
              <a:endParaRPr lang="en-US" sz="1600" b="1" dirty="0">
                <a:latin typeface="Arial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4074" y="2256"/>
              <a:ext cx="97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600" b="1" dirty="0" smtClean="0">
                  <a:latin typeface="Arial" charset="0"/>
                </a:rPr>
                <a:t>978 200 accès</a:t>
              </a:r>
              <a:endParaRPr lang="en-US" sz="1600" b="1" dirty="0">
                <a:latin typeface="Arial" charset="0"/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3498" y="3264"/>
              <a:ext cx="193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600" b="1" dirty="0" smtClean="0">
                  <a:latin typeface="Arial" charset="0"/>
                </a:rPr>
                <a:t>96 Techniciens Opérationnels</a:t>
              </a:r>
              <a:endParaRPr lang="en-US" sz="1600" b="1" dirty="0">
                <a:latin typeface="Arial" charset="0"/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727" y="2256"/>
              <a:ext cx="625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600" b="1" dirty="0" smtClean="0">
                  <a:latin typeface="Arial" charset="0"/>
                </a:rPr>
                <a:t>747 BTS</a:t>
              </a:r>
              <a:endParaRPr lang="en-US" sz="1600" b="1" dirty="0">
                <a:latin typeface="Arial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961" y="3225"/>
              <a:ext cx="1029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1600" b="1" dirty="0" smtClean="0">
                  <a:latin typeface="Arial" charset="0"/>
                </a:rPr>
                <a:t>480 140 clients</a:t>
              </a:r>
              <a:endParaRPr lang="en-US" sz="1600" b="1" dirty="0">
                <a:latin typeface="Arial" charset="0"/>
              </a:endParaRPr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gray">
            <a:xfrm>
              <a:off x="1488" y="228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gray">
            <a:xfrm>
              <a:off x="20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1" name="Oval 18"/>
            <p:cNvSpPr>
              <a:spLocks noChangeArrowheads="1"/>
            </p:cNvSpPr>
            <p:nvPr/>
          </p:nvSpPr>
          <p:spPr bwMode="gray">
            <a:xfrm>
              <a:off x="32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gray">
            <a:xfrm>
              <a:off x="2016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gray">
            <a:xfrm>
              <a:off x="3264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gray">
            <a:xfrm>
              <a:off x="3840" y="228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" name="Oval 22"/>
            <p:cNvSpPr>
              <a:spLocks noChangeArrowheads="1"/>
            </p:cNvSpPr>
            <p:nvPr/>
          </p:nvSpPr>
          <p:spPr bwMode="gray">
            <a:xfrm>
              <a:off x="2233" y="1817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gray">
            <a:xfrm>
              <a:off x="2236" y="1816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gray">
            <a:xfrm>
              <a:off x="2303" y="1886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gray">
            <a:xfrm>
              <a:off x="2301" y="1888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gray">
            <a:xfrm>
              <a:off x="2350" y="1933"/>
              <a:ext cx="840" cy="832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grpSp>
          <p:nvGrpSpPr>
            <p:cNvPr id="30" name="Group 27"/>
            <p:cNvGrpSpPr>
              <a:grpSpLocks/>
            </p:cNvGrpSpPr>
            <p:nvPr/>
          </p:nvGrpSpPr>
          <p:grpSpPr bwMode="auto">
            <a:xfrm>
              <a:off x="2363" y="1945"/>
              <a:ext cx="813" cy="805"/>
              <a:chOff x="4166" y="1706"/>
              <a:chExt cx="1252" cy="1252"/>
            </a:xfrm>
          </p:grpSpPr>
          <p:sp>
            <p:nvSpPr>
              <p:cNvPr id="32" name="Oval 28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fr-FR"/>
              </a:p>
            </p:txBody>
          </p:sp>
          <p:sp>
            <p:nvSpPr>
              <p:cNvPr id="33" name="Oval 29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fr-FR"/>
              </a:p>
            </p:txBody>
          </p:sp>
          <p:sp>
            <p:nvSpPr>
              <p:cNvPr id="34" name="Oval 30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fr-FR"/>
              </a:p>
            </p:txBody>
          </p:sp>
          <p:sp>
            <p:nvSpPr>
              <p:cNvPr id="35" name="Oval 31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fr-FR"/>
              </a:p>
            </p:txBody>
          </p:sp>
        </p:grpSp>
        <p:sp>
          <p:nvSpPr>
            <p:cNvPr id="31" name="Text Box 32"/>
            <p:cNvSpPr txBox="1">
              <a:spLocks noChangeArrowheads="1"/>
            </p:cNvSpPr>
            <p:nvPr/>
          </p:nvSpPr>
          <p:spPr bwMode="gray">
            <a:xfrm>
              <a:off x="2492" y="2115"/>
              <a:ext cx="561" cy="3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Réseau</a:t>
              </a:r>
            </a:p>
            <a:p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 CDMA</a:t>
              </a:r>
              <a:endParaRPr lang="en-US" sz="16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Mission du Département CDMA</a:t>
            </a:r>
            <a:endParaRPr lang="en-US" sz="2400" dirty="0">
              <a:solidFill>
                <a:schemeClr val="accent1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1970856" y="1702271"/>
            <a:ext cx="6705600" cy="4391025"/>
            <a:chOff x="1143000" y="1476375"/>
            <a:chExt cx="6705600" cy="4391025"/>
          </a:xfrm>
        </p:grpSpPr>
        <p:grpSp>
          <p:nvGrpSpPr>
            <p:cNvPr id="2" name="Group 21"/>
            <p:cNvGrpSpPr>
              <a:grpSpLocks/>
            </p:cNvGrpSpPr>
            <p:nvPr/>
          </p:nvGrpSpPr>
          <p:grpSpPr bwMode="auto">
            <a:xfrm>
              <a:off x="1143000" y="3200400"/>
              <a:ext cx="2286000" cy="2667000"/>
              <a:chOff x="720" y="2016"/>
              <a:chExt cx="1440" cy="1680"/>
            </a:xfrm>
          </p:grpSpPr>
          <p:sp>
            <p:nvSpPr>
              <p:cNvPr id="61445" name="AutoShape 5"/>
              <p:cNvSpPr>
                <a:spLocks noChangeArrowheads="1"/>
              </p:cNvSpPr>
              <p:nvPr/>
            </p:nvSpPr>
            <p:spPr bwMode="grayWhite">
              <a:xfrm>
                <a:off x="720" y="2016"/>
                <a:ext cx="1440" cy="168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rgbClr val="99CCFF">
                      <a:gamma/>
                      <a:tint val="27451"/>
                      <a:invGamma/>
                    </a:srgbClr>
                  </a:gs>
                </a:gsLst>
                <a:lin ang="5400000" scaled="1"/>
              </a:gradFill>
              <a:ln w="38100">
                <a:solidFill>
                  <a:srgbClr val="3366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446" name="Text Box 6"/>
              <p:cNvSpPr txBox="1">
                <a:spLocks noChangeArrowheads="1"/>
              </p:cNvSpPr>
              <p:nvPr/>
            </p:nvSpPr>
            <p:spPr bwMode="auto">
              <a:xfrm>
                <a:off x="780" y="2142"/>
                <a:ext cx="1284" cy="8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fr-FR" sz="2000" dirty="0" smtClean="0">
                    <a:solidFill>
                      <a:srgbClr val="000000"/>
                    </a:solidFill>
                  </a:rPr>
                  <a:t>Exploitation et maintenance du réseau CDMA</a:t>
                </a:r>
                <a:endParaRPr lang="en-US" sz="14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61447" name="AutoShape 7"/>
            <p:cNvSpPr>
              <a:spLocks noChangeAspect="1" noChangeArrowheads="1" noTextEdit="1"/>
            </p:cNvSpPr>
            <p:nvPr/>
          </p:nvSpPr>
          <p:spPr bwMode="gray">
            <a:xfrm>
              <a:off x="3222625" y="3100388"/>
              <a:ext cx="909638" cy="124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gray">
            <a:xfrm>
              <a:off x="3222625" y="3103563"/>
              <a:ext cx="903288" cy="1241425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31765"/>
                    <a:invGamma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3047999" y="1476375"/>
              <a:ext cx="2998789" cy="1601788"/>
              <a:chOff x="1920" y="930"/>
              <a:chExt cx="1889" cy="1009"/>
            </a:xfrm>
          </p:grpSpPr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1920" y="930"/>
                <a:ext cx="1889" cy="1009"/>
                <a:chOff x="1997" y="1314"/>
                <a:chExt cx="1889" cy="1009"/>
              </a:xfrm>
            </p:grpSpPr>
            <p:grpSp>
              <p:nvGrpSpPr>
                <p:cNvPr id="5" name="Group 12"/>
                <p:cNvGrpSpPr>
                  <a:grpSpLocks/>
                </p:cNvGrpSpPr>
                <p:nvPr/>
              </p:nvGrpSpPr>
              <p:grpSpPr bwMode="auto">
                <a:xfrm>
                  <a:off x="1997" y="1404"/>
                  <a:ext cx="1889" cy="919"/>
                  <a:chOff x="1973" y="1027"/>
                  <a:chExt cx="1926" cy="937"/>
                </a:xfrm>
              </p:grpSpPr>
              <p:sp>
                <p:nvSpPr>
                  <p:cNvPr id="61453" name="Oval 13"/>
                  <p:cNvSpPr>
                    <a:spLocks noChangeArrowheads="1"/>
                  </p:cNvSpPr>
                  <p:nvPr/>
                </p:nvSpPr>
                <p:spPr bwMode="gray">
                  <a:xfrm>
                    <a:off x="1994" y="1057"/>
                    <a:ext cx="1905" cy="90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hlink"/>
                      </a:gs>
                      <a:gs pos="100000">
                        <a:schemeClr val="hlink">
                          <a:gamma/>
                          <a:shade val="48627"/>
                          <a:invGamma/>
                        </a:schemeClr>
                      </a:gs>
                    </a:gsLst>
                    <a:lin ang="27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61454" name="Oval 14"/>
                  <p:cNvSpPr>
                    <a:spLocks noChangeArrowheads="1"/>
                  </p:cNvSpPr>
                  <p:nvPr/>
                </p:nvSpPr>
                <p:spPr bwMode="gray">
                  <a:xfrm>
                    <a:off x="1973" y="1027"/>
                    <a:ext cx="1905" cy="90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hlink">
                          <a:gamma/>
                          <a:tint val="44314"/>
                          <a:invGamma/>
                        </a:schemeClr>
                      </a:gs>
                      <a:gs pos="100000">
                        <a:schemeClr val="hlink"/>
                      </a:gs>
                    </a:gsLst>
                    <a:lin ang="27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  <p:sp>
              <p:nvSpPr>
                <p:cNvPr id="61455" name="Oval 15"/>
                <p:cNvSpPr>
                  <a:spLocks noChangeArrowheads="1"/>
                </p:cNvSpPr>
                <p:nvPr/>
              </p:nvSpPr>
              <p:spPr bwMode="gray">
                <a:xfrm>
                  <a:off x="2086" y="1314"/>
                  <a:ext cx="1691" cy="84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fr-FR"/>
                </a:p>
              </p:txBody>
            </p:sp>
            <p:sp>
              <p:nvSpPr>
                <p:cNvPr id="61456" name="Oval 16"/>
                <p:cNvSpPr>
                  <a:spLocks noChangeArrowheads="1"/>
                </p:cNvSpPr>
                <p:nvPr/>
              </p:nvSpPr>
              <p:spPr bwMode="gray">
                <a:xfrm>
                  <a:off x="2108" y="1319"/>
                  <a:ext cx="1650" cy="82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alpha val="0"/>
                      </a:schemeClr>
                    </a:gs>
                    <a:gs pos="100000">
                      <a:schemeClr val="accent1">
                        <a:gamma/>
                        <a:tint val="34902"/>
                        <a:invGamma/>
                      </a:schemeClr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fr-FR"/>
                </a:p>
              </p:txBody>
            </p:sp>
            <p:sp>
              <p:nvSpPr>
                <p:cNvPr id="61457" name="Oval 17"/>
                <p:cNvSpPr>
                  <a:spLocks noChangeArrowheads="1"/>
                </p:cNvSpPr>
                <p:nvPr/>
              </p:nvSpPr>
              <p:spPr bwMode="gray">
                <a:xfrm>
                  <a:off x="2125" y="1327"/>
                  <a:ext cx="1570" cy="77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shade val="79216"/>
                        <a:invGamma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fr-FR"/>
                </a:p>
              </p:txBody>
            </p:sp>
            <p:sp>
              <p:nvSpPr>
                <p:cNvPr id="61458" name="Oval 18"/>
                <p:cNvSpPr>
                  <a:spLocks noChangeArrowheads="1"/>
                </p:cNvSpPr>
                <p:nvPr/>
              </p:nvSpPr>
              <p:spPr bwMode="gray">
                <a:xfrm>
                  <a:off x="2208" y="1344"/>
                  <a:ext cx="1382" cy="62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>
                        <a:alpha val="38000"/>
                      </a:schemeClr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61459" name="Text Box 19"/>
              <p:cNvSpPr txBox="1">
                <a:spLocks noChangeArrowheads="1"/>
              </p:cNvSpPr>
              <p:nvPr/>
            </p:nvSpPr>
            <p:spPr bwMode="auto">
              <a:xfrm>
                <a:off x="2222" y="1065"/>
                <a:ext cx="1148" cy="44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000000"/>
                    </a:solidFill>
                    <a:latin typeface="Arial" charset="0"/>
                  </a:rPr>
                  <a:t>Département </a:t>
                </a:r>
              </a:p>
              <a:p>
                <a:pPr algn="ctr"/>
                <a:r>
                  <a:rPr lang="en-US" sz="2000" b="1" dirty="0" smtClean="0">
                    <a:solidFill>
                      <a:srgbClr val="000000"/>
                    </a:solidFill>
                    <a:latin typeface="Arial" charset="0"/>
                  </a:rPr>
                  <a:t>CDMA</a:t>
                </a:r>
                <a:endParaRPr lang="en-US" sz="12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5562600" y="3200400"/>
              <a:ext cx="2286000" cy="2667000"/>
              <a:chOff x="3504" y="2016"/>
              <a:chExt cx="1440" cy="1680"/>
            </a:xfrm>
          </p:grpSpPr>
          <p:sp>
            <p:nvSpPr>
              <p:cNvPr id="61443" name="AutoShape 3"/>
              <p:cNvSpPr>
                <a:spLocks noChangeArrowheads="1"/>
              </p:cNvSpPr>
              <p:nvPr/>
            </p:nvSpPr>
            <p:spPr bwMode="grayWhite">
              <a:xfrm>
                <a:off x="3504" y="2016"/>
                <a:ext cx="1440" cy="168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rgbClr val="99CCFF">
                      <a:gamma/>
                      <a:tint val="27451"/>
                      <a:invGamma/>
                    </a:srgbClr>
                  </a:gs>
                </a:gsLst>
                <a:lin ang="5400000" scaled="1"/>
              </a:gradFill>
              <a:ln w="38100">
                <a:solidFill>
                  <a:srgbClr val="3366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460" name="Text Box 20"/>
              <p:cNvSpPr txBox="1">
                <a:spLocks noChangeArrowheads="1"/>
              </p:cNvSpPr>
              <p:nvPr/>
            </p:nvSpPr>
            <p:spPr bwMode="auto">
              <a:xfrm>
                <a:off x="3600" y="2130"/>
                <a:ext cx="1284" cy="1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fr-FR" sz="2000" dirty="0" smtClean="0">
                    <a:solidFill>
                      <a:srgbClr val="000000"/>
                    </a:solidFill>
                  </a:rPr>
                  <a:t>Modernisation du réseau vers un réseau de nouvelle technologie, à savoir ‘’LTE’’.</a:t>
                </a:r>
                <a:endParaRPr lang="fr-FR" sz="20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1450" name="Freeform 10"/>
            <p:cNvSpPr>
              <a:spLocks/>
            </p:cNvSpPr>
            <p:nvPr/>
          </p:nvSpPr>
          <p:spPr bwMode="gray">
            <a:xfrm flipH="1">
              <a:off x="4875213" y="3103563"/>
              <a:ext cx="903287" cy="1241425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31765"/>
                    <a:invGamma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209800" y="2209800"/>
            <a:ext cx="6934200" cy="4648200"/>
          </a:xfrm>
        </p:spPr>
        <p:txBody>
          <a:bodyPr/>
          <a:lstStyle/>
          <a:p>
            <a:pPr algn="r">
              <a:buNone/>
            </a:pPr>
            <a:r>
              <a:rPr lang="ar-DZ" sz="3200" dirty="0" smtClean="0"/>
              <a:t>في النهاية, كان هذا الميدان مثيرا للاهتماماتي مع تمنياتي بدخوله يوما ما </a:t>
            </a:r>
          </a:p>
          <a:p>
            <a:pPr algn="r">
              <a:buNone/>
            </a:pPr>
            <a:r>
              <a:rPr lang="ar-DZ" sz="3200" dirty="0" smtClean="0"/>
              <a:t>شكرا للآنسة كريمد كهينة وشركة اتصالات الجزائر </a:t>
            </a:r>
            <a:endParaRPr lang="fr-FR" sz="3200" dirty="0"/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gray">
          <a:xfrm>
            <a:off x="2195736" y="404664"/>
            <a:ext cx="5257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r-FR" sz="3600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91581" dir="3378596" algn="ctr" rotWithShape="0">
                    <a:schemeClr val="bg2"/>
                  </a:outerShdw>
                </a:effectLst>
                <a:latin typeface="Arial Black"/>
              </a:rPr>
              <a:t>Thank You</a:t>
            </a:r>
          </a:p>
        </p:txBody>
      </p:sp>
    </p:spTree>
  </p:cSld>
  <p:clrMapOvr>
    <a:masterClrMapping/>
  </p:clrMapOvr>
  <p:transition spd="med">
    <p:wipe dir="u"/>
  </p:transition>
</p:sld>
</file>

<file path=ppt/theme/theme1.xml><?xml version="1.0" encoding="utf-8"?>
<a:theme xmlns:a="http://schemas.openxmlformats.org/drawingml/2006/main" name="TS102809112">
  <a:themeElements>
    <a:clrScheme name="Black and White Pushpins Design Template 11">
      <a:dk1>
        <a:srgbClr val="005A58"/>
      </a:dk1>
      <a:lt1>
        <a:srgbClr val="FFFFFF"/>
      </a:lt1>
      <a:dk2>
        <a:srgbClr val="4BB7B7"/>
      </a:dk2>
      <a:lt2>
        <a:srgbClr val="99CCFF"/>
      </a:lt2>
      <a:accent1>
        <a:srgbClr val="586F9E"/>
      </a:accent1>
      <a:accent2>
        <a:srgbClr val="4A24A8"/>
      </a:accent2>
      <a:accent3>
        <a:srgbClr val="B1D8D8"/>
      </a:accent3>
      <a:accent4>
        <a:srgbClr val="DADADA"/>
      </a:accent4>
      <a:accent5>
        <a:srgbClr val="B4BBCC"/>
      </a:accent5>
      <a:accent6>
        <a:srgbClr val="422098"/>
      </a:accent6>
      <a:hlink>
        <a:srgbClr val="CCECFF"/>
      </a:hlink>
      <a:folHlink>
        <a:srgbClr val="B2B2B2"/>
      </a:folHlink>
    </a:clrScheme>
    <a:fontScheme name="Black and White Pushpins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ck and White Pushpins Design Template 1">
        <a:dk1>
          <a:srgbClr val="5C1F00"/>
        </a:dk1>
        <a:lt1>
          <a:srgbClr val="FFFFFF"/>
        </a:lt1>
        <a:dk2>
          <a:srgbClr val="E55555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0B4B4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2">
        <a:dk1>
          <a:srgbClr val="2D2015"/>
        </a:dk1>
        <a:lt1>
          <a:srgbClr val="FFFFFF"/>
        </a:lt1>
        <a:dk2>
          <a:srgbClr val="9C8D6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CBC5B8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ADBA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3">
        <a:dk1>
          <a:srgbClr val="C0C0C0"/>
        </a:dk1>
        <a:lt1>
          <a:srgbClr val="FFFFFF"/>
        </a:lt1>
        <a:dk2>
          <a:srgbClr val="000000"/>
        </a:dk2>
        <a:lt2>
          <a:srgbClr val="333333"/>
        </a:lt2>
        <a:accent1>
          <a:srgbClr val="5F5F5F"/>
        </a:accent1>
        <a:accent2>
          <a:srgbClr val="DDDDDD"/>
        </a:accent2>
        <a:accent3>
          <a:srgbClr val="FFFFFF"/>
        </a:accent3>
        <a:accent4>
          <a:srgbClr val="A4A4A4"/>
        </a:accent4>
        <a:accent5>
          <a:srgbClr val="B6B6B6"/>
        </a:accent5>
        <a:accent6>
          <a:srgbClr val="C8C8C8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Pushpins Design Template 4">
        <a:dk1>
          <a:srgbClr val="003366"/>
        </a:dk1>
        <a:lt1>
          <a:srgbClr val="FFFFFF"/>
        </a:lt1>
        <a:dk2>
          <a:srgbClr val="42A5F0"/>
        </a:dk2>
        <a:lt2>
          <a:srgbClr val="3399FF"/>
        </a:lt2>
        <a:accent1>
          <a:srgbClr val="4880B8"/>
        </a:accent1>
        <a:accent2>
          <a:srgbClr val="00B000"/>
        </a:accent2>
        <a:accent3>
          <a:srgbClr val="B0CFF6"/>
        </a:accent3>
        <a:accent4>
          <a:srgbClr val="DADADA"/>
        </a:accent4>
        <a:accent5>
          <a:srgbClr val="B1C0D8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5">
        <a:dk1>
          <a:srgbClr val="336699"/>
        </a:dk1>
        <a:lt1>
          <a:srgbClr val="FFFFFF"/>
        </a:lt1>
        <a:dk2>
          <a:srgbClr val="DDDDDD"/>
        </a:dk2>
        <a:lt2>
          <a:srgbClr val="B2C8D8"/>
        </a:lt2>
        <a:accent1>
          <a:srgbClr val="1F62C5"/>
        </a:accent1>
        <a:accent2>
          <a:srgbClr val="468A4B"/>
        </a:accent2>
        <a:accent3>
          <a:srgbClr val="EBEBEB"/>
        </a:accent3>
        <a:accent4>
          <a:srgbClr val="DADADA"/>
        </a:accent4>
        <a:accent5>
          <a:srgbClr val="ABB7DF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6">
        <a:dk1>
          <a:srgbClr val="777777"/>
        </a:dk1>
        <a:lt1>
          <a:srgbClr val="FFFFFF"/>
        </a:lt1>
        <a:dk2>
          <a:srgbClr val="ABADA1"/>
        </a:dk2>
        <a:lt2>
          <a:srgbClr val="C2C2BA"/>
        </a:lt2>
        <a:accent1>
          <a:srgbClr val="909082"/>
        </a:accent1>
        <a:accent2>
          <a:srgbClr val="809EA8"/>
        </a:accent2>
        <a:accent3>
          <a:srgbClr val="D2D3CD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7">
        <a:dk1>
          <a:srgbClr val="3E3E5C"/>
        </a:dk1>
        <a:lt1>
          <a:srgbClr val="FFFFFF"/>
        </a:lt1>
        <a:dk2>
          <a:srgbClr val="BABBD2"/>
        </a:dk2>
        <a:lt2>
          <a:srgbClr val="B2B2B2"/>
        </a:lt2>
        <a:accent1>
          <a:srgbClr val="787682"/>
        </a:accent1>
        <a:accent2>
          <a:srgbClr val="6699FF"/>
        </a:accent2>
        <a:accent3>
          <a:srgbClr val="D9DAE5"/>
        </a:accent3>
        <a:accent4>
          <a:srgbClr val="DADADA"/>
        </a:accent4>
        <a:accent5>
          <a:srgbClr val="BEBDC1"/>
        </a:accent5>
        <a:accent6>
          <a:srgbClr val="5C8A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8">
        <a:dk1>
          <a:srgbClr val="777777"/>
        </a:dk1>
        <a:lt1>
          <a:srgbClr val="FFFFDF"/>
        </a:lt1>
        <a:dk2>
          <a:srgbClr val="FFFFD9"/>
        </a:dk2>
        <a:lt2>
          <a:srgbClr val="AA8322"/>
        </a:lt2>
        <a:accent1>
          <a:srgbClr val="D6B778"/>
        </a:accent1>
        <a:accent2>
          <a:srgbClr val="33CCCC"/>
        </a:accent2>
        <a:accent3>
          <a:srgbClr val="FFFFE9"/>
        </a:accent3>
        <a:accent4>
          <a:srgbClr val="DADABE"/>
        </a:accent4>
        <a:accent5>
          <a:srgbClr val="E8D8BE"/>
        </a:accent5>
        <a:accent6>
          <a:srgbClr val="2DB9B9"/>
        </a:accent6>
        <a:hlink>
          <a:srgbClr val="FF505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9">
        <a:dk1>
          <a:srgbClr val="EACD64"/>
        </a:dk1>
        <a:lt1>
          <a:srgbClr val="FEDA9A"/>
        </a:lt1>
        <a:dk2>
          <a:srgbClr val="AD7625"/>
        </a:dk2>
        <a:lt2>
          <a:srgbClr val="969696"/>
        </a:lt2>
        <a:accent1>
          <a:srgbClr val="8F6F59"/>
        </a:accent1>
        <a:accent2>
          <a:srgbClr val="FFC891"/>
        </a:accent2>
        <a:accent3>
          <a:srgbClr val="FEEACA"/>
        </a:accent3>
        <a:accent4>
          <a:srgbClr val="C8AF54"/>
        </a:accent4>
        <a:accent5>
          <a:srgbClr val="C6BBB5"/>
        </a:accent5>
        <a:accent6>
          <a:srgbClr val="E7B583"/>
        </a:accent6>
        <a:hlink>
          <a:srgbClr val="FF8A3B"/>
        </a:hlink>
        <a:folHlink>
          <a:srgbClr val="EEC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Pushpins Design Template 10">
        <a:dk1>
          <a:srgbClr val="808080"/>
        </a:dk1>
        <a:lt1>
          <a:srgbClr val="FFFFFF"/>
        </a:lt1>
        <a:dk2>
          <a:srgbClr val="F8F8F8"/>
        </a:dk2>
        <a:lt2>
          <a:srgbClr val="0099CC"/>
        </a:lt2>
        <a:accent1>
          <a:srgbClr val="66A0CC"/>
        </a:accent1>
        <a:accent2>
          <a:srgbClr val="CCCCFF"/>
        </a:accent2>
        <a:accent3>
          <a:srgbClr val="FBFBFB"/>
        </a:accent3>
        <a:accent4>
          <a:srgbClr val="DADADA"/>
        </a:accent4>
        <a:accent5>
          <a:srgbClr val="B8CDE2"/>
        </a:accent5>
        <a:accent6>
          <a:srgbClr val="B9B9E7"/>
        </a:accent6>
        <a:hlink>
          <a:srgbClr val="3333CC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11">
        <a:dk1>
          <a:srgbClr val="005A58"/>
        </a:dk1>
        <a:lt1>
          <a:srgbClr val="FFFFFF"/>
        </a:lt1>
        <a:dk2>
          <a:srgbClr val="4BB7B7"/>
        </a:dk2>
        <a:lt2>
          <a:srgbClr val="99CCFF"/>
        </a:lt2>
        <a:accent1>
          <a:srgbClr val="586F9E"/>
        </a:accent1>
        <a:accent2>
          <a:srgbClr val="4A24A8"/>
        </a:accent2>
        <a:accent3>
          <a:srgbClr val="B1D8D8"/>
        </a:accent3>
        <a:accent4>
          <a:srgbClr val="DADADA"/>
        </a:accent4>
        <a:accent5>
          <a:srgbClr val="B4BBCC"/>
        </a:accent5>
        <a:accent6>
          <a:srgbClr val="422098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FBD9DA91773941B18BB37CD4141074" ma:contentTypeVersion="2" ma:contentTypeDescription="Create a new document." ma:contentTypeScope="" ma:versionID="1a26a1b1f2adab8876eccf48cbf64a5f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d648448f94c3d58177b40b5933f2d41a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304E65-F9E1-4EC1-8EAA-BCE70DCD80AE}"/>
</file>

<file path=customXml/itemProps2.xml><?xml version="1.0" encoding="utf-8"?>
<ds:datastoreItem xmlns:ds="http://schemas.openxmlformats.org/officeDocument/2006/customXml" ds:itemID="{920C0CA7-5CE5-45E1-A805-230CDC8A53DB}"/>
</file>

<file path=customXml/itemProps3.xml><?xml version="1.0" encoding="utf-8"?>
<ds:datastoreItem xmlns:ds="http://schemas.openxmlformats.org/officeDocument/2006/customXml" ds:itemID="{A790E125-7711-4619-A479-C5CAEF58C746}"/>
</file>

<file path=docProps/app.xml><?xml version="1.0" encoding="utf-8"?>
<Properties xmlns="http://schemas.openxmlformats.org/officeDocument/2006/extended-properties" xmlns:vt="http://schemas.openxmlformats.org/officeDocument/2006/docPropsVTypes">
  <Template>TS102809112</Template>
  <TotalTime>10</TotalTime>
  <Words>182</Words>
  <Application>Microsoft Office PowerPoint</Application>
  <PresentationFormat>Affichage à l'écran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TS102809112</vt:lpstr>
      <vt:lpstr>GIRLS ICT DAY Avril 2014</vt:lpstr>
      <vt:lpstr>كلمتي:</vt:lpstr>
      <vt:lpstr>Réseau CDMA</vt:lpstr>
      <vt:lpstr>Mission du Département CDMA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Société</dc:title>
  <dc:creator>user</dc:creator>
  <cp:lastModifiedBy>admin</cp:lastModifiedBy>
  <cp:revision>7</cp:revision>
  <dcterms:created xsi:type="dcterms:W3CDTF">2014-04-23T11:40:57Z</dcterms:created>
  <dcterms:modified xsi:type="dcterms:W3CDTF">2014-04-25T12:19:17Z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TC010175101036</vt:lpwstr>
  </property>
  <property fmtid="{D5CDD505-2E9C-101B-9397-08002B2CF9AE}" pid="3" name="ContentTypeId">
    <vt:lpwstr>0x01010001FBD9DA91773941B18BB37CD4141074</vt:lpwstr>
  </property>
  <property fmtid="{D5CDD505-2E9C-101B-9397-08002B2CF9AE}" pid="4" name="Order">
    <vt:r8>1600</vt:r8>
  </property>
  <property fmtid="{D5CDD505-2E9C-101B-9397-08002B2CF9AE}" pid="5" name="TemplateUrl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</Properties>
</file>