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14" r:id="rId2"/>
    <p:sldMasterId id="2147483732" r:id="rId3"/>
  </p:sldMasterIdLst>
  <p:sldIdLst>
    <p:sldId id="256" r:id="rId4"/>
    <p:sldId id="257" r:id="rId5"/>
    <p:sldId id="266" r:id="rId6"/>
    <p:sldId id="270" r:id="rId7"/>
    <p:sldId id="267" r:id="rId8"/>
    <p:sldId id="271" r:id="rId9"/>
    <p:sldId id="268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C8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56" autoAdjust="0"/>
    <p:restoredTop sz="94660"/>
  </p:normalViewPr>
  <p:slideViewPr>
    <p:cSldViewPr snapToGrid="0">
      <p:cViewPr>
        <p:scale>
          <a:sx n="100" d="100"/>
          <a:sy n="100" d="100"/>
        </p:scale>
        <p:origin x="-24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Master" Target="slideMasters/slideMaster2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customXml" Target="../customXml/item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26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7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563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939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126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6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781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89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7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920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162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687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6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481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553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345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42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751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930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08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53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57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525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6598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62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02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924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17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587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154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51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0965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57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721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877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43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2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2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39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678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5318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1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151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3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745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821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93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4089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5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5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423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12638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3FE7E-4A68-42EC-9C5A-1F17AD9D3629}" type="datetimeFigureOut">
              <a:rPr lang="fr-FR" smtClean="0"/>
              <a:pPr/>
              <a:t>30/04/2014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4544E-33F0-4F95-B329-C5FD1E4ACBD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49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smtClean="0"/>
              <a:t>Métiers des télécommunications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4079012"/>
            <a:ext cx="9448800" cy="685800"/>
          </a:xfrm>
        </p:spPr>
        <p:txBody>
          <a:bodyPr>
            <a:normAutofit/>
          </a:bodyPr>
          <a:lstStyle/>
          <a:p>
            <a:pPr algn="ctr"/>
            <a:r>
              <a:rPr lang="fr-FR" sz="3600" b="1" i="1" dirty="0" smtClean="0">
                <a:solidFill>
                  <a:schemeClr val="accent1">
                    <a:lumMod val="75000"/>
                  </a:schemeClr>
                </a:solidFill>
              </a:rPr>
              <a:t>Évolutions en cours et prévisibles</a:t>
            </a:r>
            <a:endParaRPr lang="fr-FR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 3" descr="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2943" y="344782"/>
            <a:ext cx="205745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1804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22521" y="764371"/>
            <a:ext cx="8749145" cy="991691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 smtClean="0"/>
              <a:t>Les domaines des télécommunications</a:t>
            </a:r>
            <a:endParaRPr lang="fr-FR" sz="3200" b="1" dirty="0"/>
          </a:p>
        </p:txBody>
      </p:sp>
      <p:sp>
        <p:nvSpPr>
          <p:cNvPr id="3" name="Bouton d'action : Personnalisé 2">
            <a:hlinkClick r:id="rId2" action="ppaction://hlinksldjump" highlightClick="1"/>
          </p:cNvPr>
          <p:cNvSpPr/>
          <p:nvPr/>
        </p:nvSpPr>
        <p:spPr>
          <a:xfrm>
            <a:off x="488374" y="2784764"/>
            <a:ext cx="2150918" cy="779318"/>
          </a:xfrm>
          <a:prstGeom prst="actionButtonBlank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1-Innovation </a:t>
            </a:r>
            <a:endParaRPr lang="fr-FR" sz="2000" b="1" dirty="0"/>
          </a:p>
        </p:txBody>
      </p:sp>
      <p:sp>
        <p:nvSpPr>
          <p:cNvPr id="4" name="Bouton d'action : Personnalisé 3">
            <a:hlinkClick r:id="rId3" action="ppaction://hlinksldjump" highlightClick="1"/>
          </p:cNvPr>
          <p:cNvSpPr/>
          <p:nvPr/>
        </p:nvSpPr>
        <p:spPr>
          <a:xfrm>
            <a:off x="488373" y="4130388"/>
            <a:ext cx="2150919" cy="779318"/>
          </a:xfrm>
          <a:prstGeom prst="actionButtonBlank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2- Technique</a:t>
            </a:r>
            <a:endParaRPr lang="fr-FR" sz="2000" b="1" dirty="0"/>
          </a:p>
        </p:txBody>
      </p:sp>
      <p:sp>
        <p:nvSpPr>
          <p:cNvPr id="5" name="Bouton d'action : Personnalisé 4">
            <a:hlinkClick r:id="" action="ppaction://noaction" highlightClick="1"/>
          </p:cNvPr>
          <p:cNvSpPr/>
          <p:nvPr/>
        </p:nvSpPr>
        <p:spPr>
          <a:xfrm>
            <a:off x="488373" y="5482938"/>
            <a:ext cx="2150919" cy="779318"/>
          </a:xfrm>
          <a:prstGeom prst="actionButtonBlank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3- Internet</a:t>
            </a:r>
            <a:endParaRPr lang="fr-FR" sz="2000" b="1" dirty="0"/>
          </a:p>
        </p:txBody>
      </p:sp>
      <p:pic>
        <p:nvPicPr>
          <p:cNvPr id="6" name="Image 5" descr="logo.bmp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879" y="105791"/>
            <a:ext cx="205745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Légende encadrée avec une bordure 2 10"/>
          <p:cNvSpPr/>
          <p:nvPr/>
        </p:nvSpPr>
        <p:spPr>
          <a:xfrm>
            <a:off x="5081154" y="1917624"/>
            <a:ext cx="5278581" cy="1059872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9363"/>
              <a:gd name="adj6" fmla="val -46273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 smtClean="0"/>
              <a:t>Métiers de Recherche, de développement de nouveaux services, études et veille</a:t>
            </a:r>
            <a:endParaRPr lang="fr-FR" dirty="0"/>
          </a:p>
        </p:txBody>
      </p:sp>
      <p:sp>
        <p:nvSpPr>
          <p:cNvPr id="12" name="Légende encadrée avec une bordure 2 11"/>
          <p:cNvSpPr/>
          <p:nvPr/>
        </p:nvSpPr>
        <p:spPr>
          <a:xfrm>
            <a:off x="5081155" y="3065318"/>
            <a:ext cx="5278581" cy="1698411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91005"/>
              <a:gd name="adj6" fmla="val -4666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Métiers qui consacrent la réalisation du processus technique des télécommunications (conception des réseaux des services et des plateformes sur lesquelles ils s’appuient , jusqu'à leur exploitation </a:t>
            </a:r>
            <a:endParaRPr lang="fr-FR" dirty="0"/>
          </a:p>
        </p:txBody>
      </p:sp>
      <p:sp>
        <p:nvSpPr>
          <p:cNvPr id="13" name="Légende encadrée avec une bordure 2 12"/>
          <p:cNvSpPr/>
          <p:nvPr/>
        </p:nvSpPr>
        <p:spPr>
          <a:xfrm>
            <a:off x="5081154" y="4925291"/>
            <a:ext cx="5278581" cy="1336965"/>
          </a:xfrm>
          <a:prstGeom prst="accent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5194"/>
              <a:gd name="adj6" fmla="val -46076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Activité qui recouvre la conception et l’ingénierie des plates-formes Web, de gestion des audiences sur les écrans et portails proposés par l’opérateur – de valorisation des espaces.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83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101"/>
                            </p:stCondLst>
                            <p:childTnLst>
                              <p:par>
                                <p:cTn id="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101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/>
              <a:t>Grandes tendances d’évolution  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/>
              <a:t>L</a:t>
            </a:r>
            <a:r>
              <a:rPr lang="fr-FR" dirty="0" smtClean="0"/>
              <a:t>es métiers du Technique : 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Passage au tout IP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Se rapprochent du client 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Emergences des métiers de la coordination de projet complexes et du management de programme</a:t>
            </a:r>
          </a:p>
          <a:p>
            <a:pPr>
              <a:buNone/>
            </a:pPr>
            <a:endParaRPr lang="fr-FR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FR" dirty="0" smtClean="0"/>
              <a:t> Collaboration très étroite entre domaines</a:t>
            </a:r>
            <a:endParaRPr lang="fr-FR" dirty="0"/>
          </a:p>
        </p:txBody>
      </p:sp>
      <p:pic>
        <p:nvPicPr>
          <p:cNvPr id="4" name="Image 3" descr="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79" y="105791"/>
            <a:ext cx="205745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898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/>
              <a:t>Formations nécessaires à l’entrée dans ces métiers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Niveau BAC/5 - Écoles d’ingénieur  IT  (Réseaux/télécoms).</a:t>
            </a:r>
          </a:p>
          <a:p>
            <a:r>
              <a:rPr lang="fr-FR" dirty="0" smtClean="0"/>
              <a:t>Télécommunications- informatique- électronique-… .</a:t>
            </a:r>
          </a:p>
          <a:p>
            <a:r>
              <a:rPr lang="fr-FR" dirty="0" smtClean="0"/>
              <a:t>Doctorat scientifique et écoles d’ingénieur spécialisée .</a:t>
            </a:r>
          </a:p>
          <a:p>
            <a:r>
              <a:rPr lang="fr-FR" dirty="0" smtClean="0"/>
              <a:t>Les doubles compétences ( ex: ingénierie -marketing )seront fortement recherchés </a:t>
            </a:r>
          </a:p>
        </p:txBody>
      </p:sp>
      <p:pic>
        <p:nvPicPr>
          <p:cNvPr id="4" name="Image 3" descr="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79" y="105791"/>
            <a:ext cx="205745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Arrondir un rectangle avec un coin diagonal 4"/>
          <p:cNvSpPr/>
          <p:nvPr/>
        </p:nvSpPr>
        <p:spPr>
          <a:xfrm>
            <a:off x="290945" y="4478482"/>
            <a:ext cx="11658599" cy="2088573"/>
          </a:xfrm>
          <a:prstGeom prst="round2Diag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fr-FR" b="1" dirty="0"/>
              <a:t>Des Compétences - savoirs faire techniques  et des connaissances doivent être mobilisés : 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Stage </a:t>
            </a:r>
            <a:r>
              <a:rPr lang="fr-FR" b="1" dirty="0"/>
              <a:t>pratique </a:t>
            </a:r>
          </a:p>
          <a:p>
            <a:pPr>
              <a:buNone/>
            </a:pPr>
            <a:endParaRPr lang="fr-FR" b="1" dirty="0" smtClean="0"/>
          </a:p>
          <a:p>
            <a:pPr>
              <a:buNone/>
            </a:pPr>
            <a:r>
              <a:rPr lang="fr-FR" b="1" dirty="0" smtClean="0"/>
              <a:t>Expériences </a:t>
            </a:r>
            <a:r>
              <a:rPr lang="fr-FR" b="1" dirty="0"/>
              <a:t>professionnelles </a:t>
            </a:r>
          </a:p>
        </p:txBody>
      </p:sp>
    </p:spTree>
    <p:extLst>
      <p:ext uri="{BB962C8B-B14F-4D97-AF65-F5344CB8AC3E}">
        <p14:creationId xmlns:p14="http://schemas.microsoft.com/office/powerpoint/2010/main" val="168989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95600" y="495431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 smtClean="0"/>
              <a:t>ces métiers peuvent s’exercer :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79" y="105791"/>
            <a:ext cx="205745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Nuage 17"/>
          <p:cNvSpPr/>
          <p:nvPr/>
        </p:nvSpPr>
        <p:spPr>
          <a:xfrm>
            <a:off x="1177607" y="4283851"/>
            <a:ext cx="4121508" cy="2462851"/>
          </a:xfrm>
          <a:prstGeom prst="clou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Au sein des opérateurs de télécommunications</a:t>
            </a:r>
          </a:p>
        </p:txBody>
      </p:sp>
      <p:sp>
        <p:nvSpPr>
          <p:cNvPr id="19" name="Nuage 18"/>
          <p:cNvSpPr/>
          <p:nvPr/>
        </p:nvSpPr>
        <p:spPr>
          <a:xfrm>
            <a:off x="1177607" y="1481038"/>
            <a:ext cx="4108015" cy="2451086"/>
          </a:xfrm>
          <a:prstGeom prst="clou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Au sein des </a:t>
            </a:r>
            <a:r>
              <a:rPr lang="fr-FR" b="1" dirty="0" smtClean="0"/>
              <a:t>universités</a:t>
            </a:r>
            <a:endParaRPr lang="fr-FR" b="1" dirty="0"/>
          </a:p>
        </p:txBody>
      </p:sp>
      <p:sp>
        <p:nvSpPr>
          <p:cNvPr id="20" name="Nuage 19"/>
          <p:cNvSpPr/>
          <p:nvPr/>
        </p:nvSpPr>
        <p:spPr>
          <a:xfrm>
            <a:off x="6923444" y="1521826"/>
            <a:ext cx="5120638" cy="2684796"/>
          </a:xfrm>
          <a:prstGeom prst="cloud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Au sein des PME </a:t>
            </a:r>
            <a:r>
              <a:rPr lang="fr-FR" b="1" dirty="0" smtClean="0"/>
              <a:t>innovantes: entreprises </a:t>
            </a:r>
            <a:r>
              <a:rPr lang="fr-FR" b="1" dirty="0"/>
              <a:t>intervenant dans le domaine de l’innovation et qui peuvent réaliser des recherches commandées par les opérateurs</a:t>
            </a:r>
          </a:p>
        </p:txBody>
      </p:sp>
      <p:sp>
        <p:nvSpPr>
          <p:cNvPr id="21" name="Nuage 20"/>
          <p:cNvSpPr/>
          <p:nvPr/>
        </p:nvSpPr>
        <p:spPr>
          <a:xfrm>
            <a:off x="6923444" y="4283851"/>
            <a:ext cx="5222388" cy="2684796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</a:rPr>
              <a:t>Au sein des PME ,intervenant dans le domaine du déploiement réseau et PFS. Les opérateurs auront tendance à élaguer les opérations terrain liés à ce domaine</a:t>
            </a:r>
          </a:p>
        </p:txBody>
      </p:sp>
    </p:spTree>
    <p:extLst>
      <p:ext uri="{BB962C8B-B14F-4D97-AF65-F5344CB8AC3E}">
        <p14:creationId xmlns:p14="http://schemas.microsoft.com/office/powerpoint/2010/main" val="153727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 smtClean="0"/>
              <a:t>La préparation de la compétence de demain </a:t>
            </a:r>
            <a:endParaRPr lang="fr-FR" sz="3600" b="1" dirty="0"/>
          </a:p>
        </p:txBody>
      </p:sp>
      <p:pic>
        <p:nvPicPr>
          <p:cNvPr id="4" name="Image 3" descr="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79" y="105791"/>
            <a:ext cx="205745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088" y="3089080"/>
            <a:ext cx="5331647" cy="4800599"/>
          </a:xfrm>
          <a:prstGeom prst="rect">
            <a:avLst/>
          </a:prstGeom>
        </p:spPr>
      </p:pic>
      <p:sp>
        <p:nvSpPr>
          <p:cNvPr id="7" name="Nuage 6"/>
          <p:cNvSpPr/>
          <p:nvPr/>
        </p:nvSpPr>
        <p:spPr>
          <a:xfrm>
            <a:off x="0" y="4621753"/>
            <a:ext cx="3657447" cy="2236247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mécanismes </a:t>
            </a:r>
            <a:r>
              <a:rPr lang="fr-FR" b="1" dirty="0"/>
              <a:t>favorisant les échanges entre le monde du travail et l’université</a:t>
            </a:r>
          </a:p>
        </p:txBody>
      </p:sp>
      <p:sp>
        <p:nvSpPr>
          <p:cNvPr id="8" name="Nuage 7"/>
          <p:cNvSpPr/>
          <p:nvPr/>
        </p:nvSpPr>
        <p:spPr>
          <a:xfrm>
            <a:off x="8278315" y="4610997"/>
            <a:ext cx="4106140" cy="2509222"/>
          </a:xfrm>
          <a:prstGeom prst="cloud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R</a:t>
            </a:r>
            <a:r>
              <a:rPr lang="fr-FR" b="1" dirty="0" smtClean="0"/>
              <a:t>oad </a:t>
            </a:r>
            <a:r>
              <a:rPr lang="fr-FR" b="1" dirty="0" err="1"/>
              <a:t>map</a:t>
            </a:r>
            <a:r>
              <a:rPr lang="fr-FR" b="1" dirty="0"/>
              <a:t> d’orientation  </a:t>
            </a:r>
            <a:r>
              <a:rPr lang="fr-FR" b="1" dirty="0" smtClean="0"/>
              <a:t>/visibilité </a:t>
            </a:r>
            <a:r>
              <a:rPr lang="fr-FR" b="1" dirty="0"/>
              <a:t>sur les métiers de demain et des besoins associés en termes de </a:t>
            </a:r>
            <a:r>
              <a:rPr lang="fr-FR" b="1" dirty="0" smtClean="0"/>
              <a:t>compétence</a:t>
            </a:r>
            <a:endParaRPr lang="fr-FR" b="1" dirty="0"/>
          </a:p>
        </p:txBody>
      </p:sp>
      <p:sp>
        <p:nvSpPr>
          <p:cNvPr id="9" name="Bulle ronde 8"/>
          <p:cNvSpPr/>
          <p:nvPr/>
        </p:nvSpPr>
        <p:spPr>
          <a:xfrm>
            <a:off x="8318535" y="1410887"/>
            <a:ext cx="3557500" cy="1678193"/>
          </a:xfrm>
          <a:prstGeom prst="wedgeEllipseCallout">
            <a:avLst>
              <a:gd name="adj1" fmla="val -34441"/>
              <a:gd name="adj2" fmla="val 70192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fr-FR" b="1" dirty="0">
                <a:solidFill>
                  <a:schemeClr val="bg1"/>
                </a:solidFill>
              </a:rPr>
              <a:t>Atteinte de la performance. </a:t>
            </a:r>
          </a:p>
          <a:p>
            <a:pPr algn="ctr">
              <a:buNone/>
            </a:pPr>
            <a:r>
              <a:rPr lang="fr-FR" b="1" dirty="0" smtClean="0">
                <a:solidFill>
                  <a:schemeClr val="bg1"/>
                </a:solidFill>
              </a:rPr>
              <a:t>Création </a:t>
            </a:r>
            <a:r>
              <a:rPr lang="fr-FR" b="1" dirty="0">
                <a:solidFill>
                  <a:schemeClr val="bg1"/>
                </a:solidFill>
              </a:rPr>
              <a:t>de la </a:t>
            </a:r>
            <a:r>
              <a:rPr lang="fr-FR" b="1" dirty="0" smtClean="0">
                <a:solidFill>
                  <a:schemeClr val="bg1"/>
                </a:solidFill>
              </a:rPr>
              <a:t>richesse.</a:t>
            </a:r>
            <a:endParaRPr lang="fr-FR" b="1" dirty="0">
              <a:solidFill>
                <a:schemeClr val="bg1"/>
              </a:solidFill>
            </a:endParaRPr>
          </a:p>
          <a:p>
            <a:pPr algn="ctr"/>
            <a:endParaRPr lang="fr-F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4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7571" y="1178345"/>
            <a:ext cx="10820400" cy="2802467"/>
          </a:xfrm>
        </p:spPr>
        <p:txBody>
          <a:bodyPr/>
          <a:lstStyle/>
          <a:p>
            <a:pPr algn="ctr"/>
            <a:r>
              <a:rPr lang="fr-FR" b="1" dirty="0" smtClean="0"/>
              <a:t>MERCI POUR VOTRE ATTENTION</a:t>
            </a:r>
            <a:endParaRPr lang="fr-FR" b="1" dirty="0"/>
          </a:p>
        </p:txBody>
      </p:sp>
      <p:pic>
        <p:nvPicPr>
          <p:cNvPr id="4" name="Image 3" descr="logo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79" y="105791"/>
            <a:ext cx="2057457" cy="1008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6313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aînée de condensatio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2_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Traînée de condensatio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2B2A868B-6BC2-4B3E-98B9-1258F41035DE}"/>
    </a:ext>
  </a:extLst>
</a:theme>
</file>

<file path=ppt/theme/theme3.xml><?xml version="1.0" encoding="utf-8"?>
<a:theme xmlns:a="http://schemas.openxmlformats.org/drawingml/2006/main" name="1_Traînée de condensation">
  <a:themeElements>
    <a:clrScheme name="Traînée de condensation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Traînée de condensation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raînée de condensation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FBD9DA91773941B18BB37CD4141074" ma:contentTypeVersion="2" ma:contentTypeDescription="Create a new document." ma:contentTypeScope="" ma:versionID="1a26a1b1f2adab8876eccf48cbf64a5f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085E3AC-39B7-47A2-8A85-1006963D7D10}"/>
</file>

<file path=customXml/itemProps2.xml><?xml version="1.0" encoding="utf-8"?>
<ds:datastoreItem xmlns:ds="http://schemas.openxmlformats.org/officeDocument/2006/customXml" ds:itemID="{17680EE6-2952-45A9-8F16-60593788FF09}"/>
</file>

<file path=customXml/itemProps3.xml><?xml version="1.0" encoding="utf-8"?>
<ds:datastoreItem xmlns:ds="http://schemas.openxmlformats.org/officeDocument/2006/customXml" ds:itemID="{25EA0504-0339-4212-8614-47A75080538F}"/>
</file>

<file path=docProps/app.xml><?xml version="1.0" encoding="utf-8"?>
<Properties xmlns="http://schemas.openxmlformats.org/officeDocument/2006/extended-properties" xmlns:vt="http://schemas.openxmlformats.org/officeDocument/2006/docPropsVTypes">
  <Template>Traînée de condensation</Template>
  <TotalTime>505</TotalTime>
  <Words>299</Words>
  <Application>Microsoft Office PowerPoint</Application>
  <PresentationFormat>Personnalisé</PresentationFormat>
  <Paragraphs>40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Traînée de condensation</vt:lpstr>
      <vt:lpstr>2_Traînée de condensation</vt:lpstr>
      <vt:lpstr>1_Traînée de condensation</vt:lpstr>
      <vt:lpstr>Métiers des télécommunications</vt:lpstr>
      <vt:lpstr>Les domaines des télécommunications</vt:lpstr>
      <vt:lpstr>Grandes tendances d’évolution  </vt:lpstr>
      <vt:lpstr>Formations nécessaires à l’entrée dans ces métiers</vt:lpstr>
      <vt:lpstr>ces métiers peuvent s’exercer :</vt:lpstr>
      <vt:lpstr>La préparation de la compétence de demain </vt:lpstr>
      <vt:lpstr>MERCI POUR VOTRE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Métiers des télécommunications</dc:title>
  <dc:creator>User</dc:creator>
  <cp:lastModifiedBy>ALI</cp:lastModifiedBy>
  <cp:revision>69</cp:revision>
  <dcterms:created xsi:type="dcterms:W3CDTF">2014-04-22T07:47:58Z</dcterms:created>
  <dcterms:modified xsi:type="dcterms:W3CDTF">2014-04-30T10:30:42Z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0x01010001FBD9DA91773941B18BB37CD4141074</vt:lpwstr>
  </property>
  <property fmtid="{D5CDD505-2E9C-101B-9397-08002B2CF9AE}" pid="3" name="Order">
    <vt:r8>1300</vt:r8>
  </property>
  <property fmtid="{D5CDD505-2E9C-101B-9397-08002B2CF9AE}" pid="4" name="TemplateUrl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xd_Signature">
    <vt:bool>false</vt:bool>
  </property>
  <property fmtid="{D5CDD505-2E9C-101B-9397-08002B2CF9AE}" pid="8" name="xd_ProgID">
    <vt:lpwstr/>
  </property>
</Properties>
</file>