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2.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7"/>
  </p:notesMasterIdLst>
  <p:sldIdLst>
    <p:sldId id="271" r:id="rId5"/>
    <p:sldId id="260" r:id="rId6"/>
    <p:sldId id="262" r:id="rId7"/>
    <p:sldId id="263" r:id="rId8"/>
    <p:sldId id="261" r:id="rId9"/>
    <p:sldId id="264" r:id="rId10"/>
    <p:sldId id="258" r:id="rId11"/>
    <p:sldId id="265"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03" autoAdjust="0"/>
  </p:normalViewPr>
  <p:slideViewPr>
    <p:cSldViewPr>
      <p:cViewPr>
        <p:scale>
          <a:sx n="84" d="100"/>
          <a:sy n="84" d="100"/>
        </p:scale>
        <p:origin x="-15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AE9E8-7318-49B1-95C8-72A591FBDE4D}" type="datetimeFigureOut">
              <a:rPr lang="en-US" smtClean="0"/>
              <a:t>26/03/2014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82C8C-004D-4722-ABC9-7D51DF357125}" type="slidenum">
              <a:rPr lang="en-US" smtClean="0"/>
              <a:t>‹#›</a:t>
            </a:fld>
            <a:endParaRPr lang="en-US"/>
          </a:p>
        </p:txBody>
      </p:sp>
    </p:spTree>
    <p:extLst>
      <p:ext uri="{BB962C8B-B14F-4D97-AF65-F5344CB8AC3E}">
        <p14:creationId xmlns:p14="http://schemas.microsoft.com/office/powerpoint/2010/main" val="32853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tu.int/en/ITU-D/Digital-Inclusion/Youth-and-Children/Documents/YouthReport_2014.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itu.int/ITU-D/yout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7713" indent="-287338" eaLnBrk="0" hangingPunct="0">
              <a:spcBef>
                <a:spcPct val="30000"/>
              </a:spcBef>
              <a:defRPr sz="1200">
                <a:solidFill>
                  <a:schemeClr val="tx1"/>
                </a:solidFill>
                <a:latin typeface="Verdana" pitchFamily="34" charset="0"/>
                <a:cs typeface="Arial" pitchFamily="34" charset="0"/>
              </a:defRPr>
            </a:lvl2pPr>
            <a:lvl3pPr marL="1150938" indent="-230188" eaLnBrk="0" hangingPunct="0">
              <a:spcBef>
                <a:spcPct val="30000"/>
              </a:spcBef>
              <a:defRPr sz="1200">
                <a:solidFill>
                  <a:schemeClr val="tx1"/>
                </a:solidFill>
                <a:latin typeface="Verdana" pitchFamily="34" charset="0"/>
                <a:cs typeface="Arial" pitchFamily="34" charset="0"/>
              </a:defRPr>
            </a:lvl3pPr>
            <a:lvl4pPr marL="1611313" indent="-230188" eaLnBrk="0" hangingPunct="0">
              <a:spcBef>
                <a:spcPct val="30000"/>
              </a:spcBef>
              <a:defRPr sz="1200">
                <a:solidFill>
                  <a:schemeClr val="tx1"/>
                </a:solidFill>
                <a:latin typeface="Verdana" pitchFamily="34" charset="0"/>
                <a:cs typeface="Arial" pitchFamily="34" charset="0"/>
              </a:defRPr>
            </a:lvl4pPr>
            <a:lvl5pPr marL="2071688" indent="-230188" eaLnBrk="0" hangingPunct="0">
              <a:spcBef>
                <a:spcPct val="30000"/>
              </a:spcBef>
              <a:defRPr sz="1200">
                <a:solidFill>
                  <a:schemeClr val="tx1"/>
                </a:solidFill>
                <a:latin typeface="Verdana" pitchFamily="34" charset="0"/>
                <a:cs typeface="Arial" pitchFamily="34" charset="0"/>
              </a:defRPr>
            </a:lvl5pPr>
            <a:lvl6pPr marL="2528888" indent="-230188" eaLnBrk="0" fontAlgn="base" hangingPunct="0">
              <a:spcBef>
                <a:spcPct val="30000"/>
              </a:spcBef>
              <a:spcAft>
                <a:spcPct val="0"/>
              </a:spcAft>
              <a:defRPr sz="1200">
                <a:solidFill>
                  <a:schemeClr val="tx1"/>
                </a:solidFill>
                <a:latin typeface="Verdana" pitchFamily="34" charset="0"/>
                <a:cs typeface="Arial" pitchFamily="34" charset="0"/>
              </a:defRPr>
            </a:lvl6pPr>
            <a:lvl7pPr marL="2986088" indent="-230188" eaLnBrk="0" fontAlgn="base" hangingPunct="0">
              <a:spcBef>
                <a:spcPct val="30000"/>
              </a:spcBef>
              <a:spcAft>
                <a:spcPct val="0"/>
              </a:spcAft>
              <a:defRPr sz="1200">
                <a:solidFill>
                  <a:schemeClr val="tx1"/>
                </a:solidFill>
                <a:latin typeface="Verdana" pitchFamily="34" charset="0"/>
                <a:cs typeface="Arial" pitchFamily="34" charset="0"/>
              </a:defRPr>
            </a:lvl7pPr>
            <a:lvl8pPr marL="3443288" indent="-230188" eaLnBrk="0" fontAlgn="base" hangingPunct="0">
              <a:spcBef>
                <a:spcPct val="30000"/>
              </a:spcBef>
              <a:spcAft>
                <a:spcPct val="0"/>
              </a:spcAft>
              <a:defRPr sz="1200">
                <a:solidFill>
                  <a:schemeClr val="tx1"/>
                </a:solidFill>
                <a:latin typeface="Verdana" pitchFamily="34" charset="0"/>
                <a:cs typeface="Arial" pitchFamily="34" charset="0"/>
              </a:defRPr>
            </a:lvl8pPr>
            <a:lvl9pPr marL="3900488" indent="-230188"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F79D4551-9517-4BD8-B09A-D6235D1A3C11}" type="slidenum">
              <a:rPr lang="en-US" altLang="en-US">
                <a:solidFill>
                  <a:prstClr val="black"/>
                </a:solidFill>
              </a:rPr>
              <a:pPr>
                <a:spcBef>
                  <a:spcPct val="0"/>
                </a:spcBef>
              </a:pPr>
              <a:t>1</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xfrm>
            <a:off x="1147763" y="687388"/>
            <a:ext cx="4567237" cy="3425825"/>
          </a:xfrm>
          <a:ln/>
        </p:spPr>
      </p:sp>
      <p:sp>
        <p:nvSpPr>
          <p:cNvPr id="25604" name="Rectangle 3"/>
          <p:cNvSpPr>
            <a:spLocks noGrp="1" noChangeArrowheads="1"/>
          </p:cNvSpPr>
          <p:nvPr>
            <p:ph type="body" idx="1"/>
          </p:nvPr>
        </p:nvSpPr>
        <p:spPr>
          <a:xfrm>
            <a:off x="916537" y="4342524"/>
            <a:ext cx="5024927" cy="41145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Reaching out to women and girls at the bottom of the pyramid requires more than merely ensuring access to ICTs and broadband networks. </a:t>
            </a:r>
          </a:p>
          <a:p>
            <a:endParaRPr lang="en-US" altLang="en-US" smtClean="0"/>
          </a:p>
          <a:p>
            <a:r>
              <a:rPr lang="en-US" altLang="en-US" smtClean="0"/>
              <a:t>Women need training to become digitally literate. </a:t>
            </a:r>
          </a:p>
          <a:p>
            <a:endParaRPr lang="en-US" altLang="en-US" smtClean="0"/>
          </a:p>
          <a:p>
            <a:r>
              <a:rPr lang="en-US" altLang="en-US" smtClean="0"/>
              <a:t>Digital literacy training opens the door to other essential skills needed to operate in a broadband environment, including financial skills, as well as career training. </a:t>
            </a:r>
          </a:p>
          <a:p>
            <a:endParaRPr lang="en-US" altLang="en-US" smtClean="0"/>
          </a:p>
          <a:p>
            <a:r>
              <a:rPr lang="en-US" altLang="en-US" smtClean="0"/>
              <a:t>Such training enables women to set up online businesses, or to use broadband services, such as social networking sites, to enhance their ongoing livelihood and economic activity. </a:t>
            </a:r>
          </a:p>
          <a:p>
            <a:endParaRPr lang="en-US" altLang="en-US" smtClean="0"/>
          </a:p>
          <a:p>
            <a:r>
              <a:rPr lang="en-US" altLang="en-US" smtClean="0"/>
              <a:t>ITU has developed a range of training materials to promote women’s digital literacy and the use of ICTs to promote women’s economic activities.</a:t>
            </a:r>
          </a:p>
          <a:p>
            <a:endParaRPr lang="en-US" altLang="en-US" smtClean="0"/>
          </a:p>
          <a:p>
            <a:r>
              <a:rPr lang="en-US" altLang="en-US" smtClean="0"/>
              <a:t>The Women’s Digital Literacy Campaign, launched in 2011 with a target of training one million women around the world, leveraged the combined reach of Telecentre.org Foundation’s global network of telecentres and ITU’s Member States and Private Sector Members.</a:t>
            </a:r>
          </a:p>
          <a:p>
            <a:endParaRPr lang="en-US" altLang="en-US" smtClean="0"/>
          </a:p>
          <a:p>
            <a:r>
              <a:rPr lang="en-US" altLang="en-US" smtClean="0"/>
              <a:t>The campaign reached its goal earlier this month with a total of 1,014,096 women trained in basic computer skills, through the efforts of 153 participating organizations and 20,000 telecentres around the world.</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CBD9161F-B558-4274-9E3C-E953A8F358DF}" type="slidenum">
              <a:rPr lang="en-US" altLang="en-US" sz="1200">
                <a:solidFill>
                  <a:prstClr val="black"/>
                </a:solidFill>
                <a:latin typeface="Verdana" pitchFamily="34" charset="0"/>
              </a:rPr>
              <a:pPr/>
              <a:t>10</a:t>
            </a:fld>
            <a:endParaRPr lang="en-US" altLang="en-US" sz="1200">
              <a:solidFill>
                <a:prstClr val="black"/>
              </a:solidFill>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want women to take advantage of growing ICT-related job opportunities. We also want to ensure that women will become creators of technology.</a:t>
            </a:r>
          </a:p>
          <a:p>
            <a:endParaRPr lang="en-US" altLang="en-US" dirty="0" smtClean="0"/>
          </a:p>
          <a:p>
            <a:r>
              <a:rPr lang="en-US" altLang="en-US" dirty="0" smtClean="0"/>
              <a:t>To achieve this, we need to increase the number of girls and young women who receive STEM education and who want an ICT career.</a:t>
            </a:r>
          </a:p>
          <a:p>
            <a:endParaRPr lang="en-US" altLang="en-US" dirty="0" smtClean="0"/>
          </a:p>
          <a:p>
            <a:r>
              <a:rPr lang="en-US" altLang="en-US" dirty="0" smtClean="0"/>
              <a:t>That is why ITU members created International Girls in ICT Day to encourage girls and young women to study STEM fields and enter ICT careers.</a:t>
            </a:r>
          </a:p>
          <a:p>
            <a:endParaRPr lang="en-US" altLang="en-US" dirty="0" smtClean="0"/>
          </a:p>
          <a:p>
            <a:r>
              <a:rPr lang="en-US" altLang="en-US" dirty="0" smtClean="0"/>
              <a:t>In the past few years, we’ve seen over 2, 700 events in 121 countries with an outreach of 70,000 young women and girls. </a:t>
            </a:r>
          </a:p>
          <a:p>
            <a:endParaRPr lang="en-US" altLang="en-US" dirty="0" smtClean="0"/>
          </a:p>
          <a:p>
            <a:r>
              <a:rPr lang="en-US" altLang="en-US" dirty="0" smtClean="0"/>
              <a:t>Together we can empower girls and young women to take their rightful place in our communities, countries, and throughout the world by celebrating International Girls in ICT Day 2014.</a:t>
            </a:r>
          </a:p>
          <a:p>
            <a:endParaRPr lang="en-US" alt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877CFCE3-DE91-4961-BE6D-071F82A69F6D}" type="slidenum">
              <a:rPr lang="en-US" altLang="en-US" sz="1200">
                <a:solidFill>
                  <a:prstClr val="black"/>
                </a:solidFill>
                <a:latin typeface="Verdana" pitchFamily="34" charset="0"/>
              </a:rPr>
              <a:pPr/>
              <a:t>11</a:t>
            </a:fld>
            <a:endParaRPr lang="en-US" altLang="en-US" sz="1200">
              <a:solidFill>
                <a:prstClr val="black"/>
              </a:solidFill>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E0CD9D7-7CFC-42CB-AF37-120B332862C9}" type="slidenum">
              <a:rPr lang="en-US" altLang="en-US" sz="1200">
                <a:solidFill>
                  <a:prstClr val="black"/>
                </a:solidFill>
                <a:latin typeface="Verdana" pitchFamily="34" charset="0"/>
              </a:rPr>
              <a:pPr/>
              <a:t>12</a:t>
            </a:fld>
            <a:endParaRPr lang="en-US" altLang="en-US" sz="1200">
              <a:solidFill>
                <a:prstClr val="black"/>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Youth make up 17 per cent of the world’s population and 40 per cent of the world’s unemployed. Currently, 73 million young people are unemployed worldwide. A further 621 million youth are said to be “idle” — not in education or training, and not looking for employment.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dirty="0" smtClean="0"/>
              <a:t>Middle East has the highest youth unemployment rate of all regions. More than one in four economically active young people are unemployed.</a:t>
            </a:r>
          </a:p>
          <a:p>
            <a:r>
              <a:rPr lang="en-US" dirty="0" smtClean="0"/>
              <a:t>The employment situation is particularly bleak in Jordan and the Occupied Palestinian Territory, where 29.9 per cent (2011) and 38.8 per cent (2010) of young people in the labour </a:t>
            </a:r>
          </a:p>
          <a:p>
            <a:r>
              <a:rPr lang="en-US" dirty="0" smtClean="0"/>
              <a:t>force were unemployed. Furthermore, in Saudi Arabia and the Islamic Republic of Iran, 28.3 per cent (2012) and 23.0 per cent (2008), respectively, of 15–24-year-olds in the labour </a:t>
            </a:r>
          </a:p>
          <a:p>
            <a:r>
              <a:rPr lang="en-US" dirty="0" smtClean="0"/>
              <a:t>force were unemployed.</a:t>
            </a:r>
          </a:p>
          <a:p>
            <a:endParaRPr lang="en-US" dirty="0" smtClean="0"/>
          </a:p>
          <a:p>
            <a:r>
              <a:rPr lang="en-US" dirty="0" smtClean="0"/>
              <a:t>As in the Middle East, the youth unemployment rate in North Africa is very high, at 23.7 per cent in 2012. The unemployment rate for young women is even higher, at 37.0 per </a:t>
            </a:r>
          </a:p>
          <a:p>
            <a:r>
              <a:rPr lang="en-US" dirty="0" smtClean="0"/>
              <a:t>cent.</a:t>
            </a:r>
          </a:p>
          <a:p>
            <a:endParaRPr lang="en-US" dirty="0"/>
          </a:p>
        </p:txBody>
      </p:sp>
      <p:sp>
        <p:nvSpPr>
          <p:cNvPr id="4" name="Slide Number Placeholder 3"/>
          <p:cNvSpPr>
            <a:spLocks noGrp="1"/>
          </p:cNvSpPr>
          <p:nvPr>
            <p:ph type="sldNum" sz="quarter" idx="10"/>
          </p:nvPr>
        </p:nvSpPr>
        <p:spPr/>
        <p:txBody>
          <a:bodyPr/>
          <a:lstStyle/>
          <a:p>
            <a:fld id="{E6B82C8C-004D-4722-ABC9-7D51DF357125}" type="slidenum">
              <a:rPr lang="en-US" smtClean="0"/>
              <a:t>2</a:t>
            </a:fld>
            <a:endParaRPr lang="en-US"/>
          </a:p>
        </p:txBody>
      </p:sp>
    </p:spTree>
    <p:extLst>
      <p:ext uri="{BB962C8B-B14F-4D97-AF65-F5344CB8AC3E}">
        <p14:creationId xmlns:p14="http://schemas.microsoft.com/office/powerpoint/2010/main" val="392975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958260" y="4307359"/>
            <a:ext cx="5029634" cy="3912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t>In today’s landscape,</a:t>
            </a:r>
            <a:r>
              <a:rPr lang="en-US" altLang="en-US" b="0" baseline="0" dirty="0" smtClean="0"/>
              <a:t> w</a:t>
            </a:r>
            <a:r>
              <a:rPr lang="en-US" altLang="en-US" b="0" dirty="0" smtClean="0"/>
              <a:t>hile youth are facing employment challenges, we also see how ICTs are transforming the economy</a:t>
            </a:r>
            <a:r>
              <a:rPr lang="en-US" altLang="en-US" b="0" baseline="0" dirty="0" smtClean="0"/>
              <a:t> and thereby creating new opportunities.</a:t>
            </a:r>
            <a:endParaRPr lang="en-US" altLang="en-US" b="0" dirty="0" smtClean="0"/>
          </a:p>
          <a:p>
            <a:endParaRPr lang="en-US" altLang="en-US" b="0" dirty="0" smtClean="0"/>
          </a:p>
          <a:p>
            <a:r>
              <a:rPr lang="en-US" altLang="en-US" b="0" dirty="0" smtClean="0"/>
              <a:t>Basic ICT skills are becoming essential for jobs not only in ICT sector but across all sectors. </a:t>
            </a:r>
          </a:p>
          <a:p>
            <a:endParaRPr lang="en-US" altLang="en-US" b="0" dirty="0" smtClean="0"/>
          </a:p>
          <a:p>
            <a:r>
              <a:rPr lang="en-US" altLang="en-US" b="0" dirty="0" smtClean="0"/>
              <a:t>ICTs can open doors to better and more employment and entrepreneurship opportunities.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8DBCB58A-9939-4198-89A1-82AB130636A0}" type="slidenum">
              <a:rPr lang="en-US" altLang="en-US" sz="1200" smtClean="0">
                <a:solidFill>
                  <a:schemeClr val="tx1"/>
                </a:solidFill>
                <a:latin typeface="Verdana" pitchFamily="34" charset="0"/>
              </a:rPr>
              <a:pPr/>
              <a:t>3</a:t>
            </a:fld>
            <a:endParaRPr lang="en-US" altLang="en-US" sz="1200" smtClean="0">
              <a:solidFill>
                <a:schemeClr val="tx1"/>
              </a:solidFill>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response to global youth employment challenges, ITU identified promising solutions in the digital landscape for youth through the “</a:t>
            </a:r>
            <a:r>
              <a:rPr lang="en-US" sz="1200" u="sng" kern="1200" dirty="0" smtClean="0">
                <a:solidFill>
                  <a:schemeClr val="tx1"/>
                </a:solidFill>
                <a:effectLst/>
                <a:latin typeface="+mn-lt"/>
                <a:ea typeface="+mn-ea"/>
                <a:cs typeface="+mn-cs"/>
                <a:hlinkClick r:id="rId3"/>
              </a:rPr>
              <a:t>Digital opportunities: Innovative ICT solutions for youth employment</a:t>
            </a:r>
            <a:r>
              <a:rPr lang="en-US" sz="1200" kern="1200" dirty="0" smtClean="0">
                <a:solidFill>
                  <a:schemeClr val="tx1"/>
                </a:solidFill>
                <a:effectLst/>
                <a:latin typeface="+mn-lt"/>
                <a:ea typeface="+mn-ea"/>
                <a:cs typeface="+mn-cs"/>
              </a:rPr>
              <a:t>” Report.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BDT also created the new Youth Employment and Entrepreneurship Resources Database (available at: </a:t>
            </a:r>
            <a:r>
              <a:rPr lang="en-US" sz="1200" u="sng" kern="1200" dirty="0" smtClean="0">
                <a:solidFill>
                  <a:schemeClr val="tx1"/>
                </a:solidFill>
                <a:effectLst/>
                <a:latin typeface="+mn-lt"/>
                <a:ea typeface="+mn-ea"/>
                <a:cs typeface="+mn-cs"/>
                <a:hlinkClick r:id="rId4"/>
              </a:rPr>
              <a:t>www.itu.int/ITU-D/youth</a:t>
            </a:r>
            <a:r>
              <a:rPr lang="en-US" sz="1200" kern="1200" dirty="0" smtClean="0">
                <a:solidFill>
                  <a:schemeClr val="tx1"/>
                </a:solidFill>
                <a:effectLst/>
                <a:latin typeface="+mn-lt"/>
                <a:ea typeface="+mn-ea"/>
                <a:cs typeface="+mn-cs"/>
              </a:rPr>
              <a:t>) to assist young people to find and use these digital opportunities. </a:t>
            </a:r>
            <a:r>
              <a:rPr lang="en-US" altLang="en-US" b="0" dirty="0" smtClean="0"/>
              <a:t>This</a:t>
            </a:r>
            <a:r>
              <a:rPr lang="en-US" altLang="en-US" b="0" baseline="0" dirty="0" smtClean="0"/>
              <a:t> </a:t>
            </a:r>
            <a:r>
              <a:rPr lang="en-US" altLang="en-US" b="0" dirty="0" smtClean="0"/>
              <a:t>database contains resources for finding employment, becoming an entrepreneur, learning technical and soft skills, finding a mentor, searching for funding, networking, and many other valuable services. </a:t>
            </a:r>
            <a:endParaRPr lang="en-US" sz="1200" b="0" kern="1200" dirty="0" smtClean="0">
              <a:solidFill>
                <a:schemeClr val="tx1"/>
              </a:solidFill>
              <a:effectLst/>
              <a:latin typeface="+mn-lt"/>
              <a:ea typeface="+mn-ea"/>
              <a:cs typeface="+mn-cs"/>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E35ACE6F-82D9-4DC9-A030-113D7F3246DE}" type="slidenum">
              <a:rPr lang="en-US" altLang="en-US" sz="1200" smtClean="0">
                <a:solidFill>
                  <a:schemeClr val="tx1"/>
                </a:solidFill>
                <a:latin typeface="Verdana" pitchFamily="34" charset="0"/>
              </a:rPr>
              <a:pPr/>
              <a:t>4</a:t>
            </a:fld>
            <a:endParaRPr lang="en-US" altLang="en-US" sz="1200" smtClean="0">
              <a:solidFill>
                <a:schemeClr val="tx1"/>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diffusion of ICTs is occurring across all economic sectors and job categories. In today’s job market, ICT skills are considered essential to enter the workforce and to find a better job. Demand for ICT skills cuts across sectors - from agriculture and construction to education and service industries.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Information technology, business processes and industry-specific services can all be outsourced thanks to ICTs. The offshore services industry employs about 4.1 million people around the world, offering good salaries and careers for graduates and professionals, and the opportunity to incorporate unemployed youth, rural women and other marginalized groups into the labour market.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approaches to outsourcing like crowdsourcing and microwork are providing young people worldwide with task- and project-based work opportunities many of which are not restricted to highly skilled developers, but can also extend to semi-skilled and low-skilled workers with access to a relatively basic digital infrastructure.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World Bank estimates that the global microwork market generates USD 450 to 900 million annually, employing 1.45 to 2.9 million </a:t>
            </a:r>
            <a:r>
              <a:rPr lang="en-GB" sz="1200" kern="1200" dirty="0" err="1" smtClean="0">
                <a:solidFill>
                  <a:schemeClr val="tx1"/>
                </a:solidFill>
                <a:effectLst/>
                <a:latin typeface="+mn-lt"/>
                <a:ea typeface="+mn-ea"/>
                <a:cs typeface="+mn-cs"/>
              </a:rPr>
              <a:t>microworkers</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markets like app economy </a:t>
            </a:r>
            <a:r>
              <a:rPr lang="en-GB" sz="1200" kern="1200" dirty="0" smtClean="0">
                <a:solidFill>
                  <a:schemeClr val="tx1"/>
                </a:solidFill>
                <a:effectLst/>
                <a:latin typeface="+mn-lt"/>
                <a:ea typeface="+mn-ea"/>
                <a:cs typeface="+mn-cs"/>
              </a:rPr>
              <a:t>have inspired a new class of entrepreneurs. From 2007 up to July 2013 app economy has generated roughly 752, 000 app-related jobs in the United States and 530, 000 jobs in the 28 European Union countries.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B82C8C-004D-4722-ABC9-7D51DF357125}" type="slidenum">
              <a:rPr lang="en-US" smtClean="0"/>
              <a:t>5</a:t>
            </a:fld>
            <a:endParaRPr lang="en-US"/>
          </a:p>
        </p:txBody>
      </p:sp>
    </p:spTree>
    <p:extLst>
      <p:ext uri="{BB962C8B-B14F-4D97-AF65-F5344CB8AC3E}">
        <p14:creationId xmlns:p14="http://schemas.microsoft.com/office/powerpoint/2010/main" val="414064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xfrm>
            <a:off x="914183" y="4343912"/>
            <a:ext cx="5029635" cy="3478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What skills are required to take advantage of these new digital opportunities?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popularization of Web 2.0, social media, mobile apps, and other ICT advancements have created the need to re-think and update the types of ICT and ICT-related skills that are required to succeed in today’s world.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Basic computer literacy is not sufficient to pursue the majority of new digital opportunities. New curricula and training programs have emerged to cover the broader set of skills contained within these new frameworks.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young people learn differently thanks to the adoption and widespread use of increasingly sophisticated technologies and applications that are available on smart phones, tablets and personal computers. </a:t>
            </a:r>
            <a:r>
              <a:rPr lang="en-GB" sz="1200" kern="1200" dirty="0" smtClean="0">
                <a:solidFill>
                  <a:schemeClr val="tx1"/>
                </a:solidFill>
                <a:effectLst/>
                <a:latin typeface="+mn-lt"/>
                <a:ea typeface="+mn-ea"/>
                <a:cs typeface="+mn-cs"/>
              </a:rPr>
              <a:t>New ways of interacting and learning are emerging through virtual classrooms, Massive Online Open Courses (MOOCs), technology hubs, coworking spaces, hackerspaces and makerspaces. These new learning opportunities are now accompanied by new accreditation models like online certifications and “badges”.  </a:t>
            </a:r>
            <a:endParaRPr lang="en-US" sz="1200" kern="1200" dirty="0" smtClean="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BBCA1E0-6FD6-4449-BA6D-C3903BCEBB27}" type="slidenum">
              <a:rPr lang="en-US" altLang="en-US" sz="1200" smtClean="0">
                <a:solidFill>
                  <a:schemeClr val="tx1"/>
                </a:solidFill>
                <a:latin typeface="Verdana" pitchFamily="34" charset="0"/>
              </a:rPr>
              <a:pPr/>
              <a:t>6</a:t>
            </a:fld>
            <a:endParaRPr lang="en-US" altLang="en-US" sz="1200" smtClean="0">
              <a:solidFill>
                <a:schemeClr val="tx1"/>
              </a:solidFill>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For women specially, ICT has proven to be life-changing. It has broken traditions and social prejudices, expanded their roles in society and home, given many a new economic and social freedom that has redefined them as persons of stature and value in their communities. </a:t>
            </a:r>
          </a:p>
          <a:p>
            <a:pPr>
              <a:defRPr/>
            </a:pPr>
            <a:endParaRPr lang="en-US" dirty="0" smtClean="0"/>
          </a:p>
          <a:p>
            <a:pPr>
              <a:defRPr/>
            </a:pPr>
            <a:r>
              <a:rPr lang="en-US" dirty="0" smtClean="0"/>
              <a:t>Seeing mothers, disadvantaged women, and young girls actively participating in the knowledge economy shows what can be for many other women.</a:t>
            </a:r>
          </a:p>
          <a:p>
            <a:pPr>
              <a:defRPr/>
            </a:pPr>
            <a:endParaRPr lang="en-US" dirty="0" smtClean="0"/>
          </a:p>
          <a:p>
            <a:pPr>
              <a:defRPr/>
            </a:pPr>
            <a:r>
              <a:rPr lang="en-US" dirty="0" smtClean="0"/>
              <a:t>But too many women remain disconnected from the global technological revolution. Most women can’t afford access to ICTs. Some are trapped in traditional family roles. And often these women lack basic digital literacy.</a:t>
            </a:r>
          </a:p>
          <a:p>
            <a:pPr>
              <a:defRPr/>
            </a:pPr>
            <a:endParaRPr lang="en-US" dirty="0" smtClean="0"/>
          </a:p>
          <a:p>
            <a:pPr>
              <a:defRPr/>
            </a:pPr>
            <a:r>
              <a:rPr lang="en-US" dirty="0" smtClean="0"/>
              <a:t>How do we most effectively put women at the forefront of the emerging knowledge economy?</a:t>
            </a:r>
          </a:p>
          <a:p>
            <a:pPr>
              <a:defRPr/>
            </a:pPr>
            <a:endParaRPr lang="en-US" dirty="0" smtClean="0"/>
          </a:p>
          <a:p>
            <a:pPr marL="228600" indent="-228600">
              <a:buFontTx/>
              <a:buAutoNum type="arabicPeriod"/>
              <a:defRPr/>
            </a:pPr>
            <a:r>
              <a:rPr lang="en-US" dirty="0" smtClean="0"/>
              <a:t>We need to include women who are at the bottom of the development pyramid to be part of the ICT revolution. </a:t>
            </a:r>
            <a:r>
              <a:rPr lang="en-US" dirty="0" smtClean="0">
                <a:sym typeface="Wingdings" panose="05000000000000000000" pitchFamily="2" charset="2"/>
              </a:rPr>
              <a:t> Digital Literacy efforts</a:t>
            </a:r>
          </a:p>
          <a:p>
            <a:pPr marL="228600" indent="-228600">
              <a:buFontTx/>
              <a:buAutoNum type="arabicPeriod"/>
              <a:defRPr/>
            </a:pPr>
            <a:r>
              <a:rPr lang="en-US" dirty="0" smtClean="0">
                <a:sym typeface="Wingdings" panose="05000000000000000000" pitchFamily="2" charset="2"/>
              </a:rPr>
              <a:t>We need to enable women to become creators of technology.  Girls in ICT efforts</a:t>
            </a:r>
            <a:endParaRPr lang="en-US" dirty="0" smtClean="0"/>
          </a:p>
          <a:p>
            <a:pPr>
              <a:defRPr/>
            </a:pPr>
            <a:endParaRPr lang="en-US" dirty="0" smtClean="0"/>
          </a:p>
          <a:p>
            <a:pPr>
              <a:defRPr/>
            </a:pP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B89B0B00-CA1C-435E-8F8C-95F7A0A7FD06}" type="slidenum">
              <a:rPr lang="en-US" altLang="en-US" sz="1200">
                <a:solidFill>
                  <a:prstClr val="black"/>
                </a:solidFill>
                <a:latin typeface="Verdana" pitchFamily="34" charset="0"/>
              </a:rPr>
              <a:pPr/>
              <a:t>7</a:t>
            </a:fld>
            <a:endParaRPr lang="en-US" altLang="en-US" sz="1200">
              <a:solidFill>
                <a:prstClr val="black"/>
              </a:solidFill>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Are women and men equally active Internet users?  The answer is no.  There is still a global gender gap.  The fact is that more men than women use the Internet.</a:t>
            </a:r>
          </a:p>
          <a:p>
            <a:pPr>
              <a:defRPr/>
            </a:pPr>
            <a:r>
              <a:rPr lang="en-US" dirty="0" smtClean="0"/>
              <a:t>Recent research by ITU estimates that there are currently 200 million fewer women online than men – </a:t>
            </a:r>
          </a:p>
          <a:p>
            <a:pPr marL="171450" indent="-171450">
              <a:buFont typeface="Arial" panose="020B0604020202020204" pitchFamily="34" charset="0"/>
              <a:buChar char="•"/>
              <a:defRPr/>
            </a:pPr>
            <a:r>
              <a:rPr lang="en-US" dirty="0" smtClean="0"/>
              <a:t>of the world’s 2.8 billion Internet users, 1.3 billion are women, compared with 1.5 billion men.</a:t>
            </a:r>
          </a:p>
          <a:p>
            <a:pPr marL="171450" indent="-171450">
              <a:buFont typeface="Arial" panose="020B0604020202020204" pitchFamily="34" charset="0"/>
              <a:buChar char="•"/>
              <a:defRPr/>
            </a:pPr>
            <a:r>
              <a:rPr lang="en-US" dirty="0" smtClean="0"/>
              <a:t> The gap is more pronounced in the developing world where 16% fewer women than men use the Internet compared with only 2% fewer women than men in the developed world.</a:t>
            </a:r>
          </a:p>
          <a:p>
            <a:pPr marL="171450" indent="-171450">
              <a:buFont typeface="Arial" panose="020B0604020202020204" pitchFamily="34" charset="0"/>
              <a:buChar char="•"/>
              <a:defRPr/>
            </a:pPr>
            <a:r>
              <a:rPr lang="en-US" dirty="0" smtClean="0"/>
              <a:t>Put differently, globally, 37% of all women are online, compared with 41% of all men. </a:t>
            </a:r>
          </a:p>
          <a:p>
            <a:pPr marL="171450" indent="-171450">
              <a:buFont typeface="Arial" panose="020B0604020202020204" pitchFamily="34" charset="0"/>
              <a:buChar char="•"/>
              <a:defRPr/>
            </a:pPr>
            <a:r>
              <a:rPr lang="en-US" dirty="0" smtClean="0"/>
              <a:t>[The developing world is home to about 826 million female Internet users and 980 million male Internet users. </a:t>
            </a:r>
          </a:p>
          <a:p>
            <a:pPr marL="171450" indent="-171450">
              <a:buFont typeface="Arial" panose="020B0604020202020204" pitchFamily="34" charset="0"/>
              <a:buChar char="•"/>
              <a:defRPr/>
            </a:pPr>
            <a:r>
              <a:rPr lang="en-US" dirty="0" smtClean="0"/>
              <a:t>The developed world is home to about 475 million female Internet users and 483 million male Internet users.]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5A2BE09B-7B79-4D43-8835-7275C7DC217E}" type="slidenum">
              <a:rPr lang="en-US" altLang="en-US" sz="1200" smtClean="0">
                <a:solidFill>
                  <a:schemeClr val="tx1"/>
                </a:solidFill>
                <a:latin typeface="Verdana" pitchFamily="34" charset="0"/>
              </a:rPr>
              <a:pPr/>
              <a:t>8</a:t>
            </a:fld>
            <a:endParaRPr lang="en-US" altLang="en-US" sz="1200" smtClean="0">
              <a:solidFill>
                <a:schemeClr val="tx1"/>
              </a:solidFill>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xfrm>
            <a:off x="304444" y="4343985"/>
            <a:ext cx="6031194" cy="44053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let’s think about the creators and developers of ICT.</a:t>
            </a:r>
          </a:p>
          <a:p>
            <a:r>
              <a:rPr lang="en-US" altLang="en-US" dirty="0" smtClean="0"/>
              <a:t>Who are the faces that come to mind when we think about some of the most prominent ICT innovators?</a:t>
            </a:r>
          </a:p>
          <a:p>
            <a:r>
              <a:rPr lang="en-US" altLang="en-US" dirty="0" smtClean="0"/>
              <a:t>Steve Jobs of Apple.  Bill Gates of Microsoft.  Mark Zuckerberg of Facebook.  I could name many more men, as I’m sure you could.</a:t>
            </a:r>
          </a:p>
          <a:p>
            <a:r>
              <a:rPr lang="en-US" altLang="en-US" dirty="0" smtClean="0"/>
              <a:t>Now, can we name some women?</a:t>
            </a:r>
          </a:p>
          <a:p>
            <a:r>
              <a:rPr lang="en-US" altLang="en-US" dirty="0" smtClean="0"/>
              <a:t>We have </a:t>
            </a:r>
            <a:r>
              <a:rPr lang="en-US" altLang="en-US" dirty="0" err="1" smtClean="0"/>
              <a:t>Marrisa</a:t>
            </a:r>
            <a:r>
              <a:rPr lang="en-US" altLang="en-US" dirty="0" smtClean="0"/>
              <a:t> Mayer of Yahoo, Sheryl Sandberg of Facebook, who has become a women’s activist, Meg Whitman at Hewlett Packard and of course Nellie </a:t>
            </a:r>
            <a:r>
              <a:rPr lang="en-US" altLang="en-US" dirty="0" err="1" smtClean="0"/>
              <a:t>Kroes</a:t>
            </a:r>
            <a:r>
              <a:rPr lang="en-US" altLang="en-US" dirty="0" smtClean="0"/>
              <a:t>, the European Commission Vice President and Digital Agenda commissioner.</a:t>
            </a:r>
          </a:p>
          <a:p>
            <a:endParaRPr lang="en-US" altLang="en-US" dirty="0" smtClean="0"/>
          </a:p>
          <a:p>
            <a:r>
              <a:rPr lang="en-US" altLang="en-US" dirty="0" smtClean="0"/>
              <a:t>But these women are the exception.  In Europe, 20% of women aged 30 with ICT-related bachelor degrees work in the sector, while only 9% of women above 45 years old with these degrees do so, according to the October 2013 European Commission Report, </a:t>
            </a:r>
            <a:r>
              <a:rPr lang="en-US" altLang="en-US" b="1" i="1" dirty="0" smtClean="0"/>
              <a:t>Women Active in the ICT Sector</a:t>
            </a:r>
            <a:r>
              <a:rPr lang="en-US" altLang="en-US" dirty="0" smtClean="0"/>
              <a:t>.  This reports also predicts 900,000 unfilled ICT jobs in Europe by 2015!</a:t>
            </a:r>
          </a:p>
          <a:p>
            <a:r>
              <a:rPr lang="en-US" altLang="en-US" dirty="0" smtClean="0"/>
              <a:t>These figures mirror an almost identical situation in the U.S. where the number of women with computer science degrees has fallen since 1980.  Back in 1980, young women were earning 37% of computer science degrees. Today that number has fallen to below 20%.  As in Europe, there is an estimated skills shortfall of 1 million tech jobs in the US for the period 2010-2020.</a:t>
            </a:r>
          </a:p>
          <a:p>
            <a:endParaRPr lang="en-US" altLang="en-US" dirty="0" smtClean="0"/>
          </a:p>
          <a:p>
            <a:pPr>
              <a:defRPr/>
            </a:pPr>
            <a:r>
              <a:rPr lang="en-US" altLang="en-US" dirty="0" smtClean="0"/>
              <a:t>According to </a:t>
            </a:r>
            <a:r>
              <a:rPr lang="en-US" sz="1200" b="1" dirty="0" smtClean="0">
                <a:solidFill>
                  <a:srgbClr val="5C5C5C"/>
                </a:solidFill>
                <a:latin typeface="+mn-lt"/>
              </a:rPr>
              <a:t>World Bank, 2014</a:t>
            </a:r>
            <a:r>
              <a:rPr lang="en-US" sz="1200" b="1" baseline="0" dirty="0" smtClean="0">
                <a:solidFill>
                  <a:srgbClr val="5C5C5C"/>
                </a:solidFill>
                <a:latin typeface="+mn-lt"/>
              </a:rPr>
              <a:t> report, </a:t>
            </a:r>
            <a:r>
              <a:rPr lang="en-US" sz="1200" b="1" dirty="0" smtClean="0">
                <a:solidFill>
                  <a:srgbClr val="5C5C5C"/>
                </a:solidFill>
                <a:latin typeface="+mn-lt"/>
              </a:rPr>
              <a:t>Gender at Work,</a:t>
            </a:r>
            <a:r>
              <a:rPr lang="en-US" sz="1200" b="1" baseline="0" dirty="0" smtClean="0">
                <a:solidFill>
                  <a:srgbClr val="5C5C5C"/>
                </a:solidFill>
                <a:latin typeface="+mn-lt"/>
              </a:rPr>
              <a:t> </a:t>
            </a:r>
            <a:r>
              <a:rPr lang="en-US" sz="1200" dirty="0" smtClean="0"/>
              <a:t>Women are underrepresented in many high-growth fields like science, technology, and engineering, which are important to countries' innovation, connectedness, and competitiveness in global markets. Women’s share of the ICT workforce is less than 1/3 in Jordan and only around 1/5 in South Africa, Sri Lanka and the UK.</a:t>
            </a: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Times New Roman" pitchFamily="18" charset="0"/>
                <a:cs typeface="Arial" pitchFamily="34" charset="0"/>
              </a:defRPr>
            </a:lvl1pPr>
            <a:lvl2pPr marL="742950" indent="-285750" eaLnBrk="0" hangingPunct="0">
              <a:defRPr sz="1600">
                <a:solidFill>
                  <a:schemeClr val="bg1"/>
                </a:solidFill>
                <a:latin typeface="Times New Roman" pitchFamily="18" charset="0"/>
                <a:cs typeface="Arial" pitchFamily="34" charset="0"/>
              </a:defRPr>
            </a:lvl2pPr>
            <a:lvl3pPr marL="1143000" indent="-228600" eaLnBrk="0" hangingPunct="0">
              <a:defRPr sz="1600">
                <a:solidFill>
                  <a:schemeClr val="bg1"/>
                </a:solidFill>
                <a:latin typeface="Times New Roman" pitchFamily="18" charset="0"/>
                <a:cs typeface="Arial" pitchFamily="34" charset="0"/>
              </a:defRPr>
            </a:lvl3pPr>
            <a:lvl4pPr marL="1600200" indent="-228600" eaLnBrk="0" hangingPunct="0">
              <a:defRPr sz="1600">
                <a:solidFill>
                  <a:schemeClr val="bg1"/>
                </a:solidFill>
                <a:latin typeface="Times New Roman" pitchFamily="18" charset="0"/>
                <a:cs typeface="Arial" pitchFamily="34" charset="0"/>
              </a:defRPr>
            </a:lvl4pPr>
            <a:lvl5pPr marL="2057400" indent="-228600" eaLnBrk="0" hangingPunct="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40166C8D-B786-4A84-881F-118A09A2B71A}" type="slidenum">
              <a:rPr lang="en-US" altLang="en-US" sz="1200" smtClean="0">
                <a:solidFill>
                  <a:schemeClr val="tx1"/>
                </a:solidFill>
                <a:latin typeface="Verdana" pitchFamily="34" charset="0"/>
              </a:rPr>
              <a:pPr/>
              <a:t>9</a:t>
            </a:fld>
            <a:endParaRPr lang="en-US" altLang="en-US" sz="1200" smtClean="0">
              <a:solidFill>
                <a:schemeClr val="tx1"/>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6" name="Text Box 73"/>
          <p:cNvSpPr txBox="1">
            <a:spLocks noChangeArrowheads="1"/>
          </p:cNvSpPr>
          <p:nvPr/>
        </p:nvSpPr>
        <p:spPr bwMode="auto">
          <a:xfrm>
            <a:off x="4418013" y="404813"/>
            <a:ext cx="267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fontAlgn="base">
              <a:spcBef>
                <a:spcPct val="0"/>
              </a:spcBef>
              <a:spcAft>
                <a:spcPct val="0"/>
              </a:spcAft>
              <a:defRPr/>
            </a:pPr>
            <a:r>
              <a:rPr lang="en-US" sz="1100" b="1" smtClean="0">
                <a:solidFill>
                  <a:srgbClr val="1B5BA2"/>
                </a:solidFill>
                <a:latin typeface="Arial" panose="020B0604020202020204"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pic>
        <p:nvPicPr>
          <p:cNvPr id="8"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0" name="Text Box 7"/>
          <p:cNvSpPr txBox="1">
            <a:spLocks noChangeArrowheads="1"/>
          </p:cNvSpPr>
          <p:nvPr/>
        </p:nvSpPr>
        <p:spPr bwMode="auto">
          <a:xfrm>
            <a:off x="7620000" y="6175375"/>
            <a:ext cx="1292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defRPr/>
            </a:pPr>
            <a:r>
              <a:rPr lang="en-US" sz="1000" smtClean="0">
                <a:solidFill>
                  <a:srgbClr val="FFFFFF"/>
                </a:solidFill>
                <a:latin typeface="Univers"/>
              </a:rPr>
              <a:t>International</a:t>
            </a:r>
            <a:br>
              <a:rPr lang="en-US" sz="1000" smtClean="0">
                <a:solidFill>
                  <a:srgbClr val="FFFFFF"/>
                </a:solidFill>
                <a:latin typeface="Univers"/>
              </a:rPr>
            </a:br>
            <a:r>
              <a:rPr lang="en-US" sz="1000" smtClean="0">
                <a:solidFill>
                  <a:srgbClr val="FFFFFF"/>
                </a:solidFill>
                <a:latin typeface="Univers"/>
              </a:rPr>
              <a:t>Telecommunication</a:t>
            </a:r>
            <a:br>
              <a:rPr lang="en-US" sz="1000" smtClean="0">
                <a:solidFill>
                  <a:srgbClr val="FFFFFF"/>
                </a:solidFill>
                <a:latin typeface="Univers"/>
              </a:rPr>
            </a:br>
            <a:r>
              <a:rPr lang="en-US" sz="1000" smtClean="0">
                <a:solidFill>
                  <a:srgbClr val="FFFFFF"/>
                </a:solidFill>
                <a:latin typeface="Univers"/>
              </a:rPr>
              <a:t>Union</a:t>
            </a:r>
          </a:p>
        </p:txBody>
      </p:sp>
      <p:sp>
        <p:nvSpPr>
          <p:cNvPr id="11" name="Rectangle 8"/>
          <p:cNvSpPr>
            <a:spLocks noChangeArrowheads="1"/>
          </p:cNvSpPr>
          <p:nvPr/>
        </p:nvSpPr>
        <p:spPr bwMode="auto">
          <a:xfrm>
            <a:off x="6426200" y="4343400"/>
            <a:ext cx="52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200" b="1" smtClean="0">
                <a:solidFill>
                  <a:srgbClr val="0C4B84"/>
                </a:solidFill>
                <a:latin typeface="Verdana" pitchFamily="34" charset="0"/>
              </a:rPr>
              <a:t> </a:t>
            </a:r>
            <a:endParaRPr lang="en-US" altLang="en-US" sz="2400" smtClean="0">
              <a:solidFill>
                <a:srgbClr val="5C5C5C"/>
              </a:solidFill>
              <a:latin typeface="Verdana" pitchFamily="34" charset="0"/>
            </a:endParaRPr>
          </a:p>
        </p:txBody>
      </p:sp>
      <p:sp>
        <p:nvSpPr>
          <p:cNvPr id="12" name="Rectangle 9"/>
          <p:cNvSpPr>
            <a:spLocks noChangeArrowheads="1"/>
          </p:cNvSpPr>
          <p:nvPr/>
        </p:nvSpPr>
        <p:spPr bwMode="auto">
          <a:xfrm>
            <a:off x="7319963" y="4524375"/>
            <a:ext cx="52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200" b="1" smtClean="0">
                <a:solidFill>
                  <a:srgbClr val="0C4B84"/>
                </a:solidFill>
                <a:latin typeface="Verdana" pitchFamily="34" charset="0"/>
              </a:rPr>
              <a:t> </a:t>
            </a:r>
            <a:endParaRPr lang="en-US" altLang="en-US" sz="2400" smtClean="0">
              <a:solidFill>
                <a:srgbClr val="5C5C5C"/>
              </a:solidFill>
              <a:latin typeface="Verdana" pitchFamily="34" charset="0"/>
            </a:endParaRPr>
          </a:p>
        </p:txBody>
      </p:sp>
      <p:sp>
        <p:nvSpPr>
          <p:cNvPr id="13" name="Rectangle 10"/>
          <p:cNvSpPr>
            <a:spLocks noChangeArrowheads="1"/>
          </p:cNvSpPr>
          <p:nvPr/>
        </p:nvSpPr>
        <p:spPr bwMode="auto">
          <a:xfrm>
            <a:off x="5280025" y="4802188"/>
            <a:ext cx="44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000" smtClean="0">
                <a:solidFill>
                  <a:srgbClr val="000000"/>
                </a:solidFill>
                <a:latin typeface="Verdana" pitchFamily="34" charset="0"/>
              </a:rPr>
              <a:t> </a:t>
            </a:r>
            <a:endParaRPr lang="en-US" altLang="en-US" sz="2400" smtClean="0">
              <a:solidFill>
                <a:srgbClr val="5C5C5C"/>
              </a:solidFill>
              <a:latin typeface="Verdana" pitchFamily="34" charset="0"/>
            </a:endParaRPr>
          </a:p>
        </p:txBody>
      </p:sp>
      <p:sp>
        <p:nvSpPr>
          <p:cNvPr id="14"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79203" name="Rectangle 3"/>
          <p:cNvSpPr>
            <a:spLocks noGrp="1" noChangeArrowheads="1"/>
          </p:cNvSpPr>
          <p:nvPr>
            <p:ph type="ctrTitle"/>
          </p:nvPr>
        </p:nvSpPr>
        <p:spPr>
          <a:xfrm>
            <a:off x="685800" y="1686991"/>
            <a:ext cx="7772400" cy="1323439"/>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8709166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D5914E5-3F35-486A-8D0A-8F08509D4650}" type="slidenum">
              <a:rPr lang="en-US" altLang="en-US"/>
              <a:pPr>
                <a:defRPr/>
              </a:pPr>
              <a:t>‹#›</a:t>
            </a:fld>
            <a:endParaRPr lang="en-US" altLang="en-US"/>
          </a:p>
        </p:txBody>
      </p:sp>
    </p:spTree>
    <p:extLst>
      <p:ext uri="{BB962C8B-B14F-4D97-AF65-F5344CB8AC3E}">
        <p14:creationId xmlns:p14="http://schemas.microsoft.com/office/powerpoint/2010/main" val="6789932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321"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9"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76207BF-E53D-46AF-A220-FD20C44EF247}" type="slidenum">
              <a:rPr lang="en-US" altLang="en-US"/>
              <a:pPr>
                <a:defRPr/>
              </a:pPr>
              <a:t>‹#›</a:t>
            </a:fld>
            <a:endParaRPr lang="en-US" altLang="en-US"/>
          </a:p>
        </p:txBody>
      </p:sp>
    </p:spTree>
    <p:extLst>
      <p:ext uri="{BB962C8B-B14F-4D97-AF65-F5344CB8AC3E}">
        <p14:creationId xmlns:p14="http://schemas.microsoft.com/office/powerpoint/2010/main" val="8218680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6" name="Text Box 73"/>
          <p:cNvSpPr txBox="1">
            <a:spLocks noChangeArrowheads="1"/>
          </p:cNvSpPr>
          <p:nvPr/>
        </p:nvSpPr>
        <p:spPr bwMode="auto">
          <a:xfrm>
            <a:off x="4418013" y="404813"/>
            <a:ext cx="267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fontAlgn="base">
              <a:spcBef>
                <a:spcPct val="0"/>
              </a:spcBef>
              <a:spcAft>
                <a:spcPct val="0"/>
              </a:spcAft>
              <a:defRPr/>
            </a:pPr>
            <a:r>
              <a:rPr lang="en-US" sz="1100" b="1" smtClean="0">
                <a:solidFill>
                  <a:srgbClr val="1B5BA2"/>
                </a:solidFill>
                <a:latin typeface="Arial" panose="020B0604020202020204"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pic>
        <p:nvPicPr>
          <p:cNvPr id="8"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0" name="Text Box 7"/>
          <p:cNvSpPr txBox="1">
            <a:spLocks noChangeArrowheads="1"/>
          </p:cNvSpPr>
          <p:nvPr/>
        </p:nvSpPr>
        <p:spPr bwMode="auto">
          <a:xfrm>
            <a:off x="7620000" y="6175375"/>
            <a:ext cx="1292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defRPr/>
            </a:pPr>
            <a:r>
              <a:rPr lang="en-US" sz="1000" smtClean="0">
                <a:solidFill>
                  <a:srgbClr val="FFFFFF"/>
                </a:solidFill>
                <a:latin typeface="Univers"/>
              </a:rPr>
              <a:t>International</a:t>
            </a:r>
            <a:br>
              <a:rPr lang="en-US" sz="1000" smtClean="0">
                <a:solidFill>
                  <a:srgbClr val="FFFFFF"/>
                </a:solidFill>
                <a:latin typeface="Univers"/>
              </a:rPr>
            </a:br>
            <a:r>
              <a:rPr lang="en-US" sz="1000" smtClean="0">
                <a:solidFill>
                  <a:srgbClr val="FFFFFF"/>
                </a:solidFill>
                <a:latin typeface="Univers"/>
              </a:rPr>
              <a:t>Telecommunication</a:t>
            </a:r>
            <a:br>
              <a:rPr lang="en-US" sz="1000" smtClean="0">
                <a:solidFill>
                  <a:srgbClr val="FFFFFF"/>
                </a:solidFill>
                <a:latin typeface="Univers"/>
              </a:rPr>
            </a:br>
            <a:r>
              <a:rPr lang="en-US" sz="1000" smtClean="0">
                <a:solidFill>
                  <a:srgbClr val="FFFFFF"/>
                </a:solidFill>
                <a:latin typeface="Univers"/>
              </a:rPr>
              <a:t>Union</a:t>
            </a:r>
          </a:p>
        </p:txBody>
      </p:sp>
      <p:sp>
        <p:nvSpPr>
          <p:cNvPr id="11" name="Rectangle 8"/>
          <p:cNvSpPr>
            <a:spLocks noChangeArrowheads="1"/>
          </p:cNvSpPr>
          <p:nvPr/>
        </p:nvSpPr>
        <p:spPr bwMode="auto">
          <a:xfrm>
            <a:off x="6426200" y="4343400"/>
            <a:ext cx="52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200" b="1" smtClean="0">
                <a:solidFill>
                  <a:srgbClr val="0C4B84"/>
                </a:solidFill>
                <a:latin typeface="Verdana" pitchFamily="34" charset="0"/>
              </a:rPr>
              <a:t> </a:t>
            </a:r>
            <a:endParaRPr lang="en-US" altLang="en-US" sz="2400" smtClean="0">
              <a:solidFill>
                <a:srgbClr val="5C5C5C"/>
              </a:solidFill>
              <a:latin typeface="Verdana" pitchFamily="34" charset="0"/>
            </a:endParaRPr>
          </a:p>
        </p:txBody>
      </p:sp>
      <p:sp>
        <p:nvSpPr>
          <p:cNvPr id="12" name="Rectangle 9"/>
          <p:cNvSpPr>
            <a:spLocks noChangeArrowheads="1"/>
          </p:cNvSpPr>
          <p:nvPr/>
        </p:nvSpPr>
        <p:spPr bwMode="auto">
          <a:xfrm>
            <a:off x="7319963" y="4524375"/>
            <a:ext cx="52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200" b="1" smtClean="0">
                <a:solidFill>
                  <a:srgbClr val="0C4B84"/>
                </a:solidFill>
                <a:latin typeface="Verdana" pitchFamily="34" charset="0"/>
              </a:rPr>
              <a:t> </a:t>
            </a:r>
            <a:endParaRPr lang="en-US" altLang="en-US" sz="2400" smtClean="0">
              <a:solidFill>
                <a:srgbClr val="5C5C5C"/>
              </a:solidFill>
              <a:latin typeface="Verdana" pitchFamily="34" charset="0"/>
            </a:endParaRPr>
          </a:p>
        </p:txBody>
      </p:sp>
      <p:sp>
        <p:nvSpPr>
          <p:cNvPr id="13" name="Rectangle 10"/>
          <p:cNvSpPr>
            <a:spLocks noChangeArrowheads="1"/>
          </p:cNvSpPr>
          <p:nvPr/>
        </p:nvSpPr>
        <p:spPr bwMode="auto">
          <a:xfrm>
            <a:off x="5280025" y="4802188"/>
            <a:ext cx="44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000" smtClean="0">
                <a:solidFill>
                  <a:srgbClr val="000000"/>
                </a:solidFill>
                <a:latin typeface="Verdana" pitchFamily="34" charset="0"/>
              </a:rPr>
              <a:t> </a:t>
            </a:r>
            <a:endParaRPr lang="en-US" altLang="en-US" sz="2400" smtClean="0">
              <a:solidFill>
                <a:srgbClr val="5C5C5C"/>
              </a:solidFill>
              <a:latin typeface="Verdana" pitchFamily="34" charset="0"/>
            </a:endParaRPr>
          </a:p>
        </p:txBody>
      </p:sp>
      <p:sp>
        <p:nvSpPr>
          <p:cNvPr id="14"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79203" name="Rectangle 3"/>
          <p:cNvSpPr>
            <a:spLocks noGrp="1" noChangeArrowheads="1"/>
          </p:cNvSpPr>
          <p:nvPr>
            <p:ph type="ctrTitle"/>
          </p:nvPr>
        </p:nvSpPr>
        <p:spPr>
          <a:xfrm>
            <a:off x="685800" y="1686991"/>
            <a:ext cx="7772400" cy="1323439"/>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40643029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24CFACD6-E842-410A-857A-293587A2AC79}" type="slidenum">
              <a:rPr lang="en-US" altLang="en-US"/>
              <a:pPr>
                <a:defRPr/>
              </a:pPr>
              <a:t>‹#›</a:t>
            </a:fld>
            <a:endParaRPr lang="en-US" altLang="en-US"/>
          </a:p>
        </p:txBody>
      </p:sp>
    </p:spTree>
    <p:extLst>
      <p:ext uri="{BB962C8B-B14F-4D97-AF65-F5344CB8AC3E}">
        <p14:creationId xmlns:p14="http://schemas.microsoft.com/office/powerpoint/2010/main" val="25030319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915C38BE-A0D5-4CB5-B2FF-7C3A47046EE8}" type="slidenum">
              <a:rPr lang="en-US" altLang="en-US"/>
              <a:pPr>
                <a:defRPr/>
              </a:pPr>
              <a:t>‹#›</a:t>
            </a:fld>
            <a:endParaRPr lang="en-US" altLang="en-US"/>
          </a:p>
        </p:txBody>
      </p:sp>
    </p:spTree>
    <p:extLst>
      <p:ext uri="{BB962C8B-B14F-4D97-AF65-F5344CB8AC3E}">
        <p14:creationId xmlns:p14="http://schemas.microsoft.com/office/powerpoint/2010/main" val="2520919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6"/>
            <a:ext cx="3810000" cy="4400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6"/>
            <a:ext cx="3810000" cy="4400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6BA8662E-F93D-40E8-8886-1EFDE5540AEA}" type="slidenum">
              <a:rPr lang="en-US" altLang="en-US"/>
              <a:pPr>
                <a:defRPr/>
              </a:pPr>
              <a:t>‹#›</a:t>
            </a:fld>
            <a:endParaRPr lang="en-US" altLang="en-US"/>
          </a:p>
        </p:txBody>
      </p:sp>
    </p:spTree>
    <p:extLst>
      <p:ext uri="{BB962C8B-B14F-4D97-AF65-F5344CB8AC3E}">
        <p14:creationId xmlns:p14="http://schemas.microsoft.com/office/powerpoint/2010/main" val="17022841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7"/>
            <a:ext cx="82296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05B615B8-13D5-42DC-BA55-135DEF389D56}" type="slidenum">
              <a:rPr lang="en-US" altLang="en-US"/>
              <a:pPr>
                <a:defRPr/>
              </a:pPr>
              <a:t>‹#›</a:t>
            </a:fld>
            <a:endParaRPr lang="en-US" altLang="en-US"/>
          </a:p>
        </p:txBody>
      </p:sp>
    </p:spTree>
    <p:extLst>
      <p:ext uri="{BB962C8B-B14F-4D97-AF65-F5344CB8AC3E}">
        <p14:creationId xmlns:p14="http://schemas.microsoft.com/office/powerpoint/2010/main" val="9801485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0F270E54-9301-4ED4-9EAD-A9C70876BD7F}" type="slidenum">
              <a:rPr lang="en-US" altLang="en-US"/>
              <a:pPr>
                <a:defRPr/>
              </a:pPr>
              <a:t>‹#›</a:t>
            </a:fld>
            <a:endParaRPr lang="en-US" altLang="en-US"/>
          </a:p>
        </p:txBody>
      </p:sp>
    </p:spTree>
    <p:extLst>
      <p:ext uri="{BB962C8B-B14F-4D97-AF65-F5344CB8AC3E}">
        <p14:creationId xmlns:p14="http://schemas.microsoft.com/office/powerpoint/2010/main" val="13755982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42E80767-1E00-414E-83FF-01F915F7B8D8}" type="slidenum">
              <a:rPr lang="en-US" altLang="en-US"/>
              <a:pPr>
                <a:defRPr/>
              </a:pPr>
              <a:t>‹#›</a:t>
            </a:fld>
            <a:endParaRPr lang="en-US" altLang="en-US"/>
          </a:p>
        </p:txBody>
      </p:sp>
    </p:spTree>
    <p:extLst>
      <p:ext uri="{BB962C8B-B14F-4D97-AF65-F5344CB8AC3E}">
        <p14:creationId xmlns:p14="http://schemas.microsoft.com/office/powerpoint/2010/main" val="398754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727214"/>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9ED0C36-15C5-4202-9C06-8A5A8BDC7D28}" type="slidenum">
              <a:rPr lang="en-US" altLang="en-US"/>
              <a:pPr>
                <a:defRPr/>
              </a:pPr>
              <a:t>‹#›</a:t>
            </a:fld>
            <a:endParaRPr lang="en-US" altLang="en-US"/>
          </a:p>
        </p:txBody>
      </p:sp>
    </p:spTree>
    <p:extLst>
      <p:ext uri="{BB962C8B-B14F-4D97-AF65-F5344CB8AC3E}">
        <p14:creationId xmlns:p14="http://schemas.microsoft.com/office/powerpoint/2010/main" val="47710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24CFACD6-E842-410A-857A-293587A2AC79}" type="slidenum">
              <a:rPr lang="en-US" altLang="en-US"/>
              <a:pPr>
                <a:defRPr/>
              </a:pPr>
              <a:t>‹#›</a:t>
            </a:fld>
            <a:endParaRPr lang="en-US" altLang="en-US"/>
          </a:p>
        </p:txBody>
      </p:sp>
    </p:spTree>
    <p:extLst>
      <p:ext uri="{BB962C8B-B14F-4D97-AF65-F5344CB8AC3E}">
        <p14:creationId xmlns:p14="http://schemas.microsoft.com/office/powerpoint/2010/main" val="24358471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3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AB0DC5A9-5940-4B85-81C8-214F1C52D996}" type="slidenum">
              <a:rPr lang="en-US" altLang="en-US"/>
              <a:pPr>
                <a:defRPr/>
              </a:pPr>
              <a:t>‹#›</a:t>
            </a:fld>
            <a:endParaRPr lang="en-US" altLang="en-US"/>
          </a:p>
        </p:txBody>
      </p:sp>
    </p:spTree>
    <p:extLst>
      <p:ext uri="{BB962C8B-B14F-4D97-AF65-F5344CB8AC3E}">
        <p14:creationId xmlns:p14="http://schemas.microsoft.com/office/powerpoint/2010/main" val="22711516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D5914E5-3F35-486A-8D0A-8F08509D4650}" type="slidenum">
              <a:rPr lang="en-US" altLang="en-US"/>
              <a:pPr>
                <a:defRPr/>
              </a:pPr>
              <a:t>‹#›</a:t>
            </a:fld>
            <a:endParaRPr lang="en-US" altLang="en-US"/>
          </a:p>
        </p:txBody>
      </p:sp>
    </p:spTree>
    <p:extLst>
      <p:ext uri="{BB962C8B-B14F-4D97-AF65-F5344CB8AC3E}">
        <p14:creationId xmlns:p14="http://schemas.microsoft.com/office/powerpoint/2010/main" val="19064920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321"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9"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76207BF-E53D-46AF-A220-FD20C44EF247}" type="slidenum">
              <a:rPr lang="en-US" altLang="en-US"/>
              <a:pPr>
                <a:defRPr/>
              </a:pPr>
              <a:t>‹#›</a:t>
            </a:fld>
            <a:endParaRPr lang="en-US" altLang="en-US"/>
          </a:p>
        </p:txBody>
      </p:sp>
    </p:spTree>
    <p:extLst>
      <p:ext uri="{BB962C8B-B14F-4D97-AF65-F5344CB8AC3E}">
        <p14:creationId xmlns:p14="http://schemas.microsoft.com/office/powerpoint/2010/main" val="56750637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855A3488-9814-4032-9D58-A3E1D79B7E1D}" type="datetimeFigureOut">
              <a:rPr lang="en-US"/>
              <a:pPr fontAlgn="base">
                <a:spcBef>
                  <a:spcPct val="0"/>
                </a:spcBef>
                <a:spcAft>
                  <a:spcPct val="0"/>
                </a:spcAft>
                <a:defRPr/>
              </a:pPr>
              <a:t>26/03/2014</a:t>
            </a:fld>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34D26F43-7F1D-48CA-87BF-A17154D975C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89316240"/>
      </p:ext>
    </p:extLst>
  </p:cSld>
  <p:clrMapOvr>
    <a:masterClrMapping/>
  </p:clrMapOvr>
  <p:transition spd="med" advClick="0"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E167086A-5FA9-40B0-8AA6-570A35043772}" type="datetimeFigureOut">
              <a:rPr lang="en-US"/>
              <a:pPr fontAlgn="base">
                <a:spcBef>
                  <a:spcPct val="0"/>
                </a:spcBef>
                <a:spcAft>
                  <a:spcPct val="0"/>
                </a:spcAft>
                <a:defRPr/>
              </a:pPr>
              <a:t>26/03/2014</a:t>
            </a:fld>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18F05937-5B16-4C41-8CC5-B0DDFF4BD93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08695718"/>
      </p:ext>
    </p:extLst>
  </p:cSld>
  <p:clrMapOvr>
    <a:masterClrMapping/>
  </p:clrMapOvr>
  <p:transition spd="med" advClick="0" advTm="3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DC682693-DEE4-4FBE-B24D-4CD40FD3E2F2}" type="datetimeFigureOut">
              <a:rPr lang="en-US"/>
              <a:pPr fontAlgn="base">
                <a:spcBef>
                  <a:spcPct val="0"/>
                </a:spcBef>
                <a:spcAft>
                  <a:spcPct val="0"/>
                </a:spcAft>
                <a:defRPr/>
              </a:pPr>
              <a:t>26/03/2014</a:t>
            </a:fld>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E4CCB0C5-C089-4E26-BE44-91C829830D4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15272408"/>
      </p:ext>
    </p:extLst>
  </p:cSld>
  <p:clrMapOvr>
    <a:masterClrMapping/>
  </p:clrMapOvr>
  <p:transition spd="med" advClick="0"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876A3D80-FBE3-4FEB-B221-B8CB742BD533}" type="datetimeFigureOut">
              <a:rPr lang="en-US"/>
              <a:pPr fontAlgn="base">
                <a:spcBef>
                  <a:spcPct val="0"/>
                </a:spcBef>
                <a:spcAft>
                  <a:spcPct val="0"/>
                </a:spcAft>
                <a:defRPr/>
              </a:pPr>
              <a:t>26/03/2014</a:t>
            </a:fld>
            <a:endParaRPr lang="en-US"/>
          </a:p>
        </p:txBody>
      </p:sp>
      <p:sp>
        <p:nvSpPr>
          <p:cNvPr id="6" name="Footer Placeholder 5"/>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D9ED3877-DC63-4A22-83AD-794D1237C4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86719157"/>
      </p:ext>
    </p:extLst>
  </p:cSld>
  <p:clrMapOvr>
    <a:masterClrMapping/>
  </p:clrMapOvr>
  <p:transition spd="med"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3B9F4F09-A16E-4E2F-A83C-37136C7A0B38}" type="datetimeFigureOut">
              <a:rPr lang="en-US"/>
              <a:pPr fontAlgn="base">
                <a:spcBef>
                  <a:spcPct val="0"/>
                </a:spcBef>
                <a:spcAft>
                  <a:spcPct val="0"/>
                </a:spcAft>
                <a:defRPr/>
              </a:pPr>
              <a:t>26/03/2014</a:t>
            </a:fld>
            <a:endParaRPr lang="en-US"/>
          </a:p>
        </p:txBody>
      </p:sp>
      <p:sp>
        <p:nvSpPr>
          <p:cNvPr id="8" name="Footer Placeholder 7"/>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9" name="Slide Number Placeholder 8"/>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E72FB214-3499-4BA1-A702-883ED35FAF39}"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87037492"/>
      </p:ext>
    </p:extLst>
  </p:cSld>
  <p:clrMapOvr>
    <a:masterClrMapping/>
  </p:clrMapOvr>
  <p:transition spd="med" advClick="0" advTm="3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9533E076-5FD4-4A5A-BD5B-30067CAE85D0}" type="datetimeFigureOut">
              <a:rPr lang="en-US"/>
              <a:pPr fontAlgn="base">
                <a:spcBef>
                  <a:spcPct val="0"/>
                </a:spcBef>
                <a:spcAft>
                  <a:spcPct val="0"/>
                </a:spcAft>
                <a:defRPr/>
              </a:pPr>
              <a:t>26/03/2014</a:t>
            </a:fld>
            <a:endParaRPr lang="en-US"/>
          </a:p>
        </p:txBody>
      </p:sp>
      <p:sp>
        <p:nvSpPr>
          <p:cNvPr id="4" name="Footer Placeholder 3"/>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5" name="Slide Number Placeholder 4"/>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251C2A6D-172A-4708-84D5-00416F8E5F6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47014510"/>
      </p:ext>
    </p:extLst>
  </p:cSld>
  <p:clrMapOvr>
    <a:masterClrMapping/>
  </p:clrMapOvr>
  <p:transition spd="med" advClick="0" advTm="3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5926111B-CC6A-43FB-807F-410B9686AE87}" type="datetimeFigureOut">
              <a:rPr lang="en-US"/>
              <a:pPr fontAlgn="base">
                <a:spcBef>
                  <a:spcPct val="0"/>
                </a:spcBef>
                <a:spcAft>
                  <a:spcPct val="0"/>
                </a:spcAft>
                <a:defRPr/>
              </a:pPr>
              <a:t>26/03/2014</a:t>
            </a:fld>
            <a:endParaRPr lang="en-US"/>
          </a:p>
        </p:txBody>
      </p:sp>
      <p:sp>
        <p:nvSpPr>
          <p:cNvPr id="3" name="Footer Placeholder 2"/>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4" name="Slide Number Placeholder 3"/>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E7B4D906-B2B4-4F03-93E4-C1012EAA4B8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92585836"/>
      </p:ext>
    </p:extLst>
  </p:cSld>
  <p:clrMapOvr>
    <a:masterClrMapping/>
  </p:clrMapOvr>
  <p:transition spd="med"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915C38BE-A0D5-4CB5-B2FF-7C3A47046EE8}" type="slidenum">
              <a:rPr lang="en-US" altLang="en-US"/>
              <a:pPr>
                <a:defRPr/>
              </a:pPr>
              <a:t>‹#›</a:t>
            </a:fld>
            <a:endParaRPr lang="en-US" altLang="en-US"/>
          </a:p>
        </p:txBody>
      </p:sp>
    </p:spTree>
    <p:extLst>
      <p:ext uri="{BB962C8B-B14F-4D97-AF65-F5344CB8AC3E}">
        <p14:creationId xmlns:p14="http://schemas.microsoft.com/office/powerpoint/2010/main" val="14949479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6EB60AB8-06B6-4579-B121-BC0547EF56FF}" type="datetimeFigureOut">
              <a:rPr lang="en-US"/>
              <a:pPr fontAlgn="base">
                <a:spcBef>
                  <a:spcPct val="0"/>
                </a:spcBef>
                <a:spcAft>
                  <a:spcPct val="0"/>
                </a:spcAft>
                <a:defRPr/>
              </a:pPr>
              <a:t>26/03/2014</a:t>
            </a:fld>
            <a:endParaRPr lang="en-US"/>
          </a:p>
        </p:txBody>
      </p:sp>
      <p:sp>
        <p:nvSpPr>
          <p:cNvPr id="6" name="Footer Placeholder 5"/>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639F4B40-0C99-438A-91CA-52DC332C3D1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62252941"/>
      </p:ext>
    </p:extLst>
  </p:cSld>
  <p:clrMapOvr>
    <a:masterClrMapping/>
  </p:clrMapOvr>
  <p:transition spd="med" advClick="0" advTm="3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20EC7341-ED49-44EE-92D7-F9907AB73226}" type="datetimeFigureOut">
              <a:rPr lang="en-US"/>
              <a:pPr fontAlgn="base">
                <a:spcBef>
                  <a:spcPct val="0"/>
                </a:spcBef>
                <a:spcAft>
                  <a:spcPct val="0"/>
                </a:spcAft>
                <a:defRPr/>
              </a:pPr>
              <a:t>26/03/2014</a:t>
            </a:fld>
            <a:endParaRPr lang="en-US"/>
          </a:p>
        </p:txBody>
      </p:sp>
      <p:sp>
        <p:nvSpPr>
          <p:cNvPr id="6" name="Footer Placeholder 5"/>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24F37711-0919-42B1-B897-C4D8C48D129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43724601"/>
      </p:ext>
    </p:extLst>
  </p:cSld>
  <p:clrMapOvr>
    <a:masterClrMapping/>
  </p:clrMapOvr>
  <p:transition spd="med" advClick="0" advTm="3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8F6DFFD2-5EE2-4696-BC3B-1E1A64D2848A}" type="datetimeFigureOut">
              <a:rPr lang="en-US"/>
              <a:pPr fontAlgn="base">
                <a:spcBef>
                  <a:spcPct val="0"/>
                </a:spcBef>
                <a:spcAft>
                  <a:spcPct val="0"/>
                </a:spcAft>
                <a:defRPr/>
              </a:pPr>
              <a:t>26/03/2014</a:t>
            </a:fld>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AE864537-CB22-4A36-922A-049A6041EB7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46513422"/>
      </p:ext>
    </p:extLst>
  </p:cSld>
  <p:clrMapOvr>
    <a:masterClrMapping/>
  </p:clrMapOvr>
  <p:transition spd="med" advClick="0" advTm="3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534386EF-44C3-4CA1-91C4-44C4E31DE987}" type="datetimeFigureOut">
              <a:rPr lang="en-US"/>
              <a:pPr fontAlgn="base">
                <a:spcBef>
                  <a:spcPct val="0"/>
                </a:spcBef>
                <a:spcAft>
                  <a:spcPct val="0"/>
                </a:spcAft>
                <a:defRPr/>
              </a:pPr>
              <a:t>26/03/2014</a:t>
            </a:fld>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prstClr val="black"/>
                </a:solidFill>
                <a:latin typeface="Calibri" charset="0"/>
                <a:ea typeface="ＭＳ Ｐゴシック" charset="0"/>
                <a:cs typeface="Arial" charset="0"/>
              </a:defRPr>
            </a:lvl1pPr>
          </a:lstStyle>
          <a:p>
            <a:pPr fontAlgn="base">
              <a:spcBef>
                <a:spcPct val="0"/>
              </a:spcBef>
              <a:spcAft>
                <a:spcPct val="0"/>
              </a:spcAft>
              <a:defRPr/>
            </a:pPr>
            <a:fld id="{0782907E-92AF-462E-9E75-7DBDBC6DBB0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69651475"/>
      </p:ext>
    </p:extLst>
  </p:cSld>
  <p:clrMapOvr>
    <a:masterClrMapping/>
  </p:clrMapOvr>
  <p:transition spd="med" advClick="0" advTm="3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6" name="Text Box 73"/>
          <p:cNvSpPr txBox="1">
            <a:spLocks noChangeArrowheads="1"/>
          </p:cNvSpPr>
          <p:nvPr/>
        </p:nvSpPr>
        <p:spPr bwMode="auto">
          <a:xfrm>
            <a:off x="4418013" y="404813"/>
            <a:ext cx="267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fontAlgn="base">
              <a:spcBef>
                <a:spcPct val="0"/>
              </a:spcBef>
              <a:spcAft>
                <a:spcPct val="0"/>
              </a:spcAft>
              <a:defRPr/>
            </a:pPr>
            <a:r>
              <a:rPr lang="en-US" sz="1100" b="1" smtClean="0">
                <a:solidFill>
                  <a:srgbClr val="1B5BA2"/>
                </a:solidFill>
                <a:latin typeface="Arial" panose="020B0604020202020204"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pic>
        <p:nvPicPr>
          <p:cNvPr id="8"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0" name="Text Box 7"/>
          <p:cNvSpPr txBox="1">
            <a:spLocks noChangeArrowheads="1"/>
          </p:cNvSpPr>
          <p:nvPr/>
        </p:nvSpPr>
        <p:spPr bwMode="auto">
          <a:xfrm>
            <a:off x="7620000" y="6175375"/>
            <a:ext cx="1292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defRPr/>
            </a:pPr>
            <a:r>
              <a:rPr lang="en-US" sz="1000" smtClean="0">
                <a:solidFill>
                  <a:srgbClr val="FFFFFF"/>
                </a:solidFill>
                <a:latin typeface="Univers"/>
              </a:rPr>
              <a:t>International</a:t>
            </a:r>
            <a:br>
              <a:rPr lang="en-US" sz="1000" smtClean="0">
                <a:solidFill>
                  <a:srgbClr val="FFFFFF"/>
                </a:solidFill>
                <a:latin typeface="Univers"/>
              </a:rPr>
            </a:br>
            <a:r>
              <a:rPr lang="en-US" sz="1000" smtClean="0">
                <a:solidFill>
                  <a:srgbClr val="FFFFFF"/>
                </a:solidFill>
                <a:latin typeface="Univers"/>
              </a:rPr>
              <a:t>Telecommunication</a:t>
            </a:r>
            <a:br>
              <a:rPr lang="en-US" sz="1000" smtClean="0">
                <a:solidFill>
                  <a:srgbClr val="FFFFFF"/>
                </a:solidFill>
                <a:latin typeface="Univers"/>
              </a:rPr>
            </a:br>
            <a:r>
              <a:rPr lang="en-US" sz="1000" smtClean="0">
                <a:solidFill>
                  <a:srgbClr val="FFFFFF"/>
                </a:solidFill>
                <a:latin typeface="Univers"/>
              </a:rPr>
              <a:t>Union</a:t>
            </a:r>
          </a:p>
        </p:txBody>
      </p:sp>
      <p:sp>
        <p:nvSpPr>
          <p:cNvPr id="11" name="Rectangle 8"/>
          <p:cNvSpPr>
            <a:spLocks noChangeArrowheads="1"/>
          </p:cNvSpPr>
          <p:nvPr/>
        </p:nvSpPr>
        <p:spPr bwMode="auto">
          <a:xfrm>
            <a:off x="6426200" y="4343400"/>
            <a:ext cx="52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200" b="1" smtClean="0">
                <a:solidFill>
                  <a:srgbClr val="0C4B84"/>
                </a:solidFill>
                <a:latin typeface="Verdana" pitchFamily="34" charset="0"/>
              </a:rPr>
              <a:t> </a:t>
            </a:r>
            <a:endParaRPr lang="en-US" altLang="en-US" sz="2400" smtClean="0">
              <a:solidFill>
                <a:srgbClr val="5C5C5C"/>
              </a:solidFill>
              <a:latin typeface="Verdana" pitchFamily="34" charset="0"/>
            </a:endParaRPr>
          </a:p>
        </p:txBody>
      </p:sp>
      <p:sp>
        <p:nvSpPr>
          <p:cNvPr id="12" name="Rectangle 9"/>
          <p:cNvSpPr>
            <a:spLocks noChangeArrowheads="1"/>
          </p:cNvSpPr>
          <p:nvPr/>
        </p:nvSpPr>
        <p:spPr bwMode="auto">
          <a:xfrm>
            <a:off x="7319963" y="4524375"/>
            <a:ext cx="52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200" b="1" smtClean="0">
                <a:solidFill>
                  <a:srgbClr val="0C4B84"/>
                </a:solidFill>
                <a:latin typeface="Verdana" pitchFamily="34" charset="0"/>
              </a:rPr>
              <a:t> </a:t>
            </a:r>
            <a:endParaRPr lang="en-US" altLang="en-US" sz="2400" smtClean="0">
              <a:solidFill>
                <a:srgbClr val="5C5C5C"/>
              </a:solidFill>
              <a:latin typeface="Verdana" pitchFamily="34" charset="0"/>
            </a:endParaRPr>
          </a:p>
        </p:txBody>
      </p:sp>
      <p:sp>
        <p:nvSpPr>
          <p:cNvPr id="13" name="Rectangle 10"/>
          <p:cNvSpPr>
            <a:spLocks noChangeArrowheads="1"/>
          </p:cNvSpPr>
          <p:nvPr/>
        </p:nvSpPr>
        <p:spPr bwMode="auto">
          <a:xfrm>
            <a:off x="5280025" y="4802188"/>
            <a:ext cx="44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eaLnBrk="0" fontAlgn="base" hangingPunct="0">
              <a:spcBef>
                <a:spcPct val="0"/>
              </a:spcBef>
              <a:spcAft>
                <a:spcPct val="0"/>
              </a:spcAft>
              <a:defRPr/>
            </a:pPr>
            <a:r>
              <a:rPr lang="en-US" altLang="en-US" sz="1000" smtClean="0">
                <a:solidFill>
                  <a:srgbClr val="000000"/>
                </a:solidFill>
                <a:latin typeface="Verdana" pitchFamily="34" charset="0"/>
              </a:rPr>
              <a:t> </a:t>
            </a:r>
            <a:endParaRPr lang="en-US" altLang="en-US" sz="2400" smtClean="0">
              <a:solidFill>
                <a:srgbClr val="5C5C5C"/>
              </a:solidFill>
              <a:latin typeface="Verdana" pitchFamily="34" charset="0"/>
            </a:endParaRPr>
          </a:p>
        </p:txBody>
      </p:sp>
      <p:sp>
        <p:nvSpPr>
          <p:cNvPr id="14"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79203" name="Rectangle 3"/>
          <p:cNvSpPr>
            <a:spLocks noGrp="1" noChangeArrowheads="1"/>
          </p:cNvSpPr>
          <p:nvPr>
            <p:ph type="ctrTitle"/>
          </p:nvPr>
        </p:nvSpPr>
        <p:spPr>
          <a:xfrm>
            <a:off x="685800" y="1686991"/>
            <a:ext cx="7772400" cy="1323439"/>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113419300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24CFACD6-E842-410A-857A-293587A2AC79}" type="slidenum">
              <a:rPr lang="en-US" altLang="en-US"/>
              <a:pPr>
                <a:defRPr/>
              </a:pPr>
              <a:t>‹#›</a:t>
            </a:fld>
            <a:endParaRPr lang="en-US" altLang="en-US"/>
          </a:p>
        </p:txBody>
      </p:sp>
    </p:spTree>
    <p:extLst>
      <p:ext uri="{BB962C8B-B14F-4D97-AF65-F5344CB8AC3E}">
        <p14:creationId xmlns:p14="http://schemas.microsoft.com/office/powerpoint/2010/main" val="31112278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915C38BE-A0D5-4CB5-B2FF-7C3A47046EE8}" type="slidenum">
              <a:rPr lang="en-US" altLang="en-US"/>
              <a:pPr>
                <a:defRPr/>
              </a:pPr>
              <a:t>‹#›</a:t>
            </a:fld>
            <a:endParaRPr lang="en-US" altLang="en-US"/>
          </a:p>
        </p:txBody>
      </p:sp>
    </p:spTree>
    <p:extLst>
      <p:ext uri="{BB962C8B-B14F-4D97-AF65-F5344CB8AC3E}">
        <p14:creationId xmlns:p14="http://schemas.microsoft.com/office/powerpoint/2010/main" val="36187386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6"/>
            <a:ext cx="3810000" cy="4400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6"/>
            <a:ext cx="3810000" cy="4400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6BA8662E-F93D-40E8-8886-1EFDE5540AEA}" type="slidenum">
              <a:rPr lang="en-US" altLang="en-US"/>
              <a:pPr>
                <a:defRPr/>
              </a:pPr>
              <a:t>‹#›</a:t>
            </a:fld>
            <a:endParaRPr lang="en-US" altLang="en-US"/>
          </a:p>
        </p:txBody>
      </p:sp>
    </p:spTree>
    <p:extLst>
      <p:ext uri="{BB962C8B-B14F-4D97-AF65-F5344CB8AC3E}">
        <p14:creationId xmlns:p14="http://schemas.microsoft.com/office/powerpoint/2010/main" val="2354700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7"/>
            <a:ext cx="82296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05B615B8-13D5-42DC-BA55-135DEF389D56}" type="slidenum">
              <a:rPr lang="en-US" altLang="en-US"/>
              <a:pPr>
                <a:defRPr/>
              </a:pPr>
              <a:t>‹#›</a:t>
            </a:fld>
            <a:endParaRPr lang="en-US" altLang="en-US"/>
          </a:p>
        </p:txBody>
      </p:sp>
    </p:spTree>
    <p:extLst>
      <p:ext uri="{BB962C8B-B14F-4D97-AF65-F5344CB8AC3E}">
        <p14:creationId xmlns:p14="http://schemas.microsoft.com/office/powerpoint/2010/main" val="117790825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0F270E54-9301-4ED4-9EAD-A9C70876BD7F}" type="slidenum">
              <a:rPr lang="en-US" altLang="en-US"/>
              <a:pPr>
                <a:defRPr/>
              </a:pPr>
              <a:t>‹#›</a:t>
            </a:fld>
            <a:endParaRPr lang="en-US" altLang="en-US"/>
          </a:p>
        </p:txBody>
      </p:sp>
    </p:spTree>
    <p:extLst>
      <p:ext uri="{BB962C8B-B14F-4D97-AF65-F5344CB8AC3E}">
        <p14:creationId xmlns:p14="http://schemas.microsoft.com/office/powerpoint/2010/main" val="30495486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6"/>
            <a:ext cx="3810000" cy="4400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6"/>
            <a:ext cx="3810000" cy="4400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6BA8662E-F93D-40E8-8886-1EFDE5540AEA}" type="slidenum">
              <a:rPr lang="en-US" altLang="en-US"/>
              <a:pPr>
                <a:defRPr/>
              </a:pPr>
              <a:t>‹#›</a:t>
            </a:fld>
            <a:endParaRPr lang="en-US" altLang="en-US"/>
          </a:p>
        </p:txBody>
      </p:sp>
    </p:spTree>
    <p:extLst>
      <p:ext uri="{BB962C8B-B14F-4D97-AF65-F5344CB8AC3E}">
        <p14:creationId xmlns:p14="http://schemas.microsoft.com/office/powerpoint/2010/main" val="41965056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42E80767-1E00-414E-83FF-01F915F7B8D8}" type="slidenum">
              <a:rPr lang="en-US" altLang="en-US"/>
              <a:pPr>
                <a:defRPr/>
              </a:pPr>
              <a:t>‹#›</a:t>
            </a:fld>
            <a:endParaRPr lang="en-US" altLang="en-US"/>
          </a:p>
        </p:txBody>
      </p:sp>
    </p:spTree>
    <p:extLst>
      <p:ext uri="{BB962C8B-B14F-4D97-AF65-F5344CB8AC3E}">
        <p14:creationId xmlns:p14="http://schemas.microsoft.com/office/powerpoint/2010/main" val="303541926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727214"/>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9ED0C36-15C5-4202-9C06-8A5A8BDC7D28}" type="slidenum">
              <a:rPr lang="en-US" altLang="en-US"/>
              <a:pPr>
                <a:defRPr/>
              </a:pPr>
              <a:t>‹#›</a:t>
            </a:fld>
            <a:endParaRPr lang="en-US" altLang="en-US"/>
          </a:p>
        </p:txBody>
      </p:sp>
    </p:spTree>
    <p:extLst>
      <p:ext uri="{BB962C8B-B14F-4D97-AF65-F5344CB8AC3E}">
        <p14:creationId xmlns:p14="http://schemas.microsoft.com/office/powerpoint/2010/main" val="404027839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3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AB0DC5A9-5940-4B85-81C8-214F1C52D996}" type="slidenum">
              <a:rPr lang="en-US" altLang="en-US"/>
              <a:pPr>
                <a:defRPr/>
              </a:pPr>
              <a:t>‹#›</a:t>
            </a:fld>
            <a:endParaRPr lang="en-US" altLang="en-US"/>
          </a:p>
        </p:txBody>
      </p:sp>
    </p:spTree>
    <p:extLst>
      <p:ext uri="{BB962C8B-B14F-4D97-AF65-F5344CB8AC3E}">
        <p14:creationId xmlns:p14="http://schemas.microsoft.com/office/powerpoint/2010/main" val="61151253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D5914E5-3F35-486A-8D0A-8F08509D4650}" type="slidenum">
              <a:rPr lang="en-US" altLang="en-US"/>
              <a:pPr>
                <a:defRPr/>
              </a:pPr>
              <a:t>‹#›</a:t>
            </a:fld>
            <a:endParaRPr lang="en-US" altLang="en-US"/>
          </a:p>
        </p:txBody>
      </p:sp>
    </p:spTree>
    <p:extLst>
      <p:ext uri="{BB962C8B-B14F-4D97-AF65-F5344CB8AC3E}">
        <p14:creationId xmlns:p14="http://schemas.microsoft.com/office/powerpoint/2010/main" val="20435188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321" y="1052513"/>
            <a:ext cx="1292662"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9"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76207BF-E53D-46AF-A220-FD20C44EF247}" type="slidenum">
              <a:rPr lang="en-US" altLang="en-US"/>
              <a:pPr>
                <a:defRPr/>
              </a:pPr>
              <a:t>‹#›</a:t>
            </a:fld>
            <a:endParaRPr lang="en-US" altLang="en-US"/>
          </a:p>
        </p:txBody>
      </p:sp>
    </p:spTree>
    <p:extLst>
      <p:ext uri="{BB962C8B-B14F-4D97-AF65-F5344CB8AC3E}">
        <p14:creationId xmlns:p14="http://schemas.microsoft.com/office/powerpoint/2010/main" val="32075545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7"/>
            <a:ext cx="82296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05B615B8-13D5-42DC-BA55-135DEF389D56}" type="slidenum">
              <a:rPr lang="en-US" altLang="en-US"/>
              <a:pPr>
                <a:defRPr/>
              </a:pPr>
              <a:t>‹#›</a:t>
            </a:fld>
            <a:endParaRPr lang="en-US" altLang="en-US"/>
          </a:p>
        </p:txBody>
      </p:sp>
    </p:spTree>
    <p:extLst>
      <p:ext uri="{BB962C8B-B14F-4D97-AF65-F5344CB8AC3E}">
        <p14:creationId xmlns:p14="http://schemas.microsoft.com/office/powerpoint/2010/main" val="10342956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0F270E54-9301-4ED4-9EAD-A9C70876BD7F}" type="slidenum">
              <a:rPr lang="en-US" altLang="en-US"/>
              <a:pPr>
                <a:defRPr/>
              </a:pPr>
              <a:t>‹#›</a:t>
            </a:fld>
            <a:endParaRPr lang="en-US" altLang="en-US"/>
          </a:p>
        </p:txBody>
      </p:sp>
    </p:spTree>
    <p:extLst>
      <p:ext uri="{BB962C8B-B14F-4D97-AF65-F5344CB8AC3E}">
        <p14:creationId xmlns:p14="http://schemas.microsoft.com/office/powerpoint/2010/main" val="17414644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42E80767-1E00-414E-83FF-01F915F7B8D8}" type="slidenum">
              <a:rPr lang="en-US" altLang="en-US"/>
              <a:pPr>
                <a:defRPr/>
              </a:pPr>
              <a:t>‹#›</a:t>
            </a:fld>
            <a:endParaRPr lang="en-US" altLang="en-US"/>
          </a:p>
        </p:txBody>
      </p:sp>
    </p:spTree>
    <p:extLst>
      <p:ext uri="{BB962C8B-B14F-4D97-AF65-F5344CB8AC3E}">
        <p14:creationId xmlns:p14="http://schemas.microsoft.com/office/powerpoint/2010/main" val="3380480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727214"/>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9ED0C36-15C5-4202-9C06-8A5A8BDC7D28}" type="slidenum">
              <a:rPr lang="en-US" altLang="en-US"/>
              <a:pPr>
                <a:defRPr/>
              </a:pPr>
              <a:t>‹#›</a:t>
            </a:fld>
            <a:endParaRPr lang="en-US" altLang="en-US"/>
          </a:p>
        </p:txBody>
      </p:sp>
    </p:spTree>
    <p:extLst>
      <p:ext uri="{BB962C8B-B14F-4D97-AF65-F5344CB8AC3E}">
        <p14:creationId xmlns:p14="http://schemas.microsoft.com/office/powerpoint/2010/main" val="17240858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3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AB0DC5A9-5940-4B85-81C8-214F1C52D996}" type="slidenum">
              <a:rPr lang="en-US" altLang="en-US"/>
              <a:pPr>
                <a:defRPr/>
              </a:pPr>
              <a:t>‹#›</a:t>
            </a:fld>
            <a:endParaRPr lang="en-US" altLang="en-US"/>
          </a:p>
        </p:txBody>
      </p:sp>
    </p:spTree>
    <p:extLst>
      <p:ext uri="{BB962C8B-B14F-4D97-AF65-F5344CB8AC3E}">
        <p14:creationId xmlns:p14="http://schemas.microsoft.com/office/powerpoint/2010/main" val="3457839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2052" name="Rectangle 2"/>
          <p:cNvSpPr>
            <a:spLocks noGrp="1" noChangeArrowheads="1"/>
          </p:cNvSpPr>
          <p:nvPr>
            <p:ph type="title"/>
          </p:nvPr>
        </p:nvSpPr>
        <p:spPr bwMode="auto">
          <a:xfrm>
            <a:off x="685800" y="10493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2053" name="Rectangle 3"/>
          <p:cNvSpPr>
            <a:spLocks noGrp="1" noChangeArrowheads="1"/>
          </p:cNvSpPr>
          <p:nvPr>
            <p:ph type="body" idx="1"/>
          </p:nvPr>
        </p:nvSpPr>
        <p:spPr bwMode="auto">
          <a:xfrm>
            <a:off x="684213" y="1844675"/>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Text Box 73"/>
          <p:cNvSpPr txBox="1">
            <a:spLocks noChangeArrowheads="1"/>
          </p:cNvSpPr>
          <p:nvPr/>
        </p:nvSpPr>
        <p:spPr bwMode="auto">
          <a:xfrm>
            <a:off x="4418013" y="404813"/>
            <a:ext cx="267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fontAlgn="base">
              <a:spcBef>
                <a:spcPct val="0"/>
              </a:spcBef>
              <a:spcAft>
                <a:spcPct val="0"/>
              </a:spcAft>
              <a:defRPr/>
            </a:pPr>
            <a:r>
              <a:rPr lang="en-US" sz="1100" b="1" smtClean="0">
                <a:solidFill>
                  <a:srgbClr val="1B5BA2"/>
                </a:solidFill>
                <a:latin typeface="Arial" panose="020B0604020202020204" pitchFamily="34" charset="0"/>
              </a:rPr>
              <a:t>Committed to Connecting the World</a:t>
            </a:r>
          </a:p>
        </p:txBody>
      </p:sp>
      <p:sp>
        <p:nvSpPr>
          <p:cNvPr id="2055"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067" name="Rectangle 43"/>
          <p:cNvSpPr>
            <a:spLocks noGrp="1" noChangeArrowheads="1"/>
          </p:cNvSpPr>
          <p:nvPr>
            <p:ph type="sldNum" sz="quarter" idx="4"/>
          </p:nvPr>
        </p:nvSpPr>
        <p:spPr bwMode="auto">
          <a:xfrm>
            <a:off x="8386763" y="6381750"/>
            <a:ext cx="341312" cy="246063"/>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fontAlgn="base">
              <a:spcBef>
                <a:spcPct val="0"/>
              </a:spcBef>
              <a:spcAft>
                <a:spcPct val="0"/>
              </a:spcAft>
              <a:defRPr/>
            </a:pPr>
            <a:fld id="{07E07536-F988-42D1-ACBA-105665450814}" type="slidenum">
              <a:rPr lang="en-US" altLang="en-US"/>
              <a:pPr fontAlgn="base">
                <a:spcBef>
                  <a:spcPct val="0"/>
                </a:spcBef>
                <a:spcAft>
                  <a:spcPct val="0"/>
                </a:spcAft>
                <a:defRPr/>
              </a:pPr>
              <a:t>‹#›</a:t>
            </a:fld>
            <a:endParaRPr lang="en-US" altLang="en-US"/>
          </a:p>
        </p:txBody>
      </p:sp>
      <p:pic>
        <p:nvPicPr>
          <p:cNvPr id="2057" name="Picture 11"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Tree>
    <p:extLst>
      <p:ext uri="{BB962C8B-B14F-4D97-AF65-F5344CB8AC3E}">
        <p14:creationId xmlns:p14="http://schemas.microsoft.com/office/powerpoint/2010/main" val="1108421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2052" name="Rectangle 2"/>
          <p:cNvSpPr>
            <a:spLocks noGrp="1" noChangeArrowheads="1"/>
          </p:cNvSpPr>
          <p:nvPr>
            <p:ph type="title"/>
          </p:nvPr>
        </p:nvSpPr>
        <p:spPr bwMode="auto">
          <a:xfrm>
            <a:off x="685800" y="10493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2053" name="Rectangle 3"/>
          <p:cNvSpPr>
            <a:spLocks noGrp="1" noChangeArrowheads="1"/>
          </p:cNvSpPr>
          <p:nvPr>
            <p:ph type="body" idx="1"/>
          </p:nvPr>
        </p:nvSpPr>
        <p:spPr bwMode="auto">
          <a:xfrm>
            <a:off x="684213" y="1844675"/>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Text Box 73"/>
          <p:cNvSpPr txBox="1">
            <a:spLocks noChangeArrowheads="1"/>
          </p:cNvSpPr>
          <p:nvPr/>
        </p:nvSpPr>
        <p:spPr bwMode="auto">
          <a:xfrm>
            <a:off x="4418013" y="404813"/>
            <a:ext cx="267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fontAlgn="base">
              <a:spcBef>
                <a:spcPct val="0"/>
              </a:spcBef>
              <a:spcAft>
                <a:spcPct val="0"/>
              </a:spcAft>
              <a:defRPr/>
            </a:pPr>
            <a:r>
              <a:rPr lang="en-US" sz="1100" b="1" smtClean="0">
                <a:solidFill>
                  <a:srgbClr val="1B5BA2"/>
                </a:solidFill>
                <a:latin typeface="Arial" panose="020B0604020202020204" pitchFamily="34" charset="0"/>
              </a:rPr>
              <a:t>Committed to Connecting the World</a:t>
            </a:r>
          </a:p>
        </p:txBody>
      </p:sp>
      <p:sp>
        <p:nvSpPr>
          <p:cNvPr id="2055"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067" name="Rectangle 43"/>
          <p:cNvSpPr>
            <a:spLocks noGrp="1" noChangeArrowheads="1"/>
          </p:cNvSpPr>
          <p:nvPr>
            <p:ph type="sldNum" sz="quarter" idx="4"/>
          </p:nvPr>
        </p:nvSpPr>
        <p:spPr bwMode="auto">
          <a:xfrm>
            <a:off x="8386763" y="6381750"/>
            <a:ext cx="341312" cy="246063"/>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fontAlgn="base">
              <a:spcBef>
                <a:spcPct val="0"/>
              </a:spcBef>
              <a:spcAft>
                <a:spcPct val="0"/>
              </a:spcAft>
              <a:defRPr/>
            </a:pPr>
            <a:fld id="{07E07536-F988-42D1-ACBA-105665450814}" type="slidenum">
              <a:rPr lang="en-US" altLang="en-US"/>
              <a:pPr fontAlgn="base">
                <a:spcBef>
                  <a:spcPct val="0"/>
                </a:spcBef>
                <a:spcAft>
                  <a:spcPct val="0"/>
                </a:spcAft>
                <a:defRPr/>
              </a:pPr>
              <a:t>‹#›</a:t>
            </a:fld>
            <a:endParaRPr lang="en-US" altLang="en-US"/>
          </a:p>
        </p:txBody>
      </p:sp>
      <p:pic>
        <p:nvPicPr>
          <p:cNvPr id="2057" name="Picture 11"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Tree>
    <p:extLst>
      <p:ext uri="{BB962C8B-B14F-4D97-AF65-F5344CB8AC3E}">
        <p14:creationId xmlns:p14="http://schemas.microsoft.com/office/powerpoint/2010/main" val="1349206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7C5E3"/>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74038" y="5535613"/>
            <a:ext cx="825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1525" y="-1350963"/>
            <a:ext cx="7212013" cy="961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765675" y="5907088"/>
            <a:ext cx="4365625" cy="64293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r>
              <a:rPr lang="en-US" sz="1800" b="1" dirty="0" smtClean="0">
                <a:solidFill>
                  <a:prstClr val="white"/>
                </a:solidFill>
                <a:latin typeface="Arial"/>
                <a:cs typeface="Arial"/>
              </a:rPr>
              <a:t>International Girls in ICT Day </a:t>
            </a:r>
            <a:r>
              <a:rPr lang="en-US" sz="1800" dirty="0" smtClean="0">
                <a:solidFill>
                  <a:prstClr val="white"/>
                </a:solidFill>
              </a:rPr>
              <a:t/>
            </a:r>
            <a:br>
              <a:rPr lang="en-US" sz="1800" dirty="0" smtClean="0">
                <a:solidFill>
                  <a:prstClr val="white"/>
                </a:solidFill>
              </a:rPr>
            </a:br>
            <a:endParaRPr lang="en-US" sz="1800" dirty="0">
              <a:solidFill>
                <a:prstClr val="white"/>
              </a:solidFill>
            </a:endParaRPr>
          </a:p>
        </p:txBody>
      </p:sp>
    </p:spTree>
    <p:extLst>
      <p:ext uri="{BB962C8B-B14F-4D97-AF65-F5344CB8AC3E}">
        <p14:creationId xmlns:p14="http://schemas.microsoft.com/office/powerpoint/2010/main" val="34196890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Click="0" advTm="3000">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2052" name="Rectangle 2"/>
          <p:cNvSpPr>
            <a:spLocks noGrp="1" noChangeArrowheads="1"/>
          </p:cNvSpPr>
          <p:nvPr>
            <p:ph type="title"/>
          </p:nvPr>
        </p:nvSpPr>
        <p:spPr bwMode="auto">
          <a:xfrm>
            <a:off x="685800" y="10493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2053" name="Rectangle 3"/>
          <p:cNvSpPr>
            <a:spLocks noGrp="1" noChangeArrowheads="1"/>
          </p:cNvSpPr>
          <p:nvPr>
            <p:ph type="body" idx="1"/>
          </p:nvPr>
        </p:nvSpPr>
        <p:spPr bwMode="auto">
          <a:xfrm>
            <a:off x="684213" y="1844675"/>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Text Box 73"/>
          <p:cNvSpPr txBox="1">
            <a:spLocks noChangeArrowheads="1"/>
          </p:cNvSpPr>
          <p:nvPr/>
        </p:nvSpPr>
        <p:spPr bwMode="auto">
          <a:xfrm>
            <a:off x="4418013" y="404813"/>
            <a:ext cx="267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fontAlgn="base">
              <a:spcBef>
                <a:spcPct val="0"/>
              </a:spcBef>
              <a:spcAft>
                <a:spcPct val="0"/>
              </a:spcAft>
              <a:defRPr/>
            </a:pPr>
            <a:r>
              <a:rPr lang="en-US" sz="1100" b="1" smtClean="0">
                <a:solidFill>
                  <a:srgbClr val="1B5BA2"/>
                </a:solidFill>
                <a:latin typeface="Arial" panose="020B0604020202020204" pitchFamily="34" charset="0"/>
              </a:rPr>
              <a:t>Committed to Connecting the World</a:t>
            </a:r>
          </a:p>
        </p:txBody>
      </p:sp>
      <p:sp>
        <p:nvSpPr>
          <p:cNvPr id="2055"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
        <p:nvSpPr>
          <p:cNvPr id="1067" name="Rectangle 43"/>
          <p:cNvSpPr>
            <a:spLocks noGrp="1" noChangeArrowheads="1"/>
          </p:cNvSpPr>
          <p:nvPr>
            <p:ph type="sldNum" sz="quarter" idx="4"/>
          </p:nvPr>
        </p:nvSpPr>
        <p:spPr bwMode="auto">
          <a:xfrm>
            <a:off x="8386763" y="6381750"/>
            <a:ext cx="341312" cy="246063"/>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fontAlgn="base">
              <a:spcBef>
                <a:spcPct val="0"/>
              </a:spcBef>
              <a:spcAft>
                <a:spcPct val="0"/>
              </a:spcAft>
              <a:defRPr/>
            </a:pPr>
            <a:fld id="{07E07536-F988-42D1-ACBA-105665450814}" type="slidenum">
              <a:rPr lang="en-US" altLang="en-US"/>
              <a:pPr fontAlgn="base">
                <a:spcBef>
                  <a:spcPct val="0"/>
                </a:spcBef>
                <a:spcAft>
                  <a:spcPct val="0"/>
                </a:spcAft>
                <a:defRPr/>
              </a:pPr>
              <a:t>‹#›</a:t>
            </a:fld>
            <a:endParaRPr lang="en-US" altLang="en-US"/>
          </a:p>
        </p:txBody>
      </p:sp>
      <p:pic>
        <p:nvPicPr>
          <p:cNvPr id="2057" name="Picture 11"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a:solidFill>
                <a:srgbClr val="FFFFFF"/>
              </a:solidFill>
              <a:latin typeface="Times New Roman" pitchFamily="18" charset="0"/>
              <a:cs typeface="Arial" pitchFamily="34" charset="0"/>
            </a:endParaRPr>
          </a:p>
        </p:txBody>
      </p:sp>
    </p:spTree>
    <p:extLst>
      <p:ext uri="{BB962C8B-B14F-4D97-AF65-F5344CB8AC3E}">
        <p14:creationId xmlns:p14="http://schemas.microsoft.com/office/powerpoint/2010/main" val="16777298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tu.int/ITU-D/sis/Youth/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ChangeArrowheads="1"/>
          </p:cNvSpPr>
          <p:nvPr/>
        </p:nvSpPr>
        <p:spPr bwMode="auto">
          <a:xfrm>
            <a:off x="1529916" y="1331359"/>
            <a:ext cx="6084168" cy="1089529"/>
          </a:xfrm>
          <a:prstGeom prst="rect">
            <a:avLst/>
          </a:prstGeom>
          <a:noFill/>
          <a:ln>
            <a:noFill/>
          </a:ln>
        </p:spPr>
        <p:txBody>
          <a:bodyPr wrap="squar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fontAlgn="base">
              <a:lnSpc>
                <a:spcPct val="90000"/>
              </a:lnSpc>
              <a:spcBef>
                <a:spcPct val="0"/>
              </a:spcBef>
              <a:spcAft>
                <a:spcPct val="0"/>
              </a:spcAft>
              <a:buClrTx/>
              <a:buSzTx/>
              <a:buFont typeface="Wingdings" pitchFamily="2" charset="2"/>
              <a:buNone/>
            </a:pPr>
            <a:r>
              <a:rPr lang="en-US" altLang="en-US" sz="3600" b="1" dirty="0" smtClean="0">
                <a:solidFill>
                  <a:srgbClr val="1B5BA2"/>
                </a:solidFill>
                <a:latin typeface="Times New Roman" pitchFamily="18" charset="0"/>
                <a:cs typeface="Arial" pitchFamily="34" charset="0"/>
              </a:rPr>
              <a:t>Skills required by the Market </a:t>
            </a:r>
          </a:p>
          <a:p>
            <a:pPr algn="ctr" fontAlgn="base">
              <a:lnSpc>
                <a:spcPct val="90000"/>
              </a:lnSpc>
              <a:spcBef>
                <a:spcPct val="0"/>
              </a:spcBef>
              <a:spcAft>
                <a:spcPct val="0"/>
              </a:spcAft>
              <a:buClrTx/>
              <a:buSzTx/>
              <a:buFont typeface="Wingdings" pitchFamily="2" charset="2"/>
              <a:buNone/>
            </a:pPr>
            <a:r>
              <a:rPr lang="en-US" altLang="en-US" sz="3600" b="1" dirty="0" smtClean="0">
                <a:solidFill>
                  <a:srgbClr val="1B5BA2"/>
                </a:solidFill>
                <a:latin typeface="Times New Roman" pitchFamily="18" charset="0"/>
                <a:cs typeface="Arial" pitchFamily="34" charset="0"/>
              </a:rPr>
              <a:t>and Employability</a:t>
            </a:r>
            <a:endParaRPr lang="fr-CH" altLang="en-US" sz="1100" b="1" dirty="0">
              <a:solidFill>
                <a:srgbClr val="1B5BA2"/>
              </a:solidFill>
              <a:latin typeface="Times New Roman" pitchFamily="18" charset="0"/>
              <a:cs typeface="Arial" pitchFamily="34" charset="0"/>
            </a:endParaRPr>
          </a:p>
        </p:txBody>
      </p:sp>
      <p:sp>
        <p:nvSpPr>
          <p:cNvPr id="7" name="Rectangle 2"/>
          <p:cNvSpPr>
            <a:spLocks noChangeArrowheads="1"/>
          </p:cNvSpPr>
          <p:nvPr/>
        </p:nvSpPr>
        <p:spPr bwMode="auto">
          <a:xfrm>
            <a:off x="2296407" y="2852936"/>
            <a:ext cx="4551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fontAlgn="base">
              <a:lnSpc>
                <a:spcPct val="90000"/>
              </a:lnSpc>
              <a:spcBef>
                <a:spcPct val="0"/>
              </a:spcBef>
              <a:spcAft>
                <a:spcPct val="0"/>
              </a:spcAft>
              <a:buClrTx/>
              <a:buSzTx/>
              <a:buFontTx/>
              <a:buNone/>
            </a:pPr>
            <a:r>
              <a:rPr lang="en-US" altLang="en-US" sz="2000" dirty="0" smtClean="0">
                <a:solidFill>
                  <a:srgbClr val="1B5BA2"/>
                </a:solidFill>
                <a:latin typeface="Times New Roman" pitchFamily="18" charset="0"/>
                <a:cs typeface="Arial" pitchFamily="34" charset="0"/>
              </a:rPr>
              <a:t>Rouda Alamir Ali </a:t>
            </a:r>
          </a:p>
          <a:p>
            <a:pPr algn="ctr" fontAlgn="base">
              <a:lnSpc>
                <a:spcPct val="90000"/>
              </a:lnSpc>
              <a:spcBef>
                <a:spcPct val="0"/>
              </a:spcBef>
              <a:spcAft>
                <a:spcPct val="0"/>
              </a:spcAft>
              <a:buClrTx/>
              <a:buSzTx/>
              <a:buFontTx/>
              <a:buNone/>
            </a:pPr>
            <a:r>
              <a:rPr lang="fr-CH" altLang="en-US" sz="2000" dirty="0" smtClean="0">
                <a:solidFill>
                  <a:srgbClr val="1B5BA2"/>
                </a:solidFill>
                <a:latin typeface="Times New Roman" pitchFamily="18" charset="0"/>
                <a:cs typeface="Arial" pitchFamily="34" charset="0"/>
              </a:rPr>
              <a:t>International </a:t>
            </a:r>
            <a:r>
              <a:rPr lang="fr-CH" altLang="en-US" sz="2000" dirty="0">
                <a:solidFill>
                  <a:srgbClr val="1B5BA2"/>
                </a:solidFill>
                <a:latin typeface="Times New Roman" pitchFamily="18" charset="0"/>
                <a:cs typeface="Arial" pitchFamily="34" charset="0"/>
              </a:rPr>
              <a:t>Telecommunication </a:t>
            </a:r>
            <a:r>
              <a:rPr lang="fr-CH" altLang="en-US" sz="2000" dirty="0" smtClean="0">
                <a:solidFill>
                  <a:srgbClr val="1B5BA2"/>
                </a:solidFill>
                <a:latin typeface="Times New Roman" pitchFamily="18" charset="0"/>
                <a:cs typeface="Arial" pitchFamily="34" charset="0"/>
              </a:rPr>
              <a:t>Union</a:t>
            </a:r>
            <a:endParaRPr lang="fr-CH" altLang="en-US" sz="2000" dirty="0">
              <a:solidFill>
                <a:srgbClr val="1B5BA2"/>
              </a:solidFill>
              <a:latin typeface="Times New Roman" pitchFamily="18" charset="0"/>
              <a:cs typeface="Arial" pitchFamily="34" charset="0"/>
            </a:endParaRPr>
          </a:p>
        </p:txBody>
      </p:sp>
      <p:grpSp>
        <p:nvGrpSpPr>
          <p:cNvPr id="10" name="Group 4"/>
          <p:cNvGrpSpPr>
            <a:grpSpLocks/>
          </p:cNvGrpSpPr>
          <p:nvPr/>
        </p:nvGrpSpPr>
        <p:grpSpPr bwMode="auto">
          <a:xfrm>
            <a:off x="0" y="3960813"/>
            <a:ext cx="9144000" cy="2924175"/>
            <a:chOff x="0" y="3960068"/>
            <a:chExt cx="9144000" cy="2925316"/>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l="41667" t="18471" r="5104" b="10941"/>
            <a:stretch>
              <a:fillRect/>
            </a:stretch>
          </p:blipFill>
          <p:spPr bwMode="auto">
            <a:xfrm>
              <a:off x="0" y="3960440"/>
              <a:ext cx="3059832"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4">
              <a:extLst>
                <a:ext uri="{28A0092B-C50C-407E-A947-70E740481C1C}">
                  <a14:useLocalDpi xmlns:a14="http://schemas.microsoft.com/office/drawing/2010/main" val="0"/>
                </a:ext>
              </a:extLst>
            </a:blip>
            <a:srcRect l="21980" t="3148" r="26250" b="20287"/>
            <a:stretch>
              <a:fillRect/>
            </a:stretch>
          </p:blipFill>
          <p:spPr bwMode="auto">
            <a:xfrm>
              <a:off x="6084168" y="3960068"/>
              <a:ext cx="3059832"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5">
              <a:extLst>
                <a:ext uri="{28A0092B-C50C-407E-A947-70E740481C1C}">
                  <a14:useLocalDpi xmlns:a14="http://schemas.microsoft.com/office/drawing/2010/main" val="0"/>
                </a:ext>
              </a:extLst>
            </a:blip>
            <a:srcRect l="18060" t="7832" r="14896"/>
            <a:stretch>
              <a:fillRect/>
            </a:stretch>
          </p:blipFill>
          <p:spPr bwMode="auto">
            <a:xfrm>
              <a:off x="3056731" y="3960068"/>
              <a:ext cx="3059832" cy="292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bwMode="auto">
          <a:xfrm>
            <a:off x="0" y="3962603"/>
            <a:ext cx="9144000" cy="2924175"/>
          </a:xfrm>
          <a:prstGeom prst="rect">
            <a:avLst/>
          </a:prstGeom>
          <a:solidFill>
            <a:schemeClr val="accent5">
              <a:lumMod val="95000"/>
              <a:alpha val="18000"/>
            </a:schemeClr>
          </a:solidFill>
          <a:ln w="76200" cap="flat" cmpd="sng" algn="ctr">
            <a:noFill/>
            <a:prstDash val="solid"/>
            <a:round/>
            <a:headEnd type="none" w="med" len="med"/>
            <a:tailEnd type="none" w="med" len="med"/>
          </a:ln>
          <a:effectLst/>
        </p:spPr>
        <p:txBody>
          <a:bodyPr anchor="ctr"/>
          <a:lstStyle/>
          <a:p>
            <a:pPr>
              <a:buClr>
                <a:srgbClr val="5C5C5C"/>
              </a:buClr>
              <a:buFont typeface="Arial" pitchFamily="34" charset="0"/>
              <a:buNone/>
              <a:defRPr/>
            </a:pPr>
            <a:endParaRPr lang="en-US">
              <a:solidFill>
                <a:srgbClr val="5C5C5C"/>
              </a:solidFill>
            </a:endParaRPr>
          </a:p>
        </p:txBody>
      </p:sp>
    </p:spTree>
    <p:extLst>
      <p:ext uri="{BB962C8B-B14F-4D97-AF65-F5344CB8AC3E}">
        <p14:creationId xmlns:p14="http://schemas.microsoft.com/office/powerpoint/2010/main" val="36873451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0"/>
          </p:nvPr>
        </p:nvSpPr>
        <p:spPr>
          <a:xfrm>
            <a:off x="8472488" y="6381750"/>
            <a:ext cx="255587" cy="246063"/>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fld id="{B9C1D474-D227-4270-9CD0-04926086CBD7}" type="slidenum">
              <a:rPr lang="en-US" altLang="en-US" sz="1000" smtClean="0">
                <a:solidFill>
                  <a:srgbClr val="0E438A"/>
                </a:solidFill>
                <a:latin typeface="Zurich BT"/>
              </a:rPr>
              <a:pPr eaLnBrk="1" hangingPunct="1">
                <a:spcBef>
                  <a:spcPct val="0"/>
                </a:spcBef>
                <a:buClrTx/>
                <a:buSzTx/>
                <a:buFontTx/>
                <a:buNone/>
              </a:pPr>
              <a:t>10</a:t>
            </a:fld>
            <a:endParaRPr lang="en-US" altLang="en-US" sz="1000" smtClean="0">
              <a:solidFill>
                <a:srgbClr val="0E438A"/>
              </a:solidFill>
              <a:latin typeface="Zurich BT"/>
            </a:endParaRPr>
          </a:p>
        </p:txBody>
      </p:sp>
      <p:pic>
        <p:nvPicPr>
          <p:cNvPr id="20483" name="Picture 2" descr="http://www.itu.int/en/ITU-D/Digital-Inclusion/Women-and-Girls/PublishingImages/sis/sis-map-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736725"/>
            <a:ext cx="611981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xfrm>
            <a:off x="215900" y="765175"/>
            <a:ext cx="8712200" cy="830263"/>
          </a:xfrm>
        </p:spPr>
        <p:txBody>
          <a:bodyPr/>
          <a:lstStyle/>
          <a:p>
            <a:pPr algn="l"/>
            <a:r>
              <a:rPr lang="en-US" altLang="en-US" sz="2400" smtClean="0"/>
              <a:t>Over 1,000,000 women at the bottom of the pyramid are now digitally literate!​​</a:t>
            </a:r>
          </a:p>
        </p:txBody>
      </p:sp>
      <p:sp>
        <p:nvSpPr>
          <p:cNvPr id="6" name="TextBox 5"/>
          <p:cNvSpPr txBox="1"/>
          <p:nvPr/>
        </p:nvSpPr>
        <p:spPr>
          <a:xfrm>
            <a:off x="74613" y="3232150"/>
            <a:ext cx="2195512" cy="1754188"/>
          </a:xfrm>
          <a:prstGeom prst="rect">
            <a:avLst/>
          </a:prstGeom>
          <a:solidFill>
            <a:schemeClr val="accent5">
              <a:lumMod val="95000"/>
            </a:schemeClr>
          </a:solidFill>
        </p:spPr>
        <p:txBody>
          <a:bodyPr>
            <a:spAutoFit/>
          </a:bodyPr>
          <a:lstStyle/>
          <a:p>
            <a:pPr eaLnBrk="0" fontAlgn="base" hangingPunct="0">
              <a:spcBef>
                <a:spcPct val="0"/>
              </a:spcBef>
              <a:spcAft>
                <a:spcPct val="0"/>
              </a:spcAft>
              <a:defRPr/>
            </a:pPr>
            <a:r>
              <a:rPr lang="en-US" b="1" dirty="0">
                <a:solidFill>
                  <a:srgbClr val="5C5C5C"/>
                </a:solidFill>
              </a:rPr>
              <a:t>ITU-Telecentre.org "Telecentre Women: Digital Literacy Campaign”</a:t>
            </a:r>
          </a:p>
        </p:txBody>
      </p:sp>
    </p:spTree>
    <p:extLst>
      <p:ext uri="{BB962C8B-B14F-4D97-AF65-F5344CB8AC3E}">
        <p14:creationId xmlns:p14="http://schemas.microsoft.com/office/powerpoint/2010/main" val="26529050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850" y="-514350"/>
            <a:ext cx="9473902" cy="8124825"/>
            <a:chOff x="-323850" y="-514350"/>
            <a:chExt cx="9473902" cy="8124825"/>
          </a:xfrm>
        </p:grpSpPr>
        <p:pic>
          <p:nvPicPr>
            <p:cNvPr id="22530" name="Picture 12" descr="987456325555.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14350"/>
              <a:ext cx="4300538" cy="812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684484" y="5382246"/>
              <a:ext cx="4465568" cy="1307543"/>
              <a:chOff x="4684484" y="5382246"/>
              <a:chExt cx="4465568" cy="130754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484" y="5733256"/>
                <a:ext cx="14097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975414"/>
                <a:ext cx="14097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5733256"/>
                <a:ext cx="14097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5382246"/>
                <a:ext cx="14097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975413"/>
                <a:ext cx="14097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2531" name="Title 1"/>
          <p:cNvSpPr txBox="1">
            <a:spLocks/>
          </p:cNvSpPr>
          <p:nvPr/>
        </p:nvSpPr>
        <p:spPr bwMode="auto">
          <a:xfrm>
            <a:off x="539552" y="4509120"/>
            <a:ext cx="222579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bg1"/>
                </a:solidFill>
                <a:latin typeface="Times New Roman" pitchFamily="18" charset="0"/>
                <a:cs typeface="Arial" pitchFamily="34" charset="0"/>
              </a:defRPr>
            </a:lvl1pPr>
            <a:lvl2pPr marL="742950" indent="-285750" defTabSz="457200" eaLnBrk="0" hangingPunct="0">
              <a:defRPr sz="1600">
                <a:solidFill>
                  <a:schemeClr val="bg1"/>
                </a:solidFill>
                <a:latin typeface="Times New Roman" pitchFamily="18" charset="0"/>
                <a:cs typeface="Arial" pitchFamily="34" charset="0"/>
              </a:defRPr>
            </a:lvl2pPr>
            <a:lvl3pPr marL="1143000" indent="-228600" defTabSz="457200" eaLnBrk="0" hangingPunct="0">
              <a:defRPr sz="1600">
                <a:solidFill>
                  <a:schemeClr val="bg1"/>
                </a:solidFill>
                <a:latin typeface="Times New Roman" pitchFamily="18" charset="0"/>
                <a:cs typeface="Arial" pitchFamily="34" charset="0"/>
              </a:defRPr>
            </a:lvl3pPr>
            <a:lvl4pPr marL="1600200" indent="-228600" defTabSz="457200" eaLnBrk="0" hangingPunct="0">
              <a:defRPr sz="1600">
                <a:solidFill>
                  <a:schemeClr val="bg1"/>
                </a:solidFill>
                <a:latin typeface="Times New Roman" pitchFamily="18" charset="0"/>
                <a:cs typeface="Arial" pitchFamily="34" charset="0"/>
              </a:defRPr>
            </a:lvl4pPr>
            <a:lvl5pPr marL="2057400" indent="-228600" defTabSz="457200" eaLnBrk="0" hangingPunct="0">
              <a:defRPr sz="1600">
                <a:solidFill>
                  <a:schemeClr val="bg1"/>
                </a:solidFill>
                <a:latin typeface="Times New Roman" pitchFamily="18" charset="0"/>
                <a:cs typeface="Arial" pitchFamily="34" charset="0"/>
              </a:defRPr>
            </a:lvl5pPr>
            <a:lvl6pPr marL="2514600" indent="-228600" defTabSz="4572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defTabSz="4572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defTabSz="4572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defTabSz="4572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fontAlgn="base">
              <a:spcBef>
                <a:spcPct val="0"/>
              </a:spcBef>
              <a:spcAft>
                <a:spcPct val="0"/>
              </a:spcAft>
            </a:pPr>
            <a:r>
              <a:rPr lang="en-US" altLang="en-US" sz="4000" b="1" dirty="0">
                <a:solidFill>
                  <a:srgbClr val="7030A0"/>
                </a:solidFill>
                <a:latin typeface="Arial" pitchFamily="34" charset="0"/>
                <a:ea typeface="MS PGothic" pitchFamily="34" charset="-128"/>
              </a:rPr>
              <a:t>24 </a:t>
            </a:r>
            <a:r>
              <a:rPr lang="en-US" altLang="en-US" sz="4000" b="1" dirty="0" smtClean="0">
                <a:solidFill>
                  <a:srgbClr val="7030A0"/>
                </a:solidFill>
                <a:latin typeface="Arial" pitchFamily="34" charset="0"/>
                <a:ea typeface="MS PGothic" pitchFamily="34" charset="-128"/>
              </a:rPr>
              <a:t>April</a:t>
            </a:r>
            <a:r>
              <a:rPr lang="en-US" altLang="en-US" sz="3600" b="1" dirty="0">
                <a:solidFill>
                  <a:srgbClr val="7030A0"/>
                </a:solidFill>
                <a:latin typeface="Arial" pitchFamily="34" charset="0"/>
                <a:ea typeface="MS PGothic" pitchFamily="34" charset="-128"/>
              </a:rPr>
              <a:t/>
            </a:r>
            <a:br>
              <a:rPr lang="en-US" altLang="en-US" sz="3600" b="1" dirty="0">
                <a:solidFill>
                  <a:srgbClr val="7030A0"/>
                </a:solidFill>
                <a:latin typeface="Arial" pitchFamily="34" charset="0"/>
                <a:ea typeface="MS PGothic" pitchFamily="34" charset="-128"/>
              </a:rPr>
            </a:br>
            <a:endParaRPr lang="en-US" altLang="en-US" sz="3600" b="1" dirty="0">
              <a:solidFill>
                <a:srgbClr val="7030A0"/>
              </a:solidFill>
              <a:latin typeface="Arial" pitchFamily="34" charset="0"/>
              <a:ea typeface="MS PGothic" pitchFamily="34" charset="-128"/>
            </a:endParaRPr>
          </a:p>
        </p:txBody>
      </p:sp>
      <p:sp>
        <p:nvSpPr>
          <p:cNvPr id="16" name="Content Placeholder 5"/>
          <p:cNvSpPr txBox="1">
            <a:spLocks/>
          </p:cNvSpPr>
          <p:nvPr/>
        </p:nvSpPr>
        <p:spPr bwMode="auto">
          <a:xfrm>
            <a:off x="4427984" y="188640"/>
            <a:ext cx="4644007"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28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4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0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18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18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18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18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18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1800">
                <a:solidFill>
                  <a:srgbClr val="5C5C5C"/>
                </a:solidFill>
                <a:latin typeface="+mn-lt"/>
              </a:defRPr>
            </a:lvl9pPr>
          </a:lstStyle>
          <a:p>
            <a:pPr marL="342900" lvl="1" indent="-342900">
              <a:buClr>
                <a:srgbClr val="0E438A"/>
              </a:buClr>
              <a:buSzPct val="110000"/>
              <a:buFont typeface="Wingdings" pitchFamily="2" charset="2"/>
              <a:buChar char="§"/>
              <a:defRPr/>
            </a:pPr>
            <a:r>
              <a:rPr lang="en-US" altLang="en-US" sz="2000" kern="0" dirty="0">
                <a:solidFill>
                  <a:schemeClr val="bg1"/>
                </a:solidFill>
                <a:latin typeface="Verdana"/>
              </a:rPr>
              <a:t>ITU Plenipotentiary Resolution 70 backed by all ITU Member States calls for the celebration of International Girls in ICT Day on 4th Thursday of April every </a:t>
            </a:r>
            <a:r>
              <a:rPr lang="en-US" altLang="en-US" sz="2000" kern="0" dirty="0" smtClean="0">
                <a:solidFill>
                  <a:schemeClr val="bg1"/>
                </a:solidFill>
                <a:latin typeface="Verdana"/>
              </a:rPr>
              <a:t>year.</a:t>
            </a:r>
          </a:p>
          <a:p>
            <a:pPr marL="342900" lvl="1" indent="-342900">
              <a:buClr>
                <a:srgbClr val="0E438A"/>
              </a:buClr>
              <a:buSzPct val="110000"/>
              <a:buFont typeface="Wingdings" pitchFamily="2" charset="2"/>
              <a:buChar char="§"/>
              <a:defRPr/>
            </a:pPr>
            <a:endParaRPr lang="en-US" altLang="en-US" sz="1000" kern="0" dirty="0" smtClean="0">
              <a:solidFill>
                <a:schemeClr val="bg1"/>
              </a:solidFill>
              <a:latin typeface="Verdana"/>
            </a:endParaRPr>
          </a:p>
          <a:p>
            <a:pPr marL="342900" lvl="1" indent="-342900">
              <a:buClr>
                <a:srgbClr val="0E438A"/>
              </a:buClr>
              <a:buSzPct val="110000"/>
              <a:buFont typeface="Wingdings" pitchFamily="2" charset="2"/>
              <a:buChar char="§"/>
              <a:defRPr/>
            </a:pPr>
            <a:endParaRPr lang="en-US" altLang="en-US" sz="1000" kern="0" dirty="0">
              <a:solidFill>
                <a:schemeClr val="bg1"/>
              </a:solidFill>
              <a:latin typeface="Verdana"/>
            </a:endParaRPr>
          </a:p>
          <a:p>
            <a:pPr marL="342900" lvl="1" indent="-342900">
              <a:buClr>
                <a:srgbClr val="0E438A"/>
              </a:buClr>
              <a:buSzPct val="110000"/>
              <a:buFont typeface="Wingdings" pitchFamily="2" charset="2"/>
              <a:buChar char="§"/>
              <a:defRPr/>
            </a:pPr>
            <a:r>
              <a:rPr lang="en-US" altLang="en-US" sz="2000" kern="0" dirty="0">
                <a:solidFill>
                  <a:srgbClr val="7030A0"/>
                </a:solidFill>
                <a:latin typeface="Verdana"/>
              </a:rPr>
              <a:t>2,700</a:t>
            </a:r>
            <a:r>
              <a:rPr lang="en-US" altLang="en-US" sz="2000" kern="0" dirty="0">
                <a:solidFill>
                  <a:schemeClr val="bg1"/>
                </a:solidFill>
                <a:latin typeface="Verdana"/>
              </a:rPr>
              <a:t> events in </a:t>
            </a:r>
            <a:r>
              <a:rPr lang="en-US" altLang="en-US" sz="2000" kern="0" dirty="0">
                <a:solidFill>
                  <a:srgbClr val="7030A0"/>
                </a:solidFill>
                <a:latin typeface="Verdana"/>
              </a:rPr>
              <a:t>121</a:t>
            </a:r>
            <a:r>
              <a:rPr lang="en-US" altLang="en-US" sz="2000" kern="0" dirty="0">
                <a:solidFill>
                  <a:schemeClr val="bg1"/>
                </a:solidFill>
                <a:latin typeface="Verdana"/>
              </a:rPr>
              <a:t> countries, empowering over </a:t>
            </a:r>
            <a:r>
              <a:rPr lang="en-US" altLang="en-US" sz="2000" kern="0" dirty="0">
                <a:solidFill>
                  <a:srgbClr val="7030A0"/>
                </a:solidFill>
                <a:latin typeface="Verdana"/>
              </a:rPr>
              <a:t>70,000</a:t>
            </a:r>
            <a:r>
              <a:rPr lang="en-US" altLang="en-US" sz="2000" kern="0" dirty="0">
                <a:solidFill>
                  <a:schemeClr val="bg1"/>
                </a:solidFill>
                <a:latin typeface="Verdana"/>
              </a:rPr>
              <a:t> girls and young women globally</a:t>
            </a:r>
            <a:r>
              <a:rPr lang="en-US" altLang="en-US" sz="2000" kern="0" dirty="0" smtClean="0">
                <a:solidFill>
                  <a:schemeClr val="bg1"/>
                </a:solidFill>
                <a:latin typeface="Verdana"/>
              </a:rPr>
              <a:t>.</a:t>
            </a:r>
          </a:p>
          <a:p>
            <a:pPr marL="342900" lvl="1" indent="-342900">
              <a:buClr>
                <a:srgbClr val="0E438A"/>
              </a:buClr>
              <a:buSzPct val="110000"/>
              <a:buFont typeface="Wingdings" pitchFamily="2" charset="2"/>
              <a:buChar char="§"/>
              <a:defRPr/>
            </a:pPr>
            <a:endParaRPr lang="en-US" altLang="en-US" sz="1000" kern="0" dirty="0" smtClean="0">
              <a:solidFill>
                <a:schemeClr val="bg1"/>
              </a:solidFill>
              <a:latin typeface="Verdana"/>
            </a:endParaRPr>
          </a:p>
          <a:p>
            <a:pPr marL="342900" lvl="1" indent="-342900">
              <a:buClr>
                <a:srgbClr val="0E438A"/>
              </a:buClr>
              <a:buSzPct val="110000"/>
              <a:buFont typeface="Wingdings" pitchFamily="2" charset="2"/>
              <a:buChar char="§"/>
              <a:defRPr/>
            </a:pPr>
            <a:endParaRPr lang="en-US" altLang="en-US" sz="1000" kern="0" dirty="0">
              <a:solidFill>
                <a:schemeClr val="bg1"/>
              </a:solidFill>
              <a:latin typeface="Verdana"/>
            </a:endParaRPr>
          </a:p>
          <a:p>
            <a:pPr lvl="0" algn="just"/>
            <a:r>
              <a:rPr lang="en-US" sz="2000" kern="0" dirty="0">
                <a:solidFill>
                  <a:schemeClr val="bg1"/>
                </a:solidFill>
                <a:latin typeface="Verdana"/>
              </a:rPr>
              <a:t>In the Arab Region, 9 countries celebrated Girls in ICTs days (Bahrain, Egypt, Jordan, Lebanon, Morocco, Oman, Qatar, Saudi Arabia and UAE). Some of these events were </a:t>
            </a:r>
            <a:r>
              <a:rPr lang="en-US" sz="2000" kern="0" dirty="0" smtClean="0">
                <a:solidFill>
                  <a:schemeClr val="bg1"/>
                </a:solidFill>
                <a:latin typeface="Verdana"/>
              </a:rPr>
              <a:t>  co-organized </a:t>
            </a:r>
            <a:r>
              <a:rPr lang="en-US" sz="2000" kern="0" dirty="0">
                <a:solidFill>
                  <a:schemeClr val="bg1"/>
                </a:solidFill>
                <a:latin typeface="Verdana"/>
              </a:rPr>
              <a:t>together with </a:t>
            </a:r>
            <a:r>
              <a:rPr lang="en-US" sz="2000" kern="0" dirty="0" smtClean="0">
                <a:solidFill>
                  <a:schemeClr val="bg1"/>
                </a:solidFill>
                <a:latin typeface="Verdana"/>
              </a:rPr>
              <a:t>  ITU-D </a:t>
            </a:r>
            <a:r>
              <a:rPr lang="en-US" sz="2000" kern="0" dirty="0">
                <a:solidFill>
                  <a:schemeClr val="bg1"/>
                </a:solidFill>
                <a:latin typeface="Verdana"/>
              </a:rPr>
              <a:t>Sector Members, such as Ericsson and Cisco. </a:t>
            </a:r>
          </a:p>
        </p:txBody>
      </p:sp>
    </p:spTree>
    <p:extLst>
      <p:ext uri="{BB962C8B-B14F-4D97-AF65-F5344CB8AC3E}">
        <p14:creationId xmlns:p14="http://schemas.microsoft.com/office/powerpoint/2010/main" val="3338289798"/>
      </p:ext>
    </p:extLst>
  </p:cSld>
  <p:clrMapOvr>
    <a:masterClrMapping/>
  </p:clrMapOvr>
  <p:transition spd="med" advClick="0" advTm="6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808288" y="3074988"/>
            <a:ext cx="3527425" cy="708025"/>
          </a:xfrm>
        </p:spPr>
        <p:txBody>
          <a:bodyPr/>
          <a:lstStyle/>
          <a:p>
            <a:pPr rtl="1"/>
            <a:r>
              <a:rPr lang="en-US" altLang="en-US" smtClean="0"/>
              <a:t>Thank You!</a:t>
            </a:r>
          </a:p>
        </p:txBody>
      </p:sp>
    </p:spTree>
    <p:extLst>
      <p:ext uri="{BB962C8B-B14F-4D97-AF65-F5344CB8AC3E}">
        <p14:creationId xmlns:p14="http://schemas.microsoft.com/office/powerpoint/2010/main" val="5435549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4579"/>
            <a:ext cx="7772400" cy="1077218"/>
          </a:xfrm>
        </p:spPr>
        <p:txBody>
          <a:bodyPr/>
          <a:lstStyle/>
          <a:p>
            <a:r>
              <a:rPr lang="en-US" sz="3200" dirty="0" smtClean="0"/>
              <a:t>Today’s youth are facing unemployment challenges</a:t>
            </a:r>
            <a:endParaRPr lang="en-US" sz="3200" dirty="0"/>
          </a:p>
        </p:txBody>
      </p:sp>
      <p:sp>
        <p:nvSpPr>
          <p:cNvPr id="4" name="Slide Number Placeholder 3"/>
          <p:cNvSpPr>
            <a:spLocks noGrp="1"/>
          </p:cNvSpPr>
          <p:nvPr>
            <p:ph type="sldNum" sz="quarter" idx="10"/>
          </p:nvPr>
        </p:nvSpPr>
        <p:spPr/>
        <p:txBody>
          <a:bodyPr/>
          <a:lstStyle/>
          <a:p>
            <a:pPr>
              <a:defRPr/>
            </a:pPr>
            <a:fld id="{24CFACD6-E842-410A-857A-293587A2AC79}" type="slidenum">
              <a:rPr lang="en-US" altLang="en-US" smtClean="0"/>
              <a:pPr>
                <a:defRPr/>
              </a:pPr>
              <a:t>2</a:t>
            </a:fld>
            <a:endParaRPr lang="en-US" altLang="en-US"/>
          </a:p>
        </p:txBody>
      </p:sp>
      <p:sp>
        <p:nvSpPr>
          <p:cNvPr id="6" name="TextBox 5"/>
          <p:cNvSpPr txBox="1"/>
          <p:nvPr/>
        </p:nvSpPr>
        <p:spPr>
          <a:xfrm>
            <a:off x="1221259" y="2204864"/>
            <a:ext cx="2267100" cy="1323439"/>
          </a:xfrm>
          <a:prstGeom prst="rect">
            <a:avLst/>
          </a:prstGeom>
          <a:noFill/>
        </p:spPr>
        <p:txBody>
          <a:bodyPr wrap="square" rtlCol="0">
            <a:spAutoFit/>
          </a:bodyPr>
          <a:lstStyle/>
          <a:p>
            <a:pPr algn="ctr"/>
            <a:r>
              <a:rPr lang="en-US" sz="2000" b="1" dirty="0" smtClean="0">
                <a:solidFill>
                  <a:schemeClr val="tx1">
                    <a:lumMod val="50000"/>
                  </a:schemeClr>
                </a:solidFill>
              </a:rPr>
              <a:t>73 MILLION </a:t>
            </a:r>
          </a:p>
          <a:p>
            <a:pPr algn="ctr"/>
            <a:r>
              <a:rPr lang="en-US" sz="2000" b="1" dirty="0" smtClean="0">
                <a:solidFill>
                  <a:schemeClr val="tx1">
                    <a:lumMod val="50000"/>
                  </a:schemeClr>
                </a:solidFill>
              </a:rPr>
              <a:t>YOUTH ARE UNEMPLOYED GLOBALLY</a:t>
            </a:r>
          </a:p>
        </p:txBody>
      </p:sp>
      <p:sp>
        <p:nvSpPr>
          <p:cNvPr id="13" name="Rectangle 12"/>
          <p:cNvSpPr/>
          <p:nvPr/>
        </p:nvSpPr>
        <p:spPr>
          <a:xfrm>
            <a:off x="338167" y="4470211"/>
            <a:ext cx="3853378" cy="830997"/>
          </a:xfrm>
          <a:prstGeom prst="rect">
            <a:avLst/>
          </a:prstGeom>
          <a:solidFill>
            <a:schemeClr val="accent5">
              <a:lumMod val="95000"/>
            </a:schemeClr>
          </a:solidFill>
        </p:spPr>
        <p:txBody>
          <a:bodyPr wrap="square">
            <a:spAutoFit/>
          </a:bodyPr>
          <a:lstStyle/>
          <a:p>
            <a:r>
              <a:rPr lang="en-US" sz="1600" dirty="0">
                <a:solidFill>
                  <a:srgbClr val="5C5C5C"/>
                </a:solidFill>
              </a:rPr>
              <a:t> </a:t>
            </a:r>
            <a:r>
              <a:rPr lang="en-US" sz="1600" dirty="0" smtClean="0">
                <a:solidFill>
                  <a:srgbClr val="5C5C5C"/>
                </a:solidFill>
              </a:rPr>
              <a:t>  - 28.3 </a:t>
            </a:r>
            <a:r>
              <a:rPr lang="en-US" sz="1600" dirty="0">
                <a:solidFill>
                  <a:srgbClr val="5C5C5C"/>
                </a:solidFill>
              </a:rPr>
              <a:t>per cent in the Middle </a:t>
            </a:r>
            <a:r>
              <a:rPr lang="en-US" sz="1600" dirty="0" smtClean="0">
                <a:solidFill>
                  <a:srgbClr val="5C5C5C"/>
                </a:solidFill>
              </a:rPr>
              <a:t>East</a:t>
            </a:r>
          </a:p>
          <a:p>
            <a:r>
              <a:rPr lang="en-US" sz="1600" dirty="0" smtClean="0">
                <a:solidFill>
                  <a:srgbClr val="5C5C5C"/>
                </a:solidFill>
              </a:rPr>
              <a:t>   - 23.7 </a:t>
            </a:r>
            <a:r>
              <a:rPr lang="en-US" sz="1600" dirty="0">
                <a:solidFill>
                  <a:srgbClr val="5C5C5C"/>
                </a:solidFill>
              </a:rPr>
              <a:t>per cent in North </a:t>
            </a:r>
            <a:r>
              <a:rPr lang="en-US" sz="1600" dirty="0" smtClean="0">
                <a:solidFill>
                  <a:srgbClr val="5C5C5C"/>
                </a:solidFill>
              </a:rPr>
              <a:t>Africa</a:t>
            </a:r>
            <a:r>
              <a:rPr lang="en-US" sz="1600" dirty="0">
                <a:solidFill>
                  <a:srgbClr val="5C5C5C"/>
                </a:solidFill>
              </a:rPr>
              <a:t> </a:t>
            </a:r>
            <a:endParaRPr lang="en-US" sz="1600" dirty="0" smtClean="0">
              <a:solidFill>
                <a:srgbClr val="5C5C5C"/>
              </a:solidFill>
            </a:endParaRPr>
          </a:p>
          <a:p>
            <a:r>
              <a:rPr lang="en-US" sz="1600" dirty="0" smtClean="0">
                <a:solidFill>
                  <a:srgbClr val="5C5C5C"/>
                </a:solidFill>
              </a:rPr>
              <a:t>(ILO, 2013)</a:t>
            </a:r>
            <a:endParaRPr lang="en-US" sz="1600" dirty="0">
              <a:solidFill>
                <a:srgbClr val="5C5C5C"/>
              </a:solidFill>
            </a:endParaRPr>
          </a:p>
        </p:txBody>
      </p:sp>
      <p:grpSp>
        <p:nvGrpSpPr>
          <p:cNvPr id="59" name="Group 58"/>
          <p:cNvGrpSpPr/>
          <p:nvPr/>
        </p:nvGrpSpPr>
        <p:grpSpPr>
          <a:xfrm>
            <a:off x="6644827" y="4369524"/>
            <a:ext cx="1961335" cy="1962188"/>
            <a:chOff x="5020916" y="4336880"/>
            <a:chExt cx="2313332" cy="2256452"/>
          </a:xfrm>
        </p:grpSpPr>
        <p:grpSp>
          <p:nvGrpSpPr>
            <p:cNvPr id="56" name="Group 55"/>
            <p:cNvGrpSpPr/>
            <p:nvPr/>
          </p:nvGrpSpPr>
          <p:grpSpPr>
            <a:xfrm>
              <a:off x="5672033" y="4883232"/>
              <a:ext cx="1141795" cy="1710100"/>
              <a:chOff x="5672033" y="4883232"/>
              <a:chExt cx="1141795" cy="1710100"/>
            </a:xfrm>
          </p:grpSpPr>
          <p:pic>
            <p:nvPicPr>
              <p:cNvPr id="38" name="Picture 4" descr="http://www.clker.com/cliparts/W/n/0/H/L/y/symbol-male-and-femal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77"/>
              <a:stretch/>
            </p:blipFill>
            <p:spPr bwMode="auto">
              <a:xfrm>
                <a:off x="5672033" y="5744715"/>
                <a:ext cx="355265" cy="8486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ker.com/cliparts/W/n/0/H/L/y/symbol-male-and-femal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77"/>
              <a:stretch/>
            </p:blipFill>
            <p:spPr bwMode="auto">
              <a:xfrm>
                <a:off x="6066233" y="5744715"/>
                <a:ext cx="355265" cy="84861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www.clker.com/cliparts/W/n/0/H/L/y/symbol-male-and-femal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77"/>
              <a:stretch/>
            </p:blipFill>
            <p:spPr bwMode="auto">
              <a:xfrm>
                <a:off x="6450092" y="5744715"/>
                <a:ext cx="355265" cy="8486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www.clker.com/cliparts/W/n/0/H/L/y/symbol-male-and-femal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77"/>
              <a:stretch/>
            </p:blipFill>
            <p:spPr bwMode="auto">
              <a:xfrm>
                <a:off x="5680503" y="4883232"/>
                <a:ext cx="355265" cy="8486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clker.com/cliparts/W/n/0/H/L/y/symbol-male-and-femal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77"/>
              <a:stretch/>
            </p:blipFill>
            <p:spPr bwMode="auto">
              <a:xfrm>
                <a:off x="6074703" y="4883232"/>
                <a:ext cx="355265" cy="84861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clker.com/cliparts/W/n/0/H/L/y/symbol-male-and-femal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77"/>
              <a:stretch/>
            </p:blipFill>
            <p:spPr bwMode="auto">
              <a:xfrm>
                <a:off x="6458563" y="4883232"/>
                <a:ext cx="355265" cy="848617"/>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5020916" y="4336880"/>
              <a:ext cx="2313332" cy="461665"/>
            </a:xfrm>
            <a:prstGeom prst="rect">
              <a:avLst/>
            </a:prstGeom>
            <a:noFill/>
          </p:spPr>
          <p:txBody>
            <a:bodyPr wrap="square" rtlCol="0">
              <a:spAutoFit/>
            </a:bodyPr>
            <a:lstStyle/>
            <a:p>
              <a:pPr algn="ctr"/>
              <a:r>
                <a:rPr lang="en-US" sz="1200" b="1" dirty="0" smtClean="0"/>
                <a:t>24.5 % Unemployed Young Men</a:t>
              </a:r>
              <a:endParaRPr lang="en-US" sz="1200" b="1" dirty="0"/>
            </a:p>
          </p:txBody>
        </p:sp>
      </p:grpSp>
      <p:grpSp>
        <p:nvGrpSpPr>
          <p:cNvPr id="58" name="Group 57"/>
          <p:cNvGrpSpPr/>
          <p:nvPr/>
        </p:nvGrpSpPr>
        <p:grpSpPr>
          <a:xfrm>
            <a:off x="5076056" y="2834681"/>
            <a:ext cx="2161954" cy="3510679"/>
            <a:chOff x="6602376" y="2666722"/>
            <a:chExt cx="2499758" cy="3926610"/>
          </a:xfrm>
        </p:grpSpPr>
        <p:grpSp>
          <p:nvGrpSpPr>
            <p:cNvPr id="57" name="Group 56"/>
            <p:cNvGrpSpPr/>
            <p:nvPr/>
          </p:nvGrpSpPr>
          <p:grpSpPr>
            <a:xfrm>
              <a:off x="7334248" y="3247624"/>
              <a:ext cx="1040266" cy="3345708"/>
              <a:chOff x="7334248" y="3247624"/>
              <a:chExt cx="1040266" cy="3345708"/>
            </a:xfrm>
          </p:grpSpPr>
          <p:pic>
            <p:nvPicPr>
              <p:cNvPr id="21"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334248" y="5762576"/>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679586" y="5762576"/>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8027050" y="5762576"/>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334248" y="4917015"/>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679586" y="4917015"/>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8027050" y="4917015"/>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336375" y="4087235"/>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681712" y="4087235"/>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8029176" y="4087235"/>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334248" y="3247624"/>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7679586" y="3247624"/>
                <a:ext cx="345338" cy="8307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clker.com/cliparts/W/n/0/H/L/y/symbol-male-and-female-m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19"/>
              <a:stretch/>
            </p:blipFill>
            <p:spPr bwMode="auto">
              <a:xfrm>
                <a:off x="8027050" y="3247624"/>
                <a:ext cx="345338" cy="83075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6602376" y="2666722"/>
              <a:ext cx="2499758" cy="523220"/>
            </a:xfrm>
            <a:prstGeom prst="rect">
              <a:avLst/>
            </a:prstGeom>
            <a:noFill/>
          </p:spPr>
          <p:txBody>
            <a:bodyPr wrap="square" rtlCol="0">
              <a:spAutoFit/>
            </a:bodyPr>
            <a:lstStyle/>
            <a:p>
              <a:pPr algn="ctr"/>
              <a:r>
                <a:rPr lang="en-US" sz="1200" b="1" dirty="0" smtClean="0"/>
                <a:t>42.6 % Unemployed </a:t>
              </a:r>
              <a:r>
                <a:rPr lang="en-US" sz="1200" b="1" dirty="0"/>
                <a:t>Y</a:t>
              </a:r>
              <a:r>
                <a:rPr lang="en-US" sz="1200" b="1" dirty="0" smtClean="0"/>
                <a:t>oung Women</a:t>
              </a:r>
              <a:endParaRPr lang="en-US" sz="1200" b="1" dirty="0"/>
            </a:p>
          </p:txBody>
        </p:sp>
      </p:grpSp>
      <p:sp>
        <p:nvSpPr>
          <p:cNvPr id="60" name="TextBox 59"/>
          <p:cNvSpPr txBox="1"/>
          <p:nvPr/>
        </p:nvSpPr>
        <p:spPr>
          <a:xfrm>
            <a:off x="5238585" y="2132856"/>
            <a:ext cx="3600400" cy="646331"/>
          </a:xfrm>
          <a:prstGeom prst="rect">
            <a:avLst/>
          </a:prstGeom>
          <a:noFill/>
        </p:spPr>
        <p:txBody>
          <a:bodyPr wrap="square" rtlCol="0">
            <a:spAutoFit/>
          </a:bodyPr>
          <a:lstStyle/>
          <a:p>
            <a:r>
              <a:rPr lang="en-US" dirty="0" smtClean="0"/>
              <a:t>In Middle East: More young women are unemployed…</a:t>
            </a:r>
            <a:endParaRPr lang="en-US" dirty="0"/>
          </a:p>
        </p:txBody>
      </p:sp>
      <p:sp>
        <p:nvSpPr>
          <p:cNvPr id="64" name="Down Arrow 63"/>
          <p:cNvSpPr/>
          <p:nvPr/>
        </p:nvSpPr>
        <p:spPr bwMode="auto">
          <a:xfrm>
            <a:off x="2048832" y="3501008"/>
            <a:ext cx="432048" cy="964206"/>
          </a:xfrm>
          <a:prstGeom prst="downArrow">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endParaRPr kumimoji="0" lang="en-US" sz="16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33693848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868075"/>
            <a:ext cx="7772400" cy="584775"/>
          </a:xfrm>
        </p:spPr>
        <p:txBody>
          <a:bodyPr/>
          <a:lstStyle/>
          <a:p>
            <a:r>
              <a:rPr lang="en-US" altLang="en-US" sz="3200" dirty="0" smtClean="0"/>
              <a:t>Landscape we are in today…</a:t>
            </a:r>
          </a:p>
        </p:txBody>
      </p:sp>
      <p:sp>
        <p:nvSpPr>
          <p:cNvPr id="5123" name="Content Placeholder 2"/>
          <p:cNvSpPr>
            <a:spLocks noGrp="1"/>
          </p:cNvSpPr>
          <p:nvPr>
            <p:ph idx="1"/>
          </p:nvPr>
        </p:nvSpPr>
        <p:spPr>
          <a:xfrm>
            <a:off x="1187450" y="1773238"/>
            <a:ext cx="3036888" cy="935037"/>
          </a:xfrm>
        </p:spPr>
        <p:txBody>
          <a:bodyPr/>
          <a:lstStyle/>
          <a:p>
            <a:r>
              <a:rPr lang="en-US" altLang="en-US" sz="2000" smtClean="0"/>
              <a:t>Youth unemployment</a:t>
            </a:r>
          </a:p>
          <a:p>
            <a:r>
              <a:rPr lang="en-US" altLang="en-US" sz="2000" smtClean="0"/>
              <a:t>Today’s youth are “Digital Natives</a:t>
            </a:r>
            <a:r>
              <a:rPr lang="en-US" altLang="en-US" sz="1800" smtClean="0"/>
              <a:t>” </a:t>
            </a:r>
          </a:p>
        </p:txBody>
      </p:sp>
      <p:sp>
        <p:nvSpPr>
          <p:cNvPr id="5124"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276B1A80-BC2C-4336-8A3C-E9AEB5DD6FC6}" type="slidenum">
              <a:rPr lang="en-US" altLang="en-US" sz="1000" smtClean="0">
                <a:solidFill>
                  <a:srgbClr val="0E438A"/>
                </a:solidFill>
                <a:latin typeface="Zurich BT"/>
              </a:rPr>
              <a:pPr>
                <a:spcBef>
                  <a:spcPct val="0"/>
                </a:spcBef>
                <a:buClrTx/>
                <a:buSzTx/>
                <a:buFontTx/>
                <a:buNone/>
              </a:pPr>
              <a:t>3</a:t>
            </a:fld>
            <a:endParaRPr lang="en-US" altLang="en-US" sz="1000" smtClean="0">
              <a:solidFill>
                <a:srgbClr val="0E438A"/>
              </a:solidFill>
              <a:latin typeface="Zurich BT"/>
            </a:endParaRPr>
          </a:p>
        </p:txBody>
      </p:sp>
      <p:sp>
        <p:nvSpPr>
          <p:cNvPr id="6" name="Content Placeholder 2"/>
          <p:cNvSpPr txBox="1">
            <a:spLocks/>
          </p:cNvSpPr>
          <p:nvPr/>
        </p:nvSpPr>
        <p:spPr bwMode="auto">
          <a:xfrm>
            <a:off x="179388" y="4076700"/>
            <a:ext cx="8785225" cy="2232025"/>
          </a:xfrm>
          <a:prstGeom prst="rect">
            <a:avLst/>
          </a:prstGeom>
          <a:solidFill>
            <a:schemeClr val="bg2">
              <a:lumMod val="20000"/>
              <a:lumOff val="80000"/>
              <a:alpha val="38000"/>
            </a:schemeClr>
          </a:solidFill>
          <a:ln>
            <a:noFill/>
          </a:ln>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1">
              <a:defRPr/>
            </a:pPr>
            <a:r>
              <a:rPr lang="en-US" sz="2000" dirty="0" smtClean="0">
                <a:cs typeface="+mn-cs"/>
              </a:rPr>
              <a:t>Opportunity for youth</a:t>
            </a:r>
          </a:p>
          <a:p>
            <a:pPr lvl="2">
              <a:defRPr/>
            </a:pPr>
            <a:r>
              <a:rPr lang="en-US" sz="1600" dirty="0" smtClean="0">
                <a:cs typeface="+mn-cs"/>
              </a:rPr>
              <a:t>ICTs can open doors to employment and entrepreneurship opportunities</a:t>
            </a:r>
          </a:p>
          <a:p>
            <a:pPr lvl="2">
              <a:defRPr/>
            </a:pPr>
            <a:endParaRPr lang="en-US" sz="1600" dirty="0">
              <a:cs typeface="+mn-cs"/>
            </a:endParaRPr>
          </a:p>
          <a:p>
            <a:pPr lvl="1">
              <a:defRPr/>
            </a:pPr>
            <a:r>
              <a:rPr lang="en-US" sz="2000" dirty="0" smtClean="0"/>
              <a:t>Beyond employment and entrepreneurship</a:t>
            </a:r>
            <a:endParaRPr lang="en-US" sz="2000" dirty="0"/>
          </a:p>
          <a:p>
            <a:pPr lvl="2">
              <a:defRPr/>
            </a:pPr>
            <a:r>
              <a:rPr lang="en-US" sz="1600" dirty="0" smtClean="0"/>
              <a:t>ICT is a cross-cutting enabler of social and economic development</a:t>
            </a:r>
          </a:p>
        </p:txBody>
      </p:sp>
      <p:cxnSp>
        <p:nvCxnSpPr>
          <p:cNvPr id="5126" name="Curved Connector 7"/>
          <p:cNvCxnSpPr>
            <a:cxnSpLocks noChangeShapeType="1"/>
            <a:stCxn id="5122" idx="1"/>
            <a:endCxn id="5123" idx="1"/>
          </p:cNvCxnSpPr>
          <p:nvPr/>
        </p:nvCxnSpPr>
        <p:spPr bwMode="auto">
          <a:xfrm rot="10800000" flipH="1" flipV="1">
            <a:off x="685800" y="1160463"/>
            <a:ext cx="501650" cy="1080294"/>
          </a:xfrm>
          <a:prstGeom prst="curvedConnector3">
            <a:avLst>
              <a:gd name="adj1" fmla="val -81546"/>
            </a:avLst>
          </a:prstGeom>
          <a:noFill/>
          <a:ln w="76200" algn="ctr">
            <a:solidFill>
              <a:srgbClr val="B2B2B2"/>
            </a:solidFill>
            <a:round/>
            <a:headEnd/>
            <a:tailEnd type="arrow" w="med" len="med"/>
          </a:ln>
          <a:extLst>
            <a:ext uri="{909E8E84-426E-40DD-AFC4-6F175D3DCCD1}">
              <a14:hiddenFill xmlns:a14="http://schemas.microsoft.com/office/drawing/2010/main">
                <a:noFill/>
              </a14:hiddenFill>
            </a:ext>
          </a:extLst>
        </p:spPr>
      </p:cxnSp>
      <p:sp>
        <p:nvSpPr>
          <p:cNvPr id="14" name="Content Placeholder 2"/>
          <p:cNvSpPr txBox="1">
            <a:spLocks/>
          </p:cNvSpPr>
          <p:nvPr/>
        </p:nvSpPr>
        <p:spPr bwMode="auto">
          <a:xfrm>
            <a:off x="4067175" y="1776413"/>
            <a:ext cx="51133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defRPr/>
            </a:pPr>
            <a:r>
              <a:rPr lang="en-US" sz="2000" kern="0" dirty="0" smtClean="0"/>
              <a:t>Rapid advancements in ICTs</a:t>
            </a:r>
          </a:p>
          <a:p>
            <a:pPr marL="342900" lvl="1" indent="-342900">
              <a:buClr>
                <a:srgbClr val="0E438A"/>
              </a:buClr>
              <a:buSzPct val="110000"/>
              <a:buFont typeface="Wingdings" pitchFamily="2" charset="2"/>
              <a:buChar char="§"/>
              <a:defRPr/>
            </a:pPr>
            <a:r>
              <a:rPr lang="en-US" sz="2000" kern="0" dirty="0"/>
              <a:t>Demand for digital literacy</a:t>
            </a:r>
          </a:p>
          <a:p>
            <a:pPr>
              <a:defRPr/>
            </a:pPr>
            <a:r>
              <a:rPr lang="en-US" sz="2000" kern="0" dirty="0" smtClean="0"/>
              <a:t>Changing the nature of work</a:t>
            </a:r>
          </a:p>
          <a:p>
            <a:pPr>
              <a:defRPr/>
            </a:pPr>
            <a:r>
              <a:rPr lang="en-US" sz="2000" kern="0" dirty="0" smtClean="0"/>
              <a:t>Transforming old sectors</a:t>
            </a:r>
          </a:p>
          <a:p>
            <a:pPr marL="342900" lvl="1" indent="-342900">
              <a:buClr>
                <a:srgbClr val="0E438A"/>
              </a:buClr>
              <a:buSzPct val="110000"/>
              <a:buFont typeface="Wingdings" pitchFamily="2" charset="2"/>
              <a:buChar char="§"/>
              <a:defRPr/>
            </a:pPr>
            <a:r>
              <a:rPr lang="en-US" sz="2000" dirty="0"/>
              <a:t>New innovative sectors </a:t>
            </a:r>
            <a:r>
              <a:rPr lang="en-US" sz="2000" dirty="0" smtClean="0"/>
              <a:t>emerging</a:t>
            </a:r>
            <a:endParaRPr lang="en-US" sz="2000" dirty="0"/>
          </a:p>
        </p:txBody>
      </p:sp>
      <p:cxnSp>
        <p:nvCxnSpPr>
          <p:cNvPr id="5128" name="Curved Connector 56"/>
          <p:cNvCxnSpPr>
            <a:cxnSpLocks noChangeShapeType="1"/>
          </p:cNvCxnSpPr>
          <p:nvPr/>
        </p:nvCxnSpPr>
        <p:spPr bwMode="auto">
          <a:xfrm rot="10800000" flipV="1">
            <a:off x="8247063" y="1236663"/>
            <a:ext cx="501650" cy="1079500"/>
          </a:xfrm>
          <a:prstGeom prst="curvedConnector3">
            <a:avLst>
              <a:gd name="adj1" fmla="val -45556"/>
            </a:avLst>
          </a:prstGeom>
          <a:noFill/>
          <a:ln w="76200" algn="ctr">
            <a:solidFill>
              <a:srgbClr val="B2B2B2"/>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86648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95598"/>
            <a:ext cx="7772400" cy="1077218"/>
          </a:xfrm>
        </p:spPr>
        <p:txBody>
          <a:bodyPr/>
          <a:lstStyle/>
          <a:p>
            <a:r>
              <a:rPr lang="en-US" altLang="en-US" sz="3200" dirty="0" smtClean="0"/>
              <a:t>Youth Employment and Entrepreneurship Initiative</a:t>
            </a:r>
          </a:p>
        </p:txBody>
      </p:sp>
      <p:sp>
        <p:nvSpPr>
          <p:cNvPr id="7171" name="Content Placeholder 2"/>
          <p:cNvSpPr>
            <a:spLocks noGrp="1"/>
          </p:cNvSpPr>
          <p:nvPr>
            <p:ph idx="1"/>
          </p:nvPr>
        </p:nvSpPr>
        <p:spPr>
          <a:xfrm>
            <a:off x="2987675" y="1772816"/>
            <a:ext cx="6048375" cy="4464074"/>
          </a:xfrm>
        </p:spPr>
        <p:txBody>
          <a:bodyPr/>
          <a:lstStyle/>
          <a:p>
            <a:endParaRPr lang="en-US" altLang="en-US" sz="900" dirty="0" smtClean="0"/>
          </a:p>
          <a:p>
            <a:r>
              <a:rPr lang="en-US" altLang="en-US" sz="1800" dirty="0" smtClean="0"/>
              <a:t>ITU conducted an extensive research on Digital Opportunities to find “</a:t>
            </a:r>
            <a:r>
              <a:rPr lang="en-US" altLang="en-US" sz="1800" i="1" dirty="0" smtClean="0"/>
              <a:t>Innovative ICT solutions for Youth Employment</a:t>
            </a:r>
            <a:r>
              <a:rPr lang="en-US" altLang="en-US" sz="1800" dirty="0" smtClean="0"/>
              <a:t>”</a:t>
            </a:r>
          </a:p>
          <a:p>
            <a:pPr marL="0" indent="0">
              <a:buNone/>
            </a:pPr>
            <a:endParaRPr lang="en-US" altLang="en-US" sz="1000" dirty="0" smtClean="0"/>
          </a:p>
          <a:p>
            <a:pPr marL="0" indent="0">
              <a:buNone/>
            </a:pPr>
            <a:endParaRPr lang="en-US" altLang="en-US" sz="1000" dirty="0" smtClean="0"/>
          </a:p>
          <a:p>
            <a:r>
              <a:rPr lang="en-US" altLang="en-US" sz="1800" dirty="0" smtClean="0"/>
              <a:t>Mapping of:</a:t>
            </a:r>
          </a:p>
          <a:p>
            <a:pPr lvl="1"/>
            <a:r>
              <a:rPr lang="en-US" altLang="en-US" sz="1600" dirty="0" smtClean="0"/>
              <a:t>ICT-enabled careers for youth</a:t>
            </a:r>
          </a:p>
          <a:p>
            <a:pPr lvl="1"/>
            <a:r>
              <a:rPr lang="en-US" altLang="en-US" sz="1600" dirty="0" smtClean="0"/>
              <a:t>New entrepreneurship options </a:t>
            </a:r>
          </a:p>
          <a:p>
            <a:pPr lvl="1"/>
            <a:r>
              <a:rPr lang="en-US" altLang="en-US" sz="1600" dirty="0" smtClean="0"/>
              <a:t>New learning opportunities</a:t>
            </a:r>
          </a:p>
          <a:p>
            <a:pPr lvl="1"/>
            <a:r>
              <a:rPr lang="en-US" altLang="en-US" sz="1600" dirty="0" smtClean="0"/>
              <a:t>Action by Governments, Private Sector, NGOs</a:t>
            </a:r>
          </a:p>
          <a:p>
            <a:pPr marL="457200" lvl="1" indent="0">
              <a:buNone/>
            </a:pPr>
            <a:endParaRPr lang="en-US" altLang="en-US" sz="1000" dirty="0" smtClean="0"/>
          </a:p>
          <a:p>
            <a:pPr marL="457200" lvl="1" indent="0">
              <a:buNone/>
            </a:pPr>
            <a:endParaRPr lang="en-US" altLang="en-US" sz="1000" dirty="0"/>
          </a:p>
          <a:p>
            <a:r>
              <a:rPr lang="en-US" altLang="en-US" sz="1800" dirty="0" smtClean="0"/>
              <a:t>ITU recently launched a new Youth Employment and Entrepreneurship Resources Database at </a:t>
            </a:r>
            <a:r>
              <a:rPr lang="en-US" altLang="en-US" sz="1800" dirty="0" smtClean="0">
                <a:hlinkClick r:id="rId3"/>
              </a:rPr>
              <a:t>http://www.itu.int/ITU-D/sis/Youth/Resources/</a:t>
            </a:r>
            <a:r>
              <a:rPr lang="en-US" altLang="en-US" sz="1800" dirty="0" smtClean="0"/>
              <a:t>  </a:t>
            </a:r>
            <a:endParaRPr lang="en-US" altLang="en-US" sz="1000" dirty="0" smtClean="0"/>
          </a:p>
          <a:p>
            <a:endParaRPr lang="en-US" altLang="en-US" sz="1800" dirty="0" smtClean="0"/>
          </a:p>
          <a:p>
            <a:endParaRPr lang="en-US" altLang="en-US" sz="1800" dirty="0" smtClean="0"/>
          </a:p>
          <a:p>
            <a:endParaRPr lang="en-US" altLang="en-US" sz="1800" dirty="0" smtClean="0"/>
          </a:p>
        </p:txBody>
      </p:sp>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C34FF535-BC6C-49D4-97D3-E0FE767004ED}" type="slidenum">
              <a:rPr lang="en-US" altLang="en-US" sz="1000" smtClean="0">
                <a:solidFill>
                  <a:srgbClr val="0E438A"/>
                </a:solidFill>
                <a:latin typeface="Zurich BT"/>
              </a:rPr>
              <a:pPr>
                <a:spcBef>
                  <a:spcPct val="0"/>
                </a:spcBef>
                <a:buClrTx/>
                <a:buSzTx/>
                <a:buFontTx/>
                <a:buNone/>
              </a:pPr>
              <a:t>4</a:t>
            </a:fld>
            <a:endParaRPr lang="en-US" altLang="en-US" sz="1000" smtClean="0">
              <a:solidFill>
                <a:srgbClr val="0E438A"/>
              </a:solidFill>
              <a:latin typeface="Zurich BT"/>
            </a:endParaRPr>
          </a:p>
        </p:txBody>
      </p:sp>
      <p:pic>
        <p:nvPicPr>
          <p:cNvPr id="7173" name="Picture 8"/>
          <p:cNvPicPr>
            <a:picLocks noChangeAspect="1" noChangeArrowheads="1"/>
          </p:cNvPicPr>
          <p:nvPr/>
        </p:nvPicPr>
        <p:blipFill>
          <a:blip r:embed="rId4">
            <a:extLst>
              <a:ext uri="{28A0092B-C50C-407E-A947-70E740481C1C}">
                <a14:useLocalDpi xmlns:a14="http://schemas.microsoft.com/office/drawing/2010/main" val="0"/>
              </a:ext>
            </a:extLst>
          </a:blip>
          <a:srcRect l="25124" t="9360" r="28325" b="4926"/>
          <a:stretch>
            <a:fillRect/>
          </a:stretch>
        </p:blipFill>
        <p:spPr bwMode="auto">
          <a:xfrm>
            <a:off x="177800" y="2205038"/>
            <a:ext cx="273843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9551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8720"/>
            <a:ext cx="7772400" cy="584775"/>
          </a:xfrm>
        </p:spPr>
        <p:txBody>
          <a:bodyPr/>
          <a:lstStyle/>
          <a:p>
            <a:r>
              <a:rPr lang="en-US" sz="3200" dirty="0" smtClean="0"/>
              <a:t>Digital Opportunities for Youth</a:t>
            </a:r>
            <a:endParaRPr lang="en-US" sz="3200" dirty="0"/>
          </a:p>
        </p:txBody>
      </p:sp>
      <p:sp>
        <p:nvSpPr>
          <p:cNvPr id="4" name="Slide Number Placeholder 3"/>
          <p:cNvSpPr>
            <a:spLocks noGrp="1"/>
          </p:cNvSpPr>
          <p:nvPr>
            <p:ph type="sldNum" sz="quarter" idx="10"/>
          </p:nvPr>
        </p:nvSpPr>
        <p:spPr/>
        <p:txBody>
          <a:bodyPr/>
          <a:lstStyle/>
          <a:p>
            <a:pPr>
              <a:defRPr/>
            </a:pPr>
            <a:fld id="{24CFACD6-E842-410A-857A-293587A2AC79}" type="slidenum">
              <a:rPr lang="en-US" altLang="en-US" smtClean="0"/>
              <a:pPr>
                <a:defRPr/>
              </a:pPr>
              <a:t>5</a:t>
            </a:fld>
            <a:endParaRPr lang="en-US" alt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13601"/>
          <a:stretch/>
        </p:blipFill>
        <p:spPr>
          <a:xfrm>
            <a:off x="-39387" y="1458645"/>
            <a:ext cx="9222774" cy="5210715"/>
          </a:xfrm>
          <a:prstGeom prst="rect">
            <a:avLst/>
          </a:prstGeom>
        </p:spPr>
      </p:pic>
    </p:spTree>
    <p:extLst>
      <p:ext uri="{BB962C8B-B14F-4D97-AF65-F5344CB8AC3E}">
        <p14:creationId xmlns:p14="http://schemas.microsoft.com/office/powerpoint/2010/main" val="21376768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080800"/>
            <a:ext cx="7772400" cy="584775"/>
          </a:xfrm>
        </p:spPr>
        <p:txBody>
          <a:bodyPr/>
          <a:lstStyle/>
          <a:p>
            <a:r>
              <a:rPr lang="en-US" altLang="en-US" sz="3200" dirty="0" smtClean="0"/>
              <a:t>Becoming ICT-savvy</a:t>
            </a:r>
          </a:p>
        </p:txBody>
      </p:sp>
      <p:sp>
        <p:nvSpPr>
          <p:cNvPr id="10243" name="Content Placeholder 2"/>
          <p:cNvSpPr>
            <a:spLocks noGrp="1"/>
          </p:cNvSpPr>
          <p:nvPr>
            <p:ph idx="1"/>
          </p:nvPr>
        </p:nvSpPr>
        <p:spPr>
          <a:xfrm>
            <a:off x="684213" y="1844675"/>
            <a:ext cx="7772400" cy="792163"/>
          </a:xfrm>
        </p:spPr>
        <p:txBody>
          <a:bodyPr/>
          <a:lstStyle/>
          <a:p>
            <a:r>
              <a:rPr lang="en-US" altLang="en-US" sz="2000" smtClean="0"/>
              <a:t>To benefit from these digital opportunities, youth need to become ICT-savvy.</a:t>
            </a:r>
          </a:p>
        </p:txBody>
      </p:sp>
      <p:sp>
        <p:nvSpPr>
          <p:cNvPr id="10244"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1DAE80-D1EE-4D4D-8B18-0B473899B18F}" type="slidenum">
              <a:rPr lang="en-US" altLang="en-US" sz="1000" smtClean="0">
                <a:solidFill>
                  <a:srgbClr val="0E438A"/>
                </a:solidFill>
                <a:latin typeface="Zurich BT"/>
              </a:rPr>
              <a:pPr>
                <a:spcBef>
                  <a:spcPct val="0"/>
                </a:spcBef>
                <a:buClrTx/>
                <a:buSzTx/>
                <a:buFontTx/>
                <a:buNone/>
              </a:pPr>
              <a:t>6</a:t>
            </a:fld>
            <a:endParaRPr lang="en-US" altLang="en-US" sz="1000" smtClean="0">
              <a:solidFill>
                <a:srgbClr val="0E438A"/>
              </a:solidFill>
              <a:latin typeface="Zurich BT"/>
            </a:endParaRPr>
          </a:p>
        </p:txBody>
      </p:sp>
      <p:sp>
        <p:nvSpPr>
          <p:cNvPr id="5" name="TextBox 4"/>
          <p:cNvSpPr txBox="1"/>
          <p:nvPr/>
        </p:nvSpPr>
        <p:spPr>
          <a:xfrm>
            <a:off x="287338" y="3217863"/>
            <a:ext cx="3205162" cy="2227262"/>
          </a:xfrm>
          <a:prstGeom prst="rect">
            <a:avLst/>
          </a:prstGeom>
          <a:solidFill>
            <a:schemeClr val="accent5">
              <a:lumMod val="95000"/>
            </a:schemeClr>
          </a:solidFill>
          <a:ln>
            <a:noFill/>
          </a:ln>
        </p:spPr>
        <p:txBody>
          <a:bodyPr/>
          <a:lstStyle>
            <a:defPPr>
              <a:defRPr lang="en-US"/>
            </a:defPPr>
            <a:lvl1pPr marL="342900" indent="-342900">
              <a:spcBef>
                <a:spcPct val="20000"/>
              </a:spcBef>
              <a:buClr>
                <a:srgbClr val="0E438A"/>
              </a:buClr>
              <a:buSzPct val="110000"/>
              <a:buFont typeface="Wingdings" pitchFamily="2" charset="2"/>
              <a:buChar char="§"/>
              <a:defRPr sz="2000" kern="0">
                <a:solidFill>
                  <a:srgbClr val="5C5C5C"/>
                </a:solidFill>
                <a:latin typeface="+mn-lt"/>
                <a:cs typeface="+mn-cs"/>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sz="2400">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1800" dirty="0" smtClean="0"/>
              <a:t>Learning Models:</a:t>
            </a:r>
          </a:p>
          <a:p>
            <a:pPr>
              <a:buFont typeface="Arial" panose="020B0604020202020204" pitchFamily="34" charset="0"/>
              <a:buChar char="•"/>
              <a:defRPr/>
            </a:pPr>
            <a:r>
              <a:rPr lang="en-US" sz="1800" dirty="0" smtClean="0"/>
              <a:t>Blended Learning (virtual classrooms)</a:t>
            </a:r>
          </a:p>
          <a:p>
            <a:pPr>
              <a:buFont typeface="Arial" panose="020B0604020202020204" pitchFamily="34" charset="0"/>
              <a:buChar char="•"/>
              <a:defRPr/>
            </a:pPr>
            <a:r>
              <a:rPr lang="en-US" sz="1800" dirty="0" smtClean="0"/>
              <a:t>Self-directed learning (OCW, MOOCs)</a:t>
            </a:r>
          </a:p>
          <a:p>
            <a:pPr>
              <a:buFont typeface="Arial" panose="020B0604020202020204" pitchFamily="34" charset="0"/>
              <a:buChar char="•"/>
              <a:defRPr/>
            </a:pPr>
            <a:r>
              <a:rPr lang="en-US" sz="1800" dirty="0" smtClean="0"/>
              <a:t>Collaborative (or peer) </a:t>
            </a:r>
            <a:r>
              <a:rPr lang="en-US" sz="1800" dirty="0"/>
              <a:t>learning</a:t>
            </a:r>
            <a:endParaRPr lang="en-US" sz="1800" dirty="0" smtClean="0"/>
          </a:p>
          <a:p>
            <a:pPr>
              <a:defRPr/>
            </a:pPr>
            <a:endParaRPr lang="en-US" dirty="0" smtClean="0"/>
          </a:p>
        </p:txBody>
      </p:sp>
      <p:sp>
        <p:nvSpPr>
          <p:cNvPr id="7" name="TextBox 6"/>
          <p:cNvSpPr txBox="1"/>
          <p:nvPr/>
        </p:nvSpPr>
        <p:spPr>
          <a:xfrm>
            <a:off x="6767513" y="3233738"/>
            <a:ext cx="2197100" cy="700087"/>
          </a:xfrm>
          <a:prstGeom prst="rect">
            <a:avLst/>
          </a:prstGeom>
          <a:solidFill>
            <a:schemeClr val="accent5">
              <a:lumMod val="95000"/>
            </a:schemeClr>
          </a:solidFill>
          <a:ln>
            <a:noFill/>
          </a:ln>
        </p:spPr>
        <p:txBody>
          <a:bodyPr/>
          <a:lstStyle>
            <a:defPPr>
              <a:defRPr lang="en-US"/>
            </a:defPPr>
            <a:lvl1pPr marL="342900" indent="-342900">
              <a:spcBef>
                <a:spcPct val="20000"/>
              </a:spcBef>
              <a:buClr>
                <a:srgbClr val="0E438A"/>
              </a:buClr>
              <a:buSzPct val="110000"/>
              <a:buFont typeface="Wingdings" pitchFamily="2" charset="2"/>
              <a:buChar char="§"/>
              <a:defRPr sz="2000" kern="0">
                <a:solidFill>
                  <a:srgbClr val="5C5C5C"/>
                </a:solidFill>
                <a:latin typeface="+mn-lt"/>
                <a:cs typeface="+mn-cs"/>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sz="2400">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Arial" panose="020B0604020202020204" pitchFamily="34" charset="0"/>
              <a:buChar char="•"/>
              <a:defRPr/>
            </a:pPr>
            <a:r>
              <a:rPr lang="en-US" sz="1800" dirty="0"/>
              <a:t>Certifications</a:t>
            </a:r>
          </a:p>
          <a:p>
            <a:pPr>
              <a:buFont typeface="Arial" panose="020B0604020202020204" pitchFamily="34" charset="0"/>
              <a:buChar char="•"/>
              <a:defRPr/>
            </a:pPr>
            <a:r>
              <a:rPr lang="en-US" sz="1800" dirty="0"/>
              <a:t>Badges</a:t>
            </a:r>
          </a:p>
          <a:p>
            <a:pPr>
              <a:defRPr/>
            </a:pPr>
            <a:endParaRPr lang="en-US" dirty="0" smtClean="0"/>
          </a:p>
        </p:txBody>
      </p:sp>
      <p:cxnSp>
        <p:nvCxnSpPr>
          <p:cNvPr id="10247" name="Straight Arrow Connector 8"/>
          <p:cNvCxnSpPr>
            <a:cxnSpLocks noChangeShapeType="1"/>
          </p:cNvCxnSpPr>
          <p:nvPr/>
        </p:nvCxnSpPr>
        <p:spPr bwMode="auto">
          <a:xfrm flipH="1">
            <a:off x="1692275" y="2492375"/>
            <a:ext cx="358775" cy="649288"/>
          </a:xfrm>
          <a:prstGeom prst="straightConnector1">
            <a:avLst/>
          </a:prstGeom>
          <a:noFill/>
          <a:ln w="76200" algn="ctr">
            <a:solidFill>
              <a:srgbClr val="B2B2B2"/>
            </a:solidFill>
            <a:round/>
            <a:headEnd/>
            <a:tailEnd type="arrow" w="med" len="med"/>
          </a:ln>
          <a:extLst>
            <a:ext uri="{909E8E84-426E-40DD-AFC4-6F175D3DCCD1}">
              <a14:hiddenFill xmlns:a14="http://schemas.microsoft.com/office/drawing/2010/main">
                <a:noFill/>
              </a14:hiddenFill>
            </a:ext>
          </a:extLst>
        </p:spPr>
      </p:cxnSp>
      <p:cxnSp>
        <p:nvCxnSpPr>
          <p:cNvPr id="10248" name="Straight Arrow Connector 10"/>
          <p:cNvCxnSpPr>
            <a:cxnSpLocks noChangeShapeType="1"/>
          </p:cNvCxnSpPr>
          <p:nvPr/>
        </p:nvCxnSpPr>
        <p:spPr bwMode="auto">
          <a:xfrm>
            <a:off x="4727575" y="2443163"/>
            <a:ext cx="288925" cy="755650"/>
          </a:xfrm>
          <a:prstGeom prst="straightConnector1">
            <a:avLst/>
          </a:prstGeom>
          <a:noFill/>
          <a:ln w="76200" algn="ctr">
            <a:solidFill>
              <a:srgbClr val="B2B2B2"/>
            </a:solidFill>
            <a:round/>
            <a:headEnd/>
            <a:tailEnd type="arrow" w="med" len="med"/>
          </a:ln>
          <a:extLst>
            <a:ext uri="{909E8E84-426E-40DD-AFC4-6F175D3DCCD1}">
              <a14:hiddenFill xmlns:a14="http://schemas.microsoft.com/office/drawing/2010/main">
                <a:noFill/>
              </a14:hiddenFill>
            </a:ext>
          </a:extLst>
        </p:spPr>
      </p:cxnSp>
      <p:cxnSp>
        <p:nvCxnSpPr>
          <p:cNvPr id="10249" name="Straight Arrow Connector 11"/>
          <p:cNvCxnSpPr>
            <a:cxnSpLocks noChangeShapeType="1"/>
          </p:cNvCxnSpPr>
          <p:nvPr/>
        </p:nvCxnSpPr>
        <p:spPr bwMode="auto">
          <a:xfrm>
            <a:off x="6659563" y="2420938"/>
            <a:ext cx="1008062" cy="720725"/>
          </a:xfrm>
          <a:prstGeom prst="straightConnector1">
            <a:avLst/>
          </a:prstGeom>
          <a:noFill/>
          <a:ln w="76200" algn="ctr">
            <a:solidFill>
              <a:srgbClr val="B2B2B2"/>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3924300" y="3197225"/>
            <a:ext cx="2519363" cy="1816100"/>
          </a:xfrm>
          <a:prstGeom prst="rect">
            <a:avLst/>
          </a:prstGeom>
          <a:solidFill>
            <a:schemeClr val="accent5">
              <a:lumMod val="95000"/>
            </a:schemeClr>
          </a:solidFill>
          <a:ln>
            <a:noFill/>
          </a:ln>
        </p:spPr>
        <p:txBody>
          <a:bodyPr/>
          <a:lstStyle>
            <a:defPPr>
              <a:defRPr lang="en-US"/>
            </a:defPPr>
            <a:lvl1pPr marL="342900" indent="-342900">
              <a:spcBef>
                <a:spcPct val="20000"/>
              </a:spcBef>
              <a:buClr>
                <a:srgbClr val="0E438A"/>
              </a:buClr>
              <a:buSzPct val="110000"/>
              <a:buFont typeface="Wingdings" pitchFamily="2" charset="2"/>
              <a:buChar char="§"/>
              <a:defRPr sz="2000" kern="0">
                <a:solidFill>
                  <a:srgbClr val="5C5C5C"/>
                </a:solidFill>
                <a:latin typeface="+mn-lt"/>
                <a:cs typeface="+mn-cs"/>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sz="2400">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1800" dirty="0" smtClean="0"/>
              <a:t>Learning Places:</a:t>
            </a:r>
          </a:p>
          <a:p>
            <a:pPr>
              <a:buFont typeface="Arial" panose="020B0604020202020204" pitchFamily="34" charset="0"/>
              <a:buChar char="•"/>
              <a:defRPr/>
            </a:pPr>
            <a:r>
              <a:rPr lang="en-US" sz="1800" dirty="0" smtClean="0"/>
              <a:t>Coworking spaces and technology hubs</a:t>
            </a:r>
          </a:p>
          <a:p>
            <a:pPr>
              <a:buFont typeface="Arial" panose="020B0604020202020204" pitchFamily="34" charset="0"/>
              <a:buChar char="•"/>
              <a:defRPr/>
            </a:pPr>
            <a:r>
              <a:rPr lang="en-US" sz="1800" dirty="0" smtClean="0"/>
              <a:t>Hackerspaces or makerspaces</a:t>
            </a:r>
          </a:p>
          <a:p>
            <a:pPr>
              <a:defRPr/>
            </a:pPr>
            <a:endParaRPr lang="en-US" dirty="0" smtClean="0"/>
          </a:p>
        </p:txBody>
      </p:sp>
    </p:spTree>
    <p:extLst>
      <p:ext uri="{BB962C8B-B14F-4D97-AF65-F5344CB8AC3E}">
        <p14:creationId xmlns:p14="http://schemas.microsoft.com/office/powerpoint/2010/main" val="13589980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xfrm>
            <a:off x="8472488" y="6381750"/>
            <a:ext cx="255587" cy="246063"/>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fld id="{298DF17B-6E45-4650-8653-C2EBC178CAB7}" type="slidenum">
              <a:rPr lang="en-US" altLang="en-US" sz="1000" smtClean="0">
                <a:solidFill>
                  <a:srgbClr val="0E438A"/>
                </a:solidFill>
                <a:latin typeface="Zurich BT"/>
              </a:rPr>
              <a:pPr eaLnBrk="1" hangingPunct="1">
                <a:spcBef>
                  <a:spcPct val="0"/>
                </a:spcBef>
                <a:buClrTx/>
                <a:buSzTx/>
                <a:buFontTx/>
                <a:buNone/>
              </a:pPr>
              <a:t>7</a:t>
            </a:fld>
            <a:endParaRPr lang="en-US" altLang="en-US" sz="1000" smtClean="0">
              <a:solidFill>
                <a:srgbClr val="0E438A"/>
              </a:solidFill>
              <a:latin typeface="Zurich BT"/>
            </a:endParaRPr>
          </a:p>
        </p:txBody>
      </p:sp>
      <p:grpSp>
        <p:nvGrpSpPr>
          <p:cNvPr id="17411" name="Group 10"/>
          <p:cNvGrpSpPr>
            <a:grpSpLocks/>
          </p:cNvGrpSpPr>
          <p:nvPr/>
        </p:nvGrpSpPr>
        <p:grpSpPr bwMode="auto">
          <a:xfrm>
            <a:off x="5795963" y="1484313"/>
            <a:ext cx="3889375" cy="4846637"/>
            <a:chOff x="4946476" y="815360"/>
            <a:chExt cx="4588900" cy="5709984"/>
          </a:xfrm>
        </p:grpSpPr>
        <p:pic>
          <p:nvPicPr>
            <p:cNvPr id="17414"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6476" y="815360"/>
              <a:ext cx="45889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www.clker.com/cliparts/W/n/0/H/L/y/symbol-male-and-female-md.png"/>
            <p:cNvPicPr>
              <a:picLocks noChangeAspect="1" noChangeArrowheads="1"/>
            </p:cNvPicPr>
            <p:nvPr/>
          </p:nvPicPr>
          <p:blipFill>
            <a:blip r:embed="rId4">
              <a:extLst>
                <a:ext uri="{28A0092B-C50C-407E-A947-70E740481C1C}">
                  <a14:useLocalDpi xmlns:a14="http://schemas.microsoft.com/office/drawing/2010/main" val="0"/>
                </a:ext>
              </a:extLst>
            </a:blip>
            <a:srcRect r="47620"/>
            <a:stretch>
              <a:fillRect/>
            </a:stretch>
          </p:blipFill>
          <p:spPr bwMode="auto">
            <a:xfrm>
              <a:off x="6731936" y="3869893"/>
              <a:ext cx="1103848" cy="265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Title 1"/>
          <p:cNvSpPr>
            <a:spLocks noGrp="1"/>
          </p:cNvSpPr>
          <p:nvPr>
            <p:ph type="title"/>
          </p:nvPr>
        </p:nvSpPr>
        <p:spPr>
          <a:xfrm>
            <a:off x="539750" y="765175"/>
            <a:ext cx="6264275" cy="1076325"/>
          </a:xfrm>
        </p:spPr>
        <p:txBody>
          <a:bodyPr/>
          <a:lstStyle/>
          <a:p>
            <a:pPr algn="l"/>
            <a:r>
              <a:rPr lang="en-US" altLang="en-US" sz="3200" dirty="0" smtClean="0"/>
              <a:t>Putting women at the forefront of ICTs</a:t>
            </a:r>
          </a:p>
        </p:txBody>
      </p:sp>
      <p:sp>
        <p:nvSpPr>
          <p:cNvPr id="13" name="Content Placeholder 5"/>
          <p:cNvSpPr>
            <a:spLocks noGrp="1"/>
          </p:cNvSpPr>
          <p:nvPr>
            <p:ph sz="half" idx="1"/>
          </p:nvPr>
        </p:nvSpPr>
        <p:spPr>
          <a:xfrm>
            <a:off x="250825" y="1989138"/>
            <a:ext cx="6769100" cy="4392612"/>
          </a:xfrm>
        </p:spPr>
        <p:txBody>
          <a:bodyPr/>
          <a:lstStyle/>
          <a:p>
            <a:pPr>
              <a:defRPr/>
            </a:pPr>
            <a:r>
              <a:rPr lang="en-US" altLang="en-US" sz="2800" dirty="0" smtClean="0"/>
              <a:t>Gaps women are facing:</a:t>
            </a:r>
          </a:p>
          <a:p>
            <a:pPr marL="0" indent="0">
              <a:buFont typeface="Wingdings" pitchFamily="2" charset="2"/>
              <a:buNone/>
              <a:defRPr/>
            </a:pPr>
            <a:r>
              <a:rPr lang="en-US" altLang="en-US" sz="2800" dirty="0"/>
              <a:t>	</a:t>
            </a:r>
            <a:r>
              <a:rPr lang="en-US" altLang="en-US" sz="2800" dirty="0" smtClean="0"/>
              <a:t>- </a:t>
            </a:r>
            <a:r>
              <a:rPr lang="en-US" altLang="en-US" sz="2400" dirty="0" smtClean="0"/>
              <a:t>Affordability	- Capacity</a:t>
            </a:r>
          </a:p>
          <a:p>
            <a:pPr marL="0" indent="0">
              <a:buFont typeface="Wingdings" pitchFamily="2" charset="2"/>
              <a:buNone/>
              <a:defRPr/>
            </a:pPr>
            <a:endParaRPr lang="en-US" altLang="en-US" sz="1000" dirty="0" smtClean="0"/>
          </a:p>
          <a:p>
            <a:pPr marL="0" indent="0">
              <a:buFont typeface="Wingdings" pitchFamily="2" charset="2"/>
              <a:buNone/>
              <a:defRPr/>
            </a:pPr>
            <a:endParaRPr lang="en-US" altLang="en-US" sz="200" dirty="0"/>
          </a:p>
          <a:p>
            <a:pPr>
              <a:defRPr/>
            </a:pPr>
            <a:r>
              <a:rPr lang="en-US" altLang="en-US" sz="2800" dirty="0" smtClean="0"/>
              <a:t>Solutions:</a:t>
            </a:r>
          </a:p>
          <a:p>
            <a:pPr lvl="1">
              <a:defRPr/>
            </a:pPr>
            <a:r>
              <a:rPr lang="en-US" altLang="en-US" sz="2400" dirty="0" smtClean="0"/>
              <a:t>Ensure women at the bottom of the development pyramid are included.</a:t>
            </a:r>
          </a:p>
          <a:p>
            <a:pPr lvl="2">
              <a:defRPr/>
            </a:pPr>
            <a:r>
              <a:rPr lang="en-US" altLang="en-US" sz="2000" b="1" dirty="0" smtClean="0">
                <a:solidFill>
                  <a:srgbClr val="FF6600"/>
                </a:solidFill>
              </a:rPr>
              <a:t>ITU - Telecentre.org: Digital Literacy Campaign</a:t>
            </a:r>
            <a:endParaRPr lang="en-US" altLang="en-US" sz="2000" dirty="0" smtClean="0">
              <a:solidFill>
                <a:srgbClr val="FF6600"/>
              </a:solidFill>
            </a:endParaRPr>
          </a:p>
          <a:p>
            <a:pPr lvl="1">
              <a:defRPr/>
            </a:pPr>
            <a:r>
              <a:rPr lang="en-US" altLang="en-US" sz="2400" dirty="0" smtClean="0"/>
              <a:t>Ensure women become creators of ICTs.</a:t>
            </a:r>
          </a:p>
          <a:p>
            <a:pPr lvl="2">
              <a:defRPr/>
            </a:pPr>
            <a:r>
              <a:rPr lang="en-US" altLang="en-US" sz="2000" b="1" dirty="0" smtClean="0">
                <a:solidFill>
                  <a:srgbClr val="7030A0"/>
                </a:solidFill>
              </a:rPr>
              <a:t>Girls in ICT Day</a:t>
            </a:r>
          </a:p>
        </p:txBody>
      </p:sp>
    </p:spTree>
    <p:extLst>
      <p:ext uri="{BB962C8B-B14F-4D97-AF65-F5344CB8AC3E}">
        <p14:creationId xmlns:p14="http://schemas.microsoft.com/office/powerpoint/2010/main" val="42755081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9388" y="617538"/>
            <a:ext cx="7772400" cy="830262"/>
          </a:xfrm>
        </p:spPr>
        <p:txBody>
          <a:bodyPr/>
          <a:lstStyle/>
          <a:p>
            <a:r>
              <a:rPr lang="en-US" altLang="en-US" sz="2400" smtClean="0"/>
              <a:t>More men than women are Internet users</a:t>
            </a:r>
            <a:br>
              <a:rPr lang="en-US" altLang="en-US" sz="2400" smtClean="0"/>
            </a:br>
            <a:endParaRPr lang="en-US" altLang="en-US" sz="2400" smtClean="0"/>
          </a:p>
        </p:txBody>
      </p:sp>
      <p:sp>
        <p:nvSpPr>
          <p:cNvPr id="18436" name="Slide Number Placeholder 3"/>
          <p:cNvSpPr>
            <a:spLocks noGrp="1"/>
          </p:cNvSpPr>
          <p:nvPr>
            <p:ph type="sldNum" sz="quarter" idx="10"/>
          </p:nvPr>
        </p:nvSpPr>
        <p:spPr>
          <a:xfrm>
            <a:off x="8472488" y="6381750"/>
            <a:ext cx="255587" cy="246063"/>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fld id="{5C9DD48E-05B8-45A0-8A95-C928CFCF4C15}" type="slidenum">
              <a:rPr lang="en-US" altLang="en-US" sz="1000" smtClean="0">
                <a:solidFill>
                  <a:srgbClr val="0E438A"/>
                </a:solidFill>
                <a:latin typeface="Zurich BT"/>
              </a:rPr>
              <a:pPr eaLnBrk="1" hangingPunct="1">
                <a:spcBef>
                  <a:spcPct val="0"/>
                </a:spcBef>
                <a:buClrTx/>
                <a:buSzTx/>
                <a:buFontTx/>
                <a:buNone/>
              </a:pPr>
              <a:t>8</a:t>
            </a:fld>
            <a:endParaRPr lang="en-US" altLang="en-US" sz="1000" smtClean="0">
              <a:solidFill>
                <a:srgbClr val="0E438A"/>
              </a:solidFill>
              <a:latin typeface="Zurich BT"/>
            </a:endParaRPr>
          </a:p>
        </p:txBody>
      </p:sp>
      <p:pic>
        <p:nvPicPr>
          <p:cNvPr id="1843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469" y="1196950"/>
            <a:ext cx="79930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431800" y="5445224"/>
            <a:ext cx="828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marL="342900" indent="-342900" eaLnBrk="0" hangingPunct="0">
              <a:spcBef>
                <a:spcPct val="0"/>
              </a:spcBef>
              <a:buClrTx/>
              <a:buSzTx/>
              <a:defRPr/>
            </a:pPr>
            <a:r>
              <a:rPr lang="fr-CH" altLang="en-US" sz="2000" b="1" dirty="0" smtClean="0">
                <a:solidFill>
                  <a:schemeClr val="tx2"/>
                </a:solidFill>
                <a:latin typeface="Times New Roman" pitchFamily="18" charset="0"/>
              </a:rPr>
              <a:t>200 million </a:t>
            </a:r>
            <a:r>
              <a:rPr lang="fr-CH" altLang="en-US" sz="2000" b="1" dirty="0" err="1" smtClean="0">
                <a:solidFill>
                  <a:schemeClr val="tx2"/>
                </a:solidFill>
                <a:latin typeface="Times New Roman" pitchFamily="18" charset="0"/>
              </a:rPr>
              <a:t>fewer</a:t>
            </a:r>
            <a:r>
              <a:rPr lang="fr-CH" altLang="en-US" sz="2000" b="1" dirty="0" smtClean="0">
                <a:solidFill>
                  <a:schemeClr val="tx2"/>
                </a:solidFill>
                <a:latin typeface="Times New Roman" pitchFamily="18" charset="0"/>
              </a:rPr>
              <a:t> </a:t>
            </a:r>
            <a:r>
              <a:rPr lang="fr-CH" altLang="en-US" sz="2000" b="1" dirty="0" err="1" smtClean="0">
                <a:solidFill>
                  <a:schemeClr val="tx2"/>
                </a:solidFill>
                <a:latin typeface="Times New Roman" pitchFamily="18" charset="0"/>
              </a:rPr>
              <a:t>women</a:t>
            </a:r>
            <a:r>
              <a:rPr lang="fr-CH" altLang="en-US" sz="2000" b="1" dirty="0" smtClean="0">
                <a:solidFill>
                  <a:schemeClr val="tx2"/>
                </a:solidFill>
                <a:latin typeface="Times New Roman" pitchFamily="18" charset="0"/>
              </a:rPr>
              <a:t> online </a:t>
            </a:r>
            <a:r>
              <a:rPr lang="fr-CH" altLang="en-US" sz="2000" b="1" dirty="0" err="1" smtClean="0">
                <a:solidFill>
                  <a:schemeClr val="tx2"/>
                </a:solidFill>
                <a:latin typeface="Times New Roman" pitchFamily="18" charset="0"/>
              </a:rPr>
              <a:t>than</a:t>
            </a:r>
            <a:r>
              <a:rPr lang="fr-CH" altLang="en-US" sz="2000" b="1" dirty="0" smtClean="0">
                <a:solidFill>
                  <a:schemeClr val="tx2"/>
                </a:solidFill>
                <a:latin typeface="Times New Roman" pitchFamily="18" charset="0"/>
              </a:rPr>
              <a:t> men</a:t>
            </a:r>
          </a:p>
          <a:p>
            <a:pPr marL="342900" indent="-342900" eaLnBrk="0" hangingPunct="0">
              <a:spcBef>
                <a:spcPct val="0"/>
              </a:spcBef>
              <a:buClrTx/>
              <a:buSzTx/>
              <a:defRPr/>
            </a:pPr>
            <a:r>
              <a:rPr lang="fr-CH" altLang="en-US" sz="2000" b="1" dirty="0" smtClean="0">
                <a:solidFill>
                  <a:schemeClr val="tx2"/>
                </a:solidFill>
                <a:latin typeface="Times New Roman" pitchFamily="18" charset="0"/>
              </a:rPr>
              <a:t>16% </a:t>
            </a:r>
            <a:r>
              <a:rPr lang="fr-CH" altLang="en-US" sz="2000" b="1" dirty="0" err="1" smtClean="0">
                <a:solidFill>
                  <a:schemeClr val="tx2"/>
                </a:solidFill>
                <a:latin typeface="Times New Roman" pitchFamily="18" charset="0"/>
              </a:rPr>
              <a:t>fewer</a:t>
            </a:r>
            <a:r>
              <a:rPr lang="fr-CH" altLang="en-US" sz="2000" b="1" dirty="0" smtClean="0">
                <a:solidFill>
                  <a:schemeClr val="tx2"/>
                </a:solidFill>
                <a:latin typeface="Times New Roman" pitchFamily="18" charset="0"/>
              </a:rPr>
              <a:t> </a:t>
            </a:r>
            <a:r>
              <a:rPr lang="fr-CH" altLang="en-US" sz="2000" b="1" dirty="0" err="1" smtClean="0">
                <a:solidFill>
                  <a:schemeClr val="tx2"/>
                </a:solidFill>
                <a:latin typeface="Times New Roman" pitchFamily="18" charset="0"/>
              </a:rPr>
              <a:t>women</a:t>
            </a:r>
            <a:r>
              <a:rPr lang="fr-CH" altLang="en-US" sz="2000" b="1" dirty="0" smtClean="0">
                <a:solidFill>
                  <a:schemeClr val="tx2"/>
                </a:solidFill>
                <a:latin typeface="Times New Roman" pitchFamily="18" charset="0"/>
              </a:rPr>
              <a:t> </a:t>
            </a:r>
            <a:r>
              <a:rPr lang="fr-CH" altLang="en-US" sz="2000" b="1" dirty="0" err="1" smtClean="0">
                <a:solidFill>
                  <a:schemeClr val="tx2"/>
                </a:solidFill>
                <a:latin typeface="Times New Roman" pitchFamily="18" charset="0"/>
              </a:rPr>
              <a:t>than</a:t>
            </a:r>
            <a:r>
              <a:rPr lang="fr-CH" altLang="en-US" sz="2000" b="1" dirty="0" smtClean="0">
                <a:solidFill>
                  <a:schemeClr val="tx2"/>
                </a:solidFill>
                <a:latin typeface="Times New Roman" pitchFamily="18" charset="0"/>
              </a:rPr>
              <a:t> men use the Internet in </a:t>
            </a:r>
            <a:r>
              <a:rPr lang="fr-CH" altLang="en-US" sz="2000" b="1" dirty="0" err="1" smtClean="0">
                <a:solidFill>
                  <a:schemeClr val="tx2"/>
                </a:solidFill>
                <a:latin typeface="Times New Roman" pitchFamily="18" charset="0"/>
              </a:rPr>
              <a:t>developing</a:t>
            </a:r>
            <a:r>
              <a:rPr lang="fr-CH" altLang="en-US" sz="2000" b="1" dirty="0" smtClean="0">
                <a:solidFill>
                  <a:schemeClr val="tx2"/>
                </a:solidFill>
                <a:latin typeface="Times New Roman" pitchFamily="18" charset="0"/>
              </a:rPr>
              <a:t> countries</a:t>
            </a:r>
          </a:p>
          <a:p>
            <a:pPr marL="342900" indent="-342900" eaLnBrk="0" hangingPunct="0">
              <a:spcBef>
                <a:spcPct val="0"/>
              </a:spcBef>
              <a:buClrTx/>
              <a:buSzTx/>
              <a:defRPr/>
            </a:pPr>
            <a:r>
              <a:rPr lang="fr-CH" altLang="en-US" sz="2000" b="1" dirty="0" smtClean="0">
                <a:solidFill>
                  <a:schemeClr val="tx2"/>
                </a:solidFill>
                <a:latin typeface="Times New Roman" pitchFamily="18" charset="0"/>
              </a:rPr>
              <a:t>2% </a:t>
            </a:r>
            <a:r>
              <a:rPr lang="fr-CH" altLang="en-US" sz="2000" b="1" dirty="0" err="1" smtClean="0">
                <a:solidFill>
                  <a:schemeClr val="tx2"/>
                </a:solidFill>
                <a:latin typeface="Times New Roman" pitchFamily="18" charset="0"/>
              </a:rPr>
              <a:t>fewer</a:t>
            </a:r>
            <a:r>
              <a:rPr lang="fr-CH" altLang="en-US" sz="2000" b="1" dirty="0" smtClean="0">
                <a:solidFill>
                  <a:schemeClr val="tx2"/>
                </a:solidFill>
                <a:latin typeface="Times New Roman" pitchFamily="18" charset="0"/>
              </a:rPr>
              <a:t> </a:t>
            </a:r>
            <a:r>
              <a:rPr lang="fr-CH" altLang="en-US" sz="2000" b="1" dirty="0" err="1" smtClean="0">
                <a:solidFill>
                  <a:schemeClr val="tx2"/>
                </a:solidFill>
                <a:latin typeface="Times New Roman" pitchFamily="18" charset="0"/>
              </a:rPr>
              <a:t>women</a:t>
            </a:r>
            <a:r>
              <a:rPr lang="fr-CH" altLang="en-US" sz="2000" b="1" dirty="0" smtClean="0">
                <a:solidFill>
                  <a:schemeClr val="tx2"/>
                </a:solidFill>
                <a:latin typeface="Times New Roman" pitchFamily="18" charset="0"/>
              </a:rPr>
              <a:t> </a:t>
            </a:r>
            <a:r>
              <a:rPr lang="fr-CH" altLang="en-US" sz="2000" b="1" dirty="0" err="1" smtClean="0">
                <a:solidFill>
                  <a:schemeClr val="tx2"/>
                </a:solidFill>
                <a:latin typeface="Times New Roman" pitchFamily="18" charset="0"/>
              </a:rPr>
              <a:t>than</a:t>
            </a:r>
            <a:r>
              <a:rPr lang="fr-CH" altLang="en-US" sz="2000" b="1" dirty="0" smtClean="0">
                <a:solidFill>
                  <a:schemeClr val="tx2"/>
                </a:solidFill>
                <a:latin typeface="Times New Roman" pitchFamily="18" charset="0"/>
              </a:rPr>
              <a:t> men use the Internet in </a:t>
            </a:r>
            <a:r>
              <a:rPr lang="fr-CH" altLang="en-US" sz="2000" b="1" dirty="0" err="1" smtClean="0">
                <a:solidFill>
                  <a:schemeClr val="tx2"/>
                </a:solidFill>
                <a:latin typeface="Times New Roman" pitchFamily="18" charset="0"/>
              </a:rPr>
              <a:t>developed</a:t>
            </a:r>
            <a:r>
              <a:rPr lang="fr-CH" altLang="en-US" sz="2000" b="1" dirty="0" smtClean="0">
                <a:solidFill>
                  <a:schemeClr val="tx2"/>
                </a:solidFill>
                <a:latin typeface="Times New Roman" pitchFamily="18" charset="0"/>
              </a:rPr>
              <a:t> countries</a:t>
            </a:r>
          </a:p>
        </p:txBody>
      </p:sp>
      <p:sp>
        <p:nvSpPr>
          <p:cNvPr id="18439" name="TextBox 1"/>
          <p:cNvSpPr txBox="1">
            <a:spLocks noChangeArrowheads="1"/>
          </p:cNvSpPr>
          <p:nvPr/>
        </p:nvSpPr>
        <p:spPr bwMode="auto">
          <a:xfrm>
            <a:off x="869950" y="5156771"/>
            <a:ext cx="7404100" cy="36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r>
              <a:rPr lang="en-US" altLang="en-US" sz="1400" b="1" dirty="0" smtClean="0">
                <a:solidFill>
                  <a:schemeClr val="tx1"/>
                </a:solidFill>
                <a:latin typeface="Calibri" pitchFamily="34" charset="0"/>
              </a:rPr>
              <a:t>Source</a:t>
            </a:r>
            <a:r>
              <a:rPr lang="en-US" altLang="en-US" sz="1400" b="1" dirty="0">
                <a:solidFill>
                  <a:schemeClr val="tx1"/>
                </a:solidFill>
                <a:latin typeface="Calibri" pitchFamily="34" charset="0"/>
              </a:rPr>
              <a:t>:  2013 ITU World Telecommunication /ICT Indicators database</a:t>
            </a:r>
          </a:p>
          <a:p>
            <a:pPr eaLnBrk="1" hangingPunct="1">
              <a:spcBef>
                <a:spcPct val="0"/>
              </a:spcBef>
              <a:buClrTx/>
              <a:buSzTx/>
              <a:buFontTx/>
              <a:buNone/>
            </a:pPr>
            <a:r>
              <a:rPr lang="en-US" altLang="en-US" sz="1400" b="1" dirty="0">
                <a:solidFill>
                  <a:schemeClr val="tx1"/>
                </a:solidFill>
                <a:latin typeface="Calibri" pitchFamily="34" charset="0"/>
              </a:rPr>
              <a:t> </a:t>
            </a:r>
          </a:p>
          <a:p>
            <a:pPr>
              <a:spcBef>
                <a:spcPct val="0"/>
              </a:spcBef>
              <a:buClrTx/>
              <a:buSzTx/>
              <a:buFontTx/>
              <a:buNone/>
            </a:pPr>
            <a:endParaRPr lang="en-US" altLang="en-US" sz="700" b="1" dirty="0">
              <a:solidFill>
                <a:schemeClr val="tx1"/>
              </a:solidFill>
            </a:endParaRPr>
          </a:p>
        </p:txBody>
      </p:sp>
    </p:spTree>
    <p:extLst>
      <p:ext uri="{BB962C8B-B14F-4D97-AF65-F5344CB8AC3E}">
        <p14:creationId xmlns:p14="http://schemas.microsoft.com/office/powerpoint/2010/main" val="381059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250825" y="839788"/>
            <a:ext cx="8207375" cy="1076325"/>
          </a:xfrm>
        </p:spPr>
        <p:txBody>
          <a:bodyPr/>
          <a:lstStyle/>
          <a:p>
            <a:pPr algn="l"/>
            <a:r>
              <a:rPr lang="en-US" altLang="en-US" sz="3200" dirty="0" smtClean="0"/>
              <a:t>Few women are creators of ICT, but that’s where the jobs are!</a:t>
            </a:r>
          </a:p>
        </p:txBody>
      </p:sp>
      <p:sp>
        <p:nvSpPr>
          <p:cNvPr id="20483" name="Content Placeholder 5"/>
          <p:cNvSpPr>
            <a:spLocks noGrp="1"/>
          </p:cNvSpPr>
          <p:nvPr>
            <p:ph sz="half" idx="1"/>
          </p:nvPr>
        </p:nvSpPr>
        <p:spPr>
          <a:xfrm>
            <a:off x="395859" y="2132856"/>
            <a:ext cx="8352283" cy="4264532"/>
          </a:xfrm>
        </p:spPr>
        <p:txBody>
          <a:bodyPr/>
          <a:lstStyle/>
          <a:p>
            <a:pPr>
              <a:defRPr/>
            </a:pPr>
            <a:r>
              <a:rPr lang="en-US" altLang="en-US" sz="2000" dirty="0" smtClean="0"/>
              <a:t>Only 20% of European women aged 30 with </a:t>
            </a:r>
            <a:r>
              <a:rPr lang="en-US" altLang="en-US" sz="2000" dirty="0"/>
              <a:t>ICT-related degrees work in ICT </a:t>
            </a:r>
            <a:r>
              <a:rPr lang="en-US" altLang="en-US" sz="2000" dirty="0" smtClean="0"/>
              <a:t>sector</a:t>
            </a:r>
          </a:p>
          <a:p>
            <a:pPr lvl="1">
              <a:defRPr/>
            </a:pPr>
            <a:r>
              <a:rPr lang="en-US" altLang="en-US" sz="1800" dirty="0" smtClean="0"/>
              <a:t>900,000 </a:t>
            </a:r>
            <a:r>
              <a:rPr lang="en-US" altLang="en-US" sz="1800" dirty="0"/>
              <a:t>unfilled ICT jobs in Europe </a:t>
            </a:r>
          </a:p>
          <a:p>
            <a:pPr marL="342900" lvl="1" indent="-342900">
              <a:buClr>
                <a:srgbClr val="0E438A"/>
              </a:buClr>
              <a:buSzPct val="110000"/>
              <a:buFont typeface="Wingdings" pitchFamily="2" charset="2"/>
              <a:buChar char="§"/>
              <a:defRPr/>
            </a:pPr>
            <a:r>
              <a:rPr lang="en-US" altLang="en-US" sz="2000" dirty="0">
                <a:ea typeface="+mn-ea"/>
                <a:cs typeface="+mn-cs"/>
              </a:rPr>
              <a:t>In the US only 20% of women earn computer science degrees</a:t>
            </a:r>
          </a:p>
          <a:p>
            <a:pPr lvl="1">
              <a:buSzPct val="110000"/>
              <a:defRPr/>
            </a:pPr>
            <a:r>
              <a:rPr lang="en-US" altLang="en-US" sz="1800" dirty="0"/>
              <a:t>1,000,000 unfilled IT jobs in the US</a:t>
            </a:r>
          </a:p>
          <a:p>
            <a:pPr algn="just"/>
            <a:r>
              <a:rPr lang="en-US" sz="2000" dirty="0"/>
              <a:t>Women are underrepresented in many high-growth fields like science, technology, and engineering, which are important to countries' innovation, connectedness, and competitiveness in global markets. </a:t>
            </a:r>
          </a:p>
          <a:p>
            <a:pPr algn="just"/>
            <a:r>
              <a:rPr lang="en-US" sz="2000" dirty="0" smtClean="0"/>
              <a:t>Women’s </a:t>
            </a:r>
            <a:r>
              <a:rPr lang="en-US" sz="2000" dirty="0"/>
              <a:t>share of the ICT workforce is less than 1/3 in Jordan and only around 1/5 in South Africa, Sri Lanka and the UK</a:t>
            </a:r>
            <a:r>
              <a:rPr lang="en-US" sz="2000" dirty="0" smtClean="0"/>
              <a:t>.</a:t>
            </a:r>
            <a:endParaRPr lang="en-US" altLang="en-US" sz="2000" dirty="0" smtClean="0"/>
          </a:p>
        </p:txBody>
      </p:sp>
      <p:sp>
        <p:nvSpPr>
          <p:cNvPr id="19461" name="Slide Number Placeholder 3"/>
          <p:cNvSpPr>
            <a:spLocks noGrp="1"/>
          </p:cNvSpPr>
          <p:nvPr>
            <p:ph type="sldNum" sz="quarter" idx="10"/>
          </p:nvPr>
        </p:nvSpPr>
        <p:spPr>
          <a:xfrm>
            <a:off x="8472488" y="6381750"/>
            <a:ext cx="255587" cy="246063"/>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Tx/>
              <a:buNone/>
            </a:pPr>
            <a:fld id="{C6D0B2A2-1C97-4D3D-8952-57CD73B27295}" type="slidenum">
              <a:rPr lang="en-US" altLang="en-US" sz="1000" smtClean="0">
                <a:solidFill>
                  <a:srgbClr val="0E438A"/>
                </a:solidFill>
                <a:latin typeface="Zurich BT"/>
              </a:rPr>
              <a:pPr eaLnBrk="1" hangingPunct="1">
                <a:spcBef>
                  <a:spcPct val="0"/>
                </a:spcBef>
                <a:buClrTx/>
                <a:buSzTx/>
                <a:buFontTx/>
                <a:buNone/>
              </a:pPr>
              <a:t>9</a:t>
            </a:fld>
            <a:endParaRPr lang="en-US" altLang="en-US" sz="1000" smtClean="0">
              <a:solidFill>
                <a:srgbClr val="0E438A"/>
              </a:solidFill>
              <a:latin typeface="Zurich BT"/>
            </a:endParaRPr>
          </a:p>
        </p:txBody>
      </p:sp>
    </p:spTree>
    <p:extLst>
      <p:ext uri="{BB962C8B-B14F-4D97-AF65-F5344CB8AC3E}">
        <p14:creationId xmlns:p14="http://schemas.microsoft.com/office/powerpoint/2010/main" val="16572842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FBD9DA91773941B18BB37CD4141074" ma:contentTypeVersion="2" ma:contentTypeDescription="Create a new document." ma:contentTypeScope="" ma:versionID="1a26a1b1f2adab8876eccf48cbf64a5f">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d648448f94c3d58177b40b5933f2d41a"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052E95-8C1B-4B05-9316-9513861A7D1E}"/>
</file>

<file path=customXml/itemProps2.xml><?xml version="1.0" encoding="utf-8"?>
<ds:datastoreItem xmlns:ds="http://schemas.openxmlformats.org/officeDocument/2006/customXml" ds:itemID="{5FA1AC52-82A7-4CDB-B303-A4B5035FD7F7}"/>
</file>

<file path=customXml/itemProps3.xml><?xml version="1.0" encoding="utf-8"?>
<ds:datastoreItem xmlns:ds="http://schemas.openxmlformats.org/officeDocument/2006/customXml" ds:itemID="{F0BE71CD-494D-4DE6-8184-CEC62F798DEF}"/>
</file>

<file path=docProps/app.xml><?xml version="1.0" encoding="utf-8"?>
<Properties xmlns="http://schemas.openxmlformats.org/officeDocument/2006/extended-properties" xmlns:vt="http://schemas.openxmlformats.org/officeDocument/2006/docPropsVTypes">
  <TotalTime>200</TotalTime>
  <Words>2083</Words>
  <Application>Microsoft Office PowerPoint</Application>
  <PresentationFormat>On-screen Show (4:3)</PresentationFormat>
  <Paragraphs>189</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ITU-e</vt:lpstr>
      <vt:lpstr>1_ITU-e</vt:lpstr>
      <vt:lpstr>1_Office Theme</vt:lpstr>
      <vt:lpstr>2_ITU-e</vt:lpstr>
      <vt:lpstr>PowerPoint Presentation</vt:lpstr>
      <vt:lpstr>Today’s youth are facing unemployment challenges</vt:lpstr>
      <vt:lpstr>Landscape we are in today…</vt:lpstr>
      <vt:lpstr>Youth Employment and Entrepreneurship Initiative</vt:lpstr>
      <vt:lpstr>Digital Opportunities for Youth</vt:lpstr>
      <vt:lpstr>Becoming ICT-savvy</vt:lpstr>
      <vt:lpstr>Putting women at the forefront of ICTs</vt:lpstr>
      <vt:lpstr>More men than women are Internet users </vt:lpstr>
      <vt:lpstr>Few women are creators of ICT, but that’s where the jobs are!</vt:lpstr>
      <vt:lpstr>Over 1,000,000 women at the bottom of the pyramid are now digitally literate!​​</vt:lpstr>
      <vt:lpstr>PowerPoint Presentation</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Madhubashini</dc:creator>
  <cp:lastModifiedBy>Fernando, Madhubashini </cp:lastModifiedBy>
  <cp:revision>21</cp:revision>
  <dcterms:created xsi:type="dcterms:W3CDTF">2014-03-25T10:26:43Z</dcterms:created>
  <dcterms:modified xsi:type="dcterms:W3CDTF">2014-03-26T12:35:46Z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0x01010001FBD9DA91773941B18BB37CD4141074</vt:lpwstr>
  </property>
  <property fmtid="{D5CDD505-2E9C-101B-9397-08002B2CF9AE}" pid="3" name="Order">
    <vt:r8>400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