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575" r:id="rId2"/>
    <p:sldId id="3598" r:id="rId3"/>
    <p:sldId id="3617" r:id="rId4"/>
  </p:sldIdLst>
  <p:sldSz cx="12192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chetko, Ihar" initials="SI" lastIdx="2" clrIdx="0">
    <p:extLst>
      <p:ext uri="{19B8F6BF-5375-455C-9EA6-DF929625EA0E}">
        <p15:presenceInfo xmlns:p15="http://schemas.microsoft.com/office/powerpoint/2012/main" userId="Shchetko, Ih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:pr="smNativeData" xmlns:p14="http://schemas.microsoft.com/office/powerpoint/2010/main" xmlns="" dt="1607321826" val="978" revOS="4"/>
      <pr:smFileRevision xmlns:pr="smNativeData" xmlns:p14="http://schemas.microsoft.com/office/powerpoint/2010/main" xmlns="" dt="1607321826" val="101"/>
      <pr:guideOptions xmlns:pr="smNativeData" xmlns:p14="http://schemas.microsoft.com/office/powerpoint/2010/main" xmlns="" dt="1607321826" snapToBorders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-2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" d="100"/>
        <a:sy n="12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891" y="-1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xpZG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TAg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/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UB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TAgAAEAAAACYAAAAIAAAAP48AAAAAAAA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D000DD7-99D0-55FB-9EB8-6FAE43F6683A}" type="datetime1">
              <a:t>4/19/2021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 noChangeArrowheads="1"/>
            <a:extLst>
              <a:ext uri="smNativeData">
                <pr:smNativeData xmlns:pr="smNativeData" xmlns:p14="http://schemas.microsoft.com/office/powerpoint/2010/main" xmlns="" val="SMDATA_13_4sjNXxMAAAAlAAAAZAAAAC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AAM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4BAAACAcAAPglAAAEGgAAEAAAACYAAAAIAAAAvw8AAP8fAAA="/>
              </a:ext>
            </a:extLst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endParaRPr/>
          </a:p>
        </p:txBody>
      </p:sp>
      <p:sp>
        <p:nvSpPr>
          <p:cNvPr id="5" name="Notes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BAAAEhsAAPglAAA4MQAAEAAAACYAAAAIAAAAPw8AAP8fAAA="/>
              </a:ext>
            </a:extLst>
          </p:cNvSpPr>
          <p:nvPr>
            <p:ph type="body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BAOAAAEAAAACYAAAAIAAAAv48AAP8fAAA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d6jwE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BAOAAAEAAAACYAAAAIAAAAv48AAP8fAAA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D005661-2FD0-55A0-9EB8-D9F518F6688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6AYAAKBBAACYFQAAEAAAACYAAAAIAAAAgYAAAAAAAAA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en-us" sz="6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KRYAAKBBAABYIAAAEAAAACYAAAAIAAAAAYAAAAAAAAA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en-us" sz="2400"/>
            </a:lvl1pPr>
            <a:lvl2pPr marL="457200" indent="0" algn="ctr">
              <a:buNone/>
              <a:defRPr lang="en-us" sz="2000"/>
            </a:lvl2pPr>
            <a:lvl3pPr marL="914400" indent="0" algn="ctr">
              <a:buNone/>
              <a:defRPr lang="en-us" sz="1800"/>
            </a:lvl3pPr>
            <a:lvl4pPr marL="1371600" indent="0" algn="ctr">
              <a:buNone/>
              <a:defRPr lang="en-us" sz="1600"/>
            </a:lvl4pPr>
            <a:lvl5pPr marL="1828800" indent="0" algn="ctr">
              <a:buNone/>
              <a:defRPr lang="en-us" sz="1600"/>
            </a:lvl5pPr>
            <a:lvl6pPr marL="2286000" indent="0" algn="ctr">
              <a:buNone/>
              <a:defRPr lang="en-us" sz="1600"/>
            </a:lvl6pPr>
            <a:lvl7pPr marL="2743200" indent="0" algn="ctr">
              <a:buNone/>
              <a:defRPr lang="en-us" sz="1600"/>
            </a:lvl7pPr>
            <a:lvl8pPr marL="3200400" indent="0" algn="ctr">
              <a:buNone/>
              <a:defRPr lang="en-us" sz="1600"/>
            </a:lvl8pPr>
            <a:lvl9pPr marL="3657600" indent="0" algn="ctr">
              <a:buNone/>
              <a:defRPr lang="en-us" sz="1600"/>
            </a:lvl9pPr>
          </a:lstStyle>
          <a:p>
            <a:pPr>
              <a:defRPr lang="en-us"/>
            </a:pPr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5477-39D0-55A2-9EB8-CFF71AF6689A}" type="datetime1">
              <a:t>4/19/2021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671C-52D0-5591-9EB8-A4C429F668F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1D64-2AD0-55EB-9EB8-DCBE53F66889}" type="datetime1">
              <a:t>4/19/2021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260F-41D0-55D0-9EB8-B78568F668E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NQAAPwIAANhFAAAAJgAAEAAAACYAAAAIAAAAAwAAAAAAAAA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Lw0AAAAJgAAEAAAACYAAAAIAAAAAwAAAAAAAAA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3864-2AD0-55CE-9EB8-DC9B76F66889}" type="datetime1">
              <a:t>4/19/2021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49BD-F3D0-55BF-9EB8-05EA07F6685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gCAg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Content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hNTh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/AQAAvQoAALkhAACcIwAAEAAAACYAAAAIAAAAAaAAAAAAAAA="/>
              </a:ext>
            </a:extLst>
          </p:cNvSpPr>
          <p:nvPr>
            <p:ph idx="2"/>
          </p:nvPr>
        </p:nvSpPr>
        <p:spPr>
          <a:xfrm>
            <a:off x="324485" y="1745615"/>
            <a:ext cx="5157470" cy="404304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en-us" sz="1800"/>
            </a:lvl1pPr>
            <a:lvl2pPr>
              <a:defRPr lang="en-us" sz="1800"/>
            </a:lvl2pPr>
            <a:lvl3pPr>
              <a:defRPr lang="en-us" sz="18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Content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IgAAvQoAAK9CAACcIwAAEAAAACYAAAAIAAAAAaAAAAAAAAA="/>
              </a:ext>
            </a:extLst>
          </p:cNvSpPr>
          <p:nvPr>
            <p:ph idx="4"/>
          </p:nvPr>
        </p:nvSpPr>
        <p:spPr>
          <a:xfrm>
            <a:off x="5656580" y="1745615"/>
            <a:ext cx="5183505" cy="404304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en-us" sz="1800"/>
            </a:lvl1pPr>
            <a:lvl2pPr>
              <a:defRPr lang="en-us" sz="1800"/>
            </a:lvl2pPr>
            <a:lvl3pPr>
              <a:defRPr lang="en-us" sz="18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TextBox 13"/>
          <p:cNvSpPr>
            <a:extLst>
              <a:ext uri="smNativeData">
                <pr:smNativeData xmlns:pr="smNativeData" xmlns:p14="http://schemas.microsoft.com/office/powerpoint/2010/main" xmlns="" val="SMDATA_13_4sjNXx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EcsQF////AQAAAAAAAAAAAAAAAAAAAAAAAAAAAAAAAAAAAAAAAAAAAAAAAH9/fwDn5uYDzMzMAMDA/wB/f38AAAAAAAAAAAAAAAAAAAAAAAAAAAAhAAAAGAAAABQAAADxAQAALycAADYTAACzKAAAECAAACYAAAAIAAAA//////////8="/>
              </a:ext>
            </a:extLst>
          </p:cNvSpPr>
          <p:nvPr/>
        </p:nvSpPr>
        <p:spPr>
          <a:xfrm>
            <a:off x="315595" y="6369685"/>
            <a:ext cx="2807335" cy="2463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/>
            </a:pPr>
            <a:r>
              <a:rPr lang="en-us" sz="1000">
                <a:solidFill>
                  <a:srgbClr val="9E9E9E"/>
                </a:solidFill>
                <a:latin typeface="Open Sans" pitchFamily="2" charset="-52"/>
                <a:ea typeface="Open Sans" pitchFamily="2" charset="-52"/>
                <a:cs typeface="Open Sans" pitchFamily="2" charset="-52"/>
              </a:rPr>
              <a:t>www.gigaconnect.org  |  info@giga.partners</a:t>
            </a:r>
          </a:p>
        </p:txBody>
      </p:sp>
      <p:pic>
        <p:nvPicPr>
          <p:cNvPr id="6" name="Picture 14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4sjNXx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BtYXRzDAAAABAAAAAAAAAAAAAAAAAAAAAAAAAAHgAAAGgAAAAAAAAAAAAAAAAAAAAAAAAAAAAAABAnAAAQJwAAAAAAAAAAAAAAAAAAAAAAAAAAAAAAAAAAAAAAAAAAAAAUAAAAAAAAAMDA/wAAAAAAZAAAADIAAAAAAAAAZAAAAAAAAAB/f38ACgAAAB8AAABUAAAARHLEBf///wEAAAAAAAAAAAAAAAAAAAAAAAAAAAAAAAAAAAAAAAAAAAAAAAJ/f38A5+bmA8zMzADAwP8Af39/AAAAAAAAAAAAAAAAAP///wAAAAAAIQAAABgAAAAUAAAAFkMAAMIlAADaSQAAzi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905490" y="6137910"/>
            <a:ext cx="1099820" cy="65786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Content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/AQAAvQoAALkhAACcIwAAEAAAACYAAAAIAAAAAaAAAAAAAAA="/>
              </a:ext>
            </a:extLst>
          </p:cNvSpPr>
          <p:nvPr>
            <p:ph idx="2"/>
          </p:nvPr>
        </p:nvSpPr>
        <p:spPr>
          <a:xfrm>
            <a:off x="324485" y="1745615"/>
            <a:ext cx="5157470" cy="404304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en-us" sz="1800"/>
            </a:lvl1pPr>
            <a:lvl2pPr>
              <a:defRPr lang="en-us" sz="1800"/>
            </a:lvl2pPr>
            <a:lvl3pPr>
              <a:defRPr lang="en-us" sz="18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Content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Kh3j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IgAAvQoAAK9CAACcIwAAEAAAACYAAAAIAAAAAaAAAAAAAAA="/>
              </a:ext>
            </a:extLst>
          </p:cNvSpPr>
          <p:nvPr>
            <p:ph idx="4"/>
          </p:nvPr>
        </p:nvSpPr>
        <p:spPr>
          <a:xfrm>
            <a:off x="5656580" y="1745615"/>
            <a:ext cx="5183505" cy="404304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en-us" sz="1800"/>
            </a:lvl1pPr>
            <a:lvl2pPr>
              <a:defRPr lang="en-us" sz="1800"/>
            </a:lvl2pPr>
            <a:lvl3pPr>
              <a:defRPr lang="en-us" sz="18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TextBox 13"/>
          <p:cNvSpPr>
            <a:extLst>
              <a:ext uri="smNativeData">
                <pr:smNativeData xmlns:pr="smNativeData" xmlns:p14="http://schemas.microsoft.com/office/powerpoint/2010/main" xmlns="" val="SMDATA_13_4sjNXx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EcsQF////AQAAAAAAAAAAAAAAAAAAAAAAAAAAAAAAAAAAAAAAAAAAAAAAAH9/fwDn5uYDzMzMAMDA/wB/f38AAAAAAAAAAAAAAAAAAAAAAAAAAAAhAAAAGAAAABQAAADxAQAALycAADYTAACzKAAAECAAACYAAAAIAAAA//////////8="/>
              </a:ext>
            </a:extLst>
          </p:cNvSpPr>
          <p:nvPr/>
        </p:nvSpPr>
        <p:spPr>
          <a:xfrm>
            <a:off x="315595" y="6369685"/>
            <a:ext cx="2807335" cy="2463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/>
            </a:pPr>
            <a:r>
              <a:rPr lang="en-us" sz="1000">
                <a:solidFill>
                  <a:srgbClr val="9E9E9E"/>
                </a:solidFill>
                <a:latin typeface="Open Sans" pitchFamily="2" charset="-52"/>
                <a:ea typeface="Open Sans" pitchFamily="2" charset="-52"/>
                <a:cs typeface="Open Sans" pitchFamily="2" charset="-52"/>
              </a:rPr>
              <a:t>www.gigaconnect.org  |  info@giga.partners</a:t>
            </a:r>
          </a:p>
        </p:txBody>
      </p:sp>
      <p:pic>
        <p:nvPicPr>
          <p:cNvPr id="6" name="Picture 14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4sjNXx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B5AHAADAAAABAAAAAAAAAAAAAAAAAAAAAAAAAAHgAAAGgAAAAAAAAAAAAAAAAAAAAAAAAAAAAAABAnAAAQJwAAAAAAAAAAAAAAAAAAAAAAAAAAAAAAAAAAAAAAAAAAAAAUAAAAAAAAAMDA/wAAAAAAZAAAADIAAAAAAAAAZAAAAAAAAAB/f38ACgAAAB8AAABUAAAARHLEBf///wEAAAAAAAAAAAAAAAAAAAAAAAAAAAAAAAAAAAAAAAAAAAAAAAJ/f38A5+bmA8zMzADAwP8Af39/AAAAAAAAAAAAAAAAAP///wAAAAAAIQAAABgAAAAUAAAAFkMAAMIlAADaSQAAzi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905490" y="6137910"/>
            <a:ext cx="1099820" cy="65786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52D8-96D0-55A4-9EB8-60F11CF66835}" type="datetime1">
              <a:t>4/19/2021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AAV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1820-6ED0-55EE-9EB8-98BB56F668C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hQoAAM5FAAARHAAAEAAAACYAAAAIAAAAgYAAAAAAAAA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en-us" sz="6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PBwAAM5FAAB2JQAAEAAAACYAAAAIAAAAAYAAAAAAAAA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en-us" sz="2400">
                <a:solidFill>
                  <a:srgbClr val="8C8C8C"/>
                </a:solidFill>
              </a:defRPr>
            </a:lvl1pPr>
            <a:lvl2pPr marL="457200" indent="0">
              <a:buNone/>
              <a:defRPr lang="en-us" sz="2000">
                <a:solidFill>
                  <a:srgbClr val="8C8C8C"/>
                </a:solidFill>
              </a:defRPr>
            </a:lvl2pPr>
            <a:lvl3pPr marL="914400" indent="0">
              <a:buNone/>
              <a:defRPr lang="en-us" sz="1800">
                <a:solidFill>
                  <a:srgbClr val="8C8C8C"/>
                </a:solidFill>
              </a:defRPr>
            </a:lvl3pPr>
            <a:lvl4pPr marL="1371600" indent="0">
              <a:buNone/>
              <a:defRPr lang="en-us" sz="1600">
                <a:solidFill>
                  <a:srgbClr val="8C8C8C"/>
                </a:solidFill>
              </a:defRPr>
            </a:lvl4pPr>
            <a:lvl5pPr marL="1828800" indent="0">
              <a:buNone/>
              <a:defRPr lang="en-us" sz="1600">
                <a:solidFill>
                  <a:srgbClr val="8C8C8C"/>
                </a:solidFill>
              </a:defRPr>
            </a:lvl5pPr>
            <a:lvl6pPr marL="2286000" indent="0">
              <a:buNone/>
              <a:defRPr lang="en-us" sz="1600">
                <a:solidFill>
                  <a:srgbClr val="8C8C8C"/>
                </a:solidFill>
              </a:defRPr>
            </a:lvl6pPr>
            <a:lvl7pPr marL="2743200" indent="0">
              <a:buNone/>
              <a:defRPr lang="en-us" sz="1600">
                <a:solidFill>
                  <a:srgbClr val="8C8C8C"/>
                </a:solidFill>
              </a:defRPr>
            </a:lvl7pPr>
            <a:lvl8pPr marL="3200400" indent="0">
              <a:buNone/>
              <a:defRPr lang="en-us" sz="1600">
                <a:solidFill>
                  <a:srgbClr val="8C8C8C"/>
                </a:solidFill>
              </a:defRPr>
            </a:lvl8pPr>
            <a:lvl9pPr marL="3657600" indent="0">
              <a:buNone/>
              <a:defRPr lang="en-us" sz="16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I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1302-4CD0-55E5-9EB8-BAB05DF668EF}" type="datetime1">
              <a:t>4/19/2021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325D-13D0-55C4-9EB8-E5917CF668B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LQ8EG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AglAAAAJgAAEAAAACYAAAAIAAAAAQAAAAAAAAA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wsAANhFAAAAJgAAEAAAACYAAAAIAAAAAQAAAAAAAAA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1161-2FD0-55E7-9EB8-D9B25FF6688C}" type="datetime1">
              <a:t>4/19/2021</a:t>
            </a:fld>
            <a:endParaRPr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c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7858-16D0-558E-9EB8-E0DB36F668B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PwIAANtFAABnCgAAEAAAACYAAAAIAAAAAQAAAAAAAAA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WAoAAOUkAABpDwAAEAAAACYAAAAIAAAAgYAAAAAAAAA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400" b="1"/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aQ8AAOUkAAAUJgAAEAAAACYAAAAIAAAAAQAAAAAAAAA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WAoAANtFAABpDwAAEAAAACYAAAAIAAAAgYAAAAAAAAA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400" b="1"/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aQ8AANtFAAAUJgAAEAAAACYAAAAIAAAAAQAAAAAAAAA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66F5-BBD0-5590-9EB8-4DC528F66818}" type="datetime1">
              <a:t>4/19/2021</a:t>
            </a:fld>
            <a:endParaRPr/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9" name="Slide Number Placeholder 8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01C1-8FD0-55F7-9EB8-79A24FF6682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2C55-1BD0-55DA-9EB8-ED8F62F668B8}" type="datetime1">
              <a:t>4/19/2021</a:t>
            </a:fld>
            <a:endParaRPr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4CFF-B1D0-55BA-9EB8-47EF02F6681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35DF-91D0-55C3-9EB8-67967BF66832}" type="datetime1">
              <a:t>4/19/2021</a:t>
            </a:fld>
            <a:endParaRPr/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39D4-9AD0-55CF-9EB8-6C9A77F6683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en-us" sz="3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en-us" sz="3200"/>
            </a:lvl1pPr>
            <a:lvl2pPr>
              <a:defRPr lang="en-us" sz="2800"/>
            </a:lvl2pPr>
            <a:lvl3pPr>
              <a:defRPr lang="en-us" sz="2400"/>
            </a:lvl3pPr>
            <a:lvl4pPr>
              <a:defRPr lang="en-us" sz="2000"/>
            </a:lvl4pPr>
            <a:lvl5pPr>
              <a:defRPr lang="en-us" sz="2000"/>
            </a:lvl5pPr>
            <a:lvl6pPr>
              <a:defRPr lang="en-us" sz="2000"/>
            </a:lvl6pPr>
            <a:lvl7pPr>
              <a:defRPr lang="en-us" sz="2000"/>
            </a:lvl7pPr>
            <a:lvl8pPr>
              <a:defRPr lang="en-us" sz="2000"/>
            </a:lvl8pPr>
            <a:lvl9pPr>
              <a:defRPr lang="en-us" sz="20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en-us" sz="1600"/>
            </a:lvl1pPr>
            <a:lvl2pPr marL="457200" indent="0">
              <a:buNone/>
              <a:defRPr lang="en-us" sz="1400"/>
            </a:lvl2pPr>
            <a:lvl3pPr marL="914400" indent="0">
              <a:buNone/>
              <a:defRPr lang="en-us" sz="1200"/>
            </a:lvl3pPr>
            <a:lvl4pPr marL="1371600" indent="0">
              <a:buNone/>
              <a:defRPr lang="en-us" sz="1000"/>
            </a:lvl4pPr>
            <a:lvl5pPr marL="1828800" indent="0">
              <a:buNone/>
              <a:defRPr lang="en-us" sz="1000"/>
            </a:lvl5pPr>
            <a:lvl6pPr marL="2286000" indent="0">
              <a:buNone/>
              <a:defRPr lang="en-us" sz="1000"/>
            </a:lvl6pPr>
            <a:lvl7pPr marL="2743200" indent="0">
              <a:buNone/>
              <a:defRPr lang="en-us" sz="1000"/>
            </a:lvl7pPr>
            <a:lvl8pPr marL="3200400" indent="0">
              <a:buNone/>
              <a:defRPr lang="en-us" sz="1000"/>
            </a:lvl8pPr>
            <a:lvl9pPr marL="3657600" indent="0">
              <a:buNone/>
              <a:defRPr lang="en-us" sz="1000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349F-D1D0-55C2-9EB8-27977AF66872}" type="datetime1">
              <a:t>4/19/2021</a:t>
            </a:fld>
            <a:endParaRPr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28C9-87D0-55DE-9EB8-718B66F6682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en-us" sz="3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en-us" sz="3200"/>
            </a:lvl1pPr>
            <a:lvl2pPr marL="457200" indent="0">
              <a:buNone/>
              <a:defRPr lang="en-us" sz="2800"/>
            </a:lvl2pPr>
            <a:lvl3pPr marL="914400" indent="0">
              <a:buNone/>
              <a:defRPr lang="en-us" sz="2400"/>
            </a:lvl3pPr>
            <a:lvl4pPr marL="1371600" indent="0">
              <a:buNone/>
              <a:defRPr lang="en-us" sz="2000"/>
            </a:lvl4pPr>
            <a:lvl5pPr marL="1828800" indent="0">
              <a:buNone/>
              <a:defRPr lang="en-us" sz="2000"/>
            </a:lvl5pPr>
            <a:lvl6pPr marL="2286000" indent="0">
              <a:buNone/>
              <a:defRPr lang="en-us" sz="2000"/>
            </a:lvl6pPr>
            <a:lvl7pPr marL="2743200" indent="0">
              <a:buNone/>
              <a:defRPr lang="en-us" sz="2000"/>
            </a:lvl7pPr>
            <a:lvl8pPr marL="3200400" indent="0">
              <a:buNone/>
              <a:defRPr lang="en-us" sz="2000"/>
            </a:lvl8pPr>
            <a:lvl9pPr marL="3657600" indent="0">
              <a:buNone/>
              <a:defRPr lang="en-us" sz="2000"/>
            </a:lvl9pPr>
          </a:lstStyle>
          <a:p>
            <a:pPr>
              <a:defRPr lang="en-us"/>
            </a:pPr>
            <a:endParaRPr/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en-us" sz="1600"/>
            </a:lvl1pPr>
            <a:lvl2pPr marL="457200" indent="0">
              <a:buNone/>
              <a:defRPr lang="en-us" sz="1400"/>
            </a:lvl2pPr>
            <a:lvl3pPr marL="914400" indent="0">
              <a:buNone/>
              <a:defRPr lang="en-us" sz="1200"/>
            </a:lvl3pPr>
            <a:lvl4pPr marL="1371600" indent="0">
              <a:buNone/>
              <a:defRPr lang="en-us" sz="1000"/>
            </a:lvl4pPr>
            <a:lvl5pPr marL="1828800" indent="0">
              <a:buNone/>
              <a:defRPr lang="en-us" sz="1000"/>
            </a:lvl5pPr>
            <a:lvl6pPr marL="2286000" indent="0">
              <a:buNone/>
              <a:defRPr lang="en-us" sz="1000"/>
            </a:lvl6pPr>
            <a:lvl7pPr marL="2743200" indent="0">
              <a:buNone/>
              <a:defRPr lang="en-us" sz="1000"/>
            </a:lvl7pPr>
            <a:lvl8pPr marL="3200400" indent="0">
              <a:buNone/>
              <a:defRPr lang="en-us" sz="1000"/>
            </a:lvl8pPr>
            <a:lvl9pPr marL="3657600" indent="0">
              <a:buNone/>
              <a:defRPr lang="en-us" sz="1000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D0073EC-A2D0-5585-9EB8-54D03DF66801}" type="datetime1">
              <a:t>4/19/2021</a:t>
            </a:fld>
            <a:endParaRPr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D0058A9-E7D0-55AE-9EB8-11FB16F6684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PwIAANhFAABnCgAAEAAAACYAAAAIAAAAvy8AAAAAAAA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OwsAANhFAAAAJgAAEAAAACYAAAAIAAAAPy8AAAAAAAA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GicAAAgWAABZKQAAEAAAACYAAAAIAAAAv48AAAAAAAA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D001073-3DD0-55E6-9EB8-CBB35EF6689E}" type="datetime1">
              <a:t>4/19/2021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YGAAAGicAACgyAABZKQAAEAAAACYAAAAIAAAAv48AAAAAAAA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4NAAAGicAANhF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D0042CC-82D0-55B4-9EB8-74E10CF66821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</p:sldLayoutIdLst>
  <p:hf sldNum="0" hdr="0" ft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" spc="0" baseline="0">
          <a:solidFill>
            <a:schemeClr val="tx1"/>
          </a:solidFill>
          <a:effectLst/>
          <a:latin typeface="Calibri Light" pitchFamily="2" charset="-52"/>
          <a:ea typeface="Calibri Light" pitchFamily="2" charset="-52"/>
          <a:cs typeface="Calibri Light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2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24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n/publications/ITU-D/Pages/publications.aspx?parent=D-PREF-EF.ICT_STRUCT_KIT-2019&amp;media=electroni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E9D997-67E7-4C8F-ABB2-0BB7C8F1B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1086"/>
            <a:ext cx="9144000" cy="3347775"/>
          </a:xfrm>
          <a:solidFill>
            <a:schemeClr val="bg1"/>
          </a:solidFill>
        </p:spPr>
        <p:txBody>
          <a:bodyPr/>
          <a:lstStyle/>
          <a:p>
            <a:r>
              <a:rPr lang="ru-RU" dirty="0">
                <a:latin typeface="Lora Bold Italic"/>
              </a:rPr>
              <a:t>Комплект материалов </a:t>
            </a:r>
            <a:br>
              <a:rPr lang="ru-RU" dirty="0">
                <a:latin typeface="Lora Bold Italic"/>
              </a:rPr>
            </a:br>
            <a:r>
              <a:rPr lang="ru-RU" dirty="0">
                <a:latin typeface="Lora Bold Italic"/>
              </a:rPr>
              <a:t>по бизнес-планированию </a:t>
            </a:r>
            <a:br>
              <a:rPr lang="ru-RU" dirty="0">
                <a:latin typeface="Lora Bold Italic"/>
              </a:rPr>
            </a:br>
            <a:r>
              <a:rPr lang="ru-RU" dirty="0">
                <a:latin typeface="Lora Bold Italic"/>
              </a:rPr>
              <a:t>инфраструктуры ИКТ</a:t>
            </a:r>
            <a:br>
              <a:rPr lang="en-US" dirty="0">
                <a:latin typeface="Lora Bold Italic"/>
              </a:rPr>
            </a:br>
            <a:endParaRPr lang="en-US" sz="4000" dirty="0">
              <a:solidFill>
                <a:schemeClr val="accent1"/>
              </a:solidFill>
              <a:latin typeface="Lora Bold Italic"/>
            </a:endParaRP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996725B5-C482-4439-A56E-EBA96ECAA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00794"/>
            <a:ext cx="914400" cy="9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75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4sjNXx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EcsQF////AQAAAAAAAAAAAAAAAAAAAAAAAAAAAAAAAAAAAAAAAAAAAAAAAn9/fwDn5uYDzMzMAMDA/wB/f38AAAAAAAAAAAAAAAAAAAAAAAAAAAAhAAAAGAAAABQAAAAoBQAAOwsAANhFAAAAJgAAEAAAACYAAAAIAAAAAAAAAAAAAAA="/>
              </a:ext>
            </a:extLst>
          </p:cNvSpPr>
          <p:nvPr>
            <p:ph type="body" idx="1"/>
          </p:nvPr>
        </p:nvSpPr>
        <p:spPr>
          <a:xfrm>
            <a:off x="838200" y="2243424"/>
            <a:ext cx="10515600" cy="3933856"/>
          </a:xfrm>
        </p:spPr>
        <p:txBody>
          <a:bodyPr/>
          <a:lstStyle/>
          <a:p>
            <a:pPr marL="0" indent="0" algn="just">
              <a:buNone/>
              <a:defRPr lang="en-us"/>
            </a:pPr>
            <a:r>
              <a:rPr lang="ru-RU" b="1" dirty="0"/>
              <a:t>Комплект материалов по бизнес-планированию инфраструктуры ИКТ</a:t>
            </a:r>
            <a:r>
              <a:rPr lang="ru-RU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пред</a:t>
            </a:r>
            <a:r>
              <a:rPr lang="ru-RU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ставляет собой</a:t>
            </a:r>
            <a:r>
              <a:rPr lang="ru-RU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практическую методологию по экономической оценке планов развертывания широкополосной инфраструктуры</a:t>
            </a:r>
            <a:endParaRPr lang="ru-ru" dirty="0"/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B9E6BB1F-4392-431D-95E9-C32F0138FEC6}"/>
              </a:ext>
            </a:extLst>
          </p:cNvPr>
          <p:cNvSpPr/>
          <p:nvPr/>
        </p:nvSpPr>
        <p:spPr>
          <a:xfrm>
            <a:off x="10947619" y="1452939"/>
            <a:ext cx="914400" cy="914400"/>
          </a:xfrm>
          <a:prstGeom prst="rect">
            <a:avLst/>
          </a:prstGeom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30" name="Oval 1029">
            <a:extLst>
              <a:ext uri="{FF2B5EF4-FFF2-40B4-BE49-F238E27FC236}">
                <a16:creationId xmlns:a16="http://schemas.microsoft.com/office/drawing/2014/main" id="{A854AAA3-1DAB-4785-859E-3CDE25C373AF}"/>
              </a:ext>
            </a:extLst>
          </p:cNvPr>
          <p:cNvSpPr/>
          <p:nvPr/>
        </p:nvSpPr>
        <p:spPr>
          <a:xfrm>
            <a:off x="10372366" y="1167010"/>
            <a:ext cx="1489653" cy="1200329"/>
          </a:xfrm>
          <a:prstGeom prst="ellipse">
            <a:avLst/>
          </a:prstGeom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5BB0516-5372-4B5A-BE85-67C9B31DE28E}"/>
              </a:ext>
            </a:extLst>
          </p:cNvPr>
          <p:cNvSpPr txBox="1">
            <a:spLocks noChangeArrowheads="1"/>
            <a:extLst>
              <a:ext uri="smNativeData">
                <pr:smNativeData xmlns:pr="smNativeData" xmlns:p14="http://schemas.microsoft.com/office/powerpoint/2010/main" xmlns="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EcsQF////AQAAAAAAAAAAAAAAAAAAAAAAAAAAAAAAAAAAAAAAAAAAAAAAAn9/fwDn5uYDzMzMAMDA/wB/f38AAAAAAAAAAAAAAAAAAAAAAAAAAAAhAAAAGAAAABQAAAAoBQAAPwIAANhFAABnCgAAAAAAACYAAAAIAAAAASAAAAAAAAA="/>
              </a:ext>
            </a:extLst>
          </p:cNvSpPr>
          <p:nvPr/>
        </p:nvSpPr>
        <p:spPr>
          <a:xfrm>
            <a:off x="838199" y="365125"/>
            <a:ext cx="7855635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" spc="0" baseline="0">
                <a:solidFill>
                  <a:schemeClr val="tx1"/>
                </a:solidFill>
                <a:effectLst/>
                <a:latin typeface="Calibri Light" pitchFamily="2" charset="-52"/>
                <a:ea typeface="Calibri Light" pitchFamily="2" charset="-52"/>
                <a:cs typeface="Calibri Light" pitchFamily="2" charset="-52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5pPr>
            <a:lvl6pPr marL="22860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6pPr>
            <a:lvl7pPr marL="2743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7pPr>
            <a:lvl8pPr marL="3200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8pPr>
            <a:lvl9pPr marL="3657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9pPr>
          </a:lstStyle>
          <a:p>
            <a:pPr>
              <a:defRPr lang="en-us" sz="3600"/>
            </a:pPr>
            <a:r>
              <a:rPr lang="ru-RU" sz="32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Описание</a:t>
            </a:r>
            <a:endParaRPr lang="ru-ru" sz="32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BFE0B0-6938-4C61-B524-F5779ACBBE1A}"/>
              </a:ext>
            </a:extLst>
          </p:cNvPr>
          <p:cNvSpPr txBox="1"/>
          <p:nvPr/>
        </p:nvSpPr>
        <p:spPr>
          <a:xfrm>
            <a:off x="0" y="1407962"/>
            <a:ext cx="121920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bg1"/>
              </a:solidFill>
              <a:latin typeface="Lora Bold Italic"/>
            </a:endParaRPr>
          </a:p>
        </p:txBody>
      </p:sp>
      <p:pic>
        <p:nvPicPr>
          <p:cNvPr id="28" name="Picture 27" descr="Logo, company name&#10;&#10;Description automatically generated">
            <a:extLst>
              <a:ext uri="{FF2B5EF4-FFF2-40B4-BE49-F238E27FC236}">
                <a16:creationId xmlns:a16="http://schemas.microsoft.com/office/drawing/2014/main" id="{EDCA6CA0-21E6-4B4F-A28B-7F26F4851F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00794"/>
            <a:ext cx="914400" cy="9662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4A92415-2D67-4F81-A72F-4FB0E4831642}"/>
              </a:ext>
            </a:extLst>
          </p:cNvPr>
          <p:cNvSpPr txBox="1"/>
          <p:nvPr/>
        </p:nvSpPr>
        <p:spPr>
          <a:xfrm>
            <a:off x="3835400" y="612354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ICT infrastructure business planning toolkit (itu.int)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43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024">
            <a:extLst>
              <a:ext uri="{FF2B5EF4-FFF2-40B4-BE49-F238E27FC236}">
                <a16:creationId xmlns:a16="http://schemas.microsoft.com/office/drawing/2014/main" id="{B9E6BB1F-4392-431D-95E9-C32F0138FEC6}"/>
              </a:ext>
            </a:extLst>
          </p:cNvPr>
          <p:cNvSpPr/>
          <p:nvPr/>
        </p:nvSpPr>
        <p:spPr>
          <a:xfrm>
            <a:off x="10947619" y="1452939"/>
            <a:ext cx="914400" cy="914400"/>
          </a:xfrm>
          <a:prstGeom prst="rect">
            <a:avLst/>
          </a:prstGeom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30" name="Oval 1029">
            <a:extLst>
              <a:ext uri="{FF2B5EF4-FFF2-40B4-BE49-F238E27FC236}">
                <a16:creationId xmlns:a16="http://schemas.microsoft.com/office/drawing/2014/main" id="{A854AAA3-1DAB-4785-859E-3CDE25C373AF}"/>
              </a:ext>
            </a:extLst>
          </p:cNvPr>
          <p:cNvSpPr/>
          <p:nvPr/>
        </p:nvSpPr>
        <p:spPr>
          <a:xfrm>
            <a:off x="10372366" y="1167010"/>
            <a:ext cx="1489653" cy="1200329"/>
          </a:xfrm>
          <a:prstGeom prst="ellipse">
            <a:avLst/>
          </a:prstGeom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5BB0516-5372-4B5A-BE85-67C9B31DE28E}"/>
              </a:ext>
            </a:extLst>
          </p:cNvPr>
          <p:cNvSpPr txBox="1">
            <a:spLocks noChangeArrowheads="1"/>
            <a:extLst>
              <a:ext uri="smNativeData">
                <pr:smNativeData xmlns="" xmlns:p14="http://schemas.microsoft.com/office/powerpoint/2010/main" xmlns:pr="smNativeData" val="SMDATA_13_4sjNXx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EcsQF////AQAAAAAAAAAAAAAAAAAAAAAAAAAAAAAAAAAAAAAAAAAAAAAAAn9/fwDn5uYDzMzMAMDA/wB/f38AAAAAAAAAAAAAAAAAAAAAAAAAAAAhAAAAGAAAABQAAAAoBQAAPwIAANhFAABnCgAAAAAAACYAAAAIAAAAASAAAAAAAAA="/>
              </a:ext>
            </a:extLst>
          </p:cNvSpPr>
          <p:nvPr/>
        </p:nvSpPr>
        <p:spPr>
          <a:xfrm>
            <a:off x="838199" y="365125"/>
            <a:ext cx="7855635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" spc="0" baseline="0">
                <a:solidFill>
                  <a:schemeClr val="tx1"/>
                </a:solidFill>
                <a:effectLst/>
                <a:latin typeface="Calibri Light" pitchFamily="2" charset="-52"/>
                <a:ea typeface="Calibri Light" pitchFamily="2" charset="-52"/>
                <a:cs typeface="Calibri Light" pitchFamily="2" charset="-52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5pPr>
            <a:lvl6pPr marL="22860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6pPr>
            <a:lvl7pPr marL="2743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7pPr>
            <a:lvl8pPr marL="3200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8pPr>
            <a:lvl9pPr marL="3657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9pPr>
          </a:lstStyle>
          <a:p>
            <a:pPr>
              <a:defRPr lang="en-us" sz="3600"/>
            </a:pPr>
            <a:r>
              <a:rPr lang="ru-RU" sz="32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Решаемые задачи</a:t>
            </a:r>
            <a:endParaRPr lang="ru-ru" sz="32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BFE0B0-6938-4C61-B524-F5779ACBBE1A}"/>
              </a:ext>
            </a:extLst>
          </p:cNvPr>
          <p:cNvSpPr txBox="1"/>
          <p:nvPr/>
        </p:nvSpPr>
        <p:spPr>
          <a:xfrm>
            <a:off x="0" y="1407962"/>
            <a:ext cx="12192000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bg1"/>
              </a:solidFill>
              <a:latin typeface="Lora Bold Italic"/>
            </a:endParaRPr>
          </a:p>
        </p:txBody>
      </p:sp>
      <p:pic>
        <p:nvPicPr>
          <p:cNvPr id="28" name="Picture 27" descr="Logo, company name&#10;&#10;Description automatically generated">
            <a:extLst>
              <a:ext uri="{FF2B5EF4-FFF2-40B4-BE49-F238E27FC236}">
                <a16:creationId xmlns:a16="http://schemas.microsoft.com/office/drawing/2014/main" id="{EDCA6CA0-21E6-4B4F-A28B-7F26F4851F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200794"/>
            <a:ext cx="914400" cy="9662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19CFFDF-304B-46B9-BD95-1FE36352D5E2}"/>
              </a:ext>
            </a:extLst>
          </p:cNvPr>
          <p:cNvSpPr txBox="1"/>
          <p:nvPr/>
        </p:nvSpPr>
        <p:spPr>
          <a:xfrm>
            <a:off x="706904" y="2259509"/>
            <a:ext cx="4487827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Оценка спроса на услуги ШПД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FDBDA6-5B8E-4DEF-9319-0BD86C06A287}"/>
              </a:ext>
            </a:extLst>
          </p:cNvPr>
          <p:cNvSpPr txBox="1"/>
          <p:nvPr/>
        </p:nvSpPr>
        <p:spPr>
          <a:xfrm>
            <a:off x="706905" y="2762022"/>
            <a:ext cx="44878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Оценка доходов от услуг ШПД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E30ECC-EECC-468B-8E44-65C75103FBB3}"/>
              </a:ext>
            </a:extLst>
          </p:cNvPr>
          <p:cNvSpPr txBox="1"/>
          <p:nvPr/>
        </p:nvSpPr>
        <p:spPr>
          <a:xfrm>
            <a:off x="706905" y="3269596"/>
            <a:ext cx="44878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Оценка инвестиций в инфраструктуру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0B11DB-0623-4A68-AF8B-5506B83FA6CC}"/>
              </a:ext>
            </a:extLst>
          </p:cNvPr>
          <p:cNvSpPr txBox="1"/>
          <p:nvPr/>
        </p:nvSpPr>
        <p:spPr>
          <a:xfrm>
            <a:off x="706905" y="3780223"/>
            <a:ext cx="44878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Оценка операционных расходов</a:t>
            </a:r>
            <a:endParaRPr lang="en-US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1227B1-6B20-4EA6-9AE1-B29819E12703}"/>
              </a:ext>
            </a:extLst>
          </p:cNvPr>
          <p:cNvSpPr txBox="1"/>
          <p:nvPr/>
        </p:nvSpPr>
        <p:spPr>
          <a:xfrm>
            <a:off x="706907" y="5073086"/>
            <a:ext cx="448782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Оценка чистой приведенной стоимости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F7F125-A989-4B12-A574-9E5E14F645D7}"/>
              </a:ext>
            </a:extLst>
          </p:cNvPr>
          <p:cNvSpPr txBox="1"/>
          <p:nvPr/>
        </p:nvSpPr>
        <p:spPr>
          <a:xfrm>
            <a:off x="695928" y="4272883"/>
            <a:ext cx="44878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Оценка величины средневзвешенной стоимости капитала</a:t>
            </a:r>
            <a:endParaRPr lang="en-US" sz="2000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7DCE71E9-0CDA-4DCB-8BA6-A947A886DC7D}"/>
              </a:ext>
            </a:extLst>
          </p:cNvPr>
          <p:cNvSpPr/>
          <p:nvPr/>
        </p:nvSpPr>
        <p:spPr>
          <a:xfrm>
            <a:off x="239455" y="2246112"/>
            <a:ext cx="403783" cy="4072404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4ABD50-4801-40B6-A0B6-C68DEA046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4588" y="1948258"/>
            <a:ext cx="1650614" cy="14301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8CEFBA0-D939-4ED8-BF42-150680A853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3107" y="4616279"/>
            <a:ext cx="1034449" cy="124395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17067F9-3CDB-475C-8063-29715AAE2C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6971" y="4849215"/>
            <a:ext cx="1676400" cy="14573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1950155-D02C-4987-A6AB-D8CB24C788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18756" y="2003809"/>
            <a:ext cx="1532340" cy="1584920"/>
          </a:xfrm>
          <a:prstGeom prst="rect">
            <a:avLst/>
          </a:prstGeom>
        </p:spPr>
      </p:pic>
      <p:sp>
        <p:nvSpPr>
          <p:cNvPr id="27" name="Arrow: Up 26">
            <a:extLst>
              <a:ext uri="{FF2B5EF4-FFF2-40B4-BE49-F238E27FC236}">
                <a16:creationId xmlns:a16="http://schemas.microsoft.com/office/drawing/2014/main" id="{A5D07B0D-4EAF-44BC-A724-5DE3EC05E648}"/>
              </a:ext>
            </a:extLst>
          </p:cNvPr>
          <p:cNvSpPr/>
          <p:nvPr/>
        </p:nvSpPr>
        <p:spPr>
          <a:xfrm>
            <a:off x="5849463" y="3980278"/>
            <a:ext cx="376939" cy="546431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Arrow: Up 31">
            <a:extLst>
              <a:ext uri="{FF2B5EF4-FFF2-40B4-BE49-F238E27FC236}">
                <a16:creationId xmlns:a16="http://schemas.microsoft.com/office/drawing/2014/main" id="{2DEC4B80-877F-456C-89E0-80B173DED4B5}"/>
              </a:ext>
            </a:extLst>
          </p:cNvPr>
          <p:cNvSpPr/>
          <p:nvPr/>
        </p:nvSpPr>
        <p:spPr>
          <a:xfrm rot="5400000">
            <a:off x="8518964" y="1472555"/>
            <a:ext cx="403783" cy="2224921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Arrow: Up 32">
            <a:extLst>
              <a:ext uri="{FF2B5EF4-FFF2-40B4-BE49-F238E27FC236}">
                <a16:creationId xmlns:a16="http://schemas.microsoft.com/office/drawing/2014/main" id="{9B0F1190-7FE4-4020-BF04-7D517BB76344}"/>
              </a:ext>
            </a:extLst>
          </p:cNvPr>
          <p:cNvSpPr/>
          <p:nvPr/>
        </p:nvSpPr>
        <p:spPr>
          <a:xfrm rot="10800000">
            <a:off x="10631732" y="3954077"/>
            <a:ext cx="403783" cy="895138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Arrow: Up 33">
            <a:extLst>
              <a:ext uri="{FF2B5EF4-FFF2-40B4-BE49-F238E27FC236}">
                <a16:creationId xmlns:a16="http://schemas.microsoft.com/office/drawing/2014/main" id="{17BCA5AD-3F48-4772-948D-A0E70F259BB7}"/>
              </a:ext>
            </a:extLst>
          </p:cNvPr>
          <p:cNvSpPr/>
          <p:nvPr/>
        </p:nvSpPr>
        <p:spPr>
          <a:xfrm rot="16200000">
            <a:off x="9431713" y="5866060"/>
            <a:ext cx="403783" cy="691150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Arrow: Up 34">
            <a:extLst>
              <a:ext uri="{FF2B5EF4-FFF2-40B4-BE49-F238E27FC236}">
                <a16:creationId xmlns:a16="http://schemas.microsoft.com/office/drawing/2014/main" id="{769B01AF-6741-4DA4-9CF4-B8C8CA2F1A22}"/>
              </a:ext>
            </a:extLst>
          </p:cNvPr>
          <p:cNvSpPr/>
          <p:nvPr/>
        </p:nvSpPr>
        <p:spPr>
          <a:xfrm rot="16200000">
            <a:off x="6917276" y="5867624"/>
            <a:ext cx="403783" cy="691150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B1721A-E60B-4589-B028-356F5D8E097D}"/>
              </a:ext>
            </a:extLst>
          </p:cNvPr>
          <p:cNvSpPr txBox="1"/>
          <p:nvPr/>
        </p:nvSpPr>
        <p:spPr>
          <a:xfrm>
            <a:off x="10242939" y="6272975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Бизнес-план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C8BA1A-2964-47CF-8DD7-49D23242640D}"/>
              </a:ext>
            </a:extLst>
          </p:cNvPr>
          <p:cNvSpPr txBox="1"/>
          <p:nvPr/>
        </p:nvSpPr>
        <p:spPr>
          <a:xfrm>
            <a:off x="10314733" y="3538245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Проекты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C5CEB65-BDA2-4533-B529-8AC805BC8A2D}"/>
              </a:ext>
            </a:extLst>
          </p:cNvPr>
          <p:cNvSpPr txBox="1"/>
          <p:nvPr/>
        </p:nvSpPr>
        <p:spPr>
          <a:xfrm>
            <a:off x="5274279" y="3318773"/>
            <a:ext cx="1847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Пробелы в инфраструктуре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BA4FEC-D4EC-4372-80F9-45063938B3AB}"/>
              </a:ext>
            </a:extLst>
          </p:cNvPr>
          <p:cNvSpPr txBox="1"/>
          <p:nvPr/>
        </p:nvSpPr>
        <p:spPr>
          <a:xfrm>
            <a:off x="7469145" y="6045759"/>
            <a:ext cx="1847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Оценки, ответы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DD685EA-751D-4857-A4D6-B9B234323852}"/>
              </a:ext>
            </a:extLst>
          </p:cNvPr>
          <p:cNvSpPr txBox="1"/>
          <p:nvPr/>
        </p:nvSpPr>
        <p:spPr>
          <a:xfrm>
            <a:off x="5252760" y="5754054"/>
            <a:ext cx="1873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Вопросы по развитию инфраструктуры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0ADEF14-FA81-4720-B071-5778C69C73AB}"/>
              </a:ext>
            </a:extLst>
          </p:cNvPr>
          <p:cNvSpPr txBox="1"/>
          <p:nvPr/>
        </p:nvSpPr>
        <p:spPr>
          <a:xfrm>
            <a:off x="709026" y="5565513"/>
            <a:ext cx="448782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Описание механизмов финансирования проектов ШПД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F367B1-B8E1-4C7B-9A4D-17F4BD4FEF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11950" y="2912464"/>
            <a:ext cx="2098794" cy="295794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6930245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A918D1C31B8428AE22EDF6163CA10" ma:contentTypeVersion="1" ma:contentTypeDescription="Create a new document." ma:contentTypeScope="" ma:versionID="aa3221c6217973a2a40c4c7ff2d70f6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A5C7F65-B8FF-4B1E-89F8-90FF544DD9AF}"/>
</file>

<file path=customXml/itemProps2.xml><?xml version="1.0" encoding="utf-8"?>
<ds:datastoreItem xmlns:ds="http://schemas.openxmlformats.org/officeDocument/2006/customXml" ds:itemID="{66E74478-9DB3-4623-8366-158BD5EE693B}"/>
</file>

<file path=customXml/itemProps3.xml><?xml version="1.0" encoding="utf-8"?>
<ds:datastoreItem xmlns:ds="http://schemas.openxmlformats.org/officeDocument/2006/customXml" ds:itemID="{86167009-3B7D-4971-8CE7-643BB099C0E1}"/>
</file>

<file path=docProps/app.xml><?xml version="1.0" encoding="utf-8"?>
<Properties xmlns="http://schemas.openxmlformats.org/officeDocument/2006/extended-properties" xmlns:vt="http://schemas.openxmlformats.org/officeDocument/2006/docPropsVTypes">
  <TotalTime>48031</TotalTime>
  <Words>82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Lora Bold Italic</vt:lpstr>
      <vt:lpstr>Arial</vt:lpstr>
      <vt:lpstr>Calibri</vt:lpstr>
      <vt:lpstr>Calibri Light</vt:lpstr>
      <vt:lpstr>Open Sans</vt:lpstr>
      <vt:lpstr>Presentation</vt:lpstr>
      <vt:lpstr>Комплект материалов  по бизнес-планированию  инфраструктуры ИКТ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GIGA in Central Asia</dc:title>
  <dc:subject/>
  <dc:creator>Igor Igor</dc:creator>
  <cp:keywords/>
  <dc:description/>
  <cp:lastModifiedBy>Shchetko, Ihar</cp:lastModifiedBy>
  <cp:revision>399</cp:revision>
  <dcterms:created xsi:type="dcterms:W3CDTF">2020-11-30T06:48:34Z</dcterms:created>
  <dcterms:modified xsi:type="dcterms:W3CDTF">2021-04-20T08:13:51Z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0x010100CC8A918D1C31B8428AE22EDF6163CA10</vt:lpwstr>
  </property>
</Properties>
</file>