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575" r:id="rId2"/>
    <p:sldId id="3598" r:id="rId3"/>
    <p:sldId id="3607" r:id="rId4"/>
    <p:sldId id="3615" r:id="rId5"/>
    <p:sldId id="3613" r:id="rId6"/>
    <p:sldId id="3611" r:id="rId7"/>
  </p:sldIdLst>
  <p:sldSz cx="12192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chetko, Ihar" initials="SI" lastIdx="2" clrIdx="0">
    <p:extLst>
      <p:ext uri="{19B8F6BF-5375-455C-9EA6-DF929625EA0E}">
        <p15:presenceInfo xmlns:p15="http://schemas.microsoft.com/office/powerpoint/2012/main" userId="Shchetko, Ih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14="http://schemas.microsoft.com/office/powerpoint/2010/main" xmlns:pr="smNativeData" dt="1607321826" val="978" revOS="4"/>
      <pr:smFileRevision xmlns="" xmlns:p14="http://schemas.microsoft.com/office/powerpoint/2010/main" xmlns:pr="smNativeData" dt="1607321826" val="101"/>
      <pr:guideOptions xmlns="" xmlns:p14="http://schemas.microsoft.com/office/powerpoint/2010/main" xmlns:pr="smNativeData" dt="1607321826" snapToBorders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" d="100"/>
        <a:sy n="12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891" y="-1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AAAAEgSAADTAgAAEAAAACYAAAAIAAAAP48AAAAAAAA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en-us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UB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AAAAAC4qAADTAgAAEAAAACYAAAAIAAAAP48AAAAAAAA="/>
              </a:ext>
            </a:extLst>
          </p:cNvSpPr>
          <p:nvPr>
            <p:ph type="dt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en-us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D000DD7-99D0-55FB-9EB8-6FAE43F6683A}" type="datetime1">
              <a:t>4/20/2021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4sjNXxMAAAAlAAAAZAAAAC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AAM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4BAAACAcAAPglAAAEGgAAEAAAACYAAAAIAAAAvw8AAP8fAAA="/>
              </a:ext>
            </a:extLst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endParaRPr/>
          </a:p>
        </p:txBody>
      </p:sp>
      <p:sp>
        <p:nvSpPr>
          <p:cNvPr id="5" name="Notes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BAAAEhsAAPglAAA4MQAAEAAAACYAAAAIAAAAPw8AAP8fAAA="/>
              </a:ext>
            </a:extLst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bjUAAEgSAABAOAAAEAAAACYAAAAIAAAAv48AAP8fAAA="/>
              </a:ext>
            </a:extLst>
          </p:cNvSpPr>
          <p:nvPr>
            <p:ph type="ftr" sz="quarter" idx="4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en-us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d6jw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bjUAAC4qAABAOAAAEAAAACYAAAAIAAAAv48AAP8fAAA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en-us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D005661-2FD0-55A0-9EB8-D9F518F6688C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6AYAAKBBAACYFQAAEAAAACYAAAAIAAAAgYAAAAAAAAA="/>
              </a:ext>
            </a:extLst>
          </p:cNvSpPr>
          <p:nvPr>
            <p:ph type="ctrTitle"/>
          </p:nvPr>
        </p:nvSpPr>
        <p:spPr>
          <a:xfrm>
            <a:off x="1524000" y="1122680"/>
            <a:ext cx="9144000" cy="23876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ctr">
              <a:defRPr lang="en-us" sz="60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KRYAAKBBAABYIAAAEAAAACYAAAAIAAAAAYAAAAAAAAA="/>
              </a:ext>
            </a:extLst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</p:spPr>
        <p:txBody>
          <a:bodyPr/>
          <a:lstStyle>
            <a:lvl1pPr marL="0" indent="0" algn="ctr">
              <a:buNone/>
              <a:defRPr lang="en-us" sz="2400"/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>
              <a:defRPr lang="en-us"/>
            </a:pPr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D005477-39D0-55A2-9EB8-CFF71AF6689A}" type="datetime1">
              <a:t>4/20/2021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D00671C-52D0-5591-9EB8-A4C429F668F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A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OwsAANhFAAAAJg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D001D64-2AD0-55EB-9EB8-DCBE53F66889}" type="datetime1">
              <a:t>4/20/2021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D00260F-41D0-55D0-9EB8-B78568F668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sNQAAPwIAANhFAAAAJgAAEAAAACYAAAAIAAAAAwAAAAAAAAA="/>
              </a:ext>
            </a:extLst>
          </p:cNvSpPr>
          <p:nvPr>
            <p:ph type="title"/>
          </p:nvPr>
        </p:nvSpPr>
        <p:spPr>
          <a:xfrm>
            <a:off x="8724900" y="365125"/>
            <a:ext cx="2628900" cy="5812155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A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Lw0AAAAJgAAEAAAACYAAAAIAAAAAwAAAAAAAAA="/>
              </a:ext>
            </a:extLst>
          </p:cNvSpPr>
          <p:nvPr>
            <p:ph idx="1"/>
          </p:nvPr>
        </p:nvSpPr>
        <p:spPr>
          <a:xfrm>
            <a:off x="838200" y="365125"/>
            <a:ext cx="7734300" cy="581215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D003864-2AD0-55CE-9EB8-DC9B76F66889}" type="datetime1">
              <a:t>4/20/2021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D0049BD-F3D0-55BF-9EB8-05EA07F668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gCAg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hNTh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/AQAAvQoAALkhAACcIwAAEAAAACYAAAAIAAAAAaAAAAAAAAA="/>
              </a:ext>
            </a:extLst>
          </p:cNvSpPr>
          <p:nvPr>
            <p:ph idx="2"/>
          </p:nvPr>
        </p:nvSpPr>
        <p:spPr>
          <a:xfrm>
            <a:off x="324485" y="1745615"/>
            <a:ext cx="5157470" cy="404304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lang="en-us" sz="1800"/>
            </a:lvl1pPr>
            <a:lvl2pPr>
              <a:defRPr lang="en-us" sz="1800"/>
            </a:lvl2pPr>
            <a:lvl3pPr>
              <a:defRPr lang="en-us" sz="1800"/>
            </a:lvl3pPr>
            <a:lvl4pPr>
              <a:defRPr lang="en-us" sz="1800"/>
            </a:lvl4pPr>
            <a:lvl5pPr>
              <a:defRPr lang="en-us" sz="1800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Content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IgAAvQoAAK9CAACcIwAAEAAAACYAAAAIAAAAAaAAAAAAAAA="/>
              </a:ext>
            </a:extLst>
          </p:cNvSpPr>
          <p:nvPr>
            <p:ph idx="4"/>
          </p:nvPr>
        </p:nvSpPr>
        <p:spPr>
          <a:xfrm>
            <a:off x="5656580" y="1745615"/>
            <a:ext cx="5183505" cy="404304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lang="en-us" sz="1800"/>
            </a:lvl1pPr>
            <a:lvl2pPr>
              <a:defRPr lang="en-us" sz="1800"/>
            </a:lvl2pPr>
            <a:lvl3pPr>
              <a:defRPr lang="en-us" sz="1800"/>
            </a:lvl3pPr>
            <a:lvl4pPr>
              <a:defRPr lang="en-us" sz="1800"/>
            </a:lvl4pPr>
            <a:lvl5pPr>
              <a:defRPr lang="en-us" sz="1800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TextBox 13"/>
          <p:cNvSpPr>
            <a:extLst>
              <a:ext uri="smNativeData">
                <pr:smNativeData xmlns="" xmlns:p14="http://schemas.microsoft.com/office/powerpoint/2010/main" xmlns:pr="smNativeData" val="SMDATA_13_4sjNX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DxAQAALycAADYTAACzKAAAECAAACYAAAAIAAAA//////////8="/>
              </a:ext>
            </a:extLst>
          </p:cNvSpPr>
          <p:nvPr/>
        </p:nvSpPr>
        <p:spPr>
          <a:xfrm>
            <a:off x="315595" y="6369685"/>
            <a:ext cx="280733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r>
              <a:rPr lang="en-us" sz="1000">
                <a:solidFill>
                  <a:srgbClr val="9E9E9E"/>
                </a:solidFill>
                <a:latin typeface="Open Sans" pitchFamily="2" charset="-52"/>
                <a:ea typeface="Open Sans" pitchFamily="2" charset="-52"/>
                <a:cs typeface="Open Sans" pitchFamily="2" charset="-52"/>
              </a:rPr>
              <a:t>www.gigaconnect.org  |  info@giga.partners</a:t>
            </a:r>
          </a:p>
        </p:txBody>
      </p:sp>
      <p:pic>
        <p:nvPicPr>
          <p:cNvPr id="6" name="Picture 14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4sjN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tYXRz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FkMAAMIlAADaSQAAzi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905490" y="6137910"/>
            <a:ext cx="1099820" cy="65786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/AQAAvQoAALkhAACcIwAAEAAAACYAAAAIAAAAAaAAAAAAAAA="/>
              </a:ext>
            </a:extLst>
          </p:cNvSpPr>
          <p:nvPr>
            <p:ph idx="2"/>
          </p:nvPr>
        </p:nvSpPr>
        <p:spPr>
          <a:xfrm>
            <a:off x="324485" y="1745615"/>
            <a:ext cx="5157470" cy="404304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lang="en-us" sz="1800"/>
            </a:lvl1pPr>
            <a:lvl2pPr>
              <a:defRPr lang="en-us" sz="1800"/>
            </a:lvl2pPr>
            <a:lvl3pPr>
              <a:defRPr lang="en-us" sz="1800"/>
            </a:lvl3pPr>
            <a:lvl4pPr>
              <a:defRPr lang="en-us" sz="1800"/>
            </a:lvl4pPr>
            <a:lvl5pPr>
              <a:defRPr lang="en-us" sz="1800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Content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h3jw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IgAAvQoAAK9CAACcIwAAEAAAACYAAAAIAAAAAaAAAAAAAAA="/>
              </a:ext>
            </a:extLst>
          </p:cNvSpPr>
          <p:nvPr>
            <p:ph idx="4"/>
          </p:nvPr>
        </p:nvSpPr>
        <p:spPr>
          <a:xfrm>
            <a:off x="5656580" y="1745615"/>
            <a:ext cx="5183505" cy="404304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lang="en-us" sz="1800"/>
            </a:lvl1pPr>
            <a:lvl2pPr>
              <a:defRPr lang="en-us" sz="1800"/>
            </a:lvl2pPr>
            <a:lvl3pPr>
              <a:defRPr lang="en-us" sz="1800"/>
            </a:lvl3pPr>
            <a:lvl4pPr>
              <a:defRPr lang="en-us" sz="1800"/>
            </a:lvl4pPr>
            <a:lvl5pPr>
              <a:defRPr lang="en-us" sz="1800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TextBox 13"/>
          <p:cNvSpPr>
            <a:extLst>
              <a:ext uri="smNativeData">
                <pr:smNativeData xmlns="" xmlns:p14="http://schemas.microsoft.com/office/powerpoint/2010/main" xmlns:pr="smNativeData" val="SMDATA_13_4sjNX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DxAQAALycAADYTAACzKAAAECAAACYAAAAIAAAA//////////8="/>
              </a:ext>
            </a:extLst>
          </p:cNvSpPr>
          <p:nvPr/>
        </p:nvSpPr>
        <p:spPr>
          <a:xfrm>
            <a:off x="315595" y="6369685"/>
            <a:ext cx="280733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r>
              <a:rPr lang="en-us" sz="1000">
                <a:solidFill>
                  <a:srgbClr val="9E9E9E"/>
                </a:solidFill>
                <a:latin typeface="Open Sans" pitchFamily="2" charset="-52"/>
                <a:ea typeface="Open Sans" pitchFamily="2" charset="-52"/>
                <a:cs typeface="Open Sans" pitchFamily="2" charset="-52"/>
              </a:rPr>
              <a:t>www.gigaconnect.org  |  info@giga.partners</a:t>
            </a:r>
          </a:p>
        </p:txBody>
      </p:sp>
      <p:pic>
        <p:nvPicPr>
          <p:cNvPr id="6" name="Picture 14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4sjN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5AH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FkMAAMIlAADaSQAAzi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905490" y="6137910"/>
            <a:ext cx="1099820" cy="65786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OwsAANhFAAAAJg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D0052D8-96D0-55A4-9EB8-60F11CF66835}" type="datetime1">
              <a:t>4/20/2021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AAV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D001820-6ED0-55EE-9EB8-98BB56F668C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eBQAAhQoAAM5FAAARHAAAEAAAACYAAAAIAAAAgYAAAAAAAAA="/>
              </a:ext>
            </a:extLst>
          </p:cNvSpPr>
          <p:nvPr>
            <p:ph type="title"/>
          </p:nvPr>
        </p:nvSpPr>
        <p:spPr>
          <a:xfrm>
            <a:off x="831850" y="1710055"/>
            <a:ext cx="10515600" cy="28524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en-us" sz="60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eBQAAPBwAAM5FAAB2JQAAEAAAACYAAAAIAAAAAYAAAAAAAAA="/>
              </a:ext>
            </a:extLst>
          </p:cNvSpPr>
          <p:nvPr>
            <p:ph idx="1"/>
          </p:nvPr>
        </p:nvSpPr>
        <p:spPr>
          <a:xfrm>
            <a:off x="831850" y="4589780"/>
            <a:ext cx="10515600" cy="1499870"/>
          </a:xfrm>
        </p:spPr>
        <p:txBody>
          <a:bodyPr/>
          <a:lstStyle>
            <a:lvl1pPr marL="0" indent="0">
              <a:buNone/>
              <a:defRPr lang="en-us" sz="2400">
                <a:solidFill>
                  <a:srgbClr val="8C8C8C"/>
                </a:solidFill>
              </a:defRPr>
            </a:lvl1pPr>
            <a:lvl2pPr marL="457200" indent="0">
              <a:buNone/>
              <a:defRPr lang="en-us" sz="2000">
                <a:solidFill>
                  <a:srgbClr val="8C8C8C"/>
                </a:solidFill>
              </a:defRPr>
            </a:lvl2pPr>
            <a:lvl3pPr marL="914400" indent="0">
              <a:buNone/>
              <a:defRPr lang="en-us" sz="1800">
                <a:solidFill>
                  <a:srgbClr val="8C8C8C"/>
                </a:solidFill>
              </a:defRPr>
            </a:lvl3pPr>
            <a:lvl4pPr marL="1371600" indent="0">
              <a:buNone/>
              <a:defRPr lang="en-us" sz="1600">
                <a:solidFill>
                  <a:srgbClr val="8C8C8C"/>
                </a:solidFill>
              </a:defRPr>
            </a:lvl4pPr>
            <a:lvl5pPr marL="1828800" indent="0">
              <a:buNone/>
              <a:defRPr lang="en-us" sz="1600">
                <a:solidFill>
                  <a:srgbClr val="8C8C8C"/>
                </a:solidFill>
              </a:defRPr>
            </a:lvl5pPr>
            <a:lvl6pPr marL="2286000" indent="0">
              <a:buNone/>
              <a:defRPr lang="en-us" sz="1600">
                <a:solidFill>
                  <a:srgbClr val="8C8C8C"/>
                </a:solidFill>
              </a:defRPr>
            </a:lvl6pPr>
            <a:lvl7pPr marL="2743200" indent="0">
              <a:buNone/>
              <a:defRPr lang="en-us" sz="1600">
                <a:solidFill>
                  <a:srgbClr val="8C8C8C"/>
                </a:solidFill>
              </a:defRPr>
            </a:lvl7pPr>
            <a:lvl8pPr marL="3200400" indent="0">
              <a:buNone/>
              <a:defRPr lang="en-us" sz="1600">
                <a:solidFill>
                  <a:srgbClr val="8C8C8C"/>
                </a:solidFill>
              </a:defRPr>
            </a:lvl8pPr>
            <a:lvl9pPr marL="3657600" indent="0">
              <a:buNone/>
              <a:defRPr lang="en-us" sz="1600">
                <a:solidFill>
                  <a:srgbClr val="8C8C8C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IAZ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D001302-4CD0-55E5-9EB8-BAB05DF668EF}" type="datetime1">
              <a:t>4/20/2021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D00325D-13D0-55C4-9EB8-E5917CF668B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Q8E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OwsAAAglAAAAJgAAEAAAACYAAAAIAAAAAQAAAAAAAAA="/>
              </a:ext>
            </a:extLst>
          </p:cNvSpPr>
          <p:nvPr>
            <p:ph idx="1"/>
          </p:nvPr>
        </p:nvSpPr>
        <p:spPr>
          <a:xfrm>
            <a:off x="838200" y="1825625"/>
            <a:ext cx="5181600" cy="4351655"/>
          </a:xfrm>
        </p:spPr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JQAAOwsAANhFAAAAJgAAEAAAACYAAAAIAAAAAQAAAAAAAAA="/>
              </a:ext>
            </a:extLst>
          </p:cNvSpPr>
          <p:nvPr>
            <p:ph idx="2"/>
          </p:nvPr>
        </p:nvSpPr>
        <p:spPr>
          <a:xfrm>
            <a:off x="6172200" y="1825625"/>
            <a:ext cx="5181600" cy="4351655"/>
          </a:xfrm>
        </p:spPr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D001161-2FD0-55E7-9EB8-D9B25FF6688C}" type="datetime1">
              <a:t>4/20/2021</a:t>
            </a:fld>
            <a:endParaRPr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cAI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D007858-16D0-558E-9EB8-E0DB36F668B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PwIAANtFAABnCgAAEAAAACYAAAAIAAAAAQAAAAAAAAA="/>
              </a:ext>
            </a:extLst>
          </p:cNvSpPr>
          <p:nvPr>
            <p:ph type="title"/>
          </p:nvPr>
        </p:nvSpPr>
        <p:spPr>
          <a:xfrm>
            <a:off x="840105" y="365125"/>
            <a:ext cx="10515600" cy="1325880"/>
          </a:xfrm>
        </p:spPr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WAoAAOUkAABpDwAAEAAAACYAAAAIAAAAgYAAAAAAAAA="/>
              </a:ext>
            </a:extLst>
          </p:cNvSpPr>
          <p:nvPr>
            <p:ph idx="1"/>
          </p:nvPr>
        </p:nvSpPr>
        <p:spPr>
          <a:xfrm>
            <a:off x="840105" y="1681480"/>
            <a:ext cx="5157470" cy="82359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us" sz="2400" b="1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aQ8AAOUkAAAUJgAAEAAAACYAAAAIAAAAAQAAAAAAAAA="/>
              </a:ext>
            </a:extLst>
          </p:cNvSpPr>
          <p:nvPr>
            <p:ph idx="2"/>
          </p:nvPr>
        </p:nvSpPr>
        <p:spPr>
          <a:xfrm>
            <a:off x="840105" y="2505075"/>
            <a:ext cx="5157470" cy="3684905"/>
          </a:xfrm>
        </p:spPr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Text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JQAAWAoAANtFAABpDwAAEAAAACYAAAAIAAAAgYAAAAAAAAA="/>
              </a:ext>
            </a:extLst>
          </p:cNvSpPr>
          <p:nvPr>
            <p:ph idx="3"/>
          </p:nvPr>
        </p:nvSpPr>
        <p:spPr>
          <a:xfrm>
            <a:off x="6172200" y="1681480"/>
            <a:ext cx="5183505" cy="82359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us" sz="2400" b="1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JQAAaQ8AANtFAAAUJgAAEAAAACYAAAAIAAAAAQAAAAAAAAA="/>
              </a:ext>
            </a:extLst>
          </p:cNvSpPr>
          <p:nvPr>
            <p:ph idx="4"/>
          </p:nvPr>
        </p:nvSpPr>
        <p:spPr>
          <a:xfrm>
            <a:off x="6172200" y="2505075"/>
            <a:ext cx="5183505" cy="3684905"/>
          </a:xfrm>
        </p:spPr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D0066F5-BBD0-5590-9EB8-4DC528F66818}" type="datetime1">
              <a:t>4/20/2021</a:t>
            </a:fld>
            <a:endParaRPr/>
          </a:p>
        </p:txBody>
      </p:sp>
      <p:sp>
        <p:nvSpPr>
          <p:cNvPr id="8" name="Footer Placeholder 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9" name="Slide Number Placeholder 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D0001C1-8FD0-55F7-9EB8-79A24FF6682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D002C55-1BD0-55DA-9EB8-ED8F62F668B8}" type="datetime1">
              <a:t>4/20/2021</a:t>
            </a:fld>
            <a:endParaRPr/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5" name="Slide Numb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D004CFF-B1D0-55BA-9EB8-47EF02F6681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D0035DF-91D0-55C3-9EB8-67967BF66832}" type="datetime1">
              <a:t>4/20/2021</a:t>
            </a:fld>
            <a:endParaRPr/>
          </a:p>
        </p:txBody>
      </p:sp>
      <p:sp>
        <p:nvSpPr>
          <p:cNvPr id="3" name="Footer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D0039D4-9AD0-55CF-9EB8-6C9A77F6683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0AIAAFsdAACoDAAAEAAAACYAAAAIAAAAgYAAAAAAAAA=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en-us" sz="3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jHwAAEwYAANtFAAAOJAAAEAAAACYAAAAIAAAAAYAAAAAAAAA="/>
              </a:ext>
            </a:extLst>
          </p:cNvSpPr>
          <p:nvPr>
            <p:ph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>
              <a:defRPr lang="en-us" sz="3200"/>
            </a:lvl1pPr>
            <a:lvl2pPr>
              <a:defRPr lang="en-us" sz="2800"/>
            </a:lvl2pPr>
            <a:lvl3pPr>
              <a:defRPr lang="en-us" sz="2400"/>
            </a:lvl3pPr>
            <a:lvl4pPr>
              <a:defRPr lang="en-us" sz="2000"/>
            </a:lvl4pPr>
            <a:lvl5pPr>
              <a:defRPr lang="en-us" sz="2000"/>
            </a:lvl5pPr>
            <a:lvl6pPr>
              <a:defRPr lang="en-us" sz="2000"/>
            </a:lvl6pPr>
            <a:lvl7pPr>
              <a:defRPr lang="en-us" sz="2000"/>
            </a:lvl7pPr>
            <a:lvl8pPr>
              <a:defRPr lang="en-us" sz="2000"/>
            </a:lvl8pPr>
            <a:lvl9pPr>
              <a:defRPr lang="en-us" sz="2000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qAwAAFsdAAAbJAAAEAAAACYAAAAIAAAAAYAAAAAAAAA=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D00349F-D1D0-55C2-9EB8-27977AF66872}" type="datetime1">
              <a:t>4/20/2021</a:t>
            </a:fld>
            <a:endParaRPr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D0028C9-87D0-55DE-9EB8-718B66F668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0AIAAFsdAACoDAAAEAAAACYAAAAIAAAAgYAAAAAAAAA=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en-us" sz="3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jHwAAEwYAANtFAAAOJAAAEAAAACYAAAAIAAAAAYAAAAAAAAA="/>
              </a:ext>
            </a:extLst>
          </p:cNvSpPr>
          <p:nvPr>
            <p:ph type="pic"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 marL="0" indent="0">
              <a:buNone/>
              <a:defRPr lang="en-us" sz="3200"/>
            </a:lvl1pPr>
            <a:lvl2pPr marL="457200" indent="0">
              <a:buNone/>
              <a:defRPr lang="en-us" sz="2800"/>
            </a:lvl2pPr>
            <a:lvl3pPr marL="914400" indent="0">
              <a:buNone/>
              <a:defRPr lang="en-us" sz="2400"/>
            </a:lvl3pPr>
            <a:lvl4pPr marL="1371600" indent="0">
              <a:buNone/>
              <a:defRPr lang="en-us" sz="2000"/>
            </a:lvl4pPr>
            <a:lvl5pPr marL="1828800" indent="0">
              <a:buNone/>
              <a:defRPr lang="en-us" sz="2000"/>
            </a:lvl5pPr>
            <a:lvl6pPr marL="2286000" indent="0">
              <a:buNone/>
              <a:defRPr lang="en-us" sz="2000"/>
            </a:lvl6pPr>
            <a:lvl7pPr marL="2743200" indent="0">
              <a:buNone/>
              <a:defRPr lang="en-us" sz="2000"/>
            </a:lvl7pPr>
            <a:lvl8pPr marL="3200400" indent="0">
              <a:buNone/>
              <a:defRPr lang="en-us" sz="2000"/>
            </a:lvl8pPr>
            <a:lvl9pPr marL="3657600" indent="0">
              <a:buNone/>
              <a:defRPr lang="en-us" sz="2000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qAwAAFsdAAAbJAAAEAAAACYAAAAIAAAAAYAAAAAAAAA=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D0073EC-A2D0-5585-9EB8-54D03DF66801}" type="datetime1">
              <a:t>4/20/2021</a:t>
            </a:fld>
            <a:endParaRPr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D0058A9-E7D0-55AE-9EB8-11FB16F6684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CYAAAAIAAAAvy8AAAAAAAA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OwsAANhFAAAAJgAAEAAAACYAAAAIAAAAPy8AAAAAAAA=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v48AAAAAAAA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D001073-3DD0-55E6-9EB8-CBB35EF6689E}" type="datetime1">
              <a:t>4/20/2021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v48AAAAAAAA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v48AAAAAAAA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D0042CC-82D0-55B4-9EB8-74E10CF66821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hf sldNum="0" hdr="0" ftr="0" dt="0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" spc="0" baseline="0">
          <a:solidFill>
            <a:schemeClr val="tx1"/>
          </a:solidFill>
          <a:effectLst/>
          <a:latin typeface="Calibri Light" pitchFamily="2" charset="-52"/>
          <a:ea typeface="Calibri Light" pitchFamily="2" charset="-52"/>
          <a:cs typeface="Calibri Light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2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5146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971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429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886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gaconnect.org/" TargetMode="External"/><Relationship Id="rId7" Type="http://schemas.openxmlformats.org/officeDocument/2006/relationships/hyperlink" Target="https://www.itu.int/en/ITU-D/Pages/connect-2-recover.asp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tu.int/en/ITU-D/Projects/ITU-EC-ACP/PRIDA/Pages/default.aspx" TargetMode="External"/><Relationship Id="rId5" Type="http://schemas.openxmlformats.org/officeDocument/2006/relationships/hyperlink" Target="https://www.itu.int/en/ITU-D/Emergency-Telecommunications/Pages/Disaster-Connectivity-Map.aspx" TargetMode="External"/><Relationship Id="rId4" Type="http://schemas.openxmlformats.org/officeDocument/2006/relationships/hyperlink" Target="https://www.itu.int/itu-d/tnd-map-public/mx-fig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en/ties-services/Pages/default.aspx" TargetMode="External"/><Relationship Id="rId2" Type="http://schemas.openxmlformats.org/officeDocument/2006/relationships/hyperlink" Target="https://www.itu.int/itu-d/tnd-ma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u.int/en/ITU-D/Technology/Pages/InteractiveTransmissionMaps_untilApril2021.aspx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itu.int/itu-d/tnd-map-publi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E9D997-67E7-4C8F-ABB2-0BB7C8F1B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8681"/>
            <a:ext cx="9144000" cy="940637"/>
          </a:xfrm>
          <a:solidFill>
            <a:schemeClr val="bg1"/>
          </a:solidFill>
        </p:spPr>
        <p:txBody>
          <a:bodyPr/>
          <a:lstStyle/>
          <a:p>
            <a:r>
              <a:rPr lang="ru-RU" dirty="0">
                <a:latin typeface="Lora Bold Italic"/>
              </a:rPr>
              <a:t>Интерактивные карты МСЭ</a:t>
            </a:r>
            <a:endParaRPr lang="en-US" sz="4000" dirty="0">
              <a:solidFill>
                <a:schemeClr val="accent1"/>
              </a:solidFill>
              <a:latin typeface="Lora Bold Italic"/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96725B5-C482-4439-A56E-EBA96ECAA2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00794"/>
            <a:ext cx="914400" cy="96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5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AoBQAAOwsAANhFAAAAJgAAEAAAACYAAAAIAAAAAAAAAAAAAAA="/>
              </a:ext>
            </a:extLst>
          </p:cNvSpPr>
          <p:nvPr>
            <p:ph type="body" idx="1"/>
          </p:nvPr>
        </p:nvSpPr>
        <p:spPr>
          <a:xfrm>
            <a:off x="838200" y="2243424"/>
            <a:ext cx="10515600" cy="3933856"/>
          </a:xfrm>
        </p:spPr>
        <p:txBody>
          <a:bodyPr/>
          <a:lstStyle/>
          <a:p>
            <a:pPr marL="0" indent="0">
              <a:buNone/>
              <a:defRPr lang="en-us"/>
            </a:pPr>
            <a:r>
              <a:rPr lang="ru-ru" dirty="0"/>
              <a:t> </a:t>
            </a:r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B9E6BB1F-4392-431D-95E9-C32F0138FEC6}"/>
              </a:ext>
            </a:extLst>
          </p:cNvPr>
          <p:cNvSpPr/>
          <p:nvPr/>
        </p:nvSpPr>
        <p:spPr>
          <a:xfrm>
            <a:off x="10947619" y="1452939"/>
            <a:ext cx="914400" cy="914400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30" name="Oval 1029">
            <a:extLst>
              <a:ext uri="{FF2B5EF4-FFF2-40B4-BE49-F238E27FC236}">
                <a16:creationId xmlns:a16="http://schemas.microsoft.com/office/drawing/2014/main" id="{A854AAA3-1DAB-4785-859E-3CDE25C373AF}"/>
              </a:ext>
            </a:extLst>
          </p:cNvPr>
          <p:cNvSpPr/>
          <p:nvPr/>
        </p:nvSpPr>
        <p:spPr>
          <a:xfrm>
            <a:off x="10372366" y="1167010"/>
            <a:ext cx="1489653" cy="1200329"/>
          </a:xfrm>
          <a:prstGeom prst="ellipse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5BB0516-5372-4B5A-BE85-67C9B31DE28E}"/>
              </a:ext>
            </a:extLst>
          </p:cNvPr>
          <p:cNvSpPr txBox="1">
            <a:spLocks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AoBQAAPwIAANhFAABnCgAAAAAAACYAAAAIAAAAASAAAAAAAAA="/>
              </a:ext>
            </a:extLst>
          </p:cNvSpPr>
          <p:nvPr/>
        </p:nvSpPr>
        <p:spPr>
          <a:xfrm>
            <a:off x="838199" y="365125"/>
            <a:ext cx="7855635" cy="132588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" spc="0" baseline="0">
                <a:solidFill>
                  <a:schemeClr val="tx1"/>
                </a:solidFill>
                <a:effectLst/>
                <a:latin typeface="Calibri Light" pitchFamily="2" charset="-52"/>
                <a:ea typeface="Calibri Light" pitchFamily="2" charset="-52"/>
                <a:cs typeface="Calibri Light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2860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743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200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657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>
              <a:defRPr lang="en-us" sz="3600"/>
            </a:pPr>
            <a:r>
              <a:rPr lang="ru-RU" sz="3200" b="1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Описание</a:t>
            </a:r>
            <a:endParaRPr lang="ru-ru" sz="3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FE0B0-6938-4C61-B524-F5779ACBBE1A}"/>
              </a:ext>
            </a:extLst>
          </p:cNvPr>
          <p:cNvSpPr txBox="1"/>
          <p:nvPr/>
        </p:nvSpPr>
        <p:spPr>
          <a:xfrm>
            <a:off x="0" y="1407962"/>
            <a:ext cx="12192000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Lora Bold Italic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6E5FC0-DCE3-42A3-9897-E67EBC9D80E4}"/>
              </a:ext>
            </a:extLst>
          </p:cNvPr>
          <p:cNvSpPr txBox="1"/>
          <p:nvPr/>
        </p:nvSpPr>
        <p:spPr>
          <a:xfrm>
            <a:off x="838199" y="2243424"/>
            <a:ext cx="109728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карты с опорными сетями ВОЛС, </a:t>
            </a:r>
            <a:r>
              <a:rPr lang="ru-RU" sz="2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радиорелейным</a:t>
            </a:r>
            <a:r>
              <a:rPr lang="ru-RU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линиями, покрытием сетями подвижной связи, точками обмена трафиком и другими важными для сектора информационно-коммуникационных технологий данными</a:t>
            </a:r>
            <a:endParaRPr lang="en-US" sz="2800" dirty="0"/>
          </a:p>
        </p:txBody>
      </p:sp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EDCA6CA0-21E6-4B4F-A28B-7F26F4851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00794"/>
            <a:ext cx="914400" cy="9662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BAB719-418E-4C0C-A588-16731A8BB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778" y="4574150"/>
            <a:ext cx="1712993" cy="16618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A8030C-3B99-4654-9411-BD34ADAF5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424" y="4574150"/>
            <a:ext cx="1656211" cy="16618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F69A0FD-9CE0-44CB-9914-5A83118E0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8" y="4574150"/>
            <a:ext cx="1690809" cy="166182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0FA6AAF-1789-4BFE-8A96-CCF6B42D7C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4650" y="4574148"/>
            <a:ext cx="1657154" cy="166182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9CF80F3-5F7C-489C-889B-EC64B3D86E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238" y="4574147"/>
            <a:ext cx="1738653" cy="16618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A9C1A48-C7DD-4F20-9CA1-B6AB58428C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0280" y="4574145"/>
            <a:ext cx="1700720" cy="16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3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AoBQAAOwsAANhFAAAAJgAAEAAAACYAAAAIAAAAAAAAAAAAAAA="/>
              </a:ext>
            </a:extLst>
          </p:cNvSpPr>
          <p:nvPr>
            <p:ph type="body" idx="1"/>
          </p:nvPr>
        </p:nvSpPr>
        <p:spPr>
          <a:xfrm>
            <a:off x="838200" y="2243424"/>
            <a:ext cx="10515600" cy="3933856"/>
          </a:xfrm>
        </p:spPr>
        <p:txBody>
          <a:bodyPr/>
          <a:lstStyle/>
          <a:p>
            <a:pPr marL="0" indent="0">
              <a:buNone/>
              <a:defRPr lang="en-us"/>
            </a:pPr>
            <a:r>
              <a:rPr lang="ru-ru" dirty="0"/>
              <a:t> </a:t>
            </a:r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B9E6BB1F-4392-431D-95E9-C32F0138FEC6}"/>
              </a:ext>
            </a:extLst>
          </p:cNvPr>
          <p:cNvSpPr/>
          <p:nvPr/>
        </p:nvSpPr>
        <p:spPr>
          <a:xfrm>
            <a:off x="10947619" y="1452939"/>
            <a:ext cx="914400" cy="914400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30" name="Oval 1029">
            <a:extLst>
              <a:ext uri="{FF2B5EF4-FFF2-40B4-BE49-F238E27FC236}">
                <a16:creationId xmlns:a16="http://schemas.microsoft.com/office/drawing/2014/main" id="{A854AAA3-1DAB-4785-859E-3CDE25C373AF}"/>
              </a:ext>
            </a:extLst>
          </p:cNvPr>
          <p:cNvSpPr/>
          <p:nvPr/>
        </p:nvSpPr>
        <p:spPr>
          <a:xfrm>
            <a:off x="10372366" y="1167010"/>
            <a:ext cx="1489653" cy="1200329"/>
          </a:xfrm>
          <a:prstGeom prst="ellipse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5BB0516-5372-4B5A-BE85-67C9B31DE28E}"/>
              </a:ext>
            </a:extLst>
          </p:cNvPr>
          <p:cNvSpPr txBox="1">
            <a:spLocks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AoBQAAPwIAANhFAABnCgAAAAAAACYAAAAIAAAAASAAAAAAAAA="/>
              </a:ext>
            </a:extLst>
          </p:cNvSpPr>
          <p:nvPr/>
        </p:nvSpPr>
        <p:spPr>
          <a:xfrm>
            <a:off x="838199" y="365125"/>
            <a:ext cx="7855635" cy="132588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" spc="0" baseline="0">
                <a:solidFill>
                  <a:schemeClr val="tx1"/>
                </a:solidFill>
                <a:effectLst/>
                <a:latin typeface="Calibri Light" pitchFamily="2" charset="-52"/>
                <a:ea typeface="Calibri Light" pitchFamily="2" charset="-52"/>
                <a:cs typeface="Calibri Light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2860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743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200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657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>
              <a:defRPr lang="en-us" sz="3600"/>
            </a:pPr>
            <a:r>
              <a:rPr lang="ru-RU" sz="3200" b="1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Сбор данных</a:t>
            </a:r>
            <a:endParaRPr lang="ru-ru" sz="3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FE0B0-6938-4C61-B524-F5779ACBBE1A}"/>
              </a:ext>
            </a:extLst>
          </p:cNvPr>
          <p:cNvSpPr txBox="1"/>
          <p:nvPr/>
        </p:nvSpPr>
        <p:spPr>
          <a:xfrm>
            <a:off x="0" y="1407962"/>
            <a:ext cx="12192000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Lora Bold Italic"/>
            </a:endParaRPr>
          </a:p>
        </p:txBody>
      </p: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2CF038DD-B7F2-4092-B6B0-4C61A9432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00794"/>
            <a:ext cx="914400" cy="966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4441C1-EF68-4158-9056-7F57806BF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538" y="2062834"/>
            <a:ext cx="4475481" cy="4195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9AE4E4-AF10-4EA2-8990-B85B35601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834" y="3203394"/>
            <a:ext cx="3662795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FB622D-2522-4CC7-9D9B-69AD242595EC}"/>
              </a:ext>
            </a:extLst>
          </p:cNvPr>
          <p:cNvSpPr txBox="1"/>
          <p:nvPr/>
        </p:nvSpPr>
        <p:spPr>
          <a:xfrm>
            <a:off x="838199" y="1869627"/>
            <a:ext cx="60960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1800" b="0" i="0" dirty="0">
                <a:effectLst/>
                <a:latin typeface="MyriadPro-Regular"/>
              </a:rPr>
            </a:br>
            <a:r>
              <a:rPr lang="en-US" sz="2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Ответы на официальные запросы данных</a:t>
            </a:r>
            <a:br>
              <a:rPr lang="en-US" sz="2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2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Публичные данные </a:t>
            </a:r>
            <a:r>
              <a:rPr lang="en-US" sz="2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сайты операторов, отчеты, презентации) </a:t>
            </a:r>
            <a:br>
              <a:rPr lang="en-US" sz="2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2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Сотрудничества по отображению существующих карт сетей связи на картах МСЭ</a:t>
            </a:r>
            <a:r>
              <a:rPr lang="en-US" sz="2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2800" b="0" i="0" dirty="0">
                <a:effectLst/>
                <a:latin typeface="MyriadPro-Regular"/>
              </a:rPr>
              <a:t>ESCAP, ECOWAS, </a:t>
            </a:r>
            <a:r>
              <a:rPr lang="en-US" sz="2800" b="0" i="0" dirty="0" err="1">
                <a:effectLst/>
                <a:latin typeface="MyriadPro-Regular"/>
              </a:rPr>
              <a:t>TeleGeography</a:t>
            </a:r>
            <a:r>
              <a:rPr lang="en-US" sz="2800" b="0" i="0" dirty="0">
                <a:effectLst/>
                <a:latin typeface="MyriadPro-Regula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80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Picture 1023">
            <a:extLst>
              <a:ext uri="{FF2B5EF4-FFF2-40B4-BE49-F238E27FC236}">
                <a16:creationId xmlns:a16="http://schemas.microsoft.com/office/drawing/2014/main" id="{D041B433-90C0-470A-8792-6D211520E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726" y="1891096"/>
            <a:ext cx="5092148" cy="4966903"/>
          </a:xfrm>
          <a:prstGeom prst="rect">
            <a:avLst/>
          </a:prstGeom>
        </p:spPr>
      </p:pic>
      <p:sp>
        <p:nvSpPr>
          <p:cNvPr id="1025" name="Rectangle 1024">
            <a:extLst>
              <a:ext uri="{FF2B5EF4-FFF2-40B4-BE49-F238E27FC236}">
                <a16:creationId xmlns:a16="http://schemas.microsoft.com/office/drawing/2014/main" id="{B9E6BB1F-4392-431D-95E9-C32F0138FEC6}"/>
              </a:ext>
            </a:extLst>
          </p:cNvPr>
          <p:cNvSpPr/>
          <p:nvPr/>
        </p:nvSpPr>
        <p:spPr>
          <a:xfrm>
            <a:off x="10947619" y="1452939"/>
            <a:ext cx="914400" cy="914400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30" name="Oval 1029">
            <a:extLst>
              <a:ext uri="{FF2B5EF4-FFF2-40B4-BE49-F238E27FC236}">
                <a16:creationId xmlns:a16="http://schemas.microsoft.com/office/drawing/2014/main" id="{A854AAA3-1DAB-4785-859E-3CDE25C373AF}"/>
              </a:ext>
            </a:extLst>
          </p:cNvPr>
          <p:cNvSpPr/>
          <p:nvPr/>
        </p:nvSpPr>
        <p:spPr>
          <a:xfrm>
            <a:off x="10372366" y="1167010"/>
            <a:ext cx="1489653" cy="1200329"/>
          </a:xfrm>
          <a:prstGeom prst="ellipse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5BB0516-5372-4B5A-BE85-67C9B31DE28E}"/>
              </a:ext>
            </a:extLst>
          </p:cNvPr>
          <p:cNvSpPr txBox="1">
            <a:spLocks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AoBQAAPwIAANhFAABnCgAAAAAAACYAAAAIAAAAASAAAAAAAAA="/>
              </a:ext>
            </a:extLst>
          </p:cNvSpPr>
          <p:nvPr/>
        </p:nvSpPr>
        <p:spPr>
          <a:xfrm>
            <a:off x="838199" y="365125"/>
            <a:ext cx="7855635" cy="132588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" spc="0" baseline="0">
                <a:solidFill>
                  <a:schemeClr val="tx1"/>
                </a:solidFill>
                <a:effectLst/>
                <a:latin typeface="Calibri Light" pitchFamily="2" charset="-52"/>
                <a:ea typeface="Calibri Light" pitchFamily="2" charset="-52"/>
                <a:cs typeface="Calibri Light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2860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743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200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657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>
              <a:defRPr lang="en-us" sz="3600"/>
            </a:pPr>
            <a:r>
              <a:rPr lang="ru-RU" sz="3200" b="1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Подтверждение данных</a:t>
            </a:r>
            <a:endParaRPr lang="ru-ru" sz="3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FE0B0-6938-4C61-B524-F5779ACBBE1A}"/>
              </a:ext>
            </a:extLst>
          </p:cNvPr>
          <p:cNvSpPr txBox="1"/>
          <p:nvPr/>
        </p:nvSpPr>
        <p:spPr>
          <a:xfrm>
            <a:off x="0" y="1407962"/>
            <a:ext cx="12192000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Lora Bold Italic"/>
            </a:endParaRPr>
          </a:p>
        </p:txBody>
      </p: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2CF038DD-B7F2-4092-B6B0-4C61A9432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00794"/>
            <a:ext cx="914400" cy="966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690842-7E62-48DB-9183-E86AF506B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84" y="2243424"/>
            <a:ext cx="1781175" cy="2105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D7D10D-7294-4186-AAAB-86C6EBA78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84" y="4470324"/>
            <a:ext cx="1781175" cy="21235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DA6C78-46CE-4448-8071-71ABC2BE11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800" y="2243424"/>
            <a:ext cx="733425" cy="952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AD33A5-B1CB-4EB9-92EB-C4EDC435DC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9698" y="3328769"/>
            <a:ext cx="733425" cy="952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F2EE59-3585-42CB-A070-058FF91D3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9698" y="4464838"/>
            <a:ext cx="733425" cy="952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19FB871-94C2-400D-A268-964FE01E25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4799" y="5628585"/>
            <a:ext cx="733425" cy="9525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51EF766-36C7-4A4B-931F-43439A6A2364}"/>
              </a:ext>
            </a:extLst>
          </p:cNvPr>
          <p:cNvSpPr txBox="1"/>
          <p:nvPr/>
        </p:nvSpPr>
        <p:spPr>
          <a:xfrm>
            <a:off x="3321788" y="2170147"/>
            <a:ext cx="3699938" cy="4528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00" dirty="0">
                <a:latin typeface="Open Sans" panose="020B0606030504020204" pitchFamily="34" charset="0"/>
              </a:rPr>
              <a:t>Данные подлежат валидации оператором на предмет корректности, актуальности и не конфиденциальности.</a:t>
            </a:r>
            <a:endParaRPr lang="en-US" sz="1400" dirty="0">
              <a:latin typeface="Open Sans" panose="020B0606030504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00" dirty="0">
                <a:latin typeface="Open Sans" panose="020B06060305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Ненадежные, потенциально устаревшие данные из непубличного источника. П</a:t>
            </a:r>
            <a:r>
              <a:rPr lang="ru-RU" sz="1400" dirty="0">
                <a:latin typeface="Open Sans" panose="020B0606030504020204" pitchFamily="34" charset="0"/>
              </a:rPr>
              <a:t>одлежат валидации оператором на предмет корректности, актуальности и не конфиденциальности.</a:t>
            </a:r>
            <a:endParaRPr lang="en-US" sz="1400" dirty="0">
              <a:effectLst/>
              <a:latin typeface="Verdana" panose="020B060403050404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00" dirty="0">
                <a:effectLst/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Данные из публичного источника, актуальны и корректны, отсутствуют причины ограничения доступа к данным. </a:t>
            </a:r>
            <a:endParaRPr lang="en-US" sz="1400" dirty="0">
              <a:latin typeface="Verdana" panose="020B060403050404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00" dirty="0"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Данные активно проверяемые и подтверждаемые источником постедством </a:t>
            </a:r>
            <a:r>
              <a:rPr lang="en-US" sz="1400" dirty="0"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TIES </a:t>
            </a:r>
            <a:r>
              <a:rPr lang="ru-RU" sz="1400" dirty="0"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аккаунта. Разрешение на публикацию данных.</a:t>
            </a:r>
          </a:p>
        </p:txBody>
      </p:sp>
      <p:sp>
        <p:nvSpPr>
          <p:cNvPr id="26" name="AutoShape 2">
            <a:extLst>
              <a:ext uri="{FF2B5EF4-FFF2-40B4-BE49-F238E27FC236}">
                <a16:creationId xmlns:a16="http://schemas.microsoft.com/office/drawing/2014/main" id="{E92B29FC-AEBB-4274-AF36-761942132E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8FF1484-17AD-4A5E-B22A-A84777015F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1613" y="2492720"/>
            <a:ext cx="3883849" cy="388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5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024">
            <a:extLst>
              <a:ext uri="{FF2B5EF4-FFF2-40B4-BE49-F238E27FC236}">
                <a16:creationId xmlns:a16="http://schemas.microsoft.com/office/drawing/2014/main" id="{B9E6BB1F-4392-431D-95E9-C32F0138FEC6}"/>
              </a:ext>
            </a:extLst>
          </p:cNvPr>
          <p:cNvSpPr/>
          <p:nvPr/>
        </p:nvSpPr>
        <p:spPr>
          <a:xfrm>
            <a:off x="10947619" y="1452939"/>
            <a:ext cx="914400" cy="914400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30" name="Oval 1029">
            <a:extLst>
              <a:ext uri="{FF2B5EF4-FFF2-40B4-BE49-F238E27FC236}">
                <a16:creationId xmlns:a16="http://schemas.microsoft.com/office/drawing/2014/main" id="{A854AAA3-1DAB-4785-859E-3CDE25C373AF}"/>
              </a:ext>
            </a:extLst>
          </p:cNvPr>
          <p:cNvSpPr/>
          <p:nvPr/>
        </p:nvSpPr>
        <p:spPr>
          <a:xfrm>
            <a:off x="10372366" y="1167010"/>
            <a:ext cx="1489653" cy="1200329"/>
          </a:xfrm>
          <a:prstGeom prst="ellipse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5BB0516-5372-4B5A-BE85-67C9B31DE28E}"/>
              </a:ext>
            </a:extLst>
          </p:cNvPr>
          <p:cNvSpPr txBox="1">
            <a:spLocks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AoBQAAPwIAANhFAABnCgAAAAAAACYAAAAIAAAAASAAAAAAAAA="/>
              </a:ext>
            </a:extLst>
          </p:cNvSpPr>
          <p:nvPr/>
        </p:nvSpPr>
        <p:spPr>
          <a:xfrm>
            <a:off x="838199" y="365125"/>
            <a:ext cx="7855635" cy="132588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" spc="0" baseline="0">
                <a:solidFill>
                  <a:schemeClr val="tx1"/>
                </a:solidFill>
                <a:effectLst/>
                <a:latin typeface="Calibri Light" pitchFamily="2" charset="-52"/>
                <a:ea typeface="Calibri Light" pitchFamily="2" charset="-52"/>
                <a:cs typeface="Calibri Light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2860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743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200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657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>
              <a:defRPr lang="en-us" sz="3600"/>
            </a:pPr>
            <a:r>
              <a:rPr lang="ru-RU" sz="3200" b="1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Сотрудничество с инициативами МСЭ</a:t>
            </a:r>
            <a:endParaRPr lang="ru-ru" sz="3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FE0B0-6938-4C61-B524-F5779ACBBE1A}"/>
              </a:ext>
            </a:extLst>
          </p:cNvPr>
          <p:cNvSpPr txBox="1"/>
          <p:nvPr/>
        </p:nvSpPr>
        <p:spPr>
          <a:xfrm>
            <a:off x="0" y="1407962"/>
            <a:ext cx="12192000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Lora Bold Italic"/>
            </a:endParaRP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641485E3-BCB8-4F93-9561-8E2D13C3BE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00794"/>
            <a:ext cx="914400" cy="9662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854E640-DE26-454D-9287-99A9DD0E8F19}"/>
              </a:ext>
            </a:extLst>
          </p:cNvPr>
          <p:cNvSpPr txBox="1"/>
          <p:nvPr/>
        </p:nvSpPr>
        <p:spPr>
          <a:xfrm>
            <a:off x="838199" y="1931957"/>
            <a:ext cx="1015999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GB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GIGA</a:t>
            </a:r>
            <a:r>
              <a:rPr lang="ru-RU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глобальная инициатива по подключению школ к интернету;</a:t>
            </a:r>
            <a:endParaRPr lang="en-US" sz="2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GB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FIGI</a:t>
            </a:r>
            <a:r>
              <a:rPr lang="ru-RU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глобальная инициатива по повышению охвата финансовыми услугами;</a:t>
            </a:r>
            <a:endParaRPr lang="en-US" sz="2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GB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DCM</a:t>
            </a:r>
            <a:r>
              <a:rPr lang="ru-RU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карты МСЭ, отображающие информацию о состоянии сетей электросвязи в периоды стихийных бедствий (направление «</a:t>
            </a:r>
            <a:r>
              <a:rPr lang="ru-RU" sz="2600" b="0" i="0" dirty="0">
                <a:solidFill>
                  <a:srgbClr val="212529"/>
                </a:solidFill>
                <a:effectLst/>
                <a:latin typeface="+mn-lt"/>
              </a:rPr>
              <a:t>Электросвязь в чрезвычайных ситуациях»);</a:t>
            </a:r>
          </a:p>
          <a:p>
            <a:pPr algn="just"/>
            <a:r>
              <a:rPr lang="en-GB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GB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PRIDA</a:t>
            </a:r>
            <a:r>
              <a:rPr lang="ru-RU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инициатива для стран Африки по политике и регулированию в сфере цифровизации;</a:t>
            </a:r>
          </a:p>
          <a:p>
            <a:pPr algn="just"/>
            <a:r>
              <a:rPr lang="en-GB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GB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Connect2Recover</a:t>
            </a:r>
            <a:r>
              <a:rPr lang="ru-RU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инициатива по использованию цифровых технологий для поддержания усилий по восстановлению экономики во время и после </a:t>
            </a:r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COVID-19</a:t>
            </a: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600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2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024">
            <a:extLst>
              <a:ext uri="{FF2B5EF4-FFF2-40B4-BE49-F238E27FC236}">
                <a16:creationId xmlns:a16="http://schemas.microsoft.com/office/drawing/2014/main" id="{B9E6BB1F-4392-431D-95E9-C32F0138FEC6}"/>
              </a:ext>
            </a:extLst>
          </p:cNvPr>
          <p:cNvSpPr/>
          <p:nvPr/>
        </p:nvSpPr>
        <p:spPr>
          <a:xfrm>
            <a:off x="10947619" y="1452939"/>
            <a:ext cx="914400" cy="914400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30" name="Oval 1029">
            <a:extLst>
              <a:ext uri="{FF2B5EF4-FFF2-40B4-BE49-F238E27FC236}">
                <a16:creationId xmlns:a16="http://schemas.microsoft.com/office/drawing/2014/main" id="{A854AAA3-1DAB-4785-859E-3CDE25C373AF}"/>
              </a:ext>
            </a:extLst>
          </p:cNvPr>
          <p:cNvSpPr/>
          <p:nvPr/>
        </p:nvSpPr>
        <p:spPr>
          <a:xfrm>
            <a:off x="10372366" y="1167010"/>
            <a:ext cx="1489653" cy="1200329"/>
          </a:xfrm>
          <a:prstGeom prst="ellipse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5BB0516-5372-4B5A-BE85-67C9B31DE28E}"/>
              </a:ext>
            </a:extLst>
          </p:cNvPr>
          <p:cNvSpPr txBox="1">
            <a:spLocks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AoBQAAPwIAANhFAABnCgAAAAAAACYAAAAIAAAAASAAAAAAAAA="/>
              </a:ext>
            </a:extLst>
          </p:cNvSpPr>
          <p:nvPr/>
        </p:nvSpPr>
        <p:spPr>
          <a:xfrm>
            <a:off x="838199" y="365125"/>
            <a:ext cx="7855635" cy="132588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" spc="0" baseline="0">
                <a:solidFill>
                  <a:schemeClr val="tx1"/>
                </a:solidFill>
                <a:effectLst/>
                <a:latin typeface="Calibri Light" pitchFamily="2" charset="-52"/>
                <a:ea typeface="Calibri Light" pitchFamily="2" charset="-52"/>
                <a:cs typeface="Calibri Light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2860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743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200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657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>
              <a:defRPr lang="en-us" sz="3600"/>
            </a:pPr>
            <a:r>
              <a:rPr lang="ru-RU" sz="3200" b="1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Ссылки</a:t>
            </a:r>
            <a:r>
              <a:rPr lang="en-US" sz="3200" b="1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b="1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карты</a:t>
            </a:r>
            <a:endParaRPr lang="ru-ru" sz="3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FE0B0-6938-4C61-B524-F5779ACBBE1A}"/>
              </a:ext>
            </a:extLst>
          </p:cNvPr>
          <p:cNvSpPr txBox="1"/>
          <p:nvPr/>
        </p:nvSpPr>
        <p:spPr>
          <a:xfrm>
            <a:off x="0" y="1407962"/>
            <a:ext cx="12192000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Lora Bold Italic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95C8F5-135C-4DE9-B1D1-4E5B81320EDA}"/>
              </a:ext>
            </a:extLst>
          </p:cNvPr>
          <p:cNvSpPr txBox="1"/>
          <p:nvPr/>
        </p:nvSpPr>
        <p:spPr>
          <a:xfrm>
            <a:off x="838197" y="2004523"/>
            <a:ext cx="107395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effectLst/>
                <a:latin typeface="+mn-lt"/>
                <a:ea typeface="+mn-ea"/>
                <a:hlinkClick r:id="rId2"/>
              </a:rPr>
              <a:t>Ограниченный доступ </a:t>
            </a:r>
            <a:r>
              <a:rPr lang="ru-RU" sz="2800" b="0" i="0" dirty="0">
                <a:effectLst/>
                <a:latin typeface="+mn-lt"/>
                <a:ea typeface="+mn-ea"/>
              </a:rPr>
              <a:t>к данным ожидающим </a:t>
            </a:r>
            <a:r>
              <a:rPr lang="ru-RU" sz="2800" dirty="0">
                <a:latin typeface="+mn-lt"/>
                <a:ea typeface="+mn-ea"/>
              </a:rPr>
              <a:t>подтверждения (необходим </a:t>
            </a:r>
            <a:r>
              <a:rPr lang="en-US" sz="2800" dirty="0">
                <a:latin typeface="+mn-lt"/>
                <a:ea typeface="+mn-ea"/>
                <a:hlinkClick r:id="rId3"/>
              </a:rPr>
              <a:t>TIES</a:t>
            </a:r>
            <a:r>
              <a:rPr lang="ru-RU" sz="2800" dirty="0">
                <a:latin typeface="+mn-lt"/>
                <a:ea typeface="+mn-ea"/>
              </a:rPr>
              <a:t>-аккаунт)</a:t>
            </a:r>
            <a:endParaRPr lang="en-US" sz="2800" dirty="0">
              <a:latin typeface="+mn-lt"/>
              <a:ea typeface="+mn-ea"/>
            </a:endParaRPr>
          </a:p>
          <a:p>
            <a:endParaRPr lang="ru-RU" sz="2800" dirty="0">
              <a:latin typeface="+mn-lt"/>
              <a:ea typeface="+mn-ea"/>
            </a:endParaRPr>
          </a:p>
          <a:p>
            <a:r>
              <a:rPr lang="ru-RU" sz="2800" b="1" dirty="0">
                <a:latin typeface="+mn-lt"/>
                <a:ea typeface="+mn-ea"/>
                <a:hlinkClick r:id="rId4"/>
              </a:rPr>
              <a:t>Свободный доступ </a:t>
            </a:r>
            <a:r>
              <a:rPr lang="ru-RU" sz="2800" dirty="0">
                <a:latin typeface="+mn-lt"/>
                <a:ea typeface="+mn-ea"/>
              </a:rPr>
              <a:t>к подтвержденным публичным данным</a:t>
            </a:r>
            <a:endParaRPr lang="ru-RU" sz="2800" b="0" i="0" dirty="0">
              <a:effectLst/>
              <a:latin typeface="+mn-lt"/>
              <a:ea typeface="+mn-ea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A113EA16-3F53-40CB-A48F-4A1C7E078F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00794"/>
            <a:ext cx="914400" cy="9662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954108-CFCA-4EAC-8A06-97905AEA03CF}"/>
              </a:ext>
            </a:extLst>
          </p:cNvPr>
          <p:cNvSpPr txBox="1"/>
          <p:nvPr/>
        </p:nvSpPr>
        <p:spPr>
          <a:xfrm>
            <a:off x="838198" y="4757540"/>
            <a:ext cx="66330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effectLst/>
                <a:latin typeface="+mn-lt"/>
              </a:rPr>
              <a:t>Дополнительная информация </a:t>
            </a:r>
            <a:r>
              <a:rPr lang="ru-RU" sz="2800" b="0" i="0" dirty="0">
                <a:effectLst/>
                <a:latin typeface="+mn-lt"/>
                <a:hlinkClick r:id="rId6"/>
              </a:rPr>
              <a:t>ЗДЕСЬ</a:t>
            </a:r>
            <a:r>
              <a:rPr lang="ru-RU" sz="2800" dirty="0">
                <a:latin typeface="+mn-lt"/>
              </a:rPr>
              <a:t>.</a:t>
            </a:r>
            <a:br>
              <a:rPr lang="en-US" sz="2800" b="0" i="0" dirty="0">
                <a:effectLst/>
                <a:latin typeface="+mn-lt"/>
              </a:rPr>
            </a:b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659749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8A918D1C31B8428AE22EDF6163CA10" ma:contentTypeVersion="1" ma:contentTypeDescription="Create a new document." ma:contentTypeScope="" ma:versionID="aa3221c6217973a2a40c4c7ff2d70f6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03BC68-9044-4A28-9D52-E6E631033F81}"/>
</file>

<file path=customXml/itemProps2.xml><?xml version="1.0" encoding="utf-8"?>
<ds:datastoreItem xmlns:ds="http://schemas.openxmlformats.org/officeDocument/2006/customXml" ds:itemID="{3E0BD770-D868-4689-B4CD-A6B91F7A0B3B}"/>
</file>

<file path=customXml/itemProps3.xml><?xml version="1.0" encoding="utf-8"?>
<ds:datastoreItem xmlns:ds="http://schemas.openxmlformats.org/officeDocument/2006/customXml" ds:itemID="{22ACAD5E-16F3-410C-BF64-C854A0E9D532}"/>
</file>

<file path=docProps/app.xml><?xml version="1.0" encoding="utf-8"?>
<Properties xmlns="http://schemas.openxmlformats.org/officeDocument/2006/extended-properties" xmlns:vt="http://schemas.openxmlformats.org/officeDocument/2006/docPropsVTypes">
  <TotalTime>47492</TotalTime>
  <Words>249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Lora Bold Italic</vt:lpstr>
      <vt:lpstr>MyriadPro-Regular</vt:lpstr>
      <vt:lpstr>Arial</vt:lpstr>
      <vt:lpstr>Calibri</vt:lpstr>
      <vt:lpstr>Calibri Light</vt:lpstr>
      <vt:lpstr>Open Sans</vt:lpstr>
      <vt:lpstr>Verdana</vt:lpstr>
      <vt:lpstr>Presentation</vt:lpstr>
      <vt:lpstr>Интерактивные карты МСЭ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GIGA in Central Asia</dc:title>
  <dc:subject/>
  <dc:creator>Igor Igor</dc:creator>
  <cp:keywords/>
  <dc:description/>
  <cp:lastModifiedBy>Shchetko, Ihar</cp:lastModifiedBy>
  <cp:revision>356</cp:revision>
  <dcterms:created xsi:type="dcterms:W3CDTF">2020-11-30T06:48:34Z</dcterms:created>
  <dcterms:modified xsi:type="dcterms:W3CDTF">2021-04-20T13:23:29Z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0x010100CC8A918D1C31B8428AE22EDF6163CA10</vt:lpwstr>
  </property>
</Properties>
</file>