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rawing2.xml" ContentType="application/vnd.ms-office.drawingml.diagramDrawing+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1.xml" ContentType="application/vnd.ms-office.drawingml.diagramDrawing+xml"/>
  <Override PartName="/ppt/commentAuthors.xml" ContentType="application/vnd.openxmlformats-officedocument.presentationml.commentAuthors+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1"/>
  </p:notesMasterIdLst>
  <p:sldIdLst>
    <p:sldId id="270" r:id="rId3"/>
    <p:sldId id="256" r:id="rId4"/>
    <p:sldId id="269" r:id="rId5"/>
    <p:sldId id="266" r:id="rId6"/>
    <p:sldId id="267" r:id="rId7"/>
    <p:sldId id="262" r:id="rId8"/>
    <p:sldId id="265"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mir Ali, Rouda" initials="AAR" lastIdx="1" clrIdx="0">
    <p:extLst>
      <p:ext uri="{19B8F6BF-5375-455C-9EA6-DF929625EA0E}">
        <p15:presenceInfo xmlns:p15="http://schemas.microsoft.com/office/powerpoint/2012/main" userId="S-1-5-21-8740799-900759487-1415713722-331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250" autoAdjust="0"/>
  </p:normalViewPr>
  <p:slideViewPr>
    <p:cSldViewPr snapToGrid="0" snapToObjects="1" showGuides="1">
      <p:cViewPr varScale="1">
        <p:scale>
          <a:sx n="67" d="100"/>
          <a:sy n="67" d="100"/>
        </p:scale>
        <p:origin x="1686" y="78"/>
      </p:cViewPr>
      <p:guideLst>
        <p:guide orient="horz" pos="2160"/>
        <p:guide pos="285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E8E9C-DDCC-4812-A601-582AA7481A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E6CEDAE-B01B-4528-BAFC-91A2E8C39ECE}">
      <dgm:prSet custT="1"/>
      <dgm:spPr/>
      <dgm:t>
        <a:bodyPr/>
        <a:lstStyle/>
        <a:p>
          <a:pPr rtl="1"/>
          <a:r>
            <a:rPr lang="ar-SA" sz="2000" dirty="0" smtClean="0"/>
            <a:t>في ا</a:t>
          </a:r>
          <a:r>
            <a:rPr lang="ar-EG" sz="2000" dirty="0" smtClean="0"/>
            <a:t>لمعنى</a:t>
          </a:r>
          <a:r>
            <a:rPr lang="ar-SA" sz="2000" dirty="0" smtClean="0"/>
            <a:t> الواسع، التعلم الذكي هو </a:t>
          </a:r>
          <a:r>
            <a:rPr lang="ar-EG" sz="2000" dirty="0" smtClean="0"/>
            <a:t>القدرة</a:t>
          </a:r>
          <a:r>
            <a:rPr lang="ar-SA" sz="2000" dirty="0" smtClean="0"/>
            <a:t> </a:t>
          </a:r>
          <a:r>
            <a:rPr lang="ar-EG" sz="2000" dirty="0" smtClean="0"/>
            <a:t>على </a:t>
          </a:r>
          <a:r>
            <a:rPr lang="ar-SA" sz="2000" dirty="0" smtClean="0"/>
            <a:t>استخدام تكنولوجيا </a:t>
          </a:r>
          <a:r>
            <a:rPr lang="ar-EG" sz="2000" dirty="0" smtClean="0"/>
            <a:t>المعلومات والاتصالات</a:t>
          </a:r>
          <a:r>
            <a:rPr lang="ar-SA" sz="2000" dirty="0" smtClean="0"/>
            <a:t>، وغالبا ما يشار إليها باسم مهارات القرن ال</a:t>
          </a:r>
          <a:r>
            <a:rPr lang="ar-EG" sz="2000" dirty="0" smtClean="0"/>
            <a:t>21</a:t>
          </a:r>
          <a:r>
            <a:rPr lang="ar-SA" sz="2000" dirty="0" smtClean="0"/>
            <a:t> أو مهارات اقتصاد </a:t>
          </a:r>
          <a:r>
            <a:rPr lang="ar-EG" sz="2000" dirty="0" smtClean="0"/>
            <a:t>المعرفة ال</a:t>
          </a:r>
          <a:r>
            <a:rPr lang="ar-SA" sz="2000" dirty="0" smtClean="0"/>
            <a:t>قائم على تكنولوجيا المعلومات</a:t>
          </a:r>
          <a:r>
            <a:rPr lang="ar-EG" sz="2000" dirty="0" smtClean="0"/>
            <a:t>، والتي تؤدي إلى التعلم الذاتي مدى الحياة</a:t>
          </a:r>
          <a:r>
            <a:rPr lang="ar-EG" sz="1700" dirty="0" smtClean="0"/>
            <a:t>.</a:t>
          </a:r>
          <a:r>
            <a:rPr lang="ar-SA" sz="1700" dirty="0" smtClean="0"/>
            <a:t> </a:t>
          </a:r>
          <a:endParaRPr lang="en-US" sz="1700" dirty="0"/>
        </a:p>
      </dgm:t>
    </dgm:pt>
    <dgm:pt modelId="{B0BBCAE3-CA8C-47B7-9593-0133616E2AA8}" type="parTrans" cxnId="{D164A14E-44B9-4C31-9D95-FE2521F7DDF9}">
      <dgm:prSet/>
      <dgm:spPr/>
      <dgm:t>
        <a:bodyPr/>
        <a:lstStyle/>
        <a:p>
          <a:endParaRPr lang="en-US"/>
        </a:p>
      </dgm:t>
    </dgm:pt>
    <dgm:pt modelId="{9D7C9325-5A07-454A-9FB2-808B385260A8}" type="sibTrans" cxnId="{D164A14E-44B9-4C31-9D95-FE2521F7DDF9}">
      <dgm:prSet/>
      <dgm:spPr/>
      <dgm:t>
        <a:bodyPr/>
        <a:lstStyle/>
        <a:p>
          <a:endParaRPr lang="en-US"/>
        </a:p>
      </dgm:t>
    </dgm:pt>
    <dgm:pt modelId="{B1FB2EB1-7E7D-456F-B9D1-E4C06000A0E9}" type="pres">
      <dgm:prSet presAssocID="{9CAE8E9C-DDCC-4812-A601-582AA7481AF6}" presName="linear" presStyleCnt="0">
        <dgm:presLayoutVars>
          <dgm:animLvl val="lvl"/>
          <dgm:resizeHandles val="exact"/>
        </dgm:presLayoutVars>
      </dgm:prSet>
      <dgm:spPr/>
      <dgm:t>
        <a:bodyPr/>
        <a:lstStyle/>
        <a:p>
          <a:endParaRPr lang="en-US"/>
        </a:p>
      </dgm:t>
    </dgm:pt>
    <dgm:pt modelId="{2DBE848A-2537-41FA-AA27-DE1AEEF5F8A1}" type="pres">
      <dgm:prSet presAssocID="{6E6CEDAE-B01B-4528-BAFC-91A2E8C39ECE}" presName="parentText" presStyleLbl="node1" presStyleIdx="0" presStyleCnt="1" custLinFactNeighborY="-24436">
        <dgm:presLayoutVars>
          <dgm:chMax val="0"/>
          <dgm:bulletEnabled val="1"/>
        </dgm:presLayoutVars>
      </dgm:prSet>
      <dgm:spPr/>
      <dgm:t>
        <a:bodyPr/>
        <a:lstStyle/>
        <a:p>
          <a:endParaRPr lang="en-US"/>
        </a:p>
      </dgm:t>
    </dgm:pt>
  </dgm:ptLst>
  <dgm:cxnLst>
    <dgm:cxn modelId="{F9D589B9-4D1F-466C-83A0-39785D8353B0}" type="presOf" srcId="{9CAE8E9C-DDCC-4812-A601-582AA7481AF6}" destId="{B1FB2EB1-7E7D-456F-B9D1-E4C06000A0E9}" srcOrd="0" destOrd="0" presId="urn:microsoft.com/office/officeart/2005/8/layout/vList2"/>
    <dgm:cxn modelId="{EE55C454-CC82-463F-9353-C735532AF101}" type="presOf" srcId="{6E6CEDAE-B01B-4528-BAFC-91A2E8C39ECE}" destId="{2DBE848A-2537-41FA-AA27-DE1AEEF5F8A1}" srcOrd="0" destOrd="0" presId="urn:microsoft.com/office/officeart/2005/8/layout/vList2"/>
    <dgm:cxn modelId="{D164A14E-44B9-4C31-9D95-FE2521F7DDF9}" srcId="{9CAE8E9C-DDCC-4812-A601-582AA7481AF6}" destId="{6E6CEDAE-B01B-4528-BAFC-91A2E8C39ECE}" srcOrd="0" destOrd="0" parTransId="{B0BBCAE3-CA8C-47B7-9593-0133616E2AA8}" sibTransId="{9D7C9325-5A07-454A-9FB2-808B385260A8}"/>
    <dgm:cxn modelId="{3C7E2CEC-E379-4955-8228-67F50AF77435}" type="presParOf" srcId="{B1FB2EB1-7E7D-456F-B9D1-E4C06000A0E9}" destId="{2DBE848A-2537-41FA-AA27-DE1AEEF5F8A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8AC243-5ADF-4E42-9256-8B76822CE82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A654F89-0122-4E00-ACC4-D5712C130B69}">
      <dgm:prSet custT="1"/>
      <dgm:spPr/>
      <dgm:t>
        <a:bodyPr/>
        <a:lstStyle/>
        <a:p>
          <a:pPr algn="ctr" rtl="1"/>
          <a:r>
            <a:rPr lang="ar-SA" sz="1700" b="1" dirty="0" smtClean="0"/>
            <a:t>البطالة هي أكبر تهديد للأمن تواجه العالم العربي</a:t>
          </a:r>
          <a:endParaRPr lang="ar-EG" sz="1700" b="1" dirty="0" smtClean="0"/>
        </a:p>
      </dgm:t>
    </dgm:pt>
    <dgm:pt modelId="{54B3E070-1C1E-4B6A-B8E2-CD38ED7BFAF8}" type="parTrans" cxnId="{963EA0EF-4ED0-4832-9F2F-039C1BFFE5B7}">
      <dgm:prSet/>
      <dgm:spPr/>
      <dgm:t>
        <a:bodyPr/>
        <a:lstStyle/>
        <a:p>
          <a:endParaRPr lang="en-US"/>
        </a:p>
      </dgm:t>
    </dgm:pt>
    <dgm:pt modelId="{DEA9CAE4-E7C1-498A-964E-D22619E74282}" type="sibTrans" cxnId="{963EA0EF-4ED0-4832-9F2F-039C1BFFE5B7}">
      <dgm:prSet/>
      <dgm:spPr/>
      <dgm:t>
        <a:bodyPr/>
        <a:lstStyle/>
        <a:p>
          <a:endParaRPr lang="en-US"/>
        </a:p>
      </dgm:t>
    </dgm:pt>
    <dgm:pt modelId="{86D7C0AD-CDD7-450B-98AD-5210383C0456}">
      <dgm:prSet custT="1"/>
      <dgm:spPr/>
      <dgm:t>
        <a:bodyPr/>
        <a:lstStyle/>
        <a:p>
          <a:pPr algn="ctr" rtl="1"/>
          <a:r>
            <a:rPr lang="ar-SA" sz="1700" b="1" dirty="0" smtClean="0"/>
            <a:t>الخسائر الاقتصادية من بطالة الشباب تجاوزت 50 مليار دولار سنوياً في منطقة الشرق الأوسط</a:t>
          </a:r>
          <a:endParaRPr lang="en-US" sz="1700" dirty="0"/>
        </a:p>
      </dgm:t>
    </dgm:pt>
    <dgm:pt modelId="{09B28F77-1C01-4A82-AC35-CBD7D26AB46A}" type="parTrans" cxnId="{902FA5DC-39F3-4B5C-9D96-5DD4513493A1}">
      <dgm:prSet/>
      <dgm:spPr/>
      <dgm:t>
        <a:bodyPr/>
        <a:lstStyle/>
        <a:p>
          <a:endParaRPr lang="en-US"/>
        </a:p>
      </dgm:t>
    </dgm:pt>
    <dgm:pt modelId="{9CC3A3D5-2897-480C-8AD8-E72A91CF08A2}" type="sibTrans" cxnId="{902FA5DC-39F3-4B5C-9D96-5DD4513493A1}">
      <dgm:prSet/>
      <dgm:spPr/>
      <dgm:t>
        <a:bodyPr/>
        <a:lstStyle/>
        <a:p>
          <a:endParaRPr lang="en-US"/>
        </a:p>
      </dgm:t>
    </dgm:pt>
    <dgm:pt modelId="{01017714-9C5A-431D-83C1-CF3EC8E81497}">
      <dgm:prSet custT="1"/>
      <dgm:spPr/>
      <dgm:t>
        <a:bodyPr/>
        <a:lstStyle/>
        <a:p>
          <a:pPr algn="ctr" rtl="1"/>
          <a:r>
            <a:rPr lang="ar-EG" sz="1700" b="1" dirty="0" smtClean="0"/>
            <a:t>ال</a:t>
          </a:r>
          <a:r>
            <a:rPr lang="ar-SA" sz="1700" b="1" dirty="0" smtClean="0"/>
            <a:t>حاجة إلى توفير 100 مليون فرصة عمل على الأقل خلال العقد المقبل</a:t>
          </a:r>
          <a:endParaRPr lang="en-US" sz="1700" dirty="0"/>
        </a:p>
      </dgm:t>
    </dgm:pt>
    <dgm:pt modelId="{94D8948C-B476-4BB7-8A69-5BB67A64B074}" type="parTrans" cxnId="{E26E128B-9839-4E4A-A2FA-72303AEA304A}">
      <dgm:prSet/>
      <dgm:spPr/>
      <dgm:t>
        <a:bodyPr/>
        <a:lstStyle/>
        <a:p>
          <a:endParaRPr lang="en-US"/>
        </a:p>
      </dgm:t>
    </dgm:pt>
    <dgm:pt modelId="{D15F9926-B0BB-4548-A371-6FC0EDF1FBB2}" type="sibTrans" cxnId="{E26E128B-9839-4E4A-A2FA-72303AEA304A}">
      <dgm:prSet/>
      <dgm:spPr/>
      <dgm:t>
        <a:bodyPr/>
        <a:lstStyle/>
        <a:p>
          <a:endParaRPr lang="en-US"/>
        </a:p>
      </dgm:t>
    </dgm:pt>
    <dgm:pt modelId="{0A9C86A1-E017-4AC0-8102-0106BDAD8A8E}">
      <dgm:prSet custT="1"/>
      <dgm:spPr/>
      <dgm:t>
        <a:bodyPr/>
        <a:lstStyle/>
        <a:p>
          <a:pPr algn="ctr" rtl="1"/>
          <a:r>
            <a:rPr lang="ar-EG" sz="1700" b="1" dirty="0" smtClean="0"/>
            <a:t>عدم توافق بين الاستثمارات في الموارد البشرية واحتياجات القطاع الخاص </a:t>
          </a:r>
        </a:p>
      </dgm:t>
    </dgm:pt>
    <dgm:pt modelId="{42796E3E-3095-40D0-B06A-98839C5F9323}" type="parTrans" cxnId="{E041CCAE-612D-4BC1-A6EA-F53C83B817C1}">
      <dgm:prSet/>
      <dgm:spPr/>
      <dgm:t>
        <a:bodyPr/>
        <a:lstStyle/>
        <a:p>
          <a:endParaRPr lang="en-US"/>
        </a:p>
      </dgm:t>
    </dgm:pt>
    <dgm:pt modelId="{221F499B-8785-4F78-914D-AE2D6EEFC014}" type="sibTrans" cxnId="{E041CCAE-612D-4BC1-A6EA-F53C83B817C1}">
      <dgm:prSet/>
      <dgm:spPr/>
      <dgm:t>
        <a:bodyPr/>
        <a:lstStyle/>
        <a:p>
          <a:endParaRPr lang="en-US"/>
        </a:p>
      </dgm:t>
    </dgm:pt>
    <dgm:pt modelId="{9DE2ECCD-610F-4E28-B875-CB7DFC199459}" type="pres">
      <dgm:prSet presAssocID="{3E8AC243-5ADF-4E42-9256-8B76822CE827}" presName="linear" presStyleCnt="0">
        <dgm:presLayoutVars>
          <dgm:animLvl val="lvl"/>
          <dgm:resizeHandles val="exact"/>
        </dgm:presLayoutVars>
      </dgm:prSet>
      <dgm:spPr/>
      <dgm:t>
        <a:bodyPr/>
        <a:lstStyle/>
        <a:p>
          <a:endParaRPr lang="en-US"/>
        </a:p>
      </dgm:t>
    </dgm:pt>
    <dgm:pt modelId="{82791867-4A00-4ABE-9D5A-BDFE22190F39}" type="pres">
      <dgm:prSet presAssocID="{5A654F89-0122-4E00-ACC4-D5712C130B69}" presName="parentText" presStyleLbl="node1" presStyleIdx="0" presStyleCnt="4">
        <dgm:presLayoutVars>
          <dgm:chMax val="0"/>
          <dgm:bulletEnabled val="1"/>
        </dgm:presLayoutVars>
      </dgm:prSet>
      <dgm:spPr/>
      <dgm:t>
        <a:bodyPr/>
        <a:lstStyle/>
        <a:p>
          <a:endParaRPr lang="en-US"/>
        </a:p>
      </dgm:t>
    </dgm:pt>
    <dgm:pt modelId="{425DBEA1-0A96-4C7A-8705-7F2E5ECB9C04}" type="pres">
      <dgm:prSet presAssocID="{DEA9CAE4-E7C1-498A-964E-D22619E74282}" presName="spacer" presStyleCnt="0"/>
      <dgm:spPr/>
    </dgm:pt>
    <dgm:pt modelId="{7A5BE2A0-48CF-4773-BB5D-87280452440D}" type="pres">
      <dgm:prSet presAssocID="{86D7C0AD-CDD7-450B-98AD-5210383C0456}" presName="parentText" presStyleLbl="node1" presStyleIdx="1" presStyleCnt="4">
        <dgm:presLayoutVars>
          <dgm:chMax val="0"/>
          <dgm:bulletEnabled val="1"/>
        </dgm:presLayoutVars>
      </dgm:prSet>
      <dgm:spPr/>
      <dgm:t>
        <a:bodyPr/>
        <a:lstStyle/>
        <a:p>
          <a:endParaRPr lang="en-US"/>
        </a:p>
      </dgm:t>
    </dgm:pt>
    <dgm:pt modelId="{F6ABFF0A-042D-4B89-AB0C-46DB26C16A0D}" type="pres">
      <dgm:prSet presAssocID="{9CC3A3D5-2897-480C-8AD8-E72A91CF08A2}" presName="spacer" presStyleCnt="0"/>
      <dgm:spPr/>
    </dgm:pt>
    <dgm:pt modelId="{AE13F8D8-0DC6-438B-BB7A-D4D5D6C33C6F}" type="pres">
      <dgm:prSet presAssocID="{01017714-9C5A-431D-83C1-CF3EC8E81497}" presName="parentText" presStyleLbl="node1" presStyleIdx="2" presStyleCnt="4">
        <dgm:presLayoutVars>
          <dgm:chMax val="0"/>
          <dgm:bulletEnabled val="1"/>
        </dgm:presLayoutVars>
      </dgm:prSet>
      <dgm:spPr/>
      <dgm:t>
        <a:bodyPr/>
        <a:lstStyle/>
        <a:p>
          <a:endParaRPr lang="en-US"/>
        </a:p>
      </dgm:t>
    </dgm:pt>
    <dgm:pt modelId="{B0573342-94E8-44D3-8E29-8C22A62BC28E}" type="pres">
      <dgm:prSet presAssocID="{D15F9926-B0BB-4548-A371-6FC0EDF1FBB2}" presName="spacer" presStyleCnt="0"/>
      <dgm:spPr/>
    </dgm:pt>
    <dgm:pt modelId="{3B584C6C-EC4C-4737-99E0-7B966521090C}" type="pres">
      <dgm:prSet presAssocID="{0A9C86A1-E017-4AC0-8102-0106BDAD8A8E}" presName="parentText" presStyleLbl="node1" presStyleIdx="3" presStyleCnt="4">
        <dgm:presLayoutVars>
          <dgm:chMax val="0"/>
          <dgm:bulletEnabled val="1"/>
        </dgm:presLayoutVars>
      </dgm:prSet>
      <dgm:spPr/>
      <dgm:t>
        <a:bodyPr/>
        <a:lstStyle/>
        <a:p>
          <a:endParaRPr lang="en-US"/>
        </a:p>
      </dgm:t>
    </dgm:pt>
  </dgm:ptLst>
  <dgm:cxnLst>
    <dgm:cxn modelId="{4AD0978B-93F6-40DF-9934-5CFEF4B4F223}" type="presOf" srcId="{0A9C86A1-E017-4AC0-8102-0106BDAD8A8E}" destId="{3B584C6C-EC4C-4737-99E0-7B966521090C}" srcOrd="0" destOrd="0" presId="urn:microsoft.com/office/officeart/2005/8/layout/vList2"/>
    <dgm:cxn modelId="{E3C47AA3-3861-485A-9CF1-9B90D9C71D1F}" type="presOf" srcId="{3E8AC243-5ADF-4E42-9256-8B76822CE827}" destId="{9DE2ECCD-610F-4E28-B875-CB7DFC199459}" srcOrd="0" destOrd="0" presId="urn:microsoft.com/office/officeart/2005/8/layout/vList2"/>
    <dgm:cxn modelId="{E041CCAE-612D-4BC1-A6EA-F53C83B817C1}" srcId="{3E8AC243-5ADF-4E42-9256-8B76822CE827}" destId="{0A9C86A1-E017-4AC0-8102-0106BDAD8A8E}" srcOrd="3" destOrd="0" parTransId="{42796E3E-3095-40D0-B06A-98839C5F9323}" sibTransId="{221F499B-8785-4F78-914D-AE2D6EEFC014}"/>
    <dgm:cxn modelId="{E26E128B-9839-4E4A-A2FA-72303AEA304A}" srcId="{3E8AC243-5ADF-4E42-9256-8B76822CE827}" destId="{01017714-9C5A-431D-83C1-CF3EC8E81497}" srcOrd="2" destOrd="0" parTransId="{94D8948C-B476-4BB7-8A69-5BB67A64B074}" sibTransId="{D15F9926-B0BB-4548-A371-6FC0EDF1FBB2}"/>
    <dgm:cxn modelId="{9C7C547F-17A4-4BA6-88DE-A74791F47A90}" type="presOf" srcId="{01017714-9C5A-431D-83C1-CF3EC8E81497}" destId="{AE13F8D8-0DC6-438B-BB7A-D4D5D6C33C6F}" srcOrd="0" destOrd="0" presId="urn:microsoft.com/office/officeart/2005/8/layout/vList2"/>
    <dgm:cxn modelId="{963EA0EF-4ED0-4832-9F2F-039C1BFFE5B7}" srcId="{3E8AC243-5ADF-4E42-9256-8B76822CE827}" destId="{5A654F89-0122-4E00-ACC4-D5712C130B69}" srcOrd="0" destOrd="0" parTransId="{54B3E070-1C1E-4B6A-B8E2-CD38ED7BFAF8}" sibTransId="{DEA9CAE4-E7C1-498A-964E-D22619E74282}"/>
    <dgm:cxn modelId="{9F9EB744-F7C2-4C99-ACBA-FA1FC5961C43}" type="presOf" srcId="{5A654F89-0122-4E00-ACC4-D5712C130B69}" destId="{82791867-4A00-4ABE-9D5A-BDFE22190F39}" srcOrd="0" destOrd="0" presId="urn:microsoft.com/office/officeart/2005/8/layout/vList2"/>
    <dgm:cxn modelId="{32010DE1-4610-44AA-8DC2-8A63D43AED3E}" type="presOf" srcId="{86D7C0AD-CDD7-450B-98AD-5210383C0456}" destId="{7A5BE2A0-48CF-4773-BB5D-87280452440D}" srcOrd="0" destOrd="0" presId="urn:microsoft.com/office/officeart/2005/8/layout/vList2"/>
    <dgm:cxn modelId="{902FA5DC-39F3-4B5C-9D96-5DD4513493A1}" srcId="{3E8AC243-5ADF-4E42-9256-8B76822CE827}" destId="{86D7C0AD-CDD7-450B-98AD-5210383C0456}" srcOrd="1" destOrd="0" parTransId="{09B28F77-1C01-4A82-AC35-CBD7D26AB46A}" sibTransId="{9CC3A3D5-2897-480C-8AD8-E72A91CF08A2}"/>
    <dgm:cxn modelId="{4DF04785-42A5-45FB-A040-CDB498ACF670}" type="presParOf" srcId="{9DE2ECCD-610F-4E28-B875-CB7DFC199459}" destId="{82791867-4A00-4ABE-9D5A-BDFE22190F39}" srcOrd="0" destOrd="0" presId="urn:microsoft.com/office/officeart/2005/8/layout/vList2"/>
    <dgm:cxn modelId="{7EEDB0C8-BDAB-4980-9C53-229DEE5D623E}" type="presParOf" srcId="{9DE2ECCD-610F-4E28-B875-CB7DFC199459}" destId="{425DBEA1-0A96-4C7A-8705-7F2E5ECB9C04}" srcOrd="1" destOrd="0" presId="urn:microsoft.com/office/officeart/2005/8/layout/vList2"/>
    <dgm:cxn modelId="{BEFEAFDE-F711-49AB-BFEB-055FA43E6FA6}" type="presParOf" srcId="{9DE2ECCD-610F-4E28-B875-CB7DFC199459}" destId="{7A5BE2A0-48CF-4773-BB5D-87280452440D}" srcOrd="2" destOrd="0" presId="urn:microsoft.com/office/officeart/2005/8/layout/vList2"/>
    <dgm:cxn modelId="{CDFF277E-3F8F-4D02-9BC5-659D8B58B771}" type="presParOf" srcId="{9DE2ECCD-610F-4E28-B875-CB7DFC199459}" destId="{F6ABFF0A-042D-4B89-AB0C-46DB26C16A0D}" srcOrd="3" destOrd="0" presId="urn:microsoft.com/office/officeart/2005/8/layout/vList2"/>
    <dgm:cxn modelId="{4C5FA362-5981-4CA7-8739-14B7B1D17979}" type="presParOf" srcId="{9DE2ECCD-610F-4E28-B875-CB7DFC199459}" destId="{AE13F8D8-0DC6-438B-BB7A-D4D5D6C33C6F}" srcOrd="4" destOrd="0" presId="urn:microsoft.com/office/officeart/2005/8/layout/vList2"/>
    <dgm:cxn modelId="{0BB7ED5D-2662-4FFC-B959-9D7896C50AA4}" type="presParOf" srcId="{9DE2ECCD-610F-4E28-B875-CB7DFC199459}" destId="{B0573342-94E8-44D3-8E29-8C22A62BC28E}" srcOrd="5" destOrd="0" presId="urn:microsoft.com/office/officeart/2005/8/layout/vList2"/>
    <dgm:cxn modelId="{761247F6-4AA4-44BF-ADA2-7D8B4440CC49}" type="presParOf" srcId="{9DE2ECCD-610F-4E28-B875-CB7DFC199459}" destId="{3B584C6C-EC4C-4737-99E0-7B966521090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E848A-2537-41FA-AA27-DE1AEEF5F8A1}">
      <dsp:nvSpPr>
        <dsp:cNvPr id="0" name=""/>
        <dsp:cNvSpPr/>
      </dsp:nvSpPr>
      <dsp:spPr>
        <a:xfrm>
          <a:off x="0" y="0"/>
          <a:ext cx="4566492" cy="13836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t>في ا</a:t>
          </a:r>
          <a:r>
            <a:rPr lang="ar-EG" sz="2000" kern="1200" dirty="0" smtClean="0"/>
            <a:t>لمعنى</a:t>
          </a:r>
          <a:r>
            <a:rPr lang="ar-SA" sz="2000" kern="1200" dirty="0" smtClean="0"/>
            <a:t> الواسع، التعلم الذكي هو </a:t>
          </a:r>
          <a:r>
            <a:rPr lang="ar-EG" sz="2000" kern="1200" dirty="0" smtClean="0"/>
            <a:t>القدرة</a:t>
          </a:r>
          <a:r>
            <a:rPr lang="ar-SA" sz="2000" kern="1200" dirty="0" smtClean="0"/>
            <a:t> </a:t>
          </a:r>
          <a:r>
            <a:rPr lang="ar-EG" sz="2000" kern="1200" dirty="0" smtClean="0"/>
            <a:t>على </a:t>
          </a:r>
          <a:r>
            <a:rPr lang="ar-SA" sz="2000" kern="1200" dirty="0" smtClean="0"/>
            <a:t>استخدام تكنولوجيا </a:t>
          </a:r>
          <a:r>
            <a:rPr lang="ar-EG" sz="2000" kern="1200" dirty="0" smtClean="0"/>
            <a:t>المعلومات والاتصالات</a:t>
          </a:r>
          <a:r>
            <a:rPr lang="ar-SA" sz="2000" kern="1200" dirty="0" smtClean="0"/>
            <a:t>، وغالبا ما يشار إليها باسم مهارات القرن ال</a:t>
          </a:r>
          <a:r>
            <a:rPr lang="ar-EG" sz="2000" kern="1200" dirty="0" smtClean="0"/>
            <a:t>21</a:t>
          </a:r>
          <a:r>
            <a:rPr lang="ar-SA" sz="2000" kern="1200" dirty="0" smtClean="0"/>
            <a:t> أو مهارات اقتصاد </a:t>
          </a:r>
          <a:r>
            <a:rPr lang="ar-EG" sz="2000" kern="1200" dirty="0" smtClean="0"/>
            <a:t>المعرفة ال</a:t>
          </a:r>
          <a:r>
            <a:rPr lang="ar-SA" sz="2000" kern="1200" dirty="0" smtClean="0"/>
            <a:t>قائم على تكنولوجيا المعلومات</a:t>
          </a:r>
          <a:r>
            <a:rPr lang="ar-EG" sz="2000" kern="1200" dirty="0" smtClean="0"/>
            <a:t>، والتي تؤدي إلى التعلم الذاتي مدى الحياة</a:t>
          </a:r>
          <a:r>
            <a:rPr lang="ar-EG" sz="1700" kern="1200" dirty="0" smtClean="0"/>
            <a:t>.</a:t>
          </a:r>
          <a:r>
            <a:rPr lang="ar-SA" sz="1700" kern="1200" dirty="0" smtClean="0"/>
            <a:t> </a:t>
          </a:r>
          <a:endParaRPr lang="en-US" sz="1700" kern="1200" dirty="0"/>
        </a:p>
      </dsp:txBody>
      <dsp:txXfrm>
        <a:off x="67545" y="67545"/>
        <a:ext cx="4431402" cy="1248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91867-4A00-4ABE-9D5A-BDFE22190F39}">
      <dsp:nvSpPr>
        <dsp:cNvPr id="0" name=""/>
        <dsp:cNvSpPr/>
      </dsp:nvSpPr>
      <dsp:spPr>
        <a:xfrm>
          <a:off x="0" y="9083"/>
          <a:ext cx="6777512" cy="5616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dirty="0" smtClean="0"/>
            <a:t>البطالة هي أكبر تهديد للأمن تواجه العالم العربي</a:t>
          </a:r>
          <a:endParaRPr lang="ar-EG" sz="1700" b="1" kern="1200" dirty="0" smtClean="0"/>
        </a:p>
      </dsp:txBody>
      <dsp:txXfrm>
        <a:off x="27415" y="36498"/>
        <a:ext cx="6722682" cy="506770"/>
      </dsp:txXfrm>
    </dsp:sp>
    <dsp:sp modelId="{7A5BE2A0-48CF-4773-BB5D-87280452440D}">
      <dsp:nvSpPr>
        <dsp:cNvPr id="0" name=""/>
        <dsp:cNvSpPr/>
      </dsp:nvSpPr>
      <dsp:spPr>
        <a:xfrm>
          <a:off x="0" y="657084"/>
          <a:ext cx="6777512" cy="5616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b="1" kern="1200" dirty="0" smtClean="0"/>
            <a:t>الخسائر الاقتصادية من بطالة الشباب تجاوزت 50 مليار دولار سنوياً في منطقة الشرق الأوسط</a:t>
          </a:r>
          <a:endParaRPr lang="en-US" sz="1700" kern="1200" dirty="0"/>
        </a:p>
      </dsp:txBody>
      <dsp:txXfrm>
        <a:off x="27415" y="684499"/>
        <a:ext cx="6722682" cy="506770"/>
      </dsp:txXfrm>
    </dsp:sp>
    <dsp:sp modelId="{AE13F8D8-0DC6-438B-BB7A-D4D5D6C33C6F}">
      <dsp:nvSpPr>
        <dsp:cNvPr id="0" name=""/>
        <dsp:cNvSpPr/>
      </dsp:nvSpPr>
      <dsp:spPr>
        <a:xfrm>
          <a:off x="0" y="1305084"/>
          <a:ext cx="6777512" cy="5616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EG" sz="1700" b="1" kern="1200" dirty="0" smtClean="0"/>
            <a:t>ال</a:t>
          </a:r>
          <a:r>
            <a:rPr lang="ar-SA" sz="1700" b="1" kern="1200" dirty="0" smtClean="0"/>
            <a:t>حاجة إلى توفير 100 مليون فرصة عمل على الأقل خلال العقد المقبل</a:t>
          </a:r>
          <a:endParaRPr lang="en-US" sz="1700" kern="1200" dirty="0"/>
        </a:p>
      </dsp:txBody>
      <dsp:txXfrm>
        <a:off x="27415" y="1332499"/>
        <a:ext cx="6722682" cy="506770"/>
      </dsp:txXfrm>
    </dsp:sp>
    <dsp:sp modelId="{3B584C6C-EC4C-4737-99E0-7B966521090C}">
      <dsp:nvSpPr>
        <dsp:cNvPr id="0" name=""/>
        <dsp:cNvSpPr/>
      </dsp:nvSpPr>
      <dsp:spPr>
        <a:xfrm>
          <a:off x="0" y="1953084"/>
          <a:ext cx="6777512" cy="5616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EG" sz="1700" b="1" kern="1200" dirty="0" smtClean="0"/>
            <a:t>عدم توافق بين الاستثمارات في الموارد البشرية واحتياجات القطاع الخاص </a:t>
          </a:r>
        </a:p>
      </dsp:txBody>
      <dsp:txXfrm>
        <a:off x="27415" y="1980499"/>
        <a:ext cx="6722682" cy="5067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45D81-2121-49CE-B87E-E66DA7546AC5}" type="datetimeFigureOut">
              <a:rPr lang="en-US" smtClean="0"/>
              <a:t>26/01/2017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D9993-E1D0-4131-BEE5-8EF82DC3E7AD}" type="slidenum">
              <a:rPr lang="en-US" smtClean="0"/>
              <a:t>‹#›</a:t>
            </a:fld>
            <a:endParaRPr lang="en-US"/>
          </a:p>
        </p:txBody>
      </p:sp>
    </p:spTree>
    <p:extLst>
      <p:ext uri="{BB962C8B-B14F-4D97-AF65-F5344CB8AC3E}">
        <p14:creationId xmlns:p14="http://schemas.microsoft.com/office/powerpoint/2010/main" val="296340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D9993-E1D0-4131-BEE5-8EF82DC3E7AD}" type="slidenum">
              <a:rPr lang="en-US" smtClean="0"/>
              <a:t>2</a:t>
            </a:fld>
            <a:endParaRPr lang="en-US"/>
          </a:p>
        </p:txBody>
      </p:sp>
    </p:spTree>
    <p:extLst>
      <p:ext uri="{BB962C8B-B14F-4D97-AF65-F5344CB8AC3E}">
        <p14:creationId xmlns:p14="http://schemas.microsoft.com/office/powerpoint/2010/main" val="403614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smtClean="0"/>
              <a:t>الاقتصاد العالمي اليوم هو أحد في التحول إلى اقتصاد المعرفة (</a:t>
            </a:r>
            <a:r>
              <a:rPr lang="en-US" dirty="0" smtClean="0"/>
              <a:t>KE) </a:t>
            </a:r>
            <a:r>
              <a:rPr lang="ar-SA" dirty="0" smtClean="0"/>
              <a:t>التي تركز على إنتاج وإدارة المعرفة حيث المعرفة هي نتاج. باستخدام تقنيات المعرفة حيث المعرفة هي أداة لإنتاج النمو الاقتصادي وخلق فرص العمل. ضمن إعدادات الترابط والعولمة </a:t>
            </a:r>
            <a:r>
              <a:rPr lang="ar-EG" dirty="0" smtClean="0"/>
              <a:t>فإن</a:t>
            </a:r>
            <a:r>
              <a:rPr lang="ar-EG" baseline="0" dirty="0" smtClean="0"/>
              <a:t> </a:t>
            </a:r>
            <a:r>
              <a:rPr lang="ar-SA" dirty="0" smtClean="0"/>
              <a:t>الموارد المعرفية بالغة الأهمية مثل الموارد الاقتصادية وتطبيق المعرفة هو المفتاح </a:t>
            </a:r>
            <a:r>
              <a:rPr lang="ar-SA" dirty="0" err="1" smtClean="0"/>
              <a:t>لل</a:t>
            </a:r>
            <a:r>
              <a:rPr lang="ar-EG" dirty="0" smtClean="0"/>
              <a:t>تنمية</a:t>
            </a:r>
            <a:r>
              <a:rPr lang="ar-SA" dirty="0" smtClean="0"/>
              <a:t>. حيث تكتسب المنظمات والناس، خلق ونشر واستخدام المعرفة بفعالية أكبر لمزيد من التنمية الاقتصادية والاجتماعية. وتتضمن ثورة المعرفة التعليم</a:t>
            </a:r>
            <a:r>
              <a:rPr lang="ar-EG" dirty="0" smtClean="0"/>
              <a:t> </a:t>
            </a:r>
            <a:r>
              <a:rPr lang="ar-SA" dirty="0" smtClean="0"/>
              <a:t>التعلم مدى الحياة، والعلوم والتكنولوجيا (</a:t>
            </a:r>
            <a:r>
              <a:rPr lang="en-US" dirty="0" smtClean="0"/>
              <a:t>S &amp; T)، </a:t>
            </a:r>
            <a:r>
              <a:rPr lang="ar-SA" dirty="0" smtClean="0"/>
              <a:t>والابتكار وزيادة الاستثمار في البحث والتطوير - أكثر مما كانت عليه في رأس المال الثابت، بدعم من تكنولوجيا المعلومات والاتصالات.</a:t>
            </a:r>
            <a:endParaRPr lang="en-US" dirty="0"/>
          </a:p>
        </p:txBody>
      </p:sp>
      <p:sp>
        <p:nvSpPr>
          <p:cNvPr id="4" name="Slide Number Placeholder 3"/>
          <p:cNvSpPr>
            <a:spLocks noGrp="1"/>
          </p:cNvSpPr>
          <p:nvPr>
            <p:ph type="sldNum" sz="quarter" idx="10"/>
          </p:nvPr>
        </p:nvSpPr>
        <p:spPr/>
        <p:txBody>
          <a:bodyPr/>
          <a:lstStyle/>
          <a:p>
            <a:fld id="{0F6D9993-E1D0-4131-BEE5-8EF82DC3E7AD}" type="slidenum">
              <a:rPr lang="en-US" smtClean="0"/>
              <a:t>3</a:t>
            </a:fld>
            <a:endParaRPr lang="en-US"/>
          </a:p>
        </p:txBody>
      </p:sp>
    </p:spTree>
    <p:extLst>
      <p:ext uri="{BB962C8B-B14F-4D97-AF65-F5344CB8AC3E}">
        <p14:creationId xmlns:p14="http://schemas.microsoft.com/office/powerpoint/2010/main" val="83327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dirty="0" smtClean="0"/>
              <a:t>هذا التعريف مستوحى من تقرير</a:t>
            </a:r>
            <a:r>
              <a:rPr lang="ar-SA" dirty="0" smtClean="0"/>
              <a:t>المبادئ التوجيهية لصياغة</a:t>
            </a:r>
            <a:r>
              <a:rPr lang="ar-EG" baseline="0" dirty="0" smtClean="0"/>
              <a:t> </a:t>
            </a:r>
            <a:r>
              <a:rPr lang="ar-SA" dirty="0" smtClean="0"/>
              <a:t>استراتيجيات وطنية للتعلم </a:t>
            </a:r>
            <a:r>
              <a:rPr lang="ar-SA" dirty="0" err="1" smtClean="0"/>
              <a:t>الذك</a:t>
            </a:r>
            <a:r>
              <a:rPr lang="ar-EG" dirty="0" smtClean="0"/>
              <a:t> والذي طوره الاتحاد الدولي للاتصالات بالتعاون مع شركائنا منظمة </a:t>
            </a:r>
            <a:r>
              <a:rPr lang="ar-EG" dirty="0" err="1" smtClean="0"/>
              <a:t>الالكسو</a:t>
            </a:r>
            <a:r>
              <a:rPr lang="ar-EG" dirty="0" smtClean="0"/>
              <a:t> واليونيسكو وانتل و</a:t>
            </a:r>
            <a:r>
              <a:rPr lang="en-US" dirty="0" err="1" smtClean="0"/>
              <a:t>Millinium@edu</a:t>
            </a:r>
            <a:endParaRPr lang="en-US" dirty="0"/>
          </a:p>
        </p:txBody>
      </p:sp>
      <p:sp>
        <p:nvSpPr>
          <p:cNvPr id="4" name="Slide Number Placeholder 3"/>
          <p:cNvSpPr>
            <a:spLocks noGrp="1"/>
          </p:cNvSpPr>
          <p:nvPr>
            <p:ph type="sldNum" sz="quarter" idx="10"/>
          </p:nvPr>
        </p:nvSpPr>
        <p:spPr/>
        <p:txBody>
          <a:bodyPr/>
          <a:lstStyle/>
          <a:p>
            <a:fld id="{0F6D9993-E1D0-4131-BEE5-8EF82DC3E7AD}" type="slidenum">
              <a:rPr lang="en-US" smtClean="0"/>
              <a:t>4</a:t>
            </a:fld>
            <a:endParaRPr lang="en-US"/>
          </a:p>
        </p:txBody>
      </p:sp>
    </p:spTree>
    <p:extLst>
      <p:ext uri="{BB962C8B-B14F-4D97-AF65-F5344CB8AC3E}">
        <p14:creationId xmlns:p14="http://schemas.microsoft.com/office/powerpoint/2010/main" val="70890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Wingdings" panose="05000000000000000000" pitchFamily="2" charset="2"/>
              <a:buChar char="ü"/>
            </a:pPr>
            <a:r>
              <a:rPr lang="ar-EG" dirty="0" smtClean="0"/>
              <a:t>ب</a:t>
            </a:r>
            <a:r>
              <a:rPr lang="ar-SA" dirty="0" smtClean="0"/>
              <a:t>مثل إعلان </a:t>
            </a:r>
            <a:r>
              <a:rPr lang="ar-SA" dirty="0" err="1" smtClean="0"/>
              <a:t>إنتشون</a:t>
            </a:r>
            <a:r>
              <a:rPr lang="ar-SA" dirty="0" smtClean="0"/>
              <a:t> الرؤية المتفق عليها من أجل التعليم ودوره في المجتمع حتى عام 2030، حيث التنمية المستدامة وتكنولوجيا المعلومات والاتصالات في صلب أي برنامج تعليمي، لا سيما في مبادرة التعلم الذكي، كما يمكن ملاحظتها في المراجع الإعلان أدناه:</a:t>
            </a:r>
            <a:endParaRPr lang="ar-EG" dirty="0" smtClean="0"/>
          </a:p>
          <a:p>
            <a:pPr algn="r" rtl="1"/>
            <a:r>
              <a:rPr lang="ar-EG" dirty="0" smtClean="0"/>
              <a:t>ر</a:t>
            </a:r>
            <a:r>
              <a:rPr lang="ar-SA" dirty="0" err="1" smtClean="0"/>
              <a:t>ؤيتنا</a:t>
            </a:r>
            <a:r>
              <a:rPr lang="ar-SA" dirty="0" smtClean="0"/>
              <a:t> هي تحويل حياة الناس من خلال التعليم، والاعتراف بالدور الهام للتعليم باعتباره المحرك الرئيسي للتنمية وتحقيق </a:t>
            </a:r>
            <a:r>
              <a:rPr lang="en-US" dirty="0" smtClean="0"/>
              <a:t>SDGs</a:t>
            </a:r>
            <a:r>
              <a:rPr lang="ar-EG" dirty="0" smtClean="0"/>
              <a:t>أهداف التنمية</a:t>
            </a:r>
            <a:r>
              <a:rPr lang="ar-EG" baseline="0" dirty="0" smtClean="0"/>
              <a:t> المستدامة</a:t>
            </a:r>
            <a:r>
              <a:rPr lang="ar-SA" dirty="0" smtClean="0"/>
              <a:t> الأخرى. ونحن نل</a:t>
            </a:r>
            <a:r>
              <a:rPr lang="ar-EG" dirty="0" smtClean="0"/>
              <a:t>ت</a:t>
            </a:r>
            <a:r>
              <a:rPr lang="ar-SA" dirty="0" smtClean="0"/>
              <a:t>زم مع شعور بالإلحاح </a:t>
            </a:r>
            <a:r>
              <a:rPr lang="ar-EG" dirty="0" smtClean="0"/>
              <a:t>بتجديد برامج</a:t>
            </a:r>
            <a:r>
              <a:rPr lang="ar-EG" baseline="0" dirty="0" smtClean="0"/>
              <a:t> </a:t>
            </a:r>
            <a:r>
              <a:rPr lang="ar-SA" dirty="0" smtClean="0"/>
              <a:t>التعليم </a:t>
            </a:r>
            <a:r>
              <a:rPr lang="ar-EG" dirty="0" smtClean="0"/>
              <a:t>،</a:t>
            </a:r>
            <a:r>
              <a:rPr lang="ar-EG" baseline="0" dirty="0" smtClean="0"/>
              <a:t> بحيث يكون </a:t>
            </a:r>
            <a:r>
              <a:rPr lang="ar-SA" dirty="0" smtClean="0"/>
              <a:t>شمولي، طموح و</a:t>
            </a:r>
            <a:r>
              <a:rPr lang="ar-EG" dirty="0" smtClean="0"/>
              <a:t>ذو تطلعات</a:t>
            </a:r>
            <a:r>
              <a:rPr lang="ar-SA" dirty="0" smtClean="0"/>
              <a:t>، دون ترك أي </a:t>
            </a:r>
            <a:r>
              <a:rPr lang="ar-EG" dirty="0" smtClean="0"/>
              <a:t>أحد</a:t>
            </a:r>
            <a:r>
              <a:rPr lang="ar-SA" dirty="0" smtClean="0"/>
              <a:t> </a:t>
            </a:r>
            <a:r>
              <a:rPr lang="ar-EG" dirty="0" smtClean="0"/>
              <a:t>بال</a:t>
            </a:r>
            <a:r>
              <a:rPr lang="ar-SA" dirty="0" smtClean="0"/>
              <a:t>خلف. </a:t>
            </a:r>
            <a:r>
              <a:rPr lang="ar-EG" dirty="0" smtClean="0"/>
              <a:t>وهذه الرؤية الجديدة تم </a:t>
            </a:r>
            <a:r>
              <a:rPr lang="ar-SA" dirty="0" smtClean="0"/>
              <a:t>التقاطها تماما </a:t>
            </a:r>
            <a:r>
              <a:rPr lang="ar-EG" dirty="0" smtClean="0"/>
              <a:t>من الهدف الرابع</a:t>
            </a:r>
            <a:r>
              <a:rPr lang="ar-SA" dirty="0" smtClean="0"/>
              <a:t> </a:t>
            </a:r>
            <a:r>
              <a:rPr lang="en-US" dirty="0" smtClean="0"/>
              <a:t>SDG 4 </a:t>
            </a:r>
            <a:r>
              <a:rPr lang="ar-SA" dirty="0" smtClean="0"/>
              <a:t>"ضمان جودة التعليم الشامل والعادل وتعزيز فرص التعلم مدى الحياة للجميع" و</a:t>
            </a:r>
            <a:r>
              <a:rPr lang="ar-EG" dirty="0" smtClean="0"/>
              <a:t>ال</a:t>
            </a:r>
            <a:r>
              <a:rPr lang="ar-SA" dirty="0" smtClean="0"/>
              <a:t>أهداف المقابلة له ".</a:t>
            </a:r>
            <a:endParaRPr lang="ar-EG" dirty="0" smtClean="0"/>
          </a:p>
          <a:p>
            <a:pPr marL="171450" indent="-171450" algn="r" rtl="1">
              <a:buFont typeface="Wingdings" panose="05000000000000000000" pitchFamily="2" charset="2"/>
              <a:buChar char="ü"/>
            </a:pPr>
            <a:r>
              <a:rPr lang="ar-EG" dirty="0" smtClean="0"/>
              <a:t>يحدد إعلان </a:t>
            </a:r>
            <a:r>
              <a:rPr lang="ar-EG" dirty="0" err="1" smtClean="0"/>
              <a:t>تشينغداو</a:t>
            </a:r>
            <a:r>
              <a:rPr lang="ar-EG" dirty="0" smtClean="0"/>
              <a:t> دور تكنولوجيا المعلومات والاتصالات في الإطار التعليمي الجديد والأهداف الرئيسية لمبادرات التعلم الذكي</a:t>
            </a:r>
            <a:r>
              <a:rPr lang="en-US" dirty="0" smtClean="0"/>
              <a:t>.</a:t>
            </a:r>
            <a:r>
              <a:rPr lang="en-US" baseline="0" dirty="0" smtClean="0"/>
              <a:t> </a:t>
            </a:r>
            <a:r>
              <a:rPr lang="ar-EG" dirty="0" smtClean="0"/>
              <a:t> إن</a:t>
            </a:r>
            <a:r>
              <a:rPr lang="ar-EG" baseline="0" dirty="0" smtClean="0"/>
              <a:t> ت</a:t>
            </a:r>
            <a:r>
              <a:rPr lang="ar-EG" dirty="0" smtClean="0"/>
              <a:t>حقيق هدف التعليم الشامل والعادل جودة والتعلم مدى الحياة بحلول عام 2030، لا بد من تسخير تكنولوجيا المعلومات والاتصالات - بما في ذلك التعلم النقال لتعزيز نظم التعليم ونشر المعرفة والحصول على المعلومات والجودة والتعلم الفعال، وتقديم خدمات أكثر كفاءة.</a:t>
            </a:r>
          </a:p>
          <a:p>
            <a:pPr marL="171450" indent="-171450" algn="r" rtl="1">
              <a:buFont typeface="Wingdings" panose="05000000000000000000" pitchFamily="2" charset="2"/>
              <a:buChar char="ü"/>
            </a:pPr>
            <a:r>
              <a:rPr lang="ar-SA" dirty="0" smtClean="0"/>
              <a:t>هدف 4. ضمان جودة التعليم الشامل والعادل وتعزيز فرص التعلم مدى الحياة للجميع</a:t>
            </a:r>
            <a:r>
              <a:rPr lang="ar-EG" dirty="0" smtClean="0"/>
              <a:t/>
            </a:r>
            <a:br>
              <a:rPr lang="ar-EG" dirty="0" smtClean="0"/>
            </a:br>
            <a:r>
              <a:rPr lang="ar-EG" dirty="0" smtClean="0"/>
              <a:t>لأهداف 4.7 و 4.</a:t>
            </a:r>
            <a:r>
              <a:rPr lang="en-US" dirty="0" smtClean="0"/>
              <a:t>B، </a:t>
            </a:r>
            <a:r>
              <a:rPr lang="ar-EG" dirty="0" smtClean="0"/>
              <a:t>المدرجة أدناه، تهدف إلى تسليط الضوء على إدراج التنمية المستدامة وتكنولوجيا المعلومات والاتصالات في التعليم</a:t>
            </a:r>
          </a:p>
          <a:p>
            <a:pPr algn="r" rtl="1"/>
            <a:r>
              <a:rPr lang="ar-SA" dirty="0" smtClean="0"/>
              <a:t>4.7 بحلول عام 2030، وضمان أن جميع المتعلمين على اكتساب المعرفة والمهارات اللازمة لتعزيز التنمية المستدامة، بما في ذلك، من بين أمور أخرى، من خلال التعليم من أجل التنمية المستدامة وأنماط الحياة المستدامة وحقوق الإنسان والمساواة بين الجنسين، وتعزيز ثقافة السلام </a:t>
            </a:r>
            <a:r>
              <a:rPr lang="ar-SA" dirty="0" err="1" smtClean="0"/>
              <a:t>واللاعنف</a:t>
            </a:r>
            <a:r>
              <a:rPr lang="ar-SA" dirty="0" smtClean="0"/>
              <a:t>، المواطنة وتقدير التنوع الثقافي ومساهمة الثقافة في التنمية المستدامة على الصعيد العالمي</a:t>
            </a:r>
            <a:endParaRPr lang="ar-EG" dirty="0" smtClean="0"/>
          </a:p>
          <a:p>
            <a:pPr algn="r" rtl="1"/>
            <a:r>
              <a:rPr lang="en-US" dirty="0" smtClean="0"/>
              <a:t>4.B </a:t>
            </a:r>
            <a:r>
              <a:rPr lang="ar-SA" dirty="0" smtClean="0"/>
              <a:t>بحلول عام 2020، توسع بشكل كبير على مستوى العالم في عدد المنح الدراسية المتاحة للبلدان النامية، ولا سيما أقل البلدان نموا والدول الجزرية الصغيرة والدول الافريقية النامية من أجل الالتحاق بالتعليم العالي، بما في ذلك التدريب المهني وتكنولوجيا المعلومات والاتصالات، والتقنية، والهندسة والبرامج العلمية، في البلدان المتقدمة والبلدان النامية الأخرى</a:t>
            </a:r>
            <a:endParaRPr lang="en-US" dirty="0" smtClean="0"/>
          </a:p>
          <a:p>
            <a:pPr marL="171450" indent="-171450" algn="r" rtl="1">
              <a:buFont typeface="Wingdings" panose="05000000000000000000" pitchFamily="2" charset="2"/>
              <a:buChar char="ü"/>
            </a:pPr>
            <a:r>
              <a:rPr lang="en-US" dirty="0" smtClean="0"/>
              <a:t>C3 </a:t>
            </a:r>
            <a:r>
              <a:rPr lang="ar-EG" dirty="0" err="1" smtClean="0"/>
              <a:t>التفاذ</a:t>
            </a:r>
            <a:r>
              <a:rPr lang="ar-EG" dirty="0" smtClean="0"/>
              <a:t> إلى المعلومات والمعرفة </a:t>
            </a:r>
            <a:r>
              <a:rPr lang="en-US" dirty="0" smtClean="0"/>
              <a:t>C7 </a:t>
            </a:r>
            <a:r>
              <a:rPr lang="ar-EG" dirty="0" smtClean="0"/>
              <a:t>تطبيقات تكنولوجيا المعلومات والاتصالات و وتعزيز استخدام التعلم الإلكتروني للتعليم أن يكون وسيلة هامة لدعم تحقيق هذا الهدف، من خلال تقديم وسائل معقولة ومرنة للوصول إلى التعليم، ودعم الابتكارات التربوية أكثر فعالية لتحسين نوعية التعليم المتاح. كل عنصر من العناصر في إطار هذا الهدف هو ذات الصلة لهذا الخط العمل.</a:t>
            </a:r>
            <a:endParaRPr lang="en-US" dirty="0"/>
          </a:p>
        </p:txBody>
      </p:sp>
      <p:sp>
        <p:nvSpPr>
          <p:cNvPr id="4" name="Slide Number Placeholder 3"/>
          <p:cNvSpPr>
            <a:spLocks noGrp="1"/>
          </p:cNvSpPr>
          <p:nvPr>
            <p:ph type="sldNum" sz="quarter" idx="10"/>
          </p:nvPr>
        </p:nvSpPr>
        <p:spPr/>
        <p:txBody>
          <a:bodyPr/>
          <a:lstStyle/>
          <a:p>
            <a:fld id="{0F6D9993-E1D0-4131-BEE5-8EF82DC3E7AD}" type="slidenum">
              <a:rPr lang="en-US" smtClean="0"/>
              <a:t>5</a:t>
            </a:fld>
            <a:endParaRPr lang="en-US"/>
          </a:p>
        </p:txBody>
      </p:sp>
    </p:spTree>
    <p:extLst>
      <p:ext uri="{BB962C8B-B14F-4D97-AF65-F5344CB8AC3E}">
        <p14:creationId xmlns:p14="http://schemas.microsoft.com/office/powerpoint/2010/main" val="58573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smtClean="0"/>
              <a:t>نسبة بطالة الشباب العربي تحت سن 26 تصل إلى 25%</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dirty="0" smtClean="0"/>
              <a:t>ويعزى ذلك إلى نظم التعليم والتدريب.</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smtClean="0"/>
          </a:p>
          <a:p>
            <a:pPr algn="r" rtl="1"/>
            <a:endParaRPr lang="en-US" dirty="0"/>
          </a:p>
        </p:txBody>
      </p:sp>
      <p:sp>
        <p:nvSpPr>
          <p:cNvPr id="4" name="Slide Number Placeholder 3"/>
          <p:cNvSpPr>
            <a:spLocks noGrp="1"/>
          </p:cNvSpPr>
          <p:nvPr>
            <p:ph type="sldNum" sz="quarter" idx="10"/>
          </p:nvPr>
        </p:nvSpPr>
        <p:spPr/>
        <p:txBody>
          <a:bodyPr/>
          <a:lstStyle/>
          <a:p>
            <a:fld id="{0F6D9993-E1D0-4131-BEE5-8EF82DC3E7AD}" type="slidenum">
              <a:rPr lang="en-US" smtClean="0"/>
              <a:t>6</a:t>
            </a:fld>
            <a:endParaRPr lang="en-US"/>
          </a:p>
        </p:txBody>
      </p:sp>
    </p:spTree>
    <p:extLst>
      <p:ext uri="{BB962C8B-B14F-4D97-AF65-F5344CB8AC3E}">
        <p14:creationId xmlns:p14="http://schemas.microsoft.com/office/powerpoint/2010/main" val="418911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D9993-E1D0-4131-BEE5-8EF82DC3E7AD}" type="slidenum">
              <a:rPr lang="en-US" smtClean="0"/>
              <a:t>7</a:t>
            </a:fld>
            <a:endParaRPr lang="en-US"/>
          </a:p>
        </p:txBody>
      </p:sp>
    </p:spTree>
    <p:extLst>
      <p:ext uri="{BB962C8B-B14F-4D97-AF65-F5344CB8AC3E}">
        <p14:creationId xmlns:p14="http://schemas.microsoft.com/office/powerpoint/2010/main" val="256820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D9993-E1D0-4131-BEE5-8EF82DC3E7AD}" type="slidenum">
              <a:rPr lang="en-US" smtClean="0"/>
              <a:t>8</a:t>
            </a:fld>
            <a:endParaRPr lang="en-US"/>
          </a:p>
        </p:txBody>
      </p:sp>
    </p:spTree>
    <p:extLst>
      <p:ext uri="{BB962C8B-B14F-4D97-AF65-F5344CB8AC3E}">
        <p14:creationId xmlns:p14="http://schemas.microsoft.com/office/powerpoint/2010/main" val="150730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7843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8087389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3854995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9356480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62459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98376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60888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24605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37846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063701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136006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79327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17839041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62862" y="66449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ar-SA" sz="5400" dirty="0">
                <a:solidFill>
                  <a:srgbClr val="558ED5"/>
                </a:solidFill>
                <a:latin typeface="عنوانTraditional Arabic"/>
                <a:cs typeface="Traditional Arabic" panose="02020603050405020304" pitchFamily="18" charset="-78"/>
              </a:rPr>
              <a:t>تكنولوجيا المعلومات </a:t>
            </a:r>
            <a:r>
              <a:rPr lang="ar-SA" sz="5400" dirty="0" smtClean="0">
                <a:solidFill>
                  <a:srgbClr val="558ED5"/>
                </a:solidFill>
                <a:latin typeface="عنوانTraditional Arabic"/>
                <a:cs typeface="Traditional Arabic" panose="02020603050405020304" pitchFamily="18" charset="-78"/>
              </a:rPr>
              <a:t>والاتصالات </a:t>
            </a:r>
            <a:r>
              <a:rPr lang="ar-EG" sz="5400" dirty="0">
                <a:solidFill>
                  <a:srgbClr val="558ED5"/>
                </a:solidFill>
                <a:latin typeface="عنوانTraditional Arabic"/>
                <a:cs typeface="Traditional Arabic" panose="02020603050405020304" pitchFamily="18" charset="-78"/>
              </a:rPr>
              <a:t>والتعليم</a:t>
            </a:r>
            <a:endParaRPr lang="ar-EG" sz="5400" dirty="0" smtClean="0">
              <a:solidFill>
                <a:srgbClr val="558ED5"/>
              </a:solidFill>
              <a:latin typeface="عنوانTraditional Arabic"/>
              <a:cs typeface="Traditional Arabic" panose="02020603050405020304" pitchFamily="18" charset="-78"/>
            </a:endParaRPr>
          </a:p>
        </p:txBody>
      </p:sp>
      <p:sp>
        <p:nvSpPr>
          <p:cNvPr id="3" name="TextBox 2"/>
          <p:cNvSpPr txBox="1"/>
          <p:nvPr/>
        </p:nvSpPr>
        <p:spPr>
          <a:xfrm>
            <a:off x="1654955" y="4914088"/>
            <a:ext cx="5725886" cy="954107"/>
          </a:xfrm>
          <a:prstGeom prst="rect">
            <a:avLst/>
          </a:prstGeom>
          <a:noFill/>
        </p:spPr>
        <p:txBody>
          <a:bodyPr wrap="square" rtlCol="0">
            <a:spAutoFit/>
          </a:bodyPr>
          <a:lstStyle/>
          <a:p>
            <a:pPr algn="ctr"/>
            <a:r>
              <a:rPr lang="ar-EG" sz="2000" b="1" dirty="0">
                <a:solidFill>
                  <a:srgbClr val="1F497D">
                    <a:lumMod val="75000"/>
                  </a:srgbClr>
                </a:solidFill>
              </a:rPr>
              <a:t>رودة </a:t>
            </a:r>
            <a:r>
              <a:rPr lang="ar-EG" sz="2000" b="1" dirty="0" err="1">
                <a:solidFill>
                  <a:srgbClr val="1F497D">
                    <a:lumMod val="75000"/>
                  </a:srgbClr>
                </a:solidFill>
              </a:rPr>
              <a:t>الأميرعلي</a:t>
            </a:r>
            <a:endParaRPr lang="ar-EG" dirty="0">
              <a:solidFill>
                <a:srgbClr val="1F497D">
                  <a:lumMod val="75000"/>
                </a:srgbClr>
              </a:solidFill>
            </a:endParaRPr>
          </a:p>
          <a:p>
            <a:pPr algn="ctr"/>
            <a:r>
              <a:rPr lang="ar-EG" dirty="0" smtClean="0">
                <a:solidFill>
                  <a:srgbClr val="1F497D">
                    <a:lumMod val="75000"/>
                  </a:srgbClr>
                </a:solidFill>
              </a:rPr>
              <a:t>مسؤول برامج</a:t>
            </a:r>
          </a:p>
          <a:p>
            <a:pPr algn="ctr"/>
            <a:r>
              <a:rPr lang="ar-EG" dirty="0" smtClean="0">
                <a:solidFill>
                  <a:srgbClr val="1F497D">
                    <a:lumMod val="75000"/>
                  </a:srgbClr>
                </a:solidFill>
              </a:rPr>
              <a:t>المكتب الإقليمي العربي للاتحاد الدولي للاتصالات</a:t>
            </a:r>
            <a:endParaRPr lang="en-US" dirty="0">
              <a:solidFill>
                <a:srgbClr val="1F497D">
                  <a:lumMod val="75000"/>
                </a:srgbClr>
              </a:solidFill>
            </a:endParaRPr>
          </a:p>
        </p:txBody>
      </p:sp>
      <p:sp>
        <p:nvSpPr>
          <p:cNvPr id="18" name="TextBox 12"/>
          <p:cNvSpPr txBox="1"/>
          <p:nvPr/>
        </p:nvSpPr>
        <p:spPr>
          <a:xfrm>
            <a:off x="-13647" y="5959601"/>
            <a:ext cx="9143999" cy="707886"/>
          </a:xfrm>
          <a:prstGeom prst="rect">
            <a:avLst/>
          </a:prstGeom>
          <a:solidFill>
            <a:schemeClr val="accent1">
              <a:lumMod val="20000"/>
              <a:lumOff val="80000"/>
            </a:schemeClr>
          </a:solidFill>
          <a:ln w="3175">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2000" b="1" dirty="0">
                <a:solidFill>
                  <a:srgbClr val="4F81BD"/>
                </a:solidFill>
                <a:latin typeface="عنوانTraditional Arabic"/>
                <a:cs typeface="Traditional Arabic" panose="02020603050405020304" pitchFamily="18" charset="-78"/>
              </a:rPr>
              <a:t>المنتدي </a:t>
            </a:r>
            <a:r>
              <a:rPr lang="ar-SA" sz="2000" b="1" dirty="0" smtClean="0">
                <a:solidFill>
                  <a:srgbClr val="4F81BD"/>
                </a:solidFill>
                <a:latin typeface="عنوانTraditional Arabic"/>
                <a:cs typeface="Traditional Arabic" panose="02020603050405020304" pitchFamily="18" charset="-78"/>
              </a:rPr>
              <a:t>الإقليمي </a:t>
            </a:r>
            <a:r>
              <a:rPr lang="ar-SA" sz="2000" b="1" dirty="0">
                <a:solidFill>
                  <a:srgbClr val="4F81BD"/>
                </a:solidFill>
                <a:latin typeface="عنوانTraditional Arabic"/>
                <a:cs typeface="Traditional Arabic" panose="02020603050405020304" pitchFamily="18" charset="-78"/>
              </a:rPr>
              <a:t>للتنمية للمنطقة العربية</a:t>
            </a:r>
          </a:p>
          <a:p>
            <a:pPr algn="ctr"/>
            <a:r>
              <a:rPr lang="ar-SA" sz="2000" b="1" dirty="0">
                <a:solidFill>
                  <a:srgbClr val="4F81BD"/>
                </a:solidFill>
                <a:latin typeface="عنوانTraditional Arabic"/>
                <a:cs typeface="Traditional Arabic" panose="02020603050405020304" pitchFamily="18" charset="-78"/>
              </a:rPr>
              <a:t>السودان – الخرطوم </a:t>
            </a:r>
            <a:r>
              <a:rPr lang="ar-SA" b="1" dirty="0">
                <a:solidFill>
                  <a:srgbClr val="4F81BD"/>
                </a:solidFill>
                <a:latin typeface="عنوانTraditional Arabic"/>
                <a:cs typeface="Traditional Arabic" panose="02020603050405020304" pitchFamily="18" charset="-78"/>
              </a:rPr>
              <a:t>29</a:t>
            </a:r>
            <a:r>
              <a:rPr lang="ar-SA" sz="2000" b="1" dirty="0">
                <a:solidFill>
                  <a:srgbClr val="4F81BD"/>
                </a:solidFill>
                <a:latin typeface="عنوانTraditional Arabic"/>
                <a:cs typeface="Traditional Arabic" panose="02020603050405020304" pitchFamily="18" charset="-78"/>
              </a:rPr>
              <a:t> يناير </a:t>
            </a:r>
            <a:r>
              <a:rPr lang="ar-SA" b="1" dirty="0">
                <a:solidFill>
                  <a:srgbClr val="4F81BD"/>
                </a:solidFill>
                <a:latin typeface="عنوانTraditional Arabic"/>
                <a:cs typeface="Traditional Arabic" panose="02020603050405020304" pitchFamily="18" charset="-78"/>
              </a:rPr>
              <a:t>2017</a:t>
            </a:r>
            <a:endParaRPr lang="en-US" b="1" dirty="0">
              <a:solidFill>
                <a:srgbClr val="4F81BD"/>
              </a:solidFill>
              <a:latin typeface="عنوانTraditional Arabic"/>
              <a:cs typeface="Traditional Arabic" panose="02020603050405020304" pitchFamily="18" charset="-78"/>
            </a:endParaRPr>
          </a:p>
        </p:txBody>
      </p:sp>
      <p:pic>
        <p:nvPicPr>
          <p:cNvPr id="1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4" y="5881555"/>
            <a:ext cx="876300" cy="813559"/>
          </a:xfrm>
          <a:prstGeom prst="rect">
            <a:avLst/>
          </a:prstGeom>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337" y="5959601"/>
            <a:ext cx="1299452" cy="72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169" y="1528763"/>
            <a:ext cx="5100637" cy="3200400"/>
          </a:xfrm>
          <a:prstGeom prst="rect">
            <a:avLst/>
          </a:prstGeom>
        </p:spPr>
      </p:pic>
    </p:spTree>
    <p:extLst>
      <p:ext uri="{BB962C8B-B14F-4D97-AF65-F5344CB8AC3E}">
        <p14:creationId xmlns:p14="http://schemas.microsoft.com/office/powerpoint/2010/main" val="24510036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480" y="1185475"/>
            <a:ext cx="7284720" cy="3908762"/>
          </a:xfrm>
          <a:prstGeom prst="rect">
            <a:avLst/>
          </a:prstGeom>
          <a:noFill/>
        </p:spPr>
        <p:txBody>
          <a:bodyPr wrap="square" rtlCol="0">
            <a:spAutoFit/>
          </a:bodyPr>
          <a:lstStyle/>
          <a:p>
            <a:pPr algn="r"/>
            <a:r>
              <a:rPr lang="ar-SA" sz="2800" b="1" dirty="0">
                <a:solidFill>
                  <a:srgbClr val="558ED5"/>
                </a:solidFill>
                <a:latin typeface="عنوانTraditional Arabic"/>
                <a:ea typeface="+mj-ea"/>
                <a:cs typeface="Traditional Arabic" panose="02020603050405020304" pitchFamily="18" charset="-78"/>
              </a:rPr>
              <a:t>محتويات العرض</a:t>
            </a:r>
            <a:r>
              <a:rPr lang="ar-SA" sz="2800" b="1" dirty="0" smtClean="0">
                <a:solidFill>
                  <a:srgbClr val="558ED5"/>
                </a:solidFill>
                <a:latin typeface="عنوانTraditional Arabic"/>
                <a:ea typeface="+mj-ea"/>
                <a:cs typeface="Traditional Arabic" panose="02020603050405020304" pitchFamily="18" charset="-78"/>
              </a:rPr>
              <a:t>:</a:t>
            </a:r>
          </a:p>
          <a:p>
            <a:pPr algn="r"/>
            <a:endParaRPr lang="ar-SA" sz="2800" b="1" dirty="0">
              <a:solidFill>
                <a:srgbClr val="558ED5"/>
              </a:solidFill>
              <a:latin typeface="عنوانTraditional Arabic"/>
              <a:ea typeface="+mj-ea"/>
              <a:cs typeface="Traditional Arabic" panose="02020603050405020304" pitchFamily="18" charset="-78"/>
            </a:endParaRPr>
          </a:p>
          <a:p>
            <a:pPr algn="r"/>
            <a:r>
              <a:rPr lang="ar-SA" sz="2800" b="1" dirty="0" smtClean="0">
                <a:solidFill>
                  <a:srgbClr val="558ED5"/>
                </a:solidFill>
                <a:latin typeface="عنوانTraditional Arabic"/>
                <a:ea typeface="+mj-ea"/>
                <a:cs typeface="Traditional Arabic" panose="02020603050405020304" pitchFamily="18" charset="-78"/>
              </a:rPr>
              <a:t>1. </a:t>
            </a:r>
            <a:r>
              <a:rPr lang="ar-SA" sz="3200" b="1" dirty="0">
                <a:solidFill>
                  <a:srgbClr val="558ED5"/>
                </a:solidFill>
                <a:latin typeface="عنوانTraditional Arabic"/>
                <a:ea typeface="+mj-ea"/>
                <a:cs typeface="Traditional Arabic" panose="02020603050405020304" pitchFamily="18" charset="-78"/>
              </a:rPr>
              <a:t>تكنولوجيا المعلومات والاتصالات والتعليم من أجل </a:t>
            </a:r>
            <a:r>
              <a:rPr lang="ar-SA" sz="3200" b="1" dirty="0" smtClean="0">
                <a:solidFill>
                  <a:srgbClr val="558ED5"/>
                </a:solidFill>
                <a:latin typeface="عنوانTraditional Arabic"/>
                <a:ea typeface="+mj-ea"/>
                <a:cs typeface="Traditional Arabic" panose="02020603050405020304" pitchFamily="18" charset="-78"/>
              </a:rPr>
              <a:t>التنمية</a:t>
            </a:r>
          </a:p>
          <a:p>
            <a:pPr algn="r"/>
            <a:r>
              <a:rPr lang="ar-SA" sz="3200" b="1" dirty="0" smtClean="0">
                <a:solidFill>
                  <a:srgbClr val="558ED5"/>
                </a:solidFill>
                <a:latin typeface="عنوانTraditional Arabic"/>
                <a:ea typeface="+mj-ea"/>
                <a:cs typeface="Traditional Arabic" panose="02020603050405020304" pitchFamily="18" charset="-78"/>
              </a:rPr>
              <a:t>2. </a:t>
            </a:r>
            <a:r>
              <a:rPr lang="ar-EG" sz="3200" b="1" dirty="0" smtClean="0">
                <a:solidFill>
                  <a:srgbClr val="558ED5"/>
                </a:solidFill>
                <a:latin typeface="عنوانTraditional Arabic"/>
                <a:cs typeface="Traditional Arabic" panose="02020603050405020304" pitchFamily="18" charset="-78"/>
              </a:rPr>
              <a:t>تعريف التعلم الذكي</a:t>
            </a:r>
            <a:endParaRPr lang="ar-SA" sz="3200" b="1" dirty="0" smtClean="0">
              <a:solidFill>
                <a:srgbClr val="558ED5"/>
              </a:solidFill>
              <a:latin typeface="عنوانTraditional Arabic"/>
              <a:cs typeface="Traditional Arabic" panose="02020603050405020304" pitchFamily="18" charset="-78"/>
            </a:endParaRPr>
          </a:p>
          <a:p>
            <a:pPr algn="r"/>
            <a:r>
              <a:rPr lang="ar-SA" sz="3200" b="1" dirty="0" smtClean="0">
                <a:solidFill>
                  <a:srgbClr val="558ED5"/>
                </a:solidFill>
                <a:latin typeface="عنوانTraditional Arabic"/>
                <a:ea typeface="+mj-ea"/>
                <a:cs typeface="Traditional Arabic" panose="02020603050405020304" pitchFamily="18" charset="-78"/>
              </a:rPr>
              <a:t>3. </a:t>
            </a:r>
            <a:r>
              <a:rPr lang="ar-EG" sz="3200" b="1" dirty="0" smtClean="0">
                <a:solidFill>
                  <a:srgbClr val="558ED5"/>
                </a:solidFill>
                <a:latin typeface="عنوانTraditional Arabic"/>
                <a:cs typeface="Traditional Arabic" panose="02020603050405020304" pitchFamily="18" charset="-78"/>
              </a:rPr>
              <a:t>المراجع</a:t>
            </a:r>
            <a:r>
              <a:rPr lang="ar-SA" sz="3200" b="1" dirty="0" smtClean="0">
                <a:solidFill>
                  <a:srgbClr val="558ED5"/>
                </a:solidFill>
                <a:latin typeface="عنوانTraditional Arabic"/>
                <a:cs typeface="Traditional Arabic" panose="02020603050405020304" pitchFamily="18" charset="-78"/>
              </a:rPr>
              <a:t> </a:t>
            </a:r>
            <a:r>
              <a:rPr lang="ar-SA" sz="3200" b="1" dirty="0">
                <a:solidFill>
                  <a:srgbClr val="558ED5"/>
                </a:solidFill>
                <a:latin typeface="عنوانTraditional Arabic"/>
                <a:cs typeface="Traditional Arabic" panose="02020603050405020304" pitchFamily="18" charset="-78"/>
              </a:rPr>
              <a:t>الدولية ذات الصلة بالتعلم الذكي</a:t>
            </a:r>
          </a:p>
          <a:p>
            <a:pPr algn="r"/>
            <a:r>
              <a:rPr lang="ar-SA" sz="3200" b="1" dirty="0" smtClean="0">
                <a:solidFill>
                  <a:srgbClr val="558ED5"/>
                </a:solidFill>
                <a:latin typeface="عنوانTraditional Arabic"/>
                <a:ea typeface="+mj-ea"/>
                <a:cs typeface="Traditional Arabic" panose="02020603050405020304" pitchFamily="18" charset="-78"/>
              </a:rPr>
              <a:t>4. </a:t>
            </a:r>
            <a:r>
              <a:rPr lang="ar-SA" sz="3200" b="1" dirty="0">
                <a:solidFill>
                  <a:srgbClr val="558ED5"/>
                </a:solidFill>
                <a:latin typeface="عنوانTraditional Arabic"/>
                <a:ea typeface="+mj-ea"/>
                <a:cs typeface="Traditional Arabic" panose="02020603050405020304" pitchFamily="18" charset="-78"/>
              </a:rPr>
              <a:t>التحديات الإقليمية المتعلقة </a:t>
            </a:r>
            <a:r>
              <a:rPr lang="ar-SA" sz="3200" b="1" dirty="0" smtClean="0">
                <a:solidFill>
                  <a:srgbClr val="558ED5"/>
                </a:solidFill>
                <a:latin typeface="عنوانTraditional Arabic"/>
                <a:ea typeface="+mj-ea"/>
                <a:cs typeface="Traditional Arabic" panose="02020603050405020304" pitchFamily="18" charset="-78"/>
              </a:rPr>
              <a:t>بالتعليم</a:t>
            </a:r>
            <a:endParaRPr lang="ar-EG" sz="3200" b="1" dirty="0" smtClean="0">
              <a:solidFill>
                <a:srgbClr val="558ED5"/>
              </a:solidFill>
              <a:latin typeface="عنوانTraditional Arabic"/>
              <a:ea typeface="+mj-ea"/>
              <a:cs typeface="Traditional Arabic" panose="02020603050405020304" pitchFamily="18" charset="-78"/>
            </a:endParaRPr>
          </a:p>
          <a:p>
            <a:pPr algn="r"/>
            <a:r>
              <a:rPr lang="ar-EG" sz="3200" b="1" dirty="0">
                <a:solidFill>
                  <a:srgbClr val="558ED5"/>
                </a:solidFill>
                <a:latin typeface="عنوانTraditional Arabic"/>
                <a:ea typeface="+mj-ea"/>
                <a:cs typeface="Traditional Arabic" panose="02020603050405020304" pitchFamily="18" charset="-78"/>
              </a:rPr>
              <a:t>5. تساؤلات حول دور تكنولوجيا المعلومات والاتصالات في التعليم </a:t>
            </a:r>
            <a:r>
              <a:rPr lang="ar-EG" sz="3200" b="1" dirty="0" smtClean="0">
                <a:solidFill>
                  <a:srgbClr val="558ED5"/>
                </a:solidFill>
                <a:latin typeface="عنوانTraditional Arabic"/>
                <a:ea typeface="+mj-ea"/>
                <a:cs typeface="Traditional Arabic" panose="02020603050405020304" pitchFamily="18" charset="-78"/>
              </a:rPr>
              <a:t>في </a:t>
            </a:r>
            <a:r>
              <a:rPr lang="ar-EG" sz="3200" b="1" dirty="0">
                <a:solidFill>
                  <a:srgbClr val="558ED5"/>
                </a:solidFill>
                <a:latin typeface="عنوانTraditional Arabic"/>
                <a:ea typeface="+mj-ea"/>
                <a:cs typeface="Traditional Arabic" panose="02020603050405020304" pitchFamily="18" charset="-78"/>
              </a:rPr>
              <a:t>المنطقة العربية </a:t>
            </a:r>
            <a:endParaRPr lang="ar-SA" sz="3200" b="1" dirty="0">
              <a:solidFill>
                <a:srgbClr val="558ED5"/>
              </a:solidFill>
              <a:latin typeface="عنوانTraditional Arabic"/>
              <a:ea typeface="+mj-ea"/>
              <a:cs typeface="Traditional Arabic" panose="02020603050405020304" pitchFamily="18" charset="-78"/>
            </a:endParaRPr>
          </a:p>
        </p:txBody>
      </p:sp>
      <p:sp>
        <p:nvSpPr>
          <p:cNvPr id="9" name="TextBox 12"/>
          <p:cNvSpPr txBox="1"/>
          <p:nvPr/>
        </p:nvSpPr>
        <p:spPr>
          <a:xfrm>
            <a:off x="-13647" y="5959601"/>
            <a:ext cx="9143999" cy="707886"/>
          </a:xfrm>
          <a:prstGeom prst="rect">
            <a:avLst/>
          </a:prstGeom>
          <a:solidFill>
            <a:schemeClr val="accent1">
              <a:lumMod val="20000"/>
              <a:lumOff val="80000"/>
            </a:schemeClr>
          </a:solidFill>
          <a:ln w="3175">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2000" b="1" dirty="0">
                <a:solidFill>
                  <a:srgbClr val="4F81BD"/>
                </a:solidFill>
                <a:latin typeface="عنوانTraditional Arabic"/>
                <a:cs typeface="Traditional Arabic" panose="02020603050405020304" pitchFamily="18" charset="-78"/>
              </a:rPr>
              <a:t>المنتدي </a:t>
            </a:r>
            <a:r>
              <a:rPr lang="ar-SA" sz="2000" b="1" dirty="0" smtClean="0">
                <a:solidFill>
                  <a:srgbClr val="4F81BD"/>
                </a:solidFill>
                <a:latin typeface="عنوانTraditional Arabic"/>
                <a:cs typeface="Traditional Arabic" panose="02020603050405020304" pitchFamily="18" charset="-78"/>
              </a:rPr>
              <a:t>الإقليمي </a:t>
            </a:r>
            <a:r>
              <a:rPr lang="ar-SA" sz="2000" b="1" dirty="0">
                <a:solidFill>
                  <a:srgbClr val="4F81BD"/>
                </a:solidFill>
                <a:latin typeface="عنوانTraditional Arabic"/>
                <a:cs typeface="Traditional Arabic" panose="02020603050405020304" pitchFamily="18" charset="-78"/>
              </a:rPr>
              <a:t>للتنمية للمنطقة العربية</a:t>
            </a:r>
          </a:p>
          <a:p>
            <a:pPr algn="ctr"/>
            <a:r>
              <a:rPr lang="ar-SA" sz="2000" b="1" dirty="0">
                <a:solidFill>
                  <a:srgbClr val="4F81BD"/>
                </a:solidFill>
                <a:latin typeface="عنوانTraditional Arabic"/>
                <a:cs typeface="Traditional Arabic" panose="02020603050405020304" pitchFamily="18" charset="-78"/>
              </a:rPr>
              <a:t>السودان – الخرطوم </a:t>
            </a:r>
            <a:r>
              <a:rPr lang="ar-SA" b="1" dirty="0">
                <a:solidFill>
                  <a:srgbClr val="4F81BD"/>
                </a:solidFill>
                <a:latin typeface="عنوانTraditional Arabic"/>
                <a:cs typeface="Traditional Arabic" panose="02020603050405020304" pitchFamily="18" charset="-78"/>
              </a:rPr>
              <a:t>29</a:t>
            </a:r>
            <a:r>
              <a:rPr lang="ar-SA" sz="2000" b="1" dirty="0">
                <a:solidFill>
                  <a:srgbClr val="4F81BD"/>
                </a:solidFill>
                <a:latin typeface="عنوانTraditional Arabic"/>
                <a:cs typeface="Traditional Arabic" panose="02020603050405020304" pitchFamily="18" charset="-78"/>
              </a:rPr>
              <a:t> يناير </a:t>
            </a:r>
            <a:r>
              <a:rPr lang="ar-SA" b="1" dirty="0">
                <a:solidFill>
                  <a:srgbClr val="4F81BD"/>
                </a:solidFill>
                <a:latin typeface="عنوانTraditional Arabic"/>
                <a:cs typeface="Traditional Arabic" panose="02020603050405020304" pitchFamily="18" charset="-78"/>
              </a:rPr>
              <a:t>2017</a:t>
            </a:r>
            <a:endParaRPr lang="en-US" b="1" dirty="0">
              <a:solidFill>
                <a:srgbClr val="4F81BD"/>
              </a:solidFill>
              <a:latin typeface="عنوانTraditional Arabic"/>
              <a:cs typeface="Traditional Arabic" panose="02020603050405020304" pitchFamily="18" charset="-78"/>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337" y="5959601"/>
            <a:ext cx="1299452" cy="72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4" y="5881555"/>
            <a:ext cx="876300" cy="813559"/>
          </a:xfrm>
          <a:prstGeom prst="rect">
            <a:avLst/>
          </a:prstGeom>
        </p:spPr>
      </p:pic>
    </p:spTree>
    <p:extLst>
      <p:ext uri="{BB962C8B-B14F-4D97-AF65-F5344CB8AC3E}">
        <p14:creationId xmlns:p14="http://schemas.microsoft.com/office/powerpoint/2010/main" val="1538008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89"/>
            <a:ext cx="8229600" cy="1143000"/>
          </a:xfrm>
        </p:spPr>
        <p:txBody>
          <a:bodyPr>
            <a:normAutofit/>
          </a:bodyPr>
          <a:lstStyle/>
          <a:p>
            <a:r>
              <a:rPr lang="ar-SA" sz="3200" dirty="0" smtClean="0">
                <a:solidFill>
                  <a:srgbClr val="558ED5"/>
                </a:solidFill>
                <a:latin typeface="عنوانTraditional Arabic"/>
                <a:cs typeface="Traditional Arabic" panose="02020603050405020304" pitchFamily="18" charset="-78"/>
              </a:rPr>
              <a:t>تكنولوجيا </a:t>
            </a:r>
            <a:r>
              <a:rPr lang="ar-SA" sz="3200" dirty="0">
                <a:solidFill>
                  <a:srgbClr val="558ED5"/>
                </a:solidFill>
                <a:latin typeface="عنوانTraditional Arabic"/>
                <a:cs typeface="Traditional Arabic" panose="02020603050405020304" pitchFamily="18" charset="-78"/>
              </a:rPr>
              <a:t>المعلومات </a:t>
            </a:r>
            <a:r>
              <a:rPr lang="ar-SA" sz="3200" dirty="0" smtClean="0">
                <a:solidFill>
                  <a:srgbClr val="558ED5"/>
                </a:solidFill>
                <a:latin typeface="عنوانTraditional Arabic"/>
                <a:cs typeface="Traditional Arabic" panose="02020603050405020304" pitchFamily="18" charset="-78"/>
              </a:rPr>
              <a:t>والاتصالات </a:t>
            </a:r>
            <a:r>
              <a:rPr lang="ar-EG" sz="3200" dirty="0" smtClean="0">
                <a:solidFill>
                  <a:srgbClr val="558ED5"/>
                </a:solidFill>
                <a:latin typeface="عنوانTraditional Arabic"/>
                <a:cs typeface="Traditional Arabic" panose="02020603050405020304" pitchFamily="18" charset="-78"/>
              </a:rPr>
              <a:t>والتعليم من أجل </a:t>
            </a:r>
            <a:r>
              <a:rPr lang="ar-SA" sz="3200" dirty="0" smtClean="0">
                <a:solidFill>
                  <a:srgbClr val="558ED5"/>
                </a:solidFill>
                <a:latin typeface="عنوانTraditional Arabic"/>
                <a:cs typeface="Traditional Arabic" panose="02020603050405020304" pitchFamily="18" charset="-78"/>
              </a:rPr>
              <a:t>التنمية</a:t>
            </a:r>
            <a:endParaRPr lang="en-US" sz="3200" dirty="0"/>
          </a:p>
        </p:txBody>
      </p:sp>
      <p:sp>
        <p:nvSpPr>
          <p:cNvPr id="4" name="TextBox 3"/>
          <p:cNvSpPr txBox="1"/>
          <p:nvPr/>
        </p:nvSpPr>
        <p:spPr>
          <a:xfrm>
            <a:off x="4790209" y="1225689"/>
            <a:ext cx="3435928" cy="4339650"/>
          </a:xfrm>
          <a:prstGeom prst="rect">
            <a:avLst/>
          </a:prstGeom>
          <a:noFill/>
        </p:spPr>
        <p:txBody>
          <a:bodyPr wrap="square" rtlCol="0">
            <a:spAutoFit/>
          </a:bodyPr>
          <a:lstStyle/>
          <a:p>
            <a:pPr marL="285750" indent="-285750" algn="r" rtl="1">
              <a:buFont typeface="Arial" panose="020B0604020202020204" pitchFamily="34" charset="0"/>
              <a:buChar char="•"/>
            </a:pPr>
            <a:r>
              <a:rPr lang="ar-EG" dirty="0" smtClean="0">
                <a:latin typeface="Traditional Arabic" panose="02020603050405020304" pitchFamily="18" charset="-78"/>
                <a:cs typeface="Traditional Arabic" panose="02020603050405020304" pitchFamily="18" charset="-78"/>
              </a:rPr>
              <a:t>الثورة </a:t>
            </a:r>
            <a:r>
              <a:rPr lang="ar-EG" dirty="0">
                <a:latin typeface="Traditional Arabic" panose="02020603050405020304" pitchFamily="18" charset="-78"/>
                <a:cs typeface="Traditional Arabic" panose="02020603050405020304" pitchFamily="18" charset="-78"/>
              </a:rPr>
              <a:t>الصناعية </a:t>
            </a:r>
            <a:r>
              <a:rPr lang="ar-EG" dirty="0" smtClean="0">
                <a:latin typeface="Traditional Arabic" panose="02020603050405020304" pitchFamily="18" charset="-78"/>
                <a:cs typeface="Traditional Arabic" panose="02020603050405020304" pitchFamily="18" charset="-78"/>
              </a:rPr>
              <a:t>والتكنولوجية – </a:t>
            </a:r>
            <a:r>
              <a:rPr lang="ar-EG" b="1" dirty="0" smtClean="0">
                <a:solidFill>
                  <a:srgbClr val="00B050"/>
                </a:solidFill>
                <a:latin typeface="Traditional Arabic" panose="02020603050405020304" pitchFamily="18" charset="-78"/>
                <a:cs typeface="Traditional Arabic" panose="02020603050405020304" pitchFamily="18" charset="-78"/>
              </a:rPr>
              <a:t>ثورة المعرفة</a:t>
            </a:r>
            <a:r>
              <a:rPr lang="ar-EG" dirty="0" smtClean="0">
                <a:latin typeface="Traditional Arabic" panose="02020603050405020304" pitchFamily="18" charset="-78"/>
                <a:cs typeface="Traditional Arabic" panose="02020603050405020304" pitchFamily="18" charset="-78"/>
              </a:rPr>
              <a:t>- ثورة التحول الرقمي العالمي في جميع القطاعات</a:t>
            </a:r>
          </a:p>
          <a:p>
            <a:pPr marL="742950" lvl="1" indent="-285750" algn="r" rtl="1">
              <a:buFont typeface="Wingdings" panose="05000000000000000000" pitchFamily="2" charset="2"/>
              <a:buChar char="Ø"/>
            </a:pPr>
            <a:r>
              <a:rPr lang="ar-EG" dirty="0" smtClean="0">
                <a:latin typeface="Traditional Arabic" panose="02020603050405020304" pitchFamily="18" charset="-78"/>
                <a:cs typeface="Traditional Arabic" panose="02020603050405020304" pitchFamily="18" charset="-78"/>
              </a:rPr>
              <a:t> التعليم استناداً إلى تكنولوجيا المعلومات والاتصالات هو أحد الركائز لتحقيق هذه الثورة</a:t>
            </a:r>
          </a:p>
          <a:p>
            <a:pPr marL="285750" indent="-285750" algn="r" rtl="1">
              <a:buFont typeface="Arial" panose="020B0604020202020204" pitchFamily="34" charset="0"/>
              <a:buChar char="•"/>
            </a:pPr>
            <a:r>
              <a:rPr lang="ar-EG" dirty="0">
                <a:solidFill>
                  <a:srgbClr val="0070C0"/>
                </a:solidFill>
                <a:latin typeface="Traditional Arabic" panose="02020603050405020304" pitchFamily="18" charset="-78"/>
                <a:cs typeface="Traditional Arabic" panose="02020603050405020304" pitchFamily="18" charset="-78"/>
              </a:rPr>
              <a:t>في </a:t>
            </a:r>
            <a:r>
              <a:rPr lang="ar-EG" dirty="0" smtClean="0">
                <a:solidFill>
                  <a:srgbClr val="0070C0"/>
                </a:solidFill>
                <a:latin typeface="Traditional Arabic" panose="02020603050405020304" pitchFamily="18" charset="-78"/>
                <a:cs typeface="Traditional Arabic" panose="02020603050405020304" pitchFamily="18" charset="-78"/>
              </a:rPr>
              <a:t>منطقتنا: بحلول </a:t>
            </a:r>
            <a:r>
              <a:rPr lang="ar-EG" sz="2400" b="1" dirty="0" smtClean="0">
                <a:solidFill>
                  <a:srgbClr val="FF0000"/>
                </a:solidFill>
                <a:latin typeface="Traditional Arabic" panose="02020603050405020304" pitchFamily="18" charset="-78"/>
                <a:cs typeface="Traditional Arabic" panose="02020603050405020304" pitchFamily="18" charset="-78"/>
              </a:rPr>
              <a:t>2050</a:t>
            </a:r>
            <a:r>
              <a:rPr lang="ar-EG" dirty="0" smtClean="0">
                <a:solidFill>
                  <a:srgbClr val="0070C0"/>
                </a:solidFill>
                <a:latin typeface="Traditional Arabic" panose="02020603050405020304" pitchFamily="18" charset="-78"/>
                <a:cs typeface="Traditional Arabic" panose="02020603050405020304" pitchFamily="18" charset="-78"/>
              </a:rPr>
              <a:t>:</a:t>
            </a:r>
            <a:endParaRPr lang="ar-EG" dirty="0">
              <a:solidFill>
                <a:srgbClr val="0070C0"/>
              </a:solidFill>
              <a:latin typeface="Traditional Arabic" panose="02020603050405020304" pitchFamily="18" charset="-78"/>
              <a:cs typeface="Traditional Arabic" panose="02020603050405020304" pitchFamily="18" charset="-78"/>
            </a:endParaRPr>
          </a:p>
          <a:p>
            <a:pPr algn="r" rtl="1"/>
            <a:r>
              <a:rPr lang="ar-EG" dirty="0" smtClean="0">
                <a:solidFill>
                  <a:srgbClr val="0070C0"/>
                </a:solidFill>
                <a:latin typeface="Traditional Arabic" panose="02020603050405020304" pitchFamily="18" charset="-78"/>
                <a:cs typeface="Traditional Arabic" panose="02020603050405020304" pitchFamily="18" charset="-78"/>
              </a:rPr>
              <a:t> 	- عدد </a:t>
            </a:r>
            <a:r>
              <a:rPr lang="ar-EG" dirty="0">
                <a:solidFill>
                  <a:srgbClr val="0070C0"/>
                </a:solidFill>
                <a:latin typeface="Traditional Arabic" panose="02020603050405020304" pitchFamily="18" charset="-78"/>
                <a:cs typeface="Traditional Arabic" panose="02020603050405020304" pitchFamily="18" charset="-78"/>
              </a:rPr>
              <a:t>السكان من </a:t>
            </a:r>
            <a:r>
              <a:rPr lang="ar-EG" b="1" dirty="0">
                <a:solidFill>
                  <a:srgbClr val="C00000"/>
                </a:solidFill>
                <a:latin typeface="Traditional Arabic" panose="02020603050405020304" pitchFamily="18" charset="-78"/>
                <a:cs typeface="Traditional Arabic" panose="02020603050405020304" pitchFamily="18" charset="-78"/>
              </a:rPr>
              <a:t>432</a:t>
            </a:r>
            <a:r>
              <a:rPr lang="ar-EG" dirty="0">
                <a:solidFill>
                  <a:srgbClr val="0070C0"/>
                </a:solidFill>
                <a:latin typeface="Traditional Arabic" panose="02020603050405020304" pitchFamily="18" charset="-78"/>
                <a:cs typeface="Traditional Arabic" panose="02020603050405020304" pitchFamily="18" charset="-78"/>
              </a:rPr>
              <a:t> </a:t>
            </a:r>
            <a:r>
              <a:rPr lang="ar-EG" dirty="0" smtClean="0">
                <a:solidFill>
                  <a:srgbClr val="0070C0"/>
                </a:solidFill>
                <a:latin typeface="Traditional Arabic" panose="02020603050405020304" pitchFamily="18" charset="-78"/>
                <a:cs typeface="Traditional Arabic" panose="02020603050405020304" pitchFamily="18" charset="-78"/>
              </a:rPr>
              <a:t>إلى</a:t>
            </a:r>
            <a:r>
              <a:rPr lang="ar-EG" b="1" dirty="0" smtClean="0">
                <a:solidFill>
                  <a:srgbClr val="C00000"/>
                </a:solidFill>
                <a:latin typeface="Traditional Arabic" panose="02020603050405020304" pitchFamily="18" charset="-78"/>
                <a:cs typeface="Traditional Arabic" panose="02020603050405020304" pitchFamily="18" charset="-78"/>
              </a:rPr>
              <a:t> 700 </a:t>
            </a:r>
            <a:r>
              <a:rPr lang="ar-EG" dirty="0">
                <a:solidFill>
                  <a:srgbClr val="0070C0"/>
                </a:solidFill>
                <a:latin typeface="Traditional Arabic" panose="02020603050405020304" pitchFamily="18" charset="-78"/>
                <a:cs typeface="Traditional Arabic" panose="02020603050405020304" pitchFamily="18" charset="-78"/>
              </a:rPr>
              <a:t>مليون </a:t>
            </a:r>
            <a:r>
              <a:rPr lang="ar-EG" dirty="0" smtClean="0">
                <a:solidFill>
                  <a:srgbClr val="0070C0"/>
                </a:solidFill>
                <a:latin typeface="Traditional Arabic" panose="02020603050405020304" pitchFamily="18" charset="-78"/>
                <a:cs typeface="Traditional Arabic" panose="02020603050405020304" pitchFamily="18" charset="-78"/>
              </a:rPr>
              <a:t>	- </a:t>
            </a:r>
            <a:r>
              <a:rPr lang="ar-SA" b="1" dirty="0">
                <a:solidFill>
                  <a:srgbClr val="C00000"/>
                </a:solidFill>
                <a:latin typeface="Traditional Arabic" panose="02020603050405020304" pitchFamily="18" charset="-78"/>
                <a:cs typeface="Traditional Arabic" panose="02020603050405020304" pitchFamily="18" charset="-78"/>
              </a:rPr>
              <a:t>٪</a:t>
            </a:r>
            <a:r>
              <a:rPr lang="ar-SA" dirty="0">
                <a:solidFill>
                  <a:srgbClr val="C00000"/>
                </a:solidFill>
                <a:latin typeface="Traditional Arabic" panose="02020603050405020304" pitchFamily="18" charset="-78"/>
                <a:cs typeface="Traditional Arabic" panose="02020603050405020304" pitchFamily="18" charset="-78"/>
              </a:rPr>
              <a:t> </a:t>
            </a:r>
            <a:r>
              <a:rPr lang="ar-SA" b="1" dirty="0" smtClean="0">
                <a:solidFill>
                  <a:srgbClr val="C00000"/>
                </a:solidFill>
                <a:latin typeface="Traditional Arabic" panose="02020603050405020304" pitchFamily="18" charset="-78"/>
                <a:cs typeface="Traditional Arabic" panose="02020603050405020304" pitchFamily="18" charset="-78"/>
              </a:rPr>
              <a:t>50</a:t>
            </a:r>
            <a:r>
              <a:rPr lang="ar-EG" b="1" dirty="0" smtClean="0">
                <a:solidFill>
                  <a:srgbClr val="C00000"/>
                </a:solidFill>
                <a:latin typeface="Traditional Arabic" panose="02020603050405020304" pitchFamily="18" charset="-78"/>
                <a:cs typeface="Traditional Arabic" panose="02020603050405020304" pitchFamily="18" charset="-78"/>
              </a:rPr>
              <a:t> </a:t>
            </a:r>
            <a:r>
              <a:rPr lang="ar-EG" dirty="0" smtClean="0">
                <a:solidFill>
                  <a:srgbClr val="0070C0"/>
                </a:solidFill>
                <a:latin typeface="Traditional Arabic" panose="02020603050405020304" pitchFamily="18" charset="-78"/>
                <a:cs typeface="Traditional Arabic" panose="02020603050405020304" pitchFamily="18" charset="-78"/>
              </a:rPr>
              <a:t>من </a:t>
            </a:r>
            <a:r>
              <a:rPr lang="ar-EG" dirty="0">
                <a:solidFill>
                  <a:srgbClr val="0070C0"/>
                </a:solidFill>
                <a:latin typeface="Traditional Arabic" panose="02020603050405020304" pitchFamily="18" charset="-78"/>
                <a:cs typeface="Traditional Arabic" panose="02020603050405020304" pitchFamily="18" charset="-78"/>
              </a:rPr>
              <a:t>الفئة العمرية</a:t>
            </a:r>
            <a:r>
              <a:rPr lang="ar-SA" dirty="0">
                <a:solidFill>
                  <a:srgbClr val="0070C0"/>
                </a:solidFill>
                <a:latin typeface="Traditional Arabic" panose="02020603050405020304" pitchFamily="18" charset="-78"/>
                <a:cs typeface="Traditional Arabic" panose="02020603050405020304" pitchFamily="18" charset="-78"/>
              </a:rPr>
              <a:t> </a:t>
            </a:r>
            <a:r>
              <a:rPr lang="ar-SA" b="1" dirty="0" smtClean="0">
                <a:solidFill>
                  <a:srgbClr val="C00000"/>
                </a:solidFill>
                <a:latin typeface="Traditional Arabic" panose="02020603050405020304" pitchFamily="18" charset="-78"/>
                <a:cs typeface="Traditional Arabic" panose="02020603050405020304" pitchFamily="18" charset="-78"/>
              </a:rPr>
              <a:t>15-17</a:t>
            </a:r>
            <a:r>
              <a:rPr lang="ar-SA" dirty="0" smtClean="0">
                <a:solidFill>
                  <a:srgbClr val="0070C0"/>
                </a:solidFill>
                <a:latin typeface="Traditional Arabic" panose="02020603050405020304" pitchFamily="18" charset="-78"/>
                <a:cs typeface="Traditional Arabic" panose="02020603050405020304" pitchFamily="18" charset="-78"/>
              </a:rPr>
              <a:t> </a:t>
            </a:r>
            <a:r>
              <a:rPr lang="ar-SA" dirty="0">
                <a:solidFill>
                  <a:srgbClr val="0070C0"/>
                </a:solidFill>
                <a:latin typeface="Traditional Arabic" panose="02020603050405020304" pitchFamily="18" charset="-78"/>
                <a:cs typeface="Traditional Arabic" panose="02020603050405020304" pitchFamily="18" charset="-78"/>
              </a:rPr>
              <a:t>سنة.</a:t>
            </a:r>
            <a:endParaRPr lang="ar-EG" dirty="0">
              <a:solidFill>
                <a:srgbClr val="0070C0"/>
              </a:solidFill>
              <a:latin typeface="Traditional Arabic" panose="02020603050405020304" pitchFamily="18" charset="-78"/>
              <a:cs typeface="Traditional Arabic" panose="02020603050405020304" pitchFamily="18" charset="-78"/>
            </a:endParaRPr>
          </a:p>
          <a:p>
            <a:pPr marL="285750" indent="-285750" algn="r" rtl="1">
              <a:buFontTx/>
              <a:buChar char="-"/>
            </a:pPr>
            <a:r>
              <a:rPr lang="ar-EG" dirty="0">
                <a:solidFill>
                  <a:srgbClr val="0070C0"/>
                </a:solidFill>
                <a:latin typeface="Traditional Arabic" panose="02020603050405020304" pitchFamily="18" charset="-78"/>
                <a:cs typeface="Traditional Arabic" panose="02020603050405020304" pitchFamily="18" charset="-78"/>
              </a:rPr>
              <a:t>اقتصاد المعرفة يقوم على تنمية مهارات تكنولوجيا المعلومات </a:t>
            </a:r>
            <a:r>
              <a:rPr lang="ar-EG" dirty="0" smtClean="0">
                <a:solidFill>
                  <a:srgbClr val="0070C0"/>
                </a:solidFill>
                <a:latin typeface="Traditional Arabic" panose="02020603050405020304" pitchFamily="18" charset="-78"/>
                <a:cs typeface="Traditional Arabic" panose="02020603050405020304" pitchFamily="18" charset="-78"/>
              </a:rPr>
              <a:t>والاتصالات </a:t>
            </a:r>
          </a:p>
          <a:p>
            <a:pPr marL="285750" indent="-285750" algn="r" rtl="1">
              <a:buFontTx/>
              <a:buChar char="-"/>
            </a:pPr>
            <a:r>
              <a:rPr lang="ar-EG" dirty="0" smtClean="0">
                <a:solidFill>
                  <a:srgbClr val="0070C0"/>
                </a:solidFill>
                <a:latin typeface="Traditional Arabic" panose="02020603050405020304" pitchFamily="18" charset="-78"/>
                <a:cs typeface="Traditional Arabic" panose="02020603050405020304" pitchFamily="18" charset="-78"/>
              </a:rPr>
              <a:t>الدول </a:t>
            </a:r>
            <a:r>
              <a:rPr lang="ar-EG" dirty="0">
                <a:solidFill>
                  <a:srgbClr val="0070C0"/>
                </a:solidFill>
                <a:latin typeface="Traditional Arabic" panose="02020603050405020304" pitchFamily="18" charset="-78"/>
                <a:cs typeface="Traditional Arabic" panose="02020603050405020304" pitchFamily="18" charset="-78"/>
              </a:rPr>
              <a:t>العربية </a:t>
            </a:r>
            <a:r>
              <a:rPr lang="ar-EG" dirty="0" smtClean="0">
                <a:solidFill>
                  <a:srgbClr val="0070C0"/>
                </a:solidFill>
                <a:latin typeface="Traditional Arabic" panose="02020603050405020304" pitchFamily="18" charset="-78"/>
                <a:cs typeface="Traditional Arabic" panose="02020603050405020304" pitchFamily="18" charset="-78"/>
              </a:rPr>
              <a:t>هي الأعلى في العالم في الانفاق </a:t>
            </a:r>
            <a:r>
              <a:rPr lang="ar-EG" dirty="0">
                <a:solidFill>
                  <a:srgbClr val="0070C0"/>
                </a:solidFill>
                <a:latin typeface="Traditional Arabic" panose="02020603050405020304" pitchFamily="18" charset="-78"/>
                <a:cs typeface="Traditional Arabic" panose="02020603050405020304" pitchFamily="18" charset="-78"/>
              </a:rPr>
              <a:t>على التعليم، ولكن النتائج </a:t>
            </a:r>
            <a:r>
              <a:rPr lang="ar-EG" dirty="0" smtClean="0">
                <a:solidFill>
                  <a:srgbClr val="0070C0"/>
                </a:solidFill>
                <a:latin typeface="Traditional Arabic" panose="02020603050405020304" pitchFamily="18" charset="-78"/>
                <a:cs typeface="Traditional Arabic" panose="02020603050405020304" pitchFamily="18" charset="-78"/>
              </a:rPr>
              <a:t>تبقى دون المستوى</a:t>
            </a:r>
          </a:p>
          <a:p>
            <a:pPr marL="742950" lvl="1" indent="-285750" algn="r" rtl="1">
              <a:buFont typeface="Wingdings" panose="05000000000000000000" pitchFamily="2" charset="2"/>
              <a:buChar char="Ø"/>
            </a:pPr>
            <a:r>
              <a:rPr lang="ar-EG" dirty="0" smtClean="0">
                <a:solidFill>
                  <a:srgbClr val="0070C0"/>
                </a:solidFill>
                <a:latin typeface="Traditional Arabic" panose="02020603050405020304" pitchFamily="18" charset="-78"/>
                <a:cs typeface="Traditional Arabic" panose="02020603050405020304" pitchFamily="18" charset="-78"/>
              </a:rPr>
              <a:t>جودة التعليم لا تتعلق فقط بالأموال</a:t>
            </a:r>
          </a:p>
          <a:p>
            <a:pPr marL="742950" lvl="1" indent="-285750" algn="r" rtl="1">
              <a:buFont typeface="Wingdings" panose="05000000000000000000" pitchFamily="2" charset="2"/>
              <a:buChar char="Ø"/>
            </a:pPr>
            <a:r>
              <a:rPr lang="ar-EG" dirty="0">
                <a:solidFill>
                  <a:srgbClr val="0070C0"/>
                </a:solidFill>
                <a:latin typeface="Traditional Arabic" panose="02020603050405020304" pitchFamily="18" charset="-78"/>
                <a:cs typeface="Traditional Arabic" panose="02020603050405020304" pitchFamily="18" charset="-78"/>
              </a:rPr>
              <a:t>هل </a:t>
            </a:r>
            <a:r>
              <a:rPr lang="ar-EG" dirty="0" smtClean="0">
                <a:solidFill>
                  <a:srgbClr val="0070C0"/>
                </a:solidFill>
                <a:latin typeface="Traditional Arabic" panose="02020603050405020304" pitchFamily="18" charset="-78"/>
                <a:cs typeface="Traditional Arabic" panose="02020603050405020304" pitchFamily="18" charset="-78"/>
              </a:rPr>
              <a:t>يتم إعداد </a:t>
            </a:r>
            <a:r>
              <a:rPr lang="ar-EG" dirty="0">
                <a:solidFill>
                  <a:srgbClr val="0070C0"/>
                </a:solidFill>
                <a:latin typeface="Traditional Arabic" panose="02020603050405020304" pitchFamily="18" charset="-78"/>
                <a:cs typeface="Traditional Arabic" panose="02020603050405020304" pitchFamily="18" charset="-78"/>
              </a:rPr>
              <a:t>الطلاب </a:t>
            </a:r>
            <a:r>
              <a:rPr lang="ar-EG" dirty="0" smtClean="0">
                <a:solidFill>
                  <a:srgbClr val="0070C0"/>
                </a:solidFill>
                <a:latin typeface="Traditional Arabic" panose="02020603050405020304" pitchFamily="18" charset="-78"/>
                <a:cs typeface="Traditional Arabic" panose="02020603050405020304" pitchFamily="18" charset="-78"/>
              </a:rPr>
              <a:t>للتحول في مهارات العمل والمساهمة في النمو الاقتصادي؟</a:t>
            </a:r>
            <a:endParaRPr lang="ar-EG" dirty="0">
              <a:solidFill>
                <a:srgbClr val="0070C0"/>
              </a:solidFill>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601980" y="1027377"/>
            <a:ext cx="3497580" cy="5632311"/>
          </a:xfrm>
          <a:prstGeom prst="rect">
            <a:avLst/>
          </a:prstGeom>
          <a:noFill/>
        </p:spPr>
        <p:txBody>
          <a:bodyPr wrap="square" rtlCol="0">
            <a:spAutoFit/>
          </a:bodyPr>
          <a:lstStyle/>
          <a:p>
            <a:pPr algn="r" rtl="1"/>
            <a:r>
              <a:rPr lang="ar-EG" sz="2000" b="1" dirty="0" smtClean="0">
                <a:latin typeface="Traditional Arabic" panose="02020603050405020304" pitchFamily="18" charset="-78"/>
                <a:cs typeface="Traditional Arabic" panose="02020603050405020304" pitchFamily="18" charset="-78"/>
              </a:rPr>
              <a:t>مهارات تكنولوجيا المعلومات والاتصالات والتعليم</a:t>
            </a:r>
            <a:r>
              <a:rPr lang="ar-SA" sz="2000" b="1" dirty="0" smtClean="0">
                <a:latin typeface="Traditional Arabic" panose="02020603050405020304" pitchFamily="18" charset="-78"/>
                <a:cs typeface="Traditional Arabic" panose="02020603050405020304" pitchFamily="18" charset="-78"/>
              </a:rPr>
              <a:t>: </a:t>
            </a:r>
            <a:endParaRPr lang="ar-SA" sz="2000" b="1" dirty="0">
              <a:latin typeface="Traditional Arabic" panose="02020603050405020304" pitchFamily="18" charset="-78"/>
              <a:cs typeface="Traditional Arabic" panose="02020603050405020304" pitchFamily="18" charset="-78"/>
            </a:endParaRPr>
          </a:p>
          <a:p>
            <a:pPr marL="285750" indent="-285750" algn="r" rtl="1">
              <a:buFontTx/>
              <a:buChar char="-"/>
            </a:pPr>
            <a:r>
              <a:rPr lang="ar-EG" sz="2000" dirty="0">
                <a:solidFill>
                  <a:srgbClr val="0070C0"/>
                </a:solidFill>
                <a:latin typeface="Traditional Arabic" panose="02020603050405020304" pitchFamily="18" charset="-78"/>
                <a:cs typeface="Traditional Arabic" panose="02020603050405020304" pitchFamily="18" charset="-78"/>
              </a:rPr>
              <a:t>توظيف </a:t>
            </a:r>
            <a:r>
              <a:rPr lang="ar-SA" sz="2000" dirty="0">
                <a:solidFill>
                  <a:srgbClr val="0070C0"/>
                </a:solidFill>
                <a:latin typeface="Traditional Arabic" panose="02020603050405020304" pitchFamily="18" charset="-78"/>
                <a:cs typeface="Traditional Arabic" panose="02020603050405020304" pitchFamily="18" charset="-78"/>
              </a:rPr>
              <a:t>تكنولوجيا المعلومات والاتصالات</a:t>
            </a:r>
            <a:r>
              <a:rPr lang="ar-EG" sz="2000" dirty="0">
                <a:solidFill>
                  <a:srgbClr val="0070C0"/>
                </a:solidFill>
                <a:latin typeface="Traditional Arabic" panose="02020603050405020304" pitchFamily="18" charset="-78"/>
                <a:cs typeface="Traditional Arabic" panose="02020603050405020304" pitchFamily="18" charset="-78"/>
              </a:rPr>
              <a:t> في التعليم</a:t>
            </a:r>
            <a:r>
              <a:rPr lang="ar-SA" sz="2000" dirty="0">
                <a:solidFill>
                  <a:srgbClr val="0070C0"/>
                </a:solidFill>
                <a:latin typeface="Traditional Arabic" panose="02020603050405020304" pitchFamily="18" charset="-78"/>
                <a:cs typeface="Traditional Arabic" panose="02020603050405020304" pitchFamily="18" charset="-78"/>
              </a:rPr>
              <a:t> </a:t>
            </a:r>
            <a:r>
              <a:rPr lang="ar-EG" sz="2000" dirty="0">
                <a:solidFill>
                  <a:srgbClr val="0070C0"/>
                </a:solidFill>
                <a:latin typeface="Traditional Arabic" panose="02020603050405020304" pitchFamily="18" charset="-78"/>
                <a:cs typeface="Traditional Arabic" panose="02020603050405020304" pitchFamily="18" charset="-78"/>
              </a:rPr>
              <a:t>ي</a:t>
            </a:r>
            <a:r>
              <a:rPr lang="ar-SA" sz="2000" dirty="0">
                <a:solidFill>
                  <a:srgbClr val="0070C0"/>
                </a:solidFill>
                <a:latin typeface="Traditional Arabic" panose="02020603050405020304" pitchFamily="18" charset="-78"/>
                <a:cs typeface="Traditional Arabic" panose="02020603050405020304" pitchFamily="18" charset="-78"/>
              </a:rPr>
              <a:t>شكل </a:t>
            </a:r>
            <a:r>
              <a:rPr lang="ar-EG" sz="2000" dirty="0">
                <a:solidFill>
                  <a:srgbClr val="0070C0"/>
                </a:solidFill>
                <a:latin typeface="Traditional Arabic" panose="02020603050405020304" pitchFamily="18" charset="-78"/>
                <a:cs typeface="Traditional Arabic" panose="02020603050405020304" pitchFamily="18" charset="-78"/>
              </a:rPr>
              <a:t>نواة</a:t>
            </a:r>
            <a:r>
              <a:rPr lang="ar-SA" sz="2000" dirty="0">
                <a:solidFill>
                  <a:srgbClr val="0070C0"/>
                </a:solidFill>
                <a:latin typeface="Traditional Arabic" panose="02020603050405020304" pitchFamily="18" charset="-78"/>
                <a:cs typeface="Traditional Arabic" panose="02020603050405020304" pitchFamily="18" charset="-78"/>
              </a:rPr>
              <a:t> </a:t>
            </a:r>
            <a:r>
              <a:rPr lang="ar-EG" sz="2000" dirty="0">
                <a:solidFill>
                  <a:srgbClr val="0070C0"/>
                </a:solidFill>
                <a:latin typeface="Traditional Arabic" panose="02020603050405020304" pitchFamily="18" charset="-78"/>
                <a:cs typeface="Traditional Arabic" panose="02020603050405020304" pitchFamily="18" charset="-78"/>
              </a:rPr>
              <a:t>رئيسية</a:t>
            </a:r>
            <a:r>
              <a:rPr lang="ar-SA" sz="2000" dirty="0">
                <a:solidFill>
                  <a:srgbClr val="0070C0"/>
                </a:solidFill>
                <a:latin typeface="Traditional Arabic" panose="02020603050405020304" pitchFamily="18" charset="-78"/>
                <a:cs typeface="Traditional Arabic" panose="02020603050405020304" pitchFamily="18" charset="-78"/>
              </a:rPr>
              <a:t> </a:t>
            </a:r>
            <a:r>
              <a:rPr lang="ar-EG" sz="2000" dirty="0">
                <a:solidFill>
                  <a:srgbClr val="0070C0"/>
                </a:solidFill>
                <a:latin typeface="Traditional Arabic" panose="02020603050405020304" pitchFamily="18" charset="-78"/>
                <a:cs typeface="Traditional Arabic" panose="02020603050405020304" pitchFamily="18" charset="-78"/>
              </a:rPr>
              <a:t>لضمان جودة التعليم</a:t>
            </a:r>
            <a:r>
              <a:rPr lang="ar-SA" sz="2000" dirty="0">
                <a:solidFill>
                  <a:srgbClr val="0070C0"/>
                </a:solidFill>
                <a:latin typeface="Traditional Arabic" panose="02020603050405020304" pitchFamily="18" charset="-78"/>
                <a:cs typeface="Traditional Arabic" panose="02020603050405020304" pitchFamily="18" charset="-78"/>
              </a:rPr>
              <a:t>،</a:t>
            </a:r>
          </a:p>
          <a:p>
            <a:pPr marL="285750" indent="-285750" algn="r" rtl="1">
              <a:buFontTx/>
              <a:buChar char="-"/>
            </a:pPr>
            <a:r>
              <a:rPr lang="ar-SA" sz="2000" dirty="0">
                <a:solidFill>
                  <a:srgbClr val="0070C0"/>
                </a:solidFill>
                <a:latin typeface="Traditional Arabic" panose="02020603050405020304" pitchFamily="18" charset="-78"/>
                <a:cs typeface="Traditional Arabic" panose="02020603050405020304" pitchFamily="18" charset="-78"/>
              </a:rPr>
              <a:t>خلق بيئة تمكينيه مواتية </a:t>
            </a:r>
            <a:r>
              <a:rPr lang="ar-EG" sz="2000" dirty="0">
                <a:solidFill>
                  <a:srgbClr val="0070C0"/>
                </a:solidFill>
                <a:latin typeface="Traditional Arabic" panose="02020603050405020304" pitchFamily="18" charset="-78"/>
                <a:cs typeface="Traditional Arabic" panose="02020603050405020304" pitchFamily="18" charset="-78"/>
              </a:rPr>
              <a:t>للتعلم الذكي لا تعني </a:t>
            </a:r>
            <a:r>
              <a:rPr lang="ar-SA" sz="2000" dirty="0">
                <a:solidFill>
                  <a:srgbClr val="0070C0"/>
                </a:solidFill>
                <a:latin typeface="Traditional Arabic" panose="02020603050405020304" pitchFamily="18" charset="-78"/>
                <a:cs typeface="Traditional Arabic" panose="02020603050405020304" pitchFamily="18" charset="-78"/>
              </a:rPr>
              <a:t>مجرد </a:t>
            </a:r>
            <a:r>
              <a:rPr lang="ar-EG" sz="2000" dirty="0">
                <a:solidFill>
                  <a:srgbClr val="0070C0"/>
                </a:solidFill>
                <a:latin typeface="Traditional Arabic" panose="02020603050405020304" pitchFamily="18" charset="-78"/>
                <a:cs typeface="Traditional Arabic" panose="02020603050405020304" pitchFamily="18" charset="-78"/>
              </a:rPr>
              <a:t>تعليم كيفية </a:t>
            </a:r>
            <a:r>
              <a:rPr lang="ar-EG" sz="2000" dirty="0" smtClean="0">
                <a:solidFill>
                  <a:srgbClr val="0070C0"/>
                </a:solidFill>
                <a:latin typeface="Traditional Arabic" panose="02020603050405020304" pitchFamily="18" charset="-78"/>
                <a:cs typeface="Traditional Arabic" panose="02020603050405020304" pitchFamily="18" charset="-78"/>
              </a:rPr>
              <a:t>استخدام </a:t>
            </a:r>
            <a:r>
              <a:rPr lang="ar-SA" sz="2000" dirty="0" smtClean="0">
                <a:solidFill>
                  <a:srgbClr val="0070C0"/>
                </a:solidFill>
                <a:latin typeface="Traditional Arabic" panose="02020603050405020304" pitchFamily="18" charset="-78"/>
                <a:cs typeface="Traditional Arabic" panose="02020603050405020304" pitchFamily="18" charset="-78"/>
              </a:rPr>
              <a:t>تكنولوجيا </a:t>
            </a:r>
            <a:r>
              <a:rPr lang="ar-SA" sz="2000" dirty="0">
                <a:solidFill>
                  <a:srgbClr val="0070C0"/>
                </a:solidFill>
                <a:latin typeface="Traditional Arabic" panose="02020603050405020304" pitchFamily="18" charset="-78"/>
                <a:cs typeface="Traditional Arabic" panose="02020603050405020304" pitchFamily="18" charset="-78"/>
              </a:rPr>
              <a:t>المعلومات والاتصالات </a:t>
            </a:r>
            <a:r>
              <a:rPr lang="ar-EG" sz="2000" dirty="0" smtClean="0">
                <a:solidFill>
                  <a:srgbClr val="0070C0"/>
                </a:solidFill>
                <a:latin typeface="Traditional Arabic" panose="02020603050405020304" pitchFamily="18" charset="-78"/>
                <a:cs typeface="Traditional Arabic" panose="02020603050405020304" pitchFamily="18" charset="-78"/>
              </a:rPr>
              <a:t>بل تتمحور </a:t>
            </a:r>
            <a:r>
              <a:rPr lang="ar-SA" sz="2000" dirty="0" smtClean="0">
                <a:solidFill>
                  <a:srgbClr val="0070C0"/>
                </a:solidFill>
                <a:latin typeface="Traditional Arabic" panose="02020603050405020304" pitchFamily="18" charset="-78"/>
                <a:cs typeface="Traditional Arabic" panose="02020603050405020304" pitchFamily="18" charset="-78"/>
              </a:rPr>
              <a:t>حول </a:t>
            </a:r>
            <a:r>
              <a:rPr lang="ar-SA" sz="2000" dirty="0">
                <a:solidFill>
                  <a:srgbClr val="0070C0"/>
                </a:solidFill>
                <a:latin typeface="Traditional Arabic" panose="02020603050405020304" pitchFamily="18" charset="-78"/>
                <a:cs typeface="Traditional Arabic" panose="02020603050405020304" pitchFamily="18" charset="-78"/>
              </a:rPr>
              <a:t>مهارات مثل</a:t>
            </a:r>
            <a:r>
              <a:rPr lang="ar-SA" sz="2000" dirty="0" smtClean="0">
                <a:solidFill>
                  <a:srgbClr val="0070C0"/>
                </a:solidFill>
                <a:latin typeface="Traditional Arabic" panose="02020603050405020304" pitchFamily="18" charset="-78"/>
                <a:cs typeface="Traditional Arabic" panose="02020603050405020304" pitchFamily="18" charset="-78"/>
              </a:rPr>
              <a:t>:</a:t>
            </a:r>
            <a:endParaRPr lang="ar-EG" sz="2000" dirty="0" smtClean="0">
              <a:solidFill>
                <a:srgbClr val="0070C0"/>
              </a:solidFill>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Ø"/>
            </a:pPr>
            <a:r>
              <a:rPr lang="ar-SA" sz="2000" dirty="0" smtClean="0">
                <a:solidFill>
                  <a:srgbClr val="0070C0"/>
                </a:solidFill>
                <a:latin typeface="Traditional Arabic" panose="02020603050405020304" pitchFamily="18" charset="-78"/>
                <a:cs typeface="Traditional Arabic" panose="02020603050405020304" pitchFamily="18" charset="-78"/>
              </a:rPr>
              <a:t>ا</a:t>
            </a:r>
            <a:r>
              <a:rPr lang="ar-EG" sz="2000" dirty="0" smtClean="0">
                <a:solidFill>
                  <a:srgbClr val="0070C0"/>
                </a:solidFill>
                <a:latin typeface="Traditional Arabic" panose="02020603050405020304" pitchFamily="18" charset="-78"/>
                <a:cs typeface="Traditional Arabic" panose="02020603050405020304" pitchFamily="18" charset="-78"/>
              </a:rPr>
              <a:t>لتفكير النقدي</a:t>
            </a:r>
            <a:r>
              <a:rPr lang="ar-SA" sz="2000" dirty="0" smtClean="0">
                <a:solidFill>
                  <a:srgbClr val="0070C0"/>
                </a:solidFill>
                <a:latin typeface="Traditional Arabic" panose="02020603050405020304" pitchFamily="18" charset="-78"/>
                <a:cs typeface="Traditional Arabic" panose="02020603050405020304" pitchFamily="18" charset="-78"/>
              </a:rPr>
              <a:t> </a:t>
            </a:r>
            <a:endParaRPr lang="ar-EG" sz="2000" dirty="0" smtClean="0">
              <a:solidFill>
                <a:srgbClr val="0070C0"/>
              </a:solidFill>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Ø"/>
            </a:pPr>
            <a:r>
              <a:rPr lang="ar-EG" sz="2000" dirty="0" smtClean="0">
                <a:solidFill>
                  <a:srgbClr val="0070C0"/>
                </a:solidFill>
                <a:latin typeface="Traditional Arabic" panose="02020603050405020304" pitchFamily="18" charset="-78"/>
                <a:cs typeface="Traditional Arabic" panose="02020603050405020304" pitchFamily="18" charset="-78"/>
              </a:rPr>
              <a:t>الإبداع</a:t>
            </a:r>
          </a:p>
          <a:p>
            <a:pPr marL="285750" indent="-285750" algn="r" rtl="1">
              <a:buFont typeface="Wingdings" panose="05000000000000000000" pitchFamily="2" charset="2"/>
              <a:buChar char="Ø"/>
            </a:pPr>
            <a:r>
              <a:rPr lang="ar-SA" sz="2000" dirty="0" smtClean="0">
                <a:solidFill>
                  <a:srgbClr val="0070C0"/>
                </a:solidFill>
                <a:latin typeface="Traditional Arabic" panose="02020603050405020304" pitchFamily="18" charset="-78"/>
                <a:cs typeface="Traditional Arabic" panose="02020603050405020304" pitchFamily="18" charset="-78"/>
              </a:rPr>
              <a:t>التفكير التحليلي </a:t>
            </a:r>
            <a:endParaRPr lang="ar-EG" sz="2000" dirty="0" smtClean="0">
              <a:solidFill>
                <a:srgbClr val="0070C0"/>
              </a:solidFill>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Ø"/>
            </a:pPr>
            <a:r>
              <a:rPr lang="ar-SA" sz="2000" dirty="0" smtClean="0">
                <a:solidFill>
                  <a:srgbClr val="0070C0"/>
                </a:solidFill>
                <a:latin typeface="Traditional Arabic" panose="02020603050405020304" pitchFamily="18" charset="-78"/>
                <a:cs typeface="Traditional Arabic" panose="02020603050405020304" pitchFamily="18" charset="-78"/>
              </a:rPr>
              <a:t>حل المشكلات </a:t>
            </a:r>
            <a:endParaRPr lang="ar-EG" sz="2000" dirty="0" smtClean="0">
              <a:solidFill>
                <a:srgbClr val="0070C0"/>
              </a:solidFill>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Ø"/>
            </a:pPr>
            <a:r>
              <a:rPr lang="ar-SA" sz="2000" dirty="0" smtClean="0">
                <a:solidFill>
                  <a:srgbClr val="0070C0"/>
                </a:solidFill>
                <a:latin typeface="Traditional Arabic" panose="02020603050405020304" pitchFamily="18" charset="-78"/>
                <a:cs typeface="Traditional Arabic" panose="02020603050405020304" pitchFamily="18" charset="-78"/>
              </a:rPr>
              <a:t>توظيف </a:t>
            </a:r>
            <a:r>
              <a:rPr lang="ar-SA" sz="2000" dirty="0">
                <a:solidFill>
                  <a:srgbClr val="0070C0"/>
                </a:solidFill>
                <a:latin typeface="Traditional Arabic" panose="02020603050405020304" pitchFamily="18" charset="-78"/>
                <a:cs typeface="Traditional Arabic" panose="02020603050405020304" pitchFamily="18" charset="-78"/>
              </a:rPr>
              <a:t>منهجيات </a:t>
            </a:r>
            <a:r>
              <a:rPr lang="ar-SA" sz="2000" dirty="0" smtClean="0">
                <a:solidFill>
                  <a:srgbClr val="0070C0"/>
                </a:solidFill>
                <a:latin typeface="Traditional Arabic" panose="02020603050405020304" pitchFamily="18" charset="-78"/>
                <a:cs typeface="Traditional Arabic" panose="02020603050405020304" pitchFamily="18" charset="-78"/>
              </a:rPr>
              <a:t>البحث</a:t>
            </a:r>
            <a:r>
              <a:rPr lang="ar-EG" sz="2000" dirty="0" smtClean="0">
                <a:solidFill>
                  <a:srgbClr val="0070C0"/>
                </a:solidFill>
                <a:latin typeface="Traditional Arabic" panose="02020603050405020304" pitchFamily="18" charset="-78"/>
                <a:cs typeface="Traditional Arabic" panose="02020603050405020304" pitchFamily="18" charset="-78"/>
              </a:rPr>
              <a:t> في العمل والدراسة</a:t>
            </a:r>
          </a:p>
          <a:p>
            <a:pPr marL="285750" indent="-285750" algn="r" rtl="1">
              <a:buFont typeface="Wingdings" panose="05000000000000000000" pitchFamily="2" charset="2"/>
              <a:buChar char="Ø"/>
            </a:pPr>
            <a:r>
              <a:rPr lang="ar-SA" sz="2000" dirty="0" smtClean="0">
                <a:solidFill>
                  <a:srgbClr val="0070C0"/>
                </a:solidFill>
                <a:latin typeface="Traditional Arabic" panose="02020603050405020304" pitchFamily="18" charset="-78"/>
                <a:cs typeface="Traditional Arabic" panose="02020603050405020304" pitchFamily="18" charset="-78"/>
              </a:rPr>
              <a:t>العمل </a:t>
            </a:r>
            <a:r>
              <a:rPr lang="ar-SA" sz="2000" dirty="0">
                <a:solidFill>
                  <a:srgbClr val="0070C0"/>
                </a:solidFill>
                <a:latin typeface="Traditional Arabic" panose="02020603050405020304" pitchFamily="18" charset="-78"/>
                <a:cs typeface="Traditional Arabic" panose="02020603050405020304" pitchFamily="18" charset="-78"/>
              </a:rPr>
              <a:t>بشكل </a:t>
            </a:r>
            <a:r>
              <a:rPr lang="ar-SA" sz="2000" dirty="0" smtClean="0">
                <a:solidFill>
                  <a:srgbClr val="0070C0"/>
                </a:solidFill>
                <a:latin typeface="Traditional Arabic" panose="02020603050405020304" pitchFamily="18" charset="-78"/>
                <a:cs typeface="Traditional Arabic" panose="02020603050405020304" pitchFamily="18" charset="-78"/>
              </a:rPr>
              <a:t>تعاوني،</a:t>
            </a:r>
            <a:r>
              <a:rPr lang="ar-EG" sz="2000" dirty="0" smtClean="0">
                <a:solidFill>
                  <a:srgbClr val="0070C0"/>
                </a:solidFill>
                <a:latin typeface="Traditional Arabic" panose="02020603050405020304" pitchFamily="18" charset="-78"/>
                <a:cs typeface="Traditional Arabic" panose="02020603050405020304" pitchFamily="18" charset="-78"/>
              </a:rPr>
              <a:t> حتى ولو كان عن بعد</a:t>
            </a:r>
          </a:p>
          <a:p>
            <a:pPr marL="285750" indent="-285750" algn="r" rtl="1">
              <a:buFont typeface="Wingdings" panose="05000000000000000000" pitchFamily="2" charset="2"/>
              <a:buChar char="Ø"/>
            </a:pPr>
            <a:r>
              <a:rPr lang="ar-EG" sz="2000" dirty="0" smtClean="0">
                <a:solidFill>
                  <a:srgbClr val="0070C0"/>
                </a:solidFill>
                <a:latin typeface="Traditional Arabic" panose="02020603050405020304" pitchFamily="18" charset="-78"/>
                <a:cs typeface="Traditional Arabic" panose="02020603050405020304" pitchFamily="18" charset="-78"/>
              </a:rPr>
              <a:t>مهارات التواصل المتقدمة</a:t>
            </a:r>
          </a:p>
          <a:p>
            <a:pPr marL="285750" indent="-285750" algn="r" rtl="1">
              <a:buFont typeface="Wingdings" panose="05000000000000000000" pitchFamily="2" charset="2"/>
              <a:buChar char="Ø"/>
            </a:pPr>
            <a:r>
              <a:rPr lang="ar-SA" sz="2000" dirty="0" smtClean="0">
                <a:solidFill>
                  <a:srgbClr val="0070C0"/>
                </a:solidFill>
                <a:latin typeface="Traditional Arabic" panose="02020603050405020304" pitchFamily="18" charset="-78"/>
                <a:cs typeface="Traditional Arabic" panose="02020603050405020304" pitchFamily="18" charset="-78"/>
              </a:rPr>
              <a:t>ومهارات </a:t>
            </a:r>
            <a:r>
              <a:rPr lang="ar-SA" sz="2000" dirty="0">
                <a:solidFill>
                  <a:srgbClr val="0070C0"/>
                </a:solidFill>
                <a:latin typeface="Traditional Arabic" panose="02020603050405020304" pitchFamily="18" charset="-78"/>
                <a:cs typeface="Traditional Arabic" panose="02020603050405020304" pitchFamily="18" charset="-78"/>
              </a:rPr>
              <a:t>القيادة والعمل </a:t>
            </a:r>
            <a:r>
              <a:rPr lang="ar-SA" sz="2000" dirty="0" smtClean="0">
                <a:solidFill>
                  <a:srgbClr val="0070C0"/>
                </a:solidFill>
                <a:latin typeface="Traditional Arabic" panose="02020603050405020304" pitchFamily="18" charset="-78"/>
                <a:cs typeface="Traditional Arabic" panose="02020603050405020304" pitchFamily="18" charset="-78"/>
              </a:rPr>
              <a:t>الجماعي</a:t>
            </a:r>
            <a:endParaRPr lang="ar-EG" sz="2000" dirty="0" smtClean="0">
              <a:solidFill>
                <a:srgbClr val="0070C0"/>
              </a:solidFill>
              <a:latin typeface="Traditional Arabic" panose="02020603050405020304" pitchFamily="18" charset="-78"/>
              <a:cs typeface="Traditional Arabic" panose="02020603050405020304" pitchFamily="18" charset="-78"/>
            </a:endParaRPr>
          </a:p>
          <a:p>
            <a:pPr algn="r" rtl="1"/>
            <a:endParaRPr lang="ar-SA" sz="2000" dirty="0" smtClean="0">
              <a:latin typeface="Traditional Arabic" panose="02020603050405020304" pitchFamily="18" charset="-78"/>
              <a:cs typeface="Traditional Arabic" panose="02020603050405020304" pitchFamily="18" charset="-78"/>
            </a:endParaRPr>
          </a:p>
          <a:p>
            <a:pPr marL="285750" indent="-285750" algn="r" rtl="1">
              <a:buFontTx/>
              <a:buChar char="-"/>
            </a:pPr>
            <a:endParaRPr lang="en-US" sz="2000" dirty="0">
              <a:latin typeface="Traditional Arabic" panose="02020603050405020304" pitchFamily="18" charset="-78"/>
              <a:cs typeface="Traditional Arabic" panose="02020603050405020304" pitchFamily="18" charset="-78"/>
            </a:endParaRPr>
          </a:p>
        </p:txBody>
      </p:sp>
      <p:sp>
        <p:nvSpPr>
          <p:cNvPr id="14" name="TextBox 12"/>
          <p:cNvSpPr txBox="1"/>
          <p:nvPr/>
        </p:nvSpPr>
        <p:spPr>
          <a:xfrm>
            <a:off x="1" y="5951802"/>
            <a:ext cx="9143999" cy="707886"/>
          </a:xfrm>
          <a:prstGeom prst="rect">
            <a:avLst/>
          </a:prstGeom>
          <a:solidFill>
            <a:schemeClr val="accent1">
              <a:lumMod val="20000"/>
              <a:lumOff val="80000"/>
            </a:schemeClr>
          </a:solidFill>
          <a:ln w="3175">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2000" b="1" dirty="0">
                <a:solidFill>
                  <a:srgbClr val="4F81BD"/>
                </a:solidFill>
                <a:latin typeface="عنوانTraditional Arabic"/>
                <a:cs typeface="Traditional Arabic" panose="02020603050405020304" pitchFamily="18" charset="-78"/>
              </a:rPr>
              <a:t>المنتدي </a:t>
            </a:r>
            <a:r>
              <a:rPr lang="ar-SA" sz="2000" b="1" dirty="0" smtClean="0">
                <a:solidFill>
                  <a:srgbClr val="4F81BD"/>
                </a:solidFill>
                <a:latin typeface="عنوانTraditional Arabic"/>
                <a:cs typeface="Traditional Arabic" panose="02020603050405020304" pitchFamily="18" charset="-78"/>
              </a:rPr>
              <a:t>الإقليمي </a:t>
            </a:r>
            <a:r>
              <a:rPr lang="ar-SA" sz="2000" b="1" dirty="0">
                <a:solidFill>
                  <a:srgbClr val="4F81BD"/>
                </a:solidFill>
                <a:latin typeface="عنوانTraditional Arabic"/>
                <a:cs typeface="Traditional Arabic" panose="02020603050405020304" pitchFamily="18" charset="-78"/>
              </a:rPr>
              <a:t>للتنمية للمنطقة العربية</a:t>
            </a:r>
          </a:p>
          <a:p>
            <a:pPr algn="ctr"/>
            <a:r>
              <a:rPr lang="ar-SA" sz="2000" b="1" dirty="0">
                <a:solidFill>
                  <a:srgbClr val="4F81BD"/>
                </a:solidFill>
                <a:latin typeface="عنوانTraditional Arabic"/>
                <a:cs typeface="Traditional Arabic" panose="02020603050405020304" pitchFamily="18" charset="-78"/>
              </a:rPr>
              <a:t>السودان – الخرطوم </a:t>
            </a:r>
            <a:r>
              <a:rPr lang="ar-SA" b="1" dirty="0">
                <a:solidFill>
                  <a:srgbClr val="4F81BD"/>
                </a:solidFill>
                <a:latin typeface="عنوانTraditional Arabic"/>
                <a:cs typeface="Traditional Arabic" panose="02020603050405020304" pitchFamily="18" charset="-78"/>
              </a:rPr>
              <a:t>29</a:t>
            </a:r>
            <a:r>
              <a:rPr lang="ar-SA" sz="2000" b="1" dirty="0">
                <a:solidFill>
                  <a:srgbClr val="4F81BD"/>
                </a:solidFill>
                <a:latin typeface="عنوانTraditional Arabic"/>
                <a:cs typeface="Traditional Arabic" panose="02020603050405020304" pitchFamily="18" charset="-78"/>
              </a:rPr>
              <a:t> يناير </a:t>
            </a:r>
            <a:r>
              <a:rPr lang="ar-SA" b="1" dirty="0">
                <a:solidFill>
                  <a:srgbClr val="4F81BD"/>
                </a:solidFill>
                <a:latin typeface="عنوانTraditional Arabic"/>
                <a:cs typeface="Traditional Arabic" panose="02020603050405020304" pitchFamily="18" charset="-78"/>
              </a:rPr>
              <a:t>2017</a:t>
            </a:r>
            <a:endParaRPr lang="en-US" b="1" dirty="0">
              <a:solidFill>
                <a:srgbClr val="4F81BD"/>
              </a:solidFill>
              <a:latin typeface="عنوانTraditional Arabic"/>
              <a:cs typeface="Traditional Arabic" panose="02020603050405020304" pitchFamily="18" charset="-78"/>
            </a:endParaRPr>
          </a:p>
        </p:txBody>
      </p:sp>
      <p:pic>
        <p:nvPicPr>
          <p:cNvPr id="15"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4" y="5881555"/>
            <a:ext cx="876300" cy="813559"/>
          </a:xfrm>
          <a:prstGeom prst="rect">
            <a:avLst/>
          </a:prstGeom>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337" y="5959601"/>
            <a:ext cx="1299452" cy="72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97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72"/>
            <a:ext cx="8229600" cy="1143000"/>
          </a:xfrm>
        </p:spPr>
        <p:txBody>
          <a:bodyPr>
            <a:normAutofit/>
          </a:bodyPr>
          <a:lstStyle/>
          <a:p>
            <a:r>
              <a:rPr lang="ar-EG" sz="3200" dirty="0" smtClean="0">
                <a:solidFill>
                  <a:srgbClr val="558ED5"/>
                </a:solidFill>
                <a:latin typeface="عنوانTraditional Arabic"/>
                <a:cs typeface="Traditional Arabic" panose="02020603050405020304" pitchFamily="18" charset="-78"/>
              </a:rPr>
              <a:t>تعريف التعلم الذكي</a:t>
            </a:r>
            <a:endParaRPr lang="en-US" sz="3200" dirty="0"/>
          </a:p>
        </p:txBody>
      </p:sp>
      <p:sp>
        <p:nvSpPr>
          <p:cNvPr id="6" name="TextBox 5"/>
          <p:cNvSpPr txBox="1"/>
          <p:nvPr/>
        </p:nvSpPr>
        <p:spPr>
          <a:xfrm>
            <a:off x="3647086" y="1000985"/>
            <a:ext cx="4992369" cy="3046988"/>
          </a:xfrm>
          <a:prstGeom prst="rect">
            <a:avLst/>
          </a:prstGeom>
          <a:noFill/>
        </p:spPr>
        <p:txBody>
          <a:bodyPr wrap="square" rtlCol="0">
            <a:spAutoFit/>
          </a:bodyPr>
          <a:lstStyle/>
          <a:p>
            <a:pPr algn="r" rtl="1"/>
            <a:r>
              <a:rPr lang="ar-EG" sz="2400" dirty="0" smtClean="0">
                <a:solidFill>
                  <a:srgbClr val="0070C0"/>
                </a:solidFill>
                <a:latin typeface="Traditional Arabic" panose="02020603050405020304" pitchFamily="18" charset="-78"/>
                <a:cs typeface="Traditional Arabic" panose="02020603050405020304" pitchFamily="18" charset="-78"/>
              </a:rPr>
              <a:t>التعلم الذكي يوفر</a:t>
            </a:r>
            <a:r>
              <a:rPr lang="en-US" sz="2400" dirty="0" smtClean="0">
                <a:solidFill>
                  <a:srgbClr val="0070C0"/>
                </a:solidFill>
                <a:latin typeface="Traditional Arabic" panose="02020603050405020304" pitchFamily="18" charset="-78"/>
                <a:cs typeface="Traditional Arabic" panose="02020603050405020304" pitchFamily="18" charset="-78"/>
              </a:rPr>
              <a:t> </a:t>
            </a:r>
            <a:r>
              <a:rPr lang="ar-SA" sz="2400" dirty="0" smtClean="0">
                <a:solidFill>
                  <a:srgbClr val="0070C0"/>
                </a:solidFill>
                <a:latin typeface="Traditional Arabic" panose="02020603050405020304" pitchFamily="18" charset="-78"/>
                <a:cs typeface="Traditional Arabic" panose="02020603050405020304" pitchFamily="18" charset="-78"/>
              </a:rPr>
              <a:t>ل</a:t>
            </a:r>
            <a:r>
              <a:rPr lang="ar-EG" sz="2400" dirty="0" smtClean="0">
                <a:solidFill>
                  <a:srgbClr val="0070C0"/>
                </a:solidFill>
                <a:latin typeface="Traditional Arabic" panose="02020603050405020304" pitchFamily="18" charset="-78"/>
                <a:cs typeface="Traditional Arabic" panose="02020603050405020304" pitchFamily="18" charset="-78"/>
              </a:rPr>
              <a:t>ل</a:t>
            </a:r>
            <a:r>
              <a:rPr lang="ar-SA" sz="2400" dirty="0" smtClean="0">
                <a:solidFill>
                  <a:srgbClr val="0070C0"/>
                </a:solidFill>
                <a:latin typeface="Traditional Arabic" panose="02020603050405020304" pitchFamily="18" charset="-78"/>
                <a:cs typeface="Traditional Arabic" panose="02020603050405020304" pitchFamily="18" charset="-78"/>
              </a:rPr>
              <a:t>متعلمين </a:t>
            </a:r>
            <a:r>
              <a:rPr lang="ar-SA" sz="2400" dirty="0">
                <a:solidFill>
                  <a:srgbClr val="0070C0"/>
                </a:solidFill>
                <a:latin typeface="Traditional Arabic" panose="02020603050405020304" pitchFamily="18" charset="-78"/>
                <a:cs typeface="Traditional Arabic" panose="02020603050405020304" pitchFamily="18" charset="-78"/>
              </a:rPr>
              <a:t>من جميع الأعمار </a:t>
            </a:r>
            <a:r>
              <a:rPr lang="ar-SA" sz="2400" dirty="0" smtClean="0">
                <a:solidFill>
                  <a:srgbClr val="0070C0"/>
                </a:solidFill>
                <a:latin typeface="Traditional Arabic" panose="02020603050405020304" pitchFamily="18" charset="-78"/>
                <a:cs typeface="Traditional Arabic" panose="02020603050405020304" pitchFamily="18" charset="-78"/>
              </a:rPr>
              <a:t>أدوات </a:t>
            </a:r>
            <a:r>
              <a:rPr lang="ar-SA" sz="2400" dirty="0">
                <a:solidFill>
                  <a:srgbClr val="0070C0"/>
                </a:solidFill>
                <a:latin typeface="Traditional Arabic" panose="02020603050405020304" pitchFamily="18" charset="-78"/>
                <a:cs typeface="Traditional Arabic" panose="02020603050405020304" pitchFamily="18" charset="-78"/>
              </a:rPr>
              <a:t>التفكير </a:t>
            </a:r>
            <a:r>
              <a:rPr lang="ar-SA" sz="2400" dirty="0" smtClean="0">
                <a:solidFill>
                  <a:srgbClr val="0070C0"/>
                </a:solidFill>
                <a:latin typeface="Traditional Arabic" panose="02020603050405020304" pitchFamily="18" charset="-78"/>
                <a:cs typeface="Traditional Arabic" panose="02020603050405020304" pitchFamily="18" charset="-78"/>
              </a:rPr>
              <a:t>الذكي</a:t>
            </a:r>
            <a:r>
              <a:rPr lang="ar-EG" sz="2400" dirty="0" smtClean="0">
                <a:solidFill>
                  <a:srgbClr val="0070C0"/>
                </a:solidFill>
                <a:latin typeface="Traditional Arabic" panose="02020603050405020304" pitchFamily="18" charset="-78"/>
                <a:cs typeface="Traditional Arabic" panose="02020603050405020304" pitchFamily="18" charset="-78"/>
              </a:rPr>
              <a:t>،</a:t>
            </a:r>
            <a:r>
              <a:rPr lang="ar-SA" sz="2400" dirty="0" smtClean="0">
                <a:solidFill>
                  <a:srgbClr val="0070C0"/>
                </a:solidFill>
                <a:latin typeface="Traditional Arabic" panose="02020603050405020304" pitchFamily="18" charset="-78"/>
                <a:cs typeface="Traditional Arabic" panose="02020603050405020304" pitchFamily="18" charset="-78"/>
              </a:rPr>
              <a:t> </a:t>
            </a:r>
            <a:r>
              <a:rPr lang="ar-SA" sz="2400" dirty="0">
                <a:solidFill>
                  <a:srgbClr val="0070C0"/>
                </a:solidFill>
                <a:latin typeface="Traditional Arabic" panose="02020603050405020304" pitchFamily="18" charset="-78"/>
                <a:cs typeface="Traditional Arabic" panose="02020603050405020304" pitchFamily="18" charset="-78"/>
              </a:rPr>
              <a:t>التي تحفز </a:t>
            </a:r>
            <a:r>
              <a:rPr lang="ar-EG" sz="2400" dirty="0" smtClean="0">
                <a:solidFill>
                  <a:srgbClr val="0070C0"/>
                </a:solidFill>
                <a:latin typeface="Traditional Arabic" panose="02020603050405020304" pitchFamily="18" charset="-78"/>
                <a:cs typeface="Traditional Arabic" panose="02020603050405020304" pitchFamily="18" charset="-78"/>
              </a:rPr>
              <a:t>ال</a:t>
            </a:r>
            <a:r>
              <a:rPr lang="ar-SA" sz="2400" dirty="0" smtClean="0">
                <a:solidFill>
                  <a:srgbClr val="0070C0"/>
                </a:solidFill>
                <a:latin typeface="Traditional Arabic" panose="02020603050405020304" pitchFamily="18" charset="-78"/>
                <a:cs typeface="Traditional Arabic" panose="02020603050405020304" pitchFamily="18" charset="-78"/>
              </a:rPr>
              <a:t>مستويات </a:t>
            </a:r>
            <a:r>
              <a:rPr lang="ar-SA" sz="2400" dirty="0">
                <a:solidFill>
                  <a:srgbClr val="0070C0"/>
                </a:solidFill>
                <a:latin typeface="Traditional Arabic" panose="02020603050405020304" pitchFamily="18" charset="-78"/>
                <a:cs typeface="Traditional Arabic" panose="02020603050405020304" pitchFamily="18" charset="-78"/>
              </a:rPr>
              <a:t>العليا من </a:t>
            </a:r>
            <a:r>
              <a:rPr lang="ar-EG" sz="2400" dirty="0" smtClean="0">
                <a:solidFill>
                  <a:srgbClr val="0070C0"/>
                </a:solidFill>
                <a:latin typeface="Traditional Arabic" panose="02020603050405020304" pitchFamily="18" charset="-78"/>
                <a:cs typeface="Traditional Arabic" panose="02020603050405020304" pitchFamily="18" charset="-78"/>
              </a:rPr>
              <a:t>ال</a:t>
            </a:r>
            <a:r>
              <a:rPr lang="ar-SA" sz="2400" dirty="0" smtClean="0">
                <a:solidFill>
                  <a:srgbClr val="0070C0"/>
                </a:solidFill>
                <a:latin typeface="Traditional Arabic" panose="02020603050405020304" pitchFamily="18" charset="-78"/>
                <a:cs typeface="Traditional Arabic" panose="02020603050405020304" pitchFamily="18" charset="-78"/>
              </a:rPr>
              <a:t>فهم</a:t>
            </a:r>
            <a:r>
              <a:rPr lang="ar-SA" sz="2400" dirty="0">
                <a:solidFill>
                  <a:srgbClr val="0070C0"/>
                </a:solidFill>
                <a:latin typeface="Traditional Arabic" panose="02020603050405020304" pitchFamily="18" charset="-78"/>
                <a:cs typeface="Traditional Arabic" panose="02020603050405020304" pitchFamily="18" charset="-78"/>
              </a:rPr>
              <a:t>، حيث </a:t>
            </a:r>
            <a:r>
              <a:rPr lang="ar-EG" sz="2400" dirty="0" smtClean="0">
                <a:solidFill>
                  <a:srgbClr val="0070C0"/>
                </a:solidFill>
                <a:latin typeface="Traditional Arabic" panose="02020603050405020304" pitchFamily="18" charset="-78"/>
                <a:cs typeface="Traditional Arabic" panose="02020603050405020304" pitchFamily="18" charset="-78"/>
              </a:rPr>
              <a:t>تتيح لهم تفعيل</a:t>
            </a:r>
            <a:r>
              <a:rPr lang="ar-SA" sz="2400" dirty="0" smtClean="0">
                <a:solidFill>
                  <a:srgbClr val="0070C0"/>
                </a:solidFill>
                <a:latin typeface="Traditional Arabic" panose="02020603050405020304" pitchFamily="18" charset="-78"/>
                <a:cs typeface="Traditional Arabic" panose="02020603050405020304" pitchFamily="18" charset="-78"/>
              </a:rPr>
              <a:t> وبناء المعرفة </a:t>
            </a:r>
            <a:r>
              <a:rPr lang="ar-EG" sz="2400" dirty="0" smtClean="0">
                <a:solidFill>
                  <a:srgbClr val="0070C0"/>
                </a:solidFill>
                <a:latin typeface="Traditional Arabic" panose="02020603050405020304" pitchFamily="18" charset="-78"/>
                <a:cs typeface="Traditional Arabic" panose="02020603050405020304" pitchFamily="18" charset="-78"/>
              </a:rPr>
              <a:t>و</a:t>
            </a:r>
            <a:r>
              <a:rPr lang="ar-SA" sz="2400" dirty="0" smtClean="0">
                <a:solidFill>
                  <a:srgbClr val="0070C0"/>
                </a:solidFill>
                <a:latin typeface="Traditional Arabic" panose="02020603050405020304" pitchFamily="18" charset="-78"/>
                <a:cs typeface="Traditional Arabic" panose="02020603050405020304" pitchFamily="18" charset="-78"/>
              </a:rPr>
              <a:t>أهداف </a:t>
            </a:r>
            <a:r>
              <a:rPr lang="ar-SA" sz="2400" dirty="0">
                <a:solidFill>
                  <a:srgbClr val="0070C0"/>
                </a:solidFill>
                <a:latin typeface="Traditional Arabic" panose="02020603050405020304" pitchFamily="18" charset="-78"/>
                <a:cs typeface="Traditional Arabic" panose="02020603050405020304" pitchFamily="18" charset="-78"/>
              </a:rPr>
              <a:t>التعلم الشخصية، واستخدام طرق متعددة الحواس لمعالجة المعلومات، ومراقبة وتنظيم </a:t>
            </a:r>
            <a:r>
              <a:rPr lang="ar-SA" sz="2400" dirty="0" smtClean="0">
                <a:solidFill>
                  <a:srgbClr val="0070C0"/>
                </a:solidFill>
                <a:latin typeface="Traditional Arabic" panose="02020603050405020304" pitchFamily="18" charset="-78"/>
                <a:cs typeface="Traditional Arabic" panose="02020603050405020304" pitchFamily="18" charset="-78"/>
              </a:rPr>
              <a:t>التعلم </a:t>
            </a:r>
            <a:r>
              <a:rPr lang="ar-EG" sz="2400" dirty="0" smtClean="0">
                <a:solidFill>
                  <a:srgbClr val="0070C0"/>
                </a:solidFill>
                <a:latin typeface="Traditional Arabic" panose="02020603050405020304" pitchFamily="18" charset="-78"/>
                <a:cs typeface="Traditional Arabic" panose="02020603050405020304" pitchFamily="18" charset="-78"/>
              </a:rPr>
              <a:t>الذاتي</a:t>
            </a:r>
            <a:r>
              <a:rPr lang="ar-SA" sz="2400" dirty="0" smtClean="0">
                <a:solidFill>
                  <a:srgbClr val="0070C0"/>
                </a:solidFill>
                <a:latin typeface="Traditional Arabic" panose="02020603050405020304" pitchFamily="18" charset="-78"/>
                <a:cs typeface="Traditional Arabic" panose="02020603050405020304" pitchFamily="18" charset="-78"/>
              </a:rPr>
              <a:t>، </a:t>
            </a:r>
            <a:r>
              <a:rPr lang="ar-SA" sz="2400" dirty="0">
                <a:solidFill>
                  <a:srgbClr val="0070C0"/>
                </a:solidFill>
                <a:latin typeface="Traditional Arabic" panose="02020603050405020304" pitchFamily="18" charset="-78"/>
                <a:cs typeface="Traditional Arabic" panose="02020603050405020304" pitchFamily="18" charset="-78"/>
              </a:rPr>
              <a:t>وتحويل التعلم إلى </a:t>
            </a:r>
            <a:r>
              <a:rPr lang="ar-EG" sz="2400" dirty="0" smtClean="0">
                <a:solidFill>
                  <a:srgbClr val="0070C0"/>
                </a:solidFill>
                <a:latin typeface="Traditional Arabic" panose="02020603050405020304" pitchFamily="18" charset="-78"/>
                <a:cs typeface="Traditional Arabic" panose="02020603050405020304" pitchFamily="18" charset="-78"/>
              </a:rPr>
              <a:t>إظهار للفهم</a:t>
            </a:r>
            <a:r>
              <a:rPr lang="ar-SA" sz="2400" dirty="0" smtClean="0">
                <a:solidFill>
                  <a:srgbClr val="0070C0"/>
                </a:solidFill>
                <a:latin typeface="Traditional Arabic" panose="02020603050405020304" pitchFamily="18" charset="-78"/>
                <a:cs typeface="Traditional Arabic" panose="02020603050405020304" pitchFamily="18" charset="-78"/>
              </a:rPr>
              <a:t> </a:t>
            </a:r>
            <a:r>
              <a:rPr lang="ar-EG" sz="2400" dirty="0" smtClean="0">
                <a:solidFill>
                  <a:srgbClr val="0070C0"/>
                </a:solidFill>
                <a:latin typeface="Traditional Arabic" panose="02020603050405020304" pitchFamily="18" charset="-78"/>
                <a:cs typeface="Traditional Arabic" panose="02020603050405020304" pitchFamily="18" charset="-78"/>
              </a:rPr>
              <a:t>ينعكس على تعلمهم</a:t>
            </a:r>
            <a:r>
              <a:rPr lang="ar-SA" sz="2400" dirty="0" smtClean="0">
                <a:solidFill>
                  <a:srgbClr val="0070C0"/>
                </a:solidFill>
                <a:latin typeface="Traditional Arabic" panose="02020603050405020304" pitchFamily="18" charset="-78"/>
                <a:cs typeface="Traditional Arabic" panose="02020603050405020304" pitchFamily="18" charset="-78"/>
              </a:rPr>
              <a:t>. </a:t>
            </a:r>
            <a:r>
              <a:rPr lang="ar-EG" sz="2400" dirty="0" smtClean="0">
                <a:solidFill>
                  <a:srgbClr val="0070C0"/>
                </a:solidFill>
                <a:latin typeface="Traditional Arabic" panose="02020603050405020304" pitchFamily="18" charset="-78"/>
                <a:cs typeface="Traditional Arabic" panose="02020603050405020304" pitchFamily="18" charset="-78"/>
              </a:rPr>
              <a:t>ويتجلى هذا في </a:t>
            </a:r>
            <a:r>
              <a:rPr lang="ar-SA" sz="2400" dirty="0" smtClean="0">
                <a:solidFill>
                  <a:srgbClr val="0070C0"/>
                </a:solidFill>
                <a:latin typeface="Traditional Arabic" panose="02020603050405020304" pitchFamily="18" charset="-78"/>
                <a:cs typeface="Traditional Arabic" panose="02020603050405020304" pitchFamily="18" charset="-78"/>
              </a:rPr>
              <a:t> </a:t>
            </a:r>
            <a:r>
              <a:rPr lang="ar-SA" sz="2400" dirty="0">
                <a:solidFill>
                  <a:srgbClr val="0070C0"/>
                </a:solidFill>
                <a:latin typeface="Traditional Arabic" panose="02020603050405020304" pitchFamily="18" charset="-78"/>
                <a:cs typeface="Traditional Arabic" panose="02020603050405020304" pitchFamily="18" charset="-78"/>
              </a:rPr>
              <a:t>ايجاد </a:t>
            </a:r>
            <a:r>
              <a:rPr lang="ar-EG" sz="2400" dirty="0" smtClean="0">
                <a:solidFill>
                  <a:srgbClr val="0070C0"/>
                </a:solidFill>
                <a:latin typeface="Traditional Arabic" panose="02020603050405020304" pitchFamily="18" charset="-78"/>
                <a:cs typeface="Traditional Arabic" panose="02020603050405020304" pitchFamily="18" charset="-78"/>
              </a:rPr>
              <a:t>الدليل</a:t>
            </a:r>
            <a:r>
              <a:rPr lang="ar-SA" sz="2400" dirty="0" smtClean="0">
                <a:solidFill>
                  <a:srgbClr val="0070C0"/>
                </a:solidFill>
                <a:latin typeface="Traditional Arabic" panose="02020603050405020304" pitchFamily="18" charset="-78"/>
                <a:cs typeface="Traditional Arabic" panose="02020603050405020304" pitchFamily="18" charset="-78"/>
              </a:rPr>
              <a:t> </a:t>
            </a:r>
            <a:r>
              <a:rPr lang="ar-SA" sz="2400" dirty="0">
                <a:solidFill>
                  <a:srgbClr val="0070C0"/>
                </a:solidFill>
                <a:latin typeface="Traditional Arabic" panose="02020603050405020304" pitchFamily="18" charset="-78"/>
                <a:cs typeface="Traditional Arabic" panose="02020603050405020304" pitchFamily="18" charset="-78"/>
              </a:rPr>
              <a:t>على تحقيق الأهداف، ملاحظة وتنظيم نشاط الدماغ التي تدعم تحقيق الهدف، ملاحظة نقاط القوة في التعلم وتحديد أهداف جديدة تقوم على فهم عميق </a:t>
            </a:r>
            <a:r>
              <a:rPr lang="ar-SA" sz="2400" dirty="0" smtClean="0">
                <a:solidFill>
                  <a:srgbClr val="0070C0"/>
                </a:solidFill>
                <a:latin typeface="Traditional Arabic" panose="02020603050405020304" pitchFamily="18" charset="-78"/>
                <a:cs typeface="Traditional Arabic" panose="02020603050405020304" pitchFamily="18" charset="-78"/>
              </a:rPr>
              <a:t>للتعلم</a:t>
            </a:r>
            <a:r>
              <a:rPr lang="ar-EG" sz="2000" dirty="0" smtClean="0">
                <a:solidFill>
                  <a:srgbClr val="0070C0"/>
                </a:solidFill>
                <a:latin typeface="Traditional Arabic" panose="02020603050405020304" pitchFamily="18" charset="-78"/>
                <a:cs typeface="Traditional Arabic" panose="02020603050405020304" pitchFamily="18" charset="-78"/>
              </a:rPr>
              <a:t>.</a:t>
            </a:r>
            <a:endParaRPr lang="en-US" dirty="0">
              <a:latin typeface="Traditional Arabic" panose="02020603050405020304" pitchFamily="18" charset="-78"/>
              <a:cs typeface="Traditional Arabic" panose="02020603050405020304" pitchFamily="18" charset="-78"/>
            </a:endParaRPr>
          </a:p>
        </p:txBody>
      </p:sp>
      <p:pic>
        <p:nvPicPr>
          <p:cNvPr id="3" name="Picture 2"/>
          <p:cNvPicPr>
            <a:picLocks noChangeAspect="1"/>
          </p:cNvPicPr>
          <p:nvPr/>
        </p:nvPicPr>
        <p:blipFill>
          <a:blip r:embed="rId3"/>
          <a:stretch>
            <a:fillRect/>
          </a:stretch>
        </p:blipFill>
        <p:spPr>
          <a:xfrm>
            <a:off x="437168" y="1143000"/>
            <a:ext cx="3062850" cy="2286000"/>
          </a:xfrm>
          <a:prstGeom prst="rect">
            <a:avLst/>
          </a:prstGeom>
        </p:spPr>
      </p:pic>
      <p:graphicFrame>
        <p:nvGraphicFramePr>
          <p:cNvPr id="4" name="Diagram 3"/>
          <p:cNvGraphicFramePr/>
          <p:nvPr>
            <p:extLst>
              <p:ext uri="{D42A27DB-BD31-4B8C-83A1-F6EECF244321}">
                <p14:modId xmlns:p14="http://schemas.microsoft.com/office/powerpoint/2010/main" val="2890903394"/>
              </p:ext>
            </p:extLst>
          </p:nvPr>
        </p:nvGraphicFramePr>
        <p:xfrm>
          <a:off x="457200" y="4228718"/>
          <a:ext cx="4566492" cy="1384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13647" y="5959601"/>
            <a:ext cx="9143999" cy="707886"/>
          </a:xfrm>
          <a:prstGeom prst="rect">
            <a:avLst/>
          </a:prstGeom>
          <a:solidFill>
            <a:schemeClr val="accent1">
              <a:lumMod val="20000"/>
              <a:lumOff val="80000"/>
            </a:schemeClr>
          </a:solidFill>
          <a:ln w="3175">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2000" b="1" dirty="0">
                <a:solidFill>
                  <a:srgbClr val="4F81BD"/>
                </a:solidFill>
                <a:latin typeface="عنوانTraditional Arabic"/>
                <a:cs typeface="Traditional Arabic" panose="02020603050405020304" pitchFamily="18" charset="-78"/>
              </a:rPr>
              <a:t>المنتدي </a:t>
            </a:r>
            <a:r>
              <a:rPr lang="ar-SA" sz="2000" b="1" dirty="0" smtClean="0">
                <a:solidFill>
                  <a:srgbClr val="4F81BD"/>
                </a:solidFill>
                <a:latin typeface="عنوانTraditional Arabic"/>
                <a:cs typeface="Traditional Arabic" panose="02020603050405020304" pitchFamily="18" charset="-78"/>
              </a:rPr>
              <a:t>الإقليمي </a:t>
            </a:r>
            <a:r>
              <a:rPr lang="ar-SA" sz="2000" b="1" dirty="0">
                <a:solidFill>
                  <a:srgbClr val="4F81BD"/>
                </a:solidFill>
                <a:latin typeface="عنوانTraditional Arabic"/>
                <a:cs typeface="Traditional Arabic" panose="02020603050405020304" pitchFamily="18" charset="-78"/>
              </a:rPr>
              <a:t>للتنمية للمنطقة العربية</a:t>
            </a:r>
          </a:p>
          <a:p>
            <a:pPr algn="ctr"/>
            <a:r>
              <a:rPr lang="ar-SA" sz="2000" b="1" dirty="0">
                <a:solidFill>
                  <a:srgbClr val="4F81BD"/>
                </a:solidFill>
                <a:latin typeface="عنوانTraditional Arabic"/>
                <a:cs typeface="Traditional Arabic" panose="02020603050405020304" pitchFamily="18" charset="-78"/>
              </a:rPr>
              <a:t>السودان – الخرطوم </a:t>
            </a:r>
            <a:r>
              <a:rPr lang="ar-SA" b="1" dirty="0">
                <a:solidFill>
                  <a:srgbClr val="4F81BD"/>
                </a:solidFill>
                <a:latin typeface="عنوانTraditional Arabic"/>
                <a:cs typeface="Traditional Arabic" panose="02020603050405020304" pitchFamily="18" charset="-78"/>
              </a:rPr>
              <a:t>29</a:t>
            </a:r>
            <a:r>
              <a:rPr lang="ar-SA" sz="2000" b="1" dirty="0">
                <a:solidFill>
                  <a:srgbClr val="4F81BD"/>
                </a:solidFill>
                <a:latin typeface="عنوانTraditional Arabic"/>
                <a:cs typeface="Traditional Arabic" panose="02020603050405020304" pitchFamily="18" charset="-78"/>
              </a:rPr>
              <a:t> يناير </a:t>
            </a:r>
            <a:r>
              <a:rPr lang="ar-SA" b="1" dirty="0">
                <a:solidFill>
                  <a:srgbClr val="4F81BD"/>
                </a:solidFill>
                <a:latin typeface="عنوانTraditional Arabic"/>
                <a:cs typeface="Traditional Arabic" panose="02020603050405020304" pitchFamily="18" charset="-78"/>
              </a:rPr>
              <a:t>2017</a:t>
            </a:r>
            <a:endParaRPr lang="en-US" b="1" dirty="0">
              <a:solidFill>
                <a:srgbClr val="4F81BD"/>
              </a:solidFill>
              <a:latin typeface="عنوانTraditional Arabic"/>
              <a:cs typeface="Traditional Arabic" panose="02020603050405020304" pitchFamily="18" charset="-78"/>
            </a:endParaRPr>
          </a:p>
        </p:txBody>
      </p:sp>
      <p:pic>
        <p:nvPicPr>
          <p:cNvPr id="15"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44" y="5881555"/>
            <a:ext cx="876300" cy="813559"/>
          </a:xfrm>
          <a:prstGeom prst="rect">
            <a:avLst/>
          </a:prstGeom>
        </p:spPr>
      </p:pic>
      <p:pic>
        <p:nvPicPr>
          <p:cNvPr id="1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7337" y="5959601"/>
            <a:ext cx="1299452" cy="72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03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890"/>
            <a:ext cx="8229600" cy="1143000"/>
          </a:xfrm>
        </p:spPr>
        <p:txBody>
          <a:bodyPr>
            <a:normAutofit/>
          </a:bodyPr>
          <a:lstStyle/>
          <a:p>
            <a:r>
              <a:rPr lang="ar-EG" sz="3200" dirty="0" smtClean="0">
                <a:solidFill>
                  <a:srgbClr val="558ED5"/>
                </a:solidFill>
                <a:latin typeface="عنوانTraditional Arabic"/>
                <a:cs typeface="Traditional Arabic" panose="02020603050405020304" pitchFamily="18" charset="-78"/>
              </a:rPr>
              <a:t>المراجع </a:t>
            </a:r>
            <a:r>
              <a:rPr lang="ar-EG" sz="3200" dirty="0">
                <a:solidFill>
                  <a:srgbClr val="558ED5"/>
                </a:solidFill>
                <a:latin typeface="عنوانTraditional Arabic"/>
                <a:cs typeface="Traditional Arabic" panose="02020603050405020304" pitchFamily="18" charset="-78"/>
              </a:rPr>
              <a:t>الدولية ذات الصلة بالتعلم الذكي</a:t>
            </a:r>
          </a:p>
        </p:txBody>
      </p:sp>
      <p:sp>
        <p:nvSpPr>
          <p:cNvPr id="6" name="TextBox 5"/>
          <p:cNvSpPr txBox="1"/>
          <p:nvPr/>
        </p:nvSpPr>
        <p:spPr>
          <a:xfrm>
            <a:off x="823883" y="1351508"/>
            <a:ext cx="7423210" cy="5386090"/>
          </a:xfrm>
          <a:prstGeom prst="rect">
            <a:avLst/>
          </a:prstGeom>
          <a:noFill/>
        </p:spPr>
        <p:txBody>
          <a:bodyPr wrap="square" rtlCol="0">
            <a:spAutoFit/>
          </a:bodyPr>
          <a:lstStyle/>
          <a:p>
            <a:pPr marL="285750" indent="-285750" algn="r" rtl="1">
              <a:buFont typeface="Wingdings" panose="05000000000000000000" pitchFamily="2" charset="2"/>
              <a:buChar char="ü"/>
            </a:pPr>
            <a:r>
              <a:rPr lang="ar-SA" sz="2800" dirty="0">
                <a:solidFill>
                  <a:srgbClr val="0070C0"/>
                </a:solidFill>
                <a:latin typeface="Traditional Arabic" panose="02020603050405020304" pitchFamily="18" charset="-78"/>
                <a:cs typeface="Traditional Arabic" panose="02020603050405020304" pitchFamily="18" charset="-78"/>
              </a:rPr>
              <a:t>إعلان </a:t>
            </a:r>
            <a:r>
              <a:rPr lang="ar-SA" sz="2800" dirty="0" err="1">
                <a:solidFill>
                  <a:srgbClr val="0070C0"/>
                </a:solidFill>
                <a:latin typeface="Traditional Arabic" panose="02020603050405020304" pitchFamily="18" charset="-78"/>
                <a:cs typeface="Traditional Arabic" panose="02020603050405020304" pitchFamily="18" charset="-78"/>
              </a:rPr>
              <a:t>إنتشون</a:t>
            </a:r>
            <a:r>
              <a:rPr lang="ar-SA" sz="2800" dirty="0">
                <a:solidFill>
                  <a:srgbClr val="0070C0"/>
                </a:solidFill>
                <a:latin typeface="Traditional Arabic" panose="02020603050405020304" pitchFamily="18" charset="-78"/>
                <a:cs typeface="Traditional Arabic" panose="02020603050405020304" pitchFamily="18" charset="-78"/>
              </a:rPr>
              <a:t> في التعليم - التعليم 2030: نحو جودة التعليم الشامل والعادل والتعلم مدى الحياة </a:t>
            </a:r>
            <a:r>
              <a:rPr lang="ar-SA" sz="2800" dirty="0" smtClean="0">
                <a:solidFill>
                  <a:srgbClr val="0070C0"/>
                </a:solidFill>
                <a:latin typeface="Traditional Arabic" panose="02020603050405020304" pitchFamily="18" charset="-78"/>
                <a:cs typeface="Traditional Arabic" panose="02020603050405020304" pitchFamily="18" charset="-78"/>
              </a:rPr>
              <a:t>ل</a:t>
            </a:r>
            <a:r>
              <a:rPr lang="ar-EG" sz="2800" dirty="0" smtClean="0">
                <a:solidFill>
                  <a:srgbClr val="0070C0"/>
                </a:solidFill>
                <a:latin typeface="Traditional Arabic" panose="02020603050405020304" pitchFamily="18" charset="-78"/>
                <a:cs typeface="Traditional Arabic" panose="02020603050405020304" pitchFamily="18" charset="-78"/>
              </a:rPr>
              <a:t>ل</a:t>
            </a:r>
            <a:r>
              <a:rPr lang="ar-SA" sz="2800" dirty="0" smtClean="0">
                <a:solidFill>
                  <a:srgbClr val="0070C0"/>
                </a:solidFill>
                <a:latin typeface="Traditional Arabic" panose="02020603050405020304" pitchFamily="18" charset="-78"/>
                <a:cs typeface="Traditional Arabic" panose="02020603050405020304" pitchFamily="18" charset="-78"/>
              </a:rPr>
              <a:t>جميع</a:t>
            </a:r>
            <a:r>
              <a:rPr lang="ar-EG" sz="2800" dirty="0" smtClean="0">
                <a:solidFill>
                  <a:srgbClr val="0070C0"/>
                </a:solidFill>
                <a:latin typeface="Traditional Arabic" panose="02020603050405020304" pitchFamily="18" charset="-78"/>
                <a:cs typeface="Traditional Arabic" panose="02020603050405020304" pitchFamily="18" charset="-78"/>
              </a:rPr>
              <a:t>.</a:t>
            </a:r>
          </a:p>
          <a:p>
            <a:pPr marL="285750" indent="-285750" algn="r" rtl="1">
              <a:buFont typeface="Wingdings" panose="05000000000000000000" pitchFamily="2" charset="2"/>
              <a:buChar char="ü"/>
            </a:pPr>
            <a:r>
              <a:rPr lang="ar-EG" sz="2800" dirty="0">
                <a:solidFill>
                  <a:srgbClr val="0070C0"/>
                </a:solidFill>
                <a:latin typeface="Traditional Arabic" panose="02020603050405020304" pitchFamily="18" charset="-78"/>
                <a:cs typeface="Traditional Arabic" panose="02020603050405020304" pitchFamily="18" charset="-78"/>
              </a:rPr>
              <a:t>إعلان </a:t>
            </a:r>
            <a:r>
              <a:rPr lang="ar-EG" sz="2800" dirty="0" err="1">
                <a:solidFill>
                  <a:srgbClr val="0070C0"/>
                </a:solidFill>
                <a:latin typeface="Traditional Arabic" panose="02020603050405020304" pitchFamily="18" charset="-78"/>
                <a:cs typeface="Traditional Arabic" panose="02020603050405020304" pitchFamily="18" charset="-78"/>
              </a:rPr>
              <a:t>تشينغداو</a:t>
            </a:r>
            <a:r>
              <a:rPr lang="ar-EG" sz="2800" dirty="0">
                <a:solidFill>
                  <a:srgbClr val="0070C0"/>
                </a:solidFill>
                <a:latin typeface="Traditional Arabic" panose="02020603050405020304" pitchFamily="18" charset="-78"/>
                <a:cs typeface="Traditional Arabic" panose="02020603050405020304" pitchFamily="18" charset="-78"/>
              </a:rPr>
              <a:t> - اغتنام الفرص الرقمية، </a:t>
            </a:r>
            <a:r>
              <a:rPr lang="ar-EG" sz="2800" dirty="0" smtClean="0">
                <a:solidFill>
                  <a:srgbClr val="0070C0"/>
                </a:solidFill>
                <a:latin typeface="Traditional Arabic" panose="02020603050405020304" pitchFamily="18" charset="-78"/>
                <a:cs typeface="Traditional Arabic" panose="02020603050405020304" pitchFamily="18" charset="-78"/>
              </a:rPr>
              <a:t>وقيادة التحول في التعليم</a:t>
            </a:r>
          </a:p>
          <a:p>
            <a:pPr marL="285750" indent="-285750" algn="r" rtl="1">
              <a:buFont typeface="Wingdings" panose="05000000000000000000" pitchFamily="2" charset="2"/>
              <a:buChar char="ü"/>
            </a:pPr>
            <a:r>
              <a:rPr lang="ar-SA" sz="2800" dirty="0">
                <a:solidFill>
                  <a:srgbClr val="0070C0"/>
                </a:solidFill>
                <a:latin typeface="Traditional Arabic" panose="02020603050405020304" pitchFamily="18" charset="-78"/>
                <a:cs typeface="Traditional Arabic" panose="02020603050405020304" pitchFamily="18" charset="-78"/>
              </a:rPr>
              <a:t>التعليم في سياق </a:t>
            </a:r>
            <a:r>
              <a:rPr lang="ar-EG" sz="2800" dirty="0">
                <a:solidFill>
                  <a:srgbClr val="0070C0"/>
                </a:solidFill>
                <a:latin typeface="Traditional Arabic" panose="02020603050405020304" pitchFamily="18" charset="-78"/>
                <a:cs typeface="Traditional Arabic" panose="02020603050405020304" pitchFamily="18" charset="-78"/>
              </a:rPr>
              <a:t>أ</a:t>
            </a:r>
            <a:r>
              <a:rPr lang="ar-SA" sz="2800" dirty="0" smtClean="0">
                <a:solidFill>
                  <a:srgbClr val="0070C0"/>
                </a:solidFill>
                <a:latin typeface="Traditional Arabic" panose="02020603050405020304" pitchFamily="18" charset="-78"/>
                <a:cs typeface="Traditional Arabic" panose="02020603050405020304" pitchFamily="18" charset="-78"/>
              </a:rPr>
              <a:t>هداف </a:t>
            </a:r>
            <a:r>
              <a:rPr lang="ar-EG" sz="2800" dirty="0" smtClean="0">
                <a:solidFill>
                  <a:srgbClr val="0070C0"/>
                </a:solidFill>
                <a:latin typeface="Traditional Arabic" panose="02020603050405020304" pitchFamily="18" charset="-78"/>
                <a:cs typeface="Traditional Arabic" panose="02020603050405020304" pitchFamily="18" charset="-78"/>
              </a:rPr>
              <a:t>التنمية </a:t>
            </a:r>
            <a:r>
              <a:rPr lang="ar-SA" sz="2800" dirty="0" smtClean="0">
                <a:solidFill>
                  <a:srgbClr val="0070C0"/>
                </a:solidFill>
                <a:latin typeface="Traditional Arabic" panose="02020603050405020304" pitchFamily="18" charset="-78"/>
                <a:cs typeface="Traditional Arabic" panose="02020603050405020304" pitchFamily="18" charset="-78"/>
              </a:rPr>
              <a:t>المستدامة </a:t>
            </a:r>
            <a:r>
              <a:rPr lang="ar-EG" sz="2800" dirty="0" smtClean="0">
                <a:solidFill>
                  <a:srgbClr val="0070C0"/>
                </a:solidFill>
                <a:latin typeface="Traditional Arabic" panose="02020603050405020304" pitchFamily="18" charset="-78"/>
                <a:cs typeface="Traditional Arabic" panose="02020603050405020304" pitchFamily="18" charset="-78"/>
              </a:rPr>
              <a:t>، </a:t>
            </a:r>
            <a:r>
              <a:rPr lang="ar-SA" sz="2800" dirty="0" smtClean="0">
                <a:solidFill>
                  <a:srgbClr val="0070C0"/>
                </a:solidFill>
                <a:latin typeface="Traditional Arabic" panose="02020603050405020304" pitchFamily="18" charset="-78"/>
                <a:cs typeface="Traditional Arabic" panose="02020603050405020304" pitchFamily="18" charset="-78"/>
              </a:rPr>
              <a:t>وهي </a:t>
            </a:r>
            <a:r>
              <a:rPr lang="ar-SA" sz="2800" dirty="0">
                <a:solidFill>
                  <a:srgbClr val="0070C0"/>
                </a:solidFill>
                <a:latin typeface="Traditional Arabic" panose="02020603050405020304" pitchFamily="18" charset="-78"/>
                <a:cs typeface="Traditional Arabic" panose="02020603050405020304" pitchFamily="18" charset="-78"/>
              </a:rPr>
              <a:t>الهدف 4</a:t>
            </a:r>
            <a:r>
              <a:rPr lang="ar-SA" sz="2800" dirty="0" smtClean="0">
                <a:solidFill>
                  <a:srgbClr val="0070C0"/>
                </a:solidFill>
                <a:latin typeface="Traditional Arabic" panose="02020603050405020304" pitchFamily="18" charset="-78"/>
                <a:cs typeface="Traditional Arabic" panose="02020603050405020304" pitchFamily="18" charset="-78"/>
              </a:rPr>
              <a:t>.</a:t>
            </a:r>
            <a:endParaRPr lang="en-US" sz="2800" dirty="0" smtClean="0">
              <a:solidFill>
                <a:srgbClr val="0070C0"/>
              </a:solidFill>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ü"/>
            </a:pPr>
            <a:r>
              <a:rPr lang="ar-EG" sz="2800" dirty="0">
                <a:solidFill>
                  <a:srgbClr val="0070C0"/>
                </a:solidFill>
                <a:latin typeface="Traditional Arabic" panose="02020603050405020304" pitchFamily="18" charset="-78"/>
                <a:cs typeface="Traditional Arabic" panose="02020603050405020304" pitchFamily="18" charset="-78"/>
              </a:rPr>
              <a:t>ت</a:t>
            </a:r>
            <a:r>
              <a:rPr lang="ar-SA" sz="2800" dirty="0" smtClean="0">
                <a:solidFill>
                  <a:srgbClr val="0070C0"/>
                </a:solidFill>
                <a:latin typeface="Traditional Arabic" panose="02020603050405020304" pitchFamily="18" charset="-78"/>
                <a:cs typeface="Traditional Arabic" panose="02020603050405020304" pitchFamily="18" charset="-78"/>
              </a:rPr>
              <a:t>قرير </a:t>
            </a:r>
            <a:r>
              <a:rPr lang="ar-SA" sz="2800" dirty="0">
                <a:solidFill>
                  <a:srgbClr val="0070C0"/>
                </a:solidFill>
                <a:latin typeface="Traditional Arabic" panose="02020603050405020304" pitchFamily="18" charset="-78"/>
                <a:cs typeface="Traditional Arabic" panose="02020603050405020304" pitchFamily="18" charset="-78"/>
              </a:rPr>
              <a:t>لجنة النطاق العريض </a:t>
            </a:r>
            <a:r>
              <a:rPr lang="ar-EG" sz="2800" dirty="0" err="1" smtClean="0">
                <a:solidFill>
                  <a:srgbClr val="0070C0"/>
                </a:solidFill>
                <a:latin typeface="Traditional Arabic" panose="02020603050405020304" pitchFamily="18" charset="-78"/>
                <a:cs typeface="Traditional Arabic" panose="02020603050405020304" pitchFamily="18" charset="-78"/>
              </a:rPr>
              <a:t>لل</a:t>
            </a:r>
            <a:r>
              <a:rPr lang="ar-SA" sz="2800" dirty="0" smtClean="0">
                <a:solidFill>
                  <a:srgbClr val="0070C0"/>
                </a:solidFill>
                <a:latin typeface="Traditional Arabic" panose="02020603050405020304" pitchFamily="18" charset="-78"/>
                <a:cs typeface="Traditional Arabic" panose="02020603050405020304" pitchFamily="18" charset="-78"/>
              </a:rPr>
              <a:t>اتحاد </a:t>
            </a:r>
            <a:r>
              <a:rPr lang="ar-SA" sz="2800" dirty="0">
                <a:solidFill>
                  <a:srgbClr val="0070C0"/>
                </a:solidFill>
                <a:latin typeface="Traditional Arabic" panose="02020603050405020304" pitchFamily="18" charset="-78"/>
                <a:cs typeface="Traditional Arabic" panose="02020603050405020304" pitchFamily="18" charset="-78"/>
              </a:rPr>
              <a:t>الدولي للاتصالات </a:t>
            </a:r>
            <a:endParaRPr lang="ar-EG" sz="2800" dirty="0" smtClean="0">
              <a:solidFill>
                <a:srgbClr val="0070C0"/>
              </a:solidFill>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ü"/>
            </a:pPr>
            <a:r>
              <a:rPr lang="ar-EG" sz="2800" dirty="0" smtClean="0">
                <a:solidFill>
                  <a:srgbClr val="0070C0"/>
                </a:solidFill>
                <a:latin typeface="Traditional Arabic" panose="02020603050405020304" pitchFamily="18" charset="-78"/>
                <a:cs typeface="Traditional Arabic" panose="02020603050405020304" pitchFamily="18" charset="-78"/>
              </a:rPr>
              <a:t>القمة العالمية لمجتمع المعلومات وأهداف التنمية المستدامة/ مصفوفة</a:t>
            </a:r>
            <a:r>
              <a:rPr lang="en-US" sz="2800" dirty="0" smtClean="0">
                <a:solidFill>
                  <a:srgbClr val="0070C0"/>
                </a:solidFill>
                <a:latin typeface="Traditional Arabic" panose="02020603050405020304" pitchFamily="18" charset="-78"/>
                <a:cs typeface="Traditional Arabic" panose="02020603050405020304" pitchFamily="18" charset="-78"/>
              </a:rPr>
              <a:t> </a:t>
            </a:r>
            <a:r>
              <a:rPr lang="ar-EG" sz="2800" dirty="0" smtClean="0">
                <a:solidFill>
                  <a:srgbClr val="0070C0"/>
                </a:solidFill>
                <a:latin typeface="Traditional Arabic" panose="02020603050405020304" pitchFamily="18" charset="-78"/>
                <a:cs typeface="Traditional Arabic" panose="02020603050405020304" pitchFamily="18" charset="-78"/>
              </a:rPr>
              <a:t>ال</a:t>
            </a:r>
            <a:r>
              <a:rPr lang="ar-SA" sz="2800" dirty="0" smtClean="0">
                <a:solidFill>
                  <a:srgbClr val="0070C0"/>
                </a:solidFill>
                <a:latin typeface="Traditional Arabic" panose="02020603050405020304" pitchFamily="18" charset="-78"/>
                <a:cs typeface="Traditional Arabic" panose="02020603050405020304" pitchFamily="18" charset="-78"/>
              </a:rPr>
              <a:t>تكنولوجيا – التعليم</a:t>
            </a:r>
            <a:endParaRPr lang="ar-SA" sz="2000" dirty="0">
              <a:solidFill>
                <a:srgbClr val="0070C0"/>
              </a:solidFill>
              <a:latin typeface="Traditional Arabic" panose="02020603050405020304" pitchFamily="18" charset="-78"/>
              <a:cs typeface="Traditional Arabic" panose="02020603050405020304" pitchFamily="18" charset="-78"/>
            </a:endParaRPr>
          </a:p>
          <a:p>
            <a:pPr algn="r" rtl="1"/>
            <a:r>
              <a:rPr lang="ar-EG" dirty="0" smtClean="0">
                <a:solidFill>
                  <a:srgbClr val="0070C0"/>
                </a:solidFill>
                <a:latin typeface="Traditional Arabic" panose="02020603050405020304" pitchFamily="18" charset="-78"/>
                <a:cs typeface="Traditional Arabic" panose="02020603050405020304" pitchFamily="18" charset="-78"/>
              </a:rPr>
              <a:t>	</a:t>
            </a:r>
            <a:r>
              <a:rPr lang="ar-SA" dirty="0" smtClean="0">
                <a:solidFill>
                  <a:srgbClr val="0070C0"/>
                </a:solidFill>
                <a:latin typeface="Traditional Arabic" panose="02020603050405020304" pitchFamily="18" charset="-78"/>
                <a:cs typeface="Traditional Arabic" panose="02020603050405020304" pitchFamily="18" charset="-78"/>
              </a:rPr>
              <a:t>في المصفوفة يمكن أن نجد خطوط العمل التي تناسب مبادرات التعلم الذكي </a:t>
            </a:r>
            <a:r>
              <a:rPr lang="ar-EG" dirty="0" smtClean="0">
                <a:solidFill>
                  <a:srgbClr val="0070C0"/>
                </a:solidFill>
                <a:latin typeface="Traditional Arabic" panose="02020603050405020304" pitchFamily="18" charset="-78"/>
                <a:cs typeface="Traditional Arabic" panose="02020603050405020304" pitchFamily="18" charset="-78"/>
              </a:rPr>
              <a:t>التي </a:t>
            </a:r>
            <a:r>
              <a:rPr lang="ar-SA" dirty="0" smtClean="0">
                <a:solidFill>
                  <a:srgbClr val="0070C0"/>
                </a:solidFill>
                <a:latin typeface="Traditional Arabic" panose="02020603050405020304" pitchFamily="18" charset="-78"/>
                <a:cs typeface="Traditional Arabic" panose="02020603050405020304" pitchFamily="18" charset="-78"/>
              </a:rPr>
              <a:t>يجب أن تؤخذ بعين الاعتبار عند </a:t>
            </a:r>
            <a:r>
              <a:rPr lang="ar-EG" dirty="0" smtClean="0">
                <a:solidFill>
                  <a:srgbClr val="0070C0"/>
                </a:solidFill>
                <a:latin typeface="Traditional Arabic" panose="02020603050405020304" pitchFamily="18" charset="-78"/>
                <a:cs typeface="Traditional Arabic" panose="02020603050405020304" pitchFamily="18" charset="-78"/>
              </a:rPr>
              <a:t>	</a:t>
            </a:r>
            <a:r>
              <a:rPr lang="ar-SA" dirty="0" smtClean="0">
                <a:solidFill>
                  <a:srgbClr val="0070C0"/>
                </a:solidFill>
                <a:latin typeface="Traditional Arabic" panose="02020603050405020304" pitchFamily="18" charset="-78"/>
                <a:cs typeface="Traditional Arabic" panose="02020603050405020304" pitchFamily="18" charset="-78"/>
              </a:rPr>
              <a:t>التخطيط لمبادرة وطنية</a:t>
            </a:r>
            <a:r>
              <a:rPr lang="ar-EG" dirty="0" smtClean="0">
                <a:solidFill>
                  <a:srgbClr val="0070C0"/>
                </a:solidFill>
                <a:latin typeface="Traditional Arabic" panose="02020603050405020304" pitchFamily="18" charset="-78"/>
                <a:cs typeface="Traditional Arabic" panose="02020603050405020304" pitchFamily="18" charset="-78"/>
              </a:rPr>
              <a:t>، </a:t>
            </a:r>
            <a:r>
              <a:rPr lang="en-US" dirty="0" smtClean="0">
                <a:solidFill>
                  <a:srgbClr val="0070C0"/>
                </a:solidFill>
                <a:latin typeface="Traditional Arabic" panose="02020603050405020304" pitchFamily="18" charset="-78"/>
                <a:cs typeface="Traditional Arabic" panose="02020603050405020304" pitchFamily="18" charset="-78"/>
              </a:rPr>
              <a:t>C3, C7</a:t>
            </a:r>
            <a:endParaRPr lang="ar-EG" dirty="0" smtClean="0">
              <a:solidFill>
                <a:srgbClr val="0070C0"/>
              </a:solidFill>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ü"/>
            </a:pPr>
            <a:r>
              <a:rPr lang="ar-EG" sz="2800" dirty="0">
                <a:solidFill>
                  <a:srgbClr val="0070C0"/>
                </a:solidFill>
                <a:latin typeface="Traditional Arabic" panose="02020603050405020304" pitchFamily="18" charset="-78"/>
                <a:cs typeface="Traditional Arabic" panose="02020603050405020304" pitchFamily="18" charset="-78"/>
              </a:rPr>
              <a:t>المبادرة الإقليمية العربية للتعلم الذكي 2014- 2017</a:t>
            </a:r>
          </a:p>
          <a:p>
            <a:pPr algn="ctr" rtl="1"/>
            <a:r>
              <a:rPr lang="ar-EG" sz="2800" b="1" dirty="0" smtClean="0">
                <a:solidFill>
                  <a:srgbClr val="0070C0"/>
                </a:solidFill>
                <a:latin typeface="Traditional Arabic" panose="02020603050405020304" pitchFamily="18" charset="-78"/>
                <a:cs typeface="Traditional Arabic" panose="02020603050405020304" pitchFamily="18" charset="-78"/>
              </a:rPr>
              <a:t>النطاق العريض: المفتاح لتوفير التعليم الجيد للجميع</a:t>
            </a:r>
          </a:p>
          <a:p>
            <a:pPr algn="ctr" rtl="1"/>
            <a:r>
              <a:rPr lang="ar-EG" sz="2800" b="1" dirty="0">
                <a:solidFill>
                  <a:srgbClr val="0070C0"/>
                </a:solidFill>
                <a:latin typeface="Traditional Arabic" panose="02020603050405020304" pitchFamily="18" charset="-78"/>
                <a:cs typeface="Traditional Arabic" panose="02020603050405020304" pitchFamily="18" charset="-78"/>
              </a:rPr>
              <a:t>	</a:t>
            </a:r>
            <a:endParaRPr lang="ar-EG" b="1" dirty="0">
              <a:solidFill>
                <a:srgbClr val="0070C0"/>
              </a:solidFill>
              <a:latin typeface="Traditional Arabic" panose="02020603050405020304" pitchFamily="18" charset="-78"/>
              <a:cs typeface="Traditional Arabic" panose="02020603050405020304" pitchFamily="18" charset="-78"/>
            </a:endParaRPr>
          </a:p>
          <a:p>
            <a:pPr algn="ctr" rtl="1"/>
            <a:endParaRPr lang="ar-EG" sz="2800" b="1" dirty="0" smtClean="0">
              <a:solidFill>
                <a:srgbClr val="0070C0"/>
              </a:solidFill>
              <a:latin typeface="Traditional Arabic" panose="02020603050405020304" pitchFamily="18" charset="-78"/>
              <a:cs typeface="Traditional Arabic" panose="02020603050405020304" pitchFamily="18" charset="-78"/>
            </a:endParaRPr>
          </a:p>
        </p:txBody>
      </p:sp>
      <p:sp>
        <p:nvSpPr>
          <p:cNvPr id="10" name="TextBox 12"/>
          <p:cNvSpPr txBox="1"/>
          <p:nvPr/>
        </p:nvSpPr>
        <p:spPr>
          <a:xfrm>
            <a:off x="1" y="5951802"/>
            <a:ext cx="9143999" cy="707886"/>
          </a:xfrm>
          <a:prstGeom prst="rect">
            <a:avLst/>
          </a:prstGeom>
          <a:solidFill>
            <a:schemeClr val="accent1">
              <a:lumMod val="20000"/>
              <a:lumOff val="80000"/>
            </a:schemeClr>
          </a:solidFill>
          <a:ln w="3175">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2000" b="1" dirty="0">
                <a:solidFill>
                  <a:srgbClr val="4F81BD"/>
                </a:solidFill>
                <a:latin typeface="عنوانTraditional Arabic"/>
                <a:cs typeface="Traditional Arabic" panose="02020603050405020304" pitchFamily="18" charset="-78"/>
              </a:rPr>
              <a:t>المنتدي </a:t>
            </a:r>
            <a:r>
              <a:rPr lang="ar-SA" sz="2000" b="1" dirty="0" smtClean="0">
                <a:solidFill>
                  <a:srgbClr val="4F81BD"/>
                </a:solidFill>
                <a:latin typeface="عنوانTraditional Arabic"/>
                <a:cs typeface="Traditional Arabic" panose="02020603050405020304" pitchFamily="18" charset="-78"/>
              </a:rPr>
              <a:t>الإقليمي </a:t>
            </a:r>
            <a:r>
              <a:rPr lang="ar-SA" sz="2000" b="1" dirty="0">
                <a:solidFill>
                  <a:srgbClr val="4F81BD"/>
                </a:solidFill>
                <a:latin typeface="عنوانTraditional Arabic"/>
                <a:cs typeface="Traditional Arabic" panose="02020603050405020304" pitchFamily="18" charset="-78"/>
              </a:rPr>
              <a:t>للتنمية للمنطقة العربية</a:t>
            </a:r>
          </a:p>
          <a:p>
            <a:pPr algn="ctr"/>
            <a:r>
              <a:rPr lang="ar-SA" sz="2000" b="1" dirty="0">
                <a:solidFill>
                  <a:srgbClr val="4F81BD"/>
                </a:solidFill>
                <a:latin typeface="عنوانTraditional Arabic"/>
                <a:cs typeface="Traditional Arabic" panose="02020603050405020304" pitchFamily="18" charset="-78"/>
              </a:rPr>
              <a:t>السودان – الخرطوم </a:t>
            </a:r>
            <a:r>
              <a:rPr lang="ar-SA" b="1" dirty="0">
                <a:solidFill>
                  <a:srgbClr val="4F81BD"/>
                </a:solidFill>
                <a:latin typeface="عنوانTraditional Arabic"/>
                <a:cs typeface="Traditional Arabic" panose="02020603050405020304" pitchFamily="18" charset="-78"/>
              </a:rPr>
              <a:t>29</a:t>
            </a:r>
            <a:r>
              <a:rPr lang="ar-SA" sz="2000" b="1" dirty="0">
                <a:solidFill>
                  <a:srgbClr val="4F81BD"/>
                </a:solidFill>
                <a:latin typeface="عنوانTraditional Arabic"/>
                <a:cs typeface="Traditional Arabic" panose="02020603050405020304" pitchFamily="18" charset="-78"/>
              </a:rPr>
              <a:t> يناير </a:t>
            </a:r>
            <a:r>
              <a:rPr lang="ar-SA" b="1" dirty="0">
                <a:solidFill>
                  <a:srgbClr val="4F81BD"/>
                </a:solidFill>
                <a:latin typeface="عنوانTraditional Arabic"/>
                <a:cs typeface="Traditional Arabic" panose="02020603050405020304" pitchFamily="18" charset="-78"/>
              </a:rPr>
              <a:t>2017</a:t>
            </a:r>
            <a:endParaRPr lang="en-US" b="1" dirty="0">
              <a:solidFill>
                <a:srgbClr val="4F81BD"/>
              </a:solidFill>
              <a:latin typeface="عنوانTraditional Arabic"/>
              <a:cs typeface="Traditional Arabic" panose="02020603050405020304" pitchFamily="18" charset="-78"/>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4" y="5881555"/>
            <a:ext cx="876300" cy="813559"/>
          </a:xfrm>
          <a:prstGeom prst="rect">
            <a:avLst/>
          </a:prstGeom>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337" y="5959601"/>
            <a:ext cx="1299452" cy="72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448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490"/>
            <a:ext cx="8088104" cy="1143000"/>
          </a:xfrm>
        </p:spPr>
        <p:txBody>
          <a:bodyPr>
            <a:normAutofit/>
          </a:bodyPr>
          <a:lstStyle/>
          <a:p>
            <a:r>
              <a:rPr lang="ar-SA" sz="3200" dirty="0">
                <a:solidFill>
                  <a:srgbClr val="558ED5"/>
                </a:solidFill>
                <a:latin typeface="عنوانTraditional Arabic"/>
                <a:cs typeface="Traditional Arabic" panose="02020603050405020304" pitchFamily="18" charset="-78"/>
              </a:rPr>
              <a:t>التحديات الإقليمية المتعلقة بالتعليم</a:t>
            </a:r>
            <a:endParaRPr lang="en-US" sz="3200" dirty="0"/>
          </a:p>
        </p:txBody>
      </p:sp>
      <p:sp>
        <p:nvSpPr>
          <p:cNvPr id="3" name="TextBox 2"/>
          <p:cNvSpPr txBox="1"/>
          <p:nvPr/>
        </p:nvSpPr>
        <p:spPr>
          <a:xfrm>
            <a:off x="5214938" y="3521016"/>
            <a:ext cx="3473241" cy="2523768"/>
          </a:xfrm>
          <a:prstGeom prst="rect">
            <a:avLst/>
          </a:prstGeom>
          <a:noFill/>
        </p:spPr>
        <p:txBody>
          <a:bodyPr wrap="square" rtlCol="0">
            <a:spAutoFit/>
          </a:bodyPr>
          <a:lstStyle/>
          <a:p>
            <a:pPr lvl="0" algn="r" rtl="1"/>
            <a:r>
              <a:rPr lang="ar-SA" sz="1400" b="1" u="sng" dirty="0" smtClean="0">
                <a:latin typeface="Traditional Arabic" panose="02020603050405020304" pitchFamily="18" charset="-78"/>
                <a:cs typeface="Traditional Arabic" panose="02020603050405020304" pitchFamily="18" charset="-78"/>
              </a:rPr>
              <a:t> </a:t>
            </a:r>
          </a:p>
          <a:p>
            <a:pPr marL="285750" lvl="0" indent="-285750" algn="r" rtl="1">
              <a:buFont typeface="Courier New" panose="02070309020205020404" pitchFamily="49" charset="0"/>
              <a:buChar char="o"/>
            </a:pPr>
            <a:r>
              <a:rPr lang="ar-SA" dirty="0" smtClean="0">
                <a:solidFill>
                  <a:srgbClr val="0070C0"/>
                </a:solidFill>
                <a:latin typeface="Traditional Arabic" panose="02020603050405020304" pitchFamily="18" charset="-78"/>
                <a:cs typeface="Traditional Arabic" panose="02020603050405020304" pitchFamily="18" charset="-78"/>
              </a:rPr>
              <a:t>اعتماد </a:t>
            </a:r>
            <a:r>
              <a:rPr lang="ar-SA" dirty="0">
                <a:solidFill>
                  <a:srgbClr val="0070C0"/>
                </a:solidFill>
                <a:latin typeface="Traditional Arabic" panose="02020603050405020304" pitchFamily="18" charset="-78"/>
                <a:cs typeface="Traditional Arabic" panose="02020603050405020304" pitchFamily="18" charset="-78"/>
              </a:rPr>
              <a:t>التغيير </a:t>
            </a:r>
            <a:r>
              <a:rPr lang="ar-SA" dirty="0" smtClean="0">
                <a:solidFill>
                  <a:srgbClr val="0070C0"/>
                </a:solidFill>
                <a:latin typeface="Traditional Arabic" panose="02020603050405020304" pitchFamily="18" charset="-78"/>
                <a:cs typeface="Traditional Arabic" panose="02020603050405020304" pitchFamily="18" charset="-78"/>
              </a:rPr>
              <a:t>و</a:t>
            </a:r>
            <a:r>
              <a:rPr lang="ar-EG" dirty="0" smtClean="0">
                <a:solidFill>
                  <a:srgbClr val="0070C0"/>
                </a:solidFill>
                <a:latin typeface="Traditional Arabic" panose="02020603050405020304" pitchFamily="18" charset="-78"/>
                <a:cs typeface="Traditional Arabic" panose="02020603050405020304" pitchFamily="18" charset="-78"/>
              </a:rPr>
              <a:t>استخدام الت</a:t>
            </a:r>
            <a:r>
              <a:rPr lang="ar-SA" dirty="0" smtClean="0">
                <a:solidFill>
                  <a:srgbClr val="0070C0"/>
                </a:solidFill>
                <a:latin typeface="Traditional Arabic" panose="02020603050405020304" pitchFamily="18" charset="-78"/>
                <a:cs typeface="Traditional Arabic" panose="02020603050405020304" pitchFamily="18" charset="-78"/>
              </a:rPr>
              <a:t>قنية </a:t>
            </a:r>
            <a:r>
              <a:rPr lang="ar-SA" dirty="0">
                <a:solidFill>
                  <a:srgbClr val="0070C0"/>
                </a:solidFill>
                <a:latin typeface="Traditional Arabic" panose="02020603050405020304" pitchFamily="18" charset="-78"/>
                <a:cs typeface="Traditional Arabic" panose="02020603050405020304" pitchFamily="18" charset="-78"/>
              </a:rPr>
              <a:t>محدودة </a:t>
            </a:r>
            <a:endParaRPr lang="ar-EG" dirty="0" smtClean="0">
              <a:solidFill>
                <a:srgbClr val="0070C0"/>
              </a:solidFill>
              <a:latin typeface="Traditional Arabic" panose="02020603050405020304" pitchFamily="18" charset="-78"/>
              <a:cs typeface="Traditional Arabic" panose="02020603050405020304" pitchFamily="18" charset="-78"/>
            </a:endParaRPr>
          </a:p>
          <a:p>
            <a:pPr marL="285750" lvl="0" indent="-285750" algn="r" rtl="1">
              <a:buFont typeface="Courier New" panose="02070309020205020404" pitchFamily="49" charset="0"/>
              <a:buChar char="o"/>
            </a:pPr>
            <a:r>
              <a:rPr lang="ar-SA" dirty="0" smtClean="0">
                <a:solidFill>
                  <a:srgbClr val="0070C0"/>
                </a:solidFill>
                <a:latin typeface="Traditional Arabic" panose="02020603050405020304" pitchFamily="18" charset="-78"/>
                <a:cs typeface="Traditional Arabic" panose="02020603050405020304" pitchFamily="18" charset="-78"/>
              </a:rPr>
              <a:t>دور </a:t>
            </a:r>
            <a:r>
              <a:rPr lang="ar-SA" dirty="0">
                <a:solidFill>
                  <a:srgbClr val="0070C0"/>
                </a:solidFill>
                <a:latin typeface="Traditional Arabic" panose="02020603050405020304" pitchFamily="18" charset="-78"/>
                <a:cs typeface="Traditional Arabic" panose="02020603050405020304" pitchFamily="18" charset="-78"/>
              </a:rPr>
              <a:t>أعضاء هيئة التدريس والتطوير </a:t>
            </a:r>
            <a:r>
              <a:rPr lang="ar-SA" dirty="0" smtClean="0">
                <a:solidFill>
                  <a:srgbClr val="0070C0"/>
                </a:solidFill>
                <a:latin typeface="Traditional Arabic" panose="02020603050405020304" pitchFamily="18" charset="-78"/>
                <a:cs typeface="Traditional Arabic" panose="02020603050405020304" pitchFamily="18" charset="-78"/>
              </a:rPr>
              <a:t>المهني</a:t>
            </a:r>
            <a:endParaRPr lang="ar-EG" dirty="0" smtClean="0">
              <a:solidFill>
                <a:srgbClr val="0070C0"/>
              </a:solidFill>
              <a:latin typeface="Traditional Arabic" panose="02020603050405020304" pitchFamily="18" charset="-78"/>
              <a:cs typeface="Traditional Arabic" panose="02020603050405020304" pitchFamily="18" charset="-78"/>
            </a:endParaRPr>
          </a:p>
          <a:p>
            <a:pPr marL="285750" lvl="0" indent="-285750" algn="r" rtl="1">
              <a:buFont typeface="Courier New" panose="02070309020205020404" pitchFamily="49" charset="0"/>
              <a:buChar char="o"/>
            </a:pPr>
            <a:r>
              <a:rPr lang="ar-SA" dirty="0">
                <a:solidFill>
                  <a:srgbClr val="0070C0"/>
                </a:solidFill>
                <a:latin typeface="Traditional Arabic" panose="02020603050405020304" pitchFamily="18" charset="-78"/>
                <a:cs typeface="Traditional Arabic" panose="02020603050405020304" pitchFamily="18" charset="-78"/>
              </a:rPr>
              <a:t>ضمان دعم القيادة </a:t>
            </a:r>
            <a:r>
              <a:rPr lang="ar-SA" dirty="0" smtClean="0">
                <a:solidFill>
                  <a:srgbClr val="0070C0"/>
                </a:solidFill>
                <a:latin typeface="Traditional Arabic" panose="02020603050405020304" pitchFamily="18" charset="-78"/>
                <a:cs typeface="Traditional Arabic" panose="02020603050405020304" pitchFamily="18" charset="-78"/>
              </a:rPr>
              <a:t>وتسهيل</a:t>
            </a:r>
            <a:r>
              <a:rPr lang="ar-EG" dirty="0" smtClean="0">
                <a:solidFill>
                  <a:srgbClr val="0070C0"/>
                </a:solidFill>
                <a:latin typeface="Traditional Arabic" panose="02020603050405020304" pitchFamily="18" charset="-78"/>
                <a:cs typeface="Traditional Arabic" panose="02020603050405020304" pitchFamily="18" charset="-78"/>
              </a:rPr>
              <a:t> التحول للتعلم الذكي</a:t>
            </a:r>
          </a:p>
          <a:p>
            <a:pPr marL="285750" lvl="0" indent="-285750" algn="r" rtl="1">
              <a:buFont typeface="Courier New" panose="02070309020205020404" pitchFamily="49" charset="0"/>
              <a:buChar char="o"/>
            </a:pPr>
            <a:r>
              <a:rPr lang="ar-EG" dirty="0" smtClean="0">
                <a:solidFill>
                  <a:srgbClr val="0070C0"/>
                </a:solidFill>
                <a:latin typeface="Traditional Arabic" panose="02020603050405020304" pitchFamily="18" charset="-78"/>
                <a:cs typeface="Traditional Arabic" panose="02020603050405020304" pitchFamily="18" charset="-78"/>
              </a:rPr>
              <a:t>وضع "</a:t>
            </a:r>
            <a:r>
              <a:rPr lang="ar-EG" dirty="0">
                <a:solidFill>
                  <a:srgbClr val="0070C0"/>
                </a:solidFill>
                <a:latin typeface="Traditional Arabic" panose="02020603050405020304" pitchFamily="18" charset="-78"/>
                <a:cs typeface="Traditional Arabic" panose="02020603050405020304" pitchFamily="18" charset="-78"/>
              </a:rPr>
              <a:t>سياسة تكنولوجيا المعلومات والاتصالات </a:t>
            </a:r>
            <a:r>
              <a:rPr lang="ar-EG" dirty="0" smtClean="0">
                <a:solidFill>
                  <a:srgbClr val="0070C0"/>
                </a:solidFill>
                <a:latin typeface="Traditional Arabic" panose="02020603050405020304" pitchFamily="18" charset="-78"/>
                <a:cs typeface="Traditional Arabic" panose="02020603050405020304" pitchFamily="18" charset="-78"/>
              </a:rPr>
              <a:t>التعليمية" من أجل تحسين </a:t>
            </a:r>
            <a:r>
              <a:rPr lang="ar-EG" dirty="0">
                <a:solidFill>
                  <a:srgbClr val="0070C0"/>
                </a:solidFill>
                <a:latin typeface="Traditional Arabic" panose="02020603050405020304" pitchFamily="18" charset="-78"/>
                <a:cs typeface="Traditional Arabic" panose="02020603050405020304" pitchFamily="18" charset="-78"/>
              </a:rPr>
              <a:t>إدماج التكنولوجيا في التعليم </a:t>
            </a:r>
            <a:r>
              <a:rPr lang="ar-EG" dirty="0" smtClean="0">
                <a:solidFill>
                  <a:srgbClr val="0070C0"/>
                </a:solidFill>
                <a:latin typeface="Traditional Arabic" panose="02020603050405020304" pitchFamily="18" charset="-78"/>
                <a:cs typeface="Traditional Arabic" panose="02020603050405020304" pitchFamily="18" charset="-78"/>
              </a:rPr>
              <a:t>والإدارة</a:t>
            </a:r>
          </a:p>
          <a:p>
            <a:pPr marL="285750" indent="-285750" algn="r" rtl="1">
              <a:buFont typeface="Courier New" panose="02070309020205020404" pitchFamily="49" charset="0"/>
              <a:buChar char="o"/>
            </a:pPr>
            <a:r>
              <a:rPr lang="ar-EG" dirty="0">
                <a:solidFill>
                  <a:srgbClr val="0070C0"/>
                </a:solidFill>
                <a:latin typeface="Traditional Arabic" panose="02020603050405020304" pitchFamily="18" charset="-78"/>
                <a:cs typeface="Traditional Arabic" panose="02020603050405020304" pitchFamily="18" charset="-78"/>
              </a:rPr>
              <a:t>عدم وجود برامج تعليمية ومنصات </a:t>
            </a:r>
            <a:r>
              <a:rPr lang="ar-EG" dirty="0" smtClean="0">
                <a:solidFill>
                  <a:srgbClr val="0070C0"/>
                </a:solidFill>
                <a:latin typeface="Traditional Arabic" panose="02020603050405020304" pitchFamily="18" charset="-78"/>
                <a:cs typeface="Traditional Arabic" panose="02020603050405020304" pitchFamily="18" charset="-78"/>
              </a:rPr>
              <a:t>مبتكرة</a:t>
            </a:r>
          </a:p>
          <a:p>
            <a:pPr marL="285750" indent="-285750" algn="r" rtl="1">
              <a:buFont typeface="Courier New" panose="02070309020205020404" pitchFamily="49" charset="0"/>
              <a:buChar char="o"/>
            </a:pPr>
            <a:r>
              <a:rPr lang="ar-SA" dirty="0">
                <a:solidFill>
                  <a:srgbClr val="0070C0"/>
                </a:solidFill>
                <a:latin typeface="Traditional Arabic" panose="02020603050405020304" pitchFamily="18" charset="-78"/>
                <a:cs typeface="Traditional Arabic" panose="02020603050405020304" pitchFamily="18" charset="-78"/>
              </a:rPr>
              <a:t>موارد التعليم الرقمية والخدمات </a:t>
            </a:r>
            <a:endParaRPr lang="en-US" dirty="0">
              <a:solidFill>
                <a:srgbClr val="0070C0"/>
              </a:solidFill>
              <a:latin typeface="Traditional Arabic" panose="02020603050405020304" pitchFamily="18" charset="-78"/>
              <a:cs typeface="Traditional Arabic" panose="02020603050405020304" pitchFamily="18" charset="-78"/>
            </a:endParaRPr>
          </a:p>
        </p:txBody>
      </p:sp>
      <p:graphicFrame>
        <p:nvGraphicFramePr>
          <p:cNvPr id="15" name="Diagram 14"/>
          <p:cNvGraphicFramePr/>
          <p:nvPr>
            <p:extLst>
              <p:ext uri="{D42A27DB-BD31-4B8C-83A1-F6EECF244321}">
                <p14:modId xmlns:p14="http://schemas.microsoft.com/office/powerpoint/2010/main" val="1707802265"/>
              </p:ext>
            </p:extLst>
          </p:nvPr>
        </p:nvGraphicFramePr>
        <p:xfrm>
          <a:off x="1193326" y="1234190"/>
          <a:ext cx="6777512" cy="252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700088" y="3757958"/>
            <a:ext cx="3414712" cy="2031325"/>
          </a:xfrm>
          <a:prstGeom prst="rect">
            <a:avLst/>
          </a:prstGeom>
        </p:spPr>
        <p:txBody>
          <a:bodyPr wrap="square">
            <a:spAutoFit/>
          </a:bodyPr>
          <a:lstStyle/>
          <a:p>
            <a:pPr marL="285750" lvl="0" indent="-285750" algn="r" rtl="1">
              <a:buFont typeface="Courier New" panose="02070309020205020404" pitchFamily="49" charset="0"/>
              <a:buChar char="o"/>
            </a:pPr>
            <a:r>
              <a:rPr lang="ar-SA" dirty="0">
                <a:solidFill>
                  <a:srgbClr val="0070C0"/>
                </a:solidFill>
                <a:latin typeface="Traditional Arabic" panose="02020603050405020304" pitchFamily="18" charset="-78"/>
                <a:cs typeface="Traditional Arabic" panose="02020603050405020304" pitchFamily="18" charset="-78"/>
              </a:rPr>
              <a:t>وضع سياسات ملائمة</a:t>
            </a:r>
            <a:r>
              <a:rPr lang="ar-EG" dirty="0">
                <a:solidFill>
                  <a:srgbClr val="0070C0"/>
                </a:solidFill>
                <a:latin typeface="Traditional Arabic" panose="02020603050405020304" pitchFamily="18" charset="-78"/>
                <a:cs typeface="Traditional Arabic" panose="02020603050405020304" pitchFamily="18" charset="-78"/>
              </a:rPr>
              <a:t> من أجل تخريج</a:t>
            </a:r>
            <a:r>
              <a:rPr lang="ar-SA" dirty="0">
                <a:solidFill>
                  <a:srgbClr val="0070C0"/>
                </a:solidFill>
                <a:latin typeface="Traditional Arabic" panose="02020603050405020304" pitchFamily="18" charset="-78"/>
                <a:cs typeface="Traditional Arabic" panose="02020603050405020304" pitchFamily="18" charset="-78"/>
              </a:rPr>
              <a:t> متعلمين </a:t>
            </a:r>
            <a:r>
              <a:rPr lang="ar-EG" dirty="0">
                <a:solidFill>
                  <a:srgbClr val="0070C0"/>
                </a:solidFill>
                <a:latin typeface="Traditional Arabic" panose="02020603050405020304" pitchFamily="18" charset="-78"/>
                <a:cs typeface="Traditional Arabic" panose="02020603050405020304" pitchFamily="18" charset="-78"/>
              </a:rPr>
              <a:t>من </a:t>
            </a:r>
            <a:r>
              <a:rPr lang="ar-SA" dirty="0">
                <a:solidFill>
                  <a:srgbClr val="0070C0"/>
                </a:solidFill>
                <a:latin typeface="Traditional Arabic" panose="02020603050405020304" pitchFamily="18" charset="-78"/>
                <a:cs typeface="Traditional Arabic" panose="02020603050405020304" pitchFamily="18" charset="-78"/>
              </a:rPr>
              <a:t>ذوي المهارات التي يمكن أن </a:t>
            </a:r>
            <a:r>
              <a:rPr lang="ar-EG" dirty="0">
                <a:solidFill>
                  <a:srgbClr val="0070C0"/>
                </a:solidFill>
                <a:latin typeface="Traditional Arabic" panose="02020603050405020304" pitchFamily="18" charset="-78"/>
                <a:cs typeface="Traditional Arabic" panose="02020603050405020304" pitchFamily="18" charset="-78"/>
              </a:rPr>
              <a:t>تستخدم و</a:t>
            </a:r>
            <a:r>
              <a:rPr lang="ar-SA" dirty="0">
                <a:solidFill>
                  <a:srgbClr val="0070C0"/>
                </a:solidFill>
                <a:latin typeface="Traditional Arabic" panose="02020603050405020304" pitchFamily="18" charset="-78"/>
                <a:cs typeface="Traditional Arabic" panose="02020603050405020304" pitchFamily="18" charset="-78"/>
              </a:rPr>
              <a:t>تخلق و</a:t>
            </a:r>
            <a:r>
              <a:rPr lang="ar-EG" dirty="0">
                <a:solidFill>
                  <a:srgbClr val="0070C0"/>
                </a:solidFill>
                <a:latin typeface="Traditional Arabic" panose="02020603050405020304" pitchFamily="18" charset="-78"/>
                <a:cs typeface="Traditional Arabic" panose="02020603050405020304" pitchFamily="18" charset="-78"/>
              </a:rPr>
              <a:t>تشارك</a:t>
            </a:r>
            <a:r>
              <a:rPr lang="ar-SA" dirty="0">
                <a:solidFill>
                  <a:srgbClr val="0070C0"/>
                </a:solidFill>
                <a:latin typeface="Traditional Arabic" panose="02020603050405020304" pitchFamily="18" charset="-78"/>
                <a:cs typeface="Traditional Arabic" panose="02020603050405020304" pitchFamily="18" charset="-78"/>
              </a:rPr>
              <a:t> المعرفة</a:t>
            </a:r>
            <a:endParaRPr lang="ar-EG" dirty="0">
              <a:solidFill>
                <a:srgbClr val="0070C0"/>
              </a:solidFill>
              <a:latin typeface="Traditional Arabic" panose="02020603050405020304" pitchFamily="18" charset="-78"/>
              <a:cs typeface="Traditional Arabic" panose="02020603050405020304" pitchFamily="18" charset="-78"/>
            </a:endParaRPr>
          </a:p>
          <a:p>
            <a:pPr marL="285750" lvl="0" indent="-285750" algn="r" rtl="1">
              <a:buFont typeface="Courier New" panose="02070309020205020404" pitchFamily="49" charset="0"/>
              <a:buChar char="o"/>
            </a:pPr>
            <a:r>
              <a:rPr lang="ar-SA" dirty="0">
                <a:solidFill>
                  <a:srgbClr val="0070C0"/>
                </a:solidFill>
                <a:latin typeface="Traditional Arabic" panose="02020603050405020304" pitchFamily="18" charset="-78"/>
                <a:cs typeface="Traditional Arabic" panose="02020603050405020304" pitchFamily="18" charset="-78"/>
              </a:rPr>
              <a:t>البنية التحتية تكنولوجيا المعلومات والاتصالات: التي يمكن أن تسهل التواصل الفعال ونشر ومعالجة </a:t>
            </a:r>
            <a:r>
              <a:rPr lang="ar-SA" dirty="0" smtClean="0">
                <a:solidFill>
                  <a:srgbClr val="0070C0"/>
                </a:solidFill>
                <a:latin typeface="Traditional Arabic" panose="02020603050405020304" pitchFamily="18" charset="-78"/>
                <a:cs typeface="Traditional Arabic" panose="02020603050405020304" pitchFamily="18" charset="-78"/>
              </a:rPr>
              <a:t>المعلومات</a:t>
            </a:r>
            <a:r>
              <a:rPr lang="en-US" dirty="0" smtClean="0">
                <a:solidFill>
                  <a:srgbClr val="0070C0"/>
                </a:solidFill>
                <a:latin typeface="Traditional Arabic" panose="02020603050405020304" pitchFamily="18" charset="-78"/>
                <a:cs typeface="Traditional Arabic" panose="02020603050405020304" pitchFamily="18" charset="-78"/>
              </a:rPr>
              <a:t> </a:t>
            </a:r>
            <a:endParaRPr lang="ar-EG" dirty="0">
              <a:solidFill>
                <a:srgbClr val="0070C0"/>
              </a:solidFill>
              <a:latin typeface="Traditional Arabic" panose="02020603050405020304" pitchFamily="18" charset="-78"/>
              <a:cs typeface="Traditional Arabic" panose="02020603050405020304" pitchFamily="18" charset="-78"/>
            </a:endParaRPr>
          </a:p>
          <a:p>
            <a:pPr marL="285750" lvl="0" indent="-285750" algn="r" rtl="1">
              <a:buFont typeface="Courier New" panose="02070309020205020404" pitchFamily="49" charset="0"/>
              <a:buChar char="o"/>
            </a:pPr>
            <a:r>
              <a:rPr lang="ar-EG" dirty="0">
                <a:solidFill>
                  <a:srgbClr val="0070C0"/>
                </a:solidFill>
                <a:latin typeface="Traditional Arabic" panose="02020603050405020304" pitchFamily="18" charset="-78"/>
                <a:cs typeface="Traditional Arabic" panose="02020603050405020304" pitchFamily="18" charset="-78"/>
              </a:rPr>
              <a:t>عدم وجود ثقافة ريادة الأعمال</a:t>
            </a:r>
            <a:endParaRPr lang="ar-SA" dirty="0">
              <a:solidFill>
                <a:srgbClr val="0070C0"/>
              </a:solidFill>
              <a:latin typeface="Traditional Arabic" panose="02020603050405020304" pitchFamily="18" charset="-78"/>
              <a:cs typeface="Traditional Arabic" panose="02020603050405020304" pitchFamily="18" charset="-78"/>
            </a:endParaRPr>
          </a:p>
        </p:txBody>
      </p:sp>
      <p:sp>
        <p:nvSpPr>
          <p:cNvPr id="12" name="TextBox 12"/>
          <p:cNvSpPr txBox="1"/>
          <p:nvPr/>
        </p:nvSpPr>
        <p:spPr>
          <a:xfrm>
            <a:off x="1" y="5951802"/>
            <a:ext cx="9143999" cy="707886"/>
          </a:xfrm>
          <a:prstGeom prst="rect">
            <a:avLst/>
          </a:prstGeom>
          <a:solidFill>
            <a:schemeClr val="accent1">
              <a:lumMod val="20000"/>
              <a:lumOff val="80000"/>
            </a:schemeClr>
          </a:solidFill>
          <a:ln w="3175">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2000" b="1" dirty="0">
                <a:solidFill>
                  <a:srgbClr val="4F81BD"/>
                </a:solidFill>
                <a:latin typeface="عنوانTraditional Arabic"/>
                <a:cs typeface="Traditional Arabic" panose="02020603050405020304" pitchFamily="18" charset="-78"/>
              </a:rPr>
              <a:t>المنتدي </a:t>
            </a:r>
            <a:r>
              <a:rPr lang="ar-SA" sz="2000" b="1" dirty="0" smtClean="0">
                <a:solidFill>
                  <a:srgbClr val="4F81BD"/>
                </a:solidFill>
                <a:latin typeface="عنوانTraditional Arabic"/>
                <a:cs typeface="Traditional Arabic" panose="02020603050405020304" pitchFamily="18" charset="-78"/>
              </a:rPr>
              <a:t>الإقليمي </a:t>
            </a:r>
            <a:r>
              <a:rPr lang="ar-SA" sz="2000" b="1" dirty="0">
                <a:solidFill>
                  <a:srgbClr val="4F81BD"/>
                </a:solidFill>
                <a:latin typeface="عنوانTraditional Arabic"/>
                <a:cs typeface="Traditional Arabic" panose="02020603050405020304" pitchFamily="18" charset="-78"/>
              </a:rPr>
              <a:t>للتنمية للمنطقة العربية</a:t>
            </a:r>
          </a:p>
          <a:p>
            <a:pPr algn="ctr"/>
            <a:r>
              <a:rPr lang="ar-SA" sz="2000" b="1" dirty="0">
                <a:solidFill>
                  <a:srgbClr val="4F81BD"/>
                </a:solidFill>
                <a:latin typeface="عنوانTraditional Arabic"/>
                <a:cs typeface="Traditional Arabic" panose="02020603050405020304" pitchFamily="18" charset="-78"/>
              </a:rPr>
              <a:t>السودان – الخرطوم </a:t>
            </a:r>
            <a:r>
              <a:rPr lang="ar-SA" b="1" dirty="0">
                <a:solidFill>
                  <a:srgbClr val="4F81BD"/>
                </a:solidFill>
                <a:latin typeface="عنوانTraditional Arabic"/>
                <a:cs typeface="Traditional Arabic" panose="02020603050405020304" pitchFamily="18" charset="-78"/>
              </a:rPr>
              <a:t>29</a:t>
            </a:r>
            <a:r>
              <a:rPr lang="ar-SA" sz="2000" b="1" dirty="0">
                <a:solidFill>
                  <a:srgbClr val="4F81BD"/>
                </a:solidFill>
                <a:latin typeface="عنوانTraditional Arabic"/>
                <a:cs typeface="Traditional Arabic" panose="02020603050405020304" pitchFamily="18" charset="-78"/>
              </a:rPr>
              <a:t> يناير </a:t>
            </a:r>
            <a:r>
              <a:rPr lang="ar-SA" b="1" dirty="0">
                <a:solidFill>
                  <a:srgbClr val="4F81BD"/>
                </a:solidFill>
                <a:latin typeface="عنوانTraditional Arabic"/>
                <a:cs typeface="Traditional Arabic" panose="02020603050405020304" pitchFamily="18" charset="-78"/>
              </a:rPr>
              <a:t>2017</a:t>
            </a:r>
            <a:endParaRPr lang="en-US" b="1" dirty="0">
              <a:solidFill>
                <a:srgbClr val="4F81BD"/>
              </a:solidFill>
              <a:latin typeface="عنوانTraditional Arabic"/>
              <a:cs typeface="Traditional Arabic" panose="02020603050405020304" pitchFamily="18" charset="-78"/>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44" y="5881555"/>
            <a:ext cx="876300" cy="813559"/>
          </a:xfrm>
          <a:prstGeom prst="rect">
            <a:avLst/>
          </a:prstGeom>
        </p:spPr>
      </p:pic>
      <p:pic>
        <p:nvPicPr>
          <p:cNvPr id="1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7337" y="5959601"/>
            <a:ext cx="1299452" cy="72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240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dirty="0">
                <a:solidFill>
                  <a:srgbClr val="558ED5"/>
                </a:solidFill>
                <a:latin typeface="عنوانTraditional Arabic"/>
                <a:cs typeface="Traditional Arabic" panose="02020603050405020304" pitchFamily="18" charset="-78"/>
              </a:rPr>
              <a:t> تساؤلات حول دور تكنولوجيا المعلومات والاتصالات في </a:t>
            </a:r>
            <a:r>
              <a:rPr lang="ar-SA" sz="3200" dirty="0" smtClean="0">
                <a:solidFill>
                  <a:srgbClr val="558ED5"/>
                </a:solidFill>
                <a:latin typeface="عنوانTraditional Arabic"/>
                <a:cs typeface="Traditional Arabic" panose="02020603050405020304" pitchFamily="18" charset="-78"/>
              </a:rPr>
              <a:t>التعليم</a:t>
            </a:r>
            <a:r>
              <a:rPr lang="ar-EG" sz="3200" dirty="0" smtClean="0">
                <a:solidFill>
                  <a:srgbClr val="558ED5"/>
                </a:solidFill>
                <a:latin typeface="عنوانTraditional Arabic"/>
                <a:cs typeface="Traditional Arabic" panose="02020603050405020304" pitchFamily="18" charset="-78"/>
              </a:rPr>
              <a:t> </a:t>
            </a:r>
            <a:br>
              <a:rPr lang="ar-EG" sz="3200" dirty="0" smtClean="0">
                <a:solidFill>
                  <a:srgbClr val="558ED5"/>
                </a:solidFill>
                <a:latin typeface="عنوانTraditional Arabic"/>
                <a:cs typeface="Traditional Arabic" panose="02020603050405020304" pitchFamily="18" charset="-78"/>
              </a:rPr>
            </a:br>
            <a:r>
              <a:rPr lang="ar-EG" sz="3200" dirty="0" smtClean="0">
                <a:solidFill>
                  <a:srgbClr val="558ED5"/>
                </a:solidFill>
                <a:latin typeface="عنوانTraditional Arabic"/>
                <a:cs typeface="Traditional Arabic" panose="02020603050405020304" pitchFamily="18" charset="-78"/>
              </a:rPr>
              <a:t>في المنطقة العربية</a:t>
            </a:r>
            <a:endParaRPr lang="en-US" sz="3200" dirty="0"/>
          </a:p>
        </p:txBody>
      </p:sp>
      <p:sp>
        <p:nvSpPr>
          <p:cNvPr id="4" name="TextBox 3"/>
          <p:cNvSpPr txBox="1"/>
          <p:nvPr/>
        </p:nvSpPr>
        <p:spPr>
          <a:xfrm>
            <a:off x="775970" y="1603206"/>
            <a:ext cx="7491730" cy="4647426"/>
          </a:xfrm>
          <a:prstGeom prst="rect">
            <a:avLst/>
          </a:prstGeom>
          <a:noFill/>
        </p:spPr>
        <p:txBody>
          <a:bodyPr wrap="square" rtlCol="0">
            <a:spAutoFit/>
          </a:bodyPr>
          <a:lstStyle/>
          <a:p>
            <a:pPr algn="r" rtl="1"/>
            <a:r>
              <a:rPr lang="ar-SA" sz="2000" b="1" u="sng" dirty="0">
                <a:latin typeface="Traditional Arabic" panose="02020603050405020304" pitchFamily="18" charset="-78"/>
                <a:cs typeface="Traditional Arabic" panose="02020603050405020304" pitchFamily="18" charset="-78"/>
              </a:rPr>
              <a:t>الاتجاهات الجديدة بالتعليم:</a:t>
            </a:r>
          </a:p>
          <a:p>
            <a:pPr algn="r" rtl="1"/>
            <a:endParaRPr lang="ar-EG" sz="2000" dirty="0" smtClean="0">
              <a:solidFill>
                <a:srgbClr val="0070C0"/>
              </a:solidFill>
              <a:latin typeface="Traditional Arabic" panose="02020603050405020304" pitchFamily="18" charset="-78"/>
              <a:cs typeface="Traditional Arabic" panose="02020603050405020304" pitchFamily="18" charset="-78"/>
            </a:endParaRPr>
          </a:p>
          <a:p>
            <a:pPr algn="r" rtl="1"/>
            <a:r>
              <a:rPr lang="ar-SA" sz="2000" dirty="0" smtClean="0">
                <a:solidFill>
                  <a:srgbClr val="0070C0"/>
                </a:solidFill>
                <a:latin typeface="Traditional Arabic" panose="02020603050405020304" pitchFamily="18" charset="-78"/>
                <a:cs typeface="Traditional Arabic" panose="02020603050405020304" pitchFamily="18" charset="-78"/>
              </a:rPr>
              <a:t>الحاجة </a:t>
            </a:r>
            <a:r>
              <a:rPr lang="ar-SA" sz="2000" dirty="0">
                <a:solidFill>
                  <a:srgbClr val="0070C0"/>
                </a:solidFill>
                <a:latin typeface="Traditional Arabic" panose="02020603050405020304" pitchFamily="18" charset="-78"/>
                <a:cs typeface="Traditional Arabic" panose="02020603050405020304" pitchFamily="18" charset="-78"/>
              </a:rPr>
              <a:t>إلى تعزيز النمو الاقتصادي والاقتصاد القائم على المعرفة </a:t>
            </a:r>
            <a:r>
              <a:rPr lang="ar-EG" sz="2000" dirty="0" smtClean="0">
                <a:solidFill>
                  <a:srgbClr val="0070C0"/>
                </a:solidFill>
                <a:latin typeface="Traditional Arabic" panose="02020603050405020304" pitchFamily="18" charset="-78"/>
                <a:cs typeface="Traditional Arabic" panose="02020603050405020304" pitchFamily="18" charset="-78"/>
              </a:rPr>
              <a:t>يضع </a:t>
            </a:r>
            <a:r>
              <a:rPr lang="ar-SA" sz="2000" dirty="0" smtClean="0">
                <a:solidFill>
                  <a:srgbClr val="0070C0"/>
                </a:solidFill>
                <a:latin typeface="Traditional Arabic" panose="02020603050405020304" pitchFamily="18" charset="-78"/>
                <a:cs typeface="Traditional Arabic" panose="02020603050405020304" pitchFamily="18" charset="-78"/>
              </a:rPr>
              <a:t>المزيد </a:t>
            </a:r>
            <a:r>
              <a:rPr lang="ar-SA" sz="2000" dirty="0">
                <a:solidFill>
                  <a:srgbClr val="0070C0"/>
                </a:solidFill>
                <a:latin typeface="Traditional Arabic" panose="02020603050405020304" pitchFamily="18" charset="-78"/>
                <a:cs typeface="Traditional Arabic" panose="02020603050405020304" pitchFamily="18" charset="-78"/>
              </a:rPr>
              <a:t>من الضغوط على الأنظمة التعليمية العربية لردم الهوة بين الشرق والغرب من جهة، </a:t>
            </a:r>
            <a:r>
              <a:rPr lang="ar-SA" sz="2000" dirty="0" smtClean="0">
                <a:solidFill>
                  <a:srgbClr val="0070C0"/>
                </a:solidFill>
                <a:latin typeface="Traditional Arabic" panose="02020603050405020304" pitchFamily="18" charset="-78"/>
                <a:cs typeface="Traditional Arabic" panose="02020603050405020304" pitchFamily="18" charset="-78"/>
              </a:rPr>
              <a:t>و</a:t>
            </a:r>
            <a:r>
              <a:rPr lang="ar-EG" sz="2000" dirty="0" smtClean="0">
                <a:solidFill>
                  <a:srgbClr val="0070C0"/>
                </a:solidFill>
                <a:latin typeface="Traditional Arabic" panose="02020603050405020304" pitchFamily="18" charset="-78"/>
                <a:cs typeface="Traditional Arabic" panose="02020603050405020304" pitchFamily="18" charset="-78"/>
              </a:rPr>
              <a:t>للاستجابة</a:t>
            </a:r>
            <a:r>
              <a:rPr lang="ar-SA" sz="2000" dirty="0" smtClean="0">
                <a:solidFill>
                  <a:srgbClr val="0070C0"/>
                </a:solidFill>
                <a:latin typeface="Traditional Arabic" panose="02020603050405020304" pitchFamily="18" charset="-78"/>
                <a:cs typeface="Traditional Arabic" panose="02020603050405020304" pitchFamily="18" charset="-78"/>
              </a:rPr>
              <a:t> </a:t>
            </a:r>
            <a:r>
              <a:rPr lang="ar-EG" sz="2000" dirty="0" smtClean="0">
                <a:solidFill>
                  <a:srgbClr val="0070C0"/>
                </a:solidFill>
                <a:latin typeface="Traditional Arabic" panose="02020603050405020304" pitchFamily="18" charset="-78"/>
                <a:cs typeface="Traditional Arabic" panose="02020603050405020304" pitchFamily="18" charset="-78"/>
              </a:rPr>
              <a:t>للوعي المتزايد </a:t>
            </a:r>
            <a:r>
              <a:rPr lang="ar-SA" sz="2000" dirty="0" smtClean="0">
                <a:solidFill>
                  <a:srgbClr val="0070C0"/>
                </a:solidFill>
                <a:latin typeface="Traditional Arabic" panose="02020603050405020304" pitchFamily="18" charset="-78"/>
                <a:cs typeface="Traditional Arabic" panose="02020603050405020304" pitchFamily="18" charset="-78"/>
              </a:rPr>
              <a:t>حول أهمية</a:t>
            </a:r>
            <a:r>
              <a:rPr lang="ar-EG" sz="2000" dirty="0" smtClean="0">
                <a:solidFill>
                  <a:srgbClr val="0070C0"/>
                </a:solidFill>
                <a:latin typeface="Traditional Arabic" panose="02020603050405020304" pitchFamily="18" charset="-78"/>
                <a:cs typeface="Traditional Arabic" panose="02020603050405020304" pitchFamily="18" charset="-78"/>
              </a:rPr>
              <a:t> تحقيق</a:t>
            </a:r>
            <a:r>
              <a:rPr lang="ar-SA" sz="2000" dirty="0" smtClean="0">
                <a:solidFill>
                  <a:srgbClr val="0070C0"/>
                </a:solidFill>
                <a:latin typeface="Traditional Arabic" panose="02020603050405020304" pitchFamily="18" charset="-78"/>
                <a:cs typeface="Traditional Arabic" panose="02020603050405020304" pitchFamily="18" charset="-78"/>
              </a:rPr>
              <a:t> تعليم </a:t>
            </a:r>
            <a:r>
              <a:rPr lang="ar-EG" sz="2000" dirty="0" smtClean="0">
                <a:solidFill>
                  <a:srgbClr val="0070C0"/>
                </a:solidFill>
                <a:latin typeface="Traditional Arabic" panose="02020603050405020304" pitchFamily="18" charset="-78"/>
                <a:cs typeface="Traditional Arabic" panose="02020603050405020304" pitchFamily="18" charset="-78"/>
              </a:rPr>
              <a:t>ذو جودة عالية</a:t>
            </a:r>
            <a:r>
              <a:rPr lang="ar-SA" sz="2000" dirty="0" smtClean="0">
                <a:solidFill>
                  <a:srgbClr val="0070C0"/>
                </a:solidFill>
                <a:latin typeface="Traditional Arabic" panose="02020603050405020304" pitchFamily="18" charset="-78"/>
                <a:cs typeface="Traditional Arabic" panose="02020603050405020304" pitchFamily="18" charset="-78"/>
              </a:rPr>
              <a:t> </a:t>
            </a:r>
            <a:r>
              <a:rPr lang="ar-EG" sz="2000" dirty="0" smtClean="0">
                <a:solidFill>
                  <a:srgbClr val="0070C0"/>
                </a:solidFill>
                <a:latin typeface="Traditional Arabic" panose="02020603050405020304" pitchFamily="18" charset="-78"/>
                <a:cs typeface="Traditional Arabic" panose="02020603050405020304" pitchFamily="18" charset="-78"/>
              </a:rPr>
              <a:t>يخلق مجموعة مهارات (مهارات تكنولوجيا المعلومات والاتصالات) يتم ترجمتها إلى </a:t>
            </a:r>
            <a:r>
              <a:rPr lang="ar-SA" sz="2000" dirty="0" smtClean="0">
                <a:solidFill>
                  <a:srgbClr val="0070C0"/>
                </a:solidFill>
                <a:latin typeface="Traditional Arabic" panose="02020603050405020304" pitchFamily="18" charset="-78"/>
                <a:cs typeface="Traditional Arabic" panose="02020603050405020304" pitchFamily="18" charset="-78"/>
              </a:rPr>
              <a:t>فرص عمل ومبادرات </a:t>
            </a:r>
            <a:r>
              <a:rPr lang="ar-EG" sz="2000" dirty="0" smtClean="0">
                <a:solidFill>
                  <a:srgbClr val="0070C0"/>
                </a:solidFill>
                <a:latin typeface="Traditional Arabic" panose="02020603050405020304" pitchFamily="18" charset="-78"/>
                <a:cs typeface="Traditional Arabic" panose="02020603050405020304" pitchFamily="18" charset="-78"/>
              </a:rPr>
              <a:t>م</a:t>
            </a:r>
            <a:r>
              <a:rPr lang="ar-SA" sz="2000" dirty="0" smtClean="0">
                <a:solidFill>
                  <a:srgbClr val="0070C0"/>
                </a:solidFill>
                <a:latin typeface="Traditional Arabic" panose="02020603050405020304" pitchFamily="18" charset="-78"/>
                <a:cs typeface="Traditional Arabic" panose="02020603050405020304" pitchFamily="18" charset="-78"/>
              </a:rPr>
              <a:t>درة للدخل</a:t>
            </a:r>
            <a:r>
              <a:rPr lang="ar-EG" sz="2000" dirty="0" smtClean="0">
                <a:solidFill>
                  <a:srgbClr val="0070C0"/>
                </a:solidFill>
                <a:latin typeface="Traditional Arabic" panose="02020603050405020304" pitchFamily="18" charset="-78"/>
                <a:cs typeface="Traditional Arabic" panose="02020603050405020304" pitchFamily="18" charset="-78"/>
              </a:rPr>
              <a:t> من جهة أخرى</a:t>
            </a:r>
            <a:r>
              <a:rPr lang="ar-SA" sz="2000" dirty="0" smtClean="0">
                <a:solidFill>
                  <a:srgbClr val="0070C0"/>
                </a:solidFill>
                <a:latin typeface="Traditional Arabic" panose="02020603050405020304" pitchFamily="18" charset="-78"/>
                <a:cs typeface="Traditional Arabic" panose="02020603050405020304" pitchFamily="18" charset="-78"/>
              </a:rPr>
              <a:t>.</a:t>
            </a:r>
            <a:endParaRPr lang="ar-EG" sz="2000" dirty="0" smtClean="0">
              <a:solidFill>
                <a:srgbClr val="0070C0"/>
              </a:solidFill>
              <a:latin typeface="Traditional Arabic" panose="02020603050405020304" pitchFamily="18" charset="-78"/>
              <a:cs typeface="Traditional Arabic" panose="02020603050405020304" pitchFamily="18" charset="-78"/>
            </a:endParaRPr>
          </a:p>
          <a:p>
            <a:pPr algn="r" rtl="1"/>
            <a:endParaRPr lang="ar-EG" sz="2000" dirty="0">
              <a:solidFill>
                <a:srgbClr val="0070C0"/>
              </a:solidFill>
              <a:latin typeface="Traditional Arabic" panose="02020603050405020304" pitchFamily="18" charset="-78"/>
              <a:cs typeface="Traditional Arabic" panose="02020603050405020304" pitchFamily="18" charset="-78"/>
            </a:endParaRPr>
          </a:p>
          <a:p>
            <a:pPr marL="342900" indent="-342900" algn="r" rtl="1">
              <a:buFont typeface="Wingdings" panose="05000000000000000000" pitchFamily="2" charset="2"/>
              <a:buChar char="v"/>
            </a:pPr>
            <a:r>
              <a:rPr lang="ar-EG" sz="2000" dirty="0" smtClean="0">
                <a:solidFill>
                  <a:srgbClr val="0070C0"/>
                </a:solidFill>
                <a:latin typeface="Traditional Arabic" panose="02020603050405020304" pitchFamily="18" charset="-78"/>
                <a:cs typeface="Traditional Arabic" panose="02020603050405020304" pitchFamily="18" charset="-78"/>
              </a:rPr>
              <a:t>عن طريق صياغة </a:t>
            </a:r>
            <a:r>
              <a:rPr lang="ar-EG" sz="2000" dirty="0">
                <a:solidFill>
                  <a:srgbClr val="0070C0"/>
                </a:solidFill>
                <a:latin typeface="Traditional Arabic" panose="02020603050405020304" pitchFamily="18" charset="-78"/>
                <a:cs typeface="Traditional Arabic" panose="02020603050405020304" pitchFamily="18" charset="-78"/>
              </a:rPr>
              <a:t>استراتيجيات </a:t>
            </a:r>
            <a:r>
              <a:rPr lang="ar-EG" sz="2000" dirty="0" smtClean="0">
                <a:solidFill>
                  <a:srgbClr val="0070C0"/>
                </a:solidFill>
                <a:latin typeface="Traditional Arabic" panose="02020603050405020304" pitchFamily="18" charset="-78"/>
                <a:cs typeface="Traditional Arabic" panose="02020603050405020304" pitchFamily="18" charset="-78"/>
              </a:rPr>
              <a:t>وطنية قائمة </a:t>
            </a:r>
            <a:r>
              <a:rPr lang="ar-EG" sz="2000" dirty="0">
                <a:solidFill>
                  <a:srgbClr val="0070C0"/>
                </a:solidFill>
                <a:latin typeface="Traditional Arabic" panose="02020603050405020304" pitchFamily="18" charset="-78"/>
                <a:cs typeface="Traditional Arabic" panose="02020603050405020304" pitchFamily="18" charset="-78"/>
              </a:rPr>
              <a:t>على تكنولوجيا المعلومات والاتصالات والبنى التحتية لها لتعزيز تطور التعلم </a:t>
            </a:r>
            <a:r>
              <a:rPr lang="ar-EG" sz="2000" dirty="0" smtClean="0">
                <a:solidFill>
                  <a:srgbClr val="0070C0"/>
                </a:solidFill>
                <a:latin typeface="Traditional Arabic" panose="02020603050405020304" pitchFamily="18" charset="-78"/>
                <a:cs typeface="Traditional Arabic" panose="02020603050405020304" pitchFamily="18" charset="-78"/>
              </a:rPr>
              <a:t>الذكي، والتعاون الوثيق ما بين وزارات التخطيط والعدل واللجان البرلمانية الاقتصادية لرسم الاقتصادات القائمة على المعرفة لخلق البيئة </a:t>
            </a:r>
            <a:r>
              <a:rPr lang="ar-EG" sz="2000" dirty="0" err="1" smtClean="0">
                <a:solidFill>
                  <a:srgbClr val="0070C0"/>
                </a:solidFill>
                <a:latin typeface="Traditional Arabic" panose="02020603050405020304" pitchFamily="18" charset="-78"/>
                <a:cs typeface="Traditional Arabic" panose="02020603050405020304" pitchFamily="18" charset="-78"/>
              </a:rPr>
              <a:t>التمكينية</a:t>
            </a:r>
            <a:r>
              <a:rPr lang="ar-EG" sz="2000" dirty="0" smtClean="0">
                <a:solidFill>
                  <a:srgbClr val="0070C0"/>
                </a:solidFill>
                <a:latin typeface="Traditional Arabic" panose="02020603050405020304" pitchFamily="18" charset="-78"/>
                <a:cs typeface="Traditional Arabic" panose="02020603050405020304" pitchFamily="18" charset="-78"/>
              </a:rPr>
              <a:t> للمدخلات التعليمية والمخرجات.</a:t>
            </a:r>
          </a:p>
          <a:p>
            <a:pPr algn="r" rtl="1"/>
            <a:endParaRPr lang="ar-EG" sz="2000" dirty="0">
              <a:solidFill>
                <a:srgbClr val="0070C0"/>
              </a:solidFill>
              <a:latin typeface="Traditional Arabic" panose="02020603050405020304" pitchFamily="18" charset="-78"/>
              <a:cs typeface="Traditional Arabic" panose="02020603050405020304" pitchFamily="18" charset="-78"/>
            </a:endParaRPr>
          </a:p>
          <a:p>
            <a:pPr marL="342900" indent="-342900" algn="r" rtl="1">
              <a:buFont typeface="Wingdings" panose="05000000000000000000" pitchFamily="2" charset="2"/>
              <a:buChar char="v"/>
            </a:pPr>
            <a:r>
              <a:rPr lang="ar-EG" sz="2000" dirty="0" smtClean="0">
                <a:solidFill>
                  <a:srgbClr val="0070C0"/>
                </a:solidFill>
                <a:latin typeface="Traditional Arabic" panose="02020603050405020304" pitchFamily="18" charset="-78"/>
                <a:cs typeface="Traditional Arabic" panose="02020603050405020304" pitchFamily="18" charset="-78"/>
              </a:rPr>
              <a:t>إنشاء </a:t>
            </a:r>
            <a:r>
              <a:rPr lang="ar-EG" sz="2000" dirty="0">
                <a:solidFill>
                  <a:srgbClr val="0070C0"/>
                </a:solidFill>
                <a:latin typeface="Traditional Arabic" panose="02020603050405020304" pitchFamily="18" charset="-78"/>
                <a:cs typeface="Traditional Arabic" panose="02020603050405020304" pitchFamily="18" charset="-78"/>
              </a:rPr>
              <a:t>نظام تعليمي قادر على إعداد </a:t>
            </a:r>
            <a:r>
              <a:rPr lang="ar-EG" sz="2000" dirty="0" smtClean="0">
                <a:solidFill>
                  <a:srgbClr val="0070C0"/>
                </a:solidFill>
                <a:latin typeface="Traditional Arabic" panose="02020603050405020304" pitchFamily="18" charset="-78"/>
                <a:cs typeface="Traditional Arabic" panose="02020603050405020304" pitchFamily="18" charset="-78"/>
              </a:rPr>
              <a:t>أجيال شابة تساهم في التنمية المستدامة،  وهو </a:t>
            </a:r>
            <a:r>
              <a:rPr lang="ar-EG" sz="2000" dirty="0">
                <a:solidFill>
                  <a:srgbClr val="0070C0"/>
                </a:solidFill>
                <a:latin typeface="Traditional Arabic" panose="02020603050405020304" pitchFamily="18" charset="-78"/>
                <a:cs typeface="Traditional Arabic" panose="02020603050405020304" pitchFamily="18" charset="-78"/>
              </a:rPr>
              <a:t>أساس </a:t>
            </a:r>
            <a:r>
              <a:rPr lang="ar-EG" sz="2000" dirty="0" smtClean="0">
                <a:solidFill>
                  <a:srgbClr val="0070C0"/>
                </a:solidFill>
                <a:latin typeface="Traditional Arabic" panose="02020603050405020304" pitchFamily="18" charset="-78"/>
                <a:cs typeface="Traditional Arabic" panose="02020603050405020304" pitchFamily="18" charset="-78"/>
              </a:rPr>
              <a:t>محو الأمية الجديدة. حيث ستكون محو الأمية فيما يتعلق بالمياه </a:t>
            </a:r>
            <a:r>
              <a:rPr lang="ar-EG" sz="2000" dirty="0">
                <a:solidFill>
                  <a:srgbClr val="0070C0"/>
                </a:solidFill>
                <a:latin typeface="Traditional Arabic" panose="02020603050405020304" pitchFamily="18" charset="-78"/>
                <a:cs typeface="Traditional Arabic" panose="02020603050405020304" pitchFamily="18" charset="-78"/>
              </a:rPr>
              <a:t>والطاقة والمناخ </a:t>
            </a:r>
            <a:r>
              <a:rPr lang="ar-EG" sz="2000" dirty="0" smtClean="0">
                <a:solidFill>
                  <a:srgbClr val="0070C0"/>
                </a:solidFill>
                <a:latin typeface="Traditional Arabic" panose="02020603050405020304" pitchFamily="18" charset="-78"/>
                <a:cs typeface="Traditional Arabic" panose="02020603050405020304" pitchFamily="18" charset="-78"/>
              </a:rPr>
              <a:t>من ضمن الكفاءات </a:t>
            </a:r>
            <a:r>
              <a:rPr lang="ar-EG" sz="2000" dirty="0">
                <a:solidFill>
                  <a:srgbClr val="0070C0"/>
                </a:solidFill>
                <a:latin typeface="Traditional Arabic" panose="02020603050405020304" pitchFamily="18" charset="-78"/>
                <a:cs typeface="Traditional Arabic" panose="02020603050405020304" pitchFamily="18" charset="-78"/>
              </a:rPr>
              <a:t>المطلوبة للعمل والعيش في </a:t>
            </a:r>
            <a:r>
              <a:rPr lang="ar-EG" sz="2000" dirty="0" smtClean="0">
                <a:solidFill>
                  <a:srgbClr val="0070C0"/>
                </a:solidFill>
                <a:latin typeface="Traditional Arabic" panose="02020603050405020304" pitchFamily="18" charset="-78"/>
                <a:cs typeface="Traditional Arabic" panose="02020603050405020304" pitchFamily="18" charset="-78"/>
              </a:rPr>
              <a:t>مجتمع المعرفة والمعلومات، مجتمع </a:t>
            </a:r>
            <a:r>
              <a:rPr lang="ar-EG" sz="2000" dirty="0">
                <a:solidFill>
                  <a:srgbClr val="0070C0"/>
                </a:solidFill>
                <a:latin typeface="Traditional Arabic" panose="02020603050405020304" pitchFamily="18" charset="-78"/>
                <a:cs typeface="Traditional Arabic" panose="02020603050405020304" pitchFamily="18" charset="-78"/>
              </a:rPr>
              <a:t>القرن ال21</a:t>
            </a:r>
            <a:r>
              <a:rPr lang="ar-EG" sz="2000" dirty="0" smtClean="0">
                <a:solidFill>
                  <a:srgbClr val="0070C0"/>
                </a:solidFill>
                <a:latin typeface="Traditional Arabic" panose="02020603050405020304" pitchFamily="18" charset="-78"/>
                <a:cs typeface="Traditional Arabic" panose="02020603050405020304" pitchFamily="18" charset="-78"/>
              </a:rPr>
              <a:t>.</a:t>
            </a:r>
            <a:endParaRPr lang="ar-SA" sz="1600" dirty="0">
              <a:latin typeface="Traditional Arabic" panose="02020603050405020304" pitchFamily="18" charset="-78"/>
              <a:cs typeface="Traditional Arabic" panose="02020603050405020304" pitchFamily="18" charset="-78"/>
            </a:endParaRPr>
          </a:p>
          <a:p>
            <a:pPr marL="285750" indent="-285750" algn="r" rtl="1">
              <a:buFontTx/>
              <a:buChar char="-"/>
            </a:pPr>
            <a:endParaRPr lang="ar-SA" sz="1600" dirty="0" smtClean="0">
              <a:latin typeface="Traditional Arabic" panose="02020603050405020304" pitchFamily="18" charset="-78"/>
              <a:cs typeface="Traditional Arabic" panose="02020603050405020304" pitchFamily="18" charset="-78"/>
            </a:endParaRPr>
          </a:p>
        </p:txBody>
      </p:sp>
      <p:sp>
        <p:nvSpPr>
          <p:cNvPr id="12" name="TextBox 12"/>
          <p:cNvSpPr txBox="1"/>
          <p:nvPr/>
        </p:nvSpPr>
        <p:spPr>
          <a:xfrm>
            <a:off x="1" y="5951802"/>
            <a:ext cx="9143999" cy="707886"/>
          </a:xfrm>
          <a:prstGeom prst="rect">
            <a:avLst/>
          </a:prstGeom>
          <a:solidFill>
            <a:schemeClr val="accent1">
              <a:lumMod val="20000"/>
              <a:lumOff val="80000"/>
            </a:schemeClr>
          </a:solidFill>
          <a:ln w="3175">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2000" b="1" dirty="0">
                <a:solidFill>
                  <a:srgbClr val="4F81BD"/>
                </a:solidFill>
                <a:latin typeface="عنوانTraditional Arabic"/>
                <a:cs typeface="Traditional Arabic" panose="02020603050405020304" pitchFamily="18" charset="-78"/>
              </a:rPr>
              <a:t>المنتدي </a:t>
            </a:r>
            <a:r>
              <a:rPr lang="ar-SA" sz="2000" b="1" dirty="0" smtClean="0">
                <a:solidFill>
                  <a:srgbClr val="4F81BD"/>
                </a:solidFill>
                <a:latin typeface="عنوانTraditional Arabic"/>
                <a:cs typeface="Traditional Arabic" panose="02020603050405020304" pitchFamily="18" charset="-78"/>
              </a:rPr>
              <a:t>الإقليمي </a:t>
            </a:r>
            <a:r>
              <a:rPr lang="ar-SA" sz="2000" b="1" dirty="0">
                <a:solidFill>
                  <a:srgbClr val="4F81BD"/>
                </a:solidFill>
                <a:latin typeface="عنوانTraditional Arabic"/>
                <a:cs typeface="Traditional Arabic" panose="02020603050405020304" pitchFamily="18" charset="-78"/>
              </a:rPr>
              <a:t>للتنمية للمنطقة العربية</a:t>
            </a:r>
          </a:p>
          <a:p>
            <a:pPr algn="ctr"/>
            <a:r>
              <a:rPr lang="ar-SA" sz="2000" b="1" dirty="0">
                <a:solidFill>
                  <a:srgbClr val="4F81BD"/>
                </a:solidFill>
                <a:latin typeface="عنوانTraditional Arabic"/>
                <a:cs typeface="Traditional Arabic" panose="02020603050405020304" pitchFamily="18" charset="-78"/>
              </a:rPr>
              <a:t>السودان – الخرطوم </a:t>
            </a:r>
            <a:r>
              <a:rPr lang="ar-SA" b="1" dirty="0">
                <a:solidFill>
                  <a:srgbClr val="4F81BD"/>
                </a:solidFill>
                <a:latin typeface="عنوانTraditional Arabic"/>
                <a:cs typeface="Traditional Arabic" panose="02020603050405020304" pitchFamily="18" charset="-78"/>
              </a:rPr>
              <a:t>29</a:t>
            </a:r>
            <a:r>
              <a:rPr lang="ar-SA" sz="2000" b="1" dirty="0">
                <a:solidFill>
                  <a:srgbClr val="4F81BD"/>
                </a:solidFill>
                <a:latin typeface="عنوانTraditional Arabic"/>
                <a:cs typeface="Traditional Arabic" panose="02020603050405020304" pitchFamily="18" charset="-78"/>
              </a:rPr>
              <a:t> يناير </a:t>
            </a:r>
            <a:r>
              <a:rPr lang="ar-SA" b="1" dirty="0">
                <a:solidFill>
                  <a:srgbClr val="4F81BD"/>
                </a:solidFill>
                <a:latin typeface="عنوانTraditional Arabic"/>
                <a:cs typeface="Traditional Arabic" panose="02020603050405020304" pitchFamily="18" charset="-78"/>
              </a:rPr>
              <a:t>2017</a:t>
            </a:r>
            <a:endParaRPr lang="en-US" b="1" dirty="0">
              <a:solidFill>
                <a:srgbClr val="4F81BD"/>
              </a:solidFill>
              <a:latin typeface="عنوانTraditional Arabic"/>
              <a:cs typeface="Traditional Arabic" panose="02020603050405020304" pitchFamily="18"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4" y="5881555"/>
            <a:ext cx="876300" cy="813559"/>
          </a:xfrm>
          <a:prstGeom prst="rect">
            <a:avLst/>
          </a:prstGeom>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337" y="5959601"/>
            <a:ext cx="1299452" cy="72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982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1" y="1419861"/>
            <a:ext cx="8229600" cy="980440"/>
          </a:xfrm>
        </p:spPr>
        <p:txBody>
          <a:bodyPr>
            <a:normAutofit fontScale="47500" lnSpcReduction="20000"/>
          </a:bodyPr>
          <a:lstStyle/>
          <a:p>
            <a:pPr marL="0" indent="0" algn="ctr">
              <a:buNone/>
            </a:pPr>
            <a:r>
              <a:rPr lang="ar-SA" sz="8000" dirty="0" smtClean="0">
                <a:solidFill>
                  <a:srgbClr val="FF0000"/>
                </a:solidFill>
              </a:rPr>
              <a:t>شكر</a:t>
            </a:r>
            <a:r>
              <a:rPr lang="ar-EG" sz="8000" dirty="0" smtClean="0">
                <a:solidFill>
                  <a:srgbClr val="FF0000"/>
                </a:solidFill>
              </a:rPr>
              <a:t>اً لاستماعكم</a:t>
            </a:r>
            <a:endParaRPr lang="ar-SA" sz="8000" dirty="0" smtClean="0">
              <a:solidFill>
                <a:srgbClr val="FF0000"/>
              </a:solidFill>
            </a:endParaRPr>
          </a:p>
          <a:p>
            <a:pPr marL="0" indent="0" algn="ctr">
              <a:buNone/>
            </a:pPr>
            <a:r>
              <a:rPr lang="ar-SA" sz="4400" dirty="0" smtClean="0"/>
              <a:t> </a:t>
            </a:r>
          </a:p>
          <a:p>
            <a:pPr marL="0" indent="0" algn="ctr">
              <a:buNone/>
            </a:pPr>
            <a:endParaRPr lang="en-US" sz="440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6765" y="2012895"/>
            <a:ext cx="6157445" cy="3517490"/>
          </a:xfrm>
          <a:prstGeom prst="rect">
            <a:avLst/>
          </a:prstGeom>
        </p:spPr>
      </p:pic>
      <p:sp>
        <p:nvSpPr>
          <p:cNvPr id="12" name="TextBox 12"/>
          <p:cNvSpPr txBox="1"/>
          <p:nvPr/>
        </p:nvSpPr>
        <p:spPr>
          <a:xfrm>
            <a:off x="1" y="5951802"/>
            <a:ext cx="9143999" cy="707886"/>
          </a:xfrm>
          <a:prstGeom prst="rect">
            <a:avLst/>
          </a:prstGeom>
          <a:solidFill>
            <a:schemeClr val="accent1">
              <a:lumMod val="20000"/>
              <a:lumOff val="80000"/>
            </a:schemeClr>
          </a:solidFill>
          <a:ln w="3175">
            <a:solidFill>
              <a:schemeClr val="bg1">
                <a:lumMod val="6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2000" b="1" dirty="0">
                <a:solidFill>
                  <a:srgbClr val="4F81BD"/>
                </a:solidFill>
                <a:latin typeface="عنوانTraditional Arabic"/>
                <a:cs typeface="Traditional Arabic" panose="02020603050405020304" pitchFamily="18" charset="-78"/>
              </a:rPr>
              <a:t>المنتدي </a:t>
            </a:r>
            <a:r>
              <a:rPr lang="ar-SA" sz="2000" b="1" dirty="0" smtClean="0">
                <a:solidFill>
                  <a:srgbClr val="4F81BD"/>
                </a:solidFill>
                <a:latin typeface="عنوانTraditional Arabic"/>
                <a:cs typeface="Traditional Arabic" panose="02020603050405020304" pitchFamily="18" charset="-78"/>
              </a:rPr>
              <a:t>الإقليمي </a:t>
            </a:r>
            <a:r>
              <a:rPr lang="ar-SA" sz="2000" b="1" dirty="0">
                <a:solidFill>
                  <a:srgbClr val="4F81BD"/>
                </a:solidFill>
                <a:latin typeface="عنوانTraditional Arabic"/>
                <a:cs typeface="Traditional Arabic" panose="02020603050405020304" pitchFamily="18" charset="-78"/>
              </a:rPr>
              <a:t>للتنمية للمنطقة العربية</a:t>
            </a:r>
          </a:p>
          <a:p>
            <a:pPr algn="ctr"/>
            <a:r>
              <a:rPr lang="ar-SA" sz="2000" b="1" dirty="0">
                <a:solidFill>
                  <a:srgbClr val="4F81BD"/>
                </a:solidFill>
                <a:latin typeface="عنوانTraditional Arabic"/>
                <a:cs typeface="Traditional Arabic" panose="02020603050405020304" pitchFamily="18" charset="-78"/>
              </a:rPr>
              <a:t>السودان – الخرطوم </a:t>
            </a:r>
            <a:r>
              <a:rPr lang="ar-SA" b="1" dirty="0">
                <a:solidFill>
                  <a:srgbClr val="4F81BD"/>
                </a:solidFill>
                <a:latin typeface="عنوانTraditional Arabic"/>
                <a:cs typeface="Traditional Arabic" panose="02020603050405020304" pitchFamily="18" charset="-78"/>
              </a:rPr>
              <a:t>29</a:t>
            </a:r>
            <a:r>
              <a:rPr lang="ar-SA" sz="2000" b="1" dirty="0">
                <a:solidFill>
                  <a:srgbClr val="4F81BD"/>
                </a:solidFill>
                <a:latin typeface="عنوانTraditional Arabic"/>
                <a:cs typeface="Traditional Arabic" panose="02020603050405020304" pitchFamily="18" charset="-78"/>
              </a:rPr>
              <a:t> يناير </a:t>
            </a:r>
            <a:r>
              <a:rPr lang="ar-SA" b="1" dirty="0">
                <a:solidFill>
                  <a:srgbClr val="4F81BD"/>
                </a:solidFill>
                <a:latin typeface="عنوانTraditional Arabic"/>
                <a:cs typeface="Traditional Arabic" panose="02020603050405020304" pitchFamily="18" charset="-78"/>
              </a:rPr>
              <a:t>2017</a:t>
            </a:r>
            <a:endParaRPr lang="en-US" b="1" dirty="0">
              <a:solidFill>
                <a:srgbClr val="4F81BD"/>
              </a:solidFill>
              <a:latin typeface="عنوانTraditional Arabic"/>
              <a:cs typeface="Traditional Arabic" panose="02020603050405020304" pitchFamily="18" charset="-78"/>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4" y="5881555"/>
            <a:ext cx="876300" cy="813559"/>
          </a:xfrm>
          <a:prstGeom prst="rect">
            <a:avLst/>
          </a:prstGeom>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7337" y="5959601"/>
            <a:ext cx="1299452" cy="72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477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E38A6D262C054BA4456545F2F7B2A6" ma:contentTypeVersion="1" ma:contentTypeDescription="Create a new document." ma:contentTypeScope="" ma:versionID="1fec92e0f2ff507dd4ff842daa7c225e">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056171-0616-41E6-BF5A-5A0747D71223}"/>
</file>

<file path=customXml/itemProps2.xml><?xml version="1.0" encoding="utf-8"?>
<ds:datastoreItem xmlns:ds="http://schemas.openxmlformats.org/officeDocument/2006/customXml" ds:itemID="{C932C9E3-DB22-4F1B-A5BB-A7F1D15361A2}"/>
</file>

<file path=customXml/itemProps3.xml><?xml version="1.0" encoding="utf-8"?>
<ds:datastoreItem xmlns:ds="http://schemas.openxmlformats.org/officeDocument/2006/customXml" ds:itemID="{4717E7DE-346F-4455-BC47-3DE8883F7907}"/>
</file>

<file path=docProps/app.xml><?xml version="1.0" encoding="utf-8"?>
<Properties xmlns="http://schemas.openxmlformats.org/officeDocument/2006/extended-properties" xmlns:vt="http://schemas.openxmlformats.org/officeDocument/2006/docPropsVTypes">
  <Template>ITU White Background</Template>
  <TotalTime>2804</TotalTime>
  <Words>1115</Words>
  <Application>Microsoft Office PowerPoint</Application>
  <PresentationFormat>On-screen Show (4:3)</PresentationFormat>
  <Paragraphs>103</Paragraphs>
  <Slides>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عنوانTraditional Arabic</vt:lpstr>
      <vt:lpstr>Arial</vt:lpstr>
      <vt:lpstr>Calibri</vt:lpstr>
      <vt:lpstr>Courier New</vt:lpstr>
      <vt:lpstr>Traditional Arabic</vt:lpstr>
      <vt:lpstr>Wingdings</vt:lpstr>
      <vt:lpstr>Office Theme</vt:lpstr>
      <vt:lpstr>1_Office Theme</vt:lpstr>
      <vt:lpstr>PowerPoint Presentation</vt:lpstr>
      <vt:lpstr>PowerPoint Presentation</vt:lpstr>
      <vt:lpstr>تكنولوجيا المعلومات والاتصالات والتعليم من أجل التنمية</vt:lpstr>
      <vt:lpstr>تعريف التعلم الذكي</vt:lpstr>
      <vt:lpstr>المراجع الدولية ذات الصلة بالتعلم الذكي</vt:lpstr>
      <vt:lpstr>التحديات الإقليمية المتعلقة بالتعليم</vt:lpstr>
      <vt:lpstr> تساؤلات حول دور تكنولوجيا المعلومات والاتصالات في التعليم  في المنطقة العربية</vt:lpstr>
      <vt:lpstr>PowerPoint Presentation</vt:lpstr>
    </vt:vector>
  </TitlesOfParts>
  <Company>UIT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MAHDI, Mustafa Ahmed Ali</dc:creator>
  <cp:lastModifiedBy>Alamir Ali, Rouda</cp:lastModifiedBy>
  <cp:revision>79</cp:revision>
  <cp:lastPrinted>2017-01-23T11:40:39Z</cp:lastPrinted>
  <dcterms:created xsi:type="dcterms:W3CDTF">2016-12-01T10:05:14Z</dcterms:created>
  <dcterms:modified xsi:type="dcterms:W3CDTF">2017-01-26T11:12:42Z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0x01010083E38A6D262C054BA4456545F2F7B2A6</vt:lpwstr>
  </property>
</Properties>
</file>