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8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2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53"/>
  </p:normalViewPr>
  <p:slideViewPr>
    <p:cSldViewPr snapToGrid="0" snapToObjects="1" showGuides="1">
      <p:cViewPr varScale="1">
        <p:scale>
          <a:sx n="92" d="100"/>
          <a:sy n="92" d="100"/>
        </p:scale>
        <p:origin x="7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45D81-2121-49CE-B87E-E66DA7546AC5}" type="datetimeFigureOut">
              <a:rPr lang="en-US" smtClean="0"/>
              <a:t>24/01/2017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D9993-E1D0-4131-BEE5-8EF82DC3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0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A0A82-3C36-2C4D-83E9-0755725AA3E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2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97C-8C47-4A13-AE0B-96528013A0E2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0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97C-8C47-4A13-AE0B-96528013A0E2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97C-8C47-4A13-AE0B-96528013A0E2}" type="slidenum">
              <a:rPr lang="fr-FR" smtClean="0">
                <a:solidFill>
                  <a:prstClr val="black"/>
                </a:solidFill>
              </a:rPr>
              <a:pPr/>
              <a:t>33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TN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EF045-703D-4871-A4BC-CFF8D7CFA0F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75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6B051-6291-4271-9BC5-EF18743F80E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854-E53E-4684-AD42-80151F103EC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24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4F81BD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4C309-054E-BC48-BBCB-70EA915474B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8362-2FE6-2441-9928-7C2C15F7257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67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j3YWfhtqK8&amp;index=2&amp;list=PL0nx87MhrisWuqZwQbncvxX4hxUfPVoF5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5295" y="2016329"/>
            <a:ext cx="8229600" cy="1566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ar-SA" sz="3600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تكنولوجيا </a:t>
            </a:r>
            <a:r>
              <a:rPr lang="ar-SA" sz="3600" dirty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المعلومات والاتصالات </a:t>
            </a:r>
            <a:r>
              <a:rPr lang="ar-TN" sz="3600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في التعليم</a:t>
            </a:r>
          </a:p>
          <a:p>
            <a:r>
              <a:rPr lang="ar-SA" sz="3600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ل</a:t>
            </a:r>
            <a:r>
              <a:rPr lang="ar-TN" sz="3600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لمساهمة في تحقيق أهداف التنمية المستدامة 2030</a:t>
            </a:r>
          </a:p>
          <a:p>
            <a:r>
              <a:rPr lang="ar-TN" sz="3600" dirty="0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مشروعات </a:t>
            </a:r>
            <a:r>
              <a:rPr lang="ar-TN" sz="3600" dirty="0" err="1" smtClean="0">
                <a:solidFill>
                  <a:srgbClr val="558ED5"/>
                </a:solidFill>
                <a:latin typeface="عنوانTraditional Arabic"/>
                <a:cs typeface="Traditional Arabic" panose="02020603050405020304" pitchFamily="18" charset="-78"/>
              </a:rPr>
              <a:t>الألكسو</a:t>
            </a:r>
            <a:endParaRPr lang="en-US" sz="3600" dirty="0">
              <a:solidFill>
                <a:srgbClr val="558ED5"/>
              </a:solidFill>
              <a:latin typeface="عنوانTraditional Arabic"/>
              <a:cs typeface="Traditional Arabic" panose="02020603050405020304" pitchFamily="18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943600"/>
            <a:ext cx="9144000" cy="903076"/>
            <a:chOff x="0" y="5956917"/>
            <a:chExt cx="9144000" cy="9030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260" y="5956917"/>
              <a:ext cx="1348740" cy="8952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48741" y="6152107"/>
              <a:ext cx="69189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dirty="0">
                  <a:solidFill>
                    <a:srgbClr val="558ED5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المنتدي </a:t>
              </a:r>
              <a:r>
                <a:rPr lang="ar-SA" sz="2000" dirty="0" smtClean="0">
                  <a:solidFill>
                    <a:srgbClr val="558ED5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الإقليمي </a:t>
              </a:r>
              <a:r>
                <a:rPr lang="ar-SA" sz="2000" dirty="0">
                  <a:solidFill>
                    <a:srgbClr val="558ED5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للتنمية للمنطقة العربية</a:t>
              </a:r>
            </a:p>
            <a:p>
              <a:pPr algn="ctr"/>
              <a:r>
                <a:rPr lang="ar-SA" sz="2000" dirty="0">
                  <a:solidFill>
                    <a:srgbClr val="558ED5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السودان – الخرطوم </a:t>
              </a:r>
              <a:r>
                <a:rPr lang="ar-SA" dirty="0">
                  <a:solidFill>
                    <a:srgbClr val="558ED5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29</a:t>
              </a:r>
              <a:r>
                <a:rPr lang="ar-SA" sz="2000" dirty="0">
                  <a:solidFill>
                    <a:srgbClr val="558ED5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 يناير </a:t>
              </a:r>
              <a:r>
                <a:rPr lang="ar-SA" dirty="0">
                  <a:solidFill>
                    <a:srgbClr val="558ED5"/>
                  </a:solidFill>
                  <a:latin typeface="عنوانTraditional Arabic"/>
                  <a:ea typeface="+mj-ea"/>
                  <a:cs typeface="Traditional Arabic" panose="02020603050405020304" pitchFamily="18" charset="-78"/>
                </a:rPr>
                <a:t>2017</a:t>
              </a:r>
              <a:endParaRPr lang="en-US" dirty="0">
                <a:solidFill>
                  <a:srgbClr val="558ED5"/>
                </a:solidFill>
                <a:latin typeface="عنوانTraditional Arabic"/>
                <a:ea typeface="+mj-ea"/>
                <a:cs typeface="Traditional Arabic" panose="02020603050405020304" pitchFamily="18" charset="-7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33117"/>
              <a:ext cx="910591" cy="813559"/>
            </a:xfrm>
            <a:prstGeom prst="rect">
              <a:avLst/>
            </a:prstGeom>
          </p:spPr>
        </p:pic>
      </p:grpSp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90115"/>
            <a:ext cx="1446530" cy="144653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914852" y="3929254"/>
            <a:ext cx="7177135" cy="610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 smtClean="0">
                <a:solidFill>
                  <a:srgbClr val="000000"/>
                </a:solidFill>
              </a:rPr>
              <a:t>الأستاذ الدكتور محمد الجمني</a:t>
            </a:r>
          </a:p>
          <a:p>
            <a:pPr algn="ctr"/>
            <a:r>
              <a:rPr lang="ar-SA" sz="2000" b="1" dirty="0" smtClean="0">
                <a:solidFill>
                  <a:srgbClr val="000000"/>
                </a:solidFill>
              </a:rPr>
              <a:t>مدير إدارة تكنولوجيا المعلومات والاتصال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000000"/>
                </a:solidFill>
              </a:rPr>
              <a:t>بالمنظمة العربية للتربية والثقافة والعلوم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11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/>
              <a:t>رؤية – سياسة - استراتيجية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532" y="1875053"/>
            <a:ext cx="7886700" cy="3858685"/>
          </a:xfrm>
        </p:spPr>
        <p:txBody>
          <a:bodyPr>
            <a:noAutofit/>
          </a:bodyPr>
          <a:lstStyle/>
          <a:p>
            <a:pPr marL="285750" indent="-285750" algn="just" rtl="1">
              <a:lnSpc>
                <a:spcPct val="100000"/>
              </a:lnSpc>
              <a:buFontTx/>
              <a:buChar char="-"/>
            </a:pP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استبيان ودراسة حول الوضع الحالي والخطط المستقبلية للتعلم الذكي في الدول العربية</a:t>
            </a:r>
          </a:p>
          <a:p>
            <a:pPr marL="285750" indent="-285750" algn="just" rtl="1">
              <a:lnSpc>
                <a:spcPct val="100000"/>
              </a:lnSpc>
              <a:buFontTx/>
              <a:buChar char="-"/>
            </a:pP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دراسة حول المبادئ </a:t>
            </a:r>
            <a:r>
              <a:rPr lang="ar-TN" sz="2400" b="1" dirty="0">
                <a:solidFill>
                  <a:srgbClr val="FF0000"/>
                </a:solidFill>
              </a:rPr>
              <a:t>التوجيهية لصياغة السياسات الوطنية للنهوض بالتعلم الذكي</a:t>
            </a:r>
            <a:r>
              <a:rPr lang="ar-TN" sz="2400" b="1" dirty="0"/>
              <a:t> </a:t>
            </a:r>
            <a:r>
              <a:rPr lang="ar-TN" sz="2400" b="1" dirty="0" smtClean="0">
                <a:solidFill>
                  <a:schemeClr val="tx2">
                    <a:lumMod val="75000"/>
                  </a:schemeClr>
                </a:solidFill>
              </a:rPr>
              <a:t>لفائدة 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وزارات التربية والتعليم العالي وتكنولوجيات المعلومات والاتصال في الوطن العربي</a:t>
            </a:r>
          </a:p>
          <a:p>
            <a:pPr marL="285750" indent="-285750" algn="just" rtl="1">
              <a:lnSpc>
                <a:spcPct val="100000"/>
              </a:lnSpc>
              <a:buFontTx/>
              <a:buChar char="-"/>
            </a:pP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تقديم إطار ومنهجية عمل نحو </a:t>
            </a:r>
            <a:r>
              <a:rPr lang="ar-TN" sz="2400" b="1" dirty="0">
                <a:solidFill>
                  <a:srgbClr val="FF0000"/>
                </a:solidFill>
              </a:rPr>
              <a:t>رؤية عامة موحدة للنهوض بالتعلم الذكي 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في الوطن العربي</a:t>
            </a:r>
          </a:p>
          <a:p>
            <a:pPr marL="285750" indent="-285750" algn="just" rtl="1">
              <a:lnSpc>
                <a:spcPct val="100000"/>
              </a:lnSpc>
              <a:buFontTx/>
              <a:buChar char="-"/>
            </a:pPr>
            <a:r>
              <a:rPr lang="ar-TN" sz="2400" b="1" dirty="0"/>
              <a:t> 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تنزيل هذه الرؤية حسب الدول مع </a:t>
            </a:r>
            <a:r>
              <a:rPr lang="ar-TN" sz="2400" b="1" dirty="0">
                <a:solidFill>
                  <a:srgbClr val="FF0000"/>
                </a:solidFill>
              </a:rPr>
              <a:t>الأخذ بعين الاعتبار الخاصيات الوطنية 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وتثمين </a:t>
            </a:r>
            <a:r>
              <a:rPr lang="ar-TN" sz="2400" b="1" dirty="0" smtClean="0">
                <a:solidFill>
                  <a:schemeClr val="tx2">
                    <a:lumMod val="75000"/>
                  </a:schemeClr>
                </a:solidFill>
              </a:rPr>
              <a:t>الموجود</a:t>
            </a:r>
            <a:endParaRPr lang="ar-TN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854-E53E-4684-AD42-80151F103EC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210" t="23996" r="14386" b="9571"/>
          <a:stretch/>
        </p:blipFill>
        <p:spPr>
          <a:xfrm>
            <a:off x="17363" y="1489547"/>
            <a:ext cx="9109274" cy="496378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/>
              </a:rPr>
              <a:t>Status of ICT use </a:t>
            </a:r>
            <a:r>
              <a:rPr lang="en-US" b="1" dirty="0">
                <a:solidFill>
                  <a:schemeClr val="tx2"/>
                </a:solidFill>
                <a:effectLst/>
              </a:rPr>
              <a:t>in </a:t>
            </a:r>
            <a:r>
              <a:rPr lang="en-US" b="1" dirty="0" smtClean="0">
                <a:solidFill>
                  <a:schemeClr val="tx2"/>
                </a:solidFill>
                <a:effectLst/>
              </a:rPr>
              <a:t>education and Smart Learning in the Arab region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8744" y="116632"/>
            <a:ext cx="88580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ar-TN" sz="3200" b="1" dirty="0">
                <a:solidFill>
                  <a:schemeClr val="tx2"/>
                </a:solidFill>
              </a:rPr>
              <a:t>المبادئ التوجيهية لصياغة السياسات </a:t>
            </a:r>
            <a:r>
              <a:rPr lang="ar-TN" sz="3200" b="1" dirty="0" smtClean="0">
                <a:solidFill>
                  <a:schemeClr val="tx2"/>
                </a:solidFill>
              </a:rPr>
              <a:t>الوطنية</a:t>
            </a:r>
          </a:p>
          <a:p>
            <a:pPr algn="ctr">
              <a:defRPr/>
            </a:pPr>
            <a:r>
              <a:rPr lang="ar-TN" sz="3200" b="1" dirty="0" smtClean="0">
                <a:solidFill>
                  <a:schemeClr val="tx2"/>
                </a:solidFill>
              </a:rPr>
              <a:t> </a:t>
            </a:r>
            <a:r>
              <a:rPr lang="ar-TN" sz="3200" b="1" dirty="0">
                <a:solidFill>
                  <a:schemeClr val="tx2"/>
                </a:solidFill>
              </a:rPr>
              <a:t>للنهوض بالتعلم الذكي</a:t>
            </a:r>
            <a:endParaRPr lang="en-GB" sz="3200" b="1" dirty="0">
              <a:solidFill>
                <a:schemeClr val="tx2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038" t="17801" r="37006" b="21300"/>
          <a:stretch/>
        </p:blipFill>
        <p:spPr>
          <a:xfrm>
            <a:off x="2434130" y="1383562"/>
            <a:ext cx="3821250" cy="4682376"/>
          </a:xfrm>
          <a:prstGeom prst="rect">
            <a:avLst/>
          </a:prstGeom>
        </p:spPr>
      </p:pic>
      <p:sp>
        <p:nvSpPr>
          <p:cNvPr id="5" name="Espace réservé du contenu 6"/>
          <p:cNvSpPr txBox="1">
            <a:spLocks/>
          </p:cNvSpPr>
          <p:nvPr/>
        </p:nvSpPr>
        <p:spPr>
          <a:xfrm>
            <a:off x="2892245" y="5795256"/>
            <a:ext cx="3363135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www.alecso.org/site/sectors/ict.html</a:t>
            </a:r>
            <a:endParaRPr lang="fr-F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31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ar-TN" dirty="0" smtClean="0"/>
              <a:t>مشروع </a:t>
            </a:r>
            <a:r>
              <a:rPr lang="ar-TN" dirty="0"/>
              <a:t>الحوسبة </a:t>
            </a:r>
            <a:r>
              <a:rPr lang="ar-TN" dirty="0" smtClean="0"/>
              <a:t>السحابية</a:t>
            </a:r>
            <a:br>
              <a:rPr lang="ar-TN" dirty="0" smtClean="0"/>
            </a:br>
            <a:r>
              <a:rPr lang="ar-TN" sz="3100" b="0" dirty="0"/>
              <a:t>(بالتعاون مع المكتب الإقليمي بالقاهرة للاتحاد الدولي للاتصالات)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978524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56" y="235707"/>
            <a:ext cx="8229600" cy="1143000"/>
          </a:xfrm>
        </p:spPr>
        <p:txBody>
          <a:bodyPr>
            <a:normAutofit/>
          </a:bodyPr>
          <a:lstStyle/>
          <a:p>
            <a:r>
              <a:rPr lang="ar-TN" sz="4800" dirty="0"/>
              <a:t>حوسبة سحابية </a:t>
            </a:r>
            <a:endParaRPr lang="fr-F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2292"/>
            <a:ext cx="7886700" cy="5082138"/>
          </a:xfrm>
        </p:spPr>
        <p:txBody>
          <a:bodyPr>
            <a:noAutofit/>
          </a:bodyPr>
          <a:lstStyle/>
          <a:p>
            <a:pPr marL="285750" indent="-285750" algn="just" rtl="1">
              <a:lnSpc>
                <a:spcPct val="120000"/>
              </a:lnSpc>
              <a:buFontTx/>
              <a:buChar char="-"/>
            </a:pP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استبيان ودراسة حول الوضع الحالي لاستخدام تكنولوجيات المعلومات والاتصال </a:t>
            </a:r>
            <a:r>
              <a:rPr lang="ar-AE" sz="2400" b="1" dirty="0">
                <a:solidFill>
                  <a:schemeClr val="tx2">
                    <a:lumMod val="75000"/>
                  </a:schemeClr>
                </a:solidFill>
              </a:rPr>
              <a:t> في المؤسسات التعليمية </a:t>
            </a:r>
            <a:r>
              <a:rPr lang="ar-AE" sz="2400" b="1" dirty="0" smtClean="0">
                <a:solidFill>
                  <a:schemeClr val="tx2">
                    <a:lumMod val="75000"/>
                  </a:schemeClr>
                </a:solidFill>
              </a:rPr>
              <a:t>والبحثية </a:t>
            </a:r>
            <a:r>
              <a:rPr lang="ar-AE" sz="2400" b="1" dirty="0">
                <a:solidFill>
                  <a:schemeClr val="tx2">
                    <a:lumMod val="75000"/>
                  </a:schemeClr>
                </a:solidFill>
              </a:rPr>
              <a:t>في الدول العربية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 وا</a:t>
            </a:r>
            <a:r>
              <a:rPr lang="ar-AE" sz="2400" b="1" dirty="0">
                <a:solidFill>
                  <a:schemeClr val="tx2">
                    <a:lumMod val="75000"/>
                  </a:schemeClr>
                </a:solidFill>
              </a:rPr>
              <a:t>لتّعرّف على مدى اعتماد الحوسبة السحابية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 algn="just" rtl="1">
              <a:lnSpc>
                <a:spcPct val="120000"/>
              </a:lnSpc>
              <a:buFontTx/>
              <a:buChar char="-"/>
            </a:pPr>
            <a:r>
              <a:rPr lang="ar-TN" sz="2400" b="1" dirty="0" smtClean="0">
                <a:solidFill>
                  <a:schemeClr val="tx2">
                    <a:lumMod val="75000"/>
                  </a:schemeClr>
                </a:solidFill>
              </a:rPr>
              <a:t>إعداد 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دراسة حول </a:t>
            </a:r>
            <a:r>
              <a:rPr lang="ar-TN" sz="2400" b="1" dirty="0">
                <a:solidFill>
                  <a:srgbClr val="FF0000"/>
                </a:solidFill>
              </a:rPr>
              <a:t>المبادئ التوجيهية لاعتماد الحوسبة السحابية 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في المؤسسات التعليمية والبحثية العربية </a:t>
            </a:r>
          </a:p>
          <a:p>
            <a:pPr marL="285750" indent="-285750" algn="just" rtl="1">
              <a:lnSpc>
                <a:spcPct val="120000"/>
              </a:lnSpc>
              <a:buFontTx/>
              <a:buChar char="-"/>
            </a:pP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تقديم إطار ومنهجية عمل لاعتماد الحوسبة السحابية لكل أصحاب المصلحة من </a:t>
            </a:r>
            <a:r>
              <a:rPr lang="ar-TN" sz="2400" b="1" dirty="0">
                <a:solidFill>
                  <a:srgbClr val="FF0000"/>
                </a:solidFill>
              </a:rPr>
              <a:t>واضعي سياسات 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على مستوى الدول ووزارات التربية والتعليم </a:t>
            </a:r>
            <a:r>
              <a:rPr lang="ar-TN" sz="2400" b="1" dirty="0" smtClean="0">
                <a:solidFill>
                  <a:schemeClr val="tx2">
                    <a:lumMod val="75000"/>
                  </a:schemeClr>
                </a:solidFill>
              </a:rPr>
              <a:t>العالي وتكنولوجيات 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المعلومات والاتصال </a:t>
            </a:r>
            <a:r>
              <a:rPr lang="ar-TN" sz="2400" b="1" dirty="0">
                <a:solidFill>
                  <a:srgbClr val="FF0000"/>
                </a:solidFill>
              </a:rPr>
              <a:t>والعمداء ومديري المؤسسات 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التعليمية والبحثية </a:t>
            </a:r>
            <a:r>
              <a:rPr lang="ar-TN" sz="2400" b="1" dirty="0">
                <a:solidFill>
                  <a:srgbClr val="FF0000"/>
                </a:solidFill>
              </a:rPr>
              <a:t>والمدرسين والباحثين والطلبة </a:t>
            </a:r>
            <a:r>
              <a:rPr lang="ar-TN" sz="2400" b="1" dirty="0">
                <a:solidFill>
                  <a:schemeClr val="tx2">
                    <a:lumMod val="75000"/>
                  </a:schemeClr>
                </a:solidFill>
              </a:rPr>
              <a:t>في الوطن العربي.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491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half" idx="18"/>
          </p:nvPr>
        </p:nvSpPr>
        <p:spPr>
          <a:xfrm>
            <a:off x="1793496" y="5877272"/>
            <a:ext cx="4989511" cy="864096"/>
          </a:xfrm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/>
              <a:t>www.alecso.org/site/sectors/ict.html</a:t>
            </a:r>
            <a:endParaRPr lang="fr-FR" sz="2800" b="1" dirty="0"/>
          </a:p>
        </p:txBody>
      </p:sp>
      <p:pic>
        <p:nvPicPr>
          <p:cNvPr id="10" name="Image 9" descr="http://www.alecso.org/site/images/2016img/06-11-2016%2020-09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46745"/>
            <a:ext cx="3456384" cy="49305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8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96" y="2670142"/>
            <a:ext cx="7886700" cy="3568515"/>
          </a:xfrm>
        </p:spPr>
        <p:txBody>
          <a:bodyPr>
            <a:normAutofit fontScale="85000" lnSpcReduction="10000"/>
          </a:bodyPr>
          <a:lstStyle/>
          <a:p>
            <a:pPr marL="285750" indent="-285750" algn="just" rtl="1">
              <a:lnSpc>
                <a:spcPct val="120000"/>
              </a:lnSpc>
              <a:buFontTx/>
              <a:buChar char="-"/>
            </a:pPr>
            <a:r>
              <a:rPr lang="ar-TN" dirty="0">
                <a:solidFill>
                  <a:schemeClr val="tx2">
                    <a:lumMod val="75000"/>
                  </a:schemeClr>
                </a:solidFill>
              </a:rPr>
              <a:t>مشروع الألكسو </a:t>
            </a:r>
            <a:r>
              <a:rPr lang="ar-TN" dirty="0">
                <a:solidFill>
                  <a:srgbClr val="FF0000"/>
                </a:solidFill>
              </a:rPr>
              <a:t>للنهوض بالموارد التعليمية المفتوحة </a:t>
            </a:r>
            <a:r>
              <a:rPr lang="ar-TN" dirty="0">
                <a:solidFill>
                  <a:schemeClr val="tx2">
                    <a:lumMod val="75000"/>
                  </a:schemeClr>
                </a:solidFill>
              </a:rPr>
              <a:t>في الوطن العربي</a:t>
            </a:r>
          </a:p>
          <a:p>
            <a:pPr marL="285750" indent="-285750" algn="just" rtl="1">
              <a:lnSpc>
                <a:spcPct val="120000"/>
              </a:lnSpc>
              <a:buFontTx/>
              <a:buChar char="-"/>
            </a:pPr>
            <a:r>
              <a:rPr lang="ar-TN" dirty="0">
                <a:solidFill>
                  <a:schemeClr val="tx2">
                    <a:lumMod val="75000"/>
                  </a:schemeClr>
                </a:solidFill>
              </a:rPr>
              <a:t>مشروع الألكسو لدروس </a:t>
            </a:r>
            <a:r>
              <a:rPr lang="ar-TN" dirty="0">
                <a:solidFill>
                  <a:srgbClr val="FF0000"/>
                </a:solidFill>
              </a:rPr>
              <a:t>التعلم الإلكتروني المفتوح عالي الاستقطاب</a:t>
            </a:r>
          </a:p>
          <a:p>
            <a:pPr marL="285750" indent="-285750" algn="just" rtl="1">
              <a:lnSpc>
                <a:spcPct val="120000"/>
              </a:lnSpc>
              <a:buFontTx/>
              <a:buChar char="-"/>
            </a:pPr>
            <a:r>
              <a:rPr lang="ar-TN" dirty="0">
                <a:solidFill>
                  <a:schemeClr val="tx2">
                    <a:lumMod val="75000"/>
                  </a:schemeClr>
                </a:solidFill>
              </a:rPr>
              <a:t>التعاون مع منظمة اليونسكو للنهوض باستخدام تكنولوجيا المعلومات والاتصال في التعليم خاصة من خلال </a:t>
            </a:r>
            <a:r>
              <a:rPr lang="ar-TN" dirty="0">
                <a:solidFill>
                  <a:srgbClr val="FF0000"/>
                </a:solidFill>
              </a:rPr>
              <a:t>دعم السياسات الوطنية</a:t>
            </a:r>
            <a:r>
              <a:rPr lang="ar-TN" dirty="0"/>
              <a:t> </a:t>
            </a:r>
            <a:r>
              <a:rPr lang="ar-TN" dirty="0">
                <a:solidFill>
                  <a:schemeClr val="tx2">
                    <a:lumMod val="75000"/>
                  </a:schemeClr>
                </a:solidFill>
              </a:rPr>
              <a:t>الداعمة بهذا الخصوص وتنظيم ورشات العمل </a:t>
            </a:r>
            <a:r>
              <a:rPr lang="ar-TN" dirty="0" smtClean="0">
                <a:solidFill>
                  <a:schemeClr val="tx2">
                    <a:lumMod val="75000"/>
                  </a:schemeClr>
                </a:solidFill>
              </a:rPr>
              <a:t>والدورات </a:t>
            </a:r>
            <a:r>
              <a:rPr lang="ar-TN" dirty="0">
                <a:solidFill>
                  <a:schemeClr val="tx2">
                    <a:lumMod val="75000"/>
                  </a:schemeClr>
                </a:solidFill>
              </a:rPr>
              <a:t>التدريبية في مختلف الدول العربية لنشر الوعي وبناء وتنمية القدرات.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28650" y="682421"/>
            <a:ext cx="75709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sz="4000" b="1" dirty="0">
                <a:solidFill>
                  <a:srgbClr val="70AD47">
                    <a:lumMod val="50000"/>
                  </a:srgbClr>
                </a:solidFill>
              </a:rPr>
              <a:t>التعلم المفتوح</a:t>
            </a:r>
          </a:p>
          <a:p>
            <a:pPr algn="ctr"/>
            <a:r>
              <a:rPr lang="ar-TN" sz="3200" b="1" dirty="0">
                <a:solidFill>
                  <a:srgbClr val="5B9BD5">
                    <a:lumMod val="50000"/>
                  </a:srgbClr>
                </a:solidFill>
              </a:rPr>
              <a:t>الموارد التعليمية المفتوحة – التعلم الإلكتروني المفتوح عالي الاستقطاب</a:t>
            </a:r>
            <a:endParaRPr lang="en-US" sz="3200" b="1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TN" dirty="0" smtClean="0"/>
              <a:t>مشروع </a:t>
            </a:r>
            <a:r>
              <a:rPr lang="ar-TN" dirty="0" err="1" smtClean="0"/>
              <a:t>الألكسو</a:t>
            </a:r>
            <a:r>
              <a:rPr lang="ar-TN" dirty="0" smtClean="0"/>
              <a:t> للنهوض بالتطبيقات الجوالة العربية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3118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 مشروع الألكسو لتطبيقات الأجهزة </a:t>
            </a:r>
            <a:r>
              <a:rPr lang="ar-TN" dirty="0" smtClean="0"/>
              <a:t>الجوّالة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8050"/>
            <a:ext cx="7886700" cy="4263992"/>
          </a:xfrm>
        </p:spPr>
        <p:txBody>
          <a:bodyPr>
            <a:noAutofit/>
          </a:bodyPr>
          <a:lstStyle/>
          <a:p>
            <a:pPr algn="just" rtl="1"/>
            <a:r>
              <a:rPr lang="ar-TN" sz="3200" dirty="0">
                <a:solidFill>
                  <a:schemeClr val="tx2">
                    <a:lumMod val="75000"/>
                  </a:schemeClr>
                </a:solidFill>
              </a:rPr>
              <a:t>دعم الصّناعة العربيّة لتطبيقات الأجهزة الجوّالة، وخاصّة في مجالات التّربية والثّقافة والعلوم.</a:t>
            </a:r>
          </a:p>
          <a:p>
            <a:pPr algn="just" rtl="1"/>
            <a:r>
              <a:rPr lang="ar-TN" sz="3200" dirty="0" smtClean="0">
                <a:solidFill>
                  <a:schemeClr val="tx2">
                    <a:lumMod val="75000"/>
                  </a:schemeClr>
                </a:solidFill>
              </a:rPr>
              <a:t>تقديم </a:t>
            </a:r>
            <a:r>
              <a:rPr lang="ar-TN" sz="3200" dirty="0">
                <a:solidFill>
                  <a:schemeClr val="tx2">
                    <a:lumMod val="75000"/>
                  </a:schemeClr>
                </a:solidFill>
              </a:rPr>
              <a:t>الدّعم الفنّي للمطوّرين، وتمكينهم من إطار عمل مبسّط وملائم.</a:t>
            </a:r>
          </a:p>
          <a:p>
            <a:pPr algn="just" rtl="1"/>
            <a:r>
              <a:rPr lang="ar-TN" sz="3200" dirty="0">
                <a:solidFill>
                  <a:schemeClr val="tx2">
                    <a:lumMod val="75000"/>
                  </a:schemeClr>
                </a:solidFill>
              </a:rPr>
              <a:t>تمكين المطوّرين العرب من نشر إنتاجاتهم والتّعريف بها، وتجاوز العوائق المادّيّة والإجرائيّة التي تعترضهم حاليّا</a:t>
            </a:r>
            <a:r>
              <a:rPr lang="ar-TN" sz="3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ar-TN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 smtClean="0"/>
              <a:t> مشروع الألكسو لتطبيقات الأجهزة الجوّالة</a:t>
            </a:r>
            <a:endParaRPr lang="fr-FR" dirty="0"/>
          </a:p>
        </p:txBody>
      </p:sp>
      <p:pic>
        <p:nvPicPr>
          <p:cNvPr id="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3" y="2794000"/>
            <a:ext cx="9144000" cy="224872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ZoneTexte 2"/>
          <p:cNvSpPr txBox="1"/>
          <p:nvPr/>
        </p:nvSpPr>
        <p:spPr>
          <a:xfrm>
            <a:off x="3044950" y="1933216"/>
            <a:ext cx="30678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مكونات المشروع الثلاث</a:t>
            </a:r>
            <a:endParaRPr lang="fr-FR" sz="32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883" y="532439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r-FR" sz="3200" b="1" dirty="0" smtClean="0">
                <a:solidFill>
                  <a:srgbClr val="A5A5A5">
                    <a:lumMod val="50000"/>
                  </a:srgbClr>
                </a:solidFill>
              </a:rPr>
              <a:t>www.alecsoapps.com</a:t>
            </a:r>
            <a:endParaRPr lang="ar-TN" sz="3200" b="1" dirty="0">
              <a:solidFill>
                <a:srgbClr val="A5A5A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4855" y="2551837"/>
            <a:ext cx="48942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أهم ملامح التحولات</a:t>
            </a:r>
            <a:br>
              <a:rPr lang="ar-SA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</a:br>
            <a:r>
              <a:rPr lang="ar-SA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الرقمية </a:t>
            </a:r>
            <a:r>
              <a:rPr lang="ar-SA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الكبرى</a:t>
            </a:r>
            <a:endParaRPr lang="fr-FR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0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 منصة الألكسو للتطبيقات </a:t>
            </a:r>
            <a:r>
              <a:rPr lang="ar-TN" dirty="0" smtClean="0"/>
              <a:t>الجوّالة</a:t>
            </a:r>
            <a:endParaRPr lang="fr-FR" dirty="0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1633737"/>
            <a:ext cx="2922280" cy="7171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70" y="1690548"/>
            <a:ext cx="5193193" cy="1164829"/>
          </a:xfrm>
          <a:prstGeom prst="rect">
            <a:avLst/>
          </a:prstGeom>
        </p:spPr>
      </p:pic>
      <p:pic>
        <p:nvPicPr>
          <p:cNvPr id="9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51" y="2912189"/>
            <a:ext cx="5198585" cy="1164828"/>
          </a:xfrm>
          <a:prstGeom prst="rect">
            <a:avLst/>
          </a:prstGeom>
        </p:spPr>
      </p:pic>
      <p:pic>
        <p:nvPicPr>
          <p:cNvPr id="10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50" y="4155399"/>
            <a:ext cx="5187801" cy="1143258"/>
          </a:xfrm>
          <a:prstGeom prst="rect">
            <a:avLst/>
          </a:prstGeom>
        </p:spPr>
      </p:pic>
      <p:pic>
        <p:nvPicPr>
          <p:cNvPr id="11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785" y="5312316"/>
            <a:ext cx="5171620" cy="1154043"/>
          </a:xfrm>
          <a:prstGeom prst="rect">
            <a:avLst/>
          </a:prstGeom>
        </p:spPr>
      </p:pic>
      <p:sp>
        <p:nvSpPr>
          <p:cNvPr id="12" name="ZoneTexte 1"/>
          <p:cNvSpPr txBox="1"/>
          <p:nvPr/>
        </p:nvSpPr>
        <p:spPr>
          <a:xfrm>
            <a:off x="2901560" y="1328327"/>
            <a:ext cx="1468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000" b="1" dirty="0" smtClean="0">
                <a:solidFill>
                  <a:prstClr val="black"/>
                </a:solidFill>
              </a:rPr>
              <a:t>الصفحة الرئيسية</a:t>
            </a:r>
            <a:endParaRPr lang="fr-F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 منصة الألكسو للتطبيقات </a:t>
            </a:r>
            <a:r>
              <a:rPr lang="ar-TN" dirty="0" smtClean="0"/>
              <a:t>الجوّالة</a:t>
            </a:r>
            <a:endParaRPr lang="fr-FR" dirty="0"/>
          </a:p>
        </p:txBody>
      </p:sp>
      <p:pic>
        <p:nvPicPr>
          <p:cNvPr id="8" name="Image 13"/>
          <p:cNvPicPr>
            <a:picLocks noChangeAspect="1"/>
          </p:cNvPicPr>
          <p:nvPr/>
        </p:nvPicPr>
        <p:blipFill rotWithShape="1">
          <a:blip r:embed="rId2"/>
          <a:srcRect l="27300" t="14041" r="26376" b="10784"/>
          <a:stretch/>
        </p:blipFill>
        <p:spPr>
          <a:xfrm>
            <a:off x="4419295" y="2218770"/>
            <a:ext cx="4074936" cy="3717944"/>
          </a:xfrm>
          <a:prstGeom prst="rect">
            <a:avLst/>
          </a:prstGeom>
        </p:spPr>
      </p:pic>
      <p:grpSp>
        <p:nvGrpSpPr>
          <p:cNvPr id="9" name="Grouper 18"/>
          <p:cNvGrpSpPr/>
          <p:nvPr/>
        </p:nvGrpSpPr>
        <p:grpSpPr>
          <a:xfrm>
            <a:off x="828773" y="1720373"/>
            <a:ext cx="2302530" cy="4216341"/>
            <a:chOff x="2243099" y="2100671"/>
            <a:chExt cx="2302530" cy="4216341"/>
          </a:xfrm>
        </p:grpSpPr>
        <p:pic>
          <p:nvPicPr>
            <p:cNvPr id="10" name="Imag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6" t="7512" r="27152" b="7230"/>
            <a:stretch/>
          </p:blipFill>
          <p:spPr>
            <a:xfrm>
              <a:off x="2243099" y="2100671"/>
              <a:ext cx="2302530" cy="4216341"/>
            </a:xfrm>
            <a:prstGeom prst="rect">
              <a:avLst/>
            </a:prstGeom>
          </p:spPr>
        </p:pic>
        <p:pic>
          <p:nvPicPr>
            <p:cNvPr id="11" name="Imag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351" y="2449908"/>
              <a:ext cx="2039876" cy="3584045"/>
            </a:xfrm>
            <a:prstGeom prst="rect">
              <a:avLst/>
            </a:prstGeom>
          </p:spPr>
        </p:pic>
      </p:grpSp>
      <p:sp>
        <p:nvSpPr>
          <p:cNvPr id="12" name="ZoneTexte 2"/>
          <p:cNvSpPr txBox="1"/>
          <p:nvPr/>
        </p:nvSpPr>
        <p:spPr>
          <a:xfrm>
            <a:off x="5793640" y="6076437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000" b="1" dirty="0" smtClean="0">
                <a:solidFill>
                  <a:prstClr val="black"/>
                </a:solidFill>
              </a:rPr>
              <a:t>واجهة الويب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3" name="ZoneTexte 21"/>
          <p:cNvSpPr txBox="1"/>
          <p:nvPr/>
        </p:nvSpPr>
        <p:spPr>
          <a:xfrm>
            <a:off x="529388" y="5899047"/>
            <a:ext cx="2962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prstClr val="black"/>
                </a:solidFill>
              </a:rPr>
              <a:t>تطبيقة المنصة على نظام أندرويد</a:t>
            </a:r>
            <a:endParaRPr lang="fr-FR" sz="2000" b="1" dirty="0">
              <a:solidFill>
                <a:prstClr val="black"/>
              </a:solidFill>
            </a:endParaRPr>
          </a:p>
        </p:txBody>
      </p:sp>
      <p:pic>
        <p:nvPicPr>
          <p:cNvPr id="14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1498418"/>
            <a:ext cx="2922280" cy="7171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28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منظومة الألكسو لإنتاج</a:t>
            </a:r>
            <a:br>
              <a:rPr lang="ar-TN" dirty="0"/>
            </a:br>
            <a:r>
              <a:rPr lang="ar-TN" dirty="0"/>
              <a:t> التطبيقات </a:t>
            </a:r>
            <a:r>
              <a:rPr lang="ar-TN" dirty="0" smtClean="0"/>
              <a:t>الجوّالة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502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منظومة الألكسو </a:t>
            </a:r>
            <a:r>
              <a:rPr lang="ar-TN" dirty="0" smtClean="0"/>
              <a:t>لإنتاج </a:t>
            </a:r>
            <a:r>
              <a:rPr lang="ar-TN" dirty="0"/>
              <a:t>التطبيقات الجوّالة</a:t>
            </a:r>
            <a:endParaRPr lang="fr-FR" dirty="0"/>
          </a:p>
        </p:txBody>
      </p:sp>
      <p:pic>
        <p:nvPicPr>
          <p:cNvPr id="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344719"/>
            <a:ext cx="9171488" cy="42591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7680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منظومة الألكسو </a:t>
            </a:r>
            <a:r>
              <a:rPr lang="ar-TN" dirty="0" smtClean="0"/>
              <a:t>لإنتاج </a:t>
            </a:r>
            <a:r>
              <a:rPr lang="ar-TN" dirty="0"/>
              <a:t>التطبيقات الجوّالة</a:t>
            </a:r>
            <a:endParaRPr lang="fr-FR" dirty="0"/>
          </a:p>
        </p:txBody>
      </p:sp>
      <p:sp>
        <p:nvSpPr>
          <p:cNvPr id="5" name="ZoneTexte 1"/>
          <p:cNvSpPr txBox="1"/>
          <p:nvPr/>
        </p:nvSpPr>
        <p:spPr>
          <a:xfrm>
            <a:off x="6660214" y="1849743"/>
            <a:ext cx="248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prstClr val="black"/>
                </a:solidFill>
              </a:rPr>
              <a:t>المرحلة الأولى : التصميم</a:t>
            </a:r>
            <a:endParaRPr lang="fr-FR" sz="2400" b="1" dirty="0">
              <a:solidFill>
                <a:prstClr val="black"/>
              </a:solidFill>
            </a:endParaRP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1" y="1871831"/>
            <a:ext cx="7336162" cy="43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منظومة الألكسو </a:t>
            </a:r>
            <a:r>
              <a:rPr lang="ar-TN" dirty="0" smtClean="0"/>
              <a:t>لإنتاج </a:t>
            </a:r>
            <a:r>
              <a:rPr lang="ar-TN" dirty="0"/>
              <a:t>التطبيقات الجوّالة</a:t>
            </a:r>
            <a:endParaRPr lang="fr-FR" dirty="0"/>
          </a:p>
        </p:txBody>
      </p:sp>
      <p:sp>
        <p:nvSpPr>
          <p:cNvPr id="7" name="ZoneTexte 5"/>
          <p:cNvSpPr txBox="1"/>
          <p:nvPr/>
        </p:nvSpPr>
        <p:spPr>
          <a:xfrm>
            <a:off x="5669279" y="1861396"/>
            <a:ext cx="341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prstClr val="black"/>
                </a:solidFill>
              </a:rPr>
              <a:t>المرحلة الثانية: اختيار الألوان</a:t>
            </a:r>
            <a:endParaRPr lang="fr-FR" sz="2400" b="1" dirty="0">
              <a:solidFill>
                <a:prstClr val="black"/>
              </a:solidFill>
            </a:endParaRPr>
          </a:p>
        </p:txBody>
      </p:sp>
      <p:pic>
        <p:nvPicPr>
          <p:cNvPr id="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10062"/>
            <a:ext cx="7927237" cy="40081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797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منظومة الألكسو </a:t>
            </a:r>
            <a:r>
              <a:rPr lang="ar-TN" dirty="0" smtClean="0"/>
              <a:t>لإنتاج </a:t>
            </a:r>
            <a:r>
              <a:rPr lang="ar-TN" dirty="0"/>
              <a:t>التطبيقات الجوّالة</a:t>
            </a:r>
            <a:endParaRPr lang="fr-FR" dirty="0"/>
          </a:p>
        </p:txBody>
      </p:sp>
      <p:sp>
        <p:nvSpPr>
          <p:cNvPr id="5" name="ZoneTexte 5"/>
          <p:cNvSpPr txBox="1"/>
          <p:nvPr/>
        </p:nvSpPr>
        <p:spPr>
          <a:xfrm>
            <a:off x="5573031" y="1822350"/>
            <a:ext cx="348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prstClr val="black"/>
                </a:solidFill>
              </a:rPr>
              <a:t>المرحلة الثالثة: ادخال المحتوى</a:t>
            </a:r>
            <a:endParaRPr lang="fr-FR" sz="2400" b="1" dirty="0">
              <a:solidFill>
                <a:prstClr val="black"/>
              </a:solidFill>
            </a:endParaRPr>
          </a:p>
        </p:txBody>
      </p:sp>
      <p:pic>
        <p:nvPicPr>
          <p:cNvPr id="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58621"/>
            <a:ext cx="8147739" cy="41260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60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منظومة الألكسو </a:t>
            </a:r>
            <a:r>
              <a:rPr lang="ar-TN" dirty="0" smtClean="0"/>
              <a:t>لإنتاج </a:t>
            </a:r>
            <a:r>
              <a:rPr lang="ar-TN" dirty="0"/>
              <a:t>التطبيقات الجوّالة</a:t>
            </a:r>
            <a:endParaRPr lang="fr-FR" dirty="0"/>
          </a:p>
        </p:txBody>
      </p:sp>
      <p:sp>
        <p:nvSpPr>
          <p:cNvPr id="7" name="ZoneTexte 5"/>
          <p:cNvSpPr txBox="1"/>
          <p:nvPr/>
        </p:nvSpPr>
        <p:spPr>
          <a:xfrm>
            <a:off x="3128209" y="1923437"/>
            <a:ext cx="5923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prstClr val="black"/>
                </a:solidFill>
              </a:rPr>
              <a:t>المرحلة الرابعة: اختيار أيقونة التطبيقة وواجهة الإنطلاق</a:t>
            </a:r>
            <a:endParaRPr lang="fr-FR" sz="2400" b="1" dirty="0">
              <a:solidFill>
                <a:prstClr val="black"/>
              </a:solidFill>
            </a:endParaRPr>
          </a:p>
        </p:txBody>
      </p:sp>
      <p:pic>
        <p:nvPicPr>
          <p:cNvPr id="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38936"/>
            <a:ext cx="8309696" cy="3994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85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منظومة الألكسو </a:t>
            </a:r>
            <a:r>
              <a:rPr lang="ar-TN" dirty="0" smtClean="0"/>
              <a:t>لإنتاج </a:t>
            </a:r>
            <a:r>
              <a:rPr lang="ar-TN" dirty="0"/>
              <a:t>التطبيقات الجوّالة</a:t>
            </a:r>
            <a:endParaRPr lang="fr-FR" dirty="0"/>
          </a:p>
        </p:txBody>
      </p:sp>
      <p:sp>
        <p:nvSpPr>
          <p:cNvPr id="5" name="ZoneTexte 5"/>
          <p:cNvSpPr txBox="1"/>
          <p:nvPr/>
        </p:nvSpPr>
        <p:spPr>
          <a:xfrm>
            <a:off x="5380524" y="1799970"/>
            <a:ext cx="368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prstClr val="black"/>
                </a:solidFill>
              </a:rPr>
              <a:t>المرحلة الخامسة</a:t>
            </a: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r>
              <a:rPr lang="ar-SA" sz="2400" b="1" dirty="0" smtClean="0">
                <a:solidFill>
                  <a:prstClr val="black"/>
                </a:solidFill>
              </a:rPr>
              <a:t>: تنزيل التطبيقة</a:t>
            </a:r>
            <a:endParaRPr lang="fr-FR" sz="2400" b="1" dirty="0">
              <a:solidFill>
                <a:prstClr val="black"/>
              </a:solidFill>
            </a:endParaRPr>
          </a:p>
        </p:txBody>
      </p:sp>
      <p:pic>
        <p:nvPicPr>
          <p:cNvPr id="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14072"/>
            <a:ext cx="8197576" cy="37712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66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جائزة الألكسو لتطبيقات </a:t>
            </a:r>
            <a:br>
              <a:rPr lang="ar-TN" dirty="0"/>
            </a:br>
            <a:r>
              <a:rPr lang="ar-TN" dirty="0"/>
              <a:t> الأجهزة </a:t>
            </a:r>
            <a:r>
              <a:rPr lang="ar-TN" dirty="0" smtClean="0"/>
              <a:t>الجوالة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99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أهم ملامح التحولات الرقمية </a:t>
            </a:r>
            <a:r>
              <a:rPr lang="ar-TN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الكبرى</a:t>
            </a:r>
            <a:endParaRPr lang="en-US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r" rtl="1">
              <a:buFont typeface="Arial"/>
              <a:buChar char="•"/>
            </a:pPr>
            <a:r>
              <a:rPr lang="ar-TN" sz="3600" b="1" dirty="0">
                <a:solidFill>
                  <a:schemeClr val="tx2">
                    <a:lumMod val="75000"/>
                  </a:schemeClr>
                </a:solidFill>
              </a:rPr>
              <a:t>تكنولوجيا الحوسبة السحابية : </a:t>
            </a:r>
            <a:r>
              <a:rPr lang="ar-TN" sz="3600" dirty="0">
                <a:solidFill>
                  <a:schemeClr val="tx2">
                    <a:lumMod val="75000"/>
                  </a:schemeClr>
                </a:solidFill>
              </a:rPr>
              <a:t>سهولة النفاذ الى المحتويات والخدمات الرقمية</a:t>
            </a:r>
          </a:p>
          <a:p>
            <a:pPr marL="457200" indent="-457200" algn="r" rtl="1">
              <a:buFont typeface="Arial"/>
              <a:buChar char="•"/>
            </a:pPr>
            <a:r>
              <a:rPr lang="ar-TN" sz="3600" b="1" dirty="0">
                <a:solidFill>
                  <a:schemeClr val="tx2">
                    <a:lumMod val="75000"/>
                  </a:schemeClr>
                </a:solidFill>
              </a:rPr>
              <a:t>الانتشار الكبير للأجهزة الجوالة : </a:t>
            </a:r>
            <a:r>
              <a:rPr lang="ar-TN" sz="3600" dirty="0">
                <a:solidFill>
                  <a:schemeClr val="tx2">
                    <a:lumMod val="75000"/>
                  </a:schemeClr>
                </a:solidFill>
              </a:rPr>
              <a:t>أكثر من نصف المحتويات الرقمية تستهلك عبر الأجهزة الجوالة</a:t>
            </a:r>
          </a:p>
          <a:p>
            <a:pPr marL="457200" indent="-457200" algn="r" rtl="1">
              <a:buFont typeface="Arial"/>
              <a:buChar char="•"/>
            </a:pPr>
            <a:r>
              <a:rPr lang="ar-TN" sz="3600" b="1" dirty="0">
                <a:solidFill>
                  <a:schemeClr val="tx2">
                    <a:lumMod val="75000"/>
                  </a:schemeClr>
                </a:solidFill>
              </a:rPr>
              <a:t>انتشار شبكات التواصل الاجتماعي </a:t>
            </a:r>
            <a:r>
              <a:rPr lang="ar-TN" sz="3600" dirty="0">
                <a:solidFill>
                  <a:schemeClr val="tx2">
                    <a:lumMod val="75000"/>
                  </a:schemeClr>
                </a:solidFill>
              </a:rPr>
              <a:t>وتحول دور المستعمل من مستهلك محتوى رقمي الى منتج </a:t>
            </a:r>
            <a:r>
              <a:rPr lang="ar-TN" sz="3600" dirty="0" smtClean="0">
                <a:solidFill>
                  <a:schemeClr val="tx2">
                    <a:lumMod val="75000"/>
                  </a:schemeClr>
                </a:solidFill>
              </a:rPr>
              <a:t>كذلك</a:t>
            </a:r>
            <a:endParaRPr lang="ar-TN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5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 جائزة الألكسو لتطبيقات الأجهزة </a:t>
            </a:r>
            <a:r>
              <a:rPr lang="ar-TN" dirty="0" smtClean="0"/>
              <a:t>الجوّالة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7303"/>
            <a:ext cx="7886700" cy="4283242"/>
          </a:xfrm>
        </p:spPr>
        <p:txBody>
          <a:bodyPr>
            <a:normAutofit fontScale="85000" lnSpcReduction="20000"/>
          </a:bodyPr>
          <a:lstStyle/>
          <a:p>
            <a:pPr marL="457200" indent="-457200" algn="r" rtl="1">
              <a:spcAft>
                <a:spcPts val="1200"/>
              </a:spcAft>
              <a:buFont typeface="Wingdings" pitchFamily="2" charset="2"/>
              <a:buChar char="§"/>
            </a:pPr>
            <a:r>
              <a:rPr lang="ar-T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جائزة الألكسو لتطبيقات الأجهزة الجوّالة جائزة سنويّة تُسْنَدُ إلى أفضل التّطبيقات المنجزة عربيّا في مجالات:</a:t>
            </a:r>
            <a:endParaRPr lang="fr-F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1885950" lvl="3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TN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التّربية،</a:t>
            </a:r>
          </a:p>
          <a:p>
            <a:pPr marL="1885950" lvl="3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TN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الثّقافة،</a:t>
            </a:r>
          </a:p>
          <a:p>
            <a:pPr marL="1885950" lvl="3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TN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العلوم،</a:t>
            </a:r>
          </a:p>
          <a:p>
            <a:pPr marL="1885950" lvl="3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TN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الألعاب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ar-TN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التّعليميّة.</a:t>
            </a:r>
          </a:p>
          <a:p>
            <a:pPr marL="457200" indent="-457200" algn="r" rtl="1">
              <a:spcAft>
                <a:spcPts val="1200"/>
              </a:spcAft>
              <a:buFont typeface="Wingdings" pitchFamily="2" charset="2"/>
              <a:buChar char="§"/>
            </a:pPr>
            <a:r>
              <a:rPr lang="ar-T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تندرج الجائزة في إطار مشروع أشمل تنفّذه الألكسو، ويهدف إلى المساهمة في بروز صناعة عربيّة لتطبيقات الأجهزة الجوّالة وتنمية الموارد البشريّة العربيّة المتخصّصة في هذا المجال.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009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ALECSO-Apps Award</a:t>
            </a:r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19197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7345-B013-46E1-B174-18A2109C10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ALECSO-Apps Award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1691" y="2053694"/>
            <a:ext cx="8924484" cy="4759682"/>
            <a:chOff x="71691" y="1596540"/>
            <a:chExt cx="8924484" cy="4759682"/>
          </a:xfrm>
        </p:grpSpPr>
        <p:pic>
          <p:nvPicPr>
            <p:cNvPr id="22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1" y="3187870"/>
              <a:ext cx="847997" cy="847997"/>
            </a:xfrm>
            <a:prstGeom prst="rect">
              <a:avLst/>
            </a:prstGeom>
          </p:spPr>
        </p:pic>
        <p:sp>
          <p:nvSpPr>
            <p:cNvPr id="23" name="ZoneTexte 18"/>
            <p:cNvSpPr txBox="1"/>
            <p:nvPr/>
          </p:nvSpPr>
          <p:spPr>
            <a:xfrm>
              <a:off x="102714" y="4035867"/>
              <a:ext cx="1879438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Number of participants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ZoneTexte 20"/>
            <p:cNvSpPr txBox="1"/>
            <p:nvPr/>
          </p:nvSpPr>
          <p:spPr>
            <a:xfrm>
              <a:off x="772730" y="3333455"/>
              <a:ext cx="1356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>
                  <a:solidFill>
                    <a:prstClr val="black"/>
                  </a:solidFill>
                </a:rPr>
                <a:t>1174</a:t>
              </a:r>
              <a:endParaRPr lang="fr-FR" sz="3600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ZoneTexte 29"/>
            <p:cNvSpPr txBox="1"/>
            <p:nvPr/>
          </p:nvSpPr>
          <p:spPr>
            <a:xfrm>
              <a:off x="2499436" y="4035867"/>
              <a:ext cx="2882118" cy="33855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Number of countries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ZoneTexte 34"/>
            <p:cNvSpPr txBox="1"/>
            <p:nvPr/>
          </p:nvSpPr>
          <p:spPr>
            <a:xfrm>
              <a:off x="2499436" y="5697497"/>
              <a:ext cx="2882118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Number of winners in the regionals competitions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7" name="ZoneTexte 35"/>
            <p:cNvSpPr txBox="1"/>
            <p:nvPr/>
          </p:nvSpPr>
          <p:spPr>
            <a:xfrm>
              <a:off x="102714" y="5628673"/>
              <a:ext cx="1879438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Number of accepted Apps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8" name="ZoneTexte 36"/>
            <p:cNvSpPr txBox="1"/>
            <p:nvPr/>
          </p:nvSpPr>
          <p:spPr>
            <a:xfrm>
              <a:off x="926739" y="4928512"/>
              <a:ext cx="1356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>
                  <a:solidFill>
                    <a:prstClr val="black"/>
                  </a:solidFill>
                </a:rPr>
                <a:t>370</a:t>
              </a:r>
              <a:endParaRPr lang="fr-FR" sz="3600" b="1" dirty="0">
                <a:solidFill>
                  <a:prstClr val="black"/>
                </a:solidFill>
              </a:endParaRPr>
            </a:p>
          </p:txBody>
        </p:sp>
        <p:pic>
          <p:nvPicPr>
            <p:cNvPr id="29" name="Imag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32" y="4844054"/>
              <a:ext cx="730789" cy="730789"/>
            </a:xfrm>
            <a:prstGeom prst="rect">
              <a:avLst/>
            </a:prstGeom>
          </p:spPr>
        </p:pic>
        <p:sp>
          <p:nvSpPr>
            <p:cNvPr id="30" name="ZoneTexte 38"/>
            <p:cNvSpPr txBox="1"/>
            <p:nvPr/>
          </p:nvSpPr>
          <p:spPr>
            <a:xfrm>
              <a:off x="3349731" y="3389536"/>
              <a:ext cx="1579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>
                  <a:solidFill>
                    <a:prstClr val="black"/>
                  </a:solidFill>
                </a:rPr>
                <a:t>19</a:t>
              </a:r>
              <a:endParaRPr lang="fr-FR" sz="36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ZoneTexte 39"/>
            <p:cNvSpPr txBox="1"/>
            <p:nvPr/>
          </p:nvSpPr>
          <p:spPr>
            <a:xfrm>
              <a:off x="3293650" y="4997335"/>
              <a:ext cx="19634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>
                  <a:solidFill>
                    <a:prstClr val="black"/>
                  </a:solidFill>
                </a:rPr>
                <a:t>41</a:t>
              </a:r>
              <a:endParaRPr lang="fr-FR" sz="3600" b="1" dirty="0">
                <a:solidFill>
                  <a:prstClr val="black"/>
                </a:solidFill>
              </a:endParaRPr>
            </a:p>
          </p:txBody>
        </p:sp>
        <p:pic>
          <p:nvPicPr>
            <p:cNvPr id="32" name="Imag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8230" y="1596540"/>
              <a:ext cx="2753287" cy="2476279"/>
            </a:xfrm>
            <a:prstGeom prst="rect">
              <a:avLst/>
            </a:prstGeom>
          </p:spPr>
        </p:pic>
        <p:pic>
          <p:nvPicPr>
            <p:cNvPr id="33" name="Imag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2575" y="4039820"/>
              <a:ext cx="2133600" cy="2305050"/>
            </a:xfrm>
            <a:prstGeom prst="rect">
              <a:avLst/>
            </a:prstGeom>
          </p:spPr>
        </p:pic>
        <p:sp>
          <p:nvSpPr>
            <p:cNvPr id="34" name="ZoneTexte 43"/>
            <p:cNvSpPr txBox="1"/>
            <p:nvPr/>
          </p:nvSpPr>
          <p:spPr>
            <a:xfrm>
              <a:off x="7929375" y="4033481"/>
              <a:ext cx="72140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100" b="1" dirty="0" smtClean="0">
                  <a:solidFill>
                    <a:prstClr val="black"/>
                  </a:solidFill>
                </a:rPr>
                <a:t>تونس</a:t>
              </a:r>
              <a:endParaRPr lang="fr-FR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35" name="ZoneTexte 44"/>
            <p:cNvSpPr txBox="1"/>
            <p:nvPr/>
          </p:nvSpPr>
          <p:spPr>
            <a:xfrm>
              <a:off x="7111025" y="4269348"/>
              <a:ext cx="15397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100" b="1" dirty="0" smtClean="0">
                  <a:solidFill>
                    <a:prstClr val="black"/>
                  </a:solidFill>
                </a:rPr>
                <a:t>المملكة العربية السعودية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36" name="ZoneTexte 45"/>
            <p:cNvSpPr txBox="1"/>
            <p:nvPr/>
          </p:nvSpPr>
          <p:spPr>
            <a:xfrm>
              <a:off x="7111024" y="4484870"/>
              <a:ext cx="15397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100" b="1" dirty="0" smtClean="0">
                  <a:solidFill>
                    <a:prstClr val="black"/>
                  </a:solidFill>
                </a:rPr>
                <a:t>مصر</a:t>
              </a:r>
              <a:endParaRPr lang="fr-FR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37" name="ZoneTexte 46"/>
            <p:cNvSpPr txBox="1"/>
            <p:nvPr/>
          </p:nvSpPr>
          <p:spPr>
            <a:xfrm>
              <a:off x="7111024" y="4702397"/>
              <a:ext cx="15397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100" b="1" dirty="0" smtClean="0">
                  <a:solidFill>
                    <a:prstClr val="black"/>
                  </a:solidFill>
                </a:rPr>
                <a:t>المملكة المغربية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38" name="ZoneTexte 47"/>
            <p:cNvSpPr txBox="1"/>
            <p:nvPr/>
          </p:nvSpPr>
          <p:spPr>
            <a:xfrm>
              <a:off x="7111024" y="4956722"/>
              <a:ext cx="15397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100" b="1" dirty="0" smtClean="0">
                  <a:solidFill>
                    <a:prstClr val="black"/>
                  </a:solidFill>
                </a:rPr>
                <a:t>فلسطين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ZoneTexte 48"/>
            <p:cNvSpPr txBox="1"/>
            <p:nvPr/>
          </p:nvSpPr>
          <p:spPr>
            <a:xfrm>
              <a:off x="7111024" y="5176613"/>
              <a:ext cx="15397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100" b="1" dirty="0" smtClean="0">
                  <a:solidFill>
                    <a:prstClr val="black"/>
                  </a:solidFill>
                </a:rPr>
                <a:t>الجزائر</a:t>
              </a:r>
              <a:endParaRPr lang="fr-FR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ZoneTexte 49"/>
            <p:cNvSpPr txBox="1"/>
            <p:nvPr/>
          </p:nvSpPr>
          <p:spPr>
            <a:xfrm>
              <a:off x="7111024" y="5411954"/>
              <a:ext cx="15397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100" b="1" dirty="0" smtClean="0">
                  <a:solidFill>
                    <a:prstClr val="black"/>
                  </a:solidFill>
                </a:rPr>
                <a:t>المملكة الأردنية الهاشمية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ZoneTexte 50"/>
            <p:cNvSpPr txBox="1"/>
            <p:nvPr/>
          </p:nvSpPr>
          <p:spPr>
            <a:xfrm>
              <a:off x="7111024" y="5615745"/>
              <a:ext cx="15397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100" b="1" dirty="0" smtClean="0">
                  <a:solidFill>
                    <a:prstClr val="black"/>
                  </a:solidFill>
                </a:rPr>
                <a:t>الإمارات المتحدة العربية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ZoneTexte 51"/>
            <p:cNvSpPr txBox="1"/>
            <p:nvPr/>
          </p:nvSpPr>
          <p:spPr>
            <a:xfrm>
              <a:off x="7111024" y="5866004"/>
              <a:ext cx="15397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100" b="1" dirty="0" smtClean="0">
                  <a:solidFill>
                    <a:prstClr val="black"/>
                  </a:solidFill>
                </a:rPr>
                <a:t>قطر</a:t>
              </a:r>
              <a:endParaRPr lang="fr-FR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43" name="ZoneTexte 52"/>
            <p:cNvSpPr txBox="1"/>
            <p:nvPr/>
          </p:nvSpPr>
          <p:spPr>
            <a:xfrm>
              <a:off x="7111024" y="6094612"/>
              <a:ext cx="15397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100" b="1" dirty="0" smtClean="0">
                  <a:solidFill>
                    <a:prstClr val="black"/>
                  </a:solidFill>
                </a:rPr>
                <a:t>عمان</a:t>
              </a:r>
              <a:endParaRPr lang="fr-FR" sz="1050" b="1" dirty="0">
                <a:solidFill>
                  <a:prstClr val="black"/>
                </a:solidFill>
              </a:endParaRPr>
            </a:p>
          </p:txBody>
        </p:sp>
        <p:pic>
          <p:nvPicPr>
            <p:cNvPr id="44" name="Image 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676" y="3219093"/>
              <a:ext cx="875054" cy="875054"/>
            </a:xfrm>
            <a:prstGeom prst="rect">
              <a:avLst/>
            </a:prstGeom>
          </p:spPr>
        </p:pic>
        <p:pic>
          <p:nvPicPr>
            <p:cNvPr id="45" name="Image 5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481" y="4772046"/>
              <a:ext cx="960553" cy="960553"/>
            </a:xfrm>
            <a:prstGeom prst="rect">
              <a:avLst/>
            </a:prstGeom>
          </p:spPr>
        </p:pic>
        <p:sp>
          <p:nvSpPr>
            <p:cNvPr id="46" name="ZoneTexte 40"/>
            <p:cNvSpPr txBox="1"/>
            <p:nvPr/>
          </p:nvSpPr>
          <p:spPr>
            <a:xfrm>
              <a:off x="2128720" y="2360065"/>
              <a:ext cx="417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prstClr val="black"/>
                  </a:solidFill>
                </a:rPr>
                <a:t>العشر دول الأكثر مشاركة</a:t>
              </a:r>
              <a:endParaRPr lang="fr-FR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5132" y="1815207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Doha 2015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7345-B013-46E1-B174-18A2109C10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ALECSO-Apps Award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1691" y="2817219"/>
            <a:ext cx="6232980" cy="3922207"/>
            <a:chOff x="71691" y="2360065"/>
            <a:chExt cx="6232980" cy="3922207"/>
          </a:xfrm>
        </p:grpSpPr>
        <p:pic>
          <p:nvPicPr>
            <p:cNvPr id="22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1" y="3187870"/>
              <a:ext cx="847997" cy="847997"/>
            </a:xfrm>
            <a:prstGeom prst="rect">
              <a:avLst/>
            </a:prstGeom>
          </p:spPr>
        </p:pic>
        <p:sp>
          <p:nvSpPr>
            <p:cNvPr id="23" name="ZoneTexte 18"/>
            <p:cNvSpPr txBox="1"/>
            <p:nvPr/>
          </p:nvSpPr>
          <p:spPr>
            <a:xfrm>
              <a:off x="102714" y="4035867"/>
              <a:ext cx="1879438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Number of participants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ZoneTexte 20"/>
            <p:cNvSpPr txBox="1"/>
            <p:nvPr/>
          </p:nvSpPr>
          <p:spPr>
            <a:xfrm>
              <a:off x="772730" y="3333455"/>
              <a:ext cx="1356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>
                  <a:solidFill>
                    <a:prstClr val="black"/>
                  </a:solidFill>
                </a:rPr>
                <a:t>1350</a:t>
              </a:r>
              <a:endParaRPr lang="fr-FR" sz="3600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ZoneTexte 29"/>
            <p:cNvSpPr txBox="1"/>
            <p:nvPr/>
          </p:nvSpPr>
          <p:spPr>
            <a:xfrm>
              <a:off x="2499436" y="4035867"/>
              <a:ext cx="2882118" cy="33855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Number of countries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ZoneTexte 34"/>
            <p:cNvSpPr txBox="1"/>
            <p:nvPr/>
          </p:nvSpPr>
          <p:spPr>
            <a:xfrm>
              <a:off x="2499436" y="5697497"/>
              <a:ext cx="2882118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Number of winners in the regionals competitions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7" name="ZoneTexte 35"/>
            <p:cNvSpPr txBox="1"/>
            <p:nvPr/>
          </p:nvSpPr>
          <p:spPr>
            <a:xfrm>
              <a:off x="102714" y="5628673"/>
              <a:ext cx="1879438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Number of accepted Apps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8" name="ZoneTexte 36"/>
            <p:cNvSpPr txBox="1"/>
            <p:nvPr/>
          </p:nvSpPr>
          <p:spPr>
            <a:xfrm>
              <a:off x="926739" y="4928512"/>
              <a:ext cx="1356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>
                  <a:solidFill>
                    <a:prstClr val="black"/>
                  </a:solidFill>
                </a:rPr>
                <a:t>510</a:t>
              </a:r>
              <a:endParaRPr lang="fr-FR" sz="3600" b="1" dirty="0">
                <a:solidFill>
                  <a:prstClr val="black"/>
                </a:solidFill>
              </a:endParaRPr>
            </a:p>
          </p:txBody>
        </p:sp>
        <p:pic>
          <p:nvPicPr>
            <p:cNvPr id="29" name="Imag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32" y="4844054"/>
              <a:ext cx="730789" cy="730789"/>
            </a:xfrm>
            <a:prstGeom prst="rect">
              <a:avLst/>
            </a:prstGeom>
          </p:spPr>
        </p:pic>
        <p:sp>
          <p:nvSpPr>
            <p:cNvPr id="30" name="ZoneTexte 38"/>
            <p:cNvSpPr txBox="1"/>
            <p:nvPr/>
          </p:nvSpPr>
          <p:spPr>
            <a:xfrm>
              <a:off x="3349731" y="3389536"/>
              <a:ext cx="1579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>
                  <a:solidFill>
                    <a:prstClr val="black"/>
                  </a:solidFill>
                </a:rPr>
                <a:t>19</a:t>
              </a:r>
              <a:endParaRPr lang="fr-FR" sz="36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ZoneTexte 39"/>
            <p:cNvSpPr txBox="1"/>
            <p:nvPr/>
          </p:nvSpPr>
          <p:spPr>
            <a:xfrm>
              <a:off x="3293650" y="4997335"/>
              <a:ext cx="19634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>
                  <a:solidFill>
                    <a:prstClr val="black"/>
                  </a:solidFill>
                </a:rPr>
                <a:t>56</a:t>
              </a:r>
              <a:endParaRPr lang="fr-FR" sz="3600" b="1" dirty="0">
                <a:solidFill>
                  <a:prstClr val="black"/>
                </a:solidFill>
              </a:endParaRPr>
            </a:p>
          </p:txBody>
        </p:sp>
        <p:pic>
          <p:nvPicPr>
            <p:cNvPr id="44" name="Imag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676" y="3219093"/>
              <a:ext cx="875054" cy="875054"/>
            </a:xfrm>
            <a:prstGeom prst="rect">
              <a:avLst/>
            </a:prstGeom>
          </p:spPr>
        </p:pic>
        <p:pic>
          <p:nvPicPr>
            <p:cNvPr id="45" name="Imag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481" y="4772046"/>
              <a:ext cx="960553" cy="960553"/>
            </a:xfrm>
            <a:prstGeom prst="rect">
              <a:avLst/>
            </a:prstGeom>
          </p:spPr>
        </p:pic>
        <p:sp>
          <p:nvSpPr>
            <p:cNvPr id="46" name="ZoneTexte 40"/>
            <p:cNvSpPr txBox="1"/>
            <p:nvPr/>
          </p:nvSpPr>
          <p:spPr>
            <a:xfrm>
              <a:off x="2128720" y="2360065"/>
              <a:ext cx="417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prstClr val="black"/>
                  </a:solidFill>
                </a:rPr>
                <a:t>العشر دول الأكثر مشاركة</a:t>
              </a:r>
              <a:endParaRPr lang="fr-FR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5132" y="1815207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Dubai</a:t>
            </a:r>
            <a:r>
              <a:rPr lang="fr-FR" sz="2400" b="1" dirty="0" smtClean="0">
                <a:solidFill>
                  <a:srgbClr val="FF0000"/>
                </a:solidFill>
              </a:rPr>
              <a:t> 2016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15" y="3670709"/>
            <a:ext cx="3740828" cy="267028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7345-B013-46E1-B174-18A2109C10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7345-B013-46E1-B174-18A2109C10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680310"/>
            <a:ext cx="8132290" cy="526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0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855" y="833015"/>
            <a:ext cx="9733831" cy="547260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70605" y="6275723"/>
            <a:ext cx="6499107" cy="574050"/>
          </a:xfrm>
        </p:spPr>
        <p:txBody>
          <a:bodyPr>
            <a:noAutofit/>
          </a:bodyPr>
          <a:lstStyle/>
          <a:p>
            <a:pPr algn="ctr" rtl="1"/>
            <a:r>
              <a:rPr lang="ar-TN" sz="2800" b="1" dirty="0" smtClean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4"/>
              </a:rPr>
              <a:t>ومضة</a:t>
            </a:r>
            <a:endParaRPr lang="en-US" sz="2800" b="1" dirty="0">
              <a:solidFill>
                <a:schemeClr val="tx2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85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70604" y="222195"/>
            <a:ext cx="7329841" cy="116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3555" y="3199357"/>
            <a:ext cx="8704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spcAft>
                <a:spcPts val="1200"/>
              </a:spcAft>
              <a:buFont typeface="Wingdings" pitchFamily="2" charset="2"/>
              <a:buChar char="§"/>
            </a:pPr>
            <a:endParaRPr lang="ar-SA" sz="36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45328" y="3199357"/>
            <a:ext cx="6651812" cy="1032165"/>
          </a:xfrm>
        </p:spPr>
        <p:txBody>
          <a:bodyPr>
            <a:noAutofit/>
          </a:bodyPr>
          <a:lstStyle/>
          <a:p>
            <a:pPr algn="ctr" rtl="1"/>
            <a:r>
              <a:rPr lang="ar-TN" sz="72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شكرا على الاهتمام</a:t>
            </a:r>
            <a:endParaRPr lang="en-US" sz="7200" b="1" dirty="0">
              <a:solidFill>
                <a:srgbClr val="C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06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>
                <a:solidFill>
                  <a:schemeClr val="tx2">
                    <a:lumMod val="75000"/>
                  </a:schemeClr>
                </a:solidFill>
              </a:rPr>
              <a:t> أهم ملامح التحولات الرقمية الكبرى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r" rtl="1">
              <a:buFont typeface="Arial"/>
              <a:buChar char="•"/>
            </a:pPr>
            <a:r>
              <a:rPr lang="ar-SA" sz="3600" b="1" dirty="0">
                <a:solidFill>
                  <a:srgbClr val="FF0000"/>
                </a:solidFill>
              </a:rPr>
              <a:t>سوق عالمية جديدة 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خاصة بالأجهزة والتطبيقات الجوالة</a:t>
            </a:r>
          </a:p>
          <a:p>
            <a:pPr marL="1943100" lvl="3" indent="-571500" algn="r" rtl="1">
              <a:buFont typeface="Wingdings" pitchFamily="2" charset="2"/>
              <a:buChar char="ü"/>
            </a:pP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معولمة</a:t>
            </a:r>
          </a:p>
          <a:p>
            <a:pPr marL="1943100" lvl="3" indent="-571500" algn="r" rtl="1">
              <a:buFont typeface="Wingdings" pitchFamily="2" charset="2"/>
              <a:buChar char="ü"/>
            </a:pP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نماذج اقتصادية جديدة</a:t>
            </a:r>
          </a:p>
          <a:p>
            <a:pPr marL="1943100" lvl="3" indent="-571500" algn="r" rtl="1">
              <a:buFont typeface="Wingdings" pitchFamily="2" charset="2"/>
              <a:buChar char="ü"/>
            </a:pP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اتاحة الفرص للجميع</a:t>
            </a:r>
          </a:p>
          <a:p>
            <a:pPr marL="1943100" lvl="3" indent="-571500" algn="r" rtl="1">
              <a:buFont typeface="Wingdings" pitchFamily="2" charset="2"/>
              <a:buChar char="ü"/>
            </a:pP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للإبداع والابتكار والريادة</a:t>
            </a:r>
          </a:p>
        </p:txBody>
      </p:sp>
    </p:spTree>
    <p:extLst>
      <p:ext uri="{BB962C8B-B14F-4D97-AF65-F5344CB8AC3E}">
        <p14:creationId xmlns:p14="http://schemas.microsoft.com/office/powerpoint/2010/main" val="16194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>
                <a:solidFill>
                  <a:schemeClr val="tx2">
                    <a:lumMod val="75000"/>
                  </a:schemeClr>
                </a:solidFill>
              </a:rPr>
              <a:t> أهم ملامح التحولات الرقمية الكبرى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r" rtl="1">
              <a:buFont typeface="Arial"/>
              <a:buChar char="•"/>
            </a:pPr>
            <a:r>
              <a:rPr lang="ar-TN" sz="3600" b="1" dirty="0">
                <a:solidFill>
                  <a:schemeClr val="tx2">
                    <a:lumMod val="75000"/>
                  </a:schemeClr>
                </a:solidFill>
              </a:rPr>
              <a:t>أنماط جديدة للتعلم الالكتروني</a:t>
            </a:r>
            <a:r>
              <a:rPr lang="ar-TN" sz="3600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fr-FR" sz="3600" dirty="0">
              <a:solidFill>
                <a:schemeClr val="tx2">
                  <a:lumMod val="75000"/>
                </a:schemeClr>
              </a:solidFill>
            </a:endParaRPr>
          </a:p>
          <a:p>
            <a:pPr marL="1943100" lvl="3" indent="-571500" algn="r" rtl="1">
              <a:buFont typeface="Wingdings" pitchFamily="2" charset="2"/>
              <a:buChar char="ü"/>
            </a:pPr>
            <a:r>
              <a:rPr lang="ar-TN" sz="3600" dirty="0" smtClean="0">
                <a:solidFill>
                  <a:schemeClr val="tx2">
                    <a:lumMod val="75000"/>
                  </a:schemeClr>
                </a:solidFill>
              </a:rPr>
              <a:t>التعلم </a:t>
            </a:r>
            <a:r>
              <a:rPr lang="ar-TN" sz="3600" dirty="0">
                <a:solidFill>
                  <a:schemeClr val="tx2">
                    <a:lumMod val="75000"/>
                  </a:schemeClr>
                </a:solidFill>
              </a:rPr>
              <a:t>النقال،</a:t>
            </a:r>
            <a:endParaRPr lang="fr-FR" sz="3600" dirty="0">
              <a:solidFill>
                <a:schemeClr val="tx2">
                  <a:lumMod val="75000"/>
                </a:schemeClr>
              </a:solidFill>
            </a:endParaRPr>
          </a:p>
          <a:p>
            <a:pPr marL="1943100" lvl="3" indent="-571500" algn="r" rtl="1">
              <a:buFont typeface="Wingdings" pitchFamily="2" charset="2"/>
              <a:buChar char="ü"/>
            </a:pPr>
            <a:r>
              <a:rPr lang="ar-TN" sz="3600" dirty="0">
                <a:solidFill>
                  <a:schemeClr val="tx2">
                    <a:lumMod val="75000"/>
                  </a:schemeClr>
                </a:solidFill>
              </a:rPr>
              <a:t> التعلم الالكتروني المفتوح العالي الاستقطاب (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</a:rPr>
              <a:t>MOOCS</a:t>
            </a:r>
            <a:r>
              <a:rPr lang="ar-TN" sz="3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fr-FR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943100" lvl="3" indent="-571500" algn="r" rtl="1">
              <a:buFont typeface="Wingdings" pitchFamily="2" charset="2"/>
              <a:buChar char="ü"/>
            </a:pPr>
            <a:r>
              <a:rPr lang="ar-TN" sz="3600" dirty="0">
                <a:solidFill>
                  <a:schemeClr val="tx2">
                    <a:lumMod val="75000"/>
                  </a:schemeClr>
                </a:solidFill>
              </a:rPr>
              <a:t>التعلم الذكي،</a:t>
            </a:r>
            <a:endParaRPr lang="fr-FR" sz="3600" dirty="0">
              <a:solidFill>
                <a:schemeClr val="tx2">
                  <a:lumMod val="75000"/>
                </a:schemeClr>
              </a:solidFill>
            </a:endParaRPr>
          </a:p>
          <a:p>
            <a:pPr marL="1943100" lvl="3" indent="-571500" algn="r" rtl="1">
              <a:buFont typeface="Wingdings" pitchFamily="2" charset="2"/>
              <a:buChar char="ü"/>
            </a:pPr>
            <a:endParaRPr lang="fr-F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751" y="204190"/>
            <a:ext cx="7772400" cy="1470025"/>
          </a:xfrm>
        </p:spPr>
        <p:txBody>
          <a:bodyPr>
            <a:normAutofit/>
          </a:bodyPr>
          <a:lstStyle/>
          <a:p>
            <a:r>
              <a:rPr lang="ar-TN" dirty="0" smtClean="0"/>
              <a:t>مشروعات </a:t>
            </a:r>
            <a:r>
              <a:rPr lang="ar-TN" dirty="0" err="1" smtClean="0"/>
              <a:t>الألكسو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9313" y="1600709"/>
            <a:ext cx="6933266" cy="4560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8663" lvl="1" indent="-385763" algn="just" rtl="1">
              <a:spcAft>
                <a:spcPts val="900"/>
              </a:spcAft>
              <a:buFont typeface="+mj-lt"/>
              <a:buAutoNum type="arabicPeriod"/>
            </a:pPr>
            <a:r>
              <a:rPr lang="ar-TN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النهوض بالتعلم الذكي في الوطن العربي</a:t>
            </a:r>
          </a:p>
          <a:p>
            <a:pPr marL="728663" lvl="1" indent="-385763" algn="just" rtl="1">
              <a:spcAft>
                <a:spcPts val="900"/>
              </a:spcAft>
              <a:buFont typeface="+mj-lt"/>
              <a:buAutoNum type="arabicPeriod"/>
            </a:pPr>
            <a:r>
              <a:rPr lang="ar-TN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الموارد التّعليميّة المفتوحة العربيّة </a:t>
            </a:r>
          </a:p>
          <a:p>
            <a:pPr marL="728663" lvl="1" indent="-385763" algn="just" rtl="1">
              <a:spcAft>
                <a:spcPts val="900"/>
              </a:spcAft>
              <a:buFont typeface="+mj-lt"/>
              <a:buAutoNum type="arabicPeriod"/>
            </a:pPr>
            <a:r>
              <a:rPr lang="ar-TN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التعليم الالكتروني المفتوح العالي الاستقطاب (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MOOCs</a:t>
            </a:r>
            <a:r>
              <a:rPr lang="ar-TN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marL="728663" lvl="1" indent="-385763" algn="just" rtl="1">
              <a:spcAft>
                <a:spcPts val="900"/>
              </a:spcAft>
              <a:buFont typeface="+mj-lt"/>
              <a:buAutoNum type="arabicPeriod"/>
            </a:pPr>
            <a:r>
              <a:rPr lang="ar-TN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الحوسبة السّحابيّة في خدمة التّعليم</a:t>
            </a:r>
          </a:p>
          <a:p>
            <a:pPr marL="728663" lvl="1" indent="-385763" algn="just" rtl="1">
              <a:spcAft>
                <a:spcPts val="900"/>
              </a:spcAft>
              <a:buFont typeface="+mj-lt"/>
              <a:buAutoNum type="arabicPeriod"/>
            </a:pPr>
            <a:r>
              <a:rPr lang="ar-TN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مشروع </a:t>
            </a:r>
            <a:r>
              <a:rPr lang="ar-TN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الألكسو</a:t>
            </a:r>
            <a:r>
              <a:rPr lang="ar-TN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لتطبيقات الأجهزة الجوّالة</a:t>
            </a:r>
          </a:p>
          <a:p>
            <a:endParaRPr lang="fr-FR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43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TN" dirty="0" smtClean="0"/>
              <a:t>مشروع التعلم الذكي</a:t>
            </a:r>
            <a:br>
              <a:rPr lang="ar-TN" dirty="0" smtClean="0"/>
            </a:br>
            <a:r>
              <a:rPr lang="ar-TN" sz="2700" b="0" dirty="0" smtClean="0"/>
              <a:t>(بالتعاون مع المكتب الإقليمي بالقاهرة للاتحاد الدولي للاتصالات)</a:t>
            </a:r>
            <a:endParaRPr lang="fr-FR" sz="2700" b="0" dirty="0"/>
          </a:p>
        </p:txBody>
      </p:sp>
    </p:spTree>
    <p:extLst>
      <p:ext uri="{BB962C8B-B14F-4D97-AF65-F5344CB8AC3E}">
        <p14:creationId xmlns:p14="http://schemas.microsoft.com/office/powerpoint/2010/main" val="1132071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التعلم الذكي – المفهوم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 algn="just" rtl="1">
              <a:lnSpc>
                <a:spcPct val="200000"/>
              </a:lnSpc>
              <a:buFontTx/>
              <a:buChar char="-"/>
            </a:pPr>
            <a:r>
              <a:rPr lang="ar-TN" b="1" dirty="0">
                <a:solidFill>
                  <a:schemeClr val="tx2">
                    <a:lumMod val="75000"/>
                  </a:schemeClr>
                </a:solidFill>
              </a:rPr>
              <a:t>يُعرّف التعلم الذكي كآليات للتعلم تستخدم </a:t>
            </a:r>
            <a:r>
              <a:rPr lang="ar-TN" b="1" dirty="0">
                <a:solidFill>
                  <a:srgbClr val="FF0000"/>
                </a:solidFill>
              </a:rPr>
              <a:t>الأجهزة الذكية </a:t>
            </a:r>
            <a:r>
              <a:rPr lang="ar-TN" b="1" dirty="0" smtClean="0">
                <a:solidFill>
                  <a:srgbClr val="FF0000"/>
                </a:solidFill>
              </a:rPr>
              <a:t>والتكنولوجيات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ar-TN" b="1" dirty="0" smtClean="0">
                <a:solidFill>
                  <a:srgbClr val="FF0000"/>
                </a:solidFill>
              </a:rPr>
              <a:t>الحديثة </a:t>
            </a:r>
            <a:r>
              <a:rPr lang="ar-TN" b="1" dirty="0">
                <a:solidFill>
                  <a:schemeClr val="tx2">
                    <a:lumMod val="75000"/>
                  </a:schemeClr>
                </a:solidFill>
              </a:rPr>
              <a:t>لتحقيق أهداف تعليمية بفعالية ومرونة.</a:t>
            </a:r>
          </a:p>
          <a:p>
            <a:pPr marL="285750" indent="-285750" algn="just" rtl="1">
              <a:lnSpc>
                <a:spcPct val="200000"/>
              </a:lnSpc>
              <a:buFontTx/>
              <a:buChar char="-"/>
            </a:pPr>
            <a:r>
              <a:rPr lang="ar-TN" b="1" dirty="0">
                <a:solidFill>
                  <a:schemeClr val="tx2">
                    <a:lumMod val="75000"/>
                  </a:schemeClr>
                </a:solidFill>
              </a:rPr>
              <a:t>كما يُفهم التعلم الذكي كعملية تعلمية تُتيح التعلم ب</a:t>
            </a:r>
            <a:r>
              <a:rPr lang="ar-TN" b="1" dirty="0">
                <a:solidFill>
                  <a:srgbClr val="FF0000"/>
                </a:solidFill>
              </a:rPr>
              <a:t>فعالية</a:t>
            </a:r>
            <a:r>
              <a:rPr lang="ar-TN" b="1" dirty="0"/>
              <a:t> </a:t>
            </a:r>
            <a:r>
              <a:rPr lang="ar-TN" b="1" dirty="0">
                <a:solidFill>
                  <a:schemeClr val="tx2">
                    <a:lumMod val="75000"/>
                  </a:schemeClr>
                </a:solidFill>
              </a:rPr>
              <a:t>و</a:t>
            </a:r>
            <a:r>
              <a:rPr lang="ar-TN" b="1" dirty="0">
                <a:solidFill>
                  <a:srgbClr val="FF0000"/>
                </a:solidFill>
              </a:rPr>
              <a:t>تشخيص</a:t>
            </a:r>
            <a:r>
              <a:rPr lang="ar-TN" b="1" dirty="0"/>
              <a:t> </a:t>
            </a:r>
            <a:r>
              <a:rPr lang="fr-FR" b="1" dirty="0" smtClean="0"/>
              <a:t> </a:t>
            </a:r>
            <a:r>
              <a:rPr lang="ar-TN" b="1" dirty="0" smtClean="0">
                <a:solidFill>
                  <a:schemeClr val="tx2">
                    <a:lumMod val="75000"/>
                  </a:schemeClr>
                </a:solidFill>
              </a:rPr>
              <a:t>ل</a:t>
            </a:r>
            <a:r>
              <a:rPr lang="ar-TN" b="1" dirty="0" smtClean="0">
                <a:solidFill>
                  <a:srgbClr val="FF0000"/>
                </a:solidFill>
              </a:rPr>
              <a:t>دعم</a:t>
            </a:r>
            <a:r>
              <a:rPr lang="ar-TN" b="1" dirty="0" smtClean="0"/>
              <a:t> </a:t>
            </a:r>
            <a:r>
              <a:rPr lang="ar-TN" b="1" dirty="0">
                <a:solidFill>
                  <a:schemeClr val="tx2">
                    <a:lumMod val="75000"/>
                  </a:schemeClr>
                </a:solidFill>
              </a:rPr>
              <a:t>المتعلم</a:t>
            </a:r>
            <a:r>
              <a:rPr lang="ar-TN" b="1" dirty="0"/>
              <a:t> </a:t>
            </a:r>
            <a:r>
              <a:rPr lang="ar-TN" b="1" dirty="0">
                <a:solidFill>
                  <a:schemeClr val="tx2">
                    <a:lumMod val="75000"/>
                  </a:schemeClr>
                </a:solidFill>
              </a:rPr>
              <a:t>و</a:t>
            </a:r>
            <a:r>
              <a:rPr lang="ar-TN" b="1" dirty="0">
                <a:solidFill>
                  <a:srgbClr val="FF0000"/>
                </a:solidFill>
              </a:rPr>
              <a:t>توجيهه</a:t>
            </a:r>
            <a:r>
              <a:rPr lang="ar-TN" b="1" dirty="0"/>
              <a:t> </a:t>
            </a:r>
            <a:r>
              <a:rPr lang="ar-TN" b="1" dirty="0">
                <a:solidFill>
                  <a:schemeClr val="tx2">
                    <a:lumMod val="75000"/>
                  </a:schemeClr>
                </a:solidFill>
              </a:rPr>
              <a:t>حسب السياق والأهداف والوتيرة والخاصيات</a:t>
            </a:r>
            <a:r>
              <a:rPr lang="ar-TN" b="1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819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TN" dirty="0"/>
              <a:t>التعلم الذكي – الركائز</a:t>
            </a:r>
            <a:endParaRPr lang="fr-FR" dirty="0"/>
          </a:p>
        </p:txBody>
      </p:sp>
      <p:sp>
        <p:nvSpPr>
          <p:cNvPr id="6" name="Légende encadrée avec une bordure 3 13"/>
          <p:cNvSpPr/>
          <p:nvPr/>
        </p:nvSpPr>
        <p:spPr>
          <a:xfrm flipH="1">
            <a:off x="224292" y="1756358"/>
            <a:ext cx="2379520" cy="370071"/>
          </a:xfrm>
          <a:prstGeom prst="accentBorderCallout3">
            <a:avLst>
              <a:gd name="adj1" fmla="val 25599"/>
              <a:gd name="adj2" fmla="val -5649"/>
              <a:gd name="adj3" fmla="val 82819"/>
              <a:gd name="adj4" fmla="val -8800"/>
              <a:gd name="adj5" fmla="val 110404"/>
              <a:gd name="adj6" fmla="val -17072"/>
              <a:gd name="adj7" fmla="val 177104"/>
              <a:gd name="adj8" fmla="val -36388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b="1" dirty="0" smtClean="0">
                <a:solidFill>
                  <a:srgbClr val="70AD47">
                    <a:lumMod val="50000"/>
                  </a:srgbClr>
                </a:solidFill>
              </a:rPr>
              <a:t>رؤية – سياسة - استراتيجية</a:t>
            </a:r>
            <a:endParaRPr lang="en-US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7" name="Légende encadrée avec une bordure 3 14"/>
          <p:cNvSpPr/>
          <p:nvPr/>
        </p:nvSpPr>
        <p:spPr>
          <a:xfrm>
            <a:off x="224293" y="2252842"/>
            <a:ext cx="2379519" cy="1188028"/>
          </a:xfrm>
          <a:prstGeom prst="accentBorderCallout3">
            <a:avLst>
              <a:gd name="adj1" fmla="val 45864"/>
              <a:gd name="adj2" fmla="val 105641"/>
              <a:gd name="adj3" fmla="val 45864"/>
              <a:gd name="adj4" fmla="val 113464"/>
              <a:gd name="adj5" fmla="val 65714"/>
              <a:gd name="adj6" fmla="val 121554"/>
              <a:gd name="adj7" fmla="val 56682"/>
              <a:gd name="adj8" fmla="val 145255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dirty="0" smtClean="0">
                <a:solidFill>
                  <a:prstClr val="black"/>
                </a:solidFill>
              </a:rPr>
              <a:t>بنية تحتية</a:t>
            </a:r>
          </a:p>
          <a:p>
            <a:pPr algn="ctr"/>
            <a:r>
              <a:rPr lang="ar-TN" dirty="0" smtClean="0">
                <a:solidFill>
                  <a:prstClr val="black"/>
                </a:solidFill>
              </a:rPr>
              <a:t>اتصالات – شبكات ومعدات – تجهيزات حاسوبية – </a:t>
            </a:r>
            <a:r>
              <a:rPr lang="ar-TN" b="1" dirty="0" smtClean="0">
                <a:solidFill>
                  <a:srgbClr val="70AD47">
                    <a:lumMod val="50000"/>
                  </a:srgbClr>
                </a:solidFill>
              </a:rPr>
              <a:t>حوسبة سحابية</a:t>
            </a:r>
            <a:r>
              <a:rPr lang="ar-TN" dirty="0" smtClean="0">
                <a:solidFill>
                  <a:prstClr val="black"/>
                </a:solidFill>
              </a:rPr>
              <a:t> – خدمات الإنترنت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Légende encadrée avec une bordure 3 15"/>
          <p:cNvSpPr/>
          <p:nvPr/>
        </p:nvSpPr>
        <p:spPr>
          <a:xfrm>
            <a:off x="6418158" y="1804433"/>
            <a:ext cx="2379519" cy="335640"/>
          </a:xfrm>
          <a:prstGeom prst="accentBorderCallout3">
            <a:avLst>
              <a:gd name="adj1" fmla="val 21490"/>
              <a:gd name="adj2" fmla="val -4840"/>
              <a:gd name="adj3" fmla="val 18751"/>
              <a:gd name="adj4" fmla="val -16667"/>
              <a:gd name="adj5" fmla="val 100000"/>
              <a:gd name="adj6" fmla="val -16667"/>
              <a:gd name="adj7" fmla="val 138990"/>
              <a:gd name="adj8" fmla="val -53311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b="1" dirty="0" smtClean="0">
                <a:solidFill>
                  <a:srgbClr val="70AD47">
                    <a:lumMod val="50000"/>
                  </a:srgbClr>
                </a:solidFill>
              </a:rPr>
              <a:t>نشر الوعي</a:t>
            </a:r>
            <a:endParaRPr lang="en-US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9" name="Légende encadrée avec une bordure 3 16"/>
          <p:cNvSpPr/>
          <p:nvPr/>
        </p:nvSpPr>
        <p:spPr>
          <a:xfrm>
            <a:off x="6418159" y="2415941"/>
            <a:ext cx="2554434" cy="360341"/>
          </a:xfrm>
          <a:prstGeom prst="accentBorderCallout3">
            <a:avLst>
              <a:gd name="adj1" fmla="val 17380"/>
              <a:gd name="adj2" fmla="val -5713"/>
              <a:gd name="adj3" fmla="val 18750"/>
              <a:gd name="adj4" fmla="val -16667"/>
              <a:gd name="adj5" fmla="val 100000"/>
              <a:gd name="adj6" fmla="val -16667"/>
              <a:gd name="adj7" fmla="val 96524"/>
              <a:gd name="adj8" fmla="val -62481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b="1" dirty="0" smtClean="0">
                <a:solidFill>
                  <a:srgbClr val="70AD47">
                    <a:lumMod val="50000"/>
                  </a:srgbClr>
                </a:solidFill>
              </a:rPr>
              <a:t>بناء وتنمية القدرات</a:t>
            </a:r>
            <a:endParaRPr lang="en-US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10" name="Légende encadrée avec une bordure 3 17"/>
          <p:cNvSpPr/>
          <p:nvPr/>
        </p:nvSpPr>
        <p:spPr>
          <a:xfrm>
            <a:off x="224293" y="4167739"/>
            <a:ext cx="1945718" cy="608775"/>
          </a:xfrm>
          <a:prstGeom prst="accentBorderCallout3">
            <a:avLst>
              <a:gd name="adj1" fmla="val 3521"/>
              <a:gd name="adj2" fmla="val 105204"/>
              <a:gd name="adj3" fmla="val -9188"/>
              <a:gd name="adj4" fmla="val 112701"/>
              <a:gd name="adj5" fmla="val -26330"/>
              <a:gd name="adj6" fmla="val 123139"/>
              <a:gd name="adj7" fmla="val -178723"/>
              <a:gd name="adj8" fmla="val 187624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dirty="0" smtClean="0">
                <a:solidFill>
                  <a:prstClr val="black"/>
                </a:solidFill>
              </a:rPr>
              <a:t>تحديث المناهج وطرائق التدريس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Légende encadrée avec une bordure 3 18"/>
          <p:cNvSpPr/>
          <p:nvPr/>
        </p:nvSpPr>
        <p:spPr>
          <a:xfrm>
            <a:off x="224293" y="3551723"/>
            <a:ext cx="1981604" cy="394309"/>
          </a:xfrm>
          <a:prstGeom prst="accentBorderCallout3">
            <a:avLst>
              <a:gd name="adj1" fmla="val 48887"/>
              <a:gd name="adj2" fmla="val 105641"/>
              <a:gd name="adj3" fmla="val 50156"/>
              <a:gd name="adj4" fmla="val 118415"/>
              <a:gd name="adj5" fmla="val 21327"/>
              <a:gd name="adj6" fmla="val 132136"/>
              <a:gd name="adj7" fmla="val -135446"/>
              <a:gd name="adj8" fmla="val 175891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dirty="0" smtClean="0">
                <a:solidFill>
                  <a:prstClr val="black"/>
                </a:solidFill>
              </a:rPr>
              <a:t>المحتوى التعليمي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Légende à une bordure 1 20"/>
          <p:cNvSpPr/>
          <p:nvPr/>
        </p:nvSpPr>
        <p:spPr>
          <a:xfrm rot="5400000">
            <a:off x="788602" y="4651243"/>
            <a:ext cx="919599" cy="2048216"/>
          </a:xfrm>
          <a:prstGeom prst="accentCallout1">
            <a:avLst>
              <a:gd name="adj1" fmla="val -171"/>
              <a:gd name="adj2" fmla="val -15084"/>
              <a:gd name="adj3" fmla="val -26245"/>
              <a:gd name="adj4" fmla="val -92781"/>
            </a:avLst>
          </a:prstGeom>
          <a:solidFill>
            <a:schemeClr val="accent6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ar-TN" b="1" dirty="0" smtClean="0">
                <a:solidFill>
                  <a:srgbClr val="70AD47">
                    <a:lumMod val="50000"/>
                  </a:srgbClr>
                </a:solidFill>
              </a:rPr>
              <a:t>وسائل وأدوات التعلم </a:t>
            </a:r>
            <a:r>
              <a:rPr lang="ar-TN" dirty="0" smtClean="0">
                <a:solidFill>
                  <a:srgbClr val="5B9BD5">
                    <a:lumMod val="50000"/>
                  </a:srgbClr>
                </a:solidFill>
              </a:rPr>
              <a:t>(برمجيات وتطبيقات وأجهزة ذكية ومعدات...)</a:t>
            </a:r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4" name="Légende à une bordure 1 21"/>
          <p:cNvSpPr/>
          <p:nvPr/>
        </p:nvSpPr>
        <p:spPr>
          <a:xfrm rot="5400000">
            <a:off x="7452641" y="3674232"/>
            <a:ext cx="613066" cy="2474772"/>
          </a:xfrm>
          <a:prstGeom prst="accentCallout1">
            <a:avLst>
              <a:gd name="adj1" fmla="val 100041"/>
              <a:gd name="adj2" fmla="val -17378"/>
              <a:gd name="adj3" fmla="val 129066"/>
              <a:gd name="adj4" fmla="val -50198"/>
            </a:avLst>
          </a:prstGeom>
          <a:solidFill>
            <a:schemeClr val="accent6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ar-TN" b="1" dirty="0" smtClean="0">
                <a:solidFill>
                  <a:srgbClr val="70AD47">
                    <a:lumMod val="50000"/>
                  </a:srgbClr>
                </a:solidFill>
              </a:rPr>
              <a:t>التعلم الإلكتروني</a:t>
            </a:r>
          </a:p>
          <a:p>
            <a:pPr algn="ctr"/>
            <a:r>
              <a:rPr lang="ar-TN" dirty="0" smtClean="0">
                <a:solidFill>
                  <a:srgbClr val="5B9BD5">
                    <a:lumMod val="50000"/>
                  </a:srgbClr>
                </a:solidFill>
              </a:rPr>
              <a:t> (المكمل، الممزوج، الخالص...)</a:t>
            </a:r>
          </a:p>
        </p:txBody>
      </p:sp>
      <p:sp>
        <p:nvSpPr>
          <p:cNvPr id="15" name="Légende à une bordure 1 22"/>
          <p:cNvSpPr/>
          <p:nvPr/>
        </p:nvSpPr>
        <p:spPr>
          <a:xfrm rot="5400000">
            <a:off x="6407759" y="5318701"/>
            <a:ext cx="613066" cy="1091045"/>
          </a:xfrm>
          <a:prstGeom prst="accentCallout1">
            <a:avLst>
              <a:gd name="adj1" fmla="val 99031"/>
              <a:gd name="adj2" fmla="val -22659"/>
              <a:gd name="adj3" fmla="val 136850"/>
              <a:gd name="adj4" fmla="val -145220"/>
            </a:avLst>
          </a:prstGeom>
          <a:solidFill>
            <a:schemeClr val="accent6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ar-TN" b="1" dirty="0" smtClean="0">
                <a:solidFill>
                  <a:srgbClr val="70AD47">
                    <a:lumMod val="50000"/>
                  </a:srgbClr>
                </a:solidFill>
              </a:rPr>
              <a:t>التعلم الجوال</a:t>
            </a:r>
            <a:endParaRPr lang="en-US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16" name="Légende à une bordure 1 23"/>
          <p:cNvSpPr/>
          <p:nvPr/>
        </p:nvSpPr>
        <p:spPr>
          <a:xfrm rot="5400000">
            <a:off x="3817697" y="4216262"/>
            <a:ext cx="955206" cy="2953782"/>
          </a:xfrm>
          <a:prstGeom prst="accentCallout1">
            <a:avLst>
              <a:gd name="adj1" fmla="val 18750"/>
              <a:gd name="adj2" fmla="val -8333"/>
              <a:gd name="adj3" fmla="val 13264"/>
              <a:gd name="adj4" fmla="val -18974"/>
            </a:avLst>
          </a:prstGeom>
          <a:solidFill>
            <a:schemeClr val="accent6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ar-TN" b="1" dirty="0" smtClean="0">
                <a:solidFill>
                  <a:srgbClr val="70AD47">
                    <a:lumMod val="50000"/>
                  </a:srgbClr>
                </a:solidFill>
              </a:rPr>
              <a:t>بيئات التعلم الذكي</a:t>
            </a:r>
            <a:endParaRPr lang="fr-FR" b="1" dirty="0" smtClean="0">
              <a:solidFill>
                <a:srgbClr val="70AD47">
                  <a:lumMod val="50000"/>
                </a:srgbClr>
              </a:solidFill>
            </a:endParaRPr>
          </a:p>
          <a:p>
            <a:pPr algn="ctr"/>
            <a:endParaRPr lang="fr-FR" b="1" dirty="0">
              <a:solidFill>
                <a:srgbClr val="70AD47">
                  <a:lumMod val="50000"/>
                </a:srgbClr>
              </a:solidFill>
            </a:endParaRPr>
          </a:p>
          <a:p>
            <a:pPr algn="ctr"/>
            <a:endParaRPr lang="en-US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17" name="Légende à une bordure 1 24"/>
          <p:cNvSpPr/>
          <p:nvPr/>
        </p:nvSpPr>
        <p:spPr>
          <a:xfrm rot="5400000">
            <a:off x="7119466" y="2431782"/>
            <a:ext cx="1151818" cy="2554433"/>
          </a:xfrm>
          <a:prstGeom prst="accentCallout1">
            <a:avLst>
              <a:gd name="adj1" fmla="val 99691"/>
              <a:gd name="adj2" fmla="val -11313"/>
              <a:gd name="adj3" fmla="val 132198"/>
              <a:gd name="adj4" fmla="val 80308"/>
            </a:avLst>
          </a:prstGeom>
          <a:solidFill>
            <a:schemeClr val="accent6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ar-TN" b="1" dirty="0" smtClean="0">
                <a:solidFill>
                  <a:srgbClr val="70AD47">
                    <a:lumMod val="50000"/>
                  </a:srgbClr>
                </a:solidFill>
              </a:rPr>
              <a:t>التعلم المفتوح</a:t>
            </a:r>
          </a:p>
          <a:p>
            <a:pPr algn="ctr"/>
            <a:r>
              <a:rPr lang="ar-TN" dirty="0" smtClean="0">
                <a:solidFill>
                  <a:srgbClr val="5B9BD5">
                    <a:lumMod val="50000"/>
                  </a:srgbClr>
                </a:solidFill>
              </a:rPr>
              <a:t>الموارد التعليمية المفتوحة – التعلم الإلكتروني المفتوح عالي الاستقطاب</a:t>
            </a:r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8" name="ZoneTexte 1"/>
          <p:cNvSpPr txBox="1"/>
          <p:nvPr/>
        </p:nvSpPr>
        <p:spPr>
          <a:xfrm>
            <a:off x="2751034" y="3464228"/>
            <a:ext cx="282892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TN" sz="2000" b="1" dirty="0" smtClean="0">
                <a:solidFill>
                  <a:srgbClr val="FF0000"/>
                </a:solidFill>
              </a:rPr>
              <a:t>ركيزة   أساســــــيــة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8409" y="5533206"/>
            <a:ext cx="2883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1400" dirty="0" smtClean="0">
                <a:solidFill>
                  <a:prstClr val="black"/>
                </a:solidFill>
              </a:rPr>
              <a:t>تعلم فعلي ومشخص وفعال ومرن وملتزم ومجدد وخلاق ومدروس ومتاح وسهل </a:t>
            </a:r>
            <a:r>
              <a:rPr lang="ar-TN" sz="1400" dirty="0">
                <a:solidFill>
                  <a:prstClr val="black"/>
                </a:solidFill>
              </a:rPr>
              <a:t>الوصول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Légende encadrée avec une bordure 3 19"/>
          <p:cNvSpPr/>
          <p:nvPr/>
        </p:nvSpPr>
        <p:spPr>
          <a:xfrm rot="5400000">
            <a:off x="3813506" y="3052040"/>
            <a:ext cx="961157" cy="2956212"/>
          </a:xfrm>
          <a:prstGeom prst="accentBorderCallout3">
            <a:avLst>
              <a:gd name="adj1" fmla="val 42074"/>
              <a:gd name="adj2" fmla="val -6379"/>
              <a:gd name="adj3" fmla="val 42038"/>
              <a:gd name="adj4" fmla="val -16667"/>
              <a:gd name="adj5" fmla="val 45497"/>
              <a:gd name="adj6" fmla="val -15586"/>
              <a:gd name="adj7" fmla="val 45746"/>
              <a:gd name="adj8" fmla="val -68781"/>
            </a:avLst>
          </a:prstGeom>
          <a:solidFill>
            <a:schemeClr val="accent2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ar-TN" b="1" dirty="0" smtClean="0">
                <a:solidFill>
                  <a:srgbClr val="70AD47">
                    <a:lumMod val="50000"/>
                  </a:srgbClr>
                </a:solidFill>
              </a:rPr>
              <a:t>استخدام </a:t>
            </a:r>
          </a:p>
          <a:p>
            <a:pPr algn="ctr"/>
            <a:r>
              <a:rPr lang="ar-TN" b="1" dirty="0" smtClean="0">
                <a:solidFill>
                  <a:srgbClr val="70AD47">
                    <a:lumMod val="50000"/>
                  </a:srgbClr>
                </a:solidFill>
              </a:rPr>
              <a:t>تكنولوجيا المعلومات والاتصال</a:t>
            </a:r>
          </a:p>
          <a:p>
            <a:pPr algn="ctr"/>
            <a:r>
              <a:rPr lang="ar-TN" b="1" dirty="0" smtClean="0">
                <a:solidFill>
                  <a:srgbClr val="70AD47">
                    <a:lumMod val="50000"/>
                  </a:srgbClr>
                </a:solidFill>
              </a:rPr>
              <a:t> في التعلّم (الرسمي والغير الرسمي)</a:t>
            </a:r>
            <a:endParaRPr lang="en-US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Ellipse 12"/>
          <p:cNvSpPr/>
          <p:nvPr/>
        </p:nvSpPr>
        <p:spPr>
          <a:xfrm>
            <a:off x="3439391" y="1914175"/>
            <a:ext cx="2265218" cy="1475509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2800" b="1" dirty="0" smtClean="0">
                <a:solidFill>
                  <a:srgbClr val="5B9BD5">
                    <a:lumMod val="50000"/>
                  </a:srgbClr>
                </a:solidFill>
              </a:rPr>
              <a:t>التعلم الذكي</a:t>
            </a:r>
            <a:endParaRPr lang="en-US" sz="2800" b="1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E38A6D262C054BA4456545F2F7B2A6" ma:contentTypeVersion="1" ma:contentTypeDescription="Create a new document." ma:contentTypeScope="" ma:versionID="1fec92e0f2ff507dd4ff842daa7c225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608E73-D77B-4411-B4FC-BFF2183ADA7A}"/>
</file>

<file path=customXml/itemProps2.xml><?xml version="1.0" encoding="utf-8"?>
<ds:datastoreItem xmlns:ds="http://schemas.openxmlformats.org/officeDocument/2006/customXml" ds:itemID="{E67C68D5-2487-4262-BD2E-3A8315CD2B68}"/>
</file>

<file path=customXml/itemProps3.xml><?xml version="1.0" encoding="utf-8"?>
<ds:datastoreItem xmlns:ds="http://schemas.openxmlformats.org/officeDocument/2006/customXml" ds:itemID="{6D993E69-1934-4A83-85C0-9218A33B8EBB}"/>
</file>

<file path=docProps/app.xml><?xml version="1.0" encoding="utf-8"?>
<Properties xmlns="http://schemas.openxmlformats.org/officeDocument/2006/extended-properties" xmlns:vt="http://schemas.openxmlformats.org/officeDocument/2006/docPropsVTypes">
  <Template>ITU White Background</Template>
  <TotalTime>1956</TotalTime>
  <Words>837</Words>
  <Application>Microsoft Office PowerPoint</Application>
  <PresentationFormat>On-screen Show (4:3)</PresentationFormat>
  <Paragraphs>157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Adobe Arabic</vt:lpstr>
      <vt:lpstr>عنوانTraditional Arabic</vt:lpstr>
      <vt:lpstr>Arial</vt:lpstr>
      <vt:lpstr>Calibri</vt:lpstr>
      <vt:lpstr>Times New Roman</vt:lpstr>
      <vt:lpstr>Traditional Arabic</vt:lpstr>
      <vt:lpstr>Wingdings</vt:lpstr>
      <vt:lpstr>Office Theme</vt:lpstr>
      <vt:lpstr>PowerPoint Presentation</vt:lpstr>
      <vt:lpstr>PowerPoint Presentation</vt:lpstr>
      <vt:lpstr> أهم ملامح التحولات الرقمية الكبرى</vt:lpstr>
      <vt:lpstr> أهم ملامح التحولات الرقمية الكبرى</vt:lpstr>
      <vt:lpstr> أهم ملامح التحولات الرقمية الكبرى</vt:lpstr>
      <vt:lpstr>مشروعات الألكسو</vt:lpstr>
      <vt:lpstr>مشروع التعلم الذكي (بالتعاون مع المكتب الإقليمي بالقاهرة للاتحاد الدولي للاتصالات)</vt:lpstr>
      <vt:lpstr>التعلم الذكي – المفهوم </vt:lpstr>
      <vt:lpstr>التعلم الذكي – الركائز</vt:lpstr>
      <vt:lpstr>رؤية – سياسة - استراتيجية</vt:lpstr>
      <vt:lpstr>Status of ICT use in education and Smart Learning in the Arab region</vt:lpstr>
      <vt:lpstr>PowerPoint Presentation</vt:lpstr>
      <vt:lpstr>مشروع الحوسبة السحابية (بالتعاون مع المكتب الإقليمي بالقاهرة للاتحاد الدولي للاتصالات) </vt:lpstr>
      <vt:lpstr>حوسبة سحابية </vt:lpstr>
      <vt:lpstr>PowerPoint Presentation</vt:lpstr>
      <vt:lpstr>PowerPoint Presentation</vt:lpstr>
      <vt:lpstr>مشروع الألكسو للنهوض بالتطبيقات الجوالة العربية</vt:lpstr>
      <vt:lpstr> مشروع الألكسو لتطبيقات الأجهزة الجوّالة</vt:lpstr>
      <vt:lpstr> مشروع الألكسو لتطبيقات الأجهزة الجوّالة</vt:lpstr>
      <vt:lpstr> منصة الألكسو للتطبيقات الجوّالة</vt:lpstr>
      <vt:lpstr> منصة الألكسو للتطبيقات الجوّالة</vt:lpstr>
      <vt:lpstr>منظومة الألكسو لإنتاج  التطبيقات الجوّالة</vt:lpstr>
      <vt:lpstr>منظومة الألكسو لإنتاج التطبيقات الجوّالة</vt:lpstr>
      <vt:lpstr>منظومة الألكسو لإنتاج التطبيقات الجوّالة</vt:lpstr>
      <vt:lpstr>منظومة الألكسو لإنتاج التطبيقات الجوّالة</vt:lpstr>
      <vt:lpstr>منظومة الألكسو لإنتاج التطبيقات الجوّالة</vt:lpstr>
      <vt:lpstr>منظومة الألكسو لإنتاج التطبيقات الجوّالة</vt:lpstr>
      <vt:lpstr>منظومة الألكسو لإنتاج التطبيقات الجوّالة</vt:lpstr>
      <vt:lpstr>جائزة الألكسو لتطبيقات   الأجهزة الجوالة</vt:lpstr>
      <vt:lpstr> جائزة الألكسو لتطبيقات الأجهزة الجوّالة</vt:lpstr>
      <vt:lpstr>ALECSO-Apps Award</vt:lpstr>
      <vt:lpstr>ALECSO-Apps Award</vt:lpstr>
      <vt:lpstr>ALECSO-Apps Award</vt:lpstr>
      <vt:lpstr>PowerPoint Presentation</vt:lpstr>
      <vt:lpstr>ومضة</vt:lpstr>
      <vt:lpstr>شكرا على الاهتمام</vt:lpstr>
    </vt:vector>
  </TitlesOfParts>
  <Company>UIT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MAHDI, Mustafa Ahmed Ali</dc:creator>
  <cp:lastModifiedBy>Alamir Ali, Rouda</cp:lastModifiedBy>
  <cp:revision>34</cp:revision>
  <dcterms:created xsi:type="dcterms:W3CDTF">2016-12-01T10:05:14Z</dcterms:created>
  <dcterms:modified xsi:type="dcterms:W3CDTF">2017-01-24T10:44:40Z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0x01010083E38A6D262C054BA4456545F2F7B2A6</vt:lpwstr>
  </property>
</Properties>
</file>