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60" r:id="rId4"/>
    <p:sldId id="261" r:id="rId5"/>
    <p:sldId id="265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53"/>
  </p:normalViewPr>
  <p:slideViewPr>
    <p:cSldViewPr snapToGrid="0" snapToObjects="1" showGuides="1">
      <p:cViewPr varScale="1">
        <p:scale>
          <a:sx n="80" d="100"/>
          <a:sy n="80" d="100"/>
        </p:scale>
        <p:origin x="8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5D81-2121-49CE-B87E-E66DA7546AC5}" type="datetimeFigureOut">
              <a:rPr lang="en-US" smtClean="0"/>
              <a:t>01/28/2017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9993-E1D0-4131-BEE5-8EF82DC3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78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tu.int/en/sustainable-world/Pages/goal17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tu.int/en/ITU-T/studygroups/2017-2020/20/Pages/default.aspx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waa80npcw0ml.cloudfront.net/app/media/49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8620" y="17762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ar-SA" sz="5400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تكنولوجيا المعلومات والاتصالات لتطوير البنية التحتية</a:t>
            </a:r>
            <a:endParaRPr lang="en-US" sz="5400" dirty="0">
              <a:solidFill>
                <a:srgbClr val="558ED5"/>
              </a:solidFill>
              <a:latin typeface="عنوانTraditional Arabic"/>
              <a:cs typeface="Traditional Arabic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" y="4227821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ar-SA" sz="24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مصطفي المهدي</a:t>
            </a:r>
          </a:p>
          <a:p>
            <a:r>
              <a:rPr lang="ar-SA" sz="24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المكتب الإقليمي العربي للاتحاد الدولي للاتصالات</a:t>
            </a:r>
            <a:endParaRPr lang="en-US" sz="2400" dirty="0">
              <a:solidFill>
                <a:srgbClr val="558ED5"/>
              </a:solidFill>
              <a:latin typeface="عنوانTraditional Arabic"/>
              <a:cs typeface="Traditional Arabic" panose="02020603050405020304" pitchFamily="18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3647" y="5913121"/>
            <a:ext cx="9143999" cy="944880"/>
            <a:chOff x="-13647" y="5881555"/>
            <a:chExt cx="9143999" cy="813559"/>
          </a:xfrm>
        </p:grpSpPr>
        <p:sp>
          <p:nvSpPr>
            <p:cNvPr id="14" name="TextBox 12"/>
            <p:cNvSpPr txBox="1"/>
            <p:nvPr/>
          </p:nvSpPr>
          <p:spPr>
            <a:xfrm>
              <a:off x="-13647" y="5959602"/>
              <a:ext cx="9143999" cy="728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ar-SA" sz="900" b="1" dirty="0">
                <a:solidFill>
                  <a:schemeClr val="accent1"/>
                </a:solidFill>
                <a:latin typeface="عنوانTraditional Arabic"/>
                <a:ea typeface="+mj-ea"/>
                <a:cs typeface="Traditional Arabic" panose="02020603050405020304" pitchFamily="18" charset="-78"/>
              </a:endParaRP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المنتدي الإقليمي 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للتنمية للمنطقة العربية</a:t>
              </a: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الخرطوم-السودان </a:t>
              </a:r>
              <a:r>
                <a:rPr lang="ar-SA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29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 يناير </a:t>
              </a:r>
              <a:r>
                <a:rPr lang="ar-SA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2017</a:t>
              </a:r>
            </a:p>
          </p:txBody>
        </p:sp>
        <p:pic>
          <p:nvPicPr>
            <p:cNvPr id="15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4" y="5881555"/>
              <a:ext cx="876300" cy="813559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36" y="5959601"/>
              <a:ext cx="1433015" cy="72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41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1185475"/>
            <a:ext cx="7284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محتويات العرض</a:t>
            </a:r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:</a:t>
            </a:r>
          </a:p>
          <a:p>
            <a:pPr algn="r"/>
            <a:endParaRPr lang="ar-SA" sz="2800" b="1" dirty="0">
              <a:solidFill>
                <a:srgbClr val="558ED5"/>
              </a:solidFill>
              <a:latin typeface="عنوانTraditional Arabic"/>
              <a:ea typeface="+mj-ea"/>
              <a:cs typeface="Traditional Arabic" panose="02020603050405020304" pitchFamily="18" charset="-78"/>
            </a:endParaRPr>
          </a:p>
          <a:p>
            <a:pPr algn="r"/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1. تقنيات </a:t>
            </a:r>
            <a:r>
              <a:rPr lang="ar-SA" sz="2800" b="1" dirty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تكنولوجيا المعلومات </a:t>
            </a:r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والاتصالات والتطور </a:t>
            </a:r>
            <a:r>
              <a:rPr lang="ar-SA" sz="2800" b="1" dirty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والتنمية </a:t>
            </a:r>
            <a:endParaRPr lang="ar-SA" sz="2800" b="1" dirty="0" smtClean="0">
              <a:solidFill>
                <a:srgbClr val="558ED5"/>
              </a:solidFill>
              <a:latin typeface="عنوانTraditional Arabic"/>
              <a:ea typeface="+mj-ea"/>
              <a:cs typeface="Traditional Arabic" panose="02020603050405020304" pitchFamily="18" charset="-78"/>
            </a:endParaRPr>
          </a:p>
          <a:p>
            <a:pPr algn="r"/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2. </a:t>
            </a:r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المشاركة في البنية التحتية للاتصالات والخدمة </a:t>
            </a:r>
            <a:r>
              <a:rPr lang="ar-SA" sz="2800" b="1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الشاملة من أجل </a:t>
            </a:r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التنمية</a:t>
            </a:r>
          </a:p>
          <a:p>
            <a:pPr algn="r"/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3. </a:t>
            </a:r>
            <a:r>
              <a:rPr lang="ar-SA" sz="2800" b="1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إنترنت الأشياء والمدن الذكية </a:t>
            </a:r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والمستدامة</a:t>
            </a:r>
            <a:endParaRPr lang="ar-SA" sz="2800" b="1" dirty="0">
              <a:solidFill>
                <a:srgbClr val="558ED5"/>
              </a:solidFill>
              <a:latin typeface="عنوانTraditional Arabic"/>
              <a:ea typeface="+mj-ea"/>
              <a:cs typeface="Traditional Arabic" panose="02020603050405020304" pitchFamily="18" charset="-78"/>
            </a:endParaRPr>
          </a:p>
          <a:p>
            <a:pPr algn="r"/>
            <a:r>
              <a:rPr lang="ar-SA" sz="2800" b="1" dirty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4</a:t>
            </a:r>
            <a:r>
              <a:rPr lang="ar-SA" sz="2800" b="1" dirty="0" smtClean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rPr>
              <a:t>. البنية التحتية للأمن السيبراني وحمايتها</a:t>
            </a:r>
            <a:endParaRPr lang="ar-SA" sz="2800" b="1" dirty="0">
              <a:solidFill>
                <a:srgbClr val="558ED5"/>
              </a:solidFill>
              <a:latin typeface="عنوانTraditional Arabic"/>
              <a:ea typeface="+mj-ea"/>
              <a:cs typeface="Traditional Arabic" panose="02020603050405020304" pitchFamily="18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3647" y="5913121"/>
            <a:ext cx="9143999" cy="944880"/>
            <a:chOff x="-13647" y="5881555"/>
            <a:chExt cx="9143999" cy="813559"/>
          </a:xfrm>
        </p:grpSpPr>
        <p:sp>
          <p:nvSpPr>
            <p:cNvPr id="16" name="TextBox 12"/>
            <p:cNvSpPr txBox="1"/>
            <p:nvPr/>
          </p:nvSpPr>
          <p:spPr>
            <a:xfrm>
              <a:off x="-13647" y="5959602"/>
              <a:ext cx="9143999" cy="728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ar-SA" sz="900" b="1" dirty="0">
                <a:solidFill>
                  <a:schemeClr val="accent1"/>
                </a:solidFill>
                <a:latin typeface="عنوانTraditional Arabic"/>
                <a:ea typeface="+mj-ea"/>
                <a:cs typeface="Traditional Arabic" panose="02020603050405020304" pitchFamily="18" charset="-78"/>
              </a:endParaRP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المنتدي الإقليمي 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للتنمية للمنطقة العربية</a:t>
              </a: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الخرطوم-السودان </a:t>
              </a:r>
              <a:r>
                <a:rPr lang="ar-SA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29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 يناير </a:t>
              </a:r>
              <a:r>
                <a:rPr lang="ar-SA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2017</a:t>
              </a:r>
            </a:p>
          </p:txBody>
        </p:sp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4" y="5881555"/>
              <a:ext cx="876300" cy="81355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36" y="5959601"/>
              <a:ext cx="1433015" cy="72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294859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تقنيات تكنولوجيا المعلومات </a:t>
            </a:r>
            <a:r>
              <a:rPr lang="ar-SA" sz="32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والاتصالات : التطور </a:t>
            </a:r>
            <a:r>
              <a:rPr lang="ar-SA" sz="3200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والتنمية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" y="1177118"/>
            <a:ext cx="745998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حقائق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وأرقام تكنولوجيا المعلومات والاتصالات </a:t>
            </a: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2016*</a:t>
            </a:r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ar-SA" sz="1900" dirty="0"/>
              <a:t>سبعة مليارات نسمة (95٪ من سكان العالم) يعيشون في المناطق التي تغطيها شبكة الهاتف النقال </a:t>
            </a:r>
            <a:endParaRPr lang="en-US" sz="1900" dirty="0"/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en-US" sz="1900" dirty="0"/>
              <a:t> </a:t>
            </a:r>
            <a:r>
              <a:rPr lang="ar-SA" sz="1900" dirty="0"/>
              <a:t>شبكات الهاتف النقال ذات النطاق العريض (</a:t>
            </a:r>
            <a:r>
              <a:rPr lang="en-US" sz="1900" dirty="0"/>
              <a:t>3G </a:t>
            </a:r>
            <a:r>
              <a:rPr lang="ar-SA" sz="1900" dirty="0"/>
              <a:t>أو أعلى) تصل إلى 84٪ من سكان العالم ولكن فقط 67% من سكان المناطق الريفية.</a:t>
            </a:r>
            <a:endParaRPr lang="en-US" sz="1900" dirty="0"/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ar-SA" sz="1900" dirty="0"/>
              <a:t>انتشرت شبكات الجيل الرابع (</a:t>
            </a:r>
            <a:r>
              <a:rPr lang="en-US" sz="1900" dirty="0"/>
              <a:t>LTE</a:t>
            </a:r>
            <a:r>
              <a:rPr lang="ar-SA" sz="1900" dirty="0"/>
              <a:t>) بسرعة على مدى السنوات الثلاث الماضية، ووصلت تغطيتها إلى حوالي 4 مليارات نسمة </a:t>
            </a:r>
            <a:r>
              <a:rPr lang="ar-SA" sz="1900" dirty="0" smtClean="0"/>
              <a:t>(</a:t>
            </a:r>
            <a:r>
              <a:rPr lang="ar-SA" sz="1900" dirty="0"/>
              <a:t>53٪ من سكان العالم)، </a:t>
            </a:r>
            <a:endParaRPr lang="ar-SA" sz="1900" dirty="0" smtClean="0"/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ar-SA" sz="1900" dirty="0" smtClean="0"/>
              <a:t>شخص </a:t>
            </a:r>
            <a:r>
              <a:rPr lang="ar-SA" sz="1900" dirty="0"/>
              <a:t>من كل اثنين من سكان العالم (47٪) يستخدمون الانترنت ولكن واحد فقط من أصل سبعة أشخاص في أقل البلدان نموا. </a:t>
            </a:r>
            <a:endParaRPr lang="en-US" sz="1900" dirty="0"/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ar-SA" sz="1900" dirty="0" smtClean="0"/>
              <a:t>نسبة </a:t>
            </a:r>
            <a:r>
              <a:rPr lang="ar-SA" sz="1900" dirty="0"/>
              <a:t>انتشار الأنترنت عريض النطاق عبر الهاتف الثابت في الدول النامية وخاصة الأقل نموا قليلة لا تتجاوز ال 1 </a:t>
            </a:r>
            <a:r>
              <a:rPr lang="ar-SA" sz="1900" dirty="0" smtClean="0"/>
              <a:t>%.</a:t>
            </a:r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ar-SA" sz="1900" dirty="0" smtClean="0"/>
              <a:t>نسبة سكان العالم العربي الغير متصلي بالإنترنت 58%،</a:t>
            </a:r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ar-SA" sz="1900" dirty="0" smtClean="0"/>
              <a:t>معدل انتشار الهواتف النقالة بالمنطقة العربية 96%،</a:t>
            </a:r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ar-SA" sz="1900" dirty="0" smtClean="0"/>
              <a:t>معدل انتشار الانترنت في المنطقة العربية بلغ 36 %  </a:t>
            </a:r>
            <a:endParaRPr lang="en-US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5897881" y="5570220"/>
            <a:ext cx="3086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المصدر: الاتحاد الدولي للاتصالات</a:t>
            </a:r>
            <a:endParaRPr lang="en-US" sz="1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3647" y="5913121"/>
            <a:ext cx="9143999" cy="944880"/>
            <a:chOff x="-13647" y="5881555"/>
            <a:chExt cx="9143999" cy="813559"/>
          </a:xfrm>
        </p:grpSpPr>
        <p:sp>
          <p:nvSpPr>
            <p:cNvPr id="18" name="TextBox 12"/>
            <p:cNvSpPr txBox="1"/>
            <p:nvPr/>
          </p:nvSpPr>
          <p:spPr>
            <a:xfrm>
              <a:off x="-13647" y="5959602"/>
              <a:ext cx="9143999" cy="728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ar-SA" sz="900" b="1" dirty="0">
                <a:solidFill>
                  <a:schemeClr val="accent1"/>
                </a:solidFill>
                <a:latin typeface="عنوانTraditional Arabic"/>
                <a:ea typeface="+mj-ea"/>
                <a:cs typeface="Traditional Arabic" panose="02020603050405020304" pitchFamily="18" charset="-78"/>
              </a:endParaRP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المنتدي الإقليمي 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للتنمية للمنطقة العربية</a:t>
              </a: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الخرطوم-السودان </a:t>
              </a:r>
              <a:r>
                <a:rPr lang="ar-SA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29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 يناير </a:t>
              </a:r>
              <a:r>
                <a:rPr lang="ar-SA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2017</a:t>
              </a:r>
            </a:p>
          </p:txBody>
        </p:sp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4" y="5881555"/>
              <a:ext cx="876300" cy="813559"/>
            </a:xfrm>
            <a:prstGeom prst="rect">
              <a:avLst/>
            </a:prstGeom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36" y="5959601"/>
              <a:ext cx="1433015" cy="72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17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94" y="100172"/>
            <a:ext cx="8229600" cy="1143000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المشاركة في البنية التحتية للاتصالات والخدمة الشاملة من أجل </a:t>
            </a:r>
            <a:r>
              <a:rPr lang="ar-SA" sz="32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التنمية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" y="1192316"/>
            <a:ext cx="39623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اهداف الإنمائية المستدامة (</a:t>
            </a:r>
            <a:r>
              <a:rPr lang="en-US" sz="2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SDGs</a:t>
            </a:r>
            <a:r>
              <a:rPr lang="ar-SA" sz="2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  <a:p>
            <a:pPr algn="r" rtl="1"/>
            <a:r>
              <a:rPr lang="ar-SA" sz="2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تعترف </a:t>
            </a:r>
            <a:r>
              <a:rPr lang="ar-SA" sz="2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بالدور الحيوي لتكنولوجيا المعلومات والاتصالات كعامل محفز للتنمية في </a:t>
            </a:r>
            <a:r>
              <a:rPr lang="ar-SA" sz="2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hlinkClick r:id="rId2"/>
              </a:rPr>
              <a:t>نص الهدف الإنمائي المستدام</a:t>
            </a:r>
            <a:r>
              <a:rPr lang="ar-SA" sz="2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 الذي يفيد بأن </a:t>
            </a:r>
            <a:r>
              <a:rPr lang="ar-SA" sz="2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انتشار </a:t>
            </a:r>
            <a:r>
              <a:rPr lang="ar-SA" sz="2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تكنولوجيا المعلومات  والاتصالات والتوصيل البيني العالمي ينطويان على إمكانات عظيمة للتعجيل بالتقدم البشري وسد الفجوة الرقمية وتطوير مجتمعات </a:t>
            </a:r>
            <a:r>
              <a:rPr lang="ar-SA" sz="2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المعرفة.</a:t>
            </a:r>
          </a:p>
          <a:p>
            <a:pPr algn="r" rtl="1"/>
            <a:endParaRPr lang="en-US" sz="24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9036" y="1243172"/>
            <a:ext cx="34709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النفاذ الشامل- التوجهات الجديدة: </a:t>
            </a:r>
          </a:p>
          <a:p>
            <a:pPr marL="285750" indent="-285750" algn="r" rtl="1">
              <a:buFont typeface="Symbol" panose="05050102010706020507" pitchFamily="18" charset="2"/>
              <a:buChar char="·"/>
            </a:pPr>
            <a:r>
              <a:rPr lang="ar-SA" sz="24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تحقيق </a:t>
            </a:r>
            <a:r>
              <a:rPr lang="ar-SA" sz="24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النفاذ الشامل إلى الخدمات الأساسية بتكلفة معقولة </a:t>
            </a:r>
            <a:endParaRPr lang="ar-SA" sz="24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Symbol" panose="05050102010706020507" pitchFamily="18" charset="2"/>
              <a:buChar char="·"/>
            </a:pPr>
            <a:r>
              <a:rPr lang="ar-SA" sz="24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دراسة </a:t>
            </a:r>
            <a:r>
              <a:rPr lang="ar-SA" sz="24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وتشجيع وتقديم حلول تتلاءم مع بيئة تكنولوجيا المعلومات والاتصالات في المناطق الريفية </a:t>
            </a:r>
            <a:r>
              <a:rPr lang="ar-SA" sz="24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والنائية.</a:t>
            </a:r>
            <a:endParaRPr lang="ar-SA" sz="2400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Symbol" panose="05050102010706020507" pitchFamily="18" charset="2"/>
              <a:buChar char="·"/>
            </a:pPr>
            <a:r>
              <a:rPr lang="ar-SA" sz="24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تطوير </a:t>
            </a:r>
            <a:r>
              <a:rPr lang="ar-SA" sz="24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مفهوم النفاذ الشامل/الخدمة الشاملة لكي يستوعب التقدم والفرص التي </a:t>
            </a:r>
            <a:r>
              <a:rPr lang="ar-SA" sz="2400" dirty="0" err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تتيحها</a:t>
            </a:r>
            <a:r>
              <a:rPr lang="ar-SA" sz="24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التكنولوجيا بما يتلاءم مع الهياكل التحتية القائمة وتطور السوق والتغيرات في متطلبات المستعملين.</a:t>
            </a:r>
            <a:endParaRPr lang="en-US" sz="2400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7921" y="5392636"/>
            <a:ext cx="3086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المصدر: الاتحاد الدولي للاتصالات</a:t>
            </a:r>
            <a:endParaRPr lang="en-US" sz="1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Image result for ICT infrastructur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" y="3396322"/>
            <a:ext cx="3235325" cy="22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3647" y="5913121"/>
            <a:ext cx="9143999" cy="944880"/>
            <a:chOff x="-13647" y="5881555"/>
            <a:chExt cx="9143999" cy="813559"/>
          </a:xfrm>
        </p:grpSpPr>
        <p:sp>
          <p:nvSpPr>
            <p:cNvPr id="19" name="TextBox 12"/>
            <p:cNvSpPr txBox="1"/>
            <p:nvPr/>
          </p:nvSpPr>
          <p:spPr>
            <a:xfrm>
              <a:off x="-13647" y="5959602"/>
              <a:ext cx="9143999" cy="728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ar-SA" sz="900" b="1" dirty="0">
                <a:solidFill>
                  <a:schemeClr val="accent1"/>
                </a:solidFill>
                <a:latin typeface="عنوانTraditional Arabic"/>
                <a:ea typeface="+mj-ea"/>
                <a:cs typeface="Traditional Arabic" panose="02020603050405020304" pitchFamily="18" charset="-78"/>
              </a:endParaRP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المنتدي الإقليمي 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للتنمية للمنطقة العربية</a:t>
              </a: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الخرطوم-السودان </a:t>
              </a:r>
              <a:r>
                <a:rPr lang="ar-SA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29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 يناير </a:t>
              </a:r>
              <a:r>
                <a:rPr lang="ar-SA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2017</a:t>
              </a: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4" y="5881555"/>
              <a:ext cx="876300" cy="813559"/>
            </a:xfrm>
            <a:prstGeom prst="rect">
              <a:avLst/>
            </a:prstGeom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36" y="5959601"/>
              <a:ext cx="1433015" cy="72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91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937" y="621690"/>
            <a:ext cx="8229601" cy="691676"/>
          </a:xfrm>
          <a:prstGeom prst="rect">
            <a:avLst/>
          </a:prstGeom>
        </p:spPr>
        <p:txBody>
          <a:bodyPr anchor="ctr"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ar-SA" sz="2800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إنترنت الأشياء والمدن الذكية والمستدامة</a:t>
            </a:r>
            <a:endParaRPr lang="ar-SA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5296" y="1530081"/>
            <a:ext cx="7278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الاتحاد الدولي للاتصالات وانترنت الأشياء والمدن الذكية والمستدامة:</a:t>
            </a:r>
          </a:p>
          <a:p>
            <a:pPr algn="r" rtl="1"/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Tx/>
              <a:buChar char="-"/>
            </a:pPr>
            <a:endPara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Tx/>
              <a:buChar char="-"/>
            </a:pPr>
            <a:endPara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Tx/>
              <a:buChar char="-"/>
            </a:pP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التنمية المستدامة للأمم المتحدة: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الهدف </a:t>
            </a: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11: جعل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المدن والمستوطنات البشرية شاملة للجميع وآمنة وقادرة على الصمود </a:t>
            </a: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ومستدامة</a:t>
            </a:r>
          </a:p>
          <a:p>
            <a:pPr algn="r" rtl="1"/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Tx/>
              <a:buChar char="-"/>
            </a:pPr>
            <a:endPara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ar-SA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Tx/>
              <a:buChar char="-"/>
            </a:pP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يعيش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نصف </a:t>
            </a: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سكن العالم (3.5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بلايين شخص </a:t>
            </a: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مدن الآن.</a:t>
            </a:r>
          </a:p>
          <a:p>
            <a:pPr marL="285750" indent="-285750" algn="r" rtl="1">
              <a:buFontTx/>
              <a:buChar char="-"/>
            </a:pP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بحلول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سنة 2030 سيعيش ما يقرب من 60 </a:t>
            </a: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% من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سكان العالم في ‏مناطق حضرية.</a:t>
            </a:r>
          </a:p>
          <a:p>
            <a:pPr marL="285750" indent="-285750" algn="r" rtl="1">
              <a:buFontTx/>
              <a:buChar char="-"/>
            </a:pP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سيحدث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نحو 95 </a:t>
            </a: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% من </a:t>
            </a: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التوسع الحضري في العقود المقبلة في العالم النامي.</a:t>
            </a:r>
          </a:p>
          <a:p>
            <a:pPr marL="285750" indent="-285750" algn="r" rtl="1">
              <a:buFontTx/>
              <a:buChar char="-"/>
            </a:pPr>
            <a:r>
              <a:rPr lang="ar-SA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أمن أنترنت الأشياء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" y="3047901"/>
            <a:ext cx="2699876" cy="1371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3647" y="5913121"/>
            <a:ext cx="9143999" cy="944880"/>
            <a:chOff x="-13647" y="5881555"/>
            <a:chExt cx="9143999" cy="813559"/>
          </a:xfrm>
        </p:grpSpPr>
        <p:sp>
          <p:nvSpPr>
            <p:cNvPr id="20" name="TextBox 12"/>
            <p:cNvSpPr txBox="1"/>
            <p:nvPr/>
          </p:nvSpPr>
          <p:spPr>
            <a:xfrm>
              <a:off x="-13647" y="5959602"/>
              <a:ext cx="9143999" cy="728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ar-SA" sz="900" b="1" dirty="0">
                <a:solidFill>
                  <a:schemeClr val="accent1"/>
                </a:solidFill>
                <a:latin typeface="عنوانTraditional Arabic"/>
                <a:ea typeface="+mj-ea"/>
                <a:cs typeface="Traditional Arabic" panose="02020603050405020304" pitchFamily="18" charset="-78"/>
              </a:endParaRP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المنتدي الإقليمي 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للتنمية للمنطقة العربية</a:t>
              </a: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الخرطوم-السودان </a:t>
              </a:r>
              <a:r>
                <a:rPr lang="ar-SA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29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 يناير </a:t>
              </a:r>
              <a:r>
                <a:rPr lang="ar-SA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2017</a:t>
              </a:r>
            </a:p>
          </p:txBody>
        </p: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4" y="5881555"/>
              <a:ext cx="876300" cy="813559"/>
            </a:xfrm>
            <a:prstGeom prst="rect">
              <a:avLst/>
            </a:prstGeom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36" y="5959601"/>
              <a:ext cx="1433015" cy="72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4" y="1463636"/>
            <a:ext cx="2583180" cy="11609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4927" y="5507549"/>
            <a:ext cx="788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www.itu.int/en/ITU-T/studygroups/2017-2020/20/Pages/default.aspx</a:t>
            </a:r>
            <a:r>
              <a:rPr lang="ar-SA" sz="1400" dirty="0" smtClean="0"/>
              <a:t> </a:t>
            </a:r>
            <a:r>
              <a:rPr lang="ar-SA" sz="1400" dirty="0"/>
              <a:t>المصدر: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79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" y="-38846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البنية التحتية للأمن السيبراني </a:t>
            </a:r>
            <a:r>
              <a:rPr lang="ar-SA" sz="32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وحمايتها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84370" y="795382"/>
            <a:ext cx="39433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20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مخاطر: </a:t>
            </a:r>
          </a:p>
          <a:p>
            <a:pPr marL="285750" lvl="0" indent="-285750" algn="r" rtl="1">
              <a:buFont typeface="Courier New" panose="02070309020205020404" pitchFamily="49" charset="0"/>
              <a:buChar char="o"/>
            </a:pPr>
            <a:r>
              <a:rPr lang="ar-SA" sz="19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</a:t>
            </a: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توفر الرؤية المناسبة في استخدام الشبكات والبيانات يسمح للمهاجمين بالعمل في الخفاء</a:t>
            </a:r>
            <a:endParaRPr lang="en-US" sz="19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lvl="0" indent="-285750" algn="r" rtl="1">
              <a:buFont typeface="Courier New" panose="02070309020205020404" pitchFamily="49" charset="0"/>
              <a:buChar char="o"/>
            </a:pPr>
            <a:r>
              <a:rPr lang="ar-SA" sz="19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قلة </a:t>
            </a: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ثقافة المواطنون حول فهم التأثير الذي تشكله الهجمات الإلكترونية على حياتهم وعلى الامن السيبراني بصورة أشمل</a:t>
            </a:r>
            <a:endParaRPr lang="en-US" sz="19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lvl="0" indent="-285750" algn="r" rtl="1">
              <a:buFont typeface="Courier New" panose="02070309020205020404" pitchFamily="49" charset="0"/>
              <a:buChar char="o"/>
            </a:pP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الحاجة للتدريب في مجال تكنولوجيا المعلومات على قضايا الأمن المعلوماتي وعمليات التحكم من أجل حماية الشبكات والبيانات </a:t>
            </a:r>
            <a:r>
              <a:rPr lang="ar-SA" sz="19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الخاصة</a:t>
            </a:r>
          </a:p>
          <a:p>
            <a:pPr marL="285750" lvl="0" indent="-285750" algn="r" rtl="1">
              <a:buFont typeface="Courier New" panose="02070309020205020404" pitchFamily="49" charset="0"/>
              <a:buChar char="o"/>
            </a:pPr>
            <a:r>
              <a:rPr lang="ar-SA" sz="19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ارتفاع </a:t>
            </a: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المجموعات المتطورة التي تهاجم الأهداف باستخدام البرمجيات الضارة </a:t>
            </a:r>
            <a:r>
              <a:rPr lang="en-US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(malware) </a:t>
            </a:r>
            <a:endParaRPr lang="ar-SA" sz="1900" b="1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lvl="0" indent="-285750" algn="r" rtl="1">
              <a:buFont typeface="Courier New" panose="02070309020205020404" pitchFamily="49" charset="0"/>
              <a:buChar char="o"/>
            </a:pPr>
            <a:r>
              <a:rPr lang="ar-SA" sz="19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انتشار الهواتف الذكية فمن المتوقع أن تزيد الهجمات عليها إذا تمكن المهاجمون من جني المال بنجاح من تلقاء هذه الهجمات</a:t>
            </a:r>
            <a:r>
              <a:rPr lang="en-US" sz="19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285750" lvl="0" indent="-285750" algn="r" rtl="1">
              <a:buFont typeface="Courier New" panose="02070309020205020404" pitchFamily="49" charset="0"/>
              <a:buChar char="o"/>
            </a:pPr>
            <a:endParaRPr lang="ar-SA" sz="16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lvl="0" indent="-285750" algn="r" rtl="1">
              <a:buFont typeface="Courier New" panose="02070309020205020404" pitchFamily="49" charset="0"/>
              <a:buChar char="o"/>
            </a:pPr>
            <a:endParaRPr lang="en-US" sz="1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en-US" sz="1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9090" y="5356860"/>
            <a:ext cx="4335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dwaa80npcw0ml.cloudfront.net/app/media/4945</a:t>
            </a:r>
            <a:r>
              <a:rPr lang="ar-SA" sz="1200" dirty="0" smtClean="0"/>
              <a:t> </a:t>
            </a:r>
            <a:r>
              <a:rPr lang="ar-SA" sz="1200" b="1" dirty="0"/>
              <a:t>المصدر:</a:t>
            </a:r>
            <a:r>
              <a:rPr lang="ar-SA" sz="1200" b="1" dirty="0" smtClean="0"/>
              <a:t> </a:t>
            </a:r>
            <a:endParaRPr lang="en-US" sz="1200" b="1" dirty="0"/>
          </a:p>
        </p:txBody>
      </p:sp>
      <p:pic>
        <p:nvPicPr>
          <p:cNvPr id="1030" name="Picture 6" descr="Image result for cybersecurity infrastructur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" y="4016834"/>
            <a:ext cx="3893820" cy="17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01930" y="801679"/>
            <a:ext cx="4572000" cy="31245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الاتجاهات الجديدة للأمن </a:t>
            </a:r>
            <a:r>
              <a:rPr lang="ar-SA" sz="2000" b="1" u="sng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السيبراني</a:t>
            </a:r>
            <a:r>
              <a:rPr lang="ar-SA" sz="2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20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حماية البيانات الشخصية</a:t>
            </a:r>
            <a:endParaRPr lang="en-US" sz="19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حماية البنية التحتية للقطاع المالي والمصرفي</a:t>
            </a:r>
            <a:endParaRPr lang="en-US" sz="19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ar-SA" sz="19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أمن أنترنت الأشياء و المدن </a:t>
            </a: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الذكية</a:t>
            </a:r>
            <a:endParaRPr lang="en-US" sz="19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سياسات وتشريعات حماية البنية التحتية الحيوية</a:t>
            </a:r>
            <a:endParaRPr lang="en-US" sz="19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تحديث السياسات والاستراتيجيات الوطنية للأمن </a:t>
            </a:r>
            <a:r>
              <a:rPr lang="ar-SA" sz="1900" b="1" dirty="0" err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السيبراني</a:t>
            </a:r>
            <a:r>
              <a:rPr lang="ar-SA" sz="19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لتتلاءم مع طبيعة البيئة المتغيرة لتكنولوجيا المعلومات والاتصالات وكذلك احترافية مهددي الامن الالكتروني</a:t>
            </a:r>
            <a:endParaRPr lang="en-US" sz="19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3647" y="5913121"/>
            <a:ext cx="9143999" cy="944880"/>
            <a:chOff x="-13647" y="5881555"/>
            <a:chExt cx="9143999" cy="813559"/>
          </a:xfrm>
        </p:grpSpPr>
        <p:sp>
          <p:nvSpPr>
            <p:cNvPr id="18" name="TextBox 12"/>
            <p:cNvSpPr txBox="1"/>
            <p:nvPr/>
          </p:nvSpPr>
          <p:spPr>
            <a:xfrm>
              <a:off x="-13647" y="5959602"/>
              <a:ext cx="9143999" cy="728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ar-SA" sz="900" b="1" dirty="0">
                <a:solidFill>
                  <a:schemeClr val="accent1"/>
                </a:solidFill>
                <a:latin typeface="عنوانTraditional Arabic"/>
                <a:ea typeface="+mj-ea"/>
                <a:cs typeface="Traditional Arabic" panose="02020603050405020304" pitchFamily="18" charset="-78"/>
              </a:endParaRP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المنتدي الإقليمي 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للتنمية للمنطقة العربية</a:t>
              </a: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الخرطوم-السودان </a:t>
              </a:r>
              <a:r>
                <a:rPr lang="ar-SA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29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 يناير </a:t>
              </a:r>
              <a:r>
                <a:rPr lang="ar-SA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2017</a:t>
              </a:r>
            </a:p>
          </p:txBody>
        </p:sp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4" y="5881555"/>
              <a:ext cx="876300" cy="813559"/>
            </a:xfrm>
            <a:prstGeom prst="rect">
              <a:avLst/>
            </a:prstGeom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36" y="5959601"/>
              <a:ext cx="1433015" cy="72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72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1419861"/>
            <a:ext cx="8229600" cy="98044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ar-SA" sz="8000" dirty="0" smtClean="0"/>
              <a:t>شكرا</a:t>
            </a:r>
          </a:p>
          <a:p>
            <a:pPr marL="0" indent="0" algn="ctr">
              <a:buNone/>
            </a:pPr>
            <a:r>
              <a:rPr lang="ar-SA" sz="4400" dirty="0" smtClean="0"/>
              <a:t> 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4" y="2184345"/>
            <a:ext cx="6157445" cy="351749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3647" y="5913121"/>
            <a:ext cx="9143999" cy="944880"/>
            <a:chOff x="-13647" y="5881555"/>
            <a:chExt cx="9143999" cy="813559"/>
          </a:xfrm>
        </p:grpSpPr>
        <p:sp>
          <p:nvSpPr>
            <p:cNvPr id="17" name="TextBox 12"/>
            <p:cNvSpPr txBox="1"/>
            <p:nvPr/>
          </p:nvSpPr>
          <p:spPr>
            <a:xfrm>
              <a:off x="-13647" y="5959602"/>
              <a:ext cx="9143999" cy="728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ar-SA" sz="900" b="1" dirty="0">
                <a:solidFill>
                  <a:schemeClr val="accent1"/>
                </a:solidFill>
                <a:latin typeface="عنوانTraditional Arabic"/>
                <a:ea typeface="+mj-ea"/>
                <a:cs typeface="Traditional Arabic" panose="02020603050405020304" pitchFamily="18" charset="-78"/>
              </a:endParaRP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المنتدي الإقليمي 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للتنمية للمنطقة العربية</a:t>
              </a:r>
            </a:p>
            <a:p>
              <a:pPr algn="ctr"/>
              <a:r>
                <a:rPr lang="ar-SA" sz="2000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الخرطوم-السودان </a:t>
              </a:r>
              <a:r>
                <a:rPr lang="ar-SA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29</a:t>
              </a:r>
              <a:r>
                <a:rPr lang="ar-SA" sz="2000" b="1" dirty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 يناير </a:t>
              </a:r>
              <a:r>
                <a:rPr lang="ar-SA" b="1" dirty="0" smtClean="0">
                  <a:solidFill>
                    <a:schemeClr val="accent1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2017</a:t>
              </a:r>
            </a:p>
          </p:txBody>
        </p:sp>
        <p:pic>
          <p:nvPicPr>
            <p:cNvPr id="1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4" y="5881555"/>
              <a:ext cx="876300" cy="813559"/>
            </a:xfrm>
            <a:prstGeom prst="rect">
              <a:avLst/>
            </a:prstGeom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36" y="5959601"/>
              <a:ext cx="1433015" cy="72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8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38A6D262C054BA4456545F2F7B2A6" ma:contentTypeVersion="1" ma:contentTypeDescription="Create a new document." ma:contentTypeScope="" ma:versionID="1fec92e0f2ff507dd4ff842daa7c22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96C0AF-7896-401F-B041-84D770FA7E2A}"/>
</file>

<file path=customXml/itemProps2.xml><?xml version="1.0" encoding="utf-8"?>
<ds:datastoreItem xmlns:ds="http://schemas.openxmlformats.org/officeDocument/2006/customXml" ds:itemID="{14A4B61E-916F-477A-B6E2-150368EC341C}"/>
</file>

<file path=customXml/itemProps3.xml><?xml version="1.0" encoding="utf-8"?>
<ds:datastoreItem xmlns:ds="http://schemas.openxmlformats.org/officeDocument/2006/customXml" ds:itemID="{226251C3-1A35-4118-8A2B-4938793C0B45}"/>
</file>

<file path=docProps/app.xml><?xml version="1.0" encoding="utf-8"?>
<Properties xmlns="http://schemas.openxmlformats.org/officeDocument/2006/extended-properties" xmlns:vt="http://schemas.openxmlformats.org/officeDocument/2006/docPropsVTypes">
  <Template>ITU White Background</Template>
  <TotalTime>7545</TotalTime>
  <Words>589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عنوانTraditional Arabic</vt:lpstr>
      <vt:lpstr>Arial</vt:lpstr>
      <vt:lpstr>Calibri</vt:lpstr>
      <vt:lpstr>Courier New</vt:lpstr>
      <vt:lpstr>Symbol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تقنيات تكنولوجيا المعلومات والاتصالات : التطور والتنمية</vt:lpstr>
      <vt:lpstr>المشاركة في البنية التحتية للاتصالات والخدمة الشاملة من أجل التنمية</vt:lpstr>
      <vt:lpstr>PowerPoint Presentation</vt:lpstr>
      <vt:lpstr>البنية التحتية للأمن السيبراني وحمايتها</vt:lpstr>
      <vt:lpstr>PowerPoint Presentation</vt:lpstr>
    </vt:vector>
  </TitlesOfParts>
  <Company>UIT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MAHDI, Mustafa Ahmed Ali</dc:creator>
  <cp:lastModifiedBy>AL MAHDI, Mustafa Ahmed Ali</cp:lastModifiedBy>
  <cp:revision>54</cp:revision>
  <dcterms:created xsi:type="dcterms:W3CDTF">2016-12-01T10:05:14Z</dcterms:created>
  <dcterms:modified xsi:type="dcterms:W3CDTF">2017-01-28T21:02:33Z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0x01010083E38A6D262C054BA4456545F2F7B2A6</vt:lpwstr>
  </property>
</Properties>
</file>