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64" r:id="rId4"/>
    <p:sldId id="259" r:id="rId5"/>
    <p:sldId id="266" r:id="rId6"/>
    <p:sldId id="265" r:id="rId7"/>
    <p:sldId id="256" r:id="rId8"/>
    <p:sldId id="282" r:id="rId9"/>
    <p:sldId id="283" r:id="rId10"/>
    <p:sldId id="261" r:id="rId11"/>
    <p:sldId id="284" r:id="rId12"/>
    <p:sldId id="280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53"/>
  </p:normalViewPr>
  <p:slideViewPr>
    <p:cSldViewPr snapToGrid="0" snapToObjects="1" showGuides="1">
      <p:cViewPr>
        <p:scale>
          <a:sx n="70" d="100"/>
          <a:sy n="70" d="100"/>
        </p:scale>
        <p:origin x="-98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B701C-88C2-48BC-B8D1-3052A27F4E63}" type="doc">
      <dgm:prSet loTypeId="urn:microsoft.com/office/officeart/2005/8/layout/default#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C96EAB-F512-4C74-B2EA-C567E84758C6}">
      <dgm:prSet phldrT="[Text]" custT="1"/>
      <dgm:spPr/>
      <dgm:t>
        <a:bodyPr/>
        <a:lstStyle/>
        <a:p>
          <a:pPr rtl="0"/>
          <a:r>
            <a:rPr lang="fr-FR" sz="1000" b="1" dirty="0">
              <a:latin typeface="Calibri"/>
              <a:ea typeface="Calibri"/>
              <a:cs typeface="Calibri"/>
            </a:rPr>
            <a:t>Information and communication infrastructure </a:t>
          </a:r>
          <a:endParaRPr lang="en-US" sz="1000" dirty="0"/>
        </a:p>
      </dgm:t>
    </dgm:pt>
    <dgm:pt modelId="{2E9F81DE-DB82-4C29-9969-3A3F9A1D8FBD}" type="parTrans" cxnId="{D7BF07D5-B858-44EA-88FE-0044781B9755}">
      <dgm:prSet/>
      <dgm:spPr/>
      <dgm:t>
        <a:bodyPr/>
        <a:lstStyle/>
        <a:p>
          <a:endParaRPr lang="en-US" sz="1000"/>
        </a:p>
      </dgm:t>
    </dgm:pt>
    <dgm:pt modelId="{9F081061-D2B1-48DD-B534-12BFB3684F45}" type="sibTrans" cxnId="{D7BF07D5-B858-44EA-88FE-0044781B9755}">
      <dgm:prSet/>
      <dgm:spPr/>
      <dgm:t>
        <a:bodyPr/>
        <a:lstStyle/>
        <a:p>
          <a:endParaRPr lang="en-US" sz="1000"/>
        </a:p>
      </dgm:t>
    </dgm:pt>
    <dgm:pt modelId="{3BF8DC35-588B-4765-BC08-DE97C8E70CA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sz="900" b="1" spc="-20" dirty="0">
              <a:latin typeface="Calibri"/>
              <a:ea typeface="Calibri"/>
              <a:cs typeface="Calibri"/>
            </a:rPr>
            <a:t>The role of public authorities and all stakeholders in  promotion of ICTs for</a:t>
          </a:r>
          <a:r>
            <a:rPr lang="en-US" sz="900" b="1" spc="-20" baseline="0" dirty="0">
              <a:latin typeface="Calibri"/>
              <a:ea typeface="Calibri"/>
              <a:cs typeface="Calibri"/>
            </a:rPr>
            <a:t> </a:t>
          </a:r>
          <a:r>
            <a:rPr lang="en-US" sz="900" b="1" spc="-20" dirty="0">
              <a:latin typeface="Calibri"/>
              <a:ea typeface="Calibri"/>
              <a:cs typeface="Calibri"/>
            </a:rPr>
            <a:t>development </a:t>
          </a:r>
          <a:endParaRPr lang="en-US" sz="900" b="1" dirty="0">
            <a:latin typeface="Calibri"/>
            <a:ea typeface="Calibri"/>
            <a:cs typeface="Arial"/>
          </a:endParaRPr>
        </a:p>
      </dgm:t>
    </dgm:pt>
    <dgm:pt modelId="{34A0FB7F-C223-4CD5-AEE1-9AFB04609499}" type="parTrans" cxnId="{D860A9C7-FF15-421F-AAC8-C2661D60AAFD}">
      <dgm:prSet/>
      <dgm:spPr/>
      <dgm:t>
        <a:bodyPr/>
        <a:lstStyle/>
        <a:p>
          <a:endParaRPr lang="en-US" sz="1000"/>
        </a:p>
      </dgm:t>
    </dgm:pt>
    <dgm:pt modelId="{95097AD2-8D9D-49C5-9EA3-750552EEE77A}" type="sibTrans" cxnId="{D860A9C7-FF15-421F-AAC8-C2661D60AAFD}">
      <dgm:prSet/>
      <dgm:spPr/>
      <dgm:t>
        <a:bodyPr/>
        <a:lstStyle/>
        <a:p>
          <a:endParaRPr lang="en-US" sz="1000"/>
        </a:p>
      </dgm:t>
    </dgm:pt>
    <dgm:pt modelId="{DC8EF329-C097-452C-9A49-D6BAF6798FD3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n-US" sz="1000" b="1">
              <a:latin typeface="Calibri"/>
              <a:ea typeface="Calibri"/>
              <a:cs typeface="Calibri"/>
            </a:rPr>
            <a:t>Access to information and knowledge 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825AD9BE-7F34-4BB1-8636-29A36C6BCB04}" type="parTrans" cxnId="{3F32DFAC-5A97-4BE9-8BC8-B2F1D4285A27}">
      <dgm:prSet/>
      <dgm:spPr/>
      <dgm:t>
        <a:bodyPr/>
        <a:lstStyle/>
        <a:p>
          <a:endParaRPr lang="en-US" sz="1000"/>
        </a:p>
      </dgm:t>
    </dgm:pt>
    <dgm:pt modelId="{DCAFF6F7-3F4F-4D6D-9C01-12506B568F12}" type="sibTrans" cxnId="{3F32DFAC-5A97-4BE9-8BC8-B2F1D4285A27}">
      <dgm:prSet/>
      <dgm:spPr/>
      <dgm:t>
        <a:bodyPr/>
        <a:lstStyle/>
        <a:p>
          <a:endParaRPr lang="en-US" sz="1000"/>
        </a:p>
      </dgm:t>
    </dgm:pt>
    <dgm:pt modelId="{A2CDE58F-8AE1-4332-B9BF-D83D6DFDF064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1000" b="1">
              <a:latin typeface="Calibri"/>
              <a:ea typeface="Calibri"/>
              <a:cs typeface="Calibri"/>
            </a:rPr>
            <a:t>Capacity building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FAF2EF20-BDFC-4937-ABFF-0ECA370E5865}" type="parTrans" cxnId="{D3807857-4001-4230-AFC9-3D351D1D1D36}">
      <dgm:prSet/>
      <dgm:spPr/>
      <dgm:t>
        <a:bodyPr/>
        <a:lstStyle/>
        <a:p>
          <a:endParaRPr lang="en-US" sz="1000"/>
        </a:p>
      </dgm:t>
    </dgm:pt>
    <dgm:pt modelId="{AF48A4AE-6B15-481B-AF55-FB9AB716C5B3}" type="sibTrans" cxnId="{D3807857-4001-4230-AFC9-3D351D1D1D36}">
      <dgm:prSet/>
      <dgm:spPr/>
      <dgm:t>
        <a:bodyPr/>
        <a:lstStyle/>
        <a:p>
          <a:endParaRPr lang="en-US" sz="1000"/>
        </a:p>
      </dgm:t>
    </dgm:pt>
    <dgm:pt modelId="{70090000-76AD-474F-96DC-E6BA3087328B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sz="1000" b="1" dirty="0">
              <a:latin typeface="Calibri"/>
              <a:ea typeface="Calibri"/>
              <a:cs typeface="Calibri"/>
            </a:rPr>
            <a:t>Building confidence and security in the use of ICTs 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EDC0B17D-E9ED-410F-A4E8-5F07EAFF53B1}" type="parTrans" cxnId="{A7C9E986-3904-4C2F-8BBD-ADB488D15789}">
      <dgm:prSet/>
      <dgm:spPr/>
      <dgm:t>
        <a:bodyPr/>
        <a:lstStyle/>
        <a:p>
          <a:endParaRPr lang="en-US" sz="1000"/>
        </a:p>
      </dgm:t>
    </dgm:pt>
    <dgm:pt modelId="{DDB40CB3-9895-49DE-BFF2-565208AD8E5A}" type="sibTrans" cxnId="{A7C9E986-3904-4C2F-8BBD-ADB488D15789}">
      <dgm:prSet/>
      <dgm:spPr/>
      <dgm:t>
        <a:bodyPr/>
        <a:lstStyle/>
        <a:p>
          <a:endParaRPr lang="en-US" sz="1000"/>
        </a:p>
      </dgm:t>
    </dgm:pt>
    <dgm:pt modelId="{70D1DAF1-8F02-4B36-89BA-CA92384527C6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1000" b="1">
              <a:latin typeface="Calibri"/>
              <a:ea typeface="Calibri"/>
              <a:cs typeface="Calibri"/>
            </a:rPr>
            <a:t>Enabling environment 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0A826E74-BD6A-4645-A41C-CED1B2070FC4}" type="parTrans" cxnId="{9824520A-B1E6-448E-A6CE-0DB372EA0310}">
      <dgm:prSet/>
      <dgm:spPr/>
      <dgm:t>
        <a:bodyPr/>
        <a:lstStyle/>
        <a:p>
          <a:endParaRPr lang="en-US" sz="1000"/>
        </a:p>
      </dgm:t>
    </dgm:pt>
    <dgm:pt modelId="{19A8C6FE-74A4-44F1-B6C9-3EBC41B2F12C}" type="sibTrans" cxnId="{9824520A-B1E6-448E-A6CE-0DB372EA0310}">
      <dgm:prSet/>
      <dgm:spPr/>
      <dgm:t>
        <a:bodyPr/>
        <a:lstStyle/>
        <a:p>
          <a:endParaRPr lang="en-US" sz="1000"/>
        </a:p>
      </dgm:t>
    </dgm:pt>
    <dgm:pt modelId="{D8720F3F-822A-45BE-BEEF-49966C671BFF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1000" b="1">
              <a:latin typeface="Calibri"/>
              <a:ea typeface="'宋体"/>
              <a:cs typeface="Calibri"/>
            </a:rPr>
            <a:t>Media 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AA29F47D-ECF1-45B9-B399-52A4200F4115}" type="parTrans" cxnId="{A46E8562-D800-4C52-A306-5DFCAA2FC2EA}">
      <dgm:prSet/>
      <dgm:spPr/>
      <dgm:t>
        <a:bodyPr/>
        <a:lstStyle/>
        <a:p>
          <a:endParaRPr lang="en-US" sz="1000"/>
        </a:p>
      </dgm:t>
    </dgm:pt>
    <dgm:pt modelId="{8A3E3670-C4DD-4E2B-AE3C-CACEFCAB58AA}" type="sibTrans" cxnId="{A46E8562-D800-4C52-A306-5DFCAA2FC2EA}">
      <dgm:prSet/>
      <dgm:spPr/>
      <dgm:t>
        <a:bodyPr/>
        <a:lstStyle/>
        <a:p>
          <a:endParaRPr lang="en-US" sz="1000"/>
        </a:p>
      </dgm:t>
    </dgm:pt>
    <dgm:pt modelId="{648FCC63-01DC-45ED-8202-2AA62CEB9C0F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US" sz="1000" b="1">
              <a:latin typeface="Calibri"/>
              <a:ea typeface="Calibri"/>
              <a:cs typeface="Calibri"/>
            </a:rPr>
            <a:t>ICT Applications 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25DAB851-FF87-44D4-94E5-FE5D4C3A3233}" type="parTrans" cxnId="{B91BFBE3-2A15-48E3-BB8C-ADAEC7D5D7C3}">
      <dgm:prSet/>
      <dgm:spPr/>
      <dgm:t>
        <a:bodyPr/>
        <a:lstStyle/>
        <a:p>
          <a:endParaRPr lang="en-US" sz="1000"/>
        </a:p>
      </dgm:t>
    </dgm:pt>
    <dgm:pt modelId="{6B9CE3C4-2B00-4E67-A8ED-7C2A01510B79}" type="sibTrans" cxnId="{B91BFBE3-2A15-48E3-BB8C-ADAEC7D5D7C3}">
      <dgm:prSet/>
      <dgm:spPr/>
      <dgm:t>
        <a:bodyPr/>
        <a:lstStyle/>
        <a:p>
          <a:endParaRPr lang="en-US" sz="1000"/>
        </a:p>
      </dgm:t>
    </dgm:pt>
    <dgm:pt modelId="{EE796B99-BB50-42D8-91B3-93EA6547506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900" b="1" dirty="0">
              <a:latin typeface="Calibri"/>
              <a:ea typeface="Calibri"/>
              <a:cs typeface="Calibri"/>
            </a:rPr>
            <a:t>Cultural diversity and identity, linguistic diversity and local content </a:t>
          </a:r>
          <a:endParaRPr lang="en-US" sz="900" b="1" dirty="0">
            <a:latin typeface="Calibri"/>
            <a:ea typeface="Calibri"/>
            <a:cs typeface="Arial"/>
          </a:endParaRPr>
        </a:p>
      </dgm:t>
    </dgm:pt>
    <dgm:pt modelId="{98B8EEDD-07AE-4F6F-BF23-9D0BD67644F4}" type="parTrans" cxnId="{7D4EC604-C24E-4290-A9EE-BD045B95A4AA}">
      <dgm:prSet/>
      <dgm:spPr/>
      <dgm:t>
        <a:bodyPr/>
        <a:lstStyle/>
        <a:p>
          <a:endParaRPr lang="en-US" sz="1000"/>
        </a:p>
      </dgm:t>
    </dgm:pt>
    <dgm:pt modelId="{F69822CD-B355-4C1A-84E1-6CC630549D30}" type="sibTrans" cxnId="{7D4EC604-C24E-4290-A9EE-BD045B95A4AA}">
      <dgm:prSet/>
      <dgm:spPr/>
      <dgm:t>
        <a:bodyPr/>
        <a:lstStyle/>
        <a:p>
          <a:endParaRPr lang="en-US" sz="1000"/>
        </a:p>
      </dgm:t>
    </dgm:pt>
    <dgm:pt modelId="{67B79921-1C9F-4180-9798-0614D9801F34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en-GB" sz="1000" b="1" dirty="0">
              <a:latin typeface="Calibri"/>
              <a:ea typeface="'宋体"/>
              <a:cs typeface="Calibri"/>
            </a:rPr>
            <a:t>International and regional cooperation</a:t>
          </a:r>
          <a:endParaRPr lang="en-US" sz="1000" b="1" dirty="0">
            <a:latin typeface="Times New Roman"/>
            <a:ea typeface="Calibri"/>
          </a:endParaRPr>
        </a:p>
      </dgm:t>
    </dgm:pt>
    <dgm:pt modelId="{E1DF739C-908C-4AB0-AF72-1C69A9EA26F0}" type="parTrans" cxnId="{5BC55999-2B26-4E0B-86C2-0BFA85072FE3}">
      <dgm:prSet/>
      <dgm:spPr/>
      <dgm:t>
        <a:bodyPr/>
        <a:lstStyle/>
        <a:p>
          <a:endParaRPr lang="en-US" sz="1000"/>
        </a:p>
      </dgm:t>
    </dgm:pt>
    <dgm:pt modelId="{A9E4812F-B2AA-4DCA-94D4-3C452A5CE82D}" type="sibTrans" cxnId="{5BC55999-2B26-4E0B-86C2-0BFA85072FE3}">
      <dgm:prSet/>
      <dgm:spPr/>
      <dgm:t>
        <a:bodyPr/>
        <a:lstStyle/>
        <a:p>
          <a:endParaRPr lang="en-US" sz="1000"/>
        </a:p>
      </dgm:t>
    </dgm:pt>
    <dgm:pt modelId="{7C8EF121-1A61-4B10-8DE2-B6F281FFCEEE}">
      <dgm:prSet custT="1"/>
      <dgm:spPr>
        <a:solidFill>
          <a:schemeClr val="accent3"/>
        </a:solidFill>
      </dgm:spPr>
      <dgm:t>
        <a:bodyPr/>
        <a:lstStyle/>
        <a:p>
          <a:pPr rtl="0"/>
          <a:r>
            <a:rPr lang="en-US" sz="1000" b="1" dirty="0">
              <a:latin typeface="Calibri"/>
              <a:ea typeface="'宋体"/>
              <a:cs typeface="Calibri"/>
            </a:rPr>
            <a:t>Ethical dimensions of the Information Society</a:t>
          </a:r>
          <a:endParaRPr lang="en-US" sz="1000" b="1" dirty="0">
            <a:latin typeface="Calibri"/>
            <a:ea typeface="Calibri"/>
            <a:cs typeface="Arial"/>
          </a:endParaRPr>
        </a:p>
      </dgm:t>
    </dgm:pt>
    <dgm:pt modelId="{C98D8ECC-1215-4E7D-B90E-4410DBC1AD7D}" type="sibTrans" cxnId="{CD80BBA9-FD30-47F0-95E7-050317D653F3}">
      <dgm:prSet/>
      <dgm:spPr/>
      <dgm:t>
        <a:bodyPr/>
        <a:lstStyle/>
        <a:p>
          <a:endParaRPr lang="en-US" sz="1000"/>
        </a:p>
      </dgm:t>
    </dgm:pt>
    <dgm:pt modelId="{2380CB72-EB32-4509-9FE3-BDFE9840045A}" type="parTrans" cxnId="{CD80BBA9-FD30-47F0-95E7-050317D653F3}">
      <dgm:prSet/>
      <dgm:spPr/>
      <dgm:t>
        <a:bodyPr/>
        <a:lstStyle/>
        <a:p>
          <a:endParaRPr lang="en-US" sz="1000"/>
        </a:p>
      </dgm:t>
    </dgm:pt>
    <dgm:pt modelId="{46B59EE6-59A7-41CC-93A2-EDBBAFBBCF3D}" type="pres">
      <dgm:prSet presAssocID="{E9DB701C-88C2-48BC-B8D1-3052A27F4E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98244F-4E85-4BE8-B40D-5994F7089E55}" type="pres">
      <dgm:prSet presAssocID="{5AC96EAB-F512-4C74-B2EA-C567E84758C6}" presName="node" presStyleLbl="node1" presStyleIdx="0" presStyleCnt="11" custScaleY="146184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2E909-DF5B-43B5-A736-BEB25E976EA0}" type="pres">
      <dgm:prSet presAssocID="{9F081061-D2B1-48DD-B534-12BFB3684F45}" presName="sibTrans" presStyleCnt="0"/>
      <dgm:spPr/>
    </dgm:pt>
    <dgm:pt modelId="{7899032E-382C-4BD3-BDDB-97BD30B9A144}" type="pres">
      <dgm:prSet presAssocID="{3BF8DC35-588B-4765-BC08-DE97C8E70CA1}" presName="node" presStyleLbl="node1" presStyleIdx="1" presStyleCnt="11" custScaleY="146184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C85F7-8850-402F-B410-5AE7BE8B65AF}" type="pres">
      <dgm:prSet presAssocID="{95097AD2-8D9D-49C5-9EA3-750552EEE77A}" presName="sibTrans" presStyleCnt="0"/>
      <dgm:spPr/>
    </dgm:pt>
    <dgm:pt modelId="{9941E12D-64F7-47E1-AC8D-62A1114DCAC1}" type="pres">
      <dgm:prSet presAssocID="{7C8EF121-1A61-4B10-8DE2-B6F281FFCEEE}" presName="node" presStyleLbl="node1" presStyleIdx="2" presStyleCnt="11" custScaleY="146184" custLinFactNeighborX="-1070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2CDD3-810D-43DE-AEB2-FF04EB91F634}" type="pres">
      <dgm:prSet presAssocID="{C98D8ECC-1215-4E7D-B90E-4410DBC1AD7D}" presName="sibTrans" presStyleCnt="0"/>
      <dgm:spPr/>
    </dgm:pt>
    <dgm:pt modelId="{D3F0861A-B3ED-4D75-BFE8-4A122D78ECB3}" type="pres">
      <dgm:prSet presAssocID="{EE796B99-BB50-42D8-91B3-93EA65475069}" presName="node" presStyleLbl="node1" presStyleIdx="3" presStyleCnt="11" custScaleY="146184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BD55C-935F-42DA-8EFE-71A9ECCEB40C}" type="pres">
      <dgm:prSet presAssocID="{F69822CD-B355-4C1A-84E1-6CC630549D30}" presName="sibTrans" presStyleCnt="0"/>
      <dgm:spPr/>
    </dgm:pt>
    <dgm:pt modelId="{2B2257D0-8EA2-46A3-B086-C352E0B30331}" type="pres">
      <dgm:prSet presAssocID="{648FCC63-01DC-45ED-8202-2AA62CEB9C0F}" presName="node" presStyleLbl="node1" presStyleIdx="4" presStyleCnt="11" custScaleY="124919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3FB7-378A-4FED-8A9B-921F23CBCD36}" type="pres">
      <dgm:prSet presAssocID="{6B9CE3C4-2B00-4E67-A8ED-7C2A01510B79}" presName="sibTrans" presStyleCnt="0"/>
      <dgm:spPr/>
    </dgm:pt>
    <dgm:pt modelId="{61D5701F-F005-4097-A409-ABE663D99867}" type="pres">
      <dgm:prSet presAssocID="{70D1DAF1-8F02-4B36-89BA-CA92384527C6}" presName="node" presStyleLbl="node1" presStyleIdx="5" presStyleCnt="11" custScaleY="124919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4CE8D-CF07-44C4-9281-25EBD257806D}" type="pres">
      <dgm:prSet presAssocID="{19A8C6FE-74A4-44F1-B6C9-3EBC41B2F12C}" presName="sibTrans" presStyleCnt="0"/>
      <dgm:spPr/>
    </dgm:pt>
    <dgm:pt modelId="{979129CB-44C7-4858-AC1A-16E913FCEC7B}" type="pres">
      <dgm:prSet presAssocID="{70090000-76AD-474F-96DC-E6BA3087328B}" presName="node" presStyleLbl="node1" presStyleIdx="6" presStyleCnt="11" custScaleY="124919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7A9ED-7CAC-441C-8373-6F8842A66A42}" type="pres">
      <dgm:prSet presAssocID="{DDB40CB3-9895-49DE-BFF2-565208AD8E5A}" presName="sibTrans" presStyleCnt="0"/>
      <dgm:spPr/>
    </dgm:pt>
    <dgm:pt modelId="{B6160C1A-D264-4074-A846-21F942A5195A}" type="pres">
      <dgm:prSet presAssocID="{A2CDE58F-8AE1-4332-B9BF-D83D6DFDF064}" presName="node" presStyleLbl="node1" presStyleIdx="7" presStyleCnt="11" custScaleY="124919" custLinFactNeighborX="-126" custLinFactNeighborY="-9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CB845-C4DE-4977-B2AD-86E684232F2F}" type="pres">
      <dgm:prSet presAssocID="{AF48A4AE-6B15-481B-AF55-FB9AB716C5B3}" presName="sibTrans" presStyleCnt="0"/>
      <dgm:spPr/>
    </dgm:pt>
    <dgm:pt modelId="{D2F50D5E-7463-4335-9520-58FE533DE78B}" type="pres">
      <dgm:prSet presAssocID="{DC8EF329-C097-452C-9A49-D6BAF6798FD3}" presName="node" presStyleLbl="node1" presStyleIdx="8" presStyleCnt="11" custScaleY="133333" custLinFactNeighborX="-126" custLinFactNeighborY="-2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4BB7F-F92D-4828-9AA8-712FB798933E}" type="pres">
      <dgm:prSet presAssocID="{DCAFF6F7-3F4F-4D6D-9C01-12506B568F12}" presName="sibTrans" presStyleCnt="0"/>
      <dgm:spPr/>
    </dgm:pt>
    <dgm:pt modelId="{A8DE7BF8-3E39-47FC-9D43-7272C20D0A6E}" type="pres">
      <dgm:prSet presAssocID="{67B79921-1C9F-4180-9798-0614D9801F34}" presName="node" presStyleLbl="node1" presStyleIdx="9" presStyleCnt="11" custScaleY="133333" custLinFactNeighborX="-126" custLinFactNeighborY="-22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B93FA-C209-48CE-B9BA-7C40DA0E3496}" type="pres">
      <dgm:prSet presAssocID="{A9E4812F-B2AA-4DCA-94D4-3C452A5CE82D}" presName="sibTrans" presStyleCnt="0"/>
      <dgm:spPr/>
    </dgm:pt>
    <dgm:pt modelId="{E64A22C7-2474-4F2D-8631-F35C9C0BB0D7}" type="pres">
      <dgm:prSet presAssocID="{D8720F3F-822A-45BE-BEEF-49966C671BFF}" presName="node" presStyleLbl="node1" presStyleIdx="10" presStyleCnt="11" custScaleY="133333" custLinFactNeighborX="17494" custLinFactNeighborY="-30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CE1E1B-9303-4045-B1B2-A900E4B6DB2B}" type="presOf" srcId="{70090000-76AD-474F-96DC-E6BA3087328B}" destId="{979129CB-44C7-4858-AC1A-16E913FCEC7B}" srcOrd="0" destOrd="0" presId="urn:microsoft.com/office/officeart/2005/8/layout/default#3"/>
    <dgm:cxn modelId="{3F32DFAC-5A97-4BE9-8BC8-B2F1D4285A27}" srcId="{E9DB701C-88C2-48BC-B8D1-3052A27F4E63}" destId="{DC8EF329-C097-452C-9A49-D6BAF6798FD3}" srcOrd="8" destOrd="0" parTransId="{825AD9BE-7F34-4BB1-8636-29A36C6BCB04}" sibTransId="{DCAFF6F7-3F4F-4D6D-9C01-12506B568F12}"/>
    <dgm:cxn modelId="{131CA71B-A3C0-439F-A583-7DB98D41C76A}" type="presOf" srcId="{D8720F3F-822A-45BE-BEEF-49966C671BFF}" destId="{E64A22C7-2474-4F2D-8631-F35C9C0BB0D7}" srcOrd="0" destOrd="0" presId="urn:microsoft.com/office/officeart/2005/8/layout/default#3"/>
    <dgm:cxn modelId="{5F15A60E-3F69-4F3F-9292-6D127A69C6E2}" type="presOf" srcId="{67B79921-1C9F-4180-9798-0614D9801F34}" destId="{A8DE7BF8-3E39-47FC-9D43-7272C20D0A6E}" srcOrd="0" destOrd="0" presId="urn:microsoft.com/office/officeart/2005/8/layout/default#3"/>
    <dgm:cxn modelId="{551BFFA0-0D18-4A7D-9914-BF83EB551A8D}" type="presOf" srcId="{E9DB701C-88C2-48BC-B8D1-3052A27F4E63}" destId="{46B59EE6-59A7-41CC-93A2-EDBBAFBBCF3D}" srcOrd="0" destOrd="0" presId="urn:microsoft.com/office/officeart/2005/8/layout/default#3"/>
    <dgm:cxn modelId="{8F00426C-2BCC-46F7-9213-26E4BFED80FE}" type="presOf" srcId="{EE796B99-BB50-42D8-91B3-93EA65475069}" destId="{D3F0861A-B3ED-4D75-BFE8-4A122D78ECB3}" srcOrd="0" destOrd="0" presId="urn:microsoft.com/office/officeart/2005/8/layout/default#3"/>
    <dgm:cxn modelId="{1A331790-5659-4315-BAC0-6DC6D8509B0D}" type="presOf" srcId="{7C8EF121-1A61-4B10-8DE2-B6F281FFCEEE}" destId="{9941E12D-64F7-47E1-AC8D-62A1114DCAC1}" srcOrd="0" destOrd="0" presId="urn:microsoft.com/office/officeart/2005/8/layout/default#3"/>
    <dgm:cxn modelId="{7D4EC604-C24E-4290-A9EE-BD045B95A4AA}" srcId="{E9DB701C-88C2-48BC-B8D1-3052A27F4E63}" destId="{EE796B99-BB50-42D8-91B3-93EA65475069}" srcOrd="3" destOrd="0" parTransId="{98B8EEDD-07AE-4F6F-BF23-9D0BD67644F4}" sibTransId="{F69822CD-B355-4C1A-84E1-6CC630549D30}"/>
    <dgm:cxn modelId="{B91BFBE3-2A15-48E3-BB8C-ADAEC7D5D7C3}" srcId="{E9DB701C-88C2-48BC-B8D1-3052A27F4E63}" destId="{648FCC63-01DC-45ED-8202-2AA62CEB9C0F}" srcOrd="4" destOrd="0" parTransId="{25DAB851-FF87-44D4-94E5-FE5D4C3A3233}" sibTransId="{6B9CE3C4-2B00-4E67-A8ED-7C2A01510B79}"/>
    <dgm:cxn modelId="{9824520A-B1E6-448E-A6CE-0DB372EA0310}" srcId="{E9DB701C-88C2-48BC-B8D1-3052A27F4E63}" destId="{70D1DAF1-8F02-4B36-89BA-CA92384527C6}" srcOrd="5" destOrd="0" parTransId="{0A826E74-BD6A-4645-A41C-CED1B2070FC4}" sibTransId="{19A8C6FE-74A4-44F1-B6C9-3EBC41B2F12C}"/>
    <dgm:cxn modelId="{CD80BBA9-FD30-47F0-95E7-050317D653F3}" srcId="{E9DB701C-88C2-48BC-B8D1-3052A27F4E63}" destId="{7C8EF121-1A61-4B10-8DE2-B6F281FFCEEE}" srcOrd="2" destOrd="0" parTransId="{2380CB72-EB32-4509-9FE3-BDFE9840045A}" sibTransId="{C98D8ECC-1215-4E7D-B90E-4410DBC1AD7D}"/>
    <dgm:cxn modelId="{B5F593EB-55C7-4044-9171-9D838104264E}" type="presOf" srcId="{70D1DAF1-8F02-4B36-89BA-CA92384527C6}" destId="{61D5701F-F005-4097-A409-ABE663D99867}" srcOrd="0" destOrd="0" presId="urn:microsoft.com/office/officeart/2005/8/layout/default#3"/>
    <dgm:cxn modelId="{A46E8562-D800-4C52-A306-5DFCAA2FC2EA}" srcId="{E9DB701C-88C2-48BC-B8D1-3052A27F4E63}" destId="{D8720F3F-822A-45BE-BEEF-49966C671BFF}" srcOrd="10" destOrd="0" parTransId="{AA29F47D-ECF1-45B9-B399-52A4200F4115}" sibTransId="{8A3E3670-C4DD-4E2B-AE3C-CACEFCAB58AA}"/>
    <dgm:cxn modelId="{FA5F4FF7-0B55-4023-BF92-5B1C2577235B}" type="presOf" srcId="{5AC96EAB-F512-4C74-B2EA-C567E84758C6}" destId="{D098244F-4E85-4BE8-B40D-5994F7089E55}" srcOrd="0" destOrd="0" presId="urn:microsoft.com/office/officeart/2005/8/layout/default#3"/>
    <dgm:cxn modelId="{D860A9C7-FF15-421F-AAC8-C2661D60AAFD}" srcId="{E9DB701C-88C2-48BC-B8D1-3052A27F4E63}" destId="{3BF8DC35-588B-4765-BC08-DE97C8E70CA1}" srcOrd="1" destOrd="0" parTransId="{34A0FB7F-C223-4CD5-AEE1-9AFB04609499}" sibTransId="{95097AD2-8D9D-49C5-9EA3-750552EEE77A}"/>
    <dgm:cxn modelId="{D3807857-4001-4230-AFC9-3D351D1D1D36}" srcId="{E9DB701C-88C2-48BC-B8D1-3052A27F4E63}" destId="{A2CDE58F-8AE1-4332-B9BF-D83D6DFDF064}" srcOrd="7" destOrd="0" parTransId="{FAF2EF20-BDFC-4937-ABFF-0ECA370E5865}" sibTransId="{AF48A4AE-6B15-481B-AF55-FB9AB716C5B3}"/>
    <dgm:cxn modelId="{18BFDF8A-C3FB-4FEC-9EBA-1DF68C6749E6}" type="presOf" srcId="{A2CDE58F-8AE1-4332-B9BF-D83D6DFDF064}" destId="{B6160C1A-D264-4074-A846-21F942A5195A}" srcOrd="0" destOrd="0" presId="urn:microsoft.com/office/officeart/2005/8/layout/default#3"/>
    <dgm:cxn modelId="{755A19E2-32FF-453F-8359-77E0BDDEEFC5}" type="presOf" srcId="{648FCC63-01DC-45ED-8202-2AA62CEB9C0F}" destId="{2B2257D0-8EA2-46A3-B086-C352E0B30331}" srcOrd="0" destOrd="0" presId="urn:microsoft.com/office/officeart/2005/8/layout/default#3"/>
    <dgm:cxn modelId="{5BC55999-2B26-4E0B-86C2-0BFA85072FE3}" srcId="{E9DB701C-88C2-48BC-B8D1-3052A27F4E63}" destId="{67B79921-1C9F-4180-9798-0614D9801F34}" srcOrd="9" destOrd="0" parTransId="{E1DF739C-908C-4AB0-AF72-1C69A9EA26F0}" sibTransId="{A9E4812F-B2AA-4DCA-94D4-3C452A5CE82D}"/>
    <dgm:cxn modelId="{6929ADB7-7A93-42A5-92F6-C28EE7945C35}" type="presOf" srcId="{DC8EF329-C097-452C-9A49-D6BAF6798FD3}" destId="{D2F50D5E-7463-4335-9520-58FE533DE78B}" srcOrd="0" destOrd="0" presId="urn:microsoft.com/office/officeart/2005/8/layout/default#3"/>
    <dgm:cxn modelId="{B6997D02-D426-4CC7-8D3D-88A505DB4468}" type="presOf" srcId="{3BF8DC35-588B-4765-BC08-DE97C8E70CA1}" destId="{7899032E-382C-4BD3-BDDB-97BD30B9A144}" srcOrd="0" destOrd="0" presId="urn:microsoft.com/office/officeart/2005/8/layout/default#3"/>
    <dgm:cxn modelId="{A7C9E986-3904-4C2F-8BBD-ADB488D15789}" srcId="{E9DB701C-88C2-48BC-B8D1-3052A27F4E63}" destId="{70090000-76AD-474F-96DC-E6BA3087328B}" srcOrd="6" destOrd="0" parTransId="{EDC0B17D-E9ED-410F-A4E8-5F07EAFF53B1}" sibTransId="{DDB40CB3-9895-49DE-BFF2-565208AD8E5A}"/>
    <dgm:cxn modelId="{D7BF07D5-B858-44EA-88FE-0044781B9755}" srcId="{E9DB701C-88C2-48BC-B8D1-3052A27F4E63}" destId="{5AC96EAB-F512-4C74-B2EA-C567E84758C6}" srcOrd="0" destOrd="0" parTransId="{2E9F81DE-DB82-4C29-9969-3A3F9A1D8FBD}" sibTransId="{9F081061-D2B1-48DD-B534-12BFB3684F45}"/>
    <dgm:cxn modelId="{FB505757-613B-494F-B3B8-EA4E1F5F513A}" type="presParOf" srcId="{46B59EE6-59A7-41CC-93A2-EDBBAFBBCF3D}" destId="{D098244F-4E85-4BE8-B40D-5994F7089E55}" srcOrd="0" destOrd="0" presId="urn:microsoft.com/office/officeart/2005/8/layout/default#3"/>
    <dgm:cxn modelId="{531B2F71-BE1A-4BD2-8522-FB96237F5A28}" type="presParOf" srcId="{46B59EE6-59A7-41CC-93A2-EDBBAFBBCF3D}" destId="{D412E909-DF5B-43B5-A736-BEB25E976EA0}" srcOrd="1" destOrd="0" presId="urn:microsoft.com/office/officeart/2005/8/layout/default#3"/>
    <dgm:cxn modelId="{2C3F5D5C-ACD8-4C28-842E-7FC5BC50C1AB}" type="presParOf" srcId="{46B59EE6-59A7-41CC-93A2-EDBBAFBBCF3D}" destId="{7899032E-382C-4BD3-BDDB-97BD30B9A144}" srcOrd="2" destOrd="0" presId="urn:microsoft.com/office/officeart/2005/8/layout/default#3"/>
    <dgm:cxn modelId="{A2E1455A-841D-4CDA-9C77-0A6AC2AA2718}" type="presParOf" srcId="{46B59EE6-59A7-41CC-93A2-EDBBAFBBCF3D}" destId="{31AC85F7-8850-402F-B410-5AE7BE8B65AF}" srcOrd="3" destOrd="0" presId="urn:microsoft.com/office/officeart/2005/8/layout/default#3"/>
    <dgm:cxn modelId="{D8D5659B-9212-45E8-BB1A-F0A19303D3BF}" type="presParOf" srcId="{46B59EE6-59A7-41CC-93A2-EDBBAFBBCF3D}" destId="{9941E12D-64F7-47E1-AC8D-62A1114DCAC1}" srcOrd="4" destOrd="0" presId="urn:microsoft.com/office/officeart/2005/8/layout/default#3"/>
    <dgm:cxn modelId="{1C48687D-0E07-47BC-BB67-D665E09A6DF3}" type="presParOf" srcId="{46B59EE6-59A7-41CC-93A2-EDBBAFBBCF3D}" destId="{C8B2CDD3-810D-43DE-AEB2-FF04EB91F634}" srcOrd="5" destOrd="0" presId="urn:microsoft.com/office/officeart/2005/8/layout/default#3"/>
    <dgm:cxn modelId="{4BEE65B6-65B8-4809-8E99-9E80853AF519}" type="presParOf" srcId="{46B59EE6-59A7-41CC-93A2-EDBBAFBBCF3D}" destId="{D3F0861A-B3ED-4D75-BFE8-4A122D78ECB3}" srcOrd="6" destOrd="0" presId="urn:microsoft.com/office/officeart/2005/8/layout/default#3"/>
    <dgm:cxn modelId="{5684E541-0C32-45FE-871B-A332A0C0E7D8}" type="presParOf" srcId="{46B59EE6-59A7-41CC-93A2-EDBBAFBBCF3D}" destId="{3D7BD55C-935F-42DA-8EFE-71A9ECCEB40C}" srcOrd="7" destOrd="0" presId="urn:microsoft.com/office/officeart/2005/8/layout/default#3"/>
    <dgm:cxn modelId="{78C8C4CA-CD66-413A-9038-D310619114E2}" type="presParOf" srcId="{46B59EE6-59A7-41CC-93A2-EDBBAFBBCF3D}" destId="{2B2257D0-8EA2-46A3-B086-C352E0B30331}" srcOrd="8" destOrd="0" presId="urn:microsoft.com/office/officeart/2005/8/layout/default#3"/>
    <dgm:cxn modelId="{1991DE80-D7AB-4040-9EE6-43FB8EF53EDC}" type="presParOf" srcId="{46B59EE6-59A7-41CC-93A2-EDBBAFBBCF3D}" destId="{B6BD3FB7-378A-4FED-8A9B-921F23CBCD36}" srcOrd="9" destOrd="0" presId="urn:microsoft.com/office/officeart/2005/8/layout/default#3"/>
    <dgm:cxn modelId="{89144591-C21A-40E9-B76C-FA80D4E79772}" type="presParOf" srcId="{46B59EE6-59A7-41CC-93A2-EDBBAFBBCF3D}" destId="{61D5701F-F005-4097-A409-ABE663D99867}" srcOrd="10" destOrd="0" presId="urn:microsoft.com/office/officeart/2005/8/layout/default#3"/>
    <dgm:cxn modelId="{A18ED599-712C-4170-B3BE-98D0D9BAB52E}" type="presParOf" srcId="{46B59EE6-59A7-41CC-93A2-EDBBAFBBCF3D}" destId="{9584CE8D-CF07-44C4-9281-25EBD257806D}" srcOrd="11" destOrd="0" presId="urn:microsoft.com/office/officeart/2005/8/layout/default#3"/>
    <dgm:cxn modelId="{2BD72E19-B93E-4E1C-9126-13E46F71A62D}" type="presParOf" srcId="{46B59EE6-59A7-41CC-93A2-EDBBAFBBCF3D}" destId="{979129CB-44C7-4858-AC1A-16E913FCEC7B}" srcOrd="12" destOrd="0" presId="urn:microsoft.com/office/officeart/2005/8/layout/default#3"/>
    <dgm:cxn modelId="{82C6470B-F8AB-4BC7-8D8B-CA68619A8B73}" type="presParOf" srcId="{46B59EE6-59A7-41CC-93A2-EDBBAFBBCF3D}" destId="{12F7A9ED-7CAC-441C-8373-6F8842A66A42}" srcOrd="13" destOrd="0" presId="urn:microsoft.com/office/officeart/2005/8/layout/default#3"/>
    <dgm:cxn modelId="{9471B451-D044-4539-87AD-D28688390824}" type="presParOf" srcId="{46B59EE6-59A7-41CC-93A2-EDBBAFBBCF3D}" destId="{B6160C1A-D264-4074-A846-21F942A5195A}" srcOrd="14" destOrd="0" presId="urn:microsoft.com/office/officeart/2005/8/layout/default#3"/>
    <dgm:cxn modelId="{B7D7E896-D1AD-4029-BC34-458E327BEAF3}" type="presParOf" srcId="{46B59EE6-59A7-41CC-93A2-EDBBAFBBCF3D}" destId="{83CCB845-C4DE-4977-B2AD-86E684232F2F}" srcOrd="15" destOrd="0" presId="urn:microsoft.com/office/officeart/2005/8/layout/default#3"/>
    <dgm:cxn modelId="{1A8BC091-1089-42AD-B31B-1E0797F7C0DE}" type="presParOf" srcId="{46B59EE6-59A7-41CC-93A2-EDBBAFBBCF3D}" destId="{D2F50D5E-7463-4335-9520-58FE533DE78B}" srcOrd="16" destOrd="0" presId="urn:microsoft.com/office/officeart/2005/8/layout/default#3"/>
    <dgm:cxn modelId="{2E9AB649-74C8-412C-A99E-E462CC481205}" type="presParOf" srcId="{46B59EE6-59A7-41CC-93A2-EDBBAFBBCF3D}" destId="{A4F4BB7F-F92D-4828-9AA8-712FB798933E}" srcOrd="17" destOrd="0" presId="urn:microsoft.com/office/officeart/2005/8/layout/default#3"/>
    <dgm:cxn modelId="{C8850C18-016C-4E66-856A-6833DA55A110}" type="presParOf" srcId="{46B59EE6-59A7-41CC-93A2-EDBBAFBBCF3D}" destId="{A8DE7BF8-3E39-47FC-9D43-7272C20D0A6E}" srcOrd="18" destOrd="0" presId="urn:microsoft.com/office/officeart/2005/8/layout/default#3"/>
    <dgm:cxn modelId="{7BB08CF5-0FE0-46A2-B50B-8D2D10C74FD4}" type="presParOf" srcId="{46B59EE6-59A7-41CC-93A2-EDBBAFBBCF3D}" destId="{129B93FA-C209-48CE-B9BA-7C40DA0E3496}" srcOrd="19" destOrd="0" presId="urn:microsoft.com/office/officeart/2005/8/layout/default#3"/>
    <dgm:cxn modelId="{85F4BCB9-931C-457C-8770-19B77C60D1ED}" type="presParOf" srcId="{46B59EE6-59A7-41CC-93A2-EDBBAFBBCF3D}" destId="{E64A22C7-2474-4F2D-8631-F35C9C0BB0D7}" srcOrd="2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8244F-4E85-4BE8-B40D-5994F7089E55}">
      <dsp:nvSpPr>
        <dsp:cNvPr id="0" name=""/>
        <dsp:cNvSpPr/>
      </dsp:nvSpPr>
      <dsp:spPr>
        <a:xfrm>
          <a:off x="258364" y="0"/>
          <a:ext cx="921614" cy="8083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>
              <a:latin typeface="Calibri"/>
              <a:ea typeface="Calibri"/>
              <a:cs typeface="Calibri"/>
            </a:rPr>
            <a:t>Information and communication infrastructure </a:t>
          </a:r>
          <a:endParaRPr lang="en-US" sz="1000" kern="1200" dirty="0"/>
        </a:p>
      </dsp:txBody>
      <dsp:txXfrm>
        <a:off x="258364" y="0"/>
        <a:ext cx="921614" cy="808351"/>
      </dsp:txXfrm>
    </dsp:sp>
    <dsp:sp modelId="{7899032E-382C-4BD3-BDDB-97BD30B9A144}">
      <dsp:nvSpPr>
        <dsp:cNvPr id="0" name=""/>
        <dsp:cNvSpPr/>
      </dsp:nvSpPr>
      <dsp:spPr>
        <a:xfrm>
          <a:off x="1272140" y="0"/>
          <a:ext cx="921614" cy="808351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pc="-20" dirty="0">
              <a:latin typeface="Calibri"/>
              <a:ea typeface="Calibri"/>
              <a:cs typeface="Calibri"/>
            </a:rPr>
            <a:t>The role of public authorities and all stakeholders in  promotion of ICTs for</a:t>
          </a:r>
          <a:r>
            <a:rPr lang="en-US" sz="900" b="1" kern="1200" spc="-20" baseline="0" dirty="0">
              <a:latin typeface="Calibri"/>
              <a:ea typeface="Calibri"/>
              <a:cs typeface="Calibri"/>
            </a:rPr>
            <a:t> </a:t>
          </a:r>
          <a:r>
            <a:rPr lang="en-US" sz="900" b="1" kern="1200" spc="-20" dirty="0">
              <a:latin typeface="Calibri"/>
              <a:ea typeface="Calibri"/>
              <a:cs typeface="Calibri"/>
            </a:rPr>
            <a:t>development </a:t>
          </a:r>
          <a:endParaRPr lang="en-US" sz="900" b="1" kern="1200" dirty="0">
            <a:latin typeface="Calibri"/>
            <a:ea typeface="Calibri"/>
            <a:cs typeface="Arial"/>
          </a:endParaRPr>
        </a:p>
      </dsp:txBody>
      <dsp:txXfrm>
        <a:off x="1272140" y="0"/>
        <a:ext cx="921614" cy="808351"/>
      </dsp:txXfrm>
    </dsp:sp>
    <dsp:sp modelId="{9941E12D-64F7-47E1-AC8D-62A1114DCAC1}">
      <dsp:nvSpPr>
        <dsp:cNvPr id="0" name=""/>
        <dsp:cNvSpPr/>
      </dsp:nvSpPr>
      <dsp:spPr>
        <a:xfrm>
          <a:off x="249664" y="846087"/>
          <a:ext cx="921614" cy="80835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Calibri"/>
              <a:ea typeface="'宋体"/>
              <a:cs typeface="Calibri"/>
            </a:rPr>
            <a:t>Ethical dimensions of the Information Society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249664" y="846087"/>
        <a:ext cx="921614" cy="808351"/>
      </dsp:txXfrm>
    </dsp:sp>
    <dsp:sp modelId="{D3F0861A-B3ED-4D75-BFE8-4A122D78ECB3}">
      <dsp:nvSpPr>
        <dsp:cNvPr id="0" name=""/>
        <dsp:cNvSpPr/>
      </dsp:nvSpPr>
      <dsp:spPr>
        <a:xfrm>
          <a:off x="1272140" y="846087"/>
          <a:ext cx="921614" cy="80835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Calibri"/>
              <a:ea typeface="Calibri"/>
              <a:cs typeface="Calibri"/>
            </a:rPr>
            <a:t>Cultural diversity and identity, linguistic diversity and local content </a:t>
          </a:r>
          <a:endParaRPr lang="en-US" sz="900" b="1" kern="1200" dirty="0">
            <a:latin typeface="Calibri"/>
            <a:ea typeface="Calibri"/>
            <a:cs typeface="Arial"/>
          </a:endParaRPr>
        </a:p>
      </dsp:txBody>
      <dsp:txXfrm>
        <a:off x="1272140" y="846087"/>
        <a:ext cx="921614" cy="808351"/>
      </dsp:txXfrm>
    </dsp:sp>
    <dsp:sp modelId="{2B2257D0-8EA2-46A3-B086-C352E0B30331}">
      <dsp:nvSpPr>
        <dsp:cNvPr id="0" name=""/>
        <dsp:cNvSpPr/>
      </dsp:nvSpPr>
      <dsp:spPr>
        <a:xfrm>
          <a:off x="258364" y="1746600"/>
          <a:ext cx="921614" cy="690763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Calibri"/>
              <a:ea typeface="Calibri"/>
              <a:cs typeface="Calibri"/>
            </a:rPr>
            <a:t>ICT Applications 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258364" y="1746600"/>
        <a:ext cx="921614" cy="690763"/>
      </dsp:txXfrm>
    </dsp:sp>
    <dsp:sp modelId="{61D5701F-F005-4097-A409-ABE663D99867}">
      <dsp:nvSpPr>
        <dsp:cNvPr id="0" name=""/>
        <dsp:cNvSpPr/>
      </dsp:nvSpPr>
      <dsp:spPr>
        <a:xfrm>
          <a:off x="1272140" y="1746600"/>
          <a:ext cx="921614" cy="69076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Calibri"/>
              <a:ea typeface="Calibri"/>
              <a:cs typeface="Calibri"/>
            </a:rPr>
            <a:t>Enabling environment 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1272140" y="1746600"/>
        <a:ext cx="921614" cy="690763"/>
      </dsp:txXfrm>
    </dsp:sp>
    <dsp:sp modelId="{979129CB-44C7-4858-AC1A-16E913FCEC7B}">
      <dsp:nvSpPr>
        <dsp:cNvPr id="0" name=""/>
        <dsp:cNvSpPr/>
      </dsp:nvSpPr>
      <dsp:spPr>
        <a:xfrm>
          <a:off x="258364" y="2529525"/>
          <a:ext cx="921614" cy="690763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Calibri"/>
              <a:ea typeface="Calibri"/>
              <a:cs typeface="Calibri"/>
            </a:rPr>
            <a:t>Building confidence and security in the use of ICTs 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258364" y="2529525"/>
        <a:ext cx="921614" cy="690763"/>
      </dsp:txXfrm>
    </dsp:sp>
    <dsp:sp modelId="{B6160C1A-D264-4074-A846-21F942A5195A}">
      <dsp:nvSpPr>
        <dsp:cNvPr id="0" name=""/>
        <dsp:cNvSpPr/>
      </dsp:nvSpPr>
      <dsp:spPr>
        <a:xfrm>
          <a:off x="1272140" y="2529525"/>
          <a:ext cx="921614" cy="690763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Calibri"/>
              <a:ea typeface="Calibri"/>
              <a:cs typeface="Calibri"/>
            </a:rPr>
            <a:t>Capacity building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1272140" y="2529525"/>
        <a:ext cx="921614" cy="690763"/>
      </dsp:txXfrm>
    </dsp:sp>
    <dsp:sp modelId="{D2F50D5E-7463-4335-9520-58FE533DE78B}">
      <dsp:nvSpPr>
        <dsp:cNvPr id="0" name=""/>
        <dsp:cNvSpPr/>
      </dsp:nvSpPr>
      <dsp:spPr>
        <a:xfrm>
          <a:off x="258364" y="3241642"/>
          <a:ext cx="921614" cy="73728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Calibri"/>
              <a:ea typeface="Calibri"/>
              <a:cs typeface="Calibri"/>
            </a:rPr>
            <a:t>Access to information and knowledge 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258364" y="3241642"/>
        <a:ext cx="921614" cy="737289"/>
      </dsp:txXfrm>
    </dsp:sp>
    <dsp:sp modelId="{A8DE7BF8-3E39-47FC-9D43-7272C20D0A6E}">
      <dsp:nvSpPr>
        <dsp:cNvPr id="0" name=""/>
        <dsp:cNvSpPr/>
      </dsp:nvSpPr>
      <dsp:spPr>
        <a:xfrm>
          <a:off x="1272140" y="3241642"/>
          <a:ext cx="921614" cy="73728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>
              <a:latin typeface="Calibri"/>
              <a:ea typeface="'宋体"/>
              <a:cs typeface="Calibri"/>
            </a:rPr>
            <a:t>International and regional cooperation</a:t>
          </a:r>
          <a:endParaRPr lang="en-US" sz="1000" b="1" kern="1200" dirty="0">
            <a:latin typeface="Times New Roman"/>
            <a:ea typeface="Calibri"/>
          </a:endParaRPr>
        </a:p>
      </dsp:txBody>
      <dsp:txXfrm>
        <a:off x="1272140" y="3241642"/>
        <a:ext cx="921614" cy="737289"/>
      </dsp:txXfrm>
    </dsp:sp>
    <dsp:sp modelId="{E64A22C7-2474-4F2D-8631-F35C9C0BB0D7}">
      <dsp:nvSpPr>
        <dsp:cNvPr id="0" name=""/>
        <dsp:cNvSpPr/>
      </dsp:nvSpPr>
      <dsp:spPr>
        <a:xfrm>
          <a:off x="927641" y="4029902"/>
          <a:ext cx="921614" cy="73728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>
              <a:latin typeface="Calibri"/>
              <a:ea typeface="'宋体"/>
              <a:cs typeface="Calibri"/>
            </a:rPr>
            <a:t>Media </a:t>
          </a:r>
          <a:endParaRPr lang="en-US" sz="1000" b="1" kern="1200" dirty="0">
            <a:latin typeface="Calibri"/>
            <a:ea typeface="Calibri"/>
            <a:cs typeface="Arial"/>
          </a:endParaRPr>
        </a:p>
      </dsp:txBody>
      <dsp:txXfrm>
        <a:off x="927641" y="4029902"/>
        <a:ext cx="921614" cy="737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330" y="1253207"/>
            <a:ext cx="8556005" cy="508911"/>
          </a:xfrm>
        </p:spPr>
        <p:txBody>
          <a:bodyPr>
            <a:noAutofit/>
          </a:bodyPr>
          <a:lstStyle>
            <a:lvl1pPr marL="0" indent="0" algn="l">
              <a:buNone/>
              <a:defRPr sz="2100" b="0" i="0">
                <a:solidFill>
                  <a:srgbClr val="808285"/>
                </a:solidFill>
                <a:latin typeface="Calibri"/>
                <a:cs typeface="Calibri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REGULAR CALIBRI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26330" y="1871642"/>
            <a:ext cx="8556005" cy="316896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808285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REGULAR CALIBRI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8036" y="2298063"/>
            <a:ext cx="8554298" cy="3926274"/>
          </a:xfrm>
        </p:spPr>
        <p:txBody>
          <a:bodyPr>
            <a:normAutofit/>
          </a:bodyPr>
          <a:lstStyle>
            <a:lvl1pPr marL="0" indent="0">
              <a:buNone/>
              <a:defRPr sz="1500" b="0" i="0" baseline="0">
                <a:solidFill>
                  <a:srgbClr val="808285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Paragraph Calibri Text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28036" y="236538"/>
            <a:ext cx="5791765" cy="550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ogo-01 cop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9754"/>
            <a:ext cx="523875" cy="9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0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nsaadany@mcit.gov.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995" y="16414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sz="5400" dirty="0">
                <a:solidFill>
                  <a:srgbClr val="558ED5"/>
                </a:solidFill>
              </a:rPr>
              <a:t>ICTs and Driving SDGs in the Arab Region</a:t>
            </a:r>
          </a:p>
          <a:p>
            <a:endParaRPr lang="en-GB" sz="4200" b="0" dirty="0">
              <a:solidFill>
                <a:srgbClr val="558ED5"/>
              </a:solidFill>
            </a:endParaRPr>
          </a:p>
          <a:p>
            <a:r>
              <a:rPr lang="en-US" sz="3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ICTs technologies, its evolution and development</a:t>
            </a:r>
            <a:endParaRPr lang="en-GB" sz="3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" y="3830858"/>
            <a:ext cx="8229600" cy="1295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800" i="1" dirty="0">
                <a:solidFill>
                  <a:srgbClr val="558ED5"/>
                </a:solidFill>
              </a:rPr>
              <a:t>By Nermine El Saadany</a:t>
            </a:r>
          </a:p>
          <a:p>
            <a:r>
              <a:rPr lang="en-US" sz="2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Undersecretary for International Relations</a:t>
            </a:r>
          </a:p>
          <a:p>
            <a:endParaRPr lang="en-US" sz="26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MCIT - Egypt</a:t>
            </a:r>
          </a:p>
          <a:p>
            <a:endParaRPr lang="en-US" sz="3000" b="0" i="1" dirty="0">
              <a:solidFill>
                <a:srgbClr val="558ED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6152107"/>
            <a:ext cx="9143999" cy="724255"/>
            <a:chOff x="1" y="6152107"/>
            <a:chExt cx="9143999" cy="7242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6152107"/>
              <a:ext cx="1348740" cy="70008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48741" y="6205863"/>
              <a:ext cx="66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Regional Development Forum for the Arab States,</a:t>
              </a:r>
            </a:p>
            <a:p>
              <a:pPr algn="ctr"/>
              <a:r>
                <a:rPr lang="en-US" b="1" dirty="0"/>
                <a:t> Khartoum, Republic of Sudan 29 January,2017 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700" y="6185906"/>
              <a:ext cx="876300" cy="690456"/>
            </a:xfrm>
            <a:prstGeom prst="rect">
              <a:avLst/>
            </a:prstGeom>
          </p:spPr>
        </p:pic>
      </p:grpSp>
      <p:pic>
        <p:nvPicPr>
          <p:cNvPr id="9" name="Picture 8" descr="logo-01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6" y="53836"/>
            <a:ext cx="8229600" cy="75574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The building Blocks of ICTs in SDGs “</a:t>
            </a:r>
            <a:r>
              <a:rPr lang="en-US" sz="2400" dirty="0"/>
              <a:t>2015 – 2030”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1" y="6091563"/>
            <a:ext cx="8046719" cy="760631"/>
            <a:chOff x="68581" y="6091563"/>
            <a:chExt cx="8046719" cy="760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7321" y="6272623"/>
              <a:ext cx="6697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Regional Development Forum for the Arab States,</a:t>
              </a:r>
            </a:p>
            <a:p>
              <a:pPr algn="ctr"/>
              <a:r>
                <a:rPr lang="en-US" sz="1400" b="1" dirty="0"/>
                <a:t> Khartoum, Republic of Sudan 29 January,2017 </a:t>
              </a:r>
              <a:endParaRPr lang="en-US" sz="1400" dirty="0"/>
            </a:p>
          </p:txBody>
        </p:sp>
      </p:grpSp>
      <p:pic>
        <p:nvPicPr>
          <p:cNvPr id="32" name="Picture 31" descr="logo-01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240" y="1250710"/>
            <a:ext cx="8448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Today most of the Arab region has well established ICT infrastructure, hence, the focus is now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becoming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could cater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Digital citizenship inclusion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Digital economy – secured -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Reduce poverty and achieve</a:t>
            </a:r>
          </a:p>
          <a:p>
            <a:pPr lvl="1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	social justice 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20515605">
            <a:off x="5427994" y="2397099"/>
            <a:ext cx="3098141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ICTs Innovation &amp; Entrepreneurship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is the Arab Region Future For Economic Growth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0187" y="4178330"/>
            <a:ext cx="8542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444444"/>
                </a:solidFill>
              </a:rPr>
              <a:t>ICT innovation play an important role in improving Arab youth's socio-economic status, </a:t>
            </a:r>
            <a:r>
              <a:rPr lang="en-US" sz="2000" b="1" i="1" dirty="0">
                <a:solidFill>
                  <a:srgbClr val="0070C0"/>
                </a:solidFill>
              </a:rPr>
              <a:t>where 70% of its population is Youth below 25 years old</a:t>
            </a:r>
            <a:r>
              <a:rPr lang="en-US" sz="2000" b="1" dirty="0">
                <a:solidFill>
                  <a:srgbClr val="444444"/>
                </a:solidFill>
              </a:rPr>
              <a:t>. </a:t>
            </a:r>
          </a:p>
          <a:p>
            <a:endParaRPr lang="en-US" sz="2000" dirty="0">
              <a:solidFill>
                <a:srgbClr val="4444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44444"/>
                </a:solidFill>
              </a:rPr>
              <a:t>Furthermore, youth are 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'early adopters' </a:t>
            </a:r>
            <a:r>
              <a:rPr lang="en-US" sz="2000" dirty="0">
                <a:solidFill>
                  <a:srgbClr val="444444"/>
                </a:solidFill>
              </a:rPr>
              <a:t>of ICT based technologies, and are viewed as driving growth and innovation in the sector.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1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On The Regional Level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4160" y="995913"/>
            <a:ext cx="8238653" cy="42732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success of achieving the SDGs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will rely largely on domestic public and private resources on top of everything else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Beside the government resources,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public-private partnerships, technology transfer and South- South cooperation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key in order to reach a WIN – WIN situation for all. 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In order for the Arab Region to excel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benefit from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ICTs social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and economic impact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should unify its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efforts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 the knowledge and information to build an intersectional relation that aims at helping the people in the region and optimize the usage of its valuable resources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“YOUTH”.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3" y="6243466"/>
            <a:ext cx="1079385" cy="60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321" y="6444630"/>
            <a:ext cx="669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Regional Development Forum for the Arab States,</a:t>
            </a:r>
          </a:p>
          <a:p>
            <a:pPr algn="ctr"/>
            <a:r>
              <a:rPr lang="en-US" sz="1200" b="1" dirty="0"/>
              <a:t> Khartoum, Republic of Sudan 29 January,2017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59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1" y="6091563"/>
            <a:ext cx="8046719" cy="760631"/>
            <a:chOff x="68581" y="6091563"/>
            <a:chExt cx="8046719" cy="7606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17321" y="6091563"/>
              <a:ext cx="66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Regional Development Forum for the Arab States,</a:t>
              </a:r>
            </a:p>
            <a:p>
              <a:pPr algn="ctr"/>
              <a:r>
                <a:rPr lang="en-US" b="1" dirty="0"/>
                <a:t> Khartoum, Republic of Sudan 29 January,2017 </a:t>
              </a:r>
              <a:endParaRPr lang="en-US" dirty="0"/>
            </a:p>
          </p:txBody>
        </p:sp>
      </p:grpSp>
      <p:pic>
        <p:nvPicPr>
          <p:cNvPr id="7" name="Picture 6" descr="logo-01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62962" y="1068313"/>
            <a:ext cx="8809022" cy="494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global trends that will take place from 2020 onwards and the impact of such technologies on the future,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will enable us to set up the right policies and standards to foster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innovation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not only in our region, but globally, 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as a core development goal, and ICT as key enabler, ITU together with the key relevant Organizations have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Policy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frameworks to build ICT centric innovation policy with a shared understanding of the role of key stakeholders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</a:rPr>
              <a:t>including YOUTH as ITU Sector Member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echanisms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develop new collaborative networks and access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markets, in addition to sharing “good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supporting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sustainable and global competitiveness in an open economy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 industry players to come together on the ITU platform to develop standards that meet their need for common platforms for growth and innovation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as well as standards that works for the developing countries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4812"/>
            <a:ext cx="8971984" cy="1185514"/>
          </a:xfrm>
        </p:spPr>
        <p:txBody>
          <a:bodyPr>
            <a:noAutofit/>
          </a:bodyPr>
          <a:lstStyle/>
          <a:p>
            <a:pPr marL="0" indent="0"/>
            <a:r>
              <a:rPr lang="en-US" sz="3200" dirty="0">
                <a:solidFill>
                  <a:srgbClr val="0070C0"/>
                </a:solidFill>
              </a:rPr>
              <a:t>On The Global </a:t>
            </a:r>
            <a:r>
              <a:rPr lang="en-US" sz="3200" dirty="0" smtClean="0">
                <a:solidFill>
                  <a:srgbClr val="0070C0"/>
                </a:solidFill>
              </a:rPr>
              <a:t>Level: “ITU </a:t>
            </a:r>
            <a:r>
              <a:rPr lang="en-US" sz="3200" dirty="0">
                <a:solidFill>
                  <a:srgbClr val="0070C0"/>
                </a:solidFill>
              </a:rPr>
              <a:t>Role</a:t>
            </a:r>
            <a:r>
              <a:rPr lang="en-US" sz="3200" dirty="0" smtClean="0">
                <a:solidFill>
                  <a:srgbClr val="0070C0"/>
                </a:solidFill>
              </a:rPr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39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5545"/>
            <a:ext cx="8229600" cy="2272237"/>
          </a:xfrm>
        </p:spPr>
        <p:txBody>
          <a:bodyPr>
            <a:noAutofit/>
          </a:bodyPr>
          <a:lstStyle/>
          <a:p>
            <a:r>
              <a:rPr lang="en-US" sz="2400" dirty="0"/>
              <a:t>Thank You</a:t>
            </a:r>
            <a:br>
              <a:rPr lang="en-US" sz="2400" dirty="0"/>
            </a:br>
            <a:r>
              <a:rPr lang="en-US" sz="2400" dirty="0"/>
              <a:t>Nermine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2"/>
              </a:rPr>
              <a:t>nsaadany@mcit.gov.eg</a:t>
            </a:r>
            <a:r>
              <a:rPr lang="en-US" sz="20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1" y="6091563"/>
            <a:ext cx="8046719" cy="760631"/>
            <a:chOff x="68581" y="6091563"/>
            <a:chExt cx="8046719" cy="7606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17321" y="6091563"/>
              <a:ext cx="66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Regional Development Forum for the Arab States,</a:t>
              </a:r>
            </a:p>
            <a:p>
              <a:pPr algn="ctr"/>
              <a:r>
                <a:rPr lang="en-US" b="1" dirty="0"/>
                <a:t> Khartoum, Republic of Sudan 29 January,2017 </a:t>
              </a:r>
              <a:endParaRPr lang="en-US" dirty="0"/>
            </a:p>
          </p:txBody>
        </p:sp>
      </p:grpSp>
      <p:pic>
        <p:nvPicPr>
          <p:cNvPr id="7" name="Picture 6" descr="logo-01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385" y="685706"/>
            <a:ext cx="82984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rise of the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Millennium back in 2000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 new vision for the Globe emerged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was a sort of “international will” to re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shape our Societies;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on the highest level united to discuss and exchange views on what could 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should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 done to foster more development and better way of living;</a:t>
            </a: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Concurrently, we heard for the first time a call to discuss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 Information Society,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later on crystalized in the WSIS; </a:t>
            </a: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as the MDGs shaped an </a:t>
            </a:r>
            <a:r>
              <a:rPr lang="en-GB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influential framework for global development cooperation agenda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in driving the allocation of resources,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WSIS successfully outlined the information </a:t>
            </a: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society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Both received </a:t>
            </a: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unprecedented political commitment ; </a:t>
            </a:r>
          </a:p>
          <a:p>
            <a:pPr marL="257175" indent="-257175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link between how ICT could help achieving the MDGs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were well in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place.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64920" y="214628"/>
            <a:ext cx="6894659" cy="413147"/>
          </a:xfrm>
        </p:spPr>
        <p:txBody>
          <a:bodyPr/>
          <a:lstStyle/>
          <a:p>
            <a:pPr lvl="0" algn="l"/>
            <a:r>
              <a:rPr lang="en-US" sz="3000" dirty="0"/>
              <a:t>The Rise of the Millennium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645" y="6057277"/>
            <a:ext cx="8046719" cy="794810"/>
            <a:chOff x="68581" y="6091563"/>
            <a:chExt cx="8046719" cy="7948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17321" y="6363153"/>
              <a:ext cx="6697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Regional Development Forum for the Arab States,</a:t>
              </a:r>
            </a:p>
            <a:p>
              <a:pPr algn="ctr"/>
              <a:r>
                <a:rPr lang="en-US" sz="1400" b="1" dirty="0"/>
                <a:t> Khartoum, Republic of Sudan 29 January,2017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0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0" y="880206"/>
            <a:ext cx="765953" cy="706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52107"/>
            <a:ext cx="1348740" cy="7000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2775" y="318319"/>
            <a:ext cx="7183418" cy="413147"/>
          </a:xfrm>
        </p:spPr>
        <p:txBody>
          <a:bodyPr/>
          <a:lstStyle/>
          <a:p>
            <a:pPr algn="l"/>
            <a:r>
              <a:rPr lang="en-US" sz="3000" dirty="0"/>
              <a:t>A Clear Synergy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2760"/>
              </p:ext>
            </p:extLst>
          </p:nvPr>
        </p:nvGraphicFramePr>
        <p:xfrm>
          <a:off x="86626" y="1523199"/>
          <a:ext cx="2454443" cy="4935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32" y="1964156"/>
            <a:ext cx="2910321" cy="2386463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28798" y="868880"/>
            <a:ext cx="4454309" cy="461952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a clear Synergy between the two plans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result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000" i="1" dirty="0">
                <a:solidFill>
                  <a:schemeClr val="accent4">
                    <a:lumMod val="75000"/>
                  </a:schemeClr>
                </a:solidFill>
              </a:rPr>
              <a:t>the realisation of many developing countries that there is a MUST to start developing their National Development Strategies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within which the ICTs were a main component,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Such strategies were oriented at achieving the MDGs aligning their objectives with other national priorities,</a:t>
            </a: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4544" y="1263645"/>
            <a:ext cx="25506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8741" y="6323552"/>
            <a:ext cx="669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Regional Development Forum for the Arab States,</a:t>
            </a:r>
          </a:p>
          <a:p>
            <a:pPr algn="ctr"/>
            <a:r>
              <a:rPr lang="en-US" sz="1400" b="1" dirty="0"/>
              <a:t> Khartoum, Republic of Sudan 29 January,2017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272416" y="5622145"/>
            <a:ext cx="5667469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Substantial progress has been made regarding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MDGs. However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the achievements have been uneven.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" y="120759"/>
            <a:ext cx="8796286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cs typeface="+mn-cs"/>
              </a:rPr>
              <a:t>A Starting Point: The Arab Information Society Initiatives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76" y="1463866"/>
            <a:ext cx="8229600" cy="189775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Arab countries as part of the WTDC regional Initiatives since 2006</a:t>
            </a:r>
            <a:r>
              <a:rPr 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b="1" i="1" dirty="0">
                <a:solidFill>
                  <a:schemeClr val="accent4">
                    <a:lumMod val="75000"/>
                  </a:schemeClr>
                </a:solidFill>
              </a:rPr>
              <a:t>have over the past decade embarked on the development and the implementation of their ICT for Development (ICT4D) policies and plans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; </a:t>
            </a:r>
          </a:p>
          <a:p>
            <a:pPr marL="0" indent="0">
              <a:buNone/>
            </a:pPr>
            <a:endParaRPr lang="en-US" sz="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most of the Arab countries, </a:t>
            </a:r>
            <a:r>
              <a:rPr lang="en-US" sz="1800" b="1" i="1" dirty="0">
                <a:solidFill>
                  <a:schemeClr val="accent4">
                    <a:lumMod val="75000"/>
                  </a:schemeClr>
                </a:solidFill>
              </a:rPr>
              <a:t>their ICT4D policies and implementation plans were targeted at a number of focus areas or pillars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8581" y="6091563"/>
            <a:ext cx="8046719" cy="794810"/>
            <a:chOff x="68581" y="6091563"/>
            <a:chExt cx="8046719" cy="7948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7321" y="6363153"/>
              <a:ext cx="6697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Regional Development Forum for the Arab States,</a:t>
              </a:r>
            </a:p>
            <a:p>
              <a:pPr algn="ctr"/>
              <a:r>
                <a:rPr lang="en-US" sz="1400" b="1" dirty="0"/>
                <a:t> Khartoum, Republic of Sudan 29 January,2017 </a:t>
              </a:r>
              <a:endParaRPr lang="en-US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42760" y="3351983"/>
            <a:ext cx="3800380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human resource development;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e-education (ICTs-in-education),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e-health,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e-agriculture,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e-government,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e-commerce,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private sector development,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24474" y="3274984"/>
            <a:ext cx="414788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legal and regulatory framework development;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ICT infrastructure development,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deployment of ICTs in the communities,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facilitating poverty reduction;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as well as on the development of the ICT sector. </a:t>
            </a:r>
          </a:p>
        </p:txBody>
      </p:sp>
      <p:pic>
        <p:nvPicPr>
          <p:cNvPr id="12" name="Picture 11" descr="logo-01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006" y="954497"/>
            <a:ext cx="841248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main challenges that remains valid for the Arab Region since we have started the MDGs till today are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Affordability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Lack of local content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Access to knowledge and information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Cybersecurity measurements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Capacity building programs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Digital literacy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Enabling environment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004" y="183916"/>
            <a:ext cx="78072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</a:rPr>
              <a:t>MDGs Challenges and Lessons </a:t>
            </a:r>
            <a:r>
              <a:rPr lang="en-U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</a:rPr>
              <a:t>Learned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ea typeface="+mj-ea"/>
            </a:endParaRPr>
          </a:p>
        </p:txBody>
      </p:sp>
      <p:sp>
        <p:nvSpPr>
          <p:cNvPr id="6" name="Rectangle 5"/>
          <p:cNvSpPr/>
          <p:nvPr/>
        </p:nvSpPr>
        <p:spPr>
          <a:xfrm rot="251437">
            <a:off x="4229746" y="1612466"/>
            <a:ext cx="469966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Information has become a strategic resource and a foundation of every activity.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emergence and convergence of information and communication technologies has remained at the center of global socio-economic transformations. </a:t>
            </a:r>
          </a:p>
          <a:p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If implemented properly and carefully in the Arab Region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these technologies could reduce or eliminate the imbalance between rich and poor, and the powerful and marginalized within the region . </a:t>
            </a:r>
          </a:p>
        </p:txBody>
      </p:sp>
      <p:pic>
        <p:nvPicPr>
          <p:cNvPr id="8" name="Picture 7" descr="logo-01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581" y="6091563"/>
            <a:ext cx="8046719" cy="776704"/>
            <a:chOff x="68581" y="6091563"/>
            <a:chExt cx="8046719" cy="7767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17321" y="6345047"/>
              <a:ext cx="6697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Regional Development Forum for the Arab States,</a:t>
              </a:r>
            </a:p>
            <a:p>
              <a:pPr algn="ctr"/>
              <a:r>
                <a:rPr lang="en-US" sz="1400" b="1" dirty="0"/>
                <a:t> Khartoum, Republic of Sudan 29 January,2017 </a:t>
              </a:r>
              <a:endParaRPr lang="en-US" sz="14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0475" y="5033993"/>
            <a:ext cx="788309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on top of all challenges is the availability of resources to fund the MDGs implementation and foster the use of ICTs as a catalyst for growth and sustainability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000" dirty="0"/>
              <a:t>The evolution of SDGs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4186" y="857913"/>
            <a:ext cx="8752335" cy="1007815"/>
          </a:xfrm>
        </p:spPr>
        <p:txBody>
          <a:bodyPr>
            <a:noAutofit/>
          </a:bodyPr>
          <a:lstStyle/>
          <a:p>
            <a:r>
              <a:rPr lang="en-US" sz="2000" dirty="0"/>
              <a:t>A process was initiated to review the MDGs and to develop a new set of Sustainable Development Goals (SDGs) which will carry on the momentum generated by the MDGs and fit into a global development framework beyond 2015.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7"/>
          <a:stretch/>
        </p:blipFill>
        <p:spPr>
          <a:xfrm>
            <a:off x="481266" y="2120766"/>
            <a:ext cx="7738712" cy="38703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581" y="6091563"/>
            <a:ext cx="8046719" cy="760631"/>
            <a:chOff x="68581" y="6091563"/>
            <a:chExt cx="8046719" cy="7606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17321" y="6290729"/>
              <a:ext cx="6697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Regional Development Forum for the Arab States,</a:t>
              </a:r>
            </a:p>
            <a:p>
              <a:pPr algn="ctr"/>
              <a:r>
                <a:rPr lang="en-US" sz="1400" b="1" dirty="0"/>
                <a:t> Khartoum, Republic of Sudan 29 January,2017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6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1" y="6091563"/>
            <a:ext cx="8046719" cy="760631"/>
            <a:chOff x="68581" y="6091563"/>
            <a:chExt cx="8046719" cy="7606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1" y="6091563"/>
              <a:ext cx="1348740" cy="7606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17321" y="6091563"/>
              <a:ext cx="66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Regional Development Forum for the Arab States,</a:t>
              </a:r>
            </a:p>
            <a:p>
              <a:pPr algn="ctr"/>
              <a:r>
                <a:rPr lang="en-US" b="1" dirty="0"/>
                <a:t> Khartoum, Republic of Sudan 29 January,2017 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3571" y="564950"/>
            <a:ext cx="83114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Upon reading the SDGs, one could feel like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heaven on earth kind of thing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Yet, if there are still the same kind of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“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political Will on the Highest level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”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 endorse those goals, then we should find a way through for better even implementation and achievement than the MDGs,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And this is where the ICTs could really help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have witnessed during the previous 15 years, how the ICTs have changed our lives;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We have seen nations, villages, and people of all kinds thriving to reach out to good internet access to innovate better way of living;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Information, knowledge and technology are increasingly becoming the key drivers for socio-economic development world-wide.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316" y="96707"/>
            <a:ext cx="7372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</a:rPr>
              <a:t>Between the Utopia and Reality </a:t>
            </a:r>
          </a:p>
        </p:txBody>
      </p:sp>
      <p:pic>
        <p:nvPicPr>
          <p:cNvPr id="7" name="Picture 6" descr="logo-01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30" y="54811"/>
            <a:ext cx="698500" cy="9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4" y="1204111"/>
            <a:ext cx="8892508" cy="5459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297" y="205212"/>
            <a:ext cx="8229600" cy="755345"/>
          </a:xfrm>
        </p:spPr>
        <p:txBody>
          <a:bodyPr>
            <a:noAutofit/>
          </a:bodyPr>
          <a:lstStyle/>
          <a:p>
            <a:pPr algn="l"/>
            <a:r>
              <a:rPr lang="en-US" sz="3000" dirty="0"/>
              <a:t>Beyond 2020: the Future of ICTs Technologies - </a:t>
            </a:r>
            <a:br>
              <a:rPr lang="en-US" sz="3000" dirty="0"/>
            </a:br>
            <a:r>
              <a:rPr lang="en-US" sz="3000" dirty="0"/>
              <a:t>Its evolution and development 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3" y="6243466"/>
            <a:ext cx="1079385" cy="608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7321" y="6444630"/>
            <a:ext cx="669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Regional Development Forum for the Arab States,</a:t>
            </a:r>
          </a:p>
          <a:p>
            <a:pPr algn="ctr"/>
            <a:r>
              <a:rPr lang="en-US" sz="1200" b="1" dirty="0"/>
              <a:t> Khartoum, Republic of Sudan 29 January,2017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85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0851" y="2975554"/>
            <a:ext cx="8229600" cy="593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000" dirty="0" smtClean="0"/>
              <a:t>The Way Forward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3" y="6243466"/>
            <a:ext cx="1079385" cy="60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321" y="6444630"/>
            <a:ext cx="669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Regional Development Forum for the Arab States,</a:t>
            </a:r>
          </a:p>
          <a:p>
            <a:pPr algn="ctr"/>
            <a:r>
              <a:rPr lang="en-US" sz="1200" b="1" dirty="0"/>
              <a:t> Khartoum, Republic of Sudan 29 January,2017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31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38A6D262C054BA4456545F2F7B2A6" ma:contentTypeVersion="1" ma:contentTypeDescription="Create a new document." ma:contentTypeScope="" ma:versionID="1fec92e0f2ff507dd4ff842daa7c225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E17605-79F4-4BC0-870C-ACBC22C4F56D}"/>
</file>

<file path=customXml/itemProps2.xml><?xml version="1.0" encoding="utf-8"?>
<ds:datastoreItem xmlns:ds="http://schemas.openxmlformats.org/officeDocument/2006/customXml" ds:itemID="{FDC9271A-9DF6-4C95-A008-79904E0E560A}"/>
</file>

<file path=customXml/itemProps3.xml><?xml version="1.0" encoding="utf-8"?>
<ds:datastoreItem xmlns:ds="http://schemas.openxmlformats.org/officeDocument/2006/customXml" ds:itemID="{3317A35C-0227-40ED-841A-445CEDDBC87B}"/>
</file>

<file path=docProps/app.xml><?xml version="1.0" encoding="utf-8"?>
<Properties xmlns="http://schemas.openxmlformats.org/officeDocument/2006/extended-properties" xmlns:vt="http://schemas.openxmlformats.org/officeDocument/2006/docPropsVTypes">
  <Template>ITU White Background</Template>
  <TotalTime>1635</TotalTime>
  <Words>1353</Words>
  <Application>Microsoft Office PowerPoint</Application>
  <PresentationFormat>On-screen Show (4:3)</PresentationFormat>
  <Paragraphs>135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Rise of the Millennium </vt:lpstr>
      <vt:lpstr>A Clear Synergy</vt:lpstr>
      <vt:lpstr>A Starting Point: The Arab Information Society Initiatives </vt:lpstr>
      <vt:lpstr>PowerPoint Presentation</vt:lpstr>
      <vt:lpstr>The evolution of SDGs</vt:lpstr>
      <vt:lpstr>PowerPoint Presentation</vt:lpstr>
      <vt:lpstr>Beyond 2020: the Future of ICTs Technologies -  Its evolution and development -</vt:lpstr>
      <vt:lpstr>PowerPoint Presentation</vt:lpstr>
      <vt:lpstr>The building Blocks of ICTs in SDGs “2015 – 2030”</vt:lpstr>
      <vt:lpstr>On The Regional Level </vt:lpstr>
      <vt:lpstr>On The Global Level: “ITU Role”</vt:lpstr>
      <vt:lpstr>Thank You Nermine   nsaadany@mcit.gov.eg </vt:lpstr>
    </vt:vector>
  </TitlesOfParts>
  <Company>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MAHDI, Mustafa Ahmed Ali</dc:creator>
  <cp:lastModifiedBy>Nermoo</cp:lastModifiedBy>
  <cp:revision>84</cp:revision>
  <dcterms:created xsi:type="dcterms:W3CDTF">2016-12-01T10:05:14Z</dcterms:created>
  <dcterms:modified xsi:type="dcterms:W3CDTF">2017-01-28T20:24:57Z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0x01010083E38A6D262C054BA4456545F2F7B2A6</vt:lpwstr>
  </property>
</Properties>
</file>