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30.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charts/chart1.xml" ContentType="application/vnd.openxmlformats-officedocument.drawingml.char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theme/theme1.xml" ContentType="application/vnd.openxmlformats-officedocument.theme+xml"/>
  <Override PartName="/ppt/notesMasters/notesMaster1.xml" ContentType="application/vnd.openxmlformats-officedocument.presentationml.notesMaster+xml"/>
  <Override PartName="/ppt/diagrams/quickStyle2.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4.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94" r:id="rId2"/>
    <p:sldId id="295"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274" r:id="rId29"/>
    <p:sldId id="289" r:id="rId30"/>
    <p:sldId id="276" r:id="rId31"/>
    <p:sldId id="275" r:id="rId32"/>
    <p:sldId id="277" r:id="rId33"/>
    <p:sldId id="282" r:id="rId34"/>
    <p:sldId id="283" r:id="rId35"/>
    <p:sldId id="257" r:id="rId36"/>
    <p:sldId id="258" r:id="rId37"/>
    <p:sldId id="260" r:id="rId38"/>
    <p:sldId id="259" r:id="rId39"/>
    <p:sldId id="273" r:id="rId40"/>
    <p:sldId id="290" r:id="rId41"/>
    <p:sldId id="291" r:id="rId42"/>
    <p:sldId id="266" r:id="rId43"/>
    <p:sldId id="280" r:id="rId44"/>
    <p:sldId id="281" r:id="rId45"/>
    <p:sldId id="269" r:id="rId46"/>
    <p:sldId id="292" r:id="rId47"/>
    <p:sldId id="293" r:id="rId48"/>
    <p:sldId id="27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LASH%20KUMAR\Desktop\Annual%20Worksheet%20-%20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pPr>
              <a:solidFill>
                <a:srgbClr val="FF0000"/>
              </a:solidFill>
            </c:spPr>
          </c:marker>
          <c:dLbls>
            <c:dLbl>
              <c:idx val="0"/>
              <c:layout>
                <c:manualLayout>
                  <c:x val="-1.5868106389690023E-2"/>
                  <c:y val="-4.8451733198613574E-2"/>
                </c:manualLayout>
              </c:layout>
              <c:showLegendKey val="0"/>
              <c:showVal val="1"/>
              <c:showCatName val="0"/>
              <c:showSerName val="0"/>
              <c:showPercent val="0"/>
              <c:showBubbleSize val="0"/>
            </c:dLbl>
            <c:dLbl>
              <c:idx val="1"/>
              <c:layout>
                <c:manualLayout>
                  <c:x val="-1.4425551263354597E-2"/>
                  <c:y val="-4.3351550756654235E-2"/>
                </c:manualLayout>
              </c:layout>
              <c:showLegendKey val="0"/>
              <c:showVal val="1"/>
              <c:showCatName val="0"/>
              <c:showSerName val="0"/>
              <c:showPercent val="0"/>
              <c:showBubbleSize val="0"/>
            </c:dLbl>
            <c:dLbl>
              <c:idx val="2"/>
              <c:layout>
                <c:manualLayout>
                  <c:x val="-1.4425551263354597E-2"/>
                  <c:y val="-3.0601094651755856E-2"/>
                </c:manualLayout>
              </c:layout>
              <c:showLegendKey val="0"/>
              <c:showVal val="1"/>
              <c:showCatName val="0"/>
              <c:showSerName val="0"/>
              <c:showPercent val="0"/>
              <c:showBubbleSize val="0"/>
            </c:dLbl>
            <c:dLbl>
              <c:idx val="3"/>
              <c:layout>
                <c:manualLayout>
                  <c:x val="-1.7310661516025481E-2"/>
                  <c:y val="-4.3351550756654235E-2"/>
                </c:manualLayout>
              </c:layout>
              <c:showLegendKey val="0"/>
              <c:showVal val="1"/>
              <c:showCatName val="0"/>
              <c:showSerName val="0"/>
              <c:showPercent val="0"/>
              <c:showBubbleSize val="0"/>
            </c:dLbl>
            <c:dLbl>
              <c:idx val="4"/>
              <c:layout>
                <c:manualLayout>
                  <c:x val="-1.5868106389690023E-2"/>
                  <c:y val="-3.8251368314694854E-2"/>
                </c:manualLayout>
              </c:layout>
              <c:showLegendKey val="0"/>
              <c:showVal val="1"/>
              <c:showCatName val="0"/>
              <c:showSerName val="0"/>
              <c:showPercent val="0"/>
              <c:showBubbleSize val="0"/>
            </c:dLbl>
            <c:dLbl>
              <c:idx val="5"/>
              <c:layout>
                <c:manualLayout>
                  <c:x val="-2.1638326895031847E-2"/>
                  <c:y val="-4.0801459535674475E-2"/>
                </c:manualLayout>
              </c:layout>
              <c:showLegendKey val="0"/>
              <c:showVal val="1"/>
              <c:showCatName val="0"/>
              <c:showSerName val="0"/>
              <c:showPercent val="0"/>
              <c:showBubbleSize val="0"/>
            </c:dLbl>
            <c:dLbl>
              <c:idx val="6"/>
              <c:layout>
                <c:manualLayout>
                  <c:x val="-2.1638326895031847E-2"/>
                  <c:y val="-4.0801459535674565E-2"/>
                </c:manualLayout>
              </c:layout>
              <c:showLegendKey val="0"/>
              <c:showVal val="1"/>
              <c:showCatName val="0"/>
              <c:showSerName val="0"/>
              <c:showPercent val="0"/>
              <c:showBubbleSize val="0"/>
            </c:dLbl>
            <c:dLbl>
              <c:idx val="7"/>
              <c:layout>
                <c:manualLayout>
                  <c:x val="-1.7310661516025481E-2"/>
                  <c:y val="-3.3151185872735592E-2"/>
                </c:manualLayout>
              </c:layout>
              <c:showLegendKey val="0"/>
              <c:showVal val="1"/>
              <c:showCatName val="0"/>
              <c:showSerName val="0"/>
              <c:showPercent val="0"/>
              <c:showBubbleSize val="0"/>
            </c:dLbl>
            <c:dLbl>
              <c:idx val="8"/>
              <c:layout>
                <c:manualLayout>
                  <c:x val="-1.7310661516025481E-2"/>
                  <c:y val="-2.5500912209796611E-2"/>
                </c:manualLayout>
              </c:layout>
              <c:showLegendKey val="0"/>
              <c:showVal val="1"/>
              <c:showCatName val="0"/>
              <c:showSerName val="0"/>
              <c:showPercent val="0"/>
              <c:showBubbleSize val="0"/>
            </c:dLbl>
            <c:dLbl>
              <c:idx val="9"/>
              <c:layout>
                <c:manualLayout>
                  <c:x val="-2.1638326895031847E-2"/>
                  <c:y val="-3.3151185872735592E-2"/>
                </c:manualLayout>
              </c:layout>
              <c:showLegendKey val="0"/>
              <c:showVal val="1"/>
              <c:showCatName val="0"/>
              <c:showSerName val="0"/>
              <c:showPercent val="0"/>
              <c:showBubbleSize val="0"/>
            </c:dLbl>
            <c:dLbl>
              <c:idx val="10"/>
              <c:layout>
                <c:manualLayout>
                  <c:x val="-1.7310661516025481E-2"/>
                  <c:y val="-2.8051003430776402E-2"/>
                </c:manualLayout>
              </c:layout>
              <c:showLegendKey val="0"/>
              <c:showVal val="1"/>
              <c:showCatName val="0"/>
              <c:showSerName val="0"/>
              <c:showPercent val="0"/>
              <c:showBubbleSize val="0"/>
            </c:dLbl>
            <c:dLbl>
              <c:idx val="11"/>
              <c:layout>
                <c:manualLayout>
                  <c:x val="-2.1638326895031847E-2"/>
                  <c:y val="-3.3151185872735592E-2"/>
                </c:manualLayout>
              </c:layout>
              <c:showLegendKey val="0"/>
              <c:showVal val="1"/>
              <c:showCatName val="0"/>
              <c:showSerName val="0"/>
              <c:showPercent val="0"/>
              <c:showBubbleSize val="0"/>
            </c:dLbl>
            <c:dLbl>
              <c:idx val="18"/>
              <c:layout>
                <c:manualLayout>
                  <c:x val="0"/>
                  <c:y val="1.2750456104898304E-2"/>
                </c:manualLayout>
              </c:layout>
              <c:showLegendKey val="0"/>
              <c:showVal val="1"/>
              <c:showCatName val="0"/>
              <c:showSerName val="0"/>
              <c:showPercent val="0"/>
              <c:showBubbleSize val="0"/>
            </c:dLbl>
            <c:dLbl>
              <c:idx val="20"/>
              <c:layout>
                <c:manualLayout>
                  <c:x val="-2.1638326895031847E-2"/>
                  <c:y val="-3.8251368314694896E-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numRef>
              <c:f>'quarter 3 graph'!$D$14:$X$14</c:f>
              <c:numCache>
                <c:formatCode>mmm\-yy</c:formatCode>
                <c:ptCount val="21"/>
                <c:pt idx="0">
                  <c:v>40920</c:v>
                </c:pt>
                <c:pt idx="1">
                  <c:v>40951</c:v>
                </c:pt>
                <c:pt idx="2">
                  <c:v>40980</c:v>
                </c:pt>
                <c:pt idx="3">
                  <c:v>41011</c:v>
                </c:pt>
                <c:pt idx="4">
                  <c:v>41041</c:v>
                </c:pt>
                <c:pt idx="5">
                  <c:v>41072</c:v>
                </c:pt>
                <c:pt idx="6">
                  <c:v>41102</c:v>
                </c:pt>
                <c:pt idx="7">
                  <c:v>41133</c:v>
                </c:pt>
                <c:pt idx="8">
                  <c:v>41164</c:v>
                </c:pt>
                <c:pt idx="9">
                  <c:v>41194</c:v>
                </c:pt>
                <c:pt idx="10">
                  <c:v>41225</c:v>
                </c:pt>
                <c:pt idx="11">
                  <c:v>41255</c:v>
                </c:pt>
                <c:pt idx="12">
                  <c:v>41286</c:v>
                </c:pt>
                <c:pt idx="13">
                  <c:v>41317</c:v>
                </c:pt>
                <c:pt idx="14">
                  <c:v>41345</c:v>
                </c:pt>
                <c:pt idx="15">
                  <c:v>41376</c:v>
                </c:pt>
                <c:pt idx="16">
                  <c:v>41406</c:v>
                </c:pt>
                <c:pt idx="17">
                  <c:v>41437</c:v>
                </c:pt>
                <c:pt idx="18">
                  <c:v>41467</c:v>
                </c:pt>
                <c:pt idx="19">
                  <c:v>41498</c:v>
                </c:pt>
                <c:pt idx="20">
                  <c:v>41529</c:v>
                </c:pt>
              </c:numCache>
            </c:numRef>
          </c:cat>
          <c:val>
            <c:numRef>
              <c:f>'quarter 3 graph'!$D$15:$X$15</c:f>
              <c:numCache>
                <c:formatCode>General</c:formatCode>
                <c:ptCount val="21"/>
                <c:pt idx="0">
                  <c:v>1949</c:v>
                </c:pt>
                <c:pt idx="1">
                  <c:v>811</c:v>
                </c:pt>
                <c:pt idx="2">
                  <c:v>841</c:v>
                </c:pt>
                <c:pt idx="3">
                  <c:v>485</c:v>
                </c:pt>
                <c:pt idx="4">
                  <c:v>464</c:v>
                </c:pt>
                <c:pt idx="5">
                  <c:v>565</c:v>
                </c:pt>
                <c:pt idx="6">
                  <c:v>812</c:v>
                </c:pt>
                <c:pt idx="7">
                  <c:v>323</c:v>
                </c:pt>
                <c:pt idx="8">
                  <c:v>344</c:v>
                </c:pt>
                <c:pt idx="9">
                  <c:v>295</c:v>
                </c:pt>
                <c:pt idx="10">
                  <c:v>381</c:v>
                </c:pt>
                <c:pt idx="11">
                  <c:v>292</c:v>
                </c:pt>
                <c:pt idx="12">
                  <c:v>622</c:v>
                </c:pt>
                <c:pt idx="13">
                  <c:v>3515</c:v>
                </c:pt>
                <c:pt idx="14">
                  <c:v>4193</c:v>
                </c:pt>
                <c:pt idx="15">
                  <c:v>2583</c:v>
                </c:pt>
                <c:pt idx="16">
                  <c:v>6480</c:v>
                </c:pt>
                <c:pt idx="17">
                  <c:v>7629</c:v>
                </c:pt>
                <c:pt idx="18">
                  <c:v>10009</c:v>
                </c:pt>
                <c:pt idx="19">
                  <c:v>10580</c:v>
                </c:pt>
                <c:pt idx="20">
                  <c:v>12345</c:v>
                </c:pt>
              </c:numCache>
            </c:numRef>
          </c:val>
          <c:smooth val="0"/>
        </c:ser>
        <c:dLbls>
          <c:showLegendKey val="0"/>
          <c:showVal val="0"/>
          <c:showCatName val="0"/>
          <c:showSerName val="0"/>
          <c:showPercent val="0"/>
          <c:showBubbleSize val="0"/>
        </c:dLbls>
        <c:marker val="1"/>
        <c:smooth val="0"/>
        <c:axId val="86874368"/>
        <c:axId val="86900736"/>
      </c:lineChart>
      <c:dateAx>
        <c:axId val="86874368"/>
        <c:scaling>
          <c:orientation val="minMax"/>
        </c:scaling>
        <c:delete val="0"/>
        <c:axPos val="b"/>
        <c:numFmt formatCode="mmm\-yy" sourceLinked="1"/>
        <c:majorTickMark val="none"/>
        <c:minorTickMark val="none"/>
        <c:tickLblPos val="nextTo"/>
        <c:txPr>
          <a:bodyPr/>
          <a:lstStyle/>
          <a:p>
            <a:pPr>
              <a:defRPr sz="1200"/>
            </a:pPr>
            <a:endParaRPr lang="en-US"/>
          </a:p>
        </c:txPr>
        <c:crossAx val="86900736"/>
        <c:crosses val="autoZero"/>
        <c:auto val="1"/>
        <c:lblOffset val="100"/>
        <c:baseTimeUnit val="months"/>
      </c:dateAx>
      <c:valAx>
        <c:axId val="86900736"/>
        <c:scaling>
          <c:orientation val="minMax"/>
        </c:scaling>
        <c:delete val="0"/>
        <c:axPos val="l"/>
        <c:numFmt formatCode="General" sourceLinked="1"/>
        <c:majorTickMark val="none"/>
        <c:minorTickMark val="none"/>
        <c:tickLblPos val="nextTo"/>
        <c:txPr>
          <a:bodyPr/>
          <a:lstStyle/>
          <a:p>
            <a:pPr>
              <a:defRPr sz="1200"/>
            </a:pPr>
            <a:endParaRPr lang="en-US"/>
          </a:p>
        </c:txPr>
        <c:crossAx val="8687436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0DC58-B857-46B9-BDA5-10C4C81B1A2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A983F09-147A-45BD-8AD0-957D3EB14488}">
      <dgm:prSet phldrT="[Text]"/>
      <dgm:spPr/>
      <dgm:t>
        <a:bodyPr/>
        <a:lstStyle/>
        <a:p>
          <a:r>
            <a:rPr lang="en-US" b="1" dirty="0" err="1" smtClean="0">
              <a:effectLst>
                <a:outerShdw blurRad="38100" dist="38100" dir="2700000" algn="tl">
                  <a:srgbClr val="000000">
                    <a:alpha val="43137"/>
                  </a:srgbClr>
                </a:outerShdw>
              </a:effectLst>
            </a:rPr>
            <a:t>eHAP</a:t>
          </a:r>
          <a:endParaRPr lang="en-US" b="1" dirty="0">
            <a:effectLst>
              <a:outerShdw blurRad="38100" dist="38100" dir="2700000" algn="tl">
                <a:srgbClr val="000000">
                  <a:alpha val="43137"/>
                </a:srgbClr>
              </a:outerShdw>
            </a:effectLst>
          </a:endParaRPr>
        </a:p>
      </dgm:t>
    </dgm:pt>
    <dgm:pt modelId="{B8AEA8DE-ED58-48D2-AD3E-E54AE2E1B4D0}" type="parTrans" cxnId="{302CBEB9-0E2B-4C6A-A828-DF84C109B5B9}">
      <dgm:prSet/>
      <dgm:spPr/>
      <dgm:t>
        <a:bodyPr/>
        <a:lstStyle/>
        <a:p>
          <a:endParaRPr lang="en-US" b="1">
            <a:effectLst>
              <a:outerShdw blurRad="38100" dist="38100" dir="2700000" algn="tl">
                <a:srgbClr val="000000">
                  <a:alpha val="43137"/>
                </a:srgbClr>
              </a:outerShdw>
            </a:effectLst>
          </a:endParaRPr>
        </a:p>
      </dgm:t>
    </dgm:pt>
    <dgm:pt modelId="{9646EA92-E0E6-4B9C-AE98-5625D3A63BB4}" type="sibTrans" cxnId="{302CBEB9-0E2B-4C6A-A828-DF84C109B5B9}">
      <dgm:prSet/>
      <dgm:spPr/>
      <dgm:t>
        <a:bodyPr/>
        <a:lstStyle/>
        <a:p>
          <a:endParaRPr lang="en-US" b="1">
            <a:effectLst>
              <a:outerShdw blurRad="38100" dist="38100" dir="2700000" algn="tl">
                <a:srgbClr val="000000">
                  <a:alpha val="43137"/>
                </a:srgbClr>
              </a:outerShdw>
            </a:effectLst>
          </a:endParaRPr>
        </a:p>
      </dgm:t>
    </dgm:pt>
    <dgm:pt modelId="{485705B4-03AF-48E0-8C72-C72A08CA7465}">
      <dgm:prSet phldrT="[Text]"/>
      <dgm:spPr/>
      <dgm:t>
        <a:bodyPr/>
        <a:lstStyle/>
        <a:p>
          <a:r>
            <a:rPr lang="en-US" b="1" dirty="0" smtClean="0">
              <a:effectLst>
                <a:outerShdw blurRad="38100" dist="38100" dir="2700000" algn="tl">
                  <a:srgbClr val="000000">
                    <a:alpha val="43137"/>
                  </a:srgbClr>
                </a:outerShdw>
              </a:effectLst>
            </a:rPr>
            <a:t>Advocacy</a:t>
          </a:r>
          <a:endParaRPr lang="en-US" b="1" dirty="0">
            <a:effectLst>
              <a:outerShdw blurRad="38100" dist="38100" dir="2700000" algn="tl">
                <a:srgbClr val="000000">
                  <a:alpha val="43137"/>
                </a:srgbClr>
              </a:outerShdw>
            </a:effectLst>
          </a:endParaRPr>
        </a:p>
      </dgm:t>
    </dgm:pt>
    <dgm:pt modelId="{38FD861C-C32C-4131-8775-E8D333FD0081}" type="parTrans" cxnId="{0DE15993-4ADE-46B6-88ED-C4FB25FE0994}">
      <dgm:prSet/>
      <dgm:spPr/>
      <dgm:t>
        <a:bodyPr/>
        <a:lstStyle/>
        <a:p>
          <a:endParaRPr lang="en-US" b="1">
            <a:effectLst>
              <a:outerShdw blurRad="38100" dist="38100" dir="2700000" algn="tl">
                <a:srgbClr val="000000">
                  <a:alpha val="43137"/>
                </a:srgbClr>
              </a:outerShdw>
            </a:effectLst>
          </a:endParaRPr>
        </a:p>
      </dgm:t>
    </dgm:pt>
    <dgm:pt modelId="{8CC32E4D-58EB-413A-A32B-FFB239CA26B0}" type="sibTrans" cxnId="{0DE15993-4ADE-46B6-88ED-C4FB25FE0994}">
      <dgm:prSet/>
      <dgm:spPr/>
      <dgm:t>
        <a:bodyPr/>
        <a:lstStyle/>
        <a:p>
          <a:endParaRPr lang="en-US" b="1">
            <a:effectLst>
              <a:outerShdw blurRad="38100" dist="38100" dir="2700000" algn="tl">
                <a:srgbClr val="000000">
                  <a:alpha val="43137"/>
                </a:srgbClr>
              </a:outerShdw>
            </a:effectLst>
          </a:endParaRPr>
        </a:p>
      </dgm:t>
    </dgm:pt>
    <dgm:pt modelId="{D6B76FA9-2974-40D4-A400-8B821A429E68}">
      <dgm:prSet phldrT="[Text]"/>
      <dgm:spPr/>
      <dgm:t>
        <a:bodyPr/>
        <a:lstStyle/>
        <a:p>
          <a:r>
            <a:rPr lang="en-US" b="1" dirty="0" smtClean="0">
              <a:effectLst>
                <a:outerShdw blurRad="38100" dist="38100" dir="2700000" algn="tl">
                  <a:srgbClr val="000000">
                    <a:alpha val="43137"/>
                  </a:srgbClr>
                </a:outerShdw>
              </a:effectLst>
            </a:rPr>
            <a:t>Manage Resource</a:t>
          </a:r>
          <a:endParaRPr lang="en-US" b="1" dirty="0">
            <a:effectLst>
              <a:outerShdw blurRad="38100" dist="38100" dir="2700000" algn="tl">
                <a:srgbClr val="000000">
                  <a:alpha val="43137"/>
                </a:srgbClr>
              </a:outerShdw>
            </a:effectLst>
          </a:endParaRPr>
        </a:p>
      </dgm:t>
    </dgm:pt>
    <dgm:pt modelId="{F37E5FB8-952D-44CA-B1D3-09E17122FC56}" type="parTrans" cxnId="{76D27DA8-D578-433B-8F1B-4CE7333151DE}">
      <dgm:prSet/>
      <dgm:spPr/>
      <dgm:t>
        <a:bodyPr/>
        <a:lstStyle/>
        <a:p>
          <a:endParaRPr lang="en-US" b="1">
            <a:effectLst>
              <a:outerShdw blurRad="38100" dist="38100" dir="2700000" algn="tl">
                <a:srgbClr val="000000">
                  <a:alpha val="43137"/>
                </a:srgbClr>
              </a:outerShdw>
            </a:effectLst>
          </a:endParaRPr>
        </a:p>
      </dgm:t>
    </dgm:pt>
    <dgm:pt modelId="{F50643CD-082C-4D03-A3D6-D2602DA7A27F}" type="sibTrans" cxnId="{76D27DA8-D578-433B-8F1B-4CE7333151DE}">
      <dgm:prSet/>
      <dgm:spPr/>
      <dgm:t>
        <a:bodyPr/>
        <a:lstStyle/>
        <a:p>
          <a:endParaRPr lang="en-US" b="1">
            <a:effectLst>
              <a:outerShdw blurRad="38100" dist="38100" dir="2700000" algn="tl">
                <a:srgbClr val="000000">
                  <a:alpha val="43137"/>
                </a:srgbClr>
              </a:outerShdw>
            </a:effectLst>
          </a:endParaRPr>
        </a:p>
      </dgm:t>
    </dgm:pt>
    <dgm:pt modelId="{BFDFCE99-3FA4-42A8-89FE-F72F29184881}">
      <dgm:prSet phldrT="[Text]"/>
      <dgm:spPr/>
      <dgm:t>
        <a:bodyPr/>
        <a:lstStyle/>
        <a:p>
          <a:r>
            <a:rPr lang="en-US" b="1" dirty="0" smtClean="0">
              <a:effectLst>
                <a:outerShdw blurRad="38100" dist="38100" dir="2700000" algn="tl">
                  <a:srgbClr val="000000">
                    <a:alpha val="43137"/>
                  </a:srgbClr>
                </a:outerShdw>
              </a:effectLst>
            </a:rPr>
            <a:t>Policy-support</a:t>
          </a:r>
          <a:endParaRPr lang="en-US" b="1" dirty="0">
            <a:effectLst>
              <a:outerShdw blurRad="38100" dist="38100" dir="2700000" algn="tl">
                <a:srgbClr val="000000">
                  <a:alpha val="43137"/>
                </a:srgbClr>
              </a:outerShdw>
            </a:effectLst>
          </a:endParaRPr>
        </a:p>
      </dgm:t>
    </dgm:pt>
    <dgm:pt modelId="{0910A0E4-1A07-4393-9585-CCD285BDC00A}" type="parTrans" cxnId="{768D33EA-C3DB-46A8-80AE-7D32992234CD}">
      <dgm:prSet/>
      <dgm:spPr/>
      <dgm:t>
        <a:bodyPr/>
        <a:lstStyle/>
        <a:p>
          <a:endParaRPr lang="en-US" b="1">
            <a:effectLst>
              <a:outerShdw blurRad="38100" dist="38100" dir="2700000" algn="tl">
                <a:srgbClr val="000000">
                  <a:alpha val="43137"/>
                </a:srgbClr>
              </a:outerShdw>
            </a:effectLst>
          </a:endParaRPr>
        </a:p>
      </dgm:t>
    </dgm:pt>
    <dgm:pt modelId="{760DE543-39CA-4389-B390-BDB66F6DB543}" type="sibTrans" cxnId="{768D33EA-C3DB-46A8-80AE-7D32992234CD}">
      <dgm:prSet/>
      <dgm:spPr/>
      <dgm:t>
        <a:bodyPr/>
        <a:lstStyle/>
        <a:p>
          <a:endParaRPr lang="en-US" b="1">
            <a:effectLst>
              <a:outerShdw blurRad="38100" dist="38100" dir="2700000" algn="tl">
                <a:srgbClr val="000000">
                  <a:alpha val="43137"/>
                </a:srgbClr>
              </a:outerShdw>
            </a:effectLst>
          </a:endParaRPr>
        </a:p>
      </dgm:t>
    </dgm:pt>
    <dgm:pt modelId="{9419575C-67E2-4499-B118-A4C73F0BA8A0}">
      <dgm:prSet phldrT="[Text]"/>
      <dgm:spPr/>
      <dgm:t>
        <a:bodyPr/>
        <a:lstStyle/>
        <a:p>
          <a:r>
            <a:rPr lang="en-US" b="1" dirty="0" smtClean="0">
              <a:effectLst>
                <a:outerShdw blurRad="38100" dist="38100" dir="2700000" algn="tl">
                  <a:srgbClr val="000000">
                    <a:alpha val="43137"/>
                  </a:srgbClr>
                </a:outerShdw>
              </a:effectLst>
            </a:rPr>
            <a:t>Capacity</a:t>
          </a:r>
          <a:endParaRPr lang="en-US" b="1" dirty="0">
            <a:effectLst>
              <a:outerShdw blurRad="38100" dist="38100" dir="2700000" algn="tl">
                <a:srgbClr val="000000">
                  <a:alpha val="43137"/>
                </a:srgbClr>
              </a:outerShdw>
            </a:effectLst>
          </a:endParaRPr>
        </a:p>
      </dgm:t>
    </dgm:pt>
    <dgm:pt modelId="{C37940F5-B936-4D85-A209-F06E221D8C6E}" type="parTrans" cxnId="{D3773C08-F6FA-41A1-B2E9-23D0E9259FB1}">
      <dgm:prSet/>
      <dgm:spPr/>
      <dgm:t>
        <a:bodyPr/>
        <a:lstStyle/>
        <a:p>
          <a:endParaRPr lang="en-US" b="1">
            <a:effectLst>
              <a:outerShdw blurRad="38100" dist="38100" dir="2700000" algn="tl">
                <a:srgbClr val="000000">
                  <a:alpha val="43137"/>
                </a:srgbClr>
              </a:outerShdw>
            </a:effectLst>
          </a:endParaRPr>
        </a:p>
      </dgm:t>
    </dgm:pt>
    <dgm:pt modelId="{16022DBE-E2AB-43A6-B1C5-6C9AAE18697B}" type="sibTrans" cxnId="{D3773C08-F6FA-41A1-B2E9-23D0E9259FB1}">
      <dgm:prSet/>
      <dgm:spPr/>
      <dgm:t>
        <a:bodyPr/>
        <a:lstStyle/>
        <a:p>
          <a:endParaRPr lang="en-US" b="1">
            <a:effectLst>
              <a:outerShdw blurRad="38100" dist="38100" dir="2700000" algn="tl">
                <a:srgbClr val="000000">
                  <a:alpha val="43137"/>
                </a:srgbClr>
              </a:outerShdw>
            </a:effectLst>
          </a:endParaRPr>
        </a:p>
      </dgm:t>
    </dgm:pt>
    <dgm:pt modelId="{6CE48F5F-220B-49BB-B270-128AC79FE0C2}">
      <dgm:prSet/>
      <dgm:spPr/>
      <dgm:t>
        <a:bodyPr/>
        <a:lstStyle/>
        <a:p>
          <a:r>
            <a:rPr lang="en-US" b="1" dirty="0" smtClean="0">
              <a:effectLst>
                <a:outerShdw blurRad="38100" dist="38100" dir="2700000" algn="tl">
                  <a:srgbClr val="000000">
                    <a:alpha val="43137"/>
                  </a:srgbClr>
                </a:outerShdw>
              </a:effectLst>
            </a:rPr>
            <a:t>eHealth Research</a:t>
          </a:r>
          <a:endParaRPr lang="en-US" b="1" dirty="0">
            <a:effectLst>
              <a:outerShdw blurRad="38100" dist="38100" dir="2700000" algn="tl">
                <a:srgbClr val="000000">
                  <a:alpha val="43137"/>
                </a:srgbClr>
              </a:outerShdw>
            </a:effectLst>
          </a:endParaRPr>
        </a:p>
      </dgm:t>
    </dgm:pt>
    <dgm:pt modelId="{F67A2935-92A5-45AC-8B67-8A0CED2C7D21}" type="parTrans" cxnId="{20062282-BA12-4DD0-9F90-F7BCD3D20BE5}">
      <dgm:prSet/>
      <dgm:spPr/>
      <dgm:t>
        <a:bodyPr/>
        <a:lstStyle/>
        <a:p>
          <a:endParaRPr lang="en-US" b="1">
            <a:effectLst>
              <a:outerShdw blurRad="38100" dist="38100" dir="2700000" algn="tl">
                <a:srgbClr val="000000">
                  <a:alpha val="43137"/>
                </a:srgbClr>
              </a:outerShdw>
            </a:effectLst>
          </a:endParaRPr>
        </a:p>
      </dgm:t>
    </dgm:pt>
    <dgm:pt modelId="{3CAD2409-99F6-4F2F-B82C-3280E26F58B6}" type="sibTrans" cxnId="{20062282-BA12-4DD0-9F90-F7BCD3D20BE5}">
      <dgm:prSet/>
      <dgm:spPr/>
      <dgm:t>
        <a:bodyPr/>
        <a:lstStyle/>
        <a:p>
          <a:endParaRPr lang="en-US" b="1">
            <a:effectLst>
              <a:outerShdw blurRad="38100" dist="38100" dir="2700000" algn="tl">
                <a:srgbClr val="000000">
                  <a:alpha val="43137"/>
                </a:srgbClr>
              </a:outerShdw>
            </a:effectLst>
          </a:endParaRPr>
        </a:p>
      </dgm:t>
    </dgm:pt>
    <dgm:pt modelId="{AC506F79-5D40-4708-BC17-5A042B27BC03}" type="pres">
      <dgm:prSet presAssocID="{55F0DC58-B857-46B9-BDA5-10C4C81B1A2F}" presName="cycle" presStyleCnt="0">
        <dgm:presLayoutVars>
          <dgm:chMax val="1"/>
          <dgm:dir/>
          <dgm:animLvl val="ctr"/>
          <dgm:resizeHandles val="exact"/>
        </dgm:presLayoutVars>
      </dgm:prSet>
      <dgm:spPr/>
      <dgm:t>
        <a:bodyPr/>
        <a:lstStyle/>
        <a:p>
          <a:endParaRPr lang="en-US"/>
        </a:p>
      </dgm:t>
    </dgm:pt>
    <dgm:pt modelId="{F102FD2D-F831-455B-A52D-06BE1EEB58BB}" type="pres">
      <dgm:prSet presAssocID="{4A983F09-147A-45BD-8AD0-957D3EB14488}" presName="centerShape" presStyleLbl="node0" presStyleIdx="0" presStyleCnt="1"/>
      <dgm:spPr/>
      <dgm:t>
        <a:bodyPr/>
        <a:lstStyle/>
        <a:p>
          <a:endParaRPr lang="en-US"/>
        </a:p>
      </dgm:t>
    </dgm:pt>
    <dgm:pt modelId="{4D00ECCB-20A6-4E0F-BF34-92DC7A3B0479}" type="pres">
      <dgm:prSet presAssocID="{38FD861C-C32C-4131-8775-E8D333FD0081}" presName="Name9" presStyleLbl="parChTrans1D2" presStyleIdx="0" presStyleCnt="5"/>
      <dgm:spPr/>
      <dgm:t>
        <a:bodyPr/>
        <a:lstStyle/>
        <a:p>
          <a:endParaRPr lang="en-US"/>
        </a:p>
      </dgm:t>
    </dgm:pt>
    <dgm:pt modelId="{B3817ADC-7267-4736-A0AB-F0565FA8063C}" type="pres">
      <dgm:prSet presAssocID="{38FD861C-C32C-4131-8775-E8D333FD0081}" presName="connTx" presStyleLbl="parChTrans1D2" presStyleIdx="0" presStyleCnt="5"/>
      <dgm:spPr/>
      <dgm:t>
        <a:bodyPr/>
        <a:lstStyle/>
        <a:p>
          <a:endParaRPr lang="en-US"/>
        </a:p>
      </dgm:t>
    </dgm:pt>
    <dgm:pt modelId="{C51D8CBA-0A84-412A-90B1-6F105050863D}" type="pres">
      <dgm:prSet presAssocID="{485705B4-03AF-48E0-8C72-C72A08CA7465}" presName="node" presStyleLbl="node1" presStyleIdx="0" presStyleCnt="5">
        <dgm:presLayoutVars>
          <dgm:bulletEnabled val="1"/>
        </dgm:presLayoutVars>
      </dgm:prSet>
      <dgm:spPr/>
      <dgm:t>
        <a:bodyPr/>
        <a:lstStyle/>
        <a:p>
          <a:endParaRPr lang="en-US"/>
        </a:p>
      </dgm:t>
    </dgm:pt>
    <dgm:pt modelId="{C3107BA7-0C1E-456D-8716-A95C7877516D}" type="pres">
      <dgm:prSet presAssocID="{F67A2935-92A5-45AC-8B67-8A0CED2C7D21}" presName="Name9" presStyleLbl="parChTrans1D2" presStyleIdx="1" presStyleCnt="5"/>
      <dgm:spPr/>
      <dgm:t>
        <a:bodyPr/>
        <a:lstStyle/>
        <a:p>
          <a:endParaRPr lang="en-US"/>
        </a:p>
      </dgm:t>
    </dgm:pt>
    <dgm:pt modelId="{12A1BB2C-40FC-4B46-8D9B-FF154DB21E98}" type="pres">
      <dgm:prSet presAssocID="{F67A2935-92A5-45AC-8B67-8A0CED2C7D21}" presName="connTx" presStyleLbl="parChTrans1D2" presStyleIdx="1" presStyleCnt="5"/>
      <dgm:spPr/>
      <dgm:t>
        <a:bodyPr/>
        <a:lstStyle/>
        <a:p>
          <a:endParaRPr lang="en-US"/>
        </a:p>
      </dgm:t>
    </dgm:pt>
    <dgm:pt modelId="{298979FF-AEC7-412D-BB15-CACF82DFEC69}" type="pres">
      <dgm:prSet presAssocID="{6CE48F5F-220B-49BB-B270-128AC79FE0C2}" presName="node" presStyleLbl="node1" presStyleIdx="1" presStyleCnt="5">
        <dgm:presLayoutVars>
          <dgm:bulletEnabled val="1"/>
        </dgm:presLayoutVars>
      </dgm:prSet>
      <dgm:spPr/>
      <dgm:t>
        <a:bodyPr/>
        <a:lstStyle/>
        <a:p>
          <a:endParaRPr lang="en-US"/>
        </a:p>
      </dgm:t>
    </dgm:pt>
    <dgm:pt modelId="{C483722F-47CA-4549-8CF0-DCB5E240C2BC}" type="pres">
      <dgm:prSet presAssocID="{F37E5FB8-952D-44CA-B1D3-09E17122FC56}" presName="Name9" presStyleLbl="parChTrans1D2" presStyleIdx="2" presStyleCnt="5"/>
      <dgm:spPr/>
      <dgm:t>
        <a:bodyPr/>
        <a:lstStyle/>
        <a:p>
          <a:endParaRPr lang="en-US"/>
        </a:p>
      </dgm:t>
    </dgm:pt>
    <dgm:pt modelId="{B6436A61-57C5-46D1-BC1B-4121091C90E7}" type="pres">
      <dgm:prSet presAssocID="{F37E5FB8-952D-44CA-B1D3-09E17122FC56}" presName="connTx" presStyleLbl="parChTrans1D2" presStyleIdx="2" presStyleCnt="5"/>
      <dgm:spPr/>
      <dgm:t>
        <a:bodyPr/>
        <a:lstStyle/>
        <a:p>
          <a:endParaRPr lang="en-US"/>
        </a:p>
      </dgm:t>
    </dgm:pt>
    <dgm:pt modelId="{32CFD5CF-B226-48AE-BCE9-81F474E1F619}" type="pres">
      <dgm:prSet presAssocID="{D6B76FA9-2974-40D4-A400-8B821A429E68}" presName="node" presStyleLbl="node1" presStyleIdx="2" presStyleCnt="5" custRadScaleRad="113380" custRadScaleInc="-207">
        <dgm:presLayoutVars>
          <dgm:bulletEnabled val="1"/>
        </dgm:presLayoutVars>
      </dgm:prSet>
      <dgm:spPr/>
      <dgm:t>
        <a:bodyPr/>
        <a:lstStyle/>
        <a:p>
          <a:endParaRPr lang="en-US"/>
        </a:p>
      </dgm:t>
    </dgm:pt>
    <dgm:pt modelId="{D0E5D3A5-A104-42F1-8F7F-66CB2C4FFC3F}" type="pres">
      <dgm:prSet presAssocID="{0910A0E4-1A07-4393-9585-CCD285BDC00A}" presName="Name9" presStyleLbl="parChTrans1D2" presStyleIdx="3" presStyleCnt="5"/>
      <dgm:spPr/>
      <dgm:t>
        <a:bodyPr/>
        <a:lstStyle/>
        <a:p>
          <a:endParaRPr lang="en-US"/>
        </a:p>
      </dgm:t>
    </dgm:pt>
    <dgm:pt modelId="{F391B10A-D950-4AD0-A1DE-BAA4DC6446FE}" type="pres">
      <dgm:prSet presAssocID="{0910A0E4-1A07-4393-9585-CCD285BDC00A}" presName="connTx" presStyleLbl="parChTrans1D2" presStyleIdx="3" presStyleCnt="5"/>
      <dgm:spPr/>
      <dgm:t>
        <a:bodyPr/>
        <a:lstStyle/>
        <a:p>
          <a:endParaRPr lang="en-US"/>
        </a:p>
      </dgm:t>
    </dgm:pt>
    <dgm:pt modelId="{D13BB7CD-E3A5-4131-BFF1-790EF9F0103D}" type="pres">
      <dgm:prSet presAssocID="{BFDFCE99-3FA4-42A8-89FE-F72F29184881}" presName="node" presStyleLbl="node1" presStyleIdx="3" presStyleCnt="5">
        <dgm:presLayoutVars>
          <dgm:bulletEnabled val="1"/>
        </dgm:presLayoutVars>
      </dgm:prSet>
      <dgm:spPr/>
      <dgm:t>
        <a:bodyPr/>
        <a:lstStyle/>
        <a:p>
          <a:endParaRPr lang="en-US"/>
        </a:p>
      </dgm:t>
    </dgm:pt>
    <dgm:pt modelId="{43191DD5-A85C-4253-B6C7-C586E3E550AC}" type="pres">
      <dgm:prSet presAssocID="{C37940F5-B936-4D85-A209-F06E221D8C6E}" presName="Name9" presStyleLbl="parChTrans1D2" presStyleIdx="4" presStyleCnt="5"/>
      <dgm:spPr/>
      <dgm:t>
        <a:bodyPr/>
        <a:lstStyle/>
        <a:p>
          <a:endParaRPr lang="en-US"/>
        </a:p>
      </dgm:t>
    </dgm:pt>
    <dgm:pt modelId="{EC6A6E00-1FDA-40B2-A5DF-73AE975FBF60}" type="pres">
      <dgm:prSet presAssocID="{C37940F5-B936-4D85-A209-F06E221D8C6E}" presName="connTx" presStyleLbl="parChTrans1D2" presStyleIdx="4" presStyleCnt="5"/>
      <dgm:spPr/>
      <dgm:t>
        <a:bodyPr/>
        <a:lstStyle/>
        <a:p>
          <a:endParaRPr lang="en-US"/>
        </a:p>
      </dgm:t>
    </dgm:pt>
    <dgm:pt modelId="{489569AF-B815-48FA-810D-F48BEFA1D513}" type="pres">
      <dgm:prSet presAssocID="{9419575C-67E2-4499-B118-A4C73F0BA8A0}" presName="node" presStyleLbl="node1" presStyleIdx="4" presStyleCnt="5" custRadScaleRad="113748" custRadScaleInc="206">
        <dgm:presLayoutVars>
          <dgm:bulletEnabled val="1"/>
        </dgm:presLayoutVars>
      </dgm:prSet>
      <dgm:spPr/>
      <dgm:t>
        <a:bodyPr/>
        <a:lstStyle/>
        <a:p>
          <a:endParaRPr lang="en-US"/>
        </a:p>
      </dgm:t>
    </dgm:pt>
  </dgm:ptLst>
  <dgm:cxnLst>
    <dgm:cxn modelId="{9117F6A6-9F0B-4A0B-8470-B1300D7515F8}" type="presOf" srcId="{9419575C-67E2-4499-B118-A4C73F0BA8A0}" destId="{489569AF-B815-48FA-810D-F48BEFA1D513}" srcOrd="0" destOrd="0" presId="urn:microsoft.com/office/officeart/2005/8/layout/radial1"/>
    <dgm:cxn modelId="{E5C0CF23-1656-43B9-8EB1-64C126FC39DA}" type="presOf" srcId="{6CE48F5F-220B-49BB-B270-128AC79FE0C2}" destId="{298979FF-AEC7-412D-BB15-CACF82DFEC69}" srcOrd="0" destOrd="0" presId="urn:microsoft.com/office/officeart/2005/8/layout/radial1"/>
    <dgm:cxn modelId="{E7A607D3-387E-4A22-A634-412D24D004A4}" type="presOf" srcId="{C37940F5-B936-4D85-A209-F06E221D8C6E}" destId="{43191DD5-A85C-4253-B6C7-C586E3E550AC}" srcOrd="0" destOrd="0" presId="urn:microsoft.com/office/officeart/2005/8/layout/radial1"/>
    <dgm:cxn modelId="{768D33EA-C3DB-46A8-80AE-7D32992234CD}" srcId="{4A983F09-147A-45BD-8AD0-957D3EB14488}" destId="{BFDFCE99-3FA4-42A8-89FE-F72F29184881}" srcOrd="3" destOrd="0" parTransId="{0910A0E4-1A07-4393-9585-CCD285BDC00A}" sibTransId="{760DE543-39CA-4389-B390-BDB66F6DB543}"/>
    <dgm:cxn modelId="{302CBEB9-0E2B-4C6A-A828-DF84C109B5B9}" srcId="{55F0DC58-B857-46B9-BDA5-10C4C81B1A2F}" destId="{4A983F09-147A-45BD-8AD0-957D3EB14488}" srcOrd="0" destOrd="0" parTransId="{B8AEA8DE-ED58-48D2-AD3E-E54AE2E1B4D0}" sibTransId="{9646EA92-E0E6-4B9C-AE98-5625D3A63BB4}"/>
    <dgm:cxn modelId="{3E384509-75DB-4C00-ABCE-7E5387959B47}" type="presOf" srcId="{D6B76FA9-2974-40D4-A400-8B821A429E68}" destId="{32CFD5CF-B226-48AE-BCE9-81F474E1F619}" srcOrd="0" destOrd="0" presId="urn:microsoft.com/office/officeart/2005/8/layout/radial1"/>
    <dgm:cxn modelId="{DF0C7BA5-0536-4756-8A5B-DED3ECF863FD}" type="presOf" srcId="{F37E5FB8-952D-44CA-B1D3-09E17122FC56}" destId="{B6436A61-57C5-46D1-BC1B-4121091C90E7}" srcOrd="1" destOrd="0" presId="urn:microsoft.com/office/officeart/2005/8/layout/radial1"/>
    <dgm:cxn modelId="{B8120B51-6A4B-4C98-BAC6-F32EA6CE8337}" type="presOf" srcId="{485705B4-03AF-48E0-8C72-C72A08CA7465}" destId="{C51D8CBA-0A84-412A-90B1-6F105050863D}" srcOrd="0" destOrd="0" presId="urn:microsoft.com/office/officeart/2005/8/layout/radial1"/>
    <dgm:cxn modelId="{1476EF58-524C-45A4-8EF6-24264D173F5B}" type="presOf" srcId="{F67A2935-92A5-45AC-8B67-8A0CED2C7D21}" destId="{C3107BA7-0C1E-456D-8716-A95C7877516D}" srcOrd="0" destOrd="0" presId="urn:microsoft.com/office/officeart/2005/8/layout/radial1"/>
    <dgm:cxn modelId="{60555193-28ED-4F76-98EB-E124CE7F666A}" type="presOf" srcId="{F67A2935-92A5-45AC-8B67-8A0CED2C7D21}" destId="{12A1BB2C-40FC-4B46-8D9B-FF154DB21E98}" srcOrd="1" destOrd="0" presId="urn:microsoft.com/office/officeart/2005/8/layout/radial1"/>
    <dgm:cxn modelId="{D3773C08-F6FA-41A1-B2E9-23D0E9259FB1}" srcId="{4A983F09-147A-45BD-8AD0-957D3EB14488}" destId="{9419575C-67E2-4499-B118-A4C73F0BA8A0}" srcOrd="4" destOrd="0" parTransId="{C37940F5-B936-4D85-A209-F06E221D8C6E}" sibTransId="{16022DBE-E2AB-43A6-B1C5-6C9AAE18697B}"/>
    <dgm:cxn modelId="{20062282-BA12-4DD0-9F90-F7BCD3D20BE5}" srcId="{4A983F09-147A-45BD-8AD0-957D3EB14488}" destId="{6CE48F5F-220B-49BB-B270-128AC79FE0C2}" srcOrd="1" destOrd="0" parTransId="{F67A2935-92A5-45AC-8B67-8A0CED2C7D21}" sibTransId="{3CAD2409-99F6-4F2F-B82C-3280E26F58B6}"/>
    <dgm:cxn modelId="{0DE15993-4ADE-46B6-88ED-C4FB25FE0994}" srcId="{4A983F09-147A-45BD-8AD0-957D3EB14488}" destId="{485705B4-03AF-48E0-8C72-C72A08CA7465}" srcOrd="0" destOrd="0" parTransId="{38FD861C-C32C-4131-8775-E8D333FD0081}" sibTransId="{8CC32E4D-58EB-413A-A32B-FFB239CA26B0}"/>
    <dgm:cxn modelId="{FA41F523-F9F4-4D8E-8CFD-90657F07BCA7}" type="presOf" srcId="{55F0DC58-B857-46B9-BDA5-10C4C81B1A2F}" destId="{AC506F79-5D40-4708-BC17-5A042B27BC03}" srcOrd="0" destOrd="0" presId="urn:microsoft.com/office/officeart/2005/8/layout/radial1"/>
    <dgm:cxn modelId="{7F5E4DD4-3827-4399-9B74-BEB0DFEE579E}" type="presOf" srcId="{C37940F5-B936-4D85-A209-F06E221D8C6E}" destId="{EC6A6E00-1FDA-40B2-A5DF-73AE975FBF60}" srcOrd="1" destOrd="0" presId="urn:microsoft.com/office/officeart/2005/8/layout/radial1"/>
    <dgm:cxn modelId="{73E9177E-F52F-494F-BD8A-B9A71BBB92B5}" type="presOf" srcId="{0910A0E4-1A07-4393-9585-CCD285BDC00A}" destId="{F391B10A-D950-4AD0-A1DE-BAA4DC6446FE}" srcOrd="1" destOrd="0" presId="urn:microsoft.com/office/officeart/2005/8/layout/radial1"/>
    <dgm:cxn modelId="{883F2C8B-1137-4508-8618-02D22F479177}" type="presOf" srcId="{F37E5FB8-952D-44CA-B1D3-09E17122FC56}" destId="{C483722F-47CA-4549-8CF0-DCB5E240C2BC}" srcOrd="0" destOrd="0" presId="urn:microsoft.com/office/officeart/2005/8/layout/radial1"/>
    <dgm:cxn modelId="{76D27DA8-D578-433B-8F1B-4CE7333151DE}" srcId="{4A983F09-147A-45BD-8AD0-957D3EB14488}" destId="{D6B76FA9-2974-40D4-A400-8B821A429E68}" srcOrd="2" destOrd="0" parTransId="{F37E5FB8-952D-44CA-B1D3-09E17122FC56}" sibTransId="{F50643CD-082C-4D03-A3D6-D2602DA7A27F}"/>
    <dgm:cxn modelId="{068E7366-B7DE-4839-9C19-4F1B333B2CDA}" type="presOf" srcId="{0910A0E4-1A07-4393-9585-CCD285BDC00A}" destId="{D0E5D3A5-A104-42F1-8F7F-66CB2C4FFC3F}" srcOrd="0" destOrd="0" presId="urn:microsoft.com/office/officeart/2005/8/layout/radial1"/>
    <dgm:cxn modelId="{CEEEBC1F-4497-4067-A606-8BFE6194AFD7}" type="presOf" srcId="{BFDFCE99-3FA4-42A8-89FE-F72F29184881}" destId="{D13BB7CD-E3A5-4131-BFF1-790EF9F0103D}" srcOrd="0" destOrd="0" presId="urn:microsoft.com/office/officeart/2005/8/layout/radial1"/>
    <dgm:cxn modelId="{D1C0FEE9-1AD3-48FD-A754-95244FC3B74D}" type="presOf" srcId="{38FD861C-C32C-4131-8775-E8D333FD0081}" destId="{4D00ECCB-20A6-4E0F-BF34-92DC7A3B0479}" srcOrd="0" destOrd="0" presId="urn:microsoft.com/office/officeart/2005/8/layout/radial1"/>
    <dgm:cxn modelId="{F3C6624A-EE87-4367-9C76-A577629A8929}" type="presOf" srcId="{4A983F09-147A-45BD-8AD0-957D3EB14488}" destId="{F102FD2D-F831-455B-A52D-06BE1EEB58BB}" srcOrd="0" destOrd="0" presId="urn:microsoft.com/office/officeart/2005/8/layout/radial1"/>
    <dgm:cxn modelId="{7B9E4FFC-3408-4C43-B334-8C5D6AC20098}" type="presOf" srcId="{38FD861C-C32C-4131-8775-E8D333FD0081}" destId="{B3817ADC-7267-4736-A0AB-F0565FA8063C}" srcOrd="1" destOrd="0" presId="urn:microsoft.com/office/officeart/2005/8/layout/radial1"/>
    <dgm:cxn modelId="{C5FDC22E-6736-4E5B-866B-97D10770E68A}" type="presParOf" srcId="{AC506F79-5D40-4708-BC17-5A042B27BC03}" destId="{F102FD2D-F831-455B-A52D-06BE1EEB58BB}" srcOrd="0" destOrd="0" presId="urn:microsoft.com/office/officeart/2005/8/layout/radial1"/>
    <dgm:cxn modelId="{9CF73E4B-6835-4AA1-86D1-D9F20D839092}" type="presParOf" srcId="{AC506F79-5D40-4708-BC17-5A042B27BC03}" destId="{4D00ECCB-20A6-4E0F-BF34-92DC7A3B0479}" srcOrd="1" destOrd="0" presId="urn:microsoft.com/office/officeart/2005/8/layout/radial1"/>
    <dgm:cxn modelId="{9EF1F9AB-D76D-4364-B151-6EC7FAC1B550}" type="presParOf" srcId="{4D00ECCB-20A6-4E0F-BF34-92DC7A3B0479}" destId="{B3817ADC-7267-4736-A0AB-F0565FA8063C}" srcOrd="0" destOrd="0" presId="urn:microsoft.com/office/officeart/2005/8/layout/radial1"/>
    <dgm:cxn modelId="{CEC5E10E-EFD1-4A7C-8517-504B6B26DD8A}" type="presParOf" srcId="{AC506F79-5D40-4708-BC17-5A042B27BC03}" destId="{C51D8CBA-0A84-412A-90B1-6F105050863D}" srcOrd="2" destOrd="0" presId="urn:microsoft.com/office/officeart/2005/8/layout/radial1"/>
    <dgm:cxn modelId="{0D68FC0C-F01F-4FC4-803C-DEA607C067BD}" type="presParOf" srcId="{AC506F79-5D40-4708-BC17-5A042B27BC03}" destId="{C3107BA7-0C1E-456D-8716-A95C7877516D}" srcOrd="3" destOrd="0" presId="urn:microsoft.com/office/officeart/2005/8/layout/radial1"/>
    <dgm:cxn modelId="{230B107E-FE64-4918-B9E9-A52CFBA57290}" type="presParOf" srcId="{C3107BA7-0C1E-456D-8716-A95C7877516D}" destId="{12A1BB2C-40FC-4B46-8D9B-FF154DB21E98}" srcOrd="0" destOrd="0" presId="urn:microsoft.com/office/officeart/2005/8/layout/radial1"/>
    <dgm:cxn modelId="{CB051A66-5196-4CF0-958D-DC10C6FF13D3}" type="presParOf" srcId="{AC506F79-5D40-4708-BC17-5A042B27BC03}" destId="{298979FF-AEC7-412D-BB15-CACF82DFEC69}" srcOrd="4" destOrd="0" presId="urn:microsoft.com/office/officeart/2005/8/layout/radial1"/>
    <dgm:cxn modelId="{371B91B9-D96E-47C0-A62A-74156744FF2F}" type="presParOf" srcId="{AC506F79-5D40-4708-BC17-5A042B27BC03}" destId="{C483722F-47CA-4549-8CF0-DCB5E240C2BC}" srcOrd="5" destOrd="0" presId="urn:microsoft.com/office/officeart/2005/8/layout/radial1"/>
    <dgm:cxn modelId="{AB232499-A7C9-4A91-A834-3E5F22EB11D5}" type="presParOf" srcId="{C483722F-47CA-4549-8CF0-DCB5E240C2BC}" destId="{B6436A61-57C5-46D1-BC1B-4121091C90E7}" srcOrd="0" destOrd="0" presId="urn:microsoft.com/office/officeart/2005/8/layout/radial1"/>
    <dgm:cxn modelId="{1A10079D-1EF4-4082-99AE-00B47C997CCF}" type="presParOf" srcId="{AC506F79-5D40-4708-BC17-5A042B27BC03}" destId="{32CFD5CF-B226-48AE-BCE9-81F474E1F619}" srcOrd="6" destOrd="0" presId="urn:microsoft.com/office/officeart/2005/8/layout/radial1"/>
    <dgm:cxn modelId="{3F99BAE9-72F5-4DAD-AB58-CDB34F70E5F6}" type="presParOf" srcId="{AC506F79-5D40-4708-BC17-5A042B27BC03}" destId="{D0E5D3A5-A104-42F1-8F7F-66CB2C4FFC3F}" srcOrd="7" destOrd="0" presId="urn:microsoft.com/office/officeart/2005/8/layout/radial1"/>
    <dgm:cxn modelId="{512C04CD-496D-43C4-A3C5-39FCEF4DF027}" type="presParOf" srcId="{D0E5D3A5-A104-42F1-8F7F-66CB2C4FFC3F}" destId="{F391B10A-D950-4AD0-A1DE-BAA4DC6446FE}" srcOrd="0" destOrd="0" presId="urn:microsoft.com/office/officeart/2005/8/layout/radial1"/>
    <dgm:cxn modelId="{DEEB0F97-2443-41E9-A174-921AD799A58B}" type="presParOf" srcId="{AC506F79-5D40-4708-BC17-5A042B27BC03}" destId="{D13BB7CD-E3A5-4131-BFF1-790EF9F0103D}" srcOrd="8" destOrd="0" presId="urn:microsoft.com/office/officeart/2005/8/layout/radial1"/>
    <dgm:cxn modelId="{D8D7355C-B19E-4B64-94AC-A333DBB2F5F1}" type="presParOf" srcId="{AC506F79-5D40-4708-BC17-5A042B27BC03}" destId="{43191DD5-A85C-4253-B6C7-C586E3E550AC}" srcOrd="9" destOrd="0" presId="urn:microsoft.com/office/officeart/2005/8/layout/radial1"/>
    <dgm:cxn modelId="{582AF8B8-D94E-4DAE-99F4-D7BDF254639B}" type="presParOf" srcId="{43191DD5-A85C-4253-B6C7-C586E3E550AC}" destId="{EC6A6E00-1FDA-40B2-A5DF-73AE975FBF60}" srcOrd="0" destOrd="0" presId="urn:microsoft.com/office/officeart/2005/8/layout/radial1"/>
    <dgm:cxn modelId="{1C1B45D4-6E3B-434E-9701-404379DF6A62}" type="presParOf" srcId="{AC506F79-5D40-4708-BC17-5A042B27BC03}" destId="{489569AF-B815-48FA-810D-F48BEFA1D51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8CFE20-DB4E-4F43-B956-95D29F20245C}" type="doc">
      <dgm:prSet loTypeId="urn:microsoft.com/office/officeart/2005/8/layout/cycle4#2" loCatId="cycle" qsTypeId="urn:microsoft.com/office/officeart/2005/8/quickstyle/simple2" qsCatId="simple" csTypeId="urn:microsoft.com/office/officeart/2005/8/colors/colorful3" csCatId="colorful" phldr="1"/>
      <dgm:spPr/>
      <dgm:t>
        <a:bodyPr/>
        <a:lstStyle/>
        <a:p>
          <a:endParaRPr lang="en-US"/>
        </a:p>
      </dgm:t>
    </dgm:pt>
    <dgm:pt modelId="{76E1D24C-D0A2-4B24-9C38-CB29FA8E0DA1}">
      <dgm:prSet phldrT="[Text]" custT="1"/>
      <dgm:spPr>
        <a:solidFill>
          <a:schemeClr val="bg2">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t>Emergency Care</a:t>
          </a:r>
        </a:p>
      </dgm:t>
    </dgm:pt>
    <dgm:pt modelId="{585A560E-DB74-4B45-9800-60839581BD32}" type="parTrans" cxnId="{3E58BED4-DEAE-42CB-8C08-299B99751D77}">
      <dgm:prSet/>
      <dgm:spPr/>
      <dgm:t>
        <a:bodyPr/>
        <a:lstStyle/>
        <a:p>
          <a:endParaRPr lang="en-US"/>
        </a:p>
      </dgm:t>
    </dgm:pt>
    <dgm:pt modelId="{50C2168A-5413-49E8-8CE7-E212FA70EF77}" type="sibTrans" cxnId="{3E58BED4-DEAE-42CB-8C08-299B99751D77}">
      <dgm:prSet/>
      <dgm:spPr/>
      <dgm:t>
        <a:bodyPr/>
        <a:lstStyle/>
        <a:p>
          <a:endParaRPr lang="en-US"/>
        </a:p>
      </dgm:t>
    </dgm:pt>
    <dgm:pt modelId="{241EC8ED-942B-4297-A506-CF117F97AE82}">
      <dgm:prSet phldrT="[Text]" custT="1"/>
      <dgm:spPr>
        <a:solidFill>
          <a:srgbClr val="92D050"/>
        </a:solidFill>
      </dgm:spPr>
      <dgm:t>
        <a:bodyPr/>
        <a:lstStyle/>
        <a:p>
          <a:r>
            <a:rPr lang="en-US" sz="1800" b="1" dirty="0" smtClean="0"/>
            <a:t>Primary Care</a:t>
          </a:r>
          <a:endParaRPr lang="en-US" sz="1800" b="1" dirty="0"/>
        </a:p>
      </dgm:t>
    </dgm:pt>
    <dgm:pt modelId="{9692F9A4-2EE4-40EE-861D-25BF173DE0A5}" type="parTrans" cxnId="{A11267E9-D7EA-436C-9192-BF0CC444ADC2}">
      <dgm:prSet/>
      <dgm:spPr/>
      <dgm:t>
        <a:bodyPr/>
        <a:lstStyle/>
        <a:p>
          <a:endParaRPr lang="en-US"/>
        </a:p>
      </dgm:t>
    </dgm:pt>
    <dgm:pt modelId="{1EDEBA74-2599-47E8-BFF6-9BBB3AE26ADB}" type="sibTrans" cxnId="{A11267E9-D7EA-436C-9192-BF0CC444ADC2}">
      <dgm:prSet/>
      <dgm:spPr/>
      <dgm:t>
        <a:bodyPr/>
        <a:lstStyle/>
        <a:p>
          <a:endParaRPr lang="en-US"/>
        </a:p>
      </dgm:t>
    </dgm:pt>
    <dgm:pt modelId="{3DC0CB45-D41B-49B1-9D66-6E62BC88FA5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b="1" dirty="0" smtClean="0"/>
            <a:t>Secondary Care</a:t>
          </a:r>
        </a:p>
        <a:p>
          <a:pPr defTabSz="577850">
            <a:lnSpc>
              <a:spcPct val="90000"/>
            </a:lnSpc>
            <a:spcBef>
              <a:spcPct val="0"/>
            </a:spcBef>
            <a:spcAft>
              <a:spcPct val="35000"/>
            </a:spcAft>
          </a:pPr>
          <a:endParaRPr lang="en-US" sz="1300" b="1" dirty="0"/>
        </a:p>
      </dgm:t>
    </dgm:pt>
    <dgm:pt modelId="{B7C92DF1-F1F3-49BC-9F6E-9ECA189237B5}" type="parTrans" cxnId="{50253123-3D6D-4F95-9402-E0552D6736E7}">
      <dgm:prSet/>
      <dgm:spPr/>
      <dgm:t>
        <a:bodyPr/>
        <a:lstStyle/>
        <a:p>
          <a:endParaRPr lang="en-US"/>
        </a:p>
      </dgm:t>
    </dgm:pt>
    <dgm:pt modelId="{4FF93F01-576E-47E4-ABE4-8A37B80187F9}" type="sibTrans" cxnId="{50253123-3D6D-4F95-9402-E0552D6736E7}">
      <dgm:prSet/>
      <dgm:spPr/>
      <dgm:t>
        <a:bodyPr/>
        <a:lstStyle/>
        <a:p>
          <a:endParaRPr lang="en-US"/>
        </a:p>
      </dgm:t>
    </dgm:pt>
    <dgm:pt modelId="{D7E18796-B8D7-42CA-A5B1-80D04BBBFA0D}">
      <dgm:prSet phldrT="[Text]" custT="1"/>
      <dgm:spPr>
        <a:solidFill>
          <a:schemeClr val="accent1">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500" b="1" dirty="0" smtClean="0"/>
            <a:t>Health Information Communication Education</a:t>
          </a:r>
        </a:p>
      </dgm:t>
    </dgm:pt>
    <dgm:pt modelId="{26FE168C-F72B-4C49-85E4-9C1D2E331CE0}" type="parTrans" cxnId="{1869FC39-67B0-46BC-9048-A933996C7A0E}">
      <dgm:prSet/>
      <dgm:spPr/>
      <dgm:t>
        <a:bodyPr/>
        <a:lstStyle/>
        <a:p>
          <a:endParaRPr lang="en-US"/>
        </a:p>
      </dgm:t>
    </dgm:pt>
    <dgm:pt modelId="{9DBE3A87-7B2B-473C-AECD-525D68BAF41F}" type="sibTrans" cxnId="{1869FC39-67B0-46BC-9048-A933996C7A0E}">
      <dgm:prSet/>
      <dgm:spPr/>
      <dgm:t>
        <a:bodyPr/>
        <a:lstStyle/>
        <a:p>
          <a:endParaRPr lang="en-US"/>
        </a:p>
      </dgm:t>
    </dgm:pt>
    <dgm:pt modelId="{3FA88B70-15EF-437E-8D2F-2B17950350C6}" type="pres">
      <dgm:prSet presAssocID="{FF8CFE20-DB4E-4F43-B956-95D29F20245C}" presName="cycleMatrixDiagram" presStyleCnt="0">
        <dgm:presLayoutVars>
          <dgm:chMax val="1"/>
          <dgm:dir/>
          <dgm:animLvl val="lvl"/>
          <dgm:resizeHandles val="exact"/>
        </dgm:presLayoutVars>
      </dgm:prSet>
      <dgm:spPr/>
      <dgm:t>
        <a:bodyPr/>
        <a:lstStyle/>
        <a:p>
          <a:endParaRPr lang="en-US"/>
        </a:p>
      </dgm:t>
    </dgm:pt>
    <dgm:pt modelId="{4DD485B6-CF30-4067-9697-09AA279FE297}" type="pres">
      <dgm:prSet presAssocID="{FF8CFE20-DB4E-4F43-B956-95D29F20245C}" presName="children" presStyleCnt="0"/>
      <dgm:spPr/>
      <dgm:t>
        <a:bodyPr/>
        <a:lstStyle/>
        <a:p>
          <a:endParaRPr lang="en-US"/>
        </a:p>
      </dgm:t>
    </dgm:pt>
    <dgm:pt modelId="{388C4490-38FD-41EF-875A-2049C4EA6671}" type="pres">
      <dgm:prSet presAssocID="{FF8CFE20-DB4E-4F43-B956-95D29F20245C}" presName="childPlaceholder" presStyleCnt="0"/>
      <dgm:spPr/>
      <dgm:t>
        <a:bodyPr/>
        <a:lstStyle/>
        <a:p>
          <a:endParaRPr lang="en-US"/>
        </a:p>
      </dgm:t>
    </dgm:pt>
    <dgm:pt modelId="{1947A255-C711-4C2E-AD76-9DB2F941D276}" type="pres">
      <dgm:prSet presAssocID="{FF8CFE20-DB4E-4F43-B956-95D29F20245C}" presName="circle" presStyleCnt="0"/>
      <dgm:spPr/>
      <dgm:t>
        <a:bodyPr/>
        <a:lstStyle/>
        <a:p>
          <a:endParaRPr lang="en-US"/>
        </a:p>
      </dgm:t>
    </dgm:pt>
    <dgm:pt modelId="{CF4494E5-6F97-4E2A-8F2B-F5A189B73C05}" type="pres">
      <dgm:prSet presAssocID="{FF8CFE20-DB4E-4F43-B956-95D29F20245C}" presName="quadrant1" presStyleLbl="node1" presStyleIdx="0" presStyleCnt="4">
        <dgm:presLayoutVars>
          <dgm:chMax val="1"/>
          <dgm:bulletEnabled val="1"/>
        </dgm:presLayoutVars>
      </dgm:prSet>
      <dgm:spPr/>
      <dgm:t>
        <a:bodyPr/>
        <a:lstStyle/>
        <a:p>
          <a:endParaRPr lang="en-US"/>
        </a:p>
      </dgm:t>
    </dgm:pt>
    <dgm:pt modelId="{953CB09A-71B2-486C-A091-2956143AEE88}" type="pres">
      <dgm:prSet presAssocID="{FF8CFE20-DB4E-4F43-B956-95D29F20245C}" presName="quadrant2" presStyleLbl="node1" presStyleIdx="1" presStyleCnt="4">
        <dgm:presLayoutVars>
          <dgm:chMax val="1"/>
          <dgm:bulletEnabled val="1"/>
        </dgm:presLayoutVars>
      </dgm:prSet>
      <dgm:spPr/>
      <dgm:t>
        <a:bodyPr/>
        <a:lstStyle/>
        <a:p>
          <a:endParaRPr lang="en-US"/>
        </a:p>
      </dgm:t>
    </dgm:pt>
    <dgm:pt modelId="{307D4D31-0999-4163-A7DF-BDF43289B633}" type="pres">
      <dgm:prSet presAssocID="{FF8CFE20-DB4E-4F43-B956-95D29F20245C}" presName="quadrant3" presStyleLbl="node1" presStyleIdx="2" presStyleCnt="4" custScaleX="104403" custScaleY="99727">
        <dgm:presLayoutVars>
          <dgm:chMax val="1"/>
          <dgm:bulletEnabled val="1"/>
        </dgm:presLayoutVars>
      </dgm:prSet>
      <dgm:spPr/>
      <dgm:t>
        <a:bodyPr/>
        <a:lstStyle/>
        <a:p>
          <a:endParaRPr lang="en-US"/>
        </a:p>
      </dgm:t>
    </dgm:pt>
    <dgm:pt modelId="{934FD598-9752-4903-AD49-3BE5ABA05C5B}" type="pres">
      <dgm:prSet presAssocID="{FF8CFE20-DB4E-4F43-B956-95D29F20245C}" presName="quadrant4" presStyleLbl="node1" presStyleIdx="3" presStyleCnt="4">
        <dgm:presLayoutVars>
          <dgm:chMax val="1"/>
          <dgm:bulletEnabled val="1"/>
        </dgm:presLayoutVars>
      </dgm:prSet>
      <dgm:spPr/>
      <dgm:t>
        <a:bodyPr/>
        <a:lstStyle/>
        <a:p>
          <a:endParaRPr lang="en-US"/>
        </a:p>
      </dgm:t>
    </dgm:pt>
    <dgm:pt modelId="{92040C31-EE01-4618-B367-11B361BA2305}" type="pres">
      <dgm:prSet presAssocID="{FF8CFE20-DB4E-4F43-B956-95D29F20245C}" presName="quadrantPlaceholder" presStyleCnt="0"/>
      <dgm:spPr/>
      <dgm:t>
        <a:bodyPr/>
        <a:lstStyle/>
        <a:p>
          <a:endParaRPr lang="en-US"/>
        </a:p>
      </dgm:t>
    </dgm:pt>
    <dgm:pt modelId="{3AB3C1AB-5B43-4323-A076-0FB405306DA2}" type="pres">
      <dgm:prSet presAssocID="{FF8CFE20-DB4E-4F43-B956-95D29F20245C}" presName="center1" presStyleLbl="fgShp" presStyleIdx="0" presStyleCnt="2"/>
      <dgm:spPr/>
      <dgm:t>
        <a:bodyPr/>
        <a:lstStyle/>
        <a:p>
          <a:endParaRPr lang="en-US"/>
        </a:p>
      </dgm:t>
    </dgm:pt>
    <dgm:pt modelId="{0935DEF7-E753-4BE2-8EB0-26146A677CC0}" type="pres">
      <dgm:prSet presAssocID="{FF8CFE20-DB4E-4F43-B956-95D29F20245C}" presName="center2" presStyleLbl="fgShp" presStyleIdx="1" presStyleCnt="2"/>
      <dgm:spPr/>
      <dgm:t>
        <a:bodyPr/>
        <a:lstStyle/>
        <a:p>
          <a:endParaRPr lang="en-US"/>
        </a:p>
      </dgm:t>
    </dgm:pt>
  </dgm:ptLst>
  <dgm:cxnLst>
    <dgm:cxn modelId="{3E8227E8-EC82-4908-9254-14B341056B4A}" type="presOf" srcId="{3DC0CB45-D41B-49B1-9D66-6E62BC88FA5F}" destId="{934FD598-9752-4903-AD49-3BE5ABA05C5B}" srcOrd="0" destOrd="0" presId="urn:microsoft.com/office/officeart/2005/8/layout/cycle4#2"/>
    <dgm:cxn modelId="{3E58BED4-DEAE-42CB-8C08-299B99751D77}" srcId="{FF8CFE20-DB4E-4F43-B956-95D29F20245C}" destId="{76E1D24C-D0A2-4B24-9C38-CB29FA8E0DA1}" srcOrd="0" destOrd="0" parTransId="{585A560E-DB74-4B45-9800-60839581BD32}" sibTransId="{50C2168A-5413-49E8-8CE7-E212FA70EF77}"/>
    <dgm:cxn modelId="{A4DE329B-FC0B-43C7-8F29-D3E01E333766}" type="presOf" srcId="{241EC8ED-942B-4297-A506-CF117F97AE82}" destId="{953CB09A-71B2-486C-A091-2956143AEE88}" srcOrd="0" destOrd="0" presId="urn:microsoft.com/office/officeart/2005/8/layout/cycle4#2"/>
    <dgm:cxn modelId="{FCA66F0D-7422-4245-8269-E02CF6D7C254}" type="presOf" srcId="{76E1D24C-D0A2-4B24-9C38-CB29FA8E0DA1}" destId="{CF4494E5-6F97-4E2A-8F2B-F5A189B73C05}" srcOrd="0" destOrd="0" presId="urn:microsoft.com/office/officeart/2005/8/layout/cycle4#2"/>
    <dgm:cxn modelId="{1869FC39-67B0-46BC-9048-A933996C7A0E}" srcId="{FF8CFE20-DB4E-4F43-B956-95D29F20245C}" destId="{D7E18796-B8D7-42CA-A5B1-80D04BBBFA0D}" srcOrd="2" destOrd="0" parTransId="{26FE168C-F72B-4C49-85E4-9C1D2E331CE0}" sibTransId="{9DBE3A87-7B2B-473C-AECD-525D68BAF41F}"/>
    <dgm:cxn modelId="{AFFD4D98-4741-4A65-B4E8-F9BEA1F9C541}" type="presOf" srcId="{D7E18796-B8D7-42CA-A5B1-80D04BBBFA0D}" destId="{307D4D31-0999-4163-A7DF-BDF43289B633}" srcOrd="0" destOrd="0" presId="urn:microsoft.com/office/officeart/2005/8/layout/cycle4#2"/>
    <dgm:cxn modelId="{B9C0CD75-C576-4416-BFD4-4A292D672134}" type="presOf" srcId="{FF8CFE20-DB4E-4F43-B956-95D29F20245C}" destId="{3FA88B70-15EF-437E-8D2F-2B17950350C6}" srcOrd="0" destOrd="0" presId="urn:microsoft.com/office/officeart/2005/8/layout/cycle4#2"/>
    <dgm:cxn modelId="{50253123-3D6D-4F95-9402-E0552D6736E7}" srcId="{FF8CFE20-DB4E-4F43-B956-95D29F20245C}" destId="{3DC0CB45-D41B-49B1-9D66-6E62BC88FA5F}" srcOrd="3" destOrd="0" parTransId="{B7C92DF1-F1F3-49BC-9F6E-9ECA189237B5}" sibTransId="{4FF93F01-576E-47E4-ABE4-8A37B80187F9}"/>
    <dgm:cxn modelId="{A11267E9-D7EA-436C-9192-BF0CC444ADC2}" srcId="{FF8CFE20-DB4E-4F43-B956-95D29F20245C}" destId="{241EC8ED-942B-4297-A506-CF117F97AE82}" srcOrd="1" destOrd="0" parTransId="{9692F9A4-2EE4-40EE-861D-25BF173DE0A5}" sibTransId="{1EDEBA74-2599-47E8-BFF6-9BBB3AE26ADB}"/>
    <dgm:cxn modelId="{2A61A614-DFEA-455E-B853-3AFEB551D45E}" type="presParOf" srcId="{3FA88B70-15EF-437E-8D2F-2B17950350C6}" destId="{4DD485B6-CF30-4067-9697-09AA279FE297}" srcOrd="0" destOrd="0" presId="urn:microsoft.com/office/officeart/2005/8/layout/cycle4#2"/>
    <dgm:cxn modelId="{6F09209A-E999-48D2-9CAF-16F53442DAF3}" type="presParOf" srcId="{4DD485B6-CF30-4067-9697-09AA279FE297}" destId="{388C4490-38FD-41EF-875A-2049C4EA6671}" srcOrd="0" destOrd="0" presId="urn:microsoft.com/office/officeart/2005/8/layout/cycle4#2"/>
    <dgm:cxn modelId="{11CA3BBB-A711-4EDC-BD0C-85E1D22F0A31}" type="presParOf" srcId="{3FA88B70-15EF-437E-8D2F-2B17950350C6}" destId="{1947A255-C711-4C2E-AD76-9DB2F941D276}" srcOrd="1" destOrd="0" presId="urn:microsoft.com/office/officeart/2005/8/layout/cycle4#2"/>
    <dgm:cxn modelId="{ADCC9C0E-36C8-4E6E-BFC7-430D3B66CD51}" type="presParOf" srcId="{1947A255-C711-4C2E-AD76-9DB2F941D276}" destId="{CF4494E5-6F97-4E2A-8F2B-F5A189B73C05}" srcOrd="0" destOrd="0" presId="urn:microsoft.com/office/officeart/2005/8/layout/cycle4#2"/>
    <dgm:cxn modelId="{20C17506-7B8F-49BA-B1BF-8EE5242968CB}" type="presParOf" srcId="{1947A255-C711-4C2E-AD76-9DB2F941D276}" destId="{953CB09A-71B2-486C-A091-2956143AEE88}" srcOrd="1" destOrd="0" presId="urn:microsoft.com/office/officeart/2005/8/layout/cycle4#2"/>
    <dgm:cxn modelId="{BCC12D15-0C58-41B3-BD86-7B219700CDD3}" type="presParOf" srcId="{1947A255-C711-4C2E-AD76-9DB2F941D276}" destId="{307D4D31-0999-4163-A7DF-BDF43289B633}" srcOrd="2" destOrd="0" presId="urn:microsoft.com/office/officeart/2005/8/layout/cycle4#2"/>
    <dgm:cxn modelId="{5AD75FF1-C194-427A-88EA-8F6901609819}" type="presParOf" srcId="{1947A255-C711-4C2E-AD76-9DB2F941D276}" destId="{934FD598-9752-4903-AD49-3BE5ABA05C5B}" srcOrd="3" destOrd="0" presId="urn:microsoft.com/office/officeart/2005/8/layout/cycle4#2"/>
    <dgm:cxn modelId="{1EEFB596-64E7-4AFC-8077-D720B519EEEC}" type="presParOf" srcId="{1947A255-C711-4C2E-AD76-9DB2F941D276}" destId="{92040C31-EE01-4618-B367-11B361BA2305}" srcOrd="4" destOrd="0" presId="urn:microsoft.com/office/officeart/2005/8/layout/cycle4#2"/>
    <dgm:cxn modelId="{AE6D8C86-DD82-447C-848C-580AF2292B9C}" type="presParOf" srcId="{3FA88B70-15EF-437E-8D2F-2B17950350C6}" destId="{3AB3C1AB-5B43-4323-A076-0FB405306DA2}" srcOrd="2" destOrd="0" presId="urn:microsoft.com/office/officeart/2005/8/layout/cycle4#2"/>
    <dgm:cxn modelId="{7F5D6843-302C-444B-94B0-02C50B7B7A96}" type="presParOf" srcId="{3FA88B70-15EF-437E-8D2F-2B17950350C6}" destId="{0935DEF7-E753-4BE2-8EB0-26146A677CC0}"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9E2CBE-5267-48D0-8BE0-732E77578F6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9803A824-3B80-4AE7-9FC8-1416A2B6B449}">
      <dgm:prSet phldrT="[Text]" custT="1"/>
      <dgm:spPr>
        <a:solidFill>
          <a:schemeClr val="accent2"/>
        </a:solidFill>
      </dgm:spPr>
      <dgm:t>
        <a:bodyPr/>
        <a:lstStyle/>
        <a:p>
          <a:r>
            <a:rPr lang="en-US" sz="4400" dirty="0" smtClean="0"/>
            <a:t>Scope of Services</a:t>
          </a:r>
          <a:endParaRPr lang="en-US" sz="4400" dirty="0"/>
        </a:p>
      </dgm:t>
    </dgm:pt>
    <dgm:pt modelId="{D60CE9C6-FBCE-43E5-B92D-4C2745734436}" type="parTrans" cxnId="{6FACA2D5-BC42-4409-8A9E-3A3A79735336}">
      <dgm:prSet/>
      <dgm:spPr/>
      <dgm:t>
        <a:bodyPr/>
        <a:lstStyle/>
        <a:p>
          <a:endParaRPr lang="en-US"/>
        </a:p>
      </dgm:t>
    </dgm:pt>
    <dgm:pt modelId="{1F3F78B9-1B1F-4159-B2DD-4D1CED53493C}" type="sibTrans" cxnId="{6FACA2D5-BC42-4409-8A9E-3A3A79735336}">
      <dgm:prSet/>
      <dgm:spPr/>
      <dgm:t>
        <a:bodyPr/>
        <a:lstStyle/>
        <a:p>
          <a:endParaRPr lang="en-US"/>
        </a:p>
      </dgm:t>
    </dgm:pt>
    <dgm:pt modelId="{4A38D557-6CBE-4EF6-95F2-56A32FE41C56}">
      <dgm:prSet phldrT="[Text]" custT="1"/>
      <dgm:spPr>
        <a:solidFill>
          <a:srgbClr val="007E39"/>
        </a:solidFill>
        <a:ln>
          <a:solidFill>
            <a:srgbClr val="006600"/>
          </a:solidFill>
        </a:ln>
      </dgm:spPr>
      <dgm:t>
        <a:bodyPr/>
        <a:lstStyle/>
        <a:p>
          <a:r>
            <a:rPr lang="en-US" sz="2100" dirty="0" smtClean="0"/>
            <a:t>Call-In Health Advice Services</a:t>
          </a:r>
          <a:endParaRPr lang="en-US" sz="2100" dirty="0"/>
        </a:p>
      </dgm:t>
    </dgm:pt>
    <dgm:pt modelId="{46E0145D-8CF5-46CC-B1F6-FFB2EEA0CE05}" type="parTrans" cxnId="{CAEB71C8-9834-40DE-9964-8B141CFC416D}">
      <dgm:prSet/>
      <dgm:spPr/>
      <dgm:t>
        <a:bodyPr/>
        <a:lstStyle/>
        <a:p>
          <a:endParaRPr lang="en-US"/>
        </a:p>
      </dgm:t>
    </dgm:pt>
    <dgm:pt modelId="{945DB04F-11F1-47A6-9FA7-2EE2AC4097C3}" type="sibTrans" cxnId="{CAEB71C8-9834-40DE-9964-8B141CFC416D}">
      <dgm:prSet/>
      <dgm:spPr/>
      <dgm:t>
        <a:bodyPr/>
        <a:lstStyle/>
        <a:p>
          <a:endParaRPr lang="en-US"/>
        </a:p>
      </dgm:t>
    </dgm:pt>
    <dgm:pt modelId="{BD37CF07-E22A-4518-A914-EA1EED29CEEF}">
      <dgm:prSet phldrT="[Text]" custT="1"/>
      <dgm:spPr>
        <a:solidFill>
          <a:schemeClr val="accent3">
            <a:lumMod val="50000"/>
          </a:schemeClr>
        </a:solidFill>
      </dgm:spPr>
      <dgm:t>
        <a:bodyPr/>
        <a:lstStyle/>
        <a:p>
          <a:r>
            <a:rPr lang="en-US" sz="1600" b="0" dirty="0" smtClean="0"/>
            <a:t>Cover all aspects of health with emphasis and priority on MDGs</a:t>
          </a:r>
          <a:endParaRPr lang="en-US" sz="1600" b="0" dirty="0"/>
        </a:p>
      </dgm:t>
    </dgm:pt>
    <dgm:pt modelId="{089F85F9-E965-4EBC-8E11-CAD076E9AD17}" type="parTrans" cxnId="{658CCE04-05EC-4AD5-B7FB-6C214F1A0303}">
      <dgm:prSet/>
      <dgm:spPr/>
      <dgm:t>
        <a:bodyPr/>
        <a:lstStyle/>
        <a:p>
          <a:endParaRPr lang="en-US"/>
        </a:p>
      </dgm:t>
    </dgm:pt>
    <dgm:pt modelId="{56824251-5D2C-4823-A43D-9077B2082CB0}" type="sibTrans" cxnId="{658CCE04-05EC-4AD5-B7FB-6C214F1A0303}">
      <dgm:prSet/>
      <dgm:spPr/>
      <dgm:t>
        <a:bodyPr/>
        <a:lstStyle/>
        <a:p>
          <a:endParaRPr lang="en-US"/>
        </a:p>
      </dgm:t>
    </dgm:pt>
    <dgm:pt modelId="{C01463AD-4356-40FD-8934-C889548B3068}">
      <dgm:prSet phldrT="[Text]" custT="1"/>
      <dgm:spPr>
        <a:solidFill>
          <a:schemeClr val="accent3">
            <a:lumMod val="50000"/>
          </a:schemeClr>
        </a:solidFill>
      </dgm:spPr>
      <dgm:t>
        <a:bodyPr/>
        <a:lstStyle/>
        <a:p>
          <a:r>
            <a:rPr lang="en-US" sz="1600" b="0" dirty="0" smtClean="0"/>
            <a:t>Accessible by majority of individual in their respective  language</a:t>
          </a:r>
          <a:endParaRPr lang="en-US" sz="1600" b="0" dirty="0"/>
        </a:p>
      </dgm:t>
    </dgm:pt>
    <dgm:pt modelId="{398786CA-F892-467B-8E48-128913DE81D3}" type="parTrans" cxnId="{81A3DE31-FFD2-4F69-850A-E1E88F3DCCC7}">
      <dgm:prSet/>
      <dgm:spPr/>
      <dgm:t>
        <a:bodyPr/>
        <a:lstStyle/>
        <a:p>
          <a:endParaRPr lang="en-US"/>
        </a:p>
      </dgm:t>
    </dgm:pt>
    <dgm:pt modelId="{1E1941D1-9E63-4E93-B5BC-632566969F43}" type="sibTrans" cxnId="{81A3DE31-FFD2-4F69-850A-E1E88F3DCCC7}">
      <dgm:prSet/>
      <dgm:spPr/>
      <dgm:t>
        <a:bodyPr/>
        <a:lstStyle/>
        <a:p>
          <a:endParaRPr lang="en-US"/>
        </a:p>
      </dgm:t>
    </dgm:pt>
    <dgm:pt modelId="{E4C2DCA8-5CC4-4246-8F0E-FD5261EDA8B0}">
      <dgm:prSet phldrT="[Text]" custT="1"/>
      <dgm:spPr>
        <a:solidFill>
          <a:srgbClr val="0070C0"/>
        </a:solidFill>
        <a:ln>
          <a:solidFill>
            <a:srgbClr val="0070C0"/>
          </a:solidFill>
        </a:ln>
      </dgm:spPr>
      <dgm:t>
        <a:bodyPr/>
        <a:lstStyle/>
        <a:p>
          <a:r>
            <a:rPr lang="en-US" sz="2100" dirty="0" smtClean="0"/>
            <a:t>Call-In Health System Information</a:t>
          </a:r>
          <a:endParaRPr lang="en-US" sz="2100" dirty="0"/>
        </a:p>
      </dgm:t>
    </dgm:pt>
    <dgm:pt modelId="{E41D6E8B-1B2A-4A7F-AFC6-E1329C6C25B3}" type="parTrans" cxnId="{3B741561-026F-4D47-9BBB-C3E1A9EB246F}">
      <dgm:prSet/>
      <dgm:spPr/>
      <dgm:t>
        <a:bodyPr/>
        <a:lstStyle/>
        <a:p>
          <a:endParaRPr lang="en-US"/>
        </a:p>
      </dgm:t>
    </dgm:pt>
    <dgm:pt modelId="{1B9451A5-722E-443D-8561-B621A68349FD}" type="sibTrans" cxnId="{3B741561-026F-4D47-9BBB-C3E1A9EB246F}">
      <dgm:prSet/>
      <dgm:spPr/>
      <dgm:t>
        <a:bodyPr/>
        <a:lstStyle/>
        <a:p>
          <a:endParaRPr lang="en-US"/>
        </a:p>
      </dgm:t>
    </dgm:pt>
    <dgm:pt modelId="{5A89532E-E862-4079-9108-99F5418D6965}">
      <dgm:prSet phldrT="[Text]" custT="1"/>
      <dgm:spPr>
        <a:solidFill>
          <a:schemeClr val="accent3">
            <a:lumMod val="50000"/>
          </a:schemeClr>
        </a:solidFill>
      </dgm:spPr>
      <dgm:t>
        <a:bodyPr/>
        <a:lstStyle/>
        <a:p>
          <a:r>
            <a:rPr lang="en-US" sz="1600" b="0" dirty="0" smtClean="0"/>
            <a:t>Free of Cost health advice and information via 4 digit short-code (9123)</a:t>
          </a:r>
          <a:endParaRPr lang="en-US" sz="1600" b="0" dirty="0"/>
        </a:p>
      </dgm:t>
    </dgm:pt>
    <dgm:pt modelId="{275F4F4A-4BA8-4A7A-AA94-DCF7D05FF10D}" type="parTrans" cxnId="{D75D79C8-9F87-423B-B444-5A82767F7379}">
      <dgm:prSet/>
      <dgm:spPr/>
      <dgm:t>
        <a:bodyPr/>
        <a:lstStyle/>
        <a:p>
          <a:endParaRPr lang="en-US"/>
        </a:p>
      </dgm:t>
    </dgm:pt>
    <dgm:pt modelId="{7C9C3C2E-EC80-487F-B6EF-E6A08CE65360}" type="sibTrans" cxnId="{D75D79C8-9F87-423B-B444-5A82767F7379}">
      <dgm:prSet/>
      <dgm:spPr/>
      <dgm:t>
        <a:bodyPr/>
        <a:lstStyle/>
        <a:p>
          <a:endParaRPr lang="en-US"/>
        </a:p>
      </dgm:t>
    </dgm:pt>
    <dgm:pt modelId="{71F1EF1E-3BB5-4D34-BE8C-5473E2A0496A}">
      <dgm:prSet phldrT="[Text]" custT="1"/>
      <dgm:spPr>
        <a:solidFill>
          <a:schemeClr val="tx2">
            <a:lumMod val="50000"/>
          </a:schemeClr>
        </a:solidFill>
      </dgm:spPr>
      <dgm:t>
        <a:bodyPr/>
        <a:lstStyle/>
        <a:p>
          <a:r>
            <a:rPr lang="en-US" sz="1600" b="0" dirty="0" smtClean="0"/>
            <a:t>Confidential, validated, retrievable information</a:t>
          </a:r>
          <a:endParaRPr lang="en-US" sz="1600" b="0" dirty="0"/>
        </a:p>
      </dgm:t>
    </dgm:pt>
    <dgm:pt modelId="{00B9FA59-0241-460D-B884-E37C5203A5AE}" type="parTrans" cxnId="{ADF1C9F4-AC1D-4687-BD2F-2A02B8B2763B}">
      <dgm:prSet/>
      <dgm:spPr/>
      <dgm:t>
        <a:bodyPr/>
        <a:lstStyle/>
        <a:p>
          <a:endParaRPr lang="en-US"/>
        </a:p>
      </dgm:t>
    </dgm:pt>
    <dgm:pt modelId="{CF38F1B9-2DAA-4689-94B1-B0EFAF2B0080}" type="sibTrans" cxnId="{ADF1C9F4-AC1D-4687-BD2F-2A02B8B2763B}">
      <dgm:prSet/>
      <dgm:spPr/>
      <dgm:t>
        <a:bodyPr/>
        <a:lstStyle/>
        <a:p>
          <a:endParaRPr lang="en-US"/>
        </a:p>
      </dgm:t>
    </dgm:pt>
    <dgm:pt modelId="{4098D7F6-783B-4B7F-B275-0B0EC7862CA5}">
      <dgm:prSet phldrT="[Text]" custT="1"/>
      <dgm:spPr>
        <a:solidFill>
          <a:srgbClr val="7030A0"/>
        </a:solidFill>
        <a:ln>
          <a:solidFill>
            <a:srgbClr val="7030A0"/>
          </a:solidFill>
        </a:ln>
      </dgm:spPr>
      <dgm:t>
        <a:bodyPr/>
        <a:lstStyle/>
        <a:p>
          <a:r>
            <a:rPr lang="en-US" sz="2100" dirty="0" smtClean="0"/>
            <a:t>Call-Out Health Education and Counseling Services</a:t>
          </a:r>
          <a:endParaRPr lang="en-US" sz="2100" dirty="0"/>
        </a:p>
      </dgm:t>
    </dgm:pt>
    <dgm:pt modelId="{4C87812E-088A-46D8-828A-C5B797E1C32F}" type="parTrans" cxnId="{AA5055E6-B20E-49AB-863C-ED6F954E44A3}">
      <dgm:prSet/>
      <dgm:spPr/>
      <dgm:t>
        <a:bodyPr/>
        <a:lstStyle/>
        <a:p>
          <a:endParaRPr lang="en-US"/>
        </a:p>
      </dgm:t>
    </dgm:pt>
    <dgm:pt modelId="{16B727A0-7D25-492E-9949-EF30DE4B183B}" type="sibTrans" cxnId="{AA5055E6-B20E-49AB-863C-ED6F954E44A3}">
      <dgm:prSet/>
      <dgm:spPr/>
      <dgm:t>
        <a:bodyPr/>
        <a:lstStyle/>
        <a:p>
          <a:endParaRPr lang="en-US"/>
        </a:p>
      </dgm:t>
    </dgm:pt>
    <dgm:pt modelId="{24633ED4-0957-4495-9094-4D959D0B14ED}">
      <dgm:prSet phldrT="[Text]" custT="1"/>
      <dgm:spPr>
        <a:solidFill>
          <a:schemeClr val="accent4">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0" dirty="0" smtClean="0"/>
            <a:t>Health Screening to identify  Health Risk Factors</a:t>
          </a:r>
        </a:p>
      </dgm:t>
    </dgm:pt>
    <dgm:pt modelId="{B604C4DC-2271-4E74-8531-041431565941}" type="parTrans" cxnId="{9A80673A-DF55-4C67-9D86-C4F2ED5BBC9F}">
      <dgm:prSet/>
      <dgm:spPr/>
      <dgm:t>
        <a:bodyPr/>
        <a:lstStyle/>
        <a:p>
          <a:endParaRPr lang="en-US"/>
        </a:p>
      </dgm:t>
    </dgm:pt>
    <dgm:pt modelId="{1DB571B6-BD8E-4D1E-837A-837EF50E3944}" type="sibTrans" cxnId="{9A80673A-DF55-4C67-9D86-C4F2ED5BBC9F}">
      <dgm:prSet/>
      <dgm:spPr/>
      <dgm:t>
        <a:bodyPr/>
        <a:lstStyle/>
        <a:p>
          <a:endParaRPr lang="en-US"/>
        </a:p>
      </dgm:t>
    </dgm:pt>
    <dgm:pt modelId="{B89764E8-5B57-49B0-BCE3-8C2DA48D36B6}">
      <dgm:prSet phldrT="[Text]" custT="1"/>
      <dgm:spPr>
        <a:solidFill>
          <a:schemeClr val="accent4">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0" dirty="0" smtClean="0"/>
            <a:t>Health Alerts to support compliance and behavioral change</a:t>
          </a:r>
          <a:endParaRPr lang="en-US" sz="1600" b="0" dirty="0"/>
        </a:p>
      </dgm:t>
    </dgm:pt>
    <dgm:pt modelId="{C1AB0AFD-815E-4339-92F8-8866E6C7C22E}" type="parTrans" cxnId="{C545B467-4240-46FD-BD12-45949DE1A0B2}">
      <dgm:prSet/>
      <dgm:spPr/>
      <dgm:t>
        <a:bodyPr/>
        <a:lstStyle/>
        <a:p>
          <a:endParaRPr lang="en-US"/>
        </a:p>
      </dgm:t>
    </dgm:pt>
    <dgm:pt modelId="{EFF0CD34-48F1-4F81-8B0E-9EC3FD4DD855}" type="sibTrans" cxnId="{C545B467-4240-46FD-BD12-45949DE1A0B2}">
      <dgm:prSet/>
      <dgm:spPr/>
      <dgm:t>
        <a:bodyPr/>
        <a:lstStyle/>
        <a:p>
          <a:endParaRPr lang="en-US"/>
        </a:p>
      </dgm:t>
    </dgm:pt>
    <dgm:pt modelId="{EFA10116-61F3-4014-A0D6-EBC8205799A7}">
      <dgm:prSet phldrT="[Text]" custT="1"/>
      <dgm:spPr>
        <a:solidFill>
          <a:schemeClr val="tx2">
            <a:lumMod val="50000"/>
          </a:schemeClr>
        </a:solidFill>
      </dgm:spPr>
      <dgm:t>
        <a:bodyPr/>
        <a:lstStyle/>
        <a:p>
          <a:r>
            <a:rPr lang="en-US" sz="1600" b="0" dirty="0" smtClean="0"/>
            <a:t>Available to caller based on the needs of information , time and convenience</a:t>
          </a:r>
          <a:endParaRPr lang="en-US" sz="1600" b="0" dirty="0"/>
        </a:p>
      </dgm:t>
    </dgm:pt>
    <dgm:pt modelId="{4FD86B64-E753-48C0-82AB-6B6BBB066158}" type="sibTrans" cxnId="{12A8C9DF-9968-4F03-B796-EBF604FB2ECB}">
      <dgm:prSet/>
      <dgm:spPr/>
      <dgm:t>
        <a:bodyPr/>
        <a:lstStyle/>
        <a:p>
          <a:endParaRPr lang="en-US"/>
        </a:p>
      </dgm:t>
    </dgm:pt>
    <dgm:pt modelId="{F193C12D-A5FC-43E4-8921-17899324E421}" type="parTrans" cxnId="{12A8C9DF-9968-4F03-B796-EBF604FB2ECB}">
      <dgm:prSet/>
      <dgm:spPr/>
      <dgm:t>
        <a:bodyPr/>
        <a:lstStyle/>
        <a:p>
          <a:endParaRPr lang="en-US"/>
        </a:p>
      </dgm:t>
    </dgm:pt>
    <dgm:pt modelId="{32F4EF8B-FA48-412A-8F11-81D26C733570}" type="pres">
      <dgm:prSet presAssocID="{509E2CBE-5267-48D0-8BE0-732E77578F6F}" presName="Name0" presStyleCnt="0">
        <dgm:presLayoutVars>
          <dgm:chPref val="1"/>
          <dgm:dir/>
          <dgm:animOne val="branch"/>
          <dgm:animLvl val="lvl"/>
          <dgm:resizeHandles/>
        </dgm:presLayoutVars>
      </dgm:prSet>
      <dgm:spPr/>
      <dgm:t>
        <a:bodyPr/>
        <a:lstStyle/>
        <a:p>
          <a:endParaRPr lang="en-US"/>
        </a:p>
      </dgm:t>
    </dgm:pt>
    <dgm:pt modelId="{52D91BD4-4A7A-439A-8414-23A3BE9E454D}" type="pres">
      <dgm:prSet presAssocID="{9803A824-3B80-4AE7-9FC8-1416A2B6B449}" presName="vertOne" presStyleCnt="0"/>
      <dgm:spPr/>
    </dgm:pt>
    <dgm:pt modelId="{143A597A-906D-45D8-8853-47456127F398}" type="pres">
      <dgm:prSet presAssocID="{9803A824-3B80-4AE7-9FC8-1416A2B6B449}" presName="txOne" presStyleLbl="node0" presStyleIdx="0" presStyleCnt="1" custScaleY="37132">
        <dgm:presLayoutVars>
          <dgm:chPref val="3"/>
        </dgm:presLayoutVars>
      </dgm:prSet>
      <dgm:spPr/>
      <dgm:t>
        <a:bodyPr/>
        <a:lstStyle/>
        <a:p>
          <a:endParaRPr lang="en-US"/>
        </a:p>
      </dgm:t>
    </dgm:pt>
    <dgm:pt modelId="{8AF3F12E-227C-4141-BE54-6DF5D4C7E668}" type="pres">
      <dgm:prSet presAssocID="{9803A824-3B80-4AE7-9FC8-1416A2B6B449}" presName="parTransOne" presStyleCnt="0"/>
      <dgm:spPr/>
    </dgm:pt>
    <dgm:pt modelId="{1667CCFB-A67D-45D6-AF55-58961B57F547}" type="pres">
      <dgm:prSet presAssocID="{9803A824-3B80-4AE7-9FC8-1416A2B6B449}" presName="horzOne" presStyleCnt="0"/>
      <dgm:spPr/>
    </dgm:pt>
    <dgm:pt modelId="{728683B5-5C42-4BB0-955E-C8E3D7E0D38D}" type="pres">
      <dgm:prSet presAssocID="{4A38D557-6CBE-4EF6-95F2-56A32FE41C56}" presName="vertTwo" presStyleCnt="0"/>
      <dgm:spPr/>
    </dgm:pt>
    <dgm:pt modelId="{1AC3661D-4B37-4FE6-8F73-E74EAA7951BC}" type="pres">
      <dgm:prSet presAssocID="{4A38D557-6CBE-4EF6-95F2-56A32FE41C56}" presName="txTwo" presStyleLbl="node2" presStyleIdx="0" presStyleCnt="3" custScaleX="94304" custScaleY="57572" custLinFactNeighborX="1911" custLinFactNeighborY="-83778">
        <dgm:presLayoutVars>
          <dgm:chPref val="3"/>
        </dgm:presLayoutVars>
      </dgm:prSet>
      <dgm:spPr/>
      <dgm:t>
        <a:bodyPr/>
        <a:lstStyle/>
        <a:p>
          <a:endParaRPr lang="en-US"/>
        </a:p>
      </dgm:t>
    </dgm:pt>
    <dgm:pt modelId="{E97B26EF-6D4D-4DB6-8B8B-53BFA8521C88}" type="pres">
      <dgm:prSet presAssocID="{4A38D557-6CBE-4EF6-95F2-56A32FE41C56}" presName="parTransTwo" presStyleCnt="0"/>
      <dgm:spPr/>
    </dgm:pt>
    <dgm:pt modelId="{7FD6AB3D-6089-487B-93F4-93457E74497C}" type="pres">
      <dgm:prSet presAssocID="{4A38D557-6CBE-4EF6-95F2-56A32FE41C56}" presName="horzTwo" presStyleCnt="0"/>
      <dgm:spPr/>
    </dgm:pt>
    <dgm:pt modelId="{CC5D1735-3024-46AA-BB6C-B0B84BE27B30}" type="pres">
      <dgm:prSet presAssocID="{BD37CF07-E22A-4518-A914-EA1EED29CEEF}" presName="vertThree" presStyleCnt="0"/>
      <dgm:spPr/>
    </dgm:pt>
    <dgm:pt modelId="{5641E186-D378-4DD6-96D7-3B7DF49FA4E1}" type="pres">
      <dgm:prSet presAssocID="{BD37CF07-E22A-4518-A914-EA1EED29CEEF}" presName="txThree" presStyleLbl="node3" presStyleIdx="0" presStyleCnt="7" custLinFactNeighborY="-7199">
        <dgm:presLayoutVars>
          <dgm:chPref val="3"/>
        </dgm:presLayoutVars>
      </dgm:prSet>
      <dgm:spPr/>
      <dgm:t>
        <a:bodyPr/>
        <a:lstStyle/>
        <a:p>
          <a:endParaRPr lang="en-US"/>
        </a:p>
      </dgm:t>
    </dgm:pt>
    <dgm:pt modelId="{B8AD445B-661B-4622-98E4-BBCCF7F902FB}" type="pres">
      <dgm:prSet presAssocID="{BD37CF07-E22A-4518-A914-EA1EED29CEEF}" presName="horzThree" presStyleCnt="0"/>
      <dgm:spPr/>
    </dgm:pt>
    <dgm:pt modelId="{B59B430E-E2E3-44E4-8C84-3C56353689C9}" type="pres">
      <dgm:prSet presAssocID="{56824251-5D2C-4823-A43D-9077B2082CB0}" presName="sibSpaceThree" presStyleCnt="0"/>
      <dgm:spPr/>
    </dgm:pt>
    <dgm:pt modelId="{7BD21189-78DF-4299-80E9-C027FD4E1AFD}" type="pres">
      <dgm:prSet presAssocID="{C01463AD-4356-40FD-8934-C889548B3068}" presName="vertThree" presStyleCnt="0"/>
      <dgm:spPr/>
    </dgm:pt>
    <dgm:pt modelId="{9B29991B-F881-4CB9-9867-7D25FD11547F}" type="pres">
      <dgm:prSet presAssocID="{C01463AD-4356-40FD-8934-C889548B3068}" presName="txThree" presStyleLbl="node3" presStyleIdx="1" presStyleCnt="7" custLinFactNeighborY="-7199">
        <dgm:presLayoutVars>
          <dgm:chPref val="3"/>
        </dgm:presLayoutVars>
      </dgm:prSet>
      <dgm:spPr/>
      <dgm:t>
        <a:bodyPr/>
        <a:lstStyle/>
        <a:p>
          <a:endParaRPr lang="en-US"/>
        </a:p>
      </dgm:t>
    </dgm:pt>
    <dgm:pt modelId="{51FDA6BF-ABD1-4734-98A4-E2E287A5323B}" type="pres">
      <dgm:prSet presAssocID="{C01463AD-4356-40FD-8934-C889548B3068}" presName="horzThree" presStyleCnt="0"/>
      <dgm:spPr/>
    </dgm:pt>
    <dgm:pt modelId="{12250325-77EB-40F2-A35F-D4BAF357B34A}" type="pres">
      <dgm:prSet presAssocID="{1E1941D1-9E63-4E93-B5BC-632566969F43}" presName="sibSpaceThree" presStyleCnt="0"/>
      <dgm:spPr/>
    </dgm:pt>
    <dgm:pt modelId="{24CAFA94-400D-46C6-A166-3BB7B1124B9C}" type="pres">
      <dgm:prSet presAssocID="{5A89532E-E862-4079-9108-99F5418D6965}" presName="vertThree" presStyleCnt="0"/>
      <dgm:spPr/>
    </dgm:pt>
    <dgm:pt modelId="{A05F7AE4-3D74-45F7-A302-5D428CFE2A1A}" type="pres">
      <dgm:prSet presAssocID="{5A89532E-E862-4079-9108-99F5418D6965}" presName="txThree" presStyleLbl="node3" presStyleIdx="2" presStyleCnt="7" custLinFactNeighborY="-7199">
        <dgm:presLayoutVars>
          <dgm:chPref val="3"/>
        </dgm:presLayoutVars>
      </dgm:prSet>
      <dgm:spPr/>
      <dgm:t>
        <a:bodyPr/>
        <a:lstStyle/>
        <a:p>
          <a:endParaRPr lang="en-US"/>
        </a:p>
      </dgm:t>
    </dgm:pt>
    <dgm:pt modelId="{3923926A-519C-42A7-B15E-F0ECAF6A7D00}" type="pres">
      <dgm:prSet presAssocID="{5A89532E-E862-4079-9108-99F5418D6965}" presName="horzThree" presStyleCnt="0"/>
      <dgm:spPr/>
    </dgm:pt>
    <dgm:pt modelId="{19B7FF53-EC4C-4025-B2FD-FBADE77EDAB6}" type="pres">
      <dgm:prSet presAssocID="{945DB04F-11F1-47A6-9FA7-2EE2AC4097C3}" presName="sibSpaceTwo" presStyleCnt="0"/>
      <dgm:spPr/>
    </dgm:pt>
    <dgm:pt modelId="{E5820207-4CFC-4BE9-8141-13B6C0E35E62}" type="pres">
      <dgm:prSet presAssocID="{E4C2DCA8-5CC4-4246-8F0E-FD5261EDA8B0}" presName="vertTwo" presStyleCnt="0"/>
      <dgm:spPr/>
    </dgm:pt>
    <dgm:pt modelId="{A00620E1-EB80-46B3-8344-791230E4430B}" type="pres">
      <dgm:prSet presAssocID="{E4C2DCA8-5CC4-4246-8F0E-FD5261EDA8B0}" presName="txTwo" presStyleLbl="node2" presStyleIdx="1" presStyleCnt="3" custScaleY="57572" custLinFactNeighborX="-2528" custLinFactNeighborY="-81866">
        <dgm:presLayoutVars>
          <dgm:chPref val="3"/>
        </dgm:presLayoutVars>
      </dgm:prSet>
      <dgm:spPr/>
      <dgm:t>
        <a:bodyPr/>
        <a:lstStyle/>
        <a:p>
          <a:endParaRPr lang="en-US"/>
        </a:p>
      </dgm:t>
    </dgm:pt>
    <dgm:pt modelId="{A9F2B137-530D-41A4-9827-5C517CF95671}" type="pres">
      <dgm:prSet presAssocID="{E4C2DCA8-5CC4-4246-8F0E-FD5261EDA8B0}" presName="parTransTwo" presStyleCnt="0"/>
      <dgm:spPr/>
    </dgm:pt>
    <dgm:pt modelId="{46A0AC87-5CDB-4572-AA6E-675298453951}" type="pres">
      <dgm:prSet presAssocID="{E4C2DCA8-5CC4-4246-8F0E-FD5261EDA8B0}" presName="horzTwo" presStyleCnt="0"/>
      <dgm:spPr/>
    </dgm:pt>
    <dgm:pt modelId="{D8CAAFAF-A12F-458A-9B6C-46B74895E849}" type="pres">
      <dgm:prSet presAssocID="{EFA10116-61F3-4014-A0D6-EBC8205799A7}" presName="vertThree" presStyleCnt="0"/>
      <dgm:spPr/>
    </dgm:pt>
    <dgm:pt modelId="{6E35BD05-A0C6-42BC-AFEA-EDFBDE409AEA}" type="pres">
      <dgm:prSet presAssocID="{EFA10116-61F3-4014-A0D6-EBC8205799A7}" presName="txThree" presStyleLbl="node3" presStyleIdx="3" presStyleCnt="7" custLinFactNeighborY="-7199">
        <dgm:presLayoutVars>
          <dgm:chPref val="3"/>
        </dgm:presLayoutVars>
      </dgm:prSet>
      <dgm:spPr/>
      <dgm:t>
        <a:bodyPr/>
        <a:lstStyle/>
        <a:p>
          <a:endParaRPr lang="en-US"/>
        </a:p>
      </dgm:t>
    </dgm:pt>
    <dgm:pt modelId="{D1A62D96-6D53-4564-B0E7-37E25607758B}" type="pres">
      <dgm:prSet presAssocID="{EFA10116-61F3-4014-A0D6-EBC8205799A7}" presName="horzThree" presStyleCnt="0"/>
      <dgm:spPr/>
    </dgm:pt>
    <dgm:pt modelId="{527D7AF3-515A-4FCF-A668-5F249C9F0B00}" type="pres">
      <dgm:prSet presAssocID="{4FD86B64-E753-48C0-82AB-6B6BBB066158}" presName="sibSpaceThree" presStyleCnt="0"/>
      <dgm:spPr/>
    </dgm:pt>
    <dgm:pt modelId="{C7928E29-0BEF-498D-BF47-4D434DA98B22}" type="pres">
      <dgm:prSet presAssocID="{71F1EF1E-3BB5-4D34-BE8C-5473E2A0496A}" presName="vertThree" presStyleCnt="0"/>
      <dgm:spPr/>
    </dgm:pt>
    <dgm:pt modelId="{196A5137-EA31-427F-B3E2-554A0FF790D8}" type="pres">
      <dgm:prSet presAssocID="{71F1EF1E-3BB5-4D34-BE8C-5473E2A0496A}" presName="txThree" presStyleLbl="node3" presStyleIdx="4" presStyleCnt="7" custLinFactNeighborY="-7199">
        <dgm:presLayoutVars>
          <dgm:chPref val="3"/>
        </dgm:presLayoutVars>
      </dgm:prSet>
      <dgm:spPr/>
      <dgm:t>
        <a:bodyPr/>
        <a:lstStyle/>
        <a:p>
          <a:endParaRPr lang="en-US"/>
        </a:p>
      </dgm:t>
    </dgm:pt>
    <dgm:pt modelId="{F16BD1FB-4FC5-4C57-A093-66CCE3488E62}" type="pres">
      <dgm:prSet presAssocID="{71F1EF1E-3BB5-4D34-BE8C-5473E2A0496A}" presName="horzThree" presStyleCnt="0"/>
      <dgm:spPr/>
    </dgm:pt>
    <dgm:pt modelId="{47227621-BCB6-439C-ABA0-65C66B543251}" type="pres">
      <dgm:prSet presAssocID="{1B9451A5-722E-443D-8561-B621A68349FD}" presName="sibSpaceTwo" presStyleCnt="0"/>
      <dgm:spPr/>
    </dgm:pt>
    <dgm:pt modelId="{AEF6C8D5-C39F-4FA7-B162-17063D6FB946}" type="pres">
      <dgm:prSet presAssocID="{4098D7F6-783B-4B7F-B275-0B0EC7862CA5}" presName="vertTwo" presStyleCnt="0"/>
      <dgm:spPr/>
    </dgm:pt>
    <dgm:pt modelId="{23081872-FEC8-4BE1-96F8-78E3C4059877}" type="pres">
      <dgm:prSet presAssocID="{4098D7F6-783B-4B7F-B275-0B0EC7862CA5}" presName="txTwo" presStyleLbl="node2" presStyleIdx="2" presStyleCnt="3" custScaleY="57572" custLinFactNeighborX="-1589" custLinFactNeighborY="-81866">
        <dgm:presLayoutVars>
          <dgm:chPref val="3"/>
        </dgm:presLayoutVars>
      </dgm:prSet>
      <dgm:spPr/>
      <dgm:t>
        <a:bodyPr/>
        <a:lstStyle/>
        <a:p>
          <a:endParaRPr lang="en-US"/>
        </a:p>
      </dgm:t>
    </dgm:pt>
    <dgm:pt modelId="{370E0770-EE36-4B4A-999F-E9138033CBFF}" type="pres">
      <dgm:prSet presAssocID="{4098D7F6-783B-4B7F-B275-0B0EC7862CA5}" presName="parTransTwo" presStyleCnt="0"/>
      <dgm:spPr/>
    </dgm:pt>
    <dgm:pt modelId="{0F426C32-C604-40B9-9E89-5E04D2186B80}" type="pres">
      <dgm:prSet presAssocID="{4098D7F6-783B-4B7F-B275-0B0EC7862CA5}" presName="horzTwo" presStyleCnt="0"/>
      <dgm:spPr/>
    </dgm:pt>
    <dgm:pt modelId="{59FFC0C4-71AF-4117-9FBD-05BFD5E0680F}" type="pres">
      <dgm:prSet presAssocID="{24633ED4-0957-4495-9094-4D959D0B14ED}" presName="vertThree" presStyleCnt="0"/>
      <dgm:spPr/>
    </dgm:pt>
    <dgm:pt modelId="{B21BA2C8-B4CA-48B7-82C7-296D57666ACB}" type="pres">
      <dgm:prSet presAssocID="{24633ED4-0957-4495-9094-4D959D0B14ED}" presName="txThree" presStyleLbl="node3" presStyleIdx="5" presStyleCnt="7" custLinFactNeighborY="-7199">
        <dgm:presLayoutVars>
          <dgm:chPref val="3"/>
        </dgm:presLayoutVars>
      </dgm:prSet>
      <dgm:spPr/>
      <dgm:t>
        <a:bodyPr/>
        <a:lstStyle/>
        <a:p>
          <a:endParaRPr lang="en-US"/>
        </a:p>
      </dgm:t>
    </dgm:pt>
    <dgm:pt modelId="{A4383547-6908-4BE9-91C4-18F0A9D2556F}" type="pres">
      <dgm:prSet presAssocID="{24633ED4-0957-4495-9094-4D959D0B14ED}" presName="horzThree" presStyleCnt="0"/>
      <dgm:spPr/>
    </dgm:pt>
    <dgm:pt modelId="{1ACADE48-993D-4A20-8F89-CDA9A30419B7}" type="pres">
      <dgm:prSet presAssocID="{1DB571B6-BD8E-4D1E-837A-837EF50E3944}" presName="sibSpaceThree" presStyleCnt="0"/>
      <dgm:spPr/>
    </dgm:pt>
    <dgm:pt modelId="{0550CD7F-93DC-4F90-97D9-7C64E80DA6BA}" type="pres">
      <dgm:prSet presAssocID="{B89764E8-5B57-49B0-BCE3-8C2DA48D36B6}" presName="vertThree" presStyleCnt="0"/>
      <dgm:spPr/>
    </dgm:pt>
    <dgm:pt modelId="{F06677A2-8A19-4F24-9441-2FE679232473}" type="pres">
      <dgm:prSet presAssocID="{B89764E8-5B57-49B0-BCE3-8C2DA48D36B6}" presName="txThree" presStyleLbl="node3" presStyleIdx="6" presStyleCnt="7" custLinFactNeighborY="-7199">
        <dgm:presLayoutVars>
          <dgm:chPref val="3"/>
        </dgm:presLayoutVars>
      </dgm:prSet>
      <dgm:spPr/>
      <dgm:t>
        <a:bodyPr/>
        <a:lstStyle/>
        <a:p>
          <a:endParaRPr lang="en-US"/>
        </a:p>
      </dgm:t>
    </dgm:pt>
    <dgm:pt modelId="{E4449F9E-AC5E-468A-975B-509D70356959}" type="pres">
      <dgm:prSet presAssocID="{B89764E8-5B57-49B0-BCE3-8C2DA48D36B6}" presName="horzThree" presStyleCnt="0"/>
      <dgm:spPr/>
    </dgm:pt>
  </dgm:ptLst>
  <dgm:cxnLst>
    <dgm:cxn modelId="{B31E2A8F-CDF6-47A5-B72B-26C65AE9462B}" type="presOf" srcId="{C01463AD-4356-40FD-8934-C889548B3068}" destId="{9B29991B-F881-4CB9-9867-7D25FD11547F}" srcOrd="0" destOrd="0" presId="urn:microsoft.com/office/officeart/2005/8/layout/hierarchy4"/>
    <dgm:cxn modelId="{12A8C9DF-9968-4F03-B796-EBF604FB2ECB}" srcId="{E4C2DCA8-5CC4-4246-8F0E-FD5261EDA8B0}" destId="{EFA10116-61F3-4014-A0D6-EBC8205799A7}" srcOrd="0" destOrd="0" parTransId="{F193C12D-A5FC-43E4-8921-17899324E421}" sibTransId="{4FD86B64-E753-48C0-82AB-6B6BBB066158}"/>
    <dgm:cxn modelId="{C545B467-4240-46FD-BD12-45949DE1A0B2}" srcId="{4098D7F6-783B-4B7F-B275-0B0EC7862CA5}" destId="{B89764E8-5B57-49B0-BCE3-8C2DA48D36B6}" srcOrd="1" destOrd="0" parTransId="{C1AB0AFD-815E-4339-92F8-8866E6C7C22E}" sibTransId="{EFF0CD34-48F1-4F81-8B0E-9EC3FD4DD855}"/>
    <dgm:cxn modelId="{6A59149F-C4F2-4B4E-B63F-B39B6ADCA2E3}" type="presOf" srcId="{BD37CF07-E22A-4518-A914-EA1EED29CEEF}" destId="{5641E186-D378-4DD6-96D7-3B7DF49FA4E1}" srcOrd="0" destOrd="0" presId="urn:microsoft.com/office/officeart/2005/8/layout/hierarchy4"/>
    <dgm:cxn modelId="{CD2CE261-D1CD-44A1-8322-782389FBD191}" type="presOf" srcId="{9803A824-3B80-4AE7-9FC8-1416A2B6B449}" destId="{143A597A-906D-45D8-8853-47456127F398}" srcOrd="0" destOrd="0" presId="urn:microsoft.com/office/officeart/2005/8/layout/hierarchy4"/>
    <dgm:cxn modelId="{AA5055E6-B20E-49AB-863C-ED6F954E44A3}" srcId="{9803A824-3B80-4AE7-9FC8-1416A2B6B449}" destId="{4098D7F6-783B-4B7F-B275-0B0EC7862CA5}" srcOrd="2" destOrd="0" parTransId="{4C87812E-088A-46D8-828A-C5B797E1C32F}" sibTransId="{16B727A0-7D25-492E-9949-EF30DE4B183B}"/>
    <dgm:cxn modelId="{DD58BEE3-EF68-489F-99C5-EE056781F228}" type="presOf" srcId="{509E2CBE-5267-48D0-8BE0-732E77578F6F}" destId="{32F4EF8B-FA48-412A-8F11-81D26C733570}" srcOrd="0" destOrd="0" presId="urn:microsoft.com/office/officeart/2005/8/layout/hierarchy4"/>
    <dgm:cxn modelId="{86836C16-680B-42B3-B62A-46B284EBF0C2}" type="presOf" srcId="{EFA10116-61F3-4014-A0D6-EBC8205799A7}" destId="{6E35BD05-A0C6-42BC-AFEA-EDFBDE409AEA}" srcOrd="0" destOrd="0" presId="urn:microsoft.com/office/officeart/2005/8/layout/hierarchy4"/>
    <dgm:cxn modelId="{ADF1C9F4-AC1D-4687-BD2F-2A02B8B2763B}" srcId="{E4C2DCA8-5CC4-4246-8F0E-FD5261EDA8B0}" destId="{71F1EF1E-3BB5-4D34-BE8C-5473E2A0496A}" srcOrd="1" destOrd="0" parTransId="{00B9FA59-0241-460D-B884-E37C5203A5AE}" sibTransId="{CF38F1B9-2DAA-4689-94B1-B0EFAF2B0080}"/>
    <dgm:cxn modelId="{658CCE04-05EC-4AD5-B7FB-6C214F1A0303}" srcId="{4A38D557-6CBE-4EF6-95F2-56A32FE41C56}" destId="{BD37CF07-E22A-4518-A914-EA1EED29CEEF}" srcOrd="0" destOrd="0" parTransId="{089F85F9-E965-4EBC-8E11-CAD076E9AD17}" sibTransId="{56824251-5D2C-4823-A43D-9077B2082CB0}"/>
    <dgm:cxn modelId="{CAEB71C8-9834-40DE-9964-8B141CFC416D}" srcId="{9803A824-3B80-4AE7-9FC8-1416A2B6B449}" destId="{4A38D557-6CBE-4EF6-95F2-56A32FE41C56}" srcOrd="0" destOrd="0" parTransId="{46E0145D-8CF5-46CC-B1F6-FFB2EEA0CE05}" sibTransId="{945DB04F-11F1-47A6-9FA7-2EE2AC4097C3}"/>
    <dgm:cxn modelId="{9A80673A-DF55-4C67-9D86-C4F2ED5BBC9F}" srcId="{4098D7F6-783B-4B7F-B275-0B0EC7862CA5}" destId="{24633ED4-0957-4495-9094-4D959D0B14ED}" srcOrd="0" destOrd="0" parTransId="{B604C4DC-2271-4E74-8531-041431565941}" sibTransId="{1DB571B6-BD8E-4D1E-837A-837EF50E3944}"/>
    <dgm:cxn modelId="{7386946E-B002-4F69-93B1-ABB071DD20E6}" type="presOf" srcId="{5A89532E-E862-4079-9108-99F5418D6965}" destId="{A05F7AE4-3D74-45F7-A302-5D428CFE2A1A}" srcOrd="0" destOrd="0" presId="urn:microsoft.com/office/officeart/2005/8/layout/hierarchy4"/>
    <dgm:cxn modelId="{F63814F7-C65A-4B7A-841D-04F59C68D6EE}" type="presOf" srcId="{24633ED4-0957-4495-9094-4D959D0B14ED}" destId="{B21BA2C8-B4CA-48B7-82C7-296D57666ACB}" srcOrd="0" destOrd="0" presId="urn:microsoft.com/office/officeart/2005/8/layout/hierarchy4"/>
    <dgm:cxn modelId="{983BFE4E-4175-4B72-809A-743F3925A79D}" type="presOf" srcId="{E4C2DCA8-5CC4-4246-8F0E-FD5261EDA8B0}" destId="{A00620E1-EB80-46B3-8344-791230E4430B}" srcOrd="0" destOrd="0" presId="urn:microsoft.com/office/officeart/2005/8/layout/hierarchy4"/>
    <dgm:cxn modelId="{07B97492-5003-4CDF-A954-C5A4AC641EEF}" type="presOf" srcId="{4A38D557-6CBE-4EF6-95F2-56A32FE41C56}" destId="{1AC3661D-4B37-4FE6-8F73-E74EAA7951BC}" srcOrd="0" destOrd="0" presId="urn:microsoft.com/office/officeart/2005/8/layout/hierarchy4"/>
    <dgm:cxn modelId="{3B741561-026F-4D47-9BBB-C3E1A9EB246F}" srcId="{9803A824-3B80-4AE7-9FC8-1416A2B6B449}" destId="{E4C2DCA8-5CC4-4246-8F0E-FD5261EDA8B0}" srcOrd="1" destOrd="0" parTransId="{E41D6E8B-1B2A-4A7F-AFC6-E1329C6C25B3}" sibTransId="{1B9451A5-722E-443D-8561-B621A68349FD}"/>
    <dgm:cxn modelId="{6FACA2D5-BC42-4409-8A9E-3A3A79735336}" srcId="{509E2CBE-5267-48D0-8BE0-732E77578F6F}" destId="{9803A824-3B80-4AE7-9FC8-1416A2B6B449}" srcOrd="0" destOrd="0" parTransId="{D60CE9C6-FBCE-43E5-B92D-4C2745734436}" sibTransId="{1F3F78B9-1B1F-4159-B2DD-4D1CED53493C}"/>
    <dgm:cxn modelId="{81A3DE31-FFD2-4F69-850A-E1E88F3DCCC7}" srcId="{4A38D557-6CBE-4EF6-95F2-56A32FE41C56}" destId="{C01463AD-4356-40FD-8934-C889548B3068}" srcOrd="1" destOrd="0" parTransId="{398786CA-F892-467B-8E48-128913DE81D3}" sibTransId="{1E1941D1-9E63-4E93-B5BC-632566969F43}"/>
    <dgm:cxn modelId="{4D3F739A-EB1E-4B2E-B7E7-0E637AF7427D}" type="presOf" srcId="{B89764E8-5B57-49B0-BCE3-8C2DA48D36B6}" destId="{F06677A2-8A19-4F24-9441-2FE679232473}" srcOrd="0" destOrd="0" presId="urn:microsoft.com/office/officeart/2005/8/layout/hierarchy4"/>
    <dgm:cxn modelId="{23032B7D-A348-4757-8FBC-C152B4CDECD8}" type="presOf" srcId="{71F1EF1E-3BB5-4D34-BE8C-5473E2A0496A}" destId="{196A5137-EA31-427F-B3E2-554A0FF790D8}" srcOrd="0" destOrd="0" presId="urn:microsoft.com/office/officeart/2005/8/layout/hierarchy4"/>
    <dgm:cxn modelId="{D75D79C8-9F87-423B-B444-5A82767F7379}" srcId="{4A38D557-6CBE-4EF6-95F2-56A32FE41C56}" destId="{5A89532E-E862-4079-9108-99F5418D6965}" srcOrd="2" destOrd="0" parTransId="{275F4F4A-4BA8-4A7A-AA94-DCF7D05FF10D}" sibTransId="{7C9C3C2E-EC80-487F-B6EF-E6A08CE65360}"/>
    <dgm:cxn modelId="{151C2300-8EF8-4041-A595-27D78F7FA9CF}" type="presOf" srcId="{4098D7F6-783B-4B7F-B275-0B0EC7862CA5}" destId="{23081872-FEC8-4BE1-96F8-78E3C4059877}" srcOrd="0" destOrd="0" presId="urn:microsoft.com/office/officeart/2005/8/layout/hierarchy4"/>
    <dgm:cxn modelId="{192B9240-5A20-4E10-AE24-3C6D704EBF88}" type="presParOf" srcId="{32F4EF8B-FA48-412A-8F11-81D26C733570}" destId="{52D91BD4-4A7A-439A-8414-23A3BE9E454D}" srcOrd="0" destOrd="0" presId="urn:microsoft.com/office/officeart/2005/8/layout/hierarchy4"/>
    <dgm:cxn modelId="{2BF35E89-B12E-4959-893B-C6A14603CF24}" type="presParOf" srcId="{52D91BD4-4A7A-439A-8414-23A3BE9E454D}" destId="{143A597A-906D-45D8-8853-47456127F398}" srcOrd="0" destOrd="0" presId="urn:microsoft.com/office/officeart/2005/8/layout/hierarchy4"/>
    <dgm:cxn modelId="{E5B1AC10-8158-4A94-A728-F6E2A111C1E4}" type="presParOf" srcId="{52D91BD4-4A7A-439A-8414-23A3BE9E454D}" destId="{8AF3F12E-227C-4141-BE54-6DF5D4C7E668}" srcOrd="1" destOrd="0" presId="urn:microsoft.com/office/officeart/2005/8/layout/hierarchy4"/>
    <dgm:cxn modelId="{630DFE52-9679-4FF0-B96D-0CEC18156184}" type="presParOf" srcId="{52D91BD4-4A7A-439A-8414-23A3BE9E454D}" destId="{1667CCFB-A67D-45D6-AF55-58961B57F547}" srcOrd="2" destOrd="0" presId="urn:microsoft.com/office/officeart/2005/8/layout/hierarchy4"/>
    <dgm:cxn modelId="{C00D9B0C-B643-40A6-97E5-95CE0881F132}" type="presParOf" srcId="{1667CCFB-A67D-45D6-AF55-58961B57F547}" destId="{728683B5-5C42-4BB0-955E-C8E3D7E0D38D}" srcOrd="0" destOrd="0" presId="urn:microsoft.com/office/officeart/2005/8/layout/hierarchy4"/>
    <dgm:cxn modelId="{77B12676-A6DE-49CC-A0E0-A12574CCCA02}" type="presParOf" srcId="{728683B5-5C42-4BB0-955E-C8E3D7E0D38D}" destId="{1AC3661D-4B37-4FE6-8F73-E74EAA7951BC}" srcOrd="0" destOrd="0" presId="urn:microsoft.com/office/officeart/2005/8/layout/hierarchy4"/>
    <dgm:cxn modelId="{FF1BDE7F-36EC-43B0-A44D-6B30DA075609}" type="presParOf" srcId="{728683B5-5C42-4BB0-955E-C8E3D7E0D38D}" destId="{E97B26EF-6D4D-4DB6-8B8B-53BFA8521C88}" srcOrd="1" destOrd="0" presId="urn:microsoft.com/office/officeart/2005/8/layout/hierarchy4"/>
    <dgm:cxn modelId="{9F199F68-43ED-4F2D-BC73-07C61EE29814}" type="presParOf" srcId="{728683B5-5C42-4BB0-955E-C8E3D7E0D38D}" destId="{7FD6AB3D-6089-487B-93F4-93457E74497C}" srcOrd="2" destOrd="0" presId="urn:microsoft.com/office/officeart/2005/8/layout/hierarchy4"/>
    <dgm:cxn modelId="{3DB3845E-789D-42FB-9A40-A0AB533FA316}" type="presParOf" srcId="{7FD6AB3D-6089-487B-93F4-93457E74497C}" destId="{CC5D1735-3024-46AA-BB6C-B0B84BE27B30}" srcOrd="0" destOrd="0" presId="urn:microsoft.com/office/officeart/2005/8/layout/hierarchy4"/>
    <dgm:cxn modelId="{2406C0D6-4DF2-40C1-9088-F51B0E0EDB7E}" type="presParOf" srcId="{CC5D1735-3024-46AA-BB6C-B0B84BE27B30}" destId="{5641E186-D378-4DD6-96D7-3B7DF49FA4E1}" srcOrd="0" destOrd="0" presId="urn:microsoft.com/office/officeart/2005/8/layout/hierarchy4"/>
    <dgm:cxn modelId="{E41A4C5C-CFA8-4BC0-9FFC-C092F4521DEC}" type="presParOf" srcId="{CC5D1735-3024-46AA-BB6C-B0B84BE27B30}" destId="{B8AD445B-661B-4622-98E4-BBCCF7F902FB}" srcOrd="1" destOrd="0" presId="urn:microsoft.com/office/officeart/2005/8/layout/hierarchy4"/>
    <dgm:cxn modelId="{8B1E59EA-8196-4EDD-A298-65E33C766D12}" type="presParOf" srcId="{7FD6AB3D-6089-487B-93F4-93457E74497C}" destId="{B59B430E-E2E3-44E4-8C84-3C56353689C9}" srcOrd="1" destOrd="0" presId="urn:microsoft.com/office/officeart/2005/8/layout/hierarchy4"/>
    <dgm:cxn modelId="{7C14C56B-5810-4A6A-84A6-E07C06577E43}" type="presParOf" srcId="{7FD6AB3D-6089-487B-93F4-93457E74497C}" destId="{7BD21189-78DF-4299-80E9-C027FD4E1AFD}" srcOrd="2" destOrd="0" presId="urn:microsoft.com/office/officeart/2005/8/layout/hierarchy4"/>
    <dgm:cxn modelId="{BA7DA707-1E0E-472A-92F8-2287DF05F184}" type="presParOf" srcId="{7BD21189-78DF-4299-80E9-C027FD4E1AFD}" destId="{9B29991B-F881-4CB9-9867-7D25FD11547F}" srcOrd="0" destOrd="0" presId="urn:microsoft.com/office/officeart/2005/8/layout/hierarchy4"/>
    <dgm:cxn modelId="{7BFCC71B-BCA5-4E68-8DD8-0D4776E1D9DF}" type="presParOf" srcId="{7BD21189-78DF-4299-80E9-C027FD4E1AFD}" destId="{51FDA6BF-ABD1-4734-98A4-E2E287A5323B}" srcOrd="1" destOrd="0" presId="urn:microsoft.com/office/officeart/2005/8/layout/hierarchy4"/>
    <dgm:cxn modelId="{8348ABD8-F20E-4333-9A81-240FCD8057E1}" type="presParOf" srcId="{7FD6AB3D-6089-487B-93F4-93457E74497C}" destId="{12250325-77EB-40F2-A35F-D4BAF357B34A}" srcOrd="3" destOrd="0" presId="urn:microsoft.com/office/officeart/2005/8/layout/hierarchy4"/>
    <dgm:cxn modelId="{FECFB874-0807-4A96-A487-F1DCCCFD5899}" type="presParOf" srcId="{7FD6AB3D-6089-487B-93F4-93457E74497C}" destId="{24CAFA94-400D-46C6-A166-3BB7B1124B9C}" srcOrd="4" destOrd="0" presId="urn:microsoft.com/office/officeart/2005/8/layout/hierarchy4"/>
    <dgm:cxn modelId="{32EFF092-F43C-4076-8E47-176502BFFA25}" type="presParOf" srcId="{24CAFA94-400D-46C6-A166-3BB7B1124B9C}" destId="{A05F7AE4-3D74-45F7-A302-5D428CFE2A1A}" srcOrd="0" destOrd="0" presId="urn:microsoft.com/office/officeart/2005/8/layout/hierarchy4"/>
    <dgm:cxn modelId="{CCA5CD74-89DA-4C28-89B9-A2440435E9EA}" type="presParOf" srcId="{24CAFA94-400D-46C6-A166-3BB7B1124B9C}" destId="{3923926A-519C-42A7-B15E-F0ECAF6A7D00}" srcOrd="1" destOrd="0" presId="urn:microsoft.com/office/officeart/2005/8/layout/hierarchy4"/>
    <dgm:cxn modelId="{914ADB95-0F38-4114-A27D-3866DD0F2189}" type="presParOf" srcId="{1667CCFB-A67D-45D6-AF55-58961B57F547}" destId="{19B7FF53-EC4C-4025-B2FD-FBADE77EDAB6}" srcOrd="1" destOrd="0" presId="urn:microsoft.com/office/officeart/2005/8/layout/hierarchy4"/>
    <dgm:cxn modelId="{CE56704C-AB3E-4201-9F52-144C8CB66E82}" type="presParOf" srcId="{1667CCFB-A67D-45D6-AF55-58961B57F547}" destId="{E5820207-4CFC-4BE9-8141-13B6C0E35E62}" srcOrd="2" destOrd="0" presId="urn:microsoft.com/office/officeart/2005/8/layout/hierarchy4"/>
    <dgm:cxn modelId="{C06FDDAB-36A2-4149-9108-AE94830EB3A8}" type="presParOf" srcId="{E5820207-4CFC-4BE9-8141-13B6C0E35E62}" destId="{A00620E1-EB80-46B3-8344-791230E4430B}" srcOrd="0" destOrd="0" presId="urn:microsoft.com/office/officeart/2005/8/layout/hierarchy4"/>
    <dgm:cxn modelId="{CBC16FA2-A7D6-4146-A7C9-793AC5A409F1}" type="presParOf" srcId="{E5820207-4CFC-4BE9-8141-13B6C0E35E62}" destId="{A9F2B137-530D-41A4-9827-5C517CF95671}" srcOrd="1" destOrd="0" presId="urn:microsoft.com/office/officeart/2005/8/layout/hierarchy4"/>
    <dgm:cxn modelId="{6E476FDA-229B-4E9C-AB64-2E09968F80A2}" type="presParOf" srcId="{E5820207-4CFC-4BE9-8141-13B6C0E35E62}" destId="{46A0AC87-5CDB-4572-AA6E-675298453951}" srcOrd="2" destOrd="0" presId="urn:microsoft.com/office/officeart/2005/8/layout/hierarchy4"/>
    <dgm:cxn modelId="{76F26ED3-D876-44C9-8A5B-E66E5739DFCF}" type="presParOf" srcId="{46A0AC87-5CDB-4572-AA6E-675298453951}" destId="{D8CAAFAF-A12F-458A-9B6C-46B74895E849}" srcOrd="0" destOrd="0" presId="urn:microsoft.com/office/officeart/2005/8/layout/hierarchy4"/>
    <dgm:cxn modelId="{66BDC5EB-EDEA-44F2-873B-F4C78ED576F5}" type="presParOf" srcId="{D8CAAFAF-A12F-458A-9B6C-46B74895E849}" destId="{6E35BD05-A0C6-42BC-AFEA-EDFBDE409AEA}" srcOrd="0" destOrd="0" presId="urn:microsoft.com/office/officeart/2005/8/layout/hierarchy4"/>
    <dgm:cxn modelId="{E6DCDAEC-542D-458A-90B7-564F66528796}" type="presParOf" srcId="{D8CAAFAF-A12F-458A-9B6C-46B74895E849}" destId="{D1A62D96-6D53-4564-B0E7-37E25607758B}" srcOrd="1" destOrd="0" presId="urn:microsoft.com/office/officeart/2005/8/layout/hierarchy4"/>
    <dgm:cxn modelId="{3EBEB8E4-20D9-4715-9F6F-BA1A49972619}" type="presParOf" srcId="{46A0AC87-5CDB-4572-AA6E-675298453951}" destId="{527D7AF3-515A-4FCF-A668-5F249C9F0B00}" srcOrd="1" destOrd="0" presId="urn:microsoft.com/office/officeart/2005/8/layout/hierarchy4"/>
    <dgm:cxn modelId="{D25E32D8-15E1-4CB9-A2D4-088C75629B90}" type="presParOf" srcId="{46A0AC87-5CDB-4572-AA6E-675298453951}" destId="{C7928E29-0BEF-498D-BF47-4D434DA98B22}" srcOrd="2" destOrd="0" presId="urn:microsoft.com/office/officeart/2005/8/layout/hierarchy4"/>
    <dgm:cxn modelId="{D3680001-D499-4641-8421-801EAAB4F5B2}" type="presParOf" srcId="{C7928E29-0BEF-498D-BF47-4D434DA98B22}" destId="{196A5137-EA31-427F-B3E2-554A0FF790D8}" srcOrd="0" destOrd="0" presId="urn:microsoft.com/office/officeart/2005/8/layout/hierarchy4"/>
    <dgm:cxn modelId="{31B2E1A2-0E49-4557-885C-2FAAC7941601}" type="presParOf" srcId="{C7928E29-0BEF-498D-BF47-4D434DA98B22}" destId="{F16BD1FB-4FC5-4C57-A093-66CCE3488E62}" srcOrd="1" destOrd="0" presId="urn:microsoft.com/office/officeart/2005/8/layout/hierarchy4"/>
    <dgm:cxn modelId="{BBBF5837-EE12-4E75-B124-04A541FA5493}" type="presParOf" srcId="{1667CCFB-A67D-45D6-AF55-58961B57F547}" destId="{47227621-BCB6-439C-ABA0-65C66B543251}" srcOrd="3" destOrd="0" presId="urn:microsoft.com/office/officeart/2005/8/layout/hierarchy4"/>
    <dgm:cxn modelId="{82659D60-8065-4A11-9792-799540339C48}" type="presParOf" srcId="{1667CCFB-A67D-45D6-AF55-58961B57F547}" destId="{AEF6C8D5-C39F-4FA7-B162-17063D6FB946}" srcOrd="4" destOrd="0" presId="urn:microsoft.com/office/officeart/2005/8/layout/hierarchy4"/>
    <dgm:cxn modelId="{99EF26F0-646D-4466-8090-D931A3EF5F3A}" type="presParOf" srcId="{AEF6C8D5-C39F-4FA7-B162-17063D6FB946}" destId="{23081872-FEC8-4BE1-96F8-78E3C4059877}" srcOrd="0" destOrd="0" presId="urn:microsoft.com/office/officeart/2005/8/layout/hierarchy4"/>
    <dgm:cxn modelId="{529F2328-4819-4FB5-A248-799B84CE172F}" type="presParOf" srcId="{AEF6C8D5-C39F-4FA7-B162-17063D6FB946}" destId="{370E0770-EE36-4B4A-999F-E9138033CBFF}" srcOrd="1" destOrd="0" presId="urn:microsoft.com/office/officeart/2005/8/layout/hierarchy4"/>
    <dgm:cxn modelId="{A33AC2D1-E90C-4788-A79D-E6E46EAEF6E8}" type="presParOf" srcId="{AEF6C8D5-C39F-4FA7-B162-17063D6FB946}" destId="{0F426C32-C604-40B9-9E89-5E04D2186B80}" srcOrd="2" destOrd="0" presId="urn:microsoft.com/office/officeart/2005/8/layout/hierarchy4"/>
    <dgm:cxn modelId="{098A06F8-CBEB-4A3B-B4E1-5A19BAEA1CF5}" type="presParOf" srcId="{0F426C32-C604-40B9-9E89-5E04D2186B80}" destId="{59FFC0C4-71AF-4117-9FBD-05BFD5E0680F}" srcOrd="0" destOrd="0" presId="urn:microsoft.com/office/officeart/2005/8/layout/hierarchy4"/>
    <dgm:cxn modelId="{6DD1FF7F-21D1-42B4-A956-1C562C1DB078}" type="presParOf" srcId="{59FFC0C4-71AF-4117-9FBD-05BFD5E0680F}" destId="{B21BA2C8-B4CA-48B7-82C7-296D57666ACB}" srcOrd="0" destOrd="0" presId="urn:microsoft.com/office/officeart/2005/8/layout/hierarchy4"/>
    <dgm:cxn modelId="{64C70575-330A-4976-9106-7B9A3551D1DE}" type="presParOf" srcId="{59FFC0C4-71AF-4117-9FBD-05BFD5E0680F}" destId="{A4383547-6908-4BE9-91C4-18F0A9D2556F}" srcOrd="1" destOrd="0" presId="urn:microsoft.com/office/officeart/2005/8/layout/hierarchy4"/>
    <dgm:cxn modelId="{D9786BF5-8231-455A-9E13-6B290ECE4EAE}" type="presParOf" srcId="{0F426C32-C604-40B9-9E89-5E04D2186B80}" destId="{1ACADE48-993D-4A20-8F89-CDA9A30419B7}" srcOrd="1" destOrd="0" presId="urn:microsoft.com/office/officeart/2005/8/layout/hierarchy4"/>
    <dgm:cxn modelId="{A746A779-C360-4FBB-9A6D-0D6A30A53D52}" type="presParOf" srcId="{0F426C32-C604-40B9-9E89-5E04D2186B80}" destId="{0550CD7F-93DC-4F90-97D9-7C64E80DA6BA}" srcOrd="2" destOrd="0" presId="urn:microsoft.com/office/officeart/2005/8/layout/hierarchy4"/>
    <dgm:cxn modelId="{4C02A5DD-2571-4829-AF8F-EE7EF35B03F5}" type="presParOf" srcId="{0550CD7F-93DC-4F90-97D9-7C64E80DA6BA}" destId="{F06677A2-8A19-4F24-9441-2FE679232473}" srcOrd="0" destOrd="0" presId="urn:microsoft.com/office/officeart/2005/8/layout/hierarchy4"/>
    <dgm:cxn modelId="{C8412CEF-FA03-4EA4-BFBB-76B64566F6DA}" type="presParOf" srcId="{0550CD7F-93DC-4F90-97D9-7C64E80DA6BA}" destId="{E4449F9E-AC5E-468A-975B-509D7035695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2FD2D-F831-455B-A52D-06BE1EEB58BB}">
      <dsp:nvSpPr>
        <dsp:cNvPr id="0" name=""/>
        <dsp:cNvSpPr/>
      </dsp:nvSpPr>
      <dsp:spPr>
        <a:xfrm>
          <a:off x="3051006" y="1896809"/>
          <a:ext cx="1441786" cy="144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err="1" smtClean="0">
              <a:effectLst>
                <a:outerShdw blurRad="38100" dist="38100" dir="2700000" algn="tl">
                  <a:srgbClr val="000000">
                    <a:alpha val="43137"/>
                  </a:srgbClr>
                </a:outerShdw>
              </a:effectLst>
            </a:rPr>
            <a:t>eHAP</a:t>
          </a:r>
          <a:endParaRPr lang="en-US" sz="3300" b="1" kern="1200" dirty="0">
            <a:effectLst>
              <a:outerShdw blurRad="38100" dist="38100" dir="2700000" algn="tl">
                <a:srgbClr val="000000">
                  <a:alpha val="43137"/>
                </a:srgbClr>
              </a:outerShdw>
            </a:effectLst>
          </a:endParaRPr>
        </a:p>
      </dsp:txBody>
      <dsp:txXfrm>
        <a:off x="3262151" y="2107954"/>
        <a:ext cx="1019496" cy="1019496"/>
      </dsp:txXfrm>
    </dsp:sp>
    <dsp:sp modelId="{4D00ECCB-20A6-4E0F-BF34-92DC7A3B0479}">
      <dsp:nvSpPr>
        <dsp:cNvPr id="0" name=""/>
        <dsp:cNvSpPr/>
      </dsp:nvSpPr>
      <dsp:spPr>
        <a:xfrm rot="16200000">
          <a:off x="3553950" y="1661658"/>
          <a:ext cx="435899" cy="34401"/>
        </a:xfrm>
        <a:custGeom>
          <a:avLst/>
          <a:gdLst/>
          <a:ahLst/>
          <a:cxnLst/>
          <a:rect l="0" t="0" r="0" b="0"/>
          <a:pathLst>
            <a:path>
              <a:moveTo>
                <a:pt x="0" y="17200"/>
              </a:moveTo>
              <a:lnTo>
                <a:pt x="435899" y="172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effectLst>
              <a:outerShdw blurRad="38100" dist="38100" dir="2700000" algn="tl">
                <a:srgbClr val="000000">
                  <a:alpha val="43137"/>
                </a:srgbClr>
              </a:outerShdw>
            </a:effectLst>
          </a:endParaRPr>
        </a:p>
      </dsp:txBody>
      <dsp:txXfrm>
        <a:off x="3761002" y="1667962"/>
        <a:ext cx="21794" cy="21794"/>
      </dsp:txXfrm>
    </dsp:sp>
    <dsp:sp modelId="{C51D8CBA-0A84-412A-90B1-6F105050863D}">
      <dsp:nvSpPr>
        <dsp:cNvPr id="0" name=""/>
        <dsp:cNvSpPr/>
      </dsp:nvSpPr>
      <dsp:spPr>
        <a:xfrm>
          <a:off x="3051006" y="19123"/>
          <a:ext cx="1441786" cy="144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Advocacy</a:t>
          </a:r>
          <a:endParaRPr lang="en-US" sz="1900" b="1" kern="1200" dirty="0">
            <a:effectLst>
              <a:outerShdw blurRad="38100" dist="38100" dir="2700000" algn="tl">
                <a:srgbClr val="000000">
                  <a:alpha val="43137"/>
                </a:srgbClr>
              </a:outerShdw>
            </a:effectLst>
          </a:endParaRPr>
        </a:p>
      </dsp:txBody>
      <dsp:txXfrm>
        <a:off x="3262151" y="230268"/>
        <a:ext cx="1019496" cy="1019496"/>
      </dsp:txXfrm>
    </dsp:sp>
    <dsp:sp modelId="{C3107BA7-0C1E-456D-8716-A95C7877516D}">
      <dsp:nvSpPr>
        <dsp:cNvPr id="0" name=""/>
        <dsp:cNvSpPr/>
      </dsp:nvSpPr>
      <dsp:spPr>
        <a:xfrm rot="20520000">
          <a:off x="4446843" y="2310383"/>
          <a:ext cx="435899" cy="34401"/>
        </a:xfrm>
        <a:custGeom>
          <a:avLst/>
          <a:gdLst/>
          <a:ahLst/>
          <a:cxnLst/>
          <a:rect l="0" t="0" r="0" b="0"/>
          <a:pathLst>
            <a:path>
              <a:moveTo>
                <a:pt x="0" y="17200"/>
              </a:moveTo>
              <a:lnTo>
                <a:pt x="435899" y="172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effectLst>
              <a:outerShdw blurRad="38100" dist="38100" dir="2700000" algn="tl">
                <a:srgbClr val="000000">
                  <a:alpha val="43137"/>
                </a:srgbClr>
              </a:outerShdw>
            </a:effectLst>
          </a:endParaRPr>
        </a:p>
      </dsp:txBody>
      <dsp:txXfrm>
        <a:off x="4653895" y="2316687"/>
        <a:ext cx="21794" cy="21794"/>
      </dsp:txXfrm>
    </dsp:sp>
    <dsp:sp modelId="{298979FF-AEC7-412D-BB15-CACF82DFEC69}">
      <dsp:nvSpPr>
        <dsp:cNvPr id="0" name=""/>
        <dsp:cNvSpPr/>
      </dsp:nvSpPr>
      <dsp:spPr>
        <a:xfrm>
          <a:off x="4836792" y="1316572"/>
          <a:ext cx="1441786" cy="144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eHealth Research</a:t>
          </a:r>
          <a:endParaRPr lang="en-US" sz="1900" b="1" kern="1200" dirty="0">
            <a:effectLst>
              <a:outerShdw blurRad="38100" dist="38100" dir="2700000" algn="tl">
                <a:srgbClr val="000000">
                  <a:alpha val="43137"/>
                </a:srgbClr>
              </a:outerShdw>
            </a:effectLst>
          </a:endParaRPr>
        </a:p>
      </dsp:txBody>
      <dsp:txXfrm>
        <a:off x="5047937" y="1527717"/>
        <a:ext cx="1019496" cy="1019496"/>
      </dsp:txXfrm>
    </dsp:sp>
    <dsp:sp modelId="{C483722F-47CA-4549-8CF0-DCB5E240C2BC}">
      <dsp:nvSpPr>
        <dsp:cNvPr id="0" name=""/>
        <dsp:cNvSpPr/>
      </dsp:nvSpPr>
      <dsp:spPr>
        <a:xfrm rot="3049263">
          <a:off x="4127423" y="3369603"/>
          <a:ext cx="542539" cy="34401"/>
        </a:xfrm>
        <a:custGeom>
          <a:avLst/>
          <a:gdLst/>
          <a:ahLst/>
          <a:cxnLst/>
          <a:rect l="0" t="0" r="0" b="0"/>
          <a:pathLst>
            <a:path>
              <a:moveTo>
                <a:pt x="0" y="17200"/>
              </a:moveTo>
              <a:lnTo>
                <a:pt x="542539" y="172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effectLst>
              <a:outerShdw blurRad="38100" dist="38100" dir="2700000" algn="tl">
                <a:srgbClr val="000000">
                  <a:alpha val="43137"/>
                </a:srgbClr>
              </a:outerShdw>
            </a:effectLst>
          </a:endParaRPr>
        </a:p>
      </dsp:txBody>
      <dsp:txXfrm>
        <a:off x="4385130" y="3373241"/>
        <a:ext cx="27126" cy="27126"/>
      </dsp:txXfrm>
    </dsp:sp>
    <dsp:sp modelId="{32CFD5CF-B226-48AE-BCE9-81F474E1F619}">
      <dsp:nvSpPr>
        <dsp:cNvPr id="0" name=""/>
        <dsp:cNvSpPr/>
      </dsp:nvSpPr>
      <dsp:spPr>
        <a:xfrm>
          <a:off x="4304593" y="3435013"/>
          <a:ext cx="1441786" cy="144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Manage Resource</a:t>
          </a:r>
          <a:endParaRPr lang="en-US" sz="1900" b="1" kern="1200" dirty="0">
            <a:effectLst>
              <a:outerShdw blurRad="38100" dist="38100" dir="2700000" algn="tl">
                <a:srgbClr val="000000">
                  <a:alpha val="43137"/>
                </a:srgbClr>
              </a:outerShdw>
            </a:effectLst>
          </a:endParaRPr>
        </a:p>
      </dsp:txBody>
      <dsp:txXfrm>
        <a:off x="4515738" y="3646158"/>
        <a:ext cx="1019496" cy="1019496"/>
      </dsp:txXfrm>
    </dsp:sp>
    <dsp:sp modelId="{D0E5D3A5-A104-42F1-8F7F-66CB2C4FFC3F}">
      <dsp:nvSpPr>
        <dsp:cNvPr id="0" name=""/>
        <dsp:cNvSpPr/>
      </dsp:nvSpPr>
      <dsp:spPr>
        <a:xfrm rot="7560000">
          <a:off x="3002111" y="3360042"/>
          <a:ext cx="435899" cy="34401"/>
        </a:xfrm>
        <a:custGeom>
          <a:avLst/>
          <a:gdLst/>
          <a:ahLst/>
          <a:cxnLst/>
          <a:rect l="0" t="0" r="0" b="0"/>
          <a:pathLst>
            <a:path>
              <a:moveTo>
                <a:pt x="0" y="17200"/>
              </a:moveTo>
              <a:lnTo>
                <a:pt x="435899" y="172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effectLst>
              <a:outerShdw blurRad="38100" dist="38100" dir="2700000" algn="tl">
                <a:srgbClr val="000000">
                  <a:alpha val="43137"/>
                </a:srgbClr>
              </a:outerShdw>
            </a:effectLst>
          </a:endParaRPr>
        </a:p>
      </dsp:txBody>
      <dsp:txXfrm rot="10800000">
        <a:off x="3209164" y="3366345"/>
        <a:ext cx="21794" cy="21794"/>
      </dsp:txXfrm>
    </dsp:sp>
    <dsp:sp modelId="{D13BB7CD-E3A5-4131-BFF1-790EF9F0103D}">
      <dsp:nvSpPr>
        <dsp:cNvPr id="0" name=""/>
        <dsp:cNvSpPr/>
      </dsp:nvSpPr>
      <dsp:spPr>
        <a:xfrm>
          <a:off x="1947330" y="3415889"/>
          <a:ext cx="1441786" cy="144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Policy-support</a:t>
          </a:r>
          <a:endParaRPr lang="en-US" sz="1900" b="1" kern="1200" dirty="0">
            <a:effectLst>
              <a:outerShdw blurRad="38100" dist="38100" dir="2700000" algn="tl">
                <a:srgbClr val="000000">
                  <a:alpha val="43137"/>
                </a:srgbClr>
              </a:outerShdw>
            </a:effectLst>
          </a:endParaRPr>
        </a:p>
      </dsp:txBody>
      <dsp:txXfrm>
        <a:off x="2158475" y="3627034"/>
        <a:ext cx="1019496" cy="1019496"/>
      </dsp:txXfrm>
    </dsp:sp>
    <dsp:sp modelId="{43191DD5-A85C-4253-B6C7-C586E3E550AC}">
      <dsp:nvSpPr>
        <dsp:cNvPr id="0" name=""/>
        <dsp:cNvSpPr/>
      </dsp:nvSpPr>
      <dsp:spPr>
        <a:xfrm rot="11884450">
          <a:off x="2409658" y="2269183"/>
          <a:ext cx="694044" cy="34401"/>
        </a:xfrm>
        <a:custGeom>
          <a:avLst/>
          <a:gdLst/>
          <a:ahLst/>
          <a:cxnLst/>
          <a:rect l="0" t="0" r="0" b="0"/>
          <a:pathLst>
            <a:path>
              <a:moveTo>
                <a:pt x="0" y="17200"/>
              </a:moveTo>
              <a:lnTo>
                <a:pt x="694044" y="172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effectLst>
              <a:outerShdw blurRad="38100" dist="38100" dir="2700000" algn="tl">
                <a:srgbClr val="000000">
                  <a:alpha val="43137"/>
                </a:srgbClr>
              </a:outerShdw>
            </a:effectLst>
          </a:endParaRPr>
        </a:p>
      </dsp:txBody>
      <dsp:txXfrm rot="10800000">
        <a:off x="2739329" y="2269033"/>
        <a:ext cx="34702" cy="34702"/>
      </dsp:txXfrm>
    </dsp:sp>
    <dsp:sp modelId="{489569AF-B815-48FA-810D-F48BEFA1D513}">
      <dsp:nvSpPr>
        <dsp:cNvPr id="0" name=""/>
        <dsp:cNvSpPr/>
      </dsp:nvSpPr>
      <dsp:spPr>
        <a:xfrm>
          <a:off x="1020567" y="1234173"/>
          <a:ext cx="1441786" cy="1441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Capacity</a:t>
          </a:r>
          <a:endParaRPr lang="en-US" sz="1900" b="1" kern="1200" dirty="0">
            <a:effectLst>
              <a:outerShdw blurRad="38100" dist="38100" dir="2700000" algn="tl">
                <a:srgbClr val="000000">
                  <a:alpha val="43137"/>
                </a:srgbClr>
              </a:outerShdw>
            </a:effectLst>
          </a:endParaRPr>
        </a:p>
      </dsp:txBody>
      <dsp:txXfrm>
        <a:off x="1231712" y="1445318"/>
        <a:ext cx="1019496" cy="1019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494E5-6F97-4E2A-8F2B-F5A189B73C05}">
      <dsp:nvSpPr>
        <dsp:cNvPr id="0" name=""/>
        <dsp:cNvSpPr/>
      </dsp:nvSpPr>
      <dsp:spPr>
        <a:xfrm>
          <a:off x="958537" y="468640"/>
          <a:ext cx="2005056" cy="2005056"/>
        </a:xfrm>
        <a:prstGeom prst="pieWedge">
          <a:avLst/>
        </a:prstGeom>
        <a:solidFill>
          <a:schemeClr val="bg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t>Emergency Care</a:t>
          </a:r>
        </a:p>
      </dsp:txBody>
      <dsp:txXfrm>
        <a:off x="1545804" y="1055907"/>
        <a:ext cx="1417789" cy="1417789"/>
      </dsp:txXfrm>
    </dsp:sp>
    <dsp:sp modelId="{953CB09A-71B2-486C-A091-2956143AEE88}">
      <dsp:nvSpPr>
        <dsp:cNvPr id="0" name=""/>
        <dsp:cNvSpPr/>
      </dsp:nvSpPr>
      <dsp:spPr>
        <a:xfrm rot="5400000">
          <a:off x="3056206" y="468640"/>
          <a:ext cx="2005056" cy="2005056"/>
        </a:xfrm>
        <a:prstGeom prst="pieWedge">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Primary Care</a:t>
          </a:r>
          <a:endParaRPr lang="en-US" sz="1800" b="1" kern="1200" dirty="0"/>
        </a:p>
      </dsp:txBody>
      <dsp:txXfrm rot="-5400000">
        <a:off x="3056206" y="1055907"/>
        <a:ext cx="1417789" cy="1417789"/>
      </dsp:txXfrm>
    </dsp:sp>
    <dsp:sp modelId="{307D4D31-0999-4163-A7DF-BDF43289B633}">
      <dsp:nvSpPr>
        <dsp:cNvPr id="0" name=""/>
        <dsp:cNvSpPr/>
      </dsp:nvSpPr>
      <dsp:spPr>
        <a:xfrm rot="10800000">
          <a:off x="3012064" y="2569046"/>
          <a:ext cx="2093339" cy="1999582"/>
        </a:xfrm>
        <a:prstGeom prst="pieWedge">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500" b="1" kern="1200" dirty="0" smtClean="0"/>
            <a:t>Health Information Communication Education</a:t>
          </a:r>
        </a:p>
      </dsp:txBody>
      <dsp:txXfrm rot="10800000">
        <a:off x="3012064" y="2569046"/>
        <a:ext cx="1480214" cy="1413918"/>
      </dsp:txXfrm>
    </dsp:sp>
    <dsp:sp modelId="{934FD598-9752-4903-AD49-3BE5ABA05C5B}">
      <dsp:nvSpPr>
        <dsp:cNvPr id="0" name=""/>
        <dsp:cNvSpPr/>
      </dsp:nvSpPr>
      <dsp:spPr>
        <a:xfrm rot="16200000">
          <a:off x="958537" y="2566309"/>
          <a:ext cx="2005056" cy="2005056"/>
        </a:xfrm>
        <a:prstGeom prst="pieWedg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smtClean="0"/>
            <a:t>Secondary Care</a:t>
          </a:r>
        </a:p>
        <a:p>
          <a:pPr lvl="0" algn="ctr" defTabSz="577850">
            <a:lnSpc>
              <a:spcPct val="90000"/>
            </a:lnSpc>
            <a:spcBef>
              <a:spcPct val="0"/>
            </a:spcBef>
            <a:spcAft>
              <a:spcPct val="35000"/>
            </a:spcAft>
          </a:pPr>
          <a:endParaRPr lang="en-US" sz="1300" b="1" kern="1200" dirty="0"/>
        </a:p>
      </dsp:txBody>
      <dsp:txXfrm rot="5400000">
        <a:off x="1545804" y="2566309"/>
        <a:ext cx="1417789" cy="1417789"/>
      </dsp:txXfrm>
    </dsp:sp>
    <dsp:sp modelId="{3AB3C1AB-5B43-4323-A076-0FB405306DA2}">
      <dsp:nvSpPr>
        <dsp:cNvPr id="0" name=""/>
        <dsp:cNvSpPr/>
      </dsp:nvSpPr>
      <dsp:spPr>
        <a:xfrm>
          <a:off x="2663761" y="2103247"/>
          <a:ext cx="692277" cy="601980"/>
        </a:xfrm>
        <a:prstGeom prst="circularArrow">
          <a:avLst/>
        </a:prstGeom>
        <a:solidFill>
          <a:schemeClr val="accent3">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935DEF7-E753-4BE2-8EB0-26146A677CC0}">
      <dsp:nvSpPr>
        <dsp:cNvPr id="0" name=""/>
        <dsp:cNvSpPr/>
      </dsp:nvSpPr>
      <dsp:spPr>
        <a:xfrm rot="10800000">
          <a:off x="2663761" y="2334778"/>
          <a:ext cx="692277" cy="601980"/>
        </a:xfrm>
        <a:prstGeom prst="circularArrow">
          <a:avLst/>
        </a:prstGeom>
        <a:solidFill>
          <a:schemeClr val="accent3">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A597A-906D-45D8-8853-47456127F398}">
      <dsp:nvSpPr>
        <dsp:cNvPr id="0" name=""/>
        <dsp:cNvSpPr/>
      </dsp:nvSpPr>
      <dsp:spPr>
        <a:xfrm>
          <a:off x="2803" y="1028"/>
          <a:ext cx="9138392" cy="105542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Scope of Services</a:t>
          </a:r>
          <a:endParaRPr lang="en-US" sz="4400" kern="1200" dirty="0"/>
        </a:p>
      </dsp:txBody>
      <dsp:txXfrm>
        <a:off x="33715" y="31940"/>
        <a:ext cx="9076568" cy="993599"/>
      </dsp:txXfrm>
    </dsp:sp>
    <dsp:sp modelId="{1AC3661D-4B37-4FE6-8F73-E74EAA7951BC}">
      <dsp:nvSpPr>
        <dsp:cNvPr id="0" name=""/>
        <dsp:cNvSpPr/>
      </dsp:nvSpPr>
      <dsp:spPr>
        <a:xfrm>
          <a:off x="194193" y="1095674"/>
          <a:ext cx="3615815" cy="1636401"/>
        </a:xfrm>
        <a:prstGeom prst="roundRect">
          <a:avLst>
            <a:gd name="adj" fmla="val 10000"/>
          </a:avLst>
        </a:prstGeom>
        <a:solidFill>
          <a:srgbClr val="007E39"/>
        </a:solidFill>
        <a:ln w="25400" cap="flat" cmpd="sng" algn="ctr">
          <a:solidFill>
            <a:srgbClr val="00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Call-In Health Advice Services</a:t>
          </a:r>
          <a:endParaRPr lang="en-US" sz="2100" kern="1200" dirty="0"/>
        </a:p>
      </dsp:txBody>
      <dsp:txXfrm>
        <a:off x="242122" y="1143603"/>
        <a:ext cx="3519957" cy="1540543"/>
      </dsp:txXfrm>
    </dsp:sp>
    <dsp:sp modelId="{5641E186-D378-4DD6-96D7-3B7DF49FA4E1}">
      <dsp:nvSpPr>
        <dsp:cNvPr id="0" name=""/>
        <dsp:cNvSpPr/>
      </dsp:nvSpPr>
      <dsp:spPr>
        <a:xfrm>
          <a:off x="11723" y="2971793"/>
          <a:ext cx="1243259" cy="2842356"/>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Cover all aspects of health with emphasis and priority on MDGs</a:t>
          </a:r>
          <a:endParaRPr lang="en-US" sz="1600" b="0" kern="1200" dirty="0"/>
        </a:p>
      </dsp:txBody>
      <dsp:txXfrm>
        <a:off x="48137" y="3008207"/>
        <a:ext cx="1170431" cy="2769528"/>
      </dsp:txXfrm>
    </dsp:sp>
    <dsp:sp modelId="{9B29991B-F881-4CB9-9867-7D25FD11547F}">
      <dsp:nvSpPr>
        <dsp:cNvPr id="0" name=""/>
        <dsp:cNvSpPr/>
      </dsp:nvSpPr>
      <dsp:spPr>
        <a:xfrm>
          <a:off x="1307200" y="2971793"/>
          <a:ext cx="1243259" cy="2842356"/>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Accessible by majority of individual in their respective  language</a:t>
          </a:r>
          <a:endParaRPr lang="en-US" sz="1600" b="0" kern="1200" dirty="0"/>
        </a:p>
      </dsp:txBody>
      <dsp:txXfrm>
        <a:off x="1343614" y="3008207"/>
        <a:ext cx="1170431" cy="2769528"/>
      </dsp:txXfrm>
    </dsp:sp>
    <dsp:sp modelId="{A05F7AE4-3D74-45F7-A302-5D428CFE2A1A}">
      <dsp:nvSpPr>
        <dsp:cNvPr id="0" name=""/>
        <dsp:cNvSpPr/>
      </dsp:nvSpPr>
      <dsp:spPr>
        <a:xfrm>
          <a:off x="2602676" y="2971793"/>
          <a:ext cx="1243259" cy="2842356"/>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Free of Cost health advice and information via 4 digit short-code (9123)</a:t>
          </a:r>
          <a:endParaRPr lang="en-US" sz="1600" b="0" kern="1200" dirty="0"/>
        </a:p>
      </dsp:txBody>
      <dsp:txXfrm>
        <a:off x="2639090" y="3008207"/>
        <a:ext cx="1170431" cy="2769528"/>
      </dsp:txXfrm>
    </dsp:sp>
    <dsp:sp modelId="{A00620E1-EB80-46B3-8344-791230E4430B}">
      <dsp:nvSpPr>
        <dsp:cNvPr id="0" name=""/>
        <dsp:cNvSpPr/>
      </dsp:nvSpPr>
      <dsp:spPr>
        <a:xfrm>
          <a:off x="3886190" y="1100296"/>
          <a:ext cx="2538736" cy="1636401"/>
        </a:xfrm>
        <a:prstGeom prst="roundRect">
          <a:avLst>
            <a:gd name="adj" fmla="val 10000"/>
          </a:avLst>
        </a:prstGeom>
        <a:solidFill>
          <a:srgbClr val="0070C0"/>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Call-In Health System Information</a:t>
          </a:r>
          <a:endParaRPr lang="en-US" sz="2100" kern="1200" dirty="0"/>
        </a:p>
      </dsp:txBody>
      <dsp:txXfrm>
        <a:off x="3934119" y="1148225"/>
        <a:ext cx="2442878" cy="1540543"/>
      </dsp:txXfrm>
    </dsp:sp>
    <dsp:sp modelId="{6E35BD05-A0C6-42BC-AFEA-EDFBDE409AEA}">
      <dsp:nvSpPr>
        <dsp:cNvPr id="0" name=""/>
        <dsp:cNvSpPr/>
      </dsp:nvSpPr>
      <dsp:spPr>
        <a:xfrm>
          <a:off x="3950370" y="2971793"/>
          <a:ext cx="1243259" cy="2842356"/>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Available to caller based on the needs of information , time and convenience</a:t>
          </a:r>
          <a:endParaRPr lang="en-US" sz="1600" b="0" kern="1200" dirty="0"/>
        </a:p>
      </dsp:txBody>
      <dsp:txXfrm>
        <a:off x="3986784" y="3008207"/>
        <a:ext cx="1170431" cy="2769528"/>
      </dsp:txXfrm>
    </dsp:sp>
    <dsp:sp modelId="{196A5137-EA31-427F-B3E2-554A0FF790D8}">
      <dsp:nvSpPr>
        <dsp:cNvPr id="0" name=""/>
        <dsp:cNvSpPr/>
      </dsp:nvSpPr>
      <dsp:spPr>
        <a:xfrm>
          <a:off x="5245846" y="2971793"/>
          <a:ext cx="1243259" cy="2842356"/>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t>Confidential, validated, retrievable information</a:t>
          </a:r>
          <a:endParaRPr lang="en-US" sz="1600" b="0" kern="1200" dirty="0"/>
        </a:p>
      </dsp:txBody>
      <dsp:txXfrm>
        <a:off x="5282260" y="3008207"/>
        <a:ext cx="1170431" cy="2769528"/>
      </dsp:txXfrm>
    </dsp:sp>
    <dsp:sp modelId="{23081872-FEC8-4BE1-96F8-78E3C4059877}">
      <dsp:nvSpPr>
        <dsp:cNvPr id="0" name=""/>
        <dsp:cNvSpPr/>
      </dsp:nvSpPr>
      <dsp:spPr>
        <a:xfrm>
          <a:off x="6553199" y="1100296"/>
          <a:ext cx="2538736" cy="1636401"/>
        </a:xfrm>
        <a:prstGeom prst="roundRect">
          <a:avLst>
            <a:gd name="adj" fmla="val 10000"/>
          </a:avLst>
        </a:prstGeom>
        <a:solidFill>
          <a:srgbClr val="7030A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Call-Out Health Education and Counseling Services</a:t>
          </a:r>
          <a:endParaRPr lang="en-US" sz="2100" kern="1200" dirty="0"/>
        </a:p>
      </dsp:txBody>
      <dsp:txXfrm>
        <a:off x="6601128" y="1148225"/>
        <a:ext cx="2442878" cy="1540543"/>
      </dsp:txXfrm>
    </dsp:sp>
    <dsp:sp modelId="{B21BA2C8-B4CA-48B7-82C7-296D57666ACB}">
      <dsp:nvSpPr>
        <dsp:cNvPr id="0" name=""/>
        <dsp:cNvSpPr/>
      </dsp:nvSpPr>
      <dsp:spPr>
        <a:xfrm>
          <a:off x="6593540" y="2971793"/>
          <a:ext cx="1243259" cy="2842356"/>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t>Health Screening to identify  Health Risk Factors</a:t>
          </a:r>
        </a:p>
      </dsp:txBody>
      <dsp:txXfrm>
        <a:off x="6629954" y="3008207"/>
        <a:ext cx="1170431" cy="2769528"/>
      </dsp:txXfrm>
    </dsp:sp>
    <dsp:sp modelId="{F06677A2-8A19-4F24-9441-2FE679232473}">
      <dsp:nvSpPr>
        <dsp:cNvPr id="0" name=""/>
        <dsp:cNvSpPr/>
      </dsp:nvSpPr>
      <dsp:spPr>
        <a:xfrm>
          <a:off x="7889016" y="2971793"/>
          <a:ext cx="1243259" cy="2842356"/>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0" kern="1200" dirty="0" smtClean="0"/>
            <a:t>Health Alerts to support compliance and behavioral change</a:t>
          </a:r>
          <a:endParaRPr lang="en-US" sz="1600" b="0" kern="1200" dirty="0"/>
        </a:p>
      </dsp:txBody>
      <dsp:txXfrm>
        <a:off x="7925430" y="3008207"/>
        <a:ext cx="1170431" cy="27695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4B336-821F-4127-818F-AF3DC0A07506}" type="datetimeFigureOut">
              <a:rPr lang="en-US" smtClean="0"/>
              <a:pPr/>
              <a:t>28/10/2013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01855-6E0E-491D-84B7-846A2DB6BA2E}" type="slidenum">
              <a:rPr lang="en-US" smtClean="0"/>
              <a:pPr/>
              <a:t>‹#›</a:t>
            </a:fld>
            <a:endParaRPr lang="en-US"/>
          </a:p>
        </p:txBody>
      </p:sp>
    </p:spTree>
    <p:extLst>
      <p:ext uri="{BB962C8B-B14F-4D97-AF65-F5344CB8AC3E}">
        <p14:creationId xmlns:p14="http://schemas.microsoft.com/office/powerpoint/2010/main" val="261447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smtClean="0"/>
              <a:t>Serves as an umbrella for planning and  coordinating different national e-Health efforts… </a:t>
            </a:r>
          </a:p>
          <a:p>
            <a:pPr algn="l"/>
            <a:r>
              <a:rPr lang="en-US" i="1" dirty="0" smtClean="0"/>
              <a:t>…while considering fundamental elements in terms of regulatory, governance, standards, human capacity, financing and policy contexts</a:t>
            </a:r>
            <a:endParaRPr lang="en-US" dirty="0"/>
          </a:p>
        </p:txBody>
      </p:sp>
      <p:sp>
        <p:nvSpPr>
          <p:cNvPr id="4" name="Header Placeholder 3"/>
          <p:cNvSpPr>
            <a:spLocks noGrp="1"/>
          </p:cNvSpPr>
          <p:nvPr>
            <p:ph type="hdr" sz="quarter" idx="10"/>
          </p:nvPr>
        </p:nvSpPr>
        <p:spPr/>
        <p:txBody>
          <a:bodyPr/>
          <a:lstStyle/>
          <a:p>
            <a:pPr>
              <a:defRPr/>
            </a:pPr>
            <a:r>
              <a:rPr lang="en-GB" smtClean="0"/>
              <a:t>World Health Organization</a:t>
            </a:r>
            <a:endParaRPr lang="en-GB"/>
          </a:p>
        </p:txBody>
      </p:sp>
      <p:sp>
        <p:nvSpPr>
          <p:cNvPr id="5" name="Date Placeholder 4"/>
          <p:cNvSpPr>
            <a:spLocks noGrp="1"/>
          </p:cNvSpPr>
          <p:nvPr>
            <p:ph type="dt" idx="11"/>
          </p:nvPr>
        </p:nvSpPr>
        <p:spPr/>
        <p:txBody>
          <a:bodyPr/>
          <a:lstStyle/>
          <a:p>
            <a:pPr>
              <a:defRPr/>
            </a:pPr>
            <a:fld id="{829523B1-3247-4142-8DC5-2386427ADAD1}" type="datetime3">
              <a:rPr lang="en-GB" smtClean="0"/>
              <a:pPr>
                <a:defRPr/>
              </a:pPr>
              <a:t>28 October, 2013</a:t>
            </a:fld>
            <a:endParaRPr lang="en-GB"/>
          </a:p>
        </p:txBody>
      </p:sp>
      <p:sp>
        <p:nvSpPr>
          <p:cNvPr id="6" name="Slide Number Placeholder 5"/>
          <p:cNvSpPr>
            <a:spLocks noGrp="1"/>
          </p:cNvSpPr>
          <p:nvPr>
            <p:ph type="sldNum" sz="quarter" idx="12"/>
          </p:nvPr>
        </p:nvSpPr>
        <p:spPr/>
        <p:txBody>
          <a:bodyPr/>
          <a:lstStyle/>
          <a:p>
            <a:pPr>
              <a:defRPr/>
            </a:pPr>
            <a:fld id="{DBC58CC5-9AE2-4FD5-AA06-69F129E76039}" type="slidenum">
              <a:rPr lang="ar-SA" smtClean="0"/>
              <a:pPr>
                <a:defRPr/>
              </a:pPr>
              <a:t>13</a:t>
            </a:fld>
            <a:endParaRPr lang="en-GB"/>
          </a:p>
        </p:txBody>
      </p:sp>
    </p:spTree>
    <p:extLst>
      <p:ext uri="{BB962C8B-B14F-4D97-AF65-F5344CB8AC3E}">
        <p14:creationId xmlns:p14="http://schemas.microsoft.com/office/powerpoint/2010/main" val="381252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3852" y="8686801"/>
            <a:ext cx="2974148"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74" tIns="45187" rIns="90374" bIns="45187" anchor="b"/>
          <a:lstStyle>
            <a:lvl1pPr defTabSz="915988" eaLnBrk="0" hangingPunct="0">
              <a:defRPr>
                <a:solidFill>
                  <a:schemeClr val="tx1"/>
                </a:solidFill>
                <a:latin typeface="Arial" charset="0"/>
                <a:cs typeface="Arial" charset="0"/>
              </a:defRPr>
            </a:lvl1pPr>
            <a:lvl2pPr marL="742950" indent="-285750" defTabSz="915988" eaLnBrk="0" hangingPunct="0">
              <a:defRPr>
                <a:solidFill>
                  <a:schemeClr val="tx1"/>
                </a:solidFill>
                <a:latin typeface="Arial" charset="0"/>
                <a:cs typeface="Arial" charset="0"/>
              </a:defRPr>
            </a:lvl2pPr>
            <a:lvl3pPr marL="1143000" indent="-228600" defTabSz="915988" eaLnBrk="0" hangingPunct="0">
              <a:defRPr>
                <a:solidFill>
                  <a:schemeClr val="tx1"/>
                </a:solidFill>
                <a:latin typeface="Arial" charset="0"/>
                <a:cs typeface="Arial" charset="0"/>
              </a:defRPr>
            </a:lvl3pPr>
            <a:lvl4pPr marL="1600200" indent="-228600" defTabSz="915988" eaLnBrk="0" hangingPunct="0">
              <a:defRPr>
                <a:solidFill>
                  <a:schemeClr val="tx1"/>
                </a:solidFill>
                <a:latin typeface="Arial" charset="0"/>
                <a:cs typeface="Arial" charset="0"/>
              </a:defRPr>
            </a:lvl4pPr>
            <a:lvl5pPr marL="2057400" indent="-228600" defTabSz="915988" eaLnBrk="0" hangingPunct="0">
              <a:defRPr>
                <a:solidFill>
                  <a:schemeClr val="tx1"/>
                </a:solidFill>
                <a:latin typeface="Arial" charset="0"/>
                <a:cs typeface="Arial" charset="0"/>
              </a:defRPr>
            </a:lvl5pPr>
            <a:lvl6pPr marL="2514600" indent="-228600" defTabSz="915988" eaLnBrk="0" fontAlgn="base" hangingPunct="0">
              <a:spcBef>
                <a:spcPct val="0"/>
              </a:spcBef>
              <a:spcAft>
                <a:spcPct val="0"/>
              </a:spcAft>
              <a:defRPr>
                <a:solidFill>
                  <a:schemeClr val="tx1"/>
                </a:solidFill>
                <a:latin typeface="Arial" charset="0"/>
                <a:cs typeface="Arial" charset="0"/>
              </a:defRPr>
            </a:lvl6pPr>
            <a:lvl7pPr marL="2971800" indent="-228600" defTabSz="915988" eaLnBrk="0" fontAlgn="base" hangingPunct="0">
              <a:spcBef>
                <a:spcPct val="0"/>
              </a:spcBef>
              <a:spcAft>
                <a:spcPct val="0"/>
              </a:spcAft>
              <a:defRPr>
                <a:solidFill>
                  <a:schemeClr val="tx1"/>
                </a:solidFill>
                <a:latin typeface="Arial" charset="0"/>
                <a:cs typeface="Arial" charset="0"/>
              </a:defRPr>
            </a:lvl7pPr>
            <a:lvl8pPr marL="3429000" indent="-228600" defTabSz="915988" eaLnBrk="0" fontAlgn="base" hangingPunct="0">
              <a:spcBef>
                <a:spcPct val="0"/>
              </a:spcBef>
              <a:spcAft>
                <a:spcPct val="0"/>
              </a:spcAft>
              <a:defRPr>
                <a:solidFill>
                  <a:schemeClr val="tx1"/>
                </a:solidFill>
                <a:latin typeface="Arial" charset="0"/>
                <a:cs typeface="Arial" charset="0"/>
              </a:defRPr>
            </a:lvl8pPr>
            <a:lvl9pPr marL="3886200" indent="-228600" defTabSz="915988" eaLnBrk="0" fontAlgn="base" hangingPunct="0">
              <a:spcBef>
                <a:spcPct val="0"/>
              </a:spcBef>
              <a:spcAft>
                <a:spcPct val="0"/>
              </a:spcAft>
              <a:defRPr>
                <a:solidFill>
                  <a:schemeClr val="tx1"/>
                </a:solidFill>
                <a:latin typeface="Arial" charset="0"/>
                <a:cs typeface="Arial" charset="0"/>
              </a:defRPr>
            </a:lvl9pPr>
          </a:lstStyle>
          <a:p>
            <a:pPr algn="r"/>
            <a:fld id="{26B06C10-013C-46C8-BE2B-C3DC595A269F}" type="slidenum">
              <a:rPr lang="en-US" sz="1200">
                <a:latin typeface="Verdana" pitchFamily="34" charset="0"/>
              </a:rPr>
              <a:pPr algn="r"/>
              <a:t>14</a:t>
            </a:fld>
            <a:endParaRPr lang="en-US" sz="1200">
              <a:latin typeface="Verdana"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smtClean="0"/>
              <a:t>Serves as an umbrella for planning and  coordinating different national e-Health efforts… </a:t>
            </a:r>
          </a:p>
          <a:p>
            <a:pPr algn="l"/>
            <a:r>
              <a:rPr lang="en-US" i="1" dirty="0" smtClean="0"/>
              <a:t>…while considering fundamental elements in terms of regulatory, governance, standards, human capacity, financing and policy contexts</a:t>
            </a:r>
            <a:endParaRPr lang="en-US" dirty="0"/>
          </a:p>
        </p:txBody>
      </p:sp>
      <p:sp>
        <p:nvSpPr>
          <p:cNvPr id="4" name="Header Placeholder 3"/>
          <p:cNvSpPr>
            <a:spLocks noGrp="1"/>
          </p:cNvSpPr>
          <p:nvPr>
            <p:ph type="hdr" sz="quarter" idx="10"/>
          </p:nvPr>
        </p:nvSpPr>
        <p:spPr/>
        <p:txBody>
          <a:bodyPr/>
          <a:lstStyle/>
          <a:p>
            <a:pPr>
              <a:defRPr/>
            </a:pPr>
            <a:r>
              <a:rPr lang="en-GB" smtClean="0"/>
              <a:t>World Health Organization</a:t>
            </a:r>
            <a:endParaRPr lang="en-GB"/>
          </a:p>
        </p:txBody>
      </p:sp>
      <p:sp>
        <p:nvSpPr>
          <p:cNvPr id="5" name="Date Placeholder 4"/>
          <p:cNvSpPr>
            <a:spLocks noGrp="1"/>
          </p:cNvSpPr>
          <p:nvPr>
            <p:ph type="dt" idx="11"/>
          </p:nvPr>
        </p:nvSpPr>
        <p:spPr/>
        <p:txBody>
          <a:bodyPr/>
          <a:lstStyle/>
          <a:p>
            <a:pPr>
              <a:defRPr/>
            </a:pPr>
            <a:fld id="{829523B1-3247-4142-8DC5-2386427ADAD1}" type="datetime3">
              <a:rPr lang="en-GB" smtClean="0"/>
              <a:pPr>
                <a:defRPr/>
              </a:pPr>
              <a:t>28 October, 2013</a:t>
            </a:fld>
            <a:endParaRPr lang="en-GB"/>
          </a:p>
        </p:txBody>
      </p:sp>
      <p:sp>
        <p:nvSpPr>
          <p:cNvPr id="6" name="Slide Number Placeholder 5"/>
          <p:cNvSpPr>
            <a:spLocks noGrp="1"/>
          </p:cNvSpPr>
          <p:nvPr>
            <p:ph type="sldNum" sz="quarter" idx="12"/>
          </p:nvPr>
        </p:nvSpPr>
        <p:spPr/>
        <p:txBody>
          <a:bodyPr/>
          <a:lstStyle/>
          <a:p>
            <a:pPr>
              <a:defRPr/>
            </a:pPr>
            <a:fld id="{DBC58CC5-9AE2-4FD5-AA06-69F129E76039}" type="slidenum">
              <a:rPr lang="ar-SA" smtClean="0"/>
              <a:pPr>
                <a:defRPr/>
              </a:pPr>
              <a:t>15</a:t>
            </a:fld>
            <a:endParaRPr lang="en-GB"/>
          </a:p>
        </p:txBody>
      </p:sp>
    </p:spTree>
    <p:extLst>
      <p:ext uri="{BB962C8B-B14F-4D97-AF65-F5344CB8AC3E}">
        <p14:creationId xmlns:p14="http://schemas.microsoft.com/office/powerpoint/2010/main" val="381252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1" dirty="0" smtClean="0"/>
              <a:t>Serves as an umbrella for planning and  coordinating different national e-Health efforts… </a:t>
            </a:r>
          </a:p>
          <a:p>
            <a:pPr algn="l"/>
            <a:r>
              <a:rPr lang="en-US" i="1" dirty="0" smtClean="0"/>
              <a:t>…while considering fundamental elements in terms of regulatory, governance, standards, human capacity, financing and policy contexts</a:t>
            </a:r>
            <a:endParaRPr lang="en-US" dirty="0"/>
          </a:p>
        </p:txBody>
      </p:sp>
      <p:sp>
        <p:nvSpPr>
          <p:cNvPr id="4" name="Header Placeholder 3"/>
          <p:cNvSpPr>
            <a:spLocks noGrp="1"/>
          </p:cNvSpPr>
          <p:nvPr>
            <p:ph type="hdr" sz="quarter" idx="10"/>
          </p:nvPr>
        </p:nvSpPr>
        <p:spPr/>
        <p:txBody>
          <a:bodyPr/>
          <a:lstStyle/>
          <a:p>
            <a:pPr>
              <a:defRPr/>
            </a:pPr>
            <a:r>
              <a:rPr lang="en-GB" smtClean="0"/>
              <a:t>World Health Organization</a:t>
            </a:r>
            <a:endParaRPr lang="en-GB"/>
          </a:p>
        </p:txBody>
      </p:sp>
      <p:sp>
        <p:nvSpPr>
          <p:cNvPr id="5" name="Date Placeholder 4"/>
          <p:cNvSpPr>
            <a:spLocks noGrp="1"/>
          </p:cNvSpPr>
          <p:nvPr>
            <p:ph type="dt" idx="11"/>
          </p:nvPr>
        </p:nvSpPr>
        <p:spPr/>
        <p:txBody>
          <a:bodyPr/>
          <a:lstStyle/>
          <a:p>
            <a:pPr>
              <a:defRPr/>
            </a:pPr>
            <a:fld id="{829523B1-3247-4142-8DC5-2386427ADAD1}" type="datetime3">
              <a:rPr lang="en-GB" smtClean="0"/>
              <a:pPr>
                <a:defRPr/>
              </a:pPr>
              <a:t>28 October, 2013</a:t>
            </a:fld>
            <a:endParaRPr lang="en-GB"/>
          </a:p>
        </p:txBody>
      </p:sp>
      <p:sp>
        <p:nvSpPr>
          <p:cNvPr id="6" name="Slide Number Placeholder 5"/>
          <p:cNvSpPr>
            <a:spLocks noGrp="1"/>
          </p:cNvSpPr>
          <p:nvPr>
            <p:ph type="sldNum" sz="quarter" idx="12"/>
          </p:nvPr>
        </p:nvSpPr>
        <p:spPr/>
        <p:txBody>
          <a:bodyPr/>
          <a:lstStyle/>
          <a:p>
            <a:pPr>
              <a:defRPr/>
            </a:pPr>
            <a:fld id="{DBC58CC5-9AE2-4FD5-AA06-69F129E76039}" type="slidenum">
              <a:rPr lang="ar-SA" smtClean="0"/>
              <a:pPr>
                <a:defRPr/>
              </a:pPr>
              <a:t>16</a:t>
            </a:fld>
            <a:endParaRPr lang="en-GB"/>
          </a:p>
        </p:txBody>
      </p:sp>
    </p:spTree>
    <p:extLst>
      <p:ext uri="{BB962C8B-B14F-4D97-AF65-F5344CB8AC3E}">
        <p14:creationId xmlns:p14="http://schemas.microsoft.com/office/powerpoint/2010/main" val="381252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201855-6E0E-491D-84B7-846A2DB6BA2E}"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C48B1C-7D5D-4CF2-831B-9B9483FEE640}" type="slidenum">
              <a:rPr lang="en-US" smtClean="0"/>
              <a:pPr/>
              <a:t>32</a:t>
            </a:fld>
            <a:endParaRPr lang="en-US"/>
          </a:p>
        </p:txBody>
      </p:sp>
    </p:spTree>
    <p:extLst>
      <p:ext uri="{BB962C8B-B14F-4D97-AF65-F5344CB8AC3E}">
        <p14:creationId xmlns:p14="http://schemas.microsoft.com/office/powerpoint/2010/main" val="111227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F913ABB-0866-478A-AFFB-3C790C498351}" type="slidenum">
              <a:rPr lang="en-US"/>
              <a:pPr/>
              <a:t>33</a:t>
            </a:fld>
            <a:endParaRPr lang="en-US" dirty="0"/>
          </a:p>
        </p:txBody>
      </p:sp>
      <p:sp>
        <p:nvSpPr>
          <p:cNvPr id="55299" name="doc id"/>
          <p:cNvSpPr>
            <a:spLocks noGrp="1" noChangeArrowheads="1"/>
          </p:cNvSpPr>
          <p:nvPr>
            <p:ph type="ftr" sz="quarter" idx="4"/>
          </p:nvPr>
        </p:nvSpPr>
        <p:spPr>
          <a:noFill/>
        </p:spPr>
        <p:txBody>
          <a:bodyPr/>
          <a:lstStyle/>
          <a:p>
            <a:r>
              <a:rPr lang="cs-CZ"/>
              <a:t>MEO-ABI003-20090502-VBSI</a:t>
            </a: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555850" y="4913057"/>
            <a:ext cx="5843235" cy="225618"/>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0A359DC3-9179-4B3B-B9D9-257939159FFA}" type="slidenum">
              <a:rPr lang="en-US"/>
              <a:pPr/>
              <a:t>44</a:t>
            </a:fld>
            <a:endParaRPr lang="en-US" dirty="0"/>
          </a:p>
        </p:txBody>
      </p:sp>
      <p:sp>
        <p:nvSpPr>
          <p:cNvPr id="51203" name="doc id"/>
          <p:cNvSpPr>
            <a:spLocks noGrp="1" noChangeArrowheads="1"/>
          </p:cNvSpPr>
          <p:nvPr>
            <p:ph type="ftr" sz="quarter" idx="4"/>
          </p:nvPr>
        </p:nvSpPr>
        <p:spPr>
          <a:noFill/>
        </p:spPr>
        <p:txBody>
          <a:bodyPr/>
          <a:lstStyle/>
          <a:p>
            <a:r>
              <a:rPr lang="cs-CZ"/>
              <a:t>MEO-ABI003-20090502-VBSI</a:t>
            </a:r>
          </a:p>
        </p:txBody>
      </p:sp>
      <p:sp>
        <p:nvSpPr>
          <p:cNvPr id="51204" name="Rectangle 2"/>
          <p:cNvSpPr>
            <a:spLocks noGrp="1" noRot="1" noChangeAspect="1" noChangeArrowheads="1" noTextEdit="1"/>
          </p:cNvSpPr>
          <p:nvPr>
            <p:ph type="sldImg"/>
          </p:nvPr>
        </p:nvSpPr>
        <p:spPr>
          <a:xfrm>
            <a:off x="1143000" y="685800"/>
            <a:ext cx="4572000" cy="3429000"/>
          </a:xfrm>
          <a:ln/>
        </p:spPr>
      </p:sp>
      <p:sp>
        <p:nvSpPr>
          <p:cNvPr id="51205" name="Rectangle 3"/>
          <p:cNvSpPr>
            <a:spLocks noGrp="1" noChangeArrowheads="1"/>
          </p:cNvSpPr>
          <p:nvPr>
            <p:ph type="body" idx="1"/>
          </p:nvPr>
        </p:nvSpPr>
        <p:spPr>
          <a:xfrm>
            <a:off x="555851" y="4913058"/>
            <a:ext cx="5843235" cy="225618"/>
          </a:xfrm>
          <a:noFill/>
          <a:ln/>
        </p:spPr>
        <p:txBody>
          <a:bodyPr/>
          <a:lstStyle/>
          <a:p>
            <a:pPr eaLnBrk="1" hangingPunct="1"/>
            <a:r>
              <a:rPr lang="en-US" dirty="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C851B0-DF09-45BE-AFD4-7B281FC8A34F}" type="datetimeFigureOut">
              <a:rPr lang="en-US" smtClean="0"/>
              <a:pPr/>
              <a:t>28/10/2013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836F1-47CD-42C2-9F76-81FBA10918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851B0-DF09-45BE-AFD4-7B281FC8A34F}" type="datetimeFigureOut">
              <a:rPr lang="en-US" smtClean="0"/>
              <a:pPr/>
              <a:t>28/10/2013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836F1-47CD-42C2-9F76-81FBA10918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who.int/goe/polici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eHealth@emro.who.int" TargetMode="External"/><Relationship Id="rId2" Type="http://schemas.openxmlformats.org/officeDocument/2006/relationships/hyperlink" Target="mailto:faroukh@who.in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faroukh@who.in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3gamericas.org/"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4.jpeg"/><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WHO%20strategic%20eHealth%20documents/WHA58_28-en%5b1%5d.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7.jpeg"/><Relationship Id="rId4" Type="http://schemas.openxmlformats.org/officeDocument/2006/relationships/notesSlide" Target="../notesSlides/notesSlide8.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0.png"/><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wm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gif"/><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WHO | World Health Organization"/>
          <p:cNvPicPr>
            <a:picLocks noChangeAspect="1" noChangeArrowheads="1"/>
          </p:cNvPicPr>
          <p:nvPr/>
        </p:nvPicPr>
        <p:blipFill>
          <a:blip r:embed="rId2" cstate="print"/>
          <a:srcRect/>
          <a:stretch>
            <a:fillRect/>
          </a:stretch>
        </p:blipFill>
        <p:spPr bwMode="auto">
          <a:xfrm>
            <a:off x="304799" y="304800"/>
            <a:ext cx="2751663" cy="990600"/>
          </a:xfrm>
          <a:prstGeom prst="rect">
            <a:avLst/>
          </a:prstGeom>
          <a:noFill/>
        </p:spPr>
      </p:pic>
      <p:pic>
        <p:nvPicPr>
          <p:cNvPr id="9" name="Picture 12" descr="eHAP - revise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79643"/>
            <a:ext cx="2660577" cy="66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3"/>
          <p:cNvSpPr>
            <a:spLocks noGrp="1"/>
          </p:cNvSpPr>
          <p:nvPr>
            <p:ph type="ctrTitle"/>
          </p:nvPr>
        </p:nvSpPr>
        <p:spPr>
          <a:xfrm>
            <a:off x="304800" y="1752600"/>
            <a:ext cx="8229600" cy="1829762"/>
          </a:xfrm>
        </p:spPr>
        <p:txBody>
          <a:bodyPr>
            <a:normAutofit fontScale="90000"/>
          </a:bodyPr>
          <a:lstStyle/>
          <a:p>
            <a:pPr algn="ctr"/>
            <a:r>
              <a:rPr lang="en-US" dirty="0" smtClean="0">
                <a:solidFill>
                  <a:schemeClr val="tx1"/>
                </a:solidFill>
              </a:rPr>
              <a:t>Why eHealth and its Adoption in the Eastern Mediterranean</a:t>
            </a:r>
            <a:br>
              <a:rPr lang="en-US" dirty="0" smtClean="0">
                <a:solidFill>
                  <a:schemeClr val="tx1"/>
                </a:solidFill>
              </a:rPr>
            </a:br>
            <a:r>
              <a:rPr lang="en-US" sz="3100" dirty="0" smtClean="0">
                <a:solidFill>
                  <a:schemeClr val="tx2"/>
                </a:solidFill>
              </a:rPr>
              <a:t>(The WHO Approach)</a:t>
            </a:r>
            <a:endParaRPr lang="en-US" sz="3100" dirty="0">
              <a:solidFill>
                <a:schemeClr val="tx2"/>
              </a:solidFill>
            </a:endParaRPr>
          </a:p>
        </p:txBody>
      </p:sp>
      <p:sp>
        <p:nvSpPr>
          <p:cNvPr id="14" name="Subtitle 4"/>
          <p:cNvSpPr>
            <a:spLocks noGrp="1"/>
          </p:cNvSpPr>
          <p:nvPr>
            <p:ph type="subTitle" idx="1"/>
          </p:nvPr>
        </p:nvSpPr>
        <p:spPr>
          <a:xfrm>
            <a:off x="685800" y="5277296"/>
            <a:ext cx="7772400" cy="1199704"/>
          </a:xfrm>
        </p:spPr>
        <p:txBody>
          <a:bodyPr>
            <a:normAutofit fontScale="92500" lnSpcReduction="20000"/>
          </a:bodyPr>
          <a:lstStyle/>
          <a:p>
            <a:pPr algn="ctr"/>
            <a:r>
              <a:rPr lang="en-US" sz="2000" b="1" dirty="0" smtClean="0"/>
              <a:t>Dr. Zahid Ali Faheem</a:t>
            </a:r>
          </a:p>
          <a:p>
            <a:pPr algn="ctr"/>
            <a:r>
              <a:rPr lang="en-US" sz="2000" b="1" dirty="0" smtClean="0"/>
              <a:t>Head of AMANTELEHEALTH, Aman Health Care Services </a:t>
            </a:r>
          </a:p>
          <a:p>
            <a:r>
              <a:rPr lang="en-US" sz="2000" b="1" dirty="0" smtClean="0"/>
              <a:t>General Secretary, Trustee and Founder Board Member</a:t>
            </a:r>
          </a:p>
          <a:p>
            <a:r>
              <a:rPr lang="en-US" sz="2000" b="1" dirty="0" smtClean="0"/>
              <a:t>eHealth Association of Pakistan -eHAP</a:t>
            </a:r>
            <a:endParaRPr lang="en-US" sz="2000" dirty="0" smtClean="0"/>
          </a:p>
          <a:p>
            <a:pPr algn="ctr"/>
            <a:endParaRPr lang="en-US" sz="2000" b="1" dirty="0" smtClean="0"/>
          </a:p>
          <a:p>
            <a:pPr algn="ctr"/>
            <a:endParaRPr lang="en-US" sz="2000" b="1" dirty="0" smtClean="0"/>
          </a:p>
          <a:p>
            <a:endParaRPr lang="en-US" sz="2000" dirty="0"/>
          </a:p>
        </p:txBody>
      </p:sp>
      <p:sp>
        <p:nvSpPr>
          <p:cNvPr id="15" name="TextBox 14"/>
          <p:cNvSpPr txBox="1"/>
          <p:nvPr/>
        </p:nvSpPr>
        <p:spPr>
          <a:xfrm>
            <a:off x="685800" y="3847981"/>
            <a:ext cx="8153400" cy="800219"/>
          </a:xfrm>
          <a:prstGeom prst="rect">
            <a:avLst/>
          </a:prstGeom>
          <a:noFill/>
        </p:spPr>
        <p:txBody>
          <a:bodyPr wrap="square" rtlCol="0">
            <a:spAutoFit/>
          </a:bodyPr>
          <a:lstStyle/>
          <a:p>
            <a:pPr algn="ctr"/>
            <a:r>
              <a:rPr lang="en-US" sz="2800" b="1" dirty="0" smtClean="0"/>
              <a:t>Regional Development Forum (RDF)</a:t>
            </a:r>
            <a:endParaRPr lang="en-US" sz="2800" dirty="0" smtClean="0"/>
          </a:p>
          <a:p>
            <a:pPr algn="ctr"/>
            <a:r>
              <a:rPr lang="en-US" dirty="0" smtClean="0"/>
              <a:t>October 28, 2013 at Manama, Bahrain</a:t>
            </a:r>
            <a:endParaRPr lang="en-US" dirty="0"/>
          </a:p>
        </p:txBody>
      </p:sp>
      <p:pic>
        <p:nvPicPr>
          <p:cNvPr id="31746" name="Picture 2" descr="ITU logo"/>
          <p:cNvPicPr>
            <a:picLocks noChangeAspect="1" noChangeArrowheads="1"/>
          </p:cNvPicPr>
          <p:nvPr/>
        </p:nvPicPr>
        <p:blipFill>
          <a:blip r:embed="rId4" cstate="print"/>
          <a:srcRect/>
          <a:stretch>
            <a:fillRect/>
          </a:stretch>
        </p:blipFill>
        <p:spPr bwMode="auto">
          <a:xfrm>
            <a:off x="3705225" y="234499"/>
            <a:ext cx="1247775" cy="1279976"/>
          </a:xfrm>
          <a:prstGeom prst="rect">
            <a:avLst/>
          </a:prstGeom>
          <a:noFill/>
        </p:spPr>
      </p:pic>
    </p:spTree>
    <p:extLst>
      <p:ext uri="{BB962C8B-B14F-4D97-AF65-F5344CB8AC3E}">
        <p14:creationId xmlns:p14="http://schemas.microsoft.com/office/powerpoint/2010/main" val="3542996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rPr>
              <a:t>Why </a:t>
            </a:r>
            <a:r>
              <a:rPr lang="en-US" sz="4000" b="1" dirty="0" err="1">
                <a:solidFill>
                  <a:schemeClr val="bg1"/>
                </a:solidFill>
                <a:effectLst>
                  <a:outerShdw blurRad="38100" dist="38100" dir="2700000" algn="tl">
                    <a:srgbClr val="000000">
                      <a:alpha val="43137"/>
                    </a:srgbClr>
                  </a:outerShdw>
                </a:effectLst>
                <a:latin typeface="Calibri" pitchFamily="34" charset="0"/>
                <a:cs typeface="Calibri" pitchFamily="34" charset="0"/>
              </a:rPr>
              <a:t>eHealth</a:t>
            </a:r>
            <a:r>
              <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rPr>
              <a:t>?</a:t>
            </a:r>
          </a:p>
        </p:txBody>
      </p:sp>
      <p:sp>
        <p:nvSpPr>
          <p:cNvPr id="7" name="Content Placeholder 2"/>
          <p:cNvSpPr txBox="1">
            <a:spLocks/>
          </p:cNvSpPr>
          <p:nvPr/>
        </p:nvSpPr>
        <p:spPr>
          <a:xfrm>
            <a:off x="1" y="997526"/>
            <a:ext cx="9143999" cy="555567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2400" dirty="0" smtClean="0">
                <a:cs typeface="Arial" charset="0"/>
              </a:rPr>
              <a:t>During the </a:t>
            </a:r>
            <a:r>
              <a:rPr lang="en-US" sz="2400" b="1" dirty="0" smtClean="0">
                <a:cs typeface="Arial" charset="0"/>
              </a:rPr>
              <a:t>2003 World Summit </a:t>
            </a:r>
            <a:r>
              <a:rPr lang="en-US" sz="2400" dirty="0" smtClean="0">
                <a:cs typeface="Arial" charset="0"/>
              </a:rPr>
              <a:t>on the Information Society (</a:t>
            </a:r>
            <a:r>
              <a:rPr lang="en-US" sz="2400" i="1" dirty="0" smtClean="0">
                <a:cs typeface="Arial" charset="0"/>
              </a:rPr>
              <a:t>8</a:t>
            </a:r>
            <a:r>
              <a:rPr lang="en-US" sz="2400" dirty="0" smtClean="0">
                <a:cs typeface="Arial" charset="0"/>
              </a:rPr>
              <a:t>):  </a:t>
            </a:r>
          </a:p>
          <a:p>
            <a:pPr lvl="1"/>
            <a:r>
              <a:rPr lang="en-US" sz="2400" i="1" dirty="0" smtClean="0">
                <a:cs typeface="Arial" charset="0"/>
              </a:rPr>
              <a:t>eHealth</a:t>
            </a:r>
            <a:r>
              <a:rPr lang="en-US" sz="2400" dirty="0" smtClean="0">
                <a:cs typeface="Arial" charset="0"/>
              </a:rPr>
              <a:t>, or the application of ICTs to the field of health care, was considered a discipline that could prove useful in terms of improving the quality of life of the population.</a:t>
            </a:r>
          </a:p>
          <a:p>
            <a:pPr lvl="1"/>
            <a:r>
              <a:rPr lang="en-US" sz="2400" dirty="0" smtClean="0">
                <a:cs typeface="Arial" charset="0"/>
              </a:rPr>
              <a:t>Recognizing ICT’s significant developmental role and cross-cutting impact in regard to all aspects of national life, including health, an ICT-related target was included in Millennium Development Goal No. 8</a:t>
            </a:r>
          </a:p>
          <a:p>
            <a:pPr marL="514350" indent="-514350" algn="just">
              <a:lnSpc>
                <a:spcPct val="80000"/>
              </a:lnSpc>
              <a:spcBef>
                <a:spcPts val="0"/>
              </a:spcBef>
              <a:spcAft>
                <a:spcPts val="1200"/>
              </a:spcAft>
              <a:buFontTx/>
              <a:buAutoNum type="arabicParenBoth"/>
              <a:defRPr/>
            </a:pPr>
            <a:endParaRPr lang="en-US" sz="2400" dirty="0" smtClean="0"/>
          </a:p>
          <a:p>
            <a:pPr>
              <a:lnSpc>
                <a:spcPct val="80000"/>
              </a:lnSpc>
              <a:spcBef>
                <a:spcPts val="0"/>
              </a:spcBef>
              <a:defRPr/>
            </a:pPr>
            <a:r>
              <a:rPr lang="en-US" sz="2400" dirty="0" smtClean="0"/>
              <a:t>58th World Health Assembly </a:t>
            </a:r>
            <a:r>
              <a:rPr lang="en-US" sz="2400" b="1" dirty="0" smtClean="0"/>
              <a:t>eHealth Resolution</a:t>
            </a:r>
            <a:r>
              <a:rPr lang="en-US" sz="2400" dirty="0" smtClean="0"/>
              <a:t> (WHA58/28) URGES Member States:</a:t>
            </a:r>
          </a:p>
          <a:p>
            <a:pPr lvl="1">
              <a:lnSpc>
                <a:spcPct val="80000"/>
              </a:lnSpc>
              <a:spcBef>
                <a:spcPts val="0"/>
              </a:spcBef>
              <a:defRPr/>
            </a:pPr>
            <a:r>
              <a:rPr lang="en-US" sz="2400" dirty="0" smtClean="0"/>
              <a:t>To consider drawing up a long-term strategic plan for developing and implementing eHealth services in the various areas of the health sector, including health administration, which would include an appropriate legal framework and infrastructure and encourage public and private partnerships</a:t>
            </a:r>
            <a:endParaRPr lang="en-US" sz="2400" b="1" dirty="0" smtClean="0">
              <a:cs typeface="Times New Roman" pitchFamily="18" charset="0"/>
            </a:endParaRPr>
          </a:p>
          <a:p>
            <a:endParaRPr lang="en-US" sz="2400" dirty="0"/>
          </a:p>
        </p:txBody>
      </p:sp>
    </p:spTree>
    <p:extLst>
      <p:ext uri="{BB962C8B-B14F-4D97-AF65-F5344CB8AC3E}">
        <p14:creationId xmlns:p14="http://schemas.microsoft.com/office/powerpoint/2010/main" val="324754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2000"/>
                                        <p:tgtEl>
                                          <p:spTgt spid="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WHO approach to eHealth</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6" name="Content Placeholder 2"/>
          <p:cNvSpPr>
            <a:spLocks noGrp="1"/>
          </p:cNvSpPr>
          <p:nvPr>
            <p:ph idx="1"/>
          </p:nvPr>
        </p:nvSpPr>
        <p:spPr>
          <a:xfrm>
            <a:off x="381000" y="914400"/>
            <a:ext cx="8534400" cy="5105400"/>
          </a:xfrm>
        </p:spPr>
        <p:txBody>
          <a:bodyPr>
            <a:noAutofit/>
          </a:bodyPr>
          <a:lstStyle/>
          <a:p>
            <a:pPr marL="514350" lvl="1" indent="-514350">
              <a:spcBef>
                <a:spcPct val="80000"/>
              </a:spcBef>
              <a:buFont typeface="Wingdings" pitchFamily="2" charset="2"/>
              <a:buChar char="§"/>
            </a:pPr>
            <a:r>
              <a:rPr lang="en-US" sz="1800" dirty="0" smtClean="0">
                <a:cs typeface="Arial" charset="0"/>
              </a:rPr>
              <a:t>The WHO approach to e-Health followed </a:t>
            </a:r>
            <a:r>
              <a:rPr lang="en-US" sz="1800" b="1" dirty="0" smtClean="0">
                <a:cs typeface="Arial" charset="0"/>
              </a:rPr>
              <a:t>a strategy that contributes to realizing </a:t>
            </a:r>
            <a:r>
              <a:rPr lang="en-US" sz="1800" dirty="0" smtClean="0"/>
              <a:t>UN Millennium Development Goal 8, Target 18:</a:t>
            </a:r>
          </a:p>
          <a:p>
            <a:pPr marL="914400" lvl="2" indent="-514350">
              <a:spcBef>
                <a:spcPct val="80000"/>
              </a:spcBef>
              <a:buFont typeface="Wingdings" pitchFamily="2" charset="2"/>
              <a:buChar char="Ø"/>
            </a:pPr>
            <a:r>
              <a:rPr lang="en-US" sz="1800" dirty="0" smtClean="0"/>
              <a:t>"In cooperation with the </a:t>
            </a:r>
            <a:r>
              <a:rPr lang="en-US" sz="1800" u="sng" dirty="0" smtClean="0"/>
              <a:t>private sector</a:t>
            </a:r>
            <a:r>
              <a:rPr lang="en-US" sz="1800" dirty="0" smtClean="0"/>
              <a:t>, make available the benefits of </a:t>
            </a:r>
            <a:r>
              <a:rPr lang="en-US" sz="1800" u="sng" dirty="0" smtClean="0"/>
              <a:t>new technologies</a:t>
            </a:r>
            <a:r>
              <a:rPr lang="en-US" sz="1800" dirty="0" smtClean="0"/>
              <a:t> – especially information and communication technologies.“</a:t>
            </a:r>
          </a:p>
          <a:p>
            <a:pPr marL="514350" lvl="1" indent="-514350">
              <a:spcBef>
                <a:spcPct val="80000"/>
              </a:spcBef>
              <a:buFont typeface="Wingdings" pitchFamily="2" charset="2"/>
              <a:buChar char="§"/>
            </a:pPr>
            <a:r>
              <a:rPr lang="en-US" sz="1800" dirty="0" smtClean="0"/>
              <a:t>WHO set directions as follows:</a:t>
            </a:r>
          </a:p>
          <a:p>
            <a:pPr lvl="1">
              <a:buFont typeface="Wingdings" pitchFamily="2" charset="2"/>
              <a:buChar char="Ø"/>
            </a:pPr>
            <a:r>
              <a:rPr lang="en-US" sz="1800" dirty="0" smtClean="0"/>
              <a:t>Strengthen health systems in countries</a:t>
            </a:r>
          </a:p>
          <a:p>
            <a:pPr marL="1125538" lvl="2" indent="0">
              <a:buFont typeface="Wingdings" pitchFamily="2" charset="2"/>
              <a:buChar char="Ø"/>
            </a:pPr>
            <a:r>
              <a:rPr lang="en-US" sz="1800" dirty="0" smtClean="0"/>
              <a:t>Health services, Health workforce, Health Information, </a:t>
            </a:r>
          </a:p>
          <a:p>
            <a:pPr marL="1125538" lvl="2" indent="0">
              <a:buFont typeface="Wingdings" pitchFamily="2" charset="2"/>
              <a:buChar char="Ø"/>
            </a:pPr>
            <a:r>
              <a:rPr lang="en-US" sz="1800" dirty="0" smtClean="0"/>
              <a:t>Medical Products, vaccines, and tech., financing, leadership and governance)</a:t>
            </a:r>
          </a:p>
          <a:p>
            <a:pPr lvl="1">
              <a:buFont typeface="Wingdings" pitchFamily="2" charset="2"/>
              <a:buChar char="Ø"/>
            </a:pPr>
            <a:r>
              <a:rPr lang="en-US" sz="1800" dirty="0" smtClean="0"/>
              <a:t>Foster public-private partnerships in ICT research and development for health</a:t>
            </a:r>
          </a:p>
          <a:p>
            <a:pPr lvl="1">
              <a:buFont typeface="Wingdings" pitchFamily="2" charset="2"/>
              <a:buChar char="Ø"/>
            </a:pPr>
            <a:r>
              <a:rPr lang="en-US" sz="1800" dirty="0" smtClean="0"/>
              <a:t>Support capacity building for eHealth applications in member states</a:t>
            </a:r>
          </a:p>
          <a:p>
            <a:pPr lvl="1">
              <a:buFont typeface="Wingdings" pitchFamily="2" charset="2"/>
              <a:buChar char="Ø"/>
            </a:pPr>
            <a:r>
              <a:rPr lang="en-US" sz="1800" dirty="0" smtClean="0"/>
              <a:t>Promote the development and use of norms and standards</a:t>
            </a:r>
          </a:p>
          <a:p>
            <a:pPr lvl="1">
              <a:buFont typeface="Wingdings" pitchFamily="2" charset="2"/>
              <a:buChar char="Ø"/>
            </a:pPr>
            <a:r>
              <a:rPr lang="en-GB" sz="1800" dirty="0" smtClean="0"/>
              <a:t>Promote better understanding of eHealth</a:t>
            </a:r>
            <a:endParaRPr lang="en-US" sz="1800" dirty="0" smtClean="0"/>
          </a:p>
          <a:p>
            <a:pPr marL="514350" lvl="1" indent="-514350">
              <a:spcBef>
                <a:spcPct val="80000"/>
              </a:spcBef>
            </a:pPr>
            <a:endParaRPr lang="en-US" sz="1800" dirty="0" smtClean="0"/>
          </a:p>
          <a:p>
            <a:pPr marL="0" lvl="1" indent="0">
              <a:spcBef>
                <a:spcPct val="80000"/>
              </a:spcBef>
              <a:buNone/>
            </a:pPr>
            <a:endParaRPr lang="en-US" sz="1800" dirty="0" smtClean="0"/>
          </a:p>
          <a:p>
            <a:pPr marL="0" indent="0">
              <a:buNone/>
            </a:pPr>
            <a:r>
              <a:rPr lang="en-US" sz="1800" dirty="0"/>
              <a:t>						</a:t>
            </a:r>
            <a:endParaRPr lang="en-CA" sz="1800" b="1" dirty="0">
              <a:solidFill>
                <a:srgbClr val="0033CC"/>
              </a:solidFill>
            </a:endParaRPr>
          </a:p>
          <a:p>
            <a:pPr marL="0" lvl="1" indent="0" algn="just">
              <a:buNone/>
            </a:pPr>
            <a:endParaRPr lang="en-US" sz="1800" b="1" dirty="0" smtClean="0">
              <a:cs typeface="Times New Roman" pitchFamily="18" charset="0"/>
            </a:endParaRPr>
          </a:p>
          <a:p>
            <a:endParaRPr lang="en-US" sz="1800" dirty="0"/>
          </a:p>
        </p:txBody>
      </p:sp>
    </p:spTree>
    <p:extLst>
      <p:ext uri="{BB962C8B-B14F-4D97-AF65-F5344CB8AC3E}">
        <p14:creationId xmlns:p14="http://schemas.microsoft.com/office/powerpoint/2010/main" val="23815906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914400"/>
            <a:ext cx="8686800" cy="5105400"/>
          </a:xfrm>
        </p:spPr>
        <p:txBody>
          <a:bodyPr/>
          <a:lstStyle/>
          <a:p>
            <a:pPr marL="0" indent="0">
              <a:spcBef>
                <a:spcPts val="0"/>
              </a:spcBef>
              <a:buNone/>
            </a:pPr>
            <a:r>
              <a:rPr lang="en-US" dirty="0" smtClean="0"/>
              <a:t>The </a:t>
            </a:r>
            <a:r>
              <a:rPr lang="en-US" dirty="0"/>
              <a:t>key finding </a:t>
            </a:r>
            <a:r>
              <a:rPr lang="en-US" dirty="0" smtClean="0"/>
              <a:t>shows </a:t>
            </a:r>
            <a:r>
              <a:rPr lang="en-US" dirty="0"/>
              <a:t>that:</a:t>
            </a:r>
          </a:p>
          <a:p>
            <a:pPr lvl="1">
              <a:spcBef>
                <a:spcPts val="0"/>
              </a:spcBef>
            </a:pPr>
            <a:r>
              <a:rPr lang="en-US" sz="1800" dirty="0" smtClean="0"/>
              <a:t>Digital </a:t>
            </a:r>
            <a:r>
              <a:rPr lang="en-US" sz="1800" dirty="0"/>
              <a:t>divide includes eHealth </a:t>
            </a:r>
          </a:p>
          <a:p>
            <a:pPr lvl="1">
              <a:spcBef>
                <a:spcPts val="0"/>
              </a:spcBef>
            </a:pPr>
            <a:r>
              <a:rPr lang="en-US" sz="1800" dirty="0"/>
              <a:t>Member States </a:t>
            </a:r>
            <a:r>
              <a:rPr lang="en-US" sz="1800" u="sng" dirty="0"/>
              <a:t>require assistance</a:t>
            </a:r>
            <a:r>
              <a:rPr lang="en-US" sz="1800" dirty="0"/>
              <a:t> in the eHealth domain from WHO and its partners </a:t>
            </a:r>
          </a:p>
          <a:p>
            <a:pPr lvl="1">
              <a:spcBef>
                <a:spcPts val="0"/>
              </a:spcBef>
            </a:pPr>
            <a:r>
              <a:rPr lang="en-US" sz="1800" dirty="0"/>
              <a:t>Many countries expect to implement </a:t>
            </a:r>
            <a:r>
              <a:rPr lang="en-US" sz="1800" u="sng" dirty="0"/>
              <a:t>eHealth policies in the near future</a:t>
            </a:r>
            <a:r>
              <a:rPr lang="en-US" sz="1800" dirty="0"/>
              <a:t> and will need support </a:t>
            </a:r>
          </a:p>
          <a:p>
            <a:pPr lvl="1">
              <a:spcBef>
                <a:spcPts val="0"/>
              </a:spcBef>
            </a:pPr>
            <a:r>
              <a:rPr lang="en-US" sz="1800" dirty="0"/>
              <a:t>Development and support for National eHealth </a:t>
            </a:r>
            <a:r>
              <a:rPr lang="en-US" sz="1800" u="sng" dirty="0"/>
              <a:t>governance</a:t>
            </a:r>
            <a:r>
              <a:rPr lang="en-US" sz="1800" dirty="0"/>
              <a:t> mechanisms in countries are necessary </a:t>
            </a:r>
          </a:p>
          <a:p>
            <a:pPr lvl="1">
              <a:spcBef>
                <a:spcPts val="0"/>
              </a:spcBef>
            </a:pPr>
            <a:r>
              <a:rPr lang="en-US" sz="1800" u="sng" dirty="0"/>
              <a:t>Public-private partnerships</a:t>
            </a:r>
            <a:r>
              <a:rPr lang="en-US" sz="1800" dirty="0"/>
              <a:t> are increasing and effective practices should be promoted </a:t>
            </a:r>
          </a:p>
          <a:p>
            <a:pPr lvl="1">
              <a:spcBef>
                <a:spcPts val="0"/>
              </a:spcBef>
            </a:pPr>
            <a:r>
              <a:rPr lang="en-US" sz="1800" dirty="0"/>
              <a:t>Citizen </a:t>
            </a:r>
            <a:r>
              <a:rPr lang="en-US" sz="1800" u="sng" dirty="0"/>
              <a:t>protection policies</a:t>
            </a:r>
            <a:r>
              <a:rPr lang="en-US" sz="1800" dirty="0"/>
              <a:t> are needed in many countries to ensure patient data confidentiality </a:t>
            </a:r>
          </a:p>
          <a:p>
            <a:pPr lvl="1">
              <a:spcBef>
                <a:spcPts val="0"/>
              </a:spcBef>
            </a:pPr>
            <a:r>
              <a:rPr lang="en-US" sz="1800" u="sng" dirty="0"/>
              <a:t>Interoperability</a:t>
            </a:r>
            <a:r>
              <a:rPr lang="en-US" sz="1800" dirty="0"/>
              <a:t> issues need to be made a priority by Member States </a:t>
            </a:r>
          </a:p>
          <a:p>
            <a:pPr lvl="1">
              <a:spcBef>
                <a:spcPts val="0"/>
              </a:spcBef>
            </a:pPr>
            <a:r>
              <a:rPr lang="en-US" sz="1800" dirty="0"/>
              <a:t>Health information in </a:t>
            </a:r>
            <a:r>
              <a:rPr lang="en-US" sz="1800" u="sng" dirty="0"/>
              <a:t>electronic format</a:t>
            </a:r>
            <a:r>
              <a:rPr lang="en-US" sz="1800" dirty="0"/>
              <a:t> needs to be provided in all relevant community languages </a:t>
            </a:r>
          </a:p>
          <a:p>
            <a:pPr marL="986534" lvl="2" indent="0">
              <a:buNone/>
            </a:pPr>
            <a:endParaRPr lang="en-US" dirty="0" smtClean="0"/>
          </a:p>
        </p:txBody>
      </p:sp>
      <p:sp>
        <p:nvSpPr>
          <p:cNvPr id="4" name="TextBox 3"/>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WHO </a:t>
            </a:r>
            <a:r>
              <a:rPr lang="en-US" sz="4000"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GOe</a:t>
            </a: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Survey</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val="25701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1"/>
            <a:ext cx="5157878" cy="4860946"/>
          </a:xfrm>
        </p:spPr>
        <p:txBody>
          <a:bodyPr>
            <a:normAutofit fontScale="92500" lnSpcReduction="10000"/>
          </a:bodyPr>
          <a:lstStyle/>
          <a:p>
            <a:pPr lvl="1"/>
            <a:r>
              <a:rPr lang="en-US" dirty="0" smtClean="0"/>
              <a:t>A </a:t>
            </a:r>
            <a:r>
              <a:rPr lang="en-US" dirty="0"/>
              <a:t>resource for developing or renewing a country’s eHealth </a:t>
            </a:r>
            <a:r>
              <a:rPr lang="en-US" dirty="0" smtClean="0"/>
              <a:t>strategy</a:t>
            </a:r>
          </a:p>
          <a:p>
            <a:pPr lvl="1"/>
            <a:r>
              <a:rPr lang="en-US" dirty="0" smtClean="0"/>
              <a:t>From </a:t>
            </a:r>
            <a:r>
              <a:rPr lang="en-US" dirty="0"/>
              <a:t>countries just setting out to those that have already invested in </a:t>
            </a:r>
            <a:r>
              <a:rPr lang="en-US" dirty="0" smtClean="0"/>
              <a:t>eHealth</a:t>
            </a:r>
          </a:p>
          <a:p>
            <a:pPr lvl="1"/>
            <a:r>
              <a:rPr lang="en-US" dirty="0" smtClean="0"/>
              <a:t>A </a:t>
            </a:r>
            <a:r>
              <a:rPr lang="en-US" dirty="0"/>
              <a:t>framework and method for the development of a vision, action plan and monitoring </a:t>
            </a:r>
            <a:r>
              <a:rPr lang="en-US" dirty="0" smtClean="0"/>
              <a:t>framework</a:t>
            </a:r>
          </a:p>
          <a:p>
            <a:pPr lvl="1"/>
            <a:r>
              <a:rPr lang="en-US" dirty="0" smtClean="0"/>
              <a:t>Directory of eHealth policies</a:t>
            </a:r>
          </a:p>
          <a:p>
            <a:pPr lvl="1">
              <a:buNone/>
            </a:pPr>
            <a:r>
              <a:rPr lang="en-US" dirty="0" smtClean="0">
                <a:hlinkClick r:id="rId3"/>
              </a:rPr>
              <a:t>http://www.who.int/goe/policies</a:t>
            </a:r>
            <a:endParaRPr lang="en-US" dirty="0" smtClean="0"/>
          </a:p>
          <a:p>
            <a:pPr lvl="1"/>
            <a:endParaRPr lang="en-US" dirty="0"/>
          </a:p>
          <a:p>
            <a:pPr marL="523183" lvl="1" indent="0">
              <a:buNone/>
            </a:pPr>
            <a:endParaRPr lang="en-US" dirty="0"/>
          </a:p>
        </p:txBody>
      </p:sp>
      <p:pic>
        <p:nvPicPr>
          <p:cNvPr id="4" name="Picture 11" descr="C:\Documents and Settings\eskandar\My Documents\My Pictures\toolkit overvi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3687" y="1219200"/>
            <a:ext cx="3415514" cy="4114800"/>
          </a:xfrm>
          <a:prstGeom prst="rect">
            <a:avLst/>
          </a:prstGeom>
          <a:noFill/>
          <a:ln w="9525">
            <a:noFill/>
            <a:miter lim="800000"/>
            <a:headEnd/>
            <a:tailEnd/>
          </a:ln>
        </p:spPr>
      </p:pic>
      <p:sp>
        <p:nvSpPr>
          <p:cNvPr id="5" name="TextBox 4"/>
          <p:cNvSpPr txBox="1"/>
          <p:nvPr/>
        </p:nvSpPr>
        <p:spPr>
          <a:xfrm>
            <a:off x="6669219" y="5336533"/>
            <a:ext cx="1035496" cy="357930"/>
          </a:xfrm>
          <a:prstGeom prst="rect">
            <a:avLst/>
          </a:prstGeom>
          <a:noFill/>
        </p:spPr>
        <p:txBody>
          <a:bodyPr wrap="none" lIns="80147" tIns="40074" rIns="80147" bIns="40074" rtlCol="0">
            <a:spAutoFit/>
          </a:bodyPr>
          <a:lstStyle/>
          <a:p>
            <a:r>
              <a:rPr lang="en-US" dirty="0" smtClean="0"/>
              <a:t>July 2012</a:t>
            </a:r>
            <a:endParaRPr lang="en-US" dirty="0"/>
          </a:p>
        </p:txBody>
      </p:sp>
      <p:sp>
        <p:nvSpPr>
          <p:cNvPr id="6" name="TextBox 5"/>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spcBef>
                <a:spcPct val="0"/>
              </a:spcBef>
              <a:defRPr/>
            </a:pP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WHO/ITU eHealth Strategy Toolkit</a:t>
            </a:r>
          </a:p>
        </p:txBody>
      </p:sp>
    </p:spTree>
    <p:extLst>
      <p:ext uri="{BB962C8B-B14F-4D97-AF65-F5344CB8AC3E}">
        <p14:creationId xmlns:p14="http://schemas.microsoft.com/office/powerpoint/2010/main" val="4049130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Slide Number Placeholder 3"/>
          <p:cNvSpPr txBox="1">
            <a:spLocks noGrp="1"/>
          </p:cNvSpPr>
          <p:nvPr/>
        </p:nvSpPr>
        <p:spPr bwMode="auto">
          <a:xfrm>
            <a:off x="8477718" y="6381750"/>
            <a:ext cx="250357" cy="24620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2" rIns="91424" bIns="45712">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7DE2355-1038-4F4B-ABA1-0F51358ADC2E}" type="slidenum">
              <a:rPr lang="en-US" sz="1000">
                <a:solidFill>
                  <a:srgbClr val="0E438A"/>
                </a:solidFill>
                <a:latin typeface="Calibri" pitchFamily="34" charset="0"/>
                <a:cs typeface="Times New Roman" pitchFamily="18" charset="0"/>
              </a:rPr>
              <a:pPr algn="r" eaLnBrk="1" hangingPunct="1"/>
              <a:t>14</a:t>
            </a:fld>
            <a:endParaRPr lang="en-US" sz="1000" dirty="0">
              <a:solidFill>
                <a:srgbClr val="0E438A"/>
              </a:solidFill>
              <a:latin typeface="Calibri" pitchFamily="34" charset="0"/>
              <a:cs typeface="Times New Roman" pitchFamily="18" charset="0"/>
            </a:endParaRPr>
          </a:p>
        </p:txBody>
      </p:sp>
      <p:sp>
        <p:nvSpPr>
          <p:cNvPr id="71684" name="Rectangle 3"/>
          <p:cNvSpPr>
            <a:spLocks noGrp="1" noChangeArrowheads="1"/>
          </p:cNvSpPr>
          <p:nvPr>
            <p:ph idx="1"/>
          </p:nvPr>
        </p:nvSpPr>
        <p:spPr>
          <a:xfrm>
            <a:off x="498475" y="990600"/>
            <a:ext cx="8229600" cy="4819998"/>
          </a:xfrm>
        </p:spPr>
        <p:txBody>
          <a:bodyPr>
            <a:normAutofit fontScale="92500" lnSpcReduction="20000"/>
          </a:bodyPr>
          <a:lstStyle/>
          <a:p>
            <a:pPr lvl="1">
              <a:lnSpc>
                <a:spcPct val="80000"/>
              </a:lnSpc>
              <a:buNone/>
              <a:defRPr/>
            </a:pPr>
            <a:endParaRPr lang="en-US" dirty="0" smtClean="0"/>
          </a:p>
          <a:p>
            <a:pPr lvl="1">
              <a:lnSpc>
                <a:spcPct val="80000"/>
              </a:lnSpc>
              <a:defRPr/>
            </a:pPr>
            <a:r>
              <a:rPr lang="en-US" dirty="0" smtClean="0"/>
              <a:t>Many </a:t>
            </a:r>
            <a:r>
              <a:rPr lang="en-US" dirty="0"/>
              <a:t>diverse, small scale eHealth applications, unable to communicate and share </a:t>
            </a:r>
            <a:r>
              <a:rPr lang="en-US" dirty="0" smtClean="0"/>
              <a:t>data</a:t>
            </a:r>
          </a:p>
          <a:p>
            <a:pPr lvl="1">
              <a:lnSpc>
                <a:spcPct val="80000"/>
              </a:lnSpc>
              <a:buNone/>
              <a:defRPr/>
            </a:pPr>
            <a:endParaRPr lang="en-US" dirty="0"/>
          </a:p>
          <a:p>
            <a:pPr lvl="1">
              <a:lnSpc>
                <a:spcPct val="80000"/>
              </a:lnSpc>
              <a:defRPr/>
            </a:pPr>
            <a:r>
              <a:rPr lang="en-US" dirty="0" smtClean="0"/>
              <a:t>Barriers </a:t>
            </a:r>
            <a:r>
              <a:rPr lang="en-US" dirty="0"/>
              <a:t>to scale up to support a larger patient and care provider </a:t>
            </a:r>
            <a:r>
              <a:rPr lang="en-US" dirty="0" smtClean="0"/>
              <a:t>base</a:t>
            </a:r>
          </a:p>
          <a:p>
            <a:pPr lvl="1">
              <a:lnSpc>
                <a:spcPct val="80000"/>
              </a:lnSpc>
              <a:buNone/>
              <a:defRPr/>
            </a:pPr>
            <a:endParaRPr lang="en-US" dirty="0"/>
          </a:p>
          <a:p>
            <a:pPr lvl="1">
              <a:defRPr/>
            </a:pPr>
            <a:r>
              <a:rPr lang="en-US" dirty="0"/>
              <a:t>Difficult for decision makers to understand the current health situation, for policy and </a:t>
            </a:r>
            <a:r>
              <a:rPr lang="en-US" dirty="0" smtClean="0"/>
              <a:t>planning</a:t>
            </a:r>
          </a:p>
          <a:p>
            <a:pPr lvl="1">
              <a:buNone/>
              <a:defRPr/>
            </a:pPr>
            <a:endParaRPr lang="fr-CH" dirty="0" smtClean="0"/>
          </a:p>
          <a:p>
            <a:pPr lvl="1">
              <a:defRPr/>
            </a:pPr>
            <a:r>
              <a:rPr lang="fr-CH" dirty="0" smtClean="0"/>
              <a:t>Duplication </a:t>
            </a:r>
            <a:r>
              <a:rPr lang="fr-CH" dirty="0"/>
              <a:t>of efforts</a:t>
            </a:r>
            <a:r>
              <a:rPr lang="en-US" dirty="0"/>
              <a:t>, leading to waste and inability to integrate </a:t>
            </a:r>
            <a:r>
              <a:rPr lang="en-US" dirty="0" smtClean="0"/>
              <a:t>solutions</a:t>
            </a:r>
          </a:p>
          <a:p>
            <a:pPr marL="523183" lvl="1" indent="0">
              <a:buNone/>
              <a:defRPr/>
            </a:pPr>
            <a:r>
              <a:rPr lang="en-US" sz="3500" i="1" dirty="0" smtClean="0">
                <a:sym typeface="Wingdings" pitchFamily="2" charset="2"/>
              </a:rPr>
              <a:t></a:t>
            </a:r>
            <a:r>
              <a:rPr lang="en-US" sz="3200" i="1" dirty="0" smtClean="0">
                <a:sym typeface="Wingdings" pitchFamily="2" charset="2"/>
              </a:rPr>
              <a:t> Joint WHO-ITU guidance for national strategy development</a:t>
            </a:r>
            <a:endParaRPr lang="en-US" sz="3200" i="1" dirty="0" smtClean="0"/>
          </a:p>
          <a:p>
            <a:pPr marL="0" indent="0">
              <a:buNone/>
              <a:defRPr/>
            </a:pPr>
            <a:endParaRPr lang="en-US" sz="2800" dirty="0">
              <a:solidFill>
                <a:srgbClr val="FF0000"/>
              </a:solidFill>
            </a:endParaRPr>
          </a:p>
        </p:txBody>
      </p:sp>
      <p:sp>
        <p:nvSpPr>
          <p:cNvPr id="4" name="TextBox 3"/>
          <p:cNvSpPr txBox="1"/>
          <p:nvPr/>
        </p:nvSpPr>
        <p:spPr>
          <a:xfrm>
            <a:off x="1" y="0"/>
            <a:ext cx="9144000" cy="811889"/>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lvl="1">
              <a:lnSpc>
                <a:spcPct val="80000"/>
              </a:lnSpc>
              <a:spcBef>
                <a:spcPct val="0"/>
              </a:spcBef>
              <a:defRPr/>
            </a:pP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WHO and ITU: Why did they start? </a:t>
            </a:r>
          </a:p>
          <a:p>
            <a:pPr>
              <a:lnSpc>
                <a:spcPct val="80000"/>
              </a:lnSpc>
              <a:defRPr/>
            </a:pPr>
            <a:endParaRPr lang="en-US" b="1" dirty="0"/>
          </a:p>
        </p:txBody>
      </p:sp>
    </p:spTree>
    <p:extLst>
      <p:ext uri="{BB962C8B-B14F-4D97-AF65-F5344CB8AC3E}">
        <p14:creationId xmlns:p14="http://schemas.microsoft.com/office/powerpoint/2010/main" val="5343768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eskandar\My Documents\My Pictures\toolkit_fram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914401"/>
            <a:ext cx="5087266" cy="573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584775"/>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smtClean="0">
                <a:solidFill>
                  <a:schemeClr val="bg1"/>
                </a:solidFill>
              </a:rPr>
              <a:t>National eHealth Strategy Development</a:t>
            </a:r>
          </a:p>
        </p:txBody>
      </p:sp>
    </p:spTree>
    <p:extLst>
      <p:ext uri="{BB962C8B-B14F-4D97-AF65-F5344CB8AC3E}">
        <p14:creationId xmlns:p14="http://schemas.microsoft.com/office/powerpoint/2010/main" val="2299302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5" descr="C:\Documents and Settings\eskandar\My Documents\My Pictures\toolkit_method.bmp"/>
          <p:cNvPicPr>
            <a:picLocks noChangeAspect="1" noChangeArrowheads="1"/>
          </p:cNvPicPr>
          <p:nvPr/>
        </p:nvPicPr>
        <p:blipFill>
          <a:blip r:embed="rId3" cstate="print">
            <a:extLst>
              <a:ext uri="{28A0092B-C50C-407E-A947-70E740481C1C}">
                <a14:useLocalDpi xmlns:a14="http://schemas.microsoft.com/office/drawing/2010/main" val="0"/>
              </a:ext>
            </a:extLst>
          </a:blip>
          <a:srcRect l="2065" r="2736"/>
          <a:stretch>
            <a:fillRect/>
          </a:stretch>
        </p:blipFill>
        <p:spPr bwMode="auto">
          <a:xfrm>
            <a:off x="348210" y="990600"/>
            <a:ext cx="852552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 y="0"/>
            <a:ext cx="9144000" cy="584775"/>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smtClean="0">
                <a:solidFill>
                  <a:schemeClr val="bg1"/>
                </a:solidFill>
              </a:rPr>
              <a:t>National eHealth Strategy Development</a:t>
            </a:r>
          </a:p>
        </p:txBody>
      </p:sp>
    </p:spTree>
    <p:extLst>
      <p:ext uri="{BB962C8B-B14F-4D97-AF65-F5344CB8AC3E}">
        <p14:creationId xmlns:p14="http://schemas.microsoft.com/office/powerpoint/2010/main" val="21307648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faroukh\Documents\Work\eHealth\GOe survey GIS\GOe_2009_Q1.7_eHealth strategy1.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0"/>
            <a:ext cx="8229600" cy="4974077"/>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9144000" cy="584775"/>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smtClean="0">
                <a:solidFill>
                  <a:schemeClr val="bg1"/>
                </a:solidFill>
              </a:rPr>
              <a:t>National eHealth Strategy at Global Level</a:t>
            </a:r>
          </a:p>
        </p:txBody>
      </p:sp>
      <p:grpSp>
        <p:nvGrpSpPr>
          <p:cNvPr id="11" name="Group 10"/>
          <p:cNvGrpSpPr/>
          <p:nvPr/>
        </p:nvGrpSpPr>
        <p:grpSpPr>
          <a:xfrm>
            <a:off x="838200" y="6019800"/>
            <a:ext cx="7469742" cy="374722"/>
            <a:chOff x="838200" y="6019800"/>
            <a:chExt cx="7469742" cy="374722"/>
          </a:xfrm>
        </p:grpSpPr>
        <p:sp>
          <p:nvSpPr>
            <p:cNvPr id="7" name="Rectangle 6"/>
            <p:cNvSpPr/>
            <p:nvPr/>
          </p:nvSpPr>
          <p:spPr bwMode="auto">
            <a:xfrm>
              <a:off x="838200" y="6095556"/>
              <a:ext cx="240632" cy="228600"/>
            </a:xfrm>
            <a:prstGeom prst="rect">
              <a:avLst/>
            </a:prstGeom>
            <a:solidFill>
              <a:srgbClr val="66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2700" b="1" i="0" u="none" strike="noStrike" cap="none" normalizeH="0" baseline="0" smtClean="0">
                <a:ln>
                  <a:noFill/>
                </a:ln>
                <a:solidFill>
                  <a:srgbClr val="000066"/>
                </a:solidFill>
                <a:effectLst/>
                <a:latin typeface="Arial" charset="0"/>
                <a:cs typeface="Arial" charset="0"/>
              </a:endParaRPr>
            </a:p>
          </p:txBody>
        </p:sp>
        <p:sp>
          <p:nvSpPr>
            <p:cNvPr id="8" name="Rectangle 7"/>
            <p:cNvSpPr/>
            <p:nvPr/>
          </p:nvSpPr>
          <p:spPr bwMode="auto">
            <a:xfrm>
              <a:off x="4970693" y="6090166"/>
              <a:ext cx="240632" cy="228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042988" rtl="1" eaLnBrk="1" fontAlgn="base" latinLnBrk="0" hangingPunct="1">
                <a:lnSpc>
                  <a:spcPct val="100000"/>
                </a:lnSpc>
                <a:spcBef>
                  <a:spcPct val="0"/>
                </a:spcBef>
                <a:spcAft>
                  <a:spcPct val="0"/>
                </a:spcAft>
                <a:buClrTx/>
                <a:buSzTx/>
                <a:buFontTx/>
                <a:buNone/>
                <a:tabLst/>
              </a:pPr>
              <a:endParaRPr kumimoji="0" lang="en-US" sz="2700" b="1" i="0" u="none" strike="noStrike" cap="none" normalizeH="0" baseline="0" smtClean="0">
                <a:ln>
                  <a:noFill/>
                </a:ln>
                <a:solidFill>
                  <a:srgbClr val="000066"/>
                </a:solidFill>
                <a:effectLst/>
                <a:latin typeface="Arial" charset="0"/>
                <a:cs typeface="Arial" charset="0"/>
              </a:endParaRPr>
            </a:p>
          </p:txBody>
        </p:sp>
        <p:sp>
          <p:nvSpPr>
            <p:cNvPr id="9" name="TextBox 8"/>
            <p:cNvSpPr txBox="1"/>
            <p:nvPr/>
          </p:nvSpPr>
          <p:spPr>
            <a:xfrm>
              <a:off x="1119472" y="6025190"/>
              <a:ext cx="3698448" cy="369332"/>
            </a:xfrm>
            <a:prstGeom prst="rect">
              <a:avLst/>
            </a:prstGeom>
            <a:noFill/>
          </p:spPr>
          <p:txBody>
            <a:bodyPr wrap="none" rtlCol="0">
              <a:spAutoFit/>
            </a:bodyPr>
            <a:lstStyle/>
            <a:p>
              <a:pPr algn="l" rtl="0"/>
              <a:r>
                <a:rPr lang="en-US" sz="1800" b="0" dirty="0" smtClean="0"/>
                <a:t>Partial implementation ( Imp. year)</a:t>
              </a:r>
              <a:endParaRPr lang="en-US" sz="1800" b="0" dirty="0"/>
            </a:p>
          </p:txBody>
        </p:sp>
        <p:sp>
          <p:nvSpPr>
            <p:cNvPr id="10" name="TextBox 9"/>
            <p:cNvSpPr txBox="1"/>
            <p:nvPr/>
          </p:nvSpPr>
          <p:spPr>
            <a:xfrm>
              <a:off x="5250695" y="6019800"/>
              <a:ext cx="3057247" cy="369332"/>
            </a:xfrm>
            <a:prstGeom prst="rect">
              <a:avLst/>
            </a:prstGeom>
            <a:noFill/>
          </p:spPr>
          <p:txBody>
            <a:bodyPr wrap="none" rtlCol="0">
              <a:spAutoFit/>
            </a:bodyPr>
            <a:lstStyle/>
            <a:p>
              <a:pPr algn="l" rtl="0"/>
              <a:r>
                <a:rPr lang="en-US" sz="1800" b="0" dirty="0" smtClean="0">
                  <a:solidFill>
                    <a:schemeClr val="accent2">
                      <a:lumMod val="75000"/>
                    </a:schemeClr>
                  </a:solidFill>
                </a:rPr>
                <a:t>No strategy (Expected year)</a:t>
              </a:r>
              <a:endParaRPr lang="en-US" sz="1800" b="0" dirty="0">
                <a:solidFill>
                  <a:schemeClr val="accent2">
                    <a:lumMod val="75000"/>
                  </a:schemeClr>
                </a:solidFill>
              </a:endParaRPr>
            </a:p>
          </p:txBody>
        </p:sp>
      </p:grpSp>
    </p:spTree>
    <p:extLst>
      <p:ext uri="{BB962C8B-B14F-4D97-AF65-F5344CB8AC3E}">
        <p14:creationId xmlns:p14="http://schemas.microsoft.com/office/powerpoint/2010/main" val="3318628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90600" y="1143000"/>
            <a:ext cx="4043362" cy="1981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5791200" y="1143001"/>
            <a:ext cx="3124200" cy="1981199"/>
          </a:xfrm>
          <a:prstGeom prst="rect">
            <a:avLst/>
          </a:prstGeom>
          <a:noFill/>
          <a:ln w="9525">
            <a:noFill/>
            <a:miter lim="800000"/>
            <a:headEnd/>
            <a:tailEnd/>
          </a:ln>
          <a:effectLst/>
        </p:spPr>
      </p:pic>
      <p:pic>
        <p:nvPicPr>
          <p:cNvPr id="7" name="Picture 10" descr="health_logo"/>
          <p:cNvPicPr>
            <a:picLocks noChangeAspect="1" noChangeArrowheads="1"/>
          </p:cNvPicPr>
          <p:nvPr/>
        </p:nvPicPr>
        <p:blipFill>
          <a:blip r:embed="rId4" cstate="print"/>
          <a:srcRect/>
          <a:stretch>
            <a:fillRect/>
          </a:stretch>
        </p:blipFill>
        <p:spPr bwMode="auto">
          <a:xfrm>
            <a:off x="1828800" y="3352800"/>
            <a:ext cx="2438400" cy="1371600"/>
          </a:xfrm>
          <a:prstGeom prst="rect">
            <a:avLst/>
          </a:prstGeom>
          <a:noFill/>
          <a:ln w="9525">
            <a:noFill/>
            <a:miter lim="800000"/>
            <a:headEnd/>
            <a:tailEnd/>
          </a:ln>
        </p:spPr>
      </p:pic>
      <p:pic>
        <p:nvPicPr>
          <p:cNvPr id="1028" name="Picture 4" descr="eHAP logo"/>
          <p:cNvPicPr>
            <a:picLocks noChangeAspect="1" noChangeArrowheads="1"/>
          </p:cNvPicPr>
          <p:nvPr/>
        </p:nvPicPr>
        <p:blipFill>
          <a:blip r:embed="rId5" cstate="print"/>
          <a:srcRect/>
          <a:stretch>
            <a:fillRect/>
          </a:stretch>
        </p:blipFill>
        <p:spPr bwMode="auto">
          <a:xfrm>
            <a:off x="6019800" y="3581400"/>
            <a:ext cx="2667000" cy="914400"/>
          </a:xfrm>
          <a:prstGeom prst="rect">
            <a:avLst/>
          </a:prstGeom>
          <a:noFill/>
          <a:ln w="9525">
            <a:noFill/>
            <a:miter lim="800000"/>
            <a:headEnd/>
            <a:tailEnd/>
          </a:ln>
        </p:spPr>
      </p:pic>
      <p:sp>
        <p:nvSpPr>
          <p:cNvPr id="9" name="Rectangle 8"/>
          <p:cNvSpPr/>
          <p:nvPr/>
        </p:nvSpPr>
        <p:spPr>
          <a:xfrm>
            <a:off x="6019800" y="5105400"/>
            <a:ext cx="2590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eHealth</a:t>
            </a:r>
            <a:r>
              <a:rPr lang="en-US" sz="3200" dirty="0" smtClean="0"/>
              <a:t> Council</a:t>
            </a:r>
            <a:endParaRPr lang="en-US" sz="3200" dirty="0"/>
          </a:p>
        </p:txBody>
      </p:sp>
      <p:pic>
        <p:nvPicPr>
          <p:cNvPr id="1029" name="Picture 5"/>
          <p:cNvPicPr>
            <a:picLocks noChangeAspect="1" noChangeArrowheads="1"/>
          </p:cNvPicPr>
          <p:nvPr/>
        </p:nvPicPr>
        <p:blipFill>
          <a:blip r:embed="rId6" cstate="print"/>
          <a:srcRect/>
          <a:stretch>
            <a:fillRect/>
          </a:stretch>
        </p:blipFill>
        <p:spPr bwMode="auto">
          <a:xfrm>
            <a:off x="2057400" y="4876800"/>
            <a:ext cx="1895475" cy="1447800"/>
          </a:xfrm>
          <a:prstGeom prst="rect">
            <a:avLst/>
          </a:prstGeom>
          <a:noFill/>
          <a:ln w="9525">
            <a:noFill/>
            <a:miter lim="800000"/>
            <a:headEnd/>
            <a:tailEnd/>
          </a:ln>
          <a:effectLst/>
        </p:spPr>
      </p:pic>
      <p:sp>
        <p:nvSpPr>
          <p:cNvPr id="12" name="TextBox 11"/>
          <p:cNvSpPr txBox="1"/>
          <p:nvPr/>
        </p:nvSpPr>
        <p:spPr>
          <a:xfrm>
            <a:off x="1" y="0"/>
            <a:ext cx="9144000" cy="584775"/>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3200" b="1" dirty="0" smtClean="0">
                <a:solidFill>
                  <a:schemeClr val="bg1"/>
                </a:solidFill>
              </a:rPr>
              <a:t>Structured eHealth Approach for Pakistan</a:t>
            </a:r>
          </a:p>
        </p:txBody>
      </p:sp>
    </p:spTree>
    <p:extLst>
      <p:ext uri="{BB962C8B-B14F-4D97-AF65-F5344CB8AC3E}">
        <p14:creationId xmlns:p14="http://schemas.microsoft.com/office/powerpoint/2010/main" val="4164949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a:solidFill>
                  <a:schemeClr val="bg1"/>
                </a:solidFill>
                <a:latin typeface="Calibri" pitchFamily="34" charset="0"/>
                <a:cs typeface="Calibri" pitchFamily="34" charset="0"/>
              </a:rPr>
              <a:t>Present Core Board Members - </a:t>
            </a:r>
            <a:r>
              <a:rPr lang="en-US" sz="4000" b="1" dirty="0" err="1">
                <a:solidFill>
                  <a:schemeClr val="bg1"/>
                </a:solidFill>
                <a:latin typeface="Calibri" pitchFamily="34" charset="0"/>
                <a:cs typeface="Calibri" pitchFamily="34" charset="0"/>
              </a:rPr>
              <a:t>eHAP</a:t>
            </a:r>
            <a:endParaRPr lang="en-US" sz="4000" b="1" dirty="0">
              <a:solidFill>
                <a:schemeClr val="bg1"/>
              </a:solidFill>
              <a:latin typeface="Calibri" pitchFamily="34" charset="0"/>
              <a:cs typeface="Calibri" pitchFamily="34" charset="0"/>
            </a:endParaRPr>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2547991515"/>
              </p:ext>
            </p:extLst>
          </p:nvPr>
        </p:nvGraphicFramePr>
        <p:xfrm>
          <a:off x="152400" y="1539812"/>
          <a:ext cx="8809037" cy="3434313"/>
        </p:xfrm>
        <a:graphic>
          <a:graphicData uri="http://schemas.openxmlformats.org/drawingml/2006/table">
            <a:tbl>
              <a:tblPr firstRow="1" bandRow="1">
                <a:tableStyleId>{5C22544A-7EE6-4342-B048-85BDC9FD1C3A}</a:tableStyleId>
              </a:tblPr>
              <a:tblGrid>
                <a:gridCol w="2796757"/>
                <a:gridCol w="3320214"/>
                <a:gridCol w="2692066"/>
              </a:tblGrid>
              <a:tr h="733430">
                <a:tc>
                  <a:txBody>
                    <a:bodyPr/>
                    <a:lstStyle/>
                    <a:p>
                      <a:pPr algn="ctr"/>
                      <a:r>
                        <a:rPr lang="en-US" sz="2000" dirty="0" smtClean="0">
                          <a:effectLst>
                            <a:outerShdw blurRad="38100" dist="38100" dir="2700000" algn="tl">
                              <a:srgbClr val="000000">
                                <a:alpha val="43137"/>
                              </a:srgbClr>
                            </a:outerShdw>
                          </a:effectLst>
                        </a:rPr>
                        <a:t>Name</a:t>
                      </a:r>
                      <a:endParaRPr lang="en-US" sz="2000" dirty="0">
                        <a:effectLst>
                          <a:outerShdw blurRad="38100" dist="38100" dir="2700000" algn="tl">
                            <a:srgbClr val="000000">
                              <a:alpha val="43137"/>
                            </a:srgbClr>
                          </a:outerShdw>
                        </a:effectLst>
                      </a:endParaRPr>
                    </a:p>
                  </a:txBody>
                  <a:tcPr anchor="ctr"/>
                </a:tc>
                <a:tc>
                  <a:txBody>
                    <a:bodyPr/>
                    <a:lstStyle/>
                    <a:p>
                      <a:pPr algn="ctr"/>
                      <a:r>
                        <a:rPr lang="en-US" sz="2000" dirty="0" smtClean="0">
                          <a:effectLst>
                            <a:outerShdw blurRad="38100" dist="38100" dir="2700000" algn="tl">
                              <a:srgbClr val="000000">
                                <a:alpha val="43137"/>
                              </a:srgbClr>
                            </a:outerShdw>
                          </a:effectLst>
                        </a:rPr>
                        <a:t>Institute</a:t>
                      </a:r>
                      <a:endParaRPr lang="en-US" sz="2000" dirty="0">
                        <a:effectLst>
                          <a:outerShdw blurRad="38100" dist="38100" dir="2700000" algn="tl">
                            <a:srgbClr val="000000">
                              <a:alpha val="43137"/>
                            </a:srgbClr>
                          </a:outerShdw>
                        </a:effectLst>
                      </a:endParaRPr>
                    </a:p>
                  </a:txBody>
                  <a:tcPr anchor="ctr"/>
                </a:tc>
                <a:tc>
                  <a:txBody>
                    <a:bodyPr/>
                    <a:lstStyle/>
                    <a:p>
                      <a:pPr algn="ctr"/>
                      <a:r>
                        <a:rPr lang="en-US" sz="2000" dirty="0" smtClean="0">
                          <a:effectLst>
                            <a:outerShdw blurRad="38100" dist="38100" dir="2700000" algn="tl">
                              <a:srgbClr val="000000">
                                <a:alpha val="43137"/>
                              </a:srgbClr>
                            </a:outerShdw>
                          </a:effectLst>
                        </a:rPr>
                        <a:t>Designation</a:t>
                      </a:r>
                      <a:endParaRPr lang="en-US" sz="2000" dirty="0">
                        <a:effectLst>
                          <a:outerShdw blurRad="38100" dist="38100" dir="2700000" algn="tl">
                            <a:srgbClr val="000000">
                              <a:alpha val="43137"/>
                            </a:srgbClr>
                          </a:outerShdw>
                        </a:effectLst>
                      </a:endParaRPr>
                    </a:p>
                  </a:txBody>
                  <a:tcPr anchor="ctr"/>
                </a:tc>
              </a:tr>
              <a:tr h="369506">
                <a:tc>
                  <a:txBody>
                    <a:bodyPr/>
                    <a:lstStyle/>
                    <a:p>
                      <a:pPr marL="0" marR="0" algn="l">
                        <a:spcBef>
                          <a:spcPts val="0"/>
                        </a:spcBef>
                        <a:spcAft>
                          <a:spcPts val="0"/>
                        </a:spcAft>
                      </a:pPr>
                      <a:r>
                        <a:rPr lang="en-US" sz="2000" dirty="0"/>
                        <a:t>Dr</a:t>
                      </a:r>
                      <a:r>
                        <a:rPr lang="en-US" sz="2000" dirty="0" smtClean="0"/>
                        <a:t>. </a:t>
                      </a:r>
                      <a:r>
                        <a:rPr lang="en-US" sz="2000" dirty="0" err="1" smtClean="0"/>
                        <a:t>Haroon</a:t>
                      </a:r>
                      <a:r>
                        <a:rPr lang="en-US" sz="2000" dirty="0" smtClean="0"/>
                        <a:t> Khan </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smtClean="0"/>
                        <a:t>PIMS- Islamabad</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smtClean="0"/>
                        <a:t> </a:t>
                      </a:r>
                      <a:r>
                        <a:rPr lang="en-US" sz="2000" dirty="0"/>
                        <a:t>President   </a:t>
                      </a:r>
                      <a:endParaRPr lang="en-US" sz="2000" dirty="0">
                        <a:latin typeface="Calibri" pitchFamily="34" charset="0"/>
                        <a:ea typeface="Times New Roman"/>
                        <a:cs typeface="Calibri" pitchFamily="34" charset="0"/>
                      </a:endParaRPr>
                    </a:p>
                  </a:txBody>
                  <a:tcPr marL="68580" marR="68580" marT="0" marB="0"/>
                </a:tc>
              </a:tr>
              <a:tr h="464647">
                <a:tc>
                  <a:txBody>
                    <a:bodyPr/>
                    <a:lstStyle/>
                    <a:p>
                      <a:pPr marL="0" marR="0" algn="l">
                        <a:spcBef>
                          <a:spcPts val="0"/>
                        </a:spcBef>
                        <a:spcAft>
                          <a:spcPts val="0"/>
                        </a:spcAft>
                      </a:pPr>
                      <a:r>
                        <a:rPr lang="en-US" sz="2000" dirty="0" smtClean="0"/>
                        <a:t>Dr. Shariq </a:t>
                      </a:r>
                      <a:r>
                        <a:rPr lang="en-US" sz="2000" dirty="0" err="1" smtClean="0"/>
                        <a:t>Khoja</a:t>
                      </a:r>
                      <a:r>
                        <a:rPr lang="en-US" sz="2000" dirty="0" smtClean="0"/>
                        <a:t> </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err="1" smtClean="0"/>
                        <a:t>eHealth</a:t>
                      </a:r>
                      <a:r>
                        <a:rPr lang="en-US" sz="2000" dirty="0" smtClean="0"/>
                        <a:t> – AKDN, Nairobi, Kenya</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smtClean="0"/>
                        <a:t> President Elect</a:t>
                      </a:r>
                      <a:endParaRPr lang="en-US" sz="2000" dirty="0">
                        <a:latin typeface="Calibri" pitchFamily="34" charset="0"/>
                        <a:ea typeface="Times New Roman"/>
                        <a:cs typeface="Calibri" pitchFamily="34" charset="0"/>
                      </a:endParaRPr>
                    </a:p>
                  </a:txBody>
                  <a:tcPr marL="68580" marR="68580" marT="0" marB="0"/>
                </a:tc>
              </a:tr>
              <a:tr h="509047">
                <a:tc>
                  <a:txBody>
                    <a:bodyPr/>
                    <a:lstStyle/>
                    <a:p>
                      <a:pPr marL="0" marR="0" algn="l">
                        <a:spcBef>
                          <a:spcPts val="0"/>
                        </a:spcBef>
                        <a:spcAft>
                          <a:spcPts val="0"/>
                        </a:spcAft>
                      </a:pPr>
                      <a:r>
                        <a:rPr lang="en-US" sz="2000" dirty="0"/>
                        <a:t>Dr</a:t>
                      </a:r>
                      <a:r>
                        <a:rPr lang="en-US" sz="2000" dirty="0" smtClean="0"/>
                        <a:t>. </a:t>
                      </a:r>
                      <a:r>
                        <a:rPr lang="en-US" sz="2000" dirty="0" err="1" smtClean="0"/>
                        <a:t>Azeema</a:t>
                      </a:r>
                      <a:r>
                        <a:rPr lang="en-US" sz="2000" dirty="0" smtClean="0"/>
                        <a:t> </a:t>
                      </a:r>
                      <a:r>
                        <a:rPr lang="en-US" sz="2000" dirty="0" err="1"/>
                        <a:t>Fareed</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smtClean="0"/>
                        <a:t>COMSATS- Islamabad</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smtClean="0"/>
                        <a:t>Vice - President</a:t>
                      </a:r>
                      <a:endParaRPr lang="en-US" sz="2000" dirty="0">
                        <a:latin typeface="Calibri" pitchFamily="34" charset="0"/>
                        <a:ea typeface="Times New Roman"/>
                        <a:cs typeface="Calibri" pitchFamily="34" charset="0"/>
                      </a:endParaRPr>
                    </a:p>
                  </a:txBody>
                  <a:tcPr marL="68580" marR="68580" marT="0" marB="0"/>
                </a:tc>
              </a:tr>
              <a:tr h="733430">
                <a:tc>
                  <a:txBody>
                    <a:bodyPr/>
                    <a:lstStyle/>
                    <a:p>
                      <a:pPr marL="0" marR="0" algn="l">
                        <a:spcBef>
                          <a:spcPts val="0"/>
                        </a:spcBef>
                        <a:spcAft>
                          <a:spcPts val="0"/>
                        </a:spcAft>
                      </a:pPr>
                      <a:r>
                        <a:rPr lang="en-US" sz="2000" dirty="0"/>
                        <a:t>Dr</a:t>
                      </a:r>
                      <a:r>
                        <a:rPr lang="en-US" sz="2000" dirty="0" smtClean="0"/>
                        <a:t>. Zahid Ali Faheem</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kern="1200" dirty="0" smtClean="0"/>
                        <a:t>The Aman Foundation</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smtClean="0"/>
                        <a:t>General Secretary </a:t>
                      </a:r>
                      <a:endParaRPr lang="en-US" sz="2000" dirty="0">
                        <a:latin typeface="Calibri" pitchFamily="34" charset="0"/>
                        <a:ea typeface="Times New Roman"/>
                        <a:cs typeface="Calibri" pitchFamily="34" charset="0"/>
                      </a:endParaRPr>
                    </a:p>
                  </a:txBody>
                  <a:tcPr marL="68580" marR="68580" marT="0" marB="0"/>
                </a:tc>
              </a:tr>
              <a:tr h="479300">
                <a:tc>
                  <a:txBody>
                    <a:bodyPr/>
                    <a:lstStyle/>
                    <a:p>
                      <a:pPr marL="0" marR="0" algn="l">
                        <a:spcBef>
                          <a:spcPts val="0"/>
                        </a:spcBef>
                        <a:spcAft>
                          <a:spcPts val="0"/>
                        </a:spcAft>
                      </a:pPr>
                      <a:r>
                        <a:rPr lang="en-US" sz="2000" dirty="0"/>
                        <a:t>Dr</a:t>
                      </a:r>
                      <a:r>
                        <a:rPr lang="en-US" sz="2000" dirty="0" smtClean="0"/>
                        <a:t>. Aijaz </a:t>
                      </a:r>
                      <a:r>
                        <a:rPr lang="en-US" sz="2000" dirty="0"/>
                        <a:t>Patoli</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smtClean="0"/>
                        <a:t>Directorate of Health, </a:t>
                      </a:r>
                      <a:r>
                        <a:rPr lang="en-US" sz="2000" dirty="0" err="1" smtClean="0"/>
                        <a:t>Sindh</a:t>
                      </a:r>
                      <a:endParaRPr lang="en-US" sz="2000" dirty="0">
                        <a:latin typeface="Calibri" pitchFamily="34" charset="0"/>
                        <a:ea typeface="Times New Roman"/>
                        <a:cs typeface="Calibri" pitchFamily="34" charset="0"/>
                      </a:endParaRPr>
                    </a:p>
                  </a:txBody>
                  <a:tcPr marL="68580" marR="68580" marT="0" marB="0"/>
                </a:tc>
                <a:tc>
                  <a:txBody>
                    <a:bodyPr/>
                    <a:lstStyle/>
                    <a:p>
                      <a:pPr marL="0" marR="0" algn="l">
                        <a:spcBef>
                          <a:spcPts val="0"/>
                        </a:spcBef>
                        <a:spcAft>
                          <a:spcPts val="0"/>
                        </a:spcAft>
                      </a:pPr>
                      <a:r>
                        <a:rPr lang="en-US" sz="2000" dirty="0" smtClean="0"/>
                        <a:t>Treasurer</a:t>
                      </a:r>
                      <a:endParaRPr lang="en-US" sz="2000" dirty="0">
                        <a:latin typeface="Calibri" pitchFamily="34" charset="0"/>
                        <a:ea typeface="Times New Roman"/>
                        <a:cs typeface="Calibri" pitchFamily="34" charset="0"/>
                      </a:endParaRPr>
                    </a:p>
                  </a:txBody>
                  <a:tcPr marL="68580" marR="68580" marT="0" marB="0"/>
                </a:tc>
              </a:tr>
            </a:tbl>
          </a:graphicData>
        </a:graphic>
      </p:graphicFrame>
    </p:spTree>
    <p:extLst>
      <p:ext uri="{BB962C8B-B14F-4D97-AF65-F5344CB8AC3E}">
        <p14:creationId xmlns:p14="http://schemas.microsoft.com/office/powerpoint/2010/main" val="2573664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eHealth OR Electronic Health?</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Content Placeholder 2"/>
          <p:cNvSpPr>
            <a:spLocks noGrp="1"/>
          </p:cNvSpPr>
          <p:nvPr>
            <p:ph idx="1"/>
          </p:nvPr>
        </p:nvSpPr>
        <p:spPr>
          <a:xfrm>
            <a:off x="137919" y="2895600"/>
            <a:ext cx="8868162" cy="685800"/>
          </a:xfrm>
        </p:spPr>
        <p:txBody>
          <a:bodyPr>
            <a:noAutofit/>
          </a:bodyPr>
          <a:lstStyle/>
          <a:p>
            <a:pPr marL="0" lvl="1" indent="0" algn="ctr">
              <a:buNone/>
            </a:pPr>
            <a:r>
              <a:rPr lang="en-US" sz="4800" b="1" dirty="0">
                <a:solidFill>
                  <a:srgbClr val="C00000"/>
                </a:solidFill>
              </a:rPr>
              <a:t>e=electronic??</a:t>
            </a:r>
          </a:p>
        </p:txBody>
      </p:sp>
    </p:spTree>
    <p:extLst>
      <p:ext uri="{BB962C8B-B14F-4D97-AF65-F5344CB8AC3E}">
        <p14:creationId xmlns:p14="http://schemas.microsoft.com/office/powerpoint/2010/main" val="21340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eHAP</a:t>
            </a: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 Vision and Mission</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Rectangle 7"/>
          <p:cNvSpPr/>
          <p:nvPr/>
        </p:nvSpPr>
        <p:spPr>
          <a:xfrm>
            <a:off x="304800" y="1295400"/>
            <a:ext cx="8686800" cy="1384995"/>
          </a:xfrm>
          <a:prstGeom prst="rect">
            <a:avLst/>
          </a:prstGeom>
        </p:spPr>
        <p:txBody>
          <a:bodyPr wrap="square">
            <a:spAutoFit/>
          </a:bodyPr>
          <a:lstStyle/>
          <a:p>
            <a:pPr algn="just"/>
            <a:r>
              <a:rPr lang="en-US" sz="2800" b="1" dirty="0" smtClean="0"/>
              <a:t>Vision:</a:t>
            </a:r>
            <a:r>
              <a:rPr lang="en-US" sz="2800" dirty="0" smtClean="0"/>
              <a:t> To </a:t>
            </a:r>
            <a:r>
              <a:rPr lang="en-US" sz="2800" dirty="0"/>
              <a:t>make Pakistan a model for collaborative, evidence-based, informed and integrated </a:t>
            </a:r>
            <a:r>
              <a:rPr lang="en-US" sz="2800" dirty="0" smtClean="0"/>
              <a:t>eHealth </a:t>
            </a:r>
            <a:r>
              <a:rPr lang="en-US" sz="2800" dirty="0"/>
              <a:t>practice in the (developing) world by 2020. </a:t>
            </a:r>
          </a:p>
        </p:txBody>
      </p:sp>
      <p:sp>
        <p:nvSpPr>
          <p:cNvPr id="13" name="Rectangle 12"/>
          <p:cNvSpPr/>
          <p:nvPr/>
        </p:nvSpPr>
        <p:spPr>
          <a:xfrm>
            <a:off x="304800" y="3392031"/>
            <a:ext cx="8686800" cy="2246769"/>
          </a:xfrm>
          <a:prstGeom prst="rect">
            <a:avLst/>
          </a:prstGeom>
        </p:spPr>
        <p:txBody>
          <a:bodyPr wrap="square">
            <a:spAutoFit/>
          </a:bodyPr>
          <a:lstStyle/>
          <a:p>
            <a:pPr algn="just"/>
            <a:r>
              <a:rPr lang="en-US" sz="2800" b="1" dirty="0" smtClean="0"/>
              <a:t>Mission:</a:t>
            </a:r>
            <a:r>
              <a:rPr lang="en-US" sz="2800" dirty="0" smtClean="0"/>
              <a:t> To </a:t>
            </a:r>
            <a:r>
              <a:rPr lang="en-US" sz="2800" dirty="0"/>
              <a:t>promote adoption and use of eHealth as an integral component of health services and education in Pakistan, through advocacy, evidence, access to recognized experts and resources, policy-support and capacity-building</a:t>
            </a:r>
          </a:p>
        </p:txBody>
      </p:sp>
    </p:spTree>
    <p:extLst>
      <p:ext uri="{BB962C8B-B14F-4D97-AF65-F5344CB8AC3E}">
        <p14:creationId xmlns:p14="http://schemas.microsoft.com/office/powerpoint/2010/main" val="30152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a:solidFill>
                  <a:schemeClr val="bg1"/>
                </a:solidFill>
                <a:effectLst>
                  <a:outerShdw blurRad="38100" dist="38100" dir="2700000" algn="tl">
                    <a:srgbClr val="000000">
                      <a:alpha val="43137"/>
                    </a:srgbClr>
                  </a:outerShdw>
                </a:effectLst>
              </a:rPr>
              <a:t>Key Focus areas for </a:t>
            </a:r>
            <a:r>
              <a:rPr lang="en-US" sz="4000" b="1" dirty="0" err="1">
                <a:solidFill>
                  <a:schemeClr val="bg1"/>
                </a:solidFill>
                <a:effectLst>
                  <a:outerShdw blurRad="38100" dist="38100" dir="2700000" algn="tl">
                    <a:srgbClr val="000000">
                      <a:alpha val="43137"/>
                    </a:srgbClr>
                  </a:outerShdw>
                </a:effectLst>
              </a:rPr>
              <a:t>eHAP</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11" name="Diagram 10"/>
          <p:cNvGraphicFramePr/>
          <p:nvPr>
            <p:extLst>
              <p:ext uri="{D42A27DB-BD31-4B8C-83A1-F6EECF244321}">
                <p14:modId xmlns:p14="http://schemas.microsoft.com/office/powerpoint/2010/main" val="1111600980"/>
              </p:ext>
            </p:extLst>
          </p:nvPr>
        </p:nvGraphicFramePr>
        <p:xfrm>
          <a:off x="914400" y="1066800"/>
          <a:ext cx="7543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242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51620" y="2144486"/>
            <a:ext cx="8687582" cy="4103914"/>
          </a:xfrm>
        </p:spPr>
        <p:txBody>
          <a:bodyPr>
            <a:normAutofit fontScale="77500" lnSpcReduction="20000"/>
          </a:bodyPr>
          <a:lstStyle/>
          <a:p>
            <a:pPr marL="365760" indent="-283464" algn="ctr" eaLnBrk="1" fontAlgn="auto" hangingPunct="1">
              <a:spcAft>
                <a:spcPts val="0"/>
              </a:spcAft>
              <a:buFont typeface="Wingdings 2" pitchFamily="18" charset="2"/>
              <a:buNone/>
              <a:defRPr/>
            </a:pPr>
            <a:endParaRPr lang="en-US" sz="2400" b="1" dirty="0" smtClean="0">
              <a:solidFill>
                <a:srgbClr val="006699"/>
              </a:solidFill>
            </a:endParaRPr>
          </a:p>
          <a:p>
            <a:pPr marL="365760" indent="-283464" algn="ctr" eaLnBrk="1" fontAlgn="auto" hangingPunct="1">
              <a:spcAft>
                <a:spcPts val="0"/>
              </a:spcAft>
              <a:buFont typeface="Wingdings 2" pitchFamily="18" charset="2"/>
              <a:buNone/>
              <a:defRPr/>
            </a:pPr>
            <a:r>
              <a:rPr lang="en-US" sz="2300" b="1" dirty="0" smtClean="0">
                <a:solidFill>
                  <a:srgbClr val="006699"/>
                </a:solidFill>
              </a:rPr>
              <a:t>1</a:t>
            </a:r>
            <a:r>
              <a:rPr lang="en-US" sz="2300" b="1" baseline="30000" dirty="0" smtClean="0">
                <a:solidFill>
                  <a:srgbClr val="006699"/>
                </a:solidFill>
              </a:rPr>
              <a:t>st</a:t>
            </a:r>
            <a:r>
              <a:rPr lang="en-US" sz="2300" b="1" dirty="0" smtClean="0">
                <a:solidFill>
                  <a:srgbClr val="006699"/>
                </a:solidFill>
              </a:rPr>
              <a:t>  International eHealth Conference - 2010 </a:t>
            </a:r>
          </a:p>
          <a:p>
            <a:pPr marL="365760" indent="-283464" algn="ctr" eaLnBrk="1" fontAlgn="auto" hangingPunct="1">
              <a:spcAft>
                <a:spcPts val="0"/>
              </a:spcAft>
              <a:buFont typeface="Wingdings 2" pitchFamily="18" charset="2"/>
              <a:buNone/>
              <a:defRPr/>
            </a:pPr>
            <a:r>
              <a:rPr lang="en-US" sz="2300" i="1" dirty="0" smtClean="0">
                <a:solidFill>
                  <a:srgbClr val="006699"/>
                </a:solidFill>
              </a:rPr>
              <a:t>“Better Health For All thorough eHealth”</a:t>
            </a:r>
          </a:p>
          <a:p>
            <a:pPr algn="ctr" eaLnBrk="1" hangingPunct="1">
              <a:buFont typeface="Wingdings 2" pitchFamily="18" charset="2"/>
              <a:buNone/>
              <a:defRPr/>
            </a:pPr>
            <a:r>
              <a:rPr lang="en-US" sz="2300" dirty="0" smtClean="0">
                <a:solidFill>
                  <a:srgbClr val="006699"/>
                </a:solidFill>
              </a:rPr>
              <a:t>at  Aga Khan University, Karachi - </a:t>
            </a:r>
            <a:r>
              <a:rPr lang="en-US" sz="2300" b="1" dirty="0" smtClean="0">
                <a:solidFill>
                  <a:srgbClr val="006699"/>
                </a:solidFill>
              </a:rPr>
              <a:t>January 23 -24, 2010</a:t>
            </a:r>
          </a:p>
          <a:p>
            <a:pPr algn="ctr" eaLnBrk="1" hangingPunct="1">
              <a:buFont typeface="Wingdings 2" pitchFamily="18" charset="2"/>
              <a:buNone/>
              <a:defRPr/>
            </a:pPr>
            <a:endParaRPr lang="en-US" sz="2300" b="1" dirty="0" smtClean="0">
              <a:solidFill>
                <a:srgbClr val="006699"/>
              </a:solidFill>
            </a:endParaRPr>
          </a:p>
          <a:p>
            <a:pPr marL="365760" indent="-283464" algn="ctr">
              <a:buNone/>
              <a:defRPr/>
            </a:pPr>
            <a:r>
              <a:rPr lang="en-US" sz="2300" b="1" dirty="0" smtClean="0">
                <a:solidFill>
                  <a:srgbClr val="006699"/>
                </a:solidFill>
              </a:rPr>
              <a:t>2</a:t>
            </a:r>
            <a:r>
              <a:rPr lang="en-US" sz="2300" b="1" baseline="30000" dirty="0" smtClean="0">
                <a:solidFill>
                  <a:srgbClr val="006699"/>
                </a:solidFill>
              </a:rPr>
              <a:t>nd</a:t>
            </a:r>
            <a:r>
              <a:rPr lang="en-US" sz="2300" b="1" dirty="0" smtClean="0">
                <a:solidFill>
                  <a:srgbClr val="006699"/>
                </a:solidFill>
              </a:rPr>
              <a:t>  </a:t>
            </a:r>
            <a:r>
              <a:rPr lang="en-US" sz="2300" b="1" dirty="0">
                <a:solidFill>
                  <a:srgbClr val="006699"/>
                </a:solidFill>
              </a:rPr>
              <a:t>International eHealth Conference - 2011 </a:t>
            </a:r>
          </a:p>
          <a:p>
            <a:pPr marL="365760" indent="-283464" algn="ctr" eaLnBrk="1" fontAlgn="auto" hangingPunct="1">
              <a:spcAft>
                <a:spcPts val="0"/>
              </a:spcAft>
              <a:buFont typeface="Wingdings 2" pitchFamily="18" charset="2"/>
              <a:buNone/>
              <a:defRPr/>
            </a:pPr>
            <a:r>
              <a:rPr lang="en-US" sz="2300" i="1" dirty="0" smtClean="0">
                <a:solidFill>
                  <a:srgbClr val="006699"/>
                </a:solidFill>
              </a:rPr>
              <a:t>“eHealth and the Road to MDG’s”</a:t>
            </a:r>
          </a:p>
          <a:p>
            <a:pPr algn="ctr" eaLnBrk="1" hangingPunct="1">
              <a:buFont typeface="Wingdings 2" pitchFamily="18" charset="2"/>
              <a:buNone/>
              <a:defRPr/>
            </a:pPr>
            <a:r>
              <a:rPr lang="en-US" sz="2300" dirty="0" smtClean="0">
                <a:solidFill>
                  <a:srgbClr val="006699"/>
                </a:solidFill>
              </a:rPr>
              <a:t>at International Islamic University, Islamabad - </a:t>
            </a:r>
            <a:r>
              <a:rPr lang="en-US" sz="2300" b="1" dirty="0" smtClean="0">
                <a:solidFill>
                  <a:srgbClr val="006699"/>
                </a:solidFill>
              </a:rPr>
              <a:t>January 22 -23, 2011</a:t>
            </a:r>
          </a:p>
          <a:p>
            <a:pPr algn="ctr" eaLnBrk="1" hangingPunct="1">
              <a:buFont typeface="Wingdings 2" pitchFamily="18" charset="2"/>
              <a:buNone/>
              <a:defRPr/>
            </a:pPr>
            <a:endParaRPr lang="en-US" sz="2300" b="1" dirty="0" smtClean="0">
              <a:solidFill>
                <a:srgbClr val="006699"/>
              </a:solidFill>
            </a:endParaRPr>
          </a:p>
          <a:p>
            <a:pPr marL="365760" indent="-283464" algn="ctr">
              <a:buNone/>
              <a:defRPr/>
            </a:pPr>
            <a:r>
              <a:rPr lang="en-US" sz="2300" b="1" dirty="0" smtClean="0">
                <a:solidFill>
                  <a:srgbClr val="006699"/>
                </a:solidFill>
              </a:rPr>
              <a:t>3</a:t>
            </a:r>
            <a:r>
              <a:rPr lang="en-US" sz="2300" b="1" baseline="30000" dirty="0" smtClean="0">
                <a:solidFill>
                  <a:srgbClr val="006699"/>
                </a:solidFill>
              </a:rPr>
              <a:t>rd</a:t>
            </a:r>
            <a:r>
              <a:rPr lang="en-US" sz="2300" b="1" dirty="0" smtClean="0">
                <a:solidFill>
                  <a:srgbClr val="006699"/>
                </a:solidFill>
              </a:rPr>
              <a:t>  </a:t>
            </a:r>
            <a:r>
              <a:rPr lang="en-US" sz="2300" b="1" dirty="0">
                <a:solidFill>
                  <a:srgbClr val="006699"/>
                </a:solidFill>
              </a:rPr>
              <a:t>International eHealth Conference - </a:t>
            </a:r>
            <a:r>
              <a:rPr lang="en-US" sz="2300" b="1" dirty="0" smtClean="0">
                <a:solidFill>
                  <a:srgbClr val="006699"/>
                </a:solidFill>
              </a:rPr>
              <a:t>2012 </a:t>
            </a:r>
            <a:endParaRPr lang="en-US" sz="2300" b="1" dirty="0">
              <a:solidFill>
                <a:srgbClr val="006699"/>
              </a:solidFill>
            </a:endParaRPr>
          </a:p>
          <a:p>
            <a:pPr marL="365760" indent="-283464" algn="ctr">
              <a:buNone/>
              <a:defRPr/>
            </a:pPr>
            <a:r>
              <a:rPr lang="en-US" sz="2300" i="1" dirty="0">
                <a:solidFill>
                  <a:srgbClr val="006699"/>
                </a:solidFill>
              </a:rPr>
              <a:t>“Road to National e-Health Strategy for Pakistan” </a:t>
            </a:r>
          </a:p>
          <a:p>
            <a:pPr marL="365760" indent="-283464" algn="ctr">
              <a:buNone/>
              <a:defRPr/>
            </a:pPr>
            <a:r>
              <a:rPr lang="en-US" sz="2300" dirty="0" smtClean="0">
                <a:solidFill>
                  <a:srgbClr val="006699"/>
                </a:solidFill>
              </a:rPr>
              <a:t>at University of Health Sciences, Lahore </a:t>
            </a:r>
            <a:r>
              <a:rPr lang="en-US" sz="2300" dirty="0">
                <a:solidFill>
                  <a:srgbClr val="006699"/>
                </a:solidFill>
              </a:rPr>
              <a:t>- </a:t>
            </a:r>
            <a:r>
              <a:rPr lang="en-US" sz="2300" b="1" dirty="0">
                <a:solidFill>
                  <a:srgbClr val="006699"/>
                </a:solidFill>
              </a:rPr>
              <a:t>January </a:t>
            </a:r>
            <a:r>
              <a:rPr lang="en-US" sz="2300" b="1" dirty="0" smtClean="0">
                <a:solidFill>
                  <a:srgbClr val="006699"/>
                </a:solidFill>
              </a:rPr>
              <a:t>21 </a:t>
            </a:r>
            <a:r>
              <a:rPr lang="en-US" sz="2300" b="1" dirty="0">
                <a:solidFill>
                  <a:srgbClr val="006699"/>
                </a:solidFill>
              </a:rPr>
              <a:t>-</a:t>
            </a:r>
            <a:r>
              <a:rPr lang="en-US" sz="2300" b="1" dirty="0" smtClean="0">
                <a:solidFill>
                  <a:srgbClr val="006699"/>
                </a:solidFill>
              </a:rPr>
              <a:t>22, 2012</a:t>
            </a:r>
            <a:endParaRPr lang="en-US" sz="2300" b="1" dirty="0">
              <a:solidFill>
                <a:srgbClr val="006699"/>
              </a:solidFill>
            </a:endParaRPr>
          </a:p>
          <a:p>
            <a:pPr algn="ctr" eaLnBrk="1" hangingPunct="1">
              <a:buFont typeface="Wingdings 2" pitchFamily="18" charset="2"/>
              <a:buNone/>
              <a:defRPr/>
            </a:pPr>
            <a:endParaRPr lang="en-US" sz="2400" b="1" dirty="0" smtClean="0">
              <a:solidFill>
                <a:srgbClr val="006699"/>
              </a:solidFill>
            </a:endParaRPr>
          </a:p>
          <a:p>
            <a:pPr marL="82296" indent="0" algn="ctr">
              <a:spcBef>
                <a:spcPct val="0"/>
              </a:spcBef>
              <a:buNone/>
              <a:defRPr/>
            </a:pPr>
            <a:r>
              <a:rPr lang="en-US" sz="4300" b="1" dirty="0" smtClean="0">
                <a:solidFill>
                  <a:srgbClr val="0033CC"/>
                </a:solidFill>
              </a:rPr>
              <a:t>www.ehap.net.pk</a:t>
            </a:r>
            <a:endParaRPr lang="en-US" sz="4300" b="1" dirty="0">
              <a:solidFill>
                <a:srgbClr val="0033CC"/>
              </a:solidFill>
            </a:endParaRPr>
          </a:p>
          <a:p>
            <a:pPr marL="365760" indent="-283464" algn="r" eaLnBrk="1" fontAlgn="auto" hangingPunct="1">
              <a:spcAft>
                <a:spcPts val="0"/>
              </a:spcAft>
              <a:buFont typeface="Wingdings 2" pitchFamily="18" charset="2"/>
              <a:buNone/>
              <a:defRPr/>
            </a:pPr>
            <a:endParaRPr lang="en-US" sz="2000" dirty="0" smtClean="0"/>
          </a:p>
        </p:txBody>
      </p:sp>
      <p:grpSp>
        <p:nvGrpSpPr>
          <p:cNvPr id="8" name="Group 5"/>
          <p:cNvGrpSpPr>
            <a:grpSpLocks/>
          </p:cNvGrpSpPr>
          <p:nvPr/>
        </p:nvGrpSpPr>
        <p:grpSpPr bwMode="auto">
          <a:xfrm>
            <a:off x="381001" y="1143000"/>
            <a:ext cx="8458200" cy="1143000"/>
            <a:chOff x="-108" y="1620"/>
            <a:chExt cx="12345" cy="1800"/>
          </a:xfrm>
        </p:grpSpPr>
        <p:pic>
          <p:nvPicPr>
            <p:cNvPr id="13" name="Picture 6" descr="3"/>
            <p:cNvPicPr>
              <a:picLocks noChangeAspect="1" noChangeArrowheads="1"/>
            </p:cNvPicPr>
            <p:nvPr/>
          </p:nvPicPr>
          <p:blipFill>
            <a:blip r:embed="rId2" cstate="print">
              <a:lum bright="6000"/>
              <a:extLst>
                <a:ext uri="{28A0092B-C50C-407E-A947-70E740481C1C}">
                  <a14:useLocalDpi xmlns:a14="http://schemas.microsoft.com/office/drawing/2010/main" val="0"/>
                </a:ext>
              </a:extLst>
            </a:blip>
            <a:srcRect/>
            <a:stretch>
              <a:fillRect/>
            </a:stretch>
          </p:blipFill>
          <p:spPr bwMode="auto">
            <a:xfrm>
              <a:off x="1872" y="1620"/>
              <a:ext cx="21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1"/>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108" y="1620"/>
              <a:ext cx="21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DSC00604"/>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6192" y="1620"/>
              <a:ext cx="180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DSC00694 (2)"/>
            <p:cNvPicPr>
              <a:picLocks noChangeAspect="1" noChangeArrowheads="1"/>
            </p:cNvPicPr>
            <p:nvPr/>
          </p:nvPicPr>
          <p:blipFill>
            <a:blip r:embed="rId5" cstate="print">
              <a:lum bright="6000"/>
              <a:extLst>
                <a:ext uri="{28A0092B-C50C-407E-A947-70E740481C1C}">
                  <a14:useLocalDpi xmlns:a14="http://schemas.microsoft.com/office/drawing/2010/main" val="0"/>
                </a:ext>
              </a:extLst>
            </a:blip>
            <a:srcRect/>
            <a:stretch>
              <a:fillRect/>
            </a:stretch>
          </p:blipFill>
          <p:spPr bwMode="auto">
            <a:xfrm>
              <a:off x="10077" y="1620"/>
              <a:ext cx="21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sindoor"/>
            <p:cNvPicPr>
              <a:picLocks noChangeAspect="1" noChangeArrowheads="1"/>
            </p:cNvPicPr>
            <p:nvPr/>
          </p:nvPicPr>
          <p:blipFill>
            <a:blip r:embed="rId6" cstate="print">
              <a:lum bright="6000"/>
              <a:extLst>
                <a:ext uri="{28A0092B-C50C-407E-A947-70E740481C1C}">
                  <a14:useLocalDpi xmlns:a14="http://schemas.microsoft.com/office/drawing/2010/main" val="0"/>
                </a:ext>
              </a:extLst>
            </a:blip>
            <a:srcRect/>
            <a:stretch>
              <a:fillRect/>
            </a:stretch>
          </p:blipFill>
          <p:spPr bwMode="auto">
            <a:xfrm>
              <a:off x="4032" y="1620"/>
              <a:ext cx="21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10015"/>
            <p:cNvPicPr>
              <a:picLocks noChangeAspect="1" noChangeArrowheads="1"/>
            </p:cNvPicPr>
            <p:nvPr/>
          </p:nvPicPr>
          <p:blipFill>
            <a:blip r:embed="rId7" cstate="print">
              <a:lum bright="6000"/>
              <a:extLst>
                <a:ext uri="{28A0092B-C50C-407E-A947-70E740481C1C}">
                  <a14:useLocalDpi xmlns:a14="http://schemas.microsoft.com/office/drawing/2010/main" val="0"/>
                </a:ext>
              </a:extLst>
            </a:blip>
            <a:srcRect/>
            <a:stretch>
              <a:fillRect/>
            </a:stretch>
          </p:blipFill>
          <p:spPr bwMode="auto">
            <a:xfrm>
              <a:off x="7992" y="1620"/>
              <a:ext cx="2160"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12" descr="eHAP - revised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11623" y="154206"/>
            <a:ext cx="2660577" cy="66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878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a:xfrm>
            <a:off x="152400" y="685800"/>
            <a:ext cx="8686800" cy="5262979"/>
          </a:xfrm>
          <a:prstGeom prst="rect">
            <a:avLst/>
          </a:prstGeom>
        </p:spPr>
        <p:txBody>
          <a:bodyPr wrap="square">
            <a:spAutoFit/>
          </a:bodyPr>
          <a:lstStyle/>
          <a:p>
            <a:pPr marL="457200" indent="-457200" algn="just">
              <a:buFont typeface="Arial" pitchFamily="34" charset="0"/>
              <a:buChar char="•"/>
            </a:pPr>
            <a:r>
              <a:rPr lang="en-US" sz="2400" dirty="0" smtClean="0"/>
              <a:t>Identification of eHealth policies relevant to Pakistan</a:t>
            </a:r>
          </a:p>
          <a:p>
            <a:pPr marL="457200" indent="-457200" algn="just">
              <a:buFont typeface="Arial" pitchFamily="34" charset="0"/>
              <a:buChar char="•"/>
            </a:pPr>
            <a:r>
              <a:rPr lang="en-US" sz="2400" dirty="0" smtClean="0"/>
              <a:t>Develop commission papers for understanding the policy issues in different domains of eHealth such as Telemedicine, Health Informatics, mHealth and eLearning.</a:t>
            </a:r>
          </a:p>
          <a:p>
            <a:pPr marL="457200" indent="-457200" algn="just">
              <a:buFont typeface="Arial" pitchFamily="34" charset="0"/>
              <a:buChar char="•"/>
            </a:pPr>
            <a:r>
              <a:rPr lang="en-US" sz="2400" dirty="0" smtClean="0"/>
              <a:t>Create awareness among relevant stakeholders of these policy issues primarily Health Care Providers, NGOs, IT Institutions and relevant Academia.</a:t>
            </a:r>
          </a:p>
          <a:p>
            <a:pPr marL="457200" indent="-457200" algn="just">
              <a:buFont typeface="Arial" pitchFamily="34" charset="0"/>
              <a:buChar char="•"/>
            </a:pPr>
            <a:r>
              <a:rPr lang="en-US" sz="2400" dirty="0" smtClean="0"/>
              <a:t>Involve relevant stakeholders at all levels in the development of eHealth strategy for Pakistan.</a:t>
            </a:r>
          </a:p>
          <a:p>
            <a:pPr marL="457200" indent="-457200" algn="just">
              <a:buFont typeface="Arial" pitchFamily="34" charset="0"/>
              <a:buChar char="•"/>
            </a:pPr>
            <a:r>
              <a:rPr lang="en-US" sz="2400" dirty="0" smtClean="0"/>
              <a:t>Change management should be an essential part of eHealth strategy.</a:t>
            </a:r>
          </a:p>
          <a:p>
            <a:pPr marL="457200" indent="-457200" algn="just">
              <a:buFont typeface="Arial" pitchFamily="34" charset="0"/>
              <a:buChar char="•"/>
            </a:pPr>
            <a:r>
              <a:rPr lang="en-US" sz="2400" dirty="0" smtClean="0"/>
              <a:t>eHealth stagey should also be focused in terms of staff time, population characteristics, ethical and cultural context. </a:t>
            </a:r>
          </a:p>
          <a:p>
            <a:pPr algn="just"/>
            <a:endParaRPr lang="en-US" sz="2400" dirty="0"/>
          </a:p>
        </p:txBody>
      </p:sp>
      <p:sp>
        <p:nvSpPr>
          <p:cNvPr id="9" name="TextBox 8"/>
          <p:cNvSpPr txBox="1"/>
          <p:nvPr/>
        </p:nvSpPr>
        <p:spPr>
          <a:xfrm>
            <a:off x="0" y="0"/>
            <a:ext cx="9144000" cy="461665"/>
          </a:xfrm>
          <a:prstGeom prst="rect">
            <a:avLst/>
          </a:prstGeom>
          <a:solidFill>
            <a:srgbClr val="92D050"/>
          </a:solidFill>
        </p:spPr>
        <p:txBody>
          <a:bodyPr wrap="square" rtlCol="0">
            <a:spAutoFit/>
          </a:bodyPr>
          <a:lstStyle/>
          <a:p>
            <a:pPr>
              <a:spcBef>
                <a:spcPct val="0"/>
              </a:spcBef>
              <a:defRPr/>
            </a:pPr>
            <a:r>
              <a:rPr lang="en-US" sz="2400" b="1" dirty="0" smtClean="0">
                <a:solidFill>
                  <a:schemeClr val="bg1"/>
                </a:solidFill>
                <a:effectLst>
                  <a:outerShdw blurRad="38100" dist="38100" dir="2700000" algn="tl">
                    <a:srgbClr val="000000">
                      <a:alpha val="43137"/>
                    </a:srgbClr>
                  </a:outerShdw>
                </a:effectLst>
              </a:rPr>
              <a:t>Recommendations from 3rd International </a:t>
            </a:r>
            <a:r>
              <a:rPr lang="en-US" sz="2400" b="1" dirty="0" err="1" smtClean="0">
                <a:solidFill>
                  <a:schemeClr val="bg1"/>
                </a:solidFill>
                <a:effectLst>
                  <a:outerShdw blurRad="38100" dist="38100" dir="2700000" algn="tl">
                    <a:srgbClr val="000000">
                      <a:alpha val="43137"/>
                    </a:srgbClr>
                  </a:outerShdw>
                </a:effectLst>
              </a:rPr>
              <a:t>eHAP</a:t>
            </a:r>
            <a:r>
              <a:rPr lang="en-US" sz="2400" b="1" dirty="0" smtClean="0">
                <a:solidFill>
                  <a:schemeClr val="bg1"/>
                </a:solidFill>
                <a:effectLst>
                  <a:outerShdw blurRad="38100" dist="38100" dir="2700000" algn="tl">
                    <a:srgbClr val="000000">
                      <a:alpha val="43137"/>
                    </a:srgbClr>
                  </a:outerShdw>
                </a:effectLst>
              </a:rPr>
              <a:t> Conference - 2012</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3844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Dr. Zahid Ali Faheem\AppData\Local\Microsoft\Windows\Temporary Internet Files\Content.Outlook\GQ8LCW7B\registration flyer 2013 (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586370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6019800"/>
          </a:xfrm>
        </p:spPr>
        <p:txBody>
          <a:bodyPr>
            <a:normAutofit/>
          </a:bodyPr>
          <a:lstStyle/>
          <a:p>
            <a:pPr marL="68580" indent="0">
              <a:buNone/>
            </a:pPr>
            <a:r>
              <a:rPr lang="en-US" dirty="0" smtClean="0">
                <a:solidFill>
                  <a:schemeClr val="tx2"/>
                </a:solidFill>
              </a:rPr>
              <a:t>“ </a:t>
            </a:r>
            <a:r>
              <a:rPr lang="en-US" b="1" dirty="0" smtClean="0">
                <a:solidFill>
                  <a:schemeClr val="tx2"/>
                </a:solidFill>
              </a:rPr>
              <a:t>Potential of Mobile Health (</a:t>
            </a:r>
            <a:r>
              <a:rPr lang="en-US" b="1" dirty="0" err="1" smtClean="0">
                <a:solidFill>
                  <a:schemeClr val="tx2"/>
                </a:solidFill>
              </a:rPr>
              <a:t>mHealth</a:t>
            </a:r>
            <a:r>
              <a:rPr lang="en-US" b="1" dirty="0" smtClean="0">
                <a:solidFill>
                  <a:schemeClr val="tx2"/>
                </a:solidFill>
              </a:rPr>
              <a:t>) in Developing countries.”</a:t>
            </a:r>
          </a:p>
          <a:p>
            <a:pPr marL="68580" indent="0">
              <a:buNone/>
            </a:pPr>
            <a:endParaRPr lang="en-US" dirty="0" smtClean="0">
              <a:solidFill>
                <a:schemeClr val="tx2"/>
              </a:solidFill>
            </a:endParaRPr>
          </a:p>
          <a:p>
            <a:pPr marL="68580" indent="0">
              <a:buNone/>
            </a:pPr>
            <a:r>
              <a:rPr lang="en-US" b="1" dirty="0" smtClean="0">
                <a:solidFill>
                  <a:schemeClr val="tx2"/>
                </a:solidFill>
              </a:rPr>
              <a:t>Sub themes:</a:t>
            </a:r>
          </a:p>
          <a:p>
            <a:pPr marL="525780" indent="-457200">
              <a:buFont typeface="+mj-lt"/>
              <a:buAutoNum type="arabicPeriod"/>
            </a:pPr>
            <a:r>
              <a:rPr lang="en-US" dirty="0" smtClean="0">
                <a:solidFill>
                  <a:schemeClr val="tx2"/>
                </a:solidFill>
              </a:rPr>
              <a:t>mHealth </a:t>
            </a:r>
            <a:r>
              <a:rPr lang="en-US" dirty="0">
                <a:solidFill>
                  <a:schemeClr val="tx2"/>
                </a:solidFill>
              </a:rPr>
              <a:t>in Maternal and Child Health </a:t>
            </a:r>
          </a:p>
          <a:p>
            <a:pPr marL="525780" indent="-457200">
              <a:buFont typeface="+mj-lt"/>
              <a:buAutoNum type="arabicPeriod"/>
            </a:pPr>
            <a:r>
              <a:rPr lang="en-US" dirty="0" smtClean="0">
                <a:solidFill>
                  <a:schemeClr val="tx2"/>
                </a:solidFill>
              </a:rPr>
              <a:t>mHealth </a:t>
            </a:r>
            <a:r>
              <a:rPr lang="en-US" dirty="0">
                <a:solidFill>
                  <a:schemeClr val="tx2"/>
                </a:solidFill>
              </a:rPr>
              <a:t>for </a:t>
            </a:r>
            <a:r>
              <a:rPr lang="en-US" dirty="0" smtClean="0">
                <a:solidFill>
                  <a:schemeClr val="tx2"/>
                </a:solidFill>
              </a:rPr>
              <a:t>Infectious </a:t>
            </a:r>
            <a:r>
              <a:rPr lang="en-US" dirty="0">
                <a:solidFill>
                  <a:schemeClr val="tx2"/>
                </a:solidFill>
              </a:rPr>
              <a:t>D</a:t>
            </a:r>
            <a:r>
              <a:rPr lang="en-US" dirty="0" smtClean="0">
                <a:solidFill>
                  <a:schemeClr val="tx2"/>
                </a:solidFill>
              </a:rPr>
              <a:t>iseases </a:t>
            </a:r>
            <a:r>
              <a:rPr lang="en-US" dirty="0">
                <a:solidFill>
                  <a:schemeClr val="tx2"/>
                </a:solidFill>
              </a:rPr>
              <a:t>and </a:t>
            </a:r>
            <a:r>
              <a:rPr lang="en-US" dirty="0" smtClean="0">
                <a:solidFill>
                  <a:schemeClr val="tx2"/>
                </a:solidFill>
              </a:rPr>
              <a:t>Surveillance</a:t>
            </a:r>
            <a:endParaRPr lang="en-US" dirty="0">
              <a:solidFill>
                <a:schemeClr val="tx2"/>
              </a:solidFill>
            </a:endParaRPr>
          </a:p>
          <a:p>
            <a:pPr marL="525780" indent="-457200">
              <a:buFont typeface="+mj-lt"/>
              <a:buAutoNum type="arabicPeriod"/>
            </a:pPr>
            <a:r>
              <a:rPr lang="en-US" dirty="0" smtClean="0">
                <a:solidFill>
                  <a:schemeClr val="tx2"/>
                </a:solidFill>
              </a:rPr>
              <a:t>mHealth </a:t>
            </a:r>
            <a:r>
              <a:rPr lang="en-US" dirty="0">
                <a:solidFill>
                  <a:schemeClr val="tx2"/>
                </a:solidFill>
              </a:rPr>
              <a:t>for </a:t>
            </a:r>
            <a:r>
              <a:rPr lang="en-US" dirty="0" smtClean="0">
                <a:solidFill>
                  <a:schemeClr val="tx2"/>
                </a:solidFill>
              </a:rPr>
              <a:t>Non-Communicable Diseases </a:t>
            </a:r>
            <a:endParaRPr lang="en-US" dirty="0">
              <a:solidFill>
                <a:schemeClr val="tx2"/>
              </a:solidFill>
            </a:endParaRPr>
          </a:p>
          <a:p>
            <a:pPr marL="525780" indent="-457200">
              <a:buFont typeface="+mj-lt"/>
              <a:buAutoNum type="arabicPeriod"/>
            </a:pPr>
            <a:r>
              <a:rPr lang="en-US" dirty="0" smtClean="0">
                <a:solidFill>
                  <a:schemeClr val="tx2"/>
                </a:solidFill>
              </a:rPr>
              <a:t>Innovations </a:t>
            </a:r>
            <a:r>
              <a:rPr lang="en-US" dirty="0">
                <a:solidFill>
                  <a:schemeClr val="tx2"/>
                </a:solidFill>
              </a:rPr>
              <a:t>in mHealth  </a:t>
            </a:r>
          </a:p>
          <a:p>
            <a:pPr marL="525780" indent="-457200">
              <a:buFont typeface="+mj-lt"/>
              <a:buAutoNum type="arabicPeriod"/>
            </a:pPr>
            <a:r>
              <a:rPr lang="en-US" dirty="0" smtClean="0">
                <a:solidFill>
                  <a:schemeClr val="tx2"/>
                </a:solidFill>
              </a:rPr>
              <a:t>Strategic </a:t>
            </a:r>
            <a:r>
              <a:rPr lang="en-US" dirty="0">
                <a:solidFill>
                  <a:schemeClr val="tx2"/>
                </a:solidFill>
              </a:rPr>
              <a:t>implementation of mHealth</a:t>
            </a:r>
          </a:p>
          <a:p>
            <a:pPr marL="68580" indent="0">
              <a:buNone/>
            </a:pPr>
            <a:endParaRPr lang="en-US" dirty="0" smtClean="0">
              <a:solidFill>
                <a:schemeClr val="tx2"/>
              </a:solidFill>
            </a:endParaRPr>
          </a:p>
          <a:p>
            <a:pPr marL="68580" indent="0">
              <a:buNone/>
            </a:pPr>
            <a:endParaRPr lang="en-US" dirty="0" smtClean="0">
              <a:solidFill>
                <a:schemeClr val="tx2"/>
              </a:solidFill>
            </a:endParaRPr>
          </a:p>
          <a:p>
            <a:pPr marL="68580" indent="0">
              <a:buNone/>
            </a:pPr>
            <a:endParaRPr lang="en-US" dirty="0">
              <a:solidFill>
                <a:schemeClr val="tx2"/>
              </a:solidFill>
            </a:endParaRPr>
          </a:p>
          <a:p>
            <a:pPr marL="68580" indent="0">
              <a:buNone/>
            </a:pPr>
            <a:endParaRPr lang="en-US" dirty="0">
              <a:solidFill>
                <a:schemeClr val="tx2"/>
              </a:solidFill>
            </a:endParaRPr>
          </a:p>
        </p:txBody>
      </p:sp>
      <p:sp>
        <p:nvSpPr>
          <p:cNvPr id="4" name="TextBox 3"/>
          <p:cNvSpPr txBox="1"/>
          <p:nvPr/>
        </p:nvSpPr>
        <p:spPr>
          <a:xfrm>
            <a:off x="0" y="0"/>
            <a:ext cx="9144000" cy="584775"/>
          </a:xfrm>
          <a:prstGeom prst="rect">
            <a:avLst/>
          </a:prstGeom>
          <a:solidFill>
            <a:srgbClr val="92D050"/>
          </a:solid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Theme of the Conference 2013</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981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133600"/>
            <a:ext cx="8610600" cy="3429000"/>
          </a:xfrm>
        </p:spPr>
        <p:txBody>
          <a:bodyPr>
            <a:normAutofit/>
          </a:bodyPr>
          <a:lstStyle/>
          <a:p>
            <a:pPr>
              <a:lnSpc>
                <a:spcPct val="80000"/>
              </a:lnSpc>
              <a:buFont typeface="Wingdings" pitchFamily="2" charset="2"/>
              <a:buChar char="Ø"/>
              <a:defRPr/>
            </a:pPr>
            <a:r>
              <a:rPr lang="en-US" dirty="0" smtClean="0">
                <a:effectLst>
                  <a:outerShdw blurRad="38100" dist="38100" dir="2700000" algn="tl">
                    <a:srgbClr val="C0C0C0"/>
                  </a:outerShdw>
                </a:effectLst>
              </a:rPr>
              <a:t>Hani Farouk A. MOHAMED</a:t>
            </a:r>
          </a:p>
          <a:p>
            <a:pPr lvl="1">
              <a:lnSpc>
                <a:spcPct val="80000"/>
              </a:lnSpc>
              <a:buNone/>
              <a:defRPr/>
            </a:pPr>
            <a:r>
              <a:rPr lang="en-US" dirty="0" smtClean="0">
                <a:effectLst>
                  <a:outerShdw blurRad="38100" dist="38100" dir="2700000" algn="tl">
                    <a:srgbClr val="C0C0C0"/>
                  </a:outerShdw>
                </a:effectLst>
                <a:hlinkClick r:id="rId2"/>
              </a:rPr>
              <a:t>faroukh@who.int</a:t>
            </a:r>
            <a:endParaRPr lang="en-US" dirty="0" smtClean="0">
              <a:effectLst>
                <a:outerShdw blurRad="38100" dist="38100" dir="2700000" algn="tl">
                  <a:srgbClr val="C0C0C0"/>
                </a:outerShdw>
              </a:effectLst>
            </a:endParaRPr>
          </a:p>
          <a:p>
            <a:pPr lvl="1">
              <a:lnSpc>
                <a:spcPct val="80000"/>
              </a:lnSpc>
              <a:buNone/>
              <a:defRPr/>
            </a:pPr>
            <a:r>
              <a:rPr lang="en-US" dirty="0" smtClean="0">
                <a:effectLst>
                  <a:outerShdw blurRad="38100" dist="38100" dir="2700000" algn="tl">
                    <a:srgbClr val="C0C0C0"/>
                  </a:outerShdw>
                </a:effectLst>
                <a:hlinkClick r:id="rId3"/>
              </a:rPr>
              <a:t>eHealth@emro.who.int</a:t>
            </a:r>
            <a:endParaRPr lang="en-US" dirty="0" smtClean="0">
              <a:effectLst>
                <a:outerShdw blurRad="38100" dist="38100" dir="2700000" algn="tl">
                  <a:srgbClr val="C0C0C0"/>
                </a:outerShdw>
              </a:effectLst>
            </a:endParaRPr>
          </a:p>
          <a:p>
            <a:pPr marL="68580" indent="0">
              <a:buNone/>
            </a:pPr>
            <a:endParaRPr lang="en-US" dirty="0" smtClean="0">
              <a:solidFill>
                <a:schemeClr val="tx2"/>
              </a:solidFill>
              <a:effectLst>
                <a:outerShdw blurRad="38100" dist="38100" dir="2700000" algn="tl">
                  <a:srgbClr val="C0C0C0"/>
                </a:outerShdw>
              </a:effectLst>
            </a:endParaRPr>
          </a:p>
          <a:p>
            <a:pPr marL="68580" indent="0">
              <a:buFont typeface="Wingdings" pitchFamily="2" charset="2"/>
              <a:buChar char="Ø"/>
            </a:pPr>
            <a:r>
              <a:rPr lang="en-US" dirty="0" smtClean="0">
                <a:solidFill>
                  <a:schemeClr val="tx2"/>
                </a:solidFill>
                <a:effectLst>
                  <a:outerShdw blurRad="38100" dist="38100" dir="2700000" algn="tl">
                    <a:srgbClr val="C0C0C0"/>
                  </a:outerShdw>
                </a:effectLst>
              </a:rPr>
              <a:t> </a:t>
            </a:r>
            <a:r>
              <a:rPr lang="en-US" dirty="0" smtClean="0">
                <a:effectLst>
                  <a:outerShdw blurRad="38100" dist="38100" dir="2700000" algn="tl">
                    <a:srgbClr val="C0C0C0"/>
                  </a:outerShdw>
                </a:effectLst>
              </a:rPr>
              <a:t>eHealth Association of Pakistan (eHAP)</a:t>
            </a:r>
          </a:p>
          <a:p>
            <a:pPr lvl="1">
              <a:lnSpc>
                <a:spcPct val="80000"/>
              </a:lnSpc>
              <a:buNone/>
              <a:defRPr/>
            </a:pPr>
            <a:r>
              <a:rPr lang="en-US" dirty="0" smtClean="0">
                <a:effectLst>
                  <a:outerShdw blurRad="38100" dist="38100" dir="2700000" algn="tl">
                    <a:srgbClr val="C0C0C0"/>
                  </a:outerShdw>
                </a:effectLst>
                <a:hlinkClick r:id="rId2"/>
              </a:rPr>
              <a:t>www.ehap.net.pk</a:t>
            </a:r>
          </a:p>
          <a:p>
            <a:pPr lvl="1">
              <a:lnSpc>
                <a:spcPct val="80000"/>
              </a:lnSpc>
              <a:buNone/>
              <a:defRPr/>
            </a:pPr>
            <a:endParaRPr lang="en-US" dirty="0" smtClean="0">
              <a:effectLst>
                <a:outerShdw blurRad="38100" dist="38100" dir="2700000" algn="tl">
                  <a:srgbClr val="C0C0C0"/>
                </a:outerShdw>
              </a:effectLst>
              <a:hlinkClick r:id="rId2"/>
            </a:endParaRPr>
          </a:p>
          <a:p>
            <a:pPr marL="68580" indent="0">
              <a:buNone/>
            </a:pPr>
            <a:endParaRPr lang="en-US" dirty="0">
              <a:solidFill>
                <a:schemeClr val="tx2"/>
              </a:solidFill>
            </a:endParaRPr>
          </a:p>
          <a:p>
            <a:pPr marL="68580" indent="0">
              <a:buNone/>
            </a:pPr>
            <a:endParaRPr lang="en-US" dirty="0">
              <a:solidFill>
                <a:schemeClr val="tx2"/>
              </a:solidFill>
            </a:endParaRPr>
          </a:p>
        </p:txBody>
      </p:sp>
      <p:sp>
        <p:nvSpPr>
          <p:cNvPr id="4" name="TextBox 3"/>
          <p:cNvSpPr txBox="1"/>
          <p:nvPr/>
        </p:nvSpPr>
        <p:spPr>
          <a:xfrm>
            <a:off x="0" y="0"/>
            <a:ext cx="9144000" cy="584775"/>
          </a:xfrm>
          <a:prstGeom prst="rect">
            <a:avLst/>
          </a:prstGeom>
          <a:solidFill>
            <a:srgbClr val="92D050"/>
          </a:solid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Acknowledgement</a:t>
            </a:r>
            <a:r>
              <a:rPr lang="en-US" sz="3200" b="1" dirty="0" smtClean="0"/>
              <a:t> </a:t>
            </a:r>
            <a:endParaRPr lang="en-US" sz="3200" b="1" i="1" dirty="0"/>
          </a:p>
        </p:txBody>
      </p:sp>
    </p:spTree>
    <p:extLst>
      <p:ext uri="{BB962C8B-B14F-4D97-AF65-F5344CB8AC3E}">
        <p14:creationId xmlns:p14="http://schemas.microsoft.com/office/powerpoint/2010/main" val="1673578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00400"/>
            <a:ext cx="8839200" cy="762000"/>
          </a:xfrm>
        </p:spPr>
        <p:txBody>
          <a:bodyPr>
            <a:normAutofit/>
          </a:bodyPr>
          <a:lstStyle/>
          <a:p>
            <a:pPr algn="ctr">
              <a:lnSpc>
                <a:spcPct val="80000"/>
              </a:lnSpc>
              <a:buNone/>
              <a:defRPr/>
            </a:pPr>
            <a:r>
              <a:rPr lang="en-US" sz="4800" dirty="0" smtClean="0">
                <a:effectLst>
                  <a:outerShdw blurRad="38100" dist="38100" dir="2700000" algn="tl">
                    <a:srgbClr val="C0C0C0"/>
                  </a:outerShdw>
                </a:effectLst>
              </a:rPr>
              <a:t>Thanks</a:t>
            </a:r>
            <a:endParaRPr lang="en-US" sz="4800" dirty="0" smtClean="0">
              <a:effectLst>
                <a:outerShdw blurRad="38100" dist="38100" dir="2700000" algn="tl">
                  <a:srgbClr val="C0C0C0"/>
                </a:outerShdw>
              </a:effectLst>
              <a:hlinkClick r:id="rId2"/>
            </a:endParaRPr>
          </a:p>
          <a:p>
            <a:pPr marL="68580" indent="0">
              <a:buNone/>
            </a:pPr>
            <a:endParaRPr lang="en-US" dirty="0">
              <a:solidFill>
                <a:schemeClr val="tx2"/>
              </a:solidFill>
            </a:endParaRPr>
          </a:p>
          <a:p>
            <a:pPr marL="68580" indent="0">
              <a:buNone/>
            </a:pPr>
            <a:endParaRPr lang="en-US" dirty="0">
              <a:solidFill>
                <a:schemeClr val="tx2"/>
              </a:solidFill>
            </a:endParaRPr>
          </a:p>
        </p:txBody>
      </p:sp>
      <p:sp>
        <p:nvSpPr>
          <p:cNvPr id="5" name="Rectangle 4"/>
          <p:cNvSpPr/>
          <p:nvPr/>
        </p:nvSpPr>
        <p:spPr>
          <a:xfrm>
            <a:off x="3352800" y="5029200"/>
            <a:ext cx="5638800" cy="1274195"/>
          </a:xfrm>
          <a:prstGeom prst="rect">
            <a:avLst/>
          </a:prstGeom>
        </p:spPr>
        <p:txBody>
          <a:bodyPr wrap="square">
            <a:spAutoFit/>
          </a:bodyPr>
          <a:lstStyle/>
          <a:p>
            <a:pPr>
              <a:lnSpc>
                <a:spcPct val="80000"/>
              </a:lnSpc>
              <a:defRPr/>
            </a:pPr>
            <a:r>
              <a:rPr lang="en-US" sz="2400" dirty="0" smtClean="0">
                <a:effectLst>
                  <a:outerShdw blurRad="38100" dist="38100" dir="2700000" algn="tl">
                    <a:srgbClr val="C0C0C0"/>
                  </a:outerShdw>
                </a:effectLst>
              </a:rPr>
              <a:t>      Dr. Zahid Ali Faheem</a:t>
            </a:r>
          </a:p>
          <a:p>
            <a:pPr>
              <a:lnSpc>
                <a:spcPct val="80000"/>
              </a:lnSpc>
              <a:defRPr/>
            </a:pPr>
            <a:endParaRPr lang="en-US" sz="2400" dirty="0" smtClean="0">
              <a:effectLst>
                <a:outerShdw blurRad="38100" dist="38100" dir="2700000" algn="tl">
                  <a:srgbClr val="C0C0C0"/>
                </a:outerShdw>
              </a:effectLst>
              <a:hlinkClick r:id="rId2"/>
            </a:endParaRPr>
          </a:p>
          <a:p>
            <a:pPr lvl="1">
              <a:lnSpc>
                <a:spcPct val="80000"/>
              </a:lnSpc>
              <a:buNone/>
              <a:defRPr/>
            </a:pPr>
            <a:r>
              <a:rPr lang="en-US" sz="2400" dirty="0" smtClean="0">
                <a:effectLst>
                  <a:outerShdw blurRad="38100" dist="38100" dir="2700000" algn="tl">
                    <a:srgbClr val="C0C0C0"/>
                  </a:outerShdw>
                </a:effectLst>
                <a:hlinkClick r:id="rId2"/>
              </a:rPr>
              <a:t>faheem.shaikh@amanfoundation.org</a:t>
            </a:r>
          </a:p>
          <a:p>
            <a:pPr lvl="1">
              <a:lnSpc>
                <a:spcPct val="80000"/>
              </a:lnSpc>
              <a:buNone/>
              <a:defRPr/>
            </a:pPr>
            <a:r>
              <a:rPr lang="en-US" sz="2400" dirty="0" smtClean="0">
                <a:effectLst>
                  <a:outerShdw blurRad="38100" dist="38100" dir="2700000" algn="tl">
                    <a:srgbClr val="C0C0C0"/>
                  </a:outerShdw>
                </a:effectLst>
                <a:hlinkClick r:id="rId2"/>
              </a:rPr>
              <a:t>zafaheem32@gmail.com</a:t>
            </a:r>
          </a:p>
        </p:txBody>
      </p:sp>
    </p:spTree>
    <p:extLst>
      <p:ext uri="{BB962C8B-B14F-4D97-AF65-F5344CB8AC3E}">
        <p14:creationId xmlns:p14="http://schemas.microsoft.com/office/powerpoint/2010/main" val="1620221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752600"/>
            <a:ext cx="8610600" cy="1752600"/>
          </a:xfrm>
        </p:spPr>
        <p:txBody>
          <a:bodyPr>
            <a:normAutofit fontScale="90000"/>
          </a:bodyPr>
          <a:lstStyle/>
          <a:p>
            <a:pPr algn="ctr"/>
            <a:r>
              <a:rPr lang="en-US" dirty="0" smtClean="0">
                <a:solidFill>
                  <a:schemeClr val="tx1"/>
                </a:solidFill>
              </a:rPr>
              <a:t>ICT Experience in AMANHEALTH, Pakistan</a:t>
            </a:r>
            <a:br>
              <a:rPr lang="en-US" dirty="0" smtClean="0">
                <a:solidFill>
                  <a:schemeClr val="tx1"/>
                </a:solidFill>
              </a:rPr>
            </a:br>
            <a:r>
              <a:rPr lang="en-US" sz="3600" dirty="0" smtClean="0"/>
              <a:t>(ICTs as a Catalyst for Improving Health)</a:t>
            </a:r>
            <a:endParaRPr lang="en-US" sz="3600" dirty="0">
              <a:solidFill>
                <a:schemeClr val="tx1"/>
              </a:solidFill>
            </a:endParaRPr>
          </a:p>
        </p:txBody>
      </p:sp>
      <p:sp>
        <p:nvSpPr>
          <p:cNvPr id="5" name="Subtitle 4"/>
          <p:cNvSpPr>
            <a:spLocks noGrp="1"/>
          </p:cNvSpPr>
          <p:nvPr>
            <p:ph type="subTitle" idx="1"/>
          </p:nvPr>
        </p:nvSpPr>
        <p:spPr>
          <a:xfrm>
            <a:off x="685800" y="5277296"/>
            <a:ext cx="7772400" cy="1199704"/>
          </a:xfrm>
        </p:spPr>
        <p:txBody>
          <a:bodyPr>
            <a:normAutofit fontScale="92500" lnSpcReduction="20000"/>
          </a:bodyPr>
          <a:lstStyle/>
          <a:p>
            <a:pPr algn="ctr"/>
            <a:r>
              <a:rPr lang="en-US" sz="2000" b="1" dirty="0" smtClean="0"/>
              <a:t>Dr. Zahid Ali Faheem</a:t>
            </a:r>
          </a:p>
          <a:p>
            <a:pPr algn="ctr"/>
            <a:r>
              <a:rPr lang="en-US" sz="2000" b="1" dirty="0" smtClean="0"/>
              <a:t>Head of AMANTELEHEALTH, Aman Health Care Services </a:t>
            </a:r>
          </a:p>
          <a:p>
            <a:r>
              <a:rPr lang="en-US" sz="2000" b="1" dirty="0" smtClean="0"/>
              <a:t>General Secretary, Trustee and Founder Board Member</a:t>
            </a:r>
          </a:p>
          <a:p>
            <a:r>
              <a:rPr lang="en-US" sz="2000" b="1" dirty="0" smtClean="0"/>
              <a:t>eHealth Association of Pakistan -eHAP</a:t>
            </a:r>
            <a:endParaRPr lang="en-US" sz="2000" dirty="0" smtClean="0"/>
          </a:p>
          <a:p>
            <a:pPr algn="ctr"/>
            <a:endParaRPr lang="en-US" sz="2000" b="1" dirty="0" smtClean="0"/>
          </a:p>
          <a:p>
            <a:pPr algn="ctr"/>
            <a:endParaRPr lang="en-US" sz="2000" b="1" dirty="0" smtClean="0"/>
          </a:p>
          <a:p>
            <a:endParaRPr lang="en-US" sz="2000" dirty="0"/>
          </a:p>
        </p:txBody>
      </p:sp>
      <p:sp>
        <p:nvSpPr>
          <p:cNvPr id="7" name="McK Disclaimer"/>
          <p:cNvSpPr>
            <a:spLocks noChangeArrowheads="1"/>
          </p:cNvSpPr>
          <p:nvPr>
            <p:custDataLst>
              <p:tags r:id="rId1"/>
            </p:custDataLst>
          </p:nvPr>
        </p:nvSpPr>
        <p:spPr bwMode="gray">
          <a:xfrm>
            <a:off x="3200399" y="1323201"/>
            <a:ext cx="2514601" cy="276999"/>
          </a:xfrm>
          <a:prstGeom prst="rect">
            <a:avLst/>
          </a:prstGeom>
          <a:noFill/>
          <a:ln w="9525">
            <a:noFill/>
            <a:miter lim="800000"/>
            <a:headEnd/>
            <a:tailEnd/>
          </a:ln>
        </p:spPr>
        <p:txBody>
          <a:bodyPr wrap="square" lIns="0" tIns="0" rIns="0" bIns="0" anchor="b">
            <a:spAutoFit/>
          </a:bodyPr>
          <a:lstStyle/>
          <a:p>
            <a:pPr algn="ctr" defTabSz="804863" eaLnBrk="0" hangingPunct="0"/>
            <a:r>
              <a:rPr lang="en-US" b="0" dirty="0" smtClean="0">
                <a:latin typeface="Calibri" pitchFamily="34" charset="0"/>
                <a:cs typeface="Calibri" pitchFamily="34" charset="0"/>
              </a:rPr>
              <a:t>www.amanfoundation.org</a:t>
            </a:r>
            <a:endParaRPr lang="en-US" b="0" dirty="0">
              <a:latin typeface="Calibri" pitchFamily="34" charset="0"/>
              <a:cs typeface="Calibri" pitchFamily="34" charset="0"/>
            </a:endParaRPr>
          </a:p>
        </p:txBody>
      </p:sp>
      <p:sp>
        <p:nvSpPr>
          <p:cNvPr id="3" name="TextBox 2"/>
          <p:cNvSpPr txBox="1"/>
          <p:nvPr/>
        </p:nvSpPr>
        <p:spPr>
          <a:xfrm>
            <a:off x="685800" y="3847981"/>
            <a:ext cx="8153400" cy="800219"/>
          </a:xfrm>
          <a:prstGeom prst="rect">
            <a:avLst/>
          </a:prstGeom>
          <a:noFill/>
        </p:spPr>
        <p:txBody>
          <a:bodyPr wrap="square" rtlCol="0">
            <a:spAutoFit/>
          </a:bodyPr>
          <a:lstStyle/>
          <a:p>
            <a:pPr algn="ctr"/>
            <a:r>
              <a:rPr lang="en-US" sz="2800" b="1" dirty="0" smtClean="0"/>
              <a:t>Regional Development Forum (RDF)</a:t>
            </a:r>
            <a:endParaRPr lang="en-US" sz="2800" dirty="0" smtClean="0"/>
          </a:p>
          <a:p>
            <a:pPr algn="ctr"/>
            <a:r>
              <a:rPr lang="en-US" dirty="0" smtClean="0"/>
              <a:t>October 28, 2013 at Manama, Bahrain</a:t>
            </a:r>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3767589" y="304800"/>
            <a:ext cx="1261611" cy="957159"/>
          </a:xfrm>
          <a:prstGeom prst="rect">
            <a:avLst/>
          </a:prstGeom>
        </p:spPr>
      </p:pic>
    </p:spTree>
    <p:extLst>
      <p:ext uri="{BB962C8B-B14F-4D97-AF65-F5344CB8AC3E}">
        <p14:creationId xmlns:p14="http://schemas.microsoft.com/office/powerpoint/2010/main" val="3157821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6019800"/>
          </a:xfrm>
        </p:spPr>
        <p:txBody>
          <a:bodyPr>
            <a:normAutofit fontScale="70000" lnSpcReduction="20000"/>
          </a:bodyPr>
          <a:lstStyle/>
          <a:p>
            <a:r>
              <a:rPr lang="en-GB" dirty="0" smtClean="0">
                <a:solidFill>
                  <a:schemeClr val="tx2"/>
                </a:solidFill>
                <a:latin typeface="Calibri" pitchFamily="34" charset="0"/>
                <a:cs typeface="Calibri" pitchFamily="34" charset="0"/>
              </a:rPr>
              <a:t>The Aman Trust (AT) setup in </a:t>
            </a:r>
            <a:r>
              <a:rPr lang="en-GB" b="1" dirty="0" smtClean="0">
                <a:solidFill>
                  <a:schemeClr val="tx2"/>
                </a:solidFill>
                <a:latin typeface="Calibri" pitchFamily="34" charset="0"/>
                <a:cs typeface="Calibri" pitchFamily="34" charset="0"/>
              </a:rPr>
              <a:t>1999</a:t>
            </a:r>
            <a:r>
              <a:rPr lang="en-GB" dirty="0" smtClean="0">
                <a:solidFill>
                  <a:schemeClr val="tx2"/>
                </a:solidFill>
                <a:latin typeface="Calibri" pitchFamily="34" charset="0"/>
                <a:cs typeface="Calibri" pitchFamily="34" charset="0"/>
              </a:rPr>
              <a:t> with aims</a:t>
            </a:r>
            <a:r>
              <a:rPr lang="en-GB" b="1" dirty="0" smtClean="0">
                <a:solidFill>
                  <a:schemeClr val="tx2"/>
                </a:solidFill>
                <a:latin typeface="Calibri" pitchFamily="34" charset="0"/>
                <a:cs typeface="Calibri" pitchFamily="34" charset="0"/>
              </a:rPr>
              <a:t> to champion dignity and choice for the underserved</a:t>
            </a:r>
            <a:r>
              <a:rPr lang="en-GB" dirty="0" smtClean="0">
                <a:solidFill>
                  <a:schemeClr val="tx2"/>
                </a:solidFill>
                <a:latin typeface="Calibri" pitchFamily="34" charset="0"/>
                <a:cs typeface="Calibri" pitchFamily="34" charset="0"/>
              </a:rPr>
              <a:t> throughout the </a:t>
            </a:r>
            <a:r>
              <a:rPr lang="en-GB" b="1" dirty="0" smtClean="0">
                <a:solidFill>
                  <a:schemeClr val="tx2"/>
                </a:solidFill>
                <a:latin typeface="Calibri" pitchFamily="34" charset="0"/>
                <a:cs typeface="Calibri" pitchFamily="34" charset="0"/>
              </a:rPr>
              <a:t>MENASA </a:t>
            </a:r>
            <a:r>
              <a:rPr lang="en-GB" dirty="0" smtClean="0">
                <a:solidFill>
                  <a:schemeClr val="tx2"/>
                </a:solidFill>
                <a:latin typeface="Calibri" pitchFamily="34" charset="0"/>
                <a:cs typeface="Calibri" pitchFamily="34" charset="0"/>
              </a:rPr>
              <a:t>region (Middle East, North Africa and South Asia) focusing on </a:t>
            </a:r>
            <a:r>
              <a:rPr lang="en-GB" b="1" dirty="0" smtClean="0">
                <a:solidFill>
                  <a:schemeClr val="tx2"/>
                </a:solidFill>
                <a:latin typeface="Calibri" pitchFamily="34" charset="0"/>
                <a:cs typeface="Calibri" pitchFamily="34" charset="0"/>
              </a:rPr>
              <a:t>Health &amp; Education.</a:t>
            </a:r>
          </a:p>
          <a:p>
            <a:pPr>
              <a:buNone/>
            </a:pPr>
            <a:endParaRPr lang="en-GB" b="1" dirty="0" smtClean="0">
              <a:solidFill>
                <a:schemeClr val="tx2"/>
              </a:solidFill>
              <a:latin typeface="Calibri" pitchFamily="34" charset="0"/>
              <a:cs typeface="Calibri" pitchFamily="34" charset="0"/>
            </a:endParaRPr>
          </a:p>
          <a:p>
            <a:r>
              <a:rPr lang="en-SG" b="0" dirty="0" smtClean="0">
                <a:solidFill>
                  <a:schemeClr val="tx2"/>
                </a:solidFill>
                <a:latin typeface="Calibri" pitchFamily="34" charset="0"/>
                <a:cs typeface="Calibri" pitchFamily="34" charset="0"/>
              </a:rPr>
              <a:t>AT is funded by an initial endowment from </a:t>
            </a:r>
            <a:r>
              <a:rPr lang="en-SG" b="1" dirty="0" smtClean="0">
                <a:solidFill>
                  <a:schemeClr val="tx2"/>
                </a:solidFill>
                <a:latin typeface="Calibri" pitchFamily="34" charset="0"/>
                <a:cs typeface="Calibri" pitchFamily="34" charset="0"/>
              </a:rPr>
              <a:t>Mr. Arif Naqvi </a:t>
            </a:r>
            <a:r>
              <a:rPr lang="en-SG" b="0" dirty="0" smtClean="0">
                <a:solidFill>
                  <a:schemeClr val="tx2"/>
                </a:solidFill>
                <a:latin typeface="Calibri" pitchFamily="34" charset="0"/>
                <a:cs typeface="Calibri" pitchFamily="34" charset="0"/>
              </a:rPr>
              <a:t>(Founder &amp; CEO of </a:t>
            </a:r>
            <a:r>
              <a:rPr lang="en-SG" b="0" dirty="0" err="1" smtClean="0">
                <a:solidFill>
                  <a:schemeClr val="tx2"/>
                </a:solidFill>
                <a:latin typeface="Calibri" pitchFamily="34" charset="0"/>
                <a:cs typeface="Calibri" pitchFamily="34" charset="0"/>
              </a:rPr>
              <a:t>Abraaj</a:t>
            </a:r>
            <a:r>
              <a:rPr lang="en-SG" b="0" dirty="0" smtClean="0">
                <a:solidFill>
                  <a:schemeClr val="tx2"/>
                </a:solidFill>
                <a:latin typeface="Calibri" pitchFamily="34" charset="0"/>
                <a:cs typeface="Calibri" pitchFamily="34" charset="0"/>
              </a:rPr>
              <a:t> Capital) </a:t>
            </a:r>
            <a:r>
              <a:rPr lang="en-SG" dirty="0" smtClean="0">
                <a:solidFill>
                  <a:schemeClr val="tx2"/>
                </a:solidFill>
                <a:latin typeface="Calibri" pitchFamily="34" charset="0"/>
                <a:cs typeface="Calibri" pitchFamily="34" charset="0"/>
              </a:rPr>
              <a:t>and</a:t>
            </a:r>
            <a:r>
              <a:rPr lang="en-SG" b="0" dirty="0" smtClean="0">
                <a:solidFill>
                  <a:schemeClr val="tx2"/>
                </a:solidFill>
                <a:latin typeface="Calibri" pitchFamily="34" charset="0"/>
                <a:cs typeface="Calibri" pitchFamily="34" charset="0"/>
              </a:rPr>
              <a:t> </a:t>
            </a:r>
            <a:r>
              <a:rPr lang="en-SG" dirty="0" smtClean="0">
                <a:solidFill>
                  <a:schemeClr val="tx2"/>
                </a:solidFill>
                <a:latin typeface="Calibri" pitchFamily="34" charset="0"/>
                <a:cs typeface="Calibri" pitchFamily="34" charset="0"/>
              </a:rPr>
              <a:t>his family</a:t>
            </a:r>
            <a:r>
              <a:rPr lang="en-SG" b="0" dirty="0" smtClean="0">
                <a:solidFill>
                  <a:schemeClr val="tx2"/>
                </a:solidFill>
                <a:latin typeface="Calibri" pitchFamily="34" charset="0"/>
                <a:cs typeface="Calibri" pitchFamily="34" charset="0"/>
              </a:rPr>
              <a:t>. </a:t>
            </a:r>
            <a:r>
              <a:rPr lang="en-GB" dirty="0" smtClean="0">
                <a:solidFill>
                  <a:schemeClr val="tx2"/>
                </a:solidFill>
                <a:latin typeface="Calibri" pitchFamily="34" charset="0"/>
                <a:cs typeface="Calibri" pitchFamily="34" charset="0"/>
              </a:rPr>
              <a:t>It has been involved in </a:t>
            </a:r>
            <a:r>
              <a:rPr lang="en-GB" b="1" dirty="0" smtClean="0">
                <a:solidFill>
                  <a:schemeClr val="tx2"/>
                </a:solidFill>
                <a:latin typeface="Calibri" pitchFamily="34" charset="0"/>
                <a:cs typeface="Calibri" pitchFamily="34" charset="0"/>
              </a:rPr>
              <a:t>strategic philanthropy </a:t>
            </a:r>
            <a:r>
              <a:rPr lang="en-GB" dirty="0" smtClean="0">
                <a:solidFill>
                  <a:schemeClr val="tx2"/>
                </a:solidFill>
                <a:latin typeface="Calibri" pitchFamily="34" charset="0"/>
                <a:cs typeface="Calibri" pitchFamily="34" charset="0"/>
              </a:rPr>
              <a:t>since its inception.</a:t>
            </a:r>
          </a:p>
          <a:p>
            <a:pPr>
              <a:buNone/>
            </a:pPr>
            <a:endParaRPr lang="en-GB" dirty="0" smtClean="0">
              <a:solidFill>
                <a:schemeClr val="tx2"/>
              </a:solidFill>
              <a:latin typeface="Calibri" pitchFamily="34" charset="0"/>
              <a:cs typeface="Calibri" pitchFamily="34" charset="0"/>
            </a:endParaRPr>
          </a:p>
          <a:p>
            <a:r>
              <a:rPr lang="en-GB" dirty="0" smtClean="0">
                <a:solidFill>
                  <a:schemeClr val="tx2"/>
                </a:solidFill>
                <a:latin typeface="Calibri" pitchFamily="34" charset="0"/>
                <a:cs typeface="Calibri" pitchFamily="34" charset="0"/>
              </a:rPr>
              <a:t>AT </a:t>
            </a:r>
            <a:r>
              <a:rPr lang="en-GB" dirty="0">
                <a:solidFill>
                  <a:schemeClr val="tx2"/>
                </a:solidFill>
                <a:latin typeface="Calibri" pitchFamily="34" charset="0"/>
                <a:cs typeface="Calibri" pitchFamily="34" charset="0"/>
              </a:rPr>
              <a:t>has </a:t>
            </a:r>
            <a:r>
              <a:rPr lang="en-SG" dirty="0" smtClean="0">
                <a:solidFill>
                  <a:schemeClr val="tx2"/>
                </a:solidFill>
                <a:latin typeface="Calibri" pitchFamily="34" charset="0"/>
                <a:cs typeface="Calibri" pitchFamily="34" charset="0"/>
              </a:rPr>
              <a:t>initiated the </a:t>
            </a:r>
            <a:r>
              <a:rPr lang="en-SG" b="1" dirty="0">
                <a:solidFill>
                  <a:schemeClr val="tx2"/>
                </a:solidFill>
                <a:latin typeface="Calibri" pitchFamily="34" charset="0"/>
                <a:cs typeface="Calibri" pitchFamily="34" charset="0"/>
              </a:rPr>
              <a:t>Aman Foundation </a:t>
            </a:r>
            <a:r>
              <a:rPr lang="en-SG" dirty="0" smtClean="0">
                <a:solidFill>
                  <a:schemeClr val="tx2"/>
                </a:solidFill>
                <a:latin typeface="Calibri" pitchFamily="34" charset="0"/>
                <a:cs typeface="Calibri" pitchFamily="34" charset="0"/>
              </a:rPr>
              <a:t>with the seed money of </a:t>
            </a:r>
            <a:r>
              <a:rPr lang="en-SG" b="1" dirty="0" smtClean="0">
                <a:solidFill>
                  <a:schemeClr val="tx2"/>
                </a:solidFill>
                <a:latin typeface="Calibri" pitchFamily="34" charset="0"/>
                <a:cs typeface="Calibri" pitchFamily="34" charset="0"/>
              </a:rPr>
              <a:t>USD </a:t>
            </a:r>
            <a:r>
              <a:rPr lang="en-SG" b="1" dirty="0">
                <a:solidFill>
                  <a:schemeClr val="tx2"/>
                </a:solidFill>
                <a:latin typeface="Calibri" pitchFamily="34" charset="0"/>
                <a:cs typeface="Calibri" pitchFamily="34" charset="0"/>
              </a:rPr>
              <a:t>100 million</a:t>
            </a:r>
            <a:r>
              <a:rPr lang="en-SG" dirty="0">
                <a:solidFill>
                  <a:schemeClr val="tx2"/>
                </a:solidFill>
                <a:latin typeface="Calibri" pitchFamily="34" charset="0"/>
                <a:cs typeface="Calibri" pitchFamily="34" charset="0"/>
              </a:rPr>
              <a:t>, which is the largest single donation to social and sustainable causes in Pakistan</a:t>
            </a:r>
            <a:r>
              <a:rPr lang="en-SG" dirty="0" smtClean="0">
                <a:solidFill>
                  <a:schemeClr val="tx2"/>
                </a:solidFill>
                <a:latin typeface="Calibri" pitchFamily="34" charset="0"/>
                <a:cs typeface="Calibri" pitchFamily="34" charset="0"/>
              </a:rPr>
              <a:t>.</a:t>
            </a:r>
          </a:p>
          <a:p>
            <a:pPr>
              <a:buNone/>
            </a:pPr>
            <a:endParaRPr lang="en-SG" dirty="0" smtClean="0">
              <a:solidFill>
                <a:schemeClr val="tx2"/>
              </a:solidFill>
              <a:latin typeface="Calibri" pitchFamily="34" charset="0"/>
              <a:cs typeface="Calibri" pitchFamily="34" charset="0"/>
            </a:endParaRPr>
          </a:p>
          <a:p>
            <a:r>
              <a:rPr lang="en-GB" dirty="0">
                <a:solidFill>
                  <a:schemeClr val="tx2"/>
                </a:solidFill>
                <a:latin typeface="Calibri" pitchFamily="34" charset="0"/>
                <a:cs typeface="Calibri" pitchFamily="34" charset="0"/>
              </a:rPr>
              <a:t>Aman operates to private sector principles to achieve </a:t>
            </a:r>
            <a:r>
              <a:rPr lang="en-GB" b="1" dirty="0">
                <a:solidFill>
                  <a:schemeClr val="tx2"/>
                </a:solidFill>
                <a:latin typeface="Calibri" pitchFamily="34" charset="0"/>
                <a:cs typeface="Calibri" pitchFamily="34" charset="0"/>
              </a:rPr>
              <a:t>measurable and sustainable outcomes</a:t>
            </a:r>
            <a:r>
              <a:rPr lang="en-GB" dirty="0">
                <a:solidFill>
                  <a:schemeClr val="tx2"/>
                </a:solidFill>
                <a:latin typeface="Calibri" pitchFamily="34" charset="0"/>
                <a:cs typeface="Calibri" pitchFamily="34" charset="0"/>
              </a:rPr>
              <a:t>. </a:t>
            </a:r>
            <a:endParaRPr lang="en-GB" dirty="0" smtClean="0">
              <a:solidFill>
                <a:schemeClr val="tx2"/>
              </a:solidFill>
              <a:latin typeface="Calibri" pitchFamily="34" charset="0"/>
              <a:cs typeface="Calibri" pitchFamily="34" charset="0"/>
            </a:endParaRPr>
          </a:p>
          <a:p>
            <a:endParaRPr lang="en-GB" dirty="0" smtClean="0">
              <a:solidFill>
                <a:schemeClr val="tx2"/>
              </a:solidFill>
              <a:latin typeface="Calibri" pitchFamily="34" charset="0"/>
              <a:cs typeface="Calibri" pitchFamily="34" charset="0"/>
            </a:endParaRPr>
          </a:p>
          <a:p>
            <a:r>
              <a:rPr lang="en-SG" sz="3300" dirty="0" err="1">
                <a:solidFill>
                  <a:schemeClr val="tx2"/>
                </a:solidFill>
                <a:latin typeface="Calibri" pitchFamily="34" charset="0"/>
                <a:cs typeface="Calibri" pitchFamily="34" charset="0"/>
              </a:rPr>
              <a:t>Aman’s</a:t>
            </a:r>
            <a:r>
              <a:rPr lang="en-SG" sz="3300" dirty="0">
                <a:solidFill>
                  <a:schemeClr val="tx2"/>
                </a:solidFill>
                <a:latin typeface="Calibri" pitchFamily="34" charset="0"/>
                <a:cs typeface="Calibri" pitchFamily="34" charset="0"/>
              </a:rPr>
              <a:t> initial focus is </a:t>
            </a:r>
            <a:r>
              <a:rPr lang="en-SG" sz="3300" b="1" dirty="0">
                <a:solidFill>
                  <a:schemeClr val="tx2"/>
                </a:solidFill>
                <a:latin typeface="Calibri" pitchFamily="34" charset="0"/>
                <a:cs typeface="Calibri" pitchFamily="34" charset="0"/>
              </a:rPr>
              <a:t>Karachi</a:t>
            </a:r>
            <a:r>
              <a:rPr lang="en-SG" sz="3300" dirty="0">
                <a:solidFill>
                  <a:schemeClr val="tx2"/>
                </a:solidFill>
                <a:latin typeface="Calibri" pitchFamily="34" charset="0"/>
                <a:cs typeface="Calibri" pitchFamily="34" charset="0"/>
              </a:rPr>
              <a:t> and its mission will be continued by other donors  in future when they come to recognize the Aman approach as being </a:t>
            </a:r>
            <a:r>
              <a:rPr lang="en-SG" sz="3300" b="1" dirty="0">
                <a:solidFill>
                  <a:schemeClr val="tx2"/>
                </a:solidFill>
                <a:latin typeface="Calibri" pitchFamily="34" charset="0"/>
                <a:cs typeface="Calibri" pitchFamily="34" charset="0"/>
              </a:rPr>
              <a:t>long term</a:t>
            </a:r>
            <a:r>
              <a:rPr lang="en-SG" sz="3300" dirty="0">
                <a:solidFill>
                  <a:schemeClr val="tx2"/>
                </a:solidFill>
                <a:latin typeface="Calibri" pitchFamily="34" charset="0"/>
                <a:cs typeface="Calibri" pitchFamily="34" charset="0"/>
              </a:rPr>
              <a:t>, </a:t>
            </a:r>
            <a:r>
              <a:rPr lang="en-SG" sz="3300" b="1" dirty="0">
                <a:solidFill>
                  <a:schemeClr val="tx2"/>
                </a:solidFill>
                <a:latin typeface="Calibri" pitchFamily="34" charset="0"/>
                <a:cs typeface="Calibri" pitchFamily="34" charset="0"/>
              </a:rPr>
              <a:t>sustainable</a:t>
            </a:r>
            <a:r>
              <a:rPr lang="en-SG" sz="3300" dirty="0">
                <a:solidFill>
                  <a:schemeClr val="tx2"/>
                </a:solidFill>
                <a:latin typeface="Calibri" pitchFamily="34" charset="0"/>
                <a:cs typeface="Calibri" pitchFamily="34" charset="0"/>
              </a:rPr>
              <a:t>, </a:t>
            </a:r>
            <a:r>
              <a:rPr lang="en-SG" sz="3300" b="1" dirty="0">
                <a:solidFill>
                  <a:schemeClr val="tx2"/>
                </a:solidFill>
                <a:latin typeface="Calibri" pitchFamily="34" charset="0"/>
                <a:cs typeface="Calibri" pitchFamily="34" charset="0"/>
              </a:rPr>
              <a:t>ethical</a:t>
            </a:r>
            <a:r>
              <a:rPr lang="en-SG" sz="3300" dirty="0">
                <a:solidFill>
                  <a:schemeClr val="tx2"/>
                </a:solidFill>
                <a:latin typeface="Calibri" pitchFamily="34" charset="0"/>
                <a:cs typeface="Calibri" pitchFamily="34" charset="0"/>
              </a:rPr>
              <a:t> and </a:t>
            </a:r>
            <a:r>
              <a:rPr lang="en-SG" sz="3300" b="1" dirty="0">
                <a:solidFill>
                  <a:schemeClr val="tx2"/>
                </a:solidFill>
                <a:latin typeface="Calibri" pitchFamily="34" charset="0"/>
                <a:cs typeface="Calibri" pitchFamily="34" charset="0"/>
              </a:rPr>
              <a:t>transparent services</a:t>
            </a:r>
          </a:p>
          <a:p>
            <a:endParaRPr lang="en-SG" b="0" dirty="0" smtClean="0">
              <a:latin typeface="Calibri" pitchFamily="34" charset="0"/>
              <a:cs typeface="Calibri" pitchFamily="34" charset="0"/>
            </a:endParaRPr>
          </a:p>
          <a:p>
            <a:endParaRPr lang="en-SG" dirty="0">
              <a:latin typeface="Calibri" pitchFamily="34" charset="0"/>
              <a:cs typeface="Calibri" pitchFamily="34" charset="0"/>
            </a:endParaRPr>
          </a:p>
          <a:p>
            <a:pPr>
              <a:buNone/>
            </a:pPr>
            <a:endParaRPr lang="en-SG" dirty="0">
              <a:latin typeface="Calibri" pitchFamily="34" charset="0"/>
              <a:cs typeface="Calibri" pitchFamily="34" charset="0"/>
            </a:endParaRPr>
          </a:p>
          <a:p>
            <a:endParaRPr lang="en-SG" dirty="0" smtClean="0">
              <a:latin typeface="Calibri" pitchFamily="34" charset="0"/>
              <a:cs typeface="Calibri" pitchFamily="34" charset="0"/>
            </a:endParaRPr>
          </a:p>
          <a:p>
            <a:endParaRPr lang="en-GB" b="1" dirty="0" smtClean="0">
              <a:solidFill>
                <a:schemeClr val="tx2"/>
              </a:solidFill>
              <a:latin typeface="Calibri" pitchFamily="34" charset="0"/>
              <a:cs typeface="Calibri" pitchFamily="34" charset="0"/>
            </a:endParaRPr>
          </a:p>
          <a:p>
            <a:endParaRPr lang="en-SG" dirty="0">
              <a:solidFill>
                <a:schemeClr val="tx2"/>
              </a:solidFill>
              <a:latin typeface="Calibri" pitchFamily="34" charset="0"/>
              <a:cs typeface="Calibri" pitchFamily="34" charset="0"/>
            </a:endParaRPr>
          </a:p>
        </p:txBody>
      </p:sp>
      <p:sp>
        <p:nvSpPr>
          <p:cNvPr id="5" name="TextBox 4"/>
          <p:cNvSpPr txBox="1"/>
          <p:nvPr/>
        </p:nvSpPr>
        <p:spPr>
          <a:xfrm>
            <a:off x="0" y="0"/>
            <a:ext cx="9144000" cy="461665"/>
          </a:xfrm>
          <a:prstGeom prst="rect">
            <a:avLst/>
          </a:prstGeom>
          <a:solidFill>
            <a:srgbClr val="FF000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ct val="0"/>
              </a:spcBef>
              <a:defRPr/>
            </a:pPr>
            <a:r>
              <a:rPr lang="en-US" sz="2400" b="1" dirty="0" smtClean="0">
                <a:solidFill>
                  <a:schemeClr val="bg1"/>
                </a:solidFill>
                <a:latin typeface="Calibri" pitchFamily="34" charset="0"/>
                <a:cs typeface="Calibri" pitchFamily="34" charset="0"/>
              </a:rPr>
              <a:t>THE AMAN FOUNDATION – Transforming Lives</a:t>
            </a:r>
            <a:endParaRPr lang="en-US" sz="20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Electronic Health?</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Content Placeholder 2"/>
          <p:cNvSpPr>
            <a:spLocks noGrp="1"/>
          </p:cNvSpPr>
          <p:nvPr>
            <p:ph idx="1"/>
          </p:nvPr>
        </p:nvSpPr>
        <p:spPr>
          <a:xfrm>
            <a:off x="0" y="838200"/>
            <a:ext cx="9144000" cy="5326380"/>
          </a:xfrm>
        </p:spPr>
        <p:txBody>
          <a:bodyPr>
            <a:noAutofit/>
          </a:bodyPr>
          <a:lstStyle/>
          <a:p>
            <a:pPr marL="0" indent="0" algn="ctr" eaLnBrk="0" hangingPunct="0">
              <a:buNone/>
            </a:pPr>
            <a:r>
              <a:rPr lang="en-US" sz="3600" b="1" dirty="0">
                <a:solidFill>
                  <a:srgbClr val="C00000"/>
                </a:solidFill>
                <a:latin typeface="Arial" charset="0"/>
                <a:cs typeface="Times New Roman" pitchFamily="18" charset="0"/>
              </a:rPr>
              <a:t>e=electronic</a:t>
            </a:r>
          </a:p>
          <a:p>
            <a:pPr algn="ctr" eaLnBrk="0" hangingPunct="0"/>
            <a:r>
              <a:rPr lang="en-CA" sz="2400" dirty="0">
                <a:latin typeface="Arial" charset="0"/>
                <a:cs typeface="Times New Roman" pitchFamily="18" charset="0"/>
              </a:rPr>
              <a:t>elitist, executive, exclusive, exhausting, and ephemeral</a:t>
            </a:r>
          </a:p>
          <a:p>
            <a:pPr algn="ctr" eaLnBrk="0" hangingPunct="0"/>
            <a:endParaRPr lang="en-CA" sz="2400" dirty="0" smtClean="0">
              <a:latin typeface="Arial" charset="0"/>
              <a:cs typeface="Times New Roman" pitchFamily="18" charset="0"/>
            </a:endParaRPr>
          </a:p>
          <a:p>
            <a:pPr marL="109728" indent="0" algn="ctr" eaLnBrk="0" hangingPunct="0">
              <a:buNone/>
            </a:pPr>
            <a:endParaRPr lang="en-CA" sz="2400" dirty="0">
              <a:latin typeface="Arial" charset="0"/>
              <a:cs typeface="Times New Roman" pitchFamily="18" charset="0"/>
            </a:endParaRPr>
          </a:p>
          <a:p>
            <a:pPr marL="0" indent="0" algn="ctr" eaLnBrk="0" hangingPunct="0">
              <a:buNone/>
            </a:pPr>
            <a:r>
              <a:rPr lang="en-US" sz="3600" b="1" dirty="0">
                <a:solidFill>
                  <a:srgbClr val="C00000"/>
                </a:solidFill>
                <a:latin typeface="Arial" charset="0"/>
                <a:cs typeface="Times New Roman" pitchFamily="18" charset="0"/>
              </a:rPr>
              <a:t>e=ethical</a:t>
            </a:r>
            <a:endParaRPr lang="en-US" sz="2800" b="1" dirty="0">
              <a:solidFill>
                <a:srgbClr val="C00000"/>
              </a:solidFill>
              <a:latin typeface="Arial" charset="0"/>
              <a:cs typeface="Times New Roman" pitchFamily="18" charset="0"/>
            </a:endParaRPr>
          </a:p>
          <a:p>
            <a:pPr algn="ctr"/>
            <a:r>
              <a:rPr lang="en-CA" sz="2400" dirty="0">
                <a:latin typeface="Arial" charset="0"/>
                <a:cs typeface="Times New Roman" pitchFamily="18" charset="0"/>
              </a:rPr>
              <a:t>equity, efficiency, empowerment, encouragement, education, enhancement of quality, evidence-</a:t>
            </a:r>
            <a:r>
              <a:rPr lang="en-US" sz="2400" dirty="0">
                <a:latin typeface="Arial" charset="0"/>
                <a:cs typeface="Times New Roman" pitchFamily="18" charset="0"/>
              </a:rPr>
              <a:t>informed</a:t>
            </a:r>
            <a:r>
              <a:rPr lang="en-CA" sz="2400" dirty="0">
                <a:latin typeface="Arial" charset="0"/>
                <a:cs typeface="Times New Roman" pitchFamily="18" charset="0"/>
              </a:rPr>
              <a:t> decisions, extension of the scope of healthcare, and enablement of information exchange and communication in standardized ways</a:t>
            </a:r>
          </a:p>
        </p:txBody>
      </p:sp>
    </p:spTree>
    <p:extLst>
      <p:ext uri="{BB962C8B-B14F-4D97-AF65-F5344CB8AC3E}">
        <p14:creationId xmlns:p14="http://schemas.microsoft.com/office/powerpoint/2010/main" val="228900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9"/>
          <p:cNvGraphicFramePr>
            <a:graphicFrameLocks/>
          </p:cNvGraphicFramePr>
          <p:nvPr/>
        </p:nvGraphicFramePr>
        <p:xfrm>
          <a:off x="1447800" y="1527374"/>
          <a:ext cx="6019800" cy="5040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105400" y="914400"/>
            <a:ext cx="3886200" cy="923330"/>
          </a:xfrm>
          <a:prstGeom prst="rect">
            <a:avLst/>
          </a:prstGeom>
          <a:solidFill>
            <a:srgbClr val="92D050"/>
          </a:solidFill>
          <a:ln>
            <a:noFill/>
          </a:ln>
        </p:spPr>
        <p:txBody>
          <a:bodyPr wrap="square">
            <a:spAutoFit/>
          </a:bodyPr>
          <a:lstStyle/>
          <a:p>
            <a:pPr>
              <a:buFont typeface="Arial" pitchFamily="34" charset="0"/>
              <a:buChar char="•"/>
            </a:pPr>
            <a:r>
              <a:rPr lang="en-US" dirty="0" smtClean="0">
                <a:solidFill>
                  <a:schemeClr val="bg1"/>
                </a:solidFill>
              </a:rPr>
              <a:t>Community Health Workers Program </a:t>
            </a:r>
            <a:endParaRPr lang="en-US" dirty="0">
              <a:solidFill>
                <a:schemeClr val="bg1"/>
              </a:solidFill>
            </a:endParaRPr>
          </a:p>
          <a:p>
            <a:pPr>
              <a:buFont typeface="Arial" pitchFamily="34" charset="0"/>
              <a:buChar char="•"/>
            </a:pPr>
            <a:r>
              <a:rPr lang="en-US" dirty="0" smtClean="0">
                <a:solidFill>
                  <a:schemeClr val="bg1"/>
                </a:solidFill>
              </a:rPr>
              <a:t>Family Planning Services</a:t>
            </a:r>
          </a:p>
          <a:p>
            <a:pPr>
              <a:buFont typeface="Arial" pitchFamily="34" charset="0"/>
              <a:buChar char="•"/>
            </a:pPr>
            <a:r>
              <a:rPr lang="en-US" b="1" dirty="0" smtClean="0">
                <a:solidFill>
                  <a:srgbClr val="FFFF00"/>
                </a:solidFill>
              </a:rPr>
              <a:t>Primary Care Clinics</a:t>
            </a:r>
          </a:p>
        </p:txBody>
      </p:sp>
      <p:sp>
        <p:nvSpPr>
          <p:cNvPr id="8" name="Rectangle 7"/>
          <p:cNvSpPr/>
          <p:nvPr/>
        </p:nvSpPr>
        <p:spPr>
          <a:xfrm>
            <a:off x="76200" y="762000"/>
            <a:ext cx="3886200" cy="1477328"/>
          </a:xfrm>
          <a:prstGeom prst="rect">
            <a:avLst/>
          </a:prstGeom>
          <a:solidFill>
            <a:schemeClr val="bg2">
              <a:lumMod val="50000"/>
            </a:schemeClr>
          </a:solidFill>
          <a:ln>
            <a:noFill/>
          </a:ln>
        </p:spPr>
        <p:txBody>
          <a:bodyPr wrap="square">
            <a:spAutoFit/>
          </a:bodyPr>
          <a:lstStyle/>
          <a:p>
            <a:pPr>
              <a:buFont typeface="Arial" pitchFamily="34" charset="0"/>
              <a:buChar char="•"/>
            </a:pPr>
            <a:r>
              <a:rPr lang="en-US" dirty="0" smtClean="0">
                <a:solidFill>
                  <a:schemeClr val="bg1"/>
                </a:solidFill>
              </a:rPr>
              <a:t>Aman Ambulance </a:t>
            </a:r>
          </a:p>
          <a:p>
            <a:pPr>
              <a:buFont typeface="Arial" pitchFamily="34" charset="0"/>
              <a:buChar char="•"/>
            </a:pPr>
            <a:r>
              <a:rPr lang="en-US" dirty="0" smtClean="0">
                <a:solidFill>
                  <a:schemeClr val="bg1"/>
                </a:solidFill>
              </a:rPr>
              <a:t>Aman Paramedic Training Academy</a:t>
            </a:r>
          </a:p>
          <a:p>
            <a:pPr>
              <a:buFont typeface="Arial" pitchFamily="34" charset="0"/>
              <a:buChar char="•"/>
            </a:pPr>
            <a:r>
              <a:rPr lang="en-US" dirty="0" smtClean="0">
                <a:solidFill>
                  <a:schemeClr val="bg1"/>
                </a:solidFill>
              </a:rPr>
              <a:t>Aman Life Savers Program</a:t>
            </a:r>
          </a:p>
          <a:p>
            <a:pPr>
              <a:buFont typeface="Arial" pitchFamily="34" charset="0"/>
              <a:buChar char="•"/>
            </a:pPr>
            <a:r>
              <a:rPr lang="en-US" b="1" dirty="0" smtClean="0">
                <a:solidFill>
                  <a:srgbClr val="FFFF00"/>
                </a:solidFill>
              </a:rPr>
              <a:t>Aman Emergency Room Program</a:t>
            </a:r>
          </a:p>
          <a:p>
            <a:pPr>
              <a:buFont typeface="Arial" pitchFamily="34" charset="0"/>
              <a:buChar char="•"/>
            </a:pPr>
            <a:r>
              <a:rPr lang="en-US" b="1" dirty="0" smtClean="0">
                <a:solidFill>
                  <a:srgbClr val="FFFF00"/>
                </a:solidFill>
              </a:rPr>
              <a:t>Urban Search and Rescue Program</a:t>
            </a:r>
          </a:p>
        </p:txBody>
      </p:sp>
      <p:sp>
        <p:nvSpPr>
          <p:cNvPr id="9" name="Rectangle 8"/>
          <p:cNvSpPr/>
          <p:nvPr/>
        </p:nvSpPr>
        <p:spPr>
          <a:xfrm>
            <a:off x="5867400" y="5341432"/>
            <a:ext cx="3048000" cy="1477328"/>
          </a:xfrm>
          <a:prstGeom prst="rect">
            <a:avLst/>
          </a:prstGeom>
          <a:solidFill>
            <a:schemeClr val="accent1">
              <a:lumMod val="75000"/>
            </a:schemeClr>
          </a:solidFill>
          <a:ln>
            <a:noFill/>
          </a:ln>
        </p:spPr>
        <p:txBody>
          <a:bodyPr wrap="square">
            <a:spAutoFit/>
          </a:bodyPr>
          <a:lstStyle/>
          <a:p>
            <a:pPr>
              <a:buFont typeface="Arial" pitchFamily="34" charset="0"/>
              <a:buChar char="•"/>
            </a:pPr>
            <a:r>
              <a:rPr lang="en-US" dirty="0" smtClean="0">
                <a:solidFill>
                  <a:schemeClr val="bg1"/>
                </a:solidFill>
              </a:rPr>
              <a:t> AMANTELEHEALTH (24/7 Health Helpline Services)</a:t>
            </a:r>
          </a:p>
          <a:p>
            <a:pPr>
              <a:buFont typeface="Arial" pitchFamily="34" charset="0"/>
              <a:buChar char="•"/>
            </a:pPr>
            <a:r>
              <a:rPr lang="en-US" dirty="0" smtClean="0">
                <a:solidFill>
                  <a:schemeClr val="bg1"/>
                </a:solidFill>
              </a:rPr>
              <a:t> Outreach Health Screening </a:t>
            </a:r>
          </a:p>
          <a:p>
            <a:pPr>
              <a:buFont typeface="Arial" pitchFamily="34" charset="0"/>
              <a:buChar char="•"/>
            </a:pPr>
            <a:r>
              <a:rPr lang="en-US" dirty="0" smtClean="0">
                <a:solidFill>
                  <a:schemeClr val="bg1"/>
                </a:solidFill>
              </a:rPr>
              <a:t> Health Education Programs</a:t>
            </a:r>
          </a:p>
          <a:p>
            <a:pPr>
              <a:buFont typeface="Arial" pitchFamily="34" charset="0"/>
              <a:buChar char="•"/>
            </a:pPr>
            <a:r>
              <a:rPr lang="en-US" dirty="0" smtClean="0">
                <a:solidFill>
                  <a:schemeClr val="bg1"/>
                </a:solidFill>
              </a:rPr>
              <a:t> </a:t>
            </a:r>
            <a:r>
              <a:rPr lang="en-US" b="1" dirty="0" smtClean="0">
                <a:solidFill>
                  <a:srgbClr val="FFFF00"/>
                </a:solidFill>
              </a:rPr>
              <a:t>Occupational Health </a:t>
            </a:r>
          </a:p>
        </p:txBody>
      </p:sp>
      <p:sp>
        <p:nvSpPr>
          <p:cNvPr id="10" name="Rectangle 9"/>
          <p:cNvSpPr/>
          <p:nvPr/>
        </p:nvSpPr>
        <p:spPr>
          <a:xfrm>
            <a:off x="76200" y="5983069"/>
            <a:ext cx="3581400" cy="646331"/>
          </a:xfrm>
          <a:prstGeom prst="rect">
            <a:avLst/>
          </a:prstGeom>
          <a:solidFill>
            <a:schemeClr val="accent4"/>
          </a:solidFill>
          <a:ln>
            <a:noFill/>
          </a:ln>
        </p:spPr>
        <p:txBody>
          <a:bodyPr wrap="square">
            <a:spAutoFit/>
          </a:bodyPr>
          <a:lstStyle/>
          <a:p>
            <a:pPr>
              <a:buFont typeface="Arial" pitchFamily="34" charset="0"/>
              <a:buChar char="•"/>
            </a:pPr>
            <a:r>
              <a:rPr lang="en-US" b="1" dirty="0" smtClean="0">
                <a:solidFill>
                  <a:srgbClr val="FFFF00"/>
                </a:solidFill>
              </a:rPr>
              <a:t> Aman Family Health Center</a:t>
            </a:r>
          </a:p>
          <a:p>
            <a:pPr>
              <a:buFont typeface="Arial" pitchFamily="34" charset="0"/>
              <a:buChar char="•"/>
            </a:pPr>
            <a:r>
              <a:rPr lang="en-US" b="1" dirty="0" smtClean="0">
                <a:solidFill>
                  <a:srgbClr val="FFFF00"/>
                </a:solidFill>
              </a:rPr>
              <a:t> Mother and Child Health Research</a:t>
            </a:r>
          </a:p>
        </p:txBody>
      </p:sp>
      <p:sp>
        <p:nvSpPr>
          <p:cNvPr id="11" name="TextBox 10"/>
          <p:cNvSpPr txBox="1"/>
          <p:nvPr/>
        </p:nvSpPr>
        <p:spPr>
          <a:xfrm>
            <a:off x="152400" y="3124200"/>
            <a:ext cx="2057400" cy="1077218"/>
          </a:xfrm>
          <a:prstGeom prst="rect">
            <a:avLst/>
          </a:prstGeom>
          <a:noFill/>
          <a:ln>
            <a:solidFill>
              <a:srgbClr val="FFC000"/>
            </a:solidFill>
          </a:ln>
        </p:spPr>
        <p:txBody>
          <a:bodyPr wrap="square" rtlCol="0">
            <a:spAutoFit/>
          </a:bodyPr>
          <a:lstStyle/>
          <a:p>
            <a:pPr>
              <a:buFont typeface="Arial" pitchFamily="34" charset="0"/>
              <a:buChar char="•"/>
            </a:pPr>
            <a:r>
              <a:rPr lang="en-US" sz="1600" dirty="0" smtClean="0"/>
              <a:t>Mental Health</a:t>
            </a:r>
          </a:p>
          <a:p>
            <a:pPr>
              <a:buFont typeface="Arial" pitchFamily="34" charset="0"/>
              <a:buChar char="•"/>
            </a:pPr>
            <a:r>
              <a:rPr lang="en-US" sz="1600" dirty="0" smtClean="0"/>
              <a:t>Aman </a:t>
            </a:r>
            <a:r>
              <a:rPr lang="en-US" sz="1600" dirty="0" err="1" smtClean="0"/>
              <a:t>Ghar</a:t>
            </a:r>
            <a:r>
              <a:rPr lang="en-US" sz="1600" dirty="0" smtClean="0"/>
              <a:t> </a:t>
            </a:r>
          </a:p>
          <a:p>
            <a:pPr>
              <a:buFont typeface="Arial" pitchFamily="34" charset="0"/>
              <a:buChar char="•"/>
            </a:pPr>
            <a:r>
              <a:rPr lang="en-US" sz="1600" dirty="0" smtClean="0"/>
              <a:t>Family Planning</a:t>
            </a:r>
          </a:p>
          <a:p>
            <a:pPr>
              <a:buFont typeface="Arial" pitchFamily="34" charset="0"/>
              <a:buChar char="•"/>
            </a:pPr>
            <a:r>
              <a:rPr lang="en-US" sz="1600" dirty="0" smtClean="0"/>
              <a:t> Immunization </a:t>
            </a:r>
            <a:endParaRPr lang="en-US" sz="1600" dirty="0"/>
          </a:p>
        </p:txBody>
      </p:sp>
      <p:sp>
        <p:nvSpPr>
          <p:cNvPr id="2" name="Rectangle 1"/>
          <p:cNvSpPr/>
          <p:nvPr/>
        </p:nvSpPr>
        <p:spPr>
          <a:xfrm>
            <a:off x="6553200" y="3542421"/>
            <a:ext cx="23622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Institute of Urban Health</a:t>
            </a:r>
            <a:endParaRPr lang="en-US" dirty="0">
              <a:solidFill>
                <a:schemeClr val="tx1"/>
              </a:solidFill>
            </a:endParaRPr>
          </a:p>
        </p:txBody>
      </p:sp>
      <p:sp>
        <p:nvSpPr>
          <p:cNvPr id="14" name="TextBox 13"/>
          <p:cNvSpPr txBox="1"/>
          <p:nvPr/>
        </p:nvSpPr>
        <p:spPr>
          <a:xfrm>
            <a:off x="0" y="0"/>
            <a:ext cx="9144000" cy="523220"/>
          </a:xfrm>
          <a:prstGeom prst="rect">
            <a:avLst/>
          </a:prstGeom>
          <a:solidFill>
            <a:srgbClr val="FFFF0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2800" b="1" dirty="0" smtClean="0">
                <a:solidFill>
                  <a:srgbClr val="FF0000"/>
                </a:solidFill>
                <a:latin typeface="Calibri" pitchFamily="34" charset="0"/>
                <a:cs typeface="Calibri" pitchFamily="34" charset="0"/>
              </a:rPr>
              <a:t>AMANHEALTH – </a:t>
            </a:r>
            <a:r>
              <a:rPr lang="en-US" sz="2400" b="1" dirty="0" smtClean="0">
                <a:solidFill>
                  <a:srgbClr val="FF0000"/>
                </a:solidFill>
                <a:latin typeface="Calibri" pitchFamily="34" charset="0"/>
                <a:cs typeface="Calibri" pitchFamily="34" charset="0"/>
              </a:rPr>
              <a:t>Equal Access to Healthcare for All in Pakistan</a:t>
            </a:r>
            <a:endParaRPr lang="en-US" sz="24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09498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animBg="1"/>
      <p:bldP spid="9" grpId="0" animBg="1"/>
      <p:bldP spid="10" grpId="0" animBg="1"/>
      <p:bldP spid="11"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1" y="0"/>
            <a:ext cx="9144000" cy="523220"/>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2800" b="1" dirty="0" smtClean="0">
                <a:solidFill>
                  <a:schemeClr val="bg1"/>
                </a:solidFill>
                <a:latin typeface="Calibri" pitchFamily="34" charset="0"/>
                <a:cs typeface="Calibri" pitchFamily="34" charset="0"/>
              </a:rPr>
              <a:t>Role of ICT in Healthcare</a:t>
            </a:r>
            <a:endParaRPr lang="en-US" sz="2800" b="1" dirty="0">
              <a:solidFill>
                <a:schemeClr val="bg1"/>
              </a:solidFill>
              <a:latin typeface="Calibri" pitchFamily="34" charset="0"/>
              <a:cs typeface="Calibri" pitchFamily="34" charset="0"/>
            </a:endParaRPr>
          </a:p>
        </p:txBody>
      </p:sp>
      <p:sp>
        <p:nvSpPr>
          <p:cNvPr id="7" name="Rectangle 3"/>
          <p:cNvSpPr txBox="1">
            <a:spLocks noChangeArrowheads="1"/>
          </p:cNvSpPr>
          <p:nvPr/>
        </p:nvSpPr>
        <p:spPr>
          <a:xfrm>
            <a:off x="685800" y="917156"/>
            <a:ext cx="8077199" cy="17498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pPr>
            <a:r>
              <a:rPr lang="en-US" sz="2400" dirty="0" smtClean="0">
                <a:solidFill>
                  <a:schemeClr val="tx1"/>
                </a:solidFill>
              </a:rPr>
              <a:t>“… mobile technology is beginning to have a big impact in health care, especially in [developing] countries. … Soon mobile technology could play a large role in detecting, mapping and responding to epidemics. (Economist, April 10, 2008)</a:t>
            </a:r>
            <a:endParaRPr lang="en-US" sz="2400" dirty="0">
              <a:solidFill>
                <a:schemeClr val="tx1"/>
              </a:solidFill>
            </a:endParaRPr>
          </a:p>
        </p:txBody>
      </p:sp>
      <p:sp>
        <p:nvSpPr>
          <p:cNvPr id="8" name="Rectangle 7"/>
          <p:cNvSpPr/>
          <p:nvPr/>
        </p:nvSpPr>
        <p:spPr>
          <a:xfrm>
            <a:off x="152400" y="4114800"/>
            <a:ext cx="8763000" cy="1631216"/>
          </a:xfrm>
          <a:prstGeom prst="rect">
            <a:avLst/>
          </a:prstGeom>
        </p:spPr>
        <p:txBody>
          <a:bodyPr wrap="square">
            <a:spAutoFit/>
          </a:bodyPr>
          <a:lstStyle/>
          <a:p>
            <a:pPr algn="ctr"/>
            <a:r>
              <a:rPr lang="en-US" sz="2000" dirty="0" smtClean="0"/>
              <a:t>ICT plays </a:t>
            </a:r>
            <a:r>
              <a:rPr lang="en-US" sz="2000" dirty="0"/>
              <a:t>a significant role in the </a:t>
            </a:r>
            <a:r>
              <a:rPr lang="en-US" sz="2000" dirty="0" smtClean="0"/>
              <a:t>healthcare industries primarily through Health Helplines and other mHealth community solutions. These modes easily accessible </a:t>
            </a:r>
            <a:r>
              <a:rPr lang="en-US" sz="2000" dirty="0"/>
              <a:t>to mobile phone </a:t>
            </a:r>
            <a:r>
              <a:rPr lang="en-US" sz="2000" dirty="0" smtClean="0"/>
              <a:t>subscribers, that </a:t>
            </a:r>
            <a:r>
              <a:rPr lang="en-US" sz="2000" dirty="0"/>
              <a:t>can </a:t>
            </a:r>
            <a:r>
              <a:rPr lang="en-US" sz="2000" dirty="0" smtClean="0"/>
              <a:t>bring a major change by providing timely </a:t>
            </a:r>
            <a:r>
              <a:rPr lang="en-US" sz="2000" dirty="0"/>
              <a:t>health information and </a:t>
            </a:r>
            <a:r>
              <a:rPr lang="en-US" sz="2000" dirty="0" smtClean="0"/>
              <a:t>advice in </a:t>
            </a:r>
            <a:r>
              <a:rPr lang="en-US" sz="2000" dirty="0"/>
              <a:t>sparsely populated or low-income areas where there are few healthcare facilities and </a:t>
            </a:r>
            <a:r>
              <a:rPr lang="en-US" sz="2000" dirty="0" smtClean="0"/>
              <a:t>doctors available. </a:t>
            </a:r>
            <a:endParaRPr lang="en-US" sz="2000" dirty="0"/>
          </a:p>
        </p:txBody>
      </p:sp>
      <p:sp>
        <p:nvSpPr>
          <p:cNvPr id="3" name="Rectangle 2"/>
          <p:cNvSpPr/>
          <p:nvPr/>
        </p:nvSpPr>
        <p:spPr>
          <a:xfrm>
            <a:off x="190501" y="2895600"/>
            <a:ext cx="8763000" cy="1323439"/>
          </a:xfrm>
          <a:prstGeom prst="rect">
            <a:avLst/>
          </a:prstGeom>
        </p:spPr>
        <p:txBody>
          <a:bodyPr wrap="square">
            <a:spAutoFit/>
          </a:bodyPr>
          <a:lstStyle/>
          <a:p>
            <a:pPr algn="ctr"/>
            <a:r>
              <a:rPr lang="en-US" sz="2000" dirty="0"/>
              <a:t>Over 4 billions mobile connections are in developing countries. (3G Americas, Press Release December 22, 2008</a:t>
            </a:r>
            <a:r>
              <a:rPr lang="en-US" sz="2000" dirty="0">
                <a:solidFill>
                  <a:schemeClr val="bg1">
                    <a:lumMod val="50000"/>
                  </a:schemeClr>
                </a:solidFill>
              </a:rPr>
              <a:t>, </a:t>
            </a:r>
            <a:r>
              <a:rPr lang="en-US" sz="2000" dirty="0">
                <a:solidFill>
                  <a:schemeClr val="bg1">
                    <a:lumMod val="50000"/>
                  </a:schemeClr>
                </a:solidFill>
                <a:hlinkClick r:id="rId2"/>
              </a:rPr>
              <a:t>www.3gamericas.org</a:t>
            </a:r>
            <a:r>
              <a:rPr lang="en-US" sz="2000" dirty="0" smtClean="0">
                <a:solidFill>
                  <a:schemeClr val="bg1">
                    <a:lumMod val="50000"/>
                  </a:schemeClr>
                </a:solidFill>
              </a:rPr>
              <a:t>) </a:t>
            </a:r>
          </a:p>
          <a:p>
            <a:pPr algn="ctr"/>
            <a:r>
              <a:rPr lang="en-US" sz="2000" dirty="0" smtClean="0"/>
              <a:t>Currently, over 130 </a:t>
            </a:r>
            <a:r>
              <a:rPr lang="en-US" sz="2000" dirty="0"/>
              <a:t>millions subscribers are in Pakistan</a:t>
            </a:r>
          </a:p>
          <a:p>
            <a:pPr algn="ctr"/>
            <a:endParaRPr lang="en-US" sz="2000" dirty="0">
              <a:solidFill>
                <a:schemeClr val="bg1">
                  <a:lumMod val="50000"/>
                </a:schemeClr>
              </a:solidFill>
            </a:endParaRPr>
          </a:p>
        </p:txBody>
      </p:sp>
      <p:grpSp>
        <p:nvGrpSpPr>
          <p:cNvPr id="37" name="Group 11"/>
          <p:cNvGrpSpPr/>
          <p:nvPr/>
        </p:nvGrpSpPr>
        <p:grpSpPr>
          <a:xfrm>
            <a:off x="0" y="6019800"/>
            <a:ext cx="9144000" cy="838200"/>
            <a:chOff x="0" y="6164581"/>
            <a:chExt cx="9144000" cy="693420"/>
          </a:xfrm>
        </p:grpSpPr>
        <p:sp>
          <p:nvSpPr>
            <p:cNvPr id="38" name="Rectangle 37"/>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 Health Care Services</a:t>
              </a:r>
              <a:endParaRPr lang="en-US" sz="2000" b="1" dirty="0">
                <a:latin typeface="Calibri" pitchFamily="34" charset="0"/>
                <a:cs typeface="Calibri" pitchFamily="34" charset="0"/>
              </a:endParaRPr>
            </a:p>
          </p:txBody>
        </p:sp>
        <p:pic>
          <p:nvPicPr>
            <p:cNvPr id="39" name="Picture 38"/>
            <p:cNvPicPr/>
            <p:nvPr/>
          </p:nvPicPr>
          <p:blipFill>
            <a:blip r:embed="rId3"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spTree>
    <p:extLst>
      <p:ext uri="{BB962C8B-B14F-4D97-AF65-F5344CB8AC3E}">
        <p14:creationId xmlns:p14="http://schemas.microsoft.com/office/powerpoint/2010/main" val="539716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0"/>
            <a:ext cx="4191000" cy="616458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400" dirty="0" smtClean="0">
                <a:solidFill>
                  <a:schemeClr val="bg1"/>
                </a:solidFill>
              </a:rPr>
              <a:t>Evolution of ICT at the AMANHEALTH</a:t>
            </a:r>
            <a:endParaRPr lang="en-US" sz="4400" i="1" dirty="0">
              <a:solidFill>
                <a:schemeClr val="bg1"/>
              </a:solidFill>
            </a:endParaRPr>
          </a:p>
        </p:txBody>
      </p:sp>
      <p:grpSp>
        <p:nvGrpSpPr>
          <p:cNvPr id="2" name="Group 1"/>
          <p:cNvGrpSpPr/>
          <p:nvPr/>
        </p:nvGrpSpPr>
        <p:grpSpPr>
          <a:xfrm>
            <a:off x="0" y="6019800"/>
            <a:ext cx="9144000" cy="838200"/>
            <a:chOff x="0" y="6164581"/>
            <a:chExt cx="9144000" cy="693420"/>
          </a:xfrm>
        </p:grpSpPr>
        <p:sp>
          <p:nvSpPr>
            <p:cNvPr id="4" name="Rectangle 3"/>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 Health Care Services</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pic>
        <p:nvPicPr>
          <p:cNvPr id="6" name="Picture 3" descr="D:\Aftab Ibrahim\Aman TeleHealth\telehealth diagrams\telehealth structure diagram v1.6.jpg"/>
          <p:cNvPicPr>
            <a:picLocks noGrp="1" noChangeAspect="1" noChangeArrowheads="1"/>
          </p:cNvPicPr>
          <p:nvPr>
            <p:ph idx="1"/>
          </p:nvPr>
        </p:nvPicPr>
        <p:blipFill>
          <a:blip r:embed="rId4" cstate="print"/>
          <a:srcRect/>
          <a:stretch>
            <a:fillRect/>
          </a:stretch>
        </p:blipFill>
        <p:spPr bwMode="auto">
          <a:xfrm>
            <a:off x="4179209" y="0"/>
            <a:ext cx="4964791" cy="6019800"/>
          </a:xfrm>
          <a:prstGeom prst="rect">
            <a:avLst/>
          </a:prstGeom>
          <a:noFill/>
        </p:spPr>
      </p:pic>
    </p:spTree>
    <p:extLst>
      <p:ext uri="{BB962C8B-B14F-4D97-AF65-F5344CB8AC3E}">
        <p14:creationId xmlns:p14="http://schemas.microsoft.com/office/powerpoint/2010/main" val="4229797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
            <a:ext cx="9144000" cy="6841192"/>
          </a:xfrm>
          <a:prstGeom prst="rect">
            <a:avLst/>
          </a:prstGeom>
        </p:spPr>
      </p:pic>
      <p:graphicFrame>
        <p:nvGraphicFramePr>
          <p:cNvPr id="14338" name="Rectangle 4" hidden="1"/>
          <p:cNvGraphicFramePr>
            <a:graphicFrameLocks/>
          </p:cNvGraphicFramePr>
          <p:nvPr>
            <p:custDataLst>
              <p:tags r:id="rId2"/>
            </p:custDataLst>
          </p:nvPr>
        </p:nvGraphicFramePr>
        <p:xfrm>
          <a:off x="0" y="0"/>
          <a:ext cx="161984" cy="161975"/>
        </p:xfrm>
        <a:graphic>
          <a:graphicData uri="http://schemas.openxmlformats.org/presentationml/2006/ole">
            <mc:AlternateContent xmlns:mc="http://schemas.openxmlformats.org/markup-compatibility/2006">
              <mc:Choice xmlns:v="urn:schemas-microsoft-com:vml" Requires="v">
                <p:oleObj spid="_x0000_s33795" name="think-cell Slide" r:id="rId7" imgW="0" imgH="0" progId="">
                  <p:embed/>
                </p:oleObj>
              </mc:Choice>
              <mc:Fallback>
                <p:oleObj name="think-cell Slide" r:id="rId7"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34"/>
          <p:cNvSpPr>
            <a:spLocks noChangeArrowheads="1"/>
          </p:cNvSpPr>
          <p:nvPr>
            <p:custDataLst>
              <p:tags r:id="rId3"/>
            </p:custDataLst>
          </p:nvPr>
        </p:nvSpPr>
        <p:spPr bwMode="gray">
          <a:xfrm>
            <a:off x="6705600" y="660449"/>
            <a:ext cx="2362200" cy="2463751"/>
          </a:xfrm>
          <a:prstGeom prst="rect">
            <a:avLst/>
          </a:prstGeom>
          <a:solidFill>
            <a:schemeClr val="tx2"/>
          </a:solidFill>
          <a:ln w="9525">
            <a:noFill/>
            <a:miter lim="800000"/>
            <a:headEnd/>
            <a:tailEnd/>
          </a:ln>
          <a:effectLst>
            <a:outerShdw blurRad="50800" dist="38100" dir="2700000" algn="tl" rotWithShape="0">
              <a:prstClr val="black">
                <a:alpha val="40000"/>
              </a:prstClr>
            </a:outerShdw>
          </a:effectLst>
        </p:spPr>
        <p:txBody>
          <a:bodyPr wrap="square" lIns="72000" tIns="0" rIns="72000" bIns="0" anchor="ctr">
            <a:spAutoFit/>
          </a:bodyPr>
          <a:lstStyle/>
          <a:p>
            <a:pPr marL="228600" lvl="1" indent="-228600" defTabSz="895350">
              <a:spcBef>
                <a:spcPct val="15000"/>
              </a:spcBef>
              <a:buSzPct val="100000"/>
              <a:buFont typeface="Arial" pitchFamily="34" charset="0"/>
              <a:buChar char="•"/>
            </a:pPr>
            <a:r>
              <a:rPr lang="en-GB" sz="1400" b="1" dirty="0" smtClean="0">
                <a:solidFill>
                  <a:schemeClr val="bg1"/>
                </a:solidFill>
                <a:cs typeface="Calibri" pitchFamily="34" charset="0"/>
              </a:rPr>
              <a:t>Half a million interventions to date </a:t>
            </a:r>
            <a:endParaRPr lang="en-GB" sz="1400" dirty="0" smtClean="0">
              <a:solidFill>
                <a:schemeClr val="bg1"/>
              </a:solidFill>
              <a:cs typeface="Calibri" pitchFamily="34" charset="0"/>
            </a:endParaRPr>
          </a:p>
          <a:p>
            <a:pPr marL="228600" lvl="1" indent="-228600" defTabSz="895350">
              <a:spcBef>
                <a:spcPct val="15000"/>
              </a:spcBef>
              <a:buSzPct val="100000"/>
            </a:pPr>
            <a:endParaRPr lang="en-GB" sz="1400" dirty="0" smtClean="0">
              <a:solidFill>
                <a:schemeClr val="bg1"/>
              </a:solidFill>
              <a:cs typeface="Calibri" pitchFamily="34" charset="0"/>
            </a:endParaRPr>
          </a:p>
          <a:p>
            <a:pPr marL="228600" lvl="1" indent="-228600" defTabSz="895350">
              <a:spcBef>
                <a:spcPct val="15000"/>
              </a:spcBef>
              <a:buSzPct val="100000"/>
              <a:buFont typeface="Arial" pitchFamily="34" charset="0"/>
              <a:buChar char="•"/>
            </a:pPr>
            <a:r>
              <a:rPr lang="en-US" sz="1400" dirty="0" smtClean="0">
                <a:solidFill>
                  <a:schemeClr val="bg1"/>
                </a:solidFill>
              </a:rPr>
              <a:t>Started with One EMS Station in 2008 and over the span of (1) year it has been expanded up to 9 stations with the fleet of 100 ambulances</a:t>
            </a:r>
          </a:p>
          <a:p>
            <a:pPr marL="228600" lvl="1" indent="-228600" defTabSz="895350">
              <a:spcBef>
                <a:spcPct val="15000"/>
              </a:spcBef>
              <a:buSzPct val="100000"/>
            </a:pPr>
            <a:endParaRPr lang="en-US" sz="1400" dirty="0" smtClean="0">
              <a:solidFill>
                <a:schemeClr val="bg1"/>
              </a:solidFill>
            </a:endParaRPr>
          </a:p>
          <a:p>
            <a:pPr marL="228600" lvl="1" indent="-228600" defTabSz="895350">
              <a:spcBef>
                <a:spcPct val="15000"/>
              </a:spcBef>
              <a:buSzPct val="100000"/>
              <a:buFont typeface="Arial" pitchFamily="34" charset="0"/>
              <a:buChar char="•"/>
            </a:pPr>
            <a:endParaRPr lang="en-GB" sz="1200" b="0" dirty="0" smtClean="0">
              <a:solidFill>
                <a:schemeClr val="bg1"/>
              </a:solidFill>
              <a:latin typeface="Calibri" pitchFamily="34" charset="0"/>
              <a:ea typeface="宋体" pitchFamily="2" charset="-122"/>
              <a:cs typeface="Calibri" pitchFamily="34" charset="0"/>
            </a:endParaRPr>
          </a:p>
        </p:txBody>
      </p:sp>
      <p:sp>
        <p:nvSpPr>
          <p:cNvPr id="10" name="TextBox 9"/>
          <p:cNvSpPr txBox="1"/>
          <p:nvPr/>
        </p:nvSpPr>
        <p:spPr>
          <a:xfrm>
            <a:off x="0" y="0"/>
            <a:ext cx="9144000" cy="584775"/>
          </a:xfrm>
          <a:prstGeom prst="rect">
            <a:avLst/>
          </a:prstGeom>
          <a:solidFill>
            <a:srgbClr val="92D050"/>
          </a:solidFill>
        </p:spPr>
        <p:txBody>
          <a:bodyPr wrap="square" rtlCol="0">
            <a:spAutoFit/>
          </a:bodyPr>
          <a:lstStyle/>
          <a:p>
            <a:r>
              <a:rPr lang="en-GB" sz="3200" dirty="0" smtClean="0">
                <a:solidFill>
                  <a:schemeClr val="bg1"/>
                </a:solidFill>
                <a:latin typeface="Calibri" pitchFamily="34" charset="0"/>
                <a:cs typeface="Calibri" pitchFamily="34" charset="0"/>
              </a:rPr>
              <a:t>AMAN AMBULANCE – A Flagship Program</a:t>
            </a:r>
            <a:endParaRPr lang="en-US" sz="3200" dirty="0" smtClean="0">
              <a:solidFill>
                <a:schemeClr val="bg1"/>
              </a:solidFill>
              <a:latin typeface="Calibri" pitchFamily="34" charset="0"/>
              <a:cs typeface="Calibri" pitchFamily="34" charset="0"/>
            </a:endParaRPr>
          </a:p>
        </p:txBody>
      </p:sp>
      <p:grpSp>
        <p:nvGrpSpPr>
          <p:cNvPr id="13" name="Group 11"/>
          <p:cNvGrpSpPr/>
          <p:nvPr/>
        </p:nvGrpSpPr>
        <p:grpSpPr>
          <a:xfrm>
            <a:off x="0" y="6019800"/>
            <a:ext cx="9144000" cy="838200"/>
            <a:chOff x="0" y="6164581"/>
            <a:chExt cx="9144000" cy="693420"/>
          </a:xfrm>
        </p:grpSpPr>
        <p:sp>
          <p:nvSpPr>
            <p:cNvPr id="14" name="Rectangle 13"/>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AMANAMBULANCE</a:t>
              </a:r>
            </a:p>
            <a:p>
              <a:pPr algn="ctr"/>
              <a:r>
                <a:rPr lang="en-US" sz="2000" b="1" dirty="0" smtClean="0">
                  <a:latin typeface="Calibri" pitchFamily="34" charset="0"/>
                  <a:cs typeface="Calibri" pitchFamily="34" charset="0"/>
                </a:rPr>
                <a:t>1021</a:t>
              </a:r>
              <a:endParaRPr lang="en-US" sz="2000" b="1" dirty="0">
                <a:latin typeface="Calibri" pitchFamily="34" charset="0"/>
                <a:cs typeface="Calibri" pitchFamily="34" charset="0"/>
              </a:endParaRPr>
            </a:p>
          </p:txBody>
        </p:sp>
        <p:pic>
          <p:nvPicPr>
            <p:cNvPr id="15" name="Picture 14"/>
            <p:cNvPicPr/>
            <p:nvPr/>
          </p:nvPicPr>
          <p:blipFill>
            <a:blip r:embed="rId8"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spTree>
    <p:extLst>
      <p:ext uri="{BB962C8B-B14F-4D97-AF65-F5344CB8AC3E}">
        <p14:creationId xmlns:p14="http://schemas.microsoft.com/office/powerpoint/2010/main" val="997425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1371600" y="2895601"/>
            <a:ext cx="29718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02newsliners07-12.jpg"/>
          <p:cNvPicPr>
            <a:picLocks noGrp="1" noChangeAspect="1"/>
          </p:cNvPicPr>
          <p:nvPr>
            <p:ph idx="1"/>
          </p:nvPr>
        </p:nvPicPr>
        <p:blipFill>
          <a:blip r:embed="rId2" cstate="print"/>
          <a:stretch>
            <a:fillRect/>
          </a:stretch>
        </p:blipFill>
        <p:spPr>
          <a:xfrm>
            <a:off x="2590800" y="2590801"/>
            <a:ext cx="990600" cy="600964"/>
          </a:xfrm>
        </p:spPr>
      </p:pic>
      <p:pic>
        <p:nvPicPr>
          <p:cNvPr id="5" name="Content Placeholder 3" descr="02newsliners07-12.jpg"/>
          <p:cNvPicPr>
            <a:picLocks noChangeAspect="1"/>
          </p:cNvPicPr>
          <p:nvPr/>
        </p:nvPicPr>
        <p:blipFill>
          <a:blip r:embed="rId2" cstate="print"/>
          <a:stretch>
            <a:fillRect/>
          </a:stretch>
        </p:blipFill>
        <p:spPr>
          <a:xfrm>
            <a:off x="3733800" y="3962401"/>
            <a:ext cx="990600" cy="600964"/>
          </a:xfrm>
          <a:prstGeom prst="rect">
            <a:avLst/>
          </a:prstGeom>
        </p:spPr>
      </p:pic>
      <p:pic>
        <p:nvPicPr>
          <p:cNvPr id="6" name="Content Placeholder 3" descr="02newsliners07-12.jpg"/>
          <p:cNvPicPr>
            <a:picLocks noChangeAspect="1"/>
          </p:cNvPicPr>
          <p:nvPr/>
        </p:nvPicPr>
        <p:blipFill>
          <a:blip r:embed="rId2" cstate="print"/>
          <a:stretch>
            <a:fillRect/>
          </a:stretch>
        </p:blipFill>
        <p:spPr>
          <a:xfrm>
            <a:off x="2743200" y="5181601"/>
            <a:ext cx="990600" cy="600964"/>
          </a:xfrm>
          <a:prstGeom prst="rect">
            <a:avLst/>
          </a:prstGeom>
        </p:spPr>
      </p:pic>
      <p:pic>
        <p:nvPicPr>
          <p:cNvPr id="7" name="Content Placeholder 3" descr="02newsliners07-12.jpg"/>
          <p:cNvPicPr>
            <a:picLocks noChangeAspect="1"/>
          </p:cNvPicPr>
          <p:nvPr/>
        </p:nvPicPr>
        <p:blipFill>
          <a:blip r:embed="rId2" cstate="print"/>
          <a:stretch>
            <a:fillRect/>
          </a:stretch>
        </p:blipFill>
        <p:spPr>
          <a:xfrm>
            <a:off x="914400" y="3657601"/>
            <a:ext cx="990600" cy="600964"/>
          </a:xfrm>
          <a:prstGeom prst="rect">
            <a:avLst/>
          </a:prstGeom>
        </p:spPr>
      </p:pic>
      <p:pic>
        <p:nvPicPr>
          <p:cNvPr id="8" name="Content Placeholder 3" descr="02newsliners07-12.jpg"/>
          <p:cNvPicPr>
            <a:picLocks noChangeAspect="1"/>
          </p:cNvPicPr>
          <p:nvPr/>
        </p:nvPicPr>
        <p:blipFill>
          <a:blip r:embed="rId2" cstate="print"/>
          <a:stretch>
            <a:fillRect/>
          </a:stretch>
        </p:blipFill>
        <p:spPr>
          <a:xfrm>
            <a:off x="914400" y="4495801"/>
            <a:ext cx="990600" cy="600964"/>
          </a:xfrm>
          <a:prstGeom prst="rect">
            <a:avLst/>
          </a:prstGeom>
        </p:spPr>
      </p:pic>
      <p:pic>
        <p:nvPicPr>
          <p:cNvPr id="9" name="Content Placeholder 3" descr="02newsliners07-12.jpg"/>
          <p:cNvPicPr>
            <a:picLocks noChangeAspect="1"/>
          </p:cNvPicPr>
          <p:nvPr/>
        </p:nvPicPr>
        <p:blipFill>
          <a:blip r:embed="rId2" cstate="print"/>
          <a:stretch>
            <a:fillRect/>
          </a:stretch>
        </p:blipFill>
        <p:spPr>
          <a:xfrm>
            <a:off x="1524000" y="5105401"/>
            <a:ext cx="990600" cy="600964"/>
          </a:xfrm>
          <a:prstGeom prst="rect">
            <a:avLst/>
          </a:prstGeom>
        </p:spPr>
      </p:pic>
      <p:pic>
        <p:nvPicPr>
          <p:cNvPr id="10" name="Content Placeholder 3" descr="02newsliners07-12.jpg"/>
          <p:cNvPicPr>
            <a:picLocks noChangeAspect="1"/>
          </p:cNvPicPr>
          <p:nvPr/>
        </p:nvPicPr>
        <p:blipFill>
          <a:blip r:embed="rId2" cstate="print"/>
          <a:stretch>
            <a:fillRect/>
          </a:stretch>
        </p:blipFill>
        <p:spPr>
          <a:xfrm>
            <a:off x="3505200" y="3200401"/>
            <a:ext cx="990600" cy="600964"/>
          </a:xfrm>
          <a:prstGeom prst="rect">
            <a:avLst/>
          </a:prstGeom>
        </p:spPr>
      </p:pic>
      <p:pic>
        <p:nvPicPr>
          <p:cNvPr id="11" name="Content Placeholder 3" descr="02newsliners07-12.jpg"/>
          <p:cNvPicPr>
            <a:picLocks noChangeAspect="1"/>
          </p:cNvPicPr>
          <p:nvPr/>
        </p:nvPicPr>
        <p:blipFill>
          <a:blip r:embed="rId2" cstate="print"/>
          <a:stretch>
            <a:fillRect/>
          </a:stretch>
        </p:blipFill>
        <p:spPr>
          <a:xfrm>
            <a:off x="1371600" y="2895601"/>
            <a:ext cx="990600" cy="600964"/>
          </a:xfrm>
          <a:prstGeom prst="rect">
            <a:avLst/>
          </a:prstGeom>
        </p:spPr>
      </p:pic>
      <p:pic>
        <p:nvPicPr>
          <p:cNvPr id="12" name="Content Placeholder 3" descr="02newsliners07-12.jpg"/>
          <p:cNvPicPr>
            <a:picLocks noChangeAspect="1"/>
          </p:cNvPicPr>
          <p:nvPr/>
        </p:nvPicPr>
        <p:blipFill>
          <a:blip r:embed="rId2" cstate="print"/>
          <a:stretch>
            <a:fillRect/>
          </a:stretch>
        </p:blipFill>
        <p:spPr>
          <a:xfrm>
            <a:off x="3733800" y="4648200"/>
            <a:ext cx="990600" cy="600964"/>
          </a:xfrm>
          <a:prstGeom prst="rect">
            <a:avLst/>
          </a:prstGeom>
        </p:spPr>
      </p:pic>
      <p:pic>
        <p:nvPicPr>
          <p:cNvPr id="31" name="Picture 30" descr="tower2.jpg"/>
          <p:cNvPicPr>
            <a:picLocks noChangeAspect="1"/>
          </p:cNvPicPr>
          <p:nvPr/>
        </p:nvPicPr>
        <p:blipFill>
          <a:blip r:embed="rId3" cstate="print"/>
          <a:stretch>
            <a:fillRect/>
          </a:stretch>
        </p:blipFill>
        <p:spPr>
          <a:xfrm>
            <a:off x="2514600" y="3732622"/>
            <a:ext cx="685800" cy="915579"/>
          </a:xfrm>
          <a:prstGeom prst="rect">
            <a:avLst/>
          </a:prstGeom>
        </p:spPr>
      </p:pic>
      <p:sp>
        <p:nvSpPr>
          <p:cNvPr id="32" name="TextBox 31"/>
          <p:cNvSpPr txBox="1"/>
          <p:nvPr/>
        </p:nvSpPr>
        <p:spPr>
          <a:xfrm>
            <a:off x="228600" y="1161871"/>
            <a:ext cx="3124200" cy="1200329"/>
          </a:xfrm>
          <a:prstGeom prst="rect">
            <a:avLst/>
          </a:prstGeom>
          <a:noFill/>
        </p:spPr>
        <p:txBody>
          <a:bodyPr wrap="square" rtlCol="0">
            <a:spAutoFit/>
          </a:bodyPr>
          <a:lstStyle/>
          <a:p>
            <a:pPr algn="just"/>
            <a:r>
              <a:rPr lang="en-US" dirty="0" smtClean="0"/>
              <a:t>Ambulances are equipped with Wireless Communication and Connected to a Central Command and Control</a:t>
            </a:r>
          </a:p>
        </p:txBody>
      </p:sp>
      <p:pic>
        <p:nvPicPr>
          <p:cNvPr id="33" name="Picture 32" descr="Satellite.jpg"/>
          <p:cNvPicPr>
            <a:picLocks noChangeAspect="1"/>
          </p:cNvPicPr>
          <p:nvPr/>
        </p:nvPicPr>
        <p:blipFill>
          <a:blip r:embed="rId4" cstate="print"/>
          <a:stretch>
            <a:fillRect/>
          </a:stretch>
        </p:blipFill>
        <p:spPr>
          <a:xfrm rot="2217116">
            <a:off x="3382178" y="1204787"/>
            <a:ext cx="2076450" cy="1805609"/>
          </a:xfrm>
          <a:prstGeom prst="rect">
            <a:avLst/>
          </a:prstGeom>
        </p:spPr>
      </p:pic>
      <p:sp>
        <p:nvSpPr>
          <p:cNvPr id="34" name="TextBox 33"/>
          <p:cNvSpPr txBox="1"/>
          <p:nvPr/>
        </p:nvSpPr>
        <p:spPr>
          <a:xfrm>
            <a:off x="5486400" y="1066801"/>
            <a:ext cx="2971800" cy="1477328"/>
          </a:xfrm>
          <a:prstGeom prst="rect">
            <a:avLst/>
          </a:prstGeom>
          <a:noFill/>
        </p:spPr>
        <p:txBody>
          <a:bodyPr wrap="square" rtlCol="0">
            <a:spAutoFit/>
          </a:bodyPr>
          <a:lstStyle/>
          <a:p>
            <a:pPr algn="just"/>
            <a:r>
              <a:rPr lang="en-US" dirty="0" smtClean="0"/>
              <a:t>All ambulances are connected with GIS tracking system which helps to track the vehicle and guide them accordingly</a:t>
            </a:r>
            <a:endParaRPr lang="en-US" dirty="0"/>
          </a:p>
        </p:txBody>
      </p:sp>
      <p:pic>
        <p:nvPicPr>
          <p:cNvPr id="35" name="Picture 34" descr="clipart-building-512x512-b039.png"/>
          <p:cNvPicPr>
            <a:picLocks noChangeAspect="1"/>
          </p:cNvPicPr>
          <p:nvPr/>
        </p:nvPicPr>
        <p:blipFill>
          <a:blip r:embed="rId5" cstate="print"/>
          <a:stretch>
            <a:fillRect/>
          </a:stretch>
        </p:blipFill>
        <p:spPr>
          <a:xfrm>
            <a:off x="6553200" y="3581400"/>
            <a:ext cx="1493649" cy="1624927"/>
          </a:xfrm>
          <a:prstGeom prst="rect">
            <a:avLst/>
          </a:prstGeom>
        </p:spPr>
      </p:pic>
      <p:pic>
        <p:nvPicPr>
          <p:cNvPr id="37" name="Picture 36" descr="tower2.jpg"/>
          <p:cNvPicPr>
            <a:picLocks noChangeAspect="1"/>
          </p:cNvPicPr>
          <p:nvPr/>
        </p:nvPicPr>
        <p:blipFill>
          <a:blip r:embed="rId3" cstate="print"/>
          <a:stretch>
            <a:fillRect/>
          </a:stretch>
        </p:blipFill>
        <p:spPr>
          <a:xfrm>
            <a:off x="6858000" y="2667000"/>
            <a:ext cx="685800" cy="915579"/>
          </a:xfrm>
          <a:prstGeom prst="rect">
            <a:avLst/>
          </a:prstGeom>
        </p:spPr>
      </p:pic>
      <p:sp>
        <p:nvSpPr>
          <p:cNvPr id="38" name="TextBox 37"/>
          <p:cNvSpPr txBox="1"/>
          <p:nvPr/>
        </p:nvSpPr>
        <p:spPr>
          <a:xfrm>
            <a:off x="5562600" y="5181600"/>
            <a:ext cx="3352800" cy="1754326"/>
          </a:xfrm>
          <a:prstGeom prst="rect">
            <a:avLst/>
          </a:prstGeom>
          <a:noFill/>
        </p:spPr>
        <p:txBody>
          <a:bodyPr wrap="square" rtlCol="0">
            <a:spAutoFit/>
          </a:bodyPr>
          <a:lstStyle/>
          <a:p>
            <a:pPr algn="just"/>
            <a:r>
              <a:rPr lang="en-US" dirty="0" smtClean="0"/>
              <a:t>Centrally all vehicles are tracked and managed from Command and Control Room which is equipped with State of art Telephony System integrated with PROQA</a:t>
            </a:r>
            <a:endParaRPr lang="en-US" dirty="0"/>
          </a:p>
        </p:txBody>
      </p:sp>
      <p:sp>
        <p:nvSpPr>
          <p:cNvPr id="39" name="Down Arrow 38"/>
          <p:cNvSpPr/>
          <p:nvPr/>
        </p:nvSpPr>
        <p:spPr>
          <a:xfrm rot="18653255">
            <a:off x="5634223" y="1850133"/>
            <a:ext cx="232307" cy="21497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4876800" y="4495801"/>
            <a:ext cx="1600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09600" y="5867400"/>
            <a:ext cx="4114800" cy="923330"/>
          </a:xfrm>
          <a:prstGeom prst="rect">
            <a:avLst/>
          </a:prstGeom>
          <a:noFill/>
        </p:spPr>
        <p:txBody>
          <a:bodyPr wrap="square" rtlCol="0">
            <a:spAutoFit/>
          </a:bodyPr>
          <a:lstStyle/>
          <a:p>
            <a:pPr marL="0" lvl="2" algn="just"/>
            <a:r>
              <a:rPr lang="en-US" dirty="0" smtClean="0"/>
              <a:t>9 Stations covering all major parts of Karachi have Data/Internet Connectivity (Aman Cloud System)</a:t>
            </a:r>
            <a:endParaRPr lang="en-US" dirty="0"/>
          </a:p>
        </p:txBody>
      </p:sp>
      <p:sp>
        <p:nvSpPr>
          <p:cNvPr id="23" name="TextBox 22"/>
          <p:cNvSpPr txBox="1"/>
          <p:nvPr/>
        </p:nvSpPr>
        <p:spPr>
          <a:xfrm>
            <a:off x="0" y="0"/>
            <a:ext cx="9144000" cy="1015663"/>
          </a:xfrm>
          <a:prstGeom prst="rect">
            <a:avLst/>
          </a:prstGeom>
          <a:solidFill>
            <a:srgbClr val="92D050"/>
          </a:solidFill>
        </p:spPr>
        <p:txBody>
          <a:bodyPr wrap="square" rtlCol="0">
            <a:spAutoFit/>
          </a:bodyPr>
          <a:lstStyle/>
          <a:p>
            <a:r>
              <a:rPr lang="en-US" sz="3200" b="1" dirty="0" smtClean="0"/>
              <a:t>AMAN AMBULANCE – </a:t>
            </a:r>
            <a:r>
              <a:rPr lang="en-US" sz="2800" dirty="0" smtClean="0"/>
              <a:t>All stations are fully equipped with ICT Enabled Services</a:t>
            </a:r>
            <a:endParaRPr lang="en-US" sz="28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48" y="1371599"/>
            <a:ext cx="9157648" cy="5151803"/>
          </a:xfrm>
          <a:prstGeom prst="rect">
            <a:avLst/>
          </a:prstGeom>
        </p:spPr>
      </p:pic>
      <p:sp>
        <p:nvSpPr>
          <p:cNvPr id="5" name="Rectangle 4"/>
          <p:cNvSpPr/>
          <p:nvPr/>
        </p:nvSpPr>
        <p:spPr>
          <a:xfrm>
            <a:off x="4876800" y="0"/>
            <a:ext cx="4267200" cy="4876800"/>
          </a:xfrm>
          <a:prstGeom prst="rect">
            <a:avLst/>
          </a:prstGeom>
          <a:solidFill>
            <a:srgbClr val="85CA3A">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dirty="0" smtClean="0">
              <a:solidFill>
                <a:sysClr val="windowText" lastClr="000000"/>
              </a:solidFill>
              <a:latin typeface="Calibri" pitchFamily="34" charset="0"/>
              <a:cs typeface="Calibri" pitchFamily="34" charset="0"/>
            </a:endParaRPr>
          </a:p>
          <a:p>
            <a:pPr algn="ctr"/>
            <a:r>
              <a:rPr lang="en-US" sz="3600" dirty="0" smtClean="0">
                <a:solidFill>
                  <a:sysClr val="windowText" lastClr="000000"/>
                </a:solidFill>
                <a:latin typeface="Calibri" pitchFamily="34" charset="0"/>
                <a:cs typeface="Calibri" pitchFamily="34" charset="0"/>
              </a:rPr>
              <a:t>AMAN</a:t>
            </a:r>
            <a:r>
              <a:rPr lang="en-US" sz="3600" b="1" dirty="0" smtClean="0">
                <a:solidFill>
                  <a:sysClr val="windowText" lastClr="000000"/>
                </a:solidFill>
                <a:latin typeface="Calibri" pitchFamily="34" charset="0"/>
                <a:cs typeface="Calibri" pitchFamily="34" charset="0"/>
              </a:rPr>
              <a:t>TELEHEALTH</a:t>
            </a:r>
          </a:p>
          <a:p>
            <a:pPr algn="ctr"/>
            <a:endParaRPr lang="en-US" sz="2400" dirty="0" smtClean="0">
              <a:solidFill>
                <a:sysClr val="windowText" lastClr="000000"/>
              </a:solidFill>
              <a:latin typeface="Calibri" pitchFamily="34" charset="0"/>
              <a:cs typeface="Calibri" pitchFamily="34" charset="0"/>
            </a:endParaRPr>
          </a:p>
          <a:p>
            <a:pPr algn="ctr"/>
            <a:r>
              <a:rPr lang="en-US" sz="2400" dirty="0" smtClean="0">
                <a:solidFill>
                  <a:sysClr val="windowText" lastClr="000000"/>
                </a:solidFill>
                <a:latin typeface="Calibri" pitchFamily="34" charset="0"/>
                <a:cs typeface="Calibri" pitchFamily="34" charset="0"/>
              </a:rPr>
              <a:t>Health Information, Communication and Education Services – </a:t>
            </a:r>
          </a:p>
          <a:p>
            <a:pPr algn="ctr"/>
            <a:r>
              <a:rPr lang="en-US" sz="2400" dirty="0" smtClean="0">
                <a:solidFill>
                  <a:sysClr val="windowText" lastClr="000000"/>
                </a:solidFill>
                <a:latin typeface="Calibri" pitchFamily="34" charset="0"/>
                <a:cs typeface="Calibri" pitchFamily="34" charset="0"/>
              </a:rPr>
              <a:t>(Launched since January 2012)</a:t>
            </a:r>
          </a:p>
        </p:txBody>
      </p:sp>
      <p:grpSp>
        <p:nvGrpSpPr>
          <p:cNvPr id="3" name="Group 11"/>
          <p:cNvGrpSpPr/>
          <p:nvPr/>
        </p:nvGrpSpPr>
        <p:grpSpPr>
          <a:xfrm>
            <a:off x="0" y="6019800"/>
            <a:ext cx="9144000" cy="838200"/>
            <a:chOff x="0" y="6164581"/>
            <a:chExt cx="9144000" cy="693420"/>
          </a:xfrm>
        </p:grpSpPr>
        <p:sp>
          <p:nvSpPr>
            <p:cNvPr id="13" name="Rectangle 12"/>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AMANTELEHEALTH </a:t>
              </a:r>
            </a:p>
            <a:p>
              <a:pPr algn="ctr"/>
              <a:r>
                <a:rPr lang="en-US" sz="2000" b="1" dirty="0" smtClean="0">
                  <a:latin typeface="Calibri" pitchFamily="34" charset="0"/>
                  <a:cs typeface="Calibri" pitchFamily="34" charset="0"/>
                </a:rPr>
                <a:t>021-111-11-3737</a:t>
              </a:r>
              <a:endParaRPr lang="en-US" sz="2000" b="1" dirty="0">
                <a:latin typeface="Calibri" pitchFamily="34" charset="0"/>
                <a:cs typeface="Calibri" pitchFamily="34" charset="0"/>
              </a:endParaRP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spTree>
    <p:extLst>
      <p:ext uri="{BB962C8B-B14F-4D97-AF65-F5344CB8AC3E}">
        <p14:creationId xmlns:p14="http://schemas.microsoft.com/office/powerpoint/2010/main" val="25017649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43003" y="-1143005"/>
            <a:ext cx="6857996" cy="9144002"/>
          </a:xfrm>
          <a:prstGeom prst="rect">
            <a:avLst/>
          </a:prstGeom>
        </p:spPr>
      </p:pic>
      <p:sp>
        <p:nvSpPr>
          <p:cNvPr id="9" name="Rectangle 8"/>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AMANTELEHEALTH </a:t>
            </a:r>
          </a:p>
          <a:p>
            <a:pPr algn="ctr"/>
            <a:r>
              <a:rPr lang="en-US" sz="2000" b="1" dirty="0" smtClean="0">
                <a:latin typeface="Calibri" pitchFamily="34" charset="0"/>
                <a:cs typeface="Calibri" pitchFamily="34" charset="0"/>
              </a:rPr>
              <a:t>021-111-11-3737</a:t>
            </a:r>
            <a:endParaRPr lang="en-US" sz="2000" b="1" dirty="0">
              <a:latin typeface="Calibri" pitchFamily="34" charset="0"/>
              <a:cs typeface="Calibri"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64580"/>
            <a:ext cx="1676400" cy="693420"/>
          </a:xfrm>
          <a:prstGeom prst="rect">
            <a:avLst/>
          </a:prstGeom>
        </p:spPr>
      </p:pic>
      <p:grpSp>
        <p:nvGrpSpPr>
          <p:cNvPr id="2" name="Group 11"/>
          <p:cNvGrpSpPr/>
          <p:nvPr/>
        </p:nvGrpSpPr>
        <p:grpSpPr>
          <a:xfrm>
            <a:off x="0" y="6164581"/>
            <a:ext cx="9144000" cy="693420"/>
            <a:chOff x="0" y="6164581"/>
            <a:chExt cx="9144000" cy="693420"/>
          </a:xfrm>
        </p:grpSpPr>
        <p:sp>
          <p:nvSpPr>
            <p:cNvPr id="13" name="Rectangle 12"/>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AMANTELEHEALTH </a:t>
              </a:r>
            </a:p>
            <a:p>
              <a:pPr algn="ctr"/>
              <a:r>
                <a:rPr lang="en-US" sz="2000" b="1" dirty="0" smtClean="0">
                  <a:latin typeface="Calibri" pitchFamily="34" charset="0"/>
                  <a:cs typeface="Calibri" pitchFamily="34" charset="0"/>
                </a:rPr>
                <a:t>021-111-11-3737</a:t>
              </a:r>
              <a:endParaRPr lang="en-US" sz="2000" b="1" dirty="0">
                <a:latin typeface="Calibri" pitchFamily="34" charset="0"/>
                <a:cs typeface="Calibri" pitchFamily="34" charset="0"/>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sp>
        <p:nvSpPr>
          <p:cNvPr id="15" name="Rectangle 14"/>
          <p:cNvSpPr/>
          <p:nvPr/>
        </p:nvSpPr>
        <p:spPr>
          <a:xfrm>
            <a:off x="0" y="0"/>
            <a:ext cx="4191000" cy="6172200"/>
          </a:xfrm>
          <a:prstGeom prst="rect">
            <a:avLst/>
          </a:prstGeom>
          <a:solidFill>
            <a:srgbClr val="85CA3A">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28650" indent="-514350" algn="just">
              <a:buFont typeface="Arial" pitchFamily="34" charset="0"/>
              <a:buChar char="•"/>
            </a:pPr>
            <a:r>
              <a:rPr lang="en-US" sz="2200" dirty="0" smtClean="0">
                <a:solidFill>
                  <a:schemeClr val="tx1"/>
                </a:solidFill>
              </a:rPr>
              <a:t>Serve as a role model for increase access to communication technology based health information, advice, screening and counseling.</a:t>
            </a:r>
          </a:p>
          <a:p>
            <a:pPr marL="628650" indent="-514350" algn="just">
              <a:buFont typeface="Arial" pitchFamily="34" charset="0"/>
              <a:buChar char="•"/>
            </a:pPr>
            <a:endParaRPr lang="en-US" sz="2200" dirty="0" smtClean="0">
              <a:solidFill>
                <a:schemeClr val="tx1"/>
              </a:solidFill>
            </a:endParaRPr>
          </a:p>
          <a:p>
            <a:pPr marL="628650" indent="-514350" algn="just">
              <a:buFont typeface="Arial" pitchFamily="34" charset="0"/>
              <a:buChar char="•"/>
            </a:pPr>
            <a:r>
              <a:rPr lang="en-US" sz="2200" dirty="0" smtClean="0">
                <a:solidFill>
                  <a:schemeClr val="tx1"/>
                </a:solidFill>
              </a:rPr>
              <a:t>The purpose of these services is for early detection of the medical conditions, timely referrals, reduce load of patients on hospitals, increase in healthy habit uptake in high risk communities, and save unnecessary direct and indirect medical expenses.</a:t>
            </a:r>
            <a:endParaRPr lang="en-US" sz="2200" dirty="0" smtClean="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215078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6164581"/>
            <a:ext cx="9144000" cy="693420"/>
            <a:chOff x="0" y="6164581"/>
            <a:chExt cx="9144000" cy="693420"/>
          </a:xfrm>
        </p:grpSpPr>
        <p:sp>
          <p:nvSpPr>
            <p:cNvPr id="11" name="Rectangle 10"/>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AMANTELEHEALTH </a:t>
              </a:r>
            </a:p>
            <a:p>
              <a:pPr algn="ctr"/>
              <a:r>
                <a:rPr lang="en-US" sz="2000" b="1" dirty="0" smtClean="0">
                  <a:latin typeface="Calibri" pitchFamily="34" charset="0"/>
                  <a:cs typeface="Calibri" pitchFamily="34" charset="0"/>
                </a:rPr>
                <a:t>021-111-11-3737/9123</a:t>
              </a:r>
              <a:endParaRPr lang="en-US" sz="2000" b="1" dirty="0">
                <a:latin typeface="Calibri" pitchFamily="34" charset="0"/>
                <a:cs typeface="Calibri" pitchFamily="34" charset="0"/>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graphicFrame>
        <p:nvGraphicFramePr>
          <p:cNvPr id="7" name="Diagram 6"/>
          <p:cNvGraphicFramePr/>
          <p:nvPr/>
        </p:nvGraphicFramePr>
        <p:xfrm>
          <a:off x="0" y="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4131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43A597A-906D-45D8-8853-47456127F398}"/>
                                            </p:graphicEl>
                                          </p:spTgt>
                                        </p:tgtEl>
                                        <p:attrNameLst>
                                          <p:attrName>style.visibility</p:attrName>
                                        </p:attrNameLst>
                                      </p:cBhvr>
                                      <p:to>
                                        <p:strVal val="visible"/>
                                      </p:to>
                                    </p:set>
                                    <p:animEffect transition="in" filter="fade">
                                      <p:cBhvr>
                                        <p:cTn id="7" dur="500"/>
                                        <p:tgtEl>
                                          <p:spTgt spid="7">
                                            <p:graphicEl>
                                              <a:dgm id="{143A597A-906D-45D8-8853-47456127F3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1AC3661D-4B37-4FE6-8F73-E74EAA7951BC}"/>
                                            </p:graphicEl>
                                          </p:spTgt>
                                        </p:tgtEl>
                                        <p:attrNameLst>
                                          <p:attrName>style.visibility</p:attrName>
                                        </p:attrNameLst>
                                      </p:cBhvr>
                                      <p:to>
                                        <p:strVal val="visible"/>
                                      </p:to>
                                    </p:set>
                                    <p:animEffect transition="in" filter="fade">
                                      <p:cBhvr>
                                        <p:cTn id="12" dur="500"/>
                                        <p:tgtEl>
                                          <p:spTgt spid="7">
                                            <p:graphicEl>
                                              <a:dgm id="{1AC3661D-4B37-4FE6-8F73-E74EAA7951B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5641E186-D378-4DD6-96D7-3B7DF49FA4E1}"/>
                                            </p:graphicEl>
                                          </p:spTgt>
                                        </p:tgtEl>
                                        <p:attrNameLst>
                                          <p:attrName>style.visibility</p:attrName>
                                        </p:attrNameLst>
                                      </p:cBhvr>
                                      <p:to>
                                        <p:strVal val="visible"/>
                                      </p:to>
                                    </p:set>
                                    <p:animEffect transition="in" filter="fade">
                                      <p:cBhvr>
                                        <p:cTn id="17" dur="500"/>
                                        <p:tgtEl>
                                          <p:spTgt spid="7">
                                            <p:graphicEl>
                                              <a:dgm id="{5641E186-D378-4DD6-96D7-3B7DF49FA4E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9B29991B-F881-4CB9-9867-7D25FD11547F}"/>
                                            </p:graphicEl>
                                          </p:spTgt>
                                        </p:tgtEl>
                                        <p:attrNameLst>
                                          <p:attrName>style.visibility</p:attrName>
                                        </p:attrNameLst>
                                      </p:cBhvr>
                                      <p:to>
                                        <p:strVal val="visible"/>
                                      </p:to>
                                    </p:set>
                                    <p:animEffect transition="in" filter="fade">
                                      <p:cBhvr>
                                        <p:cTn id="22" dur="500"/>
                                        <p:tgtEl>
                                          <p:spTgt spid="7">
                                            <p:graphicEl>
                                              <a:dgm id="{9B29991B-F881-4CB9-9867-7D25FD11547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A05F7AE4-3D74-45F7-A302-5D428CFE2A1A}"/>
                                            </p:graphicEl>
                                          </p:spTgt>
                                        </p:tgtEl>
                                        <p:attrNameLst>
                                          <p:attrName>style.visibility</p:attrName>
                                        </p:attrNameLst>
                                      </p:cBhvr>
                                      <p:to>
                                        <p:strVal val="visible"/>
                                      </p:to>
                                    </p:set>
                                    <p:animEffect transition="in" filter="fade">
                                      <p:cBhvr>
                                        <p:cTn id="27" dur="500"/>
                                        <p:tgtEl>
                                          <p:spTgt spid="7">
                                            <p:graphicEl>
                                              <a:dgm id="{A05F7AE4-3D74-45F7-A302-5D428CFE2A1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A00620E1-EB80-46B3-8344-791230E4430B}"/>
                                            </p:graphicEl>
                                          </p:spTgt>
                                        </p:tgtEl>
                                        <p:attrNameLst>
                                          <p:attrName>style.visibility</p:attrName>
                                        </p:attrNameLst>
                                      </p:cBhvr>
                                      <p:to>
                                        <p:strVal val="visible"/>
                                      </p:to>
                                    </p:set>
                                    <p:animEffect transition="in" filter="fade">
                                      <p:cBhvr>
                                        <p:cTn id="32" dur="500"/>
                                        <p:tgtEl>
                                          <p:spTgt spid="7">
                                            <p:graphicEl>
                                              <a:dgm id="{A00620E1-EB80-46B3-8344-791230E4430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6E35BD05-A0C6-42BC-AFEA-EDFBDE409AEA}"/>
                                            </p:graphicEl>
                                          </p:spTgt>
                                        </p:tgtEl>
                                        <p:attrNameLst>
                                          <p:attrName>style.visibility</p:attrName>
                                        </p:attrNameLst>
                                      </p:cBhvr>
                                      <p:to>
                                        <p:strVal val="visible"/>
                                      </p:to>
                                    </p:set>
                                    <p:animEffect transition="in" filter="fade">
                                      <p:cBhvr>
                                        <p:cTn id="37" dur="500"/>
                                        <p:tgtEl>
                                          <p:spTgt spid="7">
                                            <p:graphicEl>
                                              <a:dgm id="{6E35BD05-A0C6-42BC-AFEA-EDFBDE409AE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196A5137-EA31-427F-B3E2-554A0FF790D8}"/>
                                            </p:graphicEl>
                                          </p:spTgt>
                                        </p:tgtEl>
                                        <p:attrNameLst>
                                          <p:attrName>style.visibility</p:attrName>
                                        </p:attrNameLst>
                                      </p:cBhvr>
                                      <p:to>
                                        <p:strVal val="visible"/>
                                      </p:to>
                                    </p:set>
                                    <p:animEffect transition="in" filter="fade">
                                      <p:cBhvr>
                                        <p:cTn id="42" dur="500"/>
                                        <p:tgtEl>
                                          <p:spTgt spid="7">
                                            <p:graphicEl>
                                              <a:dgm id="{196A5137-EA31-427F-B3E2-554A0FF790D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23081872-FEC8-4BE1-96F8-78E3C4059877}"/>
                                            </p:graphicEl>
                                          </p:spTgt>
                                        </p:tgtEl>
                                        <p:attrNameLst>
                                          <p:attrName>style.visibility</p:attrName>
                                        </p:attrNameLst>
                                      </p:cBhvr>
                                      <p:to>
                                        <p:strVal val="visible"/>
                                      </p:to>
                                    </p:set>
                                    <p:animEffect transition="in" filter="fade">
                                      <p:cBhvr>
                                        <p:cTn id="47" dur="500"/>
                                        <p:tgtEl>
                                          <p:spTgt spid="7">
                                            <p:graphicEl>
                                              <a:dgm id="{23081872-FEC8-4BE1-96F8-78E3C405987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B21BA2C8-B4CA-48B7-82C7-296D57666ACB}"/>
                                            </p:graphicEl>
                                          </p:spTgt>
                                        </p:tgtEl>
                                        <p:attrNameLst>
                                          <p:attrName>style.visibility</p:attrName>
                                        </p:attrNameLst>
                                      </p:cBhvr>
                                      <p:to>
                                        <p:strVal val="visible"/>
                                      </p:to>
                                    </p:set>
                                    <p:animEffect transition="in" filter="fade">
                                      <p:cBhvr>
                                        <p:cTn id="52" dur="500"/>
                                        <p:tgtEl>
                                          <p:spTgt spid="7">
                                            <p:graphicEl>
                                              <a:dgm id="{B21BA2C8-B4CA-48B7-82C7-296D57666ACB}"/>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F06677A2-8A19-4F24-9441-2FE679232473}"/>
                                            </p:graphicEl>
                                          </p:spTgt>
                                        </p:tgtEl>
                                        <p:attrNameLst>
                                          <p:attrName>style.visibility</p:attrName>
                                        </p:attrNameLst>
                                      </p:cBhvr>
                                      <p:to>
                                        <p:strVal val="visible"/>
                                      </p:to>
                                    </p:set>
                                    <p:animEffect transition="in" filter="fade">
                                      <p:cBhvr>
                                        <p:cTn id="57" dur="500"/>
                                        <p:tgtEl>
                                          <p:spTgt spid="7">
                                            <p:graphicEl>
                                              <a:dgm id="{F06677A2-8A19-4F24-9441-2FE6792324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ontent Placeholder 1"/>
          <p:cNvSpPr>
            <a:spLocks noGrp="1"/>
          </p:cNvSpPr>
          <p:nvPr>
            <p:ph idx="1"/>
          </p:nvPr>
        </p:nvSpPr>
        <p:spPr>
          <a:xfrm>
            <a:off x="0" y="228600"/>
            <a:ext cx="4571998" cy="5943601"/>
          </a:xfrm>
          <a:noFill/>
        </p:spPr>
        <p:txBody>
          <a:bodyPr>
            <a:normAutofit fontScale="92500" lnSpcReduction="10000"/>
          </a:bodyPr>
          <a:lstStyle/>
          <a:p>
            <a:pPr marL="285750" lvl="1" algn="just">
              <a:buFont typeface="Wingdings" pitchFamily="2" charset="2"/>
              <a:buChar char="§"/>
            </a:pPr>
            <a:r>
              <a:rPr lang="en-US" sz="1500" dirty="0" smtClean="0">
                <a:cs typeface="Calibri" pitchFamily="34" charset="0"/>
              </a:rPr>
              <a:t>Launched in </a:t>
            </a:r>
            <a:r>
              <a:rPr lang="en-US" sz="1500" b="1" dirty="0" smtClean="0">
                <a:cs typeface="Calibri" pitchFamily="34" charset="0"/>
              </a:rPr>
              <a:t>January 2012</a:t>
            </a:r>
          </a:p>
          <a:p>
            <a:pPr marL="285750" lvl="1" algn="just">
              <a:buFont typeface="Wingdings" pitchFamily="2" charset="2"/>
              <a:buChar char="§"/>
            </a:pPr>
            <a:endParaRPr lang="en-US" sz="1500" b="1" dirty="0" smtClean="0">
              <a:cs typeface="Calibri" pitchFamily="34" charset="0"/>
            </a:endParaRPr>
          </a:p>
          <a:p>
            <a:pPr marL="285750" lvl="1" algn="just">
              <a:buFont typeface="Wingdings" pitchFamily="2" charset="2"/>
              <a:buChar char="§"/>
            </a:pPr>
            <a:r>
              <a:rPr lang="en-US" sz="1500" dirty="0" smtClean="0">
                <a:cs typeface="Calibri" pitchFamily="34" charset="0"/>
              </a:rPr>
              <a:t>State of the art Health Helpline Service operating over </a:t>
            </a:r>
            <a:r>
              <a:rPr lang="en-US" sz="1500" b="1" dirty="0" smtClean="0">
                <a:cs typeface="Calibri" pitchFamily="34" charset="0"/>
              </a:rPr>
              <a:t>3 shifts</a:t>
            </a:r>
            <a:r>
              <a:rPr lang="en-US" sz="1500" dirty="0" smtClean="0">
                <a:cs typeface="Calibri" pitchFamily="34" charset="0"/>
              </a:rPr>
              <a:t>, </a:t>
            </a:r>
            <a:r>
              <a:rPr lang="en-US" sz="1500" b="1" dirty="0" smtClean="0">
                <a:cs typeface="Calibri" pitchFamily="34" charset="0"/>
              </a:rPr>
              <a:t>24/7</a:t>
            </a:r>
            <a:r>
              <a:rPr lang="en-US" sz="1500" dirty="0" smtClean="0">
                <a:cs typeface="Calibri" pitchFamily="34" charset="0"/>
              </a:rPr>
              <a:t>, </a:t>
            </a:r>
            <a:r>
              <a:rPr lang="en-US" sz="1500" b="1" dirty="0" smtClean="0">
                <a:cs typeface="Calibri" pitchFamily="34" charset="0"/>
              </a:rPr>
              <a:t>365 days </a:t>
            </a:r>
            <a:r>
              <a:rPr lang="en-US" sz="1500" dirty="0" smtClean="0">
                <a:cs typeface="Calibri" pitchFamily="34" charset="0"/>
              </a:rPr>
              <a:t>with:</a:t>
            </a:r>
            <a:endParaRPr lang="en-US" sz="1500" b="1" dirty="0" smtClean="0">
              <a:cs typeface="Calibri" pitchFamily="34" charset="0"/>
            </a:endParaRPr>
          </a:p>
          <a:p>
            <a:pPr marL="685800" lvl="2" algn="just">
              <a:lnSpc>
                <a:spcPct val="110000"/>
              </a:lnSpc>
              <a:buFont typeface="Wingdings" pitchFamily="2" charset="2"/>
              <a:buChar char="§"/>
            </a:pPr>
            <a:r>
              <a:rPr lang="en-US" sz="1500" b="1" dirty="0" smtClean="0">
                <a:cs typeface="Calibri" pitchFamily="34" charset="0"/>
              </a:rPr>
              <a:t>26 Seats (10 + 10 + 6</a:t>
            </a:r>
            <a:r>
              <a:rPr lang="en-US" sz="1500" dirty="0" smtClean="0">
                <a:cs typeface="Calibri" pitchFamily="34" charset="0"/>
              </a:rPr>
              <a:t>)</a:t>
            </a:r>
          </a:p>
          <a:p>
            <a:pPr marL="685800" lvl="2" algn="just">
              <a:lnSpc>
                <a:spcPct val="110000"/>
              </a:lnSpc>
              <a:buFont typeface="Wingdings" pitchFamily="2" charset="2"/>
              <a:buChar char="§"/>
            </a:pPr>
            <a:r>
              <a:rPr lang="en-US" sz="1500" dirty="0" smtClean="0">
                <a:cs typeface="Calibri" pitchFamily="34" charset="0"/>
              </a:rPr>
              <a:t>Capacity to handle </a:t>
            </a:r>
            <a:r>
              <a:rPr lang="en-US" sz="1500" b="1" dirty="0" smtClean="0">
                <a:cs typeface="Calibri" pitchFamily="34" charset="0"/>
              </a:rPr>
              <a:t>1000 calls/day</a:t>
            </a:r>
          </a:p>
          <a:p>
            <a:pPr marL="685800" lvl="2" algn="just">
              <a:lnSpc>
                <a:spcPct val="110000"/>
              </a:lnSpc>
              <a:buFont typeface="Wingdings" pitchFamily="2" charset="2"/>
              <a:buChar char="§"/>
            </a:pPr>
            <a:r>
              <a:rPr lang="en-US" sz="1500" b="1" dirty="0" smtClean="0">
                <a:cs typeface="Calibri" pitchFamily="34" charset="0"/>
              </a:rPr>
              <a:t>37 trained </a:t>
            </a:r>
            <a:r>
              <a:rPr lang="en-US" sz="1500" dirty="0" smtClean="0">
                <a:cs typeface="Calibri" pitchFamily="34" charset="0"/>
              </a:rPr>
              <a:t>Nurses, Counselors and Doctors</a:t>
            </a:r>
          </a:p>
          <a:p>
            <a:pPr marL="685800" lvl="2" algn="just">
              <a:lnSpc>
                <a:spcPct val="110000"/>
              </a:lnSpc>
              <a:buFont typeface="Wingdings" pitchFamily="2" charset="2"/>
              <a:buChar char="§"/>
            </a:pPr>
            <a:r>
              <a:rPr lang="en-US" sz="1500" dirty="0" smtClean="0">
                <a:cs typeface="Calibri" pitchFamily="34" charset="0"/>
              </a:rPr>
              <a:t>Advice in more than 7 languages </a:t>
            </a:r>
            <a:r>
              <a:rPr lang="en-US" sz="1500" b="1" dirty="0" smtClean="0"/>
              <a:t>English, Urdu, Sindhi, Punjabi, Pashto, </a:t>
            </a:r>
            <a:r>
              <a:rPr lang="en-US" sz="1500" b="1" dirty="0" err="1" smtClean="0"/>
              <a:t>Siryaki</a:t>
            </a:r>
            <a:r>
              <a:rPr lang="en-US" sz="1500" b="1" dirty="0" smtClean="0"/>
              <a:t> and </a:t>
            </a:r>
            <a:r>
              <a:rPr lang="en-US" sz="1500" b="1" dirty="0" err="1" smtClean="0"/>
              <a:t>Hindko</a:t>
            </a:r>
            <a:r>
              <a:rPr lang="en-US" sz="1500" b="1" dirty="0" smtClean="0"/>
              <a:t> </a:t>
            </a:r>
          </a:p>
          <a:p>
            <a:pPr marL="685800" lvl="2" algn="just">
              <a:lnSpc>
                <a:spcPct val="110000"/>
              </a:lnSpc>
              <a:buFont typeface="Wingdings" pitchFamily="2" charset="2"/>
              <a:buChar char="§"/>
            </a:pPr>
            <a:r>
              <a:rPr lang="en-US" sz="1500" dirty="0" smtClean="0"/>
              <a:t>Over </a:t>
            </a:r>
            <a:r>
              <a:rPr lang="en-US" sz="1500" b="1" dirty="0" smtClean="0"/>
              <a:t>85 Medical Algorithms and 600 Diseases Summaries</a:t>
            </a:r>
          </a:p>
          <a:p>
            <a:pPr marL="685800" lvl="2" algn="just">
              <a:lnSpc>
                <a:spcPct val="110000"/>
              </a:lnSpc>
              <a:buFont typeface="Wingdings" pitchFamily="2" charset="2"/>
              <a:buChar char="§"/>
            </a:pPr>
            <a:r>
              <a:rPr lang="en-US" sz="1500" dirty="0" smtClean="0">
                <a:cs typeface="Arial" pitchFamily="34" charset="0"/>
              </a:rPr>
              <a:t>Over </a:t>
            </a:r>
            <a:r>
              <a:rPr lang="en-US" sz="1500" b="1" dirty="0" smtClean="0">
                <a:cs typeface="Arial" pitchFamily="34" charset="0"/>
              </a:rPr>
              <a:t>2400 Health Facilities and over 10, 000 Health Care Providers’ </a:t>
            </a:r>
            <a:r>
              <a:rPr lang="en-US" sz="1500" dirty="0" smtClean="0">
                <a:cs typeface="Arial" pitchFamily="34" charset="0"/>
              </a:rPr>
              <a:t>Information available for Karachi District in the form of </a:t>
            </a:r>
            <a:r>
              <a:rPr lang="en-US" sz="1500" b="1" dirty="0" smtClean="0">
                <a:cs typeface="Arial" pitchFamily="34" charset="0"/>
              </a:rPr>
              <a:t>Health Directory</a:t>
            </a:r>
          </a:p>
          <a:p>
            <a:pPr marL="685800" lvl="2" algn="just">
              <a:lnSpc>
                <a:spcPct val="110000"/>
              </a:lnSpc>
              <a:buFont typeface="Wingdings" pitchFamily="2" charset="2"/>
              <a:buChar char="§"/>
            </a:pPr>
            <a:r>
              <a:rPr lang="en-US" sz="1500" b="1" dirty="0" smtClean="0">
                <a:cs typeface="Arial" pitchFamily="34" charset="0"/>
              </a:rPr>
              <a:t>Health Alert System </a:t>
            </a:r>
            <a:r>
              <a:rPr lang="en-US" sz="1500" dirty="0" smtClean="0">
                <a:cs typeface="Arial" pitchFamily="34" charset="0"/>
              </a:rPr>
              <a:t>available for Public Health Awareness Messages via SMS</a:t>
            </a:r>
          </a:p>
          <a:p>
            <a:pPr marL="685800" lvl="2" algn="just">
              <a:lnSpc>
                <a:spcPct val="110000"/>
              </a:lnSpc>
              <a:buFont typeface="Wingdings" pitchFamily="2" charset="2"/>
              <a:buChar char="§"/>
            </a:pPr>
            <a:r>
              <a:rPr lang="en-US" sz="1500" dirty="0" smtClean="0">
                <a:cs typeface="Arial" pitchFamily="34" charset="0"/>
              </a:rPr>
              <a:t>Offer </a:t>
            </a:r>
            <a:r>
              <a:rPr lang="en-US" sz="1500" b="1" dirty="0" smtClean="0">
                <a:cs typeface="Arial" pitchFamily="34" charset="0"/>
              </a:rPr>
              <a:t>Health Screening and Education Services </a:t>
            </a:r>
            <a:r>
              <a:rPr lang="en-US" sz="1500" dirty="0" smtClean="0">
                <a:cs typeface="Arial" pitchFamily="34" charset="0"/>
              </a:rPr>
              <a:t>with focus on Factory Workers and Corporate Employees and integrate  them  with the Telehealth System</a:t>
            </a:r>
          </a:p>
          <a:p>
            <a:pPr marL="685800" lvl="2" algn="just">
              <a:lnSpc>
                <a:spcPct val="110000"/>
              </a:lnSpc>
              <a:buFont typeface="Wingdings" pitchFamily="2" charset="2"/>
              <a:buChar char="§"/>
            </a:pPr>
            <a:r>
              <a:rPr lang="en-US" sz="1500" dirty="0" smtClean="0">
                <a:cs typeface="Arial" pitchFamily="34" charset="0"/>
              </a:rPr>
              <a:t>IT Enabled Services i.e. </a:t>
            </a:r>
            <a:r>
              <a:rPr lang="en-US" sz="1500" b="1" dirty="0" smtClean="0"/>
              <a:t>Data Center </a:t>
            </a:r>
            <a:r>
              <a:rPr lang="en-US" sz="1500" dirty="0" smtClean="0"/>
              <a:t>for higher efficiency in AMAN Premises, </a:t>
            </a:r>
            <a:r>
              <a:rPr lang="en-US" sz="1500" b="1" dirty="0" smtClean="0"/>
              <a:t>Algorithm based Application </a:t>
            </a:r>
            <a:r>
              <a:rPr lang="en-US" sz="1500" dirty="0" smtClean="0"/>
              <a:t>and  Application integrated with </a:t>
            </a:r>
            <a:r>
              <a:rPr lang="en-US" sz="1500" b="1" dirty="0" smtClean="0"/>
              <a:t>Nortel PBX system</a:t>
            </a:r>
          </a:p>
          <a:p>
            <a:pPr marL="685800" lvl="2" algn="just">
              <a:lnSpc>
                <a:spcPct val="110000"/>
              </a:lnSpc>
              <a:buNone/>
            </a:pPr>
            <a:endParaRPr lang="en-US" sz="1600" dirty="0" smtClean="0"/>
          </a:p>
          <a:p>
            <a:pPr marL="685800" lvl="2" algn="just">
              <a:lnSpc>
                <a:spcPct val="110000"/>
              </a:lnSpc>
              <a:buFont typeface="Wingdings" pitchFamily="2" charset="2"/>
              <a:buChar char="§"/>
            </a:pPr>
            <a:endParaRPr lang="en-US" sz="1500" dirty="0" smtClean="0">
              <a:cs typeface="Arial" pitchFamily="34" charset="0"/>
            </a:endParaRPr>
          </a:p>
          <a:p>
            <a:pPr marL="685800" lvl="2" algn="just">
              <a:buFont typeface="Wingdings" pitchFamily="2" charset="2"/>
              <a:buChar char="§"/>
            </a:pPr>
            <a:endParaRPr lang="en-US" sz="1700" dirty="0" smtClean="0">
              <a:cs typeface="Arial" pitchFamily="34" charset="0"/>
            </a:endParaRPr>
          </a:p>
          <a:p>
            <a:pPr marL="342900" lvl="1" indent="-342900" algn="just"/>
            <a:endParaRPr lang="en-US" sz="1800" dirty="0">
              <a:solidFill>
                <a:schemeClr val="bg1"/>
              </a:solidFill>
              <a:cs typeface="Arial" pitchFamily="34" charset="0"/>
            </a:endParaRPr>
          </a:p>
          <a:p>
            <a:pPr marL="342900" lvl="1" indent="-342900" algn="just"/>
            <a:endParaRPr lang="en-US" sz="1600" dirty="0">
              <a:solidFill>
                <a:schemeClr val="bg1"/>
              </a:solidFill>
              <a:cs typeface="Arial" pitchFamily="34" charset="0"/>
            </a:endParaRPr>
          </a:p>
          <a:p>
            <a:pPr marL="342900" lvl="1" indent="-342900" algn="just"/>
            <a:endParaRPr lang="en-US" sz="1800" b="1" dirty="0">
              <a:solidFill>
                <a:schemeClr val="bg1"/>
              </a:solidFill>
              <a:latin typeface="Arial" pitchFamily="34" charset="0"/>
              <a:cs typeface="Arial" pitchFamily="34" charset="0"/>
            </a:endParaRPr>
          </a:p>
          <a:p>
            <a:pPr marL="342900" lvl="1" indent="-342900" algn="just"/>
            <a:endParaRPr lang="en-US" sz="1800" dirty="0">
              <a:solidFill>
                <a:schemeClr val="bg1"/>
              </a:solidFill>
              <a:latin typeface="Calibri" pitchFamily="34" charset="0"/>
              <a:cs typeface="Calibri"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0"/>
            <a:ext cx="4572000" cy="6172200"/>
          </a:xfrm>
          <a:prstGeom prst="rect">
            <a:avLst/>
          </a:prstGeom>
        </p:spPr>
      </p:pic>
      <p:grpSp>
        <p:nvGrpSpPr>
          <p:cNvPr id="2" name="Group 9"/>
          <p:cNvGrpSpPr/>
          <p:nvPr/>
        </p:nvGrpSpPr>
        <p:grpSpPr>
          <a:xfrm>
            <a:off x="0" y="6164581"/>
            <a:ext cx="9144000" cy="693420"/>
            <a:chOff x="0" y="6164581"/>
            <a:chExt cx="9144000" cy="693420"/>
          </a:xfrm>
        </p:grpSpPr>
        <p:sp>
          <p:nvSpPr>
            <p:cNvPr id="11" name="Rectangle 10"/>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AMANTELEHEALTH </a:t>
              </a:r>
            </a:p>
            <a:p>
              <a:pPr algn="ctr"/>
              <a:r>
                <a:rPr lang="en-US" sz="2000" b="1" dirty="0" smtClean="0">
                  <a:latin typeface="Calibri" pitchFamily="34" charset="0"/>
                  <a:cs typeface="Calibri" pitchFamily="34" charset="0"/>
                </a:rPr>
                <a:t>021-111-11-3737/9123</a:t>
              </a:r>
              <a:endParaRPr lang="en-US" sz="2000" b="1" dirty="0">
                <a:latin typeface="Calibri" pitchFamily="34" charset="0"/>
                <a:cs typeface="Calibri" pitchFamily="34" charset="0"/>
              </a:endParaRPr>
            </a:p>
          </p:txBody>
        </p:sp>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spTree>
    <p:extLst>
      <p:ext uri="{BB962C8B-B14F-4D97-AF65-F5344CB8AC3E}">
        <p14:creationId xmlns:p14="http://schemas.microsoft.com/office/powerpoint/2010/main" val="972693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Call Flow (Updated).jpg"/>
          <p:cNvPicPr>
            <a:picLocks noChangeAspect="1"/>
          </p:cNvPicPr>
          <p:nvPr/>
        </p:nvPicPr>
        <p:blipFill>
          <a:blip r:embed="rId2" cstate="print"/>
          <a:stretch>
            <a:fillRect/>
          </a:stretch>
        </p:blipFill>
        <p:spPr>
          <a:xfrm>
            <a:off x="0" y="0"/>
            <a:ext cx="9144000" cy="6140496"/>
          </a:xfrm>
          <a:prstGeom prst="rect">
            <a:avLst/>
          </a:prstGeom>
        </p:spPr>
      </p:pic>
      <p:grpSp>
        <p:nvGrpSpPr>
          <p:cNvPr id="3" name="Group 10"/>
          <p:cNvGrpSpPr/>
          <p:nvPr/>
        </p:nvGrpSpPr>
        <p:grpSpPr>
          <a:xfrm>
            <a:off x="0" y="6164581"/>
            <a:ext cx="9144000" cy="693420"/>
            <a:chOff x="0" y="6164581"/>
            <a:chExt cx="9144000" cy="693420"/>
          </a:xfrm>
        </p:grpSpPr>
        <p:sp>
          <p:nvSpPr>
            <p:cNvPr id="4" name="Rectangle 3"/>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AMANTELEHEALTH </a:t>
              </a:r>
            </a:p>
            <a:p>
              <a:pPr algn="ctr"/>
              <a:r>
                <a:rPr lang="en-US" sz="2000" b="1" dirty="0" smtClean="0">
                  <a:latin typeface="Calibri" pitchFamily="34" charset="0"/>
                  <a:cs typeface="Calibri" pitchFamily="34" charset="0"/>
                </a:rPr>
                <a:t>021-111-11-3737</a:t>
              </a:r>
              <a:endParaRPr lang="en-US" sz="2000" b="1" dirty="0">
                <a:latin typeface="Calibri" pitchFamily="34" charset="0"/>
                <a:cs typeface="Calibri"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spTree>
    <p:extLst>
      <p:ext uri="{BB962C8B-B14F-4D97-AF65-F5344CB8AC3E}">
        <p14:creationId xmlns:p14="http://schemas.microsoft.com/office/powerpoint/2010/main" val="2583142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4000" b="1" dirty="0" smtClean="0">
                <a:solidFill>
                  <a:schemeClr val="bg1"/>
                </a:solidFill>
              </a:rPr>
              <a:t>What is eHealth?</a:t>
            </a:r>
          </a:p>
        </p:txBody>
      </p:sp>
      <p:sp>
        <p:nvSpPr>
          <p:cNvPr id="8" name="Content Placeholder 2"/>
          <p:cNvSpPr>
            <a:spLocks noGrp="1"/>
          </p:cNvSpPr>
          <p:nvPr>
            <p:ph idx="1"/>
          </p:nvPr>
        </p:nvSpPr>
        <p:spPr>
          <a:xfrm>
            <a:off x="457200" y="2362200"/>
            <a:ext cx="8458200" cy="2667000"/>
          </a:xfrm>
        </p:spPr>
        <p:txBody>
          <a:bodyPr/>
          <a:lstStyle/>
          <a:p>
            <a:pPr marL="0" lvl="1" indent="0" algn="just">
              <a:buNone/>
            </a:pPr>
            <a:r>
              <a:rPr lang="en-US" dirty="0"/>
              <a:t>“The </a:t>
            </a:r>
            <a:r>
              <a:rPr lang="en-US" u="sng" dirty="0"/>
              <a:t>cost-effective and secure</a:t>
            </a:r>
            <a:r>
              <a:rPr lang="en-US" dirty="0"/>
              <a:t> use of </a:t>
            </a:r>
            <a:r>
              <a:rPr lang="en-US" dirty="0" smtClean="0"/>
              <a:t>Information Communication Technology (ICT) in </a:t>
            </a:r>
            <a:r>
              <a:rPr lang="en-US" dirty="0"/>
              <a:t>support of health and health-related fields including healthcare services, health surveillance, health literature, and health education, knowledge and research”</a:t>
            </a:r>
            <a:r>
              <a:rPr lang="en-US" dirty="0">
                <a:cs typeface="Times New Roman" pitchFamily="18" charset="0"/>
              </a:rPr>
              <a:t>. </a:t>
            </a:r>
          </a:p>
          <a:p>
            <a:pPr marL="0" indent="0">
              <a:buNone/>
            </a:pPr>
            <a:endParaRPr lang="en-US" dirty="0"/>
          </a:p>
        </p:txBody>
      </p:sp>
      <p:sp>
        <p:nvSpPr>
          <p:cNvPr id="10" name="Rectangle 9"/>
          <p:cNvSpPr/>
          <p:nvPr/>
        </p:nvSpPr>
        <p:spPr>
          <a:xfrm>
            <a:off x="304800" y="1219200"/>
            <a:ext cx="5661293" cy="584775"/>
          </a:xfrm>
          <a:prstGeom prst="rect">
            <a:avLst/>
          </a:prstGeom>
        </p:spPr>
        <p:txBody>
          <a:bodyPr wrap="none">
            <a:spAutoFit/>
          </a:bodyPr>
          <a:lstStyle/>
          <a:p>
            <a:r>
              <a:rPr lang="en-US" sz="3200" dirty="0" smtClean="0"/>
              <a:t>WHO </a:t>
            </a:r>
            <a:r>
              <a:rPr lang="en-US" sz="3200" dirty="0" smtClean="0">
                <a:hlinkClick r:id="rId2" action="ppaction://hlinkfile"/>
              </a:rPr>
              <a:t>WHA Resolution (WHO58)</a:t>
            </a:r>
            <a:r>
              <a:rPr lang="en-US" sz="3200" dirty="0" smtClean="0"/>
              <a:t>:</a:t>
            </a:r>
            <a:endParaRPr lang="en-US" sz="3200" dirty="0"/>
          </a:p>
        </p:txBody>
      </p:sp>
    </p:spTree>
    <p:extLst>
      <p:ext uri="{BB962C8B-B14F-4D97-AF65-F5344CB8AC3E}">
        <p14:creationId xmlns:p14="http://schemas.microsoft.com/office/powerpoint/2010/main" val="132400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70088" y="1066800"/>
          <a:ext cx="8803823"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914400" y="172184"/>
            <a:ext cx="1122947" cy="731520"/>
          </a:xfrm>
          <a:prstGeom prst="rect">
            <a:avLst/>
          </a:prstGeom>
          <a:noFill/>
          <a:ln>
            <a:solidFill>
              <a:schemeClr val="bg1">
                <a:lumMod val="65000"/>
              </a:schemeClr>
            </a:solid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1595" tIns="50795" rIns="101595" bIns="50795" anchor="ctr"/>
          <a:lstStyle/>
          <a:p>
            <a:pPr algn="r" fontAlgn="auto">
              <a:spcBef>
                <a:spcPts val="0"/>
              </a:spcBef>
              <a:spcAft>
                <a:spcPts val="0"/>
              </a:spcAft>
              <a:defRPr/>
            </a:pPr>
            <a:endParaRPr lang="en-US" sz="3600" dirty="0">
              <a:solidFill>
                <a:schemeClr val="tx1">
                  <a:lumMod val="65000"/>
                  <a:lumOff val="35000"/>
                </a:schemeClr>
              </a:solidFill>
            </a:endParaRPr>
          </a:p>
        </p:txBody>
      </p:sp>
      <p:sp>
        <p:nvSpPr>
          <p:cNvPr id="4" name="Rectangle 3"/>
          <p:cNvSpPr/>
          <p:nvPr/>
        </p:nvSpPr>
        <p:spPr>
          <a:xfrm>
            <a:off x="2133600" y="152400"/>
            <a:ext cx="5929441" cy="731520"/>
          </a:xfrm>
          <a:prstGeom prst="rect">
            <a:avLst/>
          </a:prstGeom>
          <a:solidFill>
            <a:schemeClr val="bg1">
              <a:lumMod val="50000"/>
            </a:schemeClr>
          </a:solidFill>
          <a:ln>
            <a:solidFill>
              <a:schemeClr val="bg1">
                <a:lumMod val="50000"/>
              </a:schemeClr>
            </a:solidFill>
          </a:ln>
          <a:effectLst>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01595" tIns="50795" rIns="101595" bIns="50795" anchor="ctr"/>
          <a:lstStyle/>
          <a:p>
            <a:pPr algn="r" fontAlgn="auto">
              <a:spcBef>
                <a:spcPts val="0"/>
              </a:spcBef>
              <a:spcAft>
                <a:spcPts val="0"/>
              </a:spcAft>
              <a:defRPr/>
            </a:pPr>
            <a:r>
              <a:rPr lang="en-US" sz="2800" dirty="0"/>
              <a:t>Total Calls Per </a:t>
            </a:r>
            <a:r>
              <a:rPr lang="en-US" sz="2800" dirty="0" smtClean="0"/>
              <a:t>Month (Trend)</a:t>
            </a:r>
            <a:endParaRPr lang="en-US" sz="2800" dirty="0">
              <a:solidFill>
                <a:schemeClr val="bg1"/>
              </a:solidFill>
            </a:endParaRPr>
          </a:p>
        </p:txBody>
      </p:sp>
      <p:pic>
        <p:nvPicPr>
          <p:cNvPr id="5" name="Picture 7"/>
          <p:cNvPicPr>
            <a:picLocks noChangeAspect="1"/>
          </p:cNvPicPr>
          <p:nvPr/>
        </p:nvPicPr>
        <p:blipFill>
          <a:blip r:embed="rId3" cstate="print"/>
          <a:srcRect/>
          <a:stretch>
            <a:fillRect/>
          </a:stretch>
        </p:blipFill>
        <p:spPr bwMode="auto">
          <a:xfrm>
            <a:off x="1074738" y="234732"/>
            <a:ext cx="762000"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 y="16"/>
          <a:ext cx="9143997" cy="6857983"/>
        </p:xfrm>
        <a:graphic>
          <a:graphicData uri="http://schemas.openxmlformats.org/drawingml/2006/table">
            <a:tbl>
              <a:tblPr/>
              <a:tblGrid>
                <a:gridCol w="1689398"/>
                <a:gridCol w="645185"/>
                <a:gridCol w="443078"/>
                <a:gridCol w="1718137"/>
                <a:gridCol w="403975"/>
                <a:gridCol w="1888914"/>
                <a:gridCol w="233198"/>
                <a:gridCol w="1741113"/>
                <a:gridCol w="380999"/>
              </a:tblGrid>
              <a:tr h="855043">
                <a:tc>
                  <a:txBody>
                    <a:bodyPr/>
                    <a:lstStyle/>
                    <a:p>
                      <a:pPr algn="ctr" rtl="0" fontAlgn="ctr"/>
                      <a:r>
                        <a:rPr lang="en-US" sz="1400" b="1" i="0" u="none" strike="noStrike" dirty="0">
                          <a:solidFill>
                            <a:srgbClr val="000000"/>
                          </a:solidFill>
                          <a:latin typeface="Calibri"/>
                        </a:rPr>
                        <a:t>KPIs</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2">
                  <a:txBody>
                    <a:bodyPr/>
                    <a:lstStyle/>
                    <a:p>
                      <a:pPr algn="ctr" rtl="0" fontAlgn="ctr"/>
                      <a:r>
                        <a:rPr lang="en-US" sz="1400" b="1" i="0" u="none" strike="noStrike" dirty="0">
                          <a:solidFill>
                            <a:srgbClr val="000000"/>
                          </a:solidFill>
                          <a:latin typeface="Calibri"/>
                        </a:rPr>
                        <a:t>May 16 – Dec 31, 2011</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rtl="0" fontAlgn="ctr"/>
                      <a:r>
                        <a:rPr lang="en-US" sz="1400" b="1" i="0" u="none" strike="noStrike" dirty="0">
                          <a:solidFill>
                            <a:srgbClr val="000000"/>
                          </a:solidFill>
                          <a:latin typeface="Calibri"/>
                        </a:rPr>
                        <a:t>Jan – Dec, 2012</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rtl="0" fontAlgn="ctr"/>
                      <a:r>
                        <a:rPr lang="en-US" sz="1400" b="1" i="0" u="none" strike="noStrike" dirty="0">
                          <a:solidFill>
                            <a:srgbClr val="000000"/>
                          </a:solidFill>
                          <a:latin typeface="Calibri"/>
                        </a:rPr>
                        <a:t>January – </a:t>
                      </a:r>
                      <a:r>
                        <a:rPr lang="en-US" sz="1400" b="1" i="0" u="none" strike="noStrike" dirty="0" smtClean="0">
                          <a:solidFill>
                            <a:srgbClr val="000000"/>
                          </a:solidFill>
                          <a:latin typeface="Calibri"/>
                        </a:rPr>
                        <a:t>September, </a:t>
                      </a:r>
                      <a:r>
                        <a:rPr lang="en-US" sz="1400" b="1" i="0" u="none" strike="noStrike" dirty="0">
                          <a:solidFill>
                            <a:srgbClr val="000000"/>
                          </a:solidFill>
                          <a:latin typeface="Calibri"/>
                        </a:rPr>
                        <a:t>2013</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rtl="0" fontAlgn="ctr"/>
                      <a:r>
                        <a:rPr lang="en-US" sz="1400" b="1" i="0" u="none" strike="noStrike" dirty="0">
                          <a:solidFill>
                            <a:srgbClr val="000000"/>
                          </a:solidFill>
                          <a:latin typeface="Calibri"/>
                        </a:rPr>
                        <a:t>Total</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r>
              <a:tr h="498551">
                <a:tc>
                  <a:txBody>
                    <a:bodyPr/>
                    <a:lstStyle/>
                    <a:p>
                      <a:pPr algn="l" rtl="0" fontAlgn="ctr"/>
                      <a:r>
                        <a:rPr lang="en-US" sz="1100" b="1" i="0" u="none" strike="noStrike" dirty="0">
                          <a:solidFill>
                            <a:srgbClr val="000000"/>
                          </a:solidFill>
                          <a:latin typeface="Calibri"/>
                        </a:rPr>
                        <a:t>Total Calls Received</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gridSpan="2">
                  <a:txBody>
                    <a:bodyPr/>
                    <a:lstStyle/>
                    <a:p>
                      <a:pPr algn="ctr" rtl="0" fontAlgn="ctr"/>
                      <a:r>
                        <a:rPr lang="en-US" sz="1200" b="1" i="0" u="none" strike="noStrike" dirty="0">
                          <a:solidFill>
                            <a:srgbClr val="000000"/>
                          </a:solidFill>
                          <a:latin typeface="Calibri"/>
                        </a:rPr>
                        <a:t>2422</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ctr" rtl="0" fontAlgn="ctr"/>
                      <a:r>
                        <a:rPr lang="en-US" sz="1200" b="1" i="0" u="none" strike="noStrike" dirty="0">
                          <a:solidFill>
                            <a:srgbClr val="000000"/>
                          </a:solidFill>
                          <a:latin typeface="Calibri"/>
                        </a:rPr>
                        <a:t>7562</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hMerge="1">
                  <a:txBody>
                    <a:bodyPr/>
                    <a:lstStyle/>
                    <a:p>
                      <a:endParaRPr lang="en-US"/>
                    </a:p>
                  </a:txBody>
                  <a:tcPr/>
                </a:tc>
                <a:tc gridSpan="2">
                  <a:txBody>
                    <a:bodyPr/>
                    <a:lstStyle/>
                    <a:p>
                      <a:pPr algn="ctr" rtl="0" fontAlgn="ctr"/>
                      <a:r>
                        <a:rPr lang="en-US" sz="1200" b="1" i="0" u="none" strike="noStrike" dirty="0">
                          <a:solidFill>
                            <a:srgbClr val="000000"/>
                          </a:solidFill>
                          <a:latin typeface="Calibri"/>
                        </a:rPr>
                        <a:t>                                                                           </a:t>
                      </a:r>
                      <a:r>
                        <a:rPr lang="en-US" sz="1200" b="1" i="0" u="none" strike="noStrike" dirty="0" smtClean="0">
                          <a:solidFill>
                            <a:srgbClr val="000000"/>
                          </a:solidFill>
                          <a:latin typeface="Calibri"/>
                        </a:rPr>
                        <a:t>57,908 </a:t>
                      </a:r>
                      <a:endParaRPr lang="en-US" sz="1200" b="1" i="0" u="none" strike="noStrike" dirty="0">
                        <a:solidFill>
                          <a:srgbClr val="000000"/>
                        </a:solidFill>
                        <a:latin typeface="Calibri"/>
                      </a:endParaRP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gridSpan="2">
                  <a:txBody>
                    <a:bodyPr/>
                    <a:lstStyle/>
                    <a:p>
                      <a:pPr algn="ctr" rtl="0" fontAlgn="ctr"/>
                      <a:r>
                        <a:rPr lang="en-US" sz="1200" b="1" i="0" u="none" strike="noStrike" dirty="0">
                          <a:solidFill>
                            <a:srgbClr val="000000"/>
                          </a:solidFill>
                          <a:latin typeface="Calibri"/>
                        </a:rPr>
                        <a:t>                                                                           </a:t>
                      </a:r>
                      <a:r>
                        <a:rPr lang="en-US" sz="1200" b="1" i="0" u="none" strike="noStrike" dirty="0" smtClean="0">
                          <a:solidFill>
                            <a:srgbClr val="000000"/>
                          </a:solidFill>
                          <a:latin typeface="Calibri"/>
                        </a:rPr>
                        <a:t>67,892 </a:t>
                      </a:r>
                      <a:endParaRPr lang="en-US" sz="1200" b="1" i="0" u="none" strike="noStrike" dirty="0">
                        <a:solidFill>
                          <a:srgbClr val="000000"/>
                        </a:solidFill>
                        <a:latin typeface="Calibri"/>
                      </a:endParaRP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hMerge="1">
                  <a:txBody>
                    <a:bodyPr/>
                    <a:lstStyle/>
                    <a:p>
                      <a:endParaRPr lang="en-US"/>
                    </a:p>
                  </a:txBody>
                  <a:tcPr/>
                </a:tc>
              </a:tr>
              <a:tr h="498551">
                <a:tc>
                  <a:txBody>
                    <a:bodyPr/>
                    <a:lstStyle/>
                    <a:p>
                      <a:pPr algn="l" rtl="0" fontAlgn="ctr"/>
                      <a:r>
                        <a:rPr lang="en-US" sz="1100" b="1" i="0" u="none" strike="noStrike" dirty="0">
                          <a:solidFill>
                            <a:srgbClr val="000000"/>
                          </a:solidFill>
                          <a:latin typeface="Calibri"/>
                        </a:rPr>
                        <a:t>Average Handling Time</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gridSpan="2">
                  <a:txBody>
                    <a:bodyPr/>
                    <a:lstStyle/>
                    <a:p>
                      <a:pPr algn="ctr" rtl="0" fontAlgn="ctr"/>
                      <a:r>
                        <a:rPr lang="en-US" sz="1200" b="1" i="0" u="none" strike="noStrike">
                          <a:solidFill>
                            <a:srgbClr val="000000"/>
                          </a:solidFill>
                          <a:latin typeface="Calibri"/>
                        </a:rPr>
                        <a:t>13 minutes, 57 seconds</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hMerge="1">
                  <a:txBody>
                    <a:bodyPr/>
                    <a:lstStyle/>
                    <a:p>
                      <a:endParaRPr lang="en-US"/>
                    </a:p>
                  </a:txBody>
                  <a:tcPr/>
                </a:tc>
                <a:tc gridSpan="2">
                  <a:txBody>
                    <a:bodyPr/>
                    <a:lstStyle/>
                    <a:p>
                      <a:pPr algn="ctr" rtl="0" fontAlgn="ctr"/>
                      <a:r>
                        <a:rPr lang="en-US" sz="1200" b="1" i="0" u="none" strike="noStrike" dirty="0">
                          <a:solidFill>
                            <a:srgbClr val="000000"/>
                          </a:solidFill>
                          <a:latin typeface="Calibri"/>
                        </a:rPr>
                        <a:t>09 minutes, 24 seconds</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hMerge="1">
                  <a:txBody>
                    <a:bodyPr/>
                    <a:lstStyle/>
                    <a:p>
                      <a:endParaRPr lang="en-US"/>
                    </a:p>
                  </a:txBody>
                  <a:tcPr/>
                </a:tc>
                <a:tc gridSpan="2">
                  <a:txBody>
                    <a:bodyPr/>
                    <a:lstStyle/>
                    <a:p>
                      <a:pPr algn="ctr" rtl="0" fontAlgn="ctr"/>
                      <a:r>
                        <a:rPr lang="en-US" sz="1200" b="1" i="0" u="none" strike="noStrike" dirty="0">
                          <a:solidFill>
                            <a:srgbClr val="000000"/>
                          </a:solidFill>
                          <a:latin typeface="Calibri"/>
                        </a:rPr>
                        <a:t>07 minutes, </a:t>
                      </a:r>
                      <a:r>
                        <a:rPr lang="en-US" sz="1200" b="1" i="0" u="none" strike="noStrike" dirty="0" smtClean="0">
                          <a:solidFill>
                            <a:srgbClr val="000000"/>
                          </a:solidFill>
                          <a:latin typeface="Calibri"/>
                        </a:rPr>
                        <a:t>02 </a:t>
                      </a:r>
                      <a:r>
                        <a:rPr lang="en-US" sz="1200" b="1" i="0" u="none" strike="noStrike" dirty="0">
                          <a:solidFill>
                            <a:srgbClr val="000000"/>
                          </a:solidFill>
                          <a:latin typeface="Calibri"/>
                        </a:rPr>
                        <a:t>seconds</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gridSpan="2">
                  <a:txBody>
                    <a:bodyPr/>
                    <a:lstStyle/>
                    <a:p>
                      <a:pPr algn="ctr" rtl="0" fontAlgn="ctr"/>
                      <a:r>
                        <a:rPr lang="en-US" sz="1200" b="1" i="0" u="none" strike="noStrike" dirty="0">
                          <a:solidFill>
                            <a:srgbClr val="000000"/>
                          </a:solidFill>
                          <a:latin typeface="Calibri"/>
                        </a:rPr>
                        <a:t>10 minutes, </a:t>
                      </a:r>
                      <a:r>
                        <a:rPr lang="en-US" sz="1200" b="1" i="0" u="none" strike="noStrike" dirty="0" smtClean="0">
                          <a:solidFill>
                            <a:srgbClr val="000000"/>
                          </a:solidFill>
                          <a:latin typeface="Calibri"/>
                        </a:rPr>
                        <a:t>08 </a:t>
                      </a:r>
                      <a:r>
                        <a:rPr lang="en-US" sz="1200" b="1" i="0" u="none" strike="noStrike" dirty="0">
                          <a:solidFill>
                            <a:srgbClr val="000000"/>
                          </a:solidFill>
                          <a:latin typeface="Calibri"/>
                        </a:rPr>
                        <a:t>seconds</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hMerge="1">
                  <a:txBody>
                    <a:bodyPr/>
                    <a:lstStyle/>
                    <a:p>
                      <a:endParaRPr lang="en-US"/>
                    </a:p>
                  </a:txBody>
                  <a:tcPr/>
                </a:tc>
              </a:tr>
              <a:tr h="290716">
                <a:tc rowSpan="2">
                  <a:txBody>
                    <a:bodyPr/>
                    <a:lstStyle/>
                    <a:p>
                      <a:pPr algn="l" rtl="0" fontAlgn="ctr"/>
                      <a:r>
                        <a:rPr lang="en-US" sz="1100" b="1" i="0" u="none" strike="noStrike" dirty="0">
                          <a:solidFill>
                            <a:srgbClr val="000000"/>
                          </a:solidFill>
                          <a:latin typeface="Calibri"/>
                        </a:rPr>
                        <a:t>New Calls/Repeat Calls Report</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rowSpan="13" gridSpan="2">
                  <a:txBody>
                    <a:bodyPr/>
                    <a:lstStyle/>
                    <a:p>
                      <a:pPr algn="ctr" rtl="0" fontAlgn="ctr"/>
                      <a:r>
                        <a:rPr lang="en-US" sz="1000" b="1" i="0" u="none" strike="noStrike" dirty="0">
                          <a:solidFill>
                            <a:srgbClr val="FF0000"/>
                          </a:solidFill>
                          <a:latin typeface="Calibri"/>
                        </a:rPr>
                        <a:t>Data Not Recorded</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rowSpan="13" hMerge="1">
                  <a:txBody>
                    <a:bodyPr/>
                    <a:lstStyle/>
                    <a:p>
                      <a:endParaRPr lang="en-US"/>
                    </a:p>
                  </a:txBody>
                  <a:tcPr/>
                </a:tc>
                <a:tc>
                  <a:txBody>
                    <a:bodyPr/>
                    <a:lstStyle/>
                    <a:p>
                      <a:pPr algn="l" rtl="0" fontAlgn="ctr"/>
                      <a:r>
                        <a:rPr lang="en-US" sz="1000" b="1" i="0" u="none" strike="noStrike" dirty="0">
                          <a:solidFill>
                            <a:srgbClr val="FF0000"/>
                          </a:solidFill>
                          <a:latin typeface="Calibri"/>
                        </a:rPr>
                        <a:t>New Calls</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1" i="0" u="none" strike="noStrike" dirty="0">
                          <a:solidFill>
                            <a:srgbClr val="FF0000"/>
                          </a:solidFill>
                          <a:latin typeface="Calibri"/>
                        </a:rPr>
                        <a:t>66%</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1" i="0" u="none" strike="noStrike">
                          <a:solidFill>
                            <a:srgbClr val="FF0000"/>
                          </a:solidFill>
                          <a:latin typeface="Calibri"/>
                        </a:rPr>
                        <a:t>New Calls</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1" i="0" u="none" strike="noStrike" dirty="0" smtClean="0">
                          <a:solidFill>
                            <a:srgbClr val="FF0000"/>
                          </a:solidFill>
                          <a:latin typeface="Calibri"/>
                        </a:rPr>
                        <a:t>67%</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1" i="0" u="none" strike="noStrike">
                          <a:solidFill>
                            <a:srgbClr val="FF0000"/>
                          </a:solidFill>
                          <a:latin typeface="Calibri"/>
                        </a:rPr>
                        <a:t>New Calls</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1" i="0" u="none" strike="noStrike" dirty="0" smtClean="0">
                          <a:solidFill>
                            <a:srgbClr val="FF0000"/>
                          </a:solidFill>
                          <a:latin typeface="Calibri"/>
                        </a:rPr>
                        <a:t>66%</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307812">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0" i="0" u="none" strike="noStrike" dirty="0">
                          <a:solidFill>
                            <a:srgbClr val="000000"/>
                          </a:solidFill>
                          <a:latin typeface="Calibri"/>
                        </a:rPr>
                        <a:t>Repeat Calls</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dirty="0">
                          <a:solidFill>
                            <a:srgbClr val="000000"/>
                          </a:solidFill>
                          <a:latin typeface="Calibri"/>
                        </a:rPr>
                        <a:t>34%</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dirty="0">
                          <a:solidFill>
                            <a:srgbClr val="000000"/>
                          </a:solidFill>
                          <a:latin typeface="Calibri"/>
                        </a:rPr>
                        <a:t>Repeat Calls</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dirty="0">
                          <a:solidFill>
                            <a:srgbClr val="000000"/>
                          </a:solidFill>
                          <a:latin typeface="Calibri"/>
                        </a:rPr>
                        <a:t>Repeat Calls</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r>
              <a:tr h="290716">
                <a:tc rowSpan="2">
                  <a:txBody>
                    <a:bodyPr/>
                    <a:lstStyle/>
                    <a:p>
                      <a:pPr algn="l" rtl="0" fontAlgn="ctr"/>
                      <a:r>
                        <a:rPr lang="en-US" sz="1100" b="1" i="0" u="none" strike="noStrike" dirty="0">
                          <a:solidFill>
                            <a:srgbClr val="000000"/>
                          </a:solidFill>
                          <a:latin typeface="Calibri"/>
                        </a:rPr>
                        <a:t>Gender Report </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1" i="0" u="none" strike="noStrike">
                          <a:solidFill>
                            <a:srgbClr val="FF0000"/>
                          </a:solidFill>
                          <a:latin typeface="Calibri"/>
                        </a:rPr>
                        <a:t>Male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1" i="0" u="none" strike="noStrike">
                          <a:solidFill>
                            <a:srgbClr val="FF0000"/>
                          </a:solidFill>
                          <a:latin typeface="Calibri"/>
                        </a:rPr>
                        <a:t>78%</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1" i="0" u="none" strike="noStrike" dirty="0">
                          <a:solidFill>
                            <a:srgbClr val="FF0000"/>
                          </a:solidFill>
                          <a:latin typeface="Calibri"/>
                        </a:rPr>
                        <a:t>Male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1" i="0" u="none" strike="noStrike">
                          <a:solidFill>
                            <a:srgbClr val="FF0000"/>
                          </a:solidFill>
                          <a:latin typeface="Calibri"/>
                        </a:rPr>
                        <a:t>86%</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1" i="0" u="none" strike="noStrike" dirty="0">
                          <a:solidFill>
                            <a:srgbClr val="FF0000"/>
                          </a:solidFill>
                          <a:latin typeface="Calibri"/>
                        </a:rPr>
                        <a:t>Male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1" i="0" u="none" strike="noStrike" dirty="0">
                          <a:solidFill>
                            <a:srgbClr val="FF0000"/>
                          </a:solidFill>
                          <a:latin typeface="Calibri"/>
                        </a:rPr>
                        <a:t>82%</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307812">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0" i="0" u="none" strike="noStrike">
                          <a:solidFill>
                            <a:srgbClr val="000000"/>
                          </a:solidFill>
                          <a:latin typeface="Calibri"/>
                        </a:rPr>
                        <a:t>Female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a:solidFill>
                            <a:srgbClr val="000000"/>
                          </a:solidFill>
                          <a:latin typeface="Calibri"/>
                        </a:rPr>
                        <a:t>22%</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dirty="0">
                          <a:solidFill>
                            <a:srgbClr val="000000"/>
                          </a:solidFill>
                          <a:latin typeface="Calibri"/>
                        </a:rPr>
                        <a:t>Female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a:solidFill>
                            <a:srgbClr val="000000"/>
                          </a:solidFill>
                          <a:latin typeface="Calibri"/>
                        </a:rPr>
                        <a:t>14%</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a:solidFill>
                            <a:srgbClr val="000000"/>
                          </a:solidFill>
                          <a:latin typeface="Calibri"/>
                        </a:rPr>
                        <a:t>Female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a:solidFill>
                            <a:srgbClr val="000000"/>
                          </a:solidFill>
                          <a:latin typeface="Calibri"/>
                        </a:rPr>
                        <a:t>18%</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r>
              <a:tr h="290716">
                <a:tc rowSpan="5">
                  <a:txBody>
                    <a:bodyPr/>
                    <a:lstStyle/>
                    <a:p>
                      <a:pPr algn="l" rtl="0" fontAlgn="ctr"/>
                      <a:r>
                        <a:rPr lang="en-US" sz="1100" b="1" i="0" u="none" strike="noStrike" dirty="0">
                          <a:solidFill>
                            <a:srgbClr val="000000"/>
                          </a:solidFill>
                          <a:latin typeface="Calibri"/>
                        </a:rPr>
                        <a:t>Age Report  </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0" i="0" u="none" strike="noStrike">
                          <a:solidFill>
                            <a:srgbClr val="000000"/>
                          </a:solidFill>
                          <a:latin typeface="Calibri"/>
                        </a:rPr>
                        <a:t>Up to 5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a:solidFill>
                            <a:srgbClr val="000000"/>
                          </a:solidFill>
                          <a:latin typeface="Calibri"/>
                        </a:rPr>
                        <a:t>4%</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dirty="0">
                          <a:solidFill>
                            <a:srgbClr val="000000"/>
                          </a:solidFill>
                          <a:latin typeface="Calibri"/>
                        </a:rPr>
                        <a:t>Up to 5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a:solidFill>
                            <a:srgbClr val="000000"/>
                          </a:solidFill>
                          <a:latin typeface="Calibri"/>
                        </a:rPr>
                        <a:t>1%</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a:solidFill>
                            <a:srgbClr val="000000"/>
                          </a:solidFill>
                          <a:latin typeface="Calibri"/>
                        </a:rPr>
                        <a:t>Up to 5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a:solidFill>
                            <a:srgbClr val="000000"/>
                          </a:solidFill>
                          <a:latin typeface="Calibri"/>
                        </a:rPr>
                        <a:t>3%</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29071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0" i="0" u="none" strike="noStrike">
                          <a:solidFill>
                            <a:srgbClr val="000000"/>
                          </a:solidFill>
                          <a:latin typeface="Calibri"/>
                        </a:rPr>
                        <a:t>6 – 15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a:solidFill>
                            <a:srgbClr val="000000"/>
                          </a:solidFill>
                          <a:latin typeface="Calibri"/>
                        </a:rPr>
                        <a:t>3%</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dirty="0">
                          <a:solidFill>
                            <a:srgbClr val="000000"/>
                          </a:solidFill>
                          <a:latin typeface="Calibri"/>
                        </a:rPr>
                        <a:t>6 – 15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dirty="0">
                          <a:solidFill>
                            <a:srgbClr val="000000"/>
                          </a:solidFill>
                          <a:latin typeface="Calibri"/>
                        </a:rPr>
                        <a:t>2</a:t>
                      </a:r>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a:solidFill>
                            <a:srgbClr val="000000"/>
                          </a:solidFill>
                          <a:latin typeface="Calibri"/>
                        </a:rPr>
                        <a:t>6 – 15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a:solidFill>
                            <a:srgbClr val="000000"/>
                          </a:solidFill>
                          <a:latin typeface="Calibri"/>
                        </a:rPr>
                        <a:t>3%</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29071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1" i="0" u="none" strike="noStrike">
                          <a:solidFill>
                            <a:srgbClr val="FF0000"/>
                          </a:solidFill>
                          <a:latin typeface="Calibri"/>
                        </a:rPr>
                        <a:t>16 - 39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1" i="0" u="none" strike="noStrike">
                          <a:solidFill>
                            <a:srgbClr val="FF0000"/>
                          </a:solidFill>
                          <a:latin typeface="Calibri"/>
                        </a:rPr>
                        <a:t>68%</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1" i="0" u="none" strike="noStrike">
                          <a:solidFill>
                            <a:srgbClr val="FF0000"/>
                          </a:solidFill>
                          <a:latin typeface="Calibri"/>
                        </a:rPr>
                        <a:t>16 - 39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1" i="0" u="none" strike="noStrike" dirty="0" smtClean="0">
                          <a:solidFill>
                            <a:srgbClr val="FF0000"/>
                          </a:solidFill>
                          <a:latin typeface="Calibri"/>
                        </a:rPr>
                        <a:t>74%</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1" i="0" u="none" strike="noStrike" dirty="0">
                          <a:solidFill>
                            <a:srgbClr val="FF0000"/>
                          </a:solidFill>
                          <a:latin typeface="Calibri"/>
                        </a:rPr>
                        <a:t>16 - 39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1" i="0" u="none" strike="noStrike" dirty="0" smtClean="0">
                          <a:solidFill>
                            <a:srgbClr val="FF0000"/>
                          </a:solidFill>
                          <a:latin typeface="Calibri"/>
                        </a:rPr>
                        <a:t>71%</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290716">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0" i="0" u="none" strike="noStrike">
                          <a:solidFill>
                            <a:srgbClr val="000000"/>
                          </a:solidFill>
                          <a:latin typeface="Calibri"/>
                        </a:rPr>
                        <a:t>40 - 59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a:solidFill>
                            <a:srgbClr val="000000"/>
                          </a:solidFill>
                          <a:latin typeface="Calibri"/>
                        </a:rPr>
                        <a:t>20%</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a:solidFill>
                            <a:srgbClr val="000000"/>
                          </a:solidFill>
                          <a:latin typeface="Calibri"/>
                        </a:rPr>
                        <a:t>40 - 59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dirty="0">
                          <a:solidFill>
                            <a:srgbClr val="000000"/>
                          </a:solidFill>
                          <a:latin typeface="Calibri"/>
                        </a:rPr>
                        <a:t>40 - 59 Years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307812">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0" i="0" u="none" strike="noStrike">
                          <a:solidFill>
                            <a:srgbClr val="000000"/>
                          </a:solidFill>
                          <a:latin typeface="Calibri"/>
                        </a:rPr>
                        <a:t> Above 60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a:solidFill>
                            <a:srgbClr val="000000"/>
                          </a:solidFill>
                          <a:latin typeface="Calibri"/>
                        </a:rPr>
                        <a:t>5%</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a:solidFill>
                            <a:srgbClr val="000000"/>
                          </a:solidFill>
                          <a:latin typeface="Calibri"/>
                        </a:rPr>
                        <a:t> Above 60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dirty="0">
                          <a:solidFill>
                            <a:srgbClr val="000000"/>
                          </a:solidFill>
                          <a:latin typeface="Calibri"/>
                        </a:rPr>
                        <a:t>3</a:t>
                      </a:r>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dirty="0">
                          <a:solidFill>
                            <a:srgbClr val="000000"/>
                          </a:solidFill>
                          <a:latin typeface="Calibri"/>
                        </a:rPr>
                        <a:t> Above 60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a:solidFill>
                            <a:srgbClr val="000000"/>
                          </a:solidFill>
                          <a:latin typeface="Calibri"/>
                        </a:rPr>
                        <a:t>3</a:t>
                      </a:r>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r>
              <a:tr h="290716">
                <a:tc rowSpan="2">
                  <a:txBody>
                    <a:bodyPr/>
                    <a:lstStyle/>
                    <a:p>
                      <a:pPr algn="l" rtl="0" fontAlgn="ctr"/>
                      <a:r>
                        <a:rPr lang="en-US" sz="1100" b="1" i="0" u="none" strike="noStrike" dirty="0">
                          <a:solidFill>
                            <a:srgbClr val="000000"/>
                          </a:solidFill>
                          <a:latin typeface="Calibri"/>
                        </a:rPr>
                        <a:t>Call Medium Report </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1" i="0" u="none" strike="noStrike">
                          <a:solidFill>
                            <a:srgbClr val="FF0000"/>
                          </a:solidFill>
                          <a:latin typeface="Calibri"/>
                        </a:rPr>
                        <a:t>Mobile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1" i="0" u="none" strike="noStrike">
                          <a:solidFill>
                            <a:srgbClr val="FF0000"/>
                          </a:solidFill>
                          <a:latin typeface="Calibri"/>
                        </a:rPr>
                        <a:t>72%</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1" i="0" u="none" strike="noStrike">
                          <a:solidFill>
                            <a:srgbClr val="FF0000"/>
                          </a:solidFill>
                          <a:latin typeface="Calibri"/>
                        </a:rPr>
                        <a:t>Mobile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1" i="0" u="none" strike="noStrike" dirty="0" smtClean="0">
                          <a:solidFill>
                            <a:srgbClr val="FF0000"/>
                          </a:solidFill>
                          <a:latin typeface="Calibri"/>
                        </a:rPr>
                        <a:t>76%</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1" i="0" u="none" strike="noStrike" dirty="0">
                          <a:solidFill>
                            <a:srgbClr val="FF0000"/>
                          </a:solidFill>
                          <a:latin typeface="Calibri"/>
                        </a:rPr>
                        <a:t>Mobile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1" i="0" u="none" strike="noStrike" dirty="0" smtClean="0">
                          <a:solidFill>
                            <a:srgbClr val="FF0000"/>
                          </a:solidFill>
                          <a:latin typeface="Calibri"/>
                        </a:rPr>
                        <a:t>74%</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307812">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0" i="0" u="none" strike="noStrike">
                          <a:solidFill>
                            <a:srgbClr val="000000"/>
                          </a:solidFill>
                          <a:latin typeface="Calibri"/>
                        </a:rPr>
                        <a:t>Landline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a:solidFill>
                            <a:srgbClr val="000000"/>
                          </a:solidFill>
                          <a:latin typeface="Calibri"/>
                        </a:rPr>
                        <a:t>28%</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a:solidFill>
                            <a:srgbClr val="000000"/>
                          </a:solidFill>
                          <a:latin typeface="Calibri"/>
                        </a:rPr>
                        <a:t>Landline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dirty="0">
                          <a:solidFill>
                            <a:srgbClr val="000000"/>
                          </a:solidFill>
                          <a:latin typeface="Calibri"/>
                        </a:rPr>
                        <a:t>Landline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290716">
                <a:tc rowSpan="2">
                  <a:txBody>
                    <a:bodyPr/>
                    <a:lstStyle/>
                    <a:p>
                      <a:pPr algn="l" rtl="0" fontAlgn="ctr"/>
                      <a:r>
                        <a:rPr lang="en-US" sz="1100" b="1" i="0" u="none" strike="noStrike" dirty="0">
                          <a:solidFill>
                            <a:srgbClr val="000000"/>
                          </a:solidFill>
                          <a:latin typeface="Calibri"/>
                        </a:rPr>
                        <a:t>Call Origin Report </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1" i="0" u="none" strike="noStrike">
                          <a:solidFill>
                            <a:srgbClr val="FF0000"/>
                          </a:solidFill>
                          <a:latin typeface="Calibri"/>
                        </a:rPr>
                        <a:t>Karachi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1" i="0" u="none" strike="noStrike">
                          <a:solidFill>
                            <a:srgbClr val="FF0000"/>
                          </a:solidFill>
                          <a:latin typeface="Calibri"/>
                        </a:rPr>
                        <a:t>92%</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1" i="0" u="none" strike="noStrike">
                          <a:solidFill>
                            <a:srgbClr val="FF0000"/>
                          </a:solidFill>
                          <a:latin typeface="Calibri"/>
                        </a:rPr>
                        <a:t>Karachi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1" i="0" u="none" strike="noStrike" dirty="0" smtClean="0">
                          <a:solidFill>
                            <a:srgbClr val="FF0000"/>
                          </a:solidFill>
                          <a:latin typeface="Calibri"/>
                        </a:rPr>
                        <a:t>90%</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1" i="0" u="none" strike="noStrike" dirty="0">
                          <a:solidFill>
                            <a:srgbClr val="FF0000"/>
                          </a:solidFill>
                          <a:latin typeface="Calibri"/>
                        </a:rPr>
                        <a:t>Karachi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1" i="0" u="none" strike="noStrike" dirty="0" smtClean="0">
                          <a:solidFill>
                            <a:srgbClr val="FF0000"/>
                          </a:solidFill>
                          <a:latin typeface="Calibri"/>
                        </a:rPr>
                        <a:t>91%</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307812">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rtl="0" fontAlgn="ctr"/>
                      <a:r>
                        <a:rPr lang="en-US" sz="1000" b="0" i="0" u="none" strike="noStrike">
                          <a:solidFill>
                            <a:srgbClr val="000000"/>
                          </a:solidFill>
                          <a:latin typeface="Calibri"/>
                        </a:rPr>
                        <a:t>Out of Karachi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a:solidFill>
                            <a:srgbClr val="000000"/>
                          </a:solidFill>
                          <a:latin typeface="Calibri"/>
                        </a:rPr>
                        <a:t>8%</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a:solidFill>
                            <a:srgbClr val="000000"/>
                          </a:solidFill>
                          <a:latin typeface="Calibri"/>
                        </a:rPr>
                        <a:t>Out of Karachi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dirty="0">
                          <a:solidFill>
                            <a:srgbClr val="000000"/>
                          </a:solidFill>
                          <a:latin typeface="Calibri"/>
                        </a:rPr>
                        <a:t>Out of Karachi       </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r>
              <a:tr h="416619">
                <a:tc rowSpan="3">
                  <a:txBody>
                    <a:bodyPr/>
                    <a:lstStyle/>
                    <a:p>
                      <a:pPr algn="l" rtl="0" fontAlgn="ctr"/>
                      <a:r>
                        <a:rPr lang="en-US" sz="1100" b="1" i="0" u="none" strike="noStrike" dirty="0">
                          <a:solidFill>
                            <a:srgbClr val="000000"/>
                          </a:solidFill>
                          <a:latin typeface="Calibri"/>
                        </a:rPr>
                        <a:t>Top 3 Town (Karachi)</a:t>
                      </a:r>
                    </a:p>
                  </a:txBody>
                  <a:tcPr marL="5178" marR="5178" marT="51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2"/>
                    </a:solidFill>
                  </a:tcPr>
                </a:tc>
                <a:tc>
                  <a:txBody>
                    <a:bodyPr/>
                    <a:lstStyle/>
                    <a:p>
                      <a:pPr algn="l" rtl="0" fontAlgn="ctr"/>
                      <a:r>
                        <a:rPr lang="en-US" sz="1000" b="1" i="0" u="none" strike="noStrike">
                          <a:solidFill>
                            <a:srgbClr val="FF0000"/>
                          </a:solidFill>
                          <a:latin typeface="Calibri"/>
                        </a:rPr>
                        <a:t>Gulshan Town</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rtl="0" fontAlgn="ctr"/>
                      <a:r>
                        <a:rPr lang="en-US" sz="1000" b="1" i="0" u="none" strike="noStrike">
                          <a:solidFill>
                            <a:srgbClr val="FF0000"/>
                          </a:solidFill>
                          <a:latin typeface="Calibri"/>
                        </a:rPr>
                        <a:t>16%</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US" sz="1000" b="1" i="0" u="none" strike="noStrike">
                          <a:solidFill>
                            <a:srgbClr val="FF0000"/>
                          </a:solidFill>
                          <a:latin typeface="Calibri"/>
                        </a:rPr>
                        <a:t>Gulshan Town</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1" i="0" u="none" strike="noStrike">
                          <a:solidFill>
                            <a:srgbClr val="FF0000"/>
                          </a:solidFill>
                          <a:latin typeface="Calibri"/>
                        </a:rPr>
                        <a:t>16%</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1" i="0" u="none" strike="noStrike">
                          <a:solidFill>
                            <a:srgbClr val="FF0000"/>
                          </a:solidFill>
                          <a:latin typeface="Calibri"/>
                        </a:rPr>
                        <a:t>Gulshan Town</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1" i="0" u="none" strike="noStrike" dirty="0" smtClean="0">
                          <a:solidFill>
                            <a:srgbClr val="FF0000"/>
                          </a:solidFill>
                          <a:latin typeface="Calibri"/>
                        </a:rPr>
                        <a:t>13%</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1" i="0" u="none" strike="noStrike" dirty="0" smtClean="0">
                          <a:solidFill>
                            <a:srgbClr val="FF0000"/>
                          </a:solidFill>
                          <a:latin typeface="Calibri"/>
                        </a:rPr>
                        <a:t>Gulshan</a:t>
                      </a:r>
                      <a:r>
                        <a:rPr lang="en-US" sz="1000" b="1" i="0" u="none" strike="noStrike" baseline="0" dirty="0" smtClean="0">
                          <a:solidFill>
                            <a:srgbClr val="FF0000"/>
                          </a:solidFill>
                          <a:latin typeface="Calibri"/>
                        </a:rPr>
                        <a:t> Town</a:t>
                      </a:r>
                      <a:endParaRPr lang="en-US" sz="1000" b="1" i="0" u="none" strike="noStrike" dirty="0">
                        <a:solidFill>
                          <a:srgbClr val="FF0000"/>
                        </a:solidFill>
                        <a:latin typeface="Calibri"/>
                      </a:endParaRP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1" i="0" u="none" strike="noStrike" dirty="0" smtClean="0">
                          <a:solidFill>
                            <a:srgbClr val="FF0000"/>
                          </a:solidFill>
                          <a:latin typeface="Calibri"/>
                        </a:rPr>
                        <a:t>15%</a:t>
                      </a:r>
                      <a:endParaRPr lang="en-US" sz="1000" b="1" i="0" u="none" strike="noStrike" dirty="0">
                        <a:solidFill>
                          <a:srgbClr val="FF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416619">
                <a:tc vMerge="1">
                  <a:txBody>
                    <a:bodyPr/>
                    <a:lstStyle/>
                    <a:p>
                      <a:endParaRPr lang="en-US"/>
                    </a:p>
                  </a:txBody>
                  <a:tcPr/>
                </a:tc>
                <a:tc>
                  <a:txBody>
                    <a:bodyPr/>
                    <a:lstStyle/>
                    <a:p>
                      <a:pPr algn="l" rtl="0" fontAlgn="ctr"/>
                      <a:r>
                        <a:rPr lang="en-US" sz="1000" b="0" i="0" u="none" strike="noStrike">
                          <a:solidFill>
                            <a:srgbClr val="000000"/>
                          </a:solidFill>
                          <a:latin typeface="Calibri"/>
                        </a:rPr>
                        <a:t>Korangi Town</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rtl="0" fontAlgn="ctr"/>
                      <a:r>
                        <a:rPr lang="en-US" sz="1000" b="0" i="0" u="none" strike="noStrike">
                          <a:solidFill>
                            <a:srgbClr val="000000"/>
                          </a:solidFill>
                          <a:latin typeface="Calibri"/>
                        </a:rPr>
                        <a:t>15%</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US" sz="1000" b="0" i="0" u="none" strike="noStrike">
                          <a:solidFill>
                            <a:srgbClr val="000000"/>
                          </a:solidFill>
                          <a:latin typeface="Calibri"/>
                        </a:rPr>
                        <a:t>Korangi Town</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a:solidFill>
                            <a:srgbClr val="000000"/>
                          </a:solidFill>
                          <a:latin typeface="Calibri"/>
                        </a:rPr>
                        <a:t>15%</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a:solidFill>
                            <a:srgbClr val="000000"/>
                          </a:solidFill>
                          <a:latin typeface="Calibri"/>
                        </a:rPr>
                        <a:t>Saddar Town</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dirty="0" smtClean="0">
                          <a:solidFill>
                            <a:srgbClr val="000000"/>
                          </a:solidFill>
                          <a:latin typeface="Calibri"/>
                        </a:rPr>
                        <a:t>Korangi</a:t>
                      </a:r>
                      <a:endParaRPr lang="en-US" sz="1000" b="0" i="0" u="none" strike="noStrike" dirty="0">
                        <a:solidFill>
                          <a:srgbClr val="000000"/>
                        </a:solidFill>
                        <a:latin typeface="Calibri"/>
                      </a:endParaRP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C"/>
                    </a:solidFill>
                  </a:tcPr>
                </a:tc>
              </a:tr>
              <a:tr h="307812">
                <a:tc vMerge="1">
                  <a:txBody>
                    <a:bodyPr/>
                    <a:lstStyle/>
                    <a:p>
                      <a:endParaRPr lang="en-US"/>
                    </a:p>
                  </a:txBody>
                  <a:tcPr/>
                </a:tc>
                <a:tc>
                  <a:txBody>
                    <a:bodyPr/>
                    <a:lstStyle/>
                    <a:p>
                      <a:pPr algn="l" rtl="0" fontAlgn="ctr"/>
                      <a:r>
                        <a:rPr lang="en-US" sz="1000" b="0" i="0" u="none" strike="noStrike">
                          <a:solidFill>
                            <a:srgbClr val="000000"/>
                          </a:solidFill>
                          <a:latin typeface="Calibri"/>
                        </a:rPr>
                        <a:t>Malir Town</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rtl="0" fontAlgn="ctr"/>
                      <a:r>
                        <a:rPr lang="en-US" sz="1000" b="0" i="0" u="none" strike="noStrike">
                          <a:solidFill>
                            <a:srgbClr val="000000"/>
                          </a:solidFill>
                          <a:latin typeface="Calibri"/>
                        </a:rPr>
                        <a:t>10%</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l" rtl="0" fontAlgn="ctr"/>
                      <a:r>
                        <a:rPr lang="en-US" sz="1000" b="0" i="0" u="none" strike="noStrike" dirty="0" err="1">
                          <a:solidFill>
                            <a:srgbClr val="000000"/>
                          </a:solidFill>
                          <a:latin typeface="Calibri"/>
                        </a:rPr>
                        <a:t>Malir</a:t>
                      </a:r>
                      <a:r>
                        <a:rPr lang="en-US" sz="1000" b="0" i="0" u="none" strike="noStrike" dirty="0">
                          <a:solidFill>
                            <a:srgbClr val="000000"/>
                          </a:solidFill>
                          <a:latin typeface="Calibri"/>
                        </a:rPr>
                        <a:t> Town</a:t>
                      </a: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ctr" rtl="0" fontAlgn="ctr"/>
                      <a:r>
                        <a:rPr lang="en-US" sz="1000" b="0" i="0" u="none" strike="noStrike" dirty="0">
                          <a:solidFill>
                            <a:srgbClr val="000000"/>
                          </a:solidFill>
                          <a:latin typeface="Calibri"/>
                        </a:rPr>
                        <a:t>10%</a:t>
                      </a: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C6E7"/>
                    </a:solidFill>
                  </a:tcPr>
                </a:tc>
                <a:tc>
                  <a:txBody>
                    <a:bodyPr/>
                    <a:lstStyle/>
                    <a:p>
                      <a:pPr algn="l" rtl="0" fontAlgn="ctr"/>
                      <a:r>
                        <a:rPr lang="en-US" sz="1000" b="0" i="0" u="none" strike="noStrike" dirty="0" smtClean="0">
                          <a:solidFill>
                            <a:srgbClr val="000000"/>
                          </a:solidFill>
                          <a:latin typeface="Calibri"/>
                        </a:rPr>
                        <a:t>Malir</a:t>
                      </a:r>
                      <a:endParaRPr lang="en-US" sz="1000" b="0" i="0" u="none" strike="noStrike" dirty="0">
                        <a:solidFill>
                          <a:srgbClr val="000000"/>
                        </a:solidFill>
                        <a:latin typeface="Calibri"/>
                      </a:endParaRP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rtl="0" fontAlgn="ctr"/>
                      <a:r>
                        <a:rPr lang="en-US" sz="1000" b="0" i="0" u="none" strike="noStrike" dirty="0">
                          <a:solidFill>
                            <a:srgbClr val="000000"/>
                          </a:solidFill>
                          <a:latin typeface="Calibri"/>
                        </a:rPr>
                        <a:t>8</a:t>
                      </a:r>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l" rtl="0" fontAlgn="ctr"/>
                      <a:r>
                        <a:rPr lang="en-US" sz="1000" b="0" i="0" u="none" strike="noStrike" dirty="0" smtClean="0">
                          <a:solidFill>
                            <a:srgbClr val="000000"/>
                          </a:solidFill>
                          <a:latin typeface="Calibri"/>
                        </a:rPr>
                        <a:t>Malir</a:t>
                      </a:r>
                      <a:endParaRPr lang="en-US" sz="1000" b="0" i="0" u="none" strike="noStrike" dirty="0">
                        <a:solidFill>
                          <a:srgbClr val="000000"/>
                        </a:solidFill>
                        <a:latin typeface="Calibri"/>
                      </a:endParaRPr>
                    </a:p>
                  </a:txBody>
                  <a:tcPr marL="5178" marR="5178" marT="51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c>
                  <a:txBody>
                    <a:bodyPr/>
                    <a:lstStyle/>
                    <a:p>
                      <a:pPr algn="ctr" rtl="0" fontAlgn="ct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5178" marR="5178" marT="51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C"/>
                    </a:solidFill>
                  </a:tcPr>
                </a:tc>
              </a:tr>
            </a:tbl>
          </a:graphicData>
        </a:graphic>
      </p:graphicFrame>
    </p:spTree>
    <p:extLst>
      <p:ext uri="{BB962C8B-B14F-4D97-AF65-F5344CB8AC3E}">
        <p14:creationId xmlns:p14="http://schemas.microsoft.com/office/powerpoint/2010/main" val="59766296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0"/>
            <a:ext cx="4038600" cy="6172200"/>
          </a:xfrm>
          <a:prstGeom prst="rect">
            <a:avLst/>
          </a:prstGeom>
        </p:spPr>
      </p:pic>
      <p:sp>
        <p:nvSpPr>
          <p:cNvPr id="2" name="Rectangle 1"/>
          <p:cNvSpPr/>
          <p:nvPr/>
        </p:nvSpPr>
        <p:spPr>
          <a:xfrm>
            <a:off x="0" y="609600"/>
            <a:ext cx="4876800" cy="5355312"/>
          </a:xfrm>
          <a:prstGeom prst="rect">
            <a:avLst/>
          </a:prstGeom>
        </p:spPr>
        <p:txBody>
          <a:bodyPr wrap="square">
            <a:spAutoFit/>
          </a:bodyPr>
          <a:lstStyle/>
          <a:p>
            <a:pPr marL="285750" lvl="0" indent="-285750" algn="just">
              <a:buFont typeface="Wingdings" pitchFamily="2" charset="2"/>
              <a:buChar char="§"/>
            </a:pPr>
            <a:r>
              <a:rPr lang="en-SG" b="1" dirty="0" smtClean="0">
                <a:cs typeface="Calibri" pitchFamily="34" charset="0"/>
              </a:rPr>
              <a:t>Early-stage interventions and detection of medical conditions </a:t>
            </a:r>
            <a:r>
              <a:rPr lang="en-SG" dirty="0" smtClean="0"/>
              <a:t>in order to prevent the 40% of premature deaths in Pakistan </a:t>
            </a:r>
          </a:p>
          <a:p>
            <a:pPr marL="285750" lvl="0" indent="-285750" algn="just"/>
            <a:endParaRPr lang="en-SG" dirty="0" smtClean="0">
              <a:cs typeface="Calibri" pitchFamily="34" charset="0"/>
            </a:endParaRPr>
          </a:p>
          <a:p>
            <a:pPr marL="285750" indent="-285750" algn="just">
              <a:buFont typeface="Wingdings" pitchFamily="2" charset="2"/>
              <a:buChar char="§"/>
            </a:pPr>
            <a:r>
              <a:rPr lang="en-SG" b="1" dirty="0" smtClean="0">
                <a:cs typeface="Calibri" pitchFamily="34" charset="0"/>
              </a:rPr>
              <a:t>Timely referral to the right healthcare facility reduce load of patients on major Public and Private Hospitals </a:t>
            </a:r>
            <a:r>
              <a:rPr lang="en-SG" dirty="0" smtClean="0"/>
              <a:t>with high-density impact on tertiary and secondary health care facilities.</a:t>
            </a:r>
          </a:p>
          <a:p>
            <a:pPr marL="285750" indent="-285750" algn="just"/>
            <a:endParaRPr lang="en-SG" dirty="0" smtClean="0"/>
          </a:p>
          <a:p>
            <a:pPr marL="285750" indent="-285750" algn="just">
              <a:buFont typeface="Wingdings" pitchFamily="2" charset="2"/>
              <a:buChar char="§"/>
            </a:pPr>
            <a:r>
              <a:rPr lang="en-SG" b="1" dirty="0" smtClean="0">
                <a:cs typeface="Calibri" pitchFamily="34" charset="0"/>
              </a:rPr>
              <a:t>Reducing the Incidence </a:t>
            </a:r>
            <a:r>
              <a:rPr lang="en-SG" dirty="0" smtClean="0"/>
              <a:t>of chronic diseases by </a:t>
            </a:r>
            <a:r>
              <a:rPr lang="en-US" dirty="0" smtClean="0"/>
              <a:t>increasing healthy habit uptake in high risk communities.</a:t>
            </a:r>
          </a:p>
          <a:p>
            <a:pPr marL="285750" indent="-285750" algn="just">
              <a:buFont typeface="Wingdings" pitchFamily="2" charset="2"/>
              <a:buChar char="§"/>
            </a:pPr>
            <a:endParaRPr lang="en-SG" dirty="0" smtClean="0"/>
          </a:p>
          <a:p>
            <a:pPr marL="285750" lvl="1" indent="-285750" algn="just">
              <a:buFont typeface="Wingdings" pitchFamily="2" charset="2"/>
              <a:buChar char="§"/>
            </a:pPr>
            <a:r>
              <a:rPr lang="en-SG" b="1" dirty="0" smtClean="0">
                <a:cs typeface="Calibri" pitchFamily="34" charset="0"/>
              </a:rPr>
              <a:t>Reducing the Barriers </a:t>
            </a:r>
            <a:r>
              <a:rPr lang="en-SG" dirty="0" smtClean="0"/>
              <a:t>(like transportation cost and other indirect medical expenses).</a:t>
            </a:r>
            <a:endParaRPr lang="en-US" dirty="0" smtClean="0"/>
          </a:p>
          <a:p>
            <a:pPr marL="285750" indent="-285750" algn="just">
              <a:buFont typeface="Wingdings" pitchFamily="2" charset="2"/>
              <a:buChar char="§"/>
            </a:pPr>
            <a:endParaRPr lang="en-SG" dirty="0" smtClean="0">
              <a:cs typeface="Calibri" pitchFamily="34" charset="0"/>
            </a:endParaRPr>
          </a:p>
          <a:p>
            <a:pPr marL="285750" indent="-285750" algn="just">
              <a:buFont typeface="Wingdings" pitchFamily="2" charset="2"/>
              <a:buChar char="§"/>
            </a:pPr>
            <a:r>
              <a:rPr lang="en-SG" b="1" dirty="0" smtClean="0">
                <a:cs typeface="Calibri" pitchFamily="34" charset="0"/>
              </a:rPr>
              <a:t>Women and Youth Empowerment </a:t>
            </a:r>
            <a:r>
              <a:rPr lang="en-SG" dirty="0" smtClean="0"/>
              <a:t>by encouraging them to seek health advice on phone.</a:t>
            </a:r>
            <a:endParaRPr lang="en-US" dirty="0">
              <a:cs typeface="Calibri" pitchFamily="34" charset="0"/>
            </a:endParaRPr>
          </a:p>
        </p:txBody>
      </p:sp>
      <p:grpSp>
        <p:nvGrpSpPr>
          <p:cNvPr id="4" name="Group 10"/>
          <p:cNvGrpSpPr/>
          <p:nvPr/>
        </p:nvGrpSpPr>
        <p:grpSpPr>
          <a:xfrm>
            <a:off x="0" y="6164581"/>
            <a:ext cx="9144000" cy="693420"/>
            <a:chOff x="0" y="6164581"/>
            <a:chExt cx="9144000" cy="693420"/>
          </a:xfrm>
        </p:grpSpPr>
        <p:sp>
          <p:nvSpPr>
            <p:cNvPr id="12" name="Rectangle 11"/>
            <p:cNvSpPr/>
            <p:nvPr/>
          </p:nvSpPr>
          <p:spPr>
            <a:xfrm>
              <a:off x="0" y="6172200"/>
              <a:ext cx="9144000" cy="685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Calibri" pitchFamily="34" charset="0"/>
                  <a:cs typeface="Calibri" pitchFamily="34" charset="0"/>
                </a:rPr>
                <a:t>AMANTELEHEALTH </a:t>
              </a:r>
            </a:p>
            <a:p>
              <a:pPr algn="ctr"/>
              <a:r>
                <a:rPr lang="en-US" sz="2000" b="1" dirty="0" smtClean="0">
                  <a:latin typeface="Calibri" pitchFamily="34" charset="0"/>
                  <a:cs typeface="Calibri" pitchFamily="34" charset="0"/>
                </a:rPr>
                <a:t>021-111-11-3737</a:t>
              </a:r>
              <a:endParaRPr lang="en-US" sz="2000" b="1" dirty="0">
                <a:latin typeface="Calibri" pitchFamily="34" charset="0"/>
                <a:cs typeface="Calibri" pitchFamily="34" charset="0"/>
              </a:endParaRP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0" y="6164581"/>
              <a:ext cx="1447800" cy="693420"/>
            </a:xfrm>
            <a:prstGeom prst="rect">
              <a:avLst/>
            </a:prstGeom>
          </p:spPr>
        </p:pic>
      </p:grpSp>
      <p:sp>
        <p:nvSpPr>
          <p:cNvPr id="8" name="TextBox 7"/>
          <p:cNvSpPr txBox="1"/>
          <p:nvPr/>
        </p:nvSpPr>
        <p:spPr>
          <a:xfrm>
            <a:off x="0" y="0"/>
            <a:ext cx="9144000" cy="584775"/>
          </a:xfrm>
          <a:prstGeom prst="rect">
            <a:avLst/>
          </a:prstGeom>
          <a:solidFill>
            <a:srgbClr val="92D050"/>
          </a:solidFill>
        </p:spPr>
        <p:txBody>
          <a:bodyPr wrap="square" rtlCol="0">
            <a:spAutoFit/>
          </a:bodyPr>
          <a:lstStyle/>
          <a:p>
            <a:r>
              <a:rPr lang="en-US" sz="3200" b="1" dirty="0" smtClean="0"/>
              <a:t>AMANTELEHEALTH – Impact &amp; Outcomes</a:t>
            </a:r>
            <a:endParaRPr lang="en-US" sz="3200" b="1" i="1" dirty="0"/>
          </a:p>
        </p:txBody>
      </p:sp>
    </p:spTree>
    <p:extLst>
      <p:ext uri="{BB962C8B-B14F-4D97-AF65-F5344CB8AC3E}">
        <p14:creationId xmlns:p14="http://schemas.microsoft.com/office/powerpoint/2010/main" val="3192582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623"/>
          <a:stretch/>
        </p:blipFill>
        <p:spPr>
          <a:xfrm>
            <a:off x="-12045" y="0"/>
            <a:ext cx="9239276" cy="6858000"/>
          </a:xfrm>
          <a:prstGeom prst="rect">
            <a:avLst/>
          </a:prstGeom>
        </p:spPr>
      </p:pic>
      <p:grpSp>
        <p:nvGrpSpPr>
          <p:cNvPr id="7" name="Group 6"/>
          <p:cNvGrpSpPr/>
          <p:nvPr/>
        </p:nvGrpSpPr>
        <p:grpSpPr>
          <a:xfrm>
            <a:off x="76200" y="762000"/>
            <a:ext cx="3581400" cy="4648200"/>
            <a:chOff x="0" y="0"/>
            <a:chExt cx="3581400" cy="4648200"/>
          </a:xfrm>
        </p:grpSpPr>
        <p:sp>
          <p:nvSpPr>
            <p:cNvPr id="6" name="Rectangle 5"/>
            <p:cNvSpPr/>
            <p:nvPr/>
          </p:nvSpPr>
          <p:spPr bwMode="auto">
            <a:xfrm>
              <a:off x="0" y="0"/>
              <a:ext cx="3581400" cy="4648200"/>
            </a:xfrm>
            <a:prstGeom prst="rect">
              <a:avLst/>
            </a:prstGeom>
            <a:solidFill>
              <a:schemeClr val="bg1">
                <a:alpha val="7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Arial" charset="0"/>
              </a:endParaRPr>
            </a:p>
            <a:p>
              <a:pPr fontAlgn="base">
                <a:spcBef>
                  <a:spcPct val="0"/>
                </a:spcBef>
                <a:spcAft>
                  <a:spcPct val="0"/>
                </a:spcAft>
              </a:pPr>
              <a:endParaRPr kumimoji="0" lang="en-US" sz="1600" b="1" i="0" u="none" strike="noStrike" cap="none" normalizeH="0" baseline="0" dirty="0" smtClean="0">
                <a:ln>
                  <a:noFill/>
                </a:ln>
                <a:solidFill>
                  <a:schemeClr val="tx1"/>
                </a:solidFill>
                <a:effectLst/>
                <a:latin typeface="Arial" charset="0"/>
              </a:endParaRPr>
            </a:p>
            <a:p>
              <a:pPr fontAlgn="base">
                <a:spcBef>
                  <a:spcPct val="0"/>
                </a:spcBef>
                <a:spcAft>
                  <a:spcPct val="0"/>
                </a:spcAft>
              </a:pPr>
              <a:endParaRPr lang="en-US" sz="1600" b="1" dirty="0" smtClean="0">
                <a:latin typeface="Arial" charset="0"/>
              </a:endParaRPr>
            </a:p>
            <a:p>
              <a:pPr fontAlgn="base">
                <a:spcBef>
                  <a:spcPct val="0"/>
                </a:spcBef>
                <a:spcAft>
                  <a:spcPct val="0"/>
                </a:spcAft>
              </a:pPr>
              <a:r>
                <a:rPr kumimoji="0" lang="en-US" sz="2400" b="1" i="0" u="none" strike="noStrike" cap="none" normalizeH="0" baseline="0" dirty="0" smtClean="0">
                  <a:ln>
                    <a:noFill/>
                  </a:ln>
                  <a:solidFill>
                    <a:schemeClr val="tx1"/>
                  </a:solidFill>
                  <a:effectLst/>
                </a:rPr>
                <a:t>ICT Goal: </a:t>
              </a:r>
              <a:r>
                <a:rPr lang="en-US" sz="2400" dirty="0" smtClean="0"/>
                <a:t>By using mHealth technology support CHW’s to make early decisions, enable data compilation, real-time surveillance, improve treatment compliance,  epidemic management, health promotion and disease prevention.</a:t>
              </a:r>
              <a:endParaRPr kumimoji="0" lang="en-US" sz="2400" b="1" i="0" u="none" strike="noStrike" cap="none" normalizeH="0" baseline="0" dirty="0" smtClean="0">
                <a:ln>
                  <a:noFill/>
                </a:ln>
                <a:solidFill>
                  <a:schemeClr val="tx1"/>
                </a:solidFill>
                <a:effectLst/>
              </a:endParaRPr>
            </a:p>
          </p:txBody>
        </p:sp>
        <p:sp>
          <p:nvSpPr>
            <p:cNvPr id="16" name="TextBox 15"/>
            <p:cNvSpPr txBox="1"/>
            <p:nvPr/>
          </p:nvSpPr>
          <p:spPr>
            <a:xfrm>
              <a:off x="0" y="0"/>
              <a:ext cx="3581400" cy="646331"/>
            </a:xfrm>
            <a:prstGeom prst="rect">
              <a:avLst/>
            </a:prstGeom>
            <a:solidFill>
              <a:srgbClr val="92D050"/>
            </a:solidFill>
          </p:spPr>
          <p:txBody>
            <a:bodyPr wrap="square" rtlCol="0">
              <a:spAutoFit/>
            </a:bodyPr>
            <a:lstStyle/>
            <a:p>
              <a:pPr algn="ctr"/>
              <a:r>
                <a:rPr lang="en-US" b="1" dirty="0" smtClean="0">
                  <a:latin typeface="Arial" charset="0"/>
                </a:rPr>
                <a:t>AMAN Community Health Care Program</a:t>
              </a:r>
              <a:endParaRPr lang="en-US" dirty="0"/>
            </a:p>
          </p:txBody>
        </p:sp>
      </p:grpSp>
    </p:spTree>
    <p:extLst>
      <p:ext uri="{BB962C8B-B14F-4D97-AF65-F5344CB8AC3E}">
        <p14:creationId xmlns:p14="http://schemas.microsoft.com/office/powerpoint/2010/main" val="2886284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graphicFrame>
        <p:nvGraphicFramePr>
          <p:cNvPr id="9218" name="Rectangle 24" hidden="1"/>
          <p:cNvGraphicFramePr>
            <a:graphicFrameLocks/>
          </p:cNvGraphicFramePr>
          <p:nvPr>
            <p:custDataLst>
              <p:tags r:id="rId2"/>
            </p:custDataLst>
          </p:nvPr>
        </p:nvGraphicFramePr>
        <p:xfrm>
          <a:off x="0" y="1"/>
          <a:ext cx="161984" cy="161975"/>
        </p:xfrm>
        <a:graphic>
          <a:graphicData uri="http://schemas.openxmlformats.org/presentationml/2006/ole">
            <mc:AlternateContent xmlns:mc="http://schemas.openxmlformats.org/markup-compatibility/2006">
              <mc:Choice xmlns:v="urn:schemas-microsoft-com:vml" Requires="v">
                <p:oleObj spid="_x0000_s32771" name="think-cell Slide" r:id="rId6" imgW="0" imgH="0" progId="">
                  <p:embed/>
                </p:oleObj>
              </mc:Choice>
              <mc:Fallback>
                <p:oleObj name="think-cell Slide" r:id="rId6"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61984" cy="1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5562600" y="0"/>
            <a:ext cx="3581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i="1" u="sng" dirty="0" smtClean="0"/>
          </a:p>
          <a:p>
            <a:endParaRPr lang="en-US" i="1" u="sng" dirty="0" smtClean="0"/>
          </a:p>
          <a:p>
            <a:endParaRPr lang="en-US" i="1" u="sng" dirty="0" smtClean="0"/>
          </a:p>
          <a:p>
            <a:r>
              <a:rPr lang="en-US" i="1" u="sng" dirty="0" smtClean="0"/>
              <a:t>Expected Outcomes from ICT Solution:</a:t>
            </a:r>
          </a:p>
          <a:p>
            <a:endParaRPr lang="en-US" i="1" u="sng" dirty="0" smtClean="0"/>
          </a:p>
          <a:p>
            <a:pPr marL="342900" indent="-342900">
              <a:buFont typeface="+mj-lt"/>
              <a:buAutoNum type="arabicPeriod"/>
            </a:pPr>
            <a:r>
              <a:rPr lang="en-US" dirty="0" smtClean="0"/>
              <a:t>Effective implementation of the ICT solution will enable CHW to provide quality service intervention aided by decision support system. </a:t>
            </a:r>
          </a:p>
          <a:p>
            <a:pPr marL="342900" indent="-342900">
              <a:buFont typeface="+mj-lt"/>
              <a:buAutoNum type="arabicPeriod"/>
            </a:pPr>
            <a:endParaRPr lang="en-US" dirty="0" smtClean="0"/>
          </a:p>
          <a:p>
            <a:pPr marL="342900" indent="-342900">
              <a:buFont typeface="+mj-lt"/>
              <a:buAutoNum type="arabicPeriod"/>
            </a:pPr>
            <a:r>
              <a:rPr lang="en-US" dirty="0" smtClean="0"/>
              <a:t>Tracking GPS coordinates will allow real time surveillance of field operations.</a:t>
            </a:r>
          </a:p>
          <a:p>
            <a:pPr marL="342900" indent="-342900"/>
            <a:endParaRPr lang="en-US" dirty="0" smtClean="0"/>
          </a:p>
          <a:p>
            <a:pPr marL="342900" indent="-342900"/>
            <a:r>
              <a:rPr lang="en-US" dirty="0" smtClean="0"/>
              <a:t>3.   Report generation , KPI reporting will be in real time and more credible.  </a:t>
            </a:r>
            <a:endParaRPr lang="en-US" dirty="0"/>
          </a:p>
        </p:txBody>
      </p:sp>
      <p:sp>
        <p:nvSpPr>
          <p:cNvPr id="19" name="Rectangle 18"/>
          <p:cNvSpPr/>
          <p:nvPr/>
        </p:nvSpPr>
        <p:spPr>
          <a:xfrm>
            <a:off x="-22218" y="6599740"/>
            <a:ext cx="9144000" cy="2125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562600" y="0"/>
            <a:ext cx="3581400" cy="646331"/>
          </a:xfrm>
          <a:prstGeom prst="rect">
            <a:avLst/>
          </a:prstGeom>
          <a:solidFill>
            <a:srgbClr val="92D050"/>
          </a:solidFill>
        </p:spPr>
        <p:txBody>
          <a:bodyPr wrap="square" rtlCol="0">
            <a:spAutoFit/>
          </a:bodyPr>
          <a:lstStyle/>
          <a:p>
            <a:pPr algn="ctr"/>
            <a:r>
              <a:rPr lang="en-US" b="1" dirty="0" smtClean="0">
                <a:latin typeface="Arial" charset="0"/>
              </a:rPr>
              <a:t>AMAN Community Health Care Program</a:t>
            </a:r>
            <a:endParaRPr lang="en-US" dirty="0"/>
          </a:p>
        </p:txBody>
      </p:sp>
    </p:spTree>
    <p:extLst>
      <p:ext uri="{BB962C8B-B14F-4D97-AF65-F5344CB8AC3E}">
        <p14:creationId xmlns:p14="http://schemas.microsoft.com/office/powerpoint/2010/main" val="408707481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tretch>
            <a:fillRect/>
          </a:stretch>
        </p:blipFill>
        <p:spPr bwMode="auto">
          <a:xfrm>
            <a:off x="0" y="685799"/>
            <a:ext cx="9102058" cy="617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0"/>
            <a:ext cx="9144000" cy="584775"/>
          </a:xfrm>
          <a:prstGeom prst="rect">
            <a:avLst/>
          </a:prstGeom>
          <a:solidFill>
            <a:srgbClr val="92D050"/>
          </a:solidFill>
        </p:spPr>
        <p:txBody>
          <a:bodyPr wrap="square" rtlCol="0">
            <a:spAutoFit/>
          </a:bodyPr>
          <a:lstStyle/>
          <a:p>
            <a:r>
              <a:rPr lang="en-US" sz="3200" b="1" dirty="0" smtClean="0"/>
              <a:t>Future of ICT in AMANHEALTH</a:t>
            </a:r>
            <a:endParaRPr lang="en-US" sz="3200" b="1" i="1" dirty="0"/>
          </a:p>
        </p:txBody>
      </p:sp>
      <p:sp>
        <p:nvSpPr>
          <p:cNvPr id="7" name="TextBox 6"/>
          <p:cNvSpPr txBox="1"/>
          <p:nvPr/>
        </p:nvSpPr>
        <p:spPr>
          <a:xfrm>
            <a:off x="304800" y="762000"/>
            <a:ext cx="8382000" cy="400110"/>
          </a:xfrm>
          <a:prstGeom prst="rect">
            <a:avLst/>
          </a:prstGeom>
          <a:noFill/>
        </p:spPr>
        <p:txBody>
          <a:bodyPr wrap="square" rtlCol="0">
            <a:spAutoFit/>
          </a:bodyPr>
          <a:lstStyle/>
          <a:p>
            <a:pPr algn="ctr"/>
            <a:r>
              <a:rPr lang="en-US" sz="2000" b="1" dirty="0" smtClean="0"/>
              <a:t>Integrated Health Echo System</a:t>
            </a:r>
            <a:endParaRPr lang="en-US" sz="2000" b="1" dirty="0"/>
          </a:p>
        </p:txBody>
      </p:sp>
    </p:spTree>
    <p:extLst>
      <p:ext uri="{BB962C8B-B14F-4D97-AF65-F5344CB8AC3E}">
        <p14:creationId xmlns:p14="http://schemas.microsoft.com/office/powerpoint/2010/main" val="30171216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rgbClr val="92D050"/>
          </a:solidFill>
        </p:spPr>
        <p:txBody>
          <a:bodyPr wrap="square" rtlCol="0">
            <a:spAutoFit/>
          </a:bodyPr>
          <a:lstStyle/>
          <a:p>
            <a:r>
              <a:rPr lang="en-US" sz="3200" b="1" dirty="0" smtClean="0"/>
              <a:t>Challenges for ICT Enabling Services of AMAN</a:t>
            </a:r>
            <a:endParaRPr lang="en-US" sz="3200" b="1" i="1" dirty="0"/>
          </a:p>
        </p:txBody>
      </p:sp>
      <p:sp>
        <p:nvSpPr>
          <p:cNvPr id="4" name="TextBox 3"/>
          <p:cNvSpPr txBox="1"/>
          <p:nvPr/>
        </p:nvSpPr>
        <p:spPr>
          <a:xfrm>
            <a:off x="304800" y="762000"/>
            <a:ext cx="8534400" cy="5632311"/>
          </a:xfrm>
          <a:prstGeom prst="rect">
            <a:avLst/>
          </a:prstGeom>
          <a:noFill/>
        </p:spPr>
        <p:txBody>
          <a:bodyPr wrap="square" rtlCol="0">
            <a:spAutoFit/>
          </a:bodyPr>
          <a:lstStyle/>
          <a:p>
            <a:pPr marL="342900" lvl="0" indent="-342900">
              <a:buFont typeface="+mj-lt"/>
              <a:buAutoNum type="arabicPeriod"/>
            </a:pPr>
            <a:r>
              <a:rPr lang="en-US" sz="2000" b="1" dirty="0" smtClean="0">
                <a:solidFill>
                  <a:schemeClr val="tx2"/>
                </a:solidFill>
              </a:rPr>
              <a:t>Lack of Leadership, Governance and Policy in eHealth -  </a:t>
            </a:r>
            <a:r>
              <a:rPr lang="en-US" sz="2000" dirty="0" smtClean="0">
                <a:solidFill>
                  <a:schemeClr val="tx2"/>
                </a:solidFill>
              </a:rPr>
              <a:t>No</a:t>
            </a:r>
            <a:r>
              <a:rPr lang="en-US" sz="2000" b="1" dirty="0" smtClean="0">
                <a:solidFill>
                  <a:schemeClr val="tx2"/>
                </a:solidFill>
              </a:rPr>
              <a:t> </a:t>
            </a:r>
            <a:r>
              <a:rPr lang="en-US" sz="2000" dirty="0" smtClean="0">
                <a:solidFill>
                  <a:schemeClr val="tx2"/>
                </a:solidFill>
              </a:rPr>
              <a:t>country eHealth Policy or Strategy</a:t>
            </a:r>
          </a:p>
          <a:p>
            <a:pPr marL="342900" lvl="0" indent="-342900">
              <a:buFont typeface="+mj-lt"/>
              <a:buAutoNum type="arabicPeriod"/>
            </a:pPr>
            <a:endParaRPr lang="en-US" sz="2000" dirty="0" smtClean="0">
              <a:solidFill>
                <a:schemeClr val="tx2"/>
              </a:solidFill>
            </a:endParaRPr>
          </a:p>
          <a:p>
            <a:pPr marL="342900" lvl="0" indent="-342900">
              <a:buFont typeface="+mj-lt"/>
              <a:buAutoNum type="arabicPeriod"/>
            </a:pPr>
            <a:r>
              <a:rPr lang="en-US" sz="2000" b="1" dirty="0" smtClean="0">
                <a:solidFill>
                  <a:schemeClr val="tx2"/>
                </a:solidFill>
              </a:rPr>
              <a:t>Legal</a:t>
            </a:r>
            <a:r>
              <a:rPr lang="en-US" sz="2000" dirty="0" smtClean="0">
                <a:solidFill>
                  <a:schemeClr val="tx2"/>
                </a:solidFill>
              </a:rPr>
              <a:t> - lack of legal frameworks to support implementation of eHealth services</a:t>
            </a:r>
          </a:p>
          <a:p>
            <a:pPr marL="342900" lvl="0" indent="-342900">
              <a:buFont typeface="+mj-lt"/>
              <a:buAutoNum type="arabicPeriod"/>
            </a:pPr>
            <a:endParaRPr lang="en-US" sz="2000" dirty="0" smtClean="0">
              <a:solidFill>
                <a:schemeClr val="tx2"/>
              </a:solidFill>
            </a:endParaRPr>
          </a:p>
          <a:p>
            <a:pPr marL="342900" lvl="0" indent="-342900">
              <a:buFont typeface="+mj-lt"/>
              <a:buAutoNum type="arabicPeriod"/>
            </a:pPr>
            <a:r>
              <a:rPr lang="en-US" sz="2000" b="1" dirty="0" smtClean="0">
                <a:solidFill>
                  <a:schemeClr val="tx2"/>
                </a:solidFill>
              </a:rPr>
              <a:t>Human Resources – </a:t>
            </a:r>
            <a:r>
              <a:rPr lang="en-US" sz="2000" dirty="0" smtClean="0">
                <a:solidFill>
                  <a:schemeClr val="tx2"/>
                </a:solidFill>
              </a:rPr>
              <a:t>Lack of suitably qualified or experienced professionals who can develop and implement eHealth projects and promote their use</a:t>
            </a:r>
          </a:p>
          <a:p>
            <a:pPr marL="342900" lvl="0" indent="-342900">
              <a:buFont typeface="+mj-lt"/>
              <a:buAutoNum type="arabicPeriod"/>
            </a:pPr>
            <a:endParaRPr lang="en-US" sz="2000" dirty="0" smtClean="0">
              <a:solidFill>
                <a:schemeClr val="tx2"/>
              </a:solidFill>
            </a:endParaRPr>
          </a:p>
          <a:p>
            <a:pPr marL="342900" lvl="0" indent="-342900">
              <a:buFont typeface="+mj-lt"/>
              <a:buAutoNum type="arabicPeriod"/>
            </a:pPr>
            <a:r>
              <a:rPr lang="en-US" sz="2000" b="1" dirty="0" smtClean="0">
                <a:solidFill>
                  <a:schemeClr val="tx2"/>
                </a:solidFill>
              </a:rPr>
              <a:t>Services and Applications –</a:t>
            </a:r>
            <a:r>
              <a:rPr lang="en-US" sz="2000" dirty="0" smtClean="0">
                <a:solidFill>
                  <a:schemeClr val="tx2"/>
                </a:solidFill>
              </a:rPr>
              <a:t>existing eHealth Applications are unaffordable, or not appropriate for our needs, require customization</a:t>
            </a:r>
          </a:p>
          <a:p>
            <a:pPr marL="342900" lvl="0" indent="-342900"/>
            <a:endParaRPr lang="en-US" sz="2000" dirty="0" smtClean="0">
              <a:solidFill>
                <a:schemeClr val="tx2"/>
              </a:solidFill>
            </a:endParaRPr>
          </a:p>
          <a:p>
            <a:pPr marL="342900" lvl="0" indent="-342900">
              <a:buAutoNum type="arabicPeriod" startAt="5"/>
            </a:pPr>
            <a:r>
              <a:rPr lang="en-US" sz="2000" b="1" dirty="0" smtClean="0">
                <a:solidFill>
                  <a:schemeClr val="tx2"/>
                </a:solidFill>
              </a:rPr>
              <a:t>Limited ICT Infrastructure – </a:t>
            </a:r>
            <a:r>
              <a:rPr lang="en-US" sz="2000" dirty="0" smtClean="0">
                <a:solidFill>
                  <a:schemeClr val="tx2"/>
                </a:solidFill>
              </a:rPr>
              <a:t>not yet adequate, accessible, or cost-effective to support desired services</a:t>
            </a:r>
          </a:p>
          <a:p>
            <a:pPr marL="342900" lvl="0" indent="-342900"/>
            <a:endParaRPr lang="en-US" sz="2000" dirty="0" smtClean="0">
              <a:solidFill>
                <a:schemeClr val="tx2"/>
              </a:solidFill>
            </a:endParaRPr>
          </a:p>
          <a:p>
            <a:pPr marL="342900" lvl="0" indent="-342900"/>
            <a:r>
              <a:rPr lang="en-US" sz="2000" b="1" dirty="0" smtClean="0">
                <a:solidFill>
                  <a:schemeClr val="tx2"/>
                </a:solidFill>
              </a:rPr>
              <a:t>6.   Sustainability –</a:t>
            </a:r>
            <a:r>
              <a:rPr lang="en-US" sz="2000" dirty="0" smtClean="0">
                <a:solidFill>
                  <a:schemeClr val="tx2"/>
                </a:solidFill>
              </a:rPr>
              <a:t> Limited business development models for broad and sustainable eHealth service delivery</a:t>
            </a:r>
          </a:p>
          <a:p>
            <a:endParaRPr lang="en-US"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rgbClr val="92D050"/>
          </a:solidFill>
        </p:spPr>
        <p:txBody>
          <a:bodyPr wrap="square" rtlCol="0">
            <a:spAutoFit/>
          </a:bodyPr>
          <a:lstStyle/>
          <a:p>
            <a:r>
              <a:rPr lang="en-US" sz="3200" b="1" dirty="0" smtClean="0"/>
              <a:t>Way Forward</a:t>
            </a:r>
            <a:endParaRPr lang="en-US" sz="3200" b="1" i="1" dirty="0"/>
          </a:p>
        </p:txBody>
      </p:sp>
      <p:sp>
        <p:nvSpPr>
          <p:cNvPr id="4" name="TextBox 3"/>
          <p:cNvSpPr txBox="1"/>
          <p:nvPr/>
        </p:nvSpPr>
        <p:spPr>
          <a:xfrm>
            <a:off x="304800" y="1752600"/>
            <a:ext cx="8534400" cy="4401205"/>
          </a:xfrm>
          <a:prstGeom prst="rect">
            <a:avLst/>
          </a:prstGeom>
          <a:noFill/>
        </p:spPr>
        <p:txBody>
          <a:bodyPr wrap="square" rtlCol="0">
            <a:spAutoFit/>
          </a:bodyPr>
          <a:lstStyle/>
          <a:p>
            <a:pPr marL="342900" lvl="0" indent="-342900">
              <a:buFont typeface="+mj-lt"/>
              <a:buAutoNum type="arabicPeriod"/>
            </a:pPr>
            <a:r>
              <a:rPr lang="en-US" sz="2000" b="1" dirty="0" smtClean="0">
                <a:solidFill>
                  <a:schemeClr val="tx2"/>
                </a:solidFill>
              </a:rPr>
              <a:t>Development of AMANHEALTH ICT/eHealth Strategy</a:t>
            </a:r>
            <a:endParaRPr lang="en-US" sz="2000" dirty="0" smtClean="0">
              <a:solidFill>
                <a:schemeClr val="tx2"/>
              </a:solidFill>
            </a:endParaRPr>
          </a:p>
          <a:p>
            <a:pPr marL="342900" lvl="0" indent="-342900">
              <a:buFont typeface="+mj-lt"/>
              <a:buAutoNum type="arabicPeriod"/>
            </a:pPr>
            <a:endParaRPr lang="en-US" sz="2000" dirty="0" smtClean="0">
              <a:solidFill>
                <a:schemeClr val="tx2"/>
              </a:solidFill>
            </a:endParaRPr>
          </a:p>
          <a:p>
            <a:pPr marL="342900" lvl="0" indent="-342900">
              <a:buFont typeface="+mj-lt"/>
              <a:buAutoNum type="arabicPeriod"/>
            </a:pPr>
            <a:r>
              <a:rPr lang="en-US" sz="2000" b="1" dirty="0" smtClean="0">
                <a:solidFill>
                  <a:schemeClr val="tx2"/>
                </a:solidFill>
              </a:rPr>
              <a:t>Enhancement of IT Infrastructure including Hardware, Software and Connectivity for integration of Health Echo System</a:t>
            </a:r>
          </a:p>
          <a:p>
            <a:pPr marL="342900" lvl="0" indent="-342900">
              <a:buFont typeface="+mj-lt"/>
              <a:buAutoNum type="arabicPeriod"/>
            </a:pPr>
            <a:endParaRPr lang="en-US" sz="2000" b="1" dirty="0" smtClean="0">
              <a:solidFill>
                <a:schemeClr val="tx2"/>
              </a:solidFill>
            </a:endParaRPr>
          </a:p>
          <a:p>
            <a:pPr marL="342900" lvl="0" indent="-342900">
              <a:buFont typeface="+mj-lt"/>
              <a:buAutoNum type="arabicPeriod"/>
            </a:pPr>
            <a:r>
              <a:rPr lang="en-US" sz="2000" b="1" dirty="0" smtClean="0">
                <a:solidFill>
                  <a:schemeClr val="tx2"/>
                </a:solidFill>
              </a:rPr>
              <a:t>Looking for Business Development Approach and Partnerships</a:t>
            </a:r>
          </a:p>
          <a:p>
            <a:pPr marL="342900" lvl="0" indent="-342900">
              <a:buFont typeface="+mj-lt"/>
              <a:buAutoNum type="arabicPeriod"/>
            </a:pPr>
            <a:endParaRPr lang="en-US" sz="2000" b="1" dirty="0" smtClean="0">
              <a:solidFill>
                <a:schemeClr val="tx2"/>
              </a:solidFill>
            </a:endParaRPr>
          </a:p>
          <a:p>
            <a:pPr marL="342900" lvl="0" indent="-342900">
              <a:buFont typeface="+mj-lt"/>
              <a:buAutoNum type="arabicPeriod"/>
            </a:pPr>
            <a:r>
              <a:rPr lang="en-US" sz="2000" b="1" dirty="0" smtClean="0">
                <a:solidFill>
                  <a:schemeClr val="tx2"/>
                </a:solidFill>
              </a:rPr>
              <a:t>Promotion of Telehealth services across Pakistan through marketing strategies.</a:t>
            </a:r>
          </a:p>
          <a:p>
            <a:pPr marL="342900" lvl="0" indent="-342900">
              <a:buFont typeface="+mj-lt"/>
              <a:buAutoNum type="arabicPeriod"/>
            </a:pPr>
            <a:endParaRPr lang="en-US" sz="2000" b="1" dirty="0" smtClean="0">
              <a:solidFill>
                <a:schemeClr val="tx2"/>
              </a:solidFill>
            </a:endParaRPr>
          </a:p>
          <a:p>
            <a:pPr marL="342900" lvl="0" indent="-342900">
              <a:buFont typeface="+mj-lt"/>
              <a:buAutoNum type="arabicPeriod"/>
            </a:pPr>
            <a:r>
              <a:rPr lang="en-US" sz="2000" b="1" dirty="0" smtClean="0">
                <a:solidFill>
                  <a:schemeClr val="tx2"/>
                </a:solidFill>
              </a:rPr>
              <a:t>Collaboration with eHAP for implementation of eHealth projects/initiatives  for effective healthcare services</a:t>
            </a:r>
          </a:p>
          <a:p>
            <a:pPr marL="342900" lvl="0" indent="-342900">
              <a:buFont typeface="+mj-lt"/>
              <a:buAutoNum type="arabicPeriod"/>
            </a:pPr>
            <a:endParaRPr lang="en-US" sz="2000" dirty="0" smtClean="0">
              <a:solidFill>
                <a:schemeClr val="tx2"/>
              </a:solidFill>
            </a:endParaRPr>
          </a:p>
          <a:p>
            <a:endParaRPr lang="en-US"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8" y="-30721"/>
            <a:ext cx="9144000" cy="6095640"/>
          </a:xfrm>
          <a:prstGeom prst="rect">
            <a:avLst/>
          </a:prstGeom>
          <a:solidFill>
            <a:srgbClr val="FF0000"/>
          </a:solidFill>
        </p:spPr>
      </p:pic>
      <p:sp>
        <p:nvSpPr>
          <p:cNvPr id="3" name="Title 1"/>
          <p:cNvSpPr txBox="1">
            <a:spLocks/>
          </p:cNvSpPr>
          <p:nvPr/>
        </p:nvSpPr>
        <p:spPr>
          <a:xfrm>
            <a:off x="685800" y="1295400"/>
            <a:ext cx="1828800" cy="1143000"/>
          </a:xfrm>
          <a:prstGeom prst="rect">
            <a:avLst/>
          </a:prstGeom>
        </p:spPr>
        <p:txBody>
          <a:bodyPr vert="horz" lIns="89611" tIns="44806" rIns="89611" bIns="4480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04063" indent="-504063" algn="l">
              <a:buFont typeface="+mj-lt"/>
              <a:buAutoNum type="arabicPeriod"/>
            </a:pPr>
            <a:endParaRPr lang="en-US" sz="2700" dirty="0">
              <a:latin typeface="+mn-lt"/>
            </a:endParaRPr>
          </a:p>
        </p:txBody>
      </p:sp>
      <p:sp>
        <p:nvSpPr>
          <p:cNvPr id="11" name="Rectangle 10"/>
          <p:cNvSpPr/>
          <p:nvPr/>
        </p:nvSpPr>
        <p:spPr bwMode="auto">
          <a:xfrm>
            <a:off x="2" y="102604"/>
            <a:ext cx="2309955" cy="9489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89611" tIns="44806" rIns="89611" bIns="44806" numCol="1" rtlCol="0" anchor="t" anchorCtr="0" compatLnSpc="1">
            <a:prstTxWarp prst="textNoShape">
              <a:avLst/>
            </a:prstTxWarp>
          </a:bodyPr>
          <a:lstStyle/>
          <a:p>
            <a:pPr defTabSz="896112"/>
            <a:endParaRPr lang="en-SG" dirty="0"/>
          </a:p>
        </p:txBody>
      </p:sp>
      <p:pic>
        <p:nvPicPr>
          <p:cNvPr id="12" name="Picture 11" descr="AMAN 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802" y="191361"/>
            <a:ext cx="1132921" cy="801922"/>
          </a:xfrm>
          <a:prstGeom prst="rect">
            <a:avLst/>
          </a:prstGeom>
        </p:spPr>
      </p:pic>
      <p:sp>
        <p:nvSpPr>
          <p:cNvPr id="10" name="McK Disclaimer"/>
          <p:cNvSpPr>
            <a:spLocks noChangeArrowheads="1"/>
          </p:cNvSpPr>
          <p:nvPr>
            <p:custDataLst>
              <p:tags r:id="rId1"/>
            </p:custDataLst>
          </p:nvPr>
        </p:nvSpPr>
        <p:spPr bwMode="gray">
          <a:xfrm>
            <a:off x="0" y="6566060"/>
            <a:ext cx="9144000" cy="246221"/>
          </a:xfrm>
          <a:prstGeom prst="rect">
            <a:avLst/>
          </a:prstGeom>
          <a:noFill/>
          <a:ln w="9525">
            <a:noFill/>
            <a:miter lim="800000"/>
            <a:headEnd/>
            <a:tailEnd/>
          </a:ln>
        </p:spPr>
        <p:txBody>
          <a:bodyPr wrap="square" lIns="0" tIns="0" rIns="0" bIns="0" anchor="b">
            <a:spAutoFit/>
          </a:bodyPr>
          <a:lstStyle/>
          <a:p>
            <a:pPr algn="ctr" defTabSz="804863" eaLnBrk="0" hangingPunct="0"/>
            <a:r>
              <a:rPr lang="en-US" sz="800" b="0" dirty="0">
                <a:solidFill>
                  <a:schemeClr val="bg1">
                    <a:lumMod val="50000"/>
                  </a:schemeClr>
                </a:solidFill>
                <a:latin typeface="Century Gothic" pitchFamily="34" charset="0"/>
              </a:rPr>
              <a:t>CONFIDENTIAL AND PROPRIETARY</a:t>
            </a:r>
          </a:p>
          <a:p>
            <a:pPr algn="ctr" defTabSz="804863" eaLnBrk="0" hangingPunct="0"/>
            <a:r>
              <a:rPr lang="en-US" sz="800" b="0" dirty="0">
                <a:solidFill>
                  <a:schemeClr val="bg1">
                    <a:lumMod val="50000"/>
                  </a:schemeClr>
                </a:solidFill>
                <a:latin typeface="Century Gothic" pitchFamily="34" charset="0"/>
              </a:rPr>
              <a:t>Any use of this material without specific permission of Aman Foundation is strictly prohibited</a:t>
            </a:r>
          </a:p>
        </p:txBody>
      </p:sp>
      <p:sp>
        <p:nvSpPr>
          <p:cNvPr id="2" name="TextBox 1"/>
          <p:cNvSpPr txBox="1"/>
          <p:nvPr/>
        </p:nvSpPr>
        <p:spPr>
          <a:xfrm>
            <a:off x="-18533" y="5396604"/>
            <a:ext cx="9143998" cy="646331"/>
          </a:xfrm>
          <a:prstGeom prst="rect">
            <a:avLst/>
          </a:prstGeom>
          <a:solidFill>
            <a:srgbClr val="FF0000"/>
          </a:solidFill>
        </p:spPr>
        <p:txBody>
          <a:bodyPr wrap="square" rtlCol="0">
            <a:spAutoFit/>
          </a:bodyPr>
          <a:lstStyle/>
          <a:p>
            <a:pPr algn="ctr"/>
            <a:r>
              <a:rPr lang="en-US" sz="3600" b="0" dirty="0" smtClean="0">
                <a:solidFill>
                  <a:schemeClr val="bg1"/>
                </a:solidFill>
                <a:latin typeface="Calibri" pitchFamily="34" charset="0"/>
                <a:cs typeface="Calibri" pitchFamily="34" charset="0"/>
              </a:rPr>
              <a:t>…together we can </a:t>
            </a:r>
            <a:r>
              <a:rPr lang="en-US" sz="3600" dirty="0" smtClean="0">
                <a:solidFill>
                  <a:schemeClr val="bg1"/>
                </a:solidFill>
                <a:latin typeface="Calibri" pitchFamily="34" charset="0"/>
                <a:cs typeface="Calibri" pitchFamily="34" charset="0"/>
              </a:rPr>
              <a:t>transform</a:t>
            </a:r>
            <a:r>
              <a:rPr lang="en-US" sz="3600" b="0" dirty="0" smtClean="0">
                <a:solidFill>
                  <a:schemeClr val="bg1"/>
                </a:solidFill>
                <a:latin typeface="Calibri" pitchFamily="34" charset="0"/>
                <a:cs typeface="Calibri" pitchFamily="34" charset="0"/>
              </a:rPr>
              <a:t> millions more</a:t>
            </a:r>
            <a:endParaRPr lang="en-US" sz="3600" b="0" dirty="0">
              <a:solidFill>
                <a:schemeClr val="bg1"/>
              </a:solidFill>
              <a:latin typeface="Calibri" pitchFamily="34" charset="0"/>
              <a:cs typeface="Calibri" pitchFamily="34" charset="0"/>
            </a:endParaRPr>
          </a:p>
        </p:txBody>
      </p:sp>
      <p:sp>
        <p:nvSpPr>
          <p:cNvPr id="13" name="Rectangle 54"/>
          <p:cNvSpPr txBox="1">
            <a:spLocks noChangeArrowheads="1"/>
          </p:cNvSpPr>
          <p:nvPr>
            <p:custDataLst>
              <p:tags r:id="rId2"/>
            </p:custDataLst>
          </p:nvPr>
        </p:nvSpPr>
        <p:spPr bwMode="gray">
          <a:xfrm>
            <a:off x="615060" y="960120"/>
            <a:ext cx="1747140" cy="509311"/>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400" dirty="0" smtClean="0">
                <a:solidFill>
                  <a:schemeClr val="bg1"/>
                </a:solidFill>
                <a:latin typeface="Calibri" pitchFamily="34" charset="0"/>
                <a:cs typeface="Calibri" pitchFamily="34" charset="0"/>
              </a:rPr>
              <a:t>Transforming Lives</a:t>
            </a:r>
          </a:p>
        </p:txBody>
      </p:sp>
    </p:spTree>
    <p:extLst>
      <p:ext uri="{BB962C8B-B14F-4D97-AF65-F5344CB8AC3E}">
        <p14:creationId xmlns:p14="http://schemas.microsoft.com/office/powerpoint/2010/main" val="236159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0"/>
            <a:ext cx="9144000" cy="523220"/>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2800" b="1" dirty="0" smtClean="0">
                <a:solidFill>
                  <a:schemeClr val="bg1"/>
                </a:solidFill>
                <a:latin typeface="Calibri" pitchFamily="34" charset="0"/>
                <a:cs typeface="Calibri" pitchFamily="34" charset="0"/>
              </a:rPr>
              <a:t>Role of ICT in Healthcare</a:t>
            </a:r>
            <a:endParaRPr lang="en-US" sz="2800" b="1" dirty="0">
              <a:solidFill>
                <a:schemeClr val="bg1"/>
              </a:solidFill>
              <a:latin typeface="Calibri" pitchFamily="34" charset="0"/>
              <a:cs typeface="Calibri" pitchFamily="34" charset="0"/>
            </a:endParaRPr>
          </a:p>
        </p:txBody>
      </p:sp>
      <p:sp>
        <p:nvSpPr>
          <p:cNvPr id="8" name="Rectangle 7"/>
          <p:cNvSpPr/>
          <p:nvPr/>
        </p:nvSpPr>
        <p:spPr>
          <a:xfrm>
            <a:off x="228600" y="1677412"/>
            <a:ext cx="8686800" cy="3046988"/>
          </a:xfrm>
          <a:prstGeom prst="rect">
            <a:avLst/>
          </a:prstGeom>
        </p:spPr>
        <p:txBody>
          <a:bodyPr wrap="square">
            <a:spAutoFit/>
          </a:bodyPr>
          <a:lstStyle/>
          <a:p>
            <a:pPr algn="just"/>
            <a:r>
              <a:rPr lang="en-US" sz="3200" dirty="0" smtClean="0"/>
              <a:t>ICT plays </a:t>
            </a:r>
            <a:r>
              <a:rPr lang="en-US" sz="3200" dirty="0"/>
              <a:t>a significant role in the </a:t>
            </a:r>
            <a:r>
              <a:rPr lang="en-US" sz="3200" dirty="0" smtClean="0"/>
              <a:t>healthcare industries by ensuring that the right health information is provided to the right person at the right place and time in a secure, electronic form for the purpose of optimizing the quality and efficiency of health care delivery</a:t>
            </a:r>
            <a:r>
              <a:rPr lang="en-US" sz="3200" dirty="0" smtClean="0">
                <a:latin typeface="Arial" charset="0"/>
                <a:cs typeface="Arial" charset="0"/>
              </a:rPr>
              <a:t>. </a:t>
            </a:r>
            <a:r>
              <a:rPr lang="en-US" sz="3200" dirty="0" smtClean="0"/>
              <a:t> </a:t>
            </a:r>
            <a:endParaRPr lang="en-US" sz="3200" dirty="0"/>
          </a:p>
        </p:txBody>
      </p:sp>
    </p:spTree>
    <p:extLst>
      <p:ext uri="{BB962C8B-B14F-4D97-AF65-F5344CB8AC3E}">
        <p14:creationId xmlns:p14="http://schemas.microsoft.com/office/powerpoint/2010/main" val="156055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Role of ICT in Health</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Rectangle 8"/>
          <p:cNvSpPr>
            <a:spLocks noChangeArrowheads="1"/>
          </p:cNvSpPr>
          <p:nvPr/>
        </p:nvSpPr>
        <p:spPr bwMode="auto">
          <a:xfrm>
            <a:off x="990600" y="860926"/>
            <a:ext cx="2286000" cy="64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a:solidFill>
                  <a:srgbClr val="C00000"/>
                </a:solidFill>
              </a:rPr>
              <a:t>ICT</a:t>
            </a:r>
            <a:endParaRPr lang="en-CA" sz="4000" b="1" dirty="0">
              <a:solidFill>
                <a:srgbClr val="C00000"/>
              </a:solidFill>
            </a:endParaRPr>
          </a:p>
        </p:txBody>
      </p:sp>
      <p:sp>
        <p:nvSpPr>
          <p:cNvPr id="11" name="Rectangle 8"/>
          <p:cNvSpPr>
            <a:spLocks noChangeArrowheads="1"/>
          </p:cNvSpPr>
          <p:nvPr/>
        </p:nvSpPr>
        <p:spPr bwMode="auto">
          <a:xfrm>
            <a:off x="5602175" y="798730"/>
            <a:ext cx="2286000" cy="64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a:solidFill>
                  <a:srgbClr val="C00000"/>
                </a:solidFill>
              </a:rPr>
              <a:t>Health</a:t>
            </a:r>
            <a:endParaRPr lang="en-CA" sz="4000" b="1" dirty="0">
              <a:solidFill>
                <a:srgbClr val="C00000"/>
              </a:solidFill>
            </a:endParaRPr>
          </a:p>
        </p:txBody>
      </p:sp>
      <p:pic>
        <p:nvPicPr>
          <p:cNvPr id="12" name="Picture 4" descr="SatVideoPhon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2080" y="1447646"/>
            <a:ext cx="127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Program Files\Microsoft Office\MEDIA\CAGCAT10\j033226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515" y="1485746"/>
            <a:ext cx="107576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C:\Program Files\Microsoft Office\MEDIA\CAGCAT10\j030052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334" y="3200246"/>
            <a:ext cx="105507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photo_lady_with_education_system.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280" y="2971646"/>
            <a:ext cx="2743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metroline_1933_2948413.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210" y="4724246"/>
            <a:ext cx="149087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mobile_phone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1480" y="4406746"/>
            <a:ext cx="2286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PDA.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9080" y="1523846"/>
            <a:ext cx="10096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subcenter-Mandan.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07995" y="1475356"/>
            <a:ext cx="2951852" cy="102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trust.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0427" y="2937160"/>
            <a:ext cx="1283415" cy="115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socio-cult.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0489" y="2937160"/>
            <a:ext cx="1311935" cy="102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cartoon_doctor_001.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57799" y="4537360"/>
            <a:ext cx="1925121" cy="144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nurse.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09478" y="4660670"/>
            <a:ext cx="1004411" cy="115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Arrow Connector 25"/>
          <p:cNvCxnSpPr/>
          <p:nvPr/>
        </p:nvCxnSpPr>
        <p:spPr>
          <a:xfrm>
            <a:off x="3011375" y="1987966"/>
            <a:ext cx="39624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63775" y="3435766"/>
            <a:ext cx="39624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163775" y="5264566"/>
            <a:ext cx="3962400" cy="158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06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ppt_x"/>
                                          </p:val>
                                        </p:tav>
                                        <p:tav tm="100000">
                                          <p:val>
                                            <p:strVal val="#ppt_x"/>
                                          </p:val>
                                        </p:tav>
                                      </p:tavLst>
                                    </p:anim>
                                    <p:anim calcmode="lin" valueType="num">
                                      <p:cBhvr additive="base">
                                        <p:cTn id="9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500" fill="hold"/>
                                        <p:tgtEl>
                                          <p:spTgt spid="28"/>
                                        </p:tgtEl>
                                        <p:attrNameLst>
                                          <p:attrName>ppt_x</p:attrName>
                                        </p:attrNameLst>
                                      </p:cBhvr>
                                      <p:tavLst>
                                        <p:tav tm="0">
                                          <p:val>
                                            <p:strVal val="#ppt_x"/>
                                          </p:val>
                                        </p:tav>
                                        <p:tav tm="100000">
                                          <p:val>
                                            <p:strVal val="#ppt_x"/>
                                          </p:val>
                                        </p:tav>
                                      </p:tavLst>
                                    </p:anim>
                                    <p:anim calcmode="lin" valueType="num">
                                      <p:cBhvr additive="base">
                                        <p:cTn id="10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8" presetClass="emph" presetSubtype="0" fill="hold" nodeType="clickEffect">
                                  <p:stCondLst>
                                    <p:cond delay="0"/>
                                  </p:stCondLst>
                                  <p:childTnLst>
                                    <p:animRot by="21600000">
                                      <p:cBhvr>
                                        <p:cTn id="106" dur="2000" fill="hold"/>
                                        <p:tgtEl>
                                          <p:spTgt spid="26"/>
                                        </p:tgtEl>
                                        <p:attrNameLst>
                                          <p:attrName>r</p:attrName>
                                        </p:attrNameLst>
                                      </p:cBhvr>
                                    </p:animRot>
                                  </p:childTnLst>
                                </p:cTn>
                              </p:par>
                              <p:par>
                                <p:cTn id="107" presetID="8" presetClass="emph" presetSubtype="0" fill="hold" nodeType="withEffect">
                                  <p:stCondLst>
                                    <p:cond delay="0"/>
                                  </p:stCondLst>
                                  <p:childTnLst>
                                    <p:animRot by="21600000">
                                      <p:cBhvr>
                                        <p:cTn id="108" dur="2000" fill="hold"/>
                                        <p:tgtEl>
                                          <p:spTgt spid="27"/>
                                        </p:tgtEl>
                                        <p:attrNameLst>
                                          <p:attrName>r</p:attrName>
                                        </p:attrNameLst>
                                      </p:cBhvr>
                                    </p:animRot>
                                  </p:childTnLst>
                                </p:cTn>
                              </p:par>
                              <p:par>
                                <p:cTn id="109" presetID="8" presetClass="emph" presetSubtype="0" fill="hold" nodeType="withEffect">
                                  <p:stCondLst>
                                    <p:cond delay="0"/>
                                  </p:stCondLst>
                                  <p:childTnLst>
                                    <p:animRot by="21600000">
                                      <p:cBhvr>
                                        <p:cTn id="110" dur="2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Impact and Benefits of ICT in Health</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Rectangle 8"/>
          <p:cNvSpPr>
            <a:spLocks noChangeArrowheads="1"/>
          </p:cNvSpPr>
          <p:nvPr/>
        </p:nvSpPr>
        <p:spPr bwMode="auto">
          <a:xfrm>
            <a:off x="304800" y="2971800"/>
            <a:ext cx="388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a:solidFill>
                  <a:srgbClr val="C00000"/>
                </a:solidFill>
              </a:rPr>
              <a:t>ICT + Health =</a:t>
            </a:r>
            <a:endParaRPr lang="en-CA" sz="4000" b="1" dirty="0">
              <a:solidFill>
                <a:srgbClr val="C00000"/>
              </a:solidFill>
            </a:endParaRPr>
          </a:p>
        </p:txBody>
      </p:sp>
      <p:sp>
        <p:nvSpPr>
          <p:cNvPr id="12" name="Rectangle 8"/>
          <p:cNvSpPr>
            <a:spLocks noChangeArrowheads="1"/>
          </p:cNvSpPr>
          <p:nvPr/>
        </p:nvSpPr>
        <p:spPr bwMode="auto">
          <a:xfrm>
            <a:off x="3772678" y="1600200"/>
            <a:ext cx="514272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b="1" dirty="0">
                <a:solidFill>
                  <a:srgbClr val="C00000"/>
                </a:solidFill>
              </a:rPr>
              <a:t>Better Systems</a:t>
            </a:r>
          </a:p>
          <a:p>
            <a:pPr algn="ctr"/>
            <a:r>
              <a:rPr lang="en-US" sz="4000" b="1" dirty="0">
                <a:solidFill>
                  <a:srgbClr val="C00000"/>
                </a:solidFill>
              </a:rPr>
              <a:t>Improved Access</a:t>
            </a:r>
          </a:p>
          <a:p>
            <a:pPr algn="ctr"/>
            <a:r>
              <a:rPr lang="en-US" sz="4000" b="1" dirty="0">
                <a:solidFill>
                  <a:srgbClr val="C00000"/>
                </a:solidFill>
              </a:rPr>
              <a:t>High Quality</a:t>
            </a:r>
          </a:p>
          <a:p>
            <a:pPr algn="ctr"/>
            <a:r>
              <a:rPr lang="en-US" sz="4000" b="1" dirty="0">
                <a:solidFill>
                  <a:srgbClr val="C00000"/>
                </a:solidFill>
              </a:rPr>
              <a:t>Reduced Cost</a:t>
            </a:r>
          </a:p>
          <a:p>
            <a:pPr algn="ctr"/>
            <a:r>
              <a:rPr lang="en-US" sz="4000" b="1" dirty="0">
                <a:solidFill>
                  <a:srgbClr val="C00000"/>
                </a:solidFill>
              </a:rPr>
              <a:t>Integrated systems</a:t>
            </a:r>
            <a:endParaRPr lang="en-CA" sz="4000" b="1" dirty="0">
              <a:solidFill>
                <a:srgbClr val="C00000"/>
              </a:solidFill>
            </a:endParaRPr>
          </a:p>
        </p:txBody>
      </p:sp>
    </p:spTree>
    <p:extLst>
      <p:ext uri="{BB962C8B-B14F-4D97-AF65-F5344CB8AC3E}">
        <p14:creationId xmlns:p14="http://schemas.microsoft.com/office/powerpoint/2010/main" val="19796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3344876" y="609600"/>
            <a:ext cx="1979219" cy="319001"/>
          </a:xfrm>
          <a:prstGeom prst="rect">
            <a:avLst/>
          </a:prstGeom>
          <a:solidFill>
            <a:srgbClr val="0070C0"/>
          </a:solidFill>
          <a:ln w="9525">
            <a:solidFill>
              <a:schemeClr val="tx1"/>
            </a:solidFill>
            <a:miter lim="800000"/>
            <a:headEnd/>
            <a:tailEnd/>
          </a:ln>
        </p:spPr>
        <p:txBody>
          <a:bodyPr wrap="none" anchor="ctr"/>
          <a:lstStyle/>
          <a:p>
            <a:pPr algn="ctr"/>
            <a:r>
              <a:rPr lang="en-US" sz="2400" b="1" dirty="0" err="1" smtClean="0">
                <a:solidFill>
                  <a:schemeClr val="bg1"/>
                </a:solidFill>
                <a:effectLst>
                  <a:outerShdw blurRad="38100" dist="38100" dir="2700000" algn="tl">
                    <a:srgbClr val="000000">
                      <a:alpha val="43137"/>
                    </a:srgbClr>
                  </a:outerShdw>
                </a:effectLst>
              </a:rPr>
              <a:t>eHealth</a:t>
            </a:r>
            <a:endParaRPr lang="en-CA" sz="2400" b="1" dirty="0">
              <a:solidFill>
                <a:schemeClr val="bg1"/>
              </a:solidFill>
              <a:effectLst>
                <a:outerShdw blurRad="38100" dist="38100" dir="2700000" algn="tl">
                  <a:srgbClr val="000000">
                    <a:alpha val="43137"/>
                  </a:srgbClr>
                </a:outerShdw>
              </a:effectLst>
            </a:endParaRPr>
          </a:p>
        </p:txBody>
      </p:sp>
      <p:sp>
        <p:nvSpPr>
          <p:cNvPr id="11" name="Rectangle 10"/>
          <p:cNvSpPr>
            <a:spLocks noChangeArrowheads="1"/>
          </p:cNvSpPr>
          <p:nvPr/>
        </p:nvSpPr>
        <p:spPr bwMode="auto">
          <a:xfrm>
            <a:off x="5935676" y="1554480"/>
            <a:ext cx="2903524" cy="510402"/>
          </a:xfrm>
          <a:prstGeom prst="rect">
            <a:avLst/>
          </a:prstGeom>
          <a:solidFill>
            <a:srgbClr val="0070C0"/>
          </a:solidFill>
          <a:ln w="9525">
            <a:solidFill>
              <a:schemeClr val="tx1"/>
            </a:solidFill>
            <a:miter lim="800000"/>
            <a:headEnd/>
            <a:tailEnd/>
          </a:ln>
        </p:spPr>
        <p:txBody>
          <a:bodyPr wrap="none" anchor="ctr"/>
          <a:lstStyle/>
          <a:p>
            <a:pPr algn="ctr"/>
            <a:r>
              <a:rPr lang="en-US" sz="2400" b="1" dirty="0">
                <a:solidFill>
                  <a:schemeClr val="bg1"/>
                </a:solidFill>
                <a:effectLst>
                  <a:outerShdw blurRad="38100" dist="38100" dir="2700000" algn="tl">
                    <a:srgbClr val="000000">
                      <a:alpha val="43137"/>
                    </a:srgbClr>
                  </a:outerShdw>
                </a:effectLst>
              </a:rPr>
              <a:t>Health Informatics</a:t>
            </a:r>
            <a:endParaRPr lang="en-CA" sz="2400" b="1" dirty="0">
              <a:solidFill>
                <a:schemeClr val="bg1"/>
              </a:solidFill>
              <a:effectLst>
                <a:outerShdw blurRad="38100" dist="38100" dir="2700000" algn="tl">
                  <a:srgbClr val="000000">
                    <a:alpha val="43137"/>
                  </a:srgbClr>
                </a:outerShdw>
              </a:effectLst>
            </a:endParaRPr>
          </a:p>
        </p:txBody>
      </p:sp>
      <p:sp>
        <p:nvSpPr>
          <p:cNvPr id="12" name="Rectangle 11"/>
          <p:cNvSpPr>
            <a:spLocks noChangeArrowheads="1"/>
          </p:cNvSpPr>
          <p:nvPr/>
        </p:nvSpPr>
        <p:spPr bwMode="auto">
          <a:xfrm>
            <a:off x="533400" y="1554480"/>
            <a:ext cx="2199674" cy="510402"/>
          </a:xfrm>
          <a:prstGeom prst="rect">
            <a:avLst/>
          </a:prstGeom>
          <a:solidFill>
            <a:srgbClr val="0070C0"/>
          </a:solidFill>
          <a:ln w="9525">
            <a:solidFill>
              <a:schemeClr val="tx1"/>
            </a:solidFill>
            <a:miter lim="800000"/>
            <a:headEnd/>
            <a:tailEnd/>
          </a:ln>
        </p:spPr>
        <p:txBody>
          <a:bodyPr wrap="none" anchor="ctr"/>
          <a:lstStyle/>
          <a:p>
            <a:pPr algn="ctr"/>
            <a:r>
              <a:rPr lang="en-US" sz="2400" b="1" dirty="0">
                <a:solidFill>
                  <a:schemeClr val="bg1"/>
                </a:solidFill>
                <a:effectLst>
                  <a:outerShdw blurRad="38100" dist="38100" dir="2700000" algn="tl">
                    <a:srgbClr val="000000">
                      <a:alpha val="43137"/>
                    </a:srgbClr>
                  </a:outerShdw>
                </a:effectLst>
              </a:rPr>
              <a:t>Telehealth</a:t>
            </a:r>
            <a:endParaRPr lang="en-CA" sz="2400" b="1" dirty="0">
              <a:solidFill>
                <a:schemeClr val="bg1"/>
              </a:solidFill>
              <a:effectLst>
                <a:outerShdw blurRad="38100" dist="38100" dir="2700000" algn="tl">
                  <a:srgbClr val="000000">
                    <a:alpha val="43137"/>
                  </a:srgbClr>
                </a:outerShdw>
              </a:effectLst>
            </a:endParaRPr>
          </a:p>
        </p:txBody>
      </p:sp>
      <p:sp>
        <p:nvSpPr>
          <p:cNvPr id="13" name="Line 12"/>
          <p:cNvSpPr>
            <a:spLocks noChangeShapeType="1"/>
          </p:cNvSpPr>
          <p:nvPr/>
        </p:nvSpPr>
        <p:spPr bwMode="auto">
          <a:xfrm flipH="1">
            <a:off x="1897076" y="1010920"/>
            <a:ext cx="2435962" cy="446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3"/>
          <p:cNvSpPr>
            <a:spLocks noChangeShapeType="1"/>
          </p:cNvSpPr>
          <p:nvPr/>
        </p:nvSpPr>
        <p:spPr bwMode="auto">
          <a:xfrm>
            <a:off x="4335476" y="1010920"/>
            <a:ext cx="0" cy="446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16"/>
          <p:cNvSpPr>
            <a:spLocks noChangeArrowheads="1"/>
          </p:cNvSpPr>
          <p:nvPr/>
        </p:nvSpPr>
        <p:spPr bwMode="auto">
          <a:xfrm>
            <a:off x="2971802" y="1554480"/>
            <a:ext cx="2656416" cy="510402"/>
          </a:xfrm>
          <a:prstGeom prst="rect">
            <a:avLst/>
          </a:prstGeom>
          <a:solidFill>
            <a:srgbClr val="0070C0"/>
          </a:solidFill>
          <a:ln w="9525">
            <a:solidFill>
              <a:schemeClr val="tx1"/>
            </a:solidFill>
            <a:miter lim="800000"/>
            <a:headEnd/>
            <a:tailEnd/>
          </a:ln>
        </p:spPr>
        <p:txBody>
          <a:bodyPr wrap="none" anchor="ctr"/>
          <a:lstStyle/>
          <a:p>
            <a:pPr algn="ctr"/>
            <a:r>
              <a:rPr lang="en-US" sz="2400" b="1" dirty="0">
                <a:solidFill>
                  <a:schemeClr val="bg1"/>
                </a:solidFill>
                <a:effectLst>
                  <a:outerShdw blurRad="38100" dist="38100" dir="2700000" algn="tl">
                    <a:srgbClr val="000000">
                      <a:alpha val="43137"/>
                    </a:srgbClr>
                  </a:outerShdw>
                </a:effectLst>
              </a:rPr>
              <a:t>e-Learning</a:t>
            </a:r>
            <a:endParaRPr lang="en-CA" sz="2400" b="1" dirty="0">
              <a:solidFill>
                <a:schemeClr val="bg1"/>
              </a:solidFill>
              <a:effectLst>
                <a:outerShdw blurRad="38100" dist="38100" dir="2700000" algn="tl">
                  <a:srgbClr val="000000">
                    <a:alpha val="43137"/>
                  </a:srgbClr>
                </a:outerShdw>
              </a:effectLst>
            </a:endParaRPr>
          </a:p>
        </p:txBody>
      </p:sp>
      <p:sp>
        <p:nvSpPr>
          <p:cNvPr id="18" name="Line 17"/>
          <p:cNvSpPr>
            <a:spLocks noChangeShapeType="1"/>
          </p:cNvSpPr>
          <p:nvPr/>
        </p:nvSpPr>
        <p:spPr bwMode="auto">
          <a:xfrm>
            <a:off x="4335476" y="1010920"/>
            <a:ext cx="2740457" cy="446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Rectangle 8"/>
          <p:cNvSpPr>
            <a:spLocks noChangeArrowheads="1"/>
          </p:cNvSpPr>
          <p:nvPr/>
        </p:nvSpPr>
        <p:spPr bwMode="auto">
          <a:xfrm>
            <a:off x="609601" y="2585720"/>
            <a:ext cx="2123474" cy="197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000" dirty="0">
                <a:latin typeface="Times New Roman" pitchFamily="18" charset="0"/>
                <a:cs typeface="Times New Roman" pitchFamily="18" charset="0"/>
              </a:rPr>
              <a:t>Use of ICTs to deliver health services, expertise and information over distance</a:t>
            </a:r>
          </a:p>
        </p:txBody>
      </p:sp>
      <p:sp>
        <p:nvSpPr>
          <p:cNvPr id="20" name="Text Box 14"/>
          <p:cNvSpPr txBox="1">
            <a:spLocks noChangeArrowheads="1"/>
          </p:cNvSpPr>
          <p:nvPr/>
        </p:nvSpPr>
        <p:spPr bwMode="auto">
          <a:xfrm>
            <a:off x="5935675" y="2610969"/>
            <a:ext cx="29035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0">
                <a:solidFill>
                  <a:schemeClr val="tx1"/>
                </a:solidFill>
                <a:latin typeface="Times New Roman" pitchFamily="18" charset="0"/>
              </a:defRPr>
            </a:lvl1pPr>
            <a:lvl2pPr marL="742950" indent="-285750" eaLnBrk="0" hangingPunct="0">
              <a:defRPr sz="20000">
                <a:solidFill>
                  <a:schemeClr val="tx1"/>
                </a:solidFill>
                <a:latin typeface="Times New Roman" pitchFamily="18" charset="0"/>
              </a:defRPr>
            </a:lvl2pPr>
            <a:lvl3pPr marL="1143000" indent="-228600" eaLnBrk="0" hangingPunct="0">
              <a:defRPr sz="20000">
                <a:solidFill>
                  <a:schemeClr val="tx1"/>
                </a:solidFill>
                <a:latin typeface="Times New Roman" pitchFamily="18" charset="0"/>
              </a:defRPr>
            </a:lvl3pPr>
            <a:lvl4pPr marL="1600200" indent="-228600" eaLnBrk="0" hangingPunct="0">
              <a:defRPr sz="20000">
                <a:solidFill>
                  <a:schemeClr val="tx1"/>
                </a:solidFill>
                <a:latin typeface="Times New Roman" pitchFamily="18" charset="0"/>
              </a:defRPr>
            </a:lvl4pPr>
            <a:lvl5pPr marL="2057400" indent="-228600" eaLnBrk="0" hangingPunct="0">
              <a:defRPr sz="20000">
                <a:solidFill>
                  <a:schemeClr val="tx1"/>
                </a:solidFill>
                <a:latin typeface="Times New Roman" pitchFamily="18" charset="0"/>
              </a:defRPr>
            </a:lvl5pPr>
            <a:lvl6pPr marL="2514600" indent="-228600" eaLnBrk="0" fontAlgn="base" hangingPunct="0">
              <a:spcBef>
                <a:spcPct val="0"/>
              </a:spcBef>
              <a:spcAft>
                <a:spcPct val="0"/>
              </a:spcAft>
              <a:defRPr sz="20000">
                <a:solidFill>
                  <a:schemeClr val="tx1"/>
                </a:solidFill>
                <a:latin typeface="Times New Roman" pitchFamily="18" charset="0"/>
              </a:defRPr>
            </a:lvl6pPr>
            <a:lvl7pPr marL="2971800" indent="-228600" eaLnBrk="0" fontAlgn="base" hangingPunct="0">
              <a:spcBef>
                <a:spcPct val="0"/>
              </a:spcBef>
              <a:spcAft>
                <a:spcPct val="0"/>
              </a:spcAft>
              <a:defRPr sz="20000">
                <a:solidFill>
                  <a:schemeClr val="tx1"/>
                </a:solidFill>
                <a:latin typeface="Times New Roman" pitchFamily="18" charset="0"/>
              </a:defRPr>
            </a:lvl7pPr>
            <a:lvl8pPr marL="3429000" indent="-228600" eaLnBrk="0" fontAlgn="base" hangingPunct="0">
              <a:spcBef>
                <a:spcPct val="0"/>
              </a:spcBef>
              <a:spcAft>
                <a:spcPct val="0"/>
              </a:spcAft>
              <a:defRPr sz="20000">
                <a:solidFill>
                  <a:schemeClr val="tx1"/>
                </a:solidFill>
                <a:latin typeface="Times New Roman" pitchFamily="18" charset="0"/>
              </a:defRPr>
            </a:lvl8pPr>
            <a:lvl9pPr marL="3886200" indent="-228600" eaLnBrk="0" fontAlgn="base" hangingPunct="0">
              <a:spcBef>
                <a:spcPct val="0"/>
              </a:spcBef>
              <a:spcAft>
                <a:spcPct val="0"/>
              </a:spcAft>
              <a:defRPr sz="20000">
                <a:solidFill>
                  <a:schemeClr val="tx1"/>
                </a:solidFill>
                <a:latin typeface="Times New Roman" pitchFamily="18" charset="0"/>
              </a:defRPr>
            </a:lvl9pPr>
          </a:lstStyle>
          <a:p>
            <a:pPr eaLnBrk="1" hangingPunct="1">
              <a:spcBef>
                <a:spcPct val="20000"/>
              </a:spcBef>
            </a:pPr>
            <a:r>
              <a:rPr lang="en-US" sz="2000" dirty="0">
                <a:cs typeface="Times New Roman" pitchFamily="18" charset="0"/>
              </a:rPr>
              <a:t>Deals with storage, retrieval and optimal use of biomedical data, information, and knowledge for problem solving and decision-making</a:t>
            </a:r>
            <a:endParaRPr lang="en-CA" sz="2000" dirty="0"/>
          </a:p>
        </p:txBody>
      </p:sp>
      <p:sp>
        <p:nvSpPr>
          <p:cNvPr id="21" name="Text Box 18"/>
          <p:cNvSpPr txBox="1">
            <a:spLocks noChangeArrowheads="1"/>
          </p:cNvSpPr>
          <p:nvPr/>
        </p:nvSpPr>
        <p:spPr bwMode="auto">
          <a:xfrm>
            <a:off x="2971802" y="2557231"/>
            <a:ext cx="265641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0">
                <a:solidFill>
                  <a:schemeClr val="tx1"/>
                </a:solidFill>
                <a:latin typeface="Times New Roman" pitchFamily="18" charset="0"/>
              </a:defRPr>
            </a:lvl1pPr>
            <a:lvl2pPr marL="742950" indent="-285750" eaLnBrk="0" hangingPunct="0">
              <a:defRPr sz="20000">
                <a:solidFill>
                  <a:schemeClr val="tx1"/>
                </a:solidFill>
                <a:latin typeface="Times New Roman" pitchFamily="18" charset="0"/>
              </a:defRPr>
            </a:lvl2pPr>
            <a:lvl3pPr marL="1143000" indent="-228600" eaLnBrk="0" hangingPunct="0">
              <a:defRPr sz="20000">
                <a:solidFill>
                  <a:schemeClr val="tx1"/>
                </a:solidFill>
                <a:latin typeface="Times New Roman" pitchFamily="18" charset="0"/>
              </a:defRPr>
            </a:lvl3pPr>
            <a:lvl4pPr marL="1600200" indent="-228600" eaLnBrk="0" hangingPunct="0">
              <a:defRPr sz="20000">
                <a:solidFill>
                  <a:schemeClr val="tx1"/>
                </a:solidFill>
                <a:latin typeface="Times New Roman" pitchFamily="18" charset="0"/>
              </a:defRPr>
            </a:lvl4pPr>
            <a:lvl5pPr marL="2057400" indent="-228600" eaLnBrk="0" hangingPunct="0">
              <a:defRPr sz="20000">
                <a:solidFill>
                  <a:schemeClr val="tx1"/>
                </a:solidFill>
                <a:latin typeface="Times New Roman" pitchFamily="18" charset="0"/>
              </a:defRPr>
            </a:lvl5pPr>
            <a:lvl6pPr marL="2514600" indent="-228600" eaLnBrk="0" fontAlgn="base" hangingPunct="0">
              <a:spcBef>
                <a:spcPct val="0"/>
              </a:spcBef>
              <a:spcAft>
                <a:spcPct val="0"/>
              </a:spcAft>
              <a:defRPr sz="20000">
                <a:solidFill>
                  <a:schemeClr val="tx1"/>
                </a:solidFill>
                <a:latin typeface="Times New Roman" pitchFamily="18" charset="0"/>
              </a:defRPr>
            </a:lvl6pPr>
            <a:lvl7pPr marL="2971800" indent="-228600" eaLnBrk="0" fontAlgn="base" hangingPunct="0">
              <a:spcBef>
                <a:spcPct val="0"/>
              </a:spcBef>
              <a:spcAft>
                <a:spcPct val="0"/>
              </a:spcAft>
              <a:defRPr sz="20000">
                <a:solidFill>
                  <a:schemeClr val="tx1"/>
                </a:solidFill>
                <a:latin typeface="Times New Roman" pitchFamily="18" charset="0"/>
              </a:defRPr>
            </a:lvl7pPr>
            <a:lvl8pPr marL="3429000" indent="-228600" eaLnBrk="0" fontAlgn="base" hangingPunct="0">
              <a:spcBef>
                <a:spcPct val="0"/>
              </a:spcBef>
              <a:spcAft>
                <a:spcPct val="0"/>
              </a:spcAft>
              <a:defRPr sz="20000">
                <a:solidFill>
                  <a:schemeClr val="tx1"/>
                </a:solidFill>
                <a:latin typeface="Times New Roman" pitchFamily="18" charset="0"/>
              </a:defRPr>
            </a:lvl8pPr>
            <a:lvl9pPr marL="3886200" indent="-228600" eaLnBrk="0" fontAlgn="base" hangingPunct="0">
              <a:spcBef>
                <a:spcPct val="0"/>
              </a:spcBef>
              <a:spcAft>
                <a:spcPct val="0"/>
              </a:spcAft>
              <a:defRPr sz="20000">
                <a:solidFill>
                  <a:schemeClr val="tx1"/>
                </a:solidFill>
                <a:latin typeface="Times New Roman" pitchFamily="18" charset="0"/>
              </a:defRPr>
            </a:lvl9pPr>
          </a:lstStyle>
          <a:p>
            <a:pPr eaLnBrk="1" hangingPunct="1">
              <a:spcBef>
                <a:spcPct val="30000"/>
              </a:spcBef>
            </a:pPr>
            <a:r>
              <a:rPr lang="en-US" sz="2000" dirty="0">
                <a:cs typeface="Times New Roman" pitchFamily="18" charset="0"/>
              </a:rPr>
              <a:t>Delivery of individualized, comprehensive, dynamic learning content in real time, aiding the development of CMEs, and linking with experts.</a:t>
            </a:r>
            <a:endParaRPr lang="en-CA" sz="2000" dirty="0"/>
          </a:p>
        </p:txBody>
      </p:sp>
      <p:sp>
        <p:nvSpPr>
          <p:cNvPr id="22" name="TextBox 21"/>
          <p:cNvSpPr txBox="1"/>
          <p:nvPr/>
        </p:nvSpPr>
        <p:spPr>
          <a:xfrm>
            <a:off x="533400" y="6015335"/>
            <a:ext cx="8305799" cy="461665"/>
          </a:xfrm>
          <a:prstGeom prst="rect">
            <a:avLst/>
          </a:prstGeom>
          <a:solidFill>
            <a:srgbClr val="0070C0"/>
          </a:solid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rPr>
              <a:t>mHealth</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65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9" grpId="0"/>
      <p:bldP spid="20" grpId="0"/>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0"/>
            <a:ext cx="9144000" cy="707886"/>
          </a:xfrm>
          <a:prstGeom prst="rect">
            <a:avLst/>
          </a:prstGeom>
          <a:solidFill>
            <a:srgbClr val="92D050"/>
          </a:solidFill>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spcBef>
                <a:spcPct val="0"/>
              </a:spcBef>
              <a:defRPr/>
            </a:pPr>
            <a:r>
              <a:rPr lang="en-US" sz="4000" b="1" dirty="0" err="1" smtClean="0">
                <a:solidFill>
                  <a:schemeClr val="bg1"/>
                </a:solidFill>
                <a:effectLst>
                  <a:outerShdw blurRad="38100" dist="38100" dir="2700000" algn="tl">
                    <a:srgbClr val="000000">
                      <a:alpha val="43137"/>
                    </a:srgbClr>
                  </a:outerShdw>
                </a:effectLst>
                <a:latin typeface="Calibri" pitchFamily="34" charset="0"/>
                <a:cs typeface="Calibri" pitchFamily="34" charset="0"/>
              </a:rPr>
              <a:t>uHealth</a:t>
            </a:r>
            <a:r>
              <a:rPr lang="en-US" sz="4000" b="1" dirty="0" smtClean="0">
                <a:solidFill>
                  <a:schemeClr val="bg1"/>
                </a:solidFill>
                <a:effectLst>
                  <a:outerShdw blurRad="38100" dist="38100" dir="2700000" algn="tl">
                    <a:srgbClr val="000000">
                      <a:alpha val="43137"/>
                    </a:srgbClr>
                  </a:outerShdw>
                </a:effectLst>
                <a:latin typeface="Calibri" pitchFamily="34" charset="0"/>
                <a:cs typeface="Calibri" pitchFamily="34" charset="0"/>
              </a:rPr>
              <a:t> – Ubiquitous Health</a:t>
            </a:r>
            <a:endParaRPr lang="en-US" sz="4000" b="1" dirty="0">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Rectangle 7"/>
          <p:cNvSpPr>
            <a:spLocks noChangeArrowheads="1"/>
          </p:cNvSpPr>
          <p:nvPr/>
        </p:nvSpPr>
        <p:spPr bwMode="auto">
          <a:xfrm>
            <a:off x="5935676" y="3070998"/>
            <a:ext cx="2903524" cy="510402"/>
          </a:xfrm>
          <a:prstGeom prst="rect">
            <a:avLst/>
          </a:prstGeom>
          <a:solidFill>
            <a:srgbClr val="0070C0"/>
          </a:solidFill>
          <a:ln w="9525">
            <a:solidFill>
              <a:schemeClr val="tx1"/>
            </a:solidFill>
            <a:miter lim="800000"/>
            <a:headEnd/>
            <a:tailEnd/>
          </a:ln>
        </p:spPr>
        <p:txBody>
          <a:bodyPr wrap="none" anchor="ctr"/>
          <a:lstStyle/>
          <a:p>
            <a:pPr algn="ctr"/>
            <a:r>
              <a:rPr lang="en-US" sz="2400" b="1" dirty="0" smtClean="0">
                <a:solidFill>
                  <a:schemeClr val="bg1"/>
                </a:solidFill>
                <a:effectLst>
                  <a:outerShdw blurRad="38100" dist="38100" dir="2700000" algn="tl">
                    <a:srgbClr val="000000">
                      <a:alpha val="43137"/>
                    </a:srgbClr>
                  </a:outerShdw>
                </a:effectLst>
              </a:rPr>
              <a:t>Anyone</a:t>
            </a:r>
            <a:endParaRPr lang="en-CA" sz="2400" b="1" dirty="0">
              <a:solidFill>
                <a:schemeClr val="bg1"/>
              </a:solidFill>
              <a:effectLst>
                <a:outerShdw blurRad="38100" dist="38100" dir="2700000" algn="tl">
                  <a:srgbClr val="000000">
                    <a:alpha val="43137"/>
                  </a:srgbClr>
                </a:outerShdw>
              </a:effectLst>
            </a:endParaRPr>
          </a:p>
        </p:txBody>
      </p:sp>
      <p:sp>
        <p:nvSpPr>
          <p:cNvPr id="11" name="Rectangle 10"/>
          <p:cNvSpPr>
            <a:spLocks noChangeArrowheads="1"/>
          </p:cNvSpPr>
          <p:nvPr/>
        </p:nvSpPr>
        <p:spPr bwMode="auto">
          <a:xfrm>
            <a:off x="533400" y="3070998"/>
            <a:ext cx="2199674" cy="510402"/>
          </a:xfrm>
          <a:prstGeom prst="rect">
            <a:avLst/>
          </a:prstGeom>
          <a:solidFill>
            <a:srgbClr val="0070C0"/>
          </a:solidFill>
          <a:ln w="9525">
            <a:solidFill>
              <a:schemeClr val="tx1"/>
            </a:solidFill>
            <a:miter lim="800000"/>
            <a:headEnd/>
            <a:tailEnd/>
          </a:ln>
        </p:spPr>
        <p:txBody>
          <a:bodyPr wrap="none" anchor="ctr"/>
          <a:lstStyle/>
          <a:p>
            <a:pPr algn="ctr"/>
            <a:r>
              <a:rPr lang="en-US" sz="2400" b="1" dirty="0" smtClean="0">
                <a:solidFill>
                  <a:schemeClr val="bg1"/>
                </a:solidFill>
                <a:effectLst>
                  <a:outerShdw blurRad="38100" dist="38100" dir="2700000" algn="tl">
                    <a:srgbClr val="000000">
                      <a:alpha val="43137"/>
                    </a:srgbClr>
                  </a:outerShdw>
                </a:effectLst>
              </a:rPr>
              <a:t>Anytime</a:t>
            </a:r>
            <a:endParaRPr lang="en-CA" sz="2400" b="1" dirty="0">
              <a:solidFill>
                <a:schemeClr val="bg1"/>
              </a:solidFill>
              <a:effectLst>
                <a:outerShdw blurRad="38100" dist="38100" dir="2700000" algn="tl">
                  <a:srgbClr val="000000">
                    <a:alpha val="43137"/>
                  </a:srgbClr>
                </a:outerShdw>
              </a:effectLst>
            </a:endParaRPr>
          </a:p>
        </p:txBody>
      </p:sp>
      <p:sp>
        <p:nvSpPr>
          <p:cNvPr id="13" name="Rectangle 12"/>
          <p:cNvSpPr>
            <a:spLocks noChangeArrowheads="1"/>
          </p:cNvSpPr>
          <p:nvPr/>
        </p:nvSpPr>
        <p:spPr bwMode="auto">
          <a:xfrm>
            <a:off x="2971802" y="3070998"/>
            <a:ext cx="2656416" cy="510402"/>
          </a:xfrm>
          <a:prstGeom prst="rect">
            <a:avLst/>
          </a:prstGeom>
          <a:solidFill>
            <a:srgbClr val="0070C0"/>
          </a:solidFill>
          <a:ln w="9525">
            <a:solidFill>
              <a:schemeClr val="tx1"/>
            </a:solidFill>
            <a:miter lim="800000"/>
            <a:headEnd/>
            <a:tailEnd/>
          </a:ln>
        </p:spPr>
        <p:txBody>
          <a:bodyPr wrap="none" anchor="ctr"/>
          <a:lstStyle/>
          <a:p>
            <a:pPr algn="ctr"/>
            <a:r>
              <a:rPr lang="en-US" sz="2400" b="1" dirty="0" smtClean="0">
                <a:solidFill>
                  <a:schemeClr val="bg1"/>
                </a:solidFill>
                <a:effectLst>
                  <a:outerShdw blurRad="38100" dist="38100" dir="2700000" algn="tl">
                    <a:srgbClr val="000000">
                      <a:alpha val="43137"/>
                    </a:srgbClr>
                  </a:outerShdw>
                </a:effectLst>
              </a:rPr>
              <a:t>Anywhere</a:t>
            </a:r>
            <a:endParaRPr lang="en-CA" sz="2400" b="1" dirty="0">
              <a:solidFill>
                <a:schemeClr val="bg1"/>
              </a:solidFill>
              <a:effectLst>
                <a:outerShdw blurRad="38100" dist="38100" dir="2700000" algn="tl">
                  <a:srgbClr val="000000">
                    <a:alpha val="43137"/>
                  </a:srgbClr>
                </a:outerShdw>
              </a:effectLst>
            </a:endParaRPr>
          </a:p>
        </p:txBody>
      </p:sp>
      <p:sp>
        <p:nvSpPr>
          <p:cNvPr id="16" name="Rectangle 9"/>
          <p:cNvSpPr>
            <a:spLocks noChangeArrowheads="1"/>
          </p:cNvSpPr>
          <p:nvPr/>
        </p:nvSpPr>
        <p:spPr bwMode="auto">
          <a:xfrm>
            <a:off x="3344876" y="2047679"/>
            <a:ext cx="1979219" cy="319001"/>
          </a:xfrm>
          <a:prstGeom prst="rect">
            <a:avLst/>
          </a:prstGeom>
          <a:solidFill>
            <a:srgbClr val="0070C0"/>
          </a:solidFill>
          <a:ln w="9525">
            <a:solidFill>
              <a:schemeClr val="tx1"/>
            </a:solidFill>
            <a:miter lim="800000"/>
            <a:headEnd/>
            <a:tailEnd/>
          </a:ln>
        </p:spPr>
        <p:txBody>
          <a:bodyPr wrap="none" anchor="ctr"/>
          <a:lstStyle/>
          <a:p>
            <a:pPr algn="ctr"/>
            <a:r>
              <a:rPr lang="en-US" sz="2400" b="1" dirty="0" err="1">
                <a:solidFill>
                  <a:schemeClr val="bg1"/>
                </a:solidFill>
                <a:effectLst>
                  <a:outerShdw blurRad="38100" dist="38100" dir="2700000" algn="tl">
                    <a:srgbClr val="000000">
                      <a:alpha val="43137"/>
                    </a:srgbClr>
                  </a:outerShdw>
                </a:effectLst>
              </a:rPr>
              <a:t>u</a:t>
            </a:r>
            <a:r>
              <a:rPr lang="en-US" sz="2400" b="1" dirty="0" err="1" smtClean="0">
                <a:solidFill>
                  <a:schemeClr val="bg1"/>
                </a:solidFill>
                <a:effectLst>
                  <a:outerShdw blurRad="38100" dist="38100" dir="2700000" algn="tl">
                    <a:srgbClr val="000000">
                      <a:alpha val="43137"/>
                    </a:srgbClr>
                  </a:outerShdw>
                </a:effectLst>
              </a:rPr>
              <a:t>Health</a:t>
            </a:r>
            <a:endParaRPr lang="en-CA" sz="2400" b="1" dirty="0">
              <a:solidFill>
                <a:schemeClr val="bg1"/>
              </a:solidFill>
              <a:effectLst>
                <a:outerShdw blurRad="38100" dist="38100" dir="2700000" algn="tl">
                  <a:srgbClr val="000000">
                    <a:alpha val="43137"/>
                  </a:srgbClr>
                </a:outerShdw>
              </a:effectLst>
            </a:endParaRPr>
          </a:p>
        </p:txBody>
      </p:sp>
      <p:sp>
        <p:nvSpPr>
          <p:cNvPr id="17" name="Line 12"/>
          <p:cNvSpPr>
            <a:spLocks noChangeShapeType="1"/>
          </p:cNvSpPr>
          <p:nvPr/>
        </p:nvSpPr>
        <p:spPr bwMode="auto">
          <a:xfrm flipH="1">
            <a:off x="1897076" y="2448999"/>
            <a:ext cx="2435962" cy="446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4335476" y="2448999"/>
            <a:ext cx="0" cy="446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a:off x="4335476" y="2448999"/>
            <a:ext cx="2740457" cy="44660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1698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bkOBrDBV6k.gKylPMxKsS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RESIZE" val="Yes"/>
  <p:tag name="THINKCELLSHAPEDONOTDELETE" val="pbkOBrDBV6k.gKylPMxKsSQ"/>
</p:tagLst>
</file>

<file path=ppt/tags/tag6.xml><?xml version="1.0" encoding="utf-8"?>
<p:tagLst xmlns:a="http://schemas.openxmlformats.org/drawingml/2006/main" xmlns:r="http://schemas.openxmlformats.org/officeDocument/2006/relationships" xmlns:p="http://schemas.openxmlformats.org/presentationml/2006/main">
  <p:tag name="RESIZE" val="Yes"/>
  <p:tag name="THINKCELLSHAPEDONOTDELETE" val="pjwtDZAh51U2Nk06sfkj28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ession xmlns="2e9458a7-cf77-4e38-a176-7c00460a51ce">4</Session>
    <Author0 xmlns="2e9458a7-cf77-4e38-a176-7c00460a51ce">Dr. Zahid Ali Faheem, Head of AMANTELEHEALTH, Aman Health Care Services, General Secretary, Trustee and Founder Board Member</Author0>
    <Organization xmlns="2e9458a7-cf77-4e38-a176-7c00460a51ce">eHealth Association of Pakistan -eHAP</Organiz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DAEE60AB10F1439F7E4D68581AA2F8" ma:contentTypeVersion="6" ma:contentTypeDescription="Create a new document." ma:contentTypeScope="" ma:versionID="d77e90180329a6c74e4aed77bdfb5298">
  <xsd:schema xmlns:xsd="http://www.w3.org/2001/XMLSchema" xmlns:xs="http://www.w3.org/2001/XMLSchema" xmlns:p="http://schemas.microsoft.com/office/2006/metadata/properties" xmlns:ns1="http://schemas.microsoft.com/sharepoint/v3" xmlns:ns2="2e9458a7-cf77-4e38-a176-7c00460a51ce" xmlns:ns3="07f874d8-1985-4211-bd75-0b16975e87a8" targetNamespace="http://schemas.microsoft.com/office/2006/metadata/properties" ma:root="true" ma:fieldsID="d1a45afbb746a96cdb01e4d47f085c9b" ns1:_="" ns2:_="" ns3:_="">
    <xsd:import namespace="http://schemas.microsoft.com/sharepoint/v3"/>
    <xsd:import namespace="2e9458a7-cf77-4e38-a176-7c00460a51ce"/>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ession" minOccurs="0"/>
                <xsd:element ref="ns2:Author0" minOccurs="0"/>
                <xsd:element ref="ns2:Organization"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9458a7-cf77-4e38-a176-7c00460a51ce" elementFormDefault="qualified">
    <xsd:import namespace="http://schemas.microsoft.com/office/2006/documentManagement/types"/>
    <xsd:import namespace="http://schemas.microsoft.com/office/infopath/2007/PartnerControls"/>
    <xsd:element name="Session" ma:index="10" nillable="true" ma:displayName="Session" ma:internalName="Session">
      <xsd:simpleType>
        <xsd:restriction base="dms:Number"/>
      </xsd:simpleType>
    </xsd:element>
    <xsd:element name="Author0" ma:index="11" nillable="true" ma:displayName="Author" ma:internalName="Author0">
      <xsd:simpleType>
        <xsd:restriction base="dms:Text">
          <xsd:maxLength value="255"/>
        </xsd:restriction>
      </xsd:simpleType>
    </xsd:element>
    <xsd:element name="Organization" ma:index="12" nillable="true" ma:displayName="Organization" ma:internalName="Organiz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BC06DE-9FCA-493E-AC1A-FF3593C9FCE2}"/>
</file>

<file path=customXml/itemProps2.xml><?xml version="1.0" encoding="utf-8"?>
<ds:datastoreItem xmlns:ds="http://schemas.openxmlformats.org/officeDocument/2006/customXml" ds:itemID="{FAA60761-AC24-403E-9DA1-5266F1B62B9B}"/>
</file>

<file path=customXml/itemProps3.xml><?xml version="1.0" encoding="utf-8"?>
<ds:datastoreItem xmlns:ds="http://schemas.openxmlformats.org/officeDocument/2006/customXml" ds:itemID="{F8E0744A-BCE8-43BB-BC78-DCC8B1F4B3EA}"/>
</file>

<file path=docProps/app.xml><?xml version="1.0" encoding="utf-8"?>
<Properties xmlns="http://schemas.openxmlformats.org/officeDocument/2006/extended-properties" xmlns:vt="http://schemas.openxmlformats.org/officeDocument/2006/docPropsVTypes">
  <Template/>
  <TotalTime>1992</TotalTime>
  <Words>2946</Words>
  <Application>Microsoft Office PowerPoint</Application>
  <PresentationFormat>On-screen Show (4:3)</PresentationFormat>
  <Paragraphs>507</Paragraphs>
  <Slides>48</Slides>
  <Notes>8</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think-cell Slide</vt:lpstr>
      <vt:lpstr>Why eHealth and its Adoption in the Eastern Mediterranean (The WHO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ICT Experience in AMANHEALTH, Pakistan (ICTs as a Catalyst for Improving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eHealth and its Adoption in the Eastern Mediterranean (The WHO Approach)</dc:title>
  <dc:creator>Dr. Zahid Ali Faheem</dc:creator>
  <cp:lastModifiedBy>Abdelghani, Karim</cp:lastModifiedBy>
  <cp:revision>77</cp:revision>
  <dcterms:created xsi:type="dcterms:W3CDTF">2013-07-01T09:45:41Z</dcterms:created>
  <dcterms:modified xsi:type="dcterms:W3CDTF">2013-10-28T10:39:18Z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0x01010062DAEE60AB10F1439F7E4D68581AA2F8</vt:lpwstr>
  </property>
  <property fmtid="{D5CDD505-2E9C-101B-9397-08002B2CF9AE}" pid="3" name="Order">
    <vt:r8>3800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ies>
</file>