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8.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13.xml" ContentType="application/vnd.openxmlformats-officedocument.presentationml.slide+xml"/>
  <Override PartName="/ppt/slides/slide17.xml" ContentType="application/vnd.openxmlformats-officedocument.presentationml.slide+xml"/>
  <Override PartName="/ppt/slides/slide11.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2.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handoutMasterIdLst>
    <p:handoutMasterId r:id="rId27"/>
  </p:handoutMasterIdLst>
  <p:sldIdLst>
    <p:sldId id="260" r:id="rId2"/>
    <p:sldId id="259" r:id="rId3"/>
    <p:sldId id="261" r:id="rId4"/>
    <p:sldId id="257" r:id="rId5"/>
    <p:sldId id="258" r:id="rId6"/>
    <p:sldId id="282" r:id="rId7"/>
    <p:sldId id="281" r:id="rId8"/>
    <p:sldId id="280" r:id="rId9"/>
    <p:sldId id="271" r:id="rId10"/>
    <p:sldId id="262" r:id="rId11"/>
    <p:sldId id="263" r:id="rId12"/>
    <p:sldId id="276" r:id="rId13"/>
    <p:sldId id="272" r:id="rId14"/>
    <p:sldId id="264" r:id="rId15"/>
    <p:sldId id="265" r:id="rId16"/>
    <p:sldId id="266" r:id="rId17"/>
    <p:sldId id="270" r:id="rId18"/>
    <p:sldId id="267" r:id="rId19"/>
    <p:sldId id="268" r:id="rId20"/>
    <p:sldId id="273" r:id="rId21"/>
    <p:sldId id="274" r:id="rId22"/>
    <p:sldId id="275" r:id="rId23"/>
    <p:sldId id="277" r:id="rId24"/>
    <p:sldId id="279" r:id="rId25"/>
  </p:sldIdLst>
  <p:sldSz cx="9144000" cy="6858000" type="screen4x3"/>
  <p:notesSz cx="6881813" cy="10002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52" d="100"/>
          <a:sy n="52" d="100"/>
        </p:scale>
        <p:origin x="-56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808"/>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500142"/>
          </a:xfrm>
          <a:prstGeom prst="rect">
            <a:avLst/>
          </a:prstGeom>
        </p:spPr>
        <p:txBody>
          <a:bodyPr vert="horz" lIns="96478" tIns="48239" rIns="96478" bIns="48239" rtlCol="0"/>
          <a:lstStyle>
            <a:lvl1pPr algn="l">
              <a:defRPr sz="1300"/>
            </a:lvl1pPr>
          </a:lstStyle>
          <a:p>
            <a:endParaRPr lang="en-GB"/>
          </a:p>
        </p:txBody>
      </p:sp>
      <p:sp>
        <p:nvSpPr>
          <p:cNvPr id="3" name="Date Placeholder 2"/>
          <p:cNvSpPr>
            <a:spLocks noGrp="1"/>
          </p:cNvSpPr>
          <p:nvPr>
            <p:ph type="dt" sz="quarter" idx="1"/>
          </p:nvPr>
        </p:nvSpPr>
        <p:spPr>
          <a:xfrm>
            <a:off x="3898102" y="0"/>
            <a:ext cx="2982119" cy="500142"/>
          </a:xfrm>
          <a:prstGeom prst="rect">
            <a:avLst/>
          </a:prstGeom>
        </p:spPr>
        <p:txBody>
          <a:bodyPr vert="horz" lIns="96478" tIns="48239" rIns="96478" bIns="48239" rtlCol="0"/>
          <a:lstStyle>
            <a:lvl1pPr algn="r">
              <a:defRPr sz="1300"/>
            </a:lvl1pPr>
          </a:lstStyle>
          <a:p>
            <a:fld id="{6E9AC3E6-52AE-41F6-901D-4CE4DEC90E07}" type="datetimeFigureOut">
              <a:rPr lang="en-GB" smtClean="0"/>
              <a:pPr/>
              <a:t>27/10/2013</a:t>
            </a:fld>
            <a:endParaRPr lang="en-GB"/>
          </a:p>
        </p:txBody>
      </p:sp>
      <p:sp>
        <p:nvSpPr>
          <p:cNvPr id="4" name="Footer Placeholder 3"/>
          <p:cNvSpPr>
            <a:spLocks noGrp="1"/>
          </p:cNvSpPr>
          <p:nvPr>
            <p:ph type="ftr" sz="quarter" idx="2"/>
          </p:nvPr>
        </p:nvSpPr>
        <p:spPr>
          <a:xfrm>
            <a:off x="0" y="9500960"/>
            <a:ext cx="2982119" cy="500142"/>
          </a:xfrm>
          <a:prstGeom prst="rect">
            <a:avLst/>
          </a:prstGeom>
        </p:spPr>
        <p:txBody>
          <a:bodyPr vert="horz" lIns="96478" tIns="48239" rIns="96478" bIns="48239" rtlCol="0" anchor="b"/>
          <a:lstStyle>
            <a:lvl1pPr algn="l">
              <a:defRPr sz="1300"/>
            </a:lvl1pPr>
          </a:lstStyle>
          <a:p>
            <a:endParaRPr lang="en-GB"/>
          </a:p>
        </p:txBody>
      </p:sp>
      <p:sp>
        <p:nvSpPr>
          <p:cNvPr id="5" name="Slide Number Placeholder 4"/>
          <p:cNvSpPr>
            <a:spLocks noGrp="1"/>
          </p:cNvSpPr>
          <p:nvPr>
            <p:ph type="sldNum" sz="quarter" idx="3"/>
          </p:nvPr>
        </p:nvSpPr>
        <p:spPr>
          <a:xfrm>
            <a:off x="3898102" y="9500960"/>
            <a:ext cx="2982119" cy="500142"/>
          </a:xfrm>
          <a:prstGeom prst="rect">
            <a:avLst/>
          </a:prstGeom>
        </p:spPr>
        <p:txBody>
          <a:bodyPr vert="horz" lIns="96478" tIns="48239" rIns="96478" bIns="48239" rtlCol="0" anchor="b"/>
          <a:lstStyle>
            <a:lvl1pPr algn="r">
              <a:defRPr sz="1300"/>
            </a:lvl1pPr>
          </a:lstStyle>
          <a:p>
            <a:fld id="{344E797E-5E48-4F32-9B87-E4A216648D86}" type="slidenum">
              <a:rPr lang="en-GB" smtClean="0"/>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500142"/>
          </a:xfrm>
          <a:prstGeom prst="rect">
            <a:avLst/>
          </a:prstGeom>
        </p:spPr>
        <p:txBody>
          <a:bodyPr vert="horz" lIns="96478" tIns="48239" rIns="96478" bIns="48239" rtlCol="0"/>
          <a:lstStyle>
            <a:lvl1pPr algn="l">
              <a:defRPr sz="1300"/>
            </a:lvl1pPr>
          </a:lstStyle>
          <a:p>
            <a:endParaRPr lang="en-GB"/>
          </a:p>
        </p:txBody>
      </p:sp>
      <p:sp>
        <p:nvSpPr>
          <p:cNvPr id="3" name="Date Placeholder 2"/>
          <p:cNvSpPr>
            <a:spLocks noGrp="1"/>
          </p:cNvSpPr>
          <p:nvPr>
            <p:ph type="dt" idx="1"/>
          </p:nvPr>
        </p:nvSpPr>
        <p:spPr>
          <a:xfrm>
            <a:off x="3898102" y="0"/>
            <a:ext cx="2982119" cy="500142"/>
          </a:xfrm>
          <a:prstGeom prst="rect">
            <a:avLst/>
          </a:prstGeom>
        </p:spPr>
        <p:txBody>
          <a:bodyPr vert="horz" lIns="96478" tIns="48239" rIns="96478" bIns="48239" rtlCol="0"/>
          <a:lstStyle>
            <a:lvl1pPr algn="r">
              <a:defRPr sz="1300"/>
            </a:lvl1pPr>
          </a:lstStyle>
          <a:p>
            <a:fld id="{FFBBB41A-7577-4D76-8048-CC45337950CB}" type="datetimeFigureOut">
              <a:rPr lang="en-GB" smtClean="0"/>
              <a:pPr/>
              <a:t>27/10/2013</a:t>
            </a:fld>
            <a:endParaRPr lang="en-GB"/>
          </a:p>
        </p:txBody>
      </p:sp>
      <p:sp>
        <p:nvSpPr>
          <p:cNvPr id="4" name="Slide Image Placeholder 3"/>
          <p:cNvSpPr>
            <a:spLocks noGrp="1" noRot="1" noChangeAspect="1"/>
          </p:cNvSpPr>
          <p:nvPr>
            <p:ph type="sldImg" idx="2"/>
          </p:nvPr>
        </p:nvSpPr>
        <p:spPr>
          <a:xfrm>
            <a:off x="942975" y="750888"/>
            <a:ext cx="4997450" cy="3749675"/>
          </a:xfrm>
          <a:prstGeom prst="rect">
            <a:avLst/>
          </a:prstGeom>
          <a:noFill/>
          <a:ln w="12700">
            <a:solidFill>
              <a:prstClr val="black"/>
            </a:solidFill>
          </a:ln>
        </p:spPr>
        <p:txBody>
          <a:bodyPr vert="horz" lIns="96478" tIns="48239" rIns="96478" bIns="48239" rtlCol="0" anchor="ctr"/>
          <a:lstStyle/>
          <a:p>
            <a:endParaRPr lang="en-GB"/>
          </a:p>
        </p:txBody>
      </p:sp>
      <p:sp>
        <p:nvSpPr>
          <p:cNvPr id="5" name="Notes Placeholder 4"/>
          <p:cNvSpPr>
            <a:spLocks noGrp="1"/>
          </p:cNvSpPr>
          <p:nvPr>
            <p:ph type="body" sz="quarter" idx="3"/>
          </p:nvPr>
        </p:nvSpPr>
        <p:spPr>
          <a:xfrm>
            <a:off x="688182" y="4751348"/>
            <a:ext cx="5505450" cy="4501277"/>
          </a:xfrm>
          <a:prstGeom prst="rect">
            <a:avLst/>
          </a:prstGeom>
        </p:spPr>
        <p:txBody>
          <a:bodyPr vert="horz" lIns="96478" tIns="48239" rIns="96478" bIns="4823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500960"/>
            <a:ext cx="2982119" cy="500142"/>
          </a:xfrm>
          <a:prstGeom prst="rect">
            <a:avLst/>
          </a:prstGeom>
        </p:spPr>
        <p:txBody>
          <a:bodyPr vert="horz" lIns="96478" tIns="48239" rIns="96478" bIns="48239" rtlCol="0" anchor="b"/>
          <a:lstStyle>
            <a:lvl1pPr algn="l">
              <a:defRPr sz="1300"/>
            </a:lvl1pPr>
          </a:lstStyle>
          <a:p>
            <a:endParaRPr lang="en-GB"/>
          </a:p>
        </p:txBody>
      </p:sp>
      <p:sp>
        <p:nvSpPr>
          <p:cNvPr id="7" name="Slide Number Placeholder 6"/>
          <p:cNvSpPr>
            <a:spLocks noGrp="1"/>
          </p:cNvSpPr>
          <p:nvPr>
            <p:ph type="sldNum" sz="quarter" idx="5"/>
          </p:nvPr>
        </p:nvSpPr>
        <p:spPr>
          <a:xfrm>
            <a:off x="3898102" y="9500960"/>
            <a:ext cx="2982119" cy="500142"/>
          </a:xfrm>
          <a:prstGeom prst="rect">
            <a:avLst/>
          </a:prstGeom>
        </p:spPr>
        <p:txBody>
          <a:bodyPr vert="horz" lIns="96478" tIns="48239" rIns="96478" bIns="48239" rtlCol="0" anchor="b"/>
          <a:lstStyle>
            <a:lvl1pPr algn="r">
              <a:defRPr sz="1300"/>
            </a:lvl1pPr>
          </a:lstStyle>
          <a:p>
            <a:fld id="{D9A5634B-F2AB-432F-9AA7-0DB2495FB2D8}"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803AB2C-AA12-4664-8ED6-E62E5B1E42A7}" type="datetime4">
              <a:rPr lang="en-GB" smtClean="0"/>
              <a:pPr/>
              <a:t>27 October 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AD5D96F-9AF6-4CB7-A774-1CAEBD7BE46E}"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F11994C-640A-4D63-A1CC-FCFA070F1C04}" type="datetime4">
              <a:rPr lang="en-GB" smtClean="0"/>
              <a:pPr/>
              <a:t>27 October 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AD5D96F-9AF6-4CB7-A774-1CAEBD7BE46E}"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B9D988A-78FE-487F-B286-B6C00AA47C5D}" type="datetime4">
              <a:rPr lang="en-GB" smtClean="0"/>
              <a:pPr/>
              <a:t>27 October 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AD5D96F-9AF6-4CB7-A774-1CAEBD7BE46E}"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chemeClr val="accent5">
                    <a:lumMod val="75000"/>
                  </a:schemeClr>
                </a:solidFill>
              </a:defRPr>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2CA40CE-BF47-41A8-BA4B-D64DD5609E05}" type="datetime4">
              <a:rPr lang="en-GB" smtClean="0"/>
              <a:pPr/>
              <a:t>27 October 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AD5D96F-9AF6-4CB7-A774-1CAEBD7BE46E}"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C30E44-A62D-448B-BD49-10942405E9DD}" type="datetime4">
              <a:rPr lang="en-GB" smtClean="0"/>
              <a:pPr/>
              <a:t>27 October 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AD5D96F-9AF6-4CB7-A774-1CAEBD7BE46E}"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417BDD1-8B24-487A-B48F-EC94B4A602BC}" type="datetime4">
              <a:rPr lang="en-GB" smtClean="0"/>
              <a:pPr/>
              <a:t>27 October 2013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AD5D96F-9AF6-4CB7-A774-1CAEBD7BE46E}"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8B8751C-861A-4A33-9D73-CC25ACE851FD}" type="datetime4">
              <a:rPr lang="en-GB" smtClean="0"/>
              <a:pPr/>
              <a:t>27 October 2013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FAD5D96F-9AF6-4CB7-A774-1CAEBD7BE46E}"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chemeClr val="accent5">
                    <a:lumMod val="75000"/>
                  </a:schemeClr>
                </a:solidFill>
              </a:defRPr>
            </a:lvl1pPr>
          </a:lstStyle>
          <a:p>
            <a:r>
              <a:rPr lang="en-US" dirty="0" smtClean="0"/>
              <a:t>Click to edit Master title style</a:t>
            </a:r>
            <a:endParaRPr lang="en-GB" dirty="0"/>
          </a:p>
        </p:txBody>
      </p:sp>
      <p:sp>
        <p:nvSpPr>
          <p:cNvPr id="3" name="Date Placeholder 2"/>
          <p:cNvSpPr>
            <a:spLocks noGrp="1"/>
          </p:cNvSpPr>
          <p:nvPr>
            <p:ph type="dt" sz="half" idx="10"/>
          </p:nvPr>
        </p:nvSpPr>
        <p:spPr/>
        <p:txBody>
          <a:bodyPr/>
          <a:lstStyle/>
          <a:p>
            <a:fld id="{0BE88371-B78D-48E2-92D1-C411215B4BBE}" type="datetime4">
              <a:rPr lang="en-GB" smtClean="0"/>
              <a:pPr/>
              <a:t>27 October 2013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FAD5D96F-9AF6-4CB7-A774-1CAEBD7BE46E}"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80A23E-D332-4A7C-822E-F41C5379E9B1}" type="datetime4">
              <a:rPr lang="en-GB" smtClean="0"/>
              <a:pPr/>
              <a:t>27 October 2013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FAD5D96F-9AF6-4CB7-A774-1CAEBD7BE46E}"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2947FA-6832-4DA5-A84E-32728E5F3D5F}" type="datetime4">
              <a:rPr lang="en-GB" smtClean="0"/>
              <a:pPr/>
              <a:t>27 October 2013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AD5D96F-9AF6-4CB7-A774-1CAEBD7BE46E}"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69A0C7-DE72-498A-B518-AE71642F0535}" type="datetime4">
              <a:rPr lang="en-GB" smtClean="0"/>
              <a:pPr/>
              <a:t>27 October 2013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AD5D96F-9AF6-4CB7-A774-1CAEBD7BE46E}"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791862-AC00-48A5-B6A4-3895342A20D7}" type="datetime4">
              <a:rPr lang="en-GB" smtClean="0"/>
              <a:pPr/>
              <a:t>27 October 2013</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D5D96F-9AF6-4CB7-A774-1CAEBD7BE46E}"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dewachi@ieee.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3.weforum.org/docs/WEF_YouthEmployment_ArabWorld_Report_2012.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852936"/>
            <a:ext cx="7772400" cy="1470025"/>
          </a:xfrm>
        </p:spPr>
        <p:txBody>
          <a:bodyPr/>
          <a:lstStyle/>
          <a:p>
            <a:r>
              <a:rPr lang="en-GB" b="1" dirty="0" smtClean="0"/>
              <a:t>The </a:t>
            </a:r>
            <a:r>
              <a:rPr lang="en-GB" b="1" dirty="0"/>
              <a:t>E</a:t>
            </a:r>
            <a:r>
              <a:rPr lang="en-GB" b="1" dirty="0" smtClean="0"/>
              <a:t>mployment Enigma</a:t>
            </a:r>
            <a:br>
              <a:rPr lang="en-GB" b="1" dirty="0" smtClean="0"/>
            </a:br>
            <a:r>
              <a:rPr lang="en-GB" b="1" dirty="0" smtClean="0"/>
              <a:t>in Arab Countries </a:t>
            </a:r>
            <a:endParaRPr lang="en-GB" b="1" dirty="0"/>
          </a:p>
        </p:txBody>
      </p:sp>
      <p:sp>
        <p:nvSpPr>
          <p:cNvPr id="3" name="Subtitle 2"/>
          <p:cNvSpPr>
            <a:spLocks noGrp="1"/>
          </p:cNvSpPr>
          <p:nvPr>
            <p:ph type="subTitle" idx="1"/>
          </p:nvPr>
        </p:nvSpPr>
        <p:spPr>
          <a:xfrm>
            <a:off x="1259632" y="4509120"/>
            <a:ext cx="6400800" cy="1919064"/>
          </a:xfrm>
        </p:spPr>
        <p:txBody>
          <a:bodyPr>
            <a:normAutofit/>
          </a:bodyPr>
          <a:lstStyle/>
          <a:p>
            <a:r>
              <a:rPr lang="en-GB" sz="2800" b="1" dirty="0" smtClean="0">
                <a:solidFill>
                  <a:schemeClr val="tx1"/>
                </a:solidFill>
              </a:rPr>
              <a:t>Abdulilah Dewachi</a:t>
            </a:r>
          </a:p>
          <a:p>
            <a:r>
              <a:rPr lang="en-GB" sz="2800" i="1" dirty="0" smtClean="0">
                <a:hlinkClick r:id="rId2"/>
              </a:rPr>
              <a:t>adewachi@ieee.org</a:t>
            </a:r>
            <a:endParaRPr lang="en-GB" sz="2800" i="1" dirty="0" smtClean="0"/>
          </a:p>
          <a:p>
            <a:pPr lvl="0"/>
            <a:endParaRPr lang="en-GB" sz="2200" b="1" dirty="0" smtClean="0">
              <a:solidFill>
                <a:srgbClr val="FF0000"/>
              </a:solidFill>
            </a:endParaRPr>
          </a:p>
          <a:p>
            <a:pPr lvl="0"/>
            <a:r>
              <a:rPr lang="en-GB" sz="2200" b="1" dirty="0" smtClean="0">
                <a:solidFill>
                  <a:srgbClr val="FF0000"/>
                </a:solidFill>
              </a:rPr>
              <a:t>28 </a:t>
            </a:r>
            <a:r>
              <a:rPr lang="en-GB" sz="2200" b="1" dirty="0">
                <a:solidFill>
                  <a:srgbClr val="FF0000"/>
                </a:solidFill>
              </a:rPr>
              <a:t>October </a:t>
            </a:r>
            <a:r>
              <a:rPr lang="en-GB" sz="2200" b="1" dirty="0" smtClean="0">
                <a:solidFill>
                  <a:srgbClr val="FF0000"/>
                </a:solidFill>
              </a:rPr>
              <a:t>2013</a:t>
            </a:r>
            <a:endParaRPr lang="en-GB" sz="2200" b="1" dirty="0">
              <a:solidFill>
                <a:srgbClr val="FF0000"/>
              </a:solidFill>
            </a:endParaRPr>
          </a:p>
          <a:p>
            <a:endParaRPr lang="en-GB" sz="2800" dirty="0"/>
          </a:p>
        </p:txBody>
      </p:sp>
      <p:sp>
        <p:nvSpPr>
          <p:cNvPr id="4" name="Subtitle 2"/>
          <p:cNvSpPr txBox="1">
            <a:spLocks/>
          </p:cNvSpPr>
          <p:nvPr/>
        </p:nvSpPr>
        <p:spPr>
          <a:xfrm>
            <a:off x="1331640" y="332656"/>
            <a:ext cx="6400800" cy="175260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GB" sz="2800" b="1" i="0" u="none" strike="noStrike" kern="1200" cap="none" spc="0" normalizeH="0" baseline="0" noProof="0" dirty="0" smtClean="0">
                <a:ln>
                  <a:noFill/>
                </a:ln>
                <a:solidFill>
                  <a:schemeClr val="accent5">
                    <a:lumMod val="75000"/>
                  </a:schemeClr>
                </a:solidFill>
                <a:effectLst/>
                <a:uLnTx/>
                <a:uFillTx/>
                <a:latin typeface="+mn-lt"/>
                <a:ea typeface="+mn-ea"/>
                <a:cs typeface="+mn-cs"/>
              </a:rPr>
              <a:t>ITU Arab Regional Development Forum</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en-GB" sz="2800" b="1" dirty="0" smtClean="0">
                <a:solidFill>
                  <a:schemeClr val="accent5">
                    <a:lumMod val="75000"/>
                  </a:schemeClr>
                </a:solidFill>
              </a:rPr>
              <a:t>(Manama, Bahrain)</a:t>
            </a:r>
            <a:endParaRPr kumimoji="0" lang="en-GB" sz="2800" b="1" i="0" u="none" strike="noStrike" kern="1200" cap="none" spc="0" normalizeH="0" baseline="0" noProof="0" dirty="0" smtClean="0">
              <a:ln>
                <a:noFill/>
              </a:ln>
              <a:solidFill>
                <a:schemeClr val="accent5">
                  <a:lumMod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lang="en-GB" sz="2800" b="1" dirty="0">
              <a:solidFill>
                <a:schemeClr val="tx1">
                  <a:tint val="75000"/>
                </a:schemeClr>
              </a:solidFill>
            </a:endParaRPr>
          </a:p>
        </p:txBody>
      </p:sp>
      <p:sp>
        <p:nvSpPr>
          <p:cNvPr id="5" name="Rectangle 4"/>
          <p:cNvSpPr/>
          <p:nvPr/>
        </p:nvSpPr>
        <p:spPr>
          <a:xfrm>
            <a:off x="1259632" y="1628800"/>
            <a:ext cx="6768752" cy="461665"/>
          </a:xfrm>
          <a:prstGeom prst="rect">
            <a:avLst/>
          </a:prstGeom>
        </p:spPr>
        <p:txBody>
          <a:bodyPr wrap="square">
            <a:spAutoFit/>
          </a:bodyPr>
          <a:lstStyle/>
          <a:p>
            <a:r>
              <a:rPr lang="en-US" sz="2400" b="1" dirty="0" smtClean="0">
                <a:solidFill>
                  <a:srgbClr val="0070C0"/>
                </a:solidFill>
              </a:rPr>
              <a:t>Session 2: The Development of ICT for Job Creation</a:t>
            </a:r>
            <a:endParaRPr lang="en-GB" sz="2400" dirty="0">
              <a:solidFill>
                <a:srgbClr val="0070C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Ultimate Catastrophe</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Dissatisfied masses of the young and </a:t>
            </a:r>
            <a:r>
              <a:rPr lang="en-GB" dirty="0" smtClean="0"/>
              <a:t>unemployed;</a:t>
            </a:r>
            <a:endParaRPr lang="en-GB" dirty="0" smtClean="0"/>
          </a:p>
          <a:p>
            <a:r>
              <a:rPr lang="en-GB" dirty="0" smtClean="0"/>
              <a:t>Penetration of extremist and violent movements that attract the young </a:t>
            </a:r>
            <a:r>
              <a:rPr lang="en-GB" dirty="0" smtClean="0"/>
              <a:t>unemployed;</a:t>
            </a:r>
            <a:endParaRPr lang="en-GB" dirty="0" smtClean="0"/>
          </a:p>
          <a:p>
            <a:r>
              <a:rPr lang="en-GB" dirty="0" smtClean="0"/>
              <a:t>Demonstrations, uprisings, peaceful and later violent regime change attempts (the so called “Arab Spring” model</a:t>
            </a:r>
            <a:r>
              <a:rPr lang="en-GB" dirty="0" smtClean="0"/>
              <a:t>); </a:t>
            </a:r>
            <a:endParaRPr lang="en-GB" dirty="0" smtClean="0"/>
          </a:p>
          <a:p>
            <a:r>
              <a:rPr lang="en-GB" dirty="0" smtClean="0"/>
              <a:t>Deplorable disparity in income between high government officials the rest of government </a:t>
            </a:r>
            <a:r>
              <a:rPr lang="en-GB" dirty="0" smtClean="0"/>
              <a:t>workers;</a:t>
            </a:r>
            <a:endParaRPr lang="en-GB" dirty="0" smtClean="0"/>
          </a:p>
          <a:p>
            <a:r>
              <a:rPr lang="en-GB" dirty="0" smtClean="0"/>
              <a:t>Corruption, kidnapping, crimes, protection payments, insecurity etc</a:t>
            </a:r>
            <a:r>
              <a:rPr lang="en-GB" dirty="0" smtClean="0"/>
              <a:t>..;</a:t>
            </a:r>
            <a:endParaRPr lang="en-GB" dirty="0" smtClean="0"/>
          </a:p>
          <a:p>
            <a:r>
              <a:rPr lang="en-GB" dirty="0" smtClean="0"/>
              <a:t> Immigration of the young and educated </a:t>
            </a:r>
            <a:r>
              <a:rPr lang="en-GB" dirty="0" smtClean="0"/>
              <a:t>professionals.</a:t>
            </a:r>
            <a:endParaRPr lang="en-GB" dirty="0" smtClean="0"/>
          </a:p>
          <a:p>
            <a:endParaRPr lang="en-GB" dirty="0" smtClean="0"/>
          </a:p>
          <a:p>
            <a:endParaRPr lang="en-GB" dirty="0"/>
          </a:p>
        </p:txBody>
      </p:sp>
      <p:sp>
        <p:nvSpPr>
          <p:cNvPr id="4" name="Date Placeholder 3"/>
          <p:cNvSpPr>
            <a:spLocks noGrp="1"/>
          </p:cNvSpPr>
          <p:nvPr>
            <p:ph type="dt" sz="half" idx="10"/>
          </p:nvPr>
        </p:nvSpPr>
        <p:spPr/>
        <p:txBody>
          <a:bodyPr/>
          <a:lstStyle/>
          <a:p>
            <a:fld id="{0BAEB2F7-1E7A-413D-8D09-79CCB7292A43}" type="datetime4">
              <a:rPr lang="en-GB" smtClean="0"/>
              <a:pPr/>
              <a:t>27 October 2013</a:t>
            </a:fld>
            <a:endParaRPr lang="en-GB" dirty="0"/>
          </a:p>
        </p:txBody>
      </p:sp>
      <p:sp>
        <p:nvSpPr>
          <p:cNvPr id="5" name="Slide Number Placeholder 4"/>
          <p:cNvSpPr>
            <a:spLocks noGrp="1"/>
          </p:cNvSpPr>
          <p:nvPr>
            <p:ph type="sldNum" sz="quarter" idx="12"/>
          </p:nvPr>
        </p:nvSpPr>
        <p:spPr/>
        <p:txBody>
          <a:bodyPr/>
          <a:lstStyle/>
          <a:p>
            <a:fld id="{FAD5D96F-9AF6-4CB7-A774-1CAEBD7BE46E}" type="slidenum">
              <a:rPr lang="en-GB" smtClean="0"/>
              <a:pPr/>
              <a:t>10</a:t>
            </a:fld>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dirty="0" smtClean="0"/>
              <a:t>The General Employment structure</a:t>
            </a:r>
          </a:p>
        </p:txBody>
      </p:sp>
      <p:pic>
        <p:nvPicPr>
          <p:cNvPr id="3" name="Picture 2"/>
          <p:cNvPicPr/>
          <p:nvPr/>
        </p:nvPicPr>
        <p:blipFill>
          <a:blip r:embed="rId2" cstate="print"/>
          <a:srcRect/>
          <a:stretch>
            <a:fillRect/>
          </a:stretch>
        </p:blipFill>
        <p:spPr bwMode="auto">
          <a:xfrm>
            <a:off x="1619672" y="1340768"/>
            <a:ext cx="5832648" cy="3888432"/>
          </a:xfrm>
          <a:prstGeom prst="rect">
            <a:avLst/>
          </a:prstGeom>
          <a:noFill/>
          <a:ln w="9525">
            <a:noFill/>
            <a:miter lim="800000"/>
            <a:headEnd/>
            <a:tailEnd/>
          </a:ln>
        </p:spPr>
      </p:pic>
      <p:sp>
        <p:nvSpPr>
          <p:cNvPr id="4" name="Date Placeholder 3"/>
          <p:cNvSpPr>
            <a:spLocks noGrp="1"/>
          </p:cNvSpPr>
          <p:nvPr>
            <p:ph type="dt" sz="half" idx="10"/>
          </p:nvPr>
        </p:nvSpPr>
        <p:spPr/>
        <p:txBody>
          <a:bodyPr/>
          <a:lstStyle/>
          <a:p>
            <a:fld id="{FE0CFDFB-0063-45CB-AE68-A369C09A9493}" type="datetime4">
              <a:rPr lang="en-GB" smtClean="0"/>
              <a:pPr/>
              <a:t>27 October 2013</a:t>
            </a:fld>
            <a:endParaRPr lang="en-GB" dirty="0"/>
          </a:p>
        </p:txBody>
      </p:sp>
      <p:sp>
        <p:nvSpPr>
          <p:cNvPr id="5" name="Slide Number Placeholder 4"/>
          <p:cNvSpPr>
            <a:spLocks noGrp="1"/>
          </p:cNvSpPr>
          <p:nvPr>
            <p:ph type="sldNum" sz="quarter" idx="12"/>
          </p:nvPr>
        </p:nvSpPr>
        <p:spPr/>
        <p:txBody>
          <a:bodyPr/>
          <a:lstStyle/>
          <a:p>
            <a:fld id="{FAD5D96F-9AF6-4CB7-A774-1CAEBD7BE46E}" type="slidenum">
              <a:rPr lang="en-GB" smtClean="0"/>
              <a:pPr/>
              <a:t>11</a:t>
            </a:fld>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t>National ICT strategies in Arab countries</a:t>
            </a:r>
            <a:endParaRPr lang="en-GB" sz="3600" dirty="0"/>
          </a:p>
        </p:txBody>
      </p:sp>
      <p:sp>
        <p:nvSpPr>
          <p:cNvPr id="3" name="Content Placeholder 2"/>
          <p:cNvSpPr>
            <a:spLocks noGrp="1"/>
          </p:cNvSpPr>
          <p:nvPr>
            <p:ph idx="1"/>
          </p:nvPr>
        </p:nvSpPr>
        <p:spPr/>
        <p:txBody>
          <a:bodyPr/>
          <a:lstStyle/>
          <a:p>
            <a:r>
              <a:rPr lang="en-GB" dirty="0" smtClean="0"/>
              <a:t>Not enough </a:t>
            </a:r>
            <a:r>
              <a:rPr lang="en-GB" dirty="0" smtClean="0"/>
              <a:t>attention was </a:t>
            </a:r>
            <a:r>
              <a:rPr lang="en-GB" dirty="0" smtClean="0"/>
              <a:t>given in the ICT strategies, of mostly all countries in the region, to national unemployment issues and how ICT could provide opportunities for job creations as well as the tools for effectively planning and monitoring the labour market</a:t>
            </a:r>
          </a:p>
          <a:p>
            <a:endParaRPr lang="en-GB" dirty="0"/>
          </a:p>
        </p:txBody>
      </p:sp>
      <p:sp>
        <p:nvSpPr>
          <p:cNvPr id="4" name="Date Placeholder 3"/>
          <p:cNvSpPr>
            <a:spLocks noGrp="1"/>
          </p:cNvSpPr>
          <p:nvPr>
            <p:ph type="dt" sz="half" idx="10"/>
          </p:nvPr>
        </p:nvSpPr>
        <p:spPr/>
        <p:txBody>
          <a:bodyPr/>
          <a:lstStyle/>
          <a:p>
            <a:fld id="{6A799893-5054-451F-96F7-CDE0FB6AC558}" type="datetime4">
              <a:rPr lang="en-GB" smtClean="0"/>
              <a:pPr/>
              <a:t>27 October 2013</a:t>
            </a:fld>
            <a:endParaRPr lang="en-GB" dirty="0"/>
          </a:p>
        </p:txBody>
      </p:sp>
      <p:sp>
        <p:nvSpPr>
          <p:cNvPr id="5" name="Slide Number Placeholder 4"/>
          <p:cNvSpPr>
            <a:spLocks noGrp="1"/>
          </p:cNvSpPr>
          <p:nvPr>
            <p:ph type="sldNum" sz="quarter" idx="12"/>
          </p:nvPr>
        </p:nvSpPr>
        <p:spPr/>
        <p:txBody>
          <a:bodyPr/>
          <a:lstStyle/>
          <a:p>
            <a:fld id="{FAD5D96F-9AF6-4CB7-A774-1CAEBD7BE46E}" type="slidenum">
              <a:rPr lang="en-GB" smtClean="0"/>
              <a:pPr/>
              <a:t>12</a:t>
            </a:fld>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dirty="0" smtClean="0"/>
              <a:t>Jordan’s National ICT Strategy (2011 – 2017)</a:t>
            </a:r>
            <a:endParaRPr lang="en-GB" sz="3200" dirty="0"/>
          </a:p>
        </p:txBody>
      </p:sp>
      <p:pic>
        <p:nvPicPr>
          <p:cNvPr id="17411" name="Picture 3"/>
          <p:cNvPicPr>
            <a:picLocks noChangeAspect="1" noChangeArrowheads="1"/>
          </p:cNvPicPr>
          <p:nvPr/>
        </p:nvPicPr>
        <p:blipFill>
          <a:blip r:embed="rId2" cstate="print"/>
          <a:srcRect/>
          <a:stretch>
            <a:fillRect/>
          </a:stretch>
        </p:blipFill>
        <p:spPr bwMode="auto">
          <a:xfrm>
            <a:off x="529444" y="2060848"/>
            <a:ext cx="7658038" cy="2182541"/>
          </a:xfrm>
          <a:prstGeom prst="rect">
            <a:avLst/>
          </a:prstGeom>
          <a:noFill/>
          <a:ln w="9525">
            <a:noFill/>
            <a:miter lim="800000"/>
            <a:headEnd/>
            <a:tailEnd/>
          </a:ln>
        </p:spPr>
      </p:pic>
      <p:sp>
        <p:nvSpPr>
          <p:cNvPr id="5" name="Date Placeholder 4"/>
          <p:cNvSpPr>
            <a:spLocks noGrp="1"/>
          </p:cNvSpPr>
          <p:nvPr>
            <p:ph type="dt" sz="half" idx="10"/>
          </p:nvPr>
        </p:nvSpPr>
        <p:spPr/>
        <p:txBody>
          <a:bodyPr/>
          <a:lstStyle/>
          <a:p>
            <a:fld id="{194D98AC-658B-4366-A782-459471DC8B32}" type="datetime4">
              <a:rPr lang="en-GB" smtClean="0"/>
              <a:pPr/>
              <a:t>27 October 2013</a:t>
            </a:fld>
            <a:endParaRPr lang="en-GB" dirty="0"/>
          </a:p>
        </p:txBody>
      </p:sp>
      <p:sp>
        <p:nvSpPr>
          <p:cNvPr id="6" name="Slide Number Placeholder 5"/>
          <p:cNvSpPr>
            <a:spLocks noGrp="1"/>
          </p:cNvSpPr>
          <p:nvPr>
            <p:ph type="sldNum" sz="quarter" idx="12"/>
          </p:nvPr>
        </p:nvSpPr>
        <p:spPr/>
        <p:txBody>
          <a:bodyPr/>
          <a:lstStyle/>
          <a:p>
            <a:fld id="{FAD5D96F-9AF6-4CB7-A774-1CAEBD7BE46E}" type="slidenum">
              <a:rPr lang="en-GB" smtClean="0"/>
              <a:pPr/>
              <a:t>13</a:t>
            </a:fld>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Education and the job market</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Education </a:t>
            </a:r>
            <a:r>
              <a:rPr lang="en-GB" dirty="0" smtClean="0"/>
              <a:t>curricula in </a:t>
            </a:r>
            <a:r>
              <a:rPr lang="en-GB" dirty="0" smtClean="0"/>
              <a:t>universities are heavily modelled on </a:t>
            </a:r>
            <a:r>
              <a:rPr lang="en-GB" dirty="0" smtClean="0"/>
              <a:t>curricula of </a:t>
            </a:r>
            <a:r>
              <a:rPr lang="en-GB" dirty="0" smtClean="0"/>
              <a:t>the developed and industrial </a:t>
            </a:r>
            <a:r>
              <a:rPr lang="en-GB" dirty="0" smtClean="0"/>
              <a:t>countries;</a:t>
            </a:r>
            <a:endParaRPr lang="en-GB" dirty="0" smtClean="0"/>
          </a:p>
          <a:p>
            <a:r>
              <a:rPr lang="en-GB" dirty="0" smtClean="0"/>
              <a:t>Graduates cannot relate their studies to the labour market requirements. They are </a:t>
            </a:r>
            <a:r>
              <a:rPr lang="en-GB" dirty="0" smtClean="0"/>
              <a:t>therefore ready </a:t>
            </a:r>
            <a:r>
              <a:rPr lang="en-GB" dirty="0" smtClean="0"/>
              <a:t>items for </a:t>
            </a:r>
            <a:r>
              <a:rPr lang="en-GB" dirty="0" smtClean="0"/>
              <a:t>export;</a:t>
            </a:r>
            <a:endParaRPr lang="en-GB" dirty="0" smtClean="0"/>
          </a:p>
          <a:p>
            <a:r>
              <a:rPr lang="en-GB" dirty="0" smtClean="0"/>
              <a:t> Neither governments nor private sector companies have clear and well planned orientation and training programmes for young </a:t>
            </a:r>
            <a:r>
              <a:rPr lang="en-GB" dirty="0" smtClean="0"/>
              <a:t>graduates.</a:t>
            </a:r>
            <a:endParaRPr lang="en-GB" dirty="0"/>
          </a:p>
        </p:txBody>
      </p:sp>
      <p:sp>
        <p:nvSpPr>
          <p:cNvPr id="4" name="Date Placeholder 3"/>
          <p:cNvSpPr>
            <a:spLocks noGrp="1"/>
          </p:cNvSpPr>
          <p:nvPr>
            <p:ph type="dt" sz="half" idx="10"/>
          </p:nvPr>
        </p:nvSpPr>
        <p:spPr/>
        <p:txBody>
          <a:bodyPr/>
          <a:lstStyle/>
          <a:p>
            <a:fld id="{1616A7A2-D7F6-46D1-B1A1-E8D28DE3EE01}" type="datetime4">
              <a:rPr lang="en-GB" smtClean="0"/>
              <a:pPr/>
              <a:t>27 October 2013</a:t>
            </a:fld>
            <a:endParaRPr lang="en-GB" dirty="0"/>
          </a:p>
        </p:txBody>
      </p:sp>
      <p:sp>
        <p:nvSpPr>
          <p:cNvPr id="5" name="Slide Number Placeholder 4"/>
          <p:cNvSpPr>
            <a:spLocks noGrp="1"/>
          </p:cNvSpPr>
          <p:nvPr>
            <p:ph type="sldNum" sz="quarter" idx="12"/>
          </p:nvPr>
        </p:nvSpPr>
        <p:spPr/>
        <p:txBody>
          <a:bodyPr/>
          <a:lstStyle/>
          <a:p>
            <a:fld id="{FAD5D96F-9AF6-4CB7-A774-1CAEBD7BE46E}" type="slidenum">
              <a:rPr lang="en-GB" smtClean="0"/>
              <a:pPr/>
              <a:t>14</a:t>
            </a:fld>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4000" dirty="0"/>
              <a:t>Innovation and Entrepreneurship growth </a:t>
            </a:r>
            <a:r>
              <a:rPr lang="en-GB" sz="4000" dirty="0" smtClean="0"/>
              <a:t>strategy (</a:t>
            </a:r>
            <a:r>
              <a:rPr lang="en-GB" sz="3200" i="1" dirty="0" err="1" smtClean="0"/>
              <a:t>infoDev</a:t>
            </a:r>
            <a:r>
              <a:rPr lang="en-GB" sz="4000" dirty="0" smtClean="0"/>
              <a:t>)</a:t>
            </a:r>
            <a:endParaRPr lang="en-GB" sz="4000" dirty="0"/>
          </a:p>
        </p:txBody>
      </p:sp>
      <p:sp>
        <p:nvSpPr>
          <p:cNvPr id="3" name="Content Placeholder 2"/>
          <p:cNvSpPr>
            <a:spLocks noGrp="1"/>
          </p:cNvSpPr>
          <p:nvPr>
            <p:ph idx="1"/>
          </p:nvPr>
        </p:nvSpPr>
        <p:spPr/>
        <p:txBody>
          <a:bodyPr>
            <a:normAutofit fontScale="77500" lnSpcReduction="20000"/>
          </a:bodyPr>
          <a:lstStyle/>
          <a:p>
            <a:pPr marL="514350" indent="-514350">
              <a:buFont typeface="+mj-lt"/>
              <a:buAutoNum type="arabicPeriod"/>
            </a:pPr>
            <a:r>
              <a:rPr lang="en-GB" dirty="0" smtClean="0"/>
              <a:t>Strengthening </a:t>
            </a:r>
            <a:r>
              <a:rPr lang="en-GB" dirty="0"/>
              <a:t>National Innovation and Entrepreneurship Eco-Systems through Stakeholder Engagement</a:t>
            </a:r>
          </a:p>
          <a:p>
            <a:pPr marL="514350" indent="-514350">
              <a:buFont typeface="+mj-lt"/>
              <a:buAutoNum type="arabicPeriod"/>
            </a:pPr>
            <a:r>
              <a:rPr lang="en-GB" dirty="0" smtClean="0"/>
              <a:t>Enabling </a:t>
            </a:r>
            <a:r>
              <a:rPr lang="en-GB" dirty="0"/>
              <a:t>Youth Entrepreneurship through Education &amp; Collaboration with the Private Sector</a:t>
            </a:r>
          </a:p>
          <a:p>
            <a:pPr marL="514350" indent="-514350">
              <a:buFont typeface="+mj-lt"/>
              <a:buAutoNum type="arabicPeriod"/>
            </a:pPr>
            <a:r>
              <a:rPr lang="en-GB" dirty="0" smtClean="0"/>
              <a:t>Facilitating </a:t>
            </a:r>
            <a:r>
              <a:rPr lang="en-GB" dirty="0"/>
              <a:t>Technology Commercialization of University Outputs</a:t>
            </a:r>
          </a:p>
          <a:p>
            <a:pPr marL="514350" indent="-514350">
              <a:buFont typeface="+mj-lt"/>
              <a:buAutoNum type="arabicPeriod"/>
            </a:pPr>
            <a:r>
              <a:rPr lang="en-GB" dirty="0" smtClean="0"/>
              <a:t>Bridging </a:t>
            </a:r>
            <a:r>
              <a:rPr lang="en-GB" dirty="0"/>
              <a:t>the Financing Gap for Technology Entrepreneurs through Catalyzing Action</a:t>
            </a:r>
          </a:p>
          <a:p>
            <a:pPr marL="514350" indent="-514350">
              <a:buFont typeface="+mj-lt"/>
              <a:buAutoNum type="arabicPeriod"/>
            </a:pPr>
            <a:r>
              <a:rPr lang="en-GB" dirty="0" smtClean="0"/>
              <a:t>Building </a:t>
            </a:r>
            <a:r>
              <a:rPr lang="en-GB" dirty="0"/>
              <a:t>Capacity for Policies, Regulations and Government Programs</a:t>
            </a:r>
          </a:p>
          <a:p>
            <a:pPr marL="514350" indent="-514350">
              <a:buFont typeface="+mj-lt"/>
              <a:buAutoNum type="arabicPeriod"/>
            </a:pPr>
            <a:r>
              <a:rPr lang="en-GB" dirty="0" smtClean="0"/>
              <a:t>Fostering </a:t>
            </a:r>
            <a:r>
              <a:rPr lang="en-GB" dirty="0"/>
              <a:t>SME Internationalization through Co-incubation</a:t>
            </a:r>
          </a:p>
        </p:txBody>
      </p:sp>
      <p:sp>
        <p:nvSpPr>
          <p:cNvPr id="4" name="Date Placeholder 3"/>
          <p:cNvSpPr>
            <a:spLocks noGrp="1"/>
          </p:cNvSpPr>
          <p:nvPr>
            <p:ph type="dt" sz="half" idx="10"/>
          </p:nvPr>
        </p:nvSpPr>
        <p:spPr/>
        <p:txBody>
          <a:bodyPr/>
          <a:lstStyle/>
          <a:p>
            <a:fld id="{0905362A-1C3B-474C-865C-5C6C9CF31DA6}" type="datetime4">
              <a:rPr lang="en-GB" smtClean="0"/>
              <a:pPr/>
              <a:t>27 October 2013</a:t>
            </a:fld>
            <a:endParaRPr lang="en-GB" dirty="0"/>
          </a:p>
        </p:txBody>
      </p:sp>
      <p:sp>
        <p:nvSpPr>
          <p:cNvPr id="5" name="Slide Number Placeholder 4"/>
          <p:cNvSpPr>
            <a:spLocks noGrp="1"/>
          </p:cNvSpPr>
          <p:nvPr>
            <p:ph type="sldNum" sz="quarter" idx="12"/>
          </p:nvPr>
        </p:nvSpPr>
        <p:spPr/>
        <p:txBody>
          <a:bodyPr/>
          <a:lstStyle/>
          <a:p>
            <a:fld id="{FAD5D96F-9AF6-4CB7-A774-1CAEBD7BE46E}" type="slidenum">
              <a:rPr lang="en-GB" smtClean="0"/>
              <a:pPr/>
              <a:t>15</a:t>
            </a:fld>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Risks and mitigating measures</a:t>
            </a:r>
            <a:endParaRPr lang="en-GB" dirty="0"/>
          </a:p>
        </p:txBody>
      </p:sp>
      <p:sp>
        <p:nvSpPr>
          <p:cNvPr id="3" name="Content Placeholder 2"/>
          <p:cNvSpPr>
            <a:spLocks noGrp="1"/>
          </p:cNvSpPr>
          <p:nvPr>
            <p:ph idx="1"/>
          </p:nvPr>
        </p:nvSpPr>
        <p:spPr/>
        <p:txBody>
          <a:bodyPr>
            <a:normAutofit fontScale="92500" lnSpcReduction="10000"/>
          </a:bodyPr>
          <a:lstStyle/>
          <a:p>
            <a:r>
              <a:rPr lang="en-GB" dirty="0"/>
              <a:t>Failure to build local institutional capacity, local ownership and broad-based stakeholder </a:t>
            </a:r>
            <a:r>
              <a:rPr lang="en-GB" dirty="0" smtClean="0"/>
              <a:t>buy-in needed </a:t>
            </a:r>
            <a:r>
              <a:rPr lang="en-GB" dirty="0"/>
              <a:t>to ensure the sustainability of the incubator;</a:t>
            </a:r>
          </a:p>
          <a:p>
            <a:r>
              <a:rPr lang="en-GB" dirty="0" smtClean="0"/>
              <a:t>Difficulty </a:t>
            </a:r>
            <a:r>
              <a:rPr lang="en-GB" dirty="0"/>
              <a:t>in finding appropriate </a:t>
            </a:r>
            <a:r>
              <a:rPr lang="en-GB" dirty="0" smtClean="0"/>
              <a:t>space for </a:t>
            </a:r>
            <a:r>
              <a:rPr lang="en-GB" dirty="0"/>
              <a:t>new incubators;</a:t>
            </a:r>
          </a:p>
          <a:p>
            <a:r>
              <a:rPr lang="en-GB" dirty="0" smtClean="0"/>
              <a:t>Insufficient </a:t>
            </a:r>
            <a:r>
              <a:rPr lang="en-GB" dirty="0"/>
              <a:t>policy support from government officials;</a:t>
            </a:r>
          </a:p>
          <a:p>
            <a:r>
              <a:rPr lang="en-GB" dirty="0" smtClean="0"/>
              <a:t>Failure </a:t>
            </a:r>
            <a:r>
              <a:rPr lang="en-GB" dirty="0"/>
              <a:t>to accurately understand the demand for services.</a:t>
            </a:r>
          </a:p>
        </p:txBody>
      </p:sp>
      <p:sp>
        <p:nvSpPr>
          <p:cNvPr id="4" name="Date Placeholder 3"/>
          <p:cNvSpPr>
            <a:spLocks noGrp="1"/>
          </p:cNvSpPr>
          <p:nvPr>
            <p:ph type="dt" sz="half" idx="10"/>
          </p:nvPr>
        </p:nvSpPr>
        <p:spPr/>
        <p:txBody>
          <a:bodyPr/>
          <a:lstStyle/>
          <a:p>
            <a:fld id="{7F9FC2BB-C8FC-4C05-8A1F-093EB78B182B}" type="datetime4">
              <a:rPr lang="en-GB" smtClean="0"/>
              <a:pPr/>
              <a:t>27 October 2013</a:t>
            </a:fld>
            <a:endParaRPr lang="en-GB" dirty="0"/>
          </a:p>
        </p:txBody>
      </p:sp>
      <p:sp>
        <p:nvSpPr>
          <p:cNvPr id="5" name="Slide Number Placeholder 4"/>
          <p:cNvSpPr>
            <a:spLocks noGrp="1"/>
          </p:cNvSpPr>
          <p:nvPr>
            <p:ph type="sldNum" sz="quarter" idx="12"/>
          </p:nvPr>
        </p:nvSpPr>
        <p:spPr/>
        <p:txBody>
          <a:bodyPr/>
          <a:lstStyle/>
          <a:p>
            <a:fld id="{FAD5D96F-9AF6-4CB7-A774-1CAEBD7BE46E}" type="slidenum">
              <a:rPr lang="en-GB" smtClean="0"/>
              <a:pPr/>
              <a:t>16</a:t>
            </a:fld>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smtClean="0"/>
              <a:t>Basic capabilities requirements</a:t>
            </a:r>
            <a:endParaRPr lang="en-GB" sz="4000" dirty="0"/>
          </a:p>
        </p:txBody>
      </p:sp>
      <p:sp>
        <p:nvSpPr>
          <p:cNvPr id="3" name="Content Placeholder 2"/>
          <p:cNvSpPr>
            <a:spLocks noGrp="1"/>
          </p:cNvSpPr>
          <p:nvPr>
            <p:ph idx="1"/>
          </p:nvPr>
        </p:nvSpPr>
        <p:spPr/>
        <p:txBody>
          <a:bodyPr>
            <a:normAutofit fontScale="85000" lnSpcReduction="20000"/>
          </a:bodyPr>
          <a:lstStyle/>
          <a:p>
            <a:r>
              <a:rPr lang="en-GB" dirty="0" smtClean="0"/>
              <a:t>A </a:t>
            </a:r>
            <a:r>
              <a:rPr lang="en-GB" dirty="0"/>
              <a:t>digital market maker requires policymakers </a:t>
            </a:r>
            <a:r>
              <a:rPr lang="en-GB" dirty="0" smtClean="0"/>
              <a:t>to </a:t>
            </a:r>
            <a:r>
              <a:rPr lang="en-GB" dirty="0"/>
              <a:t>adopt a holistic ecosystem perspective</a:t>
            </a:r>
            <a:r>
              <a:rPr lang="en-GB" dirty="0" smtClean="0"/>
              <a:t>. Less lip service and more field </a:t>
            </a:r>
            <a:r>
              <a:rPr lang="en-GB" dirty="0" smtClean="0"/>
              <a:t>actions; </a:t>
            </a:r>
            <a:endParaRPr lang="en-GB" dirty="0" smtClean="0"/>
          </a:p>
          <a:p>
            <a:r>
              <a:rPr lang="en-GB" dirty="0" smtClean="0"/>
              <a:t>ICTs </a:t>
            </a:r>
            <a:r>
              <a:rPr lang="en-GB" dirty="0"/>
              <a:t>range beyond basic infrastructure, and policymakers need to look at a multilayered ICT ecosystem </a:t>
            </a:r>
            <a:r>
              <a:rPr lang="en-GB" dirty="0" smtClean="0"/>
              <a:t>to </a:t>
            </a:r>
            <a:r>
              <a:rPr lang="en-GB" dirty="0"/>
              <a:t>understand what role they </a:t>
            </a:r>
            <a:r>
              <a:rPr lang="en-GB" dirty="0" smtClean="0"/>
              <a:t>play to </a:t>
            </a:r>
            <a:r>
              <a:rPr lang="en-GB" dirty="0"/>
              <a:t>enable creation of digital </a:t>
            </a:r>
            <a:r>
              <a:rPr lang="en-GB" dirty="0" smtClean="0"/>
              <a:t>markets; </a:t>
            </a:r>
            <a:endParaRPr lang="en-GB" dirty="0" smtClean="0"/>
          </a:p>
          <a:p>
            <a:r>
              <a:rPr lang="en-GB" dirty="0" smtClean="0"/>
              <a:t>Where </a:t>
            </a:r>
            <a:r>
              <a:rPr lang="en-GB" dirty="0"/>
              <a:t>the private sector does not have sufficient incentive to undertake the development of critical digital infrastructure, the state needs to play the role of a developer, becoming a participant in the market—either directly or through a public-private partnership </a:t>
            </a:r>
          </a:p>
        </p:txBody>
      </p:sp>
      <p:sp>
        <p:nvSpPr>
          <p:cNvPr id="4" name="Date Placeholder 3"/>
          <p:cNvSpPr>
            <a:spLocks noGrp="1"/>
          </p:cNvSpPr>
          <p:nvPr>
            <p:ph type="dt" sz="half" idx="10"/>
          </p:nvPr>
        </p:nvSpPr>
        <p:spPr/>
        <p:txBody>
          <a:bodyPr/>
          <a:lstStyle/>
          <a:p>
            <a:fld id="{7556E556-3C79-4EEA-8E75-9221BD7208C7}" type="datetime4">
              <a:rPr lang="en-GB" smtClean="0"/>
              <a:pPr/>
              <a:t>27 October 2013</a:t>
            </a:fld>
            <a:endParaRPr lang="en-GB" dirty="0"/>
          </a:p>
        </p:txBody>
      </p:sp>
      <p:sp>
        <p:nvSpPr>
          <p:cNvPr id="5" name="Slide Number Placeholder 4"/>
          <p:cNvSpPr>
            <a:spLocks noGrp="1"/>
          </p:cNvSpPr>
          <p:nvPr>
            <p:ph type="sldNum" sz="quarter" idx="12"/>
          </p:nvPr>
        </p:nvSpPr>
        <p:spPr/>
        <p:txBody>
          <a:bodyPr/>
          <a:lstStyle/>
          <a:p>
            <a:fld id="{FAD5D96F-9AF6-4CB7-A774-1CAEBD7BE46E}" type="slidenum">
              <a:rPr lang="en-GB" smtClean="0"/>
              <a:pPr/>
              <a:t>17</a:t>
            </a:fld>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922114"/>
          </a:xfrm>
        </p:spPr>
        <p:txBody>
          <a:bodyPr>
            <a:normAutofit/>
          </a:bodyPr>
          <a:lstStyle/>
          <a:p>
            <a:r>
              <a:rPr lang="en-GB" sz="3600" dirty="0" smtClean="0"/>
              <a:t>The ecosystem perspective</a:t>
            </a:r>
            <a:endParaRPr lang="en-GB" sz="3600" dirty="0"/>
          </a:p>
        </p:txBody>
      </p:sp>
      <p:pic>
        <p:nvPicPr>
          <p:cNvPr id="14338" name="Picture 2"/>
          <p:cNvPicPr>
            <a:picLocks noChangeAspect="1" noChangeArrowheads="1"/>
          </p:cNvPicPr>
          <p:nvPr/>
        </p:nvPicPr>
        <p:blipFill>
          <a:blip r:embed="rId2" cstate="print"/>
          <a:srcRect/>
          <a:stretch>
            <a:fillRect/>
          </a:stretch>
        </p:blipFill>
        <p:spPr bwMode="auto">
          <a:xfrm>
            <a:off x="80963" y="1268760"/>
            <a:ext cx="8982075" cy="5365403"/>
          </a:xfrm>
          <a:prstGeom prst="rect">
            <a:avLst/>
          </a:prstGeom>
          <a:noFill/>
          <a:ln w="9525">
            <a:noFill/>
            <a:miter lim="800000"/>
            <a:headEnd/>
            <a:tailEnd/>
          </a:ln>
        </p:spPr>
      </p:pic>
      <p:sp>
        <p:nvSpPr>
          <p:cNvPr id="6" name="Date Placeholder 5"/>
          <p:cNvSpPr>
            <a:spLocks noGrp="1"/>
          </p:cNvSpPr>
          <p:nvPr>
            <p:ph type="dt" sz="half" idx="10"/>
          </p:nvPr>
        </p:nvSpPr>
        <p:spPr/>
        <p:txBody>
          <a:bodyPr/>
          <a:lstStyle/>
          <a:p>
            <a:fld id="{B21F40C5-5EAF-4900-8D93-4EA7FF1DF5AD}" type="datetime4">
              <a:rPr lang="en-GB" smtClean="0"/>
              <a:pPr/>
              <a:t>27 October 2013</a:t>
            </a:fld>
            <a:endParaRPr lang="en-GB" dirty="0"/>
          </a:p>
        </p:txBody>
      </p:sp>
      <p:sp>
        <p:nvSpPr>
          <p:cNvPr id="7" name="Slide Number Placeholder 6"/>
          <p:cNvSpPr>
            <a:spLocks noGrp="1"/>
          </p:cNvSpPr>
          <p:nvPr>
            <p:ph type="sldNum" sz="quarter" idx="12"/>
          </p:nvPr>
        </p:nvSpPr>
        <p:spPr/>
        <p:txBody>
          <a:bodyPr/>
          <a:lstStyle/>
          <a:p>
            <a:fld id="{FAD5D96F-9AF6-4CB7-A774-1CAEBD7BE46E}" type="slidenum">
              <a:rPr lang="en-GB" smtClean="0"/>
              <a:pPr/>
              <a:t>18</a:t>
            </a:fld>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922114"/>
          </a:xfrm>
        </p:spPr>
        <p:txBody>
          <a:bodyPr>
            <a:normAutofit/>
          </a:bodyPr>
          <a:lstStyle/>
          <a:p>
            <a:r>
              <a:rPr lang="en-GB" sz="3600" dirty="0" smtClean="0"/>
              <a:t>The ecosystem perspective</a:t>
            </a:r>
            <a:endParaRPr lang="en-GB" sz="3600" dirty="0"/>
          </a:p>
        </p:txBody>
      </p:sp>
      <p:pic>
        <p:nvPicPr>
          <p:cNvPr id="15362" name="Picture 2"/>
          <p:cNvPicPr>
            <a:picLocks noChangeAspect="1" noChangeArrowheads="1"/>
          </p:cNvPicPr>
          <p:nvPr/>
        </p:nvPicPr>
        <p:blipFill>
          <a:blip r:embed="rId2" cstate="print"/>
          <a:srcRect/>
          <a:stretch>
            <a:fillRect/>
          </a:stretch>
        </p:blipFill>
        <p:spPr bwMode="auto">
          <a:xfrm>
            <a:off x="73471" y="1052736"/>
            <a:ext cx="8963025" cy="5540276"/>
          </a:xfrm>
          <a:prstGeom prst="rect">
            <a:avLst/>
          </a:prstGeom>
          <a:noFill/>
          <a:ln w="9525">
            <a:noFill/>
            <a:miter lim="800000"/>
            <a:headEnd/>
            <a:tailEnd/>
          </a:ln>
        </p:spPr>
      </p:pic>
      <p:sp>
        <p:nvSpPr>
          <p:cNvPr id="5" name="Date Placeholder 4"/>
          <p:cNvSpPr>
            <a:spLocks noGrp="1"/>
          </p:cNvSpPr>
          <p:nvPr>
            <p:ph type="dt" sz="half" idx="10"/>
          </p:nvPr>
        </p:nvSpPr>
        <p:spPr/>
        <p:txBody>
          <a:bodyPr/>
          <a:lstStyle/>
          <a:p>
            <a:fld id="{B8C800E0-2866-45B9-8923-6242FC173BE7}" type="datetime4">
              <a:rPr lang="en-GB" smtClean="0"/>
              <a:pPr/>
              <a:t>27 October 2013</a:t>
            </a:fld>
            <a:endParaRPr lang="en-GB" dirty="0"/>
          </a:p>
        </p:txBody>
      </p:sp>
      <p:sp>
        <p:nvSpPr>
          <p:cNvPr id="6" name="Slide Number Placeholder 5"/>
          <p:cNvSpPr>
            <a:spLocks noGrp="1"/>
          </p:cNvSpPr>
          <p:nvPr>
            <p:ph type="sldNum" sz="quarter" idx="12"/>
          </p:nvPr>
        </p:nvSpPr>
        <p:spPr/>
        <p:txBody>
          <a:bodyPr/>
          <a:lstStyle/>
          <a:p>
            <a:fld id="{FAD5D96F-9AF6-4CB7-A774-1CAEBD7BE46E}" type="slidenum">
              <a:rPr lang="en-GB" smtClean="0"/>
              <a:pPr/>
              <a:t>19</a:t>
            </a:fld>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Major issues</a:t>
            </a:r>
            <a:endParaRPr lang="en-GB" dirty="0"/>
          </a:p>
        </p:txBody>
      </p:sp>
      <p:sp>
        <p:nvSpPr>
          <p:cNvPr id="3" name="Content Placeholder 2"/>
          <p:cNvSpPr>
            <a:spLocks noGrp="1"/>
          </p:cNvSpPr>
          <p:nvPr>
            <p:ph idx="1"/>
          </p:nvPr>
        </p:nvSpPr>
        <p:spPr/>
        <p:txBody>
          <a:bodyPr/>
          <a:lstStyle/>
          <a:p>
            <a:r>
              <a:rPr lang="en-GB" dirty="0" smtClean="0"/>
              <a:t>ICT employment and job creation issues </a:t>
            </a:r>
            <a:r>
              <a:rPr lang="en-GB" dirty="0" smtClean="0"/>
              <a:t>are part </a:t>
            </a:r>
            <a:r>
              <a:rPr lang="en-GB" dirty="0" smtClean="0"/>
              <a:t>of a very large problem in the </a:t>
            </a:r>
            <a:r>
              <a:rPr lang="en-GB" dirty="0" smtClean="0"/>
              <a:t>region;</a:t>
            </a:r>
            <a:endParaRPr lang="en-GB" dirty="0" smtClean="0"/>
          </a:p>
          <a:p>
            <a:r>
              <a:rPr lang="en-GB" dirty="0" smtClean="0"/>
              <a:t>Roles and responsibilities of </a:t>
            </a:r>
            <a:r>
              <a:rPr lang="en-GB" dirty="0" smtClean="0"/>
              <a:t>governments;</a:t>
            </a:r>
            <a:endParaRPr lang="en-GB" dirty="0" smtClean="0"/>
          </a:p>
          <a:p>
            <a:r>
              <a:rPr lang="en-GB" dirty="0" smtClean="0"/>
              <a:t>Employment structure (supply versus demand</a:t>
            </a:r>
            <a:r>
              <a:rPr lang="en-GB" dirty="0" smtClean="0"/>
              <a:t>);</a:t>
            </a:r>
            <a:endParaRPr lang="en-GB" dirty="0" smtClean="0"/>
          </a:p>
          <a:p>
            <a:r>
              <a:rPr lang="en-GB" dirty="0" smtClean="0"/>
              <a:t>Education and the job </a:t>
            </a:r>
            <a:r>
              <a:rPr lang="en-GB" dirty="0" smtClean="0"/>
              <a:t>market;</a:t>
            </a:r>
            <a:endParaRPr lang="en-GB" dirty="0" smtClean="0"/>
          </a:p>
          <a:p>
            <a:r>
              <a:rPr lang="en-GB" dirty="0" smtClean="0"/>
              <a:t>Unclear and unstructured ICT </a:t>
            </a:r>
            <a:r>
              <a:rPr lang="en-GB" dirty="0" smtClean="0"/>
              <a:t>sector.</a:t>
            </a:r>
            <a:endParaRPr lang="en-GB" dirty="0" smtClean="0"/>
          </a:p>
          <a:p>
            <a:endParaRPr lang="en-GB" dirty="0" smtClean="0"/>
          </a:p>
          <a:p>
            <a:endParaRPr lang="en-GB" dirty="0"/>
          </a:p>
        </p:txBody>
      </p:sp>
      <p:sp>
        <p:nvSpPr>
          <p:cNvPr id="4" name="Date Placeholder 3"/>
          <p:cNvSpPr>
            <a:spLocks noGrp="1"/>
          </p:cNvSpPr>
          <p:nvPr>
            <p:ph type="dt" sz="half" idx="10"/>
          </p:nvPr>
        </p:nvSpPr>
        <p:spPr/>
        <p:txBody>
          <a:bodyPr/>
          <a:lstStyle/>
          <a:p>
            <a:fld id="{1AFD2B90-C7D6-45BE-BA23-5FECAF6E5AFF}" type="datetime4">
              <a:rPr lang="en-GB" smtClean="0"/>
              <a:pPr/>
              <a:t>27 October 2013</a:t>
            </a:fld>
            <a:endParaRPr lang="en-GB" dirty="0"/>
          </a:p>
        </p:txBody>
      </p:sp>
      <p:sp>
        <p:nvSpPr>
          <p:cNvPr id="5" name="Slide Number Placeholder 4"/>
          <p:cNvSpPr>
            <a:spLocks noGrp="1"/>
          </p:cNvSpPr>
          <p:nvPr>
            <p:ph type="sldNum" sz="quarter" idx="12"/>
          </p:nvPr>
        </p:nvSpPr>
        <p:spPr/>
        <p:txBody>
          <a:bodyPr/>
          <a:lstStyle/>
          <a:p>
            <a:fld id="{FAD5D96F-9AF6-4CB7-A774-1CAEBD7BE46E}" type="slidenum">
              <a:rPr lang="en-GB" smtClean="0"/>
              <a:pPr/>
              <a:t>2</a:t>
            </a:fld>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road ahead</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Governments should bear the responsibility of finding employment to their citizens through:</a:t>
            </a:r>
          </a:p>
          <a:p>
            <a:pPr lvl="1"/>
            <a:r>
              <a:rPr lang="en-GB" dirty="0" smtClean="0"/>
              <a:t>Embarking </a:t>
            </a:r>
            <a:r>
              <a:rPr lang="en-GB" dirty="0" smtClean="0"/>
              <a:t>on large knowledge based projects, either alone or in partnership with stakeholders in the private </a:t>
            </a:r>
            <a:r>
              <a:rPr lang="en-GB" dirty="0" smtClean="0"/>
              <a:t>sector;</a:t>
            </a:r>
            <a:endParaRPr lang="en-GB" dirty="0" smtClean="0"/>
          </a:p>
          <a:p>
            <a:pPr lvl="1"/>
            <a:r>
              <a:rPr lang="en-GB" dirty="0" smtClean="0"/>
              <a:t>Implementing effective </a:t>
            </a:r>
            <a:r>
              <a:rPr lang="en-GB" dirty="0" smtClean="0"/>
              <a:t>labour market information systems which should provide monitoring facilities for following up progress and trend </a:t>
            </a:r>
            <a:r>
              <a:rPr lang="en-GB" dirty="0" smtClean="0"/>
              <a:t>lines;</a:t>
            </a:r>
            <a:endParaRPr lang="en-GB" dirty="0" smtClean="0"/>
          </a:p>
          <a:p>
            <a:pPr lvl="1"/>
            <a:r>
              <a:rPr lang="en-GB" dirty="0" smtClean="0"/>
              <a:t>Creating </a:t>
            </a:r>
            <a:r>
              <a:rPr lang="en-GB" dirty="0" smtClean="0"/>
              <a:t>conducive environments for investments, entrepreneurships, venture </a:t>
            </a:r>
            <a:r>
              <a:rPr lang="en-GB" dirty="0" smtClean="0"/>
              <a:t>capitals;</a:t>
            </a:r>
            <a:endParaRPr lang="en-GB" dirty="0" smtClean="0"/>
          </a:p>
          <a:p>
            <a:pPr lvl="1"/>
            <a:r>
              <a:rPr lang="en-GB" dirty="0" smtClean="0"/>
              <a:t>Creating  </a:t>
            </a:r>
            <a:r>
              <a:rPr lang="en-GB" dirty="0" smtClean="0"/>
              <a:t>well structured </a:t>
            </a:r>
            <a:r>
              <a:rPr lang="en-GB" dirty="0" smtClean="0"/>
              <a:t>ecosystems </a:t>
            </a:r>
            <a:r>
              <a:rPr lang="en-GB" dirty="0" smtClean="0"/>
              <a:t>for the ICT sector in partnership with the private sector and educational institutions</a:t>
            </a:r>
            <a:endParaRPr lang="en-GB" dirty="0"/>
          </a:p>
        </p:txBody>
      </p:sp>
      <p:sp>
        <p:nvSpPr>
          <p:cNvPr id="4" name="Date Placeholder 3"/>
          <p:cNvSpPr>
            <a:spLocks noGrp="1"/>
          </p:cNvSpPr>
          <p:nvPr>
            <p:ph type="dt" sz="half" idx="10"/>
          </p:nvPr>
        </p:nvSpPr>
        <p:spPr/>
        <p:txBody>
          <a:bodyPr/>
          <a:lstStyle/>
          <a:p>
            <a:fld id="{4F7505EC-D05A-429F-BA2F-40638CFE371D}" type="datetime4">
              <a:rPr lang="en-GB" smtClean="0"/>
              <a:pPr/>
              <a:t>27 October 2013</a:t>
            </a:fld>
            <a:endParaRPr lang="en-GB" dirty="0"/>
          </a:p>
        </p:txBody>
      </p:sp>
      <p:sp>
        <p:nvSpPr>
          <p:cNvPr id="5" name="Slide Number Placeholder 4"/>
          <p:cNvSpPr>
            <a:spLocks noGrp="1"/>
          </p:cNvSpPr>
          <p:nvPr>
            <p:ph type="sldNum" sz="quarter" idx="12"/>
          </p:nvPr>
        </p:nvSpPr>
        <p:spPr/>
        <p:txBody>
          <a:bodyPr/>
          <a:lstStyle/>
          <a:p>
            <a:fld id="{FAD5D96F-9AF6-4CB7-A774-1CAEBD7BE46E}" type="slidenum">
              <a:rPr lang="en-GB" smtClean="0"/>
              <a:pPr/>
              <a:t>20</a:t>
            </a:fld>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road ahead</a:t>
            </a:r>
            <a:endParaRPr lang="en-GB" dirty="0"/>
          </a:p>
        </p:txBody>
      </p:sp>
      <p:sp>
        <p:nvSpPr>
          <p:cNvPr id="3" name="Content Placeholder 2"/>
          <p:cNvSpPr>
            <a:spLocks noGrp="1"/>
          </p:cNvSpPr>
          <p:nvPr>
            <p:ph idx="1"/>
          </p:nvPr>
        </p:nvSpPr>
        <p:spPr/>
        <p:txBody>
          <a:bodyPr>
            <a:normAutofit/>
          </a:bodyPr>
          <a:lstStyle/>
          <a:p>
            <a:r>
              <a:rPr lang="en-GB" dirty="0" smtClean="0"/>
              <a:t>Digitization for building advantages</a:t>
            </a:r>
          </a:p>
          <a:p>
            <a:pPr lvl="1"/>
            <a:r>
              <a:rPr lang="en-GB" dirty="0" smtClean="0"/>
              <a:t>Creating digital markets and boosting digitization can yield significant economic benefits and lead to substantial social benefits to societies and </a:t>
            </a:r>
            <a:r>
              <a:rPr lang="en-GB" dirty="0" smtClean="0"/>
              <a:t>communities; </a:t>
            </a:r>
            <a:endParaRPr lang="en-GB" dirty="0" smtClean="0"/>
          </a:p>
          <a:p>
            <a:pPr lvl="1"/>
            <a:r>
              <a:rPr lang="en-GB" dirty="0" smtClean="0"/>
              <a:t>Digitization has the potential to boost productivity, create new jobs, and enhance the quality of life for society at large. </a:t>
            </a:r>
          </a:p>
          <a:p>
            <a:endParaRPr lang="en-GB" dirty="0"/>
          </a:p>
        </p:txBody>
      </p:sp>
      <p:sp>
        <p:nvSpPr>
          <p:cNvPr id="4" name="Date Placeholder 3"/>
          <p:cNvSpPr>
            <a:spLocks noGrp="1"/>
          </p:cNvSpPr>
          <p:nvPr>
            <p:ph type="dt" sz="half" idx="10"/>
          </p:nvPr>
        </p:nvSpPr>
        <p:spPr/>
        <p:txBody>
          <a:bodyPr/>
          <a:lstStyle/>
          <a:p>
            <a:fld id="{A5A9B6CE-C121-47B3-9013-82D5CEAF0263}" type="datetime4">
              <a:rPr lang="en-GB" smtClean="0"/>
              <a:pPr/>
              <a:t>27 October 2013</a:t>
            </a:fld>
            <a:endParaRPr lang="en-GB" dirty="0"/>
          </a:p>
        </p:txBody>
      </p:sp>
      <p:sp>
        <p:nvSpPr>
          <p:cNvPr id="5" name="Slide Number Placeholder 4"/>
          <p:cNvSpPr>
            <a:spLocks noGrp="1"/>
          </p:cNvSpPr>
          <p:nvPr>
            <p:ph type="sldNum" sz="quarter" idx="12"/>
          </p:nvPr>
        </p:nvSpPr>
        <p:spPr/>
        <p:txBody>
          <a:bodyPr/>
          <a:lstStyle/>
          <a:p>
            <a:fld id="{FAD5D96F-9AF6-4CB7-A774-1CAEBD7BE46E}" type="slidenum">
              <a:rPr lang="en-GB" smtClean="0"/>
              <a:pPr/>
              <a:t>21</a:t>
            </a:fld>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road ahead</a:t>
            </a:r>
            <a:endParaRPr lang="en-GB" dirty="0"/>
          </a:p>
        </p:txBody>
      </p:sp>
      <p:sp>
        <p:nvSpPr>
          <p:cNvPr id="3" name="Content Placeholder 2"/>
          <p:cNvSpPr>
            <a:spLocks noGrp="1"/>
          </p:cNvSpPr>
          <p:nvPr>
            <p:ph idx="1"/>
          </p:nvPr>
        </p:nvSpPr>
        <p:spPr/>
        <p:txBody>
          <a:bodyPr>
            <a:normAutofit lnSpcReduction="10000"/>
          </a:bodyPr>
          <a:lstStyle/>
          <a:p>
            <a:r>
              <a:rPr lang="en-GB" dirty="0" smtClean="0"/>
              <a:t>Building up a robust national ICT sector through public private partnerships</a:t>
            </a:r>
          </a:p>
          <a:p>
            <a:pPr lvl="1"/>
            <a:r>
              <a:rPr lang="en-GB" dirty="0" smtClean="0"/>
              <a:t>Despite the importance of small and micro enterprises, these cannot lead to a well structured sector with high level professionals working on projects with research components and ambitious </a:t>
            </a:r>
            <a:r>
              <a:rPr lang="en-GB" dirty="0" smtClean="0"/>
              <a:t>deliverables;</a:t>
            </a:r>
            <a:endParaRPr lang="en-GB" dirty="0" smtClean="0"/>
          </a:p>
          <a:p>
            <a:pPr lvl="1"/>
            <a:r>
              <a:rPr lang="en-GB" dirty="0" smtClean="0"/>
              <a:t>Large, perhaps government initiated and funded projects are the way to create the necessary high level human resources of </a:t>
            </a:r>
            <a:r>
              <a:rPr lang="en-GB" dirty="0" smtClean="0"/>
              <a:t>nations.</a:t>
            </a:r>
            <a:endParaRPr lang="en-GB" dirty="0" smtClean="0"/>
          </a:p>
          <a:p>
            <a:endParaRPr lang="en-GB" dirty="0"/>
          </a:p>
        </p:txBody>
      </p:sp>
      <p:sp>
        <p:nvSpPr>
          <p:cNvPr id="4" name="Date Placeholder 3"/>
          <p:cNvSpPr>
            <a:spLocks noGrp="1"/>
          </p:cNvSpPr>
          <p:nvPr>
            <p:ph type="dt" sz="half" idx="10"/>
          </p:nvPr>
        </p:nvSpPr>
        <p:spPr/>
        <p:txBody>
          <a:bodyPr/>
          <a:lstStyle/>
          <a:p>
            <a:fld id="{A94D9DCF-D041-4210-A5CE-94F140A6C0E9}" type="datetime4">
              <a:rPr lang="en-GB" smtClean="0"/>
              <a:pPr/>
              <a:t>27 October 2013</a:t>
            </a:fld>
            <a:endParaRPr lang="en-GB" dirty="0"/>
          </a:p>
        </p:txBody>
      </p:sp>
      <p:sp>
        <p:nvSpPr>
          <p:cNvPr id="5" name="Slide Number Placeholder 4"/>
          <p:cNvSpPr>
            <a:spLocks noGrp="1"/>
          </p:cNvSpPr>
          <p:nvPr>
            <p:ph type="sldNum" sz="quarter" idx="12"/>
          </p:nvPr>
        </p:nvSpPr>
        <p:spPr/>
        <p:txBody>
          <a:bodyPr/>
          <a:lstStyle/>
          <a:p>
            <a:fld id="{FAD5D96F-9AF6-4CB7-A774-1CAEBD7BE46E}" type="slidenum">
              <a:rPr lang="en-GB" smtClean="0"/>
              <a:pPr/>
              <a:t>22</a:t>
            </a:fld>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 </a:t>
            </a:r>
            <a:endParaRPr lang="en-GB" dirty="0"/>
          </a:p>
        </p:txBody>
      </p:sp>
      <p:sp>
        <p:nvSpPr>
          <p:cNvPr id="3" name="Content Placeholder 2"/>
          <p:cNvSpPr>
            <a:spLocks noGrp="1"/>
          </p:cNvSpPr>
          <p:nvPr>
            <p:ph idx="1"/>
          </p:nvPr>
        </p:nvSpPr>
        <p:spPr>
          <a:xfrm>
            <a:off x="539552" y="1268760"/>
            <a:ext cx="8229600" cy="4925144"/>
          </a:xfrm>
        </p:spPr>
        <p:txBody>
          <a:bodyPr>
            <a:noAutofit/>
          </a:bodyPr>
          <a:lstStyle/>
          <a:p>
            <a:r>
              <a:rPr lang="en-GB" sz="2400" dirty="0"/>
              <a:t>ILO KILMNET </a:t>
            </a:r>
            <a:r>
              <a:rPr lang="en-GB" sz="2400" dirty="0" smtClean="0"/>
              <a:t>dataset</a:t>
            </a:r>
          </a:p>
          <a:p>
            <a:r>
              <a:rPr lang="en-GB" sz="2400" dirty="0"/>
              <a:t>ILO and IMF data, as quoted in </a:t>
            </a:r>
            <a:r>
              <a:rPr lang="en-GB" sz="2400" dirty="0">
                <a:hlinkClick r:id="rId2"/>
              </a:rPr>
              <a:t>http://</a:t>
            </a:r>
            <a:r>
              <a:rPr lang="en-GB" sz="2400" dirty="0" smtClean="0">
                <a:hlinkClick r:id="rId2"/>
              </a:rPr>
              <a:t>www3.weforum.org/docs/WEF_YouthEmployment_ArabWorld_Report_2012.pdf</a:t>
            </a:r>
            <a:endParaRPr lang="en-GB" sz="2400" dirty="0" smtClean="0"/>
          </a:p>
          <a:p>
            <a:r>
              <a:rPr lang="en-GB" sz="2400" dirty="0" smtClean="0"/>
              <a:t>ICT in </a:t>
            </a:r>
            <a:r>
              <a:rPr lang="en-GB" sz="2400" dirty="0"/>
              <a:t>S</a:t>
            </a:r>
            <a:r>
              <a:rPr lang="en-GB" sz="2400" dirty="0" smtClean="0"/>
              <a:t>audi Arabia, A Socioeconomic Impact Review, October 2011</a:t>
            </a:r>
          </a:p>
          <a:p>
            <a:r>
              <a:rPr lang="en-GB" sz="2400" i="1" dirty="0" err="1"/>
              <a:t>infoDev</a:t>
            </a:r>
            <a:r>
              <a:rPr lang="en-GB" sz="2400" i="1" dirty="0"/>
              <a:t> | ICT-enabled Business Incubation </a:t>
            </a:r>
            <a:r>
              <a:rPr lang="en-GB" sz="2400" i="1" dirty="0" smtClean="0"/>
              <a:t>Program, </a:t>
            </a:r>
            <a:r>
              <a:rPr lang="en-GB" sz="2400" i="1" dirty="0"/>
              <a:t>Strengthening Innovation at the </a:t>
            </a:r>
            <a:r>
              <a:rPr lang="en-GB" sz="2400" i="1" dirty="0" smtClean="0"/>
              <a:t>Grassroots</a:t>
            </a:r>
            <a:r>
              <a:rPr lang="en-GB" sz="2400" b="1" i="1" dirty="0" smtClean="0"/>
              <a:t>, </a:t>
            </a:r>
            <a:r>
              <a:rPr lang="en-GB" sz="2400" i="1" dirty="0" smtClean="0"/>
              <a:t>June 2009</a:t>
            </a:r>
          </a:p>
          <a:p>
            <a:r>
              <a:rPr lang="en-GB" sz="2400" dirty="0" smtClean="0"/>
              <a:t>WEF, INSEAD, The </a:t>
            </a:r>
            <a:r>
              <a:rPr lang="en-GB" sz="2400" dirty="0"/>
              <a:t>Global Information Technology Report </a:t>
            </a:r>
            <a:r>
              <a:rPr lang="en-GB" sz="2400" dirty="0" smtClean="0"/>
              <a:t>2013, </a:t>
            </a:r>
            <a:r>
              <a:rPr lang="en-GB" sz="2400" dirty="0"/>
              <a:t>Growth and Jobs in a </a:t>
            </a:r>
            <a:r>
              <a:rPr lang="en-GB" sz="2400" dirty="0" err="1"/>
              <a:t>Hyperconnected</a:t>
            </a:r>
            <a:r>
              <a:rPr lang="en-GB" sz="2400" dirty="0"/>
              <a:t> World </a:t>
            </a:r>
            <a:endParaRPr lang="en-GB" sz="2400" dirty="0" smtClean="0"/>
          </a:p>
          <a:p>
            <a:r>
              <a:rPr lang="en-GB" sz="2400" dirty="0" smtClean="0"/>
              <a:t> </a:t>
            </a:r>
            <a:r>
              <a:rPr lang="en-GB" sz="2400" dirty="0"/>
              <a:t>J</a:t>
            </a:r>
            <a:r>
              <a:rPr lang="en-GB" sz="2400" dirty="0" smtClean="0"/>
              <a:t>ordan </a:t>
            </a:r>
            <a:r>
              <a:rPr lang="en-GB" sz="2400" dirty="0"/>
              <a:t>N</a:t>
            </a:r>
            <a:r>
              <a:rPr lang="en-GB" sz="2400" dirty="0" smtClean="0"/>
              <a:t>ational </a:t>
            </a:r>
            <a:r>
              <a:rPr lang="en-GB" sz="2400" dirty="0"/>
              <a:t>I</a:t>
            </a:r>
            <a:r>
              <a:rPr lang="en-GB" sz="2400" dirty="0" smtClean="0"/>
              <a:t>nformation and Communications </a:t>
            </a:r>
            <a:r>
              <a:rPr lang="en-GB" sz="2400" dirty="0"/>
              <a:t>T</a:t>
            </a:r>
            <a:r>
              <a:rPr lang="en-GB" sz="2400" dirty="0" smtClean="0"/>
              <a:t>echnology </a:t>
            </a:r>
            <a:r>
              <a:rPr lang="en-GB" sz="2400" dirty="0"/>
              <a:t>S</a:t>
            </a:r>
            <a:r>
              <a:rPr lang="en-GB" sz="2400" dirty="0" smtClean="0"/>
              <a:t>trategy (2013-2017)  </a:t>
            </a:r>
            <a:endParaRPr lang="en-GB" sz="2400" i="1" dirty="0" smtClean="0"/>
          </a:p>
          <a:p>
            <a:endParaRPr lang="en-GB" sz="2400" dirty="0"/>
          </a:p>
        </p:txBody>
      </p:sp>
      <p:sp>
        <p:nvSpPr>
          <p:cNvPr id="4" name="Date Placeholder 3"/>
          <p:cNvSpPr>
            <a:spLocks noGrp="1"/>
          </p:cNvSpPr>
          <p:nvPr>
            <p:ph type="dt" sz="half" idx="10"/>
          </p:nvPr>
        </p:nvSpPr>
        <p:spPr/>
        <p:txBody>
          <a:bodyPr/>
          <a:lstStyle/>
          <a:p>
            <a:fld id="{D5F74201-32FC-4BA3-8F29-25B20EDFAC2B}" type="datetime4">
              <a:rPr lang="en-GB" smtClean="0"/>
              <a:pPr/>
              <a:t>27 October 2013</a:t>
            </a:fld>
            <a:endParaRPr lang="en-GB" dirty="0"/>
          </a:p>
        </p:txBody>
      </p:sp>
      <p:sp>
        <p:nvSpPr>
          <p:cNvPr id="5" name="Slide Number Placeholder 4"/>
          <p:cNvSpPr>
            <a:spLocks noGrp="1"/>
          </p:cNvSpPr>
          <p:nvPr>
            <p:ph type="sldNum" sz="quarter" idx="12"/>
          </p:nvPr>
        </p:nvSpPr>
        <p:spPr/>
        <p:txBody>
          <a:bodyPr/>
          <a:lstStyle/>
          <a:p>
            <a:fld id="{FAD5D96F-9AF6-4CB7-A774-1CAEBD7BE46E}" type="slidenum">
              <a:rPr lang="en-GB" smtClean="0"/>
              <a:pPr/>
              <a:t>23</a:t>
            </a:fld>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835696" y="2420888"/>
            <a:ext cx="5256584" cy="1200329"/>
          </a:xfrm>
          <a:prstGeom prst="rect">
            <a:avLst/>
          </a:prstGeom>
          <a:noFill/>
        </p:spPr>
        <p:txBody>
          <a:bodyPr wrap="square" lIns="91440" tIns="45720" rIns="91440" bIns="45720">
            <a:spAutoFit/>
          </a:bodyPr>
          <a:lstStyle/>
          <a:p>
            <a:pPr algn="ctr"/>
            <a:r>
              <a:rPr lang="en-US" sz="72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t</a:t>
            </a:r>
            <a:r>
              <a:rPr lang="en-US" sz="72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hank you</a:t>
            </a:r>
            <a:endParaRPr lang="en-US" sz="72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smtClean="0"/>
              <a:t>Roles and responsibilities of governments</a:t>
            </a:r>
            <a:endParaRPr lang="en-GB" sz="3600" dirty="0"/>
          </a:p>
        </p:txBody>
      </p:sp>
      <p:sp>
        <p:nvSpPr>
          <p:cNvPr id="3" name="Content Placeholder 2"/>
          <p:cNvSpPr>
            <a:spLocks noGrp="1"/>
          </p:cNvSpPr>
          <p:nvPr>
            <p:ph idx="1"/>
          </p:nvPr>
        </p:nvSpPr>
        <p:spPr/>
        <p:txBody>
          <a:bodyPr>
            <a:normAutofit fontScale="85000" lnSpcReduction="10000"/>
          </a:bodyPr>
          <a:lstStyle/>
          <a:p>
            <a:r>
              <a:rPr lang="en-GB" dirty="0" smtClean="0"/>
              <a:t>Badly mimicking free market economies of developed countries and the trends of </a:t>
            </a:r>
            <a:r>
              <a:rPr lang="en-GB" dirty="0" smtClean="0"/>
              <a:t>globalization; </a:t>
            </a:r>
            <a:endParaRPr lang="en-GB" dirty="0" smtClean="0"/>
          </a:p>
          <a:p>
            <a:r>
              <a:rPr lang="en-GB" dirty="0" smtClean="0"/>
              <a:t>Since the 1990’s most governments have abandoned their responsibilities for jobs </a:t>
            </a:r>
            <a:r>
              <a:rPr lang="en-GB" dirty="0" smtClean="0"/>
              <a:t>creation;</a:t>
            </a:r>
            <a:endParaRPr lang="en-GB" dirty="0" smtClean="0"/>
          </a:p>
          <a:p>
            <a:r>
              <a:rPr lang="en-GB" dirty="0" smtClean="0"/>
              <a:t>Lack of funds for improving government </a:t>
            </a:r>
            <a:r>
              <a:rPr lang="en-GB" dirty="0" smtClean="0"/>
              <a:t>services;</a:t>
            </a:r>
            <a:endParaRPr lang="en-GB" dirty="0" smtClean="0"/>
          </a:p>
          <a:p>
            <a:r>
              <a:rPr lang="en-GB" dirty="0" smtClean="0"/>
              <a:t>Not enough incentives for private sector investments and </a:t>
            </a:r>
            <a:r>
              <a:rPr lang="en-GB" dirty="0" smtClean="0"/>
              <a:t>enterprises;</a:t>
            </a:r>
            <a:endParaRPr lang="en-GB" dirty="0" smtClean="0"/>
          </a:p>
          <a:p>
            <a:r>
              <a:rPr lang="en-GB" dirty="0" smtClean="0"/>
              <a:t>Entrepreneurship and venture capital </a:t>
            </a:r>
            <a:r>
              <a:rPr lang="en-GB" dirty="0" smtClean="0"/>
              <a:t>environment;</a:t>
            </a:r>
            <a:endParaRPr lang="en-GB" dirty="0" smtClean="0"/>
          </a:p>
          <a:p>
            <a:r>
              <a:rPr lang="en-GB" dirty="0" smtClean="0"/>
              <a:t>Missing effective labour market information systems (LMIS) in most </a:t>
            </a:r>
            <a:r>
              <a:rPr lang="en-GB" dirty="0" smtClean="0"/>
              <a:t>countries.</a:t>
            </a:r>
            <a:endParaRPr lang="en-GB" dirty="0"/>
          </a:p>
        </p:txBody>
      </p:sp>
      <p:sp>
        <p:nvSpPr>
          <p:cNvPr id="4" name="Date Placeholder 3"/>
          <p:cNvSpPr>
            <a:spLocks noGrp="1"/>
          </p:cNvSpPr>
          <p:nvPr>
            <p:ph type="dt" sz="half" idx="10"/>
          </p:nvPr>
        </p:nvSpPr>
        <p:spPr/>
        <p:txBody>
          <a:bodyPr/>
          <a:lstStyle/>
          <a:p>
            <a:fld id="{EAD90F9D-BC20-4BF8-B27E-9594A8934715}" type="datetime4">
              <a:rPr lang="en-GB" smtClean="0"/>
              <a:pPr/>
              <a:t>27 October 2013</a:t>
            </a:fld>
            <a:endParaRPr lang="en-GB" dirty="0"/>
          </a:p>
        </p:txBody>
      </p:sp>
      <p:sp>
        <p:nvSpPr>
          <p:cNvPr id="5" name="Slide Number Placeholder 4"/>
          <p:cNvSpPr>
            <a:spLocks noGrp="1"/>
          </p:cNvSpPr>
          <p:nvPr>
            <p:ph type="sldNum" sz="quarter" idx="12"/>
          </p:nvPr>
        </p:nvSpPr>
        <p:spPr/>
        <p:txBody>
          <a:bodyPr/>
          <a:lstStyle/>
          <a:p>
            <a:fld id="{FAD5D96F-9AF6-4CB7-A774-1CAEBD7BE46E}" type="slidenum">
              <a:rPr lang="en-GB" smtClean="0"/>
              <a:pPr/>
              <a:t>3</a:t>
            </a:fld>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smtClean="0"/>
              <a:t>Result: Unemployment </a:t>
            </a:r>
            <a:r>
              <a:rPr lang="en-GB" sz="3200" b="1" dirty="0"/>
              <a:t>rates by region [2008]</a:t>
            </a:r>
            <a:endParaRPr lang="en-GB" sz="3200" dirty="0"/>
          </a:p>
        </p:txBody>
      </p:sp>
      <p:pic>
        <p:nvPicPr>
          <p:cNvPr id="3" name="Picture 2"/>
          <p:cNvPicPr/>
          <p:nvPr/>
        </p:nvPicPr>
        <p:blipFill>
          <a:blip r:embed="rId2" cstate="print"/>
          <a:srcRect/>
          <a:stretch>
            <a:fillRect/>
          </a:stretch>
        </p:blipFill>
        <p:spPr bwMode="auto">
          <a:xfrm>
            <a:off x="611560" y="1556792"/>
            <a:ext cx="7920880" cy="3744416"/>
          </a:xfrm>
          <a:prstGeom prst="rect">
            <a:avLst/>
          </a:prstGeom>
          <a:noFill/>
          <a:ln w="9525">
            <a:solidFill>
              <a:sysClr val="windowText" lastClr="000000"/>
            </a:solidFill>
            <a:miter lim="800000"/>
            <a:headEnd/>
            <a:tailEnd/>
          </a:ln>
        </p:spPr>
      </p:pic>
      <p:sp>
        <p:nvSpPr>
          <p:cNvPr id="4" name="Rectangle 3"/>
          <p:cNvSpPr/>
          <p:nvPr/>
        </p:nvSpPr>
        <p:spPr>
          <a:xfrm>
            <a:off x="1043608" y="5589240"/>
            <a:ext cx="6768752" cy="830997"/>
          </a:xfrm>
          <a:prstGeom prst="rect">
            <a:avLst/>
          </a:prstGeom>
        </p:spPr>
        <p:txBody>
          <a:bodyPr wrap="square">
            <a:spAutoFit/>
          </a:bodyPr>
          <a:lstStyle/>
          <a:p>
            <a:r>
              <a:rPr lang="en-GB" sz="2400" b="1" dirty="0"/>
              <a:t>unemployment in the region (especially in non-GCC countries) is larger than other regions of the world</a:t>
            </a:r>
          </a:p>
        </p:txBody>
      </p:sp>
      <p:sp>
        <p:nvSpPr>
          <p:cNvPr id="5" name="Date Placeholder 4"/>
          <p:cNvSpPr>
            <a:spLocks noGrp="1"/>
          </p:cNvSpPr>
          <p:nvPr>
            <p:ph type="dt" sz="half" idx="10"/>
          </p:nvPr>
        </p:nvSpPr>
        <p:spPr/>
        <p:txBody>
          <a:bodyPr/>
          <a:lstStyle/>
          <a:p>
            <a:fld id="{21E384D9-349B-4F60-8985-35D04C0BC46C}" type="datetime4">
              <a:rPr lang="en-GB" smtClean="0"/>
              <a:pPr/>
              <a:t>27 October 2013</a:t>
            </a:fld>
            <a:endParaRPr lang="en-GB" dirty="0"/>
          </a:p>
        </p:txBody>
      </p:sp>
      <p:sp>
        <p:nvSpPr>
          <p:cNvPr id="6" name="Slide Number Placeholder 5"/>
          <p:cNvSpPr>
            <a:spLocks noGrp="1"/>
          </p:cNvSpPr>
          <p:nvPr>
            <p:ph type="sldNum" sz="quarter" idx="12"/>
          </p:nvPr>
        </p:nvSpPr>
        <p:spPr/>
        <p:txBody>
          <a:bodyPr/>
          <a:lstStyle/>
          <a:p>
            <a:fld id="{FAD5D96F-9AF6-4CB7-A774-1CAEBD7BE46E}" type="slidenum">
              <a:rPr lang="en-GB" smtClean="0"/>
              <a:pPr/>
              <a:t>4</a:t>
            </a:fld>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400" b="1" dirty="0" smtClean="0"/>
              <a:t>Result: Total </a:t>
            </a:r>
            <a:r>
              <a:rPr lang="en-GB" sz="2400" b="1" dirty="0"/>
              <a:t>and Youth Unemployment by Region (2010)</a:t>
            </a:r>
            <a:endParaRPr lang="en-GB" sz="2400" dirty="0"/>
          </a:p>
        </p:txBody>
      </p:sp>
      <p:pic>
        <p:nvPicPr>
          <p:cNvPr id="3" name="Picture 2"/>
          <p:cNvPicPr/>
          <p:nvPr/>
        </p:nvPicPr>
        <p:blipFill>
          <a:blip r:embed="rId2" cstate="print"/>
          <a:srcRect/>
          <a:stretch>
            <a:fillRect/>
          </a:stretch>
        </p:blipFill>
        <p:spPr bwMode="auto">
          <a:xfrm>
            <a:off x="827584" y="1340768"/>
            <a:ext cx="7416823" cy="3744416"/>
          </a:xfrm>
          <a:prstGeom prst="rect">
            <a:avLst/>
          </a:prstGeom>
          <a:noFill/>
          <a:ln w="9525">
            <a:noFill/>
            <a:miter lim="800000"/>
            <a:headEnd/>
            <a:tailEnd/>
          </a:ln>
        </p:spPr>
      </p:pic>
      <p:sp>
        <p:nvSpPr>
          <p:cNvPr id="4" name="Rectangle 3"/>
          <p:cNvSpPr/>
          <p:nvPr/>
        </p:nvSpPr>
        <p:spPr>
          <a:xfrm>
            <a:off x="467544" y="5301208"/>
            <a:ext cx="8424936" cy="923330"/>
          </a:xfrm>
          <a:prstGeom prst="rect">
            <a:avLst/>
          </a:prstGeom>
        </p:spPr>
        <p:txBody>
          <a:bodyPr wrap="square">
            <a:spAutoFit/>
          </a:bodyPr>
          <a:lstStyle/>
          <a:p>
            <a:r>
              <a:rPr lang="en-GB" b="1" dirty="0"/>
              <a:t>The youth bulge in the region (population aged 15-24) accounts for about 30% of the overall population (compared to 18% worldwide). It has also been shown that youth unemployment in the region is the highest compared to other regions of the world.</a:t>
            </a:r>
          </a:p>
        </p:txBody>
      </p:sp>
      <p:sp>
        <p:nvSpPr>
          <p:cNvPr id="5" name="Date Placeholder 4"/>
          <p:cNvSpPr>
            <a:spLocks noGrp="1"/>
          </p:cNvSpPr>
          <p:nvPr>
            <p:ph type="dt" sz="half" idx="10"/>
          </p:nvPr>
        </p:nvSpPr>
        <p:spPr/>
        <p:txBody>
          <a:bodyPr/>
          <a:lstStyle/>
          <a:p>
            <a:fld id="{912830CB-CA1F-4FC0-A621-D71A67BC1F2C}" type="datetime4">
              <a:rPr lang="en-GB" smtClean="0"/>
              <a:pPr/>
              <a:t>27 October 2013</a:t>
            </a:fld>
            <a:endParaRPr lang="en-GB" dirty="0"/>
          </a:p>
        </p:txBody>
      </p:sp>
      <p:sp>
        <p:nvSpPr>
          <p:cNvPr id="6" name="Slide Number Placeholder 5"/>
          <p:cNvSpPr>
            <a:spLocks noGrp="1"/>
          </p:cNvSpPr>
          <p:nvPr>
            <p:ph type="sldNum" sz="quarter" idx="12"/>
          </p:nvPr>
        </p:nvSpPr>
        <p:spPr/>
        <p:txBody>
          <a:bodyPr/>
          <a:lstStyle/>
          <a:p>
            <a:fld id="{FAD5D96F-9AF6-4CB7-A774-1CAEBD7BE46E}" type="slidenum">
              <a:rPr lang="en-GB" smtClean="0"/>
              <a:pPr/>
              <a:t>5</a:t>
            </a:fld>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80A23E-D332-4A7C-822E-F41C5379E9B1}" type="datetime4">
              <a:rPr lang="en-GB" smtClean="0"/>
              <a:pPr/>
              <a:t>27 October 2013</a:t>
            </a:fld>
            <a:endParaRPr lang="en-GB" dirty="0"/>
          </a:p>
        </p:txBody>
      </p:sp>
      <p:sp>
        <p:nvSpPr>
          <p:cNvPr id="3" name="Slide Number Placeholder 2"/>
          <p:cNvSpPr>
            <a:spLocks noGrp="1"/>
          </p:cNvSpPr>
          <p:nvPr>
            <p:ph type="sldNum" sz="quarter" idx="12"/>
          </p:nvPr>
        </p:nvSpPr>
        <p:spPr/>
        <p:txBody>
          <a:bodyPr/>
          <a:lstStyle/>
          <a:p>
            <a:fld id="{FAD5D96F-9AF6-4CB7-A774-1CAEBD7BE46E}" type="slidenum">
              <a:rPr lang="en-GB" smtClean="0"/>
              <a:pPr/>
              <a:t>6</a:t>
            </a:fld>
            <a:endParaRPr lang="en-GB" dirty="0"/>
          </a:p>
        </p:txBody>
      </p:sp>
      <p:pic>
        <p:nvPicPr>
          <p:cNvPr id="3074" name="Picture 2"/>
          <p:cNvPicPr>
            <a:picLocks noChangeAspect="1" noChangeArrowheads="1"/>
          </p:cNvPicPr>
          <p:nvPr/>
        </p:nvPicPr>
        <p:blipFill>
          <a:blip r:embed="rId2" cstate="print"/>
          <a:srcRect/>
          <a:stretch>
            <a:fillRect/>
          </a:stretch>
        </p:blipFill>
        <p:spPr bwMode="auto">
          <a:xfrm>
            <a:off x="2627784" y="531460"/>
            <a:ext cx="4176464" cy="5489828"/>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80A23E-D332-4A7C-822E-F41C5379E9B1}" type="datetime4">
              <a:rPr lang="en-GB" smtClean="0"/>
              <a:pPr/>
              <a:t>27 October 2013</a:t>
            </a:fld>
            <a:endParaRPr lang="en-GB" dirty="0"/>
          </a:p>
        </p:txBody>
      </p:sp>
      <p:sp>
        <p:nvSpPr>
          <p:cNvPr id="3" name="Slide Number Placeholder 2"/>
          <p:cNvSpPr>
            <a:spLocks noGrp="1"/>
          </p:cNvSpPr>
          <p:nvPr>
            <p:ph type="sldNum" sz="quarter" idx="12"/>
          </p:nvPr>
        </p:nvSpPr>
        <p:spPr/>
        <p:txBody>
          <a:bodyPr/>
          <a:lstStyle/>
          <a:p>
            <a:fld id="{FAD5D96F-9AF6-4CB7-A774-1CAEBD7BE46E}" type="slidenum">
              <a:rPr lang="en-GB" smtClean="0"/>
              <a:pPr/>
              <a:t>7</a:t>
            </a:fld>
            <a:endParaRPr lang="en-GB" dirty="0"/>
          </a:p>
        </p:txBody>
      </p:sp>
      <p:pic>
        <p:nvPicPr>
          <p:cNvPr id="2050" name="Picture 2"/>
          <p:cNvPicPr>
            <a:picLocks noChangeAspect="1" noChangeArrowheads="1"/>
          </p:cNvPicPr>
          <p:nvPr/>
        </p:nvPicPr>
        <p:blipFill>
          <a:blip r:embed="rId2" cstate="print"/>
          <a:srcRect/>
          <a:stretch>
            <a:fillRect/>
          </a:stretch>
        </p:blipFill>
        <p:spPr bwMode="auto">
          <a:xfrm>
            <a:off x="539552" y="1124744"/>
            <a:ext cx="8040274" cy="410445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BE88371-B78D-48E2-92D1-C411215B4BBE}" type="datetime4">
              <a:rPr lang="en-GB" smtClean="0"/>
              <a:pPr/>
              <a:t>27 October 2013</a:t>
            </a:fld>
            <a:endParaRPr lang="en-GB" dirty="0"/>
          </a:p>
        </p:txBody>
      </p:sp>
      <p:sp>
        <p:nvSpPr>
          <p:cNvPr id="4" name="Slide Number Placeholder 3"/>
          <p:cNvSpPr>
            <a:spLocks noGrp="1"/>
          </p:cNvSpPr>
          <p:nvPr>
            <p:ph type="sldNum" sz="quarter" idx="12"/>
          </p:nvPr>
        </p:nvSpPr>
        <p:spPr/>
        <p:txBody>
          <a:bodyPr/>
          <a:lstStyle/>
          <a:p>
            <a:fld id="{FAD5D96F-9AF6-4CB7-A774-1CAEBD7BE46E}" type="slidenum">
              <a:rPr lang="en-GB" smtClean="0"/>
              <a:pPr/>
              <a:t>8</a:t>
            </a:fld>
            <a:endParaRPr lang="en-GB" dirty="0"/>
          </a:p>
        </p:txBody>
      </p:sp>
      <p:pic>
        <p:nvPicPr>
          <p:cNvPr id="1026" name="Picture 2"/>
          <p:cNvPicPr>
            <a:picLocks noChangeAspect="1" noChangeArrowheads="1"/>
          </p:cNvPicPr>
          <p:nvPr/>
        </p:nvPicPr>
        <p:blipFill>
          <a:blip r:embed="rId2" cstate="print"/>
          <a:srcRect/>
          <a:stretch>
            <a:fillRect/>
          </a:stretch>
        </p:blipFill>
        <p:spPr bwMode="auto">
          <a:xfrm>
            <a:off x="1187624" y="334914"/>
            <a:ext cx="6840760" cy="591435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t>Unemployment rates in </a:t>
            </a:r>
            <a:r>
              <a:rPr lang="en-GB" sz="3600" dirty="0"/>
              <a:t>S</a:t>
            </a:r>
            <a:r>
              <a:rPr lang="en-GB" sz="3600" dirty="0" smtClean="0"/>
              <a:t>audi Arabia</a:t>
            </a:r>
            <a:endParaRPr lang="en-GB" sz="3600" dirty="0"/>
          </a:p>
        </p:txBody>
      </p:sp>
      <p:pic>
        <p:nvPicPr>
          <p:cNvPr id="16386" name="Picture 2"/>
          <p:cNvPicPr>
            <a:picLocks noChangeAspect="1" noChangeArrowheads="1"/>
          </p:cNvPicPr>
          <p:nvPr/>
        </p:nvPicPr>
        <p:blipFill>
          <a:blip r:embed="rId2" cstate="print"/>
          <a:srcRect/>
          <a:stretch>
            <a:fillRect/>
          </a:stretch>
        </p:blipFill>
        <p:spPr bwMode="auto">
          <a:xfrm>
            <a:off x="107504" y="1268685"/>
            <a:ext cx="8829675" cy="5400675"/>
          </a:xfrm>
          <a:prstGeom prst="rect">
            <a:avLst/>
          </a:prstGeom>
          <a:noFill/>
          <a:ln w="9525">
            <a:noFill/>
            <a:miter lim="800000"/>
            <a:headEnd/>
            <a:tailEnd/>
          </a:ln>
        </p:spPr>
      </p:pic>
      <p:sp>
        <p:nvSpPr>
          <p:cNvPr id="4" name="Date Placeholder 3"/>
          <p:cNvSpPr>
            <a:spLocks noGrp="1"/>
          </p:cNvSpPr>
          <p:nvPr>
            <p:ph type="dt" sz="half" idx="10"/>
          </p:nvPr>
        </p:nvSpPr>
        <p:spPr/>
        <p:txBody>
          <a:bodyPr/>
          <a:lstStyle/>
          <a:p>
            <a:fld id="{01F8D77F-E0C5-496A-A849-0B5CA6D38279}" type="datetime4">
              <a:rPr lang="en-GB" smtClean="0"/>
              <a:pPr/>
              <a:t>27 October 2013</a:t>
            </a:fld>
            <a:endParaRPr lang="en-GB" dirty="0"/>
          </a:p>
        </p:txBody>
      </p:sp>
      <p:sp>
        <p:nvSpPr>
          <p:cNvPr id="5" name="Slide Number Placeholder 4"/>
          <p:cNvSpPr>
            <a:spLocks noGrp="1"/>
          </p:cNvSpPr>
          <p:nvPr>
            <p:ph type="sldNum" sz="quarter" idx="12"/>
          </p:nvPr>
        </p:nvSpPr>
        <p:spPr/>
        <p:txBody>
          <a:bodyPr/>
          <a:lstStyle/>
          <a:p>
            <a:fld id="{FAD5D96F-9AF6-4CB7-A774-1CAEBD7BE46E}" type="slidenum">
              <a:rPr lang="en-GB" smtClean="0"/>
              <a:pPr/>
              <a:t>9</a:t>
            </a:fld>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2DAEE60AB10F1439F7E4D68581AA2F8" ma:contentTypeVersion="6" ma:contentTypeDescription="Create a new document." ma:contentTypeScope="" ma:versionID="d77e90180329a6c74e4aed77bdfb5298">
  <xsd:schema xmlns:xsd="http://www.w3.org/2001/XMLSchema" xmlns:xs="http://www.w3.org/2001/XMLSchema" xmlns:p="http://schemas.microsoft.com/office/2006/metadata/properties" xmlns:ns1="http://schemas.microsoft.com/sharepoint/v3" xmlns:ns2="2e9458a7-cf77-4e38-a176-7c00460a51ce" xmlns:ns3="07f874d8-1985-4211-bd75-0b16975e87a8" targetNamespace="http://schemas.microsoft.com/office/2006/metadata/properties" ma:root="true" ma:fieldsID="d1a45afbb746a96cdb01e4d47f085c9b" ns1:_="" ns2:_="" ns3:_="">
    <xsd:import namespace="http://schemas.microsoft.com/sharepoint/v3"/>
    <xsd:import namespace="2e9458a7-cf77-4e38-a176-7c00460a51ce"/>
    <xsd:import namespace="07f874d8-1985-4211-bd75-0b16975e87a8"/>
    <xsd:element name="properties">
      <xsd:complexType>
        <xsd:sequence>
          <xsd:element name="documentManagement">
            <xsd:complexType>
              <xsd:all>
                <xsd:element ref="ns1:PublishingStartDate" minOccurs="0"/>
                <xsd:element ref="ns1:PublishingExpirationDate" minOccurs="0"/>
                <xsd:element ref="ns2:Session" minOccurs="0"/>
                <xsd:element ref="ns2:Author0" minOccurs="0"/>
                <xsd:element ref="ns2:Organization"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e9458a7-cf77-4e38-a176-7c00460a51ce" elementFormDefault="qualified">
    <xsd:import namespace="http://schemas.microsoft.com/office/2006/documentManagement/types"/>
    <xsd:import namespace="http://schemas.microsoft.com/office/infopath/2007/PartnerControls"/>
    <xsd:element name="Session" ma:index="10" nillable="true" ma:displayName="Session" ma:internalName="Session">
      <xsd:simpleType>
        <xsd:restriction base="dms:Number"/>
      </xsd:simpleType>
    </xsd:element>
    <xsd:element name="Author0" ma:index="11" nillable="true" ma:displayName="Author" ma:internalName="Author0">
      <xsd:simpleType>
        <xsd:restriction base="dms:Text">
          <xsd:maxLength value="255"/>
        </xsd:restriction>
      </xsd:simpleType>
    </xsd:element>
    <xsd:element name="Organization" ma:index="12" nillable="true" ma:displayName="Organization" ma:internalName="Organization">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7f874d8-1985-4211-bd75-0b16975e87a8"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Session xmlns="2e9458a7-cf77-4e38-a176-7c00460a51ce">2</Session>
    <Author0 xmlns="2e9458a7-cf77-4e38-a176-7c00460a51ce">Abdulilah Dewachi</Author0>
    <Organization xmlns="2e9458a7-cf77-4e38-a176-7c00460a51ce" xsi:nil="true"/>
  </documentManagement>
</p:properties>
</file>

<file path=customXml/itemProps1.xml><?xml version="1.0" encoding="utf-8"?>
<ds:datastoreItem xmlns:ds="http://schemas.openxmlformats.org/officeDocument/2006/customXml" ds:itemID="{C6FDA5EB-2B19-49CC-94DD-1DF7435B7D00}"/>
</file>

<file path=customXml/itemProps2.xml><?xml version="1.0" encoding="utf-8"?>
<ds:datastoreItem xmlns:ds="http://schemas.openxmlformats.org/officeDocument/2006/customXml" ds:itemID="{1423AC01-FF19-4B89-8A49-555635C34F88}"/>
</file>

<file path=customXml/itemProps3.xml><?xml version="1.0" encoding="utf-8"?>
<ds:datastoreItem xmlns:ds="http://schemas.openxmlformats.org/officeDocument/2006/customXml" ds:itemID="{09034A48-09C9-47B2-9739-21C57720EAA2}"/>
</file>

<file path=docProps/app.xml><?xml version="1.0" encoding="utf-8"?>
<Properties xmlns="http://schemas.openxmlformats.org/officeDocument/2006/extended-properties" xmlns:vt="http://schemas.openxmlformats.org/officeDocument/2006/docPropsVTypes">
  <TotalTime>472</TotalTime>
  <Words>963</Words>
  <Application>Microsoft Office PowerPoint</Application>
  <PresentationFormat>On-screen Show (4:3)</PresentationFormat>
  <Paragraphs>125</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The Employment Enigma in Arab Countries </vt:lpstr>
      <vt:lpstr>Major issues</vt:lpstr>
      <vt:lpstr>Roles and responsibilities of governments</vt:lpstr>
      <vt:lpstr>Result: Unemployment rates by region [2008]</vt:lpstr>
      <vt:lpstr>Result: Total and Youth Unemployment by Region (2010)</vt:lpstr>
      <vt:lpstr>Slide 6</vt:lpstr>
      <vt:lpstr>Slide 7</vt:lpstr>
      <vt:lpstr>Slide 8</vt:lpstr>
      <vt:lpstr>Unemployment rates in Saudi Arabia</vt:lpstr>
      <vt:lpstr>The Ultimate Catastrophe</vt:lpstr>
      <vt:lpstr>The General Employment structure</vt:lpstr>
      <vt:lpstr>National ICT strategies in Arab countries</vt:lpstr>
      <vt:lpstr>Jordan’s National ICT Strategy (2011 – 2017)</vt:lpstr>
      <vt:lpstr>Education and the job market</vt:lpstr>
      <vt:lpstr>Innovation and Entrepreneurship growth strategy (infoDev)</vt:lpstr>
      <vt:lpstr>Risks and mitigating measures</vt:lpstr>
      <vt:lpstr>Basic capabilities requirements</vt:lpstr>
      <vt:lpstr>The ecosystem perspective</vt:lpstr>
      <vt:lpstr>The ecosystem perspective</vt:lpstr>
      <vt:lpstr>The road ahead</vt:lpstr>
      <vt:lpstr>The road ahead</vt:lpstr>
      <vt:lpstr>The road ahead</vt:lpstr>
      <vt:lpstr>References </vt:lpstr>
      <vt:lpstr>Slide 24</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Employment Enigma in Arab Countries </dc:title>
  <dc:creator>Abdulilah Dewachi</dc:creator>
  <cp:lastModifiedBy>Abdulilah Dewachi</cp:lastModifiedBy>
  <cp:revision>24</cp:revision>
  <dcterms:created xsi:type="dcterms:W3CDTF">2013-10-15T07:12:35Z</dcterms:created>
  <dcterms:modified xsi:type="dcterms:W3CDTF">2013-10-27T17:24:19Z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0x01010062DAEE60AB10F1439F7E4D68581AA2F8</vt:lpwstr>
  </property>
  <property fmtid="{D5CDD505-2E9C-101B-9397-08002B2CF9AE}" pid="3" name="Order">
    <vt:r8>5400</vt:r8>
  </property>
  <property fmtid="{D5CDD505-2E9C-101B-9397-08002B2CF9AE}" pid="4" name="TemplateUrl">
    <vt:lpwstr/>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ies>
</file>