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1"/>
  </p:notesMasterIdLst>
  <p:sldIdLst>
    <p:sldId id="494" r:id="rId2"/>
    <p:sldId id="495" r:id="rId3"/>
    <p:sldId id="496" r:id="rId4"/>
    <p:sldId id="497" r:id="rId5"/>
    <p:sldId id="498" r:id="rId6"/>
    <p:sldId id="499" r:id="rId7"/>
    <p:sldId id="501" r:id="rId8"/>
    <p:sldId id="502" r:id="rId9"/>
    <p:sldId id="503" r:id="rId10"/>
  </p:sldIdLst>
  <p:sldSz cx="9144000" cy="6858000" type="screen4x3"/>
  <p:notesSz cx="67818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haddad, Ebrahim" initials="A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99CC"/>
    <a:srgbClr val="1B5BA2"/>
    <a:srgbClr val="5F5F5F"/>
    <a:srgbClr val="DE8610"/>
    <a:srgbClr val="009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1" autoAdjust="0"/>
    <p:restoredTop sz="94992" autoAdjust="0"/>
  </p:normalViewPr>
  <p:slideViewPr>
    <p:cSldViewPr>
      <p:cViewPr>
        <p:scale>
          <a:sx n="79" d="100"/>
          <a:sy n="79" d="100"/>
        </p:scale>
        <p:origin x="-1350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238" y="-108"/>
      </p:cViewPr>
      <p:guideLst>
        <p:guide orient="horz" pos="3124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0-23T12:40:53.769" idx="1">
    <p:pos x="5040" y="781"/>
    <p:text>نحتاج لكلمة اخرى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4538"/>
            <a:ext cx="4956175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0225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0225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AF7F52-D788-4BCD-B7E7-2AE37354B1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22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34F35B-3464-4A10-8274-E298822A7B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2196D-30CE-4E5B-8D40-E97362A7A81E}" type="datetimeFigureOut">
              <a:rPr lang="en-US" smtClean="0"/>
              <a:t>23/10/2013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0B74-11B9-4E15-8114-4904C7C8F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5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w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Watermark"/>
          <p:cNvPicPr>
            <a:picLocks noChangeAspect="1" noChangeArrowheads="1"/>
          </p:cNvPicPr>
          <p:nvPr/>
        </p:nvPicPr>
        <p:blipFill>
          <a:blip r:embed="rId4" cstate="print"/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Line 68"/>
          <p:cNvSpPr>
            <a:spLocks noChangeShapeType="1"/>
          </p:cNvSpPr>
          <p:nvPr userDrawn="1"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52513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_tradnl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844675"/>
            <a:ext cx="7772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</a:p>
        </p:txBody>
      </p:sp>
      <p:pic>
        <p:nvPicPr>
          <p:cNvPr id="1030" name="Picture 71" descr="BandoBleusurblanc-E"/>
          <p:cNvPicPr>
            <a:picLocks noChangeAspect="1" noChangeArrowheads="1"/>
          </p:cNvPicPr>
          <p:nvPr userDrawn="1"/>
        </p:nvPicPr>
        <p:blipFill>
          <a:blip r:embed="rId5" cstate="print"/>
          <a:srcRect l="55139"/>
          <a:stretch>
            <a:fillRect/>
          </a:stretch>
        </p:blipFill>
        <p:spPr bwMode="auto">
          <a:xfrm>
            <a:off x="6948488" y="115888"/>
            <a:ext cx="205105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73"/>
          <p:cNvSpPr txBox="1">
            <a:spLocks noChangeArrowheads="1"/>
          </p:cNvSpPr>
          <p:nvPr userDrawn="1"/>
        </p:nvSpPr>
        <p:spPr bwMode="auto">
          <a:xfrm>
            <a:off x="4418013" y="404813"/>
            <a:ext cx="2674937" cy="2619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s-ES_tradnl" sz="1100" b="1" dirty="0" err="1" smtClean="0">
                <a:solidFill>
                  <a:srgbClr val="1B5BA2"/>
                </a:solidFill>
              </a:rPr>
              <a:t>Committed</a:t>
            </a:r>
            <a:r>
              <a:rPr lang="es-ES_tradnl" sz="1100" b="1" dirty="0" smtClean="0">
                <a:solidFill>
                  <a:srgbClr val="1B5BA2"/>
                </a:solidFill>
              </a:rPr>
              <a:t> </a:t>
            </a:r>
            <a:r>
              <a:rPr lang="es-ES_tradnl" sz="1100" b="1" dirty="0" err="1" smtClean="0">
                <a:solidFill>
                  <a:srgbClr val="1B5BA2"/>
                </a:solidFill>
              </a:rPr>
              <a:t>to</a:t>
            </a:r>
            <a:r>
              <a:rPr lang="es-ES_tradnl" sz="1100" b="1" dirty="0" smtClean="0">
                <a:solidFill>
                  <a:srgbClr val="1B5BA2"/>
                </a:solidFill>
              </a:rPr>
              <a:t> </a:t>
            </a:r>
            <a:r>
              <a:rPr lang="es-ES_tradnl" sz="1100" b="1" dirty="0" err="1" smtClean="0">
                <a:solidFill>
                  <a:srgbClr val="1B5BA2"/>
                </a:solidFill>
              </a:rPr>
              <a:t>Connecting</a:t>
            </a:r>
            <a:r>
              <a:rPr lang="es-ES_tradnl" sz="1100" b="1" dirty="0" smtClean="0">
                <a:solidFill>
                  <a:srgbClr val="1B5BA2"/>
                </a:solidFill>
              </a:rPr>
              <a:t> </a:t>
            </a:r>
            <a:r>
              <a:rPr lang="es-ES_tradnl" sz="1100" b="1" dirty="0" err="1" smtClean="0">
                <a:solidFill>
                  <a:srgbClr val="1B5BA2"/>
                </a:solidFill>
              </a:rPr>
              <a:t>the</a:t>
            </a:r>
            <a:r>
              <a:rPr lang="es-ES_tradnl" sz="1100" b="1" dirty="0" smtClean="0">
                <a:solidFill>
                  <a:srgbClr val="1B5BA2"/>
                </a:solidFill>
              </a:rPr>
              <a:t> </a:t>
            </a:r>
            <a:r>
              <a:rPr lang="es-ES_tradnl" sz="1100" b="1" dirty="0" err="1" smtClean="0">
                <a:solidFill>
                  <a:srgbClr val="1B5BA2"/>
                </a:solidFill>
              </a:rPr>
              <a:t>World</a:t>
            </a:r>
            <a:endParaRPr lang="es-ES_tradnl" sz="1100" b="1" dirty="0" smtClean="0">
              <a:solidFill>
                <a:srgbClr val="1B5BA2"/>
              </a:solidFill>
            </a:endParaRPr>
          </a:p>
        </p:txBody>
      </p:sp>
      <p:sp>
        <p:nvSpPr>
          <p:cNvPr id="2" name="Line 74"/>
          <p:cNvSpPr>
            <a:spLocks noChangeShapeType="1"/>
          </p:cNvSpPr>
          <p:nvPr userDrawn="1"/>
        </p:nvSpPr>
        <p:spPr bwMode="auto">
          <a:xfrm flipH="1">
            <a:off x="395288" y="549275"/>
            <a:ext cx="4105275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381750"/>
            <a:ext cx="33972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solidFill>
                  <a:srgbClr val="0E438A"/>
                </a:solidFill>
                <a:latin typeface="Zurich BT" charset="0"/>
                <a:cs typeface="Times New Roman" pitchFamily="18" charset="0"/>
              </a:defRPr>
            </a:lvl1pPr>
          </a:lstStyle>
          <a:p>
            <a:fld id="{896443E1-C0C0-4DBA-A4F9-B84134518D68}" type="slidenum">
              <a:rPr lang="es-ES_tradnl"/>
              <a:pPr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7" r:id="rId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438A"/>
        </a:buClr>
        <a:buSzPct val="110000"/>
        <a:buFont typeface="Wingdings" pitchFamily="2" charset="2"/>
        <a:buChar char="§"/>
        <a:defRPr sz="3200">
          <a:solidFill>
            <a:srgbClr val="5C5C5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Ø"/>
        <a:defRPr sz="2800">
          <a:solidFill>
            <a:srgbClr val="5C5C5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§"/>
        <a:defRPr sz="2400">
          <a:solidFill>
            <a:srgbClr val="5C5C5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1600" y="2062003"/>
            <a:ext cx="7488832" cy="33547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rtl="1"/>
            <a:r>
              <a:rPr lang="ar-EG" sz="3200" b="1" dirty="0" smtClean="0">
                <a:solidFill>
                  <a:srgbClr val="00B050"/>
                </a:solidFill>
              </a:rPr>
              <a:t>تقديم </a:t>
            </a:r>
            <a:r>
              <a:rPr lang="ar-EG" sz="3200" b="1" dirty="0">
                <a:solidFill>
                  <a:srgbClr val="00B050"/>
                </a:solidFill>
              </a:rPr>
              <a:t>ل</a:t>
            </a:r>
            <a:r>
              <a:rPr lang="ar-SA" sz="3200" b="1" dirty="0" smtClean="0">
                <a:solidFill>
                  <a:srgbClr val="00B050"/>
                </a:solidFill>
              </a:rPr>
              <a:t>لجلسة </a:t>
            </a:r>
            <a:r>
              <a:rPr lang="ar-EG" sz="3200" b="1" dirty="0" smtClean="0">
                <a:solidFill>
                  <a:srgbClr val="00B050"/>
                </a:solidFill>
              </a:rPr>
              <a:t>الأولى</a:t>
            </a:r>
          </a:p>
          <a:p>
            <a:pPr lvl="0" algn="ctr" rtl="1"/>
            <a:endParaRPr lang="ar-EG" sz="3200" b="1" dirty="0" smtClean="0">
              <a:solidFill>
                <a:srgbClr val="00B050"/>
              </a:solidFill>
            </a:endParaRPr>
          </a:p>
          <a:p>
            <a:pPr lvl="0" algn="ctr" rtl="1"/>
            <a:r>
              <a:rPr lang="ar-EG" sz="3200" b="1" dirty="0" smtClean="0">
                <a:solidFill>
                  <a:schemeClr val="tx2"/>
                </a:solidFill>
              </a:rPr>
              <a:t>«وضع</a:t>
            </a:r>
            <a:r>
              <a:rPr lang="ar-SA" sz="3200" b="1" dirty="0" smtClean="0">
                <a:solidFill>
                  <a:schemeClr val="tx2"/>
                </a:solidFill>
              </a:rPr>
              <a:t> </a:t>
            </a:r>
            <a:r>
              <a:rPr lang="ar-EG" sz="3200" b="1" dirty="0" smtClean="0">
                <a:solidFill>
                  <a:schemeClr val="tx2"/>
                </a:solidFill>
              </a:rPr>
              <a:t>أستراتيجيات مساندة لاستخدام تكنولوجيا المعلومات والاتصالات من اجل تنمية مستدامة»  </a:t>
            </a:r>
            <a:endParaRPr lang="ar-EG" sz="3200" b="1" dirty="0">
              <a:solidFill>
                <a:schemeClr val="tx2"/>
              </a:solidFill>
            </a:endParaRPr>
          </a:p>
          <a:p>
            <a:pPr lvl="0" algn="r" rtl="1"/>
            <a:endParaRPr lang="ar-EG" b="1" dirty="0" smtClean="0">
              <a:solidFill>
                <a:schemeClr val="tx2"/>
              </a:solidFill>
            </a:endParaRPr>
          </a:p>
          <a:p>
            <a:pPr algn="ctr" rtl="1"/>
            <a:r>
              <a:rPr lang="ar-EG" b="1" dirty="0" smtClean="0"/>
              <a:t>صلاح الدين معرف </a:t>
            </a:r>
            <a:endParaRPr lang="en-US" dirty="0"/>
          </a:p>
          <a:p>
            <a:pPr algn="ctr"/>
            <a:r>
              <a:rPr lang="ar-SA" dirty="0" smtClean="0"/>
              <a:t>المكتب </a:t>
            </a:r>
            <a:r>
              <a:rPr lang="ar-SA" dirty="0"/>
              <a:t>الاقليمي العربي</a:t>
            </a:r>
            <a:endParaRPr lang="en-US" dirty="0"/>
          </a:p>
          <a:p>
            <a:pPr algn="ctr"/>
            <a:r>
              <a:rPr lang="ar-SA" dirty="0"/>
              <a:t>الاتحاد الدولي للاتصالات</a:t>
            </a:r>
          </a:p>
          <a:p>
            <a:pPr algn="ctr" rtl="1"/>
            <a:r>
              <a:rPr lang="ar-SA" sz="1200" dirty="0"/>
              <a:t>بريد الكتروني</a:t>
            </a:r>
            <a:r>
              <a:rPr lang="ar-SA" sz="1200" dirty="0" smtClean="0"/>
              <a:t>:</a:t>
            </a:r>
            <a:r>
              <a:rPr lang="ar-EG" sz="1200" dirty="0" smtClean="0"/>
              <a:t> </a:t>
            </a:r>
            <a:r>
              <a:rPr lang="en-US" sz="1200" dirty="0"/>
              <a:t>slaheddine.maaref@itu.int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9512" y="6577607"/>
            <a:ext cx="861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Arab RDF, Manama, Bahrain, 28 October 2013</a:t>
            </a:r>
          </a:p>
        </p:txBody>
      </p:sp>
      <p:pic>
        <p:nvPicPr>
          <p:cNvPr id="2" name="Picture 2" descr="http://www.wired-destinations.com/images/guides/bahrain/New%20Bahrain%20Pics/bahrain_world_trade_centre_atkins231207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33" y="679041"/>
            <a:ext cx="820016" cy="102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47664" y="683168"/>
            <a:ext cx="5616624" cy="126188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>
                <a:solidFill>
                  <a:srgbClr val="00B050"/>
                </a:solidFill>
              </a:rPr>
              <a:t>المنتدي الإقليمــــي للتنمية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ITU </a:t>
            </a:r>
            <a:r>
              <a:rPr lang="en-US" b="1" dirty="0">
                <a:solidFill>
                  <a:srgbClr val="00B050"/>
                </a:solidFill>
              </a:rPr>
              <a:t>Arab Regional Development Forum</a:t>
            </a:r>
            <a:endParaRPr lang="ar-EG" dirty="0" smtClean="0">
              <a:solidFill>
                <a:srgbClr val="00B050"/>
              </a:solidFill>
            </a:endParaRPr>
          </a:p>
          <a:p>
            <a:pPr algn="ctr"/>
            <a:r>
              <a:rPr lang="en-US" sz="1600" b="1" dirty="0" smtClean="0"/>
              <a:t>“</a:t>
            </a:r>
            <a:r>
              <a:rPr lang="en-US" sz="1600" b="1" dirty="0">
                <a:solidFill>
                  <a:srgbClr val="FF0000"/>
                </a:solidFill>
              </a:rPr>
              <a:t>ICT = I C T</a:t>
            </a:r>
            <a:r>
              <a:rPr lang="en-US" sz="1600" b="1" dirty="0"/>
              <a:t>omorrow</a:t>
            </a:r>
            <a:r>
              <a:rPr lang="en-US" sz="1600" b="1" dirty="0" smtClean="0"/>
              <a:t>”</a:t>
            </a:r>
            <a:endParaRPr lang="ar-EG" sz="1600" b="1" dirty="0"/>
          </a:p>
          <a:p>
            <a:pPr algn="ctr"/>
            <a:r>
              <a:rPr lang="ar-EG" sz="1400" b="1" dirty="0"/>
              <a:t>المنامة – مملكة البحرين، 28 أكتوبر 2013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7643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4F35B-3464-4A10-8274-E298822A7B6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1560" y="2996952"/>
            <a:ext cx="77048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r" rtl="1">
              <a:buFont typeface="Arial" panose="020B0604020202020204" pitchFamily="34" charset="0"/>
              <a:buChar char="•"/>
            </a:pPr>
            <a:r>
              <a:rPr lang="ar-EG" sz="2800" b="1" dirty="0" smtClean="0">
                <a:solidFill>
                  <a:schemeClr val="tx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عصرنا يتسم بالسرعة في الحركة</a:t>
            </a:r>
          </a:p>
          <a:p>
            <a:pPr lvl="0" algn="r" rtl="1"/>
            <a:r>
              <a:rPr lang="ar-EG" sz="2800" b="1" dirty="0" smtClean="0">
                <a:solidFill>
                  <a:schemeClr val="tx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وفي تناول المعلومة</a:t>
            </a:r>
          </a:p>
          <a:p>
            <a:pPr marL="457200" lvl="0" indent="-457200" algn="r" rtl="1">
              <a:buFont typeface="Arial" panose="020B0604020202020204" pitchFamily="34" charset="0"/>
              <a:buChar char="•"/>
            </a:pPr>
            <a:r>
              <a:rPr lang="ar-EG" sz="2800" b="1" dirty="0" smtClean="0">
                <a:solidFill>
                  <a:schemeClr val="tx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طلب متزايد علي معلومة مباشرة ومحينة</a:t>
            </a:r>
          </a:p>
          <a:p>
            <a:pPr marL="457200" lvl="0" indent="-457200" algn="r" rtl="1">
              <a:buFont typeface="Arial" panose="020B0604020202020204" pitchFamily="34" charset="0"/>
              <a:buChar char="•"/>
            </a:pPr>
            <a:r>
              <a:rPr lang="ar-EG" sz="2800" b="1" dirty="0" smtClean="0">
                <a:solidFill>
                  <a:schemeClr val="tx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طلب متزايد علي منظومات البحث </a:t>
            </a:r>
          </a:p>
          <a:p>
            <a:pPr lvl="0" algn="r" rtl="1"/>
            <a:r>
              <a:rPr lang="ar-EG" sz="2800" b="1" dirty="0" smtClean="0">
                <a:solidFill>
                  <a:schemeClr val="tx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ومعالجة المعطيات عن بعد </a:t>
            </a:r>
          </a:p>
          <a:p>
            <a:pPr marL="457200" lvl="0" indent="-457200" algn="r" rtl="1">
              <a:buFont typeface="Arial" panose="020B0604020202020204" pitchFamily="34" charset="0"/>
              <a:buChar char="•"/>
            </a:pPr>
            <a:r>
              <a:rPr lang="ar-EG" sz="2800" b="1" dirty="0" smtClean="0">
                <a:solidFill>
                  <a:schemeClr val="tx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دور مهم ومتنامي للشبكات الاجتماعية </a:t>
            </a:r>
            <a:endParaRPr lang="en-US" sz="2800" b="1" dirty="0" smtClean="0">
              <a:solidFill>
                <a:schemeClr val="tx1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algn="r" rtl="1"/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algn="r" rtl="1"/>
            <a:endParaRPr lang="en-US" sz="2800" b="1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algn="r" rtl="1"/>
            <a:endParaRPr lang="en-US" sz="2800" b="1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algn="r" rtl="1"/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algn="r" rtl="1"/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560" y="1268760"/>
            <a:ext cx="7772400" cy="175432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r>
              <a:rPr lang="ar-EG" kern="0" dirty="0" smtClean="0"/>
              <a:t>حاجة متزايدة للحصول علي المعلومة المباشرة </a:t>
            </a:r>
            <a:r>
              <a:rPr lang="ar-EG" kern="0" dirty="0"/>
              <a:t>وطلب معالجتها </a:t>
            </a:r>
            <a:r>
              <a:rPr lang="ar-EG" kern="0" dirty="0" smtClean="0"/>
              <a:t>حينيا </a:t>
            </a:r>
            <a:endParaRPr lang="en-US" kern="0" dirty="0"/>
          </a:p>
        </p:txBody>
      </p:sp>
      <p:pic>
        <p:nvPicPr>
          <p:cNvPr id="5" name="Picture 2" descr="https://encrypted-tbn1.gstatic.com/images?q=tbn:ANd9GcS32BxTlH8MOKAcVx4wbiVOsVtwB00JzOrslinO5acgrRhQ7IV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38" y="4332878"/>
            <a:ext cx="205596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us.123rf.com/400wm/400/400/snehit/snehit0709/snehit070900253/1684229-trams-de-rue-sur-la-rue-de-toronto-dans-la-tache-floue-de-mouve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443" y="2780928"/>
            <a:ext cx="205596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6970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136904" cy="1754326"/>
          </a:xfrm>
        </p:spPr>
        <p:txBody>
          <a:bodyPr/>
          <a:lstStyle/>
          <a:p>
            <a:r>
              <a:rPr lang="ar-EG" dirty="0" smtClean="0"/>
              <a:t>جيل جديد من تطبيقات تكنولوجيا الاتصال والمعلومات من اجل عالم اذكى وتنمية مستدامة وصديقة للبيئة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1680" y="2348880"/>
            <a:ext cx="5752728" cy="3456384"/>
          </a:xfrm>
        </p:spPr>
        <p:txBody>
          <a:bodyPr/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EG" dirty="0" smtClean="0">
                <a:solidFill>
                  <a:schemeClr val="tx1">
                    <a:lumMod val="50000"/>
                  </a:schemeClr>
                </a:solidFill>
              </a:rPr>
              <a:t>مدن ذكية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EG" dirty="0" smtClean="0">
                <a:solidFill>
                  <a:schemeClr val="tx1">
                    <a:lumMod val="50000"/>
                  </a:schemeClr>
                </a:solidFill>
              </a:rPr>
              <a:t>بيوت ذكية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EG" dirty="0" smtClean="0">
                <a:solidFill>
                  <a:schemeClr val="tx1">
                    <a:lumMod val="50000"/>
                  </a:schemeClr>
                </a:solidFill>
              </a:rPr>
              <a:t>نقل ومواني ذكية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EG" dirty="0" smtClean="0">
                <a:solidFill>
                  <a:schemeClr val="tx1">
                    <a:lumMod val="50000"/>
                  </a:schemeClr>
                </a:solidFill>
              </a:rPr>
              <a:t>حوكمة وشفافية ومشاركة </a:t>
            </a:r>
          </a:p>
          <a:p>
            <a:pPr algn="r" rtl="1"/>
            <a:r>
              <a:rPr lang="ar-E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ar-EG" dirty="0" smtClean="0">
                <a:solidFill>
                  <a:schemeClr val="tx1">
                    <a:lumMod val="50000"/>
                  </a:schemeClr>
                </a:solidFill>
              </a:rPr>
              <a:t>   اوسع للمواطنين في السياسة والاقتصاد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EG" dirty="0" smtClean="0">
                <a:solidFill>
                  <a:schemeClr val="tx1">
                    <a:lumMod val="50000"/>
                  </a:schemeClr>
                </a:solidFill>
              </a:rPr>
              <a:t>زراعة ذكية بالاستعانة </a:t>
            </a:r>
            <a:r>
              <a:rPr lang="ar-EG" dirty="0">
                <a:solidFill>
                  <a:schemeClr val="tx1">
                    <a:lumMod val="50000"/>
                  </a:schemeClr>
                </a:solidFill>
              </a:rPr>
              <a:t>بالأقمار</a:t>
            </a:r>
            <a:r>
              <a:rPr lang="ar-E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ar-EG" dirty="0">
                <a:solidFill>
                  <a:schemeClr val="tx1">
                    <a:lumMod val="50000"/>
                  </a:schemeClr>
                </a:solidFill>
              </a:rPr>
              <a:t>الصناعية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0B74-11B9-4E15-8114-4904C7C8F653}" type="slidenum">
              <a:rPr lang="en-US" smtClean="0"/>
              <a:t>3</a:t>
            </a:fld>
            <a:endParaRPr lang="en-US"/>
          </a:p>
        </p:txBody>
      </p:sp>
      <p:pic>
        <p:nvPicPr>
          <p:cNvPr id="4098" name="Picture 2" descr="https://encrypted-tbn2.gstatic.com/images?q=tbn:ANd9GcQDd-tr-VlLql-2yVbElNCDxNkSpe51jgBFUezpcQVIkaCZzIt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1610704" cy="10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2.gstatic.com/images?q=tbn:ANd9GcT6GA5yKzkEztIrQBe1oFvpaFkTvzgZ46BCp4gU1Df6va5ctj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71" y="4941168"/>
            <a:ext cx="1437690" cy="107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2.gstatic.com/images?q=tbn:ANd9GcQQ79fVCr85zt2bGdbUywdil6oVrNz3z9ZgooGsIV3SPii3p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12" y="3573016"/>
            <a:ext cx="134588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52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724055"/>
            <a:ext cx="8424936" cy="1569660"/>
          </a:xfrm>
        </p:spPr>
        <p:txBody>
          <a:bodyPr/>
          <a:lstStyle/>
          <a:p>
            <a:r>
              <a:rPr lang="ar-EG" sz="3200" dirty="0" smtClean="0"/>
              <a:t>ظهور منظومات تكنولوجية ذكية للرفع من كفاءة التحكم في الطاقة وفي انبعاثات الغازات </a:t>
            </a:r>
            <a:r>
              <a:rPr lang="ar-EG" sz="3200" dirty="0"/>
              <a:t>وتسهيل النفاذ </a:t>
            </a:r>
            <a:r>
              <a:rPr lang="ar-EG" sz="3200" dirty="0" smtClean="0"/>
              <a:t>إلى الخدما ت في </a:t>
            </a:r>
            <a:r>
              <a:rPr lang="ar-EG" sz="3200" dirty="0"/>
              <a:t>مختلف </a:t>
            </a:r>
            <a:r>
              <a:rPr lang="ar-EG" sz="3200" dirty="0" smtClean="0"/>
              <a:t>مجالات الحياة اليومية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98984"/>
          </a:xfrm>
        </p:spPr>
        <p:txBody>
          <a:bodyPr/>
          <a:lstStyle/>
          <a:p>
            <a:r>
              <a:rPr lang="en-US" dirty="0" smtClean="0"/>
              <a:t>Slots 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0B74-11B9-4E15-8114-4904C7C8F653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7584" y="5445224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 smtClean="0">
                <a:solidFill>
                  <a:srgbClr val="FF0000"/>
                </a:solidFill>
              </a:rPr>
              <a:t>ولكن، هل </a:t>
            </a:r>
            <a:r>
              <a:rPr lang="ar-EG" sz="3200" b="1" dirty="0" smtClean="0">
                <a:solidFill>
                  <a:srgbClr val="FF0000"/>
                </a:solidFill>
              </a:rPr>
              <a:t>استخدام </a:t>
            </a:r>
            <a:r>
              <a:rPr lang="ar-EG" sz="3200" b="1" dirty="0" smtClean="0">
                <a:solidFill>
                  <a:srgbClr val="FF0000"/>
                </a:solidFill>
              </a:rPr>
              <a:t>المنظومات الذكية يفضي دائما الي </a:t>
            </a:r>
            <a:r>
              <a:rPr lang="ar-EG" sz="3200" b="1" dirty="0">
                <a:solidFill>
                  <a:srgbClr val="FF0000"/>
                </a:solidFill>
              </a:rPr>
              <a:t>إ</a:t>
            </a:r>
            <a:r>
              <a:rPr lang="ar-EG" sz="3200" b="1" dirty="0" smtClean="0">
                <a:solidFill>
                  <a:srgbClr val="FF0000"/>
                </a:solidFill>
              </a:rPr>
              <a:t>رساء منوال تنمية مستدامة ؟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499906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51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185718"/>
            <a:ext cx="8568952" cy="1200329"/>
          </a:xfrm>
        </p:spPr>
        <p:txBody>
          <a:bodyPr/>
          <a:lstStyle/>
          <a:p>
            <a:r>
              <a:rPr lang="ar-EG" dirty="0" smtClean="0"/>
              <a:t>و ما هي وضعية المنطقة </a:t>
            </a:r>
            <a:r>
              <a:rPr lang="ar-EG" dirty="0" smtClean="0"/>
              <a:t>العربية من حيث استخدام تكنولوجيا الاتصال والمعلومات من اجل التنمية المستدامة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2564904"/>
            <a:ext cx="5981128" cy="2639144"/>
          </a:xfrm>
        </p:spPr>
        <p:txBody>
          <a:bodyPr/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EG" dirty="0" smtClean="0">
                <a:solidFill>
                  <a:schemeClr val="tx1">
                    <a:lumMod val="50000"/>
                  </a:schemeClr>
                </a:solidFill>
              </a:rPr>
              <a:t>هل بدأنا نستخدم </a:t>
            </a:r>
            <a:r>
              <a:rPr lang="ar-EG" dirty="0">
                <a:solidFill>
                  <a:schemeClr val="tx1">
                    <a:lumMod val="50000"/>
                  </a:schemeClr>
                </a:solidFill>
              </a:rPr>
              <a:t>تكنولوجيا الاتصالات والمعلومات بشكل </a:t>
            </a:r>
            <a:r>
              <a:rPr lang="ar-EG" dirty="0" smtClean="0">
                <a:solidFill>
                  <a:schemeClr val="tx1">
                    <a:lumMod val="50000"/>
                  </a:schemeClr>
                </a:solidFill>
              </a:rPr>
              <a:t>جيد لبناء مجتمعات يطيب فيها العيش ونحافظ فيها علي البيئة وعلى الموارد الثمينة؟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EG" dirty="0" smtClean="0">
                <a:solidFill>
                  <a:schemeClr val="tx1">
                    <a:lumMod val="50000"/>
                  </a:schemeClr>
                </a:solidFill>
              </a:rPr>
              <a:t>هل ان تخطيط المدن والهياكل الحضرية تأخذ بعين الاعتبار الامكانات التي توفرها تكنولوجيا الاتصالات والمعلومات؟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0B74-11B9-4E15-8114-4904C7C8F653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https://encrypted-tbn0.gstatic.com/images?q=tbn:ANd9GcSO8Vlpfs6FYrGd9oaHGdZx-toGS1s0JfOeJ983YQe2z_wSFSaY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81128"/>
            <a:ext cx="185930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R5dn6x74I3COj0SBAzmkMclFcKZTGXeidTbNVsAIsKx4c9-oEc2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1335741" cy="133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06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0B74-11B9-4E15-8114-4904C7C8F653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7128792" cy="350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106741"/>
            <a:ext cx="8568952" cy="954107"/>
          </a:xfrm>
        </p:spPr>
        <p:txBody>
          <a:bodyPr/>
          <a:lstStyle/>
          <a:p>
            <a:pPr rtl="1"/>
            <a:r>
              <a:rPr lang="ar-EG" sz="2800" dirty="0" smtClean="0"/>
              <a:t>  احداث وتعزيزالأطر والفضاءات المخصصة </a:t>
            </a:r>
            <a:r>
              <a:rPr lang="ar-EG" sz="2800" dirty="0"/>
              <a:t>للتفكير ولتبادل التجارب </a:t>
            </a:r>
            <a:r>
              <a:rPr lang="ar-EG" sz="2800" dirty="0" smtClean="0"/>
              <a:t>بين خبراء </a:t>
            </a:r>
            <a:r>
              <a:rPr lang="ar-EG" sz="2800" dirty="0"/>
              <a:t>تكنولوجيا </a:t>
            </a:r>
            <a:r>
              <a:rPr lang="ar-EG" sz="2800" dirty="0" smtClean="0"/>
              <a:t>الاتصالات والمعلومات والخبراء في المجالات الاخرى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5301208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800" b="1" dirty="0" smtClean="0">
                <a:solidFill>
                  <a:schemeClr val="tx2"/>
                </a:solidFill>
              </a:rPr>
              <a:t>الانضمام لمبادرتي مدير مكتب تنمية الاتصالات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algn="ctr" rtl="1"/>
            <a:r>
              <a:rPr lang="en-US" sz="2800" b="1" dirty="0">
                <a:solidFill>
                  <a:schemeClr val="tx2"/>
                </a:solidFill>
              </a:rPr>
              <a:t>Join the BDT Director initiatives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Right Arrow 2"/>
          <p:cNvSpPr/>
          <p:nvPr/>
        </p:nvSpPr>
        <p:spPr bwMode="auto">
          <a:xfrm rot="10800000">
            <a:off x="7596336" y="5580950"/>
            <a:ext cx="489204" cy="394621"/>
          </a:xfrm>
          <a:prstGeom prst="rightArrow">
            <a:avLst/>
          </a:prstGeom>
          <a:solidFill>
            <a:srgbClr val="000000"/>
          </a:solidFill>
          <a:ln w="76200" cap="flat" cmpd="sng" algn="ctr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1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4F35B-3464-4A10-8274-E298822A7B6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85800" y="908720"/>
            <a:ext cx="7772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r>
              <a:rPr lang="en-US" sz="2000" kern="0" dirty="0" smtClean="0">
                <a:solidFill>
                  <a:schemeClr val="tx2"/>
                </a:solidFill>
              </a:rPr>
              <a:t>BDT Director initiative on </a:t>
            </a:r>
          </a:p>
          <a:p>
            <a:endParaRPr lang="ar-EG" sz="2000" kern="0" dirty="0" smtClean="0">
              <a:solidFill>
                <a:srgbClr val="339933"/>
              </a:solidFill>
            </a:endParaRPr>
          </a:p>
          <a:p>
            <a:r>
              <a:rPr lang="ar-EG" sz="2000" dirty="0">
                <a:solidFill>
                  <a:srgbClr val="339933"/>
                </a:solidFill>
              </a:rPr>
              <a:t>"</a:t>
            </a:r>
            <a:r>
              <a:rPr lang="en-US" sz="2000" dirty="0">
                <a:solidFill>
                  <a:srgbClr val="339933"/>
                </a:solidFill>
              </a:rPr>
              <a:t>Smart Sustainable Development Model (SSDM)</a:t>
            </a:r>
            <a:r>
              <a:rPr lang="ar-EG" sz="2000" dirty="0">
                <a:solidFill>
                  <a:srgbClr val="339933"/>
                </a:solidFill>
              </a:rPr>
              <a:t> "</a:t>
            </a:r>
            <a:endParaRPr lang="en-US" sz="2000" kern="0" dirty="0" smtClean="0">
              <a:solidFill>
                <a:srgbClr val="339933"/>
              </a:solidFill>
            </a:endParaRPr>
          </a:p>
          <a:p>
            <a:endParaRPr lang="en-US" sz="1800" kern="0" dirty="0" smtClean="0">
              <a:solidFill>
                <a:schemeClr val="tx2"/>
              </a:solidFill>
            </a:endParaRPr>
          </a:p>
          <a:p>
            <a:r>
              <a:rPr lang="en-US" sz="1800" kern="0" dirty="0" smtClean="0">
                <a:solidFill>
                  <a:schemeClr val="tx2"/>
                </a:solidFill>
              </a:rPr>
              <a:t>The </a:t>
            </a:r>
            <a:r>
              <a:rPr lang="en-US" sz="1800" kern="0" dirty="0">
                <a:solidFill>
                  <a:schemeClr val="tx2"/>
                </a:solidFill>
              </a:rPr>
              <a:t>aim is </a:t>
            </a:r>
            <a:r>
              <a:rPr lang="en-US" sz="1800" kern="0" dirty="0" smtClean="0">
                <a:solidFill>
                  <a:schemeClr val="tx2"/>
                </a:solidFill>
              </a:rPr>
              <a:t>to</a:t>
            </a:r>
          </a:p>
          <a:p>
            <a:endParaRPr lang="en-US" sz="2000" b="0" dirty="0"/>
          </a:p>
          <a:p>
            <a:pPr algn="l"/>
            <a:r>
              <a:rPr lang="en-US" sz="2000" b="0" dirty="0" smtClean="0"/>
              <a:t>DEVELOP </a:t>
            </a:r>
            <a:r>
              <a:rPr lang="en-US" sz="2000" b="0" dirty="0"/>
              <a:t>NATURAL LINKAGE BETWEEN </a:t>
            </a:r>
            <a:r>
              <a:rPr lang="en-US" sz="2000" dirty="0"/>
              <a:t>ICT FOR DEVELOPMENT (ICT4D) </a:t>
            </a:r>
            <a:r>
              <a:rPr lang="en-US" sz="2000" b="0" dirty="0"/>
              <a:t>LEADING TO SUSTAINABLE DEVELOPMENT AND </a:t>
            </a:r>
            <a:r>
              <a:rPr lang="en-US" sz="2000" dirty="0"/>
              <a:t>ICT FOR DISASTER MANAGEMENT (ICT4DM) </a:t>
            </a:r>
            <a:r>
              <a:rPr lang="en-US" sz="2000" b="0" dirty="0"/>
              <a:t>LEADING TO SAVING LIVES </a:t>
            </a:r>
          </a:p>
          <a:p>
            <a:r>
              <a:rPr lang="en-US" sz="2000" dirty="0"/>
              <a:t>&amp; </a:t>
            </a:r>
          </a:p>
          <a:p>
            <a:pPr algn="l"/>
            <a:r>
              <a:rPr lang="en-US" sz="2000" b="0" dirty="0"/>
              <a:t>OPTIMAL USE OF ICT/TELECOMMUNICATION RESOURCES TO IMPROVE AND SAVE LIVES.</a:t>
            </a:r>
            <a:endParaRPr lang="en-US" sz="2000" kern="0" dirty="0">
              <a:solidFill>
                <a:srgbClr val="339933"/>
              </a:solidFill>
            </a:endParaRPr>
          </a:p>
          <a:p>
            <a:endParaRPr lang="en-US" sz="2000" kern="0" dirty="0" smtClean="0">
              <a:solidFill>
                <a:srgbClr val="339933"/>
              </a:solidFill>
            </a:endParaRPr>
          </a:p>
          <a:p>
            <a:r>
              <a:rPr lang="en-US" sz="2000" kern="0" dirty="0" smtClean="0">
                <a:solidFill>
                  <a:srgbClr val="339933"/>
                </a:solidFill>
              </a:rPr>
              <a:t>www.itu.int/en/itu-d/initiatives</a:t>
            </a:r>
          </a:p>
          <a:p>
            <a:pPr rtl="1"/>
            <a:endParaRPr lang="en-US" sz="2000" kern="0" dirty="0">
              <a:solidFill>
                <a:srgbClr val="33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233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4F35B-3464-4A10-8274-E298822A7B6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85800" y="908720"/>
            <a:ext cx="813467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r>
              <a:rPr lang="en-US" sz="2000" kern="0" dirty="0" smtClean="0">
                <a:solidFill>
                  <a:schemeClr val="tx2"/>
                </a:solidFill>
              </a:rPr>
              <a:t>BDT Director initiative on </a:t>
            </a:r>
          </a:p>
          <a:p>
            <a:endParaRPr lang="ar-EG" sz="2000" kern="0" dirty="0" smtClean="0">
              <a:solidFill>
                <a:srgbClr val="339933"/>
              </a:solidFill>
            </a:endParaRPr>
          </a:p>
          <a:p>
            <a:r>
              <a:rPr lang="en-US" sz="2000" kern="0" dirty="0" smtClean="0">
                <a:solidFill>
                  <a:srgbClr val="339933"/>
                </a:solidFill>
              </a:rPr>
              <a:t> “m-Powering Development”</a:t>
            </a:r>
          </a:p>
          <a:p>
            <a:endParaRPr lang="en-US" sz="2000" kern="0" dirty="0" smtClean="0">
              <a:solidFill>
                <a:srgbClr val="339933"/>
              </a:solidFill>
            </a:endParaRPr>
          </a:p>
          <a:p>
            <a:r>
              <a:rPr lang="en-US" sz="1800" kern="0" dirty="0" smtClean="0">
                <a:solidFill>
                  <a:schemeClr val="tx2"/>
                </a:solidFill>
              </a:rPr>
              <a:t>The </a:t>
            </a:r>
            <a:r>
              <a:rPr lang="en-US" sz="1800" kern="0" dirty="0">
                <a:solidFill>
                  <a:schemeClr val="tx2"/>
                </a:solidFill>
              </a:rPr>
              <a:t>aim is to empower people to transform their lives.</a:t>
            </a:r>
          </a:p>
          <a:p>
            <a:pPr algn="l"/>
            <a:endParaRPr lang="en-US" sz="2000" kern="0" dirty="0" smtClean="0">
              <a:solidFill>
                <a:srgbClr val="339933"/>
              </a:solidFill>
            </a:endParaRPr>
          </a:p>
          <a:p>
            <a:pPr algn="l"/>
            <a:r>
              <a:rPr lang="en-US" sz="2000" kern="0" dirty="0" smtClean="0">
                <a:solidFill>
                  <a:srgbClr val="339933"/>
                </a:solidFill>
              </a:rPr>
              <a:t>The Initiative Objectives </a:t>
            </a:r>
            <a:r>
              <a:rPr lang="en-US" sz="2000" kern="0" dirty="0">
                <a:solidFill>
                  <a:srgbClr val="339933"/>
                </a:solidFill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Harness the potential of mobile connectivity for all global citizens.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Identify solutions to common problems in a collective manner.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Share best practices and facilitate complementary m-services.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Promote public-private partnerships for sharing and reducing costs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Increase use of mobile services in health, education, agriculture, banking, commerce.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Foster mobile services in underdeveloped areas for social</a:t>
            </a:r>
          </a:p>
          <a:p>
            <a:endParaRPr lang="en-US" sz="2000" kern="0" dirty="0" smtClean="0">
              <a:solidFill>
                <a:srgbClr val="339933"/>
              </a:solidFill>
            </a:endParaRPr>
          </a:p>
          <a:p>
            <a:r>
              <a:rPr lang="en-US" sz="2000" kern="0" dirty="0" smtClean="0">
                <a:solidFill>
                  <a:srgbClr val="339933"/>
                </a:solidFill>
              </a:rPr>
              <a:t>www.itu.int/en/itu-d/initiatives</a:t>
            </a:r>
          </a:p>
          <a:p>
            <a:pPr rtl="1"/>
            <a:endParaRPr lang="en-US" sz="2000" kern="0" dirty="0">
              <a:solidFill>
                <a:srgbClr val="33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2364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923330"/>
          </a:xfrm>
        </p:spPr>
        <p:txBody>
          <a:bodyPr/>
          <a:lstStyle/>
          <a:p>
            <a:r>
              <a:rPr lang="ar-EG" sz="5400" dirty="0" smtClean="0"/>
              <a:t>شكرا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64633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b="1" dirty="0">
                <a:solidFill>
                  <a:srgbClr val="1B5BA2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0B74-11B9-4E15-8114-4904C7C8F65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99592" y="4337228"/>
            <a:ext cx="7488832" cy="110799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EG" b="1" dirty="0" smtClean="0"/>
              <a:t>صلاح الدين معرف </a:t>
            </a:r>
            <a:endParaRPr lang="en-US" dirty="0"/>
          </a:p>
          <a:p>
            <a:pPr algn="ctr"/>
            <a:r>
              <a:rPr lang="ar-SA" dirty="0" smtClean="0"/>
              <a:t>المكتب </a:t>
            </a:r>
            <a:r>
              <a:rPr lang="ar-SA" dirty="0"/>
              <a:t>الاقليمي العربي</a:t>
            </a:r>
            <a:endParaRPr lang="en-US" dirty="0"/>
          </a:p>
          <a:p>
            <a:pPr algn="ctr"/>
            <a:r>
              <a:rPr lang="ar-SA" dirty="0"/>
              <a:t>الاتحاد الدولي للاتصالات</a:t>
            </a:r>
          </a:p>
          <a:p>
            <a:pPr algn="ctr" rtl="1"/>
            <a:r>
              <a:rPr lang="ar-SA" sz="1200" dirty="0"/>
              <a:t>بريد الكتروني</a:t>
            </a:r>
            <a:r>
              <a:rPr lang="ar-SA" sz="1200" dirty="0" smtClean="0"/>
              <a:t>:</a:t>
            </a:r>
            <a:r>
              <a:rPr lang="ar-EG" sz="1200" dirty="0" smtClean="0"/>
              <a:t> </a:t>
            </a:r>
            <a:r>
              <a:rPr lang="en-US" sz="1200" dirty="0"/>
              <a:t>slaheddine.maaref@itu.int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22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U-e">
  <a:themeElements>
    <a:clrScheme name="ITU-e 4">
      <a:dk1>
        <a:srgbClr val="5C5C5C"/>
      </a:dk1>
      <a:lt1>
        <a:srgbClr val="FFFFFF"/>
      </a:lt1>
      <a:dk2>
        <a:srgbClr val="1B5BA2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4D4D4D"/>
      </a:accent4>
      <a:accent5>
        <a:srgbClr val="FFFFFF"/>
      </a:accent5>
      <a:accent6>
        <a:srgbClr val="2D2DB9"/>
      </a:accent6>
      <a:hlink>
        <a:srgbClr val="1B5BA2"/>
      </a:hlink>
      <a:folHlink>
        <a:srgbClr val="B2B2B2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5C5C5C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4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1B5BA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ession xmlns="2e9458a7-cf77-4e38-a176-7c00460a51ce">1</Session>
    <Author0 xmlns="2e9458a7-cf77-4e38-a176-7c00460a51ce">صلاح الدين معرف</Author0>
    <Organization xmlns="2e9458a7-cf77-4e38-a176-7c00460a51ce">المكتب الاقليمي العربي</Organiz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DAEE60AB10F1439F7E4D68581AA2F8" ma:contentTypeVersion="6" ma:contentTypeDescription="Create a new document." ma:contentTypeScope="" ma:versionID="d77e90180329a6c74e4aed77bdfb5298">
  <xsd:schema xmlns:xsd="http://www.w3.org/2001/XMLSchema" xmlns:xs="http://www.w3.org/2001/XMLSchema" xmlns:p="http://schemas.microsoft.com/office/2006/metadata/properties" xmlns:ns1="http://schemas.microsoft.com/sharepoint/v3" xmlns:ns2="2e9458a7-cf77-4e38-a176-7c00460a51ce" xmlns:ns3="07f874d8-1985-4211-bd75-0b16975e87a8" targetNamespace="http://schemas.microsoft.com/office/2006/metadata/properties" ma:root="true" ma:fieldsID="d1a45afbb746a96cdb01e4d47f085c9b" ns1:_="" ns2:_="" ns3:_="">
    <xsd:import namespace="http://schemas.microsoft.com/sharepoint/v3"/>
    <xsd:import namespace="2e9458a7-cf77-4e38-a176-7c00460a51ce"/>
    <xsd:import namespace="07f874d8-1985-4211-bd75-0b16975e87a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ession" minOccurs="0"/>
                <xsd:element ref="ns2:Author0" minOccurs="0"/>
                <xsd:element ref="ns2:Organization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9458a7-cf77-4e38-a176-7c00460a51ce" elementFormDefault="qualified">
    <xsd:import namespace="http://schemas.microsoft.com/office/2006/documentManagement/types"/>
    <xsd:import namespace="http://schemas.microsoft.com/office/infopath/2007/PartnerControls"/>
    <xsd:element name="Session" ma:index="10" nillable="true" ma:displayName="Session" ma:internalName="Session">
      <xsd:simpleType>
        <xsd:restriction base="dms:Number"/>
      </xsd:simpleType>
    </xsd:element>
    <xsd:element name="Author0" ma:index="11" nillable="true" ma:displayName="Author" ma:internalName="Author0">
      <xsd:simpleType>
        <xsd:restriction base="dms:Text">
          <xsd:maxLength value="255"/>
        </xsd:restriction>
      </xsd:simpleType>
    </xsd:element>
    <xsd:element name="Organization" ma:index="12" nillable="true" ma:displayName="Organization" ma:internalName="Organizatio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874d8-1985-4211-bd75-0b16975e87a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86C9F0-07B7-409D-8841-EA3A8CBF837A}"/>
</file>

<file path=customXml/itemProps2.xml><?xml version="1.0" encoding="utf-8"?>
<ds:datastoreItem xmlns:ds="http://schemas.openxmlformats.org/officeDocument/2006/customXml" ds:itemID="{A9656195-26F2-4DAE-944D-F5E393D205F0}"/>
</file>

<file path=customXml/itemProps3.xml><?xml version="1.0" encoding="utf-8"?>
<ds:datastoreItem xmlns:ds="http://schemas.openxmlformats.org/officeDocument/2006/customXml" ds:itemID="{DC644DD4-F503-45EA-A0BA-8E444D6B24B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26520</TotalTime>
  <Words>424</Words>
  <Application>Microsoft Office PowerPoint</Application>
  <PresentationFormat>On-screen Show (4:3)</PresentationFormat>
  <Paragraphs>79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ITU-e</vt:lpstr>
      <vt:lpstr>PowerPoint Presentation</vt:lpstr>
      <vt:lpstr>PowerPoint Presentation</vt:lpstr>
      <vt:lpstr>جيل جديد من تطبيقات تكنولوجيا الاتصال والمعلومات من اجل عالم اذكى وتنمية مستدامة وصديقة للبيئة </vt:lpstr>
      <vt:lpstr>ظهور منظومات تكنولوجية ذكية للرفع من كفاءة التحكم في الطاقة وفي انبعاثات الغازات وتسهيل النفاذ إلى الخدما ت في مختلف مجالات الحياة اليومية</vt:lpstr>
      <vt:lpstr>و ما هي وضعية المنطقة العربية من حيث استخدام تكنولوجيا الاتصال والمعلومات من اجل التنمية المستدامة </vt:lpstr>
      <vt:lpstr>  احداث وتعزيزالأطر والفضاءات المخصصة للتفكير ولتبادل التجارب بين خبراء تكنولوجيا الاتصالات والمعلومات والخبراء في المجالات الاخرى</vt:lpstr>
      <vt:lpstr>PowerPoint Presentation</vt:lpstr>
      <vt:lpstr>PowerPoint Presentation</vt:lpstr>
      <vt:lpstr>شكرا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«وضع أستراتيجيات مساندة لاستخدام تكنولوجيا المعلومات والاتصالات من اجل تنمية مستدامة»</dc:title>
  <dc:creator>Nancy</dc:creator>
  <cp:lastModifiedBy>Maaref, Slaheddine</cp:lastModifiedBy>
  <cp:revision>541</cp:revision>
  <cp:lastPrinted>2011-11-24T11:27:25Z</cp:lastPrinted>
  <dcterms:created xsi:type="dcterms:W3CDTF">2010-11-15T10:23:29Z</dcterms:created>
  <dcterms:modified xsi:type="dcterms:W3CDTF">2013-10-24T15:05:56Z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0x01010062DAEE60AB10F1439F7E4D68581AA2F8</vt:lpwstr>
  </property>
  <property fmtid="{D5CDD505-2E9C-101B-9397-08002B2CF9AE}" pid="3" name="Order">
    <vt:r8>3600</vt:r8>
  </property>
  <property fmtid="{D5CDD505-2E9C-101B-9397-08002B2CF9AE}" pid="4" name="Templat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</Properties>
</file>