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omments/comment1.xml" ContentType="application/vnd.openxmlformats-officedocument.presentationml.comment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9"/>
  </p:notesMasterIdLst>
  <p:sldIdLst>
    <p:sldId id="494" r:id="rId2"/>
    <p:sldId id="495" r:id="rId3"/>
    <p:sldId id="496" r:id="rId4"/>
    <p:sldId id="497" r:id="rId5"/>
    <p:sldId id="498" r:id="rId6"/>
    <p:sldId id="504" r:id="rId7"/>
    <p:sldId id="503" r:id="rId8"/>
  </p:sldIdLst>
  <p:sldSz cx="9144000" cy="6858000" type="screen4x3"/>
  <p:notesSz cx="6781800" cy="99187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haddad, Ebrahim" initials="A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0099CC"/>
    <a:srgbClr val="1B5BA2"/>
    <a:srgbClr val="5F5F5F"/>
    <a:srgbClr val="DE8610"/>
    <a:srgbClr val="009A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41" autoAdjust="0"/>
    <p:restoredTop sz="93783" autoAdjust="0"/>
  </p:normalViewPr>
  <p:slideViewPr>
    <p:cSldViewPr>
      <p:cViewPr>
        <p:scale>
          <a:sx n="79" d="100"/>
          <a:sy n="79" d="100"/>
        </p:scale>
        <p:origin x="-1170"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2238" y="-108"/>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10-23T12:40:53.769" idx="1">
    <p:pos x="5040" y="781"/>
    <p:text>نحتاج لكلمة اخرى</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lvl1pPr>
              <a:defRPr sz="1200"/>
            </a:lvl1pPr>
          </a:lstStyle>
          <a:p>
            <a:endParaRPr lang="fr-FR"/>
          </a:p>
        </p:txBody>
      </p:sp>
      <p:sp>
        <p:nvSpPr>
          <p:cNvPr id="3075" name="Rectangle 3"/>
          <p:cNvSpPr>
            <a:spLocks noGrp="1" noChangeArrowheads="1"/>
          </p:cNvSpPr>
          <p:nvPr>
            <p:ph type="dt" idx="1"/>
          </p:nvPr>
        </p:nvSpPr>
        <p:spPr bwMode="auto">
          <a:xfrm>
            <a:off x="3841750" y="0"/>
            <a:ext cx="2938463" cy="496888"/>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lvl1pPr algn="r">
              <a:defRPr sz="1200"/>
            </a:lvl1pPr>
          </a:lstStyle>
          <a:p>
            <a:endParaRPr lang="fr-FR"/>
          </a:p>
        </p:txBody>
      </p:sp>
      <p:sp>
        <p:nvSpPr>
          <p:cNvPr id="24580" name="Rectangle 4"/>
          <p:cNvSpPr>
            <a:spLocks noGrp="1" noRot="1" noChangeAspect="1" noChangeArrowheads="1" noTextEdit="1"/>
          </p:cNvSpPr>
          <p:nvPr>
            <p:ph type="sldImg" idx="2"/>
          </p:nvPr>
        </p:nvSpPr>
        <p:spPr bwMode="auto">
          <a:xfrm>
            <a:off x="912813" y="744538"/>
            <a:ext cx="4956175" cy="37179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7863" y="4711700"/>
            <a:ext cx="5426075" cy="4462463"/>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420225"/>
            <a:ext cx="2938463" cy="496888"/>
          </a:xfrm>
          <a:prstGeom prst="rect">
            <a:avLst/>
          </a:prstGeom>
          <a:noFill/>
          <a:ln w="9525">
            <a:noFill/>
            <a:miter lim="800000"/>
            <a:headEnd/>
            <a:tailEnd/>
          </a:ln>
          <a:effectLst/>
        </p:spPr>
        <p:txBody>
          <a:bodyPr vert="horz" wrap="square" lIns="91430" tIns="45716" rIns="91430" bIns="45716" numCol="1" anchor="b" anchorCtr="0" compatLnSpc="1">
            <a:prstTxWarp prst="textNoShape">
              <a:avLst/>
            </a:prstTxWarp>
          </a:bodyPr>
          <a:lstStyle>
            <a:lvl1pPr>
              <a:defRPr sz="1200"/>
            </a:lvl1pPr>
          </a:lstStyle>
          <a:p>
            <a:endParaRPr lang="fr-FR"/>
          </a:p>
        </p:txBody>
      </p:sp>
      <p:sp>
        <p:nvSpPr>
          <p:cNvPr id="3079" name="Rectangle 7"/>
          <p:cNvSpPr>
            <a:spLocks noGrp="1" noChangeArrowheads="1"/>
          </p:cNvSpPr>
          <p:nvPr>
            <p:ph type="sldNum" sz="quarter" idx="5"/>
          </p:nvPr>
        </p:nvSpPr>
        <p:spPr bwMode="auto">
          <a:xfrm>
            <a:off x="3841750" y="9420225"/>
            <a:ext cx="2938463" cy="496888"/>
          </a:xfrm>
          <a:prstGeom prst="rect">
            <a:avLst/>
          </a:prstGeom>
          <a:noFill/>
          <a:ln w="9525">
            <a:noFill/>
            <a:miter lim="800000"/>
            <a:headEnd/>
            <a:tailEnd/>
          </a:ln>
          <a:effectLst/>
        </p:spPr>
        <p:txBody>
          <a:bodyPr vert="horz" wrap="square" lIns="91430" tIns="45716" rIns="91430" bIns="45716" numCol="1" anchor="b" anchorCtr="0" compatLnSpc="1">
            <a:prstTxWarp prst="textNoShape">
              <a:avLst/>
            </a:prstTxWarp>
          </a:bodyPr>
          <a:lstStyle>
            <a:lvl1pPr algn="r">
              <a:defRPr sz="1200"/>
            </a:lvl1pPr>
          </a:lstStyle>
          <a:p>
            <a:fld id="{1EAF7F52-D788-4BCD-B7E7-2AE37354B13B}" type="slidenum">
              <a:rPr lang="en-US"/>
              <a:pPr/>
              <a:t>‹#›</a:t>
            </a:fld>
            <a:endParaRPr lang="en-US"/>
          </a:p>
        </p:txBody>
      </p:sp>
    </p:spTree>
    <p:extLst>
      <p:ext uri="{BB962C8B-B14F-4D97-AF65-F5344CB8AC3E}">
        <p14:creationId xmlns:p14="http://schemas.microsoft.com/office/powerpoint/2010/main" val="35522229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p:txBody>
          <a:bodyPr/>
          <a:lstStyle>
            <a:lvl1pPr>
              <a:defRPr/>
            </a:lvl1pPr>
          </a:lstStyle>
          <a:p>
            <a:fld id="{5434F35B-3464-4A10-8274-E298822A7B64}" type="slidenum">
              <a:rPr lang="en-US"/>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4C2196D-30CE-4E5B-8D40-E97362A7A81E}" type="datetimeFigureOut">
              <a:rPr lang="en-US" smtClean="0"/>
              <a:t>28/10/2013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0690B74-11B9-4E15-8114-4904C7C8F653}" type="slidenum">
              <a:rPr lang="en-US" smtClean="0"/>
              <a:t>‹#›</a:t>
            </a:fld>
            <a:endParaRPr lang="en-US"/>
          </a:p>
        </p:txBody>
      </p:sp>
    </p:spTree>
    <p:extLst>
      <p:ext uri="{BB962C8B-B14F-4D97-AF65-F5344CB8AC3E}">
        <p14:creationId xmlns:p14="http://schemas.microsoft.com/office/powerpoint/2010/main" val="1080759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wm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4" cstate="print"/>
          <a:srcRect l="6723" b="12773"/>
          <a:stretch>
            <a:fillRect/>
          </a:stretch>
        </p:blipFill>
        <p:spPr bwMode="auto">
          <a:xfrm>
            <a:off x="0" y="809625"/>
            <a:ext cx="6467475" cy="6048375"/>
          </a:xfrm>
          <a:prstGeom prst="rect">
            <a:avLst/>
          </a:prstGeom>
          <a:noFill/>
          <a:ln w="9525">
            <a:noFill/>
            <a:miter lim="800000"/>
            <a:headEnd/>
            <a:tailEnd/>
          </a:ln>
        </p:spPr>
      </p:pic>
      <p:sp>
        <p:nvSpPr>
          <p:cNvPr id="1027" name="Line 68"/>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endParaRPr lang="fr-FR"/>
          </a:p>
        </p:txBody>
      </p:sp>
      <p:sp>
        <p:nvSpPr>
          <p:cNvPr id="1028" name="Rectangle 2"/>
          <p:cNvSpPr>
            <a:spLocks noGrp="1" noChangeArrowheads="1"/>
          </p:cNvSpPr>
          <p:nvPr>
            <p:ph type="title"/>
          </p:nvPr>
        </p:nvSpPr>
        <p:spPr bwMode="auto">
          <a:xfrm>
            <a:off x="685800" y="1052513"/>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s-ES_tradnl" smtClean="0"/>
              <a:t>Click to edit Master title style</a:t>
            </a:r>
          </a:p>
        </p:txBody>
      </p:sp>
      <p:sp>
        <p:nvSpPr>
          <p:cNvPr id="1029" name="Rectangle 3"/>
          <p:cNvSpPr>
            <a:spLocks noGrp="1" noChangeArrowheads="1"/>
          </p:cNvSpPr>
          <p:nvPr>
            <p:ph type="body" idx="1"/>
          </p:nvPr>
        </p:nvSpPr>
        <p:spPr bwMode="auto">
          <a:xfrm>
            <a:off x="684213" y="1844675"/>
            <a:ext cx="7772400" cy="4400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pic>
        <p:nvPicPr>
          <p:cNvPr id="1030" name="Picture 71" descr="BandoBleusurblanc-E"/>
          <p:cNvPicPr>
            <a:picLocks noChangeAspect="1" noChangeArrowheads="1"/>
          </p:cNvPicPr>
          <p:nvPr userDrawn="1"/>
        </p:nvPicPr>
        <p:blipFill>
          <a:blip r:embed="rId5" cstate="print"/>
          <a:srcRect l="55139"/>
          <a:stretch>
            <a:fillRect/>
          </a:stretch>
        </p:blipFill>
        <p:spPr bwMode="auto">
          <a:xfrm>
            <a:off x="6948488" y="115888"/>
            <a:ext cx="2051050" cy="782637"/>
          </a:xfrm>
          <a:prstGeom prst="rect">
            <a:avLst/>
          </a:prstGeom>
          <a:noFill/>
          <a:ln w="9525">
            <a:noFill/>
            <a:miter lim="800000"/>
            <a:headEnd/>
            <a:tailEnd/>
          </a:ln>
        </p:spPr>
      </p:pic>
      <p:sp>
        <p:nvSpPr>
          <p:cNvPr id="1032" name="Text Box 73"/>
          <p:cNvSpPr txBox="1">
            <a:spLocks noChangeArrowheads="1"/>
          </p:cNvSpPr>
          <p:nvPr userDrawn="1"/>
        </p:nvSpPr>
        <p:spPr bwMode="auto">
          <a:xfrm>
            <a:off x="4418013" y="404813"/>
            <a:ext cx="2674937" cy="261937"/>
          </a:xfrm>
          <a:prstGeom prst="rect">
            <a:avLst/>
          </a:prstGeom>
          <a:noFill/>
          <a:ln>
            <a:noFill/>
          </a:ln>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defRPr/>
            </a:pPr>
            <a:r>
              <a:rPr lang="es-ES_tradnl" sz="1100" b="1" dirty="0" err="1" smtClean="0">
                <a:solidFill>
                  <a:srgbClr val="1B5BA2"/>
                </a:solidFill>
              </a:rPr>
              <a:t>Committed</a:t>
            </a:r>
            <a:r>
              <a:rPr lang="es-ES_tradnl" sz="1100" b="1" dirty="0" smtClean="0">
                <a:solidFill>
                  <a:srgbClr val="1B5BA2"/>
                </a:solidFill>
              </a:rPr>
              <a:t> </a:t>
            </a:r>
            <a:r>
              <a:rPr lang="es-ES_tradnl" sz="1100" b="1" dirty="0" err="1" smtClean="0">
                <a:solidFill>
                  <a:srgbClr val="1B5BA2"/>
                </a:solidFill>
              </a:rPr>
              <a:t>to</a:t>
            </a:r>
            <a:r>
              <a:rPr lang="es-ES_tradnl" sz="1100" b="1" dirty="0" smtClean="0">
                <a:solidFill>
                  <a:srgbClr val="1B5BA2"/>
                </a:solidFill>
              </a:rPr>
              <a:t> </a:t>
            </a:r>
            <a:r>
              <a:rPr lang="es-ES_tradnl" sz="1100" b="1" dirty="0" err="1" smtClean="0">
                <a:solidFill>
                  <a:srgbClr val="1B5BA2"/>
                </a:solidFill>
              </a:rPr>
              <a:t>Connecting</a:t>
            </a:r>
            <a:r>
              <a:rPr lang="es-ES_tradnl" sz="1100" b="1" dirty="0" smtClean="0">
                <a:solidFill>
                  <a:srgbClr val="1B5BA2"/>
                </a:solidFill>
              </a:rPr>
              <a:t> </a:t>
            </a:r>
            <a:r>
              <a:rPr lang="es-ES_tradnl" sz="1100" b="1" dirty="0" err="1" smtClean="0">
                <a:solidFill>
                  <a:srgbClr val="1B5BA2"/>
                </a:solidFill>
              </a:rPr>
              <a:t>the</a:t>
            </a:r>
            <a:r>
              <a:rPr lang="es-ES_tradnl" sz="1100" b="1" dirty="0" smtClean="0">
                <a:solidFill>
                  <a:srgbClr val="1B5BA2"/>
                </a:solidFill>
              </a:rPr>
              <a:t> </a:t>
            </a:r>
            <a:r>
              <a:rPr lang="es-ES_tradnl" sz="1100" b="1" dirty="0" err="1" smtClean="0">
                <a:solidFill>
                  <a:srgbClr val="1B5BA2"/>
                </a:solidFill>
              </a:rPr>
              <a:t>World</a:t>
            </a:r>
            <a:endParaRPr lang="es-ES_tradnl" sz="1100" b="1" dirty="0" smtClean="0">
              <a:solidFill>
                <a:srgbClr val="1B5BA2"/>
              </a:solidFill>
            </a:endParaRPr>
          </a:p>
        </p:txBody>
      </p:sp>
      <p:sp>
        <p:nvSpPr>
          <p:cNvPr id="2" name="Line 74"/>
          <p:cNvSpPr>
            <a:spLocks noChangeShapeType="1"/>
          </p:cNvSpPr>
          <p:nvPr userDrawn="1"/>
        </p:nvSpPr>
        <p:spPr bwMode="auto">
          <a:xfrm flipH="1">
            <a:off x="395288" y="549275"/>
            <a:ext cx="4105275" cy="0"/>
          </a:xfrm>
          <a:prstGeom prst="line">
            <a:avLst/>
          </a:prstGeom>
          <a:noFill/>
          <a:ln w="22225" cap="rnd">
            <a:solidFill>
              <a:srgbClr val="C0C0C0"/>
            </a:solidFill>
            <a:prstDash val="sysDot"/>
            <a:round/>
            <a:headEnd/>
            <a:tailEnd/>
          </a:ln>
        </p:spPr>
        <p:txBody>
          <a:bodyPr/>
          <a:lstStyle/>
          <a:p>
            <a:endParaRPr lang="fr-FR"/>
          </a:p>
        </p:txBody>
      </p:sp>
      <p:sp>
        <p:nvSpPr>
          <p:cNvPr id="1067" name="Rectangle 43"/>
          <p:cNvSpPr>
            <a:spLocks noGrp="1" noChangeArrowheads="1"/>
          </p:cNvSpPr>
          <p:nvPr>
            <p:ph type="sldNum" sz="quarter" idx="4"/>
          </p:nvPr>
        </p:nvSpPr>
        <p:spPr bwMode="auto">
          <a:xfrm>
            <a:off x="8388350" y="638175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a:solidFill>
                  <a:srgbClr val="0E438A"/>
                </a:solidFill>
                <a:latin typeface="Zurich BT" charset="0"/>
                <a:cs typeface="Times New Roman" pitchFamily="18" charset="0"/>
              </a:defRPr>
            </a:lvl1pPr>
          </a:lstStyle>
          <a:p>
            <a:fld id="{896443E1-C0C0-4DBA-A4F9-B84134518D68}" type="slidenum">
              <a:rPr lang="es-ES_tradnl"/>
              <a:pPr/>
              <a:t>‹#›</a:t>
            </a:fld>
            <a:endParaRPr lang="es-ES_tradnl"/>
          </a:p>
        </p:txBody>
      </p:sp>
    </p:spTree>
  </p:cSld>
  <p:clrMap bg1="lt1" tx1="dk1" bg2="lt2" tx2="dk2" accent1="accent1" accent2="accent2" accent3="accent3" accent4="accent4" accent5="accent5" accent6="accent6" hlink="hlink" folHlink="folHlink"/>
  <p:sldLayoutIdLst>
    <p:sldLayoutId id="2147484005" r:id="rId1"/>
    <p:sldLayoutId id="2147484007" r:id="rId2"/>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nectaschool.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71600" y="2062003"/>
            <a:ext cx="7488832" cy="3354765"/>
          </a:xfrm>
          <a:prstGeom prst="rect">
            <a:avLst/>
          </a:prstGeom>
          <a:noFill/>
          <a:ln w="6350">
            <a:solidFill>
              <a:schemeClr val="tx1"/>
            </a:solidFill>
          </a:ln>
        </p:spPr>
        <p:txBody>
          <a:bodyPr wrap="square" rtlCol="0">
            <a:spAutoFit/>
          </a:bodyPr>
          <a:lstStyle/>
          <a:p>
            <a:pPr lvl="0" algn="ctr" rtl="1"/>
            <a:r>
              <a:rPr lang="ar-EG" sz="3200" b="1" dirty="0" smtClean="0">
                <a:solidFill>
                  <a:srgbClr val="00B050"/>
                </a:solidFill>
              </a:rPr>
              <a:t>تقديم </a:t>
            </a:r>
            <a:r>
              <a:rPr lang="ar-EG" sz="3200" b="1" dirty="0">
                <a:solidFill>
                  <a:srgbClr val="00B050"/>
                </a:solidFill>
              </a:rPr>
              <a:t>ل</a:t>
            </a:r>
            <a:r>
              <a:rPr lang="ar-SA" sz="3200" b="1" dirty="0" smtClean="0">
                <a:solidFill>
                  <a:srgbClr val="00B050"/>
                </a:solidFill>
              </a:rPr>
              <a:t>لجلسة </a:t>
            </a:r>
            <a:r>
              <a:rPr lang="ar-EG" sz="3200" b="1" dirty="0" smtClean="0">
                <a:solidFill>
                  <a:srgbClr val="00B050"/>
                </a:solidFill>
              </a:rPr>
              <a:t>الثالثة</a:t>
            </a:r>
          </a:p>
          <a:p>
            <a:pPr lvl="0" algn="ctr" rtl="1"/>
            <a:endParaRPr lang="ar-EG" sz="3200" b="1" dirty="0" smtClean="0">
              <a:solidFill>
                <a:srgbClr val="00B050"/>
              </a:solidFill>
            </a:endParaRPr>
          </a:p>
          <a:p>
            <a:pPr lvl="0" algn="ctr" rtl="1"/>
            <a:r>
              <a:rPr lang="ar-EG" sz="3200" b="1" dirty="0" smtClean="0">
                <a:solidFill>
                  <a:schemeClr val="tx2"/>
                </a:solidFill>
              </a:rPr>
              <a:t>تكنولوجيا </a:t>
            </a:r>
            <a:r>
              <a:rPr lang="ar-EG" sz="3200" b="1" dirty="0">
                <a:solidFill>
                  <a:schemeClr val="tx2"/>
                </a:solidFill>
              </a:rPr>
              <a:t>المعلومات والاتصالات من أجل جودة خدمات التعليم  </a:t>
            </a:r>
          </a:p>
          <a:p>
            <a:pPr lvl="0" algn="r" rtl="1"/>
            <a:endParaRPr lang="ar-EG" b="1" dirty="0" smtClean="0">
              <a:solidFill>
                <a:schemeClr val="tx2"/>
              </a:solidFill>
            </a:endParaRPr>
          </a:p>
          <a:p>
            <a:pPr algn="ctr" rtl="1"/>
            <a:r>
              <a:rPr lang="ar-EG" b="1" dirty="0" smtClean="0"/>
              <a:t>رودة الأميرعلي </a:t>
            </a:r>
            <a:endParaRPr lang="en-US" dirty="0"/>
          </a:p>
          <a:p>
            <a:pPr algn="ctr"/>
            <a:r>
              <a:rPr lang="ar-SA" dirty="0" smtClean="0"/>
              <a:t>المكتب </a:t>
            </a:r>
            <a:r>
              <a:rPr lang="ar-SA" dirty="0"/>
              <a:t>الاقليمي العربي</a:t>
            </a:r>
            <a:endParaRPr lang="en-US" dirty="0"/>
          </a:p>
          <a:p>
            <a:pPr algn="ctr"/>
            <a:r>
              <a:rPr lang="ar-SA" dirty="0"/>
              <a:t>الاتحاد الدولي للاتصالات</a:t>
            </a:r>
          </a:p>
          <a:p>
            <a:pPr algn="ctr" rtl="1"/>
            <a:r>
              <a:rPr lang="ar-SA" sz="1200" dirty="0"/>
              <a:t>بريد الكتروني</a:t>
            </a:r>
            <a:r>
              <a:rPr lang="ar-SA" sz="1200" dirty="0" smtClean="0"/>
              <a:t>:</a:t>
            </a:r>
            <a:r>
              <a:rPr lang="ar-EG" sz="1200" dirty="0" smtClean="0"/>
              <a:t> </a:t>
            </a:r>
            <a:r>
              <a:rPr lang="en-US" sz="1200" dirty="0" smtClean="0"/>
              <a:t>rouda.alamirali@itu.int</a:t>
            </a:r>
            <a:endParaRPr lang="en-US" dirty="0"/>
          </a:p>
        </p:txBody>
      </p:sp>
      <p:sp>
        <p:nvSpPr>
          <p:cNvPr id="9" name="Rectangle 8"/>
          <p:cNvSpPr/>
          <p:nvPr/>
        </p:nvSpPr>
        <p:spPr>
          <a:xfrm>
            <a:off x="179512" y="6577607"/>
            <a:ext cx="8610600" cy="307777"/>
          </a:xfrm>
          <a:prstGeom prst="rect">
            <a:avLst/>
          </a:prstGeom>
        </p:spPr>
        <p:txBody>
          <a:bodyPr wrap="square">
            <a:spAutoFit/>
          </a:bodyPr>
          <a:lstStyle/>
          <a:p>
            <a:pPr algn="ctr">
              <a:defRPr/>
            </a:pPr>
            <a:r>
              <a:rPr lang="en-US" sz="1400" b="1" dirty="0" smtClean="0">
                <a:solidFill>
                  <a:schemeClr val="tx2"/>
                </a:solidFill>
                <a:effectLst>
                  <a:outerShdw blurRad="38100" dist="38100" dir="2700000" algn="tl">
                    <a:srgbClr val="C0C0C0"/>
                  </a:outerShdw>
                </a:effectLst>
                <a:latin typeface="Calibri" pitchFamily="34" charset="0"/>
              </a:rPr>
              <a:t>Arab RDF, Manama, Bahrain, 28 October 2013</a:t>
            </a:r>
          </a:p>
        </p:txBody>
      </p:sp>
      <p:pic>
        <p:nvPicPr>
          <p:cNvPr id="2" name="Picture 2" descr="http://www.wired-destinations.com/images/guides/bahrain/New%20Bahrain%20Pics/bahrain_world_trade_centre_atkins231207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633" y="679041"/>
            <a:ext cx="820016" cy="102176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547664" y="683168"/>
            <a:ext cx="5616624" cy="1261884"/>
          </a:xfrm>
          <a:prstGeom prst="rect">
            <a:avLst/>
          </a:prstGeom>
          <a:noFill/>
          <a:ln w="28575">
            <a:noFill/>
          </a:ln>
        </p:spPr>
        <p:txBody>
          <a:bodyPr wrap="square" rtlCol="0">
            <a:spAutoFit/>
          </a:bodyPr>
          <a:lstStyle/>
          <a:p>
            <a:pPr algn="ctr"/>
            <a:r>
              <a:rPr lang="ar-EG" sz="2800" b="1" dirty="0">
                <a:solidFill>
                  <a:srgbClr val="00B050"/>
                </a:solidFill>
              </a:rPr>
              <a:t>المنتدي الإقليمــــي للتنمية</a:t>
            </a:r>
          </a:p>
          <a:p>
            <a:pPr algn="ctr"/>
            <a:r>
              <a:rPr lang="en-US" b="1" dirty="0" smtClean="0">
                <a:solidFill>
                  <a:srgbClr val="00B050"/>
                </a:solidFill>
              </a:rPr>
              <a:t>ITU </a:t>
            </a:r>
            <a:r>
              <a:rPr lang="en-US" b="1" dirty="0">
                <a:solidFill>
                  <a:srgbClr val="00B050"/>
                </a:solidFill>
              </a:rPr>
              <a:t>Arab Regional Development Forum</a:t>
            </a:r>
            <a:endParaRPr lang="ar-EG" dirty="0" smtClean="0">
              <a:solidFill>
                <a:srgbClr val="00B050"/>
              </a:solidFill>
            </a:endParaRPr>
          </a:p>
          <a:p>
            <a:pPr algn="ctr"/>
            <a:r>
              <a:rPr lang="en-US" sz="1600" b="1" dirty="0" smtClean="0"/>
              <a:t>“</a:t>
            </a:r>
            <a:r>
              <a:rPr lang="en-US" sz="1600" b="1" dirty="0">
                <a:solidFill>
                  <a:srgbClr val="FF0000"/>
                </a:solidFill>
              </a:rPr>
              <a:t>ICT = I C T</a:t>
            </a:r>
            <a:r>
              <a:rPr lang="en-US" sz="1600" b="1" dirty="0"/>
              <a:t>omorrow</a:t>
            </a:r>
            <a:r>
              <a:rPr lang="en-US" sz="1600" b="1" dirty="0" smtClean="0"/>
              <a:t>”</a:t>
            </a:r>
            <a:endParaRPr lang="ar-EG" sz="1600" b="1" dirty="0"/>
          </a:p>
          <a:p>
            <a:pPr algn="ctr"/>
            <a:r>
              <a:rPr lang="ar-EG" sz="1400" b="1" dirty="0"/>
              <a:t>المنامة – مملكة البحرين، 28 أكتوبر 2013  </a:t>
            </a:r>
            <a:endParaRPr lang="en-US" sz="1400" dirty="0"/>
          </a:p>
        </p:txBody>
      </p:sp>
    </p:spTree>
    <p:extLst>
      <p:ext uri="{BB962C8B-B14F-4D97-AF65-F5344CB8AC3E}">
        <p14:creationId xmlns:p14="http://schemas.microsoft.com/office/powerpoint/2010/main" val="1876436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434F35B-3464-4A10-8274-E298822A7B64}" type="slidenum">
              <a:rPr lang="en-US" smtClean="0"/>
              <a:pPr/>
              <a:t>2</a:t>
            </a:fld>
            <a:endParaRPr lang="en-US"/>
          </a:p>
        </p:txBody>
      </p:sp>
      <p:sp>
        <p:nvSpPr>
          <p:cNvPr id="3" name="TextBox 2"/>
          <p:cNvSpPr txBox="1"/>
          <p:nvPr/>
        </p:nvSpPr>
        <p:spPr>
          <a:xfrm>
            <a:off x="576736" y="1988840"/>
            <a:ext cx="7704856" cy="4093428"/>
          </a:xfrm>
          <a:prstGeom prst="rect">
            <a:avLst/>
          </a:prstGeom>
          <a:noFill/>
        </p:spPr>
        <p:txBody>
          <a:bodyPr wrap="square" rtlCol="0">
            <a:spAutoFit/>
          </a:bodyPr>
          <a:lstStyle/>
          <a:p>
            <a:pPr marL="342900" lvl="0" indent="-342900" algn="r" rtl="1">
              <a:buFont typeface="Arial" panose="020B0604020202020204" pitchFamily="34" charset="0"/>
              <a:buChar char="•"/>
            </a:pPr>
            <a:r>
              <a:rPr lang="ar-EG" sz="2000" b="1" dirty="0" smtClean="0">
                <a:latin typeface="Traditional Arabic" panose="02020603050405020304" pitchFamily="18" charset="-78"/>
                <a:cs typeface="Traditional Arabic" panose="02020603050405020304" pitchFamily="18" charset="-78"/>
              </a:rPr>
              <a:t>التعليم الالكتروني هو تعريف لجميع أنواع تكنولوجيا المعلومات والاتصالات (</a:t>
            </a:r>
            <a:r>
              <a:rPr lang="en-US" sz="2000" b="1" dirty="0" smtClean="0">
                <a:latin typeface="Traditional Arabic" panose="02020603050405020304" pitchFamily="18" charset="-78"/>
                <a:cs typeface="Traditional Arabic" panose="02020603050405020304" pitchFamily="18" charset="-78"/>
              </a:rPr>
              <a:t>ICT</a:t>
            </a:r>
            <a:r>
              <a:rPr lang="ar-EG" sz="2000" b="1" dirty="0" smtClean="0">
                <a:latin typeface="Traditional Arabic" panose="02020603050405020304" pitchFamily="18" charset="-78"/>
                <a:cs typeface="Traditional Arabic" panose="02020603050405020304" pitchFamily="18" charset="-78"/>
              </a:rPr>
              <a:t>)، بما فيها الإذاعة والتلفزيون والتقنيات الرقمية الحديثة مثل أجهزة الكومبيوتر والانترنت، التي تستخدم في تعزيز التعليم ورفع جودته، مع التركيز على التعليم نفسه. </a:t>
            </a:r>
          </a:p>
          <a:p>
            <a:pPr marL="342900" lvl="0" indent="-342900" algn="r" rtl="1">
              <a:buFont typeface="Arial" panose="020B0604020202020204" pitchFamily="34" charset="0"/>
              <a:buChar char="•"/>
            </a:pPr>
            <a:endParaRPr lang="ar-EG" sz="2000" b="1" dirty="0">
              <a:latin typeface="Traditional Arabic" panose="02020603050405020304" pitchFamily="18" charset="-78"/>
              <a:cs typeface="Traditional Arabic" panose="02020603050405020304" pitchFamily="18" charset="-78"/>
            </a:endParaRPr>
          </a:p>
          <a:p>
            <a:pPr marL="342900" lvl="0" indent="-342900" algn="r" rtl="1">
              <a:buFont typeface="Arial" panose="020B0604020202020204" pitchFamily="34" charset="0"/>
              <a:buChar char="•"/>
            </a:pPr>
            <a:r>
              <a:rPr lang="ar-EG" sz="2000" b="1" dirty="0" smtClean="0">
                <a:latin typeface="Traditional Arabic" panose="02020603050405020304" pitchFamily="18" charset="-78"/>
                <a:cs typeface="Traditional Arabic" panose="02020603050405020304" pitchFamily="18" charset="-78"/>
              </a:rPr>
              <a:t>وقد تغير التعليم في حد ذاته تغيراً جذرياً عند دخول تكنولوجيا المعلومات والاتصالات، حيث سيأخذ التعليم طابعاً مختلفاً وفهم مختلف للعلاقات الاجتماعية التي تساهم في استدامة عملية التعليم.</a:t>
            </a:r>
          </a:p>
          <a:p>
            <a:pPr lvl="0" algn="r" rtl="1"/>
            <a:endParaRPr lang="ar-EG" sz="2000" b="1" dirty="0">
              <a:latin typeface="Traditional Arabic" panose="02020603050405020304" pitchFamily="18" charset="-78"/>
              <a:cs typeface="Traditional Arabic" panose="02020603050405020304" pitchFamily="18" charset="-78"/>
            </a:endParaRPr>
          </a:p>
          <a:p>
            <a:pPr marL="342900" lvl="0" indent="-342900" algn="r" rtl="1">
              <a:buFont typeface="Arial" panose="020B0604020202020204" pitchFamily="34" charset="0"/>
              <a:buChar char="•"/>
            </a:pPr>
            <a:r>
              <a:rPr lang="ar-EG" sz="2000" b="1" dirty="0" smtClean="0">
                <a:latin typeface="Traditional Arabic" panose="02020603050405020304" pitchFamily="18" charset="-78"/>
                <a:cs typeface="Traditional Arabic" panose="02020603050405020304" pitchFamily="18" charset="-78"/>
              </a:rPr>
              <a:t>تلعب تكنولوجيا </a:t>
            </a:r>
            <a:r>
              <a:rPr lang="ar-EG" sz="2000" b="1" dirty="0">
                <a:latin typeface="Traditional Arabic" panose="02020603050405020304" pitchFamily="18" charset="-78"/>
                <a:cs typeface="Traditional Arabic" panose="02020603050405020304" pitchFamily="18" charset="-78"/>
              </a:rPr>
              <a:t>المعلومات والاتصالات </a:t>
            </a:r>
            <a:r>
              <a:rPr lang="ar-EG" sz="2000" b="1" dirty="0" smtClean="0">
                <a:latin typeface="Traditional Arabic" panose="02020603050405020304" pitchFamily="18" charset="-78"/>
                <a:cs typeface="Traditional Arabic" panose="02020603050405020304" pitchFamily="18" charset="-78"/>
              </a:rPr>
              <a:t>دوراً حاسماً </a:t>
            </a:r>
            <a:r>
              <a:rPr lang="ar-EG" sz="2000" b="1" dirty="0">
                <a:latin typeface="Traditional Arabic" panose="02020603050405020304" pitchFamily="18" charset="-78"/>
                <a:cs typeface="Traditional Arabic" panose="02020603050405020304" pitchFamily="18" charset="-78"/>
              </a:rPr>
              <a:t>في تحقيق الأهداف الإنمائية للألفية والطلب المتزايد لتوفير التعليم للجميع (وخاصة </a:t>
            </a:r>
            <a:r>
              <a:rPr lang="ar-EG" sz="2000" b="1" dirty="0" smtClean="0">
                <a:latin typeface="Traditional Arabic" panose="02020603050405020304" pitchFamily="18" charset="-78"/>
                <a:cs typeface="Traditional Arabic" panose="02020603050405020304" pitchFamily="18" charset="-78"/>
              </a:rPr>
              <a:t>تعليم الكبار والمجتمعات </a:t>
            </a:r>
            <a:r>
              <a:rPr lang="ar-EG" sz="2000" b="1" dirty="0">
                <a:latin typeface="Traditional Arabic" panose="02020603050405020304" pitchFamily="18" charset="-78"/>
                <a:cs typeface="Traditional Arabic" panose="02020603050405020304" pitchFamily="18" charset="-78"/>
              </a:rPr>
              <a:t>المهمشة).</a:t>
            </a:r>
          </a:p>
          <a:p>
            <a:pPr lvl="0" algn="r" rtl="1"/>
            <a:endParaRPr lang="ar-EG" sz="2000" b="1" dirty="0">
              <a:latin typeface="Traditional Arabic" panose="02020603050405020304" pitchFamily="18" charset="-78"/>
              <a:cs typeface="Traditional Arabic" panose="02020603050405020304" pitchFamily="18" charset="-78"/>
            </a:endParaRPr>
          </a:p>
          <a:p>
            <a:pPr marL="342900" lvl="0" indent="-342900" algn="r" rtl="1">
              <a:buFont typeface="Arial" panose="020B0604020202020204" pitchFamily="34" charset="0"/>
              <a:buChar char="•"/>
            </a:pPr>
            <a:r>
              <a:rPr lang="ar-EG" sz="2000" b="1" dirty="0">
                <a:latin typeface="Traditional Arabic" panose="02020603050405020304" pitchFamily="18" charset="-78"/>
                <a:cs typeface="Traditional Arabic" panose="02020603050405020304" pitchFamily="18" charset="-78"/>
              </a:rPr>
              <a:t>ع</a:t>
            </a:r>
            <a:r>
              <a:rPr lang="ar-EG" sz="2000" b="1" dirty="0" smtClean="0">
                <a:latin typeface="Traditional Arabic" panose="02020603050405020304" pitchFamily="18" charset="-78"/>
                <a:cs typeface="Traditional Arabic" panose="02020603050405020304" pitchFamily="18" charset="-78"/>
              </a:rPr>
              <a:t>دم </a:t>
            </a:r>
            <a:r>
              <a:rPr lang="ar-EG" sz="2000" b="1" dirty="0">
                <a:latin typeface="Traditional Arabic" panose="02020603050405020304" pitchFamily="18" charset="-78"/>
                <a:cs typeface="Traditional Arabic" panose="02020603050405020304" pitchFamily="18" charset="-78"/>
              </a:rPr>
              <a:t>قدرة الأنظمة التعليمية التقليدية لتلبية مثل هذا الطلب من دون دعم من الوسائل والأدوات التي توفرها تكنولوجيا المعلومات والاتصالات وما تتيحه من تيسير النفاذ والاتاحة العادلة للموارد، وبالتالي فإن المعرفة أصبحت سلعة عالمية قابلة للتداول </a:t>
            </a:r>
            <a:r>
              <a:rPr lang="ar-EG" sz="2000" b="1" dirty="0" smtClean="0">
                <a:latin typeface="Traditional Arabic" panose="02020603050405020304" pitchFamily="18" charset="-78"/>
                <a:cs typeface="Traditional Arabic" panose="02020603050405020304" pitchFamily="18" charset="-78"/>
              </a:rPr>
              <a:t>والمشاركة.</a:t>
            </a:r>
            <a:endParaRPr lang="en-US" sz="2000" b="1" dirty="0">
              <a:latin typeface="Traditional Arabic" panose="02020603050405020304" pitchFamily="18" charset="-78"/>
              <a:cs typeface="Traditional Arabic" panose="02020603050405020304" pitchFamily="18" charset="-78"/>
            </a:endParaRPr>
          </a:p>
        </p:txBody>
      </p:sp>
      <p:sp>
        <p:nvSpPr>
          <p:cNvPr id="4" name="Title 1"/>
          <p:cNvSpPr txBox="1">
            <a:spLocks/>
          </p:cNvSpPr>
          <p:nvPr/>
        </p:nvSpPr>
        <p:spPr>
          <a:xfrm>
            <a:off x="611560" y="1268760"/>
            <a:ext cx="7772400" cy="72008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r>
              <a:rPr lang="ar-EG" kern="0" dirty="0" smtClean="0"/>
              <a:t>نظرة عامة على التعليم الالكتروني</a:t>
            </a:r>
            <a:endParaRPr lang="en-US" kern="0" dirty="0"/>
          </a:p>
        </p:txBody>
      </p:sp>
    </p:spTree>
    <p:extLst>
      <p:ext uri="{BB962C8B-B14F-4D97-AF65-F5344CB8AC3E}">
        <p14:creationId xmlns:p14="http://schemas.microsoft.com/office/powerpoint/2010/main" val="357269705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174685"/>
            <a:ext cx="8136904" cy="646331"/>
          </a:xfrm>
        </p:spPr>
        <p:txBody>
          <a:bodyPr/>
          <a:lstStyle/>
          <a:p>
            <a:r>
              <a:rPr lang="ar-EG" dirty="0" smtClean="0"/>
              <a:t>الميزات والفرص</a:t>
            </a:r>
            <a:endParaRPr lang="en-US" dirty="0"/>
          </a:p>
        </p:txBody>
      </p:sp>
      <p:sp>
        <p:nvSpPr>
          <p:cNvPr id="3" name="Subtitle 2"/>
          <p:cNvSpPr>
            <a:spLocks noGrp="1"/>
          </p:cNvSpPr>
          <p:nvPr>
            <p:ph type="subTitle" idx="1"/>
          </p:nvPr>
        </p:nvSpPr>
        <p:spPr>
          <a:xfrm>
            <a:off x="899592" y="1988840"/>
            <a:ext cx="7192888" cy="4176464"/>
          </a:xfrm>
        </p:spPr>
        <p:txBody>
          <a:bodyPr/>
          <a:lstStyle/>
          <a:p>
            <a:pPr marL="285750" indent="-285750" algn="r" rtl="1">
              <a:buFont typeface="Wingdings" panose="05000000000000000000" pitchFamily="2" charset="2"/>
              <a:buChar char="ü"/>
            </a:pPr>
            <a:r>
              <a:rPr lang="ar-EG" sz="1700" b="1" dirty="0" smtClean="0">
                <a:solidFill>
                  <a:schemeClr val="tx1"/>
                </a:solidFill>
              </a:rPr>
              <a:t>تكنولوجيا </a:t>
            </a:r>
            <a:r>
              <a:rPr lang="ar-EG" sz="1700" b="1" dirty="0">
                <a:solidFill>
                  <a:schemeClr val="tx1"/>
                </a:solidFill>
              </a:rPr>
              <a:t>المعلومات والاتصالات كأداة </a:t>
            </a:r>
            <a:r>
              <a:rPr lang="ar-EG" sz="1700" b="1" dirty="0" smtClean="0">
                <a:solidFill>
                  <a:schemeClr val="tx1"/>
                </a:solidFill>
              </a:rPr>
              <a:t>من اجل التغلب على </a:t>
            </a:r>
            <a:r>
              <a:rPr lang="ar-EG" sz="1700" b="1" dirty="0">
                <a:solidFill>
                  <a:schemeClr val="tx1"/>
                </a:solidFill>
              </a:rPr>
              <a:t>مسائل التكلفة، </a:t>
            </a:r>
            <a:r>
              <a:rPr lang="ar-EG" sz="1700" b="1" dirty="0" smtClean="0">
                <a:solidFill>
                  <a:schemeClr val="tx1"/>
                </a:solidFill>
              </a:rPr>
              <a:t>قلة </a:t>
            </a:r>
            <a:r>
              <a:rPr lang="ar-EG" sz="1700" b="1" dirty="0">
                <a:solidFill>
                  <a:schemeClr val="tx1"/>
                </a:solidFill>
              </a:rPr>
              <a:t>عدد </a:t>
            </a:r>
            <a:r>
              <a:rPr lang="ar-EG" sz="1700" b="1" dirty="0" smtClean="0">
                <a:solidFill>
                  <a:schemeClr val="tx1"/>
                </a:solidFill>
              </a:rPr>
              <a:t>المدرسين</a:t>
            </a:r>
            <a:r>
              <a:rPr lang="ar-EG" sz="1700" b="1" dirty="0">
                <a:solidFill>
                  <a:schemeClr val="tx1"/>
                </a:solidFill>
              </a:rPr>
              <a:t>، وسوء نوعية التعليم </a:t>
            </a:r>
            <a:r>
              <a:rPr lang="ar-EG" sz="1700" b="1" dirty="0" smtClean="0">
                <a:solidFill>
                  <a:schemeClr val="tx1"/>
                </a:solidFill>
              </a:rPr>
              <a:t> وكذلك </a:t>
            </a:r>
            <a:r>
              <a:rPr lang="ar-EG" sz="1700" b="1" dirty="0">
                <a:solidFill>
                  <a:schemeClr val="tx1"/>
                </a:solidFill>
              </a:rPr>
              <a:t>للتغلب على </a:t>
            </a:r>
            <a:r>
              <a:rPr lang="ar-EG" sz="1700" b="1" dirty="0" smtClean="0">
                <a:solidFill>
                  <a:schemeClr val="tx1"/>
                </a:solidFill>
              </a:rPr>
              <a:t>العقبات مثل الوقت </a:t>
            </a:r>
            <a:r>
              <a:rPr lang="ar-EG" sz="1700" b="1" dirty="0">
                <a:solidFill>
                  <a:schemeClr val="tx1"/>
                </a:solidFill>
              </a:rPr>
              <a:t>والمسافة </a:t>
            </a:r>
            <a:r>
              <a:rPr lang="ar-EG" sz="1700" b="1" dirty="0" smtClean="0">
                <a:solidFill>
                  <a:schemeClr val="tx1"/>
                </a:solidFill>
              </a:rPr>
              <a:t>.</a:t>
            </a:r>
          </a:p>
          <a:p>
            <a:pPr marL="285750" indent="-285750" algn="r" rtl="1">
              <a:buFont typeface="Wingdings" panose="05000000000000000000" pitchFamily="2" charset="2"/>
              <a:buChar char="ü"/>
            </a:pPr>
            <a:r>
              <a:rPr lang="ar-EG" sz="1700" b="1" dirty="0" smtClean="0">
                <a:solidFill>
                  <a:schemeClr val="tx1"/>
                </a:solidFill>
              </a:rPr>
              <a:t>استخدام  </a:t>
            </a:r>
            <a:r>
              <a:rPr lang="ar-EG" sz="1700" b="1" dirty="0">
                <a:solidFill>
                  <a:schemeClr val="tx1"/>
                </a:solidFill>
              </a:rPr>
              <a:t>تكنولوجيا </a:t>
            </a:r>
            <a:r>
              <a:rPr lang="ar-EG" sz="1700" b="1" dirty="0" smtClean="0">
                <a:solidFill>
                  <a:schemeClr val="tx1"/>
                </a:solidFill>
              </a:rPr>
              <a:t>المعلومات </a:t>
            </a:r>
            <a:r>
              <a:rPr lang="ar-EG" sz="1700" b="1" dirty="0">
                <a:solidFill>
                  <a:schemeClr val="tx1"/>
                </a:solidFill>
              </a:rPr>
              <a:t>والاتصالات يمكن أن </a:t>
            </a:r>
            <a:r>
              <a:rPr lang="ar-EG" sz="1700" b="1" dirty="0" smtClean="0">
                <a:solidFill>
                  <a:schemeClr val="tx1"/>
                </a:solidFill>
              </a:rPr>
              <a:t>يجعل عملية التعلم أسهل وأكثر فعالية  وبالتالي تحسين </a:t>
            </a:r>
            <a:r>
              <a:rPr lang="ar-EG" sz="1700" b="1" dirty="0">
                <a:solidFill>
                  <a:schemeClr val="tx1"/>
                </a:solidFill>
              </a:rPr>
              <a:t>نوعية كل </a:t>
            </a:r>
            <a:r>
              <a:rPr lang="ar-EG" sz="1700" b="1" dirty="0" smtClean="0">
                <a:solidFill>
                  <a:schemeClr val="tx1"/>
                </a:solidFill>
              </a:rPr>
              <a:t>أشكال التعليم  الرسمية </a:t>
            </a:r>
            <a:r>
              <a:rPr lang="ar-EG" sz="1700" b="1" dirty="0">
                <a:solidFill>
                  <a:schemeClr val="tx1"/>
                </a:solidFill>
              </a:rPr>
              <a:t>وغير </a:t>
            </a:r>
            <a:r>
              <a:rPr lang="ar-EG" sz="1700" b="1" dirty="0" smtClean="0">
                <a:solidFill>
                  <a:schemeClr val="tx1"/>
                </a:solidFill>
              </a:rPr>
              <a:t>الرسمية .</a:t>
            </a:r>
            <a:endParaRPr lang="ar-EG" sz="1700" b="1" dirty="0">
              <a:solidFill>
                <a:schemeClr val="tx1"/>
              </a:solidFill>
            </a:endParaRPr>
          </a:p>
          <a:p>
            <a:pPr marL="285750" indent="-285750" algn="r" rtl="1">
              <a:buFont typeface="Wingdings" panose="05000000000000000000" pitchFamily="2" charset="2"/>
              <a:buChar char="ü"/>
            </a:pPr>
            <a:r>
              <a:rPr lang="ar-EG" sz="1700" b="1" dirty="0" smtClean="0">
                <a:solidFill>
                  <a:schemeClr val="tx1"/>
                </a:solidFill>
              </a:rPr>
              <a:t>تيسر تكنولوجيا </a:t>
            </a:r>
            <a:r>
              <a:rPr lang="ar-EG" sz="1700" b="1" dirty="0">
                <a:solidFill>
                  <a:schemeClr val="tx1"/>
                </a:solidFill>
              </a:rPr>
              <a:t>المعلومات والاتصالات </a:t>
            </a:r>
            <a:r>
              <a:rPr lang="ar-EG" sz="1700" b="1" dirty="0" smtClean="0">
                <a:solidFill>
                  <a:schemeClr val="tx1"/>
                </a:solidFill>
              </a:rPr>
              <a:t> </a:t>
            </a:r>
            <a:r>
              <a:rPr lang="ar-EG" sz="1700" b="1" dirty="0">
                <a:solidFill>
                  <a:schemeClr val="tx1"/>
                </a:solidFill>
              </a:rPr>
              <a:t>الوصول إلى مجموعة واسعة من المعلومات الأكاديمية والموارد </a:t>
            </a:r>
            <a:r>
              <a:rPr lang="ar-EG" sz="1700" b="1" dirty="0" smtClean="0">
                <a:solidFill>
                  <a:schemeClr val="tx1"/>
                </a:solidFill>
              </a:rPr>
              <a:t>والموضوعات .</a:t>
            </a:r>
            <a:endParaRPr lang="ar-EG" sz="1700" b="1" dirty="0">
              <a:solidFill>
                <a:schemeClr val="tx1"/>
              </a:solidFill>
            </a:endParaRPr>
          </a:p>
          <a:p>
            <a:pPr marL="285750" indent="-285750" algn="r" rtl="1">
              <a:buFont typeface="Wingdings" panose="05000000000000000000" pitchFamily="2" charset="2"/>
              <a:buChar char="ü"/>
            </a:pPr>
            <a:r>
              <a:rPr lang="ar-EG" sz="1700" b="1" dirty="0">
                <a:solidFill>
                  <a:schemeClr val="tx1"/>
                </a:solidFill>
              </a:rPr>
              <a:t>تكنولوجيا المعلومات والاتصالات </a:t>
            </a:r>
            <a:r>
              <a:rPr lang="ar-EG" sz="1700" b="1" dirty="0" smtClean="0">
                <a:solidFill>
                  <a:schemeClr val="tx1"/>
                </a:solidFill>
              </a:rPr>
              <a:t>لكفيلة بانتاج  </a:t>
            </a:r>
            <a:r>
              <a:rPr lang="ar-EG" sz="1700" b="1" dirty="0">
                <a:solidFill>
                  <a:schemeClr val="tx1"/>
                </a:solidFill>
              </a:rPr>
              <a:t>المهارات اللازمة لخلق الابتكار، لا سيما في مجال تكنولوجيا المعلومات والاتصالات.</a:t>
            </a:r>
          </a:p>
          <a:p>
            <a:pPr marL="285750" indent="-285750" algn="r" rtl="1">
              <a:buFont typeface="Wingdings" panose="05000000000000000000" pitchFamily="2" charset="2"/>
              <a:buChar char="ü"/>
            </a:pPr>
            <a:r>
              <a:rPr lang="ar-EG" sz="1700" b="1" dirty="0">
                <a:solidFill>
                  <a:schemeClr val="tx1"/>
                </a:solidFill>
              </a:rPr>
              <a:t>تكنولوجيا المعلومات والاتصالات لضمان ديناميكية عالية في توليد المحتوى وخاصة بين الشباب.</a:t>
            </a:r>
          </a:p>
          <a:p>
            <a:pPr marL="285750" indent="-285750" algn="r" rtl="1">
              <a:buFont typeface="Wingdings" panose="05000000000000000000" pitchFamily="2" charset="2"/>
              <a:buChar char="ü"/>
            </a:pPr>
            <a:r>
              <a:rPr lang="ar-EG" sz="1700" b="1" dirty="0">
                <a:solidFill>
                  <a:schemeClr val="tx1"/>
                </a:solidFill>
              </a:rPr>
              <a:t>تكنولوجيا المعلومات والاتصالات من أجل تحسين كفاءة وفعالية التعليم</a:t>
            </a:r>
          </a:p>
          <a:p>
            <a:pPr marL="285750" indent="-285750" algn="r" rtl="1">
              <a:buFont typeface="Wingdings" panose="05000000000000000000" pitchFamily="2" charset="2"/>
              <a:buChar char="ü"/>
            </a:pPr>
            <a:r>
              <a:rPr lang="ar-EG" sz="1700" b="1" dirty="0">
                <a:solidFill>
                  <a:schemeClr val="tx1"/>
                </a:solidFill>
              </a:rPr>
              <a:t>تكنولوجيا المعلومات والاتصالات لتمكين الأشخاص ذوي الإعاقة والنساء والمجتمعات المهمشة</a:t>
            </a:r>
          </a:p>
          <a:p>
            <a:pPr marL="285750" indent="-285750" algn="r" rtl="1">
              <a:buFont typeface="Wingdings" panose="05000000000000000000" pitchFamily="2" charset="2"/>
              <a:buChar char="ü"/>
            </a:pPr>
            <a:r>
              <a:rPr lang="ar-EG" sz="1700" b="1" dirty="0">
                <a:solidFill>
                  <a:schemeClr val="tx1"/>
                </a:solidFill>
              </a:rPr>
              <a:t>تكنولوجيا المعلومات والاتصالات لتحفيز </a:t>
            </a:r>
            <a:r>
              <a:rPr lang="ar-EG" sz="1700" b="1" dirty="0" smtClean="0">
                <a:solidFill>
                  <a:schemeClr val="tx1"/>
                </a:solidFill>
              </a:rPr>
              <a:t>أنماط الابتكار</a:t>
            </a:r>
            <a:endParaRPr lang="ar-EG" sz="1700" b="1" dirty="0">
              <a:solidFill>
                <a:schemeClr val="tx1"/>
              </a:solidFill>
            </a:endParaRPr>
          </a:p>
          <a:p>
            <a:pPr marL="285750" indent="-285750" algn="r" rtl="1">
              <a:buFont typeface="Wingdings" panose="05000000000000000000" pitchFamily="2" charset="2"/>
              <a:buChar char="ü"/>
            </a:pPr>
            <a:r>
              <a:rPr lang="ar-EG" sz="1700" b="1" dirty="0">
                <a:solidFill>
                  <a:schemeClr val="tx1"/>
                </a:solidFill>
              </a:rPr>
              <a:t>الشمول الرقمي</a:t>
            </a:r>
          </a:p>
          <a:p>
            <a:pPr marL="285750" indent="-285750" algn="r" rtl="1">
              <a:buFont typeface="Wingdings" panose="05000000000000000000" pitchFamily="2" charset="2"/>
              <a:buChar char="ü"/>
            </a:pPr>
            <a:r>
              <a:rPr lang="ar-EG" sz="1700" b="1" dirty="0">
                <a:solidFill>
                  <a:schemeClr val="tx1"/>
                </a:solidFill>
              </a:rPr>
              <a:t>تحقيق محو الأمية الرقمية وبناء القدرات البشرية </a:t>
            </a:r>
            <a:r>
              <a:rPr lang="ar-EG" sz="1700" b="1" dirty="0" smtClean="0">
                <a:solidFill>
                  <a:schemeClr val="tx1"/>
                </a:solidFill>
              </a:rPr>
              <a:t>والمؤسسية.</a:t>
            </a:r>
            <a:endParaRPr lang="en-US" sz="1700" b="1" dirty="0">
              <a:solidFill>
                <a:schemeClr val="tx1"/>
              </a:solidFill>
            </a:endParaRPr>
          </a:p>
        </p:txBody>
      </p:sp>
      <p:sp>
        <p:nvSpPr>
          <p:cNvPr id="4" name="Slide Number Placeholder 3"/>
          <p:cNvSpPr>
            <a:spLocks noGrp="1"/>
          </p:cNvSpPr>
          <p:nvPr>
            <p:ph type="sldNum" sz="quarter" idx="12"/>
          </p:nvPr>
        </p:nvSpPr>
        <p:spPr/>
        <p:txBody>
          <a:bodyPr/>
          <a:lstStyle/>
          <a:p>
            <a:fld id="{50690B74-11B9-4E15-8114-4904C7C8F653}" type="slidenum">
              <a:rPr lang="en-US" smtClean="0"/>
              <a:t>3</a:t>
            </a:fld>
            <a:endParaRPr lang="en-US"/>
          </a:p>
        </p:txBody>
      </p:sp>
    </p:spTree>
    <p:extLst>
      <p:ext uri="{BB962C8B-B14F-4D97-AF65-F5344CB8AC3E}">
        <p14:creationId xmlns:p14="http://schemas.microsoft.com/office/powerpoint/2010/main" val="4242521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216497"/>
            <a:ext cx="8424936" cy="584775"/>
          </a:xfrm>
        </p:spPr>
        <p:txBody>
          <a:bodyPr/>
          <a:lstStyle/>
          <a:p>
            <a:r>
              <a:rPr lang="ar-EG" sz="3200" dirty="0" smtClean="0"/>
              <a:t>التحديات</a:t>
            </a:r>
            <a:endParaRPr lang="en-US" sz="3200" dirty="0"/>
          </a:p>
        </p:txBody>
      </p:sp>
      <p:sp>
        <p:nvSpPr>
          <p:cNvPr id="4" name="Slide Number Placeholder 3"/>
          <p:cNvSpPr>
            <a:spLocks noGrp="1"/>
          </p:cNvSpPr>
          <p:nvPr>
            <p:ph type="sldNum" sz="quarter" idx="12"/>
          </p:nvPr>
        </p:nvSpPr>
        <p:spPr/>
        <p:txBody>
          <a:bodyPr/>
          <a:lstStyle/>
          <a:p>
            <a:fld id="{50690B74-11B9-4E15-8114-4904C7C8F653}" type="slidenum">
              <a:rPr lang="en-US" smtClean="0"/>
              <a:t>4</a:t>
            </a:fld>
            <a:endParaRPr lang="en-US"/>
          </a:p>
        </p:txBody>
      </p:sp>
      <p:sp>
        <p:nvSpPr>
          <p:cNvPr id="7" name="Rectangle 6"/>
          <p:cNvSpPr/>
          <p:nvPr/>
        </p:nvSpPr>
        <p:spPr bwMode="auto">
          <a:xfrm>
            <a:off x="179512" y="2204864"/>
            <a:ext cx="8640960" cy="720080"/>
          </a:xfrm>
          <a:prstGeom prst="rect">
            <a:avLst/>
          </a:prstGeom>
          <a:solidFill>
            <a:schemeClr val="tx2">
              <a:lumMod val="40000"/>
              <a:lumOff val="60000"/>
            </a:schemeClr>
          </a:solidFill>
          <a:ln w="7620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
                <a:schemeClr val="tx1"/>
              </a:buClr>
              <a:buSzTx/>
              <a:buFont typeface="Arial" pitchFamily="34" charset="0"/>
              <a:buNone/>
              <a:tabLst/>
            </a:pPr>
            <a:r>
              <a:rPr kumimoji="0" lang="ar-EG" b="1" i="0" u="none" strike="noStrike" cap="none" normalizeH="0" baseline="0" dirty="0" smtClean="0">
                <a:ln>
                  <a:noFill/>
                </a:ln>
                <a:solidFill>
                  <a:schemeClr val="tx1">
                    <a:lumMod val="50000"/>
                  </a:schemeClr>
                </a:solidFill>
                <a:effectLst/>
                <a:latin typeface="Times New Roman" pitchFamily="18" charset="0"/>
              </a:rPr>
              <a:t>الاستراتيجية</a:t>
            </a:r>
            <a:r>
              <a:rPr kumimoji="0" lang="ar-EG" b="1" i="0" u="none" strike="noStrike" cap="none" normalizeH="0" dirty="0" smtClean="0">
                <a:ln>
                  <a:noFill/>
                </a:ln>
                <a:solidFill>
                  <a:schemeClr val="tx1">
                    <a:lumMod val="50000"/>
                  </a:schemeClr>
                </a:solidFill>
                <a:effectLst/>
                <a:latin typeface="Times New Roman" pitchFamily="18" charset="0"/>
              </a:rPr>
              <a:t> والتنفيذ</a:t>
            </a:r>
            <a:endParaRPr kumimoji="0" lang="en-US" b="1" i="0" u="none" strike="noStrike" cap="none" normalizeH="0" baseline="0" dirty="0" smtClean="0">
              <a:ln>
                <a:noFill/>
              </a:ln>
              <a:solidFill>
                <a:schemeClr val="tx1">
                  <a:lumMod val="50000"/>
                </a:schemeClr>
              </a:solidFill>
              <a:effectLst/>
              <a:latin typeface="Times New Roman" pitchFamily="18" charset="0"/>
            </a:endParaRPr>
          </a:p>
        </p:txBody>
      </p:sp>
      <p:sp>
        <p:nvSpPr>
          <p:cNvPr id="8" name="Rectangle 7"/>
          <p:cNvSpPr/>
          <p:nvPr/>
        </p:nvSpPr>
        <p:spPr bwMode="auto">
          <a:xfrm>
            <a:off x="179512" y="3140968"/>
            <a:ext cx="1800200" cy="2592288"/>
          </a:xfrm>
          <a:prstGeom prst="rect">
            <a:avLst/>
          </a:prstGeom>
          <a:solidFill>
            <a:schemeClr val="tx2">
              <a:lumMod val="40000"/>
              <a:lumOff val="60000"/>
            </a:schemeClr>
          </a:solidFill>
          <a:ln w="7620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ctr" anchorCtr="0" compatLnSpc="1">
            <a:prstTxWarp prst="textNoShape">
              <a:avLst/>
            </a:prstTxWarp>
          </a:bodyPr>
          <a:lstStyle/>
          <a:p>
            <a:pPr algn="ctr" eaLnBrk="0" hangingPunct="0">
              <a:buClr>
                <a:schemeClr val="tx1"/>
              </a:buClr>
            </a:pPr>
            <a:r>
              <a:rPr lang="ar-EG" sz="1600" b="1" dirty="0" smtClean="0">
                <a:solidFill>
                  <a:schemeClr val="tx1">
                    <a:lumMod val="50000"/>
                  </a:schemeClr>
                </a:solidFill>
                <a:latin typeface="Times New Roman" pitchFamily="18" charset="0"/>
              </a:rPr>
              <a:t>الخدمات والتطبيقات</a:t>
            </a:r>
            <a:endParaRPr lang="en-US" sz="1600" b="1" dirty="0">
              <a:solidFill>
                <a:schemeClr val="tx1">
                  <a:lumMod val="50000"/>
                </a:schemeClr>
              </a:solidFill>
              <a:latin typeface="Times New Roman" pitchFamily="18" charset="0"/>
            </a:endParaRPr>
          </a:p>
        </p:txBody>
      </p:sp>
      <p:sp>
        <p:nvSpPr>
          <p:cNvPr id="10" name="Rectangle 9"/>
          <p:cNvSpPr/>
          <p:nvPr/>
        </p:nvSpPr>
        <p:spPr bwMode="auto">
          <a:xfrm rot="16200000">
            <a:off x="1491771" y="3699283"/>
            <a:ext cx="2592288" cy="1472391"/>
          </a:xfrm>
          <a:prstGeom prst="rect">
            <a:avLst/>
          </a:prstGeom>
          <a:solidFill>
            <a:schemeClr val="tx2">
              <a:lumMod val="40000"/>
              <a:lumOff val="60000"/>
            </a:schemeClr>
          </a:solidFill>
          <a:ln w="7620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eaVert"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
                <a:schemeClr val="tx1"/>
              </a:buClr>
              <a:buSzTx/>
              <a:buFont typeface="Arial" pitchFamily="34" charset="0"/>
              <a:buNone/>
              <a:tabLst/>
            </a:pPr>
            <a:r>
              <a:rPr kumimoji="0" lang="ar-EG" sz="1600" b="1" i="0" u="none" strike="noStrike" cap="none" normalizeH="0" baseline="0" dirty="0" smtClean="0">
                <a:ln>
                  <a:noFill/>
                </a:ln>
                <a:solidFill>
                  <a:schemeClr val="tx1">
                    <a:lumMod val="50000"/>
                  </a:schemeClr>
                </a:solidFill>
                <a:effectLst/>
                <a:latin typeface="Times New Roman" pitchFamily="18" charset="0"/>
              </a:rPr>
              <a:t>متطلبات البنى</a:t>
            </a:r>
            <a:r>
              <a:rPr lang="ar-EG" sz="1600" b="1" dirty="0" smtClean="0">
                <a:solidFill>
                  <a:schemeClr val="tx1">
                    <a:lumMod val="50000"/>
                  </a:schemeClr>
                </a:solidFill>
                <a:latin typeface="Times New Roman" pitchFamily="18" charset="0"/>
              </a:rPr>
              <a:t>ية </a:t>
            </a:r>
            <a:r>
              <a:rPr kumimoji="0" lang="ar-EG" sz="1600" b="1" i="0" u="none" strike="noStrike" cap="none" normalizeH="0" dirty="0" smtClean="0">
                <a:ln>
                  <a:noFill/>
                </a:ln>
                <a:solidFill>
                  <a:schemeClr val="tx1">
                    <a:lumMod val="50000"/>
                  </a:schemeClr>
                </a:solidFill>
                <a:effectLst/>
                <a:latin typeface="Times New Roman" pitchFamily="18" charset="0"/>
              </a:rPr>
              <a:t>التحتية</a:t>
            </a:r>
            <a:endParaRPr kumimoji="0" lang="en-US" sz="1600" b="1" i="0" u="none" strike="noStrike" cap="none" normalizeH="0" baseline="0" dirty="0" smtClean="0">
              <a:ln>
                <a:noFill/>
              </a:ln>
              <a:solidFill>
                <a:schemeClr val="tx1">
                  <a:lumMod val="50000"/>
                </a:schemeClr>
              </a:solidFill>
              <a:effectLst/>
              <a:latin typeface="Times New Roman" pitchFamily="18" charset="0"/>
            </a:endParaRPr>
          </a:p>
        </p:txBody>
      </p:sp>
      <p:sp>
        <p:nvSpPr>
          <p:cNvPr id="11" name="Rectangle 10"/>
          <p:cNvSpPr/>
          <p:nvPr/>
        </p:nvSpPr>
        <p:spPr bwMode="auto">
          <a:xfrm rot="16200000">
            <a:off x="3131388" y="3646384"/>
            <a:ext cx="2593195" cy="1584176"/>
          </a:xfrm>
          <a:prstGeom prst="rect">
            <a:avLst/>
          </a:prstGeom>
          <a:solidFill>
            <a:schemeClr val="tx2">
              <a:lumMod val="40000"/>
              <a:lumOff val="60000"/>
            </a:schemeClr>
          </a:solidFill>
          <a:ln w="7620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eaVert" wrap="square" lIns="91440" tIns="45720" rIns="91440" bIns="45720" numCol="1" rtlCol="0" anchor="ctr" anchorCtr="0" compatLnSpc="1">
            <a:prstTxWarp prst="textNoShape">
              <a:avLst/>
            </a:prstTxWarp>
          </a:bodyPr>
          <a:lstStyle/>
          <a:p>
            <a:pPr algn="ctr" eaLnBrk="0" hangingPunct="0">
              <a:buClr>
                <a:schemeClr val="tx1"/>
              </a:buClr>
            </a:pPr>
            <a:r>
              <a:rPr lang="ar-EG" sz="1600" b="1" dirty="0">
                <a:solidFill>
                  <a:schemeClr val="tx1">
                    <a:lumMod val="50000"/>
                  </a:schemeClr>
                </a:solidFill>
                <a:latin typeface="Times New Roman" pitchFamily="18" charset="0"/>
              </a:rPr>
              <a:t>عملية تحويل المناهج إلى رقمية وتطوير المحتوى </a:t>
            </a:r>
            <a:endParaRPr kumimoji="0" lang="en-US" sz="1600" b="1" i="0" u="none" strike="noStrike" cap="none" normalizeH="0" baseline="0" dirty="0" smtClean="0">
              <a:ln>
                <a:noFill/>
              </a:ln>
              <a:solidFill>
                <a:schemeClr val="tx1">
                  <a:lumMod val="50000"/>
                </a:schemeClr>
              </a:solidFill>
              <a:effectLst/>
              <a:latin typeface="Times New Roman" pitchFamily="18" charset="0"/>
            </a:endParaRPr>
          </a:p>
        </p:txBody>
      </p:sp>
      <p:sp>
        <p:nvSpPr>
          <p:cNvPr id="12" name="Rectangle 11"/>
          <p:cNvSpPr/>
          <p:nvPr/>
        </p:nvSpPr>
        <p:spPr bwMode="auto">
          <a:xfrm>
            <a:off x="5364088" y="3140968"/>
            <a:ext cx="1509264" cy="2592288"/>
          </a:xfrm>
          <a:prstGeom prst="rect">
            <a:avLst/>
          </a:prstGeom>
          <a:solidFill>
            <a:schemeClr val="tx2">
              <a:lumMod val="40000"/>
              <a:lumOff val="60000"/>
            </a:schemeClr>
          </a:solidFill>
          <a:ln w="7620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
                <a:schemeClr val="tx1"/>
              </a:buClr>
              <a:buSzTx/>
              <a:buFont typeface="Arial" pitchFamily="34" charset="0"/>
              <a:buNone/>
              <a:tabLst/>
            </a:pPr>
            <a:r>
              <a:rPr kumimoji="0" lang="ar-EG" sz="1600" b="1" i="0" u="none" strike="noStrike" cap="none" normalizeH="0" baseline="0" dirty="0" smtClean="0">
                <a:ln>
                  <a:noFill/>
                </a:ln>
                <a:solidFill>
                  <a:schemeClr val="tx1">
                    <a:lumMod val="50000"/>
                  </a:schemeClr>
                </a:solidFill>
                <a:effectLst/>
                <a:latin typeface="Times New Roman" pitchFamily="18" charset="0"/>
              </a:rPr>
              <a:t>التمويل</a:t>
            </a:r>
            <a:endParaRPr kumimoji="0" lang="en-US" sz="1600" b="1" i="0" u="none" strike="noStrike" cap="none" normalizeH="0" baseline="0" dirty="0" smtClean="0">
              <a:ln>
                <a:noFill/>
              </a:ln>
              <a:solidFill>
                <a:schemeClr val="tx1">
                  <a:lumMod val="50000"/>
                </a:schemeClr>
              </a:solidFill>
              <a:effectLst/>
              <a:latin typeface="Times New Roman" pitchFamily="18" charset="0"/>
            </a:endParaRPr>
          </a:p>
        </p:txBody>
      </p:sp>
      <p:sp>
        <p:nvSpPr>
          <p:cNvPr id="13" name="Rectangle 12"/>
          <p:cNvSpPr/>
          <p:nvPr/>
        </p:nvSpPr>
        <p:spPr bwMode="auto">
          <a:xfrm>
            <a:off x="6984268" y="3140968"/>
            <a:ext cx="1800200" cy="2592288"/>
          </a:xfrm>
          <a:prstGeom prst="rect">
            <a:avLst/>
          </a:prstGeom>
          <a:solidFill>
            <a:schemeClr val="tx2">
              <a:lumMod val="40000"/>
              <a:lumOff val="60000"/>
            </a:schemeClr>
          </a:solidFill>
          <a:ln w="7620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
                <a:schemeClr val="tx1"/>
              </a:buClr>
              <a:buSzTx/>
              <a:buFont typeface="Arial" pitchFamily="34" charset="0"/>
              <a:buNone/>
              <a:tabLst/>
            </a:pPr>
            <a:r>
              <a:rPr kumimoji="0" lang="ar-EG" sz="1600" b="1" i="0" u="none" strike="noStrike" cap="none" normalizeH="0" baseline="0" dirty="0" smtClean="0">
                <a:ln>
                  <a:noFill/>
                </a:ln>
                <a:solidFill>
                  <a:schemeClr val="tx1">
                    <a:lumMod val="50000"/>
                  </a:schemeClr>
                </a:solidFill>
                <a:effectLst/>
                <a:latin typeface="Times New Roman" pitchFamily="18" charset="0"/>
              </a:rPr>
              <a:t>تدريب الكادر البشري</a:t>
            </a:r>
            <a:endParaRPr kumimoji="0" lang="en-US" sz="1600" b="1" i="0" u="none" strike="noStrike" cap="none" normalizeH="0" baseline="0" dirty="0" smtClean="0">
              <a:ln>
                <a:noFill/>
              </a:ln>
              <a:solidFill>
                <a:schemeClr val="tx1">
                  <a:lumMod val="50000"/>
                </a:schemeClr>
              </a:solidFill>
              <a:effectLst/>
              <a:latin typeface="Times New Roman" pitchFamily="18" charset="0"/>
            </a:endParaRPr>
          </a:p>
        </p:txBody>
      </p:sp>
    </p:spTree>
    <p:extLst>
      <p:ext uri="{BB962C8B-B14F-4D97-AF65-F5344CB8AC3E}">
        <p14:creationId xmlns:p14="http://schemas.microsoft.com/office/powerpoint/2010/main" val="518512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462717"/>
            <a:ext cx="8568952" cy="646331"/>
          </a:xfrm>
        </p:spPr>
        <p:txBody>
          <a:bodyPr/>
          <a:lstStyle/>
          <a:p>
            <a:r>
              <a:rPr lang="ar-EG" dirty="0" smtClean="0"/>
              <a:t>الاتحاد الدولي للاتصالات والتعليم الالكتروني</a:t>
            </a:r>
            <a:endParaRPr lang="en-US" dirty="0"/>
          </a:p>
        </p:txBody>
      </p:sp>
      <p:sp>
        <p:nvSpPr>
          <p:cNvPr id="3" name="Subtitle 2"/>
          <p:cNvSpPr>
            <a:spLocks noGrp="1"/>
          </p:cNvSpPr>
          <p:nvPr>
            <p:ph type="subTitle" idx="1"/>
          </p:nvPr>
        </p:nvSpPr>
        <p:spPr>
          <a:xfrm>
            <a:off x="899592" y="2564904"/>
            <a:ext cx="7421288" cy="3528392"/>
          </a:xfrm>
        </p:spPr>
        <p:txBody>
          <a:bodyPr/>
          <a:lstStyle/>
          <a:p>
            <a:pPr rtl="1"/>
            <a:r>
              <a:rPr lang="ar-EG" sz="2800" dirty="0">
                <a:solidFill>
                  <a:srgbClr val="FF0000"/>
                </a:solidFill>
              </a:rPr>
              <a:t>مبادرة نموذج التنمية المستدامة الذكية</a:t>
            </a:r>
          </a:p>
          <a:p>
            <a:pPr algn="r" rtl="1"/>
            <a:endParaRPr lang="ar-EG" sz="1800" dirty="0" smtClean="0">
              <a:solidFill>
                <a:schemeClr val="tx1">
                  <a:lumMod val="50000"/>
                </a:schemeClr>
              </a:solidFill>
            </a:endParaRPr>
          </a:p>
          <a:p>
            <a:pPr algn="r" rtl="1"/>
            <a:r>
              <a:rPr lang="ar-EG" sz="1800" dirty="0" smtClean="0">
                <a:solidFill>
                  <a:schemeClr val="tx1">
                    <a:lumMod val="50000"/>
                  </a:schemeClr>
                </a:solidFill>
              </a:rPr>
              <a:t>أطلق </a:t>
            </a:r>
            <a:r>
              <a:rPr lang="ar-EG" sz="1800" dirty="0">
                <a:solidFill>
                  <a:schemeClr val="tx1">
                    <a:lumMod val="50000"/>
                  </a:schemeClr>
                </a:solidFill>
              </a:rPr>
              <a:t>مدير مكتب تنمية الاتصالات مؤخرا مبادرة </a:t>
            </a:r>
            <a:r>
              <a:rPr lang="ar-EG" sz="1800" dirty="0" smtClean="0">
                <a:solidFill>
                  <a:schemeClr val="tx1">
                    <a:lumMod val="50000"/>
                  </a:schemeClr>
                </a:solidFill>
              </a:rPr>
              <a:t>"نموذج </a:t>
            </a:r>
            <a:r>
              <a:rPr lang="ar-EG" sz="1800" dirty="0">
                <a:solidFill>
                  <a:schemeClr val="tx1">
                    <a:lumMod val="50000"/>
                  </a:schemeClr>
                </a:solidFill>
              </a:rPr>
              <a:t>التنمية </a:t>
            </a:r>
            <a:r>
              <a:rPr lang="ar-EG" sz="1800" dirty="0" smtClean="0">
                <a:solidFill>
                  <a:schemeClr val="tx1">
                    <a:lumMod val="50000"/>
                  </a:schemeClr>
                </a:solidFill>
              </a:rPr>
              <a:t>المستدامة الذكية" </a:t>
            </a:r>
            <a:r>
              <a:rPr lang="ar-EG" sz="1800" dirty="0">
                <a:solidFill>
                  <a:schemeClr val="tx1">
                    <a:lumMod val="50000"/>
                  </a:schemeClr>
                </a:solidFill>
              </a:rPr>
              <a:t>والتي تهدف أساسا إلى </a:t>
            </a:r>
            <a:r>
              <a:rPr lang="ar-EG" sz="1800" dirty="0" smtClean="0">
                <a:solidFill>
                  <a:schemeClr val="tx1">
                    <a:lumMod val="50000"/>
                  </a:schemeClr>
                </a:solidFill>
              </a:rPr>
              <a:t>تنفيذ الاجرات الضرورية لنشر </a:t>
            </a:r>
            <a:r>
              <a:rPr lang="ar-EG" sz="1800" dirty="0">
                <a:solidFill>
                  <a:schemeClr val="tx1">
                    <a:lumMod val="50000"/>
                  </a:schemeClr>
                </a:solidFill>
              </a:rPr>
              <a:t>البنية التحتية </a:t>
            </a:r>
            <a:r>
              <a:rPr lang="ar-EG" sz="1800" dirty="0" smtClean="0">
                <a:solidFill>
                  <a:schemeClr val="tx1">
                    <a:lumMod val="50000"/>
                  </a:schemeClr>
                </a:solidFill>
              </a:rPr>
              <a:t>الحرجة للاتصالات التي </a:t>
            </a:r>
            <a:r>
              <a:rPr lang="ar-EG" sz="1800" dirty="0">
                <a:solidFill>
                  <a:schemeClr val="tx1">
                    <a:lumMod val="50000"/>
                  </a:schemeClr>
                </a:solidFill>
              </a:rPr>
              <a:t>من شأنها أن تسهم في تقديم المساعدة السريعة في حالات الكوارث الطبيعية</a:t>
            </a:r>
            <a:r>
              <a:rPr lang="ar-EG" sz="1800" dirty="0" smtClean="0">
                <a:solidFill>
                  <a:schemeClr val="tx1">
                    <a:lumMod val="50000"/>
                  </a:schemeClr>
                </a:solidFill>
              </a:rPr>
              <a:t>.</a:t>
            </a:r>
          </a:p>
          <a:p>
            <a:pPr algn="r" rtl="1"/>
            <a:endParaRPr lang="ar-EG" sz="1800" dirty="0">
              <a:solidFill>
                <a:schemeClr val="tx1">
                  <a:lumMod val="50000"/>
                </a:schemeClr>
              </a:solidFill>
            </a:endParaRPr>
          </a:p>
          <a:p>
            <a:pPr algn="r" rtl="1"/>
            <a:r>
              <a:rPr lang="ar-EG" sz="1800" dirty="0" smtClean="0">
                <a:solidFill>
                  <a:schemeClr val="tx1">
                    <a:lumMod val="50000"/>
                  </a:schemeClr>
                </a:solidFill>
              </a:rPr>
              <a:t> </a:t>
            </a:r>
            <a:r>
              <a:rPr lang="ar-EG" sz="1800" dirty="0">
                <a:solidFill>
                  <a:schemeClr val="tx1">
                    <a:lumMod val="50000"/>
                  </a:schemeClr>
                </a:solidFill>
              </a:rPr>
              <a:t>أيضا، يمكن أن تستخدم كأداة تعمل على تعزيز التنمية الاقتصادية والاجتماعية، وتوفير خدمات الاتصالات </a:t>
            </a:r>
            <a:r>
              <a:rPr lang="ar-EG" sz="1800" dirty="0" smtClean="0">
                <a:solidFill>
                  <a:schemeClr val="tx1">
                    <a:lumMod val="50000"/>
                  </a:schemeClr>
                </a:solidFill>
              </a:rPr>
              <a:t>للمجتمعات </a:t>
            </a:r>
            <a:r>
              <a:rPr lang="ar-EG" sz="1800" dirty="0">
                <a:solidFill>
                  <a:schemeClr val="tx1">
                    <a:lumMod val="50000"/>
                  </a:schemeClr>
                </a:solidFill>
              </a:rPr>
              <a:t>حيث يمكن للناس الوصول إلى </a:t>
            </a:r>
            <a:r>
              <a:rPr lang="ar-EG" sz="1800" dirty="0" smtClean="0">
                <a:solidFill>
                  <a:schemeClr val="tx1">
                    <a:lumMod val="50000"/>
                  </a:schemeClr>
                </a:solidFill>
              </a:rPr>
              <a:t>التعليم </a:t>
            </a:r>
            <a:r>
              <a:rPr lang="ar-EG" sz="1800" dirty="0">
                <a:solidFill>
                  <a:schemeClr val="tx1">
                    <a:lumMod val="50000"/>
                  </a:schemeClr>
                </a:solidFill>
              </a:rPr>
              <a:t>والصحة أو أفضل </a:t>
            </a:r>
            <a:r>
              <a:rPr lang="ar-EG" sz="1800" dirty="0" smtClean="0">
                <a:solidFill>
                  <a:schemeClr val="tx1">
                    <a:lumMod val="50000"/>
                  </a:schemeClr>
                </a:solidFill>
              </a:rPr>
              <a:t>الممارسات في </a:t>
            </a:r>
            <a:r>
              <a:rPr lang="ar-EG" sz="1800" dirty="0">
                <a:solidFill>
                  <a:schemeClr val="tx1">
                    <a:lumMod val="50000"/>
                  </a:schemeClr>
                </a:solidFill>
              </a:rPr>
              <a:t>أي حقل </a:t>
            </a:r>
            <a:r>
              <a:rPr lang="ar-EG" sz="1800" dirty="0" smtClean="0">
                <a:solidFill>
                  <a:schemeClr val="tx1">
                    <a:lumMod val="50000"/>
                  </a:schemeClr>
                </a:solidFill>
              </a:rPr>
              <a:t>يتم تحديده.</a:t>
            </a:r>
            <a:endParaRPr lang="en-US" sz="1800" dirty="0">
              <a:solidFill>
                <a:schemeClr val="tx1">
                  <a:lumMod val="50000"/>
                </a:schemeClr>
              </a:solidFill>
            </a:endParaRPr>
          </a:p>
        </p:txBody>
      </p:sp>
      <p:sp>
        <p:nvSpPr>
          <p:cNvPr id="4" name="Slide Number Placeholder 3"/>
          <p:cNvSpPr>
            <a:spLocks noGrp="1"/>
          </p:cNvSpPr>
          <p:nvPr>
            <p:ph type="sldNum" sz="quarter" idx="12"/>
          </p:nvPr>
        </p:nvSpPr>
        <p:spPr/>
        <p:txBody>
          <a:bodyPr/>
          <a:lstStyle/>
          <a:p>
            <a:fld id="{50690B74-11B9-4E15-8114-4904C7C8F653}" type="slidenum">
              <a:rPr lang="en-US" smtClean="0"/>
              <a:t>5</a:t>
            </a:fld>
            <a:endParaRPr lang="en-US"/>
          </a:p>
        </p:txBody>
      </p:sp>
    </p:spTree>
    <p:extLst>
      <p:ext uri="{BB962C8B-B14F-4D97-AF65-F5344CB8AC3E}">
        <p14:creationId xmlns:p14="http://schemas.microsoft.com/office/powerpoint/2010/main" val="1751060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908720"/>
            <a:ext cx="7772400" cy="646331"/>
          </a:xfrm>
        </p:spPr>
        <p:txBody>
          <a:bodyPr/>
          <a:lstStyle/>
          <a:p>
            <a:r>
              <a:rPr lang="ar-EG" dirty="0"/>
              <a:t>الاتحاد الدولي للاتصالات والتعليم الالكتروني</a:t>
            </a:r>
            <a:endParaRPr lang="en-US" dirty="0"/>
          </a:p>
        </p:txBody>
      </p:sp>
      <p:sp>
        <p:nvSpPr>
          <p:cNvPr id="3" name="Subtitle 2"/>
          <p:cNvSpPr>
            <a:spLocks noGrp="1"/>
          </p:cNvSpPr>
          <p:nvPr>
            <p:ph type="subTitle" idx="1"/>
          </p:nvPr>
        </p:nvSpPr>
        <p:spPr>
          <a:xfrm>
            <a:off x="971600" y="1556792"/>
            <a:ext cx="7056784" cy="4896544"/>
          </a:xfrm>
        </p:spPr>
        <p:txBody>
          <a:bodyPr/>
          <a:lstStyle/>
          <a:p>
            <a:pPr lvl="0" rtl="1"/>
            <a:r>
              <a:rPr lang="ar-EG" sz="2800" dirty="0" smtClean="0">
                <a:solidFill>
                  <a:srgbClr val="FF0000"/>
                </a:solidFill>
              </a:rPr>
              <a:t>مبادرة توصيل مدرسة، توصيل مجتمع</a:t>
            </a:r>
          </a:p>
          <a:p>
            <a:pPr lvl="0" rtl="1"/>
            <a:r>
              <a:rPr lang="en-US" sz="1800" dirty="0" smtClean="0">
                <a:solidFill>
                  <a:srgbClr val="5C5C5C">
                    <a:lumMod val="50000"/>
                  </a:srgbClr>
                </a:solidFill>
                <a:hlinkClick r:id="rId2"/>
              </a:rPr>
              <a:t>www.connectaschool.org</a:t>
            </a:r>
            <a:r>
              <a:rPr lang="en-US" sz="1800" dirty="0" smtClean="0">
                <a:solidFill>
                  <a:srgbClr val="5C5C5C">
                    <a:lumMod val="50000"/>
                  </a:srgbClr>
                </a:solidFill>
              </a:rPr>
              <a:t> </a:t>
            </a:r>
            <a:endParaRPr lang="en-US" sz="1800" dirty="0">
              <a:solidFill>
                <a:srgbClr val="5C5C5C">
                  <a:lumMod val="50000"/>
                </a:srgbClr>
              </a:solidFill>
            </a:endParaRPr>
          </a:p>
          <a:p>
            <a:pPr lvl="0" rtl="1"/>
            <a:endParaRPr lang="ar-EG" sz="1800" dirty="0" smtClean="0">
              <a:solidFill>
                <a:srgbClr val="5C5C5C">
                  <a:lumMod val="50000"/>
                </a:srgbClr>
              </a:solidFill>
            </a:endParaRPr>
          </a:p>
          <a:p>
            <a:pPr marL="285750" lvl="0" indent="-285750" algn="r" rtl="1">
              <a:buFont typeface="Arial" panose="020B0604020202020204" pitchFamily="34" charset="0"/>
              <a:buChar char="•"/>
            </a:pPr>
            <a:r>
              <a:rPr lang="ar-EG" sz="1800" dirty="0" smtClean="0">
                <a:solidFill>
                  <a:srgbClr val="5C5C5C">
                    <a:lumMod val="50000"/>
                  </a:srgbClr>
                </a:solidFill>
              </a:rPr>
              <a:t>أطلق </a:t>
            </a:r>
            <a:r>
              <a:rPr lang="ar-EG" sz="1800" dirty="0">
                <a:solidFill>
                  <a:srgbClr val="5C5C5C">
                    <a:lumMod val="50000"/>
                  </a:srgbClr>
                </a:solidFill>
              </a:rPr>
              <a:t>الاتحاد الدولي </a:t>
            </a:r>
            <a:r>
              <a:rPr lang="ar-EG" sz="1800" dirty="0" smtClean="0">
                <a:solidFill>
                  <a:srgbClr val="5C5C5C">
                    <a:lumMod val="50000"/>
                  </a:srgbClr>
                </a:solidFill>
              </a:rPr>
              <a:t>للاتصالات مبادرة «  </a:t>
            </a:r>
            <a:r>
              <a:rPr lang="ar-EG" sz="1800" dirty="0">
                <a:solidFill>
                  <a:srgbClr val="5C5C5C">
                    <a:lumMod val="50000"/>
                  </a:srgbClr>
                </a:solidFill>
              </a:rPr>
              <a:t>توصيل مدرسة، توصيل </a:t>
            </a:r>
            <a:r>
              <a:rPr lang="ar-EG" sz="1800" dirty="0" smtClean="0">
                <a:solidFill>
                  <a:srgbClr val="5C5C5C">
                    <a:lumMod val="50000"/>
                  </a:srgbClr>
                </a:solidFill>
              </a:rPr>
              <a:t>مجتمع» باعتبارها </a:t>
            </a:r>
            <a:r>
              <a:rPr lang="ar-EG" sz="1800" dirty="0">
                <a:solidFill>
                  <a:srgbClr val="5C5C5C">
                    <a:lumMod val="50000"/>
                  </a:srgbClr>
                </a:solidFill>
              </a:rPr>
              <a:t>واحدة من المبادرات الرائد، ضمن إطار مبادرة توصيل العالم. </a:t>
            </a:r>
            <a:endParaRPr lang="ar-EG" sz="1800" dirty="0" smtClean="0">
              <a:solidFill>
                <a:srgbClr val="5C5C5C">
                  <a:lumMod val="50000"/>
                </a:srgbClr>
              </a:solidFill>
            </a:endParaRPr>
          </a:p>
          <a:p>
            <a:pPr marL="285750" lvl="0" indent="-285750" algn="r" rtl="1">
              <a:buFont typeface="Arial" panose="020B0604020202020204" pitchFamily="34" charset="0"/>
              <a:buChar char="•"/>
            </a:pPr>
            <a:r>
              <a:rPr lang="ar-EG" sz="1800" dirty="0" smtClean="0">
                <a:solidFill>
                  <a:srgbClr val="5C5C5C">
                    <a:lumMod val="50000"/>
                  </a:srgbClr>
                </a:solidFill>
              </a:rPr>
              <a:t>تهدف </a:t>
            </a:r>
            <a:r>
              <a:rPr lang="ar-EG" sz="1800" dirty="0">
                <a:solidFill>
                  <a:srgbClr val="5C5C5C">
                    <a:lumMod val="50000"/>
                  </a:srgbClr>
                </a:solidFill>
              </a:rPr>
              <a:t>المبادرة إلى تحسين النفاذ إلى النطاق العريض في المدارس وتمكينها لتكون بمثابة مراكز تكنولوجيا المعلومات والاتصالات لخدمة المجتمع </a:t>
            </a:r>
            <a:r>
              <a:rPr lang="ar-EG" sz="1800" dirty="0" smtClean="0">
                <a:solidFill>
                  <a:srgbClr val="5C5C5C">
                    <a:lumMod val="50000"/>
                  </a:srgbClr>
                </a:solidFill>
              </a:rPr>
              <a:t>والسكان </a:t>
            </a:r>
            <a:r>
              <a:rPr lang="ar-EG" sz="1800" dirty="0">
                <a:solidFill>
                  <a:srgbClr val="5C5C5C">
                    <a:lumMod val="50000"/>
                  </a:srgbClr>
                </a:solidFill>
              </a:rPr>
              <a:t>من ذوي الاحتياجات الخاصة، بما في ذلك الأطفال، والشعوب الأصلية والمعوقين والشباب والنساء والفتيات.</a:t>
            </a:r>
          </a:p>
          <a:p>
            <a:pPr marL="285750" lvl="0" indent="-285750" algn="r" rtl="1">
              <a:buFont typeface="Arial" panose="020B0604020202020204" pitchFamily="34" charset="0"/>
              <a:buChar char="•"/>
            </a:pPr>
            <a:r>
              <a:rPr lang="ar-EG" sz="1800" dirty="0" smtClean="0">
                <a:solidFill>
                  <a:srgbClr val="5C5C5C">
                    <a:lumMod val="50000"/>
                  </a:srgbClr>
                </a:solidFill>
              </a:rPr>
              <a:t>هذه المبادرة قدمت للدول الأعضاء للاتحاد الأدوات بشأن </a:t>
            </a:r>
            <a:r>
              <a:rPr lang="ar-EG" sz="1800" dirty="0">
                <a:solidFill>
                  <a:srgbClr val="5C5C5C">
                    <a:lumMod val="50000"/>
                  </a:srgbClr>
                </a:solidFill>
              </a:rPr>
              <a:t>التدابير التنظيمية لتعزيز </a:t>
            </a:r>
            <a:r>
              <a:rPr lang="ar-EG" sz="1800" dirty="0" smtClean="0">
                <a:solidFill>
                  <a:srgbClr val="5C5C5C">
                    <a:lumMod val="50000"/>
                  </a:srgbClr>
                </a:solidFill>
              </a:rPr>
              <a:t>توصيل </a:t>
            </a:r>
            <a:r>
              <a:rPr lang="ar-EG" sz="1800" dirty="0">
                <a:solidFill>
                  <a:srgbClr val="5C5C5C">
                    <a:lumMod val="50000"/>
                  </a:srgbClr>
                </a:solidFill>
              </a:rPr>
              <a:t>المدارس، والاستفادة من أحدث الابتكارات التكنولوجية في أجهزة الحوسبة منخفضة التكلفة، وكذلك إنشاء مراكز تكنولوجيا المعلومات والاتصالات المجتمعية للشعوب الأصلية، والأشخاص ذوي </a:t>
            </a:r>
            <a:r>
              <a:rPr lang="ar-EG" sz="1800" dirty="0" smtClean="0">
                <a:solidFill>
                  <a:srgbClr val="5C5C5C">
                    <a:lumMod val="50000"/>
                  </a:srgbClr>
                </a:solidFill>
              </a:rPr>
              <a:t>الإعاقة والنساء. </a:t>
            </a:r>
            <a:endParaRPr lang="fr-CH" sz="1800" dirty="0" smtClean="0">
              <a:solidFill>
                <a:srgbClr val="5C5C5C">
                  <a:lumMod val="50000"/>
                </a:srgbClr>
              </a:solidFill>
            </a:endParaRPr>
          </a:p>
          <a:p>
            <a:pPr marL="285750" indent="-285750" algn="r" rtl="1">
              <a:buFont typeface="Arial" panose="020B0604020202020204" pitchFamily="34" charset="0"/>
              <a:buChar char="•"/>
            </a:pPr>
            <a:r>
              <a:rPr lang="ar-EG" sz="1800" dirty="0" smtClean="0">
                <a:solidFill>
                  <a:srgbClr val="5C5C5C">
                    <a:lumMod val="50000"/>
                  </a:srgbClr>
                </a:solidFill>
              </a:rPr>
              <a:t>كدلالة على </a:t>
            </a:r>
            <a:r>
              <a:rPr lang="ar-EG" sz="1800" dirty="0">
                <a:solidFill>
                  <a:srgbClr val="5C5C5C">
                    <a:lumMod val="50000"/>
                  </a:srgbClr>
                </a:solidFill>
              </a:rPr>
              <a:t>أهمية ربط وتجهيز </a:t>
            </a:r>
            <a:r>
              <a:rPr lang="ar-EG" sz="1800" dirty="0" smtClean="0">
                <a:solidFill>
                  <a:srgbClr val="5C5C5C">
                    <a:lumMod val="50000"/>
                  </a:srgbClr>
                </a:solidFill>
              </a:rPr>
              <a:t>المدارس </a:t>
            </a:r>
            <a:r>
              <a:rPr lang="ar-EG" sz="1800" dirty="0">
                <a:solidFill>
                  <a:srgbClr val="5C5C5C">
                    <a:lumMod val="50000"/>
                  </a:srgbClr>
                </a:solidFill>
              </a:rPr>
              <a:t>وتدريب المدرسين وإطلاق مراكز تكنولوجيا المعلومات والاتصالات المجتمعية في </a:t>
            </a:r>
            <a:r>
              <a:rPr lang="ar-EG" sz="1800" dirty="0" smtClean="0">
                <a:solidFill>
                  <a:srgbClr val="5C5C5C">
                    <a:lumMod val="50000"/>
                  </a:srgbClr>
                </a:solidFill>
              </a:rPr>
              <a:t>المدارس قامت العديد من الجهات المانحة بالمشاركة في تمويل مشاريع الاتحاد الدولي للاتصالات بتوصيل المدارس. .</a:t>
            </a:r>
            <a:endParaRPr lang="en-US" sz="1800" dirty="0">
              <a:solidFill>
                <a:srgbClr val="5C5C5C">
                  <a:lumMod val="50000"/>
                </a:srgbClr>
              </a:solidFill>
            </a:endParaRPr>
          </a:p>
        </p:txBody>
      </p:sp>
      <p:sp>
        <p:nvSpPr>
          <p:cNvPr id="4" name="Slide Number Placeholder 3"/>
          <p:cNvSpPr>
            <a:spLocks noGrp="1"/>
          </p:cNvSpPr>
          <p:nvPr>
            <p:ph type="sldNum" sz="quarter" idx="12"/>
          </p:nvPr>
        </p:nvSpPr>
        <p:spPr/>
        <p:txBody>
          <a:bodyPr/>
          <a:lstStyle/>
          <a:p>
            <a:fld id="{50690B74-11B9-4E15-8114-4904C7C8F653}" type="slidenum">
              <a:rPr lang="en-US" smtClean="0"/>
              <a:t>6</a:t>
            </a:fld>
            <a:endParaRPr lang="en-US"/>
          </a:p>
        </p:txBody>
      </p:sp>
    </p:spTree>
    <p:extLst>
      <p:ext uri="{BB962C8B-B14F-4D97-AF65-F5344CB8AC3E}">
        <p14:creationId xmlns:p14="http://schemas.microsoft.com/office/powerpoint/2010/main" val="2541899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4824"/>
            <a:ext cx="7772400" cy="923330"/>
          </a:xfrm>
        </p:spPr>
        <p:txBody>
          <a:bodyPr/>
          <a:lstStyle/>
          <a:p>
            <a:r>
              <a:rPr lang="ar-EG" sz="5400" dirty="0" smtClean="0"/>
              <a:t>شكرا</a:t>
            </a:r>
            <a:endParaRPr lang="en-US" sz="5400" dirty="0"/>
          </a:p>
        </p:txBody>
      </p:sp>
      <p:sp>
        <p:nvSpPr>
          <p:cNvPr id="3" name="Subtitle 2"/>
          <p:cNvSpPr>
            <a:spLocks noGrp="1"/>
          </p:cNvSpPr>
          <p:nvPr>
            <p:ph type="subTitle" idx="1"/>
          </p:nvPr>
        </p:nvSpPr>
        <p:spPr>
          <a:xfrm>
            <a:off x="1371600" y="2780928"/>
            <a:ext cx="6400800" cy="646331"/>
          </a:xfrm>
          <a:noFill/>
          <a:ln w="9525">
            <a:noFill/>
            <a:miter lim="800000"/>
            <a:headEnd/>
            <a:tailEnd/>
          </a:ln>
        </p:spPr>
        <p:txBody>
          <a:bodyPr vert="horz" wrap="square" lIns="91440" tIns="45720" rIns="91440" bIns="45720" numCol="1" anchor="ctr" anchorCtr="0" compatLnSpc="1">
            <a:prstTxWarp prst="textNoShape">
              <a:avLst/>
            </a:prstTxWarp>
            <a:spAutoFit/>
          </a:bodyPr>
          <a:lstStyle/>
          <a:p>
            <a:pPr>
              <a:spcBef>
                <a:spcPct val="0"/>
              </a:spcBef>
            </a:pPr>
            <a:r>
              <a:rPr lang="en-US" sz="3600" b="1" dirty="0">
                <a:solidFill>
                  <a:srgbClr val="1B5BA2"/>
                </a:solidFill>
                <a:latin typeface="+mj-lt"/>
                <a:ea typeface="+mj-ea"/>
                <a:cs typeface="+mj-cs"/>
              </a:rPr>
              <a:t>Thank you</a:t>
            </a:r>
          </a:p>
        </p:txBody>
      </p:sp>
      <p:sp>
        <p:nvSpPr>
          <p:cNvPr id="4" name="Slide Number Placeholder 3"/>
          <p:cNvSpPr>
            <a:spLocks noGrp="1"/>
          </p:cNvSpPr>
          <p:nvPr>
            <p:ph type="sldNum" sz="quarter" idx="12"/>
          </p:nvPr>
        </p:nvSpPr>
        <p:spPr/>
        <p:txBody>
          <a:bodyPr/>
          <a:lstStyle/>
          <a:p>
            <a:fld id="{50690B74-11B9-4E15-8114-4904C7C8F653}" type="slidenum">
              <a:rPr lang="en-US" smtClean="0"/>
              <a:t>7</a:t>
            </a:fld>
            <a:endParaRPr lang="en-US"/>
          </a:p>
        </p:txBody>
      </p:sp>
      <p:sp>
        <p:nvSpPr>
          <p:cNvPr id="5" name="TextBox 4"/>
          <p:cNvSpPr txBox="1"/>
          <p:nvPr/>
        </p:nvSpPr>
        <p:spPr>
          <a:xfrm>
            <a:off x="827584" y="4337228"/>
            <a:ext cx="7488832" cy="1384995"/>
          </a:xfrm>
          <a:prstGeom prst="rect">
            <a:avLst/>
          </a:prstGeom>
          <a:noFill/>
          <a:ln w="6350">
            <a:noFill/>
          </a:ln>
        </p:spPr>
        <p:txBody>
          <a:bodyPr wrap="square" rtlCol="0">
            <a:spAutoFit/>
          </a:bodyPr>
          <a:lstStyle/>
          <a:p>
            <a:pPr algn="ctr" rtl="1"/>
            <a:r>
              <a:rPr lang="ar-EG" sz="2800" b="1" dirty="0" smtClean="0"/>
              <a:t>رودة الأميرعلي</a:t>
            </a:r>
          </a:p>
          <a:p>
            <a:pPr algn="ctr" rtl="1"/>
            <a:endParaRPr lang="ar-EG" sz="2800" b="1" dirty="0"/>
          </a:p>
          <a:p>
            <a:pPr algn="ctr" rtl="1"/>
            <a:r>
              <a:rPr lang="fr-CH" sz="2800" dirty="0" smtClean="0"/>
              <a:t>rouda.alamirali@itu.in</a:t>
            </a:r>
            <a:r>
              <a:rPr lang="fr-CH" sz="1200" dirty="0" smtClean="0"/>
              <a:t>t</a:t>
            </a:r>
            <a:endParaRPr lang="en-US" dirty="0"/>
          </a:p>
        </p:txBody>
      </p:sp>
    </p:spTree>
    <p:extLst>
      <p:ext uri="{BB962C8B-B14F-4D97-AF65-F5344CB8AC3E}">
        <p14:creationId xmlns:p14="http://schemas.microsoft.com/office/powerpoint/2010/main" val="2317222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DAEE60AB10F1439F7E4D68581AA2F8" ma:contentTypeVersion="6" ma:contentTypeDescription="Create a new document." ma:contentTypeScope="" ma:versionID="d77e90180329a6c74e4aed77bdfb5298">
  <xsd:schema xmlns:xsd="http://www.w3.org/2001/XMLSchema" xmlns:xs="http://www.w3.org/2001/XMLSchema" xmlns:p="http://schemas.microsoft.com/office/2006/metadata/properties" xmlns:ns1="http://schemas.microsoft.com/sharepoint/v3" xmlns:ns2="2e9458a7-cf77-4e38-a176-7c00460a51ce" xmlns:ns3="07f874d8-1985-4211-bd75-0b16975e87a8" targetNamespace="http://schemas.microsoft.com/office/2006/metadata/properties" ma:root="true" ma:fieldsID="d1a45afbb746a96cdb01e4d47f085c9b" ns1:_="" ns2:_="" ns3:_="">
    <xsd:import namespace="http://schemas.microsoft.com/sharepoint/v3"/>
    <xsd:import namespace="2e9458a7-cf77-4e38-a176-7c00460a51ce"/>
    <xsd:import namespace="07f874d8-1985-4211-bd75-0b16975e87a8"/>
    <xsd:element name="properties">
      <xsd:complexType>
        <xsd:sequence>
          <xsd:element name="documentManagement">
            <xsd:complexType>
              <xsd:all>
                <xsd:element ref="ns1:PublishingStartDate" minOccurs="0"/>
                <xsd:element ref="ns1:PublishingExpirationDate" minOccurs="0"/>
                <xsd:element ref="ns2:Session" minOccurs="0"/>
                <xsd:element ref="ns2:Author0" minOccurs="0"/>
                <xsd:element ref="ns2:Organization"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9458a7-cf77-4e38-a176-7c00460a51ce" elementFormDefault="qualified">
    <xsd:import namespace="http://schemas.microsoft.com/office/2006/documentManagement/types"/>
    <xsd:import namespace="http://schemas.microsoft.com/office/infopath/2007/PartnerControls"/>
    <xsd:element name="Session" ma:index="10" nillable="true" ma:displayName="Session" ma:internalName="Session">
      <xsd:simpleType>
        <xsd:restriction base="dms:Number"/>
      </xsd:simpleType>
    </xsd:element>
    <xsd:element name="Author0" ma:index="11" nillable="true" ma:displayName="Author" ma:internalName="Author0">
      <xsd:simpleType>
        <xsd:restriction base="dms:Text">
          <xsd:maxLength value="255"/>
        </xsd:restriction>
      </xsd:simpleType>
    </xsd:element>
    <xsd:element name="Organization" ma:index="12" nillable="true" ma:displayName="Organization" ma:internalName="Organiza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7f874d8-1985-4211-bd75-0b16975e87a8"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ession xmlns="2e9458a7-cf77-4e38-a176-7c00460a51ce">3</Session>
    <Author0 xmlns="2e9458a7-cf77-4e38-a176-7c00460a51ce">Rouda Alamirali</Author0>
    <Organization xmlns="2e9458a7-cf77-4e38-a176-7c00460a51ce">ITU</Organization>
  </documentManagement>
</p:properties>
</file>

<file path=customXml/itemProps1.xml><?xml version="1.0" encoding="utf-8"?>
<ds:datastoreItem xmlns:ds="http://schemas.openxmlformats.org/officeDocument/2006/customXml" ds:itemID="{17E725EC-73CA-4B6C-B2C0-919E5A36883C}"/>
</file>

<file path=customXml/itemProps2.xml><?xml version="1.0" encoding="utf-8"?>
<ds:datastoreItem xmlns:ds="http://schemas.openxmlformats.org/officeDocument/2006/customXml" ds:itemID="{044295BC-69D5-4EF3-B5BF-39A961A53515}"/>
</file>

<file path=customXml/itemProps3.xml><?xml version="1.0" encoding="utf-8"?>
<ds:datastoreItem xmlns:ds="http://schemas.openxmlformats.org/officeDocument/2006/customXml" ds:itemID="{AADFAE01-E1B9-43F7-9932-29AB8F02F08D}"/>
</file>

<file path=docProps/app.xml><?xml version="1.0" encoding="utf-8"?>
<Properties xmlns="http://schemas.openxmlformats.org/officeDocument/2006/extended-properties" xmlns:vt="http://schemas.openxmlformats.org/officeDocument/2006/docPropsVTypes">
  <Template/>
  <TotalTime>25823</TotalTime>
  <Words>582</Words>
  <Application>Microsoft Office PowerPoint</Application>
  <PresentationFormat>On-screen Show (4:3)</PresentationFormat>
  <Paragraphs>64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ITU-e</vt:lpstr>
      <vt:lpstr>PowerPoint Presentation</vt:lpstr>
      <vt:lpstr>PowerPoint Presentation</vt:lpstr>
      <vt:lpstr>الميزات والفرص</vt:lpstr>
      <vt:lpstr>التحديات</vt:lpstr>
      <vt:lpstr>الاتحاد الدولي للاتصالات والتعليم الالكتروني</vt:lpstr>
      <vt:lpstr>الاتحاد الدولي للاتصالات والتعليم الالكتروني</vt:lpstr>
      <vt:lpstr>شكرا</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تكنولوجيا المعلومات والاتصالات من أجل جودة خدمات التعليم</dc:title>
  <dc:creator>Nancy</dc:creator>
  <cp:lastModifiedBy>Alamir Ali, Rouda</cp:lastModifiedBy>
  <cp:revision>551</cp:revision>
  <cp:lastPrinted>2011-11-24T11:27:25Z</cp:lastPrinted>
  <dcterms:created xsi:type="dcterms:W3CDTF">2010-11-15T10:23:29Z</dcterms:created>
  <dcterms:modified xsi:type="dcterms:W3CDTF">2013-10-28T08:10:50Z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0x01010062DAEE60AB10F1439F7E4D68581AA2F8</vt:lpwstr>
  </property>
  <property fmtid="{D5CDD505-2E9C-101B-9397-08002B2CF9AE}" pid="3" name="Order">
    <vt:r8>4400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