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3"/>
  </p:notesMasterIdLst>
  <p:sldIdLst>
    <p:sldId id="494" r:id="rId2"/>
    <p:sldId id="502" r:id="rId3"/>
    <p:sldId id="504" r:id="rId4"/>
    <p:sldId id="505" r:id="rId5"/>
    <p:sldId id="507" r:id="rId6"/>
    <p:sldId id="508" r:id="rId7"/>
    <p:sldId id="509" r:id="rId8"/>
    <p:sldId id="510" r:id="rId9"/>
    <p:sldId id="511" r:id="rId10"/>
    <p:sldId id="513" r:id="rId11"/>
    <p:sldId id="514" r:id="rId12"/>
  </p:sldIdLst>
  <p:sldSz cx="9144000" cy="6858000" type="screen4x3"/>
  <p:notesSz cx="6781800" cy="99187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339933"/>
    <a:srgbClr val="1B5BA2"/>
    <a:srgbClr val="5F5F5F"/>
    <a:srgbClr val="DE8610"/>
    <a:srgbClr val="009A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241" autoAdjust="0"/>
    <p:restoredTop sz="94992" autoAdjust="0"/>
  </p:normalViewPr>
  <p:slideViewPr>
    <p:cSldViewPr>
      <p:cViewPr>
        <p:scale>
          <a:sx n="79" d="100"/>
          <a:sy n="79" d="100"/>
        </p:scale>
        <p:origin x="-1278"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0" d="100"/>
          <a:sy n="60" d="100"/>
        </p:scale>
        <p:origin x="-2898" y="-132"/>
      </p:cViewPr>
      <p:guideLst>
        <p:guide orient="horz" pos="3124"/>
        <p:guide pos="21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3A8D0F-8488-4CB6-8161-B9AE13C8C752}"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9D0D9D3A-6C88-41E4-A283-847A546D74BC}">
      <dgm:prSet phldrT="[Text]"/>
      <dgm:spPr/>
      <dgm:t>
        <a:bodyPr/>
        <a:lstStyle/>
        <a:p>
          <a:pPr rtl="0"/>
          <a:r>
            <a:rPr kumimoji="0" lang="en-US" b="1" i="0" u="none" strike="noStrike" cap="none" normalizeH="0" baseline="0" dirty="0" smtClean="0">
              <a:ln/>
              <a:effectLst/>
              <a:latin typeface="Times New Roman" pitchFamily="18" charset="0"/>
            </a:rPr>
            <a:t>Access to Services</a:t>
          </a:r>
          <a:endParaRPr lang="en-US" dirty="0"/>
        </a:p>
      </dgm:t>
    </dgm:pt>
    <dgm:pt modelId="{B42B4257-263F-48F1-A4DF-F2567ED7CCCE}" type="parTrans" cxnId="{E013BCE3-FA07-456D-A002-98DA7A259444}">
      <dgm:prSet/>
      <dgm:spPr/>
      <dgm:t>
        <a:bodyPr/>
        <a:lstStyle/>
        <a:p>
          <a:endParaRPr lang="en-US"/>
        </a:p>
      </dgm:t>
    </dgm:pt>
    <dgm:pt modelId="{23B12178-F20E-432C-85E5-F8EC2DCE043C}" type="sibTrans" cxnId="{E013BCE3-FA07-456D-A002-98DA7A259444}">
      <dgm:prSet/>
      <dgm:spPr/>
      <dgm:t>
        <a:bodyPr/>
        <a:lstStyle/>
        <a:p>
          <a:endParaRPr lang="en-US"/>
        </a:p>
      </dgm:t>
    </dgm:pt>
    <dgm:pt modelId="{B20B328B-46C4-4BC6-BAD4-ACDDCC4CB9F3}">
      <dgm:prSet phldrT="[Text]"/>
      <dgm:spPr/>
      <dgm:t>
        <a:bodyPr/>
        <a:lstStyle/>
        <a:p>
          <a:pPr rtl="0"/>
          <a:r>
            <a:rPr kumimoji="0" lang="en-US" b="1" i="0" u="none" strike="noStrike" cap="none" normalizeH="0" baseline="0" dirty="0" smtClean="0">
              <a:ln/>
              <a:effectLst/>
              <a:latin typeface="Times New Roman" pitchFamily="18" charset="0"/>
            </a:rPr>
            <a:t>Efficiency</a:t>
          </a:r>
          <a:r>
            <a:rPr kumimoji="0" lang="en-US" b="1" i="0" u="none" strike="noStrike" cap="none" normalizeH="0" dirty="0" smtClean="0">
              <a:ln/>
              <a:effectLst/>
              <a:latin typeface="Times New Roman" pitchFamily="18" charset="0"/>
            </a:rPr>
            <a:t> Gains in Health Services</a:t>
          </a:r>
          <a:endParaRPr lang="en-US" dirty="0"/>
        </a:p>
      </dgm:t>
    </dgm:pt>
    <dgm:pt modelId="{1D4C4659-2EDF-4B8D-8604-514E4C5E7471}" type="parTrans" cxnId="{E03A0E4F-015A-4DF6-B1D5-15A26ABFE27C}">
      <dgm:prSet/>
      <dgm:spPr/>
      <dgm:t>
        <a:bodyPr/>
        <a:lstStyle/>
        <a:p>
          <a:endParaRPr lang="en-US"/>
        </a:p>
      </dgm:t>
    </dgm:pt>
    <dgm:pt modelId="{EB7D7D4F-47A3-491E-8BF6-9D99FE5274B9}" type="sibTrans" cxnId="{E03A0E4F-015A-4DF6-B1D5-15A26ABFE27C}">
      <dgm:prSet/>
      <dgm:spPr/>
      <dgm:t>
        <a:bodyPr/>
        <a:lstStyle/>
        <a:p>
          <a:endParaRPr lang="en-US"/>
        </a:p>
      </dgm:t>
    </dgm:pt>
    <dgm:pt modelId="{1F3A1457-9E97-427A-A1D3-B5041A14CDCD}">
      <dgm:prSet phldrT="[Text]"/>
      <dgm:spPr/>
      <dgm:t>
        <a:bodyPr/>
        <a:lstStyle/>
        <a:p>
          <a:pPr rtl="0"/>
          <a:r>
            <a:rPr lang="en-US" b="1" dirty="0" smtClean="0">
              <a:latin typeface="Times New Roman" pitchFamily="18" charset="0"/>
            </a:rPr>
            <a:t>Quality and Safety of Care</a:t>
          </a:r>
          <a:endParaRPr lang="en-US" dirty="0"/>
        </a:p>
      </dgm:t>
    </dgm:pt>
    <dgm:pt modelId="{A65C8B39-FDD0-407C-AAC6-5E0BACF806FC}" type="parTrans" cxnId="{C3EBDECC-0547-4350-81C5-F6AD4B7DE301}">
      <dgm:prSet/>
      <dgm:spPr/>
      <dgm:t>
        <a:bodyPr/>
        <a:lstStyle/>
        <a:p>
          <a:endParaRPr lang="en-US"/>
        </a:p>
      </dgm:t>
    </dgm:pt>
    <dgm:pt modelId="{23802C8F-6A34-4A30-A5DE-ED481A608591}" type="sibTrans" cxnId="{C3EBDECC-0547-4350-81C5-F6AD4B7DE301}">
      <dgm:prSet/>
      <dgm:spPr/>
      <dgm:t>
        <a:bodyPr/>
        <a:lstStyle/>
        <a:p>
          <a:endParaRPr lang="en-US"/>
        </a:p>
      </dgm:t>
    </dgm:pt>
    <dgm:pt modelId="{795816C7-933B-4945-A5E1-7B4C63F5C1C8}">
      <dgm:prSet phldrT="[Text]"/>
      <dgm:spPr/>
      <dgm:t>
        <a:bodyPr/>
        <a:lstStyle/>
        <a:p>
          <a:pPr rtl="0"/>
          <a:r>
            <a:rPr kumimoji="0" lang="en-US" b="1" i="0" u="none" strike="noStrike" cap="none" normalizeH="0" baseline="0" dirty="0" smtClean="0">
              <a:ln/>
              <a:effectLst/>
              <a:latin typeface="Times New Roman" pitchFamily="18" charset="0"/>
            </a:rPr>
            <a:t>Health Monitoring and Reporting</a:t>
          </a:r>
          <a:endParaRPr lang="en-US" dirty="0"/>
        </a:p>
      </dgm:t>
    </dgm:pt>
    <dgm:pt modelId="{57C78F98-CDE1-4263-8536-8767CA47F525}" type="parTrans" cxnId="{812EF303-C5CF-420A-A5F6-AE17874C8649}">
      <dgm:prSet/>
      <dgm:spPr/>
      <dgm:t>
        <a:bodyPr/>
        <a:lstStyle/>
        <a:p>
          <a:endParaRPr lang="en-US"/>
        </a:p>
      </dgm:t>
    </dgm:pt>
    <dgm:pt modelId="{B209CF85-030F-4796-9B2E-2E34181DD456}" type="sibTrans" cxnId="{812EF303-C5CF-420A-A5F6-AE17874C8649}">
      <dgm:prSet/>
      <dgm:spPr/>
      <dgm:t>
        <a:bodyPr/>
        <a:lstStyle/>
        <a:p>
          <a:endParaRPr lang="en-US"/>
        </a:p>
      </dgm:t>
    </dgm:pt>
    <dgm:pt modelId="{4C09E617-4F59-4B44-B684-1819E511EDAE}">
      <dgm:prSet phldrT="[Text]"/>
      <dgm:spPr/>
      <dgm:t>
        <a:bodyPr/>
        <a:lstStyle/>
        <a:p>
          <a:pPr rtl="0"/>
          <a:r>
            <a:rPr kumimoji="0" lang="en-US" b="1" i="0" u="none" strike="noStrike" cap="none" normalizeH="0" baseline="0" dirty="0" smtClean="0">
              <a:ln/>
              <a:effectLst/>
              <a:latin typeface="Times New Roman" pitchFamily="18" charset="0"/>
            </a:rPr>
            <a:t>Access to Health Knowledge and Education</a:t>
          </a:r>
          <a:endParaRPr lang="en-US" dirty="0"/>
        </a:p>
      </dgm:t>
    </dgm:pt>
    <dgm:pt modelId="{3134B9B7-4C27-4002-BAF7-293203FF7F83}" type="parTrans" cxnId="{99C2FF37-6594-4813-8FD2-801FA344226E}">
      <dgm:prSet/>
      <dgm:spPr/>
      <dgm:t>
        <a:bodyPr/>
        <a:lstStyle/>
        <a:p>
          <a:endParaRPr lang="en-US"/>
        </a:p>
      </dgm:t>
    </dgm:pt>
    <dgm:pt modelId="{2BEE65DB-6C7C-4284-A0E7-1CB0827E834D}" type="sibTrans" cxnId="{99C2FF37-6594-4813-8FD2-801FA344226E}">
      <dgm:prSet/>
      <dgm:spPr/>
      <dgm:t>
        <a:bodyPr/>
        <a:lstStyle/>
        <a:p>
          <a:endParaRPr lang="en-US"/>
        </a:p>
      </dgm:t>
    </dgm:pt>
    <dgm:pt modelId="{81579E00-C7AB-40A9-9D02-AEA80B4BAFA7}">
      <dgm:prSet phldrT="[Text]"/>
      <dgm:spPr/>
      <dgm:t>
        <a:bodyPr/>
        <a:lstStyle/>
        <a:p>
          <a:pPr rtl="0"/>
          <a:r>
            <a:rPr kumimoji="0" lang="en-US" b="1" i="0" u="none" strike="noStrike" cap="none" normalizeH="0" baseline="0" dirty="0" smtClean="0">
              <a:ln/>
              <a:effectLst/>
              <a:latin typeface="Times New Roman" pitchFamily="18" charset="0"/>
            </a:rPr>
            <a:t>Operations Planning and Management</a:t>
          </a:r>
          <a:endParaRPr lang="en-US" dirty="0"/>
        </a:p>
      </dgm:t>
    </dgm:pt>
    <dgm:pt modelId="{BA5133AF-A20A-47F2-8020-2272C2E819BB}" type="parTrans" cxnId="{89D69E25-C605-4194-BD62-46A85A6B9626}">
      <dgm:prSet/>
      <dgm:spPr/>
      <dgm:t>
        <a:bodyPr/>
        <a:lstStyle/>
        <a:p>
          <a:endParaRPr lang="en-US"/>
        </a:p>
      </dgm:t>
    </dgm:pt>
    <dgm:pt modelId="{1FE4BDBF-B61D-4F84-8CA5-A835B2AE3AC8}" type="sibTrans" cxnId="{89D69E25-C605-4194-BD62-46A85A6B9626}">
      <dgm:prSet/>
      <dgm:spPr/>
      <dgm:t>
        <a:bodyPr/>
        <a:lstStyle/>
        <a:p>
          <a:endParaRPr lang="en-US"/>
        </a:p>
      </dgm:t>
    </dgm:pt>
    <dgm:pt modelId="{F2D64A54-1309-4D07-AA4B-903A05FC4496}">
      <dgm:prSet phldrT="[Text]"/>
      <dgm:spPr/>
      <dgm:t>
        <a:bodyPr/>
        <a:lstStyle/>
        <a:p>
          <a:pPr rtl="0"/>
          <a:r>
            <a:rPr kumimoji="0" lang="en-US" b="1" i="0" u="none" strike="noStrike" cap="none" normalizeH="0" baseline="0" dirty="0" smtClean="0">
              <a:ln/>
              <a:effectLst/>
              <a:latin typeface="Times New Roman" pitchFamily="18" charset="0"/>
            </a:rPr>
            <a:t>Empowering Individuals</a:t>
          </a:r>
          <a:endParaRPr lang="en-US" dirty="0"/>
        </a:p>
      </dgm:t>
    </dgm:pt>
    <dgm:pt modelId="{88E3E49F-A402-4B1B-9C24-6B8FFA14E413}" type="parTrans" cxnId="{073CF1FB-EC7A-4B37-A258-8467582EC8D3}">
      <dgm:prSet/>
      <dgm:spPr/>
      <dgm:t>
        <a:bodyPr/>
        <a:lstStyle/>
        <a:p>
          <a:endParaRPr lang="en-US"/>
        </a:p>
      </dgm:t>
    </dgm:pt>
    <dgm:pt modelId="{F2AC9000-36BB-4D33-815A-7BCD697232A9}" type="sibTrans" cxnId="{073CF1FB-EC7A-4B37-A258-8467582EC8D3}">
      <dgm:prSet/>
      <dgm:spPr/>
      <dgm:t>
        <a:bodyPr/>
        <a:lstStyle/>
        <a:p>
          <a:endParaRPr lang="en-US"/>
        </a:p>
      </dgm:t>
    </dgm:pt>
    <dgm:pt modelId="{C7CA261D-DD3F-4B8E-BD63-CDD72F83997B}">
      <dgm:prSet phldrT="[Text]"/>
      <dgm:spPr/>
      <dgm:t>
        <a:bodyPr/>
        <a:lstStyle/>
        <a:p>
          <a:pPr rtl="0"/>
          <a:r>
            <a:rPr kumimoji="0" lang="en-US" b="1" i="0" u="none" strike="noStrike" cap="none" normalizeH="0" baseline="0" dirty="0" smtClean="0">
              <a:ln/>
              <a:effectLst/>
              <a:latin typeface="Times New Roman" pitchFamily="18" charset="0"/>
            </a:rPr>
            <a:t>Innovation</a:t>
          </a:r>
          <a:r>
            <a:rPr kumimoji="0" lang="en-US" b="1" i="0" u="none" strike="noStrike" cap="none" normalizeH="0" dirty="0" smtClean="0">
              <a:ln/>
              <a:effectLst/>
              <a:latin typeface="Times New Roman" pitchFamily="18" charset="0"/>
            </a:rPr>
            <a:t> and Growth</a:t>
          </a:r>
          <a:endParaRPr lang="en-US" dirty="0"/>
        </a:p>
      </dgm:t>
    </dgm:pt>
    <dgm:pt modelId="{265C4579-5379-47B7-9C2D-D6715F3A4E9A}" type="parTrans" cxnId="{2F904EC4-C684-49C9-A0FA-E23B995E9027}">
      <dgm:prSet/>
      <dgm:spPr/>
      <dgm:t>
        <a:bodyPr/>
        <a:lstStyle/>
        <a:p>
          <a:endParaRPr lang="en-US"/>
        </a:p>
      </dgm:t>
    </dgm:pt>
    <dgm:pt modelId="{B4CE629A-9C75-424F-9F4E-1D11C92012E3}" type="sibTrans" cxnId="{2F904EC4-C684-49C9-A0FA-E23B995E9027}">
      <dgm:prSet/>
      <dgm:spPr/>
      <dgm:t>
        <a:bodyPr/>
        <a:lstStyle/>
        <a:p>
          <a:endParaRPr lang="en-US"/>
        </a:p>
      </dgm:t>
    </dgm:pt>
    <dgm:pt modelId="{7C77B65A-CC46-4009-B340-99775FFE10F5}" type="pres">
      <dgm:prSet presAssocID="{503A8D0F-8488-4CB6-8161-B9AE13C8C752}" presName="vert0" presStyleCnt="0">
        <dgm:presLayoutVars>
          <dgm:dir/>
          <dgm:animOne val="branch"/>
          <dgm:animLvl val="lvl"/>
        </dgm:presLayoutVars>
      </dgm:prSet>
      <dgm:spPr/>
      <dgm:t>
        <a:bodyPr/>
        <a:lstStyle/>
        <a:p>
          <a:endParaRPr lang="en-US"/>
        </a:p>
      </dgm:t>
    </dgm:pt>
    <dgm:pt modelId="{FDB2130B-3770-4977-8E76-D22D1C0BED8A}" type="pres">
      <dgm:prSet presAssocID="{9D0D9D3A-6C88-41E4-A283-847A546D74BC}" presName="thickLine" presStyleLbl="alignNode1" presStyleIdx="0" presStyleCnt="8"/>
      <dgm:spPr/>
    </dgm:pt>
    <dgm:pt modelId="{5468E88A-5FA1-4D6E-8FC5-009AB2D60BEE}" type="pres">
      <dgm:prSet presAssocID="{9D0D9D3A-6C88-41E4-A283-847A546D74BC}" presName="horz1" presStyleCnt="0"/>
      <dgm:spPr/>
    </dgm:pt>
    <dgm:pt modelId="{D45D1483-5C5A-4722-A3B8-63449E3FDC65}" type="pres">
      <dgm:prSet presAssocID="{9D0D9D3A-6C88-41E4-A283-847A546D74BC}" presName="tx1" presStyleLbl="revTx" presStyleIdx="0" presStyleCnt="8"/>
      <dgm:spPr/>
      <dgm:t>
        <a:bodyPr/>
        <a:lstStyle/>
        <a:p>
          <a:endParaRPr lang="en-US"/>
        </a:p>
      </dgm:t>
    </dgm:pt>
    <dgm:pt modelId="{1ACD8864-8FA3-46ED-AF11-4E1A70B2CF69}" type="pres">
      <dgm:prSet presAssocID="{9D0D9D3A-6C88-41E4-A283-847A546D74BC}" presName="vert1" presStyleCnt="0"/>
      <dgm:spPr/>
    </dgm:pt>
    <dgm:pt modelId="{1EA03D08-6FDF-459D-8917-F8E743072D37}" type="pres">
      <dgm:prSet presAssocID="{B20B328B-46C4-4BC6-BAD4-ACDDCC4CB9F3}" presName="thickLine" presStyleLbl="alignNode1" presStyleIdx="1" presStyleCnt="8"/>
      <dgm:spPr/>
    </dgm:pt>
    <dgm:pt modelId="{90B441AA-C2D2-4F86-BEFF-61094D043EAE}" type="pres">
      <dgm:prSet presAssocID="{B20B328B-46C4-4BC6-BAD4-ACDDCC4CB9F3}" presName="horz1" presStyleCnt="0"/>
      <dgm:spPr/>
    </dgm:pt>
    <dgm:pt modelId="{2C7697A5-76EE-4066-BAB5-D78FB661BB77}" type="pres">
      <dgm:prSet presAssocID="{B20B328B-46C4-4BC6-BAD4-ACDDCC4CB9F3}" presName="tx1" presStyleLbl="revTx" presStyleIdx="1" presStyleCnt="8"/>
      <dgm:spPr/>
      <dgm:t>
        <a:bodyPr/>
        <a:lstStyle/>
        <a:p>
          <a:endParaRPr lang="en-US"/>
        </a:p>
      </dgm:t>
    </dgm:pt>
    <dgm:pt modelId="{F7A8AFF4-AC62-4D92-9CA3-F5966F7CF6BE}" type="pres">
      <dgm:prSet presAssocID="{B20B328B-46C4-4BC6-BAD4-ACDDCC4CB9F3}" presName="vert1" presStyleCnt="0"/>
      <dgm:spPr/>
    </dgm:pt>
    <dgm:pt modelId="{D0DDDFE2-C5AA-49DF-99E2-D9598734341E}" type="pres">
      <dgm:prSet presAssocID="{1F3A1457-9E97-427A-A1D3-B5041A14CDCD}" presName="thickLine" presStyleLbl="alignNode1" presStyleIdx="2" presStyleCnt="8"/>
      <dgm:spPr/>
    </dgm:pt>
    <dgm:pt modelId="{F21D8A0B-EACB-40EE-B505-CCAFCC5B7918}" type="pres">
      <dgm:prSet presAssocID="{1F3A1457-9E97-427A-A1D3-B5041A14CDCD}" presName="horz1" presStyleCnt="0"/>
      <dgm:spPr/>
    </dgm:pt>
    <dgm:pt modelId="{6DEED479-58F4-40AE-ADE1-95A89279DEA6}" type="pres">
      <dgm:prSet presAssocID="{1F3A1457-9E97-427A-A1D3-B5041A14CDCD}" presName="tx1" presStyleLbl="revTx" presStyleIdx="2" presStyleCnt="8"/>
      <dgm:spPr/>
      <dgm:t>
        <a:bodyPr/>
        <a:lstStyle/>
        <a:p>
          <a:endParaRPr lang="en-US"/>
        </a:p>
      </dgm:t>
    </dgm:pt>
    <dgm:pt modelId="{C4EEAC85-3AF1-4E9F-BECB-7E29F4ABAA0A}" type="pres">
      <dgm:prSet presAssocID="{1F3A1457-9E97-427A-A1D3-B5041A14CDCD}" presName="vert1" presStyleCnt="0"/>
      <dgm:spPr/>
    </dgm:pt>
    <dgm:pt modelId="{7EBBFF5F-E7F4-4FC2-8FDE-185431CA3D8C}" type="pres">
      <dgm:prSet presAssocID="{795816C7-933B-4945-A5E1-7B4C63F5C1C8}" presName="thickLine" presStyleLbl="alignNode1" presStyleIdx="3" presStyleCnt="8"/>
      <dgm:spPr/>
    </dgm:pt>
    <dgm:pt modelId="{29D25FF0-0FEF-4C73-9B0E-AA3BE38C02CC}" type="pres">
      <dgm:prSet presAssocID="{795816C7-933B-4945-A5E1-7B4C63F5C1C8}" presName="horz1" presStyleCnt="0"/>
      <dgm:spPr/>
    </dgm:pt>
    <dgm:pt modelId="{47872487-9F38-40C5-A88B-D8AF1F81C616}" type="pres">
      <dgm:prSet presAssocID="{795816C7-933B-4945-A5E1-7B4C63F5C1C8}" presName="tx1" presStyleLbl="revTx" presStyleIdx="3" presStyleCnt="8"/>
      <dgm:spPr/>
      <dgm:t>
        <a:bodyPr/>
        <a:lstStyle/>
        <a:p>
          <a:endParaRPr lang="en-US"/>
        </a:p>
      </dgm:t>
    </dgm:pt>
    <dgm:pt modelId="{429D8A95-6970-4C10-976A-5E391230EAB4}" type="pres">
      <dgm:prSet presAssocID="{795816C7-933B-4945-A5E1-7B4C63F5C1C8}" presName="vert1" presStyleCnt="0"/>
      <dgm:spPr/>
    </dgm:pt>
    <dgm:pt modelId="{4CB1DE91-C6BF-4480-B29C-2325DC88E205}" type="pres">
      <dgm:prSet presAssocID="{4C09E617-4F59-4B44-B684-1819E511EDAE}" presName="thickLine" presStyleLbl="alignNode1" presStyleIdx="4" presStyleCnt="8"/>
      <dgm:spPr/>
    </dgm:pt>
    <dgm:pt modelId="{FADD1CA6-B500-4808-B682-DC4FFD63F7B0}" type="pres">
      <dgm:prSet presAssocID="{4C09E617-4F59-4B44-B684-1819E511EDAE}" presName="horz1" presStyleCnt="0"/>
      <dgm:spPr/>
    </dgm:pt>
    <dgm:pt modelId="{2AE6625D-05B2-4455-8AF7-6EAB479E267C}" type="pres">
      <dgm:prSet presAssocID="{4C09E617-4F59-4B44-B684-1819E511EDAE}" presName="tx1" presStyleLbl="revTx" presStyleIdx="4" presStyleCnt="8"/>
      <dgm:spPr/>
      <dgm:t>
        <a:bodyPr/>
        <a:lstStyle/>
        <a:p>
          <a:endParaRPr lang="en-US"/>
        </a:p>
      </dgm:t>
    </dgm:pt>
    <dgm:pt modelId="{6C77FA02-E321-429D-B54F-982D4C9AE908}" type="pres">
      <dgm:prSet presAssocID="{4C09E617-4F59-4B44-B684-1819E511EDAE}" presName="vert1" presStyleCnt="0"/>
      <dgm:spPr/>
    </dgm:pt>
    <dgm:pt modelId="{96F44C16-7583-4F96-A7A5-C73A8B99C5BC}" type="pres">
      <dgm:prSet presAssocID="{81579E00-C7AB-40A9-9D02-AEA80B4BAFA7}" presName="thickLine" presStyleLbl="alignNode1" presStyleIdx="5" presStyleCnt="8"/>
      <dgm:spPr/>
    </dgm:pt>
    <dgm:pt modelId="{3B06789F-3263-459E-9C9B-E951416DCA15}" type="pres">
      <dgm:prSet presAssocID="{81579E00-C7AB-40A9-9D02-AEA80B4BAFA7}" presName="horz1" presStyleCnt="0"/>
      <dgm:spPr/>
    </dgm:pt>
    <dgm:pt modelId="{2C99D5E4-8A3E-4349-90BF-F7E2AA85670B}" type="pres">
      <dgm:prSet presAssocID="{81579E00-C7AB-40A9-9D02-AEA80B4BAFA7}" presName="tx1" presStyleLbl="revTx" presStyleIdx="5" presStyleCnt="8"/>
      <dgm:spPr/>
      <dgm:t>
        <a:bodyPr/>
        <a:lstStyle/>
        <a:p>
          <a:endParaRPr lang="en-US"/>
        </a:p>
      </dgm:t>
    </dgm:pt>
    <dgm:pt modelId="{9C1BBC83-87E1-4DA8-9A2A-8A7BA9F4E8B4}" type="pres">
      <dgm:prSet presAssocID="{81579E00-C7AB-40A9-9D02-AEA80B4BAFA7}" presName="vert1" presStyleCnt="0"/>
      <dgm:spPr/>
    </dgm:pt>
    <dgm:pt modelId="{D55398B1-1B8F-45DC-ACDC-CB00A0AC601C}" type="pres">
      <dgm:prSet presAssocID="{F2D64A54-1309-4D07-AA4B-903A05FC4496}" presName="thickLine" presStyleLbl="alignNode1" presStyleIdx="6" presStyleCnt="8"/>
      <dgm:spPr/>
    </dgm:pt>
    <dgm:pt modelId="{79CDC5B7-DF1E-464E-806B-06F7B0A5F697}" type="pres">
      <dgm:prSet presAssocID="{F2D64A54-1309-4D07-AA4B-903A05FC4496}" presName="horz1" presStyleCnt="0"/>
      <dgm:spPr/>
    </dgm:pt>
    <dgm:pt modelId="{170E56F9-851C-4AA8-81E0-EC2AC489478E}" type="pres">
      <dgm:prSet presAssocID="{F2D64A54-1309-4D07-AA4B-903A05FC4496}" presName="tx1" presStyleLbl="revTx" presStyleIdx="6" presStyleCnt="8"/>
      <dgm:spPr/>
      <dgm:t>
        <a:bodyPr/>
        <a:lstStyle/>
        <a:p>
          <a:endParaRPr lang="en-US"/>
        </a:p>
      </dgm:t>
    </dgm:pt>
    <dgm:pt modelId="{56703DF7-F39F-4926-8F36-1ACD621F80A2}" type="pres">
      <dgm:prSet presAssocID="{F2D64A54-1309-4D07-AA4B-903A05FC4496}" presName="vert1" presStyleCnt="0"/>
      <dgm:spPr/>
    </dgm:pt>
    <dgm:pt modelId="{26821947-0E83-4B05-AF66-F219AA5BCFCB}" type="pres">
      <dgm:prSet presAssocID="{C7CA261D-DD3F-4B8E-BD63-CDD72F83997B}" presName="thickLine" presStyleLbl="alignNode1" presStyleIdx="7" presStyleCnt="8"/>
      <dgm:spPr/>
    </dgm:pt>
    <dgm:pt modelId="{11EBB213-5997-4881-9E8D-2CB69A31A711}" type="pres">
      <dgm:prSet presAssocID="{C7CA261D-DD3F-4B8E-BD63-CDD72F83997B}" presName="horz1" presStyleCnt="0"/>
      <dgm:spPr/>
    </dgm:pt>
    <dgm:pt modelId="{B0971E5D-EF9D-4951-9BAD-342FA77AFC69}" type="pres">
      <dgm:prSet presAssocID="{C7CA261D-DD3F-4B8E-BD63-CDD72F83997B}" presName="tx1" presStyleLbl="revTx" presStyleIdx="7" presStyleCnt="8"/>
      <dgm:spPr/>
      <dgm:t>
        <a:bodyPr/>
        <a:lstStyle/>
        <a:p>
          <a:endParaRPr lang="en-US"/>
        </a:p>
      </dgm:t>
    </dgm:pt>
    <dgm:pt modelId="{93D28345-5753-4DB3-9CD9-E83D8D14410D}" type="pres">
      <dgm:prSet presAssocID="{C7CA261D-DD3F-4B8E-BD63-CDD72F83997B}" presName="vert1" presStyleCnt="0"/>
      <dgm:spPr/>
    </dgm:pt>
  </dgm:ptLst>
  <dgm:cxnLst>
    <dgm:cxn modelId="{BE928AD9-FD3A-4C18-AE38-4E405B05D328}" type="presOf" srcId="{F2D64A54-1309-4D07-AA4B-903A05FC4496}" destId="{170E56F9-851C-4AA8-81E0-EC2AC489478E}" srcOrd="0" destOrd="0" presId="urn:microsoft.com/office/officeart/2008/layout/LinedList"/>
    <dgm:cxn modelId="{E03A0E4F-015A-4DF6-B1D5-15A26ABFE27C}" srcId="{503A8D0F-8488-4CB6-8161-B9AE13C8C752}" destId="{B20B328B-46C4-4BC6-BAD4-ACDDCC4CB9F3}" srcOrd="1" destOrd="0" parTransId="{1D4C4659-2EDF-4B8D-8604-514E4C5E7471}" sibTransId="{EB7D7D4F-47A3-491E-8BF6-9D99FE5274B9}"/>
    <dgm:cxn modelId="{AA1A117F-F451-495C-9687-A8DA9D76F4AB}" type="presOf" srcId="{795816C7-933B-4945-A5E1-7B4C63F5C1C8}" destId="{47872487-9F38-40C5-A88B-D8AF1F81C616}" srcOrd="0" destOrd="0" presId="urn:microsoft.com/office/officeart/2008/layout/LinedList"/>
    <dgm:cxn modelId="{89D69E25-C605-4194-BD62-46A85A6B9626}" srcId="{503A8D0F-8488-4CB6-8161-B9AE13C8C752}" destId="{81579E00-C7AB-40A9-9D02-AEA80B4BAFA7}" srcOrd="5" destOrd="0" parTransId="{BA5133AF-A20A-47F2-8020-2272C2E819BB}" sibTransId="{1FE4BDBF-B61D-4F84-8CA5-A835B2AE3AC8}"/>
    <dgm:cxn modelId="{074A4AFA-2958-4C61-960E-F64FA9CD7BF4}" type="presOf" srcId="{81579E00-C7AB-40A9-9D02-AEA80B4BAFA7}" destId="{2C99D5E4-8A3E-4349-90BF-F7E2AA85670B}" srcOrd="0" destOrd="0" presId="urn:microsoft.com/office/officeart/2008/layout/LinedList"/>
    <dgm:cxn modelId="{6EF34402-A3D3-439F-810B-1A91511B9FFC}" type="presOf" srcId="{B20B328B-46C4-4BC6-BAD4-ACDDCC4CB9F3}" destId="{2C7697A5-76EE-4066-BAB5-D78FB661BB77}" srcOrd="0" destOrd="0" presId="urn:microsoft.com/office/officeart/2008/layout/LinedList"/>
    <dgm:cxn modelId="{02745AEA-5A87-4D0D-A869-B3FAAB823E17}" type="presOf" srcId="{C7CA261D-DD3F-4B8E-BD63-CDD72F83997B}" destId="{B0971E5D-EF9D-4951-9BAD-342FA77AFC69}" srcOrd="0" destOrd="0" presId="urn:microsoft.com/office/officeart/2008/layout/LinedList"/>
    <dgm:cxn modelId="{99C2FF37-6594-4813-8FD2-801FA344226E}" srcId="{503A8D0F-8488-4CB6-8161-B9AE13C8C752}" destId="{4C09E617-4F59-4B44-B684-1819E511EDAE}" srcOrd="4" destOrd="0" parTransId="{3134B9B7-4C27-4002-BAF7-293203FF7F83}" sibTransId="{2BEE65DB-6C7C-4284-A0E7-1CB0827E834D}"/>
    <dgm:cxn modelId="{B1C81575-CC90-41B6-A167-B65AE0A84CD3}" type="presOf" srcId="{9D0D9D3A-6C88-41E4-A283-847A546D74BC}" destId="{D45D1483-5C5A-4722-A3B8-63449E3FDC65}" srcOrd="0" destOrd="0" presId="urn:microsoft.com/office/officeart/2008/layout/LinedList"/>
    <dgm:cxn modelId="{2F904EC4-C684-49C9-A0FA-E23B995E9027}" srcId="{503A8D0F-8488-4CB6-8161-B9AE13C8C752}" destId="{C7CA261D-DD3F-4B8E-BD63-CDD72F83997B}" srcOrd="7" destOrd="0" parTransId="{265C4579-5379-47B7-9C2D-D6715F3A4E9A}" sibTransId="{B4CE629A-9C75-424F-9F4E-1D11C92012E3}"/>
    <dgm:cxn modelId="{EF9B2D69-2D8D-4001-B372-009ACEE0C7CC}" type="presOf" srcId="{1F3A1457-9E97-427A-A1D3-B5041A14CDCD}" destId="{6DEED479-58F4-40AE-ADE1-95A89279DEA6}" srcOrd="0" destOrd="0" presId="urn:microsoft.com/office/officeart/2008/layout/LinedList"/>
    <dgm:cxn modelId="{812EF303-C5CF-420A-A5F6-AE17874C8649}" srcId="{503A8D0F-8488-4CB6-8161-B9AE13C8C752}" destId="{795816C7-933B-4945-A5E1-7B4C63F5C1C8}" srcOrd="3" destOrd="0" parTransId="{57C78F98-CDE1-4263-8536-8767CA47F525}" sibTransId="{B209CF85-030F-4796-9B2E-2E34181DD456}"/>
    <dgm:cxn modelId="{C3EBDECC-0547-4350-81C5-F6AD4B7DE301}" srcId="{503A8D0F-8488-4CB6-8161-B9AE13C8C752}" destId="{1F3A1457-9E97-427A-A1D3-B5041A14CDCD}" srcOrd="2" destOrd="0" parTransId="{A65C8B39-FDD0-407C-AAC6-5E0BACF806FC}" sibTransId="{23802C8F-6A34-4A30-A5DE-ED481A608591}"/>
    <dgm:cxn modelId="{C4FC6B4F-9772-4947-AFD9-497051DB774B}" type="presOf" srcId="{503A8D0F-8488-4CB6-8161-B9AE13C8C752}" destId="{7C77B65A-CC46-4009-B340-99775FFE10F5}" srcOrd="0" destOrd="0" presId="urn:microsoft.com/office/officeart/2008/layout/LinedList"/>
    <dgm:cxn modelId="{073CF1FB-EC7A-4B37-A258-8467582EC8D3}" srcId="{503A8D0F-8488-4CB6-8161-B9AE13C8C752}" destId="{F2D64A54-1309-4D07-AA4B-903A05FC4496}" srcOrd="6" destOrd="0" parTransId="{88E3E49F-A402-4B1B-9C24-6B8FFA14E413}" sibTransId="{F2AC9000-36BB-4D33-815A-7BCD697232A9}"/>
    <dgm:cxn modelId="{D7F0249D-D67D-43D6-A2FF-408018FFF997}" type="presOf" srcId="{4C09E617-4F59-4B44-B684-1819E511EDAE}" destId="{2AE6625D-05B2-4455-8AF7-6EAB479E267C}" srcOrd="0" destOrd="0" presId="urn:microsoft.com/office/officeart/2008/layout/LinedList"/>
    <dgm:cxn modelId="{E013BCE3-FA07-456D-A002-98DA7A259444}" srcId="{503A8D0F-8488-4CB6-8161-B9AE13C8C752}" destId="{9D0D9D3A-6C88-41E4-A283-847A546D74BC}" srcOrd="0" destOrd="0" parTransId="{B42B4257-263F-48F1-A4DF-F2567ED7CCCE}" sibTransId="{23B12178-F20E-432C-85E5-F8EC2DCE043C}"/>
    <dgm:cxn modelId="{46AE3FE7-0E55-46B2-B4CC-CF65669594E2}" type="presParOf" srcId="{7C77B65A-CC46-4009-B340-99775FFE10F5}" destId="{FDB2130B-3770-4977-8E76-D22D1C0BED8A}" srcOrd="0" destOrd="0" presId="urn:microsoft.com/office/officeart/2008/layout/LinedList"/>
    <dgm:cxn modelId="{A1068098-BABE-4CFE-8DBF-C35B684A4F15}" type="presParOf" srcId="{7C77B65A-CC46-4009-B340-99775FFE10F5}" destId="{5468E88A-5FA1-4D6E-8FC5-009AB2D60BEE}" srcOrd="1" destOrd="0" presId="urn:microsoft.com/office/officeart/2008/layout/LinedList"/>
    <dgm:cxn modelId="{4BA12163-CBB8-4540-AFDE-76C41A68B309}" type="presParOf" srcId="{5468E88A-5FA1-4D6E-8FC5-009AB2D60BEE}" destId="{D45D1483-5C5A-4722-A3B8-63449E3FDC65}" srcOrd="0" destOrd="0" presId="urn:microsoft.com/office/officeart/2008/layout/LinedList"/>
    <dgm:cxn modelId="{3D508921-8DCC-433C-957E-DE299B524ADE}" type="presParOf" srcId="{5468E88A-5FA1-4D6E-8FC5-009AB2D60BEE}" destId="{1ACD8864-8FA3-46ED-AF11-4E1A70B2CF69}" srcOrd="1" destOrd="0" presId="urn:microsoft.com/office/officeart/2008/layout/LinedList"/>
    <dgm:cxn modelId="{3E5242CA-A19C-455B-AD0A-DBD19E7D690A}" type="presParOf" srcId="{7C77B65A-CC46-4009-B340-99775FFE10F5}" destId="{1EA03D08-6FDF-459D-8917-F8E743072D37}" srcOrd="2" destOrd="0" presId="urn:microsoft.com/office/officeart/2008/layout/LinedList"/>
    <dgm:cxn modelId="{1F708B4F-C3D0-4843-B4A2-2E644C558476}" type="presParOf" srcId="{7C77B65A-CC46-4009-B340-99775FFE10F5}" destId="{90B441AA-C2D2-4F86-BEFF-61094D043EAE}" srcOrd="3" destOrd="0" presId="urn:microsoft.com/office/officeart/2008/layout/LinedList"/>
    <dgm:cxn modelId="{B084D366-9867-405D-9107-0737D1C555EC}" type="presParOf" srcId="{90B441AA-C2D2-4F86-BEFF-61094D043EAE}" destId="{2C7697A5-76EE-4066-BAB5-D78FB661BB77}" srcOrd="0" destOrd="0" presId="urn:microsoft.com/office/officeart/2008/layout/LinedList"/>
    <dgm:cxn modelId="{31ABD383-4F15-4AD9-9E1D-B1BB505F17FF}" type="presParOf" srcId="{90B441AA-C2D2-4F86-BEFF-61094D043EAE}" destId="{F7A8AFF4-AC62-4D92-9CA3-F5966F7CF6BE}" srcOrd="1" destOrd="0" presId="urn:microsoft.com/office/officeart/2008/layout/LinedList"/>
    <dgm:cxn modelId="{E0D7D19C-0BA4-44B5-8EE5-F59F19E8347F}" type="presParOf" srcId="{7C77B65A-CC46-4009-B340-99775FFE10F5}" destId="{D0DDDFE2-C5AA-49DF-99E2-D9598734341E}" srcOrd="4" destOrd="0" presId="urn:microsoft.com/office/officeart/2008/layout/LinedList"/>
    <dgm:cxn modelId="{B8734E67-9D30-4106-BDCE-59B3C471BEED}" type="presParOf" srcId="{7C77B65A-CC46-4009-B340-99775FFE10F5}" destId="{F21D8A0B-EACB-40EE-B505-CCAFCC5B7918}" srcOrd="5" destOrd="0" presId="urn:microsoft.com/office/officeart/2008/layout/LinedList"/>
    <dgm:cxn modelId="{D62CB81E-591E-469F-84DE-DE066E769445}" type="presParOf" srcId="{F21D8A0B-EACB-40EE-B505-CCAFCC5B7918}" destId="{6DEED479-58F4-40AE-ADE1-95A89279DEA6}" srcOrd="0" destOrd="0" presId="urn:microsoft.com/office/officeart/2008/layout/LinedList"/>
    <dgm:cxn modelId="{1FE8E362-35A5-41A6-96B9-E1340B748D2A}" type="presParOf" srcId="{F21D8A0B-EACB-40EE-B505-CCAFCC5B7918}" destId="{C4EEAC85-3AF1-4E9F-BECB-7E29F4ABAA0A}" srcOrd="1" destOrd="0" presId="urn:microsoft.com/office/officeart/2008/layout/LinedList"/>
    <dgm:cxn modelId="{A9FB9F8A-6F2B-4DC5-8C2F-7544066081E3}" type="presParOf" srcId="{7C77B65A-CC46-4009-B340-99775FFE10F5}" destId="{7EBBFF5F-E7F4-4FC2-8FDE-185431CA3D8C}" srcOrd="6" destOrd="0" presId="urn:microsoft.com/office/officeart/2008/layout/LinedList"/>
    <dgm:cxn modelId="{531CB948-D530-4615-A149-A90DD693ACF7}" type="presParOf" srcId="{7C77B65A-CC46-4009-B340-99775FFE10F5}" destId="{29D25FF0-0FEF-4C73-9B0E-AA3BE38C02CC}" srcOrd="7" destOrd="0" presId="urn:microsoft.com/office/officeart/2008/layout/LinedList"/>
    <dgm:cxn modelId="{940876AA-140D-444E-B58E-8E8B2B189581}" type="presParOf" srcId="{29D25FF0-0FEF-4C73-9B0E-AA3BE38C02CC}" destId="{47872487-9F38-40C5-A88B-D8AF1F81C616}" srcOrd="0" destOrd="0" presId="urn:microsoft.com/office/officeart/2008/layout/LinedList"/>
    <dgm:cxn modelId="{F8633B0F-2181-4A48-9A91-7DD61C4C687E}" type="presParOf" srcId="{29D25FF0-0FEF-4C73-9B0E-AA3BE38C02CC}" destId="{429D8A95-6970-4C10-976A-5E391230EAB4}" srcOrd="1" destOrd="0" presId="urn:microsoft.com/office/officeart/2008/layout/LinedList"/>
    <dgm:cxn modelId="{F789511A-7356-469E-B4F6-F98E2A300727}" type="presParOf" srcId="{7C77B65A-CC46-4009-B340-99775FFE10F5}" destId="{4CB1DE91-C6BF-4480-B29C-2325DC88E205}" srcOrd="8" destOrd="0" presId="urn:microsoft.com/office/officeart/2008/layout/LinedList"/>
    <dgm:cxn modelId="{1F849C60-3FA4-4ECC-8BFA-323D2AD09405}" type="presParOf" srcId="{7C77B65A-CC46-4009-B340-99775FFE10F5}" destId="{FADD1CA6-B500-4808-B682-DC4FFD63F7B0}" srcOrd="9" destOrd="0" presId="urn:microsoft.com/office/officeart/2008/layout/LinedList"/>
    <dgm:cxn modelId="{52DB9438-4AE9-4591-8BB2-93A102EB4D25}" type="presParOf" srcId="{FADD1CA6-B500-4808-B682-DC4FFD63F7B0}" destId="{2AE6625D-05B2-4455-8AF7-6EAB479E267C}" srcOrd="0" destOrd="0" presId="urn:microsoft.com/office/officeart/2008/layout/LinedList"/>
    <dgm:cxn modelId="{90520E9C-B6AC-4520-9D6B-63EBC9542E74}" type="presParOf" srcId="{FADD1CA6-B500-4808-B682-DC4FFD63F7B0}" destId="{6C77FA02-E321-429D-B54F-982D4C9AE908}" srcOrd="1" destOrd="0" presId="urn:microsoft.com/office/officeart/2008/layout/LinedList"/>
    <dgm:cxn modelId="{C8F873CA-D336-4285-8E02-27FB15E90AA8}" type="presParOf" srcId="{7C77B65A-CC46-4009-B340-99775FFE10F5}" destId="{96F44C16-7583-4F96-A7A5-C73A8B99C5BC}" srcOrd="10" destOrd="0" presId="urn:microsoft.com/office/officeart/2008/layout/LinedList"/>
    <dgm:cxn modelId="{2833AD23-87D9-4D22-8618-4839919C3FAD}" type="presParOf" srcId="{7C77B65A-CC46-4009-B340-99775FFE10F5}" destId="{3B06789F-3263-459E-9C9B-E951416DCA15}" srcOrd="11" destOrd="0" presId="urn:microsoft.com/office/officeart/2008/layout/LinedList"/>
    <dgm:cxn modelId="{26FD964A-6083-4F11-8D85-00DAB4BE0895}" type="presParOf" srcId="{3B06789F-3263-459E-9C9B-E951416DCA15}" destId="{2C99D5E4-8A3E-4349-90BF-F7E2AA85670B}" srcOrd="0" destOrd="0" presId="urn:microsoft.com/office/officeart/2008/layout/LinedList"/>
    <dgm:cxn modelId="{FC4F88B4-8981-44D6-A999-2192F0D992A8}" type="presParOf" srcId="{3B06789F-3263-459E-9C9B-E951416DCA15}" destId="{9C1BBC83-87E1-4DA8-9A2A-8A7BA9F4E8B4}" srcOrd="1" destOrd="0" presId="urn:microsoft.com/office/officeart/2008/layout/LinedList"/>
    <dgm:cxn modelId="{C4082665-F998-4F00-8EF5-7D2CCC78287C}" type="presParOf" srcId="{7C77B65A-CC46-4009-B340-99775FFE10F5}" destId="{D55398B1-1B8F-45DC-ACDC-CB00A0AC601C}" srcOrd="12" destOrd="0" presId="urn:microsoft.com/office/officeart/2008/layout/LinedList"/>
    <dgm:cxn modelId="{5BD170D7-685B-4673-BC7F-8DFA7D16E462}" type="presParOf" srcId="{7C77B65A-CC46-4009-B340-99775FFE10F5}" destId="{79CDC5B7-DF1E-464E-806B-06F7B0A5F697}" srcOrd="13" destOrd="0" presId="urn:microsoft.com/office/officeart/2008/layout/LinedList"/>
    <dgm:cxn modelId="{9C930144-9A54-4917-98EC-62178DB6B0E3}" type="presParOf" srcId="{79CDC5B7-DF1E-464E-806B-06F7B0A5F697}" destId="{170E56F9-851C-4AA8-81E0-EC2AC489478E}" srcOrd="0" destOrd="0" presId="urn:microsoft.com/office/officeart/2008/layout/LinedList"/>
    <dgm:cxn modelId="{67B1D994-9F21-42A4-B188-7A9D21F28EC0}" type="presParOf" srcId="{79CDC5B7-DF1E-464E-806B-06F7B0A5F697}" destId="{56703DF7-F39F-4926-8F36-1ACD621F80A2}" srcOrd="1" destOrd="0" presId="urn:microsoft.com/office/officeart/2008/layout/LinedList"/>
    <dgm:cxn modelId="{58E8E36D-B1FE-4E3F-9B02-210F53722D56}" type="presParOf" srcId="{7C77B65A-CC46-4009-B340-99775FFE10F5}" destId="{26821947-0E83-4B05-AF66-F219AA5BCFCB}" srcOrd="14" destOrd="0" presId="urn:microsoft.com/office/officeart/2008/layout/LinedList"/>
    <dgm:cxn modelId="{427A8759-394D-4C63-8D13-80888F23F0F7}" type="presParOf" srcId="{7C77B65A-CC46-4009-B340-99775FFE10F5}" destId="{11EBB213-5997-4881-9E8D-2CB69A31A711}" srcOrd="15" destOrd="0" presId="urn:microsoft.com/office/officeart/2008/layout/LinedList"/>
    <dgm:cxn modelId="{BCF338D0-FA28-4837-89F4-7B445D0E340F}" type="presParOf" srcId="{11EBB213-5997-4881-9E8D-2CB69A31A711}" destId="{B0971E5D-EF9D-4951-9BAD-342FA77AFC69}" srcOrd="0" destOrd="0" presId="urn:microsoft.com/office/officeart/2008/layout/LinedList"/>
    <dgm:cxn modelId="{ACE57884-C8C3-4092-8701-F49609FD7190}" type="presParOf" srcId="{11EBB213-5997-4881-9E8D-2CB69A31A711}" destId="{93D28345-5753-4DB3-9CD9-E83D8D14410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2130B-3770-4977-8E76-D22D1C0BED8A}">
      <dsp:nvSpPr>
        <dsp:cNvPr id="0" name=""/>
        <dsp:cNvSpPr/>
      </dsp:nvSpPr>
      <dsp:spPr>
        <a:xfrm>
          <a:off x="0" y="0"/>
          <a:ext cx="6096000"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5D1483-5C5A-4722-A3B8-63449E3FDC65}">
      <dsp:nvSpPr>
        <dsp:cNvPr id="0" name=""/>
        <dsp:cNvSpPr/>
      </dsp:nvSpPr>
      <dsp:spPr>
        <a:xfrm>
          <a:off x="0" y="0"/>
          <a:ext cx="6096000" cy="50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kumimoji="0" lang="en-US" sz="2300" b="1" i="0" u="none" strike="noStrike" kern="1200" cap="none" normalizeH="0" baseline="0" dirty="0" smtClean="0">
              <a:ln/>
              <a:effectLst/>
              <a:latin typeface="Times New Roman" pitchFamily="18" charset="0"/>
            </a:rPr>
            <a:t>Access to Services</a:t>
          </a:r>
          <a:endParaRPr lang="en-US" sz="2300" kern="1200" dirty="0"/>
        </a:p>
      </dsp:txBody>
      <dsp:txXfrm>
        <a:off x="0" y="0"/>
        <a:ext cx="6096000" cy="508000"/>
      </dsp:txXfrm>
    </dsp:sp>
    <dsp:sp modelId="{1EA03D08-6FDF-459D-8917-F8E743072D37}">
      <dsp:nvSpPr>
        <dsp:cNvPr id="0" name=""/>
        <dsp:cNvSpPr/>
      </dsp:nvSpPr>
      <dsp:spPr>
        <a:xfrm>
          <a:off x="0" y="508000"/>
          <a:ext cx="6096000"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7697A5-76EE-4066-BAB5-D78FB661BB77}">
      <dsp:nvSpPr>
        <dsp:cNvPr id="0" name=""/>
        <dsp:cNvSpPr/>
      </dsp:nvSpPr>
      <dsp:spPr>
        <a:xfrm>
          <a:off x="0" y="508000"/>
          <a:ext cx="6096000" cy="50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kumimoji="0" lang="en-US" sz="2300" b="1" i="0" u="none" strike="noStrike" kern="1200" cap="none" normalizeH="0" baseline="0" dirty="0" smtClean="0">
              <a:ln/>
              <a:effectLst/>
              <a:latin typeface="Times New Roman" pitchFamily="18" charset="0"/>
            </a:rPr>
            <a:t>Efficiency</a:t>
          </a:r>
          <a:r>
            <a:rPr kumimoji="0" lang="en-US" sz="2300" b="1" i="0" u="none" strike="noStrike" kern="1200" cap="none" normalizeH="0" dirty="0" smtClean="0">
              <a:ln/>
              <a:effectLst/>
              <a:latin typeface="Times New Roman" pitchFamily="18" charset="0"/>
            </a:rPr>
            <a:t> Gains in Health Services</a:t>
          </a:r>
          <a:endParaRPr lang="en-US" sz="2300" kern="1200" dirty="0"/>
        </a:p>
      </dsp:txBody>
      <dsp:txXfrm>
        <a:off x="0" y="508000"/>
        <a:ext cx="6096000" cy="508000"/>
      </dsp:txXfrm>
    </dsp:sp>
    <dsp:sp modelId="{D0DDDFE2-C5AA-49DF-99E2-D9598734341E}">
      <dsp:nvSpPr>
        <dsp:cNvPr id="0" name=""/>
        <dsp:cNvSpPr/>
      </dsp:nvSpPr>
      <dsp:spPr>
        <a:xfrm>
          <a:off x="0" y="1016000"/>
          <a:ext cx="6096000"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EED479-58F4-40AE-ADE1-95A89279DEA6}">
      <dsp:nvSpPr>
        <dsp:cNvPr id="0" name=""/>
        <dsp:cNvSpPr/>
      </dsp:nvSpPr>
      <dsp:spPr>
        <a:xfrm>
          <a:off x="0" y="1016000"/>
          <a:ext cx="6096000" cy="50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US" sz="2300" b="1" kern="1200" dirty="0" smtClean="0">
              <a:latin typeface="Times New Roman" pitchFamily="18" charset="0"/>
            </a:rPr>
            <a:t>Quality and Safety of Care</a:t>
          </a:r>
          <a:endParaRPr lang="en-US" sz="2300" kern="1200" dirty="0"/>
        </a:p>
      </dsp:txBody>
      <dsp:txXfrm>
        <a:off x="0" y="1016000"/>
        <a:ext cx="6096000" cy="508000"/>
      </dsp:txXfrm>
    </dsp:sp>
    <dsp:sp modelId="{7EBBFF5F-E7F4-4FC2-8FDE-185431CA3D8C}">
      <dsp:nvSpPr>
        <dsp:cNvPr id="0" name=""/>
        <dsp:cNvSpPr/>
      </dsp:nvSpPr>
      <dsp:spPr>
        <a:xfrm>
          <a:off x="0" y="1523999"/>
          <a:ext cx="6096000"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872487-9F38-40C5-A88B-D8AF1F81C616}">
      <dsp:nvSpPr>
        <dsp:cNvPr id="0" name=""/>
        <dsp:cNvSpPr/>
      </dsp:nvSpPr>
      <dsp:spPr>
        <a:xfrm>
          <a:off x="0" y="1523999"/>
          <a:ext cx="6096000" cy="50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kumimoji="0" lang="en-US" sz="2300" b="1" i="0" u="none" strike="noStrike" kern="1200" cap="none" normalizeH="0" baseline="0" dirty="0" smtClean="0">
              <a:ln/>
              <a:effectLst/>
              <a:latin typeface="Times New Roman" pitchFamily="18" charset="0"/>
            </a:rPr>
            <a:t>Health Monitoring and Reporting</a:t>
          </a:r>
          <a:endParaRPr lang="en-US" sz="2300" kern="1200" dirty="0"/>
        </a:p>
      </dsp:txBody>
      <dsp:txXfrm>
        <a:off x="0" y="1523999"/>
        <a:ext cx="6096000" cy="508000"/>
      </dsp:txXfrm>
    </dsp:sp>
    <dsp:sp modelId="{4CB1DE91-C6BF-4480-B29C-2325DC88E205}">
      <dsp:nvSpPr>
        <dsp:cNvPr id="0" name=""/>
        <dsp:cNvSpPr/>
      </dsp:nvSpPr>
      <dsp:spPr>
        <a:xfrm>
          <a:off x="0" y="2032000"/>
          <a:ext cx="6096000"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E6625D-05B2-4455-8AF7-6EAB479E267C}">
      <dsp:nvSpPr>
        <dsp:cNvPr id="0" name=""/>
        <dsp:cNvSpPr/>
      </dsp:nvSpPr>
      <dsp:spPr>
        <a:xfrm>
          <a:off x="0" y="2032000"/>
          <a:ext cx="6096000" cy="50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kumimoji="0" lang="en-US" sz="2300" b="1" i="0" u="none" strike="noStrike" kern="1200" cap="none" normalizeH="0" baseline="0" dirty="0" smtClean="0">
              <a:ln/>
              <a:effectLst/>
              <a:latin typeface="Times New Roman" pitchFamily="18" charset="0"/>
            </a:rPr>
            <a:t>Access to Health Knowledge and Education</a:t>
          </a:r>
          <a:endParaRPr lang="en-US" sz="2300" kern="1200" dirty="0"/>
        </a:p>
      </dsp:txBody>
      <dsp:txXfrm>
        <a:off x="0" y="2032000"/>
        <a:ext cx="6096000" cy="508000"/>
      </dsp:txXfrm>
    </dsp:sp>
    <dsp:sp modelId="{96F44C16-7583-4F96-A7A5-C73A8B99C5BC}">
      <dsp:nvSpPr>
        <dsp:cNvPr id="0" name=""/>
        <dsp:cNvSpPr/>
      </dsp:nvSpPr>
      <dsp:spPr>
        <a:xfrm>
          <a:off x="0" y="2539999"/>
          <a:ext cx="6096000"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99D5E4-8A3E-4349-90BF-F7E2AA85670B}">
      <dsp:nvSpPr>
        <dsp:cNvPr id="0" name=""/>
        <dsp:cNvSpPr/>
      </dsp:nvSpPr>
      <dsp:spPr>
        <a:xfrm>
          <a:off x="0" y="2540000"/>
          <a:ext cx="6096000" cy="50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kumimoji="0" lang="en-US" sz="2300" b="1" i="0" u="none" strike="noStrike" kern="1200" cap="none" normalizeH="0" baseline="0" dirty="0" smtClean="0">
              <a:ln/>
              <a:effectLst/>
              <a:latin typeface="Times New Roman" pitchFamily="18" charset="0"/>
            </a:rPr>
            <a:t>Operations Planning and Management</a:t>
          </a:r>
          <a:endParaRPr lang="en-US" sz="2300" kern="1200" dirty="0"/>
        </a:p>
      </dsp:txBody>
      <dsp:txXfrm>
        <a:off x="0" y="2540000"/>
        <a:ext cx="6096000" cy="508000"/>
      </dsp:txXfrm>
    </dsp:sp>
    <dsp:sp modelId="{D55398B1-1B8F-45DC-ACDC-CB00A0AC601C}">
      <dsp:nvSpPr>
        <dsp:cNvPr id="0" name=""/>
        <dsp:cNvSpPr/>
      </dsp:nvSpPr>
      <dsp:spPr>
        <a:xfrm>
          <a:off x="0" y="3047999"/>
          <a:ext cx="6096000"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0E56F9-851C-4AA8-81E0-EC2AC489478E}">
      <dsp:nvSpPr>
        <dsp:cNvPr id="0" name=""/>
        <dsp:cNvSpPr/>
      </dsp:nvSpPr>
      <dsp:spPr>
        <a:xfrm>
          <a:off x="0" y="3048000"/>
          <a:ext cx="6096000" cy="50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kumimoji="0" lang="en-US" sz="2300" b="1" i="0" u="none" strike="noStrike" kern="1200" cap="none" normalizeH="0" baseline="0" dirty="0" smtClean="0">
              <a:ln/>
              <a:effectLst/>
              <a:latin typeface="Times New Roman" pitchFamily="18" charset="0"/>
            </a:rPr>
            <a:t>Empowering Individuals</a:t>
          </a:r>
          <a:endParaRPr lang="en-US" sz="2300" kern="1200" dirty="0"/>
        </a:p>
      </dsp:txBody>
      <dsp:txXfrm>
        <a:off x="0" y="3048000"/>
        <a:ext cx="6096000" cy="508000"/>
      </dsp:txXfrm>
    </dsp:sp>
    <dsp:sp modelId="{26821947-0E83-4B05-AF66-F219AA5BCFCB}">
      <dsp:nvSpPr>
        <dsp:cNvPr id="0" name=""/>
        <dsp:cNvSpPr/>
      </dsp:nvSpPr>
      <dsp:spPr>
        <a:xfrm>
          <a:off x="0" y="3556000"/>
          <a:ext cx="6096000"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71E5D-EF9D-4951-9BAD-342FA77AFC69}">
      <dsp:nvSpPr>
        <dsp:cNvPr id="0" name=""/>
        <dsp:cNvSpPr/>
      </dsp:nvSpPr>
      <dsp:spPr>
        <a:xfrm>
          <a:off x="0" y="3556000"/>
          <a:ext cx="6096000" cy="50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kumimoji="0" lang="en-US" sz="2300" b="1" i="0" u="none" strike="noStrike" kern="1200" cap="none" normalizeH="0" baseline="0" dirty="0" smtClean="0">
              <a:ln/>
              <a:effectLst/>
              <a:latin typeface="Times New Roman" pitchFamily="18" charset="0"/>
            </a:rPr>
            <a:t>Innovation</a:t>
          </a:r>
          <a:r>
            <a:rPr kumimoji="0" lang="en-US" sz="2300" b="1" i="0" u="none" strike="noStrike" kern="1200" cap="none" normalizeH="0" dirty="0" smtClean="0">
              <a:ln/>
              <a:effectLst/>
              <a:latin typeface="Times New Roman" pitchFamily="18" charset="0"/>
            </a:rPr>
            <a:t> and Growth</a:t>
          </a:r>
          <a:endParaRPr lang="en-US" sz="2300" kern="1200" dirty="0"/>
        </a:p>
      </dsp:txBody>
      <dsp:txXfrm>
        <a:off x="0" y="3556000"/>
        <a:ext cx="6096000" cy="508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defRPr sz="1200"/>
            </a:lvl1pPr>
          </a:lstStyle>
          <a:p>
            <a:endParaRPr lang="fr-FR"/>
          </a:p>
        </p:txBody>
      </p:sp>
      <p:sp>
        <p:nvSpPr>
          <p:cNvPr id="3075" name="Rectangle 3"/>
          <p:cNvSpPr>
            <a:spLocks noGrp="1" noChangeArrowheads="1"/>
          </p:cNvSpPr>
          <p:nvPr>
            <p:ph type="dt" idx="1"/>
          </p:nvPr>
        </p:nvSpPr>
        <p:spPr bwMode="auto">
          <a:xfrm>
            <a:off x="3841750" y="0"/>
            <a:ext cx="2938463" cy="496888"/>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a:defRPr sz="1200"/>
            </a:lvl1pPr>
          </a:lstStyle>
          <a:p>
            <a:endParaRPr lang="fr-FR"/>
          </a:p>
        </p:txBody>
      </p:sp>
      <p:sp>
        <p:nvSpPr>
          <p:cNvPr id="24580" name="Rectangle 4"/>
          <p:cNvSpPr>
            <a:spLocks noGrp="1" noRot="1" noChangeAspect="1" noChangeArrowheads="1" noTextEdit="1"/>
          </p:cNvSpPr>
          <p:nvPr>
            <p:ph type="sldImg" idx="2"/>
          </p:nvPr>
        </p:nvSpPr>
        <p:spPr bwMode="auto">
          <a:xfrm>
            <a:off x="912813" y="744538"/>
            <a:ext cx="4956175" cy="37179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7863" y="4711700"/>
            <a:ext cx="5426075" cy="4462463"/>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20225"/>
            <a:ext cx="2938463" cy="496888"/>
          </a:xfrm>
          <a:prstGeom prst="rect">
            <a:avLst/>
          </a:prstGeom>
          <a:noFill/>
          <a:ln w="9525">
            <a:noFill/>
            <a:miter lim="800000"/>
            <a:headEnd/>
            <a:tailEnd/>
          </a:ln>
          <a:effectLst/>
        </p:spPr>
        <p:txBody>
          <a:bodyPr vert="horz" wrap="square" lIns="91430" tIns="45716" rIns="91430" bIns="45716" numCol="1" anchor="b" anchorCtr="0" compatLnSpc="1">
            <a:prstTxWarp prst="textNoShape">
              <a:avLst/>
            </a:prstTxWarp>
          </a:bodyPr>
          <a:lstStyle>
            <a:lvl1pPr>
              <a:defRPr sz="1200"/>
            </a:lvl1pPr>
          </a:lstStyle>
          <a:p>
            <a:endParaRPr lang="fr-FR"/>
          </a:p>
        </p:txBody>
      </p:sp>
      <p:sp>
        <p:nvSpPr>
          <p:cNvPr id="3079" name="Rectangle 7"/>
          <p:cNvSpPr>
            <a:spLocks noGrp="1" noChangeArrowheads="1"/>
          </p:cNvSpPr>
          <p:nvPr>
            <p:ph type="sldNum" sz="quarter" idx="5"/>
          </p:nvPr>
        </p:nvSpPr>
        <p:spPr bwMode="auto">
          <a:xfrm>
            <a:off x="3841750" y="9420225"/>
            <a:ext cx="2938463" cy="496888"/>
          </a:xfrm>
          <a:prstGeom prst="rect">
            <a:avLst/>
          </a:prstGeom>
          <a:noFill/>
          <a:ln w="9525">
            <a:noFill/>
            <a:miter lim="800000"/>
            <a:headEnd/>
            <a:tailEnd/>
          </a:ln>
          <a:effectLst/>
        </p:spPr>
        <p:txBody>
          <a:bodyPr vert="horz" wrap="square" lIns="91430" tIns="45716" rIns="91430" bIns="45716" numCol="1" anchor="b" anchorCtr="0" compatLnSpc="1">
            <a:prstTxWarp prst="textNoShape">
              <a:avLst/>
            </a:prstTxWarp>
          </a:bodyPr>
          <a:lstStyle>
            <a:lvl1pPr algn="r">
              <a:defRPr sz="1200"/>
            </a:lvl1pPr>
          </a:lstStyle>
          <a:p>
            <a:fld id="{1EAF7F52-D788-4BCD-B7E7-2AE37354B13B}" type="slidenum">
              <a:rPr lang="en-US"/>
              <a:pPr/>
              <a:t>‹#›</a:t>
            </a:fld>
            <a:endParaRPr lang="en-US"/>
          </a:p>
        </p:txBody>
      </p:sp>
    </p:spTree>
    <p:extLst>
      <p:ext uri="{BB962C8B-B14F-4D97-AF65-F5344CB8AC3E}">
        <p14:creationId xmlns:p14="http://schemas.microsoft.com/office/powerpoint/2010/main" val="35522229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sz="1400" dirty="0" err="1" smtClean="0"/>
              <a:t>أنها</a:t>
            </a:r>
            <a:r>
              <a:rPr lang="en-US" sz="1400" dirty="0" smtClean="0"/>
              <a:t> </a:t>
            </a:r>
            <a:r>
              <a:rPr lang="en-US" sz="1400" dirty="0" err="1"/>
              <a:t>استخدام</a:t>
            </a:r>
            <a:r>
              <a:rPr lang="en-US" sz="1400" dirty="0"/>
              <a:t> </a:t>
            </a:r>
            <a:r>
              <a:rPr lang="en-US" sz="1400" dirty="0" err="1"/>
              <a:t>تكنولوجيا</a:t>
            </a:r>
            <a:r>
              <a:rPr lang="en-US" sz="1400" dirty="0"/>
              <a:t> </a:t>
            </a:r>
            <a:r>
              <a:rPr lang="en-US" sz="1400" dirty="0" err="1"/>
              <a:t>المعلومات</a:t>
            </a:r>
            <a:r>
              <a:rPr lang="en-US" sz="1400" dirty="0"/>
              <a:t> </a:t>
            </a:r>
            <a:r>
              <a:rPr lang="en-US" sz="1400" dirty="0" err="1"/>
              <a:t>والاتصالات</a:t>
            </a:r>
            <a:r>
              <a:rPr lang="en-US" sz="1400" dirty="0"/>
              <a:t> </a:t>
            </a:r>
            <a:r>
              <a:rPr lang="en-US" sz="1400" dirty="0" err="1"/>
              <a:t>من</a:t>
            </a:r>
            <a:r>
              <a:rPr lang="en-US" sz="1400" dirty="0"/>
              <a:t> </a:t>
            </a:r>
            <a:r>
              <a:rPr lang="en-US" sz="1400" dirty="0" err="1"/>
              <a:t>أجل</a:t>
            </a:r>
            <a:r>
              <a:rPr lang="en-US" sz="1400" dirty="0"/>
              <a:t> </a:t>
            </a:r>
            <a:r>
              <a:rPr lang="en-US" sz="1400" dirty="0" err="1"/>
              <a:t>الصحة</a:t>
            </a:r>
            <a:r>
              <a:rPr lang="en-US" sz="1400" dirty="0"/>
              <a:t>. </a:t>
            </a:r>
            <a:r>
              <a:rPr lang="en-US" sz="1400" dirty="0" err="1"/>
              <a:t>والصحة</a:t>
            </a:r>
            <a:r>
              <a:rPr lang="en-US" sz="1400" dirty="0"/>
              <a:t> </a:t>
            </a:r>
            <a:r>
              <a:rPr lang="en-US" sz="1400" dirty="0" err="1"/>
              <a:t>الإلكترونية</a:t>
            </a:r>
            <a:r>
              <a:rPr lang="en-US" sz="1400" dirty="0"/>
              <a:t>، </a:t>
            </a:r>
            <a:r>
              <a:rPr lang="en-US" sz="1400" dirty="0" err="1"/>
              <a:t>في</a:t>
            </a:r>
            <a:r>
              <a:rPr lang="en-US" sz="1400" dirty="0"/>
              <a:t> </a:t>
            </a:r>
            <a:r>
              <a:rPr lang="en-US" sz="1400" dirty="0" err="1"/>
              <a:t>معناها</a:t>
            </a:r>
            <a:r>
              <a:rPr lang="en-US" sz="1400" dirty="0"/>
              <a:t> </a:t>
            </a:r>
            <a:r>
              <a:rPr lang="en-US" sz="1400" dirty="0" err="1"/>
              <a:t>الأوسع</a:t>
            </a:r>
            <a:r>
              <a:rPr lang="en-US" sz="1400" dirty="0"/>
              <a:t>، </a:t>
            </a:r>
            <a:r>
              <a:rPr lang="en-US" sz="1400" dirty="0" err="1"/>
              <a:t>هي</a:t>
            </a:r>
            <a:r>
              <a:rPr lang="en-US" sz="1400" dirty="0"/>
              <a:t> </a:t>
            </a:r>
            <a:r>
              <a:rPr lang="en-US" sz="1400" dirty="0" err="1"/>
              <a:t>تحسين</a:t>
            </a:r>
            <a:r>
              <a:rPr lang="en-US" sz="1400" dirty="0"/>
              <a:t> </a:t>
            </a:r>
            <a:r>
              <a:rPr lang="en-US" sz="1400" dirty="0" err="1"/>
              <a:t>تدفق</a:t>
            </a:r>
            <a:r>
              <a:rPr lang="en-US" sz="1400" dirty="0"/>
              <a:t> </a:t>
            </a:r>
            <a:r>
              <a:rPr lang="en-US" sz="1400" dirty="0" err="1"/>
              <a:t>المعلومات</a:t>
            </a:r>
            <a:r>
              <a:rPr lang="en-US" sz="1400" dirty="0"/>
              <a:t> </a:t>
            </a:r>
            <a:r>
              <a:rPr lang="en-US" sz="1400" dirty="0" err="1"/>
              <a:t>عبر</a:t>
            </a:r>
            <a:r>
              <a:rPr lang="en-US" sz="1400" dirty="0"/>
              <a:t> </a:t>
            </a:r>
            <a:r>
              <a:rPr lang="en-US" sz="1400" dirty="0" err="1"/>
              <a:t>الطرق</a:t>
            </a:r>
            <a:r>
              <a:rPr lang="en-US" sz="1400" dirty="0"/>
              <a:t> </a:t>
            </a:r>
            <a:r>
              <a:rPr lang="en-US" sz="1400" dirty="0" err="1"/>
              <a:t>الإلكترونية</a:t>
            </a:r>
            <a:r>
              <a:rPr lang="en-US" sz="1400" dirty="0"/>
              <a:t> </a:t>
            </a:r>
            <a:r>
              <a:rPr lang="en-US" sz="1400" dirty="0" err="1"/>
              <a:t>لدعم</a:t>
            </a:r>
            <a:r>
              <a:rPr lang="en-US" sz="1400" dirty="0"/>
              <a:t> </a:t>
            </a:r>
            <a:r>
              <a:rPr lang="en-US" sz="1400" dirty="0" err="1"/>
              <a:t>تقديم</a:t>
            </a:r>
            <a:r>
              <a:rPr lang="en-US" sz="1400" dirty="0"/>
              <a:t> </a:t>
            </a:r>
            <a:r>
              <a:rPr lang="en-US" sz="1400" dirty="0" err="1"/>
              <a:t>الخدمات</a:t>
            </a:r>
            <a:r>
              <a:rPr lang="en-US" sz="1400" dirty="0"/>
              <a:t> </a:t>
            </a:r>
            <a:r>
              <a:rPr lang="en-US" sz="1400" dirty="0" err="1"/>
              <a:t>الصحية</a:t>
            </a:r>
            <a:r>
              <a:rPr lang="en-US" sz="1400" dirty="0"/>
              <a:t> </a:t>
            </a:r>
            <a:r>
              <a:rPr lang="en-US" sz="1400" dirty="0" err="1"/>
              <a:t>وإدارة</a:t>
            </a:r>
            <a:r>
              <a:rPr lang="en-US" sz="1400" dirty="0"/>
              <a:t> </a:t>
            </a:r>
            <a:r>
              <a:rPr lang="en-US" sz="1400" dirty="0" err="1"/>
              <a:t>النظم</a:t>
            </a:r>
            <a:r>
              <a:rPr lang="en-US" sz="1400" dirty="0"/>
              <a:t> </a:t>
            </a:r>
            <a:r>
              <a:rPr lang="en-US" sz="1400" dirty="0" err="1" smtClean="0"/>
              <a:t>الصحية</a:t>
            </a:r>
            <a:endParaRPr lang="en-US" sz="1400" dirty="0" smtClean="0"/>
          </a:p>
          <a:p>
            <a:pPr marL="285750" lvl="0" indent="-285750" algn="r" rtl="1">
              <a:buFont typeface="Arial" panose="020B0604020202020204" pitchFamily="34" charset="0"/>
              <a:buChar char="•"/>
            </a:pPr>
            <a:r>
              <a:rPr lang="en-US" sz="1400" dirty="0" err="1"/>
              <a:t>السجلات</a:t>
            </a:r>
            <a:r>
              <a:rPr lang="en-US" sz="1400" dirty="0"/>
              <a:t> </a:t>
            </a:r>
            <a:r>
              <a:rPr lang="en-US" sz="1400" dirty="0" err="1"/>
              <a:t>الصحية</a:t>
            </a:r>
            <a:r>
              <a:rPr lang="en-US" sz="1400" dirty="0"/>
              <a:t> </a:t>
            </a:r>
            <a:r>
              <a:rPr lang="en-US" sz="1400" dirty="0" err="1"/>
              <a:t>الإلكترونية</a:t>
            </a:r>
            <a:r>
              <a:rPr lang="en-US" sz="1400" dirty="0"/>
              <a:t>: </a:t>
            </a:r>
            <a:r>
              <a:rPr lang="en-US" sz="1400" dirty="0" err="1"/>
              <a:t>تمكين</a:t>
            </a:r>
            <a:r>
              <a:rPr lang="en-US" sz="1400" dirty="0"/>
              <a:t> </a:t>
            </a:r>
            <a:r>
              <a:rPr lang="en-US" sz="1400" dirty="0" err="1"/>
              <a:t>تداول</a:t>
            </a:r>
            <a:r>
              <a:rPr lang="en-US" sz="1400" dirty="0"/>
              <a:t> </a:t>
            </a:r>
            <a:r>
              <a:rPr lang="en-US" sz="1400" dirty="0" err="1"/>
              <a:t>بيانات</a:t>
            </a:r>
            <a:r>
              <a:rPr lang="en-US" sz="1400" dirty="0"/>
              <a:t> </a:t>
            </a:r>
            <a:r>
              <a:rPr lang="en-US" sz="1400" dirty="0" err="1"/>
              <a:t>المريض</a:t>
            </a:r>
            <a:r>
              <a:rPr lang="en-US" sz="1400" dirty="0"/>
              <a:t> </a:t>
            </a:r>
            <a:r>
              <a:rPr lang="en-US" sz="1400" dirty="0" err="1"/>
              <a:t>بين</a:t>
            </a:r>
            <a:r>
              <a:rPr lang="en-US" sz="1400" dirty="0"/>
              <a:t> </a:t>
            </a:r>
            <a:r>
              <a:rPr lang="en-US" sz="1400" dirty="0" err="1"/>
              <a:t>المتخصصين</a:t>
            </a:r>
            <a:r>
              <a:rPr lang="en-US" sz="1400" dirty="0"/>
              <a:t> </a:t>
            </a:r>
            <a:r>
              <a:rPr lang="en-US" sz="1400" dirty="0" err="1"/>
              <a:t>في</a:t>
            </a:r>
            <a:r>
              <a:rPr lang="en-US" sz="1400" dirty="0"/>
              <a:t> </a:t>
            </a:r>
            <a:r>
              <a:rPr lang="en-US" sz="1400" dirty="0" err="1"/>
              <a:t>الرعاية</a:t>
            </a:r>
            <a:r>
              <a:rPr lang="en-US" sz="1400" dirty="0"/>
              <a:t> </a:t>
            </a:r>
            <a:r>
              <a:rPr lang="en-US" sz="1400" dirty="0" err="1"/>
              <a:t>الصحية</a:t>
            </a:r>
            <a:r>
              <a:rPr lang="en-US" sz="1400" dirty="0"/>
              <a:t> </a:t>
            </a:r>
            <a:r>
              <a:rPr lang="en-US" sz="1400" dirty="0" err="1"/>
              <a:t>المختلفة</a:t>
            </a:r>
            <a:endParaRPr lang="en-US" sz="1400" dirty="0"/>
          </a:p>
          <a:p>
            <a:pPr marL="285750" lvl="0" indent="-285750" algn="r" rtl="1">
              <a:buFont typeface="Arial" panose="020B0604020202020204" pitchFamily="34" charset="0"/>
              <a:buChar char="•"/>
            </a:pPr>
            <a:r>
              <a:rPr lang="en-US" sz="1400" dirty="0" err="1"/>
              <a:t>التطبيب</a:t>
            </a:r>
            <a:r>
              <a:rPr lang="en-US" sz="1400" dirty="0"/>
              <a:t> </a:t>
            </a:r>
            <a:r>
              <a:rPr lang="en-US" sz="1400" dirty="0" err="1"/>
              <a:t>عن</a:t>
            </a:r>
            <a:r>
              <a:rPr lang="en-US" sz="1400" dirty="0"/>
              <a:t> </a:t>
            </a:r>
            <a:r>
              <a:rPr lang="en-US" sz="1400" dirty="0" err="1"/>
              <a:t>بعد</a:t>
            </a:r>
            <a:r>
              <a:rPr lang="en-US" sz="1400" dirty="0"/>
              <a:t>: </a:t>
            </a:r>
            <a:r>
              <a:rPr lang="en-US" sz="1400" dirty="0" err="1"/>
              <a:t>العلاج</a:t>
            </a:r>
            <a:r>
              <a:rPr lang="en-US" sz="1400" dirty="0"/>
              <a:t> </a:t>
            </a:r>
            <a:r>
              <a:rPr lang="en-US" sz="1400" dirty="0" err="1"/>
              <a:t>البدني</a:t>
            </a:r>
            <a:r>
              <a:rPr lang="en-US" sz="1400" dirty="0"/>
              <a:t> </a:t>
            </a:r>
            <a:r>
              <a:rPr lang="en-US" sz="1400" dirty="0" err="1"/>
              <a:t>والنفسي</a:t>
            </a:r>
            <a:r>
              <a:rPr lang="en-US" sz="1400" dirty="0"/>
              <a:t> </a:t>
            </a:r>
            <a:r>
              <a:rPr lang="en-US" sz="1400" dirty="0" err="1"/>
              <a:t>على</a:t>
            </a:r>
            <a:r>
              <a:rPr lang="en-US" sz="1400" dirty="0"/>
              <a:t> </a:t>
            </a:r>
            <a:r>
              <a:rPr lang="en-US" sz="1400" dirty="0" err="1"/>
              <a:t>مسافة</a:t>
            </a:r>
            <a:r>
              <a:rPr lang="en-US" sz="1400" dirty="0"/>
              <a:t> </a:t>
            </a:r>
            <a:r>
              <a:rPr lang="en-US" sz="1400" dirty="0" err="1"/>
              <a:t>من</a:t>
            </a:r>
            <a:r>
              <a:rPr lang="en-US" sz="1400" dirty="0"/>
              <a:t> </a:t>
            </a:r>
            <a:r>
              <a:rPr lang="en-US" sz="1400" dirty="0" err="1"/>
              <a:t>خلال</a:t>
            </a:r>
            <a:r>
              <a:rPr lang="en-US" sz="1400" dirty="0"/>
              <a:t> </a:t>
            </a:r>
            <a:r>
              <a:rPr lang="en-US" sz="1400" dirty="0" err="1"/>
              <a:t>استخدام</a:t>
            </a:r>
            <a:r>
              <a:rPr lang="en-US" sz="1400" dirty="0"/>
              <a:t> </a:t>
            </a:r>
            <a:r>
              <a:rPr lang="en-US" sz="1400" dirty="0" err="1"/>
              <a:t>الاتصالات</a:t>
            </a:r>
            <a:r>
              <a:rPr lang="en-US" sz="1400" dirty="0"/>
              <a:t> </a:t>
            </a:r>
            <a:r>
              <a:rPr lang="en-US" sz="1400" dirty="0" err="1"/>
              <a:t>وتكنولوجيا</a:t>
            </a:r>
            <a:r>
              <a:rPr lang="en-US" sz="1400" dirty="0"/>
              <a:t> </a:t>
            </a:r>
            <a:r>
              <a:rPr lang="en-US" sz="1400" dirty="0" err="1"/>
              <a:t>المعلومات</a:t>
            </a:r>
            <a:r>
              <a:rPr lang="en-US" sz="1400" dirty="0"/>
              <a:t>.</a:t>
            </a:r>
          </a:p>
          <a:p>
            <a:pPr marL="285750" lvl="0" indent="-285750" algn="r" rtl="1">
              <a:buFont typeface="Arial" panose="020B0604020202020204" pitchFamily="34" charset="0"/>
              <a:buChar char="•"/>
            </a:pPr>
            <a:r>
              <a:rPr lang="en-US" sz="1400" dirty="0" err="1" smtClean="0"/>
              <a:t>استخدام</a:t>
            </a:r>
            <a:r>
              <a:rPr lang="en-US" sz="1400" dirty="0" smtClean="0"/>
              <a:t> </a:t>
            </a:r>
            <a:r>
              <a:rPr lang="en-US" sz="1400" dirty="0" err="1"/>
              <a:t>الأجهزة</a:t>
            </a:r>
            <a:r>
              <a:rPr lang="en-US" sz="1400" dirty="0"/>
              <a:t> </a:t>
            </a:r>
            <a:r>
              <a:rPr lang="en-US" sz="1400" dirty="0" err="1"/>
              <a:t>المحمولة</a:t>
            </a:r>
            <a:r>
              <a:rPr lang="en-US" sz="1400" dirty="0"/>
              <a:t> </a:t>
            </a:r>
            <a:r>
              <a:rPr lang="en-US" sz="1400" dirty="0" err="1"/>
              <a:t>في</a:t>
            </a:r>
            <a:r>
              <a:rPr lang="en-US" sz="1400" dirty="0"/>
              <a:t> </a:t>
            </a:r>
            <a:r>
              <a:rPr lang="en-US" sz="1400" dirty="0" err="1"/>
              <a:t>مجال</a:t>
            </a:r>
            <a:r>
              <a:rPr lang="en-US" sz="1400" dirty="0"/>
              <a:t> </a:t>
            </a:r>
            <a:r>
              <a:rPr lang="en-US" sz="1400" dirty="0" err="1"/>
              <a:t>الصحة</a:t>
            </a:r>
            <a:r>
              <a:rPr lang="en-US" sz="1400" dirty="0"/>
              <a:t>: </a:t>
            </a:r>
            <a:r>
              <a:rPr lang="en-US" sz="1400" dirty="0" err="1"/>
              <a:t>يصف</a:t>
            </a:r>
            <a:r>
              <a:rPr lang="en-US" sz="1400" dirty="0"/>
              <a:t> </a:t>
            </a:r>
            <a:r>
              <a:rPr lang="en-US" sz="1400" dirty="0" err="1"/>
              <a:t>استخدام</a:t>
            </a:r>
            <a:r>
              <a:rPr lang="en-US" sz="1400" dirty="0"/>
              <a:t> </a:t>
            </a:r>
            <a:r>
              <a:rPr lang="en-US" sz="1400" dirty="0" err="1"/>
              <a:t>الأجهزة</a:t>
            </a:r>
            <a:r>
              <a:rPr lang="en-US" sz="1400" dirty="0"/>
              <a:t> </a:t>
            </a:r>
            <a:r>
              <a:rPr lang="en-US" sz="1400" dirty="0" err="1"/>
              <a:t>المحمولة</a:t>
            </a:r>
            <a:r>
              <a:rPr lang="en-US" sz="1400" dirty="0"/>
              <a:t> </a:t>
            </a:r>
            <a:r>
              <a:rPr lang="en-US" sz="1400" dirty="0" err="1"/>
              <a:t>في</a:t>
            </a:r>
            <a:r>
              <a:rPr lang="en-US" sz="1400" dirty="0"/>
              <a:t> </a:t>
            </a:r>
            <a:r>
              <a:rPr lang="en-US" sz="1400" dirty="0" err="1"/>
              <a:t>جمع</a:t>
            </a:r>
            <a:r>
              <a:rPr lang="en-US" sz="1400" dirty="0"/>
              <a:t> </a:t>
            </a:r>
            <a:r>
              <a:rPr lang="en-US" sz="1400" dirty="0" err="1"/>
              <a:t>البيانات</a:t>
            </a:r>
            <a:r>
              <a:rPr lang="en-US" sz="1400" dirty="0"/>
              <a:t> </a:t>
            </a:r>
            <a:r>
              <a:rPr lang="en-US" sz="1400" dirty="0" err="1"/>
              <a:t>الصحية</a:t>
            </a:r>
            <a:r>
              <a:rPr lang="en-US" sz="1400" dirty="0"/>
              <a:t>، </a:t>
            </a:r>
            <a:r>
              <a:rPr lang="en-US" sz="1400" dirty="0" err="1"/>
              <a:t>وتوفير</a:t>
            </a:r>
            <a:r>
              <a:rPr lang="en-US" sz="1400" dirty="0"/>
              <a:t> </a:t>
            </a:r>
            <a:r>
              <a:rPr lang="en-US" sz="1400" dirty="0" err="1"/>
              <a:t>المعلومات</a:t>
            </a:r>
            <a:r>
              <a:rPr lang="en-US" sz="1400" dirty="0"/>
              <a:t> </a:t>
            </a:r>
            <a:r>
              <a:rPr lang="en-US" sz="1400" dirty="0" err="1"/>
              <a:t>والرعاية</a:t>
            </a:r>
            <a:r>
              <a:rPr lang="en-US" sz="1400" dirty="0"/>
              <a:t> </a:t>
            </a:r>
            <a:r>
              <a:rPr lang="en-US" sz="1400" dirty="0" err="1"/>
              <a:t>الصحية</a:t>
            </a:r>
            <a:r>
              <a:rPr lang="en-US" sz="1400" dirty="0"/>
              <a:t> </a:t>
            </a:r>
            <a:r>
              <a:rPr lang="en-US" sz="1400" dirty="0" err="1"/>
              <a:t>للممارسين</a:t>
            </a:r>
            <a:r>
              <a:rPr lang="en-US" sz="1400" dirty="0"/>
              <a:t> </a:t>
            </a:r>
            <a:r>
              <a:rPr lang="en-US" sz="1400" dirty="0" err="1"/>
              <a:t>والباحثين</a:t>
            </a:r>
            <a:r>
              <a:rPr lang="en-US" sz="1400" dirty="0"/>
              <a:t> </a:t>
            </a:r>
            <a:r>
              <a:rPr lang="en-US" sz="1400" dirty="0" err="1"/>
              <a:t>والمرضى</a:t>
            </a:r>
            <a:r>
              <a:rPr lang="en-US" sz="1400" dirty="0"/>
              <a:t>، </a:t>
            </a:r>
            <a:r>
              <a:rPr lang="en-US" sz="1400" dirty="0" err="1"/>
              <a:t>ومراقبة</a:t>
            </a:r>
            <a:r>
              <a:rPr lang="en-US" sz="1400" dirty="0"/>
              <a:t> </a:t>
            </a:r>
            <a:r>
              <a:rPr lang="en-US" sz="1400" dirty="0" err="1"/>
              <a:t>الوقت</a:t>
            </a:r>
            <a:r>
              <a:rPr lang="en-US" sz="1400" dirty="0"/>
              <a:t> </a:t>
            </a:r>
            <a:r>
              <a:rPr lang="en-US" sz="1400" dirty="0" err="1"/>
              <a:t>الحقيقي</a:t>
            </a:r>
            <a:r>
              <a:rPr lang="en-US" sz="1400" dirty="0"/>
              <a:t> </a:t>
            </a:r>
            <a:r>
              <a:rPr lang="en-US" sz="1400" dirty="0" err="1"/>
              <a:t>من</a:t>
            </a:r>
            <a:r>
              <a:rPr lang="en-US" sz="1400" dirty="0"/>
              <a:t> </a:t>
            </a:r>
            <a:r>
              <a:rPr lang="en-US" sz="1400" dirty="0" err="1"/>
              <a:t>الحيويه</a:t>
            </a:r>
            <a:r>
              <a:rPr lang="en-US" sz="1400" dirty="0"/>
              <a:t> </a:t>
            </a:r>
            <a:r>
              <a:rPr lang="en-US" sz="1400" dirty="0" err="1"/>
              <a:t>المريض</a:t>
            </a:r>
            <a:r>
              <a:rPr lang="en-US" sz="1400" dirty="0"/>
              <a:t>، </a:t>
            </a:r>
            <a:r>
              <a:rPr lang="en-US" sz="1400" dirty="0" err="1"/>
              <a:t>وتوفير</a:t>
            </a:r>
            <a:r>
              <a:rPr lang="en-US" sz="1400" dirty="0"/>
              <a:t> </a:t>
            </a:r>
            <a:r>
              <a:rPr lang="en-US" sz="1400" dirty="0" err="1"/>
              <a:t>الرعاية</a:t>
            </a:r>
            <a:r>
              <a:rPr lang="en-US" sz="1400" dirty="0"/>
              <a:t> </a:t>
            </a:r>
            <a:r>
              <a:rPr lang="en-US" sz="1400" dirty="0" err="1"/>
              <a:t>المباشرة</a:t>
            </a:r>
            <a:r>
              <a:rPr lang="en-US" sz="1400" dirty="0"/>
              <a:t> </a:t>
            </a:r>
            <a:r>
              <a:rPr lang="en-US" sz="1400" dirty="0" err="1"/>
              <a:t>عبر</a:t>
            </a:r>
            <a:r>
              <a:rPr lang="en-US" sz="1400" dirty="0"/>
              <a:t> </a:t>
            </a:r>
            <a:r>
              <a:rPr lang="en-US" sz="1400" dirty="0" err="1"/>
              <a:t>التطبيب</a:t>
            </a:r>
            <a:r>
              <a:rPr lang="en-US" sz="1400" dirty="0"/>
              <a:t> </a:t>
            </a:r>
            <a:r>
              <a:rPr lang="en-US" sz="1400" dirty="0" err="1"/>
              <a:t>عن</a:t>
            </a:r>
            <a:r>
              <a:rPr lang="en-US" sz="1400" dirty="0"/>
              <a:t> </a:t>
            </a:r>
            <a:r>
              <a:rPr lang="en-US" sz="1400" dirty="0" err="1"/>
              <a:t>بعد</a:t>
            </a:r>
            <a:r>
              <a:rPr lang="en-US" sz="1400" dirty="0"/>
              <a:t>. </a:t>
            </a:r>
          </a:p>
          <a:p>
            <a:pPr marL="285750" lvl="0" indent="-285750" algn="r" rtl="1">
              <a:buFont typeface="Arial" panose="020B0604020202020204" pitchFamily="34" charset="0"/>
              <a:buChar char="•"/>
            </a:pPr>
            <a:r>
              <a:rPr lang="en-US" sz="1400" dirty="0" err="1"/>
              <a:t>نظم</a:t>
            </a:r>
            <a:r>
              <a:rPr lang="en-US" sz="1400" dirty="0"/>
              <a:t> </a:t>
            </a:r>
            <a:r>
              <a:rPr lang="en-US" sz="1400" dirty="0" err="1"/>
              <a:t>معلومات</a:t>
            </a:r>
            <a:r>
              <a:rPr lang="en-US" sz="1400" dirty="0"/>
              <a:t> </a:t>
            </a:r>
            <a:r>
              <a:rPr lang="en-US" sz="1400" dirty="0" err="1"/>
              <a:t>الرعاية</a:t>
            </a:r>
            <a:r>
              <a:rPr lang="en-US" sz="1400" dirty="0"/>
              <a:t> </a:t>
            </a:r>
            <a:r>
              <a:rPr lang="en-US" sz="1400" dirty="0" err="1"/>
              <a:t>الصحية</a:t>
            </a:r>
            <a:r>
              <a:rPr lang="en-US" sz="1400" dirty="0"/>
              <a:t>: </a:t>
            </a:r>
            <a:r>
              <a:rPr lang="en-US" sz="1400" dirty="0" err="1"/>
              <a:t>حلول</a:t>
            </a:r>
            <a:r>
              <a:rPr lang="en-US" sz="1400" dirty="0"/>
              <a:t> </a:t>
            </a:r>
            <a:r>
              <a:rPr lang="en-US" sz="1400" dirty="0" err="1"/>
              <a:t>البرمجيات</a:t>
            </a:r>
            <a:r>
              <a:rPr lang="en-US" sz="1400" dirty="0"/>
              <a:t> </a:t>
            </a:r>
            <a:r>
              <a:rPr lang="en-US" sz="1400" dirty="0" err="1"/>
              <a:t>لتحديد</a:t>
            </a:r>
            <a:r>
              <a:rPr lang="en-US" sz="1400" dirty="0"/>
              <a:t> </a:t>
            </a:r>
            <a:r>
              <a:rPr lang="en-US" sz="1400" dirty="0" err="1"/>
              <a:t>مواعيد</a:t>
            </a:r>
            <a:r>
              <a:rPr lang="en-US" sz="1400" dirty="0"/>
              <a:t> </a:t>
            </a:r>
            <a:r>
              <a:rPr lang="en-US" sz="1400" dirty="0" err="1"/>
              <a:t>المقابلات</a:t>
            </a:r>
            <a:r>
              <a:rPr lang="en-US" sz="1400" dirty="0"/>
              <a:t> </a:t>
            </a:r>
            <a:r>
              <a:rPr lang="en-US" sz="1400" dirty="0" err="1"/>
              <a:t>وإدارة</a:t>
            </a:r>
            <a:r>
              <a:rPr lang="en-US" sz="1400" dirty="0"/>
              <a:t> </a:t>
            </a:r>
            <a:r>
              <a:rPr lang="en-US" sz="1400" dirty="0" err="1"/>
              <a:t>بيانات</a:t>
            </a:r>
            <a:r>
              <a:rPr lang="en-US" sz="1400" dirty="0"/>
              <a:t> </a:t>
            </a:r>
            <a:r>
              <a:rPr lang="en-US" sz="1400" dirty="0" err="1"/>
              <a:t>المرضى</a:t>
            </a:r>
            <a:r>
              <a:rPr lang="en-US" sz="1400" dirty="0"/>
              <a:t> و </a:t>
            </a:r>
            <a:r>
              <a:rPr lang="en-US" sz="1400" dirty="0" err="1"/>
              <a:t>إدارة</a:t>
            </a:r>
            <a:r>
              <a:rPr lang="en-US" sz="1400" dirty="0"/>
              <a:t> </a:t>
            </a:r>
            <a:r>
              <a:rPr lang="en-US" sz="1400" dirty="0" err="1"/>
              <a:t>الجدول</a:t>
            </a:r>
            <a:r>
              <a:rPr lang="en-US" sz="1400" dirty="0"/>
              <a:t> </a:t>
            </a:r>
            <a:r>
              <a:rPr lang="en-US" sz="1400" dirty="0" err="1"/>
              <a:t>الزمني</a:t>
            </a:r>
            <a:r>
              <a:rPr lang="en-US" sz="1400" dirty="0"/>
              <a:t> </a:t>
            </a:r>
            <a:r>
              <a:rPr lang="en-US" sz="1400" dirty="0" err="1"/>
              <a:t>للعمل</a:t>
            </a:r>
            <a:r>
              <a:rPr lang="en-US" sz="1400" dirty="0"/>
              <a:t> </a:t>
            </a:r>
            <a:r>
              <a:rPr lang="en-US" sz="1400" dirty="0" err="1"/>
              <a:t>وغيرها</a:t>
            </a:r>
            <a:r>
              <a:rPr lang="en-US" sz="1400" dirty="0"/>
              <a:t> </a:t>
            </a:r>
            <a:r>
              <a:rPr lang="en-US" sz="1400" dirty="0" err="1"/>
              <a:t>من</a:t>
            </a:r>
            <a:r>
              <a:rPr lang="en-US" sz="1400" dirty="0"/>
              <a:t> </a:t>
            </a:r>
            <a:r>
              <a:rPr lang="en-US" sz="1400" dirty="0" err="1"/>
              <a:t>المهام</a:t>
            </a:r>
            <a:r>
              <a:rPr lang="en-US" sz="1400" dirty="0"/>
              <a:t> </a:t>
            </a:r>
            <a:r>
              <a:rPr lang="en-US" sz="1400" dirty="0" err="1" smtClean="0"/>
              <a:t>الإدارية</a:t>
            </a:r>
            <a:endParaRPr lang="en-US" sz="1400" dirty="0" smtClean="0"/>
          </a:p>
          <a:p>
            <a:pPr marL="285750" indent="-285750" algn="r" rtl="1">
              <a:buFont typeface="Arial" panose="020B0604020202020204" pitchFamily="34" charset="0"/>
              <a:buChar char="•"/>
            </a:pPr>
            <a:r>
              <a:rPr lang="ar-SA" sz="1400" dirty="0"/>
              <a:t>نظم إدارة الممارسة والمرضى </a:t>
            </a:r>
            <a:r>
              <a:rPr lang="ar-SA" sz="1400" dirty="0" smtClean="0"/>
              <a:t>والسريريات</a:t>
            </a:r>
            <a:r>
              <a:rPr lang="ar-EG" sz="1400" dirty="0" smtClean="0"/>
              <a:t>: ت</a:t>
            </a:r>
            <a:r>
              <a:rPr lang="ar-SA" sz="1400" dirty="0" smtClean="0"/>
              <a:t>شير </a:t>
            </a:r>
            <a:r>
              <a:rPr lang="ar-SA" sz="1400" dirty="0"/>
              <a:t>نظم إدارة الممارسة والمرضى والسريريات إلى نظم الكمبيوتر التي تستخدمها منظمات الرعاية الصحية لإدارة تقديم الرعاية للأفراد. </a:t>
            </a:r>
            <a:r>
              <a:rPr lang="ar-SA" sz="1400" dirty="0"/>
              <a:t>وهذه النظم توفِّر إمكانية التقاط المعلومات الصحية عن المرضى وتخزينها وتبادلها والحصول عليها أثناء عملية رعايتهم. كما يمكن أن توفِّر هذه النظم مجموعة واسعة من وظائف إدارة وتقديم الرعاية الصحية في كيانات الرعاية الصحية؛</a:t>
            </a:r>
            <a:endParaRPr lang="en-US" sz="1400" dirty="0"/>
          </a:p>
          <a:p>
            <a:pPr marL="285750" indent="-285750" algn="r" rtl="1">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1EAF7F52-D788-4BCD-B7E7-2AE37354B13B}" type="slidenum">
              <a:rPr lang="en-US" smtClean="0"/>
              <a:pPr/>
              <a:t>2</a:t>
            </a:fld>
            <a:endParaRPr lang="en-US"/>
          </a:p>
        </p:txBody>
      </p:sp>
    </p:spTree>
    <p:extLst>
      <p:ext uri="{BB962C8B-B14F-4D97-AF65-F5344CB8AC3E}">
        <p14:creationId xmlns:p14="http://schemas.microsoft.com/office/powerpoint/2010/main" val="3079275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b="1" dirty="0"/>
              <a:t>الحصول على الخدمات</a:t>
            </a:r>
            <a:r>
              <a:rPr lang="ar-SA" dirty="0"/>
              <a:t> </a:t>
            </a:r>
            <a:r>
              <a:rPr lang="ar-SA" dirty="0" smtClean="0"/>
              <a:t>إمكانية </a:t>
            </a:r>
            <a:r>
              <a:rPr lang="ar-SA" dirty="0"/>
              <a:t>تقديم خدمات صحية أساسية ومحسَّنة للمجتمعات الريفية والنائية</a:t>
            </a:r>
            <a:endParaRPr lang="en-US" dirty="0"/>
          </a:p>
          <a:p>
            <a:pPr lvl="0" algn="r" rtl="1"/>
            <a:r>
              <a:rPr lang="ar-SA" dirty="0"/>
              <a:t>تمكين المرضى من تحديد مكان مقدِّمي الرعاية الصحية الذين يقدمون الخدمات التي يحتاجونه</a:t>
            </a:r>
            <a:endParaRPr lang="en-US" dirty="0"/>
          </a:p>
          <a:p>
            <a:pPr lvl="0" algn="r" rtl="1"/>
            <a:r>
              <a:rPr lang="ar-SA" dirty="0"/>
              <a:t>الحصول على رأي طبي ثانٍ من اختصاصيين عن بُعد</a:t>
            </a:r>
            <a:endParaRPr lang="en-US" dirty="0"/>
          </a:p>
          <a:p>
            <a:pPr algn="r" rtl="1"/>
            <a:r>
              <a:rPr lang="ar-SA" b="1" dirty="0"/>
              <a:t>مكاسب في ضمان فعالية تقديم الخدمات </a:t>
            </a:r>
            <a:r>
              <a:rPr lang="ar-SA" b="1" dirty="0" smtClean="0"/>
              <a:t>الصحية</a:t>
            </a:r>
            <a:r>
              <a:rPr lang="ar-SA" dirty="0" smtClean="0"/>
              <a:t>تعزيز </a:t>
            </a:r>
            <a:r>
              <a:rPr lang="ar-SA" dirty="0"/>
              <a:t>إنتاجية القوى العاملة الصحية حصيلة لزيادة الكفاءات في الحصول على معلومات عن المرضى، وحفظ السجلات، والإدارة والإحالات</a:t>
            </a:r>
            <a:endParaRPr lang="en-US" dirty="0"/>
          </a:p>
          <a:p>
            <a:pPr lvl="0" algn="r" rtl="1"/>
            <a:r>
              <a:rPr lang="ar-SA" dirty="0"/>
              <a:t>تَحسُّن الاستفادة من القوى العاملة الصحية من خلال نماذج تقديم الرعاية الصحية عن بُعد</a:t>
            </a:r>
            <a:endParaRPr lang="en-US" dirty="0"/>
          </a:p>
          <a:p>
            <a:pPr algn="r" rtl="1"/>
            <a:r>
              <a:rPr lang="ar-SA" b="1" dirty="0"/>
              <a:t>جودة وسلامة </a:t>
            </a:r>
            <a:r>
              <a:rPr lang="ar-SA" b="1" dirty="0" smtClean="0"/>
              <a:t>الرعاية</a:t>
            </a:r>
            <a:r>
              <a:rPr lang="ar-SA" dirty="0" smtClean="0"/>
              <a:t>زيادة </a:t>
            </a:r>
            <a:r>
              <a:rPr lang="ar-SA" dirty="0"/>
              <a:t>التقيّد بأفضل الممارسات من قِبَل مقدِّمي الرعاية الصحية، انخفاض حالات الحوادث الضائرة القابلة للتفادي طبياً</a:t>
            </a:r>
            <a:endParaRPr lang="en-US" dirty="0"/>
          </a:p>
          <a:p>
            <a:pPr algn="r" rtl="1"/>
            <a:r>
              <a:rPr lang="ar-SA" dirty="0"/>
              <a:t>تحسين القدرة على مراقبة الالتزام بتناول الأدوية وأنظمة المعالجة الأخرى</a:t>
            </a:r>
            <a:endParaRPr lang="en-US" dirty="0"/>
          </a:p>
          <a:p>
            <a:pPr algn="r" rtl="1"/>
            <a:r>
              <a:rPr lang="ar-SA" b="1" dirty="0"/>
              <a:t>المراقبة الصحية وإعداد التقارير </a:t>
            </a:r>
            <a:r>
              <a:rPr lang="ar-SA" b="1" dirty="0" smtClean="0"/>
              <a:t>الصحية</a:t>
            </a:r>
            <a:r>
              <a:rPr lang="ar-EG" dirty="0"/>
              <a:t> </a:t>
            </a:r>
            <a:r>
              <a:rPr lang="ar-SA" dirty="0" smtClean="0"/>
              <a:t>تحسين </a:t>
            </a:r>
            <a:r>
              <a:rPr lang="ar-SA" dirty="0"/>
              <a:t>القدرة على دعم الترصد وإدارة المداخلات في مجال الصحة العامة</a:t>
            </a:r>
            <a:endParaRPr lang="en-US" dirty="0"/>
          </a:p>
          <a:p>
            <a:pPr lvl="0" algn="r" rtl="1"/>
            <a:r>
              <a:rPr lang="ar-SA" dirty="0"/>
              <a:t>تحسين القدرة على تحليل حصائل الصحة السكانية وإعداد التقارير عنها</a:t>
            </a:r>
            <a:endParaRPr lang="en-US" dirty="0"/>
          </a:p>
          <a:p>
            <a:pPr algn="r" rtl="1"/>
            <a:r>
              <a:rPr lang="ar-SA" b="1" dirty="0"/>
              <a:t>الحصول على المعرفة والصحية والتعليم </a:t>
            </a:r>
            <a:r>
              <a:rPr lang="ar-SA" b="1" dirty="0" smtClean="0"/>
              <a:t>الصحي</a:t>
            </a:r>
            <a:r>
              <a:rPr lang="ar-EG" dirty="0"/>
              <a:t> </a:t>
            </a:r>
            <a:r>
              <a:rPr lang="ar-SA" dirty="0" smtClean="0"/>
              <a:t>تحسين </a:t>
            </a:r>
            <a:r>
              <a:rPr lang="ar-SA" dirty="0"/>
              <a:t>فرص الوصول إلى مصادر معرفة مقدِّمي الرعاية الصحية، بما في ذلك الأدبيات الطبية، والتعليم، والتدريب، وغيرها من الموارد</a:t>
            </a:r>
            <a:endParaRPr lang="en-US" dirty="0"/>
          </a:p>
          <a:p>
            <a:pPr lvl="0" algn="r" rtl="1"/>
            <a:r>
              <a:rPr lang="ar-SA" dirty="0"/>
              <a:t>تحسين فرص الوصول إلى مصادر المعرفة الصحية للمستهلك، بما في ذلك التثقيف والتوعية الصحيان، ومعلومات الوقاية من بعض الظروف الصحية</a:t>
            </a:r>
            <a:endParaRPr lang="en-US" dirty="0"/>
          </a:p>
          <a:p>
            <a:pPr algn="r" rtl="1"/>
            <a:r>
              <a:rPr lang="ar-SA" b="1" dirty="0"/>
              <a:t>تخطيط وإدارة </a:t>
            </a:r>
            <a:r>
              <a:rPr lang="ar-SA" b="1" dirty="0" smtClean="0"/>
              <a:t>العمليات</a:t>
            </a:r>
            <a:r>
              <a:rPr lang="ar-EG" dirty="0"/>
              <a:t> </a:t>
            </a:r>
            <a:r>
              <a:rPr lang="ar-SA" dirty="0" smtClean="0"/>
              <a:t>تحسين </a:t>
            </a:r>
            <a:r>
              <a:rPr lang="ar-SA" dirty="0"/>
              <a:t>فرص الوصول إلى مصادر بيانات جيدة للاطلاع على خدمات الرعاية الصحية وعلى التخطيط للقوى العاملة وتطويرها</a:t>
            </a:r>
            <a:endParaRPr lang="en-US" dirty="0"/>
          </a:p>
          <a:p>
            <a:pPr algn="r" rtl="1"/>
            <a:r>
              <a:rPr lang="ar-SA" b="1" dirty="0"/>
              <a:t>تمكين </a:t>
            </a:r>
            <a:r>
              <a:rPr lang="ar-SA" b="1" dirty="0" smtClean="0"/>
              <a:t>الأفراد</a:t>
            </a:r>
            <a:r>
              <a:rPr lang="ar-EG" dirty="0"/>
              <a:t> </a:t>
            </a:r>
            <a:r>
              <a:rPr lang="ar-SA" dirty="0" smtClean="0"/>
              <a:t>تحسين </a:t>
            </a:r>
            <a:r>
              <a:rPr lang="ar-SA" dirty="0"/>
              <a:t>مشاركة الأفراد في المراقبة الذاتية وفي تدبير الأمراض المزمنة</a:t>
            </a:r>
            <a:endParaRPr lang="en-US" dirty="0"/>
          </a:p>
          <a:p>
            <a:pPr lvl="0" algn="r" rtl="1"/>
            <a:r>
              <a:rPr lang="ar-SA" dirty="0"/>
              <a:t>تحسن فرص الوصول إلى مصادر معرفة صحية موثوقة</a:t>
            </a:r>
            <a:endParaRPr lang="en-US" dirty="0"/>
          </a:p>
          <a:p>
            <a:pPr algn="r" rtl="1"/>
            <a:r>
              <a:rPr lang="ar-SA" b="1" dirty="0"/>
              <a:t>الابتكار </a:t>
            </a:r>
            <a:r>
              <a:rPr lang="ar-SA" b="1" dirty="0" smtClean="0"/>
              <a:t>والنمو</a:t>
            </a:r>
            <a:r>
              <a:rPr lang="ar-EG" dirty="0"/>
              <a:t> </a:t>
            </a:r>
            <a:r>
              <a:rPr lang="ar-SA" dirty="0" smtClean="0"/>
              <a:t>زيادة </a:t>
            </a:r>
            <a:r>
              <a:rPr lang="ar-SA" dirty="0"/>
              <a:t>التقييس في تبادل المعلومات وفي التواصل بين مختلف الأقسام والوكالات والمنظمات</a:t>
            </a:r>
            <a:endParaRPr lang="en-US" dirty="0"/>
          </a:p>
          <a:p>
            <a:pPr lvl="0" algn="r" rtl="1"/>
            <a:r>
              <a:rPr lang="ar-SA" dirty="0"/>
              <a:t>زيادة فرص ابتكار سوق من خلال الوصول إلى معايير الصحة الإلكترونية</a:t>
            </a:r>
            <a:endParaRPr lang="en-US" dirty="0"/>
          </a:p>
          <a:p>
            <a:pPr algn="r" rtl="1"/>
            <a:endParaRPr lang="en-US" dirty="0"/>
          </a:p>
        </p:txBody>
      </p:sp>
      <p:sp>
        <p:nvSpPr>
          <p:cNvPr id="4" name="Slide Number Placeholder 3"/>
          <p:cNvSpPr>
            <a:spLocks noGrp="1"/>
          </p:cNvSpPr>
          <p:nvPr>
            <p:ph type="sldNum" sz="quarter" idx="10"/>
          </p:nvPr>
        </p:nvSpPr>
        <p:spPr/>
        <p:txBody>
          <a:bodyPr/>
          <a:lstStyle/>
          <a:p>
            <a:fld id="{1EAF7F52-D788-4BCD-B7E7-2AE37354B13B}" type="slidenum">
              <a:rPr lang="en-US" smtClean="0"/>
              <a:pPr/>
              <a:t>3</a:t>
            </a:fld>
            <a:endParaRPr lang="en-US"/>
          </a:p>
        </p:txBody>
      </p:sp>
    </p:spTree>
    <p:extLst>
      <p:ext uri="{BB962C8B-B14F-4D97-AF65-F5344CB8AC3E}">
        <p14:creationId xmlns:p14="http://schemas.microsoft.com/office/powerpoint/2010/main" val="787912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b="1" dirty="0"/>
              <a:t>لقيادة والحوكمة والتشارك مع قطاعات متعددة</a:t>
            </a:r>
            <a:r>
              <a:rPr lang="ar-SA" dirty="0"/>
              <a:t> توجيه وتنسيق الصحة الإلكترونية على الصعيد الوطني، وضمان المواءمة مع المرامي الصحية، والدعم السياسي، وتعزيز الوعي، وإشراك الأطراف المعنية</a:t>
            </a:r>
            <a:r>
              <a:rPr lang="en-US" dirty="0"/>
              <a:t>، </a:t>
            </a:r>
            <a:r>
              <a:rPr lang="ar-SA" dirty="0"/>
              <a:t>استخدام الآليات والخبرة والتنسيق والشراكات لإعداد أو اعتماد مكوِّنات الصحة الإلكترونية (مثل، المعايير، دعم التغيير المطلوب والتمكين منه، وتنفيذ التوصيات ومراقبة الحصائل من أجل تقديم الفوائد المنشودة</a:t>
            </a:r>
            <a:endParaRPr lang="en-US" dirty="0"/>
          </a:p>
          <a:p>
            <a:pPr algn="r" rtl="1"/>
            <a:r>
              <a:rPr lang="ar-SA" b="1" dirty="0"/>
              <a:t>الإستراتيجية والاستثمار</a:t>
            </a:r>
            <a:r>
              <a:rPr lang="ar-SA" dirty="0"/>
              <a:t> ضمان إستراتيجية وخطة متجاوبة من أجل بيئة صحة إلكترونية وطنية، تقود التخطيط بالتشارك مع الأطراف المعنية والقطاعات الرئيسية</a:t>
            </a:r>
            <a:r>
              <a:rPr lang="en-US" dirty="0"/>
              <a:t>، </a:t>
            </a:r>
            <a:r>
              <a:rPr lang="ar-SA" dirty="0"/>
              <a:t>مواءمة الموارد المالية مع الأولويات ومع التمويل المحدد بأجل متوسط من قِبَل المانحين والحكومة والقطاع الخاص</a:t>
            </a:r>
            <a:endParaRPr lang="en-US" dirty="0"/>
          </a:p>
          <a:p>
            <a:pPr algn="r" rtl="1"/>
            <a:r>
              <a:rPr lang="ar-SA" b="1" dirty="0"/>
              <a:t>التشريع والسياسة والالتزام</a:t>
            </a:r>
            <a:r>
              <a:rPr lang="ar-SA" dirty="0"/>
              <a:t> اعتماد سياسات وتشريعات وطنية للنطاقات ذات الأولوية، ومراجعة سياسات القطاعات للمواءمة والشمولية، والقيام بمراجعات منتظمة للسياسات</a:t>
            </a:r>
            <a:r>
              <a:rPr lang="en-US" dirty="0"/>
              <a:t>، </a:t>
            </a:r>
            <a:r>
              <a:rPr lang="ar-SA" dirty="0"/>
              <a:t>إيجاد بيئة قانونية وتنفيذية لبناء الثقة بممارسة الصحة الإلكترونية وأنظمتها وحماية المستهلكين والصناعة</a:t>
            </a:r>
            <a:endParaRPr lang="en-US" dirty="0"/>
          </a:p>
          <a:p>
            <a:pPr algn="r" rtl="1"/>
            <a:r>
              <a:rPr lang="ar-SA" b="1" dirty="0"/>
              <a:t>القوى العاملة</a:t>
            </a:r>
            <a:r>
              <a:rPr lang="ar-SA" dirty="0"/>
              <a:t> تقديم المعرفة بالصحة الإلكترونية ومهاراتها من خلال الخبرة الداخلية أو التعاون التقني أو القطاع الخاص</a:t>
            </a:r>
            <a:r>
              <a:rPr lang="ar-EG" dirty="0"/>
              <a:t>، </a:t>
            </a:r>
            <a:r>
              <a:rPr lang="ar-SA" dirty="0"/>
              <a:t>بناء شبكات وطنية وإقليمية وتخصصية لتنفيذ الصحة الإلكتروني، إعداد برامج تعليم وتدريب في مجال الصحة الإلكترونية لبناء قدرات القوى العاملة الصحية</a:t>
            </a:r>
            <a:endParaRPr lang="en-US" dirty="0"/>
          </a:p>
          <a:p>
            <a:pPr algn="r" rtl="1"/>
            <a:r>
              <a:rPr lang="ar-SA" b="1" dirty="0"/>
              <a:t>المعايير والتوافقية</a:t>
            </a:r>
            <a:r>
              <a:rPr lang="ar-SA" dirty="0"/>
              <a:t>، إدخال المعايير التي تمكِّن من جمع متين ودقيق وتبادل للمعلومات الصحية عبر النظم والخدمات الصحية</a:t>
            </a:r>
            <a:endParaRPr lang="en-US" dirty="0"/>
          </a:p>
          <a:p>
            <a:pPr algn="r" rtl="1"/>
            <a:r>
              <a:rPr lang="ar-SA" b="1" dirty="0"/>
              <a:t>البنى الأساسية</a:t>
            </a:r>
            <a:r>
              <a:rPr lang="ar-SA" dirty="0"/>
              <a:t>تشكيل مؤسسات لتبادل المعلومات الإلكترونية عبر الحدود الجغرافية وحدود القطاعات الصحية. وهذا يشمل البنى الأساسية المادية (مثل، الشبكات) والخدمات الرئيسية والتطبيقات التي تقوم عليها بيئة صحة إلكترونية وطنية</a:t>
            </a:r>
            <a:endParaRPr lang="en-US" dirty="0"/>
          </a:p>
          <a:p>
            <a:pPr algn="r" rtl="1"/>
            <a:r>
              <a:rPr lang="ar-SA" b="1" dirty="0"/>
              <a:t>الخدمات والتطبيقات</a:t>
            </a:r>
            <a:r>
              <a:rPr lang="ar-SA" dirty="0"/>
              <a:t> تقديم وسائل ملموسة لتمكين الخدمات والنظم من الوصول إلى المعلومات والمحتويات وإدارتها والتبادل فيما بينها. المستخدِمون يشملون عامة الناس والمرضى والمقدِّمين والتأمين وغيرهم. الوسائل يمكن أن تقدَّم من قِبَل الحكومة أو بشكل تجاري</a:t>
            </a:r>
            <a:endParaRPr lang="en-US" dirty="0"/>
          </a:p>
          <a:p>
            <a:pPr algn="r" rtl="1"/>
            <a:endParaRPr lang="en-US" dirty="0"/>
          </a:p>
        </p:txBody>
      </p:sp>
      <p:sp>
        <p:nvSpPr>
          <p:cNvPr id="4" name="Slide Number Placeholder 3"/>
          <p:cNvSpPr>
            <a:spLocks noGrp="1"/>
          </p:cNvSpPr>
          <p:nvPr>
            <p:ph type="sldNum" sz="quarter" idx="10"/>
          </p:nvPr>
        </p:nvSpPr>
        <p:spPr/>
        <p:txBody>
          <a:bodyPr/>
          <a:lstStyle/>
          <a:p>
            <a:fld id="{1EAF7F52-D788-4BCD-B7E7-2AE37354B13B}" type="slidenum">
              <a:rPr lang="en-US" smtClean="0"/>
              <a:pPr/>
              <a:t>4</a:t>
            </a:fld>
            <a:endParaRPr lang="en-US"/>
          </a:p>
        </p:txBody>
      </p:sp>
    </p:spTree>
    <p:extLst>
      <p:ext uri="{BB962C8B-B14F-4D97-AF65-F5344CB8AC3E}">
        <p14:creationId xmlns:p14="http://schemas.microsoft.com/office/powerpoint/2010/main" val="1761391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1400">
                <a:solidFill>
                  <a:schemeClr val="bg1"/>
                </a:solidFill>
                <a:latin typeface="Times New Roman" pitchFamily="18" charset="0"/>
              </a:defRPr>
            </a:lvl1pPr>
            <a:lvl2pPr marL="742950" indent="-285750" defTabSz="911225">
              <a:defRPr sz="1400">
                <a:solidFill>
                  <a:schemeClr val="bg1"/>
                </a:solidFill>
                <a:latin typeface="Times New Roman" pitchFamily="18" charset="0"/>
              </a:defRPr>
            </a:lvl2pPr>
            <a:lvl3pPr marL="1143000" indent="-228600" defTabSz="911225">
              <a:defRPr sz="1400">
                <a:solidFill>
                  <a:schemeClr val="bg1"/>
                </a:solidFill>
                <a:latin typeface="Times New Roman" pitchFamily="18" charset="0"/>
              </a:defRPr>
            </a:lvl3pPr>
            <a:lvl4pPr marL="1600200" indent="-228600" defTabSz="911225">
              <a:defRPr sz="1400">
                <a:solidFill>
                  <a:schemeClr val="bg1"/>
                </a:solidFill>
                <a:latin typeface="Times New Roman" pitchFamily="18" charset="0"/>
              </a:defRPr>
            </a:lvl4pPr>
            <a:lvl5pPr marL="2057400" indent="-228600" defTabSz="911225">
              <a:defRPr sz="1400">
                <a:solidFill>
                  <a:schemeClr val="bg1"/>
                </a:solidFill>
                <a:latin typeface="Times New Roman" pitchFamily="18" charset="0"/>
              </a:defRPr>
            </a:lvl5pPr>
            <a:lvl6pPr marL="2514600" indent="-228600" defTabSz="911225" eaLnBrk="0" fontAlgn="base" hangingPunct="0">
              <a:spcBef>
                <a:spcPct val="0"/>
              </a:spcBef>
              <a:spcAft>
                <a:spcPct val="0"/>
              </a:spcAft>
              <a:buClr>
                <a:schemeClr val="tx1"/>
              </a:buClr>
              <a:buFont typeface="Arial" pitchFamily="34" charset="0"/>
              <a:defRPr sz="1400">
                <a:solidFill>
                  <a:schemeClr val="bg1"/>
                </a:solidFill>
                <a:latin typeface="Times New Roman" pitchFamily="18" charset="0"/>
              </a:defRPr>
            </a:lvl6pPr>
            <a:lvl7pPr marL="2971800" indent="-228600" defTabSz="911225" eaLnBrk="0" fontAlgn="base" hangingPunct="0">
              <a:spcBef>
                <a:spcPct val="0"/>
              </a:spcBef>
              <a:spcAft>
                <a:spcPct val="0"/>
              </a:spcAft>
              <a:buClr>
                <a:schemeClr val="tx1"/>
              </a:buClr>
              <a:buFont typeface="Arial" pitchFamily="34" charset="0"/>
              <a:defRPr sz="1400">
                <a:solidFill>
                  <a:schemeClr val="bg1"/>
                </a:solidFill>
                <a:latin typeface="Times New Roman" pitchFamily="18" charset="0"/>
              </a:defRPr>
            </a:lvl7pPr>
            <a:lvl8pPr marL="3429000" indent="-228600" defTabSz="911225" eaLnBrk="0" fontAlgn="base" hangingPunct="0">
              <a:spcBef>
                <a:spcPct val="0"/>
              </a:spcBef>
              <a:spcAft>
                <a:spcPct val="0"/>
              </a:spcAft>
              <a:buClr>
                <a:schemeClr val="tx1"/>
              </a:buClr>
              <a:buFont typeface="Arial" pitchFamily="34" charset="0"/>
              <a:defRPr sz="1400">
                <a:solidFill>
                  <a:schemeClr val="bg1"/>
                </a:solidFill>
                <a:latin typeface="Times New Roman" pitchFamily="18" charset="0"/>
              </a:defRPr>
            </a:lvl8pPr>
            <a:lvl9pPr marL="3886200" indent="-228600" defTabSz="911225" eaLnBrk="0" fontAlgn="base" hangingPunct="0">
              <a:spcBef>
                <a:spcPct val="0"/>
              </a:spcBef>
              <a:spcAft>
                <a:spcPct val="0"/>
              </a:spcAft>
              <a:buClr>
                <a:schemeClr val="tx1"/>
              </a:buClr>
              <a:buFont typeface="Arial" pitchFamily="34" charset="0"/>
              <a:defRPr sz="1400">
                <a:solidFill>
                  <a:schemeClr val="bg1"/>
                </a:solidFill>
                <a:latin typeface="Times New Roman" pitchFamily="18" charset="0"/>
              </a:defRPr>
            </a:lvl9pPr>
          </a:lstStyle>
          <a:p>
            <a:pPr>
              <a:defRPr/>
            </a:pPr>
            <a:fld id="{6E73D455-54E0-4C73-8188-B95D63CB7ABC}" type="slidenum">
              <a:rPr lang="en-US" sz="1200" smtClean="0">
                <a:solidFill>
                  <a:schemeClr val="tx1"/>
                </a:solidFill>
                <a:latin typeface="Verdana" pitchFamily="34" charset="0"/>
              </a:rPr>
              <a:pPr>
                <a:defRPr/>
              </a:pPr>
              <a:t>5</a:t>
            </a:fld>
            <a:endParaRPr lang="en-US" sz="1200" smtClean="0">
              <a:solidFill>
                <a:schemeClr val="tx1"/>
              </a:solidFill>
              <a:latin typeface="Verdana"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solidFill>
                  <a:srgbClr val="5C5C5C"/>
                </a:solidFill>
              </a:rPr>
              <a:t>The scoping study:</a:t>
            </a:r>
          </a:p>
          <a:p>
            <a:pPr lvl="1"/>
            <a:r>
              <a:rPr lang="en-US" altLang="en-US" smtClean="0">
                <a:solidFill>
                  <a:srgbClr val="5C5C5C"/>
                </a:solidFill>
              </a:rPr>
              <a:t>-Provides an initial outline of a general methodology for implementing ICTs in health</a:t>
            </a:r>
          </a:p>
          <a:p>
            <a:pPr lvl="1"/>
            <a:r>
              <a:rPr lang="en-US" altLang="en-US" smtClean="0">
                <a:solidFill>
                  <a:srgbClr val="5C5C5C"/>
                </a:solidFill>
              </a:rPr>
              <a:t>-Aims to help developing countries avoid costly errors</a:t>
            </a:r>
          </a:p>
          <a:p>
            <a:pPr lvl="1"/>
            <a:r>
              <a:rPr lang="en-US" altLang="en-US" smtClean="0">
                <a:solidFill>
                  <a:srgbClr val="5C5C5C"/>
                </a:solidFill>
              </a:rPr>
              <a:t>-Intends to enhance the efficiency of health systems and ultimately support the sustainable and effective use of such services</a:t>
            </a:r>
            <a:endParaRPr lang="en-US" altLang="en-US" b="1" smtClean="0">
              <a:solidFill>
                <a:srgbClr val="5C5C5C"/>
              </a:solidFill>
            </a:endParaRPr>
          </a:p>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0D19A73-71EE-4799-B0F4-0623460CC7D9}" type="slidenum">
              <a:rPr lang="en-US" smtClean="0"/>
              <a:pPr>
                <a:defRPr/>
              </a:pPr>
              <a:t>9</a:t>
            </a:fld>
            <a:endParaRPr lang="en-US"/>
          </a:p>
        </p:txBody>
      </p:sp>
    </p:spTree>
    <p:extLst>
      <p:ext uri="{BB962C8B-B14F-4D97-AF65-F5344CB8AC3E}">
        <p14:creationId xmlns:p14="http://schemas.microsoft.com/office/powerpoint/2010/main" val="548910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0D19A73-71EE-4799-B0F4-0623460CC7D9}" type="slidenum">
              <a:rPr lang="en-US" smtClean="0"/>
              <a:pPr>
                <a:defRPr/>
              </a:pPr>
              <a:t>10</a:t>
            </a:fld>
            <a:endParaRPr lang="en-US"/>
          </a:p>
        </p:txBody>
      </p:sp>
    </p:spTree>
    <p:extLst>
      <p:ext uri="{BB962C8B-B14F-4D97-AF65-F5344CB8AC3E}">
        <p14:creationId xmlns:p14="http://schemas.microsoft.com/office/powerpoint/2010/main" val="2495144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p:txBody>
          <a:bodyPr/>
          <a:lstStyle>
            <a:lvl1pPr>
              <a:defRPr/>
            </a:lvl1pPr>
          </a:lstStyle>
          <a:p>
            <a:fld id="{5434F35B-3464-4A10-8274-E298822A7B64}" type="slidenum">
              <a:rPr lang="en-US"/>
              <a:pPr/>
              <a:t>‹#›</a:t>
            </a:fld>
            <a:endParaRPr lang="en-US"/>
          </a:p>
        </p:txBody>
      </p:sp>
      <p:sp>
        <p:nvSpPr>
          <p:cNvPr id="5" name="Rectangle 2"/>
          <p:cNvSpPr>
            <a:spLocks noGrp="1" noChangeArrowheads="1"/>
          </p:cNvSpPr>
          <p:nvPr>
            <p:ph type="title"/>
          </p:nvPr>
        </p:nvSpPr>
        <p:spPr bwMode="auto">
          <a:xfrm>
            <a:off x="685800" y="1052513"/>
            <a:ext cx="77724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s-ES_tradnl" smtClean="0"/>
              <a:t>Click to edit Master title style</a:t>
            </a:r>
          </a:p>
        </p:txBody>
      </p:sp>
      <p:sp>
        <p:nvSpPr>
          <p:cNvPr id="6" name="Rectangle 3"/>
          <p:cNvSpPr>
            <a:spLocks noGrp="1" noChangeArrowheads="1"/>
          </p:cNvSpPr>
          <p:nvPr>
            <p:ph idx="1"/>
          </p:nvPr>
        </p:nvSpPr>
        <p:spPr bwMode="auto">
          <a:xfrm>
            <a:off x="684213" y="1844675"/>
            <a:ext cx="7772400" cy="4400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smtClean="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C2196D-30CE-4E5B-8D40-E97362A7A81E}" type="datetimeFigureOut">
              <a:rPr lang="en-US" smtClean="0"/>
              <a:t>24/10/2013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0690B74-11B9-4E15-8114-4904C7C8F653}" type="slidenum">
              <a:rPr lang="en-US" smtClean="0"/>
              <a:t>‹#›</a:t>
            </a:fld>
            <a:endParaRPr lang="en-US"/>
          </a:p>
        </p:txBody>
      </p:sp>
    </p:spTree>
    <p:extLst>
      <p:ext uri="{BB962C8B-B14F-4D97-AF65-F5344CB8AC3E}">
        <p14:creationId xmlns:p14="http://schemas.microsoft.com/office/powerpoint/2010/main" val="10807591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pPr>
              <a:defRPr/>
            </a:pPr>
            <a:fld id="{FD465DBE-BB2C-4159-AA59-C956EE755440}" type="slidenum">
              <a:rPr lang="en-US"/>
              <a:pPr>
                <a:defRPr/>
              </a:pPr>
              <a:t>‹#›</a:t>
            </a:fld>
            <a:endParaRPr lang="en-US"/>
          </a:p>
        </p:txBody>
      </p:sp>
    </p:spTree>
    <p:extLst>
      <p:ext uri="{BB962C8B-B14F-4D97-AF65-F5344CB8AC3E}">
        <p14:creationId xmlns:p14="http://schemas.microsoft.com/office/powerpoint/2010/main" val="215899944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3"/>
          <p:cNvSpPr>
            <a:spLocks noGrp="1" noChangeArrowheads="1"/>
          </p:cNvSpPr>
          <p:nvPr>
            <p:ph type="sldNum" sz="quarter" idx="10"/>
          </p:nvPr>
        </p:nvSpPr>
        <p:spPr>
          <a:ln/>
        </p:spPr>
        <p:txBody>
          <a:bodyPr/>
          <a:lstStyle>
            <a:lvl1pPr>
              <a:defRPr/>
            </a:lvl1pPr>
          </a:lstStyle>
          <a:p>
            <a:pPr>
              <a:defRPr/>
            </a:pPr>
            <a:fld id="{F1491344-3038-44E3-A55B-03598639F6E1}" type="slidenum">
              <a:rPr lang="en-US"/>
              <a:pPr>
                <a:defRPr/>
              </a:pPr>
              <a:t>‹#›</a:t>
            </a:fld>
            <a:endParaRPr lang="en-US"/>
          </a:p>
        </p:txBody>
      </p:sp>
    </p:spTree>
    <p:extLst>
      <p:ext uri="{BB962C8B-B14F-4D97-AF65-F5344CB8AC3E}">
        <p14:creationId xmlns:p14="http://schemas.microsoft.com/office/powerpoint/2010/main" val="13922018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6" cstate="print"/>
          <a:srcRect l="6723" b="12773"/>
          <a:stretch>
            <a:fillRect/>
          </a:stretch>
        </p:blipFill>
        <p:spPr bwMode="auto">
          <a:xfrm>
            <a:off x="0" y="809625"/>
            <a:ext cx="6467475" cy="6048375"/>
          </a:xfrm>
          <a:prstGeom prst="rect">
            <a:avLst/>
          </a:prstGeom>
          <a:noFill/>
          <a:ln w="9525">
            <a:noFill/>
            <a:miter lim="800000"/>
            <a:headEnd/>
            <a:tailEnd/>
          </a:ln>
        </p:spPr>
      </p:pic>
      <p:sp>
        <p:nvSpPr>
          <p:cNvPr id="1027" name="Line 68"/>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p:spPr>
        <p:txBody>
          <a:bodyPr/>
          <a:lstStyle/>
          <a:p>
            <a:endParaRPr lang="fr-FR"/>
          </a:p>
        </p:txBody>
      </p:sp>
      <p:sp>
        <p:nvSpPr>
          <p:cNvPr id="1028" name="Rectangle 2"/>
          <p:cNvSpPr>
            <a:spLocks noGrp="1" noChangeArrowheads="1"/>
          </p:cNvSpPr>
          <p:nvPr>
            <p:ph type="title"/>
          </p:nvPr>
        </p:nvSpPr>
        <p:spPr bwMode="auto">
          <a:xfrm>
            <a:off x="685800" y="1052513"/>
            <a:ext cx="77724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s-ES_tradnl" smtClean="0"/>
              <a:t>Click to edit Master title style</a:t>
            </a:r>
          </a:p>
        </p:txBody>
      </p:sp>
      <p:sp>
        <p:nvSpPr>
          <p:cNvPr id="1029" name="Rectangle 3"/>
          <p:cNvSpPr>
            <a:spLocks noGrp="1" noChangeArrowheads="1"/>
          </p:cNvSpPr>
          <p:nvPr>
            <p:ph type="body" idx="1"/>
          </p:nvPr>
        </p:nvSpPr>
        <p:spPr bwMode="auto">
          <a:xfrm>
            <a:off x="684213" y="1844675"/>
            <a:ext cx="7772400" cy="4400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p>
        </p:txBody>
      </p:sp>
      <p:pic>
        <p:nvPicPr>
          <p:cNvPr id="1030" name="Picture 71" descr="BandoBleusurblanc-E"/>
          <p:cNvPicPr>
            <a:picLocks noChangeAspect="1" noChangeArrowheads="1"/>
          </p:cNvPicPr>
          <p:nvPr userDrawn="1"/>
        </p:nvPicPr>
        <p:blipFill>
          <a:blip r:embed="rId7" cstate="print"/>
          <a:srcRect l="55139"/>
          <a:stretch>
            <a:fillRect/>
          </a:stretch>
        </p:blipFill>
        <p:spPr bwMode="auto">
          <a:xfrm>
            <a:off x="6948488" y="115888"/>
            <a:ext cx="2051050" cy="782637"/>
          </a:xfrm>
          <a:prstGeom prst="rect">
            <a:avLst/>
          </a:prstGeom>
          <a:noFill/>
          <a:ln w="9525">
            <a:noFill/>
            <a:miter lim="800000"/>
            <a:headEnd/>
            <a:tailEnd/>
          </a:ln>
        </p:spPr>
      </p:pic>
      <p:sp>
        <p:nvSpPr>
          <p:cNvPr id="1032" name="Text Box 73"/>
          <p:cNvSpPr txBox="1">
            <a:spLocks noChangeArrowheads="1"/>
          </p:cNvSpPr>
          <p:nvPr userDrawn="1"/>
        </p:nvSpPr>
        <p:spPr bwMode="auto">
          <a:xfrm>
            <a:off x="4418013" y="404813"/>
            <a:ext cx="2674937" cy="261937"/>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es-ES_tradnl" sz="1100" b="1" dirty="0" err="1" smtClean="0">
                <a:solidFill>
                  <a:srgbClr val="1B5BA2"/>
                </a:solidFill>
              </a:rPr>
              <a:t>Committed</a:t>
            </a:r>
            <a:r>
              <a:rPr lang="es-ES_tradnl" sz="1100" b="1" dirty="0" smtClean="0">
                <a:solidFill>
                  <a:srgbClr val="1B5BA2"/>
                </a:solidFill>
              </a:rPr>
              <a:t> </a:t>
            </a:r>
            <a:r>
              <a:rPr lang="es-ES_tradnl" sz="1100" b="1" dirty="0" err="1" smtClean="0">
                <a:solidFill>
                  <a:srgbClr val="1B5BA2"/>
                </a:solidFill>
              </a:rPr>
              <a:t>to</a:t>
            </a:r>
            <a:r>
              <a:rPr lang="es-ES_tradnl" sz="1100" b="1" dirty="0" smtClean="0">
                <a:solidFill>
                  <a:srgbClr val="1B5BA2"/>
                </a:solidFill>
              </a:rPr>
              <a:t> </a:t>
            </a:r>
            <a:r>
              <a:rPr lang="es-ES_tradnl" sz="1100" b="1" dirty="0" err="1" smtClean="0">
                <a:solidFill>
                  <a:srgbClr val="1B5BA2"/>
                </a:solidFill>
              </a:rPr>
              <a:t>Connecting</a:t>
            </a:r>
            <a:r>
              <a:rPr lang="es-ES_tradnl" sz="1100" b="1" dirty="0" smtClean="0">
                <a:solidFill>
                  <a:srgbClr val="1B5BA2"/>
                </a:solidFill>
              </a:rPr>
              <a:t> </a:t>
            </a:r>
            <a:r>
              <a:rPr lang="es-ES_tradnl" sz="1100" b="1" dirty="0" err="1" smtClean="0">
                <a:solidFill>
                  <a:srgbClr val="1B5BA2"/>
                </a:solidFill>
              </a:rPr>
              <a:t>the</a:t>
            </a:r>
            <a:r>
              <a:rPr lang="es-ES_tradnl" sz="1100" b="1" dirty="0" smtClean="0">
                <a:solidFill>
                  <a:srgbClr val="1B5BA2"/>
                </a:solidFill>
              </a:rPr>
              <a:t> </a:t>
            </a:r>
            <a:r>
              <a:rPr lang="es-ES_tradnl" sz="1100" b="1" dirty="0" err="1" smtClean="0">
                <a:solidFill>
                  <a:srgbClr val="1B5BA2"/>
                </a:solidFill>
              </a:rPr>
              <a:t>World</a:t>
            </a:r>
            <a:endParaRPr lang="es-ES_tradnl" sz="1100" b="1" dirty="0" smtClean="0">
              <a:solidFill>
                <a:srgbClr val="1B5BA2"/>
              </a:solidFill>
            </a:endParaRPr>
          </a:p>
        </p:txBody>
      </p:sp>
      <p:sp>
        <p:nvSpPr>
          <p:cNvPr id="2" name="Line 74"/>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p:spPr>
        <p:txBody>
          <a:bodyPr/>
          <a:lstStyle/>
          <a:p>
            <a:endParaRPr lang="fr-FR"/>
          </a:p>
        </p:txBody>
      </p:sp>
      <p:sp>
        <p:nvSpPr>
          <p:cNvPr id="1067" name="Rectangle 43"/>
          <p:cNvSpPr>
            <a:spLocks noGrp="1" noChangeArrowheads="1"/>
          </p:cNvSpPr>
          <p:nvPr>
            <p:ph type="sldNum" sz="quarter" idx="4"/>
          </p:nvPr>
        </p:nvSpPr>
        <p:spPr bwMode="auto">
          <a:xfrm>
            <a:off x="8388350" y="6381750"/>
            <a:ext cx="33972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a:defRPr sz="1000">
                <a:solidFill>
                  <a:srgbClr val="0E438A"/>
                </a:solidFill>
                <a:latin typeface="Zurich BT" charset="0"/>
                <a:cs typeface="Times New Roman" pitchFamily="18" charset="0"/>
              </a:defRPr>
            </a:lvl1pPr>
          </a:lstStyle>
          <a:p>
            <a:fld id="{896443E1-C0C0-4DBA-A4F9-B84134518D68}" type="slidenum">
              <a:rPr lang="es-ES_tradnl"/>
              <a:pPr/>
              <a:t>‹#›</a:t>
            </a:fld>
            <a:endParaRPr lang="es-ES_tradnl"/>
          </a:p>
        </p:txBody>
      </p:sp>
    </p:spTree>
  </p:cSld>
  <p:clrMap bg1="lt1" tx1="dk1" bg2="lt2" tx2="dk2" accent1="accent1" accent2="accent2" accent3="accent3" accent4="accent4" accent5="accent5" accent6="accent6" hlink="hlink" folHlink="folHlink"/>
  <p:sldLayoutIdLst>
    <p:sldLayoutId id="2147484005" r:id="rId1"/>
    <p:sldLayoutId id="2147484007" r:id="rId2"/>
    <p:sldLayoutId id="2147484008" r:id="rId3"/>
    <p:sldLayoutId id="2147484009" r:id="rId4"/>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1575;&#1604;&#1603;&#1578;&#1585;&#1608;&#1606;&#1610;karim.abdelghani@itu.int"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everywomaneverychild.org/resources/accountability-commission"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hyperlink" Target="http://www.itu.int/en/ITU-D/ICT-Applications/eHEALTH/Pages/EHEALTH.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www.itu.int/dms_pub/itu-t/oth/23/01/T23010000170001PDFE.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itu.int/ITU-D/cyb/app/m-gov.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71600" y="2062003"/>
            <a:ext cx="7488832" cy="3354765"/>
          </a:xfrm>
          <a:prstGeom prst="rect">
            <a:avLst/>
          </a:prstGeom>
          <a:noFill/>
          <a:ln w="6350">
            <a:solidFill>
              <a:schemeClr val="tx1"/>
            </a:solidFill>
          </a:ln>
        </p:spPr>
        <p:txBody>
          <a:bodyPr wrap="square" rtlCol="0">
            <a:spAutoFit/>
          </a:bodyPr>
          <a:lstStyle/>
          <a:p>
            <a:pPr lvl="0" algn="ctr" rtl="1"/>
            <a:r>
              <a:rPr lang="en-US" sz="3200" b="1" dirty="0" smtClean="0">
                <a:solidFill>
                  <a:srgbClr val="00B050"/>
                </a:solidFill>
              </a:rPr>
              <a:t>Session 4</a:t>
            </a:r>
            <a:endParaRPr lang="ar-EG" sz="3200" b="1" dirty="0" smtClean="0">
              <a:solidFill>
                <a:srgbClr val="00B050"/>
              </a:solidFill>
            </a:endParaRPr>
          </a:p>
          <a:p>
            <a:pPr lvl="0" algn="ctr" rtl="1"/>
            <a:endParaRPr lang="ar-EG" sz="3200" b="1" dirty="0" smtClean="0">
              <a:solidFill>
                <a:srgbClr val="00B050"/>
              </a:solidFill>
            </a:endParaRPr>
          </a:p>
          <a:p>
            <a:pPr lvl="0" algn="ctr" rtl="1"/>
            <a:r>
              <a:rPr lang="ar-SA" sz="3200" b="1" dirty="0" smtClean="0">
                <a:solidFill>
                  <a:schemeClr val="tx2"/>
                </a:solidFill>
              </a:rPr>
              <a:t> </a:t>
            </a:r>
            <a:r>
              <a:rPr lang="en-US" sz="3200" b="1" dirty="0" smtClean="0">
                <a:solidFill>
                  <a:schemeClr val="tx2"/>
                </a:solidFill>
              </a:rPr>
              <a:t>ICT as a Catalyst for Improving Health</a:t>
            </a:r>
            <a:endParaRPr lang="ar-EG" sz="3200" b="1" dirty="0">
              <a:solidFill>
                <a:schemeClr val="tx2"/>
              </a:solidFill>
            </a:endParaRPr>
          </a:p>
          <a:p>
            <a:pPr lvl="0" algn="r" rtl="1"/>
            <a:endParaRPr lang="ar-EG" b="1" dirty="0" smtClean="0">
              <a:solidFill>
                <a:schemeClr val="tx2"/>
              </a:solidFill>
            </a:endParaRPr>
          </a:p>
          <a:p>
            <a:pPr algn="ctr" rtl="1"/>
            <a:r>
              <a:rPr lang="en-US" b="1" dirty="0" smtClean="0"/>
              <a:t>Mr. Karim Abdelghani</a:t>
            </a:r>
            <a:endParaRPr lang="en-US" dirty="0"/>
          </a:p>
          <a:p>
            <a:pPr algn="ctr"/>
            <a:r>
              <a:rPr lang="en-US" dirty="0" smtClean="0"/>
              <a:t>Programme Coordinator</a:t>
            </a:r>
          </a:p>
          <a:p>
            <a:pPr algn="ctr"/>
            <a:r>
              <a:rPr lang="en-US" dirty="0" smtClean="0"/>
              <a:t>ITU Arab Regional Office</a:t>
            </a:r>
            <a:endParaRPr lang="en-US" dirty="0"/>
          </a:p>
          <a:p>
            <a:pPr algn="ctr"/>
            <a:r>
              <a:rPr lang="en-US" sz="1200" dirty="0" smtClean="0">
                <a:hlinkClick r:id="rId2"/>
              </a:rPr>
              <a:t>Email: karim.abdelghani@itu.int</a:t>
            </a:r>
            <a:endParaRPr lang="en-US" dirty="0"/>
          </a:p>
        </p:txBody>
      </p:sp>
      <p:sp>
        <p:nvSpPr>
          <p:cNvPr id="9" name="Rectangle 8"/>
          <p:cNvSpPr/>
          <p:nvPr/>
        </p:nvSpPr>
        <p:spPr>
          <a:xfrm>
            <a:off x="179512" y="6577607"/>
            <a:ext cx="8610600" cy="307777"/>
          </a:xfrm>
          <a:prstGeom prst="rect">
            <a:avLst/>
          </a:prstGeom>
        </p:spPr>
        <p:txBody>
          <a:bodyPr wrap="square">
            <a:spAutoFit/>
          </a:bodyPr>
          <a:lstStyle/>
          <a:p>
            <a:pPr algn="ctr">
              <a:defRPr/>
            </a:pPr>
            <a:r>
              <a:rPr lang="en-US" sz="1400" b="1" dirty="0" smtClean="0">
                <a:solidFill>
                  <a:schemeClr val="tx2"/>
                </a:solidFill>
                <a:effectLst>
                  <a:outerShdw blurRad="38100" dist="38100" dir="2700000" algn="tl">
                    <a:srgbClr val="C0C0C0"/>
                  </a:outerShdw>
                </a:effectLst>
                <a:latin typeface="Calibri" pitchFamily="34" charset="0"/>
              </a:rPr>
              <a:t>Arab RDF, Manama, Bahrain, 28 October 2013</a:t>
            </a:r>
          </a:p>
        </p:txBody>
      </p:sp>
      <p:pic>
        <p:nvPicPr>
          <p:cNvPr id="2" name="Picture 2" descr="http://www.wired-destinations.com/images/guides/bahrain/New%20Bahrain%20Pics/bahrain_world_trade_centre_atkins231207_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633" y="679041"/>
            <a:ext cx="820016" cy="102176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47664" y="683168"/>
            <a:ext cx="5616624" cy="1231106"/>
          </a:xfrm>
          <a:prstGeom prst="rect">
            <a:avLst/>
          </a:prstGeom>
          <a:noFill/>
          <a:ln w="28575">
            <a:noFill/>
          </a:ln>
        </p:spPr>
        <p:txBody>
          <a:bodyPr wrap="square" rtlCol="0">
            <a:spAutoFit/>
          </a:bodyPr>
          <a:lstStyle/>
          <a:p>
            <a:pPr algn="ctr"/>
            <a:r>
              <a:rPr lang="en-US" sz="2000" b="1" dirty="0">
                <a:solidFill>
                  <a:srgbClr val="00B050"/>
                </a:solidFill>
              </a:rPr>
              <a:t>ITU Arab Regional Development Forum</a:t>
            </a:r>
            <a:endParaRPr lang="ar-EG" sz="2000" dirty="0" smtClean="0">
              <a:solidFill>
                <a:srgbClr val="00B050"/>
              </a:solidFill>
            </a:endParaRPr>
          </a:p>
          <a:p>
            <a:pPr algn="ctr"/>
            <a:r>
              <a:rPr lang="ar-EG" sz="2400" b="1" dirty="0">
                <a:solidFill>
                  <a:srgbClr val="00B050"/>
                </a:solidFill>
              </a:rPr>
              <a:t>المنتدي الإقليمــــي للتنمية</a:t>
            </a:r>
          </a:p>
          <a:p>
            <a:pPr algn="ctr"/>
            <a:r>
              <a:rPr lang="en-US" sz="1600" b="1" dirty="0" smtClean="0"/>
              <a:t>“</a:t>
            </a:r>
            <a:r>
              <a:rPr lang="en-US" sz="1600" b="1" dirty="0">
                <a:solidFill>
                  <a:srgbClr val="FF0000"/>
                </a:solidFill>
              </a:rPr>
              <a:t>ICT = I C T</a:t>
            </a:r>
            <a:r>
              <a:rPr lang="en-US" sz="1600" b="1" dirty="0"/>
              <a:t>omorrow</a:t>
            </a:r>
            <a:r>
              <a:rPr lang="en-US" sz="1600" b="1" dirty="0" smtClean="0"/>
              <a:t>”</a:t>
            </a:r>
            <a:endParaRPr lang="ar-EG" sz="1600" b="1" dirty="0"/>
          </a:p>
          <a:p>
            <a:pPr algn="ctr"/>
            <a:r>
              <a:rPr lang="ar-EG" sz="1400" b="1" dirty="0"/>
              <a:t>المنامة – مملكة البحرين، 28 أكتوبر 2013  </a:t>
            </a:r>
            <a:endParaRPr lang="en-US" sz="1400" dirty="0"/>
          </a:p>
        </p:txBody>
      </p:sp>
    </p:spTree>
    <p:extLst>
      <p:ext uri="{BB962C8B-B14F-4D97-AF65-F5344CB8AC3E}">
        <p14:creationId xmlns:p14="http://schemas.microsoft.com/office/powerpoint/2010/main" val="1876436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Tx/>
              <a:buNone/>
            </a:pPr>
            <a:fld id="{44849EB4-89DF-4B55-9C79-DF256D5B3307}" type="slidenum">
              <a:rPr lang="en-US" altLang="en-US" sz="1000" smtClean="0">
                <a:solidFill>
                  <a:srgbClr val="0E438A"/>
                </a:solidFill>
                <a:latin typeface="Zurich BT"/>
              </a:rPr>
              <a:pPr eaLnBrk="1" hangingPunct="1">
                <a:spcBef>
                  <a:spcPct val="0"/>
                </a:spcBef>
                <a:buClrTx/>
                <a:buSzTx/>
                <a:buFontTx/>
                <a:buNone/>
              </a:pPr>
              <a:t>10</a:t>
            </a:fld>
            <a:endParaRPr lang="en-US" altLang="en-US" sz="1000" smtClean="0">
              <a:solidFill>
                <a:srgbClr val="0E438A"/>
              </a:solidFill>
              <a:latin typeface="Zurich BT"/>
            </a:endParaRPr>
          </a:p>
        </p:txBody>
      </p:sp>
      <p:sp>
        <p:nvSpPr>
          <p:cNvPr id="11267" name="Rectangle 10"/>
          <p:cNvSpPr>
            <a:spLocks noChangeArrowheads="1"/>
          </p:cNvSpPr>
          <p:nvPr/>
        </p:nvSpPr>
        <p:spPr bwMode="auto">
          <a:xfrm>
            <a:off x="2863850" y="1628775"/>
            <a:ext cx="5329238"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lnSpc>
                <a:spcPct val="113000"/>
              </a:lnSpc>
              <a:spcBef>
                <a:spcPct val="0"/>
              </a:spcBef>
              <a:buClrTx/>
              <a:buSzTx/>
              <a:buFontTx/>
              <a:buNone/>
            </a:pPr>
            <a:r>
              <a:rPr lang="en-US" altLang="en-US" sz="1300" b="1">
                <a:solidFill>
                  <a:schemeClr val="tx1"/>
                </a:solidFill>
              </a:rPr>
              <a:t>ICT for improving information and accountability for Women’s and Children’s Health (2013)</a:t>
            </a:r>
          </a:p>
          <a:p>
            <a:pPr eaLnBrk="1" hangingPunct="1">
              <a:lnSpc>
                <a:spcPct val="113000"/>
              </a:lnSpc>
              <a:spcBef>
                <a:spcPct val="0"/>
              </a:spcBef>
              <a:buClrTx/>
              <a:buSzTx/>
              <a:buFontTx/>
              <a:buNone/>
            </a:pPr>
            <a:endParaRPr lang="en-US" altLang="en-US" sz="1300">
              <a:solidFill>
                <a:schemeClr val="tx1"/>
              </a:solidFill>
            </a:endParaRPr>
          </a:p>
          <a:p>
            <a:pPr eaLnBrk="1" hangingPunct="1">
              <a:lnSpc>
                <a:spcPct val="113000"/>
              </a:lnSpc>
              <a:spcBef>
                <a:spcPct val="0"/>
              </a:spcBef>
              <a:buClrTx/>
              <a:buSzTx/>
              <a:buFontTx/>
              <a:buNone/>
            </a:pPr>
            <a:r>
              <a:rPr lang="en-US" altLang="en-US" sz="1300">
                <a:solidFill>
                  <a:schemeClr val="tx1"/>
                </a:solidFill>
              </a:rPr>
              <a:t>Information and communication technology (ICT) and eHealth applications play an essential role in meeting the ten recommendations set by the </a:t>
            </a:r>
            <a:r>
              <a:rPr lang="en-US" altLang="en-US" sz="1300">
                <a:solidFill>
                  <a:schemeClr val="tx1"/>
                </a:solidFill>
                <a:hlinkClick r:id="rId3"/>
              </a:rPr>
              <a:t>Commission on Information and Accountability for Women’s and Children’s Health (CoIA)</a:t>
            </a:r>
            <a:r>
              <a:rPr lang="en-US" altLang="en-US" sz="1300">
                <a:solidFill>
                  <a:schemeClr val="tx1"/>
                </a:solidFill>
              </a:rPr>
              <a:t>. </a:t>
            </a:r>
          </a:p>
          <a:p>
            <a:pPr eaLnBrk="1" hangingPunct="1">
              <a:lnSpc>
                <a:spcPct val="113000"/>
              </a:lnSpc>
              <a:spcBef>
                <a:spcPct val="0"/>
              </a:spcBef>
              <a:buClrTx/>
              <a:buSzTx/>
              <a:buFontTx/>
              <a:buNone/>
            </a:pPr>
            <a:r>
              <a:rPr lang="en-US" altLang="en-US" sz="1300">
                <a:solidFill>
                  <a:schemeClr val="tx1"/>
                </a:solidFill>
              </a:rPr>
              <a:t>Together, they aim at creating a system to track whether donations for women's and children's health are made on time, if resources are spent wisely and transparently, and whether the desired results are achieved. </a:t>
            </a:r>
          </a:p>
          <a:p>
            <a:pPr eaLnBrk="1" hangingPunct="1">
              <a:lnSpc>
                <a:spcPct val="113000"/>
              </a:lnSpc>
              <a:spcBef>
                <a:spcPct val="0"/>
              </a:spcBef>
              <a:buClrTx/>
              <a:buSzTx/>
              <a:buFontTx/>
              <a:buNone/>
            </a:pPr>
            <a:endParaRPr lang="en-US" altLang="en-US" sz="1300">
              <a:solidFill>
                <a:schemeClr val="tx1"/>
              </a:solidFill>
            </a:endParaRPr>
          </a:p>
          <a:p>
            <a:pPr eaLnBrk="1" hangingPunct="1">
              <a:lnSpc>
                <a:spcPct val="113000"/>
              </a:lnSpc>
              <a:spcBef>
                <a:spcPct val="0"/>
              </a:spcBef>
              <a:buClrTx/>
              <a:buSzTx/>
              <a:buFontTx/>
              <a:buNone/>
            </a:pPr>
            <a:r>
              <a:rPr lang="en-US" altLang="en-US" sz="1300">
                <a:solidFill>
                  <a:schemeClr val="tx1"/>
                </a:solidFill>
              </a:rPr>
              <a:t>This report reviews each of the ten CoIA recommendations, highlighting the contributions ICT applications can provide in their implementation and in fast tracking the fulfillment of the MDGs 4 and 5</a:t>
            </a:r>
          </a:p>
        </p:txBody>
      </p:sp>
      <p:sp>
        <p:nvSpPr>
          <p:cNvPr id="14" name="Title 4"/>
          <p:cNvSpPr txBox="1">
            <a:spLocks/>
          </p:cNvSpPr>
          <p:nvPr/>
        </p:nvSpPr>
        <p:spPr bwMode="auto">
          <a:xfrm>
            <a:off x="488950" y="611188"/>
            <a:ext cx="5038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algn="l">
              <a:defRPr/>
            </a:pPr>
            <a:r>
              <a:rPr lang="en-US" sz="2000" kern="0" dirty="0" smtClean="0"/>
              <a:t>ITU-D CYB recent Publication on </a:t>
            </a:r>
            <a:r>
              <a:rPr lang="en-US" sz="2000" kern="0" dirty="0" err="1" smtClean="0"/>
              <a:t>eHealth</a:t>
            </a:r>
            <a:endParaRPr lang="en-US" sz="2000" kern="0" dirty="0" smtClean="0"/>
          </a:p>
        </p:txBody>
      </p:sp>
      <p:pic>
        <p:nvPicPr>
          <p:cNvPr id="11269" name="Picture 8"/>
          <p:cNvPicPr>
            <a:picLocks noChangeAspect="1" noChangeArrowheads="1"/>
          </p:cNvPicPr>
          <p:nvPr/>
        </p:nvPicPr>
        <p:blipFill>
          <a:blip r:embed="rId4">
            <a:extLst>
              <a:ext uri="{28A0092B-C50C-407E-A947-70E740481C1C}">
                <a14:useLocalDpi xmlns:a14="http://schemas.microsoft.com/office/drawing/2010/main" val="0"/>
              </a:ext>
            </a:extLst>
          </a:blip>
          <a:srcRect l="33562" t="7285" r="34586" b="31187"/>
          <a:stretch>
            <a:fillRect/>
          </a:stretch>
        </p:blipFill>
        <p:spPr bwMode="auto">
          <a:xfrm>
            <a:off x="488950" y="1687513"/>
            <a:ext cx="2170113"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669752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542272"/>
            <a:ext cx="7772400" cy="646331"/>
          </a:xfrm>
        </p:spPr>
        <p:txBody>
          <a:bodyPr/>
          <a:lstStyle/>
          <a:p>
            <a:r>
              <a:rPr lang="en-US" dirty="0" smtClean="0"/>
              <a:t>Thank You</a:t>
            </a:r>
            <a:endParaRPr lang="en-US" dirty="0"/>
          </a:p>
        </p:txBody>
      </p:sp>
      <p:sp>
        <p:nvSpPr>
          <p:cNvPr id="6" name="Subtitle 5"/>
          <p:cNvSpPr>
            <a:spLocks noGrp="1"/>
          </p:cNvSpPr>
          <p:nvPr>
            <p:ph type="subTitle" idx="1"/>
          </p:nvPr>
        </p:nvSpPr>
        <p:spPr/>
        <p:txBody>
          <a:bodyPr/>
          <a:lstStyle/>
          <a:p>
            <a:r>
              <a:rPr lang="en-US" dirty="0" smtClean="0"/>
              <a:t>For more information:</a:t>
            </a:r>
          </a:p>
          <a:p>
            <a:r>
              <a:rPr lang="en-US" sz="2400" dirty="0">
                <a:hlinkClick r:id="rId2"/>
              </a:rPr>
              <a:t>http://www.itu.int/en/ITU-D/ICT-Applications/eHEALTH/Pages/EHEALTH.aspx</a:t>
            </a:r>
            <a:endParaRPr lang="en-US" sz="2400" dirty="0"/>
          </a:p>
        </p:txBody>
      </p:sp>
      <p:sp>
        <p:nvSpPr>
          <p:cNvPr id="4" name="Slide Number Placeholder 3"/>
          <p:cNvSpPr>
            <a:spLocks noGrp="1"/>
          </p:cNvSpPr>
          <p:nvPr>
            <p:ph type="sldNum" sz="quarter" idx="12"/>
          </p:nvPr>
        </p:nvSpPr>
        <p:spPr/>
        <p:txBody>
          <a:bodyPr/>
          <a:lstStyle/>
          <a:p>
            <a:pPr>
              <a:defRPr/>
            </a:pPr>
            <a:fld id="{F1491344-3038-44E3-A55B-03598639F6E1}" type="slidenum">
              <a:rPr lang="en-US" smtClean="0"/>
              <a:pPr>
                <a:defRPr/>
              </a:pPr>
              <a:t>11</a:t>
            </a:fld>
            <a:endParaRPr lang="en-US"/>
          </a:p>
        </p:txBody>
      </p:sp>
    </p:spTree>
    <p:extLst>
      <p:ext uri="{BB962C8B-B14F-4D97-AF65-F5344CB8AC3E}">
        <p14:creationId xmlns:p14="http://schemas.microsoft.com/office/powerpoint/2010/main" val="288295542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0690B74-11B9-4E15-8114-4904C7C8F653}" type="slidenum">
              <a:rPr lang="en-US" smtClean="0"/>
              <a:t>2</a:t>
            </a:fld>
            <a:endParaRPr lang="en-US"/>
          </a:p>
        </p:txBody>
      </p:sp>
      <p:sp>
        <p:nvSpPr>
          <p:cNvPr id="5" name="Title 4"/>
          <p:cNvSpPr>
            <a:spLocks noGrp="1"/>
          </p:cNvSpPr>
          <p:nvPr>
            <p:ph type="title"/>
          </p:nvPr>
        </p:nvSpPr>
        <p:spPr>
          <a:xfrm>
            <a:off x="685800" y="1050023"/>
            <a:ext cx="7772400" cy="646331"/>
          </a:xfrm>
        </p:spPr>
        <p:txBody>
          <a:bodyPr/>
          <a:lstStyle/>
          <a:p>
            <a:r>
              <a:rPr lang="en-US" dirty="0" err="1" smtClean="0"/>
              <a:t>eHealth</a:t>
            </a:r>
            <a:r>
              <a:rPr lang="en-US" dirty="0" smtClean="0"/>
              <a:t> Overview</a:t>
            </a:r>
            <a:endParaRPr lang="en-US" dirty="0"/>
          </a:p>
        </p:txBody>
      </p:sp>
      <p:sp>
        <p:nvSpPr>
          <p:cNvPr id="7" name="TextBox 6"/>
          <p:cNvSpPr txBox="1"/>
          <p:nvPr/>
        </p:nvSpPr>
        <p:spPr>
          <a:xfrm>
            <a:off x="899592" y="1988840"/>
            <a:ext cx="7632848" cy="2031325"/>
          </a:xfrm>
          <a:prstGeom prst="rect">
            <a:avLst/>
          </a:prstGeom>
          <a:noFill/>
        </p:spPr>
        <p:txBody>
          <a:bodyPr wrap="square" rtlCol="0">
            <a:spAutoFit/>
          </a:bodyPr>
          <a:lstStyle/>
          <a:p>
            <a:r>
              <a:rPr lang="en-US" dirty="0"/>
              <a:t>The World Health Organization defines </a:t>
            </a:r>
            <a:r>
              <a:rPr lang="en-US" dirty="0" err="1"/>
              <a:t>eHealth</a:t>
            </a:r>
            <a:r>
              <a:rPr lang="en-US" dirty="0"/>
              <a:t> as the use of information and </a:t>
            </a:r>
            <a:r>
              <a:rPr lang="en-US" dirty="0" smtClean="0"/>
              <a:t>communication technologies </a:t>
            </a:r>
            <a:r>
              <a:rPr lang="en-US" dirty="0"/>
              <a:t>(ICT) for </a:t>
            </a:r>
            <a:r>
              <a:rPr lang="en-US" dirty="0" smtClean="0"/>
              <a:t>health. </a:t>
            </a:r>
            <a:r>
              <a:rPr lang="en-US" dirty="0"/>
              <a:t>In its broadest sense, </a:t>
            </a:r>
            <a:r>
              <a:rPr lang="en-US" dirty="0" err="1"/>
              <a:t>eHealth</a:t>
            </a:r>
            <a:r>
              <a:rPr lang="en-US" dirty="0"/>
              <a:t> is concerned with improving </a:t>
            </a:r>
            <a:r>
              <a:rPr lang="en-US" dirty="0" smtClean="0"/>
              <a:t>the flow </a:t>
            </a:r>
            <a:r>
              <a:rPr lang="en-US" dirty="0"/>
              <a:t>of information, through electronic means, to support the delivery of health services and the</a:t>
            </a:r>
          </a:p>
          <a:p>
            <a:r>
              <a:rPr lang="en-US" dirty="0"/>
              <a:t>management of health </a:t>
            </a:r>
            <a:r>
              <a:rPr lang="en-US" dirty="0" smtClean="0"/>
              <a:t>systems.</a:t>
            </a:r>
          </a:p>
          <a:p>
            <a:endParaRPr lang="en-US" dirty="0"/>
          </a:p>
          <a:p>
            <a:r>
              <a:rPr lang="en-US" dirty="0" smtClean="0"/>
              <a:t>Examples of </a:t>
            </a:r>
            <a:r>
              <a:rPr lang="en-US" dirty="0" err="1" smtClean="0"/>
              <a:t>eHealth</a:t>
            </a:r>
            <a:r>
              <a:rPr lang="en-US" dirty="0" smtClean="0"/>
              <a:t>: </a:t>
            </a:r>
            <a:endParaRPr lang="en-US" dirty="0"/>
          </a:p>
        </p:txBody>
      </p:sp>
      <p:sp>
        <p:nvSpPr>
          <p:cNvPr id="8" name="Rounded Rectangle 7"/>
          <p:cNvSpPr/>
          <p:nvPr/>
        </p:nvSpPr>
        <p:spPr bwMode="auto">
          <a:xfrm>
            <a:off x="6209928" y="4221088"/>
            <a:ext cx="2592288" cy="576064"/>
          </a:xfrm>
          <a:prstGeom prst="roundRect">
            <a:avLst/>
          </a:prstGeom>
          <a:solidFill>
            <a:schemeClr val="tx2">
              <a:lumMod val="40000"/>
              <a:lumOff val="60000"/>
            </a:schemeClr>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
                <a:schemeClr val="tx1"/>
              </a:buClr>
              <a:buSzTx/>
              <a:buFont typeface="Arial" pitchFamily="34" charset="0"/>
              <a:buNone/>
              <a:tabLst/>
            </a:pPr>
            <a:r>
              <a:rPr lang="en-US" sz="1600" b="1" dirty="0" smtClean="0">
                <a:solidFill>
                  <a:schemeClr val="tx1">
                    <a:lumMod val="50000"/>
                  </a:schemeClr>
                </a:solidFill>
                <a:latin typeface="Times New Roman" pitchFamily="18" charset="0"/>
              </a:rPr>
              <a:t>Mobile Health</a:t>
            </a:r>
            <a:endParaRPr kumimoji="0" lang="en-US" sz="1600" b="1" i="0" u="none" strike="noStrike" cap="none" normalizeH="0" baseline="0" dirty="0" smtClean="0">
              <a:ln>
                <a:noFill/>
              </a:ln>
              <a:solidFill>
                <a:schemeClr val="tx1">
                  <a:lumMod val="50000"/>
                </a:schemeClr>
              </a:solidFill>
              <a:effectLst/>
              <a:latin typeface="Times New Roman" pitchFamily="18" charset="0"/>
            </a:endParaRPr>
          </a:p>
        </p:txBody>
      </p:sp>
      <p:sp>
        <p:nvSpPr>
          <p:cNvPr id="9" name="Rounded Rectangle 8"/>
          <p:cNvSpPr/>
          <p:nvPr/>
        </p:nvSpPr>
        <p:spPr bwMode="auto">
          <a:xfrm>
            <a:off x="3275856" y="4221088"/>
            <a:ext cx="2592288" cy="576064"/>
          </a:xfrm>
          <a:prstGeom prst="roundRect">
            <a:avLst/>
          </a:prstGeom>
          <a:solidFill>
            <a:schemeClr val="tx2">
              <a:lumMod val="40000"/>
              <a:lumOff val="60000"/>
            </a:schemeClr>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
                <a:schemeClr val="tx1"/>
              </a:buClr>
              <a:buSzTx/>
              <a:buFont typeface="Arial" pitchFamily="34" charset="0"/>
              <a:buNone/>
              <a:tabLst/>
            </a:pPr>
            <a:r>
              <a:rPr kumimoji="0" lang="en-US" sz="1600" b="1" i="0" u="none" strike="noStrike" cap="none" normalizeH="0" baseline="0" dirty="0" smtClean="0">
                <a:ln>
                  <a:noFill/>
                </a:ln>
                <a:solidFill>
                  <a:schemeClr val="tx1">
                    <a:lumMod val="50000"/>
                  </a:schemeClr>
                </a:solidFill>
                <a:effectLst/>
                <a:latin typeface="Times New Roman" pitchFamily="18" charset="0"/>
              </a:rPr>
              <a:t>Telemedicine</a:t>
            </a:r>
          </a:p>
        </p:txBody>
      </p:sp>
      <p:sp>
        <p:nvSpPr>
          <p:cNvPr id="10" name="Rounded Rectangle 9"/>
          <p:cNvSpPr/>
          <p:nvPr/>
        </p:nvSpPr>
        <p:spPr bwMode="auto">
          <a:xfrm>
            <a:off x="341784" y="4221088"/>
            <a:ext cx="2592288" cy="576064"/>
          </a:xfrm>
          <a:prstGeom prst="roundRect">
            <a:avLst/>
          </a:prstGeom>
          <a:solidFill>
            <a:schemeClr val="tx2">
              <a:lumMod val="40000"/>
              <a:lumOff val="60000"/>
            </a:schemeClr>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
                <a:schemeClr val="tx1"/>
              </a:buClr>
              <a:buSzTx/>
              <a:buFont typeface="Arial" pitchFamily="34" charset="0"/>
              <a:buNone/>
              <a:tabLst/>
            </a:pPr>
            <a:r>
              <a:rPr kumimoji="0" lang="en-US" sz="1600" b="1" i="0" u="none" strike="noStrike" cap="none" normalizeH="0" baseline="0" dirty="0" smtClean="0">
                <a:ln>
                  <a:noFill/>
                </a:ln>
                <a:solidFill>
                  <a:schemeClr val="tx1">
                    <a:lumMod val="50000"/>
                  </a:schemeClr>
                </a:solidFill>
                <a:effectLst/>
                <a:latin typeface="Times New Roman" pitchFamily="18" charset="0"/>
              </a:rPr>
              <a:t>Electronic Health Records</a:t>
            </a:r>
          </a:p>
        </p:txBody>
      </p:sp>
      <p:sp>
        <p:nvSpPr>
          <p:cNvPr id="11" name="Rounded Rectangle 10"/>
          <p:cNvSpPr/>
          <p:nvPr/>
        </p:nvSpPr>
        <p:spPr bwMode="auto">
          <a:xfrm>
            <a:off x="1319808" y="5157192"/>
            <a:ext cx="2592288" cy="576064"/>
          </a:xfrm>
          <a:prstGeom prst="roundRect">
            <a:avLst/>
          </a:prstGeom>
          <a:solidFill>
            <a:schemeClr val="tx2">
              <a:lumMod val="40000"/>
              <a:lumOff val="60000"/>
            </a:schemeClr>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
                <a:schemeClr val="tx1"/>
              </a:buClr>
              <a:buSzTx/>
              <a:buFont typeface="Arial" pitchFamily="34" charset="0"/>
              <a:buNone/>
              <a:tabLst/>
            </a:pPr>
            <a:r>
              <a:rPr kumimoji="0" lang="en-US" sz="1600" b="1" i="0" u="none" strike="noStrike" cap="none" normalizeH="0" baseline="0" dirty="0" smtClean="0">
                <a:ln>
                  <a:noFill/>
                </a:ln>
                <a:solidFill>
                  <a:schemeClr val="tx1">
                    <a:lumMod val="50000"/>
                  </a:schemeClr>
                </a:solidFill>
                <a:effectLst/>
                <a:latin typeface="Times New Roman" pitchFamily="18" charset="0"/>
              </a:rPr>
              <a:t>Health Information Systems</a:t>
            </a:r>
          </a:p>
        </p:txBody>
      </p:sp>
      <p:sp>
        <p:nvSpPr>
          <p:cNvPr id="12" name="Rounded Rectangle 11"/>
          <p:cNvSpPr/>
          <p:nvPr/>
        </p:nvSpPr>
        <p:spPr bwMode="auto">
          <a:xfrm>
            <a:off x="5231904" y="5157192"/>
            <a:ext cx="2592288" cy="576064"/>
          </a:xfrm>
          <a:prstGeom prst="roundRect">
            <a:avLst/>
          </a:prstGeom>
          <a:solidFill>
            <a:schemeClr val="tx2">
              <a:lumMod val="40000"/>
              <a:lumOff val="60000"/>
            </a:schemeClr>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
                <a:schemeClr val="tx1"/>
              </a:buClr>
              <a:buSzTx/>
              <a:buFont typeface="Arial" pitchFamily="34" charset="0"/>
              <a:buNone/>
              <a:tabLst/>
            </a:pPr>
            <a:r>
              <a:rPr kumimoji="0" lang="en-US" sz="1600" b="1" i="0" u="none" strike="noStrike" cap="none" normalizeH="0" baseline="0" dirty="0" smtClean="0">
                <a:ln>
                  <a:noFill/>
                </a:ln>
                <a:solidFill>
                  <a:schemeClr val="tx1">
                    <a:lumMod val="50000"/>
                  </a:schemeClr>
                </a:solidFill>
                <a:effectLst/>
                <a:latin typeface="Times New Roman" pitchFamily="18" charset="0"/>
              </a:rPr>
              <a:t>Practice, Patient,</a:t>
            </a:r>
            <a:r>
              <a:rPr kumimoji="0" lang="en-US" sz="1600" b="1" i="0" u="none" strike="noStrike" cap="none" normalizeH="0" dirty="0" smtClean="0">
                <a:ln>
                  <a:noFill/>
                </a:ln>
                <a:solidFill>
                  <a:schemeClr val="tx1">
                    <a:lumMod val="50000"/>
                  </a:schemeClr>
                </a:solidFill>
                <a:effectLst/>
                <a:latin typeface="Times New Roman" pitchFamily="18" charset="0"/>
              </a:rPr>
              <a:t> Clinical Management Systems</a:t>
            </a:r>
            <a:endParaRPr kumimoji="0" lang="en-US" sz="1600" b="1" i="0" u="none" strike="noStrike" cap="none" normalizeH="0" baseline="0" dirty="0" smtClean="0">
              <a:ln>
                <a:noFill/>
              </a:ln>
              <a:solidFill>
                <a:schemeClr val="tx1">
                  <a:lumMod val="50000"/>
                </a:schemeClr>
              </a:solidFill>
              <a:effectLst/>
              <a:latin typeface="Times New Roman" pitchFamily="18" charset="0"/>
            </a:endParaRPr>
          </a:p>
        </p:txBody>
      </p:sp>
    </p:spTree>
    <p:extLst>
      <p:ext uri="{BB962C8B-B14F-4D97-AF65-F5344CB8AC3E}">
        <p14:creationId xmlns:p14="http://schemas.microsoft.com/office/powerpoint/2010/main" val="53461026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0690B74-11B9-4E15-8114-4904C7C8F653}" type="slidenum">
              <a:rPr lang="en-US" smtClean="0"/>
              <a:t>3</a:t>
            </a:fld>
            <a:endParaRPr lang="en-US"/>
          </a:p>
        </p:txBody>
      </p:sp>
      <p:sp>
        <p:nvSpPr>
          <p:cNvPr id="5" name="Title 4"/>
          <p:cNvSpPr>
            <a:spLocks noGrp="1"/>
          </p:cNvSpPr>
          <p:nvPr>
            <p:ph type="title"/>
          </p:nvPr>
        </p:nvSpPr>
        <p:spPr>
          <a:xfrm>
            <a:off x="685800" y="773024"/>
            <a:ext cx="7772400" cy="1200329"/>
          </a:xfrm>
        </p:spPr>
        <p:txBody>
          <a:bodyPr/>
          <a:lstStyle/>
          <a:p>
            <a:r>
              <a:rPr lang="en-US" dirty="0" smtClean="0"/>
              <a:t>Benefits and Impact of </a:t>
            </a:r>
            <a:r>
              <a:rPr lang="en-US" dirty="0" err="1" smtClean="0"/>
              <a:t>eHealth</a:t>
            </a:r>
            <a:endParaRPr lang="en-US" dirty="0"/>
          </a:p>
        </p:txBody>
      </p:sp>
      <p:graphicFrame>
        <p:nvGraphicFramePr>
          <p:cNvPr id="2" name="Diagram 1"/>
          <p:cNvGraphicFramePr/>
          <p:nvPr>
            <p:extLst>
              <p:ext uri="{D42A27DB-BD31-4B8C-83A1-F6EECF244321}">
                <p14:modId xmlns:p14="http://schemas.microsoft.com/office/powerpoint/2010/main" val="1250032888"/>
              </p:ext>
            </p:extLst>
          </p:nvPr>
        </p:nvGraphicFramePr>
        <p:xfrm>
          <a:off x="1475656" y="213285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591321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0690B74-11B9-4E15-8114-4904C7C8F653}" type="slidenum">
              <a:rPr lang="en-US" smtClean="0"/>
              <a:t>4</a:t>
            </a:fld>
            <a:endParaRPr lang="en-US"/>
          </a:p>
        </p:txBody>
      </p:sp>
      <p:sp>
        <p:nvSpPr>
          <p:cNvPr id="5" name="Title 4"/>
          <p:cNvSpPr>
            <a:spLocks noGrp="1"/>
          </p:cNvSpPr>
          <p:nvPr>
            <p:ph type="title"/>
          </p:nvPr>
        </p:nvSpPr>
        <p:spPr>
          <a:xfrm>
            <a:off x="685800" y="1050023"/>
            <a:ext cx="7772400" cy="646331"/>
          </a:xfrm>
        </p:spPr>
        <p:txBody>
          <a:bodyPr/>
          <a:lstStyle/>
          <a:p>
            <a:r>
              <a:rPr lang="en-US" dirty="0" err="1" smtClean="0"/>
              <a:t>eHealth</a:t>
            </a:r>
            <a:r>
              <a:rPr lang="en-US" dirty="0" smtClean="0"/>
              <a:t> Components</a:t>
            </a:r>
            <a:endParaRPr lang="en-US" dirty="0"/>
          </a:p>
        </p:txBody>
      </p:sp>
      <p:sp>
        <p:nvSpPr>
          <p:cNvPr id="6" name="Rectangle 5"/>
          <p:cNvSpPr/>
          <p:nvPr/>
        </p:nvSpPr>
        <p:spPr bwMode="auto">
          <a:xfrm>
            <a:off x="179512" y="2204864"/>
            <a:ext cx="8640960" cy="720080"/>
          </a:xfrm>
          <a:prstGeom prst="rect">
            <a:avLst/>
          </a:prstGeom>
          <a:solidFill>
            <a:schemeClr val="tx2">
              <a:lumMod val="40000"/>
              <a:lumOff val="60000"/>
            </a:schemeClr>
          </a:solidFill>
          <a:ln w="762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
                <a:schemeClr val="tx1"/>
              </a:buClr>
              <a:buSzTx/>
              <a:buFont typeface="Arial" pitchFamily="34" charset="0"/>
              <a:buNone/>
              <a:tabLst/>
            </a:pPr>
            <a:r>
              <a:rPr kumimoji="0" lang="en-US" sz="1600" b="1" i="0" u="none" strike="noStrike" cap="none" normalizeH="0" baseline="0" dirty="0" smtClean="0">
                <a:ln>
                  <a:noFill/>
                </a:ln>
                <a:solidFill>
                  <a:schemeClr val="tx1">
                    <a:lumMod val="50000"/>
                  </a:schemeClr>
                </a:solidFill>
                <a:effectLst/>
                <a:latin typeface="Times New Roman" pitchFamily="18" charset="0"/>
              </a:rPr>
              <a:t>Leadership and Governance</a:t>
            </a:r>
          </a:p>
        </p:txBody>
      </p:sp>
      <p:sp>
        <p:nvSpPr>
          <p:cNvPr id="7" name="Rectangle 6"/>
          <p:cNvSpPr/>
          <p:nvPr/>
        </p:nvSpPr>
        <p:spPr bwMode="auto">
          <a:xfrm>
            <a:off x="179512" y="3068960"/>
            <a:ext cx="1800200" cy="2592288"/>
          </a:xfrm>
          <a:prstGeom prst="rect">
            <a:avLst/>
          </a:prstGeom>
          <a:solidFill>
            <a:schemeClr val="tx2">
              <a:lumMod val="40000"/>
              <a:lumOff val="60000"/>
            </a:schemeClr>
          </a:solidFill>
          <a:ln w="762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
                <a:schemeClr val="tx1"/>
              </a:buClr>
              <a:buSzTx/>
              <a:buFont typeface="Arial" pitchFamily="34" charset="0"/>
              <a:buNone/>
              <a:tabLst/>
            </a:pPr>
            <a:r>
              <a:rPr kumimoji="0" lang="en-US" sz="1600" b="1" i="0" u="none" strike="noStrike" cap="none" normalizeH="0" baseline="0" dirty="0" smtClean="0">
                <a:ln>
                  <a:noFill/>
                </a:ln>
                <a:solidFill>
                  <a:schemeClr val="tx1">
                    <a:lumMod val="50000"/>
                  </a:schemeClr>
                </a:solidFill>
                <a:effectLst/>
                <a:latin typeface="Times New Roman" pitchFamily="18" charset="0"/>
              </a:rPr>
              <a:t>Strategy and Implementation</a:t>
            </a:r>
          </a:p>
        </p:txBody>
      </p:sp>
      <p:sp>
        <p:nvSpPr>
          <p:cNvPr id="8" name="Rectangle 7"/>
          <p:cNvSpPr/>
          <p:nvPr/>
        </p:nvSpPr>
        <p:spPr bwMode="auto">
          <a:xfrm>
            <a:off x="6984268" y="3064949"/>
            <a:ext cx="1800200" cy="2592288"/>
          </a:xfrm>
          <a:prstGeom prst="rect">
            <a:avLst/>
          </a:prstGeom>
          <a:solidFill>
            <a:schemeClr val="tx2">
              <a:lumMod val="40000"/>
              <a:lumOff val="60000"/>
            </a:schemeClr>
          </a:solidFill>
          <a:ln w="762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
                <a:schemeClr val="tx1"/>
              </a:buClr>
              <a:buSzTx/>
              <a:buFont typeface="Arial" pitchFamily="34" charset="0"/>
              <a:buNone/>
              <a:tabLst/>
            </a:pPr>
            <a:r>
              <a:rPr kumimoji="0" lang="en-US" sz="1600" b="1" i="0" u="none" strike="noStrike" cap="none" normalizeH="0" baseline="0" dirty="0" smtClean="0">
                <a:ln>
                  <a:noFill/>
                </a:ln>
                <a:solidFill>
                  <a:schemeClr val="tx1">
                    <a:lumMod val="50000"/>
                  </a:schemeClr>
                </a:solidFill>
                <a:effectLst/>
                <a:latin typeface="Times New Roman" pitchFamily="18" charset="0"/>
              </a:rPr>
              <a:t>Workforce</a:t>
            </a:r>
          </a:p>
        </p:txBody>
      </p:sp>
      <p:sp>
        <p:nvSpPr>
          <p:cNvPr id="9" name="Rectangle 8"/>
          <p:cNvSpPr/>
          <p:nvPr/>
        </p:nvSpPr>
        <p:spPr bwMode="auto">
          <a:xfrm>
            <a:off x="5076056" y="3064949"/>
            <a:ext cx="1800200" cy="2592288"/>
          </a:xfrm>
          <a:prstGeom prst="rect">
            <a:avLst/>
          </a:prstGeom>
          <a:solidFill>
            <a:schemeClr val="tx2">
              <a:lumMod val="40000"/>
              <a:lumOff val="60000"/>
            </a:schemeClr>
          </a:solidFill>
          <a:ln w="762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
                <a:schemeClr val="tx1"/>
              </a:buClr>
              <a:buSzTx/>
              <a:buFont typeface="Arial" pitchFamily="34" charset="0"/>
              <a:buNone/>
              <a:tabLst/>
            </a:pPr>
            <a:r>
              <a:rPr kumimoji="0" lang="en-US" sz="1600" b="1" i="0" u="none" strike="noStrike" cap="none" normalizeH="0" baseline="0" dirty="0" smtClean="0">
                <a:ln>
                  <a:noFill/>
                </a:ln>
                <a:solidFill>
                  <a:schemeClr val="tx1">
                    <a:lumMod val="50000"/>
                  </a:schemeClr>
                </a:solidFill>
                <a:effectLst/>
                <a:latin typeface="Times New Roman" pitchFamily="18" charset="0"/>
              </a:rPr>
              <a:t>Legislation ,</a:t>
            </a:r>
            <a:r>
              <a:rPr kumimoji="0" lang="en-US" sz="1600" b="1" i="0" u="none" strike="noStrike" cap="none" normalizeH="0" dirty="0" smtClean="0">
                <a:ln>
                  <a:noFill/>
                </a:ln>
                <a:solidFill>
                  <a:schemeClr val="tx1">
                    <a:lumMod val="50000"/>
                  </a:schemeClr>
                </a:solidFill>
                <a:effectLst/>
                <a:latin typeface="Times New Roman" pitchFamily="18" charset="0"/>
              </a:rPr>
              <a:t> Policy and Compliance</a:t>
            </a:r>
            <a:endParaRPr kumimoji="0" lang="en-US" sz="1600" b="1" i="0" u="none" strike="noStrike" cap="none" normalizeH="0" baseline="0" dirty="0" smtClean="0">
              <a:ln>
                <a:noFill/>
              </a:ln>
              <a:solidFill>
                <a:schemeClr val="tx1">
                  <a:lumMod val="50000"/>
                </a:schemeClr>
              </a:solidFill>
              <a:effectLst/>
              <a:latin typeface="Times New Roman" pitchFamily="18" charset="0"/>
            </a:endParaRPr>
          </a:p>
        </p:txBody>
      </p:sp>
      <p:sp>
        <p:nvSpPr>
          <p:cNvPr id="10" name="Rectangle 9"/>
          <p:cNvSpPr/>
          <p:nvPr/>
        </p:nvSpPr>
        <p:spPr bwMode="auto">
          <a:xfrm>
            <a:off x="2123728" y="3068960"/>
            <a:ext cx="2808312" cy="792088"/>
          </a:xfrm>
          <a:prstGeom prst="rect">
            <a:avLst/>
          </a:prstGeom>
          <a:solidFill>
            <a:schemeClr val="tx2">
              <a:lumMod val="40000"/>
              <a:lumOff val="60000"/>
            </a:schemeClr>
          </a:solidFill>
          <a:ln w="762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
                <a:schemeClr val="tx1"/>
              </a:buClr>
              <a:buSzTx/>
              <a:buFont typeface="Arial" pitchFamily="34" charset="0"/>
              <a:buNone/>
              <a:tabLst/>
            </a:pPr>
            <a:r>
              <a:rPr kumimoji="0" lang="en-US" sz="1600" b="1" i="0" u="none" strike="noStrike" cap="none" normalizeH="0" baseline="0" dirty="0" smtClean="0">
                <a:ln>
                  <a:noFill/>
                </a:ln>
                <a:solidFill>
                  <a:schemeClr val="tx1">
                    <a:lumMod val="50000"/>
                  </a:schemeClr>
                </a:solidFill>
                <a:effectLst/>
                <a:latin typeface="Times New Roman" pitchFamily="18" charset="0"/>
              </a:rPr>
              <a:t>Services</a:t>
            </a:r>
            <a:r>
              <a:rPr kumimoji="0" lang="en-US" sz="1600" b="1" i="0" u="none" strike="noStrike" cap="none" normalizeH="0" dirty="0" smtClean="0">
                <a:ln>
                  <a:noFill/>
                </a:ln>
                <a:solidFill>
                  <a:schemeClr val="tx1">
                    <a:lumMod val="50000"/>
                  </a:schemeClr>
                </a:solidFill>
                <a:effectLst/>
                <a:latin typeface="Times New Roman" pitchFamily="18" charset="0"/>
              </a:rPr>
              <a:t> and Applications</a:t>
            </a:r>
            <a:endParaRPr kumimoji="0" lang="en-US" sz="1600" b="1" i="0" u="none" strike="noStrike" cap="none" normalizeH="0" baseline="0" dirty="0" smtClean="0">
              <a:ln>
                <a:noFill/>
              </a:ln>
              <a:solidFill>
                <a:schemeClr val="tx1">
                  <a:lumMod val="50000"/>
                </a:schemeClr>
              </a:solidFill>
              <a:effectLst/>
              <a:latin typeface="Times New Roman" pitchFamily="18" charset="0"/>
            </a:endParaRPr>
          </a:p>
        </p:txBody>
      </p:sp>
      <p:sp>
        <p:nvSpPr>
          <p:cNvPr id="11" name="Rectangle 10"/>
          <p:cNvSpPr/>
          <p:nvPr/>
        </p:nvSpPr>
        <p:spPr bwMode="auto">
          <a:xfrm>
            <a:off x="2123728" y="3962219"/>
            <a:ext cx="2808312" cy="792088"/>
          </a:xfrm>
          <a:prstGeom prst="rect">
            <a:avLst/>
          </a:prstGeom>
          <a:solidFill>
            <a:schemeClr val="tx2">
              <a:lumMod val="40000"/>
              <a:lumOff val="60000"/>
            </a:schemeClr>
          </a:solidFill>
          <a:ln w="762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
                <a:schemeClr val="tx1"/>
              </a:buClr>
              <a:buSzTx/>
              <a:buFont typeface="Arial" pitchFamily="34" charset="0"/>
              <a:buNone/>
              <a:tabLst/>
            </a:pPr>
            <a:r>
              <a:rPr kumimoji="0" lang="en-US" sz="1600" b="1" i="0" u="none" strike="noStrike" cap="none" normalizeH="0" baseline="0" dirty="0" smtClean="0">
                <a:ln>
                  <a:noFill/>
                </a:ln>
                <a:solidFill>
                  <a:schemeClr val="tx1">
                    <a:lumMod val="50000"/>
                  </a:schemeClr>
                </a:solidFill>
                <a:effectLst/>
                <a:latin typeface="Times New Roman" pitchFamily="18" charset="0"/>
              </a:rPr>
              <a:t>Standards and </a:t>
            </a:r>
            <a:r>
              <a:rPr lang="en-US" sz="1600" b="1" dirty="0" smtClean="0">
                <a:solidFill>
                  <a:schemeClr val="tx1">
                    <a:lumMod val="50000"/>
                  </a:schemeClr>
                </a:solidFill>
                <a:latin typeface="Times New Roman" pitchFamily="18" charset="0"/>
              </a:rPr>
              <a:t>Interoperability</a:t>
            </a:r>
            <a:endParaRPr kumimoji="0" lang="en-US" sz="1600" b="1" i="0" u="none" strike="noStrike" cap="none" normalizeH="0" baseline="0" dirty="0" smtClean="0">
              <a:ln>
                <a:noFill/>
              </a:ln>
              <a:solidFill>
                <a:schemeClr val="tx1">
                  <a:lumMod val="50000"/>
                </a:schemeClr>
              </a:solidFill>
              <a:effectLst/>
              <a:latin typeface="Times New Roman" pitchFamily="18" charset="0"/>
            </a:endParaRPr>
          </a:p>
        </p:txBody>
      </p:sp>
      <p:sp>
        <p:nvSpPr>
          <p:cNvPr id="12" name="Rectangle 11"/>
          <p:cNvSpPr/>
          <p:nvPr/>
        </p:nvSpPr>
        <p:spPr bwMode="auto">
          <a:xfrm>
            <a:off x="2123728" y="4869160"/>
            <a:ext cx="2808312" cy="792088"/>
          </a:xfrm>
          <a:prstGeom prst="rect">
            <a:avLst/>
          </a:prstGeom>
          <a:solidFill>
            <a:schemeClr val="tx2">
              <a:lumMod val="40000"/>
              <a:lumOff val="60000"/>
            </a:schemeClr>
          </a:solidFill>
          <a:ln w="762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
                <a:schemeClr val="tx1"/>
              </a:buClr>
              <a:buSzTx/>
              <a:buFont typeface="Arial" pitchFamily="34" charset="0"/>
              <a:buNone/>
              <a:tabLst/>
            </a:pPr>
            <a:r>
              <a:rPr kumimoji="0" lang="en-US" sz="1600" b="1" i="0" u="none" strike="noStrike" cap="none" normalizeH="0" baseline="0" dirty="0" smtClean="0">
                <a:ln>
                  <a:noFill/>
                </a:ln>
                <a:solidFill>
                  <a:schemeClr val="tx1">
                    <a:lumMod val="50000"/>
                  </a:schemeClr>
                </a:solidFill>
                <a:effectLst/>
                <a:latin typeface="Times New Roman" pitchFamily="18" charset="0"/>
              </a:rPr>
              <a:t>Infrastructure</a:t>
            </a:r>
          </a:p>
        </p:txBody>
      </p:sp>
    </p:spTree>
    <p:extLst>
      <p:ext uri="{BB962C8B-B14F-4D97-AF65-F5344CB8AC3E}">
        <p14:creationId xmlns:p14="http://schemas.microsoft.com/office/powerpoint/2010/main" val="26631734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7"/>
          <p:cNvSpPr txBox="1">
            <a:spLocks noChangeArrowheads="1"/>
          </p:cNvSpPr>
          <p:nvPr/>
        </p:nvSpPr>
        <p:spPr bwMode="white">
          <a:xfrm>
            <a:off x="1527175" y="3114675"/>
            <a:ext cx="1243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Tx/>
              <a:buNone/>
            </a:pPr>
            <a:r>
              <a:rPr lang="en-US" altLang="en-US" sz="1600">
                <a:solidFill>
                  <a:schemeClr val="bg1"/>
                </a:solidFill>
                <a:latin typeface="Times New Roman" pitchFamily="18" charset="0"/>
              </a:rPr>
              <a:t>Presentation </a:t>
            </a:r>
          </a:p>
        </p:txBody>
      </p:sp>
      <p:sp>
        <p:nvSpPr>
          <p:cNvPr id="5" name="Rectangle 4"/>
          <p:cNvSpPr txBox="1">
            <a:spLocks noChangeArrowheads="1"/>
          </p:cNvSpPr>
          <p:nvPr/>
        </p:nvSpPr>
        <p:spPr bwMode="auto">
          <a:xfrm>
            <a:off x="331788" y="766445"/>
            <a:ext cx="8509000"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eaLnBrk="0" hangingPunct="0">
              <a:defRPr sz="3600" b="1">
                <a:solidFill>
                  <a:srgbClr val="1B5BA2"/>
                </a:solidFill>
                <a:latin typeface="+mj-lt"/>
                <a:ea typeface="+mj-ea"/>
                <a:cs typeface="+mj-cs"/>
              </a:defRPr>
            </a:lvl1pPr>
            <a:lvl2pPr algn="ctr" eaLnBrk="0" hangingPunct="0">
              <a:defRPr sz="3600" b="1">
                <a:solidFill>
                  <a:srgbClr val="1B5BA2"/>
                </a:solidFill>
                <a:latin typeface="Verdana" pitchFamily="34" charset="0"/>
              </a:defRPr>
            </a:lvl2pPr>
            <a:lvl3pPr algn="ctr" eaLnBrk="0" hangingPunct="0">
              <a:defRPr sz="3600" b="1">
                <a:solidFill>
                  <a:srgbClr val="1B5BA2"/>
                </a:solidFill>
                <a:latin typeface="Verdana" pitchFamily="34" charset="0"/>
              </a:defRPr>
            </a:lvl3pPr>
            <a:lvl4pPr algn="ctr" eaLnBrk="0" hangingPunct="0">
              <a:defRPr sz="3600" b="1">
                <a:solidFill>
                  <a:srgbClr val="1B5BA2"/>
                </a:solidFill>
                <a:latin typeface="Verdana" pitchFamily="34" charset="0"/>
              </a:defRPr>
            </a:lvl4pPr>
            <a:lvl5pPr algn="ctr" eaLnBrk="0" hangingPunct="0">
              <a:defRPr sz="3600" b="1">
                <a:solidFill>
                  <a:srgbClr val="1B5BA2"/>
                </a:solidFill>
                <a:latin typeface="Verdana" pitchFamily="34" charset="0"/>
              </a:defRPr>
            </a:lvl5pPr>
            <a:lvl6pPr marL="457200" algn="ctr" eaLnBrk="0" fontAlgn="base" hangingPunct="0">
              <a:spcBef>
                <a:spcPct val="0"/>
              </a:spcBef>
              <a:spcAft>
                <a:spcPct val="0"/>
              </a:spcAft>
              <a:defRPr sz="3600" b="1">
                <a:solidFill>
                  <a:srgbClr val="1B5BA2"/>
                </a:solidFill>
                <a:latin typeface="Verdana" pitchFamily="34" charset="0"/>
              </a:defRPr>
            </a:lvl6pPr>
            <a:lvl7pPr marL="914400" algn="ctr" eaLnBrk="0" fontAlgn="base" hangingPunct="0">
              <a:spcBef>
                <a:spcPct val="0"/>
              </a:spcBef>
              <a:spcAft>
                <a:spcPct val="0"/>
              </a:spcAft>
              <a:defRPr sz="3600" b="1">
                <a:solidFill>
                  <a:srgbClr val="1B5BA2"/>
                </a:solidFill>
                <a:latin typeface="Verdana" pitchFamily="34" charset="0"/>
              </a:defRPr>
            </a:lvl7pPr>
            <a:lvl8pPr marL="1371600" algn="ctr" eaLnBrk="0" fontAlgn="base" hangingPunct="0">
              <a:spcBef>
                <a:spcPct val="0"/>
              </a:spcBef>
              <a:spcAft>
                <a:spcPct val="0"/>
              </a:spcAft>
              <a:defRPr sz="3600" b="1">
                <a:solidFill>
                  <a:srgbClr val="1B5BA2"/>
                </a:solidFill>
                <a:latin typeface="Verdana" pitchFamily="34" charset="0"/>
              </a:defRPr>
            </a:lvl8pPr>
            <a:lvl9pPr marL="1828800" algn="ctr" eaLnBrk="0" fontAlgn="base" hangingPunct="0">
              <a:spcBef>
                <a:spcPct val="0"/>
              </a:spcBef>
              <a:spcAft>
                <a:spcPct val="0"/>
              </a:spcAft>
              <a:defRPr sz="3600" b="1">
                <a:solidFill>
                  <a:srgbClr val="1B5BA2"/>
                </a:solidFill>
                <a:latin typeface="Verdana" pitchFamily="34" charset="0"/>
              </a:defRPr>
            </a:lvl9pPr>
          </a:lstStyle>
          <a:p>
            <a:r>
              <a:rPr lang="en-US" dirty="0"/>
              <a:t>ITU and </a:t>
            </a:r>
            <a:r>
              <a:rPr lang="en-US" dirty="0" err="1"/>
              <a:t>eHealth</a:t>
            </a:r>
            <a:endParaRPr lang="en-US" dirty="0"/>
          </a:p>
        </p:txBody>
      </p:sp>
      <p:sp>
        <p:nvSpPr>
          <p:cNvPr id="12" name="Rectangle 3"/>
          <p:cNvSpPr txBox="1">
            <a:spLocks noChangeArrowheads="1"/>
          </p:cNvSpPr>
          <p:nvPr/>
        </p:nvSpPr>
        <p:spPr bwMode="auto">
          <a:xfrm>
            <a:off x="368300" y="1485007"/>
            <a:ext cx="8472488" cy="5184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0E438A"/>
              </a:buClr>
              <a:buSzPct val="110000"/>
              <a:buFont typeface="Wingdings" pitchFamily="2" charset="2"/>
              <a:buNone/>
              <a:defRPr sz="24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lgn="l">
              <a:lnSpc>
                <a:spcPct val="120000"/>
              </a:lnSpc>
              <a:spcBef>
                <a:spcPts val="200"/>
              </a:spcBef>
              <a:buClr>
                <a:schemeClr val="hlink"/>
              </a:buClr>
              <a:tabLst>
                <a:tab pos="363538" algn="l"/>
              </a:tabLst>
              <a:defRPr/>
            </a:pPr>
            <a:r>
              <a:rPr lang="en-US" sz="1350" dirty="0" smtClean="0"/>
              <a:t>Since 1994, ITU has </a:t>
            </a:r>
            <a:r>
              <a:rPr lang="en-US" sz="1350" b="1" dirty="0" smtClean="0"/>
              <a:t>implemented telemedicine projects </a:t>
            </a:r>
            <a:r>
              <a:rPr lang="en-US" sz="1350" dirty="0" smtClean="0"/>
              <a:t>in developing countries and organized </a:t>
            </a:r>
            <a:r>
              <a:rPr lang="en-US" sz="1350" b="1" dirty="0" smtClean="0"/>
              <a:t>seminars and workshops on telemedicine </a:t>
            </a:r>
            <a:r>
              <a:rPr lang="en-US" sz="1350" dirty="0" smtClean="0"/>
              <a:t>in different parts of the world.</a:t>
            </a:r>
          </a:p>
          <a:p>
            <a:pPr algn="l">
              <a:lnSpc>
                <a:spcPct val="120000"/>
              </a:lnSpc>
              <a:spcBef>
                <a:spcPts val="200"/>
              </a:spcBef>
              <a:buClr>
                <a:schemeClr val="hlink"/>
              </a:buClr>
              <a:tabLst>
                <a:tab pos="363538" algn="l"/>
              </a:tabLst>
              <a:defRPr/>
            </a:pPr>
            <a:endParaRPr lang="en-US" sz="600" b="1" dirty="0" smtClean="0">
              <a:solidFill>
                <a:srgbClr val="D9445A"/>
              </a:solidFill>
            </a:endParaRPr>
          </a:p>
          <a:p>
            <a:pPr algn="l">
              <a:lnSpc>
                <a:spcPct val="120000"/>
              </a:lnSpc>
              <a:spcBef>
                <a:spcPts val="200"/>
              </a:spcBef>
              <a:buClr>
                <a:schemeClr val="hlink"/>
              </a:buClr>
              <a:tabLst>
                <a:tab pos="363538" algn="l"/>
              </a:tabLst>
              <a:defRPr/>
            </a:pPr>
            <a:endParaRPr lang="en-US" sz="600" b="1" dirty="0" smtClean="0">
              <a:solidFill>
                <a:srgbClr val="D9445A"/>
              </a:solidFill>
            </a:endParaRPr>
          </a:p>
          <a:p>
            <a:pPr algn="l">
              <a:lnSpc>
                <a:spcPct val="120000"/>
              </a:lnSpc>
              <a:spcBef>
                <a:spcPts val="200"/>
              </a:spcBef>
              <a:buClr>
                <a:schemeClr val="hlink"/>
              </a:buClr>
              <a:tabLst>
                <a:tab pos="363538" algn="l"/>
              </a:tabLst>
              <a:defRPr/>
            </a:pPr>
            <a:r>
              <a:rPr lang="en-US" sz="1600" b="1" dirty="0" smtClean="0">
                <a:solidFill>
                  <a:srgbClr val="D9445A"/>
                </a:solidFill>
              </a:rPr>
              <a:t>Activities: </a:t>
            </a:r>
          </a:p>
          <a:p>
            <a:pPr marL="266700" indent="-266700" algn="l">
              <a:lnSpc>
                <a:spcPct val="120000"/>
              </a:lnSpc>
              <a:spcBef>
                <a:spcPts val="800"/>
              </a:spcBef>
              <a:buClr>
                <a:schemeClr val="hlink"/>
              </a:buClr>
              <a:buFont typeface="Arial" pitchFamily="34" charset="0"/>
              <a:buChar char="•"/>
              <a:defRPr/>
            </a:pPr>
            <a:r>
              <a:rPr lang="en-US" sz="1350" dirty="0" smtClean="0"/>
              <a:t>Raising awareness about ICTs’ role in improving healthcare delivery in developing countries</a:t>
            </a:r>
          </a:p>
          <a:p>
            <a:pPr marL="266700" indent="-266700" algn="l">
              <a:spcBef>
                <a:spcPts val="800"/>
              </a:spcBef>
              <a:buFont typeface="Arial" pitchFamily="34" charset="0"/>
              <a:buChar char="•"/>
              <a:defRPr/>
            </a:pPr>
            <a:r>
              <a:rPr lang="en-US" sz="1350" dirty="0"/>
              <a:t>Providing assistance in implementing technical cooperation projects in e-and m-health</a:t>
            </a:r>
          </a:p>
          <a:p>
            <a:pPr marL="266700" indent="-266700" algn="l">
              <a:spcBef>
                <a:spcPts val="800"/>
              </a:spcBef>
              <a:buFont typeface="Arial" pitchFamily="34" charset="0"/>
              <a:buChar char="•"/>
              <a:defRPr/>
            </a:pPr>
            <a:r>
              <a:rPr lang="en-US" sz="1350" dirty="0" smtClean="0"/>
              <a:t>Encourage collaboration between the telecommunication &amp; the health sectors in developing countries to maximize utilization of resources for implementing </a:t>
            </a:r>
            <a:r>
              <a:rPr lang="en-US" sz="1350" dirty="0" err="1" smtClean="0"/>
              <a:t>eHealth</a:t>
            </a:r>
            <a:endParaRPr lang="en-US" sz="1350" dirty="0" smtClean="0"/>
          </a:p>
          <a:p>
            <a:pPr marL="266700" indent="-266700" algn="l">
              <a:spcBef>
                <a:spcPts val="800"/>
              </a:spcBef>
              <a:buFont typeface="Arial" pitchFamily="34" charset="0"/>
              <a:buChar char="•"/>
              <a:defRPr/>
            </a:pPr>
            <a:r>
              <a:rPr lang="en-US" sz="1350" dirty="0" smtClean="0"/>
              <a:t>Disseminate experiences &amp; best practices on ICT technologies’ use in </a:t>
            </a:r>
            <a:r>
              <a:rPr lang="en-US" sz="1350" dirty="0" err="1" smtClean="0"/>
              <a:t>eHealth</a:t>
            </a:r>
            <a:r>
              <a:rPr lang="en-US" sz="1350" dirty="0" smtClean="0"/>
              <a:t> in developing countries (incl. creating guidelines and training materials on e-Health applications)</a:t>
            </a:r>
          </a:p>
          <a:p>
            <a:pPr marL="266700" indent="-266700" algn="l">
              <a:spcBef>
                <a:spcPts val="800"/>
              </a:spcBef>
              <a:buFont typeface="Arial" pitchFamily="34" charset="0"/>
              <a:buChar char="•"/>
              <a:defRPr/>
            </a:pPr>
            <a:r>
              <a:rPr lang="en-US" sz="1350" dirty="0" smtClean="0"/>
              <a:t>Promote the development of technical standards for </a:t>
            </a:r>
            <a:r>
              <a:rPr lang="en-US" sz="1350" dirty="0" err="1" smtClean="0"/>
              <a:t>eHealth</a:t>
            </a:r>
            <a:r>
              <a:rPr lang="en-US" sz="1350" dirty="0" smtClean="0"/>
              <a:t> applications and develop guidelines for developing countries on how to use them</a:t>
            </a:r>
            <a:endParaRPr lang="en-US" sz="1350" i="1" dirty="0" smtClean="0"/>
          </a:p>
          <a:p>
            <a:pPr marL="266700" indent="-266700" algn="l">
              <a:spcBef>
                <a:spcPts val="800"/>
              </a:spcBef>
              <a:buFont typeface="Arial" pitchFamily="34" charset="0"/>
              <a:buChar char="•"/>
              <a:defRPr/>
            </a:pPr>
            <a:r>
              <a:rPr lang="en-US" sz="1350" dirty="0" smtClean="0"/>
              <a:t>Facilitate the establishment of collaboration platforms that bring together e-Health experts from the industry, academic institutions &amp;  NGOs to stimulate cooperation and knowledge sharing</a:t>
            </a:r>
          </a:p>
          <a:p>
            <a:pPr marL="285750" indent="-285750" algn="l">
              <a:lnSpc>
                <a:spcPct val="120000"/>
              </a:lnSpc>
              <a:spcBef>
                <a:spcPts val="800"/>
              </a:spcBef>
              <a:buClr>
                <a:schemeClr val="hlink"/>
              </a:buClr>
              <a:buFont typeface="Arial" pitchFamily="34" charset="0"/>
              <a:buChar char="•"/>
              <a:tabLst>
                <a:tab pos="363538" algn="l"/>
              </a:tabLst>
              <a:defRPr/>
            </a:pPr>
            <a:r>
              <a:rPr lang="en-US" sz="1350" dirty="0"/>
              <a:t>Encourage cooperation among developing and developed countries in the field of m-health</a:t>
            </a:r>
          </a:p>
          <a:p>
            <a:pPr>
              <a:defRPr/>
            </a:pPr>
            <a:endParaRPr lang="en-US" sz="1600" dirty="0" smtClean="0"/>
          </a:p>
        </p:txBody>
      </p:sp>
    </p:spTree>
    <p:extLst>
      <p:ext uri="{BB962C8B-B14F-4D97-AF65-F5344CB8AC3E}">
        <p14:creationId xmlns:p14="http://schemas.microsoft.com/office/powerpoint/2010/main" val="2948038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txBox="1">
            <a:spLocks noGrp="1"/>
          </p:cNvSpPr>
          <p:nvPr/>
        </p:nvSpPr>
        <p:spPr bwMode="auto">
          <a:xfrm>
            <a:off x="8404225" y="6381750"/>
            <a:ext cx="32385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ACB984BC-2ACF-4F92-9E5F-C45A71586C4E}" type="slidenum">
              <a:rPr lang="en-US" altLang="en-US" sz="1000">
                <a:solidFill>
                  <a:srgbClr val="0E438A"/>
                </a:solidFill>
                <a:latin typeface="Zurich BT"/>
                <a:cs typeface="Times New Roman" pitchFamily="18" charset="0"/>
              </a:rPr>
              <a:pPr algn="r" eaLnBrk="1" hangingPunct="1">
                <a:spcBef>
                  <a:spcPct val="0"/>
                </a:spcBef>
                <a:buClrTx/>
                <a:buSzTx/>
                <a:buFontTx/>
                <a:buNone/>
              </a:pPr>
              <a:t>6</a:t>
            </a:fld>
            <a:endParaRPr lang="en-US" altLang="en-US" sz="1000">
              <a:solidFill>
                <a:srgbClr val="0E438A"/>
              </a:solidFill>
              <a:latin typeface="Zurich BT"/>
              <a:cs typeface="Times New Roman" pitchFamily="18" charset="0"/>
            </a:endParaRPr>
          </a:p>
        </p:txBody>
      </p:sp>
      <p:pic>
        <p:nvPicPr>
          <p:cNvPr id="614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341438"/>
            <a:ext cx="1455737"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82600" y="1557338"/>
            <a:ext cx="6465888" cy="1812925"/>
          </a:xfrm>
          <a:prstGeom prst="rect">
            <a:avLst/>
          </a:prstGeom>
        </p:spPr>
        <p:txBody>
          <a:bodyPr>
            <a:spAutoFit/>
          </a:bodyPr>
          <a:lstStyle/>
          <a:p>
            <a:pPr>
              <a:buClr>
                <a:srgbClr val="0099CC"/>
              </a:buClr>
              <a:defRPr/>
            </a:pPr>
            <a:r>
              <a:rPr lang="en-US" b="1" dirty="0">
                <a:solidFill>
                  <a:schemeClr val="tx2">
                    <a:lumMod val="60000"/>
                    <a:lumOff val="40000"/>
                  </a:schemeClr>
                </a:solidFill>
                <a:latin typeface="+mn-lt"/>
              </a:rPr>
              <a:t>Facilitating national </a:t>
            </a:r>
            <a:r>
              <a:rPr lang="en-US" b="1" dirty="0" err="1">
                <a:solidFill>
                  <a:schemeClr val="tx2">
                    <a:lumMod val="60000"/>
                    <a:lumOff val="40000"/>
                  </a:schemeClr>
                </a:solidFill>
                <a:latin typeface="+mn-lt"/>
              </a:rPr>
              <a:t>eHealth</a:t>
            </a:r>
            <a:r>
              <a:rPr lang="en-US" b="1" dirty="0">
                <a:solidFill>
                  <a:schemeClr val="tx2">
                    <a:lumMod val="60000"/>
                    <a:lumOff val="40000"/>
                  </a:schemeClr>
                </a:solidFill>
                <a:latin typeface="+mn-lt"/>
              </a:rPr>
              <a:t> planning</a:t>
            </a:r>
          </a:p>
          <a:p>
            <a:pPr>
              <a:buClr>
                <a:srgbClr val="0099CC"/>
              </a:buClr>
              <a:defRPr/>
            </a:pPr>
            <a:endParaRPr lang="en-US" sz="600" dirty="0">
              <a:solidFill>
                <a:schemeClr val="tx1"/>
              </a:solidFill>
              <a:latin typeface="+mn-lt"/>
            </a:endParaRPr>
          </a:p>
          <a:p>
            <a:pPr>
              <a:lnSpc>
                <a:spcPct val="113000"/>
              </a:lnSpc>
              <a:buClr>
                <a:srgbClr val="0099CC"/>
              </a:buClr>
              <a:defRPr/>
            </a:pPr>
            <a:r>
              <a:rPr lang="en-US" sz="1350" dirty="0">
                <a:solidFill>
                  <a:schemeClr val="tx1"/>
                </a:solidFill>
                <a:latin typeface="+mn-lt"/>
              </a:rPr>
              <a:t>The </a:t>
            </a:r>
            <a:r>
              <a:rPr lang="en-US" sz="1350" b="1" dirty="0">
                <a:solidFill>
                  <a:schemeClr val="tx1"/>
                </a:solidFill>
                <a:latin typeface="+mn-lt"/>
              </a:rPr>
              <a:t>National </a:t>
            </a:r>
            <a:r>
              <a:rPr lang="en-US" sz="1350" b="1" dirty="0" err="1">
                <a:solidFill>
                  <a:schemeClr val="tx1"/>
                </a:solidFill>
                <a:latin typeface="+mn-lt"/>
              </a:rPr>
              <a:t>eHealth</a:t>
            </a:r>
            <a:r>
              <a:rPr lang="en-US" sz="1350" b="1" dirty="0">
                <a:solidFill>
                  <a:schemeClr val="tx1"/>
                </a:solidFill>
                <a:latin typeface="+mn-lt"/>
              </a:rPr>
              <a:t> Strategy Toolkit</a:t>
            </a:r>
            <a:r>
              <a:rPr lang="en-US" sz="1350" dirty="0">
                <a:solidFill>
                  <a:schemeClr val="tx1"/>
                </a:solidFill>
                <a:latin typeface="+mn-lt"/>
              </a:rPr>
              <a:t>  (2012) presents a methodology and set of resources to guide country decision makers to develop their national </a:t>
            </a:r>
            <a:r>
              <a:rPr lang="en-US" sz="1350" dirty="0" err="1">
                <a:solidFill>
                  <a:schemeClr val="tx1"/>
                </a:solidFill>
                <a:latin typeface="+mn-lt"/>
              </a:rPr>
              <a:t>eHealth</a:t>
            </a:r>
            <a:r>
              <a:rPr lang="en-US" sz="1350" dirty="0">
                <a:solidFill>
                  <a:schemeClr val="tx1"/>
                </a:solidFill>
                <a:latin typeface="+mn-lt"/>
              </a:rPr>
              <a:t> strategy and roadmap.  </a:t>
            </a:r>
          </a:p>
          <a:p>
            <a:pPr>
              <a:buClr>
                <a:srgbClr val="0099CC"/>
              </a:buClr>
              <a:defRPr/>
            </a:pPr>
            <a:endParaRPr lang="en-US" sz="1350" dirty="0">
              <a:solidFill>
                <a:schemeClr val="tx1"/>
              </a:solidFill>
              <a:latin typeface="+mn-lt"/>
            </a:endParaRPr>
          </a:p>
          <a:p>
            <a:pPr>
              <a:lnSpc>
                <a:spcPct val="113000"/>
              </a:lnSpc>
              <a:buClr>
                <a:srgbClr val="0099CC"/>
              </a:buClr>
              <a:defRPr/>
            </a:pPr>
            <a:r>
              <a:rPr lang="en-US" sz="1350" dirty="0">
                <a:solidFill>
                  <a:schemeClr val="tx1"/>
                </a:solidFill>
                <a:latin typeface="+mn-lt"/>
              </a:rPr>
              <a:t>Several countries have already used the toolkit to develop/update/review their </a:t>
            </a:r>
            <a:r>
              <a:rPr lang="en-US" sz="1350" dirty="0" err="1">
                <a:solidFill>
                  <a:schemeClr val="tx1"/>
                </a:solidFill>
                <a:latin typeface="+mn-lt"/>
              </a:rPr>
              <a:t>eHealth</a:t>
            </a:r>
            <a:r>
              <a:rPr lang="en-US" sz="1350" dirty="0">
                <a:solidFill>
                  <a:schemeClr val="tx1"/>
                </a:solidFill>
                <a:latin typeface="+mn-lt"/>
              </a:rPr>
              <a:t> national strategy.</a:t>
            </a:r>
          </a:p>
        </p:txBody>
      </p:sp>
      <p:sp>
        <p:nvSpPr>
          <p:cNvPr id="10" name="Title 4"/>
          <p:cNvSpPr txBox="1">
            <a:spLocks/>
          </p:cNvSpPr>
          <p:nvPr/>
        </p:nvSpPr>
        <p:spPr bwMode="auto">
          <a:xfrm>
            <a:off x="482600" y="3990975"/>
            <a:ext cx="6465888"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algn="l">
              <a:defRPr/>
            </a:pPr>
            <a:r>
              <a:rPr lang="en-US" sz="1600" kern="0" dirty="0" smtClean="0">
                <a:solidFill>
                  <a:schemeClr val="tx2">
                    <a:lumMod val="60000"/>
                    <a:lumOff val="40000"/>
                  </a:schemeClr>
                </a:solidFill>
              </a:rPr>
              <a:t>Facilitating </a:t>
            </a:r>
            <a:r>
              <a:rPr lang="en-US" sz="1600" kern="0" dirty="0" err="1" smtClean="0">
                <a:solidFill>
                  <a:schemeClr val="tx2">
                    <a:lumMod val="60000"/>
                    <a:lumOff val="40000"/>
                  </a:schemeClr>
                </a:solidFill>
              </a:rPr>
              <a:t>eHealth</a:t>
            </a:r>
            <a:r>
              <a:rPr lang="en-US" sz="1600" kern="0" dirty="0" smtClean="0">
                <a:solidFill>
                  <a:schemeClr val="tx2">
                    <a:lumMod val="60000"/>
                    <a:lumOff val="40000"/>
                  </a:schemeClr>
                </a:solidFill>
              </a:rPr>
              <a:t> infrastructure planning</a:t>
            </a:r>
          </a:p>
          <a:p>
            <a:pPr>
              <a:buClr>
                <a:srgbClr val="0099CC"/>
              </a:buClr>
              <a:defRPr/>
            </a:pPr>
            <a:endParaRPr lang="fr-CH" sz="600" kern="0" dirty="0" smtClean="0"/>
          </a:p>
          <a:p>
            <a:pPr algn="l">
              <a:lnSpc>
                <a:spcPct val="113000"/>
              </a:lnSpc>
              <a:buClr>
                <a:srgbClr val="0099CC"/>
              </a:buClr>
              <a:defRPr/>
            </a:pPr>
            <a:r>
              <a:rPr lang="en-GB" sz="1350" b="0" dirty="0" smtClean="0">
                <a:solidFill>
                  <a:srgbClr val="5C5C5C"/>
                </a:solidFill>
                <a:latin typeface="+mn-lt"/>
              </a:rPr>
              <a:t>The </a:t>
            </a:r>
            <a:r>
              <a:rPr lang="en-GB" sz="1350" dirty="0" smtClean="0">
                <a:solidFill>
                  <a:srgbClr val="5C5C5C"/>
                </a:solidFill>
                <a:latin typeface="+mn-lt"/>
              </a:rPr>
              <a:t>Scaling </a:t>
            </a:r>
            <a:r>
              <a:rPr lang="en-GB" sz="1350" dirty="0" err="1" smtClean="0">
                <a:solidFill>
                  <a:srgbClr val="5C5C5C"/>
                </a:solidFill>
                <a:latin typeface="+mn-lt"/>
              </a:rPr>
              <a:t>eHealth</a:t>
            </a:r>
            <a:r>
              <a:rPr lang="en-GB" sz="1350" dirty="0" smtClean="0">
                <a:solidFill>
                  <a:srgbClr val="5C5C5C"/>
                </a:solidFill>
                <a:latin typeface="+mn-lt"/>
              </a:rPr>
              <a:t> Services in step </a:t>
            </a:r>
            <a:r>
              <a:rPr lang="en-GB" sz="1350" dirty="0">
                <a:solidFill>
                  <a:srgbClr val="5C5C5C"/>
                </a:solidFill>
                <a:latin typeface="+mn-lt"/>
              </a:rPr>
              <a:t>with ICT </a:t>
            </a:r>
            <a:r>
              <a:rPr lang="en-GB" sz="1350" dirty="0" smtClean="0">
                <a:solidFill>
                  <a:srgbClr val="5C5C5C"/>
                </a:solidFill>
                <a:latin typeface="+mn-lt"/>
              </a:rPr>
              <a:t>transformation </a:t>
            </a:r>
            <a:r>
              <a:rPr lang="en-GB" sz="1350" b="0" dirty="0" smtClean="0">
                <a:solidFill>
                  <a:srgbClr val="5C5C5C"/>
                </a:solidFill>
                <a:latin typeface="+mn-lt"/>
              </a:rPr>
              <a:t>(2011) provides guidance to e-Health planners </a:t>
            </a:r>
            <a:r>
              <a:rPr lang="en-IN" sz="1350" b="0" dirty="0" smtClean="0">
                <a:solidFill>
                  <a:srgbClr val="5C5C5C"/>
                </a:solidFill>
                <a:latin typeface="+mn-lt"/>
              </a:rPr>
              <a:t>on e-Health services that can be deployed immediately with available infrastructure and on which additional services can be added as the infrastructure is transformed according to the needs and constrains of the target demographics</a:t>
            </a:r>
          </a:p>
        </p:txBody>
      </p:sp>
      <p:sp>
        <p:nvSpPr>
          <p:cNvPr id="11" name="Title 4"/>
          <p:cNvSpPr txBox="1">
            <a:spLocks/>
          </p:cNvSpPr>
          <p:nvPr/>
        </p:nvSpPr>
        <p:spPr bwMode="auto">
          <a:xfrm>
            <a:off x="492125" y="765175"/>
            <a:ext cx="7813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algn="l">
              <a:defRPr/>
            </a:pPr>
            <a:r>
              <a:rPr lang="en-US" sz="2000" kern="0" dirty="0" smtClean="0"/>
              <a:t>ITU-D Publications on </a:t>
            </a:r>
            <a:r>
              <a:rPr lang="en-US" sz="2000" kern="0" dirty="0" err="1" smtClean="0"/>
              <a:t>eHealth</a:t>
            </a:r>
            <a:r>
              <a:rPr lang="en-US" sz="2000" kern="0" dirty="0" smtClean="0"/>
              <a:t> </a:t>
            </a:r>
            <a:r>
              <a:rPr lang="en-US" sz="1400" kern="0" dirty="0" smtClean="0"/>
              <a:t>(sample)</a:t>
            </a:r>
          </a:p>
        </p:txBody>
      </p:sp>
      <p:pic>
        <p:nvPicPr>
          <p:cNvPr id="615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1988" y="4076700"/>
            <a:ext cx="1366837"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30492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idx="4294967295"/>
          </p:nvPr>
        </p:nvSpPr>
        <p:spPr>
          <a:xfrm>
            <a:off x="107950" y="692150"/>
            <a:ext cx="7813675" cy="1016000"/>
          </a:xfrm>
        </p:spPr>
        <p:txBody>
          <a:bodyPr/>
          <a:lstStyle/>
          <a:p>
            <a:pPr algn="l" eaLnBrk="1" hangingPunct="1"/>
            <a:r>
              <a:rPr lang="en-US" altLang="en-US" sz="2000" smtClean="0"/>
              <a:t>ITU Facilitating e-health Standardization: </a:t>
            </a:r>
            <a:br>
              <a:rPr lang="en-US" altLang="en-US" sz="2000" smtClean="0"/>
            </a:br>
            <a:r>
              <a:rPr lang="en-US" altLang="en-US" sz="2000" smtClean="0"/>
              <a:t/>
            </a:r>
            <a:br>
              <a:rPr lang="en-US" altLang="en-US" sz="2000" smtClean="0"/>
            </a:br>
            <a:endParaRPr lang="en-US" altLang="en-US" sz="2000" smtClean="0"/>
          </a:p>
        </p:txBody>
      </p:sp>
      <p:sp>
        <p:nvSpPr>
          <p:cNvPr id="7171" name="Slide Number Placeholder 3"/>
          <p:cNvSpPr txBox="1">
            <a:spLocks noGrp="1"/>
          </p:cNvSpPr>
          <p:nvPr/>
        </p:nvSpPr>
        <p:spPr bwMode="auto">
          <a:xfrm>
            <a:off x="8404225" y="6381750"/>
            <a:ext cx="32385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DAB2AA3F-D47A-4660-9575-2BD064A2A658}" type="slidenum">
              <a:rPr lang="en-US" altLang="en-US" sz="1000">
                <a:solidFill>
                  <a:srgbClr val="0E438A"/>
                </a:solidFill>
                <a:latin typeface="Zurich BT"/>
                <a:ea typeface="ヒラギノ角ゴ Pro W3"/>
                <a:cs typeface="Times New Roman" pitchFamily="18" charset="0"/>
              </a:rPr>
              <a:pPr algn="r" eaLnBrk="1" hangingPunct="1">
                <a:spcBef>
                  <a:spcPct val="0"/>
                </a:spcBef>
                <a:buClrTx/>
                <a:buSzTx/>
                <a:buFontTx/>
                <a:buNone/>
              </a:pPr>
              <a:t>7</a:t>
            </a:fld>
            <a:endParaRPr lang="en-US" altLang="en-US" sz="1000">
              <a:solidFill>
                <a:srgbClr val="0E438A"/>
              </a:solidFill>
              <a:latin typeface="Zurich BT"/>
              <a:ea typeface="ヒラギノ角ゴ Pro W3"/>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0" y="1470397"/>
            <a:ext cx="2690639" cy="36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Rectangle 3"/>
          <p:cNvSpPr/>
          <p:nvPr/>
        </p:nvSpPr>
        <p:spPr>
          <a:xfrm>
            <a:off x="225425" y="1412875"/>
            <a:ext cx="5976938" cy="2838450"/>
          </a:xfrm>
          <a:prstGeom prst="rect">
            <a:avLst/>
          </a:prstGeom>
        </p:spPr>
        <p:txBody>
          <a:bodyPr>
            <a:spAutoFit/>
          </a:bodyPr>
          <a:lstStyle/>
          <a:p>
            <a:pPr marL="285750" indent="-285750">
              <a:lnSpc>
                <a:spcPct val="120000"/>
              </a:lnSpc>
              <a:buFont typeface="Wingdings" pitchFamily="2" charset="2"/>
              <a:buChar char="§"/>
              <a:defRPr/>
            </a:pPr>
            <a:r>
              <a:rPr lang="en-US" sz="1250" dirty="0">
                <a:solidFill>
                  <a:srgbClr val="5C5C5C"/>
                </a:solidFill>
                <a:latin typeface="Verdana" pitchFamily="34" charset="0"/>
              </a:rPr>
              <a:t>ITU-T Technology Watch report on e-Health Standards and Interoperability published April 2012</a:t>
            </a:r>
          </a:p>
          <a:p>
            <a:pPr marL="285750" indent="-285750">
              <a:lnSpc>
                <a:spcPct val="120000"/>
              </a:lnSpc>
              <a:buFont typeface="Wingdings" pitchFamily="2" charset="2"/>
              <a:buChar char="§"/>
              <a:defRPr/>
            </a:pPr>
            <a:endParaRPr lang="en-US" sz="1250" dirty="0">
              <a:solidFill>
                <a:srgbClr val="5C5C5C"/>
              </a:solidFill>
              <a:latin typeface="Verdana" pitchFamily="34" charset="0"/>
            </a:endParaRPr>
          </a:p>
          <a:p>
            <a:pPr marL="285750" indent="-285750">
              <a:lnSpc>
                <a:spcPct val="120000"/>
              </a:lnSpc>
              <a:buFont typeface="Wingdings" pitchFamily="2" charset="2"/>
              <a:buChar char="§"/>
              <a:defRPr/>
            </a:pPr>
            <a:r>
              <a:rPr lang="en-US" sz="1250" dirty="0">
                <a:solidFill>
                  <a:srgbClr val="5C5C5C"/>
                </a:solidFill>
                <a:latin typeface="Verdana" pitchFamily="34" charset="0"/>
              </a:rPr>
              <a:t>The report explains how rapid advancements in the development of e-health standards must accompany three trends in electronic healthcare in the coming decade: </a:t>
            </a:r>
          </a:p>
          <a:p>
            <a:pPr marL="800100" lvl="1" indent="-342900">
              <a:lnSpc>
                <a:spcPct val="120000"/>
              </a:lnSpc>
              <a:buFont typeface="+mj-lt"/>
              <a:buAutoNum type="arabicPeriod"/>
              <a:defRPr/>
            </a:pPr>
            <a:r>
              <a:rPr lang="en-US" sz="1250" dirty="0">
                <a:solidFill>
                  <a:srgbClr val="5C5C5C"/>
                </a:solidFill>
                <a:latin typeface="Verdana" pitchFamily="34" charset="0"/>
              </a:rPr>
              <a:t>Advancements in healthcare delivery via mobile and wireless </a:t>
            </a:r>
            <a:r>
              <a:rPr lang="en-US" sz="1250" dirty="0" err="1">
                <a:solidFill>
                  <a:srgbClr val="5C5C5C"/>
                </a:solidFill>
                <a:latin typeface="Verdana" pitchFamily="34" charset="0"/>
              </a:rPr>
              <a:t>eHealth</a:t>
            </a:r>
            <a:r>
              <a:rPr lang="en-US" sz="1250" dirty="0">
                <a:solidFill>
                  <a:srgbClr val="5C5C5C"/>
                </a:solidFill>
                <a:latin typeface="Verdana" pitchFamily="34" charset="0"/>
              </a:rPr>
              <a:t> technologies; </a:t>
            </a:r>
          </a:p>
          <a:p>
            <a:pPr marL="800100" lvl="1" indent="-342900">
              <a:lnSpc>
                <a:spcPct val="120000"/>
              </a:lnSpc>
              <a:buFont typeface="+mj-lt"/>
              <a:buAutoNum type="arabicPeriod"/>
              <a:defRPr/>
            </a:pPr>
            <a:r>
              <a:rPr lang="en-US" sz="1250" dirty="0">
                <a:solidFill>
                  <a:srgbClr val="5C5C5C"/>
                </a:solidFill>
                <a:latin typeface="Verdana" pitchFamily="34" charset="0"/>
              </a:rPr>
              <a:t>Personalized medicine, including personal health records, medical diagnostic devices, and biometric records; and </a:t>
            </a:r>
          </a:p>
          <a:p>
            <a:pPr marL="800100" lvl="1" indent="-342900">
              <a:lnSpc>
                <a:spcPct val="120000"/>
              </a:lnSpc>
              <a:buFont typeface="+mj-lt"/>
              <a:buAutoNum type="arabicPeriod"/>
              <a:defRPr/>
            </a:pPr>
            <a:r>
              <a:rPr lang="en-US" sz="1250" dirty="0">
                <a:solidFill>
                  <a:srgbClr val="5C5C5C"/>
                </a:solidFill>
                <a:latin typeface="Verdana" pitchFamily="34" charset="0"/>
              </a:rPr>
              <a:t>Interactive healthcare via social media and Web 2.0 applications.</a:t>
            </a:r>
          </a:p>
        </p:txBody>
      </p:sp>
      <p:sp>
        <p:nvSpPr>
          <p:cNvPr id="7174" name="Rectangle 1"/>
          <p:cNvSpPr>
            <a:spLocks noChangeArrowheads="1"/>
          </p:cNvSpPr>
          <p:nvPr/>
        </p:nvSpPr>
        <p:spPr bwMode="auto">
          <a:xfrm>
            <a:off x="107950" y="5041900"/>
            <a:ext cx="5543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Tx/>
              <a:buNone/>
            </a:pPr>
            <a:r>
              <a:rPr lang="en-US" altLang="en-US" sz="1400">
                <a:solidFill>
                  <a:srgbClr val="0000CC"/>
                </a:solidFill>
                <a:latin typeface="Times New Roman" pitchFamily="18" charset="0"/>
                <a:hlinkClick r:id="rId4"/>
              </a:rPr>
              <a:t>http://www.itu.int/dms_pub/itu-t/oth/23/01/T23010000170001PDFE.pdf</a:t>
            </a:r>
            <a:endParaRPr lang="en-US" altLang="en-US" sz="1400">
              <a:solidFill>
                <a:srgbClr val="0000CC"/>
              </a:solidFill>
              <a:latin typeface="Times New Roman" pitchFamily="18" charset="0"/>
            </a:endParaRPr>
          </a:p>
        </p:txBody>
      </p:sp>
    </p:spTree>
    <p:extLst>
      <p:ext uri="{BB962C8B-B14F-4D97-AF65-F5344CB8AC3E}">
        <p14:creationId xmlns:p14="http://schemas.microsoft.com/office/powerpoint/2010/main" val="639613282"/>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590550" y="825500"/>
            <a:ext cx="7813675" cy="708025"/>
          </a:xfrm>
        </p:spPr>
        <p:txBody>
          <a:bodyPr/>
          <a:lstStyle/>
          <a:p>
            <a:pPr algn="l"/>
            <a:r>
              <a:rPr lang="en-US" altLang="en-US" sz="2000" smtClean="0"/>
              <a:t>Documenting new ICT Applications</a:t>
            </a:r>
            <a:br>
              <a:rPr lang="en-US" altLang="en-US" sz="2000" smtClean="0"/>
            </a:br>
            <a:r>
              <a:rPr lang="en-US" altLang="en-US" sz="2000" smtClean="0"/>
              <a:t>M-Government</a:t>
            </a:r>
          </a:p>
        </p:txBody>
      </p:sp>
      <p:sp>
        <p:nvSpPr>
          <p:cNvPr id="8195" name="Slide Number Placeholder 3"/>
          <p:cNvSpPr txBox="1">
            <a:spLocks noGrp="1"/>
          </p:cNvSpPr>
          <p:nvPr/>
        </p:nvSpPr>
        <p:spPr bwMode="auto">
          <a:xfrm>
            <a:off x="8404225" y="6381750"/>
            <a:ext cx="32385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006A241D-9B6A-4395-98A2-3EB6BDB25837}" type="slidenum">
              <a:rPr lang="en-US" altLang="en-US" sz="1000">
                <a:solidFill>
                  <a:srgbClr val="0E438A"/>
                </a:solidFill>
                <a:latin typeface="Zurich BT"/>
                <a:ea typeface="ヒラギノ角ゴ Pro W3"/>
                <a:cs typeface="Times New Roman" pitchFamily="18" charset="0"/>
              </a:rPr>
              <a:pPr algn="r" eaLnBrk="1" hangingPunct="1">
                <a:spcBef>
                  <a:spcPct val="0"/>
                </a:spcBef>
                <a:buClrTx/>
                <a:buSzTx/>
                <a:buFontTx/>
                <a:buNone/>
              </a:pPr>
              <a:t>8</a:t>
            </a:fld>
            <a:endParaRPr lang="en-US" altLang="en-US" sz="1000">
              <a:solidFill>
                <a:srgbClr val="0E438A"/>
              </a:solidFill>
              <a:latin typeface="Zurich BT"/>
              <a:ea typeface="ヒラギノ角ゴ Pro W3"/>
              <a:cs typeface="Times New Roman" pitchFamily="18" charset="0"/>
            </a:endParaRPr>
          </a:p>
        </p:txBody>
      </p:sp>
      <p:sp>
        <p:nvSpPr>
          <p:cNvPr id="8196" name="AutoShape 11"/>
          <p:cNvSpPr>
            <a:spLocks noChangeArrowheads="1"/>
          </p:cNvSpPr>
          <p:nvPr/>
        </p:nvSpPr>
        <p:spPr bwMode="auto">
          <a:xfrm>
            <a:off x="679450" y="2052638"/>
            <a:ext cx="6113463" cy="3757612"/>
          </a:xfrm>
          <a:prstGeom prst="homePlate">
            <a:avLst>
              <a:gd name="adj" fmla="val 0"/>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lstStyle>
            <a:lvl1pPr marL="342900" indent="-342900"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
                <a:srgbClr val="0099CC"/>
              </a:buClr>
              <a:buSzTx/>
              <a:buFont typeface="Arial" pitchFamily="34" charset="0"/>
              <a:buChar char="•"/>
            </a:pPr>
            <a:r>
              <a:rPr lang="en-US" altLang="en-US" sz="2000">
                <a:solidFill>
                  <a:schemeClr val="tx1"/>
                </a:solidFill>
                <a:latin typeface="Arial" pitchFamily="34" charset="0"/>
                <a:ea typeface="ヒラギノ角ゴ Pro W3"/>
              </a:rPr>
              <a:t>Published a report with OECD on “</a:t>
            </a:r>
            <a:r>
              <a:rPr lang="en-US" altLang="en-US" sz="2000" b="1">
                <a:solidFill>
                  <a:schemeClr val="tx1"/>
                </a:solidFill>
                <a:latin typeface="Arial" pitchFamily="34" charset="0"/>
                <a:ea typeface="ヒラギノ角ゴ Pro W3"/>
              </a:rPr>
              <a:t>Mobile Government for responsive governments and connected society</a:t>
            </a:r>
            <a:r>
              <a:rPr lang="en-US" altLang="en-US" sz="2000">
                <a:solidFill>
                  <a:schemeClr val="tx1"/>
                </a:solidFill>
                <a:latin typeface="Arial" pitchFamily="34" charset="0"/>
                <a:ea typeface="ヒラギノ角ゴ Pro W3"/>
              </a:rPr>
              <a:t>” </a:t>
            </a:r>
          </a:p>
          <a:p>
            <a:pPr eaLnBrk="1" hangingPunct="1">
              <a:spcBef>
                <a:spcPct val="0"/>
              </a:spcBef>
              <a:buClr>
                <a:srgbClr val="0099CC"/>
              </a:buClr>
              <a:buSzTx/>
              <a:buFont typeface="Arial" pitchFamily="34" charset="0"/>
              <a:buChar char="•"/>
            </a:pPr>
            <a:endParaRPr lang="en-US" altLang="en-US" sz="2000">
              <a:solidFill>
                <a:schemeClr val="tx1"/>
              </a:solidFill>
              <a:latin typeface="Arial" pitchFamily="34" charset="0"/>
              <a:ea typeface="ヒラギノ角ゴ Pro W3"/>
            </a:endParaRPr>
          </a:p>
          <a:p>
            <a:pPr eaLnBrk="1" hangingPunct="1">
              <a:spcBef>
                <a:spcPct val="0"/>
              </a:spcBef>
              <a:buClr>
                <a:srgbClr val="0099CC"/>
              </a:buClr>
              <a:buSzTx/>
              <a:buFont typeface="Arial" pitchFamily="34" charset="0"/>
              <a:buChar char="•"/>
            </a:pPr>
            <a:r>
              <a:rPr lang="en-US" altLang="en-US" sz="2000">
                <a:solidFill>
                  <a:schemeClr val="tx1"/>
                </a:solidFill>
                <a:latin typeface="Arial" pitchFamily="34" charset="0"/>
                <a:ea typeface="ヒラギノ角ゴ Pro W3"/>
              </a:rPr>
              <a:t>The report documents the use mobile technologies to enhance government’s performance, improve public service delivery, and engage citizens and civil society organizations in policy and decision making both in developed and developing countries, </a:t>
            </a:r>
          </a:p>
          <a:p>
            <a:pPr eaLnBrk="1" hangingPunct="1">
              <a:spcBef>
                <a:spcPct val="0"/>
              </a:spcBef>
              <a:buClr>
                <a:srgbClr val="0099CC"/>
              </a:buClr>
              <a:buSzTx/>
              <a:buFont typeface="Arial" pitchFamily="34" charset="0"/>
              <a:buChar char="•"/>
            </a:pPr>
            <a:endParaRPr lang="en-US" altLang="en-US" sz="2000">
              <a:solidFill>
                <a:schemeClr val="tx1"/>
              </a:solidFill>
              <a:latin typeface="Arial" pitchFamily="34" charset="0"/>
              <a:ea typeface="ヒラギノ角ゴ Pro W3"/>
            </a:endParaRPr>
          </a:p>
          <a:p>
            <a:pPr eaLnBrk="1" hangingPunct="1">
              <a:spcBef>
                <a:spcPct val="0"/>
              </a:spcBef>
              <a:buClr>
                <a:srgbClr val="0099CC"/>
              </a:buClr>
              <a:buSzTx/>
              <a:buFont typeface="Arial" pitchFamily="34" charset="0"/>
              <a:buChar char="•"/>
            </a:pPr>
            <a:r>
              <a:rPr lang="en-US" altLang="en-US" sz="2000">
                <a:solidFill>
                  <a:schemeClr val="tx1"/>
                </a:solidFill>
                <a:latin typeface="Arial" pitchFamily="34" charset="0"/>
                <a:ea typeface="ヒラギノ角ゴ Pro W3"/>
              </a:rPr>
              <a:t>The report is available at: </a:t>
            </a:r>
            <a:r>
              <a:rPr lang="en-US" altLang="en-US" sz="2000" u="sng">
                <a:solidFill>
                  <a:schemeClr val="tx1"/>
                </a:solidFill>
                <a:latin typeface="Arial" pitchFamily="34" charset="0"/>
                <a:ea typeface="ヒラギノ角ゴ Pro W3"/>
                <a:hlinkClick r:id="rId3"/>
              </a:rPr>
              <a:t>http://www.itu.int/ITU-D/cyb/app/m-gov.html</a:t>
            </a:r>
            <a:r>
              <a:rPr lang="en-US" altLang="en-US" sz="2000">
                <a:solidFill>
                  <a:schemeClr val="tx1"/>
                </a:solidFill>
                <a:latin typeface="Arial" pitchFamily="34" charset="0"/>
                <a:ea typeface="ヒラギノ角ゴ Pro W3"/>
              </a:rPr>
              <a:t> .</a:t>
            </a:r>
          </a:p>
          <a:p>
            <a:pPr eaLnBrk="1" hangingPunct="1">
              <a:spcBef>
                <a:spcPct val="0"/>
              </a:spcBef>
              <a:buClr>
                <a:srgbClr val="0099CC"/>
              </a:buClr>
              <a:buSzTx/>
            </a:pPr>
            <a:endParaRPr lang="en-US" altLang="ko-KR" sz="1900" b="1">
              <a:solidFill>
                <a:schemeClr val="tx1"/>
              </a:solidFill>
              <a:ea typeface="Malgun Gothic" pitchFamily="34" charset="-127"/>
            </a:endParaRPr>
          </a:p>
        </p:txBody>
      </p:sp>
      <p:pic>
        <p:nvPicPr>
          <p:cNvPr id="819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3863" y="1500188"/>
            <a:ext cx="2230437" cy="320198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80805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Tx/>
              <a:buNone/>
            </a:pPr>
            <a:fld id="{D60E92C4-BA2C-48D6-9589-898FFE3C2F9D}" type="slidenum">
              <a:rPr lang="en-US" altLang="en-US" sz="1000" smtClean="0">
                <a:solidFill>
                  <a:srgbClr val="0E438A"/>
                </a:solidFill>
                <a:latin typeface="Zurich BT"/>
              </a:rPr>
              <a:pPr eaLnBrk="1" hangingPunct="1">
                <a:spcBef>
                  <a:spcPct val="0"/>
                </a:spcBef>
                <a:buClrTx/>
                <a:buSzTx/>
                <a:buFontTx/>
                <a:buNone/>
              </a:pPr>
              <a:t>9</a:t>
            </a:fld>
            <a:endParaRPr lang="en-US" altLang="en-US" sz="1000" smtClean="0">
              <a:solidFill>
                <a:srgbClr val="0E438A"/>
              </a:solidFill>
              <a:latin typeface="Zurich BT"/>
            </a:endParaRPr>
          </a:p>
        </p:txBody>
      </p:sp>
      <p:sp>
        <p:nvSpPr>
          <p:cNvPr id="6" name="Rectangle 3"/>
          <p:cNvSpPr txBox="1">
            <a:spLocks noChangeArrowheads="1"/>
          </p:cNvSpPr>
          <p:nvPr/>
        </p:nvSpPr>
        <p:spPr bwMode="auto">
          <a:xfrm>
            <a:off x="498475" y="1238250"/>
            <a:ext cx="6450013"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600">
                <a:solidFill>
                  <a:schemeClr val="bg1"/>
                </a:solidFill>
                <a:latin typeface="Times New Roman" pitchFamily="18" charset="0"/>
                <a:cs typeface="Arial" pitchFamily="34" charset="0"/>
              </a:defRPr>
            </a:lvl1pPr>
            <a:lvl2pPr marL="742950" indent="-285750" eaLnBrk="0" hangingPunct="0">
              <a:defRPr sz="1600">
                <a:solidFill>
                  <a:schemeClr val="bg1"/>
                </a:solidFill>
                <a:latin typeface="Times New Roman" pitchFamily="18" charset="0"/>
                <a:cs typeface="Arial" pitchFamily="34" charset="0"/>
              </a:defRPr>
            </a:lvl2pPr>
            <a:lvl3pPr marL="1143000" indent="-228600" eaLnBrk="0" hangingPunct="0">
              <a:defRPr sz="1600">
                <a:solidFill>
                  <a:schemeClr val="bg1"/>
                </a:solidFill>
                <a:latin typeface="Times New Roman" pitchFamily="18" charset="0"/>
                <a:cs typeface="Arial" pitchFamily="34" charset="0"/>
              </a:defRPr>
            </a:lvl3pPr>
            <a:lvl4pPr marL="1600200" indent="-228600" eaLnBrk="0" hangingPunct="0">
              <a:defRPr sz="1600">
                <a:solidFill>
                  <a:schemeClr val="bg1"/>
                </a:solidFill>
                <a:latin typeface="Times New Roman" pitchFamily="18" charset="0"/>
                <a:cs typeface="Arial" pitchFamily="34" charset="0"/>
              </a:defRPr>
            </a:lvl4pPr>
            <a:lvl5pPr marL="2057400" indent="-228600" eaLnBrk="0" hangingPunct="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pPr marL="0" indent="0">
              <a:lnSpc>
                <a:spcPct val="114000"/>
              </a:lnSpc>
              <a:spcBef>
                <a:spcPct val="20000"/>
              </a:spcBef>
              <a:buClr>
                <a:srgbClr val="0E438A"/>
              </a:buClr>
              <a:buSzPct val="110000"/>
              <a:defRPr/>
            </a:pPr>
            <a:r>
              <a:rPr lang="en-US" b="1" dirty="0" smtClean="0">
                <a:solidFill>
                  <a:schemeClr val="tx2">
                    <a:lumMod val="60000"/>
                    <a:lumOff val="40000"/>
                  </a:schemeClr>
                </a:solidFill>
                <a:latin typeface="Verdana" pitchFamily="34" charset="0"/>
              </a:rPr>
              <a:t>WHO-ITU NCDs &amp; Mobile Health</a:t>
            </a:r>
          </a:p>
          <a:p>
            <a:pPr marL="285750" indent="-285750">
              <a:lnSpc>
                <a:spcPct val="114000"/>
              </a:lnSpc>
              <a:spcBef>
                <a:spcPct val="20000"/>
              </a:spcBef>
              <a:buClr>
                <a:srgbClr val="0E438A"/>
              </a:buClr>
              <a:buSzPct val="110000"/>
              <a:buFont typeface="Wingdings" pitchFamily="2" charset="2"/>
              <a:buChar char="§"/>
              <a:defRPr/>
            </a:pPr>
            <a:r>
              <a:rPr lang="en-GB" sz="1250" dirty="0">
                <a:solidFill>
                  <a:srgbClr val="5C5C5C"/>
                </a:solidFill>
                <a:latin typeface="Verdana" pitchFamily="34" charset="0"/>
              </a:rPr>
              <a:t>ITU in partnership with WHO, launched a joint work plan to use mobile technologies to address the Non-Communicable Diseases (</a:t>
            </a:r>
            <a:r>
              <a:rPr lang="en-GB" sz="1250" dirty="0" smtClean="0">
                <a:solidFill>
                  <a:srgbClr val="5C5C5C"/>
                </a:solidFill>
                <a:latin typeface="Verdana" pitchFamily="34" charset="0"/>
              </a:rPr>
              <a:t>NCDs) </a:t>
            </a:r>
            <a:r>
              <a:rPr lang="en-GB" sz="1250" dirty="0">
                <a:solidFill>
                  <a:srgbClr val="5C5C5C"/>
                </a:solidFill>
                <a:latin typeface="Verdana" pitchFamily="34" charset="0"/>
              </a:rPr>
              <a:t>burden through scalable </a:t>
            </a:r>
            <a:r>
              <a:rPr lang="en-GB" sz="1250" dirty="0" err="1">
                <a:solidFill>
                  <a:srgbClr val="5C5C5C"/>
                </a:solidFill>
                <a:latin typeface="Verdana" pitchFamily="34" charset="0"/>
              </a:rPr>
              <a:t>mHealth</a:t>
            </a:r>
            <a:r>
              <a:rPr lang="en-GB" sz="1250" dirty="0">
                <a:solidFill>
                  <a:srgbClr val="5C5C5C"/>
                </a:solidFill>
                <a:latin typeface="Verdana" pitchFamily="34" charset="0"/>
              </a:rPr>
              <a:t> solutions </a:t>
            </a:r>
          </a:p>
          <a:p>
            <a:pPr marL="285750" indent="-285750">
              <a:lnSpc>
                <a:spcPct val="114000"/>
              </a:lnSpc>
              <a:spcBef>
                <a:spcPct val="20000"/>
              </a:spcBef>
              <a:buClr>
                <a:srgbClr val="0E438A"/>
              </a:buClr>
              <a:buSzPct val="110000"/>
              <a:buFont typeface="Wingdings" pitchFamily="2" charset="2"/>
              <a:buChar char="§"/>
              <a:defRPr/>
            </a:pPr>
            <a:r>
              <a:rPr lang="en-GB" sz="1250" dirty="0" smtClean="0">
                <a:solidFill>
                  <a:srgbClr val="5C5C5C"/>
                </a:solidFill>
                <a:latin typeface="Verdana" pitchFamily="34" charset="0"/>
              </a:rPr>
              <a:t>The initiative </a:t>
            </a:r>
            <a:r>
              <a:rPr lang="en-GB" sz="1250" dirty="0">
                <a:solidFill>
                  <a:srgbClr val="5C5C5C"/>
                </a:solidFill>
                <a:latin typeface="Verdana" pitchFamily="34" charset="0"/>
              </a:rPr>
              <a:t>targets 8 countries in 4 years in the area of prevention, treatment and policy enforcement</a:t>
            </a:r>
            <a:r>
              <a:rPr lang="en-GB" dirty="0" smtClean="0"/>
              <a:t>.</a:t>
            </a:r>
          </a:p>
          <a:p>
            <a:pPr marL="0" indent="0">
              <a:lnSpc>
                <a:spcPct val="114000"/>
              </a:lnSpc>
              <a:spcBef>
                <a:spcPct val="20000"/>
              </a:spcBef>
              <a:buClr>
                <a:srgbClr val="0E438A"/>
              </a:buClr>
              <a:buSzPct val="110000"/>
              <a:defRPr/>
            </a:pPr>
            <a:endParaRPr lang="en-GB" sz="1250" dirty="0" smtClean="0">
              <a:solidFill>
                <a:srgbClr val="5C5C5C"/>
              </a:solidFill>
              <a:latin typeface="Verdana" pitchFamily="34" charset="0"/>
            </a:endParaRPr>
          </a:p>
          <a:p>
            <a:pPr marL="0" indent="0">
              <a:lnSpc>
                <a:spcPct val="114000"/>
              </a:lnSpc>
              <a:spcBef>
                <a:spcPct val="20000"/>
              </a:spcBef>
              <a:buClr>
                <a:srgbClr val="0E438A"/>
              </a:buClr>
              <a:buSzPct val="110000"/>
              <a:defRPr/>
            </a:pPr>
            <a:r>
              <a:rPr lang="en-GB" sz="1250" dirty="0" smtClean="0">
                <a:solidFill>
                  <a:srgbClr val="5C5C5C"/>
                </a:solidFill>
                <a:latin typeface="Verdana" pitchFamily="34" charset="0"/>
              </a:rPr>
              <a:t>The </a:t>
            </a:r>
            <a:r>
              <a:rPr lang="en-GB" sz="1250" dirty="0">
                <a:solidFill>
                  <a:srgbClr val="5C5C5C"/>
                </a:solidFill>
                <a:latin typeface="Verdana" pitchFamily="34" charset="0"/>
              </a:rPr>
              <a:t>initiative aims at:</a:t>
            </a:r>
            <a:endParaRPr lang="en-US" sz="1250" dirty="0">
              <a:solidFill>
                <a:srgbClr val="5C5C5C"/>
              </a:solidFill>
              <a:latin typeface="Verdana" pitchFamily="34" charset="0"/>
            </a:endParaRPr>
          </a:p>
          <a:p>
            <a:pPr>
              <a:lnSpc>
                <a:spcPct val="110000"/>
              </a:lnSpc>
              <a:spcBef>
                <a:spcPts val="600"/>
              </a:spcBef>
              <a:buClr>
                <a:srgbClr val="0E438A"/>
              </a:buClr>
              <a:buSzPct val="110000"/>
              <a:buFont typeface="Wingdings" pitchFamily="2" charset="2"/>
              <a:buChar char="§"/>
              <a:defRPr/>
            </a:pPr>
            <a:r>
              <a:rPr lang="en-GB" sz="1250" dirty="0" smtClean="0">
                <a:solidFill>
                  <a:srgbClr val="5C5C5C"/>
                </a:solidFill>
                <a:latin typeface="Verdana" pitchFamily="34" charset="0"/>
              </a:rPr>
              <a:t>Leveraging the mobile platform for health to address Non Communicable Diseases (NCD)</a:t>
            </a:r>
            <a:r>
              <a:rPr lang="en-GB" sz="1250" i="1" dirty="0" smtClean="0">
                <a:solidFill>
                  <a:srgbClr val="5C5C5C"/>
                </a:solidFill>
                <a:latin typeface="Verdana" pitchFamily="34" charset="0"/>
              </a:rPr>
              <a:t> </a:t>
            </a:r>
            <a:r>
              <a:rPr lang="en-GB" sz="1250" dirty="0" smtClean="0">
                <a:solidFill>
                  <a:srgbClr val="5C5C5C"/>
                </a:solidFill>
                <a:latin typeface="Verdana" pitchFamily="34" charset="0"/>
              </a:rPr>
              <a:t>and their risk factors that make the largest contribution to mortality and overall disease burden in majority of developing countries</a:t>
            </a:r>
          </a:p>
          <a:p>
            <a:pPr>
              <a:lnSpc>
                <a:spcPct val="114000"/>
              </a:lnSpc>
              <a:spcBef>
                <a:spcPts val="400"/>
              </a:spcBef>
              <a:buClr>
                <a:srgbClr val="0E438A"/>
              </a:buClr>
              <a:buSzPct val="110000"/>
              <a:buFont typeface="Wingdings" pitchFamily="2" charset="2"/>
              <a:buChar char="§"/>
              <a:defRPr/>
            </a:pPr>
            <a:r>
              <a:rPr lang="en-GB" sz="1250" dirty="0" smtClean="0">
                <a:solidFill>
                  <a:srgbClr val="5C5C5C"/>
                </a:solidFill>
                <a:latin typeface="Verdana" pitchFamily="34" charset="0"/>
              </a:rPr>
              <a:t>Enhance country capacities to develop and employ mobile technologies and communications channels</a:t>
            </a:r>
          </a:p>
          <a:p>
            <a:pPr>
              <a:lnSpc>
                <a:spcPct val="125000"/>
              </a:lnSpc>
              <a:spcBef>
                <a:spcPts val="400"/>
              </a:spcBef>
              <a:buClr>
                <a:srgbClr val="0E438A"/>
              </a:buClr>
              <a:buSzPct val="110000"/>
              <a:buFont typeface="Wingdings" pitchFamily="2" charset="2"/>
              <a:buChar char="§"/>
              <a:defRPr/>
            </a:pPr>
            <a:r>
              <a:rPr lang="en-GB" sz="1250" dirty="0" smtClean="0">
                <a:solidFill>
                  <a:srgbClr val="5C5C5C"/>
                </a:solidFill>
                <a:latin typeface="Verdana" pitchFamily="34" charset="0"/>
              </a:rPr>
              <a:t>Create country level platforms and environment for partnership </a:t>
            </a:r>
          </a:p>
          <a:p>
            <a:pPr>
              <a:lnSpc>
                <a:spcPct val="125000"/>
              </a:lnSpc>
              <a:spcBef>
                <a:spcPts val="400"/>
              </a:spcBef>
              <a:buClr>
                <a:srgbClr val="0E438A"/>
              </a:buClr>
              <a:buSzPct val="110000"/>
              <a:buFont typeface="Wingdings" pitchFamily="2" charset="2"/>
              <a:buChar char="§"/>
              <a:defRPr/>
            </a:pPr>
            <a:r>
              <a:rPr lang="en-GB" sz="1250" dirty="0" smtClean="0">
                <a:solidFill>
                  <a:srgbClr val="5C5C5C"/>
                </a:solidFill>
                <a:latin typeface="Verdana" pitchFamily="34" charset="0"/>
              </a:rPr>
              <a:t>Design </a:t>
            </a:r>
            <a:r>
              <a:rPr lang="en-GB" sz="1250" dirty="0" err="1" smtClean="0">
                <a:solidFill>
                  <a:srgbClr val="5C5C5C"/>
                </a:solidFill>
                <a:latin typeface="Verdana" pitchFamily="34" charset="0"/>
              </a:rPr>
              <a:t>mHealth</a:t>
            </a:r>
            <a:r>
              <a:rPr lang="en-GB" sz="1250" dirty="0" smtClean="0">
                <a:solidFill>
                  <a:srgbClr val="5C5C5C"/>
                </a:solidFill>
                <a:latin typeface="Verdana" pitchFamily="34" charset="0"/>
              </a:rPr>
              <a:t> for NCD intervention projects</a:t>
            </a:r>
          </a:p>
          <a:p>
            <a:pPr>
              <a:lnSpc>
                <a:spcPct val="125000"/>
              </a:lnSpc>
              <a:spcBef>
                <a:spcPts val="400"/>
              </a:spcBef>
              <a:buClr>
                <a:srgbClr val="0E438A"/>
              </a:buClr>
              <a:buSzPct val="110000"/>
              <a:buFont typeface="Wingdings" pitchFamily="2" charset="2"/>
              <a:buChar char="§"/>
              <a:defRPr/>
            </a:pPr>
            <a:r>
              <a:rPr lang="en-GB" sz="1250" dirty="0" smtClean="0">
                <a:solidFill>
                  <a:srgbClr val="5C5C5C"/>
                </a:solidFill>
                <a:latin typeface="Verdana" pitchFamily="34" charset="0"/>
              </a:rPr>
              <a:t>Strengthen capacity of local stakeholders for optimal and efficient use of available resources</a:t>
            </a:r>
          </a:p>
          <a:p>
            <a:pPr>
              <a:lnSpc>
                <a:spcPct val="125000"/>
              </a:lnSpc>
              <a:spcBef>
                <a:spcPts val="400"/>
              </a:spcBef>
              <a:buClr>
                <a:srgbClr val="0E438A"/>
              </a:buClr>
              <a:buSzPct val="110000"/>
              <a:buFont typeface="Wingdings" pitchFamily="2" charset="2"/>
              <a:buChar char="§"/>
              <a:defRPr/>
            </a:pPr>
            <a:r>
              <a:rPr lang="en-GB" sz="1250" dirty="0" smtClean="0">
                <a:solidFill>
                  <a:srgbClr val="5C5C5C"/>
                </a:solidFill>
                <a:latin typeface="Verdana" pitchFamily="34" charset="0"/>
              </a:rPr>
              <a:t>Validate use of mobile NCD projects</a:t>
            </a:r>
          </a:p>
        </p:txBody>
      </p:sp>
      <p:sp>
        <p:nvSpPr>
          <p:cNvPr id="8" name="Title 4"/>
          <p:cNvSpPr txBox="1">
            <a:spLocks/>
          </p:cNvSpPr>
          <p:nvPr/>
        </p:nvSpPr>
        <p:spPr bwMode="auto">
          <a:xfrm>
            <a:off x="498475" y="609600"/>
            <a:ext cx="7813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algn="l">
              <a:defRPr/>
            </a:pPr>
            <a:r>
              <a:rPr lang="en-US" sz="2000" kern="0" dirty="0" smtClean="0"/>
              <a:t>Activities on </a:t>
            </a:r>
            <a:r>
              <a:rPr lang="en-US" sz="2000" kern="0" dirty="0" err="1"/>
              <a:t>m</a:t>
            </a:r>
            <a:r>
              <a:rPr lang="en-US" sz="2000" kern="0" dirty="0" err="1" smtClean="0"/>
              <a:t>Health</a:t>
            </a:r>
            <a:r>
              <a:rPr lang="en-US" sz="2000" kern="0" dirty="0" smtClean="0"/>
              <a:t> </a:t>
            </a:r>
            <a:r>
              <a:rPr lang="en-US" sz="1400" kern="0" dirty="0" smtClean="0"/>
              <a:t>(sample)</a:t>
            </a:r>
          </a:p>
        </p:txBody>
      </p:sp>
      <p:pic>
        <p:nvPicPr>
          <p:cNvPr id="9" name="Picture 2"/>
          <p:cNvPicPr>
            <a:picLocks noChangeAspect="1" noChangeArrowheads="1"/>
          </p:cNvPicPr>
          <p:nvPr/>
        </p:nvPicPr>
        <p:blipFill>
          <a:blip r:embed="rId3"/>
          <a:srcRect/>
          <a:stretch>
            <a:fillRect/>
          </a:stretch>
        </p:blipFill>
        <p:spPr bwMode="auto">
          <a:xfrm>
            <a:off x="6804025" y="1484313"/>
            <a:ext cx="2124075" cy="31670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1335437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ession xmlns="2e9458a7-cf77-4e38-a176-7c00460a51ce">4</Session>
    <Author0 xmlns="2e9458a7-cf77-4e38-a176-7c00460a51ce">Karim Abdelghani</Author0>
    <Organization xmlns="2e9458a7-cf77-4e38-a176-7c00460a51ce">ITU</Organiz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DAEE60AB10F1439F7E4D68581AA2F8" ma:contentTypeVersion="6" ma:contentTypeDescription="Create a new document." ma:contentTypeScope="" ma:versionID="d77e90180329a6c74e4aed77bdfb5298">
  <xsd:schema xmlns:xsd="http://www.w3.org/2001/XMLSchema" xmlns:xs="http://www.w3.org/2001/XMLSchema" xmlns:p="http://schemas.microsoft.com/office/2006/metadata/properties" xmlns:ns1="http://schemas.microsoft.com/sharepoint/v3" xmlns:ns2="2e9458a7-cf77-4e38-a176-7c00460a51ce" xmlns:ns3="07f874d8-1985-4211-bd75-0b16975e87a8" targetNamespace="http://schemas.microsoft.com/office/2006/metadata/properties" ma:root="true" ma:fieldsID="d1a45afbb746a96cdb01e4d47f085c9b" ns1:_="" ns2:_="" ns3:_="">
    <xsd:import namespace="http://schemas.microsoft.com/sharepoint/v3"/>
    <xsd:import namespace="2e9458a7-cf77-4e38-a176-7c00460a51ce"/>
    <xsd:import namespace="07f874d8-1985-4211-bd75-0b16975e87a8"/>
    <xsd:element name="properties">
      <xsd:complexType>
        <xsd:sequence>
          <xsd:element name="documentManagement">
            <xsd:complexType>
              <xsd:all>
                <xsd:element ref="ns1:PublishingStartDate" minOccurs="0"/>
                <xsd:element ref="ns1:PublishingExpirationDate" minOccurs="0"/>
                <xsd:element ref="ns2:Session" minOccurs="0"/>
                <xsd:element ref="ns2:Author0" minOccurs="0"/>
                <xsd:element ref="ns2:Organization"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9458a7-cf77-4e38-a176-7c00460a51ce" elementFormDefault="qualified">
    <xsd:import namespace="http://schemas.microsoft.com/office/2006/documentManagement/types"/>
    <xsd:import namespace="http://schemas.microsoft.com/office/infopath/2007/PartnerControls"/>
    <xsd:element name="Session" ma:index="10" nillable="true" ma:displayName="Session" ma:internalName="Session">
      <xsd:simpleType>
        <xsd:restriction base="dms:Number"/>
      </xsd:simpleType>
    </xsd:element>
    <xsd:element name="Author0" ma:index="11" nillable="true" ma:displayName="Author" ma:internalName="Author0">
      <xsd:simpleType>
        <xsd:restriction base="dms:Text">
          <xsd:maxLength value="255"/>
        </xsd:restriction>
      </xsd:simpleType>
    </xsd:element>
    <xsd:element name="Organization" ma:index="12" nillable="true" ma:displayName="Organization" ma:internalName="Organiza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f874d8-1985-4211-bd75-0b16975e87a8"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97CF7A-2074-4260-A012-1ED2BA348E2C}"/>
</file>

<file path=customXml/itemProps2.xml><?xml version="1.0" encoding="utf-8"?>
<ds:datastoreItem xmlns:ds="http://schemas.openxmlformats.org/officeDocument/2006/customXml" ds:itemID="{6A3CACC0-0046-4050-BE4F-5331BA393D93}"/>
</file>

<file path=customXml/itemProps3.xml><?xml version="1.0" encoding="utf-8"?>
<ds:datastoreItem xmlns:ds="http://schemas.openxmlformats.org/officeDocument/2006/customXml" ds:itemID="{0E16ED8D-B3D6-4A96-B4B3-4C9132A02AFB}"/>
</file>

<file path=docProps/app.xml><?xml version="1.0" encoding="utf-8"?>
<Properties xmlns="http://schemas.openxmlformats.org/officeDocument/2006/extended-properties" xmlns:vt="http://schemas.openxmlformats.org/officeDocument/2006/docPropsVTypes">
  <Template/>
  <TotalTime>13045</TotalTime>
  <Words>1632</Words>
  <Application>Microsoft Office PowerPoint</Application>
  <PresentationFormat>On-screen Show (4:3)</PresentationFormat>
  <Paragraphs>146</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ITU-e</vt:lpstr>
      <vt:lpstr>PowerPoint Presentation</vt:lpstr>
      <vt:lpstr>eHealth Overview</vt:lpstr>
      <vt:lpstr>Benefits and Impact of eHealth</vt:lpstr>
      <vt:lpstr>eHealth Components</vt:lpstr>
      <vt:lpstr>PowerPoint Presentation</vt:lpstr>
      <vt:lpstr>PowerPoint Presentation</vt:lpstr>
      <vt:lpstr>ITU Facilitating e-health Standardization:   </vt:lpstr>
      <vt:lpstr>Documenting new ICT Applications M-Government</vt:lpstr>
      <vt:lpstr>PowerPoint Presentation</vt:lpstr>
      <vt:lpstr>PowerPoint Presentation</vt:lpstr>
      <vt:lpstr>Thank You</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ICT as a Catalyst for Improving Health</dc:title>
  <dc:creator>Nancy</dc:creator>
  <cp:lastModifiedBy>Abdelghani, Karim</cp:lastModifiedBy>
  <cp:revision>522</cp:revision>
  <cp:lastPrinted>2011-11-24T11:27:25Z</cp:lastPrinted>
  <dcterms:created xsi:type="dcterms:W3CDTF">2010-11-15T10:23:29Z</dcterms:created>
  <dcterms:modified xsi:type="dcterms:W3CDTF">2013-10-24T15:11:36Z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0x01010062DAEE60AB10F1439F7E4D68581AA2F8</vt:lpwstr>
  </property>
  <property fmtid="{D5CDD505-2E9C-101B-9397-08002B2CF9AE}" pid="3" name="Order">
    <vt:r8>5200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ies>
</file>