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75" r:id="rId3"/>
    <p:sldId id="259" r:id="rId4"/>
    <p:sldId id="260" r:id="rId5"/>
    <p:sldId id="281" r:id="rId6"/>
    <p:sldId id="282" r:id="rId7"/>
    <p:sldId id="277" r:id="rId8"/>
    <p:sldId id="278" r:id="rId9"/>
    <p:sldId id="269" r:id="rId10"/>
    <p:sldId id="285" r:id="rId11"/>
    <p:sldId id="270" r:id="rId12"/>
    <p:sldId id="271" r:id="rId13"/>
    <p:sldId id="257" r:id="rId14"/>
    <p:sldId id="279" r:id="rId15"/>
    <p:sldId id="268" r:id="rId16"/>
    <p:sldId id="258" r:id="rId17"/>
    <p:sldId id="280"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ED29A-C28A-4506-9C54-7C9A26287755}" type="datetimeFigureOut">
              <a:rPr lang="en-US" smtClean="0"/>
              <a:t>10/27/2013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4D354-AA4B-4762-883C-5FE598215A51}" type="slidenum">
              <a:rPr lang="en-US" smtClean="0"/>
              <a:t>‹#›</a:t>
            </a:fld>
            <a:endParaRPr lang="en-US"/>
          </a:p>
        </p:txBody>
      </p:sp>
    </p:spTree>
    <p:extLst>
      <p:ext uri="{BB962C8B-B14F-4D97-AF65-F5344CB8AC3E}">
        <p14:creationId xmlns:p14="http://schemas.microsoft.com/office/powerpoint/2010/main" val="186281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3EA8FF-F418-4C82-9B68-3727ADBDFD6D}" type="slidenum">
              <a:rPr lang="ar-SA">
                <a:latin typeface="Calibri" pitchFamily="34" charset="0"/>
              </a:rPr>
              <a:pPr eaLnBrk="1" hangingPunct="1"/>
              <a:t>2</a:t>
            </a:fld>
            <a:endParaRPr lang="pt-PT">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9AAA753-6DA4-488C-849B-BE9625875C6B}" type="slidenum">
              <a:rPr lang="en-US" sz="1200" smtClean="0">
                <a:solidFill>
                  <a:srgbClr val="000000"/>
                </a:solidFill>
              </a:rPr>
              <a:pPr eaLnBrk="1" hangingPunct="1"/>
              <a:t>3</a:t>
            </a:fld>
            <a:endParaRPr lang="en-US" sz="12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Arial" pitchFamily="34" charset="0"/>
                <a:cs typeface="Arial" pitchFamily="34" charset="0"/>
              </a:rPr>
              <a:t>So the goal is to create social and economic wealth – for the individual and for the country.  For that we need markets and we need human ingenuity.  Human ingenuity you find everywhere.  New ideas you find everywhere. So you need skills.  What else?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2949ADE-0F56-44BD-BF0C-C8384134671B}" type="slidenum">
              <a:rPr lang="en-US" sz="1200" smtClean="0">
                <a:solidFill>
                  <a:srgbClr val="000000"/>
                </a:solidFill>
              </a:rPr>
              <a:pPr eaLnBrk="1" hangingPunct="1"/>
              <a:t>4</a:t>
            </a:fld>
            <a:endParaRPr lang="en-US" sz="1200"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2949ADE-0F56-44BD-BF0C-C8384134671B}" type="slidenum">
              <a:rPr lang="en-US" sz="1200" smtClean="0">
                <a:solidFill>
                  <a:srgbClr val="000000"/>
                </a:solidFill>
              </a:rPr>
              <a:pPr eaLnBrk="1" hangingPunct="1"/>
              <a:t>5</a:t>
            </a:fld>
            <a:endParaRPr lang="en-US" sz="1200"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886" y="525992"/>
            <a:ext cx="9154886"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Cambria" pitchFamily="18" charset="0"/>
                <a:ea typeface="Times New Roman" pitchFamily="18" charset="0"/>
                <a:cs typeface="Arial" pitchFamily="34" charset="0"/>
              </a:rPr>
              <a:t>ITU Arab Regional Development Forum</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Cambria" pitchFamily="18" charset="0"/>
                <a:ea typeface="Times New Roman" pitchFamily="18" charset="0"/>
                <a:cs typeface="Arial" pitchFamily="34" charset="0"/>
              </a:rPr>
              <a:t>Session 2: The Development </a:t>
            </a:r>
            <a:r>
              <a:rPr lang="en-US" sz="2800" dirty="0" smtClean="0">
                <a:latin typeface="Cambria" pitchFamily="18" charset="0"/>
                <a:ea typeface="Times New Roman" pitchFamily="18" charset="0"/>
                <a:cs typeface="Arial" pitchFamily="34" charset="0"/>
              </a:rPr>
              <a:t>of ICT for </a:t>
            </a:r>
            <a:r>
              <a:rPr lang="en-US" sz="2800" dirty="0" smtClean="0">
                <a:latin typeface="Cambria" pitchFamily="18" charset="0"/>
                <a:ea typeface="Times New Roman" pitchFamily="18" charset="0"/>
                <a:cs typeface="Arial" pitchFamily="34" charset="0"/>
              </a:rPr>
              <a:t>Jobs Creation</a:t>
            </a:r>
            <a:endParaRPr lang="en-US" sz="2800" dirty="0" smtClean="0">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a:latin typeface="Cambria" pitchFamily="18" charset="0"/>
              <a:ea typeface="Times New Roman" pitchFamily="18" charset="0"/>
              <a:cs typeface="Arial" pitchFamily="34" charset="0"/>
            </a:endParaRPr>
          </a:p>
          <a:p>
            <a:pPr lvl="0" algn="ctr" fontAlgn="base">
              <a:spcBef>
                <a:spcPct val="0"/>
              </a:spcBef>
              <a:spcAft>
                <a:spcPct val="0"/>
              </a:spcAft>
            </a:pPr>
            <a:r>
              <a:rPr kumimoji="0" lang="en-US" sz="3600" b="0" i="0" u="none" strike="noStrike" cap="none" normalizeH="0" dirty="0" smtClean="0">
                <a:ln>
                  <a:noFill/>
                </a:ln>
                <a:effectLst/>
                <a:latin typeface="Cambria" pitchFamily="18" charset="0"/>
              </a:rPr>
              <a:t>ICT </a:t>
            </a:r>
            <a:r>
              <a:rPr kumimoji="0" lang="en-US" sz="3600" b="0" i="0" u="none" strike="noStrike" cap="none" normalizeH="0" dirty="0" smtClean="0">
                <a:ln>
                  <a:noFill/>
                </a:ln>
                <a:effectLst/>
                <a:latin typeface="Cambria" pitchFamily="18" charset="0"/>
              </a:rPr>
              <a:t>Business Incubators as a strategic choice for jobs creation</a:t>
            </a:r>
            <a:endParaRPr kumimoji="0" lang="en-US" sz="3600" b="0" i="0" u="none" strike="noStrike" cap="none" normalizeH="0" baseline="0" dirty="0">
              <a:ln>
                <a:noFill/>
              </a:ln>
              <a:effectLst/>
              <a:latin typeface="Cambria" pitchFamily="18" charset="0"/>
            </a:endParaRPr>
          </a:p>
          <a:p>
            <a:pPr lvl="0" algn="ctr" fontAlgn="base">
              <a:spcBef>
                <a:spcPct val="0"/>
              </a:spcBef>
              <a:spcAft>
                <a:spcPct val="0"/>
              </a:spcAft>
            </a:pPr>
            <a:endParaRPr lang="en-US" sz="2800" dirty="0" smtClean="0">
              <a:latin typeface="Cambria" pitchFamily="18" charset="0"/>
            </a:endParaRPr>
          </a:p>
          <a:p>
            <a:pPr lvl="0" algn="ctr" fontAlgn="base">
              <a:spcBef>
                <a:spcPct val="0"/>
              </a:spcBef>
              <a:spcAft>
                <a:spcPct val="0"/>
              </a:spcAft>
            </a:pPr>
            <a:endParaRPr lang="en-US" sz="2800" dirty="0" smtClean="0">
              <a:latin typeface="Cambria" pitchFamily="18" charset="0"/>
            </a:endParaRPr>
          </a:p>
          <a:p>
            <a:pPr lvl="0" algn="ctr" fontAlgn="base">
              <a:spcBef>
                <a:spcPct val="0"/>
              </a:spcBef>
              <a:spcAft>
                <a:spcPct val="0"/>
              </a:spcAft>
            </a:pPr>
            <a:endParaRPr kumimoji="0" lang="en-US" sz="2800" b="0" i="0" u="none" strike="noStrike" cap="none" normalizeH="0" baseline="0" dirty="0">
              <a:ln>
                <a:noFill/>
              </a:ln>
              <a:effectLst/>
              <a:latin typeface="Cambria" pitchFamily="18" charset="0"/>
            </a:endParaRPr>
          </a:p>
          <a:p>
            <a:pPr lvl="0" algn="ctr" fontAlgn="base">
              <a:spcBef>
                <a:spcPct val="0"/>
              </a:spcBef>
              <a:spcAft>
                <a:spcPct val="0"/>
              </a:spcAft>
            </a:pPr>
            <a:r>
              <a:rPr kumimoji="0" lang="en-US" b="0" i="0" u="none" strike="noStrike" cap="none" normalizeH="0" baseline="0" dirty="0" smtClean="0">
                <a:ln>
                  <a:noFill/>
                </a:ln>
                <a:effectLst/>
                <a:latin typeface="Cambria" pitchFamily="18" charset="0"/>
              </a:rPr>
              <a:t>By </a:t>
            </a:r>
            <a:r>
              <a:rPr kumimoji="0" lang="en-US" b="0" i="0" u="none" strike="noStrike" cap="none" normalizeH="0" baseline="0" dirty="0" smtClean="0">
                <a:ln>
                  <a:noFill/>
                </a:ln>
                <a:effectLst/>
                <a:latin typeface="Cambria" pitchFamily="18" charset="0"/>
              </a:rPr>
              <a:t>: Mohammad Allam Al-Qaed</a:t>
            </a:r>
          </a:p>
          <a:p>
            <a:pPr lvl="0" algn="ctr" fontAlgn="base">
              <a:spcBef>
                <a:spcPct val="0"/>
              </a:spcBef>
              <a:spcAft>
                <a:spcPct val="0"/>
              </a:spcAft>
            </a:pPr>
            <a:r>
              <a:rPr lang="en-US" dirty="0" smtClean="0">
                <a:latin typeface="Cambria" pitchFamily="18" charset="0"/>
              </a:rPr>
              <a:t>Bahrain Business Incubator </a:t>
            </a:r>
            <a:r>
              <a:rPr lang="en-US" dirty="0" smtClean="0">
                <a:latin typeface="Cambria" pitchFamily="18" charset="0"/>
              </a:rPr>
              <a:t>Center</a:t>
            </a:r>
          </a:p>
          <a:p>
            <a:pPr algn="ctr" fontAlgn="base">
              <a:spcBef>
                <a:spcPct val="0"/>
              </a:spcBef>
              <a:spcAft>
                <a:spcPct val="0"/>
              </a:spcAft>
            </a:pPr>
            <a:r>
              <a:rPr lang="en-US" dirty="0">
                <a:latin typeface="Cambria" pitchFamily="18" charset="0"/>
              </a:rPr>
              <a:t>Manama, Kingdom of Bahrain</a:t>
            </a:r>
          </a:p>
          <a:p>
            <a:pPr lvl="0" algn="ctr" fontAlgn="base">
              <a:spcBef>
                <a:spcPct val="0"/>
              </a:spcBef>
              <a:spcAft>
                <a:spcPct val="0"/>
              </a:spcAft>
            </a:pPr>
            <a:endParaRPr kumimoji="0" lang="en-US" b="0" i="0" u="none" strike="noStrike" cap="none" normalizeH="0" baseline="0" dirty="0" smtClean="0">
              <a:ln>
                <a:noFill/>
              </a:ln>
              <a:effectLst/>
              <a:latin typeface="Cambria" pitchFamily="18" charset="0"/>
            </a:endParaRPr>
          </a:p>
        </p:txBody>
      </p:sp>
    </p:spTree>
    <p:extLst>
      <p:ext uri="{BB962C8B-B14F-4D97-AF65-F5344CB8AC3E}">
        <p14:creationId xmlns:p14="http://schemas.microsoft.com/office/powerpoint/2010/main" val="172386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mbria" pitchFamily="18" charset="0"/>
              </a:rPr>
              <a:t>2002 BBIC initial thought to establish an ICT incubator</a:t>
            </a:r>
            <a:r>
              <a:rPr lang="en-US" dirty="0">
                <a:latin typeface="Cambria" pitchFamily="18" charset="0"/>
              </a:rPr>
              <a:t>.</a:t>
            </a:r>
            <a:r>
              <a:rPr lang="en-US" dirty="0" smtClean="0">
                <a:latin typeface="Cambria" pitchFamily="18" charset="0"/>
              </a:rPr>
              <a:t> Market survey </a:t>
            </a:r>
            <a:r>
              <a:rPr lang="en-US" dirty="0" smtClean="0">
                <a:latin typeface="Cambria" pitchFamily="18" charset="0"/>
              </a:rPr>
              <a:t>indicated different demand (Light Manufacturing).</a:t>
            </a:r>
            <a:endParaRPr lang="en-US" dirty="0" smtClean="0">
              <a:latin typeface="Cambria" pitchFamily="18" charset="0"/>
            </a:endParaRPr>
          </a:p>
          <a:p>
            <a:r>
              <a:rPr lang="en-US" dirty="0" smtClean="0">
                <a:latin typeface="Cambria" pitchFamily="18" charset="0"/>
              </a:rPr>
              <a:t>2010 Expansion </a:t>
            </a:r>
            <a:r>
              <a:rPr lang="en-US" dirty="0" smtClean="0">
                <a:latin typeface="Cambria" pitchFamily="18" charset="0"/>
              </a:rPr>
              <a:t>with more </a:t>
            </a:r>
            <a:r>
              <a:rPr lang="en-US" dirty="0" smtClean="0">
                <a:latin typeface="Cambria" pitchFamily="18" charset="0"/>
              </a:rPr>
              <a:t>offices.</a:t>
            </a:r>
          </a:p>
          <a:p>
            <a:r>
              <a:rPr lang="en-US" dirty="0" smtClean="0">
                <a:latin typeface="Cambria" pitchFamily="18" charset="0"/>
              </a:rPr>
              <a:t>2013 Now ICT incubator RUKEN ME, new concept is born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Riyadat</a:t>
            </a:r>
            <a:r>
              <a:rPr lang="en-US" dirty="0" smtClean="0">
                <a:latin typeface="Cambria" pitchFamily="18" charset="0"/>
                <a:sym typeface="Wingdings" pitchFamily="2" charset="2"/>
              </a:rPr>
              <a:t>, and more</a:t>
            </a:r>
            <a:endParaRPr lang="en-US" dirty="0" smtClean="0">
              <a:latin typeface="Cambria" pitchFamily="18" charset="0"/>
            </a:endParaRPr>
          </a:p>
          <a:p>
            <a:endParaRPr lang="en-US" dirty="0">
              <a:latin typeface="Cambria" pitchFamily="18" charset="0"/>
            </a:endParaRPr>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Cambria" pitchFamily="18" charset="0"/>
              </a:rPr>
              <a:t>Story</a:t>
            </a:r>
            <a:r>
              <a:rPr lang="en-US" sz="2800" b="1" dirty="0">
                <a:latin typeface="Cambria" pitchFamily="18" charset="0"/>
              </a:rPr>
              <a:t> from Bahrain</a:t>
            </a:r>
            <a:endParaRPr lang="en-US" sz="2800" b="1" dirty="0">
              <a:latin typeface="Cambria" pitchFamily="18" charset="0"/>
            </a:endParaRPr>
          </a:p>
        </p:txBody>
      </p:sp>
    </p:spTree>
    <p:extLst>
      <p:ext uri="{BB962C8B-B14F-4D97-AF65-F5344CB8AC3E}">
        <p14:creationId xmlns:p14="http://schemas.microsoft.com/office/powerpoint/2010/main" val="771356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mbria" pitchFamily="18" charset="0"/>
              </a:rPr>
              <a:t>Incubator have achieved to create new rule for Academic professors to start businesses.</a:t>
            </a:r>
          </a:p>
          <a:p>
            <a:r>
              <a:rPr lang="en-US" dirty="0" smtClean="0">
                <a:latin typeface="Cambria" pitchFamily="18" charset="0"/>
              </a:rPr>
              <a:t>More than 40, 000 employees. </a:t>
            </a:r>
          </a:p>
          <a:p>
            <a:pPr marL="0" indent="0">
              <a:buNone/>
            </a:pPr>
            <a:endParaRPr lang="en-US" dirty="0">
              <a:latin typeface="Cambria" pitchFamily="18" charset="0"/>
            </a:endParaRPr>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Cambria" pitchFamily="18" charset="0"/>
              </a:rPr>
              <a:t>Story</a:t>
            </a:r>
            <a:r>
              <a:rPr lang="en-US" sz="2800" b="1" dirty="0">
                <a:latin typeface="Cambria" pitchFamily="18" charset="0"/>
              </a:rPr>
              <a:t> from Turkey</a:t>
            </a:r>
            <a:endParaRPr lang="en-US" sz="2800" b="1" dirty="0">
              <a:latin typeface="Cambria" pitchFamily="18" charset="0"/>
            </a:endParaRPr>
          </a:p>
        </p:txBody>
      </p:sp>
    </p:spTree>
    <p:extLst>
      <p:ext uri="{BB962C8B-B14F-4D97-AF65-F5344CB8AC3E}">
        <p14:creationId xmlns:p14="http://schemas.microsoft.com/office/powerpoint/2010/main" val="3740399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Cambria" pitchFamily="18" charset="0"/>
              </a:rPr>
              <a:t>New trend of establishing incubators in universities (Sudan, KSA, Morocco, Bahrain, </a:t>
            </a:r>
            <a:r>
              <a:rPr lang="en-US" dirty="0" err="1" smtClean="0">
                <a:latin typeface="Cambria" pitchFamily="18" charset="0"/>
              </a:rPr>
              <a:t>etc</a:t>
            </a:r>
            <a:r>
              <a:rPr lang="en-US" dirty="0" smtClean="0">
                <a:latin typeface="Cambria" pitchFamily="18" charset="0"/>
              </a:rPr>
              <a:t>).</a:t>
            </a:r>
          </a:p>
          <a:p>
            <a:r>
              <a:rPr lang="en-US" dirty="0" smtClean="0">
                <a:latin typeface="Cambria" pitchFamily="18" charset="0"/>
              </a:rPr>
              <a:t>Many ICT incubators are established and under establishment (Lebanon, Syria, Egypt, KSA, Bahrain, Oman, Qatar, Sudan, Tunisia </a:t>
            </a:r>
            <a:r>
              <a:rPr lang="en-US" dirty="0" smtClean="0">
                <a:latin typeface="Cambria" pitchFamily="18" charset="0"/>
              </a:rPr>
              <a:t>etc. )</a:t>
            </a:r>
          </a:p>
        </p:txBody>
      </p:sp>
      <p:sp>
        <p:nvSpPr>
          <p:cNvPr id="4" name="Title 1"/>
          <p:cNvSpPr txBox="1">
            <a:spLocks/>
          </p:cNvSpPr>
          <p:nvPr/>
        </p:nvSpPr>
        <p:spPr>
          <a:xfrm>
            <a:off x="609600" y="381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Cambria" pitchFamily="18" charset="0"/>
              </a:rPr>
              <a:t>ICT </a:t>
            </a:r>
            <a:r>
              <a:rPr lang="en-US" sz="2800" b="1" dirty="0">
                <a:latin typeface="Cambria" pitchFamily="18" charset="0"/>
              </a:rPr>
              <a:t>Incubators</a:t>
            </a:r>
            <a:r>
              <a:rPr lang="en-US" sz="2800" b="1" dirty="0">
                <a:latin typeface="Cambria" pitchFamily="18" charset="0"/>
              </a:rPr>
              <a:t> trends in MENA</a:t>
            </a:r>
            <a:endParaRPr lang="en-US" sz="2800" b="1" dirty="0">
              <a:latin typeface="Cambria" pitchFamily="18" charset="0"/>
            </a:endParaRPr>
          </a:p>
        </p:txBody>
      </p:sp>
    </p:spTree>
    <p:extLst>
      <p:ext uri="{BB962C8B-B14F-4D97-AF65-F5344CB8AC3E}">
        <p14:creationId xmlns:p14="http://schemas.microsoft.com/office/powerpoint/2010/main" val="4245684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916"/>
            <a:ext cx="9271818" cy="685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519446"/>
            <a:ext cx="5943600" cy="338554"/>
          </a:xfrm>
          <a:prstGeom prst="rect">
            <a:avLst/>
          </a:prstGeom>
          <a:noFill/>
        </p:spPr>
        <p:txBody>
          <a:bodyPr wrap="square" rtlCol="0">
            <a:spAutoFit/>
          </a:bodyPr>
          <a:lstStyle/>
          <a:p>
            <a:r>
              <a:rPr lang="en-US" sz="1600" b="1" dirty="0" smtClean="0"/>
              <a:t>Source: ESCWA Benchmarking report on Business Incubators</a:t>
            </a:r>
            <a:endParaRPr lang="en-US" sz="1600" b="1" dirty="0"/>
          </a:p>
        </p:txBody>
      </p:sp>
    </p:spTree>
    <p:extLst>
      <p:ext uri="{BB962C8B-B14F-4D97-AF65-F5344CB8AC3E}">
        <p14:creationId xmlns:p14="http://schemas.microsoft.com/office/powerpoint/2010/main" val="2384249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normAutofit/>
          </a:bodyPr>
          <a:lstStyle/>
          <a:p>
            <a:r>
              <a:rPr lang="en-US" dirty="0">
                <a:latin typeface="Cambria" pitchFamily="18" charset="0"/>
              </a:rPr>
              <a:t>ESCWA, May 2013.</a:t>
            </a:r>
          </a:p>
          <a:p>
            <a:r>
              <a:rPr lang="en-US" dirty="0" smtClean="0">
                <a:latin typeface="Cambria" pitchFamily="18" charset="0"/>
              </a:rPr>
              <a:t>ITU</a:t>
            </a:r>
            <a:r>
              <a:rPr lang="en-US" dirty="0" smtClean="0">
                <a:latin typeface="Cambria" pitchFamily="18" charset="0"/>
              </a:rPr>
              <a:t>, 13</a:t>
            </a:r>
            <a:r>
              <a:rPr lang="en-US" baseline="30000" dirty="0" smtClean="0">
                <a:latin typeface="Cambria" pitchFamily="18" charset="0"/>
              </a:rPr>
              <a:t>th</a:t>
            </a:r>
            <a:r>
              <a:rPr lang="en-US" dirty="0" smtClean="0">
                <a:latin typeface="Cambria" pitchFamily="18" charset="0"/>
              </a:rPr>
              <a:t> November 2014</a:t>
            </a:r>
          </a:p>
          <a:p>
            <a:r>
              <a:rPr lang="fr-FR" dirty="0" smtClean="0">
                <a:latin typeface="Cambria" pitchFamily="18" charset="0"/>
              </a:rPr>
              <a:t>CMI and the IESCISCO</a:t>
            </a:r>
            <a:r>
              <a:rPr lang="en-US" dirty="0" smtClean="0">
                <a:latin typeface="Cambria" pitchFamily="18" charset="0"/>
              </a:rPr>
              <a:t>, </a:t>
            </a:r>
            <a:r>
              <a:rPr lang="en-US" dirty="0" smtClean="0">
                <a:latin typeface="Cambria" pitchFamily="18" charset="0"/>
              </a:rPr>
              <a:t>Morocco.3</a:t>
            </a:r>
            <a:r>
              <a:rPr lang="en-US" baseline="30000" dirty="0" smtClean="0">
                <a:latin typeface="Cambria" pitchFamily="18" charset="0"/>
              </a:rPr>
              <a:t>rd</a:t>
            </a:r>
            <a:r>
              <a:rPr lang="en-US" dirty="0" smtClean="0">
                <a:latin typeface="Cambria" pitchFamily="18" charset="0"/>
              </a:rPr>
              <a:t> </a:t>
            </a:r>
            <a:r>
              <a:rPr lang="en-US" dirty="0" smtClean="0">
                <a:latin typeface="Cambria" pitchFamily="18" charset="0"/>
              </a:rPr>
              <a:t>November.</a:t>
            </a:r>
          </a:p>
          <a:p>
            <a:r>
              <a:rPr lang="en-US" dirty="0" smtClean="0">
                <a:latin typeface="Cambria" pitchFamily="18" charset="0"/>
              </a:rPr>
              <a:t>KSA 5</a:t>
            </a:r>
            <a:r>
              <a:rPr lang="en-US" baseline="30000" dirty="0" smtClean="0">
                <a:latin typeface="Cambria" pitchFamily="18" charset="0"/>
              </a:rPr>
              <a:t>th</a:t>
            </a:r>
            <a:r>
              <a:rPr lang="en-US" dirty="0" smtClean="0">
                <a:latin typeface="Cambria" pitchFamily="18" charset="0"/>
              </a:rPr>
              <a:t> Conference for technology </a:t>
            </a:r>
            <a:r>
              <a:rPr lang="en-US" dirty="0" smtClean="0">
                <a:latin typeface="Cambria" pitchFamily="18" charset="0"/>
              </a:rPr>
              <a:t>incubators. </a:t>
            </a:r>
            <a:r>
              <a:rPr lang="en-US" dirty="0" smtClean="0">
                <a:latin typeface="Cambria" pitchFamily="18" charset="0"/>
              </a:rPr>
              <a:t>4</a:t>
            </a:r>
            <a:r>
              <a:rPr lang="en-US" baseline="30000" dirty="0" smtClean="0">
                <a:latin typeface="Cambria" pitchFamily="18" charset="0"/>
              </a:rPr>
              <a:t>th</a:t>
            </a:r>
            <a:r>
              <a:rPr lang="en-US" dirty="0" smtClean="0">
                <a:latin typeface="Cambria" pitchFamily="18" charset="0"/>
              </a:rPr>
              <a:t> November</a:t>
            </a:r>
            <a:r>
              <a:rPr lang="en-US" dirty="0" smtClean="0">
                <a:latin typeface="Cambria" pitchFamily="18" charset="0"/>
              </a:rPr>
              <a:t>.</a:t>
            </a:r>
            <a:endParaRPr lang="en-US" dirty="0" smtClean="0">
              <a:latin typeface="Cambria" pitchFamily="18" charset="0"/>
            </a:endParaRPr>
          </a:p>
          <a:p>
            <a:endParaRPr lang="en-US" dirty="0">
              <a:latin typeface="Cambria" pitchFamily="18" charset="0"/>
            </a:endParaRPr>
          </a:p>
        </p:txBody>
      </p:sp>
      <p:sp>
        <p:nvSpPr>
          <p:cNvPr id="4" name="Title 1"/>
          <p:cNvSpPr txBox="1">
            <a:spLocks/>
          </p:cNvSpPr>
          <p:nvPr/>
        </p:nvSpPr>
        <p:spPr>
          <a:xfrm>
            <a:off x="609600" y="381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Cambria" pitchFamily="18" charset="0"/>
              </a:rPr>
              <a:t>Regional </a:t>
            </a:r>
            <a:r>
              <a:rPr lang="en-US" sz="2800" b="1" dirty="0">
                <a:latin typeface="Cambria" pitchFamily="18" charset="0"/>
              </a:rPr>
              <a:t>attention</a:t>
            </a:r>
            <a:r>
              <a:rPr lang="en-US" sz="2800" b="1" dirty="0">
                <a:latin typeface="Cambria" pitchFamily="18" charset="0"/>
              </a:rPr>
              <a:t> to ICT Incubators in MENA</a:t>
            </a:r>
            <a:endParaRPr lang="en-US" sz="2800" b="1" dirty="0">
              <a:latin typeface="Cambria" pitchFamily="18" charset="0"/>
            </a:endParaRPr>
          </a:p>
        </p:txBody>
      </p:sp>
    </p:spTree>
    <p:extLst>
      <p:ext uri="{BB962C8B-B14F-4D97-AF65-F5344CB8AC3E}">
        <p14:creationId xmlns:p14="http://schemas.microsoft.com/office/powerpoint/2010/main" val="2842228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Autofit/>
          </a:bodyPr>
          <a:lstStyle/>
          <a:p>
            <a:pPr algn="l"/>
            <a:r>
              <a:rPr lang="en-US" sz="2400" dirty="0" smtClean="0">
                <a:latin typeface="Cambria" pitchFamily="18" charset="0"/>
              </a:rPr>
              <a:t>10 out of 50 are from the Arab Region (MENA) </a:t>
            </a:r>
            <a:endParaRPr lang="en-US" sz="2400" dirty="0">
              <a:latin typeface="Cambria"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0415633"/>
              </p:ext>
            </p:extLst>
          </p:nvPr>
        </p:nvGraphicFramePr>
        <p:xfrm>
          <a:off x="912124" y="2590800"/>
          <a:ext cx="7393676" cy="3863340"/>
        </p:xfrm>
        <a:graphic>
          <a:graphicData uri="http://schemas.openxmlformats.org/drawingml/2006/table">
            <a:tbl>
              <a:tblPr>
                <a:tableStyleId>{5C22544A-7EE6-4342-B048-85BDC9FD1C3A}</a:tableStyleId>
              </a:tblPr>
              <a:tblGrid>
                <a:gridCol w="4574276"/>
                <a:gridCol w="2819400"/>
              </a:tblGrid>
              <a:tr h="228600">
                <a:tc>
                  <a:txBody>
                    <a:bodyPr/>
                    <a:lstStyle/>
                    <a:p>
                      <a:pPr algn="l" fontAlgn="ctr"/>
                      <a:r>
                        <a:rPr lang="en-US" sz="2000" u="none" strike="noStrike" dirty="0" err="1">
                          <a:effectLst/>
                          <a:latin typeface="Cambria" pitchFamily="18" charset="0"/>
                        </a:rPr>
                        <a:t>AlKhawarizmy</a:t>
                      </a:r>
                      <a:r>
                        <a:rPr lang="en-US" sz="2000" u="none" strike="noStrike" dirty="0">
                          <a:effectLst/>
                          <a:latin typeface="Cambria" pitchFamily="18" charset="0"/>
                        </a:rPr>
                        <a:t> Software</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Egypt</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190500">
                <a:tc>
                  <a:txBody>
                    <a:bodyPr/>
                    <a:lstStyle/>
                    <a:p>
                      <a:pPr algn="l" fontAlgn="ctr"/>
                      <a:r>
                        <a:rPr lang="en-US" sz="2000" u="none" strike="noStrike" dirty="0">
                          <a:effectLst/>
                          <a:latin typeface="Cambria" pitchFamily="18" charset="0"/>
                        </a:rPr>
                        <a:t>DATANIL Software</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Egypt</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306705">
                <a:tc>
                  <a:txBody>
                    <a:bodyPr/>
                    <a:lstStyle/>
                    <a:p>
                      <a:pPr algn="l" fontAlgn="ctr"/>
                      <a:r>
                        <a:rPr lang="en-US" sz="2000" u="none" strike="noStrike" dirty="0">
                          <a:effectLst/>
                          <a:latin typeface="Cambria" pitchFamily="18" charset="0"/>
                        </a:rPr>
                        <a:t>Mixed Dimensions</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Jordan</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306705">
                <a:tc>
                  <a:txBody>
                    <a:bodyPr/>
                    <a:lstStyle/>
                    <a:p>
                      <a:pPr algn="l" fontAlgn="ctr"/>
                      <a:r>
                        <a:rPr lang="en-US" sz="2000" u="none" strike="noStrike">
                          <a:effectLst/>
                          <a:latin typeface="Cambria" pitchFamily="18" charset="0"/>
                        </a:rPr>
                        <a:t>Ciapple</a:t>
                      </a:r>
                      <a:endParaRPr lang="en-US" sz="2000" b="0" i="0" u="none" strike="noStrike">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Jordan</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603885">
                <a:tc>
                  <a:txBody>
                    <a:bodyPr/>
                    <a:lstStyle/>
                    <a:p>
                      <a:pPr algn="l" fontAlgn="ctr"/>
                      <a:r>
                        <a:rPr lang="en-US" sz="2000" u="none" strike="noStrike" dirty="0">
                          <a:effectLst/>
                          <a:latin typeface="Cambria" pitchFamily="18" charset="0"/>
                        </a:rPr>
                        <a:t>ADDICTS 123</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West Bank &amp; Gaza</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603885">
                <a:tc>
                  <a:txBody>
                    <a:bodyPr/>
                    <a:lstStyle/>
                    <a:p>
                      <a:pPr algn="l" fontAlgn="ctr"/>
                      <a:r>
                        <a:rPr lang="en-US" sz="2000" u="none" strike="noStrike">
                          <a:effectLst/>
                          <a:latin typeface="Cambria" pitchFamily="18" charset="0"/>
                        </a:rPr>
                        <a:t>Ibtaker for Technological Innovation</a:t>
                      </a:r>
                      <a:endParaRPr lang="en-US" sz="2000" b="0" i="0" u="none" strike="noStrike">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West Bank &amp; Gaza</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455295">
                <a:tc>
                  <a:txBody>
                    <a:bodyPr/>
                    <a:lstStyle/>
                    <a:p>
                      <a:pPr algn="l" fontAlgn="ctr"/>
                      <a:r>
                        <a:rPr lang="en-US" sz="2000" u="none" strike="noStrike">
                          <a:effectLst/>
                          <a:latin typeface="Cambria" pitchFamily="18" charset="0"/>
                        </a:rPr>
                        <a:t>s-me.com</a:t>
                      </a:r>
                      <a:endParaRPr lang="en-US" sz="2000" b="0" i="0" u="none" strike="noStrike">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Saudi Arabia</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306705">
                <a:tc>
                  <a:txBody>
                    <a:bodyPr/>
                    <a:lstStyle/>
                    <a:p>
                      <a:pPr algn="l" fontAlgn="ctr"/>
                      <a:r>
                        <a:rPr lang="en-US" sz="2000" u="none" strike="noStrike">
                          <a:effectLst/>
                          <a:latin typeface="Cambria" pitchFamily="18" charset="0"/>
                        </a:rPr>
                        <a:t>VoTek for Speech Recognition Solutions</a:t>
                      </a:r>
                      <a:endParaRPr lang="en-US" sz="2000" b="0" i="0" u="none" strike="noStrike">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Syria</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306705">
                <a:tc>
                  <a:txBody>
                    <a:bodyPr/>
                    <a:lstStyle/>
                    <a:p>
                      <a:pPr algn="l" fontAlgn="ctr"/>
                      <a:r>
                        <a:rPr lang="en-US" sz="2000" u="none" strike="noStrike">
                          <a:effectLst/>
                          <a:latin typeface="Cambria" pitchFamily="18" charset="0"/>
                        </a:rPr>
                        <a:t>Acies International</a:t>
                      </a:r>
                      <a:endParaRPr lang="en-US" sz="2000" b="0" i="0" u="none" strike="noStrike">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smtClean="0">
                          <a:effectLst/>
                          <a:latin typeface="Cambria" pitchFamily="18" charset="0"/>
                        </a:rPr>
                        <a:t>Tunisia</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r h="306705">
                <a:tc>
                  <a:txBody>
                    <a:bodyPr/>
                    <a:lstStyle/>
                    <a:p>
                      <a:pPr algn="l" fontAlgn="ctr"/>
                      <a:r>
                        <a:rPr lang="en-US" sz="2000" u="none" strike="noStrike">
                          <a:effectLst/>
                          <a:latin typeface="Cambria" pitchFamily="18" charset="0"/>
                        </a:rPr>
                        <a:t>Chactech S.A</a:t>
                      </a:r>
                      <a:endParaRPr lang="en-US" sz="2000" b="0" i="0" u="none" strike="noStrike">
                        <a:solidFill>
                          <a:srgbClr val="000000"/>
                        </a:solidFill>
                        <a:effectLst/>
                        <a:latin typeface="Cambria" pitchFamily="18" charset="0"/>
                      </a:endParaRPr>
                    </a:p>
                  </a:txBody>
                  <a:tcPr marL="9525" marR="9525" marT="9525" marB="0" anchor="ctr">
                    <a:solidFill>
                      <a:schemeClr val="accent1">
                        <a:lumMod val="20000"/>
                        <a:lumOff val="80000"/>
                      </a:schemeClr>
                    </a:solidFill>
                  </a:tcPr>
                </a:tc>
                <a:tc>
                  <a:txBody>
                    <a:bodyPr/>
                    <a:lstStyle/>
                    <a:p>
                      <a:pPr algn="l" fontAlgn="ctr"/>
                      <a:r>
                        <a:rPr lang="en-US" sz="2000" u="none" strike="noStrike" dirty="0">
                          <a:effectLst/>
                          <a:latin typeface="Cambria" pitchFamily="18" charset="0"/>
                        </a:rPr>
                        <a:t>Tunisia</a:t>
                      </a:r>
                      <a:endParaRPr lang="en-US" sz="2000" b="0" i="0" u="none" strike="noStrike" dirty="0">
                        <a:solidFill>
                          <a:srgbClr val="000000"/>
                        </a:solidFill>
                        <a:effectLst/>
                        <a:latin typeface="Cambria" pitchFamily="18" charset="0"/>
                      </a:endParaRPr>
                    </a:p>
                  </a:txBody>
                  <a:tcPr marL="9525" marR="9525" marT="9525" marB="0" anchor="ctr">
                    <a:solidFill>
                      <a:schemeClr val="accent1">
                        <a:lumMod val="20000"/>
                        <a:lumOff val="80000"/>
                      </a:schemeClr>
                    </a:solidFill>
                  </a:tcPr>
                </a:tc>
              </a:tr>
            </a:tbl>
          </a:graphicData>
        </a:graphic>
      </p:graphicFrame>
      <p:sp>
        <p:nvSpPr>
          <p:cNvPr id="7" name="Title 1"/>
          <p:cNvSpPr txBox="1">
            <a:spLocks/>
          </p:cNvSpPr>
          <p:nvPr/>
        </p:nvSpPr>
        <p:spPr>
          <a:xfrm>
            <a:off x="0" y="427038"/>
            <a:ext cx="9296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latin typeface="Cambria" pitchFamily="18" charset="0"/>
              </a:rPr>
              <a:t>InfoDev</a:t>
            </a:r>
            <a:r>
              <a:rPr lang="en-US" sz="2800" b="1" dirty="0">
                <a:latin typeface="Cambria" pitchFamily="18" charset="0"/>
              </a:rPr>
              <a:t> </a:t>
            </a:r>
            <a:r>
              <a:rPr lang="en-US" sz="2800" b="1" dirty="0">
                <a:latin typeface="Cambria" pitchFamily="18" charset="0"/>
              </a:rPr>
              <a:t>Top</a:t>
            </a:r>
            <a:r>
              <a:rPr lang="en-US" sz="2800" b="1" dirty="0">
                <a:latin typeface="Cambria" pitchFamily="18" charset="0"/>
              </a:rPr>
              <a:t> 50 Competition 2011 </a:t>
            </a:r>
            <a:endParaRPr lang="en-US" sz="2800" b="1" dirty="0">
              <a:latin typeface="Cambria" pitchFamily="18" charset="0"/>
            </a:endParaRPr>
          </a:p>
        </p:txBody>
      </p:sp>
    </p:spTree>
    <p:extLst>
      <p:ext uri="{BB962C8B-B14F-4D97-AF65-F5344CB8AC3E}">
        <p14:creationId xmlns:p14="http://schemas.microsoft.com/office/powerpoint/2010/main" val="3944343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Cambria" pitchFamily="18" charset="0"/>
              </a:rPr>
              <a:t>Recommendation</a:t>
            </a:r>
          </a:p>
        </p:txBody>
      </p:sp>
      <p:sp>
        <p:nvSpPr>
          <p:cNvPr id="3" name="Content Placeholder 2"/>
          <p:cNvSpPr>
            <a:spLocks noGrp="1"/>
          </p:cNvSpPr>
          <p:nvPr>
            <p:ph idx="1"/>
          </p:nvPr>
        </p:nvSpPr>
        <p:spPr/>
        <p:txBody>
          <a:bodyPr/>
          <a:lstStyle/>
          <a:p>
            <a:pPr marL="0" indent="0">
              <a:buNone/>
            </a:pPr>
            <a:r>
              <a:rPr lang="en-US" dirty="0" smtClean="0">
                <a:latin typeface="Cambria" pitchFamily="18" charset="0"/>
              </a:rPr>
              <a:t>1- </a:t>
            </a:r>
            <a:r>
              <a:rPr lang="en-US" dirty="0" smtClean="0">
                <a:latin typeface="Cambria" pitchFamily="18" charset="0"/>
              </a:rPr>
              <a:t>Business </a:t>
            </a:r>
            <a:r>
              <a:rPr lang="en-US" dirty="0" smtClean="0">
                <a:latin typeface="Cambria" pitchFamily="18" charset="0"/>
              </a:rPr>
              <a:t>Incubators are needed in each neighborhood. Just like hospitals and schools. </a:t>
            </a:r>
          </a:p>
          <a:p>
            <a:pPr marL="0" indent="0">
              <a:buNone/>
            </a:pPr>
            <a:r>
              <a:rPr lang="en-US" dirty="0" smtClean="0">
                <a:latin typeface="Cambria" pitchFamily="18" charset="0"/>
              </a:rPr>
              <a:t>2- Support creation of more ICT incubators </a:t>
            </a:r>
            <a:r>
              <a:rPr lang="en-US" dirty="0" smtClean="0">
                <a:latin typeface="Cambria" pitchFamily="18" charset="0"/>
              </a:rPr>
              <a:t>and Techno Parks </a:t>
            </a:r>
            <a:r>
              <a:rPr lang="en-US" dirty="0" smtClean="0">
                <a:latin typeface="Cambria" pitchFamily="18" charset="0"/>
              </a:rPr>
              <a:t>with sound business model. (for profit or not for profit</a:t>
            </a:r>
            <a:r>
              <a:rPr lang="en-US" dirty="0" smtClean="0">
                <a:latin typeface="Cambria" pitchFamily="18" charset="0"/>
              </a:rPr>
              <a:t>).</a:t>
            </a:r>
            <a:endParaRPr lang="en-US" dirty="0" smtClean="0">
              <a:latin typeface="Cambria" pitchFamily="18" charset="0"/>
            </a:endParaRPr>
          </a:p>
          <a:p>
            <a:pPr marL="0" indent="0">
              <a:buNone/>
            </a:pPr>
            <a:r>
              <a:rPr lang="en-US" dirty="0" smtClean="0">
                <a:latin typeface="Cambria" pitchFamily="18" charset="0"/>
              </a:rPr>
              <a:t>3- Results takes time.</a:t>
            </a:r>
          </a:p>
        </p:txBody>
      </p:sp>
    </p:spTree>
    <p:extLst>
      <p:ext uri="{BB962C8B-B14F-4D97-AF65-F5344CB8AC3E}">
        <p14:creationId xmlns:p14="http://schemas.microsoft.com/office/powerpoint/2010/main" val="1831927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Invitation.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7" t="8531" r="14662" b="7738"/>
          <a:stretch/>
        </p:blipFill>
        <p:spPr bwMode="auto">
          <a:xfrm>
            <a:off x="0" y="1369721"/>
            <a:ext cx="9220199" cy="556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096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Cambria" pitchFamily="18" charset="0"/>
              </a:rPr>
              <a:t>Invitation </a:t>
            </a:r>
            <a:r>
              <a:rPr lang="en-US" sz="2800" b="1" dirty="0">
                <a:latin typeface="Cambria" pitchFamily="18" charset="0"/>
              </a:rPr>
              <a:t>for</a:t>
            </a:r>
            <a:r>
              <a:rPr lang="en-US" sz="2800" b="1" dirty="0">
                <a:latin typeface="Cambria" pitchFamily="18" charset="0"/>
              </a:rPr>
              <a:t> the </a:t>
            </a:r>
            <a:r>
              <a:rPr lang="en-US" sz="2800" b="1" dirty="0" err="1">
                <a:latin typeface="Cambria" pitchFamily="18" charset="0"/>
              </a:rPr>
              <a:t>infoDev</a:t>
            </a:r>
            <a:r>
              <a:rPr lang="en-US" sz="2800" b="1" dirty="0">
                <a:latin typeface="Cambria" pitchFamily="18" charset="0"/>
              </a:rPr>
              <a:t> Training</a:t>
            </a:r>
            <a:endParaRPr lang="en-US" sz="2800" b="1" dirty="0">
              <a:latin typeface="Cambria" pitchFamily="18" charset="0"/>
            </a:endParaRPr>
          </a:p>
        </p:txBody>
      </p:sp>
    </p:spTree>
    <p:extLst>
      <p:ext uri="{BB962C8B-B14F-4D97-AF65-F5344CB8AC3E}">
        <p14:creationId xmlns:p14="http://schemas.microsoft.com/office/powerpoint/2010/main" val="1163052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886" y="664491"/>
            <a:ext cx="9154886"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Cambria" pitchFamily="18" charset="0"/>
                <a:ea typeface="Times New Roman" pitchFamily="18" charset="0"/>
                <a:cs typeface="Arial" pitchFamily="34" charset="0"/>
              </a:rPr>
              <a:t>ITU Arab Regional Development Forum</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Cambria" pitchFamily="18" charset="0"/>
                <a:ea typeface="Times New Roman" pitchFamily="18" charset="0"/>
                <a:cs typeface="Arial" pitchFamily="34" charset="0"/>
              </a:rPr>
              <a:t>Session 2: The Development </a:t>
            </a:r>
            <a:r>
              <a:rPr lang="en-US" sz="2800" dirty="0" smtClean="0">
                <a:latin typeface="Cambria" pitchFamily="18" charset="0"/>
                <a:ea typeface="Times New Roman" pitchFamily="18" charset="0"/>
                <a:cs typeface="Arial" pitchFamily="34" charset="0"/>
              </a:rPr>
              <a:t>of ICT for </a:t>
            </a:r>
            <a:r>
              <a:rPr lang="en-US" sz="2800" dirty="0" smtClean="0">
                <a:latin typeface="Cambria" pitchFamily="18" charset="0"/>
                <a:ea typeface="Times New Roman" pitchFamily="18" charset="0"/>
                <a:cs typeface="Arial" pitchFamily="34" charset="0"/>
              </a:rPr>
              <a:t>Jobs Creation</a:t>
            </a:r>
            <a:endParaRPr lang="en-US" sz="2800" dirty="0" smtClean="0">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a:latin typeface="Cambria" pitchFamily="18" charset="0"/>
              <a:ea typeface="Times New Roman" pitchFamily="18" charset="0"/>
              <a:cs typeface="Arial" pitchFamily="34" charset="0"/>
            </a:endParaRPr>
          </a:p>
          <a:p>
            <a:pPr lvl="0" algn="ctr" fontAlgn="base">
              <a:spcBef>
                <a:spcPct val="0"/>
              </a:spcBef>
              <a:spcAft>
                <a:spcPct val="0"/>
              </a:spcAft>
            </a:pPr>
            <a:r>
              <a:rPr kumimoji="0" lang="en-US" sz="3600" b="0" i="0" u="none" strike="noStrike" cap="none" normalizeH="0" dirty="0" smtClean="0">
                <a:ln>
                  <a:noFill/>
                </a:ln>
                <a:effectLst/>
                <a:latin typeface="Cambria" pitchFamily="18" charset="0"/>
              </a:rPr>
              <a:t>ICT </a:t>
            </a:r>
            <a:r>
              <a:rPr kumimoji="0" lang="en-US" sz="3600" b="0" i="0" u="none" strike="noStrike" cap="none" normalizeH="0" dirty="0" smtClean="0">
                <a:ln>
                  <a:noFill/>
                </a:ln>
                <a:effectLst/>
                <a:latin typeface="Cambria" pitchFamily="18" charset="0"/>
              </a:rPr>
              <a:t>Business Incubators as a strategic choice for jobs creation</a:t>
            </a:r>
            <a:endParaRPr kumimoji="0" lang="en-US" sz="3600" b="0" i="0" u="none" strike="noStrike" cap="none" normalizeH="0" baseline="0" dirty="0">
              <a:ln>
                <a:noFill/>
              </a:ln>
              <a:effectLst/>
              <a:latin typeface="Cambria" pitchFamily="18" charset="0"/>
            </a:endParaRPr>
          </a:p>
          <a:p>
            <a:pPr lvl="0" algn="ctr" fontAlgn="base">
              <a:spcBef>
                <a:spcPct val="0"/>
              </a:spcBef>
              <a:spcAft>
                <a:spcPct val="0"/>
              </a:spcAft>
            </a:pPr>
            <a:endParaRPr lang="en-US" sz="2800" dirty="0" smtClean="0">
              <a:latin typeface="Cambria" pitchFamily="18" charset="0"/>
            </a:endParaRPr>
          </a:p>
          <a:p>
            <a:pPr lvl="0" algn="ctr" fontAlgn="base">
              <a:spcBef>
                <a:spcPct val="0"/>
              </a:spcBef>
              <a:spcAft>
                <a:spcPct val="0"/>
              </a:spcAft>
            </a:pPr>
            <a:endParaRPr lang="en-US" sz="2800" dirty="0" smtClean="0">
              <a:latin typeface="Cambria" pitchFamily="18" charset="0"/>
            </a:endParaRPr>
          </a:p>
          <a:p>
            <a:pPr lvl="0" algn="ctr" fontAlgn="base">
              <a:spcBef>
                <a:spcPct val="0"/>
              </a:spcBef>
              <a:spcAft>
                <a:spcPct val="0"/>
              </a:spcAft>
            </a:pPr>
            <a:endParaRPr kumimoji="0" lang="en-US" sz="2800" b="0" i="0" u="none" strike="noStrike" cap="none" normalizeH="0" baseline="0" dirty="0">
              <a:ln>
                <a:noFill/>
              </a:ln>
              <a:effectLst/>
              <a:latin typeface="Cambria" pitchFamily="18" charset="0"/>
            </a:endParaRPr>
          </a:p>
          <a:p>
            <a:pPr lvl="0" algn="ctr" fontAlgn="base">
              <a:spcBef>
                <a:spcPct val="0"/>
              </a:spcBef>
              <a:spcAft>
                <a:spcPct val="0"/>
              </a:spcAft>
            </a:pPr>
            <a:r>
              <a:rPr lang="en-US" sz="2000" dirty="0" smtClean="0">
                <a:latin typeface="Cambria" pitchFamily="18" charset="0"/>
              </a:rPr>
              <a:t>Manama, Kingdom of Bahrain</a:t>
            </a:r>
          </a:p>
          <a:p>
            <a:pPr lvl="0" algn="ctr" fontAlgn="base">
              <a:spcBef>
                <a:spcPct val="0"/>
              </a:spcBef>
              <a:spcAft>
                <a:spcPct val="0"/>
              </a:spcAft>
            </a:pPr>
            <a:r>
              <a:rPr kumimoji="0" lang="en-US" b="0" i="0" u="none" strike="noStrike" cap="none" normalizeH="0" baseline="0" dirty="0" smtClean="0">
                <a:ln>
                  <a:noFill/>
                </a:ln>
                <a:effectLst/>
                <a:latin typeface="Cambria" pitchFamily="18" charset="0"/>
              </a:rPr>
              <a:t>By : Mohammad Allam Al-</a:t>
            </a:r>
            <a:r>
              <a:rPr kumimoji="0" lang="en-US" b="0" i="0" u="none" strike="noStrike" cap="none" normalizeH="0" baseline="0" dirty="0" err="1" smtClean="0">
                <a:ln>
                  <a:noFill/>
                </a:ln>
                <a:effectLst/>
                <a:latin typeface="Cambria" pitchFamily="18" charset="0"/>
              </a:rPr>
              <a:t>Qaed</a:t>
            </a:r>
            <a:endParaRPr kumimoji="0" lang="en-US" b="0" i="0" u="none" strike="noStrike" cap="none" normalizeH="0" baseline="0" dirty="0" smtClean="0">
              <a:ln>
                <a:noFill/>
              </a:ln>
              <a:effectLst/>
              <a:latin typeface="Cambria" pitchFamily="18" charset="0"/>
            </a:endParaRPr>
          </a:p>
          <a:p>
            <a:pPr lvl="0" algn="ctr" fontAlgn="base">
              <a:spcBef>
                <a:spcPct val="0"/>
              </a:spcBef>
              <a:spcAft>
                <a:spcPct val="0"/>
              </a:spcAft>
            </a:pPr>
            <a:r>
              <a:rPr lang="en-US" dirty="0" smtClean="0">
                <a:latin typeface="Cambria" pitchFamily="18" charset="0"/>
              </a:rPr>
              <a:t>Bahrain Business Incubator Center</a:t>
            </a:r>
            <a:endParaRPr kumimoji="0" lang="en-US" b="0" i="0" u="none" strike="noStrike" cap="none" normalizeH="0" baseline="0" dirty="0" smtClean="0">
              <a:ln>
                <a:noFill/>
              </a:ln>
              <a:effectLst/>
              <a:latin typeface="Cambria" pitchFamily="18" charset="0"/>
            </a:endParaRPr>
          </a:p>
        </p:txBody>
      </p:sp>
    </p:spTree>
    <p:extLst>
      <p:ext uri="{BB962C8B-B14F-4D97-AF65-F5344CB8AC3E}">
        <p14:creationId xmlns:p14="http://schemas.microsoft.com/office/powerpoint/2010/main" val="640184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0B53BF90-7107-4AA5-99C2-967F902C7019}" type="slidenum">
              <a:rPr lang="ar-SA"/>
              <a:pPr/>
              <a:t>2</a:t>
            </a:fld>
            <a:endParaRPr lang="pt-PT"/>
          </a:p>
        </p:txBody>
      </p:sp>
      <p:sp>
        <p:nvSpPr>
          <p:cNvPr id="17" name="Rectangle 11"/>
          <p:cNvSpPr>
            <a:spLocks noGrp="1" noChangeArrowheads="1"/>
          </p:cNvSpPr>
          <p:nvPr>
            <p:ph type="title"/>
          </p:nvPr>
        </p:nvSpPr>
        <p:spPr>
          <a:xfrm>
            <a:off x="1828800" y="152400"/>
            <a:ext cx="5486400" cy="1036638"/>
          </a:xfrm>
        </p:spPr>
        <p:txBody>
          <a:bodyPr>
            <a:normAutofit/>
          </a:bodyPr>
          <a:lstStyle/>
          <a:p>
            <a:pPr eaLnBrk="1" hangingPunct="1"/>
            <a:r>
              <a:rPr lang="en-US" sz="2800" b="1" dirty="0">
                <a:latin typeface="Cambria" pitchFamily="18" charset="0"/>
              </a:rPr>
              <a:t>Business</a:t>
            </a:r>
            <a:r>
              <a:rPr lang="en-US" sz="2800" b="1" dirty="0">
                <a:latin typeface="Cambria" pitchFamily="18" charset="0"/>
              </a:rPr>
              <a:t> Incubators </a:t>
            </a:r>
            <a:br>
              <a:rPr lang="en-US" sz="2800" b="1" dirty="0">
                <a:latin typeface="Cambria" pitchFamily="18" charset="0"/>
              </a:rPr>
            </a:br>
            <a:r>
              <a:rPr lang="en-US" sz="2800" b="1" dirty="0">
                <a:latin typeface="Cambria" pitchFamily="18" charset="0"/>
              </a:rPr>
              <a:t>Quick Definition</a:t>
            </a:r>
          </a:p>
        </p:txBody>
      </p:sp>
      <p:sp>
        <p:nvSpPr>
          <p:cNvPr id="4" name="AutoShape 2" descr="data:image/jpeg;base64,/9j/4AAQSkZJRgABAQAAAQABAAD/2wCEAAkGBhQSEBQUEhQVFBUVFRcXFxcXGBQXFRgVFRgXFxUVFBUXHCceFxojGRcXHy8gJCcpLCwsFR4xNTAqNSYsLCkBCQoKDgwOGg8PGikkHxwsLCksLCwpKSkpKSwsLCwsKSwsKSwsKSksLCwpLCkpKSkpLCksLCwpKSwsKSwsLCwpLP/AABEIAMABAAMBIgACEQEDEQH/xAAcAAACAgMBAQAAAAAAAAAAAAAFBgIEAQMHAAj/xABHEAABAwIDBAYHBgMFBwUAAAABAgMRACEEEjEFBkFREyJhcZGhFDJSgbHB0QcVI0Jy8BZi4TOCkrLCJENEU3Oi8TRjg5Oz/8QAGQEAAwEBAQAAAAAAAAAAAAAAAAECAwQF/8QAJREAAgICAgICAgMBAAAAAAAAAAECEQMhEjETQSJRBDJSYaFx/9oADAMBAAIRAxEAPwDpQqQqIqQrqOcyKzWKlQB6s16s0AeqQrArNAHqzWKzQAl7/wC0lZkMIMFQknkDYnwt40u4XCBCQBR3e/Dn0zMdCymPcVA/AeNCkmuLJuTO3F+qJIRWwrSIkge8VBKqVt7V9ZvuPxoxw5Oh5J8FY1PbSaR67iE96hPhWhvePDqUEpdBJsLH4xSRiOjDqvwFKNuroBYcprSHMriSpsouMoHPnH5vKtY4ot0ZSyySsddubbLOTo8pzTMzoIiIog5tVDbYW4cogW1MngBxpM2xPUBVmIJk9tuHCr28Dv4TfK3wqfGtf2V5XT/oJq35YB9Vz/CPrW9rfTDK/MoGNCkiq+wsM0tlBhJMX0meMisbb2C0UFZPR5b5gNPdxqXxuqKXKrsL7N2yl71QR3xynhRMUp7shIVCFZhOvO1NYNRJUy4NtbJVFbQUCCJBrKRUk1JRe3QxBSpxhRJyAKQT7Bt5aUzUu7Aw345XwDZSe8qBHwNMVdeL9Tjy/ser1er1aGZ6sVmsUAerFZrFAFQVKoipCmIyKkKiKzQBKsiois0ASrNRrNAGazWKzQAsb66Nf3/9NK4FM++mrXcv/TSw66lIlRCRbW2pgedcuRXI6sTqJOKVt52ypSMpQSlJsVAGSdAKtY7eoJy5BbMoKB1GUxaOdCsRt3MvMhAKgNQFKSZ0NxNqcVKOxTcZaNzOzcWsk5gidY1re3uusdd149W5MSQByJmorxr+cOIbInKSJhNhlg99RWjHOE5iACnLlJte0xxVRb+x0v4hFWxWVpQOkI6xAvBUr82upoviNjoWjIoSIpXd2S5lbyupCkqMQR61rC+o+dYVh31jK7iUtwsEA2lZuIII7LVPFP2Vya9Fp7dNkKA6UpJVlAzXnWPCKiN1AUpUHlEK9UGATHAA91Qc2U8pRJxLZUDKtJBSON7WrYlh4IBadQcqcpmAQZM5fZnzp217YtfSCO72FUhcdGpI5kgjSLEa00CklG2cWUGB1pVJABA0ACZsIMmo7Q3jfWkIyLbUACSmZJHKNBUuLb2xqSS0h7BqU0tbL3tQtYQsdHbVRnMqcoA5c70wM4hKxKSFCSJFxIsRUOLXZakn0Ht3lXWOwfH+tG6V9m7SQyolZgERw1140R/ihj2vNP1roxySjs58kW5aC9YoOd62PaHin61j+LGPaHiKvmjPiwzXqCHe5nn5itf8ZM8/P+lHNBxYer1Af4xZ/c/Stat9WR+z9KXND4sK9IOY8RWPSE+0PEVzb7ydP5zWhWMcJutfianyleI6h6Yj2hUVbRbH5vjXMumUdVKPvNaVC9LysfiR09W2mhqoeVaV7zMD848U/WucqTUXDS8jH4kdCVveyOPn9Krub9NDh/m+lI40rQ5S8jH40O6t/wBPBPkfrVR77RDwR5D5mlQJ6tVlGl5JD8cRke3hXilSoRksNONzp3UmbWZX0qiopSMxGYnNAUbACbCwo7sY+t3j4UCe3ccW6qYAKiZGsEk04y7bYSj0kgeX2UEFILpBglUgaaj31ZxuNXnQpkKSCkQAJGbjaINHMHus0kgkTHOreKwCieoco7hRzV6Q/G67Fl04p0n14PA2SBrp31I7EehPWAg5hKtCdTTCnYhPrLUffW5G7rfEE95peR+h+L7FnD7CUFJKnEABWbW/CiGN2alayrpkCeEjWImjid3mvYFbE7Ca9geFS8jZSxpCqNiG5D6LyPcdZ8agvd1w+q42eydeRPb9abvuFr2E+FYVu8z7Ao8jDxoVsPsLEiAlQETBCiIJ104EVuxjTjS1KKFrKYyEE5Y0IUNTxppwmxG21Zki40vV9TYNDyMFjSObnaN0pcaAA1ygoKrRHLj5U8bsPNKY/BBCQYOaZzQJOvdVp7Zbax10g+6p4PBIZQENgJSOA/d6TmmugUWn2V94P7MfqHwNAkgUb3geCWCpRgAiT74pWG3GB+ceB+lQaBKa8zQ7+IGPb8lfSoJ3iYH5j/hNUSG60caG/wAUMDir/Ca0neln+bw/rTJDaTUXRQb+KmomF+A+tRXve1Hqr8B9aAoMZwNSPEVpVikA3Wn/ABJ+tIvo6qz6Gr9iiwoeDtJof7xH+IVoXtpn/mJ8/kKUBglVIbPVzNKw4jWveFj2/AK+laHd42Z1Uf7p+dLqdmHtqf3UeM0WOg8d6GuSz7h9arubzo4IV4ihY2PUxsfso5BxLx3tHBHir+lVnN6D7CfE1D7o7K9910rHQw7p48uoWSAIXFp5DnTDloDuvh8iFD+b5CmCmIkhNTCKwislUamO+1AzYmpAVo9IT7QPdf4VsDwieGnCigbSNgqQNVTjgOBPdH1rwxw9lXl9aOMvonyQ+0XE1KK1oc6sgSJI8NfjUFYr+RXl9aOL+g8kfstV41oRixyUO8D61tW8Br9de6k0ylJP2bBWFVBGISfzDxE+FbFUhgfepnNg3h/IfKDXLW8Artrr+00ZmljmlXwNJSMFQ3Q6Fn7tPbWfuw9tNQwVZ9ApWFCr91HtrP3TTUMBWTgaLChTGyTWRsmmV5CUpnXUCOyqq3xbKO/+lJzozcoo3/d3ZUk7P7KNBjsqXQ1RoBhgOypDAdlGOiqIapACxgayMFRTLWMlAA70OveiVfUKiU0AUvRRWpeHq+U1pcTTA27KRAPf8quYrE5YA1idOEnt7KrbP0PfUseesn9A/wAyq3xRUpUzm/Im4QtEU4lZN1VtxXrrHJShwFgTFVUm9WsZ/ar/AFq+JrtWOKekeXLNOS2zXFXsIPwlfrR/lXVCavYQ/hL/AFo+C6qS0ZRbbMzXpqOavTQSE8Kfwh+tXwTU81asIfwv75/ypqWaszV+jZmrYsCE2Hqp+FV81bHFWT+kfMVLKT0yKm08qlhzKfeoeBIFaiqqT2222YSsjrFRF4tm7RHmKyzR1o6fxZvlthDEDqkdhpfRh7UZZ2ghwdU/vs4H3VRSmuNnqxNCGKkWa3pFSIooZXDNCN4sWG28t8x8IvTAkUo77p6yI4pNp7bGKKM5v4gj0yRf3VVViOZgaj9mtK5vzgeXzqB63rJ95JB4U1FHIOKt4l/y8tONZTt5U3juj9xQh1nqg8+eg7RWC8RE3ExaNOUjSija2HGt4DxSD2gnSrSdvNkfm8JpdYYyganXt1mKuNMkkDnPnpPZNIfJjG0sKAKTINbMtB8KpbZTcQbAXgxrA5zamJOBMAyBI42potSKKhUIq8rBAfnT41D0NJMBaSey/wA6B2iipNaFirBVNaHRQMH7QxxbSAniT2C0anXjw8asYV4qbbKjJKf9a6obZTIbHMr/ANNaMW8pCGQDH4Z//RddGJ8XZxfkJyTQcSb0WxmAHSKleqiYCVHU+4Ukp2sscRTbvJggtyTm0GhUB4A1tkze4mGH8dO1I2ejtjVS/BCfiTWxGOYQkpmxIJlxAMpmNB20rObCTNwfOofcCfZrneaT9nWvx8a9DQrbGGHFH/2n5Vr+/wDCji1/jWfnS2dhJ9mpfcSQdKXkl9leGH0M6N7MMBAU1EzqvXTnyrP8W4b2m/FdL7ewk+zVxnZSBwT5UucvsrxQ+gy3vJh1aFB7i5S99oO8DmHxLTbZCQlsKnU9YqGp7vOizWFSkWAoJ9pG777+JaWyjOOhSDCkAyFKOilAmxFOMm/ZnPFCtIrbK+0IAAPgkaZhdfvGkVLbW0k4htp1EgFTqb62KOXfSurdHGD/AIV73Jzf5Zo7gtmOpwSA4242UvOyFoUmAUtmbjSQb9la8m9GKxqLtEtiE9LAJGZKhYkD1TrTimeN/wB60n7HWnp0QZMxbQSDxpxzVjNHVhemSTU0iTHE1oViYUE8TpWOkPStfrFZmzLycIvlSnvYwVr6l+hHXGkFZgd86Wqtv3vPicPiy206UoKEKAtxF/MUsfxE88r8Vwnl89Oyq46MJzvRlQM2nXS8/wBZqEGCSFDhN7AmL8q2LkkDNI4dsaDujhWs5xYTB1E2pmVoZCoFKfzcL6ju5Co4RsZiTcQTr4TWH4TpbjxNiONSwWHzcJtJ4AAcO8/OpNfZqfxJBhKiDwva/bP7mtCMW4FiTa2nH39lWn3EIUQpsd+lahiUqOYJCb+/vigk0v4s6BRBMwBWrY22HCcRnM5MOtQB4KBSAe+9XmUB5QH9mkaqSElU2yjrWjUmt7W2g36Qj0dkltoq6QoCVupzIEOJiLzfuqodhKDrk+jZhNttKQlRUATaP5uVG938c2tasikkhNwCCRccqT2t9VGww2HH9wR8KZ91NrLecWHGktQgEZUFBIJg66gfOt5T+NUc8MVSuze3XnKw0T515xVq50dwN2mhHUKl5Yz2AKlGw04eJoRtDbbSGcOpLHSShWUuuKkAOL1SiBrPGiG21f2f/wAnwFK+2nApnCkJCR0S7DQQ6utF0c8+ywN7nPyNYdvuaCj4uFVdR2imVz/KPhXEE12XE4wlZj8qUjLCsxsJM6RFKb0Xijb0C9vkpaBSSDmFwSDF5Eil9b6iSc6xPALXA7r0w7yf2B7xSEra5nqgkce/lRDoJt2G0LIMyo9hUojwmhz+KUp4p4EzYqHuF9K27NfLoOVKyQLgXjtqu5gXOmSspUEHRRBi4toNKrROy76Onl4kn50W2E8Q6hACQOtolIOh/NE+dB1WOWQe0THukCiO7ySX0wkkwY6yUjiFFUgmB2Cm1egjdjhSh9rKfxsMebHwUfrTjg3WnUnKpaVgWSsN9axnLkWSNCL0u7+7N9JdYSFBJbZBJIUQc9wBlB9nzqEuPZpL5dHN0rI0JHcSPhR7D7UeTgQW3XQoYmJStcwWpjXSU6UPwGxXHgrLlGTXMoJMjgJ1NEjhnWMIpHqqU+0oaGUqQ6nXvFVaM+Mqui7sjbeKU+0HCFpKkAlxDZVexhUZpp4CpA4WH7muXutO4d1pxzgoK9YGchBvl0mnTY+1XnCOlaCAoSlQPLRJBOsfCplT6Lxppuw5ArU4rrIPJafiKw88UpUoCcokiQLDW5sPfQrGbfQSS2lYSnKYXBWo6nKW5SBAMXOlRWrNe9GN/GsIH0LxSXCpSITkUQCEniI1vSwrFbOAJQ09PAlR14WzUw/abJDBHHOk6XBKDFIRTyHO47D/AOL1qlo5pPYTTGpBJ4R9TWxogAymVEetMFJtfttVnANtoYQpc2dMQAZGVJvOmlD8ekBRFyNdIsYNxwkUuDM+W6GN8SpLYMrBgHgUcDP70olg9lkkhNgkeNVW2/xxIukZZHGJ1o3s4nMvh1frWTOutCvt5kBZTNwrS9yQNDVTY7RfxKGmxoTJ0TCfWVW7b20Ah93NCgVdXiYgA348f3oS3HSgl5aUZSkITIt6ypPE+yK100c8bTK+1tmt4PI2pxbjzkHKlAKQNBCTcknQnlwojiN0krZefwzill1kpyKAnMkpzAHgeoRlPHjV/eBALocHWICUqykynXLOXSbwTyq9sV9KUpbTYhaypJ1CiolUjUazepX7dG7V4+zleyglJJXf1SBMAnMDBNPm7mMDjtz1kNmPxM4hREiMxuIHjSfstojFuIEkpLmgkgJVroYtxinPZGFXiFtiVgJWJUmCEgXIzhIiYNu2nNW0gxR+DdmccyplLbuZxBUSOotxBymI9S5Jv4dtW8Js3NhukTOaVFUlaswOquuSoHsnhT392MuiCkETBBvblXM9l7dfGIQ6t09Ep/olMw2GksqX0acoBkEW4cDWsoqPbIi3LpbB+2RJaHMrHPUJGg150D21s8tpQgFKkNApzylKiFqKoyFU6kiwjSiW/DpRjPRmgczbtiOa8uVIHH+tGMcrocWrDtokZwEpypIUSIJylJzpMyb86imgSUv+ipsvdgusLXMKGbKkhV4EmToPOnraD62nVAdXO236yGJCi2ICC4JT4zPCjOwdy0jFFxKz0M5ujgWWLBIOuW0n3Cje2d0GsStJcnMkgggwFAGcqv3xrRY5bBTgq/0Ud49ln0MKCsxV0czGYFUCbWNz2Upfw6whUHMoKuCRBAMSeqrKIM89K6hvXsZ1WDcS0EqcCTAJIzJFzlI/Na3dXM92t5Ehp1TnWcbWHk9VBsE5eI4KCbdtKeL+IQypW5KwZu7gCXnUoAUEqAzLUG9VZATmIi591FcLslSm3VpSFw71AkmClBKZT2akd1KuEeKnQFGQskrkmFHXrc73pl3ZWWcYEIJKHG1FQEwCm4UoHT+tZ0k6NsVvfovK2atbSw4gMkLStOY8wEqBvZRgECeEUe3c2O0l1tIcUHMqoQrJ+IIJUpJSbROhvrRDFsl9pw5QSowBwkQSfGvbobJcCw4tASpEhMjKTIAOXsge+rri0hZKdu9l/Zm6LiHHDmSUQrImIIUQdTpade2k/ejDr9KSh7pGUoaQBlKUlRJV180wUzYV1NzFkRaDNJ++2yn8Upro0xkJuYNlQZ52jTtq54rj8TCOX5fI57gGiFupS6jqrJ/EgKAUkqzE6KvY+6tTOOD7K20rHShxC2wEXXlzBUgCBYjXlTHvH9ny2Eu4nCuEkNKztq1y5YWpB7pOU9sGk7drY7xzPBtXRpQrrnqD+4T6x7qzePj2tmiycqSZa2iglTTb6i0Au4S3mURFlJAieUUc3awa1YsMrSsRJlQIVkiUk5jY6WjjTHuhsvOBiFJGZQhCpzEJJklM3TNW9qYprDrSejzOXKb6RaSrXWacMSlFNinlcZtAYbQGZbJTIzqQTlMkE8fcKizuW8MYlF1NSnMtWYAj8yYHHUVZw2xw+6cWs5bKUQkWzJ9SDNri9jcDnRXBb2LBAWAQTEix7zSUO7G8lVxFv7V9mKbQwQMyelUkH9SQQDyPVrn/AKGAB1hNydLK4A9ldp3xwoxGCfQVAFMLTJA6zfWAvzuPfXG80AQO8f1qqSOedm5KynCLSeDyJPehfH3UOWCs6zoKIqSVYd4DgppXmpPzofh2lA3tUiH/ADfjq5R5xV/ApzFd7ZbxqdYvyqupkFU8p8TxrfgXAnpJIEgC5A586wOv0c93kE417WAuO4WFqhidoKS30aCUpJlQBIzGABMaxfxp+xGwcItalrMqUZMPQJPIcKSd8ME00+Es+rkSfWzXMzfwraLRzuLXYT3CxJCsUgEgrwylCCQczZCxcdmbxolvBhidq4VxglHpKWXLE2/K4DxPqnWgW4QnHNjgUOg9xbVNM2yUdJicFOqGXgDyKXOr8fOtFsr0dP2Rg2Qg9GhCcxOaAAVK4lR1UZ50RQlKBAAAjuoDu+uEmeaviaKY5UpMHhW7MhE383+9GzN4b+2cHrcGxpmjio8PGuSpxL3RkAqyJUFHkFTIJPfTHj9kKViVPOTk6QAR6xExamtLbSmC2GwEEQRz7Z199cGb8hKVHTjxNqw7uO00+XMeBLr+VKj7OVAzBM6SrXuAppGCSJVAkxfj23pC+yfHhOGcYUT1HldXiAqCD4g+Bp5xW0WgMnSCeySb+6uyMlxVmDTvRLC44ESnQmx+VQ2rtcYdouKEwRA7Tw7KpYPIWnEJM5SfrI9/wq+yQtOVYCu8AgjuNWxLXYP2bvN6R6yS3AkGFEKmZAtwteuH74ZUY/EpaGVBWRANoMFQ7s144V2rfDA58MpKCUKykJKSUkEghIBHCYr54dzSc05pOadZ4z2zWTtKmU2m7SNuEWA4kmIm8zEczFXMPt1bbvSNwm0REgjtm96Fg1kGsvdlqTWkd93OxqXcO3zUgKPKVagdk01MtgDuArmH2ZYk5EiZ6gjuBI+VdHcd8Rxqm7JNOLfk+4+6pNrJTPZ9KB7T2oGYcUcqQqFGJgQb+VRZ3xwyigNuBQUASb5UzwJ+XCt8cko7MpRbegyXLqkSMsHl3X7KAb240IwagBdWVAkC2bWPdNC99t9m2GHG0KSp1YKQEnNrZSlRoInvoZu9vpnwyQ+hC0jqkEZhKfVJGoNtanK70bfj/Gak1e+joGEbCEIQEgWEwABYX07a59vztkJxuUXCAkGOa5JjyotiN530qbeXCGnLgAiyRqFQJtqaRMdikPYp1xCs4U6FZu2BpPC1ZKV6KyR9v2OGE2tGFUkG5UAO1J60+VDHNofjITwKSfMD61WYdTPb+71PFol5o9ih77HX3UVRnYYc3ccxTOJdfUlC1phnMQkEoUmFd0CB3mgA3Dc4utf95+VMe0Hy4yzAALCzB1PXSRcacPKqPTPEiXCB2JH0rLl9Gko8tsoYfcwoStCnUnOBcJUYKVA6EieNQ/ghMXePub+qqPN4PN/xZ7oCa3DdxSrB5Z7lRRbEoxLyNkpky61HKTU3NisHVbR75PhRjq80+VYzo5p8RU8S7BH3HhR/yz3Az8a5t9oOHQjFw2IT0aDpF7zXYHFJjUUh/aIw2EdMACpQ6M2k3BykE6R86a0J7EbYu1zhnQ4kAmFJvNgoQSI40ybi7YU7j2GyEhKUuhEC5z9Y5jx0pJUaM7rYFTjxKFlC0IUtJBIuIESNNTWqdGa3o7rstuCQeBPxq46er4/Chu7rJS0gGSQhMyZMxJk8bk1eeVAPefhW72R0c3xcdGIIJzwYjidJqz0sIjhFAMVtVDTjjcx+MpUwbJJnX+951YXvCx0fWdTPIEk+FePlxy5PR6UJritjBuTgyDiF6S6IP6RcedFMLu06l0rW7IzqUAJvM+t46aVU3GxQcYWpN09MrKdJBibHkZFOahIr04QTgrOGU2pOhSTtoYN5zOMyVARcCCfgO4cKY8I/nQhYtIBHvFB8fs5DjwStIUCkm/NJTHxNFsHhghKUp0Bmtd2Raoob8ScBiCklKkozAiQQUKBkEd1fP2IxClqKlnMpRkk6k8zX0ftxjPh3ke004PFJivm2Ot76zmCMVIVLEO5lE8zUsI6EqCiJgzH/AJrMv2dR+y9rqZuSAPfmUaf3nL0n/ZowPRluAR0qyqO4AfWmda70CFjfzEpGDeSVJMkiARmSRcEjX/zXKMLtdbacqQmO2a6P9oGzEkFwDrKBB9wt8K5c2yVGBrBPuSCT5Cj1sd10bNoY5TqsyomALCBA0tUMI+UKCkm48KgD8D8Kw3pTbvsS+PQXc3gcIItcEdokQTUdhHrke/5UKGtWtmol4dgJ8BUpJdFSk5djQy9+MEfyGO8EGPCrmKdyqbVGmae6L0ExbMLTHCT7qZdixCwRMsueGU1TJj2FNkfiYR1Y1KgQOxKo+B86qqzd1X918PDbiE+qG/OxJ8a3dCKzh0ayWyk26mOt8Jq0w0JlNu1JI+FS9EFSSwBwFUTRLMOXnXul7B51jIeVRKDRQWZz0tb9n/Zk/wDUT8FUwqBpY36X+Agf+4PIGmhN6FXZ2AztYhf/AC2wR3lQ+QVRPcP/ANSr/pnzKYqrsR3Kxiv5kARw4/Ws7m4nLi0D2ur5g/KmiTu2zhb3UI3y2ycNg3HBrmyp/Uqwmi+CMJ8KF7w4JL+GUhQkFU+8XFdDMziK3StalKJlUk6XKtaorRBFENstJQtSUpIyqInnQ9SrDsnzrBlo7B9mgjAt9qlH/uNPiOI7KQvs5V/sjXeoeBn509sq65/fCtl0S+wPi1RiUdqVfAGiSDcUJ22vLiWD/MU/4kmKJtquKpCNzlzHOfOvm/FoyvLAEZFER+k5flX0W6rre+uAbewpGLxAA/3y+XtE1lPoaBDpuYEdleTWVtmJNQBrIs7puE3l2cz2onxUaKrOlV9h4bo8I0gflbQP+2T5mrZRwoYC/vg1LY/V8RFcewgIUqOCF/5SPnXYN9FqThlqBAKQCCbj1hqK4/g1w5cwDIPcbEUwNDR+BHiKi3W8tjpYGma3dNWdqMISoZBEzPypAVMvVn+b5VZ2VPTWi6Fi/wCkzUCv8KP558q3bLbTnkqKSLDkZkGaADWJQSURyMzyj40X2YCpKYJSYKZ9xoa/hoAzTqLWsr8sRqJojgVN5cyswHFMEGTyOhE02CewrsLHZhAISvRxMiSRIPVmYOtFwaWcHhMKh3pU5wrUwTBPMg0aRthvkrwrOMaNHOy9XpqqNstxofCvHbTfJWlVsVoHKW8TcmtLiHfaV41dA76zlFWZgsoXF1HxNAt5WlFsH1oVfjAINOBbHKq+L2W24IWLTwMUhCLhGlejri0zzvGs/CsbsoHpTKlGIWk3sNfKn3D7OQhICUgAdlS+7myZyJnnlFCGN7228Oy1mceQkT7QJ9wTJND0704VxskOpsvQyFG3BJEmgTWz0J9VtI7gK3+i8YHgKvmxUc62rs1wrUvKrrrJAAJNyTVX7ifiS2qD3T4V1H0evdBUDBG6G8ScE0hp5t2My15kpzQFAWyi8zTQz9pGGzqJQ/HD8PW3KbUPDNZ6AchVcmFFfeLfFGIW0plp6G3ErUVICZSmZCbyTeimG+0XCnLZ22v4Sqq9FXi12U+bFSNj/wBog6Y9HhXlIkQo5UTa/VMxekva+zVYjEOvZCjpFFWXWJ7ab+h7KwpipbbGc7xu7q8vVBJ7qGo2K7bqyTwFyI1mNK6mcPWRhxUjJY7fFXRJThWVKXInpE5EADXQyTUmt8MTl6+FbJ/ldUPCUmohivdDRQWV94NqOYrDKb6INqVE9cKkC4AMCJNJTO5zhMrKUidBcn6U/dFWOhoAQnN0nErlGUjtMEfWrGO3WKoKb8wTFOnQV7oaYhJVugclj1teyalh901Qc1j3z8KdOirwQKAFEbGxLiIcIGQykCJJGkkURwWAdUmMREAyAmJnmYtR3JUstAAxGzEcj41sGAQOB8avdHXooApjBo9k+JqXoDfsnxNWstRI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44" t="28491" r="31730" b="14285"/>
          <a:stretch/>
        </p:blipFill>
        <p:spPr bwMode="auto">
          <a:xfrm>
            <a:off x="0" y="1246665"/>
            <a:ext cx="9144000" cy="477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562600"/>
            <a:ext cx="9144000" cy="1200329"/>
          </a:xfrm>
          <a:prstGeom prst="rect">
            <a:avLst/>
          </a:prstGeom>
          <a:solidFill>
            <a:schemeClr val="bg1"/>
          </a:solidFill>
          <a:ln>
            <a:solidFill>
              <a:schemeClr val="accent1"/>
            </a:solidFill>
          </a:ln>
        </p:spPr>
        <p:txBody>
          <a:bodyPr wrap="square" rtlCol="0">
            <a:spAutoFit/>
          </a:bodyPr>
          <a:lstStyle/>
          <a:p>
            <a:pPr algn="just"/>
            <a:r>
              <a:rPr lang="en-US" sz="2400" dirty="0" smtClean="0">
                <a:latin typeface="Cambria" pitchFamily="18" charset="0"/>
              </a:rPr>
              <a:t>Institution that nurtures </a:t>
            </a:r>
            <a:r>
              <a:rPr lang="en-US" sz="2400" b="1" dirty="0" smtClean="0">
                <a:latin typeface="Cambria" pitchFamily="18" charset="0"/>
              </a:rPr>
              <a:t>entrepreneurs </a:t>
            </a:r>
            <a:r>
              <a:rPr lang="en-US" sz="2400" dirty="0" smtClean="0">
                <a:latin typeface="Cambria" pitchFamily="18" charset="0"/>
              </a:rPr>
              <a:t>to create successful </a:t>
            </a:r>
            <a:r>
              <a:rPr lang="en-US" sz="2400" b="1" dirty="0" smtClean="0">
                <a:latin typeface="Cambria" pitchFamily="18" charset="0"/>
              </a:rPr>
              <a:t>start </a:t>
            </a:r>
            <a:r>
              <a:rPr lang="en-US" sz="2400" b="1" dirty="0">
                <a:latin typeface="Cambria" pitchFamily="18" charset="0"/>
              </a:rPr>
              <a:t>u</a:t>
            </a:r>
            <a:r>
              <a:rPr lang="en-US" sz="2400" b="1" dirty="0" smtClean="0">
                <a:latin typeface="Cambria" pitchFamily="18" charset="0"/>
              </a:rPr>
              <a:t>ps </a:t>
            </a:r>
            <a:r>
              <a:rPr lang="en-US" sz="2400" dirty="0" smtClean="0">
                <a:latin typeface="Cambria" pitchFamily="18" charset="0"/>
              </a:rPr>
              <a:t>and provide set of designed </a:t>
            </a:r>
            <a:r>
              <a:rPr lang="en-US" sz="2400" b="1" dirty="0" smtClean="0">
                <a:latin typeface="Cambria" pitchFamily="18" charset="0"/>
              </a:rPr>
              <a:t>services </a:t>
            </a:r>
            <a:r>
              <a:rPr lang="en-US" sz="2400" dirty="0" smtClean="0">
                <a:latin typeface="Cambria" pitchFamily="18" charset="0"/>
              </a:rPr>
              <a:t>to foster their growth for specific period of time.</a:t>
            </a:r>
            <a:r>
              <a:rPr lang="en-US" dirty="0" smtClean="0"/>
              <a:t> </a:t>
            </a:r>
            <a:endParaRPr lang="en-US" dirty="0"/>
          </a:p>
        </p:txBody>
      </p:sp>
    </p:spTree>
    <p:extLst>
      <p:ext uri="{BB962C8B-B14F-4D97-AF65-F5344CB8AC3E}">
        <p14:creationId xmlns:p14="http://schemas.microsoft.com/office/powerpoint/2010/main" val="1357013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bwMode="auto">
          <a:xfrm>
            <a:off x="3124200" y="6245225"/>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smtClean="0">
                <a:solidFill>
                  <a:srgbClr val="000066"/>
                </a:solidFill>
              </a:rPr>
              <a:t> </a:t>
            </a:r>
            <a:r>
              <a:rPr lang="en-US" sz="1400" dirty="0" smtClean="0">
                <a:solidFill>
                  <a:srgbClr val="C00000"/>
                </a:solidFill>
              </a:rPr>
              <a:t>Source : infodev.org                                        idisc.net</a:t>
            </a:r>
          </a:p>
        </p:txBody>
      </p:sp>
      <p:sp>
        <p:nvSpPr>
          <p:cNvPr id="12291" name="Oval 5"/>
          <p:cNvSpPr>
            <a:spLocks noChangeArrowheads="1"/>
          </p:cNvSpPr>
          <p:nvPr/>
        </p:nvSpPr>
        <p:spPr bwMode="auto">
          <a:xfrm>
            <a:off x="4724400" y="3048000"/>
            <a:ext cx="1676400" cy="1600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rgbClr val="FFFFFF"/>
              </a:solidFill>
              <a:latin typeface="Calibri" pitchFamily="34" charset="0"/>
            </a:endParaRPr>
          </a:p>
        </p:txBody>
      </p:sp>
      <p:sp>
        <p:nvSpPr>
          <p:cNvPr id="12292" name="Text Box 6"/>
          <p:cNvSpPr txBox="1">
            <a:spLocks noChangeArrowheads="1"/>
          </p:cNvSpPr>
          <p:nvPr/>
        </p:nvSpPr>
        <p:spPr bwMode="auto">
          <a:xfrm>
            <a:off x="4876800" y="34290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latin typeface="Calibri" pitchFamily="34" charset="0"/>
              </a:rPr>
              <a:t>Human ingenuity</a:t>
            </a:r>
          </a:p>
        </p:txBody>
      </p:sp>
      <p:sp>
        <p:nvSpPr>
          <p:cNvPr id="12293" name="Oval 7"/>
          <p:cNvSpPr>
            <a:spLocks noChangeArrowheads="1"/>
          </p:cNvSpPr>
          <p:nvPr/>
        </p:nvSpPr>
        <p:spPr bwMode="auto">
          <a:xfrm>
            <a:off x="2895600" y="3048000"/>
            <a:ext cx="1676400" cy="1600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rgbClr val="FFFFFF"/>
              </a:solidFill>
              <a:latin typeface="Calibri" pitchFamily="34" charset="0"/>
            </a:endParaRPr>
          </a:p>
        </p:txBody>
      </p:sp>
      <p:sp>
        <p:nvSpPr>
          <p:cNvPr id="12294" name="Text Box 8"/>
          <p:cNvSpPr txBox="1">
            <a:spLocks noChangeArrowheads="1"/>
          </p:cNvSpPr>
          <p:nvPr/>
        </p:nvSpPr>
        <p:spPr bwMode="auto">
          <a:xfrm>
            <a:off x="3048000" y="3595688"/>
            <a:ext cx="1371600" cy="338554"/>
          </a:xfrm>
          <a:prstGeom prst="rect">
            <a:avLst/>
          </a:prstGeom>
          <a:noFill/>
          <a:ln>
            <a:noFill/>
          </a:ln>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latin typeface="Calibri" pitchFamily="34" charset="0"/>
              </a:rPr>
              <a:t>Markets</a:t>
            </a:r>
          </a:p>
        </p:txBody>
      </p:sp>
      <p:sp>
        <p:nvSpPr>
          <p:cNvPr id="12295" name="Oval 9"/>
          <p:cNvSpPr>
            <a:spLocks noChangeArrowheads="1"/>
          </p:cNvSpPr>
          <p:nvPr/>
        </p:nvSpPr>
        <p:spPr bwMode="auto">
          <a:xfrm>
            <a:off x="5791200" y="3962400"/>
            <a:ext cx="914400" cy="9144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2297" name="Oval 13"/>
          <p:cNvSpPr>
            <a:spLocks noChangeArrowheads="1"/>
          </p:cNvSpPr>
          <p:nvPr/>
        </p:nvSpPr>
        <p:spPr bwMode="auto">
          <a:xfrm>
            <a:off x="3581400" y="1676400"/>
            <a:ext cx="1981200" cy="19050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2298" name="Text Box 14"/>
          <p:cNvSpPr txBox="1">
            <a:spLocks noChangeArrowheads="1"/>
          </p:cNvSpPr>
          <p:nvPr/>
        </p:nvSpPr>
        <p:spPr bwMode="auto">
          <a:xfrm>
            <a:off x="3581400" y="2438400"/>
            <a:ext cx="1981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solidFill>
                  <a:srgbClr val="FFFFFF"/>
                </a:solidFill>
                <a:latin typeface="Calibri" pitchFamily="34" charset="0"/>
              </a:rPr>
              <a:t>Social and Economic Wealth Creation</a:t>
            </a:r>
          </a:p>
        </p:txBody>
      </p:sp>
      <p:sp>
        <p:nvSpPr>
          <p:cNvPr id="12299" name="Oval 28"/>
          <p:cNvSpPr>
            <a:spLocks noChangeArrowheads="1"/>
          </p:cNvSpPr>
          <p:nvPr/>
        </p:nvSpPr>
        <p:spPr bwMode="auto">
          <a:xfrm>
            <a:off x="4419600" y="3962400"/>
            <a:ext cx="914400" cy="9144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4" name="Text Box 29"/>
          <p:cNvSpPr txBox="1">
            <a:spLocks noChangeArrowheads="1"/>
          </p:cNvSpPr>
          <p:nvPr/>
        </p:nvSpPr>
        <p:spPr bwMode="auto">
          <a:xfrm>
            <a:off x="4191000" y="423545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dirty="0">
                <a:solidFill>
                  <a:srgbClr val="FFFFFF"/>
                </a:solidFill>
                <a:latin typeface="Calibri" pitchFamily="34" charset="0"/>
              </a:rPr>
              <a:t>Skills</a:t>
            </a:r>
          </a:p>
        </p:txBody>
      </p:sp>
      <p:sp>
        <p:nvSpPr>
          <p:cNvPr id="15" name="Text Box 12"/>
          <p:cNvSpPr txBox="1">
            <a:spLocks noChangeArrowheads="1"/>
          </p:cNvSpPr>
          <p:nvPr/>
        </p:nvSpPr>
        <p:spPr bwMode="auto">
          <a:xfrm>
            <a:off x="5562600" y="423545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dirty="0">
                <a:solidFill>
                  <a:srgbClr val="FFFFFF"/>
                </a:solidFill>
                <a:latin typeface="Calibri" pitchFamily="34" charset="0"/>
              </a:rPr>
              <a:t>Innovation</a:t>
            </a:r>
          </a:p>
        </p:txBody>
      </p:sp>
      <p:sp>
        <p:nvSpPr>
          <p:cNvPr id="16" name="Rectangle 11"/>
          <p:cNvSpPr>
            <a:spLocks noGrp="1" noChangeArrowheads="1"/>
          </p:cNvSpPr>
          <p:nvPr>
            <p:ph type="title"/>
          </p:nvPr>
        </p:nvSpPr>
        <p:spPr>
          <a:xfrm>
            <a:off x="1828800" y="152400"/>
            <a:ext cx="5486400" cy="1036638"/>
          </a:xfrm>
        </p:spPr>
        <p:txBody>
          <a:bodyPr>
            <a:normAutofit/>
          </a:bodyPr>
          <a:lstStyle/>
          <a:p>
            <a:pPr eaLnBrk="1" hangingPunct="1"/>
            <a:r>
              <a:rPr lang="en-US" sz="2800" b="1" dirty="0">
                <a:latin typeface="Cambria" pitchFamily="18" charset="0"/>
              </a:rPr>
              <a:t>Innovation</a:t>
            </a:r>
            <a:r>
              <a:rPr lang="en-US" sz="2800" b="1" dirty="0">
                <a:latin typeface="Cambria" pitchFamily="18" charset="0"/>
              </a:rPr>
              <a:t> &amp; Entrepreneurship Eco-System</a:t>
            </a:r>
          </a:p>
        </p:txBody>
      </p:sp>
    </p:spTree>
    <p:extLst>
      <p:ext uri="{BB962C8B-B14F-4D97-AF65-F5344CB8AC3E}">
        <p14:creationId xmlns:p14="http://schemas.microsoft.com/office/powerpoint/2010/main" val="122006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stCxn id="13349" idx="0"/>
            <a:endCxn id="13334" idx="4"/>
          </p:cNvCxnSpPr>
          <p:nvPr/>
        </p:nvCxnSpPr>
        <p:spPr>
          <a:xfrm flipV="1">
            <a:off x="2476500" y="2819400"/>
            <a:ext cx="0" cy="1905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Straight Connector 50"/>
          <p:cNvCxnSpPr/>
          <p:nvPr/>
        </p:nvCxnSpPr>
        <p:spPr>
          <a:xfrm>
            <a:off x="2590800" y="3848100"/>
            <a:ext cx="4114800" cy="113665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8" name="Straight Connector 107"/>
          <p:cNvCxnSpPr>
            <a:endCxn id="13347" idx="3"/>
          </p:cNvCxnSpPr>
          <p:nvPr/>
        </p:nvCxnSpPr>
        <p:spPr>
          <a:xfrm flipV="1">
            <a:off x="3124200" y="4001293"/>
            <a:ext cx="3999707" cy="1424783"/>
          </a:xfrm>
          <a:prstGeom prst="line">
            <a:avLst/>
          </a:prstGeom>
        </p:spPr>
        <p:style>
          <a:lnRef idx="2">
            <a:schemeClr val="accent2"/>
          </a:lnRef>
          <a:fillRef idx="0">
            <a:schemeClr val="accent2"/>
          </a:fillRef>
          <a:effectRef idx="1">
            <a:schemeClr val="accent2"/>
          </a:effectRef>
          <a:fontRef idx="minor">
            <a:schemeClr val="tx1"/>
          </a:fontRef>
        </p:style>
      </p:cxnSp>
      <p:cxnSp>
        <p:nvCxnSpPr>
          <p:cNvPr id="107" name="Straight Connector 106"/>
          <p:cNvCxnSpPr/>
          <p:nvPr/>
        </p:nvCxnSpPr>
        <p:spPr>
          <a:xfrm>
            <a:off x="6895307" y="2628900"/>
            <a:ext cx="686593" cy="18669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6" name="Straight Connector 95"/>
          <p:cNvCxnSpPr>
            <a:endCxn id="13345" idx="3"/>
          </p:cNvCxnSpPr>
          <p:nvPr/>
        </p:nvCxnSpPr>
        <p:spPr>
          <a:xfrm flipV="1">
            <a:off x="4762500" y="5525293"/>
            <a:ext cx="2132807" cy="234158"/>
          </a:xfrm>
          <a:prstGeom prst="line">
            <a:avLst/>
          </a:prstGeom>
        </p:spPr>
        <p:style>
          <a:lnRef idx="2">
            <a:schemeClr val="accent2"/>
          </a:lnRef>
          <a:fillRef idx="0">
            <a:schemeClr val="accent2"/>
          </a:fillRef>
          <a:effectRef idx="1">
            <a:schemeClr val="accent2"/>
          </a:effectRef>
          <a:fontRef idx="minor">
            <a:schemeClr val="tx1"/>
          </a:fontRef>
        </p:style>
      </p:cxnSp>
      <p:cxnSp>
        <p:nvCxnSpPr>
          <p:cNvPr id="95" name="Straight Connector 94"/>
          <p:cNvCxnSpPr>
            <a:stCxn id="13340" idx="0"/>
          </p:cNvCxnSpPr>
          <p:nvPr/>
        </p:nvCxnSpPr>
        <p:spPr>
          <a:xfrm flipV="1">
            <a:off x="6057900" y="2590800"/>
            <a:ext cx="304800" cy="2743200"/>
          </a:xfrm>
          <a:prstGeom prst="line">
            <a:avLst/>
          </a:prstGeom>
        </p:spPr>
        <p:style>
          <a:lnRef idx="2">
            <a:schemeClr val="accent2"/>
          </a:lnRef>
          <a:fillRef idx="0">
            <a:schemeClr val="accent2"/>
          </a:fillRef>
          <a:effectRef idx="1">
            <a:schemeClr val="accent2"/>
          </a:effectRef>
          <a:fontRef idx="minor">
            <a:schemeClr val="tx1"/>
          </a:fontRef>
        </p:style>
      </p:cxnSp>
      <p:sp>
        <p:nvSpPr>
          <p:cNvPr id="13323" name="Rectangle 11"/>
          <p:cNvSpPr>
            <a:spLocks noGrp="1" noChangeArrowheads="1"/>
          </p:cNvSpPr>
          <p:nvPr>
            <p:ph type="title"/>
          </p:nvPr>
        </p:nvSpPr>
        <p:spPr>
          <a:xfrm>
            <a:off x="1828800" y="152400"/>
            <a:ext cx="5486400" cy="1036638"/>
          </a:xfrm>
        </p:spPr>
        <p:txBody>
          <a:bodyPr>
            <a:normAutofit/>
          </a:bodyPr>
          <a:lstStyle/>
          <a:p>
            <a:pPr eaLnBrk="1" hangingPunct="1"/>
            <a:r>
              <a:rPr lang="en-US" sz="2800" b="1" dirty="0">
                <a:latin typeface="Cambria" pitchFamily="18" charset="0"/>
              </a:rPr>
              <a:t>Innovation</a:t>
            </a:r>
            <a:r>
              <a:rPr lang="en-US" sz="2800" b="1" dirty="0">
                <a:latin typeface="Cambria" pitchFamily="18" charset="0"/>
              </a:rPr>
              <a:t> &amp; Entrepreneurship Eco-System</a:t>
            </a:r>
          </a:p>
        </p:txBody>
      </p:sp>
      <p:sp>
        <p:nvSpPr>
          <p:cNvPr id="13328" name="Oval 16"/>
          <p:cNvSpPr>
            <a:spLocks noChangeArrowheads="1"/>
          </p:cNvSpPr>
          <p:nvPr/>
        </p:nvSpPr>
        <p:spPr bwMode="auto">
          <a:xfrm>
            <a:off x="1295400" y="30480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29" name="Text Box 17"/>
          <p:cNvSpPr txBox="1">
            <a:spLocks noChangeArrowheads="1"/>
          </p:cNvSpPr>
          <p:nvPr/>
        </p:nvSpPr>
        <p:spPr bwMode="auto">
          <a:xfrm>
            <a:off x="1219200" y="3381375"/>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Policy Regulation</a:t>
            </a:r>
          </a:p>
        </p:txBody>
      </p:sp>
      <p:sp>
        <p:nvSpPr>
          <p:cNvPr id="13330" name="Oval 18"/>
          <p:cNvSpPr>
            <a:spLocks noChangeArrowheads="1"/>
          </p:cNvSpPr>
          <p:nvPr/>
        </p:nvSpPr>
        <p:spPr bwMode="auto">
          <a:xfrm>
            <a:off x="6019800" y="13716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31" name="Text Box 19"/>
          <p:cNvSpPr txBox="1">
            <a:spLocks noChangeArrowheads="1"/>
          </p:cNvSpPr>
          <p:nvPr/>
        </p:nvSpPr>
        <p:spPr bwMode="auto">
          <a:xfrm>
            <a:off x="5943600" y="17526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Finance</a:t>
            </a:r>
          </a:p>
        </p:txBody>
      </p:sp>
      <p:sp>
        <p:nvSpPr>
          <p:cNvPr id="13332" name="Oval 20"/>
          <p:cNvSpPr>
            <a:spLocks noChangeArrowheads="1"/>
          </p:cNvSpPr>
          <p:nvPr/>
        </p:nvSpPr>
        <p:spPr bwMode="auto">
          <a:xfrm>
            <a:off x="3505200" y="53340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33" name="Text Box 21"/>
          <p:cNvSpPr txBox="1">
            <a:spLocks noChangeArrowheads="1"/>
          </p:cNvSpPr>
          <p:nvPr/>
        </p:nvSpPr>
        <p:spPr bwMode="auto">
          <a:xfrm>
            <a:off x="3429000" y="57594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Business</a:t>
            </a:r>
          </a:p>
        </p:txBody>
      </p:sp>
      <p:sp>
        <p:nvSpPr>
          <p:cNvPr id="13334" name="Oval 22"/>
          <p:cNvSpPr>
            <a:spLocks noChangeArrowheads="1"/>
          </p:cNvSpPr>
          <p:nvPr/>
        </p:nvSpPr>
        <p:spPr bwMode="auto">
          <a:xfrm>
            <a:off x="1828800" y="15240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35" name="Text Box 23"/>
          <p:cNvSpPr txBox="1">
            <a:spLocks noChangeArrowheads="1"/>
          </p:cNvSpPr>
          <p:nvPr/>
        </p:nvSpPr>
        <p:spPr bwMode="auto">
          <a:xfrm>
            <a:off x="1676400" y="194945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Infrastructure</a:t>
            </a:r>
          </a:p>
        </p:txBody>
      </p:sp>
      <p:sp>
        <p:nvSpPr>
          <p:cNvPr id="13338" name="Text Box 26"/>
          <p:cNvSpPr txBox="1">
            <a:spLocks noChangeArrowheads="1"/>
          </p:cNvSpPr>
          <p:nvPr/>
        </p:nvSpPr>
        <p:spPr bwMode="auto">
          <a:xfrm>
            <a:off x="3581400" y="46482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dirty="0">
                <a:solidFill>
                  <a:srgbClr val="FFFFFF"/>
                </a:solidFill>
                <a:latin typeface="Calibri" pitchFamily="34" charset="0"/>
              </a:rPr>
              <a:t>Skills</a:t>
            </a:r>
          </a:p>
        </p:txBody>
      </p:sp>
      <p:sp>
        <p:nvSpPr>
          <p:cNvPr id="13340" name="Oval 28"/>
          <p:cNvSpPr>
            <a:spLocks noChangeArrowheads="1"/>
          </p:cNvSpPr>
          <p:nvPr/>
        </p:nvSpPr>
        <p:spPr bwMode="auto">
          <a:xfrm>
            <a:off x="5410200" y="53340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41" name="Text Box 29"/>
          <p:cNvSpPr txBox="1">
            <a:spLocks noChangeArrowheads="1"/>
          </p:cNvSpPr>
          <p:nvPr/>
        </p:nvSpPr>
        <p:spPr bwMode="auto">
          <a:xfrm>
            <a:off x="5334000" y="5743575"/>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Entrepreneurs</a:t>
            </a:r>
          </a:p>
        </p:txBody>
      </p:sp>
      <p:sp>
        <p:nvSpPr>
          <p:cNvPr id="13344" name="Line 32"/>
          <p:cNvSpPr>
            <a:spLocks noChangeShapeType="1"/>
          </p:cNvSpPr>
          <p:nvPr/>
        </p:nvSpPr>
        <p:spPr bwMode="auto">
          <a:xfrm>
            <a:off x="2438400" y="5105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5" name="Oval 33"/>
          <p:cNvSpPr>
            <a:spLocks noChangeArrowheads="1"/>
          </p:cNvSpPr>
          <p:nvPr/>
        </p:nvSpPr>
        <p:spPr bwMode="auto">
          <a:xfrm>
            <a:off x="6705600" y="44196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46" name="Text Box 34"/>
          <p:cNvSpPr txBox="1">
            <a:spLocks noChangeArrowheads="1"/>
          </p:cNvSpPr>
          <p:nvPr/>
        </p:nvSpPr>
        <p:spPr bwMode="auto">
          <a:xfrm>
            <a:off x="6629400" y="4845050"/>
            <a:ext cx="1447800" cy="581025"/>
          </a:xfrm>
          <a:prstGeom prst="rect">
            <a:avLst/>
          </a:prstGeom>
          <a:noFill/>
          <a:ln>
            <a:noFill/>
          </a:ln>
          <a:ex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Technology Parks</a:t>
            </a:r>
          </a:p>
        </p:txBody>
      </p:sp>
      <p:sp>
        <p:nvSpPr>
          <p:cNvPr id="13347" name="Oval 35"/>
          <p:cNvSpPr>
            <a:spLocks noChangeArrowheads="1"/>
          </p:cNvSpPr>
          <p:nvPr/>
        </p:nvSpPr>
        <p:spPr bwMode="auto">
          <a:xfrm>
            <a:off x="6934200" y="28956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endParaRPr lang="en-US">
              <a:solidFill>
                <a:srgbClr val="FFFFFF"/>
              </a:solidFill>
              <a:latin typeface="Calibri" pitchFamily="34" charset="0"/>
            </a:endParaRPr>
          </a:p>
        </p:txBody>
      </p:sp>
      <p:sp>
        <p:nvSpPr>
          <p:cNvPr id="13348" name="Text Box 36"/>
          <p:cNvSpPr txBox="1">
            <a:spLocks noChangeArrowheads="1"/>
          </p:cNvSpPr>
          <p:nvPr/>
        </p:nvSpPr>
        <p:spPr bwMode="auto">
          <a:xfrm>
            <a:off x="6858000" y="33210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Incubators</a:t>
            </a:r>
          </a:p>
        </p:txBody>
      </p:sp>
      <p:sp>
        <p:nvSpPr>
          <p:cNvPr id="13349" name="Oval 37"/>
          <p:cNvSpPr>
            <a:spLocks noChangeArrowheads="1"/>
          </p:cNvSpPr>
          <p:nvPr/>
        </p:nvSpPr>
        <p:spPr bwMode="auto">
          <a:xfrm>
            <a:off x="1828800" y="47244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50" name="Text Box 38"/>
          <p:cNvSpPr txBox="1">
            <a:spLocks noChangeArrowheads="1"/>
          </p:cNvSpPr>
          <p:nvPr/>
        </p:nvSpPr>
        <p:spPr bwMode="auto">
          <a:xfrm>
            <a:off x="1752600" y="51816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Academia</a:t>
            </a:r>
          </a:p>
        </p:txBody>
      </p:sp>
      <p:sp>
        <p:nvSpPr>
          <p:cNvPr id="13362" name="Line 50"/>
          <p:cNvSpPr>
            <a:spLocks noChangeShapeType="1"/>
          </p:cNvSpPr>
          <p:nvPr/>
        </p:nvSpPr>
        <p:spPr bwMode="auto">
          <a:xfrm flipV="1">
            <a:off x="4495800" y="3962400"/>
            <a:ext cx="457200" cy="4572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3" name="Line 51"/>
          <p:cNvSpPr>
            <a:spLocks noChangeShapeType="1"/>
          </p:cNvSpPr>
          <p:nvPr/>
        </p:nvSpPr>
        <p:spPr bwMode="auto">
          <a:xfrm flipH="1" flipV="1">
            <a:off x="4495800" y="4191000"/>
            <a:ext cx="533400" cy="3810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4" name="Line 52"/>
          <p:cNvSpPr>
            <a:spLocks noChangeShapeType="1"/>
          </p:cNvSpPr>
          <p:nvPr/>
        </p:nvSpPr>
        <p:spPr bwMode="auto">
          <a:xfrm flipV="1">
            <a:off x="5105400" y="4114800"/>
            <a:ext cx="0" cy="3810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 name="Straight Connector 2"/>
          <p:cNvCxnSpPr/>
          <p:nvPr/>
        </p:nvCxnSpPr>
        <p:spPr>
          <a:xfrm flipV="1">
            <a:off x="3048000" y="2286000"/>
            <a:ext cx="3009900" cy="152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3" name="Straight Connector 82"/>
          <p:cNvCxnSpPr>
            <a:stCxn id="13328" idx="7"/>
            <a:endCxn id="70" idx="2"/>
          </p:cNvCxnSpPr>
          <p:nvPr/>
        </p:nvCxnSpPr>
        <p:spPr>
          <a:xfrm flipV="1">
            <a:off x="2401093" y="2628900"/>
            <a:ext cx="1180307" cy="608807"/>
          </a:xfrm>
          <a:prstGeom prst="line">
            <a:avLst/>
          </a:prstGeom>
        </p:spPr>
        <p:style>
          <a:lnRef idx="2">
            <a:schemeClr val="accent2"/>
          </a:lnRef>
          <a:fillRef idx="0">
            <a:schemeClr val="accent2"/>
          </a:fillRef>
          <a:effectRef idx="1">
            <a:schemeClr val="accent2"/>
          </a:effectRef>
          <a:fontRef idx="minor">
            <a:schemeClr val="tx1"/>
          </a:fontRef>
        </p:style>
      </p:cxnSp>
      <p:cxnSp>
        <p:nvCxnSpPr>
          <p:cNvPr id="84" name="Straight Connector 83"/>
          <p:cNvCxnSpPr/>
          <p:nvPr/>
        </p:nvCxnSpPr>
        <p:spPr>
          <a:xfrm>
            <a:off x="2057400" y="4343400"/>
            <a:ext cx="3733800" cy="10287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5" name="Straight Connector 84"/>
          <p:cNvCxnSpPr>
            <a:stCxn id="13349" idx="7"/>
          </p:cNvCxnSpPr>
          <p:nvPr/>
        </p:nvCxnSpPr>
        <p:spPr>
          <a:xfrm flipV="1">
            <a:off x="2934493" y="2590801"/>
            <a:ext cx="3542507" cy="2323306"/>
          </a:xfrm>
          <a:prstGeom prst="line">
            <a:avLst/>
          </a:prstGeom>
        </p:spPr>
        <p:style>
          <a:lnRef idx="2">
            <a:schemeClr val="accent2"/>
          </a:lnRef>
          <a:fillRef idx="0">
            <a:schemeClr val="accent2"/>
          </a:fillRef>
          <a:effectRef idx="1">
            <a:schemeClr val="accent2"/>
          </a:effectRef>
          <a:fontRef idx="minor">
            <a:schemeClr val="tx1"/>
          </a:fontRef>
        </p:style>
      </p:cxnSp>
      <p:cxnSp>
        <p:nvCxnSpPr>
          <p:cNvPr id="86" name="Straight Connector 85"/>
          <p:cNvCxnSpPr/>
          <p:nvPr/>
        </p:nvCxnSpPr>
        <p:spPr>
          <a:xfrm>
            <a:off x="2590800" y="3764965"/>
            <a:ext cx="4343400" cy="6935"/>
          </a:xfrm>
          <a:prstGeom prst="line">
            <a:avLst/>
          </a:prstGeom>
        </p:spPr>
        <p:style>
          <a:lnRef idx="2">
            <a:schemeClr val="accent2"/>
          </a:lnRef>
          <a:fillRef idx="0">
            <a:schemeClr val="accent2"/>
          </a:fillRef>
          <a:effectRef idx="1">
            <a:schemeClr val="accent2"/>
          </a:effectRef>
          <a:fontRef idx="minor">
            <a:schemeClr val="tx1"/>
          </a:fontRef>
        </p:style>
      </p:cxnSp>
      <p:cxnSp>
        <p:nvCxnSpPr>
          <p:cNvPr id="87" name="Straight Connector 86"/>
          <p:cNvCxnSpPr/>
          <p:nvPr/>
        </p:nvCxnSpPr>
        <p:spPr>
          <a:xfrm>
            <a:off x="3810000" y="3200400"/>
            <a:ext cx="533400" cy="0"/>
          </a:xfrm>
          <a:prstGeom prst="line">
            <a:avLst/>
          </a:prstGeom>
        </p:spPr>
        <p:style>
          <a:lnRef idx="2">
            <a:schemeClr val="accent2"/>
          </a:lnRef>
          <a:fillRef idx="0">
            <a:schemeClr val="accent2"/>
          </a:fillRef>
          <a:effectRef idx="1">
            <a:schemeClr val="accent2"/>
          </a:effectRef>
          <a:fontRef idx="minor">
            <a:schemeClr val="tx1"/>
          </a:fontRef>
        </p:style>
      </p:cxnSp>
      <p:sp>
        <p:nvSpPr>
          <p:cNvPr id="65" name="Oval 5"/>
          <p:cNvSpPr>
            <a:spLocks noChangeArrowheads="1"/>
          </p:cNvSpPr>
          <p:nvPr/>
        </p:nvSpPr>
        <p:spPr bwMode="auto">
          <a:xfrm>
            <a:off x="4724400" y="3048000"/>
            <a:ext cx="1676400" cy="1600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rgbClr val="FFFFFF"/>
              </a:solidFill>
              <a:latin typeface="Calibri" pitchFamily="34" charset="0"/>
            </a:endParaRPr>
          </a:p>
        </p:txBody>
      </p:sp>
      <p:sp>
        <p:nvSpPr>
          <p:cNvPr id="66" name="Text Box 6"/>
          <p:cNvSpPr txBox="1">
            <a:spLocks noChangeArrowheads="1"/>
          </p:cNvSpPr>
          <p:nvPr/>
        </p:nvSpPr>
        <p:spPr bwMode="auto">
          <a:xfrm>
            <a:off x="4876800" y="34290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latin typeface="Calibri" pitchFamily="34" charset="0"/>
              </a:rPr>
              <a:t>Human ingenuity</a:t>
            </a:r>
          </a:p>
        </p:txBody>
      </p:sp>
      <p:sp>
        <p:nvSpPr>
          <p:cNvPr id="69" name="Oval 9"/>
          <p:cNvSpPr>
            <a:spLocks noChangeArrowheads="1"/>
          </p:cNvSpPr>
          <p:nvPr/>
        </p:nvSpPr>
        <p:spPr bwMode="auto">
          <a:xfrm>
            <a:off x="5791200" y="3962400"/>
            <a:ext cx="914400" cy="9144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72" name="Oval 28"/>
          <p:cNvSpPr>
            <a:spLocks noChangeArrowheads="1"/>
          </p:cNvSpPr>
          <p:nvPr/>
        </p:nvSpPr>
        <p:spPr bwMode="auto">
          <a:xfrm>
            <a:off x="4419600" y="3962400"/>
            <a:ext cx="914400" cy="9144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73" name="Text Box 29"/>
          <p:cNvSpPr txBox="1">
            <a:spLocks noChangeArrowheads="1"/>
          </p:cNvSpPr>
          <p:nvPr/>
        </p:nvSpPr>
        <p:spPr bwMode="auto">
          <a:xfrm>
            <a:off x="4191000" y="423545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dirty="0">
                <a:solidFill>
                  <a:srgbClr val="FFFFFF"/>
                </a:solidFill>
                <a:latin typeface="Calibri" pitchFamily="34" charset="0"/>
              </a:rPr>
              <a:t>Skills</a:t>
            </a:r>
          </a:p>
        </p:txBody>
      </p:sp>
      <p:sp>
        <p:nvSpPr>
          <p:cNvPr id="74" name="Text Box 12"/>
          <p:cNvSpPr txBox="1">
            <a:spLocks noChangeArrowheads="1"/>
          </p:cNvSpPr>
          <p:nvPr/>
        </p:nvSpPr>
        <p:spPr bwMode="auto">
          <a:xfrm>
            <a:off x="5562600" y="423545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dirty="0">
                <a:solidFill>
                  <a:srgbClr val="FFFFFF"/>
                </a:solidFill>
                <a:latin typeface="Calibri" pitchFamily="34" charset="0"/>
              </a:rPr>
              <a:t>Innovation</a:t>
            </a:r>
          </a:p>
        </p:txBody>
      </p:sp>
      <p:cxnSp>
        <p:nvCxnSpPr>
          <p:cNvPr id="94" name="Straight Connector 93"/>
          <p:cNvCxnSpPr>
            <a:endCxn id="13332" idx="0"/>
          </p:cNvCxnSpPr>
          <p:nvPr/>
        </p:nvCxnSpPr>
        <p:spPr>
          <a:xfrm>
            <a:off x="2895600" y="2628900"/>
            <a:ext cx="1257300" cy="2705100"/>
          </a:xfrm>
          <a:prstGeom prst="line">
            <a:avLst/>
          </a:prstGeom>
        </p:spPr>
        <p:style>
          <a:lnRef idx="2">
            <a:schemeClr val="accent2"/>
          </a:lnRef>
          <a:fillRef idx="0">
            <a:schemeClr val="accent2"/>
          </a:fillRef>
          <a:effectRef idx="1">
            <a:schemeClr val="accent2"/>
          </a:effectRef>
          <a:fontRef idx="minor">
            <a:schemeClr val="tx1"/>
          </a:fontRef>
        </p:style>
      </p:cxnSp>
      <p:sp>
        <p:nvSpPr>
          <p:cNvPr id="70" name="Oval 13"/>
          <p:cNvSpPr>
            <a:spLocks noChangeArrowheads="1"/>
          </p:cNvSpPr>
          <p:nvPr/>
        </p:nvSpPr>
        <p:spPr bwMode="auto">
          <a:xfrm>
            <a:off x="3581400" y="1676400"/>
            <a:ext cx="1981200" cy="19050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71" name="Text Box 14"/>
          <p:cNvSpPr txBox="1">
            <a:spLocks noChangeArrowheads="1"/>
          </p:cNvSpPr>
          <p:nvPr/>
        </p:nvSpPr>
        <p:spPr bwMode="auto">
          <a:xfrm>
            <a:off x="3581400" y="2438400"/>
            <a:ext cx="1981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solidFill>
                  <a:srgbClr val="FFFFFF"/>
                </a:solidFill>
                <a:latin typeface="Calibri" pitchFamily="34" charset="0"/>
              </a:rPr>
              <a:t>Social and Economic Wealth Creation</a:t>
            </a:r>
          </a:p>
        </p:txBody>
      </p:sp>
      <p:sp>
        <p:nvSpPr>
          <p:cNvPr id="67" name="Oval 7"/>
          <p:cNvSpPr>
            <a:spLocks noChangeArrowheads="1"/>
          </p:cNvSpPr>
          <p:nvPr/>
        </p:nvSpPr>
        <p:spPr bwMode="auto">
          <a:xfrm>
            <a:off x="2895600" y="3048000"/>
            <a:ext cx="1676400" cy="1600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rgbClr val="FFFFFF"/>
              </a:solidFill>
              <a:latin typeface="Calibri" pitchFamily="34" charset="0"/>
            </a:endParaRPr>
          </a:p>
        </p:txBody>
      </p:sp>
      <p:sp>
        <p:nvSpPr>
          <p:cNvPr id="68" name="Text Box 8"/>
          <p:cNvSpPr txBox="1">
            <a:spLocks noChangeArrowheads="1"/>
          </p:cNvSpPr>
          <p:nvPr/>
        </p:nvSpPr>
        <p:spPr bwMode="auto">
          <a:xfrm>
            <a:off x="3048000" y="3595688"/>
            <a:ext cx="1371600" cy="338554"/>
          </a:xfrm>
          <a:prstGeom prst="rect">
            <a:avLst/>
          </a:prstGeom>
          <a:noFill/>
          <a:ln>
            <a:noFill/>
          </a:ln>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dirty="0">
                <a:latin typeface="Calibri" pitchFamily="34" charset="0"/>
              </a:rPr>
              <a:t>Markets</a:t>
            </a:r>
          </a:p>
        </p:txBody>
      </p:sp>
      <p:sp>
        <p:nvSpPr>
          <p:cNvPr id="115" name="Footer Placeholder 4"/>
          <p:cNvSpPr>
            <a:spLocks noGrp="1"/>
          </p:cNvSpPr>
          <p:nvPr>
            <p:ph type="ftr" sz="quarter" idx="11"/>
          </p:nvPr>
        </p:nvSpPr>
        <p:spPr bwMode="auto">
          <a:xfrm>
            <a:off x="0" y="6354041"/>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l" eaLnBrk="1" hangingPunct="1"/>
            <a:r>
              <a:rPr lang="en-US" sz="1400" dirty="0" smtClean="0">
                <a:solidFill>
                  <a:srgbClr val="C00000"/>
                </a:solidFill>
              </a:rPr>
              <a:t>Source : infodev.org                                        idisc.net</a:t>
            </a:r>
          </a:p>
        </p:txBody>
      </p:sp>
      <p:cxnSp>
        <p:nvCxnSpPr>
          <p:cNvPr id="46" name="Straight Connector 45"/>
          <p:cNvCxnSpPr>
            <a:stCxn id="13349" idx="5"/>
            <a:endCxn id="13332" idx="1"/>
          </p:cNvCxnSpPr>
          <p:nvPr/>
        </p:nvCxnSpPr>
        <p:spPr>
          <a:xfrm flipV="1">
            <a:off x="2934493" y="5523707"/>
            <a:ext cx="760414" cy="306386"/>
          </a:xfrm>
          <a:prstGeom prst="line">
            <a:avLst/>
          </a:prstGeom>
        </p:spPr>
        <p:style>
          <a:lnRef idx="2">
            <a:schemeClr val="accent2"/>
          </a:lnRef>
          <a:fillRef idx="0">
            <a:schemeClr val="accent2"/>
          </a:fillRef>
          <a:effectRef idx="1">
            <a:schemeClr val="accent2"/>
          </a:effectRef>
          <a:fontRef idx="minor">
            <a:schemeClr val="tx1"/>
          </a:fontRef>
        </p:style>
      </p:cxnSp>
      <p:cxnSp>
        <p:nvCxnSpPr>
          <p:cNvPr id="53" name="Straight Connector 52"/>
          <p:cNvCxnSpPr>
            <a:endCxn id="13328" idx="4"/>
          </p:cNvCxnSpPr>
          <p:nvPr/>
        </p:nvCxnSpPr>
        <p:spPr>
          <a:xfrm flipH="1" flipV="1">
            <a:off x="1943100" y="4343400"/>
            <a:ext cx="114300" cy="533401"/>
          </a:xfrm>
          <a:prstGeom prst="line">
            <a:avLst/>
          </a:prstGeom>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a:xfrm>
            <a:off x="4724400" y="6214947"/>
            <a:ext cx="731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5" name="Straight Connector 54"/>
          <p:cNvCxnSpPr>
            <a:stCxn id="13332" idx="7"/>
            <a:endCxn id="65" idx="4"/>
          </p:cNvCxnSpPr>
          <p:nvPr/>
        </p:nvCxnSpPr>
        <p:spPr>
          <a:xfrm flipV="1">
            <a:off x="4610893" y="4648200"/>
            <a:ext cx="951707" cy="875507"/>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0863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stCxn id="13349" idx="0"/>
            <a:endCxn id="13334" idx="4"/>
          </p:cNvCxnSpPr>
          <p:nvPr/>
        </p:nvCxnSpPr>
        <p:spPr>
          <a:xfrm flipV="1">
            <a:off x="2476500" y="2819400"/>
            <a:ext cx="0" cy="1905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Straight Connector 50"/>
          <p:cNvCxnSpPr/>
          <p:nvPr/>
        </p:nvCxnSpPr>
        <p:spPr>
          <a:xfrm>
            <a:off x="2590800" y="3848100"/>
            <a:ext cx="4114800" cy="113665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8" name="Straight Connector 107"/>
          <p:cNvCxnSpPr>
            <a:endCxn id="13347" idx="3"/>
          </p:cNvCxnSpPr>
          <p:nvPr/>
        </p:nvCxnSpPr>
        <p:spPr>
          <a:xfrm flipV="1">
            <a:off x="3124200" y="4001293"/>
            <a:ext cx="3999707" cy="1424783"/>
          </a:xfrm>
          <a:prstGeom prst="line">
            <a:avLst/>
          </a:prstGeom>
        </p:spPr>
        <p:style>
          <a:lnRef idx="2">
            <a:schemeClr val="accent2"/>
          </a:lnRef>
          <a:fillRef idx="0">
            <a:schemeClr val="accent2"/>
          </a:fillRef>
          <a:effectRef idx="1">
            <a:schemeClr val="accent2"/>
          </a:effectRef>
          <a:fontRef idx="minor">
            <a:schemeClr val="tx1"/>
          </a:fontRef>
        </p:style>
      </p:cxnSp>
      <p:cxnSp>
        <p:nvCxnSpPr>
          <p:cNvPr id="107" name="Straight Connector 106"/>
          <p:cNvCxnSpPr/>
          <p:nvPr/>
        </p:nvCxnSpPr>
        <p:spPr>
          <a:xfrm>
            <a:off x="6895307" y="2628900"/>
            <a:ext cx="686593" cy="18669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6" name="Straight Connector 95"/>
          <p:cNvCxnSpPr>
            <a:endCxn id="13345" idx="3"/>
          </p:cNvCxnSpPr>
          <p:nvPr/>
        </p:nvCxnSpPr>
        <p:spPr>
          <a:xfrm flipV="1">
            <a:off x="4762500" y="5525293"/>
            <a:ext cx="2132807" cy="234158"/>
          </a:xfrm>
          <a:prstGeom prst="line">
            <a:avLst/>
          </a:prstGeom>
        </p:spPr>
        <p:style>
          <a:lnRef idx="2">
            <a:schemeClr val="accent2"/>
          </a:lnRef>
          <a:fillRef idx="0">
            <a:schemeClr val="accent2"/>
          </a:fillRef>
          <a:effectRef idx="1">
            <a:schemeClr val="accent2"/>
          </a:effectRef>
          <a:fontRef idx="minor">
            <a:schemeClr val="tx1"/>
          </a:fontRef>
        </p:style>
      </p:cxnSp>
      <p:cxnSp>
        <p:nvCxnSpPr>
          <p:cNvPr id="95" name="Straight Connector 94"/>
          <p:cNvCxnSpPr>
            <a:stCxn id="13340" idx="0"/>
          </p:cNvCxnSpPr>
          <p:nvPr/>
        </p:nvCxnSpPr>
        <p:spPr>
          <a:xfrm flipV="1">
            <a:off x="6057900" y="2590800"/>
            <a:ext cx="304800" cy="2743200"/>
          </a:xfrm>
          <a:prstGeom prst="line">
            <a:avLst/>
          </a:prstGeom>
        </p:spPr>
        <p:style>
          <a:lnRef idx="2">
            <a:schemeClr val="accent2"/>
          </a:lnRef>
          <a:fillRef idx="0">
            <a:schemeClr val="accent2"/>
          </a:fillRef>
          <a:effectRef idx="1">
            <a:schemeClr val="accent2"/>
          </a:effectRef>
          <a:fontRef idx="minor">
            <a:schemeClr val="tx1"/>
          </a:fontRef>
        </p:style>
      </p:cxnSp>
      <p:sp>
        <p:nvSpPr>
          <p:cNvPr id="13323" name="Rectangle 11"/>
          <p:cNvSpPr>
            <a:spLocks noGrp="1" noChangeArrowheads="1"/>
          </p:cNvSpPr>
          <p:nvPr>
            <p:ph type="title"/>
          </p:nvPr>
        </p:nvSpPr>
        <p:spPr>
          <a:xfrm>
            <a:off x="1828800" y="152400"/>
            <a:ext cx="5486400" cy="1036638"/>
          </a:xfrm>
        </p:spPr>
        <p:txBody>
          <a:bodyPr>
            <a:normAutofit/>
          </a:bodyPr>
          <a:lstStyle/>
          <a:p>
            <a:pPr eaLnBrk="1" hangingPunct="1"/>
            <a:r>
              <a:rPr lang="en-US" sz="2800" b="1" dirty="0">
                <a:latin typeface="Cambria" pitchFamily="18" charset="0"/>
              </a:rPr>
              <a:t>Innovation</a:t>
            </a:r>
            <a:r>
              <a:rPr lang="en-US" sz="2800" b="1" dirty="0">
                <a:latin typeface="Cambria" pitchFamily="18" charset="0"/>
              </a:rPr>
              <a:t> &amp; Entrepreneurship Eco-System</a:t>
            </a:r>
          </a:p>
        </p:txBody>
      </p:sp>
      <p:sp>
        <p:nvSpPr>
          <p:cNvPr id="13328" name="Oval 16"/>
          <p:cNvSpPr>
            <a:spLocks noChangeArrowheads="1"/>
          </p:cNvSpPr>
          <p:nvPr/>
        </p:nvSpPr>
        <p:spPr bwMode="auto">
          <a:xfrm>
            <a:off x="1295400" y="30480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29" name="Text Box 17"/>
          <p:cNvSpPr txBox="1">
            <a:spLocks noChangeArrowheads="1"/>
          </p:cNvSpPr>
          <p:nvPr/>
        </p:nvSpPr>
        <p:spPr bwMode="auto">
          <a:xfrm>
            <a:off x="1219200" y="3381375"/>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Policy Regulation</a:t>
            </a:r>
          </a:p>
        </p:txBody>
      </p:sp>
      <p:sp>
        <p:nvSpPr>
          <p:cNvPr id="13330" name="Oval 18"/>
          <p:cNvSpPr>
            <a:spLocks noChangeArrowheads="1"/>
          </p:cNvSpPr>
          <p:nvPr/>
        </p:nvSpPr>
        <p:spPr bwMode="auto">
          <a:xfrm>
            <a:off x="6019800" y="13716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31" name="Text Box 19"/>
          <p:cNvSpPr txBox="1">
            <a:spLocks noChangeArrowheads="1"/>
          </p:cNvSpPr>
          <p:nvPr/>
        </p:nvSpPr>
        <p:spPr bwMode="auto">
          <a:xfrm>
            <a:off x="5943600" y="17526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Finance</a:t>
            </a:r>
          </a:p>
        </p:txBody>
      </p:sp>
      <p:sp>
        <p:nvSpPr>
          <p:cNvPr id="13332" name="Oval 20"/>
          <p:cNvSpPr>
            <a:spLocks noChangeArrowheads="1"/>
          </p:cNvSpPr>
          <p:nvPr/>
        </p:nvSpPr>
        <p:spPr bwMode="auto">
          <a:xfrm>
            <a:off x="3505200" y="53340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33" name="Text Box 21"/>
          <p:cNvSpPr txBox="1">
            <a:spLocks noChangeArrowheads="1"/>
          </p:cNvSpPr>
          <p:nvPr/>
        </p:nvSpPr>
        <p:spPr bwMode="auto">
          <a:xfrm>
            <a:off x="3429000" y="57594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Business</a:t>
            </a:r>
          </a:p>
        </p:txBody>
      </p:sp>
      <p:sp>
        <p:nvSpPr>
          <p:cNvPr id="13334" name="Oval 22"/>
          <p:cNvSpPr>
            <a:spLocks noChangeArrowheads="1"/>
          </p:cNvSpPr>
          <p:nvPr/>
        </p:nvSpPr>
        <p:spPr bwMode="auto">
          <a:xfrm>
            <a:off x="1828800" y="15240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35" name="Text Box 23"/>
          <p:cNvSpPr txBox="1">
            <a:spLocks noChangeArrowheads="1"/>
          </p:cNvSpPr>
          <p:nvPr/>
        </p:nvSpPr>
        <p:spPr bwMode="auto">
          <a:xfrm>
            <a:off x="1676400" y="194945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Infrastructure</a:t>
            </a:r>
          </a:p>
        </p:txBody>
      </p:sp>
      <p:sp>
        <p:nvSpPr>
          <p:cNvPr id="13338" name="Text Box 26"/>
          <p:cNvSpPr txBox="1">
            <a:spLocks noChangeArrowheads="1"/>
          </p:cNvSpPr>
          <p:nvPr/>
        </p:nvSpPr>
        <p:spPr bwMode="auto">
          <a:xfrm>
            <a:off x="3581400" y="46482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dirty="0">
                <a:solidFill>
                  <a:srgbClr val="FFFFFF"/>
                </a:solidFill>
                <a:latin typeface="Calibri" pitchFamily="34" charset="0"/>
              </a:rPr>
              <a:t>Skills</a:t>
            </a:r>
          </a:p>
        </p:txBody>
      </p:sp>
      <p:sp>
        <p:nvSpPr>
          <p:cNvPr id="13340" name="Oval 28"/>
          <p:cNvSpPr>
            <a:spLocks noChangeArrowheads="1"/>
          </p:cNvSpPr>
          <p:nvPr/>
        </p:nvSpPr>
        <p:spPr bwMode="auto">
          <a:xfrm>
            <a:off x="5410200" y="53340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41" name="Text Box 29"/>
          <p:cNvSpPr txBox="1">
            <a:spLocks noChangeArrowheads="1"/>
          </p:cNvSpPr>
          <p:nvPr/>
        </p:nvSpPr>
        <p:spPr bwMode="auto">
          <a:xfrm>
            <a:off x="5334000" y="5743575"/>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Entrepreneurs</a:t>
            </a:r>
          </a:p>
        </p:txBody>
      </p:sp>
      <p:sp>
        <p:nvSpPr>
          <p:cNvPr id="13344" name="Line 32"/>
          <p:cNvSpPr>
            <a:spLocks noChangeShapeType="1"/>
          </p:cNvSpPr>
          <p:nvPr/>
        </p:nvSpPr>
        <p:spPr bwMode="auto">
          <a:xfrm>
            <a:off x="2438400" y="5105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5" name="Oval 33"/>
          <p:cNvSpPr>
            <a:spLocks noChangeArrowheads="1"/>
          </p:cNvSpPr>
          <p:nvPr/>
        </p:nvSpPr>
        <p:spPr bwMode="auto">
          <a:xfrm>
            <a:off x="6705600" y="44196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46" name="Text Box 34"/>
          <p:cNvSpPr txBox="1">
            <a:spLocks noChangeArrowheads="1"/>
          </p:cNvSpPr>
          <p:nvPr/>
        </p:nvSpPr>
        <p:spPr bwMode="auto">
          <a:xfrm>
            <a:off x="6629400" y="4845050"/>
            <a:ext cx="1447800" cy="581025"/>
          </a:xfrm>
          <a:prstGeom prst="rect">
            <a:avLst/>
          </a:prstGeom>
          <a:noFill/>
          <a:ln>
            <a:noFill/>
          </a:ln>
          <a:ex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Technology Parks</a:t>
            </a:r>
          </a:p>
        </p:txBody>
      </p:sp>
      <p:sp>
        <p:nvSpPr>
          <p:cNvPr id="13347" name="Oval 35"/>
          <p:cNvSpPr>
            <a:spLocks noChangeArrowheads="1"/>
          </p:cNvSpPr>
          <p:nvPr/>
        </p:nvSpPr>
        <p:spPr bwMode="auto">
          <a:xfrm>
            <a:off x="6934200" y="2895600"/>
            <a:ext cx="1295400" cy="1295400"/>
          </a:xfrm>
          <a:prstGeom prst="ellipse">
            <a:avLst/>
          </a:prstGeom>
          <a:solidFill>
            <a:schemeClr val="tx2">
              <a:lumMod val="60000"/>
              <a:lumOff val="4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endParaRPr lang="en-US">
              <a:solidFill>
                <a:srgbClr val="FFFFFF"/>
              </a:solidFill>
              <a:latin typeface="Calibri" pitchFamily="34" charset="0"/>
            </a:endParaRPr>
          </a:p>
        </p:txBody>
      </p:sp>
      <p:sp>
        <p:nvSpPr>
          <p:cNvPr id="13348" name="Text Box 36"/>
          <p:cNvSpPr txBox="1">
            <a:spLocks noChangeArrowheads="1"/>
          </p:cNvSpPr>
          <p:nvPr/>
        </p:nvSpPr>
        <p:spPr bwMode="auto">
          <a:xfrm>
            <a:off x="6858000" y="33210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Incubators</a:t>
            </a:r>
          </a:p>
        </p:txBody>
      </p:sp>
      <p:sp>
        <p:nvSpPr>
          <p:cNvPr id="13349" name="Oval 37"/>
          <p:cNvSpPr>
            <a:spLocks noChangeArrowheads="1"/>
          </p:cNvSpPr>
          <p:nvPr/>
        </p:nvSpPr>
        <p:spPr bwMode="auto">
          <a:xfrm>
            <a:off x="1828800" y="4724400"/>
            <a:ext cx="12954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13350" name="Text Box 38"/>
          <p:cNvSpPr txBox="1">
            <a:spLocks noChangeArrowheads="1"/>
          </p:cNvSpPr>
          <p:nvPr/>
        </p:nvSpPr>
        <p:spPr bwMode="auto">
          <a:xfrm>
            <a:off x="1752600" y="51816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a:solidFill>
                  <a:srgbClr val="FFFFFF"/>
                </a:solidFill>
                <a:latin typeface="Calibri" pitchFamily="34" charset="0"/>
              </a:rPr>
              <a:t>Academia</a:t>
            </a:r>
          </a:p>
        </p:txBody>
      </p:sp>
      <p:sp>
        <p:nvSpPr>
          <p:cNvPr id="13362" name="Line 50"/>
          <p:cNvSpPr>
            <a:spLocks noChangeShapeType="1"/>
          </p:cNvSpPr>
          <p:nvPr/>
        </p:nvSpPr>
        <p:spPr bwMode="auto">
          <a:xfrm flipV="1">
            <a:off x="4495800" y="3962400"/>
            <a:ext cx="457200" cy="4572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3" name="Line 51"/>
          <p:cNvSpPr>
            <a:spLocks noChangeShapeType="1"/>
          </p:cNvSpPr>
          <p:nvPr/>
        </p:nvSpPr>
        <p:spPr bwMode="auto">
          <a:xfrm flipH="1" flipV="1">
            <a:off x="4495800" y="4191000"/>
            <a:ext cx="533400" cy="3810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4" name="Line 52"/>
          <p:cNvSpPr>
            <a:spLocks noChangeShapeType="1"/>
          </p:cNvSpPr>
          <p:nvPr/>
        </p:nvSpPr>
        <p:spPr bwMode="auto">
          <a:xfrm flipV="1">
            <a:off x="5105400" y="4114800"/>
            <a:ext cx="0" cy="3810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 name="Straight Connector 2"/>
          <p:cNvCxnSpPr/>
          <p:nvPr/>
        </p:nvCxnSpPr>
        <p:spPr>
          <a:xfrm flipV="1">
            <a:off x="3048000" y="2286000"/>
            <a:ext cx="3009900" cy="152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3" name="Straight Connector 82"/>
          <p:cNvCxnSpPr>
            <a:stCxn id="13328" idx="7"/>
            <a:endCxn id="70" idx="2"/>
          </p:cNvCxnSpPr>
          <p:nvPr/>
        </p:nvCxnSpPr>
        <p:spPr>
          <a:xfrm flipV="1">
            <a:off x="2401093" y="2628900"/>
            <a:ext cx="1180307" cy="608807"/>
          </a:xfrm>
          <a:prstGeom prst="line">
            <a:avLst/>
          </a:prstGeom>
        </p:spPr>
        <p:style>
          <a:lnRef idx="2">
            <a:schemeClr val="accent2"/>
          </a:lnRef>
          <a:fillRef idx="0">
            <a:schemeClr val="accent2"/>
          </a:fillRef>
          <a:effectRef idx="1">
            <a:schemeClr val="accent2"/>
          </a:effectRef>
          <a:fontRef idx="minor">
            <a:schemeClr val="tx1"/>
          </a:fontRef>
        </p:style>
      </p:cxnSp>
      <p:cxnSp>
        <p:nvCxnSpPr>
          <p:cNvPr id="84" name="Straight Connector 83"/>
          <p:cNvCxnSpPr/>
          <p:nvPr/>
        </p:nvCxnSpPr>
        <p:spPr>
          <a:xfrm>
            <a:off x="2057400" y="4343400"/>
            <a:ext cx="3733800" cy="10287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5" name="Straight Connector 84"/>
          <p:cNvCxnSpPr>
            <a:stCxn id="13349" idx="7"/>
          </p:cNvCxnSpPr>
          <p:nvPr/>
        </p:nvCxnSpPr>
        <p:spPr>
          <a:xfrm flipV="1">
            <a:off x="2934493" y="2590801"/>
            <a:ext cx="3542507" cy="2323306"/>
          </a:xfrm>
          <a:prstGeom prst="line">
            <a:avLst/>
          </a:prstGeom>
        </p:spPr>
        <p:style>
          <a:lnRef idx="2">
            <a:schemeClr val="accent2"/>
          </a:lnRef>
          <a:fillRef idx="0">
            <a:schemeClr val="accent2"/>
          </a:fillRef>
          <a:effectRef idx="1">
            <a:schemeClr val="accent2"/>
          </a:effectRef>
          <a:fontRef idx="minor">
            <a:schemeClr val="tx1"/>
          </a:fontRef>
        </p:style>
      </p:cxnSp>
      <p:cxnSp>
        <p:nvCxnSpPr>
          <p:cNvPr id="86" name="Straight Connector 85"/>
          <p:cNvCxnSpPr/>
          <p:nvPr/>
        </p:nvCxnSpPr>
        <p:spPr>
          <a:xfrm>
            <a:off x="2590800" y="3764965"/>
            <a:ext cx="4343400" cy="6935"/>
          </a:xfrm>
          <a:prstGeom prst="line">
            <a:avLst/>
          </a:prstGeom>
        </p:spPr>
        <p:style>
          <a:lnRef idx="2">
            <a:schemeClr val="accent2"/>
          </a:lnRef>
          <a:fillRef idx="0">
            <a:schemeClr val="accent2"/>
          </a:fillRef>
          <a:effectRef idx="1">
            <a:schemeClr val="accent2"/>
          </a:effectRef>
          <a:fontRef idx="minor">
            <a:schemeClr val="tx1"/>
          </a:fontRef>
        </p:style>
      </p:cxnSp>
      <p:cxnSp>
        <p:nvCxnSpPr>
          <p:cNvPr id="87" name="Straight Connector 86"/>
          <p:cNvCxnSpPr/>
          <p:nvPr/>
        </p:nvCxnSpPr>
        <p:spPr>
          <a:xfrm>
            <a:off x="3810000" y="3200400"/>
            <a:ext cx="533400" cy="0"/>
          </a:xfrm>
          <a:prstGeom prst="line">
            <a:avLst/>
          </a:prstGeom>
        </p:spPr>
        <p:style>
          <a:lnRef idx="2">
            <a:schemeClr val="accent2"/>
          </a:lnRef>
          <a:fillRef idx="0">
            <a:schemeClr val="accent2"/>
          </a:fillRef>
          <a:effectRef idx="1">
            <a:schemeClr val="accent2"/>
          </a:effectRef>
          <a:fontRef idx="minor">
            <a:schemeClr val="tx1"/>
          </a:fontRef>
        </p:style>
      </p:cxnSp>
      <p:sp>
        <p:nvSpPr>
          <p:cNvPr id="65" name="Oval 5"/>
          <p:cNvSpPr>
            <a:spLocks noChangeArrowheads="1"/>
          </p:cNvSpPr>
          <p:nvPr/>
        </p:nvSpPr>
        <p:spPr bwMode="auto">
          <a:xfrm>
            <a:off x="4724400" y="3048000"/>
            <a:ext cx="1676400" cy="1600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rgbClr val="FFFFFF"/>
              </a:solidFill>
              <a:latin typeface="Calibri" pitchFamily="34" charset="0"/>
            </a:endParaRPr>
          </a:p>
        </p:txBody>
      </p:sp>
      <p:sp>
        <p:nvSpPr>
          <p:cNvPr id="66" name="Text Box 6"/>
          <p:cNvSpPr txBox="1">
            <a:spLocks noChangeArrowheads="1"/>
          </p:cNvSpPr>
          <p:nvPr/>
        </p:nvSpPr>
        <p:spPr bwMode="auto">
          <a:xfrm>
            <a:off x="4876800" y="34290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latin typeface="Calibri" pitchFamily="34" charset="0"/>
              </a:rPr>
              <a:t>Human ingenuity</a:t>
            </a:r>
          </a:p>
        </p:txBody>
      </p:sp>
      <p:sp>
        <p:nvSpPr>
          <p:cNvPr id="69" name="Oval 9"/>
          <p:cNvSpPr>
            <a:spLocks noChangeArrowheads="1"/>
          </p:cNvSpPr>
          <p:nvPr/>
        </p:nvSpPr>
        <p:spPr bwMode="auto">
          <a:xfrm>
            <a:off x="5791200" y="3962400"/>
            <a:ext cx="914400" cy="9144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72" name="Oval 28"/>
          <p:cNvSpPr>
            <a:spLocks noChangeArrowheads="1"/>
          </p:cNvSpPr>
          <p:nvPr/>
        </p:nvSpPr>
        <p:spPr bwMode="auto">
          <a:xfrm>
            <a:off x="4419600" y="3962400"/>
            <a:ext cx="914400" cy="9144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73" name="Text Box 29"/>
          <p:cNvSpPr txBox="1">
            <a:spLocks noChangeArrowheads="1"/>
          </p:cNvSpPr>
          <p:nvPr/>
        </p:nvSpPr>
        <p:spPr bwMode="auto">
          <a:xfrm>
            <a:off x="4191000" y="423545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dirty="0">
                <a:solidFill>
                  <a:srgbClr val="FFFFFF"/>
                </a:solidFill>
                <a:latin typeface="Calibri" pitchFamily="34" charset="0"/>
              </a:rPr>
              <a:t>Skills</a:t>
            </a:r>
          </a:p>
        </p:txBody>
      </p:sp>
      <p:sp>
        <p:nvSpPr>
          <p:cNvPr id="74" name="Text Box 12"/>
          <p:cNvSpPr txBox="1">
            <a:spLocks noChangeArrowheads="1"/>
          </p:cNvSpPr>
          <p:nvPr/>
        </p:nvSpPr>
        <p:spPr bwMode="auto">
          <a:xfrm>
            <a:off x="5562600" y="423545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dirty="0">
                <a:solidFill>
                  <a:srgbClr val="FFFFFF"/>
                </a:solidFill>
                <a:latin typeface="Calibri" pitchFamily="34" charset="0"/>
              </a:rPr>
              <a:t>Innovation</a:t>
            </a:r>
          </a:p>
        </p:txBody>
      </p:sp>
      <p:cxnSp>
        <p:nvCxnSpPr>
          <p:cNvPr id="94" name="Straight Connector 93"/>
          <p:cNvCxnSpPr>
            <a:endCxn id="13332" idx="0"/>
          </p:cNvCxnSpPr>
          <p:nvPr/>
        </p:nvCxnSpPr>
        <p:spPr>
          <a:xfrm>
            <a:off x="2895600" y="2628900"/>
            <a:ext cx="1257300" cy="2705100"/>
          </a:xfrm>
          <a:prstGeom prst="line">
            <a:avLst/>
          </a:prstGeom>
        </p:spPr>
        <p:style>
          <a:lnRef idx="2">
            <a:schemeClr val="accent2"/>
          </a:lnRef>
          <a:fillRef idx="0">
            <a:schemeClr val="accent2"/>
          </a:fillRef>
          <a:effectRef idx="1">
            <a:schemeClr val="accent2"/>
          </a:effectRef>
          <a:fontRef idx="minor">
            <a:schemeClr val="tx1"/>
          </a:fontRef>
        </p:style>
      </p:cxnSp>
      <p:sp>
        <p:nvSpPr>
          <p:cNvPr id="70" name="Oval 13"/>
          <p:cNvSpPr>
            <a:spLocks noChangeArrowheads="1"/>
          </p:cNvSpPr>
          <p:nvPr/>
        </p:nvSpPr>
        <p:spPr bwMode="auto">
          <a:xfrm>
            <a:off x="3581400" y="1676400"/>
            <a:ext cx="1981200" cy="19050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rgbClr val="FFFFFF"/>
              </a:solidFill>
              <a:latin typeface="Calibri" pitchFamily="34" charset="0"/>
            </a:endParaRPr>
          </a:p>
        </p:txBody>
      </p:sp>
      <p:sp>
        <p:nvSpPr>
          <p:cNvPr id="71" name="Text Box 14"/>
          <p:cNvSpPr txBox="1">
            <a:spLocks noChangeArrowheads="1"/>
          </p:cNvSpPr>
          <p:nvPr/>
        </p:nvSpPr>
        <p:spPr bwMode="auto">
          <a:xfrm>
            <a:off x="3581400" y="2438400"/>
            <a:ext cx="1981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solidFill>
                  <a:srgbClr val="FFFFFF"/>
                </a:solidFill>
                <a:latin typeface="Calibri" pitchFamily="34" charset="0"/>
              </a:rPr>
              <a:t>Social and Economic Wealth Creation</a:t>
            </a:r>
          </a:p>
        </p:txBody>
      </p:sp>
      <p:sp>
        <p:nvSpPr>
          <p:cNvPr id="67" name="Oval 7"/>
          <p:cNvSpPr>
            <a:spLocks noChangeArrowheads="1"/>
          </p:cNvSpPr>
          <p:nvPr/>
        </p:nvSpPr>
        <p:spPr bwMode="auto">
          <a:xfrm>
            <a:off x="2895600" y="3048000"/>
            <a:ext cx="1676400" cy="1600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rgbClr val="FFFFFF"/>
              </a:solidFill>
              <a:latin typeface="Calibri" pitchFamily="34" charset="0"/>
            </a:endParaRPr>
          </a:p>
        </p:txBody>
      </p:sp>
      <p:sp>
        <p:nvSpPr>
          <p:cNvPr id="68" name="Text Box 8"/>
          <p:cNvSpPr txBox="1">
            <a:spLocks noChangeArrowheads="1"/>
          </p:cNvSpPr>
          <p:nvPr/>
        </p:nvSpPr>
        <p:spPr bwMode="auto">
          <a:xfrm>
            <a:off x="3048000" y="3595688"/>
            <a:ext cx="1371600" cy="338554"/>
          </a:xfrm>
          <a:prstGeom prst="rect">
            <a:avLst/>
          </a:prstGeom>
          <a:noFill/>
          <a:ln>
            <a:noFill/>
          </a:ln>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dirty="0">
                <a:latin typeface="Calibri" pitchFamily="34" charset="0"/>
              </a:rPr>
              <a:t>Markets</a:t>
            </a:r>
          </a:p>
        </p:txBody>
      </p:sp>
      <p:sp>
        <p:nvSpPr>
          <p:cNvPr id="115" name="Footer Placeholder 4"/>
          <p:cNvSpPr>
            <a:spLocks noGrp="1"/>
          </p:cNvSpPr>
          <p:nvPr>
            <p:ph type="ftr" sz="quarter" idx="11"/>
          </p:nvPr>
        </p:nvSpPr>
        <p:spPr bwMode="auto">
          <a:xfrm>
            <a:off x="0" y="6354041"/>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l" eaLnBrk="1" hangingPunct="1"/>
            <a:r>
              <a:rPr lang="en-US" sz="1400" dirty="0" smtClean="0">
                <a:solidFill>
                  <a:srgbClr val="C00000"/>
                </a:solidFill>
              </a:rPr>
              <a:t>Source : infodev.org                                        idisc.net</a:t>
            </a:r>
          </a:p>
        </p:txBody>
      </p:sp>
      <p:cxnSp>
        <p:nvCxnSpPr>
          <p:cNvPr id="46" name="Straight Connector 45"/>
          <p:cNvCxnSpPr>
            <a:stCxn id="13349" idx="5"/>
            <a:endCxn id="13332" idx="1"/>
          </p:cNvCxnSpPr>
          <p:nvPr/>
        </p:nvCxnSpPr>
        <p:spPr>
          <a:xfrm flipV="1">
            <a:off x="2934493" y="5523707"/>
            <a:ext cx="760414" cy="306386"/>
          </a:xfrm>
          <a:prstGeom prst="line">
            <a:avLst/>
          </a:prstGeom>
        </p:spPr>
        <p:style>
          <a:lnRef idx="2">
            <a:schemeClr val="accent2"/>
          </a:lnRef>
          <a:fillRef idx="0">
            <a:schemeClr val="accent2"/>
          </a:fillRef>
          <a:effectRef idx="1">
            <a:schemeClr val="accent2"/>
          </a:effectRef>
          <a:fontRef idx="minor">
            <a:schemeClr val="tx1"/>
          </a:fontRef>
        </p:style>
      </p:cxnSp>
      <p:cxnSp>
        <p:nvCxnSpPr>
          <p:cNvPr id="53" name="Straight Connector 52"/>
          <p:cNvCxnSpPr>
            <a:endCxn id="13328" idx="4"/>
          </p:cNvCxnSpPr>
          <p:nvPr/>
        </p:nvCxnSpPr>
        <p:spPr>
          <a:xfrm flipH="1" flipV="1">
            <a:off x="1943100" y="4343400"/>
            <a:ext cx="114300" cy="533401"/>
          </a:xfrm>
          <a:prstGeom prst="line">
            <a:avLst/>
          </a:prstGeom>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a:xfrm>
            <a:off x="4724400" y="6214947"/>
            <a:ext cx="731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5" name="Straight Connector 54"/>
          <p:cNvCxnSpPr>
            <a:stCxn id="13332" idx="7"/>
            <a:endCxn id="65" idx="4"/>
          </p:cNvCxnSpPr>
          <p:nvPr/>
        </p:nvCxnSpPr>
        <p:spPr>
          <a:xfrm flipV="1">
            <a:off x="4610893" y="4648200"/>
            <a:ext cx="951707" cy="875507"/>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0931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0275" y="1600200"/>
            <a:ext cx="8229600" cy="4525963"/>
          </a:xfrm>
          <a:noFill/>
        </p:spPr>
        <p:txBody>
          <a:bodyPr>
            <a:normAutofit/>
          </a:bodyPr>
          <a:lstStyle/>
          <a:p>
            <a:pPr marL="0" indent="0">
              <a:buNone/>
            </a:pPr>
            <a:r>
              <a:rPr lang="en-US" sz="2800" dirty="0">
                <a:latin typeface="Cambria" pitchFamily="18" charset="0"/>
              </a:rPr>
              <a:t>Economic Development?!!</a:t>
            </a:r>
          </a:p>
          <a:p>
            <a:pPr marL="0" indent="0" algn="l">
              <a:buNone/>
            </a:pPr>
            <a:endParaRPr lang="en-US" sz="2800" dirty="0">
              <a:latin typeface="Cambria" pitchFamily="18" charset="0"/>
            </a:endParaRPr>
          </a:p>
        </p:txBody>
      </p:sp>
      <p:sp>
        <p:nvSpPr>
          <p:cNvPr id="6" name="Oval Callout 5"/>
          <p:cNvSpPr/>
          <p:nvPr/>
        </p:nvSpPr>
        <p:spPr>
          <a:xfrm>
            <a:off x="218900" y="3226417"/>
            <a:ext cx="4205302" cy="3402983"/>
          </a:xfrm>
          <a:prstGeom prst="wedgeEllipseCallout">
            <a:avLst>
              <a:gd name="adj1" fmla="val -26218"/>
              <a:gd name="adj2" fmla="val 115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Cambria" pitchFamily="18" charset="0"/>
              </a:rPr>
              <a:t>Ok, </a:t>
            </a:r>
            <a:r>
              <a:rPr lang="en-US" sz="4000" dirty="0">
                <a:latin typeface="Cambria" pitchFamily="18" charset="0"/>
              </a:rPr>
              <a:t>establish an incubator</a:t>
            </a:r>
          </a:p>
          <a:p>
            <a:pPr algn="ctr"/>
            <a:endParaRPr lang="en-US" dirty="0">
              <a:latin typeface="Cambria" pitchFamily="18" charset="0"/>
            </a:endParaRPr>
          </a:p>
        </p:txBody>
      </p:sp>
    </p:spTree>
    <p:extLst>
      <p:ext uri="{BB962C8B-B14F-4D97-AF65-F5344CB8AC3E}">
        <p14:creationId xmlns:p14="http://schemas.microsoft.com/office/powerpoint/2010/main" val="11690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143" y="445911"/>
            <a:ext cx="3410857" cy="5878689"/>
          </a:xfrm>
          <a:prstGeom prst="rect">
            <a:avLst/>
          </a:prstGeom>
        </p:spPr>
      </p:pic>
      <p:sp>
        <p:nvSpPr>
          <p:cNvPr id="9" name="Oval Callout 8"/>
          <p:cNvSpPr/>
          <p:nvPr/>
        </p:nvSpPr>
        <p:spPr>
          <a:xfrm rot="15288809">
            <a:off x="748882" y="-86349"/>
            <a:ext cx="2932685" cy="3686121"/>
          </a:xfrm>
          <a:prstGeom prst="wedgeEllipseCallout">
            <a:avLst>
              <a:gd name="adj1" fmla="val -41419"/>
              <a:gd name="adj2" fmla="val 9616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2400" b="1" dirty="0" smtClean="0">
                <a:latin typeface="Cambria" pitchFamily="18" charset="0"/>
              </a:rPr>
              <a:t>Finally I established the Incubator, Now the economy of the country is fixed.</a:t>
            </a:r>
            <a:endParaRPr lang="en-US" sz="2400" b="1" dirty="0">
              <a:latin typeface="Cambria" pitchFamily="18" charset="0"/>
            </a:endParaRPr>
          </a:p>
        </p:txBody>
      </p:sp>
    </p:spTree>
    <p:extLst>
      <p:ext uri="{BB962C8B-B14F-4D97-AF65-F5344CB8AC3E}">
        <p14:creationId xmlns:p14="http://schemas.microsoft.com/office/powerpoint/2010/main" val="8571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162301"/>
            <a:ext cx="4029075" cy="5619499"/>
          </a:xfrm>
          <a:prstGeom prst="rect">
            <a:avLst/>
          </a:prstGeom>
        </p:spPr>
      </p:pic>
      <p:sp>
        <p:nvSpPr>
          <p:cNvPr id="6" name="Oval Callout 5"/>
          <p:cNvSpPr/>
          <p:nvPr/>
        </p:nvSpPr>
        <p:spPr>
          <a:xfrm rot="15682354">
            <a:off x="778334" y="-267952"/>
            <a:ext cx="2781136" cy="3686121"/>
          </a:xfrm>
          <a:prstGeom prst="wedgeEllipseCallout">
            <a:avLst>
              <a:gd name="adj1" fmla="val -41419"/>
              <a:gd name="adj2" fmla="val 9616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err="1" smtClean="0">
                <a:latin typeface="Cambria" pitchFamily="18" charset="0"/>
              </a:rPr>
              <a:t>Shobaik</a:t>
            </a:r>
            <a:r>
              <a:rPr lang="en-US" sz="2400" b="1" dirty="0" smtClean="0">
                <a:latin typeface="Cambria" pitchFamily="18" charset="0"/>
              </a:rPr>
              <a:t> </a:t>
            </a:r>
            <a:r>
              <a:rPr lang="en-US" sz="2400" b="1" dirty="0" err="1" smtClean="0">
                <a:latin typeface="Cambria" pitchFamily="18" charset="0"/>
              </a:rPr>
              <a:t>Lobaik</a:t>
            </a:r>
            <a:r>
              <a:rPr lang="en-US" sz="2400" b="1" dirty="0" smtClean="0">
                <a:latin typeface="Cambria" pitchFamily="18" charset="0"/>
              </a:rPr>
              <a:t> AL-</a:t>
            </a:r>
            <a:r>
              <a:rPr lang="en-US" sz="3200" b="1" dirty="0" err="1" smtClean="0">
                <a:latin typeface="Cambria" pitchFamily="18" charset="0"/>
              </a:rPr>
              <a:t>Incubtor</a:t>
            </a:r>
            <a:r>
              <a:rPr lang="en-US" sz="3200" b="1" dirty="0" smtClean="0">
                <a:latin typeface="Cambria" pitchFamily="18" charset="0"/>
              </a:rPr>
              <a:t> </a:t>
            </a:r>
            <a:r>
              <a:rPr lang="en-US" sz="2400" b="1" dirty="0" smtClean="0">
                <a:latin typeface="Cambria" pitchFamily="18" charset="0"/>
              </a:rPr>
              <a:t>is Bain </a:t>
            </a:r>
            <a:r>
              <a:rPr lang="en-US" sz="2400" b="1" dirty="0" err="1" smtClean="0">
                <a:latin typeface="Cambria" pitchFamily="18" charset="0"/>
              </a:rPr>
              <a:t>Edaik</a:t>
            </a:r>
            <a:endParaRPr lang="en-US" sz="2400" b="1" dirty="0" smtClean="0">
              <a:latin typeface="Cambria" pitchFamily="18" charset="0"/>
            </a:endParaRPr>
          </a:p>
          <a:p>
            <a:pPr algn="ctr"/>
            <a:endParaRPr lang="en-US" sz="2400" b="1" dirty="0" smtClean="0">
              <a:latin typeface="Cambria" pitchFamily="18" charset="0"/>
            </a:endParaRPr>
          </a:p>
          <a:p>
            <a:pPr algn="ctr"/>
            <a:r>
              <a:rPr lang="en-US" sz="2400" b="1" dirty="0" smtClean="0">
                <a:latin typeface="Cambria" pitchFamily="18" charset="0"/>
              </a:rPr>
              <a:t>You Have Three wishes.</a:t>
            </a:r>
          </a:p>
        </p:txBody>
      </p:sp>
      <p:sp>
        <p:nvSpPr>
          <p:cNvPr id="2" name="Oval Callout 1"/>
          <p:cNvSpPr/>
          <p:nvPr/>
        </p:nvSpPr>
        <p:spPr>
          <a:xfrm>
            <a:off x="218900" y="3226417"/>
            <a:ext cx="4205302" cy="3402983"/>
          </a:xfrm>
          <a:prstGeom prst="wedgeEllipseCallout">
            <a:avLst>
              <a:gd name="adj1" fmla="val -26218"/>
              <a:gd name="adj2" fmla="val 115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itchFamily="34" charset="0"/>
              <a:buChar char="•"/>
            </a:pPr>
            <a:endParaRPr lang="en-US" dirty="0">
              <a:latin typeface="Cambria" pitchFamily="18" charset="0"/>
            </a:endParaRPr>
          </a:p>
          <a:p>
            <a:pPr marL="342900" indent="-342900" algn="ctr">
              <a:buFont typeface="Arial" pitchFamily="34" charset="0"/>
              <a:buChar char="•"/>
            </a:pPr>
            <a:endParaRPr lang="en-US" dirty="0" smtClean="0">
              <a:latin typeface="Cambria" pitchFamily="18" charset="0"/>
            </a:endParaRPr>
          </a:p>
          <a:p>
            <a:pPr algn="ctr"/>
            <a:r>
              <a:rPr lang="en-US" sz="4800" dirty="0" smtClean="0">
                <a:latin typeface="Cambria" pitchFamily="18" charset="0"/>
              </a:rPr>
              <a:t>Objection</a:t>
            </a:r>
            <a:r>
              <a:rPr lang="en-US" dirty="0" smtClean="0">
                <a:latin typeface="Cambria" pitchFamily="18" charset="0"/>
              </a:rPr>
              <a:t>, </a:t>
            </a:r>
            <a:r>
              <a:rPr lang="en-US" sz="2800" dirty="0" smtClean="0">
                <a:latin typeface="Cambria" pitchFamily="18" charset="0"/>
              </a:rPr>
              <a:t>    1000 wishes</a:t>
            </a:r>
            <a:r>
              <a:rPr lang="en-US" dirty="0" smtClean="0">
                <a:latin typeface="Cambria" pitchFamily="18" charset="0"/>
              </a:rPr>
              <a:t>:</a:t>
            </a:r>
            <a:endParaRPr lang="en-US" dirty="0">
              <a:latin typeface="Cambria" pitchFamily="18" charset="0"/>
            </a:endParaRPr>
          </a:p>
          <a:p>
            <a:pPr marL="800100" lvl="1" indent="-342900">
              <a:buFont typeface="Arial" pitchFamily="34" charset="0"/>
              <a:buChar char="•"/>
            </a:pPr>
            <a:r>
              <a:rPr lang="en-US" sz="1600" dirty="0" smtClean="0">
                <a:latin typeface="Cambria" pitchFamily="18" charset="0"/>
              </a:rPr>
              <a:t>New </a:t>
            </a:r>
            <a:r>
              <a:rPr lang="en-US" sz="1600" dirty="0">
                <a:latin typeface="Cambria" pitchFamily="18" charset="0"/>
              </a:rPr>
              <a:t>big companies.</a:t>
            </a:r>
          </a:p>
          <a:p>
            <a:pPr marL="800100" lvl="1" indent="-342900">
              <a:buFont typeface="Arial" pitchFamily="34" charset="0"/>
              <a:buChar char="•"/>
            </a:pPr>
            <a:r>
              <a:rPr lang="en-US" sz="1600" dirty="0">
                <a:latin typeface="Cambria" pitchFamily="18" charset="0"/>
              </a:rPr>
              <a:t>Jobs Creation.</a:t>
            </a:r>
          </a:p>
          <a:p>
            <a:pPr marL="800100" lvl="1" indent="-342900">
              <a:buFont typeface="Arial" pitchFamily="34" charset="0"/>
              <a:buChar char="•"/>
            </a:pPr>
            <a:r>
              <a:rPr lang="en-US" sz="1600" dirty="0">
                <a:latin typeface="Cambria" pitchFamily="18" charset="0"/>
              </a:rPr>
              <a:t>High salaries Jobs</a:t>
            </a:r>
          </a:p>
          <a:p>
            <a:pPr marL="800100" lvl="1" indent="-342900">
              <a:buFont typeface="Arial" pitchFamily="34" charset="0"/>
              <a:buChar char="•"/>
            </a:pPr>
            <a:r>
              <a:rPr lang="en-US" sz="1600" dirty="0">
                <a:latin typeface="Cambria" pitchFamily="18" charset="0"/>
              </a:rPr>
              <a:t>Exports.</a:t>
            </a:r>
          </a:p>
          <a:p>
            <a:pPr marL="800100" lvl="1" indent="-342900">
              <a:buFont typeface="Arial" pitchFamily="34" charset="0"/>
              <a:buChar char="•"/>
            </a:pPr>
            <a:r>
              <a:rPr lang="en-US" sz="1600" dirty="0">
                <a:latin typeface="Cambria" pitchFamily="18" charset="0"/>
              </a:rPr>
              <a:t>Import Substitution.</a:t>
            </a:r>
          </a:p>
          <a:p>
            <a:pPr marL="800100" lvl="1" indent="-342900">
              <a:buFont typeface="Arial" pitchFamily="34" charset="0"/>
              <a:buChar char="•"/>
            </a:pPr>
            <a:r>
              <a:rPr lang="en-US" sz="1600" dirty="0">
                <a:latin typeface="Cambria" pitchFamily="18" charset="0"/>
              </a:rPr>
              <a:t>Value Addition.</a:t>
            </a:r>
          </a:p>
          <a:p>
            <a:pPr marL="800100" lvl="1" indent="-342900">
              <a:buFont typeface="Arial" pitchFamily="34" charset="0"/>
              <a:buChar char="•"/>
            </a:pPr>
            <a:r>
              <a:rPr lang="en-US" sz="1600" dirty="0">
                <a:latin typeface="Cambria" pitchFamily="18" charset="0"/>
              </a:rPr>
              <a:t>Everything.</a:t>
            </a:r>
          </a:p>
          <a:p>
            <a:pPr algn="ctr"/>
            <a:endParaRPr lang="en-US" dirty="0">
              <a:latin typeface="Cambria" pitchFamily="18" charset="0"/>
            </a:endParaRPr>
          </a:p>
        </p:txBody>
      </p:sp>
      <p:sp>
        <p:nvSpPr>
          <p:cNvPr id="3" name="Up Arrow 2"/>
          <p:cNvSpPr/>
          <p:nvPr/>
        </p:nvSpPr>
        <p:spPr>
          <a:xfrm rot="11046397">
            <a:off x="6096000" y="581806"/>
            <a:ext cx="795337"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05882" y="184680"/>
            <a:ext cx="2227879" cy="369332"/>
          </a:xfrm>
          <a:prstGeom prst="rect">
            <a:avLst/>
          </a:prstGeom>
          <a:noFill/>
        </p:spPr>
        <p:txBody>
          <a:bodyPr wrap="square" rtlCol="0">
            <a:spAutoFit/>
          </a:bodyPr>
          <a:lstStyle/>
          <a:p>
            <a:pPr algn="ctr"/>
            <a:r>
              <a:rPr lang="en-US" dirty="0" smtClean="0"/>
              <a:t>Incubator Manager</a:t>
            </a:r>
            <a:endParaRPr lang="en-US" dirty="0"/>
          </a:p>
        </p:txBody>
      </p:sp>
    </p:spTree>
    <p:extLst>
      <p:ext uri="{BB962C8B-B14F-4D97-AF65-F5344CB8AC3E}">
        <p14:creationId xmlns:p14="http://schemas.microsoft.com/office/powerpoint/2010/main" val="16158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mbria" pitchFamily="18" charset="0"/>
              </a:rPr>
              <a:t>Number of jobs will be created in th</a:t>
            </a:r>
            <a:r>
              <a:rPr lang="en-US" dirty="0" smtClean="0">
                <a:latin typeface="Cambria" pitchFamily="18" charset="0"/>
              </a:rPr>
              <a:t>e incubation period.</a:t>
            </a:r>
          </a:p>
          <a:p>
            <a:r>
              <a:rPr lang="en-US" dirty="0" smtClean="0">
                <a:latin typeface="Cambria" pitchFamily="18" charset="0"/>
              </a:rPr>
              <a:t>More jobs will be created after growth. </a:t>
            </a:r>
            <a:endParaRPr lang="en-US" dirty="0">
              <a:latin typeface="Cambria" pitchFamily="18" charset="0"/>
            </a:endParaRPr>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Cambria" pitchFamily="18" charset="0"/>
              </a:rPr>
              <a:t>Creation of sustainable Story </a:t>
            </a:r>
            <a:r>
              <a:rPr lang="en-US" sz="2800" b="1" dirty="0">
                <a:latin typeface="Cambria" pitchFamily="18" charset="0"/>
              </a:rPr>
              <a:t>from Bahrain</a:t>
            </a:r>
            <a:endParaRPr lang="en-US" sz="2800" b="1" dirty="0">
              <a:latin typeface="Cambria" pitchFamily="18" charset="0"/>
            </a:endParaRPr>
          </a:p>
        </p:txBody>
      </p:sp>
    </p:spTree>
    <p:extLst>
      <p:ext uri="{BB962C8B-B14F-4D97-AF65-F5344CB8AC3E}">
        <p14:creationId xmlns:p14="http://schemas.microsoft.com/office/powerpoint/2010/main" val="4001041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ession xmlns="2e9458a7-cf77-4e38-a176-7c00460a51ce">2</Session>
    <Author0 xmlns="2e9458a7-cf77-4e38-a176-7c00460a51ce">Mohammad Allam Al-Qaed</Author0>
    <Organization xmlns="2e9458a7-cf77-4e38-a176-7c00460a51ce">Bahrain Business Incubator Center</Organiz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DAEE60AB10F1439F7E4D68581AA2F8" ma:contentTypeVersion="6" ma:contentTypeDescription="Create a new document." ma:contentTypeScope="" ma:versionID="d77e90180329a6c74e4aed77bdfb5298">
  <xsd:schema xmlns:xsd="http://www.w3.org/2001/XMLSchema" xmlns:xs="http://www.w3.org/2001/XMLSchema" xmlns:p="http://schemas.microsoft.com/office/2006/metadata/properties" xmlns:ns1="http://schemas.microsoft.com/sharepoint/v3" xmlns:ns2="2e9458a7-cf77-4e38-a176-7c00460a51ce" xmlns:ns3="07f874d8-1985-4211-bd75-0b16975e87a8" targetNamespace="http://schemas.microsoft.com/office/2006/metadata/properties" ma:root="true" ma:fieldsID="d1a45afbb746a96cdb01e4d47f085c9b" ns1:_="" ns2:_="" ns3:_="">
    <xsd:import namespace="http://schemas.microsoft.com/sharepoint/v3"/>
    <xsd:import namespace="2e9458a7-cf77-4e38-a176-7c00460a51ce"/>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ession" minOccurs="0"/>
                <xsd:element ref="ns2:Author0" minOccurs="0"/>
                <xsd:element ref="ns2:Organiza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9458a7-cf77-4e38-a176-7c00460a51ce" elementFormDefault="qualified">
    <xsd:import namespace="http://schemas.microsoft.com/office/2006/documentManagement/types"/>
    <xsd:import namespace="http://schemas.microsoft.com/office/infopath/2007/PartnerControls"/>
    <xsd:element name="Session" ma:index="10" nillable="true" ma:displayName="Session" ma:internalName="Session">
      <xsd:simpleType>
        <xsd:restriction base="dms:Number"/>
      </xsd:simpleType>
    </xsd:element>
    <xsd:element name="Author0" ma:index="11" nillable="true" ma:displayName="Author" ma:internalName="Author0">
      <xsd:simpleType>
        <xsd:restriction base="dms:Text">
          <xsd:maxLength value="255"/>
        </xsd:restriction>
      </xsd:simpleType>
    </xsd:element>
    <xsd:element name="Organization" ma:index="12" nillable="true" ma:displayName="Organization" ma:internalName="Organiz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0107B-9EC4-4237-A745-C0C68745AC15}"/>
</file>

<file path=customXml/itemProps2.xml><?xml version="1.0" encoding="utf-8"?>
<ds:datastoreItem xmlns:ds="http://schemas.openxmlformats.org/officeDocument/2006/customXml" ds:itemID="{B83A04DF-9C6D-4E56-BD74-9569A6B90C5F}"/>
</file>

<file path=customXml/itemProps3.xml><?xml version="1.0" encoding="utf-8"?>
<ds:datastoreItem xmlns:ds="http://schemas.openxmlformats.org/officeDocument/2006/customXml" ds:itemID="{C88C79BB-D732-46F0-9140-32A78636DC3E}"/>
</file>

<file path=docProps/app.xml><?xml version="1.0" encoding="utf-8"?>
<Properties xmlns="http://schemas.openxmlformats.org/officeDocument/2006/extended-properties" xmlns:vt="http://schemas.openxmlformats.org/officeDocument/2006/docPropsVTypes">
  <TotalTime>107</TotalTime>
  <Words>595</Words>
  <Application>Microsoft Office PowerPoint</Application>
  <PresentationFormat>On-screen Show (4:3)</PresentationFormat>
  <Paragraphs>137</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Business Incubators  Quick Definition</vt:lpstr>
      <vt:lpstr>Innovation &amp; Entrepreneurship Eco-System</vt:lpstr>
      <vt:lpstr>Innovation &amp; Entrepreneurship Eco-System</vt:lpstr>
      <vt:lpstr>Innovation &amp; Entrepreneurship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out of 50 are from the Arab Region (MENA) </vt:lpstr>
      <vt:lpstr>Recommendation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Business Incubators as a strategic choice for jobs creation</dc:title>
  <dc:creator/>
  <cp:lastModifiedBy>Mohammad Allam Al-Qaed</cp:lastModifiedBy>
  <cp:revision>12</cp:revision>
  <dcterms:created xsi:type="dcterms:W3CDTF">2006-08-16T00:00:00Z</dcterms:created>
  <dcterms:modified xsi:type="dcterms:W3CDTF">2013-10-27T21:23:48Z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0x01010062DAEE60AB10F1439F7E4D68581AA2F8</vt:lpwstr>
  </property>
  <property fmtid="{D5CDD505-2E9C-101B-9397-08002B2CF9AE}" pid="3" name="Order">
    <vt:r8>4100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