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7" r:id="rId1"/>
  </p:sldMasterIdLst>
  <p:notesMasterIdLst>
    <p:notesMasterId r:id="rId15"/>
  </p:notesMasterIdLst>
  <p:sldIdLst>
    <p:sldId id="256" r:id="rId2"/>
    <p:sldId id="278" r:id="rId3"/>
    <p:sldId id="280" r:id="rId4"/>
    <p:sldId id="326" r:id="rId5"/>
    <p:sldId id="284" r:id="rId6"/>
    <p:sldId id="287" r:id="rId7"/>
    <p:sldId id="289" r:id="rId8"/>
    <p:sldId id="298" r:id="rId9"/>
    <p:sldId id="301" r:id="rId10"/>
    <p:sldId id="307" r:id="rId11"/>
    <p:sldId id="320" r:id="rId12"/>
    <p:sldId id="325" r:id="rId13"/>
    <p:sldId id="31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776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7" Type="http://schemas.openxmlformats.org/officeDocument/2006/relationships/slide" Target="slides/slide6.xml"/><Relationship Id="rId20" Type="http://schemas.openxmlformats.org/officeDocument/2006/relationships/tableStyles" Target="tableStyles.xml"/><Relationship Id="rId16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918C3-5B5C-E54B-9143-883721F97B7F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CEFEA-C76C-494E-BEB7-3AC20154F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36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Global youth unemployment is estimated to stand at 73.4 million in 2013</a:t>
            </a:r>
          </a:p>
          <a:p>
            <a:r>
              <a:rPr lang="en-US" dirty="0" smtClean="0"/>
              <a:t>Increase of 3.5 million since 2007 and 0.8 million above the level in 2011</a:t>
            </a:r>
          </a:p>
          <a:p>
            <a:r>
              <a:rPr lang="en-US" dirty="0" smtClean="0"/>
              <a:t>Global youth unemployment rate decreased from 12.7 per cent in 2009 to 12.3 per cent in 2011, but increased again to 12.6 per cent in 2013</a:t>
            </a:r>
          </a:p>
          <a:p>
            <a:r>
              <a:rPr lang="en-US" dirty="0" smtClean="0"/>
              <a:t>By 2018, global youth unemployment rate is projected to rise to 12.8 per cent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564E5-61F2-478A-AC4B-7B56CA76934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9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Consequences: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 smtClean="0"/>
              <a:t>Little progress has been made in reducing youth unemployment</a:t>
            </a:r>
            <a:endParaRPr lang="en-GB" sz="11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Economic and social costs of unemployment, long-term unemployment, discouragement and widespread low-quality jobs for young people continue to rise and undermine economies’ growth potential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Current youth generation has to be less selective about type of job they accept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Youth are increasingly employed in non-standard jobs, including temporary employment and part-time work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BE" sz="8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Missmatch</a:t>
            </a:r>
            <a:r>
              <a:rPr lang="fr-BE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fr-BE" sz="8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skills</a:t>
            </a:r>
            <a:r>
              <a:rPr lang="fr-BE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GB" sz="800" dirty="0" err="1" smtClean="0"/>
              <a:t>Overeducation</a:t>
            </a:r>
            <a:r>
              <a:rPr lang="en-GB" sz="800" dirty="0" smtClean="0"/>
              <a:t> and </a:t>
            </a:r>
            <a:r>
              <a:rPr lang="en-GB" sz="800" dirty="0" err="1" smtClean="0"/>
              <a:t>undereducation</a:t>
            </a:r>
            <a:r>
              <a:rPr lang="en-GB" sz="800" dirty="0" smtClean="0"/>
              <a:t> </a:t>
            </a:r>
            <a:endParaRPr lang="en-GB" sz="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564E5-61F2-478A-AC4B-7B56CA7693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just"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tx1"/>
                </a:solidFill>
              </a:rPr>
              <a:t>Considerable Progress made in education, but universal access and better quality education STILL needed</a:t>
            </a:r>
          </a:p>
          <a:p>
            <a:pPr marL="274320" lvl="1" indent="0" algn="just">
              <a:buNone/>
            </a:pPr>
            <a:endParaRPr lang="en-GB" sz="2400" b="1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tx1"/>
                </a:solidFill>
              </a:rPr>
              <a:t>Better links between education, training and the world of work</a:t>
            </a:r>
          </a:p>
          <a:p>
            <a:pPr marL="274320" lvl="1" indent="0" algn="just">
              <a:buNone/>
            </a:pPr>
            <a:endParaRPr lang="en-GB" sz="2400" b="1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tx1"/>
                </a:solidFill>
              </a:rPr>
              <a:t>Apprenticeship and other work experience programmes are effective IN preparing young people for the labour market</a:t>
            </a:r>
          </a:p>
          <a:p>
            <a:pPr marL="274320" lvl="1" indent="0" algn="just">
              <a:buNone/>
            </a:pPr>
            <a:endParaRPr lang="en-GB" sz="2400" b="1" dirty="0" smtClean="0">
              <a:solidFill>
                <a:schemeClr val="tx1"/>
              </a:solidFill>
            </a:endParaRPr>
          </a:p>
          <a:p>
            <a:pPr marL="365760" lvl="4" algn="just">
              <a:buSzPct val="85000"/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</a:rPr>
              <a:t>Employment services</a:t>
            </a:r>
          </a:p>
          <a:p>
            <a:pPr marL="228600" lvl="4" indent="0" algn="just">
              <a:buSzPct val="85000"/>
              <a:buNone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65760" lvl="4" algn="just">
              <a:buSzPct val="85000"/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</a:rPr>
              <a:t>Promoting youth entrepreneurship as a career option </a:t>
            </a:r>
          </a:p>
          <a:p>
            <a:pPr marL="228600" lvl="4" indent="0" algn="just">
              <a:buSzPct val="85000"/>
              <a:buNone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65760" lvl="4" algn="just">
              <a:buSzPct val="85000"/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</a:rPr>
              <a:t>Cooperatives and social economy provide opportunities for youth </a:t>
            </a:r>
          </a:p>
          <a:p>
            <a:pPr marL="228600" lvl="4" indent="0" algn="just">
              <a:buSzPct val="85000"/>
              <a:buNone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65760" lvl="4" algn="just">
              <a:buSzPct val="85000"/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tx1"/>
                </a:solidFill>
              </a:rPr>
              <a:t>Much more to be done on social dialogue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564E5-61F2-478A-AC4B-7B56CA7693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34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8FBD48-D505-B549-82AF-770C7F491297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161794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fld id="{3E9637F3-D4FC-8F4B-AF51-76FC1354E8CE}" type="slidenum">
              <a:rPr lang="en-GB" sz="1200" smtClean="0">
                <a:cs typeface="+mn-cs"/>
              </a:rPr>
              <a:pPr algn="r">
                <a:defRPr/>
              </a:pPr>
              <a:t>8</a:t>
            </a:fld>
            <a:endParaRPr lang="en-GB" sz="1200" smtClean="0">
              <a:cs typeface="+mn-cs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791" y="4174309"/>
            <a:ext cx="6029979" cy="4114361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cs typeface="+mn-cs"/>
              </a:rPr>
              <a:t>Government cannot create a society that is positive for youth on its own. Real progress depends on everyone playing their part: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Young people</a:t>
            </a:r>
            <a:r>
              <a:rPr lang="en-GB" smtClean="0">
                <a:cs typeface="+mn-cs"/>
              </a:rPr>
              <a:t> – taking responsibility, making the most of every opportunity available, and speaking up on issues they care about.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Parents, carers and families</a:t>
            </a:r>
            <a:r>
              <a:rPr lang="en-GB" smtClean="0">
                <a:cs typeface="+mn-cs"/>
              </a:rPr>
              <a:t> – having the primary responsibility and influence to nurture young people through to adulthood.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Other adults</a:t>
            </a:r>
            <a:r>
              <a:rPr lang="en-GB" smtClean="0">
                <a:cs typeface="+mn-cs"/>
              </a:rPr>
              <a:t> – informally or formally in their role as Community leaders or volunteers, taking an interest in the lives of their young people and being positive role models.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The media</a:t>
            </a:r>
            <a:r>
              <a:rPr lang="en-GB" smtClean="0">
                <a:cs typeface="+mn-cs"/>
              </a:rPr>
              <a:t> – taking responsibility for the impact of the images of young people that they promote.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Businesses</a:t>
            </a:r>
            <a:r>
              <a:rPr lang="en-GB" smtClean="0">
                <a:cs typeface="+mn-cs"/>
              </a:rPr>
              <a:t> – building partnerships through which to give time, expertise, and money to projects to support young people.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Teachers</a:t>
            </a:r>
            <a:r>
              <a:rPr lang="en-GB" smtClean="0">
                <a:cs typeface="+mn-cs"/>
              </a:rPr>
              <a:t> – helping young people aspire and attain, and working in partnership with other services to address early any barriers they face.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Youth workers </a:t>
            </a:r>
            <a:r>
              <a:rPr lang="en-GB" smtClean="0">
                <a:cs typeface="+mn-cs"/>
              </a:rPr>
              <a:t>– in voluntary and statutory organisations, supporting young people</a:t>
            </a:r>
            <a:r>
              <a:rPr lang="ja-JP" altLang="en-GB" smtClean="0">
                <a:latin typeface="Arial"/>
                <a:cs typeface="+mn-cs"/>
              </a:rPr>
              <a:t>’</a:t>
            </a:r>
            <a:r>
              <a:rPr lang="en-GB" smtClean="0">
                <a:cs typeface="+mn-cs"/>
              </a:rPr>
              <a:t>s personal and social development and helping them develop strong aspirations. 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Other professionals </a:t>
            </a:r>
            <a:r>
              <a:rPr lang="en-GB" smtClean="0">
                <a:cs typeface="+mn-cs"/>
              </a:rPr>
              <a:t>– providing specialist early help to young people to address issues and stop them escalating and causing harm.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Local authorities – </a:t>
            </a:r>
            <a:r>
              <a:rPr lang="en-GB" smtClean="0">
                <a:cs typeface="+mn-cs"/>
              </a:rPr>
              <a:t>having the primary responsibility for improving young people</a:t>
            </a:r>
            <a:r>
              <a:rPr lang="ja-JP" altLang="en-GB" smtClean="0">
                <a:latin typeface="Arial"/>
                <a:cs typeface="+mn-cs"/>
              </a:rPr>
              <a:t>’</a:t>
            </a:r>
            <a:r>
              <a:rPr lang="en-GB" smtClean="0">
                <a:cs typeface="+mn-cs"/>
              </a:rPr>
              <a:t>s outcomes and commissioning appropriate services.</a:t>
            </a:r>
            <a:r>
              <a:rPr lang="en-GB" b="1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Other commissioners – </a:t>
            </a:r>
            <a:r>
              <a:rPr lang="en-GB" smtClean="0">
                <a:cs typeface="+mn-cs"/>
              </a:rPr>
              <a:t>having a</a:t>
            </a:r>
            <a:r>
              <a:rPr lang="en-GB" b="1" smtClean="0">
                <a:cs typeface="+mn-cs"/>
              </a:rPr>
              <a:t> </a:t>
            </a:r>
            <a:r>
              <a:rPr lang="en-GB" smtClean="0">
                <a:cs typeface="+mn-cs"/>
              </a:rPr>
              <a:t>responsibility for specific outcomes such as crime and health outcomes</a:t>
            </a:r>
            <a:r>
              <a:rPr lang="en-GB" b="1" smtClean="0">
                <a:cs typeface="+mn-cs"/>
              </a:rPr>
              <a:t> </a:t>
            </a:r>
            <a:r>
              <a:rPr lang="en-GB" smtClean="0">
                <a:cs typeface="+mn-cs"/>
              </a:rPr>
              <a:t>for young people.</a:t>
            </a:r>
            <a:endParaRPr lang="en-GB" b="1" smtClean="0">
              <a:cs typeface="+mn-cs"/>
            </a:endParaRPr>
          </a:p>
          <a:p>
            <a:pPr eaLnBrk="1" hangingPunct="1">
              <a:defRPr/>
            </a:pPr>
            <a:r>
              <a:rPr lang="en-GB" b="1" smtClean="0">
                <a:cs typeface="+mn-cs"/>
              </a:rPr>
              <a:t>Government </a:t>
            </a:r>
            <a:r>
              <a:rPr lang="en-GB" smtClean="0">
                <a:cs typeface="+mn-cs"/>
              </a:rPr>
              <a:t>– promoting new ways of working, facilitating reform, and monitoring overall progress.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8BCB35-EADD-3A4D-9A31-7E2510C73F1B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167938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fld id="{4236ECD5-B6FA-144C-83BB-19E010F0C7A3}" type="slidenum">
              <a:rPr lang="en-GB" sz="1200" smtClean="0">
                <a:cs typeface="+mn-cs"/>
              </a:rPr>
              <a:pPr algn="r">
                <a:defRPr/>
              </a:pPr>
              <a:t>9</a:t>
            </a:fld>
            <a:endParaRPr lang="en-GB" sz="1200" smtClean="0">
              <a:cs typeface="+mn-cs"/>
            </a:endParaRPr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240103"/>
            <a:ext cx="5866618" cy="4114361"/>
          </a:xfrm>
        </p:spPr>
        <p:txBody>
          <a:bodyPr/>
          <a:lstStyle/>
          <a:p>
            <a:pPr marL="177800" indent="-177800" eaLnBrk="1" hangingPunct="1">
              <a:spcBef>
                <a:spcPct val="0"/>
              </a:spcBef>
              <a:defRPr/>
            </a:pPr>
            <a:r>
              <a:rPr lang="en-GB" i="1" smtClean="0">
                <a:cs typeface="+mn-cs"/>
              </a:rPr>
              <a:t>Positive for Youth </a:t>
            </a:r>
            <a:r>
              <a:rPr lang="en-GB" smtClean="0">
                <a:cs typeface="+mn-cs"/>
              </a:rPr>
              <a:t>promotes local leadership and encourages local cross </a:t>
            </a:r>
          </a:p>
          <a:p>
            <a:pPr marL="177800" indent="-177800" eaLnBrk="1" hangingPunct="1">
              <a:spcBef>
                <a:spcPct val="0"/>
              </a:spcBef>
              <a:defRPr/>
            </a:pPr>
            <a:r>
              <a:rPr lang="en-GB" smtClean="0">
                <a:cs typeface="+mn-cs"/>
              </a:rPr>
              <a:t>sector partnership. It does not tell local areas what kind of services to fund or </a:t>
            </a:r>
          </a:p>
          <a:p>
            <a:pPr marL="177800" indent="-177800" eaLnBrk="1" hangingPunct="1">
              <a:spcBef>
                <a:spcPct val="0"/>
              </a:spcBef>
              <a:defRPr/>
            </a:pPr>
            <a:r>
              <a:rPr lang="en-GB" smtClean="0">
                <a:cs typeface="+mn-cs"/>
              </a:rPr>
              <a:t>deliver to young people. This is a matter for local partners in response to local </a:t>
            </a:r>
          </a:p>
          <a:p>
            <a:pPr marL="177800" indent="-177800" eaLnBrk="1" hangingPunct="1">
              <a:spcBef>
                <a:spcPct val="0"/>
              </a:spcBef>
              <a:defRPr/>
            </a:pPr>
            <a:r>
              <a:rPr lang="en-GB" smtClean="0">
                <a:cs typeface="+mn-cs"/>
              </a:rPr>
              <a:t>needs and priorities. But it does identify the principles of a high quality local </a:t>
            </a:r>
          </a:p>
          <a:p>
            <a:pPr marL="177800" indent="-177800" eaLnBrk="1" hangingPunct="1">
              <a:spcBef>
                <a:spcPct val="0"/>
              </a:spcBef>
              <a:defRPr/>
            </a:pPr>
            <a:r>
              <a:rPr lang="en-GB" smtClean="0">
                <a:cs typeface="+mn-cs"/>
              </a:rPr>
              <a:t>system of support:</a:t>
            </a:r>
          </a:p>
          <a:p>
            <a:pPr marL="177800" indent="-17780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GB" smtClean="0">
                <a:cs typeface="+mn-cs"/>
              </a:rPr>
              <a:t>a more positive place and active role for young people in society with more recognition and celebration of their achievements;</a:t>
            </a:r>
          </a:p>
          <a:p>
            <a:pPr marL="177800" indent="-17780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GB" smtClean="0">
                <a:cs typeface="+mn-cs"/>
              </a:rPr>
              <a:t>a stronger focus on supporting whole families while respecting and nurturing young people</a:t>
            </a:r>
            <a:r>
              <a:rPr lang="ja-JP" altLang="en-GB" smtClean="0">
                <a:latin typeface="Arial"/>
                <a:cs typeface="+mn-cs"/>
              </a:rPr>
              <a:t>’</a:t>
            </a:r>
            <a:r>
              <a:rPr lang="en-GB" smtClean="0">
                <a:cs typeface="+mn-cs"/>
              </a:rPr>
              <a:t>s growing sense of independence and personal responsibility;</a:t>
            </a:r>
          </a:p>
          <a:p>
            <a:pPr marL="177800" indent="-17780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GB" smtClean="0">
                <a:cs typeface="+mn-cs"/>
              </a:rPr>
              <a:t>a greater acceptance of responsibility in communities, including business communities, for the engagement and wellbeing of their young people and the sustainability of local provision;</a:t>
            </a:r>
          </a:p>
          <a:p>
            <a:pPr marL="177800" indent="-17780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GB" smtClean="0">
                <a:cs typeface="+mn-cs"/>
              </a:rPr>
              <a:t>a more integrated approach across different commissioners, professions, and providers of both publicly and non-publicly funded services, to release cost savings and ensure all young people get the support they need; </a:t>
            </a:r>
          </a:p>
          <a:p>
            <a:pPr marL="177800" indent="-17780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GB" smtClean="0">
                <a:cs typeface="+mn-cs"/>
              </a:rPr>
              <a:t>a stronger focus for public funding on evidence-based early help for the most disadvantaged and vulnerable young people; </a:t>
            </a:r>
          </a:p>
          <a:p>
            <a:pPr marL="177800" indent="-17780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GB" smtClean="0">
                <a:cs typeface="+mn-cs"/>
              </a:rPr>
              <a:t>a more contestable market for publicly funded services with a stronger focus on results; and</a:t>
            </a:r>
          </a:p>
          <a:p>
            <a:pPr marL="177800" indent="-17780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GB" smtClean="0">
                <a:cs typeface="+mn-cs"/>
              </a:rPr>
              <a:t>a more enterprising and innovative voluntary and community sector able to demonstrate its impact and secure diverse sources of income.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0558CD-631B-2B45-A93D-A8C6E3D58F2E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180226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fld id="{B293D8DC-A84B-E344-8A48-26C77DDB851F}" type="slidenum">
              <a:rPr lang="en-GB" sz="1200" smtClean="0">
                <a:cs typeface="+mn-cs"/>
              </a:rPr>
              <a:pPr algn="r">
                <a:defRPr/>
              </a:pPr>
              <a:t>10</a:t>
            </a:fld>
            <a:endParaRPr lang="en-GB" sz="1200" smtClean="0">
              <a:cs typeface="+mn-cs"/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975" y="4174309"/>
            <a:ext cx="6246193" cy="4114361"/>
          </a:xfrm>
        </p:spPr>
        <p:txBody>
          <a:bodyPr/>
          <a:lstStyle/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sz="1100" i="1" smtClean="0">
                <a:cs typeface="+mn-cs"/>
              </a:rPr>
              <a:t>Positive for Youth </a:t>
            </a:r>
            <a:r>
              <a:rPr lang="en-GB" sz="1100" smtClean="0">
                <a:cs typeface="+mn-cs"/>
              </a:rPr>
              <a:t>recognises the expertise of a wide range of community, faith, and 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sz="1100" smtClean="0">
                <a:cs typeface="+mn-cs"/>
              </a:rPr>
              <a:t>other voluntary organisations in improving education, health, and other outcomes – often 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sz="1100" smtClean="0">
                <a:cs typeface="+mn-cs"/>
              </a:rPr>
              <a:t>independent of public funding. They can be particularly good at reaching young people 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sz="1100" smtClean="0">
                <a:cs typeface="+mn-cs"/>
              </a:rPr>
              <a:t>who are reluctant to engage with statutory agencies. The financial climate means that 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sz="1100" smtClean="0">
                <a:cs typeface="+mn-cs"/>
              </a:rPr>
              <a:t>many VCSOs are having to work hard and develop innovative approaches to maintain </a:t>
            </a:r>
          </a:p>
          <a:p>
            <a:pPr marL="171450" indent="-171450" eaLnBrk="1" hangingPunct="1">
              <a:spcBef>
                <a:spcPct val="0"/>
              </a:spcBef>
              <a:spcAft>
                <a:spcPct val="50000"/>
              </a:spcAft>
              <a:defRPr/>
            </a:pPr>
            <a:r>
              <a:rPr lang="en-GB" sz="1100" smtClean="0">
                <a:cs typeface="+mn-cs"/>
              </a:rPr>
              <a:t>their activities and services for young people. </a:t>
            </a:r>
            <a:r>
              <a:rPr lang="en-GB" sz="1100" i="1" smtClean="0">
                <a:cs typeface="+mn-cs"/>
              </a:rPr>
              <a:t>Positive for Youth</a:t>
            </a:r>
            <a:r>
              <a:rPr lang="en-GB" sz="1100" smtClean="0">
                <a:cs typeface="+mn-cs"/>
              </a:rPr>
              <a:t>: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sz="1100" smtClean="0">
                <a:cs typeface="+mn-cs"/>
              </a:rPr>
              <a:t>Gives the VCS a stronger voice</a:t>
            </a:r>
          </a:p>
          <a:p>
            <a:pPr marL="171450" indent="-171450" eaLnBrk="1" hangingPunct="1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en-GB" sz="1100" smtClean="0">
                <a:cs typeface="+mn-cs"/>
              </a:rPr>
              <a:t>We will continue to work with VCSOs that contributed to </a:t>
            </a:r>
            <a:r>
              <a:rPr lang="en-GB" sz="1100" i="1" smtClean="0">
                <a:cs typeface="+mn-cs"/>
              </a:rPr>
              <a:t>Positive for Youth, </a:t>
            </a:r>
            <a:r>
              <a:rPr lang="en-GB" sz="1100" smtClean="0">
                <a:cs typeface="+mn-cs"/>
              </a:rPr>
              <a:t>including through the DfE</a:t>
            </a:r>
            <a:r>
              <a:rPr lang="ja-JP" altLang="en-GB" sz="1100" smtClean="0">
                <a:latin typeface="Arial"/>
                <a:cs typeface="+mn-cs"/>
              </a:rPr>
              <a:t>’</a:t>
            </a:r>
            <a:r>
              <a:rPr lang="en-GB" sz="1100" smtClean="0">
                <a:cs typeface="+mn-cs"/>
              </a:rPr>
              <a:t>s strategic partner, Catalyst, funded to April 2013</a:t>
            </a:r>
          </a:p>
          <a:p>
            <a:pPr marL="171450" indent="-171450" eaLnBrk="1" hangingPunct="1">
              <a:spcBef>
                <a:spcPct val="0"/>
              </a:spcBef>
              <a:spcAft>
                <a:spcPct val="50000"/>
              </a:spcAft>
              <a:buFontTx/>
              <a:buChar char="•"/>
              <a:defRPr/>
            </a:pPr>
            <a:r>
              <a:rPr lang="en-GB" sz="1100" smtClean="0">
                <a:cs typeface="+mn-cs"/>
              </a:rPr>
              <a:t>The Youth Action Group is bringing together government Ministers from nine departments with leaders of a number of the largest youth VCSOs to discuss the needs of disadvantaged young people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sz="1100" smtClean="0">
                <a:cs typeface="+mn-cs"/>
              </a:rPr>
              <a:t>Promotes more open public services </a:t>
            </a:r>
          </a:p>
          <a:p>
            <a:pPr marL="171450" indent="-171450" eaLnBrk="1" hangingPunct="1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en-GB" sz="1100" smtClean="0">
                <a:cs typeface="+mn-cs"/>
              </a:rPr>
              <a:t>The Localism Act creates the right to bid to take over the running of LA services</a:t>
            </a:r>
          </a:p>
          <a:p>
            <a:pPr marL="171450" indent="-171450" eaLnBrk="1" hangingPunct="1">
              <a:spcBef>
                <a:spcPct val="0"/>
              </a:spcBef>
              <a:spcAft>
                <a:spcPct val="50000"/>
              </a:spcAft>
              <a:buFontTx/>
              <a:buChar char="•"/>
              <a:defRPr/>
            </a:pPr>
            <a:r>
              <a:rPr lang="en-GB" sz="1100" smtClean="0">
                <a:cs typeface="+mn-cs"/>
              </a:rPr>
              <a:t>We will consult in early 2012 on revised statutory guidance to clarify expectation on LAs – including to consider and grow role of VCSOs in delivering public services</a:t>
            </a:r>
          </a:p>
          <a:p>
            <a:pPr marL="171450" indent="-171450" eaLnBrk="1" hangingPunct="1">
              <a:spcBef>
                <a:spcPct val="0"/>
              </a:spcBef>
              <a:defRPr/>
            </a:pPr>
            <a:r>
              <a:rPr lang="en-GB" sz="1100" smtClean="0">
                <a:cs typeface="+mn-cs"/>
              </a:rPr>
              <a:t>Supports innovation and growth by</a:t>
            </a:r>
          </a:p>
          <a:p>
            <a:pPr marL="171450" indent="-171450" eaLnBrk="1" hangingPunct="1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en-GB" sz="1100" smtClean="0">
                <a:cs typeface="+mn-cs"/>
              </a:rPr>
              <a:t>helping VCSOs demonstrate their impact through new standards for evidence, and work to develop a new outcomes framework (including signposts to range of tools) </a:t>
            </a:r>
          </a:p>
          <a:p>
            <a:pPr marL="171450" indent="-171450" eaLnBrk="1" hangingPunct="1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en-GB" sz="1100" smtClean="0">
                <a:cs typeface="+mn-cs"/>
              </a:rPr>
              <a:t>encouraging LAs and their staff to look at new forms of delivery of services of young people, including mutuals and joint venture partnerships with voluntary sector charities</a:t>
            </a:r>
          </a:p>
          <a:p>
            <a:pPr marL="171450" indent="-171450" eaLnBrk="1" hangingPunct="1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en-GB" sz="1100" smtClean="0">
                <a:cs typeface="+mn-cs"/>
              </a:rPr>
              <a:t>Increasing access to the capital VCSOs need to grow by helping them understand and access social investment</a:t>
            </a:r>
          </a:p>
          <a:p>
            <a:pPr marL="171450" indent="-171450" eaLnBrk="1" hangingPunct="1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en-GB" sz="1100" smtClean="0">
                <a:cs typeface="+mn-cs"/>
              </a:rPr>
              <a:t>funding Business in the Community to broker the engagement of more businesses to support VCSOs</a:t>
            </a:r>
            <a:r>
              <a:rPr lang="ja-JP" altLang="en-GB" sz="1100" smtClean="0">
                <a:latin typeface="Arial"/>
                <a:cs typeface="+mn-cs"/>
              </a:rPr>
              <a:t>’</a:t>
            </a:r>
            <a:r>
              <a:rPr lang="en-GB" sz="1100" smtClean="0">
                <a:cs typeface="+mn-cs"/>
              </a:rPr>
              <a:t> work with young people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GB" sz="1100" smtClean="0">
                <a:cs typeface="+mn-cs"/>
              </a:rPr>
              <a:t>Myplace and National Citizen Service present opportunities for VCSOs to lead or take part in innovative partnership-based approaches to supporting young people</a:t>
            </a:r>
            <a:endParaRPr lang="en-US" sz="1100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10/28/13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5B8-D9C5-419F-913D-2186935717ED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FCD9-7699-43D6-8D62-436E2DD234FF}" type="datetime1">
              <a:rPr lang="en-US" smtClean="0"/>
              <a:pPr/>
              <a:t>10/28/13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10FC3EB-42FB-4C38-8CAE-7A1293B83421}" type="datetime1">
              <a:rPr lang="en-US" smtClean="0"/>
              <a:pPr/>
              <a:t>10/28/13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917052"/>
            <a:ext cx="9144000" cy="1472184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S2: The </a:t>
            </a:r>
            <a:r>
              <a:rPr lang="en-US" sz="2800" dirty="0"/>
              <a:t>Development of ICT for Job Creation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407218"/>
            <a:ext cx="9144000" cy="82588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Your Development for the career you wish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-54248" y="619898"/>
            <a:ext cx="9198247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ITU Arab Regional Development Forum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b="1" dirty="0" smtClean="0">
                <a:solidFill>
                  <a:schemeClr val="bg1"/>
                </a:solidFill>
              </a:rPr>
              <a:t>(Manama, Kingdom of Bahrain)</a:t>
            </a:r>
            <a:endParaRPr kumimoji="0" lang="en-GB" sz="2000" b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28006" y="5585445"/>
            <a:ext cx="3461347" cy="825882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Khalid </a:t>
            </a:r>
            <a:r>
              <a:rPr lang="en-US" sz="2000" b="1" dirty="0" err="1" smtClean="0">
                <a:solidFill>
                  <a:schemeClr val="tx1"/>
                </a:solidFill>
              </a:rPr>
              <a:t>AlQoud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www.khalidalqoud.com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5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749773"/>
            <a:ext cx="2663825" cy="11255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2800" dirty="0" smtClean="0">
                <a:solidFill>
                  <a:srgbClr val="104F75"/>
                </a:solidFill>
                <a:cs typeface="+mj-cs"/>
              </a:rPr>
              <a:t>What this means for voluntary organisations</a:t>
            </a:r>
          </a:p>
        </p:txBody>
      </p:sp>
      <p:sp>
        <p:nvSpPr>
          <p:cNvPr id="179203" name="AutoShape 4"/>
          <p:cNvSpPr>
            <a:spLocks noChangeArrowheads="1"/>
          </p:cNvSpPr>
          <p:nvPr/>
        </p:nvSpPr>
        <p:spPr bwMode="auto">
          <a:xfrm>
            <a:off x="323850" y="1918255"/>
            <a:ext cx="2663825" cy="936625"/>
          </a:xfrm>
          <a:prstGeom prst="homePlate">
            <a:avLst>
              <a:gd name="adj" fmla="val 50956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Recognition of role in lives of YP</a:t>
            </a:r>
          </a:p>
        </p:txBody>
      </p:sp>
      <p:sp>
        <p:nvSpPr>
          <p:cNvPr id="179204" name="AutoShape 5"/>
          <p:cNvSpPr>
            <a:spLocks noChangeArrowheads="1"/>
          </p:cNvSpPr>
          <p:nvPr/>
        </p:nvSpPr>
        <p:spPr bwMode="auto">
          <a:xfrm>
            <a:off x="323850" y="3166030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A stronger voice</a:t>
            </a:r>
          </a:p>
        </p:txBody>
      </p:sp>
      <p:sp>
        <p:nvSpPr>
          <p:cNvPr id="179205" name="AutoShape 7"/>
          <p:cNvSpPr>
            <a:spLocks noChangeArrowheads="1"/>
          </p:cNvSpPr>
          <p:nvPr/>
        </p:nvSpPr>
        <p:spPr bwMode="auto">
          <a:xfrm>
            <a:off x="323850" y="4413805"/>
            <a:ext cx="2663825" cy="936625"/>
          </a:xfrm>
          <a:prstGeom prst="homePlate">
            <a:avLst>
              <a:gd name="adj" fmla="val 48441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More open public services</a:t>
            </a:r>
          </a:p>
        </p:txBody>
      </p:sp>
      <p:sp>
        <p:nvSpPr>
          <p:cNvPr id="179206" name="AutoShape 8"/>
          <p:cNvSpPr>
            <a:spLocks noChangeArrowheads="1"/>
          </p:cNvSpPr>
          <p:nvPr/>
        </p:nvSpPr>
        <p:spPr bwMode="auto">
          <a:xfrm>
            <a:off x="323850" y="5661580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bg1"/>
                </a:solidFill>
                <a:cs typeface="+mn-cs"/>
              </a:rPr>
              <a:t>Opportunities for innovation and growth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251256" y="933533"/>
            <a:ext cx="2663825" cy="1125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GB" sz="2400" dirty="0" smtClean="0">
                <a:solidFill>
                  <a:srgbClr val="104F75"/>
                </a:solidFill>
              </a:rPr>
              <a:t>What this means for business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3423714" y="4409405"/>
            <a:ext cx="2663825" cy="936625"/>
          </a:xfrm>
          <a:prstGeom prst="homePlate">
            <a:avLst>
              <a:gd name="adj" fmla="val 50956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Business case for supporting youth organisations </a:t>
            </a: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3423714" y="5657180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Opportunities for engagement</a:t>
            </a: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3423714" y="3161630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A responsibility to help YP play positive role in society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3423714" y="1913855"/>
            <a:ext cx="2663825" cy="936625"/>
          </a:xfrm>
          <a:prstGeom prst="homePlate">
            <a:avLst>
              <a:gd name="adj" fmla="val 48441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bg1"/>
                </a:solidFill>
                <a:cs typeface="+mn-cs"/>
              </a:rPr>
              <a:t>Government is tackling youth unemployment</a:t>
            </a: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6288408" y="4389325"/>
            <a:ext cx="2663825" cy="936625"/>
          </a:xfrm>
          <a:prstGeom prst="homePlate">
            <a:avLst>
              <a:gd name="adj" fmla="val 50956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dirty="0" smtClean="0">
                <a:solidFill>
                  <a:schemeClr val="bg1"/>
                </a:solidFill>
                <a:cs typeface="+mn-cs"/>
              </a:rPr>
              <a:t>THE</a:t>
            </a:r>
            <a:endParaRPr lang="en-GB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6288408" y="5637100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dirty="0" smtClean="0">
                <a:solidFill>
                  <a:schemeClr val="bg1"/>
                </a:solidFill>
                <a:cs typeface="+mn-cs"/>
              </a:rPr>
              <a:t>CHANGE</a:t>
            </a:r>
            <a:endParaRPr lang="en-GB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6288408" y="3141550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dirty="0" smtClean="0">
                <a:solidFill>
                  <a:schemeClr val="bg1"/>
                </a:solidFill>
                <a:cs typeface="+mn-cs"/>
              </a:rPr>
              <a:t>ARE</a:t>
            </a:r>
            <a:endParaRPr lang="en-GB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6288408" y="1893775"/>
            <a:ext cx="2663825" cy="936625"/>
          </a:xfrm>
          <a:prstGeom prst="homePlate">
            <a:avLst>
              <a:gd name="adj" fmla="val 48441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dirty="0" smtClean="0">
                <a:solidFill>
                  <a:schemeClr val="bg1"/>
                </a:solidFill>
                <a:cs typeface="+mn-cs"/>
              </a:rPr>
              <a:t>YOU</a:t>
            </a:r>
            <a:endParaRPr lang="en-GB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272730" y="141119"/>
            <a:ext cx="2663825" cy="18978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GB" sz="2400" dirty="0" smtClean="0">
                <a:solidFill>
                  <a:srgbClr val="104F75"/>
                </a:solidFill>
              </a:rPr>
              <a:t>What this means to YOU</a:t>
            </a:r>
          </a:p>
        </p:txBody>
      </p:sp>
    </p:spTree>
    <p:extLst>
      <p:ext uri="{BB962C8B-B14F-4D97-AF65-F5344CB8AC3E}">
        <p14:creationId xmlns:p14="http://schemas.microsoft.com/office/powerpoint/2010/main" val="58919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/>
      <p:bldP spid="179203" grpId="0" animBg="1"/>
      <p:bldP spid="179204" grpId="0" animBg="1"/>
      <p:bldP spid="179205" grpId="0" animBg="1"/>
      <p:bldP spid="179206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26805" y="2509624"/>
            <a:ext cx="8784892" cy="4097036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buFont typeface="Wingdings" charset="0"/>
              <a:buAutoNum type="arabicPeriod"/>
              <a:defRPr/>
            </a:pPr>
            <a:r>
              <a:rPr lang="en-US" sz="3200" dirty="0" smtClean="0">
                <a:cs typeface="+mn-cs"/>
              </a:rPr>
              <a:t>Employability –		 investing in education</a:t>
            </a:r>
          </a:p>
          <a:p>
            <a:pPr marL="609600" indent="-609600" eaLnBrk="1" hangingPunct="1">
              <a:buFont typeface="Wingdings" charset="0"/>
              <a:buAutoNum type="arabicPeriod"/>
              <a:defRPr/>
            </a:pPr>
            <a:r>
              <a:rPr lang="en-US" sz="3200" dirty="0" smtClean="0">
                <a:cs typeface="+mn-cs"/>
              </a:rPr>
              <a:t>Equal opportunities – 	for men and women</a:t>
            </a:r>
          </a:p>
          <a:p>
            <a:pPr marL="609600" indent="-609600" eaLnBrk="1" hangingPunct="1">
              <a:buFont typeface="Wingdings" charset="0"/>
              <a:buAutoNum type="arabicPeriod"/>
              <a:defRPr/>
            </a:pPr>
            <a:r>
              <a:rPr lang="en-US" sz="3200" dirty="0" smtClean="0">
                <a:cs typeface="+mn-cs"/>
              </a:rPr>
              <a:t>Entrepreneurship – 		start and run businesses</a:t>
            </a:r>
          </a:p>
          <a:p>
            <a:pPr marL="609600" indent="-609600" eaLnBrk="1" hangingPunct="1">
              <a:buFont typeface="Wingdings" charset="0"/>
              <a:buAutoNum type="arabicPeriod"/>
              <a:defRPr/>
            </a:pPr>
            <a:r>
              <a:rPr lang="en-US" sz="3200" dirty="0" smtClean="0">
                <a:cs typeface="+mn-cs"/>
              </a:rPr>
              <a:t>Employment creation – 	as part of macroeconomic policy</a:t>
            </a:r>
          </a:p>
          <a:p>
            <a:pPr marL="609600" indent="-609600" eaLnBrk="1" hangingPunct="1">
              <a:buFont typeface="Wingdings" charset="0"/>
              <a:buAutoNum type="arabicPeriod"/>
              <a:defRPr/>
            </a:pPr>
            <a:endParaRPr lang="en-US" sz="3200" dirty="0"/>
          </a:p>
          <a:p>
            <a:pPr marL="0" indent="0" algn="r" eaLnBrk="1" hangingPunct="1">
              <a:buNone/>
              <a:defRPr/>
            </a:pPr>
            <a:r>
              <a:rPr lang="en-US" sz="10400" dirty="0" smtClean="0">
                <a:solidFill>
                  <a:srgbClr val="800000"/>
                </a:solidFill>
                <a:cs typeface="+mn-cs"/>
              </a:rPr>
              <a:t>4E’s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T</a:t>
            </a:r>
            <a:r>
              <a:rPr lang="en-US" dirty="0" smtClean="0">
                <a:cs typeface="+mj-cs"/>
              </a:rPr>
              <a:t>o address youth unemployment</a:t>
            </a:r>
          </a:p>
        </p:txBody>
      </p:sp>
    </p:spTree>
    <p:extLst>
      <p:ext uri="{BB962C8B-B14F-4D97-AF65-F5344CB8AC3E}">
        <p14:creationId xmlns:p14="http://schemas.microsoft.com/office/powerpoint/2010/main" val="3744157650"/>
      </p:ext>
    </p:extLst>
  </p:cSld>
  <p:clrMapOvr>
    <a:masterClrMapping/>
  </p:clrMapOvr>
  <p:transition xmlns:p14="http://schemas.microsoft.com/office/powerpoint/2010/main">
    <p:blinds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11685" y="2616156"/>
            <a:ext cx="8679050" cy="4119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000000"/>
                </a:solidFill>
                <a:cs typeface="+mn-cs"/>
              </a:rPr>
              <a:t>Local and regional action plans for youth employment.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0000"/>
                </a:solidFill>
                <a:cs typeface="+mn-cs"/>
              </a:rPr>
              <a:t>Mobilizing financial resources for youth employment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0000"/>
                </a:solidFill>
                <a:cs typeface="+mn-cs"/>
              </a:rPr>
              <a:t>Linking youth employment with education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0000"/>
                </a:solidFill>
                <a:cs typeface="+mn-cs"/>
              </a:rPr>
              <a:t>Expanding on youth participation in policy and action: </a:t>
            </a:r>
            <a:r>
              <a:rPr lang="ja-JP" altLang="en-US" sz="2800" dirty="0" smtClean="0">
                <a:solidFill>
                  <a:srgbClr val="000000"/>
                </a:solidFill>
                <a:latin typeface="Arial"/>
                <a:cs typeface="+mn-cs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cs typeface="+mn-cs"/>
              </a:rPr>
              <a:t>No decision making without youth participating</a:t>
            </a:r>
            <a:r>
              <a:rPr lang="ja-JP" altLang="en-US" sz="2800" dirty="0" smtClean="0">
                <a:solidFill>
                  <a:srgbClr val="000000"/>
                </a:solidFill>
                <a:latin typeface="Arial"/>
                <a:cs typeface="+mn-cs"/>
              </a:rPr>
              <a:t>”</a:t>
            </a:r>
            <a:endParaRPr lang="en-US" sz="2800" dirty="0" smtClean="0">
              <a:solidFill>
                <a:srgbClr val="000000"/>
              </a:solidFill>
              <a:cs typeface="+mn-cs"/>
            </a:endParaRPr>
          </a:p>
          <a:p>
            <a:pPr eaLnBrk="1" hangingPunct="1">
              <a:defRPr/>
            </a:pPr>
            <a:endParaRPr lang="en-US" sz="2800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future needs</a:t>
            </a:r>
            <a:endParaRPr lang="en-US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950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792288"/>
            <a:ext cx="8229600" cy="14239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Let’s start </a:t>
            </a:r>
            <a:br>
              <a:rPr lang="en-US" dirty="0" smtClean="0">
                <a:cs typeface="+mj-cs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cs typeface="+mj-cs"/>
              </a:rPr>
              <a:t>The Youth Employment Network (YEN)</a:t>
            </a:r>
          </a:p>
        </p:txBody>
      </p:sp>
    </p:spTree>
    <p:extLst>
      <p:ext uri="{BB962C8B-B14F-4D97-AF65-F5344CB8AC3E}">
        <p14:creationId xmlns:p14="http://schemas.microsoft.com/office/powerpoint/2010/main" val="104449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6804" y="1678125"/>
            <a:ext cx="8694171" cy="4236386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en-US" b="1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560070" lvl="1" indent="-28575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800000"/>
                </a:solidFill>
                <a:latin typeface="Cambria"/>
                <a:cs typeface="Cambria"/>
              </a:rPr>
              <a:t>75 million 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young people are unemployed worldwide</a:t>
            </a:r>
          </a:p>
          <a:p>
            <a:pPr marL="560070" lvl="1" indent="-285750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Globally young people are on average nearly </a:t>
            </a:r>
            <a:r>
              <a:rPr lang="en-US" sz="2400" b="1" dirty="0">
                <a:solidFill>
                  <a:srgbClr val="800000"/>
                </a:solidFill>
                <a:latin typeface="Cambria"/>
                <a:cs typeface="Cambria"/>
              </a:rPr>
              <a:t>three times more likely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than adults to be unemployed</a:t>
            </a:r>
          </a:p>
          <a:p>
            <a:pPr marL="560070" lvl="1" indent="-28575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800000"/>
                </a:solidFill>
                <a:latin typeface="Cambria"/>
                <a:cs typeface="Cambria"/>
              </a:rPr>
              <a:t>Four out of every ten 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unemployed worldwide is a young women or </a:t>
            </a:r>
            <a:r>
              <a:rPr lang="en-US" sz="2400" dirty="0" smtClean="0">
                <a:solidFill>
                  <a:srgbClr val="000000"/>
                </a:solidFill>
                <a:latin typeface="Cambria"/>
                <a:cs typeface="Cambria"/>
              </a:rPr>
              <a:t>man</a:t>
            </a:r>
          </a:p>
          <a:p>
            <a:pPr marL="560070" lvl="1" indent="-285750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Over </a:t>
            </a:r>
            <a:r>
              <a:rPr lang="en-US" sz="2400" b="1" dirty="0">
                <a:solidFill>
                  <a:srgbClr val="800000"/>
                </a:solidFill>
                <a:latin typeface="Cambria"/>
                <a:cs typeface="Cambria"/>
              </a:rPr>
              <a:t>1.2 billion 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people in the world between 15 and 24 years of age  </a:t>
            </a:r>
          </a:p>
          <a:p>
            <a:pPr marL="560070" lvl="1" indent="-28575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800000"/>
                </a:solidFill>
                <a:latin typeface="Cambria"/>
                <a:cs typeface="Cambria"/>
              </a:rPr>
              <a:t>40 % 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of the world's unemployed are young </a:t>
            </a:r>
            <a:r>
              <a:rPr lang="en-US" sz="2400" dirty="0" smtClean="0">
                <a:solidFill>
                  <a:srgbClr val="000000"/>
                </a:solidFill>
                <a:latin typeface="Cambria"/>
                <a:cs typeface="Cambria"/>
              </a:rPr>
              <a:t>people</a:t>
            </a:r>
            <a:endParaRPr lang="en-US" sz="2400" i="1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1296162" lvl="6" indent="-285750">
              <a:defRPr/>
            </a:pPr>
            <a:endParaRPr lang="en-US" sz="2400" dirty="0">
              <a:solidFill>
                <a:srgbClr val="000000"/>
              </a:solidFill>
              <a:latin typeface="Cambria"/>
              <a:cs typeface="Cambria"/>
            </a:endParaRPr>
          </a:p>
          <a:p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chemeClr val="bg1"/>
                </a:solidFill>
              </a:rPr>
              <a:t>Today Facts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4239" y="6229718"/>
            <a:ext cx="59840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Source: ILO, Trends Econometric Models, February 2013.</a:t>
            </a:r>
          </a:p>
        </p:txBody>
      </p:sp>
    </p:spTree>
    <p:extLst>
      <p:ext uri="{BB962C8B-B14F-4D97-AF65-F5344CB8AC3E}">
        <p14:creationId xmlns:p14="http://schemas.microsoft.com/office/powerpoint/2010/main" val="157085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BE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BE" dirty="0">
              <a:latin typeface="Times New Roman" pitchFamily="18" charset="0"/>
              <a:cs typeface="Times New Roman" pitchFamily="18" charset="0"/>
            </a:endParaRPr>
          </a:p>
          <a:p>
            <a:endParaRPr lang="fr-BE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BE" dirty="0">
              <a:latin typeface="Times New Roman" pitchFamily="18" charset="0"/>
              <a:cs typeface="Times New Roman" pitchFamily="18" charset="0"/>
            </a:endParaRPr>
          </a:p>
          <a:p>
            <a:endParaRPr lang="fr-BE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BE" dirty="0">
              <a:latin typeface="Times New Roman" pitchFamily="18" charset="0"/>
              <a:cs typeface="Times New Roman" pitchFamily="18" charset="0"/>
            </a:endParaRPr>
          </a:p>
          <a:p>
            <a:endParaRPr lang="fr-BE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BE" dirty="0">
              <a:latin typeface="Times New Roman" pitchFamily="18" charset="0"/>
              <a:cs typeface="Times New Roman" pitchFamily="18" charset="0"/>
            </a:endParaRPr>
          </a:p>
          <a:p>
            <a:endParaRPr lang="fr-BE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BE" dirty="0">
              <a:latin typeface="Times New Roman" pitchFamily="18" charset="0"/>
              <a:cs typeface="Times New Roman" pitchFamily="18" charset="0"/>
            </a:endParaRPr>
          </a:p>
          <a:p>
            <a:endParaRPr lang="fr-BE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BE" dirty="0">
              <a:latin typeface="Times New Roman" pitchFamily="18" charset="0"/>
              <a:cs typeface="Times New Roman" pitchFamily="18" charset="0"/>
            </a:endParaRPr>
          </a:p>
          <a:p>
            <a:endParaRPr lang="fr-BE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BE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fr-B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GB" sz="3000" dirty="0" smtClean="0"/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 smtClean="0"/>
              <a:t>Source</a:t>
            </a:r>
            <a:r>
              <a:rPr lang="en-US" sz="4800" dirty="0"/>
              <a:t>: ILO, Trends Econometric Models, February 2013.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GB" sz="3000" dirty="0" smtClean="0"/>
              <a:t> </a:t>
            </a:r>
          </a:p>
          <a:p>
            <a:endParaRPr lang="en-US" sz="3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69456" cy="122334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3300" b="1" dirty="0" smtClean="0">
                <a:solidFill>
                  <a:schemeClr val="bg1"/>
                </a:solidFill>
                <a:cs typeface="Times New Roman" pitchFamily="18" charset="0"/>
              </a:rPr>
              <a:t>Global </a:t>
            </a:r>
            <a:r>
              <a:rPr lang="en-GB" sz="2700" b="1" dirty="0" smtClean="0">
                <a:solidFill>
                  <a:schemeClr val="bg1"/>
                </a:solidFill>
                <a:cs typeface="Times New Roman" pitchFamily="18" charset="0"/>
              </a:rPr>
              <a:t>youth </a:t>
            </a:r>
            <a:r>
              <a:rPr lang="en-GB" sz="2700" b="1" dirty="0">
                <a:solidFill>
                  <a:schemeClr val="bg1"/>
                </a:solidFill>
                <a:cs typeface="Times New Roman" pitchFamily="18" charset="0"/>
              </a:rPr>
              <a:t>unemployment </a:t>
            </a:r>
            <a:r>
              <a:rPr lang="en-GB" sz="2700" b="1" dirty="0" smtClean="0">
                <a:solidFill>
                  <a:schemeClr val="bg1"/>
                </a:solidFill>
                <a:cs typeface="Times New Roman" pitchFamily="18" charset="0"/>
              </a:rPr>
              <a:t>and </a:t>
            </a:r>
            <a:r>
              <a:rPr lang="en-GB" sz="2700" b="1" dirty="0">
                <a:solidFill>
                  <a:schemeClr val="bg1"/>
                </a:solidFill>
                <a:cs typeface="Times New Roman" pitchFamily="18" charset="0"/>
              </a:rPr>
              <a:t>unemployment rate, 1991-2013</a:t>
            </a:r>
            <a:r>
              <a:rPr lang="en-GB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80" y="1411986"/>
            <a:ext cx="8699696" cy="4824536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57200" y="6352143"/>
            <a:ext cx="67098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Source: ILO, Trends Econometric Models, February 2013.</a:t>
            </a:r>
          </a:p>
        </p:txBody>
      </p:sp>
    </p:spTree>
    <p:extLst>
      <p:ext uri="{BB962C8B-B14F-4D97-AF65-F5344CB8AC3E}">
        <p14:creationId xmlns:p14="http://schemas.microsoft.com/office/powerpoint/2010/main" val="413595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Cambria"/>
                <a:cs typeface="Cambria"/>
              </a:rPr>
              <a:t>Bahrain has </a:t>
            </a:r>
            <a:r>
              <a:rPr lang="en-US" sz="3200" b="1" dirty="0">
                <a:solidFill>
                  <a:srgbClr val="000000"/>
                </a:solidFill>
                <a:latin typeface="Cambria"/>
                <a:cs typeface="Cambria"/>
              </a:rPr>
              <a:t>unemployment rate which remained as low as 3.8 % with the number of jobless people going down from 7222 in October to 6788 in </a:t>
            </a:r>
            <a:r>
              <a:rPr lang="en-US" sz="3200" b="1" dirty="0" smtClean="0">
                <a:solidFill>
                  <a:srgbClr val="000000"/>
                </a:solidFill>
                <a:latin typeface="Cambria"/>
                <a:cs typeface="Cambria"/>
              </a:rPr>
              <a:t>December 2012.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Cambria"/>
                <a:cs typeface="Cambria"/>
              </a:rPr>
              <a:t>Mostly Young People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endParaRPr lang="en-US" sz="32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2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914097" y="3978901"/>
            <a:ext cx="37840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rgbClr val="000090"/>
                </a:solidFill>
                <a:latin typeface="+mj-lt"/>
              </a:rPr>
              <a:t>Effects more severe for youth entering the workforce with </a:t>
            </a:r>
            <a:r>
              <a:rPr lang="en-US" b="1" dirty="0">
                <a:solidFill>
                  <a:srgbClr val="000090"/>
                </a:solidFill>
                <a:latin typeface="+mj-lt"/>
              </a:rPr>
              <a:t>education level below </a:t>
            </a:r>
            <a:r>
              <a:rPr lang="en-US" b="1" dirty="0" smtClean="0">
                <a:solidFill>
                  <a:srgbClr val="000090"/>
                </a:solidFill>
                <a:latin typeface="+mj-lt"/>
              </a:rPr>
              <a:t>university </a:t>
            </a:r>
            <a:r>
              <a:rPr lang="en-US" b="1" dirty="0">
                <a:solidFill>
                  <a:srgbClr val="000090"/>
                </a:solidFill>
                <a:latin typeface="+mj-lt"/>
              </a:rPr>
              <a:t>level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725774" y="559635"/>
            <a:ext cx="748454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330200">
              <a:tabLst>
                <a:tab pos="8521700" algn="r"/>
              </a:tabLst>
            </a:pPr>
            <a:r>
              <a:rPr lang="en-US" altLang="de-DE" sz="3200" b="1" dirty="0" smtClean="0">
                <a:solidFill>
                  <a:schemeClr val="bg1"/>
                </a:solidFill>
                <a:latin typeface="+mj-lt"/>
              </a:rPr>
              <a:t>Consequences of youth unemployment</a:t>
            </a:r>
            <a:endParaRPr lang="en-US" altLang="de-DE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914097" y="5030883"/>
            <a:ext cx="378400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r>
              <a:rPr lang="en-GB" dirty="0">
                <a:latin typeface="+mj-lt"/>
              </a:rPr>
              <a:t>Youth are increasingly employed in </a:t>
            </a:r>
            <a:r>
              <a:rPr lang="en-GB" b="1" dirty="0">
                <a:latin typeface="+mj-lt"/>
              </a:rPr>
              <a:t>non-standard jobs, </a:t>
            </a:r>
            <a:r>
              <a:rPr lang="en-GB" dirty="0">
                <a:latin typeface="+mj-lt"/>
              </a:rPr>
              <a:t>including </a:t>
            </a:r>
            <a:r>
              <a:rPr lang="en-GB" b="1" dirty="0">
                <a:latin typeface="+mj-lt"/>
              </a:rPr>
              <a:t>temporary employment and part-time </a:t>
            </a:r>
            <a:r>
              <a:rPr lang="en-GB" b="1" dirty="0" smtClean="0">
                <a:latin typeface="+mj-lt"/>
              </a:rPr>
              <a:t>work</a:t>
            </a:r>
            <a:endParaRPr lang="en-US" b="1" dirty="0">
              <a:latin typeface="+mj-lt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897293" y="2643497"/>
            <a:ext cx="37840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r>
              <a:rPr lang="en-US" dirty="0" smtClean="0">
                <a:latin typeface="+mj-lt"/>
              </a:rPr>
              <a:t>Raise </a:t>
            </a:r>
            <a:r>
              <a:rPr lang="en-US" dirty="0">
                <a:latin typeface="+mj-lt"/>
              </a:rPr>
              <a:t>risk of </a:t>
            </a:r>
            <a:r>
              <a:rPr lang="en-US" b="1" dirty="0">
                <a:latin typeface="+mj-lt"/>
              </a:rPr>
              <a:t>future unemployment </a:t>
            </a:r>
            <a:r>
              <a:rPr lang="en-US" dirty="0">
                <a:latin typeface="+mj-lt"/>
              </a:rPr>
              <a:t>and/or protracted period of </a:t>
            </a:r>
            <a:r>
              <a:rPr lang="en-US" b="1" dirty="0">
                <a:latin typeface="+mj-lt"/>
              </a:rPr>
              <a:t>unstable employment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493441" y="3978902"/>
            <a:ext cx="32412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r>
              <a:rPr lang="en-US" b="1" dirty="0">
                <a:latin typeface="+mj-lt"/>
              </a:rPr>
              <a:t>Valuable work experience </a:t>
            </a:r>
            <a:r>
              <a:rPr lang="en-US" dirty="0">
                <a:latin typeface="+mj-lt"/>
              </a:rPr>
              <a:t>is not acquired and </a:t>
            </a:r>
            <a:r>
              <a:rPr lang="en-US" b="1" dirty="0">
                <a:latin typeface="+mj-lt"/>
              </a:rPr>
              <a:t>professional skills </a:t>
            </a:r>
            <a:r>
              <a:rPr lang="en-US" dirty="0">
                <a:latin typeface="+mj-lt"/>
              </a:rPr>
              <a:t>may erode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97311" y="5008113"/>
            <a:ext cx="324126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  <a:latin typeface="+mj-lt"/>
              </a:rPr>
              <a:t>Is likely </a:t>
            </a:r>
            <a:r>
              <a:rPr lang="en-US" dirty="0">
                <a:solidFill>
                  <a:srgbClr val="000090"/>
                </a:solidFill>
                <a:latin typeface="+mj-lt"/>
              </a:rPr>
              <a:t>to result in </a:t>
            </a:r>
            <a:r>
              <a:rPr lang="en-US" b="1" dirty="0">
                <a:solidFill>
                  <a:srgbClr val="000090"/>
                </a:solidFill>
                <a:latin typeface="+mj-lt"/>
              </a:rPr>
              <a:t>wage scars </a:t>
            </a:r>
            <a:r>
              <a:rPr lang="en-US" dirty="0">
                <a:solidFill>
                  <a:srgbClr val="000090"/>
                </a:solidFill>
                <a:latin typeface="+mj-lt"/>
              </a:rPr>
              <a:t>that continue to </a:t>
            </a:r>
            <a:r>
              <a:rPr lang="en-US" b="1" dirty="0">
                <a:solidFill>
                  <a:srgbClr val="000090"/>
                </a:solidFill>
                <a:latin typeface="+mj-lt"/>
              </a:rPr>
              <a:t>depress</a:t>
            </a:r>
            <a:r>
              <a:rPr lang="en-US" dirty="0">
                <a:solidFill>
                  <a:srgbClr val="000090"/>
                </a:solidFill>
                <a:latin typeface="+mj-lt"/>
              </a:rPr>
              <a:t> </a:t>
            </a:r>
            <a:r>
              <a:rPr lang="en-US" b="1" dirty="0">
                <a:solidFill>
                  <a:srgbClr val="000090"/>
                </a:solidFill>
                <a:latin typeface="+mj-lt"/>
              </a:rPr>
              <a:t>employment </a:t>
            </a:r>
            <a:r>
              <a:rPr lang="en-US" dirty="0">
                <a:solidFill>
                  <a:srgbClr val="000090"/>
                </a:solidFill>
                <a:latin typeface="+mj-lt"/>
              </a:rPr>
              <a:t>and</a:t>
            </a:r>
            <a:r>
              <a:rPr lang="en-US" b="1" dirty="0">
                <a:solidFill>
                  <a:srgbClr val="000090"/>
                </a:solidFill>
                <a:latin typeface="+mj-lt"/>
              </a:rPr>
              <a:t> earnings prospects </a:t>
            </a: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493441" y="2643499"/>
            <a:ext cx="32412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  <a:latin typeface="+mj-lt"/>
              </a:rPr>
              <a:t>Is likely to become </a:t>
            </a:r>
            <a:r>
              <a:rPr lang="en-US" dirty="0">
                <a:solidFill>
                  <a:srgbClr val="000090"/>
                </a:solidFill>
                <a:latin typeface="+mj-lt"/>
              </a:rPr>
              <a:t>more </a:t>
            </a:r>
            <a:r>
              <a:rPr lang="en-US" b="1" dirty="0">
                <a:solidFill>
                  <a:srgbClr val="000090"/>
                </a:solidFill>
                <a:latin typeface="+mj-lt"/>
              </a:rPr>
              <a:t>serious</a:t>
            </a:r>
            <a:r>
              <a:rPr lang="en-US" dirty="0">
                <a:solidFill>
                  <a:srgbClr val="000090"/>
                </a:solidFill>
                <a:latin typeface="+mj-lt"/>
              </a:rPr>
              <a:t> the </a:t>
            </a:r>
            <a:r>
              <a:rPr lang="en-US" b="1" dirty="0">
                <a:solidFill>
                  <a:srgbClr val="000090"/>
                </a:solidFill>
                <a:latin typeface="+mj-lt"/>
              </a:rPr>
              <a:t>longer</a:t>
            </a:r>
            <a:r>
              <a:rPr lang="en-US" dirty="0">
                <a:solidFill>
                  <a:srgbClr val="000090"/>
                </a:solidFill>
                <a:latin typeface="+mj-lt"/>
              </a:rPr>
              <a:t> youth unemployment crisis </a:t>
            </a:r>
            <a:r>
              <a:rPr lang="en-US" b="1" dirty="0" smtClean="0">
                <a:solidFill>
                  <a:srgbClr val="000090"/>
                </a:solidFill>
                <a:latin typeface="+mj-lt"/>
              </a:rPr>
              <a:t>continues</a:t>
            </a:r>
            <a:endParaRPr lang="en-US" dirty="0">
              <a:solidFill>
                <a:srgbClr val="00009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398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0395" y="2131668"/>
            <a:ext cx="8735942" cy="4187745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endParaRPr lang="en-GB" sz="2300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731520" lvl="1" indent="-457200" algn="just">
              <a:buFont typeface="+mj-lt"/>
              <a:buAutoNum type="arabicPeriod"/>
              <a:defRPr/>
            </a:pPr>
            <a:r>
              <a:rPr lang="en-US" sz="2300" dirty="0" smtClean="0">
                <a:solidFill>
                  <a:schemeClr val="tx1"/>
                </a:solidFill>
                <a:latin typeface="Cambria"/>
                <a:cs typeface="Cambria"/>
              </a:rPr>
              <a:t>employment </a:t>
            </a:r>
            <a:r>
              <a:rPr lang="en-US" sz="2300" dirty="0">
                <a:solidFill>
                  <a:schemeClr val="tx1"/>
                </a:solidFill>
                <a:latin typeface="Cambria"/>
                <a:cs typeface="Cambria"/>
              </a:rPr>
              <a:t>and economic policies to increase aggregate demand and improve access to finance; </a:t>
            </a:r>
            <a:endParaRPr lang="en-US" sz="23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marL="731520" lvl="1" indent="-457200" algn="just">
              <a:buFont typeface="+mj-lt"/>
              <a:buAutoNum type="arabicPeriod"/>
              <a:defRPr/>
            </a:pPr>
            <a:r>
              <a:rPr lang="en-US" sz="2300" dirty="0" smtClean="0">
                <a:solidFill>
                  <a:schemeClr val="tx1"/>
                </a:solidFill>
                <a:latin typeface="Cambria"/>
                <a:cs typeface="Cambria"/>
              </a:rPr>
              <a:t>education </a:t>
            </a:r>
            <a:r>
              <a:rPr lang="en-US" sz="2300" dirty="0">
                <a:solidFill>
                  <a:schemeClr val="tx1"/>
                </a:solidFill>
                <a:latin typeface="Cambria"/>
                <a:cs typeface="Cambria"/>
              </a:rPr>
              <a:t>and training to ease the school-to-work transition; </a:t>
            </a:r>
            <a:endParaRPr lang="en-US" sz="23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marL="731520" lvl="1" indent="-457200" algn="just">
              <a:buFont typeface="+mj-lt"/>
              <a:buAutoNum type="arabicPeriod"/>
              <a:defRPr/>
            </a:pPr>
            <a:r>
              <a:rPr lang="en-US" sz="2300" dirty="0" err="1" smtClean="0">
                <a:solidFill>
                  <a:schemeClr val="tx1"/>
                </a:solidFill>
                <a:latin typeface="Cambria"/>
                <a:cs typeface="Cambria"/>
              </a:rPr>
              <a:t>labour</a:t>
            </a:r>
            <a:r>
              <a:rPr lang="en-US" sz="23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2300" dirty="0">
                <a:solidFill>
                  <a:schemeClr val="tx1"/>
                </a:solidFill>
                <a:latin typeface="Cambria"/>
                <a:cs typeface="Cambria"/>
              </a:rPr>
              <a:t>market policies to target employment of disadvantaged youth; </a:t>
            </a:r>
            <a:endParaRPr lang="en-US" sz="23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marL="731520" lvl="1" indent="-457200" algn="just">
              <a:buFont typeface="+mj-lt"/>
              <a:buAutoNum type="arabicPeriod"/>
              <a:defRPr/>
            </a:pPr>
            <a:r>
              <a:rPr lang="en-US" sz="2300" dirty="0" smtClean="0">
                <a:solidFill>
                  <a:schemeClr val="tx1"/>
                </a:solidFill>
                <a:latin typeface="Cambria"/>
                <a:cs typeface="Cambria"/>
              </a:rPr>
              <a:t>entrepreneurship </a:t>
            </a:r>
            <a:r>
              <a:rPr lang="en-US" sz="2300" dirty="0">
                <a:solidFill>
                  <a:schemeClr val="tx1"/>
                </a:solidFill>
                <a:latin typeface="Cambria"/>
                <a:cs typeface="Cambria"/>
              </a:rPr>
              <a:t>and self-employment to assist potential young entrepreneurs; and </a:t>
            </a:r>
            <a:endParaRPr lang="en-US" sz="23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marL="731520" lvl="1" indent="-457200" algn="just">
              <a:buFont typeface="+mj-lt"/>
              <a:buAutoNum type="arabicPeriod"/>
              <a:defRPr/>
            </a:pPr>
            <a:r>
              <a:rPr lang="en-US" sz="2300" dirty="0" err="1" smtClean="0">
                <a:solidFill>
                  <a:schemeClr val="tx1"/>
                </a:solidFill>
                <a:latin typeface="Cambria"/>
                <a:cs typeface="Cambria"/>
              </a:rPr>
              <a:t>labour</a:t>
            </a:r>
            <a:r>
              <a:rPr lang="en-US" sz="23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2300" dirty="0">
                <a:solidFill>
                  <a:schemeClr val="tx1"/>
                </a:solidFill>
                <a:latin typeface="Cambria"/>
                <a:cs typeface="Cambria"/>
              </a:rPr>
              <a:t>rights that are based on international </a:t>
            </a:r>
            <a:r>
              <a:rPr lang="en-US" sz="2300" dirty="0" err="1">
                <a:solidFill>
                  <a:schemeClr val="tx1"/>
                </a:solidFill>
                <a:latin typeface="Cambria"/>
                <a:cs typeface="Cambria"/>
              </a:rPr>
              <a:t>labour</a:t>
            </a:r>
            <a:r>
              <a:rPr lang="en-US" sz="2300" dirty="0">
                <a:solidFill>
                  <a:schemeClr val="tx1"/>
                </a:solidFill>
                <a:latin typeface="Cambria"/>
                <a:cs typeface="Cambria"/>
              </a:rPr>
              <a:t> standards to ensure that young people receive equal treatment</a:t>
            </a:r>
            <a:r>
              <a:rPr lang="en-US" sz="2300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  <a:endParaRPr lang="en-US" sz="2300" dirty="0">
              <a:latin typeface="Cambria"/>
              <a:cs typeface="Cambria"/>
            </a:endParaRPr>
          </a:p>
          <a:p>
            <a:pPr algn="just"/>
            <a:endParaRPr lang="en-GB" sz="2300" dirty="0"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0395" y="589611"/>
            <a:ext cx="87359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We should </a:t>
            </a:r>
            <a:r>
              <a:rPr lang="en-GB" sz="3200" dirty="0">
                <a:solidFill>
                  <a:schemeClr val="bg1"/>
                </a:solidFill>
              </a:rPr>
              <a:t>focuses on five policy </a:t>
            </a:r>
            <a:r>
              <a:rPr lang="en-GB" sz="3200" dirty="0" smtClean="0">
                <a:solidFill>
                  <a:schemeClr val="bg1"/>
                </a:solidFill>
              </a:rPr>
              <a:t>areas</a:t>
            </a:r>
            <a:endParaRPr lang="en-GB" sz="3200" dirty="0">
              <a:solidFill>
                <a:schemeClr val="bg1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9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030" y="713066"/>
            <a:ext cx="7294194" cy="114300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/>
              <a:t> </a:t>
            </a:r>
            <a:r>
              <a:rPr lang="en-GB" sz="4000" b="1" dirty="0"/>
              <a:t>What works for youth?</a:t>
            </a:r>
            <a:endParaRPr lang="en-US" sz="40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298483" y="818543"/>
            <a:ext cx="8648569" cy="5370706"/>
            <a:chOff x="311005" y="447473"/>
            <a:chExt cx="8648569" cy="5370706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4503250" y="2408801"/>
              <a:ext cx="4400007" cy="8361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GB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Comprehensive packages </a:t>
              </a:r>
              <a:r>
                <a:rPr lang="en-GB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of labour market measures targeting specific groups of young people</a:t>
              </a: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11005" y="2428794"/>
              <a:ext cx="3878050" cy="559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 sz="20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Balanced </a:t>
              </a:r>
              <a:r>
                <a:rPr lang="en-GB" sz="20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strategies </a:t>
              </a:r>
              <a:r>
                <a:rPr lang="en-GB" sz="2000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for growth and job creation</a:t>
              </a: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397407" y="5486879"/>
              <a:ext cx="4562167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algn="r" defTabSz="857250">
                <a:spcBef>
                  <a:spcPct val="40000"/>
                </a:spcBef>
              </a:pPr>
              <a:r>
                <a:rPr lang="en-GB" sz="2000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Business Start-up </a:t>
              </a:r>
              <a:r>
                <a:rPr lang="en-GB" sz="20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Bank loans </a:t>
              </a:r>
              <a:r>
                <a:rPr lang="en-GB" sz="2000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for youth</a:t>
              </a:r>
              <a:endParaRPr lang="en-GB" sz="2000" dirty="0">
                <a:solidFill>
                  <a:schemeClr val="accent6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503251" y="4345128"/>
              <a:ext cx="4386803" cy="8361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GB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Multiple services </a:t>
              </a:r>
              <a:r>
                <a:rPr lang="en-GB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for entrepreneurship, social enterprises and cooperatives development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503251" y="3379691"/>
              <a:ext cx="4400006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algn="r" defTabSz="857250">
                <a:spcBef>
                  <a:spcPct val="40000"/>
                </a:spcBef>
              </a:pPr>
              <a:r>
                <a:rPr lang="en-GB" sz="20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Platforms for exchanging knowledge </a:t>
              </a:r>
              <a:r>
                <a:rPr lang="en-GB" sz="2000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and lessons of what works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11006" y="5510402"/>
              <a:ext cx="38780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defTabSz="857250">
                <a:spcBef>
                  <a:spcPct val="40000"/>
                </a:spcBef>
              </a:pPr>
              <a:r>
                <a:rPr lang="en-GB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Employment </a:t>
              </a:r>
              <a:r>
                <a:rPr lang="en-GB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services</a:t>
              </a:r>
              <a:endPara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11006" y="3405880"/>
              <a:ext cx="3878050" cy="559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Apprenticeships, </a:t>
              </a:r>
              <a:r>
                <a:rPr lang="en-GB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skills training </a:t>
              </a:r>
              <a:r>
                <a:rPr lang="en-GB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and other work-training programmes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311006" y="4408641"/>
              <a:ext cx="3878049" cy="559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 sz="2000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Targeted youth employment action </a:t>
              </a:r>
              <a:r>
                <a:rPr lang="en-GB" sz="2000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through a </a:t>
              </a:r>
              <a:r>
                <a:rPr lang="en-GB" sz="20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time</a:t>
              </a:r>
              <a:r>
                <a:rPr lang="en-GB" sz="20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 </a:t>
              </a:r>
              <a:r>
                <a:rPr lang="en-GB" sz="20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action </a:t>
              </a:r>
              <a:r>
                <a:rPr lang="en-GB" sz="20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plans</a:t>
              </a: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6544491" y="447473"/>
              <a:ext cx="2415083" cy="9848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 anchorCtr="1">
              <a:spAutoFit/>
            </a:bodyPr>
            <a:lstStyle/>
            <a:p>
              <a:pPr algn="ctr" defTabSz="857250">
                <a:spcBef>
                  <a:spcPct val="40000"/>
                </a:spcBef>
              </a:pPr>
              <a:r>
                <a:rPr lang="de-DE" sz="3200" b="1" dirty="0" smtClean="0">
                  <a:solidFill>
                    <a:srgbClr val="FFFF00"/>
                  </a:solidFill>
                  <a:latin typeface="+mj-lt"/>
                </a:rPr>
                <a:t>Policiy measures</a:t>
              </a:r>
              <a:endParaRPr lang="de-DE" sz="3200" b="1" dirty="0">
                <a:solidFill>
                  <a:srgbClr val="FFFF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169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2483" y="1516577"/>
            <a:ext cx="8643372" cy="9271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2800" dirty="0" smtClean="0">
                <a:solidFill>
                  <a:srgbClr val="104F75"/>
                </a:solidFill>
              </a:rPr>
              <a:t>It’s not t</a:t>
            </a:r>
            <a:r>
              <a:rPr lang="en-GB" sz="2800" dirty="0" smtClean="0">
                <a:solidFill>
                  <a:srgbClr val="104F75"/>
                </a:solidFill>
                <a:cs typeface="+mj-cs"/>
              </a:rPr>
              <a:t>he role of government – everyone has a role to play</a:t>
            </a:r>
            <a:br>
              <a:rPr lang="en-GB" sz="2800" dirty="0" smtClean="0">
                <a:solidFill>
                  <a:srgbClr val="104F75"/>
                </a:solidFill>
                <a:cs typeface="+mj-cs"/>
              </a:rPr>
            </a:br>
            <a:endParaRPr lang="en-GB" sz="2800" dirty="0" smtClean="0">
              <a:solidFill>
                <a:srgbClr val="104F75"/>
              </a:solidFill>
              <a:cs typeface="+mj-cs"/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2483" y="2304935"/>
            <a:ext cx="4318967" cy="4392612"/>
          </a:xfrm>
        </p:spPr>
        <p:txBody>
          <a:bodyPr>
            <a:normAutofit lnSpcReduction="10000"/>
          </a:bodyPr>
          <a:lstStyle/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cs typeface="+mn-cs"/>
              </a:rPr>
              <a:t>Young people</a:t>
            </a:r>
          </a:p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cs typeface="+mn-cs"/>
              </a:rPr>
              <a:t>Parents, carers and families</a:t>
            </a:r>
          </a:p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cs typeface="+mn-cs"/>
              </a:rPr>
              <a:t>The media</a:t>
            </a:r>
          </a:p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cs typeface="+mn-cs"/>
              </a:rPr>
              <a:t>Businesses</a:t>
            </a:r>
          </a:p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cs typeface="+mn-cs"/>
              </a:rPr>
              <a:t>Teachers</a:t>
            </a:r>
          </a:p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cs typeface="+mn-cs"/>
              </a:rPr>
              <a:t>Youth workers</a:t>
            </a:r>
          </a:p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cs typeface="+mn-cs"/>
              </a:rPr>
              <a:t>Other professionals</a:t>
            </a:r>
          </a:p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cs typeface="+mn-cs"/>
              </a:rPr>
              <a:t>Local authorities</a:t>
            </a:r>
          </a:p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dirty="0" smtClean="0">
                <a:solidFill>
                  <a:schemeClr val="tx1"/>
                </a:solidFill>
              </a:rPr>
              <a:t>Societies</a:t>
            </a:r>
            <a:endParaRPr lang="en-GB" b="0" dirty="0" smtClean="0">
              <a:solidFill>
                <a:schemeClr val="tx1"/>
              </a:solidFill>
              <a:cs typeface="+mn-cs"/>
            </a:endParaRPr>
          </a:p>
          <a:p>
            <a:pPr>
              <a:spcBef>
                <a:spcPct val="10000"/>
              </a:spcBef>
              <a:spcAft>
                <a:spcPct val="2000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cs typeface="+mn-cs"/>
              </a:rPr>
              <a:t>Government</a:t>
            </a:r>
          </a:p>
        </p:txBody>
      </p:sp>
    </p:spTree>
    <p:extLst>
      <p:ext uri="{BB962C8B-B14F-4D97-AF65-F5344CB8AC3E}">
        <p14:creationId xmlns:p14="http://schemas.microsoft.com/office/powerpoint/2010/main" val="31175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201914"/>
            <a:ext cx="3052260" cy="576263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sz="2000" dirty="0" smtClean="0">
                <a:solidFill>
                  <a:schemeClr val="tx1"/>
                </a:solidFill>
                <a:cs typeface="+mj-cs"/>
              </a:rPr>
              <a:t>W</a:t>
            </a:r>
            <a:r>
              <a:rPr lang="en-GB" sz="2000" dirty="0" smtClean="0">
                <a:solidFill>
                  <a:schemeClr val="tx1"/>
                </a:solidFill>
                <a:cs typeface="+mj-cs"/>
              </a:rPr>
              <a:t>e should build</a:t>
            </a:r>
          </a:p>
        </p:txBody>
      </p:sp>
      <p:sp>
        <p:nvSpPr>
          <p:cNvPr id="166916" name="AutoShape 6"/>
          <p:cNvSpPr>
            <a:spLocks noChangeArrowheads="1"/>
          </p:cNvSpPr>
          <p:nvPr/>
        </p:nvSpPr>
        <p:spPr bwMode="auto">
          <a:xfrm>
            <a:off x="395288" y="1778177"/>
            <a:ext cx="2879725" cy="574675"/>
          </a:xfrm>
          <a:prstGeom prst="homePlate">
            <a:avLst>
              <a:gd name="adj" fmla="val 45587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bg1"/>
                </a:solidFill>
                <a:cs typeface="+mn-cs"/>
              </a:rPr>
              <a:t>A positive place for YP</a:t>
            </a:r>
          </a:p>
        </p:txBody>
      </p:sp>
      <p:sp>
        <p:nvSpPr>
          <p:cNvPr id="166917" name="AutoShape 7"/>
          <p:cNvSpPr>
            <a:spLocks noChangeArrowheads="1"/>
          </p:cNvSpPr>
          <p:nvPr/>
        </p:nvSpPr>
        <p:spPr bwMode="auto">
          <a:xfrm>
            <a:off x="395288" y="2462389"/>
            <a:ext cx="2879725" cy="574675"/>
          </a:xfrm>
          <a:prstGeom prst="homePlate">
            <a:avLst>
              <a:gd name="adj" fmla="val 45587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Support for families</a:t>
            </a:r>
          </a:p>
        </p:txBody>
      </p:sp>
      <p:sp>
        <p:nvSpPr>
          <p:cNvPr id="166918" name="AutoShape 12"/>
          <p:cNvSpPr>
            <a:spLocks noChangeArrowheads="1"/>
          </p:cNvSpPr>
          <p:nvPr/>
        </p:nvSpPr>
        <p:spPr bwMode="auto">
          <a:xfrm>
            <a:off x="395288" y="3146602"/>
            <a:ext cx="2879725" cy="574675"/>
          </a:xfrm>
          <a:prstGeom prst="homePlate">
            <a:avLst>
              <a:gd name="adj" fmla="val 45587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Community responsibility</a:t>
            </a:r>
          </a:p>
        </p:txBody>
      </p:sp>
      <p:sp>
        <p:nvSpPr>
          <p:cNvPr id="166919" name="AutoShape 13"/>
          <p:cNvSpPr>
            <a:spLocks noChangeArrowheads="1"/>
          </p:cNvSpPr>
          <p:nvPr/>
        </p:nvSpPr>
        <p:spPr bwMode="auto">
          <a:xfrm>
            <a:off x="395288" y="3830814"/>
            <a:ext cx="2879725" cy="574675"/>
          </a:xfrm>
          <a:prstGeom prst="homePlate">
            <a:avLst>
              <a:gd name="adj" fmla="val 45587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Integration</a:t>
            </a:r>
          </a:p>
        </p:txBody>
      </p:sp>
      <p:sp>
        <p:nvSpPr>
          <p:cNvPr id="166920" name="AutoShape 14"/>
          <p:cNvSpPr>
            <a:spLocks noChangeArrowheads="1"/>
          </p:cNvSpPr>
          <p:nvPr/>
        </p:nvSpPr>
        <p:spPr bwMode="auto">
          <a:xfrm>
            <a:off x="395288" y="4515027"/>
            <a:ext cx="2879725" cy="574675"/>
          </a:xfrm>
          <a:prstGeom prst="homePlate">
            <a:avLst>
              <a:gd name="adj" fmla="val 45587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Effective early help</a:t>
            </a:r>
          </a:p>
        </p:txBody>
      </p:sp>
      <p:sp>
        <p:nvSpPr>
          <p:cNvPr id="166921" name="AutoShape 15"/>
          <p:cNvSpPr>
            <a:spLocks noChangeArrowheads="1"/>
          </p:cNvSpPr>
          <p:nvPr/>
        </p:nvSpPr>
        <p:spPr bwMode="auto">
          <a:xfrm>
            <a:off x="395288" y="5199239"/>
            <a:ext cx="2879725" cy="574675"/>
          </a:xfrm>
          <a:prstGeom prst="homePlate">
            <a:avLst>
              <a:gd name="adj" fmla="val 45587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Open markets</a:t>
            </a:r>
          </a:p>
        </p:txBody>
      </p:sp>
      <p:sp>
        <p:nvSpPr>
          <p:cNvPr id="166922" name="AutoShape 16"/>
          <p:cNvSpPr>
            <a:spLocks noChangeArrowheads="1"/>
          </p:cNvSpPr>
          <p:nvPr/>
        </p:nvSpPr>
        <p:spPr bwMode="auto">
          <a:xfrm>
            <a:off x="395288" y="5885039"/>
            <a:ext cx="2879725" cy="574675"/>
          </a:xfrm>
          <a:prstGeom prst="homePlate">
            <a:avLst>
              <a:gd name="adj" fmla="val 45587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bg1"/>
                </a:solidFill>
                <a:cs typeface="+mn-cs"/>
              </a:rPr>
              <a:t>Innovative </a:t>
            </a:r>
            <a:r>
              <a:rPr lang="en-GB" dirty="0" smtClean="0">
                <a:solidFill>
                  <a:schemeClr val="bg1"/>
                </a:solidFill>
              </a:rPr>
              <a:t>Space</a:t>
            </a:r>
            <a:r>
              <a:rPr lang="en-GB" dirty="0" smtClean="0">
                <a:solidFill>
                  <a:schemeClr val="bg1"/>
                </a:solidFill>
                <a:cs typeface="+mn-cs"/>
              </a:rPr>
              <a:t> </a:t>
            </a:r>
            <a:endParaRPr lang="en-GB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3357948" y="1201914"/>
            <a:ext cx="2663825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What this means for YP</a:t>
            </a:r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3499050" y="1786577"/>
            <a:ext cx="2663825" cy="936625"/>
          </a:xfrm>
          <a:prstGeom prst="homePlate">
            <a:avLst>
              <a:gd name="adj" fmla="val 50956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A stronger voice</a:t>
            </a: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499050" y="3034352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Early help to succeed</a:t>
            </a: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3499050" y="4282127"/>
            <a:ext cx="2663825" cy="936625"/>
          </a:xfrm>
          <a:prstGeom prst="homePlate">
            <a:avLst>
              <a:gd name="adj" fmla="val 48441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New opportunities</a:t>
            </a: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3499050" y="5529902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A more positive place in society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5991768" y="0"/>
            <a:ext cx="2987675" cy="212619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What this means for local authorities</a:t>
            </a: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6315618" y="1792815"/>
            <a:ext cx="2663825" cy="936625"/>
          </a:xfrm>
          <a:prstGeom prst="homePlate">
            <a:avLst>
              <a:gd name="adj" fmla="val 50956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Services for young people support key outcomes</a:t>
            </a: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6315618" y="4288365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Young people must have a voice</a:t>
            </a:r>
          </a:p>
        </p:txBody>
      </p:sp>
      <p:sp>
        <p:nvSpPr>
          <p:cNvPr id="25" name="AutoShape 8"/>
          <p:cNvSpPr>
            <a:spLocks noChangeArrowheads="1"/>
          </p:cNvSpPr>
          <p:nvPr/>
        </p:nvSpPr>
        <p:spPr bwMode="auto">
          <a:xfrm>
            <a:off x="6315618" y="5536140"/>
            <a:ext cx="2663825" cy="936625"/>
          </a:xfrm>
          <a:prstGeom prst="homePlate">
            <a:avLst>
              <a:gd name="adj" fmla="val 49705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Responsibility to improve</a:t>
            </a: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6315618" y="3040590"/>
            <a:ext cx="2663825" cy="936625"/>
          </a:xfrm>
          <a:prstGeom prst="homePlate">
            <a:avLst>
              <a:gd name="adj" fmla="val 48441"/>
            </a:avLst>
          </a:prstGeom>
          <a:solidFill>
            <a:srgbClr val="104F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New guidance to clarify expectations</a:t>
            </a:r>
          </a:p>
        </p:txBody>
      </p:sp>
    </p:spTree>
    <p:extLst>
      <p:ext uri="{BB962C8B-B14F-4D97-AF65-F5344CB8AC3E}">
        <p14:creationId xmlns:p14="http://schemas.microsoft.com/office/powerpoint/2010/main" val="93337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/>
      <p:bldP spid="166916" grpId="0" animBg="1"/>
      <p:bldP spid="166917" grpId="0" animBg="1"/>
      <p:bldP spid="166918" grpId="0" animBg="1"/>
      <p:bldP spid="166919" grpId="0" animBg="1"/>
      <p:bldP spid="166920" grpId="0" animBg="1"/>
      <p:bldP spid="166921" grpId="0" animBg="1"/>
      <p:bldP spid="166922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ession xmlns="2e9458a7-cf77-4e38-a176-7c00460a51ce">2</Session>
    <Author0 xmlns="2e9458a7-cf77-4e38-a176-7c00460a51ce">Khalid AlQoud</Author0>
    <Organization xmlns="2e9458a7-cf77-4e38-a176-7c00460a51c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DAEE60AB10F1439F7E4D68581AA2F8" ma:contentTypeVersion="6" ma:contentTypeDescription="Create a new document." ma:contentTypeScope="" ma:versionID="d77e90180329a6c74e4aed77bdfb5298">
  <xsd:schema xmlns:xsd="http://www.w3.org/2001/XMLSchema" xmlns:xs="http://www.w3.org/2001/XMLSchema" xmlns:p="http://schemas.microsoft.com/office/2006/metadata/properties" xmlns:ns1="http://schemas.microsoft.com/sharepoint/v3" xmlns:ns2="2e9458a7-cf77-4e38-a176-7c00460a51ce" xmlns:ns3="07f874d8-1985-4211-bd75-0b16975e87a8" targetNamespace="http://schemas.microsoft.com/office/2006/metadata/properties" ma:root="true" ma:fieldsID="d1a45afbb746a96cdb01e4d47f085c9b" ns1:_="" ns2:_="" ns3:_="">
    <xsd:import namespace="http://schemas.microsoft.com/sharepoint/v3"/>
    <xsd:import namespace="2e9458a7-cf77-4e38-a176-7c00460a51ce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ession" minOccurs="0"/>
                <xsd:element ref="ns2:Author0" minOccurs="0"/>
                <xsd:element ref="ns2:Organization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458a7-cf77-4e38-a176-7c00460a51ce" elementFormDefault="qualified">
    <xsd:import namespace="http://schemas.microsoft.com/office/2006/documentManagement/types"/>
    <xsd:import namespace="http://schemas.microsoft.com/office/infopath/2007/PartnerControls"/>
    <xsd:element name="Session" ma:index="10" nillable="true" ma:displayName="Session" ma:internalName="Session">
      <xsd:simpleType>
        <xsd:restriction base="dms:Number"/>
      </xsd:simpleType>
    </xsd:element>
    <xsd:element name="Author0" ma:index="11" nillable="true" ma:displayName="Author" ma:internalName="Author0">
      <xsd:simpleType>
        <xsd:restriction base="dms:Text">
          <xsd:maxLength value="255"/>
        </xsd:restriction>
      </xsd:simpleType>
    </xsd:element>
    <xsd:element name="Organization" ma:index="12" nillable="true" ma:displayName="Organization" ma:internalName="Organiz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2443EF-14B1-401E-966E-A85399A88911}"/>
</file>

<file path=customXml/itemProps2.xml><?xml version="1.0" encoding="utf-8"?>
<ds:datastoreItem xmlns:ds="http://schemas.openxmlformats.org/officeDocument/2006/customXml" ds:itemID="{A1E7DC8A-D8AD-40F4-B242-75AAB29FBBFD}"/>
</file>

<file path=customXml/itemProps3.xml><?xml version="1.0" encoding="utf-8"?>
<ds:datastoreItem xmlns:ds="http://schemas.openxmlformats.org/officeDocument/2006/customXml" ds:itemID="{EEABCDA1-E8E3-4741-9A29-859315A77EF5}"/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299</TotalTime>
  <Words>1628</Words>
  <Application>Microsoft Macintosh PowerPoint</Application>
  <PresentationFormat>On-screen Show (4:3)</PresentationFormat>
  <Paragraphs>238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Waveform</vt:lpstr>
      <vt:lpstr>S2: The Development of ICT for Job Creation</vt:lpstr>
      <vt:lpstr>Today Facts</vt:lpstr>
      <vt:lpstr> Global youth unemployment and unemployment rate, 1991-2013 </vt:lpstr>
      <vt:lpstr>PowerPoint Presentation</vt:lpstr>
      <vt:lpstr>PowerPoint Presentation</vt:lpstr>
      <vt:lpstr>PowerPoint Presentation</vt:lpstr>
      <vt:lpstr> What works for youth?</vt:lpstr>
      <vt:lpstr>It’s not the role of government – everyone has a role to play </vt:lpstr>
      <vt:lpstr>We should build</vt:lpstr>
      <vt:lpstr>What this means for voluntary organisations</vt:lpstr>
      <vt:lpstr>To address youth unemployment</vt:lpstr>
      <vt:lpstr>The future needs</vt:lpstr>
      <vt:lpstr>Let’s start   The Youth Employment Network (YEN)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Development for the career you wish</dc:title>
  <dc:creator>PEM2</dc:creator>
  <cp:lastModifiedBy>PEM2</cp:lastModifiedBy>
  <cp:revision>22</cp:revision>
  <dcterms:created xsi:type="dcterms:W3CDTF">2013-10-27T08:12:16Z</dcterms:created>
  <dcterms:modified xsi:type="dcterms:W3CDTF">2013-10-28T03:29:15Z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0x01010062DAEE60AB10F1439F7E4D68581AA2F8</vt:lpwstr>
  </property>
  <property fmtid="{D5CDD505-2E9C-101B-9397-08002B2CF9AE}" pid="3" name="Order">
    <vt:r8>4200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