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  <p:sldMasterId id="2147483649" r:id="rId2"/>
    <p:sldMasterId id="2147483650" r:id="rId3"/>
  </p:sldMasterIdLst>
  <p:notesMasterIdLst>
    <p:notesMasterId r:id="rId14"/>
  </p:notesMasterIdLst>
  <p:handoutMasterIdLst>
    <p:handoutMasterId r:id="rId15"/>
  </p:handoutMasterIdLst>
  <p:sldIdLst>
    <p:sldId id="280" r:id="rId4"/>
    <p:sldId id="365" r:id="rId5"/>
    <p:sldId id="367" r:id="rId6"/>
    <p:sldId id="284" r:id="rId7"/>
    <p:sldId id="285" r:id="rId8"/>
    <p:sldId id="288" r:id="rId9"/>
    <p:sldId id="289" r:id="rId10"/>
    <p:sldId id="369" r:id="rId11"/>
    <p:sldId id="370" r:id="rId12"/>
    <p:sldId id="363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0070C0"/>
    <a:srgbClr val="052979"/>
    <a:srgbClr val="5058F6"/>
    <a:srgbClr val="5282AE"/>
    <a:srgbClr val="99FF33"/>
    <a:srgbClr val="FF5050"/>
    <a:srgbClr val="895C37"/>
    <a:srgbClr val="15D540"/>
    <a:srgbClr val="FF8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pPr>
              <a:defRPr/>
            </a:pPr>
            <a:fld id="{B1099900-9F9E-466B-A968-A838AC1C0373}" type="datetimeFigureOut">
              <a:rPr lang="en-US"/>
              <a:pPr>
                <a:defRPr/>
              </a:pPr>
              <a:t>10/26/2013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pPr>
              <a:defRPr/>
            </a:pPr>
            <a:fld id="{DBF0C273-1A12-4C21-9065-8E5B49FE3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21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pPr>
              <a:defRPr/>
            </a:pPr>
            <a:fld id="{A6C4170D-BFFA-47F0-A6AF-67E1123D516E}" type="datetimeFigureOut">
              <a:rPr lang="en-US"/>
              <a:pPr>
                <a:defRPr/>
              </a:pPr>
              <a:t>10/26/2013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16099"/>
            <a:ext cx="5607711" cy="4182457"/>
          </a:xfrm>
          <a:prstGeom prst="rect">
            <a:avLst/>
          </a:prstGeom>
        </p:spPr>
        <p:txBody>
          <a:bodyPr vert="horz" lIns="93172" tIns="46586" rIns="93172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pPr>
              <a:defRPr/>
            </a:pPr>
            <a:fld id="{24B440B8-DBA6-4A52-99DA-A043D6C8F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74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B440B8-DBA6-4A52-99DA-A043D6C8F8D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B440B8-DBA6-4A52-99DA-A043D6C8F8D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B440B8-DBA6-4A52-99DA-A043D6C8F8D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B440B8-DBA6-4A52-99DA-A043D6C8F8D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B440B8-DBA6-4A52-99DA-A043D6C8F8D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B440B8-DBA6-4A52-99DA-A043D6C8F8D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B440B8-DBA6-4A52-99DA-A043D6C8F8D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B440B8-DBA6-4A52-99DA-A043D6C8F8D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B440B8-DBA6-4A52-99DA-A043D6C8F8D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B440B8-DBA6-4A52-99DA-A043D6C8F8D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6BB9E-03BC-4B70-B4F7-53864C1AAED6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44BF3-4286-412A-ACC7-F06B35054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28B45-FEF5-4118-90C9-D661BEA6D1C6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08E97-0554-4EEC-8125-2F6E14E91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EA50F-B729-47A2-8C0C-784E96B6E3EE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C7C5E-ABB4-4089-8B8B-7FA8BAA8A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FFA70-EC8C-4B60-8DC2-EEDA6FD3E1BD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9ED5D-3D1F-4865-A76B-AAF0A5400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6B166-BBCD-455F-B9EB-DFBD8CD0EC42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D2817-2172-4CE5-8398-1CB777CDD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88102-00AC-4B87-97BF-D9183D2C2096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9B63C-DF7B-4CB2-A32C-994FDE8BB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5BC66-7130-42C6-BBC7-3CC61B147CAF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37B86-4E20-44DD-BEE4-1F680E640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51AB0-A669-44C9-8AB7-062FE99B999B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50793-1036-4487-A153-E8D091A7A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5A8F2-A2A4-4A1E-A074-4C23F85F773F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BE3AD-4C4A-4ED6-B94D-B54479053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2601-C7A4-43C6-AA81-AF8FA53E37FA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04F0C-5011-4A41-ADE4-C3756792B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B1D18-D707-49FD-892F-C842ACBB3C44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B3B81-0946-45E5-AC2D-77C80378D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4A2C9-1832-41E4-A029-FFA12C2DB065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398D2-038F-4BA8-9C5F-FE0D7D125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3C5A5-ECDB-49F9-9426-092F921E3DD1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A2490-4FD1-4B42-9FA8-40D34869F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5792E-D7DF-4699-A0A0-4774992BEE48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58851-84BE-45CA-B569-4E441C8ED2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23A60-2599-4AAC-BA18-49FECD2E5463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27C2A-B458-46DB-AF40-A0245855E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972B7-1403-43BA-A4EA-A19FBBABB11E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0EADD-D247-4AF3-AC12-44B62BD2F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A6F4B-1E4F-4489-BD71-77FECD3C5604}" type="datetime3">
              <a:rPr lang="en-US" smtClean="0"/>
              <a:pPr>
                <a:defRPr/>
              </a:pPr>
              <a:t>26 October 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E43F9-6EAA-4ECF-985E-6581A6AB4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B85AD-C477-4E60-93B2-C0F1C66350DF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0313C-4B10-491C-A6D0-12EEFCD99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B106A-460D-4173-B73D-525567F4D907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9CE0C-9204-4C5F-B2D6-A8F35EAF6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AC5C2-5E61-4F01-91D0-0C658732F5CC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BD3DD-A893-4AFF-AFC7-C3786E3DF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z="1100" baseline="0"/>
            </a:lvl1pPr>
          </a:lstStyle>
          <a:p>
            <a:pPr>
              <a:defRPr/>
            </a:pPr>
            <a:fld id="{CDF3A0C3-BDC1-44A6-9915-E4E73091DF2F}" type="datetime3">
              <a:rPr lang="en-US" smtClean="0"/>
              <a:pPr>
                <a:defRPr/>
              </a:pPr>
              <a:t>26 October 2013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100" baseline="0"/>
            </a:lvl1pPr>
          </a:lstStyle>
          <a:p>
            <a:pPr>
              <a:defRPr/>
            </a:pPr>
            <a:fld id="{F353194F-0ED5-4CA1-BC54-2340AA6510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E2F1E-78B4-4344-8F67-EA91732AF052}" type="datetime3">
              <a:rPr lang="en-US" smtClean="0"/>
              <a:pPr>
                <a:defRPr/>
              </a:pPr>
              <a:t>26 October 2013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BBF4E-1A72-4B53-92F7-E72ECA049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561FF-4E33-42BA-8193-A404EE47EAAB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9DF1-9AA6-4B5B-AC0D-B4203E33B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67F64-EE9E-47E8-8788-8F7B9465E6D3}" type="datetime3">
              <a:rPr lang="en-US" smtClean="0"/>
              <a:pPr>
                <a:defRPr/>
              </a:pPr>
              <a:t>26 October 2013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BEC81-FCF9-4461-896D-44BAAD3FF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CE283-36D8-49B2-BC95-1F17A5A61881}" type="datetime3">
              <a:rPr lang="en-US" smtClean="0"/>
              <a:pPr>
                <a:defRPr/>
              </a:pPr>
              <a:t>26 October 2013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F7CE7-00E8-41A9-B045-28D429797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F9C58-ECB2-425D-AEF5-7777CCFB6470}" type="datetime3">
              <a:rPr lang="en-US" smtClean="0"/>
              <a:pPr>
                <a:defRPr/>
              </a:pPr>
              <a:t>26 October 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77C70-F9A1-48EB-AEA6-BC222E681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9E594-02A0-4680-AE56-9A208871772D}" type="datetime3">
              <a:rPr lang="en-US" smtClean="0"/>
              <a:pPr>
                <a:defRPr/>
              </a:pPr>
              <a:t>26 October 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71C9B-8EDC-4A80-927E-A682985D1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2786C-1830-41DE-A6A0-53443C2CAA3C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9141B-62B9-4EFC-8CF5-779EC8972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FF706-0663-4D54-8C3F-6C27DB64CF0E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01B39-D3D5-410A-9610-0260A0374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77E5B-7457-44E1-AC3F-CFED17ADDE87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F664E-9076-4DD6-9EEE-3E2EC9641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ED853-2E74-4C83-8E6C-ABD4B304A327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925E0-2A74-4650-ABE6-429297F2E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A3AC2-9335-4E77-A896-3EFB1A31C6BF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31FD7-6AB6-49F0-822B-5F605EE99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597CC-D9A5-47D9-BFB9-542D298904BF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A2F22-57F6-4153-9791-1EE9FBC1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149176FC-03DD-4952-A53F-B7D7DFEFD5BC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38ED4E-9E44-47CF-934E-FFDB2528D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9" descr="Cover Page Corporate English August 2008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77338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3FD8528-8AFB-41EF-AB0F-326DA727F4A7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99745BA-1D47-4BC7-A930-19E495DBC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319" name="Picture 10" descr="Header English Power Point August 2008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77338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1A615B7-E33C-4B68-A09D-F8144F6F2F54}" type="datetime3">
              <a:rPr lang="en-US" smtClean="0"/>
              <a:pPr>
                <a:defRPr/>
              </a:pPr>
              <a:t>26 October 2013</a:t>
            </a:fld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22C4A5-F82E-41D0-A227-A10BB4016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5607" name="Picture 10" descr="Header 2 English Power Poin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dlebi@un.or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23102"/>
            <a:ext cx="8604448" cy="2077402"/>
          </a:xfrm>
        </p:spPr>
        <p:txBody>
          <a:bodyPr/>
          <a:lstStyle/>
          <a:p>
            <a:r>
              <a:rPr lang="en-GB" sz="3200" b="1" cap="all" dirty="0" smtClean="0">
                <a:solidFill>
                  <a:srgbClr val="FFFF00"/>
                </a:solidFill>
              </a:rPr>
              <a:t>Regional </a:t>
            </a:r>
            <a:r>
              <a:rPr lang="en-GB" sz="3200" b="1" cap="all" dirty="0">
                <a:solidFill>
                  <a:srgbClr val="FFFF00"/>
                </a:solidFill>
              </a:rPr>
              <a:t>and Global Comparative </a:t>
            </a:r>
            <a:r>
              <a:rPr lang="en-GB" sz="3200" b="1" cap="all" dirty="0" smtClean="0">
                <a:solidFill>
                  <a:srgbClr val="FFFF00"/>
                </a:solidFill>
              </a:rPr>
              <a:t/>
            </a:r>
            <a:br>
              <a:rPr lang="en-GB" sz="3200" b="1" cap="all" dirty="0" smtClean="0">
                <a:solidFill>
                  <a:srgbClr val="FFFF00"/>
                </a:solidFill>
              </a:rPr>
            </a:br>
            <a:r>
              <a:rPr lang="en-GB" sz="3200" b="1" cap="all" dirty="0" smtClean="0">
                <a:solidFill>
                  <a:srgbClr val="FFFF00"/>
                </a:solidFill>
              </a:rPr>
              <a:t>Analysis of Information Society </a:t>
            </a:r>
            <a:br>
              <a:rPr lang="en-GB" sz="3200" b="1" cap="all" dirty="0" smtClean="0">
                <a:solidFill>
                  <a:srgbClr val="FFFF00"/>
                </a:solidFill>
              </a:rPr>
            </a:br>
            <a:r>
              <a:rPr lang="en-GB" sz="3200" b="1" cap="all" dirty="0" smtClean="0">
                <a:solidFill>
                  <a:srgbClr val="FFFF00"/>
                </a:solidFill>
              </a:rPr>
              <a:t>in the Arab region</a:t>
            </a:r>
            <a:endParaRPr lang="en-GB" sz="3200" b="1" dirty="0">
              <a:solidFill>
                <a:srgbClr val="FFFF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428596" y="4000504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Dr.</a:t>
            </a:r>
            <a:r>
              <a:rPr kumimoji="0" lang="en-GB" sz="24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Nibal Idlebi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Chief, ICT Applications Section</a:t>
            </a:r>
            <a:endParaRPr kumimoji="0" lang="en-GB" sz="2400" i="0" u="none" strike="noStrike" kern="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UN-ESCWA</a:t>
            </a:r>
            <a:endParaRPr kumimoji="0" lang="en-GB" sz="2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858016" y="5286388"/>
            <a:ext cx="228598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September</a:t>
            </a:r>
            <a:r>
              <a:rPr kumimoji="0" lang="en-GB" sz="20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2013</a:t>
            </a:r>
            <a:endParaRPr kumimoji="0" lang="en-GB" sz="20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</a:t>
            </a:r>
            <a:endParaRPr kumimoji="0" lang="en-GB" sz="7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5058F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Contact: </a:t>
            </a:r>
            <a:r>
              <a:rPr kumimoji="0" lang="en-GB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5058F6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idlebi@un.org</a:t>
            </a:r>
            <a:endParaRPr kumimoji="0" lang="en-GB" sz="2800" b="0" i="1" u="none" strike="noStrike" kern="0" cap="none" spc="0" normalizeH="0" baseline="0" noProof="0" dirty="0" smtClean="0">
              <a:ln>
                <a:noFill/>
              </a:ln>
              <a:solidFill>
                <a:srgbClr val="5058F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800" b="0" i="1" u="none" strike="noStrike" kern="0" cap="none" spc="0" normalizeH="0" baseline="0" noProof="0" dirty="0">
              <a:ln>
                <a:noFill/>
              </a:ln>
              <a:solidFill>
                <a:srgbClr val="5058F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GB" sz="3600" dirty="0">
                <a:solidFill>
                  <a:srgbClr val="FFFF00"/>
                </a:solidFill>
              </a:rPr>
              <a:t>The outlook of the </a:t>
            </a:r>
            <a:r>
              <a:rPr lang="en-GB" sz="3600" dirty="0" smtClean="0">
                <a:solidFill>
                  <a:srgbClr val="FFFF00"/>
                </a:solidFill>
              </a:rPr>
              <a:t>IS in the Arab </a:t>
            </a:r>
            <a:r>
              <a:rPr lang="en-GB" sz="3600" dirty="0">
                <a:solidFill>
                  <a:srgbClr val="FFFF00"/>
                </a:solidFill>
              </a:rPr>
              <a:t>region</a:t>
            </a:r>
            <a:endParaRPr lang="en-GB" sz="3600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D2817-2172-4CE5-8398-1CB777CDD3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2401" name="Rectangle 1"/>
          <p:cNvSpPr>
            <a:spLocks noChangeArrowheads="1"/>
          </p:cNvSpPr>
          <p:nvPr/>
        </p:nvSpPr>
        <p:spPr bwMode="auto">
          <a:xfrm>
            <a:off x="251520" y="1294020"/>
            <a:ext cx="867028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00" lvl="0" algn="justLow">
              <a:spcAft>
                <a:spcPts val="1200"/>
              </a:spcAft>
            </a:pPr>
            <a:r>
              <a:rPr lang="en-GB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Main findings based on the Regional Profile of Information Society 2013</a:t>
            </a:r>
            <a:endParaRPr lang="en-GB" sz="22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360000" lvl="0" indent="-342900" algn="justLow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alibri" panose="020F0502020204030204" pitchFamily="34" charset="0"/>
              </a:rPr>
              <a:t>The </a:t>
            </a:r>
            <a:r>
              <a:rPr lang="en-GB" sz="2200" dirty="0">
                <a:latin typeface="Calibri" panose="020F0502020204030204" pitchFamily="34" charset="0"/>
              </a:rPr>
              <a:t>Arab region has taken significant steps towards bridging the digital divide and building the information society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 </a:t>
            </a:r>
            <a:r>
              <a:rPr lang="en-US" sz="2200" i="1" dirty="0" smtClean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endParaRPr kumimoji="0" lang="en-US" sz="2200" b="1" i="1" u="none" strike="noStrike" cap="none" normalizeH="0" baseline="0" dirty="0" smtClean="0">
              <a:ln>
                <a:noFill/>
              </a:ln>
              <a:effectLst/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0000" lvl="0" indent="-342900" algn="justLow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Calibri" panose="020F0502020204030204" pitchFamily="34" charset="0"/>
              </a:rPr>
              <a:t>The prominence of ICTs has grown across the region, with dramatic increases in ICT adoption and use </a:t>
            </a:r>
            <a:r>
              <a:rPr lang="en-GB" sz="2200" dirty="0" smtClean="0">
                <a:latin typeface="Calibri" panose="020F0502020204030204" pitchFamily="34" charset="0"/>
              </a:rPr>
              <a:t>rates. </a:t>
            </a:r>
          </a:p>
          <a:p>
            <a:pPr marL="360000" lvl="0" indent="-342900" algn="justLow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alibri" panose="020F0502020204030204" pitchFamily="34" charset="0"/>
              </a:rPr>
              <a:t>Serious efforts for lowering the access to ICT. </a:t>
            </a:r>
          </a:p>
          <a:p>
            <a:pPr marL="360000" lvl="0" indent="-342900" algn="justLow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alibri" panose="020F0502020204030204" pitchFamily="34" charset="0"/>
              </a:rPr>
              <a:t>Building </a:t>
            </a:r>
            <a:r>
              <a:rPr lang="en-GB" sz="2200" dirty="0">
                <a:latin typeface="Calibri" panose="020F0502020204030204" pitchFamily="34" charset="0"/>
              </a:rPr>
              <a:t>confidence and security in the use of ICTs, and building the ICT </a:t>
            </a:r>
            <a:r>
              <a:rPr lang="en-GB" sz="2200" dirty="0" smtClean="0">
                <a:latin typeface="Calibri" panose="020F0502020204030204" pitchFamily="34" charset="0"/>
              </a:rPr>
              <a:t>sector are </a:t>
            </a:r>
            <a:r>
              <a:rPr lang="en-GB" sz="2200" dirty="0" smtClean="0">
                <a:latin typeface="Calibri" panose="020F0502020204030204" pitchFamily="34" charset="0"/>
              </a:rPr>
              <a:t>still </a:t>
            </a:r>
            <a:r>
              <a:rPr lang="en-GB" sz="2200" dirty="0" smtClean="0">
                <a:latin typeface="Calibri" panose="020F0502020204030204" pitchFamily="34" charset="0"/>
              </a:rPr>
              <a:t>critical </a:t>
            </a:r>
            <a:r>
              <a:rPr lang="en-GB" sz="2200" dirty="0" smtClean="0">
                <a:latin typeface="Calibri" panose="020F0502020204030204" pitchFamily="34" charset="0"/>
              </a:rPr>
              <a:t>issues for </a:t>
            </a:r>
            <a:r>
              <a:rPr lang="en-GB" sz="2200" dirty="0" smtClean="0">
                <a:latin typeface="Calibri" panose="020F0502020204030204" pitchFamily="34" charset="0"/>
              </a:rPr>
              <a:t>building IS in the region. </a:t>
            </a:r>
          </a:p>
          <a:p>
            <a:pPr marL="360000" lvl="0" indent="-342900" algn="justLow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>
                <a:latin typeface="Calibri" panose="020F0502020204030204" pitchFamily="34" charset="0"/>
              </a:rPr>
              <a:t>T</a:t>
            </a:r>
            <a:r>
              <a:rPr lang="en-GB" sz="2200" dirty="0" smtClean="0">
                <a:latin typeface="Calibri" panose="020F0502020204030204" pitchFamily="34" charset="0"/>
              </a:rPr>
              <a:t>he </a:t>
            </a:r>
            <a:r>
              <a:rPr lang="en-GB" sz="2200" dirty="0">
                <a:latin typeface="Calibri" panose="020F0502020204030204" pitchFamily="34" charset="0"/>
              </a:rPr>
              <a:t>region has witnessed an increasing adoption and use of ICT applications and e-services, and a greater participation of the Governments and all stakeholders in building the information society</a:t>
            </a:r>
            <a:r>
              <a:rPr lang="en-GB" sz="2200" dirty="0" smtClean="0">
                <a:latin typeface="Calibri" panose="020F0502020204030204" pitchFamily="34" charset="0"/>
              </a:rPr>
              <a:t>.</a:t>
            </a:r>
          </a:p>
          <a:p>
            <a:pPr marL="360000" lvl="0" indent="-342900" algn="justLow">
              <a:spcAft>
                <a:spcPts val="1200"/>
              </a:spcAft>
              <a:buFont typeface="Arial" panose="020B0604020202020204" pitchFamily="34" charset="0"/>
              <a:buChar char="•"/>
            </a:pPr>
            <a:endParaRPr kumimoji="0" lang="en-GB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>
              <a:defRPr/>
            </a:pPr>
            <a:fld id="{DA2BFC6E-5F75-47C0-9DC1-6F16B1368ABC}" type="datetime3">
              <a:rPr lang="en-US" smtClean="0"/>
              <a:pPr>
                <a:defRPr/>
              </a:pPr>
              <a:t>26 October 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792162"/>
          </a:xfrm>
        </p:spPr>
        <p:txBody>
          <a:bodyPr/>
          <a:lstStyle/>
          <a:p>
            <a:r>
              <a:rPr lang="en-GB" sz="3600" dirty="0" smtClean="0">
                <a:solidFill>
                  <a:srgbClr val="FFFF00"/>
                </a:solidFill>
              </a:rPr>
              <a:t>Challenges of </a:t>
            </a:r>
            <a:r>
              <a:rPr lang="en-GB" sz="3600" dirty="0">
                <a:solidFill>
                  <a:srgbClr val="FFFF00"/>
                </a:solidFill>
              </a:rPr>
              <a:t>the </a:t>
            </a:r>
            <a:r>
              <a:rPr lang="en-GB" sz="3600" dirty="0" smtClean="0">
                <a:solidFill>
                  <a:srgbClr val="FFFF00"/>
                </a:solidFill>
              </a:rPr>
              <a:t>IS in the Arab region </a:t>
            </a:r>
            <a:endParaRPr lang="en-GB" sz="3600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D2817-2172-4CE5-8398-1CB777CDD3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2401" name="Rectangle 1"/>
          <p:cNvSpPr>
            <a:spLocks noChangeArrowheads="1"/>
          </p:cNvSpPr>
          <p:nvPr/>
        </p:nvSpPr>
        <p:spPr bwMode="auto">
          <a:xfrm>
            <a:off x="611560" y="1093194"/>
            <a:ext cx="830580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</a:rPr>
              <a:t>Low </a:t>
            </a:r>
            <a:r>
              <a:rPr lang="en-US" sz="2200" dirty="0">
                <a:latin typeface="Calibri" panose="020F0502020204030204" pitchFamily="34" charset="0"/>
              </a:rPr>
              <a:t>ICT readiness and utilization in some member </a:t>
            </a:r>
            <a:r>
              <a:rPr lang="en-US" sz="2200" dirty="0" smtClean="0">
                <a:latin typeface="Calibri" panose="020F0502020204030204" pitchFamily="34" charset="0"/>
              </a:rPr>
              <a:t>countries</a:t>
            </a:r>
            <a:endParaRPr lang="en-CA" sz="2200" dirty="0">
              <a:latin typeface="Calibri" panose="020F0502020204030204" pitchFamily="34" charset="0"/>
            </a:endParaRP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Broadband penetration and affordability </a:t>
            </a:r>
            <a:r>
              <a:rPr lang="en-US" sz="2200" dirty="0" smtClean="0">
                <a:latin typeface="Calibri" panose="020F0502020204030204" pitchFamily="34" charset="0"/>
              </a:rPr>
              <a:t>issues</a:t>
            </a:r>
            <a:endParaRPr lang="en-CA" sz="2200" dirty="0">
              <a:latin typeface="Calibri" panose="020F0502020204030204" pitchFamily="34" charset="0"/>
            </a:endParaRP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Lack of confidence and security in the use of </a:t>
            </a:r>
            <a:r>
              <a:rPr lang="en-US" sz="2200" dirty="0" smtClean="0">
                <a:latin typeface="Calibri" panose="020F0502020204030204" pitchFamily="34" charset="0"/>
              </a:rPr>
              <a:t>ICTs</a:t>
            </a:r>
            <a:endParaRPr lang="en-CA" sz="2200" dirty="0">
              <a:latin typeface="Calibri" panose="020F0502020204030204" pitchFamily="34" charset="0"/>
            </a:endParaRP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Weak, and sometimes incomplete, legal and regulatory ICT </a:t>
            </a:r>
            <a:r>
              <a:rPr lang="en-US" sz="2200" dirty="0" smtClean="0">
                <a:latin typeface="Calibri" panose="020F0502020204030204" pitchFamily="34" charset="0"/>
              </a:rPr>
              <a:t>framework</a:t>
            </a:r>
            <a:endParaRPr lang="en-CA" sz="2200" dirty="0">
              <a:latin typeface="Calibri" panose="020F0502020204030204" pitchFamily="34" charset="0"/>
            </a:endParaRP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Freedom of access to information and privacy </a:t>
            </a:r>
            <a:r>
              <a:rPr lang="en-US" sz="2200" dirty="0" smtClean="0">
                <a:latin typeface="Calibri" panose="020F0502020204030204" pitchFamily="34" charset="0"/>
              </a:rPr>
              <a:t>issues</a:t>
            </a:r>
            <a:endParaRPr lang="en-CA" sz="2200" dirty="0">
              <a:latin typeface="Calibri" panose="020F0502020204030204" pitchFamily="34" charset="0"/>
            </a:endParaRP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Fragmentation of ICT applications and services for socio-economic </a:t>
            </a:r>
            <a:r>
              <a:rPr lang="en-US" sz="2200" dirty="0" smtClean="0">
                <a:latin typeface="Calibri" panose="020F0502020204030204" pitchFamily="34" charset="0"/>
              </a:rPr>
              <a:t>development</a:t>
            </a:r>
            <a:endParaRPr lang="en-CA" sz="2200" dirty="0">
              <a:latin typeface="Calibri" panose="020F0502020204030204" pitchFamily="34" charset="0"/>
            </a:endParaRP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Limited production of substantive digital Arabic </a:t>
            </a:r>
            <a:r>
              <a:rPr lang="en-US" sz="2200" dirty="0" smtClean="0">
                <a:latin typeface="Calibri" panose="020F0502020204030204" pitchFamily="34" charset="0"/>
              </a:rPr>
              <a:t>content</a:t>
            </a:r>
            <a:endParaRPr lang="en-CA" sz="2200" dirty="0">
              <a:latin typeface="Calibri" panose="020F0502020204030204" pitchFamily="34" charset="0"/>
            </a:endParaRP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Inadequate production of accurate and timely statistics for ICT measurement and analysis for policy-making and decision support </a:t>
            </a:r>
            <a:r>
              <a:rPr lang="en-US" sz="2200" dirty="0" smtClean="0">
                <a:latin typeface="Calibri" panose="020F0502020204030204" pitchFamily="34" charset="0"/>
              </a:rPr>
              <a:t>purposes</a:t>
            </a:r>
            <a:endParaRPr lang="en-CA" sz="2200" dirty="0">
              <a:latin typeface="Calibri" panose="020F0502020204030204" pitchFamily="34" charset="0"/>
            </a:endParaRP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Human skills gap, in ICT related fields</a:t>
            </a:r>
            <a:r>
              <a:rPr lang="en-US" sz="2200" dirty="0" smtClean="0">
                <a:latin typeface="Calibri" panose="020F0502020204030204" pitchFamily="34" charset="0"/>
              </a:rPr>
              <a:t>.</a:t>
            </a:r>
            <a:endParaRPr lang="en-CA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73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3" y="0"/>
            <a:ext cx="8229600" cy="838200"/>
          </a:xfrm>
        </p:spPr>
        <p:txBody>
          <a:bodyPr/>
          <a:lstStyle/>
          <a:p>
            <a:pPr lvl="0"/>
            <a:r>
              <a:rPr lang="en-US" sz="3200" b="1" dirty="0" smtClean="0">
                <a:solidFill>
                  <a:srgbClr val="FFFF00"/>
                </a:solidFill>
              </a:rPr>
              <a:t>Average of Arab Region in selected areas</a:t>
            </a:r>
            <a:endParaRPr lang="en-GB" sz="3200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D2817-2172-4CE5-8398-1CB777CDD38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023594"/>
              </p:ext>
            </p:extLst>
          </p:nvPr>
        </p:nvGraphicFramePr>
        <p:xfrm>
          <a:off x="395537" y="980734"/>
          <a:ext cx="8352927" cy="56166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13484"/>
                <a:gridCol w="1146481"/>
                <a:gridCol w="1146481"/>
                <a:gridCol w="1146481"/>
              </a:tblGrid>
              <a:tr h="12504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Information society </a:t>
                      </a:r>
                      <a:endParaRPr lang="en-GB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effectLst/>
                        </a:rPr>
                        <a:t>Components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endParaRPr lang="en-CA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Average score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2009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Average score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Average score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</a:tr>
              <a:tr h="393637">
                <a:tc>
                  <a:txBody>
                    <a:bodyPr/>
                    <a:lstStyle/>
                    <a:p>
                      <a:pPr marL="107950" indent="-10795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Building confidence and </a:t>
                      </a:r>
                      <a:r>
                        <a:rPr lang="en-GB" sz="2000" b="0" dirty="0" smtClean="0">
                          <a:solidFill>
                            <a:srgbClr val="C00000"/>
                          </a:solidFill>
                          <a:effectLst/>
                        </a:rPr>
                        <a:t>security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1.29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1.29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1.75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</a:tr>
              <a:tr h="393637">
                <a:tc>
                  <a:txBody>
                    <a:bodyPr/>
                    <a:lstStyle/>
                    <a:p>
                      <a:pPr marL="107950" indent="-10795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Building the ICT sector</a:t>
                      </a:r>
                      <a:endParaRPr lang="en-CA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1.93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1.93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2.00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</a:tr>
              <a:tr h="393637">
                <a:tc>
                  <a:txBody>
                    <a:bodyPr/>
                    <a:lstStyle/>
                    <a:p>
                      <a:pPr marL="107950" indent="-10795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Media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2.07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2.21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2.06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</a:tr>
              <a:tr h="393637">
                <a:tc>
                  <a:txBody>
                    <a:bodyPr/>
                    <a:lstStyle/>
                    <a:p>
                      <a:pPr marL="107950" indent="-10795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ICT applications</a:t>
                      </a:r>
                      <a:endParaRPr lang="en-CA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2.21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2.29</a:t>
                      </a:r>
                      <a:endParaRPr lang="en-CA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2.12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</a:tr>
              <a:tr h="393637">
                <a:tc>
                  <a:txBody>
                    <a:bodyPr/>
                    <a:lstStyle/>
                    <a:p>
                      <a:pPr marL="107950" indent="-10795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Enabling environment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2.21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2.43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2.31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</a:tr>
              <a:tr h="393637">
                <a:tc>
                  <a:txBody>
                    <a:bodyPr/>
                    <a:lstStyle/>
                    <a:p>
                      <a:pPr marL="107950" indent="-10795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Access to information and knowledge</a:t>
                      </a:r>
                      <a:endParaRPr lang="en-CA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2.21</a:t>
                      </a:r>
                      <a:endParaRPr lang="en-CA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2.43</a:t>
                      </a:r>
                      <a:endParaRPr lang="en-CA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2.37</a:t>
                      </a:r>
                      <a:endParaRPr lang="en-CA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</a:tr>
              <a:tr h="393637">
                <a:tc>
                  <a:txBody>
                    <a:bodyPr/>
                    <a:lstStyle/>
                    <a:p>
                      <a:pPr marL="107950" indent="-10795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ICT capacity-building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2.29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2.43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2.50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</a:tr>
              <a:tr h="429835">
                <a:tc>
                  <a:txBody>
                    <a:bodyPr/>
                    <a:lstStyle/>
                    <a:p>
                      <a:pPr marL="107950" indent="-10795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Cultural diversity </a:t>
                      </a:r>
                      <a:r>
                        <a:rPr lang="en-GB" sz="2000" b="0" dirty="0" smtClean="0">
                          <a:solidFill>
                            <a:schemeClr val="tx1"/>
                          </a:solidFill>
                          <a:effectLst/>
                        </a:rPr>
                        <a:t>and </a:t>
                      </a: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local content</a:t>
                      </a:r>
                      <a:endParaRPr lang="en-CA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2.21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lang="en-CA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</a:tr>
              <a:tr h="393637">
                <a:tc>
                  <a:txBody>
                    <a:bodyPr/>
                    <a:lstStyle/>
                    <a:p>
                      <a:pPr marL="107950" indent="-10795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ICT infrastructure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2.43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2.50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rgbClr val="C00000"/>
                          </a:solidFill>
                          <a:effectLst/>
                        </a:rPr>
                        <a:t>2.50</a:t>
                      </a:r>
                      <a:endParaRPr lang="en-CA" sz="2000" b="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</a:tr>
              <a:tr h="393637">
                <a:tc>
                  <a:txBody>
                    <a:bodyPr/>
                    <a:lstStyle/>
                    <a:p>
                      <a:pPr marL="107950" indent="-10795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Role of Governments and stakeholders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2.64</a:t>
                      </a:r>
                      <a:endParaRPr lang="en-CA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2.62</a:t>
                      </a:r>
                      <a:endParaRPr lang="en-CA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</a:tr>
              <a:tr h="3936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Overall </a:t>
                      </a:r>
                      <a:r>
                        <a:rPr lang="en-GB" sz="2000" b="1" dirty="0" err="1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r>
                        <a:rPr lang="en-GB" sz="2000" b="1" u="sng" baseline="30000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GB" sz="2000" b="1" baseline="300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endParaRPr lang="en-CA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2.13</a:t>
                      </a:r>
                      <a:endParaRPr lang="en-CA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2.26</a:t>
                      </a:r>
                      <a:endParaRPr lang="en-CA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29920" algn="l"/>
                        </a:tabLs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2.27</a:t>
                      </a:r>
                      <a:endParaRPr lang="en-CA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36195" marR="36195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84" y="21214"/>
            <a:ext cx="8229600" cy="838200"/>
          </a:xfrm>
        </p:spPr>
        <p:txBody>
          <a:bodyPr/>
          <a:lstStyle/>
          <a:p>
            <a:pPr algn="l"/>
            <a:r>
              <a:rPr lang="en-GB" sz="2800" b="1" dirty="0" smtClean="0">
                <a:solidFill>
                  <a:srgbClr val="FFFF00"/>
                </a:solidFill>
              </a:rPr>
              <a:t>Internet, mobile </a:t>
            </a:r>
            <a:r>
              <a:rPr lang="en-GB" sz="2800" b="1" dirty="0">
                <a:solidFill>
                  <a:srgbClr val="FFFF00"/>
                </a:solidFill>
              </a:rPr>
              <a:t>and Wireless broadband </a:t>
            </a:r>
            <a:r>
              <a:rPr lang="en-GB" sz="2800" b="1" dirty="0" smtClean="0">
                <a:solidFill>
                  <a:srgbClr val="FFFF00"/>
                </a:solidFill>
              </a:rPr>
              <a:t>penetration </a:t>
            </a:r>
            <a:r>
              <a:rPr lang="en-GB" sz="2800" b="1" dirty="0" smtClean="0">
                <a:solidFill>
                  <a:srgbClr val="FFFF00"/>
                </a:solidFill>
              </a:rPr>
              <a:t>rates</a:t>
            </a:r>
            <a:endParaRPr lang="en-GB" sz="2800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D2817-2172-4CE5-8398-1CB777CDD38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8325" y="1147736"/>
            <a:ext cx="403244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159913" y="6267457"/>
            <a:ext cx="69127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i="1" dirty="0">
                <a:latin typeface="Calibri" panose="020F0502020204030204" pitchFamily="34" charset="0"/>
              </a:rPr>
              <a:t>Source</a:t>
            </a:r>
            <a:r>
              <a:rPr lang="en-GB" sz="1600" dirty="0">
                <a:latin typeface="Calibri" panose="020F0502020204030204" pitchFamily="34" charset="0"/>
              </a:rPr>
              <a:t>:</a:t>
            </a:r>
            <a:r>
              <a:rPr lang="en-GB" sz="1600" i="1" dirty="0">
                <a:latin typeface="Calibri" panose="020F0502020204030204" pitchFamily="34" charset="0"/>
              </a:rPr>
              <a:t> </a:t>
            </a:r>
            <a:r>
              <a:rPr lang="en-GB" sz="1600" dirty="0">
                <a:latin typeface="Calibri" panose="020F0502020204030204" pitchFamily="34" charset="0"/>
              </a:rPr>
              <a:t>Compiled by ESCWA based on data from ITU. 2012a.</a:t>
            </a:r>
            <a:endParaRPr lang="en-CA" sz="1600" dirty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5271" y="2132856"/>
            <a:ext cx="445408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32339" y="4029799"/>
            <a:ext cx="4536504" cy="2224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5696417" y="963070"/>
            <a:ext cx="2376264" cy="369332"/>
          </a:xfrm>
          <a:prstGeom prst="rect">
            <a:avLst/>
          </a:prstGeom>
          <a:solidFill>
            <a:srgbClr val="6666FF"/>
          </a:solidFill>
        </p:spPr>
        <p:txBody>
          <a:bodyPr wrap="square">
            <a:spAutoFit/>
          </a:bodyPr>
          <a:lstStyle/>
          <a:p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Internet penetration</a:t>
            </a: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  <a:endParaRPr lang="en-CA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75656" y="1948190"/>
            <a:ext cx="2376264" cy="369332"/>
          </a:xfrm>
          <a:prstGeom prst="rect">
            <a:avLst/>
          </a:prstGeom>
          <a:solidFill>
            <a:srgbClr val="6666FF"/>
          </a:solidFill>
        </p:spPr>
        <p:txBody>
          <a:bodyPr wrap="square">
            <a:spAutoFit/>
          </a:bodyPr>
          <a:lstStyle/>
          <a:p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Mobile penetration</a:t>
            </a: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  <a:endParaRPr lang="en-CA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57935" y="3845133"/>
            <a:ext cx="3453227" cy="369332"/>
          </a:xfrm>
          <a:prstGeom prst="rect">
            <a:avLst/>
          </a:prstGeom>
          <a:solidFill>
            <a:srgbClr val="6666FF"/>
          </a:solidFill>
        </p:spPr>
        <p:txBody>
          <a:bodyPr wrap="square">
            <a:spAutoFit/>
          </a:bodyPr>
          <a:lstStyle/>
          <a:p>
            <a:r>
              <a:rPr lang="en-GB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Wireless Broadband penetration</a:t>
            </a: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  <a:endParaRPr lang="en-CA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851" y="332656"/>
            <a:ext cx="8077200" cy="838200"/>
          </a:xfrm>
        </p:spPr>
        <p:txBody>
          <a:bodyPr/>
          <a:lstStyle/>
          <a:p>
            <a:r>
              <a:rPr lang="en-GB" sz="3200" b="1" dirty="0" smtClean="0">
                <a:solidFill>
                  <a:srgbClr val="FFFF00"/>
                </a:solidFill>
              </a:rPr>
              <a:t>E-Government Development Index </a:t>
            </a:r>
            <a:r>
              <a:rPr lang="en-GB" sz="3200" b="1" dirty="0" smtClean="0">
                <a:solidFill>
                  <a:srgbClr val="FFFF00"/>
                </a:solidFill>
              </a:rPr>
              <a:t/>
            </a:r>
            <a:br>
              <a:rPr lang="en-GB" sz="3200" b="1" dirty="0" smtClean="0">
                <a:solidFill>
                  <a:srgbClr val="FFFF00"/>
                </a:solidFill>
              </a:rPr>
            </a:br>
            <a:r>
              <a:rPr lang="en-GB" sz="3200" b="1" dirty="0" smtClean="0">
                <a:solidFill>
                  <a:srgbClr val="FFFF00"/>
                </a:solidFill>
              </a:rPr>
              <a:t>2010-2012</a:t>
            </a:r>
            <a:endParaRPr lang="en-CA" sz="3200" dirty="0">
              <a:solidFill>
                <a:srgbClr val="FFFF00"/>
              </a:solidFill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72" name="Picture 7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6389" y="1412776"/>
            <a:ext cx="7344816" cy="46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046639" y="6103384"/>
            <a:ext cx="3116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Calibri" panose="020F0502020204030204" pitchFamily="34" charset="0"/>
              </a:rPr>
              <a:t>Source</a:t>
            </a:r>
            <a:r>
              <a:rPr lang="en-GB" dirty="0">
                <a:latin typeface="Calibri" panose="020F0502020204030204" pitchFamily="34" charset="0"/>
              </a:rPr>
              <a:t>: DESA. 2010. DESA 2012</a:t>
            </a:r>
            <a:endParaRPr lang="en-CA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09" y="332656"/>
            <a:ext cx="8229600" cy="792162"/>
          </a:xfrm>
        </p:spPr>
        <p:txBody>
          <a:bodyPr/>
          <a:lstStyle/>
          <a:p>
            <a:r>
              <a:rPr lang="en-GB" sz="3200" b="1" dirty="0">
                <a:solidFill>
                  <a:srgbClr val="FFFF00"/>
                </a:solidFill>
              </a:rPr>
              <a:t>Percentage of online users by </a:t>
            </a:r>
            <a:r>
              <a:rPr lang="en-GB" sz="3200" b="1" dirty="0" smtClean="0">
                <a:solidFill>
                  <a:srgbClr val="FFFF00"/>
                </a:solidFill>
              </a:rPr>
              <a:t>language </a:t>
            </a:r>
            <a:r>
              <a:rPr lang="en-GB" sz="3200" b="1" dirty="0">
                <a:solidFill>
                  <a:srgbClr val="FFFF00"/>
                </a:solidFill>
              </a:rPr>
              <a:t>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D2817-2172-4CE5-8398-1CB777CDD3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556792"/>
            <a:ext cx="6984776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043608" y="6093296"/>
            <a:ext cx="5832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/>
              <a:t>Source</a:t>
            </a:r>
            <a:r>
              <a:rPr lang="en-GB" dirty="0"/>
              <a:t>:</a:t>
            </a:r>
            <a:r>
              <a:rPr lang="en-GB" i="1" dirty="0"/>
              <a:t> </a:t>
            </a:r>
            <a:r>
              <a:rPr lang="en-GB" dirty="0"/>
              <a:t>Ow.ly, available at: http://ow.ly/i/OGva/original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6441"/>
            <a:ext cx="8229600" cy="792162"/>
          </a:xfrm>
        </p:spPr>
        <p:txBody>
          <a:bodyPr/>
          <a:lstStyle/>
          <a:p>
            <a:r>
              <a:rPr lang="en-GB" sz="3600" dirty="0">
                <a:solidFill>
                  <a:srgbClr val="FFFF00"/>
                </a:solidFill>
              </a:rPr>
              <a:t>The </a:t>
            </a:r>
            <a:r>
              <a:rPr lang="en-GB" sz="3600" dirty="0" smtClean="0">
                <a:solidFill>
                  <a:srgbClr val="FFFF00"/>
                </a:solidFill>
              </a:rPr>
              <a:t>current context of </a:t>
            </a:r>
            <a:r>
              <a:rPr lang="en-GB" sz="3600" dirty="0">
                <a:solidFill>
                  <a:srgbClr val="FFFF00"/>
                </a:solidFill>
              </a:rPr>
              <a:t>the Arab region</a:t>
            </a:r>
            <a:endParaRPr lang="en-GB" sz="3600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D2817-2172-4CE5-8398-1CB777CDD3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2401" name="Rectangle 1"/>
          <p:cNvSpPr>
            <a:spLocks noChangeArrowheads="1"/>
          </p:cNvSpPr>
          <p:nvPr/>
        </p:nvSpPr>
        <p:spPr bwMode="auto">
          <a:xfrm>
            <a:off x="539552" y="1340768"/>
            <a:ext cx="83058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Low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</a:rPr>
              <a:t>There </a:t>
            </a:r>
            <a:r>
              <a:rPr lang="en-GB" sz="2400" dirty="0">
                <a:latin typeface="Calibri" panose="020F0502020204030204" pitchFamily="34" charset="0"/>
              </a:rPr>
              <a:t>are </a:t>
            </a: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</a:rPr>
              <a:t>divergent economic </a:t>
            </a:r>
            <a:r>
              <a:rPr lang="en-GB" sz="2400" dirty="0">
                <a:latin typeface="Calibri" panose="020F0502020204030204" pitchFamily="34" charset="0"/>
              </a:rPr>
              <a:t>and social differences which distinguish the GCC sub-region from the rest</a:t>
            </a:r>
            <a:r>
              <a:rPr lang="en-GB" sz="2400" dirty="0" smtClean="0">
                <a:latin typeface="Calibri" panose="020F0502020204030204" pitchFamily="34" charset="0"/>
              </a:rPr>
              <a:t>.</a:t>
            </a:r>
          </a:p>
          <a:p>
            <a:pPr marL="342900" lvl="0" indent="-342900" algn="justLow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</a:rPr>
              <a:t>Non-GCC countries suffer from </a:t>
            </a: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</a:rPr>
              <a:t>poverty and high unemployment rates</a:t>
            </a:r>
            <a:r>
              <a:rPr lang="en-GB" sz="2400" dirty="0">
                <a:latin typeface="Calibri" panose="020F0502020204030204" pitchFamily="34" charset="0"/>
              </a:rPr>
              <a:t>, especially among women and youth. </a:t>
            </a:r>
            <a:endParaRPr lang="en-GB" sz="2400" dirty="0" smtClean="0">
              <a:latin typeface="Calibri" panose="020F0502020204030204" pitchFamily="34" charset="0"/>
            </a:endParaRPr>
          </a:p>
          <a:p>
            <a:pPr marL="342900" indent="-342900" algn="justLow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</a:rPr>
              <a:t>M</a:t>
            </a:r>
            <a:r>
              <a:rPr lang="en-GB" sz="2400" dirty="0" smtClean="0">
                <a:latin typeface="Calibri" panose="020F0502020204030204" pitchFamily="34" charset="0"/>
              </a:rPr>
              <a:t>ost </a:t>
            </a:r>
            <a:r>
              <a:rPr lang="en-GB" sz="2400" dirty="0">
                <a:latin typeface="Calibri" panose="020F0502020204030204" pitchFamily="34" charset="0"/>
              </a:rPr>
              <a:t>countries in the region face a number of other serious issues </a:t>
            </a:r>
            <a:r>
              <a:rPr lang="en-GB" sz="2400" dirty="0" smtClean="0">
                <a:latin typeface="Calibri" panose="020F0502020204030204" pitchFamily="34" charset="0"/>
              </a:rPr>
              <a:t>including </a:t>
            </a:r>
            <a:r>
              <a:rPr lang="en-GB" sz="2400" dirty="0">
                <a:latin typeface="Calibri" panose="020F0502020204030204" pitchFamily="34" charset="0"/>
              </a:rPr>
              <a:t>economic and </a:t>
            </a:r>
            <a:r>
              <a:rPr lang="en-GB" sz="2400" dirty="0">
                <a:solidFill>
                  <a:srgbClr val="C00000"/>
                </a:solidFill>
                <a:latin typeface="Calibri" panose="020F0502020204030204" pitchFamily="34" charset="0"/>
              </a:rPr>
              <a:t>political uncertainty, civil wars</a:t>
            </a:r>
            <a:r>
              <a:rPr lang="en-GB" sz="2400" dirty="0">
                <a:latin typeface="Calibri" panose="020F0502020204030204" pitchFamily="34" charset="0"/>
              </a:rPr>
              <a:t>, occupation, civil unrest and terrorism</a:t>
            </a:r>
            <a:r>
              <a:rPr lang="en-GB" sz="2400" dirty="0" smtClean="0">
                <a:latin typeface="Calibri" panose="020F0502020204030204" pitchFamily="34" charset="0"/>
              </a:rPr>
              <a:t>.</a:t>
            </a:r>
          </a:p>
          <a:p>
            <a:pPr marL="342900" indent="-342900" algn="justLow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The Arab region faces </a:t>
            </a: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many challenges </a:t>
            </a:r>
            <a:r>
              <a:rPr lang="en-US" sz="2400" dirty="0" smtClean="0">
                <a:latin typeface="Calibri" panose="020F0502020204030204" pitchFamily="34" charset="0"/>
              </a:rPr>
              <a:t>for the </a:t>
            </a:r>
            <a:r>
              <a:rPr lang="en-US" sz="2400" dirty="0">
                <a:latin typeface="Calibri" panose="020F0502020204030204" pitchFamily="34" charset="0"/>
              </a:rPr>
              <a:t>realization of the information society and the transition to a knowledge based </a:t>
            </a:r>
            <a:r>
              <a:rPr lang="en-US" sz="2400" dirty="0" smtClean="0">
                <a:latin typeface="Calibri" panose="020F0502020204030204" pitchFamily="34" charset="0"/>
              </a:rPr>
              <a:t>economy.</a:t>
            </a:r>
          </a:p>
          <a:p>
            <a:pPr marL="342900" indent="-342900" algn="justLow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>
              <a:defRPr/>
            </a:pPr>
            <a:fld id="{DA2BFC6E-5F75-47C0-9DC1-6F16B1368ABC}" type="datetime3">
              <a:rPr lang="en-US" smtClean="0"/>
              <a:pPr>
                <a:defRPr/>
              </a:pPr>
              <a:t>26 October 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09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792162"/>
          </a:xfrm>
        </p:spPr>
        <p:txBody>
          <a:bodyPr/>
          <a:lstStyle/>
          <a:p>
            <a:r>
              <a:rPr lang="en-GB" sz="3600" dirty="0">
                <a:solidFill>
                  <a:srgbClr val="FFFF00"/>
                </a:solidFill>
              </a:rPr>
              <a:t>The </a:t>
            </a:r>
            <a:r>
              <a:rPr lang="en-GB" sz="3600" dirty="0" smtClean="0">
                <a:solidFill>
                  <a:srgbClr val="FFFF00"/>
                </a:solidFill>
              </a:rPr>
              <a:t>IS priorities in the </a:t>
            </a:r>
            <a:r>
              <a:rPr lang="en-GB" sz="3600" dirty="0">
                <a:solidFill>
                  <a:srgbClr val="FFFF00"/>
                </a:solidFill>
              </a:rPr>
              <a:t>Arab region</a:t>
            </a:r>
            <a:endParaRPr lang="en-GB" sz="3600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D2817-2172-4CE5-8398-1CB777CDD3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2401" name="Rectangle 1"/>
          <p:cNvSpPr>
            <a:spLocks noChangeArrowheads="1"/>
          </p:cNvSpPr>
          <p:nvPr/>
        </p:nvSpPr>
        <p:spPr bwMode="auto">
          <a:xfrm>
            <a:off x="510462" y="1300119"/>
            <a:ext cx="8305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</a:rPr>
              <a:t>C</a:t>
            </a:r>
            <a:r>
              <a:rPr lang="en-GB" sz="2400" dirty="0" smtClean="0">
                <a:latin typeface="Calibri" panose="020F0502020204030204" pitchFamily="34" charset="0"/>
              </a:rPr>
              <a:t>ountries </a:t>
            </a:r>
            <a:r>
              <a:rPr lang="en-GB" sz="2400" dirty="0">
                <a:latin typeface="Calibri" panose="020F0502020204030204" pitchFamily="34" charset="0"/>
              </a:rPr>
              <a:t>of the region share and should focus on the following </a:t>
            </a:r>
            <a:r>
              <a:rPr lang="en-GB" sz="2400" dirty="0" smtClean="0">
                <a:latin typeface="Calibri" panose="020F0502020204030204" pitchFamily="34" charset="0"/>
              </a:rPr>
              <a:t>objectives</a:t>
            </a:r>
            <a:r>
              <a:rPr lang="en-GB" sz="2400" dirty="0">
                <a:latin typeface="Calibri" panose="020F0502020204030204" pitchFamily="34" charset="0"/>
              </a:rPr>
              <a:t>:</a:t>
            </a:r>
            <a:endParaRPr lang="en-CA" sz="2400" dirty="0">
              <a:latin typeface="Calibri" panose="020F0502020204030204" pitchFamily="34" charset="0"/>
            </a:endParaRPr>
          </a:p>
          <a:p>
            <a:r>
              <a:rPr lang="en-GB" sz="2400" dirty="0">
                <a:latin typeface="Calibri" panose="020F0502020204030204" pitchFamily="34" charset="0"/>
              </a:rPr>
              <a:t> </a:t>
            </a:r>
            <a:endParaRPr lang="en-CA" sz="24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Increase national capabilities in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harnessing ICT for Development (ICT4D)</a:t>
            </a:r>
            <a:r>
              <a:rPr lang="en-US" sz="2400" dirty="0">
                <a:latin typeface="Calibri" panose="020F0502020204030204" pitchFamily="34" charset="0"/>
              </a:rPr>
              <a:t> and to enable integration into the global </a:t>
            </a:r>
            <a:r>
              <a:rPr lang="en-US" sz="2400" dirty="0" smtClean="0">
                <a:latin typeface="Calibri" panose="020F0502020204030204" pitchFamily="34" charset="0"/>
              </a:rPr>
              <a:t>economy</a:t>
            </a:r>
          </a:p>
          <a:p>
            <a:pPr lvl="0"/>
            <a:endParaRPr lang="en-CA" sz="24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Establish a leading national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productive ICT </a:t>
            </a: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sector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Address the main challenges </a:t>
            </a:r>
            <a:r>
              <a:rPr lang="en-US" sz="2400" dirty="0" smtClean="0">
                <a:latin typeface="Calibri" panose="020F0502020204030204" pitchFamily="34" charset="0"/>
              </a:rPr>
              <a:t>for building Information Society and move towards knowledge economy. </a:t>
            </a:r>
            <a:endParaRPr lang="en-CA" sz="2400" dirty="0">
              <a:latin typeface="Calibri" panose="020F0502020204030204" pitchFamily="34" charset="0"/>
            </a:endParaRPr>
          </a:p>
          <a:p>
            <a:pPr marL="342900" indent="-342900" algn="justLow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>
              <a:defRPr/>
            </a:pPr>
            <a:fld id="{DA2BFC6E-5F75-47C0-9DC1-6F16B1368ABC}" type="datetime3">
              <a:rPr lang="en-US" smtClean="0"/>
              <a:pPr>
                <a:defRPr/>
              </a:pPr>
              <a:t>26 October 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05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Session xmlns="2e9458a7-cf77-4e38-a176-7c00460a51ce">5</Session>
    <Author0 xmlns="2e9458a7-cf77-4e38-a176-7c00460a51ce">Dr. Nibal Idlebi, Chief, ICT Applications Section</Author0>
    <Organization xmlns="2e9458a7-cf77-4e38-a176-7c00460a51ce">UN-ESCWA</Organiz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DAEE60AB10F1439F7E4D68581AA2F8" ma:contentTypeVersion="6" ma:contentTypeDescription="Create a new document." ma:contentTypeScope="" ma:versionID="d77e90180329a6c74e4aed77bdfb5298">
  <xsd:schema xmlns:xsd="http://www.w3.org/2001/XMLSchema" xmlns:xs="http://www.w3.org/2001/XMLSchema" xmlns:p="http://schemas.microsoft.com/office/2006/metadata/properties" xmlns:ns1="http://schemas.microsoft.com/sharepoint/v3" xmlns:ns2="2e9458a7-cf77-4e38-a176-7c00460a51ce" xmlns:ns3="07f874d8-1985-4211-bd75-0b16975e87a8" targetNamespace="http://schemas.microsoft.com/office/2006/metadata/properties" ma:root="true" ma:fieldsID="d1a45afbb746a96cdb01e4d47f085c9b" ns1:_="" ns2:_="" ns3:_="">
    <xsd:import namespace="http://schemas.microsoft.com/sharepoint/v3"/>
    <xsd:import namespace="2e9458a7-cf77-4e38-a176-7c00460a51ce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ession" minOccurs="0"/>
                <xsd:element ref="ns2:Author0" minOccurs="0"/>
                <xsd:element ref="ns2:Organization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458a7-cf77-4e38-a176-7c00460a51ce" elementFormDefault="qualified">
    <xsd:import namespace="http://schemas.microsoft.com/office/2006/documentManagement/types"/>
    <xsd:import namespace="http://schemas.microsoft.com/office/infopath/2007/PartnerControls"/>
    <xsd:element name="Session" ma:index="10" nillable="true" ma:displayName="Session" ma:internalName="Session">
      <xsd:simpleType>
        <xsd:restriction base="dms:Number"/>
      </xsd:simpleType>
    </xsd:element>
    <xsd:element name="Author0" ma:index="11" nillable="true" ma:displayName="Author" ma:internalName="Author0">
      <xsd:simpleType>
        <xsd:restriction base="dms:Text">
          <xsd:maxLength value="255"/>
        </xsd:restriction>
      </xsd:simpleType>
    </xsd:element>
    <xsd:element name="Organization" ma:index="12" nillable="true" ma:displayName="Organization" ma:internalName="Organiza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940F57-618F-49B3-BEB6-2580D034D290}"/>
</file>

<file path=customXml/itemProps2.xml><?xml version="1.0" encoding="utf-8"?>
<ds:datastoreItem xmlns:ds="http://schemas.openxmlformats.org/officeDocument/2006/customXml" ds:itemID="{6DA92449-A4A4-453C-BCA0-9DC6790FA7A1}"/>
</file>

<file path=customXml/itemProps3.xml><?xml version="1.0" encoding="utf-8"?>
<ds:datastoreItem xmlns:ds="http://schemas.openxmlformats.org/officeDocument/2006/customXml" ds:itemID="{A2617B42-F9A1-4573-9F6F-6CBF6B4928D9}"/>
</file>

<file path=docProps/app.xml><?xml version="1.0" encoding="utf-8"?>
<Properties xmlns="http://schemas.openxmlformats.org/officeDocument/2006/extended-properties" xmlns:vt="http://schemas.openxmlformats.org/officeDocument/2006/docPropsVTypes">
  <TotalTime>5346</TotalTime>
  <Words>514</Words>
  <Application>Microsoft Office PowerPoint</Application>
  <PresentationFormat>On-screen Show (4:3)</PresentationFormat>
  <Paragraphs>119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Default Design</vt:lpstr>
      <vt:lpstr>1_Default Design</vt:lpstr>
      <vt:lpstr>2_Default Design</vt:lpstr>
      <vt:lpstr>Regional and Global Comparative  Analysis of Information Society  in the Arab region</vt:lpstr>
      <vt:lpstr>The outlook of the IS in the Arab region</vt:lpstr>
      <vt:lpstr>Challenges of the IS in the Arab region </vt:lpstr>
      <vt:lpstr>Average of Arab Region in selected areas</vt:lpstr>
      <vt:lpstr>Internet, mobile and Wireless broadband penetration rates</vt:lpstr>
      <vt:lpstr>E-Government Development Index  2010-2012</vt:lpstr>
      <vt:lpstr>Percentage of online users by language 2012</vt:lpstr>
      <vt:lpstr>The current context of the Arab region</vt:lpstr>
      <vt:lpstr>The IS priorities in the Arab region</vt:lpstr>
      <vt:lpstr>PowerPoint Presentation</vt:lpstr>
    </vt:vector>
  </TitlesOfParts>
  <Company>United Nations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and Global Comparative Analysis of Information Society in the Arab region</dc:title>
  <dc:creator>User</dc:creator>
  <cp:lastModifiedBy>Nibal</cp:lastModifiedBy>
  <cp:revision>683</cp:revision>
  <cp:lastPrinted>2010-09-14T23:35:00Z</cp:lastPrinted>
  <dcterms:created xsi:type="dcterms:W3CDTF">2010-09-15T13:05:25Z</dcterms:created>
  <dcterms:modified xsi:type="dcterms:W3CDTF">2013-10-26T08:31:24Z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0x01010062DAEE60AB10F1439F7E4D68581AA2F8</vt:lpwstr>
  </property>
  <property fmtid="{D5CDD505-2E9C-101B-9397-08002B2CF9AE}" pid="3" name="Order">
    <vt:r8>3000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