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6"/>
  </p:notesMasterIdLst>
  <p:handoutMasterIdLst>
    <p:handoutMasterId r:id="rId17"/>
  </p:handoutMasterIdLst>
  <p:sldIdLst>
    <p:sldId id="290" r:id="rId2"/>
    <p:sldId id="302" r:id="rId3"/>
    <p:sldId id="293" r:id="rId4"/>
    <p:sldId id="299" r:id="rId5"/>
    <p:sldId id="294" r:id="rId6"/>
    <p:sldId id="300" r:id="rId7"/>
    <p:sldId id="301" r:id="rId8"/>
    <p:sldId id="303" r:id="rId9"/>
    <p:sldId id="304" r:id="rId10"/>
    <p:sldId id="305" r:id="rId11"/>
    <p:sldId id="296" r:id="rId12"/>
    <p:sldId id="295" r:id="rId13"/>
    <p:sldId id="291" r:id="rId14"/>
    <p:sldId id="297" r:id="rId15"/>
  </p:sldIdLst>
  <p:sldSz cx="9906000" cy="6858000" type="A4"/>
  <p:notesSz cx="6797675" cy="9926638"/>
  <p:custDataLst>
    <p:tags r:id="rId1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sz="1400" kern="1200">
        <a:solidFill>
          <a:srgbClr val="003366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chemeClr val="tx1"/>
    </p:penClr>
  </p:showPr>
  <p:clrMru>
    <a:srgbClr val="000080"/>
    <a:srgbClr val="009999"/>
    <a:srgbClr val="008000"/>
    <a:srgbClr val="C00000"/>
    <a:srgbClr val="000000"/>
    <a:srgbClr val="A37C7F"/>
    <a:srgbClr val="FFAFB9"/>
    <a:srgbClr val="FF9900"/>
    <a:srgbClr val="EEFF15"/>
    <a:srgbClr val="E4F31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874" autoAdjust="0"/>
    <p:restoredTop sz="86475" autoAdjust="0"/>
  </p:normalViewPr>
  <p:slideViewPr>
    <p:cSldViewPr snapToGrid="0">
      <p:cViewPr>
        <p:scale>
          <a:sx n="80" d="100"/>
          <a:sy n="80" d="100"/>
        </p:scale>
        <p:origin x="-1668" y="-26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BE659A6-FC4E-4E23-A854-5682FA1801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52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29" tIns="45715" rIns="91429" bIns="45715" numCol="1" anchor="b" anchorCtr="0" compatLnSpc="1">
            <a:prstTxWarp prst="textNoShape">
              <a:avLst/>
            </a:prstTxWarp>
          </a:bodyPr>
          <a:lstStyle>
            <a:lvl1pPr algn="r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AF7C81-AF6F-4771-AED2-6938562E75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1200" y="744538"/>
            <a:ext cx="5376863" cy="3722687"/>
          </a:xfrm>
          <a:solidFill>
            <a:srgbClr val="FFFFFF"/>
          </a:solidFill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001" tIns="45501" rIns="91001" bIns="45501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6616700"/>
            <a:ext cx="3365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fld id="{42642B0F-9384-4860-A557-DE4C946ADFDE}" type="slidenum">
              <a:rPr lang="en-US" sz="1000" i="1">
                <a:solidFill>
                  <a:schemeClr val="accent2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sz="1000" i="1" dirty="0">
              <a:solidFill>
                <a:schemeClr val="accent2"/>
              </a:solidFill>
              <a:latin typeface="Arial" charset="0"/>
            </a:endParaRPr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187325" y="184150"/>
            <a:ext cx="654050" cy="985838"/>
            <a:chOff x="253" y="3095"/>
            <a:chExt cx="403" cy="621"/>
          </a:xfrm>
        </p:grpSpPr>
        <p:sp>
          <p:nvSpPr>
            <p:cNvPr id="6" name="Oval 26"/>
            <p:cNvSpPr>
              <a:spLocks noChangeArrowheads="1"/>
            </p:cNvSpPr>
            <p:nvPr/>
          </p:nvSpPr>
          <p:spPr bwMode="auto">
            <a:xfrm>
              <a:off x="253" y="3293"/>
              <a:ext cx="403" cy="423"/>
            </a:xfrm>
            <a:prstGeom prst="ellipse">
              <a:avLst/>
            </a:prstGeom>
            <a:solidFill>
              <a:srgbClr val="A37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27"/>
            <p:cNvSpPr>
              <a:spLocks noChangeArrowheads="1"/>
            </p:cNvSpPr>
            <p:nvPr/>
          </p:nvSpPr>
          <p:spPr bwMode="auto">
            <a:xfrm>
              <a:off x="294" y="3336"/>
              <a:ext cx="320" cy="3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Rectangle 28"/>
            <p:cNvSpPr>
              <a:spLocks noChangeArrowheads="1"/>
            </p:cNvSpPr>
            <p:nvPr/>
          </p:nvSpPr>
          <p:spPr bwMode="auto">
            <a:xfrm>
              <a:off x="365" y="3408"/>
              <a:ext cx="168" cy="187"/>
            </a:xfrm>
            <a:prstGeom prst="rect">
              <a:avLst/>
            </a:prstGeom>
            <a:solidFill>
              <a:srgbClr val="A37C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29"/>
            <p:cNvSpPr>
              <a:spLocks noChangeArrowheads="1"/>
            </p:cNvSpPr>
            <p:nvPr/>
          </p:nvSpPr>
          <p:spPr bwMode="auto">
            <a:xfrm>
              <a:off x="326" y="3449"/>
              <a:ext cx="104" cy="10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30"/>
            <p:cNvSpPr>
              <a:spLocks noChangeArrowheads="1"/>
            </p:cNvSpPr>
            <p:nvPr/>
          </p:nvSpPr>
          <p:spPr bwMode="auto">
            <a:xfrm>
              <a:off x="478" y="3449"/>
              <a:ext cx="105" cy="10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31"/>
            <p:cNvSpPr>
              <a:spLocks noChangeArrowheads="1"/>
            </p:cNvSpPr>
            <p:nvPr/>
          </p:nvSpPr>
          <p:spPr bwMode="auto">
            <a:xfrm>
              <a:off x="376" y="3095"/>
              <a:ext cx="155" cy="151"/>
            </a:xfrm>
            <a:prstGeom prst="ellipse">
              <a:avLst/>
            </a:prstGeom>
            <a:solidFill>
              <a:srgbClr val="A37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06463" y="933450"/>
            <a:ext cx="9001125" cy="3651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80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 flipV="1">
            <a:off x="0" y="6477000"/>
            <a:ext cx="9906000" cy="36513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en-US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98738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803400" y="3486478"/>
            <a:ext cx="7383463" cy="760413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b="1" i="1" baseline="0">
                <a:solidFill>
                  <a:srgbClr val="000080"/>
                </a:solidFill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98737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803400" y="1873250"/>
            <a:ext cx="7378700" cy="1470025"/>
          </a:xfrm>
        </p:spPr>
        <p:txBody>
          <a:bodyPr/>
          <a:lstStyle>
            <a:lvl1pPr algn="l">
              <a:defRPr sz="2800" b="1" baseline="0">
                <a:solidFill>
                  <a:srgbClr val="000080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99350" y="1258784"/>
            <a:ext cx="2206625" cy="4978504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9475" y="1258784"/>
            <a:ext cx="6467475" cy="49785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350" y="0"/>
            <a:ext cx="7921625" cy="908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79475" y="1125538"/>
            <a:ext cx="8826500" cy="5111750"/>
          </a:xfrm>
        </p:spPr>
        <p:txBody>
          <a:bodyPr/>
          <a:lstStyle>
            <a:lvl1pPr>
              <a:defRPr sz="1800">
                <a:latin typeface="+mn-lt"/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GB" noProof="0" dirty="0" smtClean="0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2540000"/>
            <a:ext cx="8420100" cy="1362075"/>
          </a:xfrm>
        </p:spPr>
        <p:txBody>
          <a:bodyPr anchor="t"/>
          <a:lstStyle>
            <a:lvl1pPr algn="l">
              <a:defRPr sz="28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390207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9475" y="1125538"/>
            <a:ext cx="4337050" cy="5111750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925" y="1125538"/>
            <a:ext cx="4337050" cy="5111750"/>
          </a:xfrm>
        </p:spPr>
        <p:txBody>
          <a:bodyPr/>
          <a:lstStyle>
            <a:lvl1pPr algn="l" rtl="0" eaLnBrk="1" fontAlgn="base" hangingPunct="1">
              <a:defRPr lang="en-US" sz="18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defRPr lang="en-US" sz="18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defRPr lang="en-US" sz="16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defRPr lang="en-US" sz="16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defRPr lang="en-GB" sz="1400" dirty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59" y="0"/>
            <a:ext cx="8850581" cy="926275"/>
          </a:xfrm>
        </p:spPr>
        <p:txBody>
          <a:bodyPr/>
          <a:lstStyle>
            <a:lvl1pPr>
              <a:spcBef>
                <a:spcPts val="0"/>
              </a:spcBef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1800" b="1" baseline="0">
                <a:solidFill>
                  <a:srgbClr val="000080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18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 algn="l" rtl="0" eaLnBrk="1" fontAlgn="base" hangingPunct="1">
              <a:defRPr lang="en-US" sz="18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1pPr>
            <a:lvl2pPr algn="l" rtl="0" eaLnBrk="1" fontAlgn="base" hangingPunct="1">
              <a:defRPr lang="en-US" sz="18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2pPr>
            <a:lvl3pPr algn="l" rtl="0" eaLnBrk="1" fontAlgn="base" hangingPunct="1">
              <a:defRPr lang="en-US" sz="16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3pPr>
            <a:lvl4pPr algn="l" rtl="0" eaLnBrk="1" fontAlgn="base" hangingPunct="1">
              <a:defRPr lang="en-US" sz="1600" dirty="0" smtClean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4pPr>
            <a:lvl5pPr algn="l" rtl="0" eaLnBrk="1" fontAlgn="base" hangingPunct="1">
              <a:defRPr lang="en-GB" sz="1400" dirty="0">
                <a:solidFill>
                  <a:srgbClr val="000080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948" y="0"/>
            <a:ext cx="7530192" cy="926275"/>
          </a:xfrm>
        </p:spPr>
        <p:txBody>
          <a:bodyPr/>
          <a:lstStyle>
            <a:lvl1pPr>
              <a:spcBef>
                <a:spcPts val="0"/>
              </a:spcBef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282452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1282452"/>
            <a:ext cx="5537200" cy="4880842"/>
          </a:xfrm>
        </p:spPr>
        <p:txBody>
          <a:bodyPr/>
          <a:lstStyle>
            <a:lvl1pPr>
              <a:defRPr sz="1800" baseline="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4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2446317"/>
            <a:ext cx="3259138" cy="37169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1068779"/>
            <a:ext cx="5943600" cy="3658796"/>
          </a:xfrm>
        </p:spPr>
        <p:txBody>
          <a:bodyPr/>
          <a:lstStyle>
            <a:lvl1pPr marL="0" indent="0">
              <a:buNone/>
              <a:defRPr sz="3200">
                <a:latin typeface="+mn-l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4"/>
          <p:cNvSpPr>
            <a:spLocks noChangeArrowheads="1"/>
          </p:cNvSpPr>
          <p:nvPr/>
        </p:nvSpPr>
        <p:spPr bwMode="auto">
          <a:xfrm>
            <a:off x="906463" y="933450"/>
            <a:ext cx="9001125" cy="36513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80"/>
              </a:gs>
            </a:gsLst>
            <a:lin ang="0" scaled="1"/>
          </a:gra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797704" name="Rectangle 8"/>
          <p:cNvSpPr>
            <a:spLocks noChangeArrowheads="1"/>
          </p:cNvSpPr>
          <p:nvPr/>
        </p:nvSpPr>
        <p:spPr bwMode="auto">
          <a:xfrm>
            <a:off x="0" y="6616700"/>
            <a:ext cx="3365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fld id="{84050E99-C0D7-4D48-AF2C-C368DA4A5271}" type="slidenum">
              <a:rPr lang="en-US" sz="1000" i="1">
                <a:solidFill>
                  <a:schemeClr val="accent2"/>
                </a:solidFill>
                <a:latin typeface="Arial" charset="0"/>
              </a:rPr>
              <a:pPr>
                <a:defRPr/>
              </a:pPr>
              <a:t>‹#›</a:t>
            </a:fld>
            <a:endParaRPr lang="en-US" sz="1000" i="1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9475" y="1125538"/>
            <a:ext cx="8826500" cy="5111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784350" y="0"/>
            <a:ext cx="791845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grpSp>
        <p:nvGrpSpPr>
          <p:cNvPr id="1030" name="Group 12"/>
          <p:cNvGrpSpPr>
            <a:grpSpLocks/>
          </p:cNvGrpSpPr>
          <p:nvPr/>
        </p:nvGrpSpPr>
        <p:grpSpPr bwMode="auto">
          <a:xfrm>
            <a:off x="187325" y="184150"/>
            <a:ext cx="654050" cy="985838"/>
            <a:chOff x="253" y="3095"/>
            <a:chExt cx="403" cy="621"/>
          </a:xfrm>
        </p:grpSpPr>
        <p:sp>
          <p:nvSpPr>
            <p:cNvPr id="797709" name="Oval 13"/>
            <p:cNvSpPr>
              <a:spLocks noChangeArrowheads="1"/>
            </p:cNvSpPr>
            <p:nvPr/>
          </p:nvSpPr>
          <p:spPr bwMode="auto">
            <a:xfrm>
              <a:off x="253" y="3293"/>
              <a:ext cx="403" cy="423"/>
            </a:xfrm>
            <a:prstGeom prst="ellipse">
              <a:avLst/>
            </a:prstGeom>
            <a:solidFill>
              <a:srgbClr val="A37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97710" name="Oval 14"/>
            <p:cNvSpPr>
              <a:spLocks noChangeArrowheads="1"/>
            </p:cNvSpPr>
            <p:nvPr/>
          </p:nvSpPr>
          <p:spPr bwMode="auto">
            <a:xfrm>
              <a:off x="294" y="3336"/>
              <a:ext cx="320" cy="338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97711" name="Rectangle 15"/>
            <p:cNvSpPr>
              <a:spLocks noChangeArrowheads="1"/>
            </p:cNvSpPr>
            <p:nvPr/>
          </p:nvSpPr>
          <p:spPr bwMode="auto">
            <a:xfrm>
              <a:off x="365" y="3408"/>
              <a:ext cx="168" cy="187"/>
            </a:xfrm>
            <a:prstGeom prst="rect">
              <a:avLst/>
            </a:prstGeom>
            <a:solidFill>
              <a:srgbClr val="A37C7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97712" name="Oval 16"/>
            <p:cNvSpPr>
              <a:spLocks noChangeArrowheads="1"/>
            </p:cNvSpPr>
            <p:nvPr/>
          </p:nvSpPr>
          <p:spPr bwMode="auto">
            <a:xfrm>
              <a:off x="326" y="3449"/>
              <a:ext cx="104" cy="10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97713" name="Oval 17"/>
            <p:cNvSpPr>
              <a:spLocks noChangeArrowheads="1"/>
            </p:cNvSpPr>
            <p:nvPr/>
          </p:nvSpPr>
          <p:spPr bwMode="auto">
            <a:xfrm>
              <a:off x="478" y="3449"/>
              <a:ext cx="105" cy="105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97714" name="Oval 18"/>
            <p:cNvSpPr>
              <a:spLocks noChangeArrowheads="1"/>
            </p:cNvSpPr>
            <p:nvPr/>
          </p:nvSpPr>
          <p:spPr bwMode="auto">
            <a:xfrm>
              <a:off x="376" y="3095"/>
              <a:ext cx="155" cy="151"/>
            </a:xfrm>
            <a:prstGeom prst="ellipse">
              <a:avLst/>
            </a:prstGeom>
            <a:solidFill>
              <a:srgbClr val="A37C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7" name="Rectangle 16"/>
          <p:cNvSpPr>
            <a:spLocks noChangeArrowheads="1"/>
          </p:cNvSpPr>
          <p:nvPr/>
        </p:nvSpPr>
        <p:spPr bwMode="auto">
          <a:xfrm flipV="1">
            <a:off x="0" y="6477000"/>
            <a:ext cx="9906000" cy="36513"/>
          </a:xfrm>
          <a:prstGeom prst="rect">
            <a:avLst/>
          </a:prstGeom>
          <a:gradFill rotWithShape="0">
            <a:gsLst>
              <a:gs pos="0">
                <a:srgbClr val="00008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en-US" sz="1200">
              <a:solidFill>
                <a:schemeClr val="tx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>
    <p:cut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A37C7F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A37C7F"/>
          </a:solidFill>
          <a:latin typeface="Times New Roman" pitchFamily="18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A37C7F"/>
          </a:solidFill>
          <a:latin typeface="Times New Roman" pitchFamily="18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A37C7F"/>
          </a:solidFill>
          <a:latin typeface="Times New Roman" pitchFamily="18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800" b="1" i="1">
          <a:solidFill>
            <a:srgbClr val="A37C7F"/>
          </a:solidFill>
          <a:latin typeface="Times New Roman" pitchFamily="18" charset="0"/>
        </a:defRPr>
      </a:lvl5pPr>
      <a:lvl6pPr marL="457200" algn="r" rtl="0" eaLnBrk="1" fontAlgn="base" hangingPunct="1">
        <a:spcBef>
          <a:spcPct val="50000"/>
        </a:spcBef>
        <a:spcAft>
          <a:spcPct val="0"/>
        </a:spcAft>
        <a:defRPr sz="2800" b="1" i="1">
          <a:solidFill>
            <a:srgbClr val="990000"/>
          </a:solidFill>
          <a:latin typeface="Times New Roman" pitchFamily="18" charset="0"/>
        </a:defRPr>
      </a:lvl6pPr>
      <a:lvl7pPr marL="914400" algn="r" rtl="0" eaLnBrk="1" fontAlgn="base" hangingPunct="1">
        <a:spcBef>
          <a:spcPct val="50000"/>
        </a:spcBef>
        <a:spcAft>
          <a:spcPct val="0"/>
        </a:spcAft>
        <a:defRPr sz="2800" b="1" i="1">
          <a:solidFill>
            <a:srgbClr val="990000"/>
          </a:solidFill>
          <a:latin typeface="Times New Roman" pitchFamily="18" charset="0"/>
        </a:defRPr>
      </a:lvl7pPr>
      <a:lvl8pPr marL="1371600" algn="r" rtl="0" eaLnBrk="1" fontAlgn="base" hangingPunct="1">
        <a:spcBef>
          <a:spcPct val="50000"/>
        </a:spcBef>
        <a:spcAft>
          <a:spcPct val="0"/>
        </a:spcAft>
        <a:defRPr sz="2800" b="1" i="1">
          <a:solidFill>
            <a:srgbClr val="990000"/>
          </a:solidFill>
          <a:latin typeface="Times New Roman" pitchFamily="18" charset="0"/>
        </a:defRPr>
      </a:lvl8pPr>
      <a:lvl9pPr marL="1828800" algn="r" rtl="0" eaLnBrk="1" fontAlgn="base" hangingPunct="1">
        <a:spcBef>
          <a:spcPct val="50000"/>
        </a:spcBef>
        <a:spcAft>
          <a:spcPct val="0"/>
        </a:spcAft>
        <a:defRPr sz="2800" b="1" i="1">
          <a:solidFill>
            <a:srgbClr val="990000"/>
          </a:solidFill>
          <a:latin typeface="Times New Roman" pitchFamily="18" charset="0"/>
        </a:defRPr>
      </a:lvl9pPr>
    </p:titleStyle>
    <p:bodyStyle>
      <a:lvl1pPr marL="285750" indent="-285750" algn="l" rtl="0" eaLnBrk="1" fontAlgn="base" hangingPunct="1">
        <a:spcBef>
          <a:spcPts val="600"/>
        </a:spcBef>
        <a:spcAft>
          <a:spcPts val="600"/>
        </a:spcAft>
        <a:buChar char="•"/>
        <a:defRPr>
          <a:solidFill>
            <a:srgbClr val="000080"/>
          </a:solidFill>
          <a:latin typeface="+mn-lt"/>
          <a:ea typeface="+mn-ea"/>
          <a:cs typeface="+mn-cs"/>
        </a:defRPr>
      </a:lvl1pPr>
      <a:lvl2pPr marL="952500" indent="-381000" algn="l" rtl="0" eaLnBrk="1" fontAlgn="base" hangingPunct="1">
        <a:spcBef>
          <a:spcPct val="25000"/>
        </a:spcBef>
        <a:spcAft>
          <a:spcPct val="25000"/>
        </a:spcAft>
        <a:buChar char="–"/>
        <a:defRPr>
          <a:solidFill>
            <a:srgbClr val="000080"/>
          </a:solidFill>
          <a:latin typeface="+mn-lt"/>
        </a:defRPr>
      </a:lvl2pPr>
      <a:lvl3pPr marL="1524000" indent="-285750" algn="l" rtl="0" eaLnBrk="1" fontAlgn="base" hangingPunct="1">
        <a:spcBef>
          <a:spcPts val="600"/>
        </a:spcBef>
        <a:spcAft>
          <a:spcPts val="600"/>
        </a:spcAft>
        <a:buChar char="»"/>
        <a:defRPr sz="1600">
          <a:solidFill>
            <a:srgbClr val="000080"/>
          </a:solidFill>
          <a:latin typeface="+mn-lt"/>
        </a:defRPr>
      </a:lvl3pPr>
      <a:lvl4pPr marL="2095500" indent="-285750" algn="l" rtl="0" eaLnBrk="1" fontAlgn="base" hangingPunct="1">
        <a:spcBef>
          <a:spcPts val="600"/>
        </a:spcBef>
        <a:spcAft>
          <a:spcPts val="600"/>
        </a:spcAft>
        <a:buChar char="–"/>
        <a:defRPr sz="1600">
          <a:solidFill>
            <a:srgbClr val="000080"/>
          </a:solidFill>
          <a:latin typeface="+mn-lt"/>
        </a:defRPr>
      </a:lvl4pPr>
      <a:lvl5pPr marL="2667000" indent="-285750" algn="l" rtl="0" eaLnBrk="1" fontAlgn="base" hangingPunct="1">
        <a:spcBef>
          <a:spcPts val="600"/>
        </a:spcBef>
        <a:spcAft>
          <a:spcPts val="600"/>
        </a:spcAft>
        <a:buChar char="»"/>
        <a:defRPr sz="1400">
          <a:solidFill>
            <a:srgbClr val="000080"/>
          </a:solidFill>
          <a:latin typeface="+mn-lt"/>
        </a:defRPr>
      </a:lvl5pPr>
      <a:lvl6pPr marL="3124200" indent="-285750" algn="l" rtl="0" eaLnBrk="1" fontAlgn="base" hangingPunct="1">
        <a:spcBef>
          <a:spcPct val="25000"/>
        </a:spcBef>
        <a:spcAft>
          <a:spcPct val="25000"/>
        </a:spcAft>
        <a:buChar char="»"/>
        <a:defRPr>
          <a:solidFill>
            <a:srgbClr val="000066"/>
          </a:solidFill>
          <a:latin typeface="+mn-lt"/>
        </a:defRPr>
      </a:lvl6pPr>
      <a:lvl7pPr marL="3581400" indent="-285750" algn="l" rtl="0" eaLnBrk="1" fontAlgn="base" hangingPunct="1">
        <a:spcBef>
          <a:spcPct val="25000"/>
        </a:spcBef>
        <a:spcAft>
          <a:spcPct val="25000"/>
        </a:spcAft>
        <a:buChar char="»"/>
        <a:defRPr>
          <a:solidFill>
            <a:srgbClr val="000066"/>
          </a:solidFill>
          <a:latin typeface="+mn-lt"/>
        </a:defRPr>
      </a:lvl7pPr>
      <a:lvl8pPr marL="4038600" indent="-285750" algn="l" rtl="0" eaLnBrk="1" fontAlgn="base" hangingPunct="1">
        <a:spcBef>
          <a:spcPct val="25000"/>
        </a:spcBef>
        <a:spcAft>
          <a:spcPct val="25000"/>
        </a:spcAft>
        <a:buChar char="»"/>
        <a:defRPr>
          <a:solidFill>
            <a:srgbClr val="000066"/>
          </a:solidFill>
          <a:latin typeface="+mn-lt"/>
        </a:defRPr>
      </a:lvl8pPr>
      <a:lvl9pPr marL="4495800" indent="-285750" algn="l" rtl="0" eaLnBrk="1" fontAlgn="base" hangingPunct="1">
        <a:spcBef>
          <a:spcPct val="25000"/>
        </a:spcBef>
        <a:spcAft>
          <a:spcPct val="25000"/>
        </a:spcAft>
        <a:buChar char="»"/>
        <a:defRPr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803400" y="3486150"/>
            <a:ext cx="7383463" cy="760413"/>
          </a:xfrm>
        </p:spPr>
        <p:txBody>
          <a:bodyPr/>
          <a:lstStyle/>
          <a:p>
            <a:r>
              <a:rPr lang="en-US" dirty="0" smtClean="0"/>
              <a:t>ICT = I  C  </a:t>
            </a:r>
            <a:r>
              <a:rPr lang="en-US" dirty="0" smtClean="0"/>
              <a:t>Tomorrow</a:t>
            </a:r>
            <a:br>
              <a:rPr lang="en-US" dirty="0" smtClean="0"/>
            </a:br>
            <a:r>
              <a:rPr lang="en-US" dirty="0" smtClean="0"/>
              <a:t>28</a:t>
            </a:r>
            <a:r>
              <a:rPr lang="en-US" baseline="30000" dirty="0" smtClean="0"/>
              <a:t>th</a:t>
            </a:r>
            <a:r>
              <a:rPr lang="en-US" dirty="0" smtClean="0"/>
              <a:t> October 2013</a:t>
            </a:r>
            <a:endParaRPr lang="en-US" dirty="0" smtClean="0"/>
          </a:p>
          <a:p>
            <a:r>
              <a:rPr lang="en-US" dirty="0" smtClean="0"/>
              <a:t>Session </a:t>
            </a:r>
            <a:r>
              <a:rPr lang="en-US" dirty="0" smtClean="0"/>
              <a:t>2: </a:t>
            </a:r>
            <a:r>
              <a:rPr lang="en-US" dirty="0" smtClean="0"/>
              <a:t>The Development of ICT for Job Creation</a:t>
            </a:r>
            <a:endParaRPr lang="en-GB" dirty="0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803400" y="1873250"/>
            <a:ext cx="7276806" cy="1470025"/>
          </a:xfrm>
        </p:spPr>
        <p:txBody>
          <a:bodyPr/>
          <a:lstStyle/>
          <a:p>
            <a:r>
              <a:rPr lang="en-US" dirty="0" smtClean="0"/>
              <a:t>Job creation arising from ICT investment and use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David Hughes, Intercai Mondiale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factors in stimulating ICT production and use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Possibility of deep structural reforms to</a:t>
            </a:r>
            <a:br>
              <a:rPr lang="en-GB" dirty="0" smtClean="0"/>
            </a:br>
            <a:r>
              <a:rPr lang="en-GB" dirty="0" smtClean="0"/>
              <a:t> the economy</a:t>
            </a:r>
          </a:p>
          <a:p>
            <a:r>
              <a:rPr lang="en-US" dirty="0" smtClean="0"/>
              <a:t>Quality of institutions </a:t>
            </a:r>
            <a:r>
              <a:rPr lang="en-US" dirty="0" smtClean="0"/>
              <a:t>and </a:t>
            </a:r>
            <a:r>
              <a:rPr lang="en-US" dirty="0" smtClean="0"/>
              <a:t>regulations</a:t>
            </a:r>
          </a:p>
          <a:p>
            <a:r>
              <a:rPr lang="en-US" dirty="0" smtClean="0"/>
              <a:t>Trade </a:t>
            </a:r>
            <a:r>
              <a:rPr lang="en-US" dirty="0" smtClean="0"/>
              <a:t>openness </a:t>
            </a:r>
            <a:endParaRPr lang="en-US" dirty="0" smtClean="0"/>
          </a:p>
          <a:p>
            <a:r>
              <a:rPr lang="en-GB" dirty="0" smtClean="0"/>
              <a:t>Direct inward foreign investment</a:t>
            </a:r>
            <a:endParaRPr lang="en-US" dirty="0" smtClean="0"/>
          </a:p>
          <a:p>
            <a:r>
              <a:rPr lang="en-US" dirty="0" smtClean="0"/>
              <a:t>Macroeconomic stability</a:t>
            </a:r>
            <a:endParaRPr lang="en-US" dirty="0" smtClean="0"/>
          </a:p>
          <a:p>
            <a:r>
              <a:rPr lang="en-US" dirty="0" smtClean="0"/>
              <a:t>Vigorous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  <a:r>
              <a:rPr lang="en-US" dirty="0" smtClean="0"/>
              <a:t>and product market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competition</a:t>
            </a:r>
          </a:p>
          <a:p>
            <a:r>
              <a:rPr lang="en-US" dirty="0" smtClean="0"/>
              <a:t>Human capital investment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17028" y="2113807"/>
            <a:ext cx="3639138" cy="286232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i="1" dirty="0" smtClean="0">
                <a:solidFill>
                  <a:srgbClr val="000080"/>
                </a:solidFill>
              </a:rPr>
              <a:t>New Economy Indicators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Quality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of regulations and law enforcement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Infrastructure 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Trade openness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Financial system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R&amp;D spending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Human capital investment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  <a:latin typeface="+mn-lt"/>
              </a:rPr>
              <a:t>Labour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 marker flexibility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Product market competition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Openness to foreign investment</a:t>
            </a:r>
          </a:p>
          <a:p>
            <a:pPr marL="82550" indent="-825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Macroeconomic stability</a:t>
            </a:r>
          </a:p>
          <a:p>
            <a:endParaRPr lang="en-US" dirty="0" smtClean="0">
              <a:solidFill>
                <a:srgbClr val="000080"/>
              </a:solidFill>
              <a:latin typeface="+mn-lt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Regulate to encourage </a:t>
            </a:r>
            <a:r>
              <a:rPr lang="en-US" dirty="0" smtClean="0"/>
              <a:t>innovation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2556" y="1042287"/>
            <a:ext cx="5543055" cy="3114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65017" y="6581001"/>
            <a:ext cx="8136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Source: OECD Economic Studies No43, 2006/2 Product market regulation and productivity convergence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260" y="4203865"/>
            <a:ext cx="92463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Public ownership itself does not inhibit ICT adoption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Overall product market regulation explains 12% of cross-country differences in ICT investment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Possible reasons</a:t>
            </a:r>
          </a:p>
          <a:p>
            <a:pPr marL="812800" lvl="1" indent="-355600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Low barriers to entry create an incentive to invest in ICT to increase productivity and retain market share</a:t>
            </a:r>
          </a:p>
          <a:p>
            <a:pPr marL="812800" lvl="1" indent="-355600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Product range expansion, service customisation, better customer response</a:t>
            </a:r>
          </a:p>
          <a:p>
            <a:pPr marL="812800" lvl="1" indent="-355600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Improvement in production efficiency</a:t>
            </a:r>
          </a:p>
          <a:p>
            <a:pPr marL="812800" lvl="1" indent="-355600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Competition reduces ICT costs thereby promoting diffusion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44989" y="1291933"/>
            <a:ext cx="24352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 smtClean="0">
                <a:solidFill>
                  <a:srgbClr val="000080"/>
                </a:solidFill>
              </a:rPr>
              <a:t>Product market regulation</a:t>
            </a:r>
            <a:endParaRPr lang="en-US" sz="1600" b="1" i="1" dirty="0">
              <a:solidFill>
                <a:srgbClr val="00008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taxes on telecommunications conflict with ICT development policies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98652" y="4125433"/>
            <a:ext cx="449712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Example: special tax in Jordan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levied after a 16% sales tax: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Data services: 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8</a:t>
            </a:r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%</a:t>
            </a:r>
          </a:p>
          <a:p>
            <a:pPr lvl="1"/>
            <a:r>
              <a:rPr lang="en-GB" dirty="0" smtClean="0">
                <a:solidFill>
                  <a:srgbClr val="000000"/>
                </a:solidFill>
                <a:latin typeface="Calibri" pitchFamily="34" charset="0"/>
              </a:rPr>
              <a:t>Mobile services: 24%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1836" y="1459540"/>
            <a:ext cx="4333875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91386" y="5901070"/>
            <a:ext cx="5082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Calibri" pitchFamily="34" charset="0"/>
              </a:rPr>
              <a:t>Source: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GLOBAL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INDUSTRY LEADERS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’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FORUM 2011 Draft Discussion Paper: </a:t>
            </a:r>
            <a:b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Taxing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telecommunications/ICT </a:t>
            </a:r>
            <a:r>
              <a:rPr lang="en-US" sz="1200" dirty="0" smtClean="0">
                <a:solidFill>
                  <a:schemeClr val="tx1"/>
                </a:solidFill>
                <a:latin typeface="Calibri" pitchFamily="34" charset="0"/>
              </a:rPr>
              <a:t>services: an overview, ITU</a:t>
            </a:r>
            <a:endParaRPr lang="en-US" sz="12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Promoting ICT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Make country market attractive to ICT businesses</a:t>
            </a:r>
          </a:p>
          <a:p>
            <a:pPr lvl="1"/>
            <a:r>
              <a:rPr lang="en-US" dirty="0" smtClean="0"/>
              <a:t>Complementary tax and other policies</a:t>
            </a:r>
          </a:p>
          <a:p>
            <a:pPr lvl="1"/>
            <a:r>
              <a:rPr lang="en-US" dirty="0" smtClean="0"/>
              <a:t>Regulate to encourage innovation</a:t>
            </a:r>
          </a:p>
          <a:p>
            <a:pPr lvl="2"/>
            <a:r>
              <a:rPr lang="en-GB" dirty="0" smtClean="0"/>
              <a:t>Eservices enabling law and regulation</a:t>
            </a:r>
          </a:p>
          <a:p>
            <a:pPr lvl="2"/>
            <a:r>
              <a:rPr lang="en-GB" dirty="0" smtClean="0"/>
              <a:t>Fair and equitable institutions</a:t>
            </a:r>
          </a:p>
          <a:p>
            <a:pPr lvl="2"/>
            <a:r>
              <a:rPr lang="en-GB" dirty="0" smtClean="0"/>
              <a:t>Aggressive management of inefficient markets</a:t>
            </a:r>
          </a:p>
          <a:p>
            <a:pPr lvl="3"/>
            <a:r>
              <a:rPr lang="en-GB" dirty="0" smtClean="0"/>
              <a:t>Don’t try to protect incumbents’ entrenched positions</a:t>
            </a:r>
          </a:p>
          <a:p>
            <a:r>
              <a:rPr lang="en-US" dirty="0" smtClean="0"/>
              <a:t>Government stimulation of ICT markets</a:t>
            </a:r>
          </a:p>
          <a:p>
            <a:pPr lvl="1"/>
            <a:r>
              <a:rPr lang="en-US" dirty="0" err="1" smtClean="0"/>
              <a:t>egovernment</a:t>
            </a:r>
            <a:endParaRPr lang="en-US" dirty="0" smtClean="0"/>
          </a:p>
          <a:p>
            <a:pPr lvl="1"/>
            <a:r>
              <a:rPr lang="en-GB" dirty="0" smtClean="0"/>
              <a:t>Use the ICT sector’s commercial products </a:t>
            </a:r>
            <a:r>
              <a:rPr lang="en-GB" dirty="0" smtClean="0"/>
              <a:t>and services</a:t>
            </a:r>
          </a:p>
          <a:p>
            <a:pPr lvl="1"/>
            <a:r>
              <a:rPr lang="en-GB" dirty="0" smtClean="0"/>
              <a:t>Lead </a:t>
            </a:r>
            <a:r>
              <a:rPr lang="en-GB" dirty="0" smtClean="0"/>
              <a:t>from the front – research, best practice implementations, impact assessment</a:t>
            </a:r>
          </a:p>
          <a:p>
            <a:pPr lvl="1"/>
            <a:r>
              <a:rPr lang="en-GB" dirty="0" smtClean="0"/>
              <a:t>Publicise results</a:t>
            </a:r>
          </a:p>
          <a:p>
            <a:pPr lvl="1"/>
            <a:r>
              <a:rPr lang="en-GB" dirty="0" smtClean="0"/>
              <a:t>Promote coordination of the ICT </a:t>
            </a:r>
            <a:r>
              <a:rPr lang="en-GB" dirty="0" smtClean="0"/>
              <a:t>sectors</a:t>
            </a:r>
          </a:p>
          <a:p>
            <a:pPr lvl="1"/>
            <a:r>
              <a:rPr lang="en-GB" dirty="0" smtClean="0"/>
              <a:t>Coordinate availability of investment capital</a:t>
            </a:r>
          </a:p>
          <a:p>
            <a:pPr lvl="1"/>
            <a:r>
              <a:rPr lang="en-GB" dirty="0" smtClean="0"/>
              <a:t>Education</a:t>
            </a:r>
            <a:endParaRPr lang="en-US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ICT investment and use results in growth in GDP and increased labour productivity</a:t>
            </a:r>
          </a:p>
          <a:p>
            <a:pPr lvl="0"/>
            <a:r>
              <a:rPr lang="en-GB" dirty="0" smtClean="0"/>
              <a:t>Job growth arises directly and indirectly as a result of investment in ICT</a:t>
            </a:r>
            <a:endParaRPr lang="en-US" dirty="0" smtClean="0"/>
          </a:p>
          <a:p>
            <a:pPr lvl="0"/>
            <a:r>
              <a:rPr lang="en-GB" dirty="0" smtClean="0"/>
              <a:t>Net growth in jobs in the medium term varies</a:t>
            </a:r>
            <a:endParaRPr lang="en-US" dirty="0" smtClean="0"/>
          </a:p>
          <a:p>
            <a:pPr lvl="1"/>
            <a:r>
              <a:rPr lang="en-GB" dirty="0" smtClean="0"/>
              <a:t>Jobs are lost as a result of improvements in labour productivity</a:t>
            </a:r>
            <a:endParaRPr lang="en-US" dirty="0" smtClean="0"/>
          </a:p>
          <a:p>
            <a:pPr lvl="1"/>
            <a:r>
              <a:rPr lang="en-GB" dirty="0" smtClean="0"/>
              <a:t>Jobs are gained as a result of improved competitiveness and from innovation</a:t>
            </a:r>
            <a:endParaRPr lang="en-US" dirty="0" smtClean="0"/>
          </a:p>
          <a:p>
            <a:pPr lvl="0"/>
            <a:r>
              <a:rPr lang="en-US" dirty="0" smtClean="0"/>
              <a:t>ICT investment therefore changes the competitive positioning of nations and regions resulting in job migration</a:t>
            </a:r>
          </a:p>
          <a:p>
            <a:pPr lvl="0"/>
            <a:r>
              <a:rPr lang="en-GB" dirty="0" smtClean="0"/>
              <a:t>ICT policy implementation models use a wide variety of instruments that help in the development of ICT sectors and resultant jobs growth</a:t>
            </a:r>
            <a:endParaRPr lang="en-US" dirty="0" smtClean="0"/>
          </a:p>
          <a:p>
            <a:r>
              <a:rPr lang="en-GB" dirty="0" smtClean="0"/>
              <a:t>Tax and regulatory instruments must be included in these implementation models to ensure that they do not act as inhibitors to ICT investment and innovation</a:t>
            </a:r>
            <a:endParaRPr lang="en-GB" dirty="0" smtClean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ICT contributes to the economy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Production </a:t>
            </a:r>
            <a:r>
              <a:rPr lang="en-US" dirty="0" smtClean="0"/>
              <a:t>of ICT goods and services, which directly contributes to the aggregate </a:t>
            </a:r>
            <a:r>
              <a:rPr lang="en-US" dirty="0" smtClean="0"/>
              <a:t>value added </a:t>
            </a:r>
            <a:r>
              <a:rPr lang="en-US" dirty="0" smtClean="0"/>
              <a:t>generated in an </a:t>
            </a:r>
            <a:r>
              <a:rPr lang="en-US" dirty="0" smtClean="0"/>
              <a:t>economy</a:t>
            </a:r>
            <a:endParaRPr lang="en-US" dirty="0" smtClean="0"/>
          </a:p>
          <a:p>
            <a:r>
              <a:rPr lang="en-US" dirty="0" smtClean="0"/>
              <a:t>Increase </a:t>
            </a:r>
            <a:r>
              <a:rPr lang="en-US" dirty="0" smtClean="0"/>
              <a:t>in total factor productivity (TFP) of production </a:t>
            </a:r>
            <a:r>
              <a:rPr lang="en-US" dirty="0" smtClean="0"/>
              <a:t>in the </a:t>
            </a:r>
            <a:r>
              <a:rPr lang="en-US" dirty="0" smtClean="0"/>
              <a:t>ICT sector, </a:t>
            </a:r>
            <a:r>
              <a:rPr lang="en-US" dirty="0" smtClean="0"/>
              <a:t>which contributes </a:t>
            </a:r>
            <a:r>
              <a:rPr lang="en-US" dirty="0" smtClean="0"/>
              <a:t>to aggregate TFP growth in an </a:t>
            </a:r>
            <a:r>
              <a:rPr lang="en-US" dirty="0" smtClean="0"/>
              <a:t>economy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/>
              <a:t>of ICT capital as </a:t>
            </a:r>
            <a:r>
              <a:rPr lang="en-US" dirty="0" smtClean="0"/>
              <a:t>an input </a:t>
            </a:r>
            <a:r>
              <a:rPr lang="en-US" dirty="0" smtClean="0"/>
              <a:t>in the production of other goods and </a:t>
            </a:r>
            <a:r>
              <a:rPr lang="en-US" dirty="0" smtClean="0"/>
              <a:t>services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en-US" dirty="0" smtClean="0"/>
              <a:t>ontribution </a:t>
            </a:r>
            <a:r>
              <a:rPr lang="en-US" dirty="0" smtClean="0"/>
              <a:t>to economy-wide TFP from increase in productivity in non-ICT </a:t>
            </a:r>
            <a:r>
              <a:rPr lang="en-US" dirty="0" smtClean="0"/>
              <a:t>producing sectors </a:t>
            </a:r>
            <a:r>
              <a:rPr lang="en-US" dirty="0" smtClean="0"/>
              <a:t>induced by the production and use of ICT (spillover effects</a:t>
            </a:r>
            <a:r>
              <a:rPr lang="en-US" dirty="0" smtClean="0"/>
              <a:t>)</a:t>
            </a:r>
          </a:p>
          <a:p>
            <a:pPr lvl="1"/>
            <a:r>
              <a:rPr lang="en-GB" dirty="0" smtClean="0"/>
              <a:t>In the past, this contribution has not been found to be significant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51460" y="5863090"/>
            <a:ext cx="4953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Source: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The Impact of ICT on Growth in Transition Economies,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Marcin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Piatkowski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, Warsaw 2004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ICT investment and use generates growth</a:t>
            </a:r>
            <a:endParaRPr lang="en-US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4378" y="1817502"/>
            <a:ext cx="3920000" cy="28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940513" y="4728122"/>
            <a:ext cx="32419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  <a:latin typeface="+mn-lt"/>
              </a:rPr>
              <a:t>Source: </a:t>
            </a:r>
            <a:r>
              <a:rPr lang="en-GB" sz="1000" dirty="0" err="1" smtClean="0">
                <a:solidFill>
                  <a:schemeClr val="tx1"/>
                </a:solidFill>
                <a:latin typeface="+mn-lt"/>
              </a:rPr>
              <a:t>Qiang</a:t>
            </a:r>
            <a:r>
              <a:rPr lang="en-GB" sz="1000" dirty="0" smtClean="0">
                <a:solidFill>
                  <a:schemeClr val="tx1"/>
                </a:solidFill>
                <a:latin typeface="+mn-lt"/>
              </a:rPr>
              <a:t> and </a:t>
            </a:r>
            <a:r>
              <a:rPr lang="en-GB" sz="1000" dirty="0" err="1" smtClean="0">
                <a:solidFill>
                  <a:schemeClr val="tx1"/>
                </a:solidFill>
                <a:latin typeface="+mn-lt"/>
              </a:rPr>
              <a:t>Rossotto</a:t>
            </a:r>
            <a:r>
              <a:rPr lang="en-GB" sz="1000" dirty="0" smtClean="0">
                <a:solidFill>
                  <a:schemeClr val="tx1"/>
                </a:solidFill>
                <a:latin typeface="+mn-lt"/>
              </a:rPr>
              <a:t> for the World Bank, quoted in Broadband  Strategies Handbook, ITU;</a:t>
            </a:r>
          </a:p>
          <a:p>
            <a:r>
              <a:rPr lang="en-GB" sz="1000" dirty="0" smtClean="0">
                <a:solidFill>
                  <a:schemeClr val="tx1"/>
                </a:solidFill>
                <a:latin typeface="+mn-lt"/>
              </a:rPr>
              <a:t>Based on 2000 – 2006 data</a:t>
            </a:r>
            <a:endParaRPr lang="en-US" sz="1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01776" y="4728122"/>
            <a:ext cx="3241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  <a:latin typeface="+mn-lt"/>
              </a:rPr>
              <a:t>Source: Broadband  Strategies Handbook, ITU</a:t>
            </a:r>
            <a:endParaRPr lang="en-US" sz="1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5652" y="5427024"/>
            <a:ext cx="7493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+mn-lt"/>
              </a:rPr>
              <a:t>List of sources of impact of broadband investment: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Economic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Impact of Broadband Infrastructure and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Services - Global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Review of Evidence WSIS Lab Team </a:t>
            </a:r>
            <a:endParaRPr lang="en-US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8867" y="1822265"/>
            <a:ext cx="3920000" cy="28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3384467" y="1187531"/>
            <a:ext cx="29097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000080"/>
                </a:solidFill>
                <a:latin typeface="+mj-lt"/>
              </a:rPr>
              <a:t>Impact of “broadband” on GDP</a:t>
            </a:r>
            <a:endParaRPr lang="en-US" sz="1600" b="1" i="1" dirty="0" smtClean="0">
              <a:solidFill>
                <a:srgbClr val="000080"/>
              </a:solidFill>
              <a:latin typeface="+mj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Various sources report that investment in ICT may result in growth of jobs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76301" y="3942608"/>
            <a:ext cx="2759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Source: Booz </a:t>
            </a: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&amp; Co, WEF </a:t>
            </a:r>
            <a:r>
              <a:rPr lang="en-GB" sz="1200" dirty="0" smtClean="0">
                <a:solidFill>
                  <a:schemeClr val="tx1"/>
                </a:solidFill>
                <a:latin typeface="+mn-lt"/>
              </a:rPr>
              <a:t>GITR 2013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3784" y="1429142"/>
            <a:ext cx="58102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911927" y="1045027"/>
            <a:ext cx="4367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000080"/>
                </a:solidFill>
                <a:latin typeface="+mj-lt"/>
              </a:rPr>
              <a:t>Impact of “digitalisation” on GDP and jobs, 2011</a:t>
            </a:r>
            <a:endParaRPr lang="en-US" sz="1600" b="1" i="1" dirty="0" smtClean="0">
              <a:solidFill>
                <a:srgbClr val="000080"/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4411" y="4393870"/>
            <a:ext cx="71845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Digitalisation: A measure of ubiquitous access to affordable, reliable, fast and usable digital services by a skilled population</a:t>
            </a:r>
          </a:p>
          <a:p>
            <a:pPr marL="173038" indent="-173038">
              <a:buFont typeface="Arial" pitchFamily="34" charset="0"/>
              <a:buChar char="•"/>
            </a:pPr>
            <a:endParaRPr lang="en-GB" b="1" dirty="0" smtClean="0">
              <a:solidFill>
                <a:srgbClr val="000080"/>
              </a:solidFill>
              <a:latin typeface="+mn-lt"/>
            </a:endParaRPr>
          </a:p>
          <a:p>
            <a:pPr marL="173038" indent="-173038"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In North America, this estimation indicates a contribution to GDP growth of 0.1% and to jobs growth of 0.05%</a:t>
            </a:r>
          </a:p>
          <a:p>
            <a:pPr marL="173038" indent="-173038">
              <a:buFont typeface="Arial" pitchFamily="34" charset="0"/>
              <a:buChar char="•"/>
            </a:pPr>
            <a:endParaRPr lang="en-GB" b="1" dirty="0" smtClean="0">
              <a:solidFill>
                <a:srgbClr val="000080"/>
              </a:solidFill>
              <a:latin typeface="+mn-lt"/>
            </a:endParaRPr>
          </a:p>
          <a:p>
            <a:pPr marL="173038" indent="-173038"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The greater jobs growth in emerging markets was considered to be as a result of large populations, </a:t>
            </a:r>
            <a:r>
              <a:rPr lang="en-GB" b="1" dirty="0" err="1" smtClean="0">
                <a:solidFill>
                  <a:srgbClr val="000080"/>
                </a:solidFill>
                <a:latin typeface="+mn-lt"/>
              </a:rPr>
              <a:t>offshoring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 ,and possibly a greater impact on the economy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GDP growth from ICT may increase employment, wages and salaries, or it may increase profit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43896" y="3599966"/>
            <a:ext cx="3241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  <a:latin typeface="+mn-lt"/>
              </a:rPr>
              <a:t>Source: The Great Wages Grab, Trades Union Congress, UK</a:t>
            </a:r>
            <a:endParaRPr lang="en-US" sz="1000" dirty="0" smtClean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5333073" y="1355819"/>
            <a:ext cx="3774635" cy="2195389"/>
            <a:chOff x="5333073" y="1426585"/>
            <a:chExt cx="3774635" cy="2195389"/>
          </a:xfrm>
        </p:grpSpPr>
        <p:pic>
          <p:nvPicPr>
            <p:cNvPr id="2049" name="Picture 1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33073" y="1426585"/>
              <a:ext cx="3263265" cy="2195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8" name="Straight Connector 7"/>
            <p:cNvCxnSpPr/>
            <p:nvPr/>
          </p:nvCxnSpPr>
          <p:spPr bwMode="auto">
            <a:xfrm>
              <a:off x="5631247" y="2927574"/>
              <a:ext cx="2872596" cy="0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8563969" y="2770496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tx1"/>
                  </a:solidFill>
                  <a:latin typeface="+mn-lt"/>
                </a:rPr>
                <a:t>54%</a:t>
              </a:r>
              <a:endParaRPr lang="en-US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988015" y="3599966"/>
            <a:ext cx="32419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solidFill>
                  <a:schemeClr val="tx1"/>
                </a:solidFill>
                <a:latin typeface="+mn-lt"/>
              </a:rPr>
              <a:t>Source: Federal Bank of St Louis</a:t>
            </a:r>
            <a:endParaRPr lang="en-US" sz="1000" dirty="0" smtClean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983633" y="1355819"/>
            <a:ext cx="4113908" cy="2160270"/>
            <a:chOff x="983633" y="1355819"/>
            <a:chExt cx="4113908" cy="2160270"/>
          </a:xfrm>
        </p:grpSpPr>
        <p:pic>
          <p:nvPicPr>
            <p:cNvPr id="10" name="Picture 9" descr="fredgrap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3633" y="1355819"/>
              <a:ext cx="3600450" cy="2160270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 bwMode="auto">
            <a:xfrm>
              <a:off x="1378424" y="2845558"/>
              <a:ext cx="3115252" cy="2404"/>
            </a:xfrm>
            <a:prstGeom prst="line">
              <a:avLst/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4553802" y="2690884"/>
              <a:ext cx="54373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tx1"/>
                  </a:solidFill>
                  <a:latin typeface="+mn-lt"/>
                </a:rPr>
                <a:t>4</a:t>
              </a:r>
              <a:r>
                <a:rPr lang="en-GB" dirty="0" smtClean="0">
                  <a:solidFill>
                    <a:schemeClr val="tx1"/>
                  </a:solidFill>
                  <a:latin typeface="+mn-lt"/>
                </a:rPr>
                <a:t>4%</a:t>
              </a:r>
              <a:endParaRPr lang="en-US" dirty="0" smtClean="0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997527" y="4013860"/>
            <a:ext cx="75527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pl-PL" b="1" dirty="0" smtClean="0">
                <a:solidFill>
                  <a:srgbClr val="000080"/>
                </a:solidFill>
                <a:latin typeface="+mn-lt"/>
              </a:rPr>
              <a:t>GDP 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(income method) </a:t>
            </a:r>
            <a:r>
              <a:rPr lang="pl-PL" b="1" dirty="0" smtClean="0">
                <a:solidFill>
                  <a:srgbClr val="000080"/>
                </a:solidFill>
                <a:latin typeface="+mn-lt"/>
              </a:rPr>
              <a:t>=</a:t>
            </a:r>
            <a:r>
              <a:rPr lang="pl-PL" b="1" dirty="0" smtClean="0">
                <a:solidFill>
                  <a:srgbClr val="000080"/>
                </a:solidFill>
                <a:latin typeface="+mn-lt"/>
              </a:rPr>
              <a:t> 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 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employee compensation +  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operating 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surplus (~profit) </a:t>
            </a:r>
            <a:r>
              <a:rPr lang="en-GB" b="1" dirty="0" smtClean="0">
                <a:solidFill>
                  <a:srgbClr val="000080"/>
                </a:solidFill>
                <a:latin typeface="+mn-lt"/>
              </a:rPr>
              <a:t>+  taxes less subsidies on production and imports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Employee compensation (wages and salaries, etc) contribute 42% to 56% of GDP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GDP growth from ICT may affect employee compensation or operating surplus</a:t>
            </a:r>
          </a:p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An increase in employee compensation may result in higher salaries or higher employment or both</a:t>
            </a:r>
            <a:endParaRPr lang="en-GB" b="1" dirty="0" smtClean="0">
              <a:solidFill>
                <a:srgbClr val="000080"/>
              </a:solidFill>
              <a:latin typeface="+mn-lt"/>
            </a:endParaRPr>
          </a:p>
          <a:p>
            <a:pPr marL="355600" indent="-3556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There is no clear relationship between ICT production, investment and use, and growth in employment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96395" y="1007423"/>
            <a:ext cx="35670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000080"/>
                </a:solidFill>
                <a:latin typeface="+mj-lt"/>
              </a:rPr>
              <a:t>UK: employee compensation as %age of GDP</a:t>
            </a:r>
            <a:endParaRPr lang="en-US" b="1" i="1" dirty="0" smtClean="0">
              <a:solidFill>
                <a:srgbClr val="00008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83673" y="1007423"/>
            <a:ext cx="3706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 smtClean="0">
                <a:solidFill>
                  <a:srgbClr val="000080"/>
                </a:solidFill>
                <a:latin typeface="+mj-lt"/>
              </a:rPr>
              <a:t>USA: Employee compensation as %age of GDP</a:t>
            </a:r>
            <a:endParaRPr lang="en-US" b="1" i="1" dirty="0" smtClean="0">
              <a:solidFill>
                <a:srgbClr val="000080"/>
              </a:solidFill>
              <a:latin typeface="+mj-lt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ICT investment and use results in job losses and job gains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71948" y="1021278"/>
            <a:ext cx="4743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000080"/>
                </a:solidFill>
                <a:latin typeface="+mj-lt"/>
              </a:rPr>
              <a:t>Im</a:t>
            </a:r>
            <a:r>
              <a:rPr lang="en-GB" sz="1600" b="1" i="1" dirty="0" smtClean="0">
                <a:solidFill>
                  <a:srgbClr val="000080"/>
                </a:solidFill>
                <a:latin typeface="+mj-lt"/>
              </a:rPr>
              <a:t>pact of broadband investment and use, EU27, 2006</a:t>
            </a:r>
            <a:endParaRPr lang="en-US" sz="1600" b="1" i="1" dirty="0" smtClean="0">
              <a:solidFill>
                <a:srgbClr val="00008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0020" y="4049486"/>
            <a:ext cx="6412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Source: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The Impact of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Broadband on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Growth and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Productivity conducted on behalf of the European Commission by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Micus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 Management Consulting GmbH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30036" y="4750130"/>
            <a:ext cx="75883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Jobs lost through productivity improvements including through outsourcing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Net gain in jobs through new business activities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Overall annual employment gain of 0.05% and GDP gain of 0.71% (82.4Bn Euros)</a:t>
            </a:r>
          </a:p>
          <a:p>
            <a:pPr marL="177800" indent="-17780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GDP growth is higher in advanced knowledge societies in Europe and lower in less developed economies</a:t>
            </a: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7490" y="1435636"/>
            <a:ext cx="4168000" cy="2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4095" y="1435636"/>
            <a:ext cx="4184000" cy="250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535" y="0"/>
            <a:ext cx="8419605" cy="926275"/>
          </a:xfrm>
        </p:spPr>
        <p:txBody>
          <a:bodyPr/>
          <a:lstStyle/>
          <a:p>
            <a:r>
              <a:rPr lang="en-GB" dirty="0" smtClean="0"/>
              <a:t>ICT contribution to GDP, labour productivity and employment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5640" y="4572000"/>
            <a:ext cx="6804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solidFill>
                  <a:schemeClr val="tx1"/>
                </a:solidFill>
                <a:latin typeface="+mn-lt"/>
              </a:rPr>
              <a:t>Source: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The Impact of ICT on Growth in Transition 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Economies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Marcin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Piatkowski</a:t>
            </a:r>
            <a:r>
              <a:rPr lang="en-US" sz="1200" dirty="0" smtClean="0">
                <a:solidFill>
                  <a:schemeClr val="tx1"/>
                </a:solidFill>
                <a:latin typeface="+mn-lt"/>
              </a:rPr>
              <a:t>, Warsaw 2004; Source of growth in persons employed: Intercai, based on </a:t>
            </a:r>
            <a:r>
              <a:rPr lang="en-US" sz="1200" dirty="0" err="1" smtClean="0">
                <a:solidFill>
                  <a:schemeClr val="tx1"/>
                </a:solidFill>
                <a:latin typeface="+mn-lt"/>
              </a:rPr>
              <a:t>Piatkowski</a:t>
            </a:r>
            <a:endParaRPr lang="en-US" sz="12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3768" y="5035138"/>
            <a:ext cx="869273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TFP = Total Factor Productivity</a:t>
            </a:r>
          </a:p>
          <a:p>
            <a:pPr marL="177800" indent="-1778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ICT contributed to GDP growth in all economies, but increased productivity most in the most developed economies</a:t>
            </a:r>
          </a:p>
          <a:p>
            <a:pPr marL="177800" indent="-1778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ICT increased employment only in the most developed economies</a:t>
            </a:r>
          </a:p>
          <a:p>
            <a:pPr marL="177800" indent="-177800">
              <a:spcBef>
                <a:spcPts val="30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en-GB" b="1" dirty="0" smtClean="0">
                <a:solidFill>
                  <a:srgbClr val="000080"/>
                </a:solidFill>
                <a:latin typeface="+mn-lt"/>
              </a:rPr>
              <a:t>ICT increased employment by a small amount in comparison with GDP growth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91293" y="997527"/>
            <a:ext cx="7021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i="1" dirty="0" smtClean="0">
                <a:solidFill>
                  <a:srgbClr val="000080"/>
                </a:solidFill>
                <a:latin typeface="+mj-lt"/>
              </a:rPr>
              <a:t>Im</a:t>
            </a:r>
            <a:r>
              <a:rPr lang="en-GB" sz="1600" b="1" i="1" dirty="0" smtClean="0">
                <a:solidFill>
                  <a:srgbClr val="000080"/>
                </a:solidFill>
                <a:latin typeface="+mj-lt"/>
              </a:rPr>
              <a:t>pact of ICT investment and use, EU15, USA, transition countries, 1995 - 2001</a:t>
            </a:r>
            <a:endParaRPr lang="en-US" sz="1600" b="1" i="1" dirty="0" smtClean="0">
              <a:solidFill>
                <a:srgbClr val="000080"/>
              </a:solidFill>
              <a:latin typeface="+mj-lt"/>
            </a:endParaRP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415" y="1345026"/>
            <a:ext cx="90487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0"/>
            <a:ext cx="8075221" cy="926275"/>
          </a:xfrm>
        </p:spPr>
        <p:txBody>
          <a:bodyPr/>
          <a:lstStyle/>
          <a:p>
            <a:r>
              <a:rPr lang="en-GB" dirty="0" smtClean="0"/>
              <a:t>ICT producing and using sectors contribution to GDP growth 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718" y="1699555"/>
            <a:ext cx="3864000" cy="2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9706" y="1711429"/>
            <a:ext cx="3864000" cy="2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1917" y="0"/>
            <a:ext cx="8170223" cy="926275"/>
          </a:xfrm>
        </p:spPr>
        <p:txBody>
          <a:bodyPr/>
          <a:lstStyle/>
          <a:p>
            <a:r>
              <a:rPr lang="en-GB" dirty="0" smtClean="0"/>
              <a:t>ICT producing and using sectors contribution to increased labour productivity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6853" y="1604551"/>
            <a:ext cx="3856000" cy="2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3840" y="1616426"/>
            <a:ext cx="3856000" cy="23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True"/>
  <p:tag name="HOTSPOTTYPE" val="DefinedInNavigator"/>
  <p:tag name="BRANCHTO" val="264"/>
</p:tagLst>
</file>

<file path=ppt/theme/theme1.xml><?xml version="1.0" encoding="utf-8"?>
<a:theme xmlns:a="http://schemas.openxmlformats.org/drawingml/2006/main" name="IML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69696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AAAAAA"/>
      </a:hlink>
      <a:folHlink>
        <a:srgbClr val="FFFFFF"/>
      </a:folHlink>
    </a:clrScheme>
    <a:fontScheme name="IML presentation 160506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none" lIns="90486" tIns="44449" rIns="90486" bIns="44449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1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triangle" w="sm" len="sm"/>
        </a:ln>
        <a:effectLst/>
      </a:spPr>
      <a:bodyPr vert="horz" wrap="none" lIns="90486" tIns="44449" rIns="90486" bIns="44449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GB" sz="1400" b="0" i="0" u="none" strike="noStrike" cap="none" normalizeH="0" baseline="0" smtClean="0">
            <a:ln>
              <a:noFill/>
            </a:ln>
            <a:solidFill>
              <a:srgbClr val="003366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IML presentation 160506 1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99CC00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CAE2AA"/>
        </a:accent5>
        <a:accent6>
          <a:srgbClr val="730000"/>
        </a:accent6>
        <a:hlink>
          <a:srgbClr val="CC66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L presentation 160506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FFFCC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B92D00"/>
        </a:accent6>
        <a:hlink>
          <a:srgbClr val="CCCC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L presentation 160506 3">
        <a:dk1>
          <a:srgbClr val="000000"/>
        </a:dk1>
        <a:lt1>
          <a:srgbClr val="FFFFFF"/>
        </a:lt1>
        <a:dk2>
          <a:srgbClr val="000000"/>
        </a:dk2>
        <a:lt2>
          <a:srgbClr val="69696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L presentation 160506 4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L presentation 160506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ML presentation 160506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ML presentation 160506 7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AEE60AB10F1439F7E4D68581AA2F8" ma:contentTypeVersion="6" ma:contentTypeDescription="Create a new document." ma:contentTypeScope="" ma:versionID="d77e90180329a6c74e4aed77bdfb5298">
  <xsd:schema xmlns:xsd="http://www.w3.org/2001/XMLSchema" xmlns:xs="http://www.w3.org/2001/XMLSchema" xmlns:p="http://schemas.microsoft.com/office/2006/metadata/properties" xmlns:ns1="http://schemas.microsoft.com/sharepoint/v3" xmlns:ns2="2e9458a7-cf77-4e38-a176-7c00460a51ce" xmlns:ns3="07f874d8-1985-4211-bd75-0b16975e87a8" targetNamespace="http://schemas.microsoft.com/office/2006/metadata/properties" ma:root="true" ma:fieldsID="d1a45afbb746a96cdb01e4d47f085c9b" ns1:_="" ns2:_="" ns3:_="">
    <xsd:import namespace="http://schemas.microsoft.com/sharepoint/v3"/>
    <xsd:import namespace="2e9458a7-cf77-4e38-a176-7c00460a51ce"/>
    <xsd:import namespace="07f874d8-1985-4211-bd75-0b16975e87a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ession" minOccurs="0"/>
                <xsd:element ref="ns2:Author0" minOccurs="0"/>
                <xsd:element ref="ns2:Organization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9458a7-cf77-4e38-a176-7c00460a51ce" elementFormDefault="qualified">
    <xsd:import namespace="http://schemas.microsoft.com/office/2006/documentManagement/types"/>
    <xsd:import namespace="http://schemas.microsoft.com/office/infopath/2007/PartnerControls"/>
    <xsd:element name="Session" ma:index="10" nillable="true" ma:displayName="Session" ma:internalName="Session">
      <xsd:simpleType>
        <xsd:restriction base="dms:Number"/>
      </xsd:simpleType>
    </xsd:element>
    <xsd:element name="Author0" ma:index="11" nillable="true" ma:displayName="Author" ma:internalName="Author0">
      <xsd:simpleType>
        <xsd:restriction base="dms:Text">
          <xsd:maxLength value="255"/>
        </xsd:restriction>
      </xsd:simpleType>
    </xsd:element>
    <xsd:element name="Organization" ma:index="12" nillable="true" ma:displayName="Organization" ma:internalName="Organizatio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f874d8-1985-4211-bd75-0b16975e87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Session xmlns="2e9458a7-cf77-4e38-a176-7c00460a51ce">2</Session>
    <Author0 xmlns="2e9458a7-cf77-4e38-a176-7c00460a51ce">David Hughes</Author0>
    <Organization xmlns="2e9458a7-cf77-4e38-a176-7c00460a51ce">Intercai Mondiale</Organization>
  </documentManagement>
</p:properties>
</file>

<file path=customXml/itemProps1.xml><?xml version="1.0" encoding="utf-8"?>
<ds:datastoreItem xmlns:ds="http://schemas.openxmlformats.org/officeDocument/2006/customXml" ds:itemID="{362A50D3-E11A-414A-A11F-296A2D5172B3}"/>
</file>

<file path=customXml/itemProps2.xml><?xml version="1.0" encoding="utf-8"?>
<ds:datastoreItem xmlns:ds="http://schemas.openxmlformats.org/officeDocument/2006/customXml" ds:itemID="{04C1E6B5-B88D-4F64-AB2C-3FF92C8B5663}"/>
</file>

<file path=customXml/itemProps3.xml><?xml version="1.0" encoding="utf-8"?>
<ds:datastoreItem xmlns:ds="http://schemas.openxmlformats.org/officeDocument/2006/customXml" ds:itemID="{1CDF7111-EA28-4509-A04D-625E31B0797A}"/>
</file>

<file path=docProps/app.xml><?xml version="1.0" encoding="utf-8"?>
<Properties xmlns="http://schemas.openxmlformats.org/officeDocument/2006/extended-properties" xmlns:vt="http://schemas.openxmlformats.org/officeDocument/2006/docPropsVTypes">
  <Template>IML presentation</Template>
  <TotalTime>16611</TotalTime>
  <Words>949</Words>
  <Application>Microsoft Office PowerPoint</Application>
  <PresentationFormat>A4 Paper (210x297 mm)</PresentationFormat>
  <Paragraphs>111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IML presentation</vt:lpstr>
      <vt:lpstr>Job creation arising from ICT investment and use David Hughes, Intercai Mondiale</vt:lpstr>
      <vt:lpstr>How ICT contributes to the economy</vt:lpstr>
      <vt:lpstr>ICT investment and use generates growth</vt:lpstr>
      <vt:lpstr>Various sources report that investment in ICT may result in growth of jobs</vt:lpstr>
      <vt:lpstr>GDP growth from ICT may increase employment, wages and salaries, or it may increase profit</vt:lpstr>
      <vt:lpstr>ICT investment and use results in job losses and job gains</vt:lpstr>
      <vt:lpstr>ICT contribution to GDP, labour productivity and employment</vt:lpstr>
      <vt:lpstr>ICT producing and using sectors contribution to GDP growth </vt:lpstr>
      <vt:lpstr>ICT producing and using sectors contribution to increased labour productivity</vt:lpstr>
      <vt:lpstr>Critical factors in stimulating ICT production and use</vt:lpstr>
      <vt:lpstr>Regulate to encourage innovation</vt:lpstr>
      <vt:lpstr>Special taxes on telecommunications conflict with ICT development policies</vt:lpstr>
      <vt:lpstr>Promoting ICT development</vt:lpstr>
      <vt:lpstr>Conclusions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creation arising from ICT investment and use</dc:title>
  <dc:creator>David Hughes</dc:creator>
  <cp:lastModifiedBy>David Hughes</cp:lastModifiedBy>
  <cp:revision>12</cp:revision>
  <cp:lastPrinted>2000-01-13T14:58:10Z</cp:lastPrinted>
  <dcterms:created xsi:type="dcterms:W3CDTF">2013-09-04T09:53:45Z</dcterms:created>
  <dcterms:modified xsi:type="dcterms:W3CDTF">2013-10-22T18:27:07Z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0x01010062DAEE60AB10F1439F7E4D68581AA2F8</vt:lpwstr>
  </property>
  <property fmtid="{D5CDD505-2E9C-101B-9397-08002B2CF9AE}" pid="3" name="Order">
    <vt:r8>4600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