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16"/>
  </p:notesMasterIdLst>
  <p:handoutMasterIdLst>
    <p:handoutMasterId r:id="rId17"/>
  </p:handoutMasterIdLst>
  <p:sldIdLst>
    <p:sldId id="325" r:id="rId2"/>
    <p:sldId id="455" r:id="rId3"/>
    <p:sldId id="485" r:id="rId4"/>
    <p:sldId id="492" r:id="rId5"/>
    <p:sldId id="489" r:id="rId6"/>
    <p:sldId id="491" r:id="rId7"/>
    <p:sldId id="506" r:id="rId8"/>
    <p:sldId id="476" r:id="rId9"/>
    <p:sldId id="474" r:id="rId10"/>
    <p:sldId id="479" r:id="rId11"/>
    <p:sldId id="507" r:id="rId12"/>
    <p:sldId id="509" r:id="rId13"/>
    <p:sldId id="508" r:id="rId14"/>
    <p:sldId id="467" r:id="rId15"/>
  </p:sldIdLst>
  <p:sldSz cx="9144000" cy="6858000" type="screen4x3"/>
  <p:notesSz cx="6648450" cy="9850438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etaPlusLF" pitchFamily="2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etaPlusLF" pitchFamily="2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etaPlusLF" pitchFamily="2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etaPlusLF" pitchFamily="2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etaPlusLF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etaPlusLF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etaPlusLF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etaPlusLF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etaPlusLF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D66A54"/>
    <a:srgbClr val="D2D294"/>
    <a:srgbClr val="FF9966"/>
    <a:srgbClr val="FF0000"/>
    <a:srgbClr val="009ED9"/>
    <a:srgbClr val="A5E5E5"/>
    <a:srgbClr val="E0A04A"/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4615" autoAdjust="0"/>
  </p:normalViewPr>
  <p:slideViewPr>
    <p:cSldViewPr snapToGrid="0">
      <p:cViewPr>
        <p:scale>
          <a:sx n="116" d="100"/>
          <a:sy n="116" d="100"/>
        </p:scale>
        <p:origin x="-72" y="-72"/>
      </p:cViewPr>
      <p:guideLst>
        <p:guide orient="horz" pos="1339"/>
        <p:guide orient="horz" pos="2689"/>
        <p:guide orient="horz" pos="2862"/>
        <p:guide orient="horz" pos="4065"/>
        <p:guide orient="horz" pos="1513"/>
        <p:guide pos="2857"/>
        <p:guide pos="3029"/>
        <p:guide pos="1555"/>
        <p:guide pos="5545"/>
        <p:guide pos="4326"/>
        <p:guide pos="1731"/>
        <p:guide pos="345"/>
        <p:guide pos="4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6"/>
    </p:cViewPr>
  </p:sorterViewPr>
  <p:notesViewPr>
    <p:cSldViewPr snapToGrid="0">
      <p:cViewPr varScale="1">
        <p:scale>
          <a:sx n="62" d="100"/>
          <a:sy n="62" d="100"/>
        </p:scale>
        <p:origin x="-2964" y="-96"/>
      </p:cViewPr>
      <p:guideLst>
        <p:guide orient="horz" pos="3102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8813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i="1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9525"/>
            <a:ext cx="28813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8813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i="1"/>
            </a:lvl1pPr>
          </a:lstStyle>
          <a:p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378950"/>
            <a:ext cx="28813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9A82E7D1-A1CC-48C5-9EFE-6F8D5D8C119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311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8813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762000">
              <a:defRPr sz="1000" i="1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7138" y="9525"/>
            <a:ext cx="28813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8813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762000">
              <a:defRPr sz="1000" i="1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7138" y="9378950"/>
            <a:ext cx="28813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>
                <a:latin typeface="Times New Roman" pitchFamily="18" charset="0"/>
              </a:defRPr>
            </a:lvl1pPr>
          </a:lstStyle>
          <a:p>
            <a:fld id="{BFF73E8F-B816-49C2-B7FB-2CA288B38378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81538"/>
            <a:ext cx="48768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2350" y="857250"/>
            <a:ext cx="4603750" cy="3452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356839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573088"/>
            <a:ext cx="5222875" cy="3916362"/>
          </a:xfrm>
          <a:ln/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73E8F-B816-49C2-B7FB-2CA288B38378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 eaLnBrk="1" fontAlgn="auto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Monotype Sort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73E8F-B816-49C2-B7FB-2CA288B38378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10105-9BBC-4CF6-8157-70CC06C005B0}" type="slidenum">
              <a:rPr lang="en-GB"/>
              <a:pPr/>
              <a:t>5</a:t>
            </a:fld>
            <a:endParaRPr lang="en-GB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38188"/>
            <a:ext cx="4924425" cy="3694112"/>
          </a:xfrm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982" y="4679593"/>
            <a:ext cx="4874487" cy="443238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73E8F-B816-49C2-B7FB-2CA288B38378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73E8F-B816-49C2-B7FB-2CA288B38378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73E8F-B816-49C2-B7FB-2CA288B38378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9738" y="1524000"/>
            <a:ext cx="2141537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1524000"/>
            <a:ext cx="6272213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98938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2133600"/>
            <a:ext cx="4198937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SREN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3183" y="6226113"/>
            <a:ext cx="1606386" cy="45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765319" y="6618288"/>
            <a:ext cx="1310419" cy="22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423" tIns="48212" rIns="96423" bIns="48212">
            <a:spAutoFit/>
          </a:bodyPr>
          <a:lstStyle/>
          <a:p>
            <a:pPr marL="0" marR="0" indent="0" algn="r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 smtClean="0">
                <a:solidFill>
                  <a:srgbClr val="000000"/>
                </a:solidFill>
              </a:rPr>
              <a:t>28.10.2013</a:t>
            </a:r>
            <a:r>
              <a:rPr lang="de-DE" sz="800" dirty="0" smtClean="0">
                <a:solidFill>
                  <a:srgbClr val="000000"/>
                </a:solidFill>
              </a:rPr>
              <a:t>       </a:t>
            </a:r>
            <a:r>
              <a:rPr lang="en-GB" altLang="en-US" sz="800" kern="1200" dirty="0" smtClean="0">
                <a:solidFill>
                  <a:srgbClr val="000000"/>
                </a:solidFill>
                <a:latin typeface="MetaPlusLF" pitchFamily="2" charset="0"/>
                <a:ea typeface="+mn-ea"/>
                <a:cs typeface="+mn-cs"/>
              </a:rPr>
              <a:t>Page </a:t>
            </a:r>
            <a:fld id="{9EC49506-9788-431C-BE39-1C7BE983FF44}" type="slidenum">
              <a:rPr lang="x-none" altLang="en-US" sz="800" kern="1200" smtClean="0">
                <a:solidFill>
                  <a:srgbClr val="000000"/>
                </a:solidFill>
                <a:latin typeface="MetaPlusLF" pitchFamily="2" charset="0"/>
                <a:ea typeface="+mn-ea"/>
                <a:cs typeface="+mn-cs"/>
              </a:rPr>
              <a:pPr marL="0" marR="0" indent="0" algn="r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altLang="en-US" sz="800" kern="1200" dirty="0" smtClean="0">
              <a:solidFill>
                <a:srgbClr val="000000"/>
              </a:solidFill>
              <a:latin typeface="MetaPlusLF" pitchFamily="2" charset="0"/>
              <a:ea typeface="+mn-ea"/>
              <a:cs typeface="+mn-cs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33600"/>
            <a:ext cx="8550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992372"/>
            <a:ext cx="85502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2" name="Freeform 6"/>
          <p:cNvSpPr>
            <a:spLocks/>
          </p:cNvSpPr>
          <p:nvPr/>
        </p:nvSpPr>
        <p:spPr bwMode="auto">
          <a:xfrm>
            <a:off x="158750" y="1479550"/>
            <a:ext cx="8832850" cy="98425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0" y="1"/>
              </a:cxn>
              <a:cxn ang="0">
                <a:pos x="5400" y="0"/>
              </a:cxn>
              <a:cxn ang="0">
                <a:pos x="5400" y="61"/>
              </a:cxn>
            </a:cxnLst>
            <a:rect l="0" t="0" r="r" b="b"/>
            <a:pathLst>
              <a:path w="5401" h="62">
                <a:moveTo>
                  <a:pt x="0" y="61"/>
                </a:moveTo>
                <a:lnTo>
                  <a:pt x="0" y="1"/>
                </a:lnTo>
                <a:lnTo>
                  <a:pt x="5400" y="0"/>
                </a:lnTo>
                <a:lnTo>
                  <a:pt x="5400" y="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17228" y="6618288"/>
            <a:ext cx="2111638" cy="22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48212" rIns="96423" bIns="48212">
            <a:spAutoFit/>
          </a:bodyPr>
          <a:lstStyle/>
          <a:p>
            <a:pPr defTabSz="966788">
              <a:defRPr/>
            </a:pPr>
            <a:r>
              <a:rPr lang="en-US" altLang="en-US" sz="800" kern="1200" dirty="0" smtClean="0">
                <a:solidFill>
                  <a:srgbClr val="000000"/>
                </a:solidFill>
                <a:latin typeface="MetaPlusLF" pitchFamily="2" charset="0"/>
                <a:ea typeface="+mn-ea"/>
                <a:cs typeface="+mn-cs"/>
              </a:rPr>
              <a:t>© 2013 ASREN, GmbH, All Rights Reserved</a:t>
            </a:r>
            <a:endParaRPr lang="en-GB" altLang="en-US" sz="800" kern="1200" dirty="0">
              <a:solidFill>
                <a:srgbClr val="000000"/>
              </a:solidFill>
              <a:latin typeface="MetaPlusLF" pitchFamily="2" charset="0"/>
              <a:ea typeface="+mn-ea"/>
              <a:cs typeface="+mn-cs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579813" y="6618288"/>
            <a:ext cx="2059440" cy="22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48212" rIns="96423" bIns="48212">
            <a:spAutoFit/>
          </a:bodyPr>
          <a:lstStyle/>
          <a:p>
            <a:pPr algn="l" defTabSz="957263"/>
            <a:r>
              <a:rPr lang="en-US" altLang="en-US" sz="800" kern="1200" baseline="0" dirty="0" smtClean="0">
                <a:solidFill>
                  <a:srgbClr val="000000"/>
                </a:solidFill>
                <a:latin typeface="MetaPlusLF" pitchFamily="2" charset="0"/>
                <a:ea typeface="+mn-ea"/>
                <a:cs typeface="+mn-cs"/>
              </a:rPr>
              <a:t>ITU Arab RDF Meeting </a:t>
            </a:r>
            <a:r>
              <a:rPr lang="en-US" altLang="en-US" sz="800" kern="1200" dirty="0" smtClean="0">
                <a:solidFill>
                  <a:srgbClr val="000000"/>
                </a:solidFill>
                <a:latin typeface="MetaPlusLF" pitchFamily="2" charset="0"/>
                <a:ea typeface="+mn-ea"/>
                <a:cs typeface="+mn-cs"/>
              </a:rPr>
              <a:t>– Manama</a:t>
            </a:r>
            <a:r>
              <a:rPr lang="en-US" altLang="en-US" sz="800" kern="1200" baseline="0" dirty="0" smtClean="0">
                <a:solidFill>
                  <a:srgbClr val="000000"/>
                </a:solidFill>
                <a:latin typeface="MetaPlusLF" pitchFamily="2" charset="0"/>
                <a:ea typeface="+mn-ea"/>
                <a:cs typeface="+mn-cs"/>
              </a:rPr>
              <a:t>, Bahrain</a:t>
            </a:r>
            <a:endParaRPr lang="en-AU" sz="800" dirty="0">
              <a:solidFill>
                <a:srgbClr val="000000"/>
              </a:solidFill>
            </a:endParaRPr>
          </a:p>
        </p:txBody>
      </p:sp>
      <p:sp>
        <p:nvSpPr>
          <p:cNvPr id="29705" name="Freeform 9"/>
          <p:cNvSpPr>
            <a:spLocks/>
          </p:cNvSpPr>
          <p:nvPr/>
        </p:nvSpPr>
        <p:spPr bwMode="auto">
          <a:xfrm flipV="1">
            <a:off x="155575" y="6530975"/>
            <a:ext cx="8832850" cy="98425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0" y="1"/>
              </a:cxn>
              <a:cxn ang="0">
                <a:pos x="5400" y="0"/>
              </a:cxn>
              <a:cxn ang="0">
                <a:pos x="5400" y="61"/>
              </a:cxn>
            </a:cxnLst>
            <a:rect l="0" t="0" r="r" b="b"/>
            <a:pathLst>
              <a:path w="5401" h="62">
                <a:moveTo>
                  <a:pt x="0" y="61"/>
                </a:moveTo>
                <a:lnTo>
                  <a:pt x="0" y="1"/>
                </a:lnTo>
                <a:lnTo>
                  <a:pt x="5400" y="0"/>
                </a:lnTo>
                <a:lnTo>
                  <a:pt x="5400" y="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Freeform 10"/>
          <p:cNvSpPr>
            <a:spLocks/>
          </p:cNvSpPr>
          <p:nvPr/>
        </p:nvSpPr>
        <p:spPr bwMode="auto">
          <a:xfrm flipV="1">
            <a:off x="155575" y="6530975"/>
            <a:ext cx="8832850" cy="98425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0" y="1"/>
              </a:cxn>
              <a:cxn ang="0">
                <a:pos x="5400" y="0"/>
              </a:cxn>
              <a:cxn ang="0">
                <a:pos x="5400" y="61"/>
              </a:cxn>
            </a:cxnLst>
            <a:rect l="0" t="0" r="r" b="b"/>
            <a:pathLst>
              <a:path w="5401" h="62">
                <a:moveTo>
                  <a:pt x="0" y="61"/>
                </a:moveTo>
                <a:lnTo>
                  <a:pt x="0" y="1"/>
                </a:lnTo>
                <a:lnTo>
                  <a:pt x="5400" y="0"/>
                </a:lnTo>
                <a:lnTo>
                  <a:pt x="5400" y="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54" r:id="rId12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defTabSz="95567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955675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00"/>
          </a:solidFill>
          <a:latin typeface="MetaPlusLF" pitchFamily="2" charset="0"/>
        </a:defRPr>
      </a:lvl2pPr>
      <a:lvl3pPr algn="l" defTabSz="955675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00"/>
          </a:solidFill>
          <a:latin typeface="MetaPlusLF" pitchFamily="2" charset="0"/>
        </a:defRPr>
      </a:lvl3pPr>
      <a:lvl4pPr algn="l" defTabSz="955675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00"/>
          </a:solidFill>
          <a:latin typeface="MetaPlusLF" pitchFamily="2" charset="0"/>
        </a:defRPr>
      </a:lvl4pPr>
      <a:lvl5pPr algn="l" defTabSz="955675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00"/>
          </a:solidFill>
          <a:latin typeface="MetaPlusLF" pitchFamily="2" charset="0"/>
        </a:defRPr>
      </a:lvl5pPr>
      <a:lvl6pPr marL="457200" algn="l" defTabSz="955675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00"/>
          </a:solidFill>
          <a:latin typeface="MetaPlusLF" pitchFamily="2" charset="0"/>
        </a:defRPr>
      </a:lvl6pPr>
      <a:lvl7pPr marL="914400" algn="l" defTabSz="955675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00"/>
          </a:solidFill>
          <a:latin typeface="MetaPlusLF" pitchFamily="2" charset="0"/>
        </a:defRPr>
      </a:lvl7pPr>
      <a:lvl8pPr marL="1371600" algn="l" defTabSz="955675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00"/>
          </a:solidFill>
          <a:latin typeface="MetaPlusLF" pitchFamily="2" charset="0"/>
        </a:defRPr>
      </a:lvl8pPr>
      <a:lvl9pPr marL="1828800" algn="l" defTabSz="955675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00"/>
          </a:solidFill>
          <a:latin typeface="MetaPlusLF" pitchFamily="2" charset="0"/>
        </a:defRPr>
      </a:lvl9pPr>
    </p:titleStyle>
    <p:bodyStyle>
      <a:lvl1pPr marL="190500" indent="-190500" algn="l" defTabSz="955675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Monotype Sorts" pitchFamily="2" charset="2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571500" indent="-190500" algn="l" defTabSz="955675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Monotype Sorts" pitchFamily="2" charset="2"/>
        <a:buChar char="l"/>
        <a:defRPr sz="2000">
          <a:solidFill>
            <a:srgbClr val="000000"/>
          </a:solidFill>
          <a:latin typeface="+mn-lt"/>
        </a:defRPr>
      </a:lvl2pPr>
      <a:lvl3pPr marL="952500" indent="-190500" algn="l" defTabSz="955675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65000"/>
        <a:buFont typeface="Monotype Sorts" pitchFamily="2" charset="2"/>
        <a:buChar char="l"/>
        <a:defRPr sz="2000">
          <a:solidFill>
            <a:srgbClr val="000000"/>
          </a:solidFill>
          <a:latin typeface="+mn-lt"/>
        </a:defRPr>
      </a:lvl3pPr>
      <a:lvl4pPr marL="1676400" indent="-239713" algn="l" defTabSz="955675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Times New Roman" pitchFamily="18" charset="0"/>
        </a:defRPr>
      </a:lvl4pPr>
      <a:lvl5pPr marL="2154238" indent="-238125" algn="l" defTabSz="955675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Times New Roman" pitchFamily="18" charset="0"/>
        </a:defRPr>
      </a:lvl5pPr>
      <a:lvl6pPr marL="2611438" indent="-238125" algn="l" defTabSz="955675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Times New Roman" pitchFamily="18" charset="0"/>
        </a:defRPr>
      </a:lvl6pPr>
      <a:lvl7pPr marL="3068638" indent="-238125" algn="l" defTabSz="955675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Times New Roman" pitchFamily="18" charset="0"/>
        </a:defRPr>
      </a:lvl7pPr>
      <a:lvl8pPr marL="3525838" indent="-238125" algn="l" defTabSz="955675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Times New Roman" pitchFamily="18" charset="0"/>
        </a:defRPr>
      </a:lvl8pPr>
      <a:lvl9pPr marL="3983038" indent="-238125" algn="l" defTabSz="955675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1937730" y="3950353"/>
            <a:ext cx="690387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82588" indent="-382588" algn="r" defTabSz="1081088">
              <a:spcBef>
                <a:spcPct val="35000"/>
              </a:spcBef>
              <a:buSzPct val="80000"/>
              <a:buFont typeface="Wingdings" pitchFamily="2" charset="2"/>
              <a:buNone/>
            </a:pPr>
            <a:r>
              <a:rPr lang="en-US" altLang="en-US" sz="1800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n-US" altLang="en-US" sz="1800" dirty="0">
                <a:solidFill>
                  <a:schemeClr val="tx2"/>
                </a:solidFill>
                <a:latin typeface="Calibri" pitchFamily="34" charset="0"/>
              </a:rPr>
            </a:br>
            <a:endParaRPr lang="en-US" altLang="en-US" sz="1800" dirty="0">
              <a:solidFill>
                <a:schemeClr val="tx2"/>
              </a:solidFill>
              <a:latin typeface="Calibri" pitchFamily="34" charset="0"/>
            </a:endParaRPr>
          </a:p>
          <a:p>
            <a:pPr marL="382588" indent="-382588" algn="r" defTabSz="1081088">
              <a:spcBef>
                <a:spcPts val="0"/>
              </a:spcBef>
              <a:buSzPct val="80000"/>
            </a:pPr>
            <a:r>
              <a:rPr lang="en-US" altLang="en-US" sz="1100" b="0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n-US" altLang="en-US" sz="1100" b="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en-US" altLang="en-US" sz="1800" dirty="0" smtClean="0">
                <a:solidFill>
                  <a:schemeClr val="tx2"/>
                </a:solidFill>
                <a:latin typeface="+mn-lt"/>
              </a:rPr>
              <a:t>S</a:t>
            </a:r>
            <a:r>
              <a:rPr lang="en-US" altLang="en-US" sz="1800" b="0" dirty="0" smtClean="0">
                <a:solidFill>
                  <a:schemeClr val="tx2"/>
                </a:solidFill>
                <a:latin typeface="+mn-lt"/>
              </a:rPr>
              <a:t>alem Al-Agtash, Ph.D.</a:t>
            </a:r>
          </a:p>
          <a:p>
            <a:pPr marL="382588" indent="-382588" algn="r" defTabSz="1081088">
              <a:spcBef>
                <a:spcPts val="0"/>
              </a:spcBef>
              <a:buSzPct val="80000"/>
            </a:pPr>
            <a:r>
              <a:rPr lang="en-US" altLang="en-US" sz="1800" dirty="0" smtClean="0">
                <a:solidFill>
                  <a:schemeClr val="tx2"/>
                </a:solidFill>
                <a:latin typeface="+mn-lt"/>
              </a:rPr>
              <a:t>Arab States Research and Education Network– Bahrain</a:t>
            </a:r>
            <a:endParaRPr lang="en-US" altLang="en-US" sz="1800" b="0" dirty="0" smtClean="0">
              <a:solidFill>
                <a:schemeClr val="tx2"/>
              </a:solidFill>
              <a:latin typeface="+mn-lt"/>
            </a:endParaRPr>
          </a:p>
          <a:p>
            <a:pPr marL="382588" indent="-382588" algn="r" defTabSz="1081088">
              <a:spcBef>
                <a:spcPts val="0"/>
              </a:spcBef>
              <a:buSzPct val="80000"/>
            </a:pPr>
            <a:r>
              <a:rPr lang="en-US" altLang="en-US" sz="1800" dirty="0" smtClean="0">
                <a:solidFill>
                  <a:schemeClr val="tx2"/>
                </a:solidFill>
                <a:latin typeface="+mn-lt"/>
              </a:rPr>
              <a:t>ITU Arab  RDF – Manama</a:t>
            </a:r>
            <a:r>
              <a:rPr lang="en-US" altLang="en-US" sz="1800" b="0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en-US" altLang="en-US" sz="1800" dirty="0" smtClean="0">
                <a:solidFill>
                  <a:schemeClr val="tx2"/>
                </a:solidFill>
                <a:latin typeface="+mn-lt"/>
              </a:rPr>
              <a:t>28</a:t>
            </a:r>
            <a:r>
              <a:rPr lang="en-US" altLang="en-US" sz="1800" b="0" dirty="0" smtClean="0">
                <a:solidFill>
                  <a:schemeClr val="tx2"/>
                </a:solidFill>
                <a:latin typeface="+mn-lt"/>
              </a:rPr>
              <a:t>.10.2013</a:t>
            </a:r>
          </a:p>
          <a:p>
            <a:pPr marL="382588" indent="-382588" algn="r" defTabSz="1081088">
              <a:spcBef>
                <a:spcPts val="0"/>
              </a:spcBef>
              <a:buSzPct val="80000"/>
            </a:pPr>
            <a:endParaRPr lang="en-US" altLang="en-US" sz="1800" b="0" dirty="0" smtClean="0">
              <a:solidFill>
                <a:schemeClr val="tx2"/>
              </a:solidFill>
              <a:latin typeface="+mn-lt"/>
            </a:endParaRPr>
          </a:p>
          <a:p>
            <a:pPr marL="382588" indent="-382588" algn="r" defTabSz="1081088">
              <a:spcBef>
                <a:spcPts val="0"/>
              </a:spcBef>
              <a:buSzPct val="80000"/>
            </a:pPr>
            <a:r>
              <a:rPr lang="en-US" alt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alagtash@ASRENOrg.net</a:t>
            </a:r>
            <a:r>
              <a:rPr lang="en-US" altLang="en-US" sz="1600" dirty="0" smtClean="0">
                <a:latin typeface="+mn-lt"/>
              </a:rPr>
              <a:t>  </a:t>
            </a:r>
            <a:r>
              <a:rPr lang="en-US" altLang="en-US" sz="1800" dirty="0" smtClean="0">
                <a:latin typeface="+mn-lt"/>
              </a:rPr>
              <a:t> </a:t>
            </a:r>
            <a:endParaRPr lang="en-US" altLang="en-US" sz="1800" b="0" dirty="0">
              <a:latin typeface="+mn-lt"/>
            </a:endParaRPr>
          </a:p>
          <a:p>
            <a:pPr marL="382588" indent="-382588" algn="r" defTabSz="1081088">
              <a:spcBef>
                <a:spcPct val="20000"/>
              </a:spcBef>
              <a:buSzPct val="80000"/>
            </a:pPr>
            <a:endParaRPr lang="en-US" altLang="en-US" sz="1100" b="0" dirty="0">
              <a:solidFill>
                <a:schemeClr val="tx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1271" y="3163877"/>
            <a:ext cx="8373359" cy="738664"/>
          </a:xfrm>
        </p:spPr>
        <p:txBody>
          <a:bodyPr/>
          <a:lstStyle/>
          <a:p>
            <a:pPr algn="r"/>
            <a:r>
              <a:rPr lang="en-US" altLang="en-US" sz="2400" dirty="0" smtClean="0">
                <a:solidFill>
                  <a:schemeClr val="tx2"/>
                </a:solidFill>
                <a:latin typeface="+mn-lt"/>
              </a:rPr>
              <a:t>ASREN Role in Developing a Pan-Arab e-Infrastructure for Education and Research</a:t>
            </a:r>
            <a:endParaRPr lang="en-US" sz="24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19050"/>
            <a:ext cx="9096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828137"/>
            <a:ext cx="9255125" cy="430887"/>
          </a:xfrm>
        </p:spPr>
        <p:txBody>
          <a:bodyPr/>
          <a:lstStyle/>
          <a:p>
            <a:pPr eaLnBrk="1" hangingPunct="1"/>
            <a:r>
              <a:rPr lang="en-US" dirty="0" smtClean="0"/>
              <a:t>Interconnecting Arab States National R&amp;E Networks  </a:t>
            </a:r>
          </a:p>
        </p:txBody>
      </p:sp>
      <p:pic>
        <p:nvPicPr>
          <p:cNvPr id="37" name="Picture 36" descr="ASREN_to_JUNET_1.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8" y="1530649"/>
            <a:ext cx="8626732" cy="5037019"/>
          </a:xfrm>
          <a:prstGeom prst="rect">
            <a:avLst/>
          </a:prstGeom>
        </p:spPr>
      </p:pic>
      <p:sp>
        <p:nvSpPr>
          <p:cNvPr id="38" name="Rectangle 7"/>
          <p:cNvSpPr txBox="1">
            <a:spLocks noChangeArrowheads="1"/>
          </p:cNvSpPr>
          <p:nvPr/>
        </p:nvSpPr>
        <p:spPr>
          <a:xfrm>
            <a:off x="7838501" y="4061966"/>
            <a:ext cx="1609297" cy="14183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l" eaLnBrk="1" fontAlgn="auto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Wingdings" charset="2"/>
              <a:buChar char="u"/>
              <a:defRPr/>
            </a:pPr>
            <a:r>
              <a:rPr lang="en-US" sz="1200" dirty="0" smtClean="0">
                <a:solidFill>
                  <a:srgbClr val="3333CC"/>
                </a:solidFill>
              </a:rPr>
              <a:t>UAE Giga POP</a:t>
            </a:r>
          </a:p>
          <a:p>
            <a:pPr algn="l" eaLnBrk="1" fontAlgn="auto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n-US" sz="1200" dirty="0" smtClean="0">
              <a:solidFill>
                <a:srgbClr val="3333CC"/>
              </a:solidFill>
            </a:endParaRPr>
          </a:p>
          <a:p>
            <a:pPr lvl="0" algn="l" eaLnBrk="1" fontAlgn="auto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n-US" sz="1100" dirty="0" smtClean="0">
              <a:solidFill>
                <a:srgbClr val="3333CC"/>
              </a:solidFill>
            </a:endParaRPr>
          </a:p>
          <a:p>
            <a:pPr marL="342900" lvl="0" indent="-342900" algn="l" eaLnBrk="1" fontAlgn="auto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9" name="Rectangle 7"/>
          <p:cNvSpPr txBox="1">
            <a:spLocks noChangeArrowheads="1"/>
          </p:cNvSpPr>
          <p:nvPr/>
        </p:nvSpPr>
        <p:spPr>
          <a:xfrm>
            <a:off x="5440135" y="3736939"/>
            <a:ext cx="2375633" cy="17972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l" eaLnBrk="1" fontAlgn="auto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Wingdings" charset="2"/>
              <a:buChar char="u"/>
              <a:defRPr/>
            </a:pPr>
            <a:r>
              <a:rPr lang="en-US" sz="1100" dirty="0" smtClean="0">
                <a:solidFill>
                  <a:schemeClr val="accent2"/>
                </a:solidFill>
              </a:rPr>
              <a:t>Egypt OLE</a:t>
            </a:r>
          </a:p>
          <a:p>
            <a:pPr marL="285750" indent="-285750" algn="l" eaLnBrk="1" fontAlgn="auto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Wingdings" charset="2"/>
              <a:buChar char="u"/>
              <a:defRPr/>
            </a:pPr>
            <a:endParaRPr lang="en-US" sz="1100" dirty="0" smtClean="0">
              <a:solidFill>
                <a:schemeClr val="accent2"/>
              </a:solidFill>
            </a:endParaRPr>
          </a:p>
          <a:p>
            <a:pPr lvl="0" algn="l" eaLnBrk="1" fontAlgn="auto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n-US" sz="105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0832" y="448015"/>
            <a:ext cx="6563072" cy="984885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Submarine cables in the region</a:t>
            </a:r>
            <a:endParaRPr lang="en-US" sz="3200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8" y="1521872"/>
            <a:ext cx="7236376" cy="5069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53539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 descr="C:\Ruggieri\GRID\CHAIN\Logo\Final\chain_logo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501" y="4225015"/>
            <a:ext cx="1314349" cy="63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http://documents.ct.infn.it/record/461/files/logo_epikh_72dpi.png?version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331" y="5113143"/>
            <a:ext cx="1396060" cy="6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Content Placeholder 3" descr="eumedgrid_logo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21610" y="3443164"/>
            <a:ext cx="1461715" cy="608262"/>
          </a:xfrm>
        </p:spPr>
      </p:pic>
      <p:sp>
        <p:nvSpPr>
          <p:cNvPr id="31753" name="Title 1"/>
          <p:cNvSpPr txBox="1">
            <a:spLocks/>
          </p:cNvSpPr>
          <p:nvPr/>
        </p:nvSpPr>
        <p:spPr bwMode="auto">
          <a:xfrm>
            <a:off x="3295814" y="3530416"/>
            <a:ext cx="5627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lvl="0" indent="-342900" algn="r" rtl="1" fontAlgn="auto">
              <a:spcAft>
                <a:spcPts val="0"/>
              </a:spcAft>
              <a:buClr>
                <a:srgbClr val="FF0000"/>
              </a:buClr>
              <a:buFont typeface="Monotype Sorts" pitchFamily="2" charset="2"/>
              <a:buChar char=""/>
              <a:defRPr/>
            </a:pPr>
            <a:r>
              <a:rPr lang="en-US" sz="2000" dirty="0">
                <a:latin typeface="+mn-lt"/>
              </a:rPr>
              <a:t>EUMEDCONNECT3</a:t>
            </a:r>
          </a:p>
          <a:p>
            <a:pPr marL="342900" lvl="0" indent="-342900" algn="r" rtl="1" fontAlgn="auto">
              <a:spcAft>
                <a:spcPts val="0"/>
              </a:spcAft>
              <a:buClr>
                <a:srgbClr val="FF0000"/>
              </a:buClr>
              <a:buFont typeface="Monotype Sorts" pitchFamily="2" charset="2"/>
              <a:buChar char=""/>
              <a:defRPr/>
            </a:pPr>
            <a:endParaRPr lang="en-US" sz="2000" dirty="0">
              <a:latin typeface="+mn-lt"/>
            </a:endParaRPr>
          </a:p>
          <a:p>
            <a:pPr marL="342900" indent="-342900" algn="r" rtl="1" fontAlgn="auto">
              <a:spcAft>
                <a:spcPts val="0"/>
              </a:spcAft>
              <a:buClr>
                <a:srgbClr val="FF0000"/>
              </a:buClr>
              <a:buFont typeface="Monotype Sorts" pitchFamily="2" charset="2"/>
              <a:buChar char=""/>
              <a:defRPr/>
            </a:pPr>
            <a:r>
              <a:rPr lang="en-US" sz="2000" dirty="0">
                <a:latin typeface="+mn-lt"/>
              </a:rPr>
              <a:t>Coordination and Harmonization of Advanced e-</a:t>
            </a:r>
            <a:r>
              <a:rPr lang="en-US" sz="2000" dirty="0" smtClean="0">
                <a:latin typeface="+mn-lt"/>
              </a:rPr>
              <a:t>Infrastructures for  Research and Education data infrastructures</a:t>
            </a:r>
            <a:endParaRPr lang="en-GB" sz="2000" dirty="0">
              <a:latin typeface="+mn-lt"/>
            </a:endParaRPr>
          </a:p>
          <a:p>
            <a:pPr marL="342900" lvl="0" indent="-342900" algn="r" rtl="1" fontAlgn="auto">
              <a:spcAft>
                <a:spcPts val="0"/>
              </a:spcAft>
              <a:buClr>
                <a:srgbClr val="FF0000"/>
              </a:buClr>
              <a:buFont typeface="Monotype Sorts" pitchFamily="2" charset="2"/>
              <a:buChar char=""/>
              <a:defRPr/>
            </a:pPr>
            <a:endParaRPr lang="en-US" sz="2000" dirty="0" smtClean="0">
              <a:latin typeface="+mn-lt"/>
            </a:endParaRPr>
          </a:p>
          <a:p>
            <a:pPr marL="342900" lvl="0" indent="-342900" algn="r" rtl="1" fontAlgn="auto">
              <a:spcAft>
                <a:spcPts val="0"/>
              </a:spcAft>
              <a:buClr>
                <a:srgbClr val="FF0000"/>
              </a:buClr>
              <a:buFont typeface="Monotype Sorts" pitchFamily="2" charset="2"/>
              <a:buChar char=""/>
              <a:defRPr/>
            </a:pPr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EUMEDGRID Support Project</a:t>
            </a:r>
          </a:p>
          <a:p>
            <a:pPr marL="342900" lvl="0" indent="-342900" algn="r" rtl="1" fontAlgn="auto">
              <a:spcAft>
                <a:spcPts val="0"/>
              </a:spcAft>
              <a:buClr>
                <a:srgbClr val="FF0000"/>
              </a:buClr>
              <a:defRPr/>
            </a:pPr>
            <a:endParaRPr lang="en-US" sz="2000" dirty="0">
              <a:latin typeface="+mn-lt"/>
            </a:endParaRPr>
          </a:p>
          <a:p>
            <a:pPr marL="342900" indent="-342900" algn="r" rtl="1" fontAlgn="auto">
              <a:spcAft>
                <a:spcPts val="0"/>
              </a:spcAft>
              <a:buClr>
                <a:srgbClr val="FF0000"/>
              </a:buClr>
              <a:buFont typeface="Monotype Sorts" pitchFamily="2" charset="2"/>
              <a:buChar char=""/>
              <a:defRPr/>
            </a:pPr>
            <a:r>
              <a:rPr lang="en-US" sz="2000" dirty="0">
                <a:latin typeface="+mn-lt"/>
              </a:rPr>
              <a:t>Coordination and Harmonization of Advanced e-Infrastructures</a:t>
            </a:r>
            <a:endParaRPr lang="en-GB" sz="2000" dirty="0">
              <a:latin typeface="+mn-lt"/>
            </a:endParaRPr>
          </a:p>
          <a:p>
            <a:pPr marL="342900" indent="-342900" algn="r" rtl="1" fontAlgn="auto">
              <a:spcAft>
                <a:spcPts val="0"/>
              </a:spcAft>
              <a:buClr>
                <a:srgbClr val="FF0000"/>
              </a:buClr>
              <a:buFont typeface="Monotype Sorts" pitchFamily="2" charset="2"/>
              <a:buChar char=""/>
              <a:defRPr/>
            </a:pPr>
            <a:endParaRPr lang="en-GB" sz="2000" dirty="0">
              <a:latin typeface="+mn-lt"/>
            </a:endParaRPr>
          </a:p>
          <a:p>
            <a:pPr marL="342900" indent="-342900" algn="r" rtl="1" fontAlgn="auto">
              <a:spcAft>
                <a:spcPts val="0"/>
              </a:spcAft>
              <a:buClr>
                <a:srgbClr val="FF0000"/>
              </a:buClr>
              <a:buFont typeface="Monotype Sorts" pitchFamily="2" charset="2"/>
              <a:buChar char=""/>
              <a:defRPr/>
            </a:pPr>
            <a:r>
              <a:rPr lang="en-GB" sz="2000" dirty="0">
                <a:latin typeface="+mn-lt"/>
              </a:rPr>
              <a:t>Exchange Programme to advance e-Infrastructure Know-How</a:t>
            </a:r>
            <a:endParaRPr lang="en-US" sz="2000" dirty="0">
              <a:latin typeface="+mn-lt"/>
            </a:endParaRPr>
          </a:p>
          <a:p>
            <a:pPr marL="342900" indent="-342900" algn="r" rtl="1" fontAlgn="auto">
              <a:spcAft>
                <a:spcPts val="0"/>
              </a:spcAft>
              <a:buClr>
                <a:srgbClr val="FF0000"/>
              </a:buClr>
              <a:buFont typeface="Monotype Sorts" pitchFamily="2" charset="2"/>
              <a:buChar char=""/>
              <a:defRPr/>
            </a:pPr>
            <a:endParaRPr lang="en-US" sz="2000" dirty="0" smtClean="0"/>
          </a:p>
          <a:p>
            <a:pPr marL="342900" indent="-342900" algn="r" rtl="1" fontAlgn="auto">
              <a:spcAft>
                <a:spcPts val="0"/>
              </a:spcAft>
              <a:buClr>
                <a:srgbClr val="FF0000"/>
              </a:buClr>
              <a:buFont typeface="Monotype Sorts" pitchFamily="2" charset="2"/>
              <a:buChar char=""/>
              <a:defRPr/>
            </a:pPr>
            <a:endParaRPr lang="en-US" sz="2000" dirty="0" smtClean="0"/>
          </a:p>
          <a:p>
            <a:pPr marL="342900" lvl="0" indent="-342900" algn="r" rtl="1" fontAlgn="auto">
              <a:spcAft>
                <a:spcPts val="0"/>
              </a:spcAft>
              <a:buClr>
                <a:srgbClr val="FF0000"/>
              </a:buClr>
              <a:buFont typeface="Monotype Sorts" pitchFamily="2" charset="2"/>
              <a:buChar char=""/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12725" y="809625"/>
            <a:ext cx="7866619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b="1" dirty="0" smtClean="0">
                <a:latin typeface="+mn-lt"/>
                <a:ea typeface="+mj-ea"/>
                <a:cs typeface="+mj-cs"/>
              </a:rPr>
              <a:t>Supporting Projects funded by EC</a:t>
            </a:r>
            <a:endParaRPr lang="en-US" sz="3200" b="1" dirty="0">
              <a:latin typeface="+mn-lt"/>
              <a:ea typeface="+mj-ea"/>
              <a:cs typeface="+mj-cs"/>
            </a:endParaRPr>
          </a:p>
        </p:txBody>
      </p:sp>
      <p:pic>
        <p:nvPicPr>
          <p:cNvPr id="7" name="Picture 3" descr="EUMED-Logo 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441" y="1499971"/>
            <a:ext cx="1629271" cy="78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Ruggieri\GRID\CHAIN\CHAIN-REDS\Logo\logo-chain-red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63" y="2380198"/>
            <a:ext cx="1239052" cy="87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13484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3691" y="136846"/>
            <a:ext cx="6971417" cy="990600"/>
          </a:xfrm>
        </p:spPr>
        <p:txBody>
          <a:bodyPr>
            <a:normAutofit/>
          </a:bodyPr>
          <a:lstStyle/>
          <a:p>
            <a:r>
              <a:rPr lang="it-IT" sz="2800" b="0" dirty="0" err="1" smtClean="0">
                <a:solidFill>
                  <a:schemeClr val="tx1"/>
                </a:solidFill>
              </a:rPr>
              <a:t>eduGAIN</a:t>
            </a:r>
            <a:r>
              <a:rPr lang="it-IT" b="0" dirty="0">
                <a:solidFill>
                  <a:schemeClr val="tx1"/>
                </a:solidFill>
              </a:rPr>
              <a:t> </a:t>
            </a:r>
            <a:r>
              <a:rPr lang="it-IT" sz="2800" b="0" dirty="0" smtClean="0">
                <a:solidFill>
                  <a:schemeClr val="tx1"/>
                </a:solidFill>
              </a:rPr>
              <a:t>(www.edugain.org)</a:t>
            </a:r>
            <a:endParaRPr lang="it-IT" sz="2800" b="0" dirty="0">
              <a:solidFill>
                <a:schemeClr val="tx1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30" y="1268760"/>
            <a:ext cx="5349166" cy="324036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85" y="4653136"/>
            <a:ext cx="5494719" cy="158417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312368" cy="49685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2116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485" y="840419"/>
            <a:ext cx="1983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+mj-cs"/>
              </a:rPr>
              <a:t>ASRENOrg.net</a:t>
            </a:r>
            <a:endParaRPr lang="en-US" sz="3200" b="1" dirty="0">
              <a:solidFill>
                <a:srgbClr val="000000"/>
              </a:solidFill>
              <a:latin typeface="+mj-lt"/>
              <a:ea typeface="ＭＳ Ｐゴシック" pitchFamily="34" charset="-128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9" y="1509566"/>
            <a:ext cx="7454436" cy="5103454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65480" y="1574568"/>
            <a:ext cx="8745884" cy="5638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/>
            </a:pPr>
            <a:r>
              <a:rPr lang="en-US" sz="2800" dirty="0" smtClean="0">
                <a:latin typeface="+mn-lt"/>
              </a:rPr>
              <a:t>Arab youth is estimated at about 200 million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/>
            </a:pPr>
            <a:r>
              <a:rPr lang="en-US" sz="2800" dirty="0" smtClean="0">
                <a:latin typeface="+mn-lt"/>
              </a:rPr>
              <a:t>About </a:t>
            </a:r>
            <a:r>
              <a:rPr lang="en-GB" sz="2800" dirty="0" smtClean="0">
                <a:latin typeface="+mn-lt"/>
              </a:rPr>
              <a:t>1000 Arab institutions hosting 20 million students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/>
            </a:pPr>
            <a:r>
              <a:rPr lang="en-GB" sz="2800" dirty="0" smtClean="0">
                <a:latin typeface="+mn-lt"/>
              </a:rPr>
              <a:t>10% are enrolled in postgraduate studies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/>
            </a:pPr>
            <a:r>
              <a:rPr lang="en-GB" sz="2800" dirty="0" smtClean="0">
                <a:latin typeface="+mn-lt"/>
              </a:rPr>
              <a:t>80% of undergraduate students in humanities,  20% in science</a:t>
            </a:r>
          </a:p>
          <a:p>
            <a:pPr marL="342900" lvl="0" indent="-34290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pPr>
            <a:r>
              <a:rPr lang="en-US" sz="2800" dirty="0" smtClean="0">
                <a:latin typeface="+mn-lt"/>
              </a:rPr>
              <a:t>1:150 faculty: student ratio, and deteriorating quality </a:t>
            </a:r>
            <a:endParaRPr lang="en-GB" sz="2800" dirty="0">
              <a:latin typeface="+mn-lt"/>
            </a:endParaRPr>
          </a:p>
          <a:p>
            <a:pPr marL="342900" lvl="0" indent="-34290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pPr>
            <a:r>
              <a:rPr lang="en-US" sz="2800" dirty="0" smtClean="0">
                <a:latin typeface="+mn-lt"/>
              </a:rPr>
              <a:t>1,176.8</a:t>
            </a:r>
            <a:r>
              <a:rPr lang="en-US" sz="2800" dirty="0">
                <a:latin typeface="+mn-lt"/>
              </a:rPr>
              <a:t>% </a:t>
            </a:r>
            <a:r>
              <a:rPr lang="en-US" sz="2800" dirty="0" smtClean="0">
                <a:latin typeface="+mn-lt"/>
              </a:rPr>
              <a:t> growing rate of online education since 2000 </a:t>
            </a:r>
            <a:endParaRPr lang="en-US" sz="2800" dirty="0">
              <a:latin typeface="+mn-lt"/>
            </a:endParaRPr>
          </a:p>
          <a:p>
            <a:pPr marL="342900" lvl="0" indent="-34290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pPr>
            <a:r>
              <a:rPr lang="en-GB" sz="2800" dirty="0" smtClean="0">
                <a:latin typeface="+mn-lt"/>
              </a:rPr>
              <a:t>R</a:t>
            </a:r>
            <a:r>
              <a:rPr lang="en-GB" sz="2800" dirty="0">
                <a:latin typeface="+mn-lt"/>
              </a:rPr>
              <a:t>&amp;D spending is </a:t>
            </a:r>
            <a:r>
              <a:rPr lang="en-GB" sz="2800" dirty="0" smtClean="0">
                <a:latin typeface="+mn-lt"/>
              </a:rPr>
              <a:t>0.2-0.5% of total </a:t>
            </a:r>
            <a:r>
              <a:rPr lang="en-GB" sz="2800" dirty="0">
                <a:latin typeface="+mn-lt"/>
              </a:rPr>
              <a:t>GDP (5% of global spending</a:t>
            </a:r>
            <a:r>
              <a:rPr lang="en-GB" sz="2800" dirty="0" smtClean="0">
                <a:latin typeface="+mn-lt"/>
              </a:rPr>
              <a:t>)</a:t>
            </a:r>
          </a:p>
          <a:p>
            <a:pPr lvl="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n-GB" sz="2800" dirty="0" smtClean="0">
              <a:latin typeface="+mn-lt"/>
            </a:endParaRPr>
          </a:p>
          <a:p>
            <a:pPr marL="342900" lvl="0" indent="-34290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pPr>
            <a:endParaRPr lang="en-US" sz="28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/>
            </a:pPr>
            <a:endParaRPr lang="en-GB" sz="28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293852" y="792374"/>
            <a:ext cx="7924800" cy="5540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Highlights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46063" y="1676400"/>
            <a:ext cx="8516937" cy="5638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Monotype Sorts" pitchFamily="2" charset="2"/>
              <a:buChar char="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71450" y="551496"/>
            <a:ext cx="8839200" cy="554037"/>
          </a:xfrm>
          <a:prstGeom prst="rect">
            <a:avLst/>
          </a:prstGeom>
        </p:spPr>
        <p:txBody>
          <a:bodyPr/>
          <a:lstStyle/>
          <a:p>
            <a:pPr lvl="0"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Research growth</a:t>
            </a:r>
            <a:endParaRPr lang="en-US" sz="2000" b="1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88677"/>
            <a:ext cx="6941225" cy="513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4453" y="1510922"/>
            <a:ext cx="6494807" cy="474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46063" y="1676400"/>
            <a:ext cx="8516937" cy="5638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Monotype Sorts" pitchFamily="2" charset="2"/>
              <a:buChar char="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62906" y="839666"/>
            <a:ext cx="8839200" cy="554037"/>
          </a:xfrm>
          <a:prstGeom prst="rect">
            <a:avLst/>
          </a:prstGeom>
        </p:spPr>
        <p:txBody>
          <a:bodyPr/>
          <a:lstStyle/>
          <a:p>
            <a:pPr lvl="0"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Why research and education networks?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2038" y="1405745"/>
            <a:ext cx="8981962" cy="17972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l" eaLnBrk="1" fontAlgn="auto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Wingdings" charset="2"/>
              <a:buChar char="§"/>
              <a:defRPr/>
            </a:pPr>
            <a:r>
              <a:rPr lang="en-US" dirty="0">
                <a:latin typeface="+mn-lt"/>
              </a:rPr>
              <a:t>Research is increasingly becoming computationally intensive and dependent on fast communication networks</a:t>
            </a:r>
          </a:p>
          <a:p>
            <a:pPr marL="342900" indent="-342900" algn="l" eaLnBrk="1" fontAlgn="auto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Wingdings" charset="2"/>
              <a:buChar char="§"/>
              <a:defRPr/>
            </a:pPr>
            <a:r>
              <a:rPr lang="en-US" dirty="0">
                <a:latin typeface="+mn-lt"/>
              </a:rPr>
              <a:t>Education resources are increasingly becoming available to the global </a:t>
            </a:r>
            <a:r>
              <a:rPr lang="en-US" dirty="0" smtClean="0">
                <a:latin typeface="+mn-lt"/>
              </a:rPr>
              <a:t>community (MOOCs, Khan Academy, </a:t>
            </a:r>
            <a:r>
              <a:rPr lang="en-US" dirty="0" err="1" smtClean="0">
                <a:latin typeface="+mn-lt"/>
              </a:rPr>
              <a:t>Coursera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FutureLearn</a:t>
            </a:r>
            <a:r>
              <a:rPr lang="en-US" dirty="0" smtClean="0">
                <a:latin typeface="+mn-lt"/>
              </a:rPr>
              <a:t>, MIT </a:t>
            </a:r>
            <a:r>
              <a:rPr lang="en-US" dirty="0" err="1" smtClean="0">
                <a:latin typeface="+mn-lt"/>
              </a:rPr>
              <a:t>Bloosom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  <a:p>
            <a:pPr marL="342900" indent="-342900" algn="l" eaLnBrk="1" fontAlgn="auto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Wingdings" charset="2"/>
              <a:buChar char="§"/>
              <a:defRPr/>
            </a:pPr>
            <a:r>
              <a:rPr lang="en-US" dirty="0">
                <a:latin typeface="+mn-lt"/>
              </a:rPr>
              <a:t>Research has become dependent on community efforts and international collaborations to solve most pressing problems and issues</a:t>
            </a:r>
          </a:p>
          <a:p>
            <a:pPr marL="342900" indent="-342900" algn="l" eaLnBrk="1" fontAlgn="auto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Wingdings" charset="2"/>
              <a:buChar char="§"/>
              <a:defRPr/>
            </a:pPr>
            <a:r>
              <a:rPr lang="en-US" dirty="0">
                <a:latin typeface="+mn-lt"/>
              </a:rPr>
              <a:t>Research has become digitally dependent, for access, sharing, </a:t>
            </a:r>
            <a:r>
              <a:rPr lang="en-US" dirty="0" smtClean="0">
                <a:latin typeface="+mn-lt"/>
              </a:rPr>
              <a:t>collaboration</a:t>
            </a:r>
          </a:p>
          <a:p>
            <a:pPr marL="342900" indent="-342900" algn="l" eaLnBrk="1" fontAlgn="auto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Wingdings" charset="2"/>
              <a:buChar char="§"/>
              <a:defRPr/>
            </a:pPr>
            <a:r>
              <a:rPr lang="en-US" dirty="0" smtClean="0">
                <a:latin typeface="+mn-lt"/>
              </a:rPr>
              <a:t>Tendency to adopt available quality learning resources</a:t>
            </a:r>
          </a:p>
          <a:p>
            <a:pPr marL="342900" indent="-342900" algn="l" eaLnBrk="1" fontAlgn="auto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Wingdings" charset="2"/>
              <a:buChar char="§"/>
              <a:defRPr/>
            </a:pPr>
            <a:endParaRPr lang="en-US" sz="1800" dirty="0" smtClean="0"/>
          </a:p>
          <a:p>
            <a:pPr marL="342900" lvl="0" indent="-342900" algn="l" eaLnBrk="1" fontAlgn="auto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8521700" y="6562725"/>
            <a:ext cx="469900" cy="476250"/>
          </a:xfrm>
          <a:prstGeom prst="rect">
            <a:avLst/>
          </a:prstGeom>
        </p:spPr>
        <p:txBody>
          <a:bodyPr/>
          <a:lstStyle/>
          <a:p>
            <a:fld id="{C454ACDF-A8E3-4154-95A5-2C7420142C85}" type="slidenum">
              <a:rPr lang="en-GB"/>
              <a:pPr/>
              <a:t>5</a:t>
            </a:fld>
            <a:endParaRPr lang="en-GB"/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Global </a:t>
            </a:r>
            <a:r>
              <a:rPr lang="en-GB" dirty="0" smtClean="0"/>
              <a:t>Network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" y="840145"/>
            <a:ext cx="8976321" cy="5751817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62906" y="518657"/>
            <a:ext cx="8839200" cy="554037"/>
          </a:xfrm>
          <a:prstGeom prst="rect">
            <a:avLst/>
          </a:prstGeom>
        </p:spPr>
        <p:txBody>
          <a:bodyPr/>
          <a:lstStyle/>
          <a:p>
            <a:pPr lvl="0"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Global R&amp;E connectivity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1" y="2667772"/>
            <a:ext cx="438149" cy="32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19836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e-</a:t>
            </a:r>
            <a:r>
              <a:rPr lang="it-IT" dirty="0" err="1" smtClean="0"/>
              <a:t>Infrastructure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«world» scale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8521700" y="6562725"/>
            <a:ext cx="469900" cy="476250"/>
          </a:xfrm>
          <a:prstGeom prst="rect">
            <a:avLst/>
          </a:prstGeom>
        </p:spPr>
        <p:txBody>
          <a:bodyPr/>
          <a:lstStyle/>
          <a:p>
            <a:fld id="{8E1DD738-4651-4817-946C-39FAA42221EE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8" name="Picture 6" descr="world1280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6" y="805219"/>
            <a:ext cx="9083950" cy="567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171700" y="914398"/>
            <a:ext cx="4552949" cy="1938992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&gt;340 </a:t>
            </a:r>
            <a:r>
              <a:rPr lang="it-IT" b="1" dirty="0" err="1" smtClean="0">
                <a:solidFill>
                  <a:schemeClr val="bg1"/>
                </a:solidFill>
              </a:rPr>
              <a:t>sites</a:t>
            </a:r>
            <a:r>
              <a:rPr lang="it-IT" b="1" dirty="0" smtClean="0">
                <a:solidFill>
                  <a:schemeClr val="bg1"/>
                </a:solidFill>
              </a:rPr>
              <a:t> in 57 </a:t>
            </a:r>
            <a:r>
              <a:rPr lang="it-IT" b="1" dirty="0" err="1" smtClean="0">
                <a:solidFill>
                  <a:schemeClr val="bg1"/>
                </a:solidFill>
              </a:rPr>
              <a:t>countries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~337,000 CPU </a:t>
            </a:r>
            <a:r>
              <a:rPr lang="it-IT" b="1" dirty="0" err="1" smtClean="0">
                <a:solidFill>
                  <a:schemeClr val="bg1"/>
                </a:solidFill>
              </a:rPr>
              <a:t>cores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&gt;</a:t>
            </a:r>
            <a:r>
              <a:rPr lang="it-IT" b="1" dirty="0" smtClean="0">
                <a:solidFill>
                  <a:schemeClr val="bg1"/>
                </a:solidFill>
              </a:rPr>
              <a:t>220 </a:t>
            </a:r>
            <a:r>
              <a:rPr lang="it-IT" b="1" dirty="0" err="1" smtClean="0">
                <a:solidFill>
                  <a:schemeClr val="bg1"/>
                </a:solidFill>
              </a:rPr>
              <a:t>million</a:t>
            </a:r>
            <a:r>
              <a:rPr lang="it-IT" b="1" dirty="0" smtClean="0">
                <a:solidFill>
                  <a:schemeClr val="bg1"/>
                </a:solidFill>
              </a:rPr>
              <a:t> GB of </a:t>
            </a:r>
            <a:r>
              <a:rPr lang="it-IT" b="1" dirty="0" err="1" smtClean="0">
                <a:solidFill>
                  <a:schemeClr val="bg1"/>
                </a:solidFill>
              </a:rPr>
              <a:t>storage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~</a:t>
            </a:r>
            <a:r>
              <a:rPr lang="it-IT" b="1" dirty="0">
                <a:solidFill>
                  <a:schemeClr val="bg1"/>
                </a:solidFill>
              </a:rPr>
              <a:t>1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million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jobs</a:t>
            </a:r>
            <a:r>
              <a:rPr lang="it-IT" b="1" dirty="0" smtClean="0">
                <a:solidFill>
                  <a:schemeClr val="bg1"/>
                </a:solidFill>
              </a:rPr>
              <a:t>/</a:t>
            </a:r>
            <a:r>
              <a:rPr lang="it-IT" b="1" dirty="0" err="1" smtClean="0">
                <a:solidFill>
                  <a:schemeClr val="bg1"/>
                </a:solidFill>
              </a:rPr>
              <a:t>day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~</a:t>
            </a:r>
            <a:r>
              <a:rPr lang="it-IT" b="1" dirty="0" smtClean="0">
                <a:solidFill>
                  <a:schemeClr val="bg1"/>
                </a:solidFill>
              </a:rPr>
              <a:t>20,000 </a:t>
            </a:r>
            <a:r>
              <a:rPr lang="it-IT" b="1" dirty="0" err="1" smtClean="0">
                <a:solidFill>
                  <a:schemeClr val="bg1"/>
                </a:solidFill>
              </a:rPr>
              <a:t>users</a:t>
            </a:r>
            <a:r>
              <a:rPr lang="it-IT" b="1" dirty="0" smtClean="0">
                <a:solidFill>
                  <a:schemeClr val="bg1"/>
                </a:solidFill>
              </a:rPr>
              <a:t> in ~280 </a:t>
            </a:r>
            <a:r>
              <a:rPr lang="it-IT" b="1" dirty="0" err="1" smtClean="0">
                <a:solidFill>
                  <a:schemeClr val="bg1"/>
                </a:solidFill>
              </a:rPr>
              <a:t>VOs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04772" y="4014722"/>
            <a:ext cx="184731" cy="769441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none" rtlCol="0">
            <a:spAutoFit/>
          </a:bodyPr>
          <a:lstStyle/>
          <a:p>
            <a:endParaRPr lang="it-IT" sz="4400" b="1" dirty="0" smtClean="0">
              <a:solidFill>
                <a:srgbClr val="C00000"/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90500" y="219112"/>
            <a:ext cx="8839200" cy="554037"/>
          </a:xfrm>
          <a:prstGeom prst="rect">
            <a:avLst/>
          </a:prstGeom>
        </p:spPr>
        <p:txBody>
          <a:bodyPr/>
          <a:lstStyle/>
          <a:p>
            <a:pPr lvl="0"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Available resources</a:t>
            </a:r>
            <a:endParaRPr lang="en-US" sz="3200" b="1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261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00905" y="850035"/>
            <a:ext cx="8550275" cy="553998"/>
          </a:xfrm>
        </p:spPr>
        <p:txBody>
          <a:bodyPr/>
          <a:lstStyle/>
          <a:p>
            <a:r>
              <a:rPr lang="it-IT" sz="3600" dirty="0" smtClean="0"/>
              <a:t>Access paradigm</a:t>
            </a:r>
            <a:endParaRPr lang="it-IT" sz="36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0388" y="1771651"/>
            <a:ext cx="7593012" cy="4304276"/>
            <a:chOff x="629" y="1397"/>
            <a:chExt cx="4209" cy="250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68" y="3305"/>
              <a:ext cx="4015" cy="598"/>
              <a:chOff x="668" y="3305"/>
              <a:chExt cx="4015" cy="598"/>
            </a:xfrm>
          </p:grpSpPr>
          <p:sp>
            <p:nvSpPr>
              <p:cNvPr id="32" name="Text Box 4"/>
              <p:cNvSpPr txBox="1">
                <a:spLocks noChangeArrowheads="1"/>
              </p:cNvSpPr>
              <p:nvPr/>
            </p:nvSpPr>
            <p:spPr bwMode="auto">
              <a:xfrm>
                <a:off x="2166" y="3700"/>
                <a:ext cx="1345" cy="20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800">
                    <a:solidFill>
                      <a:srgbClr val="333399"/>
                    </a:solidFill>
                    <a:latin typeface="Georgia" pitchFamily="18" charset="0"/>
                  </a:rPr>
                  <a:t>Scientific resources</a:t>
                </a:r>
              </a:p>
            </p:txBody>
          </p:sp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668" y="3305"/>
                <a:ext cx="4015" cy="392"/>
                <a:chOff x="668" y="3305"/>
                <a:chExt cx="4015" cy="392"/>
              </a:xfrm>
            </p:grpSpPr>
            <p:sp>
              <p:nvSpPr>
                <p:cNvPr id="3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763" y="3305"/>
                  <a:ext cx="723" cy="27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buClr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2200" b="1">
                      <a:solidFill>
                        <a:srgbClr val="333399"/>
                      </a:solidFill>
                      <a:latin typeface="Georgia" pitchFamily="18" charset="0"/>
                    </a:rPr>
                    <a:t>. . . . . </a:t>
                  </a:r>
                </a:p>
              </p:txBody>
            </p:sp>
            <p:grpSp>
              <p:nvGrpSpPr>
                <p:cNvPr id="6" name="Group 7"/>
                <p:cNvGrpSpPr>
                  <a:grpSpLocks/>
                </p:cNvGrpSpPr>
                <p:nvPr/>
              </p:nvGrpSpPr>
              <p:grpSpPr bwMode="auto">
                <a:xfrm>
                  <a:off x="668" y="3369"/>
                  <a:ext cx="333" cy="328"/>
                  <a:chOff x="668" y="3369"/>
                  <a:chExt cx="333" cy="328"/>
                </a:xfrm>
              </p:grpSpPr>
              <p:sp>
                <p:nvSpPr>
                  <p:cNvPr id="5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70" y="3369"/>
                    <a:ext cx="331" cy="328"/>
                  </a:xfrm>
                  <a:prstGeom prst="rect">
                    <a:avLst/>
                  </a:prstGeom>
                  <a:solidFill>
                    <a:srgbClr val="99FF66"/>
                  </a:solidFill>
                  <a:ln w="9360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99FF66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it-IT"/>
                  </a:p>
                </p:txBody>
              </p:sp>
              <p:pic>
                <p:nvPicPr>
                  <p:cNvPr id="58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/>
                  <a:srcRect/>
                  <a:stretch>
                    <a:fillRect/>
                  </a:stretch>
                </p:blipFill>
                <p:spPr bwMode="auto">
                  <a:xfrm>
                    <a:off x="668" y="3372"/>
                    <a:ext cx="331" cy="323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</p:pic>
            </p:grpSp>
            <p:grpSp>
              <p:nvGrpSpPr>
                <p:cNvPr id="7" name="Group 10"/>
                <p:cNvGrpSpPr>
                  <a:grpSpLocks/>
                </p:cNvGrpSpPr>
                <p:nvPr/>
              </p:nvGrpSpPr>
              <p:grpSpPr bwMode="auto">
                <a:xfrm>
                  <a:off x="1077" y="3369"/>
                  <a:ext cx="332" cy="328"/>
                  <a:chOff x="1077" y="3369"/>
                  <a:chExt cx="332" cy="328"/>
                </a:xfrm>
              </p:grpSpPr>
              <p:sp>
                <p:nvSpPr>
                  <p:cNvPr id="5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077" y="3369"/>
                    <a:ext cx="332" cy="328"/>
                  </a:xfrm>
                  <a:prstGeom prst="rect">
                    <a:avLst/>
                  </a:prstGeom>
                  <a:solidFill>
                    <a:srgbClr val="CCFF99"/>
                  </a:solidFill>
                  <a:ln w="9360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CCFF99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it-IT"/>
                  </a:p>
                </p:txBody>
              </p:sp>
              <p:pic>
                <p:nvPicPr>
                  <p:cNvPr id="56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/>
                  <a:srcRect/>
                  <a:stretch>
                    <a:fillRect/>
                  </a:stretch>
                </p:blipFill>
                <p:spPr bwMode="auto">
                  <a:xfrm>
                    <a:off x="1077" y="3370"/>
                    <a:ext cx="331" cy="327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</p:pic>
            </p:grpSp>
            <p:grpSp>
              <p:nvGrpSpPr>
                <p:cNvPr id="8" name="Group 13"/>
                <p:cNvGrpSpPr>
                  <a:grpSpLocks/>
                </p:cNvGrpSpPr>
                <p:nvPr/>
              </p:nvGrpSpPr>
              <p:grpSpPr bwMode="auto">
                <a:xfrm>
                  <a:off x="1485" y="3369"/>
                  <a:ext cx="331" cy="328"/>
                  <a:chOff x="1485" y="3369"/>
                  <a:chExt cx="331" cy="328"/>
                </a:xfrm>
              </p:grpSpPr>
              <p:sp>
                <p:nvSpPr>
                  <p:cNvPr id="5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485" y="3369"/>
                    <a:ext cx="331" cy="328"/>
                  </a:xfrm>
                  <a:prstGeom prst="rect">
                    <a:avLst/>
                  </a:prstGeom>
                  <a:solidFill>
                    <a:srgbClr val="FFFF99"/>
                  </a:solidFill>
                  <a:ln w="9360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FFFF99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it-IT"/>
                  </a:p>
                </p:txBody>
              </p:sp>
              <p:pic>
                <p:nvPicPr>
                  <p:cNvPr id="54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5" cstate="screen"/>
                  <a:srcRect/>
                  <a:stretch>
                    <a:fillRect/>
                  </a:stretch>
                </p:blipFill>
                <p:spPr bwMode="auto">
                  <a:xfrm>
                    <a:off x="1485" y="3370"/>
                    <a:ext cx="331" cy="327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</p:pic>
            </p:grpSp>
            <p:grpSp>
              <p:nvGrpSpPr>
                <p:cNvPr id="9" name="Group 16"/>
                <p:cNvGrpSpPr>
                  <a:grpSpLocks/>
                </p:cNvGrpSpPr>
                <p:nvPr/>
              </p:nvGrpSpPr>
              <p:grpSpPr bwMode="auto">
                <a:xfrm>
                  <a:off x="1892" y="3369"/>
                  <a:ext cx="335" cy="328"/>
                  <a:chOff x="1892" y="3369"/>
                  <a:chExt cx="335" cy="328"/>
                </a:xfrm>
              </p:grpSpPr>
              <p:sp>
                <p:nvSpPr>
                  <p:cNvPr id="5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895" y="3369"/>
                    <a:ext cx="331" cy="328"/>
                  </a:xfrm>
                  <a:prstGeom prst="rect">
                    <a:avLst/>
                  </a:prstGeom>
                  <a:solidFill>
                    <a:srgbClr val="FFCC99"/>
                  </a:solidFill>
                  <a:ln w="9360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FFCC99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it-IT"/>
                  </a:p>
                </p:txBody>
              </p:sp>
              <p:pic>
                <p:nvPicPr>
                  <p:cNvPr id="52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6" cstate="screen"/>
                  <a:srcRect/>
                  <a:stretch>
                    <a:fillRect/>
                  </a:stretch>
                </p:blipFill>
                <p:spPr bwMode="auto">
                  <a:xfrm>
                    <a:off x="1892" y="3369"/>
                    <a:ext cx="335" cy="328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</p:pic>
            </p:grpSp>
            <p:grpSp>
              <p:nvGrpSpPr>
                <p:cNvPr id="13" name="Group 19"/>
                <p:cNvGrpSpPr>
                  <a:grpSpLocks/>
                </p:cNvGrpSpPr>
                <p:nvPr/>
              </p:nvGrpSpPr>
              <p:grpSpPr bwMode="auto">
                <a:xfrm>
                  <a:off x="2303" y="3369"/>
                  <a:ext cx="333" cy="328"/>
                  <a:chOff x="2303" y="3369"/>
                  <a:chExt cx="333" cy="328"/>
                </a:xfrm>
              </p:grpSpPr>
              <p:sp>
                <p:nvSpPr>
                  <p:cNvPr id="4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3369"/>
                    <a:ext cx="332" cy="328"/>
                  </a:xfrm>
                  <a:prstGeom prst="rect">
                    <a:avLst/>
                  </a:prstGeom>
                  <a:solidFill>
                    <a:srgbClr val="FFCCFF"/>
                  </a:solidFill>
                  <a:ln w="9360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FFCC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it-IT"/>
                  </a:p>
                </p:txBody>
              </p:sp>
              <p:pic>
                <p:nvPicPr>
                  <p:cNvPr id="50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7" cstate="screen"/>
                  <a:srcRect/>
                  <a:stretch>
                    <a:fillRect/>
                  </a:stretch>
                </p:blipFill>
                <p:spPr bwMode="auto">
                  <a:xfrm>
                    <a:off x="2303" y="3370"/>
                    <a:ext cx="331" cy="327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</p:pic>
            </p:grpSp>
            <p:grpSp>
              <p:nvGrpSpPr>
                <p:cNvPr id="14" name="Group 22"/>
                <p:cNvGrpSpPr>
                  <a:grpSpLocks/>
                </p:cNvGrpSpPr>
                <p:nvPr/>
              </p:nvGrpSpPr>
              <p:grpSpPr bwMode="auto">
                <a:xfrm>
                  <a:off x="3532" y="3369"/>
                  <a:ext cx="334" cy="328"/>
                  <a:chOff x="3532" y="3369"/>
                  <a:chExt cx="334" cy="328"/>
                </a:xfrm>
              </p:grpSpPr>
              <p:sp>
                <p:nvSpPr>
                  <p:cNvPr id="4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534" y="3369"/>
                    <a:ext cx="332" cy="328"/>
                  </a:xfrm>
                  <a:prstGeom prst="rect">
                    <a:avLst/>
                  </a:prstGeom>
                  <a:solidFill>
                    <a:srgbClr val="00FFFF"/>
                  </a:solidFill>
                  <a:ln w="9360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00FF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it-IT"/>
                  </a:p>
                </p:txBody>
              </p:sp>
              <p:pic>
                <p:nvPicPr>
                  <p:cNvPr id="48" name="Picture 24"/>
                  <p:cNvPicPr>
                    <a:picLocks noChangeAspect="1" noChangeArrowheads="1"/>
                  </p:cNvPicPr>
                  <p:nvPr/>
                </p:nvPicPr>
                <p:blipFill>
                  <a:blip r:embed="rId8" cstate="screen"/>
                  <a:srcRect/>
                  <a:stretch>
                    <a:fillRect/>
                  </a:stretch>
                </p:blipFill>
                <p:spPr bwMode="auto">
                  <a:xfrm>
                    <a:off x="3532" y="3369"/>
                    <a:ext cx="332" cy="327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</p:pic>
            </p:grpSp>
            <p:grpSp>
              <p:nvGrpSpPr>
                <p:cNvPr id="15" name="Group 25"/>
                <p:cNvGrpSpPr>
                  <a:grpSpLocks/>
                </p:cNvGrpSpPr>
                <p:nvPr/>
              </p:nvGrpSpPr>
              <p:grpSpPr bwMode="auto">
                <a:xfrm>
                  <a:off x="3942" y="3369"/>
                  <a:ext cx="333" cy="328"/>
                  <a:chOff x="3942" y="3369"/>
                  <a:chExt cx="333" cy="328"/>
                </a:xfrm>
              </p:grpSpPr>
              <p:sp>
                <p:nvSpPr>
                  <p:cNvPr id="45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944" y="3369"/>
                    <a:ext cx="331" cy="328"/>
                  </a:xfrm>
                  <a:prstGeom prst="rect">
                    <a:avLst/>
                  </a:prstGeom>
                  <a:solidFill>
                    <a:srgbClr val="78EEB9"/>
                  </a:solidFill>
                  <a:ln w="9360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78EEB9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it-IT"/>
                  </a:p>
                </p:txBody>
              </p:sp>
              <p:pic>
                <p:nvPicPr>
                  <p:cNvPr id="46" name="Picture 27"/>
                  <p:cNvPicPr>
                    <a:picLocks noChangeAspect="1" noChangeArrowheads="1"/>
                  </p:cNvPicPr>
                  <p:nvPr/>
                </p:nvPicPr>
                <p:blipFill>
                  <a:blip r:embed="rId9" cstate="screen"/>
                  <a:srcRect/>
                  <a:stretch>
                    <a:fillRect/>
                  </a:stretch>
                </p:blipFill>
                <p:spPr bwMode="auto">
                  <a:xfrm>
                    <a:off x="3942" y="3369"/>
                    <a:ext cx="331" cy="327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</p:pic>
            </p:grpSp>
            <p:grpSp>
              <p:nvGrpSpPr>
                <p:cNvPr id="33" name="Group 28"/>
                <p:cNvGrpSpPr>
                  <a:grpSpLocks/>
                </p:cNvGrpSpPr>
                <p:nvPr/>
              </p:nvGrpSpPr>
              <p:grpSpPr bwMode="auto">
                <a:xfrm>
                  <a:off x="4351" y="3369"/>
                  <a:ext cx="332" cy="328"/>
                  <a:chOff x="4351" y="3369"/>
                  <a:chExt cx="332" cy="328"/>
                </a:xfrm>
              </p:grpSpPr>
              <p:sp>
                <p:nvSpPr>
                  <p:cNvPr id="4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351" y="3369"/>
                    <a:ext cx="332" cy="328"/>
                  </a:xfrm>
                  <a:prstGeom prst="rect">
                    <a:avLst/>
                  </a:prstGeom>
                  <a:solidFill>
                    <a:srgbClr val="CCCCFF"/>
                  </a:solidFill>
                  <a:ln w="9360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CCCC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it-IT"/>
                  </a:p>
                </p:txBody>
              </p:sp>
              <p:pic>
                <p:nvPicPr>
                  <p:cNvPr id="44" name="Picture 30"/>
                  <p:cNvPicPr>
                    <a:picLocks noChangeAspect="1" noChangeArrowheads="1"/>
                  </p:cNvPicPr>
                  <p:nvPr/>
                </p:nvPicPr>
                <p:blipFill>
                  <a:blip r:embed="rId10" cstate="screen"/>
                  <a:srcRect/>
                  <a:stretch>
                    <a:fillRect/>
                  </a:stretch>
                </p:blipFill>
                <p:spPr bwMode="auto">
                  <a:xfrm>
                    <a:off x="4351" y="3369"/>
                    <a:ext cx="332" cy="327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</p:pic>
            </p:grpSp>
          </p:grpSp>
        </p:grpSp>
        <p:grpSp>
          <p:nvGrpSpPr>
            <p:cNvPr id="35" name="Group 31"/>
            <p:cNvGrpSpPr>
              <a:grpSpLocks/>
            </p:cNvGrpSpPr>
            <p:nvPr/>
          </p:nvGrpSpPr>
          <p:grpSpPr bwMode="auto">
            <a:xfrm>
              <a:off x="629" y="1398"/>
              <a:ext cx="4210" cy="2304"/>
              <a:chOff x="629" y="1398"/>
              <a:chExt cx="4210" cy="2304"/>
            </a:xfrm>
          </p:grpSpPr>
          <p:grpSp>
            <p:nvGrpSpPr>
              <p:cNvPr id="36" name="Group 32"/>
              <p:cNvGrpSpPr>
                <a:grpSpLocks/>
              </p:cNvGrpSpPr>
              <p:nvPr/>
            </p:nvGrpSpPr>
            <p:grpSpPr bwMode="auto">
              <a:xfrm>
                <a:off x="832" y="1398"/>
                <a:ext cx="4007" cy="1792"/>
                <a:chOff x="832" y="1398"/>
                <a:chExt cx="4007" cy="1792"/>
              </a:xfrm>
            </p:grpSpPr>
            <p:sp>
              <p:nvSpPr>
                <p:cNvPr id="24" name="Rectangle 33"/>
                <p:cNvSpPr>
                  <a:spLocks noChangeArrowheads="1"/>
                </p:cNvSpPr>
                <p:nvPr/>
              </p:nvSpPr>
              <p:spPr bwMode="auto">
                <a:xfrm rot="10800000">
                  <a:off x="832" y="1398"/>
                  <a:ext cx="334" cy="1792"/>
                </a:xfrm>
                <a:prstGeom prst="rect">
                  <a:avLst/>
                </a:prstGeom>
                <a:solidFill>
                  <a:srgbClr val="CCECFF">
                    <a:alpha val="89999"/>
                  </a:srgbClr>
                </a:solidFill>
                <a:ln w="9360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</a:sp3d>
              </p:spPr>
              <p:txBody>
                <a:bodyPr rot="10800000" wrap="none" anchor="ctr">
                  <a:flatTx/>
                </a:bodyPr>
                <a:lstStyle/>
                <a:p>
                  <a:endParaRPr lang="it-IT"/>
                </a:p>
              </p:txBody>
            </p:sp>
            <p:sp>
              <p:nvSpPr>
                <p:cNvPr id="25" name="Rectangle 34"/>
                <p:cNvSpPr>
                  <a:spLocks noChangeArrowheads="1"/>
                </p:cNvSpPr>
                <p:nvPr/>
              </p:nvSpPr>
              <p:spPr bwMode="auto">
                <a:xfrm rot="10800000">
                  <a:off x="1240" y="1398"/>
                  <a:ext cx="334" cy="1792"/>
                </a:xfrm>
                <a:prstGeom prst="rect">
                  <a:avLst/>
                </a:prstGeom>
                <a:solidFill>
                  <a:srgbClr val="CCECFF">
                    <a:alpha val="89999"/>
                  </a:srgbClr>
                </a:solidFill>
                <a:ln w="9360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</a:sp3d>
              </p:spPr>
              <p:txBody>
                <a:bodyPr rot="10800000" wrap="none" anchor="ctr">
                  <a:flatTx/>
                </a:bodyPr>
                <a:lstStyle/>
                <a:p>
                  <a:endParaRPr lang="it-IT"/>
                </a:p>
              </p:txBody>
            </p:sp>
            <p:sp>
              <p:nvSpPr>
                <p:cNvPr id="26" name="Rectangle 35"/>
                <p:cNvSpPr>
                  <a:spLocks noChangeArrowheads="1"/>
                </p:cNvSpPr>
                <p:nvPr/>
              </p:nvSpPr>
              <p:spPr bwMode="auto">
                <a:xfrm rot="10800000">
                  <a:off x="1648" y="1398"/>
                  <a:ext cx="334" cy="1792"/>
                </a:xfrm>
                <a:prstGeom prst="rect">
                  <a:avLst/>
                </a:prstGeom>
                <a:solidFill>
                  <a:srgbClr val="CCECFF">
                    <a:alpha val="89999"/>
                  </a:srgbClr>
                </a:solidFill>
                <a:ln w="9360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</a:sp3d>
              </p:spPr>
              <p:txBody>
                <a:bodyPr rot="10800000" wrap="none" anchor="ctr">
                  <a:flatTx/>
                </a:bodyPr>
                <a:lstStyle/>
                <a:p>
                  <a:endParaRPr lang="it-IT"/>
                </a:p>
              </p:txBody>
            </p:sp>
            <p:sp>
              <p:nvSpPr>
                <p:cNvPr id="27" name="Rectangle 36"/>
                <p:cNvSpPr>
                  <a:spLocks noChangeArrowheads="1"/>
                </p:cNvSpPr>
                <p:nvPr/>
              </p:nvSpPr>
              <p:spPr bwMode="auto">
                <a:xfrm rot="10800000">
                  <a:off x="2056" y="1398"/>
                  <a:ext cx="334" cy="1792"/>
                </a:xfrm>
                <a:prstGeom prst="rect">
                  <a:avLst/>
                </a:prstGeom>
                <a:solidFill>
                  <a:srgbClr val="CCECFF">
                    <a:alpha val="89999"/>
                  </a:srgbClr>
                </a:solidFill>
                <a:ln w="9360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</a:sp3d>
              </p:spPr>
              <p:txBody>
                <a:bodyPr rot="10800000" wrap="none" anchor="ctr">
                  <a:flatTx/>
                </a:bodyPr>
                <a:lstStyle/>
                <a:p>
                  <a:endParaRPr lang="it-IT"/>
                </a:p>
              </p:txBody>
            </p:sp>
            <p:sp>
              <p:nvSpPr>
                <p:cNvPr id="28" name="Rectangle 37"/>
                <p:cNvSpPr>
                  <a:spLocks noChangeArrowheads="1"/>
                </p:cNvSpPr>
                <p:nvPr/>
              </p:nvSpPr>
              <p:spPr bwMode="auto">
                <a:xfrm rot="10800000">
                  <a:off x="2464" y="1398"/>
                  <a:ext cx="334" cy="1792"/>
                </a:xfrm>
                <a:prstGeom prst="rect">
                  <a:avLst/>
                </a:prstGeom>
                <a:solidFill>
                  <a:srgbClr val="CCECFF">
                    <a:alpha val="89999"/>
                  </a:srgbClr>
                </a:solidFill>
                <a:ln w="9360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</a:sp3d>
              </p:spPr>
              <p:txBody>
                <a:bodyPr rot="10800000" wrap="none" anchor="ctr">
                  <a:flatTx/>
                </a:bodyPr>
                <a:lstStyle/>
                <a:p>
                  <a:endParaRPr lang="it-IT"/>
                </a:p>
              </p:txBody>
            </p:sp>
            <p:sp>
              <p:nvSpPr>
                <p:cNvPr id="29" name="Rectangle 38"/>
                <p:cNvSpPr>
                  <a:spLocks noChangeArrowheads="1"/>
                </p:cNvSpPr>
                <p:nvPr/>
              </p:nvSpPr>
              <p:spPr bwMode="auto">
                <a:xfrm rot="10800000">
                  <a:off x="3688" y="1398"/>
                  <a:ext cx="334" cy="1792"/>
                </a:xfrm>
                <a:prstGeom prst="rect">
                  <a:avLst/>
                </a:prstGeom>
                <a:solidFill>
                  <a:srgbClr val="CCECFF">
                    <a:alpha val="89999"/>
                  </a:srgbClr>
                </a:solidFill>
                <a:ln w="9360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</a:sp3d>
              </p:spPr>
              <p:txBody>
                <a:bodyPr rot="10800000" wrap="none" anchor="ctr">
                  <a:flatTx/>
                </a:bodyPr>
                <a:lstStyle/>
                <a:p>
                  <a:endParaRPr lang="it-IT"/>
                </a:p>
              </p:txBody>
            </p:sp>
            <p:sp>
              <p:nvSpPr>
                <p:cNvPr id="30" name="Rectangle 39"/>
                <p:cNvSpPr>
                  <a:spLocks noChangeArrowheads="1"/>
                </p:cNvSpPr>
                <p:nvPr/>
              </p:nvSpPr>
              <p:spPr bwMode="auto">
                <a:xfrm rot="10800000">
                  <a:off x="4097" y="1398"/>
                  <a:ext cx="334" cy="1792"/>
                </a:xfrm>
                <a:prstGeom prst="rect">
                  <a:avLst/>
                </a:prstGeom>
                <a:solidFill>
                  <a:srgbClr val="CCECFF">
                    <a:alpha val="89999"/>
                  </a:srgbClr>
                </a:solidFill>
                <a:ln w="9360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</a:sp3d>
              </p:spPr>
              <p:txBody>
                <a:bodyPr rot="10800000" wrap="none" anchor="ctr">
                  <a:flatTx/>
                </a:bodyPr>
                <a:lstStyle/>
                <a:p>
                  <a:endParaRPr lang="it-IT"/>
                </a:p>
              </p:txBody>
            </p:sp>
            <p:sp>
              <p:nvSpPr>
                <p:cNvPr id="31" name="Rectangle 40"/>
                <p:cNvSpPr>
                  <a:spLocks noChangeArrowheads="1"/>
                </p:cNvSpPr>
                <p:nvPr/>
              </p:nvSpPr>
              <p:spPr bwMode="auto">
                <a:xfrm rot="10800000">
                  <a:off x="4505" y="1398"/>
                  <a:ext cx="334" cy="1792"/>
                </a:xfrm>
                <a:prstGeom prst="rect">
                  <a:avLst/>
                </a:prstGeom>
                <a:solidFill>
                  <a:srgbClr val="CCECFF">
                    <a:alpha val="89999"/>
                  </a:srgbClr>
                </a:solidFill>
                <a:ln w="9360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</a:sp3d>
              </p:spPr>
              <p:txBody>
                <a:bodyPr rot="10800000" wrap="none" anchor="ctr">
                  <a:flatTx/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37" name="Group 41"/>
              <p:cNvGrpSpPr>
                <a:grpSpLocks/>
              </p:cNvGrpSpPr>
              <p:nvPr/>
            </p:nvGrpSpPr>
            <p:grpSpPr bwMode="auto">
              <a:xfrm>
                <a:off x="4344" y="3371"/>
                <a:ext cx="334" cy="330"/>
                <a:chOff x="4344" y="3371"/>
                <a:chExt cx="334" cy="330"/>
              </a:xfrm>
            </p:grpSpPr>
            <p:sp>
              <p:nvSpPr>
                <p:cNvPr id="22" name="Rectangle 42"/>
                <p:cNvSpPr>
                  <a:spLocks noChangeArrowheads="1"/>
                </p:cNvSpPr>
                <p:nvPr/>
              </p:nvSpPr>
              <p:spPr bwMode="auto">
                <a:xfrm>
                  <a:off x="4346" y="3371"/>
                  <a:ext cx="332" cy="329"/>
                </a:xfrm>
                <a:prstGeom prst="rect">
                  <a:avLst/>
                </a:prstGeom>
                <a:solidFill>
                  <a:srgbClr val="CC0000"/>
                </a:solidFill>
                <a:ln w="9360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00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it-IT"/>
                </a:p>
              </p:txBody>
            </p:sp>
            <p:pic>
              <p:nvPicPr>
                <p:cNvPr id="23" name="Picture 43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>
                  <a:off x="4344" y="3373"/>
                  <a:ext cx="333" cy="32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</p:grpSp>
          <p:sp>
            <p:nvSpPr>
              <p:cNvPr id="10" name="Rectangle 44"/>
              <p:cNvSpPr>
                <a:spLocks noChangeArrowheads="1"/>
              </p:cNvSpPr>
              <p:nvPr/>
            </p:nvSpPr>
            <p:spPr bwMode="auto">
              <a:xfrm>
                <a:off x="665" y="2957"/>
                <a:ext cx="4021" cy="269"/>
              </a:xfrm>
              <a:prstGeom prst="rect">
                <a:avLst/>
              </a:prstGeom>
              <a:solidFill>
                <a:srgbClr val="66FF33"/>
              </a:solidFill>
              <a:ln w="9360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66FF33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eorgia" pitchFamily="18" charset="0"/>
                  </a:rPr>
                  <a:t>Linking at the speed of the light</a:t>
                </a:r>
              </a:p>
            </p:txBody>
          </p:sp>
          <p:sp>
            <p:nvSpPr>
              <p:cNvPr id="11" name="Rectangle 45"/>
              <p:cNvSpPr>
                <a:spLocks noChangeArrowheads="1"/>
              </p:cNvSpPr>
              <p:nvPr/>
            </p:nvSpPr>
            <p:spPr bwMode="auto">
              <a:xfrm>
                <a:off x="665" y="2561"/>
                <a:ext cx="4021" cy="269"/>
              </a:xfrm>
              <a:prstGeom prst="rect">
                <a:avLst/>
              </a:prstGeom>
              <a:solidFill>
                <a:srgbClr val="3399FF"/>
              </a:solidFill>
              <a:ln w="9360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3399FF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eorgia" pitchFamily="18" charset="0"/>
                  </a:rPr>
                  <a:t>Sharing computers, software and instruments</a:t>
                </a:r>
              </a:p>
            </p:txBody>
          </p:sp>
          <p:sp>
            <p:nvSpPr>
              <p:cNvPr id="12" name="Rectangle 46"/>
              <p:cNvSpPr>
                <a:spLocks noChangeArrowheads="1"/>
              </p:cNvSpPr>
              <p:nvPr/>
            </p:nvSpPr>
            <p:spPr bwMode="auto">
              <a:xfrm>
                <a:off x="665" y="2166"/>
                <a:ext cx="4021" cy="268"/>
              </a:xfrm>
              <a:prstGeom prst="rect">
                <a:avLst/>
              </a:prstGeom>
              <a:solidFill>
                <a:srgbClr val="CC66FF"/>
              </a:solidFill>
              <a:ln w="9360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CC66FF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eorgia" pitchFamily="18" charset="0"/>
                  </a:rPr>
                  <a:t>Sharing and federating scientific data</a:t>
                </a:r>
              </a:p>
            </p:txBody>
          </p:sp>
          <p:grpSp>
            <p:nvGrpSpPr>
              <p:cNvPr id="38" name="Group 47"/>
              <p:cNvGrpSpPr>
                <a:grpSpLocks/>
              </p:cNvGrpSpPr>
              <p:nvPr/>
            </p:nvGrpSpPr>
            <p:grpSpPr bwMode="auto">
              <a:xfrm>
                <a:off x="2063" y="1679"/>
                <a:ext cx="2758" cy="2023"/>
                <a:chOff x="2063" y="1679"/>
                <a:chExt cx="2758" cy="2023"/>
              </a:xfrm>
            </p:grpSpPr>
            <p:sp>
              <p:nvSpPr>
                <p:cNvPr id="20" name="AutoShape 48"/>
                <p:cNvSpPr>
                  <a:spLocks noChangeArrowheads="1"/>
                </p:cNvSpPr>
                <p:nvPr/>
              </p:nvSpPr>
              <p:spPr bwMode="auto">
                <a:xfrm>
                  <a:off x="2063" y="1679"/>
                  <a:ext cx="2758" cy="2023"/>
                </a:xfrm>
                <a:custGeom>
                  <a:avLst/>
                  <a:gdLst>
                    <a:gd name="T0" fmla="*/ 263 w 3018"/>
                    <a:gd name="T1" fmla="*/ 1990 h 1998"/>
                    <a:gd name="T2" fmla="*/ 1576 w 3018"/>
                    <a:gd name="T3" fmla="*/ 1 h 1998"/>
                    <a:gd name="T4" fmla="*/ 2859 w 3018"/>
                    <a:gd name="T5" fmla="*/ 1996 h 1998"/>
                    <a:gd name="T6" fmla="*/ 2497 w 3018"/>
                    <a:gd name="T7" fmla="*/ 1998 h 1998"/>
                    <a:gd name="T8" fmla="*/ 1583 w 3018"/>
                    <a:gd name="T9" fmla="*/ 376 h 1998"/>
                    <a:gd name="T10" fmla="*/ 619 w 3018"/>
                    <a:gd name="T11" fmla="*/ 1994 h 1998"/>
                    <a:gd name="T12" fmla="*/ 263 w 3018"/>
                    <a:gd name="T13" fmla="*/ 1990 h 1998"/>
                    <a:gd name="T14" fmla="*/ 0 w 3018"/>
                    <a:gd name="T15" fmla="*/ 0 h 1998"/>
                    <a:gd name="T16" fmla="*/ 3018 w 3018"/>
                    <a:gd name="T17" fmla="*/ 1998 h 1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3018" h="1998">
                      <a:moveTo>
                        <a:pt x="263" y="1990"/>
                      </a:moveTo>
                      <a:cubicBezTo>
                        <a:pt x="255" y="1262"/>
                        <a:pt x="439" y="0"/>
                        <a:pt x="1576" y="1"/>
                      </a:cubicBezTo>
                      <a:cubicBezTo>
                        <a:pt x="2675" y="0"/>
                        <a:pt x="2865" y="1247"/>
                        <a:pt x="2859" y="1996"/>
                      </a:cubicBezTo>
                      <a:cubicBezTo>
                        <a:pt x="2297" y="1996"/>
                        <a:pt x="3018" y="1998"/>
                        <a:pt x="2497" y="1998"/>
                      </a:cubicBezTo>
                      <a:cubicBezTo>
                        <a:pt x="2492" y="1293"/>
                        <a:pt x="2331" y="380"/>
                        <a:pt x="1583" y="376"/>
                      </a:cubicBezTo>
                      <a:cubicBezTo>
                        <a:pt x="835" y="372"/>
                        <a:pt x="615" y="1283"/>
                        <a:pt x="619" y="1994"/>
                      </a:cubicBezTo>
                      <a:cubicBezTo>
                        <a:pt x="0" y="1994"/>
                        <a:pt x="871" y="1990"/>
                        <a:pt x="263" y="1990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360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87300" prstMaterial="legacyMatte">
                  <a:bevelT w="13500" h="13500" prst="angle"/>
                  <a:bevelB w="13500" h="13500" prst="angle"/>
                  <a:extrusionClr>
                    <a:srgbClr val="DDDDDD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it-IT"/>
                </a:p>
              </p:txBody>
            </p:sp>
            <p:sp>
              <p:nvSpPr>
                <p:cNvPr id="21" name="WordArt 4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824" y="1799"/>
                  <a:ext cx="1338" cy="804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1914898"/>
                    </a:avLst>
                  </a:prstTxWarp>
                </a:bodyPr>
                <a:lstStyle/>
                <a:p>
                  <a:pPr algn="ctr"/>
                  <a:r>
                    <a:rPr lang="it-IT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A50021"/>
                      </a:solidFill>
                      <a:latin typeface="Arial Black"/>
                    </a:rPr>
                    <a:t>astronomy community</a:t>
                  </a:r>
                </a:p>
              </p:txBody>
            </p:sp>
          </p:grpSp>
          <p:grpSp>
            <p:nvGrpSpPr>
              <p:cNvPr id="39" name="Group 50"/>
              <p:cNvGrpSpPr>
                <a:grpSpLocks/>
              </p:cNvGrpSpPr>
              <p:nvPr/>
            </p:nvGrpSpPr>
            <p:grpSpPr bwMode="auto">
              <a:xfrm>
                <a:off x="629" y="1671"/>
                <a:ext cx="1597" cy="2027"/>
                <a:chOff x="629" y="1671"/>
                <a:chExt cx="1597" cy="2027"/>
              </a:xfrm>
            </p:grpSpPr>
            <p:sp>
              <p:nvSpPr>
                <p:cNvPr id="18" name="AutoShape 51"/>
                <p:cNvSpPr>
                  <a:spLocks noChangeArrowheads="1"/>
                </p:cNvSpPr>
                <p:nvPr/>
              </p:nvSpPr>
              <p:spPr bwMode="auto">
                <a:xfrm>
                  <a:off x="629" y="1671"/>
                  <a:ext cx="1597" cy="2027"/>
                </a:xfrm>
                <a:custGeom>
                  <a:avLst/>
                  <a:gdLst>
                    <a:gd name="T0" fmla="*/ 42 w 1748"/>
                    <a:gd name="T1" fmla="*/ 2000 h 2002"/>
                    <a:gd name="T2" fmla="*/ 892 w 1748"/>
                    <a:gd name="T3" fmla="*/ 1 h 2002"/>
                    <a:gd name="T4" fmla="*/ 1744 w 1748"/>
                    <a:gd name="T5" fmla="*/ 1998 h 2002"/>
                    <a:gd name="T6" fmla="*/ 1382 w 1748"/>
                    <a:gd name="T7" fmla="*/ 2000 h 2002"/>
                    <a:gd name="T8" fmla="*/ 896 w 1748"/>
                    <a:gd name="T9" fmla="*/ 376 h 2002"/>
                    <a:gd name="T10" fmla="*/ 402 w 1748"/>
                    <a:gd name="T11" fmla="*/ 2002 h 2002"/>
                    <a:gd name="T12" fmla="*/ 42 w 1748"/>
                    <a:gd name="T13" fmla="*/ 2000 h 2002"/>
                    <a:gd name="T14" fmla="*/ 0 w 1748"/>
                    <a:gd name="T15" fmla="*/ 0 h 2002"/>
                    <a:gd name="T16" fmla="*/ 1748 w 1748"/>
                    <a:gd name="T17" fmla="*/ 2002 h 20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1748" h="2002">
                      <a:moveTo>
                        <a:pt x="42" y="2000"/>
                      </a:moveTo>
                      <a:cubicBezTo>
                        <a:pt x="37" y="1272"/>
                        <a:pt x="152" y="0"/>
                        <a:pt x="892" y="1"/>
                      </a:cubicBezTo>
                      <a:cubicBezTo>
                        <a:pt x="1606" y="0"/>
                        <a:pt x="1748" y="1249"/>
                        <a:pt x="1744" y="1998"/>
                      </a:cubicBezTo>
                      <a:cubicBezTo>
                        <a:pt x="1379" y="1998"/>
                        <a:pt x="1718" y="2002"/>
                        <a:pt x="1382" y="2000"/>
                      </a:cubicBezTo>
                      <a:cubicBezTo>
                        <a:pt x="1379" y="1295"/>
                        <a:pt x="1278" y="372"/>
                        <a:pt x="896" y="376"/>
                      </a:cubicBezTo>
                      <a:cubicBezTo>
                        <a:pt x="514" y="380"/>
                        <a:pt x="400" y="1291"/>
                        <a:pt x="402" y="2002"/>
                      </a:cubicBezTo>
                      <a:cubicBezTo>
                        <a:pt x="0" y="2002"/>
                        <a:pt x="437" y="2000"/>
                        <a:pt x="42" y="2000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360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87300" prstMaterial="legacyMatte">
                  <a:bevelT w="13500" h="13500" prst="angle"/>
                  <a:bevelB w="13500" h="13500" prst="angle"/>
                  <a:extrusionClr>
                    <a:srgbClr val="DDDDDD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it-IT"/>
                </a:p>
              </p:txBody>
            </p:sp>
            <p:sp>
              <p:nvSpPr>
                <p:cNvPr id="19" name="WordArt 5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029" y="1778"/>
                  <a:ext cx="828" cy="682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1500168"/>
                    </a:avLst>
                  </a:prstTxWarp>
                </a:bodyPr>
                <a:lstStyle/>
                <a:p>
                  <a:pPr algn="ctr"/>
                  <a:r>
                    <a:rPr lang="it-IT" sz="3600" kern="10" dirty="0" err="1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A50021"/>
                      </a:solidFill>
                      <a:latin typeface="Arial Black"/>
                    </a:rPr>
                    <a:t>physics</a:t>
                  </a:r>
                  <a:r>
                    <a:rPr lang="it-IT" sz="3600" kern="1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A50021"/>
                      </a:solidFill>
                      <a:latin typeface="Arial Black"/>
                    </a:rPr>
                    <a:t> community</a:t>
                  </a:r>
                </a:p>
              </p:txBody>
            </p:sp>
          </p:grpSp>
          <p:grpSp>
            <p:nvGrpSpPr>
              <p:cNvPr id="40" name="Group 53"/>
              <p:cNvGrpSpPr>
                <a:grpSpLocks/>
              </p:cNvGrpSpPr>
              <p:nvPr/>
            </p:nvGrpSpPr>
            <p:grpSpPr bwMode="auto">
              <a:xfrm>
                <a:off x="1244" y="1679"/>
                <a:ext cx="2758" cy="2023"/>
                <a:chOff x="1244" y="1679"/>
                <a:chExt cx="2758" cy="2023"/>
              </a:xfrm>
            </p:grpSpPr>
            <p:sp>
              <p:nvSpPr>
                <p:cNvPr id="16" name="AutoShape 54"/>
                <p:cNvSpPr>
                  <a:spLocks noChangeArrowheads="1"/>
                </p:cNvSpPr>
                <p:nvPr/>
              </p:nvSpPr>
              <p:spPr bwMode="auto">
                <a:xfrm>
                  <a:off x="1244" y="1679"/>
                  <a:ext cx="2758" cy="2023"/>
                </a:xfrm>
                <a:custGeom>
                  <a:avLst/>
                  <a:gdLst>
                    <a:gd name="T0" fmla="*/ 263 w 3018"/>
                    <a:gd name="T1" fmla="*/ 1990 h 1998"/>
                    <a:gd name="T2" fmla="*/ 1576 w 3018"/>
                    <a:gd name="T3" fmla="*/ 1 h 1998"/>
                    <a:gd name="T4" fmla="*/ 2859 w 3018"/>
                    <a:gd name="T5" fmla="*/ 1996 h 1998"/>
                    <a:gd name="T6" fmla="*/ 2497 w 3018"/>
                    <a:gd name="T7" fmla="*/ 1998 h 1998"/>
                    <a:gd name="T8" fmla="*/ 1583 w 3018"/>
                    <a:gd name="T9" fmla="*/ 376 h 1998"/>
                    <a:gd name="T10" fmla="*/ 619 w 3018"/>
                    <a:gd name="T11" fmla="*/ 1994 h 1998"/>
                    <a:gd name="T12" fmla="*/ 263 w 3018"/>
                    <a:gd name="T13" fmla="*/ 1990 h 1998"/>
                    <a:gd name="T14" fmla="*/ 0 w 3018"/>
                    <a:gd name="T15" fmla="*/ 0 h 1998"/>
                    <a:gd name="T16" fmla="*/ 3018 w 3018"/>
                    <a:gd name="T17" fmla="*/ 1998 h 1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3018" h="1998">
                      <a:moveTo>
                        <a:pt x="263" y="1990"/>
                      </a:moveTo>
                      <a:cubicBezTo>
                        <a:pt x="255" y="1262"/>
                        <a:pt x="439" y="0"/>
                        <a:pt x="1576" y="1"/>
                      </a:cubicBezTo>
                      <a:cubicBezTo>
                        <a:pt x="2675" y="0"/>
                        <a:pt x="2865" y="1247"/>
                        <a:pt x="2859" y="1996"/>
                      </a:cubicBezTo>
                      <a:cubicBezTo>
                        <a:pt x="2297" y="1996"/>
                        <a:pt x="3018" y="1998"/>
                        <a:pt x="2497" y="1998"/>
                      </a:cubicBezTo>
                      <a:cubicBezTo>
                        <a:pt x="2492" y="1293"/>
                        <a:pt x="2331" y="380"/>
                        <a:pt x="1583" y="376"/>
                      </a:cubicBezTo>
                      <a:cubicBezTo>
                        <a:pt x="835" y="372"/>
                        <a:pt x="615" y="1283"/>
                        <a:pt x="619" y="1994"/>
                      </a:cubicBezTo>
                      <a:cubicBezTo>
                        <a:pt x="0" y="1994"/>
                        <a:pt x="871" y="1990"/>
                        <a:pt x="263" y="1990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360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87300" prstMaterial="legacyMatte">
                  <a:bevelT w="13500" h="13500" prst="angle"/>
                  <a:bevelB w="13500" h="13500" prst="angle"/>
                  <a:extrusionClr>
                    <a:srgbClr val="DDDDDD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it-IT"/>
                </a:p>
              </p:txBody>
            </p:sp>
            <p:sp>
              <p:nvSpPr>
                <p:cNvPr id="17" name="WordArt 5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005" y="1799"/>
                  <a:ext cx="1338" cy="804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2132416"/>
                    </a:avLst>
                  </a:prstTxWarp>
                </a:bodyPr>
                <a:lstStyle/>
                <a:p>
                  <a:pPr algn="ctr"/>
                  <a:r>
                    <a:rPr lang="it-IT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A50021"/>
                      </a:solidFill>
                      <a:latin typeface="Arial Black"/>
                    </a:rPr>
                    <a:t>biomedics community</a:t>
                  </a:r>
                </a:p>
              </p:txBody>
            </p:sp>
          </p:grpSp>
        </p:grp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04800" y="912813"/>
            <a:ext cx="7924800" cy="5540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Arab States Research and Education Network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674813"/>
            <a:ext cx="8736016" cy="40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72" y="4021491"/>
            <a:ext cx="2761657" cy="220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3" y="1632276"/>
            <a:ext cx="1363084" cy="498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Users\dwest\AppData\Local\Microsoft\Windows\Temporary Internet Files\Content.IE5\027O4HFP\MM900185588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69" y="2474960"/>
            <a:ext cx="365105" cy="22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:\Users\dwest\AppData\Local\Microsoft\Windows\Temporary Internet Files\Content.IE5\027O4HFP\MM900185588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25" y="2974580"/>
            <a:ext cx="365105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C:\Users\dwest\AppData\Local\Microsoft\Windows\Temporary Internet Files\Content.IE5\027O4HFP\MM900185588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99" y="5968595"/>
            <a:ext cx="365105" cy="22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:\Users\dwest\AppData\Local\Microsoft\Windows\Temporary Internet Files\Content.IE5\027O4HFP\MM900185588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41" y="4152886"/>
            <a:ext cx="365106" cy="22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C:\Users\dwest\AppData\Local\Microsoft\Windows\Temporary Internet Files\Content.IE5\027O4HFP\MM900185588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17" y="5485504"/>
            <a:ext cx="366369" cy="22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C:\Users\dwest\AppData\Local\Microsoft\Windows\Temporary Internet Files\Content.IE5\R0QW67QV\MM900185587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57" y="1585143"/>
            <a:ext cx="216030" cy="21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C:\Users\dwest\AppData\Local\Microsoft\Windows\Temporary Internet Files\Content.IE5\R0QW67QV\MM900185587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32" y="1874068"/>
            <a:ext cx="216030" cy="21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C:\Users\dwest\AppData\Local\Microsoft\Windows\Temporary Internet Files\Content.IE5\R0QW67QV\MM900185587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45" y="3706144"/>
            <a:ext cx="216030" cy="21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C:\Users\dwest\AppData\Local\Microsoft\Windows\Temporary Internet Files\Content.IE5\R0QW67QV\MM900185587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45" y="3473877"/>
            <a:ext cx="216030" cy="21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C:\Users\dwest\AppData\Local\Microsoft\Windows\Temporary Internet Files\Content.IE5\R0QW67QV\MM900185587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6" y="4830799"/>
            <a:ext cx="216031" cy="21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C:\Users\dwest\AppData\Local\Microsoft\Windows\Temporary Internet Files\Content.IE5\R0QW67QV\MM900185587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7" y="4632476"/>
            <a:ext cx="216031" cy="21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C:\Users\dwest\AppData\Local\Microsoft\Windows\Temporary Internet Files\Content.IE5\R0QW67QV\MM900185587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3" y="6170094"/>
            <a:ext cx="216031" cy="2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C:\Users\dwest\AppData\Local\Microsoft\Windows\Temporary Internet Files\Content.IE5\R0QW67QV\MM900185587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15" y="2776749"/>
            <a:ext cx="216031" cy="21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C:\Users\dwest\AppData\Local\Microsoft\Windows\Temporary Internet Files\Content.IE5\R0QW67QV\MM900185587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53" y="4442416"/>
            <a:ext cx="216030" cy="21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C:\Users\dwest\AppData\Local\Microsoft\Windows\Temporary Internet Files\Content.IE5\R0QW67QV\MM900185587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05" y="3235257"/>
            <a:ext cx="216031" cy="21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C:\Users\dwest\AppData\Local\Microsoft\Windows\Temporary Internet Files\Content.IE5\027O4HFP\MM900185588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71" y="5854524"/>
            <a:ext cx="366369" cy="22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C:\Users\dwest\AppData\Local\Microsoft\Windows\Temporary Internet Files\Content.IE5\R0QW67QV\MM900185587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78" y="6217344"/>
            <a:ext cx="214767" cy="21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3276398" y="5764037"/>
            <a:ext cx="29309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r>
              <a:rPr lang="en-GB" sz="1600" dirty="0"/>
              <a:t>Existing shareholders</a:t>
            </a:r>
          </a:p>
        </p:txBody>
      </p:sp>
      <p:sp>
        <p:nvSpPr>
          <p:cNvPr id="30" name="TextBox 2"/>
          <p:cNvSpPr txBox="1">
            <a:spLocks noChangeArrowheads="1"/>
          </p:cNvSpPr>
          <p:nvPr/>
        </p:nvSpPr>
        <p:spPr bwMode="auto">
          <a:xfrm>
            <a:off x="3258993" y="6152091"/>
            <a:ext cx="3200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r>
              <a:rPr lang="en-GB" sz="1600" dirty="0"/>
              <a:t>Shareholder discussions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3337" y="897592"/>
            <a:ext cx="6680200" cy="492443"/>
          </a:xfrm>
        </p:spPr>
        <p:txBody>
          <a:bodyPr/>
          <a:lstStyle/>
          <a:p>
            <a:r>
              <a:rPr lang="en-US" sz="3200" dirty="0" smtClean="0"/>
              <a:t>Status in the Arab region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571625"/>
            <a:ext cx="81819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6024" y="-1"/>
            <a:ext cx="3927976" cy="504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SREN">
  <a:themeElements>
    <a:clrScheme name="ASREN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taPlusLF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taPlusLF" pitchFamily="2" charset="0"/>
          </a:defRPr>
        </a:defPPr>
      </a:lstStyle>
    </a:lnDef>
  </a:objectDefaults>
  <a:extraClrSchemeLst>
    <a:extraClrScheme>
      <a:clrScheme name="Festo Didactic_T&amp;C_CD_Landscape_E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o Didactic_T&amp;C_CD_Landscape_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sto Didactic_T&amp;C_CD_Landscape_E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o Didactic_T&amp;C_CD_Landscape_E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o Didactic_T&amp;C_CD_Landscape_E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o Didactic_T&amp;C_CD_Landscape_E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o Didactic_T&amp;C_CD_Landscape_E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o Didactic_T&amp;C_CD_Landscape_EN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AEE60AB10F1439F7E4D68581AA2F8" ma:contentTypeVersion="6" ma:contentTypeDescription="Create a new document." ma:contentTypeScope="" ma:versionID="d77e90180329a6c74e4aed77bdfb5298">
  <xsd:schema xmlns:xsd="http://www.w3.org/2001/XMLSchema" xmlns:xs="http://www.w3.org/2001/XMLSchema" xmlns:p="http://schemas.microsoft.com/office/2006/metadata/properties" xmlns:ns1="http://schemas.microsoft.com/sharepoint/v3" xmlns:ns2="2e9458a7-cf77-4e38-a176-7c00460a51ce" xmlns:ns3="07f874d8-1985-4211-bd75-0b16975e87a8" targetNamespace="http://schemas.microsoft.com/office/2006/metadata/properties" ma:root="true" ma:fieldsID="d1a45afbb746a96cdb01e4d47f085c9b" ns1:_="" ns2:_="" ns3:_="">
    <xsd:import namespace="http://schemas.microsoft.com/sharepoint/v3"/>
    <xsd:import namespace="2e9458a7-cf77-4e38-a176-7c00460a51ce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ession" minOccurs="0"/>
                <xsd:element ref="ns2:Author0" minOccurs="0"/>
                <xsd:element ref="ns2:Organization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458a7-cf77-4e38-a176-7c00460a51ce" elementFormDefault="qualified">
    <xsd:import namespace="http://schemas.microsoft.com/office/2006/documentManagement/types"/>
    <xsd:import namespace="http://schemas.microsoft.com/office/infopath/2007/PartnerControls"/>
    <xsd:element name="Session" ma:index="10" nillable="true" ma:displayName="Session" ma:internalName="Session">
      <xsd:simpleType>
        <xsd:restriction base="dms:Number"/>
      </xsd:simpleType>
    </xsd:element>
    <xsd:element name="Author0" ma:index="11" nillable="true" ma:displayName="Author" ma:internalName="Author0">
      <xsd:simpleType>
        <xsd:restriction base="dms:Text">
          <xsd:maxLength value="255"/>
        </xsd:restriction>
      </xsd:simpleType>
    </xsd:element>
    <xsd:element name="Organization" ma:index="12" nillable="true" ma:displayName="Organization" ma:internalName="Organiza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ession xmlns="2e9458a7-cf77-4e38-a176-7c00460a51ce">3</Session>
    <Author0 xmlns="2e9458a7-cf77-4e38-a176-7c00460a51ce">Salem Al-Agtash, Ph.D</Author0>
    <Organization xmlns="2e9458a7-cf77-4e38-a176-7c00460a51ce">Arab States Research and Education Network– Bahrain</Organization>
  </documentManagement>
</p:properties>
</file>

<file path=customXml/itemProps1.xml><?xml version="1.0" encoding="utf-8"?>
<ds:datastoreItem xmlns:ds="http://schemas.openxmlformats.org/officeDocument/2006/customXml" ds:itemID="{C70A9898-0A9B-42DB-9824-BC12620FD97F}"/>
</file>

<file path=customXml/itemProps2.xml><?xml version="1.0" encoding="utf-8"?>
<ds:datastoreItem xmlns:ds="http://schemas.openxmlformats.org/officeDocument/2006/customXml" ds:itemID="{80E4EEB2-7B57-480E-B44E-B0C87DC10320}"/>
</file>

<file path=customXml/itemProps3.xml><?xml version="1.0" encoding="utf-8"?>
<ds:datastoreItem xmlns:ds="http://schemas.openxmlformats.org/officeDocument/2006/customXml" ds:itemID="{D82394DC-C11C-40B1-A400-566159E1EF11}"/>
</file>

<file path=docProps/app.xml><?xml version="1.0" encoding="utf-8"?>
<Properties xmlns="http://schemas.openxmlformats.org/officeDocument/2006/extended-properties" xmlns:vt="http://schemas.openxmlformats.org/officeDocument/2006/docPropsVTypes">
  <Template>ASREN</Template>
  <TotalTime>1490595028</TotalTime>
  <Pages>1</Pages>
  <Words>306</Words>
  <Application>Microsoft Office PowerPoint</Application>
  <PresentationFormat>On-screen Show (4:3)</PresentationFormat>
  <Paragraphs>80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ASREN</vt:lpstr>
      <vt:lpstr>ASREN Role in Developing a Pan-Arab e-Infrastructure for Education and Research</vt:lpstr>
      <vt:lpstr>PowerPoint Presentation</vt:lpstr>
      <vt:lpstr>PowerPoint Presentation</vt:lpstr>
      <vt:lpstr>PowerPoint Presentation</vt:lpstr>
      <vt:lpstr>The Global Network</vt:lpstr>
      <vt:lpstr>e-Infrastructure at «world» scale</vt:lpstr>
      <vt:lpstr>Access paradigm</vt:lpstr>
      <vt:lpstr>PowerPoint Presentation</vt:lpstr>
      <vt:lpstr>Status in the Arab region</vt:lpstr>
      <vt:lpstr>Interconnecting Arab States National R&amp;E Networks  </vt:lpstr>
      <vt:lpstr> Submarine cables in the region</vt:lpstr>
      <vt:lpstr>PowerPoint Presentation</vt:lpstr>
      <vt:lpstr>eduGAIN (www.edugain.org)</vt:lpstr>
      <vt:lpstr>PowerPoint Presentation</vt:lpstr>
    </vt:vector>
  </TitlesOfParts>
  <Manager>Martin Williams</Manager>
  <Company>Festo Didactic GmbH&amp;Co.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ASREN Role in Developing a Pan-Arab e-Infrastructure for Education and Research</dc:title>
  <dc:creator>Salem Al-Agtash</dc:creator>
  <cp:lastModifiedBy>Alamir Ali, Rouda</cp:lastModifiedBy>
  <cp:revision>123</cp:revision>
  <cp:lastPrinted>2001-11-23T12:29:56Z</cp:lastPrinted>
  <dcterms:created xsi:type="dcterms:W3CDTF">2004-03-04T15:53:49Z</dcterms:created>
  <dcterms:modified xsi:type="dcterms:W3CDTF">2013-10-26T09:47:32Z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0x01010062DAEE60AB10F1439F7E4D68581AA2F8</vt:lpwstr>
  </property>
  <property fmtid="{D5CDD505-2E9C-101B-9397-08002B2CF9AE}" pid="3" name="Order">
    <vt:r8>5600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