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81" r:id="rId3"/>
    <p:sldId id="289" r:id="rId4"/>
    <p:sldId id="282" r:id="rId5"/>
    <p:sldId id="257" r:id="rId6"/>
    <p:sldId id="291" r:id="rId7"/>
    <p:sldId id="290" r:id="rId8"/>
    <p:sldId id="300" r:id="rId9"/>
    <p:sldId id="292" r:id="rId10"/>
    <p:sldId id="259" r:id="rId11"/>
    <p:sldId id="295" r:id="rId12"/>
    <p:sldId id="293" r:id="rId13"/>
    <p:sldId id="286" r:id="rId14"/>
    <p:sldId id="287" r:id="rId15"/>
    <p:sldId id="296" r:id="rId16"/>
    <p:sldId id="283" r:id="rId17"/>
    <p:sldId id="288" r:id="rId18"/>
    <p:sldId id="297" r:id="rId19"/>
    <p:sldId id="294" r:id="rId20"/>
    <p:sldId id="298" r:id="rId21"/>
    <p:sldId id="26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5307" autoAdjust="0"/>
  </p:normalViewPr>
  <p:slideViewPr>
    <p:cSldViewPr>
      <p:cViewPr>
        <p:scale>
          <a:sx n="75" d="100"/>
          <a:sy n="75" d="100"/>
        </p:scale>
        <p:origin x="-100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F715-3208-4901-A3AF-27F5A4BE1BB4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30368-FFC0-45AF-8C8B-E1DE144A91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p.org/transport/pcfv/meetings/CairoEgypt-meeting.asp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*ITU, UNEP, UNU, CEDARE Forum on Environmentally Sound Management of E-Waste, Madrid, Spain, 16 September 2013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**The International Telecommunication Union (ITU), the United Nations Environmental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(UNEP)/ Secretariat of the Basel Convention and the 1.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United Nations University (UNU), in collaboration with Solving the E-waste Initiative (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StEP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and the Center for Environment and Development for the Arab Region and Europe (CEDARE), have launched a joint survey to collect detailed data on e-waste management, policies and standards,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30368-FFC0-45AF-8C8B-E1DE144A91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</a:t>
            </a:r>
            <a:r>
              <a:rPr lang="en-US" smtClean="0"/>
              <a:t>Adapted from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30368-FFC0-45AF-8C8B-E1DE144A910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*ITU, UNEP, UNU, CEDARE Forum on Environmentally Sound Management of E-Waste, Madrid, Spain, 16 September 2013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**The International Telecommunication Union (ITU), the United Nations Environmental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Programme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(UNEP)/ Secretariat of the Basel Convention and the 1.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United Nations University (UNU), in collaboration with Solving the E-waste Initiative (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StEP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and the Center for Environment and Development for the Arab Region and Europe (CEDARE), have launched a joint survey to collect detailed data on e-waste management, policies and standards,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30368-FFC0-45AF-8C8B-E1DE144A91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2010 docs: </a:t>
            </a:r>
            <a:r>
              <a:rPr lang="en-US" dirty="0" smtClean="0">
                <a:hlinkClick r:id="rId3"/>
              </a:rPr>
              <a:t>http://www.unep.org/transport/pcfv/meetings/CairoEgypt-meeting.asp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30368-FFC0-45AF-8C8B-E1DE144A91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n-US" dirty="0" smtClean="0"/>
              <a:t>*UNEP Initiative in Transport: </a:t>
            </a:r>
          </a:p>
          <a:p>
            <a:pPr>
              <a:buFontTx/>
              <a:buChar char="-"/>
            </a:pPr>
            <a:r>
              <a:rPr lang="en-US" baseline="0" dirty="0" smtClean="0"/>
              <a:t>PCFV</a:t>
            </a:r>
          </a:p>
          <a:p>
            <a:pPr>
              <a:buFontTx/>
              <a:buChar char="-"/>
            </a:pPr>
            <a:r>
              <a:rPr lang="en-US" baseline="0" dirty="0" smtClean="0"/>
              <a:t>Global Fuel Economy Initiative (GFEI)</a:t>
            </a:r>
          </a:p>
          <a:p>
            <a:pPr>
              <a:buFontTx/>
              <a:buChar char="-"/>
            </a:pPr>
            <a:r>
              <a:rPr lang="en-US" baseline="0" dirty="0" smtClean="0"/>
              <a:t>Non-Motorized Transport</a:t>
            </a:r>
          </a:p>
          <a:p>
            <a:pPr>
              <a:buFontTx/>
              <a:buChar char="-"/>
            </a:pPr>
            <a:r>
              <a:rPr lang="en-US" baseline="0" dirty="0" smtClean="0"/>
              <a:t>Public Transport</a:t>
            </a:r>
          </a:p>
          <a:p>
            <a:pPr>
              <a:buFontTx/>
              <a:buChar char="-"/>
            </a:pPr>
            <a:r>
              <a:rPr lang="en-US" baseline="0" dirty="0" smtClean="0"/>
              <a:t>Sustainable UN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None/>
            </a:pPr>
            <a:r>
              <a:rPr lang="en-US" baseline="0" dirty="0" smtClean="0"/>
              <a:t>*Achievements mentioned in 2010 PCFV forum: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Jordan, Tunisia &amp; Morocco gone </a:t>
            </a:r>
            <a:r>
              <a:rPr lang="en-US" sz="1200" b="1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fully unleaded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Tunisia adopted </a:t>
            </a:r>
            <a:r>
              <a:rPr lang="en-US" sz="1200" b="1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low-</a:t>
            </a:r>
            <a:r>
              <a:rPr lang="en-US" sz="1200" b="1" kern="1200" dirty="0" err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sulphur</a:t>
            </a:r>
            <a:r>
              <a:rPr lang="en-US" sz="1200" b="1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standards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(3,000pp &amp; 50ppm imports) from 5,000ppm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of the 18 countries in the region already have </a:t>
            </a:r>
            <a:r>
              <a:rPr lang="en-US" sz="1200" b="1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50 </a:t>
            </a:r>
            <a:r>
              <a:rPr lang="en-US" sz="1200" b="1" kern="1200" dirty="0" err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ppm</a:t>
            </a:r>
            <a:r>
              <a:rPr lang="en-US" sz="1200" b="1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Sulphur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diesel: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Morocco, 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Oman,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Israel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  countries </a:t>
            </a:r>
            <a:r>
              <a:rPr lang="en-US" sz="1200" b="1" kern="12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set dates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reach 50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ppm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Sulphur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Qatar &amp; UAE: 2010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Algeria, Tunisia &amp; Kuwait: 2013 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Saudi Arabia: 2014 </a:t>
            </a: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Syria: 2015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 countries have Low-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Sulphur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Road Maps: Kuwait, Qatar, Saudi Arabia &amp; Syria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Remaining 9 have not set a timetable for low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sulphur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 countries are at 500 </a:t>
            </a:r>
            <a:r>
              <a:rPr lang="en-US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ppm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30368-FFC0-45AF-8C8B-E1DE144A91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Remaining leaded: Algeria, Egypt, Iraq, Yemen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30368-FFC0-45AF-8C8B-E1DE144A91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Road safety: …and 50 million injuries</a:t>
            </a:r>
            <a:r>
              <a:rPr lang="en-US" baseline="0" dirty="0" smtClean="0"/>
              <a:t>/yr</a:t>
            </a:r>
          </a:p>
          <a:p>
            <a:r>
              <a:rPr lang="en-US" baseline="0" dirty="0" smtClean="0"/>
              <a:t>Climate change: …IPPC: for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global average of 2–2.5 degrees Celsius, global GHGs must be cut by 50–85 percent by 2050! (relative to year 2000 emission levels).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 equity: …challenge of the informal sector.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more info, see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-State of the World Report 2012, Chapter-4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-GTZ 2002 Report: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Urban Transport and Poverty in Developing Countries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30368-FFC0-45AF-8C8B-E1DE144A91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Climate change: …IPPC: for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global average of 2–2.5 degrees Celsius, global GHGs must be cut by 50–85 percent by 2050! (relative to year 2000 emission levels).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30368-FFC0-45AF-8C8B-E1DE144A91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ITS involves three components: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Infrastructure – both from the surface down and above the surface (e.g. traffic signals, communications, computers, toll gates, sensors etc.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Vehicles – types of vehicles, their safety features, their degree of use of advanced electronics and computing.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 People - human behavior, preferences and use of transport modes, regulation and enforcement.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30368-FFC0-45AF-8C8B-E1DE144A91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marketing – e.g. of social media, mobile apps, 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830368-FFC0-45AF-8C8B-E1DE144A910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ICT For Sustainable Transportation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876800"/>
            <a:ext cx="7854696" cy="1752600"/>
          </a:xfrm>
        </p:spPr>
        <p:txBody>
          <a:bodyPr>
            <a:normAutofit/>
          </a:bodyPr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Ahmed El-Dorghamy, </a:t>
            </a:r>
            <a:r>
              <a:rPr lang="en-US" sz="1600" i="1" dirty="0" err="1" smtClean="0"/>
              <a:t>MSc</a:t>
            </a:r>
            <a:r>
              <a:rPr lang="en-US" sz="1600" i="1" dirty="0" smtClean="0"/>
              <a:t>.</a:t>
            </a:r>
            <a:endParaRPr lang="en-US" sz="1600" dirty="0" smtClean="0"/>
          </a:p>
          <a:p>
            <a:pPr algn="ctr"/>
            <a:r>
              <a:rPr lang="en-US" sz="1600" dirty="0" smtClean="0"/>
              <a:t>Strategic Concerns </a:t>
            </a:r>
            <a:r>
              <a:rPr lang="en-US" sz="1600" dirty="0" err="1" smtClean="0"/>
              <a:t>Programme</a:t>
            </a:r>
            <a:r>
              <a:rPr lang="en-US" sz="1600" dirty="0" smtClean="0"/>
              <a:t> (SCP)</a:t>
            </a:r>
          </a:p>
          <a:p>
            <a:pPr algn="ctr"/>
            <a:r>
              <a:rPr lang="en-US" sz="1600" b="1" dirty="0" smtClean="0"/>
              <a:t>Centre for Environment and Development for the Arab Region &amp; Europe (CEDARE)</a:t>
            </a:r>
          </a:p>
          <a:p>
            <a:pPr algn="ctr"/>
            <a:endParaRPr lang="en-US" sz="1600" dirty="0" smtClean="0"/>
          </a:p>
          <a:p>
            <a:pPr algn="ctr"/>
            <a:endParaRPr lang="en-US" sz="1600" dirty="0"/>
          </a:p>
        </p:txBody>
      </p:sp>
      <p:pic>
        <p:nvPicPr>
          <p:cNvPr id="1026" name="Picture 2" descr="D:\CEDARE\CEDARE &amp; SCP docs_&amp;_Templates\LOGOS cedare\CEDA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8046" y="4152900"/>
            <a:ext cx="933450" cy="895350"/>
          </a:xfrm>
          <a:prstGeom prst="rect">
            <a:avLst/>
          </a:prstGeom>
          <a:noFill/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685800" y="2971800"/>
            <a:ext cx="7854696" cy="8382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dirty="0" smtClean="0"/>
              <a:t>ITU ARAB Regional Development Forum</a:t>
            </a:r>
          </a:p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dirty="0" smtClean="0"/>
              <a:t> 28 October 2013, </a:t>
            </a:r>
          </a:p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dirty="0" smtClean="0"/>
              <a:t>Manama, Bahrain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610600" cy="114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...Vision for </a:t>
            </a:r>
            <a:r>
              <a:rPr lang="en-US" sz="3200" b="1" i="1" dirty="0" smtClean="0">
                <a:solidFill>
                  <a:schemeClr val="accent2">
                    <a:lumMod val="75000"/>
                  </a:schemeClr>
                </a:solidFill>
              </a:rPr>
              <a:t>beyond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efficiency interventions</a:t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i="1" dirty="0" smtClean="0">
                <a:solidFill>
                  <a:schemeClr val="accent2">
                    <a:lumMod val="75000"/>
                  </a:schemeClr>
                </a:solidFill>
              </a:rPr>
              <a:t>Paradigm shift: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The A-S-I concept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14400" y="2438400"/>
            <a:ext cx="7086600" cy="3916474"/>
            <a:chOff x="914400" y="2438400"/>
            <a:chExt cx="7086600" cy="3916474"/>
          </a:xfrm>
        </p:grpSpPr>
        <p:pic>
          <p:nvPicPr>
            <p:cNvPr id="25602" name="Picture 2" descr="https://energypedia.info/images/f/fa/Sustainable_Transport_Avoid.Reduce_-_Shift_-_Improve_Approach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14400" y="2438400"/>
              <a:ext cx="7086600" cy="3916474"/>
            </a:xfrm>
            <a:prstGeom prst="rect">
              <a:avLst/>
            </a:prstGeom>
            <a:noFill/>
          </p:spPr>
        </p:pic>
        <p:sp>
          <p:nvSpPr>
            <p:cNvPr id="9" name="TextBox 8"/>
            <p:cNvSpPr txBox="1"/>
            <p:nvPr/>
          </p:nvSpPr>
          <p:spPr>
            <a:xfrm>
              <a:off x="1133475" y="5301302"/>
              <a:ext cx="2105025" cy="692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 typeface="Arial" pitchFamily="34" charset="0"/>
                <a:buChar char="•"/>
              </a:pPr>
              <a:r>
                <a:rPr lang="en-US" sz="13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j-lt"/>
                  <a:cs typeface="Arial" pitchFamily="34" charset="0"/>
                </a:rPr>
                <a:t>  Telecommuting      (teleworking, e-government services , teleshoping, etc)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the </a:t>
            </a:r>
            <a:r>
              <a:rPr lang="en-US" u="sng" dirty="0" smtClean="0"/>
              <a:t>urgency</a:t>
            </a:r>
            <a:r>
              <a:rPr lang="en-US" dirty="0" smtClean="0"/>
              <a:t> of interventions for </a:t>
            </a:r>
            <a:r>
              <a:rPr lang="en-US" i="1" dirty="0" smtClean="0"/>
              <a:t>sustainable</a:t>
            </a:r>
            <a:r>
              <a:rPr lang="en-US" dirty="0" smtClean="0"/>
              <a:t> transportation?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8192"/>
            <a:ext cx="8229600" cy="438912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Cars will </a:t>
            </a:r>
            <a:r>
              <a:rPr lang="en-US" b="1" dirty="0" smtClean="0"/>
              <a:t>triple by 2050 </a:t>
            </a:r>
            <a:r>
              <a:rPr lang="en-US" dirty="0" smtClean="0"/>
              <a:t>– Mostly in developing world &amp;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mistakes of earlier industrialized nations being repeated</a:t>
            </a:r>
            <a:r>
              <a:rPr lang="en-US" dirty="0" smtClean="0"/>
              <a:t>… </a:t>
            </a:r>
          </a:p>
          <a:p>
            <a:r>
              <a:rPr lang="en-US" dirty="0" smtClean="0"/>
              <a:t>Today’s pressures:</a:t>
            </a:r>
          </a:p>
          <a:p>
            <a:pPr lvl="1"/>
            <a:r>
              <a:rPr lang="en-US" b="1" dirty="0" smtClean="0"/>
              <a:t>Air pollution </a:t>
            </a:r>
            <a:r>
              <a:rPr lang="en-US" dirty="0" smtClean="0"/>
              <a:t>(1.3 million premature deaths/yr)</a:t>
            </a:r>
          </a:p>
          <a:p>
            <a:pPr lvl="1"/>
            <a:r>
              <a:rPr lang="en-US" b="1" dirty="0" smtClean="0"/>
              <a:t>Climate change </a:t>
            </a:r>
            <a:r>
              <a:rPr lang="en-US" dirty="0" smtClean="0"/>
              <a:t>(27% of carbon emissions)</a:t>
            </a:r>
          </a:p>
          <a:p>
            <a:pPr lvl="1"/>
            <a:r>
              <a:rPr lang="en-US" b="1" dirty="0" smtClean="0"/>
              <a:t>Road safety </a:t>
            </a:r>
            <a:r>
              <a:rPr lang="en-US" dirty="0" smtClean="0"/>
              <a:t>(1.2M casualties/yr, 90% in developing world)</a:t>
            </a:r>
          </a:p>
          <a:p>
            <a:pPr lvl="1"/>
            <a:r>
              <a:rPr lang="en-US" b="1" dirty="0" smtClean="0"/>
              <a:t>Energy costs and subsidies </a:t>
            </a:r>
            <a:r>
              <a:rPr lang="en-US" dirty="0" smtClean="0"/>
              <a:t>(&gt;2% annual growth since 1970, &amp; many countries still suffer the fiscal burden of energy subsidies)</a:t>
            </a:r>
          </a:p>
          <a:p>
            <a:pPr lvl="1"/>
            <a:r>
              <a:rPr lang="en-US" b="1" dirty="0" smtClean="0"/>
              <a:t>Social equity </a:t>
            </a:r>
            <a:r>
              <a:rPr lang="en-US" dirty="0" smtClean="0"/>
              <a:t>(equitable access to education, employment, health facilities, friendly public spaces &amp; urban planning, etc)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/>
              <a:t>How does ICT serve sustainable Transport?</a:t>
            </a:r>
            <a:endParaRPr lang="en-US" sz="4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168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sz="2800" dirty="0" smtClean="0"/>
              <a:t>Intelligent Transportation Systems (ITS):</a:t>
            </a:r>
          </a:p>
          <a:p>
            <a:pPr lvl="1"/>
            <a:r>
              <a:rPr lang="en-US" sz="2000" i="1" dirty="0" smtClean="0"/>
              <a:t>…advanced applications which aim to</a:t>
            </a:r>
          </a:p>
          <a:p>
            <a:pPr lvl="2"/>
            <a:r>
              <a:rPr lang="en-US" sz="2000" i="1" dirty="0" smtClean="0"/>
              <a:t>Provide innovative services relating to different modes of transport and traffic management</a:t>
            </a:r>
          </a:p>
          <a:p>
            <a:pPr lvl="2"/>
            <a:r>
              <a:rPr lang="en-US" sz="2000" i="1" dirty="0" smtClean="0"/>
              <a:t>Enable various users to be better informed and make safer, more coordinated and ‘smarter’ use of transport networks </a:t>
            </a:r>
          </a:p>
          <a:p>
            <a:pPr lvl="1" algn="r">
              <a:buNone/>
            </a:pPr>
            <a:r>
              <a:rPr lang="en-US" sz="2000" i="1" dirty="0" smtClean="0"/>
              <a:t>( EU Directive 2010/40 )</a:t>
            </a:r>
            <a:br>
              <a:rPr lang="en-US" sz="2000" i="1" dirty="0" smtClean="0"/>
            </a:br>
            <a:endParaRPr lang="en-US" sz="2000" i="1" dirty="0" smtClean="0"/>
          </a:p>
          <a:p>
            <a:pPr lvl="1"/>
            <a:r>
              <a:rPr lang="en-US" sz="2000" i="1" dirty="0" smtClean="0"/>
              <a:t>Involves three components: </a:t>
            </a:r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</a:rPr>
              <a:t>Infrastructure, Vehicles, People.</a:t>
            </a:r>
          </a:p>
          <a:p>
            <a:pPr lvl="1"/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</a:rPr>
              <a:t>Optimizes use of the existing infrastructure (i.e. saves costs)</a:t>
            </a:r>
          </a:p>
          <a:p>
            <a:pPr lvl="1" algn="r">
              <a:buNone/>
            </a:pPr>
            <a:endParaRPr lang="en-US" sz="1800" i="1" dirty="0" smtClean="0"/>
          </a:p>
        </p:txBody>
      </p:sp>
      <p:sp>
        <p:nvSpPr>
          <p:cNvPr id="5" name="Oval 4"/>
          <p:cNvSpPr/>
          <p:nvPr/>
        </p:nvSpPr>
        <p:spPr>
          <a:xfrm>
            <a:off x="4038600" y="1066800"/>
            <a:ext cx="91440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en-US" sz="5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services of 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1.Traveler information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en-US" dirty="0" smtClean="0">
                <a:latin typeface="+mj-lt"/>
              </a:rPr>
              <a:t>(supporting pre-trip and on-trip travel decisions)</a:t>
            </a:r>
          </a:p>
          <a:p>
            <a:endParaRPr lang="en-US" dirty="0" smtClean="0">
              <a:latin typeface="+mj-lt"/>
            </a:endParaRP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2.Traffic management </a:t>
            </a:r>
            <a:r>
              <a:rPr lang="en-US" dirty="0" smtClean="0">
                <a:latin typeface="+mj-lt"/>
              </a:rPr>
              <a:t>(to reduce the demand for motorized travel and to give priority to buses, non-motorized vehicles (NMVs) and pedestrians)</a:t>
            </a:r>
          </a:p>
          <a:p>
            <a:endParaRPr lang="en-US" dirty="0" smtClean="0">
              <a:latin typeface="+mj-lt"/>
            </a:endParaRP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3.Freight transport management </a:t>
            </a:r>
            <a:r>
              <a:rPr lang="en-US" dirty="0" smtClean="0">
                <a:latin typeface="+mj-lt"/>
              </a:rPr>
              <a:t>(administration, safety inspection, fleet management, etc)</a:t>
            </a:r>
          </a:p>
          <a:p>
            <a:endParaRPr lang="en-US" dirty="0" smtClean="0">
              <a:latin typeface="+mj-lt"/>
            </a:endParaRP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4.Public Transport management </a:t>
            </a:r>
            <a:r>
              <a:rPr lang="en-US" dirty="0" smtClean="0">
                <a:latin typeface="+mj-lt"/>
              </a:rPr>
              <a:t>(system optimization, etc)</a:t>
            </a:r>
          </a:p>
          <a:p>
            <a:endParaRPr lang="en-US" dirty="0" smtClean="0">
              <a:latin typeface="+mj-lt"/>
            </a:endParaRP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5.Electronic payment </a:t>
            </a:r>
            <a:r>
              <a:rPr lang="en-US" dirty="0" smtClean="0">
                <a:latin typeface="+mj-lt"/>
              </a:rPr>
              <a:t>(multi-modal transport ticketing, tolling, bicycle and car sharing schemes, congestion charging, etc)</a:t>
            </a:r>
          </a:p>
          <a:p>
            <a:endParaRPr lang="en-US" dirty="0" smtClean="0">
              <a:latin typeface="+mj-lt"/>
            </a:endParaRP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6.Safety and security </a:t>
            </a:r>
            <a:r>
              <a:rPr lang="en-US" dirty="0" smtClean="0">
                <a:latin typeface="+mj-lt"/>
              </a:rPr>
              <a:t>(e.g. emergency management)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885825"/>
            <a:ext cx="8181975" cy="597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applications</a:t>
            </a:r>
            <a:endParaRPr lang="en-US" dirty="0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133600"/>
            <a:ext cx="8763000" cy="3147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applications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28600" y="2133600"/>
            <a:ext cx="8763000" cy="4005264"/>
            <a:chOff x="228600" y="2133600"/>
            <a:chExt cx="8763000" cy="4005264"/>
          </a:xfrm>
        </p:grpSpPr>
        <p:pic>
          <p:nvPicPr>
            <p:cNvPr id="778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8600" y="2133600"/>
              <a:ext cx="8763000" cy="649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8600" y="2826321"/>
              <a:ext cx="8763000" cy="3312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" name="Rectangle 7"/>
          <p:cNvSpPr/>
          <p:nvPr/>
        </p:nvSpPr>
        <p:spPr>
          <a:xfrm>
            <a:off x="4572000" y="63963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 smtClean="0"/>
              <a:t>Source: </a:t>
            </a:r>
            <a:r>
              <a:rPr lang="en-US" sz="1200" dirty="0" err="1" smtClean="0"/>
              <a:t>Sayeg</a:t>
            </a:r>
            <a:r>
              <a:rPr lang="en-US" sz="1200" dirty="0" smtClean="0"/>
              <a:t>/Charles 2005: Intelligent Transport Systems, GTZ Sourcebook Module 4e</a:t>
            </a:r>
            <a:endParaRPr lang="en-US"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788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Other ICT areas of intervention:</a:t>
            </a:r>
          </a:p>
          <a:p>
            <a:pPr lvl="1"/>
            <a:r>
              <a:rPr lang="en-US" dirty="0" smtClean="0"/>
              <a:t>Reducing/offsetting travel (</a:t>
            </a:r>
            <a:r>
              <a:rPr lang="en-US" dirty="0" smtClean="0">
                <a:solidFill>
                  <a:schemeClr val="accent1"/>
                </a:solidFill>
              </a:rPr>
              <a:t>teleworking and virtual meetings, online shopping, 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Social marketing for sustainable mobility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038600" y="1143000"/>
            <a:ext cx="914400" cy="9144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en-US" sz="5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362200"/>
            <a:ext cx="86868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How to plan for interventions?</a:t>
            </a:r>
            <a:endParaRPr 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CEDARE – Center for Environment &amp; Development for the Arab Region &amp; Europe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788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International not-for-profit organization</a:t>
            </a: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Established: 1992</a:t>
            </a: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Decision of Council of Arab Ministers Responsible for the Environment (CAMRE)</a:t>
            </a: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Platform and catalyst for  environmental studies and soft projects in the region (primarily) &amp; internationally.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4 Departments: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Knowledge Management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Water Resources Management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Land-use Management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Strategic Concerns </a:t>
            </a:r>
            <a:r>
              <a:rPr lang="en-US" dirty="0" err="1" smtClean="0">
                <a:solidFill>
                  <a:srgbClr val="0070C0"/>
                </a:solidFill>
              </a:rPr>
              <a:t>Programme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ITS Strategic plan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4953000"/>
          </a:xfrm>
        </p:spPr>
        <p:txBody>
          <a:bodyPr>
            <a:noAutofit/>
          </a:bodyPr>
          <a:lstStyle/>
          <a:p>
            <a:endParaRPr lang="en-US" sz="2000" dirty="0" smtClean="0"/>
          </a:p>
          <a:p>
            <a:r>
              <a:rPr lang="en-US" sz="2400" dirty="0" smtClean="0"/>
              <a:t>Components:</a:t>
            </a:r>
            <a:endParaRPr lang="en-US" sz="1800" dirty="0" smtClean="0"/>
          </a:p>
          <a:p>
            <a:pPr lvl="1">
              <a:spcAft>
                <a:spcPts val="600"/>
              </a:spcAft>
            </a:pPr>
            <a:r>
              <a:rPr lang="en-US" sz="1800" b="1" dirty="0" smtClean="0"/>
              <a:t>Current and future transport needs assessment </a:t>
            </a:r>
            <a:r>
              <a:rPr lang="en-US" sz="1800" dirty="0" smtClean="0"/>
              <a:t>(sustainability viewpoint)</a:t>
            </a:r>
          </a:p>
          <a:p>
            <a:pPr lvl="1">
              <a:spcAft>
                <a:spcPts val="600"/>
              </a:spcAft>
            </a:pPr>
            <a:r>
              <a:rPr lang="en-US" sz="1800" b="1" dirty="0" smtClean="0"/>
              <a:t>Inventory</a:t>
            </a:r>
            <a:r>
              <a:rPr lang="en-US" sz="1800" dirty="0" smtClean="0"/>
              <a:t> of  already existing and proposed ITS applications (typically ad hoc installations by different agencies, demonstration projects, research and development projects, planned projects, etc). </a:t>
            </a:r>
          </a:p>
          <a:p>
            <a:pPr lvl="1">
              <a:spcAft>
                <a:spcPts val="600"/>
              </a:spcAft>
            </a:pPr>
            <a:r>
              <a:rPr lang="en-US" sz="1800" b="1" dirty="0" smtClean="0"/>
              <a:t>Outline of current technology infrastructure </a:t>
            </a:r>
            <a:r>
              <a:rPr lang="en-US" sz="1800" dirty="0" smtClean="0"/>
              <a:t>relevant to ITS applications (e.g. telecommunications  &amp; systems architecture &amp; standards in use).</a:t>
            </a:r>
          </a:p>
          <a:p>
            <a:pPr lvl="1">
              <a:spcAft>
                <a:spcPts val="600"/>
              </a:spcAft>
            </a:pPr>
            <a:r>
              <a:rPr lang="en-US" sz="1800" b="1" dirty="0" smtClean="0"/>
              <a:t>Description of institutional arrangements </a:t>
            </a:r>
            <a:r>
              <a:rPr lang="en-US" sz="1800" dirty="0" smtClean="0"/>
              <a:t>necessary (including roles and responsibilities and funding arrangements). </a:t>
            </a:r>
          </a:p>
          <a:p>
            <a:pPr lvl="1">
              <a:spcAft>
                <a:spcPts val="600"/>
              </a:spcAft>
            </a:pPr>
            <a:r>
              <a:rPr lang="en-US" sz="1800" b="1" dirty="0" smtClean="0"/>
              <a:t>Stakeholders assessment </a:t>
            </a:r>
            <a:r>
              <a:rPr lang="en-US" sz="1800" dirty="0" smtClean="0"/>
              <a:t>(roles and interests). </a:t>
            </a:r>
          </a:p>
          <a:p>
            <a:pPr lvl="1">
              <a:spcAft>
                <a:spcPts val="600"/>
              </a:spcAft>
            </a:pPr>
            <a:r>
              <a:rPr lang="en-US" sz="1800" b="1" dirty="0" smtClean="0"/>
              <a:t>Assessment of potential </a:t>
            </a:r>
            <a:r>
              <a:rPr lang="en-US" sz="1800" dirty="0" smtClean="0"/>
              <a:t>for ITS to address the assessed needs and identification of priority IT applications for deployment.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sz="2400" dirty="0" smtClean="0"/>
              <a:t>Most effective at a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regional, national, or city level </a:t>
            </a:r>
            <a:r>
              <a:rPr lang="en-US" sz="2400" dirty="0" smtClean="0"/>
              <a:t>(rather than localized)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819400"/>
            <a:ext cx="3505200" cy="1143000"/>
          </a:xfrm>
        </p:spPr>
        <p:txBody>
          <a:bodyPr/>
          <a:lstStyle/>
          <a:p>
            <a:r>
              <a:rPr lang="en-US" i="1" dirty="0" smtClean="0">
                <a:latin typeface="Algerian" pitchFamily="82" charset="0"/>
              </a:rPr>
              <a:t>Thank you</a:t>
            </a:r>
            <a:endParaRPr lang="en-US" i="1" dirty="0">
              <a:latin typeface="Algerian" pitchFamily="8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400800" y="6381750"/>
            <a:ext cx="2438400" cy="533400"/>
          </a:xfrm>
          <a:prstGeom prst="rect">
            <a:avLst/>
          </a:prstGeom>
        </p:spPr>
        <p:txBody>
          <a:bodyPr vert="horz" lIns="0" rIns="0" bIns="0" anchor="b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sng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adorghamy@cedare.int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1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 descr="D:\CEDARE\CEDARE &amp; SCP docs_&amp;_Templates\LOGOS cedare\CEDA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791200"/>
            <a:ext cx="933450" cy="895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CEDARE’s </a:t>
            </a:r>
            <a:r>
              <a:rPr lang="en-US" dirty="0" smtClean="0">
                <a:solidFill>
                  <a:srgbClr val="0070C0"/>
                </a:solidFill>
              </a:rPr>
              <a:t>Strategic Concerns </a:t>
            </a:r>
            <a:r>
              <a:rPr lang="en-US" dirty="0" err="1" smtClean="0">
                <a:solidFill>
                  <a:srgbClr val="0070C0"/>
                </a:solidFill>
              </a:rPr>
              <a:t>Programme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addresses new and emerging concepts related to environment and development for human welfare, with focus on:</a:t>
            </a:r>
          </a:p>
          <a:p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Sustainable Consumption and Production,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Green Economy, 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Green ICT,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Sustainable Transportation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029200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en-US" sz="2000" dirty="0" smtClean="0"/>
          </a:p>
          <a:p>
            <a:r>
              <a:rPr lang="en-US" sz="2000" dirty="0" smtClean="0"/>
              <a:t>Expanding activity into sustainable transportation as a cross-cutting field:</a:t>
            </a:r>
          </a:p>
          <a:p>
            <a:pPr>
              <a:buNone/>
            </a:pPr>
            <a:endParaRPr lang="en-US" sz="1050" dirty="0" smtClean="0"/>
          </a:p>
          <a:p>
            <a:pPr lvl="1">
              <a:spcAft>
                <a:spcPts val="600"/>
              </a:spcAft>
            </a:pPr>
            <a:r>
              <a:rPr lang="en-US" sz="2000" dirty="0" smtClean="0">
                <a:solidFill>
                  <a:srgbClr val="0070C0"/>
                </a:solidFill>
              </a:rPr>
              <a:t>Supporting the </a:t>
            </a:r>
            <a:r>
              <a:rPr lang="en-US" sz="2000" b="1" dirty="0" smtClean="0">
                <a:solidFill>
                  <a:srgbClr val="0070C0"/>
                </a:solidFill>
              </a:rPr>
              <a:t>WB Transportation App Challenge</a:t>
            </a:r>
            <a:r>
              <a:rPr lang="en-US" sz="2000" dirty="0" smtClean="0">
                <a:solidFill>
                  <a:srgbClr val="0070C0"/>
                </a:solidFill>
              </a:rPr>
              <a:t>, 2011, Egypt.</a:t>
            </a:r>
          </a:p>
          <a:p>
            <a:pPr lvl="1">
              <a:spcAft>
                <a:spcPts val="600"/>
              </a:spcAft>
            </a:pPr>
            <a:r>
              <a:rPr lang="en-US" sz="2000" b="1" dirty="0" smtClean="0">
                <a:solidFill>
                  <a:srgbClr val="0070C0"/>
                </a:solidFill>
              </a:rPr>
              <a:t>Monitoring success stories </a:t>
            </a:r>
            <a:r>
              <a:rPr lang="en-US" sz="2000" dirty="0" smtClean="0">
                <a:solidFill>
                  <a:srgbClr val="0070C0"/>
                </a:solidFill>
              </a:rPr>
              <a:t>in </a:t>
            </a:r>
            <a:r>
              <a:rPr lang="en-US" sz="2000" dirty="0" err="1" smtClean="0">
                <a:solidFill>
                  <a:srgbClr val="0070C0"/>
                </a:solidFill>
              </a:rPr>
              <a:t>Sust</a:t>
            </a:r>
            <a:r>
              <a:rPr lang="en-US" sz="2000" dirty="0" smtClean="0">
                <a:solidFill>
                  <a:srgbClr val="0070C0"/>
                </a:solidFill>
              </a:rPr>
              <a:t>. Transportation in the contexts of Green Economy, SCP, and Green ICT, through studies and projects implemented.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solidFill>
                  <a:srgbClr val="0070C0"/>
                </a:solidFill>
              </a:rPr>
              <a:t>Member of UNEP-Led </a:t>
            </a:r>
            <a:r>
              <a:rPr lang="en-US" sz="2000" b="1" dirty="0" smtClean="0">
                <a:solidFill>
                  <a:srgbClr val="0070C0"/>
                </a:solidFill>
              </a:rPr>
              <a:t>Partnership for Cleaner Fuels and Vehicles </a:t>
            </a:r>
            <a:r>
              <a:rPr lang="en-US" sz="2000" dirty="0" smtClean="0">
                <a:solidFill>
                  <a:srgbClr val="0070C0"/>
                </a:solidFill>
              </a:rPr>
              <a:t>(PCFV) and host of its </a:t>
            </a:r>
            <a:r>
              <a:rPr lang="en-US" sz="2000" b="1" dirty="0" smtClean="0">
                <a:solidFill>
                  <a:srgbClr val="0070C0"/>
                </a:solidFill>
              </a:rPr>
              <a:t>2010 forum.		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solidFill>
                  <a:srgbClr val="0070C0"/>
                </a:solidFill>
              </a:rPr>
              <a:t>Currently conducting study on Cleaner Fuels and Vehicles in the Arab region.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867400" y="5029200"/>
            <a:ext cx="2209800" cy="1371600"/>
            <a:chOff x="4689231" y="5076092"/>
            <a:chExt cx="2209800" cy="1524000"/>
          </a:xfrm>
        </p:grpSpPr>
        <p:sp>
          <p:nvSpPr>
            <p:cNvPr id="5" name="Rectangle 4"/>
            <p:cNvSpPr/>
            <p:nvPr/>
          </p:nvSpPr>
          <p:spPr>
            <a:xfrm>
              <a:off x="4689231" y="5076092"/>
              <a:ext cx="2209800" cy="1524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5298" name="Picture 2" descr="cairo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00600" y="5181600"/>
              <a:ext cx="2000250" cy="1343026"/>
            </a:xfrm>
            <a:prstGeom prst="rect">
              <a:avLst/>
            </a:prstGeom>
            <a:noFill/>
          </p:spPr>
        </p:pic>
      </p:grpSp>
      <p:pic>
        <p:nvPicPr>
          <p:cNvPr id="55300" name="Picture 4" descr="http://www.epa.gov/international/air/PCFVvsm.jpg"/>
          <p:cNvPicPr>
            <a:picLocks noChangeAspect="1" noChangeArrowheads="1"/>
          </p:cNvPicPr>
          <p:nvPr/>
        </p:nvPicPr>
        <p:blipFill>
          <a:blip r:embed="rId4"/>
          <a:srcRect l="504" t="915"/>
          <a:stretch>
            <a:fillRect/>
          </a:stretch>
        </p:blipFill>
        <p:spPr bwMode="auto">
          <a:xfrm>
            <a:off x="1066800" y="5181600"/>
            <a:ext cx="1839461" cy="12377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7888"/>
            <a:ext cx="8229600" cy="1143000"/>
          </a:xfrm>
        </p:spPr>
        <p:txBody>
          <a:bodyPr/>
          <a:lstStyle/>
          <a:p>
            <a:r>
              <a:rPr lang="en-US" dirty="0" smtClean="0"/>
              <a:t>Key Activities in Transportation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2006: </a:t>
            </a:r>
            <a:r>
              <a:rPr lang="en-US" dirty="0" smtClean="0"/>
              <a:t>Policy Development Meeting for MENAWA on Cleaner Fuels &amp; Vehicles (CFV), Egypt.</a:t>
            </a:r>
          </a:p>
          <a:p>
            <a:r>
              <a:rPr lang="en-US" b="1" dirty="0" smtClean="0"/>
              <a:t>2008: </a:t>
            </a:r>
            <a:r>
              <a:rPr lang="en-US" dirty="0" smtClean="0"/>
              <a:t>GCC Policy Development Meeting for CFV, Bahrain.</a:t>
            </a:r>
          </a:p>
          <a:p>
            <a:r>
              <a:rPr lang="en-US" b="1" dirty="0" smtClean="0"/>
              <a:t>2010: </a:t>
            </a:r>
            <a:r>
              <a:rPr lang="en-US" dirty="0" smtClean="0"/>
              <a:t>Middle East CFV for Clean Air Policy Forum, Egypt: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Objectives: </a:t>
            </a:r>
            <a:r>
              <a:rPr lang="en-US" dirty="0" smtClean="0">
                <a:solidFill>
                  <a:srgbClr val="0070C0"/>
                </a:solidFill>
              </a:rPr>
              <a:t>Awareness &amp; facilitation to develop Roadmap for CFV.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Outcome: </a:t>
            </a:r>
            <a:r>
              <a:rPr lang="en-US" dirty="0" smtClean="0">
                <a:solidFill>
                  <a:srgbClr val="0070C0"/>
                </a:solidFill>
              </a:rPr>
              <a:t>Recommendations to Council of Arab Minister Responsible for the Environment (CAMRE); </a:t>
            </a:r>
            <a:r>
              <a:rPr lang="en-US" i="1" dirty="0" smtClean="0">
                <a:solidFill>
                  <a:srgbClr val="0070C0"/>
                </a:solidFill>
              </a:rPr>
              <a:t>key words: Legislation; Action Plan; Fuel Specs Guidelines.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Achievements noted in the 2010 Middle East Forum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fontScale="77500" lnSpcReduction="20000"/>
          </a:bodyPr>
          <a:lstStyle/>
          <a:p>
            <a:endParaRPr lang="en-US" dirty="0" smtClean="0">
              <a:latin typeface="+mj-lt"/>
            </a:endParaRPr>
          </a:p>
          <a:p>
            <a:r>
              <a:rPr lang="en-US" b="1" dirty="0" smtClean="0">
                <a:latin typeface="+mj-lt"/>
              </a:rPr>
              <a:t>Jordan, Tunisia &amp; Morocco gone </a:t>
            </a:r>
            <a:r>
              <a:rPr lang="en-US" b="1" dirty="0" smtClean="0">
                <a:solidFill>
                  <a:srgbClr val="0070C0"/>
                </a:solidFill>
                <a:latin typeface="+mj-lt"/>
              </a:rPr>
              <a:t>fully unleaded</a:t>
            </a:r>
          </a:p>
          <a:p>
            <a:r>
              <a:rPr lang="en-US" b="1" dirty="0" smtClean="0">
                <a:latin typeface="+mj-lt"/>
              </a:rPr>
              <a:t>Tunisia adopted </a:t>
            </a:r>
            <a:r>
              <a:rPr lang="en-US" b="1" dirty="0" smtClean="0">
                <a:solidFill>
                  <a:srgbClr val="0070C0"/>
                </a:solidFill>
                <a:latin typeface="+mj-lt"/>
              </a:rPr>
              <a:t>low-</a:t>
            </a:r>
            <a:r>
              <a:rPr lang="en-US" b="1" dirty="0" err="1" smtClean="0">
                <a:solidFill>
                  <a:srgbClr val="0070C0"/>
                </a:solidFill>
                <a:latin typeface="+mj-lt"/>
              </a:rPr>
              <a:t>sulphur</a:t>
            </a:r>
            <a:r>
              <a:rPr lang="en-US" b="1" dirty="0" smtClean="0">
                <a:solidFill>
                  <a:srgbClr val="0070C0"/>
                </a:solidFill>
                <a:latin typeface="+mj-lt"/>
              </a:rPr>
              <a:t> standards </a:t>
            </a:r>
            <a:r>
              <a:rPr lang="en-US" b="1" dirty="0" smtClean="0">
                <a:latin typeface="+mj-lt"/>
              </a:rPr>
              <a:t>(3,000pp &amp; 50ppm imports) from 5,000ppm</a:t>
            </a:r>
          </a:p>
          <a:p>
            <a:r>
              <a:rPr lang="en-US" b="1" dirty="0" smtClean="0">
                <a:latin typeface="+mj-lt"/>
              </a:rPr>
              <a:t>3 of the 18 countries in the region already have </a:t>
            </a:r>
            <a:r>
              <a:rPr lang="en-US" b="1" dirty="0" smtClean="0">
                <a:solidFill>
                  <a:srgbClr val="0070C0"/>
                </a:solidFill>
                <a:latin typeface="+mj-lt"/>
              </a:rPr>
              <a:t>50 </a:t>
            </a:r>
            <a:r>
              <a:rPr lang="en-US" b="1" dirty="0" err="1" smtClean="0">
                <a:solidFill>
                  <a:srgbClr val="0070C0"/>
                </a:solidFill>
                <a:latin typeface="+mj-lt"/>
              </a:rPr>
              <a:t>ppm</a:t>
            </a:r>
            <a:r>
              <a:rPr lang="en-US" b="1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Sulphur</a:t>
            </a:r>
            <a:r>
              <a:rPr lang="en-US" b="1" dirty="0" smtClean="0">
                <a:latin typeface="+mj-lt"/>
              </a:rPr>
              <a:t> in diesel:</a:t>
            </a:r>
          </a:p>
          <a:p>
            <a:pPr lvl="1"/>
            <a:r>
              <a:rPr lang="en-US" dirty="0" smtClean="0">
                <a:latin typeface="+mj-lt"/>
              </a:rPr>
              <a:t>Morocco, </a:t>
            </a:r>
          </a:p>
          <a:p>
            <a:pPr lvl="1"/>
            <a:r>
              <a:rPr lang="en-US" dirty="0" smtClean="0">
                <a:latin typeface="+mj-lt"/>
              </a:rPr>
              <a:t>Oman,</a:t>
            </a:r>
          </a:p>
          <a:p>
            <a:pPr lvl="1"/>
            <a:r>
              <a:rPr lang="en-US" dirty="0" smtClean="0">
                <a:latin typeface="+mj-lt"/>
              </a:rPr>
              <a:t>Israel</a:t>
            </a:r>
          </a:p>
          <a:p>
            <a:r>
              <a:rPr lang="en-US" b="1" dirty="0" smtClean="0">
                <a:latin typeface="+mj-lt"/>
              </a:rPr>
              <a:t>7  countries </a:t>
            </a:r>
            <a:r>
              <a:rPr lang="en-US" b="1" dirty="0" smtClean="0">
                <a:solidFill>
                  <a:srgbClr val="0070C0"/>
                </a:solidFill>
                <a:latin typeface="+mj-lt"/>
              </a:rPr>
              <a:t>set dates </a:t>
            </a:r>
            <a:r>
              <a:rPr lang="en-US" b="1" dirty="0" smtClean="0">
                <a:latin typeface="+mj-lt"/>
              </a:rPr>
              <a:t>to reach 50 </a:t>
            </a:r>
            <a:r>
              <a:rPr lang="en-US" b="1" dirty="0" err="1" smtClean="0">
                <a:latin typeface="+mj-lt"/>
              </a:rPr>
              <a:t>ppm</a:t>
            </a:r>
            <a:r>
              <a:rPr lang="en-US" b="1" dirty="0" smtClean="0">
                <a:latin typeface="+mj-lt"/>
              </a:rPr>
              <a:t> </a:t>
            </a:r>
            <a:r>
              <a:rPr lang="en-US" b="1" dirty="0" err="1" smtClean="0">
                <a:latin typeface="+mj-lt"/>
              </a:rPr>
              <a:t>Sulphur</a:t>
            </a:r>
            <a:r>
              <a:rPr lang="en-US" b="1" dirty="0" smtClean="0">
                <a:latin typeface="+mj-lt"/>
              </a:rPr>
              <a:t>: </a:t>
            </a:r>
          </a:p>
          <a:p>
            <a:pPr lvl="1"/>
            <a:r>
              <a:rPr lang="en-US" dirty="0" smtClean="0">
                <a:latin typeface="+mj-lt"/>
              </a:rPr>
              <a:t>Qatar &amp; UAE: 2010</a:t>
            </a:r>
          </a:p>
          <a:p>
            <a:pPr lvl="1"/>
            <a:r>
              <a:rPr lang="en-US" dirty="0" smtClean="0">
                <a:latin typeface="+mj-lt"/>
              </a:rPr>
              <a:t>Algeria, Tunisia &amp; Kuwait: 2013 </a:t>
            </a:r>
          </a:p>
          <a:p>
            <a:pPr lvl="1"/>
            <a:r>
              <a:rPr lang="en-US" dirty="0" smtClean="0">
                <a:latin typeface="+mj-lt"/>
              </a:rPr>
              <a:t>Saudi Arabia: 2014 </a:t>
            </a:r>
          </a:p>
          <a:p>
            <a:pPr lvl="1"/>
            <a:r>
              <a:rPr lang="en-US" dirty="0" smtClean="0">
                <a:latin typeface="+mj-lt"/>
              </a:rPr>
              <a:t>Syria: 2015</a:t>
            </a:r>
          </a:p>
          <a:p>
            <a:r>
              <a:rPr lang="en-US" b="1" dirty="0" smtClean="0">
                <a:latin typeface="+mj-lt"/>
              </a:rPr>
              <a:t>4 countries have Low-</a:t>
            </a:r>
            <a:r>
              <a:rPr lang="en-US" b="1" dirty="0" err="1" smtClean="0">
                <a:latin typeface="+mj-lt"/>
              </a:rPr>
              <a:t>Sulphur</a:t>
            </a:r>
            <a:r>
              <a:rPr lang="en-US" b="1" dirty="0" smtClean="0">
                <a:latin typeface="+mj-lt"/>
              </a:rPr>
              <a:t> Road Maps: Kuwait, Qatar, Saudi Arabia &amp; Syria</a:t>
            </a:r>
          </a:p>
          <a:p>
            <a:r>
              <a:rPr lang="en-US" b="1" dirty="0" smtClean="0">
                <a:latin typeface="+mj-lt"/>
              </a:rPr>
              <a:t>Remaining 9 have not set a timetable for low </a:t>
            </a:r>
            <a:r>
              <a:rPr lang="en-US" b="1" dirty="0" err="1" smtClean="0">
                <a:latin typeface="+mj-lt"/>
              </a:rPr>
              <a:t>sulphur</a:t>
            </a:r>
            <a:endParaRPr lang="en-US" b="1" dirty="0" smtClean="0">
              <a:latin typeface="+mj-lt"/>
            </a:endParaRPr>
          </a:p>
          <a:p>
            <a:r>
              <a:rPr lang="en-US" b="1" dirty="0" smtClean="0">
                <a:latin typeface="+mj-lt"/>
              </a:rPr>
              <a:t>4 countries are at 500 </a:t>
            </a:r>
            <a:r>
              <a:rPr lang="en-US" b="1" dirty="0" err="1" smtClean="0">
                <a:latin typeface="+mj-lt"/>
              </a:rPr>
              <a:t>ppm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3600"/>
            <a:ext cx="8153400" cy="1828800"/>
          </a:xfrm>
        </p:spPr>
        <p:txBody>
          <a:bodyPr>
            <a:noAutofit/>
          </a:bodyPr>
          <a:lstStyle/>
          <a:p>
            <a:pPr algn="ctr"/>
            <a:r>
              <a:rPr lang="en-US" sz="4400" b="0" dirty="0" smtClean="0"/>
              <a:t>Future areas of intervention: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ICT For Sustainable Transportation</a:t>
            </a:r>
            <a:endParaRPr lang="en-US" sz="44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5800" y="2971800"/>
            <a:ext cx="7854696" cy="838200"/>
          </a:xfrm>
          <a:prstGeom prst="rect">
            <a:avLst/>
          </a:prstGeom>
        </p:spPr>
        <p:txBody>
          <a:bodyPr vert="horz" lIns="0" rIns="18288">
            <a:noAutofit/>
          </a:bodyPr>
          <a:lstStyle/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What is sustainable transportation?</a:t>
            </a:r>
            <a:endParaRPr lang="en-US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Session xmlns="2e9458a7-cf77-4e38-a176-7c00460a51ce">1</Session>
    <Author0 xmlns="2e9458a7-cf77-4e38-a176-7c00460a51ce">Ahmed El-Dorghamy, MSc.</Author0>
    <Organization xmlns="2e9458a7-cf77-4e38-a176-7c00460a51ce">Strategic Concerns Programme (SCP), Centre for Environment and Development for the Arab Region &amp; Europe (CEDARE)</Organiz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DAEE60AB10F1439F7E4D68581AA2F8" ma:contentTypeVersion="6" ma:contentTypeDescription="Create a new document." ma:contentTypeScope="" ma:versionID="d77e90180329a6c74e4aed77bdfb5298">
  <xsd:schema xmlns:xsd="http://www.w3.org/2001/XMLSchema" xmlns:xs="http://www.w3.org/2001/XMLSchema" xmlns:p="http://schemas.microsoft.com/office/2006/metadata/properties" xmlns:ns1="http://schemas.microsoft.com/sharepoint/v3" xmlns:ns2="2e9458a7-cf77-4e38-a176-7c00460a51ce" xmlns:ns3="07f874d8-1985-4211-bd75-0b16975e87a8" targetNamespace="http://schemas.microsoft.com/office/2006/metadata/properties" ma:root="true" ma:fieldsID="d1a45afbb746a96cdb01e4d47f085c9b" ns1:_="" ns2:_="" ns3:_="">
    <xsd:import namespace="http://schemas.microsoft.com/sharepoint/v3"/>
    <xsd:import namespace="2e9458a7-cf77-4e38-a176-7c00460a51ce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ession" minOccurs="0"/>
                <xsd:element ref="ns2:Author0" minOccurs="0"/>
                <xsd:element ref="ns2:Organization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458a7-cf77-4e38-a176-7c00460a51ce" elementFormDefault="qualified">
    <xsd:import namespace="http://schemas.microsoft.com/office/2006/documentManagement/types"/>
    <xsd:import namespace="http://schemas.microsoft.com/office/infopath/2007/PartnerControls"/>
    <xsd:element name="Session" ma:index="10" nillable="true" ma:displayName="Session" ma:internalName="Session">
      <xsd:simpleType>
        <xsd:restriction base="dms:Number"/>
      </xsd:simpleType>
    </xsd:element>
    <xsd:element name="Author0" ma:index="11" nillable="true" ma:displayName="Author" ma:internalName="Author0">
      <xsd:simpleType>
        <xsd:restriction base="dms:Text">
          <xsd:maxLength value="255"/>
        </xsd:restriction>
      </xsd:simpleType>
    </xsd:element>
    <xsd:element name="Organization" ma:index="12" nillable="true" ma:displayName="Organization" ma:internalName="Organiza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69DB20-30C9-463A-BAEC-F1FBE70FD24A}"/>
</file>

<file path=customXml/itemProps2.xml><?xml version="1.0" encoding="utf-8"?>
<ds:datastoreItem xmlns:ds="http://schemas.openxmlformats.org/officeDocument/2006/customXml" ds:itemID="{FD8EEF4C-F093-4F4A-A95D-930DCF4826B1}"/>
</file>

<file path=customXml/itemProps3.xml><?xml version="1.0" encoding="utf-8"?>
<ds:datastoreItem xmlns:ds="http://schemas.openxmlformats.org/officeDocument/2006/customXml" ds:itemID="{C087DD7A-F411-4695-AF77-11A45B760DF1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1935</TotalTime>
  <Words>1394</Words>
  <Application>Microsoft Office PowerPoint</Application>
  <PresentationFormat>On-screen Show (4:3)</PresentationFormat>
  <Paragraphs>165</Paragraphs>
  <Slides>21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ICT For Sustainable Transportation</vt:lpstr>
      <vt:lpstr>CEDARE – Center for Environment &amp; Development for the Arab Region &amp; Europe</vt:lpstr>
      <vt:lpstr>Slide 3</vt:lpstr>
      <vt:lpstr>Slide 4</vt:lpstr>
      <vt:lpstr>Key Activities in Transportation</vt:lpstr>
      <vt:lpstr>Slide 6</vt:lpstr>
      <vt:lpstr>Achievements noted in the 2010 Middle East Forum </vt:lpstr>
      <vt:lpstr>Future areas of intervention:  ICT For Sustainable Transportation</vt:lpstr>
      <vt:lpstr>What is sustainable transportation?</vt:lpstr>
      <vt:lpstr>...Vision for beyond efficiency interventions Paradigm shift: The A-S-I concept   </vt:lpstr>
      <vt:lpstr>Why the urgency of interventions for sustainable transportation?</vt:lpstr>
      <vt:lpstr>How does ICT serve sustainable Transport?</vt:lpstr>
      <vt:lpstr>Slide 13</vt:lpstr>
      <vt:lpstr>Main services of ITS</vt:lpstr>
      <vt:lpstr>Slide 15</vt:lpstr>
      <vt:lpstr>Examples of applications</vt:lpstr>
      <vt:lpstr>Examples of applications</vt:lpstr>
      <vt:lpstr>Slide 18</vt:lpstr>
      <vt:lpstr>How to plan for interventions?</vt:lpstr>
      <vt:lpstr>ITS Strategic plan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ICT For Sustainable Transportation</dc:title>
  <dc:creator>acer</dc:creator>
  <cp:lastModifiedBy>acer</cp:lastModifiedBy>
  <cp:revision>80</cp:revision>
  <dcterms:created xsi:type="dcterms:W3CDTF">2006-08-16T00:00:00Z</dcterms:created>
  <dcterms:modified xsi:type="dcterms:W3CDTF">2013-10-23T10:13:19Z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0x01010062DAEE60AB10F1439F7E4D68581AA2F8</vt:lpwstr>
  </property>
  <property fmtid="{D5CDD505-2E9C-101B-9397-08002B2CF9AE}" pid="3" name="Order">
    <vt:r8>3700</vt:r8>
  </property>
  <property fmtid="{D5CDD505-2E9C-101B-9397-08002B2CF9AE}" pid="4" name="PresentationName">
    <vt:lpwstr>ICT For Sustainable Transportation</vt:lpwstr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