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77" r:id="rId2"/>
    <p:sldId id="378" r:id="rId3"/>
    <p:sldId id="389" r:id="rId4"/>
    <p:sldId id="391" r:id="rId5"/>
    <p:sldId id="392" r:id="rId6"/>
    <p:sldId id="393" r:id="rId7"/>
    <p:sldId id="396" r:id="rId8"/>
    <p:sldId id="394" r:id="rId9"/>
    <p:sldId id="397" r:id="rId10"/>
    <p:sldId id="399" r:id="rId11"/>
    <p:sldId id="380" r:id="rId12"/>
    <p:sldId id="383" r:id="rId13"/>
    <p:sldId id="385" r:id="rId14"/>
    <p:sldId id="384" r:id="rId15"/>
    <p:sldId id="386" r:id="rId16"/>
    <p:sldId id="387" r:id="rId17"/>
    <p:sldId id="388" r:id="rId18"/>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CCC"/>
    <a:srgbClr val="0F9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6" autoAdjust="0"/>
    <p:restoredTop sz="75875" autoAdjust="0"/>
  </p:normalViewPr>
  <p:slideViewPr>
    <p:cSldViewPr snapToGrid="0" showGuides="1">
      <p:cViewPr varScale="1">
        <p:scale>
          <a:sx n="77" d="100"/>
          <a:sy n="77" d="100"/>
        </p:scale>
        <p:origin x="237" y="40"/>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CCBA943E-DDF9-4899-B870-A233EE2279F6}" type="datetimeFigureOut">
              <a:rPr lang="en-GB" smtClean="0"/>
              <a:t>11/07/2017</a:t>
            </a:fld>
            <a:endParaRPr lang="en-GB"/>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6D65EC06-E8C5-4544-B8DF-42B563755FD9}" type="slidenum">
              <a:rPr lang="en-GB" smtClean="0"/>
              <a:t>‹#›</a:t>
            </a:fld>
            <a:endParaRPr lang="en-GB"/>
          </a:p>
        </p:txBody>
      </p:sp>
    </p:spTree>
    <p:extLst>
      <p:ext uri="{BB962C8B-B14F-4D97-AF65-F5344CB8AC3E}">
        <p14:creationId xmlns:p14="http://schemas.microsoft.com/office/powerpoint/2010/main" val="3576825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74B0C4F4-A186-4C13-8E85-1B7149B65718}" type="datetimeFigureOut">
              <a:rPr lang="en-US" smtClean="0"/>
              <a:t>7/11/2017</a:t>
            </a:fld>
            <a:endParaRPr lang="en-US"/>
          </a:p>
        </p:txBody>
      </p:sp>
      <p:sp>
        <p:nvSpPr>
          <p:cNvPr id="4" name="Slide Image Placeholder 3"/>
          <p:cNvSpPr>
            <a:spLocks noGrp="1" noRot="1" noChangeAspect="1"/>
          </p:cNvSpPr>
          <p:nvPr>
            <p:ph type="sldImg" idx="2"/>
          </p:nvPr>
        </p:nvSpPr>
        <p:spPr>
          <a:xfrm>
            <a:off x="438150" y="1235075"/>
            <a:ext cx="5921375" cy="3332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2E5C51F3-D1E6-4E74-8EC3-F09FA4F68323}" type="slidenum">
              <a:rPr lang="en-US" smtClean="0"/>
              <a:t>‹#›</a:t>
            </a:fld>
            <a:endParaRPr lang="en-US"/>
          </a:p>
        </p:txBody>
      </p:sp>
    </p:spTree>
    <p:extLst>
      <p:ext uri="{BB962C8B-B14F-4D97-AF65-F5344CB8AC3E}">
        <p14:creationId xmlns:p14="http://schemas.microsoft.com/office/powerpoint/2010/main" val="330715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sz="1100" dirty="0" smtClean="0">
              <a:latin typeface="Arial" panose="020B0604020202020204" pitchFamily="34" charset="0"/>
            </a:endParaRPr>
          </a:p>
        </p:txBody>
      </p:sp>
      <p:sp>
        <p:nvSpPr>
          <p:cNvPr id="10244" name="Slide Number Placeholder 3"/>
          <p:cNvSpPr>
            <a:spLocks noGrp="1"/>
          </p:cNvSpPr>
          <p:nvPr>
            <p:ph type="sldNum" sz="quarter" idx="5"/>
          </p:nvPr>
        </p:nvSpPr>
        <p:spPr>
          <a:noFill/>
        </p:spPr>
        <p:txBody>
          <a:bodyPr/>
          <a:lstStyle>
            <a:lvl1pPr>
              <a:defRPr sz="1600">
                <a:solidFill>
                  <a:schemeClr val="bg1"/>
                </a:solidFill>
                <a:latin typeface="Times New Roman" panose="02020603050405020304" pitchFamily="18" charset="0"/>
              </a:defRPr>
            </a:lvl1pPr>
            <a:lvl2pPr marL="742950" indent="-285750">
              <a:defRPr sz="1600">
                <a:solidFill>
                  <a:schemeClr val="bg1"/>
                </a:solidFill>
                <a:latin typeface="Times New Roman" panose="02020603050405020304" pitchFamily="18" charset="0"/>
              </a:defRPr>
            </a:lvl2pPr>
            <a:lvl3pPr marL="1143000" indent="-228600">
              <a:defRPr sz="1600">
                <a:solidFill>
                  <a:schemeClr val="bg1"/>
                </a:solidFill>
                <a:latin typeface="Times New Roman" panose="02020603050405020304" pitchFamily="18" charset="0"/>
              </a:defRPr>
            </a:lvl3pPr>
            <a:lvl4pPr marL="1600200" indent="-228600">
              <a:defRPr sz="1600">
                <a:solidFill>
                  <a:schemeClr val="bg1"/>
                </a:solidFill>
                <a:latin typeface="Times New Roman" panose="02020603050405020304" pitchFamily="18" charset="0"/>
              </a:defRPr>
            </a:lvl4pPr>
            <a:lvl5pPr marL="2057400" indent="-228600">
              <a:defRPr sz="1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defRPr>
            </a:lvl9pPr>
          </a:lstStyle>
          <a:p>
            <a:fld id="{505AE476-EF83-4566-BB40-89777756E0C5}" type="slidenum">
              <a:rPr lang="en-US" altLang="en-US" sz="1200" smtClean="0">
                <a:solidFill>
                  <a:schemeClr val="tx1"/>
                </a:solidFill>
                <a:latin typeface="Verdana" panose="020B0604030504040204" pitchFamily="34" charset="0"/>
              </a:rPr>
              <a:pPr/>
              <a:t>1</a:t>
            </a:fld>
            <a:endParaRPr lang="en-US" altLang="en-US" sz="1200" smtClean="0">
              <a:solidFill>
                <a:schemeClr val="tx1"/>
              </a:solidFill>
              <a:latin typeface="Verdana" panose="020B0604030504040204" pitchFamily="34" charset="0"/>
            </a:endParaRPr>
          </a:p>
        </p:txBody>
      </p:sp>
    </p:spTree>
    <p:extLst>
      <p:ext uri="{BB962C8B-B14F-4D97-AF65-F5344CB8AC3E}">
        <p14:creationId xmlns:p14="http://schemas.microsoft.com/office/powerpoint/2010/main" val="218405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GB" altLang="en-US" dirty="0" smtClean="0"/>
          </a:p>
        </p:txBody>
      </p:sp>
      <p:sp>
        <p:nvSpPr>
          <p:cNvPr id="12292" name="Slide Number Placeholder 3"/>
          <p:cNvSpPr>
            <a:spLocks noGrp="1"/>
          </p:cNvSpPr>
          <p:nvPr>
            <p:ph type="sldNum" sz="quarter" idx="5"/>
          </p:nvPr>
        </p:nvSpPr>
        <p:spPr>
          <a:noFill/>
        </p:spPr>
        <p:txBody>
          <a:bodyPr/>
          <a:lstStyle>
            <a:lvl1pPr>
              <a:defRPr sz="1600">
                <a:solidFill>
                  <a:schemeClr val="bg1"/>
                </a:solidFill>
                <a:latin typeface="Times New Roman" panose="02020603050405020304" pitchFamily="18" charset="0"/>
              </a:defRPr>
            </a:lvl1pPr>
            <a:lvl2pPr marL="742950" indent="-285750">
              <a:defRPr sz="1600">
                <a:solidFill>
                  <a:schemeClr val="bg1"/>
                </a:solidFill>
                <a:latin typeface="Times New Roman" panose="02020603050405020304" pitchFamily="18" charset="0"/>
              </a:defRPr>
            </a:lvl2pPr>
            <a:lvl3pPr marL="1143000" indent="-228600">
              <a:defRPr sz="1600">
                <a:solidFill>
                  <a:schemeClr val="bg1"/>
                </a:solidFill>
                <a:latin typeface="Times New Roman" panose="02020603050405020304" pitchFamily="18" charset="0"/>
              </a:defRPr>
            </a:lvl3pPr>
            <a:lvl4pPr marL="1600200" indent="-228600">
              <a:defRPr sz="1600">
                <a:solidFill>
                  <a:schemeClr val="bg1"/>
                </a:solidFill>
                <a:latin typeface="Times New Roman" panose="02020603050405020304" pitchFamily="18" charset="0"/>
              </a:defRPr>
            </a:lvl4pPr>
            <a:lvl5pPr marL="2057400" indent="-228600">
              <a:defRPr sz="1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defRPr>
            </a:lvl9pPr>
          </a:lstStyle>
          <a:p>
            <a:fld id="{F27B89F4-699B-4FE4-908A-A961CA44AC34}" type="slidenum">
              <a:rPr lang="en-US" altLang="en-US" sz="1200" smtClean="0">
                <a:solidFill>
                  <a:schemeClr val="tx1"/>
                </a:solidFill>
                <a:latin typeface="Verdana" panose="020B0604030504040204" pitchFamily="34" charset="0"/>
              </a:rPr>
              <a:pPr/>
              <a:t>2</a:t>
            </a:fld>
            <a:endParaRPr lang="en-US" altLang="en-US" sz="1200" smtClean="0">
              <a:solidFill>
                <a:schemeClr val="tx1"/>
              </a:solidFill>
              <a:latin typeface="Verdana" panose="020B0604030504040204" pitchFamily="34" charset="0"/>
            </a:endParaRPr>
          </a:p>
        </p:txBody>
      </p:sp>
    </p:spTree>
    <p:extLst>
      <p:ext uri="{BB962C8B-B14F-4D97-AF65-F5344CB8AC3E}">
        <p14:creationId xmlns:p14="http://schemas.microsoft.com/office/powerpoint/2010/main" val="4172984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CA" dirty="0" smtClean="0">
              <a:latin typeface="+mn-lt"/>
              <a:cs typeface="+mn-cs"/>
            </a:endParaRPr>
          </a:p>
        </p:txBody>
      </p:sp>
      <p:sp>
        <p:nvSpPr>
          <p:cNvPr id="16388" name="Slide Number Placeholder 3"/>
          <p:cNvSpPr>
            <a:spLocks noGrp="1"/>
          </p:cNvSpPr>
          <p:nvPr>
            <p:ph type="sldNum" sz="quarter" idx="5"/>
          </p:nvPr>
        </p:nvSpPr>
        <p:spPr>
          <a:noFill/>
        </p:spPr>
        <p:txBody>
          <a:bodyPr/>
          <a:lstStyle>
            <a:lvl1pPr>
              <a:defRPr sz="1600">
                <a:solidFill>
                  <a:schemeClr val="bg1"/>
                </a:solidFill>
                <a:latin typeface="Times New Roman" panose="02020603050405020304" pitchFamily="18" charset="0"/>
              </a:defRPr>
            </a:lvl1pPr>
            <a:lvl2pPr marL="742950" indent="-285750">
              <a:defRPr sz="1600">
                <a:solidFill>
                  <a:schemeClr val="bg1"/>
                </a:solidFill>
                <a:latin typeface="Times New Roman" panose="02020603050405020304" pitchFamily="18" charset="0"/>
              </a:defRPr>
            </a:lvl2pPr>
            <a:lvl3pPr marL="1143000" indent="-228600">
              <a:defRPr sz="1600">
                <a:solidFill>
                  <a:schemeClr val="bg1"/>
                </a:solidFill>
                <a:latin typeface="Times New Roman" panose="02020603050405020304" pitchFamily="18" charset="0"/>
              </a:defRPr>
            </a:lvl3pPr>
            <a:lvl4pPr marL="1600200" indent="-228600">
              <a:defRPr sz="1600">
                <a:solidFill>
                  <a:schemeClr val="bg1"/>
                </a:solidFill>
                <a:latin typeface="Times New Roman" panose="02020603050405020304" pitchFamily="18" charset="0"/>
              </a:defRPr>
            </a:lvl4pPr>
            <a:lvl5pPr marL="2057400" indent="-228600">
              <a:defRPr sz="1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defRPr>
            </a:lvl9pPr>
          </a:lstStyle>
          <a:p>
            <a:fld id="{E6C1BD6F-8142-4C7C-98BE-35DAF8498501}" type="slidenum">
              <a:rPr lang="en-US" altLang="en-US" sz="1200" smtClean="0">
                <a:solidFill>
                  <a:schemeClr val="tx1"/>
                </a:solidFill>
                <a:latin typeface="Verdana" panose="020B0604030504040204" pitchFamily="34" charset="0"/>
              </a:rPr>
              <a:pPr/>
              <a:t>11</a:t>
            </a:fld>
            <a:endParaRPr lang="en-US" altLang="en-US" sz="1200" smtClean="0">
              <a:solidFill>
                <a:schemeClr val="tx1"/>
              </a:solidFill>
              <a:latin typeface="Verdana" panose="020B0604030504040204" pitchFamily="34" charset="0"/>
            </a:endParaRPr>
          </a:p>
        </p:txBody>
      </p:sp>
    </p:spTree>
    <p:extLst>
      <p:ext uri="{BB962C8B-B14F-4D97-AF65-F5344CB8AC3E}">
        <p14:creationId xmlns:p14="http://schemas.microsoft.com/office/powerpoint/2010/main" val="150245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lvl="1">
              <a:defRPr/>
            </a:pPr>
            <a:r>
              <a:rPr lang="en-US" altLang="en-US" sz="3200" b="1" dirty="0" smtClean="0">
                <a:solidFill>
                  <a:srgbClr val="0070C0"/>
                </a:solidFill>
              </a:rPr>
              <a:t>Vision and Strategy</a:t>
            </a:r>
          </a:p>
          <a:p>
            <a:pPr lvl="2">
              <a:defRPr/>
            </a:pPr>
            <a:r>
              <a:rPr lang="en-US" altLang="en-US" sz="2800" b="1" dirty="0" smtClean="0">
                <a:solidFill>
                  <a:srgbClr val="0070C0"/>
                </a:solidFill>
              </a:rPr>
              <a:t>Digital Agenda – ARCTEL/Trinidad</a:t>
            </a:r>
          </a:p>
          <a:p>
            <a:pPr lvl="2">
              <a:defRPr/>
            </a:pPr>
            <a:r>
              <a:rPr lang="en-US" altLang="en-US" sz="2800" b="1" dirty="0" smtClean="0">
                <a:solidFill>
                  <a:srgbClr val="0070C0"/>
                </a:solidFill>
              </a:rPr>
              <a:t>UAS for SDGs – ITU projects</a:t>
            </a:r>
          </a:p>
          <a:p>
            <a:pPr lvl="1">
              <a:defRPr/>
            </a:pPr>
            <a:r>
              <a:rPr lang="en-US" altLang="en-US" sz="3200" b="1" dirty="0" smtClean="0">
                <a:solidFill>
                  <a:srgbClr val="0070C0"/>
                </a:solidFill>
              </a:rPr>
              <a:t>Connectivity</a:t>
            </a:r>
            <a:r>
              <a:rPr lang="en-US" altLang="en-US" sz="2800" b="1" dirty="0" smtClean="0">
                <a:solidFill>
                  <a:srgbClr val="0070C0"/>
                </a:solidFill>
              </a:rPr>
              <a:t>:</a:t>
            </a:r>
          </a:p>
          <a:p>
            <a:pPr lvl="2">
              <a:defRPr/>
            </a:pPr>
            <a:r>
              <a:rPr lang="en-US" altLang="en-US" sz="2800" b="1" dirty="0" smtClean="0">
                <a:solidFill>
                  <a:srgbClr val="0070C0"/>
                </a:solidFill>
              </a:rPr>
              <a:t>Access to International Fiber</a:t>
            </a:r>
          </a:p>
          <a:p>
            <a:pPr lvl="2">
              <a:defRPr/>
            </a:pPr>
            <a:r>
              <a:rPr lang="en-US" altLang="en-US" sz="2800" b="1" dirty="0" smtClean="0">
                <a:solidFill>
                  <a:srgbClr val="0070C0"/>
                </a:solidFill>
              </a:rPr>
              <a:t>IXPs </a:t>
            </a:r>
          </a:p>
          <a:p>
            <a:pPr lvl="1">
              <a:defRPr/>
            </a:pPr>
            <a:r>
              <a:rPr lang="en-US" altLang="en-US" sz="3200" b="1" dirty="0" smtClean="0">
                <a:solidFill>
                  <a:srgbClr val="0070C0"/>
                </a:solidFill>
              </a:rPr>
              <a:t>Affordability</a:t>
            </a:r>
          </a:p>
          <a:p>
            <a:pPr lvl="2">
              <a:defRPr/>
            </a:pPr>
            <a:r>
              <a:rPr lang="en-US" altLang="en-US" sz="2800" b="1" dirty="0" smtClean="0">
                <a:solidFill>
                  <a:srgbClr val="0070C0"/>
                </a:solidFill>
              </a:rPr>
              <a:t>IMR </a:t>
            </a:r>
          </a:p>
          <a:p>
            <a:pPr lvl="1">
              <a:defRPr/>
            </a:pPr>
            <a:endParaRPr lang="en-US" altLang="en-US" sz="3200" b="1" dirty="0" smtClean="0">
              <a:solidFill>
                <a:srgbClr val="0070C0"/>
              </a:solidFill>
            </a:endParaRPr>
          </a:p>
          <a:p>
            <a:pPr lvl="1">
              <a:defRPr/>
            </a:pPr>
            <a:r>
              <a:rPr lang="en-US" altLang="en-US" sz="3200" b="1" dirty="0" smtClean="0">
                <a:solidFill>
                  <a:srgbClr val="0070C0"/>
                </a:solidFill>
              </a:rPr>
              <a:t>What can RAs do to help?</a:t>
            </a:r>
          </a:p>
          <a:p>
            <a:pPr lvl="1">
              <a:defRPr/>
            </a:pPr>
            <a:r>
              <a:rPr lang="en-US" altLang="en-US" sz="3200" b="1" dirty="0" smtClean="0">
                <a:solidFill>
                  <a:srgbClr val="0070C0"/>
                </a:solidFill>
              </a:rPr>
              <a:t>What can ITU do to help?</a:t>
            </a:r>
          </a:p>
          <a:p>
            <a:pPr>
              <a:defRPr/>
            </a:pPr>
            <a:endParaRPr lang="en-CA" dirty="0" smtClean="0">
              <a:latin typeface="+mn-lt"/>
              <a:cs typeface="+mn-cs"/>
            </a:endParaRPr>
          </a:p>
        </p:txBody>
      </p:sp>
      <p:sp>
        <p:nvSpPr>
          <p:cNvPr id="16388" name="Slide Number Placeholder 3"/>
          <p:cNvSpPr>
            <a:spLocks noGrp="1"/>
          </p:cNvSpPr>
          <p:nvPr>
            <p:ph type="sldNum" sz="quarter" idx="5"/>
          </p:nvPr>
        </p:nvSpPr>
        <p:spPr>
          <a:noFill/>
        </p:spPr>
        <p:txBody>
          <a:bodyPr/>
          <a:lstStyle>
            <a:lvl1pPr>
              <a:defRPr sz="1600">
                <a:solidFill>
                  <a:schemeClr val="bg1"/>
                </a:solidFill>
                <a:latin typeface="Times New Roman" panose="02020603050405020304" pitchFamily="18" charset="0"/>
              </a:defRPr>
            </a:lvl1pPr>
            <a:lvl2pPr marL="742950" indent="-285750">
              <a:defRPr sz="1600">
                <a:solidFill>
                  <a:schemeClr val="bg1"/>
                </a:solidFill>
                <a:latin typeface="Times New Roman" panose="02020603050405020304" pitchFamily="18" charset="0"/>
              </a:defRPr>
            </a:lvl2pPr>
            <a:lvl3pPr marL="1143000" indent="-228600">
              <a:defRPr sz="1600">
                <a:solidFill>
                  <a:schemeClr val="bg1"/>
                </a:solidFill>
                <a:latin typeface="Times New Roman" panose="02020603050405020304" pitchFamily="18" charset="0"/>
              </a:defRPr>
            </a:lvl3pPr>
            <a:lvl4pPr marL="1600200" indent="-228600">
              <a:defRPr sz="1600">
                <a:solidFill>
                  <a:schemeClr val="bg1"/>
                </a:solidFill>
                <a:latin typeface="Times New Roman" panose="02020603050405020304" pitchFamily="18" charset="0"/>
              </a:defRPr>
            </a:lvl4pPr>
            <a:lvl5pPr marL="2057400" indent="-228600">
              <a:defRPr sz="1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defRPr>
            </a:lvl9pPr>
          </a:lstStyle>
          <a:p>
            <a:fld id="{E6C1BD6F-8142-4C7C-98BE-35DAF8498501}" type="slidenum">
              <a:rPr lang="en-US" altLang="en-US" sz="1200" smtClean="0">
                <a:solidFill>
                  <a:schemeClr val="tx1"/>
                </a:solidFill>
                <a:latin typeface="Verdana" panose="020B0604030504040204" pitchFamily="34" charset="0"/>
              </a:rPr>
              <a:pPr/>
              <a:t>12</a:t>
            </a:fld>
            <a:endParaRPr lang="en-US" altLang="en-US" sz="1200" smtClean="0">
              <a:solidFill>
                <a:schemeClr val="tx1"/>
              </a:solidFill>
              <a:latin typeface="Verdana" panose="020B0604030504040204" pitchFamily="34" charset="0"/>
            </a:endParaRPr>
          </a:p>
        </p:txBody>
      </p:sp>
    </p:spTree>
    <p:extLst>
      <p:ext uri="{BB962C8B-B14F-4D97-AF65-F5344CB8AC3E}">
        <p14:creationId xmlns:p14="http://schemas.microsoft.com/office/powerpoint/2010/main" val="1779269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lvl="1">
              <a:defRPr/>
            </a:pPr>
            <a:r>
              <a:rPr lang="en-US" altLang="en-US" sz="3200" b="1" dirty="0" smtClean="0">
                <a:solidFill>
                  <a:srgbClr val="0070C0"/>
                </a:solidFill>
              </a:rPr>
              <a:t>Vision and Strategy</a:t>
            </a:r>
          </a:p>
          <a:p>
            <a:pPr lvl="2">
              <a:defRPr/>
            </a:pPr>
            <a:r>
              <a:rPr lang="en-US" altLang="en-US" sz="2800" b="1" dirty="0" smtClean="0">
                <a:solidFill>
                  <a:srgbClr val="0070C0"/>
                </a:solidFill>
              </a:rPr>
              <a:t>Digital Agenda – ARCTEL/Trinidad</a:t>
            </a:r>
          </a:p>
          <a:p>
            <a:pPr lvl="2">
              <a:defRPr/>
            </a:pPr>
            <a:r>
              <a:rPr lang="en-US" altLang="en-US" sz="2800" b="1" dirty="0" smtClean="0">
                <a:solidFill>
                  <a:srgbClr val="0070C0"/>
                </a:solidFill>
              </a:rPr>
              <a:t>UAS for SDGs – ITU projects</a:t>
            </a:r>
          </a:p>
          <a:p>
            <a:pPr lvl="1">
              <a:defRPr/>
            </a:pPr>
            <a:r>
              <a:rPr lang="en-US" altLang="en-US" sz="3200" b="1" dirty="0" smtClean="0">
                <a:solidFill>
                  <a:srgbClr val="0070C0"/>
                </a:solidFill>
              </a:rPr>
              <a:t>Connectivity</a:t>
            </a:r>
            <a:r>
              <a:rPr lang="en-US" altLang="en-US" sz="2800" b="1" dirty="0" smtClean="0">
                <a:solidFill>
                  <a:srgbClr val="0070C0"/>
                </a:solidFill>
              </a:rPr>
              <a:t>:</a:t>
            </a:r>
          </a:p>
          <a:p>
            <a:pPr lvl="2">
              <a:defRPr/>
            </a:pPr>
            <a:r>
              <a:rPr lang="en-US" altLang="en-US" sz="2800" b="1" dirty="0" smtClean="0">
                <a:solidFill>
                  <a:srgbClr val="0070C0"/>
                </a:solidFill>
              </a:rPr>
              <a:t>Access to International Fiber</a:t>
            </a:r>
          </a:p>
          <a:p>
            <a:pPr lvl="2">
              <a:defRPr/>
            </a:pPr>
            <a:r>
              <a:rPr lang="en-US" altLang="en-US" sz="2800" b="1" dirty="0" smtClean="0">
                <a:solidFill>
                  <a:srgbClr val="0070C0"/>
                </a:solidFill>
              </a:rPr>
              <a:t>IXPs </a:t>
            </a:r>
          </a:p>
          <a:p>
            <a:pPr lvl="1">
              <a:defRPr/>
            </a:pPr>
            <a:r>
              <a:rPr lang="en-US" altLang="en-US" sz="3200" b="1" dirty="0" smtClean="0">
                <a:solidFill>
                  <a:srgbClr val="0070C0"/>
                </a:solidFill>
              </a:rPr>
              <a:t>Affordability</a:t>
            </a:r>
          </a:p>
          <a:p>
            <a:pPr lvl="2">
              <a:defRPr/>
            </a:pPr>
            <a:r>
              <a:rPr lang="en-US" altLang="en-US" sz="2800" b="1" dirty="0" smtClean="0">
                <a:solidFill>
                  <a:srgbClr val="0070C0"/>
                </a:solidFill>
              </a:rPr>
              <a:t>IMR </a:t>
            </a:r>
          </a:p>
          <a:p>
            <a:pPr lvl="1">
              <a:defRPr/>
            </a:pPr>
            <a:endParaRPr lang="en-US" altLang="en-US" sz="3200" b="1" dirty="0" smtClean="0">
              <a:solidFill>
                <a:srgbClr val="0070C0"/>
              </a:solidFill>
            </a:endParaRPr>
          </a:p>
          <a:p>
            <a:pPr lvl="1">
              <a:defRPr/>
            </a:pPr>
            <a:r>
              <a:rPr lang="en-US" altLang="en-US" sz="3200" b="1" dirty="0" smtClean="0">
                <a:solidFill>
                  <a:srgbClr val="0070C0"/>
                </a:solidFill>
              </a:rPr>
              <a:t>What can RAs do to help?</a:t>
            </a:r>
          </a:p>
          <a:p>
            <a:pPr lvl="1">
              <a:defRPr/>
            </a:pPr>
            <a:r>
              <a:rPr lang="en-US" altLang="en-US" sz="3200" b="1" dirty="0" smtClean="0">
                <a:solidFill>
                  <a:srgbClr val="0070C0"/>
                </a:solidFill>
              </a:rPr>
              <a:t>What can ITU do to help?</a:t>
            </a:r>
          </a:p>
          <a:p>
            <a:pPr>
              <a:defRPr/>
            </a:pPr>
            <a:endParaRPr lang="en-CA" dirty="0" smtClean="0">
              <a:latin typeface="+mn-lt"/>
              <a:cs typeface="+mn-cs"/>
            </a:endParaRPr>
          </a:p>
        </p:txBody>
      </p:sp>
      <p:sp>
        <p:nvSpPr>
          <p:cNvPr id="16388" name="Slide Number Placeholder 3"/>
          <p:cNvSpPr>
            <a:spLocks noGrp="1"/>
          </p:cNvSpPr>
          <p:nvPr>
            <p:ph type="sldNum" sz="quarter" idx="5"/>
          </p:nvPr>
        </p:nvSpPr>
        <p:spPr>
          <a:noFill/>
        </p:spPr>
        <p:txBody>
          <a:bodyPr/>
          <a:lstStyle>
            <a:lvl1pPr>
              <a:defRPr sz="1600">
                <a:solidFill>
                  <a:schemeClr val="bg1"/>
                </a:solidFill>
                <a:latin typeface="Times New Roman" panose="02020603050405020304" pitchFamily="18" charset="0"/>
              </a:defRPr>
            </a:lvl1pPr>
            <a:lvl2pPr marL="742950" indent="-285750">
              <a:defRPr sz="1600">
                <a:solidFill>
                  <a:schemeClr val="bg1"/>
                </a:solidFill>
                <a:latin typeface="Times New Roman" panose="02020603050405020304" pitchFamily="18" charset="0"/>
              </a:defRPr>
            </a:lvl2pPr>
            <a:lvl3pPr marL="1143000" indent="-228600">
              <a:defRPr sz="1600">
                <a:solidFill>
                  <a:schemeClr val="bg1"/>
                </a:solidFill>
                <a:latin typeface="Times New Roman" panose="02020603050405020304" pitchFamily="18" charset="0"/>
              </a:defRPr>
            </a:lvl3pPr>
            <a:lvl4pPr marL="1600200" indent="-228600">
              <a:defRPr sz="1600">
                <a:solidFill>
                  <a:schemeClr val="bg1"/>
                </a:solidFill>
                <a:latin typeface="Times New Roman" panose="02020603050405020304" pitchFamily="18" charset="0"/>
              </a:defRPr>
            </a:lvl4pPr>
            <a:lvl5pPr marL="2057400" indent="-228600">
              <a:defRPr sz="1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defRPr>
            </a:lvl9pPr>
          </a:lstStyle>
          <a:p>
            <a:fld id="{E6C1BD6F-8142-4C7C-98BE-35DAF8498501}" type="slidenum">
              <a:rPr lang="en-US" altLang="en-US" sz="1200" smtClean="0">
                <a:solidFill>
                  <a:schemeClr val="tx1"/>
                </a:solidFill>
                <a:latin typeface="Verdana" panose="020B0604030504040204" pitchFamily="34" charset="0"/>
              </a:rPr>
              <a:pPr/>
              <a:t>13</a:t>
            </a:fld>
            <a:endParaRPr lang="en-US" altLang="en-US" sz="1200" smtClean="0">
              <a:solidFill>
                <a:schemeClr val="tx1"/>
              </a:solidFill>
              <a:latin typeface="Verdana" panose="020B0604030504040204" pitchFamily="34" charset="0"/>
            </a:endParaRPr>
          </a:p>
        </p:txBody>
      </p:sp>
    </p:spTree>
    <p:extLst>
      <p:ext uri="{BB962C8B-B14F-4D97-AF65-F5344CB8AC3E}">
        <p14:creationId xmlns:p14="http://schemas.microsoft.com/office/powerpoint/2010/main" val="317696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766763"/>
            <a:ext cx="6810375" cy="383063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D8950E-8673-4868-9813-5BBBE66DAC50}"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95851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lvl="1">
              <a:defRPr/>
            </a:pPr>
            <a:r>
              <a:rPr lang="en-US" altLang="en-US" sz="3200" b="1" dirty="0" smtClean="0">
                <a:solidFill>
                  <a:srgbClr val="0070C0"/>
                </a:solidFill>
              </a:rPr>
              <a:t>Vision and Strategy</a:t>
            </a:r>
          </a:p>
          <a:p>
            <a:pPr lvl="2">
              <a:defRPr/>
            </a:pPr>
            <a:r>
              <a:rPr lang="en-US" altLang="en-US" sz="2800" b="1" dirty="0" smtClean="0">
                <a:solidFill>
                  <a:srgbClr val="0070C0"/>
                </a:solidFill>
              </a:rPr>
              <a:t>Digital Agenda – ARCTEL/Trinidad</a:t>
            </a:r>
          </a:p>
          <a:p>
            <a:pPr lvl="2">
              <a:defRPr/>
            </a:pPr>
            <a:r>
              <a:rPr lang="en-US" altLang="en-US" sz="2800" b="1" dirty="0" smtClean="0">
                <a:solidFill>
                  <a:srgbClr val="0070C0"/>
                </a:solidFill>
              </a:rPr>
              <a:t>UAS for SDGs – ITU projects</a:t>
            </a:r>
          </a:p>
          <a:p>
            <a:pPr lvl="1">
              <a:defRPr/>
            </a:pPr>
            <a:r>
              <a:rPr lang="en-US" altLang="en-US" sz="3200" b="1" dirty="0" smtClean="0">
                <a:solidFill>
                  <a:srgbClr val="0070C0"/>
                </a:solidFill>
              </a:rPr>
              <a:t>Connectivity</a:t>
            </a:r>
            <a:r>
              <a:rPr lang="en-US" altLang="en-US" sz="2800" b="1" dirty="0" smtClean="0">
                <a:solidFill>
                  <a:srgbClr val="0070C0"/>
                </a:solidFill>
              </a:rPr>
              <a:t>:</a:t>
            </a:r>
          </a:p>
          <a:p>
            <a:pPr lvl="2">
              <a:defRPr/>
            </a:pPr>
            <a:r>
              <a:rPr lang="en-US" altLang="en-US" sz="2800" b="1" dirty="0" smtClean="0">
                <a:solidFill>
                  <a:srgbClr val="0070C0"/>
                </a:solidFill>
              </a:rPr>
              <a:t>Access to International Fiber</a:t>
            </a:r>
          </a:p>
          <a:p>
            <a:pPr lvl="2">
              <a:defRPr/>
            </a:pPr>
            <a:r>
              <a:rPr lang="en-US" altLang="en-US" sz="2800" b="1" dirty="0" smtClean="0">
                <a:solidFill>
                  <a:srgbClr val="0070C0"/>
                </a:solidFill>
              </a:rPr>
              <a:t>IXPs </a:t>
            </a:r>
          </a:p>
          <a:p>
            <a:pPr lvl="1">
              <a:defRPr/>
            </a:pPr>
            <a:r>
              <a:rPr lang="en-US" altLang="en-US" sz="3200" b="1" dirty="0" smtClean="0">
                <a:solidFill>
                  <a:srgbClr val="0070C0"/>
                </a:solidFill>
              </a:rPr>
              <a:t>Affordability</a:t>
            </a:r>
          </a:p>
          <a:p>
            <a:pPr lvl="2">
              <a:defRPr/>
            </a:pPr>
            <a:r>
              <a:rPr lang="en-US" altLang="en-US" sz="2800" b="1" dirty="0" smtClean="0">
                <a:solidFill>
                  <a:srgbClr val="0070C0"/>
                </a:solidFill>
              </a:rPr>
              <a:t>IMR </a:t>
            </a:r>
          </a:p>
          <a:p>
            <a:pPr lvl="1">
              <a:defRPr/>
            </a:pPr>
            <a:endParaRPr lang="en-US" altLang="en-US" sz="3200" b="1" dirty="0" smtClean="0">
              <a:solidFill>
                <a:srgbClr val="0070C0"/>
              </a:solidFill>
            </a:endParaRPr>
          </a:p>
          <a:p>
            <a:pPr lvl="1">
              <a:defRPr/>
            </a:pPr>
            <a:r>
              <a:rPr lang="en-US" altLang="en-US" sz="3200" b="1" dirty="0" smtClean="0">
                <a:solidFill>
                  <a:srgbClr val="0070C0"/>
                </a:solidFill>
              </a:rPr>
              <a:t>What can RAs do to help?</a:t>
            </a:r>
          </a:p>
          <a:p>
            <a:pPr lvl="1">
              <a:defRPr/>
            </a:pPr>
            <a:r>
              <a:rPr lang="en-US" altLang="en-US" sz="3200" b="1" dirty="0" smtClean="0">
                <a:solidFill>
                  <a:srgbClr val="0070C0"/>
                </a:solidFill>
              </a:rPr>
              <a:t>What can ITU do to help?</a:t>
            </a:r>
          </a:p>
          <a:p>
            <a:pPr>
              <a:defRPr/>
            </a:pPr>
            <a:endParaRPr lang="en-CA" dirty="0" smtClean="0">
              <a:latin typeface="+mn-lt"/>
              <a:cs typeface="+mn-cs"/>
            </a:endParaRPr>
          </a:p>
        </p:txBody>
      </p:sp>
      <p:sp>
        <p:nvSpPr>
          <p:cNvPr id="16388" name="Slide Number Placeholder 3"/>
          <p:cNvSpPr>
            <a:spLocks noGrp="1"/>
          </p:cNvSpPr>
          <p:nvPr>
            <p:ph type="sldNum" sz="quarter" idx="5"/>
          </p:nvPr>
        </p:nvSpPr>
        <p:spPr>
          <a:noFill/>
        </p:spPr>
        <p:txBody>
          <a:bodyPr/>
          <a:lstStyle>
            <a:lvl1pPr>
              <a:defRPr sz="1600">
                <a:solidFill>
                  <a:schemeClr val="bg1"/>
                </a:solidFill>
                <a:latin typeface="Times New Roman" panose="02020603050405020304" pitchFamily="18" charset="0"/>
              </a:defRPr>
            </a:lvl1pPr>
            <a:lvl2pPr marL="742950" indent="-285750">
              <a:defRPr sz="1600">
                <a:solidFill>
                  <a:schemeClr val="bg1"/>
                </a:solidFill>
                <a:latin typeface="Times New Roman" panose="02020603050405020304" pitchFamily="18" charset="0"/>
              </a:defRPr>
            </a:lvl2pPr>
            <a:lvl3pPr marL="1143000" indent="-228600">
              <a:defRPr sz="1600">
                <a:solidFill>
                  <a:schemeClr val="bg1"/>
                </a:solidFill>
                <a:latin typeface="Times New Roman" panose="02020603050405020304" pitchFamily="18" charset="0"/>
              </a:defRPr>
            </a:lvl3pPr>
            <a:lvl4pPr marL="1600200" indent="-228600">
              <a:defRPr sz="1600">
                <a:solidFill>
                  <a:schemeClr val="bg1"/>
                </a:solidFill>
                <a:latin typeface="Times New Roman" panose="02020603050405020304" pitchFamily="18" charset="0"/>
              </a:defRPr>
            </a:lvl4pPr>
            <a:lvl5pPr marL="2057400" indent="-228600">
              <a:defRPr sz="1600">
                <a:solidFill>
                  <a:schemeClr val="bg1"/>
                </a:solidFill>
                <a:latin typeface="Times New Roman" panose="02020603050405020304" pitchFamily="18"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defRPr>
            </a:lvl9pPr>
          </a:lstStyle>
          <a:p>
            <a:fld id="{E6C1BD6F-8142-4C7C-98BE-35DAF8498501}" type="slidenum">
              <a:rPr lang="en-US" altLang="en-US" sz="1200" smtClean="0">
                <a:solidFill>
                  <a:schemeClr val="tx1"/>
                </a:solidFill>
                <a:latin typeface="Verdana" panose="020B0604030504040204" pitchFamily="34" charset="0"/>
              </a:rPr>
              <a:pPr/>
              <a:t>17</a:t>
            </a:fld>
            <a:endParaRPr lang="en-US" altLang="en-US" sz="1200" smtClean="0">
              <a:solidFill>
                <a:schemeClr val="tx1"/>
              </a:solidFill>
              <a:latin typeface="Verdana" panose="020B0604030504040204" pitchFamily="34" charset="0"/>
            </a:endParaRPr>
          </a:p>
        </p:txBody>
      </p:sp>
    </p:spTree>
    <p:extLst>
      <p:ext uri="{BB962C8B-B14F-4D97-AF65-F5344CB8AC3E}">
        <p14:creationId xmlns:p14="http://schemas.microsoft.com/office/powerpoint/2010/main" val="268142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52009"/>
            <a:ext cx="9144000" cy="744537"/>
          </a:xfrm>
        </p:spPr>
        <p:txBody>
          <a:bodyPr anchor="t">
            <a:normAutofit/>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2971800"/>
            <a:ext cx="9144000" cy="2674620"/>
          </a:xfrm>
        </p:spPr>
        <p:txBody>
          <a:bodyPr>
            <a:normAutofit/>
          </a:bodyPr>
          <a:lstStyle>
            <a:lvl1pPr marL="0" indent="0" algn="ctr">
              <a:buNone/>
              <a:defRPr sz="2400">
                <a:solidFill>
                  <a:schemeClr val="bg2">
                    <a:lumMod val="25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838200" y="6356355"/>
            <a:ext cx="248412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5F9E8EB-0DDF-4D7C-A745-6B028D7CD0B1}" type="slidenum">
              <a:rPr lang="en-US" smtClean="0"/>
              <a:t>‹#›</a:t>
            </a:fld>
            <a:endParaRPr lang="en-US" dirty="0"/>
          </a:p>
        </p:txBody>
      </p:sp>
    </p:spTree>
    <p:extLst>
      <p:ext uri="{BB962C8B-B14F-4D97-AF65-F5344CB8AC3E}">
        <p14:creationId xmlns:p14="http://schemas.microsoft.com/office/powerpoint/2010/main" val="114610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838200" y="6356355"/>
            <a:ext cx="248412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210798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838200" y="6356355"/>
            <a:ext cx="248412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4097455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5711957" y="6516053"/>
            <a:ext cx="672075" cy="307777"/>
          </a:xfrm>
          <a:prstGeom prst="rect">
            <a:avLst/>
          </a:prstGeom>
          <a:noFill/>
        </p:spPr>
        <p:txBody>
          <a:bodyPr wrap="square" rtlCol="0">
            <a:spAutoFit/>
          </a:bodyPr>
          <a:lstStyle/>
          <a:p>
            <a:fld id="{E8035582-C9D5-4C92-9CD3-D3656CD26F28}" type="slidenum">
              <a:rPr lang="en-US" sz="1400" kern="1200" smtClean="0">
                <a:solidFill>
                  <a:srgbClr val="0A4780"/>
                </a:solidFill>
                <a:latin typeface="+mn-lt"/>
                <a:ea typeface="ＭＳ Ｐゴシック" pitchFamily="127" charset="-128"/>
                <a:cs typeface="+mn-cs"/>
              </a:rPr>
              <a:t>‹#›</a:t>
            </a:fld>
            <a:endParaRPr lang="en-US" sz="1400" kern="1200" dirty="0">
              <a:solidFill>
                <a:srgbClr val="0A4780"/>
              </a:solidFill>
              <a:latin typeface="+mn-lt"/>
              <a:ea typeface="ＭＳ Ｐゴシック" pitchFamily="127" charset="-128"/>
              <a:cs typeface="+mn-cs"/>
            </a:endParaRPr>
          </a:p>
        </p:txBody>
      </p:sp>
    </p:spTree>
    <p:extLst>
      <p:ext uri="{BB962C8B-B14F-4D97-AF65-F5344CB8AC3E}">
        <p14:creationId xmlns:p14="http://schemas.microsoft.com/office/powerpoint/2010/main" val="2338760556"/>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361612" y="6130437"/>
            <a:ext cx="1146283" cy="370396"/>
          </a:xfrm>
          <a:prstGeom prst="rect">
            <a:avLst/>
          </a:prstGeom>
        </p:spPr>
        <p:txBody>
          <a:bodyPr/>
          <a:lstStyle/>
          <a:p>
            <a:fld id="{E0721339-3A54-4F3F-A210-72BC5A5F22A3}" type="datetime1">
              <a:rPr lang="en-US" smtClean="0"/>
              <a:t>7/11/2017</a:t>
            </a:fld>
            <a:endParaRPr lang="en-US" dirty="0"/>
          </a:p>
        </p:txBody>
      </p:sp>
      <p:sp>
        <p:nvSpPr>
          <p:cNvPr id="4" name="Footer Placeholder 3"/>
          <p:cNvSpPr>
            <a:spLocks noGrp="1"/>
          </p:cNvSpPr>
          <p:nvPr>
            <p:ph type="ftr" sz="quarter" idx="11"/>
          </p:nvPr>
        </p:nvSpPr>
        <p:spPr>
          <a:xfrm>
            <a:off x="2589212" y="6135808"/>
            <a:ext cx="7619999"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63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81105"/>
            <a:ext cx="5036820" cy="807721"/>
          </a:xfrm>
        </p:spPr>
        <p:txBody>
          <a:body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838200" y="6356355"/>
            <a:ext cx="248412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t>‹#›</a:t>
            </a:fld>
            <a:endParaRPr lang="en-US"/>
          </a:p>
        </p:txBody>
      </p:sp>
      <p:sp>
        <p:nvSpPr>
          <p:cNvPr id="10" name="Text Placeholder 9"/>
          <p:cNvSpPr>
            <a:spLocks noGrp="1"/>
          </p:cNvSpPr>
          <p:nvPr>
            <p:ph type="body" sz="quarter" idx="14"/>
          </p:nvPr>
        </p:nvSpPr>
        <p:spPr>
          <a:xfrm>
            <a:off x="838200" y="2155824"/>
            <a:ext cx="5036820" cy="3917315"/>
          </a:xfrm>
        </p:spPr>
        <p:txBody>
          <a:bodyPr>
            <a:normAutofit/>
          </a:bodyPr>
          <a:lstStyle>
            <a:lvl1pPr marL="0" indent="0" algn="l" rtl="0">
              <a:buFontTx/>
              <a:buNone/>
              <a:defRPr sz="1800" baseline="0"/>
            </a:lvl1pPr>
            <a:lvl2pPr marL="457177" indent="0" algn="l" rtl="0">
              <a:buFontTx/>
              <a:buNone/>
              <a:defRPr sz="2400"/>
            </a:lvl2pPr>
            <a:lvl3pPr marL="914353" indent="0" algn="l" rtl="0">
              <a:buFontTx/>
              <a:buNone/>
              <a:defRPr sz="2400"/>
            </a:lvl3pPr>
            <a:lvl4pPr marL="1371531" indent="0" algn="l" rtl="0">
              <a:buFontTx/>
              <a:buNone/>
              <a:defRPr sz="2400"/>
            </a:lvl4pPr>
            <a:lvl5pPr marL="1828709" indent="0" algn="l" rtl="0">
              <a:buFontTx/>
              <a:buNone/>
              <a:defRPr sz="2400"/>
            </a:lvl5pPr>
          </a:lstStyle>
          <a:p>
            <a:pPr lvl="0"/>
            <a:r>
              <a:rPr lang="en-US" dirty="0" smtClean="0"/>
              <a:t>Click to edit Master text styles</a:t>
            </a:r>
            <a:endParaRPr lang="en-US" dirty="0"/>
          </a:p>
        </p:txBody>
      </p:sp>
      <p:sp>
        <p:nvSpPr>
          <p:cNvPr id="12" name="Chart Placeholder 11"/>
          <p:cNvSpPr>
            <a:spLocks noGrp="1"/>
          </p:cNvSpPr>
          <p:nvPr>
            <p:ph type="chart" sz="quarter" idx="15" hasCustomPrompt="1"/>
          </p:nvPr>
        </p:nvSpPr>
        <p:spPr>
          <a:xfrm>
            <a:off x="6327140" y="1181105"/>
            <a:ext cx="5034280" cy="4892034"/>
          </a:xfrm>
        </p:spPr>
        <p:txBody>
          <a:bodyPr/>
          <a:lstStyle>
            <a:lvl1pPr marL="0" indent="0" algn="ctr">
              <a:buNone/>
              <a:defRPr/>
            </a:lvl1pPr>
          </a:lstStyle>
          <a:p>
            <a:r>
              <a:rPr lang="en-US" dirty="0" smtClean="0"/>
              <a:t>Chart</a:t>
            </a:r>
            <a:endParaRPr lang="en-US" dirty="0"/>
          </a:p>
        </p:txBody>
      </p:sp>
    </p:spTree>
    <p:extLst>
      <p:ext uri="{BB962C8B-B14F-4D97-AF65-F5344CB8AC3E}">
        <p14:creationId xmlns:p14="http://schemas.microsoft.com/office/powerpoint/2010/main" val="170737214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603382"/>
            <a:ext cx="105156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a:xfrm>
            <a:off x="838200" y="6356355"/>
            <a:ext cx="248412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116800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56799"/>
            <a:ext cx="10515600" cy="61960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988825"/>
            <a:ext cx="5181600" cy="41881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988825"/>
            <a:ext cx="5181600" cy="41881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838200" y="6356355"/>
            <a:ext cx="248412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215814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1080131"/>
            <a:ext cx="10645143" cy="601032"/>
          </a:xfrm>
        </p:spPr>
        <p:txBody>
          <a:bodyPr/>
          <a:lstStyle/>
          <a:p>
            <a:r>
              <a:rPr lang="en-US" dirty="0" smtClean="0"/>
              <a:t>Click to edit Master title style</a:t>
            </a:r>
            <a:endParaRPr lang="en-US" dirty="0"/>
          </a:p>
        </p:txBody>
      </p:sp>
      <p:sp>
        <p:nvSpPr>
          <p:cNvPr id="6" name="Content Placeholder 5"/>
          <p:cNvSpPr>
            <a:spLocks noGrp="1"/>
          </p:cNvSpPr>
          <p:nvPr>
            <p:ph sz="quarter" idx="4"/>
          </p:nvPr>
        </p:nvSpPr>
        <p:spPr>
          <a:xfrm>
            <a:off x="6263640" y="1889125"/>
            <a:ext cx="5221291" cy="4300538"/>
          </a:xfrm>
        </p:spPr>
        <p:txBody>
          <a:bodyPr>
            <a:normAutofit/>
          </a:bodyPr>
          <a:lstStyle>
            <a:lvl1pPr marL="0" indent="0">
              <a:buNone/>
              <a:defRPr sz="1800"/>
            </a:lvl1pPr>
          </a:lstStyle>
          <a:p>
            <a:pPr lvl="0"/>
            <a:r>
              <a:rPr lang="en-US" dirty="0" smtClean="0"/>
              <a:t>Click to edit Master text styles</a:t>
            </a:r>
          </a:p>
        </p:txBody>
      </p:sp>
      <p:sp>
        <p:nvSpPr>
          <p:cNvPr id="8" name="Footer Placeholder 7"/>
          <p:cNvSpPr>
            <a:spLocks noGrp="1"/>
          </p:cNvSpPr>
          <p:nvPr>
            <p:ph type="ftr" sz="quarter" idx="11"/>
          </p:nvPr>
        </p:nvSpPr>
        <p:spPr>
          <a:xfrm>
            <a:off x="838200" y="6356355"/>
            <a:ext cx="248412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5F9E8EB-0DDF-4D7C-A745-6B028D7CD0B1}" type="slidenum">
              <a:rPr lang="en-US" smtClean="0"/>
              <a:t>‹#›</a:t>
            </a:fld>
            <a:endParaRPr lang="en-US"/>
          </a:p>
        </p:txBody>
      </p:sp>
      <p:sp>
        <p:nvSpPr>
          <p:cNvPr id="11" name="Picture Placeholder 10"/>
          <p:cNvSpPr>
            <a:spLocks noGrp="1"/>
          </p:cNvSpPr>
          <p:nvPr>
            <p:ph type="pic" sz="quarter" idx="13"/>
          </p:nvPr>
        </p:nvSpPr>
        <p:spPr>
          <a:xfrm>
            <a:off x="838200" y="1889125"/>
            <a:ext cx="5082540" cy="4300538"/>
          </a:xfrm>
        </p:spPr>
        <p:txBody>
          <a:bodyPr/>
          <a:lstStyle/>
          <a:p>
            <a:endParaRPr lang="en-US"/>
          </a:p>
        </p:txBody>
      </p:sp>
    </p:spTree>
    <p:extLst>
      <p:ext uri="{BB962C8B-B14F-4D97-AF65-F5344CB8AC3E}">
        <p14:creationId xmlns:p14="http://schemas.microsoft.com/office/powerpoint/2010/main" val="295897154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937265"/>
            <a:ext cx="8884920" cy="807721"/>
          </a:xfrm>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838200" y="6356355"/>
            <a:ext cx="248412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0" y="6364615"/>
            <a:ext cx="711200" cy="365125"/>
          </a:xfrm>
        </p:spPr>
        <p:txBody>
          <a:bodyPr/>
          <a:lstStyle/>
          <a:p>
            <a:fld id="{05F9E8EB-0DDF-4D7C-A745-6B028D7CD0B1}" type="slidenum">
              <a:rPr lang="en-US" smtClean="0"/>
              <a:t>‹#›</a:t>
            </a:fld>
            <a:endParaRPr lang="en-US"/>
          </a:p>
        </p:txBody>
      </p:sp>
      <p:sp>
        <p:nvSpPr>
          <p:cNvPr id="6" name="Text Placeholder 9"/>
          <p:cNvSpPr>
            <a:spLocks noGrp="1"/>
          </p:cNvSpPr>
          <p:nvPr>
            <p:ph type="body" sz="quarter" idx="14"/>
          </p:nvPr>
        </p:nvSpPr>
        <p:spPr>
          <a:xfrm>
            <a:off x="838200" y="2155824"/>
            <a:ext cx="8884920" cy="3917315"/>
          </a:xfrm>
        </p:spPr>
        <p:txBody>
          <a:bodyPr>
            <a:normAutofit/>
          </a:bodyPr>
          <a:lstStyle>
            <a:lvl1pPr marL="0" indent="0" algn="l" rtl="0">
              <a:buFontTx/>
              <a:buNone/>
              <a:defRPr sz="1800" baseline="0"/>
            </a:lvl1pPr>
            <a:lvl2pPr marL="457177" indent="0" algn="l" rtl="0">
              <a:buFontTx/>
              <a:buNone/>
              <a:defRPr sz="2400"/>
            </a:lvl2pPr>
            <a:lvl3pPr marL="914353" indent="0" algn="l" rtl="0">
              <a:buFontTx/>
              <a:buNone/>
              <a:defRPr sz="2400"/>
            </a:lvl3pPr>
            <a:lvl4pPr marL="1371531" indent="0" algn="l" rtl="0">
              <a:buFontTx/>
              <a:buNone/>
              <a:defRPr sz="2400"/>
            </a:lvl4pPr>
            <a:lvl5pPr marL="1828709" indent="0" algn="l" rtl="0">
              <a:buFontTx/>
              <a:buNone/>
              <a:defRPr sz="24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00388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838200" y="6356355"/>
            <a:ext cx="248412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242980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35380"/>
            <a:ext cx="3932237" cy="922019"/>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2057398"/>
            <a:ext cx="6172200" cy="3803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838200" y="6356355"/>
            <a:ext cx="248412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2950051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080"/>
            <a:ext cx="3932237" cy="94488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27699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6" name="Footer Placeholder 5"/>
          <p:cNvSpPr>
            <a:spLocks noGrp="1"/>
          </p:cNvSpPr>
          <p:nvPr>
            <p:ph type="ftr" sz="quarter" idx="11"/>
          </p:nvPr>
        </p:nvSpPr>
        <p:spPr>
          <a:xfrm>
            <a:off x="838200" y="6356355"/>
            <a:ext cx="248412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267337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81105"/>
            <a:ext cx="10515600" cy="80772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167024"/>
            <a:ext cx="10515600" cy="35052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0" y="6356355"/>
            <a:ext cx="711200" cy="365125"/>
          </a:xfrm>
          <a:prstGeom prst="rect">
            <a:avLst/>
          </a:prstGeom>
          <a:solidFill>
            <a:srgbClr val="0F90D0"/>
          </a:solidFill>
        </p:spPr>
        <p:txBody>
          <a:bodyPr vert="horz" lIns="91440" tIns="45720" rIns="91440" bIns="45720" rtlCol="0" anchor="ctr"/>
          <a:lstStyle>
            <a:lvl1pPr algn="ctr">
              <a:defRPr sz="1600" b="1">
                <a:solidFill>
                  <a:schemeClr val="bg1"/>
                </a:solidFill>
              </a:defRPr>
            </a:lvl1pPr>
          </a:lstStyle>
          <a:p>
            <a:fld id="{05F9E8EB-0DDF-4D7C-A745-6B028D7CD0B1}" type="slidenum">
              <a:rPr lang="en-US" smtClean="0"/>
              <a:pPr/>
              <a:t>‹#›</a:t>
            </a:fld>
            <a:r>
              <a:rPr lang="en-US" dirty="0" smtClean="0"/>
              <a:t> </a:t>
            </a:r>
            <a:endParaRPr lang="en-US" dirty="0"/>
          </a:p>
        </p:txBody>
      </p:sp>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22843" y="223435"/>
            <a:ext cx="2138363" cy="727437"/>
          </a:xfrm>
          <a:prstGeom prst="rect">
            <a:avLst/>
          </a:prstGeom>
        </p:spPr>
      </p:pic>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18361" t="25742" r="17179" b="24752"/>
          <a:stretch/>
        </p:blipFill>
        <p:spPr>
          <a:xfrm>
            <a:off x="348881" y="163222"/>
            <a:ext cx="724638" cy="787650"/>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897426" y="5960518"/>
            <a:ext cx="1863780" cy="698410"/>
          </a:xfrm>
          <a:prstGeom prst="rect">
            <a:avLst/>
          </a:prstGeom>
        </p:spPr>
      </p:pic>
    </p:spTree>
    <p:extLst>
      <p:ext uri="{BB962C8B-B14F-4D97-AF65-F5344CB8AC3E}">
        <p14:creationId xmlns:p14="http://schemas.microsoft.com/office/powerpoint/2010/main" val="322301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354"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3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hyperlink" Target="https://www.google.com/url?q=http://www.unaidsrstesa.org/about/cosponsors/world-health-organization-who&amp;sa=U&amp;ei=8hUfU_nZB6X9ywP7uILoAQ&amp;ved=0CC8Q9QEwAQ&amp;sig2=WSxCBql_9XYdZcSSzeUVCw&amp;usg=AFQjCNFejLmfMCThIvdZSNs0mWzUmJjVUA" TargetMode="External"/><Relationship Id="rId21" Type="http://schemas.openxmlformats.org/officeDocument/2006/relationships/image" Target="../media/image22.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6.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8.jpeg"/><Relationship Id="rId11" Type="http://schemas.openxmlformats.org/officeDocument/2006/relationships/image" Target="../media/image12.jpeg"/><Relationship Id="rId24" Type="http://schemas.openxmlformats.org/officeDocument/2006/relationships/image" Target="../media/image25.png"/><Relationship Id="rId5" Type="http://schemas.openxmlformats.org/officeDocument/2006/relationships/hyperlink" Target="https://www.google.com/url?q=http://www.logoeps.net/itu-international-telecommunication-union-logo-eps-pdf.html&amp;sa=U&amp;ei=DRYfU472BunmywOH74LYBg&amp;ved=0CC8Q9QEwAQ&amp;sig2=owKkhziH6bIhBa2feFl-aQ&amp;usg=AFQjCNFFP4i8FoZUveUdUGZmaXJI9gddtQ" TargetMode="External"/><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hyperlink" Target="https://www.google.com/url?q=http://www.citifmonline.com/?p=2761&amp;sa=U&amp;ei=2IgYU5D5JsaVywP324GgBA&amp;ved=0CC8Q9QEwAQ&amp;sig2=L40hawWCrn1xLbWyhPHzPA&amp;usg=AFQjCNH9oDtsrkhUxAAI-Dd-YYPYWq0LjQ" TargetMode="External"/><Relationship Id="rId19" Type="http://schemas.openxmlformats.org/officeDocument/2006/relationships/image" Target="../media/image20.png"/><Relationship Id="rId31" Type="http://schemas.openxmlformats.org/officeDocument/2006/relationships/image" Target="../media/image32.jpg"/><Relationship Id="rId4" Type="http://schemas.openxmlformats.org/officeDocument/2006/relationships/image" Target="../media/image7.jpeg"/><Relationship Id="rId9" Type="http://schemas.openxmlformats.org/officeDocument/2006/relationships/image" Target="../media/image11.png"/><Relationship Id="rId14" Type="http://schemas.openxmlformats.org/officeDocument/2006/relationships/image" Target="../media/image15.png"/><Relationship Id="rId22" Type="http://schemas.openxmlformats.org/officeDocument/2006/relationships/image" Target="../media/image23.gif"/><Relationship Id="rId27" Type="http://schemas.openxmlformats.org/officeDocument/2006/relationships/image" Target="../media/image28.png"/><Relationship Id="rId30"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4033" y="2528251"/>
            <a:ext cx="8464020" cy="1991991"/>
          </a:xfrm>
        </p:spPr>
        <p:txBody>
          <a:bodyPr>
            <a:noAutofit/>
          </a:bodyPr>
          <a:lstStyle/>
          <a:p>
            <a:pPr>
              <a:defRPr/>
            </a:pPr>
            <a:r>
              <a:rPr lang="en-US" sz="3600" dirty="0" smtClean="0">
                <a:solidFill>
                  <a:srgbClr val="0070C0"/>
                </a:solidFill>
              </a:rPr>
              <a:t>Regulatory Associations Meeting</a:t>
            </a:r>
            <a:r>
              <a:rPr lang="en-US" sz="3200" dirty="0">
                <a:effectLst>
                  <a:outerShdw blurRad="38100" dist="38100" dir="2700000" algn="tl">
                    <a:srgbClr val="C0C0C0"/>
                  </a:outerShdw>
                </a:effectLst>
              </a:rPr>
              <a:t/>
            </a:r>
            <a:br>
              <a:rPr lang="en-US" sz="3200" dirty="0">
                <a:effectLst>
                  <a:outerShdw blurRad="38100" dist="38100" dir="2700000" algn="tl">
                    <a:srgbClr val="C0C0C0"/>
                  </a:outerShdw>
                </a:effectLst>
              </a:rPr>
            </a:br>
            <a:r>
              <a:rPr lang="en-US" sz="3200" dirty="0">
                <a:effectLst>
                  <a:outerShdw blurRad="38100" dist="38100" dir="2700000" algn="tl">
                    <a:srgbClr val="C0C0C0"/>
                  </a:outerShdw>
                </a:effectLst>
              </a:rPr>
              <a:t/>
            </a:r>
            <a:br>
              <a:rPr lang="en-US" sz="3200" dirty="0">
                <a:effectLst>
                  <a:outerShdw blurRad="38100" dist="38100" dir="2700000" algn="tl">
                    <a:srgbClr val="C0C0C0"/>
                  </a:outerShdw>
                </a:effectLst>
              </a:rPr>
            </a:br>
            <a:r>
              <a:rPr lang="en-US" sz="2800" dirty="0">
                <a:solidFill>
                  <a:srgbClr val="0070C0"/>
                </a:solidFill>
              </a:rPr>
              <a:t>GSR-17, Nassau, </a:t>
            </a:r>
            <a:r>
              <a:rPr lang="en-US" sz="2800" dirty="0" smtClean="0">
                <a:solidFill>
                  <a:srgbClr val="0070C0"/>
                </a:solidFill>
              </a:rPr>
              <a:t>Bahamas</a:t>
            </a:r>
            <a:br>
              <a:rPr lang="en-US" sz="2800" dirty="0" smtClean="0">
                <a:solidFill>
                  <a:srgbClr val="0070C0"/>
                </a:solidFill>
              </a:rPr>
            </a:br>
            <a:r>
              <a:rPr lang="en-US" sz="2800" dirty="0" smtClean="0">
                <a:solidFill>
                  <a:srgbClr val="0070C0"/>
                </a:solidFill>
              </a:rPr>
              <a:t>12 July</a:t>
            </a:r>
            <a:endParaRPr lang="en-US" sz="2800" dirty="0">
              <a:solidFill>
                <a:srgbClr val="0070C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02" y="2178785"/>
            <a:ext cx="2650449" cy="4245500"/>
          </a:xfrm>
          <a:prstGeom prst="rect">
            <a:avLst/>
          </a:prstGeom>
        </p:spPr>
      </p:pic>
    </p:spTree>
    <p:extLst>
      <p:ext uri="{BB962C8B-B14F-4D97-AF65-F5344CB8AC3E}">
        <p14:creationId xmlns:p14="http://schemas.microsoft.com/office/powerpoint/2010/main" val="321383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Developments &amp; Upcoming Regional Events</a:t>
            </a:r>
            <a:endParaRPr lang="en-US" dirty="0"/>
          </a:p>
        </p:txBody>
      </p:sp>
      <p:sp>
        <p:nvSpPr>
          <p:cNvPr id="3" name="Content Placeholder 2"/>
          <p:cNvSpPr>
            <a:spLocks noGrp="1"/>
          </p:cNvSpPr>
          <p:nvPr>
            <p:ph idx="1"/>
          </p:nvPr>
        </p:nvSpPr>
        <p:spPr/>
        <p:txBody>
          <a:bodyPr>
            <a:normAutofit lnSpcReduction="10000"/>
          </a:bodyPr>
          <a:lstStyle/>
          <a:p>
            <a:r>
              <a:rPr lang="en-JM" dirty="0" smtClean="0"/>
              <a:t>Development in Guyana  - New </a:t>
            </a:r>
            <a:r>
              <a:rPr lang="en-JM" dirty="0"/>
              <a:t>Chairperson of the Public Utilities Commission (PUC), </a:t>
            </a:r>
            <a:r>
              <a:rPr lang="en-JM" dirty="0" smtClean="0"/>
              <a:t>which regulates </a:t>
            </a:r>
            <a:r>
              <a:rPr lang="en-JM" dirty="0"/>
              <a:t>the </a:t>
            </a:r>
            <a:r>
              <a:rPr lang="en-JM" dirty="0" smtClean="0"/>
              <a:t>ICT sector appointed – Ms. </a:t>
            </a:r>
            <a:r>
              <a:rPr lang="en-JM" dirty="0" err="1" smtClean="0"/>
              <a:t>Dela</a:t>
            </a:r>
            <a:r>
              <a:rPr lang="en-JM" dirty="0" smtClean="0"/>
              <a:t> Britton who replaced Justice </a:t>
            </a:r>
            <a:r>
              <a:rPr lang="en-JM" dirty="0"/>
              <a:t>(</a:t>
            </a:r>
            <a:r>
              <a:rPr lang="en-JM" dirty="0" err="1"/>
              <a:t>Retd</a:t>
            </a:r>
            <a:r>
              <a:rPr lang="en-JM" dirty="0"/>
              <a:t>.) Prem Persaud, who retired this year after heading that entity for 27 years</a:t>
            </a:r>
            <a:r>
              <a:rPr lang="en-JM" dirty="0" smtClean="0"/>
              <a:t>.</a:t>
            </a:r>
          </a:p>
          <a:p>
            <a:r>
              <a:rPr lang="en-JM" dirty="0" smtClean="0"/>
              <a:t>OOCUR </a:t>
            </a:r>
            <a:r>
              <a:rPr lang="en-JM" dirty="0"/>
              <a:t>Annual Conference 2017 - </a:t>
            </a:r>
            <a:r>
              <a:rPr lang="en-JM" dirty="0" smtClean="0"/>
              <a:t>will </a:t>
            </a:r>
            <a:r>
              <a:rPr lang="en-JM" dirty="0"/>
              <a:t>be hosted by the Regulated Industries Commission of Trinidad and Tobago </a:t>
            </a:r>
            <a:r>
              <a:rPr lang="en-JM" dirty="0" smtClean="0"/>
              <a:t>this year and is scheduled tentatively </a:t>
            </a:r>
            <a:r>
              <a:rPr lang="en-JM" dirty="0"/>
              <a:t>November 01 -</a:t>
            </a:r>
            <a:r>
              <a:rPr lang="en-JM" dirty="0" smtClean="0"/>
              <a:t>3. The </a:t>
            </a:r>
            <a:r>
              <a:rPr lang="en-JM" dirty="0"/>
              <a:t>Call for Papers is </a:t>
            </a:r>
            <a:r>
              <a:rPr lang="en-JM" dirty="0" smtClean="0"/>
              <a:t>currently in circulation.</a:t>
            </a:r>
            <a:endParaRPr lang="en-US" dirty="0"/>
          </a:p>
        </p:txBody>
      </p:sp>
    </p:spTree>
    <p:extLst>
      <p:ext uri="{BB962C8B-B14F-4D97-AF65-F5344CB8AC3E}">
        <p14:creationId xmlns:p14="http://schemas.microsoft.com/office/powerpoint/2010/main" val="221038666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54015" y="455754"/>
            <a:ext cx="6893170" cy="1200150"/>
          </a:xfrm>
        </p:spPr>
        <p:txBody>
          <a:bodyPr>
            <a:normAutofit/>
          </a:bodyPr>
          <a:lstStyle/>
          <a:p>
            <a:pPr>
              <a:defRPr/>
            </a:pPr>
            <a:r>
              <a:rPr lang="en-US" sz="3500" cap="all" dirty="0" smtClean="0">
                <a:ln w="3175" cmpd="sng">
                  <a:noFill/>
                </a:ln>
                <a:solidFill>
                  <a:schemeClr val="accent1"/>
                </a:solidFill>
              </a:rPr>
              <a:t>Review of Activities and plans </a:t>
            </a:r>
            <a:endParaRPr lang="en-US" sz="3500" cap="all" dirty="0">
              <a:ln w="3175" cmpd="sng">
                <a:noFill/>
              </a:ln>
              <a:solidFill>
                <a:schemeClr val="accent1"/>
              </a:solidFill>
            </a:endParaRPr>
          </a:p>
        </p:txBody>
      </p:sp>
      <p:sp>
        <p:nvSpPr>
          <p:cNvPr id="5" name="Content Placeholder 2"/>
          <p:cNvSpPr txBox="1">
            <a:spLocks/>
          </p:cNvSpPr>
          <p:nvPr/>
        </p:nvSpPr>
        <p:spPr>
          <a:xfrm>
            <a:off x="2001328" y="1897810"/>
            <a:ext cx="8315864" cy="4364967"/>
          </a:xfrm>
          <a:prstGeom prst="rect">
            <a:avLst/>
          </a:prstGeom>
        </p:spPr>
        <p:txBody>
          <a:bodyPr>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US" altLang="en-US" sz="3200" b="1" cap="all" dirty="0">
                <a:ln w="3175" cmpd="sng">
                  <a:noFill/>
                </a:ln>
                <a:solidFill>
                  <a:schemeClr val="accent1"/>
                </a:solidFill>
                <a:ea typeface="+mj-ea"/>
              </a:rPr>
              <a:t>ARCTEL-CPLP</a:t>
            </a:r>
          </a:p>
          <a:p>
            <a:pPr lvl="1">
              <a:defRPr/>
            </a:pPr>
            <a:r>
              <a:rPr lang="en-US" altLang="en-US" sz="3200" b="1" cap="all" dirty="0" err="1">
                <a:ln w="3175" cmpd="sng">
                  <a:noFill/>
                </a:ln>
                <a:solidFill>
                  <a:schemeClr val="accent1"/>
                </a:solidFill>
                <a:ea typeface="+mj-ea"/>
              </a:rPr>
              <a:t>Aregnet</a:t>
            </a:r>
            <a:endParaRPr lang="en-US" altLang="en-US" sz="3200" b="1" cap="all" dirty="0">
              <a:ln w="3175" cmpd="sng">
                <a:noFill/>
              </a:ln>
              <a:solidFill>
                <a:schemeClr val="accent1"/>
              </a:solidFill>
              <a:ea typeface="+mj-ea"/>
            </a:endParaRPr>
          </a:p>
          <a:p>
            <a:pPr lvl="1">
              <a:defRPr/>
            </a:pPr>
            <a:r>
              <a:rPr lang="en-US" altLang="en-US" sz="3200" b="1" cap="all" dirty="0" err="1">
                <a:ln w="3175" cmpd="sng">
                  <a:noFill/>
                </a:ln>
                <a:solidFill>
                  <a:schemeClr val="accent1"/>
                </a:solidFill>
                <a:ea typeface="+mj-ea"/>
              </a:rPr>
              <a:t>Caricom</a:t>
            </a:r>
            <a:endParaRPr lang="en-US" altLang="en-US" sz="3200" b="1" cap="all" dirty="0">
              <a:ln w="3175" cmpd="sng">
                <a:noFill/>
              </a:ln>
              <a:solidFill>
                <a:schemeClr val="accent1"/>
              </a:solidFill>
              <a:ea typeface="+mj-ea"/>
            </a:endParaRPr>
          </a:p>
          <a:p>
            <a:pPr lvl="1">
              <a:defRPr/>
            </a:pPr>
            <a:r>
              <a:rPr lang="en-US" altLang="en-US" sz="3200" b="1" cap="all" dirty="0">
                <a:ln w="3175" cmpd="sng">
                  <a:noFill/>
                </a:ln>
                <a:solidFill>
                  <a:schemeClr val="accent1"/>
                </a:solidFill>
                <a:ea typeface="+mj-ea"/>
              </a:rPr>
              <a:t>Fratel</a:t>
            </a:r>
          </a:p>
          <a:p>
            <a:pPr lvl="1">
              <a:defRPr/>
            </a:pPr>
            <a:r>
              <a:rPr lang="en-US" altLang="en-US" sz="3200" b="1" cap="all" dirty="0">
                <a:ln w="3175" cmpd="sng">
                  <a:noFill/>
                </a:ln>
                <a:solidFill>
                  <a:schemeClr val="accent1"/>
                </a:solidFill>
                <a:ea typeface="+mj-ea"/>
              </a:rPr>
              <a:t>OOCUR</a:t>
            </a:r>
          </a:p>
          <a:p>
            <a:pPr lvl="1">
              <a:defRPr/>
            </a:pPr>
            <a:r>
              <a:rPr lang="en-US" altLang="en-US" sz="3200" b="1" cap="all" dirty="0" err="1">
                <a:ln w="3175" cmpd="sng">
                  <a:noFill/>
                </a:ln>
                <a:solidFill>
                  <a:schemeClr val="accent1"/>
                </a:solidFill>
                <a:ea typeface="+mj-ea"/>
              </a:rPr>
              <a:t>Regulatel</a:t>
            </a:r>
            <a:endParaRPr lang="en-US" altLang="en-US" sz="3200" b="1" cap="all" dirty="0">
              <a:ln w="3175" cmpd="sng">
                <a:noFill/>
              </a:ln>
              <a:solidFill>
                <a:schemeClr val="accent1"/>
              </a:solidFill>
              <a:ea typeface="+mj-ea"/>
            </a:endParaRPr>
          </a:p>
          <a:p>
            <a:pPr lvl="1">
              <a:defRPr/>
            </a:pPr>
            <a:r>
              <a:rPr lang="en-US" altLang="en-US" sz="3200" b="1" cap="all" dirty="0">
                <a:ln w="3175" cmpd="sng">
                  <a:noFill/>
                </a:ln>
                <a:solidFill>
                  <a:schemeClr val="accent1"/>
                </a:solidFill>
                <a:ea typeface="+mj-ea"/>
              </a:rPr>
              <a:t>SATRC</a:t>
            </a:r>
          </a:p>
          <a:p>
            <a:pPr lvl="1">
              <a:defRPr/>
            </a:pPr>
            <a:r>
              <a:rPr lang="en-US" altLang="en-US" sz="3200" b="1" cap="all" dirty="0">
                <a:ln w="3175" cmpd="sng">
                  <a:noFill/>
                </a:ln>
                <a:solidFill>
                  <a:schemeClr val="accent1"/>
                </a:solidFill>
                <a:ea typeface="+mj-ea"/>
              </a:rPr>
              <a:t>others</a:t>
            </a:r>
          </a:p>
          <a:p>
            <a:pPr lvl="1">
              <a:defRPr/>
            </a:pPr>
            <a:endParaRPr lang="en-US" altLang="en-US" sz="2800" b="1" dirty="0">
              <a:solidFill>
                <a:srgbClr val="0070C0"/>
              </a:solidFill>
            </a:endParaRPr>
          </a:p>
        </p:txBody>
      </p:sp>
    </p:spTree>
    <p:extLst>
      <p:ext uri="{BB962C8B-B14F-4D97-AF65-F5344CB8AC3E}">
        <p14:creationId xmlns:p14="http://schemas.microsoft.com/office/powerpoint/2010/main" val="3477753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7752" y="524765"/>
            <a:ext cx="6893170" cy="1200150"/>
          </a:xfrm>
        </p:spPr>
        <p:txBody>
          <a:bodyPr>
            <a:normAutofit/>
          </a:bodyPr>
          <a:lstStyle/>
          <a:p>
            <a:pPr>
              <a:defRPr/>
            </a:pPr>
            <a:r>
              <a:rPr lang="en-US" sz="3500" cap="all" dirty="0" smtClean="0">
                <a:ln w="3175" cmpd="sng">
                  <a:noFill/>
                </a:ln>
                <a:solidFill>
                  <a:srgbClr val="0070C0"/>
                </a:solidFill>
              </a:rPr>
              <a:t>Discussion points</a:t>
            </a:r>
            <a:endParaRPr lang="en-US" sz="3500" cap="all" dirty="0">
              <a:ln w="3175" cmpd="sng">
                <a:noFill/>
              </a:ln>
              <a:solidFill>
                <a:srgbClr val="0070C0"/>
              </a:solidFill>
            </a:endParaRPr>
          </a:p>
        </p:txBody>
      </p:sp>
      <p:sp>
        <p:nvSpPr>
          <p:cNvPr id="5" name="Content Placeholder 2"/>
          <p:cNvSpPr txBox="1">
            <a:spLocks/>
          </p:cNvSpPr>
          <p:nvPr/>
        </p:nvSpPr>
        <p:spPr>
          <a:xfrm>
            <a:off x="483080" y="2070340"/>
            <a:ext cx="7384212" cy="4054415"/>
          </a:xfrm>
          <a:prstGeom prst="rect">
            <a:avLst/>
          </a:prstGeom>
        </p:spPr>
        <p:txBody>
          <a:bodyPr>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US" altLang="en-US" sz="3200" b="1" dirty="0" smtClean="0">
                <a:solidFill>
                  <a:srgbClr val="0070C0"/>
                </a:solidFill>
              </a:rPr>
              <a:t>Vision and Strategy</a:t>
            </a:r>
          </a:p>
          <a:p>
            <a:pPr lvl="2">
              <a:defRPr/>
            </a:pPr>
            <a:r>
              <a:rPr lang="en-US" altLang="en-US" sz="2800" b="1" dirty="0" smtClean="0">
                <a:solidFill>
                  <a:srgbClr val="0070C0"/>
                </a:solidFill>
              </a:rPr>
              <a:t>Digital Agenda/National ICT </a:t>
            </a:r>
            <a:r>
              <a:rPr lang="en-US" altLang="en-US" sz="2800" b="1" dirty="0" err="1" smtClean="0">
                <a:solidFill>
                  <a:srgbClr val="0070C0"/>
                </a:solidFill>
              </a:rPr>
              <a:t>Pln</a:t>
            </a:r>
            <a:endParaRPr lang="en-US" altLang="en-US" sz="2800" b="1" dirty="0" smtClean="0">
              <a:solidFill>
                <a:srgbClr val="0070C0"/>
              </a:solidFill>
            </a:endParaRPr>
          </a:p>
          <a:p>
            <a:pPr lvl="2">
              <a:defRPr/>
            </a:pPr>
            <a:r>
              <a:rPr lang="en-US" altLang="en-US" sz="2800" b="1" dirty="0" smtClean="0">
                <a:solidFill>
                  <a:srgbClr val="0070C0"/>
                </a:solidFill>
              </a:rPr>
              <a:t>UAS for SDGs</a:t>
            </a:r>
          </a:p>
          <a:p>
            <a:pPr lvl="1">
              <a:defRPr/>
            </a:pPr>
            <a:r>
              <a:rPr lang="en-US" altLang="en-US" sz="3200" b="1" dirty="0">
                <a:solidFill>
                  <a:srgbClr val="0070C0"/>
                </a:solidFill>
              </a:rPr>
              <a:t>Connectivity</a:t>
            </a:r>
            <a:r>
              <a:rPr lang="en-US" altLang="en-US" sz="2800" b="1" dirty="0" smtClean="0">
                <a:solidFill>
                  <a:srgbClr val="0070C0"/>
                </a:solidFill>
              </a:rPr>
              <a:t>:</a:t>
            </a:r>
          </a:p>
          <a:p>
            <a:pPr lvl="2">
              <a:defRPr/>
            </a:pPr>
            <a:r>
              <a:rPr lang="en-US" altLang="en-US" sz="2800" b="1" dirty="0" smtClean="0">
                <a:solidFill>
                  <a:srgbClr val="0070C0"/>
                </a:solidFill>
              </a:rPr>
              <a:t>Access </a:t>
            </a:r>
            <a:r>
              <a:rPr lang="en-US" altLang="en-US" sz="2800" b="1" dirty="0">
                <a:solidFill>
                  <a:srgbClr val="0070C0"/>
                </a:solidFill>
              </a:rPr>
              <a:t>to International </a:t>
            </a:r>
            <a:r>
              <a:rPr lang="en-US" altLang="en-US" sz="2800" b="1" dirty="0" smtClean="0">
                <a:solidFill>
                  <a:srgbClr val="0070C0"/>
                </a:solidFill>
              </a:rPr>
              <a:t>Fiber</a:t>
            </a:r>
          </a:p>
          <a:p>
            <a:pPr lvl="2">
              <a:defRPr/>
            </a:pPr>
            <a:r>
              <a:rPr lang="en-US" altLang="en-US" sz="2800" b="1" dirty="0" smtClean="0">
                <a:solidFill>
                  <a:srgbClr val="0070C0"/>
                </a:solidFill>
              </a:rPr>
              <a:t>IXPs </a:t>
            </a:r>
          </a:p>
          <a:p>
            <a:pPr lvl="1">
              <a:defRPr/>
            </a:pPr>
            <a:r>
              <a:rPr lang="en-US" altLang="en-US" sz="3200" b="1" dirty="0" smtClean="0">
                <a:solidFill>
                  <a:srgbClr val="0070C0"/>
                </a:solidFill>
              </a:rPr>
              <a:t>Affordability</a:t>
            </a:r>
          </a:p>
          <a:p>
            <a:pPr lvl="2">
              <a:defRPr/>
            </a:pPr>
            <a:r>
              <a:rPr lang="en-US" altLang="en-US" sz="2800" b="1" dirty="0" smtClean="0">
                <a:solidFill>
                  <a:srgbClr val="0070C0"/>
                </a:solidFill>
              </a:rPr>
              <a:t>IMR </a:t>
            </a:r>
          </a:p>
        </p:txBody>
      </p:sp>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1662" y="2512173"/>
            <a:ext cx="31003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29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7752" y="524765"/>
            <a:ext cx="6893170" cy="1200150"/>
          </a:xfrm>
        </p:spPr>
        <p:txBody>
          <a:bodyPr>
            <a:normAutofit/>
          </a:bodyPr>
          <a:lstStyle/>
          <a:p>
            <a:pPr>
              <a:defRPr/>
            </a:pPr>
            <a:r>
              <a:rPr lang="en-US" sz="3500" cap="all" dirty="0" smtClean="0">
                <a:ln w="3175" cmpd="sng">
                  <a:noFill/>
                </a:ln>
                <a:solidFill>
                  <a:srgbClr val="0070C0"/>
                </a:solidFill>
              </a:rPr>
              <a:t>Discussion points</a:t>
            </a:r>
            <a:endParaRPr lang="en-US" sz="3500" cap="all" dirty="0">
              <a:ln w="3175" cmpd="sng">
                <a:noFill/>
              </a:ln>
              <a:solidFill>
                <a:srgbClr val="0070C0"/>
              </a:solidFill>
            </a:endParaRPr>
          </a:p>
        </p:txBody>
      </p:sp>
      <p:sp>
        <p:nvSpPr>
          <p:cNvPr id="5" name="Content Placeholder 2"/>
          <p:cNvSpPr txBox="1">
            <a:spLocks/>
          </p:cNvSpPr>
          <p:nvPr/>
        </p:nvSpPr>
        <p:spPr>
          <a:xfrm>
            <a:off x="483080" y="2070340"/>
            <a:ext cx="7384212" cy="4054415"/>
          </a:xfrm>
          <a:prstGeom prst="rect">
            <a:avLst/>
          </a:prstGeom>
        </p:spPr>
        <p:txBody>
          <a:bodyPr>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US" altLang="en-US" sz="3200" b="1" dirty="0" smtClean="0">
                <a:solidFill>
                  <a:srgbClr val="0070C0"/>
                </a:solidFill>
              </a:rPr>
              <a:t>What is ITU doing?</a:t>
            </a:r>
          </a:p>
          <a:p>
            <a:pPr lvl="1">
              <a:defRPr/>
            </a:pPr>
            <a:r>
              <a:rPr lang="en-US" altLang="en-US" sz="3200" b="1" dirty="0" smtClean="0">
                <a:solidFill>
                  <a:srgbClr val="0070C0"/>
                </a:solidFill>
              </a:rPr>
              <a:t>What are RAs doing?</a:t>
            </a:r>
          </a:p>
          <a:p>
            <a:pPr lvl="1">
              <a:defRPr/>
            </a:pPr>
            <a:endParaRPr lang="en-US" altLang="en-US" sz="3200" b="1" dirty="0">
              <a:solidFill>
                <a:srgbClr val="0070C0"/>
              </a:solidFill>
            </a:endParaRPr>
          </a:p>
          <a:p>
            <a:pPr lvl="1">
              <a:defRPr/>
            </a:pPr>
            <a:endParaRPr lang="en-US" altLang="en-US" sz="3200" b="1" dirty="0" smtClean="0">
              <a:solidFill>
                <a:srgbClr val="0070C0"/>
              </a:solidFill>
            </a:endParaRPr>
          </a:p>
          <a:p>
            <a:pPr lvl="1">
              <a:defRPr/>
            </a:pPr>
            <a:endParaRPr lang="en-US" altLang="en-US" sz="3200" b="1" dirty="0" smtClean="0">
              <a:solidFill>
                <a:srgbClr val="0070C0"/>
              </a:solidFill>
            </a:endParaRPr>
          </a:p>
          <a:p>
            <a:pPr marL="457177" lvl="1" indent="0">
              <a:buNone/>
              <a:defRPr/>
            </a:pPr>
            <a:r>
              <a:rPr lang="en-US" altLang="en-US" sz="4000" b="1" dirty="0" smtClean="0">
                <a:solidFill>
                  <a:srgbClr val="0070C0"/>
                </a:solidFill>
              </a:rPr>
              <a:t>What can we do together?</a:t>
            </a:r>
            <a:endParaRPr lang="en-US" altLang="en-US" sz="3600" b="1" dirty="0" smtClean="0">
              <a:solidFill>
                <a:srgbClr val="0070C0"/>
              </a:solidFill>
            </a:endParaRPr>
          </a:p>
        </p:txBody>
      </p:sp>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1662" y="2512173"/>
            <a:ext cx="31003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322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27680" y="2136861"/>
            <a:ext cx="8622192" cy="4190304"/>
          </a:xfrm>
          <a:prstGeom prst="rect">
            <a:avLst/>
          </a:prstGeom>
          <a:noFill/>
          <a:ln>
            <a:solidFill>
              <a:srgbClr val="FFFF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800" dirty="0">
                <a:solidFill>
                  <a:srgbClr val="002060"/>
                </a:solidFill>
              </a:rPr>
              <a:t>We convene global and regional </a:t>
            </a:r>
            <a:r>
              <a:rPr lang="en-US" sz="1800" b="1" dirty="0">
                <a:solidFill>
                  <a:srgbClr val="002060"/>
                </a:solidFill>
              </a:rPr>
              <a:t>forums to discuss global trends in regulation </a:t>
            </a:r>
            <a:r>
              <a:rPr lang="en-US" sz="1800" dirty="0">
                <a:solidFill>
                  <a:srgbClr val="002060"/>
                </a:solidFill>
              </a:rPr>
              <a:t>for Sector Members and other national and international stakeholders, through organizing the Global Symposium for Regulators (GSR) as well as strategic dialogues on topical policy, legal, regulatory, as well as on economic and financial issues and market developments. </a:t>
            </a:r>
          </a:p>
          <a:p>
            <a:pPr fontAlgn="base"/>
            <a:r>
              <a:rPr lang="en-US" sz="1800" dirty="0">
                <a:solidFill>
                  <a:srgbClr val="002060"/>
                </a:solidFill>
              </a:rPr>
              <a:t>We provide </a:t>
            </a:r>
            <a:r>
              <a:rPr lang="en-US" sz="1800" b="1" dirty="0">
                <a:solidFill>
                  <a:srgbClr val="002060"/>
                </a:solidFill>
              </a:rPr>
              <a:t>data, research and analysis and tools </a:t>
            </a:r>
            <a:r>
              <a:rPr lang="en-US" sz="1800" dirty="0">
                <a:solidFill>
                  <a:srgbClr val="002060"/>
                </a:solidFill>
              </a:rPr>
              <a:t>to support our members in defining, elaborating, implementing and reviewing transparent, coherent and forward-looking strategies, policy, legal and regulatory frameworks as well as in moving towards evidence-based decision-making.  </a:t>
            </a:r>
          </a:p>
          <a:p>
            <a:pPr fontAlgn="base"/>
            <a:r>
              <a:rPr lang="en-US" sz="1800" dirty="0">
                <a:solidFill>
                  <a:srgbClr val="002060"/>
                </a:solidFill>
              </a:rPr>
              <a:t>We provide </a:t>
            </a:r>
            <a:r>
              <a:rPr lang="en-US" sz="1800" b="1" dirty="0">
                <a:solidFill>
                  <a:srgbClr val="002060"/>
                </a:solidFill>
              </a:rPr>
              <a:t>knowledge exchange tools and platforms </a:t>
            </a:r>
            <a:r>
              <a:rPr lang="en-US" sz="1800" dirty="0">
                <a:solidFill>
                  <a:srgbClr val="002060"/>
                </a:solidFill>
              </a:rPr>
              <a:t>to enable inclusive dialogue and enhanced cooperation to help countries achieve a more inclusive information society and to raise national and regional awareness about the importance of an enabling environment</a:t>
            </a:r>
            <a:r>
              <a:rPr lang="en-US" sz="1800" dirty="0" smtClean="0">
                <a:solidFill>
                  <a:srgbClr val="002060"/>
                </a:solidFill>
              </a:rPr>
              <a:t>.</a:t>
            </a:r>
            <a:endParaRPr lang="en-US" sz="1800" dirty="0">
              <a:solidFill>
                <a:srgbClr val="002060"/>
              </a:solidFill>
            </a:endParaRPr>
          </a:p>
          <a:p>
            <a:pPr fontAlgn="base"/>
            <a:r>
              <a:rPr lang="en-US" sz="1800" dirty="0">
                <a:solidFill>
                  <a:srgbClr val="002060"/>
                </a:solidFill>
              </a:rPr>
              <a:t>We provide </a:t>
            </a:r>
            <a:r>
              <a:rPr lang="en-US" sz="1800" b="1" dirty="0">
                <a:solidFill>
                  <a:srgbClr val="002060"/>
                </a:solidFill>
              </a:rPr>
              <a:t>direct assistance to countries and regions </a:t>
            </a:r>
            <a:r>
              <a:rPr lang="en-US" sz="1800" dirty="0">
                <a:solidFill>
                  <a:srgbClr val="002060"/>
                </a:solidFill>
              </a:rPr>
              <a:t>on an enabling environment for smart connected societies.</a:t>
            </a:r>
          </a:p>
          <a:p>
            <a:pPr marL="0" indent="0">
              <a:buNone/>
            </a:pPr>
            <a:r>
              <a:rPr lang="en-US" sz="1800" b="1" dirty="0">
                <a:solidFill>
                  <a:srgbClr val="002060"/>
                </a:solidFill>
                <a:latin typeface="Cambria" panose="02040503050406030204" pitchFamily="18" charset="0"/>
              </a:rPr>
              <a:t>	         								         </a:t>
            </a:r>
          </a:p>
          <a:p>
            <a:pPr marL="0" indent="0">
              <a:buFont typeface="Arial" panose="020B0604020202020204" pitchFamily="34" charset="0"/>
              <a:buNone/>
            </a:pPr>
            <a:endParaRPr lang="en-US" sz="1800" b="1" dirty="0">
              <a:solidFill>
                <a:srgbClr val="002060"/>
              </a:solidFill>
              <a:latin typeface="Cambria" panose="02040503050406030204" pitchFamily="18" charset="0"/>
            </a:endParaRPr>
          </a:p>
          <a:p>
            <a:pPr marL="0" indent="0">
              <a:buFont typeface="Arial" panose="020B0604020202020204" pitchFamily="34" charset="0"/>
              <a:buNone/>
            </a:pPr>
            <a:r>
              <a:rPr lang="en-US" sz="1800" b="1" dirty="0">
                <a:solidFill>
                  <a:srgbClr val="002060"/>
                </a:solidFill>
                <a:latin typeface="Cambria" panose="02040503050406030204" pitchFamily="18" charset="0"/>
              </a:rPr>
              <a:t>				</a:t>
            </a:r>
          </a:p>
          <a:p>
            <a:pPr marL="0" indent="0">
              <a:buFont typeface="Arial" panose="020B0604020202020204" pitchFamily="34" charset="0"/>
              <a:buNone/>
            </a:pPr>
            <a:r>
              <a:rPr lang="en-US" sz="1800" b="1" dirty="0">
                <a:solidFill>
                  <a:srgbClr val="002060"/>
                </a:solidFill>
                <a:latin typeface="Cambria" panose="02040503050406030204" pitchFamily="18" charset="0"/>
              </a:rPr>
              <a:t>                          </a:t>
            </a:r>
          </a:p>
        </p:txBody>
      </p:sp>
      <p:sp>
        <p:nvSpPr>
          <p:cNvPr id="12" name="Rectangle 11"/>
          <p:cNvSpPr/>
          <p:nvPr/>
        </p:nvSpPr>
        <p:spPr>
          <a:xfrm>
            <a:off x="2002337" y="219077"/>
            <a:ext cx="6170991" cy="646331"/>
          </a:xfrm>
          <a:prstGeom prst="rect">
            <a:avLst/>
          </a:prstGeom>
        </p:spPr>
        <p:txBody>
          <a:bodyPr wrap="square">
            <a:spAutoFit/>
          </a:bodyPr>
          <a:lstStyle/>
          <a:p>
            <a:r>
              <a:rPr lang="en-US" sz="3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ITU – Regulatory  </a:t>
            </a:r>
            <a:endParaRPr lang="en-US" sz="3600" dirty="0"/>
          </a:p>
        </p:txBody>
      </p:sp>
      <p:sp>
        <p:nvSpPr>
          <p:cNvPr id="2" name="Rectangle 1"/>
          <p:cNvSpPr/>
          <p:nvPr/>
        </p:nvSpPr>
        <p:spPr>
          <a:xfrm>
            <a:off x="427680" y="1073611"/>
            <a:ext cx="10477886" cy="830997"/>
          </a:xfrm>
          <a:prstGeom prst="rect">
            <a:avLst/>
          </a:prstGeom>
        </p:spPr>
        <p:txBody>
          <a:bodyPr wrap="square">
            <a:spAutoFit/>
          </a:bodyPr>
          <a:lstStyle/>
          <a:p>
            <a:pPr fontAlgn="base"/>
            <a:r>
              <a:rPr lang="en-US" sz="2400" b="1" dirty="0"/>
              <a:t>The main purpose of our work is to provide the tools for an effective policy, </a:t>
            </a:r>
            <a:br>
              <a:rPr lang="en-US" sz="2400" b="1" dirty="0"/>
            </a:br>
            <a:r>
              <a:rPr lang="en-US" sz="2400" b="1" dirty="0"/>
              <a:t>legal and regulatory environment for the ICT sector.  </a:t>
            </a:r>
          </a:p>
        </p:txBody>
      </p:sp>
      <p:pic>
        <p:nvPicPr>
          <p:cNvPr id="14" name="Picture 13"/>
          <p:cNvPicPr>
            <a:picLocks noChangeAspect="1"/>
          </p:cNvPicPr>
          <p:nvPr/>
        </p:nvPicPr>
        <p:blipFill>
          <a:blip r:embed="rId2"/>
          <a:stretch>
            <a:fillRect/>
          </a:stretch>
        </p:blipFill>
        <p:spPr>
          <a:xfrm>
            <a:off x="10492834" y="1489109"/>
            <a:ext cx="1297164" cy="18325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9424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592" y="177507"/>
            <a:ext cx="8516291" cy="807721"/>
          </a:xfrm>
        </p:spPr>
        <p:txBody>
          <a:bodyPr vert="horz" lIns="94495" tIns="47247" rIns="94495" bIns="47247" rtlCol="0" anchor="ctr">
            <a:noAutofit/>
          </a:bodyPr>
          <a:lstStyle/>
          <a:p>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ICT Applications: e-Agriculture, e-Health, </a:t>
            </a:r>
            <a:b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e-Government, e-Education, etc.</a:t>
            </a:r>
          </a:p>
        </p:txBody>
      </p:sp>
      <p:sp>
        <p:nvSpPr>
          <p:cNvPr id="6" name="Content Placeholder 2"/>
          <p:cNvSpPr txBox="1">
            <a:spLocks/>
          </p:cNvSpPr>
          <p:nvPr/>
        </p:nvSpPr>
        <p:spPr>
          <a:xfrm>
            <a:off x="1544495" y="1574849"/>
            <a:ext cx="8717508" cy="590615"/>
          </a:xfrm>
          <a:prstGeom prst="rect">
            <a:avLst/>
          </a:prstGeom>
          <a:solidFill>
            <a:schemeClr val="bg1">
              <a:alpha val="43000"/>
            </a:schemeClr>
          </a:solidFill>
        </p:spPr>
        <p:txBody>
          <a:bodyPr vert="horz" lIns="94495" tIns="47247" rIns="94495" bIns="47247" rtlCol="0">
            <a:noAutofit/>
          </a:bodyPr>
          <a:lstStyle>
            <a:lvl1pPr indent="0" algn="ctr" defTabSz="456672">
              <a:spcBef>
                <a:spcPct val="20000"/>
              </a:spcBef>
              <a:buFont typeface="Arial"/>
              <a:buNone/>
              <a:defRPr sz="1600" b="1">
                <a:solidFill>
                  <a:schemeClr val="accent4"/>
                </a:solidFill>
              </a:defRPr>
            </a:lvl1pPr>
            <a:lvl2pPr marL="742085" indent="-285418" defTabSz="456672">
              <a:spcBef>
                <a:spcPct val="20000"/>
              </a:spcBef>
              <a:buFont typeface="Arial"/>
              <a:buChar char="–"/>
              <a:defRPr sz="2800">
                <a:solidFill>
                  <a:schemeClr val="tx1">
                    <a:lumMod val="50000"/>
                    <a:lumOff val="50000"/>
                  </a:schemeClr>
                </a:solidFill>
              </a:defRPr>
            </a:lvl2pPr>
            <a:lvl3pPr marL="1141668" indent="-228331" defTabSz="456672">
              <a:spcBef>
                <a:spcPct val="20000"/>
              </a:spcBef>
              <a:buFont typeface="Arial"/>
              <a:buChar char="•"/>
              <a:defRPr sz="2400">
                <a:solidFill>
                  <a:schemeClr val="tx1">
                    <a:lumMod val="50000"/>
                    <a:lumOff val="50000"/>
                  </a:schemeClr>
                </a:solidFill>
              </a:defRPr>
            </a:lvl3pPr>
            <a:lvl4pPr marL="1598336" indent="-228331" defTabSz="456672">
              <a:spcBef>
                <a:spcPct val="20000"/>
              </a:spcBef>
              <a:buFont typeface="Arial"/>
              <a:buChar char="–"/>
              <a:defRPr sz="2000">
                <a:solidFill>
                  <a:schemeClr val="tx1">
                    <a:lumMod val="50000"/>
                    <a:lumOff val="50000"/>
                  </a:schemeClr>
                </a:solidFill>
              </a:defRPr>
            </a:lvl4pPr>
            <a:lvl5pPr marL="2055004" indent="-228331" defTabSz="456672">
              <a:spcBef>
                <a:spcPct val="20000"/>
              </a:spcBef>
              <a:buFont typeface="Arial"/>
              <a:buChar char="»"/>
              <a:defRPr sz="2000">
                <a:solidFill>
                  <a:schemeClr val="tx1">
                    <a:lumMod val="50000"/>
                    <a:lumOff val="50000"/>
                  </a:schemeClr>
                </a:solidFill>
              </a:defRPr>
            </a:lvl5pPr>
            <a:lvl6pPr marL="2511669" indent="-228331" defTabSz="456672">
              <a:spcBef>
                <a:spcPct val="20000"/>
              </a:spcBef>
              <a:buFont typeface="Arial"/>
              <a:buChar char="•"/>
              <a:defRPr sz="2000"/>
            </a:lvl6pPr>
            <a:lvl7pPr marL="2968337" indent="-228331" defTabSz="456672">
              <a:spcBef>
                <a:spcPct val="20000"/>
              </a:spcBef>
              <a:buFont typeface="Arial"/>
              <a:buChar char="•"/>
              <a:defRPr sz="2000"/>
            </a:lvl7pPr>
            <a:lvl8pPr marL="3425004" indent="-228331" defTabSz="456672">
              <a:spcBef>
                <a:spcPct val="20000"/>
              </a:spcBef>
              <a:buFont typeface="Arial"/>
              <a:buChar char="•"/>
              <a:defRPr sz="2000"/>
            </a:lvl8pPr>
            <a:lvl9pPr marL="3881670" indent="-228331" defTabSz="456672">
              <a:spcBef>
                <a:spcPct val="20000"/>
              </a:spcBef>
              <a:buFont typeface="Arial"/>
              <a:buChar char="•"/>
              <a:defRPr sz="2000"/>
            </a:lvl9pPr>
          </a:lstStyle>
          <a:p>
            <a:pPr algn="l" rtl="1" fontAlgn="base">
              <a:spcAft>
                <a:spcPct val="0"/>
              </a:spcAft>
            </a:pPr>
            <a:r>
              <a:rPr lang="en-US" b="0" i="1" dirty="0">
                <a:solidFill>
                  <a:srgbClr val="1F497D"/>
                </a:solidFill>
                <a:latin typeface="Verdana" panose="020B0604030504040204" pitchFamily="34" charset="0"/>
                <a:ea typeface="Verdana" panose="020B0604030504040204" pitchFamily="34" charset="0"/>
                <a:cs typeface="Verdana" panose="020B0604030504040204" pitchFamily="34" charset="0"/>
              </a:rPr>
              <a:t>A Multi-sector Partnership Structure And Engages In Country Partners And Governments To Maximize Success.</a:t>
            </a:r>
          </a:p>
        </p:txBody>
      </p:sp>
      <p:sp>
        <p:nvSpPr>
          <p:cNvPr id="3" name="AutoShape 2" descr="data:image/jpeg;base64,/9j/4AAQSkZJRgABAQAAAQABAAD/2wCEAAkGBwsHDg8MDQ8RDQ8OEA8PEQ4MCg8NDg0RFREWFhQRFR8YKCksGBslGxMUIjEhMTU3My4uFx8zODg4NzQtMCsBCgoKDg0OGxAQGCwkICQ3LC4tLSwtLywtLCwsNCwsLCwsLC0wLCwsNC8sLCwsLCwvLSwsLCwsLCwsNCw0LCwsLP/AABEIALkBEAMBEQACEQEDEQH/xAAbAAEAAgMBAQAAAAAAAAAAAAAABgcBBAUDAv/EAEgQAAECAwIICQgJBAEFAQAAAAABAwIEBRHRBhIWF1RVk5QHFSFRUlORldITIjEyNUF1sxQzYXF0obG0wUJyc4EkJURiY7Ij/8QAGgEBAAMBAQEAAAAAAAAAAAAAAAEDBAUGAv/EADQRAQABAgQCCQMEAgIDAAAAAAABAlEDBBEUFVIFEhMxgZGh0fAhMnEzQWHBBjQi4SNCsf/aAAwDAQACEQMRAD8AlGF+E0rg3FL+VlnZmOZbjcWKCfcZSHFisssT7zRgZarG1+qnFxow++EfzmU/Vz/e7pp4dPMq3lNjOZT9Xv8AfDo4dPN6G9psZzKfq9/vh0cOnm9De02M5lP1e/3w6OHTzehvabGcyn6vf74dHDp5vQ3tNjOZT9Xv98Ojh083ob2mxnMp+r3++HRw6eb0N7TYzmU/V7/fDo4dPN6G9psZzKfq9/vh0cOnm9De02M5lP1e/wB8Ojh083ob2mxnMp+r3++HRw6eb0N7TYzmU/V7/fDo4dPN6G9psZzKfq9/vh0cOnm9De02M5lP1e/3w6OHTzehvabGcyn6vf74dHDp5vQ3tNjOZT9Xv98Ojh083ob2mxnMp+r3++HRw6eb0N7TYzmU/V7/AHw6OHTzehvabGcyn6vf74dHDp5vQ3tNjOZT9Xv98Ojh083ob2mxnMp+r3++HRw6eb0N7TYzmU/V7/fDo4dPN6G9psZzKfq9/vh0cOnm9De02M5lP1e/3w6OHTzehvabGcyn6vf74dHDp5vQ3tNjOZT9Xv8AfDo4dPN6G9psZzKfq9/vh0cOnm9De02M5lP1e/3w6OHTzehvabGcyn6vf74dHDp5vQ3tNjOZT9Xv98Ojh083ob2mxnMp+r3++HRw6eb0N7TYzmU/Vz/e7o4fPN6I3lNkhoVdZrcqk7LsuSqwTsEsqRzrj+MnkkjVeX0euif6MmPg9lVprqvwcTrU6wi3DJ69O/Du/MQ3dHRr1mbOfWYVydFi1ZBqA1AagNQGoDUBqA1AagNQGoDUBqA1AagNQGoDUBqA1AagNQGoDUBqA1AagNQGoDVgC0uDX2TH8Wh/bNnIz/6vg6OV+xp8Mvr078O78xC7o7uqVZzvhXJ0WKWQAAAAAAAAAAAAAAAAAAAAAAAAAAAAAAAAAAYUJWlwbeyY/i0P7Zs5Gf8A1I/Do5X7Gnwy+vTvw7vzELuju6pVnO+FcnRYpZAAAAAAAAAAAAAAAAAAAAAAAAAAAAAAAAAABhQlaXBt7Jj+LQ/tmzkZ/wDUj8OjlfsafDJ69O/DvfMhLuju6pXnO+FcnRYvyBAAAAAAAAAAAAAAAAAAAAAAAAAAAAAAAAAAAJWlwa+yY/i0P7Zs5Gfj/wAkfh0cr9ixo8HqdWm2Y5uWbmIoIFhhV2DGWFFXlROwyU4tdGvVloqoirveeQlA1fL7I+9xi8z5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dXy+yG4xeY7Kizwq1Hk6NLtNSjMEvBHNtxxQtQ4qLFiKmN99kKdhXVXVXOtUvqKYpj6O/S/qW/7f5U+X02wAAAAAAAAAAAAAAAAAAAAAAAAAAAAAAAAAAAAHDwt+qY/EtfpEB0aX9S3/b/KhDaABIAAAAAAAAAAAAAAAAAAAAAAAAAAAAAAAAAADiYV/VMfiWv0iCEbwqwrnMHklW5eFqJHGo4ovLNxxLakdiWWKnOZsfGqw9NHZ6LyGFmqapxJn6ad2n9xLgZy6t0JXYO+Iz7uu0fPF1eBZa9XnHsZy6t0JXYO+Ibqu0fPE4Flr1ecexnLq3Qldg74huq7R88TgWWvV5x7GcurdCV2DviG6rtHzxOBZa9XnHsZy6t0JXYO+Ibqu0fPE4Flr1ecexnLq3Qldg74huq7R88TgWWvV5x7GcurdCV2LviI3WJ/HzxOBZa9XnHsLwmVZP6JXYu+MbrE/j19zgWWvV5x7PuDhGrTiWwMsxJzwSkxEn5RH1uMW0eU+74nofJR34kx+aqfZ8Lwl1aFbFblkXmWXeRfziInM4sftHlPu+o6EytX21VT4x7GcurdCV2LviI3WJ/HzxTwLLXq849jOXVuhK7F3xExmq7R88TgWWvV5x7GcurdCV2DviG6rtHzxOBZa9XnHsZy6t0JXYO+Ibqu0fPE4Flr1ecexnLq3Qldg74huq7R88TgWWvV5x7GcurdCV2DviG6rtHzxOBZa9XnHsZy6t0JXYO+Ibqu0fPE4Flr1ecexnLq3Qldg74huq7R88TgWWvV5x7GcurdCV2DviG6rtHzxOBZa9XnHsZy6t0JXYO+Ibqu0fPE4Flr1ecexnLq3Qldg74huq7R88TgWWvV5x7GcurdCV2DviG6rtHzxOBZa9XnHsZy6t0JXYO+Ibqu0fPE4Flr1ecexnLq3Qldg74huq7R88TgWWvV5x7GcurdCV2DviG6rtHzxOBZa9XnHsZy6t0JXYO+Ibqu0fPE4Flr1ecexnLq3Qldg74huq7R88TgWWvV5x7GcurdCV2DviG6rtHzxOBZa9XnHsZy6t0JXYO+Ibqu0fPE4Flr1ecexnLq3Qldg74huq7R88TgWWvV5x7GcurdCV2DviG6rtHzxOBZa9XnHsZy6t0JXYu+Ibuu0fPFPAsterzj2dynV6ZwgkkemEbhigqDbSeRgihTF8kkXLaq8tsSmrAxJrp1lwuk8pRlsWKKNdNNfr4/xDi8JfrSP+Bz5iGfN98Or/j/ANlfh/aFmSHoQIAAAAB7Skq7OuQMswq444uLDCnvX+E+0mmmaqtIV4uLRh0zXXP0hZ1JwRp+DzaPzmLMzFiqkMSqsCL7oIIfetvvU6WFlqae95DPdM4uJrFE6U2/7733BhfG0iwxQwsxJBDF5KGVcjxFVVsxsX3WJ6fvNNUUU6RMuLTjV161S25ebkcI4VbnWG8VUhWFyLzMbG9yL6YYk5CK8KmYaMtncXDq1oqmEJwywOjoX/IYVXZaJbOVcaNjmxl96LznOx8Dq/WO567o3pSMxPUxPu/+omZXX0AAAAAAAAAAAAAAAAAAAAAAATKdYG+zovikH7eA6GU+x5Lp3/Yj8f3Lx4S/Wkf8DnzEKs33w2f4/wDZX4f2hZkh6ECAAAAAWPwXUxqXZeqb1ietBBEvobbg+si+y1eT/RuytERT1nmOnczM1xgU+Ll1uoO1uOKCFYWG8ZJpUZhWYejgVFhgt/pTlsXzvVVfQpbRNePMxE/T8vP4nUwo1mPRqxU2OH1EVrzlWKyediddVLEscVLUiRfciInoWxUsNM5TCq06318GGc7iRM6R9Pz/ANPSGSflFRxuJIPJRq7YkUUwwkMKosSwLyxtQxYyIvphVOYqxct1f+VE6L8DMxV9MSP7T7B6YZrMs5LOQNpyKkbbcWPAsDiKsMScq2e/k9yoV4dfaRMS2R1sKqmqj6aKgrEhFS5l6Wi5fJOLCi88PphXsVDn10dWqYe7y2LGNhU4l2mfC8AAAAAAAAAAAAAAAAAAAAAH7plOsDfZ0XxSD5EB0Mp9jyXTv+xH4/uXjwl+tI/4HPmIVZvvhs/x/wCyvw/tCzJD0IEAAAEiBErGStS9Ho8lLutQuwTTMflIY4lhRUxuVOT3qsX5GyrFnDwqY011eMztM15zEnXulwabMQzb7kw0xC1AsMLbbKrEsCWedFir9q2FMU1xROLRpEMGLXT2kYVUaz3vRcIn25lZZpyBYcZqLGjiTFiiVPOZSJUsRORPzJwcbEnDmZn38H3iYOHExGg5hE3Gr8vEiRrA7jQxqsNsbUUNkUCW8yqsX2pZzE4eYxOppV+8+iZydHX1iP2dfBjCKGWiahhYbSKLFgceRFSN2DH5P/q0rwsbsZijq/wsxMOa/wDk4/Ca0kFSjVP6mmlX77FT+CzM/fo9J0NOuW8ZRQzusAAAAAAAAAAAAAAAAAAAAABMp1gb7Oi+KQfIgOhlPseS6d/2I/H9y8eEv1pH/A58xCrN98Nn+P8A2V+H9oWZIehAgAAAllFsCEvakY8JKTDBL+dNU+KKxtFsjcajXGRE+3k5PuU2UU9phxp3w8p0phzg5ia57qkdwanIXViYjXEiSKK2CJPPRbfORUX3pzE4eSoxtetMx/H7OBna6qKoqiHUmHGGlWF1Yom/Ub8k15RuJbE5VxEisVLORFsKMbIVUVaUUzMPvLY2HVTM1VfV6tfRGmInI0VqBFiiXyjcLdsPuisiS332c/IaKMhh9XXE11/LPiY9c4umHOrewApj9ZehnMRWZNpUiSKJLPLqi2pDD/4pYlq+jksQ+cPKx1ut+0dzpVYsxhxR+/c42GNRhqc8+7Dyw42JCvPDDyIv6lOPVFVer1/R2DOFl6aZcMpbgAAAAAAAAAAAAAAAAAAAAAJlOsDfZ0XxSD5EB0Mp9jyXTv8AsR+P7l48JfrSP+Bz5iFWb74bP8f+yvw/tCzJD0IEAAAAA6eDtbeoMxDMN+cnquN22I5B70+/3opZhYk0Tqy5zKU5nD6k9/7LFqlDo+H7KTLKwwTMCosL8MKI63EnKkDsKetDb7l/0p0oqiuNaZeKx8viYFc0YkIdMUWuyscUEEm7BCiYlrcSTbUcdq4sbdq40EPo9b0f6KaKsxhxp9yqrAwK5skGDeBbk8sD9Wl0gRlcZGXH/Lq+7bb5WNbbIYU90PP6ScPCxOvNWJVq+taIjq4dOj1w7wxaYgikJGJIolRYHHW1TEah9CwQ2f1fofOYx4pjqw7XRXRlVdUY2L3ftCszA9TIEAAAAAAAAAAAAAAAAAAAAAA/dMp1gb7Oi+KQfIgOhlPseS6d/wBiPx/ct3DbB+frP0OOVZ8qkDMcMS+UggsVY7UTzlQZnDqrn6QnojOYWBRVGJPfojOQ9b0Vd4YvMu3xLOzxfKcxkNW9FXeGLxt8SxxfKcxkNW9FXeGLxt8SxxfKcxkNW9FXeGLxt8SxxfKcxkNW9FXeGLxt8SxxfKcxkNW9FXeGLxt8SxxfKcxkPW9FXeGLxtsSxxfKc3o9pTBHCGTjRxllxqNP6m5tqFfyi5T6pwcWnuV4nSWRxI0r+sfhImHsM2kSFWoY7Pe59HWL8okLo7dzqqei5nWJmGhVJDC6qIsLsMeIvpgamGGoV+xbIuU+aoxql+Di9GYP1p7/AOY1cZMBq2n/AGi7wzeU7fEs3cXynN6GQ9b0Vd4YvG3xLHF8pzehkNW9FXeGLxt8SxxfKcxkNW9FXeGLxt8SxxfKcxkNW9FXeGLxt8SxxfKcxkNW9FXeGLxt8SxxfKcxkNW9FXeGLxt8SxxfKcxkNW9FXeGLxt8SxxfKcxkNW9FXeGLxt8SxxfKcxkNW9FXeGLxt8SxxfKcxkNW9FXeGLxt8SxxfKcxkNW9FXeGLxt8SxxfKcxkNW9FXeGLxt8SxxfKcxkNW9FXeGLxt8SxxfKcxkNW9FXeGLxt8SxxfKcxkNW9FXeGLxt8SxxfKcxkNW9FXeGLxt8SxxfKcxkNW9FXeGLxt8SxxfKcxkNW9FXeGLxt8SxxfKcxkNW9FXeGLxt8SxxfKcxkNW9FXeGLxt8SxxfKcxkPW9FXeGLxt8SxxjK8yTUOkTdHkUbmm/JRR1FuOGFY4Y7YVZSG3zfthU25eiqmnSXnulsxh4+NFWHOv090/pf1Lf9v8l7mNqwBYAsAWALAFgGQMWALAjSCwJZAAYsAWALAFgCwBYAsAWALAFgCwBYAsAWALAFgCwBYAsAWAcPCy1GmfxLX6RAdKl/Ut/wBv8qBtgAAAAAAAAAAAAAAAAAAAAAAAAAAAAAAAAAAAAOHhb9Ux+Ja/SIDak5tiXZaRxyBtVhtRHHIYFXlXnJiNe5EzpL240k9IZ3hu8dWbGsHGknpDO8N3jqzY1g40k9IZ3hu8dWbGsHGknpDO8N3jqzY1g40k9IZ3hu8dWbGsHGknpDO8N3jqzY1g40k9IZ3hu8dWbGsHGknpDO8N3jqzY1g40k9IZ3hu8dWbGsHGknpDO8N3jqzY1g40k9IZ3hu8dWbGsHGknpDO8N3jqzY1g40k9IZ3hu8dWbGsHGknpDO8N3jqzY1g40k9IZ3hu8dWbGsHGknpDO8N3jqzY1g40k9IZ3hu8dWbGsHGknpDO8N3jqzY1g40k9IZ3hu8dWbGsHGknpDO8N3jqzY1g40k9IZ3hu8dWbGsHGknpDO8N3jqzY1g40k9IZ3hu8dWbGsHGknpDO8N3jqzY1g40k9IZ3hu8dWbGsHGknpDO8N3jqzY1g40k9IZ3hu8dWbGsHGknpDO8N3jqzY1g40k9IZ3hu8dWbGsHGknpDO8N3jqzY1g40k9IZ3hu8dWbGsHGknpDO8N3jqzaTWHKwlmGpllmJuOFxEmmkVW40jRFxYuTkI00FXcM0KLHTrURf8Ajve7/wBiHU6O/wDZizc6TCuMSHmTsOkx6yYkPMnYDWTEh5k7AayYkPMnYDWTEh5k7AayYkPMnYDWTEh5k7AayYkPMnYDWTEh5k7AayYkPMnYDWTEh5k7AayYkPMnYDWTEh5k7AayYkPMnYDWTEh5k7AayYkPMnYDWTEh5k7AayYkPMnYDWTEh5k7AayYkPMnYDWTEh5k7AayYkPMnYDWTEh5k7AayYkPMnYDWTEh5k7AayYkPMnYDWTEh5k7AayYkPMnYDWTEh5k7AayYkPMnYDWTEh5k7AayLBDzJ2EGsrT4NURKTHZyf8AVof2zZyM/wDqR+HQyv2NThl9enfh3fmIXdHd1SrOd8K5OixgQAAAAAAAAAAAAAAAAAAAAAAAAAAAAAAAAAAUJWlwbeyY/i0P7Zs5Gf8A1I/Do5X7Gnwy+vTvw7vzELuju6pVnO+FcnRYpZAAAAAAAAAAAAAAAAAAAAAAAAAAAAAAAAAABhQlaXBt7Jj+LQ/tmzkZ/wDUj8OjlfsafDL69O/Du/MQu6O7qlWc74VydFilkAAAAAAAAAAAAAAAAAAAAAAAAAAAAAAAAAAGFCVpcGvsmP4tD+2bORn/ANSPw6OV+xIsKsF5XCJWPpMU01FLQRNp9HloYoYrYrVW1UW30FODmKsLXq/usxMGMTvcLNlS+vn90buL9/iWhVs6bmbKl9fP7o3cN/iWg2dNzNlS+vn90buG/wAS0GzpuZsqX18/ujdw3+JaDZ03M2VL6+f3Ru4b/EtBs6bmbKl9fP7o3cN/iWg2dNzNlS+vn90buG/xLQbOm5mypfXz+6N3Df4loNnTczZUvr5/dG7hv8S0GzpuZsqX18/ujdw3+JaDZ03M2VL6+f3Ru4b/ABLQbOm5mypfXz+6N3Df4loNnTczZUvr5/dG7hv8S0GzpuZsqX18/ujdw3+JaDZ03M2VL6+f3Ru4b/EtBs6bmbKl9fP7o3cN/iWg2dNzNlS+vn90buG/xLQbOm5mypfXz+6N3Df4loNnTczZUvr5/dG7hv8AEtBs6bmbKl9fP7o3cN/iWg2dNzNlS+vn90buG/xLQbOm5mypfXz+6N3Df4loNnTczZUvr5/dG7hv8S0GzpuZsqX18/ujdw3+JaDZ03M2VL6+f3Ru4b/EtBs6bmbKl9fP7o3cN/iWg2dNzNlS+vn90buG/wAS0GzpuZsqX18/ujdw3+JaDZ03M2VL6+f3Ru4b/EtBs6bmbKl9fP7o3cN/iWg2dNzNlS+vn90buG/xLQbOm5mypfX1DdILiOIYloNpTd3aLQGqNLpJyv0h1I5yCaWKYl8RYf8A80gVORE5PNTtM2NjTiz1pX4eHFEaQsMqWAAAAAAAAAAAAAAAAAAAAAAAAAAAAAAAAAAAAGFCJEBD/9k="/>
          <p:cNvSpPr>
            <a:spLocks noChangeAspect="1" noChangeArrowheads="1"/>
          </p:cNvSpPr>
          <p:nvPr/>
        </p:nvSpPr>
        <p:spPr bwMode="auto">
          <a:xfrm>
            <a:off x="1411604" y="-144461"/>
            <a:ext cx="3232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4605" tIns="47302" rIns="94605" bIns="47302" numCol="1" anchor="t" anchorCtr="0" compatLnSpc="1">
            <a:prstTxWarp prst="textNoShape">
              <a:avLst/>
            </a:prstTxWarp>
          </a:bodyPr>
          <a:lstStyle/>
          <a:p>
            <a:pPr rtl="1" fontAlgn="base">
              <a:spcBef>
                <a:spcPct val="0"/>
              </a:spcBef>
              <a:spcAft>
                <a:spcPct val="0"/>
              </a:spcAft>
            </a:pPr>
            <a:endParaRPr lang="en-GB" sz="3537" b="1">
              <a:solidFill>
                <a:prstClr val="black"/>
              </a:solidFill>
              <a:latin typeface="Arial" pitchFamily="34" charset="0"/>
              <a:cs typeface="Arial" pitchFamily="34" charset="0"/>
            </a:endParaRPr>
          </a:p>
        </p:txBody>
      </p:sp>
      <p:sp>
        <p:nvSpPr>
          <p:cNvPr id="11" name="AutoShape 2" descr="Image result for tunisia flag"/>
          <p:cNvSpPr>
            <a:spLocks noChangeAspect="1" noChangeArrowheads="1"/>
          </p:cNvSpPr>
          <p:nvPr/>
        </p:nvSpPr>
        <p:spPr bwMode="auto">
          <a:xfrm>
            <a:off x="1573251" y="7939"/>
            <a:ext cx="3232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4605" tIns="47302" rIns="94605" bIns="47302" numCol="1" anchor="t" anchorCtr="0" compatLnSpc="1">
            <a:prstTxWarp prst="textNoShape">
              <a:avLst/>
            </a:prstTxWarp>
          </a:bodyPr>
          <a:lstStyle/>
          <a:p>
            <a:pPr rtl="1" fontAlgn="base">
              <a:spcBef>
                <a:spcPct val="0"/>
              </a:spcBef>
              <a:spcAft>
                <a:spcPct val="0"/>
              </a:spcAft>
            </a:pPr>
            <a:endParaRPr lang="en-GB" sz="3537" b="1">
              <a:solidFill>
                <a:prstClr val="black"/>
              </a:solidFill>
              <a:latin typeface="Arial" pitchFamily="34" charset="0"/>
              <a:cs typeface="Arial" pitchFamily="34" charset="0"/>
            </a:endParaRPr>
          </a:p>
        </p:txBody>
      </p:sp>
      <p:sp>
        <p:nvSpPr>
          <p:cNvPr id="14" name="AutoShape 5" descr="Image result for IOC"/>
          <p:cNvSpPr>
            <a:spLocks noChangeAspect="1" noChangeArrowheads="1"/>
          </p:cNvSpPr>
          <p:nvPr/>
        </p:nvSpPr>
        <p:spPr bwMode="auto">
          <a:xfrm>
            <a:off x="1734899" y="160339"/>
            <a:ext cx="3232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4605" tIns="47302" rIns="94605" bIns="47302" numCol="1" anchor="t" anchorCtr="0" compatLnSpc="1">
            <a:prstTxWarp prst="textNoShape">
              <a:avLst/>
            </a:prstTxWarp>
          </a:bodyPr>
          <a:lstStyle/>
          <a:p>
            <a:pPr rtl="1" fontAlgn="base">
              <a:spcBef>
                <a:spcPct val="0"/>
              </a:spcBef>
              <a:spcAft>
                <a:spcPct val="0"/>
              </a:spcAft>
            </a:pPr>
            <a:endParaRPr lang="en-GB" sz="3537" b="1">
              <a:solidFill>
                <a:prstClr val="black"/>
              </a:solidFill>
              <a:latin typeface="Arial" pitchFamily="34" charset="0"/>
              <a:cs typeface="Arial" pitchFamily="34" charset="0"/>
            </a:endParaRPr>
          </a:p>
        </p:txBody>
      </p:sp>
      <p:sp>
        <p:nvSpPr>
          <p:cNvPr id="51" name="Rounded Rectangle 50"/>
          <p:cNvSpPr/>
          <p:nvPr/>
        </p:nvSpPr>
        <p:spPr>
          <a:xfrm>
            <a:off x="6493915" y="4713919"/>
            <a:ext cx="2000874" cy="1117371"/>
          </a:xfrm>
          <a:prstGeom prst="roundRect">
            <a:avLst>
              <a:gd name="adj" fmla="val 10000"/>
            </a:avLst>
          </a:prstGeom>
          <a:solidFill>
            <a:schemeClr val="accent5">
              <a:lumMod val="40000"/>
              <a:lumOff val="60000"/>
            </a:schemeClr>
          </a:solidFill>
          <a:ln>
            <a:noFill/>
          </a:ln>
        </p:spPr>
        <p:style>
          <a:lnRef idx="2">
            <a:schemeClr val="accent2"/>
          </a:lnRef>
          <a:fillRef idx="1">
            <a:schemeClr val="lt1"/>
          </a:fillRef>
          <a:effectRef idx="0">
            <a:schemeClr val="accent2"/>
          </a:effectRef>
          <a:fontRef idx="minor">
            <a:schemeClr val="dk1"/>
          </a:fontRef>
        </p:style>
      </p:sp>
      <p:sp>
        <p:nvSpPr>
          <p:cNvPr id="53" name="Rounded Rectangle 52"/>
          <p:cNvSpPr/>
          <p:nvPr/>
        </p:nvSpPr>
        <p:spPr>
          <a:xfrm>
            <a:off x="3500056" y="4628548"/>
            <a:ext cx="1710741" cy="1216845"/>
          </a:xfrm>
          <a:prstGeom prst="roundRect">
            <a:avLst>
              <a:gd name="adj" fmla="val 10000"/>
            </a:avLst>
          </a:prstGeom>
          <a:solidFill>
            <a:schemeClr val="accent5">
              <a:lumMod val="40000"/>
              <a:lumOff val="60000"/>
            </a:schemeClr>
          </a:solidFill>
          <a:ln>
            <a:noFill/>
          </a:ln>
        </p:spPr>
        <p:style>
          <a:lnRef idx="2">
            <a:schemeClr val="accent2"/>
          </a:lnRef>
          <a:fillRef idx="1">
            <a:schemeClr val="lt1"/>
          </a:fillRef>
          <a:effectRef idx="0">
            <a:schemeClr val="accent2"/>
          </a:effectRef>
          <a:fontRef idx="minor">
            <a:schemeClr val="dk1"/>
          </a:fontRef>
        </p:style>
      </p:sp>
      <p:sp>
        <p:nvSpPr>
          <p:cNvPr id="54" name="Rounded Rectangle 53"/>
          <p:cNvSpPr/>
          <p:nvPr/>
        </p:nvSpPr>
        <p:spPr>
          <a:xfrm>
            <a:off x="6554371" y="2348881"/>
            <a:ext cx="1912173" cy="1150695"/>
          </a:xfrm>
          <a:prstGeom prst="roundRect">
            <a:avLst>
              <a:gd name="adj" fmla="val 10000"/>
            </a:avLst>
          </a:prstGeom>
          <a:solidFill>
            <a:schemeClr val="accent5">
              <a:lumMod val="40000"/>
              <a:lumOff val="60000"/>
            </a:schemeClr>
          </a:solidFill>
          <a:ln>
            <a:noFill/>
          </a:ln>
        </p:spPr>
        <p:style>
          <a:lnRef idx="2">
            <a:schemeClr val="accent2"/>
          </a:lnRef>
          <a:fillRef idx="1">
            <a:schemeClr val="lt1"/>
          </a:fillRef>
          <a:effectRef idx="0">
            <a:schemeClr val="accent2"/>
          </a:effectRef>
          <a:fontRef idx="minor">
            <a:schemeClr val="dk1"/>
          </a:fontRef>
        </p:style>
      </p:sp>
      <p:sp>
        <p:nvSpPr>
          <p:cNvPr id="55" name="Rounded Rectangle 54"/>
          <p:cNvSpPr/>
          <p:nvPr/>
        </p:nvSpPr>
        <p:spPr>
          <a:xfrm>
            <a:off x="3454374" y="2369287"/>
            <a:ext cx="1940369" cy="1179090"/>
          </a:xfrm>
          <a:prstGeom prst="roundRect">
            <a:avLst>
              <a:gd name="adj" fmla="val 10000"/>
            </a:avLst>
          </a:prstGeom>
          <a:solidFill>
            <a:schemeClr val="accent5">
              <a:lumMod val="40000"/>
              <a:lumOff val="60000"/>
            </a:schemeClr>
          </a:solidFill>
          <a:ln>
            <a:noFill/>
          </a:ln>
        </p:spPr>
        <p:style>
          <a:lnRef idx="2">
            <a:schemeClr val="accent2"/>
          </a:lnRef>
          <a:fillRef idx="1">
            <a:schemeClr val="lt1"/>
          </a:fillRef>
          <a:effectRef idx="0">
            <a:schemeClr val="accent2"/>
          </a:effectRef>
          <a:fontRef idx="minor">
            <a:schemeClr val="dk1"/>
          </a:fontRef>
        </p:style>
      </p:sp>
      <p:sp>
        <p:nvSpPr>
          <p:cNvPr id="56" name="Pie 55"/>
          <p:cNvSpPr/>
          <p:nvPr/>
        </p:nvSpPr>
        <p:spPr>
          <a:xfrm>
            <a:off x="4254071" y="2507464"/>
            <a:ext cx="1499495" cy="1413718"/>
          </a:xfrm>
          <a:prstGeom prst="pieWedge">
            <a:avLst/>
          </a:prstGeom>
          <a:solidFill>
            <a:srgbClr val="15A8E0"/>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sp>
      <p:sp>
        <p:nvSpPr>
          <p:cNvPr id="57" name="Pie 12"/>
          <p:cNvSpPr/>
          <p:nvPr/>
        </p:nvSpPr>
        <p:spPr>
          <a:xfrm>
            <a:off x="4713211" y="2896303"/>
            <a:ext cx="1060304" cy="9996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361" tIns="43361" rIns="43361" bIns="43361" numCol="1" spcCol="1449" anchor="t" anchorCtr="0">
            <a:noAutofit/>
          </a:bodyPr>
          <a:lstStyle/>
          <a:p>
            <a:pPr marL="0" lvl="1" algn="ctr" defTabSz="482880" rtl="1" fontAlgn="base">
              <a:lnSpc>
                <a:spcPct val="90000"/>
              </a:lnSpc>
              <a:spcBef>
                <a:spcPct val="0"/>
              </a:spcBef>
              <a:spcAft>
                <a:spcPct val="15000"/>
              </a:spcAft>
            </a:pPr>
            <a:r>
              <a:rPr lang="en-US" sz="1270" b="1" dirty="0">
                <a:solidFill>
                  <a:prstClr val="white"/>
                </a:solidFill>
                <a:latin typeface="Arial Narrow"/>
                <a:cs typeface="Arial Narrow"/>
              </a:rPr>
              <a:t>Private Sector: Telecoms, Insurance, Pharma, Wellness, IT</a:t>
            </a:r>
          </a:p>
        </p:txBody>
      </p:sp>
      <p:sp>
        <p:nvSpPr>
          <p:cNvPr id="58" name="Pie 57"/>
          <p:cNvSpPr/>
          <p:nvPr/>
        </p:nvSpPr>
        <p:spPr>
          <a:xfrm rot="5400000">
            <a:off x="5886476" y="2464494"/>
            <a:ext cx="1413718" cy="1499495"/>
          </a:xfrm>
          <a:prstGeom prst="pieWedge">
            <a:avLst/>
          </a:prstGeom>
          <a:solidFill>
            <a:srgbClr val="15A8E0"/>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sp>
      <p:sp>
        <p:nvSpPr>
          <p:cNvPr id="59" name="Pie 14"/>
          <p:cNvSpPr/>
          <p:nvPr/>
        </p:nvSpPr>
        <p:spPr>
          <a:xfrm>
            <a:off x="6010130" y="3408830"/>
            <a:ext cx="1323295" cy="3179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361" tIns="43361" rIns="43361" bIns="43361" numCol="1" spcCol="1449" anchor="t" anchorCtr="0">
            <a:noAutofit/>
          </a:bodyPr>
          <a:lstStyle/>
          <a:p>
            <a:pPr marL="0" lvl="1" algn="ctr" defTabSz="482880" rtl="1" fontAlgn="base">
              <a:lnSpc>
                <a:spcPct val="90000"/>
              </a:lnSpc>
              <a:spcBef>
                <a:spcPct val="0"/>
              </a:spcBef>
              <a:spcAft>
                <a:spcPct val="15000"/>
              </a:spcAft>
            </a:pPr>
            <a:r>
              <a:rPr lang="en-US" sz="1814" b="1" dirty="0">
                <a:solidFill>
                  <a:prstClr val="white"/>
                </a:solidFill>
                <a:latin typeface="Arial Narrow"/>
                <a:cs typeface="Arial Narrow"/>
              </a:rPr>
              <a:t>Government</a:t>
            </a:r>
          </a:p>
        </p:txBody>
      </p:sp>
      <p:sp>
        <p:nvSpPr>
          <p:cNvPr id="60" name="Pie 59"/>
          <p:cNvSpPr/>
          <p:nvPr/>
        </p:nvSpPr>
        <p:spPr>
          <a:xfrm rot="10800000">
            <a:off x="5858008" y="4017826"/>
            <a:ext cx="1499495" cy="1413718"/>
          </a:xfrm>
          <a:prstGeom prst="pieWedge">
            <a:avLst/>
          </a:prstGeom>
          <a:solidFill>
            <a:srgbClr val="15A8E0"/>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sp>
      <p:sp>
        <p:nvSpPr>
          <p:cNvPr id="61" name="Pie 16"/>
          <p:cNvSpPr/>
          <p:nvPr/>
        </p:nvSpPr>
        <p:spPr>
          <a:xfrm>
            <a:off x="5833016" y="4120313"/>
            <a:ext cx="1423030" cy="7384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361" tIns="43361" rIns="43361" bIns="43361" numCol="1" spcCol="1449" anchor="t" anchorCtr="0">
            <a:noAutofit/>
          </a:bodyPr>
          <a:lstStyle/>
          <a:p>
            <a:pPr marL="0" lvl="1" algn="ctr" defTabSz="482880" rtl="1" fontAlgn="base">
              <a:lnSpc>
                <a:spcPct val="90000"/>
              </a:lnSpc>
              <a:spcBef>
                <a:spcPct val="0"/>
              </a:spcBef>
              <a:spcAft>
                <a:spcPct val="15000"/>
              </a:spcAft>
            </a:pPr>
            <a:r>
              <a:rPr lang="en-US" sz="1451" b="1" dirty="0">
                <a:solidFill>
                  <a:prstClr val="white"/>
                </a:solidFill>
                <a:latin typeface="Arial Narrow"/>
                <a:cs typeface="Arial Narrow"/>
              </a:rPr>
              <a:t>NGOs , Civil Society,</a:t>
            </a:r>
          </a:p>
          <a:p>
            <a:pPr marL="0" lvl="1" algn="ctr" defTabSz="482880" rtl="1" fontAlgn="base">
              <a:lnSpc>
                <a:spcPct val="90000"/>
              </a:lnSpc>
              <a:spcBef>
                <a:spcPct val="0"/>
              </a:spcBef>
              <a:spcAft>
                <a:spcPct val="15000"/>
              </a:spcAft>
            </a:pPr>
            <a:r>
              <a:rPr lang="en-US" sz="1451" b="1" dirty="0">
                <a:solidFill>
                  <a:prstClr val="white"/>
                </a:solidFill>
                <a:latin typeface="Arial Narrow"/>
                <a:cs typeface="Arial Narrow"/>
              </a:rPr>
              <a:t>Philanthropies</a:t>
            </a:r>
          </a:p>
          <a:p>
            <a:pPr marL="0" lvl="1" algn="ctr" defTabSz="482880" rtl="1" fontAlgn="base">
              <a:lnSpc>
                <a:spcPct val="90000"/>
              </a:lnSpc>
              <a:spcBef>
                <a:spcPct val="0"/>
              </a:spcBef>
              <a:spcAft>
                <a:spcPct val="15000"/>
              </a:spcAft>
            </a:pPr>
            <a:r>
              <a:rPr lang="en-US" sz="1451" b="1" dirty="0">
                <a:solidFill>
                  <a:prstClr val="white"/>
                </a:solidFill>
                <a:latin typeface="Arial Narrow"/>
                <a:cs typeface="Arial Narrow"/>
              </a:rPr>
              <a:t>Academia</a:t>
            </a:r>
          </a:p>
        </p:txBody>
      </p:sp>
      <p:sp>
        <p:nvSpPr>
          <p:cNvPr id="62" name="Pie 61"/>
          <p:cNvSpPr/>
          <p:nvPr/>
        </p:nvSpPr>
        <p:spPr>
          <a:xfrm rot="16200000">
            <a:off x="4306547" y="3974938"/>
            <a:ext cx="1413718" cy="1499495"/>
          </a:xfrm>
          <a:prstGeom prst="pieWedge">
            <a:avLst/>
          </a:prstGeom>
          <a:solidFill>
            <a:srgbClr val="15A8E0"/>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sp>
      <p:sp>
        <p:nvSpPr>
          <p:cNvPr id="63" name="Pie 18"/>
          <p:cNvSpPr/>
          <p:nvPr/>
        </p:nvSpPr>
        <p:spPr>
          <a:xfrm>
            <a:off x="4724673" y="4386496"/>
            <a:ext cx="1060304" cy="7384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361" tIns="43361" rIns="43361" bIns="43361" numCol="1" spcCol="1449" anchor="t" anchorCtr="0">
            <a:noAutofit/>
          </a:bodyPr>
          <a:lstStyle/>
          <a:p>
            <a:pPr algn="ctr" rtl="1" fontAlgn="base">
              <a:spcBef>
                <a:spcPct val="0"/>
              </a:spcBef>
              <a:spcAft>
                <a:spcPct val="0"/>
              </a:spcAft>
            </a:pPr>
            <a:r>
              <a:rPr lang="en-US" sz="2540" b="1" dirty="0">
                <a:solidFill>
                  <a:prstClr val="white"/>
                </a:solidFill>
                <a:latin typeface="Arial Narrow"/>
                <a:cs typeface="Arial Narrow"/>
              </a:rPr>
              <a:t>UN</a:t>
            </a:r>
          </a:p>
        </p:txBody>
      </p:sp>
      <p:sp>
        <p:nvSpPr>
          <p:cNvPr id="64" name="Circular Arrow 63"/>
          <p:cNvSpPr/>
          <p:nvPr/>
        </p:nvSpPr>
        <p:spPr>
          <a:xfrm>
            <a:off x="5567527" y="3671012"/>
            <a:ext cx="517724" cy="424441"/>
          </a:xfrm>
          <a:prstGeom prst="circularArrow">
            <a:avLst/>
          </a:prstGeom>
        </p:spPr>
        <p:style>
          <a:lnRef idx="2">
            <a:schemeClr val="lt1">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dk1">
              <a:hueOff val="0"/>
              <a:satOff val="0"/>
              <a:lumOff val="0"/>
              <a:alphaOff val="0"/>
            </a:schemeClr>
          </a:fontRef>
        </p:style>
      </p:sp>
      <p:sp>
        <p:nvSpPr>
          <p:cNvPr id="65" name="Circular Arrow 64"/>
          <p:cNvSpPr/>
          <p:nvPr/>
        </p:nvSpPr>
        <p:spPr>
          <a:xfrm rot="10800000">
            <a:off x="5557814" y="3845308"/>
            <a:ext cx="517724" cy="424441"/>
          </a:xfrm>
          <a:prstGeom prst="circularArrow">
            <a:avLst/>
          </a:prstGeom>
        </p:spPr>
        <p:style>
          <a:lnRef idx="2">
            <a:schemeClr val="lt1">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dk1">
              <a:hueOff val="0"/>
              <a:satOff val="0"/>
              <a:lumOff val="0"/>
              <a:alphaOff val="0"/>
            </a:schemeClr>
          </a:fontRef>
        </p:style>
      </p:sp>
      <p:sp>
        <p:nvSpPr>
          <p:cNvPr id="66" name="Rounded Rectangle 4"/>
          <p:cNvSpPr/>
          <p:nvPr/>
        </p:nvSpPr>
        <p:spPr>
          <a:xfrm>
            <a:off x="7142478" y="4654206"/>
            <a:ext cx="1139944" cy="7376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361" tIns="43361" rIns="43361" bIns="43361" numCol="1" spcCol="1449" anchor="t" anchorCtr="0">
            <a:noAutofit/>
          </a:bodyPr>
          <a:lstStyle/>
          <a:p>
            <a:pPr marL="59128" lvl="1" indent="-59128" defTabSz="413898" rtl="1" fontAlgn="base">
              <a:lnSpc>
                <a:spcPct val="90000"/>
              </a:lnSpc>
              <a:spcBef>
                <a:spcPct val="0"/>
              </a:spcBef>
              <a:spcAft>
                <a:spcPct val="15000"/>
              </a:spcAft>
              <a:buFontTx/>
              <a:buChar char="••"/>
            </a:pPr>
            <a:endParaRPr lang="en-US" sz="1088" b="1" dirty="0">
              <a:solidFill>
                <a:prstClr val="black">
                  <a:lumMod val="65000"/>
                  <a:lumOff val="35000"/>
                </a:prstClr>
              </a:solidFill>
              <a:latin typeface="Arial Narrow"/>
              <a:cs typeface="Arial Narrow"/>
            </a:endParaRPr>
          </a:p>
          <a:p>
            <a:pPr marL="59128" lvl="1" indent="-59128" defTabSz="482880" rtl="1" fontAlgn="base">
              <a:lnSpc>
                <a:spcPct val="90000"/>
              </a:lnSpc>
              <a:spcBef>
                <a:spcPct val="0"/>
              </a:spcBef>
              <a:spcAft>
                <a:spcPct val="15000"/>
              </a:spcAft>
              <a:buFontTx/>
              <a:buChar char="••"/>
            </a:pPr>
            <a:r>
              <a:rPr lang="en-US" sz="1088" b="1" dirty="0">
                <a:solidFill>
                  <a:prstClr val="black">
                    <a:lumMod val="65000"/>
                    <a:lumOff val="35000"/>
                  </a:prstClr>
                </a:solidFill>
                <a:latin typeface="Arial Narrow"/>
                <a:cs typeface="Arial Narrow"/>
              </a:rPr>
              <a:t>Content</a:t>
            </a:r>
          </a:p>
          <a:p>
            <a:pPr marL="59128" lvl="1" indent="-59128" defTabSz="482880" rtl="1" fontAlgn="base">
              <a:lnSpc>
                <a:spcPct val="90000"/>
              </a:lnSpc>
              <a:spcBef>
                <a:spcPct val="0"/>
              </a:spcBef>
              <a:spcAft>
                <a:spcPct val="15000"/>
              </a:spcAft>
              <a:buFontTx/>
              <a:buChar char="••"/>
            </a:pPr>
            <a:r>
              <a:rPr lang="en-US" sz="1088" b="1" dirty="0">
                <a:solidFill>
                  <a:prstClr val="black">
                    <a:lumMod val="65000"/>
                    <a:lumOff val="35000"/>
                  </a:prstClr>
                </a:solidFill>
                <a:latin typeface="Arial Narrow"/>
                <a:cs typeface="Arial Narrow"/>
              </a:rPr>
              <a:t>Communication</a:t>
            </a:r>
          </a:p>
          <a:p>
            <a:pPr marL="0" lvl="1" defTabSz="482880" rtl="1" fontAlgn="base">
              <a:lnSpc>
                <a:spcPct val="90000"/>
              </a:lnSpc>
              <a:spcBef>
                <a:spcPct val="0"/>
              </a:spcBef>
              <a:spcAft>
                <a:spcPct val="15000"/>
              </a:spcAft>
            </a:pPr>
            <a:r>
              <a:rPr lang="en-US" sz="1088" b="1" dirty="0">
                <a:solidFill>
                  <a:prstClr val="black">
                    <a:lumMod val="65000"/>
                    <a:lumOff val="35000"/>
                  </a:prstClr>
                </a:solidFill>
                <a:latin typeface="Arial Narrow"/>
                <a:cs typeface="Arial Narrow"/>
              </a:rPr>
              <a:t>&amp; advocacy</a:t>
            </a:r>
          </a:p>
          <a:p>
            <a:pPr marL="59128" lvl="1" indent="-59128" defTabSz="482880" rtl="1" fontAlgn="base">
              <a:lnSpc>
                <a:spcPct val="90000"/>
              </a:lnSpc>
              <a:spcBef>
                <a:spcPct val="0"/>
              </a:spcBef>
              <a:spcAft>
                <a:spcPct val="15000"/>
              </a:spcAft>
              <a:buFontTx/>
              <a:buChar char="••"/>
            </a:pPr>
            <a:r>
              <a:rPr lang="en-US" sz="1088" b="1" dirty="0">
                <a:solidFill>
                  <a:prstClr val="black">
                    <a:lumMod val="65000"/>
                    <a:lumOff val="35000"/>
                  </a:prstClr>
                </a:solidFill>
                <a:latin typeface="Arial Narrow"/>
                <a:cs typeface="Arial Narrow"/>
              </a:rPr>
              <a:t>Best practices</a:t>
            </a:r>
          </a:p>
          <a:p>
            <a:pPr marL="59128" lvl="1" indent="-59128" defTabSz="482880" rtl="1" fontAlgn="base">
              <a:lnSpc>
                <a:spcPct val="90000"/>
              </a:lnSpc>
              <a:spcBef>
                <a:spcPct val="0"/>
              </a:spcBef>
              <a:spcAft>
                <a:spcPct val="15000"/>
              </a:spcAft>
              <a:buFontTx/>
              <a:buChar char="••"/>
            </a:pPr>
            <a:r>
              <a:rPr lang="en-US" sz="1088" b="1" dirty="0">
                <a:solidFill>
                  <a:prstClr val="black">
                    <a:lumMod val="65000"/>
                    <a:lumOff val="35000"/>
                  </a:prstClr>
                </a:solidFill>
                <a:latin typeface="Arial Narrow"/>
                <a:cs typeface="Arial Narrow"/>
              </a:rPr>
              <a:t>Knowledge</a:t>
            </a:r>
          </a:p>
        </p:txBody>
      </p:sp>
      <p:sp>
        <p:nvSpPr>
          <p:cNvPr id="67" name="Rounded Rectangle 6"/>
          <p:cNvSpPr/>
          <p:nvPr/>
        </p:nvSpPr>
        <p:spPr>
          <a:xfrm>
            <a:off x="3690050" y="5036193"/>
            <a:ext cx="1661850" cy="9088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361" tIns="43361" rIns="43361" bIns="43361" numCol="1" spcCol="1449" anchor="t" anchorCtr="0">
            <a:noAutofit/>
          </a:bodyPr>
          <a:lstStyle/>
          <a:p>
            <a:pPr marL="59128" lvl="1" indent="-59128" defTabSz="482880" rtl="1" fontAlgn="base">
              <a:lnSpc>
                <a:spcPct val="90000"/>
              </a:lnSpc>
              <a:spcBef>
                <a:spcPct val="0"/>
              </a:spcBef>
              <a:spcAft>
                <a:spcPct val="15000"/>
              </a:spcAft>
              <a:buFontTx/>
              <a:buChar char="••"/>
            </a:pPr>
            <a:r>
              <a:rPr lang="en-US" sz="1270" b="1" dirty="0">
                <a:solidFill>
                  <a:prstClr val="black">
                    <a:lumMod val="65000"/>
                    <a:lumOff val="35000"/>
                  </a:prstClr>
                </a:solidFill>
                <a:latin typeface="Arial Narrow"/>
                <a:cs typeface="Arial Narrow"/>
              </a:rPr>
              <a:t>Convening</a:t>
            </a:r>
          </a:p>
          <a:p>
            <a:pPr marL="59128" lvl="1" indent="-59128" defTabSz="482880" rtl="1" fontAlgn="base">
              <a:lnSpc>
                <a:spcPct val="90000"/>
              </a:lnSpc>
              <a:spcBef>
                <a:spcPct val="0"/>
              </a:spcBef>
              <a:spcAft>
                <a:spcPct val="15000"/>
              </a:spcAft>
              <a:buFontTx/>
              <a:buChar char="••"/>
            </a:pPr>
            <a:r>
              <a:rPr lang="en-US" sz="1270" b="1" dirty="0">
                <a:solidFill>
                  <a:prstClr val="black">
                    <a:lumMod val="65000"/>
                    <a:lumOff val="35000"/>
                  </a:prstClr>
                </a:solidFill>
                <a:latin typeface="Arial Narrow"/>
                <a:cs typeface="Arial Narrow"/>
              </a:rPr>
              <a:t>Policies</a:t>
            </a:r>
          </a:p>
        </p:txBody>
      </p:sp>
      <p:sp>
        <p:nvSpPr>
          <p:cNvPr id="68" name="Rounded Rectangle 8"/>
          <p:cNvSpPr/>
          <p:nvPr/>
        </p:nvSpPr>
        <p:spPr>
          <a:xfrm>
            <a:off x="7540832" y="2353854"/>
            <a:ext cx="1520317" cy="987281"/>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9419" tIns="39419" rIns="39419" bIns="39419" numCol="1" spcCol="1449" anchor="t" anchorCtr="0">
            <a:noAutofit/>
          </a:bodyPr>
          <a:lstStyle/>
          <a:p>
            <a:pPr marL="59128" lvl="1" indent="-59128" defTabSz="459886" rtl="1" fontAlgn="base">
              <a:lnSpc>
                <a:spcPct val="90000"/>
              </a:lnSpc>
              <a:spcBef>
                <a:spcPct val="0"/>
              </a:spcBef>
              <a:spcAft>
                <a:spcPct val="15000"/>
              </a:spcAft>
              <a:buFontTx/>
              <a:buChar char="••"/>
            </a:pPr>
            <a:r>
              <a:rPr lang="en-US" sz="998" b="1" dirty="0">
                <a:solidFill>
                  <a:prstClr val="black">
                    <a:lumMod val="65000"/>
                    <a:lumOff val="35000"/>
                  </a:prstClr>
                </a:solidFill>
                <a:latin typeface="Arial Narrow"/>
                <a:cs typeface="Arial Narrow"/>
              </a:rPr>
              <a:t>Funding</a:t>
            </a:r>
          </a:p>
          <a:p>
            <a:pPr marL="59128" lvl="1" indent="-59128" defTabSz="459886" rtl="1" fontAlgn="base">
              <a:lnSpc>
                <a:spcPct val="90000"/>
              </a:lnSpc>
              <a:spcBef>
                <a:spcPct val="0"/>
              </a:spcBef>
              <a:spcAft>
                <a:spcPct val="15000"/>
              </a:spcAft>
              <a:buFontTx/>
              <a:buChar char="••"/>
            </a:pPr>
            <a:r>
              <a:rPr lang="en-US" sz="998" b="1" dirty="0">
                <a:solidFill>
                  <a:prstClr val="black">
                    <a:lumMod val="65000"/>
                    <a:lumOff val="35000"/>
                  </a:prstClr>
                </a:solidFill>
                <a:latin typeface="Arial Narrow"/>
                <a:cs typeface="Arial Narrow"/>
              </a:rPr>
              <a:t>Communication</a:t>
            </a:r>
          </a:p>
          <a:p>
            <a:pPr marL="0" lvl="1" defTabSz="459886" rtl="1" fontAlgn="base">
              <a:lnSpc>
                <a:spcPct val="90000"/>
              </a:lnSpc>
              <a:spcBef>
                <a:spcPct val="0"/>
              </a:spcBef>
              <a:spcAft>
                <a:spcPct val="15000"/>
              </a:spcAft>
            </a:pPr>
            <a:r>
              <a:rPr lang="en-US" sz="998" b="1" dirty="0">
                <a:solidFill>
                  <a:prstClr val="black">
                    <a:lumMod val="65000"/>
                    <a:lumOff val="35000"/>
                  </a:prstClr>
                </a:solidFill>
                <a:latin typeface="Arial Narrow"/>
                <a:cs typeface="Arial Narrow"/>
              </a:rPr>
              <a:t>&amp; promotion</a:t>
            </a:r>
          </a:p>
          <a:p>
            <a:pPr marL="59128" lvl="1" indent="-59128" defTabSz="459886" rtl="1" fontAlgn="base">
              <a:lnSpc>
                <a:spcPct val="90000"/>
              </a:lnSpc>
              <a:spcBef>
                <a:spcPct val="0"/>
              </a:spcBef>
              <a:spcAft>
                <a:spcPct val="15000"/>
              </a:spcAft>
              <a:buFontTx/>
              <a:buChar char="••"/>
            </a:pPr>
            <a:r>
              <a:rPr lang="en-US" sz="998" b="1" dirty="0">
                <a:solidFill>
                  <a:prstClr val="black">
                    <a:lumMod val="65000"/>
                    <a:lumOff val="35000"/>
                  </a:prstClr>
                </a:solidFill>
                <a:latin typeface="Arial Narrow"/>
                <a:cs typeface="Arial Narrow"/>
              </a:rPr>
              <a:t>Governance</a:t>
            </a:r>
          </a:p>
          <a:p>
            <a:pPr marL="59128" lvl="1" indent="-59128" defTabSz="459886" rtl="1" fontAlgn="base">
              <a:lnSpc>
                <a:spcPct val="90000"/>
              </a:lnSpc>
              <a:spcBef>
                <a:spcPct val="0"/>
              </a:spcBef>
              <a:spcAft>
                <a:spcPct val="15000"/>
              </a:spcAft>
              <a:buFontTx/>
              <a:buChar char="••"/>
            </a:pPr>
            <a:r>
              <a:rPr lang="en-US" sz="998" b="1" dirty="0">
                <a:solidFill>
                  <a:prstClr val="black">
                    <a:lumMod val="65000"/>
                    <a:lumOff val="35000"/>
                  </a:prstClr>
                </a:solidFill>
                <a:latin typeface="Arial Narrow"/>
                <a:cs typeface="Arial Narrow"/>
              </a:rPr>
              <a:t>Policy &amp; strategy</a:t>
            </a:r>
          </a:p>
          <a:p>
            <a:pPr marL="59128" lvl="1" indent="-59128" defTabSz="459886" rtl="1" fontAlgn="base">
              <a:lnSpc>
                <a:spcPct val="90000"/>
              </a:lnSpc>
              <a:spcBef>
                <a:spcPct val="0"/>
              </a:spcBef>
              <a:spcAft>
                <a:spcPct val="15000"/>
              </a:spcAft>
              <a:buFontTx/>
              <a:buChar char="••"/>
            </a:pPr>
            <a:r>
              <a:rPr lang="en-US" sz="998" b="1" dirty="0">
                <a:solidFill>
                  <a:prstClr val="black">
                    <a:lumMod val="65000"/>
                    <a:lumOff val="35000"/>
                  </a:prstClr>
                </a:solidFill>
                <a:latin typeface="Arial Narrow"/>
                <a:cs typeface="Arial Narrow"/>
              </a:rPr>
              <a:t>Technology</a:t>
            </a:r>
          </a:p>
          <a:p>
            <a:pPr marL="59128" lvl="1" indent="-59128" defTabSz="459886" rtl="1" fontAlgn="base">
              <a:lnSpc>
                <a:spcPct val="90000"/>
              </a:lnSpc>
              <a:spcBef>
                <a:spcPct val="0"/>
              </a:spcBef>
              <a:spcAft>
                <a:spcPct val="15000"/>
              </a:spcAft>
              <a:buFontTx/>
              <a:buChar char="••"/>
            </a:pPr>
            <a:r>
              <a:rPr lang="en-US" sz="998" b="1" dirty="0">
                <a:solidFill>
                  <a:prstClr val="black">
                    <a:lumMod val="65000"/>
                    <a:lumOff val="35000"/>
                  </a:prstClr>
                </a:solidFill>
                <a:latin typeface="Arial Narrow"/>
                <a:cs typeface="Arial Narrow"/>
              </a:rPr>
              <a:t>M&amp;E</a:t>
            </a:r>
          </a:p>
        </p:txBody>
      </p:sp>
      <p:pic>
        <p:nvPicPr>
          <p:cNvPr id="69" name="Picture 2" descr="https://encrypted-tbn0.gstatic.com/images?q=tbn:ANd9GcS3OlIIqASNi2xm0nAaL22bWjqGDBbjJOQCaDx58dVB-X2iCPCLA6MKdA">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91189" y="5011359"/>
            <a:ext cx="737846" cy="66928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0" name="Picture 4" descr="https://encrypted-tbn1.gstatic.com/images?q=tbn:ANd9GcTNfddfWuoWrajf6XWJiPT4J2qK6Csx8lWAAX0GnbcdnNifSL7P1f0ZxthZaA">
            <a:hlinkClick r:id="rId5"/>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52483" y="5050896"/>
            <a:ext cx="567431" cy="56115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1" name="Picture 70" descr="Screen Clippi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516335" y="4310040"/>
            <a:ext cx="1534433" cy="337171"/>
          </a:xfrm>
          <a:prstGeom prst="rect">
            <a:avLst/>
          </a:prstGeom>
          <a:effectLst/>
        </p:spPr>
      </p:pic>
      <p:pic>
        <p:nvPicPr>
          <p:cNvPr id="72"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688219" y="2330053"/>
            <a:ext cx="434677" cy="349391"/>
          </a:xfrm>
          <a:prstGeom prst="rect">
            <a:avLst/>
          </a:prstGeom>
          <a:ln>
            <a:noFill/>
          </a:ln>
          <a:effectLst/>
          <a:extLst/>
        </p:spPr>
      </p:pic>
      <p:pic>
        <p:nvPicPr>
          <p:cNvPr id="74" name="Picture 7"/>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11604" y="2243123"/>
            <a:ext cx="940247" cy="40632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 descr="https://encrypted-tbn2.gstatic.com/images?q=tbn:ANd9GcSWf8zSUZrrq-JNE2LuUiHyhszLkhPAZQmWTKEBjSJSih0gZ2jLkpngFpn74Q">
            <a:hlinkClick r:id="rId10"/>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502879" y="4225144"/>
            <a:ext cx="673021" cy="630021"/>
          </a:xfrm>
          <a:prstGeom prst="rect">
            <a:avLst/>
          </a:prstGeom>
          <a:noFill/>
          <a:effectLst/>
          <a:extLst>
            <a:ext uri="{909E8E84-426E-40DD-AFC4-6F175D3DCCD1}">
              <a14:hiddenFill xmlns:a14="http://schemas.microsoft.com/office/drawing/2010/main">
                <a:solidFill>
                  <a:srgbClr val="FFFFFF"/>
                </a:solidFill>
              </a14:hiddenFill>
            </a:ext>
          </a:extLst>
        </p:spPr>
      </p:pic>
      <p:sp>
        <p:nvSpPr>
          <p:cNvPr id="76" name="Rounded Rectangle 10"/>
          <p:cNvSpPr/>
          <p:nvPr/>
        </p:nvSpPr>
        <p:spPr>
          <a:xfrm>
            <a:off x="3547230" y="2418144"/>
            <a:ext cx="1984621" cy="8886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361" tIns="43361" rIns="43361" bIns="43361" numCol="1" spcCol="1449" anchor="t" anchorCtr="0">
            <a:noAutofit/>
          </a:bodyPr>
          <a:lstStyle/>
          <a:p>
            <a:pPr marL="59128" lvl="1" indent="-59128" defTabSz="482880" rtl="1" fontAlgn="base">
              <a:lnSpc>
                <a:spcPct val="90000"/>
              </a:lnSpc>
              <a:spcBef>
                <a:spcPct val="0"/>
              </a:spcBef>
              <a:spcAft>
                <a:spcPct val="15000"/>
              </a:spcAft>
              <a:buFontTx/>
              <a:buChar char="••"/>
            </a:pPr>
            <a:r>
              <a:rPr lang="en-US" sz="1088" b="1" dirty="0">
                <a:solidFill>
                  <a:prstClr val="black">
                    <a:lumMod val="65000"/>
                    <a:lumOff val="35000"/>
                  </a:prstClr>
                </a:solidFill>
                <a:latin typeface="Arial Narrow"/>
                <a:cs typeface="Arial Narrow"/>
              </a:rPr>
              <a:t>Funding</a:t>
            </a:r>
          </a:p>
          <a:p>
            <a:pPr marL="59128" lvl="1" indent="-59128" defTabSz="482880" rtl="1" fontAlgn="base">
              <a:lnSpc>
                <a:spcPct val="90000"/>
              </a:lnSpc>
              <a:spcBef>
                <a:spcPct val="0"/>
              </a:spcBef>
              <a:spcAft>
                <a:spcPct val="15000"/>
              </a:spcAft>
              <a:buFontTx/>
              <a:buChar char="••"/>
            </a:pPr>
            <a:r>
              <a:rPr lang="en-US" sz="1088" b="1" dirty="0">
                <a:solidFill>
                  <a:prstClr val="black">
                    <a:lumMod val="65000"/>
                    <a:lumOff val="35000"/>
                  </a:prstClr>
                </a:solidFill>
                <a:latin typeface="Arial Narrow"/>
                <a:cs typeface="Arial Narrow"/>
              </a:rPr>
              <a:t>Intellectual property</a:t>
            </a:r>
          </a:p>
          <a:p>
            <a:pPr marL="59128" lvl="1" indent="-59128" defTabSz="482880" rtl="1" fontAlgn="base">
              <a:lnSpc>
                <a:spcPct val="90000"/>
              </a:lnSpc>
              <a:spcBef>
                <a:spcPct val="0"/>
              </a:spcBef>
              <a:spcAft>
                <a:spcPct val="15000"/>
              </a:spcAft>
              <a:buFontTx/>
              <a:buChar char="••"/>
            </a:pPr>
            <a:r>
              <a:rPr lang="en-US" sz="1088" b="1" dirty="0">
                <a:solidFill>
                  <a:prstClr val="black">
                    <a:lumMod val="65000"/>
                    <a:lumOff val="35000"/>
                  </a:prstClr>
                </a:solidFill>
                <a:latin typeface="Arial Narrow"/>
                <a:cs typeface="Arial Narrow"/>
              </a:rPr>
              <a:t>Technology</a:t>
            </a:r>
          </a:p>
          <a:p>
            <a:pPr marL="59128" lvl="1" indent="-59128" defTabSz="482880" rtl="1" fontAlgn="base">
              <a:lnSpc>
                <a:spcPct val="90000"/>
              </a:lnSpc>
              <a:spcBef>
                <a:spcPct val="0"/>
              </a:spcBef>
              <a:spcAft>
                <a:spcPct val="15000"/>
              </a:spcAft>
              <a:buFontTx/>
              <a:buChar char="••"/>
            </a:pPr>
            <a:r>
              <a:rPr lang="en-US" sz="1088" b="1" dirty="0">
                <a:solidFill>
                  <a:prstClr val="black">
                    <a:lumMod val="65000"/>
                    <a:lumOff val="35000"/>
                  </a:prstClr>
                </a:solidFill>
                <a:latin typeface="Arial Narrow"/>
                <a:cs typeface="Arial Narrow"/>
              </a:rPr>
              <a:t>Recruitment </a:t>
            </a:r>
          </a:p>
          <a:p>
            <a:pPr marL="59128" lvl="1" indent="-59128" defTabSz="482880" rtl="1" fontAlgn="base">
              <a:lnSpc>
                <a:spcPct val="90000"/>
              </a:lnSpc>
              <a:spcBef>
                <a:spcPct val="0"/>
              </a:spcBef>
              <a:spcAft>
                <a:spcPct val="15000"/>
              </a:spcAft>
              <a:buFontTx/>
              <a:buChar char="••"/>
            </a:pPr>
            <a:r>
              <a:rPr lang="en-US" sz="1088" b="1" dirty="0">
                <a:solidFill>
                  <a:prstClr val="black">
                    <a:lumMod val="65000"/>
                    <a:lumOff val="35000"/>
                  </a:prstClr>
                </a:solidFill>
                <a:latin typeface="Arial Narrow"/>
                <a:cs typeface="Arial Narrow"/>
              </a:rPr>
              <a:t>Marketing </a:t>
            </a:r>
          </a:p>
          <a:p>
            <a:pPr marL="59128" lvl="1" indent="-59128" defTabSz="482880" rtl="1" fontAlgn="base">
              <a:lnSpc>
                <a:spcPct val="90000"/>
              </a:lnSpc>
              <a:spcBef>
                <a:spcPct val="0"/>
              </a:spcBef>
              <a:spcAft>
                <a:spcPct val="15000"/>
              </a:spcAft>
              <a:buFontTx/>
              <a:buChar char="••"/>
            </a:pPr>
            <a:r>
              <a:rPr lang="en-US" sz="1088" b="1" dirty="0">
                <a:solidFill>
                  <a:prstClr val="black">
                    <a:lumMod val="65000"/>
                    <a:lumOff val="35000"/>
                  </a:prstClr>
                </a:solidFill>
                <a:latin typeface="Arial Narrow"/>
                <a:cs typeface="Arial Narrow"/>
              </a:rPr>
              <a:t>Knowledge</a:t>
            </a:r>
          </a:p>
          <a:p>
            <a:pPr marL="59128" lvl="1" indent="-59128" defTabSz="413898" rtl="1" fontAlgn="base">
              <a:lnSpc>
                <a:spcPct val="90000"/>
              </a:lnSpc>
              <a:spcBef>
                <a:spcPct val="0"/>
              </a:spcBef>
              <a:spcAft>
                <a:spcPct val="15000"/>
              </a:spcAft>
              <a:buFontTx/>
              <a:buChar char="••"/>
            </a:pPr>
            <a:endParaRPr lang="en-US" sz="907" b="1" dirty="0">
              <a:solidFill>
                <a:prstClr val="black">
                  <a:lumMod val="65000"/>
                  <a:lumOff val="35000"/>
                </a:prstClr>
              </a:solidFill>
              <a:latin typeface="Arial Narrow"/>
              <a:cs typeface="Arial Narrow"/>
            </a:endParaRPr>
          </a:p>
        </p:txBody>
      </p:sp>
      <p:pic>
        <p:nvPicPr>
          <p:cNvPr id="77" name="Picture 34"/>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658887" y="3267719"/>
            <a:ext cx="633397" cy="45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38"/>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759155" y="2831416"/>
            <a:ext cx="1080235" cy="24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AutoShape 2" descr="data:image/jpeg;base64,/9j/4AAQSkZJRgABAQAAAQABAAD/2wCEAAkGBwsHDg8MDQ8RDQ8OEA8PEQ4MCg8NDg0RFREWFhQRFR8YKCksGBslGxMUIjEhMTU3My4uFx8zODg4NzQtMCsBCgoKDg0OGxAQGCwkICQ3LC4tLSwtLywtLCwsNCwsLCwsLC0wLCwsNC8sLCwsLCwvLSwsLCwsLCwsNCw0LCwsLP/AABEIALkBEAMBEQACEQEDEQH/xAAbAAEAAgMBAQAAAAAAAAAAAAAABgcBBAUDAv/EAEgQAAECAwIICQgJBAEFAQAAAAABAwIEBRHRBhIWF1RVk5QHFSFRUlORldITIjEyNUF1sxQzYXF0obG0wUJyc4EkJURiY7Ij/8QAGgEBAAMBAQEAAAAAAAAAAAAAAAEDBAUGAv/EADQRAQABAgQCCQMEAgIDAAAAAAABAlEDBBEUFVIFEhMxgZGh0fAhMnEzQWHBBjQi4SNCsf/aAAwDAQACEQMRAD8AlGF+E0rg3FL+VlnZmOZbjcWKCfcZSHFisssT7zRgZarG1+qnFxow++EfzmU/Vz/e7pp4dPMq3lNjOZT9Xv8AfDo4dPN6G9psZzKfq9/vh0cOnm9De02M5lP1e/3w6OHTzehvabGcyn6vf74dHDp5vQ3tNjOZT9Xv98Ojh083ob2mxnMp+r3++HRw6eb0N7TYzmU/V7/fDo4dPN6G9psZzKfq9/vh0cOnm9De02M5lP1e/wB8Ojh083ob2mxnMp+r3++HRw6eb0N7TYzmU/V7/fDo4dPN6G9psZzKfq9/vh0cOnm9De02M5lP1e/3w6OHTzehvabGcyn6vf74dHDp5vQ3tNjOZT9Xv98Ojh083ob2mxnMp+r3++HRw6eb0N7TYzmU/V7/AHw6OHTzehvabGcyn6vf74dHDp5vQ3tNjOZT9Xv98Ojh083ob2mxnMp+r3++HRw6eb0N7TYzmU/V7/fDo4dPN6G9psZzKfq9/vh0cOnm9De02M5lP1e/3w6OHTzehvabGcyn6vf74dHDp5vQ3tNjOZT9Xv8AfDo4dPN6G9psZzKfq9/vh0cOnm9De02M5lP1e/3w6OHTzehvabGcyn6vf74dHDp5vQ3tNjOZT9Xv98Ojh083ob2mxnMp+r3++HRw6eb0N7TYzmU/Vz/e7o4fPN6I3lNkhoVdZrcqk7LsuSqwTsEsqRzrj+MnkkjVeX0euif6MmPg9lVprqvwcTrU6wi3DJ69O/Du/MQ3dHRr1mbOfWYVydFi1ZBqA1AagNQGoDUBqA1AagNQGoDUBqA1AagNQGoDUBqA1AagNQGoDUBqA1AagNQGoDVgC0uDX2TH8Wh/bNnIz/6vg6OV+xp8Mvr078O78xC7o7uqVZzvhXJ0WKWQAAAAAAAAAAAAAAAAAAAAAAAAAAAAAAAAAAYUJWlwbeyY/i0P7Zs5Gf8A1I/Do5X7Gnwy+vTvw7vzELuju6pVnO+FcnRYpZAAAAAAAAAAAAAAAAAAAAAAAAAAAAAAAAAABhQlaXBt7Jj+LQ/tmzkZ/wDUj8OjlfsafDJ69O/DvfMhLuju6pXnO+FcnRYvyBAAAAAAAAAAAAAAAAAAAAAAAAAAAAAAAAAAAJWlwa+yY/i0P7Zs5Gfj/wAkfh0cr9ixo8HqdWm2Y5uWbmIoIFhhV2DGWFFXlROwyU4tdGvVloqoirveeQlA1fL7I+9xi8z5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NXy+yG4xOY7KixkJQdXy+yG4xeY7Kizwq1Hk6NLtNSjMEvBHNtxxQtQ4qLFiKmN99kKdhXVXVXOtUvqKYpj6O/S/qW/7f5U+X02wAAAAAAAAAAAAAAAAAAAAAAAAAAAAAAAAAAAAHDwt+qY/EtfpEB0aX9S3/b/KhDaABIAAAAAAAAAAAAAAAAAAAAAAAAAAAAAAAAAADiYV/VMfiWv0iCEbwqwrnMHklW5eFqJHGo4ovLNxxLakdiWWKnOZsfGqw9NHZ6LyGFmqapxJn6ad2n9xLgZy6t0JXYO+Iz7uu0fPF1eBZa9XnHsZy6t0JXYO+Ibqu0fPE4Flr1ecexnLq3Qldg74huq7R88TgWWvV5x7GcurdCV2DviG6rtHzxOBZa9XnHsZy6t0JXYO+Ibqu0fPE4Flr1ecexnLq3Qldg74huq7R88TgWWvV5x7GcurdCV2LviI3WJ/HzxOBZa9XnHsLwmVZP6JXYu+MbrE/j19zgWWvV5x7PuDhGrTiWwMsxJzwSkxEn5RH1uMW0eU+74nofJR34kx+aqfZ8Lwl1aFbFblkXmWXeRfziInM4sftHlPu+o6EytX21VT4x7GcurdCV2LviI3WJ/HzxTwLLXq849jOXVuhK7F3xExmq7R88TgWWvV5x7GcurdCV2DviG6rtHzxOBZa9XnHsZy6t0JXYO+Ibqu0fPE4Flr1ecexnLq3Qldg74huq7R88TgWWvV5x7GcurdCV2DviG6rtHzxOBZa9XnHsZy6t0JXYO+Ibqu0fPE4Flr1ecexnLq3Qldg74huq7R88TgWWvV5x7GcurdCV2DviG6rtHzxOBZa9XnHsZy6t0JXYO+Ibqu0fPE4Flr1ecexnLq3Qldg74huq7R88TgWWvV5x7GcurdCV2DviG6rtHzxOBZa9XnHsZy6t0JXYO+Ibqu0fPE4Flr1ecexnLq3Qldg74huq7R88TgWWvV5x7GcurdCV2DviG6rtHzxOBZa9XnHsZy6t0JXYO+Ibqu0fPE4Flr1ecexnLq3Qldg74huq7R88TgWWvV5x7GcurdCV2DviG6rtHzxOBZa9XnHsZy6t0JXYO+Ibqu0fPE4Flr1ecexnLq3Qldg74huq7R88TgWWvV5x7GcurdCV2DviG6rtHzxOBZa9XnHsZy6t0JXYu+Ibuu0fPFPAsterzj2dynV6ZwgkkemEbhigqDbSeRgihTF8kkXLaq8tsSmrAxJrp1lwuk8pRlsWKKNdNNfr4/xDi8JfrSP+Bz5iGfN98Or/j/ANlfh/aFmSHoQIAAAAB7Skq7OuQMswq444uLDCnvX+E+0mmmaqtIV4uLRh0zXXP0hZ1JwRp+DzaPzmLMzFiqkMSqsCL7oIIfetvvU6WFlqae95DPdM4uJrFE6U2/7733BhfG0iwxQwsxJBDF5KGVcjxFVVsxsX3WJ6fvNNUUU6RMuLTjV161S25ebkcI4VbnWG8VUhWFyLzMbG9yL6YYk5CK8KmYaMtncXDq1oqmEJwywOjoX/IYVXZaJbOVcaNjmxl96LznOx8Dq/WO567o3pSMxPUxPu/+omZXX0AAAAAAAAAAAAAAAAAAAAAAATKdYG+zovikH7eA6GU+x5Lp3/Yj8f3Lx4S/Wkf8DnzEKs33w2f4/wDZX4f2hZkh6ECAAAAAWPwXUxqXZeqb1ietBBEvobbg+si+y1eT/RuytERT1nmOnczM1xgU+Ll1uoO1uOKCFYWG8ZJpUZhWYejgVFhgt/pTlsXzvVVfQpbRNePMxE/T8vP4nUwo1mPRqxU2OH1EVrzlWKyediddVLEscVLUiRfciInoWxUsNM5TCq06318GGc7iRM6R9Pz/ANPSGSflFRxuJIPJRq7YkUUwwkMKosSwLyxtQxYyIvphVOYqxct1f+VE6L8DMxV9MSP7T7B6YZrMs5LOQNpyKkbbcWPAsDiKsMScq2e/k9yoV4dfaRMS2R1sKqmqj6aKgrEhFS5l6Wi5fJOLCi88PphXsVDn10dWqYe7y2LGNhU4l2mfC8AAAAAAAAAAAAAAAAAAAAAH7plOsDfZ0XxSD5EB0Mp9jyXTv+xH4/uXjwl+tI/4HPmIVZvvhs/x/wCyvw/tCzJD0IEAAAEiBErGStS9Ho8lLutQuwTTMflIY4lhRUxuVOT3qsX5GyrFnDwqY011eMztM15zEnXulwabMQzb7kw0xC1AsMLbbKrEsCWedFir9q2FMU1xROLRpEMGLXT2kYVUaz3vRcIn25lZZpyBYcZqLGjiTFiiVPOZSJUsRORPzJwcbEnDmZn38H3iYOHExGg5hE3Gr8vEiRrA7jQxqsNsbUUNkUCW8yqsX2pZzE4eYxOppV+8+iZydHX1iP2dfBjCKGWiahhYbSKLFgceRFSN2DH5P/q0rwsbsZijq/wsxMOa/wDk4/Ca0kFSjVP6mmlX77FT+CzM/fo9J0NOuW8ZRQzusAAAAAAAAAAAAAAAAAAAAABMp1gb7Oi+KQfIgOhlPseS6d/2I/H9y8eEv1pH/A58xCrN98Nn+P8A2V+H9oWZIehAgAAAllFsCEvakY8JKTDBL+dNU+KKxtFsjcajXGRE+3k5PuU2UU9phxp3w8p0phzg5ia57qkdwanIXViYjXEiSKK2CJPPRbfORUX3pzE4eSoxtetMx/H7OBna6qKoqiHUmHGGlWF1Yom/Ub8k15RuJbE5VxEisVLORFsKMbIVUVaUUzMPvLY2HVTM1VfV6tfRGmInI0VqBFiiXyjcLdsPuisiS332c/IaKMhh9XXE11/LPiY9c4umHOrewApj9ZehnMRWZNpUiSKJLPLqi2pDD/4pYlq+jksQ+cPKx1ut+0dzpVYsxhxR+/c42GNRhqc8+7Dyw42JCvPDDyIv6lOPVFVer1/R2DOFl6aZcMpbgAAAAAAAAAAAAAAAAAAAAAJlOsDfZ0XxSD5EB0Mp9jyXTv8AsR+P7l48JfrSP+Bz5iFWb74bP8f+yvw/tCzJD0IEAAAAA6eDtbeoMxDMN+cnquN22I5B70+/3opZhYk0Tqy5zKU5nD6k9/7LFqlDo+H7KTLKwwTMCosL8MKI63EnKkDsKetDb7l/0p0oqiuNaZeKx8viYFc0YkIdMUWuyscUEEm7BCiYlrcSTbUcdq4sbdq40EPo9b0f6KaKsxhxp9yqrAwK5skGDeBbk8sD9Wl0gRlcZGXH/Lq+7bb5WNbbIYU90PP6ScPCxOvNWJVq+taIjq4dOj1w7wxaYgikJGJIolRYHHW1TEah9CwQ2f1fofOYx4pjqw7XRXRlVdUY2L3ftCszA9TIEAAAAAAAAAAAAAAAAAAAAAA/dMp1gb7Oi+KQfIgOhlPseS6d/wBiPx/ct3DbB+frP0OOVZ8qkDMcMS+UggsVY7UTzlQZnDqrn6QnojOYWBRVGJPfojOQ9b0Vd4YvMu3xLOzxfKcxkNW9FXeGLxt8SxxfKcxkNW9FXeGLxt8SxxfKcxkNW9FXeGLxt8SxxfKcxkNW9FXeGLxt8SxxfKcxkNW9FXeGLxt8SxxfKcxkPW9FXeGLxtsSxxfKc3o9pTBHCGTjRxllxqNP6m5tqFfyi5T6pwcWnuV4nSWRxI0r+sfhImHsM2kSFWoY7Pe59HWL8okLo7dzqqei5nWJmGhVJDC6qIsLsMeIvpgamGGoV+xbIuU+aoxql+Di9GYP1p7/AOY1cZMBq2n/AGi7wzeU7fEs3cXynN6GQ9b0Vd4YvG3xLHF8pzehkNW9FXeGLxt8SxxfKcxkNW9FXeGLxt8SxxfKcxkNW9FXeGLxt8SxxfKcxkNW9FXeGLxt8SxxfKcxkNW9FXeGLxt8SxxfKcxkNW9FXeGLxt8SxxfKcxkNW9FXeGLxt8SxxfKcxkNW9FXeGLxt8SxxfKcxkNW9FXeGLxt8SxxfKcxkNW9FXeGLxt8SxxfKcxkNW9FXeGLxt8SxxfKcxkNW9FXeGLxt8SxxfKcxkNW9FXeGLxt8SxxfKcxkNW9FXeGLxt8SxxfKcxkNW9FXeGLxt8SxxfKcxkNW9FXeGLxt8SxxfKcxkNW9FXeGLxt8SxxfKcxkNW9FXeGLxt8SxxfKcxkNW9FXeGLxt8SxxfKcxkPW9FXeGLxt8SxxjK8yTUOkTdHkUbmm/JRR1FuOGFY4Y7YVZSG3zfthU25eiqmnSXnulsxh4+NFWHOv090/pf1Lf9v8l7mNqwBYAsAWALAFgGQMWALAjSCwJZAAYsAWALAFgCwBYAsAWALAFgCwBYAsAWALAFgCwBYAsAWAcPCy1GmfxLX6RAdKl/Ut/wBv8qBtgAAAAAAAAAAAAAAAAAAAAAAAAAAAAAAAAAAAAOHhb9Ux+Ja/SIDak5tiXZaRxyBtVhtRHHIYFXlXnJiNe5EzpL240k9IZ3hu8dWbGsHGknpDO8N3jqzY1g40k9IZ3hu8dWbGsHGknpDO8N3jqzY1g40k9IZ3hu8dWbGsHGknpDO8N3jqzY1g40k9IZ3hu8dWbGsHGknpDO8N3jqzY1g40k9IZ3hu8dWbGsHGknpDO8N3jqzY1g40k9IZ3hu8dWbGsHGknpDO8N3jqzY1g40k9IZ3hu8dWbGsHGknpDO8N3jqzY1g40k9IZ3hu8dWbGsHGknpDO8N3jqzY1g40k9IZ3hu8dWbGsHGknpDO8N3jqzY1g40k9IZ3hu8dWbGsHGknpDO8N3jqzY1g40k9IZ3hu8dWbGsHGknpDO8N3jqzY1g40k9IZ3hu8dWbGsHGknpDO8N3jqzY1g40k9IZ3hu8dWbGsHGknpDO8N3jqzY1g40k9IZ3hu8dWbGsHGknpDO8N3jqzY1g40k9IZ3hu8dWbGsHGknpDO8N3jqzY1g40k9IZ3hu8dWbGsHGknpDO8N3jqzaTWHKwlmGpllmJuOFxEmmkVW40jRFxYuTkI00FXcM0KLHTrURf8Ajve7/wBiHU6O/wDZizc6TCuMSHmTsOkx6yYkPMnYDWTEh5k7AayYkPMnYDWTEh5k7AayYkPMnYDWTEh5k7AayYkPMnYDWTEh5k7AayYkPMnYDWTEh5k7AayYkPMnYDWTEh5k7AayYkPMnYDWTEh5k7AayYkPMnYDWTEh5k7AayYkPMnYDWTEh5k7AayYkPMnYDWTEh5k7AayYkPMnYDWTEh5k7AayYkPMnYDWTEh5k7AayYkPMnYDWTEh5k7AayYkPMnYDWTEh5k7AayYkPMnYDWTEh5k7AayLBDzJ2EGsrT4NURKTHZyf8AVof2zZyM/wDqR+HQyv2NThl9enfh3fmIXdHd1SrOd8K5OixgQAAAAAAAAAAAAAAAAAAAAAAAAAAAAAAAAAAUJWlwbeyY/i0P7Zs5Gf8A1I/Do5X7Gnwy+vTvw7vzELuju6pVnO+FcnRYpZAAAAAAAAAAAAAAAAAAAAAAAAAAAAAAAAAABhQlaXBt7Jj+LQ/tmzkZ/wDUj8OjlfsafDL69O/Du/MQu6O7qlWc74VydFilkAAAAAAAAAAAAAAAAAAAAAAAAAAAAAAAAAAGFCVpcGvsmP4tD+2bORn/ANSPw6OV+xIsKsF5XCJWPpMU01FLQRNp9HloYoYrYrVW1UW30FODmKsLXq/usxMGMTvcLNlS+vn90buL9/iWhVs6bmbKl9fP7o3cN/iWg2dNzNlS+vn90buG/wAS0GzpuZsqX18/ujdw3+JaDZ03M2VL6+f3Ru4b/EtBs6bmbKl9fP7o3cN/iWg2dNzNlS+vn90buG/xLQbOm5mypfXz+6N3Df4loNnTczZUvr5/dG7hv8S0GzpuZsqX18/ujdw3+JaDZ03M2VL6+f3Ru4b/ABLQbOm5mypfXz+6N3Df4loNnTczZUvr5/dG7hv8S0GzpuZsqX18/ujdw3+JaDZ03M2VL6+f3Ru4b/EtBs6bmbKl9fP7o3cN/iWg2dNzNlS+vn90buG/xLQbOm5mypfXz+6N3Df4loNnTczZUvr5/dG7hv8AEtBs6bmbKl9fP7o3cN/iWg2dNzNlS+vn90buG/xLQbOm5mypfXz+6N3Df4loNnTczZUvr5/dG7hv8S0GzpuZsqX18/ujdw3+JaDZ03M2VL6+f3Ru4b/EtBs6bmbKl9fP7o3cN/iWg2dNzNlS+vn90buG/wAS0GzpuZsqX18/ujdw3+JaDZ03M2VL6+f3Ru4b/EtBs6bmbKl9fP7o3cN/iWg2dNzNlS+vn90buG/xLQbOm5mypfX1DdILiOIYloNpTd3aLQGqNLpJyv0h1I5yCaWKYl8RYf8A80gVORE5PNTtM2NjTiz1pX4eHFEaQsMqWAAAAAAAAAAAAAAAAAAAAAAAAAAAAAAAAAAAAGFCJEBD/9k="/>
          <p:cNvSpPr>
            <a:spLocks noChangeAspect="1" noChangeArrowheads="1"/>
          </p:cNvSpPr>
          <p:nvPr/>
        </p:nvSpPr>
        <p:spPr bwMode="auto">
          <a:xfrm>
            <a:off x="10129320" y="5831290"/>
            <a:ext cx="3232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4605" tIns="47302" rIns="94605" bIns="47302" numCol="1" anchor="t" anchorCtr="0" compatLnSpc="1">
            <a:prstTxWarp prst="textNoShape">
              <a:avLst/>
            </a:prstTxWarp>
          </a:bodyPr>
          <a:lstStyle/>
          <a:p>
            <a:pPr rtl="1" fontAlgn="base">
              <a:spcBef>
                <a:spcPct val="0"/>
              </a:spcBef>
              <a:spcAft>
                <a:spcPct val="0"/>
              </a:spcAft>
            </a:pPr>
            <a:endParaRPr lang="en-GB" sz="3537" b="1">
              <a:solidFill>
                <a:prstClr val="black"/>
              </a:solidFill>
              <a:latin typeface="Arial" pitchFamily="34" charset="0"/>
              <a:cs typeface="Arial" pitchFamily="34" charset="0"/>
            </a:endParaRPr>
          </a:p>
        </p:txBody>
      </p:sp>
      <p:pic>
        <p:nvPicPr>
          <p:cNvPr id="80" name="Picture 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196983" y="2352370"/>
            <a:ext cx="627009" cy="40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5"/>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528000" y="2826917"/>
            <a:ext cx="573809"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6"/>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9163265" y="2853022"/>
            <a:ext cx="716357" cy="33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7"/>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8546541" y="3292328"/>
            <a:ext cx="525785"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8"/>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9163265" y="3285015"/>
            <a:ext cx="711324" cy="35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9"/>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1340655" y="4261005"/>
            <a:ext cx="773980" cy="61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2" descr="Logo"/>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485597" y="3280575"/>
            <a:ext cx="493358" cy="37568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8505033" y="5725134"/>
            <a:ext cx="1338324" cy="33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4" descr="http://www.google.co.uk/url?sa=i&amp;source=images&amp;cd=&amp;ved=0CAUQjBw&amp;url=http%3A%2F%2Fwww.seeklogo.com%2Fimages%2FU%2FUniversity_of_Oxford-logo-2ACBB1AA61-seeklogo.com.gif&amp;ei=i7AjVYrYEobcasOAguAM&amp;psig=AFQjCNHJlUcdMk_TAhoGouEgCn74NG5-YQ&amp;ust=1428488715379071"/>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9410334" y="4768704"/>
            <a:ext cx="498673" cy="47014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a:stretch/>
        </p:blipFill>
        <p:spPr bwMode="auto">
          <a:xfrm>
            <a:off x="8585147" y="4667965"/>
            <a:ext cx="718410" cy="75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6"/>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a:stretch/>
        </p:blipFill>
        <p:spPr bwMode="auto">
          <a:xfrm>
            <a:off x="9909008" y="5236971"/>
            <a:ext cx="854427" cy="37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8" descr="http://upload.wikimedia.org/wikipedia/en/thumb/4/41/Flag_of_India.svg/225px-Flag_of_India.svg.png"/>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9964261" y="2870727"/>
            <a:ext cx="578720" cy="36374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3"/>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a:stretch/>
        </p:blipFill>
        <p:spPr bwMode="auto">
          <a:xfrm>
            <a:off x="10072351" y="4609258"/>
            <a:ext cx="557678" cy="52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3"/>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9993523" y="3294080"/>
            <a:ext cx="563822" cy="35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94"/>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533107" y="2373689"/>
            <a:ext cx="569092" cy="357041"/>
          </a:xfrm>
          <a:prstGeom prst="rect">
            <a:avLst/>
          </a:prstGeom>
        </p:spPr>
      </p:pic>
      <p:pic>
        <p:nvPicPr>
          <p:cNvPr id="96" name="Picture 95"/>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527999" y="5378667"/>
            <a:ext cx="1124122" cy="328625"/>
          </a:xfrm>
          <a:prstGeom prst="rect">
            <a:avLst/>
          </a:prstGeom>
        </p:spPr>
      </p:pic>
      <p:pic>
        <p:nvPicPr>
          <p:cNvPr id="97" name="Picture 96"/>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938084" y="2352370"/>
            <a:ext cx="617458" cy="395938"/>
          </a:xfrm>
          <a:prstGeom prst="rect">
            <a:avLst/>
          </a:prstGeom>
        </p:spPr>
      </p:pic>
      <p:pic>
        <p:nvPicPr>
          <p:cNvPr id="98" name="Picture 9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544495" y="5790740"/>
            <a:ext cx="1685469" cy="292530"/>
          </a:xfrm>
          <a:prstGeom prst="rect">
            <a:avLst/>
          </a:prstGeom>
        </p:spPr>
      </p:pic>
      <p:sp>
        <p:nvSpPr>
          <p:cNvPr id="99" name="TextBox 98"/>
          <p:cNvSpPr txBox="1"/>
          <p:nvPr/>
        </p:nvSpPr>
        <p:spPr>
          <a:xfrm>
            <a:off x="6766457" y="2348881"/>
            <a:ext cx="1193473" cy="894144"/>
          </a:xfrm>
          <a:prstGeom prst="rect">
            <a:avLst/>
          </a:prstGeom>
          <a:noFill/>
        </p:spPr>
        <p:txBody>
          <a:bodyPr wrap="square" lIns="94605" tIns="47302" rIns="94605" bIns="47302" rtlCol="0">
            <a:spAutoFit/>
          </a:bodyPr>
          <a:lstStyle/>
          <a:p>
            <a:pPr marL="59128" lvl="1" indent="-59128" defTabSz="459886" rtl="1" fontAlgn="base">
              <a:lnSpc>
                <a:spcPct val="90000"/>
              </a:lnSpc>
              <a:spcBef>
                <a:spcPct val="0"/>
              </a:spcBef>
              <a:spcAft>
                <a:spcPct val="15000"/>
              </a:spcAft>
              <a:buFontTx/>
              <a:buChar char="••"/>
            </a:pPr>
            <a:r>
              <a:rPr lang="en-US" sz="998" b="1" dirty="0">
                <a:solidFill>
                  <a:prstClr val="black">
                    <a:lumMod val="65000"/>
                    <a:lumOff val="35000"/>
                  </a:prstClr>
                </a:solidFill>
                <a:latin typeface="Arial Narrow"/>
                <a:cs typeface="Arial Narrow"/>
              </a:rPr>
              <a:t>Running</a:t>
            </a:r>
          </a:p>
          <a:p>
            <a:pPr marL="0" lvl="1" defTabSz="459886" rtl="1" fontAlgn="base">
              <a:lnSpc>
                <a:spcPct val="90000"/>
              </a:lnSpc>
              <a:spcBef>
                <a:spcPct val="0"/>
              </a:spcBef>
              <a:spcAft>
                <a:spcPct val="15000"/>
              </a:spcAft>
            </a:pPr>
            <a:r>
              <a:rPr lang="en-US" sz="998" b="1" dirty="0" err="1">
                <a:solidFill>
                  <a:prstClr val="black">
                    <a:lumMod val="65000"/>
                    <a:lumOff val="35000"/>
                  </a:prstClr>
                </a:solidFill>
                <a:latin typeface="Arial Narrow"/>
                <a:cs typeface="Arial Narrow"/>
              </a:rPr>
              <a:t>programmes</a:t>
            </a:r>
            <a:endParaRPr lang="en-US" sz="998" b="1" dirty="0">
              <a:solidFill>
                <a:prstClr val="black">
                  <a:lumMod val="65000"/>
                  <a:lumOff val="35000"/>
                </a:prstClr>
              </a:solidFill>
              <a:latin typeface="Arial Narrow"/>
              <a:cs typeface="Arial Narrow"/>
            </a:endParaRPr>
          </a:p>
          <a:p>
            <a:pPr marL="59128" lvl="1" indent="-59128" defTabSz="459886" rtl="1" fontAlgn="base">
              <a:lnSpc>
                <a:spcPct val="90000"/>
              </a:lnSpc>
              <a:spcBef>
                <a:spcPct val="0"/>
              </a:spcBef>
              <a:spcAft>
                <a:spcPct val="15000"/>
              </a:spcAft>
              <a:buFontTx/>
              <a:buChar char="••"/>
            </a:pPr>
            <a:r>
              <a:rPr lang="en-US" sz="998" b="1" dirty="0">
                <a:solidFill>
                  <a:prstClr val="black">
                    <a:lumMod val="65000"/>
                    <a:lumOff val="35000"/>
                  </a:prstClr>
                </a:solidFill>
                <a:latin typeface="Arial Narrow"/>
                <a:cs typeface="Arial Narrow"/>
              </a:rPr>
              <a:t>Knowledge</a:t>
            </a:r>
          </a:p>
          <a:p>
            <a:pPr marL="59128" lvl="1" indent="-59128" defTabSz="459886" rtl="1" fontAlgn="base">
              <a:lnSpc>
                <a:spcPct val="90000"/>
              </a:lnSpc>
              <a:spcBef>
                <a:spcPct val="0"/>
              </a:spcBef>
              <a:spcAft>
                <a:spcPct val="15000"/>
              </a:spcAft>
              <a:buFontTx/>
              <a:buChar char="••"/>
            </a:pPr>
            <a:r>
              <a:rPr lang="en-US" sz="998" b="1" dirty="0">
                <a:solidFill>
                  <a:prstClr val="black">
                    <a:lumMod val="65000"/>
                    <a:lumOff val="35000"/>
                  </a:prstClr>
                </a:solidFill>
                <a:latin typeface="Arial Narrow"/>
                <a:cs typeface="Arial Narrow"/>
              </a:rPr>
              <a:t>Content</a:t>
            </a:r>
          </a:p>
          <a:p>
            <a:pPr rtl="1" fontAlgn="base">
              <a:spcBef>
                <a:spcPct val="0"/>
              </a:spcBef>
              <a:spcAft>
                <a:spcPct val="0"/>
              </a:spcAft>
            </a:pPr>
            <a:endParaRPr lang="fr-FR" sz="998" b="1" dirty="0">
              <a:solidFill>
                <a:srgbClr val="000066"/>
              </a:solidFill>
              <a:latin typeface="Arial" pitchFamily="34" charset="0"/>
              <a:cs typeface="Arial" pitchFamily="34" charset="0"/>
            </a:endParaRPr>
          </a:p>
        </p:txBody>
      </p:sp>
      <p:sp>
        <p:nvSpPr>
          <p:cNvPr id="4" name="Rectangle 3"/>
          <p:cNvSpPr/>
          <p:nvPr/>
        </p:nvSpPr>
        <p:spPr>
          <a:xfrm>
            <a:off x="3292284" y="1147144"/>
            <a:ext cx="5630067" cy="369332"/>
          </a:xfrm>
          <a:prstGeom prst="rect">
            <a:avLst/>
          </a:prstGeom>
          <a:solidFill>
            <a:srgbClr val="92D050"/>
          </a:solidFill>
        </p:spPr>
        <p:txBody>
          <a:bodyPr wrap="none">
            <a:spAutoFit/>
          </a:bodyPr>
          <a:lstStyle/>
          <a:p>
            <a:r>
              <a:rPr 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Example: Be </a:t>
            </a:r>
            <a:r>
              <a:rPr lang="en-US" b="1" dirty="0" err="1">
                <a:solidFill>
                  <a:srgbClr val="002060"/>
                </a:solidFill>
                <a:latin typeface="Verdana" panose="020B0604030504040204" pitchFamily="34" charset="0"/>
                <a:ea typeface="Verdana" panose="020B0604030504040204" pitchFamily="34" charset="0"/>
                <a:cs typeface="Verdana" panose="020B0604030504040204" pitchFamily="34" charset="0"/>
              </a:rPr>
              <a:t>He@lthy</a:t>
            </a:r>
            <a:r>
              <a:rPr lang="en-US" b="1" dirty="0">
                <a:solidFill>
                  <a:srgbClr val="002060"/>
                </a:solidFill>
                <a:latin typeface="Verdana" panose="020B0604030504040204" pitchFamily="34" charset="0"/>
                <a:ea typeface="Verdana" panose="020B0604030504040204" pitchFamily="34" charset="0"/>
                <a:cs typeface="Verdana" panose="020B0604030504040204" pitchFamily="34" charset="0"/>
              </a:rPr>
              <a:t> Be Mobile Initiative </a:t>
            </a:r>
            <a:endParaRPr lang="en-US" b="1" dirty="0"/>
          </a:p>
        </p:txBody>
      </p:sp>
    </p:spTree>
    <p:extLst>
      <p:ext uri="{BB962C8B-B14F-4D97-AF65-F5344CB8AC3E}">
        <p14:creationId xmlns:p14="http://schemas.microsoft.com/office/powerpoint/2010/main" val="1069564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422" y="229335"/>
            <a:ext cx="7816432" cy="742253"/>
          </a:xfrm>
        </p:spPr>
        <p:txBody>
          <a:bodyPr/>
          <a:lstStyle/>
          <a:p>
            <a:r>
              <a:rPr lang="en-US" dirty="0">
                <a:solidFill>
                  <a:srgbClr val="002060"/>
                </a:solidFill>
                <a:latin typeface="Verdana" panose="020B0604030504040204" pitchFamily="34" charset="0"/>
                <a:ea typeface="Verdana" panose="020B0604030504040204" pitchFamily="34" charset="0"/>
                <a:cs typeface="Verdana" panose="020B0604030504040204" pitchFamily="34" charset="0"/>
              </a:rPr>
              <a:t> Sample of Key Projects</a:t>
            </a:r>
            <a:endParaRPr lang="en-GB"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p:cNvSpPr>
            <a:spLocks noGrp="1"/>
          </p:cNvSpPr>
          <p:nvPr>
            <p:ph type="body" idx="1"/>
          </p:nvPr>
        </p:nvSpPr>
        <p:spPr>
          <a:xfrm>
            <a:off x="620358" y="1153641"/>
            <a:ext cx="5243456" cy="4750903"/>
          </a:xfrm>
        </p:spPr>
        <p:txBody>
          <a:bodyPr>
            <a:normAutofit fontScale="85000" lnSpcReduction="20000"/>
          </a:bodyPr>
          <a:lstStyle/>
          <a:p>
            <a:pPr>
              <a:lnSpc>
                <a:spcPct val="120000"/>
              </a:lnSpc>
            </a:pPr>
            <a:r>
              <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INFRASTRUCTURE AND ENABLING ENVIRONMENT:</a:t>
            </a:r>
            <a:endParaRPr lang="en-US" sz="20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20000"/>
              </a:lnSpc>
              <a:buFont typeface="Arial" panose="020B0604020202020204" pitchFamily="34" charset="0"/>
              <a:buChar char="•"/>
            </a:pPr>
            <a:r>
              <a:rPr lang="en-US" sz="2200" b="1" dirty="0">
                <a:solidFill>
                  <a:srgbClr val="0070C0"/>
                </a:solidFill>
                <a:latin typeface="Verdana" panose="020B0604030504040204" pitchFamily="34" charset="0"/>
                <a:ea typeface="Verdana" panose="020B0604030504040204" pitchFamily="34" charset="0"/>
                <a:cs typeface="Verdana" panose="020B0604030504040204" pitchFamily="34" charset="0"/>
              </a:rPr>
              <a:t>ITU-EC Projects – Assessing the Digital Dividend in Africa</a:t>
            </a:r>
          </a:p>
          <a:p>
            <a:pPr marL="342900" indent="-342900">
              <a:lnSpc>
                <a:spcPct val="120000"/>
              </a:lnSpc>
              <a:buFont typeface="Arial" panose="020B0604020202020204" pitchFamily="34" charset="0"/>
              <a:buChar char="•"/>
            </a:pPr>
            <a:r>
              <a:rPr lang="en-US" sz="2100" b="1" dirty="0">
                <a:solidFill>
                  <a:srgbClr val="0070C0"/>
                </a:solidFill>
                <a:latin typeface="Verdana" panose="020B0604030504040204" pitchFamily="34" charset="0"/>
                <a:ea typeface="Verdana" panose="020B0604030504040204" pitchFamily="34" charset="0"/>
                <a:cs typeface="Verdana" panose="020B0604030504040204" pitchFamily="34" charset="0"/>
              </a:rPr>
              <a:t>Broadband Wireless Network</a:t>
            </a:r>
          </a:p>
          <a:p>
            <a:pPr marL="342900" indent="-342900">
              <a:lnSpc>
                <a:spcPct val="120000"/>
              </a:lnSpc>
              <a:buFont typeface="Arial" panose="020B0604020202020204" pitchFamily="34" charset="0"/>
              <a:buChar char="•"/>
            </a:pPr>
            <a:r>
              <a:rPr lang="en-US" sz="2100" b="1" dirty="0">
                <a:solidFill>
                  <a:srgbClr val="0070C0"/>
                </a:solidFill>
                <a:latin typeface="Verdana" panose="020B0604030504040204" pitchFamily="34" charset="0"/>
                <a:ea typeface="Verdana" panose="020B0604030504040204" pitchFamily="34" charset="0"/>
                <a:cs typeface="Verdana" panose="020B0604030504040204" pitchFamily="34" charset="0"/>
              </a:rPr>
              <a:t>Connect a School, Connect a Community</a:t>
            </a:r>
          </a:p>
          <a:p>
            <a:pPr marL="342900" indent="-342900">
              <a:lnSpc>
                <a:spcPct val="120000"/>
              </a:lnSpc>
              <a:buFont typeface="Arial" panose="020B0604020202020204" pitchFamily="34" charset="0"/>
              <a:buChar char="•"/>
            </a:pPr>
            <a:r>
              <a:rPr lang="en-US" sz="2100" b="1" dirty="0">
                <a:solidFill>
                  <a:srgbClr val="0070C0"/>
                </a:solidFill>
                <a:latin typeface="Verdana" panose="020B0604030504040204" pitchFamily="34" charset="0"/>
                <a:ea typeface="Verdana" panose="020B0604030504040204" pitchFamily="34" charset="0"/>
                <a:cs typeface="Verdana" panose="020B0604030504040204" pitchFamily="34" charset="0"/>
              </a:rPr>
              <a:t>Internet Exchange Points (IXPs)</a:t>
            </a:r>
          </a:p>
          <a:p>
            <a:pPr marL="342900" indent="-342900">
              <a:lnSpc>
                <a:spcPct val="120000"/>
              </a:lnSpc>
              <a:buFont typeface="Arial" panose="020B0604020202020204" pitchFamily="34" charset="0"/>
              <a:buChar char="•"/>
            </a:pPr>
            <a:r>
              <a:rPr lang="en-US" sz="2100" b="1" dirty="0">
                <a:solidFill>
                  <a:srgbClr val="0070C0"/>
                </a:solidFill>
                <a:latin typeface="Verdana" panose="020B0604030504040204" pitchFamily="34" charset="0"/>
                <a:ea typeface="Verdana" panose="020B0604030504040204" pitchFamily="34" charset="0"/>
                <a:cs typeface="Verdana" panose="020B0604030504040204" pitchFamily="34" charset="0"/>
              </a:rPr>
              <a:t>Master Plan for Wireless Broadband Access in Africa</a:t>
            </a:r>
          </a:p>
          <a:p>
            <a:pPr>
              <a:lnSpc>
                <a:spcPct val="120000"/>
              </a:lnSpc>
            </a:pPr>
            <a:r>
              <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CYBERSECURITY </a:t>
            </a:r>
          </a:p>
          <a:p>
            <a:pPr marL="342900" indent="-342900">
              <a:lnSpc>
                <a:spcPct val="120000"/>
              </a:lnSpc>
              <a:buFont typeface="Arial" panose="020B0604020202020204" pitchFamily="34" charset="0"/>
              <a:buChar char="•"/>
            </a:pPr>
            <a:r>
              <a:rPr lang="en-US" sz="2200" b="1" dirty="0">
                <a:solidFill>
                  <a:srgbClr val="0070C0"/>
                </a:solidFill>
                <a:latin typeface="Verdana" panose="020B0604030504040204" pitchFamily="34" charset="0"/>
                <a:ea typeface="Verdana" panose="020B0604030504040204" pitchFamily="34" charset="0"/>
                <a:cs typeface="Verdana" panose="020B0604030504040204" pitchFamily="34" charset="0"/>
              </a:rPr>
              <a:t>CIRTS Establishment </a:t>
            </a:r>
          </a:p>
          <a:p>
            <a:pPr marL="342900" indent="-342900">
              <a:lnSpc>
                <a:spcPct val="120000"/>
              </a:lnSpc>
              <a:buFont typeface="Arial" panose="020B0604020202020204" pitchFamily="34" charset="0"/>
              <a:buChar char="•"/>
            </a:pPr>
            <a:r>
              <a:rPr lang="en-US" sz="2200" b="1" dirty="0">
                <a:solidFill>
                  <a:srgbClr val="0070C0"/>
                </a:solidFill>
                <a:latin typeface="Verdana" panose="020B0604030504040204" pitchFamily="34" charset="0"/>
                <a:ea typeface="Verdana" panose="020B0604030504040204" pitchFamily="34" charset="0"/>
                <a:cs typeface="Verdana" panose="020B0604030504040204" pitchFamily="34" charset="0"/>
              </a:rPr>
              <a:t>Regional Cybersecurity Centers </a:t>
            </a:r>
          </a:p>
          <a:p>
            <a:pPr>
              <a:lnSpc>
                <a:spcPct val="120000"/>
              </a:lnSpc>
            </a:pPr>
            <a:endParaRPr lang="en-US" sz="2000" dirty="0">
              <a:solidFill>
                <a:srgbClr val="0070C0"/>
              </a:solidFill>
            </a:endParaRPr>
          </a:p>
        </p:txBody>
      </p:sp>
      <p:sp>
        <p:nvSpPr>
          <p:cNvPr id="5" name="Text Placeholder 2"/>
          <p:cNvSpPr txBox="1">
            <a:spLocks/>
          </p:cNvSpPr>
          <p:nvPr/>
        </p:nvSpPr>
        <p:spPr>
          <a:xfrm>
            <a:off x="5863814" y="1153641"/>
            <a:ext cx="5431715" cy="4750903"/>
          </a:xfrm>
          <a:prstGeom prst="rect">
            <a:avLst/>
          </a:prstGeom>
        </p:spPr>
        <p:txBody>
          <a:bodyPr vert="horz" lIns="91440" tIns="45720" rIns="91440" bIns="45720" rtlCol="0">
            <a:normAutofit fontScale="62500" lnSpcReduction="20000"/>
          </a:bodyPr>
          <a:lstStyle>
            <a:lvl1pPr marL="0" indent="0" algn="l" defTabSz="914354"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20000"/>
              </a:lnSpc>
            </a:pPr>
            <a:r>
              <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EMERGENCY TELECOMMUNICATIONS </a:t>
            </a:r>
          </a:p>
          <a:p>
            <a:pPr marL="342900" indent="-342900">
              <a:lnSpc>
                <a:spcPct val="120000"/>
              </a:lnSpc>
              <a:buFont typeface="Arial" panose="020B0604020202020204" pitchFamily="34" charset="0"/>
              <a:buChar char="•"/>
            </a:pPr>
            <a:r>
              <a:rPr lang="en-US" sz="2100" b="1" dirty="0">
                <a:solidFill>
                  <a:srgbClr val="0070C0"/>
                </a:solidFill>
                <a:latin typeface="Verdana" panose="020B0604030504040204" pitchFamily="34" charset="0"/>
                <a:ea typeface="Verdana" panose="020B0604030504040204" pitchFamily="34" charset="0"/>
                <a:cs typeface="Verdana" panose="020B0604030504040204" pitchFamily="34" charset="0"/>
              </a:rPr>
              <a:t>Early Warning Systems</a:t>
            </a:r>
          </a:p>
          <a:p>
            <a:pPr marL="342900" indent="-342900">
              <a:lnSpc>
                <a:spcPct val="120000"/>
              </a:lnSpc>
              <a:buFont typeface="Arial" panose="020B0604020202020204" pitchFamily="34" charset="0"/>
              <a:buChar char="•"/>
            </a:pPr>
            <a:r>
              <a:rPr lang="en-US" sz="2100" b="1" dirty="0">
                <a:solidFill>
                  <a:srgbClr val="0070C0"/>
                </a:solidFill>
                <a:latin typeface="Verdana" panose="020B0604030504040204" pitchFamily="34" charset="0"/>
                <a:ea typeface="Verdana" panose="020B0604030504040204" pitchFamily="34" charset="0"/>
                <a:cs typeface="Verdana" panose="020B0604030504040204" pitchFamily="34" charset="0"/>
              </a:rPr>
              <a:t>Emergency Operation centers </a:t>
            </a:r>
            <a:endPar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DIGITAL INCLUSION</a:t>
            </a:r>
          </a:p>
          <a:p>
            <a:pPr marL="342900" indent="-342900">
              <a:lnSpc>
                <a:spcPct val="120000"/>
              </a:lnSpc>
              <a:buFont typeface="Arial" panose="020B0604020202020204" pitchFamily="34" charset="0"/>
              <a:buChar char="•"/>
            </a:pPr>
            <a:r>
              <a:rPr lang="en-US" sz="2000" b="1" dirty="0">
                <a:solidFill>
                  <a:srgbClr val="0070C0"/>
                </a:solidFill>
                <a:latin typeface="Verdana" panose="020B0604030504040204" pitchFamily="34" charset="0"/>
                <a:ea typeface="Verdana" panose="020B0604030504040204" pitchFamily="34" charset="0"/>
                <a:cs typeface="Verdana" panose="020B0604030504040204" pitchFamily="34" charset="0"/>
              </a:rPr>
              <a:t>PWDs:</a:t>
            </a:r>
            <a:r>
              <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rPr>
              <a:t> Establishment of an Arab Regional Information and Communications Technology Center for Persons with Disabilities (</a:t>
            </a:r>
            <a:r>
              <a:rPr lang="en-US" sz="2000" dirty="0" err="1">
                <a:solidFill>
                  <a:srgbClr val="0070C0"/>
                </a:solidFill>
                <a:latin typeface="Verdana" panose="020B0604030504040204" pitchFamily="34" charset="0"/>
                <a:ea typeface="Verdana" panose="020B0604030504040204" pitchFamily="34" charset="0"/>
                <a:cs typeface="Verdana" panose="020B0604030504040204" pitchFamily="34" charset="0"/>
              </a:rPr>
              <a:t>PwDs</a:t>
            </a:r>
            <a:r>
              <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rPr>
              <a:t>) </a:t>
            </a:r>
          </a:p>
          <a:p>
            <a:pPr marL="342900" indent="-342900">
              <a:lnSpc>
                <a:spcPct val="120000"/>
              </a:lnSpc>
              <a:buFont typeface="Arial" panose="020B0604020202020204" pitchFamily="34" charset="0"/>
              <a:buChar char="•"/>
            </a:pPr>
            <a:r>
              <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rPr>
              <a:t>21</a:t>
            </a:r>
            <a:r>
              <a:rPr lang="en-US" sz="2000" baseline="30000" dirty="0">
                <a:solidFill>
                  <a:srgbClr val="0070C0"/>
                </a:solidFill>
                <a:latin typeface="Verdana" panose="020B0604030504040204" pitchFamily="34" charset="0"/>
                <a:ea typeface="Verdana" panose="020B0604030504040204" pitchFamily="34" charset="0"/>
                <a:cs typeface="Verdana" panose="020B0604030504040204" pitchFamily="34" charset="0"/>
              </a:rPr>
              <a:t>st</a:t>
            </a:r>
            <a:r>
              <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rPr>
              <a:t> Century Coding Skills for Decent Jobs for Youth</a:t>
            </a:r>
          </a:p>
          <a:p>
            <a:pPr>
              <a:lnSpc>
                <a:spcPct val="120000"/>
              </a:lnSpc>
            </a:pPr>
            <a:r>
              <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E-APPLICATIONS:</a:t>
            </a:r>
          </a:p>
          <a:p>
            <a:pPr marL="342900" indent="-342900">
              <a:lnSpc>
                <a:spcPct val="120000"/>
              </a:lnSpc>
              <a:buFont typeface="Arial" panose="020B0604020202020204" pitchFamily="34" charset="0"/>
              <a:buChar char="•"/>
            </a:pPr>
            <a:r>
              <a:rPr lang="en-US" sz="2000" b="1" dirty="0">
                <a:solidFill>
                  <a:srgbClr val="0070C0"/>
                </a:solidFill>
                <a:latin typeface="Verdana" panose="020B0604030504040204" pitchFamily="34" charset="0"/>
                <a:ea typeface="Verdana" panose="020B0604030504040204" pitchFamily="34" charset="0"/>
                <a:cs typeface="Verdana" panose="020B0604030504040204" pitchFamily="34" charset="0"/>
              </a:rPr>
              <a:t>Smart Healthy Cities:</a:t>
            </a:r>
            <a:r>
              <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rPr>
              <a:t> Global Initiative to improve health conditions in urban settings;</a:t>
            </a:r>
          </a:p>
          <a:p>
            <a:pPr marL="342900" indent="-342900">
              <a:lnSpc>
                <a:spcPct val="120000"/>
              </a:lnSpc>
              <a:buFont typeface="Arial" panose="020B0604020202020204" pitchFamily="34" charset="0"/>
              <a:buChar char="•"/>
            </a:pPr>
            <a:r>
              <a:rPr lang="en-US" sz="2000" b="1" dirty="0">
                <a:solidFill>
                  <a:srgbClr val="0070C0"/>
                </a:solidFill>
                <a:latin typeface="Verdana" panose="020B0604030504040204" pitchFamily="34" charset="0"/>
                <a:ea typeface="Verdana" panose="020B0604030504040204" pitchFamily="34" charset="0"/>
                <a:cs typeface="Verdana" panose="020B0604030504040204" pitchFamily="34" charset="0"/>
              </a:rPr>
              <a:t>Upscaling e-Agriculture: </a:t>
            </a:r>
            <a:r>
              <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rPr>
              <a:t>Support countries to develop and implement national e-Agriculture Strategies</a:t>
            </a:r>
          </a:p>
          <a:p>
            <a:pPr marL="342900" indent="-342900">
              <a:lnSpc>
                <a:spcPct val="120000"/>
              </a:lnSpc>
              <a:buFont typeface="Arial" panose="020B0604020202020204" pitchFamily="34" charset="0"/>
              <a:buChar char="•"/>
            </a:pPr>
            <a:r>
              <a:rPr lang="en-US" sz="2000" b="1" dirty="0">
                <a:solidFill>
                  <a:srgbClr val="0070C0"/>
                </a:solidFill>
                <a:latin typeface="Verdana" panose="020B0604030504040204" pitchFamily="34" charset="0"/>
                <a:ea typeface="Verdana" panose="020B0604030504040204" pitchFamily="34" charset="0"/>
                <a:cs typeface="Verdana" panose="020B0604030504040204" pitchFamily="34" charset="0"/>
              </a:rPr>
              <a:t>Arica e-Health Initiative: </a:t>
            </a:r>
            <a:r>
              <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rPr>
              <a:t>to build technical capacities in order to implement e-Health strategies in Africa (and Arab Region)</a:t>
            </a:r>
          </a:p>
          <a:p>
            <a:pPr>
              <a:lnSpc>
                <a:spcPct val="120000"/>
              </a:lnSpc>
            </a:pPr>
            <a:r>
              <a:rPr lang="en-US" sz="2100" b="1" dirty="0">
                <a:solidFill>
                  <a:srgbClr val="002060"/>
                </a:solidFill>
                <a:latin typeface="Verdana" panose="020B0604030504040204" pitchFamily="34" charset="0"/>
                <a:ea typeface="Verdana" panose="020B0604030504040204" pitchFamily="34" charset="0"/>
                <a:cs typeface="Verdana" panose="020B0604030504040204" pitchFamily="34" charset="0"/>
              </a:rPr>
              <a:t>OTHER AREAS </a:t>
            </a:r>
          </a:p>
          <a:p>
            <a:pPr>
              <a:lnSpc>
                <a:spcPct val="120000"/>
              </a:lnSpc>
            </a:pPr>
            <a:endParaRPr lang="en-US" sz="2000" dirty="0">
              <a:solidFill>
                <a:srgbClr val="0070C0"/>
              </a:solidFill>
            </a:endParaRPr>
          </a:p>
        </p:txBody>
      </p:sp>
      <p:sp>
        <p:nvSpPr>
          <p:cNvPr id="6" name="Rectangle 5"/>
          <p:cNvSpPr/>
          <p:nvPr/>
        </p:nvSpPr>
        <p:spPr>
          <a:xfrm>
            <a:off x="2988347" y="6186065"/>
            <a:ext cx="5750933" cy="369332"/>
          </a:xfrm>
          <a:prstGeom prst="rect">
            <a:avLst/>
          </a:prstGeom>
          <a:solidFill>
            <a:srgbClr val="FF0000"/>
          </a:solidFill>
        </p:spPr>
        <p:txBody>
          <a:bodyPr wrap="none">
            <a:spAutoFit/>
          </a:bodyPr>
          <a:lstStyle/>
          <a:p>
            <a:r>
              <a:rPr lang="en-US" b="1" dirty="0">
                <a:solidFill>
                  <a:schemeClr val="bg1"/>
                </a:solidFill>
              </a:rPr>
              <a:t>http://www.itu.int/en/ITU-D/Projects/Pages/default.aspx</a:t>
            </a:r>
          </a:p>
        </p:txBody>
      </p:sp>
    </p:spTree>
    <p:extLst>
      <p:ext uri="{BB962C8B-B14F-4D97-AF65-F5344CB8AC3E}">
        <p14:creationId xmlns:p14="http://schemas.microsoft.com/office/powerpoint/2010/main" val="3828795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7752" y="524765"/>
            <a:ext cx="6893170" cy="1200150"/>
          </a:xfrm>
        </p:spPr>
        <p:txBody>
          <a:bodyPr>
            <a:normAutofit/>
          </a:bodyPr>
          <a:lstStyle/>
          <a:p>
            <a:pPr>
              <a:defRPr/>
            </a:pPr>
            <a:r>
              <a:rPr lang="en-US" sz="3500" cap="all" dirty="0" smtClean="0">
                <a:ln w="3175" cmpd="sng">
                  <a:noFill/>
                </a:ln>
                <a:solidFill>
                  <a:srgbClr val="0070C0"/>
                </a:solidFill>
              </a:rPr>
              <a:t>Conclusions</a:t>
            </a:r>
            <a:endParaRPr lang="en-US" sz="3500" cap="all" dirty="0">
              <a:ln w="3175" cmpd="sng">
                <a:noFill/>
              </a:ln>
              <a:solidFill>
                <a:srgbClr val="0070C0"/>
              </a:solidFill>
            </a:endParaRPr>
          </a:p>
        </p:txBody>
      </p:sp>
      <p:sp>
        <p:nvSpPr>
          <p:cNvPr id="5" name="Content Placeholder 2"/>
          <p:cNvSpPr txBox="1">
            <a:spLocks/>
          </p:cNvSpPr>
          <p:nvPr/>
        </p:nvSpPr>
        <p:spPr>
          <a:xfrm>
            <a:off x="483080" y="2070340"/>
            <a:ext cx="7384212" cy="4054415"/>
          </a:xfrm>
          <a:prstGeom prst="rect">
            <a:avLst/>
          </a:prstGeom>
        </p:spPr>
        <p:txBody>
          <a:bodyPr>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US" altLang="en-US" sz="3200" b="1" dirty="0" smtClean="0">
                <a:solidFill>
                  <a:srgbClr val="0070C0"/>
                </a:solidFill>
              </a:rPr>
              <a:t>What more can we do together?</a:t>
            </a:r>
            <a:endParaRPr lang="en-US" altLang="en-US" sz="2800" b="1" dirty="0" smtClean="0">
              <a:solidFill>
                <a:srgbClr val="0070C0"/>
              </a:solidFill>
            </a:endParaRPr>
          </a:p>
        </p:txBody>
      </p:sp>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1662" y="2512173"/>
            <a:ext cx="31003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5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82991" y="171846"/>
            <a:ext cx="8408987" cy="998537"/>
          </a:xfrm>
          <a:prstGeom prst="rect">
            <a:avLst/>
          </a:prstGeom>
          <a:effectLst/>
        </p:spPr>
        <p:txBody>
          <a:bodyPr anchor="ctr">
            <a:normAutofit fontScale="97500"/>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en-US" sz="3600" b="1" dirty="0" smtClean="0">
                <a:solidFill>
                  <a:srgbClr val="0070C0"/>
                </a:solidFill>
                <a:latin typeface="Arial" panose="020B0604020202020204" pitchFamily="34" charset="0"/>
                <a:cs typeface="Arial" panose="020B0604020202020204" pitchFamily="34" charset="0"/>
              </a:rPr>
              <a:t>Agenda</a:t>
            </a:r>
            <a:endParaRPr lang="en-US" sz="3600" b="1" dirty="0">
              <a:solidFill>
                <a:srgbClr val="0070C0"/>
              </a:solidFill>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638355" y="1397480"/>
            <a:ext cx="10420709" cy="4451230"/>
          </a:xfrm>
        </p:spPr>
        <p:txBody>
          <a:bodyPr>
            <a:noAutofit/>
          </a:bodyPr>
          <a:lstStyle/>
          <a:p>
            <a:pPr lvl="1">
              <a:defRPr/>
            </a:pPr>
            <a:r>
              <a:rPr lang="en-US" altLang="en-US" sz="2800" b="1" dirty="0" smtClean="0">
                <a:solidFill>
                  <a:srgbClr val="0070C0"/>
                </a:solidFill>
              </a:rPr>
              <a:t>Welcome Remarks</a:t>
            </a:r>
          </a:p>
          <a:p>
            <a:pPr lvl="1">
              <a:defRPr/>
            </a:pPr>
            <a:endParaRPr lang="en-US" altLang="en-US" sz="2800" b="1" dirty="0">
              <a:solidFill>
                <a:srgbClr val="0070C0"/>
              </a:solidFill>
            </a:endParaRPr>
          </a:p>
          <a:p>
            <a:pPr lvl="1">
              <a:defRPr/>
            </a:pPr>
            <a:r>
              <a:rPr lang="en-US" altLang="en-US" sz="2800" b="1" dirty="0">
                <a:solidFill>
                  <a:srgbClr val="0070C0"/>
                </a:solidFill>
              </a:rPr>
              <a:t>Review of Past </a:t>
            </a:r>
            <a:r>
              <a:rPr lang="en-US" altLang="en-US" sz="2800" b="1" dirty="0" smtClean="0">
                <a:solidFill>
                  <a:srgbClr val="0070C0"/>
                </a:solidFill>
              </a:rPr>
              <a:t>Activities </a:t>
            </a:r>
            <a:r>
              <a:rPr lang="en-US" altLang="en-US" sz="2800" b="1" dirty="0">
                <a:solidFill>
                  <a:srgbClr val="0070C0"/>
                </a:solidFill>
              </a:rPr>
              <a:t>and Future Plans of Regulatory </a:t>
            </a:r>
            <a:r>
              <a:rPr lang="en-US" altLang="en-US" sz="2800" b="1" dirty="0" smtClean="0">
                <a:solidFill>
                  <a:srgbClr val="0070C0"/>
                </a:solidFill>
              </a:rPr>
              <a:t>Associations</a:t>
            </a:r>
          </a:p>
          <a:p>
            <a:pPr lvl="1">
              <a:defRPr/>
            </a:pPr>
            <a:endParaRPr lang="en-US" altLang="en-US" sz="2800" b="1" dirty="0">
              <a:solidFill>
                <a:srgbClr val="0070C0"/>
              </a:solidFill>
            </a:endParaRPr>
          </a:p>
          <a:p>
            <a:pPr lvl="1">
              <a:defRPr/>
            </a:pPr>
            <a:r>
              <a:rPr lang="en-US" altLang="en-US" sz="2800" b="1" dirty="0">
                <a:solidFill>
                  <a:srgbClr val="0070C0"/>
                </a:solidFill>
              </a:rPr>
              <a:t>Affordable Access to ICTs for SDGs : the role of Regulatory Associations in </a:t>
            </a:r>
            <a:r>
              <a:rPr lang="en-US" altLang="en-US" sz="2800" b="1" dirty="0" smtClean="0">
                <a:solidFill>
                  <a:srgbClr val="0070C0"/>
                </a:solidFill>
              </a:rPr>
              <a:t>unlocking </a:t>
            </a:r>
            <a:r>
              <a:rPr lang="en-US" altLang="en-US" sz="2800" b="1" dirty="0">
                <a:solidFill>
                  <a:srgbClr val="0070C0"/>
                </a:solidFill>
              </a:rPr>
              <a:t>the potential of the digital world of tomorrow</a:t>
            </a:r>
            <a:r>
              <a:rPr lang="en-US" altLang="en-US" sz="2800" b="1" dirty="0" smtClean="0">
                <a:solidFill>
                  <a:srgbClr val="0070C0"/>
                </a:solidFill>
              </a:rPr>
              <a:t>?</a:t>
            </a:r>
          </a:p>
          <a:p>
            <a:pPr lvl="1">
              <a:defRPr/>
            </a:pPr>
            <a:endParaRPr lang="en-US" altLang="en-US" sz="2800" b="1" dirty="0">
              <a:solidFill>
                <a:srgbClr val="0070C0"/>
              </a:solidFill>
            </a:endParaRPr>
          </a:p>
          <a:p>
            <a:pPr lvl="1">
              <a:defRPr/>
            </a:pPr>
            <a:r>
              <a:rPr lang="en-US" altLang="en-US" sz="2800" b="1" dirty="0" smtClean="0">
                <a:solidFill>
                  <a:srgbClr val="0070C0"/>
                </a:solidFill>
              </a:rPr>
              <a:t>Recommendations and Concluding Remarks</a:t>
            </a:r>
            <a:endParaRPr lang="en-US" altLang="en-US" sz="2800" b="1" dirty="0">
              <a:solidFill>
                <a:srgbClr val="0070C0"/>
              </a:solidFill>
            </a:endParaRPr>
          </a:p>
        </p:txBody>
      </p:sp>
    </p:spTree>
    <p:extLst>
      <p:ext uri="{BB962C8B-B14F-4D97-AF65-F5344CB8AC3E}">
        <p14:creationId xmlns:p14="http://schemas.microsoft.com/office/powerpoint/2010/main" val="286632957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Welcome Remarks</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JM" dirty="0" smtClean="0"/>
              <a:t>Good </a:t>
            </a:r>
            <a:r>
              <a:rPr lang="en-JM" dirty="0"/>
              <a:t>Morning and welcome to this year’s Regional Regulatory Association Meeting</a:t>
            </a:r>
            <a:r>
              <a:rPr lang="en-JM" dirty="0" smtClean="0"/>
              <a:t>.</a:t>
            </a:r>
          </a:p>
          <a:p>
            <a:endParaRPr lang="en-JM" dirty="0" smtClean="0"/>
          </a:p>
          <a:p>
            <a:r>
              <a:rPr lang="en-JM" dirty="0" smtClean="0"/>
              <a:t>I am pleased that the ITU has once again include this as a critical agenda event</a:t>
            </a:r>
            <a:endParaRPr lang="en-JM" dirty="0"/>
          </a:p>
          <a:p>
            <a:endParaRPr lang="en-JM" dirty="0"/>
          </a:p>
          <a:p>
            <a:r>
              <a:rPr lang="en-JM" dirty="0" smtClean="0"/>
              <a:t>In this regard I am </a:t>
            </a:r>
            <a:r>
              <a:rPr lang="en-JM" dirty="0" err="1" smtClean="0"/>
              <a:t>honored</a:t>
            </a:r>
            <a:r>
              <a:rPr lang="en-JM" dirty="0" smtClean="0"/>
              <a:t> </a:t>
            </a:r>
            <a:r>
              <a:rPr lang="en-JM" dirty="0"/>
              <a:t>to welcome Mr. </a:t>
            </a:r>
            <a:r>
              <a:rPr lang="en-JM" dirty="0" err="1"/>
              <a:t>Brahima</a:t>
            </a:r>
            <a:r>
              <a:rPr lang="en-JM" dirty="0"/>
              <a:t> </a:t>
            </a:r>
            <a:r>
              <a:rPr lang="en-JM" dirty="0" err="1"/>
              <a:t>Sanou</a:t>
            </a:r>
            <a:r>
              <a:rPr lang="en-JM" dirty="0"/>
              <a:t>, BDT Director, </a:t>
            </a:r>
            <a:r>
              <a:rPr lang="en-JM" dirty="0" smtClean="0"/>
              <a:t>to extend welcoming </a:t>
            </a:r>
            <a:r>
              <a:rPr lang="en-JM" dirty="0"/>
              <a:t>remarks.</a:t>
            </a:r>
          </a:p>
          <a:p>
            <a:endParaRPr lang="en-JM" dirty="0"/>
          </a:p>
          <a:p>
            <a:r>
              <a:rPr lang="en-JM" dirty="0"/>
              <a:t>Mr. </a:t>
            </a:r>
            <a:r>
              <a:rPr lang="en-JM" dirty="0" err="1"/>
              <a:t>Sanou</a:t>
            </a:r>
            <a:r>
              <a:rPr lang="en-JM" dirty="0"/>
              <a:t>, you have the floor.</a:t>
            </a:r>
          </a:p>
          <a:p>
            <a:endParaRPr lang="en-US" dirty="0"/>
          </a:p>
        </p:txBody>
      </p:sp>
    </p:spTree>
    <p:extLst>
      <p:ext uri="{BB962C8B-B14F-4D97-AF65-F5344CB8AC3E}">
        <p14:creationId xmlns:p14="http://schemas.microsoft.com/office/powerpoint/2010/main" val="310143406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Discussion</a:t>
            </a:r>
            <a:endParaRPr lang="en-US" dirty="0"/>
          </a:p>
        </p:txBody>
      </p:sp>
      <p:sp>
        <p:nvSpPr>
          <p:cNvPr id="3" name="Content Placeholder 2"/>
          <p:cNvSpPr>
            <a:spLocks noGrp="1"/>
          </p:cNvSpPr>
          <p:nvPr>
            <p:ph idx="1"/>
          </p:nvPr>
        </p:nvSpPr>
        <p:spPr/>
        <p:txBody>
          <a:bodyPr>
            <a:normAutofit lnSpcReduction="10000"/>
          </a:bodyPr>
          <a:lstStyle/>
          <a:p>
            <a:r>
              <a:rPr lang="en-JM" dirty="0"/>
              <a:t>As Mr. </a:t>
            </a:r>
            <a:r>
              <a:rPr lang="en-JM" dirty="0" err="1"/>
              <a:t>Sanou</a:t>
            </a:r>
            <a:r>
              <a:rPr lang="en-JM" dirty="0"/>
              <a:t> said, the topic for discussion this year will focus on the role of regional and international organizations in achieving affordable access to ICTs, addressing in particular Universal Access and Service Strategies in a collaborative regulatory environment, and International Mobile Roaming.  Participants will also be granted the opportunity to present their activities, in particular in terms of exchanging relevant information with other Regional Regulatory and International Organizations.  A summary of discussions will be included in relevant panels at GSR-17.</a:t>
            </a:r>
            <a:endParaRPr lang="en-US" dirty="0"/>
          </a:p>
        </p:txBody>
      </p:sp>
    </p:spTree>
    <p:extLst>
      <p:ext uri="{BB962C8B-B14F-4D97-AF65-F5344CB8AC3E}">
        <p14:creationId xmlns:p14="http://schemas.microsoft.com/office/powerpoint/2010/main" val="196786311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OOCUR/Regional Activities</a:t>
            </a:r>
            <a:endParaRPr lang="en-US" dirty="0"/>
          </a:p>
        </p:txBody>
      </p:sp>
      <p:sp>
        <p:nvSpPr>
          <p:cNvPr id="3" name="Content Placeholder 2"/>
          <p:cNvSpPr>
            <a:spLocks noGrp="1"/>
          </p:cNvSpPr>
          <p:nvPr>
            <p:ph idx="1"/>
          </p:nvPr>
        </p:nvSpPr>
        <p:spPr/>
        <p:txBody>
          <a:bodyPr/>
          <a:lstStyle/>
          <a:p>
            <a:r>
              <a:rPr lang="en-JM" dirty="0" smtClean="0"/>
              <a:t>So if I </a:t>
            </a:r>
            <a:r>
              <a:rPr lang="en-JM" dirty="0"/>
              <a:t>may be allowed </a:t>
            </a:r>
            <a:r>
              <a:rPr lang="en-JM" dirty="0" smtClean="0"/>
              <a:t>to invoke the privilege of Chair by presenting a summary of OOCUR activities in my position of </a:t>
            </a:r>
            <a:r>
              <a:rPr lang="en-JM" dirty="0" err="1" smtClean="0"/>
              <a:t>of</a:t>
            </a:r>
            <a:r>
              <a:rPr lang="en-JM" dirty="0" smtClean="0"/>
              <a:t> that association after </a:t>
            </a:r>
            <a:r>
              <a:rPr lang="en-JM" dirty="0"/>
              <a:t>which I will invite the different associations to provide an overview of activities</a:t>
            </a:r>
            <a:r>
              <a:rPr lang="en-JM" dirty="0" smtClean="0"/>
              <a:t>.</a:t>
            </a:r>
            <a:endParaRPr lang="en-US" dirty="0"/>
          </a:p>
          <a:p>
            <a:endParaRPr lang="en-US" dirty="0"/>
          </a:p>
        </p:txBody>
      </p:sp>
    </p:spTree>
    <p:extLst>
      <p:ext uri="{BB962C8B-B14F-4D97-AF65-F5344CB8AC3E}">
        <p14:creationId xmlns:p14="http://schemas.microsoft.com/office/powerpoint/2010/main" val="169587112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ICT SINGLE </a:t>
            </a:r>
            <a:r>
              <a:rPr lang="en-US" dirty="0" smtClean="0"/>
              <a:t>SPACE</a:t>
            </a:r>
            <a:endParaRPr lang="en-US" dirty="0"/>
          </a:p>
        </p:txBody>
      </p:sp>
      <p:sp>
        <p:nvSpPr>
          <p:cNvPr id="3" name="Content Placeholder 2"/>
          <p:cNvSpPr>
            <a:spLocks noGrp="1"/>
          </p:cNvSpPr>
          <p:nvPr>
            <p:ph idx="1"/>
          </p:nvPr>
        </p:nvSpPr>
        <p:spPr>
          <a:xfrm>
            <a:off x="568287" y="2310243"/>
            <a:ext cx="10515600" cy="3505201"/>
          </a:xfrm>
        </p:spPr>
        <p:txBody>
          <a:bodyPr>
            <a:normAutofit fontScale="70000" lnSpcReduction="20000"/>
          </a:bodyPr>
          <a:lstStyle/>
          <a:p>
            <a:pPr marL="514350" indent="-514350">
              <a:buFont typeface="+mj-lt"/>
              <a:buAutoNum type="arabicPeriod"/>
            </a:pPr>
            <a:r>
              <a:rPr lang="en-JM" dirty="0" smtClean="0"/>
              <a:t>CARICOM </a:t>
            </a:r>
            <a:r>
              <a:rPr lang="en-JM" dirty="0"/>
              <a:t>Heads of Government have approved the creation of the CARICOM Single ICT </a:t>
            </a:r>
            <a:r>
              <a:rPr lang="en-JM" dirty="0" smtClean="0"/>
              <a:t>Space and OOCUR has been participating actively in this initiative. The </a:t>
            </a:r>
            <a:r>
              <a:rPr lang="en-JM" dirty="0"/>
              <a:t>objectives of the ICT Single Space are to:</a:t>
            </a:r>
          </a:p>
          <a:p>
            <a:pPr marL="514350" indent="-514350">
              <a:buFont typeface="+mj-lt"/>
              <a:buAutoNum type="arabicPeriod"/>
            </a:pPr>
            <a:r>
              <a:rPr lang="en-JM" dirty="0" smtClean="0"/>
              <a:t>Deepen </a:t>
            </a:r>
            <a:r>
              <a:rPr lang="en-JM" dirty="0"/>
              <a:t>markets for new entrants, and enhance competition. </a:t>
            </a:r>
            <a:endParaRPr lang="en-JM" dirty="0" smtClean="0"/>
          </a:p>
          <a:p>
            <a:pPr marL="514350" indent="-514350">
              <a:buFont typeface="+mj-lt"/>
              <a:buAutoNum type="arabicPeriod"/>
            </a:pPr>
            <a:r>
              <a:rPr lang="en-JM" dirty="0" smtClean="0"/>
              <a:t>Collectively </a:t>
            </a:r>
            <a:r>
              <a:rPr lang="en-JM" dirty="0"/>
              <a:t>build a single broadband market. </a:t>
            </a:r>
          </a:p>
          <a:p>
            <a:pPr marL="514350" indent="-514350">
              <a:buFont typeface="+mj-lt"/>
              <a:buAutoNum type="arabicPeriod"/>
            </a:pPr>
            <a:r>
              <a:rPr lang="en-JM" dirty="0" smtClean="0"/>
              <a:t>Establish </a:t>
            </a:r>
            <a:r>
              <a:rPr lang="en-JM" dirty="0"/>
              <a:t>a single mobile numbering plan for the region, remove mobile roaming charges (</a:t>
            </a:r>
            <a:r>
              <a:rPr lang="en-JM" dirty="0" smtClean="0"/>
              <a:t>to allow </a:t>
            </a:r>
            <a:r>
              <a:rPr lang="en-JM" dirty="0"/>
              <a:t>cheaper communications</a:t>
            </a:r>
            <a:r>
              <a:rPr lang="en-JM" dirty="0" smtClean="0"/>
              <a:t>) </a:t>
            </a:r>
            <a:r>
              <a:rPr lang="en-JM" dirty="0"/>
              <a:t>and remove mobile termination for data and voice. </a:t>
            </a:r>
          </a:p>
          <a:p>
            <a:pPr marL="514350" indent="-514350">
              <a:buFont typeface="+mj-lt"/>
              <a:buAutoNum type="arabicPeriod"/>
            </a:pPr>
            <a:r>
              <a:rPr lang="en-JM" dirty="0" smtClean="0"/>
              <a:t>Create </a:t>
            </a:r>
            <a:r>
              <a:rPr lang="en-JM" dirty="0"/>
              <a:t>a common regional spectrum space with equitable sharing of resources and income.</a:t>
            </a:r>
          </a:p>
          <a:p>
            <a:pPr marL="0" indent="0">
              <a:buNone/>
            </a:pPr>
            <a:r>
              <a:rPr lang="en-JM" dirty="0"/>
              <a:t>The Work Plan and Budget for the implementation of the Single ICT Space was approved at the recently concluded Thirty-Eighth Regular Meeting of the Conference of Heads of Government. </a:t>
            </a:r>
            <a:endParaRPr lang="en-US" dirty="0"/>
          </a:p>
        </p:txBody>
      </p:sp>
    </p:spTree>
    <p:extLst>
      <p:ext uri="{BB962C8B-B14F-4D97-AF65-F5344CB8AC3E}">
        <p14:creationId xmlns:p14="http://schemas.microsoft.com/office/powerpoint/2010/main" val="3105337998"/>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JM" dirty="0"/>
              <a:t>ICTs for Persons With Disabilities (PWD</a:t>
            </a:r>
            <a:r>
              <a:rPr lang="en-JM" dirty="0" smtClean="0"/>
              <a:t>)</a:t>
            </a:r>
            <a:endParaRPr lang="en-US" dirty="0"/>
          </a:p>
        </p:txBody>
      </p:sp>
      <p:sp>
        <p:nvSpPr>
          <p:cNvPr id="3" name="Content Placeholder 2"/>
          <p:cNvSpPr>
            <a:spLocks noGrp="1"/>
          </p:cNvSpPr>
          <p:nvPr>
            <p:ph idx="1"/>
          </p:nvPr>
        </p:nvSpPr>
        <p:spPr/>
        <p:txBody>
          <a:bodyPr>
            <a:normAutofit lnSpcReduction="10000"/>
          </a:bodyPr>
          <a:lstStyle/>
          <a:p>
            <a:r>
              <a:rPr lang="en-JM" dirty="0" smtClean="0"/>
              <a:t>CTU </a:t>
            </a:r>
            <a:r>
              <a:rPr lang="en-JM" dirty="0"/>
              <a:t>is currently collaborating with regional stakeholders to introduce  Caribbean  Video  Assistance   Service  (CVAS),  which  enables  people who are deaf  not  only to call  each  other  and  communicate  directly,  but also  to speak  with  agents (trained  sign  language interpreters)  who  relay  conversations  between   them  and  hearing  parties. </a:t>
            </a:r>
            <a:r>
              <a:rPr lang="en-JM" dirty="0" smtClean="0"/>
              <a:t>The </a:t>
            </a:r>
            <a:r>
              <a:rPr lang="en-JM" dirty="0"/>
              <a:t>proposed system  uses   a   technological   platform   to   facilitate   communication via   an   individual’s  smart  phone,  computer  or  wireless  device  from  virtually  anywhere. </a:t>
            </a:r>
            <a:endParaRPr lang="en-US" dirty="0"/>
          </a:p>
        </p:txBody>
      </p:sp>
    </p:spTree>
    <p:extLst>
      <p:ext uri="{BB962C8B-B14F-4D97-AF65-F5344CB8AC3E}">
        <p14:creationId xmlns:p14="http://schemas.microsoft.com/office/powerpoint/2010/main" val="26889475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sz="3600" dirty="0">
                <a:solidFill>
                  <a:srgbClr val="000000"/>
                </a:solidFill>
              </a:rPr>
              <a:t>Strategy for Sustainable Development Goals (SDGs)</a:t>
            </a:r>
            <a:endParaRPr lang="en-US" dirty="0"/>
          </a:p>
        </p:txBody>
      </p:sp>
      <p:sp>
        <p:nvSpPr>
          <p:cNvPr id="3" name="Content Placeholder 2"/>
          <p:cNvSpPr>
            <a:spLocks noGrp="1"/>
          </p:cNvSpPr>
          <p:nvPr>
            <p:ph idx="1"/>
          </p:nvPr>
        </p:nvSpPr>
        <p:spPr/>
        <p:txBody>
          <a:bodyPr>
            <a:normAutofit lnSpcReduction="10000"/>
          </a:bodyPr>
          <a:lstStyle/>
          <a:p>
            <a:r>
              <a:rPr lang="en-JM" dirty="0" smtClean="0"/>
              <a:t>An </a:t>
            </a:r>
            <a:r>
              <a:rPr lang="en-JM" dirty="0"/>
              <a:t>essential component of developing a strategy for SDGs is the monitoring framework. The countries in CARICOM are at different stages of implementing a national monitoring framework and establishing multi-stakeholder advisory groups to support implementation. The ongoing activities include the assessment of the data availability to monitor the SDGs and of the capacity of the public sector to provide the required data based on international standards. The assessment will determine the gaps which exist in data production and highlight areas which may need strengthening. </a:t>
            </a:r>
            <a:endParaRPr lang="en-US" dirty="0"/>
          </a:p>
        </p:txBody>
      </p:sp>
    </p:spTree>
    <p:extLst>
      <p:ext uri="{BB962C8B-B14F-4D97-AF65-F5344CB8AC3E}">
        <p14:creationId xmlns:p14="http://schemas.microsoft.com/office/powerpoint/2010/main" val="3526792865"/>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1000"/>
              </a:spcBef>
            </a:pPr>
            <a:r>
              <a:rPr lang="en-JM" sz="1800" dirty="0">
                <a:solidFill>
                  <a:srgbClr val="DDDDDD">
                    <a:lumMod val="25000"/>
                  </a:srgbClr>
                </a:solidFill>
                <a:ea typeface="+mn-ea"/>
              </a:rPr>
              <a:t>RA Initiatives to foster technology access and availability, improve live &amp; and bridge the digital </a:t>
            </a:r>
            <a:r>
              <a:rPr lang="en-JM" sz="1800" dirty="0" smtClean="0">
                <a:solidFill>
                  <a:srgbClr val="DDDDDD">
                    <a:lumMod val="25000"/>
                  </a:srgbClr>
                </a:solidFill>
                <a:ea typeface="+mn-ea"/>
              </a:rPr>
              <a:t>divide</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JM" dirty="0" smtClean="0"/>
              <a:t>Network </a:t>
            </a:r>
            <a:r>
              <a:rPr lang="en-JM" dirty="0"/>
              <a:t>regulation - Collaboration on regulatory policy to address technical standards, competition issues and </a:t>
            </a:r>
            <a:r>
              <a:rPr lang="en-JM" dirty="0" smtClean="0"/>
              <a:t>	consumer </a:t>
            </a:r>
            <a:r>
              <a:rPr lang="en-JM" dirty="0"/>
              <a:t>protection with the aim of improving market efficiency and achieving universal access. </a:t>
            </a:r>
          </a:p>
          <a:p>
            <a:pPr marL="514350" indent="-514350">
              <a:buFont typeface="+mj-lt"/>
              <a:buAutoNum type="arabicPeriod"/>
            </a:pPr>
            <a:r>
              <a:rPr lang="en-JM" dirty="0" smtClean="0"/>
              <a:t>Spectrum </a:t>
            </a:r>
            <a:r>
              <a:rPr lang="en-JM" dirty="0"/>
              <a:t>Policies: Regional coordination on spectrum policies to efficiently manage scarce resources, allocate </a:t>
            </a:r>
            <a:r>
              <a:rPr lang="en-JM" dirty="0" smtClean="0"/>
              <a:t>	new </a:t>
            </a:r>
            <a:r>
              <a:rPr lang="en-JM" dirty="0"/>
              <a:t>spectrum to highest value and harmonize spectrum usage to decrease cost of technology by increasing </a:t>
            </a:r>
            <a:r>
              <a:rPr lang="en-JM" dirty="0" smtClean="0"/>
              <a:t>	economies </a:t>
            </a:r>
            <a:r>
              <a:rPr lang="en-JM" dirty="0"/>
              <a:t>of scale.</a:t>
            </a:r>
          </a:p>
          <a:p>
            <a:pPr marL="514350" indent="-514350">
              <a:buFont typeface="+mj-lt"/>
              <a:buAutoNum type="arabicPeriod"/>
            </a:pPr>
            <a:r>
              <a:rPr lang="en-JM" dirty="0" smtClean="0"/>
              <a:t>Cyber </a:t>
            </a:r>
            <a:r>
              <a:rPr lang="en-JM" dirty="0"/>
              <a:t>Security: Trust in ICTs is essential to achieving SDGs and the path to attaining those goals would be </a:t>
            </a:r>
            <a:r>
              <a:rPr lang="en-JM" dirty="0" smtClean="0"/>
              <a:t>	significantly </a:t>
            </a:r>
            <a:r>
              <a:rPr lang="en-JM" dirty="0"/>
              <a:t>undermined if the appropriate cybersecurity practices are not implemented.  It is therefore </a:t>
            </a:r>
            <a:r>
              <a:rPr lang="en-JM" dirty="0" smtClean="0"/>
              <a:t>	important </a:t>
            </a:r>
            <a:r>
              <a:rPr lang="en-JM" dirty="0"/>
              <a:t>to promote regional cybersecurity collaborations.  Initiatives such as capacity building, development </a:t>
            </a:r>
            <a:r>
              <a:rPr lang="en-JM" dirty="0" smtClean="0"/>
              <a:t>	of </a:t>
            </a:r>
            <a:r>
              <a:rPr lang="en-JM" dirty="0"/>
              <a:t>information sharing mechanisms, strengthening of cooperation between law enforcement agencies and the </a:t>
            </a:r>
            <a:r>
              <a:rPr lang="en-JM" dirty="0" smtClean="0"/>
              <a:t>	coordination </a:t>
            </a:r>
            <a:r>
              <a:rPr lang="en-JM" dirty="0"/>
              <a:t>of cyber-crime investigations are all in the shared interest of RA members.  </a:t>
            </a:r>
          </a:p>
          <a:p>
            <a:pPr marL="514350" indent="-514350">
              <a:buFont typeface="+mj-lt"/>
              <a:buAutoNum type="arabicPeriod"/>
            </a:pPr>
            <a:r>
              <a:rPr lang="en-JM" dirty="0" smtClean="0"/>
              <a:t>Data </a:t>
            </a:r>
            <a:r>
              <a:rPr lang="en-JM" dirty="0"/>
              <a:t>protection: RAs can also collaborate on data protection policies to address the transfer of data across </a:t>
            </a:r>
            <a:r>
              <a:rPr lang="en-JM" dirty="0" smtClean="0"/>
              <a:t>	national </a:t>
            </a:r>
            <a:r>
              <a:rPr lang="en-JM" dirty="0"/>
              <a:t>boundaries. </a:t>
            </a:r>
            <a:endParaRPr lang="en-US" dirty="0"/>
          </a:p>
        </p:txBody>
      </p:sp>
    </p:spTree>
    <p:extLst>
      <p:ext uri="{BB962C8B-B14F-4D97-AF65-F5344CB8AC3E}">
        <p14:creationId xmlns:p14="http://schemas.microsoft.com/office/powerpoint/2010/main" val="412309791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BBC49DFAFF6744993638966C52622E" ma:contentTypeVersion="2" ma:contentTypeDescription="Create a new document." ma:contentTypeScope="" ma:versionID="e0940429fbd16aef3774e58e1785ccc7">
  <xsd:schema xmlns:xsd="http://www.w3.org/2001/XMLSchema" xmlns:xs="http://www.w3.org/2001/XMLSchema" xmlns:p="http://schemas.microsoft.com/office/2006/metadata/properties" xmlns:ns1="http://schemas.microsoft.com/sharepoint/v3" xmlns:ns2="07f874d8-1985-4211-bd75-0b16975e87a8" targetNamespace="http://schemas.microsoft.com/office/2006/metadata/properties" ma:root="true" ma:fieldsID="a3604fbd53133bd451ab393212c0069b" ns1:_="" ns2:_="">
    <xsd:import namespace="http://schemas.microsoft.com/sharepoint/v3"/>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39CC36-7AD6-49FF-93D9-B1EE242EEF0C}"/>
</file>

<file path=customXml/itemProps2.xml><?xml version="1.0" encoding="utf-8"?>
<ds:datastoreItem xmlns:ds="http://schemas.openxmlformats.org/officeDocument/2006/customXml" ds:itemID="{A7D61373-FBA2-470F-B105-895C8178E4AD}"/>
</file>

<file path=customXml/itemProps3.xml><?xml version="1.0" encoding="utf-8"?>
<ds:datastoreItem xmlns:ds="http://schemas.openxmlformats.org/officeDocument/2006/customXml" ds:itemID="{1C9E84EC-CC8A-489A-8BBA-EA85C783A507}"/>
</file>

<file path=docProps/app.xml><?xml version="1.0" encoding="utf-8"?>
<Properties xmlns="http://schemas.openxmlformats.org/officeDocument/2006/extended-properties" xmlns:vt="http://schemas.openxmlformats.org/officeDocument/2006/docPropsVTypes">
  <Template/>
  <TotalTime>1320</TotalTime>
  <Words>1141</Words>
  <Application>Microsoft Office PowerPoint</Application>
  <PresentationFormat>Widescreen</PresentationFormat>
  <Paragraphs>173</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Arial Narrow</vt:lpstr>
      <vt:lpstr>Calibri</vt:lpstr>
      <vt:lpstr>Cambria</vt:lpstr>
      <vt:lpstr>Verdana</vt:lpstr>
      <vt:lpstr>Office Theme</vt:lpstr>
      <vt:lpstr>Regulatory Associations Meeting  GSR-17, Nassau, Bahamas 12 July</vt:lpstr>
      <vt:lpstr>PowerPoint Presentation</vt:lpstr>
      <vt:lpstr>Welcome Remarks </vt:lpstr>
      <vt:lpstr>Focus of Discussion</vt:lpstr>
      <vt:lpstr>Overview of OOCUR/Regional Activities</vt:lpstr>
      <vt:lpstr>ICT SINGLE SPACE</vt:lpstr>
      <vt:lpstr>ICTs for Persons With Disabilities (PWD)</vt:lpstr>
      <vt:lpstr>Strategy for Sustainable Development Goals (SDGs)</vt:lpstr>
      <vt:lpstr>RA Initiatives to foster technology access and availability, improve live &amp; and bridge the digital divide</vt:lpstr>
      <vt:lpstr>Current Developments &amp; Upcoming Regional Events</vt:lpstr>
      <vt:lpstr>Review of Activities and plans </vt:lpstr>
      <vt:lpstr>Discussion points</vt:lpstr>
      <vt:lpstr>Discussion points</vt:lpstr>
      <vt:lpstr>PowerPoint Presentation</vt:lpstr>
      <vt:lpstr>ICT Applications: e-Agriculture, e-Health,  e-Government, e-Education, etc.</vt:lpstr>
      <vt:lpstr> Sample of Key Projects</vt:lpstr>
      <vt:lpstr>Conclusions</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Njume-Ebong, Ahone</dc:creator>
  <cp:lastModifiedBy>Ansord Hewitt</cp:lastModifiedBy>
  <cp:revision>147</cp:revision>
  <cp:lastPrinted>2017-04-24T07:32:52Z</cp:lastPrinted>
  <dcterms:created xsi:type="dcterms:W3CDTF">2017-02-20T15:39:54Z</dcterms:created>
  <dcterms:modified xsi:type="dcterms:W3CDTF">2017-07-12T04:58:46Z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0x01010018BBC49DFAFF6744993638966C52622E</vt:lpwstr>
  </property>
</Properties>
</file>