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9" r:id="rId6"/>
    <p:sldId id="274" r:id="rId7"/>
    <p:sldId id="262" r:id="rId8"/>
    <p:sldId id="275" r:id="rId9"/>
    <p:sldId id="269" r:id="rId10"/>
    <p:sldId id="266" r:id="rId1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0DE"/>
    <a:srgbClr val="1E1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B50B4-7771-4866-BEE7-AB92E8D3A15D}" v="5" dt="2022-02-22T10:06:17.751"/>
    <p1510:client id="{0F4B4E92-232D-4FDD-937F-5C818ADCC27D}" v="151" dt="2022-02-22T09:25:13.449"/>
    <p1510:client id="{18B340B3-79BD-44C3-B4FF-14F69582F9FE}" v="9" dt="2022-02-15T21:49:34.119"/>
    <p1510:client id="{1E0C523F-12DF-4DA6-BD09-984DBA8A5020}" v="2" dt="2022-02-18T09:59:33.002"/>
    <p1510:client id="{412529E0-224D-41B0-B1E6-A7FD99DD984D}" v="8" dt="2022-02-22T10:02:17.023"/>
    <p1510:client id="{46D46252-B118-4D76-B7C1-927B774D33E8}" v="61" dt="2022-02-22T09:50:25.184"/>
    <p1510:client id="{6879E9D5-9763-4F07-A799-284797278DD4}" v="4" dt="2022-02-22T09:55:18.796"/>
    <p1510:client id="{7D13BE7D-CC82-494E-97A0-C90441A8CC85}" v="2" dt="2022-02-18T10:01:59.043"/>
    <p1510:client id="{7FFACED5-BA09-4351-80C4-78BFB5B0A05F}" v="31" dt="2022-02-22T09:30:11.525"/>
    <p1510:client id="{8A55F8C4-AAC7-481B-9F5A-00855098CAD8}" v="9" dt="2022-02-22T10:03:42.479"/>
    <p1510:client id="{AF7282E1-9C9B-4365-ADC1-BE4BEDCAC482}" v="27" dt="2022-02-18T09:54:50.156"/>
    <p1510:client id="{AF73655F-6D96-41BE-B11C-392BC35A9C36}" v="12" dt="2022-02-18T15:27:56.832"/>
    <p1510:client id="{C88B6752-E869-4917-996C-0261D5A1CEF3}" v="11" dt="2022-02-22T10:09:14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/>
    <p:restoredTop sz="94694"/>
  </p:normalViewPr>
  <p:slideViewPr>
    <p:cSldViewPr snapToGrid="0">
      <p:cViewPr varScale="1">
        <p:scale>
          <a:sx n="62" d="100"/>
          <a:sy n="62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28B9-EAE5-D448-9B1D-5D9937C14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B134-CF71-3042-BABF-64984DCDE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AFCB3-13DF-2145-8D4D-8B8E1025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5C68-C5C2-DE4B-9173-C11C87CD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644D8-FD1E-7B4B-B40E-9F40C889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675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54E9-CB8F-854D-AA79-C295C38F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59882-DF5D-0C4B-95EB-C7407100B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166C5-1A4D-7940-8E44-1967A55E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00065-8980-4847-93AC-35BD51DC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90FAC-AA2E-A046-88A0-20C65E29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299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431B2-8DB9-A64A-81B1-D76D449D2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D7D64-6BD5-EA48-9F3B-B26B483EE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2E56-8233-DA40-BBDD-19A86FA0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5B483-B6A8-E147-9D29-1A1D6BC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FC4C-59A2-1C4D-9FE2-0907E26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9052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B9F9-6EA9-7E4F-AB73-357AFA05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A8E5-C762-5943-B284-F92A04290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FB2E-850A-2649-B5E9-8D111021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C4449-2FCC-8242-B26B-EAC62699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602E-835C-904C-AA70-3CDDE103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2916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9943-369E-5B44-A2A3-2FB91A2E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C8C7-6A75-A343-B8C2-86BE6558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FAAEC-96AF-0D4E-AF86-5FFA7C6C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DFD44-94BD-5245-9868-D0042203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2119E-7885-494E-A8F1-B42D0FC2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0250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DAFC-5F2A-A54E-9855-51EEE79B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7F6CC-062E-1C43-B6FA-5871C80DC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4BAE-70E2-7C42-9E52-EDDD75D05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0B380-612C-AA40-9B48-87665F18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27C3E-C600-7D41-909C-E9BEA34B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647AF-F993-6B49-8718-4BF22162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776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2F44-4A74-4847-B849-1212A250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64362-5DE9-C841-B696-F8CAE26E2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94962-4D80-CA4F-8A81-492B004AC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F863D-431E-5149-A6BF-6CD8CF27E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138AD-DB43-BB43-B9B4-B5AB20EA7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85881-366C-0D44-93B5-EC6F8E07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BAF9B-1F49-7143-9ABA-2CD2B43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41BD1-26C6-C64D-B990-21E3AC8B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66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0D53-2435-4943-A6DA-661EE667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A78B4-6443-5A44-BECE-858061AA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419BB-6DE3-BD42-9707-D64F34EE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BB329-E2C2-3441-8833-55B6EFB1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7163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5FF4-CED7-784D-96C4-C357164B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1556A-F39E-7846-8E7D-0661DCC3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09B4-C473-E845-80D0-C290E749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2570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B909-5D1B-E34D-BE58-C4DA5680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F78A9-10B5-AF47-87AF-5693140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9DFBB-45B5-FB47-8333-9FD30A935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F5470-C63F-994D-BA94-D39C386C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4D29-CAB5-E94B-AEB8-6B55691B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4C00E-3B45-4543-9166-F3B01A89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8918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811E-DB80-C24C-AA86-6A3D2C62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5671B-E19B-D847-B6DB-57AFAE041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89B6F-B2BB-124D-A590-C4B0D4571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82A47-2145-6E40-8D76-0E0E98FA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06E0C-F047-A342-BFD4-359C6473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7569-2F13-1C47-8A34-DFF5964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3922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2686B-756D-7B45-AC12-6DC22BD4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0DDA2-D3B5-CB41-A899-D682439A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D5E8E-F607-1342-8303-C075CD11E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7864-18A8-ED4A-B180-6F603B96FA60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4F754-0040-A640-80BD-0C9A920DA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3987-23C5-0A49-8607-FA96F4CBA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72DF-CFF6-B44C-BCCA-71E55654170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60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0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8025E62-CC1D-5F41-A0E3-011BDC895B75}"/>
              </a:ext>
            </a:extLst>
          </p:cNvPr>
          <p:cNvSpPr/>
          <p:nvPr/>
        </p:nvSpPr>
        <p:spPr>
          <a:xfrm>
            <a:off x="0" y="2246118"/>
            <a:ext cx="6096000" cy="2236982"/>
          </a:xfrm>
          <a:prstGeom prst="rect">
            <a:avLst/>
          </a:prstGeom>
          <a:solidFill>
            <a:srgbClr val="01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18E09B-ACF1-9F49-A3E7-3D9B5AC3E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7612"/>
            <a:ext cx="4460240" cy="1239824"/>
          </a:xfrm>
        </p:spPr>
        <p:txBody>
          <a:bodyPr>
            <a:normAutofit/>
          </a:bodyPr>
          <a:lstStyle/>
          <a:p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Thursday, 24</a:t>
            </a:r>
            <a:r>
              <a:rPr lang="en-GB" sz="1800" baseline="300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th</a:t>
            </a:r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 February 2022</a:t>
            </a:r>
          </a:p>
          <a:p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Virtual Meeting on Zoom </a:t>
            </a:r>
            <a:endParaRPr lang="en-TR" sz="1800">
              <a:solidFill>
                <a:srgbClr val="1E1E1B"/>
              </a:solidFill>
              <a:latin typeface="AvenirNext LT Pro Regular" panose="020B0504020202020204" pitchFamily="34" charset="77"/>
              <a:cs typeface="Segoe UI Light" panose="020F030202020403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2AF1699-2DD9-8541-B2F0-1EA5AA822CF4}"/>
              </a:ext>
            </a:extLst>
          </p:cNvPr>
          <p:cNvSpPr txBox="1">
            <a:spLocks/>
          </p:cNvSpPr>
          <p:nvPr/>
        </p:nvSpPr>
        <p:spPr>
          <a:xfrm>
            <a:off x="6096000" y="4707612"/>
            <a:ext cx="4309861" cy="123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spc="16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Morning </a:t>
            </a:r>
            <a:r>
              <a:rPr lang="en-GB" sz="1800" spc="1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Session</a:t>
            </a:r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  09:00 – 10:30 CET</a:t>
            </a:r>
          </a:p>
          <a:p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Afternoon </a:t>
            </a:r>
            <a:r>
              <a:rPr lang="en-GB" sz="1800" spc="1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Session</a:t>
            </a:r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  15:00 – 16:30 CET</a:t>
            </a:r>
          </a:p>
        </p:txBody>
      </p:sp>
      <p:pic>
        <p:nvPicPr>
          <p:cNvPr id="32" name="Picture 31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956C9BF-9532-334A-AC5A-E11428BF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246118"/>
            <a:ext cx="6096000" cy="2236982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4B5EA01C-C01C-1049-9AF8-977BE15D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004457"/>
            <a:ext cx="5264150" cy="1361482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Contributing to the</a:t>
            </a:r>
            <a:br>
              <a:rPr lang="en-US" sz="2400" b="1">
                <a:solidFill>
                  <a:schemeClr val="bg1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Partner2Connect Digital Coalition</a:t>
            </a:r>
            <a:endParaRPr lang="en-TR" sz="2400">
              <a:solidFill>
                <a:schemeClr val="bg1"/>
              </a:solidFill>
              <a:latin typeface="AvenirNext LT Pro Regular" panose="020B0504020202020204" pitchFamily="34" charset="7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5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71F2B0-7299-014B-AF96-68308B76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495"/>
            <a:ext cx="10515600" cy="96913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8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WTDC-17 Res. 71 (Rev. Buenos Aires, 2017) </a:t>
            </a:r>
            <a:br>
              <a:rPr lang="en-US" sz="1600" b="1" i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”Strengthening cooperation Members of ITU-D…and the evolving role of the private sector in the ITU-D’’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D5AF7B-9EAD-D94F-AA7B-E077ABB0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9238"/>
            <a:ext cx="2567152" cy="2838021"/>
          </a:xfrm>
        </p:spPr>
        <p:txBody>
          <a:bodyPr vert="horz" lIns="91440" tIns="45720" rIns="91440" bIns="45720" numCol="1" spcCol="72000" rtlCol="0" anchor="t">
            <a:normAutofit/>
          </a:bodyPr>
          <a:lstStyle/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 encourage and strengthen the participation and contribution of industry leaders in the work of ITU-D 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towards the implementation of the World Telecommunication Development Conference (WTDC) outcomes.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8674B-3A71-3040-A155-9089BD0E3D27}"/>
              </a:ext>
            </a:extLst>
          </p:cNvPr>
          <p:cNvSpPr txBox="1"/>
          <p:nvPr/>
        </p:nvSpPr>
        <p:spPr>
          <a:xfrm>
            <a:off x="838200" y="5306791"/>
            <a:ext cx="1051560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Outcome</a:t>
            </a:r>
          </a:p>
          <a:p>
            <a:r>
              <a:rPr lang="en-GB" sz="16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IAGDI-CRO meeting will adopt a statement which will be presented to </a:t>
            </a:r>
            <a:br>
              <a:rPr lang="en-GB" sz="1600" dirty="0">
                <a:latin typeface="AvenirNext LT Pro Regular"/>
                <a:ea typeface="Calibri" panose="020F0502020204030204" pitchFamily="34" charset="0"/>
                <a:cs typeface="Segoe UI"/>
              </a:rPr>
            </a:br>
            <a:r>
              <a:rPr lang="en-GB" sz="16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the World Telecommunication Development Conference (WTDC).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4D8BE-7CFB-3B47-BCFF-6E580BAAF271}"/>
              </a:ext>
            </a:extLst>
          </p:cNvPr>
          <p:cNvSpPr txBox="1"/>
          <p:nvPr/>
        </p:nvSpPr>
        <p:spPr>
          <a:xfrm>
            <a:off x="838200" y="244988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Scope</a:t>
            </a:r>
            <a:r>
              <a:rPr lang="en-US" b="1" i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4" name="Title 6">
            <a:extLst>
              <a:ext uri="{FF2B5EF4-FFF2-40B4-BE49-F238E27FC236}">
                <a16:creationId xmlns:a16="http://schemas.microsoft.com/office/drawing/2014/main" id="{4B619490-B835-B543-9F48-591B14810A2B}"/>
              </a:ext>
            </a:extLst>
          </p:cNvPr>
          <p:cNvSpPr txBox="1">
            <a:spLocks/>
          </p:cNvSpPr>
          <p:nvPr/>
        </p:nvSpPr>
        <p:spPr>
          <a:xfrm>
            <a:off x="5552067" y="3488"/>
            <a:ext cx="4045547" cy="106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4600">
                <a:solidFill>
                  <a:srgbClr val="01A0DE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Overview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C3CCB1D-9F26-AD49-B70E-AE9A9DCF9D88}"/>
              </a:ext>
            </a:extLst>
          </p:cNvPr>
          <p:cNvSpPr txBox="1">
            <a:spLocks/>
          </p:cNvSpPr>
          <p:nvPr/>
        </p:nvSpPr>
        <p:spPr>
          <a:xfrm>
            <a:off x="3497322" y="2849970"/>
            <a:ext cx="2567152" cy="2838021"/>
          </a:xfrm>
          <a:prstGeom prst="rect">
            <a:avLst/>
          </a:prstGeom>
        </p:spPr>
        <p:txBody>
          <a:bodyPr vert="horz" lIns="91440" tIns="45720" rIns="91440" bIns="45720" numCol="1" spcCol="72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To contribute through its work </a:t>
            </a:r>
            <a:r>
              <a:rPr lang="en-US" sz="1400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the</a:t>
            </a: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 </a:t>
            </a:r>
            <a:r>
              <a:rPr lang="en-US" sz="1400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facilitation of communications between Member States and Sector Members </a:t>
            </a: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on issues which contribute to an </a:t>
            </a:r>
            <a:r>
              <a:rPr lang="en-US" sz="1400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enabling environment for investment</a:t>
            </a: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, particularly in developing countries.</a:t>
            </a:r>
            <a:endParaRPr lang="en-US" sz="1400" dirty="0">
              <a:solidFill>
                <a:srgbClr val="1E1E1B"/>
              </a:solidFill>
              <a:latin typeface="AvenirNext LT Pro Regular" panose="020B0504020202020204" pitchFamily="34" charset="77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EB44DE19-2F0B-AC41-BD30-0F14E39DCE30}"/>
              </a:ext>
            </a:extLst>
          </p:cNvPr>
          <p:cNvSpPr txBox="1">
            <a:spLocks/>
          </p:cNvSpPr>
          <p:nvPr/>
        </p:nvSpPr>
        <p:spPr>
          <a:xfrm>
            <a:off x="6127526" y="2849970"/>
            <a:ext cx="2567152" cy="2838021"/>
          </a:xfrm>
          <a:prstGeom prst="rect">
            <a:avLst/>
          </a:prstGeom>
        </p:spPr>
        <p:txBody>
          <a:bodyPr vert="horz" lIns="91440" tIns="45720" rIns="91440" bIns="45720" numCol="1" spcCol="72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 </a:t>
            </a: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encourage and strengthen the participation 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of a wide representation of industry particularly </a:t>
            </a: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ITU-D Sector Members, in the work of the Development Sector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en-US" sz="1400" b="1" dirty="0">
              <a:solidFill>
                <a:srgbClr val="1E1E1B"/>
              </a:solidFill>
              <a:latin typeface="AvenirNext LT Pro Regular" panose="020B0504020202020204" pitchFamily="34" charset="77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4553D78-AFFF-D945-8BCF-A64B1C41F7A6}"/>
              </a:ext>
            </a:extLst>
          </p:cNvPr>
          <p:cNvSpPr txBox="1">
            <a:spLocks/>
          </p:cNvSpPr>
          <p:nvPr/>
        </p:nvSpPr>
        <p:spPr>
          <a:xfrm>
            <a:off x="8786648" y="2849238"/>
            <a:ext cx="2567152" cy="2838021"/>
          </a:xfrm>
          <a:prstGeom prst="rect">
            <a:avLst/>
          </a:prstGeom>
        </p:spPr>
        <p:txBody>
          <a:bodyPr vert="horz" lIns="91440" tIns="45720" rIns="91440" bIns="45720" numCol="1" spcCol="72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 promote partnerships and collaboration 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on ongoing and future ITU-D work, the implementation of global, regional, and national </a:t>
            </a: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flagship large-scale projects in terms of co-financing and expertise.</a:t>
            </a:r>
          </a:p>
        </p:txBody>
      </p:sp>
    </p:spTree>
    <p:extLst>
      <p:ext uri="{BB962C8B-B14F-4D97-AF65-F5344CB8AC3E}">
        <p14:creationId xmlns:p14="http://schemas.microsoft.com/office/powerpoint/2010/main" val="89488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CFFEAB6-1D03-C047-A130-13921DED2C32}"/>
              </a:ext>
            </a:extLst>
          </p:cNvPr>
          <p:cNvGrpSpPr/>
          <p:nvPr/>
        </p:nvGrpSpPr>
        <p:grpSpPr>
          <a:xfrm>
            <a:off x="4472569" y="2165777"/>
            <a:ext cx="3508120" cy="3511884"/>
            <a:chOff x="7775178" y="2177707"/>
            <a:chExt cx="3508120" cy="351188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B7E35C6-3CD5-8340-B5EE-4BBA8E60688E}"/>
                </a:ext>
              </a:extLst>
            </p:cNvPr>
            <p:cNvSpPr/>
            <p:nvPr/>
          </p:nvSpPr>
          <p:spPr>
            <a:xfrm>
              <a:off x="8404238" y="2177707"/>
              <a:ext cx="2250000" cy="2250000"/>
            </a:xfrm>
            <a:prstGeom prst="ellipse">
              <a:avLst/>
            </a:prstGeom>
            <a:blipFill dpi="0" rotWithShape="1">
              <a:blip r:embed="rId2"/>
              <a:srcRect/>
              <a:tile tx="76200" ty="25400" sx="35000" sy="3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79CB60-A09B-9047-B6B9-D5242F51E059}"/>
                </a:ext>
              </a:extLst>
            </p:cNvPr>
            <p:cNvSpPr txBox="1"/>
            <p:nvPr/>
          </p:nvSpPr>
          <p:spPr>
            <a:xfrm>
              <a:off x="7775178" y="4427707"/>
              <a:ext cx="3508120" cy="12618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TR" sz="20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Doreen Bogdan-Martin</a:t>
              </a:r>
            </a:p>
            <a:p>
              <a:pPr algn="ctr"/>
              <a:r>
                <a:rPr lang="en-TR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Director</a:t>
              </a:r>
            </a:p>
            <a:p>
              <a:pPr algn="ctr"/>
              <a:r>
                <a:rPr lang="en-TR">
                  <a:latin typeface="AvenirNext LT Pro Regular"/>
                  <a:ea typeface="Arial Unicode MS"/>
                  <a:cs typeface="Segoe UI"/>
                </a:rPr>
                <a:t>BDT ITU</a:t>
              </a: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99A6F8-18A3-AE4D-8B7F-177C2D1E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921" y="5415460"/>
            <a:ext cx="3297751" cy="823912"/>
          </a:xfrm>
        </p:spPr>
        <p:txBody>
          <a:bodyPr/>
          <a:lstStyle/>
          <a:p>
            <a:pPr algn="ctr"/>
            <a:r>
              <a:rPr lang="en-TR">
                <a:solidFill>
                  <a:srgbClr val="01A0DE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Welcoming Remarks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6C4FCE-6271-AA41-BAF4-74722BCF2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416" y="5415460"/>
            <a:ext cx="3163034" cy="823912"/>
          </a:xfrm>
        </p:spPr>
        <p:txBody>
          <a:bodyPr/>
          <a:lstStyle/>
          <a:p>
            <a:pPr algn="ctr"/>
            <a:r>
              <a:rPr lang="en-TR">
                <a:solidFill>
                  <a:srgbClr val="01A0DE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Opening Remarks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EE7EB1-E274-BD47-A68D-C396D048573B}"/>
              </a:ext>
            </a:extLst>
          </p:cNvPr>
          <p:cNvSpPr txBox="1"/>
          <p:nvPr/>
        </p:nvSpPr>
        <p:spPr>
          <a:xfrm>
            <a:off x="5422174" y="1154146"/>
            <a:ext cx="527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000" b="1">
                <a:latin typeface="AvenirNext LT Pro Regular" panose="020B0504020202020204" pitchFamily="34" charset="77"/>
                <a:cs typeface="Segoe UI" panose="020B0502040204020203" pitchFamily="34" charset="0"/>
              </a:rPr>
              <a:t>Morning Session </a:t>
            </a:r>
            <a:r>
              <a:rPr lang="en-TR" sz="2000">
                <a:latin typeface="AvenirNext LT Pro Regular" panose="020B0504020202020204" pitchFamily="34" charset="77"/>
                <a:cs typeface="Segoe UI" panose="020B0502040204020203" pitchFamily="34" charset="0"/>
              </a:rPr>
              <a:t>Welcoming &amp; Opening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66AFC9-1C81-417E-93B7-21DEC1717211}"/>
              </a:ext>
            </a:extLst>
          </p:cNvPr>
          <p:cNvGrpSpPr/>
          <p:nvPr/>
        </p:nvGrpSpPr>
        <p:grpSpPr>
          <a:xfrm>
            <a:off x="1145076" y="2162766"/>
            <a:ext cx="2969443" cy="3496047"/>
            <a:chOff x="1145076" y="2162766"/>
            <a:chExt cx="2969443" cy="349604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D17F178-27D3-7D4E-ADA3-DFF95FE55E23}"/>
                </a:ext>
              </a:extLst>
            </p:cNvPr>
            <p:cNvSpPr/>
            <p:nvPr/>
          </p:nvSpPr>
          <p:spPr>
            <a:xfrm>
              <a:off x="1504798" y="2162766"/>
              <a:ext cx="2227589" cy="2227589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127000" sx="43000" sy="43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F8056B-C73E-D44E-9320-EA9C0169A766}"/>
                </a:ext>
              </a:extLst>
            </p:cNvPr>
            <p:cNvSpPr txBox="1"/>
            <p:nvPr/>
          </p:nvSpPr>
          <p:spPr>
            <a:xfrm>
              <a:off x="1145076" y="4427707"/>
              <a:ext cx="2969443" cy="12311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TR" sz="2000" b="1">
                  <a:latin typeface="AvenirNext LT Pro Regular"/>
                  <a:ea typeface="Arial Unicode MS"/>
                  <a:cs typeface="Segoe UI"/>
                </a:rPr>
                <a:t>Mr. Cosmas </a:t>
              </a:r>
              <a:r>
                <a:rPr lang="en-TR" sz="2000" b="1" err="1">
                  <a:latin typeface="AvenirNext LT Pro Regular"/>
                  <a:ea typeface="Arial Unicode MS"/>
                  <a:cs typeface="Segoe UI"/>
                </a:rPr>
                <a:t>Zavazava</a:t>
              </a:r>
              <a:endParaRPr lang="en-US" sz="2000" b="1">
                <a:latin typeface="AvenirNext LT Pro Regular"/>
                <a:ea typeface="Arial Unicode MS"/>
                <a:cs typeface="Segoe UI"/>
              </a:endParaRPr>
            </a:p>
            <a:p>
              <a:pPr algn="ctr"/>
              <a:r>
                <a:rPr lang="en-TR" i="1">
                  <a:latin typeface="AvenirNext LT Pro Regular"/>
                  <a:ea typeface="Arial Unicode MS"/>
                  <a:cs typeface="Segoe UI"/>
                </a:rPr>
                <a:t>Chief, Partnerships for Digital Development</a:t>
              </a:r>
            </a:p>
            <a:p>
              <a:pPr algn="ctr"/>
              <a:r>
                <a:rPr lang="en-TR">
                  <a:latin typeface="AvenirNext LT Pro Regular"/>
                  <a:ea typeface="Arial Unicode MS"/>
                  <a:cs typeface="Segoe UI"/>
                </a:rPr>
                <a:t>BDT ITU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34FFC-A650-794F-B471-F5EF93CEEBC7}"/>
              </a:ext>
            </a:extLst>
          </p:cNvPr>
          <p:cNvCxnSpPr>
            <a:cxnSpLocks/>
          </p:cNvCxnSpPr>
          <p:nvPr/>
        </p:nvCxnSpPr>
        <p:spPr>
          <a:xfrm>
            <a:off x="1048280" y="5733891"/>
            <a:ext cx="3066239" cy="0"/>
          </a:xfrm>
          <a:prstGeom prst="line">
            <a:avLst/>
          </a:prstGeom>
          <a:ln w="19050">
            <a:solidFill>
              <a:srgbClr val="01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320C759-E872-494B-A267-F4B4398D301E}"/>
              </a:ext>
            </a:extLst>
          </p:cNvPr>
          <p:cNvCxnSpPr>
            <a:cxnSpLocks/>
          </p:cNvCxnSpPr>
          <p:nvPr/>
        </p:nvCxnSpPr>
        <p:spPr>
          <a:xfrm>
            <a:off x="5101629" y="5733891"/>
            <a:ext cx="5552609" cy="0"/>
          </a:xfrm>
          <a:prstGeom prst="line">
            <a:avLst/>
          </a:prstGeom>
          <a:ln w="19050">
            <a:solidFill>
              <a:srgbClr val="01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291EA27-7CBF-8848-9698-E075D751DAEC}"/>
              </a:ext>
            </a:extLst>
          </p:cNvPr>
          <p:cNvGrpSpPr/>
          <p:nvPr/>
        </p:nvGrpSpPr>
        <p:grpSpPr>
          <a:xfrm>
            <a:off x="8415012" y="2165777"/>
            <a:ext cx="2272190" cy="3204107"/>
            <a:chOff x="5090534" y="2177707"/>
            <a:chExt cx="2272190" cy="3204107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C1F702C-E14E-5A4B-91C8-2B07FA2045FB}"/>
                </a:ext>
              </a:extLst>
            </p:cNvPr>
            <p:cNvSpPr/>
            <p:nvPr/>
          </p:nvSpPr>
          <p:spPr>
            <a:xfrm>
              <a:off x="5101629" y="2177707"/>
              <a:ext cx="2250000" cy="2250000"/>
            </a:xfrm>
            <a:prstGeom prst="ellipse">
              <a:avLst/>
            </a:prstGeom>
            <a:blipFill dpi="0" rotWithShape="1">
              <a:blip r:embed="rId4"/>
              <a:srcRect/>
              <a:tile tx="38100" ty="-63500" sx="42000" sy="42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D747B88-C7B3-5545-888C-D1A82287647A}"/>
                </a:ext>
              </a:extLst>
            </p:cNvPr>
            <p:cNvSpPr txBox="1"/>
            <p:nvPr/>
          </p:nvSpPr>
          <p:spPr>
            <a:xfrm>
              <a:off x="5090534" y="4427707"/>
              <a:ext cx="2272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TR" sz="20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Bocar Ba</a:t>
              </a:r>
            </a:p>
            <a:p>
              <a:pPr algn="ctr"/>
              <a:r>
                <a:rPr lang="en-TR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Chairman</a:t>
              </a:r>
            </a:p>
            <a:p>
              <a:pPr algn="ctr"/>
              <a:r>
                <a:rPr lang="en-TR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IAGDI-CRO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22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CD3D1-24DF-B344-B99A-67591FEE071C}"/>
              </a:ext>
            </a:extLst>
          </p:cNvPr>
          <p:cNvGrpSpPr/>
          <p:nvPr/>
        </p:nvGrpSpPr>
        <p:grpSpPr>
          <a:xfrm>
            <a:off x="3518651" y="2633285"/>
            <a:ext cx="2571058" cy="2268540"/>
            <a:chOff x="4810470" y="2155855"/>
            <a:chExt cx="2571058" cy="22685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29B5F2-1012-CE42-90F7-183E43BC40DF}"/>
                </a:ext>
              </a:extLst>
            </p:cNvPr>
            <p:cNvSpPr/>
            <p:nvPr/>
          </p:nvSpPr>
          <p:spPr>
            <a:xfrm>
              <a:off x="5300284" y="2155855"/>
              <a:ext cx="1591432" cy="1591431"/>
            </a:xfrm>
            <a:prstGeom prst="ellipse">
              <a:avLst/>
            </a:prstGeom>
            <a:blipFill dpi="0" rotWithShape="1">
              <a:blip r:embed="rId2"/>
              <a:srcRect/>
              <a:tile tx="-76200" ty="26035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E3D04A-2DF9-904C-A196-A562095EFFFA}"/>
                </a:ext>
              </a:extLst>
            </p:cNvPr>
            <p:cNvSpPr txBox="1"/>
            <p:nvPr/>
          </p:nvSpPr>
          <p:spPr>
            <a:xfrm>
              <a:off x="4810470" y="3747287"/>
              <a:ext cx="25710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TR" sz="1400" b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Brandon Seir</a:t>
              </a:r>
            </a:p>
            <a:p>
              <a:pPr algn="ctr"/>
              <a:r>
                <a:rPr lang="en-TR" sz="1200" i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Chief Commercial Officer</a:t>
              </a:r>
            </a:p>
            <a:p>
              <a:pPr algn="ctr"/>
              <a:r>
                <a:rPr lang="en-TR" sz="120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Kacific Broadband Satellites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E56AF7-AE66-4945-9039-288D9ACAD9F6}"/>
              </a:ext>
            </a:extLst>
          </p:cNvPr>
          <p:cNvGrpSpPr/>
          <p:nvPr/>
        </p:nvGrpSpPr>
        <p:grpSpPr>
          <a:xfrm>
            <a:off x="1180768" y="2633282"/>
            <a:ext cx="2100296" cy="2268544"/>
            <a:chOff x="420945" y="2633282"/>
            <a:chExt cx="2100296" cy="226854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368D12D-8D28-3B4A-A946-0969D113FFA1}"/>
                </a:ext>
              </a:extLst>
            </p:cNvPr>
            <p:cNvSpPr/>
            <p:nvPr/>
          </p:nvSpPr>
          <p:spPr>
            <a:xfrm>
              <a:off x="675377" y="2633282"/>
              <a:ext cx="1591432" cy="1591431"/>
            </a:xfrm>
            <a:prstGeom prst="ellipse">
              <a:avLst/>
            </a:prstGeom>
            <a:blipFill dpi="0" rotWithShape="1">
              <a:blip r:embed="rId3"/>
              <a:srcRect/>
              <a:tile tx="0" ty="0" sx="57000" sy="57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718D52-7546-224D-B051-B24B8C6905BE}"/>
                </a:ext>
              </a:extLst>
            </p:cNvPr>
            <p:cNvSpPr txBox="1"/>
            <p:nvPr/>
          </p:nvSpPr>
          <p:spPr>
            <a:xfrm>
              <a:off x="420945" y="4224718"/>
              <a:ext cx="2100296" cy="67710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TR" sz="14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Alex Wong</a:t>
              </a:r>
            </a:p>
            <a:p>
              <a:pPr algn="ctr"/>
              <a:r>
                <a:rPr lang="en-TR" sz="1200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Chief Special Initiatives</a:t>
              </a:r>
            </a:p>
            <a:p>
              <a:pPr algn="ctr"/>
              <a:r>
                <a:rPr lang="en-TR" sz="1200">
                  <a:latin typeface="AvenirNext LT Pro Regular"/>
                  <a:ea typeface="Arial Unicode MS"/>
                  <a:cs typeface="Segoe UI"/>
                </a:rPr>
                <a:t>BDT ITU</a:t>
              </a:r>
              <a:endParaRPr lang="en-T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CF57EC-B12D-BA40-B0B4-87CA2B5D7EB6}"/>
              </a:ext>
            </a:extLst>
          </p:cNvPr>
          <p:cNvGrpSpPr/>
          <p:nvPr/>
        </p:nvGrpSpPr>
        <p:grpSpPr>
          <a:xfrm>
            <a:off x="6158500" y="2633285"/>
            <a:ext cx="2446487" cy="2453207"/>
            <a:chOff x="6990308" y="2186257"/>
            <a:chExt cx="2446487" cy="245320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2B8E9E-387D-0643-A503-60637F4116CC}"/>
                </a:ext>
              </a:extLst>
            </p:cNvPr>
            <p:cNvSpPr/>
            <p:nvPr/>
          </p:nvSpPr>
          <p:spPr>
            <a:xfrm>
              <a:off x="7417836" y="2186257"/>
              <a:ext cx="1591431" cy="1591431"/>
            </a:xfrm>
            <a:prstGeom prst="ellipse">
              <a:avLst/>
            </a:prstGeom>
            <a:blipFill dpi="0" rotWithShape="1">
              <a:blip r:embed="rId4"/>
              <a:srcRect/>
              <a:tile tx="-120650" ty="209550" sx="60000" sy="6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333B59-4B12-0846-B02D-7F83DEEA4B05}"/>
                </a:ext>
              </a:extLst>
            </p:cNvPr>
            <p:cNvSpPr txBox="1"/>
            <p:nvPr/>
          </p:nvSpPr>
          <p:spPr>
            <a:xfrm>
              <a:off x="6990308" y="3777690"/>
              <a:ext cx="24464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Ms. Yolanda Cuba</a:t>
              </a:r>
            </a:p>
            <a:p>
              <a:pPr algn="ctr"/>
              <a:r>
                <a:rPr lang="en-GB" sz="1200" i="1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Vice President for the Southern and Eastern Africa Region</a:t>
              </a:r>
            </a:p>
            <a:p>
              <a:pPr algn="ctr"/>
              <a:r>
                <a:rPr lang="en-GB" sz="120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MTN Group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4CEF8A-2305-8C4D-87A1-BC316C47F1A9}"/>
              </a:ext>
            </a:extLst>
          </p:cNvPr>
          <p:cNvGrpSpPr/>
          <p:nvPr/>
        </p:nvGrpSpPr>
        <p:grpSpPr>
          <a:xfrm>
            <a:off x="8673778" y="2633285"/>
            <a:ext cx="2546290" cy="2453207"/>
            <a:chOff x="9158701" y="2310117"/>
            <a:chExt cx="2546290" cy="245320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E514654-12AB-DE49-9D74-07261A722CEA}"/>
                </a:ext>
              </a:extLst>
            </p:cNvPr>
            <p:cNvSpPr/>
            <p:nvPr/>
          </p:nvSpPr>
          <p:spPr>
            <a:xfrm>
              <a:off x="9636627" y="2310117"/>
              <a:ext cx="1591431" cy="1591431"/>
            </a:xfrm>
            <a:prstGeom prst="ellipse">
              <a:avLst/>
            </a:prstGeom>
            <a:blipFill dpi="0" rotWithShape="1">
              <a:blip r:embed="rId5"/>
              <a:srcRect/>
              <a:tile tx="19050" ty="-31750" sx="25000" sy="2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052B5F-E1D4-FD4B-92C4-53F9986E17CC}"/>
                </a:ext>
              </a:extLst>
            </p:cNvPr>
            <p:cNvSpPr txBox="1"/>
            <p:nvPr/>
          </p:nvSpPr>
          <p:spPr>
            <a:xfrm>
              <a:off x="9158701" y="3901550"/>
              <a:ext cx="254629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TR" sz="14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Osamu Kamimura</a:t>
              </a:r>
            </a:p>
            <a:p>
              <a:pPr algn="ctr"/>
              <a:r>
                <a:rPr lang="en-GB" sz="1200" i="1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Vice President,</a:t>
              </a:r>
            </a:p>
            <a:p>
              <a:pPr algn="ctr"/>
              <a:r>
                <a:rPr lang="en-GB" sz="1200" i="1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Head of Spectrum Policy Division </a:t>
              </a:r>
              <a:r>
                <a:rPr lang="en-GB" sz="120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Softbank Corporation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32DCE7-A162-4846-91DD-684A5F908FE8}"/>
              </a:ext>
            </a:extLst>
          </p:cNvPr>
          <p:cNvSpPr txBox="1"/>
          <p:nvPr/>
        </p:nvSpPr>
        <p:spPr>
          <a:xfrm>
            <a:off x="5422174" y="1154146"/>
            <a:ext cx="52727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TR" sz="2000" b="1" dirty="0">
                <a:latin typeface="AvenirNext LT Pro Regular"/>
                <a:cs typeface="Segoe UI"/>
              </a:rPr>
              <a:t>Morning Session</a:t>
            </a:r>
            <a:r>
              <a:rPr lang="en-TR" sz="2000" dirty="0">
                <a:latin typeface="AvenirNext LT Pro Regular"/>
                <a:cs typeface="Segoe UI"/>
              </a:rPr>
              <a:t> </a:t>
            </a:r>
            <a:r>
              <a:rPr lang="en-US" sz="2000" dirty="0">
                <a:latin typeface="AvenirNext LT Pro Regular"/>
                <a:ea typeface="+mn-lt"/>
                <a:cs typeface="Calibri"/>
              </a:rPr>
              <a:t>1</a:t>
            </a:r>
            <a:r>
              <a:rPr lang="en-US" sz="2000" baseline="30000" dirty="0">
                <a:latin typeface="AvenirNext LT Pro Regular"/>
                <a:ea typeface="+mn-lt"/>
                <a:cs typeface="Calibri"/>
              </a:rPr>
              <a:t>st</a:t>
            </a:r>
            <a:r>
              <a:rPr lang="en-US" sz="2000" dirty="0">
                <a:latin typeface="AvenirNext LT Pro Regular"/>
                <a:ea typeface="+mn-lt"/>
                <a:cs typeface="+mn-lt"/>
              </a:rPr>
              <a:t> Speaker Group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65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22438EE-A25D-4045-B441-73826CBB729A}"/>
              </a:ext>
            </a:extLst>
          </p:cNvPr>
          <p:cNvGrpSpPr/>
          <p:nvPr/>
        </p:nvGrpSpPr>
        <p:grpSpPr>
          <a:xfrm>
            <a:off x="8884641" y="2633285"/>
            <a:ext cx="2124563" cy="2453207"/>
            <a:chOff x="1854069" y="2661417"/>
            <a:chExt cx="2124563" cy="245320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753FC0A-A2A1-9F42-B362-5D40DC7D20D9}"/>
                </a:ext>
              </a:extLst>
            </p:cNvPr>
            <p:cNvSpPr/>
            <p:nvPr/>
          </p:nvSpPr>
          <p:spPr>
            <a:xfrm>
              <a:off x="2120634" y="2661417"/>
              <a:ext cx="1591432" cy="1591431"/>
            </a:xfrm>
            <a:prstGeom prst="ellipse">
              <a:avLst/>
            </a:prstGeom>
            <a:blipFill dpi="0" rotWithShape="1">
              <a:blip r:embed="rId2"/>
              <a:srcRect/>
              <a:tile tx="6350" ty="40640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CC6EF4-171F-DE4A-96CD-A7D204C0CF01}"/>
                </a:ext>
              </a:extLst>
            </p:cNvPr>
            <p:cNvSpPr txBox="1"/>
            <p:nvPr/>
          </p:nvSpPr>
          <p:spPr>
            <a:xfrm>
              <a:off x="1854069" y="4252850"/>
              <a:ext cx="212456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Ms. Esther </a:t>
              </a:r>
              <a:r>
                <a:rPr lang="en-US" sz="1400" b="1" dirty="0" err="1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Peh</a:t>
              </a:r>
              <a:endParaRPr lang="en-US" sz="1400" b="1" dirty="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Lead External &amp; Regulatory Affairs for Asia-Pacific</a:t>
              </a:r>
            </a:p>
            <a:p>
              <a:pPr algn="ctr"/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AT&amp;T Wireless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47CBBC-1823-EC48-8A6E-714E9C9732B0}"/>
              </a:ext>
            </a:extLst>
          </p:cNvPr>
          <p:cNvGrpSpPr/>
          <p:nvPr/>
        </p:nvGrpSpPr>
        <p:grpSpPr>
          <a:xfrm>
            <a:off x="1003373" y="2629959"/>
            <a:ext cx="2458621" cy="2634545"/>
            <a:chOff x="812697" y="2301440"/>
            <a:chExt cx="2458621" cy="263454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D988C32-F1BB-6D49-9E0E-018A7F64EDC9}"/>
                </a:ext>
              </a:extLst>
            </p:cNvPr>
            <p:cNvSpPr/>
            <p:nvPr/>
          </p:nvSpPr>
          <p:spPr>
            <a:xfrm>
              <a:off x="1246292" y="2301440"/>
              <a:ext cx="1591432" cy="1591432"/>
            </a:xfrm>
            <a:prstGeom prst="ellipse">
              <a:avLst/>
            </a:prstGeom>
            <a:blipFill dpi="0" rotWithShape="1">
              <a:blip r:embed="rId3"/>
              <a:srcRect/>
              <a:tile tx="-25400" ty="31750" sx="35000" sy="3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6E1DFD-FCA0-BD43-B17B-DD72E0334965}"/>
                </a:ext>
              </a:extLst>
            </p:cNvPr>
            <p:cNvSpPr txBox="1"/>
            <p:nvPr/>
          </p:nvSpPr>
          <p:spPr>
            <a:xfrm>
              <a:off x="812697" y="3889545"/>
              <a:ext cx="2458621" cy="104644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TR" sz="1400" b="1">
                  <a:latin typeface="AvenirNext LT Pro Regular"/>
                  <a:ea typeface="Arial Unicode MS"/>
                  <a:cs typeface="Segoe UI"/>
                </a:rPr>
                <a:t>Ms. </a:t>
              </a:r>
              <a:r>
                <a:rPr lang="en-TR" sz="1400" b="1" err="1">
                  <a:latin typeface="AvenirNext LT Pro Regular"/>
                  <a:ea typeface="Arial Unicode MS"/>
                  <a:cs typeface="Segoe UI"/>
                </a:rPr>
                <a:t>Hayun</a:t>
              </a:r>
              <a:r>
                <a:rPr lang="en-TR" sz="1400" b="1">
                  <a:latin typeface="AvenirNext LT Pro Regular"/>
                  <a:ea typeface="Arial Unicode MS"/>
                  <a:cs typeface="Segoe UI"/>
                </a:rPr>
                <a:t> Kang</a:t>
              </a:r>
            </a:p>
            <a:p>
              <a:pPr algn="ctr"/>
              <a:r>
                <a:rPr lang="en-GB" sz="1200" i="1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Head, International Cooperation Research Division</a:t>
              </a:r>
            </a:p>
            <a:p>
              <a:pPr algn="ctr"/>
              <a:r>
                <a:rPr lang="en-GB" sz="120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Korea Information Society Development Institute (KISDI)</a:t>
              </a:r>
              <a:endParaRPr lang="en-TR" sz="120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4C3BB1-F246-4848-8837-58B897796E56}"/>
              </a:ext>
            </a:extLst>
          </p:cNvPr>
          <p:cNvGrpSpPr/>
          <p:nvPr/>
        </p:nvGrpSpPr>
        <p:grpSpPr>
          <a:xfrm>
            <a:off x="6327296" y="2633285"/>
            <a:ext cx="2100296" cy="2268541"/>
            <a:chOff x="5923932" y="2337725"/>
            <a:chExt cx="2100296" cy="226854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8CDBF32-D868-2644-B918-61BA94E9BA7A}"/>
                </a:ext>
              </a:extLst>
            </p:cNvPr>
            <p:cNvSpPr/>
            <p:nvPr/>
          </p:nvSpPr>
          <p:spPr>
            <a:xfrm>
              <a:off x="6178365" y="2337725"/>
              <a:ext cx="1591432" cy="1591431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t="-19000" r="-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DDE66CE-1FD9-134B-BB2A-271AFF5D8E3D}"/>
                </a:ext>
              </a:extLst>
            </p:cNvPr>
            <p:cNvSpPr txBox="1"/>
            <p:nvPr/>
          </p:nvSpPr>
          <p:spPr>
            <a:xfrm>
              <a:off x="5923932" y="3929158"/>
              <a:ext cx="21002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TR" sz="14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Rahul Vatts</a:t>
              </a:r>
            </a:p>
            <a:p>
              <a:pPr algn="ctr"/>
              <a:r>
                <a:rPr lang="en-TR" sz="1200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Chief Regulatory Officer</a:t>
              </a:r>
            </a:p>
            <a:p>
              <a:pPr algn="ctr"/>
              <a:r>
                <a:rPr lang="en-TR" sz="120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Bharti Airtel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5D048D-EAD7-3E44-8141-86444F80DD2C}"/>
              </a:ext>
            </a:extLst>
          </p:cNvPr>
          <p:cNvGrpSpPr/>
          <p:nvPr/>
        </p:nvGrpSpPr>
        <p:grpSpPr>
          <a:xfrm>
            <a:off x="3442421" y="2633285"/>
            <a:ext cx="2723518" cy="2453207"/>
            <a:chOff x="4372130" y="2278119"/>
            <a:chExt cx="2723518" cy="245320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31C717F-C81E-D245-A8CE-88A3EF9881E2}"/>
                </a:ext>
              </a:extLst>
            </p:cNvPr>
            <p:cNvSpPr/>
            <p:nvPr/>
          </p:nvSpPr>
          <p:spPr>
            <a:xfrm>
              <a:off x="4938174" y="2278119"/>
              <a:ext cx="1591431" cy="1591431"/>
            </a:xfrm>
            <a:prstGeom prst="ellipse">
              <a:avLst/>
            </a:prstGeom>
            <a:blipFill dpi="0" rotWithShape="1">
              <a:blip r:embed="rId5"/>
              <a:srcRect/>
              <a:tile tx="12700" ty="0" sx="45000" sy="4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2C0B045-65FF-184B-844F-002FCEA8F6FC}"/>
                </a:ext>
              </a:extLst>
            </p:cNvPr>
            <p:cNvSpPr txBox="1"/>
            <p:nvPr/>
          </p:nvSpPr>
          <p:spPr>
            <a:xfrm>
              <a:off x="4372130" y="3869552"/>
              <a:ext cx="272351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-5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Philomena </a:t>
              </a:r>
              <a:r>
                <a:rPr lang="en-US" sz="1400" b="1" spc="-50" err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Gnanapragasam</a:t>
              </a:r>
              <a:endParaRPr lang="en-US" sz="1400" b="1" spc="-5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  <a:p>
              <a:pPr algn="ctr"/>
              <a:r>
                <a:rPr lang="en-GB" sz="1200" i="1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Director AIBD</a:t>
              </a:r>
              <a:br>
                <a:rPr lang="en-GB" sz="1200">
                  <a:latin typeface="AvenirNext LT Pro Regular" panose="020B0504020202020204" pitchFamily="34" charset="77"/>
                  <a:cs typeface="Segoe UI" panose="020B0502040204020203" pitchFamily="34" charset="0"/>
                </a:rPr>
              </a:br>
              <a:r>
                <a:rPr lang="en-GB" sz="120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Asia-Pacific Institute for Broadcasting Development</a:t>
              </a:r>
              <a:endParaRPr lang="en-TR" sz="120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32DCE7-A162-4846-91DD-684A5F908FE8}"/>
              </a:ext>
            </a:extLst>
          </p:cNvPr>
          <p:cNvSpPr txBox="1"/>
          <p:nvPr/>
        </p:nvSpPr>
        <p:spPr>
          <a:xfrm>
            <a:off x="5422174" y="1154146"/>
            <a:ext cx="52727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TR" sz="2000" b="1" dirty="0">
                <a:latin typeface="AvenirNext LT Pro Regular"/>
                <a:cs typeface="Segoe UI"/>
              </a:rPr>
              <a:t>Morning Session</a:t>
            </a:r>
            <a:r>
              <a:rPr lang="en-TR" sz="2000" dirty="0">
                <a:latin typeface="AvenirNext LT Pro Regular"/>
                <a:cs typeface="Segoe UI"/>
              </a:rPr>
              <a:t> </a:t>
            </a:r>
            <a:r>
              <a:rPr lang="en-US" sz="2000">
                <a:latin typeface="AvenirNext LT Pro Regular"/>
                <a:ea typeface="+mn-lt"/>
                <a:cs typeface="Calibri"/>
              </a:rPr>
              <a:t>2</a:t>
            </a:r>
            <a:r>
              <a:rPr lang="en-US" sz="2000" baseline="30000">
                <a:latin typeface="AvenirNext LT Pro Regular"/>
                <a:ea typeface="+mn-lt"/>
                <a:cs typeface="Calibri"/>
              </a:rPr>
              <a:t>nd</a:t>
            </a:r>
            <a:r>
              <a:rPr lang="en-US" sz="2000" dirty="0">
                <a:latin typeface="AvenirNext LT Pro Regular"/>
                <a:ea typeface="+mn-lt"/>
                <a:cs typeface="+mn-lt"/>
              </a:rPr>
              <a:t> Speaker Group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04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F871F1-2BD4-DD4D-824B-C3356EF7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algn="ctr"/>
            <a:r>
              <a:rPr lang="en-TR" b="1">
                <a:solidFill>
                  <a:srgbClr val="01A0DE"/>
                </a:solidFill>
                <a:latin typeface="AvenirNext LT Pro Bold" panose="020B0504020202020204" pitchFamily="34" charset="77"/>
                <a:cs typeface="Segoe UI" panose="020B0502040204020203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08193-BBF0-2641-BA0D-CF44633F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602038"/>
            <a:ext cx="10668000" cy="165576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TR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Become an ITU-D Sector Member and be a part of the IAGDI-CRO!</a:t>
            </a:r>
          </a:p>
          <a:p>
            <a:pPr algn="ctr">
              <a:lnSpc>
                <a:spcPct val="100000"/>
              </a:lnSpc>
            </a:pPr>
            <a:r>
              <a:rPr lang="en-TR" b="1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membershipitud@itu.int</a:t>
            </a:r>
          </a:p>
        </p:txBody>
      </p:sp>
    </p:spTree>
    <p:extLst>
      <p:ext uri="{BB962C8B-B14F-4D97-AF65-F5344CB8AC3E}">
        <p14:creationId xmlns:p14="http://schemas.microsoft.com/office/powerpoint/2010/main" val="260440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8641CD4AC7140B4170EF658B2EFAA" ma:contentTypeVersion="2" ma:contentTypeDescription="Create a new document." ma:contentTypeScope="" ma:versionID="9a088e4101058bdebec2c960d9fc2632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1E07A-1E88-4A6B-9315-6784E5B2921A}"/>
</file>

<file path=customXml/itemProps2.xml><?xml version="1.0" encoding="utf-8"?>
<ds:datastoreItem xmlns:ds="http://schemas.openxmlformats.org/officeDocument/2006/customXml" ds:itemID="{AF906DB6-6EBC-4542-864A-8070CB75A225}"/>
</file>

<file path=customXml/itemProps3.xml><?xml version="1.0" encoding="utf-8"?>
<ds:datastoreItem xmlns:ds="http://schemas.openxmlformats.org/officeDocument/2006/customXml" ds:itemID="{45091077-C220-4FDC-BEDC-07F070DA663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367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AvenirNext LT Pro Bold</vt:lpstr>
      <vt:lpstr>AvenirNext LT Pro Regular</vt:lpstr>
      <vt:lpstr>Calibri</vt:lpstr>
      <vt:lpstr>Calibri Light</vt:lpstr>
      <vt:lpstr>Wingdings</vt:lpstr>
      <vt:lpstr>Office Theme</vt:lpstr>
      <vt:lpstr>PowerPoint Presentation</vt:lpstr>
      <vt:lpstr>Contributing to the Partner2Connect Digital Coalition</vt:lpstr>
      <vt:lpstr>WTDC-17 Res. 71 (Rev. Buenos Aires, 2017)  ”Strengthening cooperation Members of ITU-D…and the evolving role of the private sector in the ITU-D’’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Elmali, Hüseyin</dc:creator>
  <cp:lastModifiedBy>Sadushaj, Donis</cp:lastModifiedBy>
  <cp:revision>19</cp:revision>
  <dcterms:created xsi:type="dcterms:W3CDTF">2022-02-15T14:12:09Z</dcterms:created>
  <dcterms:modified xsi:type="dcterms:W3CDTF">2022-02-24T12:53:29Z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0x010100E1B8641CD4AC7140B4170EF658B2EFAA</vt:lpwstr>
  </property>
</Properties>
</file>