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2" r:id="rId5"/>
    <p:sldId id="273" r:id="rId6"/>
    <p:sldId id="265" r:id="rId7"/>
    <p:sldId id="275" r:id="rId8"/>
    <p:sldId id="279" r:id="rId9"/>
    <p:sldId id="280" r:id="rId10"/>
    <p:sldId id="266" r:id="rId1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E823A-72D7-48A5-8A3D-4A5622E3641A}" v="3" dt="2022-02-22T10:06:46.287"/>
    <p1510:client id="{064E5461-2E08-4E9E-B607-A9070F224EAB}" v="3" dt="2022-02-22T09:54:51.080"/>
    <p1510:client id="{07F28C5D-ED28-45E5-B283-2DF4254912BB}" v="2" dt="2022-02-21T11:03:38.504"/>
    <p1510:client id="{1587CD0C-498A-4678-82B9-C50C53BC750C}" v="255" dt="2022-02-22T09:29:14.566"/>
    <p1510:client id="{1B979F4C-43E3-44AE-80AA-418456905774}" v="3" dt="2022-02-21T11:06:35.697"/>
    <p1510:client id="{26D81D02-A86F-4A6B-866C-37484A957C11}" v="4" dt="2022-02-18T15:27:30.851"/>
    <p1510:client id="{630087CD-BCD7-49E6-82AE-2D1369360046}" v="39" dt="2022-02-15T21:47:56.482"/>
    <p1510:client id="{6D0D36D0-6C7E-4639-992B-CD1B3A7D70B4}" v="12" dt="2022-02-18T13:41:12.485"/>
    <p1510:client id="{6D7A641A-AC67-4127-96EB-369771CD45C1}" v="7" dt="2022-02-22T09:45:57.493"/>
    <p1510:client id="{790FA7D6-148D-4EC5-B4A3-8E949E75BD92}" v="6" dt="2022-02-22T10:09:40.060"/>
    <p1510:client id="{A75FE6D1-E5EF-4751-A4D2-7CDEA85A8740}" v="54" dt="2022-02-22T09:52:31.972"/>
    <p1510:client id="{E7D3343E-D729-4550-A678-6931F7D2BEC0}" v="2" dt="2022-02-22T10:08:15.294"/>
    <p1510:client id="{E99BE9C1-98C0-47AA-A5CE-B7109121AA2C}" v="2" dt="2022-02-18T10:00:17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FCAB-E4BB-1C47-B76D-DE5BB5397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01062-A3CD-A847-9E53-39FD8F590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8EBE9-99CD-0A4D-813F-8CC5C251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E4D11-1412-B848-958F-D853113E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B313C-2879-754F-9508-8C8B844F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8932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131C-1E5B-964B-ABCB-E716BBF2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18818-0318-D847-A72E-CAC5F731A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6CA30-1BA4-B744-9DC0-A882399D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0B22-79BD-4D4F-8B9A-A84FCDCE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0090-D9A5-8D45-8254-6E560C63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1654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14AB1-D32A-494B-A26F-A5FA29B93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D60FF-115B-B847-8D2F-13774C8A9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4271F-0989-EB47-8DD4-D62244A3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CB288-605B-CF44-A140-7E8B19C7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7F80-04FB-4E4C-87E1-DB05158B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3245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1BFA-4312-A54D-8D14-B22135FB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12D7-A73C-5B43-9975-4585D41E6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401A4-3FB5-F54C-B060-B1A4C32B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16F0D-3CD8-6648-9CE0-6910E95B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82631-2C98-524F-A1E4-F1020B74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8827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0F4F-5B04-BE49-8E66-B005B787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AA43-4DD1-6D43-8A54-1CAAE77C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6F31A-C443-894E-B59C-1184C11F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569A6-B033-EF43-B30A-BDD2F025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10CB5-7949-0649-A478-024370CA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9046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9057-C63D-6C44-B508-36647F49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C44F-D48A-944B-893F-E74B5D0E0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18C56-0BC7-D24D-8956-6015ABBC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51E78-5A5D-DD4C-BF16-740006F5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85BBE-419C-214A-A71F-19BE7B7A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2AB56-26B1-6745-9390-D7E4BD3B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9306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9AFE-BB90-8840-9A7A-4544517F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650FB-7842-334F-8E9A-80E6024AF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EEEAA-042F-704B-9854-B44089684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06A8E-27DB-7F42-9B38-C8B720FF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A34CA-B9D7-C449-B12F-161B746AE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3C080-1907-6D4C-8A6B-9D9F8BEC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0DE9B-7D3D-F643-AE1E-D3132BA8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1B679-38EF-E04A-B094-0B1096B2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3849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15F9-52F2-C740-B4E6-3565AEFA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98E91-C3BC-1C49-9E1B-9DDA98F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ACE15-A81F-9D44-80FB-D9AC72CB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0A59A-EF20-3B49-9D42-9CD95E54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9953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14A12-6B20-0D4F-B2A6-1F1FC1A1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28D0A-9540-DF4E-B7E0-08ADE2E7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C22EF-4D55-4040-AABE-F1EB67FA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8019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CEB5-78DF-9D4C-B41C-08382345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5B59-8A48-2F4E-831B-50B4E501C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9A4EC-EAD0-744C-A8AE-BCA9157F5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E220D-9CA4-AC41-B1E4-FF452BEB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36A4D-E214-F241-8CF4-F3183984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B8DBB-AABA-1C4F-A47D-132E9503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9412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E161-BDC2-CC41-AECB-CB0E2707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DF47B-2D1C-3F45-B9F4-08662F649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06540-99D7-7A4C-9497-14AB82BEC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0228C-BD7A-2540-A48D-F5F765EC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E5734-216D-1446-9DF5-075CA079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4865E-E8A4-0240-9B53-7740D496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1034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76102-D6F3-CF4E-B55A-D8F25789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8024-C4FC-2149-965E-0768FA8AF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837C-1121-464C-982F-BF5D61BCE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F8D1-4916-D64E-AD65-7E5233C6747A}" type="datetimeFigureOut">
              <a:rPr lang="en-TR" smtClean="0"/>
              <a:t>02/24/2022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23C32-997D-7D41-8EA9-E304EB3F1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0AD9-13CB-CB42-A0A4-7F8506CB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A2E26-F5E0-FB41-8142-779001F59CA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2829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5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8025E62-CC1D-5F41-A0E3-011BDC895B75}"/>
              </a:ext>
            </a:extLst>
          </p:cNvPr>
          <p:cNvSpPr/>
          <p:nvPr/>
        </p:nvSpPr>
        <p:spPr>
          <a:xfrm>
            <a:off x="0" y="2246118"/>
            <a:ext cx="6096000" cy="2236982"/>
          </a:xfrm>
          <a:prstGeom prst="rect">
            <a:avLst/>
          </a:prstGeom>
          <a:solidFill>
            <a:srgbClr val="01A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18E09B-ACF1-9F49-A3E7-3D9B5AC3E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7612"/>
            <a:ext cx="4460240" cy="1239824"/>
          </a:xfrm>
        </p:spPr>
        <p:txBody>
          <a:bodyPr>
            <a:normAutofit/>
          </a:bodyPr>
          <a:lstStyle/>
          <a:p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 Light" panose="020F0302020204030204" pitchFamily="34" charset="0"/>
              </a:rPr>
              <a:t>Thursday, 24</a:t>
            </a:r>
            <a:r>
              <a:rPr lang="en-GB" sz="1800" baseline="30000">
                <a:solidFill>
                  <a:srgbClr val="1E1E1B"/>
                </a:solidFill>
                <a:latin typeface="AvenirNext LT Pro Regular" panose="020B0504020202020204" pitchFamily="34" charset="77"/>
                <a:cs typeface="Segoe UI Light" panose="020F0302020204030204" pitchFamily="34" charset="0"/>
              </a:rPr>
              <a:t>th</a:t>
            </a:r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 Light" panose="020F0302020204030204" pitchFamily="34" charset="0"/>
              </a:rPr>
              <a:t> February 2022</a:t>
            </a:r>
          </a:p>
          <a:p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 Light" panose="020F0302020204030204" pitchFamily="34" charset="0"/>
              </a:rPr>
              <a:t>Virtual Meeting on Zoom </a:t>
            </a:r>
            <a:endParaRPr lang="en-TR" sz="1800">
              <a:solidFill>
                <a:srgbClr val="1E1E1B"/>
              </a:solidFill>
              <a:latin typeface="AvenirNext LT Pro Regular" panose="020B0504020202020204" pitchFamily="34" charset="77"/>
              <a:cs typeface="Segoe UI Light" panose="020F030202020403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2AF1699-2DD9-8541-B2F0-1EA5AA822CF4}"/>
              </a:ext>
            </a:extLst>
          </p:cNvPr>
          <p:cNvSpPr txBox="1">
            <a:spLocks/>
          </p:cNvSpPr>
          <p:nvPr/>
        </p:nvSpPr>
        <p:spPr>
          <a:xfrm>
            <a:off x="6096000" y="4707612"/>
            <a:ext cx="4309861" cy="123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spc="16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Morning </a:t>
            </a:r>
            <a:r>
              <a:rPr lang="en-GB" sz="1800" spc="1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Session</a:t>
            </a:r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  09:00 – 10:30 CET</a:t>
            </a:r>
          </a:p>
          <a:p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Afternoon </a:t>
            </a:r>
            <a:r>
              <a:rPr lang="en-GB" sz="1800" spc="1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Session</a:t>
            </a:r>
            <a:r>
              <a:rPr lang="en-GB" sz="1800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  15:00 – 16:30 CET</a:t>
            </a:r>
          </a:p>
        </p:txBody>
      </p:sp>
      <p:pic>
        <p:nvPicPr>
          <p:cNvPr id="32" name="Picture 31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956C9BF-9532-334A-AC5A-E11428BF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246118"/>
            <a:ext cx="6096000" cy="2236982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4B5EA01C-C01C-1049-9AF8-977BE15D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004457"/>
            <a:ext cx="5264150" cy="1361482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Contributing to the</a:t>
            </a:r>
            <a:br>
              <a:rPr lang="en-US" sz="2400" b="1">
                <a:solidFill>
                  <a:schemeClr val="bg1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Partner2Connect Digital Coalition</a:t>
            </a:r>
            <a:endParaRPr lang="en-TR" sz="2400">
              <a:solidFill>
                <a:schemeClr val="bg1"/>
              </a:solidFill>
              <a:latin typeface="AvenirNext LT Pro Regular" panose="020B0504020202020204" pitchFamily="34" charset="7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2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71F2B0-7299-014B-AF96-68308B76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495"/>
            <a:ext cx="10515600" cy="96913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8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WTDC-17 Res. 71 (Rev. Buenos Aires, 2017) </a:t>
            </a:r>
            <a:br>
              <a:rPr lang="en-US" sz="1600" b="1" i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”Strengthening cooperation Members of ITU-D…and the evolving role of the private sector in the ITU-D’’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D5AF7B-9EAD-D94F-AA7B-E077ABB0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1978"/>
            <a:ext cx="2567152" cy="2838021"/>
          </a:xfrm>
        </p:spPr>
        <p:txBody>
          <a:bodyPr vert="horz" lIns="91440" tIns="45720" rIns="91440" bIns="45720" numCol="1" spcCol="72000" rtlCol="0" anchor="t">
            <a:normAutofit/>
          </a:bodyPr>
          <a:lstStyle/>
          <a:p>
            <a:pPr>
              <a:lnSpc>
                <a:spcPct val="107000"/>
              </a:lnSpc>
              <a:buClr>
                <a:srgbClr val="01A0DE"/>
              </a:buClr>
              <a:buFont typeface="Wingdings" pitchFamily="2" charset="2"/>
              <a:buChar char="v"/>
            </a:pP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To encourage and strengthen the participation and contribution of industry leaders in the work of ITU-D </a:t>
            </a: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towards the implementation of the World Telecommunication Development Conference (WTDC) outcomes.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8674B-3A71-3040-A155-9089BD0E3D27}"/>
              </a:ext>
            </a:extLst>
          </p:cNvPr>
          <p:cNvSpPr txBox="1"/>
          <p:nvPr/>
        </p:nvSpPr>
        <p:spPr>
          <a:xfrm>
            <a:off x="838200" y="5306791"/>
            <a:ext cx="1051560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Outcome</a:t>
            </a:r>
          </a:p>
          <a:p>
            <a:r>
              <a:rPr lang="en-GB" sz="16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IAGDI-CRO meeting will adopt a statement which will be presented to </a:t>
            </a:r>
            <a:br>
              <a:rPr lang="en-GB" sz="1600" dirty="0">
                <a:latin typeface="AvenirNext LT Pro Regular"/>
                <a:ea typeface="Calibri" panose="020F0502020204030204" pitchFamily="34" charset="0"/>
                <a:cs typeface="Segoe UI"/>
              </a:rPr>
            </a:br>
            <a:r>
              <a:rPr lang="en-GB" sz="16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the World Telecommunication Development Conference (WTDC).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4D8BE-7CFB-3B47-BCFF-6E580BAAF271}"/>
              </a:ext>
            </a:extLst>
          </p:cNvPr>
          <p:cNvSpPr txBox="1"/>
          <p:nvPr/>
        </p:nvSpPr>
        <p:spPr>
          <a:xfrm>
            <a:off x="838200" y="246262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Scope</a:t>
            </a:r>
            <a:r>
              <a:rPr lang="en-US" b="1" i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4" name="Title 6">
            <a:extLst>
              <a:ext uri="{FF2B5EF4-FFF2-40B4-BE49-F238E27FC236}">
                <a16:creationId xmlns:a16="http://schemas.microsoft.com/office/drawing/2014/main" id="{4B619490-B835-B543-9F48-591B14810A2B}"/>
              </a:ext>
            </a:extLst>
          </p:cNvPr>
          <p:cNvSpPr txBox="1">
            <a:spLocks/>
          </p:cNvSpPr>
          <p:nvPr/>
        </p:nvSpPr>
        <p:spPr>
          <a:xfrm>
            <a:off x="5552067" y="3488"/>
            <a:ext cx="4045547" cy="106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4600">
                <a:solidFill>
                  <a:srgbClr val="01A0DE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Overview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DC3CCB1D-9F26-AD49-B70E-AE9A9DCF9D88}"/>
              </a:ext>
            </a:extLst>
          </p:cNvPr>
          <p:cNvSpPr txBox="1">
            <a:spLocks/>
          </p:cNvSpPr>
          <p:nvPr/>
        </p:nvSpPr>
        <p:spPr>
          <a:xfrm>
            <a:off x="3497322" y="2862710"/>
            <a:ext cx="2567152" cy="2838021"/>
          </a:xfrm>
          <a:prstGeom prst="rect">
            <a:avLst/>
          </a:prstGeom>
        </p:spPr>
        <p:txBody>
          <a:bodyPr vert="horz" lIns="91440" tIns="45720" rIns="91440" bIns="45720" numCol="1" spcCol="72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01A0DE"/>
              </a:buClr>
              <a:buFont typeface="Wingdings" pitchFamily="2" charset="2"/>
              <a:buChar char="v"/>
            </a:pPr>
            <a:r>
              <a:rPr lang="en-US" sz="14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To contribute through its work </a:t>
            </a:r>
            <a:r>
              <a:rPr lang="en-US" sz="1400" b="1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the</a:t>
            </a:r>
            <a:r>
              <a:rPr lang="en-US" sz="14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 </a:t>
            </a:r>
            <a:r>
              <a:rPr lang="en-US" sz="1400" b="1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facilitation of communications between Member States and Sector Members </a:t>
            </a:r>
            <a:r>
              <a:rPr lang="en-US" sz="14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on issues which contribute to an </a:t>
            </a:r>
            <a:r>
              <a:rPr lang="en-US" sz="1400" b="1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enabling environment for investment</a:t>
            </a:r>
            <a:r>
              <a:rPr lang="en-US" sz="1400" dirty="0">
                <a:solidFill>
                  <a:srgbClr val="1E1E1B"/>
                </a:solidFill>
                <a:latin typeface="AvenirNext LT Pro Regular"/>
                <a:ea typeface="Calibri" panose="020F0502020204030204" pitchFamily="34" charset="0"/>
                <a:cs typeface="Segoe UI"/>
              </a:rPr>
              <a:t>, particularly in developing countries.</a:t>
            </a:r>
            <a:endParaRPr lang="en-US" sz="1400" dirty="0">
              <a:solidFill>
                <a:srgbClr val="1E1E1B"/>
              </a:solidFill>
              <a:latin typeface="AvenirNext LT Pro Regular" panose="020B0504020202020204" pitchFamily="34" charset="77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EB44DE19-2F0B-AC41-BD30-0F14E39DCE30}"/>
              </a:ext>
            </a:extLst>
          </p:cNvPr>
          <p:cNvSpPr txBox="1">
            <a:spLocks/>
          </p:cNvSpPr>
          <p:nvPr/>
        </p:nvSpPr>
        <p:spPr>
          <a:xfrm>
            <a:off x="6127526" y="2862710"/>
            <a:ext cx="2567152" cy="2838021"/>
          </a:xfrm>
          <a:prstGeom prst="rect">
            <a:avLst/>
          </a:prstGeom>
        </p:spPr>
        <p:txBody>
          <a:bodyPr vert="horz" lIns="91440" tIns="45720" rIns="91440" bIns="45720" numCol="1" spcCol="72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01A0DE"/>
              </a:buClr>
              <a:buFont typeface="Wingdings" pitchFamily="2" charset="2"/>
              <a:buChar char="v"/>
            </a:pP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To </a:t>
            </a: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encourage and strengthen the participation </a:t>
            </a: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of a wide representation of industry particularly </a:t>
            </a: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ITU-D Sector Members, in the work of the Development Sector</a:t>
            </a: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en-US" sz="1400" b="1" dirty="0">
              <a:solidFill>
                <a:srgbClr val="1E1E1B"/>
              </a:solidFill>
              <a:latin typeface="AvenirNext LT Pro Regular" panose="020B0504020202020204" pitchFamily="34" charset="77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4553D78-AFFF-D945-8BCF-A64B1C41F7A6}"/>
              </a:ext>
            </a:extLst>
          </p:cNvPr>
          <p:cNvSpPr txBox="1">
            <a:spLocks/>
          </p:cNvSpPr>
          <p:nvPr/>
        </p:nvSpPr>
        <p:spPr>
          <a:xfrm>
            <a:off x="8786648" y="2861978"/>
            <a:ext cx="2567152" cy="2838021"/>
          </a:xfrm>
          <a:prstGeom prst="rect">
            <a:avLst/>
          </a:prstGeom>
        </p:spPr>
        <p:txBody>
          <a:bodyPr vert="horz" lIns="91440" tIns="45720" rIns="91440" bIns="45720" numCol="1" spcCol="72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01A0DE"/>
              </a:buClr>
              <a:buFont typeface="Wingdings" pitchFamily="2" charset="2"/>
              <a:buChar char="v"/>
            </a:pP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To promote partnerships and collaboration </a:t>
            </a:r>
            <a:r>
              <a:rPr lang="en-US" sz="1400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on ongoing and future ITU-D work, the implementation of global, regional, and national </a:t>
            </a:r>
            <a:r>
              <a:rPr lang="en-US" sz="1400" b="1" dirty="0">
                <a:solidFill>
                  <a:srgbClr val="1E1E1B"/>
                </a:solidFill>
                <a:latin typeface="AvenirNext LT Pro Regular" panose="020B0504020202020204" pitchFamily="34" charset="77"/>
                <a:ea typeface="Calibri" panose="020F0502020204030204" pitchFamily="34" charset="0"/>
                <a:cs typeface="Segoe UI" panose="020B0502040204020203" pitchFamily="34" charset="0"/>
              </a:rPr>
              <a:t>flagship large-scale projects in terms of co-financing and expertise.</a:t>
            </a:r>
          </a:p>
        </p:txBody>
      </p:sp>
    </p:spTree>
    <p:extLst>
      <p:ext uri="{BB962C8B-B14F-4D97-AF65-F5344CB8AC3E}">
        <p14:creationId xmlns:p14="http://schemas.microsoft.com/office/powerpoint/2010/main" val="150847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CFFEAB6-1D03-C047-A130-13921DED2C32}"/>
              </a:ext>
            </a:extLst>
          </p:cNvPr>
          <p:cNvGrpSpPr/>
          <p:nvPr/>
        </p:nvGrpSpPr>
        <p:grpSpPr>
          <a:xfrm>
            <a:off x="4472569" y="2165777"/>
            <a:ext cx="3508120" cy="3511884"/>
            <a:chOff x="7775178" y="2177707"/>
            <a:chExt cx="3508120" cy="351188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B7E35C6-3CD5-8340-B5EE-4BBA8E60688E}"/>
                </a:ext>
              </a:extLst>
            </p:cNvPr>
            <p:cNvSpPr/>
            <p:nvPr/>
          </p:nvSpPr>
          <p:spPr>
            <a:xfrm>
              <a:off x="8404238" y="2177707"/>
              <a:ext cx="2250000" cy="2250000"/>
            </a:xfrm>
            <a:prstGeom prst="ellipse">
              <a:avLst/>
            </a:prstGeom>
            <a:blipFill dpi="0" rotWithShape="1">
              <a:blip r:embed="rId2"/>
              <a:srcRect/>
              <a:tile tx="76200" ty="25400" sx="35000" sy="35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79CB60-A09B-9047-B6B9-D5242F51E059}"/>
                </a:ext>
              </a:extLst>
            </p:cNvPr>
            <p:cNvSpPr txBox="1"/>
            <p:nvPr/>
          </p:nvSpPr>
          <p:spPr>
            <a:xfrm>
              <a:off x="7775178" y="4427707"/>
              <a:ext cx="3508120" cy="12618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TR" sz="2000" b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Ms. Doreen Bogdan-Martin</a:t>
              </a:r>
            </a:p>
            <a:p>
              <a:pPr algn="ctr"/>
              <a:r>
                <a:rPr lang="en-TR" i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Director</a:t>
              </a:r>
            </a:p>
            <a:p>
              <a:pPr algn="ctr"/>
              <a:r>
                <a:rPr lang="en-TR">
                  <a:latin typeface="AvenirNext LT Pro Regular"/>
                  <a:ea typeface="Arial Unicode MS"/>
                  <a:cs typeface="Segoe UI"/>
                </a:rPr>
                <a:t>BDT ITU</a:t>
              </a: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99A6F8-18A3-AE4D-8B7F-177C2D1E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711" y="5415460"/>
            <a:ext cx="3213552" cy="823912"/>
          </a:xfrm>
        </p:spPr>
        <p:txBody>
          <a:bodyPr/>
          <a:lstStyle/>
          <a:p>
            <a:pPr algn="ctr"/>
            <a:r>
              <a:rPr lang="en-TR">
                <a:solidFill>
                  <a:srgbClr val="01A0DE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Welcoming Remarks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6C4FCE-6271-AA41-BAF4-74722BCF2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6416" y="5415460"/>
            <a:ext cx="3163034" cy="823912"/>
          </a:xfrm>
        </p:spPr>
        <p:txBody>
          <a:bodyPr/>
          <a:lstStyle/>
          <a:p>
            <a:pPr algn="ctr"/>
            <a:r>
              <a:rPr lang="en-TR">
                <a:solidFill>
                  <a:srgbClr val="01A0DE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Opening Remarks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E9A90-CBDF-4B10-9E35-BE9F00F9806C}"/>
              </a:ext>
            </a:extLst>
          </p:cNvPr>
          <p:cNvGrpSpPr/>
          <p:nvPr/>
        </p:nvGrpSpPr>
        <p:grpSpPr>
          <a:xfrm>
            <a:off x="1145076" y="2162766"/>
            <a:ext cx="2969443" cy="3500257"/>
            <a:chOff x="1145076" y="2162766"/>
            <a:chExt cx="2969443" cy="350025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D17F178-27D3-7D4E-ADA3-DFF95FE55E23}"/>
                </a:ext>
              </a:extLst>
            </p:cNvPr>
            <p:cNvSpPr/>
            <p:nvPr/>
          </p:nvSpPr>
          <p:spPr>
            <a:xfrm>
              <a:off x="1504798" y="2162766"/>
              <a:ext cx="2145412" cy="220517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127000" sx="43000" sy="43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F8056B-C73E-D44E-9320-EA9C0169A766}"/>
                </a:ext>
              </a:extLst>
            </p:cNvPr>
            <p:cNvSpPr txBox="1"/>
            <p:nvPr/>
          </p:nvSpPr>
          <p:spPr>
            <a:xfrm>
              <a:off x="1145076" y="4431917"/>
              <a:ext cx="2969443" cy="12311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TR" sz="2000" b="1">
                  <a:latin typeface="AvenirNext LT Pro Regular"/>
                  <a:ea typeface="Arial Unicode MS"/>
                  <a:cs typeface="Segoe UI"/>
                </a:rPr>
                <a:t>Mr. Cosmas </a:t>
              </a:r>
              <a:r>
                <a:rPr lang="en-TR" sz="2000" b="1" err="1">
                  <a:latin typeface="AvenirNext LT Pro Regular"/>
                  <a:ea typeface="Arial Unicode MS"/>
                  <a:cs typeface="Segoe UI"/>
                </a:rPr>
                <a:t>Zavazava</a:t>
              </a:r>
              <a:endParaRPr lang="en-US" sz="2000" b="1" err="1">
                <a:latin typeface="AvenirNext LT Pro Regular"/>
                <a:ea typeface="Arial Unicode MS"/>
                <a:cs typeface="Segoe UI"/>
              </a:endParaRPr>
            </a:p>
            <a:p>
              <a:pPr algn="ctr"/>
              <a:r>
                <a:rPr lang="en-TR" i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Chief, Partnerships for Digital Development</a:t>
              </a:r>
            </a:p>
            <a:p>
              <a:pPr algn="ctr"/>
              <a:r>
                <a:rPr lang="en-TR">
                  <a:latin typeface="AvenirNext LT Pro Regular"/>
                  <a:ea typeface="Arial Unicode MS"/>
                  <a:cs typeface="Segoe UI"/>
                </a:rPr>
                <a:t>BDT ITU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634FFC-A650-794F-B471-F5EF93CEEBC7}"/>
              </a:ext>
            </a:extLst>
          </p:cNvPr>
          <p:cNvCxnSpPr>
            <a:cxnSpLocks/>
          </p:cNvCxnSpPr>
          <p:nvPr/>
        </p:nvCxnSpPr>
        <p:spPr>
          <a:xfrm>
            <a:off x="1048280" y="5733891"/>
            <a:ext cx="3066239" cy="0"/>
          </a:xfrm>
          <a:prstGeom prst="line">
            <a:avLst/>
          </a:prstGeom>
          <a:ln w="19050">
            <a:solidFill>
              <a:srgbClr val="01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320C759-E872-494B-A267-F4B4398D301E}"/>
              </a:ext>
            </a:extLst>
          </p:cNvPr>
          <p:cNvCxnSpPr>
            <a:cxnSpLocks/>
          </p:cNvCxnSpPr>
          <p:nvPr/>
        </p:nvCxnSpPr>
        <p:spPr>
          <a:xfrm>
            <a:off x="5101629" y="5733891"/>
            <a:ext cx="5552609" cy="0"/>
          </a:xfrm>
          <a:prstGeom prst="line">
            <a:avLst/>
          </a:prstGeom>
          <a:ln w="19050">
            <a:solidFill>
              <a:srgbClr val="01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291EA27-7CBF-8848-9698-E075D751DAEC}"/>
              </a:ext>
            </a:extLst>
          </p:cNvPr>
          <p:cNvGrpSpPr/>
          <p:nvPr/>
        </p:nvGrpSpPr>
        <p:grpSpPr>
          <a:xfrm>
            <a:off x="8415012" y="2165777"/>
            <a:ext cx="2272190" cy="3204107"/>
            <a:chOff x="5090534" y="2177707"/>
            <a:chExt cx="2272190" cy="3204107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C1F702C-E14E-5A4B-91C8-2B07FA2045FB}"/>
                </a:ext>
              </a:extLst>
            </p:cNvPr>
            <p:cNvSpPr/>
            <p:nvPr/>
          </p:nvSpPr>
          <p:spPr>
            <a:xfrm>
              <a:off x="5101629" y="2177707"/>
              <a:ext cx="2250000" cy="2250000"/>
            </a:xfrm>
            <a:prstGeom prst="ellipse">
              <a:avLst/>
            </a:prstGeom>
            <a:blipFill dpi="0" rotWithShape="1">
              <a:blip r:embed="rId4"/>
              <a:srcRect/>
              <a:tile tx="38100" ty="-63500" sx="42000" sy="42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D747B88-C7B3-5545-888C-D1A82287647A}"/>
                </a:ext>
              </a:extLst>
            </p:cNvPr>
            <p:cNvSpPr txBox="1"/>
            <p:nvPr/>
          </p:nvSpPr>
          <p:spPr>
            <a:xfrm>
              <a:off x="5090534" y="4427707"/>
              <a:ext cx="2272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TR" sz="2000" b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Bocar Ba</a:t>
              </a:r>
            </a:p>
            <a:p>
              <a:pPr algn="ctr"/>
              <a:r>
                <a:rPr lang="en-TR" i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Chairman</a:t>
              </a:r>
            </a:p>
            <a:p>
              <a:pPr algn="ctr"/>
              <a:r>
                <a:rPr lang="en-TR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IAGDI-CRO</a:t>
              </a:r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3A3CC5A1-3136-4F40-B716-13ED18B70D81}"/>
              </a:ext>
            </a:extLst>
          </p:cNvPr>
          <p:cNvSpPr txBox="1"/>
          <p:nvPr/>
        </p:nvSpPr>
        <p:spPr>
          <a:xfrm>
            <a:off x="5422174" y="1154146"/>
            <a:ext cx="52727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R" sz="2000" b="1">
                <a:latin typeface="AvenirNext LT Pro Regular"/>
                <a:cs typeface="Segoe UI"/>
              </a:rPr>
              <a:t>Afternoon Session </a:t>
            </a:r>
            <a:r>
              <a:rPr lang="en-TR" sz="2000">
                <a:latin typeface="AvenirNext LT Pro Regular"/>
                <a:cs typeface="Segoe UI"/>
              </a:rPr>
              <a:t>Welcoming &amp; Opening</a:t>
            </a:r>
          </a:p>
        </p:txBody>
      </p:sp>
    </p:spTree>
    <p:extLst>
      <p:ext uri="{BB962C8B-B14F-4D97-AF65-F5344CB8AC3E}">
        <p14:creationId xmlns:p14="http://schemas.microsoft.com/office/powerpoint/2010/main" val="275659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8B6E9C6-6688-514A-9C3B-8854A6C365A1}"/>
              </a:ext>
            </a:extLst>
          </p:cNvPr>
          <p:cNvGrpSpPr/>
          <p:nvPr/>
        </p:nvGrpSpPr>
        <p:grpSpPr>
          <a:xfrm>
            <a:off x="5045852" y="2633285"/>
            <a:ext cx="2100296" cy="2453206"/>
            <a:chOff x="5045851" y="2155855"/>
            <a:chExt cx="2100296" cy="245320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32CF7E-6E44-DD45-B24D-370E8B689BFE}"/>
                </a:ext>
              </a:extLst>
            </p:cNvPr>
            <p:cNvSpPr/>
            <p:nvPr/>
          </p:nvSpPr>
          <p:spPr>
            <a:xfrm>
              <a:off x="5300284" y="2155855"/>
              <a:ext cx="1591432" cy="1591431"/>
            </a:xfrm>
            <a:prstGeom prst="ellipse">
              <a:avLst/>
            </a:prstGeom>
            <a:blipFill dpi="0" rotWithShape="1">
              <a:blip r:embed="rId2"/>
              <a:srcRect/>
              <a:tile tx="-107950" ty="88900" sx="35000" sy="35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 dirty="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84AB7B-F097-1A4B-9751-00679DBF733B}"/>
                </a:ext>
              </a:extLst>
            </p:cNvPr>
            <p:cNvSpPr txBox="1"/>
            <p:nvPr/>
          </p:nvSpPr>
          <p:spPr>
            <a:xfrm>
              <a:off x="5045851" y="3747287"/>
              <a:ext cx="210029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TR" sz="1400" b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Ms. Natalia Vicente</a:t>
              </a:r>
            </a:p>
            <a:p>
              <a:pPr algn="ctr"/>
              <a:r>
                <a:rPr lang="en-US" sz="1200" i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Director of Public Affairs &amp; Communications</a:t>
              </a:r>
            </a:p>
            <a:p>
              <a:pPr algn="ctr"/>
              <a:r>
                <a:rPr lang="en-TR" sz="120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GSOA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201D24-61F4-DB44-9185-F1BDCB44966C}"/>
              </a:ext>
            </a:extLst>
          </p:cNvPr>
          <p:cNvGrpSpPr/>
          <p:nvPr/>
        </p:nvGrpSpPr>
        <p:grpSpPr>
          <a:xfrm>
            <a:off x="7101167" y="2633285"/>
            <a:ext cx="2618204" cy="2637873"/>
            <a:chOff x="6904450" y="2186257"/>
            <a:chExt cx="2618204" cy="2637873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31DBF25-B99B-1749-BFCE-43F59CAF1E8F}"/>
                </a:ext>
              </a:extLst>
            </p:cNvPr>
            <p:cNvSpPr/>
            <p:nvPr/>
          </p:nvSpPr>
          <p:spPr>
            <a:xfrm>
              <a:off x="7417836" y="2186257"/>
              <a:ext cx="1591431" cy="1591431"/>
            </a:xfrm>
            <a:prstGeom prst="ellipse">
              <a:avLst/>
            </a:prstGeom>
            <a:blipFill dpi="0" rotWithShape="1">
              <a:blip r:embed="rId3"/>
              <a:srcRect/>
              <a:tile tx="0" ty="-19050" sx="33000" sy="33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0B72E08-3146-DF49-B968-994338CDD67F}"/>
                </a:ext>
              </a:extLst>
            </p:cNvPr>
            <p:cNvSpPr txBox="1"/>
            <p:nvPr/>
          </p:nvSpPr>
          <p:spPr>
            <a:xfrm>
              <a:off x="6904450" y="3777690"/>
              <a:ext cx="261820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Mr. Ben Wallis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Director, Technology Policy,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UN Affairs &amp;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International Organizations</a:t>
              </a:r>
            </a:p>
            <a:p>
              <a:pPr algn="ctr"/>
              <a:r>
                <a:rPr lang="en-GB" sz="1200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Microsoft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B07DD4-0FC2-AD40-9262-FD86816DB0FC}"/>
              </a:ext>
            </a:extLst>
          </p:cNvPr>
          <p:cNvGrpSpPr/>
          <p:nvPr/>
        </p:nvGrpSpPr>
        <p:grpSpPr>
          <a:xfrm>
            <a:off x="2718558" y="2633285"/>
            <a:ext cx="2124563" cy="2453207"/>
            <a:chOff x="1854069" y="2661417"/>
            <a:chExt cx="2124563" cy="245320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60B935-99C8-5E4B-9310-2CF156E369E3}"/>
                </a:ext>
              </a:extLst>
            </p:cNvPr>
            <p:cNvSpPr/>
            <p:nvPr/>
          </p:nvSpPr>
          <p:spPr>
            <a:xfrm>
              <a:off x="2120634" y="2661417"/>
              <a:ext cx="1591432" cy="1591431"/>
            </a:xfrm>
            <a:prstGeom prst="ellipse">
              <a:avLst/>
            </a:prstGeom>
            <a:blipFill dpi="0" rotWithShape="1">
              <a:blip r:embed="rId4"/>
              <a:srcRect/>
              <a:tile tx="-114300" ty="425450" sx="48000" sy="48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554D7C6-A0A0-4643-B96E-8EE9506A567B}"/>
                </a:ext>
              </a:extLst>
            </p:cNvPr>
            <p:cNvSpPr txBox="1"/>
            <p:nvPr/>
          </p:nvSpPr>
          <p:spPr>
            <a:xfrm>
              <a:off x="1854069" y="4252850"/>
              <a:ext cx="212456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Mr. John Giusti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Chief Regulatory Officer and Head of Advocacy</a:t>
              </a:r>
            </a:p>
            <a:p>
              <a:pPr algn="ctr"/>
              <a:r>
                <a:rPr lang="en-GB" sz="1200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GSMA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902B79-8B8D-3F44-A08A-05DB3555B055}"/>
              </a:ext>
            </a:extLst>
          </p:cNvPr>
          <p:cNvGrpSpPr/>
          <p:nvPr/>
        </p:nvGrpSpPr>
        <p:grpSpPr>
          <a:xfrm>
            <a:off x="9499702" y="2633285"/>
            <a:ext cx="2546290" cy="2453207"/>
            <a:chOff x="9158701" y="2310117"/>
            <a:chExt cx="2546290" cy="245320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061C909-5AFE-1646-9603-BC27EB1FB5E5}"/>
                </a:ext>
              </a:extLst>
            </p:cNvPr>
            <p:cNvSpPr/>
            <p:nvPr/>
          </p:nvSpPr>
          <p:spPr>
            <a:xfrm>
              <a:off x="9636627" y="2310117"/>
              <a:ext cx="1591431" cy="1591431"/>
            </a:xfrm>
            <a:prstGeom prst="ellipse">
              <a:avLst/>
            </a:prstGeom>
            <a:blipFill dpi="0" rotWithShape="1">
              <a:blip r:embed="rId5"/>
              <a:srcRect/>
              <a:tile tx="-57150" ty="-82550" sx="25000" sy="2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FD5A36-F91C-BC47-97F3-B9E1B5A3C7E6}"/>
                </a:ext>
              </a:extLst>
            </p:cNvPr>
            <p:cNvSpPr txBox="1"/>
            <p:nvPr/>
          </p:nvSpPr>
          <p:spPr>
            <a:xfrm>
              <a:off x="9158701" y="3901550"/>
              <a:ext cx="254629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Antoine de Clerc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Social Responsibility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Animation Director</a:t>
              </a:r>
            </a:p>
            <a:p>
              <a:pPr algn="ctr"/>
              <a:r>
                <a:rPr lang="en-GB" sz="1200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Orange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43C87-5419-F945-99C1-BBEF7D4CC79F}"/>
              </a:ext>
            </a:extLst>
          </p:cNvPr>
          <p:cNvGrpSpPr/>
          <p:nvPr/>
        </p:nvGrpSpPr>
        <p:grpSpPr>
          <a:xfrm>
            <a:off x="420945" y="2633285"/>
            <a:ext cx="2100296" cy="2268541"/>
            <a:chOff x="420945" y="2633285"/>
            <a:chExt cx="2100296" cy="2268541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EFD77AE-AFB5-0044-839C-AC3B99F80C68}"/>
                </a:ext>
              </a:extLst>
            </p:cNvPr>
            <p:cNvSpPr/>
            <p:nvPr/>
          </p:nvSpPr>
          <p:spPr>
            <a:xfrm>
              <a:off x="675378" y="2633285"/>
              <a:ext cx="1591432" cy="1591431"/>
            </a:xfrm>
            <a:prstGeom prst="ellipse">
              <a:avLst/>
            </a:prstGeom>
            <a:blipFill dpi="0" rotWithShape="1">
              <a:blip r:embed="rId6"/>
              <a:srcRect/>
              <a:tile tx="0" ty="0" sx="57000" sy="57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5DA0CBE-7E8E-1D4E-B96B-8A69EEFBF550}"/>
                </a:ext>
              </a:extLst>
            </p:cNvPr>
            <p:cNvSpPr txBox="1"/>
            <p:nvPr/>
          </p:nvSpPr>
          <p:spPr>
            <a:xfrm>
              <a:off x="420945" y="4224718"/>
              <a:ext cx="2100296" cy="67710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TR" sz="1400" b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Alex Wong</a:t>
              </a:r>
            </a:p>
            <a:p>
              <a:pPr algn="ctr"/>
              <a:r>
                <a:rPr lang="en-TR" sz="1200" i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Chief Special Initiatives</a:t>
              </a:r>
            </a:p>
            <a:p>
              <a:pPr algn="ctr"/>
              <a:r>
                <a:rPr lang="en-TR" sz="1200">
                  <a:latin typeface="AvenirNext LT Pro Regular"/>
                  <a:ea typeface="Arial Unicode MS"/>
                  <a:cs typeface="Segoe UI"/>
                </a:rPr>
                <a:t>BDT ITU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2116B2-7A2E-4AD3-B5BD-40115CF44ED2}"/>
              </a:ext>
            </a:extLst>
          </p:cNvPr>
          <p:cNvSpPr txBox="1"/>
          <p:nvPr/>
        </p:nvSpPr>
        <p:spPr>
          <a:xfrm>
            <a:off x="5422174" y="1154146"/>
            <a:ext cx="52727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R" sz="2000" b="1">
                <a:latin typeface="AvenirNext LT Pro Regular"/>
                <a:cs typeface="Segoe UI"/>
              </a:rPr>
              <a:t>Afternoon Session </a:t>
            </a:r>
            <a:r>
              <a:rPr lang="en-US" sz="2000">
                <a:latin typeface="AvenirNext LT Pro Regular"/>
                <a:ea typeface="+mn-lt"/>
                <a:cs typeface="+mn-lt"/>
              </a:rPr>
              <a:t>1</a:t>
            </a:r>
            <a:r>
              <a:rPr lang="en-US" sz="2000" baseline="30000">
                <a:latin typeface="AvenirNext LT Pro Regular"/>
                <a:ea typeface="+mn-lt"/>
                <a:cs typeface="+mn-lt"/>
              </a:rPr>
              <a:t>st</a:t>
            </a:r>
            <a:r>
              <a:rPr lang="en-US" sz="2000">
                <a:latin typeface="AvenirNext LT Pro Regular"/>
                <a:ea typeface="+mn-lt"/>
                <a:cs typeface="+mn-lt"/>
              </a:rPr>
              <a:t> Speaker Group</a:t>
            </a:r>
          </a:p>
        </p:txBody>
      </p:sp>
    </p:spTree>
    <p:extLst>
      <p:ext uri="{BB962C8B-B14F-4D97-AF65-F5344CB8AC3E}">
        <p14:creationId xmlns:p14="http://schemas.microsoft.com/office/powerpoint/2010/main" val="344769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2D259A6-80A0-724E-8315-660D727B5D6E}"/>
              </a:ext>
            </a:extLst>
          </p:cNvPr>
          <p:cNvGrpSpPr/>
          <p:nvPr/>
        </p:nvGrpSpPr>
        <p:grpSpPr>
          <a:xfrm>
            <a:off x="236814" y="2629959"/>
            <a:ext cx="2458621" cy="2449879"/>
            <a:chOff x="812697" y="2301440"/>
            <a:chExt cx="2458621" cy="244987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B139257-615C-6242-B2E8-6C2B016F4BE1}"/>
                </a:ext>
              </a:extLst>
            </p:cNvPr>
            <p:cNvSpPr/>
            <p:nvPr/>
          </p:nvSpPr>
          <p:spPr>
            <a:xfrm>
              <a:off x="1246292" y="2301440"/>
              <a:ext cx="1591432" cy="1591432"/>
            </a:xfrm>
            <a:prstGeom prst="ellipse">
              <a:avLst/>
            </a:prstGeom>
            <a:blipFill dpi="0" rotWithShape="1">
              <a:blip r:embed="rId2"/>
              <a:srcRect/>
              <a:tile tx="-31750" ty="0" sx="70000" sy="7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9CADB9-10CA-394C-8FA1-51E118A2EC9B}"/>
                </a:ext>
              </a:extLst>
            </p:cNvPr>
            <p:cNvSpPr txBox="1"/>
            <p:nvPr/>
          </p:nvSpPr>
          <p:spPr>
            <a:xfrm>
              <a:off x="812697" y="3889545"/>
              <a:ext cx="24586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Ms. Donna Bethea Murphy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Senior Vice-President of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Global Regulatory</a:t>
              </a:r>
            </a:p>
            <a:p>
              <a:pPr algn="ctr"/>
              <a:r>
                <a:rPr lang="en-GB" sz="120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Inmarsat</a:t>
              </a:r>
              <a:endParaRPr lang="en-TR" sz="1200" dirty="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1EC6E-52C4-3A4C-B474-616B89C4BA69}"/>
              </a:ext>
            </a:extLst>
          </p:cNvPr>
          <p:cNvGrpSpPr/>
          <p:nvPr/>
        </p:nvGrpSpPr>
        <p:grpSpPr>
          <a:xfrm>
            <a:off x="4904567" y="2633285"/>
            <a:ext cx="2382866" cy="2453207"/>
            <a:chOff x="5782647" y="2337725"/>
            <a:chExt cx="2382866" cy="245320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57007E-1509-8C4D-9362-BB6B0A1A0EE1}"/>
                </a:ext>
              </a:extLst>
            </p:cNvPr>
            <p:cNvSpPr/>
            <p:nvPr/>
          </p:nvSpPr>
          <p:spPr>
            <a:xfrm>
              <a:off x="6178365" y="2337725"/>
              <a:ext cx="1591432" cy="1591431"/>
            </a:xfrm>
            <a:prstGeom prst="ellipse">
              <a:avLst/>
            </a:prstGeom>
            <a:blipFill dpi="0" rotWithShape="1">
              <a:blip r:embed="rId3"/>
              <a:srcRect/>
              <a:tile tx="31750" ty="165100" sx="31000" sy="31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8FE9C0-E389-B248-AC25-D5A280A43BDD}"/>
                </a:ext>
              </a:extLst>
            </p:cNvPr>
            <p:cNvSpPr txBox="1"/>
            <p:nvPr/>
          </p:nvSpPr>
          <p:spPr>
            <a:xfrm>
              <a:off x="5782647" y="3929158"/>
              <a:ext cx="2382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Ms. Nancy </a:t>
              </a:r>
              <a:r>
                <a:rPr lang="en-US" sz="1400" b="1" dirty="0" err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Eskenazi</a:t>
              </a:r>
              <a:r>
                <a:rPr lang="en-US" sz="1400" b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 </a:t>
              </a:r>
              <a:endParaRPr lang="en-TR" sz="1400" b="1" dirty="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  <a:p>
              <a:pPr algn="ctr"/>
              <a:r>
                <a:rPr lang="en-US" sz="1200" i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Senior Vice President, Global Legal &amp; Regulatory Affairs</a:t>
              </a:r>
              <a:endParaRPr lang="en-TR" sz="1200" i="1" dirty="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  <a:p>
              <a:pPr algn="ctr"/>
              <a:r>
                <a:rPr lang="en-TR" sz="120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SES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6DEED9-759A-B046-A4DD-C7025152D638}"/>
              </a:ext>
            </a:extLst>
          </p:cNvPr>
          <p:cNvGrpSpPr/>
          <p:nvPr/>
        </p:nvGrpSpPr>
        <p:grpSpPr>
          <a:xfrm>
            <a:off x="2433973" y="2633285"/>
            <a:ext cx="2687910" cy="2453207"/>
            <a:chOff x="4389934" y="2278119"/>
            <a:chExt cx="2687910" cy="245320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61685A-3B47-C444-B6AE-49C3D2B4BB7A}"/>
                </a:ext>
              </a:extLst>
            </p:cNvPr>
            <p:cNvSpPr/>
            <p:nvPr/>
          </p:nvSpPr>
          <p:spPr>
            <a:xfrm>
              <a:off x="4938174" y="2278119"/>
              <a:ext cx="1591431" cy="1591431"/>
            </a:xfrm>
            <a:prstGeom prst="ellipse">
              <a:avLst/>
            </a:prstGeom>
            <a:blipFill dpi="0" rotWithShape="1">
              <a:blip r:embed="rId4"/>
              <a:srcRect/>
              <a:tile tx="69850" ty="0" sx="28000" sy="28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D0B010-9CE6-8E41-972D-658D708AFE8C}"/>
                </a:ext>
              </a:extLst>
            </p:cNvPr>
            <p:cNvSpPr txBox="1"/>
            <p:nvPr/>
          </p:nvSpPr>
          <p:spPr>
            <a:xfrm>
              <a:off x="4389934" y="3869552"/>
              <a:ext cx="268791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-5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Mr. Carlos Rey Moreno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Project Coordinator</a:t>
              </a:r>
              <a:endParaRPr lang="en-GB" sz="1200" dirty="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  <a:p>
              <a:pPr algn="ctr"/>
              <a:r>
                <a:rPr lang="en-GB" sz="1200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Association for Progressive Communications</a:t>
              </a:r>
              <a:endParaRPr lang="en-TR" sz="1200" dirty="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57DEEA-A8BD-9242-B61F-A4F367A12D96}"/>
              </a:ext>
            </a:extLst>
          </p:cNvPr>
          <p:cNvGrpSpPr/>
          <p:nvPr/>
        </p:nvGrpSpPr>
        <p:grpSpPr>
          <a:xfrm>
            <a:off x="7181740" y="2633285"/>
            <a:ext cx="2462658" cy="2822537"/>
            <a:chOff x="7283646" y="2152090"/>
            <a:chExt cx="2462658" cy="282253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061FE6-685F-E44F-9D27-D90FEAFB59B0}"/>
                </a:ext>
              </a:extLst>
            </p:cNvPr>
            <p:cNvSpPr/>
            <p:nvPr/>
          </p:nvSpPr>
          <p:spPr>
            <a:xfrm>
              <a:off x="7719260" y="2152090"/>
              <a:ext cx="1591431" cy="1591431"/>
            </a:xfrm>
            <a:prstGeom prst="ellipse">
              <a:avLst/>
            </a:prstGeom>
            <a:blipFill dpi="0" rotWithShape="1">
              <a:blip r:embed="rId5"/>
              <a:srcRect/>
              <a:tile tx="-31750" ty="69850" sx="68000" sy="68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9E77E2-B8DA-B14E-B693-4659868257B7}"/>
                </a:ext>
              </a:extLst>
            </p:cNvPr>
            <p:cNvSpPr txBox="1"/>
            <p:nvPr/>
          </p:nvSpPr>
          <p:spPr>
            <a:xfrm>
              <a:off x="7283646" y="3743521"/>
              <a:ext cx="246265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-5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Ms. Amy Alvarez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Vice Chair of the </a:t>
              </a:r>
              <a:r>
                <a:rPr lang="en-GB" sz="1200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IAGDI-CRO &amp;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Assistant Vice President,</a:t>
              </a: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Int’l External &amp; Regulatory Affairs</a:t>
              </a:r>
            </a:p>
            <a:p>
              <a:pPr algn="ctr"/>
              <a:r>
                <a:rPr lang="en-GB" sz="1200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AT&amp;T</a:t>
              </a:r>
            </a:p>
            <a:p>
              <a:pPr algn="ctr"/>
              <a:endParaRPr lang="en-TR" sz="1200" dirty="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1FA225-D6A6-2B40-A562-B3CA1B77221A}"/>
              </a:ext>
            </a:extLst>
          </p:cNvPr>
          <p:cNvGrpSpPr/>
          <p:nvPr/>
        </p:nvGrpSpPr>
        <p:grpSpPr>
          <a:xfrm>
            <a:off x="9558167" y="2633285"/>
            <a:ext cx="2418976" cy="2637871"/>
            <a:chOff x="7305487" y="2152090"/>
            <a:chExt cx="2418976" cy="26378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AA2131-EC34-A540-8FEB-E70190F029D4}"/>
                </a:ext>
              </a:extLst>
            </p:cNvPr>
            <p:cNvSpPr/>
            <p:nvPr/>
          </p:nvSpPr>
          <p:spPr>
            <a:xfrm>
              <a:off x="7719260" y="2152090"/>
              <a:ext cx="1591431" cy="1591431"/>
            </a:xfrm>
            <a:prstGeom prst="ellipse">
              <a:avLst/>
            </a:prstGeom>
            <a:blipFill dpi="0" rotWithShape="1">
              <a:blip r:embed="rId6"/>
              <a:srcRect/>
              <a:tile tx="-12700" ty="6350" sx="37000" sy="36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200" dirty="0">
                <a:latin typeface="AvenirNext LT Pro Regular" panose="020B0504020202020204" pitchFamily="34" charset="77"/>
                <a:cs typeface="Segoe UI" panose="020B05020402040202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7DBA9F-CB58-C641-A1E1-3776967D0A5C}"/>
                </a:ext>
              </a:extLst>
            </p:cNvPr>
            <p:cNvSpPr txBox="1"/>
            <p:nvPr/>
          </p:nvSpPr>
          <p:spPr>
            <a:xfrm>
              <a:off x="7305487" y="3743521"/>
              <a:ext cx="241897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-5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Ms. </a:t>
              </a:r>
              <a:r>
                <a:rPr lang="en-US" sz="1400" b="1" spc="-50" dirty="0" err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Oyeronke</a:t>
              </a:r>
              <a:r>
                <a:rPr lang="en-US" sz="1400" b="1" spc="-5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 </a:t>
              </a:r>
              <a:r>
                <a:rPr lang="en-US" sz="1400" b="1" spc="-50" dirty="0" err="1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Oyetunde</a:t>
              </a:r>
              <a:endParaRPr lang="en-US" sz="1400" b="1" spc="-50" dirty="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  <a:p>
              <a:pPr algn="ctr"/>
              <a:r>
                <a:rPr lang="en-GB" sz="1200" i="1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Vice Chair of the </a:t>
              </a:r>
              <a:r>
                <a:rPr lang="en-GB" sz="1200" dirty="0">
                  <a:latin typeface="AvenirNext LT Pro Regular" panose="020B0504020202020204" pitchFamily="34" charset="77"/>
                  <a:cs typeface="Segoe UI" panose="020B0502040204020203" pitchFamily="34" charset="0"/>
                </a:rPr>
                <a:t>IAGDI-CRO &amp;</a:t>
              </a:r>
            </a:p>
            <a:p>
              <a:pPr algn="ctr"/>
              <a:r>
                <a:rPr lang="en-US" sz="1200" i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General Manager of</a:t>
              </a:r>
            </a:p>
            <a:p>
              <a:pPr algn="ctr"/>
              <a:r>
                <a:rPr lang="en-US" sz="1200" i="1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Regulatory Affairs</a:t>
              </a:r>
            </a:p>
            <a:p>
              <a:pPr algn="ctr"/>
              <a:r>
                <a:rPr lang="en-US" sz="1200" dirty="0">
                  <a:latin typeface="AvenirNext LT Pro Regular" panose="020B0504020202020204" pitchFamily="34" charset="77"/>
                  <a:ea typeface="Arial Unicode MS" panose="020B0604020202020204" pitchFamily="34" charset="-128"/>
                  <a:cs typeface="Segoe UI" panose="020B0502040204020203" pitchFamily="34" charset="0"/>
                </a:rPr>
                <a:t>MTN GROUP</a:t>
              </a:r>
              <a:endParaRPr lang="en-TR" sz="1200" dirty="0">
                <a:latin typeface="AvenirNext LT Pro Regular" panose="020B0504020202020204" pitchFamily="34" charset="77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2116B2-7A2E-4AD3-B5BD-40115CF44ED2}"/>
              </a:ext>
            </a:extLst>
          </p:cNvPr>
          <p:cNvSpPr txBox="1"/>
          <p:nvPr/>
        </p:nvSpPr>
        <p:spPr>
          <a:xfrm>
            <a:off x="5422174" y="1154146"/>
            <a:ext cx="52727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R" sz="2000" b="1" dirty="0">
                <a:latin typeface="AvenirNext LT Pro Regular"/>
                <a:cs typeface="Segoe UI"/>
              </a:rPr>
              <a:t>Afternoon Session </a:t>
            </a:r>
            <a:r>
              <a:rPr lang="en-US" sz="2000" dirty="0">
                <a:latin typeface="AvenirNext LT Pro Regular"/>
                <a:ea typeface="+mn-lt"/>
                <a:cs typeface="+mn-lt"/>
              </a:rPr>
              <a:t>2</a:t>
            </a:r>
            <a:r>
              <a:rPr lang="en-US" sz="2000" baseline="30000" dirty="0">
                <a:latin typeface="AvenirNext LT Pro Regular"/>
                <a:ea typeface="+mn-lt"/>
                <a:cs typeface="+mn-lt"/>
              </a:rPr>
              <a:t>nd</a:t>
            </a:r>
            <a:r>
              <a:rPr lang="en-US" sz="2000" dirty="0">
                <a:latin typeface="AvenirNext LT Pro Regular"/>
                <a:ea typeface="+mn-lt"/>
                <a:cs typeface="+mn-lt"/>
              </a:rPr>
              <a:t> Speaker Group</a:t>
            </a:r>
          </a:p>
        </p:txBody>
      </p:sp>
    </p:spTree>
    <p:extLst>
      <p:ext uri="{BB962C8B-B14F-4D97-AF65-F5344CB8AC3E}">
        <p14:creationId xmlns:p14="http://schemas.microsoft.com/office/powerpoint/2010/main" val="25697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F871F1-2BD4-DD4D-824B-C3356EF7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algn="ctr"/>
            <a:r>
              <a:rPr lang="en-TR" b="1">
                <a:solidFill>
                  <a:srgbClr val="01A0DE"/>
                </a:solidFill>
                <a:latin typeface="AvenirNext LT Pro Bold" panose="020B0504020202020204" pitchFamily="34" charset="77"/>
                <a:cs typeface="Segoe UI" panose="020B0502040204020203" pitchFamily="34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08193-BBF0-2641-BA0D-CF44633FD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602038"/>
            <a:ext cx="10668000" cy="165576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TR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Become an ITU-D Sector Member and be a part of the IAGDI-CRO!</a:t>
            </a:r>
          </a:p>
          <a:p>
            <a:pPr algn="ctr">
              <a:lnSpc>
                <a:spcPct val="100000"/>
              </a:lnSpc>
            </a:pPr>
            <a:r>
              <a:rPr lang="en-TR" b="1">
                <a:solidFill>
                  <a:srgbClr val="1E1E1B"/>
                </a:solidFill>
                <a:latin typeface="AvenirNext LT Pro Regular" panose="020B0504020202020204" pitchFamily="34" charset="77"/>
                <a:cs typeface="Segoe UI" panose="020B0502040204020203" pitchFamily="34" charset="0"/>
              </a:rPr>
              <a:t>membershipitud@itu.int</a:t>
            </a:r>
          </a:p>
        </p:txBody>
      </p:sp>
    </p:spTree>
    <p:extLst>
      <p:ext uri="{BB962C8B-B14F-4D97-AF65-F5344CB8AC3E}">
        <p14:creationId xmlns:p14="http://schemas.microsoft.com/office/powerpoint/2010/main" val="260440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8641CD4AC7140B4170EF658B2EFAA" ma:contentTypeVersion="2" ma:contentTypeDescription="Create a new document." ma:contentTypeScope="" ma:versionID="9a088e4101058bdebec2c960d9fc2632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178499-FC02-4926-AABF-45221BAD45BA}"/>
</file>

<file path=customXml/itemProps2.xml><?xml version="1.0" encoding="utf-8"?>
<ds:datastoreItem xmlns:ds="http://schemas.openxmlformats.org/officeDocument/2006/customXml" ds:itemID="{6CF09FC2-ADA2-46F1-A698-64E595E0AD9E}"/>
</file>

<file path=customXml/itemProps3.xml><?xml version="1.0" encoding="utf-8"?>
<ds:datastoreItem xmlns:ds="http://schemas.openxmlformats.org/officeDocument/2006/customXml" ds:itemID="{D01BAB3A-E472-4B61-BA35-19875C26DC7A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397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AvenirNext LT Pro Bold</vt:lpstr>
      <vt:lpstr>AvenirNext LT Pro Regular</vt:lpstr>
      <vt:lpstr>Calibri</vt:lpstr>
      <vt:lpstr>Calibri Light</vt:lpstr>
      <vt:lpstr>Wingdings</vt:lpstr>
      <vt:lpstr>Office Theme</vt:lpstr>
      <vt:lpstr>PowerPoint Presentation</vt:lpstr>
      <vt:lpstr>Contributing to the Partner2Connect Digital Coalition</vt:lpstr>
      <vt:lpstr>WTDC-17 Res. 71 (Rev. Buenos Aires, 2017)  ”Strengthening cooperation Members of ITU-D…and the evolving role of the private sector in the ITU-D’’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Elmali, Hüseyin</dc:creator>
  <cp:lastModifiedBy>Sadushaj, Donis</cp:lastModifiedBy>
  <cp:revision>8</cp:revision>
  <dcterms:created xsi:type="dcterms:W3CDTF">2022-02-15T21:32:20Z</dcterms:created>
  <dcterms:modified xsi:type="dcterms:W3CDTF">2022-02-24T12:54:15Z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0x010100E1B8641CD4AC7140B4170EF658B2EFAA</vt:lpwstr>
  </property>
</Properties>
</file>