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32F504" w14:textId="77777777" w:rsidR="00F335DC" w:rsidRPr="00316C25" w:rsidRDefault="00F335DC" w:rsidP="00F335DC"/>
    <w:p w14:paraId="42EE66A8" w14:textId="77777777" w:rsidR="00F335DC" w:rsidRPr="00316C25" w:rsidRDefault="00F335DC" w:rsidP="00F335DC">
      <w:pPr>
        <w:tabs>
          <w:tab w:val="clear" w:pos="794"/>
          <w:tab w:val="clear" w:pos="1191"/>
          <w:tab w:val="clear" w:pos="1588"/>
          <w:tab w:val="clear" w:pos="1985"/>
        </w:tabs>
      </w:pPr>
    </w:p>
    <w:p w14:paraId="7A10B8CB" w14:textId="7C2B58EA" w:rsidR="00767CDF" w:rsidRPr="00893721" w:rsidRDefault="008934DA" w:rsidP="00F335DC">
      <w:pPr>
        <w:pStyle w:val="CoverNumber"/>
        <w:rPr>
          <w:rFonts w:eastAsia="SimHei" w:cs="Arial"/>
          <w:lang w:eastAsia="zh-CN"/>
        </w:rPr>
      </w:pPr>
      <w:bookmarkStart w:id="0" w:name="_Toc231998915"/>
      <w:bookmarkStart w:id="1" w:name="_Toc231999246"/>
      <w:bookmarkStart w:id="2" w:name="_Toc232003199"/>
      <w:bookmarkStart w:id="3" w:name="_Toc232149832"/>
      <w:bookmarkStart w:id="4" w:name="_Toc212025392"/>
      <w:r w:rsidRPr="009F556C">
        <w:rPr>
          <w:rFonts w:eastAsia="SimHei" w:cs="Arial"/>
          <w:lang w:eastAsia="zh-CN"/>
        </w:rPr>
        <w:t xml:space="preserve">ITU-R BS.705-2 </w:t>
      </w:r>
      <w:r w:rsidR="00767CDF" w:rsidRPr="00893721">
        <w:rPr>
          <w:rFonts w:eastAsia="SimHei" w:cs="Arial" w:hint="eastAsia"/>
          <w:lang w:eastAsia="zh-CN"/>
        </w:rPr>
        <w:t>建议书</w:t>
      </w:r>
      <w:bookmarkEnd w:id="0"/>
      <w:bookmarkEnd w:id="1"/>
      <w:bookmarkEnd w:id="2"/>
      <w:bookmarkEnd w:id="3"/>
    </w:p>
    <w:p w14:paraId="47416AF5" w14:textId="7C2B58EA" w:rsidR="00F335DC" w:rsidRPr="009F556C" w:rsidRDefault="008934DA" w:rsidP="009F556C">
      <w:pPr>
        <w:pStyle w:val="CoverDate"/>
        <w:rPr>
          <w:rFonts w:eastAsia="SimHei" w:cs="Arial"/>
          <w:lang w:eastAsia="zh-CN"/>
        </w:rPr>
      </w:pPr>
      <w:bookmarkStart w:id="5" w:name="_Toc231998916"/>
      <w:bookmarkStart w:id="6" w:name="_Toc231999247"/>
      <w:bookmarkStart w:id="7" w:name="_Toc232003200"/>
      <w:bookmarkEnd w:id="4"/>
      <w:r w:rsidRPr="009F556C">
        <w:rPr>
          <w:rFonts w:eastAsia="SimHei" w:cs="Arial"/>
          <w:lang w:eastAsia="zh-CN"/>
        </w:rPr>
        <w:t>(</w:t>
      </w:r>
      <w:r w:rsidR="00AA06C1" w:rsidRPr="009F556C">
        <w:rPr>
          <w:rFonts w:eastAsia="SimHei" w:cs="Arial"/>
          <w:lang w:eastAsia="zh-CN"/>
        </w:rPr>
        <w:t>11</w:t>
      </w:r>
      <w:r w:rsidR="00F335DC" w:rsidRPr="009F556C">
        <w:rPr>
          <w:rFonts w:eastAsia="SimHei" w:cs="Arial"/>
          <w:lang w:eastAsia="zh-CN"/>
        </w:rPr>
        <w:t>/</w:t>
      </w:r>
      <w:r w:rsidR="008030EF" w:rsidRPr="009F556C">
        <w:rPr>
          <w:rFonts w:eastAsia="SimHei" w:cs="Arial"/>
          <w:lang w:eastAsia="zh-CN"/>
        </w:rPr>
        <w:t>202</w:t>
      </w:r>
      <w:r w:rsidR="005C0A8E" w:rsidRPr="009F556C">
        <w:rPr>
          <w:rFonts w:eastAsia="SimHei" w:cs="Arial"/>
          <w:lang w:eastAsia="zh-CN"/>
        </w:rPr>
        <w:t>5</w:t>
      </w:r>
      <w:bookmarkEnd w:id="5"/>
      <w:bookmarkEnd w:id="6"/>
      <w:bookmarkEnd w:id="7"/>
      <w:r w:rsidRPr="009F556C">
        <w:rPr>
          <w:rFonts w:eastAsia="SimHei" w:cs="Arial"/>
          <w:lang w:eastAsia="zh-CN"/>
        </w:rPr>
        <w:t>)</w:t>
      </w:r>
    </w:p>
    <w:p w14:paraId="33B11099" w14:textId="370F599B" w:rsidR="00F335DC" w:rsidRPr="008044B3" w:rsidRDefault="00F335DC" w:rsidP="008044B3">
      <w:pPr>
        <w:pStyle w:val="CoverSeries"/>
        <w:rPr>
          <w:rFonts w:eastAsia="SimHei" w:cs="Arial"/>
          <w:lang w:eastAsia="zh-CN"/>
        </w:rPr>
      </w:pPr>
      <w:bookmarkStart w:id="8" w:name="_Toc232149833"/>
      <w:r w:rsidRPr="008044B3">
        <w:rPr>
          <w:rFonts w:eastAsia="SimHei" w:cs="Arial"/>
          <w:lang w:eastAsia="zh-CN"/>
        </w:rPr>
        <w:t>B</w:t>
      </w:r>
      <w:r w:rsidR="00522327" w:rsidRPr="008044B3">
        <w:rPr>
          <w:rFonts w:eastAsia="SimHei" w:cs="Arial"/>
          <w:lang w:eastAsia="zh-CN"/>
        </w:rPr>
        <w:t>S</w:t>
      </w:r>
      <w:r w:rsidR="00767CDF" w:rsidRPr="008044B3">
        <w:rPr>
          <w:rFonts w:eastAsia="SimHei" w:cs="Arial" w:hint="eastAsia"/>
          <w:lang w:eastAsia="zh-CN"/>
        </w:rPr>
        <w:t>系列：广播业务（声音）</w:t>
      </w:r>
      <w:bookmarkEnd w:id="8"/>
    </w:p>
    <w:p w14:paraId="2AD67E06" w14:textId="27A0F056" w:rsidR="00F335DC" w:rsidRPr="008C460F" w:rsidRDefault="00767CDF" w:rsidP="008C460F">
      <w:pPr>
        <w:pStyle w:val="CoverTitle"/>
        <w:rPr>
          <w:rFonts w:eastAsia="SimHei" w:cs="Arial"/>
          <w:lang w:eastAsia="zh-CN"/>
        </w:rPr>
      </w:pPr>
      <w:bookmarkStart w:id="9" w:name="OLE_LINK174"/>
      <w:r w:rsidRPr="008C460F">
        <w:rPr>
          <w:rFonts w:eastAsia="SimHei" w:cs="Arial" w:hint="eastAsia"/>
          <w:lang w:eastAsia="zh-CN"/>
        </w:rPr>
        <w:t>高频发射和接收天线特性</w:t>
      </w:r>
      <w:r w:rsidR="00586931" w:rsidRPr="008C460F">
        <w:rPr>
          <w:rFonts w:eastAsia="SimHei" w:cs="Arial" w:hint="eastAsia"/>
          <w:lang w:eastAsia="zh-CN"/>
        </w:rPr>
        <w:t>与</w:t>
      </w:r>
      <w:r w:rsidRPr="008C460F">
        <w:rPr>
          <w:rFonts w:eastAsia="SimHei" w:cs="Arial" w:hint="eastAsia"/>
          <w:lang w:eastAsia="zh-CN"/>
        </w:rPr>
        <w:t>图</w:t>
      </w:r>
      <w:bookmarkEnd w:id="9"/>
    </w:p>
    <w:p w14:paraId="01AD67C0" w14:textId="77777777" w:rsidR="00F335DC" w:rsidRPr="006E065E" w:rsidRDefault="00F335DC" w:rsidP="00F335DC">
      <w:pPr>
        <w:rPr>
          <w:lang w:eastAsia="zh-CN"/>
        </w:rPr>
      </w:pPr>
    </w:p>
    <w:p w14:paraId="7471F3BC" w14:textId="77777777" w:rsidR="00F335DC" w:rsidRPr="006E065E" w:rsidRDefault="00F335DC" w:rsidP="00F335DC">
      <w:pPr>
        <w:rPr>
          <w:lang w:eastAsia="zh-CN"/>
        </w:rPr>
      </w:pPr>
    </w:p>
    <w:p w14:paraId="52A05BF9" w14:textId="77777777" w:rsidR="00F335DC" w:rsidRPr="006E065E" w:rsidRDefault="00F335DC" w:rsidP="00F335DC">
      <w:pPr>
        <w:rPr>
          <w:lang w:eastAsia="zh-CN"/>
        </w:rPr>
        <w:sectPr w:rsidR="00F335DC" w:rsidRPr="006E065E" w:rsidSect="007371F8">
          <w:headerReference w:type="even" r:id="rId11"/>
          <w:headerReference w:type="default" r:id="rId12"/>
          <w:footerReference w:type="default" r:id="rId13"/>
          <w:pgSz w:w="11907" w:h="16840" w:code="9"/>
          <w:pgMar w:top="1089" w:right="1089" w:bottom="284" w:left="1089" w:header="737" w:footer="284" w:gutter="0"/>
          <w:pgNumType w:start="1"/>
          <w:cols w:space="720"/>
          <w:docGrid w:linePitch="326"/>
        </w:sectPr>
      </w:pPr>
    </w:p>
    <w:p w14:paraId="6CF546C8" w14:textId="4D36D787" w:rsidR="00F335DC" w:rsidRPr="00177255" w:rsidRDefault="00E86C7E" w:rsidP="00F335DC">
      <w:pPr>
        <w:pStyle w:val="Tablehead"/>
        <w:tabs>
          <w:tab w:val="clear" w:pos="284"/>
          <w:tab w:val="clear" w:pos="567"/>
          <w:tab w:val="clear" w:pos="851"/>
          <w:tab w:val="clear" w:pos="1134"/>
          <w:tab w:val="clear" w:pos="1418"/>
          <w:tab w:val="clear" w:pos="1701"/>
          <w:tab w:val="clear" w:pos="2268"/>
          <w:tab w:val="clear" w:pos="2552"/>
          <w:tab w:val="clear" w:pos="2835"/>
          <w:tab w:val="clear" w:pos="3119"/>
          <w:tab w:val="clear" w:pos="3402"/>
          <w:tab w:val="clear" w:pos="3686"/>
          <w:tab w:val="clear" w:pos="3969"/>
          <w:tab w:val="left" w:pos="794"/>
          <w:tab w:val="left" w:pos="1191"/>
          <w:tab w:val="left" w:pos="1588"/>
        </w:tabs>
        <w:spacing w:before="240" w:after="0"/>
        <w:rPr>
          <w:rFonts w:eastAsia="SimSun"/>
          <w:bCs/>
          <w:sz w:val="24"/>
          <w:szCs w:val="24"/>
          <w:lang w:eastAsia="zh-CN"/>
        </w:rPr>
      </w:pPr>
      <w:bookmarkStart w:id="10" w:name="c2tope"/>
      <w:bookmarkEnd w:id="10"/>
      <w:r w:rsidRPr="00177255">
        <w:rPr>
          <w:rFonts w:eastAsia="SimSun" w:hint="eastAsia"/>
          <w:bCs/>
          <w:sz w:val="24"/>
          <w:szCs w:val="24"/>
          <w:lang w:eastAsia="zh-CN"/>
        </w:rPr>
        <w:lastRenderedPageBreak/>
        <w:t>前言</w:t>
      </w:r>
    </w:p>
    <w:p w14:paraId="19C0773E" w14:textId="77777777" w:rsidR="00F87D9A" w:rsidRPr="00CC01C7" w:rsidRDefault="00F87D9A" w:rsidP="00F87D9A">
      <w:pPr>
        <w:ind w:firstLineChars="200" w:firstLine="400"/>
        <w:rPr>
          <w:sz w:val="20"/>
          <w:lang w:val="en-US" w:eastAsia="zh-CN"/>
        </w:rPr>
      </w:pPr>
      <w:r w:rsidRPr="00CC01C7">
        <w:rPr>
          <w:rFonts w:hint="eastAsia"/>
          <w:sz w:val="20"/>
          <w:lang w:val="en-US" w:eastAsia="zh-CN"/>
        </w:rPr>
        <w:t>无线电通信部门的作用是确保所有无线电通信业务，包括卫星业务，合理、公平、有效和经济地使用无线电频谱，并开展没有频率范围限制的研究，在此基础上通过建议书。</w:t>
      </w:r>
    </w:p>
    <w:p w14:paraId="07AB369B" w14:textId="77777777" w:rsidR="00F87D9A" w:rsidRDefault="00F87D9A" w:rsidP="00F87D9A">
      <w:pPr>
        <w:ind w:firstLineChars="200" w:firstLine="400"/>
        <w:rPr>
          <w:sz w:val="20"/>
          <w:lang w:val="en-US" w:eastAsia="zh-CN"/>
        </w:rPr>
      </w:pPr>
      <w:r w:rsidRPr="00CC01C7">
        <w:rPr>
          <w:rFonts w:hint="eastAsia"/>
          <w:sz w:val="20"/>
          <w:lang w:val="en-US" w:eastAsia="zh-CN"/>
        </w:rPr>
        <w:t>无线电通信部门制定规章制度和政策的职能由世界和区域无线电通信大会以及无线电通信全会完成，并得到各研究组的支持。</w:t>
      </w:r>
    </w:p>
    <w:p w14:paraId="4E5A8ACF" w14:textId="77777777" w:rsidR="00F87D9A" w:rsidRPr="00100421" w:rsidRDefault="00F87D9A" w:rsidP="00F87D9A">
      <w:pPr>
        <w:pStyle w:val="Heading1"/>
        <w:jc w:val="center"/>
        <w:rPr>
          <w:szCs w:val="24"/>
          <w:lang w:val="en-US" w:eastAsia="zh-CN"/>
        </w:rPr>
      </w:pPr>
      <w:r w:rsidRPr="00A511E2">
        <w:rPr>
          <w:rFonts w:hint="eastAsia"/>
          <w:szCs w:val="24"/>
          <w:lang w:val="en-US" w:eastAsia="zh-CN"/>
        </w:rPr>
        <w:t>知识产权</w:t>
      </w:r>
    </w:p>
    <w:p w14:paraId="028C1160" w14:textId="77777777" w:rsidR="00F87D9A" w:rsidRDefault="00F87D9A" w:rsidP="00F87D9A">
      <w:pPr>
        <w:tabs>
          <w:tab w:val="clear" w:pos="794"/>
          <w:tab w:val="clear" w:pos="1191"/>
          <w:tab w:val="clear" w:pos="1588"/>
          <w:tab w:val="clear" w:pos="1985"/>
        </w:tabs>
        <w:wordWrap w:val="0"/>
        <w:overflowPunct/>
        <w:topLinePunct/>
        <w:autoSpaceDE/>
        <w:autoSpaceDN/>
        <w:spacing w:before="240"/>
        <w:ind w:firstLineChars="200" w:firstLine="400"/>
        <w:rPr>
          <w:rFonts w:ascii="SimSun" w:hAnsi="SimSun" w:cs="SimSun"/>
          <w:noProof/>
          <w:sz w:val="20"/>
          <w:lang w:val="en-US" w:eastAsia="zh-CN"/>
        </w:rPr>
      </w:pPr>
      <w:r w:rsidRPr="004B2391">
        <w:rPr>
          <w:rFonts w:ascii="SimSun" w:hAnsi="SimSun" w:cs="SimSun" w:hint="eastAsia"/>
          <w:sz w:val="20"/>
          <w:lang w:eastAsia="zh-CN"/>
        </w:rPr>
        <w:t>国际电联提请注意：本建议书的应用或实施可能涉及使用已申报的知识产权。国际电联对无论是其成员还是建议书制定程序之外的其他机构提出的有关已申报的知识产权的证据、有效性或适用性不表示意见。</w:t>
      </w:r>
    </w:p>
    <w:p w14:paraId="5283521C" w14:textId="77777777" w:rsidR="00F87D9A" w:rsidRPr="00100421" w:rsidRDefault="00F87D9A" w:rsidP="00F87D9A">
      <w:pPr>
        <w:tabs>
          <w:tab w:val="clear" w:pos="794"/>
          <w:tab w:val="clear" w:pos="1191"/>
          <w:tab w:val="clear" w:pos="1588"/>
          <w:tab w:val="clear" w:pos="1985"/>
        </w:tabs>
        <w:wordWrap w:val="0"/>
        <w:overflowPunct/>
        <w:topLinePunct/>
        <w:autoSpaceDE/>
        <w:autoSpaceDN/>
        <w:ind w:firstLineChars="200" w:firstLine="400"/>
        <w:rPr>
          <w:rFonts w:ascii="SimSun" w:hAnsi="SimSun" w:cs="SimSun"/>
          <w:noProof/>
          <w:sz w:val="20"/>
          <w:lang w:val="en-US" w:eastAsia="zh-CN"/>
        </w:rPr>
      </w:pPr>
      <w:r w:rsidRPr="004B2391">
        <w:rPr>
          <w:rFonts w:ascii="SimSun" w:hAnsi="SimSun" w:cs="SimSun" w:hint="eastAsia"/>
          <w:sz w:val="20"/>
          <w:lang w:eastAsia="zh-CN"/>
        </w:rPr>
        <w:t>至本建议书批准之日止，国际</w:t>
      </w:r>
      <w:proofErr w:type="gramStart"/>
      <w:r w:rsidRPr="004B2391">
        <w:rPr>
          <w:rFonts w:ascii="SimSun" w:hAnsi="SimSun" w:cs="SimSun" w:hint="eastAsia"/>
          <w:sz w:val="20"/>
          <w:lang w:eastAsia="zh-CN"/>
        </w:rPr>
        <w:t>电联未收到</w:t>
      </w:r>
      <w:proofErr w:type="gramEnd"/>
      <w:r w:rsidRPr="004B2391">
        <w:rPr>
          <w:rFonts w:ascii="SimSun" w:hAnsi="SimSun" w:cs="SimSun" w:hint="eastAsia"/>
          <w:sz w:val="20"/>
          <w:lang w:eastAsia="zh-CN"/>
        </w:rPr>
        <w:t>实施本建议书可能需要的受专利保护的知识产权的通知。</w:t>
      </w:r>
      <w:r w:rsidRPr="00A43A3D">
        <w:rPr>
          <w:rFonts w:ascii="SimSun" w:hAnsi="SimSun" w:cs="SimSun" w:hint="eastAsia"/>
          <w:sz w:val="20"/>
          <w:lang w:eastAsia="zh-CN"/>
        </w:rPr>
        <w:t>但需要提醒实施者注意的是，这可能并非最新信息，因此大力提倡他们通过下列网站查询适当的</w:t>
      </w:r>
      <w:r w:rsidRPr="00DC3F60">
        <w:rPr>
          <w:sz w:val="20"/>
          <w:lang w:eastAsia="zh-CN"/>
        </w:rPr>
        <w:t>ITU-</w:t>
      </w:r>
      <w:r>
        <w:rPr>
          <w:sz w:val="20"/>
          <w:lang w:eastAsia="zh-CN"/>
        </w:rPr>
        <w:t>R</w:t>
      </w:r>
      <w:r>
        <w:rPr>
          <w:rFonts w:hint="eastAsia"/>
          <w:sz w:val="20"/>
          <w:lang w:eastAsia="zh-CN"/>
        </w:rPr>
        <w:t>专利信息：</w:t>
      </w:r>
      <w:r>
        <w:rPr>
          <w:sz w:val="20"/>
          <w:lang w:eastAsia="zh-CN"/>
        </w:rPr>
        <w:br/>
      </w:r>
      <w:hyperlink r:id="rId14" w:history="1">
        <w:r w:rsidRPr="00BE0FA4">
          <w:rPr>
            <w:rStyle w:val="Hyperlink"/>
            <w:sz w:val="20"/>
            <w:lang w:val="en-US" w:eastAsia="zh-CN"/>
          </w:rPr>
          <w:t>https://www.itu.int/en/ITU-R/study-groups/Pages/itu-r-patent-information.aspx</w:t>
        </w:r>
      </w:hyperlink>
      <w:r>
        <w:rPr>
          <w:rFonts w:hint="eastAsia"/>
          <w:sz w:val="20"/>
          <w:lang w:val="en-US" w:eastAsia="zh-CN"/>
        </w:rPr>
        <w:t>。</w:t>
      </w:r>
    </w:p>
    <w:p w14:paraId="12F1EBE5" w14:textId="77777777" w:rsidR="00F87D9A" w:rsidRDefault="00F87D9A" w:rsidP="00F87D9A">
      <w:pPr>
        <w:jc w:val="center"/>
        <w:rPr>
          <w:noProof/>
          <w:sz w:val="22"/>
          <w:lang w:val="en-US" w:eastAsia="zh-CN"/>
        </w:rPr>
      </w:pPr>
    </w:p>
    <w:tbl>
      <w:tblPr>
        <w:tblW w:w="5000" w:type="pct"/>
        <w:jc w:val="center"/>
        <w:tblBorders>
          <w:top w:val="single" w:sz="12" w:space="0" w:color="000080"/>
          <w:left w:val="single" w:sz="12" w:space="0" w:color="000080"/>
          <w:bottom w:val="single" w:sz="12" w:space="0" w:color="000080"/>
          <w:right w:val="single" w:sz="12" w:space="0" w:color="000080"/>
        </w:tblBorders>
        <w:tblLook w:val="04A0" w:firstRow="1" w:lastRow="0" w:firstColumn="1" w:lastColumn="0" w:noHBand="0" w:noVBand="1"/>
      </w:tblPr>
      <w:tblGrid>
        <w:gridCol w:w="1170"/>
        <w:gridCol w:w="8439"/>
      </w:tblGrid>
      <w:tr w:rsidR="00F87D9A" w14:paraId="2E0E394D" w14:textId="77777777" w:rsidTr="004857E1">
        <w:trPr>
          <w:jc w:val="center"/>
        </w:trPr>
        <w:tc>
          <w:tcPr>
            <w:tcW w:w="9360" w:type="dxa"/>
            <w:gridSpan w:val="2"/>
            <w:tcBorders>
              <w:top w:val="single" w:sz="12" w:space="0" w:color="000080"/>
              <w:left w:val="single" w:sz="12" w:space="0" w:color="000080"/>
              <w:bottom w:val="nil"/>
              <w:right w:val="single" w:sz="12" w:space="0" w:color="000080"/>
            </w:tcBorders>
          </w:tcPr>
          <w:p w14:paraId="65F37400" w14:textId="77777777" w:rsidR="00F87D9A" w:rsidRPr="00910F2D" w:rsidRDefault="00F87D9A" w:rsidP="004857E1">
            <w:pPr>
              <w:pStyle w:val="Chaptitle"/>
              <w:rPr>
                <w:noProof/>
                <w:sz w:val="22"/>
                <w:szCs w:val="22"/>
                <w:lang w:eastAsia="zh-CN"/>
              </w:rPr>
            </w:pPr>
            <w:r w:rsidRPr="00910F2D">
              <w:rPr>
                <w:rFonts w:hint="eastAsia"/>
                <w:noProof/>
                <w:sz w:val="22"/>
                <w:szCs w:val="22"/>
                <w:lang w:eastAsia="zh-CN"/>
              </w:rPr>
              <w:t xml:space="preserve">ITU-R </w:t>
            </w:r>
            <w:r w:rsidRPr="00910F2D">
              <w:rPr>
                <w:rFonts w:ascii="SimSun" w:hAnsi="SimSun" w:cs="SimSun" w:hint="eastAsia"/>
                <w:noProof/>
                <w:sz w:val="22"/>
                <w:szCs w:val="22"/>
                <w:lang w:val="en-US" w:eastAsia="zh-CN"/>
              </w:rPr>
              <w:t>建议书系列</w:t>
            </w:r>
          </w:p>
          <w:p w14:paraId="47B60C9A" w14:textId="77777777" w:rsidR="00F87D9A" w:rsidRDefault="00F87D9A" w:rsidP="004857E1">
            <w:pPr>
              <w:pStyle w:val="Tablehead"/>
              <w:tabs>
                <w:tab w:val="clear" w:pos="284"/>
                <w:tab w:val="clear" w:pos="567"/>
                <w:tab w:val="clear" w:pos="851"/>
                <w:tab w:val="clear" w:pos="1134"/>
                <w:tab w:val="clear" w:pos="1418"/>
                <w:tab w:val="clear" w:pos="1701"/>
                <w:tab w:val="left" w:pos="794"/>
                <w:tab w:val="left" w:pos="1191"/>
                <w:tab w:val="left" w:pos="1588"/>
              </w:tabs>
              <w:spacing w:before="120" w:after="60"/>
              <w:rPr>
                <w:bCs/>
                <w:noProof/>
                <w:sz w:val="20"/>
                <w:lang w:eastAsia="zh-CN"/>
              </w:rPr>
            </w:pPr>
            <w:r>
              <w:rPr>
                <w:rFonts w:hint="eastAsia"/>
                <w:b w:val="0"/>
                <w:noProof/>
                <w:sz w:val="20"/>
                <w:lang w:eastAsia="zh-CN"/>
              </w:rPr>
              <w:t>（</w:t>
            </w:r>
            <w:r>
              <w:rPr>
                <w:rFonts w:hint="eastAsia"/>
                <w:b w:val="0"/>
                <w:noProof/>
                <w:sz w:val="20"/>
                <w:lang w:val="en-US" w:eastAsia="zh-CN"/>
              </w:rPr>
              <w:t>可同时在以下网址获得</w:t>
            </w:r>
            <w:r>
              <w:rPr>
                <w:rFonts w:hint="eastAsia"/>
                <w:b w:val="0"/>
                <w:noProof/>
                <w:sz w:val="20"/>
                <w:lang w:eastAsia="zh-CN"/>
              </w:rPr>
              <w:t>：</w:t>
            </w:r>
            <w:hyperlink r:id="rId15" w:history="1">
              <w:r>
                <w:rPr>
                  <w:rStyle w:val="Hyperlink"/>
                  <w:rFonts w:hint="eastAsia"/>
                  <w:b w:val="0"/>
                  <w:bCs/>
                  <w:noProof/>
                  <w:sz w:val="20"/>
                  <w:lang w:eastAsia="zh-CN"/>
                </w:rPr>
                <w:t>https://www.itu.int/publ/R-REC/zh</w:t>
              </w:r>
            </w:hyperlink>
            <w:r>
              <w:rPr>
                <w:rFonts w:hint="eastAsia"/>
                <w:b w:val="0"/>
                <w:noProof/>
                <w:sz w:val="20"/>
                <w:lang w:eastAsia="zh-CN"/>
              </w:rPr>
              <w:t>）</w:t>
            </w:r>
          </w:p>
        </w:tc>
      </w:tr>
      <w:tr w:rsidR="00F87D9A" w14:paraId="4D2FC7FE" w14:textId="77777777" w:rsidTr="004857E1">
        <w:trPr>
          <w:jc w:val="center"/>
        </w:trPr>
        <w:tc>
          <w:tcPr>
            <w:tcW w:w="1140" w:type="dxa"/>
            <w:tcBorders>
              <w:top w:val="nil"/>
              <w:left w:val="single" w:sz="12" w:space="0" w:color="000080"/>
              <w:bottom w:val="nil"/>
              <w:right w:val="nil"/>
            </w:tcBorders>
          </w:tcPr>
          <w:p w14:paraId="72B91224" w14:textId="77777777" w:rsidR="00F87D9A" w:rsidRDefault="00F87D9A" w:rsidP="004857E1">
            <w:pPr>
              <w:spacing w:before="200" w:after="100"/>
              <w:ind w:left="57"/>
              <w:rPr>
                <w:b/>
                <w:bCs/>
                <w:noProof/>
                <w:sz w:val="20"/>
                <w:lang w:val="en-US" w:eastAsia="zh-CN"/>
              </w:rPr>
            </w:pPr>
            <w:r>
              <w:rPr>
                <w:rFonts w:hint="eastAsia"/>
                <w:b/>
                <w:bCs/>
                <w:noProof/>
                <w:sz w:val="20"/>
                <w:lang w:val="en-US" w:eastAsia="zh-CN"/>
              </w:rPr>
              <w:t>系列</w:t>
            </w:r>
          </w:p>
        </w:tc>
        <w:tc>
          <w:tcPr>
            <w:tcW w:w="8220" w:type="dxa"/>
            <w:tcBorders>
              <w:top w:val="nil"/>
              <w:left w:val="nil"/>
              <w:bottom w:val="nil"/>
              <w:right w:val="single" w:sz="12" w:space="0" w:color="000080"/>
            </w:tcBorders>
          </w:tcPr>
          <w:p w14:paraId="40F9E0BF" w14:textId="77777777" w:rsidR="00F87D9A" w:rsidRPr="00863241" w:rsidRDefault="00F87D9A" w:rsidP="004857E1">
            <w:pPr>
              <w:pStyle w:val="Tablehead"/>
              <w:tabs>
                <w:tab w:val="clear" w:pos="284"/>
                <w:tab w:val="clear" w:pos="567"/>
                <w:tab w:val="clear" w:pos="851"/>
                <w:tab w:val="clear" w:pos="1134"/>
                <w:tab w:val="clear" w:pos="1418"/>
                <w:tab w:val="clear" w:pos="1701"/>
                <w:tab w:val="left" w:pos="794"/>
                <w:tab w:val="left" w:pos="1191"/>
                <w:tab w:val="left" w:pos="1588"/>
              </w:tabs>
              <w:spacing w:before="140" w:after="100"/>
              <w:ind w:hanging="1144"/>
              <w:rPr>
                <w:rFonts w:ascii="SimSun" w:hAnsi="SimSun"/>
                <w:bCs/>
                <w:noProof/>
                <w:sz w:val="20"/>
                <w:lang w:val="en-US" w:eastAsia="zh-CN"/>
              </w:rPr>
            </w:pPr>
            <w:r w:rsidRPr="00863241">
              <w:rPr>
                <w:rFonts w:ascii="SimSun" w:hAnsi="SimSun" w:hint="eastAsia"/>
                <w:bCs/>
                <w:noProof/>
                <w:sz w:val="20"/>
                <w:lang w:val="en-US" w:eastAsia="zh-CN"/>
              </w:rPr>
              <w:t>标题</w:t>
            </w:r>
          </w:p>
        </w:tc>
      </w:tr>
      <w:tr w:rsidR="00F87D9A" w14:paraId="060FBB1A" w14:textId="77777777" w:rsidTr="004857E1">
        <w:trPr>
          <w:jc w:val="center"/>
        </w:trPr>
        <w:tc>
          <w:tcPr>
            <w:tcW w:w="1140" w:type="dxa"/>
            <w:tcBorders>
              <w:top w:val="nil"/>
              <w:left w:val="single" w:sz="12" w:space="0" w:color="000080"/>
              <w:bottom w:val="nil"/>
              <w:right w:val="nil"/>
            </w:tcBorders>
          </w:tcPr>
          <w:p w14:paraId="3D18357D" w14:textId="77777777" w:rsidR="00F87D9A" w:rsidRDefault="00F87D9A" w:rsidP="004857E1">
            <w:pPr>
              <w:spacing w:before="30" w:after="30"/>
              <w:ind w:left="57"/>
              <w:jc w:val="left"/>
              <w:rPr>
                <w:b/>
                <w:bCs/>
                <w:noProof/>
                <w:sz w:val="20"/>
                <w:lang w:val="en-US" w:eastAsia="zh-CN"/>
              </w:rPr>
            </w:pPr>
            <w:r w:rsidRPr="00B00E4F">
              <w:rPr>
                <w:rFonts w:hint="eastAsia"/>
                <w:b/>
                <w:bCs/>
                <w:noProof/>
                <w:sz w:val="20"/>
                <w:lang w:val="en-US" w:eastAsia="zh-CN"/>
              </w:rPr>
              <w:t>BO</w:t>
            </w:r>
          </w:p>
        </w:tc>
        <w:tc>
          <w:tcPr>
            <w:tcW w:w="8220" w:type="dxa"/>
            <w:tcBorders>
              <w:top w:val="nil"/>
              <w:left w:val="nil"/>
              <w:bottom w:val="nil"/>
              <w:right w:val="single" w:sz="12" w:space="0" w:color="000080"/>
            </w:tcBorders>
          </w:tcPr>
          <w:p w14:paraId="64C8CA8F" w14:textId="77777777" w:rsidR="00F87D9A" w:rsidRDefault="00F87D9A" w:rsidP="004857E1">
            <w:pPr>
              <w:spacing w:before="30" w:after="30"/>
              <w:jc w:val="left"/>
              <w:rPr>
                <w:b/>
                <w:bCs/>
                <w:noProof/>
                <w:sz w:val="20"/>
                <w:lang w:val="en-US" w:eastAsia="zh-CN"/>
              </w:rPr>
            </w:pPr>
            <w:r w:rsidRPr="00B00E4F">
              <w:rPr>
                <w:rFonts w:hint="eastAsia"/>
                <w:bCs/>
                <w:noProof/>
                <w:sz w:val="20"/>
                <w:lang w:val="en-US" w:eastAsia="zh-CN"/>
              </w:rPr>
              <w:t>卫星传输</w:t>
            </w:r>
          </w:p>
        </w:tc>
      </w:tr>
      <w:tr w:rsidR="00F87D9A" w14:paraId="147BBB63" w14:textId="77777777" w:rsidTr="004857E1">
        <w:trPr>
          <w:jc w:val="center"/>
        </w:trPr>
        <w:tc>
          <w:tcPr>
            <w:tcW w:w="1140" w:type="dxa"/>
            <w:tcBorders>
              <w:top w:val="nil"/>
              <w:left w:val="single" w:sz="12" w:space="0" w:color="000080"/>
              <w:bottom w:val="nil"/>
              <w:right w:val="nil"/>
            </w:tcBorders>
          </w:tcPr>
          <w:p w14:paraId="24897E2F" w14:textId="77777777" w:rsidR="00F87D9A" w:rsidRPr="007F5EA7" w:rsidRDefault="00F87D9A" w:rsidP="004857E1">
            <w:pPr>
              <w:spacing w:before="30" w:after="30"/>
              <w:ind w:left="57"/>
              <w:jc w:val="left"/>
              <w:rPr>
                <w:rFonts w:eastAsia="Times New Roman" w:hAnsi="Times New Roman Bold"/>
                <w:b/>
                <w:sz w:val="20"/>
                <w:lang w:val="en-US"/>
              </w:rPr>
            </w:pPr>
            <w:r w:rsidRPr="007F5EA7">
              <w:rPr>
                <w:rFonts w:eastAsia="Times New Roman" w:hAnsi="Times New Roman Bold" w:hint="eastAsia"/>
                <w:b/>
                <w:sz w:val="20"/>
                <w:lang w:val="en-US"/>
              </w:rPr>
              <w:t>BR</w:t>
            </w:r>
          </w:p>
        </w:tc>
        <w:tc>
          <w:tcPr>
            <w:tcW w:w="8220" w:type="dxa"/>
            <w:tcBorders>
              <w:top w:val="nil"/>
              <w:left w:val="nil"/>
              <w:bottom w:val="nil"/>
              <w:right w:val="single" w:sz="12" w:space="0" w:color="000080"/>
            </w:tcBorders>
          </w:tcPr>
          <w:p w14:paraId="49BA8B38" w14:textId="77777777" w:rsidR="00F87D9A" w:rsidRPr="007F5EA7" w:rsidRDefault="00F87D9A" w:rsidP="004857E1">
            <w:pPr>
              <w:spacing w:before="30" w:after="30"/>
              <w:jc w:val="left"/>
              <w:rPr>
                <w:rFonts w:eastAsia="Times New Roman" w:hAnsi="Times New Roman Bold"/>
                <w:bCs/>
                <w:sz w:val="20"/>
                <w:lang w:val="en-US" w:eastAsia="zh-CN"/>
              </w:rPr>
            </w:pPr>
            <w:r w:rsidRPr="007F5EA7">
              <w:rPr>
                <w:rFonts w:ascii="SimSun" w:hAnsi="SimSun" w:cs="SimSun" w:hint="eastAsia"/>
                <w:bCs/>
                <w:sz w:val="20"/>
                <w:lang w:val="en-US" w:eastAsia="zh-CN"/>
              </w:rPr>
              <w:t>用于制作、存档和播放的记录；用于电视的胶片</w:t>
            </w:r>
          </w:p>
        </w:tc>
      </w:tr>
      <w:tr w:rsidR="00F87D9A" w14:paraId="3AFA20A7" w14:textId="77777777" w:rsidTr="004857E1">
        <w:trPr>
          <w:jc w:val="center"/>
        </w:trPr>
        <w:tc>
          <w:tcPr>
            <w:tcW w:w="1140" w:type="dxa"/>
            <w:tcBorders>
              <w:top w:val="nil"/>
              <w:left w:val="single" w:sz="12" w:space="0" w:color="000080"/>
              <w:bottom w:val="nil"/>
              <w:right w:val="nil"/>
            </w:tcBorders>
            <w:shd w:val="clear" w:color="auto" w:fill="F2F2F2" w:themeFill="background1" w:themeFillShade="F2"/>
          </w:tcPr>
          <w:p w14:paraId="69D088D9" w14:textId="77777777" w:rsidR="00F87D9A" w:rsidRDefault="00F87D9A" w:rsidP="004857E1">
            <w:pPr>
              <w:spacing w:before="30" w:after="30"/>
              <w:ind w:left="57"/>
              <w:jc w:val="left"/>
              <w:rPr>
                <w:b/>
                <w:bCs/>
                <w:noProof/>
                <w:sz w:val="20"/>
                <w:lang w:val="en-US" w:eastAsia="zh-CN"/>
              </w:rPr>
            </w:pPr>
            <w:r w:rsidRPr="007F5EA7">
              <w:rPr>
                <w:rFonts w:eastAsia="Times New Roman" w:hAnsi="Times New Roman Bold" w:hint="eastAsia"/>
                <w:b/>
                <w:color w:val="000080"/>
                <w:sz w:val="20"/>
                <w:lang w:val="en-US"/>
              </w:rPr>
              <w:t>BS</w:t>
            </w:r>
          </w:p>
        </w:tc>
        <w:tc>
          <w:tcPr>
            <w:tcW w:w="8220" w:type="dxa"/>
            <w:tcBorders>
              <w:top w:val="nil"/>
              <w:left w:val="nil"/>
              <w:bottom w:val="nil"/>
              <w:right w:val="single" w:sz="12" w:space="0" w:color="000080"/>
            </w:tcBorders>
            <w:shd w:val="clear" w:color="auto" w:fill="F2F2F2" w:themeFill="background1" w:themeFillShade="F2"/>
          </w:tcPr>
          <w:p w14:paraId="001EDC68" w14:textId="77777777" w:rsidR="00F87D9A" w:rsidRDefault="00F87D9A" w:rsidP="004857E1">
            <w:pPr>
              <w:spacing w:before="30" w:after="30"/>
              <w:jc w:val="left"/>
              <w:rPr>
                <w:bCs/>
                <w:noProof/>
                <w:sz w:val="20"/>
                <w:lang w:val="en-US" w:eastAsia="zh-CN"/>
              </w:rPr>
            </w:pPr>
            <w:r w:rsidRPr="007F5EA7">
              <w:rPr>
                <w:rFonts w:ascii="SimSun" w:hAnsi="SimSun" w:cs="SimSun" w:hint="eastAsia"/>
                <w:b/>
                <w:color w:val="000080"/>
                <w:sz w:val="20"/>
                <w:lang w:val="en-US" w:eastAsia="zh-CN"/>
              </w:rPr>
              <w:t>广播业务（声音）</w:t>
            </w:r>
          </w:p>
        </w:tc>
      </w:tr>
      <w:tr w:rsidR="00F87D9A" w14:paraId="6B3F954C" w14:textId="77777777" w:rsidTr="004857E1">
        <w:trPr>
          <w:jc w:val="center"/>
        </w:trPr>
        <w:tc>
          <w:tcPr>
            <w:tcW w:w="1140" w:type="dxa"/>
            <w:tcBorders>
              <w:top w:val="nil"/>
              <w:left w:val="single" w:sz="12" w:space="0" w:color="000080"/>
              <w:bottom w:val="nil"/>
              <w:right w:val="nil"/>
            </w:tcBorders>
            <w:shd w:val="clear" w:color="auto" w:fill="FFFFFF"/>
          </w:tcPr>
          <w:p w14:paraId="28C37A37"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BT</w:t>
            </w:r>
          </w:p>
        </w:tc>
        <w:tc>
          <w:tcPr>
            <w:tcW w:w="8220" w:type="dxa"/>
            <w:tcBorders>
              <w:top w:val="nil"/>
              <w:left w:val="nil"/>
              <w:bottom w:val="nil"/>
              <w:right w:val="single" w:sz="12" w:space="0" w:color="000080"/>
            </w:tcBorders>
            <w:shd w:val="clear" w:color="auto" w:fill="FFFFFF"/>
          </w:tcPr>
          <w:p w14:paraId="6E346625" w14:textId="77777777" w:rsidR="00F87D9A" w:rsidRDefault="00F87D9A" w:rsidP="004857E1">
            <w:pPr>
              <w:spacing w:before="30" w:after="30"/>
              <w:jc w:val="left"/>
              <w:rPr>
                <w:bCs/>
                <w:noProof/>
                <w:sz w:val="20"/>
                <w:lang w:val="en-US" w:eastAsia="zh-CN"/>
              </w:rPr>
            </w:pPr>
            <w:r>
              <w:rPr>
                <w:rFonts w:hint="eastAsia"/>
                <w:bCs/>
                <w:noProof/>
                <w:sz w:val="20"/>
                <w:lang w:val="en-US" w:eastAsia="zh-CN"/>
              </w:rPr>
              <w:t>广播业务</w:t>
            </w:r>
            <w:r>
              <w:rPr>
                <w:rFonts w:ascii="SimSun" w:hAnsi="SimSun" w:cs="SimSun" w:hint="eastAsia"/>
                <w:bCs/>
                <w:noProof/>
                <w:sz w:val="20"/>
                <w:lang w:val="en-US" w:eastAsia="zh-CN"/>
              </w:rPr>
              <w:t>（</w:t>
            </w:r>
            <w:r>
              <w:rPr>
                <w:rFonts w:hint="eastAsia"/>
                <w:bCs/>
                <w:noProof/>
                <w:sz w:val="20"/>
                <w:lang w:val="en-US" w:eastAsia="zh-CN"/>
              </w:rPr>
              <w:t>电视</w:t>
            </w:r>
            <w:r>
              <w:rPr>
                <w:rFonts w:ascii="SimSun" w:hAnsi="SimSun" w:cs="SimSun" w:hint="eastAsia"/>
                <w:bCs/>
                <w:noProof/>
                <w:sz w:val="20"/>
                <w:lang w:val="en-US" w:eastAsia="zh-CN"/>
              </w:rPr>
              <w:t>）</w:t>
            </w:r>
          </w:p>
        </w:tc>
      </w:tr>
      <w:tr w:rsidR="00F87D9A" w14:paraId="2C7241D4" w14:textId="77777777" w:rsidTr="004857E1">
        <w:trPr>
          <w:jc w:val="center"/>
        </w:trPr>
        <w:tc>
          <w:tcPr>
            <w:tcW w:w="1140" w:type="dxa"/>
            <w:tcBorders>
              <w:top w:val="nil"/>
              <w:left w:val="single" w:sz="12" w:space="0" w:color="000080"/>
              <w:bottom w:val="nil"/>
              <w:right w:val="nil"/>
            </w:tcBorders>
          </w:tcPr>
          <w:p w14:paraId="014F6831" w14:textId="77777777" w:rsidR="00F87D9A" w:rsidRDefault="00F87D9A" w:rsidP="004857E1">
            <w:pPr>
              <w:spacing w:before="30" w:after="30"/>
              <w:ind w:left="57"/>
              <w:jc w:val="left"/>
              <w:rPr>
                <w:b/>
                <w:bCs/>
                <w:noProof/>
                <w:sz w:val="20"/>
                <w:lang w:val="fr-CH" w:eastAsia="zh-CN"/>
              </w:rPr>
            </w:pPr>
            <w:r>
              <w:rPr>
                <w:rFonts w:hint="eastAsia"/>
                <w:b/>
                <w:bCs/>
                <w:noProof/>
                <w:sz w:val="20"/>
                <w:lang w:val="fr-CH" w:eastAsia="zh-CN"/>
              </w:rPr>
              <w:t>F</w:t>
            </w:r>
          </w:p>
        </w:tc>
        <w:tc>
          <w:tcPr>
            <w:tcW w:w="8220" w:type="dxa"/>
            <w:tcBorders>
              <w:top w:val="nil"/>
              <w:left w:val="nil"/>
              <w:bottom w:val="nil"/>
              <w:right w:val="single" w:sz="12" w:space="0" w:color="000080"/>
            </w:tcBorders>
          </w:tcPr>
          <w:p w14:paraId="5E5CE2B6" w14:textId="77777777" w:rsidR="00F87D9A" w:rsidRDefault="00F87D9A" w:rsidP="004857E1">
            <w:pPr>
              <w:pStyle w:val="Tabletext"/>
              <w:tabs>
                <w:tab w:val="clear" w:pos="284"/>
                <w:tab w:val="clear" w:pos="567"/>
                <w:tab w:val="clear" w:pos="851"/>
                <w:tab w:val="clear" w:pos="1134"/>
                <w:tab w:val="clear" w:pos="1418"/>
                <w:tab w:val="clear" w:pos="1701"/>
                <w:tab w:val="left" w:pos="794"/>
                <w:tab w:val="left" w:pos="1191"/>
                <w:tab w:val="left" w:pos="1588"/>
              </w:tabs>
              <w:spacing w:before="30" w:after="30"/>
              <w:rPr>
                <w:noProof/>
                <w:sz w:val="20"/>
                <w:lang w:val="fr-CH" w:eastAsia="zh-CN"/>
              </w:rPr>
            </w:pPr>
            <w:r>
              <w:rPr>
                <w:rFonts w:hint="eastAsia"/>
                <w:noProof/>
                <w:sz w:val="20"/>
                <w:lang w:val="fr-CH" w:eastAsia="zh-CN"/>
              </w:rPr>
              <w:t>固定业务</w:t>
            </w:r>
          </w:p>
        </w:tc>
      </w:tr>
      <w:tr w:rsidR="00F87D9A" w14:paraId="7500F3F2" w14:textId="77777777" w:rsidTr="004857E1">
        <w:trPr>
          <w:jc w:val="center"/>
        </w:trPr>
        <w:tc>
          <w:tcPr>
            <w:tcW w:w="1140" w:type="dxa"/>
            <w:tcBorders>
              <w:top w:val="nil"/>
              <w:left w:val="single" w:sz="12" w:space="0" w:color="000080"/>
              <w:bottom w:val="nil"/>
              <w:right w:val="nil"/>
            </w:tcBorders>
            <w:shd w:val="clear" w:color="auto" w:fill="FFFFFF" w:themeFill="background1"/>
          </w:tcPr>
          <w:p w14:paraId="36541B90" w14:textId="77777777" w:rsidR="00F87D9A" w:rsidRDefault="00F87D9A" w:rsidP="004857E1">
            <w:pPr>
              <w:spacing w:before="30" w:after="30"/>
              <w:ind w:left="57"/>
              <w:jc w:val="left"/>
              <w:rPr>
                <w:noProof/>
                <w:sz w:val="20"/>
                <w:lang w:val="fr-CH" w:eastAsia="zh-CN"/>
              </w:rPr>
            </w:pPr>
            <w:r>
              <w:rPr>
                <w:rFonts w:hint="eastAsia"/>
                <w:b/>
                <w:bCs/>
                <w:noProof/>
                <w:sz w:val="20"/>
                <w:lang w:val="en-US" w:eastAsia="zh-CN"/>
              </w:rPr>
              <w:t>M</w:t>
            </w:r>
          </w:p>
        </w:tc>
        <w:tc>
          <w:tcPr>
            <w:tcW w:w="8220" w:type="dxa"/>
            <w:tcBorders>
              <w:top w:val="nil"/>
              <w:left w:val="nil"/>
              <w:bottom w:val="nil"/>
              <w:right w:val="single" w:sz="12" w:space="0" w:color="000080"/>
            </w:tcBorders>
            <w:shd w:val="clear" w:color="auto" w:fill="FFFFFF" w:themeFill="background1"/>
          </w:tcPr>
          <w:p w14:paraId="53B229F8" w14:textId="77777777" w:rsidR="00F87D9A" w:rsidRDefault="00F87D9A" w:rsidP="004857E1">
            <w:pPr>
              <w:pStyle w:val="Tabletext"/>
              <w:tabs>
                <w:tab w:val="clear" w:pos="284"/>
                <w:tab w:val="clear" w:pos="567"/>
                <w:tab w:val="clear" w:pos="851"/>
                <w:tab w:val="clear" w:pos="1134"/>
                <w:tab w:val="clear" w:pos="1418"/>
                <w:tab w:val="clear" w:pos="1701"/>
                <w:tab w:val="left" w:pos="794"/>
                <w:tab w:val="left" w:pos="1191"/>
                <w:tab w:val="left" w:pos="1588"/>
              </w:tabs>
              <w:spacing w:before="30" w:after="30"/>
              <w:rPr>
                <w:noProof/>
                <w:sz w:val="20"/>
                <w:lang w:val="fr-CH" w:eastAsia="zh-CN"/>
              </w:rPr>
            </w:pPr>
            <w:r>
              <w:rPr>
                <w:rFonts w:hint="eastAsia"/>
                <w:noProof/>
                <w:sz w:val="20"/>
                <w:lang w:val="fr-CH" w:eastAsia="zh-CN"/>
              </w:rPr>
              <w:t>移动、无线电测定、业余无线电以及相关卫星业务</w:t>
            </w:r>
          </w:p>
        </w:tc>
      </w:tr>
      <w:tr w:rsidR="00F87D9A" w14:paraId="6AFE6DF1" w14:textId="77777777" w:rsidTr="004857E1">
        <w:trPr>
          <w:jc w:val="center"/>
        </w:trPr>
        <w:tc>
          <w:tcPr>
            <w:tcW w:w="1140" w:type="dxa"/>
            <w:tcBorders>
              <w:top w:val="nil"/>
              <w:left w:val="single" w:sz="12" w:space="0" w:color="000080"/>
              <w:bottom w:val="nil"/>
              <w:right w:val="nil"/>
            </w:tcBorders>
          </w:tcPr>
          <w:p w14:paraId="409B777C" w14:textId="77777777" w:rsidR="00F87D9A" w:rsidRDefault="00F87D9A" w:rsidP="004857E1">
            <w:pPr>
              <w:spacing w:before="30" w:after="30"/>
              <w:ind w:left="57"/>
              <w:jc w:val="left"/>
              <w:rPr>
                <w:b/>
                <w:bCs/>
                <w:noProof/>
                <w:sz w:val="20"/>
                <w:lang w:val="fr-CH" w:eastAsia="zh-CN"/>
              </w:rPr>
            </w:pPr>
            <w:r>
              <w:rPr>
                <w:rFonts w:hint="eastAsia"/>
                <w:b/>
                <w:bCs/>
                <w:noProof/>
                <w:sz w:val="20"/>
                <w:lang w:val="fr-CH" w:eastAsia="zh-CN"/>
              </w:rPr>
              <w:t>P</w:t>
            </w:r>
          </w:p>
        </w:tc>
        <w:tc>
          <w:tcPr>
            <w:tcW w:w="8220" w:type="dxa"/>
            <w:tcBorders>
              <w:top w:val="nil"/>
              <w:left w:val="nil"/>
              <w:bottom w:val="nil"/>
              <w:right w:val="single" w:sz="12" w:space="0" w:color="000080"/>
            </w:tcBorders>
          </w:tcPr>
          <w:p w14:paraId="2743B188" w14:textId="77777777" w:rsidR="00F87D9A" w:rsidRDefault="00F87D9A" w:rsidP="004857E1">
            <w:pPr>
              <w:spacing w:before="30" w:after="30"/>
              <w:jc w:val="left"/>
              <w:rPr>
                <w:noProof/>
                <w:sz w:val="20"/>
                <w:lang w:val="fr-CH" w:eastAsia="zh-CN"/>
              </w:rPr>
            </w:pPr>
            <w:r>
              <w:rPr>
                <w:rFonts w:hint="eastAsia"/>
                <w:noProof/>
                <w:sz w:val="20"/>
                <w:lang w:val="fr-CH" w:eastAsia="zh-CN"/>
              </w:rPr>
              <w:t>无线电波传播</w:t>
            </w:r>
          </w:p>
        </w:tc>
      </w:tr>
      <w:tr w:rsidR="00F87D9A" w14:paraId="01E50589" w14:textId="77777777" w:rsidTr="004857E1">
        <w:trPr>
          <w:jc w:val="center"/>
        </w:trPr>
        <w:tc>
          <w:tcPr>
            <w:tcW w:w="1140" w:type="dxa"/>
            <w:tcBorders>
              <w:top w:val="nil"/>
              <w:left w:val="single" w:sz="12" w:space="0" w:color="000080"/>
              <w:bottom w:val="nil"/>
              <w:right w:val="nil"/>
            </w:tcBorders>
          </w:tcPr>
          <w:p w14:paraId="3DCCB7F4"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RA</w:t>
            </w:r>
          </w:p>
        </w:tc>
        <w:tc>
          <w:tcPr>
            <w:tcW w:w="8220" w:type="dxa"/>
            <w:tcBorders>
              <w:top w:val="nil"/>
              <w:left w:val="nil"/>
              <w:bottom w:val="nil"/>
              <w:right w:val="single" w:sz="12" w:space="0" w:color="000080"/>
            </w:tcBorders>
          </w:tcPr>
          <w:p w14:paraId="71B9D9CA" w14:textId="77777777" w:rsidR="00F87D9A" w:rsidRDefault="00F87D9A" w:rsidP="004857E1">
            <w:pPr>
              <w:pStyle w:val="Tabletext"/>
              <w:tabs>
                <w:tab w:val="clear" w:pos="284"/>
                <w:tab w:val="clear" w:pos="567"/>
                <w:tab w:val="clear" w:pos="851"/>
                <w:tab w:val="clear" w:pos="1134"/>
                <w:tab w:val="clear" w:pos="1418"/>
                <w:tab w:val="clear" w:pos="1701"/>
                <w:tab w:val="left" w:pos="794"/>
                <w:tab w:val="left" w:pos="1191"/>
                <w:tab w:val="left" w:pos="1588"/>
              </w:tabs>
              <w:spacing w:before="30" w:after="30"/>
              <w:rPr>
                <w:noProof/>
                <w:sz w:val="20"/>
                <w:lang w:val="en-US" w:eastAsia="zh-CN"/>
              </w:rPr>
            </w:pPr>
            <w:r>
              <w:rPr>
                <w:rFonts w:hint="eastAsia"/>
                <w:noProof/>
                <w:sz w:val="20"/>
                <w:lang w:val="en-US" w:eastAsia="zh-CN"/>
              </w:rPr>
              <w:t>射电天文</w:t>
            </w:r>
          </w:p>
        </w:tc>
      </w:tr>
      <w:tr w:rsidR="00F87D9A" w14:paraId="0BD6D257" w14:textId="77777777" w:rsidTr="004857E1">
        <w:trPr>
          <w:jc w:val="center"/>
        </w:trPr>
        <w:tc>
          <w:tcPr>
            <w:tcW w:w="1140" w:type="dxa"/>
            <w:tcBorders>
              <w:top w:val="nil"/>
              <w:left w:val="single" w:sz="12" w:space="0" w:color="000080"/>
              <w:bottom w:val="nil"/>
              <w:right w:val="nil"/>
            </w:tcBorders>
          </w:tcPr>
          <w:p w14:paraId="4A1202A7"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RS</w:t>
            </w:r>
          </w:p>
        </w:tc>
        <w:tc>
          <w:tcPr>
            <w:tcW w:w="8220" w:type="dxa"/>
            <w:tcBorders>
              <w:top w:val="nil"/>
              <w:left w:val="nil"/>
              <w:bottom w:val="nil"/>
              <w:right w:val="single" w:sz="12" w:space="0" w:color="000080"/>
            </w:tcBorders>
          </w:tcPr>
          <w:p w14:paraId="2FFCAF1E" w14:textId="77777777" w:rsidR="00F87D9A" w:rsidRDefault="00F87D9A" w:rsidP="004857E1">
            <w:pPr>
              <w:pStyle w:val="Tabletext"/>
              <w:tabs>
                <w:tab w:val="clear" w:pos="284"/>
                <w:tab w:val="clear" w:pos="567"/>
                <w:tab w:val="clear" w:pos="851"/>
                <w:tab w:val="clear" w:pos="1134"/>
                <w:tab w:val="clear" w:pos="1418"/>
                <w:tab w:val="clear" w:pos="1701"/>
                <w:tab w:val="left" w:pos="794"/>
                <w:tab w:val="left" w:pos="1191"/>
                <w:tab w:val="left" w:pos="1588"/>
              </w:tabs>
              <w:spacing w:before="30" w:after="30"/>
              <w:rPr>
                <w:noProof/>
                <w:sz w:val="20"/>
                <w:lang w:val="en-US" w:eastAsia="zh-CN"/>
              </w:rPr>
            </w:pPr>
            <w:r>
              <w:rPr>
                <w:rFonts w:hint="eastAsia"/>
                <w:noProof/>
                <w:sz w:val="20"/>
                <w:lang w:val="en-US" w:eastAsia="zh-CN"/>
              </w:rPr>
              <w:t>遥感系统</w:t>
            </w:r>
          </w:p>
        </w:tc>
      </w:tr>
      <w:tr w:rsidR="00F87D9A" w14:paraId="4444498E" w14:textId="77777777" w:rsidTr="004857E1">
        <w:trPr>
          <w:jc w:val="center"/>
        </w:trPr>
        <w:tc>
          <w:tcPr>
            <w:tcW w:w="1140" w:type="dxa"/>
            <w:tcBorders>
              <w:top w:val="nil"/>
              <w:left w:val="single" w:sz="12" w:space="0" w:color="000080"/>
              <w:bottom w:val="nil"/>
              <w:right w:val="nil"/>
            </w:tcBorders>
          </w:tcPr>
          <w:p w14:paraId="4B500F2C"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S</w:t>
            </w:r>
          </w:p>
        </w:tc>
        <w:tc>
          <w:tcPr>
            <w:tcW w:w="8220" w:type="dxa"/>
            <w:tcBorders>
              <w:top w:val="nil"/>
              <w:left w:val="nil"/>
              <w:bottom w:val="nil"/>
              <w:right w:val="single" w:sz="12" w:space="0" w:color="000080"/>
            </w:tcBorders>
          </w:tcPr>
          <w:p w14:paraId="5962F455" w14:textId="77777777" w:rsidR="00F87D9A" w:rsidRDefault="00F87D9A" w:rsidP="004857E1">
            <w:pPr>
              <w:spacing w:before="30" w:after="30"/>
              <w:jc w:val="left"/>
              <w:rPr>
                <w:noProof/>
                <w:sz w:val="20"/>
                <w:lang w:val="en-US" w:eastAsia="zh-CN"/>
              </w:rPr>
            </w:pPr>
            <w:r>
              <w:rPr>
                <w:rFonts w:hint="eastAsia"/>
                <w:noProof/>
                <w:sz w:val="20"/>
                <w:lang w:val="en-US" w:eastAsia="zh-CN"/>
              </w:rPr>
              <w:t>卫星固定业务</w:t>
            </w:r>
          </w:p>
        </w:tc>
      </w:tr>
      <w:tr w:rsidR="00F87D9A" w14:paraId="0C102958" w14:textId="77777777" w:rsidTr="004857E1">
        <w:trPr>
          <w:jc w:val="center"/>
        </w:trPr>
        <w:tc>
          <w:tcPr>
            <w:tcW w:w="1140" w:type="dxa"/>
            <w:tcBorders>
              <w:top w:val="nil"/>
              <w:left w:val="single" w:sz="12" w:space="0" w:color="000080"/>
              <w:bottom w:val="nil"/>
              <w:right w:val="nil"/>
            </w:tcBorders>
          </w:tcPr>
          <w:p w14:paraId="0AC69CEA" w14:textId="77777777" w:rsidR="00F87D9A" w:rsidRPr="00F93A0E" w:rsidRDefault="00F87D9A" w:rsidP="004857E1">
            <w:pPr>
              <w:spacing w:before="30" w:after="30"/>
              <w:ind w:left="57"/>
              <w:jc w:val="left"/>
              <w:rPr>
                <w:b/>
                <w:bCs/>
                <w:noProof/>
                <w:sz w:val="20"/>
                <w:lang w:val="en-US" w:eastAsia="zh-CN"/>
              </w:rPr>
            </w:pPr>
            <w:r w:rsidRPr="00F93A0E">
              <w:rPr>
                <w:rFonts w:hint="eastAsia"/>
                <w:b/>
                <w:bCs/>
                <w:noProof/>
                <w:sz w:val="20"/>
                <w:lang w:val="en-US" w:eastAsia="zh-CN"/>
              </w:rPr>
              <w:t>SA</w:t>
            </w:r>
          </w:p>
        </w:tc>
        <w:tc>
          <w:tcPr>
            <w:tcW w:w="8220" w:type="dxa"/>
            <w:tcBorders>
              <w:top w:val="nil"/>
              <w:left w:val="nil"/>
              <w:bottom w:val="nil"/>
              <w:right w:val="single" w:sz="12" w:space="0" w:color="000080"/>
            </w:tcBorders>
          </w:tcPr>
          <w:p w14:paraId="007E65B3" w14:textId="77777777" w:rsidR="00F87D9A" w:rsidRPr="00B00E4F" w:rsidRDefault="00F87D9A" w:rsidP="004857E1">
            <w:pPr>
              <w:spacing w:before="30" w:after="30"/>
              <w:jc w:val="left"/>
              <w:rPr>
                <w:noProof/>
                <w:sz w:val="20"/>
                <w:lang w:val="en-US" w:eastAsia="zh-CN"/>
              </w:rPr>
            </w:pPr>
            <w:r w:rsidRPr="00B00E4F">
              <w:rPr>
                <w:rFonts w:hint="eastAsia"/>
                <w:noProof/>
                <w:sz w:val="20"/>
                <w:lang w:val="en-US" w:eastAsia="zh-CN"/>
              </w:rPr>
              <w:t>空间应用和气象</w:t>
            </w:r>
          </w:p>
        </w:tc>
      </w:tr>
      <w:tr w:rsidR="00F87D9A" w14:paraId="1B901EE9" w14:textId="77777777" w:rsidTr="004857E1">
        <w:trPr>
          <w:jc w:val="center"/>
        </w:trPr>
        <w:tc>
          <w:tcPr>
            <w:tcW w:w="1140" w:type="dxa"/>
            <w:tcBorders>
              <w:top w:val="nil"/>
              <w:left w:val="single" w:sz="12" w:space="0" w:color="000080"/>
              <w:bottom w:val="nil"/>
              <w:right w:val="nil"/>
            </w:tcBorders>
          </w:tcPr>
          <w:p w14:paraId="630ED9FA"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SF</w:t>
            </w:r>
          </w:p>
        </w:tc>
        <w:tc>
          <w:tcPr>
            <w:tcW w:w="8220" w:type="dxa"/>
            <w:tcBorders>
              <w:top w:val="nil"/>
              <w:left w:val="nil"/>
              <w:bottom w:val="nil"/>
              <w:right w:val="single" w:sz="12" w:space="0" w:color="000080"/>
            </w:tcBorders>
          </w:tcPr>
          <w:p w14:paraId="4BCD3C53" w14:textId="77777777" w:rsidR="00F87D9A" w:rsidRDefault="00F87D9A" w:rsidP="004857E1">
            <w:pPr>
              <w:spacing w:before="30" w:after="30"/>
              <w:jc w:val="left"/>
              <w:rPr>
                <w:noProof/>
                <w:sz w:val="20"/>
                <w:lang w:val="en-US" w:eastAsia="zh-CN"/>
              </w:rPr>
            </w:pPr>
            <w:r>
              <w:rPr>
                <w:rFonts w:hint="eastAsia"/>
                <w:noProof/>
                <w:sz w:val="20"/>
                <w:lang w:val="en-US" w:eastAsia="zh-CN"/>
              </w:rPr>
              <w:t>卫星固定和固定业务系统之间频率共用和协调</w:t>
            </w:r>
          </w:p>
        </w:tc>
      </w:tr>
      <w:tr w:rsidR="00F87D9A" w14:paraId="01FF61B2" w14:textId="77777777" w:rsidTr="004857E1">
        <w:trPr>
          <w:jc w:val="center"/>
        </w:trPr>
        <w:tc>
          <w:tcPr>
            <w:tcW w:w="1140" w:type="dxa"/>
            <w:tcBorders>
              <w:top w:val="nil"/>
              <w:left w:val="single" w:sz="12" w:space="0" w:color="000080"/>
              <w:bottom w:val="nil"/>
              <w:right w:val="nil"/>
            </w:tcBorders>
            <w:shd w:val="clear" w:color="auto" w:fill="FFFFFF"/>
          </w:tcPr>
          <w:p w14:paraId="02FE938F" w14:textId="77777777" w:rsidR="00F87D9A" w:rsidRPr="0069010E" w:rsidRDefault="00F87D9A" w:rsidP="004857E1">
            <w:pPr>
              <w:spacing w:before="30" w:after="30"/>
              <w:ind w:left="57"/>
              <w:jc w:val="left"/>
              <w:rPr>
                <w:b/>
                <w:bCs/>
                <w:noProof/>
                <w:sz w:val="20"/>
                <w:lang w:val="en-US" w:eastAsia="zh-CN"/>
              </w:rPr>
            </w:pPr>
            <w:r w:rsidRPr="0069010E">
              <w:rPr>
                <w:rFonts w:hint="eastAsia"/>
                <w:b/>
                <w:bCs/>
                <w:noProof/>
                <w:sz w:val="20"/>
                <w:lang w:val="en-US" w:eastAsia="zh-CN"/>
              </w:rPr>
              <w:t>SM</w:t>
            </w:r>
          </w:p>
        </w:tc>
        <w:tc>
          <w:tcPr>
            <w:tcW w:w="8220" w:type="dxa"/>
            <w:tcBorders>
              <w:top w:val="nil"/>
              <w:left w:val="nil"/>
              <w:bottom w:val="nil"/>
              <w:right w:val="single" w:sz="12" w:space="0" w:color="000080"/>
            </w:tcBorders>
            <w:shd w:val="clear" w:color="auto" w:fill="FFFFFF"/>
          </w:tcPr>
          <w:p w14:paraId="7B6F904A" w14:textId="77777777" w:rsidR="00F87D9A" w:rsidRDefault="00F87D9A" w:rsidP="004857E1">
            <w:pPr>
              <w:spacing w:before="30" w:after="30"/>
              <w:jc w:val="left"/>
              <w:rPr>
                <w:noProof/>
                <w:sz w:val="20"/>
                <w:lang w:val="en-US" w:eastAsia="zh-CN"/>
              </w:rPr>
            </w:pPr>
            <w:r>
              <w:rPr>
                <w:rFonts w:hint="eastAsia"/>
                <w:noProof/>
                <w:sz w:val="20"/>
                <w:lang w:val="en-US" w:eastAsia="zh-CN"/>
              </w:rPr>
              <w:t>频谱管理</w:t>
            </w:r>
          </w:p>
        </w:tc>
      </w:tr>
      <w:tr w:rsidR="00F87D9A" w14:paraId="38CFF3DE" w14:textId="77777777" w:rsidTr="004857E1">
        <w:trPr>
          <w:jc w:val="center"/>
        </w:trPr>
        <w:tc>
          <w:tcPr>
            <w:tcW w:w="1140" w:type="dxa"/>
            <w:tcBorders>
              <w:top w:val="nil"/>
              <w:left w:val="single" w:sz="12" w:space="0" w:color="000080"/>
              <w:bottom w:val="nil"/>
              <w:right w:val="nil"/>
            </w:tcBorders>
            <w:shd w:val="clear" w:color="auto" w:fill="FFFFFF"/>
          </w:tcPr>
          <w:p w14:paraId="3D53A8FB"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SNG</w:t>
            </w:r>
          </w:p>
        </w:tc>
        <w:tc>
          <w:tcPr>
            <w:tcW w:w="8220" w:type="dxa"/>
            <w:tcBorders>
              <w:top w:val="nil"/>
              <w:left w:val="nil"/>
              <w:bottom w:val="nil"/>
              <w:right w:val="single" w:sz="12" w:space="0" w:color="000080"/>
            </w:tcBorders>
            <w:shd w:val="clear" w:color="auto" w:fill="FFFFFF"/>
          </w:tcPr>
          <w:p w14:paraId="4D866B51" w14:textId="77777777" w:rsidR="00F87D9A" w:rsidRDefault="00F87D9A" w:rsidP="004857E1">
            <w:pPr>
              <w:spacing w:before="30" w:after="30"/>
              <w:jc w:val="left"/>
              <w:rPr>
                <w:noProof/>
                <w:sz w:val="20"/>
                <w:lang w:val="en-US" w:eastAsia="zh-CN"/>
              </w:rPr>
            </w:pPr>
            <w:r>
              <w:rPr>
                <w:rFonts w:hint="eastAsia"/>
                <w:noProof/>
                <w:sz w:val="20"/>
                <w:lang w:val="en-US" w:eastAsia="zh-CN"/>
              </w:rPr>
              <w:t>卫星新闻采集</w:t>
            </w:r>
          </w:p>
        </w:tc>
      </w:tr>
      <w:tr w:rsidR="00F87D9A" w14:paraId="214458CD" w14:textId="77777777" w:rsidTr="004857E1">
        <w:trPr>
          <w:jc w:val="center"/>
        </w:trPr>
        <w:tc>
          <w:tcPr>
            <w:tcW w:w="1140" w:type="dxa"/>
            <w:tcBorders>
              <w:top w:val="nil"/>
              <w:left w:val="single" w:sz="12" w:space="0" w:color="000080"/>
              <w:bottom w:val="nil"/>
              <w:right w:val="nil"/>
            </w:tcBorders>
            <w:shd w:val="clear" w:color="auto" w:fill="FFFFFF"/>
          </w:tcPr>
          <w:p w14:paraId="1CCB65A4"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TF</w:t>
            </w:r>
          </w:p>
        </w:tc>
        <w:tc>
          <w:tcPr>
            <w:tcW w:w="8220" w:type="dxa"/>
            <w:tcBorders>
              <w:top w:val="nil"/>
              <w:left w:val="nil"/>
              <w:bottom w:val="nil"/>
              <w:right w:val="single" w:sz="12" w:space="0" w:color="000080"/>
            </w:tcBorders>
            <w:shd w:val="clear" w:color="auto" w:fill="FFFFFF"/>
          </w:tcPr>
          <w:p w14:paraId="4206FDD3" w14:textId="77777777" w:rsidR="00F87D9A" w:rsidRDefault="00F87D9A" w:rsidP="004857E1">
            <w:pPr>
              <w:spacing w:before="30" w:after="30"/>
              <w:jc w:val="left"/>
              <w:rPr>
                <w:noProof/>
                <w:sz w:val="20"/>
                <w:lang w:val="en-US" w:eastAsia="zh-CN"/>
              </w:rPr>
            </w:pPr>
            <w:r>
              <w:rPr>
                <w:rFonts w:hint="eastAsia"/>
                <w:noProof/>
                <w:sz w:val="20"/>
                <w:lang w:val="en-US" w:eastAsia="zh-CN"/>
              </w:rPr>
              <w:t>时间信号和标准频率发射</w:t>
            </w:r>
          </w:p>
        </w:tc>
      </w:tr>
      <w:tr w:rsidR="00F87D9A" w14:paraId="2CF33B8B" w14:textId="77777777" w:rsidTr="004857E1">
        <w:trPr>
          <w:jc w:val="center"/>
        </w:trPr>
        <w:tc>
          <w:tcPr>
            <w:tcW w:w="1140" w:type="dxa"/>
            <w:tcBorders>
              <w:top w:val="nil"/>
              <w:left w:val="single" w:sz="12" w:space="0" w:color="000080"/>
              <w:bottom w:val="single" w:sz="12" w:space="0" w:color="000080"/>
              <w:right w:val="nil"/>
            </w:tcBorders>
            <w:shd w:val="clear" w:color="auto" w:fill="FFFFFF"/>
          </w:tcPr>
          <w:p w14:paraId="560F7F72" w14:textId="77777777" w:rsidR="00F87D9A" w:rsidRDefault="00F87D9A" w:rsidP="004857E1">
            <w:pPr>
              <w:spacing w:before="30" w:after="30"/>
              <w:ind w:left="57"/>
              <w:jc w:val="left"/>
              <w:rPr>
                <w:b/>
                <w:bCs/>
                <w:noProof/>
                <w:sz w:val="20"/>
                <w:lang w:val="en-US" w:eastAsia="zh-CN"/>
              </w:rPr>
            </w:pPr>
            <w:r>
              <w:rPr>
                <w:rFonts w:hint="eastAsia"/>
                <w:b/>
                <w:bCs/>
                <w:noProof/>
                <w:sz w:val="20"/>
                <w:lang w:val="en-US" w:eastAsia="zh-CN"/>
              </w:rPr>
              <w:t>V</w:t>
            </w:r>
          </w:p>
        </w:tc>
        <w:tc>
          <w:tcPr>
            <w:tcW w:w="8220" w:type="dxa"/>
            <w:tcBorders>
              <w:top w:val="nil"/>
              <w:left w:val="nil"/>
              <w:bottom w:val="single" w:sz="12" w:space="0" w:color="000080"/>
              <w:right w:val="single" w:sz="12" w:space="0" w:color="000080"/>
            </w:tcBorders>
            <w:shd w:val="clear" w:color="auto" w:fill="FFFFFF"/>
          </w:tcPr>
          <w:p w14:paraId="2B99237D" w14:textId="77777777" w:rsidR="00F87D9A" w:rsidRDefault="00F87D9A" w:rsidP="004857E1">
            <w:pPr>
              <w:spacing w:before="30" w:after="30"/>
              <w:jc w:val="left"/>
              <w:rPr>
                <w:noProof/>
                <w:sz w:val="20"/>
                <w:lang w:val="en-US" w:eastAsia="zh-CN"/>
              </w:rPr>
            </w:pPr>
            <w:r>
              <w:rPr>
                <w:rFonts w:hint="eastAsia"/>
                <w:noProof/>
                <w:sz w:val="20"/>
                <w:lang w:val="en-US" w:eastAsia="zh-CN"/>
              </w:rPr>
              <w:t>词汇和相关课题</w:t>
            </w:r>
          </w:p>
        </w:tc>
      </w:tr>
    </w:tbl>
    <w:p w14:paraId="0A4001C4" w14:textId="77777777" w:rsidR="00F87D9A" w:rsidRDefault="00F87D9A" w:rsidP="00F87D9A">
      <w:pPr>
        <w:spacing w:before="30" w:after="30"/>
        <w:jc w:val="center"/>
        <w:rPr>
          <w:noProof/>
          <w:sz w:val="20"/>
          <w:lang w:val="en-US" w:eastAsia="zh-CN"/>
        </w:rPr>
      </w:pPr>
    </w:p>
    <w:tbl>
      <w:tblPr>
        <w:tblW w:w="5000" w:type="pct"/>
        <w:jc w:val="center"/>
        <w:tblBorders>
          <w:top w:val="single" w:sz="12" w:space="0" w:color="000080"/>
          <w:left w:val="single" w:sz="12" w:space="0" w:color="000080"/>
          <w:bottom w:val="single" w:sz="12" w:space="0" w:color="000080"/>
          <w:right w:val="single" w:sz="12" w:space="0" w:color="000080"/>
        </w:tblBorders>
        <w:tblLook w:val="04A0" w:firstRow="1" w:lastRow="0" w:firstColumn="1" w:lastColumn="0" w:noHBand="0" w:noVBand="1"/>
      </w:tblPr>
      <w:tblGrid>
        <w:gridCol w:w="9609"/>
      </w:tblGrid>
      <w:tr w:rsidR="00F87D9A" w14:paraId="43C5DBA2" w14:textId="77777777" w:rsidTr="004857E1">
        <w:trPr>
          <w:jc w:val="center"/>
        </w:trPr>
        <w:tc>
          <w:tcPr>
            <w:tcW w:w="9321" w:type="dxa"/>
          </w:tcPr>
          <w:p w14:paraId="54906D81" w14:textId="77777777" w:rsidR="00F87D9A" w:rsidRDefault="00F87D9A" w:rsidP="004857E1">
            <w:pPr>
              <w:spacing w:after="120"/>
              <w:jc w:val="left"/>
              <w:rPr>
                <w:noProof/>
                <w:sz w:val="20"/>
                <w:lang w:val="en-US" w:eastAsia="zh-CN"/>
              </w:rPr>
            </w:pPr>
            <w:r>
              <w:rPr>
                <w:rFonts w:eastAsia="STKaiti" w:hAnsi="STKaiti" w:hint="eastAsia"/>
                <w:b/>
                <w:iCs/>
                <w:smallCaps/>
                <w:noProof/>
                <w:sz w:val="20"/>
                <w:lang w:val="en-US" w:eastAsia="zh-CN"/>
              </w:rPr>
              <w:t>注</w:t>
            </w:r>
            <w:r>
              <w:rPr>
                <w:rFonts w:eastAsia="STKaiti" w:hAnsi="STKaiti" w:hint="eastAsia"/>
                <w:iCs/>
                <w:smallCaps/>
                <w:noProof/>
                <w:sz w:val="20"/>
                <w:lang w:val="en-US" w:eastAsia="zh-CN"/>
              </w:rPr>
              <w:t>：本</w:t>
            </w:r>
            <w:r>
              <w:rPr>
                <w:rFonts w:eastAsia="STKaiti" w:hint="eastAsia"/>
                <w:bCs/>
                <w:iCs/>
                <w:smallCaps/>
                <w:noProof/>
                <w:sz w:val="20"/>
                <w:lang w:val="en-US" w:eastAsia="zh-CN"/>
              </w:rPr>
              <w:t>ITU-R</w:t>
            </w:r>
            <w:r>
              <w:rPr>
                <w:rFonts w:eastAsia="STKaiti" w:hAnsi="STKaiti" w:hint="eastAsia"/>
                <w:bCs/>
                <w:iCs/>
                <w:smallCaps/>
                <w:noProof/>
                <w:sz w:val="20"/>
                <w:lang w:val="en-US" w:eastAsia="zh-CN"/>
              </w:rPr>
              <w:t>建议书英文版已按</w:t>
            </w:r>
            <w:r>
              <w:rPr>
                <w:rFonts w:eastAsia="STKaiti" w:hint="eastAsia"/>
                <w:bCs/>
                <w:iCs/>
                <w:smallCaps/>
                <w:noProof/>
                <w:sz w:val="20"/>
                <w:lang w:val="en-US" w:eastAsia="zh-CN"/>
              </w:rPr>
              <w:t>ITU-R</w:t>
            </w:r>
            <w:r>
              <w:rPr>
                <w:rFonts w:eastAsia="STKaiti" w:hAnsi="STKaiti" w:hint="eastAsia"/>
                <w:bCs/>
                <w:iCs/>
                <w:smallCaps/>
                <w:noProof/>
                <w:sz w:val="20"/>
                <w:lang w:val="en-US" w:eastAsia="zh-CN"/>
              </w:rPr>
              <w:t>第</w:t>
            </w:r>
            <w:r>
              <w:rPr>
                <w:rFonts w:eastAsia="STKaiti" w:hint="eastAsia"/>
                <w:bCs/>
                <w:iCs/>
                <w:smallCaps/>
                <w:noProof/>
                <w:sz w:val="20"/>
                <w:lang w:val="en-US" w:eastAsia="zh-CN"/>
              </w:rPr>
              <w:t>1</w:t>
            </w:r>
            <w:r>
              <w:rPr>
                <w:rFonts w:eastAsia="STKaiti" w:hAnsi="STKaiti" w:hint="eastAsia"/>
                <w:bCs/>
                <w:iCs/>
                <w:smallCaps/>
                <w:noProof/>
                <w:sz w:val="20"/>
                <w:lang w:val="en-US" w:eastAsia="zh-CN"/>
              </w:rPr>
              <w:t>号决议规定的程序批准。</w:t>
            </w:r>
          </w:p>
        </w:tc>
      </w:tr>
    </w:tbl>
    <w:p w14:paraId="1887B3AA" w14:textId="77777777" w:rsidR="00F87D9A" w:rsidRDefault="00F87D9A" w:rsidP="00F87D9A">
      <w:pPr>
        <w:spacing w:before="0"/>
        <w:jc w:val="center"/>
        <w:rPr>
          <w:sz w:val="22"/>
          <w:lang w:val="en-US" w:eastAsia="zh-CN"/>
        </w:rPr>
      </w:pPr>
    </w:p>
    <w:p w14:paraId="2904441F" w14:textId="77777777" w:rsidR="00F87D9A" w:rsidRDefault="00F87D9A" w:rsidP="00F87D9A">
      <w:pPr>
        <w:spacing w:before="240"/>
        <w:jc w:val="right"/>
        <w:rPr>
          <w:rFonts w:eastAsia="STKaiti"/>
          <w:iCs/>
          <w:noProof/>
          <w:sz w:val="20"/>
          <w:lang w:val="en-US" w:eastAsia="zh-CN"/>
        </w:rPr>
      </w:pPr>
      <w:r>
        <w:rPr>
          <w:rFonts w:eastAsia="STKaiti" w:hAnsi="STKaiti" w:hint="eastAsia"/>
          <w:iCs/>
          <w:noProof/>
          <w:sz w:val="20"/>
          <w:lang w:val="en-US" w:eastAsia="zh-CN"/>
        </w:rPr>
        <w:t>电子出版物</w:t>
      </w:r>
    </w:p>
    <w:p w14:paraId="23B6180E" w14:textId="77777777" w:rsidR="00F87D9A" w:rsidRPr="00100421" w:rsidRDefault="00F87D9A" w:rsidP="00F87D9A">
      <w:pPr>
        <w:spacing w:before="0"/>
        <w:jc w:val="right"/>
        <w:rPr>
          <w:sz w:val="20"/>
          <w:lang w:val="en-US" w:eastAsia="zh-CN"/>
        </w:rPr>
      </w:pPr>
      <w:r>
        <w:rPr>
          <w:rFonts w:hint="eastAsia"/>
          <w:noProof/>
          <w:sz w:val="20"/>
          <w:lang w:val="en-US" w:eastAsia="zh-CN"/>
        </w:rPr>
        <w:t>2026</w:t>
      </w:r>
      <w:r>
        <w:rPr>
          <w:rFonts w:hint="eastAsia"/>
          <w:noProof/>
          <w:sz w:val="20"/>
          <w:lang w:val="en-US" w:eastAsia="zh-CN"/>
        </w:rPr>
        <w:t>年，日内瓦</w:t>
      </w:r>
    </w:p>
    <w:p w14:paraId="1BC58CCE" w14:textId="77777777" w:rsidR="00F87D9A" w:rsidRPr="00470E28" w:rsidRDefault="00F87D9A" w:rsidP="00F87D9A">
      <w:pPr>
        <w:jc w:val="center"/>
        <w:rPr>
          <w:sz w:val="20"/>
          <w:lang w:val="en-US" w:eastAsia="zh-CN"/>
        </w:rPr>
      </w:pPr>
      <w:r>
        <w:rPr>
          <w:rFonts w:hint="eastAsia"/>
          <w:noProof/>
          <w:sz w:val="20"/>
          <w:lang w:val="en-US" w:eastAsia="zh-CN"/>
        </w:rPr>
        <w:sym w:font="Symbol" w:char="F0E3"/>
      </w:r>
      <w:r>
        <w:rPr>
          <w:rFonts w:hint="eastAsia"/>
          <w:noProof/>
          <w:sz w:val="20"/>
          <w:lang w:val="en-US" w:eastAsia="zh-CN"/>
        </w:rPr>
        <w:t xml:space="preserve"> </w:t>
      </w:r>
      <w:r>
        <w:rPr>
          <w:rFonts w:hint="eastAsia"/>
          <w:noProof/>
          <w:sz w:val="20"/>
          <w:lang w:val="en-US" w:eastAsia="zh-CN"/>
        </w:rPr>
        <w:t>国际电联</w:t>
      </w:r>
      <w:r>
        <w:rPr>
          <w:rFonts w:hint="eastAsia"/>
          <w:noProof/>
          <w:sz w:val="20"/>
          <w:lang w:val="en-US" w:eastAsia="zh-CN"/>
        </w:rPr>
        <w:t xml:space="preserve"> 2026</w:t>
      </w:r>
    </w:p>
    <w:p w14:paraId="7A210B92" w14:textId="04B78BC3" w:rsidR="00F335DC" w:rsidRPr="006E065E" w:rsidRDefault="00F87D9A" w:rsidP="00F87D9A">
      <w:pPr>
        <w:spacing w:before="160"/>
        <w:rPr>
          <w:i/>
          <w:sz w:val="20"/>
          <w:lang w:eastAsia="zh-CN"/>
        </w:rPr>
        <w:sectPr w:rsidR="00F335DC" w:rsidRPr="006E065E" w:rsidSect="007371F8">
          <w:headerReference w:type="even" r:id="rId16"/>
          <w:headerReference w:type="default" r:id="rId17"/>
          <w:pgSz w:w="11907" w:h="16834" w:code="9"/>
          <w:pgMar w:top="1418" w:right="1134" w:bottom="1134" w:left="1134" w:header="720" w:footer="482" w:gutter="0"/>
          <w:paperSrc w:first="15" w:other="15"/>
          <w:pgNumType w:fmt="lowerRoman" w:start="2"/>
          <w:cols w:space="720"/>
        </w:sectPr>
      </w:pPr>
      <w:r>
        <w:rPr>
          <w:rFonts w:hint="eastAsia"/>
          <w:noProof/>
          <w:sz w:val="18"/>
          <w:szCs w:val="18"/>
          <w:lang w:eastAsia="zh-CN"/>
        </w:rPr>
        <w:t>版权所有。未经国际电联书面许可，不得以任何手段翻印本出版物的任何部分。</w:t>
      </w:r>
    </w:p>
    <w:p w14:paraId="60C5E483" w14:textId="6FB89160" w:rsidR="00F335DC" w:rsidRPr="006E065E" w:rsidRDefault="00F335DC" w:rsidP="00F335DC">
      <w:pPr>
        <w:pStyle w:val="RecNo"/>
        <w:spacing w:before="0"/>
        <w:rPr>
          <w:lang w:eastAsia="zh-CN"/>
        </w:rPr>
      </w:pPr>
      <w:bookmarkStart w:id="11" w:name="irecnoe"/>
      <w:bookmarkEnd w:id="11"/>
      <w:r w:rsidRPr="006E065E">
        <w:rPr>
          <w:rStyle w:val="href"/>
          <w:lang w:eastAsia="zh-CN"/>
        </w:rPr>
        <w:lastRenderedPageBreak/>
        <w:t>ITU-</w:t>
      </w:r>
      <w:proofErr w:type="gramStart"/>
      <w:r w:rsidRPr="006E065E">
        <w:rPr>
          <w:rStyle w:val="href"/>
          <w:lang w:eastAsia="zh-CN"/>
        </w:rPr>
        <w:t>R  B</w:t>
      </w:r>
      <w:r w:rsidR="002243BC" w:rsidRPr="006E065E">
        <w:rPr>
          <w:rStyle w:val="href"/>
          <w:lang w:eastAsia="zh-CN"/>
        </w:rPr>
        <w:t>S</w:t>
      </w:r>
      <w:r w:rsidRPr="006E065E">
        <w:rPr>
          <w:rStyle w:val="href"/>
          <w:lang w:eastAsia="zh-CN"/>
        </w:rPr>
        <w:t>.</w:t>
      </w:r>
      <w:proofErr w:type="gramEnd"/>
      <w:r w:rsidR="007F710E" w:rsidRPr="006E065E">
        <w:rPr>
          <w:rStyle w:val="href"/>
          <w:lang w:eastAsia="zh-CN"/>
        </w:rPr>
        <w:t>705</w:t>
      </w:r>
      <w:r w:rsidR="008030EF" w:rsidRPr="006E065E">
        <w:rPr>
          <w:rStyle w:val="href"/>
          <w:lang w:eastAsia="zh-CN"/>
        </w:rPr>
        <w:t>-</w:t>
      </w:r>
      <w:r w:rsidR="007F710E" w:rsidRPr="006E065E">
        <w:rPr>
          <w:rStyle w:val="href"/>
          <w:lang w:eastAsia="zh-CN"/>
        </w:rPr>
        <w:t>2</w:t>
      </w:r>
      <w:r w:rsidR="006E1AEE" w:rsidRPr="006E065E">
        <w:rPr>
          <w:rStyle w:val="href"/>
          <w:rFonts w:hint="eastAsia"/>
          <w:lang w:eastAsia="zh-CN"/>
        </w:rPr>
        <w:t>建议书</w:t>
      </w:r>
    </w:p>
    <w:p w14:paraId="590F476B" w14:textId="187BE0C5" w:rsidR="008030EF" w:rsidRPr="006E065E" w:rsidRDefault="00640490" w:rsidP="008030EF">
      <w:pPr>
        <w:pStyle w:val="Rectitle"/>
        <w:rPr>
          <w:lang w:eastAsia="zh-CN"/>
        </w:rPr>
      </w:pPr>
      <w:r w:rsidRPr="006E065E">
        <w:rPr>
          <w:rFonts w:ascii="SimSun" w:eastAsia="SimSun" w:hAnsi="SimSun" w:cs="SimSun" w:hint="eastAsia"/>
          <w:lang w:eastAsia="zh-CN"/>
        </w:rPr>
        <w:t>高频发射和接收天线特性</w:t>
      </w:r>
      <w:r w:rsidR="00586931" w:rsidRPr="006E065E">
        <w:rPr>
          <w:rFonts w:ascii="SimSun" w:eastAsia="SimSun" w:hAnsi="SimSun" w:cs="SimSun" w:hint="eastAsia"/>
          <w:lang w:eastAsia="zh-CN"/>
        </w:rPr>
        <w:t>与</w:t>
      </w:r>
      <w:r w:rsidRPr="006E065E">
        <w:rPr>
          <w:rFonts w:ascii="SimSun" w:eastAsia="SimSun" w:hAnsi="SimSun" w:cs="SimSun" w:hint="eastAsia"/>
          <w:lang w:eastAsia="zh-CN"/>
        </w:rPr>
        <w:t>图</w:t>
      </w:r>
    </w:p>
    <w:p w14:paraId="6E2B534D" w14:textId="355DC9C5" w:rsidR="008030EF" w:rsidRPr="006E065E" w:rsidRDefault="00640490" w:rsidP="008030EF">
      <w:pPr>
        <w:pStyle w:val="Recdate"/>
        <w:rPr>
          <w:lang w:eastAsia="zh-CN"/>
        </w:rPr>
      </w:pPr>
      <w:r w:rsidRPr="006E065E">
        <w:rPr>
          <w:rFonts w:hint="eastAsia"/>
          <w:lang w:eastAsia="zh-CN"/>
        </w:rPr>
        <w:t>（</w:t>
      </w:r>
      <w:r w:rsidR="007F710E" w:rsidRPr="006E065E">
        <w:rPr>
          <w:lang w:eastAsia="zh-CN"/>
        </w:rPr>
        <w:t>1990-1995-</w:t>
      </w:r>
      <w:r w:rsidR="008030EF" w:rsidRPr="006E065E">
        <w:rPr>
          <w:lang w:eastAsia="zh-CN"/>
        </w:rPr>
        <w:t>202</w:t>
      </w:r>
      <w:r w:rsidR="00BC0133" w:rsidRPr="006E065E">
        <w:rPr>
          <w:lang w:eastAsia="zh-CN"/>
        </w:rPr>
        <w:t>5</w:t>
      </w:r>
      <w:r w:rsidRPr="006E065E">
        <w:rPr>
          <w:rFonts w:hint="eastAsia"/>
          <w:lang w:eastAsia="zh-CN"/>
        </w:rPr>
        <w:t>）</w:t>
      </w:r>
    </w:p>
    <w:p w14:paraId="7715D592" w14:textId="3E8469BC" w:rsidR="003B306B" w:rsidRPr="006E065E" w:rsidRDefault="00640490" w:rsidP="00640490">
      <w:pPr>
        <w:pStyle w:val="HeadingSum"/>
      </w:pPr>
      <w:r w:rsidRPr="006E065E">
        <w:rPr>
          <w:rFonts w:hint="eastAsia"/>
        </w:rPr>
        <w:t>范围</w:t>
      </w:r>
    </w:p>
    <w:p w14:paraId="6209886A" w14:textId="36C9F6C5" w:rsidR="00A67329" w:rsidRPr="006E065E" w:rsidRDefault="00A67329" w:rsidP="001618CB">
      <w:pPr>
        <w:pStyle w:val="Summary"/>
        <w:ind w:firstLine="480"/>
      </w:pPr>
      <w:r w:rsidRPr="006E065E">
        <w:t>本建议</w:t>
      </w:r>
      <w:r w:rsidRPr="006E065E">
        <w:rPr>
          <w:rFonts w:hint="eastAsia"/>
        </w:rPr>
        <w:t>书</w:t>
      </w:r>
      <w:r w:rsidRPr="006E065E">
        <w:t>提供了用于规划目的的</w:t>
      </w:r>
      <w:r w:rsidRPr="006E065E">
        <w:rPr>
          <w:rFonts w:hint="eastAsia"/>
        </w:rPr>
        <w:t>、</w:t>
      </w:r>
      <w:r w:rsidRPr="006E065E">
        <w:t>关于高频发射天线理论特性以及高频参考接收天线特性的全面而详细的信息。</w:t>
      </w:r>
    </w:p>
    <w:p w14:paraId="2D0BBC2B" w14:textId="29B5B60F" w:rsidR="003B306B" w:rsidRPr="006E065E" w:rsidRDefault="00640490" w:rsidP="003B306B">
      <w:pPr>
        <w:pStyle w:val="Headingb"/>
        <w:rPr>
          <w:lang w:eastAsia="zh-CN"/>
        </w:rPr>
      </w:pPr>
      <w:r w:rsidRPr="006E065E">
        <w:rPr>
          <w:rFonts w:hint="eastAsia"/>
          <w:lang w:eastAsia="zh-CN"/>
        </w:rPr>
        <w:t>关键词</w:t>
      </w:r>
    </w:p>
    <w:p w14:paraId="41311789" w14:textId="0D1F7780" w:rsidR="00A67329" w:rsidRPr="006E065E" w:rsidRDefault="00A67329" w:rsidP="00A67329">
      <w:pPr>
        <w:ind w:firstLineChars="200" w:firstLine="480"/>
        <w:rPr>
          <w:lang w:eastAsia="zh-CN"/>
        </w:rPr>
      </w:pPr>
      <w:r w:rsidRPr="006E065E">
        <w:rPr>
          <w:lang w:eastAsia="zh-CN"/>
        </w:rPr>
        <w:t>高频</w:t>
      </w:r>
      <w:r w:rsidRPr="006E065E">
        <w:rPr>
          <w:rFonts w:hint="eastAsia"/>
          <w:lang w:eastAsia="zh-CN"/>
        </w:rPr>
        <w:t>、</w:t>
      </w:r>
      <w:r w:rsidRPr="006E065E">
        <w:rPr>
          <w:lang w:eastAsia="zh-CN"/>
        </w:rPr>
        <w:t>广播</w:t>
      </w:r>
      <w:r w:rsidRPr="006E065E">
        <w:rPr>
          <w:rFonts w:hint="eastAsia"/>
          <w:lang w:eastAsia="zh-CN"/>
        </w:rPr>
        <w:t>、</w:t>
      </w:r>
      <w:r w:rsidRPr="006E065E">
        <w:rPr>
          <w:lang w:eastAsia="zh-CN"/>
        </w:rPr>
        <w:t>天线</w:t>
      </w:r>
      <w:r w:rsidRPr="006E065E">
        <w:rPr>
          <w:rFonts w:hint="eastAsia"/>
          <w:lang w:eastAsia="zh-CN"/>
        </w:rPr>
        <w:t>、</w:t>
      </w:r>
      <w:r w:rsidRPr="006E065E">
        <w:rPr>
          <w:lang w:eastAsia="zh-CN"/>
        </w:rPr>
        <w:t>辐射</w:t>
      </w:r>
      <w:r w:rsidRPr="006E065E">
        <w:rPr>
          <w:rFonts w:hint="eastAsia"/>
          <w:lang w:eastAsia="zh-CN"/>
        </w:rPr>
        <w:t>方向图、频段</w:t>
      </w:r>
      <w:r w:rsidRPr="006E065E">
        <w:rPr>
          <w:lang w:eastAsia="zh-CN"/>
        </w:rPr>
        <w:t>7</w:t>
      </w:r>
      <w:r w:rsidR="008632C8">
        <w:rPr>
          <w:rFonts w:hint="eastAsia"/>
          <w:lang w:eastAsia="zh-CN"/>
        </w:rPr>
        <w:t>。</w:t>
      </w:r>
    </w:p>
    <w:p w14:paraId="2F7B59C2" w14:textId="680A415B" w:rsidR="00C97B5D" w:rsidRPr="006E065E" w:rsidRDefault="00640490" w:rsidP="00C97B5D">
      <w:pPr>
        <w:pStyle w:val="Headingb"/>
        <w:rPr>
          <w:lang w:eastAsia="zh-CN"/>
        </w:rPr>
      </w:pPr>
      <w:r w:rsidRPr="006E065E">
        <w:rPr>
          <w:rFonts w:hint="eastAsia"/>
          <w:lang w:eastAsia="zh-CN"/>
        </w:rPr>
        <w:t>缩略语</w:t>
      </w:r>
    </w:p>
    <w:p w14:paraId="521BD234" w14:textId="66D280A0" w:rsidR="00C97B5D" w:rsidRPr="006E065E" w:rsidRDefault="00C97B5D" w:rsidP="00DA6FFA">
      <w:pPr>
        <w:ind w:firstLineChars="200" w:firstLine="480"/>
        <w:rPr>
          <w:lang w:eastAsia="zh-CN"/>
        </w:rPr>
      </w:pPr>
      <w:r w:rsidRPr="006E065E">
        <w:rPr>
          <w:lang w:eastAsia="zh-CN"/>
        </w:rPr>
        <w:t>EM</w:t>
      </w:r>
      <w:r w:rsidRPr="006E065E">
        <w:rPr>
          <w:lang w:eastAsia="zh-CN"/>
        </w:rPr>
        <w:tab/>
      </w:r>
      <w:r w:rsidR="001618CB" w:rsidRPr="006E065E">
        <w:rPr>
          <w:rFonts w:hint="eastAsia"/>
          <w:lang w:eastAsia="zh-CN"/>
        </w:rPr>
        <w:t>电磁</w:t>
      </w:r>
    </w:p>
    <w:p w14:paraId="105BE824" w14:textId="7518F42E" w:rsidR="00C97B5D" w:rsidRPr="006E065E" w:rsidRDefault="00C97B5D" w:rsidP="00DA6FFA">
      <w:pPr>
        <w:ind w:firstLineChars="200" w:firstLine="480"/>
        <w:rPr>
          <w:lang w:eastAsia="zh-CN"/>
        </w:rPr>
      </w:pPr>
      <w:r w:rsidRPr="006E065E">
        <w:rPr>
          <w:lang w:eastAsia="zh-CN"/>
        </w:rPr>
        <w:t>HRP</w:t>
      </w:r>
      <w:r w:rsidRPr="006E065E">
        <w:rPr>
          <w:lang w:eastAsia="zh-CN"/>
        </w:rPr>
        <w:tab/>
      </w:r>
      <w:bookmarkStart w:id="12" w:name="OLE_LINK164"/>
      <w:r w:rsidR="001618CB" w:rsidRPr="006E065E">
        <w:rPr>
          <w:rFonts w:hint="eastAsia"/>
          <w:lang w:eastAsia="zh-CN"/>
        </w:rPr>
        <w:t>水平辐射方向图</w:t>
      </w:r>
      <w:bookmarkEnd w:id="12"/>
    </w:p>
    <w:p w14:paraId="3F49006C" w14:textId="4C9B2DB8" w:rsidR="00C97B5D" w:rsidRPr="006E065E" w:rsidRDefault="00C97B5D" w:rsidP="00DA6FFA">
      <w:pPr>
        <w:ind w:firstLineChars="200" w:firstLine="480"/>
        <w:rPr>
          <w:lang w:eastAsia="zh-CN"/>
        </w:rPr>
      </w:pPr>
      <w:r w:rsidRPr="006E065E">
        <w:rPr>
          <w:lang w:eastAsia="zh-CN"/>
        </w:rPr>
        <w:t>VRP</w:t>
      </w:r>
      <w:r w:rsidRPr="006E065E">
        <w:rPr>
          <w:lang w:eastAsia="zh-CN"/>
        </w:rPr>
        <w:tab/>
      </w:r>
      <w:r w:rsidR="001618CB" w:rsidRPr="006E065E">
        <w:rPr>
          <w:rFonts w:hint="eastAsia"/>
          <w:lang w:eastAsia="zh-CN"/>
        </w:rPr>
        <w:t>垂直辐射方向图</w:t>
      </w:r>
    </w:p>
    <w:p w14:paraId="74BCB83B" w14:textId="77777777" w:rsidR="00A67329" w:rsidRPr="006E065E" w:rsidRDefault="00A67329" w:rsidP="00A67329">
      <w:pPr>
        <w:pStyle w:val="Normalaftertitle"/>
        <w:ind w:firstLineChars="200" w:firstLine="480"/>
        <w:rPr>
          <w:rFonts w:eastAsia="SimSun"/>
          <w:lang w:eastAsia="zh-CN"/>
        </w:rPr>
      </w:pPr>
      <w:r w:rsidRPr="006E065E">
        <w:rPr>
          <w:rFonts w:eastAsia="SimSun" w:hint="eastAsia"/>
          <w:lang w:eastAsia="zh-CN"/>
        </w:rPr>
        <w:t>国际电联无线电通信全会，</w:t>
      </w:r>
    </w:p>
    <w:p w14:paraId="51231A1D" w14:textId="456E8F04" w:rsidR="003B306B" w:rsidRPr="006E065E" w:rsidRDefault="00A67329" w:rsidP="003B306B">
      <w:pPr>
        <w:pStyle w:val="Call"/>
        <w:rPr>
          <w:lang w:eastAsia="zh-CN"/>
        </w:rPr>
      </w:pPr>
      <w:r w:rsidRPr="006E065E">
        <w:rPr>
          <w:rFonts w:ascii="STKaiti" w:eastAsia="STKaiti" w:hAnsi="STKaiti" w:hint="eastAsia"/>
          <w:i w:val="0"/>
          <w:iCs/>
          <w:lang w:eastAsia="zh-CN"/>
        </w:rPr>
        <w:t>考虑到</w:t>
      </w:r>
    </w:p>
    <w:p w14:paraId="4AADBC5A" w14:textId="78975354" w:rsidR="003B306B" w:rsidRPr="006E065E" w:rsidRDefault="003C1379" w:rsidP="003B306B">
      <w:pPr>
        <w:rPr>
          <w:lang w:eastAsia="zh-CN"/>
        </w:rPr>
      </w:pPr>
      <w:r w:rsidRPr="006E065E">
        <w:rPr>
          <w:i/>
          <w:iCs/>
          <w:lang w:eastAsia="zh-CN"/>
        </w:rPr>
        <w:t>a)</w:t>
      </w:r>
      <w:r w:rsidRPr="006E065E">
        <w:rPr>
          <w:lang w:eastAsia="zh-CN"/>
        </w:rPr>
        <w:tab/>
      </w:r>
      <w:r w:rsidR="005D6441" w:rsidRPr="006E065E">
        <w:rPr>
          <w:rFonts w:eastAsia="SimSun" w:hint="eastAsia"/>
          <w:lang w:eastAsia="zh-CN"/>
        </w:rPr>
        <w:t>当规划</w:t>
      </w:r>
      <w:r w:rsidR="00586931" w:rsidRPr="006E065E">
        <w:rPr>
          <w:rFonts w:eastAsia="SimSun" w:hint="eastAsia"/>
          <w:lang w:eastAsia="zh-CN"/>
        </w:rPr>
        <w:t>频段</w:t>
      </w:r>
      <w:r w:rsidR="00586931" w:rsidRPr="006E065E">
        <w:rPr>
          <w:rFonts w:eastAsia="SimSun"/>
          <w:lang w:eastAsia="zh-CN"/>
        </w:rPr>
        <w:t>7</w:t>
      </w:r>
      <w:r w:rsidR="00586931" w:rsidRPr="006E065E">
        <w:rPr>
          <w:rFonts w:eastAsia="SimSun" w:hint="eastAsia"/>
          <w:lang w:eastAsia="zh-CN"/>
        </w:rPr>
        <w:t>（</w:t>
      </w:r>
      <w:r w:rsidR="00586931" w:rsidRPr="006E065E">
        <w:rPr>
          <w:rFonts w:eastAsia="SimSun"/>
          <w:lang w:eastAsia="zh-CN"/>
        </w:rPr>
        <w:t>HF</w:t>
      </w:r>
      <w:r w:rsidR="00586931" w:rsidRPr="006E065E">
        <w:rPr>
          <w:rFonts w:eastAsia="SimSun" w:hint="eastAsia"/>
          <w:lang w:eastAsia="zh-CN"/>
        </w:rPr>
        <w:t>）中</w:t>
      </w:r>
      <w:r w:rsidR="005D6441" w:rsidRPr="006E065E">
        <w:rPr>
          <w:rFonts w:eastAsia="SimSun" w:hint="eastAsia"/>
          <w:lang w:eastAsia="zh-CN"/>
        </w:rPr>
        <w:t>的</w:t>
      </w:r>
      <w:r w:rsidR="00586931" w:rsidRPr="006E065E">
        <w:rPr>
          <w:rFonts w:eastAsia="SimSun" w:hint="eastAsia"/>
          <w:lang w:eastAsia="zh-CN"/>
        </w:rPr>
        <w:t>声音广播业务时，需要一套高频广播（发射和接收）天线图以及其他相关信息；</w:t>
      </w:r>
    </w:p>
    <w:p w14:paraId="061F9F2B" w14:textId="2A64287C" w:rsidR="003B306B" w:rsidRPr="006E065E" w:rsidRDefault="00E8633C" w:rsidP="003B306B">
      <w:pPr>
        <w:rPr>
          <w:lang w:eastAsia="zh-CN"/>
        </w:rPr>
      </w:pPr>
      <w:r w:rsidRPr="006E065E">
        <w:rPr>
          <w:i/>
          <w:iCs/>
          <w:lang w:eastAsia="zh-CN"/>
        </w:rPr>
        <w:t>b)</w:t>
      </w:r>
      <w:r w:rsidRPr="006E065E">
        <w:rPr>
          <w:lang w:eastAsia="zh-CN"/>
        </w:rPr>
        <w:tab/>
      </w:r>
      <w:r w:rsidR="00586931" w:rsidRPr="006E065E">
        <w:rPr>
          <w:rFonts w:eastAsia="SimSun" w:hint="eastAsia"/>
          <w:lang w:eastAsia="zh-CN"/>
        </w:rPr>
        <w:t>此类图应易于规划和设计工程师理解和使用，同时保留所有必要的有用信息；</w:t>
      </w:r>
    </w:p>
    <w:p w14:paraId="0629D944" w14:textId="17E25358" w:rsidR="003B306B" w:rsidRPr="006E065E" w:rsidRDefault="003B306B" w:rsidP="003B306B">
      <w:pPr>
        <w:rPr>
          <w:lang w:eastAsia="zh-CN"/>
        </w:rPr>
      </w:pPr>
      <w:r w:rsidRPr="006E065E">
        <w:rPr>
          <w:i/>
          <w:lang w:eastAsia="zh-CN"/>
        </w:rPr>
        <w:t>c)</w:t>
      </w:r>
      <w:r w:rsidRPr="006E065E">
        <w:rPr>
          <w:lang w:eastAsia="zh-CN"/>
        </w:rPr>
        <w:tab/>
      </w:r>
      <w:r w:rsidR="00586931" w:rsidRPr="006E065E">
        <w:rPr>
          <w:rFonts w:eastAsia="SimSun" w:hint="eastAsia"/>
          <w:lang w:eastAsia="zh-CN"/>
        </w:rPr>
        <w:t>本建议书附件</w:t>
      </w:r>
      <w:r w:rsidR="00586931" w:rsidRPr="006E065E">
        <w:rPr>
          <w:rFonts w:eastAsia="SimSun" w:hint="eastAsia"/>
          <w:lang w:eastAsia="zh-CN"/>
        </w:rPr>
        <w:t>1</w:t>
      </w:r>
      <w:r w:rsidR="00586931" w:rsidRPr="006E065E">
        <w:rPr>
          <w:rFonts w:eastAsia="SimSun" w:hint="eastAsia"/>
          <w:lang w:eastAsia="zh-CN"/>
        </w:rPr>
        <w:t>和</w:t>
      </w:r>
      <w:r w:rsidR="00586931" w:rsidRPr="006E065E">
        <w:rPr>
          <w:rFonts w:eastAsia="SimSun" w:hint="eastAsia"/>
          <w:lang w:eastAsia="zh-CN"/>
        </w:rPr>
        <w:t>2</w:t>
      </w:r>
      <w:r w:rsidR="00586931" w:rsidRPr="006E065E">
        <w:rPr>
          <w:rFonts w:eastAsia="SimSun" w:hint="eastAsia"/>
          <w:lang w:eastAsia="zh-CN"/>
        </w:rPr>
        <w:t>中包含的高频天线特性具有广泛的适用性；</w:t>
      </w:r>
    </w:p>
    <w:p w14:paraId="6BE3924B" w14:textId="4B8646EE" w:rsidR="00862828" w:rsidRPr="006E065E" w:rsidRDefault="00862828" w:rsidP="00155F97">
      <w:pPr>
        <w:rPr>
          <w:lang w:eastAsia="zh-CN"/>
        </w:rPr>
      </w:pPr>
      <w:r w:rsidRPr="006E065E">
        <w:rPr>
          <w:rStyle w:val="ui-provider"/>
          <w:i/>
          <w:lang w:eastAsia="zh-CN"/>
        </w:rPr>
        <w:t>d)</w:t>
      </w:r>
      <w:r w:rsidRPr="006E065E">
        <w:rPr>
          <w:rStyle w:val="ui-provider"/>
          <w:lang w:eastAsia="zh-CN"/>
        </w:rPr>
        <w:tab/>
      </w:r>
      <w:r w:rsidR="00586931" w:rsidRPr="006E065E">
        <w:rPr>
          <w:rFonts w:eastAsia="SimSun" w:hint="eastAsia"/>
          <w:lang w:eastAsia="zh-CN"/>
        </w:rPr>
        <w:t>接收环境显著影响接收天线的辐射方向图</w:t>
      </w:r>
      <w:r w:rsidR="00586931" w:rsidRPr="00BE0327">
        <w:rPr>
          <w:rFonts w:eastAsia="SimSun" w:hint="eastAsia"/>
          <w:lang w:eastAsia="zh-CN"/>
        </w:rPr>
        <w:t>，</w:t>
      </w:r>
    </w:p>
    <w:p w14:paraId="1470498D" w14:textId="1078D783" w:rsidR="00862828" w:rsidRPr="006E065E" w:rsidRDefault="00CF1E36" w:rsidP="003B306B">
      <w:pPr>
        <w:pStyle w:val="Call"/>
        <w:rPr>
          <w:lang w:eastAsia="zh-CN"/>
        </w:rPr>
      </w:pPr>
      <w:r w:rsidRPr="00CF1E36">
        <w:rPr>
          <w:rFonts w:ascii="STKaiti" w:eastAsia="STKaiti" w:hAnsi="STKaiti" w:hint="eastAsia"/>
          <w:i w:val="0"/>
          <w:iCs/>
          <w:lang w:eastAsia="zh-CN"/>
        </w:rPr>
        <w:t>做出建议</w:t>
      </w:r>
    </w:p>
    <w:p w14:paraId="32C254E7" w14:textId="50CC4597" w:rsidR="00862828" w:rsidRPr="006E065E" w:rsidRDefault="00862828" w:rsidP="003B306B">
      <w:pPr>
        <w:rPr>
          <w:lang w:eastAsia="de-DE"/>
        </w:rPr>
      </w:pPr>
      <w:r w:rsidRPr="006E065E">
        <w:rPr>
          <w:bCs/>
          <w:lang w:eastAsia="zh-CN"/>
        </w:rPr>
        <w:t>1</w:t>
      </w:r>
      <w:r w:rsidRPr="006E065E">
        <w:rPr>
          <w:lang w:eastAsia="zh-CN"/>
        </w:rPr>
        <w:tab/>
      </w:r>
      <w:r w:rsidR="005D6441" w:rsidRPr="006E065E">
        <w:rPr>
          <w:rFonts w:eastAsia="SimSun" w:hint="eastAsia"/>
          <w:lang w:eastAsia="de-DE"/>
        </w:rPr>
        <w:t>应使用示例</w:t>
      </w:r>
      <w:r w:rsidR="005D6441" w:rsidRPr="006E065E">
        <w:rPr>
          <w:rFonts w:eastAsia="SimSun" w:hint="eastAsia"/>
          <w:lang w:eastAsia="zh-CN"/>
        </w:rPr>
        <w:t>图</w:t>
      </w:r>
      <w:r w:rsidR="005D6441" w:rsidRPr="006E065E">
        <w:rPr>
          <w:rFonts w:eastAsia="SimSun" w:hint="eastAsia"/>
          <w:lang w:eastAsia="de-DE"/>
        </w:rPr>
        <w:t>所示的公式和本建议</w:t>
      </w:r>
      <w:r w:rsidR="005D6441" w:rsidRPr="006E065E">
        <w:rPr>
          <w:rFonts w:eastAsia="SimSun" w:hint="eastAsia"/>
          <w:lang w:eastAsia="zh-CN"/>
        </w:rPr>
        <w:t>书</w:t>
      </w:r>
      <w:r w:rsidR="005D6441" w:rsidRPr="006E065E">
        <w:rPr>
          <w:rFonts w:eastAsia="SimSun" w:hint="eastAsia"/>
          <w:lang w:eastAsia="de-DE"/>
        </w:rPr>
        <w:t>附件</w:t>
      </w:r>
      <w:r w:rsidR="005D6441" w:rsidRPr="006E065E">
        <w:rPr>
          <w:rFonts w:eastAsia="SimSun" w:hint="eastAsia"/>
          <w:lang w:eastAsia="de-DE"/>
        </w:rPr>
        <w:t>1</w:t>
      </w:r>
      <w:r w:rsidR="005D6441" w:rsidRPr="006E065E">
        <w:rPr>
          <w:rFonts w:eastAsia="SimSun" w:hint="eastAsia"/>
          <w:lang w:eastAsia="zh-CN"/>
        </w:rPr>
        <w:t>后附资料</w:t>
      </w:r>
      <w:r w:rsidR="005D6441" w:rsidRPr="006E065E">
        <w:rPr>
          <w:rFonts w:eastAsia="SimSun" w:hint="eastAsia"/>
          <w:lang w:eastAsia="de-DE"/>
        </w:rPr>
        <w:t>1</w:t>
      </w:r>
      <w:r w:rsidR="005D6441" w:rsidRPr="006E065E">
        <w:rPr>
          <w:rFonts w:eastAsia="SimSun" w:hint="eastAsia"/>
          <w:lang w:eastAsia="de-DE"/>
        </w:rPr>
        <w:t>中包含的公式以及相应的计算机程序来评估高频发射天线的性能；</w:t>
      </w:r>
      <w:r w:rsidR="005D6441" w:rsidRPr="006E065E">
        <w:rPr>
          <w:rFonts w:eastAsia="SimSun" w:hint="eastAsia"/>
          <w:lang w:eastAsia="zh-CN"/>
        </w:rPr>
        <w:t>特别</w:t>
      </w:r>
      <w:r w:rsidR="005D6441" w:rsidRPr="006E065E">
        <w:rPr>
          <w:rFonts w:eastAsia="SimSun" w:hint="eastAsia"/>
          <w:lang w:eastAsia="de-DE"/>
        </w:rPr>
        <w:t>是为了规划的目的</w:t>
      </w:r>
      <w:r w:rsidR="005D6441" w:rsidRPr="006E065E">
        <w:rPr>
          <w:rFonts w:eastAsia="SimSun" w:hint="eastAsia"/>
          <w:lang w:eastAsia="zh-CN"/>
        </w:rPr>
        <w:t>；</w:t>
      </w:r>
    </w:p>
    <w:p w14:paraId="295902D4" w14:textId="23698A8E" w:rsidR="00586931" w:rsidRPr="006E065E" w:rsidRDefault="00862828" w:rsidP="005D6441">
      <w:pPr>
        <w:rPr>
          <w:lang w:eastAsia="de-DE"/>
        </w:rPr>
      </w:pPr>
      <w:bookmarkStart w:id="13" w:name="OLE_LINK17"/>
      <w:r w:rsidRPr="006E065E">
        <w:rPr>
          <w:lang w:eastAsia="de-DE"/>
        </w:rPr>
        <w:t>2</w:t>
      </w:r>
      <w:r w:rsidRPr="006E065E">
        <w:rPr>
          <w:lang w:eastAsia="de-DE"/>
        </w:rPr>
        <w:tab/>
      </w:r>
      <w:bookmarkEnd w:id="13"/>
      <w:r w:rsidR="005D6441" w:rsidRPr="006E065E">
        <w:rPr>
          <w:rFonts w:eastAsia="SimSun" w:hint="eastAsia"/>
          <w:lang w:eastAsia="zh-CN"/>
        </w:rPr>
        <w:t>应使用</w:t>
      </w:r>
      <w:r w:rsidR="005D6441" w:rsidRPr="006E065E">
        <w:rPr>
          <w:rFonts w:eastAsia="SimSun" w:hint="eastAsia"/>
          <w:lang w:eastAsia="de-DE"/>
        </w:rPr>
        <w:t>示例</w:t>
      </w:r>
      <w:r w:rsidR="005D6441" w:rsidRPr="006E065E">
        <w:rPr>
          <w:rFonts w:eastAsia="SimSun" w:hint="eastAsia"/>
          <w:lang w:eastAsia="zh-CN"/>
        </w:rPr>
        <w:t>图</w:t>
      </w:r>
      <w:r w:rsidR="005D6441" w:rsidRPr="006E065E">
        <w:rPr>
          <w:rFonts w:eastAsia="SimSun" w:hint="eastAsia"/>
          <w:lang w:eastAsia="de-DE"/>
        </w:rPr>
        <w:t>所示的公式</w:t>
      </w:r>
      <w:r w:rsidR="005D6441" w:rsidRPr="006E065E">
        <w:rPr>
          <w:rFonts w:eastAsia="SimSun" w:hint="eastAsia"/>
          <w:lang w:eastAsia="zh-CN"/>
        </w:rPr>
        <w:t>和</w:t>
      </w:r>
      <w:r w:rsidR="00586931" w:rsidRPr="006E065E">
        <w:rPr>
          <w:rFonts w:eastAsia="SimSun" w:hint="eastAsia"/>
          <w:lang w:eastAsia="de-DE"/>
        </w:rPr>
        <w:t>本建议</w:t>
      </w:r>
      <w:r w:rsidR="005D6441" w:rsidRPr="006E065E">
        <w:rPr>
          <w:rFonts w:eastAsia="SimSun" w:hint="eastAsia"/>
          <w:lang w:eastAsia="zh-CN"/>
        </w:rPr>
        <w:t>书附件</w:t>
      </w:r>
      <w:r w:rsidR="00586931" w:rsidRPr="006E065E">
        <w:rPr>
          <w:rFonts w:eastAsia="SimSun" w:hint="eastAsia"/>
          <w:lang w:eastAsia="de-DE"/>
        </w:rPr>
        <w:t>2</w:t>
      </w:r>
      <w:r w:rsidR="00586931" w:rsidRPr="006E065E">
        <w:rPr>
          <w:rFonts w:eastAsia="SimSun" w:hint="eastAsia"/>
          <w:lang w:eastAsia="de-DE"/>
        </w:rPr>
        <w:t>第</w:t>
      </w:r>
      <w:r w:rsidR="00586931" w:rsidRPr="006E065E">
        <w:rPr>
          <w:rFonts w:eastAsia="SimSun" w:hint="eastAsia"/>
          <w:lang w:eastAsia="de-DE"/>
        </w:rPr>
        <w:t>1</w:t>
      </w:r>
      <w:r w:rsidR="00586931" w:rsidRPr="006E065E">
        <w:rPr>
          <w:rFonts w:eastAsia="SimSun" w:hint="eastAsia"/>
          <w:lang w:eastAsia="de-DE"/>
        </w:rPr>
        <w:t>部分中包含的公式</w:t>
      </w:r>
      <w:r w:rsidR="005D6441" w:rsidRPr="006E065E">
        <w:rPr>
          <w:rFonts w:eastAsia="SimSun" w:hint="eastAsia"/>
          <w:lang w:eastAsia="zh-CN"/>
        </w:rPr>
        <w:t>来</w:t>
      </w:r>
      <w:r w:rsidR="00586931" w:rsidRPr="006E065E">
        <w:rPr>
          <w:rFonts w:eastAsia="SimSun" w:hint="eastAsia"/>
          <w:lang w:eastAsia="de-DE"/>
        </w:rPr>
        <w:t>评估</w:t>
      </w:r>
      <w:r w:rsidR="005D6441" w:rsidRPr="006E065E">
        <w:rPr>
          <w:rFonts w:eastAsia="SimSun" w:hint="eastAsia"/>
          <w:lang w:eastAsia="zh-CN"/>
        </w:rPr>
        <w:t>用于规划</w:t>
      </w:r>
      <w:r w:rsidR="00586931" w:rsidRPr="006E065E">
        <w:rPr>
          <w:rFonts w:eastAsia="SimSun" w:hint="eastAsia"/>
          <w:lang w:eastAsia="de-DE"/>
        </w:rPr>
        <w:t>频段</w:t>
      </w:r>
      <w:r w:rsidR="005D6441" w:rsidRPr="006E065E">
        <w:rPr>
          <w:rFonts w:eastAsia="SimSun" w:hint="eastAsia"/>
          <w:lang w:eastAsia="zh-CN"/>
        </w:rPr>
        <w:t>7</w:t>
      </w:r>
      <w:r w:rsidR="00586931" w:rsidRPr="006E065E">
        <w:rPr>
          <w:rFonts w:eastAsia="SimSun" w:hint="eastAsia"/>
          <w:lang w:eastAsia="de-DE"/>
        </w:rPr>
        <w:t>（</w:t>
      </w:r>
      <w:r w:rsidR="00586931" w:rsidRPr="006E065E">
        <w:rPr>
          <w:rFonts w:eastAsia="SimSun" w:hint="eastAsia"/>
          <w:lang w:eastAsia="de-DE"/>
        </w:rPr>
        <w:t>HF</w:t>
      </w:r>
      <w:r w:rsidR="00586931" w:rsidRPr="006E065E">
        <w:rPr>
          <w:rFonts w:eastAsia="SimSun" w:hint="eastAsia"/>
          <w:lang w:eastAsia="de-DE"/>
        </w:rPr>
        <w:t>）</w:t>
      </w:r>
      <w:r w:rsidR="005D6441" w:rsidRPr="006E065E">
        <w:rPr>
          <w:rFonts w:eastAsia="SimSun" w:hint="eastAsia"/>
          <w:lang w:eastAsia="zh-CN"/>
        </w:rPr>
        <w:t>中</w:t>
      </w:r>
      <w:r w:rsidR="00586931" w:rsidRPr="006E065E">
        <w:rPr>
          <w:rFonts w:eastAsia="SimSun" w:hint="eastAsia"/>
          <w:lang w:eastAsia="de-DE"/>
        </w:rPr>
        <w:t>声音广播</w:t>
      </w:r>
      <w:r w:rsidR="005D6441" w:rsidRPr="006E065E">
        <w:rPr>
          <w:rFonts w:eastAsia="SimSun" w:hint="eastAsia"/>
          <w:lang w:eastAsia="zh-CN"/>
        </w:rPr>
        <w:t>业务的</w:t>
      </w:r>
      <w:r w:rsidR="00586931" w:rsidRPr="006E065E">
        <w:rPr>
          <w:rFonts w:eastAsia="SimSun" w:hint="eastAsia"/>
          <w:lang w:eastAsia="de-DE"/>
        </w:rPr>
        <w:t>接收天线的性能。</w:t>
      </w:r>
    </w:p>
    <w:p w14:paraId="1E31087C" w14:textId="0532ACB6" w:rsidR="005056B1" w:rsidRPr="00646CA1" w:rsidRDefault="005056B1" w:rsidP="00646CA1">
      <w:pPr>
        <w:pStyle w:val="Note"/>
        <w:spacing w:before="120"/>
        <w:rPr>
          <w:rFonts w:eastAsia="SimSun"/>
          <w:szCs w:val="22"/>
          <w:lang w:val="zh-CN" w:eastAsia="zh-CN"/>
        </w:rPr>
      </w:pPr>
      <w:bookmarkStart w:id="14" w:name="OLE_LINK20"/>
      <w:bookmarkStart w:id="15" w:name="OLE_LINK19"/>
      <w:r w:rsidRPr="00646CA1">
        <w:rPr>
          <w:rFonts w:eastAsia="SimSun"/>
          <w:szCs w:val="22"/>
          <w:lang w:val="zh-CN" w:eastAsia="zh-CN"/>
        </w:rPr>
        <w:t>注</w:t>
      </w:r>
      <w:r w:rsidRPr="00646CA1">
        <w:rPr>
          <w:rFonts w:eastAsia="SimSun"/>
          <w:szCs w:val="22"/>
          <w:lang w:val="zh-CN" w:eastAsia="zh-CN"/>
        </w:rPr>
        <w:t xml:space="preserve">1 – </w:t>
      </w:r>
      <w:r w:rsidRPr="00646CA1">
        <w:rPr>
          <w:rFonts w:eastAsia="SimSun"/>
          <w:szCs w:val="22"/>
          <w:lang w:val="zh-CN" w:eastAsia="zh-CN"/>
        </w:rPr>
        <w:t>附件</w:t>
      </w:r>
      <w:r w:rsidRPr="00646CA1">
        <w:rPr>
          <w:rFonts w:eastAsia="SimSun"/>
          <w:szCs w:val="22"/>
          <w:lang w:val="zh-CN" w:eastAsia="zh-CN"/>
        </w:rPr>
        <w:t>1</w:t>
      </w:r>
      <w:r w:rsidRPr="00646CA1">
        <w:rPr>
          <w:rFonts w:eastAsia="SimSun"/>
          <w:szCs w:val="22"/>
          <w:lang w:val="zh-CN" w:eastAsia="zh-CN"/>
        </w:rPr>
        <w:t>第</w:t>
      </w:r>
      <w:r w:rsidRPr="00646CA1">
        <w:rPr>
          <w:rFonts w:eastAsia="SimSun"/>
          <w:szCs w:val="22"/>
          <w:lang w:val="zh-CN" w:eastAsia="zh-CN"/>
        </w:rPr>
        <w:t>1</w:t>
      </w:r>
      <w:r w:rsidRPr="00646CA1">
        <w:rPr>
          <w:rFonts w:eastAsia="SimSun"/>
          <w:szCs w:val="22"/>
          <w:lang w:val="zh-CN" w:eastAsia="zh-CN"/>
        </w:rPr>
        <w:t>部分详细介绍了</w:t>
      </w:r>
      <w:r w:rsidRPr="00646CA1">
        <w:rPr>
          <w:rFonts w:eastAsia="SimSun" w:hint="eastAsia"/>
          <w:szCs w:val="22"/>
          <w:lang w:val="zh-CN" w:eastAsia="zh-CN"/>
        </w:rPr>
        <w:t>各种</w:t>
      </w:r>
      <w:r w:rsidRPr="00646CA1">
        <w:rPr>
          <w:rFonts w:eastAsia="SimSun"/>
          <w:szCs w:val="22"/>
          <w:lang w:val="zh-CN" w:eastAsia="zh-CN"/>
        </w:rPr>
        <w:t>高频发射天线</w:t>
      </w:r>
      <w:r w:rsidRPr="00646CA1">
        <w:rPr>
          <w:rFonts w:eastAsia="SimSun" w:hint="eastAsia"/>
          <w:szCs w:val="22"/>
          <w:lang w:val="zh-CN" w:eastAsia="zh-CN"/>
        </w:rPr>
        <w:t>的</w:t>
      </w:r>
      <w:r w:rsidRPr="00646CA1">
        <w:rPr>
          <w:rFonts w:eastAsia="SimSun"/>
          <w:szCs w:val="22"/>
          <w:lang w:val="zh-CN" w:eastAsia="zh-CN"/>
        </w:rPr>
        <w:t>理论特性。</w:t>
      </w:r>
    </w:p>
    <w:p w14:paraId="093922BA" w14:textId="7C2BDB78" w:rsidR="005056B1" w:rsidRPr="006E065E" w:rsidRDefault="005056B1" w:rsidP="005056B1">
      <w:pPr>
        <w:ind w:firstLineChars="200" w:firstLine="480"/>
        <w:rPr>
          <w:szCs w:val="18"/>
          <w:lang w:eastAsia="zh-CN"/>
        </w:rPr>
      </w:pPr>
      <w:r w:rsidRPr="006E065E">
        <w:rPr>
          <w:szCs w:val="18"/>
          <w:lang w:eastAsia="zh-CN"/>
        </w:rPr>
        <w:t>基于上述理论，现已开发</w:t>
      </w:r>
      <w:r w:rsidRPr="006E065E">
        <w:rPr>
          <w:rFonts w:hint="eastAsia"/>
          <w:szCs w:val="18"/>
          <w:lang w:eastAsia="zh-CN"/>
        </w:rPr>
        <w:t>了相应的</w:t>
      </w:r>
      <w:r w:rsidRPr="006E065E">
        <w:rPr>
          <w:szCs w:val="18"/>
          <w:lang w:eastAsia="zh-CN"/>
        </w:rPr>
        <w:t>计算机程序，用于计算</w:t>
      </w:r>
      <w:r w:rsidRPr="006E065E">
        <w:rPr>
          <w:rFonts w:hint="eastAsia"/>
          <w:szCs w:val="18"/>
          <w:lang w:eastAsia="zh-CN"/>
        </w:rPr>
        <w:t>各种</w:t>
      </w:r>
      <w:r w:rsidRPr="006E065E">
        <w:rPr>
          <w:szCs w:val="18"/>
          <w:lang w:eastAsia="zh-CN"/>
        </w:rPr>
        <w:t>收录天线类型的辐射方向图和增益。</w:t>
      </w:r>
    </w:p>
    <w:p w14:paraId="27A61056" w14:textId="000CFEAF" w:rsidR="005056B1" w:rsidRPr="006E065E" w:rsidRDefault="005056B1" w:rsidP="005056B1">
      <w:pPr>
        <w:ind w:firstLineChars="200" w:firstLine="480"/>
        <w:rPr>
          <w:szCs w:val="18"/>
          <w:lang w:eastAsia="zh-CN"/>
        </w:rPr>
      </w:pPr>
      <w:r w:rsidRPr="006E065E">
        <w:rPr>
          <w:szCs w:val="18"/>
          <w:lang w:eastAsia="zh-CN"/>
        </w:rPr>
        <w:t>对于任意选定的天线，可提供的输出数据包括：方向性增益、特定</w:t>
      </w:r>
      <w:r w:rsidRPr="00BE0327">
        <w:rPr>
          <w:rFonts w:hint="eastAsia"/>
          <w:szCs w:val="18"/>
          <w:lang w:eastAsia="zh-CN"/>
        </w:rPr>
        <w:t>方位角</w:t>
      </w:r>
      <w:r w:rsidRPr="006E065E">
        <w:rPr>
          <w:szCs w:val="18"/>
          <w:lang w:eastAsia="zh-CN"/>
        </w:rPr>
        <w:t>和仰角下的相对增益、以最大增益为基准的相对增益表，以及多种不同的图形化输出结果。</w:t>
      </w:r>
    </w:p>
    <w:p w14:paraId="1ACF088F" w14:textId="4A3D9D46" w:rsidR="005056B1" w:rsidRPr="006E065E" w:rsidRDefault="005056B1" w:rsidP="005056B1">
      <w:pPr>
        <w:ind w:firstLineChars="200" w:firstLine="480"/>
        <w:rPr>
          <w:szCs w:val="18"/>
          <w:lang w:eastAsia="zh-CN"/>
        </w:rPr>
      </w:pPr>
      <w:r w:rsidRPr="006E065E">
        <w:rPr>
          <w:szCs w:val="18"/>
          <w:lang w:eastAsia="zh-CN"/>
        </w:rPr>
        <w:t>文中还收录了一些示例</w:t>
      </w:r>
      <w:r w:rsidRPr="00BE0327">
        <w:rPr>
          <w:rFonts w:hint="eastAsia"/>
          <w:szCs w:val="18"/>
          <w:lang w:eastAsia="zh-CN"/>
        </w:rPr>
        <w:t>方向</w:t>
      </w:r>
      <w:r w:rsidRPr="006E065E">
        <w:rPr>
          <w:szCs w:val="18"/>
          <w:lang w:eastAsia="zh-CN"/>
        </w:rPr>
        <w:t>图，用以展示该计算</w:t>
      </w:r>
      <w:r w:rsidR="00C845E6" w:rsidRPr="006E065E">
        <w:rPr>
          <w:rFonts w:hint="eastAsia"/>
          <w:szCs w:val="18"/>
          <w:lang w:eastAsia="zh-CN"/>
        </w:rPr>
        <w:t>过程</w:t>
      </w:r>
      <w:r w:rsidRPr="006E065E">
        <w:rPr>
          <w:szCs w:val="18"/>
          <w:lang w:eastAsia="zh-CN"/>
        </w:rPr>
        <w:t>可能得出的部分输出结果。</w:t>
      </w:r>
    </w:p>
    <w:p w14:paraId="715EDE8A" w14:textId="0B264C3E" w:rsidR="005056B1" w:rsidRPr="006E065E" w:rsidRDefault="005056B1" w:rsidP="005056B1">
      <w:pPr>
        <w:ind w:firstLineChars="200" w:firstLine="480"/>
        <w:rPr>
          <w:rFonts w:ascii="Microsoft YaHei" w:eastAsia="Microsoft YaHei" w:hAnsi="Microsoft YaHei" w:cs="SimSun"/>
          <w:color w:val="222222"/>
          <w:szCs w:val="24"/>
          <w:lang w:val="en-US" w:eastAsia="zh-CN"/>
        </w:rPr>
      </w:pPr>
      <w:r w:rsidRPr="006E065E">
        <w:rPr>
          <w:szCs w:val="18"/>
          <w:lang w:eastAsia="zh-CN"/>
        </w:rPr>
        <w:t>不过，实际应用中遇到的天线，其真实性能与理论计算得出的特性在一定程度上会存在偏差。为此，附件</w:t>
      </w:r>
      <w:r w:rsidRPr="006E065E">
        <w:rPr>
          <w:szCs w:val="18"/>
          <w:lang w:eastAsia="zh-CN"/>
        </w:rPr>
        <w:t>1</w:t>
      </w:r>
      <w:r w:rsidRPr="006E065E">
        <w:rPr>
          <w:szCs w:val="18"/>
          <w:lang w:eastAsia="zh-CN"/>
        </w:rPr>
        <w:t>第</w:t>
      </w:r>
      <w:r w:rsidRPr="006E065E">
        <w:rPr>
          <w:szCs w:val="18"/>
          <w:lang w:eastAsia="zh-CN"/>
        </w:rPr>
        <w:t>2</w:t>
      </w:r>
      <w:r w:rsidRPr="006E065E">
        <w:rPr>
          <w:szCs w:val="18"/>
          <w:lang w:eastAsia="zh-CN"/>
        </w:rPr>
        <w:t>部分基于各主管部门利用现代技术进行的一系列综合测量结果，就</w:t>
      </w:r>
      <w:r w:rsidR="00EA4C05" w:rsidRPr="006E065E">
        <w:rPr>
          <w:rFonts w:hint="eastAsia"/>
          <w:szCs w:val="18"/>
          <w:lang w:eastAsia="zh-CN"/>
        </w:rPr>
        <w:t>此类</w:t>
      </w:r>
      <w:r w:rsidRPr="006E065E">
        <w:rPr>
          <w:szCs w:val="18"/>
          <w:lang w:eastAsia="zh-CN"/>
        </w:rPr>
        <w:t>偏差</w:t>
      </w:r>
      <w:r w:rsidR="00E87209" w:rsidRPr="006E065E">
        <w:rPr>
          <w:rFonts w:hint="eastAsia"/>
          <w:szCs w:val="18"/>
          <w:lang w:eastAsia="zh-CN"/>
        </w:rPr>
        <w:t>提出了</w:t>
      </w:r>
      <w:r w:rsidRPr="006E065E">
        <w:rPr>
          <w:szCs w:val="18"/>
          <w:lang w:eastAsia="zh-CN"/>
        </w:rPr>
        <w:t>相关建议。</w:t>
      </w:r>
    </w:p>
    <w:p w14:paraId="67DD020F" w14:textId="77777777" w:rsidR="00862828" w:rsidRPr="006E065E" w:rsidRDefault="00862828" w:rsidP="000F12B5">
      <w:pPr>
        <w:pStyle w:val="AnnexNoTitle"/>
        <w:rPr>
          <w:lang w:eastAsia="zh-CN"/>
        </w:rPr>
      </w:pPr>
      <w:bookmarkStart w:id="16" w:name="_Toc511992308"/>
      <w:bookmarkStart w:id="17" w:name="_Toc511992656"/>
      <w:bookmarkStart w:id="18" w:name="_Toc161238547"/>
      <w:bookmarkStart w:id="19" w:name="_Toc212025394"/>
      <w:bookmarkStart w:id="20" w:name="_Toc212025602"/>
      <w:bookmarkStart w:id="21" w:name="_Toc231998918"/>
      <w:bookmarkStart w:id="22" w:name="_Toc231999249"/>
      <w:bookmarkStart w:id="23" w:name="_Toc232003202"/>
      <w:bookmarkStart w:id="24" w:name="_Toc232149835"/>
      <w:bookmarkEnd w:id="14"/>
      <w:bookmarkEnd w:id="15"/>
      <w:r w:rsidRPr="006E065E">
        <w:rPr>
          <w:rFonts w:hint="eastAsia"/>
          <w:lang w:eastAsia="zh-CN"/>
        </w:rPr>
        <w:lastRenderedPageBreak/>
        <w:t>附件</w:t>
      </w:r>
      <w:r w:rsidRPr="006E065E">
        <w:rPr>
          <w:lang w:eastAsia="zh-CN"/>
        </w:rPr>
        <w:t>1</w:t>
      </w:r>
      <w:bookmarkEnd w:id="16"/>
      <w:bookmarkEnd w:id="17"/>
      <w:bookmarkEnd w:id="18"/>
      <w:r w:rsidRPr="006E065E">
        <w:rPr>
          <w:lang w:eastAsia="zh-CN"/>
        </w:rPr>
        <w:br/>
      </w:r>
      <w:r w:rsidRPr="006E065E">
        <w:rPr>
          <w:lang w:eastAsia="zh-CN"/>
        </w:rPr>
        <w:br/>
      </w:r>
      <w:r w:rsidRPr="006E065E">
        <w:rPr>
          <w:rFonts w:hint="eastAsia"/>
          <w:lang w:eastAsia="zh-CN"/>
        </w:rPr>
        <w:t>高频发射天线</w:t>
      </w:r>
      <w:bookmarkEnd w:id="19"/>
      <w:bookmarkEnd w:id="20"/>
      <w:bookmarkEnd w:id="21"/>
      <w:bookmarkEnd w:id="22"/>
      <w:bookmarkEnd w:id="23"/>
      <w:bookmarkEnd w:id="24"/>
    </w:p>
    <w:p w14:paraId="24A4E4F9" w14:textId="77777777" w:rsidR="00862828" w:rsidRPr="006E065E" w:rsidRDefault="00862828" w:rsidP="00E47369">
      <w:pPr>
        <w:spacing w:before="480"/>
        <w:jc w:val="center"/>
        <w:rPr>
          <w:lang w:eastAsia="zh-CN"/>
        </w:rPr>
      </w:pPr>
      <w:r w:rsidRPr="006E065E">
        <w:rPr>
          <w:rFonts w:hint="eastAsia"/>
          <w:lang w:eastAsia="zh-CN"/>
        </w:rPr>
        <w:t>目录</w:t>
      </w:r>
    </w:p>
    <w:p w14:paraId="117B04BC" w14:textId="77777777" w:rsidR="004171CA" w:rsidRDefault="00862828" w:rsidP="00E47369">
      <w:pPr>
        <w:pStyle w:val="toc0"/>
        <w:jc w:val="right"/>
        <w:rPr>
          <w:noProof/>
          <w:lang w:eastAsia="zh-CN"/>
        </w:rPr>
      </w:pPr>
      <w:r w:rsidRPr="006E065E">
        <w:rPr>
          <w:rFonts w:ascii="STKaiti" w:eastAsia="STKaiti" w:hAnsi="STKaiti" w:hint="eastAsia"/>
          <w:i w:val="0"/>
          <w:iCs/>
          <w:lang w:eastAsia="zh-CN"/>
        </w:rPr>
        <w:t>页码</w:t>
      </w:r>
      <w:r w:rsidRPr="006E065E">
        <w:rPr>
          <w:rFonts w:ascii="STKaiti" w:eastAsia="STKaiti" w:hAnsi="STKaiti"/>
          <w:i w:val="0"/>
          <w:iCs/>
          <w:lang w:val="en-US"/>
        </w:rPr>
        <w:fldChar w:fldCharType="begin"/>
      </w:r>
      <w:r w:rsidRPr="006E065E">
        <w:rPr>
          <w:rFonts w:ascii="STKaiti" w:eastAsia="STKaiti" w:hAnsi="STKaiti"/>
          <w:i w:val="0"/>
          <w:iCs/>
          <w:lang w:eastAsia="zh-CN"/>
        </w:rPr>
        <w:instrText xml:space="preserve"> TOC \o "1-2" \h \z \t "Part_No;1" </w:instrText>
      </w:r>
      <w:r w:rsidRPr="006E065E">
        <w:rPr>
          <w:rFonts w:ascii="STKaiti" w:eastAsia="STKaiti" w:hAnsi="STKaiti"/>
          <w:i w:val="0"/>
          <w:iCs/>
          <w:lang w:val="en-US"/>
        </w:rPr>
        <w:fldChar w:fldCharType="separate"/>
      </w:r>
    </w:p>
    <w:p w14:paraId="0672D084" w14:textId="078EDC25" w:rsidR="004171CA" w:rsidRDefault="004171CA">
      <w:pPr>
        <w:pStyle w:val="TOC1"/>
        <w:rPr>
          <w:rFonts w:asciiTheme="minorHAnsi" w:hAnsiTheme="minorHAnsi" w:cstheme="minorBidi"/>
          <w:noProof/>
          <w:kern w:val="2"/>
          <w:sz w:val="21"/>
          <w:szCs w:val="22"/>
          <w:lang w:eastAsia="zh-CN"/>
        </w:rPr>
      </w:pPr>
      <w:hyperlink w:anchor="_Toc232149836" w:history="1">
        <w:r w:rsidRPr="000866CA">
          <w:rPr>
            <w:rStyle w:val="Hyperlink"/>
            <w:noProof/>
            <w:lang w:eastAsia="zh-CN"/>
          </w:rPr>
          <w:t>附件</w:t>
        </w:r>
        <w:r w:rsidRPr="000866CA">
          <w:rPr>
            <w:rStyle w:val="Hyperlink"/>
            <w:noProof/>
            <w:lang w:eastAsia="zh-CN"/>
          </w:rPr>
          <w:t>1</w:t>
        </w:r>
        <w:r w:rsidRPr="000866CA">
          <w:rPr>
            <w:rStyle w:val="Hyperlink"/>
            <w:noProof/>
            <w:lang w:eastAsia="zh-CN"/>
          </w:rPr>
          <w:t>的第</w:t>
        </w:r>
        <w:r w:rsidRPr="000866CA">
          <w:rPr>
            <w:rStyle w:val="Hyperlink"/>
            <w:noProof/>
            <w:lang w:eastAsia="zh-CN"/>
          </w:rPr>
          <w:t>1</w:t>
        </w:r>
        <w:r w:rsidRPr="000866CA">
          <w:rPr>
            <w:rStyle w:val="Hyperlink"/>
            <w:noProof/>
            <w:lang w:eastAsia="zh-CN"/>
          </w:rPr>
          <w:t>部分</w:t>
        </w:r>
      </w:hyperlink>
      <w:r w:rsidRPr="004171CA">
        <w:rPr>
          <w:rStyle w:val="Hyperlink"/>
          <w:noProof/>
          <w:u w:val="none"/>
        </w:rPr>
        <w:t xml:space="preserve"> </w:t>
      </w:r>
      <w:r w:rsidR="00522799" w:rsidRPr="00522799">
        <w:rPr>
          <w:rStyle w:val="Hyperlink"/>
          <w:noProof/>
          <w:u w:val="none"/>
        </w:rPr>
        <w:t>–</w:t>
      </w:r>
      <w:r w:rsidR="00522799">
        <w:rPr>
          <w:rStyle w:val="Hyperlink"/>
          <w:rFonts w:hint="eastAsia"/>
          <w:noProof/>
          <w:u w:val="none"/>
          <w:lang w:eastAsia="zh-CN"/>
        </w:rPr>
        <w:t xml:space="preserve"> </w:t>
      </w:r>
      <w:hyperlink w:anchor="_Toc232149837" w:history="1">
        <w:r w:rsidRPr="000866CA">
          <w:rPr>
            <w:rStyle w:val="Hyperlink"/>
            <w:noProof/>
            <w:lang w:eastAsia="zh-CN"/>
          </w:rPr>
          <w:t>高频发射天线特性与图</w:t>
        </w:r>
        <w:r>
          <w:rPr>
            <w:noProof/>
            <w:webHidden/>
          </w:rPr>
          <w:tab/>
        </w:r>
        <w:r w:rsidR="00874E13">
          <w:rPr>
            <w:noProof/>
            <w:webHidden/>
          </w:rPr>
          <w:tab/>
        </w:r>
        <w:r>
          <w:rPr>
            <w:noProof/>
            <w:webHidden/>
          </w:rPr>
          <w:fldChar w:fldCharType="begin"/>
        </w:r>
        <w:r>
          <w:rPr>
            <w:noProof/>
            <w:webHidden/>
          </w:rPr>
          <w:instrText xml:space="preserve"> PAGEREF _Toc232149837 \h </w:instrText>
        </w:r>
        <w:r>
          <w:rPr>
            <w:noProof/>
            <w:webHidden/>
          </w:rPr>
        </w:r>
        <w:r>
          <w:rPr>
            <w:noProof/>
            <w:webHidden/>
          </w:rPr>
          <w:fldChar w:fldCharType="separate"/>
        </w:r>
        <w:r w:rsidR="008632C8">
          <w:rPr>
            <w:noProof/>
            <w:webHidden/>
          </w:rPr>
          <w:t>5</w:t>
        </w:r>
        <w:r>
          <w:rPr>
            <w:noProof/>
            <w:webHidden/>
          </w:rPr>
          <w:fldChar w:fldCharType="end"/>
        </w:r>
      </w:hyperlink>
    </w:p>
    <w:p w14:paraId="7DB5FAA4" w14:textId="311A0E5E" w:rsidR="004171CA" w:rsidRDefault="004171CA">
      <w:pPr>
        <w:pStyle w:val="TOC1"/>
        <w:rPr>
          <w:rFonts w:asciiTheme="minorHAnsi" w:hAnsiTheme="minorHAnsi" w:cstheme="minorBidi"/>
          <w:noProof/>
          <w:kern w:val="2"/>
          <w:sz w:val="21"/>
          <w:szCs w:val="22"/>
          <w:lang w:eastAsia="zh-CN"/>
        </w:rPr>
      </w:pPr>
      <w:hyperlink w:anchor="_Toc232149838" w:history="1">
        <w:r w:rsidRPr="000866CA">
          <w:rPr>
            <w:rStyle w:val="Hyperlink"/>
            <w:noProof/>
            <w:lang w:eastAsia="zh-CN"/>
          </w:rPr>
          <w:t>1</w:t>
        </w:r>
        <w:r>
          <w:rPr>
            <w:rFonts w:asciiTheme="minorHAnsi" w:hAnsiTheme="minorHAnsi" w:cstheme="minorBidi"/>
            <w:noProof/>
            <w:kern w:val="2"/>
            <w:sz w:val="21"/>
            <w:szCs w:val="22"/>
            <w:lang w:eastAsia="zh-CN"/>
          </w:rPr>
          <w:tab/>
        </w:r>
        <w:r w:rsidRPr="000866CA">
          <w:rPr>
            <w:rStyle w:val="Hyperlink"/>
            <w:noProof/>
            <w:lang w:eastAsia="zh-CN"/>
          </w:rPr>
          <w:t>引言</w:t>
        </w:r>
        <w:r>
          <w:rPr>
            <w:noProof/>
            <w:webHidden/>
          </w:rPr>
          <w:tab/>
        </w:r>
        <w:r w:rsidR="00874E13">
          <w:rPr>
            <w:noProof/>
            <w:webHidden/>
          </w:rPr>
          <w:tab/>
        </w:r>
        <w:r>
          <w:rPr>
            <w:noProof/>
            <w:webHidden/>
          </w:rPr>
          <w:fldChar w:fldCharType="begin"/>
        </w:r>
        <w:r>
          <w:rPr>
            <w:noProof/>
            <w:webHidden/>
          </w:rPr>
          <w:instrText xml:space="preserve"> PAGEREF _Toc232149838 \h </w:instrText>
        </w:r>
        <w:r>
          <w:rPr>
            <w:noProof/>
            <w:webHidden/>
          </w:rPr>
        </w:r>
        <w:r>
          <w:rPr>
            <w:noProof/>
            <w:webHidden/>
          </w:rPr>
          <w:fldChar w:fldCharType="separate"/>
        </w:r>
        <w:r w:rsidR="008632C8">
          <w:rPr>
            <w:noProof/>
            <w:webHidden/>
          </w:rPr>
          <w:t>5</w:t>
        </w:r>
        <w:r>
          <w:rPr>
            <w:noProof/>
            <w:webHidden/>
          </w:rPr>
          <w:fldChar w:fldCharType="end"/>
        </w:r>
      </w:hyperlink>
    </w:p>
    <w:p w14:paraId="495D699A" w14:textId="5F087222" w:rsidR="004171CA" w:rsidRDefault="004171CA">
      <w:pPr>
        <w:pStyle w:val="TOC1"/>
        <w:rPr>
          <w:rFonts w:asciiTheme="minorHAnsi" w:hAnsiTheme="minorHAnsi" w:cstheme="minorBidi"/>
          <w:noProof/>
          <w:kern w:val="2"/>
          <w:sz w:val="21"/>
          <w:szCs w:val="22"/>
          <w:lang w:eastAsia="zh-CN"/>
        </w:rPr>
      </w:pPr>
      <w:hyperlink w:anchor="_Toc232149839" w:history="1">
        <w:r w:rsidRPr="000866CA">
          <w:rPr>
            <w:rStyle w:val="Hyperlink"/>
            <w:noProof/>
            <w:lang w:eastAsia="zh-CN"/>
          </w:rPr>
          <w:t>2</w:t>
        </w:r>
        <w:r>
          <w:rPr>
            <w:rFonts w:asciiTheme="minorHAnsi" w:hAnsiTheme="minorHAnsi" w:cstheme="minorBidi"/>
            <w:noProof/>
            <w:kern w:val="2"/>
            <w:sz w:val="21"/>
            <w:szCs w:val="22"/>
            <w:lang w:eastAsia="zh-CN"/>
          </w:rPr>
          <w:tab/>
        </w:r>
        <w:r w:rsidRPr="000866CA">
          <w:rPr>
            <w:rStyle w:val="Hyperlink"/>
            <w:noProof/>
            <w:lang w:eastAsia="zh-CN"/>
          </w:rPr>
          <w:t>天线辐射方向图的几何表示</w:t>
        </w:r>
        <w:r>
          <w:rPr>
            <w:noProof/>
            <w:webHidden/>
          </w:rPr>
          <w:tab/>
        </w:r>
        <w:r w:rsidR="00874E13">
          <w:rPr>
            <w:noProof/>
            <w:webHidden/>
          </w:rPr>
          <w:tab/>
        </w:r>
        <w:r>
          <w:rPr>
            <w:noProof/>
            <w:webHidden/>
          </w:rPr>
          <w:fldChar w:fldCharType="begin"/>
        </w:r>
        <w:r>
          <w:rPr>
            <w:noProof/>
            <w:webHidden/>
          </w:rPr>
          <w:instrText xml:space="preserve"> PAGEREF _Toc232149839 \h </w:instrText>
        </w:r>
        <w:r>
          <w:rPr>
            <w:noProof/>
            <w:webHidden/>
          </w:rPr>
        </w:r>
        <w:r>
          <w:rPr>
            <w:noProof/>
            <w:webHidden/>
          </w:rPr>
          <w:fldChar w:fldCharType="separate"/>
        </w:r>
        <w:r w:rsidR="008632C8">
          <w:rPr>
            <w:noProof/>
            <w:webHidden/>
          </w:rPr>
          <w:t>6</w:t>
        </w:r>
        <w:r>
          <w:rPr>
            <w:noProof/>
            <w:webHidden/>
          </w:rPr>
          <w:fldChar w:fldCharType="end"/>
        </w:r>
      </w:hyperlink>
    </w:p>
    <w:p w14:paraId="1FA914E2" w14:textId="55FEF509" w:rsidR="004171CA" w:rsidRDefault="004171CA">
      <w:pPr>
        <w:pStyle w:val="TOC2"/>
        <w:rPr>
          <w:rFonts w:asciiTheme="minorHAnsi" w:hAnsiTheme="minorHAnsi" w:cstheme="minorBidi"/>
          <w:noProof/>
          <w:kern w:val="2"/>
          <w:sz w:val="21"/>
          <w:szCs w:val="22"/>
          <w:lang w:eastAsia="zh-CN"/>
        </w:rPr>
      </w:pPr>
      <w:hyperlink w:anchor="_Toc232149840" w:history="1">
        <w:r w:rsidRPr="000866CA">
          <w:rPr>
            <w:rStyle w:val="Hyperlink"/>
            <w:noProof/>
            <w:lang w:eastAsia="zh-CN"/>
          </w:rPr>
          <w:t>2.1</w:t>
        </w:r>
        <w:r>
          <w:rPr>
            <w:rFonts w:asciiTheme="minorHAnsi" w:hAnsiTheme="minorHAnsi" w:cstheme="minorBidi"/>
            <w:noProof/>
            <w:kern w:val="2"/>
            <w:sz w:val="21"/>
            <w:szCs w:val="22"/>
            <w:lang w:eastAsia="zh-CN"/>
          </w:rPr>
          <w:tab/>
        </w:r>
        <w:r w:rsidRPr="000866CA">
          <w:rPr>
            <w:rStyle w:val="Hyperlink"/>
            <w:noProof/>
            <w:lang w:eastAsia="zh-CN"/>
          </w:rPr>
          <w:t>图示</w:t>
        </w:r>
        <w:r>
          <w:rPr>
            <w:noProof/>
            <w:webHidden/>
          </w:rPr>
          <w:tab/>
        </w:r>
        <w:r w:rsidR="00874E13">
          <w:rPr>
            <w:noProof/>
            <w:webHidden/>
          </w:rPr>
          <w:tab/>
        </w:r>
        <w:r>
          <w:rPr>
            <w:noProof/>
            <w:webHidden/>
          </w:rPr>
          <w:fldChar w:fldCharType="begin"/>
        </w:r>
        <w:r>
          <w:rPr>
            <w:noProof/>
            <w:webHidden/>
          </w:rPr>
          <w:instrText xml:space="preserve"> PAGEREF _Toc232149840 \h </w:instrText>
        </w:r>
        <w:r>
          <w:rPr>
            <w:noProof/>
            <w:webHidden/>
          </w:rPr>
        </w:r>
        <w:r>
          <w:rPr>
            <w:noProof/>
            <w:webHidden/>
          </w:rPr>
          <w:fldChar w:fldCharType="separate"/>
        </w:r>
        <w:r w:rsidR="008632C8">
          <w:rPr>
            <w:noProof/>
            <w:webHidden/>
          </w:rPr>
          <w:t>6</w:t>
        </w:r>
        <w:r>
          <w:rPr>
            <w:noProof/>
            <w:webHidden/>
          </w:rPr>
          <w:fldChar w:fldCharType="end"/>
        </w:r>
      </w:hyperlink>
    </w:p>
    <w:p w14:paraId="3492F712" w14:textId="315515A9" w:rsidR="004171CA" w:rsidRDefault="004171CA">
      <w:pPr>
        <w:pStyle w:val="TOC1"/>
        <w:rPr>
          <w:rFonts w:asciiTheme="minorHAnsi" w:hAnsiTheme="minorHAnsi" w:cstheme="minorBidi"/>
          <w:noProof/>
          <w:kern w:val="2"/>
          <w:sz w:val="21"/>
          <w:szCs w:val="22"/>
          <w:lang w:eastAsia="zh-CN"/>
        </w:rPr>
      </w:pPr>
      <w:hyperlink w:anchor="_Toc232149841" w:history="1">
        <w:r w:rsidRPr="000866CA">
          <w:rPr>
            <w:rStyle w:val="Hyperlink"/>
            <w:noProof/>
            <w:lang w:eastAsia="zh-CN"/>
          </w:rPr>
          <w:t>3</w:t>
        </w:r>
        <w:r>
          <w:rPr>
            <w:rFonts w:asciiTheme="minorHAnsi" w:hAnsiTheme="minorHAnsi" w:cstheme="minorBidi"/>
            <w:noProof/>
            <w:kern w:val="2"/>
            <w:sz w:val="21"/>
            <w:szCs w:val="22"/>
            <w:lang w:eastAsia="zh-CN"/>
          </w:rPr>
          <w:tab/>
        </w:r>
        <w:r w:rsidRPr="000866CA">
          <w:rPr>
            <w:rStyle w:val="Hyperlink"/>
            <w:noProof/>
            <w:lang w:eastAsia="zh-CN"/>
          </w:rPr>
          <w:t>辐射方向图和增益计算</w:t>
        </w:r>
        <w:r>
          <w:rPr>
            <w:noProof/>
            <w:webHidden/>
          </w:rPr>
          <w:tab/>
        </w:r>
        <w:r w:rsidR="00874E13">
          <w:rPr>
            <w:noProof/>
            <w:webHidden/>
          </w:rPr>
          <w:tab/>
        </w:r>
        <w:r>
          <w:rPr>
            <w:noProof/>
            <w:webHidden/>
          </w:rPr>
          <w:fldChar w:fldCharType="begin"/>
        </w:r>
        <w:r>
          <w:rPr>
            <w:noProof/>
            <w:webHidden/>
          </w:rPr>
          <w:instrText xml:space="preserve"> PAGEREF _Toc232149841 \h </w:instrText>
        </w:r>
        <w:r>
          <w:rPr>
            <w:noProof/>
            <w:webHidden/>
          </w:rPr>
        </w:r>
        <w:r>
          <w:rPr>
            <w:noProof/>
            <w:webHidden/>
          </w:rPr>
          <w:fldChar w:fldCharType="separate"/>
        </w:r>
        <w:r w:rsidR="008632C8">
          <w:rPr>
            <w:noProof/>
            <w:webHidden/>
          </w:rPr>
          <w:t>8</w:t>
        </w:r>
        <w:r>
          <w:rPr>
            <w:noProof/>
            <w:webHidden/>
          </w:rPr>
          <w:fldChar w:fldCharType="end"/>
        </w:r>
      </w:hyperlink>
    </w:p>
    <w:p w14:paraId="051D46A2" w14:textId="1D440E7B" w:rsidR="004171CA" w:rsidRDefault="004171CA">
      <w:pPr>
        <w:pStyle w:val="TOC2"/>
        <w:rPr>
          <w:rFonts w:asciiTheme="minorHAnsi" w:hAnsiTheme="minorHAnsi" w:cstheme="minorBidi"/>
          <w:noProof/>
          <w:kern w:val="2"/>
          <w:sz w:val="21"/>
          <w:szCs w:val="22"/>
          <w:lang w:eastAsia="zh-CN"/>
        </w:rPr>
      </w:pPr>
      <w:hyperlink w:anchor="_Toc232149842" w:history="1">
        <w:r w:rsidRPr="000866CA">
          <w:rPr>
            <w:rStyle w:val="Hyperlink"/>
            <w:noProof/>
            <w:lang w:eastAsia="zh-CN"/>
          </w:rPr>
          <w:t>3.1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_Toc232149842 \h </w:instrText>
        </w:r>
        <w:r>
          <w:rPr>
            <w:noProof/>
            <w:webHidden/>
          </w:rPr>
        </w:r>
        <w:r>
          <w:rPr>
            <w:noProof/>
            <w:webHidden/>
          </w:rPr>
          <w:fldChar w:fldCharType="separate"/>
        </w:r>
        <w:r w:rsidR="008632C8">
          <w:rPr>
            <w:noProof/>
            <w:webHidden/>
          </w:rPr>
          <w:t>8</w:t>
        </w:r>
        <w:r>
          <w:rPr>
            <w:noProof/>
            <w:webHidden/>
          </w:rPr>
          <w:fldChar w:fldCharType="end"/>
        </w:r>
      </w:hyperlink>
    </w:p>
    <w:p w14:paraId="4F2B6734" w14:textId="374BB318" w:rsidR="004171CA" w:rsidRDefault="004171CA">
      <w:pPr>
        <w:pStyle w:val="TOC2"/>
        <w:rPr>
          <w:rFonts w:asciiTheme="minorHAnsi" w:hAnsiTheme="minorHAnsi" w:cstheme="minorBidi"/>
          <w:noProof/>
          <w:kern w:val="2"/>
          <w:sz w:val="21"/>
          <w:szCs w:val="22"/>
          <w:lang w:eastAsia="zh-CN"/>
        </w:rPr>
      </w:pPr>
      <w:hyperlink w:anchor="_Toc232149843" w:history="1">
        <w:r w:rsidRPr="000866CA">
          <w:rPr>
            <w:rStyle w:val="Hyperlink"/>
            <w:noProof/>
            <w:lang w:eastAsia="zh-CN"/>
          </w:rPr>
          <w:t>3.2</w:t>
        </w:r>
        <w:r>
          <w:rPr>
            <w:rFonts w:asciiTheme="minorHAnsi" w:hAnsiTheme="minorHAnsi" w:cstheme="minorBidi"/>
            <w:noProof/>
            <w:kern w:val="2"/>
            <w:sz w:val="21"/>
            <w:szCs w:val="22"/>
            <w:lang w:eastAsia="zh-CN"/>
          </w:rPr>
          <w:tab/>
        </w:r>
        <w:r w:rsidRPr="000866CA">
          <w:rPr>
            <w:rStyle w:val="Hyperlink"/>
            <w:noProof/>
            <w:lang w:eastAsia="zh-CN"/>
          </w:rPr>
          <w:t>辐射方向图</w:t>
        </w:r>
        <w:r>
          <w:rPr>
            <w:noProof/>
            <w:webHidden/>
          </w:rPr>
          <w:tab/>
        </w:r>
        <w:r w:rsidR="00874E13">
          <w:rPr>
            <w:noProof/>
            <w:webHidden/>
          </w:rPr>
          <w:tab/>
        </w:r>
        <w:r>
          <w:rPr>
            <w:noProof/>
            <w:webHidden/>
          </w:rPr>
          <w:fldChar w:fldCharType="begin"/>
        </w:r>
        <w:r>
          <w:rPr>
            <w:noProof/>
            <w:webHidden/>
          </w:rPr>
          <w:instrText xml:space="preserve"> PAGEREF _Toc232149843 \h </w:instrText>
        </w:r>
        <w:r>
          <w:rPr>
            <w:noProof/>
            <w:webHidden/>
          </w:rPr>
        </w:r>
        <w:r>
          <w:rPr>
            <w:noProof/>
            <w:webHidden/>
          </w:rPr>
          <w:fldChar w:fldCharType="separate"/>
        </w:r>
        <w:r w:rsidR="008632C8">
          <w:rPr>
            <w:noProof/>
            <w:webHidden/>
          </w:rPr>
          <w:t>9</w:t>
        </w:r>
        <w:r>
          <w:rPr>
            <w:noProof/>
            <w:webHidden/>
          </w:rPr>
          <w:fldChar w:fldCharType="end"/>
        </w:r>
      </w:hyperlink>
    </w:p>
    <w:p w14:paraId="4F231220" w14:textId="332D9A1A" w:rsidR="004171CA" w:rsidRDefault="004171CA">
      <w:pPr>
        <w:pStyle w:val="TOC2"/>
        <w:rPr>
          <w:rFonts w:asciiTheme="minorHAnsi" w:hAnsiTheme="minorHAnsi" w:cstheme="minorBidi"/>
          <w:noProof/>
          <w:kern w:val="2"/>
          <w:sz w:val="21"/>
          <w:szCs w:val="22"/>
          <w:lang w:eastAsia="zh-CN"/>
        </w:rPr>
      </w:pPr>
      <w:hyperlink w:anchor="_Toc232149844" w:history="1">
        <w:r w:rsidRPr="000866CA">
          <w:rPr>
            <w:rStyle w:val="Hyperlink"/>
            <w:noProof/>
            <w:lang w:eastAsia="zh-CN"/>
          </w:rPr>
          <w:t>3.3</w:t>
        </w:r>
        <w:r>
          <w:rPr>
            <w:rFonts w:asciiTheme="minorHAnsi" w:hAnsiTheme="minorHAnsi" w:cstheme="minorBidi"/>
            <w:noProof/>
            <w:kern w:val="2"/>
            <w:sz w:val="21"/>
            <w:szCs w:val="22"/>
            <w:lang w:eastAsia="zh-CN"/>
          </w:rPr>
          <w:tab/>
        </w:r>
        <w:r w:rsidRPr="000866CA">
          <w:rPr>
            <w:rStyle w:val="Hyperlink"/>
            <w:noProof/>
            <w:lang w:eastAsia="zh-CN"/>
          </w:rPr>
          <w:t>方向性和增益</w:t>
        </w:r>
        <w:r>
          <w:rPr>
            <w:noProof/>
            <w:webHidden/>
          </w:rPr>
          <w:tab/>
        </w:r>
        <w:r w:rsidR="00874E13">
          <w:rPr>
            <w:noProof/>
            <w:webHidden/>
          </w:rPr>
          <w:tab/>
        </w:r>
        <w:r>
          <w:rPr>
            <w:noProof/>
            <w:webHidden/>
          </w:rPr>
          <w:fldChar w:fldCharType="begin"/>
        </w:r>
        <w:r>
          <w:rPr>
            <w:noProof/>
            <w:webHidden/>
          </w:rPr>
          <w:instrText xml:space="preserve"> PAGEREF _Toc232149844 \h </w:instrText>
        </w:r>
        <w:r>
          <w:rPr>
            <w:noProof/>
            <w:webHidden/>
          </w:rPr>
        </w:r>
        <w:r>
          <w:rPr>
            <w:noProof/>
            <w:webHidden/>
          </w:rPr>
          <w:fldChar w:fldCharType="separate"/>
        </w:r>
        <w:r w:rsidR="008632C8">
          <w:rPr>
            <w:noProof/>
            <w:webHidden/>
          </w:rPr>
          <w:t>9</w:t>
        </w:r>
        <w:r>
          <w:rPr>
            <w:noProof/>
            <w:webHidden/>
          </w:rPr>
          <w:fldChar w:fldCharType="end"/>
        </w:r>
      </w:hyperlink>
    </w:p>
    <w:p w14:paraId="0F7B4678" w14:textId="77BF6AA6" w:rsidR="004171CA" w:rsidRDefault="004171CA">
      <w:pPr>
        <w:pStyle w:val="TOC2"/>
        <w:rPr>
          <w:rFonts w:asciiTheme="minorHAnsi" w:hAnsiTheme="minorHAnsi" w:cstheme="minorBidi"/>
          <w:noProof/>
          <w:kern w:val="2"/>
          <w:sz w:val="21"/>
          <w:szCs w:val="22"/>
          <w:lang w:eastAsia="zh-CN"/>
        </w:rPr>
      </w:pPr>
      <w:hyperlink w:anchor="_Toc232149845" w:history="1">
        <w:r w:rsidRPr="000866CA">
          <w:rPr>
            <w:rStyle w:val="Hyperlink"/>
            <w:noProof/>
            <w:lang w:eastAsia="zh-CN"/>
          </w:rPr>
          <w:t>3.4</w:t>
        </w:r>
        <w:r>
          <w:rPr>
            <w:rFonts w:asciiTheme="minorHAnsi" w:hAnsiTheme="minorHAnsi" w:cstheme="minorBidi"/>
            <w:noProof/>
            <w:kern w:val="2"/>
            <w:sz w:val="21"/>
            <w:szCs w:val="22"/>
            <w:lang w:eastAsia="zh-CN"/>
          </w:rPr>
          <w:tab/>
        </w:r>
        <w:r w:rsidRPr="000866CA">
          <w:rPr>
            <w:rStyle w:val="Hyperlink"/>
            <w:noProof/>
            <w:lang w:eastAsia="zh-CN"/>
          </w:rPr>
          <w:t>地面效应</w:t>
        </w:r>
        <w:r>
          <w:rPr>
            <w:noProof/>
            <w:webHidden/>
          </w:rPr>
          <w:tab/>
        </w:r>
        <w:r w:rsidR="00874E13">
          <w:rPr>
            <w:noProof/>
            <w:webHidden/>
          </w:rPr>
          <w:tab/>
        </w:r>
        <w:r>
          <w:rPr>
            <w:noProof/>
            <w:webHidden/>
          </w:rPr>
          <w:fldChar w:fldCharType="begin"/>
        </w:r>
        <w:r>
          <w:rPr>
            <w:noProof/>
            <w:webHidden/>
          </w:rPr>
          <w:instrText xml:space="preserve"> PAGEREF _Toc232149845 \h </w:instrText>
        </w:r>
        <w:r>
          <w:rPr>
            <w:noProof/>
            <w:webHidden/>
          </w:rPr>
        </w:r>
        <w:r>
          <w:rPr>
            <w:noProof/>
            <w:webHidden/>
          </w:rPr>
          <w:fldChar w:fldCharType="separate"/>
        </w:r>
        <w:r w:rsidR="008632C8">
          <w:rPr>
            <w:noProof/>
            <w:webHidden/>
          </w:rPr>
          <w:t>9</w:t>
        </w:r>
        <w:r>
          <w:rPr>
            <w:noProof/>
            <w:webHidden/>
          </w:rPr>
          <w:fldChar w:fldCharType="end"/>
        </w:r>
      </w:hyperlink>
    </w:p>
    <w:p w14:paraId="074B3234" w14:textId="4659AD62" w:rsidR="004171CA" w:rsidRDefault="004171CA">
      <w:pPr>
        <w:pStyle w:val="TOC1"/>
        <w:rPr>
          <w:rFonts w:asciiTheme="minorHAnsi" w:hAnsiTheme="minorHAnsi" w:cstheme="minorBidi"/>
          <w:noProof/>
          <w:kern w:val="2"/>
          <w:sz w:val="21"/>
          <w:szCs w:val="22"/>
          <w:lang w:eastAsia="zh-CN"/>
        </w:rPr>
      </w:pPr>
      <w:hyperlink w:anchor="_Toc232149846" w:history="1">
        <w:r w:rsidRPr="000866CA">
          <w:rPr>
            <w:rStyle w:val="Hyperlink"/>
            <w:noProof/>
            <w:lang w:eastAsia="zh-CN"/>
          </w:rPr>
          <w:t>4</w:t>
        </w:r>
        <w:r>
          <w:rPr>
            <w:rFonts w:asciiTheme="minorHAnsi" w:hAnsiTheme="minorHAnsi" w:cstheme="minorBidi"/>
            <w:noProof/>
            <w:kern w:val="2"/>
            <w:sz w:val="21"/>
            <w:szCs w:val="22"/>
            <w:lang w:eastAsia="zh-CN"/>
          </w:rPr>
          <w:tab/>
        </w:r>
        <w:r w:rsidRPr="000866CA">
          <w:rPr>
            <w:rStyle w:val="Hyperlink"/>
            <w:noProof/>
            <w:lang w:eastAsia="zh-CN"/>
          </w:rPr>
          <w:t>水平偶极子阵列</w:t>
        </w:r>
        <w:r>
          <w:rPr>
            <w:noProof/>
            <w:webHidden/>
          </w:rPr>
          <w:tab/>
        </w:r>
        <w:r w:rsidR="00874E13">
          <w:rPr>
            <w:noProof/>
            <w:webHidden/>
          </w:rPr>
          <w:tab/>
        </w:r>
        <w:r>
          <w:rPr>
            <w:noProof/>
            <w:webHidden/>
          </w:rPr>
          <w:fldChar w:fldCharType="begin"/>
        </w:r>
        <w:r>
          <w:rPr>
            <w:noProof/>
            <w:webHidden/>
          </w:rPr>
          <w:instrText xml:space="preserve"> PAGEREF _Toc232149846 \h </w:instrText>
        </w:r>
        <w:r>
          <w:rPr>
            <w:noProof/>
            <w:webHidden/>
          </w:rPr>
        </w:r>
        <w:r>
          <w:rPr>
            <w:noProof/>
            <w:webHidden/>
          </w:rPr>
          <w:fldChar w:fldCharType="separate"/>
        </w:r>
        <w:r w:rsidR="008632C8">
          <w:rPr>
            <w:noProof/>
            <w:webHidden/>
          </w:rPr>
          <w:t>11</w:t>
        </w:r>
        <w:r>
          <w:rPr>
            <w:noProof/>
            <w:webHidden/>
          </w:rPr>
          <w:fldChar w:fldCharType="end"/>
        </w:r>
      </w:hyperlink>
    </w:p>
    <w:p w14:paraId="6AD1A8BD" w14:textId="68AAD3C9" w:rsidR="004171CA" w:rsidRDefault="004171CA">
      <w:pPr>
        <w:pStyle w:val="TOC2"/>
        <w:rPr>
          <w:rFonts w:asciiTheme="minorHAnsi" w:hAnsiTheme="minorHAnsi" w:cstheme="minorBidi"/>
          <w:noProof/>
          <w:kern w:val="2"/>
          <w:sz w:val="21"/>
          <w:szCs w:val="22"/>
          <w:lang w:eastAsia="zh-CN"/>
        </w:rPr>
      </w:pPr>
      <w:hyperlink w:anchor="_Toc232149847" w:history="1">
        <w:r w:rsidRPr="000866CA">
          <w:rPr>
            <w:rStyle w:val="Hyperlink"/>
            <w:noProof/>
            <w:lang w:eastAsia="zh-CN"/>
          </w:rPr>
          <w:t>4.1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_Toc232149847 \h </w:instrText>
        </w:r>
        <w:r>
          <w:rPr>
            <w:noProof/>
            <w:webHidden/>
          </w:rPr>
        </w:r>
        <w:r>
          <w:rPr>
            <w:noProof/>
            <w:webHidden/>
          </w:rPr>
          <w:fldChar w:fldCharType="separate"/>
        </w:r>
        <w:r w:rsidR="008632C8">
          <w:rPr>
            <w:noProof/>
            <w:webHidden/>
          </w:rPr>
          <w:t>11</w:t>
        </w:r>
        <w:r>
          <w:rPr>
            <w:noProof/>
            <w:webHidden/>
          </w:rPr>
          <w:fldChar w:fldCharType="end"/>
        </w:r>
      </w:hyperlink>
    </w:p>
    <w:p w14:paraId="08434F2D" w14:textId="1B3B5BF8" w:rsidR="004171CA" w:rsidRDefault="004171CA">
      <w:pPr>
        <w:pStyle w:val="TOC2"/>
        <w:rPr>
          <w:rFonts w:asciiTheme="minorHAnsi" w:hAnsiTheme="minorHAnsi" w:cstheme="minorBidi"/>
          <w:noProof/>
          <w:kern w:val="2"/>
          <w:sz w:val="21"/>
          <w:szCs w:val="22"/>
          <w:lang w:eastAsia="zh-CN"/>
        </w:rPr>
      </w:pPr>
      <w:hyperlink w:anchor="_Toc232149848" w:history="1">
        <w:r w:rsidRPr="000866CA">
          <w:rPr>
            <w:rStyle w:val="Hyperlink"/>
            <w:noProof/>
            <w:lang w:eastAsia="zh-CN"/>
          </w:rPr>
          <w:t>4.2</w:t>
        </w:r>
        <w:r>
          <w:rPr>
            <w:rFonts w:asciiTheme="minorHAnsi" w:hAnsiTheme="minorHAnsi" w:cstheme="minorBidi"/>
            <w:noProof/>
            <w:kern w:val="2"/>
            <w:sz w:val="21"/>
            <w:szCs w:val="22"/>
            <w:lang w:eastAsia="zh-CN"/>
          </w:rPr>
          <w:tab/>
        </w:r>
        <w:r w:rsidRPr="000866CA">
          <w:rPr>
            <w:rStyle w:val="Hyperlink"/>
            <w:noProof/>
            <w:lang w:eastAsia="zh-CN"/>
          </w:rPr>
          <w:t>水平偶极子阵列的命名</w:t>
        </w:r>
        <w:r>
          <w:rPr>
            <w:noProof/>
            <w:webHidden/>
          </w:rPr>
          <w:tab/>
        </w:r>
        <w:r w:rsidR="00874E13">
          <w:rPr>
            <w:noProof/>
            <w:webHidden/>
          </w:rPr>
          <w:tab/>
        </w:r>
        <w:r>
          <w:rPr>
            <w:noProof/>
            <w:webHidden/>
          </w:rPr>
          <w:fldChar w:fldCharType="begin"/>
        </w:r>
        <w:r>
          <w:rPr>
            <w:noProof/>
            <w:webHidden/>
          </w:rPr>
          <w:instrText xml:space="preserve"> PAGEREF _Toc232149848 \h </w:instrText>
        </w:r>
        <w:r>
          <w:rPr>
            <w:noProof/>
            <w:webHidden/>
          </w:rPr>
        </w:r>
        <w:r>
          <w:rPr>
            <w:noProof/>
            <w:webHidden/>
          </w:rPr>
          <w:fldChar w:fldCharType="separate"/>
        </w:r>
        <w:r w:rsidR="008632C8">
          <w:rPr>
            <w:noProof/>
            <w:webHidden/>
          </w:rPr>
          <w:t>12</w:t>
        </w:r>
        <w:r>
          <w:rPr>
            <w:noProof/>
            <w:webHidden/>
          </w:rPr>
          <w:fldChar w:fldCharType="end"/>
        </w:r>
      </w:hyperlink>
    </w:p>
    <w:p w14:paraId="19413636" w14:textId="1FE9EF6F" w:rsidR="004171CA" w:rsidRDefault="004171CA">
      <w:pPr>
        <w:pStyle w:val="TOC2"/>
        <w:rPr>
          <w:rFonts w:asciiTheme="minorHAnsi" w:hAnsiTheme="minorHAnsi" w:cstheme="minorBidi"/>
          <w:noProof/>
          <w:kern w:val="2"/>
          <w:sz w:val="21"/>
          <w:szCs w:val="22"/>
          <w:lang w:eastAsia="zh-CN"/>
        </w:rPr>
      </w:pPr>
      <w:hyperlink w:anchor="_Toc232149849" w:history="1">
        <w:r w:rsidRPr="000866CA">
          <w:rPr>
            <w:rStyle w:val="Hyperlink"/>
            <w:noProof/>
            <w:lang w:eastAsia="zh-CN"/>
          </w:rPr>
          <w:t>4.3</w:t>
        </w:r>
        <w:r>
          <w:rPr>
            <w:rFonts w:asciiTheme="minorHAnsi" w:hAnsiTheme="minorHAnsi" w:cstheme="minorBidi"/>
            <w:noProof/>
            <w:kern w:val="2"/>
            <w:sz w:val="21"/>
            <w:szCs w:val="22"/>
            <w:lang w:eastAsia="zh-CN"/>
          </w:rPr>
          <w:tab/>
        </w:r>
        <w:r w:rsidRPr="000866CA">
          <w:rPr>
            <w:rStyle w:val="Hyperlink"/>
            <w:noProof/>
            <w:lang w:eastAsia="zh-CN"/>
          </w:rPr>
          <w:t>回转</w:t>
        </w:r>
        <w:r>
          <w:rPr>
            <w:noProof/>
            <w:webHidden/>
          </w:rPr>
          <w:tab/>
        </w:r>
        <w:r w:rsidR="00874E13">
          <w:rPr>
            <w:noProof/>
            <w:webHidden/>
          </w:rPr>
          <w:tab/>
        </w:r>
        <w:r>
          <w:rPr>
            <w:noProof/>
            <w:webHidden/>
          </w:rPr>
          <w:fldChar w:fldCharType="begin"/>
        </w:r>
        <w:r>
          <w:rPr>
            <w:noProof/>
            <w:webHidden/>
          </w:rPr>
          <w:instrText xml:space="preserve"> PAGEREF _Toc232149849 \h </w:instrText>
        </w:r>
        <w:r>
          <w:rPr>
            <w:noProof/>
            <w:webHidden/>
          </w:rPr>
        </w:r>
        <w:r>
          <w:rPr>
            <w:noProof/>
            <w:webHidden/>
          </w:rPr>
          <w:fldChar w:fldCharType="separate"/>
        </w:r>
        <w:r w:rsidR="008632C8">
          <w:rPr>
            <w:noProof/>
            <w:webHidden/>
          </w:rPr>
          <w:t>14</w:t>
        </w:r>
        <w:r>
          <w:rPr>
            <w:noProof/>
            <w:webHidden/>
          </w:rPr>
          <w:fldChar w:fldCharType="end"/>
        </w:r>
      </w:hyperlink>
    </w:p>
    <w:p w14:paraId="75C96651" w14:textId="629B7AB3" w:rsidR="004171CA" w:rsidRDefault="004171CA">
      <w:pPr>
        <w:pStyle w:val="TOC2"/>
        <w:rPr>
          <w:rFonts w:asciiTheme="minorHAnsi" w:hAnsiTheme="minorHAnsi" w:cstheme="minorBidi"/>
          <w:noProof/>
          <w:kern w:val="2"/>
          <w:sz w:val="21"/>
          <w:szCs w:val="22"/>
          <w:lang w:eastAsia="zh-CN"/>
        </w:rPr>
      </w:pPr>
      <w:hyperlink w:anchor="_Toc232149850" w:history="1">
        <w:r w:rsidRPr="000866CA">
          <w:rPr>
            <w:rStyle w:val="Hyperlink"/>
            <w:noProof/>
            <w:lang w:eastAsia="zh-CN"/>
          </w:rPr>
          <w:t>4.4</w:t>
        </w:r>
        <w:r>
          <w:rPr>
            <w:rFonts w:asciiTheme="minorHAnsi" w:hAnsiTheme="minorHAnsi" w:cstheme="minorBidi"/>
            <w:noProof/>
            <w:kern w:val="2"/>
            <w:sz w:val="21"/>
            <w:szCs w:val="22"/>
            <w:lang w:eastAsia="zh-CN"/>
          </w:rPr>
          <w:tab/>
        </w:r>
        <w:r w:rsidRPr="000866CA">
          <w:rPr>
            <w:rStyle w:val="Hyperlink"/>
            <w:noProof/>
            <w:lang w:eastAsia="zh-CN"/>
          </w:rPr>
          <w:t>垂直排列的水平偶极子阵列</w:t>
        </w:r>
        <w:r>
          <w:rPr>
            <w:noProof/>
            <w:webHidden/>
          </w:rPr>
          <w:tab/>
        </w:r>
        <w:r w:rsidR="00874E13">
          <w:rPr>
            <w:noProof/>
            <w:webHidden/>
          </w:rPr>
          <w:tab/>
        </w:r>
        <w:r>
          <w:rPr>
            <w:noProof/>
            <w:webHidden/>
          </w:rPr>
          <w:fldChar w:fldCharType="begin"/>
        </w:r>
        <w:r>
          <w:rPr>
            <w:noProof/>
            <w:webHidden/>
          </w:rPr>
          <w:instrText xml:space="preserve"> PAGEREF _Toc232149850 \h </w:instrText>
        </w:r>
        <w:r>
          <w:rPr>
            <w:noProof/>
            <w:webHidden/>
          </w:rPr>
        </w:r>
        <w:r>
          <w:rPr>
            <w:noProof/>
            <w:webHidden/>
          </w:rPr>
          <w:fldChar w:fldCharType="separate"/>
        </w:r>
        <w:r w:rsidR="008632C8">
          <w:rPr>
            <w:noProof/>
            <w:webHidden/>
          </w:rPr>
          <w:t>16</w:t>
        </w:r>
        <w:r>
          <w:rPr>
            <w:noProof/>
            <w:webHidden/>
          </w:rPr>
          <w:fldChar w:fldCharType="end"/>
        </w:r>
      </w:hyperlink>
    </w:p>
    <w:p w14:paraId="4A67342D" w14:textId="635439BB" w:rsidR="004171CA" w:rsidRDefault="004171CA">
      <w:pPr>
        <w:pStyle w:val="TOC2"/>
        <w:rPr>
          <w:rFonts w:asciiTheme="minorHAnsi" w:hAnsiTheme="minorHAnsi" w:cstheme="minorBidi"/>
          <w:noProof/>
          <w:kern w:val="2"/>
          <w:sz w:val="21"/>
          <w:szCs w:val="22"/>
          <w:lang w:eastAsia="zh-CN"/>
        </w:rPr>
      </w:pPr>
      <w:hyperlink w:anchor="_Toc232149851" w:history="1">
        <w:r w:rsidRPr="000866CA">
          <w:rPr>
            <w:rStyle w:val="Hyperlink"/>
            <w:noProof/>
            <w:lang w:eastAsia="zh-CN"/>
          </w:rPr>
          <w:t>4.5</w:t>
        </w:r>
        <w:r>
          <w:rPr>
            <w:rFonts w:asciiTheme="minorHAnsi" w:hAnsiTheme="minorHAnsi" w:cstheme="minorBidi"/>
            <w:noProof/>
            <w:kern w:val="2"/>
            <w:sz w:val="21"/>
            <w:szCs w:val="22"/>
            <w:lang w:eastAsia="zh-CN"/>
          </w:rPr>
          <w:tab/>
        </w:r>
        <w:r w:rsidRPr="000866CA">
          <w:rPr>
            <w:rStyle w:val="Hyperlink"/>
            <w:noProof/>
            <w:lang w:eastAsia="zh-CN"/>
          </w:rPr>
          <w:t>水平排列的水平偶极子阵列（热带天线）</w:t>
        </w:r>
        <w:r>
          <w:rPr>
            <w:noProof/>
            <w:webHidden/>
          </w:rPr>
          <w:tab/>
        </w:r>
        <w:r w:rsidR="00874E13">
          <w:rPr>
            <w:noProof/>
            <w:webHidden/>
          </w:rPr>
          <w:tab/>
        </w:r>
        <w:r>
          <w:rPr>
            <w:noProof/>
            <w:webHidden/>
          </w:rPr>
          <w:fldChar w:fldCharType="begin"/>
        </w:r>
        <w:r>
          <w:rPr>
            <w:noProof/>
            <w:webHidden/>
          </w:rPr>
          <w:instrText xml:space="preserve"> PAGEREF _Toc232149851 \h </w:instrText>
        </w:r>
        <w:r>
          <w:rPr>
            <w:noProof/>
            <w:webHidden/>
          </w:rPr>
        </w:r>
        <w:r>
          <w:rPr>
            <w:noProof/>
            <w:webHidden/>
          </w:rPr>
          <w:fldChar w:fldCharType="separate"/>
        </w:r>
        <w:r w:rsidR="008632C8">
          <w:rPr>
            <w:noProof/>
            <w:webHidden/>
          </w:rPr>
          <w:t>18</w:t>
        </w:r>
        <w:r>
          <w:rPr>
            <w:noProof/>
            <w:webHidden/>
          </w:rPr>
          <w:fldChar w:fldCharType="end"/>
        </w:r>
      </w:hyperlink>
    </w:p>
    <w:p w14:paraId="74497AD6" w14:textId="01D5C8FC" w:rsidR="004171CA" w:rsidRDefault="004171CA">
      <w:pPr>
        <w:pStyle w:val="TOC2"/>
        <w:rPr>
          <w:rFonts w:asciiTheme="minorHAnsi" w:hAnsiTheme="minorHAnsi" w:cstheme="minorBidi"/>
          <w:noProof/>
          <w:kern w:val="2"/>
          <w:sz w:val="21"/>
          <w:szCs w:val="22"/>
          <w:lang w:eastAsia="zh-CN"/>
        </w:rPr>
      </w:pPr>
      <w:hyperlink w:anchor="_Toc232149852" w:history="1">
        <w:r w:rsidRPr="000866CA">
          <w:rPr>
            <w:rStyle w:val="Hyperlink"/>
            <w:noProof/>
            <w:lang w:eastAsia="zh-CN"/>
          </w:rPr>
          <w:t>4.6</w:t>
        </w:r>
        <w:r>
          <w:rPr>
            <w:rFonts w:asciiTheme="minorHAnsi" w:hAnsiTheme="minorHAnsi" w:cstheme="minorBidi"/>
            <w:noProof/>
            <w:kern w:val="2"/>
            <w:sz w:val="21"/>
            <w:szCs w:val="22"/>
            <w:lang w:eastAsia="zh-CN"/>
          </w:rPr>
          <w:tab/>
        </w:r>
        <w:r w:rsidRPr="000866CA">
          <w:rPr>
            <w:rStyle w:val="Hyperlink"/>
            <w:noProof/>
            <w:lang w:eastAsia="zh-CN"/>
          </w:rPr>
          <w:t>水平偶极子全向阵列</w:t>
        </w:r>
        <w:r>
          <w:rPr>
            <w:noProof/>
            <w:webHidden/>
          </w:rPr>
          <w:tab/>
        </w:r>
        <w:r w:rsidR="00874E13">
          <w:rPr>
            <w:noProof/>
            <w:webHidden/>
          </w:rPr>
          <w:tab/>
        </w:r>
        <w:r>
          <w:rPr>
            <w:noProof/>
            <w:webHidden/>
          </w:rPr>
          <w:fldChar w:fldCharType="begin"/>
        </w:r>
        <w:r>
          <w:rPr>
            <w:noProof/>
            <w:webHidden/>
          </w:rPr>
          <w:instrText xml:space="preserve"> PAGEREF _Toc232149852 \h </w:instrText>
        </w:r>
        <w:r>
          <w:rPr>
            <w:noProof/>
            <w:webHidden/>
          </w:rPr>
        </w:r>
        <w:r>
          <w:rPr>
            <w:noProof/>
            <w:webHidden/>
          </w:rPr>
          <w:fldChar w:fldCharType="separate"/>
        </w:r>
        <w:r w:rsidR="008632C8">
          <w:rPr>
            <w:noProof/>
            <w:webHidden/>
          </w:rPr>
          <w:t>18</w:t>
        </w:r>
        <w:r>
          <w:rPr>
            <w:noProof/>
            <w:webHidden/>
          </w:rPr>
          <w:fldChar w:fldCharType="end"/>
        </w:r>
      </w:hyperlink>
    </w:p>
    <w:p w14:paraId="41FA5170" w14:textId="652EB13F" w:rsidR="004171CA" w:rsidRDefault="004171CA">
      <w:pPr>
        <w:pStyle w:val="TOC2"/>
        <w:rPr>
          <w:rFonts w:asciiTheme="minorHAnsi" w:hAnsiTheme="minorHAnsi" w:cstheme="minorBidi"/>
          <w:noProof/>
          <w:kern w:val="2"/>
          <w:sz w:val="21"/>
          <w:szCs w:val="22"/>
          <w:lang w:eastAsia="zh-CN"/>
        </w:rPr>
      </w:pPr>
      <w:hyperlink w:anchor="_Toc232149853" w:history="1">
        <w:r w:rsidRPr="000866CA">
          <w:rPr>
            <w:rStyle w:val="Hyperlink"/>
            <w:noProof/>
            <w:lang w:eastAsia="zh-CN"/>
          </w:rPr>
          <w:t>4.7</w:t>
        </w:r>
        <w:r>
          <w:rPr>
            <w:rFonts w:asciiTheme="minorHAnsi" w:hAnsiTheme="minorHAnsi" w:cstheme="minorBidi"/>
            <w:noProof/>
            <w:kern w:val="2"/>
            <w:sz w:val="21"/>
            <w:szCs w:val="22"/>
            <w:lang w:eastAsia="zh-CN"/>
          </w:rPr>
          <w:tab/>
        </w:r>
        <w:r w:rsidRPr="000866CA">
          <w:rPr>
            <w:rStyle w:val="Hyperlink"/>
            <w:noProof/>
            <w:lang w:eastAsia="zh-CN"/>
          </w:rPr>
          <w:t>计算水平偶极子阵列的方向图</w:t>
        </w:r>
        <w:r>
          <w:rPr>
            <w:noProof/>
            <w:webHidden/>
          </w:rPr>
          <w:tab/>
        </w:r>
        <w:r w:rsidR="00874E13">
          <w:rPr>
            <w:noProof/>
            <w:webHidden/>
          </w:rPr>
          <w:tab/>
        </w:r>
        <w:r>
          <w:rPr>
            <w:noProof/>
            <w:webHidden/>
          </w:rPr>
          <w:fldChar w:fldCharType="begin"/>
        </w:r>
        <w:r>
          <w:rPr>
            <w:noProof/>
            <w:webHidden/>
          </w:rPr>
          <w:instrText xml:space="preserve"> PAGEREF _Toc232149853 \h </w:instrText>
        </w:r>
        <w:r>
          <w:rPr>
            <w:noProof/>
            <w:webHidden/>
          </w:rPr>
        </w:r>
        <w:r>
          <w:rPr>
            <w:noProof/>
            <w:webHidden/>
          </w:rPr>
          <w:fldChar w:fldCharType="separate"/>
        </w:r>
        <w:r w:rsidR="008632C8">
          <w:rPr>
            <w:noProof/>
            <w:webHidden/>
          </w:rPr>
          <w:t>19</w:t>
        </w:r>
        <w:r>
          <w:rPr>
            <w:noProof/>
            <w:webHidden/>
          </w:rPr>
          <w:fldChar w:fldCharType="end"/>
        </w:r>
      </w:hyperlink>
    </w:p>
    <w:p w14:paraId="3B130C88" w14:textId="2BC8A1EC" w:rsidR="004171CA" w:rsidRDefault="004171CA">
      <w:pPr>
        <w:pStyle w:val="TOC1"/>
        <w:rPr>
          <w:rFonts w:asciiTheme="minorHAnsi" w:hAnsiTheme="minorHAnsi" w:cstheme="minorBidi"/>
          <w:noProof/>
          <w:kern w:val="2"/>
          <w:sz w:val="21"/>
          <w:szCs w:val="22"/>
          <w:lang w:eastAsia="zh-CN"/>
        </w:rPr>
      </w:pPr>
      <w:hyperlink w:anchor="_Toc232149854" w:history="1">
        <w:r w:rsidRPr="000866CA">
          <w:rPr>
            <w:rStyle w:val="Hyperlink"/>
            <w:noProof/>
            <w:lang w:eastAsia="zh-CN"/>
          </w:rPr>
          <w:t>5</w:t>
        </w:r>
        <w:r>
          <w:rPr>
            <w:rFonts w:asciiTheme="minorHAnsi" w:hAnsiTheme="minorHAnsi" w:cstheme="minorBidi"/>
            <w:noProof/>
            <w:kern w:val="2"/>
            <w:sz w:val="21"/>
            <w:szCs w:val="22"/>
            <w:lang w:eastAsia="zh-CN"/>
          </w:rPr>
          <w:tab/>
        </w:r>
        <w:r w:rsidRPr="000866CA">
          <w:rPr>
            <w:rStyle w:val="Hyperlink"/>
            <w:noProof/>
            <w:lang w:eastAsia="zh-CN"/>
          </w:rPr>
          <w:t>对数周期天线</w:t>
        </w:r>
        <w:r>
          <w:rPr>
            <w:noProof/>
            <w:webHidden/>
          </w:rPr>
          <w:tab/>
        </w:r>
        <w:r w:rsidR="00874E13">
          <w:rPr>
            <w:noProof/>
            <w:webHidden/>
          </w:rPr>
          <w:tab/>
        </w:r>
        <w:r>
          <w:rPr>
            <w:noProof/>
            <w:webHidden/>
          </w:rPr>
          <w:fldChar w:fldCharType="begin"/>
        </w:r>
        <w:r>
          <w:rPr>
            <w:noProof/>
            <w:webHidden/>
          </w:rPr>
          <w:instrText xml:space="preserve"> PAGEREF _Toc232149854 \h </w:instrText>
        </w:r>
        <w:r>
          <w:rPr>
            <w:noProof/>
            <w:webHidden/>
          </w:rPr>
        </w:r>
        <w:r>
          <w:rPr>
            <w:noProof/>
            <w:webHidden/>
          </w:rPr>
          <w:fldChar w:fldCharType="separate"/>
        </w:r>
        <w:r w:rsidR="008632C8">
          <w:rPr>
            <w:noProof/>
            <w:webHidden/>
          </w:rPr>
          <w:t>33</w:t>
        </w:r>
        <w:r>
          <w:rPr>
            <w:noProof/>
            <w:webHidden/>
          </w:rPr>
          <w:fldChar w:fldCharType="end"/>
        </w:r>
      </w:hyperlink>
    </w:p>
    <w:p w14:paraId="64D484E3" w14:textId="66997C71" w:rsidR="004171CA" w:rsidRDefault="004171CA">
      <w:pPr>
        <w:pStyle w:val="TOC2"/>
        <w:rPr>
          <w:rFonts w:asciiTheme="minorHAnsi" w:hAnsiTheme="minorHAnsi" w:cstheme="minorBidi"/>
          <w:noProof/>
          <w:kern w:val="2"/>
          <w:sz w:val="21"/>
          <w:szCs w:val="22"/>
          <w:lang w:eastAsia="zh-CN"/>
        </w:rPr>
      </w:pPr>
      <w:hyperlink w:anchor="_Toc232149855" w:history="1">
        <w:r w:rsidRPr="000866CA">
          <w:rPr>
            <w:rStyle w:val="Hyperlink"/>
            <w:noProof/>
            <w:lang w:eastAsia="zh-CN"/>
          </w:rPr>
          <w:t>5.1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_Toc232149855 \h </w:instrText>
        </w:r>
        <w:r>
          <w:rPr>
            <w:noProof/>
            <w:webHidden/>
          </w:rPr>
        </w:r>
        <w:r>
          <w:rPr>
            <w:noProof/>
            <w:webHidden/>
          </w:rPr>
          <w:fldChar w:fldCharType="separate"/>
        </w:r>
        <w:r w:rsidR="008632C8">
          <w:rPr>
            <w:noProof/>
            <w:webHidden/>
          </w:rPr>
          <w:t>33</w:t>
        </w:r>
        <w:r>
          <w:rPr>
            <w:noProof/>
            <w:webHidden/>
          </w:rPr>
          <w:fldChar w:fldCharType="end"/>
        </w:r>
      </w:hyperlink>
    </w:p>
    <w:p w14:paraId="47FADD3E" w14:textId="05AA04ED" w:rsidR="004171CA" w:rsidRDefault="004171CA">
      <w:pPr>
        <w:pStyle w:val="TOC2"/>
        <w:rPr>
          <w:rFonts w:asciiTheme="minorHAnsi" w:hAnsiTheme="minorHAnsi" w:cstheme="minorBidi"/>
          <w:noProof/>
          <w:kern w:val="2"/>
          <w:sz w:val="21"/>
          <w:szCs w:val="22"/>
          <w:lang w:eastAsia="zh-CN"/>
        </w:rPr>
      </w:pPr>
      <w:hyperlink w:anchor="_Toc232149856" w:history="1">
        <w:r w:rsidRPr="000866CA">
          <w:rPr>
            <w:rStyle w:val="Hyperlink"/>
            <w:noProof/>
            <w:lang w:eastAsia="zh-CN"/>
          </w:rPr>
          <w:t>5.2</w:t>
        </w:r>
        <w:r>
          <w:rPr>
            <w:rFonts w:asciiTheme="minorHAnsi" w:hAnsiTheme="minorHAnsi" w:cstheme="minorBidi"/>
            <w:noProof/>
            <w:kern w:val="2"/>
            <w:sz w:val="21"/>
            <w:szCs w:val="22"/>
            <w:lang w:eastAsia="zh-CN"/>
          </w:rPr>
          <w:tab/>
        </w:r>
        <w:r w:rsidRPr="000866CA">
          <w:rPr>
            <w:rStyle w:val="Hyperlink"/>
            <w:noProof/>
            <w:lang w:eastAsia="zh-CN"/>
          </w:rPr>
          <w:t>对数周期天线的命名</w:t>
        </w:r>
        <w:r>
          <w:rPr>
            <w:noProof/>
            <w:webHidden/>
          </w:rPr>
          <w:tab/>
        </w:r>
        <w:r w:rsidR="00874E13">
          <w:rPr>
            <w:noProof/>
            <w:webHidden/>
          </w:rPr>
          <w:tab/>
        </w:r>
        <w:r>
          <w:rPr>
            <w:noProof/>
            <w:webHidden/>
          </w:rPr>
          <w:fldChar w:fldCharType="begin"/>
        </w:r>
        <w:r>
          <w:rPr>
            <w:noProof/>
            <w:webHidden/>
          </w:rPr>
          <w:instrText xml:space="preserve"> PAGEREF _Toc232149856 \h </w:instrText>
        </w:r>
        <w:r>
          <w:rPr>
            <w:noProof/>
            <w:webHidden/>
          </w:rPr>
        </w:r>
        <w:r>
          <w:rPr>
            <w:noProof/>
            <w:webHidden/>
          </w:rPr>
          <w:fldChar w:fldCharType="separate"/>
        </w:r>
        <w:r w:rsidR="008632C8">
          <w:rPr>
            <w:noProof/>
            <w:webHidden/>
          </w:rPr>
          <w:t>33</w:t>
        </w:r>
        <w:r>
          <w:rPr>
            <w:noProof/>
            <w:webHidden/>
          </w:rPr>
          <w:fldChar w:fldCharType="end"/>
        </w:r>
      </w:hyperlink>
    </w:p>
    <w:p w14:paraId="7E06791F" w14:textId="0748CA95" w:rsidR="004171CA" w:rsidRDefault="004171CA">
      <w:pPr>
        <w:pStyle w:val="TOC2"/>
        <w:rPr>
          <w:rFonts w:asciiTheme="minorHAnsi" w:hAnsiTheme="minorHAnsi" w:cstheme="minorBidi"/>
          <w:noProof/>
          <w:kern w:val="2"/>
          <w:sz w:val="21"/>
          <w:szCs w:val="22"/>
          <w:lang w:eastAsia="zh-CN"/>
        </w:rPr>
      </w:pPr>
      <w:hyperlink w:anchor="_Toc232149857" w:history="1">
        <w:r w:rsidRPr="000866CA">
          <w:rPr>
            <w:rStyle w:val="Hyperlink"/>
            <w:noProof/>
            <w:lang w:eastAsia="zh-CN"/>
          </w:rPr>
          <w:t>5.3</w:t>
        </w:r>
        <w:r>
          <w:rPr>
            <w:rFonts w:asciiTheme="minorHAnsi" w:hAnsiTheme="minorHAnsi" w:cstheme="minorBidi"/>
            <w:noProof/>
            <w:kern w:val="2"/>
            <w:sz w:val="21"/>
            <w:szCs w:val="22"/>
            <w:lang w:eastAsia="zh-CN"/>
          </w:rPr>
          <w:tab/>
        </w:r>
        <w:r w:rsidRPr="000866CA">
          <w:rPr>
            <w:rStyle w:val="Hyperlink"/>
            <w:noProof/>
            <w:lang w:eastAsia="zh-CN"/>
          </w:rPr>
          <w:t>计算水平对数周期天线的方向图</w:t>
        </w:r>
        <w:r>
          <w:rPr>
            <w:noProof/>
            <w:webHidden/>
          </w:rPr>
          <w:tab/>
        </w:r>
        <w:r w:rsidR="00874E13">
          <w:rPr>
            <w:noProof/>
            <w:webHidden/>
          </w:rPr>
          <w:tab/>
        </w:r>
        <w:r>
          <w:rPr>
            <w:noProof/>
            <w:webHidden/>
          </w:rPr>
          <w:fldChar w:fldCharType="begin"/>
        </w:r>
        <w:r>
          <w:rPr>
            <w:noProof/>
            <w:webHidden/>
          </w:rPr>
          <w:instrText xml:space="preserve"> PAGEREF _Toc232149857 \h </w:instrText>
        </w:r>
        <w:r>
          <w:rPr>
            <w:noProof/>
            <w:webHidden/>
          </w:rPr>
        </w:r>
        <w:r>
          <w:rPr>
            <w:noProof/>
            <w:webHidden/>
          </w:rPr>
          <w:fldChar w:fldCharType="separate"/>
        </w:r>
        <w:r w:rsidR="008632C8">
          <w:rPr>
            <w:noProof/>
            <w:webHidden/>
          </w:rPr>
          <w:t>35</w:t>
        </w:r>
        <w:r>
          <w:rPr>
            <w:noProof/>
            <w:webHidden/>
          </w:rPr>
          <w:fldChar w:fldCharType="end"/>
        </w:r>
      </w:hyperlink>
    </w:p>
    <w:p w14:paraId="5961A627" w14:textId="197911C5" w:rsidR="004171CA" w:rsidRDefault="004171CA">
      <w:pPr>
        <w:pStyle w:val="TOC2"/>
        <w:rPr>
          <w:rFonts w:asciiTheme="minorHAnsi" w:hAnsiTheme="minorHAnsi" w:cstheme="minorBidi"/>
          <w:noProof/>
          <w:kern w:val="2"/>
          <w:sz w:val="21"/>
          <w:szCs w:val="22"/>
          <w:lang w:eastAsia="zh-CN"/>
        </w:rPr>
      </w:pPr>
      <w:hyperlink w:anchor="_Toc232149858" w:history="1">
        <w:r w:rsidRPr="000866CA">
          <w:rPr>
            <w:rStyle w:val="Hyperlink"/>
            <w:noProof/>
            <w:lang w:eastAsia="zh-CN"/>
          </w:rPr>
          <w:t>5.4</w:t>
        </w:r>
        <w:r>
          <w:rPr>
            <w:rFonts w:asciiTheme="minorHAnsi" w:hAnsiTheme="minorHAnsi" w:cstheme="minorBidi"/>
            <w:noProof/>
            <w:kern w:val="2"/>
            <w:sz w:val="21"/>
            <w:szCs w:val="22"/>
            <w:lang w:eastAsia="zh-CN"/>
          </w:rPr>
          <w:tab/>
        </w:r>
        <w:r w:rsidRPr="000866CA">
          <w:rPr>
            <w:rStyle w:val="Hyperlink"/>
            <w:noProof/>
            <w:lang w:eastAsia="zh-CN"/>
          </w:rPr>
          <w:t>计算垂直对数周期天线的方向图</w:t>
        </w:r>
        <w:r>
          <w:rPr>
            <w:noProof/>
            <w:webHidden/>
          </w:rPr>
          <w:tab/>
        </w:r>
        <w:r w:rsidR="00874E13">
          <w:rPr>
            <w:noProof/>
            <w:webHidden/>
          </w:rPr>
          <w:tab/>
        </w:r>
        <w:r>
          <w:rPr>
            <w:noProof/>
            <w:webHidden/>
          </w:rPr>
          <w:fldChar w:fldCharType="begin"/>
        </w:r>
        <w:r>
          <w:rPr>
            <w:noProof/>
            <w:webHidden/>
          </w:rPr>
          <w:instrText xml:space="preserve"> PAGEREF _Toc232149858 \h </w:instrText>
        </w:r>
        <w:r>
          <w:rPr>
            <w:noProof/>
            <w:webHidden/>
          </w:rPr>
        </w:r>
        <w:r>
          <w:rPr>
            <w:noProof/>
            <w:webHidden/>
          </w:rPr>
          <w:fldChar w:fldCharType="separate"/>
        </w:r>
        <w:r w:rsidR="008632C8">
          <w:rPr>
            <w:noProof/>
            <w:webHidden/>
          </w:rPr>
          <w:t>47</w:t>
        </w:r>
        <w:r>
          <w:rPr>
            <w:noProof/>
            <w:webHidden/>
          </w:rPr>
          <w:fldChar w:fldCharType="end"/>
        </w:r>
      </w:hyperlink>
    </w:p>
    <w:p w14:paraId="123004CE" w14:textId="45A5DDF6" w:rsidR="004171CA" w:rsidRDefault="004171CA">
      <w:pPr>
        <w:pStyle w:val="TOC1"/>
        <w:rPr>
          <w:rFonts w:asciiTheme="minorHAnsi" w:hAnsiTheme="minorHAnsi" w:cstheme="minorBidi"/>
          <w:noProof/>
          <w:kern w:val="2"/>
          <w:sz w:val="21"/>
          <w:szCs w:val="22"/>
          <w:lang w:eastAsia="zh-CN"/>
        </w:rPr>
      </w:pPr>
      <w:hyperlink w:anchor="_Toc232149859" w:history="1">
        <w:r w:rsidRPr="000866CA">
          <w:rPr>
            <w:rStyle w:val="Hyperlink"/>
            <w:noProof/>
            <w:lang w:eastAsia="zh-CN"/>
          </w:rPr>
          <w:t>6</w:t>
        </w:r>
        <w:r>
          <w:rPr>
            <w:rFonts w:asciiTheme="minorHAnsi" w:hAnsiTheme="minorHAnsi" w:cstheme="minorBidi"/>
            <w:noProof/>
            <w:kern w:val="2"/>
            <w:sz w:val="21"/>
            <w:szCs w:val="22"/>
            <w:lang w:eastAsia="zh-CN"/>
          </w:rPr>
          <w:tab/>
        </w:r>
        <w:r w:rsidRPr="000866CA">
          <w:rPr>
            <w:rStyle w:val="Hyperlink"/>
            <w:noProof/>
            <w:lang w:eastAsia="zh-CN"/>
          </w:rPr>
          <w:t>菱形天线</w:t>
        </w:r>
        <w:r>
          <w:rPr>
            <w:noProof/>
            <w:webHidden/>
          </w:rPr>
          <w:tab/>
        </w:r>
        <w:r w:rsidR="00874E13">
          <w:rPr>
            <w:noProof/>
            <w:webHidden/>
          </w:rPr>
          <w:tab/>
        </w:r>
        <w:r>
          <w:rPr>
            <w:noProof/>
            <w:webHidden/>
          </w:rPr>
          <w:fldChar w:fldCharType="begin"/>
        </w:r>
        <w:r>
          <w:rPr>
            <w:noProof/>
            <w:webHidden/>
          </w:rPr>
          <w:instrText xml:space="preserve"> PAGEREF _Toc232149859 \h </w:instrText>
        </w:r>
        <w:r>
          <w:rPr>
            <w:noProof/>
            <w:webHidden/>
          </w:rPr>
        </w:r>
        <w:r>
          <w:rPr>
            <w:noProof/>
            <w:webHidden/>
          </w:rPr>
          <w:fldChar w:fldCharType="separate"/>
        </w:r>
        <w:r w:rsidR="008632C8">
          <w:rPr>
            <w:noProof/>
            <w:webHidden/>
          </w:rPr>
          <w:t>49</w:t>
        </w:r>
        <w:r>
          <w:rPr>
            <w:noProof/>
            <w:webHidden/>
          </w:rPr>
          <w:fldChar w:fldCharType="end"/>
        </w:r>
      </w:hyperlink>
    </w:p>
    <w:p w14:paraId="5735161F" w14:textId="66D31BC4" w:rsidR="004171CA" w:rsidRDefault="004171CA">
      <w:pPr>
        <w:pStyle w:val="TOC2"/>
        <w:rPr>
          <w:rFonts w:asciiTheme="minorHAnsi" w:hAnsiTheme="minorHAnsi" w:cstheme="minorBidi"/>
          <w:noProof/>
          <w:kern w:val="2"/>
          <w:sz w:val="21"/>
          <w:szCs w:val="22"/>
          <w:lang w:eastAsia="zh-CN"/>
        </w:rPr>
      </w:pPr>
      <w:hyperlink w:anchor="_Toc232149860" w:history="1">
        <w:r w:rsidRPr="000866CA">
          <w:rPr>
            <w:rStyle w:val="Hyperlink"/>
            <w:noProof/>
            <w:lang w:eastAsia="zh-CN"/>
          </w:rPr>
          <w:t>6.1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_Toc232149860 \h </w:instrText>
        </w:r>
        <w:r>
          <w:rPr>
            <w:noProof/>
            <w:webHidden/>
          </w:rPr>
        </w:r>
        <w:r>
          <w:rPr>
            <w:noProof/>
            <w:webHidden/>
          </w:rPr>
          <w:fldChar w:fldCharType="separate"/>
        </w:r>
        <w:r w:rsidR="008632C8">
          <w:rPr>
            <w:noProof/>
            <w:webHidden/>
          </w:rPr>
          <w:t>49</w:t>
        </w:r>
        <w:r>
          <w:rPr>
            <w:noProof/>
            <w:webHidden/>
          </w:rPr>
          <w:fldChar w:fldCharType="end"/>
        </w:r>
      </w:hyperlink>
    </w:p>
    <w:p w14:paraId="2A9E8173" w14:textId="2FA6EB10" w:rsidR="004171CA" w:rsidRDefault="004171CA">
      <w:pPr>
        <w:pStyle w:val="TOC2"/>
        <w:rPr>
          <w:rFonts w:asciiTheme="minorHAnsi" w:hAnsiTheme="minorHAnsi" w:cstheme="minorBidi"/>
          <w:noProof/>
          <w:kern w:val="2"/>
          <w:sz w:val="21"/>
          <w:szCs w:val="22"/>
          <w:lang w:eastAsia="zh-CN"/>
        </w:rPr>
      </w:pPr>
      <w:hyperlink w:anchor="_Toc232149861" w:history="1">
        <w:r w:rsidRPr="000866CA">
          <w:rPr>
            <w:rStyle w:val="Hyperlink"/>
            <w:noProof/>
            <w:lang w:eastAsia="zh-CN"/>
          </w:rPr>
          <w:t>6.2</w:t>
        </w:r>
        <w:r>
          <w:rPr>
            <w:rFonts w:asciiTheme="minorHAnsi" w:hAnsiTheme="minorHAnsi" w:cstheme="minorBidi"/>
            <w:noProof/>
            <w:kern w:val="2"/>
            <w:sz w:val="21"/>
            <w:szCs w:val="22"/>
            <w:lang w:eastAsia="zh-CN"/>
          </w:rPr>
          <w:tab/>
        </w:r>
        <w:r w:rsidRPr="000866CA">
          <w:rPr>
            <w:rStyle w:val="Hyperlink"/>
            <w:noProof/>
            <w:lang w:eastAsia="zh-CN"/>
          </w:rPr>
          <w:t>菱形天线的命名</w:t>
        </w:r>
        <w:r>
          <w:rPr>
            <w:noProof/>
            <w:webHidden/>
          </w:rPr>
          <w:tab/>
        </w:r>
        <w:r w:rsidR="00874E13">
          <w:rPr>
            <w:noProof/>
            <w:webHidden/>
          </w:rPr>
          <w:tab/>
        </w:r>
        <w:r>
          <w:rPr>
            <w:noProof/>
            <w:webHidden/>
          </w:rPr>
          <w:fldChar w:fldCharType="begin"/>
        </w:r>
        <w:r>
          <w:rPr>
            <w:noProof/>
            <w:webHidden/>
          </w:rPr>
          <w:instrText xml:space="preserve"> PAGEREF _Toc232149861 \h </w:instrText>
        </w:r>
        <w:r>
          <w:rPr>
            <w:noProof/>
            <w:webHidden/>
          </w:rPr>
        </w:r>
        <w:r>
          <w:rPr>
            <w:noProof/>
            <w:webHidden/>
          </w:rPr>
          <w:fldChar w:fldCharType="separate"/>
        </w:r>
        <w:r w:rsidR="008632C8">
          <w:rPr>
            <w:noProof/>
            <w:webHidden/>
          </w:rPr>
          <w:t>49</w:t>
        </w:r>
        <w:r>
          <w:rPr>
            <w:noProof/>
            <w:webHidden/>
          </w:rPr>
          <w:fldChar w:fldCharType="end"/>
        </w:r>
      </w:hyperlink>
    </w:p>
    <w:p w14:paraId="1DD8D89E" w14:textId="2206B6FC" w:rsidR="004171CA" w:rsidRDefault="004171CA">
      <w:pPr>
        <w:pStyle w:val="TOC2"/>
        <w:rPr>
          <w:rFonts w:asciiTheme="minorHAnsi" w:hAnsiTheme="minorHAnsi" w:cstheme="minorBidi"/>
          <w:noProof/>
          <w:kern w:val="2"/>
          <w:sz w:val="21"/>
          <w:szCs w:val="22"/>
          <w:lang w:eastAsia="zh-CN"/>
        </w:rPr>
      </w:pPr>
      <w:hyperlink w:anchor="_Toc232149862" w:history="1">
        <w:r w:rsidRPr="000866CA">
          <w:rPr>
            <w:rStyle w:val="Hyperlink"/>
            <w:noProof/>
            <w:lang w:eastAsia="zh-CN"/>
          </w:rPr>
          <w:t>6.3</w:t>
        </w:r>
        <w:r>
          <w:rPr>
            <w:rFonts w:asciiTheme="minorHAnsi" w:hAnsiTheme="minorHAnsi" w:cstheme="minorBidi"/>
            <w:noProof/>
            <w:kern w:val="2"/>
            <w:sz w:val="21"/>
            <w:szCs w:val="22"/>
            <w:lang w:eastAsia="zh-CN"/>
          </w:rPr>
          <w:tab/>
        </w:r>
        <w:r w:rsidRPr="000866CA">
          <w:rPr>
            <w:rStyle w:val="Hyperlink"/>
            <w:noProof/>
            <w:lang w:eastAsia="zh-CN"/>
          </w:rPr>
          <w:t>计算菱形天线的方向图</w:t>
        </w:r>
        <w:r>
          <w:rPr>
            <w:noProof/>
            <w:webHidden/>
          </w:rPr>
          <w:tab/>
        </w:r>
        <w:r w:rsidR="00874E13">
          <w:rPr>
            <w:noProof/>
            <w:webHidden/>
          </w:rPr>
          <w:tab/>
        </w:r>
        <w:r>
          <w:rPr>
            <w:noProof/>
            <w:webHidden/>
          </w:rPr>
          <w:fldChar w:fldCharType="begin"/>
        </w:r>
        <w:r>
          <w:rPr>
            <w:noProof/>
            <w:webHidden/>
          </w:rPr>
          <w:instrText xml:space="preserve"> PAGEREF _Toc232149862 \h </w:instrText>
        </w:r>
        <w:r>
          <w:rPr>
            <w:noProof/>
            <w:webHidden/>
          </w:rPr>
        </w:r>
        <w:r>
          <w:rPr>
            <w:noProof/>
            <w:webHidden/>
          </w:rPr>
          <w:fldChar w:fldCharType="separate"/>
        </w:r>
        <w:r w:rsidR="008632C8">
          <w:rPr>
            <w:noProof/>
            <w:webHidden/>
          </w:rPr>
          <w:t>50</w:t>
        </w:r>
        <w:r>
          <w:rPr>
            <w:noProof/>
            <w:webHidden/>
          </w:rPr>
          <w:fldChar w:fldCharType="end"/>
        </w:r>
      </w:hyperlink>
    </w:p>
    <w:p w14:paraId="22FAF5F3" w14:textId="59D30348" w:rsidR="004171CA" w:rsidRDefault="004171CA">
      <w:pPr>
        <w:pStyle w:val="TOC1"/>
        <w:rPr>
          <w:rFonts w:asciiTheme="minorHAnsi" w:hAnsiTheme="minorHAnsi" w:cstheme="minorBidi"/>
          <w:noProof/>
          <w:kern w:val="2"/>
          <w:sz w:val="21"/>
          <w:szCs w:val="22"/>
          <w:lang w:eastAsia="zh-CN"/>
        </w:rPr>
      </w:pPr>
      <w:hyperlink w:anchor="_Toc232149863" w:history="1">
        <w:r w:rsidRPr="000866CA">
          <w:rPr>
            <w:rStyle w:val="Hyperlink"/>
            <w:noProof/>
            <w:lang w:eastAsia="zh-CN"/>
          </w:rPr>
          <w:t>7</w:t>
        </w:r>
        <w:r>
          <w:rPr>
            <w:rFonts w:asciiTheme="minorHAnsi" w:hAnsiTheme="minorHAnsi" w:cstheme="minorBidi"/>
            <w:noProof/>
            <w:kern w:val="2"/>
            <w:sz w:val="21"/>
            <w:szCs w:val="22"/>
            <w:lang w:eastAsia="zh-CN"/>
          </w:rPr>
          <w:tab/>
        </w:r>
        <w:r w:rsidRPr="000866CA">
          <w:rPr>
            <w:rStyle w:val="Hyperlink"/>
            <w:noProof/>
            <w:lang w:eastAsia="zh-CN"/>
          </w:rPr>
          <w:t>垂直单极子</w:t>
        </w:r>
        <w:r>
          <w:rPr>
            <w:noProof/>
            <w:webHidden/>
          </w:rPr>
          <w:tab/>
        </w:r>
        <w:r w:rsidR="00874E13">
          <w:rPr>
            <w:noProof/>
            <w:webHidden/>
          </w:rPr>
          <w:tab/>
        </w:r>
        <w:r>
          <w:rPr>
            <w:noProof/>
            <w:webHidden/>
          </w:rPr>
          <w:fldChar w:fldCharType="begin"/>
        </w:r>
        <w:r>
          <w:rPr>
            <w:noProof/>
            <w:webHidden/>
          </w:rPr>
          <w:instrText xml:space="preserve"> PAGEREF _Toc232149863 \h </w:instrText>
        </w:r>
        <w:r>
          <w:rPr>
            <w:noProof/>
            <w:webHidden/>
          </w:rPr>
        </w:r>
        <w:r>
          <w:rPr>
            <w:noProof/>
            <w:webHidden/>
          </w:rPr>
          <w:fldChar w:fldCharType="separate"/>
        </w:r>
        <w:r w:rsidR="008632C8">
          <w:rPr>
            <w:noProof/>
            <w:webHidden/>
          </w:rPr>
          <w:t>52</w:t>
        </w:r>
        <w:r>
          <w:rPr>
            <w:noProof/>
            <w:webHidden/>
          </w:rPr>
          <w:fldChar w:fldCharType="end"/>
        </w:r>
      </w:hyperlink>
    </w:p>
    <w:p w14:paraId="10BA28DF" w14:textId="0BDD5A91" w:rsidR="004171CA" w:rsidRDefault="004171CA">
      <w:pPr>
        <w:pStyle w:val="TOC2"/>
        <w:rPr>
          <w:rFonts w:asciiTheme="minorHAnsi" w:hAnsiTheme="minorHAnsi" w:cstheme="minorBidi"/>
          <w:noProof/>
          <w:kern w:val="2"/>
          <w:sz w:val="21"/>
          <w:szCs w:val="22"/>
          <w:lang w:eastAsia="zh-CN"/>
        </w:rPr>
      </w:pPr>
      <w:hyperlink w:anchor="_Toc232149864" w:history="1">
        <w:r w:rsidRPr="000866CA">
          <w:rPr>
            <w:rStyle w:val="Hyperlink"/>
            <w:noProof/>
            <w:lang w:eastAsia="zh-CN"/>
          </w:rPr>
          <w:t>7.1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_Toc232149864 \h </w:instrText>
        </w:r>
        <w:r>
          <w:rPr>
            <w:noProof/>
            <w:webHidden/>
          </w:rPr>
        </w:r>
        <w:r>
          <w:rPr>
            <w:noProof/>
            <w:webHidden/>
          </w:rPr>
          <w:fldChar w:fldCharType="separate"/>
        </w:r>
        <w:r w:rsidR="008632C8">
          <w:rPr>
            <w:noProof/>
            <w:webHidden/>
          </w:rPr>
          <w:t>52</w:t>
        </w:r>
        <w:r>
          <w:rPr>
            <w:noProof/>
            <w:webHidden/>
          </w:rPr>
          <w:fldChar w:fldCharType="end"/>
        </w:r>
      </w:hyperlink>
    </w:p>
    <w:p w14:paraId="50BEB253" w14:textId="1D9767E8" w:rsidR="004171CA" w:rsidRDefault="004171CA">
      <w:pPr>
        <w:pStyle w:val="TOC2"/>
        <w:rPr>
          <w:rFonts w:asciiTheme="minorHAnsi" w:hAnsiTheme="minorHAnsi" w:cstheme="minorBidi"/>
          <w:noProof/>
          <w:kern w:val="2"/>
          <w:sz w:val="21"/>
          <w:szCs w:val="22"/>
          <w:lang w:eastAsia="zh-CN"/>
        </w:rPr>
      </w:pPr>
      <w:hyperlink w:anchor="_Toc232149865" w:history="1">
        <w:r w:rsidRPr="000866CA">
          <w:rPr>
            <w:rStyle w:val="Hyperlink"/>
            <w:noProof/>
          </w:rPr>
          <w:t>7.2</w:t>
        </w:r>
        <w:r>
          <w:rPr>
            <w:rFonts w:asciiTheme="minorHAnsi" w:hAnsiTheme="minorHAnsi" w:cstheme="minorBidi"/>
            <w:noProof/>
            <w:kern w:val="2"/>
            <w:sz w:val="21"/>
            <w:szCs w:val="22"/>
            <w:lang w:eastAsia="zh-CN"/>
          </w:rPr>
          <w:tab/>
        </w:r>
        <w:r w:rsidRPr="000866CA">
          <w:rPr>
            <w:rStyle w:val="Hyperlink"/>
            <w:noProof/>
          </w:rPr>
          <w:t>垂直单极</w:t>
        </w:r>
        <w:r w:rsidRPr="000866CA">
          <w:rPr>
            <w:rStyle w:val="Hyperlink"/>
            <w:noProof/>
            <w:lang w:eastAsia="zh-CN"/>
          </w:rPr>
          <w:t>子</w:t>
        </w:r>
        <w:r w:rsidRPr="000866CA">
          <w:rPr>
            <w:rStyle w:val="Hyperlink"/>
            <w:noProof/>
          </w:rPr>
          <w:t>的命名</w:t>
        </w:r>
        <w:r>
          <w:rPr>
            <w:noProof/>
            <w:webHidden/>
          </w:rPr>
          <w:tab/>
        </w:r>
        <w:r w:rsidR="00874E13">
          <w:rPr>
            <w:noProof/>
            <w:webHidden/>
          </w:rPr>
          <w:tab/>
        </w:r>
        <w:r>
          <w:rPr>
            <w:noProof/>
            <w:webHidden/>
          </w:rPr>
          <w:fldChar w:fldCharType="begin"/>
        </w:r>
        <w:r>
          <w:rPr>
            <w:noProof/>
            <w:webHidden/>
          </w:rPr>
          <w:instrText xml:space="preserve"> PAGEREF _Toc232149865 \h </w:instrText>
        </w:r>
        <w:r>
          <w:rPr>
            <w:noProof/>
            <w:webHidden/>
          </w:rPr>
        </w:r>
        <w:r>
          <w:rPr>
            <w:noProof/>
            <w:webHidden/>
          </w:rPr>
          <w:fldChar w:fldCharType="separate"/>
        </w:r>
        <w:r w:rsidR="008632C8">
          <w:rPr>
            <w:noProof/>
            <w:webHidden/>
          </w:rPr>
          <w:t>52</w:t>
        </w:r>
        <w:r>
          <w:rPr>
            <w:noProof/>
            <w:webHidden/>
          </w:rPr>
          <w:fldChar w:fldCharType="end"/>
        </w:r>
      </w:hyperlink>
    </w:p>
    <w:p w14:paraId="3ECC06A6" w14:textId="36E88998" w:rsidR="004171CA" w:rsidRDefault="004171CA">
      <w:pPr>
        <w:pStyle w:val="TOC2"/>
        <w:rPr>
          <w:rFonts w:asciiTheme="minorHAnsi" w:hAnsiTheme="minorHAnsi" w:cstheme="minorBidi"/>
          <w:noProof/>
          <w:kern w:val="2"/>
          <w:sz w:val="21"/>
          <w:szCs w:val="22"/>
          <w:lang w:eastAsia="zh-CN"/>
        </w:rPr>
      </w:pPr>
      <w:hyperlink w:anchor="_Toc232149866" w:history="1">
        <w:r w:rsidRPr="000866CA">
          <w:rPr>
            <w:rStyle w:val="Hyperlink"/>
            <w:noProof/>
            <w:lang w:eastAsia="zh-CN"/>
          </w:rPr>
          <w:t>7.3</w:t>
        </w:r>
        <w:r>
          <w:rPr>
            <w:rFonts w:asciiTheme="minorHAnsi" w:hAnsiTheme="minorHAnsi" w:cstheme="minorBidi"/>
            <w:noProof/>
            <w:kern w:val="2"/>
            <w:sz w:val="21"/>
            <w:szCs w:val="22"/>
            <w:lang w:eastAsia="zh-CN"/>
          </w:rPr>
          <w:tab/>
        </w:r>
        <w:r w:rsidRPr="000866CA">
          <w:rPr>
            <w:rStyle w:val="Hyperlink"/>
            <w:noProof/>
            <w:lang w:eastAsia="zh-CN"/>
          </w:rPr>
          <w:t>无接地系统的垂直单极子</w:t>
        </w:r>
        <w:r>
          <w:rPr>
            <w:noProof/>
            <w:webHidden/>
          </w:rPr>
          <w:tab/>
        </w:r>
        <w:r w:rsidR="00874E13">
          <w:rPr>
            <w:noProof/>
            <w:webHidden/>
          </w:rPr>
          <w:tab/>
        </w:r>
        <w:r>
          <w:rPr>
            <w:noProof/>
            <w:webHidden/>
          </w:rPr>
          <w:fldChar w:fldCharType="begin"/>
        </w:r>
        <w:r>
          <w:rPr>
            <w:noProof/>
            <w:webHidden/>
          </w:rPr>
          <w:instrText xml:space="preserve"> PAGEREF _Toc232149866 \h </w:instrText>
        </w:r>
        <w:r>
          <w:rPr>
            <w:noProof/>
            <w:webHidden/>
          </w:rPr>
        </w:r>
        <w:r>
          <w:rPr>
            <w:noProof/>
            <w:webHidden/>
          </w:rPr>
          <w:fldChar w:fldCharType="separate"/>
        </w:r>
        <w:r w:rsidR="008632C8">
          <w:rPr>
            <w:noProof/>
            <w:webHidden/>
          </w:rPr>
          <w:t>53</w:t>
        </w:r>
        <w:r>
          <w:rPr>
            <w:noProof/>
            <w:webHidden/>
          </w:rPr>
          <w:fldChar w:fldCharType="end"/>
        </w:r>
      </w:hyperlink>
    </w:p>
    <w:p w14:paraId="3427E8BF" w14:textId="22F9523F" w:rsidR="004171CA" w:rsidRDefault="004171CA">
      <w:pPr>
        <w:pStyle w:val="TOC2"/>
        <w:rPr>
          <w:rFonts w:asciiTheme="minorHAnsi" w:hAnsiTheme="minorHAnsi" w:cstheme="minorBidi"/>
          <w:noProof/>
          <w:kern w:val="2"/>
          <w:sz w:val="21"/>
          <w:szCs w:val="22"/>
          <w:lang w:eastAsia="zh-CN"/>
        </w:rPr>
      </w:pPr>
      <w:hyperlink w:anchor="_Toc232149867" w:history="1">
        <w:r w:rsidRPr="000866CA">
          <w:rPr>
            <w:rStyle w:val="Hyperlink"/>
            <w:noProof/>
            <w:lang w:eastAsia="zh-CN"/>
          </w:rPr>
          <w:t>7.4</w:t>
        </w:r>
        <w:r>
          <w:rPr>
            <w:rFonts w:asciiTheme="minorHAnsi" w:hAnsiTheme="minorHAnsi" w:cstheme="minorBidi"/>
            <w:noProof/>
            <w:kern w:val="2"/>
            <w:sz w:val="21"/>
            <w:szCs w:val="22"/>
            <w:lang w:eastAsia="zh-CN"/>
          </w:rPr>
          <w:tab/>
        </w:r>
        <w:r w:rsidRPr="000866CA">
          <w:rPr>
            <w:rStyle w:val="Hyperlink"/>
            <w:noProof/>
            <w:lang w:eastAsia="zh-CN"/>
          </w:rPr>
          <w:t>有接地系统的垂直单极子</w:t>
        </w:r>
        <w:r>
          <w:rPr>
            <w:noProof/>
            <w:webHidden/>
          </w:rPr>
          <w:tab/>
        </w:r>
        <w:r w:rsidR="00874E13">
          <w:rPr>
            <w:noProof/>
            <w:webHidden/>
          </w:rPr>
          <w:tab/>
        </w:r>
        <w:r>
          <w:rPr>
            <w:noProof/>
            <w:webHidden/>
          </w:rPr>
          <w:fldChar w:fldCharType="begin"/>
        </w:r>
        <w:r>
          <w:rPr>
            <w:noProof/>
            <w:webHidden/>
          </w:rPr>
          <w:instrText xml:space="preserve"> PAGEREF _Toc232149867 \h </w:instrText>
        </w:r>
        <w:r>
          <w:rPr>
            <w:noProof/>
            <w:webHidden/>
          </w:rPr>
        </w:r>
        <w:r>
          <w:rPr>
            <w:noProof/>
            <w:webHidden/>
          </w:rPr>
          <w:fldChar w:fldCharType="separate"/>
        </w:r>
        <w:r w:rsidR="008632C8">
          <w:rPr>
            <w:noProof/>
            <w:webHidden/>
          </w:rPr>
          <w:t>55</w:t>
        </w:r>
        <w:r>
          <w:rPr>
            <w:noProof/>
            <w:webHidden/>
          </w:rPr>
          <w:fldChar w:fldCharType="end"/>
        </w:r>
      </w:hyperlink>
    </w:p>
    <w:p w14:paraId="7A18A413" w14:textId="768270DB" w:rsidR="004171CA" w:rsidRDefault="004171CA">
      <w:pPr>
        <w:pStyle w:val="TOC1"/>
        <w:rPr>
          <w:rFonts w:asciiTheme="minorHAnsi" w:hAnsiTheme="minorHAnsi" w:cstheme="minorBidi"/>
          <w:noProof/>
          <w:kern w:val="2"/>
          <w:sz w:val="21"/>
          <w:szCs w:val="22"/>
          <w:lang w:eastAsia="zh-CN"/>
        </w:rPr>
      </w:pPr>
      <w:hyperlink w:anchor="_Toc232149868" w:history="1">
        <w:r w:rsidRPr="000866CA">
          <w:rPr>
            <w:rStyle w:val="Hyperlink"/>
            <w:noProof/>
            <w:lang w:eastAsia="zh-CN"/>
          </w:rPr>
          <w:t>8</w:t>
        </w:r>
        <w:r>
          <w:rPr>
            <w:rFonts w:asciiTheme="minorHAnsi" w:hAnsiTheme="minorHAnsi" w:cstheme="minorBidi"/>
            <w:noProof/>
            <w:kern w:val="2"/>
            <w:sz w:val="21"/>
            <w:szCs w:val="22"/>
            <w:lang w:eastAsia="zh-CN"/>
          </w:rPr>
          <w:tab/>
        </w:r>
        <w:r w:rsidRPr="000866CA">
          <w:rPr>
            <w:rStyle w:val="Hyperlink"/>
            <w:noProof/>
            <w:lang w:eastAsia="zh-CN"/>
          </w:rPr>
          <w:t>八木</w:t>
        </w:r>
        <w:r w:rsidRPr="000866CA">
          <w:rPr>
            <w:rStyle w:val="Hyperlink"/>
            <w:noProof/>
            <w:lang w:eastAsia="zh-CN"/>
          </w:rPr>
          <w:t>-</w:t>
        </w:r>
        <w:r w:rsidRPr="000866CA">
          <w:rPr>
            <w:rStyle w:val="Hyperlink"/>
            <w:noProof/>
            <w:lang w:eastAsia="zh-CN"/>
          </w:rPr>
          <w:t>宇田天线</w:t>
        </w:r>
        <w:r>
          <w:rPr>
            <w:noProof/>
            <w:webHidden/>
          </w:rPr>
          <w:tab/>
        </w:r>
        <w:r w:rsidR="00874E13">
          <w:rPr>
            <w:noProof/>
            <w:webHidden/>
          </w:rPr>
          <w:tab/>
        </w:r>
        <w:r>
          <w:rPr>
            <w:noProof/>
            <w:webHidden/>
          </w:rPr>
          <w:fldChar w:fldCharType="begin"/>
        </w:r>
        <w:r>
          <w:rPr>
            <w:noProof/>
            <w:webHidden/>
          </w:rPr>
          <w:instrText xml:space="preserve"> PAGEREF _Toc232149868 \h </w:instrText>
        </w:r>
        <w:r>
          <w:rPr>
            <w:noProof/>
            <w:webHidden/>
          </w:rPr>
        </w:r>
        <w:r>
          <w:rPr>
            <w:noProof/>
            <w:webHidden/>
          </w:rPr>
          <w:fldChar w:fldCharType="separate"/>
        </w:r>
        <w:r w:rsidR="008632C8">
          <w:rPr>
            <w:noProof/>
            <w:webHidden/>
          </w:rPr>
          <w:t>58</w:t>
        </w:r>
        <w:r>
          <w:rPr>
            <w:noProof/>
            <w:webHidden/>
          </w:rPr>
          <w:fldChar w:fldCharType="end"/>
        </w:r>
      </w:hyperlink>
    </w:p>
    <w:p w14:paraId="1E5B720D" w14:textId="0CB2DD7C" w:rsidR="004171CA" w:rsidRDefault="004171CA">
      <w:pPr>
        <w:pStyle w:val="TOC2"/>
        <w:rPr>
          <w:rFonts w:asciiTheme="minorHAnsi" w:hAnsiTheme="minorHAnsi" w:cstheme="minorBidi"/>
          <w:noProof/>
          <w:kern w:val="2"/>
          <w:sz w:val="21"/>
          <w:szCs w:val="22"/>
          <w:lang w:eastAsia="zh-CN"/>
        </w:rPr>
      </w:pPr>
      <w:hyperlink w:anchor="_Toc232149869" w:history="1">
        <w:r w:rsidRPr="000866CA">
          <w:rPr>
            <w:rStyle w:val="Hyperlink"/>
            <w:noProof/>
            <w:lang w:eastAsia="zh-CN"/>
          </w:rPr>
          <w:t>8.1</w:t>
        </w:r>
        <w:r>
          <w:rPr>
            <w:rFonts w:asciiTheme="minorHAnsi" w:hAnsiTheme="minorHAnsi" w:cstheme="minorBidi"/>
            <w:noProof/>
            <w:kern w:val="2"/>
            <w:sz w:val="21"/>
            <w:szCs w:val="22"/>
            <w:lang w:eastAsia="zh-CN"/>
          </w:rPr>
          <w:tab/>
        </w:r>
        <w:r w:rsidRPr="000866CA">
          <w:rPr>
            <w:rStyle w:val="Hyperlink"/>
            <w:noProof/>
            <w:lang w:eastAsia="zh-CN"/>
          </w:rPr>
          <w:t>一般考虑</w:t>
        </w:r>
        <w:r>
          <w:rPr>
            <w:noProof/>
            <w:webHidden/>
          </w:rPr>
          <w:tab/>
        </w:r>
        <w:r w:rsidR="00874E13">
          <w:rPr>
            <w:noProof/>
            <w:webHidden/>
          </w:rPr>
          <w:tab/>
        </w:r>
        <w:r>
          <w:rPr>
            <w:noProof/>
            <w:webHidden/>
          </w:rPr>
          <w:fldChar w:fldCharType="begin"/>
        </w:r>
        <w:r>
          <w:rPr>
            <w:noProof/>
            <w:webHidden/>
          </w:rPr>
          <w:instrText xml:space="preserve"> PAGEREF _Toc232149869 \h </w:instrText>
        </w:r>
        <w:r>
          <w:rPr>
            <w:noProof/>
            <w:webHidden/>
          </w:rPr>
        </w:r>
        <w:r>
          <w:rPr>
            <w:noProof/>
            <w:webHidden/>
          </w:rPr>
          <w:fldChar w:fldCharType="separate"/>
        </w:r>
        <w:r w:rsidR="008632C8">
          <w:rPr>
            <w:noProof/>
            <w:webHidden/>
          </w:rPr>
          <w:t>58</w:t>
        </w:r>
        <w:r>
          <w:rPr>
            <w:noProof/>
            <w:webHidden/>
          </w:rPr>
          <w:fldChar w:fldCharType="end"/>
        </w:r>
      </w:hyperlink>
    </w:p>
    <w:p w14:paraId="35332E05" w14:textId="5A7A4403" w:rsidR="004171CA" w:rsidRDefault="004171CA">
      <w:pPr>
        <w:pStyle w:val="TOC2"/>
        <w:rPr>
          <w:rFonts w:asciiTheme="minorHAnsi" w:hAnsiTheme="minorHAnsi" w:cstheme="minorBidi"/>
          <w:noProof/>
          <w:kern w:val="2"/>
          <w:sz w:val="21"/>
          <w:szCs w:val="22"/>
          <w:lang w:eastAsia="zh-CN"/>
        </w:rPr>
      </w:pPr>
      <w:hyperlink w:anchor="_Toc232149870" w:history="1">
        <w:r w:rsidRPr="000866CA">
          <w:rPr>
            <w:rStyle w:val="Hyperlink"/>
            <w:noProof/>
            <w:lang w:eastAsia="zh-CN"/>
          </w:rPr>
          <w:t>8.2</w:t>
        </w:r>
        <w:r>
          <w:rPr>
            <w:rFonts w:asciiTheme="minorHAnsi" w:hAnsiTheme="minorHAnsi" w:cstheme="minorBidi"/>
            <w:noProof/>
            <w:kern w:val="2"/>
            <w:sz w:val="21"/>
            <w:szCs w:val="22"/>
            <w:lang w:eastAsia="zh-CN"/>
          </w:rPr>
          <w:tab/>
        </w:r>
        <w:r w:rsidRPr="000866CA">
          <w:rPr>
            <w:rStyle w:val="Hyperlink"/>
            <w:noProof/>
            <w:lang w:eastAsia="zh-CN"/>
          </w:rPr>
          <w:t>八木</w:t>
        </w:r>
        <w:r w:rsidRPr="000866CA">
          <w:rPr>
            <w:rStyle w:val="Hyperlink"/>
            <w:noProof/>
            <w:lang w:eastAsia="zh-CN"/>
          </w:rPr>
          <w:t>-</w:t>
        </w:r>
        <w:r w:rsidRPr="000866CA">
          <w:rPr>
            <w:rStyle w:val="Hyperlink"/>
            <w:noProof/>
            <w:lang w:eastAsia="zh-CN"/>
          </w:rPr>
          <w:t>宇田天线的命名</w:t>
        </w:r>
        <w:r>
          <w:rPr>
            <w:noProof/>
            <w:webHidden/>
          </w:rPr>
          <w:tab/>
        </w:r>
        <w:r w:rsidR="00874E13">
          <w:rPr>
            <w:noProof/>
            <w:webHidden/>
          </w:rPr>
          <w:tab/>
        </w:r>
        <w:r>
          <w:rPr>
            <w:noProof/>
            <w:webHidden/>
          </w:rPr>
          <w:fldChar w:fldCharType="begin"/>
        </w:r>
        <w:r>
          <w:rPr>
            <w:noProof/>
            <w:webHidden/>
          </w:rPr>
          <w:instrText xml:space="preserve"> PAGEREF _Toc232149870 \h </w:instrText>
        </w:r>
        <w:r>
          <w:rPr>
            <w:noProof/>
            <w:webHidden/>
          </w:rPr>
        </w:r>
        <w:r>
          <w:rPr>
            <w:noProof/>
            <w:webHidden/>
          </w:rPr>
          <w:fldChar w:fldCharType="separate"/>
        </w:r>
        <w:r w:rsidR="008632C8">
          <w:rPr>
            <w:noProof/>
            <w:webHidden/>
          </w:rPr>
          <w:t>59</w:t>
        </w:r>
        <w:r>
          <w:rPr>
            <w:noProof/>
            <w:webHidden/>
          </w:rPr>
          <w:fldChar w:fldCharType="end"/>
        </w:r>
      </w:hyperlink>
    </w:p>
    <w:p w14:paraId="077952BB" w14:textId="26C3FC7E" w:rsidR="004171CA" w:rsidRDefault="004171CA">
      <w:pPr>
        <w:pStyle w:val="TOC2"/>
        <w:rPr>
          <w:rFonts w:asciiTheme="minorHAnsi" w:hAnsiTheme="minorHAnsi" w:cstheme="minorBidi"/>
          <w:noProof/>
          <w:kern w:val="2"/>
          <w:sz w:val="21"/>
          <w:szCs w:val="22"/>
          <w:lang w:eastAsia="zh-CN"/>
        </w:rPr>
      </w:pPr>
      <w:hyperlink w:anchor="_Toc232149871" w:history="1">
        <w:r w:rsidRPr="000866CA">
          <w:rPr>
            <w:rStyle w:val="Hyperlink"/>
            <w:noProof/>
            <w:lang w:eastAsia="zh-CN"/>
          </w:rPr>
          <w:t>8.3</w:t>
        </w:r>
        <w:r>
          <w:rPr>
            <w:rFonts w:asciiTheme="minorHAnsi" w:hAnsiTheme="minorHAnsi" w:cstheme="minorBidi"/>
            <w:noProof/>
            <w:kern w:val="2"/>
            <w:sz w:val="21"/>
            <w:szCs w:val="22"/>
            <w:lang w:eastAsia="zh-CN"/>
          </w:rPr>
          <w:tab/>
        </w:r>
        <w:r w:rsidRPr="000866CA">
          <w:rPr>
            <w:rStyle w:val="Hyperlink"/>
            <w:noProof/>
            <w:lang w:eastAsia="zh-CN"/>
          </w:rPr>
          <w:t>计算八木</w:t>
        </w:r>
        <w:r w:rsidRPr="000866CA">
          <w:rPr>
            <w:rStyle w:val="Hyperlink"/>
            <w:noProof/>
            <w:lang w:eastAsia="zh-CN"/>
          </w:rPr>
          <w:t>-</w:t>
        </w:r>
        <w:r w:rsidRPr="000866CA">
          <w:rPr>
            <w:rStyle w:val="Hyperlink"/>
            <w:noProof/>
            <w:lang w:eastAsia="zh-CN"/>
          </w:rPr>
          <w:t>宇田天线的方向图</w:t>
        </w:r>
        <w:r>
          <w:rPr>
            <w:noProof/>
            <w:webHidden/>
          </w:rPr>
          <w:tab/>
        </w:r>
        <w:r w:rsidR="00874E13">
          <w:rPr>
            <w:noProof/>
            <w:webHidden/>
          </w:rPr>
          <w:tab/>
        </w:r>
        <w:r>
          <w:rPr>
            <w:noProof/>
            <w:webHidden/>
          </w:rPr>
          <w:fldChar w:fldCharType="begin"/>
        </w:r>
        <w:r>
          <w:rPr>
            <w:noProof/>
            <w:webHidden/>
          </w:rPr>
          <w:instrText xml:space="preserve"> PAGEREF _Toc232149871 \h </w:instrText>
        </w:r>
        <w:r>
          <w:rPr>
            <w:noProof/>
            <w:webHidden/>
          </w:rPr>
        </w:r>
        <w:r>
          <w:rPr>
            <w:noProof/>
            <w:webHidden/>
          </w:rPr>
          <w:fldChar w:fldCharType="separate"/>
        </w:r>
        <w:r w:rsidR="008632C8">
          <w:rPr>
            <w:noProof/>
            <w:webHidden/>
          </w:rPr>
          <w:t>59</w:t>
        </w:r>
        <w:r>
          <w:rPr>
            <w:noProof/>
            <w:webHidden/>
          </w:rPr>
          <w:fldChar w:fldCharType="end"/>
        </w:r>
      </w:hyperlink>
    </w:p>
    <w:p w14:paraId="54678C66" w14:textId="145711B0" w:rsidR="004171CA" w:rsidRDefault="004171CA">
      <w:pPr>
        <w:pStyle w:val="TOC2"/>
        <w:rPr>
          <w:rFonts w:asciiTheme="minorHAnsi" w:hAnsiTheme="minorHAnsi" w:cstheme="minorBidi"/>
          <w:noProof/>
          <w:kern w:val="2"/>
          <w:sz w:val="21"/>
          <w:szCs w:val="22"/>
          <w:lang w:eastAsia="zh-CN"/>
        </w:rPr>
      </w:pPr>
      <w:hyperlink w:anchor="_Toc232149872" w:history="1">
        <w:r w:rsidRPr="000866CA">
          <w:rPr>
            <w:rStyle w:val="Hyperlink"/>
            <w:noProof/>
            <w:lang w:eastAsia="zh-CN"/>
          </w:rPr>
          <w:t>8.4</w:t>
        </w:r>
        <w:r>
          <w:rPr>
            <w:rFonts w:asciiTheme="minorHAnsi" w:hAnsiTheme="minorHAnsi" w:cstheme="minorBidi"/>
            <w:noProof/>
            <w:kern w:val="2"/>
            <w:sz w:val="21"/>
            <w:szCs w:val="22"/>
            <w:lang w:eastAsia="zh-CN"/>
          </w:rPr>
          <w:tab/>
        </w:r>
        <w:r w:rsidRPr="000866CA">
          <w:rPr>
            <w:rStyle w:val="Hyperlink"/>
            <w:noProof/>
            <w:lang w:eastAsia="zh-CN"/>
          </w:rPr>
          <w:t>参考文献</w:t>
        </w:r>
        <w:r>
          <w:rPr>
            <w:noProof/>
            <w:webHidden/>
          </w:rPr>
          <w:tab/>
        </w:r>
        <w:r w:rsidR="00874E13">
          <w:rPr>
            <w:noProof/>
            <w:webHidden/>
          </w:rPr>
          <w:tab/>
        </w:r>
        <w:r>
          <w:rPr>
            <w:noProof/>
            <w:webHidden/>
          </w:rPr>
          <w:fldChar w:fldCharType="begin"/>
        </w:r>
        <w:r>
          <w:rPr>
            <w:noProof/>
            <w:webHidden/>
          </w:rPr>
          <w:instrText xml:space="preserve"> PAGEREF _Toc232149872 \h </w:instrText>
        </w:r>
        <w:r>
          <w:rPr>
            <w:noProof/>
            <w:webHidden/>
          </w:rPr>
        </w:r>
        <w:r>
          <w:rPr>
            <w:noProof/>
            <w:webHidden/>
          </w:rPr>
          <w:fldChar w:fldCharType="separate"/>
        </w:r>
        <w:r w:rsidR="008632C8">
          <w:rPr>
            <w:noProof/>
            <w:webHidden/>
          </w:rPr>
          <w:t>60</w:t>
        </w:r>
        <w:r>
          <w:rPr>
            <w:noProof/>
            <w:webHidden/>
          </w:rPr>
          <w:fldChar w:fldCharType="end"/>
        </w:r>
      </w:hyperlink>
    </w:p>
    <w:p w14:paraId="2382154D" w14:textId="15179475" w:rsidR="004171CA" w:rsidRDefault="004171CA">
      <w:pPr>
        <w:pStyle w:val="TOC1"/>
        <w:rPr>
          <w:rFonts w:asciiTheme="minorHAnsi" w:hAnsiTheme="minorHAnsi" w:cstheme="minorBidi"/>
          <w:noProof/>
          <w:kern w:val="2"/>
          <w:sz w:val="21"/>
          <w:szCs w:val="22"/>
          <w:lang w:eastAsia="zh-CN"/>
        </w:rPr>
      </w:pPr>
      <w:hyperlink w:anchor="_Toc232149873" w:history="1">
        <w:r w:rsidRPr="000866CA">
          <w:rPr>
            <w:rStyle w:val="Hyperlink"/>
            <w:noProof/>
            <w:lang w:eastAsia="zh-CN"/>
          </w:rPr>
          <w:t>9</w:t>
        </w:r>
        <w:r>
          <w:rPr>
            <w:rFonts w:asciiTheme="minorHAnsi" w:hAnsiTheme="minorHAnsi" w:cstheme="minorBidi"/>
            <w:noProof/>
            <w:kern w:val="2"/>
            <w:sz w:val="21"/>
            <w:szCs w:val="22"/>
            <w:lang w:eastAsia="zh-CN"/>
          </w:rPr>
          <w:tab/>
        </w:r>
        <w:r w:rsidRPr="000866CA">
          <w:rPr>
            <w:rStyle w:val="Hyperlink"/>
            <w:noProof/>
            <w:lang w:eastAsia="zh-CN"/>
          </w:rPr>
          <w:t>方向图示例</w:t>
        </w:r>
        <w:r>
          <w:rPr>
            <w:noProof/>
            <w:webHidden/>
          </w:rPr>
          <w:tab/>
        </w:r>
        <w:r w:rsidR="00874E13">
          <w:rPr>
            <w:noProof/>
            <w:webHidden/>
          </w:rPr>
          <w:tab/>
        </w:r>
        <w:r>
          <w:rPr>
            <w:noProof/>
            <w:webHidden/>
          </w:rPr>
          <w:fldChar w:fldCharType="begin"/>
        </w:r>
        <w:r>
          <w:rPr>
            <w:noProof/>
            <w:webHidden/>
          </w:rPr>
          <w:instrText xml:space="preserve"> PAGEREF _Toc232149873 \h </w:instrText>
        </w:r>
        <w:r>
          <w:rPr>
            <w:noProof/>
            <w:webHidden/>
          </w:rPr>
        </w:r>
        <w:r>
          <w:rPr>
            <w:noProof/>
            <w:webHidden/>
          </w:rPr>
          <w:fldChar w:fldCharType="separate"/>
        </w:r>
        <w:r w:rsidR="008632C8">
          <w:rPr>
            <w:noProof/>
            <w:webHidden/>
          </w:rPr>
          <w:t>60</w:t>
        </w:r>
        <w:r>
          <w:rPr>
            <w:noProof/>
            <w:webHidden/>
          </w:rPr>
          <w:fldChar w:fldCharType="end"/>
        </w:r>
      </w:hyperlink>
    </w:p>
    <w:p w14:paraId="222D6CFC" w14:textId="66BE8A9C" w:rsidR="004171CA" w:rsidRDefault="004171CA">
      <w:pPr>
        <w:pStyle w:val="TOC1"/>
        <w:rPr>
          <w:rFonts w:asciiTheme="minorHAnsi" w:hAnsiTheme="minorHAnsi" w:cstheme="minorBidi"/>
          <w:noProof/>
          <w:kern w:val="2"/>
          <w:sz w:val="21"/>
          <w:szCs w:val="22"/>
          <w:lang w:eastAsia="zh-CN"/>
        </w:rPr>
      </w:pPr>
      <w:hyperlink w:anchor="_Toc232149874" w:history="1">
        <w:r w:rsidRPr="000866CA">
          <w:rPr>
            <w:rStyle w:val="Hyperlink"/>
            <w:noProof/>
            <w:lang w:eastAsia="zh-CN"/>
          </w:rPr>
          <w:t>附件</w:t>
        </w:r>
        <w:r w:rsidRPr="000866CA">
          <w:rPr>
            <w:rStyle w:val="Hyperlink"/>
            <w:noProof/>
            <w:lang w:eastAsia="zh-CN"/>
          </w:rPr>
          <w:t>1</w:t>
        </w:r>
        <w:r w:rsidRPr="000866CA">
          <w:rPr>
            <w:rStyle w:val="Hyperlink"/>
            <w:noProof/>
            <w:lang w:eastAsia="zh-CN"/>
          </w:rPr>
          <w:t>的第</w:t>
        </w:r>
        <w:r w:rsidRPr="000866CA">
          <w:rPr>
            <w:rStyle w:val="Hyperlink"/>
            <w:noProof/>
            <w:lang w:eastAsia="zh-CN"/>
          </w:rPr>
          <w:t>2</w:t>
        </w:r>
        <w:r w:rsidRPr="000866CA">
          <w:rPr>
            <w:rStyle w:val="Hyperlink"/>
            <w:noProof/>
            <w:lang w:eastAsia="zh-CN"/>
          </w:rPr>
          <w:t>部分</w:t>
        </w:r>
      </w:hyperlink>
      <w:r w:rsidR="00522799">
        <w:rPr>
          <w:rFonts w:hint="eastAsia"/>
          <w:noProof/>
          <w:lang w:eastAsia="zh-CN"/>
        </w:rPr>
        <w:t xml:space="preserve"> </w:t>
      </w:r>
      <w:r w:rsidR="00522799">
        <w:rPr>
          <w:noProof/>
          <w:lang w:eastAsia="zh-CN"/>
        </w:rPr>
        <w:t>–</w:t>
      </w:r>
      <w:r w:rsidR="009118A9" w:rsidRPr="009118A9">
        <w:rPr>
          <w:rStyle w:val="Hyperlink"/>
          <w:noProof/>
          <w:u w:val="none"/>
        </w:rPr>
        <w:t xml:space="preserve"> </w:t>
      </w:r>
      <w:hyperlink w:anchor="_Toc232149875" w:history="1">
        <w:r w:rsidRPr="000866CA">
          <w:rPr>
            <w:rStyle w:val="Hyperlink"/>
            <w:noProof/>
            <w:lang w:eastAsia="zh-CN"/>
          </w:rPr>
          <w:t>高频发射天线的实用方面</w:t>
        </w:r>
        <w:r>
          <w:rPr>
            <w:noProof/>
            <w:webHidden/>
          </w:rPr>
          <w:tab/>
        </w:r>
        <w:r w:rsidR="00874E13">
          <w:rPr>
            <w:noProof/>
            <w:webHidden/>
          </w:rPr>
          <w:tab/>
        </w:r>
        <w:r>
          <w:rPr>
            <w:noProof/>
            <w:webHidden/>
          </w:rPr>
          <w:fldChar w:fldCharType="begin"/>
        </w:r>
        <w:r>
          <w:rPr>
            <w:noProof/>
            <w:webHidden/>
          </w:rPr>
          <w:instrText xml:space="preserve"> PAGEREF _Toc232149875 \h </w:instrText>
        </w:r>
        <w:r>
          <w:rPr>
            <w:noProof/>
            <w:webHidden/>
          </w:rPr>
        </w:r>
        <w:r>
          <w:rPr>
            <w:noProof/>
            <w:webHidden/>
          </w:rPr>
          <w:fldChar w:fldCharType="separate"/>
        </w:r>
        <w:r w:rsidR="008632C8">
          <w:rPr>
            <w:noProof/>
            <w:webHidden/>
          </w:rPr>
          <w:t>61</w:t>
        </w:r>
        <w:r>
          <w:rPr>
            <w:noProof/>
            <w:webHidden/>
          </w:rPr>
          <w:fldChar w:fldCharType="end"/>
        </w:r>
      </w:hyperlink>
    </w:p>
    <w:p w14:paraId="43BACAB3" w14:textId="27A7A751" w:rsidR="004171CA" w:rsidRDefault="004171CA">
      <w:pPr>
        <w:pStyle w:val="TOC1"/>
        <w:rPr>
          <w:rFonts w:asciiTheme="minorHAnsi" w:hAnsiTheme="minorHAnsi" w:cstheme="minorBidi"/>
          <w:noProof/>
          <w:kern w:val="2"/>
          <w:sz w:val="21"/>
          <w:szCs w:val="22"/>
          <w:lang w:eastAsia="zh-CN"/>
        </w:rPr>
      </w:pPr>
      <w:hyperlink w:anchor="_Toc232149876" w:history="1">
        <w:r w:rsidRPr="000866CA">
          <w:rPr>
            <w:rStyle w:val="Hyperlink"/>
            <w:noProof/>
            <w:lang w:eastAsia="zh-CN"/>
          </w:rPr>
          <w:t>1</w:t>
        </w:r>
        <w:r>
          <w:rPr>
            <w:rFonts w:asciiTheme="minorHAnsi" w:hAnsiTheme="minorHAnsi" w:cstheme="minorBidi"/>
            <w:noProof/>
            <w:kern w:val="2"/>
            <w:sz w:val="21"/>
            <w:szCs w:val="22"/>
            <w:lang w:eastAsia="zh-CN"/>
          </w:rPr>
          <w:tab/>
        </w:r>
        <w:r w:rsidRPr="000866CA">
          <w:rPr>
            <w:rStyle w:val="Hyperlink"/>
            <w:noProof/>
            <w:lang w:eastAsia="zh-CN"/>
          </w:rPr>
          <w:t>引言</w:t>
        </w:r>
        <w:r>
          <w:rPr>
            <w:noProof/>
            <w:webHidden/>
          </w:rPr>
          <w:tab/>
        </w:r>
        <w:r w:rsidR="00874E13">
          <w:rPr>
            <w:noProof/>
            <w:webHidden/>
          </w:rPr>
          <w:tab/>
        </w:r>
        <w:r>
          <w:rPr>
            <w:noProof/>
            <w:webHidden/>
          </w:rPr>
          <w:fldChar w:fldCharType="begin"/>
        </w:r>
        <w:r>
          <w:rPr>
            <w:noProof/>
            <w:webHidden/>
          </w:rPr>
          <w:instrText xml:space="preserve"> PAGEREF _Toc232149876 \h </w:instrText>
        </w:r>
        <w:r>
          <w:rPr>
            <w:noProof/>
            <w:webHidden/>
          </w:rPr>
        </w:r>
        <w:r>
          <w:rPr>
            <w:noProof/>
            <w:webHidden/>
          </w:rPr>
          <w:fldChar w:fldCharType="separate"/>
        </w:r>
        <w:r w:rsidR="008632C8">
          <w:rPr>
            <w:noProof/>
            <w:webHidden/>
          </w:rPr>
          <w:t>61</w:t>
        </w:r>
        <w:r>
          <w:rPr>
            <w:noProof/>
            <w:webHidden/>
          </w:rPr>
          <w:fldChar w:fldCharType="end"/>
        </w:r>
      </w:hyperlink>
    </w:p>
    <w:p w14:paraId="6FFF15FB" w14:textId="06A3A4EF" w:rsidR="004171CA" w:rsidRDefault="004171CA">
      <w:pPr>
        <w:pStyle w:val="TOC1"/>
        <w:rPr>
          <w:rFonts w:asciiTheme="minorHAnsi" w:hAnsiTheme="minorHAnsi" w:cstheme="minorBidi"/>
          <w:noProof/>
          <w:kern w:val="2"/>
          <w:sz w:val="21"/>
          <w:szCs w:val="22"/>
          <w:lang w:eastAsia="zh-CN"/>
        </w:rPr>
      </w:pPr>
      <w:hyperlink w:anchor="_Toc232149877" w:history="1">
        <w:r w:rsidRPr="000866CA">
          <w:rPr>
            <w:rStyle w:val="Hyperlink"/>
            <w:noProof/>
            <w:lang w:eastAsia="zh-CN"/>
          </w:rPr>
          <w:t>2</w:t>
        </w:r>
        <w:r>
          <w:rPr>
            <w:rFonts w:asciiTheme="minorHAnsi" w:hAnsiTheme="minorHAnsi" w:cstheme="minorBidi"/>
            <w:noProof/>
            <w:kern w:val="2"/>
            <w:sz w:val="21"/>
            <w:szCs w:val="22"/>
            <w:lang w:eastAsia="zh-CN"/>
          </w:rPr>
          <w:tab/>
        </w:r>
        <w:r w:rsidRPr="000866CA">
          <w:rPr>
            <w:rStyle w:val="Hyperlink"/>
            <w:noProof/>
            <w:lang w:eastAsia="zh-CN"/>
          </w:rPr>
          <w:t>测量天线辐射方向图</w:t>
        </w:r>
        <w:r>
          <w:rPr>
            <w:noProof/>
            <w:webHidden/>
          </w:rPr>
          <w:tab/>
        </w:r>
        <w:r w:rsidR="00874E13">
          <w:rPr>
            <w:noProof/>
            <w:webHidden/>
          </w:rPr>
          <w:tab/>
        </w:r>
        <w:r>
          <w:rPr>
            <w:noProof/>
            <w:webHidden/>
          </w:rPr>
          <w:fldChar w:fldCharType="begin"/>
        </w:r>
        <w:r>
          <w:rPr>
            <w:noProof/>
            <w:webHidden/>
          </w:rPr>
          <w:instrText xml:space="preserve"> PAGEREF _Toc232149877 \h </w:instrText>
        </w:r>
        <w:r>
          <w:rPr>
            <w:noProof/>
            <w:webHidden/>
          </w:rPr>
        </w:r>
        <w:r>
          <w:rPr>
            <w:noProof/>
            <w:webHidden/>
          </w:rPr>
          <w:fldChar w:fldCharType="separate"/>
        </w:r>
        <w:r w:rsidR="008632C8">
          <w:rPr>
            <w:noProof/>
            <w:webHidden/>
          </w:rPr>
          <w:t>61</w:t>
        </w:r>
        <w:r>
          <w:rPr>
            <w:noProof/>
            <w:webHidden/>
          </w:rPr>
          <w:fldChar w:fldCharType="end"/>
        </w:r>
      </w:hyperlink>
    </w:p>
    <w:p w14:paraId="27FB4009" w14:textId="437CF6FC" w:rsidR="004171CA" w:rsidRDefault="004171CA">
      <w:pPr>
        <w:pStyle w:val="TOC2"/>
        <w:rPr>
          <w:rFonts w:asciiTheme="minorHAnsi" w:hAnsiTheme="minorHAnsi" w:cstheme="minorBidi"/>
          <w:noProof/>
          <w:kern w:val="2"/>
          <w:sz w:val="21"/>
          <w:szCs w:val="22"/>
          <w:lang w:eastAsia="zh-CN"/>
        </w:rPr>
      </w:pPr>
      <w:hyperlink w:anchor="_Toc232149878" w:history="1">
        <w:r w:rsidRPr="000866CA">
          <w:rPr>
            <w:rStyle w:val="Hyperlink"/>
            <w:noProof/>
            <w:lang w:eastAsia="zh-CN"/>
          </w:rPr>
          <w:t>2.1</w:t>
        </w:r>
        <w:r>
          <w:rPr>
            <w:rFonts w:asciiTheme="minorHAnsi" w:hAnsiTheme="minorHAnsi" w:cstheme="minorBidi"/>
            <w:noProof/>
            <w:kern w:val="2"/>
            <w:sz w:val="21"/>
            <w:szCs w:val="22"/>
            <w:lang w:eastAsia="zh-CN"/>
          </w:rPr>
          <w:tab/>
        </w:r>
        <w:r w:rsidRPr="000866CA">
          <w:rPr>
            <w:rStyle w:val="Hyperlink"/>
            <w:noProof/>
            <w:lang w:eastAsia="zh-CN"/>
          </w:rPr>
          <w:t>测量方法</w:t>
        </w:r>
        <w:r>
          <w:rPr>
            <w:noProof/>
            <w:webHidden/>
          </w:rPr>
          <w:tab/>
        </w:r>
        <w:r w:rsidR="00874E13">
          <w:rPr>
            <w:noProof/>
            <w:webHidden/>
          </w:rPr>
          <w:tab/>
        </w:r>
        <w:r>
          <w:rPr>
            <w:noProof/>
            <w:webHidden/>
          </w:rPr>
          <w:fldChar w:fldCharType="begin"/>
        </w:r>
        <w:r>
          <w:rPr>
            <w:noProof/>
            <w:webHidden/>
          </w:rPr>
          <w:instrText xml:space="preserve"> PAGEREF _Toc232149878 \h </w:instrText>
        </w:r>
        <w:r>
          <w:rPr>
            <w:noProof/>
            <w:webHidden/>
          </w:rPr>
        </w:r>
        <w:r>
          <w:rPr>
            <w:noProof/>
            <w:webHidden/>
          </w:rPr>
          <w:fldChar w:fldCharType="separate"/>
        </w:r>
        <w:r w:rsidR="008632C8">
          <w:rPr>
            <w:noProof/>
            <w:webHidden/>
          </w:rPr>
          <w:t>61</w:t>
        </w:r>
        <w:r>
          <w:rPr>
            <w:noProof/>
            <w:webHidden/>
          </w:rPr>
          <w:fldChar w:fldCharType="end"/>
        </w:r>
      </w:hyperlink>
    </w:p>
    <w:p w14:paraId="6CD46ADD" w14:textId="2D05F12E" w:rsidR="004171CA" w:rsidRDefault="004171CA">
      <w:pPr>
        <w:pStyle w:val="TOC2"/>
        <w:rPr>
          <w:rFonts w:asciiTheme="minorHAnsi" w:hAnsiTheme="minorHAnsi" w:cstheme="minorBidi"/>
          <w:noProof/>
          <w:kern w:val="2"/>
          <w:sz w:val="21"/>
          <w:szCs w:val="22"/>
          <w:lang w:eastAsia="zh-CN"/>
        </w:rPr>
      </w:pPr>
      <w:hyperlink w:anchor="_Toc232149879" w:history="1">
        <w:r w:rsidRPr="000866CA">
          <w:rPr>
            <w:rStyle w:val="Hyperlink"/>
            <w:noProof/>
            <w:lang w:eastAsia="zh-CN"/>
          </w:rPr>
          <w:t>2.2</w:t>
        </w:r>
        <w:r>
          <w:rPr>
            <w:rFonts w:asciiTheme="minorHAnsi" w:hAnsiTheme="minorHAnsi" w:cstheme="minorBidi"/>
            <w:noProof/>
            <w:kern w:val="2"/>
            <w:sz w:val="21"/>
            <w:szCs w:val="22"/>
            <w:lang w:eastAsia="zh-CN"/>
          </w:rPr>
          <w:tab/>
        </w:r>
        <w:r w:rsidRPr="000866CA">
          <w:rPr>
            <w:rStyle w:val="Hyperlink"/>
            <w:noProof/>
            <w:lang w:eastAsia="zh-CN"/>
          </w:rPr>
          <w:t>使用直升机进行测量时的注意事项</w:t>
        </w:r>
        <w:r>
          <w:rPr>
            <w:noProof/>
            <w:webHidden/>
          </w:rPr>
          <w:tab/>
        </w:r>
        <w:r w:rsidR="00874E13">
          <w:rPr>
            <w:noProof/>
            <w:webHidden/>
          </w:rPr>
          <w:tab/>
        </w:r>
        <w:r>
          <w:rPr>
            <w:noProof/>
            <w:webHidden/>
          </w:rPr>
          <w:fldChar w:fldCharType="begin"/>
        </w:r>
        <w:r>
          <w:rPr>
            <w:noProof/>
            <w:webHidden/>
          </w:rPr>
          <w:instrText xml:space="preserve"> PAGEREF _Toc232149879 \h </w:instrText>
        </w:r>
        <w:r>
          <w:rPr>
            <w:noProof/>
            <w:webHidden/>
          </w:rPr>
        </w:r>
        <w:r>
          <w:rPr>
            <w:noProof/>
            <w:webHidden/>
          </w:rPr>
          <w:fldChar w:fldCharType="separate"/>
        </w:r>
        <w:r w:rsidR="008632C8">
          <w:rPr>
            <w:noProof/>
            <w:webHidden/>
          </w:rPr>
          <w:t>61</w:t>
        </w:r>
        <w:r>
          <w:rPr>
            <w:noProof/>
            <w:webHidden/>
          </w:rPr>
          <w:fldChar w:fldCharType="end"/>
        </w:r>
      </w:hyperlink>
    </w:p>
    <w:p w14:paraId="2C149912" w14:textId="3BE185D5" w:rsidR="004171CA" w:rsidRDefault="004171CA">
      <w:pPr>
        <w:pStyle w:val="TOC2"/>
        <w:rPr>
          <w:rFonts w:asciiTheme="minorHAnsi" w:hAnsiTheme="minorHAnsi" w:cstheme="minorBidi"/>
          <w:noProof/>
          <w:kern w:val="2"/>
          <w:sz w:val="21"/>
          <w:szCs w:val="22"/>
          <w:lang w:eastAsia="zh-CN"/>
        </w:rPr>
      </w:pPr>
      <w:hyperlink w:anchor="_Toc232149880" w:history="1">
        <w:r w:rsidRPr="000866CA">
          <w:rPr>
            <w:rStyle w:val="Hyperlink"/>
            <w:noProof/>
            <w:lang w:eastAsia="zh-CN"/>
          </w:rPr>
          <w:t>2.3</w:t>
        </w:r>
        <w:r>
          <w:rPr>
            <w:rFonts w:asciiTheme="minorHAnsi" w:hAnsiTheme="minorHAnsi" w:cstheme="minorBidi"/>
            <w:noProof/>
            <w:kern w:val="2"/>
            <w:sz w:val="21"/>
            <w:szCs w:val="22"/>
            <w:lang w:eastAsia="zh-CN"/>
          </w:rPr>
          <w:tab/>
        </w:r>
        <w:r w:rsidRPr="000866CA">
          <w:rPr>
            <w:rStyle w:val="Hyperlink"/>
            <w:noProof/>
            <w:lang w:eastAsia="zh-CN"/>
          </w:rPr>
          <w:t>测量设备</w:t>
        </w:r>
        <w:r>
          <w:rPr>
            <w:noProof/>
            <w:webHidden/>
          </w:rPr>
          <w:tab/>
        </w:r>
        <w:r w:rsidR="00874E13">
          <w:rPr>
            <w:noProof/>
            <w:webHidden/>
          </w:rPr>
          <w:tab/>
        </w:r>
        <w:r>
          <w:rPr>
            <w:noProof/>
            <w:webHidden/>
          </w:rPr>
          <w:fldChar w:fldCharType="begin"/>
        </w:r>
        <w:r>
          <w:rPr>
            <w:noProof/>
            <w:webHidden/>
          </w:rPr>
          <w:instrText xml:space="preserve"> PAGEREF _Toc232149880 \h </w:instrText>
        </w:r>
        <w:r>
          <w:rPr>
            <w:noProof/>
            <w:webHidden/>
          </w:rPr>
        </w:r>
        <w:r>
          <w:rPr>
            <w:noProof/>
            <w:webHidden/>
          </w:rPr>
          <w:fldChar w:fldCharType="separate"/>
        </w:r>
        <w:r w:rsidR="008632C8">
          <w:rPr>
            <w:noProof/>
            <w:webHidden/>
          </w:rPr>
          <w:t>62</w:t>
        </w:r>
        <w:r>
          <w:rPr>
            <w:noProof/>
            <w:webHidden/>
          </w:rPr>
          <w:fldChar w:fldCharType="end"/>
        </w:r>
      </w:hyperlink>
    </w:p>
    <w:p w14:paraId="2D4119E3" w14:textId="1FD687E5" w:rsidR="004171CA" w:rsidRDefault="004171CA">
      <w:pPr>
        <w:pStyle w:val="TOC2"/>
        <w:rPr>
          <w:rFonts w:asciiTheme="minorHAnsi" w:hAnsiTheme="minorHAnsi" w:cstheme="minorBidi"/>
          <w:noProof/>
          <w:kern w:val="2"/>
          <w:sz w:val="21"/>
          <w:szCs w:val="22"/>
          <w:lang w:eastAsia="zh-CN"/>
        </w:rPr>
      </w:pPr>
      <w:hyperlink w:anchor="_Toc232149881" w:history="1">
        <w:r w:rsidRPr="000866CA">
          <w:rPr>
            <w:rStyle w:val="Hyperlink"/>
            <w:noProof/>
            <w:lang w:eastAsia="zh-CN"/>
          </w:rPr>
          <w:t>2.4</w:t>
        </w:r>
        <w:r>
          <w:rPr>
            <w:rFonts w:asciiTheme="minorHAnsi" w:hAnsiTheme="minorHAnsi" w:cstheme="minorBidi"/>
            <w:noProof/>
            <w:kern w:val="2"/>
            <w:sz w:val="21"/>
            <w:szCs w:val="22"/>
            <w:lang w:eastAsia="zh-CN"/>
          </w:rPr>
          <w:tab/>
        </w:r>
        <w:r w:rsidRPr="000866CA">
          <w:rPr>
            <w:rStyle w:val="Hyperlink"/>
            <w:noProof/>
            <w:lang w:eastAsia="zh-CN"/>
          </w:rPr>
          <w:t>测量过程</w:t>
        </w:r>
        <w:r>
          <w:rPr>
            <w:noProof/>
            <w:webHidden/>
          </w:rPr>
          <w:tab/>
        </w:r>
        <w:r w:rsidR="00874E13">
          <w:rPr>
            <w:noProof/>
            <w:webHidden/>
          </w:rPr>
          <w:tab/>
        </w:r>
        <w:r>
          <w:rPr>
            <w:noProof/>
            <w:webHidden/>
          </w:rPr>
          <w:fldChar w:fldCharType="begin"/>
        </w:r>
        <w:r>
          <w:rPr>
            <w:noProof/>
            <w:webHidden/>
          </w:rPr>
          <w:instrText xml:space="preserve"> PAGEREF _Toc232149881 \h </w:instrText>
        </w:r>
        <w:r>
          <w:rPr>
            <w:noProof/>
            <w:webHidden/>
          </w:rPr>
        </w:r>
        <w:r>
          <w:rPr>
            <w:noProof/>
            <w:webHidden/>
          </w:rPr>
          <w:fldChar w:fldCharType="separate"/>
        </w:r>
        <w:r w:rsidR="008632C8">
          <w:rPr>
            <w:noProof/>
            <w:webHidden/>
          </w:rPr>
          <w:t>62</w:t>
        </w:r>
        <w:r>
          <w:rPr>
            <w:noProof/>
            <w:webHidden/>
          </w:rPr>
          <w:fldChar w:fldCharType="end"/>
        </w:r>
      </w:hyperlink>
    </w:p>
    <w:p w14:paraId="358AE4D8" w14:textId="60568CED" w:rsidR="004171CA" w:rsidRDefault="004171CA">
      <w:pPr>
        <w:pStyle w:val="TOC2"/>
        <w:rPr>
          <w:rFonts w:asciiTheme="minorHAnsi" w:hAnsiTheme="minorHAnsi" w:cstheme="minorBidi"/>
          <w:noProof/>
          <w:kern w:val="2"/>
          <w:sz w:val="21"/>
          <w:szCs w:val="22"/>
          <w:lang w:eastAsia="zh-CN"/>
        </w:rPr>
      </w:pPr>
      <w:hyperlink w:anchor="_Toc232149882" w:history="1">
        <w:r w:rsidRPr="000866CA">
          <w:rPr>
            <w:rStyle w:val="Hyperlink"/>
            <w:noProof/>
            <w:lang w:eastAsia="zh-CN"/>
          </w:rPr>
          <w:t>2.5</w:t>
        </w:r>
        <w:r>
          <w:rPr>
            <w:rFonts w:asciiTheme="minorHAnsi" w:hAnsiTheme="minorHAnsi" w:cstheme="minorBidi"/>
            <w:noProof/>
            <w:kern w:val="2"/>
            <w:sz w:val="21"/>
            <w:szCs w:val="22"/>
            <w:lang w:eastAsia="zh-CN"/>
          </w:rPr>
          <w:tab/>
        </w:r>
        <w:r w:rsidRPr="000866CA">
          <w:rPr>
            <w:rStyle w:val="Hyperlink"/>
            <w:noProof/>
            <w:lang w:eastAsia="zh-CN"/>
          </w:rPr>
          <w:t>处理测量得到的数据</w:t>
        </w:r>
        <w:r>
          <w:rPr>
            <w:noProof/>
            <w:webHidden/>
          </w:rPr>
          <w:tab/>
        </w:r>
        <w:r w:rsidR="00874E13">
          <w:rPr>
            <w:noProof/>
            <w:webHidden/>
          </w:rPr>
          <w:tab/>
        </w:r>
        <w:r>
          <w:rPr>
            <w:noProof/>
            <w:webHidden/>
          </w:rPr>
          <w:fldChar w:fldCharType="begin"/>
        </w:r>
        <w:r>
          <w:rPr>
            <w:noProof/>
            <w:webHidden/>
          </w:rPr>
          <w:instrText xml:space="preserve"> PAGEREF _Toc232149882 \h </w:instrText>
        </w:r>
        <w:r>
          <w:rPr>
            <w:noProof/>
            <w:webHidden/>
          </w:rPr>
        </w:r>
        <w:r>
          <w:rPr>
            <w:noProof/>
            <w:webHidden/>
          </w:rPr>
          <w:fldChar w:fldCharType="separate"/>
        </w:r>
        <w:r w:rsidR="008632C8">
          <w:rPr>
            <w:noProof/>
            <w:webHidden/>
          </w:rPr>
          <w:t>65</w:t>
        </w:r>
        <w:r>
          <w:rPr>
            <w:noProof/>
            <w:webHidden/>
          </w:rPr>
          <w:fldChar w:fldCharType="end"/>
        </w:r>
      </w:hyperlink>
    </w:p>
    <w:p w14:paraId="2C7A01F8" w14:textId="6F902EDF" w:rsidR="004171CA" w:rsidRDefault="004171CA">
      <w:pPr>
        <w:pStyle w:val="TOC1"/>
        <w:rPr>
          <w:rFonts w:asciiTheme="minorHAnsi" w:hAnsiTheme="minorHAnsi" w:cstheme="minorBidi"/>
          <w:noProof/>
          <w:kern w:val="2"/>
          <w:sz w:val="21"/>
          <w:szCs w:val="22"/>
          <w:lang w:eastAsia="zh-CN"/>
        </w:rPr>
      </w:pPr>
      <w:hyperlink w:anchor="_Toc232149883" w:history="1">
        <w:r w:rsidRPr="000866CA">
          <w:rPr>
            <w:rStyle w:val="Hyperlink"/>
            <w:noProof/>
            <w:lang w:eastAsia="zh-CN"/>
          </w:rPr>
          <w:t>3</w:t>
        </w:r>
        <w:r>
          <w:rPr>
            <w:rFonts w:asciiTheme="minorHAnsi" w:hAnsiTheme="minorHAnsi" w:cstheme="minorBidi"/>
            <w:noProof/>
            <w:kern w:val="2"/>
            <w:sz w:val="21"/>
            <w:szCs w:val="22"/>
            <w:lang w:eastAsia="zh-CN"/>
          </w:rPr>
          <w:tab/>
        </w:r>
        <w:r w:rsidRPr="000866CA">
          <w:rPr>
            <w:rStyle w:val="Hyperlink"/>
            <w:noProof/>
            <w:lang w:eastAsia="zh-CN"/>
          </w:rPr>
          <w:t>理论辐射方向图与测量辐射方向图的比较</w:t>
        </w:r>
        <w:r>
          <w:rPr>
            <w:noProof/>
            <w:webHidden/>
          </w:rPr>
          <w:tab/>
        </w:r>
        <w:r w:rsidR="00874E13">
          <w:rPr>
            <w:noProof/>
            <w:webHidden/>
          </w:rPr>
          <w:tab/>
        </w:r>
        <w:r>
          <w:rPr>
            <w:noProof/>
            <w:webHidden/>
          </w:rPr>
          <w:fldChar w:fldCharType="begin"/>
        </w:r>
        <w:r>
          <w:rPr>
            <w:noProof/>
            <w:webHidden/>
          </w:rPr>
          <w:instrText xml:space="preserve"> PAGEREF _Toc232149883 \h </w:instrText>
        </w:r>
        <w:r>
          <w:rPr>
            <w:noProof/>
            <w:webHidden/>
          </w:rPr>
        </w:r>
        <w:r>
          <w:rPr>
            <w:noProof/>
            <w:webHidden/>
          </w:rPr>
          <w:fldChar w:fldCharType="separate"/>
        </w:r>
        <w:r w:rsidR="008632C8">
          <w:rPr>
            <w:noProof/>
            <w:webHidden/>
          </w:rPr>
          <w:t>67</w:t>
        </w:r>
        <w:r>
          <w:rPr>
            <w:noProof/>
            <w:webHidden/>
          </w:rPr>
          <w:fldChar w:fldCharType="end"/>
        </w:r>
      </w:hyperlink>
    </w:p>
    <w:p w14:paraId="5FAA5637" w14:textId="0581FF70" w:rsidR="004171CA" w:rsidRDefault="004171CA">
      <w:pPr>
        <w:pStyle w:val="TOC2"/>
        <w:rPr>
          <w:rFonts w:asciiTheme="minorHAnsi" w:hAnsiTheme="minorHAnsi" w:cstheme="minorBidi"/>
          <w:noProof/>
          <w:kern w:val="2"/>
          <w:sz w:val="21"/>
          <w:szCs w:val="22"/>
          <w:lang w:eastAsia="zh-CN"/>
        </w:rPr>
      </w:pPr>
      <w:hyperlink w:anchor="_Toc232149884" w:history="1">
        <w:r w:rsidRPr="000866CA">
          <w:rPr>
            <w:rStyle w:val="Hyperlink"/>
            <w:noProof/>
            <w:lang w:eastAsia="zh-CN"/>
          </w:rPr>
          <w:t>3.1</w:t>
        </w:r>
        <w:r>
          <w:rPr>
            <w:rFonts w:asciiTheme="minorHAnsi" w:hAnsiTheme="minorHAnsi" w:cstheme="minorBidi"/>
            <w:noProof/>
            <w:kern w:val="2"/>
            <w:sz w:val="21"/>
            <w:szCs w:val="22"/>
            <w:lang w:eastAsia="zh-CN"/>
          </w:rPr>
          <w:tab/>
        </w:r>
        <w:r w:rsidRPr="000866CA">
          <w:rPr>
            <w:rStyle w:val="Hyperlink"/>
            <w:noProof/>
            <w:lang w:eastAsia="zh-CN"/>
          </w:rPr>
          <w:t>理论前后比与测量前后比的比较</w:t>
        </w:r>
        <w:r>
          <w:rPr>
            <w:noProof/>
            <w:webHidden/>
          </w:rPr>
          <w:tab/>
        </w:r>
        <w:r w:rsidR="00874E13">
          <w:rPr>
            <w:noProof/>
            <w:webHidden/>
          </w:rPr>
          <w:tab/>
        </w:r>
        <w:r>
          <w:rPr>
            <w:noProof/>
            <w:webHidden/>
          </w:rPr>
          <w:fldChar w:fldCharType="begin"/>
        </w:r>
        <w:r>
          <w:rPr>
            <w:noProof/>
            <w:webHidden/>
          </w:rPr>
          <w:instrText xml:space="preserve"> PAGEREF _Toc232149884 \h </w:instrText>
        </w:r>
        <w:r>
          <w:rPr>
            <w:noProof/>
            <w:webHidden/>
          </w:rPr>
        </w:r>
        <w:r>
          <w:rPr>
            <w:noProof/>
            <w:webHidden/>
          </w:rPr>
          <w:fldChar w:fldCharType="separate"/>
        </w:r>
        <w:r w:rsidR="008632C8">
          <w:rPr>
            <w:noProof/>
            <w:webHidden/>
          </w:rPr>
          <w:t>70</w:t>
        </w:r>
        <w:r>
          <w:rPr>
            <w:noProof/>
            <w:webHidden/>
          </w:rPr>
          <w:fldChar w:fldCharType="end"/>
        </w:r>
      </w:hyperlink>
    </w:p>
    <w:p w14:paraId="24BA74FE" w14:textId="47FAC528" w:rsidR="004171CA" w:rsidRDefault="004171CA">
      <w:pPr>
        <w:pStyle w:val="TOC1"/>
        <w:rPr>
          <w:rFonts w:asciiTheme="minorHAnsi" w:hAnsiTheme="minorHAnsi" w:cstheme="minorBidi"/>
          <w:noProof/>
          <w:kern w:val="2"/>
          <w:sz w:val="21"/>
          <w:szCs w:val="22"/>
          <w:lang w:eastAsia="zh-CN"/>
        </w:rPr>
      </w:pPr>
      <w:hyperlink w:anchor="_Toc232149885" w:history="1">
        <w:r w:rsidRPr="000866CA">
          <w:rPr>
            <w:rStyle w:val="Hyperlink"/>
            <w:noProof/>
            <w:lang w:eastAsia="zh-CN"/>
          </w:rPr>
          <w:t>4</w:t>
        </w:r>
        <w:r>
          <w:rPr>
            <w:rFonts w:asciiTheme="minorHAnsi" w:hAnsiTheme="minorHAnsi" w:cstheme="minorBidi"/>
            <w:noProof/>
            <w:kern w:val="2"/>
            <w:sz w:val="21"/>
            <w:szCs w:val="22"/>
            <w:lang w:eastAsia="zh-CN"/>
          </w:rPr>
          <w:tab/>
        </w:r>
        <w:r w:rsidRPr="000866CA">
          <w:rPr>
            <w:rStyle w:val="Hyperlink"/>
            <w:noProof/>
            <w:lang w:eastAsia="zh-CN"/>
          </w:rPr>
          <w:t>周围环境对辐射方向图的影响</w:t>
        </w:r>
        <w:r>
          <w:rPr>
            <w:noProof/>
            <w:webHidden/>
          </w:rPr>
          <w:tab/>
        </w:r>
        <w:r w:rsidR="00874E13">
          <w:rPr>
            <w:noProof/>
            <w:webHidden/>
          </w:rPr>
          <w:tab/>
        </w:r>
        <w:r>
          <w:rPr>
            <w:noProof/>
            <w:webHidden/>
          </w:rPr>
          <w:fldChar w:fldCharType="begin"/>
        </w:r>
        <w:r>
          <w:rPr>
            <w:noProof/>
            <w:webHidden/>
          </w:rPr>
          <w:instrText xml:space="preserve"> PAGEREF _Toc232149885 \h </w:instrText>
        </w:r>
        <w:r>
          <w:rPr>
            <w:noProof/>
            <w:webHidden/>
          </w:rPr>
        </w:r>
        <w:r>
          <w:rPr>
            <w:noProof/>
            <w:webHidden/>
          </w:rPr>
          <w:fldChar w:fldCharType="separate"/>
        </w:r>
        <w:r w:rsidR="008632C8">
          <w:rPr>
            <w:noProof/>
            <w:webHidden/>
          </w:rPr>
          <w:t>71</w:t>
        </w:r>
        <w:r>
          <w:rPr>
            <w:noProof/>
            <w:webHidden/>
          </w:rPr>
          <w:fldChar w:fldCharType="end"/>
        </w:r>
      </w:hyperlink>
    </w:p>
    <w:p w14:paraId="2026F52A" w14:textId="1A3421C2" w:rsidR="004171CA" w:rsidRDefault="004171CA">
      <w:pPr>
        <w:pStyle w:val="TOC2"/>
        <w:rPr>
          <w:rFonts w:asciiTheme="minorHAnsi" w:hAnsiTheme="minorHAnsi" w:cstheme="minorBidi"/>
          <w:noProof/>
          <w:kern w:val="2"/>
          <w:sz w:val="21"/>
          <w:szCs w:val="22"/>
          <w:lang w:eastAsia="zh-CN"/>
        </w:rPr>
      </w:pPr>
      <w:hyperlink w:anchor="_Toc232149886" w:history="1">
        <w:r w:rsidRPr="000866CA">
          <w:rPr>
            <w:rStyle w:val="Hyperlink"/>
            <w:noProof/>
            <w:lang w:eastAsia="zh-CN"/>
          </w:rPr>
          <w:t>4.1</w:t>
        </w:r>
        <w:r>
          <w:rPr>
            <w:rFonts w:asciiTheme="minorHAnsi" w:hAnsiTheme="minorHAnsi" w:cstheme="minorBidi"/>
            <w:noProof/>
            <w:kern w:val="2"/>
            <w:sz w:val="21"/>
            <w:szCs w:val="22"/>
            <w:lang w:eastAsia="zh-CN"/>
          </w:rPr>
          <w:tab/>
        </w:r>
        <w:r w:rsidRPr="000866CA">
          <w:rPr>
            <w:rStyle w:val="Hyperlink"/>
            <w:noProof/>
            <w:lang w:eastAsia="zh-CN"/>
          </w:rPr>
          <w:t>地面地形</w:t>
        </w:r>
        <w:r>
          <w:rPr>
            <w:noProof/>
            <w:webHidden/>
          </w:rPr>
          <w:tab/>
        </w:r>
        <w:r w:rsidR="00874E13">
          <w:rPr>
            <w:noProof/>
            <w:webHidden/>
          </w:rPr>
          <w:tab/>
        </w:r>
        <w:r>
          <w:rPr>
            <w:noProof/>
            <w:webHidden/>
          </w:rPr>
          <w:fldChar w:fldCharType="begin"/>
        </w:r>
        <w:r>
          <w:rPr>
            <w:noProof/>
            <w:webHidden/>
          </w:rPr>
          <w:instrText xml:space="preserve"> PAGEREF _Toc232149886 \h </w:instrText>
        </w:r>
        <w:r>
          <w:rPr>
            <w:noProof/>
            <w:webHidden/>
          </w:rPr>
        </w:r>
        <w:r>
          <w:rPr>
            <w:noProof/>
            <w:webHidden/>
          </w:rPr>
          <w:fldChar w:fldCharType="separate"/>
        </w:r>
        <w:r w:rsidR="008632C8">
          <w:rPr>
            <w:noProof/>
            <w:webHidden/>
          </w:rPr>
          <w:t>71</w:t>
        </w:r>
        <w:r>
          <w:rPr>
            <w:noProof/>
            <w:webHidden/>
          </w:rPr>
          <w:fldChar w:fldCharType="end"/>
        </w:r>
      </w:hyperlink>
    </w:p>
    <w:p w14:paraId="11980B47" w14:textId="48AF9551" w:rsidR="004171CA" w:rsidRDefault="004171CA">
      <w:pPr>
        <w:pStyle w:val="TOC2"/>
        <w:rPr>
          <w:rFonts w:asciiTheme="minorHAnsi" w:hAnsiTheme="minorHAnsi" w:cstheme="minorBidi"/>
          <w:noProof/>
          <w:kern w:val="2"/>
          <w:sz w:val="21"/>
          <w:szCs w:val="22"/>
          <w:lang w:eastAsia="zh-CN"/>
        </w:rPr>
      </w:pPr>
      <w:hyperlink w:anchor="_Toc232149887" w:history="1">
        <w:r w:rsidRPr="000866CA">
          <w:rPr>
            <w:rStyle w:val="Hyperlink"/>
            <w:noProof/>
            <w:lang w:eastAsia="zh-CN"/>
          </w:rPr>
          <w:t>4.2</w:t>
        </w:r>
        <w:r>
          <w:rPr>
            <w:rFonts w:asciiTheme="minorHAnsi" w:hAnsiTheme="minorHAnsi" w:cstheme="minorBidi"/>
            <w:noProof/>
            <w:kern w:val="2"/>
            <w:sz w:val="21"/>
            <w:szCs w:val="22"/>
            <w:lang w:eastAsia="zh-CN"/>
          </w:rPr>
          <w:tab/>
        </w:r>
        <w:r w:rsidRPr="000866CA">
          <w:rPr>
            <w:rStyle w:val="Hyperlink"/>
            <w:noProof/>
            <w:lang w:eastAsia="zh-CN"/>
          </w:rPr>
          <w:t>地面电导率</w:t>
        </w:r>
        <w:r>
          <w:rPr>
            <w:noProof/>
            <w:webHidden/>
          </w:rPr>
          <w:tab/>
        </w:r>
        <w:r w:rsidR="00874E13">
          <w:rPr>
            <w:noProof/>
            <w:webHidden/>
          </w:rPr>
          <w:tab/>
        </w:r>
        <w:r>
          <w:rPr>
            <w:noProof/>
            <w:webHidden/>
          </w:rPr>
          <w:fldChar w:fldCharType="begin"/>
        </w:r>
        <w:r>
          <w:rPr>
            <w:noProof/>
            <w:webHidden/>
          </w:rPr>
          <w:instrText xml:space="preserve"> PAGEREF _Toc232149887 \h </w:instrText>
        </w:r>
        <w:r>
          <w:rPr>
            <w:noProof/>
            <w:webHidden/>
          </w:rPr>
        </w:r>
        <w:r>
          <w:rPr>
            <w:noProof/>
            <w:webHidden/>
          </w:rPr>
          <w:fldChar w:fldCharType="separate"/>
        </w:r>
        <w:r w:rsidR="008632C8">
          <w:rPr>
            <w:noProof/>
            <w:webHidden/>
          </w:rPr>
          <w:t>72</w:t>
        </w:r>
        <w:r>
          <w:rPr>
            <w:noProof/>
            <w:webHidden/>
          </w:rPr>
          <w:fldChar w:fldCharType="end"/>
        </w:r>
      </w:hyperlink>
    </w:p>
    <w:p w14:paraId="10F54D0E" w14:textId="4B62F145" w:rsidR="004171CA" w:rsidRDefault="004171CA">
      <w:pPr>
        <w:pStyle w:val="TOC2"/>
        <w:rPr>
          <w:rFonts w:asciiTheme="minorHAnsi" w:hAnsiTheme="minorHAnsi" w:cstheme="minorBidi"/>
          <w:noProof/>
          <w:kern w:val="2"/>
          <w:sz w:val="21"/>
          <w:szCs w:val="22"/>
          <w:lang w:eastAsia="zh-CN"/>
        </w:rPr>
      </w:pPr>
      <w:hyperlink w:anchor="_Toc232149888" w:history="1">
        <w:r w:rsidRPr="000866CA">
          <w:rPr>
            <w:rStyle w:val="Hyperlink"/>
            <w:noProof/>
            <w:lang w:eastAsia="zh-CN"/>
          </w:rPr>
          <w:t>4.3</w:t>
        </w:r>
        <w:r>
          <w:rPr>
            <w:rFonts w:asciiTheme="minorHAnsi" w:hAnsiTheme="minorHAnsi" w:cstheme="minorBidi"/>
            <w:noProof/>
            <w:kern w:val="2"/>
            <w:sz w:val="21"/>
            <w:szCs w:val="22"/>
            <w:lang w:eastAsia="zh-CN"/>
          </w:rPr>
          <w:tab/>
        </w:r>
        <w:r w:rsidRPr="000866CA">
          <w:rPr>
            <w:rStyle w:val="Hyperlink"/>
            <w:noProof/>
            <w:lang w:eastAsia="zh-CN"/>
          </w:rPr>
          <w:t>其他站点结构</w:t>
        </w:r>
        <w:r>
          <w:rPr>
            <w:noProof/>
            <w:webHidden/>
          </w:rPr>
          <w:tab/>
        </w:r>
        <w:r w:rsidR="00874E13">
          <w:rPr>
            <w:noProof/>
            <w:webHidden/>
          </w:rPr>
          <w:tab/>
        </w:r>
        <w:r>
          <w:rPr>
            <w:noProof/>
            <w:webHidden/>
          </w:rPr>
          <w:fldChar w:fldCharType="begin"/>
        </w:r>
        <w:r>
          <w:rPr>
            <w:noProof/>
            <w:webHidden/>
          </w:rPr>
          <w:instrText xml:space="preserve"> PAGEREF _Toc232149888 \h </w:instrText>
        </w:r>
        <w:r>
          <w:rPr>
            <w:noProof/>
            <w:webHidden/>
          </w:rPr>
        </w:r>
        <w:r>
          <w:rPr>
            <w:noProof/>
            <w:webHidden/>
          </w:rPr>
          <w:fldChar w:fldCharType="separate"/>
        </w:r>
        <w:r w:rsidR="008632C8">
          <w:rPr>
            <w:noProof/>
            <w:webHidden/>
          </w:rPr>
          <w:t>73</w:t>
        </w:r>
        <w:r>
          <w:rPr>
            <w:noProof/>
            <w:webHidden/>
          </w:rPr>
          <w:fldChar w:fldCharType="end"/>
        </w:r>
      </w:hyperlink>
    </w:p>
    <w:p w14:paraId="2D99D6A6" w14:textId="4C1F83D3" w:rsidR="004171CA" w:rsidRDefault="004171CA">
      <w:pPr>
        <w:pStyle w:val="TOC1"/>
        <w:rPr>
          <w:rFonts w:asciiTheme="minorHAnsi" w:hAnsiTheme="minorHAnsi" w:cstheme="minorBidi"/>
          <w:noProof/>
          <w:kern w:val="2"/>
          <w:sz w:val="21"/>
          <w:szCs w:val="22"/>
          <w:lang w:eastAsia="zh-CN"/>
        </w:rPr>
      </w:pPr>
      <w:hyperlink w:anchor="_Toc232149889" w:history="1">
        <w:r w:rsidRPr="000866CA">
          <w:rPr>
            <w:rStyle w:val="Hyperlink"/>
            <w:noProof/>
            <w:lang w:eastAsia="zh-CN"/>
          </w:rPr>
          <w:t>5</w:t>
        </w:r>
        <w:r>
          <w:rPr>
            <w:rFonts w:asciiTheme="minorHAnsi" w:hAnsiTheme="minorHAnsi" w:cstheme="minorBidi"/>
            <w:noProof/>
            <w:kern w:val="2"/>
            <w:sz w:val="21"/>
            <w:szCs w:val="22"/>
            <w:lang w:eastAsia="zh-CN"/>
          </w:rPr>
          <w:tab/>
        </w:r>
        <w:r w:rsidRPr="000866CA">
          <w:rPr>
            <w:rStyle w:val="Hyperlink"/>
            <w:noProof/>
            <w:lang w:eastAsia="zh-CN"/>
          </w:rPr>
          <w:t>实际天线性能的变化</w:t>
        </w:r>
        <w:r>
          <w:rPr>
            <w:noProof/>
            <w:webHidden/>
          </w:rPr>
          <w:tab/>
        </w:r>
        <w:r w:rsidR="00874E13">
          <w:rPr>
            <w:noProof/>
            <w:webHidden/>
          </w:rPr>
          <w:tab/>
        </w:r>
        <w:r>
          <w:rPr>
            <w:noProof/>
            <w:webHidden/>
          </w:rPr>
          <w:fldChar w:fldCharType="begin"/>
        </w:r>
        <w:r>
          <w:rPr>
            <w:noProof/>
            <w:webHidden/>
          </w:rPr>
          <w:instrText xml:space="preserve"> PAGEREF _Toc232149889 \h </w:instrText>
        </w:r>
        <w:r>
          <w:rPr>
            <w:noProof/>
            <w:webHidden/>
          </w:rPr>
        </w:r>
        <w:r>
          <w:rPr>
            <w:noProof/>
            <w:webHidden/>
          </w:rPr>
          <w:fldChar w:fldCharType="separate"/>
        </w:r>
        <w:r w:rsidR="008632C8">
          <w:rPr>
            <w:noProof/>
            <w:webHidden/>
          </w:rPr>
          <w:t>75</w:t>
        </w:r>
        <w:r>
          <w:rPr>
            <w:noProof/>
            <w:webHidden/>
          </w:rPr>
          <w:fldChar w:fldCharType="end"/>
        </w:r>
      </w:hyperlink>
    </w:p>
    <w:p w14:paraId="01CC5981" w14:textId="31197BC1" w:rsidR="004171CA" w:rsidRDefault="004171CA">
      <w:pPr>
        <w:pStyle w:val="TOC2"/>
        <w:rPr>
          <w:rFonts w:asciiTheme="minorHAnsi" w:hAnsiTheme="minorHAnsi" w:cstheme="minorBidi"/>
          <w:noProof/>
          <w:kern w:val="2"/>
          <w:sz w:val="21"/>
          <w:szCs w:val="22"/>
          <w:lang w:eastAsia="zh-CN"/>
        </w:rPr>
      </w:pPr>
      <w:hyperlink w:anchor="_Toc232149890" w:history="1">
        <w:r w:rsidRPr="000866CA">
          <w:rPr>
            <w:rStyle w:val="Hyperlink"/>
            <w:noProof/>
            <w:lang w:eastAsia="zh-CN"/>
          </w:rPr>
          <w:t>5.1</w:t>
        </w:r>
        <w:r>
          <w:rPr>
            <w:rFonts w:asciiTheme="minorHAnsi" w:hAnsiTheme="minorHAnsi" w:cstheme="minorBidi"/>
            <w:noProof/>
            <w:kern w:val="2"/>
            <w:sz w:val="21"/>
            <w:szCs w:val="22"/>
            <w:lang w:eastAsia="zh-CN"/>
          </w:rPr>
          <w:tab/>
        </w:r>
        <w:r w:rsidRPr="000866CA">
          <w:rPr>
            <w:rStyle w:val="Hyperlink"/>
            <w:noProof/>
            <w:lang w:eastAsia="zh-CN"/>
          </w:rPr>
          <w:t>方位角方向图</w:t>
        </w:r>
        <w:r>
          <w:rPr>
            <w:noProof/>
            <w:webHidden/>
          </w:rPr>
          <w:tab/>
        </w:r>
        <w:r w:rsidR="00874E13">
          <w:rPr>
            <w:noProof/>
            <w:webHidden/>
          </w:rPr>
          <w:tab/>
        </w:r>
        <w:r>
          <w:rPr>
            <w:noProof/>
            <w:webHidden/>
          </w:rPr>
          <w:fldChar w:fldCharType="begin"/>
        </w:r>
        <w:r>
          <w:rPr>
            <w:noProof/>
            <w:webHidden/>
          </w:rPr>
          <w:instrText xml:space="preserve"> PAGEREF _Toc232149890 \h </w:instrText>
        </w:r>
        <w:r>
          <w:rPr>
            <w:noProof/>
            <w:webHidden/>
          </w:rPr>
        </w:r>
        <w:r>
          <w:rPr>
            <w:noProof/>
            <w:webHidden/>
          </w:rPr>
          <w:fldChar w:fldCharType="separate"/>
        </w:r>
        <w:r w:rsidR="008632C8">
          <w:rPr>
            <w:noProof/>
            <w:webHidden/>
          </w:rPr>
          <w:t>75</w:t>
        </w:r>
        <w:r>
          <w:rPr>
            <w:noProof/>
            <w:webHidden/>
          </w:rPr>
          <w:fldChar w:fldCharType="end"/>
        </w:r>
      </w:hyperlink>
    </w:p>
    <w:p w14:paraId="17924A03" w14:textId="7589AFA5" w:rsidR="004171CA" w:rsidRDefault="004171CA">
      <w:pPr>
        <w:pStyle w:val="TOC2"/>
        <w:rPr>
          <w:rFonts w:asciiTheme="minorHAnsi" w:hAnsiTheme="minorHAnsi" w:cstheme="minorBidi"/>
          <w:noProof/>
          <w:kern w:val="2"/>
          <w:sz w:val="21"/>
          <w:szCs w:val="22"/>
          <w:lang w:eastAsia="zh-CN"/>
        </w:rPr>
      </w:pPr>
      <w:hyperlink w:anchor="_Toc232149891" w:history="1">
        <w:r w:rsidRPr="000866CA">
          <w:rPr>
            <w:rStyle w:val="Hyperlink"/>
            <w:noProof/>
            <w:lang w:eastAsia="zh-CN"/>
          </w:rPr>
          <w:t>5.2</w:t>
        </w:r>
        <w:r>
          <w:rPr>
            <w:rFonts w:asciiTheme="minorHAnsi" w:hAnsiTheme="minorHAnsi" w:cstheme="minorBidi"/>
            <w:noProof/>
            <w:kern w:val="2"/>
            <w:sz w:val="21"/>
            <w:szCs w:val="22"/>
            <w:lang w:eastAsia="zh-CN"/>
          </w:rPr>
          <w:tab/>
        </w:r>
        <w:r w:rsidRPr="000866CA">
          <w:rPr>
            <w:rStyle w:val="Hyperlink"/>
            <w:noProof/>
            <w:lang w:eastAsia="zh-CN"/>
          </w:rPr>
          <w:t>回转方向图</w:t>
        </w:r>
        <w:r>
          <w:rPr>
            <w:noProof/>
            <w:webHidden/>
          </w:rPr>
          <w:tab/>
        </w:r>
        <w:r w:rsidR="00874E13">
          <w:rPr>
            <w:noProof/>
            <w:webHidden/>
          </w:rPr>
          <w:tab/>
        </w:r>
        <w:r>
          <w:rPr>
            <w:noProof/>
            <w:webHidden/>
          </w:rPr>
          <w:fldChar w:fldCharType="begin"/>
        </w:r>
        <w:r>
          <w:rPr>
            <w:noProof/>
            <w:webHidden/>
          </w:rPr>
          <w:instrText xml:space="preserve"> PAGEREF _Toc232149891 \h </w:instrText>
        </w:r>
        <w:r>
          <w:rPr>
            <w:noProof/>
            <w:webHidden/>
          </w:rPr>
        </w:r>
        <w:r>
          <w:rPr>
            <w:noProof/>
            <w:webHidden/>
          </w:rPr>
          <w:fldChar w:fldCharType="separate"/>
        </w:r>
        <w:r w:rsidR="008632C8">
          <w:rPr>
            <w:noProof/>
            <w:webHidden/>
          </w:rPr>
          <w:t>76</w:t>
        </w:r>
        <w:r>
          <w:rPr>
            <w:noProof/>
            <w:webHidden/>
          </w:rPr>
          <w:fldChar w:fldCharType="end"/>
        </w:r>
      </w:hyperlink>
    </w:p>
    <w:p w14:paraId="622E05A5" w14:textId="5C9CDB4E" w:rsidR="004171CA" w:rsidRDefault="004171CA">
      <w:pPr>
        <w:pStyle w:val="TOC2"/>
        <w:rPr>
          <w:rFonts w:asciiTheme="minorHAnsi" w:hAnsiTheme="minorHAnsi" w:cstheme="minorBidi"/>
          <w:noProof/>
          <w:kern w:val="2"/>
          <w:sz w:val="21"/>
          <w:szCs w:val="22"/>
          <w:lang w:eastAsia="zh-CN"/>
        </w:rPr>
      </w:pPr>
      <w:hyperlink w:anchor="_Toc232149892" w:history="1">
        <w:r w:rsidRPr="000866CA">
          <w:rPr>
            <w:rStyle w:val="Hyperlink"/>
            <w:noProof/>
            <w:lang w:eastAsia="zh-CN"/>
          </w:rPr>
          <w:t>5.3</w:t>
        </w:r>
        <w:r>
          <w:rPr>
            <w:rFonts w:asciiTheme="minorHAnsi" w:hAnsiTheme="minorHAnsi" w:cstheme="minorBidi"/>
            <w:noProof/>
            <w:kern w:val="2"/>
            <w:sz w:val="21"/>
            <w:szCs w:val="22"/>
            <w:lang w:eastAsia="zh-CN"/>
          </w:rPr>
          <w:tab/>
        </w:r>
        <w:r w:rsidRPr="000866CA">
          <w:rPr>
            <w:rStyle w:val="Hyperlink"/>
            <w:noProof/>
            <w:lang w:eastAsia="zh-CN"/>
          </w:rPr>
          <w:t>用于规划目的的最低实际辐射电平</w:t>
        </w:r>
        <w:r>
          <w:rPr>
            <w:noProof/>
            <w:webHidden/>
          </w:rPr>
          <w:tab/>
        </w:r>
        <w:r w:rsidR="00874E13">
          <w:rPr>
            <w:noProof/>
            <w:webHidden/>
          </w:rPr>
          <w:tab/>
        </w:r>
        <w:r>
          <w:rPr>
            <w:noProof/>
            <w:webHidden/>
          </w:rPr>
          <w:fldChar w:fldCharType="begin"/>
        </w:r>
        <w:r>
          <w:rPr>
            <w:noProof/>
            <w:webHidden/>
          </w:rPr>
          <w:instrText xml:space="preserve"> PAGEREF _Toc232149892 \h </w:instrText>
        </w:r>
        <w:r>
          <w:rPr>
            <w:noProof/>
            <w:webHidden/>
          </w:rPr>
        </w:r>
        <w:r>
          <w:rPr>
            <w:noProof/>
            <w:webHidden/>
          </w:rPr>
          <w:fldChar w:fldCharType="separate"/>
        </w:r>
        <w:r w:rsidR="008632C8">
          <w:rPr>
            <w:noProof/>
            <w:webHidden/>
          </w:rPr>
          <w:t>80</w:t>
        </w:r>
        <w:r>
          <w:rPr>
            <w:noProof/>
            <w:webHidden/>
          </w:rPr>
          <w:fldChar w:fldCharType="end"/>
        </w:r>
      </w:hyperlink>
    </w:p>
    <w:p w14:paraId="1A9B7066" w14:textId="14ED107D" w:rsidR="004171CA" w:rsidRDefault="004171CA">
      <w:pPr>
        <w:pStyle w:val="TOC1"/>
        <w:rPr>
          <w:rFonts w:asciiTheme="minorHAnsi" w:hAnsiTheme="minorHAnsi" w:cstheme="minorBidi"/>
          <w:noProof/>
          <w:kern w:val="2"/>
          <w:sz w:val="21"/>
          <w:szCs w:val="22"/>
          <w:lang w:eastAsia="zh-CN"/>
        </w:rPr>
      </w:pPr>
      <w:hyperlink w:anchor="_Toc232149893" w:history="1">
        <w:r w:rsidRPr="000866CA">
          <w:rPr>
            <w:rStyle w:val="Hyperlink"/>
            <w:noProof/>
            <w:lang w:eastAsia="zh-CN"/>
          </w:rPr>
          <w:t>6</w:t>
        </w:r>
        <w:r>
          <w:rPr>
            <w:rFonts w:asciiTheme="minorHAnsi" w:hAnsiTheme="minorHAnsi" w:cstheme="minorBidi"/>
            <w:noProof/>
            <w:kern w:val="2"/>
            <w:sz w:val="21"/>
            <w:szCs w:val="22"/>
            <w:lang w:eastAsia="zh-CN"/>
          </w:rPr>
          <w:tab/>
        </w:r>
        <w:r w:rsidRPr="000866CA">
          <w:rPr>
            <w:rStyle w:val="Hyperlink"/>
            <w:noProof/>
            <w:lang w:eastAsia="zh-CN"/>
          </w:rPr>
          <w:t>天线的适用性和应用</w:t>
        </w:r>
        <w:r>
          <w:rPr>
            <w:noProof/>
            <w:webHidden/>
          </w:rPr>
          <w:tab/>
        </w:r>
        <w:r w:rsidR="00874E13">
          <w:rPr>
            <w:noProof/>
            <w:webHidden/>
          </w:rPr>
          <w:tab/>
        </w:r>
        <w:r>
          <w:rPr>
            <w:noProof/>
            <w:webHidden/>
          </w:rPr>
          <w:fldChar w:fldCharType="begin"/>
        </w:r>
        <w:r>
          <w:rPr>
            <w:noProof/>
            <w:webHidden/>
          </w:rPr>
          <w:instrText xml:space="preserve"> PAGEREF _Toc232149893 \h </w:instrText>
        </w:r>
        <w:r>
          <w:rPr>
            <w:noProof/>
            <w:webHidden/>
          </w:rPr>
        </w:r>
        <w:r>
          <w:rPr>
            <w:noProof/>
            <w:webHidden/>
          </w:rPr>
          <w:fldChar w:fldCharType="separate"/>
        </w:r>
        <w:r w:rsidR="008632C8">
          <w:rPr>
            <w:noProof/>
            <w:webHidden/>
          </w:rPr>
          <w:t>82</w:t>
        </w:r>
        <w:r>
          <w:rPr>
            <w:noProof/>
            <w:webHidden/>
          </w:rPr>
          <w:fldChar w:fldCharType="end"/>
        </w:r>
      </w:hyperlink>
    </w:p>
    <w:p w14:paraId="5833AA48" w14:textId="55DD9BDC" w:rsidR="004171CA" w:rsidRDefault="004171CA">
      <w:pPr>
        <w:pStyle w:val="TOC2"/>
        <w:rPr>
          <w:rFonts w:asciiTheme="minorHAnsi" w:hAnsiTheme="minorHAnsi" w:cstheme="minorBidi"/>
          <w:noProof/>
          <w:kern w:val="2"/>
          <w:sz w:val="21"/>
          <w:szCs w:val="22"/>
          <w:lang w:eastAsia="zh-CN"/>
        </w:rPr>
      </w:pPr>
      <w:hyperlink w:anchor="_Toc232149894" w:history="1">
        <w:r w:rsidRPr="000866CA">
          <w:rPr>
            <w:rStyle w:val="Hyperlink"/>
            <w:noProof/>
            <w:lang w:eastAsia="zh-CN"/>
          </w:rPr>
          <w:t>6.1</w:t>
        </w:r>
        <w:r>
          <w:rPr>
            <w:rFonts w:asciiTheme="minorHAnsi" w:hAnsiTheme="minorHAnsi" w:cstheme="minorBidi"/>
            <w:noProof/>
            <w:kern w:val="2"/>
            <w:sz w:val="21"/>
            <w:szCs w:val="22"/>
            <w:lang w:eastAsia="zh-CN"/>
          </w:rPr>
          <w:tab/>
        </w:r>
        <w:r w:rsidRPr="000866CA">
          <w:rPr>
            <w:rStyle w:val="Hyperlink"/>
            <w:noProof/>
            <w:lang w:eastAsia="zh-CN"/>
          </w:rPr>
          <w:t>水平偶极子天线</w:t>
        </w:r>
        <w:r>
          <w:rPr>
            <w:noProof/>
            <w:webHidden/>
          </w:rPr>
          <w:tab/>
        </w:r>
        <w:r w:rsidR="00874E13">
          <w:rPr>
            <w:noProof/>
            <w:webHidden/>
          </w:rPr>
          <w:tab/>
        </w:r>
        <w:r>
          <w:rPr>
            <w:noProof/>
            <w:webHidden/>
          </w:rPr>
          <w:fldChar w:fldCharType="begin"/>
        </w:r>
        <w:r>
          <w:rPr>
            <w:noProof/>
            <w:webHidden/>
          </w:rPr>
          <w:instrText xml:space="preserve"> PAGEREF _Toc232149894 \h </w:instrText>
        </w:r>
        <w:r>
          <w:rPr>
            <w:noProof/>
            <w:webHidden/>
          </w:rPr>
        </w:r>
        <w:r>
          <w:rPr>
            <w:noProof/>
            <w:webHidden/>
          </w:rPr>
          <w:fldChar w:fldCharType="separate"/>
        </w:r>
        <w:r w:rsidR="008632C8">
          <w:rPr>
            <w:noProof/>
            <w:webHidden/>
          </w:rPr>
          <w:t>82</w:t>
        </w:r>
        <w:r>
          <w:rPr>
            <w:noProof/>
            <w:webHidden/>
          </w:rPr>
          <w:fldChar w:fldCharType="end"/>
        </w:r>
      </w:hyperlink>
    </w:p>
    <w:p w14:paraId="511872F5" w14:textId="15AA0BBA" w:rsidR="004171CA" w:rsidRDefault="004171CA">
      <w:pPr>
        <w:pStyle w:val="TOC2"/>
        <w:rPr>
          <w:rFonts w:asciiTheme="minorHAnsi" w:hAnsiTheme="minorHAnsi" w:cstheme="minorBidi"/>
          <w:noProof/>
          <w:kern w:val="2"/>
          <w:sz w:val="21"/>
          <w:szCs w:val="22"/>
          <w:lang w:eastAsia="zh-CN"/>
        </w:rPr>
      </w:pPr>
      <w:hyperlink w:anchor="_Toc232149895" w:history="1">
        <w:r w:rsidRPr="000866CA">
          <w:rPr>
            <w:rStyle w:val="Hyperlink"/>
            <w:noProof/>
            <w:lang w:eastAsia="zh-CN"/>
          </w:rPr>
          <w:t>6.2</w:t>
        </w:r>
        <w:r>
          <w:rPr>
            <w:rFonts w:asciiTheme="minorHAnsi" w:hAnsiTheme="minorHAnsi" w:cstheme="minorBidi"/>
            <w:noProof/>
            <w:kern w:val="2"/>
            <w:sz w:val="21"/>
            <w:szCs w:val="22"/>
            <w:lang w:eastAsia="zh-CN"/>
          </w:rPr>
          <w:tab/>
        </w:r>
        <w:r w:rsidRPr="000866CA">
          <w:rPr>
            <w:rStyle w:val="Hyperlink"/>
            <w:noProof/>
            <w:lang w:eastAsia="zh-CN"/>
          </w:rPr>
          <w:t>可旋转幛形天线</w:t>
        </w:r>
        <w:r>
          <w:rPr>
            <w:noProof/>
            <w:webHidden/>
          </w:rPr>
          <w:tab/>
        </w:r>
        <w:r w:rsidR="00874E13">
          <w:rPr>
            <w:noProof/>
            <w:webHidden/>
          </w:rPr>
          <w:tab/>
        </w:r>
        <w:r>
          <w:rPr>
            <w:noProof/>
            <w:webHidden/>
          </w:rPr>
          <w:fldChar w:fldCharType="begin"/>
        </w:r>
        <w:r>
          <w:rPr>
            <w:noProof/>
            <w:webHidden/>
          </w:rPr>
          <w:instrText xml:space="preserve"> PAGEREF _Toc232149895 \h </w:instrText>
        </w:r>
        <w:r>
          <w:rPr>
            <w:noProof/>
            <w:webHidden/>
          </w:rPr>
        </w:r>
        <w:r>
          <w:rPr>
            <w:noProof/>
            <w:webHidden/>
          </w:rPr>
          <w:fldChar w:fldCharType="separate"/>
        </w:r>
        <w:r w:rsidR="008632C8">
          <w:rPr>
            <w:noProof/>
            <w:webHidden/>
          </w:rPr>
          <w:t>82</w:t>
        </w:r>
        <w:r>
          <w:rPr>
            <w:noProof/>
            <w:webHidden/>
          </w:rPr>
          <w:fldChar w:fldCharType="end"/>
        </w:r>
      </w:hyperlink>
    </w:p>
    <w:p w14:paraId="31FF02F0" w14:textId="3827B43B" w:rsidR="004171CA" w:rsidRDefault="004171CA">
      <w:pPr>
        <w:pStyle w:val="TOC2"/>
        <w:rPr>
          <w:rFonts w:asciiTheme="minorHAnsi" w:hAnsiTheme="minorHAnsi" w:cstheme="minorBidi"/>
          <w:noProof/>
          <w:kern w:val="2"/>
          <w:sz w:val="21"/>
          <w:szCs w:val="22"/>
          <w:lang w:eastAsia="zh-CN"/>
        </w:rPr>
      </w:pPr>
      <w:hyperlink w:anchor="_Toc232149896" w:history="1">
        <w:r w:rsidRPr="000866CA">
          <w:rPr>
            <w:rStyle w:val="Hyperlink"/>
            <w:noProof/>
            <w:lang w:eastAsia="zh-CN"/>
          </w:rPr>
          <w:t>6.3</w:t>
        </w:r>
        <w:r>
          <w:rPr>
            <w:rFonts w:asciiTheme="minorHAnsi" w:hAnsiTheme="minorHAnsi" w:cstheme="minorBidi"/>
            <w:noProof/>
            <w:kern w:val="2"/>
            <w:sz w:val="21"/>
            <w:szCs w:val="22"/>
            <w:lang w:eastAsia="zh-CN"/>
          </w:rPr>
          <w:tab/>
        </w:r>
        <w:r w:rsidRPr="000866CA">
          <w:rPr>
            <w:rStyle w:val="Hyperlink"/>
            <w:noProof/>
            <w:lang w:eastAsia="zh-CN"/>
          </w:rPr>
          <w:t>菱形天线</w:t>
        </w:r>
        <w:r>
          <w:rPr>
            <w:noProof/>
            <w:webHidden/>
          </w:rPr>
          <w:tab/>
        </w:r>
        <w:r w:rsidR="00874E13">
          <w:rPr>
            <w:noProof/>
            <w:webHidden/>
          </w:rPr>
          <w:tab/>
        </w:r>
        <w:r>
          <w:rPr>
            <w:noProof/>
            <w:webHidden/>
          </w:rPr>
          <w:fldChar w:fldCharType="begin"/>
        </w:r>
        <w:r>
          <w:rPr>
            <w:noProof/>
            <w:webHidden/>
          </w:rPr>
          <w:instrText xml:space="preserve"> PAGEREF _Toc232149896 \h </w:instrText>
        </w:r>
        <w:r>
          <w:rPr>
            <w:noProof/>
            <w:webHidden/>
          </w:rPr>
        </w:r>
        <w:r>
          <w:rPr>
            <w:noProof/>
            <w:webHidden/>
          </w:rPr>
          <w:fldChar w:fldCharType="separate"/>
        </w:r>
        <w:r w:rsidR="008632C8">
          <w:rPr>
            <w:noProof/>
            <w:webHidden/>
          </w:rPr>
          <w:t>82</w:t>
        </w:r>
        <w:r>
          <w:rPr>
            <w:noProof/>
            <w:webHidden/>
          </w:rPr>
          <w:fldChar w:fldCharType="end"/>
        </w:r>
      </w:hyperlink>
    </w:p>
    <w:p w14:paraId="1F20742D" w14:textId="4C832222" w:rsidR="004171CA" w:rsidRDefault="004171CA">
      <w:pPr>
        <w:pStyle w:val="TOC2"/>
        <w:rPr>
          <w:rFonts w:asciiTheme="minorHAnsi" w:hAnsiTheme="minorHAnsi" w:cstheme="minorBidi"/>
          <w:noProof/>
          <w:kern w:val="2"/>
          <w:sz w:val="21"/>
          <w:szCs w:val="22"/>
          <w:lang w:eastAsia="zh-CN"/>
        </w:rPr>
      </w:pPr>
      <w:hyperlink w:anchor="_Toc232149897" w:history="1">
        <w:r w:rsidRPr="000866CA">
          <w:rPr>
            <w:rStyle w:val="Hyperlink"/>
            <w:noProof/>
            <w:lang w:eastAsia="zh-CN"/>
          </w:rPr>
          <w:t>6.4</w:t>
        </w:r>
        <w:r>
          <w:rPr>
            <w:rFonts w:asciiTheme="minorHAnsi" w:hAnsiTheme="minorHAnsi" w:cstheme="minorBidi"/>
            <w:noProof/>
            <w:kern w:val="2"/>
            <w:sz w:val="21"/>
            <w:szCs w:val="22"/>
            <w:lang w:eastAsia="zh-CN"/>
          </w:rPr>
          <w:tab/>
        </w:r>
        <w:r w:rsidRPr="000866CA">
          <w:rPr>
            <w:rStyle w:val="Hyperlink"/>
            <w:noProof/>
            <w:lang w:eastAsia="zh-CN"/>
          </w:rPr>
          <w:t>固定方位角对数周期天线</w:t>
        </w:r>
        <w:r>
          <w:rPr>
            <w:noProof/>
            <w:webHidden/>
          </w:rPr>
          <w:tab/>
        </w:r>
        <w:r w:rsidR="00874E13">
          <w:rPr>
            <w:noProof/>
            <w:webHidden/>
          </w:rPr>
          <w:tab/>
        </w:r>
        <w:r>
          <w:rPr>
            <w:noProof/>
            <w:webHidden/>
          </w:rPr>
          <w:fldChar w:fldCharType="begin"/>
        </w:r>
        <w:r>
          <w:rPr>
            <w:noProof/>
            <w:webHidden/>
          </w:rPr>
          <w:instrText xml:space="preserve"> PAGEREF _Toc232149897 \h </w:instrText>
        </w:r>
        <w:r>
          <w:rPr>
            <w:noProof/>
            <w:webHidden/>
          </w:rPr>
        </w:r>
        <w:r>
          <w:rPr>
            <w:noProof/>
            <w:webHidden/>
          </w:rPr>
          <w:fldChar w:fldCharType="separate"/>
        </w:r>
        <w:r w:rsidR="008632C8">
          <w:rPr>
            <w:noProof/>
            <w:webHidden/>
          </w:rPr>
          <w:t>82</w:t>
        </w:r>
        <w:r>
          <w:rPr>
            <w:noProof/>
            <w:webHidden/>
          </w:rPr>
          <w:fldChar w:fldCharType="end"/>
        </w:r>
      </w:hyperlink>
    </w:p>
    <w:p w14:paraId="3B15A4A9" w14:textId="19F10D89" w:rsidR="004171CA" w:rsidRDefault="004171CA">
      <w:pPr>
        <w:pStyle w:val="TOC2"/>
        <w:rPr>
          <w:rFonts w:asciiTheme="minorHAnsi" w:hAnsiTheme="minorHAnsi" w:cstheme="minorBidi"/>
          <w:noProof/>
          <w:kern w:val="2"/>
          <w:sz w:val="21"/>
          <w:szCs w:val="22"/>
          <w:lang w:eastAsia="zh-CN"/>
        </w:rPr>
      </w:pPr>
      <w:hyperlink w:anchor="_Toc232149898" w:history="1">
        <w:r w:rsidRPr="000866CA">
          <w:rPr>
            <w:rStyle w:val="Hyperlink"/>
            <w:noProof/>
            <w:lang w:eastAsia="zh-CN"/>
          </w:rPr>
          <w:t>6.5</w:t>
        </w:r>
        <w:r>
          <w:rPr>
            <w:rFonts w:asciiTheme="minorHAnsi" w:hAnsiTheme="minorHAnsi" w:cstheme="minorBidi"/>
            <w:noProof/>
            <w:kern w:val="2"/>
            <w:sz w:val="21"/>
            <w:szCs w:val="22"/>
            <w:lang w:eastAsia="zh-CN"/>
          </w:rPr>
          <w:tab/>
        </w:r>
        <w:r w:rsidRPr="000866CA">
          <w:rPr>
            <w:rStyle w:val="Hyperlink"/>
            <w:noProof/>
            <w:lang w:eastAsia="zh-CN"/>
          </w:rPr>
          <w:t>可旋转对数周期天线</w:t>
        </w:r>
        <w:r>
          <w:rPr>
            <w:noProof/>
            <w:webHidden/>
          </w:rPr>
          <w:tab/>
        </w:r>
        <w:r w:rsidR="00874E13">
          <w:rPr>
            <w:noProof/>
            <w:webHidden/>
          </w:rPr>
          <w:tab/>
        </w:r>
        <w:r>
          <w:rPr>
            <w:noProof/>
            <w:webHidden/>
          </w:rPr>
          <w:fldChar w:fldCharType="begin"/>
        </w:r>
        <w:r>
          <w:rPr>
            <w:noProof/>
            <w:webHidden/>
          </w:rPr>
          <w:instrText xml:space="preserve"> PAGEREF _Toc232149898 \h </w:instrText>
        </w:r>
        <w:r>
          <w:rPr>
            <w:noProof/>
            <w:webHidden/>
          </w:rPr>
        </w:r>
        <w:r>
          <w:rPr>
            <w:noProof/>
            <w:webHidden/>
          </w:rPr>
          <w:fldChar w:fldCharType="separate"/>
        </w:r>
        <w:r w:rsidR="008632C8">
          <w:rPr>
            <w:noProof/>
            <w:webHidden/>
          </w:rPr>
          <w:t>82</w:t>
        </w:r>
        <w:r>
          <w:rPr>
            <w:noProof/>
            <w:webHidden/>
          </w:rPr>
          <w:fldChar w:fldCharType="end"/>
        </w:r>
      </w:hyperlink>
    </w:p>
    <w:p w14:paraId="485AB7B8" w14:textId="66B9C794" w:rsidR="004171CA" w:rsidRDefault="004171CA">
      <w:pPr>
        <w:pStyle w:val="TOC2"/>
        <w:rPr>
          <w:rFonts w:asciiTheme="minorHAnsi" w:hAnsiTheme="minorHAnsi" w:cstheme="minorBidi"/>
          <w:noProof/>
          <w:kern w:val="2"/>
          <w:sz w:val="21"/>
          <w:szCs w:val="22"/>
          <w:lang w:eastAsia="zh-CN"/>
        </w:rPr>
      </w:pPr>
      <w:hyperlink w:anchor="_Toc232149899" w:history="1">
        <w:r w:rsidRPr="000866CA">
          <w:rPr>
            <w:rStyle w:val="Hyperlink"/>
            <w:noProof/>
            <w:lang w:eastAsia="zh-CN"/>
          </w:rPr>
          <w:t>6.6</w:t>
        </w:r>
        <w:r>
          <w:rPr>
            <w:rFonts w:asciiTheme="minorHAnsi" w:hAnsiTheme="minorHAnsi" w:cstheme="minorBidi"/>
            <w:noProof/>
            <w:kern w:val="2"/>
            <w:sz w:val="21"/>
            <w:szCs w:val="22"/>
            <w:lang w:eastAsia="zh-CN"/>
          </w:rPr>
          <w:tab/>
        </w:r>
        <w:r w:rsidRPr="000866CA">
          <w:rPr>
            <w:rStyle w:val="Hyperlink"/>
            <w:noProof/>
            <w:lang w:eastAsia="zh-CN"/>
          </w:rPr>
          <w:t>选择最佳天线</w:t>
        </w:r>
        <w:r>
          <w:rPr>
            <w:noProof/>
            <w:webHidden/>
          </w:rPr>
          <w:tab/>
        </w:r>
        <w:r w:rsidR="00874E13">
          <w:rPr>
            <w:noProof/>
            <w:webHidden/>
          </w:rPr>
          <w:tab/>
        </w:r>
        <w:r>
          <w:rPr>
            <w:noProof/>
            <w:webHidden/>
          </w:rPr>
          <w:fldChar w:fldCharType="begin"/>
        </w:r>
        <w:r>
          <w:rPr>
            <w:noProof/>
            <w:webHidden/>
          </w:rPr>
          <w:instrText xml:space="preserve"> PAGEREF _Toc232149899 \h </w:instrText>
        </w:r>
        <w:r>
          <w:rPr>
            <w:noProof/>
            <w:webHidden/>
          </w:rPr>
        </w:r>
        <w:r>
          <w:rPr>
            <w:noProof/>
            <w:webHidden/>
          </w:rPr>
          <w:fldChar w:fldCharType="separate"/>
        </w:r>
        <w:r w:rsidR="008632C8">
          <w:rPr>
            <w:noProof/>
            <w:webHidden/>
          </w:rPr>
          <w:t>83</w:t>
        </w:r>
        <w:r>
          <w:rPr>
            <w:noProof/>
            <w:webHidden/>
          </w:rPr>
          <w:fldChar w:fldCharType="end"/>
        </w:r>
      </w:hyperlink>
    </w:p>
    <w:p w14:paraId="5B46DCE4" w14:textId="14C668E4" w:rsidR="004171CA" w:rsidRDefault="004171CA">
      <w:pPr>
        <w:pStyle w:val="TOC1"/>
        <w:rPr>
          <w:rFonts w:asciiTheme="minorHAnsi" w:hAnsiTheme="minorHAnsi" w:cstheme="minorBidi"/>
          <w:noProof/>
          <w:kern w:val="2"/>
          <w:sz w:val="21"/>
          <w:szCs w:val="22"/>
          <w:lang w:eastAsia="zh-CN"/>
        </w:rPr>
      </w:pPr>
      <w:hyperlink w:anchor="_Toc232149900" w:history="1">
        <w:r w:rsidRPr="000866CA">
          <w:rPr>
            <w:rStyle w:val="Hyperlink"/>
            <w:noProof/>
            <w:lang w:eastAsia="zh-CN"/>
          </w:rPr>
          <w:t>附件</w:t>
        </w:r>
        <w:r w:rsidRPr="000866CA">
          <w:rPr>
            <w:rStyle w:val="Hyperlink"/>
            <w:noProof/>
            <w:lang w:eastAsia="zh-CN"/>
          </w:rPr>
          <w:t>1</w:t>
        </w:r>
        <w:r w:rsidRPr="000866CA">
          <w:rPr>
            <w:rStyle w:val="Hyperlink"/>
            <w:noProof/>
            <w:lang w:eastAsia="zh-CN"/>
          </w:rPr>
          <w:t>的后附资料</w:t>
        </w:r>
        <w:r w:rsidRPr="000866CA">
          <w:rPr>
            <w:rStyle w:val="Hyperlink"/>
            <w:noProof/>
            <w:lang w:eastAsia="zh-CN"/>
          </w:rPr>
          <w:t xml:space="preserve">1 </w:t>
        </w:r>
        <w:r w:rsidR="00522799" w:rsidRPr="00522799">
          <w:rPr>
            <w:rStyle w:val="Hyperlink"/>
            <w:noProof/>
            <w:lang w:eastAsia="zh-CN"/>
          </w:rPr>
          <w:t>–</w:t>
        </w:r>
        <w:r w:rsidR="00522799">
          <w:rPr>
            <w:rStyle w:val="Hyperlink"/>
            <w:rFonts w:hint="eastAsia"/>
            <w:noProof/>
            <w:lang w:eastAsia="zh-CN"/>
          </w:rPr>
          <w:t xml:space="preserve"> </w:t>
        </w:r>
        <w:r w:rsidRPr="000866CA">
          <w:rPr>
            <w:rStyle w:val="Hyperlink"/>
            <w:noProof/>
            <w:lang w:eastAsia="zh-CN"/>
          </w:rPr>
          <w:t>方向图示例</w:t>
        </w:r>
        <w:r>
          <w:rPr>
            <w:noProof/>
            <w:webHidden/>
          </w:rPr>
          <w:tab/>
        </w:r>
        <w:r w:rsidR="00874E13">
          <w:rPr>
            <w:noProof/>
            <w:webHidden/>
          </w:rPr>
          <w:tab/>
        </w:r>
        <w:r>
          <w:rPr>
            <w:noProof/>
            <w:webHidden/>
          </w:rPr>
          <w:fldChar w:fldCharType="begin"/>
        </w:r>
        <w:r>
          <w:rPr>
            <w:noProof/>
            <w:webHidden/>
          </w:rPr>
          <w:instrText xml:space="preserve"> PAGEREF _Toc232149900 \h </w:instrText>
        </w:r>
        <w:r>
          <w:rPr>
            <w:noProof/>
            <w:webHidden/>
          </w:rPr>
        </w:r>
        <w:r>
          <w:rPr>
            <w:noProof/>
            <w:webHidden/>
          </w:rPr>
          <w:fldChar w:fldCharType="separate"/>
        </w:r>
        <w:r w:rsidR="008632C8">
          <w:rPr>
            <w:noProof/>
            <w:webHidden/>
          </w:rPr>
          <w:t>85</w:t>
        </w:r>
        <w:r>
          <w:rPr>
            <w:noProof/>
            <w:webHidden/>
          </w:rPr>
          <w:fldChar w:fldCharType="end"/>
        </w:r>
      </w:hyperlink>
    </w:p>
    <w:p w14:paraId="489508DE" w14:textId="23378934" w:rsidR="004171CA" w:rsidRDefault="004171CA">
      <w:pPr>
        <w:pStyle w:val="TOC1"/>
        <w:rPr>
          <w:rFonts w:asciiTheme="minorHAnsi" w:hAnsiTheme="minorHAnsi" w:cstheme="minorBidi"/>
          <w:noProof/>
          <w:kern w:val="2"/>
          <w:sz w:val="21"/>
          <w:szCs w:val="22"/>
          <w:lang w:eastAsia="zh-CN"/>
        </w:rPr>
      </w:pPr>
      <w:hyperlink w:anchor="_Toc232149901" w:history="1">
        <w:r w:rsidRPr="000866CA">
          <w:rPr>
            <w:rStyle w:val="Hyperlink"/>
            <w:noProof/>
            <w:lang w:eastAsia="zh-CN"/>
          </w:rPr>
          <w:t>1</w:t>
        </w:r>
        <w:r>
          <w:rPr>
            <w:rFonts w:asciiTheme="minorHAnsi" w:hAnsiTheme="minorHAnsi" w:cstheme="minorBidi"/>
            <w:noProof/>
            <w:kern w:val="2"/>
            <w:sz w:val="21"/>
            <w:szCs w:val="22"/>
            <w:lang w:eastAsia="zh-CN"/>
          </w:rPr>
          <w:tab/>
        </w:r>
        <w:r w:rsidRPr="000866CA">
          <w:rPr>
            <w:rStyle w:val="Hyperlink"/>
            <w:noProof/>
            <w:lang w:eastAsia="zh-CN"/>
          </w:rPr>
          <w:t>幛形天线</w:t>
        </w:r>
        <w:r>
          <w:rPr>
            <w:noProof/>
            <w:webHidden/>
          </w:rPr>
          <w:tab/>
        </w:r>
        <w:r w:rsidR="00874E13">
          <w:rPr>
            <w:noProof/>
            <w:webHidden/>
          </w:rPr>
          <w:tab/>
        </w:r>
        <w:r>
          <w:rPr>
            <w:noProof/>
            <w:webHidden/>
          </w:rPr>
          <w:fldChar w:fldCharType="begin"/>
        </w:r>
        <w:r>
          <w:rPr>
            <w:noProof/>
            <w:webHidden/>
          </w:rPr>
          <w:instrText xml:space="preserve"> PAGEREF _Toc232149901 \h </w:instrText>
        </w:r>
        <w:r>
          <w:rPr>
            <w:noProof/>
            <w:webHidden/>
          </w:rPr>
        </w:r>
        <w:r>
          <w:rPr>
            <w:noProof/>
            <w:webHidden/>
          </w:rPr>
          <w:fldChar w:fldCharType="separate"/>
        </w:r>
        <w:r w:rsidR="008632C8">
          <w:rPr>
            <w:noProof/>
            <w:webHidden/>
          </w:rPr>
          <w:t>85</w:t>
        </w:r>
        <w:r>
          <w:rPr>
            <w:noProof/>
            <w:webHidden/>
          </w:rPr>
          <w:fldChar w:fldCharType="end"/>
        </w:r>
      </w:hyperlink>
    </w:p>
    <w:p w14:paraId="18821806" w14:textId="1F6D42FC" w:rsidR="004171CA" w:rsidRDefault="004171CA">
      <w:pPr>
        <w:pStyle w:val="TOC2"/>
        <w:rPr>
          <w:rFonts w:asciiTheme="minorHAnsi" w:hAnsiTheme="minorHAnsi" w:cstheme="minorBidi"/>
          <w:noProof/>
          <w:kern w:val="2"/>
          <w:sz w:val="21"/>
          <w:szCs w:val="22"/>
          <w:lang w:eastAsia="zh-CN"/>
        </w:rPr>
      </w:pPr>
      <w:hyperlink w:anchor="_Toc232149902" w:history="1">
        <w:r w:rsidRPr="000866CA">
          <w:rPr>
            <w:rStyle w:val="Hyperlink"/>
            <w:noProof/>
            <w:lang w:eastAsia="zh-CN"/>
          </w:rPr>
          <w:t>1.1</w:t>
        </w:r>
        <w:r>
          <w:rPr>
            <w:rFonts w:asciiTheme="minorHAnsi" w:hAnsiTheme="minorHAnsi" w:cstheme="minorBidi"/>
            <w:noProof/>
            <w:kern w:val="2"/>
            <w:sz w:val="21"/>
            <w:szCs w:val="22"/>
            <w:lang w:eastAsia="zh-CN"/>
          </w:rPr>
          <w:tab/>
        </w:r>
        <w:r w:rsidRPr="000866CA">
          <w:rPr>
            <w:rStyle w:val="Hyperlink"/>
            <w:noProof/>
            <w:lang w:eastAsia="zh-CN"/>
          </w:rPr>
          <w:t>无反射器的幛形天线</w:t>
        </w:r>
        <w:r>
          <w:rPr>
            <w:noProof/>
            <w:webHidden/>
          </w:rPr>
          <w:tab/>
        </w:r>
        <w:r w:rsidR="00874E13">
          <w:rPr>
            <w:noProof/>
            <w:webHidden/>
          </w:rPr>
          <w:tab/>
        </w:r>
        <w:r>
          <w:rPr>
            <w:noProof/>
            <w:webHidden/>
          </w:rPr>
          <w:fldChar w:fldCharType="begin"/>
        </w:r>
        <w:r>
          <w:rPr>
            <w:noProof/>
            <w:webHidden/>
          </w:rPr>
          <w:instrText xml:space="preserve"> PAGEREF _Toc232149902 \h </w:instrText>
        </w:r>
        <w:r>
          <w:rPr>
            <w:noProof/>
            <w:webHidden/>
          </w:rPr>
        </w:r>
        <w:r>
          <w:rPr>
            <w:noProof/>
            <w:webHidden/>
          </w:rPr>
          <w:fldChar w:fldCharType="separate"/>
        </w:r>
        <w:r w:rsidR="008632C8">
          <w:rPr>
            <w:noProof/>
            <w:webHidden/>
          </w:rPr>
          <w:t>85</w:t>
        </w:r>
        <w:r>
          <w:rPr>
            <w:noProof/>
            <w:webHidden/>
          </w:rPr>
          <w:fldChar w:fldCharType="end"/>
        </w:r>
      </w:hyperlink>
    </w:p>
    <w:p w14:paraId="51E05CD2" w14:textId="249B6A6F" w:rsidR="004171CA" w:rsidRDefault="004171CA">
      <w:pPr>
        <w:pStyle w:val="TOC2"/>
        <w:rPr>
          <w:rFonts w:asciiTheme="minorHAnsi" w:hAnsiTheme="minorHAnsi" w:cstheme="minorBidi"/>
          <w:noProof/>
          <w:kern w:val="2"/>
          <w:sz w:val="21"/>
          <w:szCs w:val="22"/>
          <w:lang w:eastAsia="zh-CN"/>
        </w:rPr>
      </w:pPr>
      <w:hyperlink w:anchor="_Toc232149903" w:history="1">
        <w:r w:rsidRPr="000866CA">
          <w:rPr>
            <w:rStyle w:val="Hyperlink"/>
            <w:noProof/>
            <w:lang w:eastAsia="zh-CN"/>
          </w:rPr>
          <w:t>1.2</w:t>
        </w:r>
        <w:r>
          <w:rPr>
            <w:rFonts w:asciiTheme="minorHAnsi" w:hAnsiTheme="minorHAnsi" w:cstheme="minorBidi"/>
            <w:noProof/>
            <w:kern w:val="2"/>
            <w:sz w:val="21"/>
            <w:szCs w:val="22"/>
            <w:lang w:eastAsia="zh-CN"/>
          </w:rPr>
          <w:tab/>
        </w:r>
        <w:r w:rsidRPr="000866CA">
          <w:rPr>
            <w:rStyle w:val="Hyperlink"/>
            <w:noProof/>
            <w:lang w:eastAsia="zh-CN"/>
          </w:rPr>
          <w:t>有调谐发射器的幛形天线</w:t>
        </w:r>
        <w:r>
          <w:rPr>
            <w:noProof/>
            <w:webHidden/>
          </w:rPr>
          <w:tab/>
        </w:r>
        <w:r w:rsidR="00874E13">
          <w:rPr>
            <w:noProof/>
            <w:webHidden/>
          </w:rPr>
          <w:tab/>
        </w:r>
        <w:r>
          <w:rPr>
            <w:noProof/>
            <w:webHidden/>
          </w:rPr>
          <w:fldChar w:fldCharType="begin"/>
        </w:r>
        <w:r>
          <w:rPr>
            <w:noProof/>
            <w:webHidden/>
          </w:rPr>
          <w:instrText xml:space="preserve"> PAGEREF _Toc232149903 \h </w:instrText>
        </w:r>
        <w:r>
          <w:rPr>
            <w:noProof/>
            <w:webHidden/>
          </w:rPr>
        </w:r>
        <w:r>
          <w:rPr>
            <w:noProof/>
            <w:webHidden/>
          </w:rPr>
          <w:fldChar w:fldCharType="separate"/>
        </w:r>
        <w:r w:rsidR="008632C8">
          <w:rPr>
            <w:noProof/>
            <w:webHidden/>
          </w:rPr>
          <w:t>85</w:t>
        </w:r>
        <w:r>
          <w:rPr>
            <w:noProof/>
            <w:webHidden/>
          </w:rPr>
          <w:fldChar w:fldCharType="end"/>
        </w:r>
      </w:hyperlink>
    </w:p>
    <w:p w14:paraId="2755B86F" w14:textId="6F523C26" w:rsidR="004171CA" w:rsidRDefault="004171CA">
      <w:pPr>
        <w:pStyle w:val="TOC2"/>
        <w:rPr>
          <w:rFonts w:asciiTheme="minorHAnsi" w:hAnsiTheme="minorHAnsi" w:cstheme="minorBidi"/>
          <w:noProof/>
          <w:kern w:val="2"/>
          <w:sz w:val="21"/>
          <w:szCs w:val="22"/>
          <w:lang w:eastAsia="zh-CN"/>
        </w:rPr>
      </w:pPr>
      <w:hyperlink w:anchor="_Toc232149904" w:history="1">
        <w:r w:rsidRPr="000866CA">
          <w:rPr>
            <w:rStyle w:val="Hyperlink"/>
            <w:noProof/>
            <w:lang w:eastAsia="zh-CN"/>
          </w:rPr>
          <w:t>1.3</w:t>
        </w:r>
        <w:r>
          <w:rPr>
            <w:rFonts w:asciiTheme="minorHAnsi" w:hAnsiTheme="minorHAnsi" w:cstheme="minorBidi"/>
            <w:noProof/>
            <w:kern w:val="2"/>
            <w:sz w:val="21"/>
            <w:szCs w:val="22"/>
            <w:lang w:eastAsia="zh-CN"/>
          </w:rPr>
          <w:tab/>
        </w:r>
        <w:r w:rsidRPr="000866CA">
          <w:rPr>
            <w:rStyle w:val="Hyperlink"/>
            <w:noProof/>
            <w:lang w:eastAsia="zh-CN"/>
          </w:rPr>
          <w:t>有非周期性屏反射器的幛形天线</w:t>
        </w:r>
        <w:r>
          <w:rPr>
            <w:noProof/>
            <w:webHidden/>
          </w:rPr>
          <w:tab/>
        </w:r>
        <w:r w:rsidR="00874E13">
          <w:rPr>
            <w:noProof/>
            <w:webHidden/>
          </w:rPr>
          <w:tab/>
        </w:r>
        <w:r>
          <w:rPr>
            <w:noProof/>
            <w:webHidden/>
          </w:rPr>
          <w:fldChar w:fldCharType="begin"/>
        </w:r>
        <w:r>
          <w:rPr>
            <w:noProof/>
            <w:webHidden/>
          </w:rPr>
          <w:instrText xml:space="preserve"> PAGEREF _Toc232149904 \h </w:instrText>
        </w:r>
        <w:r>
          <w:rPr>
            <w:noProof/>
            <w:webHidden/>
          </w:rPr>
        </w:r>
        <w:r>
          <w:rPr>
            <w:noProof/>
            <w:webHidden/>
          </w:rPr>
          <w:fldChar w:fldCharType="separate"/>
        </w:r>
        <w:r w:rsidR="008632C8">
          <w:rPr>
            <w:noProof/>
            <w:webHidden/>
          </w:rPr>
          <w:t>85</w:t>
        </w:r>
        <w:r>
          <w:rPr>
            <w:noProof/>
            <w:webHidden/>
          </w:rPr>
          <w:fldChar w:fldCharType="end"/>
        </w:r>
      </w:hyperlink>
    </w:p>
    <w:p w14:paraId="1E91537E" w14:textId="6A2D4F2D" w:rsidR="004171CA" w:rsidRDefault="004171CA">
      <w:pPr>
        <w:pStyle w:val="TOC1"/>
        <w:rPr>
          <w:rFonts w:asciiTheme="minorHAnsi" w:hAnsiTheme="minorHAnsi" w:cstheme="minorBidi"/>
          <w:noProof/>
          <w:kern w:val="2"/>
          <w:sz w:val="21"/>
          <w:szCs w:val="22"/>
          <w:lang w:eastAsia="zh-CN"/>
        </w:rPr>
      </w:pPr>
      <w:hyperlink w:anchor="_Toc232149905" w:history="1">
        <w:r w:rsidRPr="000866CA">
          <w:rPr>
            <w:rStyle w:val="Hyperlink"/>
            <w:noProof/>
          </w:rPr>
          <w:t>2</w:t>
        </w:r>
        <w:r>
          <w:rPr>
            <w:rFonts w:asciiTheme="minorHAnsi" w:hAnsiTheme="minorHAnsi" w:cstheme="minorBidi"/>
            <w:noProof/>
            <w:kern w:val="2"/>
            <w:sz w:val="21"/>
            <w:szCs w:val="22"/>
            <w:lang w:eastAsia="zh-CN"/>
          </w:rPr>
          <w:tab/>
        </w:r>
        <w:r w:rsidRPr="000866CA">
          <w:rPr>
            <w:rStyle w:val="Hyperlink"/>
            <w:noProof/>
            <w:lang w:eastAsia="zh-CN"/>
          </w:rPr>
          <w:t>热带天线</w:t>
        </w:r>
        <w:r>
          <w:rPr>
            <w:noProof/>
            <w:webHidden/>
          </w:rPr>
          <w:tab/>
        </w:r>
        <w:r w:rsidR="00874E13">
          <w:rPr>
            <w:noProof/>
            <w:webHidden/>
          </w:rPr>
          <w:tab/>
        </w:r>
        <w:r>
          <w:rPr>
            <w:noProof/>
            <w:webHidden/>
          </w:rPr>
          <w:fldChar w:fldCharType="begin"/>
        </w:r>
        <w:r>
          <w:rPr>
            <w:noProof/>
            <w:webHidden/>
          </w:rPr>
          <w:instrText xml:space="preserve"> PAGEREF _Toc232149905 \h </w:instrText>
        </w:r>
        <w:r>
          <w:rPr>
            <w:noProof/>
            <w:webHidden/>
          </w:rPr>
        </w:r>
        <w:r>
          <w:rPr>
            <w:noProof/>
            <w:webHidden/>
          </w:rPr>
          <w:fldChar w:fldCharType="separate"/>
        </w:r>
        <w:r w:rsidR="008632C8">
          <w:rPr>
            <w:noProof/>
            <w:webHidden/>
          </w:rPr>
          <w:t>85</w:t>
        </w:r>
        <w:r>
          <w:rPr>
            <w:noProof/>
            <w:webHidden/>
          </w:rPr>
          <w:fldChar w:fldCharType="end"/>
        </w:r>
      </w:hyperlink>
    </w:p>
    <w:p w14:paraId="483CC218" w14:textId="2DEE0A57" w:rsidR="004171CA" w:rsidRDefault="004171CA">
      <w:pPr>
        <w:pStyle w:val="TOC1"/>
        <w:rPr>
          <w:rFonts w:asciiTheme="minorHAnsi" w:hAnsiTheme="minorHAnsi" w:cstheme="minorBidi"/>
          <w:noProof/>
          <w:kern w:val="2"/>
          <w:sz w:val="21"/>
          <w:szCs w:val="22"/>
          <w:lang w:eastAsia="zh-CN"/>
        </w:rPr>
      </w:pPr>
      <w:hyperlink w:anchor="_Toc232149906" w:history="1">
        <w:r w:rsidRPr="000866CA">
          <w:rPr>
            <w:rStyle w:val="Hyperlink"/>
            <w:noProof/>
            <w:lang w:eastAsia="zh-CN"/>
          </w:rPr>
          <w:t>3</w:t>
        </w:r>
        <w:r>
          <w:rPr>
            <w:rFonts w:asciiTheme="minorHAnsi" w:hAnsiTheme="minorHAnsi" w:cstheme="minorBidi"/>
            <w:noProof/>
            <w:kern w:val="2"/>
            <w:sz w:val="21"/>
            <w:szCs w:val="22"/>
            <w:lang w:eastAsia="zh-CN"/>
          </w:rPr>
          <w:tab/>
        </w:r>
        <w:r w:rsidRPr="000866CA">
          <w:rPr>
            <w:rStyle w:val="Hyperlink"/>
            <w:noProof/>
            <w:lang w:eastAsia="zh-CN"/>
          </w:rPr>
          <w:t>对数周期天线</w:t>
        </w:r>
        <w:r>
          <w:rPr>
            <w:noProof/>
            <w:webHidden/>
          </w:rPr>
          <w:tab/>
        </w:r>
        <w:r w:rsidR="00874E13">
          <w:rPr>
            <w:noProof/>
            <w:webHidden/>
          </w:rPr>
          <w:tab/>
        </w:r>
        <w:r>
          <w:rPr>
            <w:noProof/>
            <w:webHidden/>
          </w:rPr>
          <w:fldChar w:fldCharType="begin"/>
        </w:r>
        <w:r>
          <w:rPr>
            <w:noProof/>
            <w:webHidden/>
          </w:rPr>
          <w:instrText xml:space="preserve"> PAGEREF _Toc232149906 \h </w:instrText>
        </w:r>
        <w:r>
          <w:rPr>
            <w:noProof/>
            <w:webHidden/>
          </w:rPr>
        </w:r>
        <w:r>
          <w:rPr>
            <w:noProof/>
            <w:webHidden/>
          </w:rPr>
          <w:fldChar w:fldCharType="separate"/>
        </w:r>
        <w:r w:rsidR="008632C8">
          <w:rPr>
            <w:noProof/>
            <w:webHidden/>
          </w:rPr>
          <w:t>85</w:t>
        </w:r>
        <w:r>
          <w:rPr>
            <w:noProof/>
            <w:webHidden/>
          </w:rPr>
          <w:fldChar w:fldCharType="end"/>
        </w:r>
      </w:hyperlink>
    </w:p>
    <w:p w14:paraId="5DEEEAD5" w14:textId="06B4A05C" w:rsidR="004171CA" w:rsidRDefault="004171CA">
      <w:pPr>
        <w:pStyle w:val="TOC1"/>
        <w:rPr>
          <w:rFonts w:asciiTheme="minorHAnsi" w:hAnsiTheme="minorHAnsi" w:cstheme="minorBidi"/>
          <w:noProof/>
          <w:kern w:val="2"/>
          <w:sz w:val="21"/>
          <w:szCs w:val="22"/>
          <w:lang w:eastAsia="zh-CN"/>
        </w:rPr>
      </w:pPr>
      <w:hyperlink w:anchor="_Toc232149907" w:history="1">
        <w:r w:rsidRPr="000866CA">
          <w:rPr>
            <w:rStyle w:val="Hyperlink"/>
            <w:noProof/>
            <w:lang w:eastAsia="zh-CN"/>
          </w:rPr>
          <w:t>4</w:t>
        </w:r>
        <w:r>
          <w:rPr>
            <w:rFonts w:asciiTheme="minorHAnsi" w:hAnsiTheme="minorHAnsi" w:cstheme="minorBidi"/>
            <w:noProof/>
            <w:kern w:val="2"/>
            <w:sz w:val="21"/>
            <w:szCs w:val="22"/>
            <w:lang w:eastAsia="zh-CN"/>
          </w:rPr>
          <w:tab/>
        </w:r>
        <w:r w:rsidRPr="000866CA">
          <w:rPr>
            <w:rStyle w:val="Hyperlink"/>
            <w:noProof/>
            <w:lang w:eastAsia="zh-CN"/>
          </w:rPr>
          <w:t>象限天线</w:t>
        </w:r>
        <w:r>
          <w:rPr>
            <w:noProof/>
            <w:webHidden/>
          </w:rPr>
          <w:tab/>
        </w:r>
        <w:r w:rsidR="00874E13">
          <w:rPr>
            <w:noProof/>
            <w:webHidden/>
          </w:rPr>
          <w:tab/>
        </w:r>
        <w:r>
          <w:rPr>
            <w:noProof/>
            <w:webHidden/>
          </w:rPr>
          <w:fldChar w:fldCharType="begin"/>
        </w:r>
        <w:r>
          <w:rPr>
            <w:noProof/>
            <w:webHidden/>
          </w:rPr>
          <w:instrText xml:space="preserve"> PAGEREF _Toc232149907 \h </w:instrText>
        </w:r>
        <w:r>
          <w:rPr>
            <w:noProof/>
            <w:webHidden/>
          </w:rPr>
        </w:r>
        <w:r>
          <w:rPr>
            <w:noProof/>
            <w:webHidden/>
          </w:rPr>
          <w:fldChar w:fldCharType="separate"/>
        </w:r>
        <w:r w:rsidR="008632C8">
          <w:rPr>
            <w:noProof/>
            <w:webHidden/>
          </w:rPr>
          <w:t>85</w:t>
        </w:r>
        <w:r>
          <w:rPr>
            <w:noProof/>
            <w:webHidden/>
          </w:rPr>
          <w:fldChar w:fldCharType="end"/>
        </w:r>
      </w:hyperlink>
    </w:p>
    <w:p w14:paraId="31B3DE99" w14:textId="277EFB4C" w:rsidR="004171CA" w:rsidRDefault="004171CA">
      <w:pPr>
        <w:pStyle w:val="TOC1"/>
        <w:rPr>
          <w:rFonts w:asciiTheme="minorHAnsi" w:hAnsiTheme="minorHAnsi" w:cstheme="minorBidi"/>
          <w:noProof/>
          <w:kern w:val="2"/>
          <w:sz w:val="21"/>
          <w:szCs w:val="22"/>
          <w:lang w:eastAsia="zh-CN"/>
        </w:rPr>
      </w:pPr>
      <w:hyperlink w:anchor="_Toc232149908" w:history="1">
        <w:r w:rsidRPr="000866CA">
          <w:rPr>
            <w:rStyle w:val="Hyperlink"/>
            <w:noProof/>
            <w:lang w:eastAsia="zh-CN"/>
          </w:rPr>
          <w:t>5</w:t>
        </w:r>
        <w:r>
          <w:rPr>
            <w:rFonts w:asciiTheme="minorHAnsi" w:hAnsiTheme="minorHAnsi" w:cstheme="minorBidi"/>
            <w:noProof/>
            <w:kern w:val="2"/>
            <w:sz w:val="21"/>
            <w:szCs w:val="22"/>
            <w:lang w:eastAsia="zh-CN"/>
          </w:rPr>
          <w:tab/>
        </w:r>
        <w:r w:rsidRPr="000866CA">
          <w:rPr>
            <w:rStyle w:val="Hyperlink"/>
            <w:noProof/>
            <w:lang w:eastAsia="zh-CN"/>
          </w:rPr>
          <w:t>交叉偶极子天线</w:t>
        </w:r>
        <w:r>
          <w:rPr>
            <w:noProof/>
            <w:webHidden/>
          </w:rPr>
          <w:tab/>
        </w:r>
        <w:r w:rsidR="00874E13">
          <w:rPr>
            <w:noProof/>
            <w:webHidden/>
          </w:rPr>
          <w:tab/>
        </w:r>
        <w:r>
          <w:rPr>
            <w:noProof/>
            <w:webHidden/>
          </w:rPr>
          <w:fldChar w:fldCharType="begin"/>
        </w:r>
        <w:r>
          <w:rPr>
            <w:noProof/>
            <w:webHidden/>
          </w:rPr>
          <w:instrText xml:space="preserve"> PAGEREF _Toc232149908 \h </w:instrText>
        </w:r>
        <w:r>
          <w:rPr>
            <w:noProof/>
            <w:webHidden/>
          </w:rPr>
        </w:r>
        <w:r>
          <w:rPr>
            <w:noProof/>
            <w:webHidden/>
          </w:rPr>
          <w:fldChar w:fldCharType="separate"/>
        </w:r>
        <w:r w:rsidR="008632C8">
          <w:rPr>
            <w:noProof/>
            <w:webHidden/>
          </w:rPr>
          <w:t>85</w:t>
        </w:r>
        <w:r>
          <w:rPr>
            <w:noProof/>
            <w:webHidden/>
          </w:rPr>
          <w:fldChar w:fldCharType="end"/>
        </w:r>
      </w:hyperlink>
    </w:p>
    <w:p w14:paraId="5C6F58AA" w14:textId="035F79E8" w:rsidR="004171CA" w:rsidRDefault="004171CA">
      <w:pPr>
        <w:pStyle w:val="TOC1"/>
        <w:rPr>
          <w:rFonts w:asciiTheme="minorHAnsi" w:hAnsiTheme="minorHAnsi" w:cstheme="minorBidi"/>
          <w:noProof/>
          <w:kern w:val="2"/>
          <w:sz w:val="21"/>
          <w:szCs w:val="22"/>
          <w:lang w:eastAsia="zh-CN"/>
        </w:rPr>
      </w:pPr>
      <w:hyperlink w:anchor="_Toc232149909" w:history="1">
        <w:r w:rsidRPr="000866CA">
          <w:rPr>
            <w:rStyle w:val="Hyperlink"/>
            <w:noProof/>
            <w:lang w:eastAsia="zh-CN"/>
          </w:rPr>
          <w:t>6</w:t>
        </w:r>
        <w:r>
          <w:rPr>
            <w:rFonts w:asciiTheme="minorHAnsi" w:hAnsiTheme="minorHAnsi" w:cstheme="minorBidi"/>
            <w:noProof/>
            <w:kern w:val="2"/>
            <w:sz w:val="21"/>
            <w:szCs w:val="22"/>
            <w:lang w:eastAsia="zh-CN"/>
          </w:rPr>
          <w:tab/>
        </w:r>
        <w:r w:rsidRPr="000866CA">
          <w:rPr>
            <w:rStyle w:val="Hyperlink"/>
            <w:noProof/>
            <w:lang w:eastAsia="zh-CN"/>
          </w:rPr>
          <w:t>菱形天线</w:t>
        </w:r>
        <w:r>
          <w:rPr>
            <w:noProof/>
            <w:webHidden/>
          </w:rPr>
          <w:tab/>
        </w:r>
        <w:r w:rsidR="00874E13">
          <w:rPr>
            <w:noProof/>
            <w:webHidden/>
          </w:rPr>
          <w:tab/>
        </w:r>
        <w:r>
          <w:rPr>
            <w:noProof/>
            <w:webHidden/>
          </w:rPr>
          <w:fldChar w:fldCharType="begin"/>
        </w:r>
        <w:r>
          <w:rPr>
            <w:noProof/>
            <w:webHidden/>
          </w:rPr>
          <w:instrText xml:space="preserve"> PAGEREF _Toc232149909 \h </w:instrText>
        </w:r>
        <w:r>
          <w:rPr>
            <w:noProof/>
            <w:webHidden/>
          </w:rPr>
        </w:r>
        <w:r>
          <w:rPr>
            <w:noProof/>
            <w:webHidden/>
          </w:rPr>
          <w:fldChar w:fldCharType="separate"/>
        </w:r>
        <w:r w:rsidR="008632C8">
          <w:rPr>
            <w:noProof/>
            <w:webHidden/>
          </w:rPr>
          <w:t>86</w:t>
        </w:r>
        <w:r>
          <w:rPr>
            <w:noProof/>
            <w:webHidden/>
          </w:rPr>
          <w:fldChar w:fldCharType="end"/>
        </w:r>
      </w:hyperlink>
    </w:p>
    <w:p w14:paraId="36A95DBB" w14:textId="2CF78987" w:rsidR="004171CA" w:rsidRDefault="004171CA">
      <w:pPr>
        <w:pStyle w:val="TOC1"/>
        <w:rPr>
          <w:rFonts w:asciiTheme="minorHAnsi" w:hAnsiTheme="minorHAnsi" w:cstheme="minorBidi"/>
          <w:noProof/>
          <w:kern w:val="2"/>
          <w:sz w:val="21"/>
          <w:szCs w:val="22"/>
          <w:lang w:eastAsia="zh-CN"/>
        </w:rPr>
      </w:pPr>
      <w:hyperlink w:anchor="_Toc232149910" w:history="1">
        <w:r w:rsidRPr="000866CA">
          <w:rPr>
            <w:rStyle w:val="Hyperlink"/>
            <w:noProof/>
            <w:lang w:eastAsia="zh-CN"/>
          </w:rPr>
          <w:t>7</w:t>
        </w:r>
        <w:r>
          <w:rPr>
            <w:rFonts w:asciiTheme="minorHAnsi" w:hAnsiTheme="minorHAnsi" w:cstheme="minorBidi"/>
            <w:noProof/>
            <w:kern w:val="2"/>
            <w:sz w:val="21"/>
            <w:szCs w:val="22"/>
            <w:lang w:eastAsia="zh-CN"/>
          </w:rPr>
          <w:tab/>
        </w:r>
        <w:r w:rsidRPr="000866CA">
          <w:rPr>
            <w:rStyle w:val="Hyperlink"/>
            <w:noProof/>
            <w:lang w:eastAsia="zh-CN"/>
          </w:rPr>
          <w:t>垂直单极子</w:t>
        </w:r>
        <w:r>
          <w:rPr>
            <w:noProof/>
            <w:webHidden/>
          </w:rPr>
          <w:tab/>
        </w:r>
        <w:r w:rsidR="00874E13">
          <w:rPr>
            <w:noProof/>
            <w:webHidden/>
          </w:rPr>
          <w:tab/>
        </w:r>
        <w:r>
          <w:rPr>
            <w:noProof/>
            <w:webHidden/>
          </w:rPr>
          <w:fldChar w:fldCharType="begin"/>
        </w:r>
        <w:r>
          <w:rPr>
            <w:noProof/>
            <w:webHidden/>
          </w:rPr>
          <w:instrText xml:space="preserve"> PAGEREF _Toc232149910 \h </w:instrText>
        </w:r>
        <w:r>
          <w:rPr>
            <w:noProof/>
            <w:webHidden/>
          </w:rPr>
        </w:r>
        <w:r>
          <w:rPr>
            <w:noProof/>
            <w:webHidden/>
          </w:rPr>
          <w:fldChar w:fldCharType="separate"/>
        </w:r>
        <w:r w:rsidR="008632C8">
          <w:rPr>
            <w:noProof/>
            <w:webHidden/>
          </w:rPr>
          <w:t>86</w:t>
        </w:r>
        <w:r>
          <w:rPr>
            <w:noProof/>
            <w:webHidden/>
          </w:rPr>
          <w:fldChar w:fldCharType="end"/>
        </w:r>
      </w:hyperlink>
    </w:p>
    <w:p w14:paraId="1A7D9EF6" w14:textId="64CD944B" w:rsidR="004171CA" w:rsidRDefault="004171CA">
      <w:pPr>
        <w:pStyle w:val="TOC1"/>
        <w:rPr>
          <w:rFonts w:asciiTheme="minorHAnsi" w:hAnsiTheme="minorHAnsi" w:cstheme="minorBidi"/>
          <w:noProof/>
          <w:kern w:val="2"/>
          <w:sz w:val="21"/>
          <w:szCs w:val="22"/>
          <w:lang w:eastAsia="zh-CN"/>
        </w:rPr>
      </w:pPr>
      <w:hyperlink w:anchor="_Toc232149911" w:history="1">
        <w:r w:rsidRPr="000866CA">
          <w:rPr>
            <w:rStyle w:val="Hyperlink"/>
            <w:noProof/>
            <w:lang w:eastAsia="zh-CN"/>
          </w:rPr>
          <w:t>8</w:t>
        </w:r>
        <w:r>
          <w:rPr>
            <w:rFonts w:asciiTheme="minorHAnsi" w:hAnsiTheme="minorHAnsi" w:cstheme="minorBidi"/>
            <w:noProof/>
            <w:kern w:val="2"/>
            <w:sz w:val="21"/>
            <w:szCs w:val="22"/>
            <w:lang w:eastAsia="zh-CN"/>
          </w:rPr>
          <w:tab/>
        </w:r>
        <w:r w:rsidRPr="000866CA">
          <w:rPr>
            <w:rStyle w:val="Hyperlink"/>
            <w:noProof/>
            <w:lang w:eastAsia="zh-CN"/>
          </w:rPr>
          <w:t>八木</w:t>
        </w:r>
        <w:r w:rsidRPr="000866CA">
          <w:rPr>
            <w:rStyle w:val="Hyperlink"/>
            <w:noProof/>
            <w:lang w:eastAsia="zh-CN"/>
          </w:rPr>
          <w:t>-</w:t>
        </w:r>
        <w:r w:rsidRPr="000866CA">
          <w:rPr>
            <w:rStyle w:val="Hyperlink"/>
            <w:noProof/>
            <w:lang w:eastAsia="zh-CN"/>
          </w:rPr>
          <w:t>宇田天线</w:t>
        </w:r>
        <w:r>
          <w:rPr>
            <w:noProof/>
            <w:webHidden/>
          </w:rPr>
          <w:tab/>
        </w:r>
        <w:r w:rsidR="00874E13">
          <w:rPr>
            <w:noProof/>
            <w:webHidden/>
          </w:rPr>
          <w:tab/>
        </w:r>
        <w:r>
          <w:rPr>
            <w:noProof/>
            <w:webHidden/>
          </w:rPr>
          <w:fldChar w:fldCharType="begin"/>
        </w:r>
        <w:r>
          <w:rPr>
            <w:noProof/>
            <w:webHidden/>
          </w:rPr>
          <w:instrText xml:space="preserve"> PAGEREF _Toc232149911 \h </w:instrText>
        </w:r>
        <w:r>
          <w:rPr>
            <w:noProof/>
            <w:webHidden/>
          </w:rPr>
        </w:r>
        <w:r>
          <w:rPr>
            <w:noProof/>
            <w:webHidden/>
          </w:rPr>
          <w:fldChar w:fldCharType="separate"/>
        </w:r>
        <w:r w:rsidR="008632C8">
          <w:rPr>
            <w:noProof/>
            <w:webHidden/>
          </w:rPr>
          <w:t>86</w:t>
        </w:r>
        <w:r>
          <w:rPr>
            <w:noProof/>
            <w:webHidden/>
          </w:rPr>
          <w:fldChar w:fldCharType="end"/>
        </w:r>
      </w:hyperlink>
    </w:p>
    <w:p w14:paraId="37E5197F" w14:textId="3057266A" w:rsidR="00862828" w:rsidRPr="006E065E" w:rsidRDefault="00862828" w:rsidP="0051648E">
      <w:pPr>
        <w:rPr>
          <w:sz w:val="28"/>
        </w:rPr>
      </w:pPr>
      <w:r w:rsidRPr="006E065E">
        <w:fldChar w:fldCharType="end"/>
      </w:r>
      <w:bookmarkStart w:id="25" w:name="_Toc161238549"/>
      <w:r w:rsidRPr="006E065E">
        <w:br w:type="page"/>
      </w:r>
    </w:p>
    <w:p w14:paraId="6B0FF28D" w14:textId="77777777" w:rsidR="00862828" w:rsidRPr="006E065E" w:rsidRDefault="00862828" w:rsidP="00E47369">
      <w:pPr>
        <w:pStyle w:val="PartNo"/>
        <w:rPr>
          <w:lang w:eastAsia="zh-CN"/>
        </w:rPr>
      </w:pPr>
      <w:bookmarkStart w:id="26" w:name="_Toc212025603"/>
      <w:bookmarkStart w:id="27" w:name="_Toc232149836"/>
      <w:r w:rsidRPr="006E065E">
        <w:rPr>
          <w:rFonts w:hint="eastAsia"/>
          <w:lang w:eastAsia="zh-CN"/>
        </w:rPr>
        <w:lastRenderedPageBreak/>
        <w:t>附件</w:t>
      </w:r>
      <w:r w:rsidRPr="006E065E">
        <w:rPr>
          <w:rFonts w:hint="eastAsia"/>
          <w:lang w:eastAsia="zh-CN"/>
        </w:rPr>
        <w:t>1</w:t>
      </w:r>
      <w:r w:rsidRPr="006E065E">
        <w:rPr>
          <w:rFonts w:hint="eastAsia"/>
          <w:lang w:eastAsia="zh-CN"/>
        </w:rPr>
        <w:t>的第</w:t>
      </w:r>
      <w:r w:rsidRPr="006E065E">
        <w:rPr>
          <w:rFonts w:hint="eastAsia"/>
          <w:lang w:eastAsia="zh-CN"/>
        </w:rPr>
        <w:t>1</w:t>
      </w:r>
      <w:r w:rsidRPr="006E065E">
        <w:rPr>
          <w:rFonts w:hint="eastAsia"/>
          <w:lang w:eastAsia="zh-CN"/>
        </w:rPr>
        <w:t>部分</w:t>
      </w:r>
      <w:bookmarkEnd w:id="26"/>
      <w:bookmarkEnd w:id="27"/>
    </w:p>
    <w:p w14:paraId="5DD90E1F" w14:textId="40994855" w:rsidR="00862828" w:rsidRPr="006E065E" w:rsidRDefault="00862828" w:rsidP="00884D92">
      <w:pPr>
        <w:pStyle w:val="Parttitle"/>
        <w:rPr>
          <w:lang w:eastAsia="zh-CN"/>
        </w:rPr>
      </w:pPr>
      <w:bookmarkStart w:id="28" w:name="_Toc232149837"/>
      <w:r w:rsidRPr="006E065E">
        <w:rPr>
          <w:lang w:eastAsia="zh-CN"/>
        </w:rPr>
        <w:t>高频发射天线特性</w:t>
      </w:r>
      <w:r w:rsidR="00586931" w:rsidRPr="006E065E">
        <w:rPr>
          <w:rFonts w:hint="eastAsia"/>
          <w:lang w:eastAsia="zh-CN"/>
        </w:rPr>
        <w:t>与</w:t>
      </w:r>
      <w:r w:rsidRPr="006E065E">
        <w:rPr>
          <w:lang w:eastAsia="zh-CN"/>
        </w:rPr>
        <w:t>图</w:t>
      </w:r>
      <w:bookmarkEnd w:id="28"/>
    </w:p>
    <w:p w14:paraId="6AFFA1B0" w14:textId="39C132CB" w:rsidR="00862828" w:rsidRPr="006E065E" w:rsidRDefault="00862828" w:rsidP="003B306B">
      <w:pPr>
        <w:pStyle w:val="Heading1"/>
        <w:rPr>
          <w:lang w:eastAsia="zh-CN"/>
        </w:rPr>
      </w:pPr>
      <w:bookmarkStart w:id="29" w:name="_Toc212025605"/>
      <w:bookmarkStart w:id="30" w:name="_Toc232149838"/>
      <w:r w:rsidRPr="006E065E">
        <w:rPr>
          <w:lang w:eastAsia="zh-CN"/>
        </w:rPr>
        <w:t>1</w:t>
      </w:r>
      <w:r w:rsidRPr="006E065E">
        <w:rPr>
          <w:lang w:eastAsia="zh-CN"/>
        </w:rPr>
        <w:tab/>
      </w:r>
      <w:bookmarkEnd w:id="25"/>
      <w:bookmarkEnd w:id="29"/>
      <w:r w:rsidRPr="006E065E">
        <w:rPr>
          <w:rFonts w:hint="eastAsia"/>
          <w:lang w:eastAsia="zh-CN"/>
        </w:rPr>
        <w:t>引言</w:t>
      </w:r>
      <w:bookmarkEnd w:id="30"/>
    </w:p>
    <w:p w14:paraId="39001806" w14:textId="78A8587D" w:rsidR="00C00E22" w:rsidRPr="006E065E" w:rsidRDefault="00C00E22" w:rsidP="00FE0A0C">
      <w:pPr>
        <w:ind w:firstLineChars="200" w:firstLine="480"/>
        <w:rPr>
          <w:rFonts w:eastAsia="SimSun"/>
          <w:lang w:eastAsia="zh-CN"/>
        </w:rPr>
      </w:pPr>
      <w:bookmarkStart w:id="31" w:name="OLE_LINK23"/>
      <w:bookmarkStart w:id="32" w:name="OLE_LINK21"/>
      <w:r w:rsidRPr="006E065E">
        <w:rPr>
          <w:rFonts w:eastAsia="SimSun" w:hint="eastAsia"/>
          <w:lang w:eastAsia="zh-CN"/>
        </w:rPr>
        <w:t>本附件第</w:t>
      </w:r>
      <w:r w:rsidRPr="006E065E">
        <w:rPr>
          <w:rFonts w:eastAsia="SimSun" w:hint="eastAsia"/>
          <w:lang w:eastAsia="zh-CN"/>
        </w:rPr>
        <w:t>1</w:t>
      </w:r>
      <w:r w:rsidRPr="006E065E">
        <w:rPr>
          <w:rFonts w:eastAsia="SimSun" w:hint="eastAsia"/>
          <w:lang w:eastAsia="zh-CN"/>
        </w:rPr>
        <w:t>部分旨在提供关于高频（</w:t>
      </w:r>
      <w:r w:rsidRPr="006E065E">
        <w:rPr>
          <w:rFonts w:eastAsia="SimSun" w:hint="eastAsia"/>
          <w:lang w:eastAsia="zh-CN"/>
        </w:rPr>
        <w:t>HF</w:t>
      </w:r>
      <w:r w:rsidRPr="006E065E">
        <w:rPr>
          <w:rFonts w:eastAsia="SimSun" w:hint="eastAsia"/>
          <w:lang w:eastAsia="zh-CN"/>
        </w:rPr>
        <w:t>）发射天线理论特性的全面且详尽的信息。所采用的分析方法针对各种收录的天线类型计算其方向图和方向性增益。不过，为了简化计算，此处采用了以下基本假设：</w:t>
      </w:r>
    </w:p>
    <w:p w14:paraId="0F76C995" w14:textId="6B80D6B9" w:rsidR="00C00E22" w:rsidRPr="006E065E" w:rsidRDefault="00C00E22" w:rsidP="00C00E22">
      <w:pPr>
        <w:pStyle w:val="enumlev1"/>
        <w:rPr>
          <w:rFonts w:eastAsia="SimSun"/>
          <w:lang w:eastAsia="zh-CN"/>
        </w:rPr>
      </w:pPr>
      <w:bookmarkStart w:id="33" w:name="OLE_LINK22"/>
      <w:bookmarkEnd w:id="31"/>
      <w:r w:rsidRPr="006E065E">
        <w:rPr>
          <w:rFonts w:eastAsia="SimSun"/>
          <w:lang w:eastAsia="zh-CN"/>
        </w:rPr>
        <w:t>–</w:t>
      </w:r>
      <w:r w:rsidRPr="006E065E">
        <w:rPr>
          <w:rFonts w:eastAsia="SimSun"/>
          <w:lang w:eastAsia="zh-CN"/>
        </w:rPr>
        <w:tab/>
      </w:r>
      <w:r w:rsidRPr="006E065E">
        <w:rPr>
          <w:rFonts w:eastAsia="SimSun"/>
          <w:lang w:eastAsia="zh-CN"/>
        </w:rPr>
        <w:t>架设于平坦、均匀</w:t>
      </w:r>
      <w:r w:rsidRPr="006E065E">
        <w:rPr>
          <w:rFonts w:eastAsia="SimSun" w:hint="eastAsia"/>
          <w:lang w:eastAsia="zh-CN"/>
        </w:rPr>
        <w:t>、</w:t>
      </w:r>
      <w:r w:rsidRPr="006E065E">
        <w:rPr>
          <w:rFonts w:eastAsia="SimSun"/>
          <w:lang w:eastAsia="zh-CN"/>
        </w:rPr>
        <w:t>非理想地面上的天线；</w:t>
      </w:r>
    </w:p>
    <w:p w14:paraId="5B201119" w14:textId="03758B7C" w:rsidR="00C00E22" w:rsidRPr="006E065E" w:rsidRDefault="00C00E22" w:rsidP="00C00E22">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lang w:eastAsia="zh-CN"/>
        </w:rPr>
        <w:t>由细直</w:t>
      </w:r>
      <w:r w:rsidR="00FD68F6" w:rsidRPr="006E065E">
        <w:rPr>
          <w:rFonts w:eastAsia="SimSun" w:hint="eastAsia"/>
          <w:lang w:eastAsia="zh-CN"/>
        </w:rPr>
        <w:t>导线</w:t>
      </w:r>
      <w:r w:rsidRPr="006E065E">
        <w:rPr>
          <w:rFonts w:eastAsia="SimSun"/>
          <w:lang w:eastAsia="zh-CN"/>
        </w:rPr>
        <w:t>构成的天线单元；</w:t>
      </w:r>
    </w:p>
    <w:p w14:paraId="783CE038" w14:textId="32343114" w:rsidR="00C00E22" w:rsidRPr="006E065E" w:rsidRDefault="00C00E22" w:rsidP="00C00E22">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lang w:eastAsia="zh-CN"/>
        </w:rPr>
        <w:t>辐射单元中的电流呈正弦分布。</w:t>
      </w:r>
    </w:p>
    <w:p w14:paraId="69B156A0" w14:textId="32AE2D17" w:rsidR="00C00E22" w:rsidRPr="006E065E" w:rsidRDefault="00C00E22" w:rsidP="00C00E22">
      <w:pPr>
        <w:ind w:firstLineChars="200" w:firstLine="480"/>
        <w:rPr>
          <w:rFonts w:eastAsia="SimSun"/>
          <w:lang w:eastAsia="zh-CN"/>
        </w:rPr>
      </w:pPr>
      <w:bookmarkStart w:id="34" w:name="OLE_LINK24"/>
      <w:bookmarkEnd w:id="32"/>
      <w:bookmarkEnd w:id="33"/>
      <w:r w:rsidRPr="006E065E">
        <w:rPr>
          <w:rFonts w:eastAsia="SimSun" w:hint="eastAsia"/>
          <w:lang w:eastAsia="zh-CN"/>
        </w:rPr>
        <w:t>在当前文献的基础上开发的算法，被发现在计算的准确性与简易性之间提供了一个很好的折衷。</w:t>
      </w:r>
    </w:p>
    <w:p w14:paraId="53551C4E" w14:textId="1FA8E625" w:rsidR="00C00E22" w:rsidRPr="006E065E" w:rsidRDefault="00C00E22" w:rsidP="00C00E22">
      <w:pPr>
        <w:ind w:firstLineChars="200" w:firstLine="480"/>
        <w:rPr>
          <w:rFonts w:eastAsia="SimSun"/>
          <w:lang w:eastAsia="zh-CN"/>
        </w:rPr>
      </w:pPr>
      <w:r w:rsidRPr="006E065E">
        <w:rPr>
          <w:rFonts w:eastAsia="SimSun" w:hint="eastAsia"/>
          <w:lang w:eastAsia="zh-CN"/>
        </w:rPr>
        <w:t>验证了非理想地面反射系数应用方法的正确性。计算天线最大增益的方法已被修改，以正确考虑不同电导率的影响。研究了基本理论背景，导出了合适的公式。</w:t>
      </w:r>
    </w:p>
    <w:p w14:paraId="4FA1CFD7" w14:textId="1B9CFDCA" w:rsidR="00C00E22" w:rsidRPr="006E065E" w:rsidRDefault="00C00E22" w:rsidP="00FE0A0C">
      <w:pPr>
        <w:ind w:firstLineChars="200" w:firstLine="480"/>
        <w:rPr>
          <w:rFonts w:eastAsia="SimSun"/>
          <w:lang w:eastAsia="zh-CN"/>
        </w:rPr>
      </w:pPr>
      <w:r w:rsidRPr="006E065E">
        <w:rPr>
          <w:rFonts w:eastAsia="SimSun" w:hint="eastAsia"/>
          <w:lang w:eastAsia="zh-CN"/>
        </w:rPr>
        <w:t>已经开发了计算机程序来计算各主管部门用于高频广播和其他业务的、关于以下类型天线的辐射方向图和增益：</w:t>
      </w:r>
    </w:p>
    <w:p w14:paraId="16260B08" w14:textId="77777777" w:rsidR="00862828" w:rsidRPr="006E065E" w:rsidRDefault="00862828" w:rsidP="000D3F59">
      <w:pPr>
        <w:pStyle w:val="enumlev1"/>
        <w:rPr>
          <w:rFonts w:eastAsia="SimSun"/>
          <w:lang w:eastAsia="zh-CN"/>
        </w:rPr>
      </w:pPr>
      <w:bookmarkStart w:id="35" w:name="OLE_LINK143"/>
      <w:bookmarkEnd w:id="34"/>
      <w:r w:rsidRPr="006E065E">
        <w:rPr>
          <w:rFonts w:eastAsia="SimSun"/>
          <w:lang w:eastAsia="zh-CN"/>
        </w:rPr>
        <w:t>–</w:t>
      </w:r>
      <w:r w:rsidRPr="006E065E">
        <w:rPr>
          <w:rFonts w:eastAsia="SimSun"/>
          <w:lang w:eastAsia="zh-CN"/>
        </w:rPr>
        <w:tab/>
      </w:r>
      <w:r w:rsidRPr="006E065E">
        <w:rPr>
          <w:rFonts w:eastAsia="SimSun" w:hint="eastAsia"/>
          <w:lang w:eastAsia="zh-CN"/>
        </w:rPr>
        <w:t>半波水平偶极子阵列；</w:t>
      </w:r>
    </w:p>
    <w:p w14:paraId="4C81DC3E" w14:textId="77777777" w:rsidR="00862828" w:rsidRPr="006E065E" w:rsidRDefault="00862828" w:rsidP="000D3F59">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象限天线和水平偶极子；</w:t>
      </w:r>
    </w:p>
    <w:p w14:paraId="2CEB020D" w14:textId="77777777" w:rsidR="00862828" w:rsidRPr="006E065E" w:rsidRDefault="00862828" w:rsidP="000D3F59">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对数周期天线；</w:t>
      </w:r>
    </w:p>
    <w:p w14:paraId="4EBA8A28" w14:textId="77777777" w:rsidR="00862828" w:rsidRPr="006E065E" w:rsidRDefault="00862828" w:rsidP="000D3F59">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热带天线；</w:t>
      </w:r>
    </w:p>
    <w:p w14:paraId="65530DC6" w14:textId="77777777" w:rsidR="00862828" w:rsidRPr="006E065E" w:rsidRDefault="00862828" w:rsidP="000D3F59">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菱形天线；以及</w:t>
      </w:r>
    </w:p>
    <w:p w14:paraId="3E445EB0" w14:textId="77777777" w:rsidR="00862828" w:rsidRPr="006E065E" w:rsidRDefault="00862828" w:rsidP="000D3F59">
      <w:pPr>
        <w:pStyle w:val="enumlev1"/>
        <w:rPr>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垂直单极子。</w:t>
      </w:r>
    </w:p>
    <w:bookmarkEnd w:id="35"/>
    <w:p w14:paraId="7B31A4C5" w14:textId="1C0C175E" w:rsidR="001B1E2A" w:rsidRPr="006E065E" w:rsidRDefault="001B1E2A" w:rsidP="001B1E2A">
      <w:pPr>
        <w:ind w:firstLineChars="200" w:firstLine="480"/>
        <w:rPr>
          <w:lang w:eastAsia="zh-CN"/>
        </w:rPr>
      </w:pPr>
      <w:r w:rsidRPr="006E065E">
        <w:rPr>
          <w:rFonts w:hint="eastAsia"/>
          <w:lang w:eastAsia="zh-CN"/>
        </w:rPr>
        <w:t>在本建议书中，计算机程序是出版物的一个有机组成部分，因此允许读者在不同条件下对任何所需的天线类型进行自己的计算。</w:t>
      </w:r>
    </w:p>
    <w:p w14:paraId="3E637873" w14:textId="0BBB2DCF" w:rsidR="001B1E2A" w:rsidRPr="006E065E" w:rsidRDefault="001B1E2A" w:rsidP="001B1E2A">
      <w:pPr>
        <w:ind w:firstLineChars="200" w:firstLine="480"/>
        <w:rPr>
          <w:lang w:eastAsia="zh-CN"/>
        </w:rPr>
      </w:pPr>
      <w:r w:rsidRPr="006E065E">
        <w:rPr>
          <w:rFonts w:hint="eastAsia"/>
          <w:lang w:eastAsia="zh-CN"/>
        </w:rPr>
        <w:t>对于选定类型的天线，可用的输出数据包括方向性增益、特定方位角和仰角的相对增益、与最大</w:t>
      </w:r>
      <w:proofErr w:type="gramStart"/>
      <w:r w:rsidRPr="006E065E">
        <w:rPr>
          <w:rFonts w:hint="eastAsia"/>
          <w:lang w:eastAsia="zh-CN"/>
        </w:rPr>
        <w:t>值相关</w:t>
      </w:r>
      <w:proofErr w:type="gramEnd"/>
      <w:r w:rsidRPr="006E065E">
        <w:rPr>
          <w:rFonts w:hint="eastAsia"/>
          <w:lang w:eastAsia="zh-CN"/>
        </w:rPr>
        <w:t>的相对增益表以及诸多不同的图形输出。</w:t>
      </w:r>
    </w:p>
    <w:p w14:paraId="5CAF6335" w14:textId="2930DA39" w:rsidR="001B1E2A" w:rsidRPr="006E065E" w:rsidRDefault="001B1E2A" w:rsidP="001B1E2A">
      <w:pPr>
        <w:ind w:firstLineChars="200" w:firstLine="480"/>
        <w:rPr>
          <w:lang w:eastAsia="zh-CN"/>
        </w:rPr>
      </w:pPr>
      <w:r w:rsidRPr="006E065E">
        <w:rPr>
          <w:rFonts w:hint="eastAsia"/>
          <w:lang w:eastAsia="zh-CN"/>
        </w:rPr>
        <w:t>由于这个原因，此处仅包括几个示例方向图来说明计算</w:t>
      </w:r>
      <w:r w:rsidR="000922A4" w:rsidRPr="006E065E">
        <w:rPr>
          <w:rFonts w:hint="eastAsia"/>
          <w:lang w:eastAsia="zh-CN"/>
        </w:rPr>
        <w:t>过程</w:t>
      </w:r>
      <w:r w:rsidRPr="006E065E">
        <w:rPr>
          <w:rFonts w:hint="eastAsia"/>
          <w:lang w:eastAsia="zh-CN"/>
        </w:rPr>
        <w:t>的一些可能输出。</w:t>
      </w:r>
    </w:p>
    <w:p w14:paraId="1DDF37FB" w14:textId="37D7393E" w:rsidR="001B1E2A" w:rsidRPr="006E065E" w:rsidRDefault="001B1E2A" w:rsidP="001B1E2A">
      <w:pPr>
        <w:ind w:firstLineChars="200" w:firstLine="480"/>
        <w:rPr>
          <w:lang w:eastAsia="zh-CN"/>
        </w:rPr>
      </w:pPr>
      <w:r w:rsidRPr="006E065E">
        <w:rPr>
          <w:rFonts w:hint="eastAsia"/>
          <w:lang w:eastAsia="zh-CN"/>
        </w:rPr>
        <w:t>希望本部分能给工程师一个有用的工具，用于无线电系统的开发、规划和操作。</w:t>
      </w:r>
    </w:p>
    <w:p w14:paraId="4AE511C1" w14:textId="6563848C" w:rsidR="001B1E2A" w:rsidRPr="00D2386B" w:rsidRDefault="001B1E2A" w:rsidP="001B1E2A">
      <w:pPr>
        <w:ind w:firstLineChars="200" w:firstLine="488"/>
        <w:rPr>
          <w:spacing w:val="4"/>
          <w:lang w:eastAsia="zh-CN"/>
        </w:rPr>
      </w:pPr>
      <w:r w:rsidRPr="00D2386B">
        <w:rPr>
          <w:rFonts w:hint="eastAsia"/>
          <w:spacing w:val="4"/>
          <w:lang w:eastAsia="zh-CN"/>
        </w:rPr>
        <w:t>在实践中遇到的天线的实际性能将在一定程度上偏离其分析计算的特性。本附件的第</w:t>
      </w:r>
      <w:r w:rsidRPr="00D2386B">
        <w:rPr>
          <w:rFonts w:hint="eastAsia"/>
          <w:spacing w:val="4"/>
          <w:lang w:eastAsia="zh-CN"/>
        </w:rPr>
        <w:t>2</w:t>
      </w:r>
      <w:r w:rsidRPr="00D2386B">
        <w:rPr>
          <w:rFonts w:hint="eastAsia"/>
          <w:spacing w:val="4"/>
          <w:lang w:eastAsia="zh-CN"/>
        </w:rPr>
        <w:t>部分根据各主管部门使用现代技术进行的一系列综合测量的结果，给出了有关这种偏差的信息。</w:t>
      </w:r>
    </w:p>
    <w:p w14:paraId="1C5DFB49" w14:textId="16E2E340" w:rsidR="00862828" w:rsidRPr="006E065E" w:rsidRDefault="00862828" w:rsidP="000B423F">
      <w:pPr>
        <w:pStyle w:val="Heading1"/>
        <w:pageBreakBefore/>
        <w:rPr>
          <w:lang w:eastAsia="zh-CN"/>
        </w:rPr>
      </w:pPr>
      <w:bookmarkStart w:id="36" w:name="_Toc212025606"/>
      <w:bookmarkStart w:id="37" w:name="_Toc232149839"/>
      <w:r w:rsidRPr="006E065E">
        <w:rPr>
          <w:lang w:eastAsia="zh-CN"/>
        </w:rPr>
        <w:lastRenderedPageBreak/>
        <w:t>2</w:t>
      </w:r>
      <w:r w:rsidRPr="006E065E">
        <w:rPr>
          <w:lang w:eastAsia="zh-CN"/>
        </w:rPr>
        <w:tab/>
      </w:r>
      <w:bookmarkEnd w:id="36"/>
      <w:r w:rsidR="00C00E22" w:rsidRPr="006E065E">
        <w:rPr>
          <w:lang w:eastAsia="zh-CN"/>
        </w:rPr>
        <w:t>天线辐射</w:t>
      </w:r>
      <w:r w:rsidR="00C00E22" w:rsidRPr="006E065E">
        <w:rPr>
          <w:rFonts w:hint="eastAsia"/>
          <w:lang w:eastAsia="zh-CN"/>
        </w:rPr>
        <w:t>方向图</w:t>
      </w:r>
      <w:r w:rsidR="00C00E22" w:rsidRPr="006E065E">
        <w:rPr>
          <w:lang w:eastAsia="zh-CN"/>
        </w:rPr>
        <w:t>的几何表示</w:t>
      </w:r>
      <w:bookmarkEnd w:id="37"/>
    </w:p>
    <w:p w14:paraId="6A73E2D1" w14:textId="7BFB7A74" w:rsidR="00C33123" w:rsidRPr="006E065E" w:rsidRDefault="00C33123" w:rsidP="00C33123">
      <w:pPr>
        <w:ind w:firstLineChars="200" w:firstLine="480"/>
        <w:rPr>
          <w:rFonts w:ascii="SimSun" w:eastAsia="SimSun" w:hAnsi="SimSun" w:cs="SimSun"/>
          <w:szCs w:val="24"/>
          <w:lang w:val="en-US" w:eastAsia="zh-CN"/>
        </w:rPr>
      </w:pPr>
      <w:r w:rsidRPr="006E065E">
        <w:rPr>
          <w:rFonts w:eastAsia="SimSun"/>
          <w:lang w:eastAsia="zh-CN"/>
        </w:rPr>
        <w:t>天线可以由单个辐射单元构成，也可以由辐射单元阵列构成。天线的空间辐射分布</w:t>
      </w:r>
      <w:r w:rsidRPr="006E065E">
        <w:rPr>
          <w:rFonts w:eastAsia="SimSun" w:hint="eastAsia"/>
          <w:lang w:eastAsia="zh-CN"/>
        </w:rPr>
        <w:t>或</w:t>
      </w:r>
      <w:r w:rsidRPr="006E065E">
        <w:rPr>
          <w:rFonts w:eastAsia="SimSun"/>
          <w:lang w:eastAsia="zh-CN"/>
        </w:rPr>
        <w:t>方向图可以用一个三维点集来表示</w:t>
      </w:r>
      <w:r w:rsidRPr="006E065E">
        <w:rPr>
          <w:rFonts w:eastAsia="SimSun" w:hint="eastAsia"/>
          <w:lang w:eastAsia="zh-CN"/>
        </w:rPr>
        <w:t>，其中</w:t>
      </w:r>
      <w:r w:rsidRPr="006E065E">
        <w:rPr>
          <w:rFonts w:eastAsia="SimSun"/>
          <w:lang w:eastAsia="zh-CN"/>
        </w:rPr>
        <w:t>每个点</w:t>
      </w:r>
      <w:r w:rsidRPr="006E065E">
        <w:rPr>
          <w:rFonts w:eastAsia="SimSun" w:hint="eastAsia"/>
          <w:lang w:eastAsia="zh-CN"/>
        </w:rPr>
        <w:t>都有</w:t>
      </w:r>
      <w:r w:rsidRPr="006E065E">
        <w:rPr>
          <w:rFonts w:eastAsia="SimSun"/>
          <w:lang w:eastAsia="zh-CN"/>
        </w:rPr>
        <w:t>一个波动势（</w:t>
      </w:r>
      <w:proofErr w:type="spellStart"/>
      <w:r w:rsidRPr="006E065E">
        <w:rPr>
          <w:rFonts w:eastAsia="SimSun"/>
          <w:lang w:eastAsia="zh-CN"/>
        </w:rPr>
        <w:t>c.m.f.</w:t>
      </w:r>
      <w:proofErr w:type="spellEnd"/>
      <w:r w:rsidRPr="006E065E">
        <w:rPr>
          <w:rFonts w:eastAsia="SimSun"/>
          <w:lang w:eastAsia="zh-CN"/>
        </w:rPr>
        <w:t>）值</w:t>
      </w:r>
      <w:r w:rsidRPr="006E065E">
        <w:rPr>
          <w:rStyle w:val="FootnoteReference"/>
        </w:rPr>
        <w:footnoteReference w:id="2"/>
      </w:r>
      <w:r w:rsidRPr="006E065E">
        <w:rPr>
          <w:rFonts w:eastAsia="SimSun"/>
          <w:lang w:eastAsia="zh-CN"/>
        </w:rPr>
        <w:t>，</w:t>
      </w:r>
      <w:r w:rsidRPr="006E065E">
        <w:rPr>
          <w:rFonts w:eastAsia="SimSun" w:hint="eastAsia"/>
          <w:lang w:eastAsia="zh-CN"/>
        </w:rPr>
        <w:t>它基于</w:t>
      </w:r>
      <w:r w:rsidRPr="006E065E">
        <w:rPr>
          <w:rFonts w:eastAsia="SimSun"/>
          <w:lang w:eastAsia="zh-CN"/>
        </w:rPr>
        <w:t>以天线为中心、位于地面上方的半球，</w:t>
      </w:r>
      <w:r w:rsidRPr="006E065E">
        <w:rPr>
          <w:rFonts w:eastAsia="SimSun" w:hint="eastAsia"/>
          <w:lang w:eastAsia="zh-CN"/>
        </w:rPr>
        <w:t>其</w:t>
      </w:r>
      <w:r w:rsidRPr="006E065E">
        <w:rPr>
          <w:rFonts w:eastAsia="SimSun"/>
          <w:lang w:eastAsia="zh-CN"/>
        </w:rPr>
        <w:t>半径远大于天线的物理尺寸与电尺寸。</w:t>
      </w:r>
    </w:p>
    <w:p w14:paraId="37F25880" w14:textId="2DCF95B1" w:rsidR="00C33123" w:rsidRPr="006E065E" w:rsidRDefault="00C33123" w:rsidP="00C33123">
      <w:pPr>
        <w:ind w:firstLineChars="200" w:firstLine="480"/>
        <w:rPr>
          <w:rFonts w:eastAsia="SimSun"/>
          <w:lang w:eastAsia="zh-CN"/>
        </w:rPr>
      </w:pPr>
      <w:r w:rsidRPr="006E065E">
        <w:rPr>
          <w:rFonts w:eastAsia="SimSun" w:hint="eastAsia"/>
          <w:lang w:eastAsia="zh-CN"/>
        </w:rPr>
        <w:t>球体上某一点的</w:t>
      </w:r>
      <w:proofErr w:type="spellStart"/>
      <w:r w:rsidRPr="006E065E">
        <w:rPr>
          <w:rFonts w:eastAsia="SimSun" w:hint="eastAsia"/>
          <w:lang w:eastAsia="zh-CN"/>
        </w:rPr>
        <w:t>c.m.f.</w:t>
      </w:r>
      <w:proofErr w:type="spellEnd"/>
      <w:r w:rsidRPr="006E065E">
        <w:rPr>
          <w:rFonts w:eastAsia="SimSun" w:hint="eastAsia"/>
          <w:lang w:eastAsia="zh-CN"/>
        </w:rPr>
        <w:t>以</w:t>
      </w:r>
      <w:r w:rsidRPr="006E065E">
        <w:rPr>
          <w:rFonts w:eastAsia="SimSun" w:hint="eastAsia"/>
          <w:lang w:eastAsia="zh-CN"/>
        </w:rPr>
        <w:t>dB</w:t>
      </w:r>
      <w:r w:rsidRPr="006E065E">
        <w:rPr>
          <w:rFonts w:eastAsia="SimSun" w:hint="eastAsia"/>
          <w:lang w:eastAsia="zh-CN"/>
        </w:rPr>
        <w:t>表示，低于最大</w:t>
      </w:r>
      <w:proofErr w:type="spellStart"/>
      <w:r w:rsidRPr="006E065E">
        <w:rPr>
          <w:rFonts w:eastAsia="SimSun" w:hint="eastAsia"/>
          <w:lang w:eastAsia="zh-CN"/>
        </w:rPr>
        <w:t>c.m.f.</w:t>
      </w:r>
      <w:proofErr w:type="spellEnd"/>
      <w:r w:rsidRPr="006E065E">
        <w:rPr>
          <w:rFonts w:eastAsia="SimSun" w:hint="eastAsia"/>
          <w:lang w:eastAsia="zh-CN"/>
        </w:rPr>
        <w:t>，标为</w:t>
      </w:r>
      <w:r w:rsidRPr="006E065E">
        <w:rPr>
          <w:rFonts w:eastAsia="SimSun" w:hint="eastAsia"/>
          <w:lang w:eastAsia="zh-CN"/>
        </w:rPr>
        <w:t>0 dB</w:t>
      </w:r>
      <w:r w:rsidRPr="006E065E">
        <w:rPr>
          <w:rFonts w:eastAsia="SimSun" w:hint="eastAsia"/>
          <w:lang w:eastAsia="zh-CN"/>
        </w:rPr>
        <w:t>。</w:t>
      </w:r>
    </w:p>
    <w:p w14:paraId="4B67CA79" w14:textId="7D125973" w:rsidR="00C33123" w:rsidRPr="006E065E" w:rsidRDefault="00C33123" w:rsidP="00C33123">
      <w:pPr>
        <w:ind w:firstLineChars="200" w:firstLine="480"/>
        <w:rPr>
          <w:lang w:eastAsia="zh-CN"/>
        </w:rPr>
      </w:pPr>
      <w:r w:rsidRPr="006E065E">
        <w:rPr>
          <w:rFonts w:eastAsia="SimSun" w:hint="eastAsia"/>
          <w:lang w:eastAsia="zh-CN"/>
        </w:rPr>
        <w:t>三维辐射方向图基于图</w:t>
      </w:r>
      <w:r w:rsidRPr="006E065E">
        <w:rPr>
          <w:rFonts w:eastAsia="SimSun" w:hint="eastAsia"/>
          <w:lang w:eastAsia="zh-CN"/>
        </w:rPr>
        <w:t>1</w:t>
      </w:r>
      <w:r w:rsidRPr="006E065E">
        <w:rPr>
          <w:rFonts w:eastAsia="SimSun" w:hint="eastAsia"/>
          <w:lang w:eastAsia="zh-CN"/>
        </w:rPr>
        <w:t>的参考坐标系。</w:t>
      </w:r>
    </w:p>
    <w:p w14:paraId="4BD698AF" w14:textId="6D71CDC2" w:rsidR="00067A7B" w:rsidRPr="006E065E" w:rsidRDefault="00696395" w:rsidP="00067A7B">
      <w:pPr>
        <w:pStyle w:val="FigureNo"/>
      </w:pPr>
      <w:r w:rsidRPr="006E065E">
        <w:rPr>
          <w:rFonts w:hint="eastAsia"/>
          <w:lang w:eastAsia="zh-CN"/>
        </w:rPr>
        <w:t>图</w:t>
      </w:r>
      <w:r w:rsidR="00067A7B" w:rsidRPr="006E065E">
        <w:t>1</w:t>
      </w:r>
    </w:p>
    <w:p w14:paraId="6319BDAC" w14:textId="7D988C97" w:rsidR="00067A7B" w:rsidRPr="006E065E" w:rsidRDefault="00696395" w:rsidP="00067A7B">
      <w:pPr>
        <w:pStyle w:val="Figuretitle"/>
      </w:pPr>
      <w:bookmarkStart w:id="41" w:name="OLE_LINK4"/>
      <w:proofErr w:type="spellStart"/>
      <w:r w:rsidRPr="006E065E">
        <w:t>参考坐标系</w:t>
      </w:r>
      <w:proofErr w:type="spellEnd"/>
    </w:p>
    <w:bookmarkEnd w:id="41"/>
    <w:p w14:paraId="5E2C59B8" w14:textId="47370B7E" w:rsidR="008B5478" w:rsidRPr="006E065E" w:rsidRDefault="00FA2E23" w:rsidP="00FB7B24">
      <w:pPr>
        <w:pStyle w:val="Figure"/>
        <w:rPr>
          <w:lang w:eastAsia="zh-CN"/>
        </w:rPr>
      </w:pPr>
      <w:r w:rsidRPr="006E065E">
        <w:rPr>
          <w:noProof/>
        </w:rPr>
        <w:drawing>
          <wp:inline distT="0" distB="0" distL="0" distR="0" wp14:anchorId="25C0BEBD" wp14:editId="50F63A19">
            <wp:extent cx="5239523" cy="2990094"/>
            <wp:effectExtent l="0" t="0" r="0" b="1270"/>
            <wp:docPr id="272771008" name="Picture 3" descr="图1显示参考坐标系&#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771008" name="Picture 3" descr="图1显示参考坐标系&#10;"/>
                    <pic:cNvPicPr/>
                  </pic:nvPicPr>
                  <pic:blipFill>
                    <a:blip r:embed="rId18" cstate="print">
                      <a:extLst>
                        <a:ext uri="{28A0092B-C50C-407E-A947-70E740481C1C}">
                          <a14:useLocalDpi xmlns:a14="http://schemas.microsoft.com/office/drawing/2010/main" val="0"/>
                        </a:ext>
                      </a:extLst>
                    </a:blip>
                    <a:stretch>
                      <a:fillRect/>
                    </a:stretch>
                  </pic:blipFill>
                  <pic:spPr>
                    <a:xfrm>
                      <a:off x="0" y="0"/>
                      <a:ext cx="5239523" cy="2990094"/>
                    </a:xfrm>
                    <a:prstGeom prst="rect">
                      <a:avLst/>
                    </a:prstGeom>
                  </pic:spPr>
                </pic:pic>
              </a:graphicData>
            </a:graphic>
          </wp:inline>
        </w:drawing>
      </w:r>
    </w:p>
    <w:p w14:paraId="0EB5A4A1" w14:textId="041D0881" w:rsidR="008B5478" w:rsidRPr="006E065E" w:rsidRDefault="00A23366" w:rsidP="00FE0A0C">
      <w:pPr>
        <w:ind w:firstLineChars="200" w:firstLine="480"/>
        <w:rPr>
          <w:lang w:eastAsia="zh-CN"/>
        </w:rPr>
      </w:pPr>
      <w:bookmarkStart w:id="42" w:name="OLE_LINK51"/>
      <w:r w:rsidRPr="006E065E">
        <w:rPr>
          <w:lang w:eastAsia="zh-CN"/>
        </w:rPr>
        <w:t>在球极坐标系中，定义</w:t>
      </w:r>
      <w:r w:rsidRPr="006E065E">
        <w:rPr>
          <w:rFonts w:hint="eastAsia"/>
          <w:lang w:eastAsia="zh-CN"/>
        </w:rPr>
        <w:t>以下</w:t>
      </w:r>
      <w:r w:rsidRPr="006E065E">
        <w:rPr>
          <w:lang w:eastAsia="zh-CN"/>
        </w:rPr>
        <w:t>参数：</w:t>
      </w:r>
    </w:p>
    <w:bookmarkEnd w:id="42"/>
    <w:p w14:paraId="69796736" w14:textId="28C29646" w:rsidR="008B5478" w:rsidRPr="006E065E" w:rsidRDefault="008B5478" w:rsidP="00E417A5">
      <w:pPr>
        <w:pStyle w:val="Equationlegend"/>
      </w:pPr>
      <w:r w:rsidRPr="006E065E">
        <w:rPr>
          <w:lang w:eastAsia="zh-CN"/>
        </w:rPr>
        <w:tab/>
      </w:r>
      <w:proofErr w:type="gramStart"/>
      <w:r w:rsidRPr="006E065E">
        <w:rPr>
          <w:rFonts w:ascii="Symbol" w:hAnsi="Symbol"/>
        </w:rPr>
        <w:t></w:t>
      </w:r>
      <w:r w:rsidRPr="006E065E">
        <w:t xml:space="preserve"> </w:t>
      </w:r>
      <w:r w:rsidRPr="006E065E">
        <w:rPr>
          <w:rFonts w:hint="eastAsia"/>
          <w:lang w:eastAsia="zh-CN"/>
        </w:rPr>
        <w:t>:</w:t>
      </w:r>
      <w:proofErr w:type="gramEnd"/>
      <w:r w:rsidRPr="006E065E">
        <w:tab/>
      </w:r>
      <w:proofErr w:type="spellStart"/>
      <w:r w:rsidR="0086490F" w:rsidRPr="006E065E">
        <w:t>与水平面的仰角</w:t>
      </w:r>
      <w:proofErr w:type="spellEnd"/>
      <w:r w:rsidR="0086490F" w:rsidRPr="006E065E">
        <w:rPr>
          <w:rFonts w:hint="eastAsia"/>
          <w:lang w:eastAsia="zh-CN"/>
        </w:rPr>
        <w:t>（</w:t>
      </w:r>
      <w:r w:rsidRPr="006E065E">
        <w:t>0° </w:t>
      </w:r>
      <w:r w:rsidRPr="006E065E">
        <w:rPr>
          <w:rFonts w:ascii="Symbol" w:hAnsi="Symbol"/>
        </w:rPr>
        <w:t></w:t>
      </w:r>
      <w:r w:rsidRPr="006E065E">
        <w:t> </w:t>
      </w:r>
      <w:r w:rsidRPr="006E065E">
        <w:rPr>
          <w:rFonts w:ascii="Symbol" w:hAnsi="Symbol"/>
        </w:rPr>
        <w:t></w:t>
      </w:r>
      <w:r w:rsidRPr="006E065E">
        <w:t> </w:t>
      </w:r>
      <w:r w:rsidRPr="006E065E">
        <w:rPr>
          <w:rFonts w:ascii="Symbol" w:hAnsi="Symbol"/>
        </w:rPr>
        <w:t></w:t>
      </w:r>
      <w:r w:rsidRPr="006E065E">
        <w:t> 90°</w:t>
      </w:r>
      <w:r w:rsidR="0086490F" w:rsidRPr="006E065E">
        <w:rPr>
          <w:rFonts w:hint="eastAsia"/>
          <w:lang w:eastAsia="zh-CN"/>
        </w:rPr>
        <w:t>）</w:t>
      </w:r>
    </w:p>
    <w:p w14:paraId="717981B1" w14:textId="4C0BC203" w:rsidR="008B5478" w:rsidRPr="006E065E" w:rsidRDefault="008B5478" w:rsidP="00E417A5">
      <w:pPr>
        <w:pStyle w:val="Equationlegend"/>
        <w:rPr>
          <w:lang w:eastAsia="zh-CN"/>
        </w:rPr>
      </w:pPr>
      <w:r w:rsidRPr="006E065E">
        <w:tab/>
      </w:r>
      <w:proofErr w:type="gramStart"/>
      <w:r w:rsidRPr="006E065E">
        <w:rPr>
          <w:rFonts w:ascii="Symbol" w:hAnsi="Symbol"/>
          <w:lang w:eastAsia="zh-CN"/>
        </w:rPr>
        <w:t></w:t>
      </w:r>
      <w:r w:rsidRPr="006E065E">
        <w:rPr>
          <w:lang w:eastAsia="zh-CN"/>
        </w:rPr>
        <w:t xml:space="preserve"> </w:t>
      </w:r>
      <w:r w:rsidRPr="006E065E">
        <w:rPr>
          <w:rFonts w:hint="eastAsia"/>
          <w:lang w:eastAsia="zh-CN"/>
        </w:rPr>
        <w:t>:</w:t>
      </w:r>
      <w:proofErr w:type="gramEnd"/>
      <w:r w:rsidRPr="006E065E">
        <w:rPr>
          <w:lang w:eastAsia="zh-CN"/>
        </w:rPr>
        <w:tab/>
      </w:r>
      <w:r w:rsidR="0086490F" w:rsidRPr="006E065E">
        <w:rPr>
          <w:lang w:eastAsia="zh-CN"/>
        </w:rPr>
        <w:t>与</w:t>
      </w:r>
      <w:r w:rsidR="0086490F" w:rsidRPr="006E065E">
        <w:rPr>
          <w:lang w:eastAsia="zh-CN"/>
        </w:rPr>
        <w:t>x</w:t>
      </w:r>
      <w:r w:rsidR="0086490F" w:rsidRPr="006E065E">
        <w:rPr>
          <w:lang w:eastAsia="zh-CN"/>
        </w:rPr>
        <w:t>轴的方位角</w:t>
      </w:r>
      <w:r w:rsidR="0086490F" w:rsidRPr="006E065E">
        <w:rPr>
          <w:rFonts w:hint="eastAsia"/>
          <w:lang w:eastAsia="zh-CN"/>
        </w:rPr>
        <w:t>（</w:t>
      </w:r>
      <w:r w:rsidRPr="006E065E">
        <w:rPr>
          <w:lang w:eastAsia="zh-CN"/>
        </w:rPr>
        <w:t>0° </w:t>
      </w:r>
      <w:r w:rsidRPr="006E065E">
        <w:rPr>
          <w:rFonts w:ascii="Symbol" w:hAnsi="Symbol"/>
          <w:lang w:eastAsia="zh-CN"/>
        </w:rPr>
        <w:t></w:t>
      </w:r>
      <w:r w:rsidRPr="006E065E">
        <w:rPr>
          <w:lang w:eastAsia="zh-CN"/>
        </w:rPr>
        <w:t> </w:t>
      </w:r>
      <w:r w:rsidRPr="006E065E">
        <w:rPr>
          <w:rFonts w:ascii="Symbol" w:hAnsi="Symbol"/>
          <w:lang w:eastAsia="zh-CN"/>
        </w:rPr>
        <w:t></w:t>
      </w:r>
      <w:r w:rsidRPr="006E065E">
        <w:rPr>
          <w:lang w:eastAsia="zh-CN"/>
        </w:rPr>
        <w:t> </w:t>
      </w:r>
      <w:r w:rsidRPr="006E065E">
        <w:rPr>
          <w:rFonts w:ascii="Symbol" w:hAnsi="Symbol"/>
          <w:lang w:eastAsia="zh-CN"/>
        </w:rPr>
        <w:t></w:t>
      </w:r>
      <w:r w:rsidRPr="006E065E">
        <w:rPr>
          <w:lang w:eastAsia="zh-CN"/>
        </w:rPr>
        <w:t> 360°</w:t>
      </w:r>
      <w:r w:rsidR="0086490F" w:rsidRPr="006E065E">
        <w:rPr>
          <w:rFonts w:hint="eastAsia"/>
          <w:lang w:eastAsia="zh-CN"/>
        </w:rPr>
        <w:t>）</w:t>
      </w:r>
    </w:p>
    <w:p w14:paraId="5D7165E6" w14:textId="7A1ECAF9" w:rsidR="008B5478" w:rsidRPr="006E065E" w:rsidRDefault="008B5478" w:rsidP="00E417A5">
      <w:pPr>
        <w:pStyle w:val="Equationlegend"/>
        <w:rPr>
          <w:lang w:eastAsia="zh-CN"/>
        </w:rPr>
      </w:pPr>
      <w:r w:rsidRPr="006E065E">
        <w:rPr>
          <w:lang w:eastAsia="zh-CN"/>
        </w:rPr>
        <w:tab/>
      </w:r>
      <w:proofErr w:type="gramStart"/>
      <w:r w:rsidRPr="006E065E">
        <w:rPr>
          <w:i/>
          <w:lang w:eastAsia="zh-CN"/>
        </w:rPr>
        <w:t xml:space="preserve">r </w:t>
      </w:r>
      <w:r w:rsidRPr="006E065E">
        <w:rPr>
          <w:rFonts w:hint="eastAsia"/>
          <w:lang w:eastAsia="zh-CN"/>
        </w:rPr>
        <w:t>:</w:t>
      </w:r>
      <w:proofErr w:type="gramEnd"/>
      <w:r w:rsidRPr="006E065E">
        <w:rPr>
          <w:lang w:eastAsia="zh-CN"/>
        </w:rPr>
        <w:tab/>
      </w:r>
      <w:r w:rsidR="0086490F" w:rsidRPr="006E065E">
        <w:rPr>
          <w:lang w:eastAsia="zh-CN"/>
        </w:rPr>
        <w:t>原点</w:t>
      </w:r>
      <w:r w:rsidR="0086490F" w:rsidRPr="006E065E">
        <w:rPr>
          <w:rFonts w:hint="eastAsia"/>
          <w:lang w:eastAsia="zh-CN"/>
        </w:rPr>
        <w:t>与</w:t>
      </w:r>
      <w:r w:rsidR="0086490F" w:rsidRPr="006E065E">
        <w:rPr>
          <w:lang w:eastAsia="zh-CN"/>
        </w:rPr>
        <w:t>计算远场的远处观测点之间的距离。</w:t>
      </w:r>
    </w:p>
    <w:p w14:paraId="625F1978" w14:textId="2FDA27BF" w:rsidR="008B5478" w:rsidRPr="006E065E" w:rsidRDefault="008B5478" w:rsidP="000A65D3">
      <w:pPr>
        <w:pStyle w:val="Heading2"/>
        <w:rPr>
          <w:lang w:eastAsia="zh-CN"/>
        </w:rPr>
      </w:pPr>
      <w:bookmarkStart w:id="43" w:name="_Toc232149840"/>
      <w:r w:rsidRPr="006E065E">
        <w:rPr>
          <w:lang w:eastAsia="zh-CN"/>
        </w:rPr>
        <w:t>2.1</w:t>
      </w:r>
      <w:r w:rsidRPr="006E065E">
        <w:rPr>
          <w:lang w:eastAsia="zh-CN"/>
        </w:rPr>
        <w:tab/>
      </w:r>
      <w:r w:rsidR="0068513D" w:rsidRPr="006E065E">
        <w:rPr>
          <w:lang w:eastAsia="zh-CN"/>
        </w:rPr>
        <w:t>图示</w:t>
      </w:r>
      <w:bookmarkEnd w:id="43"/>
    </w:p>
    <w:p w14:paraId="56A102E6" w14:textId="3580FE96" w:rsidR="00EB390A" w:rsidRPr="006E065E" w:rsidRDefault="00EB390A" w:rsidP="00EB390A">
      <w:pPr>
        <w:ind w:firstLineChars="200" w:firstLine="480"/>
        <w:rPr>
          <w:rFonts w:eastAsia="SimSun"/>
          <w:lang w:eastAsia="zh-CN"/>
        </w:rPr>
      </w:pPr>
      <w:r w:rsidRPr="006E065E">
        <w:rPr>
          <w:rFonts w:eastAsia="SimSun" w:hint="eastAsia"/>
          <w:lang w:eastAsia="zh-CN"/>
        </w:rPr>
        <w:t>三维辐射</w:t>
      </w:r>
      <w:r w:rsidR="00064AC8" w:rsidRPr="006E065E">
        <w:rPr>
          <w:rFonts w:eastAsia="SimSun" w:hint="eastAsia"/>
          <w:lang w:eastAsia="zh-CN"/>
        </w:rPr>
        <w:t>方向图</w:t>
      </w:r>
      <w:r w:rsidR="003F40D3" w:rsidRPr="006E065E">
        <w:rPr>
          <w:rFonts w:eastAsia="SimSun" w:hint="eastAsia"/>
          <w:lang w:eastAsia="zh-CN"/>
        </w:rPr>
        <w:t>可能有</w:t>
      </w:r>
      <w:r w:rsidRPr="006E065E">
        <w:rPr>
          <w:rFonts w:eastAsia="SimSun" w:hint="eastAsia"/>
          <w:lang w:eastAsia="zh-CN"/>
        </w:rPr>
        <w:t>几种表示</w:t>
      </w:r>
      <w:r w:rsidR="003F40D3" w:rsidRPr="006E065E">
        <w:rPr>
          <w:rFonts w:eastAsia="SimSun" w:hint="eastAsia"/>
          <w:lang w:eastAsia="zh-CN"/>
        </w:rPr>
        <w:t>方法</w:t>
      </w:r>
      <w:r w:rsidRPr="006E065E">
        <w:rPr>
          <w:rFonts w:eastAsia="SimSun" w:hint="eastAsia"/>
          <w:lang w:eastAsia="zh-CN"/>
        </w:rPr>
        <w:t>。</w:t>
      </w:r>
      <w:r w:rsidR="003F40D3" w:rsidRPr="006E065E">
        <w:rPr>
          <w:rFonts w:eastAsia="SimSun" w:hint="eastAsia"/>
          <w:lang w:eastAsia="zh-CN"/>
        </w:rPr>
        <w:t>常常用</w:t>
      </w:r>
      <w:r w:rsidRPr="006E065E">
        <w:rPr>
          <w:rFonts w:eastAsia="SimSun" w:hint="eastAsia"/>
          <w:lang w:eastAsia="zh-CN"/>
        </w:rPr>
        <w:t>特定仰角（</w:t>
      </w:r>
      <w:r w:rsidR="004F33DE">
        <w:rPr>
          <w:rFonts w:eastAsia="SimSun" w:hint="eastAsia"/>
          <w:lang w:eastAsia="zh-CN"/>
        </w:rPr>
        <w:t>方位角方向图</w:t>
      </w:r>
      <w:r w:rsidRPr="006E065E">
        <w:rPr>
          <w:rFonts w:eastAsia="SimSun" w:hint="eastAsia"/>
          <w:lang w:eastAsia="zh-CN"/>
        </w:rPr>
        <w:t>）和特定方位角（垂直方向图）</w:t>
      </w:r>
      <w:r w:rsidR="003F40D3" w:rsidRPr="006E065E">
        <w:rPr>
          <w:rFonts w:eastAsia="SimSun" w:hint="eastAsia"/>
          <w:lang w:eastAsia="zh-CN"/>
        </w:rPr>
        <w:t>处的</w:t>
      </w:r>
      <w:r w:rsidRPr="006E065E">
        <w:rPr>
          <w:rFonts w:eastAsia="SimSun" w:hint="eastAsia"/>
          <w:lang w:eastAsia="zh-CN"/>
        </w:rPr>
        <w:t>辐射方向图的一组特定</w:t>
      </w:r>
      <w:r w:rsidR="005A6863" w:rsidRPr="006E065E">
        <w:rPr>
          <w:rFonts w:eastAsia="SimSun" w:hint="eastAsia"/>
          <w:lang w:eastAsia="zh-CN"/>
        </w:rPr>
        <w:t>截面</w:t>
      </w:r>
      <w:r w:rsidRPr="006E065E">
        <w:rPr>
          <w:rFonts w:eastAsia="SimSun" w:hint="eastAsia"/>
          <w:lang w:eastAsia="zh-CN"/>
        </w:rPr>
        <w:t>来描述完整的辐射方向图。最重要的部分</w:t>
      </w:r>
      <w:r w:rsidR="003F40D3" w:rsidRPr="006E065E">
        <w:rPr>
          <w:rFonts w:eastAsia="SimSun" w:hint="eastAsia"/>
          <w:lang w:eastAsia="zh-CN"/>
        </w:rPr>
        <w:t>是</w:t>
      </w:r>
      <w:r w:rsidRPr="006E065E">
        <w:rPr>
          <w:rFonts w:eastAsia="SimSun" w:hint="eastAsia"/>
          <w:lang w:eastAsia="zh-CN"/>
        </w:rPr>
        <w:t>出现最大</w:t>
      </w:r>
      <w:proofErr w:type="spellStart"/>
      <w:r w:rsidRPr="006E065E">
        <w:rPr>
          <w:rFonts w:eastAsia="SimSun" w:hint="eastAsia"/>
          <w:lang w:eastAsia="zh-CN"/>
        </w:rPr>
        <w:t>c.m.f.</w:t>
      </w:r>
      <w:proofErr w:type="spellEnd"/>
      <w:r w:rsidRPr="006E065E">
        <w:rPr>
          <w:rFonts w:eastAsia="SimSun" w:hint="eastAsia"/>
          <w:lang w:eastAsia="zh-CN"/>
        </w:rPr>
        <w:t>的仰角处的</w:t>
      </w:r>
      <w:r w:rsidR="004F33DE">
        <w:rPr>
          <w:rFonts w:eastAsia="SimSun" w:hint="eastAsia"/>
          <w:lang w:eastAsia="zh-CN"/>
        </w:rPr>
        <w:t>方位角方向图</w:t>
      </w:r>
      <w:r w:rsidRPr="006E065E">
        <w:rPr>
          <w:rFonts w:eastAsia="SimSun" w:hint="eastAsia"/>
          <w:lang w:eastAsia="zh-CN"/>
        </w:rPr>
        <w:t>和出现最大</w:t>
      </w:r>
      <w:proofErr w:type="spellStart"/>
      <w:r w:rsidRPr="006E065E">
        <w:rPr>
          <w:rFonts w:eastAsia="SimSun" w:hint="eastAsia"/>
          <w:lang w:eastAsia="zh-CN"/>
        </w:rPr>
        <w:t>c.m.f.</w:t>
      </w:r>
      <w:proofErr w:type="spellEnd"/>
      <w:r w:rsidRPr="006E065E">
        <w:rPr>
          <w:rFonts w:eastAsia="SimSun" w:hint="eastAsia"/>
          <w:lang w:eastAsia="zh-CN"/>
        </w:rPr>
        <w:t>的方位</w:t>
      </w:r>
      <w:r w:rsidR="003F40D3" w:rsidRPr="006E065E">
        <w:rPr>
          <w:rFonts w:eastAsia="SimSun" w:hint="eastAsia"/>
          <w:lang w:eastAsia="zh-CN"/>
        </w:rPr>
        <w:t>角</w:t>
      </w:r>
      <w:r w:rsidRPr="006E065E">
        <w:rPr>
          <w:rFonts w:eastAsia="SimSun" w:hint="eastAsia"/>
          <w:lang w:eastAsia="zh-CN"/>
        </w:rPr>
        <w:t>处的垂直方向图。这些分别被称为水平辐射方向图（</w:t>
      </w:r>
      <w:r w:rsidRPr="006E065E">
        <w:rPr>
          <w:rFonts w:eastAsia="SimSun" w:hint="eastAsia"/>
          <w:lang w:eastAsia="zh-CN"/>
        </w:rPr>
        <w:t>HRP</w:t>
      </w:r>
      <w:r w:rsidRPr="006E065E">
        <w:rPr>
          <w:rFonts w:eastAsia="SimSun" w:hint="eastAsia"/>
          <w:lang w:eastAsia="zh-CN"/>
        </w:rPr>
        <w:t>）和垂直辐射方向图（</w:t>
      </w:r>
      <w:r w:rsidRPr="006E065E">
        <w:rPr>
          <w:rFonts w:eastAsia="SimSun" w:hint="eastAsia"/>
          <w:lang w:eastAsia="zh-CN"/>
        </w:rPr>
        <w:t>VRP</w:t>
      </w:r>
      <w:r w:rsidRPr="006E065E">
        <w:rPr>
          <w:rFonts w:eastAsia="SimSun" w:hint="eastAsia"/>
          <w:lang w:eastAsia="zh-CN"/>
        </w:rPr>
        <w:t>）。</w:t>
      </w:r>
    </w:p>
    <w:p w14:paraId="2A1D5894" w14:textId="2C10F6D8" w:rsidR="00EB390A" w:rsidRPr="00707F9C" w:rsidRDefault="00EB390A" w:rsidP="00EB390A">
      <w:pPr>
        <w:ind w:firstLineChars="200" w:firstLine="492"/>
        <w:rPr>
          <w:rFonts w:eastAsia="SimSun"/>
          <w:spacing w:val="6"/>
          <w:lang w:eastAsia="zh-CN"/>
        </w:rPr>
      </w:pPr>
      <w:r w:rsidRPr="00707F9C">
        <w:rPr>
          <w:rFonts w:eastAsia="SimSun" w:hint="eastAsia"/>
          <w:spacing w:val="6"/>
          <w:lang w:eastAsia="zh-CN"/>
        </w:rPr>
        <w:lastRenderedPageBreak/>
        <w:t>而后使用正弦变换（也称为“</w:t>
      </w:r>
      <w:r w:rsidRPr="00707F9C">
        <w:rPr>
          <w:rFonts w:eastAsia="SimSun" w:hint="eastAsia"/>
          <w:spacing w:val="6"/>
          <w:lang w:eastAsia="zh-CN"/>
        </w:rPr>
        <w:t>Sanson-Flamsteed</w:t>
      </w:r>
      <w:r w:rsidRPr="00707F9C">
        <w:rPr>
          <w:rFonts w:eastAsia="SimSun" w:hint="eastAsia"/>
          <w:spacing w:val="6"/>
          <w:lang w:eastAsia="zh-CN"/>
        </w:rPr>
        <w:t>”投影）来表示纸平面中的半球和等</w:t>
      </w:r>
      <w:r w:rsidR="00064AC8" w:rsidRPr="00707F9C">
        <w:rPr>
          <w:rFonts w:eastAsia="SimSun" w:hint="eastAsia"/>
          <w:spacing w:val="6"/>
          <w:lang w:eastAsia="zh-CN"/>
        </w:rPr>
        <w:t>高</w:t>
      </w:r>
      <w:r w:rsidRPr="00707F9C">
        <w:rPr>
          <w:rFonts w:eastAsia="SimSun" w:hint="eastAsia"/>
          <w:spacing w:val="6"/>
          <w:lang w:eastAsia="zh-CN"/>
        </w:rPr>
        <w:t>线。</w:t>
      </w:r>
    </w:p>
    <w:p w14:paraId="062DFF96" w14:textId="6D3AF968" w:rsidR="00EB390A" w:rsidRPr="006E065E" w:rsidRDefault="00EB390A" w:rsidP="00EB390A">
      <w:pPr>
        <w:ind w:firstLineChars="200" w:firstLine="480"/>
        <w:rPr>
          <w:lang w:eastAsia="zh-CN"/>
        </w:rPr>
      </w:pPr>
      <w:r w:rsidRPr="006E065E">
        <w:rPr>
          <w:rFonts w:eastAsia="SimSun" w:hint="eastAsia"/>
          <w:lang w:eastAsia="zh-CN"/>
        </w:rPr>
        <w:t>在图</w:t>
      </w:r>
      <w:r w:rsidRPr="006E065E">
        <w:rPr>
          <w:rFonts w:eastAsia="SimSun" w:hint="eastAsia"/>
          <w:lang w:eastAsia="zh-CN"/>
        </w:rPr>
        <w:t>1</w:t>
      </w:r>
      <w:r w:rsidRPr="006E065E">
        <w:rPr>
          <w:rFonts w:eastAsia="SimSun" w:hint="eastAsia"/>
          <w:lang w:eastAsia="zh-CN"/>
        </w:rPr>
        <w:t>的参考坐标系中，天线位于球体的中心，如图</w:t>
      </w:r>
      <w:r w:rsidRPr="006E065E">
        <w:rPr>
          <w:rFonts w:eastAsia="SimSun" w:hint="eastAsia"/>
          <w:lang w:eastAsia="zh-CN"/>
        </w:rPr>
        <w:t>2</w:t>
      </w:r>
      <w:r w:rsidRPr="006E065E">
        <w:rPr>
          <w:rFonts w:eastAsia="SimSun" w:hint="eastAsia"/>
          <w:lang w:eastAsia="zh-CN"/>
        </w:rPr>
        <w:t>所示。</w:t>
      </w:r>
    </w:p>
    <w:p w14:paraId="7715009F" w14:textId="12E79142" w:rsidR="00067A7B" w:rsidRPr="006E065E" w:rsidRDefault="00696395" w:rsidP="00DB5156">
      <w:pPr>
        <w:pStyle w:val="FigureNo"/>
      </w:pPr>
      <w:r w:rsidRPr="006E065E">
        <w:rPr>
          <w:rFonts w:hint="eastAsia"/>
          <w:lang w:eastAsia="zh-CN"/>
        </w:rPr>
        <w:t>图</w:t>
      </w:r>
      <w:r w:rsidR="00DB5156" w:rsidRPr="006E065E">
        <w:t>2</w:t>
      </w:r>
    </w:p>
    <w:p w14:paraId="74B32187" w14:textId="5F7FC980" w:rsidR="00DB5156" w:rsidRPr="006E065E" w:rsidRDefault="00696395" w:rsidP="00DB5156">
      <w:pPr>
        <w:pStyle w:val="Figuretitle"/>
      </w:pPr>
      <w:proofErr w:type="spellStart"/>
      <w:r w:rsidRPr="006E065E">
        <w:t>球坐标系</w:t>
      </w:r>
      <w:proofErr w:type="spellEnd"/>
    </w:p>
    <w:p w14:paraId="04084196" w14:textId="5272CFBE" w:rsidR="008B5478" w:rsidRPr="006E065E" w:rsidRDefault="00FA2E23" w:rsidP="00EF0E06">
      <w:pPr>
        <w:pStyle w:val="Figure"/>
      </w:pPr>
      <w:r w:rsidRPr="006E065E">
        <w:rPr>
          <w:noProof/>
        </w:rPr>
        <w:drawing>
          <wp:inline distT="0" distB="0" distL="0" distR="0" wp14:anchorId="199883D8" wp14:editId="38D371C3">
            <wp:extent cx="3922784" cy="4056896"/>
            <wp:effectExtent l="0" t="0" r="1905" b="1270"/>
            <wp:docPr id="592593624" name="Picture 4" descr="图2显示球坐标系&#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2593624" name="Picture 4" descr="图2显示球坐标系&#10;"/>
                    <pic:cNvPicPr/>
                  </pic:nvPicPr>
                  <pic:blipFill>
                    <a:blip r:embed="rId19" cstate="print">
                      <a:extLst>
                        <a:ext uri="{28A0092B-C50C-407E-A947-70E740481C1C}">
                          <a14:useLocalDpi xmlns:a14="http://schemas.microsoft.com/office/drawing/2010/main" val="0"/>
                        </a:ext>
                      </a:extLst>
                    </a:blip>
                    <a:stretch>
                      <a:fillRect/>
                    </a:stretch>
                  </pic:blipFill>
                  <pic:spPr>
                    <a:xfrm>
                      <a:off x="0" y="0"/>
                      <a:ext cx="3922784" cy="4056896"/>
                    </a:xfrm>
                    <a:prstGeom prst="rect">
                      <a:avLst/>
                    </a:prstGeom>
                  </pic:spPr>
                </pic:pic>
              </a:graphicData>
            </a:graphic>
          </wp:inline>
        </w:drawing>
      </w:r>
    </w:p>
    <w:p w14:paraId="2B24C54B" w14:textId="75E70803" w:rsidR="00FE3392" w:rsidRPr="006E065E" w:rsidRDefault="00FE3392" w:rsidP="00FE3392">
      <w:pPr>
        <w:ind w:firstLineChars="200" w:firstLine="480"/>
        <w:rPr>
          <w:rFonts w:eastAsia="SimSun"/>
          <w:lang w:eastAsia="zh-CN"/>
        </w:rPr>
      </w:pPr>
      <w:r w:rsidRPr="003D7630">
        <w:rPr>
          <w:rFonts w:eastAsia="SimSun" w:hint="eastAsia"/>
          <w:lang w:eastAsia="zh-CN"/>
        </w:rPr>
        <w:t>在该投影中，</w:t>
      </w:r>
      <w:r w:rsidR="00DA6E50" w:rsidRPr="003D7630">
        <w:rPr>
          <w:rFonts w:eastAsia="SimSun" w:hint="eastAsia"/>
          <w:lang w:eastAsia="zh-CN"/>
        </w:rPr>
        <w:t>对于</w:t>
      </w:r>
      <w:r w:rsidRPr="003D7630">
        <w:rPr>
          <w:lang w:eastAsia="zh-CN"/>
        </w:rPr>
        <w:t xml:space="preserve">0° </w:t>
      </w:r>
      <w:r w:rsidRPr="003D7630">
        <w:rPr>
          <w:rFonts w:ascii="Symbol" w:hAnsi="Symbol" w:hint="eastAsia"/>
          <w:lang w:eastAsia="zh-CN"/>
        </w:rPr>
        <w:t>£</w:t>
      </w:r>
      <w:r w:rsidRPr="003D7630">
        <w:rPr>
          <w:lang w:eastAsia="zh-CN"/>
        </w:rPr>
        <w:t xml:space="preserve"> </w:t>
      </w:r>
      <w:r w:rsidRPr="003D7630">
        <w:rPr>
          <w:rFonts w:ascii="Symbol" w:hAnsi="Symbol" w:hint="eastAsia"/>
          <w:lang w:eastAsia="zh-CN"/>
        </w:rPr>
        <w:t>j</w:t>
      </w:r>
      <w:r w:rsidRPr="003D7630">
        <w:rPr>
          <w:lang w:eastAsia="zh-CN"/>
        </w:rPr>
        <w:t xml:space="preserve"> </w:t>
      </w:r>
      <w:r w:rsidRPr="003D7630">
        <w:rPr>
          <w:rFonts w:ascii="Symbol" w:hAnsi="Symbol" w:hint="eastAsia"/>
          <w:lang w:eastAsia="zh-CN"/>
        </w:rPr>
        <w:t>£</w:t>
      </w:r>
      <w:r w:rsidRPr="003D7630">
        <w:rPr>
          <w:lang w:eastAsia="zh-CN"/>
        </w:rPr>
        <w:t xml:space="preserve"> 90°</w:t>
      </w:r>
      <w:r w:rsidR="00DA6E50" w:rsidRPr="003D7630">
        <w:rPr>
          <w:rFonts w:hint="eastAsia"/>
          <w:lang w:eastAsia="zh-CN"/>
        </w:rPr>
        <w:t>、</w:t>
      </w:r>
      <w:r w:rsidRPr="003D7630">
        <w:rPr>
          <w:lang w:eastAsia="zh-CN"/>
        </w:rPr>
        <w:t xml:space="preserve">0° </w:t>
      </w:r>
      <w:r w:rsidRPr="003D7630">
        <w:rPr>
          <w:rFonts w:ascii="Symbol" w:hAnsi="Symbol" w:hint="eastAsia"/>
          <w:lang w:eastAsia="zh-CN"/>
        </w:rPr>
        <w:t>£</w:t>
      </w:r>
      <w:r w:rsidRPr="003D7630">
        <w:rPr>
          <w:lang w:eastAsia="zh-CN"/>
        </w:rPr>
        <w:t xml:space="preserve"> </w:t>
      </w:r>
      <w:r w:rsidRPr="003D7630">
        <w:rPr>
          <w:rFonts w:ascii="Symbol" w:hAnsi="Symbol" w:hint="eastAsia"/>
          <w:lang w:eastAsia="zh-CN"/>
        </w:rPr>
        <w:t>j</w:t>
      </w:r>
      <w:r w:rsidRPr="003D7630">
        <w:rPr>
          <w:lang w:eastAsia="zh-CN"/>
        </w:rPr>
        <w:t xml:space="preserve"> </w:t>
      </w:r>
      <w:r w:rsidRPr="003D7630">
        <w:rPr>
          <w:rFonts w:ascii="Symbol" w:hAnsi="Symbol" w:hint="eastAsia"/>
          <w:lang w:eastAsia="zh-CN"/>
        </w:rPr>
        <w:t>£</w:t>
      </w:r>
      <w:r w:rsidRPr="006E065E">
        <w:rPr>
          <w:lang w:eastAsia="zh-CN"/>
        </w:rPr>
        <w:t xml:space="preserve"> 90°</w:t>
      </w:r>
      <w:r w:rsidR="00DA6E50" w:rsidRPr="006E065E">
        <w:rPr>
          <w:rFonts w:hint="eastAsia"/>
          <w:lang w:eastAsia="zh-CN"/>
        </w:rPr>
        <w:t>象限，</w:t>
      </w:r>
      <w:r w:rsidRPr="006E065E">
        <w:rPr>
          <w:rFonts w:eastAsia="SimSun" w:hint="eastAsia"/>
          <w:lang w:eastAsia="zh-CN"/>
        </w:rPr>
        <w:t>球面上的点</w:t>
      </w:r>
      <w:r w:rsidR="00DA6E50" w:rsidRPr="006E065E">
        <w:rPr>
          <w:lang w:eastAsia="zh-CN"/>
        </w:rPr>
        <w:t>P</w:t>
      </w:r>
      <w:r w:rsidR="00DA6E50" w:rsidRPr="006E065E">
        <w:rPr>
          <w:rFonts w:ascii="Symbol" w:hAnsi="Symbol"/>
          <w:lang w:eastAsia="zh-CN"/>
        </w:rPr>
        <w:t></w:t>
      </w:r>
      <w:r w:rsidR="00DA6E50" w:rsidRPr="006E065E">
        <w:rPr>
          <w:lang w:eastAsia="zh-CN"/>
        </w:rPr>
        <w:t>(</w:t>
      </w:r>
      <w:r w:rsidR="00DA6E50" w:rsidRPr="006E065E">
        <w:rPr>
          <w:rFonts w:ascii="Symbol" w:hAnsi="Symbol"/>
          <w:lang w:eastAsia="zh-CN"/>
        </w:rPr>
        <w:t></w:t>
      </w:r>
      <w:r w:rsidR="00DA6E50" w:rsidRPr="006E065E">
        <w:rPr>
          <w:lang w:eastAsia="zh-CN"/>
        </w:rPr>
        <w:t xml:space="preserve">, </w:t>
      </w:r>
      <w:r w:rsidR="00DA6E50" w:rsidRPr="006E065E">
        <w:rPr>
          <w:rFonts w:ascii="Symbol" w:hAnsi="Symbol"/>
          <w:lang w:eastAsia="zh-CN"/>
        </w:rPr>
        <w:t></w:t>
      </w:r>
      <w:r w:rsidR="00DA6E50" w:rsidRPr="006E065E">
        <w:rPr>
          <w:lang w:eastAsia="zh-CN"/>
        </w:rPr>
        <w:t>)</w:t>
      </w:r>
      <w:r w:rsidRPr="006E065E">
        <w:rPr>
          <w:rFonts w:eastAsia="SimSun" w:hint="eastAsia"/>
          <w:lang w:eastAsia="zh-CN"/>
        </w:rPr>
        <w:t>被变换到平面上的点</w:t>
      </w:r>
      <w:r w:rsidR="00DA6E50" w:rsidRPr="006E065E">
        <w:rPr>
          <w:lang w:eastAsia="zh-CN"/>
        </w:rPr>
        <w:t>P</w:t>
      </w:r>
      <w:r w:rsidR="00DA6E50" w:rsidRPr="006E065E">
        <w:rPr>
          <w:rFonts w:ascii="Symbol" w:hAnsi="Symbol"/>
          <w:lang w:eastAsia="zh-CN"/>
        </w:rPr>
        <w:t>²</w:t>
      </w:r>
      <w:r w:rsidR="00DA6E50" w:rsidRPr="006E065E">
        <w:rPr>
          <w:lang w:eastAsia="zh-CN"/>
        </w:rPr>
        <w:t>(</w:t>
      </w:r>
      <w:r w:rsidR="00DA6E50" w:rsidRPr="006E065E">
        <w:rPr>
          <w:rFonts w:ascii="Symbol" w:hAnsi="Symbol"/>
          <w:lang w:eastAsia="zh-CN"/>
        </w:rPr>
        <w:t>q¢</w:t>
      </w:r>
      <w:r w:rsidR="00DA6E50" w:rsidRPr="006E065E">
        <w:rPr>
          <w:lang w:eastAsia="zh-CN"/>
        </w:rPr>
        <w:t xml:space="preserve">, </w:t>
      </w:r>
      <w:r w:rsidR="00DA6E50" w:rsidRPr="006E065E">
        <w:rPr>
          <w:rFonts w:ascii="Symbol" w:hAnsi="Symbol"/>
          <w:lang w:eastAsia="zh-CN"/>
        </w:rPr>
        <w:t>j¢</w:t>
      </w:r>
      <w:r w:rsidR="00DA6E50" w:rsidRPr="006E065E">
        <w:rPr>
          <w:lang w:eastAsia="zh-CN"/>
        </w:rPr>
        <w:t>)</w:t>
      </w:r>
      <w:r w:rsidRPr="006E065E">
        <w:rPr>
          <w:rFonts w:eastAsia="SimSun" w:hint="eastAsia"/>
          <w:lang w:eastAsia="zh-CN"/>
        </w:rPr>
        <w:t>，</w:t>
      </w:r>
      <w:r w:rsidR="00DA6E50" w:rsidRPr="006E065E">
        <w:rPr>
          <w:rFonts w:eastAsia="SimSun" w:hint="eastAsia"/>
          <w:lang w:eastAsia="zh-CN"/>
        </w:rPr>
        <w:t>其中，</w:t>
      </w:r>
      <w:r w:rsidR="00DA6E50" w:rsidRPr="006E065E">
        <w:rPr>
          <w:rFonts w:ascii="Symbol" w:hAnsi="Symbol"/>
          <w:lang w:eastAsia="zh-CN"/>
        </w:rPr>
        <w:t></w:t>
      </w:r>
      <w:r w:rsidR="00DA6E50" w:rsidRPr="006E065E">
        <w:rPr>
          <w:rFonts w:ascii="Symbol" w:hAnsi="Symbol"/>
          <w:lang w:eastAsia="zh-CN"/>
        </w:rPr>
        <w:t></w:t>
      </w:r>
      <w:r w:rsidR="00DA6E50" w:rsidRPr="006E065E">
        <w:rPr>
          <w:lang w:eastAsia="zh-CN"/>
        </w:rPr>
        <w:t> </w:t>
      </w:r>
      <w:r w:rsidR="00DA6E50" w:rsidRPr="006E065E">
        <w:rPr>
          <w:rFonts w:ascii="Symbol" w:hAnsi="Symbol"/>
          <w:lang w:eastAsia="zh-CN"/>
        </w:rPr>
        <w:t></w:t>
      </w:r>
      <w:r w:rsidR="00DA6E50" w:rsidRPr="006E065E">
        <w:rPr>
          <w:lang w:eastAsia="zh-CN"/>
        </w:rPr>
        <w:t> </w:t>
      </w:r>
      <w:r w:rsidR="00DA6E50" w:rsidRPr="006E065E">
        <w:rPr>
          <w:rFonts w:ascii="Symbol" w:hAnsi="Symbol"/>
          <w:lang w:eastAsia="zh-CN"/>
        </w:rPr>
        <w:t></w:t>
      </w:r>
      <w:r w:rsidR="00DA6E50" w:rsidRPr="006E065E">
        <w:rPr>
          <w:rFonts w:hint="eastAsia"/>
          <w:lang w:eastAsia="zh-CN"/>
        </w:rPr>
        <w:t>和</w:t>
      </w:r>
      <w:r w:rsidR="00DA6E50" w:rsidRPr="006E065E">
        <w:rPr>
          <w:rFonts w:ascii="Symbol" w:hAnsi="Symbol"/>
          <w:lang w:eastAsia="zh-CN"/>
        </w:rPr>
        <w:t></w:t>
      </w:r>
      <w:r w:rsidR="00DA6E50" w:rsidRPr="006E065E">
        <w:rPr>
          <w:rFonts w:ascii="Symbol" w:hAnsi="Symbol"/>
          <w:lang w:eastAsia="zh-CN"/>
        </w:rPr>
        <w:t></w:t>
      </w:r>
      <w:r w:rsidR="00DA6E50" w:rsidRPr="006E065E">
        <w:rPr>
          <w:lang w:eastAsia="zh-CN"/>
        </w:rPr>
        <w:t> </w:t>
      </w:r>
      <w:r w:rsidR="00DA6E50" w:rsidRPr="006E065E">
        <w:rPr>
          <w:rFonts w:ascii="Symbol" w:hAnsi="Symbol"/>
          <w:lang w:eastAsia="zh-CN"/>
        </w:rPr>
        <w:t></w:t>
      </w:r>
      <w:r w:rsidR="00DA6E50" w:rsidRPr="006E065E">
        <w:rPr>
          <w:lang w:eastAsia="zh-CN"/>
        </w:rPr>
        <w:t> </w:t>
      </w:r>
      <w:r w:rsidR="00DA6E50" w:rsidRPr="006E065E">
        <w:rPr>
          <w:rFonts w:ascii="Symbol" w:hAnsi="Symbol"/>
          <w:lang w:eastAsia="zh-CN"/>
        </w:rPr>
        <w:t></w:t>
      </w:r>
      <w:r w:rsidR="00DA6E50" w:rsidRPr="006E065E">
        <w:rPr>
          <w:lang w:eastAsia="zh-CN"/>
        </w:rPr>
        <w:t xml:space="preserve"> cos </w:t>
      </w:r>
      <w:r w:rsidR="00DA6E50" w:rsidRPr="006E065E">
        <w:rPr>
          <w:rFonts w:ascii="Symbol" w:hAnsi="Symbol"/>
          <w:lang w:eastAsia="zh-CN"/>
        </w:rPr>
        <w:t></w:t>
      </w:r>
      <w:r w:rsidR="00DA6E50" w:rsidRPr="006E065E">
        <w:rPr>
          <w:rFonts w:hint="eastAsia"/>
          <w:lang w:eastAsia="zh-CN"/>
        </w:rPr>
        <w:t>。</w:t>
      </w:r>
      <w:r w:rsidRPr="006E065E">
        <w:rPr>
          <w:rFonts w:eastAsia="SimSun" w:hint="eastAsia"/>
          <w:lang w:eastAsia="zh-CN"/>
        </w:rPr>
        <w:t>类似的变换</w:t>
      </w:r>
      <w:r w:rsidR="00DA6E50" w:rsidRPr="006E065E">
        <w:rPr>
          <w:rFonts w:eastAsia="SimSun" w:hint="eastAsia"/>
          <w:lang w:eastAsia="zh-CN"/>
        </w:rPr>
        <w:t>适用</w:t>
      </w:r>
      <w:r w:rsidRPr="006E065E">
        <w:rPr>
          <w:rFonts w:eastAsia="SimSun" w:hint="eastAsia"/>
          <w:lang w:eastAsia="zh-CN"/>
        </w:rPr>
        <w:t>于其他象限。</w:t>
      </w:r>
    </w:p>
    <w:p w14:paraId="16FA2048" w14:textId="45CD3A4F" w:rsidR="00FE3392" w:rsidRPr="006E065E" w:rsidRDefault="00FE3392" w:rsidP="00FE3392">
      <w:pPr>
        <w:ind w:firstLineChars="200" w:firstLine="480"/>
        <w:rPr>
          <w:rFonts w:eastAsia="SimSun"/>
          <w:lang w:eastAsia="zh-CN"/>
        </w:rPr>
      </w:pPr>
      <w:r w:rsidRPr="006E065E">
        <w:rPr>
          <w:rFonts w:eastAsia="SimSun" w:hint="eastAsia"/>
          <w:lang w:eastAsia="zh-CN"/>
        </w:rPr>
        <w:t>在图</w:t>
      </w:r>
      <w:r w:rsidRPr="006E065E">
        <w:rPr>
          <w:rFonts w:eastAsia="SimSun"/>
          <w:lang w:eastAsia="zh-CN"/>
        </w:rPr>
        <w:t>3</w:t>
      </w:r>
      <w:r w:rsidRPr="006E065E">
        <w:rPr>
          <w:rFonts w:eastAsia="SimSun" w:hint="eastAsia"/>
          <w:lang w:eastAsia="zh-CN"/>
        </w:rPr>
        <w:t>所示的上半球的</w:t>
      </w:r>
      <w:r w:rsidRPr="006E065E">
        <w:rPr>
          <w:rFonts w:eastAsia="SimSun"/>
          <w:lang w:eastAsia="zh-CN"/>
        </w:rPr>
        <w:t>Sanson-Flamsteed</w:t>
      </w:r>
      <w:r w:rsidRPr="006E065E">
        <w:rPr>
          <w:rFonts w:eastAsia="SimSun" w:hint="eastAsia"/>
          <w:lang w:eastAsia="zh-CN"/>
        </w:rPr>
        <w:t>投影中，赤道由一条水平线表示，</w:t>
      </w:r>
      <w:r w:rsidR="00DA6E50" w:rsidRPr="006E065E">
        <w:rPr>
          <w:rFonts w:ascii="Symbol" w:hAnsi="Symbol"/>
          <w:lang w:eastAsia="zh-CN"/>
        </w:rPr>
        <w:t></w:t>
      </w:r>
      <w:r w:rsidR="00DA6E50" w:rsidRPr="006E065E">
        <w:rPr>
          <w:lang w:eastAsia="zh-CN"/>
        </w:rPr>
        <w:t> </w:t>
      </w:r>
      <w:r w:rsidR="00DA6E50" w:rsidRPr="006E065E">
        <w:rPr>
          <w:rFonts w:ascii="Symbol" w:hAnsi="Symbol"/>
          <w:lang w:eastAsia="zh-CN"/>
        </w:rPr>
        <w:t></w:t>
      </w:r>
      <w:r w:rsidR="00DA6E50" w:rsidRPr="006E065E">
        <w:rPr>
          <w:lang w:eastAsia="zh-CN"/>
        </w:rPr>
        <w:t> 0°</w:t>
      </w:r>
      <w:r w:rsidRPr="006E065E">
        <w:rPr>
          <w:rFonts w:eastAsia="SimSun" w:hint="eastAsia"/>
          <w:lang w:eastAsia="zh-CN"/>
        </w:rPr>
        <w:t>处的中央</w:t>
      </w:r>
      <w:r w:rsidR="005A6863" w:rsidRPr="006E065E">
        <w:rPr>
          <w:rFonts w:eastAsia="SimSun" w:hint="eastAsia"/>
          <w:lang w:eastAsia="zh-CN"/>
        </w:rPr>
        <w:t>经线</w:t>
      </w:r>
      <w:r w:rsidRPr="006E065E">
        <w:rPr>
          <w:rFonts w:eastAsia="SimSun" w:hint="eastAsia"/>
          <w:lang w:eastAsia="zh-CN"/>
        </w:rPr>
        <w:t>成为一条垂直于赤道的线，形成垂直轴。</w:t>
      </w:r>
    </w:p>
    <w:p w14:paraId="1A25587D" w14:textId="49B088FC" w:rsidR="00FE3392" w:rsidRPr="006E065E" w:rsidRDefault="00FE3392" w:rsidP="00FE3392">
      <w:pPr>
        <w:ind w:firstLineChars="200" w:firstLine="480"/>
        <w:rPr>
          <w:rFonts w:eastAsia="SimSun"/>
          <w:lang w:eastAsia="zh-CN"/>
        </w:rPr>
      </w:pPr>
      <w:r w:rsidRPr="006E065E">
        <w:rPr>
          <w:rFonts w:eastAsia="SimSun" w:hint="eastAsia"/>
          <w:lang w:eastAsia="zh-CN"/>
        </w:rPr>
        <w:t>半球的纬线是在中央经线上等</w:t>
      </w:r>
      <w:r w:rsidR="005A6863" w:rsidRPr="006E065E">
        <w:rPr>
          <w:rFonts w:eastAsia="SimSun" w:hint="eastAsia"/>
          <w:lang w:eastAsia="zh-CN"/>
        </w:rPr>
        <w:t>间距分布</w:t>
      </w:r>
      <w:r w:rsidRPr="006E065E">
        <w:rPr>
          <w:rFonts w:eastAsia="SimSun" w:hint="eastAsia"/>
          <w:lang w:eastAsia="zh-CN"/>
        </w:rPr>
        <w:t>的直线，与仰角成比例。经线是正弦波的一部分，与方位角</w:t>
      </w:r>
      <w:r w:rsidR="005A6863" w:rsidRPr="006E065E">
        <w:rPr>
          <w:rFonts w:ascii="Symbol" w:hAnsi="Symbol"/>
          <w:lang w:eastAsia="zh-CN"/>
        </w:rPr>
        <w:t></w:t>
      </w:r>
      <w:r w:rsidRPr="006E065E">
        <w:rPr>
          <w:rFonts w:eastAsia="SimSun" w:hint="eastAsia"/>
          <w:lang w:eastAsia="zh-CN"/>
        </w:rPr>
        <w:t>成比例地等间距分布，都穿过半球的极点。</w:t>
      </w:r>
    </w:p>
    <w:p w14:paraId="5B39DF33" w14:textId="585EC766" w:rsidR="00FE3392" w:rsidRPr="006E065E" w:rsidRDefault="005A6863" w:rsidP="00FE3392">
      <w:pPr>
        <w:ind w:firstLineChars="200" w:firstLine="480"/>
        <w:rPr>
          <w:rFonts w:eastAsia="SimSun"/>
          <w:lang w:eastAsia="zh-CN"/>
        </w:rPr>
      </w:pPr>
      <w:r w:rsidRPr="006E065E">
        <w:rPr>
          <w:rFonts w:eastAsia="SimSun" w:hint="eastAsia"/>
          <w:lang w:eastAsia="zh-CN"/>
        </w:rPr>
        <w:t>该</w:t>
      </w:r>
      <w:r w:rsidR="00FE3392" w:rsidRPr="006E065E">
        <w:rPr>
          <w:rFonts w:eastAsia="SimSun" w:hint="eastAsia"/>
          <w:lang w:eastAsia="zh-CN"/>
        </w:rPr>
        <w:t>投影的两个重要特性是</w:t>
      </w:r>
      <w:r w:rsidRPr="006E065E">
        <w:rPr>
          <w:rFonts w:eastAsia="SimSun" w:hint="eastAsia"/>
          <w:lang w:eastAsia="zh-CN"/>
        </w:rPr>
        <w:t>：</w:t>
      </w:r>
      <w:r w:rsidR="00FE3392" w:rsidRPr="006E065E">
        <w:rPr>
          <w:rFonts w:eastAsia="SimSun" w:hint="eastAsia"/>
          <w:lang w:eastAsia="zh-CN"/>
        </w:rPr>
        <w:t>半球内的相等面积在纸平面内保持相等，以及恒定仰角的</w:t>
      </w:r>
      <w:r w:rsidR="004F33DE">
        <w:rPr>
          <w:rFonts w:eastAsia="SimSun" w:hint="eastAsia"/>
          <w:lang w:eastAsia="zh-CN"/>
        </w:rPr>
        <w:t>方位角方向图</w:t>
      </w:r>
      <w:r w:rsidRPr="006E065E">
        <w:rPr>
          <w:rFonts w:eastAsia="SimSun" w:hint="eastAsia"/>
          <w:lang w:eastAsia="zh-CN"/>
        </w:rPr>
        <w:t>（</w:t>
      </w:r>
      <w:r w:rsidR="00FE3392" w:rsidRPr="006E065E">
        <w:rPr>
          <w:rFonts w:eastAsia="SimSun" w:hint="eastAsia"/>
          <w:lang w:eastAsia="zh-CN"/>
        </w:rPr>
        <w:t>即圆锥截面</w:t>
      </w:r>
      <w:r w:rsidRPr="006E065E">
        <w:rPr>
          <w:rFonts w:eastAsia="SimSun" w:hint="eastAsia"/>
          <w:lang w:eastAsia="zh-CN"/>
        </w:rPr>
        <w:t>）</w:t>
      </w:r>
      <w:r w:rsidR="00FE3392" w:rsidRPr="006E065E">
        <w:rPr>
          <w:rFonts w:eastAsia="SimSun" w:hint="eastAsia"/>
          <w:lang w:eastAsia="zh-CN"/>
        </w:rPr>
        <w:t>被表示为平行于赤道的直线。</w:t>
      </w:r>
    </w:p>
    <w:p w14:paraId="4A9A3690" w14:textId="287811F9" w:rsidR="00FE3392" w:rsidRPr="006E065E" w:rsidRDefault="00FE3392" w:rsidP="00FE3392">
      <w:pPr>
        <w:ind w:firstLineChars="200" w:firstLine="480"/>
        <w:rPr>
          <w:lang w:eastAsia="zh-CN"/>
        </w:rPr>
      </w:pPr>
      <w:r w:rsidRPr="006E065E">
        <w:rPr>
          <w:rFonts w:eastAsia="SimSun" w:hint="eastAsia"/>
          <w:lang w:eastAsia="zh-CN"/>
        </w:rPr>
        <w:t>穿过</w:t>
      </w:r>
      <w:r w:rsidR="005A6863" w:rsidRPr="006E065E">
        <w:rPr>
          <w:lang w:eastAsia="zh-CN"/>
        </w:rPr>
        <w:t>270°</w:t>
      </w:r>
      <w:r w:rsidR="005A6863" w:rsidRPr="006E065E">
        <w:rPr>
          <w:rFonts w:hint="eastAsia"/>
          <w:lang w:eastAsia="zh-CN"/>
        </w:rPr>
        <w:t>到</w:t>
      </w:r>
      <w:r w:rsidR="005A6863" w:rsidRPr="006E065E">
        <w:rPr>
          <w:lang w:eastAsia="zh-CN"/>
        </w:rPr>
        <w:t>90°</w:t>
      </w:r>
      <w:r w:rsidRPr="006E065E">
        <w:rPr>
          <w:rFonts w:eastAsia="SimSun" w:hint="eastAsia"/>
          <w:lang w:eastAsia="zh-CN"/>
        </w:rPr>
        <w:t>方位角的水平参考平面在大多数情况下是天线的对称平面。为了表示整个半球，需要两个图</w:t>
      </w:r>
      <w:r w:rsidR="005A6863" w:rsidRPr="006E065E">
        <w:rPr>
          <w:rFonts w:eastAsia="SimSun" w:hint="eastAsia"/>
          <w:lang w:eastAsia="zh-CN"/>
        </w:rPr>
        <w:t>：</w:t>
      </w:r>
      <w:r w:rsidRPr="006E065E">
        <w:rPr>
          <w:rFonts w:eastAsia="SimSun" w:hint="eastAsia"/>
          <w:lang w:eastAsia="zh-CN"/>
        </w:rPr>
        <w:t>前向辐射</w:t>
      </w:r>
      <w:r w:rsidR="005A6863" w:rsidRPr="006E065E">
        <w:rPr>
          <w:rFonts w:eastAsia="SimSun" w:hint="eastAsia"/>
          <w:lang w:eastAsia="zh-CN"/>
        </w:rPr>
        <w:t>方向</w:t>
      </w:r>
      <w:r w:rsidRPr="006E065E">
        <w:rPr>
          <w:rFonts w:eastAsia="SimSun" w:hint="eastAsia"/>
          <w:lang w:eastAsia="zh-CN"/>
        </w:rPr>
        <w:t>图和后向辐射</w:t>
      </w:r>
      <w:r w:rsidR="005A6863" w:rsidRPr="006E065E">
        <w:rPr>
          <w:rFonts w:eastAsia="SimSun" w:hint="eastAsia"/>
          <w:lang w:eastAsia="zh-CN"/>
        </w:rPr>
        <w:t>方向</w:t>
      </w:r>
      <w:r w:rsidRPr="006E065E">
        <w:rPr>
          <w:rFonts w:eastAsia="SimSun" w:hint="eastAsia"/>
          <w:lang w:eastAsia="zh-CN"/>
        </w:rPr>
        <w:t>图。第一个表示在方位角</w:t>
      </w:r>
      <w:r w:rsidR="005A6863" w:rsidRPr="006E065E">
        <w:rPr>
          <w:lang w:eastAsia="zh-CN"/>
        </w:rPr>
        <w:t>270°</w:t>
      </w:r>
      <w:r w:rsidR="005A6863" w:rsidRPr="006E065E">
        <w:rPr>
          <w:rFonts w:hint="eastAsia"/>
          <w:lang w:eastAsia="zh-CN"/>
        </w:rPr>
        <w:t>、</w:t>
      </w:r>
      <w:r w:rsidR="005A6863" w:rsidRPr="006E065E">
        <w:rPr>
          <w:lang w:eastAsia="zh-CN"/>
        </w:rPr>
        <w:t>0°</w:t>
      </w:r>
      <w:r w:rsidR="005A6863" w:rsidRPr="006E065E">
        <w:rPr>
          <w:rFonts w:hint="eastAsia"/>
          <w:lang w:eastAsia="zh-CN"/>
        </w:rPr>
        <w:t>和</w:t>
      </w:r>
      <w:r w:rsidR="005A6863" w:rsidRPr="006E065E">
        <w:rPr>
          <w:lang w:eastAsia="zh-CN"/>
        </w:rPr>
        <w:t>90°</w:t>
      </w:r>
      <w:r w:rsidRPr="006E065E">
        <w:rPr>
          <w:rFonts w:eastAsia="SimSun" w:hint="eastAsia"/>
          <w:lang w:eastAsia="zh-CN"/>
        </w:rPr>
        <w:t>之间的地面上方四分之一球体中的辐射，而第二个包含地面上方另一个四分之一球体（</w:t>
      </w:r>
      <w:r w:rsidR="005A6863" w:rsidRPr="006E065E">
        <w:rPr>
          <w:lang w:eastAsia="zh-CN"/>
        </w:rPr>
        <w:t>90°</w:t>
      </w:r>
      <w:r w:rsidR="005A6863" w:rsidRPr="006E065E">
        <w:rPr>
          <w:rFonts w:hint="eastAsia"/>
          <w:lang w:eastAsia="zh-CN"/>
        </w:rPr>
        <w:t>、</w:t>
      </w:r>
      <w:r w:rsidR="005A6863" w:rsidRPr="006E065E">
        <w:rPr>
          <w:lang w:eastAsia="zh-CN"/>
        </w:rPr>
        <w:t>360°</w:t>
      </w:r>
      <w:r w:rsidR="005A6863" w:rsidRPr="006E065E">
        <w:rPr>
          <w:rFonts w:hint="eastAsia"/>
          <w:lang w:eastAsia="zh-CN"/>
        </w:rPr>
        <w:t>和</w:t>
      </w:r>
      <w:r w:rsidR="005A6863" w:rsidRPr="006E065E">
        <w:rPr>
          <w:lang w:eastAsia="zh-CN"/>
        </w:rPr>
        <w:t>270°</w:t>
      </w:r>
      <w:r w:rsidRPr="006E065E">
        <w:rPr>
          <w:rFonts w:eastAsia="SimSun" w:hint="eastAsia"/>
          <w:lang w:eastAsia="zh-CN"/>
        </w:rPr>
        <w:t>）中的辐射。</w:t>
      </w:r>
    </w:p>
    <w:p w14:paraId="47778C6B" w14:textId="1CE376E2" w:rsidR="00064AC8" w:rsidRPr="006E065E" w:rsidRDefault="00064AC8" w:rsidP="00FE0A0C">
      <w:pPr>
        <w:ind w:firstLineChars="200" w:firstLine="480"/>
        <w:rPr>
          <w:lang w:eastAsia="zh-CN"/>
        </w:rPr>
      </w:pPr>
      <w:r w:rsidRPr="006E065E">
        <w:rPr>
          <w:rFonts w:hint="eastAsia"/>
          <w:lang w:eastAsia="zh-CN"/>
        </w:rPr>
        <w:t>等</w:t>
      </w:r>
      <w:r w:rsidRPr="006E065E">
        <w:rPr>
          <w:lang w:eastAsia="zh-CN"/>
        </w:rPr>
        <w:t>场强的等高线用相对增益值来标记，相对增益值是指最大辐射方向上的增益值，标记为</w:t>
      </w:r>
      <w:r w:rsidRPr="006E065E">
        <w:rPr>
          <w:lang w:eastAsia="zh-CN"/>
        </w:rPr>
        <w:t>0 dB</w:t>
      </w:r>
      <w:r w:rsidRPr="006E065E">
        <w:rPr>
          <w:lang w:eastAsia="zh-CN"/>
        </w:rPr>
        <w:t>。</w:t>
      </w:r>
    </w:p>
    <w:p w14:paraId="16762D73" w14:textId="6AA32DC6" w:rsidR="00DB5156" w:rsidRPr="006E065E" w:rsidRDefault="00696395" w:rsidP="00DB5156">
      <w:pPr>
        <w:pStyle w:val="FigureNo"/>
      </w:pPr>
      <w:r w:rsidRPr="006E065E">
        <w:rPr>
          <w:rFonts w:hint="eastAsia"/>
          <w:lang w:eastAsia="zh-CN"/>
        </w:rPr>
        <w:lastRenderedPageBreak/>
        <w:t>图</w:t>
      </w:r>
      <w:r w:rsidR="00DB5156" w:rsidRPr="006E065E">
        <w:t>3</w:t>
      </w:r>
    </w:p>
    <w:p w14:paraId="6E3CE81C" w14:textId="1D47B924" w:rsidR="00DB5156" w:rsidRPr="006E065E" w:rsidRDefault="00696395" w:rsidP="00DB5156">
      <w:pPr>
        <w:pStyle w:val="Figuretitle"/>
      </w:pPr>
      <w:bookmarkStart w:id="44" w:name="OLE_LINK2"/>
      <w:r w:rsidRPr="006E065E">
        <w:t>Sanson-Flamsteed</w:t>
      </w:r>
      <w:r w:rsidRPr="006E065E">
        <w:rPr>
          <w:rFonts w:hint="eastAsia"/>
          <w:lang w:eastAsia="zh-CN"/>
        </w:rPr>
        <w:t>投影</w:t>
      </w:r>
    </w:p>
    <w:bookmarkEnd w:id="44"/>
    <w:p w14:paraId="5C40E63A" w14:textId="60DBCF6A" w:rsidR="008B5478" w:rsidRPr="006E065E" w:rsidRDefault="00612FAC" w:rsidP="00EF0E06">
      <w:pPr>
        <w:pStyle w:val="Figure"/>
      </w:pPr>
      <w:r w:rsidRPr="006E065E">
        <w:rPr>
          <w:noProof/>
        </w:rPr>
        <w:drawing>
          <wp:inline distT="0" distB="0" distL="0" distR="0" wp14:anchorId="6BB0F26B" wp14:editId="6B93FC02">
            <wp:extent cx="5824740" cy="3654559"/>
            <wp:effectExtent l="0" t="0" r="5080" b="3175"/>
            <wp:docPr id="1678474218" name="Picture 1" descr="图3显示Sanson-Flamsteed投影&#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8474218" name="Picture 1" descr="图3显示Sanson-Flamsteed投影&#10;"/>
                    <pic:cNvPicPr/>
                  </pic:nvPicPr>
                  <pic:blipFill>
                    <a:blip r:embed="rId20" cstate="print">
                      <a:extLst>
                        <a:ext uri="{28A0092B-C50C-407E-A947-70E740481C1C}">
                          <a14:useLocalDpi xmlns:a14="http://schemas.microsoft.com/office/drawing/2010/main" val="0"/>
                        </a:ext>
                      </a:extLst>
                    </a:blip>
                    <a:stretch>
                      <a:fillRect/>
                    </a:stretch>
                  </pic:blipFill>
                  <pic:spPr>
                    <a:xfrm>
                      <a:off x="0" y="0"/>
                      <a:ext cx="5824740" cy="3654559"/>
                    </a:xfrm>
                    <a:prstGeom prst="rect">
                      <a:avLst/>
                    </a:prstGeom>
                  </pic:spPr>
                </pic:pic>
              </a:graphicData>
            </a:graphic>
          </wp:inline>
        </w:drawing>
      </w:r>
    </w:p>
    <w:p w14:paraId="34B333A3" w14:textId="0785D380" w:rsidR="007D0C0F" w:rsidRPr="006E065E" w:rsidRDefault="007D0C0F" w:rsidP="00FE0A0C">
      <w:pPr>
        <w:ind w:firstLineChars="200" w:firstLine="480"/>
        <w:rPr>
          <w:lang w:eastAsia="zh-CN"/>
        </w:rPr>
      </w:pPr>
      <w:r w:rsidRPr="006E065E">
        <w:rPr>
          <w:lang w:eastAsia="zh-CN"/>
        </w:rPr>
        <w:t>等高线采用的值如下</w:t>
      </w:r>
      <w:r w:rsidRPr="006E065E">
        <w:rPr>
          <w:rFonts w:hint="eastAsia"/>
          <w:lang w:eastAsia="zh-CN"/>
        </w:rPr>
        <w:t>（以</w:t>
      </w:r>
      <w:r w:rsidRPr="006E065E">
        <w:rPr>
          <w:rFonts w:hint="eastAsia"/>
          <w:lang w:eastAsia="zh-CN"/>
        </w:rPr>
        <w:t>dB</w:t>
      </w:r>
      <w:r w:rsidRPr="006E065E">
        <w:rPr>
          <w:rFonts w:hint="eastAsia"/>
          <w:lang w:eastAsia="zh-CN"/>
        </w:rPr>
        <w:t>表示的、</w:t>
      </w:r>
      <w:r w:rsidRPr="006E065E">
        <w:rPr>
          <w:lang w:eastAsia="zh-CN"/>
        </w:rPr>
        <w:t>相对于最大值的衰减</w:t>
      </w:r>
      <w:r w:rsidRPr="006E065E">
        <w:rPr>
          <w:rFonts w:hint="eastAsia"/>
          <w:lang w:eastAsia="zh-CN"/>
        </w:rPr>
        <w:t>）：</w:t>
      </w:r>
    </w:p>
    <w:p w14:paraId="50ECEF23" w14:textId="418DC744" w:rsidR="008B5478" w:rsidRPr="006E065E" w:rsidRDefault="008B5478" w:rsidP="008B5478">
      <w:pPr>
        <w:tabs>
          <w:tab w:val="clear" w:pos="1191"/>
          <w:tab w:val="clear" w:pos="1588"/>
          <w:tab w:val="clear" w:pos="1985"/>
          <w:tab w:val="center" w:pos="4820"/>
          <w:tab w:val="right" w:pos="9639"/>
        </w:tabs>
        <w:jc w:val="center"/>
        <w:rPr>
          <w:lang w:eastAsia="zh-CN"/>
        </w:rPr>
      </w:pPr>
      <w:r w:rsidRPr="006E065E">
        <w:rPr>
          <w:lang w:eastAsia="zh-CN"/>
        </w:rPr>
        <w:t>3</w:t>
      </w:r>
      <w:r w:rsidR="00AE5C87">
        <w:rPr>
          <w:rFonts w:hint="eastAsia"/>
          <w:lang w:eastAsia="zh-CN"/>
        </w:rPr>
        <w:t>、</w:t>
      </w:r>
      <w:r w:rsidRPr="006E065E">
        <w:rPr>
          <w:lang w:eastAsia="zh-CN"/>
        </w:rPr>
        <w:t>6</w:t>
      </w:r>
      <w:r w:rsidR="00AE5C87">
        <w:rPr>
          <w:rFonts w:hint="eastAsia"/>
          <w:lang w:eastAsia="zh-CN"/>
        </w:rPr>
        <w:t>、</w:t>
      </w:r>
      <w:r w:rsidRPr="006E065E">
        <w:rPr>
          <w:lang w:eastAsia="zh-CN"/>
        </w:rPr>
        <w:t>10</w:t>
      </w:r>
      <w:r w:rsidR="00AE5C87">
        <w:rPr>
          <w:rFonts w:hint="eastAsia"/>
          <w:lang w:eastAsia="zh-CN"/>
        </w:rPr>
        <w:t>、</w:t>
      </w:r>
      <w:r w:rsidRPr="006E065E">
        <w:rPr>
          <w:lang w:eastAsia="zh-CN"/>
        </w:rPr>
        <w:t>15</w:t>
      </w:r>
      <w:r w:rsidR="00AE5C87">
        <w:rPr>
          <w:rFonts w:hint="eastAsia"/>
          <w:lang w:eastAsia="zh-CN"/>
        </w:rPr>
        <w:t>、</w:t>
      </w:r>
      <w:r w:rsidRPr="006E065E">
        <w:rPr>
          <w:lang w:eastAsia="zh-CN"/>
        </w:rPr>
        <w:t>20</w:t>
      </w:r>
      <w:r w:rsidR="00AE5C87">
        <w:rPr>
          <w:rFonts w:hint="eastAsia"/>
          <w:lang w:eastAsia="zh-CN"/>
        </w:rPr>
        <w:t>、</w:t>
      </w:r>
      <w:r w:rsidRPr="006E065E">
        <w:rPr>
          <w:lang w:eastAsia="zh-CN"/>
        </w:rPr>
        <w:t>25</w:t>
      </w:r>
      <w:r w:rsidR="00AE5C87">
        <w:rPr>
          <w:rFonts w:hint="eastAsia"/>
          <w:lang w:eastAsia="zh-CN"/>
        </w:rPr>
        <w:t>、</w:t>
      </w:r>
      <w:r w:rsidRPr="006E065E">
        <w:rPr>
          <w:lang w:eastAsia="zh-CN"/>
        </w:rPr>
        <w:t>30</w:t>
      </w:r>
      <w:r w:rsidR="00AE5C87">
        <w:rPr>
          <w:rFonts w:hint="eastAsia"/>
          <w:lang w:eastAsia="zh-CN"/>
        </w:rPr>
        <w:t>。</w:t>
      </w:r>
    </w:p>
    <w:p w14:paraId="2C9EF0E0" w14:textId="7A8167B3" w:rsidR="008B5478" w:rsidRPr="006E065E" w:rsidRDefault="007D0C0F" w:rsidP="00FE0A0C">
      <w:pPr>
        <w:ind w:firstLineChars="200" w:firstLine="480"/>
        <w:rPr>
          <w:lang w:eastAsia="zh-CN"/>
        </w:rPr>
      </w:pPr>
      <w:r w:rsidRPr="006E065E">
        <w:rPr>
          <w:lang w:eastAsia="zh-CN"/>
        </w:rPr>
        <w:t>每个图显示</w:t>
      </w:r>
      <w:r w:rsidRPr="006E065E">
        <w:rPr>
          <w:rFonts w:hint="eastAsia"/>
          <w:lang w:eastAsia="zh-CN"/>
        </w:rPr>
        <w:t>：</w:t>
      </w:r>
    </w:p>
    <w:p w14:paraId="688B8F13" w14:textId="370E4092" w:rsidR="008B5478" w:rsidRPr="006E065E" w:rsidRDefault="008B5478" w:rsidP="00B0498A">
      <w:pPr>
        <w:pStyle w:val="enumlev1"/>
        <w:rPr>
          <w:lang w:eastAsia="zh-CN"/>
        </w:rPr>
      </w:pPr>
      <w:r w:rsidRPr="006E065E">
        <w:rPr>
          <w:lang w:eastAsia="zh-CN"/>
        </w:rPr>
        <w:t>–</w:t>
      </w:r>
      <w:r w:rsidRPr="006E065E">
        <w:rPr>
          <w:lang w:eastAsia="zh-CN"/>
        </w:rPr>
        <w:tab/>
      </w:r>
      <w:r w:rsidR="007D0C0F" w:rsidRPr="006E065E">
        <w:rPr>
          <w:lang w:eastAsia="zh-CN"/>
        </w:rPr>
        <w:t>最大辐射方向的仰角</w:t>
      </w:r>
      <w:r w:rsidR="007D0C0F" w:rsidRPr="006E065E">
        <w:rPr>
          <w:rFonts w:ascii="Symbol" w:hAnsi="Symbol"/>
          <w:lang w:eastAsia="zh-CN"/>
        </w:rPr>
        <w:t></w:t>
      </w:r>
      <w:r w:rsidR="007D0C0F" w:rsidRPr="006E065E">
        <w:rPr>
          <w:lang w:eastAsia="zh-CN"/>
        </w:rPr>
        <w:t>值</w:t>
      </w:r>
      <w:r w:rsidR="007D0C0F" w:rsidRPr="006E065E">
        <w:rPr>
          <w:rFonts w:hint="eastAsia"/>
          <w:lang w:eastAsia="zh-CN"/>
        </w:rPr>
        <w:t>（度）；</w:t>
      </w:r>
    </w:p>
    <w:p w14:paraId="4CFCB39A" w14:textId="3DECC07F" w:rsidR="008B5478" w:rsidRPr="006E065E" w:rsidRDefault="008B5478" w:rsidP="00B0498A">
      <w:pPr>
        <w:pStyle w:val="enumlev1"/>
        <w:rPr>
          <w:lang w:eastAsia="zh-CN"/>
        </w:rPr>
      </w:pPr>
      <w:r w:rsidRPr="006E065E">
        <w:rPr>
          <w:lang w:eastAsia="zh-CN"/>
        </w:rPr>
        <w:t>–</w:t>
      </w:r>
      <w:r w:rsidRPr="006E065E">
        <w:rPr>
          <w:lang w:eastAsia="zh-CN"/>
        </w:rPr>
        <w:tab/>
      </w:r>
      <w:r w:rsidR="007D0C0F" w:rsidRPr="006E065E">
        <w:rPr>
          <w:lang w:eastAsia="zh-CN"/>
        </w:rPr>
        <w:t>自由空间中相对于</w:t>
      </w:r>
      <w:r w:rsidR="007D0C0F" w:rsidRPr="006E065E">
        <w:rPr>
          <w:rFonts w:hint="eastAsia"/>
          <w:lang w:eastAsia="zh-CN"/>
        </w:rPr>
        <w:t>全向</w:t>
      </w:r>
      <w:r w:rsidR="007D0C0F" w:rsidRPr="006E065E">
        <w:rPr>
          <w:lang w:eastAsia="zh-CN"/>
        </w:rPr>
        <w:t>天线</w:t>
      </w:r>
      <w:r w:rsidR="007D0C0F" w:rsidRPr="006E065E">
        <w:rPr>
          <w:rStyle w:val="FootnoteReference"/>
        </w:rPr>
        <w:footnoteReference w:id="3"/>
      </w:r>
      <w:r w:rsidR="007D0C0F" w:rsidRPr="006E065E">
        <w:rPr>
          <w:lang w:eastAsia="zh-CN"/>
        </w:rPr>
        <w:t>的方向性增益值</w:t>
      </w:r>
      <w:r w:rsidR="007D0C0F" w:rsidRPr="006E065E">
        <w:rPr>
          <w:i/>
          <w:lang w:eastAsia="zh-CN"/>
        </w:rPr>
        <w:t>G</w:t>
      </w:r>
      <w:proofErr w:type="spellStart"/>
      <w:r w:rsidR="007D0C0F" w:rsidRPr="006E065E">
        <w:rPr>
          <w:i/>
          <w:position w:val="-4"/>
          <w:sz w:val="20"/>
          <w:lang w:eastAsia="zh-CN"/>
        </w:rPr>
        <w:t>i</w:t>
      </w:r>
      <w:proofErr w:type="spellEnd"/>
      <w:r w:rsidR="007D0C0F" w:rsidRPr="006E065E">
        <w:rPr>
          <w:rFonts w:hint="eastAsia"/>
          <w:lang w:eastAsia="zh-CN"/>
        </w:rPr>
        <w:t>（</w:t>
      </w:r>
      <w:r w:rsidR="007D0C0F" w:rsidRPr="006E065E">
        <w:rPr>
          <w:rFonts w:hint="eastAsia"/>
          <w:lang w:eastAsia="zh-CN"/>
        </w:rPr>
        <w:t>dB</w:t>
      </w:r>
      <w:r w:rsidR="007D0C0F" w:rsidRPr="006E065E">
        <w:rPr>
          <w:rFonts w:hint="eastAsia"/>
          <w:lang w:eastAsia="zh-CN"/>
        </w:rPr>
        <w:t>）</w:t>
      </w:r>
      <w:r w:rsidR="007D0C0F" w:rsidRPr="006E065E">
        <w:rPr>
          <w:lang w:eastAsia="zh-CN"/>
        </w:rPr>
        <w:t>。</w:t>
      </w:r>
    </w:p>
    <w:p w14:paraId="158303C6" w14:textId="7D6B1B92" w:rsidR="008B5478" w:rsidRPr="006E065E" w:rsidRDefault="008B5478" w:rsidP="00B05E99">
      <w:pPr>
        <w:pStyle w:val="Heading1"/>
        <w:rPr>
          <w:lang w:eastAsia="zh-CN"/>
        </w:rPr>
      </w:pPr>
      <w:bookmarkStart w:id="45" w:name="_Toc212025607"/>
      <w:bookmarkStart w:id="46" w:name="_Toc232149841"/>
      <w:r w:rsidRPr="006E065E">
        <w:rPr>
          <w:lang w:eastAsia="zh-CN"/>
        </w:rPr>
        <w:t>3</w:t>
      </w:r>
      <w:r w:rsidRPr="006E065E">
        <w:rPr>
          <w:lang w:eastAsia="zh-CN"/>
        </w:rPr>
        <w:tab/>
      </w:r>
      <w:bookmarkEnd w:id="45"/>
      <w:r w:rsidR="007D0C0F" w:rsidRPr="006E065E">
        <w:rPr>
          <w:lang w:eastAsia="zh-CN"/>
        </w:rPr>
        <w:t>辐射</w:t>
      </w:r>
      <w:r w:rsidR="007D0C0F" w:rsidRPr="006E065E">
        <w:rPr>
          <w:rFonts w:hint="eastAsia"/>
          <w:lang w:eastAsia="zh-CN"/>
        </w:rPr>
        <w:t>方向图</w:t>
      </w:r>
      <w:r w:rsidR="007D0C0F" w:rsidRPr="006E065E">
        <w:rPr>
          <w:lang w:eastAsia="zh-CN"/>
        </w:rPr>
        <w:t>和增益计算</w:t>
      </w:r>
      <w:bookmarkEnd w:id="46"/>
    </w:p>
    <w:p w14:paraId="5E347AD3" w14:textId="544848A4" w:rsidR="008B5478" w:rsidRPr="006E065E" w:rsidRDefault="008B5478" w:rsidP="00924E24">
      <w:pPr>
        <w:pStyle w:val="Heading2"/>
        <w:rPr>
          <w:lang w:eastAsia="zh-CN"/>
        </w:rPr>
      </w:pPr>
      <w:bookmarkStart w:id="47" w:name="_Toc232149842"/>
      <w:r w:rsidRPr="006E065E">
        <w:rPr>
          <w:lang w:eastAsia="zh-CN"/>
        </w:rPr>
        <w:t>3.1</w:t>
      </w:r>
      <w:r w:rsidRPr="006E065E">
        <w:rPr>
          <w:lang w:eastAsia="zh-CN"/>
        </w:rPr>
        <w:tab/>
      </w:r>
      <w:r w:rsidR="007D0C0F" w:rsidRPr="006E065E">
        <w:rPr>
          <w:rFonts w:hint="eastAsia"/>
          <w:lang w:eastAsia="zh-CN"/>
        </w:rPr>
        <w:t>一般考虑</w:t>
      </w:r>
      <w:bookmarkEnd w:id="47"/>
    </w:p>
    <w:p w14:paraId="45253B49" w14:textId="7BFAFA48" w:rsidR="00BF4C73" w:rsidRPr="006E065E" w:rsidRDefault="00BF4C73" w:rsidP="00BF4C73">
      <w:pPr>
        <w:ind w:firstLineChars="200" w:firstLine="480"/>
        <w:rPr>
          <w:lang w:eastAsia="zh-CN"/>
        </w:rPr>
      </w:pPr>
      <w:r w:rsidRPr="006E065E">
        <w:rPr>
          <w:rFonts w:hint="eastAsia"/>
          <w:lang w:eastAsia="zh-CN"/>
        </w:rPr>
        <w:t>在计算本部分中包括的天线类型的辐射方向图和增益时，使用了以下假设：</w:t>
      </w:r>
    </w:p>
    <w:p w14:paraId="406028CD" w14:textId="54862D2A" w:rsidR="00BF4C73" w:rsidRPr="006E065E" w:rsidRDefault="00BF4C73" w:rsidP="00BF4C73">
      <w:pPr>
        <w:pStyle w:val="enumlev1"/>
        <w:rPr>
          <w:lang w:eastAsia="zh-CN"/>
        </w:rPr>
      </w:pPr>
      <w:r w:rsidRPr="006E065E">
        <w:rPr>
          <w:lang w:eastAsia="zh-CN"/>
        </w:rPr>
        <w:t>–</w:t>
      </w:r>
      <w:r w:rsidRPr="006E065E">
        <w:rPr>
          <w:lang w:eastAsia="zh-CN"/>
        </w:rPr>
        <w:tab/>
      </w:r>
      <w:r w:rsidRPr="006E065E">
        <w:rPr>
          <w:rFonts w:hint="eastAsia"/>
          <w:lang w:eastAsia="zh-CN"/>
        </w:rPr>
        <w:t>天线架设于平坦、均匀的地面上（与</w:t>
      </w:r>
      <w:r w:rsidRPr="006E065E">
        <w:rPr>
          <w:lang w:eastAsia="zh-CN"/>
        </w:rPr>
        <w:t>x-y</w:t>
      </w:r>
      <w:r w:rsidRPr="006E065E">
        <w:rPr>
          <w:rFonts w:hint="eastAsia"/>
          <w:lang w:eastAsia="zh-CN"/>
        </w:rPr>
        <w:t>平面重合）。对于典型的非理想接地情况，</w:t>
      </w:r>
      <w:r w:rsidRPr="006D0EC3">
        <w:rPr>
          <w:rFonts w:hint="eastAsia"/>
          <w:spacing w:val="-4"/>
          <w:lang w:eastAsia="zh-CN"/>
        </w:rPr>
        <w:t>电导率</w:t>
      </w:r>
      <w:r w:rsidRPr="006D0EC3">
        <w:rPr>
          <w:rFonts w:ascii="Symbol" w:hAnsi="Symbol"/>
          <w:spacing w:val="-4"/>
          <w:lang w:eastAsia="zh-CN"/>
        </w:rPr>
        <w:t></w:t>
      </w:r>
      <w:r w:rsidRPr="006D0EC3">
        <w:rPr>
          <w:spacing w:val="-4"/>
          <w:lang w:eastAsia="zh-CN"/>
        </w:rPr>
        <w:t> </w:t>
      </w:r>
      <w:r w:rsidRPr="006D0EC3">
        <w:rPr>
          <w:rFonts w:ascii="Symbol" w:hAnsi="Symbol"/>
          <w:spacing w:val="-4"/>
          <w:lang w:eastAsia="zh-CN"/>
        </w:rPr>
        <w:t></w:t>
      </w:r>
      <w:r w:rsidRPr="006D0EC3">
        <w:rPr>
          <w:spacing w:val="-4"/>
          <w:lang w:eastAsia="zh-CN"/>
        </w:rPr>
        <w:t> 0.01 S/m</w:t>
      </w:r>
      <w:r w:rsidRPr="006D0EC3">
        <w:rPr>
          <w:rFonts w:hint="eastAsia"/>
          <w:spacing w:val="-4"/>
          <w:lang w:eastAsia="zh-CN"/>
        </w:rPr>
        <w:t>和介电常数（相对电容率）</w:t>
      </w:r>
      <w:r w:rsidRPr="006D0EC3">
        <w:rPr>
          <w:rFonts w:ascii="Symbol" w:hAnsi="Symbol"/>
          <w:spacing w:val="-4"/>
          <w:lang w:eastAsia="zh-CN"/>
        </w:rPr>
        <w:t></w:t>
      </w:r>
      <w:r w:rsidRPr="006D0EC3">
        <w:rPr>
          <w:spacing w:val="-4"/>
          <w:lang w:eastAsia="zh-CN"/>
        </w:rPr>
        <w:t> </w:t>
      </w:r>
      <w:r w:rsidRPr="006D0EC3">
        <w:rPr>
          <w:rFonts w:ascii="Symbol" w:hAnsi="Symbol"/>
          <w:spacing w:val="-4"/>
          <w:lang w:eastAsia="zh-CN"/>
        </w:rPr>
        <w:t></w:t>
      </w:r>
      <w:r w:rsidRPr="006D0EC3">
        <w:rPr>
          <w:spacing w:val="-4"/>
          <w:lang w:eastAsia="zh-CN"/>
        </w:rPr>
        <w:t> 4.0</w:t>
      </w:r>
      <w:r w:rsidRPr="006D0EC3">
        <w:rPr>
          <w:rFonts w:hint="eastAsia"/>
          <w:spacing w:val="-4"/>
          <w:lang w:eastAsia="zh-CN"/>
        </w:rPr>
        <w:t>（平均接地）已被用作默认值；</w:t>
      </w:r>
    </w:p>
    <w:p w14:paraId="440A0CAD" w14:textId="7000539F" w:rsidR="00BF4C73" w:rsidRPr="006E065E" w:rsidRDefault="00BF4C73" w:rsidP="00BF4C73">
      <w:pPr>
        <w:pStyle w:val="enumlev1"/>
        <w:rPr>
          <w:lang w:eastAsia="zh-CN"/>
        </w:rPr>
      </w:pPr>
      <w:r w:rsidRPr="006E065E">
        <w:rPr>
          <w:lang w:eastAsia="zh-CN"/>
        </w:rPr>
        <w:t>–</w:t>
      </w:r>
      <w:r w:rsidRPr="006E065E">
        <w:rPr>
          <w:lang w:eastAsia="zh-CN"/>
        </w:rPr>
        <w:tab/>
      </w:r>
      <w:r w:rsidRPr="006E065E">
        <w:rPr>
          <w:rFonts w:hint="eastAsia"/>
          <w:lang w:eastAsia="zh-CN"/>
        </w:rPr>
        <w:t>天线单元是细直导线；</w:t>
      </w:r>
    </w:p>
    <w:p w14:paraId="308136A4" w14:textId="3DDF5D47" w:rsidR="00BF4C73" w:rsidRPr="006E065E" w:rsidRDefault="00BF4C73" w:rsidP="00BF4C73">
      <w:pPr>
        <w:pStyle w:val="enumlev1"/>
        <w:rPr>
          <w:lang w:eastAsia="zh-CN"/>
        </w:rPr>
      </w:pPr>
      <w:r w:rsidRPr="006E065E">
        <w:rPr>
          <w:lang w:eastAsia="zh-CN"/>
        </w:rPr>
        <w:t>–</w:t>
      </w:r>
      <w:r w:rsidRPr="006E065E">
        <w:rPr>
          <w:lang w:eastAsia="zh-CN"/>
        </w:rPr>
        <w:tab/>
      </w:r>
      <w:r w:rsidRPr="006E065E">
        <w:rPr>
          <w:rFonts w:hint="eastAsia"/>
          <w:lang w:eastAsia="zh-CN"/>
        </w:rPr>
        <w:t>辐射单元中的电流呈正弦分布。</w:t>
      </w:r>
    </w:p>
    <w:p w14:paraId="2D235EC4" w14:textId="2C66C403" w:rsidR="008B5478" w:rsidRPr="006E065E" w:rsidRDefault="008B5478" w:rsidP="007610C8">
      <w:pPr>
        <w:pStyle w:val="Heading2"/>
        <w:pageBreakBefore/>
        <w:rPr>
          <w:lang w:eastAsia="zh-CN"/>
        </w:rPr>
      </w:pPr>
      <w:bookmarkStart w:id="48" w:name="_Toc232149843"/>
      <w:r w:rsidRPr="006E065E">
        <w:rPr>
          <w:lang w:eastAsia="zh-CN"/>
        </w:rPr>
        <w:lastRenderedPageBreak/>
        <w:t>3.2</w:t>
      </w:r>
      <w:r w:rsidRPr="006E065E">
        <w:rPr>
          <w:lang w:eastAsia="zh-CN"/>
        </w:rPr>
        <w:tab/>
      </w:r>
      <w:r w:rsidR="00A23366" w:rsidRPr="006E065E">
        <w:rPr>
          <w:rFonts w:hint="eastAsia"/>
          <w:lang w:eastAsia="zh-CN"/>
        </w:rPr>
        <w:t>辐射方向图</w:t>
      </w:r>
      <w:bookmarkEnd w:id="48"/>
    </w:p>
    <w:p w14:paraId="40F76197" w14:textId="1EB6DD4D" w:rsidR="008B5478" w:rsidRPr="006E065E" w:rsidRDefault="00380165" w:rsidP="00FE0A0C">
      <w:pPr>
        <w:ind w:firstLineChars="200" w:firstLine="480"/>
        <w:rPr>
          <w:lang w:eastAsia="zh-CN"/>
        </w:rPr>
      </w:pPr>
      <w:r w:rsidRPr="006E065E">
        <w:rPr>
          <w:lang w:eastAsia="zh-CN"/>
        </w:rPr>
        <w:t>在图</w:t>
      </w:r>
      <w:r w:rsidRPr="006E065E">
        <w:rPr>
          <w:lang w:eastAsia="zh-CN"/>
        </w:rPr>
        <w:t>1</w:t>
      </w:r>
      <w:r w:rsidRPr="006E065E">
        <w:rPr>
          <w:lang w:eastAsia="zh-CN"/>
        </w:rPr>
        <w:t>的参考坐标系中，归一化辐射</w:t>
      </w:r>
      <w:r w:rsidRPr="006E065E">
        <w:rPr>
          <w:rFonts w:hint="eastAsia"/>
          <w:lang w:eastAsia="zh-CN"/>
        </w:rPr>
        <w:t>方向图</w:t>
      </w:r>
      <w:r w:rsidRPr="006E065E">
        <w:rPr>
          <w:lang w:eastAsia="zh-CN"/>
        </w:rPr>
        <w:t>函数由以下表达式给出</w:t>
      </w:r>
      <w:r w:rsidRPr="006E065E">
        <w:rPr>
          <w:rFonts w:hint="eastAsia"/>
          <w:lang w:eastAsia="zh-CN"/>
        </w:rPr>
        <w:t>：</w:t>
      </w:r>
    </w:p>
    <w:p w14:paraId="6820140B" w14:textId="766FE10A" w:rsidR="000264B1" w:rsidRPr="006E065E" w:rsidRDefault="00BB7905" w:rsidP="00B0498A">
      <w:pPr>
        <w:pStyle w:val="Equation"/>
      </w:pPr>
      <w:r w:rsidRPr="006E065E">
        <w:rPr>
          <w:lang w:eastAsia="zh-CN"/>
        </w:rPr>
        <w:tab/>
      </w:r>
      <w:r w:rsidR="008B5478" w:rsidRPr="006E065E">
        <w:rPr>
          <w:lang w:eastAsia="zh-CN"/>
        </w:rPr>
        <w:tab/>
      </w:r>
      <m:oMath>
        <m:r>
          <w:rPr>
            <w:rFonts w:ascii="Cambria Math" w:hAnsi="Cambria Math"/>
          </w:rPr>
          <m:t>F</m:t>
        </m:r>
        <m:d>
          <m:dPr>
            <m:ctrlPr>
              <w:rPr>
                <w:rFonts w:ascii="Cambria Math" w:hAnsi="Cambria Math"/>
                <w:i/>
              </w:rPr>
            </m:ctrlPr>
          </m:dPr>
          <m:e>
            <m:r>
              <m:rPr>
                <m:sty m:val="p"/>
              </m:rPr>
              <w:rPr>
                <w:rFonts w:ascii="Cambria Math" w:hAnsi="Cambria Math"/>
              </w:rPr>
              <m:t>θ, φ</m:t>
            </m:r>
          </m:e>
        </m:d>
        <m:r>
          <w:rPr>
            <w:rFonts w:ascii="Cambria Math" w:hAnsi="Cambria Math"/>
          </w:rPr>
          <m:t>=K</m:t>
        </m:r>
        <m:d>
          <m:dPr>
            <m:begChr m:val="|"/>
            <m:endChr m:val="|"/>
            <m:ctrlPr>
              <w:rPr>
                <w:rFonts w:ascii="Cambria Math" w:hAnsi="Cambria Math"/>
                <w:i/>
              </w:rPr>
            </m:ctrlPr>
          </m:dPr>
          <m:e>
            <m:r>
              <w:rPr>
                <w:rFonts w:ascii="Cambria Math" w:hAnsi="Cambria Math"/>
              </w:rPr>
              <m:t>E</m:t>
            </m:r>
            <m:d>
              <m:dPr>
                <m:ctrlPr>
                  <w:rPr>
                    <w:rFonts w:ascii="Cambria Math" w:hAnsi="Cambria Math"/>
                    <w:i/>
                  </w:rPr>
                </m:ctrlPr>
              </m:dPr>
              <m:e>
                <m:r>
                  <m:rPr>
                    <m:sty m:val="p"/>
                  </m:rPr>
                  <w:rPr>
                    <w:rFonts w:ascii="Cambria Math" w:hAnsi="Cambria Math"/>
                  </w:rPr>
                  <m:t>θ, φ</m:t>
                </m:r>
              </m:e>
            </m:d>
          </m:e>
        </m:d>
        <m:r>
          <w:rPr>
            <w:rFonts w:ascii="Cambria Math" w:hAnsi="Cambria Math"/>
          </w:rPr>
          <m:t>=K</m:t>
        </m:r>
        <m:d>
          <m:dPr>
            <m:begChr m:val="|"/>
            <m:endChr m:val="|"/>
            <m:ctrlPr>
              <w:rPr>
                <w:rFonts w:ascii="Cambria Math" w:hAnsi="Cambria Math"/>
                <w:i/>
              </w:rPr>
            </m:ctrlPr>
          </m:dPr>
          <m:e>
            <m:r>
              <w:rPr>
                <w:rFonts w:ascii="Cambria Math" w:hAnsi="Cambria Math"/>
              </w:rPr>
              <m:t>f</m:t>
            </m:r>
            <m:d>
              <m:dPr>
                <m:ctrlPr>
                  <w:rPr>
                    <w:rFonts w:ascii="Cambria Math" w:hAnsi="Cambria Math"/>
                    <w:i/>
                  </w:rPr>
                </m:ctrlPr>
              </m:dPr>
              <m:e>
                <m:r>
                  <m:rPr>
                    <m:sty m:val="p"/>
                  </m:rPr>
                  <w:rPr>
                    <w:rFonts w:ascii="Cambria Math" w:hAnsi="Cambria Math"/>
                  </w:rPr>
                  <m:t>θ, φ</m:t>
                </m:r>
              </m:e>
            </m:d>
          </m:e>
        </m:d>
        <m:r>
          <w:rPr>
            <w:rFonts w:ascii="Cambria Math" w:hAnsi="Cambria Math"/>
          </w:rPr>
          <m:t>∙</m:t>
        </m:r>
        <m:d>
          <m:dPr>
            <m:begChr m:val="|"/>
            <m:endChr m:val="|"/>
            <m:ctrlPr>
              <w:rPr>
                <w:rFonts w:ascii="Cambria Math" w:hAnsi="Cambria Math"/>
                <w:i/>
              </w:rPr>
            </m:ctrlPr>
          </m:dPr>
          <m:e>
            <m:r>
              <w:rPr>
                <w:rFonts w:ascii="Cambria Math" w:hAnsi="Cambria Math"/>
              </w:rPr>
              <m:t>S</m:t>
            </m:r>
          </m:e>
        </m:d>
      </m:oMath>
    </w:p>
    <w:p w14:paraId="3EC85BCB" w14:textId="027A0E87" w:rsidR="008B5478" w:rsidRPr="006E065E" w:rsidRDefault="00A42315" w:rsidP="00AE30DD">
      <w:pPr>
        <w:ind w:firstLineChars="200" w:firstLine="480"/>
        <w:rPr>
          <w:lang w:eastAsia="zh-CN"/>
        </w:rPr>
      </w:pPr>
      <w:r w:rsidRPr="006E065E">
        <w:rPr>
          <w:lang w:eastAsia="zh-CN"/>
        </w:rPr>
        <w:t>其中：</w:t>
      </w:r>
    </w:p>
    <w:p w14:paraId="277655C9" w14:textId="01232394" w:rsidR="008B5478" w:rsidRPr="006E065E" w:rsidRDefault="008B5478" w:rsidP="00B0498A">
      <w:pPr>
        <w:pStyle w:val="Equationlegend"/>
        <w:rPr>
          <w:lang w:val="en-GB" w:eastAsia="zh-CN"/>
        </w:rPr>
      </w:pPr>
      <w:bookmarkStart w:id="49" w:name="OLE_LINK136"/>
      <w:r w:rsidRPr="006E065E">
        <w:rPr>
          <w:lang w:val="en-GB" w:eastAsia="zh-CN"/>
        </w:rPr>
        <w:tab/>
      </w:r>
      <w:proofErr w:type="gramStart"/>
      <w:r w:rsidRPr="006E065E">
        <w:rPr>
          <w:i/>
          <w:lang w:val="en-GB" w:eastAsia="zh-CN"/>
        </w:rPr>
        <w:t>K</w:t>
      </w:r>
      <w:r w:rsidRPr="006E065E">
        <w:rPr>
          <w:sz w:val="12"/>
          <w:lang w:val="en-GB" w:eastAsia="zh-CN"/>
        </w:rPr>
        <w:t xml:space="preserve"> </w:t>
      </w:r>
      <w:r w:rsidRPr="006E065E">
        <w:rPr>
          <w:lang w:val="en-GB" w:eastAsia="zh-CN"/>
        </w:rPr>
        <w:t>:</w:t>
      </w:r>
      <w:proofErr w:type="gramEnd"/>
      <w:r w:rsidRPr="006E065E">
        <w:rPr>
          <w:lang w:val="en-GB" w:eastAsia="zh-CN"/>
        </w:rPr>
        <w:tab/>
      </w:r>
      <w:bookmarkStart w:id="50" w:name="OLE_LINK168"/>
      <w:r w:rsidR="0052652C" w:rsidRPr="006E065E">
        <w:rPr>
          <w:rFonts w:eastAsia="SimSun" w:hint="eastAsia"/>
          <w:lang w:val="en-GB" w:eastAsia="zh-CN"/>
        </w:rPr>
        <w:t>用于设定</w:t>
      </w:r>
      <w:r w:rsidR="0052652C" w:rsidRPr="006E065E">
        <w:rPr>
          <w:rFonts w:ascii="Symbol" w:hAnsi="Symbol"/>
          <w:lang w:eastAsia="zh-CN"/>
        </w:rPr>
        <w:t>|</w:t>
      </w:r>
      <w:proofErr w:type="gramStart"/>
      <w:r w:rsidR="0052652C" w:rsidRPr="006E065E">
        <w:rPr>
          <w:i/>
          <w:lang w:eastAsia="zh-CN"/>
        </w:rPr>
        <w:t>F</w:t>
      </w:r>
      <w:r w:rsidR="0052652C" w:rsidRPr="006E065E">
        <w:rPr>
          <w:lang w:eastAsia="zh-CN"/>
        </w:rPr>
        <w:t>(</w:t>
      </w:r>
      <w:proofErr w:type="gramEnd"/>
      <w:r w:rsidR="0052652C" w:rsidRPr="006E065E">
        <w:rPr>
          <w:rFonts w:ascii="Symbol" w:hAnsi="Symbol"/>
          <w:lang w:eastAsia="zh-CN"/>
        </w:rPr>
        <w:t>q</w:t>
      </w:r>
      <w:r w:rsidR="0052652C" w:rsidRPr="006E065E">
        <w:rPr>
          <w:lang w:eastAsia="zh-CN"/>
        </w:rPr>
        <w:t xml:space="preserve">, </w:t>
      </w:r>
      <w:r w:rsidR="0052652C" w:rsidRPr="006E065E">
        <w:rPr>
          <w:rFonts w:ascii="Symbol" w:hAnsi="Symbol"/>
          <w:lang w:eastAsia="zh-CN"/>
        </w:rPr>
        <w:t>j</w:t>
      </w:r>
      <w:r w:rsidR="0052652C" w:rsidRPr="006E065E">
        <w:rPr>
          <w:lang w:eastAsia="zh-CN"/>
        </w:rPr>
        <w:t>)</w:t>
      </w:r>
      <w:r w:rsidR="0052652C" w:rsidRPr="006E065E">
        <w:rPr>
          <w:rFonts w:ascii="Symbol" w:hAnsi="Symbol"/>
          <w:lang w:eastAsia="zh-CN"/>
        </w:rPr>
        <w:t>|</w:t>
      </w:r>
      <w:r w:rsidR="0052652C" w:rsidRPr="006E065E">
        <w:rPr>
          <w:lang w:eastAsia="zh-CN"/>
        </w:rPr>
        <w:t xml:space="preserve"> </w:t>
      </w:r>
      <w:r w:rsidR="0052652C" w:rsidRPr="006E065E">
        <w:rPr>
          <w:i/>
          <w:position w:val="-4"/>
          <w:sz w:val="20"/>
          <w:lang w:eastAsia="zh-CN"/>
        </w:rPr>
        <w:t>max</w:t>
      </w:r>
      <w:r w:rsidR="0052652C" w:rsidRPr="006E065E">
        <w:rPr>
          <w:i/>
          <w:lang w:eastAsia="zh-CN"/>
        </w:rPr>
        <w:t xml:space="preserve"> </w:t>
      </w:r>
      <w:r w:rsidR="0052652C" w:rsidRPr="006E065E">
        <w:rPr>
          <w:rFonts w:ascii="Symbol" w:hAnsi="Symbol"/>
          <w:lang w:eastAsia="zh-CN"/>
        </w:rPr>
        <w:t>=</w:t>
      </w:r>
      <w:r w:rsidR="0052652C" w:rsidRPr="006E065E">
        <w:rPr>
          <w:lang w:eastAsia="zh-CN"/>
        </w:rPr>
        <w:t xml:space="preserve"> 1</w:t>
      </w:r>
      <w:r w:rsidR="0052652C" w:rsidRPr="006E065E">
        <w:rPr>
          <w:rFonts w:eastAsia="SimSun" w:hint="eastAsia"/>
          <w:lang w:val="en-GB" w:eastAsia="zh-CN"/>
        </w:rPr>
        <w:t>的归一化因子，即</w:t>
      </w:r>
      <w:r w:rsidR="0052652C" w:rsidRPr="006E065E">
        <w:rPr>
          <w:rFonts w:eastAsia="SimSun"/>
          <w:lang w:val="en-GB" w:eastAsia="zh-CN"/>
        </w:rPr>
        <w:t>0</w:t>
      </w:r>
      <w:r w:rsidR="0052652C" w:rsidRPr="006E065E">
        <w:rPr>
          <w:rFonts w:eastAsia="SimSun" w:hint="eastAsia"/>
          <w:lang w:val="en-GB" w:eastAsia="zh-CN"/>
        </w:rPr>
        <w:t xml:space="preserve"> dB</w:t>
      </w:r>
      <w:bookmarkEnd w:id="50"/>
    </w:p>
    <w:p w14:paraId="01C5CE19" w14:textId="31B32517" w:rsidR="008B5478" w:rsidRPr="006E065E" w:rsidRDefault="008B5478" w:rsidP="00B0498A">
      <w:pPr>
        <w:pStyle w:val="Equationlegend"/>
        <w:rPr>
          <w:lang w:val="en-GB" w:eastAsia="zh-CN"/>
        </w:rPr>
      </w:pPr>
      <w:r w:rsidRPr="006E065E">
        <w:rPr>
          <w:lang w:val="en-GB" w:eastAsia="zh-CN"/>
        </w:rPr>
        <w:tab/>
      </w:r>
      <w:r w:rsidRPr="006E065E">
        <w:rPr>
          <w:i/>
          <w:lang w:val="en-GB" w:eastAsia="zh-CN"/>
        </w:rPr>
        <w:t>E</w:t>
      </w:r>
      <w:r w:rsidRPr="006E065E">
        <w:rPr>
          <w:i/>
          <w:sz w:val="8"/>
          <w:lang w:val="en-GB" w:eastAsia="zh-CN"/>
        </w:rPr>
        <w:t xml:space="preserve"> </w:t>
      </w:r>
      <w:r w:rsidRPr="006E065E">
        <w:rPr>
          <w:lang w:val="en-GB" w:eastAsia="zh-CN"/>
        </w:rPr>
        <w:t>(</w:t>
      </w:r>
      <w:r w:rsidRPr="006E065E">
        <w:rPr>
          <w:rFonts w:ascii="Symbol" w:hAnsi="Symbol"/>
          <w:lang w:val="en-GB" w:eastAsia="zh-CN"/>
        </w:rPr>
        <w:t></w:t>
      </w:r>
      <w:r w:rsidRPr="006E065E">
        <w:rPr>
          <w:lang w:val="en-GB" w:eastAsia="zh-CN"/>
        </w:rPr>
        <w:t xml:space="preserve">, </w:t>
      </w:r>
      <w:r w:rsidRPr="006E065E">
        <w:rPr>
          <w:rFonts w:ascii="Symbol" w:hAnsi="Symbol"/>
          <w:lang w:val="en-GB" w:eastAsia="zh-CN"/>
        </w:rPr>
        <w:t></w:t>
      </w:r>
      <w:proofErr w:type="gramStart"/>
      <w:r w:rsidRPr="006E065E">
        <w:rPr>
          <w:lang w:val="en-GB" w:eastAsia="zh-CN"/>
        </w:rPr>
        <w:t>)</w:t>
      </w:r>
      <w:r w:rsidRPr="006E065E">
        <w:rPr>
          <w:sz w:val="12"/>
          <w:lang w:val="en-GB" w:eastAsia="zh-CN"/>
        </w:rPr>
        <w:t xml:space="preserve"> </w:t>
      </w:r>
      <w:r w:rsidRPr="006E065E">
        <w:rPr>
          <w:lang w:val="en-GB" w:eastAsia="zh-CN"/>
        </w:rPr>
        <w:t>:</w:t>
      </w:r>
      <w:proofErr w:type="gramEnd"/>
      <w:r w:rsidRPr="006E065E">
        <w:rPr>
          <w:i/>
          <w:lang w:val="en-GB" w:eastAsia="zh-CN"/>
        </w:rPr>
        <w:tab/>
      </w:r>
      <w:r w:rsidR="0052652C" w:rsidRPr="006E065E">
        <w:rPr>
          <w:rFonts w:eastAsia="SimSun" w:hint="eastAsia"/>
          <w:lang w:eastAsia="zh-CN"/>
        </w:rPr>
        <w:t>由阵列贡献的总电场</w:t>
      </w:r>
    </w:p>
    <w:p w14:paraId="1C8052E6" w14:textId="04EB0167" w:rsidR="008B5478" w:rsidRPr="006E065E" w:rsidRDefault="008B5478" w:rsidP="00B0498A">
      <w:pPr>
        <w:pStyle w:val="Equationlegend"/>
        <w:rPr>
          <w:lang w:val="en-GB" w:eastAsia="zh-CN"/>
        </w:rPr>
      </w:pPr>
      <w:r w:rsidRPr="006E065E">
        <w:rPr>
          <w:lang w:val="en-GB" w:eastAsia="zh-CN"/>
        </w:rPr>
        <w:tab/>
      </w:r>
      <w:r w:rsidRPr="006E065E">
        <w:rPr>
          <w:i/>
          <w:lang w:val="en-GB" w:eastAsia="zh-CN"/>
        </w:rPr>
        <w:t xml:space="preserve">f </w:t>
      </w:r>
      <w:r w:rsidRPr="006E065E">
        <w:rPr>
          <w:lang w:val="en-GB" w:eastAsia="zh-CN"/>
        </w:rPr>
        <w:t>(</w:t>
      </w:r>
      <w:r w:rsidRPr="006E065E">
        <w:rPr>
          <w:rFonts w:ascii="Symbol" w:hAnsi="Symbol"/>
          <w:lang w:val="en-GB" w:eastAsia="zh-CN"/>
        </w:rPr>
        <w:t></w:t>
      </w:r>
      <w:r w:rsidRPr="006E065E">
        <w:rPr>
          <w:lang w:val="en-GB" w:eastAsia="zh-CN"/>
        </w:rPr>
        <w:t xml:space="preserve">, </w:t>
      </w:r>
      <w:r w:rsidRPr="006E065E">
        <w:rPr>
          <w:rFonts w:ascii="Symbol" w:hAnsi="Symbol"/>
          <w:lang w:val="en-GB" w:eastAsia="zh-CN"/>
        </w:rPr>
        <w:t></w:t>
      </w:r>
      <w:proofErr w:type="gramStart"/>
      <w:r w:rsidRPr="006E065E">
        <w:rPr>
          <w:lang w:val="en-GB" w:eastAsia="zh-CN"/>
        </w:rPr>
        <w:t>) :</w:t>
      </w:r>
      <w:proofErr w:type="gramEnd"/>
      <w:r w:rsidRPr="006E065E">
        <w:rPr>
          <w:lang w:val="en-GB" w:eastAsia="zh-CN"/>
        </w:rPr>
        <w:tab/>
      </w:r>
      <w:r w:rsidR="0052652C" w:rsidRPr="006E065E">
        <w:rPr>
          <w:rFonts w:eastAsia="SimSun" w:hint="eastAsia"/>
          <w:lang w:val="en-GB" w:eastAsia="zh-CN"/>
        </w:rPr>
        <w:t>单元方向图函数</w:t>
      </w:r>
    </w:p>
    <w:p w14:paraId="01F915C8" w14:textId="63575EAC" w:rsidR="008B5478" w:rsidRPr="006E065E" w:rsidRDefault="008B5478" w:rsidP="00B0498A">
      <w:pPr>
        <w:pStyle w:val="Equationlegend"/>
        <w:rPr>
          <w:lang w:val="en-GB" w:eastAsia="zh-CN"/>
        </w:rPr>
      </w:pPr>
      <w:r w:rsidRPr="006E065E">
        <w:rPr>
          <w:lang w:val="en-GB" w:eastAsia="zh-CN"/>
        </w:rPr>
        <w:tab/>
      </w:r>
      <w:proofErr w:type="gramStart"/>
      <w:r w:rsidRPr="006E065E">
        <w:rPr>
          <w:i/>
          <w:lang w:val="en-GB" w:eastAsia="zh-CN"/>
        </w:rPr>
        <w:t>S</w:t>
      </w:r>
      <w:r w:rsidRPr="006E065E">
        <w:rPr>
          <w:sz w:val="12"/>
          <w:lang w:val="en-GB" w:eastAsia="zh-CN"/>
        </w:rPr>
        <w:t xml:space="preserve"> </w:t>
      </w:r>
      <w:r w:rsidRPr="006E065E">
        <w:rPr>
          <w:lang w:val="en-GB" w:eastAsia="zh-CN"/>
        </w:rPr>
        <w:t>:</w:t>
      </w:r>
      <w:proofErr w:type="gramEnd"/>
      <w:r w:rsidRPr="006E065E">
        <w:rPr>
          <w:lang w:val="en-GB" w:eastAsia="zh-CN"/>
        </w:rPr>
        <w:tab/>
      </w:r>
      <w:r w:rsidR="0052652C" w:rsidRPr="006E065E">
        <w:rPr>
          <w:rFonts w:eastAsia="SimSun" w:hint="eastAsia"/>
          <w:lang w:val="en-GB" w:eastAsia="zh-CN"/>
        </w:rPr>
        <w:t>取决于单元空间分布的阵列因子。</w:t>
      </w:r>
    </w:p>
    <w:bookmarkEnd w:id="49"/>
    <w:p w14:paraId="5C54269E" w14:textId="34DC0018" w:rsidR="00380165" w:rsidRPr="006E065E" w:rsidRDefault="00380165" w:rsidP="00FE0A0C">
      <w:pPr>
        <w:ind w:firstLineChars="200" w:firstLine="480"/>
        <w:rPr>
          <w:lang w:eastAsia="zh-CN"/>
        </w:rPr>
      </w:pPr>
      <w:r w:rsidRPr="006E065E">
        <w:rPr>
          <w:lang w:eastAsia="zh-CN"/>
        </w:rPr>
        <w:t>用球坐标系中的分量</w:t>
      </w:r>
      <w:r w:rsidRPr="006E065E">
        <w:rPr>
          <w:rFonts w:hint="eastAsia"/>
          <w:lang w:eastAsia="zh-CN"/>
        </w:rPr>
        <w:t>来</w:t>
      </w:r>
      <w:proofErr w:type="gramStart"/>
      <w:r w:rsidRPr="006E065E">
        <w:rPr>
          <w:lang w:eastAsia="zh-CN"/>
        </w:rPr>
        <w:t>表示总</w:t>
      </w:r>
      <w:proofErr w:type="gramEnd"/>
      <w:r w:rsidRPr="006E065E">
        <w:rPr>
          <w:rFonts w:hint="eastAsia"/>
          <w:lang w:eastAsia="zh-CN"/>
        </w:rPr>
        <w:t>电场</w:t>
      </w:r>
      <w:r w:rsidRPr="006E065E">
        <w:rPr>
          <w:lang w:eastAsia="zh-CN"/>
        </w:rPr>
        <w:t>，给出</w:t>
      </w:r>
      <w:r w:rsidRPr="006E065E">
        <w:rPr>
          <w:rFonts w:hint="eastAsia"/>
          <w:lang w:eastAsia="zh-CN"/>
        </w:rPr>
        <w:t>：</w:t>
      </w:r>
    </w:p>
    <w:p w14:paraId="55425EC9" w14:textId="6B615E02" w:rsidR="00C000EB" w:rsidRPr="006E065E" w:rsidRDefault="00330B54" w:rsidP="00E47369">
      <w:pPr>
        <w:tabs>
          <w:tab w:val="clear" w:pos="1191"/>
          <w:tab w:val="clear" w:pos="1588"/>
          <w:tab w:val="clear" w:pos="1985"/>
          <w:tab w:val="center" w:pos="4820"/>
          <w:tab w:val="right" w:pos="9639"/>
        </w:tabs>
        <w:spacing w:after="120"/>
      </w:pPr>
      <w:r w:rsidRPr="006E065E">
        <w:rPr>
          <w:lang w:eastAsia="zh-CN"/>
        </w:rPr>
        <w:tab/>
      </w:r>
      <w:r w:rsidR="00C000EB" w:rsidRPr="006E065E">
        <w:rPr>
          <w:lang w:eastAsia="zh-CN"/>
        </w:rPr>
        <w:tab/>
      </w:r>
      <m:oMath>
        <m:d>
          <m:dPr>
            <m:begChr m:val="|"/>
            <m:endChr m:val="|"/>
            <m:ctrlPr>
              <w:rPr>
                <w:rFonts w:ascii="Cambria Math" w:hAnsi="Cambria Math"/>
                <w:i/>
              </w:rPr>
            </m:ctrlPr>
          </m:dPr>
          <m:e>
            <m:r>
              <w:rPr>
                <w:rFonts w:ascii="Cambria Math" w:hAnsi="Cambria Math"/>
              </w:rPr>
              <m:t>E</m:t>
            </m:r>
            <m:d>
              <m:dPr>
                <m:ctrlPr>
                  <w:rPr>
                    <w:rFonts w:ascii="Cambria Math" w:hAnsi="Cambria Math"/>
                    <w:i/>
                  </w:rPr>
                </m:ctrlPr>
              </m:dPr>
              <m:e>
                <m:r>
                  <m:rPr>
                    <m:sty m:val="p"/>
                  </m:rPr>
                  <w:rPr>
                    <w:rFonts w:ascii="Cambria Math" w:hAnsi="Cambria Math"/>
                  </w:rPr>
                  <m:t>θ, φ</m:t>
                </m:r>
              </m:e>
            </m:d>
          </m:e>
        </m:d>
        <m:r>
          <w:rPr>
            <w:rFonts w:ascii="Cambria Math" w:hAnsi="Cambria Math"/>
          </w:rPr>
          <m:t>=</m:t>
        </m:r>
        <m:sSup>
          <m:sSupPr>
            <m:ctrlPr>
              <w:rPr>
                <w:rFonts w:ascii="Cambria Math" w:hAnsi="Cambria Math"/>
                <w:i/>
              </w:rPr>
            </m:ctrlPr>
          </m:sSupPr>
          <m:e>
            <m:d>
              <m:dPr>
                <m:begChr m:val="["/>
                <m:endChr m:val="]"/>
                <m:ctrlPr>
                  <w:rPr>
                    <w:rFonts w:ascii="Cambria Math" w:hAnsi="Cambria Math"/>
                    <w:i/>
                  </w:rPr>
                </m:ctrlPr>
              </m:dPr>
              <m:e>
                <m:sSup>
                  <m:sSupPr>
                    <m:ctrlPr>
                      <w:rPr>
                        <w:rFonts w:ascii="Cambria Math" w:hAnsi="Cambria Math"/>
                        <w:i/>
                      </w:rPr>
                    </m:ctrlPr>
                  </m:sSupPr>
                  <m:e>
                    <m:d>
                      <m:dPr>
                        <m:begChr m:val="|"/>
                        <m:endChr m:val="|"/>
                        <m:ctrlPr>
                          <w:rPr>
                            <w:rFonts w:ascii="Cambria Math" w:hAnsi="Cambria Math"/>
                            <w:i/>
                          </w:rPr>
                        </m:ctrlPr>
                      </m:dPr>
                      <m:e>
                        <m:sSub>
                          <m:sSubPr>
                            <m:ctrlPr>
                              <w:rPr>
                                <w:rFonts w:ascii="Cambria Math" w:hAnsi="Cambria Math"/>
                                <w:i/>
                              </w:rPr>
                            </m:ctrlPr>
                          </m:sSubPr>
                          <m:e>
                            <m:r>
                              <w:rPr>
                                <w:rFonts w:ascii="Cambria Math" w:hAnsi="Cambria Math"/>
                              </w:rPr>
                              <m:t>E</m:t>
                            </m:r>
                          </m:e>
                          <m:sub>
                            <m:r>
                              <m:rPr>
                                <m:sty m:val="p"/>
                              </m:rPr>
                              <w:rPr>
                                <w:rFonts w:ascii="Cambria Math" w:hAnsi="Cambria Math"/>
                              </w:rPr>
                              <m:t>θ</m:t>
                            </m:r>
                          </m:sub>
                        </m:sSub>
                        <m:d>
                          <m:dPr>
                            <m:ctrlPr>
                              <w:rPr>
                                <w:rFonts w:ascii="Cambria Math" w:hAnsi="Cambria Math"/>
                                <w:i/>
                              </w:rPr>
                            </m:ctrlPr>
                          </m:dPr>
                          <m:e>
                            <m:r>
                              <m:rPr>
                                <m:sty m:val="p"/>
                              </m:rPr>
                              <w:rPr>
                                <w:rFonts w:ascii="Cambria Math" w:hAnsi="Cambria Math"/>
                              </w:rPr>
                              <m:t>θ, φ</m:t>
                            </m:r>
                          </m:e>
                        </m:d>
                      </m:e>
                    </m:d>
                  </m:e>
                  <m:sup>
                    <m:r>
                      <w:rPr>
                        <w:rFonts w:ascii="Cambria Math" w:hAnsi="Cambria Math"/>
                      </w:rPr>
                      <m:t>2</m:t>
                    </m:r>
                  </m:sup>
                </m:sSup>
                <m:r>
                  <w:rPr>
                    <w:rFonts w:ascii="Cambria Math" w:hAnsi="Cambria Math"/>
                  </w:rPr>
                  <m:t>+</m:t>
                </m:r>
                <m:sSup>
                  <m:sSupPr>
                    <m:ctrlPr>
                      <w:rPr>
                        <w:rFonts w:ascii="Cambria Math" w:hAnsi="Cambria Math"/>
                        <w:i/>
                      </w:rPr>
                    </m:ctrlPr>
                  </m:sSupPr>
                  <m:e>
                    <m:d>
                      <m:dPr>
                        <m:begChr m:val="|"/>
                        <m:endChr m:val="|"/>
                        <m:ctrlPr>
                          <w:rPr>
                            <w:rFonts w:ascii="Cambria Math" w:hAnsi="Cambria Math"/>
                            <w:i/>
                          </w:rPr>
                        </m:ctrlPr>
                      </m:dPr>
                      <m:e>
                        <m:sSub>
                          <m:sSubPr>
                            <m:ctrlPr>
                              <w:rPr>
                                <w:rFonts w:ascii="Cambria Math" w:hAnsi="Cambria Math"/>
                                <w:i/>
                              </w:rPr>
                            </m:ctrlPr>
                          </m:sSubPr>
                          <m:e>
                            <m:r>
                              <w:rPr>
                                <w:rFonts w:ascii="Cambria Math" w:hAnsi="Cambria Math"/>
                              </w:rPr>
                              <m:t>E</m:t>
                            </m:r>
                          </m:e>
                          <m:sub>
                            <m:r>
                              <m:rPr>
                                <m:sty m:val="p"/>
                              </m:rPr>
                              <w:rPr>
                                <w:rFonts w:ascii="Cambria Math" w:hAnsi="Cambria Math"/>
                              </w:rPr>
                              <m:t>φ</m:t>
                            </m:r>
                          </m:sub>
                        </m:sSub>
                        <m:d>
                          <m:dPr>
                            <m:ctrlPr>
                              <w:rPr>
                                <w:rFonts w:ascii="Cambria Math" w:hAnsi="Cambria Math"/>
                                <w:i/>
                              </w:rPr>
                            </m:ctrlPr>
                          </m:dPr>
                          <m:e>
                            <m:r>
                              <m:rPr>
                                <m:sty m:val="p"/>
                              </m:rPr>
                              <w:rPr>
                                <w:rFonts w:ascii="Cambria Math" w:hAnsi="Cambria Math"/>
                              </w:rPr>
                              <m:t>θ, φ</m:t>
                            </m:r>
                          </m:e>
                        </m:d>
                      </m:e>
                    </m:d>
                  </m:e>
                  <m:sup>
                    <m:r>
                      <w:rPr>
                        <w:rFonts w:ascii="Cambria Math" w:hAnsi="Cambria Math"/>
                      </w:rPr>
                      <m:t>2</m:t>
                    </m:r>
                  </m:sup>
                </m:sSup>
              </m:e>
            </m:d>
          </m:e>
          <m:sup>
            <m:f>
              <m:fPr>
                <m:type m:val="skw"/>
                <m:ctrlPr>
                  <w:rPr>
                    <w:rFonts w:ascii="Cambria Math" w:hAnsi="Cambria Math"/>
                    <w:i/>
                  </w:rPr>
                </m:ctrlPr>
              </m:fPr>
              <m:num>
                <m:r>
                  <w:rPr>
                    <w:rFonts w:ascii="Cambria Math" w:hAnsi="Cambria Math"/>
                  </w:rPr>
                  <m:t>1</m:t>
                </m:r>
              </m:num>
              <m:den>
                <m:r>
                  <w:rPr>
                    <w:rFonts w:ascii="Cambria Math" w:hAnsi="Cambria Math"/>
                  </w:rPr>
                  <m:t>2</m:t>
                </m:r>
              </m:den>
            </m:f>
          </m:sup>
        </m:sSup>
      </m:oMath>
    </w:p>
    <w:p w14:paraId="149637B8" w14:textId="62F6EAE0" w:rsidR="00A3390D" w:rsidRPr="00844FED" w:rsidRDefault="00A3390D" w:rsidP="00844FED">
      <w:pPr>
        <w:pStyle w:val="Note"/>
        <w:spacing w:before="120"/>
        <w:rPr>
          <w:rFonts w:eastAsia="SimSun"/>
          <w:szCs w:val="22"/>
          <w:lang w:val="zh-CN" w:eastAsia="zh-CN"/>
        </w:rPr>
      </w:pPr>
      <w:r w:rsidRPr="00844FED">
        <w:rPr>
          <w:rFonts w:eastAsia="SimSun"/>
          <w:szCs w:val="22"/>
          <w:lang w:val="zh-CN" w:eastAsia="zh-CN"/>
        </w:rPr>
        <w:t>注</w:t>
      </w:r>
      <w:r w:rsidRPr="00844FED">
        <w:rPr>
          <w:rFonts w:eastAsia="SimSun"/>
          <w:szCs w:val="22"/>
          <w:lang w:val="zh-CN" w:eastAsia="zh-CN"/>
        </w:rPr>
        <w:t>1 – </w:t>
      </w:r>
      <w:r w:rsidRPr="00844FED">
        <w:rPr>
          <w:rFonts w:eastAsia="SimSun"/>
          <w:szCs w:val="22"/>
          <w:lang w:val="zh-CN" w:eastAsia="zh-CN"/>
        </w:rPr>
        <w:t>在以下章节中，根据上述公式计算</w:t>
      </w:r>
      <w:r w:rsidRPr="00844FED">
        <w:rPr>
          <w:rFonts w:eastAsia="SimSun" w:hint="eastAsia"/>
          <w:szCs w:val="22"/>
          <w:lang w:val="zh-CN" w:eastAsia="zh-CN"/>
        </w:rPr>
        <w:t>得到</w:t>
      </w:r>
      <w:r w:rsidRPr="00844FED">
        <w:rPr>
          <w:rFonts w:eastAsia="SimSun"/>
          <w:szCs w:val="22"/>
          <w:lang w:val="zh-CN" w:eastAsia="zh-CN"/>
        </w:rPr>
        <w:t>的辐射</w:t>
      </w:r>
      <w:r w:rsidRPr="00844FED">
        <w:rPr>
          <w:rFonts w:eastAsia="SimSun" w:hint="eastAsia"/>
          <w:szCs w:val="22"/>
          <w:lang w:val="zh-CN" w:eastAsia="zh-CN"/>
        </w:rPr>
        <w:t>方向图</w:t>
      </w:r>
      <w:r w:rsidRPr="00844FED">
        <w:rPr>
          <w:rFonts w:eastAsia="SimSun"/>
          <w:szCs w:val="22"/>
          <w:lang w:val="zh-CN" w:eastAsia="zh-CN"/>
        </w:rPr>
        <w:t>必须限制在本附件第</w:t>
      </w:r>
      <w:r w:rsidRPr="00844FED">
        <w:rPr>
          <w:rFonts w:eastAsia="SimSun"/>
          <w:szCs w:val="22"/>
          <w:lang w:val="zh-CN" w:eastAsia="zh-CN"/>
        </w:rPr>
        <w:t>2</w:t>
      </w:r>
      <w:r w:rsidRPr="00844FED">
        <w:rPr>
          <w:rFonts w:eastAsia="SimSun"/>
          <w:szCs w:val="22"/>
          <w:lang w:val="zh-CN" w:eastAsia="zh-CN"/>
        </w:rPr>
        <w:t>部分第</w:t>
      </w:r>
      <w:r w:rsidRPr="00844FED">
        <w:rPr>
          <w:rFonts w:eastAsia="SimSun"/>
          <w:szCs w:val="22"/>
          <w:lang w:val="zh-CN" w:eastAsia="zh-CN"/>
        </w:rPr>
        <w:t>5.3</w:t>
      </w:r>
      <w:r w:rsidRPr="00844FED">
        <w:rPr>
          <w:rFonts w:eastAsia="SimSun"/>
          <w:szCs w:val="22"/>
          <w:lang w:val="zh-CN" w:eastAsia="zh-CN"/>
        </w:rPr>
        <w:t>节中规定的最低辐射</w:t>
      </w:r>
      <w:r w:rsidRPr="00844FED">
        <w:rPr>
          <w:rFonts w:eastAsia="SimSun" w:hint="eastAsia"/>
          <w:szCs w:val="22"/>
          <w:lang w:val="zh-CN" w:eastAsia="zh-CN"/>
        </w:rPr>
        <w:t>电平</w:t>
      </w:r>
      <w:r w:rsidRPr="00844FED">
        <w:rPr>
          <w:rFonts w:eastAsia="SimSun"/>
          <w:szCs w:val="22"/>
          <w:lang w:val="zh-CN" w:eastAsia="zh-CN"/>
        </w:rPr>
        <w:t>。</w:t>
      </w:r>
    </w:p>
    <w:p w14:paraId="601C263D" w14:textId="613AD29F" w:rsidR="008B5478" w:rsidRPr="006E065E" w:rsidRDefault="008B5478" w:rsidP="00924E24">
      <w:pPr>
        <w:pStyle w:val="Heading2"/>
        <w:rPr>
          <w:lang w:eastAsia="zh-CN"/>
        </w:rPr>
      </w:pPr>
      <w:bookmarkStart w:id="51" w:name="_Toc232149844"/>
      <w:r w:rsidRPr="006E065E">
        <w:rPr>
          <w:lang w:eastAsia="zh-CN"/>
        </w:rPr>
        <w:t>3.3</w:t>
      </w:r>
      <w:r w:rsidRPr="006E065E">
        <w:rPr>
          <w:lang w:eastAsia="zh-CN"/>
        </w:rPr>
        <w:tab/>
      </w:r>
      <w:r w:rsidR="00095C50" w:rsidRPr="006E065E">
        <w:rPr>
          <w:lang w:eastAsia="zh-CN"/>
        </w:rPr>
        <w:t>方向性和增益</w:t>
      </w:r>
      <w:bookmarkEnd w:id="51"/>
    </w:p>
    <w:p w14:paraId="029885BE" w14:textId="7BD9F911" w:rsidR="00561E16" w:rsidRPr="006E065E" w:rsidRDefault="00561E16" w:rsidP="00FE0A0C">
      <w:pPr>
        <w:ind w:firstLineChars="200" w:firstLine="480"/>
        <w:rPr>
          <w:lang w:eastAsia="zh-CN"/>
        </w:rPr>
      </w:pPr>
      <w:r w:rsidRPr="006E065E">
        <w:rPr>
          <w:lang w:eastAsia="zh-CN"/>
        </w:rPr>
        <w:t>天线的方向性</w:t>
      </w:r>
      <w:r w:rsidR="003B0E6A" w:rsidRPr="006E065E">
        <w:rPr>
          <w:i/>
          <w:lang w:eastAsia="zh-CN"/>
        </w:rPr>
        <w:t>D</w:t>
      </w:r>
      <w:r w:rsidRPr="006E065E">
        <w:rPr>
          <w:lang w:eastAsia="zh-CN"/>
        </w:rPr>
        <w:t>定义为其最大辐射强度</w:t>
      </w:r>
      <w:r w:rsidR="003B0E6A" w:rsidRPr="006E065E">
        <w:rPr>
          <w:rFonts w:hint="eastAsia"/>
          <w:lang w:eastAsia="zh-CN"/>
        </w:rPr>
        <w:t>（</w:t>
      </w:r>
      <w:r w:rsidRPr="006E065E">
        <w:rPr>
          <w:lang w:eastAsia="zh-CN"/>
        </w:rPr>
        <w:t>或功率通量密度</w:t>
      </w:r>
      <w:r w:rsidR="003B0E6A" w:rsidRPr="006E065E">
        <w:rPr>
          <w:rFonts w:hint="eastAsia"/>
          <w:lang w:eastAsia="zh-CN"/>
        </w:rPr>
        <w:t>）</w:t>
      </w:r>
      <w:r w:rsidRPr="006E065E">
        <w:rPr>
          <w:lang w:eastAsia="zh-CN"/>
        </w:rPr>
        <w:t>与辐射相同总功率的</w:t>
      </w:r>
      <w:r w:rsidR="003B0E6A" w:rsidRPr="006E065E">
        <w:rPr>
          <w:rFonts w:hint="eastAsia"/>
          <w:lang w:eastAsia="zh-CN"/>
        </w:rPr>
        <w:t>全向</w:t>
      </w:r>
      <w:r w:rsidRPr="006E065E">
        <w:rPr>
          <w:lang w:eastAsia="zh-CN"/>
        </w:rPr>
        <w:t>辐射源的辐射强度之比。它可以表示为</w:t>
      </w:r>
      <w:r w:rsidRPr="006E065E">
        <w:rPr>
          <w:rFonts w:hint="eastAsia"/>
          <w:lang w:eastAsia="zh-CN"/>
        </w:rPr>
        <w:t>：</w:t>
      </w:r>
    </w:p>
    <w:p w14:paraId="7FDD074A" w14:textId="6C2C2340" w:rsidR="00BE3ADE" w:rsidRPr="006E065E" w:rsidRDefault="00BE3ADE" w:rsidP="00BE3ADE">
      <w:pPr>
        <w:pStyle w:val="Equation"/>
      </w:pPr>
      <w:r w:rsidRPr="006E065E">
        <w:rPr>
          <w:lang w:eastAsia="zh-CN"/>
        </w:rPr>
        <w:tab/>
      </w:r>
      <w:r w:rsidRPr="006E065E">
        <w:rPr>
          <w:lang w:eastAsia="zh-CN"/>
        </w:rPr>
        <w:tab/>
      </w:r>
      <m:oMath>
        <m:r>
          <w:rPr>
            <w:rFonts w:ascii="Cambria Math" w:hAnsi="Cambria Math"/>
          </w:rPr>
          <m:t>D=</m:t>
        </m:r>
        <m:f>
          <m:fPr>
            <m:ctrlPr>
              <w:rPr>
                <w:rFonts w:ascii="Cambria Math" w:hAnsi="Cambria Math"/>
                <w:i/>
              </w:rPr>
            </m:ctrlPr>
          </m:fPr>
          <m:num>
            <m:r>
              <w:rPr>
                <w:rFonts w:ascii="Cambria Math" w:hAnsi="Cambria Math"/>
              </w:rPr>
              <m:t>4</m:t>
            </m:r>
            <m:r>
              <m:rPr>
                <m:sty m:val="p"/>
              </m:rPr>
              <w:rPr>
                <w:rFonts w:ascii="Cambria Math" w:hAnsi="Cambria Math"/>
              </w:rPr>
              <m:t>π</m:t>
            </m:r>
            <m:r>
              <w:rPr>
                <w:rFonts w:ascii="Cambria Math" w:hAnsi="Cambria Math"/>
              </w:rPr>
              <m:t>∙</m:t>
            </m:r>
            <m:sSubSup>
              <m:sSubSupPr>
                <m:ctrlPr>
                  <w:rPr>
                    <w:rFonts w:ascii="Cambria Math" w:hAnsi="Cambria Math"/>
                    <w:i/>
                  </w:rPr>
                </m:ctrlPr>
              </m:sSubSupPr>
              <m:e>
                <m:d>
                  <m:dPr>
                    <m:begChr m:val="|"/>
                    <m:endChr m:val="|"/>
                    <m:ctrlPr>
                      <w:rPr>
                        <w:rFonts w:ascii="Cambria Math" w:hAnsi="Cambria Math"/>
                        <w:i/>
                      </w:rPr>
                    </m:ctrlPr>
                  </m:dPr>
                  <m:e>
                    <m:r>
                      <w:rPr>
                        <w:rFonts w:ascii="Cambria Math" w:hAnsi="Cambria Math"/>
                      </w:rPr>
                      <m:t>E</m:t>
                    </m:r>
                    <m:d>
                      <m:dPr>
                        <m:ctrlPr>
                          <w:rPr>
                            <w:rFonts w:ascii="Cambria Math" w:hAnsi="Cambria Math"/>
                            <w:i/>
                          </w:rPr>
                        </m:ctrlPr>
                      </m:dPr>
                      <m:e>
                        <m:r>
                          <m:rPr>
                            <m:sty m:val="p"/>
                          </m:rPr>
                          <w:rPr>
                            <w:rFonts w:ascii="Cambria Math" w:hAnsi="Cambria Math"/>
                          </w:rPr>
                          <m:t>θ</m:t>
                        </m:r>
                        <m:r>
                          <w:rPr>
                            <w:rFonts w:ascii="Cambria Math" w:hAnsi="Cambria Math"/>
                          </w:rPr>
                          <m:t xml:space="preserve">, </m:t>
                        </m:r>
                        <m:r>
                          <m:rPr>
                            <m:sty m:val="p"/>
                          </m:rPr>
                          <w:rPr>
                            <w:rFonts w:ascii="Cambria Math" w:hAnsi="Cambria Math"/>
                          </w:rPr>
                          <m:t>φ</m:t>
                        </m:r>
                      </m:e>
                    </m:d>
                  </m:e>
                </m:d>
              </m:e>
              <m:sub>
                <m:r>
                  <w:rPr>
                    <w:rFonts w:ascii="Cambria Math" w:hAnsi="Cambria Math"/>
                  </w:rPr>
                  <m:t>max</m:t>
                </m:r>
              </m:sub>
              <m:sup>
                <m:r>
                  <w:rPr>
                    <w:rFonts w:ascii="Cambria Math" w:hAnsi="Cambria Math"/>
                  </w:rPr>
                  <m:t>2</m:t>
                </m:r>
              </m:sup>
            </m:sSubSup>
          </m:num>
          <m:den>
            <m:sSub>
              <m:sSubPr>
                <m:ctrlPr>
                  <w:rPr>
                    <w:rFonts w:ascii="Cambria Math" w:hAnsi="Cambria Math"/>
                    <w:i/>
                  </w:rPr>
                </m:ctrlPr>
              </m:sSubPr>
              <m:e>
                <m:r>
                  <w:rPr>
                    <w:rFonts w:ascii="Cambria Math" w:hAnsi="Cambria Math"/>
                  </w:rPr>
                  <m:t>W</m:t>
                </m:r>
              </m:e>
              <m:sub>
                <m:r>
                  <w:rPr>
                    <w:rFonts w:ascii="Cambria Math" w:hAnsi="Cambria Math"/>
                  </w:rPr>
                  <m:t>0</m:t>
                </m:r>
              </m:sub>
            </m:sSub>
          </m:den>
        </m:f>
        <m:r>
          <w:rPr>
            <w:rFonts w:ascii="Cambria Math" w:hAnsi="Cambria Math"/>
          </w:rPr>
          <m:t>=</m:t>
        </m:r>
        <m:f>
          <m:fPr>
            <m:ctrlPr>
              <w:rPr>
                <w:rFonts w:ascii="Cambria Math" w:hAnsi="Cambria Math"/>
                <w:i/>
              </w:rPr>
            </m:ctrlPr>
          </m:fPr>
          <m:num>
            <m:r>
              <w:rPr>
                <w:rFonts w:ascii="Cambria Math" w:hAnsi="Cambria Math"/>
              </w:rPr>
              <m:t>4</m:t>
            </m:r>
            <m:r>
              <m:rPr>
                <m:sty m:val="p"/>
              </m:rPr>
              <w:rPr>
                <w:rFonts w:ascii="Cambria Math" w:hAnsi="Cambria Math"/>
              </w:rPr>
              <m:t>π</m:t>
            </m:r>
            <m:r>
              <w:rPr>
                <w:rFonts w:ascii="Cambria Math" w:hAnsi="Cambria Math"/>
              </w:rPr>
              <m:t>∙</m:t>
            </m:r>
            <m:sSubSup>
              <m:sSubSupPr>
                <m:ctrlPr>
                  <w:rPr>
                    <w:rFonts w:ascii="Cambria Math" w:hAnsi="Cambria Math"/>
                    <w:i/>
                  </w:rPr>
                </m:ctrlPr>
              </m:sSubSupPr>
              <m:e>
                <m:d>
                  <m:dPr>
                    <m:begChr m:val="|"/>
                    <m:endChr m:val="|"/>
                    <m:ctrlPr>
                      <w:rPr>
                        <w:rFonts w:ascii="Cambria Math" w:hAnsi="Cambria Math"/>
                        <w:i/>
                      </w:rPr>
                    </m:ctrlPr>
                  </m:dPr>
                  <m:e>
                    <m:r>
                      <w:rPr>
                        <w:rFonts w:ascii="Cambria Math" w:hAnsi="Cambria Math"/>
                      </w:rPr>
                      <m:t>E</m:t>
                    </m:r>
                    <m:d>
                      <m:dPr>
                        <m:ctrlPr>
                          <w:rPr>
                            <w:rFonts w:ascii="Cambria Math" w:hAnsi="Cambria Math"/>
                            <w:i/>
                          </w:rPr>
                        </m:ctrlPr>
                      </m:dPr>
                      <m:e>
                        <m:r>
                          <m:rPr>
                            <m:sty m:val="p"/>
                          </m:rPr>
                          <w:rPr>
                            <w:rFonts w:ascii="Cambria Math" w:hAnsi="Cambria Math"/>
                          </w:rPr>
                          <m:t>θ</m:t>
                        </m:r>
                        <m:r>
                          <w:rPr>
                            <w:rFonts w:ascii="Cambria Math" w:hAnsi="Cambria Math"/>
                          </w:rPr>
                          <m:t xml:space="preserve">, </m:t>
                        </m:r>
                        <m:r>
                          <m:rPr>
                            <m:sty m:val="p"/>
                          </m:rPr>
                          <w:rPr>
                            <w:rFonts w:ascii="Cambria Math" w:hAnsi="Cambria Math"/>
                          </w:rPr>
                          <m:t>φ</m:t>
                        </m:r>
                      </m:e>
                    </m:d>
                  </m:e>
                </m:d>
              </m:e>
              <m:sub>
                <m:r>
                  <w:rPr>
                    <w:rFonts w:ascii="Cambria Math" w:hAnsi="Cambria Math"/>
                  </w:rPr>
                  <m:t>max</m:t>
                </m:r>
              </m:sub>
              <m:sup>
                <m:r>
                  <w:rPr>
                    <w:rFonts w:ascii="Cambria Math" w:hAnsi="Cambria Math"/>
                  </w:rPr>
                  <m:t>2</m:t>
                </m:r>
              </m:sup>
            </m:sSubSup>
          </m:num>
          <m:den>
            <m:nary>
              <m:naryPr>
                <m:limLoc m:val="subSup"/>
                <m:ctrlPr>
                  <w:rPr>
                    <w:rFonts w:ascii="Cambria Math" w:hAnsi="Cambria Math"/>
                    <w:i/>
                  </w:rPr>
                </m:ctrlPr>
              </m:naryPr>
              <m:sub>
                <m:r>
                  <w:rPr>
                    <w:rFonts w:ascii="Cambria Math" w:hAnsi="Cambria Math"/>
                  </w:rPr>
                  <m:t>0</m:t>
                </m:r>
              </m:sub>
              <m:sup>
                <m:r>
                  <w:rPr>
                    <w:rFonts w:ascii="Cambria Math" w:hAnsi="Cambria Math"/>
                  </w:rPr>
                  <m:t>2</m:t>
                </m:r>
                <m:r>
                  <m:rPr>
                    <m:sty m:val="p"/>
                  </m:rPr>
                  <w:rPr>
                    <w:rFonts w:ascii="Cambria Math" w:hAnsi="Cambria Math"/>
                  </w:rPr>
                  <m:t>π</m:t>
                </m:r>
              </m:sup>
              <m:e>
                <m:nary>
                  <m:naryPr>
                    <m:limLoc m:val="subSup"/>
                    <m:ctrlPr>
                      <w:rPr>
                        <w:rFonts w:ascii="Cambria Math" w:hAnsi="Cambria Math"/>
                        <w:i/>
                      </w:rPr>
                    </m:ctrlPr>
                  </m:naryPr>
                  <m:sub>
                    <m:f>
                      <m:fPr>
                        <m:type m:val="lin"/>
                        <m:ctrlPr>
                          <w:rPr>
                            <w:rFonts w:ascii="Cambria Math" w:hAnsi="Cambria Math"/>
                            <w:i/>
                          </w:rPr>
                        </m:ctrlPr>
                      </m:fPr>
                      <m:num>
                        <m:r>
                          <w:rPr>
                            <w:rFonts w:ascii="Cambria Math" w:hAnsi="Cambria Math"/>
                          </w:rPr>
                          <m:t>-</m:t>
                        </m:r>
                        <m:r>
                          <m:rPr>
                            <m:sty m:val="p"/>
                          </m:rPr>
                          <w:rPr>
                            <w:rFonts w:ascii="Cambria Math" w:hAnsi="Cambria Math"/>
                          </w:rPr>
                          <m:t>π</m:t>
                        </m:r>
                      </m:num>
                      <m:den>
                        <m:r>
                          <w:rPr>
                            <w:rFonts w:ascii="Cambria Math" w:hAnsi="Cambria Math"/>
                          </w:rPr>
                          <m:t>2</m:t>
                        </m:r>
                      </m:den>
                    </m:f>
                  </m:sub>
                  <m:sup>
                    <m:f>
                      <m:fPr>
                        <m:type m:val="lin"/>
                        <m:ctrlPr>
                          <w:rPr>
                            <w:rFonts w:ascii="Cambria Math" w:hAnsi="Cambria Math"/>
                            <w:i/>
                          </w:rPr>
                        </m:ctrlPr>
                      </m:fPr>
                      <m:num>
                        <m:r>
                          <m:rPr>
                            <m:sty m:val="p"/>
                          </m:rPr>
                          <w:rPr>
                            <w:rFonts w:ascii="Cambria Math" w:hAnsi="Cambria Math"/>
                          </w:rPr>
                          <m:t>π</m:t>
                        </m:r>
                      </m:num>
                      <m:den>
                        <m:r>
                          <w:rPr>
                            <w:rFonts w:ascii="Cambria Math" w:hAnsi="Cambria Math"/>
                          </w:rPr>
                          <m:t>2</m:t>
                        </m:r>
                      </m:den>
                    </m:f>
                  </m:sup>
                  <m:e>
                    <m:sSup>
                      <m:sSupPr>
                        <m:ctrlPr>
                          <w:rPr>
                            <w:rFonts w:ascii="Cambria Math" w:hAnsi="Cambria Math"/>
                            <w:i/>
                          </w:rPr>
                        </m:ctrlPr>
                      </m:sSupPr>
                      <m:e>
                        <m:d>
                          <m:dPr>
                            <m:begChr m:val="|"/>
                            <m:endChr m:val="|"/>
                            <m:ctrlPr>
                              <w:rPr>
                                <w:rFonts w:ascii="Cambria Math" w:hAnsi="Cambria Math"/>
                                <w:i/>
                              </w:rPr>
                            </m:ctrlPr>
                          </m:dPr>
                          <m:e>
                            <m:r>
                              <w:rPr>
                                <w:rFonts w:ascii="Cambria Math" w:hAnsi="Cambria Math"/>
                              </w:rPr>
                              <m:t>E</m:t>
                            </m:r>
                            <m:d>
                              <m:dPr>
                                <m:ctrlPr>
                                  <w:rPr>
                                    <w:rFonts w:ascii="Cambria Math" w:hAnsi="Cambria Math"/>
                                    <w:i/>
                                  </w:rPr>
                                </m:ctrlPr>
                              </m:dPr>
                              <m:e>
                                <m:r>
                                  <m:rPr>
                                    <m:sty m:val="p"/>
                                  </m:rPr>
                                  <w:rPr>
                                    <w:rFonts w:ascii="Cambria Math" w:hAnsi="Cambria Math"/>
                                  </w:rPr>
                                  <m:t>θ</m:t>
                                </m:r>
                                <m:r>
                                  <w:rPr>
                                    <w:rFonts w:ascii="Cambria Math" w:hAnsi="Cambria Math"/>
                                  </w:rPr>
                                  <m:t xml:space="preserve">, </m:t>
                                </m:r>
                                <m:r>
                                  <m:rPr>
                                    <m:sty m:val="p"/>
                                  </m:rPr>
                                  <w:rPr>
                                    <w:rFonts w:ascii="Cambria Math" w:hAnsi="Cambria Math"/>
                                  </w:rPr>
                                  <m:t>φ</m:t>
                                </m:r>
                              </m:e>
                            </m:d>
                          </m:e>
                        </m:d>
                      </m:e>
                      <m:sup>
                        <m:r>
                          <w:rPr>
                            <w:rFonts w:ascii="Cambria Math" w:hAnsi="Cambria Math"/>
                          </w:rPr>
                          <m:t>2</m:t>
                        </m:r>
                      </m:sup>
                    </m:sSup>
                    <m:func>
                      <m:funcPr>
                        <m:ctrlPr>
                          <w:rPr>
                            <w:rFonts w:ascii="Cambria Math" w:hAnsi="Cambria Math"/>
                            <w:i/>
                          </w:rPr>
                        </m:ctrlPr>
                      </m:funcPr>
                      <m:fName>
                        <m:r>
                          <m:rPr>
                            <m:sty m:val="p"/>
                          </m:rPr>
                          <w:rPr>
                            <w:rFonts w:ascii="Cambria Math" w:hAnsi="Cambria Math"/>
                          </w:rPr>
                          <m:t>cos</m:t>
                        </m:r>
                      </m:fName>
                      <m:e>
                        <m:r>
                          <m:rPr>
                            <m:sty m:val="p"/>
                          </m:rPr>
                          <w:rPr>
                            <w:rFonts w:ascii="Cambria Math" w:hAnsi="Cambria Math"/>
                          </w:rPr>
                          <m:t>θ dθ dφ</m:t>
                        </m:r>
                      </m:e>
                    </m:func>
                  </m:e>
                </m:nary>
              </m:e>
            </m:nary>
          </m:den>
        </m:f>
      </m:oMath>
    </w:p>
    <w:p w14:paraId="4F267FC7" w14:textId="0DB30D54" w:rsidR="008B5478" w:rsidRPr="006E065E" w:rsidRDefault="00A42315" w:rsidP="00936B75">
      <w:pPr>
        <w:ind w:firstLineChars="200" w:firstLine="480"/>
        <w:rPr>
          <w:lang w:eastAsia="zh-CN"/>
        </w:rPr>
      </w:pPr>
      <w:r w:rsidRPr="006E065E">
        <w:rPr>
          <w:lang w:eastAsia="zh-CN"/>
        </w:rPr>
        <w:t>其中：</w:t>
      </w:r>
    </w:p>
    <w:p w14:paraId="1300C8B1" w14:textId="0E6DE5E7"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lang w:eastAsia="zh-CN"/>
        </w:rPr>
        <w:tab/>
      </w:r>
      <w:r w:rsidRPr="006E065E">
        <w:rPr>
          <w:i/>
          <w:lang w:eastAsia="zh-CN"/>
        </w:rPr>
        <w:t>W</w:t>
      </w:r>
      <w:proofErr w:type="gramStart"/>
      <w:r w:rsidRPr="006E065E">
        <w:rPr>
          <w:position w:val="-4"/>
          <w:sz w:val="20"/>
          <w:lang w:eastAsia="zh-CN"/>
        </w:rPr>
        <w:t>0</w:t>
      </w:r>
      <w:r w:rsidRPr="006E065E">
        <w:rPr>
          <w:position w:val="-4"/>
          <w:sz w:val="12"/>
          <w:lang w:eastAsia="zh-CN"/>
        </w:rPr>
        <w:t> </w:t>
      </w:r>
      <w:r w:rsidRPr="006E065E">
        <w:rPr>
          <w:lang w:eastAsia="zh-CN"/>
        </w:rPr>
        <w:t>:</w:t>
      </w:r>
      <w:proofErr w:type="gramEnd"/>
      <w:r w:rsidRPr="006E065E">
        <w:rPr>
          <w:lang w:eastAsia="zh-CN"/>
        </w:rPr>
        <w:tab/>
      </w:r>
      <w:r w:rsidR="000F7A72" w:rsidRPr="006E065E">
        <w:rPr>
          <w:rFonts w:hint="eastAsia"/>
          <w:lang w:eastAsia="zh-CN"/>
        </w:rPr>
        <w:t>全向辐射</w:t>
      </w:r>
      <w:r w:rsidR="000F7A72" w:rsidRPr="006E065E">
        <w:rPr>
          <w:lang w:eastAsia="zh-CN"/>
        </w:rPr>
        <w:t>源的辐射强度。</w:t>
      </w:r>
    </w:p>
    <w:p w14:paraId="765AF831" w14:textId="1AB4980C" w:rsidR="00561E16" w:rsidRPr="006E065E" w:rsidRDefault="00561E16" w:rsidP="00FE0A0C">
      <w:pPr>
        <w:ind w:firstLineChars="200" w:firstLine="480"/>
        <w:rPr>
          <w:lang w:eastAsia="zh-CN"/>
        </w:rPr>
      </w:pPr>
      <w:r w:rsidRPr="006E065E">
        <w:rPr>
          <w:lang w:eastAsia="zh-CN"/>
        </w:rPr>
        <w:t>方向性的上述</w:t>
      </w:r>
      <w:proofErr w:type="gramStart"/>
      <w:r w:rsidRPr="006E065E">
        <w:rPr>
          <w:lang w:eastAsia="zh-CN"/>
        </w:rPr>
        <w:t>定义仅</w:t>
      </w:r>
      <w:proofErr w:type="gramEnd"/>
      <w:r w:rsidRPr="006E065E">
        <w:rPr>
          <w:lang w:eastAsia="zh-CN"/>
        </w:rPr>
        <w:t>是天线辐射</w:t>
      </w:r>
      <w:r w:rsidR="003B0E6A" w:rsidRPr="006E065E">
        <w:rPr>
          <w:rFonts w:hint="eastAsia"/>
          <w:lang w:eastAsia="zh-CN"/>
        </w:rPr>
        <w:t>方向</w:t>
      </w:r>
      <w:r w:rsidRPr="006E065E">
        <w:rPr>
          <w:lang w:eastAsia="zh-CN"/>
        </w:rPr>
        <w:t>图形状的</w:t>
      </w:r>
      <w:r w:rsidR="003B0E6A" w:rsidRPr="006E065E">
        <w:rPr>
          <w:rFonts w:hint="eastAsia"/>
          <w:lang w:eastAsia="zh-CN"/>
        </w:rPr>
        <w:t>一个</w:t>
      </w:r>
      <w:r w:rsidRPr="006E065E">
        <w:rPr>
          <w:lang w:eastAsia="zh-CN"/>
        </w:rPr>
        <w:t>函数。</w:t>
      </w:r>
    </w:p>
    <w:p w14:paraId="1AD2DEC6" w14:textId="6D740CE1" w:rsidR="00561E16" w:rsidRPr="006E065E" w:rsidRDefault="00561E16" w:rsidP="00FE0A0C">
      <w:pPr>
        <w:ind w:firstLineChars="200" w:firstLine="480"/>
        <w:rPr>
          <w:lang w:eastAsia="zh-CN"/>
        </w:rPr>
      </w:pPr>
      <w:r w:rsidRPr="006E065E">
        <w:rPr>
          <w:lang w:eastAsia="zh-CN"/>
        </w:rPr>
        <w:t>自由空间中相对于</w:t>
      </w:r>
      <w:r w:rsidR="003B0E6A" w:rsidRPr="006E065E">
        <w:rPr>
          <w:rFonts w:hint="eastAsia"/>
          <w:lang w:eastAsia="zh-CN"/>
        </w:rPr>
        <w:t>全向</w:t>
      </w:r>
      <w:r w:rsidRPr="006E065E">
        <w:rPr>
          <w:lang w:eastAsia="zh-CN"/>
        </w:rPr>
        <w:t>天线的方向性增益由</w:t>
      </w:r>
      <w:r w:rsidR="003B0E6A" w:rsidRPr="006E065E">
        <w:rPr>
          <w:rFonts w:hint="eastAsia"/>
          <w:lang w:eastAsia="zh-CN"/>
        </w:rPr>
        <w:t>以下公式</w:t>
      </w:r>
      <w:r w:rsidRPr="006E065E">
        <w:rPr>
          <w:lang w:eastAsia="zh-CN"/>
        </w:rPr>
        <w:t>给出</w:t>
      </w:r>
      <w:r w:rsidRPr="006E065E">
        <w:rPr>
          <w:rFonts w:hint="eastAsia"/>
          <w:lang w:eastAsia="zh-CN"/>
        </w:rPr>
        <w:t>：</w:t>
      </w:r>
    </w:p>
    <w:p w14:paraId="0C66E5D4" w14:textId="69BE0E63" w:rsidR="008B5478" w:rsidRPr="006E065E" w:rsidRDefault="00D22B6F" w:rsidP="00E47369">
      <w:pPr>
        <w:pStyle w:val="Equation"/>
        <w:spacing w:before="240" w:after="240"/>
      </w:pPr>
      <w:r w:rsidRPr="006E065E">
        <w:rPr>
          <w:lang w:eastAsia="zh-CN"/>
        </w:rPr>
        <w:tab/>
      </w:r>
      <w:r w:rsidR="008B5478" w:rsidRPr="006E065E">
        <w:rPr>
          <w:lang w:eastAsia="zh-CN"/>
        </w:rPr>
        <w:tab/>
      </w:r>
      <m:oMath>
        <m:sSub>
          <m:sSubPr>
            <m:ctrlPr>
              <w:rPr>
                <w:rFonts w:ascii="Cambria Math" w:hAnsi="Cambria Math"/>
              </w:rPr>
            </m:ctrlPr>
          </m:sSubPr>
          <m:e>
            <m:r>
              <w:rPr>
                <w:rFonts w:ascii="Cambria Math" w:hAnsi="Cambria Math"/>
              </w:rPr>
              <m:t>G</m:t>
            </m:r>
          </m:e>
          <m:sub>
            <m:r>
              <w:rPr>
                <w:rFonts w:ascii="Cambria Math" w:hAnsi="Cambria Math"/>
              </w:rPr>
              <m:t>i</m:t>
            </m:r>
          </m:sub>
        </m:sSub>
        <m:r>
          <m:rPr>
            <m:sty m:val="p"/>
          </m:rPr>
          <w:rPr>
            <w:rFonts w:ascii="Cambria Math" w:hAnsi="Cambria Math"/>
          </w:rPr>
          <m:t>=10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r>
              <w:rPr>
                <w:rFonts w:ascii="Cambria Math" w:hAnsi="Cambria Math"/>
              </w:rPr>
              <m:t>D</m:t>
            </m:r>
          </m:e>
        </m:func>
      </m:oMath>
      <w:r w:rsidR="008B5478" w:rsidRPr="006E065E">
        <w:tab/>
      </w:r>
    </w:p>
    <w:p w14:paraId="2CCA687A" w14:textId="4B2403F0" w:rsidR="00561E16" w:rsidRPr="006E065E" w:rsidRDefault="00561E16" w:rsidP="00FE0A0C">
      <w:pPr>
        <w:ind w:firstLineChars="200" w:firstLine="480"/>
        <w:rPr>
          <w:lang w:eastAsia="zh-CN"/>
        </w:rPr>
      </w:pPr>
      <w:r w:rsidRPr="006E065E">
        <w:rPr>
          <w:lang w:eastAsia="zh-CN"/>
        </w:rPr>
        <w:t>上述定义假设天线系统的效率为</w:t>
      </w:r>
      <w:r w:rsidRPr="006E065E">
        <w:rPr>
          <w:lang w:eastAsia="zh-CN"/>
        </w:rPr>
        <w:t>100%</w:t>
      </w:r>
      <w:r w:rsidRPr="006E065E">
        <w:rPr>
          <w:lang w:eastAsia="zh-CN"/>
        </w:rPr>
        <w:t>。考虑到天线效率低于</w:t>
      </w:r>
      <w:r w:rsidRPr="006E065E">
        <w:rPr>
          <w:lang w:eastAsia="zh-CN"/>
        </w:rPr>
        <w:t>100%</w:t>
      </w:r>
      <w:r w:rsidRPr="006E065E">
        <w:rPr>
          <w:lang w:eastAsia="zh-CN"/>
        </w:rPr>
        <w:t>，有必要将天线增益定义为其最大辐射强度与具有相同输入功率的参考天线的最大辐射强度之比。</w:t>
      </w:r>
    </w:p>
    <w:p w14:paraId="25FA4C86" w14:textId="0EDC0961" w:rsidR="008B5478" w:rsidRPr="006E065E" w:rsidRDefault="008B5478" w:rsidP="00924E24">
      <w:pPr>
        <w:pStyle w:val="Heading2"/>
        <w:rPr>
          <w:lang w:eastAsia="zh-CN"/>
        </w:rPr>
      </w:pPr>
      <w:bookmarkStart w:id="52" w:name="_Toc232149845"/>
      <w:r w:rsidRPr="006E065E">
        <w:rPr>
          <w:lang w:eastAsia="zh-CN"/>
        </w:rPr>
        <w:t>3.4</w:t>
      </w:r>
      <w:r w:rsidRPr="006E065E">
        <w:rPr>
          <w:lang w:eastAsia="zh-CN"/>
        </w:rPr>
        <w:tab/>
      </w:r>
      <w:r w:rsidR="00095C50" w:rsidRPr="006E065E">
        <w:rPr>
          <w:lang w:eastAsia="zh-CN"/>
        </w:rPr>
        <w:t>地面效应</w:t>
      </w:r>
      <w:bookmarkEnd w:id="52"/>
    </w:p>
    <w:p w14:paraId="3F3D1C00" w14:textId="1D321C65" w:rsidR="00561E16" w:rsidRPr="006E065E" w:rsidRDefault="00561E16" w:rsidP="00561E16">
      <w:pPr>
        <w:ind w:firstLineChars="200" w:firstLine="480"/>
        <w:rPr>
          <w:lang w:eastAsia="zh-CN"/>
        </w:rPr>
      </w:pPr>
      <w:r w:rsidRPr="006E065E">
        <w:rPr>
          <w:rFonts w:hint="eastAsia"/>
          <w:lang w:eastAsia="zh-CN"/>
        </w:rPr>
        <w:t>使用</w:t>
      </w:r>
      <w:r w:rsidR="003B0E6A" w:rsidRPr="006E065E">
        <w:rPr>
          <w:rFonts w:hint="eastAsia"/>
          <w:lang w:eastAsia="zh-CN"/>
        </w:rPr>
        <w:t>第</w:t>
      </w:r>
      <w:r w:rsidRPr="006E065E">
        <w:rPr>
          <w:lang w:eastAsia="zh-CN"/>
        </w:rPr>
        <w:t>3.1</w:t>
      </w:r>
      <w:r w:rsidR="003B0E6A" w:rsidRPr="006E065E">
        <w:rPr>
          <w:rFonts w:hint="eastAsia"/>
          <w:lang w:eastAsia="zh-CN"/>
        </w:rPr>
        <w:t>节</w:t>
      </w:r>
      <w:r w:rsidRPr="006E065E">
        <w:rPr>
          <w:rFonts w:hint="eastAsia"/>
          <w:lang w:eastAsia="zh-CN"/>
        </w:rPr>
        <w:t>中给出的假设，并假设天线位于图</w:t>
      </w:r>
      <w:r w:rsidRPr="006E065E">
        <w:rPr>
          <w:lang w:eastAsia="zh-CN"/>
        </w:rPr>
        <w:t>1</w:t>
      </w:r>
      <w:r w:rsidRPr="006E065E">
        <w:rPr>
          <w:rFonts w:hint="eastAsia"/>
          <w:lang w:eastAsia="zh-CN"/>
        </w:rPr>
        <w:t>的坐标系中，其中</w:t>
      </w:r>
      <w:r w:rsidRPr="006E065E">
        <w:rPr>
          <w:lang w:eastAsia="zh-CN"/>
        </w:rPr>
        <w:t>x-y</w:t>
      </w:r>
      <w:r w:rsidRPr="006E065E">
        <w:rPr>
          <w:rFonts w:hint="eastAsia"/>
          <w:lang w:eastAsia="zh-CN"/>
        </w:rPr>
        <w:t>平面表示平坦</w:t>
      </w:r>
      <w:r w:rsidR="003B0E6A" w:rsidRPr="006E065E">
        <w:rPr>
          <w:rFonts w:hint="eastAsia"/>
          <w:lang w:eastAsia="zh-CN"/>
        </w:rPr>
        <w:t>、</w:t>
      </w:r>
      <w:r w:rsidRPr="006E065E">
        <w:rPr>
          <w:rFonts w:hint="eastAsia"/>
          <w:lang w:eastAsia="zh-CN"/>
        </w:rPr>
        <w:t>均匀</w:t>
      </w:r>
      <w:r w:rsidR="003B0E6A" w:rsidRPr="006E065E">
        <w:rPr>
          <w:rFonts w:hint="eastAsia"/>
          <w:lang w:eastAsia="zh-CN"/>
        </w:rPr>
        <w:t>的</w:t>
      </w:r>
      <w:r w:rsidRPr="006E065E">
        <w:rPr>
          <w:rFonts w:hint="eastAsia"/>
          <w:lang w:eastAsia="zh-CN"/>
        </w:rPr>
        <w:t>地面，在观测点</w:t>
      </w:r>
      <w:r w:rsidR="003B0E6A" w:rsidRPr="006E065E">
        <w:rPr>
          <w:lang w:eastAsia="zh-CN"/>
        </w:rPr>
        <w:t>P(</w:t>
      </w:r>
      <w:r w:rsidR="003B0E6A" w:rsidRPr="006E065E">
        <w:rPr>
          <w:i/>
          <w:lang w:eastAsia="zh-CN"/>
        </w:rPr>
        <w:t>r</w:t>
      </w:r>
      <w:r w:rsidR="003B0E6A" w:rsidRPr="006E065E">
        <w:rPr>
          <w:lang w:eastAsia="zh-CN"/>
        </w:rPr>
        <w:t xml:space="preserve">, </w:t>
      </w:r>
      <w:r w:rsidR="003B0E6A" w:rsidRPr="006E065E">
        <w:rPr>
          <w:rFonts w:ascii="Symbol" w:hAnsi="Symbol"/>
          <w:lang w:eastAsia="zh-CN"/>
        </w:rPr>
        <w:t></w:t>
      </w:r>
      <w:r w:rsidR="003B0E6A" w:rsidRPr="006E065E">
        <w:rPr>
          <w:rFonts w:ascii="Symbol" w:hAnsi="Symbol"/>
          <w:lang w:eastAsia="zh-CN"/>
        </w:rPr>
        <w:t></w:t>
      </w:r>
      <w:r w:rsidR="003B0E6A" w:rsidRPr="006E065E">
        <w:rPr>
          <w:lang w:eastAsia="zh-CN"/>
        </w:rPr>
        <w:t xml:space="preserve"> </w:t>
      </w:r>
      <w:r w:rsidR="003B0E6A" w:rsidRPr="006E065E">
        <w:rPr>
          <w:rFonts w:ascii="Symbol" w:hAnsi="Symbol"/>
          <w:lang w:eastAsia="zh-CN"/>
        </w:rPr>
        <w:t></w:t>
      </w:r>
      <w:r w:rsidR="003B0E6A" w:rsidRPr="006E065E">
        <w:rPr>
          <w:lang w:eastAsia="zh-CN"/>
        </w:rPr>
        <w:t>)</w:t>
      </w:r>
      <w:r w:rsidRPr="006E065E">
        <w:rPr>
          <w:rFonts w:hint="eastAsia"/>
          <w:lang w:eastAsia="zh-CN"/>
        </w:rPr>
        <w:t>产生的远场</w:t>
      </w:r>
      <w:r w:rsidR="003B0E6A" w:rsidRPr="006E065E">
        <w:rPr>
          <w:rFonts w:hint="eastAsia"/>
          <w:lang w:eastAsia="zh-CN"/>
        </w:rPr>
        <w:t>（</w:t>
      </w:r>
      <w:r w:rsidRPr="006E065E">
        <w:rPr>
          <w:rFonts w:hint="eastAsia"/>
          <w:lang w:eastAsia="zh-CN"/>
        </w:rPr>
        <w:t>包括地面反射部分</w:t>
      </w:r>
      <w:r w:rsidR="003B0E6A" w:rsidRPr="006E065E">
        <w:rPr>
          <w:rFonts w:hint="eastAsia"/>
          <w:lang w:eastAsia="zh-CN"/>
        </w:rPr>
        <w:t>）</w:t>
      </w:r>
      <w:r w:rsidRPr="006E065E">
        <w:rPr>
          <w:rFonts w:hint="eastAsia"/>
          <w:lang w:eastAsia="zh-CN"/>
        </w:rPr>
        <w:t>可以推导如下。</w:t>
      </w:r>
    </w:p>
    <w:p w14:paraId="194EF300" w14:textId="6BD18D62" w:rsidR="00561E16" w:rsidRPr="006E065E" w:rsidRDefault="00561E16" w:rsidP="00561E16">
      <w:pPr>
        <w:ind w:firstLineChars="200" w:firstLine="480"/>
        <w:rPr>
          <w:lang w:eastAsia="zh-CN"/>
        </w:rPr>
      </w:pPr>
      <w:r w:rsidRPr="006E065E">
        <w:rPr>
          <w:rFonts w:hint="eastAsia"/>
          <w:lang w:eastAsia="zh-CN"/>
        </w:rPr>
        <w:t>如果假设地面上的入射辐射具有平面波前，则可以考虑以下两种不同的情况：</w:t>
      </w:r>
    </w:p>
    <w:p w14:paraId="7CAEC2B5" w14:textId="08131E61" w:rsidR="008B5478" w:rsidRPr="006E065E" w:rsidRDefault="008B5478" w:rsidP="00554F22">
      <w:pPr>
        <w:pStyle w:val="enumlev1"/>
      </w:pPr>
      <w:r w:rsidRPr="006E065E">
        <w:t>a)</w:t>
      </w:r>
      <w:r w:rsidRPr="006E065E">
        <w:tab/>
      </w:r>
      <w:r w:rsidR="00CD3C62" w:rsidRPr="006E065E">
        <w:rPr>
          <w:rFonts w:hint="eastAsia"/>
          <w:lang w:eastAsia="zh-CN"/>
        </w:rPr>
        <w:t>水平极化，</w:t>
      </w:r>
    </w:p>
    <w:p w14:paraId="577084AD" w14:textId="0ED6EFFE" w:rsidR="008B5478" w:rsidRPr="006E065E" w:rsidRDefault="008B5478" w:rsidP="00554F22">
      <w:pPr>
        <w:pStyle w:val="enumlev1"/>
      </w:pPr>
      <w:r w:rsidRPr="006E065E">
        <w:t>b)</w:t>
      </w:r>
      <w:r w:rsidRPr="006E065E">
        <w:tab/>
      </w:r>
      <w:r w:rsidR="00CD3C62" w:rsidRPr="006E065E">
        <w:rPr>
          <w:rFonts w:hint="eastAsia"/>
          <w:lang w:eastAsia="zh-CN"/>
        </w:rPr>
        <w:t>垂直极化。</w:t>
      </w:r>
    </w:p>
    <w:p w14:paraId="75B87DE7" w14:textId="3BDA17E6" w:rsidR="00561E16" w:rsidRPr="006E065E" w:rsidRDefault="00561E16" w:rsidP="00561E16">
      <w:pPr>
        <w:ind w:firstLineChars="200" w:firstLine="480"/>
        <w:rPr>
          <w:rFonts w:eastAsia="SimSun"/>
          <w:lang w:eastAsia="zh-CN"/>
        </w:rPr>
      </w:pPr>
      <w:r w:rsidRPr="006E065E">
        <w:rPr>
          <w:rFonts w:eastAsia="SimSun" w:hint="eastAsia"/>
          <w:lang w:eastAsia="zh-CN"/>
        </w:rPr>
        <w:t>在</w:t>
      </w:r>
      <w:r w:rsidRPr="006E065E">
        <w:rPr>
          <w:rFonts w:ascii="STKaiti" w:eastAsia="STKaiti" w:hAnsi="STKaiti" w:hint="eastAsia"/>
          <w:lang w:eastAsia="zh-CN"/>
        </w:rPr>
        <w:t>水平极化</w:t>
      </w:r>
      <w:r w:rsidRPr="006E065E">
        <w:rPr>
          <w:rFonts w:eastAsia="SimSun" w:hint="eastAsia"/>
          <w:lang w:eastAsia="zh-CN"/>
        </w:rPr>
        <w:t>的情况下，入射（直接）电矢量平行于反射</w:t>
      </w:r>
      <w:r w:rsidRPr="006E065E">
        <w:rPr>
          <w:rFonts w:eastAsia="SimSun" w:hint="eastAsia"/>
          <w:lang w:eastAsia="zh-CN"/>
        </w:rPr>
        <w:t>x-y</w:t>
      </w:r>
      <w:r w:rsidRPr="006E065E">
        <w:rPr>
          <w:rFonts w:eastAsia="SimSun" w:hint="eastAsia"/>
          <w:lang w:eastAsia="zh-CN"/>
        </w:rPr>
        <w:t>平面</w:t>
      </w:r>
      <w:r w:rsidR="00091F69" w:rsidRPr="006E065E">
        <w:rPr>
          <w:rFonts w:eastAsia="SimSun" w:hint="eastAsia"/>
          <w:lang w:eastAsia="zh-CN"/>
        </w:rPr>
        <w:t>，</w:t>
      </w:r>
      <w:r w:rsidRPr="006E065E">
        <w:rPr>
          <w:rFonts w:eastAsia="SimSun" w:hint="eastAsia"/>
          <w:lang w:eastAsia="zh-CN"/>
        </w:rPr>
        <w:t>因此垂直于入射平面，即包含传播方向</w:t>
      </w:r>
      <w:r w:rsidR="00FD4084" w:rsidRPr="006E065E">
        <w:rPr>
          <w:rFonts w:eastAsia="SimSun" w:hint="eastAsia"/>
          <w:lang w:eastAsia="zh-CN"/>
        </w:rPr>
        <w:t>并</w:t>
      </w:r>
      <w:r w:rsidRPr="006E065E">
        <w:rPr>
          <w:rFonts w:eastAsia="SimSun" w:hint="eastAsia"/>
          <w:lang w:eastAsia="zh-CN"/>
        </w:rPr>
        <w:t>垂直于反射表面的平面，如图</w:t>
      </w:r>
      <w:r w:rsidRPr="006E065E">
        <w:rPr>
          <w:rFonts w:eastAsia="SimSun" w:hint="eastAsia"/>
          <w:lang w:eastAsia="zh-CN"/>
        </w:rPr>
        <w:t>4a</w:t>
      </w:r>
      <w:r w:rsidR="00034AAD" w:rsidRPr="006E065E">
        <w:rPr>
          <w:lang w:eastAsia="zh-CN"/>
        </w:rPr>
        <w:t>)</w:t>
      </w:r>
      <w:r w:rsidRPr="006E065E">
        <w:rPr>
          <w:rFonts w:eastAsia="SimSun" w:hint="eastAsia"/>
          <w:lang w:eastAsia="zh-CN"/>
        </w:rPr>
        <w:t>所示。</w:t>
      </w:r>
    </w:p>
    <w:p w14:paraId="091E85C0" w14:textId="5A2DAC61" w:rsidR="00561E16" w:rsidRPr="006E065E" w:rsidRDefault="00561E16" w:rsidP="00561E16">
      <w:pPr>
        <w:ind w:firstLineChars="200" w:firstLine="480"/>
        <w:rPr>
          <w:rFonts w:eastAsia="SimSun"/>
          <w:lang w:eastAsia="zh-CN"/>
        </w:rPr>
      </w:pPr>
      <w:r w:rsidRPr="006E065E">
        <w:rPr>
          <w:rFonts w:eastAsia="SimSun" w:hint="eastAsia"/>
          <w:lang w:eastAsia="zh-CN"/>
        </w:rPr>
        <w:t>在</w:t>
      </w:r>
      <w:r w:rsidRPr="006E065E">
        <w:rPr>
          <w:rFonts w:ascii="STKaiti" w:eastAsia="STKaiti" w:hAnsi="STKaiti" w:hint="eastAsia"/>
          <w:lang w:eastAsia="zh-CN"/>
        </w:rPr>
        <w:t>垂直极化</w:t>
      </w:r>
      <w:r w:rsidRPr="006E065E">
        <w:rPr>
          <w:rFonts w:eastAsia="SimSun" w:hint="eastAsia"/>
          <w:lang w:eastAsia="zh-CN"/>
        </w:rPr>
        <w:t>的情况下，入射电矢量平行于入射平面，而相关的入射磁矢量平行于反射表面，如图</w:t>
      </w:r>
      <w:r w:rsidRPr="006E065E">
        <w:rPr>
          <w:rFonts w:eastAsia="SimSun" w:hint="eastAsia"/>
          <w:lang w:eastAsia="zh-CN"/>
        </w:rPr>
        <w:t>4b</w:t>
      </w:r>
      <w:r w:rsidR="00034AAD" w:rsidRPr="006E065E">
        <w:rPr>
          <w:lang w:eastAsia="zh-CN"/>
        </w:rPr>
        <w:t>)</w:t>
      </w:r>
      <w:r w:rsidRPr="006E065E">
        <w:rPr>
          <w:rFonts w:eastAsia="SimSun" w:hint="eastAsia"/>
          <w:lang w:eastAsia="zh-CN"/>
        </w:rPr>
        <w:t>所示。</w:t>
      </w:r>
    </w:p>
    <w:p w14:paraId="4C476935" w14:textId="57652A1A" w:rsidR="00723DA5" w:rsidRPr="006E065E" w:rsidRDefault="00696395" w:rsidP="00723DA5">
      <w:pPr>
        <w:pStyle w:val="FigureNo"/>
        <w:rPr>
          <w:lang w:eastAsia="zh-CN"/>
        </w:rPr>
      </w:pPr>
      <w:r w:rsidRPr="006E065E">
        <w:rPr>
          <w:rFonts w:hint="eastAsia"/>
          <w:lang w:eastAsia="zh-CN"/>
        </w:rPr>
        <w:lastRenderedPageBreak/>
        <w:t>图</w:t>
      </w:r>
      <w:r w:rsidR="00723DA5" w:rsidRPr="006E065E">
        <w:rPr>
          <w:lang w:eastAsia="zh-CN"/>
        </w:rPr>
        <w:t>4</w:t>
      </w:r>
    </w:p>
    <w:p w14:paraId="50BED256" w14:textId="43A4A5DF" w:rsidR="00723DA5" w:rsidRPr="006E065E" w:rsidRDefault="00696395" w:rsidP="00723DA5">
      <w:pPr>
        <w:pStyle w:val="Figuretitle"/>
        <w:rPr>
          <w:lang w:eastAsia="zh-CN"/>
        </w:rPr>
      </w:pPr>
      <w:bookmarkStart w:id="53" w:name="OLE_LINK1"/>
      <w:r w:rsidRPr="006E065E">
        <w:rPr>
          <w:lang w:eastAsia="zh-CN"/>
        </w:rPr>
        <w:t>非理想地面上的波反射</w:t>
      </w:r>
    </w:p>
    <w:bookmarkEnd w:id="53"/>
    <w:p w14:paraId="2A3415B1" w14:textId="4225687A" w:rsidR="008B5478" w:rsidRPr="006E065E" w:rsidRDefault="00612FAC" w:rsidP="008A51CE">
      <w:pPr>
        <w:pStyle w:val="Figure"/>
        <w:rPr>
          <w:lang w:eastAsia="zh-CN"/>
        </w:rPr>
      </w:pPr>
      <w:r w:rsidRPr="006E065E">
        <w:rPr>
          <w:noProof/>
        </w:rPr>
        <w:drawing>
          <wp:inline distT="0" distB="0" distL="0" distR="0" wp14:anchorId="3025D807" wp14:editId="4285CFFE">
            <wp:extent cx="3922784" cy="2507660"/>
            <wp:effectExtent l="0" t="0" r="1905" b="6985"/>
            <wp:docPr id="1934414813" name="Picture 2" descr="图4显示非理想地面上的波反射&#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4414813" name="Picture 2" descr="图4显示非理想地面上的波反射&#10;"/>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922784" cy="2507660"/>
                    </a:xfrm>
                    <a:prstGeom prst="rect">
                      <a:avLst/>
                    </a:prstGeom>
                  </pic:spPr>
                </pic:pic>
              </a:graphicData>
            </a:graphic>
          </wp:inline>
        </w:drawing>
      </w:r>
    </w:p>
    <w:p w14:paraId="16D9A21B" w14:textId="57351218" w:rsidR="008B5478" w:rsidRPr="006E065E" w:rsidRDefault="00CD3C62" w:rsidP="00FE0A0C">
      <w:pPr>
        <w:ind w:firstLineChars="200" w:firstLine="480"/>
        <w:rPr>
          <w:lang w:eastAsia="zh-CN"/>
        </w:rPr>
      </w:pPr>
      <w:r w:rsidRPr="006E065E">
        <w:rPr>
          <w:lang w:eastAsia="zh-CN"/>
        </w:rPr>
        <w:t>地面以上的总</w:t>
      </w:r>
      <w:r w:rsidRPr="006E065E">
        <w:rPr>
          <w:rFonts w:hint="eastAsia"/>
          <w:lang w:eastAsia="zh-CN"/>
        </w:rPr>
        <w:t>的</w:t>
      </w:r>
      <w:r w:rsidRPr="006E065E">
        <w:rPr>
          <w:lang w:eastAsia="zh-CN"/>
        </w:rPr>
        <w:t>远场分量可表示如下</w:t>
      </w:r>
      <w:r w:rsidRPr="006E065E">
        <w:rPr>
          <w:rFonts w:hint="eastAsia"/>
          <w:lang w:eastAsia="zh-CN"/>
        </w:rPr>
        <w:t>：</w:t>
      </w:r>
    </w:p>
    <w:p w14:paraId="362CA3B3" w14:textId="2D0A0DC9" w:rsidR="008B5478" w:rsidRPr="006E065E" w:rsidRDefault="008B5478" w:rsidP="008B5478">
      <w:pPr>
        <w:spacing w:before="80"/>
        <w:ind w:left="794" w:hanging="794"/>
      </w:pPr>
      <w:r w:rsidRPr="006E065E">
        <w:t>a)</w:t>
      </w:r>
      <w:r w:rsidRPr="006E065E">
        <w:tab/>
      </w:r>
      <w:bookmarkStart w:id="54" w:name="OLE_LINK84"/>
      <w:r w:rsidR="00CD3C62" w:rsidRPr="006E065E">
        <w:rPr>
          <w:rFonts w:ascii="STKaiti" w:eastAsia="STKaiti" w:hAnsi="STKaiti" w:hint="eastAsia"/>
          <w:lang w:eastAsia="zh-CN"/>
        </w:rPr>
        <w:t>水平极化</w:t>
      </w:r>
      <w:bookmarkEnd w:id="54"/>
    </w:p>
    <w:p w14:paraId="10274EB3" w14:textId="26277A18" w:rsidR="00EA66B9" w:rsidRPr="006E065E" w:rsidRDefault="008B5478" w:rsidP="00723DA5">
      <w:pPr>
        <w:pStyle w:val="Equation"/>
      </w:pPr>
      <w:r w:rsidRPr="006E065E">
        <w:tab/>
      </w:r>
      <w:r w:rsidR="00EA66B9" w:rsidRPr="006E065E">
        <w:tab/>
      </w:r>
      <m:oMath>
        <m:sSub>
          <m:sSubPr>
            <m:ctrlPr>
              <w:rPr>
                <w:rFonts w:ascii="Cambria Math" w:hAnsi="Cambria Math"/>
                <w:i/>
              </w:rPr>
            </m:ctrlPr>
          </m:sSubPr>
          <m:e>
            <m:r>
              <w:rPr>
                <w:rFonts w:ascii="Cambria Math" w:hAnsi="Cambria Math"/>
              </w:rPr>
              <m:t>E</m:t>
            </m:r>
          </m:e>
          <m:sub>
            <m:r>
              <w:rPr>
                <w:rFonts w:ascii="Cambria Math" w:hAnsi="Cambria Math"/>
              </w:rPr>
              <m:t>h</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1</m:t>
                </m:r>
              </m:sub>
            </m:sSub>
          </m:e>
        </m:d>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r</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2</m:t>
                </m:r>
              </m:sub>
            </m:sSub>
          </m:e>
        </m:d>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1</m:t>
                </m:r>
              </m:sub>
            </m:sSub>
          </m:e>
        </m:d>
        <m:r>
          <w:rPr>
            <w:rFonts w:ascii="Cambria Math" w:hAnsi="Cambria Math"/>
          </w:rPr>
          <m:t>+</m:t>
        </m:r>
        <m:sSub>
          <m:sSubPr>
            <m:ctrlPr>
              <w:rPr>
                <w:rFonts w:ascii="Cambria Math" w:hAnsi="Cambria Math"/>
                <w:i/>
              </w:rPr>
            </m:ctrlPr>
          </m:sSubPr>
          <m:e>
            <m:r>
              <w:rPr>
                <w:rFonts w:ascii="Cambria Math" w:hAnsi="Cambria Math"/>
              </w:rPr>
              <m:t>R</m:t>
            </m:r>
          </m:e>
          <m:sub>
            <m:r>
              <w:rPr>
                <w:rFonts w:ascii="Cambria Math" w:hAnsi="Cambria Math"/>
              </w:rPr>
              <m:t>h</m:t>
            </m:r>
          </m:sub>
        </m:sSub>
        <m:r>
          <w:rPr>
            <w:rFonts w:ascii="Cambria Math" w:hAnsi="Cambria Math"/>
          </w:rPr>
          <m:t xml:space="preserve"> </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2</m:t>
                </m:r>
              </m:sub>
            </m:sSub>
          </m:e>
        </m:d>
      </m:oMath>
    </w:p>
    <w:p w14:paraId="76B64AFD" w14:textId="1E2306D9" w:rsidR="008B5478" w:rsidRPr="006E065E" w:rsidRDefault="00A42315" w:rsidP="00563A51">
      <w:pPr>
        <w:ind w:firstLineChars="200" w:firstLine="480"/>
        <w:rPr>
          <w:lang w:eastAsia="zh-CN"/>
        </w:rPr>
      </w:pPr>
      <w:r w:rsidRPr="006E065E">
        <w:rPr>
          <w:lang w:eastAsia="zh-CN"/>
        </w:rPr>
        <w:t>其中：</w:t>
      </w:r>
    </w:p>
    <w:p w14:paraId="4A67CE36" w14:textId="7BA6ACF6" w:rsidR="008B5478" w:rsidRPr="006E065E" w:rsidRDefault="008B5478" w:rsidP="00723DA5">
      <w:pPr>
        <w:pStyle w:val="Equationlegend"/>
        <w:rPr>
          <w:lang w:val="en-GB" w:eastAsia="zh-CN"/>
        </w:rPr>
      </w:pPr>
      <w:r w:rsidRPr="006E065E">
        <w:rPr>
          <w:lang w:val="en-GB" w:eastAsia="zh-CN"/>
        </w:rPr>
        <w:tab/>
      </w:r>
      <w:proofErr w:type="gramStart"/>
      <w:r w:rsidRPr="006E065E">
        <w:rPr>
          <w:i/>
          <w:lang w:val="en-GB" w:eastAsia="zh-CN"/>
        </w:rPr>
        <w:t>E</w:t>
      </w:r>
      <w:r w:rsidRPr="006E065E">
        <w:rPr>
          <w:i/>
          <w:position w:val="-4"/>
          <w:sz w:val="20"/>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bookmarkStart w:id="55" w:name="OLE_LINK131"/>
      <w:r w:rsidR="00561E16" w:rsidRPr="006E065E">
        <w:rPr>
          <w:lang w:val="en-GB" w:eastAsia="zh-CN"/>
        </w:rPr>
        <w:t>总水平分量</w:t>
      </w:r>
      <w:bookmarkEnd w:id="55"/>
    </w:p>
    <w:p w14:paraId="0B5EC2AA" w14:textId="63299BC5" w:rsidR="008B5478" w:rsidRPr="006E065E" w:rsidRDefault="008B5478" w:rsidP="00723DA5">
      <w:pPr>
        <w:pStyle w:val="Equationlegend"/>
        <w:rPr>
          <w:lang w:val="en-GB" w:eastAsia="zh-CN"/>
        </w:rPr>
      </w:pPr>
      <w:r w:rsidRPr="006E065E">
        <w:rPr>
          <w:lang w:val="en-GB" w:eastAsia="zh-CN"/>
        </w:rPr>
        <w:tab/>
      </w:r>
      <w:r w:rsidRPr="006E065E">
        <w:rPr>
          <w:i/>
          <w:lang w:val="en-GB" w:eastAsia="zh-CN"/>
        </w:rPr>
        <w:t>r</w:t>
      </w:r>
      <w:proofErr w:type="gramStart"/>
      <w:r w:rsidRPr="006E065E">
        <w:rPr>
          <w:position w:val="-6"/>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r w:rsidR="00561E16" w:rsidRPr="006E065E">
        <w:rPr>
          <w:lang w:val="en-GB" w:eastAsia="zh-CN"/>
        </w:rPr>
        <w:t>天线</w:t>
      </w:r>
      <w:r w:rsidR="00561E16" w:rsidRPr="006E065E">
        <w:rPr>
          <w:rFonts w:hint="eastAsia"/>
          <w:lang w:val="en-GB" w:eastAsia="zh-CN"/>
        </w:rPr>
        <w:t>与观测</w:t>
      </w:r>
      <w:r w:rsidR="00561E16" w:rsidRPr="006E065E">
        <w:rPr>
          <w:lang w:val="en-GB" w:eastAsia="zh-CN"/>
        </w:rPr>
        <w:t>点之间的直接距离</w:t>
      </w:r>
    </w:p>
    <w:p w14:paraId="4D5EAD74" w14:textId="44BD791F" w:rsidR="008B5478" w:rsidRPr="006E065E" w:rsidRDefault="008B5478" w:rsidP="00723DA5">
      <w:pPr>
        <w:pStyle w:val="Equationlegend"/>
        <w:rPr>
          <w:lang w:val="en-GB" w:eastAsia="zh-CN"/>
        </w:rPr>
      </w:pPr>
      <w:r w:rsidRPr="006E065E">
        <w:rPr>
          <w:lang w:val="en-GB" w:eastAsia="zh-CN"/>
        </w:rPr>
        <w:tab/>
      </w:r>
      <w:r w:rsidRPr="006E065E">
        <w:rPr>
          <w:i/>
          <w:lang w:val="en-GB" w:eastAsia="zh-CN"/>
        </w:rPr>
        <w:t>r</w:t>
      </w:r>
      <w:proofErr w:type="gramStart"/>
      <w:r w:rsidRPr="006E065E">
        <w:rPr>
          <w:position w:val="-6"/>
          <w:sz w:val="20"/>
          <w:lang w:val="en-GB" w:eastAsia="zh-CN"/>
        </w:rPr>
        <w:t>2</w:t>
      </w:r>
      <w:r w:rsidRPr="006E065E">
        <w:rPr>
          <w:sz w:val="12"/>
          <w:lang w:val="en-GB" w:eastAsia="zh-CN"/>
        </w:rPr>
        <w:t xml:space="preserve"> </w:t>
      </w:r>
      <w:r w:rsidRPr="006E065E">
        <w:rPr>
          <w:lang w:val="en-GB" w:eastAsia="zh-CN"/>
        </w:rPr>
        <w:t>:</w:t>
      </w:r>
      <w:proofErr w:type="gramEnd"/>
      <w:r w:rsidRPr="006E065E">
        <w:rPr>
          <w:lang w:val="en-GB" w:eastAsia="zh-CN"/>
        </w:rPr>
        <w:tab/>
      </w:r>
      <w:r w:rsidR="00561E16" w:rsidRPr="006E065E">
        <w:rPr>
          <w:lang w:val="en-GB" w:eastAsia="zh-CN"/>
        </w:rPr>
        <w:t>从天线图像到</w:t>
      </w:r>
      <w:r w:rsidR="00561E16" w:rsidRPr="006E065E">
        <w:rPr>
          <w:rFonts w:hint="eastAsia"/>
          <w:lang w:val="en-GB" w:eastAsia="zh-CN"/>
        </w:rPr>
        <w:t>观测</w:t>
      </w:r>
      <w:r w:rsidR="00561E16" w:rsidRPr="006E065E">
        <w:rPr>
          <w:lang w:val="en-GB" w:eastAsia="zh-CN"/>
        </w:rPr>
        <w:t>点的距离</w:t>
      </w:r>
    </w:p>
    <w:p w14:paraId="44310FBC" w14:textId="60A6DED8" w:rsidR="008B5478" w:rsidRPr="006E065E" w:rsidRDefault="008B5478" w:rsidP="00723DA5">
      <w:pPr>
        <w:pStyle w:val="Equationlegend"/>
        <w:rPr>
          <w:lang w:val="en-GB" w:eastAsia="zh-CN"/>
        </w:rPr>
      </w:pPr>
      <w:r w:rsidRPr="006E065E">
        <w:rPr>
          <w:lang w:val="en-GB" w:eastAsia="zh-CN"/>
        </w:rPr>
        <w:tab/>
      </w:r>
      <w:proofErr w:type="gramStart"/>
      <w:r w:rsidRPr="006E065E">
        <w:rPr>
          <w:i/>
          <w:lang w:val="en-GB" w:eastAsia="zh-CN"/>
        </w:rPr>
        <w:t>E</w:t>
      </w:r>
      <w:proofErr w:type="spellStart"/>
      <w:r w:rsidRPr="006E065E">
        <w:rPr>
          <w:i/>
          <w:position w:val="-4"/>
          <w:sz w:val="20"/>
          <w:lang w:val="en-GB" w:eastAsia="zh-CN"/>
        </w:rPr>
        <w:t>i</w:t>
      </w:r>
      <w:proofErr w:type="spellEnd"/>
      <w:r w:rsidRPr="006E065E">
        <w:rPr>
          <w:sz w:val="12"/>
          <w:lang w:val="en-GB" w:eastAsia="zh-CN"/>
        </w:rPr>
        <w:t xml:space="preserve"> </w:t>
      </w:r>
      <w:r w:rsidRPr="006E065E">
        <w:rPr>
          <w:lang w:val="en-GB" w:eastAsia="zh-CN"/>
        </w:rPr>
        <w:t>:</w:t>
      </w:r>
      <w:proofErr w:type="gramEnd"/>
      <w:r w:rsidRPr="006E065E">
        <w:rPr>
          <w:lang w:val="en-GB" w:eastAsia="zh-CN"/>
        </w:rPr>
        <w:tab/>
      </w:r>
      <w:r w:rsidR="00561E16" w:rsidRPr="006E065E">
        <w:rPr>
          <w:rFonts w:hint="eastAsia"/>
          <w:lang w:val="en-GB" w:eastAsia="zh-CN"/>
        </w:rPr>
        <w:t>直接的</w:t>
      </w:r>
      <w:r w:rsidR="00561E16" w:rsidRPr="006E065E">
        <w:rPr>
          <w:lang w:val="en-GB" w:eastAsia="zh-CN"/>
        </w:rPr>
        <w:t>电场</w:t>
      </w:r>
    </w:p>
    <w:p w14:paraId="29357BE9" w14:textId="261CBEE8" w:rsidR="008B5478" w:rsidRPr="006E065E" w:rsidRDefault="008B5478" w:rsidP="00723DA5">
      <w:pPr>
        <w:pStyle w:val="Equationlegend"/>
        <w:rPr>
          <w:lang w:val="en-GB" w:eastAsia="zh-CN"/>
        </w:rPr>
      </w:pPr>
      <w:r w:rsidRPr="006E065E">
        <w:rPr>
          <w:lang w:val="en-GB" w:eastAsia="zh-CN"/>
        </w:rPr>
        <w:tab/>
      </w:r>
      <w:proofErr w:type="gramStart"/>
      <w:r w:rsidRPr="006E065E">
        <w:rPr>
          <w:i/>
          <w:lang w:val="en-GB" w:eastAsia="zh-CN"/>
        </w:rPr>
        <w:t>E</w:t>
      </w:r>
      <w:r w:rsidRPr="006E065E">
        <w:rPr>
          <w:i/>
          <w:position w:val="-4"/>
          <w:sz w:val="20"/>
          <w:lang w:val="en-GB" w:eastAsia="zh-CN"/>
        </w:rPr>
        <w:t>r</w:t>
      </w:r>
      <w:r w:rsidRPr="006E065E">
        <w:rPr>
          <w:sz w:val="20"/>
          <w:lang w:val="en-GB" w:eastAsia="zh-CN"/>
        </w:rPr>
        <w:t xml:space="preserve"> </w:t>
      </w:r>
      <w:r w:rsidRPr="006E065E">
        <w:rPr>
          <w:lang w:val="en-GB" w:eastAsia="zh-CN"/>
        </w:rPr>
        <w:t>:</w:t>
      </w:r>
      <w:proofErr w:type="gramEnd"/>
      <w:r w:rsidRPr="006E065E">
        <w:rPr>
          <w:lang w:val="en-GB" w:eastAsia="zh-CN"/>
        </w:rPr>
        <w:tab/>
      </w:r>
      <w:r w:rsidR="00561E16" w:rsidRPr="006E065E">
        <w:rPr>
          <w:lang w:val="en-GB" w:eastAsia="zh-CN"/>
        </w:rPr>
        <w:t>反射</w:t>
      </w:r>
      <w:r w:rsidR="00561E16" w:rsidRPr="006E065E">
        <w:rPr>
          <w:rFonts w:hint="eastAsia"/>
          <w:lang w:val="en-GB" w:eastAsia="zh-CN"/>
        </w:rPr>
        <w:t>的</w:t>
      </w:r>
      <w:r w:rsidR="00561E16" w:rsidRPr="006E065E">
        <w:rPr>
          <w:lang w:val="en-GB" w:eastAsia="zh-CN"/>
        </w:rPr>
        <w:t>电场</w:t>
      </w:r>
    </w:p>
    <w:p w14:paraId="03DF609B" w14:textId="114A97BC" w:rsidR="008B5478" w:rsidRPr="006E065E" w:rsidRDefault="008B5478" w:rsidP="00723DA5">
      <w:pPr>
        <w:pStyle w:val="Equationlegend"/>
        <w:rPr>
          <w:lang w:val="en-GB" w:eastAsia="zh-CN"/>
        </w:rPr>
      </w:pPr>
      <w:r w:rsidRPr="006E065E">
        <w:rPr>
          <w:lang w:val="en-GB" w:eastAsia="zh-CN"/>
        </w:rPr>
        <w:tab/>
      </w:r>
      <w:proofErr w:type="gramStart"/>
      <w:r w:rsidRPr="006E065E">
        <w:rPr>
          <w:i/>
          <w:lang w:val="en-GB" w:eastAsia="zh-CN"/>
        </w:rPr>
        <w:t>R</w:t>
      </w:r>
      <w:r w:rsidRPr="006E065E">
        <w:rPr>
          <w:i/>
          <w:position w:val="-4"/>
          <w:sz w:val="20"/>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bookmarkStart w:id="56" w:name="OLE_LINK132"/>
      <w:r w:rsidR="00561E16" w:rsidRPr="006E065E">
        <w:rPr>
          <w:lang w:val="en-GB" w:eastAsia="zh-CN"/>
        </w:rPr>
        <w:t>水平极化波的复反射系数定义为</w:t>
      </w:r>
      <w:r w:rsidR="00561E16" w:rsidRPr="006E065E">
        <w:rPr>
          <w:rFonts w:hint="eastAsia"/>
          <w:lang w:val="en-GB" w:eastAsia="zh-CN"/>
        </w:rPr>
        <w:t>：</w:t>
      </w:r>
      <w:bookmarkEnd w:id="56"/>
    </w:p>
    <w:p w14:paraId="5E579A3A" w14:textId="77777777" w:rsidR="00827A56" w:rsidRPr="006E065E" w:rsidRDefault="00827A56" w:rsidP="00827A56">
      <w:pPr>
        <w:pStyle w:val="Equation"/>
      </w:pPr>
      <w:r w:rsidRPr="006E065E">
        <w:rPr>
          <w:lang w:eastAsia="zh-CN"/>
        </w:rPr>
        <w:tab/>
      </w:r>
      <w:r w:rsidRPr="006E065E">
        <w:rPr>
          <w:lang w:eastAsia="zh-CN"/>
        </w:rPr>
        <w:tab/>
      </w:r>
      <m:oMath>
        <m:sSub>
          <m:sSubPr>
            <m:ctrlPr>
              <w:rPr>
                <w:rFonts w:ascii="Cambria Math" w:hAnsi="Cambria Math"/>
                <w:i/>
              </w:rPr>
            </m:ctrlPr>
          </m:sSubPr>
          <m:e>
            <m:r>
              <w:rPr>
                <w:rFonts w:ascii="Cambria Math" w:hAnsi="Cambria Math"/>
              </w:rPr>
              <m:t>R</m:t>
            </m:r>
          </m:e>
          <m:sub>
            <m:r>
              <w:rPr>
                <w:rFonts w:ascii="Cambria Math" w:hAnsi="Cambria Math"/>
              </w:rPr>
              <m:t>h</m:t>
            </m:r>
          </m:sub>
        </m:sSub>
        <m:r>
          <w:rPr>
            <w:rFonts w:ascii="Cambria Math" w:hAnsi="Cambria Math"/>
          </w:rPr>
          <m:t>=</m:t>
        </m:r>
        <m:f>
          <m:fPr>
            <m:ctrlPr>
              <w:rPr>
                <w:rFonts w:ascii="Cambria Math" w:hAnsi="Cambria Math"/>
                <w:i/>
              </w:rPr>
            </m:ctrlPr>
          </m:fPr>
          <m:num>
            <m:func>
              <m:funcPr>
                <m:ctrlPr>
                  <w:rPr>
                    <w:rFonts w:ascii="Cambria Math" w:hAnsi="Cambria Math"/>
                    <w:i/>
                  </w:rPr>
                </m:ctrlPr>
              </m:funcPr>
              <m:fName>
                <m:r>
                  <m:rPr>
                    <m:sty m:val="p"/>
                  </m:rPr>
                  <w:rPr>
                    <w:rFonts w:ascii="Cambria Math" w:hAnsi="Cambria Math"/>
                  </w:rPr>
                  <m:t>sin</m:t>
                </m:r>
              </m:fName>
              <m:e>
                <m:r>
                  <m:rPr>
                    <m:sty m:val="p"/>
                  </m:rPr>
                  <w:rPr>
                    <w:rFonts w:ascii="Cambria Math" w:hAnsi="Cambria Math"/>
                  </w:rPr>
                  <m:t>θ</m:t>
                </m:r>
              </m:e>
            </m:func>
            <m:r>
              <w:rPr>
                <w:rFonts w:ascii="Cambria Math" w:hAnsi="Cambria Math"/>
              </w:rPr>
              <m:t xml:space="preserve"> - </m:t>
            </m:r>
            <m:sSup>
              <m:sSupPr>
                <m:ctrlPr>
                  <w:rPr>
                    <w:rFonts w:ascii="Cambria Math" w:hAnsi="Cambria Math"/>
                    <w:i/>
                  </w:rPr>
                </m:ctrlPr>
              </m:sSupPr>
              <m:e>
                <m:d>
                  <m:dPr>
                    <m:begChr m:val="["/>
                    <m:endChr m:val="]"/>
                    <m:ctrlPr>
                      <w:rPr>
                        <w:rFonts w:ascii="Cambria Math" w:hAnsi="Cambria Math"/>
                        <w:i/>
                      </w:rPr>
                    </m:ctrlPr>
                  </m:dPr>
                  <m:e>
                    <m:d>
                      <m:dPr>
                        <m:ctrlPr>
                          <w:rPr>
                            <w:rFonts w:ascii="Cambria Math" w:hAnsi="Cambria Math"/>
                            <w:i/>
                          </w:rPr>
                        </m:ctrlPr>
                      </m:dPr>
                      <m:e>
                        <m:r>
                          <m:rPr>
                            <m:sty m:val="p"/>
                          </m:rPr>
                          <w:rPr>
                            <w:rFonts w:ascii="Cambria Math" w:hAnsi="Cambria Math"/>
                          </w:rPr>
                          <m:t>ε</m:t>
                        </m:r>
                        <m:r>
                          <w:rPr>
                            <w:rFonts w:ascii="Cambria Math" w:hAnsi="Cambria Math"/>
                          </w:rPr>
                          <m:t>-</m:t>
                        </m:r>
                        <m:func>
                          <m:funcPr>
                            <m:ctrlPr>
                              <w:rPr>
                                <w:rFonts w:ascii="Cambria Math" w:hAnsi="Cambria Math"/>
                                <w:i/>
                              </w:rPr>
                            </m:ctrlPr>
                          </m:funcPr>
                          <m:fName>
                            <m:sSup>
                              <m:sSupPr>
                                <m:ctrlPr>
                                  <w:rPr>
                                    <w:rFonts w:ascii="Cambria Math" w:hAnsi="Cambria Math"/>
                                    <w:i/>
                                  </w:rPr>
                                </m:ctrlPr>
                              </m:sSupPr>
                              <m:e>
                                <m:r>
                                  <m:rPr>
                                    <m:sty m:val="p"/>
                                  </m:rPr>
                                  <w:rPr>
                                    <w:rFonts w:ascii="Cambria Math" w:hAnsi="Cambria Math"/>
                                  </w:rPr>
                                  <m:t>cos</m:t>
                                </m:r>
                              </m:e>
                              <m:sup>
                                <m:r>
                                  <w:rPr>
                                    <w:rFonts w:ascii="Cambria Math" w:hAnsi="Cambria Math"/>
                                  </w:rPr>
                                  <m:t>2</m:t>
                                </m:r>
                              </m:sup>
                            </m:sSup>
                          </m:fName>
                          <m:e>
                            <m:r>
                              <m:rPr>
                                <m:sty m:val="p"/>
                              </m:rPr>
                              <w:rPr>
                                <w:rFonts w:ascii="Cambria Math" w:hAnsi="Cambria Math"/>
                              </w:rPr>
                              <m:t>θ</m:t>
                            </m:r>
                          </m:e>
                        </m:func>
                      </m:e>
                    </m:d>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e>
              <m:sup>
                <m:f>
                  <m:fPr>
                    <m:type m:val="skw"/>
                    <m:ctrlPr>
                      <w:rPr>
                        <w:rFonts w:ascii="Cambria Math" w:hAnsi="Cambria Math"/>
                        <w:i/>
                      </w:rPr>
                    </m:ctrlPr>
                  </m:fPr>
                  <m:num>
                    <m:r>
                      <w:rPr>
                        <w:rFonts w:ascii="Cambria Math" w:hAnsi="Cambria Math"/>
                      </w:rPr>
                      <m:t>1</m:t>
                    </m:r>
                  </m:num>
                  <m:den>
                    <m:r>
                      <w:rPr>
                        <w:rFonts w:ascii="Cambria Math" w:hAnsi="Cambria Math"/>
                      </w:rPr>
                      <m:t>2</m:t>
                    </m:r>
                  </m:den>
                </m:f>
              </m:sup>
            </m:sSup>
          </m:num>
          <m:den>
            <m:func>
              <m:funcPr>
                <m:ctrlPr>
                  <w:rPr>
                    <w:rFonts w:ascii="Cambria Math" w:hAnsi="Cambria Math"/>
                    <w:i/>
                  </w:rPr>
                </m:ctrlPr>
              </m:funcPr>
              <m:fName>
                <m:r>
                  <m:rPr>
                    <m:sty m:val="p"/>
                  </m:rPr>
                  <w:rPr>
                    <w:rFonts w:ascii="Cambria Math" w:hAnsi="Cambria Math"/>
                  </w:rPr>
                  <m:t>sin</m:t>
                </m:r>
              </m:fName>
              <m:e>
                <m:r>
                  <m:rPr>
                    <m:sty m:val="p"/>
                  </m:rPr>
                  <w:rPr>
                    <w:rFonts w:ascii="Cambria Math" w:hAnsi="Cambria Math"/>
                  </w:rPr>
                  <m:t>θ</m:t>
                </m:r>
              </m:e>
            </m:func>
            <m:r>
              <w:rPr>
                <w:rFonts w:ascii="Cambria Math" w:hAnsi="Cambria Math"/>
              </w:rPr>
              <m:t xml:space="preserve"> + </m:t>
            </m:r>
            <m:sSup>
              <m:sSupPr>
                <m:ctrlPr>
                  <w:rPr>
                    <w:rFonts w:ascii="Cambria Math" w:hAnsi="Cambria Math"/>
                    <w:i/>
                  </w:rPr>
                </m:ctrlPr>
              </m:sSupPr>
              <m:e>
                <m:d>
                  <m:dPr>
                    <m:begChr m:val="["/>
                    <m:endChr m:val="]"/>
                    <m:ctrlPr>
                      <w:rPr>
                        <w:rFonts w:ascii="Cambria Math" w:hAnsi="Cambria Math"/>
                        <w:i/>
                      </w:rPr>
                    </m:ctrlPr>
                  </m:dPr>
                  <m:e>
                    <m:d>
                      <m:dPr>
                        <m:ctrlPr>
                          <w:rPr>
                            <w:rFonts w:ascii="Cambria Math" w:hAnsi="Cambria Math"/>
                            <w:i/>
                          </w:rPr>
                        </m:ctrlPr>
                      </m:dPr>
                      <m:e>
                        <m:r>
                          <m:rPr>
                            <m:sty m:val="p"/>
                          </m:rPr>
                          <w:rPr>
                            <w:rFonts w:ascii="Cambria Math" w:hAnsi="Cambria Math"/>
                          </w:rPr>
                          <m:t>ε</m:t>
                        </m:r>
                        <m:r>
                          <w:rPr>
                            <w:rFonts w:ascii="Cambria Math" w:hAnsi="Cambria Math"/>
                          </w:rPr>
                          <m:t>-</m:t>
                        </m:r>
                        <m:func>
                          <m:funcPr>
                            <m:ctrlPr>
                              <w:rPr>
                                <w:rFonts w:ascii="Cambria Math" w:hAnsi="Cambria Math"/>
                                <w:i/>
                              </w:rPr>
                            </m:ctrlPr>
                          </m:funcPr>
                          <m:fName>
                            <m:sSup>
                              <m:sSupPr>
                                <m:ctrlPr>
                                  <w:rPr>
                                    <w:rFonts w:ascii="Cambria Math" w:hAnsi="Cambria Math"/>
                                    <w:i/>
                                  </w:rPr>
                                </m:ctrlPr>
                              </m:sSupPr>
                              <m:e>
                                <m:r>
                                  <m:rPr>
                                    <m:sty m:val="p"/>
                                  </m:rPr>
                                  <w:rPr>
                                    <w:rFonts w:ascii="Cambria Math" w:hAnsi="Cambria Math"/>
                                  </w:rPr>
                                  <m:t>cos</m:t>
                                </m:r>
                              </m:e>
                              <m:sup>
                                <m:r>
                                  <w:rPr>
                                    <w:rFonts w:ascii="Cambria Math" w:hAnsi="Cambria Math"/>
                                  </w:rPr>
                                  <m:t>2</m:t>
                                </m:r>
                              </m:sup>
                            </m:sSup>
                          </m:fName>
                          <m:e>
                            <m:r>
                              <m:rPr>
                                <m:sty m:val="p"/>
                              </m:rPr>
                              <w:rPr>
                                <w:rFonts w:ascii="Cambria Math" w:hAnsi="Cambria Math"/>
                              </w:rPr>
                              <m:t>θ</m:t>
                            </m:r>
                          </m:e>
                        </m:func>
                      </m:e>
                    </m:d>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e>
              <m:sup>
                <m:f>
                  <m:fPr>
                    <m:type m:val="skw"/>
                    <m:ctrlPr>
                      <w:rPr>
                        <w:rFonts w:ascii="Cambria Math" w:hAnsi="Cambria Math"/>
                        <w:i/>
                      </w:rPr>
                    </m:ctrlPr>
                  </m:fPr>
                  <m:num>
                    <m:r>
                      <w:rPr>
                        <w:rFonts w:ascii="Cambria Math" w:hAnsi="Cambria Math"/>
                      </w:rPr>
                      <m:t>1</m:t>
                    </m:r>
                  </m:num>
                  <m:den>
                    <m:r>
                      <w:rPr>
                        <w:rFonts w:ascii="Cambria Math" w:hAnsi="Cambria Math"/>
                      </w:rPr>
                      <m:t>2</m:t>
                    </m:r>
                  </m:den>
                </m:f>
              </m:sup>
            </m:sSup>
          </m:den>
        </m:f>
      </m:oMath>
    </w:p>
    <w:p w14:paraId="60BC88C9" w14:textId="46D3CF53" w:rsidR="008B5478" w:rsidRPr="006E065E" w:rsidRDefault="00554ADE" w:rsidP="00563A51">
      <w:pPr>
        <w:ind w:firstLineChars="200" w:firstLine="480"/>
        <w:rPr>
          <w:lang w:eastAsia="zh-CN"/>
        </w:rPr>
      </w:pPr>
      <w:r w:rsidRPr="006E065E">
        <w:rPr>
          <w:rFonts w:hint="eastAsia"/>
          <w:lang w:eastAsia="zh-CN"/>
        </w:rPr>
        <w:t>以及</w:t>
      </w:r>
    </w:p>
    <w:p w14:paraId="3BD869ED" w14:textId="09CFBDC6" w:rsidR="008B5478" w:rsidRPr="006E065E" w:rsidRDefault="008B5478" w:rsidP="00723DA5">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AD20F8" w:rsidRPr="006E065E">
        <w:rPr>
          <w:rFonts w:hint="eastAsia"/>
          <w:lang w:val="en-GB" w:eastAsia="zh-CN"/>
        </w:rPr>
        <w:t>入射余角</w:t>
      </w:r>
    </w:p>
    <w:p w14:paraId="786479F1" w14:textId="2A9D9734" w:rsidR="008B5478" w:rsidRPr="006E065E" w:rsidRDefault="008B5478" w:rsidP="00723DA5">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AD20F8" w:rsidRPr="006E065E">
        <w:rPr>
          <w:lang w:val="en-GB" w:eastAsia="zh-CN"/>
        </w:rPr>
        <w:t>地球的相对介电常数</w:t>
      </w:r>
    </w:p>
    <w:p w14:paraId="41A71261" w14:textId="3C5EB133" w:rsidR="008B5478" w:rsidRPr="006E065E" w:rsidRDefault="008B5478" w:rsidP="00723DA5">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AD20F8" w:rsidRPr="006E065E">
        <w:rPr>
          <w:lang w:val="en-GB" w:eastAsia="zh-CN"/>
        </w:rPr>
        <w:t>地球的电导率</w:t>
      </w:r>
      <w:r w:rsidR="00AD20F8" w:rsidRPr="006E065E">
        <w:rPr>
          <w:rFonts w:hint="eastAsia"/>
          <w:lang w:val="en-GB" w:eastAsia="zh-CN"/>
        </w:rPr>
        <w:t>（</w:t>
      </w:r>
      <w:r w:rsidR="00AD20F8" w:rsidRPr="006E065E">
        <w:rPr>
          <w:lang w:val="en-GB" w:eastAsia="zh-CN"/>
        </w:rPr>
        <w:t>S/m</w:t>
      </w:r>
      <w:r w:rsidR="00AD20F8" w:rsidRPr="006E065E">
        <w:rPr>
          <w:rFonts w:hint="eastAsia"/>
          <w:lang w:val="en-GB" w:eastAsia="zh-CN"/>
        </w:rPr>
        <w:t>）</w:t>
      </w:r>
    </w:p>
    <w:p w14:paraId="4178E895" w14:textId="11BE59C3" w:rsidR="008B5478" w:rsidRPr="006E065E" w:rsidRDefault="008B5478" w:rsidP="00723DA5">
      <w:pPr>
        <w:pStyle w:val="Equationlegend"/>
        <w:rPr>
          <w:lang w:val="en-GB" w:eastAsia="zh-CN"/>
        </w:rPr>
      </w:pPr>
      <w:r w:rsidRPr="006E065E">
        <w:rPr>
          <w:lang w:val="en-GB" w:eastAsia="zh-CN"/>
        </w:rPr>
        <w:tab/>
      </w:r>
      <w:proofErr w:type="gramStart"/>
      <w:r w:rsidRPr="006E065E">
        <w:rPr>
          <w:i/>
          <w:lang w:val="en-GB" w:eastAsia="zh-CN"/>
        </w:rPr>
        <w:t>f</w:t>
      </w:r>
      <w:r w:rsidRPr="006E065E">
        <w:rPr>
          <w:position w:val="-4"/>
          <w:sz w:val="20"/>
          <w:lang w:val="en-GB" w:eastAsia="zh-CN"/>
        </w:rPr>
        <w:t>MHz</w:t>
      </w:r>
      <w:r w:rsidRPr="006E065E">
        <w:rPr>
          <w:position w:val="-3"/>
          <w:sz w:val="12"/>
          <w:lang w:val="en-GB" w:eastAsia="zh-CN"/>
        </w:rPr>
        <w:t xml:space="preserve"> </w:t>
      </w:r>
      <w:r w:rsidRPr="006E065E">
        <w:rPr>
          <w:lang w:val="en-GB" w:eastAsia="zh-CN"/>
        </w:rPr>
        <w:t>:</w:t>
      </w:r>
      <w:proofErr w:type="gramEnd"/>
      <w:r w:rsidRPr="006E065E">
        <w:rPr>
          <w:lang w:val="en-GB" w:eastAsia="zh-CN"/>
        </w:rPr>
        <w:tab/>
      </w:r>
      <w:r w:rsidR="00AD20F8" w:rsidRPr="006E065E">
        <w:rPr>
          <w:rFonts w:hint="eastAsia"/>
          <w:lang w:val="en-GB" w:eastAsia="zh-CN"/>
        </w:rPr>
        <w:t>工作频率（</w:t>
      </w:r>
      <w:r w:rsidRPr="006E065E">
        <w:rPr>
          <w:lang w:val="en-GB" w:eastAsia="zh-CN"/>
        </w:rPr>
        <w:t>MHz</w:t>
      </w:r>
      <w:r w:rsidR="00AD20F8" w:rsidRPr="006E065E">
        <w:rPr>
          <w:rFonts w:hint="eastAsia"/>
          <w:lang w:val="en-GB" w:eastAsia="zh-CN"/>
        </w:rPr>
        <w:t>）。</w:t>
      </w:r>
    </w:p>
    <w:p w14:paraId="567F71B2" w14:textId="512821C6" w:rsidR="008B5478" w:rsidRPr="006E065E" w:rsidRDefault="008B5478" w:rsidP="00EA6953">
      <w:pPr>
        <w:spacing w:before="240"/>
        <w:ind w:left="794" w:hanging="794"/>
      </w:pPr>
      <w:r w:rsidRPr="006E065E">
        <w:t>b)</w:t>
      </w:r>
      <w:r w:rsidRPr="006E065E">
        <w:tab/>
      </w:r>
      <w:r w:rsidR="00CD3C62" w:rsidRPr="006E065E">
        <w:rPr>
          <w:rFonts w:ascii="STKaiti" w:eastAsia="STKaiti" w:hAnsi="STKaiti" w:hint="eastAsia"/>
          <w:lang w:eastAsia="zh-CN"/>
        </w:rPr>
        <w:t>垂直极化</w:t>
      </w:r>
    </w:p>
    <w:p w14:paraId="7239A422" w14:textId="196C4590" w:rsidR="008B5478" w:rsidRPr="006E065E" w:rsidRDefault="00531404" w:rsidP="009F14EC">
      <w:pPr>
        <w:pStyle w:val="Equation"/>
      </w:pPr>
      <w:r w:rsidRPr="006E065E">
        <w:tab/>
      </w:r>
      <w:r w:rsidR="008B5478" w:rsidRPr="006E065E">
        <w:tab/>
      </w:r>
      <m:oMath>
        <m:sSup>
          <m:sSupPr>
            <m:ctrlPr>
              <w:rPr>
                <w:rFonts w:ascii="Cambria Math" w:hAnsi="Cambria Math"/>
                <w:i/>
              </w:rPr>
            </m:ctrlPr>
          </m:sSupPr>
          <m:e>
            <m:sSub>
              <m:sSubPr>
                <m:ctrlPr>
                  <w:rPr>
                    <w:rFonts w:ascii="Cambria Math" w:hAnsi="Cambria Math"/>
                    <w:i/>
                  </w:rPr>
                </m:ctrlPr>
              </m:sSubPr>
              <m:e>
                <m:r>
                  <w:rPr>
                    <w:rFonts w:ascii="Cambria Math" w:hAnsi="Cambria Math"/>
                  </w:rPr>
                  <m:t>E</m:t>
                </m:r>
              </m:e>
              <m:sub>
                <m:r>
                  <w:rPr>
                    <w:rFonts w:ascii="Cambria Math" w:hAnsi="Cambria Math"/>
                  </w:rPr>
                  <m:t>h</m:t>
                </m:r>
              </m:sub>
            </m:sSub>
          </m:e>
          <m:sup>
            <m:r>
              <w:rPr>
                <w:rFonts w:ascii="Cambria Math" w:hAnsi="Cambria Math"/>
              </w:rPr>
              <m:t>'</m:t>
            </m:r>
          </m:sup>
        </m:sSup>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1</m:t>
                </m:r>
              </m:sub>
            </m:sSub>
          </m:e>
        </m:d>
        <m:r>
          <w:rPr>
            <w:rFonts w:ascii="Cambria Math" w:hAnsi="Cambria Math"/>
          </w:rPr>
          <m:t>-</m:t>
        </m:r>
        <m:sSub>
          <m:sSubPr>
            <m:ctrlPr>
              <w:rPr>
                <w:rFonts w:ascii="Cambria Math" w:hAnsi="Cambria Math"/>
                <w:i/>
              </w:rPr>
            </m:ctrlPr>
          </m:sSubPr>
          <m:e>
            <m:r>
              <w:rPr>
                <w:rFonts w:ascii="Cambria Math" w:hAnsi="Cambria Math"/>
              </w:rPr>
              <m:t>R</m:t>
            </m:r>
          </m:e>
          <m:sub>
            <m:r>
              <w:rPr>
                <w:rFonts w:ascii="Cambria Math" w:hAnsi="Cambria Math"/>
              </w:rPr>
              <m:t>v</m:t>
            </m:r>
          </m:sub>
        </m:sSub>
        <m:r>
          <w:rPr>
            <w:rFonts w:ascii="Cambria Math" w:hAnsi="Cambria Math"/>
          </w:rPr>
          <m:t xml:space="preserve"> </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2</m:t>
                </m:r>
              </m:sub>
            </m:sSub>
          </m:e>
        </m:d>
      </m:oMath>
    </w:p>
    <w:p w14:paraId="285AB0D4" w14:textId="452AB9AE" w:rsidR="008B5478" w:rsidRPr="006E065E" w:rsidRDefault="00531404" w:rsidP="009F14EC">
      <w:pPr>
        <w:pStyle w:val="Equation"/>
      </w:pPr>
      <w:r w:rsidRPr="006E065E">
        <w:tab/>
      </w:r>
      <w:r w:rsidR="008B5478" w:rsidRPr="006E065E">
        <w:tab/>
      </w:r>
      <m:oMath>
        <m:sSub>
          <m:sSubPr>
            <m:ctrlPr>
              <w:rPr>
                <w:rFonts w:ascii="Cambria Math" w:hAnsi="Cambria Math"/>
                <w:i/>
              </w:rPr>
            </m:ctrlPr>
          </m:sSubPr>
          <m:e>
            <m:r>
              <w:rPr>
                <w:rFonts w:ascii="Cambria Math" w:hAnsi="Cambria Math"/>
              </w:rPr>
              <m:t>E</m:t>
            </m:r>
          </m:e>
          <m:sub>
            <m:r>
              <w:rPr>
                <w:rFonts w:ascii="Cambria Math" w:hAnsi="Cambria Math"/>
              </w:rPr>
              <m:t>v</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1</m:t>
                </m:r>
              </m:sub>
            </m:sSub>
          </m:e>
        </m:d>
        <m:r>
          <w:rPr>
            <w:rFonts w:ascii="Cambria Math" w:hAnsi="Cambria Math"/>
          </w:rPr>
          <m:t>-</m:t>
        </m:r>
        <m:sSub>
          <m:sSubPr>
            <m:ctrlPr>
              <w:rPr>
                <w:rFonts w:ascii="Cambria Math" w:hAnsi="Cambria Math"/>
                <w:i/>
              </w:rPr>
            </m:ctrlPr>
          </m:sSubPr>
          <m:e>
            <m:r>
              <w:rPr>
                <w:rFonts w:ascii="Cambria Math" w:hAnsi="Cambria Math"/>
              </w:rPr>
              <m:t>R</m:t>
            </m:r>
          </m:e>
          <m:sub>
            <m:r>
              <w:rPr>
                <w:rFonts w:ascii="Cambria Math" w:hAnsi="Cambria Math"/>
              </w:rPr>
              <m:t>v</m:t>
            </m:r>
          </m:sub>
        </m:sSub>
        <m:r>
          <w:rPr>
            <w:rFonts w:ascii="Cambria Math" w:hAnsi="Cambria Math"/>
          </w:rPr>
          <m:t xml:space="preserve"> </m:t>
        </m:r>
        <m:sSub>
          <m:sSubPr>
            <m:ctrlPr>
              <w:rPr>
                <w:rFonts w:ascii="Cambria Math" w:hAnsi="Cambria Math"/>
                <w:i/>
              </w:rPr>
            </m:ctrlPr>
          </m:sSubPr>
          <m:e>
            <m:r>
              <w:rPr>
                <w:rFonts w:ascii="Cambria Math" w:hAnsi="Cambria Math"/>
              </w:rPr>
              <m:t>E</m:t>
            </m:r>
          </m:e>
          <m:sub>
            <m:r>
              <w:rPr>
                <w:rFonts w:ascii="Cambria Math" w:hAnsi="Cambria Math"/>
              </w:rPr>
              <m:t>i</m:t>
            </m:r>
          </m:sub>
        </m:sSub>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2</m:t>
                </m:r>
              </m:sub>
            </m:sSub>
          </m:e>
        </m:d>
      </m:oMath>
    </w:p>
    <w:p w14:paraId="3A3E6DE3" w14:textId="6EFBEC35" w:rsidR="008B5478" w:rsidRPr="006E065E" w:rsidRDefault="00A42315" w:rsidP="00EA6953">
      <w:pPr>
        <w:pageBreakBefore/>
        <w:ind w:firstLineChars="200" w:firstLine="480"/>
        <w:rPr>
          <w:lang w:eastAsia="zh-CN"/>
        </w:rPr>
      </w:pPr>
      <w:r w:rsidRPr="006E065E">
        <w:rPr>
          <w:lang w:eastAsia="zh-CN"/>
        </w:rPr>
        <w:lastRenderedPageBreak/>
        <w:t>其中：</w:t>
      </w:r>
    </w:p>
    <w:p w14:paraId="080A7223" w14:textId="74986CB8"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lang w:eastAsia="zh-CN"/>
        </w:rPr>
        <w:tab/>
      </w:r>
      <w:r w:rsidRPr="006E065E">
        <w:fldChar w:fldCharType="begin"/>
      </w:r>
      <w:r w:rsidRPr="006E065E">
        <w:rPr>
          <w:lang w:eastAsia="zh-CN"/>
        </w:rPr>
        <w:instrText xml:space="preserve">eq </w:instrText>
      </w:r>
      <w:r w:rsidRPr="006E065E">
        <w:rPr>
          <w:i/>
          <w:lang w:eastAsia="zh-CN"/>
        </w:rPr>
        <w:instrText>E</w:instrText>
      </w:r>
      <w:r w:rsidRPr="006E065E">
        <w:rPr>
          <w:i/>
          <w:position w:val="-4"/>
          <w:sz w:val="16"/>
          <w:lang w:eastAsia="zh-CN"/>
        </w:rPr>
        <w:instrText>h</w:instrText>
      </w:r>
      <w:r w:rsidRPr="006E065E">
        <w:rPr>
          <w:lang w:eastAsia="zh-CN"/>
        </w:rPr>
        <w:instrText>\d\ba3()</w:instrText>
      </w:r>
      <w:r w:rsidRPr="006E065E">
        <w:rPr>
          <w:rFonts w:ascii="Symbol" w:hAnsi="Symbol"/>
          <w:lang w:eastAsia="zh-CN"/>
        </w:rPr>
        <w:instrText>¢</w:instrText>
      </w:r>
      <w:r w:rsidRPr="006E065E">
        <w:fldChar w:fldCharType="end"/>
      </w:r>
      <w:r w:rsidRPr="006E065E">
        <w:rPr>
          <w:position w:val="-3"/>
          <w:sz w:val="12"/>
          <w:lang w:eastAsia="zh-CN"/>
        </w:rPr>
        <w:t xml:space="preserve"> </w:t>
      </w:r>
      <w:r w:rsidRPr="006E065E">
        <w:rPr>
          <w:lang w:eastAsia="zh-CN"/>
        </w:rPr>
        <w:t>:</w:t>
      </w:r>
      <w:r w:rsidRPr="006E065E">
        <w:rPr>
          <w:lang w:eastAsia="zh-CN"/>
        </w:rPr>
        <w:tab/>
      </w:r>
      <w:r w:rsidR="00AD20F8" w:rsidRPr="006E065E">
        <w:rPr>
          <w:rFonts w:hint="eastAsia"/>
          <w:lang w:eastAsia="zh-CN"/>
        </w:rPr>
        <w:t>总水平分量</w:t>
      </w:r>
    </w:p>
    <w:p w14:paraId="13C965EF" w14:textId="2B31FB65"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lang w:eastAsia="zh-CN"/>
        </w:rPr>
        <w:tab/>
      </w:r>
      <w:proofErr w:type="gramStart"/>
      <w:r w:rsidRPr="006E065E">
        <w:rPr>
          <w:i/>
          <w:lang w:eastAsia="zh-CN"/>
        </w:rPr>
        <w:t>E</w:t>
      </w:r>
      <w:r w:rsidRPr="006E065E">
        <w:rPr>
          <w:i/>
          <w:position w:val="-4"/>
          <w:sz w:val="20"/>
          <w:lang w:eastAsia="zh-CN"/>
        </w:rPr>
        <w:t>v</w:t>
      </w:r>
      <w:r w:rsidRPr="006E065E">
        <w:rPr>
          <w:sz w:val="12"/>
          <w:lang w:eastAsia="zh-CN"/>
        </w:rPr>
        <w:t xml:space="preserve"> </w:t>
      </w:r>
      <w:r w:rsidRPr="006E065E">
        <w:rPr>
          <w:lang w:eastAsia="zh-CN"/>
        </w:rPr>
        <w:t>:</w:t>
      </w:r>
      <w:proofErr w:type="gramEnd"/>
      <w:r w:rsidRPr="006E065E">
        <w:rPr>
          <w:lang w:eastAsia="zh-CN"/>
        </w:rPr>
        <w:tab/>
      </w:r>
      <w:r w:rsidR="00AD20F8" w:rsidRPr="006E065E">
        <w:rPr>
          <w:rFonts w:hint="eastAsia"/>
          <w:lang w:eastAsia="zh-CN"/>
        </w:rPr>
        <w:t>总垂直分量</w:t>
      </w:r>
    </w:p>
    <w:p w14:paraId="305844A9" w14:textId="3B6D462A"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lang w:eastAsia="zh-CN"/>
        </w:rPr>
        <w:tab/>
      </w:r>
      <w:proofErr w:type="gramStart"/>
      <w:r w:rsidRPr="006E065E">
        <w:rPr>
          <w:i/>
          <w:lang w:eastAsia="zh-CN"/>
        </w:rPr>
        <w:t>R</w:t>
      </w:r>
      <w:r w:rsidRPr="006E065E">
        <w:rPr>
          <w:i/>
          <w:position w:val="-4"/>
          <w:sz w:val="20"/>
          <w:lang w:eastAsia="zh-CN"/>
        </w:rPr>
        <w:t>v</w:t>
      </w:r>
      <w:r w:rsidRPr="006E065E">
        <w:rPr>
          <w:sz w:val="12"/>
          <w:lang w:eastAsia="zh-CN"/>
        </w:rPr>
        <w:t xml:space="preserve"> </w:t>
      </w:r>
      <w:r w:rsidRPr="006E065E">
        <w:rPr>
          <w:lang w:eastAsia="zh-CN"/>
        </w:rPr>
        <w:t>:</w:t>
      </w:r>
      <w:proofErr w:type="gramEnd"/>
      <w:r w:rsidRPr="006E065E">
        <w:rPr>
          <w:lang w:eastAsia="zh-CN"/>
        </w:rPr>
        <w:tab/>
      </w:r>
      <w:r w:rsidR="00AD20F8" w:rsidRPr="006E065E">
        <w:rPr>
          <w:rFonts w:hint="eastAsia"/>
          <w:lang w:eastAsia="zh-CN"/>
        </w:rPr>
        <w:t>垂直</w:t>
      </w:r>
      <w:r w:rsidR="00AD20F8" w:rsidRPr="006E065E">
        <w:rPr>
          <w:lang w:eastAsia="zh-CN"/>
        </w:rPr>
        <w:t>极化波的复反射系数定义为</w:t>
      </w:r>
      <w:r w:rsidR="00AD20F8" w:rsidRPr="006E065E">
        <w:rPr>
          <w:rFonts w:hint="eastAsia"/>
          <w:lang w:eastAsia="zh-CN"/>
        </w:rPr>
        <w:t>：</w:t>
      </w:r>
    </w:p>
    <w:p w14:paraId="454EE222" w14:textId="77777777" w:rsidR="008B5478" w:rsidRPr="006E065E" w:rsidRDefault="008B5478" w:rsidP="008B5478">
      <w:pPr>
        <w:keepNext/>
        <w:keepLines/>
        <w:tabs>
          <w:tab w:val="clear" w:pos="794"/>
          <w:tab w:val="clear" w:pos="1191"/>
          <w:tab w:val="clear" w:pos="1588"/>
          <w:tab w:val="clear" w:pos="1985"/>
        </w:tabs>
        <w:spacing w:before="0"/>
        <w:rPr>
          <w:sz w:val="16"/>
          <w:lang w:eastAsia="zh-CN"/>
        </w:rPr>
      </w:pPr>
    </w:p>
    <w:p w14:paraId="23B7480B" w14:textId="351EB35A" w:rsidR="00611BDD" w:rsidRPr="006E065E" w:rsidRDefault="00611BDD" w:rsidP="00330B54">
      <w:pPr>
        <w:pStyle w:val="Equation"/>
      </w:pPr>
      <w:r w:rsidRPr="006E065E">
        <w:rPr>
          <w:lang w:eastAsia="zh-CN"/>
        </w:rPr>
        <w:tab/>
      </w:r>
      <w:r w:rsidRPr="006E065E">
        <w:rPr>
          <w:lang w:eastAsia="zh-CN"/>
        </w:rPr>
        <w:tab/>
      </w:r>
      <m:oMath>
        <m:sSub>
          <m:sSubPr>
            <m:ctrlPr>
              <w:rPr>
                <w:rFonts w:ascii="Cambria Math" w:hAnsi="Cambria Math"/>
                <w:i/>
              </w:rPr>
            </m:ctrlPr>
          </m:sSubPr>
          <m:e>
            <m:r>
              <w:rPr>
                <w:rFonts w:ascii="Cambria Math" w:hAnsi="Cambria Math"/>
              </w:rPr>
              <m:t>R</m:t>
            </m:r>
          </m:e>
          <m:sub>
            <m:r>
              <w:rPr>
                <w:rFonts w:ascii="Cambria Math" w:hAnsi="Cambria Math"/>
              </w:rPr>
              <m:t>v</m:t>
            </m:r>
          </m:sub>
        </m:sSub>
        <m:r>
          <w:rPr>
            <w:rFonts w:ascii="Cambria Math" w:hAnsi="Cambria Math"/>
          </w:rPr>
          <m:t>=</m:t>
        </m:r>
        <m:f>
          <m:fPr>
            <m:ctrlPr>
              <w:rPr>
                <w:rFonts w:ascii="Cambria Math" w:hAnsi="Cambria Math"/>
                <w:i/>
              </w:rPr>
            </m:ctrlPr>
          </m:fPr>
          <m:num>
            <m:d>
              <m:dPr>
                <m:begChr m:val="["/>
                <m:endChr m:val="]"/>
                <m:ctrlPr>
                  <w:rPr>
                    <w:rFonts w:ascii="Cambria Math" w:hAnsi="Cambria Math"/>
                    <w:i/>
                  </w:rPr>
                </m:ctrlPr>
              </m:dPr>
              <m:e>
                <m:r>
                  <m:rPr>
                    <m:sty m:val="p"/>
                  </m:rPr>
                  <w:rPr>
                    <w:rFonts w:ascii="Cambria Math" w:hAnsi="Cambria Math"/>
                  </w:rPr>
                  <m:t>ε</m:t>
                </m:r>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func>
              <m:funcPr>
                <m:ctrlPr>
                  <w:rPr>
                    <w:rFonts w:ascii="Cambria Math" w:hAnsi="Cambria Math"/>
                    <w:i/>
                  </w:rPr>
                </m:ctrlPr>
              </m:funcPr>
              <m:fName>
                <m:r>
                  <m:rPr>
                    <m:sty m:val="p"/>
                  </m:rPr>
                  <w:rPr>
                    <w:rFonts w:ascii="Cambria Math" w:hAnsi="Cambria Math"/>
                  </w:rPr>
                  <m:t>sin</m:t>
                </m:r>
              </m:fName>
              <m:e>
                <m:r>
                  <m:rPr>
                    <m:sty m:val="p"/>
                  </m:rPr>
                  <w:rPr>
                    <w:rFonts w:ascii="Cambria Math" w:hAnsi="Cambria Math"/>
                  </w:rPr>
                  <m:t>θ</m:t>
                </m:r>
              </m:e>
            </m:func>
            <m:r>
              <w:rPr>
                <w:rFonts w:ascii="Cambria Math" w:hAnsi="Cambria Math"/>
              </w:rPr>
              <m:t xml:space="preserve"> - </m:t>
            </m:r>
            <m:sSup>
              <m:sSupPr>
                <m:ctrlPr>
                  <w:rPr>
                    <w:rFonts w:ascii="Cambria Math" w:hAnsi="Cambria Math"/>
                    <w:i/>
                  </w:rPr>
                </m:ctrlPr>
              </m:sSupPr>
              <m:e>
                <m:d>
                  <m:dPr>
                    <m:begChr m:val="["/>
                    <m:endChr m:val="]"/>
                    <m:ctrlPr>
                      <w:rPr>
                        <w:rFonts w:ascii="Cambria Math" w:hAnsi="Cambria Math"/>
                        <w:i/>
                      </w:rPr>
                    </m:ctrlPr>
                  </m:dPr>
                  <m:e>
                    <m:d>
                      <m:dPr>
                        <m:ctrlPr>
                          <w:rPr>
                            <w:rFonts w:ascii="Cambria Math" w:hAnsi="Cambria Math"/>
                            <w:i/>
                          </w:rPr>
                        </m:ctrlPr>
                      </m:dPr>
                      <m:e>
                        <m:r>
                          <m:rPr>
                            <m:sty m:val="p"/>
                          </m:rPr>
                          <w:rPr>
                            <w:rFonts w:ascii="Cambria Math" w:hAnsi="Cambria Math"/>
                          </w:rPr>
                          <m:t>ε</m:t>
                        </m:r>
                        <m:r>
                          <w:rPr>
                            <w:rFonts w:ascii="Cambria Math" w:hAnsi="Cambria Math"/>
                          </w:rPr>
                          <m:t>-</m:t>
                        </m:r>
                        <m:func>
                          <m:funcPr>
                            <m:ctrlPr>
                              <w:rPr>
                                <w:rFonts w:ascii="Cambria Math" w:hAnsi="Cambria Math"/>
                                <w:i/>
                              </w:rPr>
                            </m:ctrlPr>
                          </m:funcPr>
                          <m:fName>
                            <m:sSup>
                              <m:sSupPr>
                                <m:ctrlPr>
                                  <w:rPr>
                                    <w:rFonts w:ascii="Cambria Math" w:hAnsi="Cambria Math"/>
                                    <w:i/>
                                  </w:rPr>
                                </m:ctrlPr>
                              </m:sSupPr>
                              <m:e>
                                <m:r>
                                  <m:rPr>
                                    <m:sty m:val="p"/>
                                  </m:rPr>
                                  <w:rPr>
                                    <w:rFonts w:ascii="Cambria Math" w:hAnsi="Cambria Math"/>
                                  </w:rPr>
                                  <m:t>cos</m:t>
                                </m:r>
                              </m:e>
                              <m:sup>
                                <m:r>
                                  <w:rPr>
                                    <w:rFonts w:ascii="Cambria Math" w:hAnsi="Cambria Math"/>
                                  </w:rPr>
                                  <m:t>2</m:t>
                                </m:r>
                              </m:sup>
                            </m:sSup>
                          </m:fName>
                          <m:e>
                            <m:r>
                              <m:rPr>
                                <m:sty m:val="p"/>
                              </m:rPr>
                              <w:rPr>
                                <w:rFonts w:ascii="Cambria Math" w:hAnsi="Cambria Math"/>
                              </w:rPr>
                              <m:t>θ</m:t>
                            </m:r>
                          </m:e>
                        </m:func>
                      </m:e>
                    </m:d>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e>
              <m:sup>
                <m:f>
                  <m:fPr>
                    <m:type m:val="skw"/>
                    <m:ctrlPr>
                      <w:rPr>
                        <w:rFonts w:ascii="Cambria Math" w:hAnsi="Cambria Math"/>
                        <w:i/>
                      </w:rPr>
                    </m:ctrlPr>
                  </m:fPr>
                  <m:num>
                    <m:r>
                      <w:rPr>
                        <w:rFonts w:ascii="Cambria Math" w:hAnsi="Cambria Math"/>
                      </w:rPr>
                      <m:t>1</m:t>
                    </m:r>
                  </m:num>
                  <m:den>
                    <m:r>
                      <w:rPr>
                        <w:rFonts w:ascii="Cambria Math" w:hAnsi="Cambria Math"/>
                      </w:rPr>
                      <m:t>2</m:t>
                    </m:r>
                  </m:den>
                </m:f>
              </m:sup>
            </m:sSup>
          </m:num>
          <m:den>
            <m:d>
              <m:dPr>
                <m:begChr m:val="["/>
                <m:endChr m:val="]"/>
                <m:ctrlPr>
                  <w:rPr>
                    <w:rFonts w:ascii="Cambria Math" w:hAnsi="Cambria Math"/>
                    <w:i/>
                  </w:rPr>
                </m:ctrlPr>
              </m:dPr>
              <m:e>
                <m:r>
                  <m:rPr>
                    <m:sty m:val="p"/>
                  </m:rPr>
                  <w:rPr>
                    <w:rFonts w:ascii="Cambria Math" w:hAnsi="Cambria Math"/>
                  </w:rPr>
                  <m:t>ε</m:t>
                </m:r>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func>
              <m:funcPr>
                <m:ctrlPr>
                  <w:rPr>
                    <w:rFonts w:ascii="Cambria Math" w:hAnsi="Cambria Math"/>
                    <w:i/>
                  </w:rPr>
                </m:ctrlPr>
              </m:funcPr>
              <m:fName>
                <m:r>
                  <m:rPr>
                    <m:sty m:val="p"/>
                  </m:rPr>
                  <w:rPr>
                    <w:rFonts w:ascii="Cambria Math" w:hAnsi="Cambria Math"/>
                  </w:rPr>
                  <m:t>sin</m:t>
                </m:r>
              </m:fName>
              <m:e>
                <m:r>
                  <m:rPr>
                    <m:sty m:val="p"/>
                  </m:rPr>
                  <w:rPr>
                    <w:rFonts w:ascii="Cambria Math" w:hAnsi="Cambria Math"/>
                  </w:rPr>
                  <m:t>θ</m:t>
                </m:r>
              </m:e>
            </m:func>
            <m:r>
              <w:rPr>
                <w:rFonts w:ascii="Cambria Math" w:hAnsi="Cambria Math"/>
              </w:rPr>
              <m:t xml:space="preserve"> + </m:t>
            </m:r>
            <m:sSup>
              <m:sSupPr>
                <m:ctrlPr>
                  <w:rPr>
                    <w:rFonts w:ascii="Cambria Math" w:hAnsi="Cambria Math"/>
                    <w:i/>
                  </w:rPr>
                </m:ctrlPr>
              </m:sSupPr>
              <m:e>
                <m:d>
                  <m:dPr>
                    <m:begChr m:val="["/>
                    <m:endChr m:val="]"/>
                    <m:ctrlPr>
                      <w:rPr>
                        <w:rFonts w:ascii="Cambria Math" w:hAnsi="Cambria Math"/>
                        <w:i/>
                      </w:rPr>
                    </m:ctrlPr>
                  </m:dPr>
                  <m:e>
                    <m:d>
                      <m:dPr>
                        <m:ctrlPr>
                          <w:rPr>
                            <w:rFonts w:ascii="Cambria Math" w:hAnsi="Cambria Math"/>
                            <w:i/>
                          </w:rPr>
                        </m:ctrlPr>
                      </m:dPr>
                      <m:e>
                        <m:r>
                          <m:rPr>
                            <m:sty m:val="p"/>
                          </m:rPr>
                          <w:rPr>
                            <w:rFonts w:ascii="Cambria Math" w:hAnsi="Cambria Math"/>
                          </w:rPr>
                          <m:t>ε</m:t>
                        </m:r>
                        <m:r>
                          <w:rPr>
                            <w:rFonts w:ascii="Cambria Math" w:hAnsi="Cambria Math"/>
                          </w:rPr>
                          <m:t>-</m:t>
                        </m:r>
                        <m:func>
                          <m:funcPr>
                            <m:ctrlPr>
                              <w:rPr>
                                <w:rFonts w:ascii="Cambria Math" w:hAnsi="Cambria Math"/>
                                <w:i/>
                              </w:rPr>
                            </m:ctrlPr>
                          </m:funcPr>
                          <m:fName>
                            <m:sSup>
                              <m:sSupPr>
                                <m:ctrlPr>
                                  <w:rPr>
                                    <w:rFonts w:ascii="Cambria Math" w:hAnsi="Cambria Math"/>
                                    <w:i/>
                                  </w:rPr>
                                </m:ctrlPr>
                              </m:sSupPr>
                              <m:e>
                                <m:r>
                                  <m:rPr>
                                    <m:sty m:val="p"/>
                                  </m:rPr>
                                  <w:rPr>
                                    <w:rFonts w:ascii="Cambria Math" w:hAnsi="Cambria Math"/>
                                  </w:rPr>
                                  <m:t>cos</m:t>
                                </m:r>
                              </m:e>
                              <m:sup>
                                <m:r>
                                  <w:rPr>
                                    <w:rFonts w:ascii="Cambria Math" w:hAnsi="Cambria Math"/>
                                  </w:rPr>
                                  <m:t>2</m:t>
                                </m:r>
                              </m:sup>
                            </m:sSup>
                          </m:fName>
                          <m:e>
                            <m:r>
                              <m:rPr>
                                <m:sty m:val="p"/>
                              </m:rPr>
                              <w:rPr>
                                <w:rFonts w:ascii="Cambria Math" w:hAnsi="Cambria Math"/>
                              </w:rPr>
                              <m:t>θ</m:t>
                            </m:r>
                          </m:e>
                        </m:func>
                      </m:e>
                    </m:d>
                    <m:r>
                      <w:rPr>
                        <w:rFonts w:ascii="Cambria Math" w:hAnsi="Cambria Math"/>
                      </w:rPr>
                      <m:t>-</m:t>
                    </m:r>
                    <m:r>
                      <m:rPr>
                        <m:sty m:val="p"/>
                      </m:rPr>
                      <w:rPr>
                        <w:rFonts w:ascii="Cambria Math" w:hAnsi="Cambria Math"/>
                      </w:rPr>
                      <m:t xml:space="preserve">j </m:t>
                    </m:r>
                    <m:f>
                      <m:fPr>
                        <m:ctrlPr>
                          <w:rPr>
                            <w:rFonts w:ascii="Cambria Math" w:hAnsi="Cambria Math"/>
                            <w:i/>
                          </w:rPr>
                        </m:ctrlPr>
                      </m:fPr>
                      <m:num>
                        <m:r>
                          <w:rPr>
                            <w:rFonts w:ascii="Cambria Math" w:hAnsi="Cambria Math"/>
                          </w:rPr>
                          <m:t>18 000∙</m:t>
                        </m:r>
                        <m:r>
                          <m:rPr>
                            <m:sty m:val="p"/>
                          </m:rPr>
                          <w:rPr>
                            <w:rFonts w:ascii="Cambria Math" w:hAnsi="Cambria Math"/>
                          </w:rPr>
                          <m:t>σ</m:t>
                        </m:r>
                      </m:num>
                      <m:den>
                        <m:sSub>
                          <m:sSubPr>
                            <m:ctrlPr>
                              <w:rPr>
                                <w:rFonts w:ascii="Cambria Math" w:hAnsi="Cambria Math"/>
                                <w:i/>
                              </w:rPr>
                            </m:ctrlPr>
                          </m:sSubPr>
                          <m:e>
                            <m:r>
                              <w:rPr>
                                <w:rFonts w:ascii="Cambria Math" w:hAnsi="Cambria Math"/>
                              </w:rPr>
                              <m:t>f</m:t>
                            </m:r>
                          </m:e>
                          <m:sub>
                            <m:r>
                              <m:rPr>
                                <m:sty m:val="p"/>
                              </m:rPr>
                              <w:rPr>
                                <w:rFonts w:ascii="Cambria Math" w:hAnsi="Cambria Math"/>
                              </w:rPr>
                              <m:t>MHz</m:t>
                            </m:r>
                          </m:sub>
                        </m:sSub>
                      </m:den>
                    </m:f>
                  </m:e>
                </m:d>
              </m:e>
              <m:sup>
                <m:f>
                  <m:fPr>
                    <m:type m:val="skw"/>
                    <m:ctrlPr>
                      <w:rPr>
                        <w:rFonts w:ascii="Cambria Math" w:hAnsi="Cambria Math"/>
                        <w:i/>
                      </w:rPr>
                    </m:ctrlPr>
                  </m:fPr>
                  <m:num>
                    <m:r>
                      <w:rPr>
                        <w:rFonts w:ascii="Cambria Math" w:hAnsi="Cambria Math"/>
                      </w:rPr>
                      <m:t>1</m:t>
                    </m:r>
                  </m:num>
                  <m:den>
                    <m:r>
                      <w:rPr>
                        <w:rFonts w:ascii="Cambria Math" w:hAnsi="Cambria Math"/>
                      </w:rPr>
                      <m:t>2</m:t>
                    </m:r>
                  </m:den>
                </m:f>
              </m:sup>
            </m:sSup>
          </m:den>
        </m:f>
      </m:oMath>
    </w:p>
    <w:p w14:paraId="601DA7AB" w14:textId="7CC3B2B4" w:rsidR="008B5478" w:rsidRPr="006E065E" w:rsidRDefault="008B5478" w:rsidP="009F14EC">
      <w:pPr>
        <w:pStyle w:val="Heading1"/>
        <w:rPr>
          <w:lang w:eastAsia="zh-CN"/>
        </w:rPr>
      </w:pPr>
      <w:bookmarkStart w:id="57" w:name="_Toc212025608"/>
      <w:bookmarkStart w:id="58" w:name="_Toc232149846"/>
      <w:r w:rsidRPr="006E065E">
        <w:rPr>
          <w:lang w:eastAsia="zh-CN"/>
        </w:rPr>
        <w:t>4</w:t>
      </w:r>
      <w:r w:rsidRPr="006E065E">
        <w:rPr>
          <w:lang w:eastAsia="zh-CN"/>
        </w:rPr>
        <w:tab/>
      </w:r>
      <w:bookmarkEnd w:id="57"/>
      <w:r w:rsidR="00095C50" w:rsidRPr="006E065E">
        <w:rPr>
          <w:lang w:eastAsia="zh-CN"/>
        </w:rPr>
        <w:t>水平偶极子阵列</w:t>
      </w:r>
      <w:bookmarkEnd w:id="58"/>
    </w:p>
    <w:p w14:paraId="6CB64447" w14:textId="6AD42DF2" w:rsidR="008B5478" w:rsidRPr="006E065E" w:rsidRDefault="008B5478" w:rsidP="00B0184A">
      <w:pPr>
        <w:pStyle w:val="Heading2"/>
        <w:rPr>
          <w:lang w:eastAsia="zh-CN"/>
        </w:rPr>
      </w:pPr>
      <w:bookmarkStart w:id="59" w:name="_Toc232149847"/>
      <w:r w:rsidRPr="006E065E">
        <w:rPr>
          <w:lang w:eastAsia="zh-CN"/>
        </w:rPr>
        <w:t>4.1</w:t>
      </w:r>
      <w:r w:rsidRPr="006E065E">
        <w:rPr>
          <w:lang w:eastAsia="zh-CN"/>
        </w:rPr>
        <w:tab/>
      </w:r>
      <w:r w:rsidR="00095C50" w:rsidRPr="006E065E">
        <w:rPr>
          <w:rFonts w:hint="eastAsia"/>
          <w:lang w:eastAsia="zh-CN"/>
        </w:rPr>
        <w:t>一般考虑</w:t>
      </w:r>
      <w:bookmarkEnd w:id="59"/>
    </w:p>
    <w:p w14:paraId="7EEA6D2C" w14:textId="77777777" w:rsidR="00441D79" w:rsidRPr="006E065E" w:rsidRDefault="00441D79" w:rsidP="00441D79">
      <w:pPr>
        <w:ind w:firstLineChars="200" w:firstLine="480"/>
        <w:rPr>
          <w:lang w:eastAsia="zh-CN"/>
        </w:rPr>
      </w:pPr>
      <w:r w:rsidRPr="006E065E">
        <w:rPr>
          <w:rFonts w:hint="eastAsia"/>
          <w:lang w:eastAsia="zh-CN"/>
        </w:rPr>
        <w:t>半波长偶极子是高频最常用的辐射单元之一。</w:t>
      </w:r>
    </w:p>
    <w:p w14:paraId="026B267A" w14:textId="08825353" w:rsidR="00441D79" w:rsidRPr="006E065E" w:rsidRDefault="00441D79" w:rsidP="00441D79">
      <w:pPr>
        <w:ind w:firstLineChars="200" w:firstLine="480"/>
        <w:rPr>
          <w:lang w:eastAsia="zh-CN"/>
        </w:rPr>
      </w:pPr>
      <w:r w:rsidRPr="006E065E">
        <w:rPr>
          <w:rFonts w:hint="eastAsia"/>
          <w:lang w:eastAsia="zh-CN"/>
        </w:rPr>
        <w:t>虽然水平偶极子通常单独使用，但是偶极子阵列通常用于获得：</w:t>
      </w:r>
    </w:p>
    <w:p w14:paraId="60A43D57" w14:textId="49D42DCC" w:rsidR="00441D79" w:rsidRPr="006E065E" w:rsidRDefault="00441D79" w:rsidP="00441D79">
      <w:pPr>
        <w:pStyle w:val="enumlev1"/>
        <w:rPr>
          <w:lang w:eastAsia="zh-CN"/>
        </w:rPr>
      </w:pPr>
      <w:r w:rsidRPr="006E065E">
        <w:rPr>
          <w:lang w:eastAsia="zh-CN"/>
        </w:rPr>
        <w:t>–</w:t>
      </w:r>
      <w:r w:rsidRPr="006E065E">
        <w:rPr>
          <w:lang w:eastAsia="zh-CN"/>
        </w:rPr>
        <w:tab/>
      </w:r>
      <w:r w:rsidRPr="006E065E">
        <w:rPr>
          <w:rFonts w:hint="eastAsia"/>
          <w:lang w:eastAsia="zh-CN"/>
        </w:rPr>
        <w:t>增加的增益；</w:t>
      </w:r>
    </w:p>
    <w:p w14:paraId="2BC4E858" w14:textId="32E7BA93" w:rsidR="00441D79" w:rsidRPr="006E065E" w:rsidRDefault="00441D79" w:rsidP="00B10EFB">
      <w:pPr>
        <w:pStyle w:val="enumlev1"/>
        <w:rPr>
          <w:lang w:eastAsia="zh-CN"/>
        </w:rPr>
      </w:pPr>
      <w:r w:rsidRPr="006E065E">
        <w:rPr>
          <w:lang w:eastAsia="zh-CN"/>
        </w:rPr>
        <w:t>–</w:t>
      </w:r>
      <w:r w:rsidRPr="006E065E">
        <w:rPr>
          <w:lang w:eastAsia="zh-CN"/>
        </w:rPr>
        <w:tab/>
      </w:r>
      <w:r w:rsidRPr="006E065E">
        <w:rPr>
          <w:rFonts w:hint="eastAsia"/>
          <w:lang w:eastAsia="zh-CN"/>
        </w:rPr>
        <w:t>改进的</w:t>
      </w:r>
      <w:r w:rsidR="00B10EFB" w:rsidRPr="006E065E">
        <w:rPr>
          <w:rFonts w:hint="eastAsia"/>
          <w:lang w:eastAsia="zh-CN"/>
        </w:rPr>
        <w:t>定向</w:t>
      </w:r>
      <w:r w:rsidRPr="006E065E">
        <w:rPr>
          <w:rFonts w:hint="eastAsia"/>
          <w:lang w:eastAsia="zh-CN"/>
        </w:rPr>
        <w:t>和</w:t>
      </w:r>
      <w:r w:rsidR="00B10EFB" w:rsidRPr="006E065E">
        <w:rPr>
          <w:rFonts w:hint="eastAsia"/>
          <w:lang w:eastAsia="zh-CN"/>
        </w:rPr>
        <w:t>可</w:t>
      </w:r>
      <w:r w:rsidRPr="006E065E">
        <w:rPr>
          <w:rFonts w:hint="eastAsia"/>
          <w:lang w:eastAsia="zh-CN"/>
        </w:rPr>
        <w:t>回转方向图。</w:t>
      </w:r>
    </w:p>
    <w:p w14:paraId="2F608A60" w14:textId="5FE8BE95" w:rsidR="00561E16" w:rsidRPr="006E065E" w:rsidRDefault="00561E16" w:rsidP="00561E16">
      <w:pPr>
        <w:ind w:firstLineChars="200" w:firstLine="480"/>
        <w:rPr>
          <w:lang w:eastAsia="zh-CN"/>
        </w:rPr>
      </w:pPr>
      <w:r w:rsidRPr="006E065E">
        <w:rPr>
          <w:rFonts w:hint="eastAsia"/>
          <w:lang w:eastAsia="zh-CN"/>
        </w:rPr>
        <w:t>当使用更复杂的阵列时，一个重要的方面是在高于和低于设计频率的特定频率范围内在特定性能</w:t>
      </w:r>
      <w:r w:rsidR="00B80716" w:rsidRPr="006E065E">
        <w:rPr>
          <w:rFonts w:hint="eastAsia"/>
          <w:lang w:eastAsia="zh-CN"/>
        </w:rPr>
        <w:t>限制</w:t>
      </w:r>
      <w:r w:rsidRPr="006E065E">
        <w:rPr>
          <w:rFonts w:hint="eastAsia"/>
          <w:lang w:eastAsia="zh-CN"/>
        </w:rPr>
        <w:t>内工作的能力。这种宽带</w:t>
      </w:r>
      <w:r w:rsidR="00B80716" w:rsidRPr="006E065E">
        <w:rPr>
          <w:rFonts w:hint="eastAsia"/>
          <w:lang w:eastAsia="zh-CN"/>
        </w:rPr>
        <w:t>工作</w:t>
      </w:r>
      <w:r w:rsidRPr="006E065E">
        <w:rPr>
          <w:rFonts w:hint="eastAsia"/>
          <w:lang w:eastAsia="zh-CN"/>
        </w:rPr>
        <w:t>能力取决于各种因素，例如</w:t>
      </w:r>
      <w:r w:rsidR="00B80716" w:rsidRPr="006E065E">
        <w:rPr>
          <w:rFonts w:hint="eastAsia"/>
          <w:lang w:eastAsia="zh-CN"/>
        </w:rPr>
        <w:t>，</w:t>
      </w:r>
      <w:r w:rsidRPr="006E065E">
        <w:rPr>
          <w:rFonts w:hint="eastAsia"/>
          <w:lang w:eastAsia="zh-CN"/>
        </w:rPr>
        <w:t>馈电</w:t>
      </w:r>
      <w:r w:rsidR="00B80716" w:rsidRPr="006E065E">
        <w:rPr>
          <w:rFonts w:hint="eastAsia"/>
          <w:lang w:eastAsia="zh-CN"/>
        </w:rPr>
        <w:t>安排</w:t>
      </w:r>
      <w:r w:rsidRPr="006E065E">
        <w:rPr>
          <w:rFonts w:hint="eastAsia"/>
          <w:lang w:eastAsia="zh-CN"/>
        </w:rPr>
        <w:t>、偶极子结构等。</w:t>
      </w:r>
    </w:p>
    <w:p w14:paraId="2B864266" w14:textId="66B269A4" w:rsidR="00561E16" w:rsidRPr="006E065E" w:rsidRDefault="00561E16" w:rsidP="00561E16">
      <w:pPr>
        <w:ind w:firstLineChars="200" w:firstLine="480"/>
        <w:rPr>
          <w:lang w:eastAsia="zh-CN"/>
        </w:rPr>
      </w:pPr>
      <w:r w:rsidRPr="006E065E">
        <w:rPr>
          <w:rFonts w:hint="eastAsia"/>
          <w:lang w:eastAsia="zh-CN"/>
        </w:rPr>
        <w:t>通过共线地</w:t>
      </w:r>
      <w:r w:rsidR="00B80716" w:rsidRPr="006E065E">
        <w:rPr>
          <w:rFonts w:hint="eastAsia"/>
          <w:lang w:eastAsia="zh-CN"/>
        </w:rPr>
        <w:t>安排</w:t>
      </w:r>
      <w:r w:rsidRPr="006E065E">
        <w:rPr>
          <w:rFonts w:hint="eastAsia"/>
          <w:lang w:eastAsia="zh-CN"/>
        </w:rPr>
        <w:t>偶极子单元和</w:t>
      </w:r>
      <w:r w:rsidRPr="006E065E">
        <w:rPr>
          <w:rFonts w:hint="eastAsia"/>
          <w:lang w:eastAsia="zh-CN"/>
        </w:rPr>
        <w:t>/</w:t>
      </w:r>
      <w:r w:rsidRPr="006E065E">
        <w:rPr>
          <w:rFonts w:hint="eastAsia"/>
          <w:lang w:eastAsia="zh-CN"/>
        </w:rPr>
        <w:t>或堆叠平行偶极子来获得更高的增益，以便</w:t>
      </w:r>
      <w:proofErr w:type="gramStart"/>
      <w:r w:rsidRPr="006E065E">
        <w:rPr>
          <w:rFonts w:hint="eastAsia"/>
          <w:lang w:eastAsia="zh-CN"/>
        </w:rPr>
        <w:t>减小主</w:t>
      </w:r>
      <w:proofErr w:type="gramEnd"/>
      <w:r w:rsidRPr="006E065E">
        <w:rPr>
          <w:rFonts w:hint="eastAsia"/>
          <w:lang w:eastAsia="zh-CN"/>
        </w:rPr>
        <w:t>波瓣的波束宽度，从而</w:t>
      </w:r>
      <w:r w:rsidR="00B80716" w:rsidRPr="006E065E">
        <w:rPr>
          <w:rFonts w:hint="eastAsia"/>
          <w:lang w:eastAsia="zh-CN"/>
        </w:rPr>
        <w:t>提高</w:t>
      </w:r>
      <w:r w:rsidRPr="006E065E">
        <w:rPr>
          <w:rFonts w:hint="eastAsia"/>
          <w:lang w:eastAsia="zh-CN"/>
        </w:rPr>
        <w:t>天线的方向性。</w:t>
      </w:r>
    </w:p>
    <w:p w14:paraId="6612AC0E" w14:textId="300722DC" w:rsidR="00561E16" w:rsidRPr="006E065E" w:rsidRDefault="00561E16" w:rsidP="00561E16">
      <w:pPr>
        <w:ind w:firstLineChars="200" w:firstLine="480"/>
        <w:rPr>
          <w:lang w:eastAsia="zh-CN"/>
        </w:rPr>
      </w:pPr>
      <w:r w:rsidRPr="006E065E">
        <w:rPr>
          <w:rFonts w:hint="eastAsia"/>
          <w:lang w:eastAsia="zh-CN"/>
        </w:rPr>
        <w:t>具有一个以上馈电点的某些水平偶极子阵列的主波束可以通过向每个偶极子堆或</w:t>
      </w:r>
      <w:r w:rsidRPr="00B213F1">
        <w:rPr>
          <w:rFonts w:hint="eastAsia"/>
          <w:lang w:eastAsia="zh-CN"/>
        </w:rPr>
        <w:t>行馈送</w:t>
      </w:r>
      <w:r w:rsidRPr="006E065E">
        <w:rPr>
          <w:rFonts w:hint="eastAsia"/>
          <w:lang w:eastAsia="zh-CN"/>
        </w:rPr>
        <w:t>具有不同相位的相等电流来</w:t>
      </w:r>
      <w:r w:rsidR="00B80716" w:rsidRPr="006E065E">
        <w:rPr>
          <w:rFonts w:hint="eastAsia"/>
          <w:lang w:eastAsia="zh-CN"/>
        </w:rPr>
        <w:t>以电子方式实现回转</w:t>
      </w:r>
      <w:r w:rsidRPr="006E065E">
        <w:rPr>
          <w:rFonts w:hint="eastAsia"/>
          <w:lang w:eastAsia="zh-CN"/>
        </w:rPr>
        <w:t>。</w:t>
      </w:r>
    </w:p>
    <w:p w14:paraId="68D5510B" w14:textId="62FA2D4F" w:rsidR="00561E16" w:rsidRPr="006E065E" w:rsidRDefault="00561E16" w:rsidP="00561E16">
      <w:pPr>
        <w:ind w:firstLineChars="200" w:firstLine="480"/>
        <w:rPr>
          <w:lang w:eastAsia="zh-CN"/>
        </w:rPr>
      </w:pPr>
      <w:r w:rsidRPr="006E065E">
        <w:rPr>
          <w:rFonts w:hint="eastAsia"/>
          <w:lang w:eastAsia="zh-CN"/>
        </w:rPr>
        <w:t>单向</w:t>
      </w:r>
      <w:r w:rsidR="00B80716" w:rsidRPr="006E065E">
        <w:rPr>
          <w:rFonts w:hint="eastAsia"/>
          <w:lang w:eastAsia="zh-CN"/>
        </w:rPr>
        <w:t>方向图</w:t>
      </w:r>
      <w:r w:rsidRPr="006E065E">
        <w:rPr>
          <w:rFonts w:hint="eastAsia"/>
          <w:lang w:eastAsia="zh-CN"/>
        </w:rPr>
        <w:t>通常通过使用反射器来获得。这种反射器可以包括：</w:t>
      </w:r>
    </w:p>
    <w:p w14:paraId="242C1CEE" w14:textId="1FE4F00F" w:rsidR="00561E16" w:rsidRPr="006E065E" w:rsidRDefault="00561E16" w:rsidP="00561E16">
      <w:pPr>
        <w:pStyle w:val="enumlev1"/>
        <w:rPr>
          <w:rFonts w:eastAsia="SimSun"/>
          <w:lang w:eastAsia="zh-CN"/>
        </w:rPr>
      </w:pPr>
      <w:bookmarkStart w:id="60" w:name="OLE_LINK124"/>
      <w:r w:rsidRPr="006E065E">
        <w:rPr>
          <w:lang w:eastAsia="zh-CN"/>
        </w:rPr>
        <w:t>–</w:t>
      </w:r>
      <w:r w:rsidRPr="006E065E">
        <w:rPr>
          <w:lang w:eastAsia="zh-CN"/>
        </w:rPr>
        <w:tab/>
      </w:r>
      <w:r w:rsidR="005844E5" w:rsidRPr="006E065E">
        <w:rPr>
          <w:rFonts w:ascii="Segoe UI Emoji" w:eastAsia="SimSun" w:hAnsi="Segoe UI Emoji" w:cs="Segoe UI Emoji" w:hint="eastAsia"/>
          <w:lang w:eastAsia="zh-CN"/>
        </w:rPr>
        <w:t>由一组</w:t>
      </w:r>
      <w:r w:rsidRPr="006E065E">
        <w:rPr>
          <w:rFonts w:eastAsia="SimSun" w:hint="eastAsia"/>
          <w:lang w:eastAsia="zh-CN"/>
        </w:rPr>
        <w:t>相同的偶极子</w:t>
      </w:r>
      <w:r w:rsidR="005844E5" w:rsidRPr="006E065E">
        <w:rPr>
          <w:rFonts w:eastAsia="SimSun" w:hint="eastAsia"/>
          <w:lang w:eastAsia="zh-CN"/>
        </w:rPr>
        <w:t>组成的</w:t>
      </w:r>
      <w:r w:rsidRPr="006E065E">
        <w:rPr>
          <w:rFonts w:eastAsia="SimSun" w:hint="eastAsia"/>
          <w:lang w:eastAsia="zh-CN"/>
        </w:rPr>
        <w:t>阵列，</w:t>
      </w:r>
      <w:r w:rsidR="005844E5" w:rsidRPr="006E065E">
        <w:rPr>
          <w:rFonts w:eastAsia="SimSun" w:hint="eastAsia"/>
          <w:lang w:eastAsia="zh-CN"/>
        </w:rPr>
        <w:t>经过调谐，以</w:t>
      </w:r>
      <w:r w:rsidRPr="006E065E">
        <w:rPr>
          <w:rFonts w:eastAsia="SimSun" w:hint="eastAsia"/>
          <w:lang w:eastAsia="zh-CN"/>
        </w:rPr>
        <w:t>在有限的工作频率范围内提供最佳的前后比。实际上，这种形式的天线具有覆盖两个相邻广播</w:t>
      </w:r>
      <w:r w:rsidR="005844E5" w:rsidRPr="006E065E">
        <w:rPr>
          <w:rFonts w:eastAsia="SimSun" w:hint="eastAsia"/>
          <w:lang w:eastAsia="zh-CN"/>
        </w:rPr>
        <w:t>频段</w:t>
      </w:r>
      <w:r w:rsidRPr="006E065E">
        <w:rPr>
          <w:rFonts w:eastAsia="SimSun" w:hint="eastAsia"/>
          <w:lang w:eastAsia="zh-CN"/>
        </w:rPr>
        <w:t>的最大工作频率范围，从最低频率到最高频率的频率范围约为</w:t>
      </w:r>
      <w:r w:rsidRPr="006E065E">
        <w:rPr>
          <w:rFonts w:eastAsia="SimSun" w:hint="eastAsia"/>
          <w:lang w:eastAsia="zh-CN"/>
        </w:rPr>
        <w:t>1.25</w:t>
      </w:r>
      <w:r w:rsidR="005844E5" w:rsidRPr="006E065E">
        <w:rPr>
          <w:rFonts w:eastAsia="SimSun" w:hint="eastAsia"/>
          <w:lang w:eastAsia="zh-CN"/>
        </w:rPr>
        <w:t>:</w:t>
      </w:r>
      <w:r w:rsidRPr="006E065E">
        <w:rPr>
          <w:rFonts w:eastAsia="SimSun" w:hint="eastAsia"/>
          <w:lang w:eastAsia="zh-CN"/>
        </w:rPr>
        <w:t>1</w:t>
      </w:r>
      <w:r w:rsidRPr="006E065E">
        <w:rPr>
          <w:rFonts w:eastAsia="SimSun" w:hint="eastAsia"/>
          <w:lang w:eastAsia="zh-CN"/>
        </w:rPr>
        <w:t>。应该注意的是，这种类型的反射器通常</w:t>
      </w:r>
      <w:r w:rsidR="005844E5" w:rsidRPr="006E065E">
        <w:rPr>
          <w:rFonts w:eastAsia="SimSun" w:hint="eastAsia"/>
          <w:lang w:eastAsia="zh-CN"/>
        </w:rPr>
        <w:t>经过</w:t>
      </w:r>
      <w:r w:rsidRPr="006E065E">
        <w:rPr>
          <w:rFonts w:eastAsia="SimSun" w:hint="eastAsia"/>
          <w:lang w:eastAsia="zh-CN"/>
        </w:rPr>
        <w:t>调谐</w:t>
      </w:r>
      <w:r w:rsidR="005844E5" w:rsidRPr="006E065E">
        <w:rPr>
          <w:rFonts w:eastAsia="SimSun" w:hint="eastAsia"/>
          <w:lang w:eastAsia="zh-CN"/>
        </w:rPr>
        <w:t>来</w:t>
      </w:r>
      <w:r w:rsidRPr="006E065E">
        <w:rPr>
          <w:rFonts w:eastAsia="SimSun" w:hint="eastAsia"/>
          <w:lang w:eastAsia="zh-CN"/>
        </w:rPr>
        <w:t>在</w:t>
      </w:r>
      <w:r w:rsidR="005844E5" w:rsidRPr="006E065E">
        <w:rPr>
          <w:rFonts w:eastAsia="SimSun" w:hint="eastAsia"/>
          <w:lang w:eastAsia="zh-CN"/>
        </w:rPr>
        <w:t>要求的频段</w:t>
      </w:r>
      <w:r w:rsidRPr="006E065E">
        <w:rPr>
          <w:rFonts w:eastAsia="SimSun" w:hint="eastAsia"/>
          <w:lang w:eastAsia="zh-CN"/>
        </w:rPr>
        <w:t>内为单个频率提供最佳的前后比，并且如果天线</w:t>
      </w:r>
      <w:r w:rsidR="005844E5" w:rsidRPr="006E065E">
        <w:rPr>
          <w:rFonts w:eastAsia="SimSun" w:hint="eastAsia"/>
          <w:lang w:eastAsia="zh-CN"/>
        </w:rPr>
        <w:t>工作于</w:t>
      </w:r>
      <w:r w:rsidRPr="006E065E">
        <w:rPr>
          <w:rFonts w:eastAsia="SimSun" w:hint="eastAsia"/>
          <w:lang w:eastAsia="zh-CN"/>
        </w:rPr>
        <w:t>任何其他频率</w:t>
      </w:r>
      <w:r w:rsidR="005844E5" w:rsidRPr="006E065E">
        <w:rPr>
          <w:rFonts w:eastAsia="SimSun" w:hint="eastAsia"/>
          <w:lang w:eastAsia="zh-CN"/>
        </w:rPr>
        <w:t>上</w:t>
      </w:r>
      <w:r w:rsidRPr="006E065E">
        <w:rPr>
          <w:rFonts w:eastAsia="SimSun" w:hint="eastAsia"/>
          <w:lang w:eastAsia="zh-CN"/>
        </w:rPr>
        <w:t>，则</w:t>
      </w:r>
      <w:r w:rsidR="005844E5" w:rsidRPr="006E065E">
        <w:rPr>
          <w:rFonts w:eastAsia="SimSun" w:hint="eastAsia"/>
          <w:lang w:eastAsia="zh-CN"/>
        </w:rPr>
        <w:t>可预期</w:t>
      </w:r>
      <w:r w:rsidRPr="006E065E">
        <w:rPr>
          <w:rFonts w:eastAsia="SimSun" w:hint="eastAsia"/>
          <w:lang w:eastAsia="zh-CN"/>
        </w:rPr>
        <w:t>前后比</w:t>
      </w:r>
      <w:r w:rsidR="005844E5" w:rsidRPr="006E065E">
        <w:rPr>
          <w:rFonts w:eastAsia="SimSun" w:hint="eastAsia"/>
          <w:lang w:eastAsia="zh-CN"/>
        </w:rPr>
        <w:t>下降</w:t>
      </w:r>
      <w:r w:rsidRPr="006E065E">
        <w:rPr>
          <w:rFonts w:eastAsia="SimSun" w:hint="eastAsia"/>
          <w:lang w:eastAsia="zh-CN"/>
        </w:rPr>
        <w:t>。</w:t>
      </w:r>
      <w:proofErr w:type="gramStart"/>
      <w:r w:rsidRPr="006E065E">
        <w:rPr>
          <w:rFonts w:eastAsia="SimSun" w:hint="eastAsia"/>
          <w:lang w:eastAsia="zh-CN"/>
        </w:rPr>
        <w:t>这种类型的反射器被称为“调谐偶极子”或</w:t>
      </w:r>
      <w:proofErr w:type="gramEnd"/>
      <w:r w:rsidRPr="006E065E">
        <w:rPr>
          <w:rFonts w:eastAsia="SimSun" w:hint="eastAsia"/>
          <w:lang w:eastAsia="zh-CN"/>
        </w:rPr>
        <w:t>“</w:t>
      </w:r>
      <w:proofErr w:type="gramStart"/>
      <w:r w:rsidRPr="006E065E">
        <w:rPr>
          <w:rFonts w:eastAsia="SimSun" w:hint="eastAsia"/>
          <w:lang w:eastAsia="zh-CN"/>
        </w:rPr>
        <w:t>寄生”反射器</w:t>
      </w:r>
      <w:proofErr w:type="gramEnd"/>
      <w:r w:rsidRPr="006E065E">
        <w:rPr>
          <w:rFonts w:eastAsia="SimSun" w:hint="eastAsia"/>
          <w:lang w:eastAsia="zh-CN"/>
        </w:rPr>
        <w:t>。它也可以</w:t>
      </w:r>
      <w:r w:rsidR="00681B3B" w:rsidRPr="006E065E">
        <w:rPr>
          <w:rFonts w:eastAsia="SimSun" w:hint="eastAsia"/>
          <w:lang w:eastAsia="zh-CN"/>
        </w:rPr>
        <w:t>受激</w:t>
      </w:r>
      <w:r w:rsidR="005844E5" w:rsidRPr="006E065E">
        <w:rPr>
          <w:rFonts w:eastAsia="SimSun" w:hint="eastAsia"/>
          <w:lang w:eastAsia="zh-CN"/>
        </w:rPr>
        <w:t>，</w:t>
      </w:r>
      <w:r w:rsidRPr="006E065E">
        <w:rPr>
          <w:rFonts w:eastAsia="SimSun" w:hint="eastAsia"/>
          <w:lang w:eastAsia="zh-CN"/>
        </w:rPr>
        <w:t>以获得</w:t>
      </w:r>
      <w:r w:rsidR="00681B3B" w:rsidRPr="006E065E">
        <w:rPr>
          <w:rFonts w:eastAsia="SimSun" w:hint="eastAsia"/>
          <w:lang w:eastAsia="zh-CN"/>
        </w:rPr>
        <w:t>更好</w:t>
      </w:r>
      <w:r w:rsidRPr="006E065E">
        <w:rPr>
          <w:rFonts w:eastAsia="SimSun" w:hint="eastAsia"/>
          <w:lang w:eastAsia="zh-CN"/>
        </w:rPr>
        <w:t>的性能。然而，通常不</w:t>
      </w:r>
      <w:r w:rsidR="0082402C" w:rsidRPr="006E065E">
        <w:rPr>
          <w:rFonts w:eastAsia="SimSun" w:hint="eastAsia"/>
          <w:lang w:eastAsia="zh-CN"/>
        </w:rPr>
        <w:t>会</w:t>
      </w:r>
      <w:r w:rsidRPr="006E065E">
        <w:rPr>
          <w:rFonts w:eastAsia="SimSun" w:hint="eastAsia"/>
          <w:lang w:eastAsia="zh-CN"/>
        </w:rPr>
        <w:t>使用</w:t>
      </w:r>
      <w:r w:rsidR="0082402C" w:rsidRPr="006E065E">
        <w:rPr>
          <w:rFonts w:eastAsia="SimSun" w:hint="eastAsia"/>
          <w:lang w:eastAsia="zh-CN"/>
        </w:rPr>
        <w:t>这种技术</w:t>
      </w:r>
      <w:r w:rsidRPr="006E065E">
        <w:rPr>
          <w:rFonts w:eastAsia="SimSun" w:hint="eastAsia"/>
          <w:lang w:eastAsia="zh-CN"/>
        </w:rPr>
        <w:t>；或者</w:t>
      </w:r>
    </w:p>
    <w:bookmarkEnd w:id="60"/>
    <w:p w14:paraId="5F7D1D43" w14:textId="5287A4DD" w:rsidR="00561E16" w:rsidRPr="006E065E" w:rsidRDefault="00561E16" w:rsidP="00561E16">
      <w:pPr>
        <w:pStyle w:val="enumlev1"/>
        <w:rPr>
          <w:rFonts w:eastAsia="SimSun"/>
          <w:lang w:eastAsia="zh-CN"/>
        </w:rPr>
      </w:pPr>
      <w:r w:rsidRPr="006E065E">
        <w:rPr>
          <w:lang w:eastAsia="zh-CN"/>
        </w:rPr>
        <w:t>–</w:t>
      </w:r>
      <w:r w:rsidRPr="006E065E">
        <w:rPr>
          <w:lang w:eastAsia="zh-CN"/>
        </w:rPr>
        <w:tab/>
      </w:r>
      <w:r w:rsidRPr="006E065E">
        <w:rPr>
          <w:rFonts w:eastAsia="SimSun" w:hint="eastAsia"/>
          <w:lang w:eastAsia="zh-CN"/>
        </w:rPr>
        <w:t>由水平</w:t>
      </w:r>
      <w:r w:rsidR="005844E5" w:rsidRPr="006E065E">
        <w:rPr>
          <w:rFonts w:eastAsia="SimSun" w:hint="eastAsia"/>
          <w:lang w:eastAsia="zh-CN"/>
        </w:rPr>
        <w:t>导线</w:t>
      </w:r>
      <w:r w:rsidRPr="006E065E">
        <w:rPr>
          <w:rFonts w:eastAsia="SimSun" w:hint="eastAsia"/>
          <w:lang w:eastAsia="zh-CN"/>
        </w:rPr>
        <w:t>组成的屏，充当未调谐的反射器。实际上，这种形式的多个天线可以</w:t>
      </w:r>
      <w:r w:rsidR="005844E5" w:rsidRPr="006E065E">
        <w:rPr>
          <w:rFonts w:eastAsia="SimSun" w:hint="eastAsia"/>
          <w:lang w:eastAsia="zh-CN"/>
        </w:rPr>
        <w:t>工作于</w:t>
      </w:r>
      <w:r w:rsidRPr="006E065E">
        <w:rPr>
          <w:rFonts w:eastAsia="SimSun" w:hint="eastAsia"/>
          <w:lang w:eastAsia="zh-CN"/>
        </w:rPr>
        <w:t>最多五个连续的广播</w:t>
      </w:r>
      <w:r w:rsidR="005844E5" w:rsidRPr="006E065E">
        <w:rPr>
          <w:rFonts w:eastAsia="SimSun" w:hint="eastAsia"/>
          <w:lang w:eastAsia="zh-CN"/>
        </w:rPr>
        <w:t>频段</w:t>
      </w:r>
      <w:r w:rsidRPr="006E065E">
        <w:rPr>
          <w:rFonts w:eastAsia="SimSun" w:hint="eastAsia"/>
          <w:lang w:eastAsia="zh-CN"/>
        </w:rPr>
        <w:t>上，给出高达</w:t>
      </w:r>
      <w:proofErr w:type="gramStart"/>
      <w:r w:rsidRPr="006E065E">
        <w:rPr>
          <w:rFonts w:eastAsia="SimSun" w:hint="eastAsia"/>
          <w:lang w:eastAsia="zh-CN"/>
        </w:rPr>
        <w:t>2</w:t>
      </w:r>
      <w:r w:rsidR="005844E5" w:rsidRPr="006E065E">
        <w:rPr>
          <w:rFonts w:eastAsia="SimSun" w:hint="eastAsia"/>
          <w:lang w:eastAsia="zh-CN"/>
        </w:rPr>
        <w:t>:</w:t>
      </w:r>
      <w:r w:rsidRPr="006E065E">
        <w:rPr>
          <w:rFonts w:eastAsia="SimSun" w:hint="eastAsia"/>
          <w:lang w:eastAsia="zh-CN"/>
        </w:rPr>
        <w:t>1</w:t>
      </w:r>
      <w:r w:rsidRPr="006E065E">
        <w:rPr>
          <w:rFonts w:eastAsia="SimSun" w:hint="eastAsia"/>
          <w:lang w:eastAsia="zh-CN"/>
        </w:rPr>
        <w:t>的工作频率范围。</w:t>
      </w:r>
      <w:r w:rsidR="005844E5" w:rsidRPr="006E065E">
        <w:rPr>
          <w:rFonts w:eastAsia="SimSun" w:hint="eastAsia"/>
          <w:lang w:eastAsia="zh-CN"/>
        </w:rPr>
        <w:t>该</w:t>
      </w:r>
      <w:r w:rsidRPr="006E065E">
        <w:rPr>
          <w:rFonts w:eastAsia="SimSun" w:hint="eastAsia"/>
          <w:lang w:eastAsia="zh-CN"/>
        </w:rPr>
        <w:t>范围受到辐射</w:t>
      </w:r>
      <w:r w:rsidR="005844E5" w:rsidRPr="006E065E">
        <w:rPr>
          <w:rFonts w:eastAsia="SimSun" w:hint="eastAsia"/>
          <w:lang w:eastAsia="zh-CN"/>
        </w:rPr>
        <w:t>单元</w:t>
      </w:r>
      <w:r w:rsidRPr="006E065E">
        <w:rPr>
          <w:rFonts w:eastAsia="SimSun" w:hint="eastAsia"/>
          <w:lang w:eastAsia="zh-CN"/>
        </w:rPr>
        <w:t>性能的限制</w:t>
      </w:r>
      <w:proofErr w:type="gramEnd"/>
      <w:r w:rsidRPr="006E065E">
        <w:rPr>
          <w:rFonts w:eastAsia="SimSun" w:hint="eastAsia"/>
          <w:lang w:eastAsia="zh-CN"/>
        </w:rPr>
        <w:t>。</w:t>
      </w:r>
      <w:proofErr w:type="gramStart"/>
      <w:r w:rsidRPr="006E065E">
        <w:rPr>
          <w:rFonts w:eastAsia="SimSun" w:hint="eastAsia"/>
          <w:lang w:eastAsia="zh-CN"/>
        </w:rPr>
        <w:t>这种类型的反射器被称为“非周期性反射器”或</w:t>
      </w:r>
      <w:proofErr w:type="gramEnd"/>
      <w:r w:rsidRPr="006E065E">
        <w:rPr>
          <w:rFonts w:eastAsia="SimSun" w:hint="eastAsia"/>
          <w:lang w:eastAsia="zh-CN"/>
        </w:rPr>
        <w:t>“</w:t>
      </w:r>
      <w:proofErr w:type="gramStart"/>
      <w:r w:rsidRPr="006E065E">
        <w:rPr>
          <w:rFonts w:eastAsia="SimSun" w:hint="eastAsia"/>
          <w:lang w:eastAsia="zh-CN"/>
        </w:rPr>
        <w:t>屏反射器”。</w:t>
      </w:r>
      <w:proofErr w:type="gramEnd"/>
    </w:p>
    <w:p w14:paraId="56555EA0" w14:textId="13BA1707" w:rsidR="00561E16" w:rsidRPr="006E065E" w:rsidRDefault="00561E16" w:rsidP="00561E16">
      <w:pPr>
        <w:pStyle w:val="enumlev1"/>
        <w:rPr>
          <w:lang w:eastAsia="zh-CN"/>
        </w:rPr>
      </w:pPr>
      <w:r w:rsidRPr="006E065E">
        <w:rPr>
          <w:rFonts w:eastAsia="SimSun"/>
          <w:lang w:eastAsia="zh-CN"/>
        </w:rPr>
        <w:tab/>
      </w:r>
      <w:r w:rsidRPr="006E065E">
        <w:rPr>
          <w:rFonts w:eastAsia="SimSun" w:hint="eastAsia"/>
          <w:lang w:eastAsia="zh-CN"/>
        </w:rPr>
        <w:t>非周期性反射器的前后比取决于以下因素</w:t>
      </w:r>
      <w:r w:rsidR="005844E5" w:rsidRPr="006E065E">
        <w:rPr>
          <w:rFonts w:eastAsia="SimSun" w:hint="eastAsia"/>
          <w:lang w:eastAsia="zh-CN"/>
        </w:rPr>
        <w:t>：</w:t>
      </w:r>
      <w:r w:rsidRPr="006E065E">
        <w:rPr>
          <w:rFonts w:eastAsia="SimSun" w:hint="eastAsia"/>
          <w:lang w:eastAsia="zh-CN"/>
        </w:rPr>
        <w:t>每个波长的导线数量、导线规格、辐射</w:t>
      </w:r>
      <w:r w:rsidR="005844E5" w:rsidRPr="006E065E">
        <w:rPr>
          <w:rFonts w:eastAsia="SimSun" w:hint="eastAsia"/>
          <w:lang w:eastAsia="zh-CN"/>
        </w:rPr>
        <w:t>单元与</w:t>
      </w:r>
      <w:r w:rsidRPr="006E065E">
        <w:rPr>
          <w:rFonts w:eastAsia="SimSun" w:hint="eastAsia"/>
          <w:lang w:eastAsia="zh-CN"/>
        </w:rPr>
        <w:t>反射器之间的距离以及反射器的尺寸。为了获得接近天线增益系数的前后比，对于天线的最高工作</w:t>
      </w:r>
      <w:r w:rsidR="005844E5" w:rsidRPr="006E065E">
        <w:rPr>
          <w:rFonts w:eastAsia="SimSun" w:hint="eastAsia"/>
          <w:lang w:eastAsia="zh-CN"/>
        </w:rPr>
        <w:t>频段</w:t>
      </w:r>
      <w:r w:rsidRPr="006E065E">
        <w:rPr>
          <w:rFonts w:eastAsia="SimSun" w:hint="eastAsia"/>
          <w:lang w:eastAsia="zh-CN"/>
        </w:rPr>
        <w:t>，需要大约</w:t>
      </w:r>
      <w:r w:rsidRPr="006E065E">
        <w:rPr>
          <w:rFonts w:eastAsia="SimSun" w:hint="eastAsia"/>
          <w:lang w:eastAsia="zh-CN"/>
        </w:rPr>
        <w:t>40</w:t>
      </w:r>
      <w:r w:rsidR="005844E5" w:rsidRPr="006E065E">
        <w:rPr>
          <w:rFonts w:eastAsia="SimSun" w:hint="eastAsia"/>
          <w:lang w:eastAsia="zh-CN"/>
        </w:rPr>
        <w:t>-</w:t>
      </w:r>
      <w:r w:rsidRPr="006E065E">
        <w:rPr>
          <w:rFonts w:eastAsia="SimSun" w:hint="eastAsia"/>
          <w:lang w:eastAsia="zh-CN"/>
        </w:rPr>
        <w:t>50</w:t>
      </w:r>
      <w:r w:rsidR="005844E5" w:rsidRPr="006E065E">
        <w:rPr>
          <w:rFonts w:eastAsia="SimSun" w:hint="eastAsia"/>
          <w:lang w:eastAsia="zh-CN"/>
        </w:rPr>
        <w:t>导线</w:t>
      </w:r>
      <w:r w:rsidRPr="006E065E">
        <w:rPr>
          <w:rFonts w:eastAsia="SimSun" w:hint="eastAsia"/>
          <w:lang w:eastAsia="zh-CN"/>
        </w:rPr>
        <w:t>/</w:t>
      </w:r>
      <w:r w:rsidRPr="006E065E">
        <w:rPr>
          <w:rFonts w:eastAsia="SimSun" w:hint="eastAsia"/>
          <w:lang w:eastAsia="zh-CN"/>
        </w:rPr>
        <w:t>波长的屏密度。</w:t>
      </w:r>
    </w:p>
    <w:p w14:paraId="6AEF1582" w14:textId="7C14A96E" w:rsidR="008B5478" w:rsidRPr="006E065E" w:rsidRDefault="008B5478" w:rsidP="00B0184A">
      <w:pPr>
        <w:pStyle w:val="Heading2"/>
        <w:rPr>
          <w:lang w:eastAsia="zh-CN"/>
        </w:rPr>
      </w:pPr>
      <w:bookmarkStart w:id="61" w:name="_Toc232149848"/>
      <w:r w:rsidRPr="006E065E">
        <w:rPr>
          <w:lang w:eastAsia="zh-CN"/>
        </w:rPr>
        <w:lastRenderedPageBreak/>
        <w:t>4.2</w:t>
      </w:r>
      <w:r w:rsidRPr="006E065E">
        <w:rPr>
          <w:lang w:eastAsia="zh-CN"/>
        </w:rPr>
        <w:tab/>
      </w:r>
      <w:r w:rsidR="00FE2703" w:rsidRPr="006E065E">
        <w:rPr>
          <w:rFonts w:hint="eastAsia"/>
          <w:lang w:eastAsia="zh-CN"/>
        </w:rPr>
        <w:t>水平偶极子阵列的命名</w:t>
      </w:r>
      <w:bookmarkEnd w:id="61"/>
    </w:p>
    <w:p w14:paraId="7119135C" w14:textId="54E05724" w:rsidR="008B5478" w:rsidRPr="006E065E" w:rsidRDefault="008B5478" w:rsidP="001437D1">
      <w:pPr>
        <w:pStyle w:val="Heading3"/>
        <w:rPr>
          <w:lang w:eastAsia="zh-CN"/>
        </w:rPr>
      </w:pPr>
      <w:r w:rsidRPr="006E065E">
        <w:rPr>
          <w:lang w:eastAsia="zh-CN"/>
        </w:rPr>
        <w:t>4.2.1</w:t>
      </w:r>
      <w:r w:rsidRPr="006E065E">
        <w:rPr>
          <w:lang w:eastAsia="zh-CN"/>
        </w:rPr>
        <w:tab/>
      </w:r>
      <w:bookmarkStart w:id="62" w:name="OLE_LINK76"/>
      <w:r w:rsidR="00095C50" w:rsidRPr="006E065E">
        <w:rPr>
          <w:lang w:eastAsia="zh-CN"/>
        </w:rPr>
        <w:t>垂直排列的</w:t>
      </w:r>
      <w:bookmarkStart w:id="63" w:name="OLE_LINK75"/>
      <w:r w:rsidR="00095C50" w:rsidRPr="006E065E">
        <w:rPr>
          <w:lang w:eastAsia="zh-CN"/>
        </w:rPr>
        <w:t>水平偶极子阵列</w:t>
      </w:r>
      <w:bookmarkEnd w:id="63"/>
      <w:r w:rsidR="00095C50" w:rsidRPr="006E065E">
        <w:rPr>
          <w:rFonts w:hint="eastAsia"/>
          <w:lang w:eastAsia="zh-CN"/>
        </w:rPr>
        <w:t>（幛形</w:t>
      </w:r>
      <w:r w:rsidR="00095C50" w:rsidRPr="006E065E">
        <w:rPr>
          <w:lang w:eastAsia="zh-CN"/>
        </w:rPr>
        <w:t>天线</w:t>
      </w:r>
      <w:r w:rsidR="00095C50" w:rsidRPr="006E065E">
        <w:rPr>
          <w:rFonts w:hint="eastAsia"/>
          <w:lang w:eastAsia="zh-CN"/>
        </w:rPr>
        <w:t>）</w:t>
      </w:r>
      <w:bookmarkEnd w:id="62"/>
    </w:p>
    <w:p w14:paraId="6A08A96E" w14:textId="77EEA569" w:rsidR="008B5478" w:rsidRPr="006E065E" w:rsidRDefault="00FE2703" w:rsidP="00FE0A0C">
      <w:pPr>
        <w:ind w:firstLineChars="200" w:firstLine="480"/>
      </w:pPr>
      <w:bookmarkStart w:id="64" w:name="OLE_LINK54"/>
      <w:proofErr w:type="spellStart"/>
      <w:r w:rsidRPr="006E065E">
        <w:t>类型命名</w:t>
      </w:r>
      <w:proofErr w:type="spellEnd"/>
      <w:r w:rsidRPr="006E065E">
        <w:t>：</w:t>
      </w:r>
      <w:r w:rsidR="008B5478" w:rsidRPr="006E065E">
        <w:t xml:space="preserve">H(R)(S) </w:t>
      </w:r>
      <w:r w:rsidR="008B5478" w:rsidRPr="006E065E">
        <w:rPr>
          <w:i/>
        </w:rPr>
        <w:t>m</w:t>
      </w:r>
      <w:r w:rsidR="008B5478" w:rsidRPr="006E065E">
        <w:t>/</w:t>
      </w:r>
      <w:r w:rsidR="008B5478" w:rsidRPr="006E065E">
        <w:rPr>
          <w:i/>
        </w:rPr>
        <w:t>n</w:t>
      </w:r>
      <w:r w:rsidR="008B5478" w:rsidRPr="006E065E">
        <w:t>/</w:t>
      </w:r>
      <w:r w:rsidR="008B5478" w:rsidRPr="006E065E">
        <w:rPr>
          <w:i/>
        </w:rPr>
        <w:t>h</w:t>
      </w:r>
    </w:p>
    <w:p w14:paraId="6958C849" w14:textId="510A8282" w:rsidR="008B5478" w:rsidRPr="006E065E" w:rsidRDefault="00A42315" w:rsidP="00B6485C">
      <w:pPr>
        <w:ind w:firstLineChars="200" w:firstLine="480"/>
      </w:pPr>
      <w:proofErr w:type="spellStart"/>
      <w:r w:rsidRPr="006E065E">
        <w:t>其中</w:t>
      </w:r>
      <w:proofErr w:type="spellEnd"/>
      <w:r w:rsidRPr="006E065E">
        <w:t>：</w:t>
      </w:r>
    </w:p>
    <w:p w14:paraId="0E0884DF" w14:textId="6BEB51A4" w:rsidR="008B5478" w:rsidRPr="006E065E" w:rsidRDefault="008B5478" w:rsidP="00E22CAA">
      <w:pPr>
        <w:pStyle w:val="Equationlegend"/>
        <w:rPr>
          <w:lang w:eastAsia="zh-CN"/>
        </w:rPr>
      </w:pPr>
      <w:r w:rsidRPr="006E065E">
        <w:tab/>
      </w:r>
      <w:proofErr w:type="gramStart"/>
      <w:r w:rsidRPr="006E065E">
        <w:rPr>
          <w:lang w:eastAsia="zh-CN"/>
        </w:rPr>
        <w:t>H</w:t>
      </w:r>
      <w:r w:rsidRPr="006E065E">
        <w:rPr>
          <w:sz w:val="12"/>
          <w:lang w:eastAsia="zh-CN"/>
        </w:rPr>
        <w:t xml:space="preserve"> </w:t>
      </w:r>
      <w:r w:rsidRPr="006E065E">
        <w:rPr>
          <w:lang w:eastAsia="zh-CN"/>
        </w:rPr>
        <w:t>:</w:t>
      </w:r>
      <w:proofErr w:type="gramEnd"/>
      <w:r w:rsidRPr="006E065E">
        <w:rPr>
          <w:i/>
          <w:lang w:eastAsia="zh-CN"/>
        </w:rPr>
        <w:tab/>
      </w:r>
      <w:r w:rsidR="00F070F6" w:rsidRPr="006E065E">
        <w:rPr>
          <w:rFonts w:eastAsia="SimSun" w:hint="eastAsia"/>
          <w:szCs w:val="24"/>
          <w:lang w:eastAsia="zh-CN"/>
        </w:rPr>
        <w:t>垂直排列的水平偶极子阵列</w:t>
      </w:r>
    </w:p>
    <w:p w14:paraId="77DE0526" w14:textId="4CA13FBB" w:rsidR="008B5478" w:rsidRPr="006E065E" w:rsidRDefault="008B5478" w:rsidP="00E22CAA">
      <w:pPr>
        <w:pStyle w:val="Equationlegend"/>
        <w:rPr>
          <w:lang w:eastAsia="zh-CN"/>
        </w:rPr>
      </w:pPr>
      <w:r w:rsidRPr="006E065E">
        <w:rPr>
          <w:lang w:eastAsia="zh-CN"/>
        </w:rPr>
        <w:tab/>
      </w:r>
      <w:bookmarkStart w:id="65" w:name="OLE_LINK130"/>
      <w:proofErr w:type="gramStart"/>
      <w:r w:rsidRPr="006E065E">
        <w:rPr>
          <w:lang w:eastAsia="zh-CN"/>
        </w:rPr>
        <w:t>R</w:t>
      </w:r>
      <w:r w:rsidRPr="006E065E">
        <w:rPr>
          <w:sz w:val="12"/>
          <w:lang w:eastAsia="zh-CN"/>
        </w:rPr>
        <w:t xml:space="preserve"> </w:t>
      </w:r>
      <w:r w:rsidRPr="006E065E">
        <w:rPr>
          <w:lang w:eastAsia="zh-CN"/>
        </w:rPr>
        <w:t>:</w:t>
      </w:r>
      <w:proofErr w:type="gramEnd"/>
      <w:r w:rsidRPr="006E065E">
        <w:rPr>
          <w:lang w:eastAsia="zh-CN"/>
        </w:rPr>
        <w:tab/>
      </w:r>
      <w:r w:rsidR="00F070F6" w:rsidRPr="006E065E">
        <w:rPr>
          <w:rFonts w:eastAsia="SimSun"/>
          <w:szCs w:val="24"/>
          <w:lang w:eastAsia="zh-CN"/>
        </w:rPr>
        <w:t>若</w:t>
      </w:r>
      <w:r w:rsidR="00F070F6" w:rsidRPr="006E065E">
        <w:rPr>
          <w:rFonts w:eastAsia="SimSun" w:hint="eastAsia"/>
          <w:szCs w:val="24"/>
          <w:lang w:eastAsia="zh-CN"/>
        </w:rPr>
        <w:t>规定</w:t>
      </w:r>
      <w:r w:rsidR="00F070F6" w:rsidRPr="006E065E">
        <w:rPr>
          <w:rFonts w:eastAsia="SimSun"/>
          <w:szCs w:val="24"/>
          <w:lang w:eastAsia="zh-CN"/>
        </w:rPr>
        <w:t>此参数，则表示</w:t>
      </w:r>
      <w:r w:rsidR="00F070F6" w:rsidRPr="006E065E">
        <w:rPr>
          <w:rFonts w:eastAsia="SimSun" w:hint="eastAsia"/>
          <w:szCs w:val="24"/>
          <w:lang w:eastAsia="zh-CN"/>
        </w:rPr>
        <w:t>在存在反射器</w:t>
      </w:r>
    </w:p>
    <w:p w14:paraId="1B786E1B" w14:textId="4B8890BA" w:rsidR="008B5478" w:rsidRPr="006E065E" w:rsidRDefault="008B5478" w:rsidP="00E22CAA">
      <w:pPr>
        <w:pStyle w:val="Equationlegend"/>
        <w:rPr>
          <w:lang w:eastAsia="zh-CN"/>
        </w:rPr>
      </w:pPr>
      <w:r w:rsidRPr="006E065E">
        <w:rPr>
          <w:lang w:eastAsia="zh-CN"/>
        </w:rPr>
        <w:tab/>
      </w:r>
      <w:proofErr w:type="gramStart"/>
      <w:r w:rsidRPr="006E065E">
        <w:rPr>
          <w:lang w:eastAsia="zh-CN"/>
        </w:rPr>
        <w:t>S</w:t>
      </w:r>
      <w:r w:rsidRPr="006E065E">
        <w:rPr>
          <w:sz w:val="12"/>
          <w:lang w:eastAsia="zh-CN"/>
        </w:rPr>
        <w:t xml:space="preserve"> </w:t>
      </w:r>
      <w:r w:rsidRPr="006E065E">
        <w:rPr>
          <w:lang w:eastAsia="zh-CN"/>
        </w:rPr>
        <w:t>:</w:t>
      </w:r>
      <w:proofErr w:type="gramEnd"/>
      <w:r w:rsidRPr="006E065E">
        <w:rPr>
          <w:i/>
          <w:lang w:eastAsia="zh-CN"/>
        </w:rPr>
        <w:tab/>
      </w:r>
      <w:r w:rsidR="00F070F6" w:rsidRPr="006E065E">
        <w:rPr>
          <w:rFonts w:eastAsia="SimSun"/>
          <w:szCs w:val="24"/>
          <w:lang w:eastAsia="zh-CN"/>
        </w:rPr>
        <w:t>若</w:t>
      </w:r>
      <w:r w:rsidR="00F070F6" w:rsidRPr="006E065E">
        <w:rPr>
          <w:rFonts w:eastAsia="SimSun" w:hint="eastAsia"/>
          <w:szCs w:val="24"/>
          <w:lang w:eastAsia="zh-CN"/>
        </w:rPr>
        <w:t>规定</w:t>
      </w:r>
      <w:r w:rsidR="00F070F6" w:rsidRPr="006E065E">
        <w:rPr>
          <w:rFonts w:eastAsia="SimSun"/>
          <w:szCs w:val="24"/>
          <w:lang w:eastAsia="zh-CN"/>
        </w:rPr>
        <w:t>此参数，</w:t>
      </w:r>
      <w:r w:rsidR="00F070F6" w:rsidRPr="006E065E">
        <w:rPr>
          <w:rFonts w:eastAsia="SimSun" w:hint="eastAsia"/>
          <w:szCs w:val="24"/>
          <w:lang w:eastAsia="zh-CN"/>
        </w:rPr>
        <w:t>则</w:t>
      </w:r>
      <w:r w:rsidR="00F070F6" w:rsidRPr="006E065E">
        <w:rPr>
          <w:rFonts w:eastAsia="SimSun"/>
          <w:szCs w:val="24"/>
          <w:lang w:eastAsia="zh-CN"/>
        </w:rPr>
        <w:t>表示</w:t>
      </w:r>
      <w:r w:rsidR="00F070F6" w:rsidRPr="006E065E">
        <w:rPr>
          <w:rFonts w:eastAsia="SimSun" w:hint="eastAsia"/>
          <w:szCs w:val="24"/>
          <w:lang w:eastAsia="zh-CN"/>
        </w:rPr>
        <w:t>在</w:t>
      </w:r>
      <w:r w:rsidR="00F070F6" w:rsidRPr="006E065E">
        <w:rPr>
          <w:rFonts w:eastAsia="SimSun"/>
          <w:szCs w:val="24"/>
          <w:lang w:eastAsia="zh-CN"/>
        </w:rPr>
        <w:t>馈入相邻共线单元的电流</w:t>
      </w:r>
      <w:r w:rsidR="00F070F6" w:rsidRPr="006E065E">
        <w:rPr>
          <w:rFonts w:eastAsia="SimSun" w:hint="eastAsia"/>
          <w:szCs w:val="24"/>
          <w:lang w:eastAsia="zh-CN"/>
        </w:rPr>
        <w:t>中已</w:t>
      </w:r>
      <w:r w:rsidR="00F070F6" w:rsidRPr="006E065E">
        <w:rPr>
          <w:rFonts w:eastAsia="SimSun"/>
          <w:szCs w:val="24"/>
          <w:lang w:eastAsia="zh-CN"/>
        </w:rPr>
        <w:t>引入相移，以使主波束的</w:t>
      </w:r>
      <w:r w:rsidR="00F070F6" w:rsidRPr="006E065E">
        <w:rPr>
          <w:rFonts w:eastAsia="SimSun" w:hint="eastAsia"/>
          <w:szCs w:val="24"/>
          <w:lang w:eastAsia="zh-CN"/>
        </w:rPr>
        <w:t>方位</w:t>
      </w:r>
      <w:r w:rsidR="00F070F6" w:rsidRPr="006E065E">
        <w:rPr>
          <w:rFonts w:eastAsia="SimSun"/>
          <w:szCs w:val="24"/>
          <w:lang w:eastAsia="zh-CN"/>
        </w:rPr>
        <w:t>角产生</w:t>
      </w:r>
      <w:r w:rsidR="00F070F6" w:rsidRPr="006E065E">
        <w:rPr>
          <w:rFonts w:eastAsia="SimSun" w:hint="eastAsia"/>
          <w:szCs w:val="24"/>
          <w:lang w:eastAsia="zh-CN"/>
        </w:rPr>
        <w:t>一个回转</w:t>
      </w:r>
    </w:p>
    <w:p w14:paraId="7624B97A" w14:textId="60062D73" w:rsidR="008B5478" w:rsidRPr="006E065E" w:rsidRDefault="008B5478" w:rsidP="00E22CAA">
      <w:pPr>
        <w:pStyle w:val="Equationlegend"/>
        <w:rPr>
          <w:lang w:eastAsia="zh-CN"/>
        </w:rPr>
      </w:pPr>
      <w:r w:rsidRPr="006E065E">
        <w:rPr>
          <w:lang w:eastAsia="zh-CN"/>
        </w:rPr>
        <w:tab/>
      </w:r>
      <w:proofErr w:type="gramStart"/>
      <w:r w:rsidRPr="006E065E">
        <w:rPr>
          <w:i/>
          <w:lang w:eastAsia="zh-CN"/>
        </w:rPr>
        <w:t>m</w:t>
      </w:r>
      <w:r w:rsidRPr="006E065E">
        <w:rPr>
          <w:sz w:val="12"/>
          <w:lang w:eastAsia="zh-CN"/>
        </w:rPr>
        <w:t xml:space="preserve"> </w:t>
      </w:r>
      <w:r w:rsidRPr="006E065E">
        <w:rPr>
          <w:lang w:eastAsia="zh-CN"/>
        </w:rPr>
        <w:t>:</w:t>
      </w:r>
      <w:proofErr w:type="gramEnd"/>
      <w:r w:rsidRPr="006E065E">
        <w:rPr>
          <w:lang w:eastAsia="zh-CN"/>
        </w:rPr>
        <w:tab/>
      </w:r>
      <w:r w:rsidR="00F070F6" w:rsidRPr="006E065E">
        <w:rPr>
          <w:rFonts w:eastAsia="SimSun"/>
          <w:szCs w:val="24"/>
          <w:lang w:eastAsia="zh-CN"/>
        </w:rPr>
        <w:t>每一行中</w:t>
      </w:r>
      <w:r w:rsidR="00F070F6" w:rsidRPr="006E065E">
        <w:rPr>
          <w:rFonts w:eastAsia="SimSun" w:hint="eastAsia"/>
          <w:szCs w:val="24"/>
          <w:lang w:eastAsia="zh-CN"/>
        </w:rPr>
        <w:t>的</w:t>
      </w:r>
      <w:r w:rsidR="00F070F6" w:rsidRPr="006E065E">
        <w:rPr>
          <w:rFonts w:eastAsia="SimSun"/>
          <w:szCs w:val="24"/>
          <w:lang w:eastAsia="zh-CN"/>
        </w:rPr>
        <w:t>共线单元数量</w:t>
      </w:r>
    </w:p>
    <w:p w14:paraId="79EC7BF2" w14:textId="2C9BAA37" w:rsidR="008B5478" w:rsidRPr="006E065E" w:rsidRDefault="008B5478" w:rsidP="00E22CAA">
      <w:pPr>
        <w:pStyle w:val="Equationlegend"/>
        <w:rPr>
          <w:lang w:eastAsia="zh-CN"/>
        </w:rPr>
      </w:pPr>
      <w:r w:rsidRPr="006E065E">
        <w:rPr>
          <w:lang w:eastAsia="zh-CN"/>
        </w:rPr>
        <w:tab/>
      </w:r>
      <w:proofErr w:type="gramStart"/>
      <w:r w:rsidRPr="006E065E">
        <w:rPr>
          <w:i/>
          <w:lang w:eastAsia="zh-CN"/>
        </w:rPr>
        <w:t>n</w:t>
      </w:r>
      <w:r w:rsidRPr="006E065E">
        <w:rPr>
          <w:sz w:val="12"/>
          <w:lang w:eastAsia="zh-CN"/>
        </w:rPr>
        <w:t xml:space="preserve"> </w:t>
      </w:r>
      <w:r w:rsidRPr="006E065E">
        <w:rPr>
          <w:lang w:eastAsia="zh-CN"/>
        </w:rPr>
        <w:t>:</w:t>
      </w:r>
      <w:proofErr w:type="gramEnd"/>
      <w:r w:rsidRPr="006E065E">
        <w:rPr>
          <w:lang w:eastAsia="zh-CN"/>
        </w:rPr>
        <w:tab/>
      </w:r>
      <w:r w:rsidR="000C0E12" w:rsidRPr="006E065E">
        <w:rPr>
          <w:rFonts w:eastAsia="SimSun" w:hint="eastAsia"/>
          <w:szCs w:val="24"/>
          <w:lang w:eastAsia="zh-CN"/>
        </w:rPr>
        <w:t>平行</w:t>
      </w:r>
      <w:r w:rsidR="008D1075" w:rsidRPr="006E065E">
        <w:rPr>
          <w:rFonts w:eastAsia="SimSun" w:hint="eastAsia"/>
          <w:szCs w:val="24"/>
          <w:lang w:eastAsia="zh-CN"/>
        </w:rPr>
        <w:t>单元数量（</w:t>
      </w:r>
      <w:r w:rsidR="008D1075" w:rsidRPr="006E065E">
        <w:rPr>
          <w:rFonts w:ascii="Arial" w:hAnsi="Arial" w:cs="Arial" w:hint="eastAsia"/>
          <w:color w:val="333333"/>
          <w:szCs w:val="24"/>
          <w:shd w:val="clear" w:color="auto" w:fill="FFFFFF"/>
          <w:lang w:eastAsia="zh-CN"/>
        </w:rPr>
        <w:t>通常一个在另一个之上，单元与单元之间</w:t>
      </w:r>
      <w:r w:rsidR="009838AE">
        <w:rPr>
          <w:rFonts w:ascii="Arial" w:hAnsi="Arial" w:cs="Arial" w:hint="eastAsia"/>
          <w:color w:val="333333"/>
          <w:szCs w:val="24"/>
          <w:shd w:val="clear" w:color="auto" w:fill="FFFFFF"/>
          <w:lang w:eastAsia="zh-CN"/>
        </w:rPr>
        <w:t>间隔</w:t>
      </w:r>
      <w:r w:rsidR="008D1075" w:rsidRPr="006E065E">
        <w:rPr>
          <w:rFonts w:ascii="Arial" w:hAnsi="Arial" w:cs="Arial" w:hint="eastAsia"/>
          <w:color w:val="333333"/>
          <w:szCs w:val="24"/>
          <w:shd w:val="clear" w:color="auto" w:fill="FFFFFF"/>
          <w:lang w:eastAsia="zh-CN"/>
        </w:rPr>
        <w:t>半波长</w:t>
      </w:r>
      <w:r w:rsidR="008D1075" w:rsidRPr="006E065E">
        <w:rPr>
          <w:rFonts w:eastAsia="SimSun" w:hint="eastAsia"/>
          <w:szCs w:val="24"/>
          <w:lang w:eastAsia="zh-CN"/>
        </w:rPr>
        <w:t>）</w:t>
      </w:r>
    </w:p>
    <w:p w14:paraId="005BF239" w14:textId="2CC5A8F8" w:rsidR="008B5478" w:rsidRPr="006E065E" w:rsidRDefault="008B5478" w:rsidP="00E22CAA">
      <w:pPr>
        <w:pStyle w:val="Equationlegend"/>
        <w:rPr>
          <w:lang w:eastAsia="zh-CN"/>
        </w:rPr>
      </w:pPr>
      <w:r w:rsidRPr="006E065E">
        <w:rPr>
          <w:lang w:eastAsia="zh-CN"/>
        </w:rPr>
        <w:tab/>
      </w:r>
      <w:proofErr w:type="gramStart"/>
      <w:r w:rsidRPr="006E065E">
        <w:rPr>
          <w:i/>
          <w:lang w:eastAsia="zh-CN"/>
        </w:rPr>
        <w:t>h</w:t>
      </w:r>
      <w:r w:rsidRPr="006E065E">
        <w:rPr>
          <w:sz w:val="12"/>
          <w:lang w:eastAsia="zh-CN"/>
        </w:rPr>
        <w:t xml:space="preserve"> </w:t>
      </w:r>
      <w:r w:rsidRPr="006E065E">
        <w:rPr>
          <w:lang w:eastAsia="zh-CN"/>
        </w:rPr>
        <w:t>:</w:t>
      </w:r>
      <w:proofErr w:type="gramEnd"/>
      <w:r w:rsidRPr="006E065E">
        <w:rPr>
          <w:lang w:eastAsia="zh-CN"/>
        </w:rPr>
        <w:tab/>
      </w:r>
      <w:bookmarkEnd w:id="65"/>
      <w:r w:rsidR="00380165" w:rsidRPr="006E065E">
        <w:rPr>
          <w:rFonts w:eastAsia="SimSun"/>
          <w:lang w:eastAsia="zh-CN"/>
        </w:rPr>
        <w:t>最</w:t>
      </w:r>
      <w:r w:rsidR="00380165" w:rsidRPr="006E065E">
        <w:rPr>
          <w:rFonts w:hint="eastAsia"/>
          <w:lang w:eastAsia="zh-CN"/>
        </w:rPr>
        <w:t>低一行</w:t>
      </w:r>
      <w:r w:rsidR="00380165" w:rsidRPr="006E065E">
        <w:rPr>
          <w:rFonts w:eastAsia="SimSun"/>
          <w:lang w:eastAsia="zh-CN"/>
        </w:rPr>
        <w:t>偶极子</w:t>
      </w:r>
      <w:r w:rsidR="00380165" w:rsidRPr="006E065E">
        <w:rPr>
          <w:rFonts w:hint="eastAsia"/>
          <w:lang w:eastAsia="zh-CN"/>
        </w:rPr>
        <w:t>距地面的</w:t>
      </w:r>
      <w:r w:rsidR="00380165" w:rsidRPr="006E065E">
        <w:rPr>
          <w:rFonts w:eastAsia="SimSun"/>
          <w:lang w:eastAsia="zh-CN"/>
        </w:rPr>
        <w:t>高度</w:t>
      </w:r>
      <w:r w:rsidR="00380165" w:rsidRPr="006E065E">
        <w:rPr>
          <w:rFonts w:eastAsia="SimSun"/>
          <w:szCs w:val="24"/>
          <w:lang w:eastAsia="zh-CN"/>
        </w:rPr>
        <w:t>（以波长为单位）</w:t>
      </w:r>
      <w:r w:rsidR="00380165" w:rsidRPr="006E065E">
        <w:rPr>
          <w:rFonts w:eastAsia="SimSun" w:hint="eastAsia"/>
          <w:lang w:eastAsia="zh-CN"/>
        </w:rPr>
        <w:t>。</w:t>
      </w:r>
    </w:p>
    <w:p w14:paraId="06158C3F" w14:textId="53C60EFA" w:rsidR="000A14D2" w:rsidRPr="006E065E" w:rsidRDefault="000A14D2" w:rsidP="00FE0A0C">
      <w:pPr>
        <w:ind w:firstLineChars="200" w:firstLine="480"/>
        <w:rPr>
          <w:lang w:eastAsia="zh-CN"/>
        </w:rPr>
      </w:pPr>
      <w:bookmarkStart w:id="66" w:name="OLE_LINK95"/>
      <w:r w:rsidRPr="006E065E">
        <w:rPr>
          <w:rFonts w:eastAsia="SimSun"/>
          <w:lang w:eastAsia="zh-CN"/>
        </w:rPr>
        <w:t>例如，由图</w:t>
      </w:r>
      <w:r w:rsidRPr="006E065E">
        <w:rPr>
          <w:rFonts w:eastAsia="SimSun"/>
          <w:lang w:eastAsia="zh-CN"/>
        </w:rPr>
        <w:t>5</w:t>
      </w:r>
      <w:r w:rsidRPr="006E065E">
        <w:rPr>
          <w:rFonts w:eastAsia="SimSun"/>
          <w:lang w:eastAsia="zh-CN"/>
        </w:rPr>
        <w:t>可见，</w:t>
      </w:r>
      <w:r w:rsidRPr="006E065E">
        <w:rPr>
          <w:rFonts w:eastAsia="SimSun"/>
          <w:lang w:eastAsia="zh-CN"/>
        </w:rPr>
        <w:t>HR 4/2/1.0</w:t>
      </w:r>
      <w:r w:rsidRPr="006E065E">
        <w:rPr>
          <w:rFonts w:eastAsia="SimSun"/>
          <w:lang w:eastAsia="zh-CN"/>
        </w:rPr>
        <w:t>表示一种带有反射器</w:t>
      </w:r>
      <w:r w:rsidRPr="006E065E">
        <w:rPr>
          <w:rFonts w:hint="eastAsia"/>
          <w:lang w:eastAsia="zh-CN"/>
        </w:rPr>
        <w:t>、</w:t>
      </w:r>
      <w:r w:rsidRPr="006E065E">
        <w:rPr>
          <w:rFonts w:eastAsia="SimSun"/>
          <w:lang w:eastAsia="zh-CN"/>
        </w:rPr>
        <w:t>垂直排列的水平偶极子阵列</w:t>
      </w:r>
      <w:r w:rsidR="004F02B7" w:rsidRPr="006E065E">
        <w:rPr>
          <w:rFonts w:eastAsia="SimSun" w:hint="eastAsia"/>
          <w:lang w:eastAsia="zh-CN"/>
        </w:rPr>
        <w:t>，它</w:t>
      </w:r>
      <w:r w:rsidRPr="006E065E">
        <w:rPr>
          <w:rFonts w:eastAsia="SimSun"/>
          <w:lang w:eastAsia="zh-CN"/>
        </w:rPr>
        <w:t>包含两行水平分布的半波</w:t>
      </w:r>
      <w:r w:rsidRPr="006E065E">
        <w:rPr>
          <w:rFonts w:hint="eastAsia"/>
          <w:lang w:eastAsia="zh-CN"/>
        </w:rPr>
        <w:t>单元</w:t>
      </w:r>
      <w:r w:rsidRPr="006E065E">
        <w:rPr>
          <w:rFonts w:eastAsia="SimSun"/>
          <w:lang w:eastAsia="zh-CN"/>
        </w:rPr>
        <w:t>，每行四个，其在设计频率下的长度为</w:t>
      </w:r>
      <w:r w:rsidRPr="006E065E">
        <w:rPr>
          <w:rFonts w:hint="eastAsia"/>
          <w:lang w:eastAsia="zh-CN"/>
        </w:rPr>
        <w:t>2l</w:t>
      </w:r>
      <w:r w:rsidRPr="006E065E">
        <w:rPr>
          <w:rFonts w:hint="eastAsia"/>
          <w:lang w:eastAsia="zh-CN"/>
        </w:rPr>
        <w:t>；</w:t>
      </w:r>
      <w:r w:rsidRPr="006E065E">
        <w:rPr>
          <w:rFonts w:eastAsia="SimSun"/>
          <w:lang w:eastAsia="zh-CN"/>
        </w:rPr>
        <w:t>最低</w:t>
      </w:r>
      <w:proofErr w:type="gramStart"/>
      <w:r w:rsidRPr="006E065E">
        <w:rPr>
          <w:rFonts w:eastAsia="SimSun"/>
          <w:lang w:eastAsia="zh-CN"/>
        </w:rPr>
        <w:t>一</w:t>
      </w:r>
      <w:proofErr w:type="gramEnd"/>
      <w:r w:rsidRPr="006E065E">
        <w:rPr>
          <w:rFonts w:eastAsia="SimSun"/>
          <w:lang w:eastAsia="zh-CN"/>
        </w:rPr>
        <w:t>行距离地面的高度（</w:t>
      </w:r>
      <w:r w:rsidRPr="006E065E">
        <w:rPr>
          <w:i/>
          <w:lang w:eastAsia="zh-CN"/>
        </w:rPr>
        <w:t>h</w:t>
      </w:r>
      <w:r w:rsidRPr="006E065E">
        <w:rPr>
          <w:rFonts w:eastAsia="SimSun"/>
          <w:lang w:eastAsia="zh-CN"/>
        </w:rPr>
        <w:t>）为</w:t>
      </w:r>
      <w:r w:rsidRPr="006E065E">
        <w:rPr>
          <w:rFonts w:hint="eastAsia"/>
          <w:lang w:eastAsia="zh-CN"/>
        </w:rPr>
        <w:t>一</w:t>
      </w:r>
      <w:r w:rsidRPr="006E065E">
        <w:rPr>
          <w:rFonts w:eastAsia="SimSun"/>
          <w:lang w:eastAsia="zh-CN"/>
        </w:rPr>
        <w:t>个波长。</w:t>
      </w:r>
    </w:p>
    <w:bookmarkEnd w:id="64"/>
    <w:bookmarkEnd w:id="66"/>
    <w:p w14:paraId="3E552108" w14:textId="703686C5" w:rsidR="008B5478" w:rsidRPr="006E065E" w:rsidRDefault="000D3F59" w:rsidP="007C40C8">
      <w:pPr>
        <w:pStyle w:val="FigureNo"/>
      </w:pPr>
      <w:r w:rsidRPr="006E065E">
        <w:rPr>
          <w:rFonts w:hint="eastAsia"/>
          <w:lang w:eastAsia="zh-CN"/>
        </w:rPr>
        <w:t>图</w:t>
      </w:r>
      <w:r w:rsidR="007C40C8" w:rsidRPr="006E065E">
        <w:t>5</w:t>
      </w:r>
    </w:p>
    <w:p w14:paraId="62041F6D" w14:textId="2BA10F40" w:rsidR="007C40C8" w:rsidRPr="006E065E" w:rsidRDefault="00767CDF" w:rsidP="007C40C8">
      <w:pPr>
        <w:pStyle w:val="Figuretitle"/>
      </w:pPr>
      <w:proofErr w:type="gramStart"/>
      <w:r w:rsidRPr="006E065E">
        <w:rPr>
          <w:rFonts w:hint="eastAsia"/>
          <w:lang w:eastAsia="zh-CN"/>
        </w:rPr>
        <w:t>幛</w:t>
      </w:r>
      <w:proofErr w:type="gramEnd"/>
      <w:r w:rsidR="000D3F59" w:rsidRPr="006E065E">
        <w:rPr>
          <w:rFonts w:hint="eastAsia"/>
          <w:lang w:eastAsia="zh-CN"/>
        </w:rPr>
        <w:t>形天线</w:t>
      </w:r>
    </w:p>
    <w:p w14:paraId="62E0FB22" w14:textId="49627FB9" w:rsidR="008B5478" w:rsidRPr="006E065E" w:rsidRDefault="009C7078" w:rsidP="00F64C34">
      <w:pPr>
        <w:pStyle w:val="Figure"/>
      </w:pPr>
      <w:r w:rsidRPr="006E065E">
        <w:rPr>
          <w:noProof/>
        </w:rPr>
        <w:drawing>
          <wp:inline distT="0" distB="0" distL="0" distR="0" wp14:anchorId="62CAC16F" wp14:editId="17038A4B">
            <wp:extent cx="3285751" cy="2557277"/>
            <wp:effectExtent l="0" t="0" r="0" b="0"/>
            <wp:docPr id="1938813515" name="Picture 6" descr="图5显示幛形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8813515" name="Picture 6" descr="图5显示幛形天线&#10;"/>
                    <pic:cNvPicPr/>
                  </pic:nvPicPr>
                  <pic:blipFill>
                    <a:blip r:embed="rId22" cstate="print">
                      <a:extLst>
                        <a:ext uri="{28A0092B-C50C-407E-A947-70E740481C1C}">
                          <a14:useLocalDpi xmlns:a14="http://schemas.microsoft.com/office/drawing/2010/main" val="0"/>
                        </a:ext>
                      </a:extLst>
                    </a:blip>
                    <a:stretch>
                      <a:fillRect/>
                    </a:stretch>
                  </pic:blipFill>
                  <pic:spPr>
                    <a:xfrm>
                      <a:off x="0" y="0"/>
                      <a:ext cx="3285751" cy="2557277"/>
                    </a:xfrm>
                    <a:prstGeom prst="rect">
                      <a:avLst/>
                    </a:prstGeom>
                  </pic:spPr>
                </pic:pic>
              </a:graphicData>
            </a:graphic>
          </wp:inline>
        </w:drawing>
      </w:r>
    </w:p>
    <w:p w14:paraId="0D7B8CF2" w14:textId="20CD853A" w:rsidR="008B5478" w:rsidRPr="006E065E" w:rsidRDefault="008B5478" w:rsidP="007C40C8">
      <w:pPr>
        <w:pStyle w:val="Heading3"/>
        <w:rPr>
          <w:lang w:eastAsia="zh-CN"/>
        </w:rPr>
      </w:pPr>
      <w:r w:rsidRPr="006E065E">
        <w:rPr>
          <w:lang w:eastAsia="zh-CN"/>
        </w:rPr>
        <w:t>4.2.2</w:t>
      </w:r>
      <w:r w:rsidRPr="006E065E">
        <w:rPr>
          <w:lang w:eastAsia="zh-CN"/>
        </w:rPr>
        <w:tab/>
      </w:r>
      <w:r w:rsidR="00FE2703" w:rsidRPr="006E065E">
        <w:rPr>
          <w:rFonts w:hint="eastAsia"/>
          <w:lang w:eastAsia="zh-CN"/>
        </w:rPr>
        <w:t>水平</w:t>
      </w:r>
      <w:r w:rsidR="00FE2703" w:rsidRPr="006E065E">
        <w:rPr>
          <w:lang w:eastAsia="zh-CN"/>
        </w:rPr>
        <w:t>排列的水平偶极子阵列</w:t>
      </w:r>
      <w:r w:rsidR="00FE2703" w:rsidRPr="006E065E">
        <w:rPr>
          <w:rFonts w:hint="eastAsia"/>
          <w:lang w:eastAsia="zh-CN"/>
        </w:rPr>
        <w:t>（热带</w:t>
      </w:r>
      <w:r w:rsidR="00FE2703" w:rsidRPr="006E065E">
        <w:rPr>
          <w:lang w:eastAsia="zh-CN"/>
        </w:rPr>
        <w:t>天线</w:t>
      </w:r>
      <w:r w:rsidR="00FE2703" w:rsidRPr="006E065E">
        <w:rPr>
          <w:rFonts w:hint="eastAsia"/>
          <w:lang w:eastAsia="zh-CN"/>
        </w:rPr>
        <w:t>）</w:t>
      </w:r>
    </w:p>
    <w:p w14:paraId="57DACF6B" w14:textId="1A5E475D" w:rsidR="008B5478" w:rsidRPr="006E065E" w:rsidRDefault="00FE2703" w:rsidP="00FE0A0C">
      <w:pPr>
        <w:ind w:firstLineChars="200" w:firstLine="480"/>
        <w:rPr>
          <w:lang w:eastAsia="zh-CN"/>
        </w:rPr>
      </w:pPr>
      <w:r w:rsidRPr="006E065E">
        <w:rPr>
          <w:lang w:eastAsia="zh-CN"/>
        </w:rPr>
        <w:t>类型命名：</w:t>
      </w:r>
      <w:r w:rsidR="008B5478" w:rsidRPr="006E065E">
        <w:rPr>
          <w:lang w:eastAsia="zh-CN"/>
        </w:rPr>
        <w:t xml:space="preserve">T(S) </w:t>
      </w:r>
      <w:r w:rsidR="008B5478" w:rsidRPr="006E065E">
        <w:rPr>
          <w:i/>
          <w:lang w:eastAsia="zh-CN"/>
        </w:rPr>
        <w:t>m</w:t>
      </w:r>
      <w:r w:rsidR="008B5478" w:rsidRPr="006E065E">
        <w:rPr>
          <w:lang w:eastAsia="zh-CN"/>
        </w:rPr>
        <w:t>/</w:t>
      </w:r>
      <w:r w:rsidR="008B5478" w:rsidRPr="006E065E">
        <w:rPr>
          <w:i/>
          <w:lang w:eastAsia="zh-CN"/>
        </w:rPr>
        <w:t>n</w:t>
      </w:r>
      <w:r w:rsidR="008B5478" w:rsidRPr="006E065E">
        <w:rPr>
          <w:lang w:eastAsia="zh-CN"/>
        </w:rPr>
        <w:t>/</w:t>
      </w:r>
      <w:r w:rsidR="008B5478" w:rsidRPr="006E065E">
        <w:rPr>
          <w:i/>
          <w:lang w:eastAsia="zh-CN"/>
        </w:rPr>
        <w:t>h</w:t>
      </w:r>
    </w:p>
    <w:p w14:paraId="00541BDC" w14:textId="0310411F" w:rsidR="008B5478" w:rsidRPr="006E065E" w:rsidRDefault="00A42315" w:rsidP="00AD118B">
      <w:pPr>
        <w:ind w:firstLineChars="200" w:firstLine="480"/>
        <w:rPr>
          <w:lang w:eastAsia="zh-CN"/>
        </w:rPr>
      </w:pPr>
      <w:r w:rsidRPr="006E065E">
        <w:rPr>
          <w:lang w:eastAsia="zh-CN"/>
        </w:rPr>
        <w:t>其中：</w:t>
      </w:r>
    </w:p>
    <w:p w14:paraId="35BD6E2F" w14:textId="61A6C0F2" w:rsidR="008B5478" w:rsidRPr="006E065E" w:rsidRDefault="008B5478" w:rsidP="00E756BF">
      <w:pPr>
        <w:pStyle w:val="Equationlegend"/>
        <w:rPr>
          <w:lang w:val="en-GB" w:eastAsia="zh-CN"/>
        </w:rPr>
      </w:pPr>
      <w:r w:rsidRPr="006E065E">
        <w:rPr>
          <w:lang w:val="en-GB" w:eastAsia="zh-CN"/>
        </w:rPr>
        <w:tab/>
      </w:r>
      <w:bookmarkStart w:id="67" w:name="OLE_LINK107"/>
      <w:proofErr w:type="gramStart"/>
      <w:r w:rsidRPr="006E065E">
        <w:rPr>
          <w:lang w:val="en-GB" w:eastAsia="zh-CN"/>
        </w:rPr>
        <w:t>T</w:t>
      </w:r>
      <w:r w:rsidRPr="006E065E">
        <w:rPr>
          <w:sz w:val="12"/>
          <w:lang w:val="en-GB" w:eastAsia="zh-CN"/>
        </w:rPr>
        <w:t xml:space="preserve"> </w:t>
      </w:r>
      <w:r w:rsidRPr="006E065E">
        <w:rPr>
          <w:lang w:val="en-GB" w:eastAsia="zh-CN"/>
        </w:rPr>
        <w:t>:</w:t>
      </w:r>
      <w:proofErr w:type="gramEnd"/>
      <w:r w:rsidRPr="006E065E">
        <w:rPr>
          <w:lang w:val="en-GB" w:eastAsia="zh-CN"/>
        </w:rPr>
        <w:tab/>
      </w:r>
      <w:r w:rsidR="00F070F6" w:rsidRPr="006E065E">
        <w:rPr>
          <w:rFonts w:eastAsia="SimSun"/>
          <w:szCs w:val="24"/>
          <w:lang w:eastAsia="zh-CN"/>
        </w:rPr>
        <w:t>水平排列的水平偶极子阵列（热带天线）</w:t>
      </w:r>
    </w:p>
    <w:p w14:paraId="3F38E1CF" w14:textId="7CBBD92D" w:rsidR="008B5478" w:rsidRPr="006E065E" w:rsidRDefault="008B5478" w:rsidP="00E756BF">
      <w:pPr>
        <w:pStyle w:val="Equationlegend"/>
        <w:rPr>
          <w:lang w:val="en-GB" w:eastAsia="zh-CN"/>
        </w:rPr>
      </w:pPr>
      <w:r w:rsidRPr="006E065E">
        <w:rPr>
          <w:lang w:val="en-GB" w:eastAsia="zh-CN"/>
        </w:rPr>
        <w:tab/>
      </w:r>
      <w:proofErr w:type="gramStart"/>
      <w:r w:rsidRPr="006E065E">
        <w:rPr>
          <w:lang w:val="en-GB" w:eastAsia="zh-CN"/>
        </w:rPr>
        <w:t>S</w:t>
      </w:r>
      <w:r w:rsidRPr="006E065E">
        <w:rPr>
          <w:sz w:val="12"/>
          <w:lang w:val="en-GB" w:eastAsia="zh-CN"/>
        </w:rPr>
        <w:t xml:space="preserve"> </w:t>
      </w:r>
      <w:r w:rsidRPr="006E065E">
        <w:rPr>
          <w:lang w:val="en-GB" w:eastAsia="zh-CN"/>
        </w:rPr>
        <w:t>:</w:t>
      </w:r>
      <w:proofErr w:type="gramEnd"/>
      <w:r w:rsidRPr="006E065E">
        <w:rPr>
          <w:lang w:val="en-GB" w:eastAsia="zh-CN"/>
        </w:rPr>
        <w:tab/>
      </w:r>
      <w:r w:rsidR="00F070F6" w:rsidRPr="006E065E">
        <w:rPr>
          <w:rFonts w:eastAsia="SimSun" w:hint="eastAsia"/>
          <w:szCs w:val="24"/>
          <w:lang w:eastAsia="zh-CN"/>
        </w:rPr>
        <w:t>若规定此参数，则表示在馈入相邻共线单元的电流中已引入相移，以使主波束的仰角相对于垂直方向产生一个回转</w:t>
      </w:r>
    </w:p>
    <w:p w14:paraId="043B972C" w14:textId="4B3451BD" w:rsidR="008B5478" w:rsidRPr="006E065E" w:rsidRDefault="008B5478" w:rsidP="00E756BF">
      <w:pPr>
        <w:pStyle w:val="Equationlegend"/>
        <w:rPr>
          <w:lang w:val="en-GB" w:eastAsia="zh-CN"/>
        </w:rPr>
      </w:pPr>
      <w:r w:rsidRPr="006E065E">
        <w:rPr>
          <w:lang w:val="en-GB" w:eastAsia="zh-CN"/>
        </w:rPr>
        <w:tab/>
      </w:r>
      <w:proofErr w:type="gramStart"/>
      <w:r w:rsidRPr="006E065E">
        <w:rPr>
          <w:i/>
          <w:lang w:val="en-GB" w:eastAsia="zh-CN"/>
        </w:rPr>
        <w:t xml:space="preserve">m </w:t>
      </w:r>
      <w:r w:rsidRPr="006E065E">
        <w:rPr>
          <w:lang w:val="en-GB" w:eastAsia="zh-CN"/>
        </w:rPr>
        <w:t>:</w:t>
      </w:r>
      <w:proofErr w:type="gramEnd"/>
      <w:r w:rsidRPr="006E065E">
        <w:rPr>
          <w:lang w:val="en-GB" w:eastAsia="zh-CN"/>
        </w:rPr>
        <w:tab/>
      </w:r>
      <w:r w:rsidR="00F070F6" w:rsidRPr="006E065E">
        <w:rPr>
          <w:rFonts w:eastAsia="SimSun"/>
          <w:szCs w:val="24"/>
          <w:lang w:eastAsia="zh-CN"/>
        </w:rPr>
        <w:t>每一行中</w:t>
      </w:r>
      <w:r w:rsidR="00F070F6" w:rsidRPr="006E065E">
        <w:rPr>
          <w:rFonts w:eastAsia="SimSun" w:hint="eastAsia"/>
          <w:szCs w:val="24"/>
          <w:lang w:eastAsia="zh-CN"/>
        </w:rPr>
        <w:t>的</w:t>
      </w:r>
      <w:r w:rsidR="00F070F6" w:rsidRPr="006E065E">
        <w:rPr>
          <w:rFonts w:eastAsia="SimSun"/>
          <w:szCs w:val="24"/>
          <w:lang w:eastAsia="zh-CN"/>
        </w:rPr>
        <w:t>共线单元数量</w:t>
      </w:r>
    </w:p>
    <w:p w14:paraId="7D2325B5" w14:textId="43B788A8" w:rsidR="008B5478" w:rsidRPr="006E065E" w:rsidRDefault="008B5478" w:rsidP="00E756BF">
      <w:pPr>
        <w:pStyle w:val="Equationlegend"/>
        <w:rPr>
          <w:lang w:val="en-GB" w:eastAsia="zh-CN"/>
        </w:rPr>
      </w:pPr>
      <w:r w:rsidRPr="006E065E">
        <w:rPr>
          <w:lang w:val="en-GB" w:eastAsia="zh-CN"/>
        </w:rPr>
        <w:tab/>
      </w:r>
      <w:proofErr w:type="gramStart"/>
      <w:r w:rsidRPr="006E065E">
        <w:rPr>
          <w:i/>
          <w:lang w:val="en-GB" w:eastAsia="zh-CN"/>
        </w:rPr>
        <w:t xml:space="preserve">n </w:t>
      </w:r>
      <w:r w:rsidRPr="006E065E">
        <w:rPr>
          <w:lang w:val="en-GB" w:eastAsia="zh-CN"/>
        </w:rPr>
        <w:t>:</w:t>
      </w:r>
      <w:proofErr w:type="gramEnd"/>
      <w:r w:rsidRPr="006E065E">
        <w:rPr>
          <w:lang w:val="en-GB" w:eastAsia="zh-CN"/>
        </w:rPr>
        <w:tab/>
      </w:r>
      <w:r w:rsidR="000C0E12" w:rsidRPr="006E065E">
        <w:rPr>
          <w:rFonts w:eastAsia="SimSun" w:hint="eastAsia"/>
          <w:szCs w:val="24"/>
          <w:lang w:eastAsia="zh-CN"/>
        </w:rPr>
        <w:t>平行</w:t>
      </w:r>
      <w:r w:rsidR="00F070F6" w:rsidRPr="006E065E">
        <w:rPr>
          <w:rFonts w:eastAsia="SimSun"/>
          <w:szCs w:val="24"/>
          <w:lang w:eastAsia="zh-CN"/>
        </w:rPr>
        <w:t>行数（</w:t>
      </w:r>
      <w:bookmarkStart w:id="68" w:name="OLE_LINK133"/>
      <w:r w:rsidR="00F070F6" w:rsidRPr="006E065E">
        <w:rPr>
          <w:rFonts w:eastAsia="SimSun"/>
          <w:szCs w:val="24"/>
          <w:lang w:eastAsia="zh-CN"/>
        </w:rPr>
        <w:t>行</w:t>
      </w:r>
      <w:r w:rsidR="00F070F6" w:rsidRPr="006E065E">
        <w:rPr>
          <w:rFonts w:eastAsia="SimSun" w:hint="eastAsia"/>
          <w:szCs w:val="24"/>
          <w:lang w:eastAsia="zh-CN"/>
        </w:rPr>
        <w:t>与行之间</w:t>
      </w:r>
      <w:r w:rsidR="009838AE">
        <w:rPr>
          <w:rFonts w:eastAsia="SimSun" w:hint="eastAsia"/>
          <w:szCs w:val="24"/>
          <w:lang w:eastAsia="zh-CN"/>
        </w:rPr>
        <w:t>间隔</w:t>
      </w:r>
      <w:r w:rsidR="00F070F6" w:rsidRPr="006E065E">
        <w:rPr>
          <w:rFonts w:eastAsia="SimSun"/>
          <w:szCs w:val="24"/>
          <w:lang w:eastAsia="zh-CN"/>
        </w:rPr>
        <w:t>半波长</w:t>
      </w:r>
      <w:bookmarkEnd w:id="68"/>
      <w:r w:rsidR="00F070F6" w:rsidRPr="006E065E">
        <w:rPr>
          <w:rFonts w:eastAsia="SimSun"/>
          <w:szCs w:val="24"/>
          <w:lang w:eastAsia="zh-CN"/>
        </w:rPr>
        <w:t>）</w:t>
      </w:r>
    </w:p>
    <w:p w14:paraId="486A8FD5" w14:textId="2C5DCECD" w:rsidR="008B5478" w:rsidRPr="006E065E" w:rsidRDefault="008B5478" w:rsidP="00E756BF">
      <w:pPr>
        <w:pStyle w:val="Equationlegend"/>
        <w:rPr>
          <w:lang w:val="en-GB" w:eastAsia="zh-CN"/>
        </w:rPr>
      </w:pPr>
      <w:r w:rsidRPr="006E065E">
        <w:rPr>
          <w:lang w:val="en-GB" w:eastAsia="zh-CN"/>
        </w:rPr>
        <w:tab/>
      </w:r>
      <w:proofErr w:type="gramStart"/>
      <w:r w:rsidRPr="006E065E">
        <w:rPr>
          <w:i/>
          <w:lang w:val="en-GB" w:eastAsia="zh-CN"/>
        </w:rPr>
        <w:t xml:space="preserve">h </w:t>
      </w:r>
      <w:r w:rsidRPr="006E065E">
        <w:rPr>
          <w:lang w:val="en-GB" w:eastAsia="zh-CN"/>
        </w:rPr>
        <w:t>:</w:t>
      </w:r>
      <w:proofErr w:type="gramEnd"/>
      <w:r w:rsidRPr="006E065E">
        <w:rPr>
          <w:lang w:val="en-GB" w:eastAsia="zh-CN"/>
        </w:rPr>
        <w:tab/>
      </w:r>
      <w:bookmarkEnd w:id="67"/>
      <w:r w:rsidR="00F070F6" w:rsidRPr="006E065E">
        <w:rPr>
          <w:rFonts w:eastAsia="SimSun" w:hint="eastAsia"/>
          <w:szCs w:val="24"/>
          <w:lang w:eastAsia="zh-CN"/>
        </w:rPr>
        <w:t>偶极子距地面的高度（以波长为单位）。</w:t>
      </w:r>
    </w:p>
    <w:p w14:paraId="07CB4749" w14:textId="0EDB8590" w:rsidR="00D94196" w:rsidRPr="006E065E" w:rsidRDefault="00D94196" w:rsidP="00FE0A0C">
      <w:pPr>
        <w:ind w:firstLineChars="200" w:firstLine="480"/>
        <w:rPr>
          <w:lang w:eastAsia="zh-CN"/>
        </w:rPr>
      </w:pPr>
      <w:bookmarkStart w:id="69" w:name="OLE_LINK5"/>
      <w:r w:rsidRPr="006E065E">
        <w:rPr>
          <w:rFonts w:eastAsia="SimSun"/>
          <w:lang w:eastAsia="zh-CN"/>
        </w:rPr>
        <w:lastRenderedPageBreak/>
        <w:t>例如，由图</w:t>
      </w:r>
      <w:r w:rsidRPr="006E065E">
        <w:rPr>
          <w:rFonts w:eastAsia="SimSun"/>
          <w:lang w:eastAsia="zh-CN"/>
        </w:rPr>
        <w:t>6</w:t>
      </w:r>
      <w:r w:rsidRPr="006E065E">
        <w:rPr>
          <w:rFonts w:eastAsia="SimSun"/>
          <w:lang w:eastAsia="zh-CN"/>
        </w:rPr>
        <w:t>可见，</w:t>
      </w:r>
      <w:r w:rsidRPr="006E065E">
        <w:rPr>
          <w:rFonts w:eastAsia="SimSun"/>
          <w:lang w:eastAsia="zh-CN"/>
        </w:rPr>
        <w:t>T 4/2/0.2</w:t>
      </w:r>
      <w:r w:rsidRPr="006E065E">
        <w:rPr>
          <w:rFonts w:eastAsia="SimSun"/>
          <w:lang w:eastAsia="zh-CN"/>
        </w:rPr>
        <w:t>表示一种</w:t>
      </w:r>
      <w:r w:rsidRPr="006E065E">
        <w:rPr>
          <w:rFonts w:hint="eastAsia"/>
          <w:lang w:eastAsia="zh-CN"/>
        </w:rPr>
        <w:t>非回转</w:t>
      </w:r>
      <w:r w:rsidRPr="006E065E">
        <w:rPr>
          <w:rFonts w:eastAsia="SimSun"/>
          <w:lang w:eastAsia="zh-CN"/>
        </w:rPr>
        <w:t>的水平阵列，</w:t>
      </w:r>
      <w:r w:rsidR="004F02B7" w:rsidRPr="006E065E">
        <w:rPr>
          <w:rFonts w:eastAsia="SimSun" w:hint="eastAsia"/>
          <w:lang w:eastAsia="zh-CN"/>
        </w:rPr>
        <w:t>它</w:t>
      </w:r>
      <w:r w:rsidRPr="006E065E">
        <w:rPr>
          <w:rFonts w:eastAsia="SimSun"/>
          <w:lang w:eastAsia="zh-CN"/>
        </w:rPr>
        <w:t>包含两行</w:t>
      </w:r>
      <w:r w:rsidR="000C0E12" w:rsidRPr="006E065E">
        <w:rPr>
          <w:rFonts w:hint="eastAsia"/>
          <w:lang w:eastAsia="zh-CN"/>
        </w:rPr>
        <w:t>平行</w:t>
      </w:r>
      <w:r w:rsidRPr="006E065E">
        <w:rPr>
          <w:rFonts w:hint="eastAsia"/>
          <w:lang w:eastAsia="zh-CN"/>
        </w:rPr>
        <w:t>分布的水平</w:t>
      </w:r>
      <w:r w:rsidRPr="006E065E">
        <w:rPr>
          <w:rFonts w:eastAsia="SimSun"/>
          <w:lang w:eastAsia="zh-CN"/>
        </w:rPr>
        <w:t>共线偶极子，</w:t>
      </w:r>
      <w:r w:rsidRPr="006E065E">
        <w:rPr>
          <w:rFonts w:hint="eastAsia"/>
          <w:lang w:eastAsia="zh-CN"/>
        </w:rPr>
        <w:t>每行</w:t>
      </w:r>
      <w:r w:rsidRPr="006E065E">
        <w:rPr>
          <w:rFonts w:eastAsia="SimSun"/>
          <w:lang w:eastAsia="zh-CN"/>
        </w:rPr>
        <w:t>四</w:t>
      </w:r>
      <w:r w:rsidRPr="006E065E">
        <w:rPr>
          <w:rFonts w:hint="eastAsia"/>
          <w:lang w:eastAsia="zh-CN"/>
        </w:rPr>
        <w:t>个，</w:t>
      </w:r>
      <w:r w:rsidRPr="006E065E">
        <w:rPr>
          <w:rFonts w:eastAsia="SimSun"/>
          <w:lang w:eastAsia="zh-CN"/>
        </w:rPr>
        <w:t>其在设计频率下的长度为</w:t>
      </w:r>
      <w:r w:rsidRPr="006E065E">
        <w:rPr>
          <w:rFonts w:hint="eastAsia"/>
          <w:lang w:eastAsia="zh-CN"/>
        </w:rPr>
        <w:t>2l</w:t>
      </w:r>
      <w:r w:rsidRPr="006E065E">
        <w:rPr>
          <w:rFonts w:hint="eastAsia"/>
          <w:lang w:eastAsia="zh-CN"/>
        </w:rPr>
        <w:t>；</w:t>
      </w:r>
      <w:r w:rsidRPr="006E065E">
        <w:rPr>
          <w:rFonts w:eastAsia="SimSun"/>
          <w:lang w:eastAsia="zh-CN"/>
        </w:rPr>
        <w:t>阵列距地面的高度（</w:t>
      </w:r>
      <w:r w:rsidRPr="006E065E">
        <w:rPr>
          <w:i/>
          <w:lang w:eastAsia="zh-CN"/>
        </w:rPr>
        <w:t>h</w:t>
      </w:r>
      <w:r w:rsidRPr="006E065E">
        <w:rPr>
          <w:rFonts w:eastAsia="SimSun"/>
          <w:lang w:eastAsia="zh-CN"/>
        </w:rPr>
        <w:t>）为</w:t>
      </w:r>
      <w:r w:rsidRPr="006E065E">
        <w:rPr>
          <w:rFonts w:eastAsia="SimSun"/>
          <w:lang w:eastAsia="zh-CN"/>
        </w:rPr>
        <w:t>0.2</w:t>
      </w:r>
      <w:r w:rsidRPr="006E065E">
        <w:rPr>
          <w:rFonts w:eastAsia="SimSun"/>
          <w:lang w:eastAsia="zh-CN"/>
        </w:rPr>
        <w:t>个波长。</w:t>
      </w:r>
    </w:p>
    <w:bookmarkEnd w:id="69"/>
    <w:p w14:paraId="5A777251" w14:textId="29AF71CB" w:rsidR="00C60ADC" w:rsidRPr="006E065E" w:rsidRDefault="000D3F59" w:rsidP="00C60ADC">
      <w:pPr>
        <w:pStyle w:val="FigureNo"/>
      </w:pPr>
      <w:r w:rsidRPr="006E065E">
        <w:rPr>
          <w:rFonts w:hint="eastAsia"/>
          <w:lang w:eastAsia="zh-CN"/>
        </w:rPr>
        <w:t>图</w:t>
      </w:r>
      <w:r w:rsidR="00C60ADC" w:rsidRPr="006E065E">
        <w:t>6</w:t>
      </w:r>
    </w:p>
    <w:p w14:paraId="27B31F4A" w14:textId="59CD7AA9" w:rsidR="00C60ADC" w:rsidRPr="006E065E" w:rsidRDefault="000D3F59" w:rsidP="00C60ADC">
      <w:pPr>
        <w:pStyle w:val="Figuretitle"/>
        <w:rPr>
          <w:lang w:eastAsia="zh-CN"/>
        </w:rPr>
      </w:pPr>
      <w:r w:rsidRPr="006E065E">
        <w:rPr>
          <w:rFonts w:hint="eastAsia"/>
          <w:lang w:eastAsia="zh-CN"/>
        </w:rPr>
        <w:t>热带天线</w:t>
      </w:r>
    </w:p>
    <w:p w14:paraId="583009E0" w14:textId="7EB13CB2" w:rsidR="008B5478" w:rsidRPr="006E065E" w:rsidRDefault="009C7078" w:rsidP="00F64C34">
      <w:pPr>
        <w:pStyle w:val="Figure"/>
      </w:pPr>
      <w:r w:rsidRPr="006E065E">
        <w:rPr>
          <w:noProof/>
        </w:rPr>
        <w:drawing>
          <wp:inline distT="0" distB="0" distL="0" distR="0" wp14:anchorId="70727977" wp14:editId="2A0B142F">
            <wp:extent cx="3304039" cy="2621285"/>
            <wp:effectExtent l="0" t="0" r="0" b="7620"/>
            <wp:docPr id="1411619160" name="Picture 5" descr="图6显示热带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1619160" name="Picture 5" descr="图6显示热带天线&#10;"/>
                    <pic:cNvPicPr/>
                  </pic:nvPicPr>
                  <pic:blipFill>
                    <a:blip r:embed="rId23" cstate="print">
                      <a:extLst>
                        <a:ext uri="{28A0092B-C50C-407E-A947-70E740481C1C}">
                          <a14:useLocalDpi xmlns:a14="http://schemas.microsoft.com/office/drawing/2010/main" val="0"/>
                        </a:ext>
                      </a:extLst>
                    </a:blip>
                    <a:stretch>
                      <a:fillRect/>
                    </a:stretch>
                  </pic:blipFill>
                  <pic:spPr>
                    <a:xfrm>
                      <a:off x="0" y="0"/>
                      <a:ext cx="3304039" cy="2621285"/>
                    </a:xfrm>
                    <a:prstGeom prst="rect">
                      <a:avLst/>
                    </a:prstGeom>
                  </pic:spPr>
                </pic:pic>
              </a:graphicData>
            </a:graphic>
          </wp:inline>
        </w:drawing>
      </w:r>
    </w:p>
    <w:p w14:paraId="45F7C558" w14:textId="40825829" w:rsidR="008B5478" w:rsidRPr="006E065E" w:rsidRDefault="008B5478" w:rsidP="005F2D64">
      <w:pPr>
        <w:pStyle w:val="Heading3"/>
        <w:rPr>
          <w:lang w:eastAsia="zh-CN"/>
        </w:rPr>
      </w:pPr>
      <w:r w:rsidRPr="006E065E">
        <w:rPr>
          <w:lang w:eastAsia="zh-CN"/>
        </w:rPr>
        <w:t>4.2.3</w:t>
      </w:r>
      <w:r w:rsidRPr="006E065E">
        <w:rPr>
          <w:lang w:eastAsia="zh-CN"/>
        </w:rPr>
        <w:tab/>
      </w:r>
      <w:r w:rsidR="002A2503" w:rsidRPr="006E065E">
        <w:rPr>
          <w:lang w:eastAsia="zh-CN"/>
        </w:rPr>
        <w:t>水平偶极子全向阵列</w:t>
      </w:r>
    </w:p>
    <w:p w14:paraId="4D5A9B2F" w14:textId="4D656058" w:rsidR="008B5478" w:rsidRPr="006E065E" w:rsidRDefault="008B5478" w:rsidP="005F2D64">
      <w:pPr>
        <w:pStyle w:val="Heading4"/>
        <w:rPr>
          <w:lang w:eastAsia="zh-CN"/>
        </w:rPr>
      </w:pPr>
      <w:r w:rsidRPr="006E065E">
        <w:rPr>
          <w:lang w:eastAsia="zh-CN"/>
        </w:rPr>
        <w:t>4.2.3.1</w:t>
      </w:r>
      <w:r w:rsidRPr="006E065E">
        <w:rPr>
          <w:lang w:eastAsia="zh-CN"/>
        </w:rPr>
        <w:tab/>
      </w:r>
      <w:r w:rsidR="002A2503" w:rsidRPr="006E065E">
        <w:rPr>
          <w:lang w:eastAsia="zh-CN"/>
        </w:rPr>
        <w:t>象限天线</w:t>
      </w:r>
    </w:p>
    <w:p w14:paraId="2800283A" w14:textId="51635199" w:rsidR="008B5478" w:rsidRPr="006E065E" w:rsidRDefault="00FE2703" w:rsidP="00FE0A0C">
      <w:pPr>
        <w:ind w:firstLineChars="200" w:firstLine="480"/>
        <w:rPr>
          <w:lang w:eastAsia="zh-CN"/>
        </w:rPr>
      </w:pPr>
      <w:r w:rsidRPr="006E065E">
        <w:rPr>
          <w:lang w:eastAsia="zh-CN"/>
        </w:rPr>
        <w:t>类型命名：</w:t>
      </w:r>
      <w:r w:rsidR="008B5478" w:rsidRPr="006E065E">
        <w:rPr>
          <w:lang w:eastAsia="zh-CN"/>
        </w:rPr>
        <w:t xml:space="preserve">HQ </w:t>
      </w:r>
      <w:r w:rsidR="008B5478" w:rsidRPr="006E065E">
        <w:rPr>
          <w:i/>
          <w:lang w:eastAsia="zh-CN"/>
        </w:rPr>
        <w:t>n</w:t>
      </w:r>
      <w:r w:rsidR="008B5478" w:rsidRPr="006E065E">
        <w:rPr>
          <w:lang w:eastAsia="zh-CN"/>
        </w:rPr>
        <w:t>/</w:t>
      </w:r>
      <w:r w:rsidR="008B5478" w:rsidRPr="006E065E">
        <w:rPr>
          <w:i/>
          <w:lang w:eastAsia="zh-CN"/>
        </w:rPr>
        <w:t>h</w:t>
      </w:r>
    </w:p>
    <w:p w14:paraId="2913FDDB" w14:textId="3C83AC91" w:rsidR="008B5478" w:rsidRPr="006E065E" w:rsidRDefault="00A42315" w:rsidP="00A85FA9">
      <w:pPr>
        <w:ind w:firstLineChars="200" w:firstLine="480"/>
        <w:rPr>
          <w:lang w:eastAsia="zh-CN"/>
        </w:rPr>
      </w:pPr>
      <w:r w:rsidRPr="006E065E">
        <w:rPr>
          <w:lang w:eastAsia="zh-CN"/>
        </w:rPr>
        <w:t>其中：</w:t>
      </w:r>
    </w:p>
    <w:p w14:paraId="7EFE8AA7" w14:textId="03168857" w:rsidR="008B5478" w:rsidRPr="006E065E" w:rsidRDefault="008B5478" w:rsidP="00F46656">
      <w:pPr>
        <w:pStyle w:val="Equationlegend"/>
        <w:rPr>
          <w:lang w:val="en-GB" w:eastAsia="zh-CN"/>
        </w:rPr>
      </w:pPr>
      <w:r w:rsidRPr="006E065E">
        <w:rPr>
          <w:lang w:val="en-GB" w:eastAsia="zh-CN"/>
        </w:rPr>
        <w:tab/>
      </w:r>
      <w:proofErr w:type="gramStart"/>
      <w:r w:rsidRPr="006E065E">
        <w:rPr>
          <w:lang w:val="en-GB" w:eastAsia="zh-CN"/>
        </w:rPr>
        <w:t>HQ</w:t>
      </w:r>
      <w:r w:rsidRPr="006E065E">
        <w:rPr>
          <w:sz w:val="12"/>
          <w:lang w:val="en-GB" w:eastAsia="zh-CN"/>
        </w:rPr>
        <w:t xml:space="preserve"> </w:t>
      </w:r>
      <w:r w:rsidRPr="006E065E">
        <w:rPr>
          <w:lang w:val="en-GB" w:eastAsia="zh-CN"/>
        </w:rPr>
        <w:t>:</w:t>
      </w:r>
      <w:proofErr w:type="gramEnd"/>
      <w:r w:rsidRPr="006E065E">
        <w:rPr>
          <w:lang w:val="en-GB" w:eastAsia="zh-CN"/>
        </w:rPr>
        <w:tab/>
      </w:r>
      <w:r w:rsidR="0073046A" w:rsidRPr="006E065E">
        <w:rPr>
          <w:rFonts w:hint="eastAsia"/>
          <w:lang w:val="en-GB" w:eastAsia="zh-CN"/>
        </w:rPr>
        <w:t>象限天线</w:t>
      </w:r>
    </w:p>
    <w:p w14:paraId="061A2F8B" w14:textId="381D539A" w:rsidR="008B5478" w:rsidRPr="006E065E" w:rsidRDefault="008B5478" w:rsidP="00F46656">
      <w:pPr>
        <w:pStyle w:val="Equationlegend"/>
        <w:rPr>
          <w:lang w:val="en-GB" w:eastAsia="zh-CN"/>
        </w:rPr>
      </w:pPr>
      <w:r w:rsidRPr="006E065E">
        <w:rPr>
          <w:lang w:val="en-GB" w:eastAsia="zh-CN"/>
        </w:rPr>
        <w:tab/>
      </w:r>
      <w:proofErr w:type="gramStart"/>
      <w:r w:rsidRPr="006E065E">
        <w:rPr>
          <w:i/>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73046A" w:rsidRPr="006E065E">
        <w:rPr>
          <w:lang w:val="en-GB" w:eastAsia="zh-CN"/>
        </w:rPr>
        <w:t>一个堆叠在另一个之上的</w:t>
      </w:r>
      <w:r w:rsidR="0073046A" w:rsidRPr="006E065E">
        <w:rPr>
          <w:rFonts w:hint="eastAsia"/>
          <w:lang w:val="en-GB" w:eastAsia="zh-CN"/>
        </w:rPr>
        <w:t>单元</w:t>
      </w:r>
      <w:r w:rsidR="0073046A" w:rsidRPr="006E065E">
        <w:rPr>
          <w:lang w:val="en-GB" w:eastAsia="zh-CN"/>
        </w:rPr>
        <w:t>数量</w:t>
      </w:r>
    </w:p>
    <w:p w14:paraId="359E992D" w14:textId="0FB1C4C6" w:rsidR="008B5478" w:rsidRPr="006E065E" w:rsidRDefault="008B5478" w:rsidP="00F46656">
      <w:pPr>
        <w:pStyle w:val="Equationlegend"/>
        <w:rPr>
          <w:lang w:val="en-GB"/>
        </w:rPr>
      </w:pPr>
      <w:r w:rsidRPr="006E065E">
        <w:rPr>
          <w:lang w:val="en-GB" w:eastAsia="zh-CN"/>
        </w:rPr>
        <w:tab/>
      </w:r>
      <w:proofErr w:type="gramStart"/>
      <w:r w:rsidRPr="006E065E">
        <w:rPr>
          <w:i/>
          <w:lang w:val="en-GB"/>
        </w:rPr>
        <w:t>h</w:t>
      </w:r>
      <w:r w:rsidRPr="006E065E">
        <w:rPr>
          <w:sz w:val="12"/>
          <w:lang w:val="en-GB"/>
        </w:rPr>
        <w:t xml:space="preserve"> </w:t>
      </w:r>
      <w:r w:rsidRPr="006E065E">
        <w:rPr>
          <w:lang w:val="en-GB"/>
        </w:rPr>
        <w:t>:</w:t>
      </w:r>
      <w:proofErr w:type="gramEnd"/>
      <w:r w:rsidRPr="006E065E">
        <w:rPr>
          <w:lang w:val="en-GB"/>
        </w:rPr>
        <w:tab/>
      </w:r>
      <w:bookmarkStart w:id="70" w:name="OLE_LINK134"/>
      <w:r w:rsidR="0073046A" w:rsidRPr="006E065E">
        <w:rPr>
          <w:rFonts w:eastAsia="SimSun"/>
          <w:lang w:eastAsia="zh-CN"/>
        </w:rPr>
        <w:t>最</w:t>
      </w:r>
      <w:r w:rsidR="0073046A" w:rsidRPr="006E065E">
        <w:rPr>
          <w:rFonts w:hint="eastAsia"/>
          <w:lang w:eastAsia="zh-CN"/>
        </w:rPr>
        <w:t>低一行</w:t>
      </w:r>
      <w:r w:rsidR="0073046A" w:rsidRPr="006E065E">
        <w:rPr>
          <w:rFonts w:eastAsia="SimSun"/>
          <w:lang w:eastAsia="zh-CN"/>
        </w:rPr>
        <w:t>偶极子</w:t>
      </w:r>
      <w:r w:rsidR="0073046A" w:rsidRPr="006E065E">
        <w:rPr>
          <w:rFonts w:hint="eastAsia"/>
          <w:lang w:eastAsia="zh-CN"/>
        </w:rPr>
        <w:t>距地面的</w:t>
      </w:r>
      <w:r w:rsidR="0073046A" w:rsidRPr="006E065E">
        <w:rPr>
          <w:rFonts w:eastAsia="SimSun"/>
          <w:lang w:eastAsia="zh-CN"/>
        </w:rPr>
        <w:t>高度</w:t>
      </w:r>
      <w:r w:rsidR="0073046A" w:rsidRPr="006E065E">
        <w:rPr>
          <w:rFonts w:eastAsia="SimSun" w:hint="eastAsia"/>
          <w:lang w:eastAsia="zh-CN"/>
        </w:rPr>
        <w:t>。</w:t>
      </w:r>
      <w:bookmarkEnd w:id="70"/>
    </w:p>
    <w:p w14:paraId="128BB95C" w14:textId="02F9D3FB" w:rsidR="004F02B7" w:rsidRPr="006E065E" w:rsidRDefault="004F02B7" w:rsidP="00FE0A0C">
      <w:pPr>
        <w:ind w:firstLineChars="200" w:firstLine="480"/>
        <w:rPr>
          <w:lang w:eastAsia="zh-CN"/>
        </w:rPr>
      </w:pPr>
      <w:r w:rsidRPr="006E065E">
        <w:rPr>
          <w:rFonts w:eastAsia="SimSun"/>
          <w:lang w:eastAsia="zh-CN"/>
        </w:rPr>
        <w:t>例如，由图</w:t>
      </w:r>
      <w:r w:rsidRPr="006E065E">
        <w:rPr>
          <w:rFonts w:eastAsia="SimSun"/>
          <w:lang w:eastAsia="zh-CN"/>
        </w:rPr>
        <w:t>7</w:t>
      </w:r>
      <w:r w:rsidRPr="006E065E">
        <w:rPr>
          <w:rFonts w:eastAsia="SimSun"/>
          <w:lang w:eastAsia="zh-CN"/>
        </w:rPr>
        <w:t>可见，</w:t>
      </w:r>
      <w:r w:rsidRPr="006E065E">
        <w:rPr>
          <w:rFonts w:eastAsia="SimSun"/>
          <w:lang w:eastAsia="zh-CN"/>
        </w:rPr>
        <w:t>HQ 3/0.2</w:t>
      </w:r>
      <w:r w:rsidRPr="006E065E">
        <w:rPr>
          <w:rFonts w:eastAsia="SimSun"/>
          <w:lang w:eastAsia="zh-CN"/>
        </w:rPr>
        <w:t>表示一种垂直堆叠的</w:t>
      </w:r>
      <w:r w:rsidRPr="006E065E">
        <w:rPr>
          <w:rFonts w:hint="eastAsia"/>
          <w:lang w:eastAsia="zh-CN"/>
        </w:rPr>
        <w:t>象限</w:t>
      </w:r>
      <w:r w:rsidRPr="006E065E">
        <w:rPr>
          <w:rFonts w:eastAsia="SimSun"/>
          <w:lang w:eastAsia="zh-CN"/>
        </w:rPr>
        <w:t>天线，</w:t>
      </w:r>
      <w:r w:rsidRPr="006E065E">
        <w:rPr>
          <w:rFonts w:eastAsia="SimSun" w:hint="eastAsia"/>
          <w:lang w:eastAsia="zh-CN"/>
        </w:rPr>
        <w:t>它</w:t>
      </w:r>
      <w:r w:rsidRPr="006E065E">
        <w:rPr>
          <w:rFonts w:hint="eastAsia"/>
          <w:lang w:eastAsia="zh-CN"/>
        </w:rPr>
        <w:t>包含</w:t>
      </w:r>
      <w:r w:rsidRPr="006E065E">
        <w:rPr>
          <w:rFonts w:eastAsia="SimSun"/>
          <w:lang w:eastAsia="zh-CN"/>
        </w:rPr>
        <w:t>三组水平偶极子</w:t>
      </w:r>
      <w:r w:rsidRPr="006E065E">
        <w:rPr>
          <w:rFonts w:hint="eastAsia"/>
          <w:lang w:eastAsia="zh-CN"/>
        </w:rPr>
        <w:t>，</w:t>
      </w:r>
      <w:r w:rsidRPr="006E065E">
        <w:rPr>
          <w:rFonts w:eastAsia="SimSun"/>
          <w:lang w:eastAsia="zh-CN"/>
        </w:rPr>
        <w:t>其在设计频率下的长度为</w:t>
      </w:r>
      <w:r w:rsidRPr="006E065E">
        <w:rPr>
          <w:rFonts w:hint="eastAsia"/>
          <w:lang w:eastAsia="zh-CN"/>
        </w:rPr>
        <w:t>2l</w:t>
      </w:r>
      <w:r w:rsidRPr="006E065E">
        <w:rPr>
          <w:rFonts w:hint="eastAsia"/>
          <w:lang w:eastAsia="zh-CN"/>
        </w:rPr>
        <w:t>，</w:t>
      </w:r>
      <w:r w:rsidRPr="006E065E">
        <w:rPr>
          <w:rFonts w:eastAsia="SimSun"/>
          <w:lang w:eastAsia="zh-CN"/>
        </w:rPr>
        <w:t>最</w:t>
      </w:r>
      <w:r w:rsidRPr="006E065E">
        <w:rPr>
          <w:rFonts w:hint="eastAsia"/>
          <w:lang w:eastAsia="zh-CN"/>
        </w:rPr>
        <w:t>低</w:t>
      </w:r>
      <w:r w:rsidRPr="006E065E">
        <w:rPr>
          <w:rFonts w:eastAsia="SimSun"/>
          <w:lang w:eastAsia="zh-CN"/>
        </w:rPr>
        <w:t>一</w:t>
      </w:r>
      <w:r w:rsidR="0073046A" w:rsidRPr="006E065E">
        <w:rPr>
          <w:rFonts w:eastAsia="SimSun" w:hint="eastAsia"/>
          <w:lang w:eastAsia="zh-CN"/>
        </w:rPr>
        <w:t>组</w:t>
      </w:r>
      <w:r w:rsidRPr="006E065E">
        <w:rPr>
          <w:rFonts w:eastAsia="SimSun"/>
          <w:lang w:eastAsia="zh-CN"/>
        </w:rPr>
        <w:t>偶极子</w:t>
      </w:r>
      <w:r w:rsidRPr="006E065E">
        <w:rPr>
          <w:rFonts w:hint="eastAsia"/>
          <w:lang w:eastAsia="zh-CN"/>
        </w:rPr>
        <w:t>距地面的</w:t>
      </w:r>
      <w:r w:rsidRPr="006E065E">
        <w:rPr>
          <w:rFonts w:eastAsia="SimSun"/>
          <w:lang w:eastAsia="zh-CN"/>
        </w:rPr>
        <w:t>高度（</w:t>
      </w:r>
      <w:r w:rsidRPr="006E065E">
        <w:rPr>
          <w:i/>
          <w:lang w:eastAsia="zh-CN"/>
        </w:rPr>
        <w:t>h</w:t>
      </w:r>
      <w:r w:rsidRPr="006E065E">
        <w:rPr>
          <w:rFonts w:eastAsia="SimSun"/>
          <w:lang w:eastAsia="zh-CN"/>
        </w:rPr>
        <w:t>）为</w:t>
      </w:r>
      <w:r w:rsidRPr="006E065E">
        <w:rPr>
          <w:rFonts w:eastAsia="SimSun"/>
          <w:lang w:eastAsia="zh-CN"/>
        </w:rPr>
        <w:t>0.2</w:t>
      </w:r>
      <w:r w:rsidRPr="006E065E">
        <w:rPr>
          <w:rFonts w:eastAsia="SimSun"/>
          <w:lang w:eastAsia="zh-CN"/>
        </w:rPr>
        <w:t>个波长。</w:t>
      </w:r>
    </w:p>
    <w:p w14:paraId="0E3C3CF6" w14:textId="58972D63" w:rsidR="00F46656" w:rsidRPr="006E065E" w:rsidRDefault="00DC118F" w:rsidP="00F46656">
      <w:pPr>
        <w:pStyle w:val="FigureNo"/>
      </w:pPr>
      <w:r w:rsidRPr="006E065E">
        <w:lastRenderedPageBreak/>
        <w:t>图</w:t>
      </w:r>
      <w:r w:rsidR="00A85372" w:rsidRPr="006E065E">
        <w:t>7</w:t>
      </w:r>
    </w:p>
    <w:p w14:paraId="7FB91F88" w14:textId="35F53F05" w:rsidR="00A85372" w:rsidRPr="006E065E" w:rsidRDefault="00242BF1" w:rsidP="00A85372">
      <w:pPr>
        <w:pStyle w:val="Figuretitle"/>
      </w:pPr>
      <w:proofErr w:type="spellStart"/>
      <w:r w:rsidRPr="006E065E">
        <w:t>象限天线</w:t>
      </w:r>
      <w:proofErr w:type="spellEnd"/>
    </w:p>
    <w:p w14:paraId="2DF32201" w14:textId="4B4A1F60" w:rsidR="008B5478" w:rsidRPr="006E065E" w:rsidRDefault="009C7078" w:rsidP="00F64C34">
      <w:pPr>
        <w:pStyle w:val="Figure"/>
      </w:pPr>
      <w:r w:rsidRPr="006E065E">
        <w:rPr>
          <w:noProof/>
        </w:rPr>
        <w:drawing>
          <wp:inline distT="0" distB="0" distL="0" distR="0" wp14:anchorId="75A28089" wp14:editId="72C0EBAA">
            <wp:extent cx="2962662" cy="2529845"/>
            <wp:effectExtent l="0" t="0" r="9525" b="3810"/>
            <wp:docPr id="807309528" name="Picture 4" descr="图7显示象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309528" name="Picture 4" descr="图7显示象限天线&#10;"/>
                    <pic:cNvPicPr/>
                  </pic:nvPicPr>
                  <pic:blipFill>
                    <a:blip r:embed="rId24" cstate="print">
                      <a:extLst>
                        <a:ext uri="{28A0092B-C50C-407E-A947-70E740481C1C}">
                          <a14:useLocalDpi xmlns:a14="http://schemas.microsoft.com/office/drawing/2010/main" val="0"/>
                        </a:ext>
                      </a:extLst>
                    </a:blip>
                    <a:stretch>
                      <a:fillRect/>
                    </a:stretch>
                  </pic:blipFill>
                  <pic:spPr>
                    <a:xfrm>
                      <a:off x="0" y="0"/>
                      <a:ext cx="2962662" cy="2529845"/>
                    </a:xfrm>
                    <a:prstGeom prst="rect">
                      <a:avLst/>
                    </a:prstGeom>
                  </pic:spPr>
                </pic:pic>
              </a:graphicData>
            </a:graphic>
          </wp:inline>
        </w:drawing>
      </w:r>
    </w:p>
    <w:p w14:paraId="636C4598" w14:textId="10FA9F0E" w:rsidR="008B5478" w:rsidRPr="006E065E" w:rsidRDefault="008B5478" w:rsidP="005F2D64">
      <w:pPr>
        <w:pStyle w:val="Heading4"/>
        <w:rPr>
          <w:lang w:eastAsia="zh-CN"/>
        </w:rPr>
      </w:pPr>
      <w:r w:rsidRPr="006E065E">
        <w:rPr>
          <w:lang w:eastAsia="zh-CN"/>
        </w:rPr>
        <w:t>4.2.3.2</w:t>
      </w:r>
      <w:r w:rsidRPr="006E065E">
        <w:rPr>
          <w:lang w:eastAsia="zh-CN"/>
        </w:rPr>
        <w:tab/>
      </w:r>
      <w:bookmarkStart w:id="71" w:name="OLE_LINK78"/>
      <w:r w:rsidR="002A2503" w:rsidRPr="006E065E">
        <w:rPr>
          <w:lang w:eastAsia="zh-CN"/>
        </w:rPr>
        <w:t>交叉偶极</w:t>
      </w:r>
      <w:r w:rsidR="002A2503" w:rsidRPr="006E065E">
        <w:rPr>
          <w:rFonts w:hint="eastAsia"/>
          <w:lang w:eastAsia="zh-CN"/>
        </w:rPr>
        <w:t>子</w:t>
      </w:r>
      <w:r w:rsidR="002A2503" w:rsidRPr="006E065E">
        <w:rPr>
          <w:lang w:eastAsia="zh-CN"/>
        </w:rPr>
        <w:t>天线</w:t>
      </w:r>
      <w:bookmarkEnd w:id="71"/>
    </w:p>
    <w:p w14:paraId="4BB6D220" w14:textId="58DD1EC2" w:rsidR="008B5478" w:rsidRPr="006E065E" w:rsidRDefault="00FE2703" w:rsidP="00FE0A0C">
      <w:pPr>
        <w:ind w:firstLineChars="200" w:firstLine="480"/>
        <w:rPr>
          <w:lang w:eastAsia="zh-CN"/>
        </w:rPr>
      </w:pPr>
      <w:r w:rsidRPr="006E065E">
        <w:rPr>
          <w:lang w:eastAsia="zh-CN"/>
        </w:rPr>
        <w:t>类型命名：</w:t>
      </w:r>
      <w:r w:rsidR="008B5478" w:rsidRPr="006E065E">
        <w:rPr>
          <w:lang w:eastAsia="zh-CN"/>
        </w:rPr>
        <w:t xml:space="preserve">HX </w:t>
      </w:r>
      <w:r w:rsidR="008B5478" w:rsidRPr="006E065E">
        <w:rPr>
          <w:i/>
          <w:lang w:eastAsia="zh-CN"/>
        </w:rPr>
        <w:t>h</w:t>
      </w:r>
    </w:p>
    <w:p w14:paraId="3FA803C5" w14:textId="37C3213E" w:rsidR="008B5478" w:rsidRPr="006E065E" w:rsidRDefault="00A42315" w:rsidP="009E24B9">
      <w:pPr>
        <w:ind w:firstLineChars="200" w:firstLine="480"/>
        <w:rPr>
          <w:lang w:eastAsia="zh-CN"/>
        </w:rPr>
      </w:pPr>
      <w:r w:rsidRPr="006E065E">
        <w:rPr>
          <w:lang w:eastAsia="zh-CN"/>
        </w:rPr>
        <w:t>其中：</w:t>
      </w:r>
    </w:p>
    <w:p w14:paraId="2BA576DB" w14:textId="7A10AB75" w:rsidR="008B5478" w:rsidRPr="006E065E" w:rsidRDefault="008B5478" w:rsidP="00266C36">
      <w:pPr>
        <w:pStyle w:val="Equationlegend"/>
        <w:rPr>
          <w:lang w:val="en-GB" w:eastAsia="zh-CN"/>
        </w:rPr>
      </w:pPr>
      <w:r w:rsidRPr="006E065E">
        <w:rPr>
          <w:lang w:val="en-GB" w:eastAsia="zh-CN"/>
        </w:rPr>
        <w:tab/>
      </w:r>
      <w:proofErr w:type="gramStart"/>
      <w:r w:rsidRPr="006E065E">
        <w:rPr>
          <w:lang w:val="en-GB" w:eastAsia="zh-CN"/>
        </w:rPr>
        <w:t>HX</w:t>
      </w:r>
      <w:r w:rsidRPr="006E065E">
        <w:rPr>
          <w:sz w:val="12"/>
          <w:lang w:val="en-GB" w:eastAsia="zh-CN"/>
        </w:rPr>
        <w:t xml:space="preserve"> </w:t>
      </w:r>
      <w:r w:rsidRPr="006E065E">
        <w:rPr>
          <w:lang w:val="en-GB" w:eastAsia="zh-CN"/>
        </w:rPr>
        <w:t>:</w:t>
      </w:r>
      <w:proofErr w:type="gramEnd"/>
      <w:r w:rsidRPr="006E065E">
        <w:rPr>
          <w:lang w:val="en-GB" w:eastAsia="zh-CN"/>
        </w:rPr>
        <w:tab/>
      </w:r>
      <w:r w:rsidR="002A2503" w:rsidRPr="006E065E">
        <w:rPr>
          <w:lang w:eastAsia="zh-CN"/>
        </w:rPr>
        <w:t>交叉偶极</w:t>
      </w:r>
      <w:r w:rsidR="002A2503" w:rsidRPr="006E065E">
        <w:rPr>
          <w:rFonts w:hint="eastAsia"/>
          <w:lang w:eastAsia="zh-CN"/>
        </w:rPr>
        <w:t>子</w:t>
      </w:r>
      <w:r w:rsidR="002A2503" w:rsidRPr="006E065E">
        <w:rPr>
          <w:lang w:eastAsia="zh-CN"/>
        </w:rPr>
        <w:t>天线</w:t>
      </w:r>
    </w:p>
    <w:p w14:paraId="05CD84AE" w14:textId="3864A659" w:rsidR="008B5478" w:rsidRPr="006E065E" w:rsidRDefault="008B5478" w:rsidP="00266C36">
      <w:pPr>
        <w:pStyle w:val="Equationlegend"/>
        <w:rPr>
          <w:lang w:val="en-GB" w:eastAsia="zh-CN"/>
        </w:rPr>
      </w:pPr>
      <w:r w:rsidRPr="006E065E">
        <w:rPr>
          <w:lang w:val="en-GB" w:eastAsia="zh-CN"/>
        </w:rPr>
        <w:tab/>
      </w:r>
      <w:proofErr w:type="gramStart"/>
      <w:r w:rsidRPr="006E065E">
        <w:rPr>
          <w:i/>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2A2503" w:rsidRPr="006E065E">
        <w:rPr>
          <w:lang w:val="en-GB" w:eastAsia="zh-CN"/>
        </w:rPr>
        <w:t>偶极子</w:t>
      </w:r>
      <w:bookmarkStart w:id="72" w:name="OLE_LINK87"/>
      <w:r w:rsidR="002A2503" w:rsidRPr="006E065E">
        <w:rPr>
          <w:lang w:val="en-GB" w:eastAsia="zh-CN"/>
        </w:rPr>
        <w:t>距地面的高度（以波长为单位）</w:t>
      </w:r>
      <w:r w:rsidR="002A2503" w:rsidRPr="006E065E">
        <w:rPr>
          <w:rFonts w:hint="eastAsia"/>
          <w:lang w:val="en-GB" w:eastAsia="zh-CN"/>
        </w:rPr>
        <w:t>。</w:t>
      </w:r>
      <w:bookmarkEnd w:id="72"/>
    </w:p>
    <w:p w14:paraId="5953F06A" w14:textId="19AF9633" w:rsidR="004F02B7" w:rsidRPr="006E065E" w:rsidRDefault="004F02B7" w:rsidP="004F02B7">
      <w:pPr>
        <w:ind w:firstLineChars="200" w:firstLine="472"/>
        <w:rPr>
          <w:rFonts w:eastAsia="SimSun"/>
          <w:lang w:eastAsia="zh-CN"/>
        </w:rPr>
      </w:pPr>
      <w:bookmarkStart w:id="73" w:name="OLE_LINK85"/>
      <w:r w:rsidRPr="008E5057">
        <w:rPr>
          <w:rFonts w:eastAsia="SimSun"/>
          <w:spacing w:val="-4"/>
          <w:lang w:eastAsia="zh-CN"/>
        </w:rPr>
        <w:t>例如，由图</w:t>
      </w:r>
      <w:r w:rsidRPr="008E5057">
        <w:rPr>
          <w:rFonts w:eastAsia="SimSun"/>
          <w:spacing w:val="-4"/>
          <w:lang w:eastAsia="zh-CN"/>
        </w:rPr>
        <w:t>8</w:t>
      </w:r>
      <w:r w:rsidRPr="008E5057">
        <w:rPr>
          <w:rFonts w:eastAsia="SimSun"/>
          <w:spacing w:val="-4"/>
          <w:lang w:eastAsia="zh-CN"/>
        </w:rPr>
        <w:t>可见，</w:t>
      </w:r>
      <w:r w:rsidRPr="008E5057">
        <w:rPr>
          <w:rFonts w:eastAsia="SimSun"/>
          <w:spacing w:val="-4"/>
          <w:lang w:eastAsia="zh-CN"/>
        </w:rPr>
        <w:t>HX 0.3</w:t>
      </w:r>
      <w:r w:rsidRPr="008E5057">
        <w:rPr>
          <w:rFonts w:eastAsia="SimSun"/>
          <w:spacing w:val="-4"/>
          <w:lang w:eastAsia="zh-CN"/>
        </w:rPr>
        <w:t>表示一种交叉偶极子天线，</w:t>
      </w:r>
      <w:r w:rsidRPr="008E5057">
        <w:rPr>
          <w:rFonts w:hint="eastAsia"/>
          <w:spacing w:val="-4"/>
          <w:lang w:eastAsia="zh-CN"/>
        </w:rPr>
        <w:t>它包含</w:t>
      </w:r>
      <w:r w:rsidRPr="008E5057">
        <w:rPr>
          <w:rFonts w:hint="eastAsia"/>
          <w:spacing w:val="-4"/>
          <w:lang w:eastAsia="zh-CN"/>
        </w:rPr>
        <w:t>2</w:t>
      </w:r>
      <w:r w:rsidRPr="008E5057">
        <w:rPr>
          <w:rFonts w:hint="eastAsia"/>
          <w:spacing w:val="-4"/>
          <w:lang w:eastAsia="zh-CN"/>
        </w:rPr>
        <w:t>个</w:t>
      </w:r>
      <w:r w:rsidRPr="008E5057">
        <w:rPr>
          <w:rFonts w:eastAsia="SimSun"/>
          <w:spacing w:val="-4"/>
          <w:lang w:eastAsia="zh-CN"/>
        </w:rPr>
        <w:t>水平偶极子</w:t>
      </w:r>
      <w:r w:rsidRPr="008E5057">
        <w:rPr>
          <w:rFonts w:hint="eastAsia"/>
          <w:spacing w:val="-4"/>
          <w:lang w:eastAsia="zh-CN"/>
        </w:rPr>
        <w:t>，</w:t>
      </w:r>
      <w:r w:rsidRPr="008E5057">
        <w:rPr>
          <w:rFonts w:eastAsia="SimSun"/>
          <w:spacing w:val="-4"/>
          <w:lang w:eastAsia="zh-CN"/>
        </w:rPr>
        <w:t>长度为</w:t>
      </w:r>
      <w:r w:rsidRPr="008E5057">
        <w:rPr>
          <w:rFonts w:hint="eastAsia"/>
          <w:spacing w:val="-4"/>
          <w:lang w:eastAsia="zh-CN"/>
        </w:rPr>
        <w:t>2l</w:t>
      </w:r>
      <w:r w:rsidRPr="008E5057">
        <w:rPr>
          <w:rFonts w:hint="eastAsia"/>
          <w:spacing w:val="-4"/>
          <w:lang w:eastAsia="zh-CN"/>
        </w:rPr>
        <w:t>，</w:t>
      </w:r>
      <w:r w:rsidRPr="006E065E">
        <w:rPr>
          <w:rFonts w:eastAsia="SimSun"/>
          <w:lang w:eastAsia="zh-CN"/>
        </w:rPr>
        <w:t>在其中点处垂直交叉</w:t>
      </w:r>
      <w:r w:rsidRPr="006E065E">
        <w:rPr>
          <w:rFonts w:hint="eastAsia"/>
          <w:lang w:eastAsia="zh-CN"/>
        </w:rPr>
        <w:t>，</w:t>
      </w:r>
      <w:r w:rsidRPr="006E065E">
        <w:rPr>
          <w:rFonts w:eastAsia="SimSun" w:hint="eastAsia"/>
          <w:lang w:eastAsia="zh-CN"/>
        </w:rPr>
        <w:t>阵列距地面的高度（</w:t>
      </w:r>
      <w:r w:rsidRPr="006E065E">
        <w:rPr>
          <w:i/>
          <w:lang w:eastAsia="zh-CN"/>
        </w:rPr>
        <w:t>h</w:t>
      </w:r>
      <w:r w:rsidRPr="006E065E">
        <w:rPr>
          <w:rFonts w:eastAsia="SimSun" w:hint="eastAsia"/>
          <w:lang w:eastAsia="zh-CN"/>
        </w:rPr>
        <w:t>）为</w:t>
      </w:r>
      <w:r w:rsidRPr="006E065E">
        <w:rPr>
          <w:rFonts w:eastAsia="SimSun"/>
          <w:lang w:eastAsia="zh-CN"/>
        </w:rPr>
        <w:t>0.</w:t>
      </w:r>
      <w:r w:rsidRPr="006E065E">
        <w:rPr>
          <w:rFonts w:hint="eastAsia"/>
          <w:lang w:eastAsia="zh-CN"/>
        </w:rPr>
        <w:t>3</w:t>
      </w:r>
      <w:r w:rsidRPr="006E065E">
        <w:rPr>
          <w:rFonts w:eastAsia="SimSun" w:hint="eastAsia"/>
          <w:lang w:eastAsia="zh-CN"/>
        </w:rPr>
        <w:t>个波长。</w:t>
      </w:r>
    </w:p>
    <w:bookmarkEnd w:id="73"/>
    <w:p w14:paraId="6D7C6BC5" w14:textId="19FE0B39" w:rsidR="00266C36" w:rsidRPr="006E065E" w:rsidRDefault="00DC118F" w:rsidP="00266C36">
      <w:pPr>
        <w:pStyle w:val="FigureNo"/>
      </w:pPr>
      <w:r w:rsidRPr="006E065E">
        <w:t>图</w:t>
      </w:r>
      <w:r w:rsidR="00266C36" w:rsidRPr="006E065E">
        <w:t>8</w:t>
      </w:r>
    </w:p>
    <w:p w14:paraId="4AB12A2D" w14:textId="7F569102" w:rsidR="00266C36" w:rsidRPr="006E065E" w:rsidRDefault="00242BF1" w:rsidP="00266C36">
      <w:pPr>
        <w:pStyle w:val="Figuretitle"/>
      </w:pPr>
      <w:proofErr w:type="spellStart"/>
      <w:r w:rsidRPr="006E065E">
        <w:t>交叉偶极</w:t>
      </w:r>
      <w:proofErr w:type="spellEnd"/>
      <w:r w:rsidRPr="006E065E">
        <w:rPr>
          <w:rFonts w:hint="eastAsia"/>
          <w:lang w:eastAsia="zh-CN"/>
        </w:rPr>
        <w:t>子</w:t>
      </w:r>
      <w:proofErr w:type="spellStart"/>
      <w:r w:rsidRPr="006E065E">
        <w:t>天线</w:t>
      </w:r>
      <w:proofErr w:type="spellEnd"/>
    </w:p>
    <w:p w14:paraId="3DD2DDD2" w14:textId="26C56767" w:rsidR="008B5478" w:rsidRPr="006E065E" w:rsidRDefault="004F04D0" w:rsidP="00F64C34">
      <w:pPr>
        <w:pStyle w:val="Figure"/>
      </w:pPr>
      <w:r w:rsidRPr="006E065E">
        <w:rPr>
          <w:noProof/>
        </w:rPr>
        <w:drawing>
          <wp:inline distT="0" distB="0" distL="0" distR="0" wp14:anchorId="7E1CA15F" wp14:editId="615D032D">
            <wp:extent cx="3115062" cy="2362205"/>
            <wp:effectExtent l="0" t="0" r="9525" b="0"/>
            <wp:docPr id="1884075815" name="Picture 5" descr="图8显示交叉偶极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075815" name="Picture 5" descr="图8显示交叉偶极子天线&#10;"/>
                    <pic:cNvPicPr/>
                  </pic:nvPicPr>
                  <pic:blipFill>
                    <a:blip r:embed="rId25" cstate="print">
                      <a:extLst>
                        <a:ext uri="{28A0092B-C50C-407E-A947-70E740481C1C}">
                          <a14:useLocalDpi xmlns:a14="http://schemas.microsoft.com/office/drawing/2010/main" val="0"/>
                        </a:ext>
                      </a:extLst>
                    </a:blip>
                    <a:stretch>
                      <a:fillRect/>
                    </a:stretch>
                  </pic:blipFill>
                  <pic:spPr>
                    <a:xfrm>
                      <a:off x="0" y="0"/>
                      <a:ext cx="3115062" cy="2362205"/>
                    </a:xfrm>
                    <a:prstGeom prst="rect">
                      <a:avLst/>
                    </a:prstGeom>
                  </pic:spPr>
                </pic:pic>
              </a:graphicData>
            </a:graphic>
          </wp:inline>
        </w:drawing>
      </w:r>
    </w:p>
    <w:p w14:paraId="5D9484B9" w14:textId="195E2E9E" w:rsidR="008B5478" w:rsidRPr="006E065E" w:rsidRDefault="008B5478" w:rsidP="00B0184A">
      <w:pPr>
        <w:pStyle w:val="Heading2"/>
        <w:rPr>
          <w:lang w:eastAsia="zh-CN"/>
        </w:rPr>
      </w:pPr>
      <w:bookmarkStart w:id="74" w:name="_Toc232149849"/>
      <w:r w:rsidRPr="006E065E">
        <w:rPr>
          <w:lang w:eastAsia="zh-CN"/>
        </w:rPr>
        <w:t>4.3</w:t>
      </w:r>
      <w:r w:rsidRPr="006E065E">
        <w:rPr>
          <w:lang w:eastAsia="zh-CN"/>
        </w:rPr>
        <w:tab/>
      </w:r>
      <w:r w:rsidR="00B5532B" w:rsidRPr="006E065E">
        <w:rPr>
          <w:rFonts w:hint="eastAsia"/>
          <w:lang w:eastAsia="zh-CN"/>
        </w:rPr>
        <w:t>回转</w:t>
      </w:r>
      <w:bookmarkEnd w:id="74"/>
    </w:p>
    <w:p w14:paraId="11D2C649" w14:textId="5A646C4C" w:rsidR="00D2550B" w:rsidRPr="006E065E" w:rsidRDefault="00D2550B" w:rsidP="00FE0A0C">
      <w:pPr>
        <w:ind w:firstLineChars="200" w:firstLine="480"/>
        <w:rPr>
          <w:lang w:eastAsia="zh-CN"/>
        </w:rPr>
      </w:pPr>
      <w:r w:rsidRPr="006E065E">
        <w:rPr>
          <w:lang w:eastAsia="zh-CN"/>
        </w:rPr>
        <w:t>具有一个以上馈电点的某些水平偶极子阵列的主波束可以通过向每个偶极子堆或行馈送具有不同相位的电流来</w:t>
      </w:r>
      <w:r w:rsidRPr="006E065E">
        <w:rPr>
          <w:rFonts w:hint="eastAsia"/>
          <w:lang w:eastAsia="zh-CN"/>
        </w:rPr>
        <w:t>以电子方式实现回转</w:t>
      </w:r>
      <w:r w:rsidRPr="006E065E">
        <w:rPr>
          <w:lang w:eastAsia="zh-CN"/>
        </w:rPr>
        <w:t>。</w:t>
      </w:r>
    </w:p>
    <w:p w14:paraId="60627B0A" w14:textId="77777777" w:rsidR="00101435" w:rsidRPr="006E065E" w:rsidRDefault="00101435" w:rsidP="00101435">
      <w:pPr>
        <w:ind w:firstLineChars="200" w:firstLine="480"/>
        <w:rPr>
          <w:lang w:eastAsia="zh-CN"/>
        </w:rPr>
      </w:pPr>
      <w:r w:rsidRPr="006E065E">
        <w:rPr>
          <w:rFonts w:hint="eastAsia"/>
          <w:lang w:eastAsia="zh-CN"/>
        </w:rPr>
        <w:lastRenderedPageBreak/>
        <w:t>对于垂直排列的水平偶极子阵列，回转通常在方位角平面中实现。然而，垂直平面回转也是可能的，并且在热带天线的情况下找到了特别的应用。</w:t>
      </w:r>
    </w:p>
    <w:p w14:paraId="004B3165" w14:textId="7658F10F" w:rsidR="00101435" w:rsidRPr="006E065E" w:rsidRDefault="00101435" w:rsidP="00101435">
      <w:pPr>
        <w:ind w:firstLineChars="200" w:firstLine="480"/>
        <w:rPr>
          <w:lang w:eastAsia="zh-CN"/>
        </w:rPr>
      </w:pPr>
      <w:r w:rsidRPr="006E065E">
        <w:rPr>
          <w:rFonts w:hint="eastAsia"/>
          <w:lang w:eastAsia="zh-CN"/>
        </w:rPr>
        <w:t>水平回转天线的主要特征是：</w:t>
      </w:r>
    </w:p>
    <w:p w14:paraId="45DE6B98" w14:textId="26BAF169" w:rsidR="00480CF1" w:rsidRPr="006E065E" w:rsidRDefault="00480CF1" w:rsidP="00480CF1">
      <w:pPr>
        <w:pStyle w:val="enumlev1"/>
        <w:rPr>
          <w:lang w:eastAsia="zh-CN"/>
        </w:rPr>
      </w:pPr>
      <w:r w:rsidRPr="006E065E">
        <w:rPr>
          <w:lang w:eastAsia="zh-CN"/>
        </w:rPr>
        <w:t>–</w:t>
      </w:r>
      <w:r w:rsidRPr="006E065E">
        <w:rPr>
          <w:lang w:eastAsia="zh-CN"/>
        </w:rPr>
        <w:tab/>
      </w:r>
      <w:r w:rsidRPr="006E065E">
        <w:rPr>
          <w:rFonts w:hint="eastAsia"/>
          <w:lang w:eastAsia="zh-CN"/>
        </w:rPr>
        <w:t>主波束不再位于偶极子平面的法线方向上，</w:t>
      </w:r>
    </w:p>
    <w:p w14:paraId="2C5C83C1" w14:textId="4A03DD40" w:rsidR="00480CF1" w:rsidRPr="006E065E" w:rsidRDefault="00480CF1" w:rsidP="00480CF1">
      <w:pPr>
        <w:pStyle w:val="enumlev1"/>
        <w:rPr>
          <w:lang w:eastAsia="zh-CN"/>
        </w:rPr>
      </w:pPr>
      <w:r w:rsidRPr="006E065E">
        <w:rPr>
          <w:lang w:eastAsia="zh-CN"/>
        </w:rPr>
        <w:t>–</w:t>
      </w:r>
      <w:r w:rsidRPr="006E065E">
        <w:rPr>
          <w:lang w:eastAsia="zh-CN"/>
        </w:rPr>
        <w:tab/>
      </w:r>
      <w:r w:rsidRPr="00B213F1">
        <w:rPr>
          <w:rFonts w:hint="eastAsia"/>
          <w:lang w:eastAsia="zh-CN"/>
        </w:rPr>
        <w:t>前向水平</w:t>
      </w:r>
      <w:r w:rsidRPr="006E065E">
        <w:rPr>
          <w:rFonts w:hint="eastAsia"/>
          <w:lang w:eastAsia="zh-CN"/>
        </w:rPr>
        <w:t>辐射方向图不再相对于偶极子平面的法线方向对称，</w:t>
      </w:r>
    </w:p>
    <w:p w14:paraId="400A29DC" w14:textId="7CBA4DDD" w:rsidR="00480CF1" w:rsidRPr="006E065E" w:rsidRDefault="00480CF1" w:rsidP="00480CF1">
      <w:pPr>
        <w:pStyle w:val="enumlev1"/>
        <w:rPr>
          <w:lang w:eastAsia="zh-CN"/>
        </w:rPr>
      </w:pPr>
      <w:r w:rsidRPr="006E065E">
        <w:rPr>
          <w:lang w:eastAsia="zh-CN"/>
        </w:rPr>
        <w:t>–</w:t>
      </w:r>
      <w:r w:rsidRPr="006E065E">
        <w:rPr>
          <w:lang w:eastAsia="zh-CN"/>
        </w:rPr>
        <w:tab/>
      </w:r>
      <w:r w:rsidRPr="00FF62D8">
        <w:rPr>
          <w:rFonts w:hint="eastAsia"/>
          <w:spacing w:val="-4"/>
          <w:lang w:eastAsia="zh-CN"/>
        </w:rPr>
        <w:t>后向辐射方向图不再相对于偶极子平面的法线方向对称，也不再位于前向辐射方向图中回转最大值方向的轴上。在一个方向上（如顺时针）回转天线的前向辐射将导致后向辐射在相反方向上（如逆时针）回转。图</w:t>
      </w:r>
      <w:r w:rsidRPr="00FF62D8">
        <w:rPr>
          <w:rFonts w:hint="eastAsia"/>
          <w:spacing w:val="-4"/>
          <w:lang w:eastAsia="zh-CN"/>
        </w:rPr>
        <w:t>9</w:t>
      </w:r>
      <w:r w:rsidRPr="00FF62D8">
        <w:rPr>
          <w:rFonts w:hint="eastAsia"/>
          <w:spacing w:val="-4"/>
          <w:lang w:eastAsia="zh-CN"/>
        </w:rPr>
        <w:t>显示了顺时针回转前向辐射的效果。</w:t>
      </w:r>
    </w:p>
    <w:p w14:paraId="78B12D22" w14:textId="1141E324" w:rsidR="00480CF1" w:rsidRPr="006E065E" w:rsidRDefault="00480CF1" w:rsidP="00FE0A0C">
      <w:pPr>
        <w:ind w:firstLineChars="200" w:firstLine="480"/>
        <w:rPr>
          <w:lang w:eastAsia="zh-CN"/>
        </w:rPr>
      </w:pPr>
      <w:r w:rsidRPr="006E065E">
        <w:rPr>
          <w:lang w:eastAsia="zh-CN"/>
        </w:rPr>
        <w:t>根据传统的计算方法，水平</w:t>
      </w:r>
      <w:r w:rsidRPr="006E065E">
        <w:rPr>
          <w:rFonts w:hint="eastAsia"/>
          <w:lang w:eastAsia="zh-CN"/>
        </w:rPr>
        <w:t>回转</w:t>
      </w:r>
      <w:r w:rsidRPr="006E065E">
        <w:rPr>
          <w:lang w:eastAsia="zh-CN"/>
        </w:rPr>
        <w:t>天线的最大辐射的</w:t>
      </w:r>
      <w:r w:rsidRPr="006E065E">
        <w:rPr>
          <w:rFonts w:hint="eastAsia"/>
          <w:lang w:eastAsia="zh-CN"/>
        </w:rPr>
        <w:t>回转</w:t>
      </w:r>
      <w:r w:rsidRPr="006E065E">
        <w:rPr>
          <w:lang w:eastAsia="zh-CN"/>
        </w:rPr>
        <w:t>角</w:t>
      </w:r>
      <w:r w:rsidRPr="006E065E">
        <w:rPr>
          <w:i/>
          <w:lang w:eastAsia="zh-CN"/>
        </w:rPr>
        <w:t>s</w:t>
      </w:r>
      <w:r w:rsidRPr="006E065E">
        <w:rPr>
          <w:lang w:eastAsia="zh-CN"/>
        </w:rPr>
        <w:t>总是小于</w:t>
      </w:r>
      <w:r w:rsidRPr="006E065E">
        <w:rPr>
          <w:rFonts w:hint="eastAsia"/>
          <w:lang w:eastAsia="zh-CN"/>
        </w:rPr>
        <w:t>在</w:t>
      </w:r>
      <w:r w:rsidRPr="006E065E">
        <w:rPr>
          <w:lang w:eastAsia="zh-CN"/>
        </w:rPr>
        <w:t>计算中引入的</w:t>
      </w:r>
      <w:proofErr w:type="gramStart"/>
      <w:r w:rsidRPr="006E065E">
        <w:rPr>
          <w:lang w:eastAsia="zh-CN"/>
        </w:rPr>
        <w:t>标称</w:t>
      </w:r>
      <w:r w:rsidRPr="006E065E">
        <w:rPr>
          <w:rFonts w:hint="eastAsia"/>
          <w:lang w:eastAsia="zh-CN"/>
        </w:rPr>
        <w:t>回</w:t>
      </w:r>
      <w:proofErr w:type="gramEnd"/>
      <w:r w:rsidRPr="006E065E">
        <w:rPr>
          <w:rFonts w:hint="eastAsia"/>
          <w:lang w:eastAsia="zh-CN"/>
        </w:rPr>
        <w:t>转</w:t>
      </w:r>
      <w:r w:rsidRPr="006E065E">
        <w:rPr>
          <w:lang w:eastAsia="zh-CN"/>
        </w:rPr>
        <w:t>角。</w:t>
      </w:r>
      <w:r w:rsidRPr="006E065E">
        <w:rPr>
          <w:rFonts w:hint="eastAsia"/>
          <w:lang w:eastAsia="zh-CN"/>
        </w:rPr>
        <w:t>该</w:t>
      </w:r>
      <w:proofErr w:type="gramStart"/>
      <w:r w:rsidRPr="006E065E">
        <w:rPr>
          <w:lang w:eastAsia="zh-CN"/>
        </w:rPr>
        <w:t>标称回</w:t>
      </w:r>
      <w:proofErr w:type="gramEnd"/>
      <w:r w:rsidRPr="006E065E">
        <w:rPr>
          <w:lang w:eastAsia="zh-CN"/>
        </w:rPr>
        <w:t>转角有时由设计者引用，因此不一定是实际达到的值。对于</w:t>
      </w:r>
      <w:r w:rsidRPr="006E065E">
        <w:rPr>
          <w:lang w:eastAsia="zh-CN"/>
        </w:rPr>
        <w:t>HRS 4/</w:t>
      </w:r>
      <w:r w:rsidRPr="006E065E">
        <w:rPr>
          <w:i/>
          <w:lang w:eastAsia="zh-CN"/>
        </w:rPr>
        <w:t>n</w:t>
      </w:r>
      <w:r w:rsidRPr="006E065E">
        <w:rPr>
          <w:lang w:eastAsia="zh-CN"/>
        </w:rPr>
        <w:t>/</w:t>
      </w:r>
      <w:r w:rsidRPr="006E065E">
        <w:rPr>
          <w:i/>
          <w:lang w:eastAsia="zh-CN"/>
        </w:rPr>
        <w:t>h</w:t>
      </w:r>
      <w:r w:rsidRPr="006E065E">
        <w:rPr>
          <w:lang w:eastAsia="zh-CN"/>
        </w:rPr>
        <w:t>阵列，如果使用</w:t>
      </w:r>
      <w:r w:rsidRPr="006E065E">
        <w:rPr>
          <w:lang w:eastAsia="zh-CN"/>
        </w:rPr>
        <w:t>30°</w:t>
      </w:r>
      <w:r w:rsidRPr="006E065E">
        <w:rPr>
          <w:lang w:eastAsia="zh-CN"/>
        </w:rPr>
        <w:t>的标称回转角度</w:t>
      </w:r>
      <w:r w:rsidRPr="006E065E">
        <w:rPr>
          <w:rFonts w:hint="eastAsia"/>
          <w:lang w:eastAsia="zh-CN"/>
        </w:rPr>
        <w:t>来</w:t>
      </w:r>
      <w:r w:rsidRPr="006E065E">
        <w:rPr>
          <w:lang w:eastAsia="zh-CN"/>
        </w:rPr>
        <w:t>进行常规计算，</w:t>
      </w:r>
      <w:r w:rsidRPr="006E065E">
        <w:rPr>
          <w:rFonts w:hint="eastAsia"/>
          <w:lang w:eastAsia="zh-CN"/>
        </w:rPr>
        <w:t>则通常将得到</w:t>
      </w:r>
      <w:r w:rsidRPr="006E065E">
        <w:rPr>
          <w:lang w:eastAsia="zh-CN"/>
        </w:rPr>
        <w:t>回转</w:t>
      </w:r>
      <w:r w:rsidRPr="006E065E">
        <w:rPr>
          <w:i/>
          <w:lang w:eastAsia="zh-CN"/>
        </w:rPr>
        <w:t>s</w:t>
      </w:r>
      <w:r w:rsidRPr="006E065E">
        <w:rPr>
          <w:lang w:eastAsia="zh-CN"/>
        </w:rPr>
        <w:t> </w:t>
      </w:r>
      <w:r w:rsidRPr="006E065E">
        <w:rPr>
          <w:rFonts w:ascii="Symbol" w:hAnsi="Symbol"/>
          <w:lang w:eastAsia="zh-CN"/>
        </w:rPr>
        <w:t></w:t>
      </w:r>
      <w:r w:rsidRPr="006E065E">
        <w:rPr>
          <w:lang w:eastAsia="zh-CN"/>
        </w:rPr>
        <w:t> 25.5°</w:t>
      </w:r>
      <w:r w:rsidRPr="006E065E">
        <w:rPr>
          <w:lang w:eastAsia="zh-CN"/>
        </w:rPr>
        <w:t>。</w:t>
      </w:r>
    </w:p>
    <w:p w14:paraId="3A27736E" w14:textId="749D3907" w:rsidR="0015521B" w:rsidRPr="006E065E" w:rsidRDefault="00DC118F" w:rsidP="0015521B">
      <w:pPr>
        <w:pStyle w:val="FigureNo"/>
        <w:rPr>
          <w:lang w:eastAsia="zh-CN"/>
        </w:rPr>
      </w:pPr>
      <w:r w:rsidRPr="006E065E">
        <w:rPr>
          <w:lang w:eastAsia="zh-CN"/>
        </w:rPr>
        <w:t>图</w:t>
      </w:r>
      <w:r w:rsidR="0015521B" w:rsidRPr="006E065E">
        <w:rPr>
          <w:lang w:eastAsia="zh-CN"/>
        </w:rPr>
        <w:t>9</w:t>
      </w:r>
    </w:p>
    <w:p w14:paraId="3DC26F05" w14:textId="4124A9E3" w:rsidR="0015521B" w:rsidRPr="006E065E" w:rsidRDefault="00242BF1" w:rsidP="0015521B">
      <w:pPr>
        <w:pStyle w:val="Figuretitle"/>
        <w:rPr>
          <w:lang w:eastAsia="zh-CN"/>
        </w:rPr>
      </w:pPr>
      <w:r w:rsidRPr="006E065E">
        <w:rPr>
          <w:lang w:eastAsia="zh-CN"/>
        </w:rPr>
        <w:t>水平</w:t>
      </w:r>
      <w:r w:rsidRPr="006E065E">
        <w:rPr>
          <w:rFonts w:hint="eastAsia"/>
          <w:lang w:eastAsia="zh-CN"/>
        </w:rPr>
        <w:t>回转</w:t>
      </w:r>
      <w:r w:rsidRPr="006E065E">
        <w:rPr>
          <w:lang w:eastAsia="zh-CN"/>
        </w:rPr>
        <w:t>天线的</w:t>
      </w:r>
      <w:r w:rsidR="004F33DE">
        <w:rPr>
          <w:rFonts w:hint="eastAsia"/>
          <w:lang w:eastAsia="zh-CN"/>
        </w:rPr>
        <w:t>方位角方向图</w:t>
      </w:r>
    </w:p>
    <w:p w14:paraId="0260520F" w14:textId="149CD341" w:rsidR="008B5478" w:rsidRPr="006E065E" w:rsidRDefault="009C7078" w:rsidP="0015521B">
      <w:pPr>
        <w:pStyle w:val="Figure"/>
        <w:rPr>
          <w:lang w:eastAsia="zh-CN"/>
        </w:rPr>
      </w:pPr>
      <w:r w:rsidRPr="006E065E">
        <w:rPr>
          <w:noProof/>
        </w:rPr>
        <w:drawing>
          <wp:inline distT="0" distB="0" distL="0" distR="0" wp14:anchorId="5F61293F" wp14:editId="71794EA2">
            <wp:extent cx="3712472" cy="3556895"/>
            <wp:effectExtent l="0" t="0" r="2540" b="5715"/>
            <wp:docPr id="651550476" name="Picture 3" descr="图9显示水平回转天线的方位角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1550476" name="Picture 3" descr="图9显示水平回转天线的方位角方向图&#10;"/>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712472" cy="3556895"/>
                    </a:xfrm>
                    <a:prstGeom prst="rect">
                      <a:avLst/>
                    </a:prstGeom>
                  </pic:spPr>
                </pic:pic>
              </a:graphicData>
            </a:graphic>
          </wp:inline>
        </w:drawing>
      </w:r>
    </w:p>
    <w:p w14:paraId="09892A04" w14:textId="2F666655" w:rsidR="00A32314" w:rsidRPr="006E065E" w:rsidRDefault="00A32314" w:rsidP="00A32314">
      <w:pPr>
        <w:ind w:firstLineChars="200" w:firstLine="480"/>
        <w:rPr>
          <w:rFonts w:eastAsia="SimSun"/>
          <w:lang w:eastAsia="zh-CN"/>
        </w:rPr>
      </w:pPr>
      <w:r w:rsidRPr="006E065E">
        <w:rPr>
          <w:rFonts w:eastAsia="SimSun" w:hint="eastAsia"/>
          <w:lang w:eastAsia="zh-CN"/>
        </w:rPr>
        <w:t>还应该注意到，回转角</w:t>
      </w:r>
      <w:r w:rsidR="002F5C7F" w:rsidRPr="006E065E">
        <w:rPr>
          <w:i/>
          <w:lang w:eastAsia="zh-CN"/>
        </w:rPr>
        <w:t>s</w:t>
      </w:r>
      <w:r w:rsidRPr="006E065E">
        <w:rPr>
          <w:rFonts w:eastAsia="SimSun" w:hint="eastAsia"/>
          <w:lang w:eastAsia="zh-CN"/>
        </w:rPr>
        <w:t>并不总是精确地定义水平方向图的中心，该中心</w:t>
      </w:r>
      <w:r w:rsidR="002F5C7F" w:rsidRPr="006E065E">
        <w:rPr>
          <w:rFonts w:eastAsia="SimSun" w:hint="eastAsia"/>
          <w:lang w:eastAsia="zh-CN"/>
        </w:rPr>
        <w:t>通常</w:t>
      </w:r>
      <w:r w:rsidRPr="006E065E">
        <w:rPr>
          <w:rFonts w:eastAsia="SimSun" w:hint="eastAsia"/>
          <w:lang w:eastAsia="zh-CN"/>
        </w:rPr>
        <w:t>由前向辐射方向图中最大增益</w:t>
      </w:r>
      <w:r w:rsidR="002F5C7F" w:rsidRPr="006E065E">
        <w:rPr>
          <w:rFonts w:eastAsia="SimSun" w:hint="eastAsia"/>
          <w:lang w:eastAsia="zh-CN"/>
        </w:rPr>
        <w:t>下降</w:t>
      </w:r>
      <w:r w:rsidRPr="006E065E">
        <w:rPr>
          <w:rFonts w:eastAsia="SimSun" w:hint="eastAsia"/>
          <w:lang w:eastAsia="zh-CN"/>
        </w:rPr>
        <w:t>6 dB</w:t>
      </w:r>
      <w:r w:rsidR="002F5C7F" w:rsidRPr="006E065E">
        <w:rPr>
          <w:rFonts w:eastAsia="SimSun" w:hint="eastAsia"/>
          <w:lang w:eastAsia="zh-CN"/>
        </w:rPr>
        <w:t>处</w:t>
      </w:r>
      <w:r w:rsidRPr="006E065E">
        <w:rPr>
          <w:rFonts w:eastAsia="SimSun" w:hint="eastAsia"/>
          <w:lang w:eastAsia="zh-CN"/>
        </w:rPr>
        <w:t>的角度的平均值给出。</w:t>
      </w:r>
      <w:r w:rsidR="002F5C7F" w:rsidRPr="006E065E">
        <w:rPr>
          <w:rFonts w:eastAsia="SimSun" w:hint="eastAsia"/>
          <w:lang w:eastAsia="zh-CN"/>
        </w:rPr>
        <w:t>该</w:t>
      </w:r>
      <w:r w:rsidRPr="006E065E">
        <w:rPr>
          <w:rFonts w:eastAsia="SimSun" w:hint="eastAsia"/>
          <w:lang w:eastAsia="zh-CN"/>
        </w:rPr>
        <w:t>平均值称为“有效回转”</w:t>
      </w:r>
      <w:r w:rsidR="002F5C7F" w:rsidRPr="006E065E">
        <w:rPr>
          <w:i/>
          <w:lang w:eastAsia="zh-CN"/>
        </w:rPr>
        <w:t>s</w:t>
      </w:r>
      <w:r w:rsidR="002F5C7F" w:rsidRPr="006E065E">
        <w:rPr>
          <w:i/>
          <w:position w:val="-4"/>
          <w:sz w:val="20"/>
          <w:lang w:eastAsia="zh-CN"/>
        </w:rPr>
        <w:t>eff</w:t>
      </w:r>
      <w:r w:rsidRPr="006E065E">
        <w:rPr>
          <w:rFonts w:eastAsia="SimSun" w:hint="eastAsia"/>
          <w:lang w:eastAsia="zh-CN"/>
        </w:rPr>
        <w:t>，它能更准确地</w:t>
      </w:r>
      <w:r w:rsidR="002F5C7F" w:rsidRPr="006E065E">
        <w:rPr>
          <w:rFonts w:eastAsia="SimSun" w:hint="eastAsia"/>
          <w:lang w:eastAsia="zh-CN"/>
        </w:rPr>
        <w:t>指明</w:t>
      </w:r>
      <w:r w:rsidRPr="006E065E">
        <w:rPr>
          <w:rFonts w:eastAsia="SimSun" w:hint="eastAsia"/>
          <w:lang w:eastAsia="zh-CN"/>
        </w:rPr>
        <w:t>主</w:t>
      </w:r>
      <w:r w:rsidR="002F5C7F" w:rsidRPr="006E065E">
        <w:rPr>
          <w:rFonts w:eastAsia="SimSun" w:hint="eastAsia"/>
          <w:lang w:eastAsia="zh-CN"/>
        </w:rPr>
        <w:t>波束所</w:t>
      </w:r>
      <w:r w:rsidRPr="006E065E">
        <w:rPr>
          <w:rFonts w:eastAsia="SimSun" w:hint="eastAsia"/>
          <w:lang w:eastAsia="zh-CN"/>
        </w:rPr>
        <w:t>覆盖范围的变化</w:t>
      </w:r>
      <w:r w:rsidR="002F5C7F" w:rsidRPr="006E065E">
        <w:rPr>
          <w:rFonts w:eastAsia="SimSun" w:hint="eastAsia"/>
          <w:lang w:eastAsia="zh-CN"/>
        </w:rPr>
        <w:t>情况</w:t>
      </w:r>
      <w:r w:rsidRPr="006E065E">
        <w:rPr>
          <w:rFonts w:eastAsia="SimSun" w:hint="eastAsia"/>
          <w:lang w:eastAsia="zh-CN"/>
        </w:rPr>
        <w:t>。</w:t>
      </w:r>
    </w:p>
    <w:p w14:paraId="4A355C61" w14:textId="10A997A0" w:rsidR="00A32314" w:rsidRPr="006E065E" w:rsidRDefault="00A32314" w:rsidP="00A32314">
      <w:pPr>
        <w:ind w:firstLineChars="200" w:firstLine="480"/>
        <w:rPr>
          <w:rFonts w:eastAsia="SimSun"/>
          <w:lang w:eastAsia="zh-CN"/>
        </w:rPr>
      </w:pPr>
      <w:r w:rsidRPr="006E065E">
        <w:rPr>
          <w:rFonts w:eastAsia="SimSun" w:hint="eastAsia"/>
          <w:lang w:eastAsia="zh-CN"/>
        </w:rPr>
        <w:t>实际实现的回转角将取决于工作频率与设计频率</w:t>
      </w:r>
      <w:r w:rsidR="002F5C7F" w:rsidRPr="006E065E">
        <w:rPr>
          <w:rFonts w:eastAsia="SimSun" w:hint="eastAsia"/>
          <w:lang w:eastAsia="zh-CN"/>
        </w:rPr>
        <w:t>之比</w:t>
      </w:r>
      <w:r w:rsidR="002F5C7F" w:rsidRPr="006E065E">
        <w:rPr>
          <w:i/>
          <w:lang w:eastAsia="zh-CN"/>
        </w:rPr>
        <w:t>F</w:t>
      </w:r>
      <w:r w:rsidR="002F5C7F" w:rsidRPr="006E065E">
        <w:rPr>
          <w:i/>
          <w:position w:val="-4"/>
          <w:sz w:val="20"/>
          <w:lang w:eastAsia="zh-CN"/>
        </w:rPr>
        <w:t>R</w:t>
      </w:r>
      <w:r w:rsidRPr="006E065E">
        <w:rPr>
          <w:rFonts w:eastAsia="SimSun" w:hint="eastAsia"/>
          <w:lang w:eastAsia="zh-CN"/>
        </w:rPr>
        <w:t>，例如，</w:t>
      </w:r>
      <w:r w:rsidR="002F5C7F" w:rsidRPr="006E065E">
        <w:rPr>
          <w:rFonts w:eastAsia="SimSun" w:hint="eastAsia"/>
          <w:lang w:eastAsia="zh-CN"/>
        </w:rPr>
        <w:t>相比</w:t>
      </w:r>
      <w:r w:rsidR="002F5C7F" w:rsidRPr="006E065E">
        <w:rPr>
          <w:i/>
          <w:lang w:eastAsia="zh-CN"/>
        </w:rPr>
        <w:t>F</w:t>
      </w:r>
      <w:r w:rsidR="002F5C7F" w:rsidRPr="006E065E">
        <w:rPr>
          <w:i/>
          <w:position w:val="-4"/>
          <w:sz w:val="20"/>
          <w:lang w:eastAsia="zh-CN"/>
        </w:rPr>
        <w:t>R</w:t>
      </w:r>
      <w:r w:rsidR="002F5C7F" w:rsidRPr="006E065E">
        <w:rPr>
          <w:lang w:eastAsia="zh-CN"/>
        </w:rPr>
        <w:t> </w:t>
      </w:r>
      <w:r w:rsidR="002F5C7F" w:rsidRPr="006E065E">
        <w:rPr>
          <w:rFonts w:ascii="Symbol" w:hAnsi="Symbol"/>
          <w:lang w:eastAsia="zh-CN"/>
        </w:rPr>
        <w:t></w:t>
      </w:r>
      <w:r w:rsidR="002F5C7F" w:rsidRPr="006E065E">
        <w:rPr>
          <w:lang w:eastAsia="zh-CN"/>
        </w:rPr>
        <w:t> 1.0</w:t>
      </w:r>
      <w:r w:rsidR="002F5C7F" w:rsidRPr="006E065E">
        <w:rPr>
          <w:rFonts w:hint="eastAsia"/>
          <w:lang w:eastAsia="zh-CN"/>
        </w:rPr>
        <w:t>时获得的值，</w:t>
      </w:r>
      <w:r w:rsidR="002F5C7F" w:rsidRPr="006E065E">
        <w:rPr>
          <w:i/>
          <w:lang w:eastAsia="zh-CN"/>
        </w:rPr>
        <w:t>F</w:t>
      </w:r>
      <w:r w:rsidR="002F5C7F" w:rsidRPr="006E065E">
        <w:rPr>
          <w:i/>
          <w:position w:val="-4"/>
          <w:sz w:val="20"/>
          <w:lang w:eastAsia="zh-CN"/>
        </w:rPr>
        <w:t>R</w:t>
      </w:r>
      <w:r w:rsidR="002F5C7F" w:rsidRPr="006E065E">
        <w:rPr>
          <w:lang w:eastAsia="zh-CN"/>
        </w:rPr>
        <w:t> </w:t>
      </w:r>
      <w:r w:rsidR="002F5C7F" w:rsidRPr="006E065E">
        <w:rPr>
          <w:rFonts w:ascii="Symbol" w:hAnsi="Symbol"/>
          <w:lang w:eastAsia="zh-CN"/>
        </w:rPr>
        <w:t>&lt;</w:t>
      </w:r>
      <w:r w:rsidR="002F5C7F" w:rsidRPr="006E065E">
        <w:rPr>
          <w:lang w:eastAsia="zh-CN"/>
        </w:rPr>
        <w:t> 1.0</w:t>
      </w:r>
      <w:r w:rsidR="002F5C7F" w:rsidRPr="006E065E">
        <w:rPr>
          <w:rFonts w:hint="eastAsia"/>
          <w:lang w:eastAsia="zh-CN"/>
        </w:rPr>
        <w:t>时</w:t>
      </w:r>
      <w:r w:rsidRPr="006E065E">
        <w:rPr>
          <w:rFonts w:eastAsia="SimSun" w:hint="eastAsia"/>
          <w:lang w:eastAsia="zh-CN"/>
        </w:rPr>
        <w:t>的回转角</w:t>
      </w:r>
      <w:r w:rsidR="002F5C7F" w:rsidRPr="006E065E">
        <w:rPr>
          <w:rFonts w:eastAsia="SimSun" w:hint="eastAsia"/>
          <w:lang w:eastAsia="zh-CN"/>
        </w:rPr>
        <w:t>的</w:t>
      </w:r>
      <w:r w:rsidRPr="006E065E">
        <w:rPr>
          <w:rFonts w:eastAsia="SimSun" w:hint="eastAsia"/>
          <w:lang w:eastAsia="zh-CN"/>
        </w:rPr>
        <w:t>值较小，而</w:t>
      </w:r>
      <w:r w:rsidR="002F5C7F" w:rsidRPr="006E065E">
        <w:rPr>
          <w:i/>
          <w:lang w:eastAsia="zh-CN"/>
        </w:rPr>
        <w:t>F</w:t>
      </w:r>
      <w:r w:rsidR="002F5C7F" w:rsidRPr="006E065E">
        <w:rPr>
          <w:i/>
          <w:position w:val="-4"/>
          <w:sz w:val="20"/>
          <w:lang w:eastAsia="zh-CN"/>
        </w:rPr>
        <w:t>R</w:t>
      </w:r>
      <w:r w:rsidR="002F5C7F" w:rsidRPr="006E065E">
        <w:rPr>
          <w:lang w:eastAsia="zh-CN"/>
        </w:rPr>
        <w:t> </w:t>
      </w:r>
      <w:r w:rsidR="002F5C7F" w:rsidRPr="006E065E">
        <w:rPr>
          <w:rFonts w:ascii="Symbol" w:hAnsi="Symbol"/>
          <w:lang w:eastAsia="zh-CN"/>
        </w:rPr>
        <w:t>&gt;</w:t>
      </w:r>
      <w:r w:rsidR="002F5C7F" w:rsidRPr="006E065E">
        <w:rPr>
          <w:lang w:eastAsia="zh-CN"/>
        </w:rPr>
        <w:t> 1.0</w:t>
      </w:r>
      <w:r w:rsidR="002F5C7F" w:rsidRPr="006E065E">
        <w:rPr>
          <w:rFonts w:hint="eastAsia"/>
          <w:lang w:eastAsia="zh-CN"/>
        </w:rPr>
        <w:t>时</w:t>
      </w:r>
      <w:r w:rsidRPr="006E065E">
        <w:rPr>
          <w:rFonts w:eastAsia="SimSun" w:hint="eastAsia"/>
          <w:lang w:eastAsia="zh-CN"/>
        </w:rPr>
        <w:t>的回转角</w:t>
      </w:r>
      <w:r w:rsidR="002F5C7F" w:rsidRPr="006E065E">
        <w:rPr>
          <w:rFonts w:eastAsia="SimSun" w:hint="eastAsia"/>
          <w:lang w:eastAsia="zh-CN"/>
        </w:rPr>
        <w:t>的</w:t>
      </w:r>
      <w:r w:rsidRPr="006E065E">
        <w:rPr>
          <w:rFonts w:eastAsia="SimSun" w:hint="eastAsia"/>
          <w:lang w:eastAsia="zh-CN"/>
        </w:rPr>
        <w:t>值较大。</w:t>
      </w:r>
    </w:p>
    <w:p w14:paraId="75F85D50" w14:textId="74476942" w:rsidR="00A32314" w:rsidRPr="006E065E" w:rsidRDefault="00A32314" w:rsidP="00A32314">
      <w:pPr>
        <w:ind w:firstLineChars="200" w:firstLine="480"/>
        <w:rPr>
          <w:lang w:eastAsia="zh-CN"/>
        </w:rPr>
      </w:pPr>
      <w:r w:rsidRPr="006E065E">
        <w:rPr>
          <w:rFonts w:eastAsia="SimSun" w:hint="eastAsia"/>
          <w:lang w:eastAsia="zh-CN"/>
        </w:rPr>
        <w:t>对于特定天线，最大增益将</w:t>
      </w:r>
      <w:proofErr w:type="gramStart"/>
      <w:r w:rsidRPr="006E065E">
        <w:rPr>
          <w:rFonts w:eastAsia="SimSun" w:hint="eastAsia"/>
          <w:lang w:eastAsia="zh-CN"/>
        </w:rPr>
        <w:t>随着回</w:t>
      </w:r>
      <w:proofErr w:type="gramEnd"/>
      <w:r w:rsidRPr="006E065E">
        <w:rPr>
          <w:rFonts w:eastAsia="SimSun" w:hint="eastAsia"/>
          <w:lang w:eastAsia="zh-CN"/>
        </w:rPr>
        <w:t>转角</w:t>
      </w:r>
      <w:r w:rsidR="002F5C7F" w:rsidRPr="006E065E">
        <w:rPr>
          <w:rFonts w:eastAsia="SimSun" w:hint="eastAsia"/>
          <w:lang w:eastAsia="zh-CN"/>
        </w:rPr>
        <w:t>的</w:t>
      </w:r>
      <w:r w:rsidRPr="006E065E">
        <w:rPr>
          <w:rFonts w:eastAsia="SimSun" w:hint="eastAsia"/>
          <w:lang w:eastAsia="zh-CN"/>
        </w:rPr>
        <w:t>值的增加而降低。还应</w:t>
      </w:r>
      <w:r w:rsidR="002F5C7F" w:rsidRPr="006E065E">
        <w:rPr>
          <w:rFonts w:eastAsia="SimSun" w:hint="eastAsia"/>
          <w:lang w:eastAsia="zh-CN"/>
        </w:rPr>
        <w:t>该</w:t>
      </w:r>
      <w:r w:rsidRPr="006E065E">
        <w:rPr>
          <w:rFonts w:eastAsia="SimSun" w:hint="eastAsia"/>
          <w:lang w:eastAsia="zh-CN"/>
        </w:rPr>
        <w:t>注意</w:t>
      </w:r>
      <w:r w:rsidR="002F5C7F" w:rsidRPr="006E065E">
        <w:rPr>
          <w:rFonts w:eastAsia="SimSun" w:hint="eastAsia"/>
          <w:lang w:eastAsia="zh-CN"/>
        </w:rPr>
        <w:t>到</w:t>
      </w:r>
      <w:r w:rsidRPr="006E065E">
        <w:rPr>
          <w:rFonts w:eastAsia="SimSun" w:hint="eastAsia"/>
          <w:lang w:eastAsia="zh-CN"/>
        </w:rPr>
        <w:t>，出现最大辐射的仰角将受</w:t>
      </w:r>
      <w:r w:rsidR="002F5C7F" w:rsidRPr="006E065E">
        <w:rPr>
          <w:i/>
          <w:lang w:eastAsia="zh-CN"/>
        </w:rPr>
        <w:t>F</w:t>
      </w:r>
      <w:r w:rsidR="002F5C7F" w:rsidRPr="006E065E">
        <w:rPr>
          <w:i/>
          <w:position w:val="-4"/>
          <w:sz w:val="20"/>
          <w:lang w:eastAsia="zh-CN"/>
        </w:rPr>
        <w:t>R</w:t>
      </w:r>
      <w:r w:rsidRPr="006E065E">
        <w:rPr>
          <w:rFonts w:eastAsia="SimSun" w:hint="eastAsia"/>
          <w:lang w:eastAsia="zh-CN"/>
        </w:rPr>
        <w:t>值的影响，而不受回转角</w:t>
      </w:r>
      <w:r w:rsidR="002F5C7F" w:rsidRPr="006E065E">
        <w:rPr>
          <w:i/>
          <w:lang w:eastAsia="zh-CN"/>
        </w:rPr>
        <w:t>s</w:t>
      </w:r>
      <w:r w:rsidRPr="006E065E">
        <w:rPr>
          <w:rFonts w:eastAsia="SimSun" w:hint="eastAsia"/>
          <w:lang w:eastAsia="zh-CN"/>
        </w:rPr>
        <w:t>的影响。此外，天线的主瓣与旁瓣</w:t>
      </w:r>
      <w:r w:rsidR="002F5C7F" w:rsidRPr="006E065E">
        <w:rPr>
          <w:rFonts w:eastAsia="SimSun" w:hint="eastAsia"/>
          <w:lang w:eastAsia="zh-CN"/>
        </w:rPr>
        <w:t>之</w:t>
      </w:r>
      <w:proofErr w:type="gramStart"/>
      <w:r w:rsidR="002F5C7F" w:rsidRPr="006E065E">
        <w:rPr>
          <w:rFonts w:eastAsia="SimSun" w:hint="eastAsia"/>
          <w:lang w:eastAsia="zh-CN"/>
        </w:rPr>
        <w:t>比</w:t>
      </w:r>
      <w:r w:rsidRPr="006E065E">
        <w:rPr>
          <w:rFonts w:eastAsia="SimSun" w:hint="eastAsia"/>
          <w:lang w:eastAsia="zh-CN"/>
        </w:rPr>
        <w:t>随着</w:t>
      </w:r>
      <w:proofErr w:type="gramEnd"/>
      <w:r w:rsidRPr="006E065E">
        <w:rPr>
          <w:rFonts w:eastAsia="SimSun" w:hint="eastAsia"/>
          <w:lang w:eastAsia="zh-CN"/>
        </w:rPr>
        <w:t>回转的增加而降低。</w:t>
      </w:r>
    </w:p>
    <w:p w14:paraId="1E83F29B" w14:textId="27EABE43" w:rsidR="008B5478" w:rsidRPr="006E065E" w:rsidRDefault="008B5478" w:rsidP="00B0184A">
      <w:pPr>
        <w:pStyle w:val="Heading2"/>
        <w:rPr>
          <w:lang w:eastAsia="zh-CN"/>
        </w:rPr>
      </w:pPr>
      <w:bookmarkStart w:id="75" w:name="_Toc232149850"/>
      <w:r w:rsidRPr="006E065E">
        <w:rPr>
          <w:lang w:eastAsia="zh-CN"/>
        </w:rPr>
        <w:lastRenderedPageBreak/>
        <w:t>4.4</w:t>
      </w:r>
      <w:r w:rsidRPr="006E065E">
        <w:rPr>
          <w:lang w:eastAsia="zh-CN"/>
        </w:rPr>
        <w:tab/>
      </w:r>
      <w:r w:rsidR="005E3965" w:rsidRPr="006E065E">
        <w:rPr>
          <w:lang w:eastAsia="zh-CN"/>
        </w:rPr>
        <w:t>垂直排列的水平偶极子阵列</w:t>
      </w:r>
      <w:bookmarkEnd w:id="75"/>
    </w:p>
    <w:p w14:paraId="50827556" w14:textId="0D55FBAA" w:rsidR="0029584B" w:rsidRPr="006E065E" w:rsidRDefault="0029584B" w:rsidP="00FE0A0C">
      <w:pPr>
        <w:ind w:firstLineChars="200" w:firstLine="480"/>
        <w:rPr>
          <w:lang w:eastAsia="zh-CN"/>
        </w:rPr>
      </w:pPr>
      <w:r w:rsidRPr="006E065E">
        <w:rPr>
          <w:lang w:eastAsia="zh-CN"/>
        </w:rPr>
        <w:t>垂直排列的水平偶极子阵列（即</w:t>
      </w:r>
      <w:proofErr w:type="gramStart"/>
      <w:r w:rsidRPr="006E065E">
        <w:rPr>
          <w:rFonts w:hint="eastAsia"/>
          <w:lang w:eastAsia="zh-CN"/>
        </w:rPr>
        <w:t>幛</w:t>
      </w:r>
      <w:proofErr w:type="gramEnd"/>
      <w:r w:rsidRPr="006E065E">
        <w:rPr>
          <w:rFonts w:hint="eastAsia"/>
          <w:lang w:eastAsia="zh-CN"/>
        </w:rPr>
        <w:t>形</w:t>
      </w:r>
      <w:r w:rsidRPr="006E065E">
        <w:rPr>
          <w:lang w:eastAsia="zh-CN"/>
        </w:rPr>
        <w:t>天线），是通过在垂直平面内对齐和</w:t>
      </w:r>
      <w:r w:rsidRPr="006E065E">
        <w:rPr>
          <w:lang w:eastAsia="zh-CN"/>
        </w:rPr>
        <w:t>/</w:t>
      </w:r>
      <w:r w:rsidRPr="006E065E">
        <w:rPr>
          <w:lang w:eastAsia="zh-CN"/>
        </w:rPr>
        <w:t>或堆叠半波</w:t>
      </w:r>
      <w:r w:rsidRPr="006E065E">
        <w:rPr>
          <w:rFonts w:hint="eastAsia"/>
          <w:lang w:eastAsia="zh-CN"/>
        </w:rPr>
        <w:t>长</w:t>
      </w:r>
      <w:r w:rsidRPr="006E065E">
        <w:rPr>
          <w:lang w:eastAsia="zh-CN"/>
        </w:rPr>
        <w:t>偶极子来实现的。</w:t>
      </w:r>
    </w:p>
    <w:p w14:paraId="39D429C1" w14:textId="7BD83634" w:rsidR="008B5478" w:rsidRPr="006E065E" w:rsidRDefault="0029584B" w:rsidP="00FE0A0C">
      <w:pPr>
        <w:ind w:firstLineChars="200" w:firstLine="480"/>
        <w:rPr>
          <w:lang w:eastAsia="zh-CN"/>
        </w:rPr>
      </w:pPr>
      <w:r w:rsidRPr="006E065E">
        <w:rPr>
          <w:rFonts w:hint="eastAsia"/>
          <w:lang w:eastAsia="zh-CN"/>
        </w:rPr>
        <w:t>使用了两种不同的基本馈电排列。</w:t>
      </w:r>
    </w:p>
    <w:p w14:paraId="1B52930E" w14:textId="07126CE9" w:rsidR="008B5478" w:rsidRPr="006E065E" w:rsidRDefault="008B5478" w:rsidP="00B230F5">
      <w:pPr>
        <w:pStyle w:val="enumlev1"/>
        <w:rPr>
          <w:lang w:eastAsia="zh-CN"/>
        </w:rPr>
      </w:pPr>
      <w:r w:rsidRPr="006E065E">
        <w:rPr>
          <w:lang w:eastAsia="zh-CN"/>
        </w:rPr>
        <w:t>–</w:t>
      </w:r>
      <w:r w:rsidRPr="006E065E">
        <w:rPr>
          <w:lang w:eastAsia="zh-CN"/>
        </w:rPr>
        <w:tab/>
      </w:r>
      <w:r w:rsidR="0029584B" w:rsidRPr="006E065E">
        <w:rPr>
          <w:rFonts w:hint="eastAsia"/>
          <w:lang w:eastAsia="zh-CN"/>
        </w:rPr>
        <w:t>中心馈电偶极子，</w:t>
      </w:r>
    </w:p>
    <w:p w14:paraId="49E02D91" w14:textId="37CEE2E0" w:rsidR="008B5478" w:rsidRPr="006E065E" w:rsidRDefault="008B5478" w:rsidP="00B230F5">
      <w:pPr>
        <w:pStyle w:val="enumlev1"/>
        <w:rPr>
          <w:lang w:eastAsia="zh-CN"/>
        </w:rPr>
      </w:pPr>
      <w:r w:rsidRPr="006E065E">
        <w:rPr>
          <w:lang w:eastAsia="zh-CN"/>
        </w:rPr>
        <w:t>–</w:t>
      </w:r>
      <w:r w:rsidRPr="006E065E">
        <w:rPr>
          <w:lang w:eastAsia="zh-CN"/>
        </w:rPr>
        <w:tab/>
      </w:r>
      <w:r w:rsidR="0029584B" w:rsidRPr="006E065E">
        <w:rPr>
          <w:rFonts w:hint="eastAsia"/>
          <w:lang w:eastAsia="zh-CN"/>
        </w:rPr>
        <w:t>末端馈电偶极子。</w:t>
      </w:r>
    </w:p>
    <w:p w14:paraId="1D2714D0" w14:textId="7ED4D14C" w:rsidR="0029584B" w:rsidRPr="006E065E" w:rsidRDefault="0029584B" w:rsidP="0029584B">
      <w:pPr>
        <w:ind w:firstLineChars="200" w:firstLine="480"/>
        <w:rPr>
          <w:rFonts w:ascii="Microsoft YaHei" w:eastAsia="Microsoft YaHei" w:hAnsi="Microsoft YaHei" w:cs="SimSun"/>
          <w:color w:val="222222"/>
          <w:szCs w:val="24"/>
          <w:lang w:val="en-US" w:eastAsia="zh-CN"/>
        </w:rPr>
      </w:pPr>
      <w:r w:rsidRPr="006E065E">
        <w:rPr>
          <w:lang w:eastAsia="zh-CN"/>
        </w:rPr>
        <w:t>在中心馈电阵列中，每一个偶极子单元都有自己独立的馈电点，如图</w:t>
      </w:r>
      <w:r w:rsidRPr="006E065E">
        <w:rPr>
          <w:lang w:eastAsia="zh-CN"/>
        </w:rPr>
        <w:t>10</w:t>
      </w:r>
      <w:r w:rsidRPr="006E065E">
        <w:rPr>
          <w:lang w:eastAsia="zh-CN"/>
        </w:rPr>
        <w:t>所示。对于一</w:t>
      </w:r>
      <w:r w:rsidRPr="006E065E">
        <w:rPr>
          <w:rFonts w:hint="eastAsia"/>
          <w:lang w:eastAsia="zh-CN"/>
        </w:rPr>
        <w:t>行（</w:t>
      </w:r>
      <w:r w:rsidRPr="006E065E">
        <w:rPr>
          <w:i/>
          <w:lang w:eastAsia="zh-CN"/>
        </w:rPr>
        <w:t>m</w:t>
      </w:r>
      <w:r w:rsidRPr="006E065E">
        <w:rPr>
          <w:rFonts w:hint="eastAsia"/>
          <w:lang w:eastAsia="zh-CN"/>
        </w:rPr>
        <w:t>）</w:t>
      </w:r>
      <w:r w:rsidRPr="006E065E">
        <w:rPr>
          <w:lang w:eastAsia="zh-CN"/>
        </w:rPr>
        <w:t>中包含两对或两对以上半波</w:t>
      </w:r>
      <w:r w:rsidRPr="006E065E">
        <w:rPr>
          <w:rFonts w:hint="eastAsia"/>
          <w:lang w:eastAsia="zh-CN"/>
        </w:rPr>
        <w:t>长</w:t>
      </w:r>
      <w:r w:rsidRPr="006E065E">
        <w:rPr>
          <w:lang w:eastAsia="zh-CN"/>
        </w:rPr>
        <w:t>偶极子的天线，是可以进行</w:t>
      </w:r>
      <w:r w:rsidRPr="006E065E">
        <w:rPr>
          <w:rFonts w:hint="eastAsia"/>
          <w:lang w:eastAsia="zh-CN"/>
        </w:rPr>
        <w:t>回转</w:t>
      </w:r>
      <w:r w:rsidRPr="006E065E">
        <w:rPr>
          <w:lang w:eastAsia="zh-CN"/>
        </w:rPr>
        <w:t>的。</w:t>
      </w:r>
    </w:p>
    <w:p w14:paraId="27ADAD31" w14:textId="422874E0" w:rsidR="008B5478" w:rsidRPr="006E065E" w:rsidRDefault="00DC118F" w:rsidP="00B230F5">
      <w:pPr>
        <w:pStyle w:val="FigureNo"/>
        <w:rPr>
          <w:lang w:eastAsia="zh-CN"/>
        </w:rPr>
      </w:pPr>
      <w:r w:rsidRPr="006E065E">
        <w:rPr>
          <w:lang w:eastAsia="zh-CN"/>
        </w:rPr>
        <w:t>图</w:t>
      </w:r>
      <w:r w:rsidR="00B230F5" w:rsidRPr="006E065E">
        <w:rPr>
          <w:lang w:eastAsia="zh-CN"/>
        </w:rPr>
        <w:t>10</w:t>
      </w:r>
    </w:p>
    <w:p w14:paraId="1F9B78D5" w14:textId="116A9313" w:rsidR="00B230F5" w:rsidRPr="006E065E" w:rsidRDefault="00814BC8" w:rsidP="00B230F5">
      <w:pPr>
        <w:pStyle w:val="Figuretitle"/>
        <w:rPr>
          <w:lang w:eastAsia="zh-CN"/>
        </w:rPr>
      </w:pPr>
      <w:r w:rsidRPr="006E065E">
        <w:rPr>
          <w:rFonts w:hint="eastAsia"/>
          <w:lang w:eastAsia="zh-CN"/>
        </w:rPr>
        <w:t>有</w:t>
      </w:r>
      <w:r w:rsidR="0049417D" w:rsidRPr="006E065E">
        <w:rPr>
          <w:lang w:eastAsia="zh-CN"/>
        </w:rPr>
        <w:t>非周期性反射器的中心</w:t>
      </w:r>
      <w:proofErr w:type="gramStart"/>
      <w:r w:rsidR="0049417D" w:rsidRPr="006E065E">
        <w:rPr>
          <w:lang w:eastAsia="zh-CN"/>
        </w:rPr>
        <w:t>馈</w:t>
      </w:r>
      <w:proofErr w:type="gramEnd"/>
      <w:r w:rsidR="0049417D" w:rsidRPr="006E065E">
        <w:rPr>
          <w:lang w:eastAsia="zh-CN"/>
        </w:rPr>
        <w:t>电偶极子阵列</w:t>
      </w:r>
    </w:p>
    <w:p w14:paraId="4CDA09BD" w14:textId="28FC3A84" w:rsidR="008B5478" w:rsidRPr="006E065E" w:rsidRDefault="004F04D0" w:rsidP="000316A5">
      <w:pPr>
        <w:pStyle w:val="Figure"/>
      </w:pPr>
      <w:r w:rsidRPr="006E065E">
        <w:rPr>
          <w:noProof/>
        </w:rPr>
        <w:drawing>
          <wp:inline distT="0" distB="0" distL="0" distR="0" wp14:anchorId="6F5DA15B" wp14:editId="00F69015">
            <wp:extent cx="3621031" cy="3486919"/>
            <wp:effectExtent l="0" t="0" r="0" b="0"/>
            <wp:docPr id="816694248" name="Picture 6" descr="图10显示有非周期性反射器的中心馈电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6694248" name="Picture 6" descr="图10显示有非周期性反射器的中心馈电偶极子阵列&#10;"/>
                    <pic:cNvPicPr/>
                  </pic:nvPicPr>
                  <pic:blipFill>
                    <a:blip r:embed="rId27" cstate="print">
                      <a:extLst>
                        <a:ext uri="{28A0092B-C50C-407E-A947-70E740481C1C}">
                          <a14:useLocalDpi xmlns:a14="http://schemas.microsoft.com/office/drawing/2010/main" val="0"/>
                        </a:ext>
                      </a:extLst>
                    </a:blip>
                    <a:stretch>
                      <a:fillRect/>
                    </a:stretch>
                  </pic:blipFill>
                  <pic:spPr>
                    <a:xfrm>
                      <a:off x="0" y="0"/>
                      <a:ext cx="3621031" cy="3486919"/>
                    </a:xfrm>
                    <a:prstGeom prst="rect">
                      <a:avLst/>
                    </a:prstGeom>
                  </pic:spPr>
                </pic:pic>
              </a:graphicData>
            </a:graphic>
          </wp:inline>
        </w:drawing>
      </w:r>
    </w:p>
    <w:p w14:paraId="76A6497E" w14:textId="02340307" w:rsidR="0029584B" w:rsidRPr="006E065E" w:rsidRDefault="0029584B" w:rsidP="00FE0A0C">
      <w:pPr>
        <w:ind w:firstLineChars="200" w:firstLine="480"/>
        <w:rPr>
          <w:lang w:eastAsia="zh-CN"/>
        </w:rPr>
      </w:pPr>
      <w:r w:rsidRPr="006E065E">
        <w:rPr>
          <w:rFonts w:hint="eastAsia"/>
          <w:lang w:eastAsia="zh-CN"/>
        </w:rPr>
        <w:t>在末端馈电阵列中，两个相邻的偶极子共用一个馈电点，并连接到同一条传输线上，图</w:t>
      </w:r>
      <w:r w:rsidRPr="006E065E">
        <w:rPr>
          <w:rFonts w:hint="eastAsia"/>
          <w:lang w:eastAsia="zh-CN"/>
        </w:rPr>
        <w:t>11</w:t>
      </w:r>
      <w:r w:rsidRPr="006E065E">
        <w:rPr>
          <w:rFonts w:hint="eastAsia"/>
          <w:lang w:eastAsia="zh-CN"/>
        </w:rPr>
        <w:t>显示了有非周期性反射器的情况，而图</w:t>
      </w:r>
      <w:r w:rsidRPr="006E065E">
        <w:rPr>
          <w:rFonts w:hint="eastAsia"/>
          <w:lang w:eastAsia="zh-CN"/>
        </w:rPr>
        <w:t>12</w:t>
      </w:r>
      <w:r w:rsidRPr="006E065E">
        <w:rPr>
          <w:rFonts w:hint="eastAsia"/>
          <w:lang w:eastAsia="zh-CN"/>
        </w:rPr>
        <w:t>则显示了有调谐反射器的末端</w:t>
      </w:r>
      <w:proofErr w:type="gramStart"/>
      <w:r w:rsidRPr="006E065E">
        <w:rPr>
          <w:rFonts w:hint="eastAsia"/>
          <w:lang w:eastAsia="zh-CN"/>
        </w:rPr>
        <w:t>馈</w:t>
      </w:r>
      <w:proofErr w:type="gramEnd"/>
      <w:r w:rsidRPr="006E065E">
        <w:rPr>
          <w:rFonts w:hint="eastAsia"/>
          <w:lang w:eastAsia="zh-CN"/>
        </w:rPr>
        <w:t>电偶极子阵列的情况。只有当一行（</w:t>
      </w:r>
      <w:r w:rsidRPr="006E065E">
        <w:rPr>
          <w:i/>
          <w:lang w:eastAsia="zh-CN"/>
        </w:rPr>
        <w:t>m</w:t>
      </w:r>
      <w:r w:rsidRPr="006E065E">
        <w:rPr>
          <w:rFonts w:hint="eastAsia"/>
          <w:lang w:eastAsia="zh-CN"/>
        </w:rPr>
        <w:t>）中半波长偶极子的对数为偶数时，天线才具备回转能力。</w:t>
      </w:r>
    </w:p>
    <w:p w14:paraId="6590E91A" w14:textId="4B37CC32" w:rsidR="00E55298" w:rsidRPr="006E065E" w:rsidRDefault="00DC118F" w:rsidP="00E55298">
      <w:pPr>
        <w:pStyle w:val="FigureNo"/>
        <w:rPr>
          <w:lang w:eastAsia="zh-CN"/>
        </w:rPr>
      </w:pPr>
      <w:r w:rsidRPr="006E065E">
        <w:rPr>
          <w:lang w:eastAsia="zh-CN"/>
        </w:rPr>
        <w:lastRenderedPageBreak/>
        <w:t>图</w:t>
      </w:r>
      <w:r w:rsidR="00E55298" w:rsidRPr="006E065E">
        <w:rPr>
          <w:lang w:eastAsia="zh-CN"/>
        </w:rPr>
        <w:t>1</w:t>
      </w:r>
      <w:r w:rsidR="00701679" w:rsidRPr="006E065E">
        <w:rPr>
          <w:lang w:eastAsia="zh-CN"/>
        </w:rPr>
        <w:t>1</w:t>
      </w:r>
    </w:p>
    <w:p w14:paraId="034B809C" w14:textId="45A95FF9" w:rsidR="00E55298" w:rsidRPr="006E065E" w:rsidRDefault="00C51CBD" w:rsidP="00E55298">
      <w:pPr>
        <w:pStyle w:val="Figuretitle"/>
        <w:rPr>
          <w:lang w:eastAsia="zh-CN"/>
        </w:rPr>
      </w:pPr>
      <w:r w:rsidRPr="006E065E">
        <w:rPr>
          <w:lang w:eastAsia="zh-CN"/>
        </w:rPr>
        <w:t>有非周期性反射器的</w:t>
      </w:r>
      <w:r w:rsidR="0029584B" w:rsidRPr="006E065E">
        <w:rPr>
          <w:lang w:eastAsia="zh-CN"/>
        </w:rPr>
        <w:t>末端</w:t>
      </w:r>
      <w:proofErr w:type="gramStart"/>
      <w:r w:rsidR="0029584B" w:rsidRPr="006E065E">
        <w:rPr>
          <w:lang w:eastAsia="zh-CN"/>
        </w:rPr>
        <w:t>馈</w:t>
      </w:r>
      <w:proofErr w:type="gramEnd"/>
      <w:r w:rsidR="0029584B" w:rsidRPr="006E065E">
        <w:rPr>
          <w:lang w:eastAsia="zh-CN"/>
        </w:rPr>
        <w:t>电</w:t>
      </w:r>
      <w:r w:rsidRPr="006E065E">
        <w:rPr>
          <w:lang w:eastAsia="zh-CN"/>
        </w:rPr>
        <w:t>偶极子阵列</w:t>
      </w:r>
    </w:p>
    <w:p w14:paraId="4F94E229" w14:textId="1D4BC642" w:rsidR="008B5478" w:rsidRPr="006E065E" w:rsidRDefault="004F04D0" w:rsidP="000316A5">
      <w:pPr>
        <w:pStyle w:val="Figure"/>
      </w:pPr>
      <w:r w:rsidRPr="006E065E">
        <w:rPr>
          <w:noProof/>
        </w:rPr>
        <w:drawing>
          <wp:inline distT="0" distB="0" distL="0" distR="0" wp14:anchorId="7F019DF4" wp14:editId="615B5078">
            <wp:extent cx="3621031" cy="3313183"/>
            <wp:effectExtent l="0" t="0" r="0" b="1905"/>
            <wp:docPr id="1399490962" name="Picture 7" descr="图11显示有非周期性反射器的末端馈电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490962" name="Picture 7" descr="图11显示有非周期性反射器的末端馈电偶极子阵列&#10;"/>
                    <pic:cNvPicPr/>
                  </pic:nvPicPr>
                  <pic:blipFill>
                    <a:blip r:embed="rId28" cstate="print">
                      <a:extLst>
                        <a:ext uri="{28A0092B-C50C-407E-A947-70E740481C1C}">
                          <a14:useLocalDpi xmlns:a14="http://schemas.microsoft.com/office/drawing/2010/main" val="0"/>
                        </a:ext>
                      </a:extLst>
                    </a:blip>
                    <a:stretch>
                      <a:fillRect/>
                    </a:stretch>
                  </pic:blipFill>
                  <pic:spPr>
                    <a:xfrm>
                      <a:off x="0" y="0"/>
                      <a:ext cx="3621031" cy="3313183"/>
                    </a:xfrm>
                    <a:prstGeom prst="rect">
                      <a:avLst/>
                    </a:prstGeom>
                  </pic:spPr>
                </pic:pic>
              </a:graphicData>
            </a:graphic>
          </wp:inline>
        </w:drawing>
      </w:r>
    </w:p>
    <w:p w14:paraId="2A54B1B0" w14:textId="503C7C2D" w:rsidR="00EB1F23" w:rsidRPr="006E065E" w:rsidRDefault="00DC118F" w:rsidP="00EB1F23">
      <w:pPr>
        <w:pStyle w:val="FigureNo"/>
        <w:rPr>
          <w:lang w:eastAsia="zh-CN"/>
        </w:rPr>
      </w:pPr>
      <w:r w:rsidRPr="006E065E">
        <w:rPr>
          <w:lang w:eastAsia="zh-CN"/>
        </w:rPr>
        <w:t>图</w:t>
      </w:r>
      <w:r w:rsidR="00EB1F23" w:rsidRPr="006E065E">
        <w:rPr>
          <w:lang w:eastAsia="zh-CN"/>
        </w:rPr>
        <w:t>12</w:t>
      </w:r>
    </w:p>
    <w:p w14:paraId="0E317685" w14:textId="58A25967" w:rsidR="00EB1F23" w:rsidRPr="006E065E" w:rsidRDefault="00C51CBD" w:rsidP="00EB1F23">
      <w:pPr>
        <w:pStyle w:val="Figuretitle"/>
        <w:rPr>
          <w:lang w:eastAsia="zh-CN"/>
        </w:rPr>
      </w:pPr>
      <w:r w:rsidRPr="006E065E">
        <w:rPr>
          <w:lang w:eastAsia="zh-CN"/>
        </w:rPr>
        <w:t>有调谐反射器的</w:t>
      </w:r>
      <w:r w:rsidR="0029584B" w:rsidRPr="006E065E">
        <w:rPr>
          <w:lang w:eastAsia="zh-CN"/>
        </w:rPr>
        <w:t>末端</w:t>
      </w:r>
      <w:proofErr w:type="gramStart"/>
      <w:r w:rsidR="0029584B" w:rsidRPr="006E065E">
        <w:rPr>
          <w:lang w:eastAsia="zh-CN"/>
        </w:rPr>
        <w:t>馈</w:t>
      </w:r>
      <w:proofErr w:type="gramEnd"/>
      <w:r w:rsidR="0029584B" w:rsidRPr="006E065E">
        <w:rPr>
          <w:lang w:eastAsia="zh-CN"/>
        </w:rPr>
        <w:t>电</w:t>
      </w:r>
      <w:r w:rsidRPr="006E065E">
        <w:rPr>
          <w:lang w:eastAsia="zh-CN"/>
        </w:rPr>
        <w:t>偶极子阵列</w:t>
      </w:r>
    </w:p>
    <w:p w14:paraId="48013047" w14:textId="3534EBE9" w:rsidR="008B5478" w:rsidRPr="006E065E" w:rsidRDefault="00CE6A03" w:rsidP="000316A5">
      <w:pPr>
        <w:pStyle w:val="Figure"/>
      </w:pPr>
      <w:r w:rsidRPr="006E065E">
        <w:rPr>
          <w:noProof/>
        </w:rPr>
        <w:drawing>
          <wp:inline distT="0" distB="0" distL="0" distR="0" wp14:anchorId="4A4B1758" wp14:editId="321F8880">
            <wp:extent cx="3621031" cy="3035814"/>
            <wp:effectExtent l="0" t="0" r="0" b="0"/>
            <wp:docPr id="1198022241" name="Picture 8" descr="图12显示有调谐反射器的末端馈电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8022241" name="Picture 8" descr="图12显示有调谐反射器的末端馈电偶极子阵列&#10;"/>
                    <pic:cNvPicPr/>
                  </pic:nvPicPr>
                  <pic:blipFill>
                    <a:blip r:embed="rId29" cstate="print">
                      <a:extLst>
                        <a:ext uri="{28A0092B-C50C-407E-A947-70E740481C1C}">
                          <a14:useLocalDpi xmlns:a14="http://schemas.microsoft.com/office/drawing/2010/main" val="0"/>
                        </a:ext>
                      </a:extLst>
                    </a:blip>
                    <a:stretch>
                      <a:fillRect/>
                    </a:stretch>
                  </pic:blipFill>
                  <pic:spPr>
                    <a:xfrm>
                      <a:off x="0" y="0"/>
                      <a:ext cx="3621031" cy="3035814"/>
                    </a:xfrm>
                    <a:prstGeom prst="rect">
                      <a:avLst/>
                    </a:prstGeom>
                  </pic:spPr>
                </pic:pic>
              </a:graphicData>
            </a:graphic>
          </wp:inline>
        </w:drawing>
      </w:r>
    </w:p>
    <w:p w14:paraId="300A50B0" w14:textId="5922E144" w:rsidR="00654F7E" w:rsidRPr="006E065E" w:rsidRDefault="00654F7E" w:rsidP="00654F7E">
      <w:pPr>
        <w:ind w:firstLineChars="200" w:firstLine="480"/>
        <w:rPr>
          <w:rFonts w:eastAsia="SimSun"/>
          <w:lang w:eastAsia="zh-CN"/>
        </w:rPr>
      </w:pPr>
      <w:r w:rsidRPr="006E065E">
        <w:rPr>
          <w:rFonts w:eastAsia="SimSun" w:hint="eastAsia"/>
          <w:lang w:eastAsia="zh-CN"/>
        </w:rPr>
        <w:t>使用中心馈电</w:t>
      </w:r>
      <w:r w:rsidR="003163FE" w:rsidRPr="006E065E">
        <w:rPr>
          <w:rFonts w:eastAsia="SimSun" w:hint="eastAsia"/>
          <w:lang w:eastAsia="zh-CN"/>
        </w:rPr>
        <w:t>单元</w:t>
      </w:r>
      <w:r w:rsidRPr="006E065E">
        <w:rPr>
          <w:rFonts w:eastAsia="SimSun" w:hint="eastAsia"/>
          <w:lang w:eastAsia="zh-CN"/>
        </w:rPr>
        <w:t>的</w:t>
      </w:r>
      <w:proofErr w:type="gramStart"/>
      <w:r w:rsidR="003163FE" w:rsidRPr="006E065E">
        <w:rPr>
          <w:rFonts w:eastAsia="SimSun" w:hint="eastAsia"/>
          <w:lang w:eastAsia="zh-CN"/>
        </w:rPr>
        <w:t>幛</w:t>
      </w:r>
      <w:proofErr w:type="gramEnd"/>
      <w:r w:rsidR="003163FE" w:rsidRPr="006E065E">
        <w:rPr>
          <w:rFonts w:eastAsia="SimSun" w:hint="eastAsia"/>
          <w:lang w:eastAsia="zh-CN"/>
        </w:rPr>
        <w:t>形</w:t>
      </w:r>
      <w:r w:rsidRPr="006E065E">
        <w:rPr>
          <w:rFonts w:eastAsia="SimSun" w:hint="eastAsia"/>
          <w:lang w:eastAsia="zh-CN"/>
        </w:rPr>
        <w:t>天线</w:t>
      </w:r>
      <w:r w:rsidR="003163FE" w:rsidRPr="006E065E">
        <w:rPr>
          <w:rFonts w:eastAsia="SimSun" w:hint="eastAsia"/>
          <w:lang w:eastAsia="zh-CN"/>
        </w:rPr>
        <w:t>的</w:t>
      </w:r>
      <w:r w:rsidRPr="006E065E">
        <w:rPr>
          <w:rFonts w:eastAsia="SimSun" w:hint="eastAsia"/>
          <w:lang w:eastAsia="zh-CN"/>
        </w:rPr>
        <w:t>设计更现代，</w:t>
      </w:r>
      <w:r w:rsidR="003163FE" w:rsidRPr="006E065E">
        <w:rPr>
          <w:rFonts w:eastAsia="SimSun" w:hint="eastAsia"/>
          <w:lang w:eastAsia="zh-CN"/>
        </w:rPr>
        <w:t>相比相应</w:t>
      </w:r>
      <w:r w:rsidRPr="006E065E">
        <w:rPr>
          <w:rFonts w:eastAsia="SimSun" w:hint="eastAsia"/>
          <w:lang w:eastAsia="zh-CN"/>
        </w:rPr>
        <w:t>的末端馈电类型，</w:t>
      </w:r>
      <w:r w:rsidR="003163FE" w:rsidRPr="006E065E">
        <w:rPr>
          <w:rFonts w:eastAsia="SimSun" w:hint="eastAsia"/>
          <w:lang w:eastAsia="zh-CN"/>
        </w:rPr>
        <w:t>它</w:t>
      </w:r>
      <w:r w:rsidRPr="006E065E">
        <w:rPr>
          <w:rFonts w:eastAsia="SimSun" w:hint="eastAsia"/>
          <w:lang w:eastAsia="zh-CN"/>
        </w:rPr>
        <w:t>以更复杂的馈电</w:t>
      </w:r>
      <w:r w:rsidR="003163FE" w:rsidRPr="006E065E">
        <w:rPr>
          <w:rFonts w:eastAsia="SimSun" w:hint="eastAsia"/>
          <w:lang w:eastAsia="zh-CN"/>
        </w:rPr>
        <w:t>安排</w:t>
      </w:r>
      <w:r w:rsidRPr="006E065E">
        <w:rPr>
          <w:rFonts w:eastAsia="SimSun" w:hint="eastAsia"/>
          <w:lang w:eastAsia="zh-CN"/>
        </w:rPr>
        <w:t>为代价，提供</w:t>
      </w:r>
      <w:r w:rsidR="003163FE" w:rsidRPr="006E065E">
        <w:rPr>
          <w:rFonts w:eastAsia="SimSun" w:hint="eastAsia"/>
          <w:lang w:eastAsia="zh-CN"/>
        </w:rPr>
        <w:t>了</w:t>
      </w:r>
      <w:r w:rsidRPr="006E065E">
        <w:rPr>
          <w:rFonts w:eastAsia="SimSun" w:hint="eastAsia"/>
          <w:lang w:eastAsia="zh-CN"/>
        </w:rPr>
        <w:t>更大的回转能力。</w:t>
      </w:r>
    </w:p>
    <w:p w14:paraId="4E4DB38D" w14:textId="36E05A26" w:rsidR="00654F7E" w:rsidRPr="006E065E" w:rsidRDefault="00654F7E" w:rsidP="00654F7E">
      <w:pPr>
        <w:ind w:firstLineChars="200" w:firstLine="480"/>
        <w:rPr>
          <w:rFonts w:eastAsia="SimSun"/>
          <w:lang w:eastAsia="zh-CN"/>
        </w:rPr>
      </w:pPr>
      <w:r w:rsidRPr="006E065E">
        <w:rPr>
          <w:rFonts w:eastAsia="SimSun" w:hint="eastAsia"/>
          <w:lang w:eastAsia="zh-CN"/>
        </w:rPr>
        <w:t>例如，具有四个馈电点的</w:t>
      </w:r>
      <w:r w:rsidR="003163FE" w:rsidRPr="006E065E">
        <w:rPr>
          <w:lang w:eastAsia="zh-CN"/>
        </w:rPr>
        <w:t>HRS 4/</w:t>
      </w:r>
      <w:r w:rsidR="003163FE" w:rsidRPr="006E065E">
        <w:rPr>
          <w:i/>
          <w:lang w:eastAsia="zh-CN"/>
        </w:rPr>
        <w:t>n</w:t>
      </w:r>
      <w:r w:rsidR="003163FE" w:rsidRPr="006E065E">
        <w:rPr>
          <w:lang w:eastAsia="zh-CN"/>
        </w:rPr>
        <w:t>/</w:t>
      </w:r>
      <w:r w:rsidR="003163FE" w:rsidRPr="006E065E">
        <w:rPr>
          <w:i/>
          <w:lang w:eastAsia="zh-CN"/>
        </w:rPr>
        <w:t>h</w:t>
      </w:r>
      <w:r w:rsidRPr="006E065E">
        <w:rPr>
          <w:rFonts w:eastAsia="SimSun" w:hint="eastAsia"/>
          <w:lang w:eastAsia="zh-CN"/>
        </w:rPr>
        <w:t>中心</w:t>
      </w:r>
      <w:proofErr w:type="gramStart"/>
      <w:r w:rsidRPr="006E065E">
        <w:rPr>
          <w:rFonts w:eastAsia="SimSun" w:hint="eastAsia"/>
          <w:lang w:eastAsia="zh-CN"/>
        </w:rPr>
        <w:t>馈</w:t>
      </w:r>
      <w:proofErr w:type="gramEnd"/>
      <w:r w:rsidRPr="006E065E">
        <w:rPr>
          <w:rFonts w:eastAsia="SimSun" w:hint="eastAsia"/>
          <w:lang w:eastAsia="zh-CN"/>
        </w:rPr>
        <w:t>电偶极子阵列可以旋转高达</w:t>
      </w:r>
      <w:r w:rsidRPr="006E065E">
        <w:rPr>
          <w:rFonts w:ascii="Symbol" w:hAnsi="Symbol"/>
          <w:lang w:eastAsia="zh-CN"/>
        </w:rPr>
        <w:t>±</w:t>
      </w:r>
      <w:r w:rsidRPr="006E065E">
        <w:rPr>
          <w:sz w:val="8"/>
          <w:lang w:eastAsia="zh-CN"/>
        </w:rPr>
        <w:t> </w:t>
      </w:r>
      <w:r w:rsidRPr="006E065E">
        <w:rPr>
          <w:lang w:eastAsia="zh-CN"/>
        </w:rPr>
        <w:t>30°</w:t>
      </w:r>
      <w:r w:rsidR="003163FE" w:rsidRPr="006E065E">
        <w:rPr>
          <w:rFonts w:eastAsia="SimSun" w:hint="eastAsia"/>
          <w:lang w:eastAsia="zh-CN"/>
        </w:rPr>
        <w:t>，</w:t>
      </w:r>
      <w:r w:rsidRPr="006E065E">
        <w:rPr>
          <w:rFonts w:eastAsia="SimSun" w:hint="eastAsia"/>
          <w:lang w:eastAsia="zh-CN"/>
        </w:rPr>
        <w:t>并仍</w:t>
      </w:r>
      <w:r w:rsidR="003163FE" w:rsidRPr="006E065E">
        <w:rPr>
          <w:rFonts w:eastAsia="SimSun" w:hint="eastAsia"/>
          <w:lang w:eastAsia="zh-CN"/>
        </w:rPr>
        <w:t>可</w:t>
      </w:r>
      <w:r w:rsidRPr="006E065E">
        <w:rPr>
          <w:rFonts w:eastAsia="SimSun" w:hint="eastAsia"/>
          <w:lang w:eastAsia="zh-CN"/>
        </w:rPr>
        <w:t>保持可接受的旁瓣</w:t>
      </w:r>
      <w:r w:rsidR="003163FE" w:rsidRPr="006E065E">
        <w:rPr>
          <w:rFonts w:eastAsia="SimSun" w:hint="eastAsia"/>
          <w:lang w:eastAsia="zh-CN"/>
        </w:rPr>
        <w:t>电平</w:t>
      </w:r>
      <w:r w:rsidRPr="006E065E">
        <w:rPr>
          <w:rFonts w:eastAsia="SimSun" w:hint="eastAsia"/>
          <w:lang w:eastAsia="zh-CN"/>
        </w:rPr>
        <w:t>。</w:t>
      </w:r>
    </w:p>
    <w:p w14:paraId="0B6EC448" w14:textId="733E43F5" w:rsidR="00654F7E" w:rsidRPr="006E065E" w:rsidRDefault="00654F7E" w:rsidP="00654F7E">
      <w:pPr>
        <w:ind w:firstLineChars="200" w:firstLine="480"/>
        <w:rPr>
          <w:rFonts w:eastAsia="SimSun"/>
          <w:lang w:eastAsia="zh-CN"/>
        </w:rPr>
      </w:pPr>
      <w:r w:rsidRPr="006E065E">
        <w:rPr>
          <w:rFonts w:eastAsia="SimSun" w:hint="eastAsia"/>
          <w:lang w:eastAsia="zh-CN"/>
        </w:rPr>
        <w:t>相应的</w:t>
      </w:r>
      <w:r w:rsidRPr="006E065E">
        <w:rPr>
          <w:lang w:eastAsia="zh-CN"/>
        </w:rPr>
        <w:t>HRS 4/</w:t>
      </w:r>
      <w:r w:rsidRPr="006E065E">
        <w:rPr>
          <w:i/>
          <w:lang w:eastAsia="zh-CN"/>
        </w:rPr>
        <w:t>n</w:t>
      </w:r>
      <w:r w:rsidRPr="006E065E">
        <w:rPr>
          <w:lang w:eastAsia="zh-CN"/>
        </w:rPr>
        <w:t>/</w:t>
      </w:r>
      <w:r w:rsidRPr="006E065E">
        <w:rPr>
          <w:i/>
          <w:lang w:eastAsia="zh-CN"/>
        </w:rPr>
        <w:t>h</w:t>
      </w:r>
      <w:r w:rsidRPr="006E065E">
        <w:rPr>
          <w:rFonts w:eastAsia="SimSun" w:hint="eastAsia"/>
          <w:lang w:eastAsia="zh-CN"/>
        </w:rPr>
        <w:t>末端</w:t>
      </w:r>
      <w:proofErr w:type="gramStart"/>
      <w:r w:rsidRPr="006E065E">
        <w:rPr>
          <w:rFonts w:eastAsia="SimSun" w:hint="eastAsia"/>
          <w:lang w:eastAsia="zh-CN"/>
        </w:rPr>
        <w:t>馈</w:t>
      </w:r>
      <w:proofErr w:type="gramEnd"/>
      <w:r w:rsidRPr="006E065E">
        <w:rPr>
          <w:rFonts w:eastAsia="SimSun" w:hint="eastAsia"/>
          <w:lang w:eastAsia="zh-CN"/>
        </w:rPr>
        <w:t>电偶极子阵列仅提供两个间隔约一个波长的馈电点。这种</w:t>
      </w:r>
      <w:r w:rsidR="003163FE" w:rsidRPr="006E065E">
        <w:rPr>
          <w:rFonts w:eastAsia="SimSun" w:hint="eastAsia"/>
          <w:lang w:eastAsia="zh-CN"/>
        </w:rPr>
        <w:t>间距</w:t>
      </w:r>
      <w:r w:rsidRPr="006E065E">
        <w:rPr>
          <w:rFonts w:eastAsia="SimSun" w:hint="eastAsia"/>
          <w:lang w:eastAsia="zh-CN"/>
        </w:rPr>
        <w:t>和相关的馈电系统在阵列的两半</w:t>
      </w:r>
      <w:r w:rsidR="003163FE" w:rsidRPr="006E065E">
        <w:rPr>
          <w:rFonts w:eastAsia="SimSun" w:hint="eastAsia"/>
          <w:lang w:eastAsia="zh-CN"/>
        </w:rPr>
        <w:t>部分</w:t>
      </w:r>
      <w:r w:rsidRPr="006E065E">
        <w:rPr>
          <w:rFonts w:eastAsia="SimSun" w:hint="eastAsia"/>
          <w:lang w:eastAsia="zh-CN"/>
        </w:rPr>
        <w:t>之间</w:t>
      </w:r>
      <w:r w:rsidR="003163FE" w:rsidRPr="006E065E">
        <w:rPr>
          <w:rFonts w:eastAsia="SimSun" w:hint="eastAsia"/>
          <w:lang w:eastAsia="zh-CN"/>
        </w:rPr>
        <w:t>形成</w:t>
      </w:r>
      <w:r w:rsidRPr="006E065E">
        <w:rPr>
          <w:rFonts w:eastAsia="SimSun" w:hint="eastAsia"/>
          <w:lang w:eastAsia="zh-CN"/>
        </w:rPr>
        <w:t>了相位差，导致在方位平面中</w:t>
      </w:r>
      <w:r w:rsidR="003163FE" w:rsidRPr="006E065E">
        <w:rPr>
          <w:rFonts w:eastAsia="SimSun" w:hint="eastAsia"/>
          <w:lang w:eastAsia="zh-CN"/>
        </w:rPr>
        <w:t>形成</w:t>
      </w:r>
      <w:r w:rsidR="003163FE" w:rsidRPr="006E065E">
        <w:rPr>
          <w:rFonts w:ascii="Symbol" w:hAnsi="Symbol"/>
          <w:lang w:eastAsia="zh-CN"/>
        </w:rPr>
        <w:t></w:t>
      </w:r>
      <w:r w:rsidR="003163FE" w:rsidRPr="006E065E">
        <w:rPr>
          <w:sz w:val="8"/>
          <w:lang w:eastAsia="zh-CN"/>
        </w:rPr>
        <w:t> </w:t>
      </w:r>
      <w:r w:rsidR="003163FE" w:rsidRPr="006E065E">
        <w:rPr>
          <w:lang w:eastAsia="zh-CN"/>
        </w:rPr>
        <w:t>15°</w:t>
      </w:r>
      <w:r w:rsidRPr="006E065E">
        <w:rPr>
          <w:rFonts w:eastAsia="SimSun" w:hint="eastAsia"/>
          <w:lang w:eastAsia="zh-CN"/>
        </w:rPr>
        <w:t>的实际</w:t>
      </w:r>
      <w:r w:rsidRPr="005937E9">
        <w:rPr>
          <w:rFonts w:eastAsia="SimSun" w:hint="eastAsia"/>
          <w:spacing w:val="4"/>
          <w:lang w:eastAsia="zh-CN"/>
        </w:rPr>
        <w:lastRenderedPageBreak/>
        <w:t>回转能力。更大的</w:t>
      </w:r>
      <w:r w:rsidR="003163FE" w:rsidRPr="005937E9">
        <w:rPr>
          <w:rFonts w:eastAsia="SimSun" w:hint="eastAsia"/>
          <w:spacing w:val="4"/>
          <w:lang w:eastAsia="zh-CN"/>
        </w:rPr>
        <w:t>回转</w:t>
      </w:r>
      <w:r w:rsidRPr="005937E9">
        <w:rPr>
          <w:rFonts w:eastAsia="SimSun" w:hint="eastAsia"/>
          <w:spacing w:val="4"/>
          <w:lang w:eastAsia="zh-CN"/>
        </w:rPr>
        <w:t>导致不期望的大幅度旁瓣，其最大增益值在主波束的</w:t>
      </w:r>
      <w:r w:rsidR="003163FE" w:rsidRPr="005937E9">
        <w:rPr>
          <w:rFonts w:eastAsia="SimSun" w:hint="eastAsia"/>
          <w:spacing w:val="4"/>
          <w:lang w:eastAsia="zh-CN"/>
        </w:rPr>
        <w:t>最大增益值的</w:t>
      </w:r>
      <w:r w:rsidRPr="005937E9">
        <w:rPr>
          <w:rFonts w:eastAsia="SimSun" w:hint="eastAsia"/>
          <w:spacing w:val="4"/>
          <w:lang w:eastAsia="zh-CN"/>
        </w:rPr>
        <w:t>6 dB</w:t>
      </w:r>
      <w:r w:rsidRPr="005937E9">
        <w:rPr>
          <w:rFonts w:eastAsia="SimSun" w:hint="eastAsia"/>
          <w:spacing w:val="4"/>
          <w:lang w:eastAsia="zh-CN"/>
        </w:rPr>
        <w:t>内</w:t>
      </w:r>
      <w:r w:rsidRPr="006E065E">
        <w:rPr>
          <w:rFonts w:eastAsia="SimSun" w:hint="eastAsia"/>
          <w:lang w:eastAsia="zh-CN"/>
        </w:rPr>
        <w:t>。</w:t>
      </w:r>
    </w:p>
    <w:p w14:paraId="00F3B4B2" w14:textId="56418B60" w:rsidR="00654F7E" w:rsidRPr="006E065E" w:rsidRDefault="00654F7E" w:rsidP="00654F7E">
      <w:pPr>
        <w:ind w:firstLineChars="200" w:firstLine="480"/>
        <w:rPr>
          <w:rFonts w:eastAsia="SimSun"/>
          <w:lang w:eastAsia="zh-CN"/>
        </w:rPr>
      </w:pPr>
      <w:r w:rsidRPr="00202F06">
        <w:rPr>
          <w:rFonts w:eastAsia="SimSun" w:hint="eastAsia"/>
          <w:lang w:eastAsia="zh-CN"/>
        </w:rPr>
        <w:t>垂直排列的水平偶极子阵列的性能也是其</w:t>
      </w:r>
      <w:r w:rsidRPr="006E065E">
        <w:rPr>
          <w:rFonts w:eastAsia="SimSun" w:hint="eastAsia"/>
          <w:lang w:eastAsia="zh-CN"/>
        </w:rPr>
        <w:t>多</w:t>
      </w:r>
      <w:r w:rsidR="003163FE" w:rsidRPr="006E065E">
        <w:rPr>
          <w:rFonts w:eastAsia="SimSun" w:hint="eastAsia"/>
          <w:lang w:eastAsia="zh-CN"/>
        </w:rPr>
        <w:t>频段</w:t>
      </w:r>
      <w:r w:rsidRPr="006E065E">
        <w:rPr>
          <w:rFonts w:eastAsia="SimSun" w:hint="eastAsia"/>
          <w:lang w:eastAsia="zh-CN"/>
        </w:rPr>
        <w:t>操作能力的</w:t>
      </w:r>
      <w:r w:rsidR="003163FE" w:rsidRPr="006E065E">
        <w:rPr>
          <w:rFonts w:eastAsia="SimSun" w:hint="eastAsia"/>
          <w:lang w:eastAsia="zh-CN"/>
        </w:rPr>
        <w:t>一个</w:t>
      </w:r>
      <w:r w:rsidRPr="006E065E">
        <w:rPr>
          <w:rFonts w:eastAsia="SimSun" w:hint="eastAsia"/>
          <w:lang w:eastAsia="zh-CN"/>
        </w:rPr>
        <w:t>函数。</w:t>
      </w:r>
    </w:p>
    <w:p w14:paraId="0BE7EF6A" w14:textId="0D11A401" w:rsidR="00654F7E" w:rsidRPr="006E065E" w:rsidRDefault="00654F7E" w:rsidP="00654F7E">
      <w:pPr>
        <w:ind w:firstLineChars="200" w:firstLine="480"/>
        <w:rPr>
          <w:rFonts w:eastAsia="SimSun"/>
          <w:lang w:eastAsia="zh-CN"/>
        </w:rPr>
      </w:pPr>
      <w:r w:rsidRPr="006E065E">
        <w:rPr>
          <w:rFonts w:eastAsia="SimSun" w:hint="eastAsia"/>
          <w:lang w:eastAsia="zh-CN"/>
        </w:rPr>
        <w:t>早期类型的</w:t>
      </w:r>
      <w:proofErr w:type="gramStart"/>
      <w:r w:rsidR="0041387E" w:rsidRPr="006E065E">
        <w:rPr>
          <w:rFonts w:eastAsia="SimSun" w:hint="eastAsia"/>
          <w:lang w:eastAsia="zh-CN"/>
        </w:rPr>
        <w:t>幛</w:t>
      </w:r>
      <w:proofErr w:type="gramEnd"/>
      <w:r w:rsidR="0041387E" w:rsidRPr="006E065E">
        <w:rPr>
          <w:rFonts w:eastAsia="SimSun" w:hint="eastAsia"/>
          <w:lang w:eastAsia="zh-CN"/>
        </w:rPr>
        <w:t>形</w:t>
      </w:r>
      <w:r w:rsidRPr="006E065E">
        <w:rPr>
          <w:rFonts w:eastAsia="SimSun" w:hint="eastAsia"/>
          <w:lang w:eastAsia="zh-CN"/>
        </w:rPr>
        <w:t>天线被设计成</w:t>
      </w:r>
      <w:r w:rsidR="0041387E" w:rsidRPr="006E065E">
        <w:rPr>
          <w:rFonts w:eastAsia="SimSun" w:hint="eastAsia"/>
          <w:lang w:eastAsia="zh-CN"/>
        </w:rPr>
        <w:t>工作于</w:t>
      </w:r>
      <w:r w:rsidRPr="006E065E">
        <w:rPr>
          <w:rFonts w:eastAsia="SimSun" w:hint="eastAsia"/>
          <w:lang w:eastAsia="zh-CN"/>
        </w:rPr>
        <w:t>非常接近最佳设计频率的频率上，因此它们被称为“单</w:t>
      </w:r>
      <w:r w:rsidR="0041387E" w:rsidRPr="006E065E">
        <w:rPr>
          <w:rFonts w:eastAsia="SimSun" w:hint="eastAsia"/>
          <w:lang w:eastAsia="zh-CN"/>
        </w:rPr>
        <w:t>频段</w:t>
      </w:r>
      <w:r w:rsidRPr="006E065E">
        <w:rPr>
          <w:rFonts w:eastAsia="SimSun" w:hint="eastAsia"/>
          <w:lang w:eastAsia="zh-CN"/>
        </w:rPr>
        <w:t>”天线。这种</w:t>
      </w:r>
      <w:r w:rsidR="00317A98" w:rsidRPr="006E065E">
        <w:rPr>
          <w:rFonts w:eastAsia="SimSun" w:hint="eastAsia"/>
          <w:lang w:eastAsia="zh-CN"/>
        </w:rPr>
        <w:t>仍在使用的</w:t>
      </w:r>
      <w:r w:rsidRPr="006E065E">
        <w:rPr>
          <w:rFonts w:eastAsia="SimSun" w:hint="eastAsia"/>
          <w:lang w:eastAsia="zh-CN"/>
        </w:rPr>
        <w:t>天线</w:t>
      </w:r>
      <w:r w:rsidR="00317A98" w:rsidRPr="006E065E">
        <w:rPr>
          <w:rFonts w:eastAsia="SimSun" w:hint="eastAsia"/>
          <w:lang w:eastAsia="zh-CN"/>
        </w:rPr>
        <w:t>类型</w:t>
      </w:r>
      <w:r w:rsidRPr="006E065E">
        <w:rPr>
          <w:rFonts w:eastAsia="SimSun" w:hint="eastAsia"/>
          <w:lang w:eastAsia="zh-CN"/>
        </w:rPr>
        <w:t>通常配备有调谐偶极</w:t>
      </w:r>
      <w:r w:rsidR="00317A98" w:rsidRPr="006E065E">
        <w:rPr>
          <w:rFonts w:eastAsia="SimSun" w:hint="eastAsia"/>
          <w:lang w:eastAsia="zh-CN"/>
        </w:rPr>
        <w:t>子</w:t>
      </w:r>
      <w:r w:rsidRPr="006E065E">
        <w:rPr>
          <w:rFonts w:eastAsia="SimSun" w:hint="eastAsia"/>
          <w:lang w:eastAsia="zh-CN"/>
        </w:rPr>
        <w:t>反射器。</w:t>
      </w:r>
    </w:p>
    <w:p w14:paraId="7C8100A7" w14:textId="47A720A8" w:rsidR="00654F7E" w:rsidRPr="006E065E" w:rsidRDefault="00654F7E" w:rsidP="00654F7E">
      <w:pPr>
        <w:ind w:firstLineChars="200" w:firstLine="480"/>
        <w:rPr>
          <w:rFonts w:eastAsia="SimSun"/>
          <w:lang w:eastAsia="zh-CN"/>
        </w:rPr>
      </w:pPr>
      <w:r w:rsidRPr="006E065E">
        <w:rPr>
          <w:rFonts w:eastAsia="SimSun" w:hint="eastAsia"/>
          <w:lang w:eastAsia="zh-CN"/>
        </w:rPr>
        <w:t>更现代的调谐偶极</w:t>
      </w:r>
      <w:r w:rsidR="00317A98" w:rsidRPr="006E065E">
        <w:rPr>
          <w:rFonts w:eastAsia="SimSun" w:hint="eastAsia"/>
          <w:lang w:eastAsia="zh-CN"/>
        </w:rPr>
        <w:t>子</w:t>
      </w:r>
      <w:r w:rsidRPr="006E065E">
        <w:rPr>
          <w:rFonts w:eastAsia="SimSun" w:hint="eastAsia"/>
          <w:lang w:eastAsia="zh-CN"/>
        </w:rPr>
        <w:t>反射器</w:t>
      </w:r>
      <w:proofErr w:type="gramStart"/>
      <w:r w:rsidR="00317A98" w:rsidRPr="006E065E">
        <w:rPr>
          <w:rFonts w:eastAsia="SimSun" w:hint="eastAsia"/>
          <w:lang w:eastAsia="zh-CN"/>
        </w:rPr>
        <w:t>幛</w:t>
      </w:r>
      <w:proofErr w:type="gramEnd"/>
      <w:r w:rsidR="00317A98" w:rsidRPr="006E065E">
        <w:rPr>
          <w:rFonts w:eastAsia="SimSun" w:hint="eastAsia"/>
          <w:lang w:eastAsia="zh-CN"/>
        </w:rPr>
        <w:t>形</w:t>
      </w:r>
      <w:r w:rsidRPr="006E065E">
        <w:rPr>
          <w:rFonts w:eastAsia="SimSun" w:hint="eastAsia"/>
          <w:lang w:eastAsia="zh-CN"/>
        </w:rPr>
        <w:t>天线被设计成</w:t>
      </w:r>
      <w:r w:rsidR="00317A98" w:rsidRPr="006E065E">
        <w:rPr>
          <w:rFonts w:eastAsia="SimSun" w:hint="eastAsia"/>
          <w:lang w:eastAsia="zh-CN"/>
        </w:rPr>
        <w:t>工作于</w:t>
      </w:r>
      <w:r w:rsidRPr="006E065E">
        <w:rPr>
          <w:rFonts w:eastAsia="SimSun" w:hint="eastAsia"/>
          <w:lang w:eastAsia="zh-CN"/>
        </w:rPr>
        <w:t>两个相邻</w:t>
      </w:r>
      <w:r w:rsidR="00317A98" w:rsidRPr="006E065E">
        <w:rPr>
          <w:rFonts w:eastAsia="SimSun" w:hint="eastAsia"/>
          <w:lang w:eastAsia="zh-CN"/>
        </w:rPr>
        <w:t>的频段上</w:t>
      </w:r>
      <w:r w:rsidRPr="006E065E">
        <w:rPr>
          <w:rFonts w:eastAsia="SimSun" w:hint="eastAsia"/>
          <w:lang w:eastAsia="zh-CN"/>
        </w:rPr>
        <w:t>，即频率</w:t>
      </w:r>
      <w:proofErr w:type="gramStart"/>
      <w:r w:rsidRPr="006E065E">
        <w:rPr>
          <w:rFonts w:eastAsia="SimSun" w:hint="eastAsia"/>
          <w:lang w:eastAsia="zh-CN"/>
        </w:rPr>
        <w:t>比范围</w:t>
      </w:r>
      <w:proofErr w:type="gramEnd"/>
      <w:r w:rsidR="00317A98" w:rsidRPr="006E065E">
        <w:rPr>
          <w:rFonts w:eastAsia="SimSun" w:hint="eastAsia"/>
          <w:lang w:eastAsia="zh-CN"/>
        </w:rPr>
        <w:t>为</w:t>
      </w:r>
      <w:r w:rsidRPr="006E065E">
        <w:rPr>
          <w:rFonts w:eastAsia="SimSun" w:hint="eastAsia"/>
          <w:lang w:eastAsia="zh-CN"/>
        </w:rPr>
        <w:t>0.9</w:t>
      </w:r>
      <w:r w:rsidR="00317A98" w:rsidRPr="006E065E">
        <w:rPr>
          <w:rFonts w:eastAsia="SimSun" w:hint="eastAsia"/>
          <w:lang w:eastAsia="zh-CN"/>
        </w:rPr>
        <w:t>到</w:t>
      </w:r>
      <w:r w:rsidRPr="006E065E">
        <w:rPr>
          <w:rFonts w:eastAsia="SimSun" w:hint="eastAsia"/>
          <w:lang w:eastAsia="zh-CN"/>
        </w:rPr>
        <w:t>1.1</w:t>
      </w:r>
      <w:r w:rsidRPr="006E065E">
        <w:rPr>
          <w:rFonts w:eastAsia="SimSun" w:hint="eastAsia"/>
          <w:lang w:eastAsia="zh-CN"/>
        </w:rPr>
        <w:t>。</w:t>
      </w:r>
    </w:p>
    <w:p w14:paraId="117CB820" w14:textId="63883EDB" w:rsidR="00654F7E" w:rsidRPr="00F47279" w:rsidRDefault="00654F7E" w:rsidP="00654F7E">
      <w:pPr>
        <w:ind w:firstLineChars="200" w:firstLine="472"/>
        <w:rPr>
          <w:rFonts w:eastAsia="SimSun"/>
          <w:spacing w:val="-4"/>
          <w:lang w:eastAsia="zh-CN"/>
        </w:rPr>
      </w:pPr>
      <w:r w:rsidRPr="00F47279">
        <w:rPr>
          <w:rFonts w:eastAsia="SimSun" w:hint="eastAsia"/>
          <w:spacing w:val="-4"/>
          <w:lang w:eastAsia="zh-CN"/>
        </w:rPr>
        <w:t>目前</w:t>
      </w:r>
      <w:r w:rsidR="00317A98" w:rsidRPr="00F47279">
        <w:rPr>
          <w:rFonts w:eastAsia="SimSun" w:hint="eastAsia"/>
          <w:spacing w:val="-4"/>
          <w:lang w:eastAsia="zh-CN"/>
        </w:rPr>
        <w:t>，</w:t>
      </w:r>
      <w:r w:rsidRPr="00F47279">
        <w:rPr>
          <w:rFonts w:eastAsia="SimSun" w:hint="eastAsia"/>
          <w:spacing w:val="-4"/>
          <w:lang w:eastAsia="zh-CN"/>
        </w:rPr>
        <w:t>通过</w:t>
      </w:r>
      <w:r w:rsidR="00317A98" w:rsidRPr="00F47279">
        <w:rPr>
          <w:rFonts w:eastAsia="SimSun" w:hint="eastAsia"/>
          <w:spacing w:val="-4"/>
          <w:lang w:eastAsia="zh-CN"/>
        </w:rPr>
        <w:t>精心</w:t>
      </w:r>
      <w:r w:rsidRPr="00F47279">
        <w:rPr>
          <w:rFonts w:eastAsia="SimSun" w:hint="eastAsia"/>
          <w:spacing w:val="-4"/>
          <w:lang w:eastAsia="zh-CN"/>
        </w:rPr>
        <w:t>设计辐射</w:t>
      </w:r>
      <w:r w:rsidR="00317A98" w:rsidRPr="00F47279">
        <w:rPr>
          <w:rFonts w:eastAsia="SimSun" w:hint="eastAsia"/>
          <w:spacing w:val="-4"/>
          <w:lang w:eastAsia="zh-CN"/>
        </w:rPr>
        <w:t>单元</w:t>
      </w:r>
      <w:r w:rsidRPr="00F47279">
        <w:rPr>
          <w:rFonts w:eastAsia="SimSun" w:hint="eastAsia"/>
          <w:spacing w:val="-4"/>
          <w:lang w:eastAsia="zh-CN"/>
        </w:rPr>
        <w:t>（通常是中心馈电的半波长偶极子）</w:t>
      </w:r>
      <w:r w:rsidR="00317A98" w:rsidRPr="00F47279">
        <w:rPr>
          <w:rFonts w:eastAsia="SimSun" w:hint="eastAsia"/>
          <w:spacing w:val="-4"/>
          <w:lang w:eastAsia="zh-CN"/>
        </w:rPr>
        <w:t>，可以实现更宽的工作频率范围（通常频率比高达</w:t>
      </w:r>
      <w:r w:rsidR="00317A98" w:rsidRPr="00F47279">
        <w:rPr>
          <w:rFonts w:eastAsia="SimSun" w:hint="eastAsia"/>
          <w:spacing w:val="-4"/>
          <w:lang w:eastAsia="zh-CN"/>
        </w:rPr>
        <w:t>2:1</w:t>
      </w:r>
      <w:r w:rsidR="00317A98" w:rsidRPr="00F47279">
        <w:rPr>
          <w:rFonts w:eastAsia="SimSun" w:hint="eastAsia"/>
          <w:spacing w:val="-4"/>
          <w:lang w:eastAsia="zh-CN"/>
        </w:rPr>
        <w:t>）</w:t>
      </w:r>
      <w:r w:rsidRPr="00F47279">
        <w:rPr>
          <w:rFonts w:eastAsia="SimSun" w:hint="eastAsia"/>
          <w:spacing w:val="-4"/>
          <w:lang w:eastAsia="zh-CN"/>
        </w:rPr>
        <w:t>。现代设计的多频</w:t>
      </w:r>
      <w:r w:rsidR="00317A98" w:rsidRPr="00F47279">
        <w:rPr>
          <w:rFonts w:eastAsia="SimSun" w:hint="eastAsia"/>
          <w:spacing w:val="-4"/>
          <w:lang w:eastAsia="zh-CN"/>
        </w:rPr>
        <w:t>段</w:t>
      </w:r>
      <w:r w:rsidRPr="00F47279">
        <w:rPr>
          <w:rFonts w:eastAsia="SimSun" w:hint="eastAsia"/>
          <w:spacing w:val="-4"/>
          <w:lang w:eastAsia="zh-CN"/>
        </w:rPr>
        <w:t>天线通常配备有</w:t>
      </w:r>
      <w:r w:rsidR="00317A98" w:rsidRPr="00F47279">
        <w:rPr>
          <w:rFonts w:eastAsia="SimSun" w:hint="eastAsia"/>
          <w:spacing w:val="-4"/>
          <w:lang w:eastAsia="zh-CN"/>
        </w:rPr>
        <w:t>导线网状</w:t>
      </w:r>
      <w:r w:rsidRPr="00F47279">
        <w:rPr>
          <w:rFonts w:eastAsia="SimSun" w:hint="eastAsia"/>
          <w:spacing w:val="-4"/>
          <w:lang w:eastAsia="zh-CN"/>
        </w:rPr>
        <w:t>非周期性反射器，该反射器放置在</w:t>
      </w:r>
      <w:r w:rsidR="00317A98" w:rsidRPr="00F47279">
        <w:rPr>
          <w:rFonts w:eastAsia="SimSun" w:hint="eastAsia"/>
          <w:spacing w:val="-4"/>
          <w:lang w:eastAsia="zh-CN"/>
        </w:rPr>
        <w:t>距离</w:t>
      </w:r>
      <w:r w:rsidR="00681B3B" w:rsidRPr="00F47279">
        <w:rPr>
          <w:rFonts w:eastAsia="SimSun" w:hint="eastAsia"/>
          <w:spacing w:val="-4"/>
          <w:lang w:eastAsia="zh-CN"/>
        </w:rPr>
        <w:t>受激</w:t>
      </w:r>
      <w:r w:rsidR="00317A98" w:rsidRPr="00F47279">
        <w:rPr>
          <w:rFonts w:eastAsia="SimSun" w:hint="eastAsia"/>
          <w:spacing w:val="-4"/>
          <w:lang w:eastAsia="zh-CN"/>
        </w:rPr>
        <w:t>单元</w:t>
      </w:r>
      <w:r w:rsidRPr="00F47279">
        <w:rPr>
          <w:rFonts w:eastAsia="SimSun" w:hint="eastAsia"/>
          <w:spacing w:val="-4"/>
          <w:lang w:eastAsia="zh-CN"/>
        </w:rPr>
        <w:t>适当</w:t>
      </w:r>
      <w:r w:rsidR="00317A98" w:rsidRPr="00F47279">
        <w:rPr>
          <w:rFonts w:eastAsia="SimSun" w:hint="eastAsia"/>
          <w:spacing w:val="-4"/>
          <w:lang w:eastAsia="zh-CN"/>
        </w:rPr>
        <w:t>的位置上</w:t>
      </w:r>
      <w:r w:rsidRPr="00F47279">
        <w:rPr>
          <w:rFonts w:eastAsia="SimSun" w:hint="eastAsia"/>
          <w:spacing w:val="-4"/>
          <w:lang w:eastAsia="zh-CN"/>
        </w:rPr>
        <w:t>（在设计频率下为</w:t>
      </w:r>
      <w:r w:rsidRPr="00F47279">
        <w:rPr>
          <w:rFonts w:eastAsia="SimSun" w:hint="eastAsia"/>
          <w:spacing w:val="-4"/>
          <w:lang w:eastAsia="zh-CN"/>
        </w:rPr>
        <w:t>0.25</w:t>
      </w:r>
      <w:r w:rsidRPr="00F47279">
        <w:rPr>
          <w:rFonts w:eastAsia="SimSun" w:hint="eastAsia"/>
          <w:spacing w:val="-4"/>
          <w:lang w:eastAsia="zh-CN"/>
        </w:rPr>
        <w:t>波长量级</w:t>
      </w:r>
      <w:r w:rsidR="00317A98" w:rsidRPr="00F47279">
        <w:rPr>
          <w:rFonts w:eastAsia="SimSun" w:hint="eastAsia"/>
          <w:spacing w:val="-4"/>
          <w:lang w:eastAsia="zh-CN"/>
        </w:rPr>
        <w:t>的距离</w:t>
      </w:r>
      <w:r w:rsidRPr="00F47279">
        <w:rPr>
          <w:rFonts w:eastAsia="SimSun" w:hint="eastAsia"/>
          <w:spacing w:val="-4"/>
          <w:lang w:eastAsia="zh-CN"/>
        </w:rPr>
        <w:t>）。</w:t>
      </w:r>
    </w:p>
    <w:p w14:paraId="4A8150D4" w14:textId="19DAB121" w:rsidR="00654F7E" w:rsidRPr="006E065E" w:rsidRDefault="00654F7E" w:rsidP="00654F7E">
      <w:pPr>
        <w:ind w:firstLineChars="200" w:firstLine="480"/>
        <w:rPr>
          <w:lang w:eastAsia="zh-CN"/>
        </w:rPr>
      </w:pPr>
      <w:r w:rsidRPr="006E065E">
        <w:rPr>
          <w:rFonts w:eastAsia="SimSun" w:hint="eastAsia"/>
          <w:lang w:eastAsia="zh-CN"/>
        </w:rPr>
        <w:t>屏反射器</w:t>
      </w:r>
      <w:r w:rsidR="00317A98" w:rsidRPr="006E065E">
        <w:rPr>
          <w:rFonts w:eastAsia="SimSun" w:hint="eastAsia"/>
          <w:lang w:eastAsia="zh-CN"/>
        </w:rPr>
        <w:t>通常由</w:t>
      </w:r>
      <w:r w:rsidRPr="006E065E">
        <w:rPr>
          <w:rFonts w:eastAsia="SimSun" w:hint="eastAsia"/>
          <w:lang w:eastAsia="zh-CN"/>
        </w:rPr>
        <w:t>水平</w:t>
      </w:r>
      <w:r w:rsidR="00317A98" w:rsidRPr="006E065E">
        <w:rPr>
          <w:rFonts w:eastAsia="SimSun" w:hint="eastAsia"/>
          <w:lang w:eastAsia="zh-CN"/>
        </w:rPr>
        <w:t>导线</w:t>
      </w:r>
      <w:r w:rsidRPr="006E065E">
        <w:rPr>
          <w:rFonts w:eastAsia="SimSun" w:hint="eastAsia"/>
          <w:lang w:eastAsia="zh-CN"/>
        </w:rPr>
        <w:t>网格组成，其直径</w:t>
      </w:r>
      <w:r w:rsidR="00317A98" w:rsidRPr="006E065E">
        <w:rPr>
          <w:rFonts w:eastAsia="SimSun" w:hint="eastAsia"/>
          <w:lang w:eastAsia="zh-CN"/>
        </w:rPr>
        <w:t>在</w:t>
      </w:r>
      <w:r w:rsidRPr="006E065E">
        <w:rPr>
          <w:rFonts w:eastAsia="SimSun" w:hint="eastAsia"/>
          <w:lang w:eastAsia="zh-CN"/>
        </w:rPr>
        <w:t>2.7</w:t>
      </w:r>
      <w:r w:rsidRPr="006E065E">
        <w:rPr>
          <w:rFonts w:eastAsia="SimSun" w:hint="eastAsia"/>
          <w:lang w:eastAsia="zh-CN"/>
        </w:rPr>
        <w:t>到</w:t>
      </w:r>
      <w:r w:rsidRPr="006E065E">
        <w:rPr>
          <w:rFonts w:eastAsia="SimSun" w:hint="eastAsia"/>
          <w:lang w:eastAsia="zh-CN"/>
        </w:rPr>
        <w:t>4.7</w:t>
      </w:r>
      <w:r w:rsidR="004F33DE">
        <w:rPr>
          <w:rFonts w:eastAsia="SimSun" w:hint="eastAsia"/>
          <w:lang w:eastAsia="zh-CN"/>
        </w:rPr>
        <w:t>毫米</w:t>
      </w:r>
      <w:r w:rsidR="00317A98" w:rsidRPr="006E065E">
        <w:rPr>
          <w:rFonts w:eastAsia="SimSun" w:hint="eastAsia"/>
          <w:lang w:eastAsia="zh-CN"/>
        </w:rPr>
        <w:t>之间变化</w:t>
      </w:r>
      <w:r w:rsidRPr="006E065E">
        <w:rPr>
          <w:rFonts w:eastAsia="SimSun" w:hint="eastAsia"/>
          <w:lang w:eastAsia="zh-CN"/>
        </w:rPr>
        <w:t>，在设计频率下</w:t>
      </w:r>
      <w:r w:rsidR="00317A98" w:rsidRPr="006E065E">
        <w:rPr>
          <w:rFonts w:eastAsia="SimSun" w:hint="eastAsia"/>
          <w:lang w:eastAsia="zh-CN"/>
        </w:rPr>
        <w:t>间距在</w:t>
      </w:r>
      <w:r w:rsidRPr="006E065E">
        <w:rPr>
          <w:rFonts w:eastAsia="SimSun" w:hint="eastAsia"/>
          <w:lang w:eastAsia="zh-CN"/>
        </w:rPr>
        <w:t>每波长</w:t>
      </w:r>
      <w:r w:rsidRPr="006E065E">
        <w:rPr>
          <w:rFonts w:eastAsia="SimSun" w:hint="eastAsia"/>
          <w:lang w:eastAsia="zh-CN"/>
        </w:rPr>
        <w:t>25</w:t>
      </w:r>
      <w:r w:rsidRPr="006E065E">
        <w:rPr>
          <w:rFonts w:eastAsia="SimSun" w:hint="eastAsia"/>
          <w:lang w:eastAsia="zh-CN"/>
        </w:rPr>
        <w:t>根</w:t>
      </w:r>
      <w:r w:rsidR="00317A98" w:rsidRPr="006E065E">
        <w:rPr>
          <w:rFonts w:eastAsia="SimSun" w:hint="eastAsia"/>
          <w:lang w:eastAsia="zh-CN"/>
        </w:rPr>
        <w:t>导线</w:t>
      </w:r>
      <w:r w:rsidRPr="006E065E">
        <w:rPr>
          <w:rFonts w:eastAsia="SimSun" w:hint="eastAsia"/>
          <w:lang w:eastAsia="zh-CN"/>
        </w:rPr>
        <w:t>到每波长</w:t>
      </w:r>
      <w:r w:rsidRPr="006E065E">
        <w:rPr>
          <w:rFonts w:eastAsia="SimSun" w:hint="eastAsia"/>
          <w:lang w:eastAsia="zh-CN"/>
        </w:rPr>
        <w:t>100</w:t>
      </w:r>
      <w:r w:rsidR="00317A98" w:rsidRPr="006E065E">
        <w:rPr>
          <w:rFonts w:eastAsia="SimSun" w:hint="eastAsia"/>
          <w:lang w:eastAsia="zh-CN"/>
        </w:rPr>
        <w:t>多</w:t>
      </w:r>
      <w:r w:rsidRPr="006E065E">
        <w:rPr>
          <w:rFonts w:eastAsia="SimSun" w:hint="eastAsia"/>
          <w:lang w:eastAsia="zh-CN"/>
        </w:rPr>
        <w:t>根</w:t>
      </w:r>
      <w:r w:rsidR="00317A98" w:rsidRPr="006E065E">
        <w:rPr>
          <w:rFonts w:eastAsia="SimSun" w:hint="eastAsia"/>
          <w:lang w:eastAsia="zh-CN"/>
        </w:rPr>
        <w:t>导线之间</w:t>
      </w:r>
      <w:r w:rsidRPr="006E065E">
        <w:rPr>
          <w:rFonts w:eastAsia="SimSun" w:hint="eastAsia"/>
          <w:lang w:eastAsia="zh-CN"/>
        </w:rPr>
        <w:t>变化。为了获得可接受的性能，建议</w:t>
      </w:r>
      <w:r w:rsidR="00317A98" w:rsidRPr="006E065E">
        <w:rPr>
          <w:rFonts w:eastAsia="SimSun" w:hint="eastAsia"/>
          <w:lang w:eastAsia="zh-CN"/>
        </w:rPr>
        <w:t>屏的密度为</w:t>
      </w:r>
      <w:r w:rsidRPr="006E065E">
        <w:rPr>
          <w:rFonts w:eastAsia="SimSun" w:hint="eastAsia"/>
          <w:lang w:eastAsia="zh-CN"/>
        </w:rPr>
        <w:t>每波长至少</w:t>
      </w:r>
      <w:r w:rsidRPr="006E065E">
        <w:rPr>
          <w:rFonts w:eastAsia="SimSun" w:hint="eastAsia"/>
          <w:lang w:eastAsia="zh-CN"/>
        </w:rPr>
        <w:t>40</w:t>
      </w:r>
      <w:r w:rsidR="00317A98" w:rsidRPr="006E065E">
        <w:rPr>
          <w:rFonts w:eastAsia="SimSun" w:hint="eastAsia"/>
          <w:lang w:eastAsia="zh-CN"/>
        </w:rPr>
        <w:t>根导线</w:t>
      </w:r>
      <w:r w:rsidRPr="006E065E">
        <w:rPr>
          <w:rFonts w:eastAsia="SimSun" w:hint="eastAsia"/>
          <w:lang w:eastAsia="zh-CN"/>
        </w:rPr>
        <w:t>。</w:t>
      </w:r>
    </w:p>
    <w:p w14:paraId="0B8B1A4C" w14:textId="6053072C" w:rsidR="008B5478" w:rsidRPr="006E065E" w:rsidRDefault="008B5478" w:rsidP="00B0184A">
      <w:pPr>
        <w:pStyle w:val="Heading2"/>
        <w:rPr>
          <w:lang w:eastAsia="zh-CN"/>
        </w:rPr>
      </w:pPr>
      <w:bookmarkStart w:id="76" w:name="_Toc232149851"/>
      <w:r w:rsidRPr="006E065E">
        <w:rPr>
          <w:lang w:eastAsia="zh-CN"/>
        </w:rPr>
        <w:t>4.5</w:t>
      </w:r>
      <w:r w:rsidRPr="006E065E">
        <w:rPr>
          <w:lang w:eastAsia="zh-CN"/>
        </w:rPr>
        <w:tab/>
      </w:r>
      <w:r w:rsidR="005E3965" w:rsidRPr="006E065E">
        <w:rPr>
          <w:lang w:eastAsia="zh-CN"/>
        </w:rPr>
        <w:t>水平排列的水平偶极子阵列</w:t>
      </w:r>
      <w:r w:rsidR="005E3965" w:rsidRPr="006E065E">
        <w:rPr>
          <w:rFonts w:hint="eastAsia"/>
          <w:lang w:eastAsia="zh-CN"/>
        </w:rPr>
        <w:t>（</w:t>
      </w:r>
      <w:r w:rsidR="005E3965" w:rsidRPr="006E065E">
        <w:rPr>
          <w:lang w:eastAsia="zh-CN"/>
        </w:rPr>
        <w:t>热带天线</w:t>
      </w:r>
      <w:r w:rsidR="005E3965" w:rsidRPr="006E065E">
        <w:rPr>
          <w:rFonts w:hint="eastAsia"/>
          <w:lang w:eastAsia="zh-CN"/>
        </w:rPr>
        <w:t>）</w:t>
      </w:r>
      <w:bookmarkEnd w:id="76"/>
    </w:p>
    <w:p w14:paraId="4F37B1BE" w14:textId="03B3F56E" w:rsidR="00654F7E" w:rsidRPr="006E065E" w:rsidRDefault="00654F7E" w:rsidP="00654F7E">
      <w:pPr>
        <w:ind w:firstLineChars="200" w:firstLine="480"/>
        <w:rPr>
          <w:rFonts w:eastAsia="SimSun"/>
          <w:lang w:eastAsia="zh-CN"/>
        </w:rPr>
      </w:pPr>
      <w:r w:rsidRPr="006E065E">
        <w:rPr>
          <w:rFonts w:eastAsia="SimSun" w:hint="eastAsia"/>
          <w:lang w:eastAsia="zh-CN"/>
        </w:rPr>
        <w:t>主要集中在高仰角（高达</w:t>
      </w:r>
      <w:r w:rsidRPr="006E065E">
        <w:rPr>
          <w:lang w:eastAsia="zh-CN"/>
        </w:rPr>
        <w:t>90°</w:t>
      </w:r>
      <w:r w:rsidRPr="006E065E">
        <w:rPr>
          <w:rFonts w:eastAsia="SimSun" w:hint="eastAsia"/>
          <w:lang w:eastAsia="zh-CN"/>
        </w:rPr>
        <w:t>）并在大多数情况下与接近圆形的方位辐射</w:t>
      </w:r>
      <w:r w:rsidR="00317A98" w:rsidRPr="006E065E">
        <w:rPr>
          <w:rFonts w:eastAsia="SimSun" w:hint="eastAsia"/>
          <w:lang w:eastAsia="zh-CN"/>
        </w:rPr>
        <w:t>方向</w:t>
      </w:r>
      <w:r w:rsidRPr="006E065E">
        <w:rPr>
          <w:rFonts w:eastAsia="SimSun" w:hint="eastAsia"/>
          <w:lang w:eastAsia="zh-CN"/>
        </w:rPr>
        <w:t>图相关联</w:t>
      </w:r>
      <w:r w:rsidR="00317A98" w:rsidRPr="006E065E">
        <w:rPr>
          <w:rFonts w:eastAsia="SimSun" w:hint="eastAsia"/>
          <w:lang w:eastAsia="zh-CN"/>
        </w:rPr>
        <w:t>的辐射，</w:t>
      </w:r>
      <w:r w:rsidRPr="006E065E">
        <w:rPr>
          <w:rFonts w:eastAsia="SimSun" w:hint="eastAsia"/>
          <w:lang w:eastAsia="zh-CN"/>
        </w:rPr>
        <w:t>通过在地面以上给定高度的水平面中使用水平偶极子阵列来实现。</w:t>
      </w:r>
    </w:p>
    <w:p w14:paraId="3095582D" w14:textId="0A93A867" w:rsidR="00654F7E" w:rsidRPr="006E065E" w:rsidRDefault="00654F7E" w:rsidP="00654F7E">
      <w:pPr>
        <w:ind w:firstLineChars="200" w:firstLine="480"/>
        <w:rPr>
          <w:rFonts w:eastAsia="SimSun"/>
          <w:lang w:eastAsia="zh-CN"/>
        </w:rPr>
      </w:pPr>
      <w:r w:rsidRPr="006E065E">
        <w:rPr>
          <w:rFonts w:eastAsia="SimSun" w:hint="eastAsia"/>
          <w:lang w:eastAsia="zh-CN"/>
        </w:rPr>
        <w:t>这些天线也称为热带天线，通常用于热带地区的短距离广播，由一</w:t>
      </w:r>
      <w:r w:rsidR="00317A98" w:rsidRPr="006E065E">
        <w:rPr>
          <w:rFonts w:eastAsia="SimSun" w:hint="eastAsia"/>
          <w:lang w:eastAsia="zh-CN"/>
        </w:rPr>
        <w:t>行</w:t>
      </w:r>
      <w:r w:rsidRPr="006E065E">
        <w:rPr>
          <w:rFonts w:eastAsia="SimSun" w:hint="eastAsia"/>
          <w:lang w:eastAsia="zh-CN"/>
        </w:rPr>
        <w:t>或多</w:t>
      </w:r>
      <w:r w:rsidR="00317A98" w:rsidRPr="006E065E">
        <w:rPr>
          <w:rFonts w:eastAsia="SimSun" w:hint="eastAsia"/>
          <w:lang w:eastAsia="zh-CN"/>
        </w:rPr>
        <w:t>行</w:t>
      </w:r>
      <w:r w:rsidRPr="006E065E">
        <w:rPr>
          <w:rFonts w:eastAsia="SimSun" w:hint="eastAsia"/>
          <w:lang w:eastAsia="zh-CN"/>
        </w:rPr>
        <w:t>半波水平偶极子组成，其</w:t>
      </w:r>
      <w:r w:rsidR="00317A98" w:rsidRPr="006E065E">
        <w:rPr>
          <w:rFonts w:eastAsia="SimSun" w:hint="eastAsia"/>
          <w:lang w:eastAsia="zh-CN"/>
        </w:rPr>
        <w:t>距离地面</w:t>
      </w:r>
      <w:r w:rsidRPr="006E065E">
        <w:rPr>
          <w:rFonts w:eastAsia="SimSun" w:hint="eastAsia"/>
          <w:lang w:eastAsia="zh-CN"/>
        </w:rPr>
        <w:t>高度通常不超过</w:t>
      </w:r>
      <w:r w:rsidRPr="006E065E">
        <w:rPr>
          <w:rFonts w:eastAsia="SimSun" w:hint="eastAsia"/>
          <w:lang w:eastAsia="zh-CN"/>
        </w:rPr>
        <w:t>0.5</w:t>
      </w:r>
      <w:r w:rsidRPr="006E065E">
        <w:rPr>
          <w:rFonts w:eastAsia="SimSun" w:hint="eastAsia"/>
          <w:lang w:eastAsia="zh-CN"/>
        </w:rPr>
        <w:t>个波长。</w:t>
      </w:r>
    </w:p>
    <w:p w14:paraId="299A4665" w14:textId="38AA5869" w:rsidR="00654F7E" w:rsidRPr="006E065E" w:rsidRDefault="00654F7E" w:rsidP="00654F7E">
      <w:pPr>
        <w:ind w:firstLineChars="200" w:firstLine="480"/>
        <w:rPr>
          <w:rFonts w:eastAsia="SimSun"/>
          <w:lang w:eastAsia="zh-CN"/>
        </w:rPr>
      </w:pPr>
      <w:r w:rsidRPr="006E065E">
        <w:rPr>
          <w:rFonts w:eastAsia="SimSun" w:hint="eastAsia"/>
          <w:lang w:eastAsia="zh-CN"/>
        </w:rPr>
        <w:t>z-y</w:t>
      </w:r>
      <w:r w:rsidRPr="006E065E">
        <w:rPr>
          <w:rFonts w:eastAsia="SimSun" w:hint="eastAsia"/>
          <w:lang w:eastAsia="zh-CN"/>
        </w:rPr>
        <w:t>平面中</w:t>
      </w:r>
      <w:r w:rsidR="00317A98" w:rsidRPr="006E065E">
        <w:rPr>
          <w:rFonts w:eastAsia="SimSun" w:hint="eastAsia"/>
          <w:lang w:eastAsia="zh-CN"/>
        </w:rPr>
        <w:t>主波束的</w:t>
      </w:r>
      <w:r w:rsidRPr="006E065E">
        <w:rPr>
          <w:rFonts w:eastAsia="SimSun" w:hint="eastAsia"/>
          <w:lang w:eastAsia="zh-CN"/>
        </w:rPr>
        <w:t>回转可以通过改变同一行（沿</w:t>
      </w:r>
      <w:r w:rsidRPr="006E065E">
        <w:rPr>
          <w:rFonts w:eastAsia="SimSun" w:hint="eastAsia"/>
          <w:lang w:eastAsia="zh-CN"/>
        </w:rPr>
        <w:t>y</w:t>
      </w:r>
      <w:r w:rsidRPr="006E065E">
        <w:rPr>
          <w:rFonts w:eastAsia="SimSun" w:hint="eastAsia"/>
          <w:lang w:eastAsia="zh-CN"/>
        </w:rPr>
        <w:t>轴）</w:t>
      </w:r>
      <w:r w:rsidR="00317A98" w:rsidRPr="006E065E">
        <w:rPr>
          <w:rFonts w:eastAsia="SimSun" w:hint="eastAsia"/>
          <w:lang w:eastAsia="zh-CN"/>
        </w:rPr>
        <w:t>单元</w:t>
      </w:r>
      <w:r w:rsidRPr="006E065E">
        <w:rPr>
          <w:rFonts w:eastAsia="SimSun" w:hint="eastAsia"/>
          <w:lang w:eastAsia="zh-CN"/>
        </w:rPr>
        <w:t>中馈送电流的相位来实现。</w:t>
      </w:r>
    </w:p>
    <w:p w14:paraId="4DDDF47D" w14:textId="32D902C2" w:rsidR="00654F7E" w:rsidRPr="006E065E" w:rsidRDefault="00317A98" w:rsidP="00654F7E">
      <w:pPr>
        <w:ind w:firstLineChars="200" w:firstLine="480"/>
        <w:rPr>
          <w:lang w:eastAsia="zh-CN"/>
        </w:rPr>
      </w:pPr>
      <w:r w:rsidRPr="006E065E">
        <w:rPr>
          <w:rFonts w:eastAsia="SimSun" w:hint="eastAsia"/>
          <w:lang w:eastAsia="zh-CN"/>
        </w:rPr>
        <w:t>由此产生</w:t>
      </w:r>
      <w:r w:rsidR="00654F7E" w:rsidRPr="006E065E">
        <w:rPr>
          <w:rFonts w:eastAsia="SimSun" w:hint="eastAsia"/>
          <w:lang w:eastAsia="zh-CN"/>
        </w:rPr>
        <w:t>的</w:t>
      </w:r>
      <w:proofErr w:type="gramStart"/>
      <w:r w:rsidRPr="006E065E">
        <w:rPr>
          <w:rFonts w:eastAsia="SimSun" w:hint="eastAsia"/>
          <w:lang w:eastAsia="zh-CN"/>
        </w:rPr>
        <w:t>方向图会在</w:t>
      </w:r>
      <w:proofErr w:type="gramEnd"/>
      <w:r w:rsidR="00654F7E" w:rsidRPr="006E065E">
        <w:rPr>
          <w:rFonts w:eastAsia="SimSun" w:hint="eastAsia"/>
          <w:lang w:eastAsia="zh-CN"/>
        </w:rPr>
        <w:t>z-y</w:t>
      </w:r>
      <w:r w:rsidR="00654F7E" w:rsidRPr="006E065E">
        <w:rPr>
          <w:rFonts w:eastAsia="SimSun" w:hint="eastAsia"/>
          <w:lang w:eastAsia="zh-CN"/>
        </w:rPr>
        <w:t>平面中</w:t>
      </w:r>
      <w:r w:rsidRPr="006E065E">
        <w:rPr>
          <w:rFonts w:eastAsia="SimSun" w:hint="eastAsia"/>
          <w:lang w:eastAsia="zh-CN"/>
        </w:rPr>
        <w:t>显示</w:t>
      </w:r>
      <w:r w:rsidR="00654F7E" w:rsidRPr="006E065E">
        <w:rPr>
          <w:rFonts w:eastAsia="SimSun" w:hint="eastAsia"/>
          <w:lang w:eastAsia="zh-CN"/>
        </w:rPr>
        <w:t>或</w:t>
      </w:r>
      <w:r w:rsidRPr="006E065E">
        <w:rPr>
          <w:rFonts w:eastAsia="SimSun" w:hint="eastAsia"/>
          <w:lang w:eastAsia="zh-CN"/>
        </w:rPr>
        <w:t>明显</w:t>
      </w:r>
      <w:r w:rsidR="00654F7E" w:rsidRPr="006E065E">
        <w:rPr>
          <w:rFonts w:eastAsia="SimSun" w:hint="eastAsia"/>
          <w:lang w:eastAsia="zh-CN"/>
        </w:rPr>
        <w:t>或</w:t>
      </w:r>
      <w:r w:rsidRPr="006E065E">
        <w:rPr>
          <w:rFonts w:eastAsia="SimSun" w:hint="eastAsia"/>
          <w:lang w:eastAsia="zh-CN"/>
        </w:rPr>
        <w:t>轻微</w:t>
      </w:r>
      <w:r w:rsidR="00654F7E" w:rsidRPr="006E065E">
        <w:rPr>
          <w:rFonts w:eastAsia="SimSun" w:hint="eastAsia"/>
          <w:lang w:eastAsia="zh-CN"/>
        </w:rPr>
        <w:t>的主波束倾斜，从而提供</w:t>
      </w:r>
      <w:r w:rsidRPr="006E065E">
        <w:rPr>
          <w:rFonts w:eastAsia="SimSun" w:hint="eastAsia"/>
          <w:lang w:eastAsia="zh-CN"/>
        </w:rPr>
        <w:t>一种</w:t>
      </w:r>
      <w:r w:rsidR="00654F7E" w:rsidRPr="006E065E">
        <w:rPr>
          <w:rFonts w:eastAsia="SimSun" w:hint="eastAsia"/>
          <w:lang w:eastAsia="zh-CN"/>
        </w:rPr>
        <w:t>对特定覆盖</w:t>
      </w:r>
      <w:r w:rsidRPr="006E065E">
        <w:rPr>
          <w:rFonts w:eastAsia="SimSun" w:hint="eastAsia"/>
          <w:lang w:eastAsia="zh-CN"/>
        </w:rPr>
        <w:t>场景</w:t>
      </w:r>
      <w:r w:rsidR="00654F7E" w:rsidRPr="006E065E">
        <w:rPr>
          <w:rFonts w:eastAsia="SimSun" w:hint="eastAsia"/>
          <w:lang w:eastAsia="zh-CN"/>
        </w:rPr>
        <w:t>有用的定向效果。</w:t>
      </w:r>
    </w:p>
    <w:p w14:paraId="2822C79F" w14:textId="4308FF18" w:rsidR="008B5478" w:rsidRPr="006E065E" w:rsidRDefault="008B5478" w:rsidP="00B0184A">
      <w:pPr>
        <w:pStyle w:val="Heading2"/>
        <w:rPr>
          <w:lang w:eastAsia="zh-CN"/>
        </w:rPr>
      </w:pPr>
      <w:bookmarkStart w:id="77" w:name="_Toc232149852"/>
      <w:r w:rsidRPr="006E065E">
        <w:rPr>
          <w:lang w:eastAsia="zh-CN"/>
        </w:rPr>
        <w:t>4.6</w:t>
      </w:r>
      <w:r w:rsidRPr="006E065E">
        <w:rPr>
          <w:lang w:eastAsia="zh-CN"/>
        </w:rPr>
        <w:tab/>
      </w:r>
      <w:r w:rsidR="005E3965" w:rsidRPr="006E065E">
        <w:rPr>
          <w:lang w:eastAsia="zh-CN"/>
        </w:rPr>
        <w:t>水平偶极子全向阵列</w:t>
      </w:r>
      <w:bookmarkEnd w:id="77"/>
    </w:p>
    <w:p w14:paraId="5950E87D" w14:textId="7D628E24" w:rsidR="008B5478" w:rsidRPr="006E065E" w:rsidRDefault="008B5478" w:rsidP="004123AB">
      <w:pPr>
        <w:pStyle w:val="Heading3"/>
        <w:rPr>
          <w:lang w:eastAsia="zh-CN"/>
        </w:rPr>
      </w:pPr>
      <w:r w:rsidRPr="006E065E">
        <w:rPr>
          <w:lang w:eastAsia="zh-CN"/>
        </w:rPr>
        <w:t>4.6.1</w:t>
      </w:r>
      <w:r w:rsidRPr="006E065E">
        <w:rPr>
          <w:lang w:eastAsia="zh-CN"/>
        </w:rPr>
        <w:tab/>
      </w:r>
      <w:r w:rsidR="00095C50" w:rsidRPr="006E065E">
        <w:rPr>
          <w:lang w:eastAsia="zh-CN"/>
        </w:rPr>
        <w:t>一般考虑</w:t>
      </w:r>
    </w:p>
    <w:p w14:paraId="53AA6FDB" w14:textId="5E5BEB25" w:rsidR="00654F7E" w:rsidRPr="006E065E" w:rsidRDefault="00654F7E" w:rsidP="00654F7E">
      <w:pPr>
        <w:ind w:firstLineChars="200" w:firstLine="480"/>
        <w:rPr>
          <w:rFonts w:eastAsia="SimSun"/>
          <w:lang w:eastAsia="zh-CN"/>
        </w:rPr>
      </w:pPr>
      <w:r w:rsidRPr="006E065E">
        <w:rPr>
          <w:rFonts w:eastAsia="SimSun" w:hint="eastAsia"/>
          <w:lang w:eastAsia="zh-CN"/>
        </w:rPr>
        <w:t>高频广播中的非定向短程覆盖通常需要使用全向</w:t>
      </w:r>
      <w:r w:rsidR="00F61623" w:rsidRPr="006E065E">
        <w:rPr>
          <w:rFonts w:eastAsia="SimSun" w:hint="eastAsia"/>
          <w:lang w:eastAsia="zh-CN"/>
        </w:rPr>
        <w:t>天线</w:t>
      </w:r>
      <w:r w:rsidRPr="006E065E">
        <w:rPr>
          <w:rFonts w:eastAsia="SimSun" w:hint="eastAsia"/>
          <w:lang w:eastAsia="zh-CN"/>
        </w:rPr>
        <w:t>或</w:t>
      </w:r>
      <w:r w:rsidR="00F61623" w:rsidRPr="006E065E">
        <w:rPr>
          <w:rFonts w:eastAsia="SimSun" w:hint="eastAsia"/>
          <w:lang w:eastAsia="zh-CN"/>
        </w:rPr>
        <w:t>接近</w:t>
      </w:r>
      <w:r w:rsidRPr="006E065E">
        <w:rPr>
          <w:rFonts w:eastAsia="SimSun" w:hint="eastAsia"/>
          <w:lang w:eastAsia="zh-CN"/>
        </w:rPr>
        <w:t>全向</w:t>
      </w:r>
      <w:r w:rsidR="00F61623" w:rsidRPr="006E065E">
        <w:rPr>
          <w:rFonts w:eastAsia="SimSun" w:hint="eastAsia"/>
          <w:lang w:eastAsia="zh-CN"/>
        </w:rPr>
        <w:t>的</w:t>
      </w:r>
      <w:r w:rsidRPr="006E065E">
        <w:rPr>
          <w:rFonts w:eastAsia="SimSun" w:hint="eastAsia"/>
          <w:lang w:eastAsia="zh-CN"/>
        </w:rPr>
        <w:t>天线。</w:t>
      </w:r>
    </w:p>
    <w:p w14:paraId="58D2F3A6" w14:textId="7AEEA385" w:rsidR="00654F7E" w:rsidRPr="004F33DE" w:rsidRDefault="00654F7E" w:rsidP="00654F7E">
      <w:pPr>
        <w:ind w:firstLineChars="200" w:firstLine="480"/>
        <w:rPr>
          <w:rFonts w:eastAsia="SimSun"/>
          <w:lang w:eastAsia="zh-CN"/>
        </w:rPr>
      </w:pPr>
      <w:r w:rsidRPr="004F33DE">
        <w:rPr>
          <w:rFonts w:eastAsia="SimSun" w:hint="eastAsia"/>
          <w:lang w:eastAsia="zh-CN"/>
        </w:rPr>
        <w:t>垂直单极子（见第</w:t>
      </w:r>
      <w:r w:rsidRPr="004F33DE">
        <w:rPr>
          <w:rFonts w:eastAsia="SimSun" w:hint="eastAsia"/>
          <w:lang w:eastAsia="zh-CN"/>
        </w:rPr>
        <w:t>7</w:t>
      </w:r>
      <w:r w:rsidRPr="004F33DE">
        <w:rPr>
          <w:rFonts w:eastAsia="SimSun" w:hint="eastAsia"/>
          <w:lang w:eastAsia="zh-CN"/>
        </w:rPr>
        <w:t>节）提供全向</w:t>
      </w:r>
      <w:r w:rsidR="005029AE" w:rsidRPr="004F33DE">
        <w:rPr>
          <w:rFonts w:eastAsia="SimSun" w:hint="eastAsia"/>
          <w:lang w:eastAsia="zh-CN"/>
        </w:rPr>
        <w:t>方向图</w:t>
      </w:r>
      <w:r w:rsidRPr="004F33DE">
        <w:rPr>
          <w:rFonts w:eastAsia="SimSun" w:hint="eastAsia"/>
          <w:lang w:eastAsia="zh-CN"/>
        </w:rPr>
        <w:t>，但有一些固有的限制。象限</w:t>
      </w:r>
      <w:r w:rsidR="00F61623" w:rsidRPr="004F33DE">
        <w:rPr>
          <w:rFonts w:eastAsia="SimSun" w:hint="eastAsia"/>
          <w:lang w:eastAsia="zh-CN"/>
        </w:rPr>
        <w:t>天线</w:t>
      </w:r>
      <w:r w:rsidRPr="004F33DE">
        <w:rPr>
          <w:rFonts w:eastAsia="SimSun" w:hint="eastAsia"/>
          <w:lang w:eastAsia="zh-CN"/>
        </w:rPr>
        <w:t>和交叉偶极</w:t>
      </w:r>
      <w:r w:rsidR="00F61623" w:rsidRPr="004F33DE">
        <w:rPr>
          <w:rFonts w:eastAsia="SimSun" w:hint="eastAsia"/>
          <w:lang w:eastAsia="zh-CN"/>
        </w:rPr>
        <w:t>子</w:t>
      </w:r>
      <w:r w:rsidRPr="004F33DE">
        <w:rPr>
          <w:rFonts w:eastAsia="SimSun" w:hint="eastAsia"/>
          <w:lang w:eastAsia="zh-CN"/>
        </w:rPr>
        <w:t>天线可以实现接近全向的</w:t>
      </w:r>
      <w:r w:rsidR="004F33DE" w:rsidRPr="004F33DE">
        <w:rPr>
          <w:rFonts w:eastAsia="SimSun" w:hint="eastAsia"/>
          <w:lang w:eastAsia="zh-CN"/>
        </w:rPr>
        <w:t>方位角方向图</w:t>
      </w:r>
      <w:r w:rsidRPr="004F33DE">
        <w:rPr>
          <w:rFonts w:eastAsia="SimSun" w:hint="eastAsia"/>
          <w:lang w:eastAsia="zh-CN"/>
        </w:rPr>
        <w:t>和更好的灵活性。它们由水平偶极子的简单排列组成，</w:t>
      </w:r>
      <w:r w:rsidR="00F61623" w:rsidRPr="004F33DE">
        <w:rPr>
          <w:rFonts w:eastAsia="SimSun" w:hint="eastAsia"/>
          <w:lang w:eastAsia="zh-CN"/>
        </w:rPr>
        <w:t>水平</w:t>
      </w:r>
      <w:r w:rsidRPr="004F33DE">
        <w:rPr>
          <w:rFonts w:eastAsia="SimSun" w:hint="eastAsia"/>
          <w:lang w:eastAsia="zh-CN"/>
        </w:rPr>
        <w:t>偶极子</w:t>
      </w:r>
      <w:r w:rsidR="00F61623" w:rsidRPr="004F33DE">
        <w:rPr>
          <w:rFonts w:eastAsia="SimSun" w:hint="eastAsia"/>
          <w:lang w:eastAsia="zh-CN"/>
        </w:rPr>
        <w:t>距离</w:t>
      </w:r>
      <w:r w:rsidRPr="004F33DE">
        <w:rPr>
          <w:rFonts w:eastAsia="SimSun" w:hint="eastAsia"/>
          <w:lang w:eastAsia="zh-CN"/>
        </w:rPr>
        <w:t>地面的高度决定产生最大辐射的仰角。</w:t>
      </w:r>
    </w:p>
    <w:p w14:paraId="715C8F9B" w14:textId="265D3C50" w:rsidR="00654F7E" w:rsidRPr="006E065E" w:rsidRDefault="00654F7E" w:rsidP="00654F7E">
      <w:pPr>
        <w:ind w:firstLineChars="200" w:firstLine="480"/>
        <w:rPr>
          <w:lang w:eastAsia="zh-CN"/>
        </w:rPr>
      </w:pPr>
      <w:r w:rsidRPr="004F33DE">
        <w:rPr>
          <w:rFonts w:eastAsia="SimSun" w:hint="eastAsia"/>
          <w:lang w:eastAsia="zh-CN"/>
        </w:rPr>
        <w:t>这种类型的天线通常用在高频频谱的较低部分，</w:t>
      </w:r>
      <w:r w:rsidR="004F33DE" w:rsidRPr="004F33DE">
        <w:rPr>
          <w:rFonts w:eastAsia="SimSun" w:hint="eastAsia"/>
          <w:lang w:eastAsia="zh-CN"/>
        </w:rPr>
        <w:t>在该部分中</w:t>
      </w:r>
      <w:r w:rsidRPr="004F33DE">
        <w:rPr>
          <w:rFonts w:eastAsia="SimSun" w:hint="eastAsia"/>
          <w:lang w:eastAsia="zh-CN"/>
        </w:rPr>
        <w:t>通常进行短程广播。通过</w:t>
      </w:r>
      <w:r w:rsidR="004F33DE" w:rsidRPr="004F33DE">
        <w:rPr>
          <w:rFonts w:eastAsia="SimSun" w:hint="eastAsia"/>
          <w:lang w:eastAsia="zh-CN"/>
        </w:rPr>
        <w:t>精心</w:t>
      </w:r>
      <w:r w:rsidRPr="004F33DE">
        <w:rPr>
          <w:rFonts w:eastAsia="SimSun" w:hint="eastAsia"/>
          <w:lang w:eastAsia="zh-CN"/>
        </w:rPr>
        <w:t>设计辐射</w:t>
      </w:r>
      <w:r w:rsidR="00F61623" w:rsidRPr="004F33DE">
        <w:rPr>
          <w:rFonts w:eastAsia="SimSun" w:hint="eastAsia"/>
          <w:lang w:eastAsia="zh-CN"/>
        </w:rPr>
        <w:t>单元</w:t>
      </w:r>
      <w:r w:rsidRPr="004F33DE">
        <w:rPr>
          <w:rFonts w:eastAsia="SimSun" w:hint="eastAsia"/>
          <w:lang w:eastAsia="zh-CN"/>
        </w:rPr>
        <w:t>，有可能实现可以</w:t>
      </w:r>
      <w:r w:rsidR="00F61623" w:rsidRPr="004F33DE">
        <w:rPr>
          <w:rFonts w:eastAsia="SimSun" w:hint="eastAsia"/>
          <w:lang w:eastAsia="zh-CN"/>
        </w:rPr>
        <w:t>工作于</w:t>
      </w:r>
      <w:r w:rsidRPr="004F33DE">
        <w:rPr>
          <w:rFonts w:eastAsia="SimSun" w:hint="eastAsia"/>
          <w:lang w:eastAsia="zh-CN"/>
        </w:rPr>
        <w:t>两个（甚至三个）相邻</w:t>
      </w:r>
      <w:r w:rsidR="00F61623" w:rsidRPr="004F33DE">
        <w:rPr>
          <w:rFonts w:eastAsia="SimSun" w:hint="eastAsia"/>
          <w:lang w:eastAsia="zh-CN"/>
        </w:rPr>
        <w:t>频段</w:t>
      </w:r>
      <w:r w:rsidRPr="004F33DE">
        <w:rPr>
          <w:rFonts w:eastAsia="SimSun" w:hint="eastAsia"/>
          <w:lang w:eastAsia="zh-CN"/>
        </w:rPr>
        <w:t>上的天线。然而，最终的</w:t>
      </w:r>
      <w:r w:rsidR="00F61623" w:rsidRPr="004F33DE">
        <w:rPr>
          <w:rFonts w:eastAsia="SimSun" w:hint="eastAsia"/>
          <w:lang w:eastAsia="zh-CN"/>
        </w:rPr>
        <w:t>方向图</w:t>
      </w:r>
      <w:r w:rsidRPr="004F33DE">
        <w:rPr>
          <w:rFonts w:eastAsia="SimSun" w:hint="eastAsia"/>
          <w:lang w:eastAsia="zh-CN"/>
        </w:rPr>
        <w:t>形状显示</w:t>
      </w:r>
      <w:r w:rsidR="00F61623" w:rsidRPr="004F33DE">
        <w:rPr>
          <w:rFonts w:eastAsia="SimSun" w:hint="eastAsia"/>
          <w:lang w:eastAsia="zh-CN"/>
        </w:rPr>
        <w:t>与</w:t>
      </w:r>
      <w:r w:rsidRPr="004F33DE">
        <w:rPr>
          <w:rFonts w:eastAsia="SimSun" w:hint="eastAsia"/>
          <w:lang w:eastAsia="zh-CN"/>
        </w:rPr>
        <w:t>频率</w:t>
      </w:r>
      <w:proofErr w:type="gramStart"/>
      <w:r w:rsidRPr="004F33DE">
        <w:rPr>
          <w:rFonts w:eastAsia="SimSun" w:hint="eastAsia"/>
          <w:lang w:eastAsia="zh-CN"/>
        </w:rPr>
        <w:t>比显著</w:t>
      </w:r>
      <w:proofErr w:type="gramEnd"/>
      <w:r w:rsidR="00F61623" w:rsidRPr="004F33DE">
        <w:rPr>
          <w:rFonts w:eastAsia="SimSun" w:hint="eastAsia"/>
          <w:lang w:eastAsia="zh-CN"/>
        </w:rPr>
        <w:t>相关</w:t>
      </w:r>
      <w:r w:rsidRPr="004F33DE">
        <w:rPr>
          <w:rFonts w:eastAsia="SimSun" w:hint="eastAsia"/>
          <w:lang w:eastAsia="zh-CN"/>
        </w:rPr>
        <w:t>。</w:t>
      </w:r>
    </w:p>
    <w:p w14:paraId="5EA05A17" w14:textId="098017DA" w:rsidR="008B5478" w:rsidRPr="006E065E" w:rsidRDefault="008B5478" w:rsidP="004123AB">
      <w:pPr>
        <w:pStyle w:val="Heading3"/>
        <w:rPr>
          <w:lang w:eastAsia="zh-CN"/>
        </w:rPr>
      </w:pPr>
      <w:r w:rsidRPr="006E065E">
        <w:rPr>
          <w:lang w:eastAsia="zh-CN"/>
        </w:rPr>
        <w:t>4.6.2</w:t>
      </w:r>
      <w:r w:rsidRPr="006E065E">
        <w:rPr>
          <w:lang w:eastAsia="zh-CN"/>
        </w:rPr>
        <w:tab/>
      </w:r>
      <w:r w:rsidR="00E27404" w:rsidRPr="006E065E">
        <w:rPr>
          <w:lang w:eastAsia="zh-CN"/>
        </w:rPr>
        <w:t>象限天线</w:t>
      </w:r>
    </w:p>
    <w:p w14:paraId="164477F5" w14:textId="060F3BA8" w:rsidR="00654F7E" w:rsidRPr="006E065E" w:rsidRDefault="00654F7E" w:rsidP="00654F7E">
      <w:pPr>
        <w:ind w:firstLineChars="200" w:firstLine="480"/>
        <w:rPr>
          <w:rFonts w:eastAsia="SimSun"/>
          <w:lang w:eastAsia="zh-CN"/>
        </w:rPr>
      </w:pPr>
      <w:r w:rsidRPr="006E065E">
        <w:rPr>
          <w:rFonts w:eastAsia="SimSun" w:hint="eastAsia"/>
          <w:lang w:eastAsia="zh-CN"/>
        </w:rPr>
        <w:t>象限天线的最简单形式是由两个</w:t>
      </w:r>
      <w:r w:rsidR="00DE3493" w:rsidRPr="006E065E">
        <w:rPr>
          <w:rFonts w:eastAsia="SimSun" w:hint="eastAsia"/>
          <w:lang w:eastAsia="zh-CN"/>
        </w:rPr>
        <w:t>末端馈电</w:t>
      </w:r>
      <w:r w:rsidRPr="006E065E">
        <w:rPr>
          <w:rFonts w:eastAsia="SimSun" w:hint="eastAsia"/>
          <w:lang w:eastAsia="zh-CN"/>
        </w:rPr>
        <w:t>半波偶极子以直角排列而成，如图</w:t>
      </w:r>
      <w:r w:rsidRPr="006E065E">
        <w:rPr>
          <w:rFonts w:eastAsia="SimSun" w:hint="eastAsia"/>
          <w:lang w:eastAsia="zh-CN"/>
        </w:rPr>
        <w:t>13</w:t>
      </w:r>
      <w:r w:rsidRPr="006E065E">
        <w:rPr>
          <w:rFonts w:eastAsia="SimSun" w:hint="eastAsia"/>
          <w:lang w:eastAsia="zh-CN"/>
        </w:rPr>
        <w:t>所示。图</w:t>
      </w:r>
      <w:r w:rsidRPr="006E065E">
        <w:rPr>
          <w:rFonts w:eastAsia="SimSun" w:hint="eastAsia"/>
          <w:lang w:eastAsia="zh-CN"/>
        </w:rPr>
        <w:t>14</w:t>
      </w:r>
      <w:r w:rsidRPr="006E065E">
        <w:rPr>
          <w:rFonts w:eastAsia="SimSun" w:hint="eastAsia"/>
          <w:lang w:eastAsia="zh-CN"/>
        </w:rPr>
        <w:t>示意性地</w:t>
      </w:r>
      <w:r w:rsidR="00DE3493" w:rsidRPr="006E065E">
        <w:rPr>
          <w:rFonts w:eastAsia="SimSun" w:hint="eastAsia"/>
          <w:lang w:eastAsia="zh-CN"/>
        </w:rPr>
        <w:t>显示</w:t>
      </w:r>
      <w:r w:rsidRPr="006E065E">
        <w:rPr>
          <w:rFonts w:eastAsia="SimSun" w:hint="eastAsia"/>
          <w:lang w:eastAsia="zh-CN"/>
        </w:rPr>
        <w:t>了实际中有时会遇到的另一种形式的象限天线。它由四个放置成正方形的</w:t>
      </w:r>
      <w:r w:rsidR="00DE3493" w:rsidRPr="006E065E">
        <w:rPr>
          <w:rFonts w:eastAsia="SimSun" w:hint="eastAsia"/>
          <w:lang w:eastAsia="zh-CN"/>
        </w:rPr>
        <w:t>单元</w:t>
      </w:r>
      <w:r w:rsidRPr="006E065E">
        <w:rPr>
          <w:rFonts w:eastAsia="SimSun" w:hint="eastAsia"/>
          <w:lang w:eastAsia="zh-CN"/>
        </w:rPr>
        <w:t>组成，在相对的角上馈电。</w:t>
      </w:r>
    </w:p>
    <w:p w14:paraId="5A86E98F" w14:textId="30CDE7C3" w:rsidR="00654F7E" w:rsidRPr="006E065E" w:rsidRDefault="00DE3493" w:rsidP="00654F7E">
      <w:pPr>
        <w:ind w:firstLineChars="200" w:firstLine="480"/>
        <w:rPr>
          <w:rFonts w:eastAsia="SimSun"/>
          <w:lang w:eastAsia="zh-CN"/>
        </w:rPr>
      </w:pPr>
      <w:r w:rsidRPr="006E065E">
        <w:rPr>
          <w:rFonts w:eastAsia="SimSun" w:hint="eastAsia"/>
          <w:lang w:eastAsia="zh-CN"/>
        </w:rPr>
        <w:t>也可堆叠</w:t>
      </w:r>
      <w:r w:rsidR="00654F7E" w:rsidRPr="006E065E">
        <w:rPr>
          <w:rFonts w:eastAsia="SimSun" w:hint="eastAsia"/>
          <w:lang w:eastAsia="zh-CN"/>
        </w:rPr>
        <w:t>象限天线</w:t>
      </w:r>
      <w:r w:rsidRPr="006E065E">
        <w:rPr>
          <w:rFonts w:eastAsia="SimSun" w:hint="eastAsia"/>
          <w:lang w:eastAsia="zh-CN"/>
        </w:rPr>
        <w:t>，</w:t>
      </w:r>
      <w:r w:rsidR="00654F7E" w:rsidRPr="006E065E">
        <w:rPr>
          <w:rFonts w:eastAsia="SimSun" w:hint="eastAsia"/>
          <w:lang w:eastAsia="zh-CN"/>
        </w:rPr>
        <w:t>以实现更具方向性的垂直辐射</w:t>
      </w:r>
      <w:r w:rsidRPr="006E065E">
        <w:rPr>
          <w:rFonts w:eastAsia="SimSun" w:hint="eastAsia"/>
          <w:lang w:eastAsia="zh-CN"/>
        </w:rPr>
        <w:t>方向图</w:t>
      </w:r>
      <w:r w:rsidR="00654F7E" w:rsidRPr="006E065E">
        <w:rPr>
          <w:rFonts w:eastAsia="SimSun" w:hint="eastAsia"/>
          <w:lang w:eastAsia="zh-CN"/>
        </w:rPr>
        <w:t>和更高的方向性增益。</w:t>
      </w:r>
    </w:p>
    <w:p w14:paraId="3D9E9084" w14:textId="518D8C0C" w:rsidR="00654F7E" w:rsidRPr="006E065E" w:rsidRDefault="00654F7E" w:rsidP="00654F7E">
      <w:pPr>
        <w:ind w:firstLineChars="200" w:firstLine="480"/>
        <w:rPr>
          <w:rFonts w:eastAsia="SimSun"/>
          <w:lang w:eastAsia="zh-CN"/>
        </w:rPr>
      </w:pPr>
      <w:r w:rsidRPr="006E065E">
        <w:rPr>
          <w:rFonts w:eastAsia="SimSun" w:hint="eastAsia"/>
          <w:lang w:eastAsia="zh-CN"/>
        </w:rPr>
        <w:lastRenderedPageBreak/>
        <w:t>为简单起见，当计算象限天线的方向图（见第</w:t>
      </w:r>
      <w:r w:rsidRPr="006E065E">
        <w:rPr>
          <w:rFonts w:eastAsia="SimSun" w:hint="eastAsia"/>
          <w:lang w:eastAsia="zh-CN"/>
        </w:rPr>
        <w:t>4.7.5.1</w:t>
      </w:r>
      <w:r w:rsidRPr="006E065E">
        <w:rPr>
          <w:rFonts w:eastAsia="SimSun" w:hint="eastAsia"/>
          <w:lang w:eastAsia="zh-CN"/>
        </w:rPr>
        <w:t>节）时，只考虑图</w:t>
      </w:r>
      <w:r w:rsidRPr="006E065E">
        <w:rPr>
          <w:rFonts w:eastAsia="SimSun" w:hint="eastAsia"/>
          <w:lang w:eastAsia="zh-CN"/>
        </w:rPr>
        <w:t>13</w:t>
      </w:r>
      <w:r w:rsidRPr="006E065E">
        <w:rPr>
          <w:rFonts w:eastAsia="SimSun" w:hint="eastAsia"/>
          <w:lang w:eastAsia="zh-CN"/>
        </w:rPr>
        <w:t>所示的简单天线的情况。</w:t>
      </w:r>
    </w:p>
    <w:p w14:paraId="093E0EBF" w14:textId="52F47B53" w:rsidR="008B5478" w:rsidRPr="006E065E" w:rsidRDefault="008B5478" w:rsidP="004123AB">
      <w:pPr>
        <w:pStyle w:val="Heading3"/>
        <w:rPr>
          <w:lang w:eastAsia="zh-CN"/>
        </w:rPr>
      </w:pPr>
      <w:r w:rsidRPr="006E065E">
        <w:rPr>
          <w:lang w:eastAsia="zh-CN"/>
        </w:rPr>
        <w:t>4.6.3</w:t>
      </w:r>
      <w:r w:rsidRPr="006E065E">
        <w:rPr>
          <w:lang w:eastAsia="zh-CN"/>
        </w:rPr>
        <w:tab/>
      </w:r>
      <w:r w:rsidR="00E27404" w:rsidRPr="006E065E">
        <w:rPr>
          <w:lang w:eastAsia="zh-CN"/>
        </w:rPr>
        <w:t>交叉偶极</w:t>
      </w:r>
      <w:r w:rsidR="00E27404" w:rsidRPr="006E065E">
        <w:rPr>
          <w:rFonts w:hint="eastAsia"/>
          <w:lang w:eastAsia="zh-CN"/>
        </w:rPr>
        <w:t>子</w:t>
      </w:r>
      <w:r w:rsidR="00E27404" w:rsidRPr="006E065E">
        <w:rPr>
          <w:lang w:eastAsia="zh-CN"/>
        </w:rPr>
        <w:t>天线</w:t>
      </w:r>
    </w:p>
    <w:p w14:paraId="2856CFEB" w14:textId="451FA556" w:rsidR="00654F7E" w:rsidRPr="006E065E" w:rsidRDefault="00654F7E" w:rsidP="00FE0A0C">
      <w:pPr>
        <w:ind w:firstLineChars="200" w:firstLine="480"/>
        <w:rPr>
          <w:lang w:eastAsia="zh-CN"/>
        </w:rPr>
      </w:pPr>
      <w:r w:rsidRPr="006E065E">
        <w:rPr>
          <w:lang w:eastAsia="zh-CN"/>
        </w:rPr>
        <w:t>交叉偶极子天线由两个中心馈电的半波偶极子组成，它们以直角交叉放置。如图</w:t>
      </w:r>
      <w:r w:rsidRPr="006E065E">
        <w:rPr>
          <w:lang w:eastAsia="zh-CN"/>
        </w:rPr>
        <w:t>15</w:t>
      </w:r>
      <w:r w:rsidRPr="006E065E">
        <w:rPr>
          <w:lang w:eastAsia="zh-CN"/>
        </w:rPr>
        <w:t>所示，交点与辐射</w:t>
      </w:r>
      <w:r w:rsidR="006B3F54" w:rsidRPr="006E065E">
        <w:rPr>
          <w:rFonts w:hint="eastAsia"/>
          <w:lang w:eastAsia="zh-CN"/>
        </w:rPr>
        <w:t>单元</w:t>
      </w:r>
      <w:r w:rsidRPr="006E065E">
        <w:rPr>
          <w:lang w:eastAsia="zh-CN"/>
        </w:rPr>
        <w:t>馈电点重合。</w:t>
      </w:r>
    </w:p>
    <w:p w14:paraId="2023AFAF" w14:textId="584BA2C4" w:rsidR="008B5478" w:rsidRPr="006E065E" w:rsidRDefault="008B5478" w:rsidP="00B0184A">
      <w:pPr>
        <w:pStyle w:val="Heading2"/>
        <w:rPr>
          <w:lang w:eastAsia="zh-CN"/>
        </w:rPr>
      </w:pPr>
      <w:bookmarkStart w:id="78" w:name="_Toc232149853"/>
      <w:r w:rsidRPr="006E065E">
        <w:rPr>
          <w:lang w:eastAsia="zh-CN"/>
        </w:rPr>
        <w:t>4.7</w:t>
      </w:r>
      <w:r w:rsidRPr="006E065E">
        <w:rPr>
          <w:lang w:eastAsia="zh-CN"/>
        </w:rPr>
        <w:tab/>
      </w:r>
      <w:r w:rsidR="00E27404" w:rsidRPr="006E065E">
        <w:rPr>
          <w:rFonts w:hint="eastAsia"/>
          <w:lang w:eastAsia="zh-CN"/>
        </w:rPr>
        <w:t>计算</w:t>
      </w:r>
      <w:r w:rsidR="00E27404" w:rsidRPr="006E065E">
        <w:rPr>
          <w:lang w:eastAsia="zh-CN"/>
        </w:rPr>
        <w:t>水平偶极子阵列</w:t>
      </w:r>
      <w:r w:rsidR="00E27404" w:rsidRPr="006E065E">
        <w:rPr>
          <w:rFonts w:hint="eastAsia"/>
          <w:lang w:eastAsia="zh-CN"/>
        </w:rPr>
        <w:t>的</w:t>
      </w:r>
      <w:r w:rsidR="00E27404" w:rsidRPr="006E065E">
        <w:rPr>
          <w:lang w:eastAsia="zh-CN"/>
        </w:rPr>
        <w:t>方向图</w:t>
      </w:r>
      <w:bookmarkEnd w:id="78"/>
    </w:p>
    <w:p w14:paraId="14178466" w14:textId="1E2CEB54" w:rsidR="008B5478" w:rsidRPr="006E065E" w:rsidRDefault="008B5478" w:rsidP="00B0184A">
      <w:pPr>
        <w:pStyle w:val="Heading3"/>
        <w:rPr>
          <w:lang w:eastAsia="zh-CN"/>
        </w:rPr>
      </w:pPr>
      <w:r w:rsidRPr="006E065E">
        <w:rPr>
          <w:lang w:eastAsia="zh-CN"/>
        </w:rPr>
        <w:t>4.7.1</w:t>
      </w:r>
      <w:r w:rsidRPr="006E065E">
        <w:rPr>
          <w:lang w:eastAsia="zh-CN"/>
        </w:rPr>
        <w:tab/>
      </w:r>
      <w:r w:rsidR="00095C50" w:rsidRPr="006E065E">
        <w:rPr>
          <w:lang w:eastAsia="zh-CN"/>
        </w:rPr>
        <w:t>一般考虑</w:t>
      </w:r>
    </w:p>
    <w:p w14:paraId="4233EC61" w14:textId="3891BF66" w:rsidR="00E101D0" w:rsidRPr="006E065E" w:rsidRDefault="00E101D0" w:rsidP="00E101D0">
      <w:pPr>
        <w:ind w:firstLineChars="200" w:firstLine="480"/>
        <w:rPr>
          <w:lang w:eastAsia="zh-CN"/>
        </w:rPr>
      </w:pPr>
      <w:bookmarkStart w:id="79" w:name="OLE_LINK142"/>
      <w:r w:rsidRPr="006E065E">
        <w:rPr>
          <w:rFonts w:hint="eastAsia"/>
          <w:lang w:eastAsia="zh-CN"/>
        </w:rPr>
        <w:t>在</w:t>
      </w:r>
      <w:r w:rsidR="007A67BA" w:rsidRPr="006E065E">
        <w:rPr>
          <w:rFonts w:hint="eastAsia"/>
          <w:lang w:eastAsia="zh-CN"/>
        </w:rPr>
        <w:t>下一</w:t>
      </w:r>
      <w:r w:rsidRPr="006E065E">
        <w:rPr>
          <w:rFonts w:hint="eastAsia"/>
          <w:lang w:eastAsia="zh-CN"/>
        </w:rPr>
        <w:t>节中，描述了</w:t>
      </w:r>
      <w:bookmarkEnd w:id="79"/>
      <w:r w:rsidRPr="006E065E">
        <w:rPr>
          <w:rFonts w:hint="eastAsia"/>
          <w:lang w:eastAsia="zh-CN"/>
        </w:rPr>
        <w:t>用于导出各种水平偶极子阵列的相关辐射方向图的计算过程，该计算过程已经在计算机程序中实现。</w:t>
      </w:r>
    </w:p>
    <w:p w14:paraId="5E3D28A0" w14:textId="6B83D5EB" w:rsidR="00E101D0" w:rsidRPr="006E065E" w:rsidRDefault="00E101D0" w:rsidP="00E101D0">
      <w:pPr>
        <w:ind w:firstLineChars="200" w:firstLine="480"/>
        <w:rPr>
          <w:lang w:eastAsia="zh-CN"/>
        </w:rPr>
      </w:pPr>
      <w:r w:rsidRPr="006E065E">
        <w:rPr>
          <w:rFonts w:hint="eastAsia"/>
          <w:lang w:eastAsia="zh-CN"/>
        </w:rPr>
        <w:t>对于以下情况，将在图</w:t>
      </w:r>
      <w:r w:rsidRPr="006E065E">
        <w:rPr>
          <w:rFonts w:hint="eastAsia"/>
          <w:lang w:eastAsia="zh-CN"/>
        </w:rPr>
        <w:t>1</w:t>
      </w:r>
      <w:bookmarkStart w:id="80" w:name="OLE_LINK144"/>
      <w:r w:rsidRPr="006E065E">
        <w:rPr>
          <w:rFonts w:hint="eastAsia"/>
          <w:lang w:eastAsia="zh-CN"/>
        </w:rPr>
        <w:t>的坐标系中考虑</w:t>
      </w:r>
      <w:bookmarkEnd w:id="80"/>
      <w:r w:rsidRPr="006E065E">
        <w:rPr>
          <w:rFonts w:hint="eastAsia"/>
          <w:lang w:eastAsia="zh-CN"/>
        </w:rPr>
        <w:t>高频偶极子阵列：</w:t>
      </w:r>
    </w:p>
    <w:p w14:paraId="7D832BC5" w14:textId="74556A24" w:rsidR="00E101D0" w:rsidRPr="006E065E" w:rsidRDefault="00E101D0" w:rsidP="00E101D0">
      <w:pPr>
        <w:pStyle w:val="enumlev1"/>
        <w:rPr>
          <w:lang w:eastAsia="zh-CN"/>
        </w:rPr>
      </w:pPr>
      <w:r w:rsidRPr="006E065E">
        <w:rPr>
          <w:lang w:eastAsia="zh-CN"/>
        </w:rPr>
        <w:t>–</w:t>
      </w:r>
      <w:r w:rsidRPr="006E065E">
        <w:rPr>
          <w:lang w:eastAsia="zh-CN"/>
        </w:rPr>
        <w:tab/>
      </w:r>
      <w:r w:rsidRPr="006E065E">
        <w:rPr>
          <w:rFonts w:hint="eastAsia"/>
          <w:lang w:eastAsia="zh-CN"/>
        </w:rPr>
        <w:t>非周期性屏、中心馈电、半波偶极子幛形阵列（图</w:t>
      </w:r>
      <w:r w:rsidRPr="006E065E">
        <w:rPr>
          <w:rFonts w:hint="eastAsia"/>
          <w:lang w:eastAsia="zh-CN"/>
        </w:rPr>
        <w:t>16</w:t>
      </w:r>
      <w:r w:rsidRPr="006E065E">
        <w:rPr>
          <w:rFonts w:hint="eastAsia"/>
          <w:lang w:eastAsia="zh-CN"/>
        </w:rPr>
        <w:t>）；</w:t>
      </w:r>
    </w:p>
    <w:p w14:paraId="2C3329CA" w14:textId="00D4DCBE" w:rsidR="00E101D0" w:rsidRPr="006E065E" w:rsidRDefault="00E101D0" w:rsidP="00E101D0">
      <w:pPr>
        <w:pStyle w:val="enumlev1"/>
        <w:rPr>
          <w:lang w:eastAsia="zh-CN"/>
        </w:rPr>
      </w:pPr>
      <w:r w:rsidRPr="006E065E">
        <w:rPr>
          <w:lang w:eastAsia="zh-CN"/>
        </w:rPr>
        <w:t>–</w:t>
      </w:r>
      <w:r w:rsidRPr="006E065E">
        <w:rPr>
          <w:lang w:eastAsia="zh-CN"/>
        </w:rPr>
        <w:tab/>
      </w:r>
      <w:r w:rsidRPr="006E065E">
        <w:rPr>
          <w:rFonts w:hint="eastAsia"/>
          <w:lang w:eastAsia="zh-CN"/>
        </w:rPr>
        <w:t>调谐反射器、中心馈电、半波偶极子幛形阵列（图</w:t>
      </w:r>
      <w:r w:rsidRPr="006E065E">
        <w:rPr>
          <w:rFonts w:hint="eastAsia"/>
          <w:lang w:eastAsia="zh-CN"/>
        </w:rPr>
        <w:t>17</w:t>
      </w:r>
      <w:r w:rsidRPr="006E065E">
        <w:rPr>
          <w:rFonts w:hint="eastAsia"/>
          <w:lang w:eastAsia="zh-CN"/>
        </w:rPr>
        <w:t>）；</w:t>
      </w:r>
    </w:p>
    <w:p w14:paraId="41D702B9" w14:textId="1D427D4E" w:rsidR="00E101D0" w:rsidRPr="006E065E" w:rsidRDefault="00E101D0" w:rsidP="00E101D0">
      <w:pPr>
        <w:pStyle w:val="enumlev1"/>
        <w:rPr>
          <w:lang w:eastAsia="zh-CN"/>
        </w:rPr>
      </w:pPr>
      <w:r w:rsidRPr="006E065E">
        <w:rPr>
          <w:lang w:eastAsia="zh-CN"/>
        </w:rPr>
        <w:t>–</w:t>
      </w:r>
      <w:r w:rsidRPr="006E065E">
        <w:rPr>
          <w:lang w:eastAsia="zh-CN"/>
        </w:rPr>
        <w:tab/>
      </w:r>
      <w:r w:rsidRPr="006E065E">
        <w:rPr>
          <w:rFonts w:hint="eastAsia"/>
          <w:lang w:eastAsia="zh-CN"/>
        </w:rPr>
        <w:t>调谐反射器、末端馈电、半波偶极子幛形阵列（图</w:t>
      </w:r>
      <w:r w:rsidRPr="006E065E">
        <w:rPr>
          <w:rFonts w:hint="eastAsia"/>
          <w:lang w:eastAsia="zh-CN"/>
        </w:rPr>
        <w:t>18</w:t>
      </w:r>
      <w:r w:rsidRPr="006E065E">
        <w:rPr>
          <w:rFonts w:hint="eastAsia"/>
          <w:lang w:eastAsia="zh-CN"/>
        </w:rPr>
        <w:t>）；</w:t>
      </w:r>
    </w:p>
    <w:p w14:paraId="45A603CA" w14:textId="3F01B789" w:rsidR="00E101D0" w:rsidRPr="006E065E" w:rsidRDefault="00E101D0" w:rsidP="00E101D0">
      <w:pPr>
        <w:pStyle w:val="enumlev1"/>
        <w:rPr>
          <w:lang w:eastAsia="zh-CN"/>
        </w:rPr>
      </w:pPr>
      <w:r w:rsidRPr="006E065E">
        <w:rPr>
          <w:lang w:eastAsia="zh-CN"/>
        </w:rPr>
        <w:t>–</w:t>
      </w:r>
      <w:r w:rsidRPr="006E065E">
        <w:rPr>
          <w:lang w:eastAsia="zh-CN"/>
        </w:rPr>
        <w:tab/>
      </w:r>
      <w:r w:rsidRPr="006E065E">
        <w:rPr>
          <w:rFonts w:hint="eastAsia"/>
          <w:lang w:eastAsia="zh-CN"/>
        </w:rPr>
        <w:t>用于热带广播的中心馈电半波偶极子阵列（图</w:t>
      </w:r>
      <w:r w:rsidRPr="006E065E">
        <w:rPr>
          <w:rFonts w:hint="eastAsia"/>
          <w:lang w:eastAsia="zh-CN"/>
        </w:rPr>
        <w:t>19</w:t>
      </w:r>
      <w:r w:rsidRPr="006E065E">
        <w:rPr>
          <w:rFonts w:hint="eastAsia"/>
          <w:lang w:eastAsia="zh-CN"/>
        </w:rPr>
        <w:t>）。</w:t>
      </w:r>
    </w:p>
    <w:p w14:paraId="69674FD4" w14:textId="1216049D" w:rsidR="008512D3" w:rsidRPr="006E065E" w:rsidRDefault="00DC118F" w:rsidP="008512D3">
      <w:pPr>
        <w:pStyle w:val="FigureNo"/>
      </w:pPr>
      <w:r w:rsidRPr="006E065E">
        <w:t>图</w:t>
      </w:r>
      <w:r w:rsidR="008512D3" w:rsidRPr="006E065E">
        <w:t>13</w:t>
      </w:r>
    </w:p>
    <w:p w14:paraId="3DF21703" w14:textId="79B96DFF" w:rsidR="008512D3" w:rsidRPr="006E065E" w:rsidRDefault="00C51CBD" w:rsidP="008512D3">
      <w:pPr>
        <w:pStyle w:val="Figuretitle"/>
      </w:pPr>
      <w:r w:rsidRPr="006E065E">
        <w:rPr>
          <w:rFonts w:hint="eastAsia"/>
          <w:lang w:eastAsia="zh-CN"/>
        </w:rPr>
        <w:t>双臂</w:t>
      </w:r>
      <w:proofErr w:type="spellStart"/>
      <w:r w:rsidRPr="006E065E">
        <w:t>象限天线</w:t>
      </w:r>
      <w:proofErr w:type="spellEnd"/>
    </w:p>
    <w:p w14:paraId="4BB548E7" w14:textId="604C134E" w:rsidR="008B5478" w:rsidRPr="006E065E" w:rsidRDefault="00CE6A03" w:rsidP="006A4A1E">
      <w:pPr>
        <w:pStyle w:val="Figure"/>
      </w:pPr>
      <w:r w:rsidRPr="006E065E">
        <w:rPr>
          <w:noProof/>
        </w:rPr>
        <w:drawing>
          <wp:inline distT="0" distB="0" distL="0" distR="0" wp14:anchorId="618D7405" wp14:editId="675F11A3">
            <wp:extent cx="3621031" cy="3035814"/>
            <wp:effectExtent l="0" t="0" r="0" b="0"/>
            <wp:docPr id="1652558628" name="Picture 9" descr="图13显示双臂象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2558628" name="Picture 9" descr="图13显示双臂象限天线&#10;"/>
                    <pic:cNvPicPr/>
                  </pic:nvPicPr>
                  <pic:blipFill>
                    <a:blip r:embed="rId30" cstate="print">
                      <a:extLst>
                        <a:ext uri="{28A0092B-C50C-407E-A947-70E740481C1C}">
                          <a14:useLocalDpi xmlns:a14="http://schemas.microsoft.com/office/drawing/2010/main" val="0"/>
                        </a:ext>
                      </a:extLst>
                    </a:blip>
                    <a:stretch>
                      <a:fillRect/>
                    </a:stretch>
                  </pic:blipFill>
                  <pic:spPr>
                    <a:xfrm>
                      <a:off x="0" y="0"/>
                      <a:ext cx="3621031" cy="3035814"/>
                    </a:xfrm>
                    <a:prstGeom prst="rect">
                      <a:avLst/>
                    </a:prstGeom>
                  </pic:spPr>
                </pic:pic>
              </a:graphicData>
            </a:graphic>
          </wp:inline>
        </w:drawing>
      </w:r>
    </w:p>
    <w:p w14:paraId="294ACB6B" w14:textId="1961AFB9" w:rsidR="00CD75D7" w:rsidRPr="006E065E" w:rsidRDefault="00DC118F" w:rsidP="00CD75D7">
      <w:pPr>
        <w:pStyle w:val="FigureNo"/>
      </w:pPr>
      <w:r w:rsidRPr="006E065E">
        <w:lastRenderedPageBreak/>
        <w:t>图</w:t>
      </w:r>
      <w:r w:rsidR="00CD75D7" w:rsidRPr="006E065E">
        <w:t>14</w:t>
      </w:r>
    </w:p>
    <w:p w14:paraId="356AA1C9" w14:textId="7739DE0C" w:rsidR="00CD75D7" w:rsidRPr="006E065E" w:rsidRDefault="00E27404" w:rsidP="00CD75D7">
      <w:pPr>
        <w:pStyle w:val="Figuretitle"/>
      </w:pPr>
      <w:r w:rsidRPr="006E065E">
        <w:rPr>
          <w:rFonts w:hint="eastAsia"/>
          <w:lang w:eastAsia="zh-CN"/>
        </w:rPr>
        <w:t>四臂</w:t>
      </w:r>
      <w:proofErr w:type="spellStart"/>
      <w:r w:rsidRPr="006E065E">
        <w:t>象限天线</w:t>
      </w:r>
      <w:proofErr w:type="spellEnd"/>
    </w:p>
    <w:p w14:paraId="075E9DD7" w14:textId="4DCC5A69" w:rsidR="008B5478" w:rsidRPr="006E065E" w:rsidRDefault="00CE6A03" w:rsidP="006A4A1E">
      <w:pPr>
        <w:pStyle w:val="Figure"/>
      </w:pPr>
      <w:r w:rsidRPr="006E065E">
        <w:rPr>
          <w:noProof/>
        </w:rPr>
        <w:drawing>
          <wp:inline distT="0" distB="0" distL="0" distR="0" wp14:anchorId="33B53B19" wp14:editId="09FD5BC1">
            <wp:extent cx="3825248" cy="3243079"/>
            <wp:effectExtent l="0" t="0" r="3810" b="0"/>
            <wp:docPr id="499948046" name="Picture 10" descr="图14显示四臂象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9948046" name="Picture 10" descr="图14显示四臂象限天线&#10;"/>
                    <pic:cNvPicPr/>
                  </pic:nvPicPr>
                  <pic:blipFill>
                    <a:blip r:embed="rId31" cstate="print">
                      <a:extLst>
                        <a:ext uri="{28A0092B-C50C-407E-A947-70E740481C1C}">
                          <a14:useLocalDpi xmlns:a14="http://schemas.microsoft.com/office/drawing/2010/main" val="0"/>
                        </a:ext>
                      </a:extLst>
                    </a:blip>
                    <a:stretch>
                      <a:fillRect/>
                    </a:stretch>
                  </pic:blipFill>
                  <pic:spPr>
                    <a:xfrm>
                      <a:off x="0" y="0"/>
                      <a:ext cx="3825248" cy="3243079"/>
                    </a:xfrm>
                    <a:prstGeom prst="rect">
                      <a:avLst/>
                    </a:prstGeom>
                  </pic:spPr>
                </pic:pic>
              </a:graphicData>
            </a:graphic>
          </wp:inline>
        </w:drawing>
      </w:r>
    </w:p>
    <w:p w14:paraId="5DB80161" w14:textId="697D7B12" w:rsidR="006A4A1E" w:rsidRPr="006E065E" w:rsidRDefault="00DC118F" w:rsidP="006A4A1E">
      <w:pPr>
        <w:pStyle w:val="FigureNo"/>
      </w:pPr>
      <w:r w:rsidRPr="006E065E">
        <w:t>图</w:t>
      </w:r>
      <w:r w:rsidR="00290E29" w:rsidRPr="006E065E">
        <w:t>15</w:t>
      </w:r>
    </w:p>
    <w:p w14:paraId="26099D39" w14:textId="3F914FAD" w:rsidR="00290E29" w:rsidRPr="006E065E" w:rsidRDefault="00E27404" w:rsidP="00290E29">
      <w:pPr>
        <w:pStyle w:val="Figuretitle"/>
      </w:pPr>
      <w:proofErr w:type="spellStart"/>
      <w:r w:rsidRPr="006E065E">
        <w:t>交叉偶极</w:t>
      </w:r>
      <w:proofErr w:type="spellEnd"/>
      <w:r w:rsidRPr="006E065E">
        <w:rPr>
          <w:rFonts w:hint="eastAsia"/>
          <w:lang w:eastAsia="zh-CN"/>
        </w:rPr>
        <w:t>子</w:t>
      </w:r>
      <w:proofErr w:type="spellStart"/>
      <w:r w:rsidRPr="006E065E">
        <w:t>天线</w:t>
      </w:r>
      <w:proofErr w:type="spellEnd"/>
    </w:p>
    <w:p w14:paraId="53D9FE52" w14:textId="6505317E" w:rsidR="008B5478" w:rsidRPr="006E065E" w:rsidRDefault="00CE6A03" w:rsidP="006A4A1E">
      <w:pPr>
        <w:pStyle w:val="Figure"/>
        <w:rPr>
          <w:noProof/>
        </w:rPr>
      </w:pPr>
      <w:r w:rsidRPr="006E065E">
        <w:rPr>
          <w:noProof/>
        </w:rPr>
        <w:drawing>
          <wp:inline distT="0" distB="0" distL="0" distR="0" wp14:anchorId="1348998D" wp14:editId="4D288926">
            <wp:extent cx="3706376" cy="3761240"/>
            <wp:effectExtent l="0" t="0" r="8890" b="0"/>
            <wp:docPr id="733509174" name="Picture 11" descr="图15显示交叉偶极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509174" name="Picture 11" descr="图15显示交叉偶极子天线&#10;"/>
                    <pic:cNvPicPr/>
                  </pic:nvPicPr>
                  <pic:blipFill>
                    <a:blip r:embed="rId32" cstate="print">
                      <a:extLst>
                        <a:ext uri="{28A0092B-C50C-407E-A947-70E740481C1C}">
                          <a14:useLocalDpi xmlns:a14="http://schemas.microsoft.com/office/drawing/2010/main" val="0"/>
                        </a:ext>
                      </a:extLst>
                    </a:blip>
                    <a:stretch>
                      <a:fillRect/>
                    </a:stretch>
                  </pic:blipFill>
                  <pic:spPr>
                    <a:xfrm>
                      <a:off x="0" y="0"/>
                      <a:ext cx="3706376" cy="3761240"/>
                    </a:xfrm>
                    <a:prstGeom prst="rect">
                      <a:avLst/>
                    </a:prstGeom>
                  </pic:spPr>
                </pic:pic>
              </a:graphicData>
            </a:graphic>
          </wp:inline>
        </w:drawing>
      </w:r>
    </w:p>
    <w:p w14:paraId="0BF6CEA2" w14:textId="6ED2620C" w:rsidR="00290E29" w:rsidRPr="006E065E" w:rsidRDefault="00DC118F" w:rsidP="00290E29">
      <w:pPr>
        <w:pStyle w:val="FigureNo"/>
        <w:rPr>
          <w:lang w:eastAsia="zh-CN"/>
        </w:rPr>
      </w:pPr>
      <w:r w:rsidRPr="006E065E">
        <w:rPr>
          <w:lang w:eastAsia="zh-CN"/>
        </w:rPr>
        <w:lastRenderedPageBreak/>
        <w:t>图</w:t>
      </w:r>
      <w:r w:rsidR="00290E29" w:rsidRPr="006E065E">
        <w:rPr>
          <w:lang w:eastAsia="zh-CN"/>
        </w:rPr>
        <w:t>16</w:t>
      </w:r>
    </w:p>
    <w:p w14:paraId="763BCB64" w14:textId="5DB6435B" w:rsidR="00290E29" w:rsidRPr="006E065E" w:rsidRDefault="00E27404" w:rsidP="00290E29">
      <w:pPr>
        <w:pStyle w:val="Figuretitle"/>
        <w:rPr>
          <w:lang w:eastAsia="zh-CN"/>
        </w:rPr>
      </w:pPr>
      <w:r w:rsidRPr="006E065E">
        <w:rPr>
          <w:lang w:eastAsia="zh-CN"/>
        </w:rPr>
        <w:t>有非周期性屏反射器的中心馈电</w:t>
      </w:r>
      <w:r w:rsidRPr="006E065E">
        <w:rPr>
          <w:lang w:eastAsia="zh-CN"/>
        </w:rPr>
        <w:t>HR 4/4</w:t>
      </w:r>
      <w:r w:rsidRPr="006E065E">
        <w:rPr>
          <w:lang w:eastAsia="zh-CN"/>
        </w:rPr>
        <w:t>偶极子阵列</w:t>
      </w:r>
    </w:p>
    <w:p w14:paraId="6CFE78FC" w14:textId="1823E7B4" w:rsidR="008B5478" w:rsidRPr="006E065E" w:rsidRDefault="00CE6A03" w:rsidP="00290E29">
      <w:pPr>
        <w:pStyle w:val="Figure"/>
        <w:rPr>
          <w:noProof/>
          <w:lang w:eastAsia="zh-CN"/>
        </w:rPr>
      </w:pPr>
      <w:r w:rsidRPr="006E065E">
        <w:rPr>
          <w:noProof/>
        </w:rPr>
        <w:drawing>
          <wp:inline distT="0" distB="0" distL="0" distR="0" wp14:anchorId="347C9937" wp14:editId="10CD9643">
            <wp:extent cx="5687580" cy="3645415"/>
            <wp:effectExtent l="0" t="0" r="8890" b="0"/>
            <wp:docPr id="316669832" name="Picture 12" descr="图16显示有非周期性屏反射器的中心馈电HR 4/4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6669832" name="Picture 12" descr="图16显示有非周期性屏反射器的中心馈电HR 4/4偶极子阵列&#10;"/>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687580" cy="3645415"/>
                    </a:xfrm>
                    <a:prstGeom prst="rect">
                      <a:avLst/>
                    </a:prstGeom>
                  </pic:spPr>
                </pic:pic>
              </a:graphicData>
            </a:graphic>
          </wp:inline>
        </w:drawing>
      </w:r>
    </w:p>
    <w:p w14:paraId="7105A89E" w14:textId="49965ED3" w:rsidR="00590509" w:rsidRPr="006E065E" w:rsidRDefault="00DC118F" w:rsidP="00590509">
      <w:pPr>
        <w:pStyle w:val="FigureNo"/>
        <w:rPr>
          <w:lang w:eastAsia="zh-CN"/>
        </w:rPr>
      </w:pPr>
      <w:r w:rsidRPr="006E065E">
        <w:rPr>
          <w:lang w:eastAsia="zh-CN"/>
        </w:rPr>
        <w:t>图</w:t>
      </w:r>
      <w:r w:rsidR="00590509" w:rsidRPr="006E065E">
        <w:rPr>
          <w:lang w:eastAsia="zh-CN"/>
        </w:rPr>
        <w:t>17</w:t>
      </w:r>
    </w:p>
    <w:p w14:paraId="01229F5A" w14:textId="5C439B8D" w:rsidR="00590509" w:rsidRPr="006E065E" w:rsidRDefault="003D740B" w:rsidP="00590509">
      <w:pPr>
        <w:pStyle w:val="Figuretitle"/>
        <w:rPr>
          <w:lang w:eastAsia="zh-CN"/>
        </w:rPr>
      </w:pPr>
      <w:r w:rsidRPr="006E065E">
        <w:rPr>
          <w:lang w:eastAsia="zh-CN"/>
        </w:rPr>
        <w:t>有</w:t>
      </w:r>
      <w:r w:rsidRPr="006E065E">
        <w:rPr>
          <w:rFonts w:hint="eastAsia"/>
          <w:lang w:eastAsia="zh-CN"/>
        </w:rPr>
        <w:t>调谐偶极子</w:t>
      </w:r>
      <w:r w:rsidRPr="006E065E">
        <w:rPr>
          <w:lang w:eastAsia="zh-CN"/>
        </w:rPr>
        <w:t>反射器的中心馈电</w:t>
      </w:r>
      <w:r w:rsidRPr="006E065E">
        <w:rPr>
          <w:lang w:eastAsia="zh-CN"/>
        </w:rPr>
        <w:t>HR 4/4</w:t>
      </w:r>
      <w:r w:rsidRPr="006E065E">
        <w:rPr>
          <w:lang w:eastAsia="zh-CN"/>
        </w:rPr>
        <w:t>偶极子阵列</w:t>
      </w:r>
    </w:p>
    <w:p w14:paraId="79745CA5" w14:textId="74F5DBEE" w:rsidR="008B5478" w:rsidRPr="006E065E" w:rsidRDefault="009C7078" w:rsidP="00290E29">
      <w:pPr>
        <w:pStyle w:val="Figure"/>
        <w:rPr>
          <w:noProof/>
          <w:lang w:eastAsia="zh-CN"/>
        </w:rPr>
      </w:pPr>
      <w:r w:rsidRPr="006E065E">
        <w:rPr>
          <w:noProof/>
        </w:rPr>
        <w:drawing>
          <wp:inline distT="0" distB="0" distL="0" distR="0" wp14:anchorId="17032609" wp14:editId="250F32DA">
            <wp:extent cx="5285243" cy="3650196"/>
            <wp:effectExtent l="0" t="0" r="0" b="7620"/>
            <wp:docPr id="1166744206" name="Picture 7" descr="图17显示有调谐偶极子反射器的中心馈电HR 4/4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6744206" name="Picture 7" descr="图17显示有调谐偶极子反射器的中心馈电HR 4/4偶极子阵列&#10;"/>
                    <pic:cNvPicPr/>
                  </pic:nvPicPr>
                  <pic:blipFill>
                    <a:blip r:embed="rId34" cstate="print">
                      <a:extLst>
                        <a:ext uri="{28A0092B-C50C-407E-A947-70E740481C1C}">
                          <a14:useLocalDpi xmlns:a14="http://schemas.microsoft.com/office/drawing/2010/main" val="0"/>
                        </a:ext>
                      </a:extLst>
                    </a:blip>
                    <a:stretch>
                      <a:fillRect/>
                    </a:stretch>
                  </pic:blipFill>
                  <pic:spPr>
                    <a:xfrm>
                      <a:off x="0" y="0"/>
                      <a:ext cx="5285243" cy="3650196"/>
                    </a:xfrm>
                    <a:prstGeom prst="rect">
                      <a:avLst/>
                    </a:prstGeom>
                  </pic:spPr>
                </pic:pic>
              </a:graphicData>
            </a:graphic>
          </wp:inline>
        </w:drawing>
      </w:r>
    </w:p>
    <w:p w14:paraId="6B50B7EA" w14:textId="2025CB1A" w:rsidR="00841CA2" w:rsidRPr="006E065E" w:rsidRDefault="00DC118F" w:rsidP="00841CA2">
      <w:pPr>
        <w:pStyle w:val="FigureNo"/>
        <w:rPr>
          <w:lang w:eastAsia="zh-CN"/>
        </w:rPr>
      </w:pPr>
      <w:r w:rsidRPr="006E065E">
        <w:rPr>
          <w:lang w:eastAsia="zh-CN"/>
        </w:rPr>
        <w:lastRenderedPageBreak/>
        <w:t>图</w:t>
      </w:r>
      <w:r w:rsidR="00841CA2" w:rsidRPr="006E065E">
        <w:rPr>
          <w:lang w:eastAsia="zh-CN"/>
        </w:rPr>
        <w:t>18</w:t>
      </w:r>
    </w:p>
    <w:p w14:paraId="12AC883E" w14:textId="0B9866CC" w:rsidR="00841CA2" w:rsidRPr="006E065E" w:rsidRDefault="003D740B" w:rsidP="00841CA2">
      <w:pPr>
        <w:pStyle w:val="Figuretitle"/>
        <w:rPr>
          <w:lang w:eastAsia="zh-CN"/>
        </w:rPr>
      </w:pPr>
      <w:r w:rsidRPr="006E065E">
        <w:rPr>
          <w:lang w:eastAsia="zh-CN"/>
        </w:rPr>
        <w:t>有</w:t>
      </w:r>
      <w:r w:rsidRPr="006E065E">
        <w:rPr>
          <w:rFonts w:hint="eastAsia"/>
          <w:lang w:eastAsia="zh-CN"/>
        </w:rPr>
        <w:t>调谐</w:t>
      </w:r>
      <w:r w:rsidRPr="006E065E">
        <w:rPr>
          <w:lang w:eastAsia="zh-CN"/>
        </w:rPr>
        <w:t>反射器的</w:t>
      </w:r>
      <w:r w:rsidR="0029584B" w:rsidRPr="006E065E">
        <w:rPr>
          <w:rFonts w:hint="eastAsia"/>
          <w:lang w:eastAsia="zh-CN"/>
        </w:rPr>
        <w:t>末端馈电</w:t>
      </w:r>
      <w:r w:rsidRPr="006E065E">
        <w:rPr>
          <w:lang w:eastAsia="zh-CN"/>
        </w:rPr>
        <w:t>HR 4/4</w:t>
      </w:r>
      <w:r w:rsidRPr="006E065E">
        <w:rPr>
          <w:lang w:eastAsia="zh-CN"/>
        </w:rPr>
        <w:t>偶极子阵列</w:t>
      </w:r>
    </w:p>
    <w:p w14:paraId="001324F3" w14:textId="01AF0260" w:rsidR="008B5478" w:rsidRPr="006E065E" w:rsidRDefault="009C7078" w:rsidP="00177C8F">
      <w:pPr>
        <w:pStyle w:val="Figure"/>
        <w:rPr>
          <w:lang w:eastAsia="zh-CN"/>
        </w:rPr>
      </w:pPr>
      <w:r w:rsidRPr="006E065E">
        <w:rPr>
          <w:noProof/>
        </w:rPr>
        <w:drawing>
          <wp:inline distT="0" distB="0" distL="0" distR="0" wp14:anchorId="31FADEAA" wp14:editId="7523F582">
            <wp:extent cx="5212091" cy="3636411"/>
            <wp:effectExtent l="0" t="0" r="7620" b="2540"/>
            <wp:docPr id="157752272" name="Picture 8" descr="图18显示有调谐反射器的末端馈电HR 4/4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752272" name="Picture 8" descr="图18显示有调谐反射器的末端馈电HR 4/4偶极子阵列&#10;"/>
                    <pic:cNvPicPr/>
                  </pic:nvPicPr>
                  <pic:blipFill>
                    <a:blip r:embed="rId35" cstate="print">
                      <a:extLst>
                        <a:ext uri="{28A0092B-C50C-407E-A947-70E740481C1C}">
                          <a14:useLocalDpi xmlns:a14="http://schemas.microsoft.com/office/drawing/2010/main" val="0"/>
                        </a:ext>
                      </a:extLst>
                    </a:blip>
                    <a:stretch>
                      <a:fillRect/>
                    </a:stretch>
                  </pic:blipFill>
                  <pic:spPr>
                    <a:xfrm>
                      <a:off x="0" y="0"/>
                      <a:ext cx="5212091" cy="3636411"/>
                    </a:xfrm>
                    <a:prstGeom prst="rect">
                      <a:avLst/>
                    </a:prstGeom>
                  </pic:spPr>
                </pic:pic>
              </a:graphicData>
            </a:graphic>
          </wp:inline>
        </w:drawing>
      </w:r>
    </w:p>
    <w:p w14:paraId="38C65F6E" w14:textId="487BA55F" w:rsidR="00177C8F" w:rsidRPr="006E065E" w:rsidRDefault="00DC118F" w:rsidP="00177C8F">
      <w:pPr>
        <w:pStyle w:val="FigureNo"/>
        <w:rPr>
          <w:lang w:eastAsia="zh-CN"/>
        </w:rPr>
      </w:pPr>
      <w:r w:rsidRPr="006E065E">
        <w:rPr>
          <w:lang w:eastAsia="zh-CN"/>
        </w:rPr>
        <w:t>图</w:t>
      </w:r>
      <w:r w:rsidR="00177C8F" w:rsidRPr="006E065E">
        <w:rPr>
          <w:lang w:eastAsia="zh-CN"/>
        </w:rPr>
        <w:t>19</w:t>
      </w:r>
    </w:p>
    <w:p w14:paraId="2D47D2CF" w14:textId="79BE1CE0" w:rsidR="00177C8F" w:rsidRPr="006E065E" w:rsidRDefault="003D740B" w:rsidP="00177C8F">
      <w:pPr>
        <w:pStyle w:val="Figuretitle"/>
        <w:rPr>
          <w:lang w:eastAsia="zh-CN"/>
        </w:rPr>
      </w:pPr>
      <w:r w:rsidRPr="006E065E">
        <w:rPr>
          <w:lang w:eastAsia="zh-CN"/>
        </w:rPr>
        <w:t>用于热带广播的中心馈电</w:t>
      </w:r>
      <w:r w:rsidRPr="006E065E">
        <w:rPr>
          <w:lang w:eastAsia="zh-CN"/>
        </w:rPr>
        <w:t>T 4/4</w:t>
      </w:r>
      <w:r w:rsidRPr="006E065E">
        <w:rPr>
          <w:lang w:eastAsia="zh-CN"/>
        </w:rPr>
        <w:t>偶极子阵列</w:t>
      </w:r>
    </w:p>
    <w:p w14:paraId="797D2D41" w14:textId="2049A766" w:rsidR="008B5478" w:rsidRPr="006E065E" w:rsidRDefault="00151AAC" w:rsidP="00177C8F">
      <w:pPr>
        <w:pStyle w:val="Figure"/>
      </w:pPr>
      <w:r w:rsidRPr="006E065E">
        <w:rPr>
          <w:noProof/>
        </w:rPr>
        <w:drawing>
          <wp:inline distT="0" distB="0" distL="0" distR="0" wp14:anchorId="44A7C8CC" wp14:editId="57303236">
            <wp:extent cx="5907036" cy="2627381"/>
            <wp:effectExtent l="0" t="0" r="0" b="1905"/>
            <wp:docPr id="1886194574" name="Picture 13" descr="图19显示用于热带广播的中心馈电T 4/4偶极子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6194574" name="Picture 13" descr="图19显示用于热带广播的中心馈电T 4/4偶极子阵列&#10;"/>
                    <pic:cNvPicPr/>
                  </pic:nvPicPr>
                  <pic:blipFill>
                    <a:blip r:embed="rId36" cstate="print">
                      <a:extLst>
                        <a:ext uri="{28A0092B-C50C-407E-A947-70E740481C1C}">
                          <a14:useLocalDpi xmlns:a14="http://schemas.microsoft.com/office/drawing/2010/main" val="0"/>
                        </a:ext>
                      </a:extLst>
                    </a:blip>
                    <a:stretch>
                      <a:fillRect/>
                    </a:stretch>
                  </pic:blipFill>
                  <pic:spPr>
                    <a:xfrm>
                      <a:off x="0" y="0"/>
                      <a:ext cx="5907036" cy="2627381"/>
                    </a:xfrm>
                    <a:prstGeom prst="rect">
                      <a:avLst/>
                    </a:prstGeom>
                  </pic:spPr>
                </pic:pic>
              </a:graphicData>
            </a:graphic>
          </wp:inline>
        </w:drawing>
      </w:r>
    </w:p>
    <w:p w14:paraId="385C31C2" w14:textId="086DA177" w:rsidR="00F61623" w:rsidRPr="006E065E" w:rsidRDefault="00F61623" w:rsidP="00FE0A0C">
      <w:pPr>
        <w:ind w:firstLineChars="200" w:firstLine="480"/>
        <w:rPr>
          <w:rFonts w:eastAsia="SimSun"/>
          <w:lang w:eastAsia="zh-CN"/>
        </w:rPr>
      </w:pPr>
      <w:bookmarkStart w:id="81" w:name="OLE_LINK149"/>
      <w:r w:rsidRPr="006E065E">
        <w:rPr>
          <w:rFonts w:eastAsia="SimSun"/>
          <w:lang w:eastAsia="zh-CN"/>
        </w:rPr>
        <w:t>该阵列被认为具有设计频率</w:t>
      </w:r>
      <w:r w:rsidRPr="006E065E">
        <w:rPr>
          <w:i/>
          <w:lang w:eastAsia="zh-CN"/>
        </w:rPr>
        <w:t>f</w:t>
      </w:r>
      <w:r w:rsidRPr="006E065E">
        <w:rPr>
          <w:i/>
          <w:position w:val="-4"/>
          <w:sz w:val="20"/>
          <w:lang w:eastAsia="zh-CN"/>
        </w:rPr>
        <w:t>d</w:t>
      </w:r>
      <w:r w:rsidRPr="006E065E">
        <w:rPr>
          <w:rFonts w:eastAsia="SimSun"/>
          <w:lang w:eastAsia="zh-CN"/>
        </w:rPr>
        <w:t>（或波长</w:t>
      </w:r>
      <w:r w:rsidRPr="006E065E">
        <w:rPr>
          <w:rFonts w:ascii="Symbol" w:hAnsi="Symbol"/>
          <w:lang w:eastAsia="zh-CN"/>
        </w:rPr>
        <w:t>l</w:t>
      </w:r>
      <w:r w:rsidRPr="006E065E">
        <w:rPr>
          <w:i/>
          <w:position w:val="-4"/>
          <w:sz w:val="20"/>
          <w:lang w:eastAsia="zh-CN"/>
        </w:rPr>
        <w:t>d</w:t>
      </w:r>
      <w:r w:rsidRPr="006E065E">
        <w:rPr>
          <w:rFonts w:eastAsia="SimSun"/>
          <w:lang w:eastAsia="zh-CN"/>
        </w:rPr>
        <w:t>）和工作频率</w:t>
      </w:r>
      <w:r w:rsidRPr="006E065E">
        <w:rPr>
          <w:i/>
          <w:lang w:eastAsia="zh-CN"/>
        </w:rPr>
        <w:t>f</w:t>
      </w:r>
      <w:r w:rsidRPr="006E065E">
        <w:rPr>
          <w:rFonts w:eastAsia="SimSun"/>
          <w:lang w:eastAsia="zh-CN"/>
        </w:rPr>
        <w:t>（或波长</w:t>
      </w:r>
      <w:r w:rsidRPr="006E065E">
        <w:rPr>
          <w:rFonts w:ascii="Symbol" w:hAnsi="Symbol"/>
          <w:lang w:eastAsia="zh-CN"/>
        </w:rPr>
        <w:t>l</w:t>
      </w:r>
      <w:r w:rsidRPr="006E065E">
        <w:rPr>
          <w:rFonts w:eastAsia="SimSun"/>
          <w:lang w:eastAsia="zh-CN"/>
        </w:rPr>
        <w:t>）。</w:t>
      </w:r>
      <w:r w:rsidRPr="006E065E">
        <w:rPr>
          <w:rFonts w:eastAsia="SimSun" w:hint="eastAsia"/>
          <w:lang w:eastAsia="zh-CN"/>
        </w:rPr>
        <w:t>其</w:t>
      </w:r>
      <w:r w:rsidRPr="006E065E">
        <w:rPr>
          <w:rFonts w:eastAsia="SimSun"/>
          <w:lang w:eastAsia="zh-CN"/>
        </w:rPr>
        <w:t>频率比</w:t>
      </w:r>
      <w:r w:rsidRPr="006E065E">
        <w:rPr>
          <w:i/>
          <w:lang w:eastAsia="zh-CN"/>
        </w:rPr>
        <w:t>F</w:t>
      </w:r>
      <w:r w:rsidRPr="006E065E">
        <w:rPr>
          <w:i/>
          <w:position w:val="-4"/>
          <w:sz w:val="20"/>
          <w:lang w:eastAsia="zh-CN"/>
        </w:rPr>
        <w:t>R</w:t>
      </w:r>
      <w:r w:rsidRPr="006E065E">
        <w:rPr>
          <w:rFonts w:eastAsia="SimSun"/>
          <w:lang w:eastAsia="zh-CN"/>
        </w:rPr>
        <w:t>由</w:t>
      </w:r>
      <w:r w:rsidRPr="006E065E">
        <w:rPr>
          <w:rFonts w:eastAsia="SimSun" w:hint="eastAsia"/>
          <w:lang w:eastAsia="zh-CN"/>
        </w:rPr>
        <w:t>以下公式</w:t>
      </w:r>
      <w:r w:rsidRPr="006E065E">
        <w:rPr>
          <w:rFonts w:eastAsia="SimSun"/>
          <w:lang w:eastAsia="zh-CN"/>
        </w:rPr>
        <w:t>给出</w:t>
      </w:r>
      <w:r w:rsidRPr="006E065E">
        <w:rPr>
          <w:rFonts w:eastAsia="SimSun" w:hint="eastAsia"/>
          <w:lang w:eastAsia="zh-CN"/>
        </w:rPr>
        <w:t>：</w:t>
      </w:r>
    </w:p>
    <w:bookmarkEnd w:id="81"/>
    <w:p w14:paraId="4EBF1868" w14:textId="5DD9F9EA" w:rsidR="008B5478" w:rsidRPr="006E065E" w:rsidRDefault="00C42C8E" w:rsidP="004E597F">
      <w:pPr>
        <w:pStyle w:val="Equation"/>
      </w:pPr>
      <w:r w:rsidRPr="006E065E">
        <w:rPr>
          <w:lang w:eastAsia="zh-CN"/>
        </w:rPr>
        <w:tab/>
      </w:r>
      <w:r w:rsidR="008B5478" w:rsidRPr="006E065E">
        <w:rPr>
          <w:lang w:eastAsia="zh-CN"/>
        </w:rPr>
        <w:tab/>
      </w:r>
      <m:oMath>
        <m:sSub>
          <m:sSubPr>
            <m:ctrlPr>
              <w:rPr>
                <w:rFonts w:ascii="Cambria Math" w:hAnsi="Cambria Math"/>
                <w:i/>
              </w:rPr>
            </m:ctrlPr>
          </m:sSubPr>
          <m:e>
            <m:r>
              <w:rPr>
                <w:rFonts w:ascii="Cambria Math" w:hAnsi="Cambria Math"/>
              </w:rPr>
              <m:t>F</m:t>
            </m:r>
          </m:e>
          <m:sub>
            <m:r>
              <w:rPr>
                <w:rFonts w:ascii="Cambria Math" w:hAnsi="Cambria Math"/>
              </w:rPr>
              <m:t>R</m:t>
            </m:r>
          </m:sub>
        </m:sSub>
        <m:r>
          <w:rPr>
            <w:rFonts w:ascii="Cambria Math" w:hAnsi="Cambria Math"/>
          </w:rPr>
          <m:t>=</m:t>
        </m:r>
        <m:f>
          <m:fPr>
            <m:type m:val="lin"/>
            <m:ctrlPr>
              <w:rPr>
                <w:rFonts w:ascii="Cambria Math" w:hAnsi="Cambria Math"/>
                <w:i/>
              </w:rPr>
            </m:ctrlPr>
          </m:fPr>
          <m:num>
            <m:r>
              <w:rPr>
                <w:rFonts w:ascii="Cambria Math" w:hAnsi="Cambria Math"/>
              </w:rPr>
              <m:t>f</m:t>
            </m:r>
          </m:num>
          <m:den>
            <m:sSub>
              <m:sSubPr>
                <m:ctrlPr>
                  <w:rPr>
                    <w:rFonts w:ascii="Cambria Math" w:hAnsi="Cambria Math"/>
                    <w:i/>
                  </w:rPr>
                </m:ctrlPr>
              </m:sSubPr>
              <m:e>
                <m:r>
                  <w:rPr>
                    <w:rFonts w:ascii="Cambria Math" w:hAnsi="Cambria Math"/>
                  </w:rPr>
                  <m:t>f</m:t>
                </m:r>
              </m:e>
              <m:sub>
                <m:r>
                  <w:rPr>
                    <w:rFonts w:ascii="Cambria Math" w:hAnsi="Cambria Math"/>
                  </w:rPr>
                  <m:t>d</m:t>
                </m:r>
              </m:sub>
            </m:sSub>
          </m:den>
        </m:f>
        <m:r>
          <w:rPr>
            <w:rFonts w:ascii="Cambria Math" w:hAnsi="Cambria Math"/>
          </w:rPr>
          <m:t>=</m:t>
        </m:r>
        <m:f>
          <m:fPr>
            <m:type m:val="lin"/>
            <m:ctrlPr>
              <w:rPr>
                <w:rFonts w:ascii="Cambria Math" w:hAnsi="Cambria Math"/>
                <w:i/>
              </w:rPr>
            </m:ctrlPr>
          </m:fPr>
          <m:num>
            <m:sSub>
              <m:sSubPr>
                <m:ctrlPr>
                  <w:rPr>
                    <w:rFonts w:ascii="Cambria Math" w:hAnsi="Cambria Math"/>
                    <w:i/>
                  </w:rPr>
                </m:ctrlPr>
              </m:sSubPr>
              <m:e>
                <m:r>
                  <m:rPr>
                    <m:sty m:val="p"/>
                  </m:rPr>
                  <w:rPr>
                    <w:rFonts w:ascii="Cambria Math" w:hAnsi="Cambria Math"/>
                  </w:rPr>
                  <m:t>λ</m:t>
                </m:r>
              </m:e>
              <m:sub>
                <m:r>
                  <w:rPr>
                    <w:rFonts w:ascii="Cambria Math" w:hAnsi="Cambria Math"/>
                  </w:rPr>
                  <m:t>d</m:t>
                </m:r>
              </m:sub>
            </m:sSub>
          </m:num>
          <m:den>
            <m:r>
              <m:rPr>
                <m:sty m:val="p"/>
              </m:rPr>
              <w:rPr>
                <w:rFonts w:ascii="Cambria Math" w:hAnsi="Cambria Math"/>
              </w:rPr>
              <m:t>λ</m:t>
            </m:r>
          </m:den>
        </m:f>
      </m:oMath>
    </w:p>
    <w:p w14:paraId="360B8EEA" w14:textId="585EA4BB" w:rsidR="006251CA" w:rsidRPr="006E065E" w:rsidRDefault="006251CA" w:rsidP="00FE0A0C">
      <w:pPr>
        <w:ind w:firstLineChars="200" w:firstLine="480"/>
        <w:rPr>
          <w:lang w:eastAsia="zh-CN"/>
        </w:rPr>
      </w:pPr>
      <w:r w:rsidRPr="006E065E">
        <w:rPr>
          <w:lang w:eastAsia="zh-CN"/>
        </w:rPr>
        <w:t>在平坦、均匀和不</w:t>
      </w:r>
      <w:r w:rsidRPr="006E065E">
        <w:rPr>
          <w:rFonts w:hint="eastAsia"/>
          <w:lang w:eastAsia="zh-CN"/>
        </w:rPr>
        <w:t>理想</w:t>
      </w:r>
      <w:r w:rsidRPr="006E065E">
        <w:rPr>
          <w:lang w:eastAsia="zh-CN"/>
        </w:rPr>
        <w:t>地面上的偶极子阵列的辐射</w:t>
      </w:r>
      <w:r w:rsidRPr="006E065E">
        <w:rPr>
          <w:rFonts w:hint="eastAsia"/>
          <w:lang w:eastAsia="zh-CN"/>
        </w:rPr>
        <w:t>方向</w:t>
      </w:r>
      <w:r w:rsidRPr="006E065E">
        <w:rPr>
          <w:lang w:eastAsia="zh-CN"/>
        </w:rPr>
        <w:t>图可以用</w:t>
      </w:r>
      <w:r w:rsidRPr="006E065E">
        <w:rPr>
          <w:rFonts w:hint="eastAsia"/>
          <w:lang w:eastAsia="zh-CN"/>
        </w:rPr>
        <w:t>以下</w:t>
      </w:r>
      <w:r w:rsidRPr="006E065E">
        <w:rPr>
          <w:lang w:eastAsia="zh-CN"/>
        </w:rPr>
        <w:t>归一化辐射</w:t>
      </w:r>
      <w:r w:rsidRPr="006E065E">
        <w:rPr>
          <w:rFonts w:hint="eastAsia"/>
          <w:lang w:eastAsia="zh-CN"/>
        </w:rPr>
        <w:t>方向</w:t>
      </w:r>
      <w:r w:rsidRPr="006E065E">
        <w:rPr>
          <w:lang w:eastAsia="zh-CN"/>
        </w:rPr>
        <w:t>图函数来表示</w:t>
      </w:r>
      <w:r w:rsidRPr="006E065E">
        <w:rPr>
          <w:rFonts w:hint="eastAsia"/>
          <w:lang w:eastAsia="zh-CN"/>
        </w:rPr>
        <w:t>：</w:t>
      </w:r>
    </w:p>
    <w:p w14:paraId="7FDCB799" w14:textId="6946E765" w:rsidR="008B5478" w:rsidRPr="006E065E" w:rsidRDefault="00346A1C" w:rsidP="004E597F">
      <w:pPr>
        <w:pStyle w:val="Equation"/>
      </w:pPr>
      <w:r w:rsidRPr="006E065E">
        <w:rPr>
          <w:i/>
          <w:lang w:eastAsia="zh-CN"/>
        </w:rPr>
        <w:tab/>
      </w:r>
      <w:r w:rsidR="008B5478" w:rsidRPr="006E065E">
        <w:rPr>
          <w:i/>
          <w:lang w:eastAsia="zh-CN"/>
        </w:rPr>
        <w:tab/>
      </w:r>
      <m:oMath>
        <m:r>
          <w:rPr>
            <w:rFonts w:ascii="Cambria Math" w:hAnsi="Cambria Math"/>
          </w:rPr>
          <m:t>F</m:t>
        </m:r>
        <m:d>
          <m:dPr>
            <m:ctrlPr>
              <w:rPr>
                <w:rFonts w:ascii="Cambria Math" w:hAnsi="Cambria Math"/>
                <w:i/>
              </w:rPr>
            </m:ctrlPr>
          </m:dPr>
          <m:e>
            <m:r>
              <m:rPr>
                <m:sty m:val="p"/>
              </m:rPr>
              <w:rPr>
                <w:rFonts w:ascii="Cambria Math" w:hAnsi="Cambria Math"/>
              </w:rPr>
              <m:t>θ</m:t>
            </m:r>
            <m:r>
              <w:rPr>
                <w:rFonts w:ascii="Cambria Math" w:hAnsi="Cambria Math"/>
              </w:rPr>
              <m:t>,</m:t>
            </m:r>
            <m:r>
              <m:rPr>
                <m:sty m:val="p"/>
              </m:rPr>
              <w:rPr>
                <w:rFonts w:ascii="Cambria Math" w:hAnsi="Cambria Math"/>
              </w:rPr>
              <m:t>φ</m:t>
            </m:r>
          </m:e>
        </m:d>
        <m:r>
          <w:rPr>
            <w:rFonts w:ascii="Cambria Math" w:hAnsi="Cambria Math"/>
          </w:rPr>
          <m:t>=K∙f</m:t>
        </m:r>
        <m:d>
          <m:dPr>
            <m:ctrlPr>
              <w:rPr>
                <w:rFonts w:ascii="Cambria Math" w:hAnsi="Cambria Math"/>
                <w:i/>
              </w:rPr>
            </m:ctrlPr>
          </m:dPr>
          <m:e>
            <m:r>
              <m:rPr>
                <m:sty m:val="p"/>
              </m:rPr>
              <w:rPr>
                <w:rFonts w:ascii="Cambria Math" w:hAnsi="Cambria Math"/>
              </w:rPr>
              <m:t>θ</m:t>
            </m:r>
            <m:r>
              <w:rPr>
                <w:rFonts w:ascii="Cambria Math" w:hAnsi="Cambria Math"/>
              </w:rPr>
              <m:t>,</m:t>
            </m:r>
            <m:r>
              <m:rPr>
                <m:sty m:val="p"/>
              </m:rPr>
              <w:rPr>
                <w:rFonts w:ascii="Cambria Math" w:hAnsi="Cambria Math"/>
              </w:rPr>
              <m:t>φ</m:t>
            </m:r>
          </m:e>
        </m:d>
        <m:r>
          <w:rPr>
            <w:rFonts w:ascii="Cambria Math" w:hAnsi="Cambria Math"/>
          </w:rPr>
          <m:t>∙</m:t>
        </m:r>
        <m:sSub>
          <m:sSubPr>
            <m:ctrlPr>
              <w:rPr>
                <w:rFonts w:ascii="Cambria Math" w:hAnsi="Cambria Math"/>
                <w:i/>
              </w:rPr>
            </m:ctrlPr>
          </m:sSubPr>
          <m:e>
            <m:r>
              <w:rPr>
                <w:rFonts w:ascii="Cambria Math" w:hAnsi="Cambria Math"/>
              </w:rPr>
              <m:t>S</m:t>
            </m:r>
          </m:e>
          <m:sub>
            <m:r>
              <w:rPr>
                <w:rFonts w:ascii="Cambria Math" w:hAnsi="Cambria Math"/>
              </w:rPr>
              <m:t>x</m:t>
            </m:r>
          </m:sub>
        </m:sSub>
        <m:r>
          <w:rPr>
            <w:rFonts w:ascii="Cambria Math" w:hAnsi="Cambria Math"/>
          </w:rPr>
          <m:t>∙</m:t>
        </m:r>
        <m:sSub>
          <m:sSubPr>
            <m:ctrlPr>
              <w:rPr>
                <w:rFonts w:ascii="Cambria Math" w:hAnsi="Cambria Math"/>
                <w:i/>
              </w:rPr>
            </m:ctrlPr>
          </m:sSubPr>
          <m:e>
            <m:r>
              <w:rPr>
                <w:rFonts w:ascii="Cambria Math" w:hAnsi="Cambria Math"/>
              </w:rPr>
              <m:t>S</m:t>
            </m:r>
          </m:e>
          <m:sub>
            <m:r>
              <w:rPr>
                <w:rFonts w:ascii="Cambria Math" w:hAnsi="Cambria Math"/>
              </w:rPr>
              <m:t>y</m:t>
            </m:r>
          </m:sub>
        </m:sSub>
        <m:r>
          <w:rPr>
            <w:rFonts w:ascii="Cambria Math" w:hAnsi="Cambria Math"/>
          </w:rPr>
          <m:t>∙</m:t>
        </m:r>
        <m:sSub>
          <m:sSubPr>
            <m:ctrlPr>
              <w:rPr>
                <w:rFonts w:ascii="Cambria Math" w:hAnsi="Cambria Math"/>
                <w:i/>
              </w:rPr>
            </m:ctrlPr>
          </m:sSubPr>
          <m:e>
            <m:r>
              <w:rPr>
                <w:rFonts w:ascii="Cambria Math" w:hAnsi="Cambria Math"/>
              </w:rPr>
              <m:t>S</m:t>
            </m:r>
          </m:e>
          <m:sub>
            <m:r>
              <w:rPr>
                <w:rFonts w:ascii="Cambria Math" w:hAnsi="Cambria Math"/>
              </w:rPr>
              <m:t>z</m:t>
            </m:r>
          </m:sub>
        </m:sSub>
      </m:oMath>
    </w:p>
    <w:p w14:paraId="517C76B8" w14:textId="4EFAB9D8" w:rsidR="008B5478" w:rsidRPr="006E065E" w:rsidRDefault="00A42315" w:rsidP="00F91EE9">
      <w:pPr>
        <w:ind w:firstLineChars="200" w:firstLine="480"/>
        <w:rPr>
          <w:lang w:eastAsia="zh-CN"/>
        </w:rPr>
      </w:pPr>
      <w:r w:rsidRPr="006E065E">
        <w:rPr>
          <w:lang w:eastAsia="zh-CN"/>
        </w:rPr>
        <w:lastRenderedPageBreak/>
        <w:t>其中：</w:t>
      </w:r>
    </w:p>
    <w:p w14:paraId="2EE360B7" w14:textId="330A6FA4" w:rsidR="008B5478" w:rsidRPr="006E065E" w:rsidRDefault="008B5478" w:rsidP="00F25B55">
      <w:pPr>
        <w:pStyle w:val="Equationlegend"/>
        <w:rPr>
          <w:lang w:val="en-GB" w:eastAsia="zh-CN"/>
        </w:rPr>
      </w:pPr>
      <w:r w:rsidRPr="006E065E">
        <w:rPr>
          <w:lang w:val="en-GB" w:eastAsia="zh-CN"/>
        </w:rPr>
        <w:tab/>
      </w:r>
      <w:proofErr w:type="gramStart"/>
      <w:r w:rsidRPr="006E065E">
        <w:rPr>
          <w:i/>
          <w:lang w:val="en-GB" w:eastAsia="zh-CN"/>
        </w:rPr>
        <w:t>K</w:t>
      </w:r>
      <w:r w:rsidRPr="006E065E">
        <w:rPr>
          <w:sz w:val="12"/>
          <w:lang w:val="en-GB" w:eastAsia="zh-CN"/>
        </w:rPr>
        <w:t xml:space="preserve"> </w:t>
      </w:r>
      <w:r w:rsidRPr="006E065E">
        <w:rPr>
          <w:lang w:val="en-GB" w:eastAsia="zh-CN"/>
        </w:rPr>
        <w:t>:</w:t>
      </w:r>
      <w:proofErr w:type="gramEnd"/>
      <w:r w:rsidRPr="006E065E">
        <w:rPr>
          <w:lang w:val="en-GB" w:eastAsia="zh-CN"/>
        </w:rPr>
        <w:tab/>
      </w:r>
      <w:bookmarkStart w:id="82" w:name="OLE_LINK171"/>
      <w:r w:rsidR="00494911" w:rsidRPr="006E065E">
        <w:rPr>
          <w:rFonts w:eastAsia="SimSun" w:hint="eastAsia"/>
          <w:lang w:val="en-GB" w:eastAsia="zh-CN"/>
        </w:rPr>
        <w:t>用于设定</w:t>
      </w:r>
      <w:r w:rsidR="00494911" w:rsidRPr="006E065E">
        <w:rPr>
          <w:rFonts w:ascii="Symbol" w:hAnsi="Symbol"/>
          <w:lang w:eastAsia="zh-CN"/>
        </w:rPr>
        <w:t>|</w:t>
      </w:r>
      <w:proofErr w:type="gramStart"/>
      <w:r w:rsidR="00494911" w:rsidRPr="006E065E">
        <w:rPr>
          <w:i/>
          <w:lang w:eastAsia="zh-CN"/>
        </w:rPr>
        <w:t>F</w:t>
      </w:r>
      <w:r w:rsidR="00494911" w:rsidRPr="006E065E">
        <w:rPr>
          <w:lang w:eastAsia="zh-CN"/>
        </w:rPr>
        <w:t>(</w:t>
      </w:r>
      <w:proofErr w:type="gramEnd"/>
      <w:r w:rsidR="00494911" w:rsidRPr="006E065E">
        <w:rPr>
          <w:rFonts w:ascii="Symbol" w:hAnsi="Symbol"/>
          <w:lang w:eastAsia="zh-CN"/>
        </w:rPr>
        <w:t>q</w:t>
      </w:r>
      <w:r w:rsidR="00494911" w:rsidRPr="006E065E">
        <w:rPr>
          <w:lang w:eastAsia="zh-CN"/>
        </w:rPr>
        <w:t xml:space="preserve">, </w:t>
      </w:r>
      <w:r w:rsidR="00494911" w:rsidRPr="006E065E">
        <w:rPr>
          <w:rFonts w:ascii="Symbol" w:hAnsi="Symbol"/>
          <w:lang w:eastAsia="zh-CN"/>
        </w:rPr>
        <w:t>j</w:t>
      </w:r>
      <w:r w:rsidR="00494911" w:rsidRPr="006E065E">
        <w:rPr>
          <w:lang w:eastAsia="zh-CN"/>
        </w:rPr>
        <w:t>)</w:t>
      </w:r>
      <w:r w:rsidR="00494911" w:rsidRPr="006E065E">
        <w:rPr>
          <w:rFonts w:ascii="Symbol" w:hAnsi="Symbol"/>
          <w:lang w:eastAsia="zh-CN"/>
        </w:rPr>
        <w:t>|</w:t>
      </w:r>
      <w:r w:rsidR="00494911" w:rsidRPr="006E065E">
        <w:rPr>
          <w:lang w:eastAsia="zh-CN"/>
        </w:rPr>
        <w:t xml:space="preserve"> </w:t>
      </w:r>
      <w:r w:rsidR="00494911" w:rsidRPr="006E065E">
        <w:rPr>
          <w:i/>
          <w:position w:val="-4"/>
          <w:sz w:val="20"/>
          <w:lang w:eastAsia="zh-CN"/>
        </w:rPr>
        <w:t>max</w:t>
      </w:r>
      <w:r w:rsidR="00494911" w:rsidRPr="006E065E">
        <w:rPr>
          <w:i/>
          <w:lang w:eastAsia="zh-CN"/>
        </w:rPr>
        <w:t xml:space="preserve"> </w:t>
      </w:r>
      <w:r w:rsidR="00494911" w:rsidRPr="006E065E">
        <w:rPr>
          <w:rFonts w:ascii="Symbol" w:hAnsi="Symbol"/>
          <w:lang w:eastAsia="zh-CN"/>
        </w:rPr>
        <w:t>=</w:t>
      </w:r>
      <w:r w:rsidR="00494911" w:rsidRPr="006E065E">
        <w:rPr>
          <w:lang w:eastAsia="zh-CN"/>
        </w:rPr>
        <w:t xml:space="preserve"> 1</w:t>
      </w:r>
      <w:r w:rsidR="00494911" w:rsidRPr="006E065E">
        <w:rPr>
          <w:rFonts w:eastAsia="SimSun" w:hint="eastAsia"/>
          <w:lang w:val="en-GB" w:eastAsia="zh-CN"/>
        </w:rPr>
        <w:t>的归一化因子，即</w:t>
      </w:r>
      <w:r w:rsidR="00494911" w:rsidRPr="006E065E">
        <w:rPr>
          <w:rFonts w:eastAsia="SimSun"/>
          <w:lang w:val="en-GB" w:eastAsia="zh-CN"/>
        </w:rPr>
        <w:t>0</w:t>
      </w:r>
      <w:r w:rsidR="00494911" w:rsidRPr="006E065E">
        <w:rPr>
          <w:rFonts w:eastAsia="SimSun" w:hint="eastAsia"/>
          <w:lang w:val="en-GB" w:eastAsia="zh-CN"/>
        </w:rPr>
        <w:t xml:space="preserve"> dB</w:t>
      </w:r>
      <w:bookmarkEnd w:id="82"/>
    </w:p>
    <w:p w14:paraId="64020739" w14:textId="7B0E4089" w:rsidR="008B5478" w:rsidRPr="006E065E" w:rsidRDefault="008B5478" w:rsidP="00F25B55">
      <w:pPr>
        <w:pStyle w:val="Equationlegend"/>
        <w:rPr>
          <w:lang w:val="en-GB" w:eastAsia="zh-CN"/>
        </w:rPr>
      </w:pPr>
      <w:r w:rsidRPr="006E065E">
        <w:rPr>
          <w:lang w:val="en-GB" w:eastAsia="zh-CN"/>
        </w:rPr>
        <w:tab/>
      </w:r>
      <w:r w:rsidRPr="006E065E">
        <w:rPr>
          <w:i/>
          <w:lang w:val="en-GB" w:eastAsia="zh-CN"/>
        </w:rPr>
        <w:t>f</w:t>
      </w:r>
      <w:r w:rsidRPr="006E065E">
        <w:rPr>
          <w:i/>
          <w:sz w:val="12"/>
          <w:lang w:val="en-GB" w:eastAsia="zh-CN"/>
        </w:rPr>
        <w:t xml:space="preserve"> </w:t>
      </w:r>
      <w:r w:rsidRPr="006E065E">
        <w:rPr>
          <w:lang w:val="en-GB" w:eastAsia="zh-CN"/>
        </w:rPr>
        <w:t>(</w:t>
      </w:r>
      <w:r w:rsidRPr="006E065E">
        <w:rPr>
          <w:rFonts w:ascii="Symbol" w:hAnsi="Symbol"/>
          <w:lang w:val="en-GB" w:eastAsia="zh-CN"/>
        </w:rPr>
        <w:t></w:t>
      </w:r>
      <w:r w:rsidRPr="006E065E">
        <w:rPr>
          <w:lang w:val="en-GB" w:eastAsia="zh-CN"/>
        </w:rPr>
        <w:t xml:space="preserve">, </w:t>
      </w:r>
      <w:r w:rsidRPr="006E065E">
        <w:rPr>
          <w:rFonts w:ascii="Symbol" w:hAnsi="Symbol"/>
          <w:lang w:val="en-GB" w:eastAsia="zh-CN"/>
        </w:rPr>
        <w:t></w:t>
      </w:r>
      <w:proofErr w:type="gramStart"/>
      <w:r w:rsidRPr="006E065E">
        <w:rPr>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494911" w:rsidRPr="006E065E">
        <w:rPr>
          <w:rFonts w:hint="eastAsia"/>
          <w:lang w:val="en-GB" w:eastAsia="zh-CN"/>
        </w:rPr>
        <w:t>水平单元方向图函数</w:t>
      </w:r>
    </w:p>
    <w:p w14:paraId="3CDBFF22" w14:textId="66AB67E6" w:rsidR="008B5478" w:rsidRPr="006E065E" w:rsidRDefault="008B5478" w:rsidP="00F25B55">
      <w:pPr>
        <w:pStyle w:val="Equationlegend"/>
        <w:rPr>
          <w:lang w:val="en-GB" w:eastAsia="zh-CN"/>
        </w:rPr>
      </w:pPr>
      <w:r w:rsidRPr="006E065E">
        <w:rPr>
          <w:lang w:val="en-GB" w:eastAsia="zh-CN"/>
        </w:rPr>
        <w:tab/>
      </w:r>
      <w:proofErr w:type="gramStart"/>
      <w:r w:rsidRPr="006E065E">
        <w:rPr>
          <w:i/>
          <w:lang w:val="en-GB" w:eastAsia="zh-CN"/>
        </w:rPr>
        <w:t>S</w:t>
      </w:r>
      <w:r w:rsidRPr="006E065E">
        <w:rPr>
          <w:i/>
          <w:position w:val="-4"/>
          <w:sz w:val="20"/>
          <w:lang w:val="en-GB" w:eastAsia="zh-CN"/>
        </w:rPr>
        <w:t>x</w:t>
      </w:r>
      <w:r w:rsidRPr="006E065E">
        <w:rPr>
          <w:sz w:val="12"/>
          <w:lang w:val="en-GB" w:eastAsia="zh-CN"/>
        </w:rPr>
        <w:t xml:space="preserve"> </w:t>
      </w:r>
      <w:r w:rsidRPr="006E065E">
        <w:rPr>
          <w:lang w:val="en-GB" w:eastAsia="zh-CN"/>
        </w:rPr>
        <w:t>:</w:t>
      </w:r>
      <w:proofErr w:type="gramEnd"/>
      <w:r w:rsidRPr="006E065E">
        <w:rPr>
          <w:i/>
          <w:position w:val="-4"/>
          <w:sz w:val="20"/>
          <w:lang w:val="en-GB" w:eastAsia="zh-CN"/>
        </w:rPr>
        <w:tab/>
      </w:r>
      <w:r w:rsidR="00494911" w:rsidRPr="006E065E">
        <w:rPr>
          <w:lang w:val="en-GB" w:eastAsia="zh-CN"/>
        </w:rPr>
        <w:t>考虑到</w:t>
      </w:r>
      <w:r w:rsidR="00494911" w:rsidRPr="006E065E">
        <w:rPr>
          <w:rFonts w:hint="eastAsia"/>
          <w:lang w:val="en-GB" w:eastAsia="zh-CN"/>
        </w:rPr>
        <w:t>存在</w:t>
      </w:r>
      <w:r w:rsidR="00494911" w:rsidRPr="006E065E">
        <w:rPr>
          <w:lang w:val="en-GB" w:eastAsia="zh-CN"/>
        </w:rPr>
        <w:t>其他</w:t>
      </w:r>
      <w:r w:rsidR="00494911" w:rsidRPr="006E065E">
        <w:rPr>
          <w:rFonts w:hint="eastAsia"/>
          <w:lang w:val="en-GB" w:eastAsia="zh-CN"/>
        </w:rPr>
        <w:t>单元</w:t>
      </w:r>
      <w:r w:rsidR="00494911" w:rsidRPr="006E065E">
        <w:rPr>
          <w:lang w:val="en-GB" w:eastAsia="zh-CN"/>
        </w:rPr>
        <w:t>或反射器</w:t>
      </w:r>
      <w:r w:rsidR="00494911" w:rsidRPr="006E065E">
        <w:rPr>
          <w:rFonts w:hint="eastAsia"/>
          <w:lang w:val="en-GB" w:eastAsia="zh-CN"/>
        </w:rPr>
        <w:t>的、</w:t>
      </w:r>
      <w:r w:rsidR="00494911" w:rsidRPr="006E065E">
        <w:rPr>
          <w:lang w:val="en-GB" w:eastAsia="zh-CN"/>
        </w:rPr>
        <w:t>x</w:t>
      </w:r>
      <w:r w:rsidR="00494911" w:rsidRPr="006E065E">
        <w:rPr>
          <w:lang w:val="en-GB" w:eastAsia="zh-CN"/>
        </w:rPr>
        <w:t>方向的阵列</w:t>
      </w:r>
      <w:r w:rsidR="00494911" w:rsidRPr="006E065E">
        <w:rPr>
          <w:rFonts w:hint="eastAsia"/>
          <w:lang w:val="en-GB" w:eastAsia="zh-CN"/>
        </w:rPr>
        <w:t>因子</w:t>
      </w:r>
    </w:p>
    <w:p w14:paraId="5ED784A1" w14:textId="6BDBDFC6" w:rsidR="008B5478" w:rsidRPr="006E065E" w:rsidRDefault="008B5478" w:rsidP="00F25B55">
      <w:pPr>
        <w:pStyle w:val="Equationlegend"/>
        <w:rPr>
          <w:lang w:val="en-GB" w:eastAsia="zh-CN"/>
        </w:rPr>
      </w:pPr>
      <w:r w:rsidRPr="006E065E">
        <w:rPr>
          <w:lang w:val="en-GB" w:eastAsia="zh-CN"/>
        </w:rPr>
        <w:tab/>
      </w:r>
      <w:proofErr w:type="gramStart"/>
      <w:r w:rsidRPr="006E065E">
        <w:rPr>
          <w:i/>
          <w:lang w:val="en-GB" w:eastAsia="zh-CN"/>
        </w:rPr>
        <w:t>S</w:t>
      </w:r>
      <w:r w:rsidRPr="006E065E">
        <w:rPr>
          <w:i/>
          <w:position w:val="-4"/>
          <w:sz w:val="20"/>
          <w:lang w:val="en-GB" w:eastAsia="zh-CN"/>
        </w:rPr>
        <w:t>y</w:t>
      </w:r>
      <w:r w:rsidRPr="006E065E">
        <w:rPr>
          <w:sz w:val="12"/>
          <w:lang w:val="en-GB" w:eastAsia="zh-CN"/>
        </w:rPr>
        <w:t xml:space="preserve"> </w:t>
      </w:r>
      <w:r w:rsidRPr="006E065E">
        <w:rPr>
          <w:lang w:val="en-GB" w:eastAsia="zh-CN"/>
        </w:rPr>
        <w:t>:</w:t>
      </w:r>
      <w:proofErr w:type="gramEnd"/>
      <w:r w:rsidRPr="006E065E">
        <w:rPr>
          <w:i/>
          <w:position w:val="-4"/>
          <w:sz w:val="20"/>
          <w:lang w:val="en-GB" w:eastAsia="zh-CN"/>
        </w:rPr>
        <w:tab/>
      </w:r>
      <w:r w:rsidR="00494911" w:rsidRPr="006E065E">
        <w:rPr>
          <w:lang w:val="en-GB" w:eastAsia="zh-CN"/>
        </w:rPr>
        <w:t>考虑到</w:t>
      </w:r>
      <w:r w:rsidR="00494911" w:rsidRPr="006E065E">
        <w:rPr>
          <w:rFonts w:hint="eastAsia"/>
          <w:lang w:val="en-GB" w:eastAsia="zh-CN"/>
        </w:rPr>
        <w:t>沿</w:t>
      </w:r>
      <w:r w:rsidR="00494911" w:rsidRPr="006E065E">
        <w:rPr>
          <w:rFonts w:hint="eastAsia"/>
          <w:lang w:val="en-GB" w:eastAsia="zh-CN"/>
        </w:rPr>
        <w:t>y</w:t>
      </w:r>
      <w:r w:rsidR="00494911" w:rsidRPr="006E065E">
        <w:rPr>
          <w:rFonts w:hint="eastAsia"/>
          <w:lang w:val="en-GB" w:eastAsia="zh-CN"/>
        </w:rPr>
        <w:t>轴存在</w:t>
      </w:r>
      <w:r w:rsidR="00494911" w:rsidRPr="006E065E">
        <w:rPr>
          <w:lang w:val="en-GB" w:eastAsia="zh-CN"/>
        </w:rPr>
        <w:t>其他</w:t>
      </w:r>
      <w:r w:rsidR="00494911" w:rsidRPr="006E065E">
        <w:rPr>
          <w:rFonts w:hint="eastAsia"/>
          <w:lang w:val="en-GB" w:eastAsia="zh-CN"/>
        </w:rPr>
        <w:t>单元的、</w:t>
      </w:r>
      <w:bookmarkStart w:id="83" w:name="OLE_LINK176"/>
      <w:r w:rsidR="00494911" w:rsidRPr="006E065E">
        <w:rPr>
          <w:rFonts w:hint="eastAsia"/>
          <w:lang w:val="en-GB" w:eastAsia="zh-CN"/>
        </w:rPr>
        <w:t>y</w:t>
      </w:r>
      <w:r w:rsidR="00494911" w:rsidRPr="006E065E">
        <w:rPr>
          <w:lang w:val="en-GB" w:eastAsia="zh-CN"/>
        </w:rPr>
        <w:t>方向的阵列</w:t>
      </w:r>
      <w:r w:rsidR="00494911" w:rsidRPr="006E065E">
        <w:rPr>
          <w:rFonts w:hint="eastAsia"/>
          <w:lang w:val="en-GB" w:eastAsia="zh-CN"/>
        </w:rPr>
        <w:t>因子</w:t>
      </w:r>
      <w:bookmarkEnd w:id="83"/>
    </w:p>
    <w:p w14:paraId="0D08070F" w14:textId="593145F6" w:rsidR="008B5478" w:rsidRPr="006E065E" w:rsidRDefault="008B5478" w:rsidP="00F25B55">
      <w:pPr>
        <w:pStyle w:val="Equationlegend"/>
        <w:rPr>
          <w:lang w:val="en-GB" w:eastAsia="zh-CN"/>
        </w:rPr>
      </w:pPr>
      <w:r w:rsidRPr="006E065E">
        <w:rPr>
          <w:lang w:val="en-GB" w:eastAsia="zh-CN"/>
        </w:rPr>
        <w:tab/>
      </w:r>
      <w:proofErr w:type="gramStart"/>
      <w:r w:rsidRPr="006E065E">
        <w:rPr>
          <w:i/>
          <w:lang w:val="en-GB" w:eastAsia="zh-CN"/>
        </w:rPr>
        <w:t>S</w:t>
      </w:r>
      <w:r w:rsidRPr="006E065E">
        <w:rPr>
          <w:i/>
          <w:position w:val="-4"/>
          <w:sz w:val="20"/>
          <w:lang w:val="en-GB" w:eastAsia="zh-CN"/>
        </w:rPr>
        <w:t>z</w:t>
      </w:r>
      <w:r w:rsidRPr="006E065E">
        <w:rPr>
          <w:sz w:val="12"/>
          <w:lang w:val="en-GB" w:eastAsia="zh-CN"/>
        </w:rPr>
        <w:t xml:space="preserve"> </w:t>
      </w:r>
      <w:r w:rsidRPr="006E065E">
        <w:rPr>
          <w:lang w:val="en-GB" w:eastAsia="zh-CN"/>
        </w:rPr>
        <w:t>:</w:t>
      </w:r>
      <w:proofErr w:type="gramEnd"/>
      <w:r w:rsidRPr="006E065E">
        <w:rPr>
          <w:i/>
          <w:position w:val="-4"/>
          <w:sz w:val="20"/>
          <w:lang w:val="en-GB" w:eastAsia="zh-CN"/>
        </w:rPr>
        <w:tab/>
      </w:r>
      <w:r w:rsidR="00494911" w:rsidRPr="006E065E">
        <w:rPr>
          <w:lang w:val="en-GB" w:eastAsia="zh-CN"/>
        </w:rPr>
        <w:t>考虑到</w:t>
      </w:r>
      <w:r w:rsidR="00494911" w:rsidRPr="006E065E">
        <w:rPr>
          <w:rFonts w:hint="eastAsia"/>
          <w:lang w:val="en-GB" w:eastAsia="zh-CN"/>
        </w:rPr>
        <w:t>因不理想的</w:t>
      </w:r>
      <w:r w:rsidR="00494911" w:rsidRPr="006E065E">
        <w:rPr>
          <w:lang w:val="en-GB" w:eastAsia="zh-CN"/>
        </w:rPr>
        <w:t>地面和沿</w:t>
      </w:r>
      <w:r w:rsidR="00494911" w:rsidRPr="006E065E">
        <w:rPr>
          <w:lang w:val="en-GB" w:eastAsia="zh-CN"/>
        </w:rPr>
        <w:t>z</w:t>
      </w:r>
      <w:r w:rsidR="00494911" w:rsidRPr="006E065E">
        <w:rPr>
          <w:lang w:val="en-GB" w:eastAsia="zh-CN"/>
        </w:rPr>
        <w:t>轴的其他元素而</w:t>
      </w:r>
      <w:r w:rsidR="00494911" w:rsidRPr="006E065E">
        <w:rPr>
          <w:rFonts w:hint="eastAsia"/>
          <w:lang w:val="en-GB" w:eastAsia="zh-CN"/>
        </w:rPr>
        <w:t>存在镜像单元的、</w:t>
      </w:r>
      <w:r w:rsidR="00494911" w:rsidRPr="006E065E">
        <w:rPr>
          <w:rFonts w:hint="eastAsia"/>
          <w:lang w:val="en-GB" w:eastAsia="zh-CN"/>
        </w:rPr>
        <w:t>z</w:t>
      </w:r>
      <w:r w:rsidR="00494911" w:rsidRPr="006E065E">
        <w:rPr>
          <w:lang w:val="en-GB" w:eastAsia="zh-CN"/>
        </w:rPr>
        <w:t>方向的阵列</w:t>
      </w:r>
      <w:r w:rsidR="00494911" w:rsidRPr="006E065E">
        <w:rPr>
          <w:rFonts w:hint="eastAsia"/>
          <w:lang w:val="en-GB" w:eastAsia="zh-CN"/>
        </w:rPr>
        <w:t>因子。</w:t>
      </w:r>
    </w:p>
    <w:p w14:paraId="24AA2C30" w14:textId="39CF27D7" w:rsidR="006251CA" w:rsidRPr="006E065E" w:rsidRDefault="006251CA" w:rsidP="00FE0A0C">
      <w:pPr>
        <w:ind w:firstLineChars="200" w:firstLine="480"/>
        <w:rPr>
          <w:lang w:eastAsia="zh-CN"/>
        </w:rPr>
      </w:pPr>
      <w:bookmarkStart w:id="84" w:name="OLE_LINK163"/>
      <w:r w:rsidRPr="006E065E">
        <w:rPr>
          <w:lang w:eastAsia="zh-CN"/>
        </w:rPr>
        <w:t>辐射</w:t>
      </w:r>
      <w:r w:rsidRPr="006E065E">
        <w:rPr>
          <w:rFonts w:hint="eastAsia"/>
          <w:lang w:eastAsia="zh-CN"/>
        </w:rPr>
        <w:t>方向图</w:t>
      </w:r>
      <w:r w:rsidRPr="006E065E">
        <w:rPr>
          <w:lang w:eastAsia="zh-CN"/>
        </w:rPr>
        <w:t>函数</w:t>
      </w:r>
      <w:r w:rsidRPr="006E065E">
        <w:rPr>
          <w:i/>
          <w:lang w:eastAsia="zh-CN"/>
        </w:rPr>
        <w:t>F </w:t>
      </w:r>
      <w:r w:rsidRPr="006E065E">
        <w:rPr>
          <w:lang w:eastAsia="zh-CN"/>
        </w:rPr>
        <w:t>(</w:t>
      </w:r>
      <w:r w:rsidRPr="006E065E">
        <w:rPr>
          <w:rFonts w:ascii="Symbol" w:hAnsi="Symbol"/>
          <w:lang w:eastAsia="zh-CN"/>
        </w:rPr>
        <w:t></w:t>
      </w:r>
      <w:r w:rsidRPr="006E065E">
        <w:rPr>
          <w:lang w:eastAsia="zh-CN"/>
        </w:rPr>
        <w:t xml:space="preserve">, </w:t>
      </w:r>
      <w:r w:rsidRPr="006E065E">
        <w:rPr>
          <w:rFonts w:ascii="Symbol" w:hAnsi="Symbol"/>
          <w:lang w:eastAsia="zh-CN"/>
        </w:rPr>
        <w:t></w:t>
      </w:r>
      <w:r w:rsidRPr="006E065E">
        <w:rPr>
          <w:lang w:eastAsia="zh-CN"/>
        </w:rPr>
        <w:t>)</w:t>
      </w:r>
      <w:r w:rsidRPr="006E065E">
        <w:rPr>
          <w:lang w:eastAsia="zh-CN"/>
        </w:rPr>
        <w:t>也</w:t>
      </w:r>
      <w:r w:rsidRPr="006E065E">
        <w:rPr>
          <w:rFonts w:hint="eastAsia"/>
          <w:lang w:eastAsia="zh-CN"/>
        </w:rPr>
        <w:t>可</w:t>
      </w:r>
      <w:r w:rsidRPr="006E065E">
        <w:rPr>
          <w:lang w:eastAsia="zh-CN"/>
        </w:rPr>
        <w:t>表示为在图</w:t>
      </w:r>
      <w:r w:rsidRPr="006E065E">
        <w:rPr>
          <w:lang w:eastAsia="zh-CN"/>
        </w:rPr>
        <w:t>1</w:t>
      </w:r>
      <w:r w:rsidRPr="006E065E">
        <w:rPr>
          <w:lang w:eastAsia="zh-CN"/>
        </w:rPr>
        <w:t>的坐标系中远点</w:t>
      </w:r>
      <w:r w:rsidRPr="006E065E">
        <w:rPr>
          <w:rFonts w:hint="eastAsia"/>
          <w:lang w:eastAsia="zh-CN"/>
        </w:rPr>
        <w:t>P</w:t>
      </w:r>
      <w:r w:rsidRPr="006E065E">
        <w:rPr>
          <w:rFonts w:hint="eastAsia"/>
          <w:lang w:eastAsia="zh-CN"/>
        </w:rPr>
        <w:t>上的</w:t>
      </w:r>
      <w:r w:rsidRPr="006E065E">
        <w:rPr>
          <w:lang w:eastAsia="zh-CN"/>
        </w:rPr>
        <w:t>两个电场分量</w:t>
      </w:r>
      <w:r w:rsidRPr="006E065E">
        <w:rPr>
          <w:i/>
          <w:lang w:eastAsia="zh-CN"/>
        </w:rPr>
        <w:t>E</w:t>
      </w:r>
      <w:r w:rsidRPr="006E065E">
        <w:rPr>
          <w:rFonts w:ascii="Symbol" w:hAnsi="Symbol"/>
          <w:position w:val="-4"/>
          <w:sz w:val="20"/>
          <w:lang w:eastAsia="zh-CN"/>
        </w:rPr>
        <w:t>q</w:t>
      </w:r>
      <w:r w:rsidR="00DF76D3" w:rsidRPr="006E065E">
        <w:rPr>
          <w:rFonts w:hint="eastAsia"/>
          <w:lang w:eastAsia="zh-CN"/>
        </w:rPr>
        <w:t>和</w:t>
      </w:r>
      <w:r w:rsidRPr="006E065E">
        <w:rPr>
          <w:i/>
          <w:lang w:eastAsia="zh-CN"/>
        </w:rPr>
        <w:t>E</w:t>
      </w:r>
      <w:r w:rsidRPr="006E065E">
        <w:rPr>
          <w:rFonts w:ascii="Symbol" w:hAnsi="Symbol"/>
          <w:position w:val="-4"/>
          <w:sz w:val="20"/>
          <w:lang w:eastAsia="zh-CN"/>
        </w:rPr>
        <w:t>j</w:t>
      </w:r>
      <w:r w:rsidRPr="006E065E">
        <w:rPr>
          <w:lang w:eastAsia="zh-CN"/>
        </w:rPr>
        <w:t>的合成</w:t>
      </w:r>
      <w:r w:rsidRPr="006E065E">
        <w:rPr>
          <w:rFonts w:hint="eastAsia"/>
          <w:lang w:eastAsia="zh-CN"/>
        </w:rPr>
        <w:t>结果</w:t>
      </w:r>
      <w:r w:rsidRPr="006E065E">
        <w:rPr>
          <w:lang w:eastAsia="zh-CN"/>
        </w:rPr>
        <w:t>，即</w:t>
      </w:r>
      <w:r w:rsidRPr="006E065E">
        <w:rPr>
          <w:rFonts w:hint="eastAsia"/>
          <w:lang w:eastAsia="zh-CN"/>
        </w:rPr>
        <w:t>：</w:t>
      </w:r>
    </w:p>
    <w:bookmarkEnd w:id="84"/>
    <w:p w14:paraId="077330C0" w14:textId="77777777" w:rsidR="008B5478" w:rsidRPr="006E065E" w:rsidRDefault="008B5478" w:rsidP="0049324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K</w:instrText>
      </w:r>
      <w:r w:rsidRPr="006E065E">
        <w:instrText> · </w:instrText>
      </w:r>
      <w:r w:rsidRPr="006E065E">
        <w:rPr>
          <w:rFonts w:ascii="Symbol" w:hAnsi="Symbol"/>
        </w:rPr>
        <w:instrText>½</w:instrText>
      </w:r>
      <w:r w:rsidRPr="006E065E">
        <w:rPr>
          <w:i/>
        </w:rPr>
        <w:instrText xml:space="preserve">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instrText xml:space="preserve">  </w:instrText>
      </w:r>
      <w:r w:rsidRPr="006E065E">
        <w:rPr>
          <w:rFonts w:ascii="Symbol" w:hAnsi="Symbol"/>
        </w:rPr>
        <w:instrText>=</w:instrText>
      </w:r>
      <w:r w:rsidRPr="006E065E">
        <w:instrText xml:space="preserve">  </w:instrText>
      </w:r>
      <w:r w:rsidRPr="006E065E">
        <w:rPr>
          <w:i/>
        </w:rPr>
        <w:instrText>K</w:instrText>
      </w:r>
      <w:r w:rsidRPr="006E065E">
        <w:instrText> · \b\bc\[(\s( ; )\d\ba3()</w:instrText>
      </w:r>
      <w:r w:rsidRPr="006E065E">
        <w:rPr>
          <w:rFonts w:ascii="Symbol" w:hAnsi="Symbol"/>
        </w:rPr>
        <w:instrText>½</w:instrText>
      </w:r>
      <w:r w:rsidRPr="006E065E">
        <w:rPr>
          <w:i/>
        </w:rPr>
        <w:instrText>E</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½</w:instrText>
      </w:r>
      <w:r w:rsidRPr="006E065E">
        <w:rPr>
          <w:i/>
        </w:rPr>
        <w:instrText>E</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rPr>
          <w:spacing w:val="-30"/>
          <w:position w:val="6"/>
          <w:sz w:val="18"/>
        </w:rPr>
        <w:instrText xml:space="preserve"> </w:instrText>
      </w:r>
      <w:r w:rsidRPr="006E065E">
        <w:instrText>)</w:instrText>
      </w:r>
      <w:r w:rsidRPr="006E065E">
        <w:rPr>
          <w:position w:val="22"/>
          <w:sz w:val="20"/>
        </w:rPr>
        <w:instrText>½</w:instrText>
      </w:r>
      <w:r w:rsidRPr="006E065E">
        <w:fldChar w:fldCharType="end"/>
      </w:r>
    </w:p>
    <w:p w14:paraId="6921E627" w14:textId="4401A1E7" w:rsidR="008B5478" w:rsidRPr="006E065E" w:rsidRDefault="00536066" w:rsidP="006A5426">
      <w:pPr>
        <w:ind w:firstLineChars="200" w:firstLine="480"/>
      </w:pPr>
      <w:r w:rsidRPr="006E065E">
        <w:rPr>
          <w:rFonts w:hint="eastAsia"/>
          <w:lang w:eastAsia="zh-CN"/>
        </w:rPr>
        <w:t>式中：</w:t>
      </w:r>
    </w:p>
    <w:p w14:paraId="54874D0B" w14:textId="77777777" w:rsidR="008B5478" w:rsidRPr="006E065E" w:rsidRDefault="008B5478" w:rsidP="00493244">
      <w:pPr>
        <w:pStyle w:val="Equation"/>
      </w:pPr>
      <w:r w:rsidRPr="006E065E">
        <w:tab/>
      </w:r>
      <w:r w:rsidRPr="006E065E">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q</w:instrText>
      </w:r>
      <w:r w:rsidRPr="006E065E">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rFonts w:ascii="Symbol" w:hAnsi="Symbol"/>
          <w:position w:val="-4"/>
          <w:sz w:val="18"/>
        </w:rPr>
        <w:instrText>q</w:instrText>
      </w:r>
      <w:r w:rsidRPr="006E065E">
        <w:rPr>
          <w:position w:val="-4"/>
          <w:sz w:val="18"/>
        </w:rPr>
        <w:instrText>1</w:instrText>
      </w:r>
      <w:r w:rsidRPr="006E065E">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 </w:instrText>
      </w:r>
      <w:r w:rsidRPr="006E065E">
        <w:rPr>
          <w:i/>
        </w:rPr>
        <w:instrText>S</w:instrText>
      </w:r>
      <w:r w:rsidRPr="006E065E">
        <w:rPr>
          <w:i/>
          <w:position w:val="-4"/>
          <w:sz w:val="18"/>
        </w:rPr>
        <w:instrText>x</w:instrText>
      </w:r>
      <w:r w:rsidRPr="006E065E">
        <w:instrText> · </w:instrText>
      </w:r>
      <w:r w:rsidRPr="006E065E">
        <w:rPr>
          <w:i/>
        </w:rPr>
        <w:instrText>S</w:instrText>
      </w:r>
      <w:r w:rsidRPr="006E065E">
        <w:rPr>
          <w:i/>
          <w:position w:val="-4"/>
          <w:sz w:val="18"/>
        </w:rPr>
        <w:instrText>y</w:instrText>
      </w:r>
      <w:r w:rsidRPr="006E065E">
        <w:instrText> · </w:instrText>
      </w:r>
      <w:r w:rsidRPr="006E065E">
        <w:rPr>
          <w:i/>
        </w:rPr>
        <w:instrText>S</w:instrText>
      </w:r>
      <w:r w:rsidRPr="006E065E">
        <w:rPr>
          <w:rFonts w:ascii="Symbol" w:hAnsi="Symbol"/>
          <w:position w:val="-4"/>
          <w:sz w:val="18"/>
        </w:rPr>
        <w:instrText>q</w:instrText>
      </w:r>
      <w:r w:rsidRPr="006E065E">
        <w:fldChar w:fldCharType="end"/>
      </w:r>
    </w:p>
    <w:p w14:paraId="65A387E5" w14:textId="77777777" w:rsidR="008B5478" w:rsidRPr="006E065E" w:rsidRDefault="008B5478" w:rsidP="00493244">
      <w:pPr>
        <w:pStyle w:val="Equation"/>
      </w:pPr>
      <w:r w:rsidRPr="006E065E">
        <w:tab/>
      </w:r>
      <w:r w:rsidRPr="006E065E">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j</w:instrText>
      </w:r>
      <w:r w:rsidRPr="006E065E">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rFonts w:ascii="Symbol" w:hAnsi="Symbol"/>
          <w:position w:val="-4"/>
          <w:sz w:val="18"/>
        </w:rPr>
        <w:instrText>j</w:instrText>
      </w:r>
      <w:r w:rsidRPr="006E065E">
        <w:rPr>
          <w:position w:val="-4"/>
          <w:sz w:val="18"/>
        </w:rPr>
        <w:instrText>1</w:instrText>
      </w:r>
      <w:r w:rsidRPr="006E065E">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 </w:instrText>
      </w:r>
      <w:r w:rsidRPr="006E065E">
        <w:rPr>
          <w:i/>
        </w:rPr>
        <w:instrText>S</w:instrText>
      </w:r>
      <w:r w:rsidRPr="006E065E">
        <w:rPr>
          <w:i/>
          <w:position w:val="-4"/>
          <w:sz w:val="18"/>
        </w:rPr>
        <w:instrText>x</w:instrText>
      </w:r>
      <w:r w:rsidRPr="006E065E">
        <w:instrText> · </w:instrText>
      </w:r>
      <w:r w:rsidRPr="006E065E">
        <w:rPr>
          <w:i/>
        </w:rPr>
        <w:instrText>S</w:instrText>
      </w:r>
      <w:r w:rsidRPr="006E065E">
        <w:rPr>
          <w:i/>
          <w:position w:val="-4"/>
          <w:sz w:val="18"/>
        </w:rPr>
        <w:instrText>y</w:instrText>
      </w:r>
      <w:r w:rsidRPr="006E065E">
        <w:instrText> · </w:instrText>
      </w:r>
      <w:r w:rsidRPr="006E065E">
        <w:rPr>
          <w:i/>
        </w:rPr>
        <w:instrText>S</w:instrText>
      </w:r>
      <w:r w:rsidRPr="006E065E">
        <w:rPr>
          <w:rFonts w:ascii="Symbol" w:hAnsi="Symbol"/>
          <w:position w:val="-4"/>
          <w:sz w:val="18"/>
        </w:rPr>
        <w:instrText>j</w:instrText>
      </w:r>
      <w:r w:rsidRPr="006E065E">
        <w:fldChar w:fldCharType="end"/>
      </w:r>
    </w:p>
    <w:p w14:paraId="4DA1416B" w14:textId="7A8CDBAE" w:rsidR="008B5478" w:rsidRPr="006E065E" w:rsidRDefault="00536066" w:rsidP="006A5426">
      <w:pPr>
        <w:ind w:firstLineChars="200" w:firstLine="480"/>
        <w:rPr>
          <w:lang w:eastAsia="zh-CN"/>
        </w:rPr>
      </w:pPr>
      <w:r w:rsidRPr="006E065E">
        <w:rPr>
          <w:rFonts w:hint="eastAsia"/>
          <w:lang w:eastAsia="zh-CN"/>
        </w:rPr>
        <w:t>其中</w:t>
      </w:r>
      <w:r w:rsidR="007F73ED" w:rsidRPr="006E065E">
        <w:rPr>
          <w:i/>
          <w:lang w:eastAsia="zh-CN"/>
        </w:rPr>
        <w:t>E</w:t>
      </w:r>
      <w:r w:rsidR="007F73ED" w:rsidRPr="006E065E">
        <w:rPr>
          <w:rFonts w:ascii="Symbol" w:hAnsi="Symbol"/>
          <w:position w:val="-4"/>
          <w:sz w:val="20"/>
          <w:lang w:eastAsia="zh-CN"/>
        </w:rPr>
        <w:t>q</w:t>
      </w:r>
      <w:r w:rsidR="007F73ED" w:rsidRPr="006E065E">
        <w:rPr>
          <w:position w:val="-4"/>
          <w:sz w:val="20"/>
          <w:lang w:eastAsia="zh-CN"/>
        </w:rPr>
        <w:t>1</w:t>
      </w:r>
      <w:r w:rsidR="007F73ED" w:rsidRPr="006E065E">
        <w:rPr>
          <w:sz w:val="12"/>
          <w:lang w:eastAsia="zh-CN"/>
        </w:rPr>
        <w:t> </w:t>
      </w:r>
      <w:r w:rsidR="007F73ED" w:rsidRPr="006E065E">
        <w:rPr>
          <w:lang w:eastAsia="zh-CN"/>
        </w:rPr>
        <w:t>(</w:t>
      </w:r>
      <w:r w:rsidR="007F73ED" w:rsidRPr="006E065E">
        <w:rPr>
          <w:rFonts w:ascii="Symbol" w:hAnsi="Symbol"/>
          <w:lang w:eastAsia="zh-CN"/>
        </w:rPr>
        <w:t>q</w:t>
      </w:r>
      <w:r w:rsidR="007F73ED" w:rsidRPr="006E065E">
        <w:rPr>
          <w:lang w:eastAsia="zh-CN"/>
        </w:rPr>
        <w:t>, </w:t>
      </w:r>
      <w:r w:rsidR="007F73ED" w:rsidRPr="006E065E">
        <w:rPr>
          <w:rFonts w:ascii="Symbol" w:hAnsi="Symbol"/>
          <w:lang w:eastAsia="zh-CN"/>
        </w:rPr>
        <w:t>j</w:t>
      </w:r>
      <w:r w:rsidR="007F73ED" w:rsidRPr="006E065E">
        <w:rPr>
          <w:lang w:eastAsia="zh-CN"/>
        </w:rPr>
        <w:t>)</w:t>
      </w:r>
      <w:r w:rsidR="007F73ED" w:rsidRPr="006E065E">
        <w:rPr>
          <w:rFonts w:hint="eastAsia"/>
          <w:lang w:eastAsia="zh-CN"/>
        </w:rPr>
        <w:t>和</w:t>
      </w:r>
      <w:r w:rsidR="007F73ED" w:rsidRPr="006E065E">
        <w:rPr>
          <w:i/>
          <w:lang w:eastAsia="zh-CN"/>
        </w:rPr>
        <w:t>E</w:t>
      </w:r>
      <w:r w:rsidR="007F73ED" w:rsidRPr="006E065E">
        <w:rPr>
          <w:rFonts w:ascii="Symbol" w:hAnsi="Symbol"/>
          <w:position w:val="-4"/>
          <w:sz w:val="20"/>
          <w:lang w:eastAsia="zh-CN"/>
        </w:rPr>
        <w:t>j</w:t>
      </w:r>
      <w:r w:rsidR="007F73ED" w:rsidRPr="006E065E">
        <w:rPr>
          <w:position w:val="-4"/>
          <w:sz w:val="20"/>
          <w:lang w:eastAsia="zh-CN"/>
        </w:rPr>
        <w:t>1</w:t>
      </w:r>
      <w:r w:rsidR="007F73ED" w:rsidRPr="006E065E">
        <w:rPr>
          <w:sz w:val="12"/>
          <w:lang w:eastAsia="zh-CN"/>
        </w:rPr>
        <w:t> </w:t>
      </w:r>
      <w:r w:rsidR="007F73ED" w:rsidRPr="006E065E">
        <w:rPr>
          <w:lang w:eastAsia="zh-CN"/>
        </w:rPr>
        <w:t>(</w:t>
      </w:r>
      <w:r w:rsidR="007F73ED" w:rsidRPr="006E065E">
        <w:rPr>
          <w:rFonts w:ascii="Symbol" w:hAnsi="Symbol"/>
          <w:lang w:eastAsia="zh-CN"/>
        </w:rPr>
        <w:t>q</w:t>
      </w:r>
      <w:r w:rsidR="007F73ED" w:rsidRPr="006E065E">
        <w:rPr>
          <w:lang w:eastAsia="zh-CN"/>
        </w:rPr>
        <w:t>, </w:t>
      </w:r>
      <w:r w:rsidR="007F73ED" w:rsidRPr="006E065E">
        <w:rPr>
          <w:rFonts w:ascii="Symbol" w:hAnsi="Symbol"/>
          <w:lang w:eastAsia="zh-CN"/>
        </w:rPr>
        <w:t>j</w:t>
      </w:r>
      <w:r w:rsidR="007F73ED" w:rsidRPr="006E065E">
        <w:rPr>
          <w:lang w:eastAsia="zh-CN"/>
        </w:rPr>
        <w:t>)</w:t>
      </w:r>
      <w:r w:rsidR="007F73ED" w:rsidRPr="006E065E">
        <w:rPr>
          <w:lang w:eastAsia="zh-CN"/>
        </w:rPr>
        <w:t>是水平</w:t>
      </w:r>
      <w:r w:rsidR="007F73ED" w:rsidRPr="006E065E">
        <w:rPr>
          <w:rFonts w:hint="eastAsia"/>
          <w:lang w:eastAsia="zh-CN"/>
        </w:rPr>
        <w:t>单元方向</w:t>
      </w:r>
      <w:r w:rsidR="007F73ED" w:rsidRPr="006E065E">
        <w:rPr>
          <w:lang w:eastAsia="zh-CN"/>
        </w:rPr>
        <w:t>图函数</w:t>
      </w:r>
      <w:r w:rsidR="007F73ED" w:rsidRPr="006E065E">
        <w:rPr>
          <w:i/>
          <w:lang w:eastAsia="zh-CN"/>
        </w:rPr>
        <w:t>f</w:t>
      </w:r>
      <w:r w:rsidR="007F73ED" w:rsidRPr="006E065E">
        <w:rPr>
          <w:sz w:val="12"/>
          <w:lang w:eastAsia="zh-CN"/>
        </w:rPr>
        <w:t> </w:t>
      </w:r>
      <w:r w:rsidR="007F73ED" w:rsidRPr="006E065E">
        <w:rPr>
          <w:lang w:eastAsia="zh-CN"/>
        </w:rPr>
        <w:t>(</w:t>
      </w:r>
      <w:r w:rsidR="007F73ED" w:rsidRPr="006E065E">
        <w:rPr>
          <w:rFonts w:ascii="Symbol" w:hAnsi="Symbol"/>
          <w:lang w:eastAsia="zh-CN"/>
        </w:rPr>
        <w:t></w:t>
      </w:r>
      <w:r w:rsidR="007F73ED" w:rsidRPr="006E065E">
        <w:rPr>
          <w:lang w:eastAsia="zh-CN"/>
        </w:rPr>
        <w:t>, </w:t>
      </w:r>
      <w:r w:rsidR="007F73ED" w:rsidRPr="006E065E">
        <w:rPr>
          <w:rFonts w:ascii="Symbol" w:hAnsi="Symbol"/>
          <w:lang w:eastAsia="zh-CN"/>
        </w:rPr>
        <w:t></w:t>
      </w:r>
      <w:r w:rsidR="007F73ED" w:rsidRPr="006E065E">
        <w:rPr>
          <w:lang w:eastAsia="zh-CN"/>
        </w:rPr>
        <w:t>)</w:t>
      </w:r>
      <w:r w:rsidR="007F73ED" w:rsidRPr="006E065E">
        <w:rPr>
          <w:rFonts w:hint="eastAsia"/>
          <w:lang w:eastAsia="zh-CN"/>
        </w:rPr>
        <w:t>的</w:t>
      </w:r>
      <w:r w:rsidR="007F73ED" w:rsidRPr="006E065E">
        <w:rPr>
          <w:lang w:eastAsia="zh-CN"/>
        </w:rPr>
        <w:t>分量，</w:t>
      </w:r>
      <w:r w:rsidR="007F73ED" w:rsidRPr="006E065E">
        <w:rPr>
          <w:i/>
          <w:lang w:eastAsia="zh-CN"/>
        </w:rPr>
        <w:t>S</w:t>
      </w:r>
      <w:r w:rsidR="007F73ED" w:rsidRPr="006E065E">
        <w:rPr>
          <w:rFonts w:ascii="Symbol" w:hAnsi="Symbol"/>
          <w:position w:val="-4"/>
          <w:sz w:val="20"/>
          <w:lang w:eastAsia="zh-CN"/>
        </w:rPr>
        <w:t>q</w:t>
      </w:r>
      <w:r w:rsidR="007F73ED" w:rsidRPr="006E065E">
        <w:rPr>
          <w:rFonts w:hint="eastAsia"/>
          <w:lang w:eastAsia="zh-CN"/>
        </w:rPr>
        <w:t>和</w:t>
      </w:r>
      <w:r w:rsidR="007F73ED" w:rsidRPr="006E065E">
        <w:rPr>
          <w:i/>
          <w:lang w:eastAsia="zh-CN"/>
        </w:rPr>
        <w:t>S</w:t>
      </w:r>
      <w:r w:rsidR="007F73ED" w:rsidRPr="006E065E">
        <w:rPr>
          <w:rFonts w:ascii="Symbol" w:hAnsi="Symbol"/>
          <w:position w:val="-4"/>
          <w:sz w:val="20"/>
          <w:lang w:eastAsia="zh-CN"/>
        </w:rPr>
        <w:t>j</w:t>
      </w:r>
      <w:r w:rsidR="007F73ED" w:rsidRPr="006E065E">
        <w:rPr>
          <w:lang w:eastAsia="zh-CN"/>
        </w:rPr>
        <w:t>是阵列因子</w:t>
      </w:r>
      <w:r w:rsidR="007F73ED" w:rsidRPr="006E065E">
        <w:rPr>
          <w:i/>
          <w:lang w:eastAsia="zh-CN"/>
        </w:rPr>
        <w:t>S</w:t>
      </w:r>
      <w:r w:rsidR="007F73ED" w:rsidRPr="006E065E">
        <w:rPr>
          <w:i/>
          <w:position w:val="-4"/>
          <w:sz w:val="20"/>
          <w:lang w:eastAsia="zh-CN"/>
        </w:rPr>
        <w:t>z</w:t>
      </w:r>
      <w:r w:rsidR="007F73ED" w:rsidRPr="006E065E">
        <w:rPr>
          <w:lang w:eastAsia="zh-CN"/>
        </w:rPr>
        <w:t>的相关分量。</w:t>
      </w:r>
    </w:p>
    <w:p w14:paraId="304286CE" w14:textId="43DF104F" w:rsidR="00494911" w:rsidRPr="006E065E" w:rsidRDefault="00494911" w:rsidP="00FE0A0C">
      <w:pPr>
        <w:ind w:firstLineChars="200" w:firstLine="480"/>
        <w:rPr>
          <w:lang w:eastAsia="zh-CN"/>
        </w:rPr>
      </w:pPr>
      <w:r w:rsidRPr="006E065E">
        <w:rPr>
          <w:lang w:eastAsia="zh-CN"/>
        </w:rPr>
        <w:t>对于在设计频率下长度为</w:t>
      </w:r>
      <w:r w:rsidRPr="006E065E">
        <w:rPr>
          <w:lang w:eastAsia="zh-CN"/>
        </w:rPr>
        <w:t>2l</w:t>
      </w:r>
      <w:r w:rsidRPr="006E065E">
        <w:rPr>
          <w:lang w:eastAsia="zh-CN"/>
        </w:rPr>
        <w:t>的水平偶极子，</w:t>
      </w:r>
      <w:r w:rsidR="00C068FF" w:rsidRPr="006E065E">
        <w:rPr>
          <w:rFonts w:hint="eastAsia"/>
          <w:lang w:eastAsia="zh-CN"/>
        </w:rPr>
        <w:t>远</w:t>
      </w:r>
      <w:r w:rsidRPr="006E065E">
        <w:rPr>
          <w:lang w:eastAsia="zh-CN"/>
        </w:rPr>
        <w:t>电场分量具有以下表达式</w:t>
      </w:r>
      <w:r w:rsidR="00C068FF" w:rsidRPr="006E065E">
        <w:rPr>
          <w:rFonts w:hint="eastAsia"/>
          <w:lang w:eastAsia="zh-CN"/>
        </w:rPr>
        <w:t>：</w:t>
      </w:r>
    </w:p>
    <w:p w14:paraId="4012C089" w14:textId="3DA83AE5" w:rsidR="008B5478" w:rsidRPr="006E065E" w:rsidRDefault="008B5478" w:rsidP="00334212">
      <w:pPr>
        <w:pStyle w:val="Equation"/>
      </w:pPr>
      <w:r w:rsidRPr="006E065E">
        <w:rPr>
          <w:lang w:eastAsia="zh-CN"/>
        </w:rPr>
        <w:tab/>
      </w:r>
      <w:r w:rsidR="00334212" w:rsidRPr="006E065E">
        <w:rPr>
          <w:lang w:eastAsia="zh-CN"/>
        </w:rPr>
        <w:tab/>
      </w:r>
      <w:r w:rsidR="0091361B" w:rsidRPr="006E065E">
        <w:rPr>
          <w:noProof/>
        </w:rPr>
        <w:drawing>
          <wp:inline distT="0" distB="0" distL="0" distR="0" wp14:anchorId="78706D3A" wp14:editId="74F13E66">
            <wp:extent cx="3145573" cy="537845"/>
            <wp:effectExtent l="0" t="0" r="0" b="0"/>
            <wp:docPr id="1082700758" name="Picture 1" descr="A mathematical equation with numbers and 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2700758" name="Picture 1" descr="A mathematical equation with numbers and lines"/>
                    <pic:cNvPicPr/>
                  </pic:nvPicPr>
                  <pic:blipFill>
                    <a:blip r:embed="rId37"/>
                    <a:stretch>
                      <a:fillRect/>
                    </a:stretch>
                  </pic:blipFill>
                  <pic:spPr>
                    <a:xfrm>
                      <a:off x="0" y="0"/>
                      <a:ext cx="3152718" cy="539067"/>
                    </a:xfrm>
                    <a:prstGeom prst="rect">
                      <a:avLst/>
                    </a:prstGeom>
                  </pic:spPr>
                </pic:pic>
              </a:graphicData>
            </a:graphic>
          </wp:inline>
        </w:drawing>
      </w:r>
    </w:p>
    <w:p w14:paraId="2A712894" w14:textId="6DD90AE7" w:rsidR="008B5478" w:rsidRPr="006E065E" w:rsidRDefault="008B5478" w:rsidP="008B5478">
      <w:pPr>
        <w:tabs>
          <w:tab w:val="clear" w:pos="1191"/>
          <w:tab w:val="clear" w:pos="1588"/>
          <w:tab w:val="clear" w:pos="1985"/>
          <w:tab w:val="center" w:pos="4820"/>
          <w:tab w:val="right" w:pos="9639"/>
        </w:tabs>
      </w:pPr>
      <w:r w:rsidRPr="006E065E">
        <w:tab/>
      </w:r>
      <w:r w:rsidRPr="006E065E">
        <w:tab/>
      </w:r>
      <w:r w:rsidR="00334212" w:rsidRPr="006E065E">
        <w:rPr>
          <w:noProof/>
        </w:rPr>
        <w:drawing>
          <wp:inline distT="0" distB="0" distL="0" distR="0" wp14:anchorId="3A843B40" wp14:editId="07E783BA">
            <wp:extent cx="2870200" cy="522634"/>
            <wp:effectExtent l="0" t="0" r="6350" b="0"/>
            <wp:docPr id="1322901645" name="Picture 1" descr="A black text with numb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2901645" name="Picture 1" descr="A black text with numbers"/>
                    <pic:cNvPicPr/>
                  </pic:nvPicPr>
                  <pic:blipFill>
                    <a:blip r:embed="rId38"/>
                    <a:stretch>
                      <a:fillRect/>
                    </a:stretch>
                  </pic:blipFill>
                  <pic:spPr>
                    <a:xfrm>
                      <a:off x="0" y="0"/>
                      <a:ext cx="2873028" cy="523149"/>
                    </a:xfrm>
                    <a:prstGeom prst="rect">
                      <a:avLst/>
                    </a:prstGeom>
                  </pic:spPr>
                </pic:pic>
              </a:graphicData>
            </a:graphic>
          </wp:inline>
        </w:drawing>
      </w:r>
    </w:p>
    <w:p w14:paraId="522E8351" w14:textId="6F7D316A" w:rsidR="008B5478" w:rsidRPr="006E065E" w:rsidRDefault="00A42315" w:rsidP="0093058B">
      <w:pPr>
        <w:ind w:firstLineChars="200" w:firstLine="480"/>
        <w:rPr>
          <w:lang w:eastAsia="zh-CN"/>
        </w:rPr>
      </w:pPr>
      <w:r w:rsidRPr="006E065E">
        <w:rPr>
          <w:lang w:eastAsia="zh-CN"/>
        </w:rPr>
        <w:t>其中：</w:t>
      </w:r>
    </w:p>
    <w:p w14:paraId="5D709430" w14:textId="7FD40364" w:rsidR="008B5478" w:rsidRPr="006E065E" w:rsidRDefault="008B5478" w:rsidP="002F6482">
      <w:pPr>
        <w:pStyle w:val="Equationlegend"/>
        <w:rPr>
          <w:lang w:val="en-GB" w:eastAsia="zh-CN"/>
        </w:rPr>
      </w:pPr>
      <w:r w:rsidRPr="006E065E">
        <w:rPr>
          <w:lang w:val="en-GB" w:eastAsia="zh-CN"/>
        </w:rPr>
        <w:tab/>
      </w:r>
      <w:proofErr w:type="gramStart"/>
      <w:r w:rsidRPr="006E065E">
        <w:rPr>
          <w:i/>
          <w:lang w:val="en-GB" w:eastAsia="zh-CN"/>
        </w:rPr>
        <w:t>I</w:t>
      </w:r>
      <w:r w:rsidRPr="006E065E">
        <w:rPr>
          <w:sz w:val="12"/>
          <w:lang w:val="en-GB" w:eastAsia="zh-CN"/>
        </w:rPr>
        <w:t> </w:t>
      </w:r>
      <w:r w:rsidRPr="006E065E">
        <w:rPr>
          <w:lang w:val="en-GB" w:eastAsia="zh-CN"/>
        </w:rPr>
        <w:t>:</w:t>
      </w:r>
      <w:proofErr w:type="gramEnd"/>
      <w:r w:rsidRPr="006E065E">
        <w:rPr>
          <w:lang w:val="en-GB" w:eastAsia="zh-CN"/>
        </w:rPr>
        <w:tab/>
      </w:r>
      <w:r w:rsidR="00C068FF" w:rsidRPr="006E065E">
        <w:rPr>
          <w:lang w:val="en-GB" w:eastAsia="zh-CN"/>
        </w:rPr>
        <w:t>偶极子中电流的振幅</w:t>
      </w:r>
    </w:p>
    <w:p w14:paraId="42F1E681" w14:textId="7BF0C2D4" w:rsidR="008B5478" w:rsidRPr="006E065E" w:rsidRDefault="008B5478" w:rsidP="002F6482">
      <w:pPr>
        <w:pStyle w:val="Equationlegend"/>
        <w:rPr>
          <w:lang w:val="en-GB" w:eastAsia="zh-CN"/>
        </w:rPr>
      </w:pPr>
      <w:r w:rsidRPr="006E065E">
        <w:rPr>
          <w:lang w:val="en-GB" w:eastAsia="zh-CN"/>
        </w:rPr>
        <w:tab/>
      </w:r>
      <w:proofErr w:type="gramStart"/>
      <w:r w:rsidRPr="006E065E">
        <w:rPr>
          <w:i/>
          <w:lang w:val="en-GB" w:eastAsia="zh-CN"/>
        </w:rPr>
        <w:t>r</w:t>
      </w:r>
      <w:r w:rsidRPr="006E065E">
        <w:rPr>
          <w:sz w:val="12"/>
          <w:lang w:val="en-GB" w:eastAsia="zh-CN"/>
        </w:rPr>
        <w:t> </w:t>
      </w:r>
      <w:r w:rsidRPr="006E065E">
        <w:rPr>
          <w:lang w:val="en-GB" w:eastAsia="zh-CN"/>
        </w:rPr>
        <w:t>:</w:t>
      </w:r>
      <w:proofErr w:type="gramEnd"/>
      <w:r w:rsidRPr="006E065E">
        <w:rPr>
          <w:lang w:val="en-GB" w:eastAsia="zh-CN"/>
        </w:rPr>
        <w:tab/>
      </w:r>
      <w:r w:rsidR="00C068FF" w:rsidRPr="006E065E">
        <w:rPr>
          <w:lang w:val="en-GB" w:eastAsia="zh-CN"/>
        </w:rPr>
        <w:t>原点</w:t>
      </w:r>
      <w:r w:rsidR="00C068FF" w:rsidRPr="006E065E">
        <w:rPr>
          <w:rFonts w:hint="eastAsia"/>
          <w:lang w:val="en-GB" w:eastAsia="zh-CN"/>
        </w:rPr>
        <w:t>与观测</w:t>
      </w:r>
      <w:r w:rsidR="00C068FF" w:rsidRPr="006E065E">
        <w:rPr>
          <w:lang w:val="en-GB" w:eastAsia="zh-CN"/>
        </w:rPr>
        <w:t>点之间的距离</w:t>
      </w:r>
    </w:p>
    <w:p w14:paraId="5524C05F" w14:textId="05B9BB0C" w:rsidR="008B5478" w:rsidRPr="006E065E" w:rsidRDefault="008B5478" w:rsidP="002F6482">
      <w:pPr>
        <w:pStyle w:val="Equationlegend"/>
        <w:rPr>
          <w:lang w:val="en-GB" w:eastAsia="zh-CN"/>
        </w:rPr>
      </w:pPr>
      <w:r w:rsidRPr="006E065E">
        <w:rPr>
          <w:lang w:val="en-GB" w:eastAsia="zh-CN"/>
        </w:rPr>
        <w:tab/>
      </w:r>
      <w:proofErr w:type="gramStart"/>
      <w:r w:rsidRPr="006E065E">
        <w:rPr>
          <w:i/>
          <w:lang w:val="en-GB" w:eastAsia="zh-CN"/>
        </w:rPr>
        <w:t>C</w:t>
      </w:r>
      <w:r w:rsidRPr="006E065E">
        <w:rPr>
          <w:i/>
          <w:position w:val="-4"/>
          <w:sz w:val="20"/>
          <w:lang w:val="en-GB" w:eastAsia="zh-CN"/>
        </w:rPr>
        <w:t>d</w:t>
      </w:r>
      <w:r w:rsidRPr="006E065E">
        <w:rPr>
          <w:sz w:val="12"/>
          <w:lang w:val="en-GB" w:eastAsia="zh-CN"/>
        </w:rPr>
        <w:t> </w:t>
      </w:r>
      <w:r w:rsidRPr="006E065E">
        <w:rPr>
          <w:lang w:val="en-GB" w:eastAsia="zh-CN"/>
        </w:rPr>
        <w:t>:</w:t>
      </w:r>
      <w:proofErr w:type="gramEnd"/>
      <w:r w:rsidRPr="006E065E">
        <w:rPr>
          <w:lang w:val="en-GB" w:eastAsia="zh-CN"/>
        </w:rPr>
        <w:tab/>
      </w:r>
      <w:r w:rsidR="00C068FF" w:rsidRPr="006E065E">
        <w:rPr>
          <w:lang w:val="en-GB" w:eastAsia="zh-CN"/>
        </w:rPr>
        <w:t>辐射</w:t>
      </w:r>
      <w:r w:rsidR="00C068FF" w:rsidRPr="006E065E">
        <w:rPr>
          <w:rFonts w:hint="eastAsia"/>
          <w:lang w:val="en-GB" w:eastAsia="zh-CN"/>
        </w:rPr>
        <w:t>单元</w:t>
      </w:r>
      <w:r w:rsidR="00C068FF" w:rsidRPr="006E065E">
        <w:rPr>
          <w:lang w:val="en-GB" w:eastAsia="zh-CN"/>
        </w:rPr>
        <w:t>的电流分布函数。</w:t>
      </w:r>
    </w:p>
    <w:p w14:paraId="55EB3BD3" w14:textId="32005AE0" w:rsidR="00C068FF" w:rsidRPr="006E065E" w:rsidRDefault="00C068FF" w:rsidP="00FE0A0C">
      <w:pPr>
        <w:ind w:firstLineChars="200" w:firstLine="480"/>
        <w:rPr>
          <w:lang w:eastAsia="zh-CN"/>
        </w:rPr>
      </w:pPr>
      <w:r w:rsidRPr="006E065E">
        <w:rPr>
          <w:lang w:eastAsia="zh-CN"/>
        </w:rPr>
        <w:t>假设</w:t>
      </w:r>
      <w:r w:rsidR="00200681" w:rsidRPr="006E065E">
        <w:rPr>
          <w:rFonts w:hint="eastAsia"/>
          <w:lang w:eastAsia="zh-CN"/>
        </w:rPr>
        <w:t>一个</w:t>
      </w:r>
      <w:r w:rsidRPr="006E065E">
        <w:rPr>
          <w:rFonts w:ascii="STKaiti" w:eastAsia="STKaiti" w:hAnsi="STKaiti"/>
          <w:lang w:eastAsia="zh-CN"/>
        </w:rPr>
        <w:t>正弦</w:t>
      </w:r>
      <w:r w:rsidRPr="006E065E">
        <w:rPr>
          <w:lang w:eastAsia="zh-CN"/>
        </w:rPr>
        <w:t>电流分布函数</w:t>
      </w:r>
      <w:r w:rsidRPr="006E065E">
        <w:rPr>
          <w:rFonts w:hint="eastAsia"/>
          <w:lang w:eastAsia="zh-CN"/>
        </w:rPr>
        <w:t>：</w:t>
      </w:r>
    </w:p>
    <w:p w14:paraId="38C3DED8" w14:textId="0C67375D" w:rsidR="008B5478" w:rsidRPr="006E065E" w:rsidRDefault="008B5478" w:rsidP="008B5478">
      <w:pPr>
        <w:tabs>
          <w:tab w:val="clear" w:pos="1191"/>
          <w:tab w:val="clear" w:pos="1588"/>
          <w:tab w:val="clear" w:pos="1985"/>
          <w:tab w:val="center" w:pos="4820"/>
          <w:tab w:val="right" w:pos="9639"/>
        </w:tabs>
      </w:pPr>
      <w:r w:rsidRPr="006E065E">
        <w:rPr>
          <w:lang w:eastAsia="zh-CN"/>
        </w:rPr>
        <w:tab/>
      </w:r>
      <w:r w:rsidRPr="006E065E">
        <w:rPr>
          <w:lang w:eastAsia="zh-CN"/>
        </w:rPr>
        <w:tab/>
      </w:r>
      <w:r w:rsidR="00334212" w:rsidRPr="006E065E">
        <w:rPr>
          <w:noProof/>
        </w:rPr>
        <w:drawing>
          <wp:inline distT="0" distB="0" distL="0" distR="0" wp14:anchorId="6EC395CB" wp14:editId="48D11851">
            <wp:extent cx="2447925" cy="514350"/>
            <wp:effectExtent l="0" t="0" r="9525" b="0"/>
            <wp:docPr id="941066274"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1066274" name="Picture 1" descr="A black text on a white background&#10;&#10;AI-generated content may be incorrect."/>
                    <pic:cNvPicPr/>
                  </pic:nvPicPr>
                  <pic:blipFill>
                    <a:blip r:embed="rId39"/>
                    <a:stretch>
                      <a:fillRect/>
                    </a:stretch>
                  </pic:blipFill>
                  <pic:spPr>
                    <a:xfrm>
                      <a:off x="0" y="0"/>
                      <a:ext cx="2448268" cy="514422"/>
                    </a:xfrm>
                    <a:prstGeom prst="rect">
                      <a:avLst/>
                    </a:prstGeom>
                  </pic:spPr>
                </pic:pic>
              </a:graphicData>
            </a:graphic>
          </wp:inline>
        </w:drawing>
      </w:r>
    </w:p>
    <w:p w14:paraId="4D48E533" w14:textId="174EC4A6" w:rsidR="008B5478" w:rsidRPr="006E065E" w:rsidRDefault="00DF76D3" w:rsidP="0093058B">
      <w:pPr>
        <w:ind w:firstLineChars="200" w:firstLine="480"/>
        <w:rPr>
          <w:lang w:eastAsia="zh-CN"/>
        </w:rPr>
      </w:pPr>
      <w:r w:rsidRPr="006E065E">
        <w:rPr>
          <w:rFonts w:hint="eastAsia"/>
          <w:lang w:eastAsia="zh-CN"/>
        </w:rPr>
        <w:t>其中</w:t>
      </w:r>
      <w:r w:rsidR="008B5478" w:rsidRPr="006E065E">
        <w:rPr>
          <w:i/>
          <w:lang w:eastAsia="zh-CN"/>
        </w:rPr>
        <w:t>k</w:t>
      </w:r>
      <w:r w:rsidR="008B5478" w:rsidRPr="006E065E">
        <w:rPr>
          <w:lang w:eastAsia="zh-CN"/>
        </w:rPr>
        <w:t> </w:t>
      </w:r>
      <w:r w:rsidR="008B5478" w:rsidRPr="006E065E">
        <w:rPr>
          <w:rFonts w:ascii="Symbol" w:hAnsi="Symbol"/>
          <w:lang w:eastAsia="zh-CN"/>
        </w:rPr>
        <w:t></w:t>
      </w:r>
      <w:r w:rsidR="008B5478" w:rsidRPr="006E065E">
        <w:rPr>
          <w:lang w:eastAsia="zh-CN"/>
        </w:rPr>
        <w:t xml:space="preserve"> 2 </w:t>
      </w:r>
      <w:r w:rsidR="008B5478" w:rsidRPr="006E065E">
        <w:rPr>
          <w:rFonts w:ascii="Symbol" w:hAnsi="Symbol"/>
          <w:lang w:eastAsia="zh-CN"/>
        </w:rPr>
        <w:t></w:t>
      </w:r>
      <w:r w:rsidR="008B5478" w:rsidRPr="006E065E">
        <w:rPr>
          <w:lang w:eastAsia="zh-CN"/>
        </w:rPr>
        <w:t>/</w:t>
      </w:r>
      <w:r w:rsidR="008B5478" w:rsidRPr="006E065E">
        <w:rPr>
          <w:rFonts w:ascii="Symbol" w:hAnsi="Symbol"/>
          <w:lang w:eastAsia="zh-CN"/>
        </w:rPr>
        <w:t></w:t>
      </w:r>
      <w:r w:rsidRPr="006E065E">
        <w:rPr>
          <w:rFonts w:hint="eastAsia"/>
          <w:lang w:eastAsia="zh-CN"/>
        </w:rPr>
        <w:t>（相位常数）。</w:t>
      </w:r>
    </w:p>
    <w:p w14:paraId="6A1C4242" w14:textId="30467D52" w:rsidR="00C65A85" w:rsidRPr="006E065E" w:rsidRDefault="00C65A85" w:rsidP="00FE0A0C">
      <w:pPr>
        <w:ind w:firstLineChars="200" w:firstLine="480"/>
        <w:rPr>
          <w:lang w:eastAsia="zh-CN"/>
        </w:rPr>
      </w:pPr>
      <w:r w:rsidRPr="006E065E">
        <w:rPr>
          <w:lang w:eastAsia="zh-CN"/>
        </w:rPr>
        <w:t>在</w:t>
      </w:r>
      <w:r w:rsidRPr="006E065E">
        <w:rPr>
          <w:rFonts w:hint="eastAsia"/>
          <w:lang w:eastAsia="zh-CN"/>
        </w:rPr>
        <w:t>以下</w:t>
      </w:r>
      <w:r w:rsidRPr="006E065E">
        <w:rPr>
          <w:lang w:eastAsia="zh-CN"/>
        </w:rPr>
        <w:t>章节中</w:t>
      </w:r>
      <w:r w:rsidR="00BD5DCE" w:rsidRPr="006E065E">
        <w:rPr>
          <w:rFonts w:hint="eastAsia"/>
          <w:lang w:eastAsia="zh-CN"/>
        </w:rPr>
        <w:t>，</w:t>
      </w:r>
      <w:r w:rsidRPr="006E065E">
        <w:rPr>
          <w:lang w:eastAsia="zh-CN"/>
        </w:rPr>
        <w:t>给出了不同类型阵列的电流分布函数的表达式和</w:t>
      </w:r>
      <w:r w:rsidRPr="006E065E">
        <w:rPr>
          <w:i/>
          <w:lang w:eastAsia="zh-CN"/>
        </w:rPr>
        <w:t>k</w:t>
      </w:r>
      <w:r w:rsidRPr="006E065E">
        <w:rPr>
          <w:lang w:eastAsia="zh-CN"/>
        </w:rPr>
        <w:t> </w:t>
      </w:r>
      <w:r w:rsidRPr="006E065E">
        <w:rPr>
          <w:rFonts w:ascii="Script" w:hAnsi="Script"/>
          <w:lang w:eastAsia="zh-CN"/>
        </w:rPr>
        <w:t>l</w:t>
      </w:r>
      <w:r w:rsidRPr="006E065E">
        <w:rPr>
          <w:lang w:eastAsia="zh-CN"/>
        </w:rPr>
        <w:t>的相应定义。</w:t>
      </w:r>
    </w:p>
    <w:p w14:paraId="596A79D7" w14:textId="279B400D" w:rsidR="008B5478" w:rsidRPr="006E065E" w:rsidRDefault="008B5478" w:rsidP="008E59EC">
      <w:pPr>
        <w:pStyle w:val="Heading4"/>
        <w:rPr>
          <w:lang w:eastAsia="zh-CN"/>
        </w:rPr>
      </w:pPr>
      <w:r w:rsidRPr="006E065E">
        <w:rPr>
          <w:lang w:eastAsia="zh-CN"/>
        </w:rPr>
        <w:t>4.7.1.1</w:t>
      </w:r>
      <w:r w:rsidRPr="006E065E">
        <w:rPr>
          <w:lang w:eastAsia="zh-CN"/>
        </w:rPr>
        <w:tab/>
      </w:r>
      <w:r w:rsidR="009E554F" w:rsidRPr="006E065E">
        <w:rPr>
          <w:lang w:eastAsia="zh-CN"/>
        </w:rPr>
        <w:t>中心馈电半波偶极子阵列</w:t>
      </w:r>
    </w:p>
    <w:p w14:paraId="09A8BA4C" w14:textId="6A667421" w:rsidR="00C65A85" w:rsidRPr="006E065E" w:rsidRDefault="00C65A85" w:rsidP="00C65A85">
      <w:pPr>
        <w:ind w:firstLineChars="200" w:firstLine="480"/>
        <w:rPr>
          <w:lang w:eastAsia="zh-CN"/>
        </w:rPr>
      </w:pPr>
      <w:r w:rsidRPr="006E065E">
        <w:rPr>
          <w:rFonts w:hint="eastAsia"/>
          <w:lang w:eastAsia="zh-CN"/>
        </w:rPr>
        <w:t>中心馈电半波偶极子阵列包括：</w:t>
      </w:r>
    </w:p>
    <w:p w14:paraId="28FF9E13" w14:textId="5F06AC0E" w:rsidR="00C65A85" w:rsidRPr="006E065E" w:rsidRDefault="00C65A85" w:rsidP="00C65A85">
      <w:pPr>
        <w:pStyle w:val="enumlev1"/>
        <w:rPr>
          <w:lang w:eastAsia="zh-CN"/>
        </w:rPr>
      </w:pPr>
      <w:r w:rsidRPr="006E065E">
        <w:rPr>
          <w:lang w:eastAsia="zh-CN"/>
        </w:rPr>
        <w:t>–</w:t>
      </w:r>
      <w:r w:rsidRPr="006E065E">
        <w:rPr>
          <w:lang w:eastAsia="zh-CN"/>
        </w:rPr>
        <w:tab/>
      </w:r>
      <w:r w:rsidRPr="006E065E">
        <w:rPr>
          <w:rFonts w:hint="eastAsia"/>
          <w:lang w:eastAsia="zh-CN"/>
        </w:rPr>
        <w:t>非周期性屏、中心馈电、半波偶极子阵列，</w:t>
      </w:r>
    </w:p>
    <w:p w14:paraId="715FF5AC" w14:textId="23699F1E" w:rsidR="00C65A85" w:rsidRPr="006E065E" w:rsidRDefault="00C65A85" w:rsidP="00C65A85">
      <w:pPr>
        <w:pStyle w:val="enumlev1"/>
        <w:rPr>
          <w:lang w:eastAsia="zh-CN"/>
        </w:rPr>
      </w:pPr>
      <w:r w:rsidRPr="006E065E">
        <w:rPr>
          <w:lang w:eastAsia="zh-CN"/>
        </w:rPr>
        <w:t>–</w:t>
      </w:r>
      <w:r w:rsidRPr="006E065E">
        <w:rPr>
          <w:lang w:eastAsia="zh-CN"/>
        </w:rPr>
        <w:tab/>
      </w:r>
      <w:r w:rsidRPr="006E065E">
        <w:rPr>
          <w:rFonts w:hint="eastAsia"/>
          <w:lang w:eastAsia="zh-CN"/>
        </w:rPr>
        <w:t>调谐反射器、中心馈电、半波偶极子阵列，</w:t>
      </w:r>
    </w:p>
    <w:p w14:paraId="1BDA4D88" w14:textId="4B88BEE3" w:rsidR="00C65A85" w:rsidRPr="006E065E" w:rsidRDefault="00C65A85" w:rsidP="00C65A85">
      <w:pPr>
        <w:pStyle w:val="enumlev1"/>
        <w:rPr>
          <w:lang w:eastAsia="zh-CN"/>
        </w:rPr>
      </w:pPr>
      <w:r w:rsidRPr="006E065E">
        <w:rPr>
          <w:lang w:eastAsia="zh-CN"/>
        </w:rPr>
        <w:lastRenderedPageBreak/>
        <w:t>–</w:t>
      </w:r>
      <w:r w:rsidRPr="006E065E">
        <w:rPr>
          <w:lang w:eastAsia="zh-CN"/>
        </w:rPr>
        <w:tab/>
      </w:r>
      <w:r w:rsidRPr="006E065E">
        <w:rPr>
          <w:rFonts w:hint="eastAsia"/>
          <w:lang w:eastAsia="zh-CN"/>
        </w:rPr>
        <w:t>用于热带广播的中心馈电半波偶极子阵列。</w:t>
      </w:r>
    </w:p>
    <w:p w14:paraId="6E42DED5" w14:textId="184015ED" w:rsidR="008B5478" w:rsidRPr="006E065E" w:rsidRDefault="00536066" w:rsidP="00FE0A0C">
      <w:pPr>
        <w:ind w:firstLineChars="200" w:firstLine="480"/>
        <w:rPr>
          <w:lang w:eastAsia="zh-CN"/>
        </w:rPr>
      </w:pPr>
      <w:r w:rsidRPr="006E065E">
        <w:rPr>
          <w:rFonts w:hint="eastAsia"/>
          <w:lang w:eastAsia="zh-CN"/>
        </w:rPr>
        <w:t>对于这些情况，</w:t>
      </w:r>
      <m:oMath>
        <m:r>
          <w:rPr>
            <w:rFonts w:ascii="Cambria Math" w:hAnsi="Cambria Math"/>
            <w:lang w:eastAsia="zh-CN"/>
          </w:rPr>
          <m:t>2l=</m:t>
        </m:r>
        <m:f>
          <m:fPr>
            <m:type m:val="lin"/>
            <m:ctrlPr>
              <w:rPr>
                <w:rFonts w:ascii="Cambria Math" w:hAnsi="Cambria Math"/>
                <w:i/>
              </w:rPr>
            </m:ctrlPr>
          </m:fPr>
          <m:num>
            <m:sSub>
              <m:sSubPr>
                <m:ctrlPr>
                  <w:rPr>
                    <w:rFonts w:ascii="Cambria Math" w:hAnsi="Cambria Math"/>
                    <w:i/>
                  </w:rPr>
                </m:ctrlPr>
              </m:sSubPr>
              <m:e>
                <m:r>
                  <m:rPr>
                    <m:sty m:val="p"/>
                  </m:rPr>
                  <w:rPr>
                    <w:rFonts w:ascii="Cambria Math" w:hAnsi="Cambria Math"/>
                  </w:rPr>
                  <m:t>λ</m:t>
                </m:r>
              </m:e>
              <m:sub>
                <m:r>
                  <w:rPr>
                    <w:rFonts w:ascii="Cambria Math" w:hAnsi="Cambria Math"/>
                    <w:lang w:eastAsia="zh-CN"/>
                  </w:rPr>
                  <m:t>d</m:t>
                </m:r>
              </m:sub>
            </m:sSub>
          </m:num>
          <m:den>
            <m:r>
              <w:rPr>
                <w:rFonts w:ascii="Cambria Math" w:hAnsi="Cambria Math"/>
                <w:lang w:eastAsia="zh-CN"/>
              </w:rPr>
              <m:t>2</m:t>
            </m:r>
          </m:den>
        </m:f>
      </m:oMath>
    </w:p>
    <w:p w14:paraId="166B88F8" w14:textId="2A62CC3B" w:rsidR="008B5478" w:rsidRPr="006E065E" w:rsidRDefault="00536066" w:rsidP="002260CB">
      <w:pPr>
        <w:ind w:firstLineChars="200" w:firstLine="480"/>
      </w:pPr>
      <w:r w:rsidRPr="006E065E">
        <w:rPr>
          <w:rFonts w:hint="eastAsia"/>
          <w:lang w:eastAsia="zh-CN"/>
        </w:rPr>
        <w:t>以及</w:t>
      </w:r>
    </w:p>
    <w:p w14:paraId="367258C1" w14:textId="0468F063" w:rsidR="008B5478" w:rsidRPr="006E065E" w:rsidRDefault="008B5478" w:rsidP="004624E0">
      <w:pPr>
        <w:pStyle w:val="Equation"/>
      </w:pPr>
      <w:r w:rsidRPr="006E065E">
        <w:tab/>
      </w:r>
      <w:r w:rsidRPr="006E065E">
        <w:tab/>
      </w:r>
      <w:r w:rsidR="00C1458F" w:rsidRPr="00334212">
        <w:rPr>
          <w:position w:val="-12"/>
        </w:rPr>
        <w:object w:dxaOrig="2600" w:dyaOrig="360" w14:anchorId="36997BB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30.25pt;height:17.55pt" o:ole="">
            <v:imagedata r:id="rId40" o:title=""/>
          </v:shape>
          <o:OLEObject Type="Embed" ProgID="Equation.DSMT4" ShapeID="_x0000_i1025" DrawAspect="Content" ObjectID="_1842788155" r:id="rId41"/>
        </w:object>
      </w:r>
    </w:p>
    <w:p w14:paraId="5BC3A29A" w14:textId="0C291DE4" w:rsidR="008B5478" w:rsidRPr="006E065E" w:rsidRDefault="008B5478" w:rsidP="004624E0">
      <w:pPr>
        <w:pStyle w:val="Equation"/>
      </w:pPr>
      <w:r w:rsidRPr="006E065E">
        <w:tab/>
      </w:r>
      <w:r w:rsidRPr="006E065E">
        <w:tab/>
      </w:r>
      <w:r w:rsidR="00334212" w:rsidRPr="006E065E">
        <w:rPr>
          <w:noProof/>
        </w:rPr>
        <w:drawing>
          <wp:inline distT="0" distB="0" distL="0" distR="0" wp14:anchorId="206C61B0" wp14:editId="5616D78E">
            <wp:extent cx="3283889" cy="559149"/>
            <wp:effectExtent l="0" t="0" r="0" b="0"/>
            <wp:docPr id="1503684630"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3684630" name="Picture 1" descr="A black text on a white background&#10;&#10;AI-generated content may be incorrect."/>
                    <pic:cNvPicPr/>
                  </pic:nvPicPr>
                  <pic:blipFill>
                    <a:blip r:embed="rId42"/>
                    <a:stretch>
                      <a:fillRect/>
                    </a:stretch>
                  </pic:blipFill>
                  <pic:spPr>
                    <a:xfrm>
                      <a:off x="0" y="0"/>
                      <a:ext cx="3299721" cy="561845"/>
                    </a:xfrm>
                    <a:prstGeom prst="rect">
                      <a:avLst/>
                    </a:prstGeom>
                  </pic:spPr>
                </pic:pic>
              </a:graphicData>
            </a:graphic>
          </wp:inline>
        </w:drawing>
      </w:r>
    </w:p>
    <w:p w14:paraId="7B41DA83" w14:textId="4ECE8BCD" w:rsidR="008B5478" w:rsidRPr="006E065E" w:rsidRDefault="008B5478" w:rsidP="008E59EC">
      <w:pPr>
        <w:pStyle w:val="Heading4"/>
        <w:rPr>
          <w:lang w:eastAsia="zh-CN"/>
        </w:rPr>
      </w:pPr>
      <w:r w:rsidRPr="006E065E">
        <w:rPr>
          <w:lang w:eastAsia="zh-CN"/>
        </w:rPr>
        <w:t>4.7.1.2</w:t>
      </w:r>
      <w:r w:rsidRPr="006E065E">
        <w:rPr>
          <w:lang w:eastAsia="zh-CN"/>
        </w:rPr>
        <w:tab/>
      </w:r>
      <w:r w:rsidR="0029584B" w:rsidRPr="006E065E">
        <w:rPr>
          <w:lang w:eastAsia="zh-CN"/>
        </w:rPr>
        <w:t>末端馈电</w:t>
      </w:r>
      <w:r w:rsidR="009E554F" w:rsidRPr="006E065E">
        <w:rPr>
          <w:lang w:eastAsia="zh-CN"/>
        </w:rPr>
        <w:t>半波偶极子阵列</w:t>
      </w:r>
    </w:p>
    <w:p w14:paraId="2868DB5D" w14:textId="29C37014" w:rsidR="008B5478" w:rsidRPr="006E065E" w:rsidRDefault="00536066" w:rsidP="00FE0A0C">
      <w:pPr>
        <w:ind w:firstLineChars="200" w:firstLine="480"/>
        <w:rPr>
          <w:lang w:eastAsia="zh-CN"/>
        </w:rPr>
      </w:pPr>
      <w:r w:rsidRPr="006E065E">
        <w:rPr>
          <w:lang w:eastAsia="zh-CN"/>
        </w:rPr>
        <w:t>对于</w:t>
      </w:r>
      <w:r w:rsidRPr="006E065E">
        <w:rPr>
          <w:rFonts w:hint="eastAsia"/>
          <w:lang w:eastAsia="zh-CN"/>
        </w:rPr>
        <w:t>末端馈电</w:t>
      </w:r>
      <w:r w:rsidRPr="006E065E">
        <w:rPr>
          <w:lang w:eastAsia="zh-CN"/>
        </w:rPr>
        <w:t>半波偶极子阵列</w:t>
      </w:r>
      <w:r w:rsidRPr="006E065E">
        <w:rPr>
          <w:rFonts w:hint="eastAsia"/>
          <w:lang w:eastAsia="zh-CN"/>
        </w:rPr>
        <w:t>，</w:t>
      </w:r>
      <m:oMath>
        <m:r>
          <w:rPr>
            <w:rFonts w:ascii="Cambria Math" w:hAnsi="Cambria Math"/>
            <w:lang w:eastAsia="zh-CN"/>
          </w:rPr>
          <m:t>2l=</m:t>
        </m:r>
        <m:sSub>
          <m:sSubPr>
            <m:ctrlPr>
              <w:rPr>
                <w:rFonts w:ascii="Cambria Math" w:hAnsi="Cambria Math"/>
                <w:i/>
              </w:rPr>
            </m:ctrlPr>
          </m:sSubPr>
          <m:e>
            <m:r>
              <m:rPr>
                <m:sty m:val="p"/>
              </m:rPr>
              <w:rPr>
                <w:rFonts w:ascii="Cambria Math" w:hAnsi="Cambria Math"/>
              </w:rPr>
              <m:t>λ</m:t>
            </m:r>
          </m:e>
          <m:sub>
            <m:r>
              <w:rPr>
                <w:rFonts w:ascii="Cambria Math" w:hAnsi="Cambria Math"/>
                <w:lang w:eastAsia="zh-CN"/>
              </w:rPr>
              <m:t>d</m:t>
            </m:r>
          </m:sub>
        </m:sSub>
      </m:oMath>
    </w:p>
    <w:p w14:paraId="59B4375B" w14:textId="00E86390" w:rsidR="008B5478" w:rsidRPr="006E065E" w:rsidRDefault="00536066" w:rsidP="00AA677A">
      <w:pPr>
        <w:ind w:firstLineChars="200" w:firstLine="480"/>
        <w:rPr>
          <w:lang w:eastAsia="zh-CN"/>
        </w:rPr>
      </w:pPr>
      <w:r w:rsidRPr="006E065E">
        <w:rPr>
          <w:rFonts w:hint="eastAsia"/>
          <w:lang w:eastAsia="zh-CN"/>
        </w:rPr>
        <w:t>以及</w:t>
      </w:r>
    </w:p>
    <w:p w14:paraId="71BC7D37" w14:textId="18D7015A" w:rsidR="008B5478" w:rsidRPr="006E065E" w:rsidRDefault="00334212" w:rsidP="008B5478">
      <w:pPr>
        <w:tabs>
          <w:tab w:val="clear" w:pos="1191"/>
          <w:tab w:val="clear" w:pos="1588"/>
          <w:tab w:val="clear" w:pos="1985"/>
          <w:tab w:val="center" w:pos="4820"/>
          <w:tab w:val="right" w:pos="9639"/>
        </w:tabs>
      </w:pPr>
      <w:r w:rsidRPr="006E065E">
        <w:rPr>
          <w:lang w:eastAsia="zh-CN"/>
        </w:rPr>
        <w:tab/>
      </w:r>
      <w:r w:rsidR="008B5478" w:rsidRPr="006E065E">
        <w:rPr>
          <w:lang w:eastAsia="zh-CN"/>
        </w:rPr>
        <w:tab/>
      </w:r>
      <m:oMath>
        <m:r>
          <w:rPr>
            <w:rFonts w:ascii="Cambria Math" w:hAnsi="Cambria Math"/>
          </w:rPr>
          <m:t>kl=</m:t>
        </m:r>
        <m:sSub>
          <m:sSubPr>
            <m:ctrlPr>
              <w:rPr>
                <w:rFonts w:ascii="Cambria Math" w:hAnsi="Cambria Math"/>
                <w:i/>
              </w:rPr>
            </m:ctrlPr>
          </m:sSubPr>
          <m:e>
            <m:r>
              <w:rPr>
                <w:rFonts w:ascii="Cambria Math" w:hAnsi="Cambria Math"/>
              </w:rPr>
              <m:t>F</m:t>
            </m:r>
          </m:e>
          <m:sub>
            <m:r>
              <w:rPr>
                <w:rFonts w:ascii="Cambria Math" w:hAnsi="Cambria Math"/>
              </w:rPr>
              <m:t>R</m:t>
            </m:r>
          </m:sub>
        </m:sSub>
        <m:r>
          <w:rPr>
            <w:rFonts w:ascii="Cambria Math" w:hAnsi="Cambria Math"/>
          </w:rPr>
          <m:t>∙</m:t>
        </m:r>
        <m:r>
          <m:rPr>
            <m:sty m:val="p"/>
          </m:rPr>
          <w:rPr>
            <w:rFonts w:ascii="Cambria Math" w:hAnsi="Cambria Math"/>
          </w:rPr>
          <m:t>π</m:t>
        </m:r>
      </m:oMath>
    </w:p>
    <w:p w14:paraId="671C9B0B" w14:textId="00882851" w:rsidR="008B5478" w:rsidRPr="006E065E" w:rsidRDefault="008B5478" w:rsidP="008B5478">
      <w:pPr>
        <w:tabs>
          <w:tab w:val="clear" w:pos="1191"/>
          <w:tab w:val="clear" w:pos="1588"/>
          <w:tab w:val="clear" w:pos="1985"/>
          <w:tab w:val="center" w:pos="4820"/>
          <w:tab w:val="right" w:pos="9639"/>
        </w:tabs>
      </w:pPr>
      <w:r w:rsidRPr="006E065E">
        <w:tab/>
      </w:r>
      <w:r w:rsidRPr="006E065E">
        <w:tab/>
      </w:r>
      <w:r w:rsidR="00334212" w:rsidRPr="006E065E">
        <w:rPr>
          <w:noProof/>
        </w:rPr>
        <w:drawing>
          <wp:inline distT="0" distB="0" distL="0" distR="0" wp14:anchorId="027F5756" wp14:editId="0604143A">
            <wp:extent cx="2910178" cy="562090"/>
            <wp:effectExtent l="0" t="0" r="5080" b="0"/>
            <wp:docPr id="607903904"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7903904" name="Picture 1" descr="A black text on a white background&#10;&#10;AI-generated content may be incorrect."/>
                    <pic:cNvPicPr/>
                  </pic:nvPicPr>
                  <pic:blipFill>
                    <a:blip r:embed="rId43"/>
                    <a:stretch>
                      <a:fillRect/>
                    </a:stretch>
                  </pic:blipFill>
                  <pic:spPr>
                    <a:xfrm>
                      <a:off x="0" y="0"/>
                      <a:ext cx="2911844" cy="562412"/>
                    </a:xfrm>
                    <a:prstGeom prst="rect">
                      <a:avLst/>
                    </a:prstGeom>
                  </pic:spPr>
                </pic:pic>
              </a:graphicData>
            </a:graphic>
          </wp:inline>
        </w:drawing>
      </w:r>
    </w:p>
    <w:p w14:paraId="4F74DCC5" w14:textId="59D2B9A6" w:rsidR="008B5478" w:rsidRPr="006E065E" w:rsidRDefault="008B5478" w:rsidP="00B0184A">
      <w:pPr>
        <w:pStyle w:val="Heading3"/>
        <w:rPr>
          <w:lang w:eastAsia="zh-CN"/>
        </w:rPr>
      </w:pPr>
      <w:r w:rsidRPr="006E065E">
        <w:rPr>
          <w:lang w:eastAsia="zh-CN"/>
        </w:rPr>
        <w:t>4.7.2</w:t>
      </w:r>
      <w:r w:rsidRPr="006E065E">
        <w:rPr>
          <w:lang w:eastAsia="zh-CN"/>
        </w:rPr>
        <w:tab/>
      </w:r>
      <w:bookmarkStart w:id="85" w:name="OLE_LINK14"/>
      <w:r w:rsidR="00373C91" w:rsidRPr="006E065E">
        <w:rPr>
          <w:rFonts w:hint="eastAsia"/>
          <w:lang w:eastAsia="zh-CN"/>
        </w:rPr>
        <w:t>计算阵列因子</w:t>
      </w:r>
      <w:proofErr w:type="spellStart"/>
      <w:r w:rsidRPr="006E065E">
        <w:rPr>
          <w:i/>
          <w:iCs/>
          <w:lang w:eastAsia="zh-CN"/>
        </w:rPr>
        <w:t>S</w:t>
      </w:r>
      <w:r w:rsidRPr="006E065E">
        <w:rPr>
          <w:i/>
          <w:iCs/>
          <w:vertAlign w:val="subscript"/>
          <w:lang w:eastAsia="zh-CN"/>
        </w:rPr>
        <w:t>z</w:t>
      </w:r>
      <w:bookmarkEnd w:id="85"/>
      <w:proofErr w:type="spellEnd"/>
    </w:p>
    <w:p w14:paraId="23AC6413" w14:textId="46CB89B4" w:rsidR="00C068FF" w:rsidRPr="006E065E" w:rsidRDefault="00C068FF" w:rsidP="00FE0A0C">
      <w:pPr>
        <w:ind w:firstLineChars="200" w:firstLine="480"/>
        <w:rPr>
          <w:lang w:eastAsia="zh-CN"/>
        </w:rPr>
      </w:pPr>
      <w:r w:rsidRPr="006E065E">
        <w:rPr>
          <w:lang w:eastAsia="zh-CN"/>
        </w:rPr>
        <w:t>阵列因子</w:t>
      </w:r>
      <w:r w:rsidRPr="006E065E">
        <w:rPr>
          <w:i/>
          <w:lang w:eastAsia="zh-CN"/>
        </w:rPr>
        <w:t>S</w:t>
      </w:r>
      <w:r w:rsidRPr="006E065E">
        <w:rPr>
          <w:i/>
          <w:position w:val="-4"/>
          <w:sz w:val="20"/>
          <w:lang w:eastAsia="zh-CN"/>
        </w:rPr>
        <w:t>z</w:t>
      </w:r>
      <w:r w:rsidRPr="006E065E">
        <w:rPr>
          <w:lang w:eastAsia="zh-CN"/>
        </w:rPr>
        <w:t>考虑</w:t>
      </w:r>
      <w:r w:rsidRPr="006E065E">
        <w:rPr>
          <w:rFonts w:hint="eastAsia"/>
          <w:lang w:eastAsia="zh-CN"/>
        </w:rPr>
        <w:t>到</w:t>
      </w:r>
      <w:r w:rsidRPr="006E065E">
        <w:rPr>
          <w:lang w:eastAsia="zh-CN"/>
        </w:rPr>
        <w:t>了沿垂直</w:t>
      </w:r>
      <w:r w:rsidRPr="006E065E">
        <w:rPr>
          <w:lang w:eastAsia="zh-CN"/>
        </w:rPr>
        <w:t>z</w:t>
      </w:r>
      <w:r w:rsidRPr="006E065E">
        <w:rPr>
          <w:lang w:eastAsia="zh-CN"/>
        </w:rPr>
        <w:t>轴堆叠</w:t>
      </w:r>
      <w:r w:rsidRPr="006E065E">
        <w:rPr>
          <w:i/>
          <w:lang w:eastAsia="zh-CN"/>
        </w:rPr>
        <w:t>n</w:t>
      </w:r>
      <w:proofErr w:type="gramStart"/>
      <w:r w:rsidRPr="006E065E">
        <w:rPr>
          <w:lang w:eastAsia="zh-CN"/>
        </w:rPr>
        <w:t>个</w:t>
      </w:r>
      <w:proofErr w:type="gramEnd"/>
      <w:r w:rsidRPr="006E065E">
        <w:rPr>
          <w:rFonts w:hint="eastAsia"/>
          <w:lang w:eastAsia="zh-CN"/>
        </w:rPr>
        <w:t>单元</w:t>
      </w:r>
      <w:r w:rsidRPr="006E065E">
        <w:rPr>
          <w:lang w:eastAsia="zh-CN"/>
        </w:rPr>
        <w:t>的影响，包括</w:t>
      </w:r>
      <w:r w:rsidRPr="006E065E">
        <w:rPr>
          <w:rFonts w:hint="eastAsia"/>
          <w:lang w:eastAsia="zh-CN"/>
        </w:rPr>
        <w:t>其</w:t>
      </w:r>
      <w:r w:rsidRPr="006E065E">
        <w:rPr>
          <w:lang w:eastAsia="zh-CN"/>
        </w:rPr>
        <w:t>地面反射分量。</w:t>
      </w:r>
    </w:p>
    <w:p w14:paraId="3C705FD9" w14:textId="7A1D3E3A" w:rsidR="00453343" w:rsidRPr="006E065E" w:rsidRDefault="00DC118F" w:rsidP="00453343">
      <w:pPr>
        <w:pStyle w:val="FigureNo"/>
      </w:pPr>
      <w:r w:rsidRPr="006E065E">
        <w:t>图</w:t>
      </w:r>
      <w:r w:rsidR="00663B41" w:rsidRPr="006E065E">
        <w:t>20</w:t>
      </w:r>
    </w:p>
    <w:p w14:paraId="6A66CD0A" w14:textId="00C8A309" w:rsidR="00663B41" w:rsidRPr="006E065E" w:rsidRDefault="00373C91" w:rsidP="00663B41">
      <w:pPr>
        <w:pStyle w:val="Figuretitle"/>
        <w:rPr>
          <w:lang w:eastAsia="zh-CN"/>
        </w:rPr>
      </w:pPr>
      <w:r w:rsidRPr="006E065E">
        <w:t>沿</w:t>
      </w:r>
      <w:r w:rsidRPr="006E065E">
        <w:t>z</w:t>
      </w:r>
      <w:proofErr w:type="spellStart"/>
      <w:r w:rsidRPr="006E065E">
        <w:t>轴堆叠</w:t>
      </w:r>
      <w:proofErr w:type="spellEnd"/>
      <w:r w:rsidRPr="006E065E">
        <w:rPr>
          <w:rFonts w:hint="eastAsia"/>
          <w:lang w:eastAsia="zh-CN"/>
        </w:rPr>
        <w:t>的单元</w:t>
      </w:r>
    </w:p>
    <w:p w14:paraId="1411E090" w14:textId="6DFDA393" w:rsidR="008B5478" w:rsidRPr="006E065E" w:rsidRDefault="00151AAC" w:rsidP="00663B41">
      <w:pPr>
        <w:pStyle w:val="Figure"/>
      </w:pPr>
      <w:r w:rsidRPr="006E065E">
        <w:rPr>
          <w:noProof/>
        </w:rPr>
        <w:drawing>
          <wp:inline distT="0" distB="0" distL="0" distR="0" wp14:anchorId="36793CA8" wp14:editId="156177C9">
            <wp:extent cx="3044958" cy="2627381"/>
            <wp:effectExtent l="0" t="0" r="3175" b="1905"/>
            <wp:docPr id="713123310" name="Picture 14" descr="图20显示沿z轴堆叠的单元&#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3123310" name="Picture 14" descr="图20显示沿z轴堆叠的单元&#10;"/>
                    <pic:cNvPicPr/>
                  </pic:nvPicPr>
                  <pic:blipFill>
                    <a:blip r:embed="rId44" cstate="print">
                      <a:extLst>
                        <a:ext uri="{28A0092B-C50C-407E-A947-70E740481C1C}">
                          <a14:useLocalDpi xmlns:a14="http://schemas.microsoft.com/office/drawing/2010/main" val="0"/>
                        </a:ext>
                      </a:extLst>
                    </a:blip>
                    <a:stretch>
                      <a:fillRect/>
                    </a:stretch>
                  </pic:blipFill>
                  <pic:spPr>
                    <a:xfrm>
                      <a:off x="0" y="0"/>
                      <a:ext cx="3044958" cy="2627381"/>
                    </a:xfrm>
                    <a:prstGeom prst="rect">
                      <a:avLst/>
                    </a:prstGeom>
                  </pic:spPr>
                </pic:pic>
              </a:graphicData>
            </a:graphic>
          </wp:inline>
        </w:drawing>
      </w:r>
    </w:p>
    <w:p w14:paraId="081B0D0B" w14:textId="43672EA2" w:rsidR="00C068FF" w:rsidRPr="006E065E" w:rsidRDefault="00C068FF" w:rsidP="00FE0A0C">
      <w:pPr>
        <w:ind w:firstLineChars="200" w:firstLine="480"/>
        <w:rPr>
          <w:lang w:eastAsia="zh-CN"/>
        </w:rPr>
      </w:pPr>
      <w:bookmarkStart w:id="86" w:name="OLE_LINK180"/>
      <w:r w:rsidRPr="006E065E">
        <w:rPr>
          <w:lang w:eastAsia="zh-CN"/>
        </w:rPr>
        <w:t>阵列因子</w:t>
      </w:r>
      <w:r w:rsidRPr="006E065E">
        <w:rPr>
          <w:i/>
          <w:lang w:eastAsia="zh-CN"/>
        </w:rPr>
        <w:t>S</w:t>
      </w:r>
      <w:r w:rsidRPr="006E065E">
        <w:rPr>
          <w:i/>
          <w:position w:val="-4"/>
          <w:sz w:val="20"/>
          <w:lang w:eastAsia="zh-CN"/>
        </w:rPr>
        <w:t>z</w:t>
      </w:r>
      <w:r w:rsidRPr="006E065E">
        <w:rPr>
          <w:lang w:eastAsia="zh-CN"/>
        </w:rPr>
        <w:t>具有</w:t>
      </w:r>
      <w:bookmarkEnd w:id="86"/>
      <w:r w:rsidRPr="006E065E">
        <w:rPr>
          <w:lang w:eastAsia="zh-CN"/>
        </w:rPr>
        <w:t>对应于相应电场分量的两个分量</w:t>
      </w:r>
      <w:r w:rsidRPr="006E065E">
        <w:rPr>
          <w:i/>
          <w:lang w:eastAsia="zh-CN"/>
        </w:rPr>
        <w:t>S</w:t>
      </w:r>
      <w:r w:rsidRPr="006E065E">
        <w:rPr>
          <w:rFonts w:ascii="Symbol" w:hAnsi="Symbol"/>
          <w:position w:val="-4"/>
          <w:sz w:val="20"/>
          <w:lang w:eastAsia="zh-CN"/>
        </w:rPr>
        <w:t></w:t>
      </w:r>
      <w:bookmarkStart w:id="87" w:name="OLE_LINK182"/>
      <w:r w:rsidRPr="006E065E">
        <w:rPr>
          <w:rFonts w:hint="eastAsia"/>
          <w:lang w:eastAsia="zh-CN"/>
        </w:rPr>
        <w:t>和</w:t>
      </w:r>
      <w:bookmarkEnd w:id="87"/>
      <w:r w:rsidRPr="006E065E">
        <w:rPr>
          <w:i/>
          <w:lang w:eastAsia="zh-CN"/>
        </w:rPr>
        <w:t>S</w:t>
      </w:r>
      <w:r w:rsidRPr="006E065E">
        <w:rPr>
          <w:rFonts w:ascii="Symbol" w:hAnsi="Symbol"/>
          <w:position w:val="-4"/>
          <w:sz w:val="20"/>
          <w:lang w:eastAsia="zh-CN"/>
        </w:rPr>
        <w:t></w:t>
      </w:r>
      <w:r w:rsidRPr="006E065E">
        <w:rPr>
          <w:rFonts w:hint="eastAsia"/>
          <w:lang w:eastAsia="zh-CN"/>
        </w:rPr>
        <w:t>：</w:t>
      </w:r>
    </w:p>
    <w:p w14:paraId="3A2535B8" w14:textId="5CD46E4C" w:rsidR="008B5478" w:rsidRPr="006E065E" w:rsidRDefault="008B5478" w:rsidP="008364B3">
      <w:pPr>
        <w:pStyle w:val="Equation"/>
      </w:pPr>
      <w:r w:rsidRPr="006E065E">
        <w:rPr>
          <w:lang w:eastAsia="zh-CN"/>
        </w:rPr>
        <w:lastRenderedPageBreak/>
        <w:tab/>
      </w:r>
      <w:r w:rsidRPr="006E065E">
        <w:rPr>
          <w:lang w:eastAsia="zh-CN"/>
        </w:rPr>
        <w:tab/>
      </w:r>
      <w:r w:rsidR="008364B3" w:rsidRPr="006E065E">
        <w:rPr>
          <w:noProof/>
        </w:rPr>
        <w:drawing>
          <wp:inline distT="0" distB="0" distL="0" distR="0" wp14:anchorId="5C98450E" wp14:editId="7AED217B">
            <wp:extent cx="4001058" cy="1267002"/>
            <wp:effectExtent l="0" t="0" r="0" b="9525"/>
            <wp:docPr id="247707163" name="Picture 1" descr="A group of math equatio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707163" name="Picture 1" descr="A group of math equations&#10;&#10;AI-generated content may be incorrect."/>
                    <pic:cNvPicPr/>
                  </pic:nvPicPr>
                  <pic:blipFill>
                    <a:blip r:embed="rId45"/>
                    <a:stretch>
                      <a:fillRect/>
                    </a:stretch>
                  </pic:blipFill>
                  <pic:spPr>
                    <a:xfrm>
                      <a:off x="0" y="0"/>
                      <a:ext cx="4001058" cy="1267002"/>
                    </a:xfrm>
                    <a:prstGeom prst="rect">
                      <a:avLst/>
                    </a:prstGeom>
                  </pic:spPr>
                </pic:pic>
              </a:graphicData>
            </a:graphic>
          </wp:inline>
        </w:drawing>
      </w:r>
    </w:p>
    <w:p w14:paraId="408AB7E0" w14:textId="1BB63580" w:rsidR="008B5478" w:rsidRPr="006E065E" w:rsidRDefault="00A42315" w:rsidP="00285929">
      <w:pPr>
        <w:ind w:firstLineChars="200" w:firstLine="480"/>
        <w:rPr>
          <w:lang w:eastAsia="zh-CN"/>
        </w:rPr>
      </w:pPr>
      <w:r w:rsidRPr="006E065E">
        <w:rPr>
          <w:lang w:eastAsia="zh-CN"/>
        </w:rPr>
        <w:t>其中：</w:t>
      </w:r>
    </w:p>
    <w:p w14:paraId="24BCD2A9" w14:textId="79D84235" w:rsidR="008B5478" w:rsidRPr="006E065E" w:rsidRDefault="008B5478" w:rsidP="00663B41">
      <w:pPr>
        <w:pStyle w:val="Equationlegend"/>
        <w:rPr>
          <w:lang w:val="en-GB" w:eastAsia="zh-CN"/>
        </w:rPr>
      </w:pPr>
      <w:bookmarkStart w:id="88" w:name="OLE_LINK204"/>
      <w:r w:rsidRPr="006E065E">
        <w:rPr>
          <w:lang w:val="en-GB" w:eastAsia="zh-CN"/>
        </w:rPr>
        <w:tab/>
      </w:r>
      <w:proofErr w:type="gramStart"/>
      <w:r w:rsidRPr="006E065E">
        <w:rPr>
          <w:i/>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D73C4A" w:rsidRPr="006E065E">
        <w:rPr>
          <w:rFonts w:hint="eastAsia"/>
          <w:lang w:val="en-GB" w:eastAsia="zh-CN"/>
        </w:rPr>
        <w:t>最低单元距离</w:t>
      </w:r>
      <w:r w:rsidR="00D73C4A" w:rsidRPr="006E065E">
        <w:rPr>
          <w:rFonts w:ascii="Arial" w:hAnsi="Arial" w:cs="Arial"/>
          <w:color w:val="333333"/>
          <w:sz w:val="27"/>
          <w:szCs w:val="27"/>
          <w:shd w:val="clear" w:color="auto" w:fill="FFFFFF"/>
          <w:lang w:eastAsia="zh-CN"/>
        </w:rPr>
        <w:t>地面的高度</w:t>
      </w:r>
    </w:p>
    <w:p w14:paraId="7AEA5F67" w14:textId="3EC9D275" w:rsidR="008B5478" w:rsidRPr="006E065E" w:rsidRDefault="008B5478" w:rsidP="00663B41">
      <w:pPr>
        <w:pStyle w:val="Equationlegend"/>
        <w:rPr>
          <w:lang w:val="en-GB" w:eastAsia="zh-CN"/>
        </w:rPr>
      </w:pPr>
      <w:r w:rsidRPr="006E065E">
        <w:rPr>
          <w:lang w:val="en-GB" w:eastAsia="zh-CN"/>
        </w:rPr>
        <w:tab/>
      </w:r>
      <w:proofErr w:type="gramStart"/>
      <w:r w:rsidRPr="006E065E">
        <w:rPr>
          <w:i/>
          <w:lang w:val="en-GB" w:eastAsia="zh-CN"/>
        </w:rPr>
        <w:t>z</w:t>
      </w:r>
      <w:r w:rsidRPr="006E065E">
        <w:rPr>
          <w:i/>
          <w:position w:val="-4"/>
          <w:sz w:val="20"/>
          <w:lang w:val="en-GB" w:eastAsia="zh-CN"/>
        </w:rPr>
        <w:t>d</w:t>
      </w:r>
      <w:r w:rsidRPr="006E065E">
        <w:rPr>
          <w:sz w:val="12"/>
          <w:lang w:val="en-GB" w:eastAsia="zh-CN"/>
        </w:rPr>
        <w:t xml:space="preserve"> </w:t>
      </w:r>
      <w:r w:rsidRPr="006E065E">
        <w:rPr>
          <w:lang w:val="en-GB" w:eastAsia="zh-CN"/>
        </w:rPr>
        <w:t>:</w:t>
      </w:r>
      <w:proofErr w:type="gramEnd"/>
      <w:r w:rsidRPr="006E065E">
        <w:rPr>
          <w:lang w:val="en-GB" w:eastAsia="zh-CN"/>
        </w:rPr>
        <w:tab/>
      </w:r>
      <w:r w:rsidR="00D73C4A" w:rsidRPr="006E065E">
        <w:rPr>
          <w:rFonts w:hint="eastAsia"/>
          <w:lang w:val="en-GB" w:eastAsia="zh-CN"/>
        </w:rPr>
        <w:t>垂直单元的间距</w:t>
      </w:r>
    </w:p>
    <w:p w14:paraId="0C5AF399" w14:textId="13F4567A" w:rsidR="008B5478" w:rsidRPr="006E065E" w:rsidRDefault="008B5478" w:rsidP="00663B41">
      <w:pPr>
        <w:pStyle w:val="Equationlegend"/>
        <w:rPr>
          <w:lang w:val="en-GB" w:eastAsia="zh-CN"/>
        </w:rPr>
      </w:pPr>
      <w:r w:rsidRPr="006E065E">
        <w:rPr>
          <w:lang w:val="en-GB" w:eastAsia="zh-CN"/>
        </w:rPr>
        <w:tab/>
      </w:r>
      <w:proofErr w:type="gramStart"/>
      <w:r w:rsidRPr="006E065E">
        <w:rPr>
          <w:i/>
          <w:lang w:val="en-GB" w:eastAsia="zh-CN"/>
        </w:rPr>
        <w:t>R</w:t>
      </w:r>
      <w:r w:rsidRPr="006E065E">
        <w:rPr>
          <w:i/>
          <w:position w:val="-4"/>
          <w:sz w:val="20"/>
          <w:lang w:val="en-GB" w:eastAsia="zh-CN"/>
        </w:rPr>
        <w:t>v</w:t>
      </w:r>
      <w:r w:rsidRPr="006E065E">
        <w:rPr>
          <w:sz w:val="12"/>
          <w:lang w:val="en-GB" w:eastAsia="zh-CN"/>
        </w:rPr>
        <w:t xml:space="preserve"> </w:t>
      </w:r>
      <w:r w:rsidRPr="006E065E">
        <w:rPr>
          <w:lang w:val="en-GB" w:eastAsia="zh-CN"/>
        </w:rPr>
        <w:t>:</w:t>
      </w:r>
      <w:proofErr w:type="gramEnd"/>
      <w:r w:rsidRPr="006E065E">
        <w:rPr>
          <w:lang w:val="en-GB" w:eastAsia="zh-CN"/>
        </w:rPr>
        <w:tab/>
      </w:r>
      <w:r w:rsidR="00D73C4A" w:rsidRPr="006E065E">
        <w:rPr>
          <w:rFonts w:hint="eastAsia"/>
          <w:lang w:val="en-GB" w:eastAsia="zh-CN"/>
        </w:rPr>
        <w:t>垂直反射系数</w:t>
      </w:r>
    </w:p>
    <w:p w14:paraId="183FEDC1" w14:textId="7A4BEC21" w:rsidR="008B5478" w:rsidRPr="006E065E" w:rsidRDefault="008B5478" w:rsidP="00663B41">
      <w:pPr>
        <w:pStyle w:val="Equationlegend"/>
        <w:rPr>
          <w:lang w:val="en-GB" w:eastAsia="zh-CN"/>
        </w:rPr>
      </w:pPr>
      <w:r w:rsidRPr="006E065E">
        <w:rPr>
          <w:lang w:val="en-GB" w:eastAsia="zh-CN"/>
        </w:rPr>
        <w:tab/>
      </w:r>
      <w:proofErr w:type="gramStart"/>
      <w:r w:rsidRPr="006E065E">
        <w:rPr>
          <w:i/>
          <w:lang w:val="en-GB" w:eastAsia="zh-CN"/>
        </w:rPr>
        <w:t>R</w:t>
      </w:r>
      <w:r w:rsidRPr="006E065E">
        <w:rPr>
          <w:i/>
          <w:position w:val="-4"/>
          <w:sz w:val="20"/>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D73C4A" w:rsidRPr="006E065E">
        <w:rPr>
          <w:rFonts w:hint="eastAsia"/>
          <w:lang w:val="en-GB" w:eastAsia="zh-CN"/>
        </w:rPr>
        <w:t>水平反射系数。</w:t>
      </w:r>
    </w:p>
    <w:bookmarkEnd w:id="88"/>
    <w:p w14:paraId="1531018B" w14:textId="5E5E8EDD" w:rsidR="00C068FF" w:rsidRPr="006E065E" w:rsidRDefault="00C068FF" w:rsidP="00FE0A0C">
      <w:pPr>
        <w:ind w:firstLineChars="200" w:firstLine="480"/>
        <w:rPr>
          <w:lang w:eastAsia="zh-CN"/>
        </w:rPr>
      </w:pPr>
      <w:r w:rsidRPr="006E065E">
        <w:rPr>
          <w:lang w:eastAsia="zh-CN"/>
        </w:rPr>
        <w:t>在</w:t>
      </w:r>
      <w:r w:rsidRPr="006E065E">
        <w:rPr>
          <w:rFonts w:hint="eastAsia"/>
          <w:lang w:eastAsia="zh-CN"/>
        </w:rPr>
        <w:t>以下章节</w:t>
      </w:r>
      <w:r w:rsidRPr="006E065E">
        <w:rPr>
          <w:lang w:eastAsia="zh-CN"/>
        </w:rPr>
        <w:t>中，给出了不同类型阵列的各个阵列因子分量的表达式。</w:t>
      </w:r>
    </w:p>
    <w:p w14:paraId="396D4358" w14:textId="6A80B344" w:rsidR="008B5478" w:rsidRPr="006E065E" w:rsidRDefault="008B5478" w:rsidP="008E59EC">
      <w:pPr>
        <w:pStyle w:val="Heading4"/>
        <w:rPr>
          <w:lang w:eastAsia="zh-CN"/>
        </w:rPr>
      </w:pPr>
      <w:r w:rsidRPr="006E065E">
        <w:rPr>
          <w:lang w:eastAsia="zh-CN"/>
        </w:rPr>
        <w:t>4.7.2.1</w:t>
      </w:r>
      <w:r w:rsidRPr="006E065E">
        <w:rPr>
          <w:lang w:eastAsia="zh-CN"/>
        </w:rPr>
        <w:tab/>
      </w:r>
      <w:r w:rsidR="009E554F" w:rsidRPr="006E065E">
        <w:rPr>
          <w:lang w:eastAsia="zh-CN"/>
        </w:rPr>
        <w:t>垂直排列的半波偶极子阵列</w:t>
      </w:r>
    </w:p>
    <w:p w14:paraId="2FBD4B4E" w14:textId="5D766181" w:rsidR="008B5478" w:rsidRPr="006E065E" w:rsidRDefault="00D73C4A" w:rsidP="00FE0A0C">
      <w:pPr>
        <w:ind w:firstLineChars="200" w:firstLine="480"/>
        <w:rPr>
          <w:lang w:eastAsia="zh-CN"/>
        </w:rPr>
      </w:pPr>
      <w:r w:rsidRPr="006E065E">
        <w:rPr>
          <w:lang w:eastAsia="zh-CN"/>
        </w:rPr>
        <w:t>垂直排列的半波偶极子阵列包括</w:t>
      </w:r>
      <w:r w:rsidRPr="006E065E">
        <w:rPr>
          <w:rFonts w:hint="eastAsia"/>
          <w:lang w:eastAsia="zh-CN"/>
        </w:rPr>
        <w:t>：</w:t>
      </w:r>
    </w:p>
    <w:p w14:paraId="670D98A9" w14:textId="1545E2FA" w:rsidR="00D73C4A" w:rsidRPr="006E065E" w:rsidRDefault="00D73C4A" w:rsidP="00D73C4A">
      <w:pPr>
        <w:pStyle w:val="enumlev1"/>
        <w:rPr>
          <w:lang w:eastAsia="zh-CN"/>
        </w:rPr>
      </w:pPr>
      <w:r w:rsidRPr="006E065E">
        <w:rPr>
          <w:lang w:eastAsia="zh-CN"/>
        </w:rPr>
        <w:t>–</w:t>
      </w:r>
      <w:r w:rsidRPr="006E065E">
        <w:rPr>
          <w:lang w:eastAsia="zh-CN"/>
        </w:rPr>
        <w:tab/>
      </w:r>
      <w:r w:rsidRPr="006E065E">
        <w:rPr>
          <w:rFonts w:hint="eastAsia"/>
          <w:lang w:eastAsia="zh-CN"/>
        </w:rPr>
        <w:t>非周期性屏、中心馈电、半波偶极子阵列；</w:t>
      </w:r>
    </w:p>
    <w:p w14:paraId="0FA668E9" w14:textId="758FFFB2" w:rsidR="00D73C4A" w:rsidRPr="006E065E" w:rsidRDefault="00D73C4A" w:rsidP="00D73C4A">
      <w:pPr>
        <w:pStyle w:val="enumlev1"/>
        <w:rPr>
          <w:lang w:eastAsia="zh-CN"/>
        </w:rPr>
      </w:pPr>
      <w:r w:rsidRPr="006E065E">
        <w:rPr>
          <w:lang w:eastAsia="zh-CN"/>
        </w:rPr>
        <w:t>–</w:t>
      </w:r>
      <w:r w:rsidRPr="006E065E">
        <w:rPr>
          <w:lang w:eastAsia="zh-CN"/>
        </w:rPr>
        <w:tab/>
      </w:r>
      <w:r w:rsidRPr="006E065E">
        <w:rPr>
          <w:rFonts w:hint="eastAsia"/>
          <w:lang w:eastAsia="zh-CN"/>
        </w:rPr>
        <w:t>调谐反射器、中心馈电、半波偶极子阵列；</w:t>
      </w:r>
    </w:p>
    <w:p w14:paraId="38B90E71" w14:textId="223E32EE" w:rsidR="00D73C4A" w:rsidRPr="006E065E" w:rsidRDefault="00D73C4A" w:rsidP="00D73C4A">
      <w:pPr>
        <w:pStyle w:val="enumlev1"/>
        <w:rPr>
          <w:lang w:eastAsia="zh-CN"/>
        </w:rPr>
      </w:pPr>
      <w:r w:rsidRPr="006E065E">
        <w:rPr>
          <w:lang w:eastAsia="zh-CN"/>
        </w:rPr>
        <w:t>–</w:t>
      </w:r>
      <w:r w:rsidRPr="006E065E">
        <w:rPr>
          <w:lang w:eastAsia="zh-CN"/>
        </w:rPr>
        <w:tab/>
      </w:r>
      <w:r w:rsidRPr="006E065E">
        <w:rPr>
          <w:rFonts w:hint="eastAsia"/>
          <w:lang w:eastAsia="zh-CN"/>
        </w:rPr>
        <w:t>调谐反射器、末端馈电、半波偶极子阵列；</w:t>
      </w:r>
    </w:p>
    <w:p w14:paraId="46F22DCB" w14:textId="48DAB5D8" w:rsidR="008B5478" w:rsidRPr="006E065E" w:rsidRDefault="00AB348D" w:rsidP="00FE0A0C">
      <w:pPr>
        <w:ind w:firstLineChars="200" w:firstLine="480"/>
      </w:pPr>
      <w:r w:rsidRPr="006E065E">
        <w:rPr>
          <w:rFonts w:hint="eastAsia"/>
          <w:lang w:eastAsia="zh-CN"/>
        </w:rPr>
        <w:t>在这些情况下，</w:t>
      </w:r>
      <w:r w:rsidR="008B5478" w:rsidRPr="006E065E">
        <w:rPr>
          <w:i/>
        </w:rPr>
        <w:t>z</w:t>
      </w:r>
      <w:r w:rsidR="008B5478" w:rsidRPr="006E065E">
        <w:rPr>
          <w:i/>
          <w:position w:val="-4"/>
          <w:sz w:val="20"/>
        </w:rPr>
        <w:t>d</w:t>
      </w:r>
      <w:r w:rsidR="008B5478" w:rsidRPr="006E065E">
        <w:t> </w:t>
      </w:r>
      <w:r w:rsidR="008B5478" w:rsidRPr="006E065E">
        <w:rPr>
          <w:rFonts w:ascii="Symbol" w:hAnsi="Symbol"/>
        </w:rPr>
        <w:t></w:t>
      </w:r>
      <w:r w:rsidR="008B5478" w:rsidRPr="006E065E">
        <w:t> </w:t>
      </w:r>
      <w:r w:rsidR="008B5478" w:rsidRPr="006E065E">
        <w:rPr>
          <w:rFonts w:ascii="Symbol" w:hAnsi="Symbol"/>
        </w:rPr>
        <w:t></w:t>
      </w:r>
      <w:r w:rsidR="008B5478" w:rsidRPr="006E065E">
        <w:rPr>
          <w:i/>
          <w:position w:val="-4"/>
          <w:sz w:val="20"/>
        </w:rPr>
        <w:t>d</w:t>
      </w:r>
      <w:r w:rsidR="008B5478" w:rsidRPr="006E065E">
        <w:t xml:space="preserve"> / 2 </w:t>
      </w:r>
      <w:r w:rsidR="00E817C8">
        <w:rPr>
          <w:rFonts w:hint="eastAsia"/>
          <w:lang w:eastAsia="zh-CN"/>
        </w:rPr>
        <w:t>和</w:t>
      </w:r>
      <w:r w:rsidR="008B5478" w:rsidRPr="006E065E">
        <w:t xml:space="preserve"> </w:t>
      </w:r>
      <w:r w:rsidR="008B5478" w:rsidRPr="006E065E">
        <w:rPr>
          <w:i/>
        </w:rPr>
        <w:t xml:space="preserve">k h </w:t>
      </w:r>
      <w:r w:rsidR="008B5478" w:rsidRPr="006E065E">
        <w:rPr>
          <w:rFonts w:ascii="Symbol" w:hAnsi="Symbol"/>
        </w:rPr>
        <w:t></w:t>
      </w:r>
      <w:r w:rsidR="008B5478" w:rsidRPr="006E065E">
        <w:t xml:space="preserve"> </w:t>
      </w:r>
      <w:proofErr w:type="spellStart"/>
      <w:r w:rsidR="008B5478" w:rsidRPr="006E065E">
        <w:rPr>
          <w:i/>
        </w:rPr>
        <w:t>i</w:t>
      </w:r>
      <w:proofErr w:type="spellEnd"/>
      <w:r w:rsidR="008B5478" w:rsidRPr="006E065E">
        <w:rPr>
          <w:i/>
        </w:rPr>
        <w:t xml:space="preserve"> k z</w:t>
      </w:r>
      <w:r w:rsidR="008B5478" w:rsidRPr="006E065E">
        <w:rPr>
          <w:i/>
          <w:position w:val="-4"/>
          <w:sz w:val="20"/>
        </w:rPr>
        <w:t>d</w:t>
      </w:r>
      <w:r w:rsidR="008B5478" w:rsidRPr="006E065E">
        <w:rPr>
          <w:iCs/>
          <w:position w:val="-4"/>
          <w:sz w:val="20"/>
        </w:rPr>
        <w:t> </w:t>
      </w:r>
      <w:r w:rsidR="008B5478" w:rsidRPr="006E065E">
        <w:rPr>
          <w:rFonts w:ascii="Symbol" w:hAnsi="Symbol"/>
        </w:rPr>
        <w:t></w:t>
      </w:r>
      <w:r w:rsidR="008B5478" w:rsidRPr="006E065E">
        <w:t> 2</w:t>
      </w:r>
      <w:r w:rsidR="008B5478" w:rsidRPr="006E065E">
        <w:rPr>
          <w:rFonts w:ascii="Symbol" w:hAnsi="Symbol"/>
        </w:rPr>
        <w:t></w:t>
      </w:r>
      <w:r w:rsidR="008B5478" w:rsidRPr="006E065E">
        <w:t xml:space="preserve"> </w:t>
      </w:r>
      <w:r w:rsidR="008B5478" w:rsidRPr="006E065E">
        <w:rPr>
          <w:i/>
        </w:rPr>
        <w:t xml:space="preserve">h </w:t>
      </w:r>
      <w:r w:rsidR="008B5478" w:rsidRPr="006E065E">
        <w:t xml:space="preserve">/ </w:t>
      </w:r>
      <w:r w:rsidR="008B5478" w:rsidRPr="006E065E">
        <w:rPr>
          <w:rFonts w:ascii="Symbol" w:hAnsi="Symbol"/>
        </w:rPr>
        <w:t></w:t>
      </w:r>
      <w:r w:rsidR="008B5478" w:rsidRPr="006E065E">
        <w:t xml:space="preserve"> </w:t>
      </w:r>
      <w:r w:rsidR="008B5478" w:rsidRPr="006E065E">
        <w:rPr>
          <w:rFonts w:ascii="Symbol" w:hAnsi="Symbol"/>
        </w:rPr>
        <w:t></w:t>
      </w:r>
      <w:r w:rsidR="008B5478" w:rsidRPr="006E065E">
        <w:t xml:space="preserve"> </w:t>
      </w:r>
      <w:proofErr w:type="spellStart"/>
      <w:r w:rsidR="008B5478" w:rsidRPr="006E065E">
        <w:rPr>
          <w:i/>
        </w:rPr>
        <w:t>i</w:t>
      </w:r>
      <w:proofErr w:type="spellEnd"/>
      <w:r w:rsidR="008B5478" w:rsidRPr="006E065E">
        <w:rPr>
          <w:i/>
        </w:rPr>
        <w:t xml:space="preserve"> </w:t>
      </w:r>
      <w:r w:rsidR="008B5478" w:rsidRPr="006E065E">
        <w:rPr>
          <w:rFonts w:ascii="Symbol" w:hAnsi="Symbol"/>
        </w:rPr>
        <w:t></w:t>
      </w:r>
      <w:r w:rsidR="008B5478" w:rsidRPr="006E065E">
        <w:t xml:space="preserve"> </w:t>
      </w:r>
      <w:r w:rsidR="008B5478" w:rsidRPr="006E065E">
        <w:rPr>
          <w:i/>
        </w:rPr>
        <w:t>F</w:t>
      </w:r>
      <w:r w:rsidR="008B5478" w:rsidRPr="006E065E">
        <w:rPr>
          <w:i/>
          <w:position w:val="-4"/>
          <w:sz w:val="20"/>
        </w:rPr>
        <w:t>R</w:t>
      </w:r>
      <w:r w:rsidRPr="006E065E">
        <w:rPr>
          <w:rFonts w:hint="eastAsia"/>
          <w:lang w:eastAsia="zh-CN"/>
        </w:rPr>
        <w:t>。</w:t>
      </w:r>
    </w:p>
    <w:p w14:paraId="619AA30C" w14:textId="4CECF9CE" w:rsidR="00D73C4A" w:rsidRPr="006E065E" w:rsidRDefault="00D73C4A" w:rsidP="00FE0A0C">
      <w:pPr>
        <w:ind w:firstLineChars="200" w:firstLine="480"/>
        <w:rPr>
          <w:lang w:eastAsia="zh-CN"/>
        </w:rPr>
      </w:pPr>
      <w:r w:rsidRPr="006E065E">
        <w:rPr>
          <w:rFonts w:hint="eastAsia"/>
          <w:lang w:eastAsia="zh-CN"/>
        </w:rPr>
        <w:t>将</w:t>
      </w:r>
      <w:r w:rsidRPr="006E065E">
        <w:rPr>
          <w:i/>
          <w:lang w:eastAsia="zh-CN"/>
        </w:rPr>
        <w:t>h</w:t>
      </w:r>
      <w:r w:rsidRPr="006E065E">
        <w:rPr>
          <w:rFonts w:hint="eastAsia"/>
          <w:lang w:eastAsia="zh-CN"/>
        </w:rPr>
        <w:t>表示为</w:t>
      </w:r>
      <w:r w:rsidRPr="006E065E">
        <w:rPr>
          <w:lang w:eastAsia="zh-CN"/>
        </w:rPr>
        <w:t xml:space="preserve"> </w:t>
      </w:r>
      <w:r w:rsidRPr="006E065E">
        <w:rPr>
          <w:i/>
          <w:lang w:eastAsia="zh-CN"/>
        </w:rPr>
        <w:t>f</w:t>
      </w:r>
      <w:r w:rsidRPr="006E065E">
        <w:rPr>
          <w:i/>
          <w:position w:val="-4"/>
          <w:sz w:val="20"/>
          <w:lang w:eastAsia="zh-CN"/>
        </w:rPr>
        <w:t>d</w:t>
      </w:r>
      <w:r w:rsidRPr="006E065E">
        <w:rPr>
          <w:rFonts w:hint="eastAsia"/>
          <w:lang w:eastAsia="zh-CN"/>
        </w:rPr>
        <w:t>下的波长数（即如：</w:t>
      </w:r>
      <w:r w:rsidRPr="006E065E">
        <w:rPr>
          <w:i/>
          <w:lang w:eastAsia="zh-CN"/>
        </w:rPr>
        <w:t>h</w:t>
      </w:r>
      <w:r w:rsidRPr="006E065E">
        <w:rPr>
          <w:lang w:eastAsia="zh-CN"/>
        </w:rPr>
        <w:t xml:space="preserve"> / </w:t>
      </w:r>
      <w:r w:rsidRPr="006E065E">
        <w:rPr>
          <w:rFonts w:ascii="Symbol" w:hAnsi="Symbol"/>
          <w:lang w:eastAsia="zh-CN"/>
        </w:rPr>
        <w:t></w:t>
      </w:r>
      <w:r w:rsidRPr="006E065E">
        <w:rPr>
          <w:i/>
          <w:position w:val="-4"/>
          <w:sz w:val="20"/>
          <w:lang w:eastAsia="zh-CN"/>
        </w:rPr>
        <w:t>d</w:t>
      </w:r>
      <w:r w:rsidRPr="006E065E">
        <w:rPr>
          <w:rFonts w:hint="eastAsia"/>
          <w:lang w:eastAsia="zh-CN"/>
        </w:rPr>
        <w:t>），则：</w:t>
      </w:r>
    </w:p>
    <w:p w14:paraId="77414021" w14:textId="77777777" w:rsidR="008B5478" w:rsidRPr="006E065E" w:rsidRDefault="008B5478" w:rsidP="0031364E">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k h</w:instrText>
      </w:r>
      <w:r w:rsidRPr="006E065E">
        <w:instrText xml:space="preserve">  </w:instrText>
      </w:r>
      <w:r w:rsidRPr="006E065E">
        <w:rPr>
          <w:rFonts w:ascii="Symbol" w:hAnsi="Symbol"/>
        </w:rPr>
        <w:instrText>+</w:instrText>
      </w:r>
      <w:r w:rsidRPr="006E065E">
        <w:instrText xml:space="preserve">  </w:instrText>
      </w:r>
      <w:r w:rsidRPr="006E065E">
        <w:rPr>
          <w:i/>
        </w:rPr>
        <w:instrText>i k z</w:instrText>
      </w:r>
      <w:r w:rsidRPr="006E065E">
        <w:rPr>
          <w:i/>
          <w:position w:val="-4"/>
          <w:sz w:val="18"/>
        </w:rPr>
        <w:instrText>d</w:instrText>
      </w:r>
      <w:r w:rsidRPr="006E065E">
        <w:instrText xml:space="preserve">  </w:instrText>
      </w:r>
      <w:r w:rsidRPr="006E065E">
        <w:rPr>
          <w:rFonts w:ascii="Symbol" w:hAnsi="Symbol"/>
        </w:rPr>
        <w:instrText>=</w:instrText>
      </w:r>
      <w:r w:rsidRPr="006E065E">
        <w:instrText xml:space="preserve">  2</w:instrText>
      </w:r>
      <w:r w:rsidRPr="006E065E">
        <w:rPr>
          <w:rFonts w:ascii="Symbol" w:hAnsi="Symbol"/>
        </w:rPr>
        <w:instrText>p</w:instrText>
      </w:r>
      <w:r w:rsidRPr="006E065E">
        <w:instrText xml:space="preserve"> </w:instrText>
      </w:r>
      <w:r w:rsidRPr="006E065E">
        <w:rPr>
          <w:i/>
        </w:rPr>
        <w:instrText>F</w:instrText>
      </w:r>
      <w:r w:rsidRPr="006E065E">
        <w:rPr>
          <w:i/>
          <w:position w:val="-4"/>
          <w:sz w:val="18"/>
        </w:rPr>
        <w:instrText xml:space="preserve">R </w:instrText>
      </w:r>
      <w:r w:rsidRPr="006E065E">
        <w:rPr>
          <w:i/>
        </w:rPr>
        <w:instrText>h</w:instrText>
      </w:r>
      <w:r w:rsidRPr="006E065E">
        <w:instrText xml:space="preserve"> / </w:instrText>
      </w:r>
      <w:r w:rsidRPr="006E065E">
        <w:rPr>
          <w:rFonts w:ascii="Symbol" w:hAnsi="Symbol"/>
        </w:rPr>
        <w:instrText>l</w:instrText>
      </w:r>
      <w:r w:rsidRPr="006E065E">
        <w:rPr>
          <w:i/>
          <w:position w:val="-4"/>
          <w:sz w:val="18"/>
        </w:rPr>
        <w:instrText>d</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rPr>
          <w:rFonts w:ascii="Symbol" w:hAnsi="Symbol"/>
        </w:rPr>
        <w:instrText>p</w:instrText>
      </w:r>
      <w:r w:rsidRPr="006E065E">
        <w:instrText xml:space="preserve"> </w:instrText>
      </w:r>
      <w:r w:rsidRPr="006E065E">
        <w:rPr>
          <w:i/>
        </w:rPr>
        <w:instrText>F</w:instrText>
      </w:r>
      <w:r w:rsidRPr="006E065E">
        <w:rPr>
          <w:i/>
          <w:position w:val="-4"/>
          <w:sz w:val="18"/>
        </w:rPr>
        <w:instrText>R</w:instrText>
      </w:r>
      <w:r w:rsidRPr="006E065E">
        <w:fldChar w:fldCharType="end"/>
      </w:r>
    </w:p>
    <w:p w14:paraId="1D462275" w14:textId="00C5F69B" w:rsidR="008B5478" w:rsidRPr="006E065E" w:rsidRDefault="00D73C4A" w:rsidP="00285929">
      <w:pPr>
        <w:ind w:firstLineChars="200" w:firstLine="480"/>
      </w:pPr>
      <w:r w:rsidRPr="006E065E">
        <w:rPr>
          <w:rFonts w:hint="eastAsia"/>
          <w:lang w:eastAsia="zh-CN"/>
        </w:rPr>
        <w:t>并且分量</w:t>
      </w:r>
      <w:r w:rsidR="008B5478" w:rsidRPr="006E065E">
        <w:rPr>
          <w:i/>
        </w:rPr>
        <w:t>S</w:t>
      </w:r>
      <w:r w:rsidR="008B5478" w:rsidRPr="006E065E">
        <w:rPr>
          <w:rFonts w:ascii="Symbol" w:hAnsi="Symbol"/>
          <w:position w:val="-4"/>
          <w:sz w:val="20"/>
        </w:rPr>
        <w:t></w:t>
      </w:r>
      <w:r w:rsidRPr="006E065E">
        <w:rPr>
          <w:rFonts w:hint="eastAsia"/>
          <w:lang w:eastAsia="zh-CN"/>
        </w:rPr>
        <w:t>和</w:t>
      </w:r>
      <w:r w:rsidR="008B5478" w:rsidRPr="006E065E">
        <w:rPr>
          <w:i/>
        </w:rPr>
        <w:t>S</w:t>
      </w:r>
      <w:r w:rsidR="008B5478" w:rsidRPr="006E065E">
        <w:rPr>
          <w:rFonts w:ascii="Symbol" w:hAnsi="Symbol"/>
          <w:position w:val="-4"/>
          <w:sz w:val="20"/>
        </w:rPr>
        <w:t></w:t>
      </w:r>
      <w:r w:rsidRPr="006E065E">
        <w:rPr>
          <w:rFonts w:hint="eastAsia"/>
          <w:lang w:eastAsia="zh-CN"/>
        </w:rPr>
        <w:t>为：</w:t>
      </w:r>
    </w:p>
    <w:p w14:paraId="16CF252E" w14:textId="690F2F3F" w:rsidR="008B5478" w:rsidRPr="006E065E" w:rsidRDefault="008B5478" w:rsidP="0031364E">
      <w:pPr>
        <w:pStyle w:val="Equation"/>
      </w:pPr>
      <w:r w:rsidRPr="006E065E">
        <w:tab/>
      </w:r>
      <w:r w:rsidRPr="006E065E">
        <w:tab/>
      </w:r>
      <w:r w:rsidR="008364B3" w:rsidRPr="006E065E">
        <w:rPr>
          <w:noProof/>
        </w:rPr>
        <w:drawing>
          <wp:inline distT="0" distB="0" distL="0" distR="0" wp14:anchorId="069475A2" wp14:editId="0EDE030B">
            <wp:extent cx="4031311" cy="1162347"/>
            <wp:effectExtent l="0" t="0" r="7620" b="0"/>
            <wp:docPr id="1740703242" name="Picture 1" descr="A math equations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0703242" name="Picture 1" descr="A math equations on a white background&#10;&#10;AI-generated content may be incorrect."/>
                    <pic:cNvPicPr/>
                  </pic:nvPicPr>
                  <pic:blipFill>
                    <a:blip r:embed="rId46"/>
                    <a:stretch>
                      <a:fillRect/>
                    </a:stretch>
                  </pic:blipFill>
                  <pic:spPr>
                    <a:xfrm>
                      <a:off x="0" y="0"/>
                      <a:ext cx="4035002" cy="1163411"/>
                    </a:xfrm>
                    <a:prstGeom prst="rect">
                      <a:avLst/>
                    </a:prstGeom>
                  </pic:spPr>
                </pic:pic>
              </a:graphicData>
            </a:graphic>
          </wp:inline>
        </w:drawing>
      </w:r>
    </w:p>
    <w:p w14:paraId="23D21DDE" w14:textId="1CFB9CDC" w:rsidR="008B5478" w:rsidRPr="006E065E" w:rsidRDefault="008B5478" w:rsidP="008E59EC">
      <w:pPr>
        <w:pStyle w:val="Heading4"/>
        <w:rPr>
          <w:lang w:eastAsia="zh-CN"/>
        </w:rPr>
      </w:pPr>
      <w:r w:rsidRPr="006E065E">
        <w:rPr>
          <w:lang w:eastAsia="zh-CN"/>
        </w:rPr>
        <w:t>4.7.2.2</w:t>
      </w:r>
      <w:r w:rsidRPr="006E065E">
        <w:rPr>
          <w:lang w:eastAsia="zh-CN"/>
        </w:rPr>
        <w:tab/>
      </w:r>
      <w:r w:rsidR="009E554F" w:rsidRPr="006E065E">
        <w:rPr>
          <w:rFonts w:hint="eastAsia"/>
          <w:lang w:eastAsia="zh-CN"/>
        </w:rPr>
        <w:t>用于</w:t>
      </w:r>
      <w:r w:rsidR="009E554F" w:rsidRPr="006E065E">
        <w:rPr>
          <w:lang w:eastAsia="zh-CN"/>
        </w:rPr>
        <w:t>热带广播</w:t>
      </w:r>
      <w:r w:rsidR="009E554F" w:rsidRPr="006E065E">
        <w:rPr>
          <w:rFonts w:hint="eastAsia"/>
          <w:lang w:eastAsia="zh-CN"/>
        </w:rPr>
        <w:t>的</w:t>
      </w:r>
      <w:r w:rsidR="009E554F" w:rsidRPr="006E065E">
        <w:rPr>
          <w:lang w:eastAsia="zh-CN"/>
        </w:rPr>
        <w:t>半波偶极子阵列</w:t>
      </w:r>
    </w:p>
    <w:p w14:paraId="4D92732F" w14:textId="6A71055F" w:rsidR="00D73C4A" w:rsidRPr="006E065E" w:rsidRDefault="00D73C4A" w:rsidP="00FE0A0C">
      <w:pPr>
        <w:ind w:firstLineChars="200" w:firstLine="480"/>
        <w:rPr>
          <w:lang w:eastAsia="zh-CN"/>
        </w:rPr>
      </w:pPr>
      <w:r w:rsidRPr="006E065E">
        <w:rPr>
          <w:lang w:eastAsia="zh-CN"/>
        </w:rPr>
        <w:t>对于热带广播的半波偶极子阵列，</w:t>
      </w:r>
      <w:r w:rsidRPr="006E065E">
        <w:rPr>
          <w:i/>
          <w:lang w:eastAsia="zh-CN"/>
        </w:rPr>
        <w:t>n</w:t>
      </w:r>
      <w:r w:rsidRPr="006E065E">
        <w:rPr>
          <w:lang w:eastAsia="zh-CN"/>
        </w:rPr>
        <w:t xml:space="preserve"> </w:t>
      </w:r>
      <w:r w:rsidRPr="006E065E">
        <w:rPr>
          <w:rFonts w:ascii="Symbol" w:hAnsi="Symbol"/>
          <w:lang w:eastAsia="zh-CN"/>
        </w:rPr>
        <w:t>=</w:t>
      </w:r>
      <w:r w:rsidRPr="006E065E">
        <w:rPr>
          <w:lang w:eastAsia="zh-CN"/>
        </w:rPr>
        <w:t xml:space="preserve"> 1</w:t>
      </w:r>
      <w:r w:rsidRPr="006E065E">
        <w:rPr>
          <w:lang w:eastAsia="zh-CN"/>
        </w:rPr>
        <w:t>和公式简化如下</w:t>
      </w:r>
      <w:r w:rsidRPr="006E065E">
        <w:rPr>
          <w:rFonts w:hint="eastAsia"/>
          <w:lang w:eastAsia="zh-CN"/>
        </w:rPr>
        <w:t>：</w:t>
      </w:r>
    </w:p>
    <w:p w14:paraId="35405D63" w14:textId="77777777" w:rsidR="008B5478" w:rsidRPr="006E065E" w:rsidRDefault="008B5478" w:rsidP="001C2AB2">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q</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h</w:instrText>
      </w:r>
      <w:r w:rsidRPr="006E065E">
        <w:rPr>
          <w:position w:val="10"/>
          <w:sz w:val="18"/>
        </w:rPr>
        <w:instrText xml:space="preserve"> </w:instrText>
      </w:r>
      <w:r w:rsidRPr="006E065E">
        <w:rPr>
          <w:i/>
          <w:position w:val="10"/>
          <w:sz w:val="18"/>
        </w:rPr>
        <w:instrText>/</w:instrText>
      </w:r>
      <w:r w:rsidRPr="006E065E">
        <w:rPr>
          <w:position w:val="10"/>
          <w:sz w:val="18"/>
        </w:rPr>
        <w:instrText xml:space="preserve"> </w:instrText>
      </w:r>
      <w:r w:rsidRPr="006E065E">
        <w:rPr>
          <w:rFonts w:ascii="Symbol" w:hAnsi="Symbol"/>
          <w:iCs/>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 </w:instrText>
      </w:r>
      <w:r w:rsidRPr="006E065E">
        <w:rPr>
          <w:i/>
        </w:rPr>
        <w:instrText>R</w:instrText>
      </w:r>
      <w:r w:rsidRPr="006E065E">
        <w:rPr>
          <w:i/>
          <w:position w:val="-4"/>
          <w:sz w:val="18"/>
        </w:rPr>
        <w:instrText>v</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i/>
          <w:position w:val="10"/>
          <w:sz w:val="18"/>
        </w:rPr>
        <w:instrText> · h</w:instrText>
      </w:r>
      <w:r w:rsidRPr="006E065E">
        <w:rPr>
          <w:position w:val="10"/>
          <w:sz w:val="18"/>
        </w:rPr>
        <w:instrText xml:space="preserve"> / </w:instrText>
      </w:r>
      <w:r w:rsidRPr="006E065E">
        <w:rPr>
          <w:rFonts w:ascii="Symbol" w:hAnsi="Symbol"/>
          <w:iCs/>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014B6181" w14:textId="77777777" w:rsidR="008B5478" w:rsidRPr="006E065E" w:rsidRDefault="008B5478" w:rsidP="001C2AB2">
      <w:pPr>
        <w:pStyle w:val="Equation"/>
      </w:pPr>
      <w:r w:rsidRPr="006E065E">
        <w:tab/>
      </w:r>
      <w:r w:rsidRPr="006E065E">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j</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h</w:instrText>
      </w:r>
      <w:r w:rsidRPr="006E065E">
        <w:rPr>
          <w:position w:val="10"/>
          <w:sz w:val="18"/>
        </w:rPr>
        <w:instrText xml:space="preserve"> / </w:instrText>
      </w:r>
      <w:r w:rsidRPr="006E065E">
        <w:rPr>
          <w:rFonts w:ascii="Symbol" w:hAnsi="Symbol"/>
          <w:iCs/>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 </w:instrText>
      </w:r>
      <w:r w:rsidRPr="006E065E">
        <w:rPr>
          <w:i/>
        </w:rPr>
        <w:instrText>R</w:instrText>
      </w:r>
      <w:r w:rsidRPr="006E065E">
        <w:rPr>
          <w:i/>
          <w:position w:val="-4"/>
          <w:sz w:val="18"/>
        </w:rPr>
        <w:instrText>h</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i/>
          <w:position w:val="10"/>
          <w:sz w:val="18"/>
        </w:rPr>
        <w:instrText> · h</w:instrText>
      </w:r>
      <w:r w:rsidRPr="006E065E">
        <w:rPr>
          <w:position w:val="10"/>
          <w:sz w:val="18"/>
        </w:rPr>
        <w:instrText xml:space="preserve"> / </w:instrText>
      </w:r>
      <w:r w:rsidRPr="006E065E">
        <w:rPr>
          <w:rFonts w:ascii="Symbol" w:hAnsi="Symbol"/>
          <w:iCs/>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43E850BA" w14:textId="43D3848E" w:rsidR="008B5478" w:rsidRPr="006E065E" w:rsidRDefault="008B5478" w:rsidP="00B0184A">
      <w:pPr>
        <w:pStyle w:val="Heading3"/>
        <w:rPr>
          <w:lang w:eastAsia="zh-CN"/>
        </w:rPr>
      </w:pPr>
      <w:r w:rsidRPr="006E065E">
        <w:rPr>
          <w:lang w:eastAsia="zh-CN"/>
        </w:rPr>
        <w:t>4.7.3</w:t>
      </w:r>
      <w:r w:rsidRPr="006E065E">
        <w:rPr>
          <w:lang w:eastAsia="zh-CN"/>
        </w:rPr>
        <w:tab/>
      </w:r>
      <w:bookmarkStart w:id="89" w:name="OLE_LINK16"/>
      <w:r w:rsidR="009E554F" w:rsidRPr="006E065E">
        <w:rPr>
          <w:rFonts w:hint="eastAsia"/>
          <w:lang w:eastAsia="zh-CN"/>
        </w:rPr>
        <w:t>计算阵列因子</w:t>
      </w:r>
      <w:r w:rsidRPr="006E065E">
        <w:rPr>
          <w:i/>
          <w:iCs/>
          <w:lang w:eastAsia="zh-CN"/>
        </w:rPr>
        <w:t>S</w:t>
      </w:r>
      <w:r w:rsidRPr="006E065E">
        <w:rPr>
          <w:i/>
          <w:iCs/>
          <w:vertAlign w:val="subscript"/>
          <w:lang w:eastAsia="zh-CN"/>
        </w:rPr>
        <w:t>y</w:t>
      </w:r>
      <w:bookmarkEnd w:id="89"/>
    </w:p>
    <w:p w14:paraId="515930C4" w14:textId="5888ABDB" w:rsidR="00D73C4A" w:rsidRPr="006E065E" w:rsidRDefault="00D73C4A" w:rsidP="00FE0A0C">
      <w:pPr>
        <w:ind w:firstLineChars="200" w:firstLine="480"/>
        <w:rPr>
          <w:lang w:eastAsia="zh-CN"/>
        </w:rPr>
      </w:pPr>
      <w:r w:rsidRPr="006E065E">
        <w:rPr>
          <w:lang w:eastAsia="zh-CN"/>
        </w:rPr>
        <w:t>阵列因子</w:t>
      </w:r>
      <w:r w:rsidRPr="006E065E">
        <w:rPr>
          <w:i/>
          <w:lang w:eastAsia="zh-CN"/>
        </w:rPr>
        <w:t>S</w:t>
      </w:r>
      <w:r w:rsidRPr="006E065E">
        <w:rPr>
          <w:i/>
          <w:position w:val="-4"/>
          <w:sz w:val="20"/>
          <w:lang w:eastAsia="zh-CN"/>
        </w:rPr>
        <w:t>y</w:t>
      </w:r>
      <w:r w:rsidRPr="006E065E">
        <w:rPr>
          <w:lang w:eastAsia="zh-CN"/>
        </w:rPr>
        <w:t>考虑了沿</w:t>
      </w:r>
      <w:r w:rsidRPr="006E065E">
        <w:rPr>
          <w:lang w:eastAsia="zh-CN"/>
        </w:rPr>
        <w:t>y</w:t>
      </w:r>
      <w:r w:rsidRPr="006E065E">
        <w:rPr>
          <w:lang w:eastAsia="zh-CN"/>
        </w:rPr>
        <w:t>轴的</w:t>
      </w:r>
      <w:r w:rsidRPr="006E065E">
        <w:rPr>
          <w:i/>
          <w:lang w:eastAsia="zh-CN"/>
        </w:rPr>
        <w:t>m</w:t>
      </w:r>
      <w:proofErr w:type="gramStart"/>
      <w:r w:rsidRPr="006E065E">
        <w:rPr>
          <w:lang w:eastAsia="zh-CN"/>
        </w:rPr>
        <w:t>个</w:t>
      </w:r>
      <w:proofErr w:type="gramEnd"/>
      <w:r w:rsidRPr="006E065E">
        <w:rPr>
          <w:rFonts w:hint="eastAsia"/>
          <w:lang w:eastAsia="zh-CN"/>
        </w:rPr>
        <w:t>单元</w:t>
      </w:r>
      <w:r w:rsidRPr="006E065E">
        <w:rPr>
          <w:lang w:eastAsia="zh-CN"/>
        </w:rPr>
        <w:t>的影响</w:t>
      </w:r>
      <w:r w:rsidRPr="006E065E">
        <w:rPr>
          <w:rFonts w:hint="eastAsia"/>
          <w:lang w:eastAsia="zh-CN"/>
        </w:rPr>
        <w:t>（</w:t>
      </w:r>
      <w:r w:rsidRPr="006E065E">
        <w:rPr>
          <w:lang w:eastAsia="zh-CN"/>
        </w:rPr>
        <w:t>见图</w:t>
      </w:r>
      <w:r w:rsidRPr="006E065E">
        <w:rPr>
          <w:lang w:eastAsia="zh-CN"/>
        </w:rPr>
        <w:t>21</w:t>
      </w:r>
      <w:r w:rsidRPr="006E065E">
        <w:rPr>
          <w:rFonts w:hint="eastAsia"/>
          <w:lang w:eastAsia="zh-CN"/>
        </w:rPr>
        <w:t>），</w:t>
      </w:r>
      <w:r w:rsidRPr="006E065E">
        <w:rPr>
          <w:lang w:eastAsia="zh-CN"/>
        </w:rPr>
        <w:t>它可以</w:t>
      </w:r>
      <w:bookmarkStart w:id="90" w:name="OLE_LINK211"/>
      <w:r w:rsidRPr="006E065E">
        <w:rPr>
          <w:lang w:eastAsia="zh-CN"/>
        </w:rPr>
        <w:t>表示为</w:t>
      </w:r>
      <w:r w:rsidRPr="006E065E">
        <w:rPr>
          <w:rFonts w:hint="eastAsia"/>
          <w:lang w:eastAsia="zh-CN"/>
        </w:rPr>
        <w:t>：</w:t>
      </w:r>
      <w:bookmarkEnd w:id="90"/>
    </w:p>
    <w:p w14:paraId="0B1C2408" w14:textId="612BB0E6" w:rsidR="008B5478" w:rsidRPr="006E065E" w:rsidRDefault="008B5478" w:rsidP="008B5478">
      <w:pPr>
        <w:tabs>
          <w:tab w:val="clear" w:pos="1191"/>
          <w:tab w:val="clear" w:pos="1588"/>
          <w:tab w:val="clear" w:pos="1985"/>
          <w:tab w:val="center" w:pos="4820"/>
          <w:tab w:val="right" w:pos="9639"/>
        </w:tabs>
      </w:pPr>
      <w:r w:rsidRPr="006E065E">
        <w:rPr>
          <w:lang w:eastAsia="zh-CN"/>
        </w:rPr>
        <w:tab/>
      </w:r>
      <w:r w:rsidRPr="006E065E">
        <w:rPr>
          <w:lang w:eastAsia="zh-CN"/>
        </w:rPr>
        <w:tab/>
      </w:r>
      <w:r w:rsidR="008364B3" w:rsidRPr="006E065E">
        <w:rPr>
          <w:noProof/>
        </w:rPr>
        <w:drawing>
          <wp:inline distT="0" distB="0" distL="0" distR="0" wp14:anchorId="642E460A" wp14:editId="1F606FAE">
            <wp:extent cx="2051437" cy="534839"/>
            <wp:effectExtent l="0" t="0" r="6350" b="0"/>
            <wp:docPr id="1997183634"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7183634" name="Picture 1" descr="A black text on a white background&#10;&#10;AI-generated content may be incorrect."/>
                    <pic:cNvPicPr/>
                  </pic:nvPicPr>
                  <pic:blipFill>
                    <a:blip r:embed="rId47"/>
                    <a:stretch>
                      <a:fillRect/>
                    </a:stretch>
                  </pic:blipFill>
                  <pic:spPr>
                    <a:xfrm>
                      <a:off x="0" y="0"/>
                      <a:ext cx="2072210" cy="540255"/>
                    </a:xfrm>
                    <a:prstGeom prst="rect">
                      <a:avLst/>
                    </a:prstGeom>
                  </pic:spPr>
                </pic:pic>
              </a:graphicData>
            </a:graphic>
          </wp:inline>
        </w:drawing>
      </w:r>
    </w:p>
    <w:p w14:paraId="519EF955" w14:textId="65763D22" w:rsidR="008B5478" w:rsidRPr="006E065E" w:rsidRDefault="00A42315" w:rsidP="00285929">
      <w:pPr>
        <w:ind w:firstLineChars="200" w:firstLine="480"/>
        <w:rPr>
          <w:lang w:eastAsia="zh-CN"/>
        </w:rPr>
      </w:pPr>
      <w:r w:rsidRPr="006E065E">
        <w:rPr>
          <w:lang w:eastAsia="zh-CN"/>
        </w:rPr>
        <w:lastRenderedPageBreak/>
        <w:t>其中：</w:t>
      </w:r>
    </w:p>
    <w:p w14:paraId="5AD01515" w14:textId="3949D12F"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i/>
          <w:lang w:eastAsia="zh-CN"/>
        </w:rPr>
        <w:tab/>
      </w:r>
      <w:proofErr w:type="gramStart"/>
      <w:r w:rsidRPr="006E065E">
        <w:rPr>
          <w:i/>
          <w:lang w:eastAsia="zh-CN"/>
        </w:rPr>
        <w:t xml:space="preserve">s </w:t>
      </w:r>
      <w:r w:rsidRPr="006E065E">
        <w:rPr>
          <w:lang w:eastAsia="zh-CN"/>
        </w:rPr>
        <w:t>:</w:t>
      </w:r>
      <w:proofErr w:type="gramEnd"/>
      <w:r w:rsidRPr="006E065E">
        <w:rPr>
          <w:lang w:eastAsia="zh-CN"/>
        </w:rPr>
        <w:tab/>
      </w:r>
      <w:r w:rsidR="00D73C4A" w:rsidRPr="006E065E">
        <w:rPr>
          <w:rFonts w:hint="eastAsia"/>
          <w:lang w:eastAsia="zh-CN"/>
        </w:rPr>
        <w:t>回转角</w:t>
      </w:r>
    </w:p>
    <w:p w14:paraId="7BC5B359" w14:textId="1F09E00E" w:rsidR="008B5478" w:rsidRPr="006E065E" w:rsidRDefault="008B5478" w:rsidP="008B5478">
      <w:pPr>
        <w:tabs>
          <w:tab w:val="clear" w:pos="794"/>
          <w:tab w:val="clear" w:pos="1191"/>
          <w:tab w:val="clear" w:pos="1588"/>
          <w:tab w:val="right" w:pos="1701"/>
        </w:tabs>
        <w:spacing w:before="80"/>
        <w:ind w:left="1985" w:hanging="1985"/>
        <w:rPr>
          <w:lang w:eastAsia="zh-CN"/>
        </w:rPr>
      </w:pPr>
      <w:r w:rsidRPr="006E065E">
        <w:rPr>
          <w:i/>
          <w:lang w:eastAsia="zh-CN"/>
        </w:rPr>
        <w:tab/>
      </w:r>
      <w:proofErr w:type="gramStart"/>
      <w:r w:rsidRPr="006E065E">
        <w:rPr>
          <w:i/>
          <w:lang w:eastAsia="zh-CN"/>
        </w:rPr>
        <w:t>y</w:t>
      </w:r>
      <w:proofErr w:type="spellStart"/>
      <w:r w:rsidRPr="006E065E">
        <w:rPr>
          <w:i/>
          <w:position w:val="-4"/>
          <w:sz w:val="20"/>
          <w:lang w:eastAsia="zh-CN"/>
        </w:rPr>
        <w:t>i</w:t>
      </w:r>
      <w:proofErr w:type="spellEnd"/>
      <w:r w:rsidRPr="006E065E">
        <w:rPr>
          <w:i/>
          <w:position w:val="-4"/>
          <w:sz w:val="20"/>
          <w:lang w:eastAsia="zh-CN"/>
        </w:rPr>
        <w:t xml:space="preserve"> </w:t>
      </w:r>
      <w:r w:rsidRPr="006E065E">
        <w:rPr>
          <w:lang w:eastAsia="zh-CN"/>
        </w:rPr>
        <w:t>:</w:t>
      </w:r>
      <w:proofErr w:type="gramEnd"/>
      <w:r w:rsidRPr="006E065E">
        <w:rPr>
          <w:lang w:eastAsia="zh-CN"/>
        </w:rPr>
        <w:tab/>
      </w:r>
      <w:r w:rsidR="00D73C4A" w:rsidRPr="006E065E">
        <w:rPr>
          <w:lang w:eastAsia="zh-CN"/>
        </w:rPr>
        <w:t>第</w:t>
      </w:r>
      <w:proofErr w:type="spellStart"/>
      <w:r w:rsidR="00D73C4A" w:rsidRPr="006E065E">
        <w:rPr>
          <w:i/>
          <w:lang w:eastAsia="zh-CN"/>
        </w:rPr>
        <w:t>i</w:t>
      </w:r>
      <w:proofErr w:type="spellEnd"/>
      <w:r w:rsidR="00D73C4A" w:rsidRPr="006E065E">
        <w:rPr>
          <w:lang w:eastAsia="zh-CN"/>
        </w:rPr>
        <w:t>个</w:t>
      </w:r>
      <w:r w:rsidR="00D73C4A" w:rsidRPr="006E065E">
        <w:rPr>
          <w:rFonts w:hint="eastAsia"/>
          <w:lang w:eastAsia="zh-CN"/>
        </w:rPr>
        <w:t>单元</w:t>
      </w:r>
      <w:r w:rsidR="00D73C4A" w:rsidRPr="006E065E">
        <w:rPr>
          <w:lang w:eastAsia="zh-CN"/>
        </w:rPr>
        <w:t>的中心与</w:t>
      </w:r>
      <w:r w:rsidR="00D73C4A" w:rsidRPr="006E065E">
        <w:rPr>
          <w:lang w:eastAsia="zh-CN"/>
        </w:rPr>
        <w:t>z</w:t>
      </w:r>
      <w:r w:rsidR="00D73C4A" w:rsidRPr="006E065E">
        <w:rPr>
          <w:lang w:eastAsia="zh-CN"/>
        </w:rPr>
        <w:t>轴之间的距离。</w:t>
      </w:r>
    </w:p>
    <w:p w14:paraId="6A7E4CAC" w14:textId="7A62BEA3" w:rsidR="008B5478" w:rsidRPr="006E065E" w:rsidRDefault="00DC118F" w:rsidP="001C2AB2">
      <w:pPr>
        <w:pStyle w:val="FigureNo"/>
      </w:pPr>
      <w:r w:rsidRPr="006E065E">
        <w:t>图</w:t>
      </w:r>
      <w:r w:rsidR="001C2AB2" w:rsidRPr="006E065E">
        <w:t>21</w:t>
      </w:r>
    </w:p>
    <w:p w14:paraId="2386C3AD" w14:textId="0EAFA05D" w:rsidR="001C2AB2" w:rsidRPr="006E065E" w:rsidRDefault="00373C91" w:rsidP="001C2AB2">
      <w:pPr>
        <w:pStyle w:val="Figuretitle"/>
        <w:rPr>
          <w:lang w:eastAsia="zh-CN"/>
        </w:rPr>
      </w:pPr>
      <w:r w:rsidRPr="006E065E">
        <w:t>沿</w:t>
      </w:r>
      <w:r w:rsidRPr="006E065E">
        <w:t>y</w:t>
      </w:r>
      <w:proofErr w:type="spellStart"/>
      <w:r w:rsidRPr="006E065E">
        <w:t>轴对齐的</w:t>
      </w:r>
      <w:proofErr w:type="spellEnd"/>
      <w:r w:rsidRPr="006E065E">
        <w:rPr>
          <w:rFonts w:hint="eastAsia"/>
          <w:lang w:eastAsia="zh-CN"/>
        </w:rPr>
        <w:t>单元</w:t>
      </w:r>
    </w:p>
    <w:p w14:paraId="0A505FB1" w14:textId="6BB6FB65" w:rsidR="008B5478" w:rsidRPr="006E065E" w:rsidRDefault="00151AAC" w:rsidP="001C2AB2">
      <w:pPr>
        <w:pStyle w:val="Figure"/>
      </w:pPr>
      <w:r w:rsidRPr="006E065E">
        <w:rPr>
          <w:noProof/>
        </w:rPr>
        <w:drawing>
          <wp:inline distT="0" distB="0" distL="0" distR="0" wp14:anchorId="65D74D9F" wp14:editId="6CD33204">
            <wp:extent cx="3224791" cy="2124460"/>
            <wp:effectExtent l="0" t="0" r="0" b="9525"/>
            <wp:docPr id="1750142820" name="Picture 15" descr="图21显示沿y轴对齐的单元&#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0142820" name="Picture 15" descr="图21显示沿y轴对齐的单元&#10;"/>
                    <pic:cNvPicPr/>
                  </pic:nvPicPr>
                  <pic:blipFill>
                    <a:blip r:embed="rId48" cstate="print">
                      <a:extLst>
                        <a:ext uri="{28A0092B-C50C-407E-A947-70E740481C1C}">
                          <a14:useLocalDpi xmlns:a14="http://schemas.microsoft.com/office/drawing/2010/main" val="0"/>
                        </a:ext>
                      </a:extLst>
                    </a:blip>
                    <a:stretch>
                      <a:fillRect/>
                    </a:stretch>
                  </pic:blipFill>
                  <pic:spPr>
                    <a:xfrm>
                      <a:off x="0" y="0"/>
                      <a:ext cx="3224791" cy="2124460"/>
                    </a:xfrm>
                    <a:prstGeom prst="rect">
                      <a:avLst/>
                    </a:prstGeom>
                  </pic:spPr>
                </pic:pic>
              </a:graphicData>
            </a:graphic>
          </wp:inline>
        </w:drawing>
      </w:r>
    </w:p>
    <w:p w14:paraId="288554BB" w14:textId="63A9E072" w:rsidR="00D73C4A" w:rsidRPr="006E065E" w:rsidRDefault="00D73C4A" w:rsidP="00FE0A0C">
      <w:pPr>
        <w:ind w:firstLineChars="200" w:firstLine="480"/>
        <w:rPr>
          <w:lang w:eastAsia="zh-CN"/>
        </w:rPr>
      </w:pPr>
      <w:r w:rsidRPr="006E065E">
        <w:rPr>
          <w:lang w:eastAsia="zh-CN"/>
        </w:rPr>
        <w:t>在以下</w:t>
      </w:r>
      <w:r w:rsidRPr="006E065E">
        <w:rPr>
          <w:rFonts w:hint="eastAsia"/>
          <w:lang w:eastAsia="zh-CN"/>
        </w:rPr>
        <w:t>章节</w:t>
      </w:r>
      <w:r w:rsidRPr="006E065E">
        <w:rPr>
          <w:lang w:eastAsia="zh-CN"/>
        </w:rPr>
        <w:t>中</w:t>
      </w:r>
      <w:r w:rsidR="00BD5DCE" w:rsidRPr="006E065E">
        <w:rPr>
          <w:rFonts w:hint="eastAsia"/>
          <w:lang w:eastAsia="zh-CN"/>
        </w:rPr>
        <w:t>，</w:t>
      </w:r>
      <w:r w:rsidRPr="006E065E">
        <w:rPr>
          <w:lang w:eastAsia="zh-CN"/>
        </w:rPr>
        <w:t>给出了不同类型阵列的阵列因子</w:t>
      </w:r>
      <w:r w:rsidR="00117025" w:rsidRPr="006E065E">
        <w:rPr>
          <w:i/>
          <w:lang w:eastAsia="zh-CN"/>
        </w:rPr>
        <w:t>S</w:t>
      </w:r>
      <w:r w:rsidR="00117025" w:rsidRPr="006E065E">
        <w:rPr>
          <w:i/>
          <w:position w:val="-4"/>
          <w:sz w:val="20"/>
          <w:lang w:eastAsia="zh-CN"/>
        </w:rPr>
        <w:t>y</w:t>
      </w:r>
      <w:r w:rsidRPr="006E065E">
        <w:rPr>
          <w:lang w:eastAsia="zh-CN"/>
        </w:rPr>
        <w:t>的表达式。</w:t>
      </w:r>
    </w:p>
    <w:p w14:paraId="69FC20ED" w14:textId="4532EBD8" w:rsidR="008B5478" w:rsidRPr="006E065E" w:rsidRDefault="008B5478" w:rsidP="008E59EC">
      <w:pPr>
        <w:pStyle w:val="Heading4"/>
        <w:rPr>
          <w:lang w:eastAsia="zh-CN"/>
        </w:rPr>
      </w:pPr>
      <w:r w:rsidRPr="006E065E">
        <w:rPr>
          <w:lang w:eastAsia="zh-CN"/>
        </w:rPr>
        <w:t>4.7.3.1</w:t>
      </w:r>
      <w:r w:rsidRPr="006E065E">
        <w:rPr>
          <w:lang w:eastAsia="zh-CN"/>
        </w:rPr>
        <w:tab/>
      </w:r>
      <w:r w:rsidR="004E1277" w:rsidRPr="006E065E">
        <w:rPr>
          <w:lang w:eastAsia="zh-CN"/>
        </w:rPr>
        <w:t>中心馈电半波偶极子阵列</w:t>
      </w:r>
    </w:p>
    <w:p w14:paraId="5627520E" w14:textId="57B2BA6B" w:rsidR="00117025" w:rsidRPr="006E065E" w:rsidRDefault="00117025" w:rsidP="00FE0A0C">
      <w:pPr>
        <w:ind w:firstLineChars="200" w:firstLine="480"/>
        <w:rPr>
          <w:lang w:eastAsia="zh-CN"/>
        </w:rPr>
      </w:pPr>
      <w:bookmarkStart w:id="91" w:name="OLE_LINK210"/>
      <w:r w:rsidRPr="006E065E">
        <w:rPr>
          <w:lang w:eastAsia="zh-CN"/>
        </w:rPr>
        <w:t>对于中心馈电的半波偶极子阵列</w:t>
      </w:r>
      <w:r w:rsidRPr="006E065E">
        <w:rPr>
          <w:rFonts w:hint="eastAsia"/>
          <w:lang w:eastAsia="zh-CN"/>
        </w:rPr>
        <w:t>：</w:t>
      </w:r>
    </w:p>
    <w:bookmarkEnd w:id="91"/>
    <w:p w14:paraId="65E61DAF" w14:textId="77777777" w:rsidR="008B5478" w:rsidRPr="006E065E" w:rsidRDefault="008B5478" w:rsidP="00090D7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k y</w:instrText>
      </w:r>
      <w:r w:rsidRPr="006E065E">
        <w:rPr>
          <w:i/>
          <w:position w:val="-8"/>
          <w:sz w:val="18"/>
        </w:rPr>
        <w:instrText>i</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instrText>2</w:instrText>
      </w:r>
      <w:r w:rsidRPr="006E065E">
        <w:rPr>
          <w:rFonts w:ascii="Symbol" w:hAnsi="Symbol"/>
        </w:rPr>
        <w:instrText>p</w:instrText>
      </w:r>
      <w:r w:rsidRPr="006E065E">
        <w:instrText xml:space="preserve"> / </w:instrText>
      </w:r>
      <w:r w:rsidRPr="006E065E">
        <w:rPr>
          <w:rFonts w:ascii="Symbol" w:hAnsi="Symbol"/>
        </w:rPr>
        <w:instrText>l</w:instrText>
      </w:r>
      <w:r w:rsidRPr="006E065E">
        <w:instrText>  ·  </w:instrText>
      </w:r>
      <w:r w:rsidRPr="006E065E">
        <w:rPr>
          <w:rFonts w:ascii="Symbol" w:hAnsi="Symbol"/>
        </w:rPr>
        <w:instrText>l</w:instrText>
      </w:r>
      <w:r w:rsidRPr="006E065E">
        <w:rPr>
          <w:i/>
          <w:position w:val="-4"/>
          <w:sz w:val="18"/>
        </w:rPr>
        <w:instrText>d</w:instrText>
      </w:r>
      <w:r w:rsidRPr="006E065E">
        <w:rPr>
          <w:position w:val="-4"/>
          <w:sz w:val="18"/>
        </w:rPr>
        <w:instrText xml:space="preserve"> </w:instrText>
      </w:r>
      <w:r w:rsidRPr="006E065E">
        <w:instrText xml:space="preserve">/ 2  </w:instrText>
      </w:r>
      <w:r w:rsidRPr="006E065E">
        <w:rPr>
          <w:rFonts w:ascii="Symbol" w:hAnsi="Symbol"/>
        </w:rPr>
        <w:instrText>=</w:instrText>
      </w:r>
      <w:r w:rsidRPr="006E065E">
        <w:instrText xml:space="preserve">  </w:instrText>
      </w:r>
      <w:r w:rsidRPr="006E065E">
        <w:rPr>
          <w:i/>
        </w:rPr>
        <w:instrText xml:space="preserve">i </w:instrText>
      </w:r>
      <w:r w:rsidRPr="006E065E">
        <w:rPr>
          <w:rFonts w:ascii="Symbol" w:hAnsi="Symbol"/>
        </w:rPr>
        <w:instrText>p</w:instrText>
      </w:r>
      <w:r w:rsidRPr="006E065E">
        <w:instrText xml:space="preserve"> </w:instrText>
      </w:r>
      <w:r w:rsidRPr="006E065E">
        <w:rPr>
          <w:i/>
        </w:rPr>
        <w:instrText>F</w:instrText>
      </w:r>
      <w:r w:rsidRPr="006E065E">
        <w:rPr>
          <w:i/>
          <w:position w:val="-4"/>
          <w:sz w:val="18"/>
        </w:rPr>
        <w:instrText>R</w:instrText>
      </w:r>
      <w:r w:rsidRPr="006E065E">
        <w:fldChar w:fldCharType="end"/>
      </w:r>
    </w:p>
    <w:p w14:paraId="480DA541" w14:textId="5332E549" w:rsidR="008B5478" w:rsidRPr="006E065E" w:rsidRDefault="00117025" w:rsidP="00285929">
      <w:pPr>
        <w:ind w:firstLineChars="200" w:firstLine="480"/>
        <w:rPr>
          <w:lang w:eastAsia="zh-CN"/>
        </w:rPr>
      </w:pPr>
      <w:r w:rsidRPr="006E065E">
        <w:rPr>
          <w:rFonts w:hint="eastAsia"/>
          <w:lang w:eastAsia="zh-CN"/>
        </w:rPr>
        <w:t>并且</w:t>
      </w:r>
      <w:r w:rsidR="008B5478" w:rsidRPr="006E065E">
        <w:rPr>
          <w:i/>
          <w:lang w:eastAsia="zh-CN"/>
        </w:rPr>
        <w:t>S</w:t>
      </w:r>
      <w:r w:rsidR="008B5478" w:rsidRPr="006E065E">
        <w:rPr>
          <w:i/>
          <w:position w:val="-4"/>
          <w:sz w:val="20"/>
          <w:lang w:eastAsia="zh-CN"/>
        </w:rPr>
        <w:t>y</w:t>
      </w:r>
      <w:r w:rsidRPr="006E065E">
        <w:rPr>
          <w:rFonts w:hint="eastAsia"/>
          <w:lang w:eastAsia="zh-CN"/>
        </w:rPr>
        <w:t>可以表示为：</w:t>
      </w:r>
    </w:p>
    <w:p w14:paraId="4E8990EB" w14:textId="78E9E388" w:rsidR="008B5478" w:rsidRPr="006E065E" w:rsidRDefault="008B5478" w:rsidP="00090D74">
      <w:pPr>
        <w:pStyle w:val="Equation"/>
      </w:pPr>
      <w:r w:rsidRPr="006E065E">
        <w:rPr>
          <w:lang w:eastAsia="zh-CN"/>
        </w:rPr>
        <w:tab/>
      </w:r>
      <w:r w:rsidRPr="006E065E">
        <w:rPr>
          <w:lang w:eastAsia="zh-CN"/>
        </w:rPr>
        <w:tab/>
      </w:r>
      <w:r w:rsidR="008364B3" w:rsidRPr="006E065E">
        <w:rPr>
          <w:noProof/>
        </w:rPr>
        <w:drawing>
          <wp:inline distT="0" distB="0" distL="0" distR="0" wp14:anchorId="3FCAE3C6" wp14:editId="57AF4BE9">
            <wp:extent cx="2122998" cy="495832"/>
            <wp:effectExtent l="0" t="0" r="0" b="0"/>
            <wp:docPr id="1766974934" name="Picture 1" descr="A black and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6974934" name="Picture 1" descr="A black and white text&#10;&#10;AI-generated content may be incorrect."/>
                    <pic:cNvPicPr/>
                  </pic:nvPicPr>
                  <pic:blipFill>
                    <a:blip r:embed="rId49"/>
                    <a:stretch>
                      <a:fillRect/>
                    </a:stretch>
                  </pic:blipFill>
                  <pic:spPr>
                    <a:xfrm>
                      <a:off x="0" y="0"/>
                      <a:ext cx="2145347" cy="501052"/>
                    </a:xfrm>
                    <a:prstGeom prst="rect">
                      <a:avLst/>
                    </a:prstGeom>
                  </pic:spPr>
                </pic:pic>
              </a:graphicData>
            </a:graphic>
          </wp:inline>
        </w:drawing>
      </w:r>
    </w:p>
    <w:p w14:paraId="0E896D34" w14:textId="19B1F8CF" w:rsidR="008B5478" w:rsidRPr="006E065E" w:rsidRDefault="008B5478" w:rsidP="008E59EC">
      <w:pPr>
        <w:pStyle w:val="Heading4"/>
        <w:rPr>
          <w:lang w:eastAsia="zh-CN"/>
        </w:rPr>
      </w:pPr>
      <w:r w:rsidRPr="006E065E">
        <w:rPr>
          <w:lang w:eastAsia="zh-CN"/>
        </w:rPr>
        <w:t>4.7.3.2</w:t>
      </w:r>
      <w:r w:rsidRPr="006E065E">
        <w:rPr>
          <w:lang w:eastAsia="zh-CN"/>
        </w:rPr>
        <w:tab/>
      </w:r>
      <w:r w:rsidR="0029584B" w:rsidRPr="006E065E">
        <w:rPr>
          <w:lang w:eastAsia="zh-CN"/>
        </w:rPr>
        <w:t>末端馈电</w:t>
      </w:r>
      <w:r w:rsidR="004E1277" w:rsidRPr="006E065E">
        <w:rPr>
          <w:lang w:eastAsia="zh-CN"/>
        </w:rPr>
        <w:t>半波偶极子阵列</w:t>
      </w:r>
    </w:p>
    <w:p w14:paraId="3FC6AE86" w14:textId="42215052" w:rsidR="00117025" w:rsidRPr="006E065E" w:rsidRDefault="00117025" w:rsidP="00117025">
      <w:pPr>
        <w:ind w:firstLineChars="200" w:firstLine="480"/>
        <w:rPr>
          <w:lang w:eastAsia="zh-CN"/>
        </w:rPr>
      </w:pPr>
      <w:r w:rsidRPr="006E065E">
        <w:rPr>
          <w:lang w:eastAsia="zh-CN"/>
        </w:rPr>
        <w:t>对于</w:t>
      </w:r>
      <w:r w:rsidRPr="006E065E">
        <w:rPr>
          <w:rFonts w:hint="eastAsia"/>
          <w:lang w:eastAsia="zh-CN"/>
        </w:rPr>
        <w:t>末端</w:t>
      </w:r>
      <w:r w:rsidRPr="006E065E">
        <w:rPr>
          <w:lang w:eastAsia="zh-CN"/>
        </w:rPr>
        <w:t>馈电的半波偶极子阵列</w:t>
      </w:r>
      <w:r w:rsidRPr="006E065E">
        <w:rPr>
          <w:rFonts w:hint="eastAsia"/>
          <w:lang w:eastAsia="zh-CN"/>
        </w:rPr>
        <w:t>：</w:t>
      </w:r>
    </w:p>
    <w:p w14:paraId="2DC2ECC8" w14:textId="77777777" w:rsidR="008B5478" w:rsidRPr="006E065E" w:rsidRDefault="008B5478" w:rsidP="00090D7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k y</w:instrText>
      </w:r>
      <w:r w:rsidRPr="006E065E">
        <w:rPr>
          <w:i/>
          <w:position w:val="-4"/>
          <w:sz w:val="18"/>
        </w:rPr>
        <w:instrText>i</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instrText>2</w:instrText>
      </w:r>
      <w:r w:rsidRPr="006E065E">
        <w:rPr>
          <w:rFonts w:ascii="Symbol" w:hAnsi="Symbol"/>
        </w:rPr>
        <w:instrText>p</w:instrText>
      </w:r>
      <w:r w:rsidRPr="006E065E">
        <w:instrText xml:space="preserve"> / </w:instrText>
      </w:r>
      <w:r w:rsidRPr="006E065E">
        <w:rPr>
          <w:rFonts w:ascii="Symbol" w:hAnsi="Symbol"/>
        </w:rPr>
        <w:instrText>l</w:instrText>
      </w:r>
      <w:r w:rsidRPr="006E065E">
        <w:instrText>  ·  </w:instrText>
      </w:r>
      <w:r w:rsidRPr="006E065E">
        <w:rPr>
          <w:rFonts w:ascii="Symbol" w:hAnsi="Symbol"/>
        </w:rPr>
        <w:instrText>l</w:instrText>
      </w:r>
      <w:r w:rsidRPr="006E065E">
        <w:rPr>
          <w:i/>
          <w:position w:val="-4"/>
          <w:sz w:val="18"/>
        </w:rPr>
        <w:instrText>d</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instrText>2</w:instrText>
      </w:r>
      <w:r w:rsidRPr="006E065E">
        <w:rPr>
          <w:rFonts w:ascii="Symbol" w:hAnsi="Symbol"/>
        </w:rPr>
        <w:instrText>p</w:instrText>
      </w:r>
      <w:r w:rsidRPr="006E065E">
        <w:instrText xml:space="preserve"> </w:instrText>
      </w:r>
      <w:r w:rsidRPr="006E065E">
        <w:rPr>
          <w:i/>
        </w:rPr>
        <w:instrText>F</w:instrText>
      </w:r>
      <w:r w:rsidRPr="006E065E">
        <w:rPr>
          <w:i/>
          <w:position w:val="-4"/>
          <w:sz w:val="18"/>
        </w:rPr>
        <w:instrText>R</w:instrText>
      </w:r>
      <w:r w:rsidRPr="006E065E">
        <w:fldChar w:fldCharType="end"/>
      </w:r>
    </w:p>
    <w:p w14:paraId="6321FC62" w14:textId="389BEE30" w:rsidR="00117025" w:rsidRPr="006E065E" w:rsidRDefault="00117025" w:rsidP="00285929">
      <w:pPr>
        <w:ind w:firstLineChars="200" w:firstLine="480"/>
        <w:rPr>
          <w:lang w:eastAsia="zh-CN"/>
        </w:rPr>
      </w:pPr>
      <w:r w:rsidRPr="006E065E">
        <w:rPr>
          <w:rFonts w:hint="eastAsia"/>
          <w:lang w:eastAsia="zh-CN"/>
        </w:rPr>
        <w:t>并且</w:t>
      </w:r>
      <w:r w:rsidRPr="006E065E">
        <w:rPr>
          <w:i/>
          <w:lang w:eastAsia="zh-CN"/>
        </w:rPr>
        <w:t>S</w:t>
      </w:r>
      <w:r w:rsidRPr="006E065E">
        <w:rPr>
          <w:i/>
          <w:position w:val="-4"/>
          <w:sz w:val="20"/>
          <w:lang w:eastAsia="zh-CN"/>
        </w:rPr>
        <w:t>y</w:t>
      </w:r>
      <w:r w:rsidRPr="006E065E">
        <w:rPr>
          <w:rFonts w:hint="eastAsia"/>
          <w:lang w:eastAsia="zh-CN"/>
        </w:rPr>
        <w:t>可以表示为：</w:t>
      </w:r>
    </w:p>
    <w:p w14:paraId="3AE000D3" w14:textId="48397F80" w:rsidR="008B5478" w:rsidRPr="006E065E" w:rsidRDefault="008B5478" w:rsidP="00090D74">
      <w:pPr>
        <w:pStyle w:val="Equation"/>
      </w:pPr>
      <w:r w:rsidRPr="006E065E">
        <w:rPr>
          <w:lang w:eastAsia="zh-CN"/>
        </w:rPr>
        <w:tab/>
      </w:r>
      <w:r w:rsidRPr="006E065E">
        <w:rPr>
          <w:lang w:eastAsia="zh-CN"/>
        </w:rPr>
        <w:tab/>
      </w:r>
      <w:r w:rsidR="008364B3" w:rsidRPr="006E065E">
        <w:rPr>
          <w:noProof/>
        </w:rPr>
        <w:drawing>
          <wp:inline distT="0" distB="0" distL="0" distR="0" wp14:anchorId="60DD2BDD" wp14:editId="580C4D6B">
            <wp:extent cx="2250219" cy="519281"/>
            <wp:effectExtent l="0" t="0" r="0" b="0"/>
            <wp:docPr id="1235619402"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5619402" name="Picture 1" descr="A black text on a white background&#10;&#10;AI-generated content may be incorrect."/>
                    <pic:cNvPicPr/>
                  </pic:nvPicPr>
                  <pic:blipFill>
                    <a:blip r:embed="rId50"/>
                    <a:stretch>
                      <a:fillRect/>
                    </a:stretch>
                  </pic:blipFill>
                  <pic:spPr>
                    <a:xfrm>
                      <a:off x="0" y="0"/>
                      <a:ext cx="2299678" cy="530695"/>
                    </a:xfrm>
                    <a:prstGeom prst="rect">
                      <a:avLst/>
                    </a:prstGeom>
                  </pic:spPr>
                </pic:pic>
              </a:graphicData>
            </a:graphic>
          </wp:inline>
        </w:drawing>
      </w:r>
    </w:p>
    <w:p w14:paraId="3E8C6D07" w14:textId="5AA6F192" w:rsidR="008B5478" w:rsidRPr="006E065E" w:rsidRDefault="008B5478" w:rsidP="00B0184A">
      <w:pPr>
        <w:pStyle w:val="Heading3"/>
        <w:rPr>
          <w:lang w:eastAsia="zh-CN"/>
        </w:rPr>
      </w:pPr>
      <w:r w:rsidRPr="006E065E">
        <w:rPr>
          <w:lang w:eastAsia="zh-CN"/>
        </w:rPr>
        <w:t>4.7.4</w:t>
      </w:r>
      <w:r w:rsidRPr="006E065E">
        <w:rPr>
          <w:lang w:eastAsia="zh-CN"/>
        </w:rPr>
        <w:tab/>
      </w:r>
      <w:r w:rsidR="004E1277" w:rsidRPr="006E065E">
        <w:rPr>
          <w:rFonts w:hint="eastAsia"/>
          <w:lang w:eastAsia="zh-CN"/>
        </w:rPr>
        <w:t>计算阵列因子</w:t>
      </w:r>
      <w:proofErr w:type="spellStart"/>
      <w:r w:rsidRPr="006E065E">
        <w:rPr>
          <w:i/>
          <w:iCs/>
          <w:lang w:eastAsia="zh-CN"/>
        </w:rPr>
        <w:t>S</w:t>
      </w:r>
      <w:r w:rsidRPr="006E065E">
        <w:rPr>
          <w:vertAlign w:val="subscript"/>
          <w:lang w:eastAsia="zh-CN"/>
        </w:rPr>
        <w:t>x</w:t>
      </w:r>
      <w:proofErr w:type="spellEnd"/>
    </w:p>
    <w:p w14:paraId="44F911B2" w14:textId="4FA34871" w:rsidR="00117025" w:rsidRPr="006E065E" w:rsidRDefault="00117025" w:rsidP="00FE0A0C">
      <w:pPr>
        <w:ind w:firstLineChars="200" w:firstLine="480"/>
        <w:rPr>
          <w:lang w:eastAsia="zh-CN"/>
        </w:rPr>
      </w:pPr>
      <w:r w:rsidRPr="006E065E">
        <w:rPr>
          <w:lang w:eastAsia="zh-CN"/>
        </w:rPr>
        <w:t>在用于热带广播的阵列的情况下，阵列因子</w:t>
      </w:r>
      <w:r w:rsidRPr="006E065E">
        <w:rPr>
          <w:i/>
          <w:lang w:eastAsia="zh-CN"/>
        </w:rPr>
        <w:t>S</w:t>
      </w:r>
      <w:r w:rsidRPr="006E065E">
        <w:rPr>
          <w:i/>
          <w:position w:val="-4"/>
          <w:sz w:val="20"/>
          <w:lang w:eastAsia="zh-CN"/>
        </w:rPr>
        <w:t>x</w:t>
      </w:r>
      <w:r w:rsidRPr="006E065E">
        <w:rPr>
          <w:lang w:eastAsia="zh-CN"/>
        </w:rPr>
        <w:t>考虑了沿</w:t>
      </w:r>
      <w:r w:rsidRPr="006E065E">
        <w:rPr>
          <w:lang w:eastAsia="zh-CN"/>
        </w:rPr>
        <w:t>x</w:t>
      </w:r>
      <w:r w:rsidRPr="006E065E">
        <w:rPr>
          <w:lang w:eastAsia="zh-CN"/>
        </w:rPr>
        <w:t>轴放置</w:t>
      </w:r>
      <w:r w:rsidRPr="006E065E">
        <w:rPr>
          <w:i/>
          <w:lang w:eastAsia="zh-CN"/>
        </w:rPr>
        <w:t>n</w:t>
      </w:r>
      <w:proofErr w:type="gramStart"/>
      <w:r w:rsidRPr="006E065E">
        <w:rPr>
          <w:lang w:eastAsia="zh-CN"/>
        </w:rPr>
        <w:t>个</w:t>
      </w:r>
      <w:proofErr w:type="gramEnd"/>
      <w:r w:rsidRPr="006E065E">
        <w:rPr>
          <w:rFonts w:hint="eastAsia"/>
          <w:lang w:eastAsia="zh-CN"/>
        </w:rPr>
        <w:t>单元</w:t>
      </w:r>
      <w:r w:rsidRPr="006E065E">
        <w:rPr>
          <w:lang w:eastAsia="zh-CN"/>
        </w:rPr>
        <w:t>的影响，而在其余情况下，考虑了</w:t>
      </w:r>
      <w:r w:rsidRPr="006E065E">
        <w:rPr>
          <w:rFonts w:hint="eastAsia"/>
          <w:lang w:eastAsia="zh-CN"/>
        </w:rPr>
        <w:t>存在</w:t>
      </w:r>
      <w:r w:rsidRPr="006E065E">
        <w:rPr>
          <w:lang w:eastAsia="zh-CN"/>
        </w:rPr>
        <w:t>反射器</w:t>
      </w:r>
      <w:r w:rsidRPr="006E065E">
        <w:rPr>
          <w:rFonts w:hint="eastAsia"/>
          <w:lang w:eastAsia="zh-CN"/>
        </w:rPr>
        <w:t>（</w:t>
      </w:r>
      <w:r w:rsidRPr="006E065E">
        <w:rPr>
          <w:lang w:eastAsia="zh-CN"/>
        </w:rPr>
        <w:t>调谐偶极子或非周期</w:t>
      </w:r>
      <w:r w:rsidRPr="006E065E">
        <w:rPr>
          <w:rFonts w:hint="eastAsia"/>
          <w:lang w:eastAsia="zh-CN"/>
        </w:rPr>
        <w:t>性</w:t>
      </w:r>
      <w:r w:rsidRPr="006E065E">
        <w:rPr>
          <w:lang w:eastAsia="zh-CN"/>
        </w:rPr>
        <w:t>屏</w:t>
      </w:r>
      <w:r w:rsidRPr="006E065E">
        <w:rPr>
          <w:rFonts w:hint="eastAsia"/>
          <w:lang w:eastAsia="zh-CN"/>
        </w:rPr>
        <w:t>）</w:t>
      </w:r>
      <w:r w:rsidRPr="006E065E">
        <w:rPr>
          <w:lang w:eastAsia="zh-CN"/>
        </w:rPr>
        <w:t>。</w:t>
      </w:r>
    </w:p>
    <w:p w14:paraId="291090E8" w14:textId="3A858929" w:rsidR="00090D74" w:rsidRPr="006E065E" w:rsidRDefault="00DC118F" w:rsidP="00090D74">
      <w:pPr>
        <w:pStyle w:val="FigureNo"/>
        <w:rPr>
          <w:lang w:eastAsia="zh-CN"/>
        </w:rPr>
      </w:pPr>
      <w:r w:rsidRPr="006E065E">
        <w:rPr>
          <w:lang w:eastAsia="zh-CN"/>
        </w:rPr>
        <w:lastRenderedPageBreak/>
        <w:t>图</w:t>
      </w:r>
      <w:r w:rsidR="00090D74" w:rsidRPr="006E065E">
        <w:rPr>
          <w:lang w:eastAsia="zh-CN"/>
        </w:rPr>
        <w:t>22</w:t>
      </w:r>
    </w:p>
    <w:p w14:paraId="7B93D5FD" w14:textId="1936BACE" w:rsidR="00090D74" w:rsidRPr="006E065E" w:rsidRDefault="00642E5E" w:rsidP="00090D74">
      <w:pPr>
        <w:pStyle w:val="Figuretitle"/>
        <w:rPr>
          <w:lang w:eastAsia="zh-CN"/>
        </w:rPr>
      </w:pPr>
      <w:r w:rsidRPr="006E065E">
        <w:rPr>
          <w:lang w:eastAsia="zh-CN"/>
        </w:rPr>
        <w:t>沿</w:t>
      </w:r>
      <w:r w:rsidRPr="006E065E">
        <w:rPr>
          <w:lang w:eastAsia="zh-CN"/>
        </w:rPr>
        <w:t>x</w:t>
      </w:r>
      <w:r w:rsidRPr="006E065E">
        <w:rPr>
          <w:lang w:eastAsia="zh-CN"/>
        </w:rPr>
        <w:t>轴对齐的</w:t>
      </w:r>
      <w:r w:rsidRPr="006E065E">
        <w:rPr>
          <w:rFonts w:hint="eastAsia"/>
          <w:lang w:eastAsia="zh-CN"/>
        </w:rPr>
        <w:t>单元</w:t>
      </w:r>
      <w:r w:rsidRPr="006E065E">
        <w:rPr>
          <w:lang w:eastAsia="zh-CN"/>
        </w:rPr>
        <w:t>或</w:t>
      </w:r>
      <w:r w:rsidR="00494911" w:rsidRPr="006E065E">
        <w:rPr>
          <w:rFonts w:hint="eastAsia"/>
          <w:lang w:eastAsia="zh-CN"/>
        </w:rPr>
        <w:t>镜像</w:t>
      </w:r>
      <w:r w:rsidRPr="006E065E">
        <w:rPr>
          <w:rFonts w:hint="eastAsia"/>
          <w:lang w:eastAsia="zh-CN"/>
        </w:rPr>
        <w:t>单元</w:t>
      </w:r>
    </w:p>
    <w:p w14:paraId="1B00E489" w14:textId="671EA0FC" w:rsidR="008B5478" w:rsidRPr="006E065E" w:rsidRDefault="009C7078" w:rsidP="006600CE">
      <w:pPr>
        <w:pStyle w:val="Figure"/>
        <w:rPr>
          <w:lang w:eastAsia="zh-CN"/>
        </w:rPr>
      </w:pPr>
      <w:r w:rsidRPr="006E065E">
        <w:rPr>
          <w:noProof/>
        </w:rPr>
        <w:drawing>
          <wp:inline distT="0" distB="0" distL="0" distR="0" wp14:anchorId="1D12CFE5" wp14:editId="5F173C95">
            <wp:extent cx="5729535" cy="3246127"/>
            <wp:effectExtent l="0" t="0" r="5080" b="0"/>
            <wp:docPr id="1801020985" name="Picture 9" descr="图22显示沿x轴对齐的单元或镜像单元&#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020985" name="Picture 9" descr="图22显示沿x轴对齐的单元或镜像单元&#10;"/>
                    <pic:cNvPicPr/>
                  </pic:nvPicPr>
                  <pic:blipFill>
                    <a:blip r:embed="rId51" cstate="print">
                      <a:extLst>
                        <a:ext uri="{28A0092B-C50C-407E-A947-70E740481C1C}">
                          <a14:useLocalDpi xmlns:a14="http://schemas.microsoft.com/office/drawing/2010/main" val="0"/>
                        </a:ext>
                      </a:extLst>
                    </a:blip>
                    <a:stretch>
                      <a:fillRect/>
                    </a:stretch>
                  </pic:blipFill>
                  <pic:spPr>
                    <a:xfrm>
                      <a:off x="0" y="0"/>
                      <a:ext cx="5729535" cy="3246127"/>
                    </a:xfrm>
                    <a:prstGeom prst="rect">
                      <a:avLst/>
                    </a:prstGeom>
                  </pic:spPr>
                </pic:pic>
              </a:graphicData>
            </a:graphic>
          </wp:inline>
        </w:drawing>
      </w:r>
    </w:p>
    <w:p w14:paraId="02BB715C" w14:textId="67A8CA66" w:rsidR="00642E5E" w:rsidRPr="006E065E" w:rsidRDefault="00642E5E" w:rsidP="00FE0A0C">
      <w:pPr>
        <w:ind w:firstLineChars="200" w:firstLine="480"/>
        <w:rPr>
          <w:lang w:eastAsia="zh-CN"/>
        </w:rPr>
      </w:pPr>
      <w:r w:rsidRPr="006E065E">
        <w:rPr>
          <w:lang w:eastAsia="zh-CN"/>
        </w:rPr>
        <w:t>在</w:t>
      </w:r>
      <w:r w:rsidR="00117025" w:rsidRPr="006E065E">
        <w:rPr>
          <w:rFonts w:hint="eastAsia"/>
          <w:lang w:eastAsia="zh-CN"/>
        </w:rPr>
        <w:t>以下</w:t>
      </w:r>
      <w:r w:rsidRPr="006E065E">
        <w:rPr>
          <w:lang w:eastAsia="zh-CN"/>
        </w:rPr>
        <w:t>章节中</w:t>
      </w:r>
      <w:r w:rsidR="00BD5DCE" w:rsidRPr="006E065E">
        <w:rPr>
          <w:rFonts w:hint="eastAsia"/>
          <w:lang w:eastAsia="zh-CN"/>
        </w:rPr>
        <w:t>，</w:t>
      </w:r>
      <w:r w:rsidRPr="006E065E">
        <w:rPr>
          <w:lang w:eastAsia="zh-CN"/>
        </w:rPr>
        <w:t>给出了不同类型阵列的阵列因子</w:t>
      </w:r>
      <w:r w:rsidRPr="006E065E">
        <w:rPr>
          <w:i/>
          <w:lang w:eastAsia="zh-CN"/>
        </w:rPr>
        <w:t>S</w:t>
      </w:r>
      <w:r w:rsidRPr="006E065E">
        <w:rPr>
          <w:i/>
          <w:position w:val="-4"/>
          <w:sz w:val="20"/>
          <w:lang w:eastAsia="zh-CN"/>
        </w:rPr>
        <w:t>x</w:t>
      </w:r>
      <w:r w:rsidRPr="006E065E">
        <w:rPr>
          <w:lang w:eastAsia="zh-CN"/>
        </w:rPr>
        <w:t>的表达式。</w:t>
      </w:r>
    </w:p>
    <w:p w14:paraId="5E1CA81B" w14:textId="03059EB3" w:rsidR="008B5478" w:rsidRPr="006E065E" w:rsidRDefault="008B5478" w:rsidP="00B0184A">
      <w:pPr>
        <w:pStyle w:val="Heading4"/>
        <w:rPr>
          <w:lang w:eastAsia="zh-CN"/>
        </w:rPr>
      </w:pPr>
      <w:r w:rsidRPr="006E065E">
        <w:rPr>
          <w:lang w:eastAsia="zh-CN"/>
        </w:rPr>
        <w:t>4.7.4.1</w:t>
      </w:r>
      <w:r w:rsidRPr="006E065E">
        <w:rPr>
          <w:lang w:eastAsia="zh-CN"/>
        </w:rPr>
        <w:tab/>
      </w:r>
      <w:r w:rsidR="004E1277" w:rsidRPr="006E065E">
        <w:rPr>
          <w:lang w:eastAsia="zh-CN"/>
        </w:rPr>
        <w:t>非周期性屏反射器天线</w:t>
      </w:r>
    </w:p>
    <w:p w14:paraId="3E034388" w14:textId="5F418B5F" w:rsidR="00AF4EB3" w:rsidRPr="006E065E" w:rsidRDefault="00AF4EB3" w:rsidP="00FE0A0C">
      <w:pPr>
        <w:ind w:firstLineChars="200" w:firstLine="480"/>
        <w:rPr>
          <w:lang w:eastAsia="zh-CN"/>
        </w:rPr>
      </w:pPr>
      <w:bookmarkStart w:id="92" w:name="OLE_LINK36"/>
      <w:r w:rsidRPr="006E065E">
        <w:rPr>
          <w:lang w:eastAsia="zh-CN"/>
        </w:rPr>
        <w:t>非周期性屏反射器的性能可以通过使用无限屏</w:t>
      </w:r>
      <w:r w:rsidR="0034473D" w:rsidRPr="006E065E">
        <w:rPr>
          <w:rFonts w:hint="eastAsia"/>
          <w:lang w:eastAsia="zh-CN"/>
        </w:rPr>
        <w:t>后“镜像</w:t>
      </w:r>
      <w:r w:rsidRPr="006E065E">
        <w:rPr>
          <w:lang w:eastAsia="zh-CN"/>
        </w:rPr>
        <w:t>辐射器</w:t>
      </w:r>
      <w:r w:rsidR="0034473D" w:rsidRPr="006E065E">
        <w:rPr>
          <w:rFonts w:hint="eastAsia"/>
          <w:lang w:eastAsia="zh-CN"/>
        </w:rPr>
        <w:t>”的</w:t>
      </w:r>
      <w:r w:rsidRPr="006E065E">
        <w:rPr>
          <w:lang w:eastAsia="zh-CN"/>
        </w:rPr>
        <w:t>概念的数学模型来计算。然而，这</w:t>
      </w:r>
      <w:r w:rsidR="0034473D" w:rsidRPr="006E065E">
        <w:rPr>
          <w:rFonts w:hint="eastAsia"/>
          <w:lang w:eastAsia="zh-CN"/>
        </w:rPr>
        <w:t>仅仅</w:t>
      </w:r>
      <w:r w:rsidRPr="006E065E">
        <w:rPr>
          <w:lang w:eastAsia="zh-CN"/>
        </w:rPr>
        <w:t>给出了</w:t>
      </w:r>
      <w:r w:rsidR="0034473D" w:rsidRPr="006E065E">
        <w:rPr>
          <w:rFonts w:hint="eastAsia"/>
          <w:lang w:eastAsia="zh-CN"/>
        </w:rPr>
        <w:t>具有</w:t>
      </w:r>
      <w:r w:rsidRPr="006E065E">
        <w:rPr>
          <w:lang w:eastAsia="zh-CN"/>
        </w:rPr>
        <w:t>足够</w:t>
      </w:r>
      <w:r w:rsidR="0034473D" w:rsidRPr="006E065E">
        <w:rPr>
          <w:rFonts w:hint="eastAsia"/>
          <w:lang w:eastAsia="zh-CN"/>
        </w:rPr>
        <w:t>精度</w:t>
      </w:r>
      <w:r w:rsidRPr="006E065E">
        <w:rPr>
          <w:lang w:eastAsia="zh-CN"/>
        </w:rPr>
        <w:t>的</w:t>
      </w:r>
      <w:r w:rsidR="0034473D" w:rsidRPr="006E065E">
        <w:rPr>
          <w:rFonts w:hint="eastAsia"/>
          <w:lang w:eastAsia="zh-CN"/>
        </w:rPr>
        <w:t>前向方向图</w:t>
      </w:r>
      <w:r w:rsidRPr="006E065E">
        <w:rPr>
          <w:lang w:eastAsia="zh-CN"/>
        </w:rPr>
        <w:t>。到屏后</w:t>
      </w:r>
      <w:r w:rsidR="0034473D" w:rsidRPr="006E065E">
        <w:rPr>
          <w:rFonts w:hint="eastAsia"/>
          <w:lang w:eastAsia="zh-CN"/>
        </w:rPr>
        <w:t>的后向</w:t>
      </w:r>
      <w:r w:rsidRPr="006E065E">
        <w:rPr>
          <w:lang w:eastAsia="zh-CN"/>
        </w:rPr>
        <w:t>辐射的幅度是屏的有效性和偶极子与反射屏的距离的函数。对于实际尺寸的屏，一些能量也将绕屏</w:t>
      </w:r>
      <w:r w:rsidR="0034473D" w:rsidRPr="006E065E">
        <w:rPr>
          <w:rFonts w:hint="eastAsia"/>
          <w:lang w:eastAsia="zh-CN"/>
        </w:rPr>
        <w:t>的</w:t>
      </w:r>
      <w:r w:rsidRPr="006E065E">
        <w:rPr>
          <w:lang w:eastAsia="zh-CN"/>
        </w:rPr>
        <w:t>边缘衍射。下面用于计算</w:t>
      </w:r>
      <w:r w:rsidR="0034473D" w:rsidRPr="006E065E">
        <w:rPr>
          <w:rFonts w:hint="eastAsia"/>
          <w:lang w:eastAsia="zh-CN"/>
        </w:rPr>
        <w:t>后向</w:t>
      </w:r>
      <w:r w:rsidRPr="006E065E">
        <w:rPr>
          <w:lang w:eastAsia="zh-CN"/>
        </w:rPr>
        <w:t>辐射的方法保留了通常类似于为前向</w:t>
      </w:r>
      <w:r w:rsidR="0034473D" w:rsidRPr="006E065E">
        <w:rPr>
          <w:rFonts w:hint="eastAsia"/>
          <w:lang w:eastAsia="zh-CN"/>
        </w:rPr>
        <w:t>方向</w:t>
      </w:r>
      <w:proofErr w:type="gramStart"/>
      <w:r w:rsidR="0034473D" w:rsidRPr="006E065E">
        <w:rPr>
          <w:rFonts w:hint="eastAsia"/>
          <w:lang w:eastAsia="zh-CN"/>
        </w:rPr>
        <w:t>图</w:t>
      </w:r>
      <w:r w:rsidRPr="006E065E">
        <w:rPr>
          <w:lang w:eastAsia="zh-CN"/>
        </w:rPr>
        <w:t>计算</w:t>
      </w:r>
      <w:proofErr w:type="gramEnd"/>
      <w:r w:rsidRPr="006E065E">
        <w:rPr>
          <w:lang w:eastAsia="zh-CN"/>
        </w:rPr>
        <w:t>的方向性函数形状。</w:t>
      </w:r>
    </w:p>
    <w:bookmarkEnd w:id="92"/>
    <w:p w14:paraId="5B8054EB" w14:textId="70D46028" w:rsidR="008B5478" w:rsidRPr="006E065E" w:rsidRDefault="00642E5E" w:rsidP="008B5478">
      <w:pPr>
        <w:keepNext/>
        <w:keepLines/>
        <w:spacing w:before="160"/>
        <w:outlineLvl w:val="2"/>
        <w:rPr>
          <w:rFonts w:ascii="STKaiti" w:eastAsia="STKaiti" w:hAnsi="STKaiti"/>
          <w:iCs/>
          <w:lang w:eastAsia="zh-CN"/>
        </w:rPr>
      </w:pPr>
      <w:r w:rsidRPr="006E065E">
        <w:rPr>
          <w:rFonts w:ascii="STKaiti" w:eastAsia="STKaiti" w:hAnsi="STKaiti"/>
          <w:iCs/>
          <w:lang w:eastAsia="zh-CN"/>
        </w:rPr>
        <w:t>屏反射系数</w:t>
      </w:r>
    </w:p>
    <w:p w14:paraId="3B81464A" w14:textId="41AFBE25" w:rsidR="00E61561" w:rsidRPr="006E065E" w:rsidRDefault="00E61561" w:rsidP="00E61561">
      <w:pPr>
        <w:ind w:firstLineChars="200" w:firstLine="480"/>
        <w:rPr>
          <w:lang w:eastAsia="zh-CN"/>
        </w:rPr>
      </w:pPr>
      <w:r w:rsidRPr="006E065E">
        <w:rPr>
          <w:rFonts w:hint="eastAsia"/>
          <w:lang w:eastAsia="zh-CN"/>
        </w:rPr>
        <w:t>由平行于偶极子的</w:t>
      </w:r>
      <w:r w:rsidR="009838AE">
        <w:rPr>
          <w:rFonts w:hint="eastAsia"/>
          <w:lang w:eastAsia="zh-CN"/>
        </w:rPr>
        <w:t>、</w:t>
      </w:r>
      <w:r w:rsidRPr="006E065E">
        <w:rPr>
          <w:rFonts w:hint="eastAsia"/>
          <w:lang w:eastAsia="zh-CN"/>
        </w:rPr>
        <w:t>紧密</w:t>
      </w:r>
      <w:r w:rsidR="009838AE">
        <w:rPr>
          <w:rFonts w:hint="eastAsia"/>
          <w:lang w:eastAsia="zh-CN"/>
        </w:rPr>
        <w:t>排列</w:t>
      </w:r>
      <w:r w:rsidRPr="006E065E">
        <w:rPr>
          <w:rFonts w:hint="eastAsia"/>
          <w:lang w:eastAsia="zh-CN"/>
        </w:rPr>
        <w:t>的直导体组成的反射屏将</w:t>
      </w:r>
      <w:r w:rsidRPr="00295B4E">
        <w:rPr>
          <w:rFonts w:hint="eastAsia"/>
          <w:lang w:eastAsia="zh-CN"/>
        </w:rPr>
        <w:t>反射入射</w:t>
      </w:r>
      <w:r w:rsidRPr="006E065E">
        <w:rPr>
          <w:rFonts w:hint="eastAsia"/>
          <w:lang w:eastAsia="zh-CN"/>
        </w:rPr>
        <w:t>到其上的大部分能量，而剩余的能量将穿过该屏。</w:t>
      </w:r>
    </w:p>
    <w:p w14:paraId="3AE2B908" w14:textId="67AA4D2D" w:rsidR="00E61561" w:rsidRPr="006E065E" w:rsidRDefault="00E61561" w:rsidP="00E61561">
      <w:pPr>
        <w:ind w:firstLineChars="200" w:firstLine="480"/>
        <w:rPr>
          <w:lang w:eastAsia="zh-CN"/>
        </w:rPr>
      </w:pPr>
      <w:r w:rsidRPr="006E065E">
        <w:rPr>
          <w:rFonts w:hint="eastAsia"/>
          <w:lang w:eastAsia="zh-CN"/>
        </w:rPr>
        <w:t>屏反射</w:t>
      </w:r>
      <w:r w:rsidR="0034473D" w:rsidRPr="006E065E">
        <w:rPr>
          <w:rFonts w:hint="eastAsia"/>
          <w:lang w:eastAsia="zh-CN"/>
        </w:rPr>
        <w:t>因子</w:t>
      </w:r>
      <w:r w:rsidRPr="006E065E">
        <w:rPr>
          <w:i/>
          <w:lang w:eastAsia="zh-CN"/>
        </w:rPr>
        <w:t>q</w:t>
      </w:r>
      <w:r w:rsidRPr="006E065E">
        <w:rPr>
          <w:i/>
          <w:position w:val="-4"/>
          <w:sz w:val="20"/>
          <w:lang w:eastAsia="zh-CN"/>
        </w:rPr>
        <w:t>r</w:t>
      </w:r>
      <w:r w:rsidRPr="006E065E">
        <w:rPr>
          <w:rFonts w:hint="eastAsia"/>
          <w:lang w:eastAsia="zh-CN"/>
        </w:rPr>
        <w:t>定义为反射能量与入射能量之比，如下所示：</w:t>
      </w:r>
    </w:p>
    <w:p w14:paraId="09C01E95" w14:textId="3C8DF33D" w:rsidR="008B5478" w:rsidRPr="006E065E" w:rsidRDefault="008B5478" w:rsidP="004361F7">
      <w:pPr>
        <w:pStyle w:val="Equation"/>
      </w:pPr>
      <w:r w:rsidRPr="006E065E">
        <w:rPr>
          <w:lang w:eastAsia="zh-CN"/>
        </w:rPr>
        <w:tab/>
      </w:r>
      <w:r w:rsidRPr="006E065E">
        <w:rPr>
          <w:lang w:eastAsia="zh-CN"/>
        </w:rPr>
        <w:tab/>
      </w:r>
      <w:r w:rsidR="008364B3" w:rsidRPr="006E065E">
        <w:rPr>
          <w:noProof/>
        </w:rPr>
        <w:drawing>
          <wp:inline distT="0" distB="0" distL="0" distR="0" wp14:anchorId="2CB9338B" wp14:editId="4D71D3A3">
            <wp:extent cx="3697356" cy="886844"/>
            <wp:effectExtent l="0" t="0" r="0" b="8890"/>
            <wp:docPr id="152082694" name="Picture 1" descr="A black and white image of a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082694" name="Picture 1" descr="A black and white image of a logo&#10;&#10;AI-generated content may be incorrect."/>
                    <pic:cNvPicPr/>
                  </pic:nvPicPr>
                  <pic:blipFill>
                    <a:blip r:embed="rId52"/>
                    <a:stretch>
                      <a:fillRect/>
                    </a:stretch>
                  </pic:blipFill>
                  <pic:spPr>
                    <a:xfrm>
                      <a:off x="0" y="0"/>
                      <a:ext cx="3746373" cy="898601"/>
                    </a:xfrm>
                    <a:prstGeom prst="rect">
                      <a:avLst/>
                    </a:prstGeom>
                  </pic:spPr>
                </pic:pic>
              </a:graphicData>
            </a:graphic>
          </wp:inline>
        </w:drawing>
      </w:r>
    </w:p>
    <w:p w14:paraId="078F3FE2" w14:textId="2E90C1B3" w:rsidR="008B5478" w:rsidRPr="006E065E" w:rsidRDefault="00A42315" w:rsidP="00285929">
      <w:pPr>
        <w:ind w:firstLineChars="200" w:firstLine="480"/>
        <w:rPr>
          <w:lang w:eastAsia="zh-CN"/>
        </w:rPr>
      </w:pPr>
      <w:r w:rsidRPr="006E065E">
        <w:rPr>
          <w:lang w:eastAsia="zh-CN"/>
        </w:rPr>
        <w:t>其中：</w:t>
      </w:r>
    </w:p>
    <w:p w14:paraId="1D928151" w14:textId="3A9BEA05"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d</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导线的直径（毫米）</w:t>
      </w:r>
    </w:p>
    <w:p w14:paraId="1877CD74" w14:textId="5EFBCEC4"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a</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导线间距（米）</w:t>
      </w:r>
    </w:p>
    <w:p w14:paraId="4711AA7D" w14:textId="42132951"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D</w:t>
      </w:r>
      <w:r w:rsidRPr="006E065E">
        <w:rPr>
          <w:i/>
          <w:position w:val="-4"/>
          <w:sz w:val="20"/>
          <w:lang w:val="en-GB" w:eastAsia="zh-CN"/>
        </w:rPr>
        <w:t>r</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偶极子距反射屏的距离（米）</w:t>
      </w:r>
    </w:p>
    <w:p w14:paraId="0BC664F7" w14:textId="0A5401D3"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I</w:t>
      </w:r>
      <w:proofErr w:type="spellStart"/>
      <w:r w:rsidRPr="006E065E">
        <w:rPr>
          <w:i/>
          <w:position w:val="-4"/>
          <w:sz w:val="20"/>
          <w:lang w:val="en-GB" w:eastAsia="zh-CN"/>
        </w:rPr>
        <w:t>i</w:t>
      </w:r>
      <w:proofErr w:type="spellEnd"/>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入射波的强度</w:t>
      </w:r>
    </w:p>
    <w:p w14:paraId="551C0C41" w14:textId="059D130D"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I</w:t>
      </w:r>
      <w:r w:rsidRPr="006E065E">
        <w:rPr>
          <w:i/>
          <w:position w:val="-4"/>
          <w:sz w:val="20"/>
          <w:lang w:val="en-GB" w:eastAsia="zh-CN"/>
        </w:rPr>
        <w:t>r</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反射波的强度</w:t>
      </w:r>
    </w:p>
    <w:p w14:paraId="300F001E" w14:textId="3BC712B9" w:rsidR="008B5478" w:rsidRPr="006E065E" w:rsidRDefault="008B5478" w:rsidP="00CD0C21">
      <w:pPr>
        <w:pStyle w:val="Equationlegend"/>
        <w:rPr>
          <w:lang w:val="en-GB" w:eastAsia="zh-CN"/>
        </w:rPr>
      </w:pPr>
      <w:r w:rsidRPr="006E065E">
        <w:rPr>
          <w:lang w:val="en-GB" w:eastAsia="zh-CN"/>
        </w:rPr>
        <w:tab/>
      </w:r>
      <w:proofErr w:type="gramStart"/>
      <w:r w:rsidRPr="006E065E">
        <w:rPr>
          <w:i/>
          <w:lang w:val="en-GB" w:eastAsia="zh-CN"/>
        </w:rPr>
        <w:t>I</w:t>
      </w:r>
      <w:r w:rsidRPr="006E065E">
        <w:rPr>
          <w:i/>
          <w:position w:val="-4"/>
          <w:sz w:val="20"/>
          <w:lang w:val="en-GB" w:eastAsia="zh-CN"/>
        </w:rPr>
        <w:t>t</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透射波的强度</w:t>
      </w:r>
    </w:p>
    <w:p w14:paraId="4A8444F5" w14:textId="56654C5C" w:rsidR="008B5478" w:rsidRPr="006E065E" w:rsidRDefault="008B5478" w:rsidP="00CD0C21">
      <w:pPr>
        <w:pStyle w:val="Equationlegend"/>
        <w:rPr>
          <w:lang w:val="en-GB" w:eastAsia="zh-CN"/>
        </w:rPr>
      </w:pPr>
      <w:r w:rsidRPr="006E065E">
        <w:rPr>
          <w:lang w:val="en-GB" w:eastAsia="zh-CN"/>
        </w:rPr>
        <w:lastRenderedPageBreak/>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34473D" w:rsidRPr="006E065E">
        <w:rPr>
          <w:rFonts w:hint="eastAsia"/>
          <w:lang w:val="en-GB" w:eastAsia="zh-CN"/>
        </w:rPr>
        <w:t>入射角（或</w:t>
      </w:r>
      <w:r w:rsidR="00A50AF9">
        <w:rPr>
          <w:rFonts w:hint="eastAsia"/>
          <w:lang w:val="en-GB" w:eastAsia="zh-CN"/>
        </w:rPr>
        <w:t>仰角</w:t>
      </w:r>
      <w:r w:rsidR="0034473D" w:rsidRPr="006E065E">
        <w:rPr>
          <w:rFonts w:hint="eastAsia"/>
          <w:lang w:val="en-GB" w:eastAsia="zh-CN"/>
        </w:rPr>
        <w:t>）。</w:t>
      </w:r>
    </w:p>
    <w:p w14:paraId="0D1EFE92" w14:textId="458F4859" w:rsidR="00CD0C21" w:rsidRPr="006E065E" w:rsidRDefault="00D64257" w:rsidP="00CD0C21">
      <w:pPr>
        <w:pStyle w:val="FigureNo"/>
        <w:rPr>
          <w:lang w:eastAsia="zh-CN"/>
        </w:rPr>
      </w:pPr>
      <w:r w:rsidRPr="006E065E">
        <w:rPr>
          <w:rFonts w:hint="eastAsia"/>
          <w:lang w:eastAsia="zh-CN"/>
        </w:rPr>
        <w:t>图</w:t>
      </w:r>
      <w:r w:rsidR="001627EC" w:rsidRPr="006E065E">
        <w:rPr>
          <w:lang w:eastAsia="zh-CN"/>
        </w:rPr>
        <w:t>23</w:t>
      </w:r>
    </w:p>
    <w:p w14:paraId="47EFF880" w14:textId="3D7ABC58" w:rsidR="001627EC" w:rsidRPr="006E065E" w:rsidRDefault="00D64257" w:rsidP="001627EC">
      <w:pPr>
        <w:pStyle w:val="Figuretitle"/>
        <w:rPr>
          <w:lang w:eastAsia="zh-CN"/>
        </w:rPr>
      </w:pPr>
      <w:bookmarkStart w:id="93" w:name="OLE_LINK10"/>
      <w:r w:rsidRPr="006E065E">
        <w:rPr>
          <w:lang w:eastAsia="zh-CN"/>
        </w:rPr>
        <w:t>非周期性反射屏与偶极子（端</w:t>
      </w:r>
      <w:r w:rsidRPr="006E065E">
        <w:rPr>
          <w:rFonts w:hint="eastAsia"/>
          <w:lang w:eastAsia="zh-CN"/>
        </w:rPr>
        <w:t>视图</w:t>
      </w:r>
      <w:r w:rsidRPr="006E065E">
        <w:rPr>
          <w:lang w:eastAsia="zh-CN"/>
        </w:rPr>
        <w:t>）</w:t>
      </w:r>
    </w:p>
    <w:bookmarkEnd w:id="93"/>
    <w:p w14:paraId="4F563E79" w14:textId="72DDDA6E" w:rsidR="008B5478" w:rsidRPr="006E065E" w:rsidRDefault="009C7078" w:rsidP="006600CE">
      <w:pPr>
        <w:pStyle w:val="Figure"/>
        <w:rPr>
          <w:lang w:eastAsia="zh-CN"/>
        </w:rPr>
      </w:pPr>
      <w:r w:rsidRPr="006E065E">
        <w:rPr>
          <w:noProof/>
        </w:rPr>
        <w:drawing>
          <wp:inline distT="0" distB="0" distL="0" distR="0" wp14:anchorId="4411912B" wp14:editId="2B2F1402">
            <wp:extent cx="3866959" cy="2688341"/>
            <wp:effectExtent l="0" t="0" r="635" b="0"/>
            <wp:docPr id="1754056753" name="Picture 10" descr="图23显示非周期性反射屏与偶极子（端视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4056753" name="Picture 10" descr="图23显示非周期性反射屏与偶极子（端视图）&#10;"/>
                    <pic:cNvPicPr/>
                  </pic:nvPicPr>
                  <pic:blipFill>
                    <a:blip r:embed="rId53" cstate="print">
                      <a:extLst>
                        <a:ext uri="{28A0092B-C50C-407E-A947-70E740481C1C}">
                          <a14:useLocalDpi xmlns:a14="http://schemas.microsoft.com/office/drawing/2010/main" val="0"/>
                        </a:ext>
                      </a:extLst>
                    </a:blip>
                    <a:stretch>
                      <a:fillRect/>
                    </a:stretch>
                  </pic:blipFill>
                  <pic:spPr>
                    <a:xfrm>
                      <a:off x="0" y="0"/>
                      <a:ext cx="3866959" cy="2688341"/>
                    </a:xfrm>
                    <a:prstGeom prst="rect">
                      <a:avLst/>
                    </a:prstGeom>
                  </pic:spPr>
                </pic:pic>
              </a:graphicData>
            </a:graphic>
          </wp:inline>
        </w:drawing>
      </w:r>
    </w:p>
    <w:p w14:paraId="20E7A40D" w14:textId="3EC17270" w:rsidR="00B36590" w:rsidRPr="006E065E" w:rsidRDefault="00B36590" w:rsidP="00FE0A0C">
      <w:pPr>
        <w:ind w:firstLineChars="200" w:firstLine="480"/>
        <w:rPr>
          <w:lang w:eastAsia="zh-CN"/>
        </w:rPr>
      </w:pPr>
      <w:r w:rsidRPr="006E065E">
        <w:rPr>
          <w:lang w:eastAsia="zh-CN"/>
        </w:rPr>
        <w:t>辐射</w:t>
      </w:r>
      <w:r w:rsidRPr="006E065E">
        <w:rPr>
          <w:rFonts w:hint="eastAsia"/>
          <w:lang w:eastAsia="zh-CN"/>
        </w:rPr>
        <w:t>方向图</w:t>
      </w:r>
      <w:r w:rsidRPr="006E065E">
        <w:rPr>
          <w:lang w:eastAsia="zh-CN"/>
        </w:rPr>
        <w:t>可以表示为</w:t>
      </w:r>
      <w:r w:rsidRPr="006E065E">
        <w:rPr>
          <w:rFonts w:hint="eastAsia"/>
          <w:lang w:eastAsia="zh-CN"/>
        </w:rPr>
        <w:t>：</w:t>
      </w:r>
    </w:p>
    <w:p w14:paraId="0E56B296" w14:textId="77777777" w:rsidR="008B5478" w:rsidRPr="006E065E" w:rsidRDefault="008B5478" w:rsidP="0061071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F</w:instrText>
      </w:r>
      <w:r w:rsidRPr="006E065E">
        <w:rPr>
          <w:i/>
          <w:position w:val="-4"/>
          <w:sz w:val="18"/>
        </w:rPr>
        <w:instrText>D</w:instrText>
      </w:r>
      <w:r w:rsidRPr="006E065E">
        <w:instrText> · </w:instrText>
      </w:r>
      <w:r w:rsidRPr="006E065E">
        <w:rPr>
          <w:i/>
        </w:rPr>
        <w:instrText>S</w:instrText>
      </w:r>
      <w:r w:rsidRPr="006E065E">
        <w:rPr>
          <w:i/>
          <w:position w:val="-4"/>
          <w:sz w:val="18"/>
        </w:rPr>
        <w:instrText>x</w:instrText>
      </w:r>
      <w:r w:rsidRPr="006E065E">
        <w:fldChar w:fldCharType="end"/>
      </w:r>
    </w:p>
    <w:p w14:paraId="2F0DE8AE" w14:textId="03188AFF" w:rsidR="008B5478" w:rsidRPr="006E065E" w:rsidRDefault="00A42315" w:rsidP="00285929">
      <w:pPr>
        <w:ind w:firstLineChars="200" w:firstLine="480"/>
        <w:rPr>
          <w:lang w:eastAsia="zh-CN"/>
        </w:rPr>
      </w:pPr>
      <w:r w:rsidRPr="006E065E">
        <w:rPr>
          <w:lang w:eastAsia="zh-CN"/>
        </w:rPr>
        <w:t>其中：</w:t>
      </w:r>
    </w:p>
    <w:p w14:paraId="43A419ED" w14:textId="2D8A101E" w:rsidR="008B5478" w:rsidRPr="006E065E" w:rsidRDefault="008B5478" w:rsidP="00634D5C">
      <w:pPr>
        <w:pStyle w:val="Equationlegend"/>
        <w:rPr>
          <w:lang w:val="en-GB" w:eastAsia="zh-CN"/>
        </w:rPr>
      </w:pPr>
      <w:r w:rsidRPr="006E065E">
        <w:rPr>
          <w:lang w:val="en-GB" w:eastAsia="zh-CN"/>
        </w:rPr>
        <w:tab/>
      </w:r>
      <w:proofErr w:type="gramStart"/>
      <w:r w:rsidRPr="006E065E">
        <w:rPr>
          <w:i/>
          <w:lang w:val="en-GB" w:eastAsia="zh-CN"/>
        </w:rPr>
        <w:t>F</w:t>
      </w:r>
      <w:r w:rsidRPr="006E065E">
        <w:rPr>
          <w:i/>
          <w:position w:val="-4"/>
          <w:sz w:val="20"/>
          <w:lang w:val="en-GB" w:eastAsia="zh-CN"/>
        </w:rPr>
        <w:t>D</w:t>
      </w:r>
      <w:r w:rsidRPr="006E065E">
        <w:rPr>
          <w:sz w:val="12"/>
          <w:lang w:val="en-GB" w:eastAsia="zh-CN"/>
        </w:rPr>
        <w:t xml:space="preserve"> </w:t>
      </w:r>
      <w:r w:rsidRPr="006E065E">
        <w:rPr>
          <w:lang w:val="en-GB" w:eastAsia="zh-CN"/>
        </w:rPr>
        <w:t>:</w:t>
      </w:r>
      <w:proofErr w:type="gramEnd"/>
      <w:r w:rsidRPr="006E065E">
        <w:rPr>
          <w:lang w:val="en-GB" w:eastAsia="zh-CN"/>
        </w:rPr>
        <w:tab/>
      </w:r>
      <w:r w:rsidR="00B36590" w:rsidRPr="006E065E">
        <w:rPr>
          <w:lang w:val="en-GB" w:eastAsia="zh-CN"/>
        </w:rPr>
        <w:t>天线的部分方向性函数</w:t>
      </w:r>
    </w:p>
    <w:p w14:paraId="09837437" w14:textId="45B35F1B" w:rsidR="008B5478" w:rsidRPr="006E065E" w:rsidRDefault="008B5478" w:rsidP="00634D5C">
      <w:pPr>
        <w:pStyle w:val="Equationlegend"/>
        <w:rPr>
          <w:lang w:val="en-GB" w:eastAsia="zh-CN"/>
        </w:rPr>
      </w:pPr>
      <w:r w:rsidRPr="006E065E">
        <w:rPr>
          <w:lang w:val="en-GB" w:eastAsia="zh-CN"/>
        </w:rPr>
        <w:tab/>
      </w:r>
      <w:proofErr w:type="gramStart"/>
      <w:r w:rsidRPr="006E065E">
        <w:rPr>
          <w:i/>
          <w:lang w:val="en-GB" w:eastAsia="zh-CN"/>
        </w:rPr>
        <w:t>S</w:t>
      </w:r>
      <w:r w:rsidRPr="006E065E">
        <w:rPr>
          <w:i/>
          <w:position w:val="-4"/>
          <w:sz w:val="20"/>
          <w:lang w:val="en-GB" w:eastAsia="zh-CN"/>
        </w:rPr>
        <w:t>x</w:t>
      </w:r>
      <w:r w:rsidRPr="006E065E">
        <w:rPr>
          <w:sz w:val="12"/>
          <w:lang w:val="en-GB" w:eastAsia="zh-CN"/>
        </w:rPr>
        <w:t xml:space="preserve"> </w:t>
      </w:r>
      <w:r w:rsidRPr="006E065E">
        <w:rPr>
          <w:lang w:val="en-GB" w:eastAsia="zh-CN"/>
        </w:rPr>
        <w:t>:</w:t>
      </w:r>
      <w:proofErr w:type="gramEnd"/>
      <w:r w:rsidRPr="006E065E">
        <w:rPr>
          <w:lang w:val="en-GB" w:eastAsia="zh-CN"/>
        </w:rPr>
        <w:tab/>
      </w:r>
      <w:r w:rsidR="00B36590" w:rsidRPr="006E065E">
        <w:rPr>
          <w:lang w:val="en-GB" w:eastAsia="zh-CN"/>
        </w:rPr>
        <w:t>沿</w:t>
      </w:r>
      <w:r w:rsidR="00B36590" w:rsidRPr="006E065E">
        <w:rPr>
          <w:lang w:val="en-GB" w:eastAsia="zh-CN"/>
        </w:rPr>
        <w:t>x</w:t>
      </w:r>
      <w:r w:rsidR="00B36590" w:rsidRPr="006E065E">
        <w:rPr>
          <w:lang w:val="en-GB" w:eastAsia="zh-CN"/>
        </w:rPr>
        <w:t>轴</w:t>
      </w:r>
      <w:r w:rsidR="00B36590" w:rsidRPr="006E065E">
        <w:rPr>
          <w:rFonts w:hint="eastAsia"/>
          <w:lang w:val="en-GB" w:eastAsia="zh-CN"/>
        </w:rPr>
        <w:t>的阵列因子</w:t>
      </w:r>
      <w:r w:rsidR="00B36590" w:rsidRPr="006E065E">
        <w:rPr>
          <w:lang w:val="en-GB" w:eastAsia="zh-CN"/>
        </w:rPr>
        <w:t>。</w:t>
      </w:r>
    </w:p>
    <w:p w14:paraId="130E10AA" w14:textId="52DA1996" w:rsidR="008B5478" w:rsidRPr="006E065E" w:rsidRDefault="00B36590" w:rsidP="00FE0A0C">
      <w:pPr>
        <w:ind w:firstLineChars="200" w:firstLine="480"/>
        <w:rPr>
          <w:lang w:eastAsia="zh-CN"/>
        </w:rPr>
      </w:pPr>
      <w:bookmarkStart w:id="94" w:name="OLE_LINK91"/>
      <w:r w:rsidRPr="006E065E">
        <w:rPr>
          <w:lang w:eastAsia="zh-CN"/>
        </w:rPr>
        <w:t>屏前的阵列</w:t>
      </w:r>
      <w:r w:rsidRPr="006E065E">
        <w:rPr>
          <w:rFonts w:hint="eastAsia"/>
          <w:lang w:eastAsia="zh-CN"/>
        </w:rPr>
        <w:t>因子</w:t>
      </w:r>
      <w:r w:rsidRPr="006E065E">
        <w:rPr>
          <w:lang w:eastAsia="zh-CN"/>
        </w:rPr>
        <w:t>可以表示为</w:t>
      </w:r>
      <w:r w:rsidRPr="006E065E">
        <w:rPr>
          <w:rFonts w:hint="eastAsia"/>
          <w:lang w:eastAsia="zh-CN"/>
        </w:rPr>
        <w:t>：</w:t>
      </w:r>
      <w:bookmarkEnd w:id="94"/>
    </w:p>
    <w:p w14:paraId="1DA20374" w14:textId="77777777" w:rsidR="008B5478" w:rsidRPr="006E065E" w:rsidRDefault="008B5478" w:rsidP="00586B75">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i/>
          <w:position w:val="-4"/>
          <w:sz w:val="18"/>
        </w:rPr>
        <w:instrText>x</w:instrText>
      </w:r>
      <w:r w:rsidRPr="006E065E">
        <w:instrText xml:space="preserve">  </w:instrText>
      </w:r>
      <w:r w:rsidRPr="006E065E">
        <w:rPr>
          <w:rFonts w:ascii="Symbol" w:hAnsi="Symbol"/>
        </w:rPr>
        <w:instrText>=</w:instrText>
      </w:r>
      <w:r w:rsidRPr="006E065E">
        <w:instrText xml:space="preserve">  \b\bc\[(\s( ; )\d\ba3()1  </w:instrText>
      </w:r>
      <w:r w:rsidRPr="006E065E">
        <w:rPr>
          <w:rFonts w:ascii="Symbol" w:hAnsi="Symbol"/>
        </w:rPr>
        <w:instrText>+</w:instrText>
      </w:r>
      <w:r w:rsidRPr="006E065E">
        <w:instrText xml:space="preserve">  </w:instrText>
      </w:r>
      <w:r w:rsidRPr="006E065E">
        <w:rPr>
          <w:i/>
        </w:rPr>
        <w:instrText>q\</w:instrText>
      </w:r>
      <w:r w:rsidRPr="006E065E">
        <w:instrText>s(</w:instrText>
      </w:r>
      <w:r w:rsidRPr="006E065E">
        <w:rPr>
          <w:position w:val="-8"/>
          <w:sz w:val="18"/>
        </w:rPr>
        <w:instrText>2</w:instrText>
      </w:r>
      <w:r w:rsidRPr="006E065E">
        <w:instrText>;</w:instrText>
      </w:r>
      <w:r w:rsidRPr="006E065E">
        <w:rPr>
          <w:i/>
          <w:position w:val="4"/>
          <w:sz w:val="18"/>
        </w:rPr>
        <w:instrText>r</w:instrText>
      </w:r>
      <w:r w:rsidRPr="006E065E">
        <w:rPr>
          <w:i/>
        </w:rPr>
        <w:instrText>)</w:instrText>
      </w:r>
      <w:r w:rsidRPr="006E065E">
        <w:instrText xml:space="preserve">  –  2</w:instrText>
      </w:r>
      <w:r w:rsidRPr="006E065E">
        <w:rPr>
          <w:i/>
        </w:rPr>
        <w:instrText>q</w:instrText>
      </w:r>
      <w:r w:rsidRPr="006E065E">
        <w:rPr>
          <w:i/>
          <w:position w:val="-4"/>
          <w:sz w:val="18"/>
        </w:rPr>
        <w:instrText>r</w:instrText>
      </w:r>
      <w:r w:rsidRPr="006E065E">
        <w:instrText xml:space="preserve">  cos (2</w:instrText>
      </w:r>
      <w:r w:rsidRPr="006E065E">
        <w:rPr>
          <w:i/>
        </w:rPr>
        <w:instrText>k</w:instrText>
      </w:r>
      <w:r w:rsidRPr="006E065E">
        <w:instrText> </w:instrText>
      </w:r>
      <w:r w:rsidRPr="006E065E">
        <w:rPr>
          <w:i/>
        </w:rPr>
        <w:instrText>D</w:instrText>
      </w:r>
      <w:r w:rsidRPr="006E065E">
        <w:rPr>
          <w:i/>
          <w:position w:val="-4"/>
          <w:sz w:val="18"/>
        </w:rPr>
        <w:instrText>r</w:instrText>
      </w:r>
      <w:r w:rsidRPr="006E065E">
        <w:instrText xml:space="preserve">  cos </w:instrText>
      </w:r>
      <w:r w:rsidRPr="006E065E">
        <w:rPr>
          <w:rFonts w:ascii="Symbol" w:hAnsi="Symbol"/>
        </w:rPr>
        <w:instrText>j</w:instrText>
      </w:r>
      <w:r w:rsidRPr="006E065E">
        <w:instrText xml:space="preserve">  cos </w:instrText>
      </w:r>
      <w:r w:rsidRPr="006E065E">
        <w:rPr>
          <w:rFonts w:ascii="Symbol" w:hAnsi="Symbol"/>
        </w:rPr>
        <w:instrText>q</w:instrText>
      </w:r>
      <w:r w:rsidRPr="006E065E">
        <w:instrText>))\s\up8</w:instrText>
      </w:r>
      <w:r w:rsidRPr="006E065E">
        <w:rPr>
          <w:position w:val="6"/>
          <w:sz w:val="18"/>
        </w:rPr>
        <w:instrText>(</w:instrText>
      </w:r>
      <w:r w:rsidRPr="006E065E">
        <w:rPr>
          <w:rFonts w:ascii="Tms Rmn" w:hAnsi="Tms Rmn"/>
          <w:position w:val="6"/>
          <w:sz w:val="12"/>
        </w:rPr>
        <w:instrText> </w:instrText>
      </w:r>
      <w:r w:rsidRPr="006E065E">
        <w:rPr>
          <w:position w:val="6"/>
          <w:sz w:val="20"/>
        </w:rPr>
        <w:instrText>½</w:instrText>
      </w:r>
      <w:r w:rsidRPr="006E065E">
        <w:rPr>
          <w:position w:val="6"/>
          <w:sz w:val="18"/>
        </w:rPr>
        <w:instrText>)</w:instrText>
      </w:r>
      <w:r w:rsidRPr="006E065E">
        <w:fldChar w:fldCharType="end"/>
      </w:r>
    </w:p>
    <w:p w14:paraId="6B6B4DBB" w14:textId="42075D38" w:rsidR="008B5478" w:rsidRPr="006E065E" w:rsidRDefault="00B36590" w:rsidP="00285929">
      <w:pPr>
        <w:ind w:firstLineChars="200" w:firstLine="480"/>
        <w:rPr>
          <w:lang w:eastAsia="zh-CN"/>
        </w:rPr>
      </w:pPr>
      <w:bookmarkStart w:id="95" w:name="OLE_LINK90"/>
      <w:r w:rsidRPr="006E065E">
        <w:rPr>
          <w:rFonts w:hint="eastAsia"/>
          <w:lang w:eastAsia="zh-CN"/>
        </w:rPr>
        <w:t>屏后的阵列因子可以表示为：</w:t>
      </w:r>
    </w:p>
    <w:bookmarkEnd w:id="95"/>
    <w:p w14:paraId="0E9201E9" w14:textId="77777777" w:rsidR="008B5478" w:rsidRPr="006E065E" w:rsidRDefault="008B5478" w:rsidP="00586B75">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i/>
          <w:position w:val="-4"/>
          <w:sz w:val="18"/>
        </w:rPr>
        <w:instrText>x</w:instrText>
      </w:r>
      <w:r w:rsidRPr="006E065E">
        <w:instrText xml:space="preserve">  </w:instrText>
      </w:r>
      <w:r w:rsidRPr="006E065E">
        <w:rPr>
          <w:rFonts w:ascii="Symbol" w:hAnsi="Symbol"/>
        </w:rPr>
        <w:instrText>=</w:instrText>
      </w:r>
      <w:r w:rsidRPr="006E065E">
        <w:instrText xml:space="preserve">  (1  –  </w:instrText>
      </w:r>
      <w:r w:rsidRPr="006E065E">
        <w:rPr>
          <w:i/>
        </w:rPr>
        <w:instrText>q</w:instrText>
      </w:r>
      <w:r w:rsidRPr="006E065E">
        <w:rPr>
          <w:i/>
          <w:position w:val="-4"/>
          <w:sz w:val="18"/>
        </w:rPr>
        <w:instrText>r</w:instrText>
      </w:r>
      <w:r w:rsidRPr="006E065E">
        <w:instrText>)</w:instrText>
      </w:r>
      <w:r w:rsidRPr="006E065E">
        <w:fldChar w:fldCharType="end"/>
      </w:r>
    </w:p>
    <w:p w14:paraId="12600E9B" w14:textId="69CB8CAE" w:rsidR="008B5478" w:rsidRPr="006E065E" w:rsidRDefault="00B36590" w:rsidP="00B36590">
      <w:pPr>
        <w:ind w:firstLineChars="200" w:firstLine="480"/>
        <w:rPr>
          <w:lang w:eastAsia="zh-CN"/>
        </w:rPr>
      </w:pPr>
      <w:r w:rsidRPr="006E065E">
        <w:rPr>
          <w:lang w:eastAsia="zh-CN"/>
        </w:rPr>
        <w:t>前后比（</w:t>
      </w:r>
      <w:r w:rsidRPr="006E065E">
        <w:rPr>
          <w:lang w:eastAsia="zh-CN"/>
        </w:rPr>
        <w:t>FTBR</w:t>
      </w:r>
      <w:r w:rsidRPr="006E065E">
        <w:rPr>
          <w:lang w:eastAsia="zh-CN"/>
        </w:rPr>
        <w:t>）</w:t>
      </w:r>
      <w:r w:rsidRPr="006E065E">
        <w:rPr>
          <w:rStyle w:val="FootnoteReference"/>
        </w:rPr>
        <w:footnoteReference w:id="4"/>
      </w:r>
      <w:r w:rsidRPr="006E065E">
        <w:rPr>
          <w:lang w:eastAsia="zh-CN"/>
        </w:rPr>
        <w:t>可以表示为</w:t>
      </w:r>
      <w:r w:rsidRPr="006E065E">
        <w:rPr>
          <w:rFonts w:hint="eastAsia"/>
          <w:lang w:eastAsia="zh-CN"/>
        </w:rPr>
        <w:t>：</w:t>
      </w:r>
    </w:p>
    <w:p w14:paraId="0A1D0450" w14:textId="1F1D7A87" w:rsidR="008B5478" w:rsidRPr="006E065E" w:rsidRDefault="008B5478" w:rsidP="002D0034">
      <w:pPr>
        <w:pStyle w:val="Equation"/>
      </w:pPr>
      <w:r w:rsidRPr="006E065E">
        <w:rPr>
          <w:lang w:eastAsia="zh-CN"/>
        </w:rPr>
        <w:tab/>
      </w:r>
      <w:r w:rsidRPr="006E065E">
        <w:rPr>
          <w:lang w:eastAsia="zh-CN"/>
        </w:rPr>
        <w:tab/>
      </w:r>
      <w:r w:rsidR="008364B3" w:rsidRPr="006E065E">
        <w:rPr>
          <w:noProof/>
        </w:rPr>
        <w:drawing>
          <wp:inline distT="0" distB="0" distL="0" distR="0" wp14:anchorId="48F251AD" wp14:editId="30A80BFF">
            <wp:extent cx="4341412" cy="855311"/>
            <wp:effectExtent l="0" t="0" r="2540" b="2540"/>
            <wp:docPr id="1318600916" name="Picture 1" descr="A math equations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8600916" name="Picture 1" descr="A math equations on a white background&#10;&#10;AI-generated content may be incorrect."/>
                    <pic:cNvPicPr/>
                  </pic:nvPicPr>
                  <pic:blipFill>
                    <a:blip r:embed="rId54"/>
                    <a:stretch>
                      <a:fillRect/>
                    </a:stretch>
                  </pic:blipFill>
                  <pic:spPr>
                    <a:xfrm>
                      <a:off x="0" y="0"/>
                      <a:ext cx="4372889" cy="861512"/>
                    </a:xfrm>
                    <a:prstGeom prst="rect">
                      <a:avLst/>
                    </a:prstGeom>
                  </pic:spPr>
                </pic:pic>
              </a:graphicData>
            </a:graphic>
          </wp:inline>
        </w:drawing>
      </w:r>
    </w:p>
    <w:p w14:paraId="163B26CA" w14:textId="42A802E9" w:rsidR="008B5478" w:rsidRPr="006E065E" w:rsidRDefault="0034473D" w:rsidP="00FE0A0C">
      <w:pPr>
        <w:ind w:firstLineChars="200" w:firstLine="480"/>
        <w:rPr>
          <w:szCs w:val="24"/>
          <w:lang w:eastAsia="zh-CN"/>
        </w:rPr>
      </w:pPr>
      <w:bookmarkStart w:id="96" w:name="OLE_LINK92"/>
      <w:r w:rsidRPr="006E065E">
        <w:rPr>
          <w:rFonts w:ascii="Arial" w:hAnsi="Arial" w:cs="Arial"/>
          <w:color w:val="333333"/>
          <w:szCs w:val="24"/>
          <w:shd w:val="clear" w:color="auto" w:fill="FFFFFF"/>
          <w:lang w:eastAsia="zh-CN"/>
        </w:rPr>
        <w:t>在以下特殊情况下</w:t>
      </w:r>
      <w:r w:rsidRPr="006E065E">
        <w:rPr>
          <w:rFonts w:ascii="Arial" w:hAnsi="Arial" w:cs="Arial" w:hint="eastAsia"/>
          <w:color w:val="333333"/>
          <w:szCs w:val="24"/>
          <w:shd w:val="clear" w:color="auto" w:fill="FFFFFF"/>
          <w:lang w:eastAsia="zh-CN"/>
        </w:rPr>
        <w:t>：</w:t>
      </w:r>
    </w:p>
    <w:p w14:paraId="12C7BAAF" w14:textId="03830E7E" w:rsidR="00E9355D" w:rsidRPr="006E065E" w:rsidRDefault="008B5478" w:rsidP="00E9355D">
      <w:pPr>
        <w:pStyle w:val="Equation"/>
        <w:rPr>
          <w:lang w:eastAsia="zh-CN"/>
        </w:rPr>
      </w:pPr>
      <w:r w:rsidRPr="006E065E">
        <w:rPr>
          <w:lang w:eastAsia="zh-CN"/>
        </w:rPr>
        <w:tab/>
      </w:r>
      <w:r w:rsidRPr="006E065E">
        <w:rPr>
          <w:lang w:eastAsia="zh-CN"/>
        </w:rPr>
        <w:tab/>
      </w:r>
      <w:proofErr w:type="gramStart"/>
      <w:r w:rsidRPr="006E065E">
        <w:rPr>
          <w:i/>
          <w:lang w:eastAsia="zh-CN"/>
        </w:rPr>
        <w:t>F</w:t>
      </w:r>
      <w:r w:rsidRPr="006E065E">
        <w:rPr>
          <w:i/>
          <w:position w:val="-4"/>
          <w:sz w:val="20"/>
          <w:lang w:eastAsia="zh-CN"/>
        </w:rPr>
        <w:t>R</w:t>
      </w:r>
      <w:r w:rsidRPr="006E065E">
        <w:rPr>
          <w:lang w:eastAsia="zh-CN"/>
        </w:rPr>
        <w:t xml:space="preserve">  </w:t>
      </w:r>
      <w:r w:rsidRPr="006E065E">
        <w:rPr>
          <w:rFonts w:ascii="Symbol" w:hAnsi="Symbol"/>
          <w:lang w:eastAsia="zh-CN"/>
        </w:rPr>
        <w:t></w:t>
      </w:r>
      <w:proofErr w:type="gramEnd"/>
      <w:r w:rsidRPr="006E065E">
        <w:rPr>
          <w:lang w:eastAsia="zh-CN"/>
        </w:rPr>
        <w:t xml:space="preserve">  </w:t>
      </w:r>
      <w:proofErr w:type="gramStart"/>
      <w:r w:rsidRPr="006E065E">
        <w:rPr>
          <w:lang w:eastAsia="zh-CN"/>
        </w:rPr>
        <w:t xml:space="preserve">1,  </w:t>
      </w:r>
      <w:r w:rsidRPr="006E065E">
        <w:rPr>
          <w:i/>
          <w:lang w:eastAsia="zh-CN"/>
        </w:rPr>
        <w:t>D</w:t>
      </w:r>
      <w:r w:rsidRPr="006E065E">
        <w:rPr>
          <w:i/>
          <w:position w:val="-4"/>
          <w:sz w:val="20"/>
          <w:lang w:eastAsia="zh-CN"/>
        </w:rPr>
        <w:t>r</w:t>
      </w:r>
      <w:proofErr w:type="gramEnd"/>
      <w:r w:rsidRPr="006E065E">
        <w:rPr>
          <w:lang w:eastAsia="zh-CN"/>
        </w:rPr>
        <w:t xml:space="preserve">  </w:t>
      </w:r>
      <w:proofErr w:type="gramStart"/>
      <w:r w:rsidRPr="006E065E">
        <w:rPr>
          <w:rFonts w:ascii="Symbol" w:hAnsi="Symbol"/>
          <w:lang w:eastAsia="zh-CN"/>
        </w:rPr>
        <w:t></w:t>
      </w:r>
      <w:r w:rsidRPr="006E065E">
        <w:rPr>
          <w:lang w:eastAsia="zh-CN"/>
        </w:rPr>
        <w:t xml:space="preserve">  </w:t>
      </w:r>
      <w:r w:rsidRPr="006E065E">
        <w:rPr>
          <w:rFonts w:ascii="Symbol" w:hAnsi="Symbol"/>
          <w:lang w:eastAsia="zh-CN"/>
        </w:rPr>
        <w:t></w:t>
      </w:r>
      <w:proofErr w:type="gramEnd"/>
      <w:r w:rsidRPr="006E065E">
        <w:rPr>
          <w:lang w:eastAsia="zh-CN"/>
        </w:rPr>
        <w:t>/</w:t>
      </w:r>
      <w:proofErr w:type="gramStart"/>
      <w:r w:rsidRPr="006E065E">
        <w:rPr>
          <w:lang w:eastAsia="zh-CN"/>
        </w:rPr>
        <w:t xml:space="preserve">4,  </w:t>
      </w:r>
      <w:r w:rsidRPr="006E065E">
        <w:rPr>
          <w:rFonts w:ascii="Symbol" w:hAnsi="Symbol"/>
          <w:lang w:eastAsia="zh-CN"/>
        </w:rPr>
        <w:t></w:t>
      </w:r>
      <w:proofErr w:type="gramEnd"/>
      <w:r w:rsidRPr="006E065E">
        <w:rPr>
          <w:lang w:eastAsia="zh-CN"/>
        </w:rPr>
        <w:t xml:space="preserve">  </w:t>
      </w:r>
      <w:proofErr w:type="gramStart"/>
      <w:r w:rsidRPr="006E065E">
        <w:rPr>
          <w:rFonts w:ascii="Symbol" w:hAnsi="Symbol"/>
          <w:lang w:eastAsia="zh-CN"/>
        </w:rPr>
        <w:t></w:t>
      </w:r>
      <w:r w:rsidRPr="006E065E">
        <w:rPr>
          <w:lang w:eastAsia="zh-CN"/>
        </w:rPr>
        <w:t xml:space="preserve">  0</w:t>
      </w:r>
      <w:proofErr w:type="gramEnd"/>
      <w:r w:rsidRPr="006E065E">
        <w:rPr>
          <w:lang w:eastAsia="zh-CN"/>
        </w:rPr>
        <w:t xml:space="preserve">° </w:t>
      </w:r>
      <w:r w:rsidR="00DC41DC">
        <w:rPr>
          <w:rFonts w:hint="eastAsia"/>
          <w:lang w:eastAsia="zh-CN"/>
        </w:rPr>
        <w:t>和</w:t>
      </w:r>
      <w:r w:rsidRPr="006E065E">
        <w:rPr>
          <w:lang w:eastAsia="zh-CN"/>
        </w:rPr>
        <w:t xml:space="preserve"> </w:t>
      </w:r>
      <w:proofErr w:type="gramStart"/>
      <w:r w:rsidRPr="006E065E">
        <w:rPr>
          <w:rFonts w:ascii="Symbol" w:hAnsi="Symbol"/>
          <w:lang w:eastAsia="zh-CN"/>
        </w:rPr>
        <w:t></w:t>
      </w:r>
      <w:r w:rsidRPr="006E065E">
        <w:rPr>
          <w:lang w:eastAsia="zh-CN"/>
        </w:rPr>
        <w:t xml:space="preserve">  </w:t>
      </w:r>
      <w:r w:rsidRPr="006E065E">
        <w:rPr>
          <w:rFonts w:ascii="Symbol" w:hAnsi="Symbol"/>
          <w:lang w:eastAsia="zh-CN"/>
        </w:rPr>
        <w:t></w:t>
      </w:r>
      <w:proofErr w:type="gramEnd"/>
      <w:r w:rsidRPr="006E065E">
        <w:rPr>
          <w:lang w:eastAsia="zh-CN"/>
        </w:rPr>
        <w:t xml:space="preserve">  0° </w:t>
      </w:r>
      <w:r w:rsidR="00A50AF9">
        <w:rPr>
          <w:rFonts w:hint="eastAsia"/>
          <w:lang w:eastAsia="zh-CN"/>
        </w:rPr>
        <w:t>（或者有小误差的</w:t>
      </w:r>
      <w:r w:rsidRPr="006E065E">
        <w:rPr>
          <w:lang w:eastAsia="zh-CN"/>
        </w:rPr>
        <w:t xml:space="preserve">0° </w:t>
      </w:r>
      <w:proofErr w:type="gramStart"/>
      <w:r w:rsidRPr="006E065E">
        <w:rPr>
          <w:rFonts w:ascii="Symbol" w:hAnsi="Symbol"/>
          <w:lang w:eastAsia="zh-CN"/>
        </w:rPr>
        <w:t></w:t>
      </w:r>
      <w:r w:rsidRPr="006E065E">
        <w:rPr>
          <w:lang w:eastAsia="zh-CN"/>
        </w:rPr>
        <w:t xml:space="preserve">  </w:t>
      </w:r>
      <w:r w:rsidRPr="006E065E">
        <w:rPr>
          <w:rFonts w:ascii="Symbol" w:hAnsi="Symbol"/>
          <w:lang w:eastAsia="zh-CN"/>
        </w:rPr>
        <w:t></w:t>
      </w:r>
      <w:proofErr w:type="gramEnd"/>
      <w:r w:rsidRPr="006E065E">
        <w:rPr>
          <w:lang w:eastAsia="zh-CN"/>
        </w:rPr>
        <w:t xml:space="preserve">  </w:t>
      </w:r>
      <w:proofErr w:type="gramStart"/>
      <w:r w:rsidRPr="006E065E">
        <w:rPr>
          <w:rFonts w:ascii="Symbol" w:hAnsi="Symbol"/>
          <w:lang w:eastAsia="zh-CN"/>
        </w:rPr>
        <w:t></w:t>
      </w:r>
      <w:r w:rsidRPr="006E065E">
        <w:rPr>
          <w:lang w:eastAsia="zh-CN"/>
        </w:rPr>
        <w:t xml:space="preserve">  20</w:t>
      </w:r>
      <w:proofErr w:type="gramEnd"/>
      <w:r w:rsidRPr="006E065E">
        <w:rPr>
          <w:lang w:eastAsia="zh-CN"/>
        </w:rPr>
        <w:t>°</w:t>
      </w:r>
      <w:r w:rsidR="00A50AF9">
        <w:rPr>
          <w:rFonts w:hint="eastAsia"/>
          <w:lang w:eastAsia="zh-CN"/>
        </w:rPr>
        <w:t>）</w:t>
      </w:r>
    </w:p>
    <w:p w14:paraId="58B569C2" w14:textId="77777777" w:rsidR="00E9355D" w:rsidRPr="006E065E" w:rsidRDefault="00E9355D" w:rsidP="00E65F84">
      <w:pPr>
        <w:pageBreakBefore/>
        <w:ind w:firstLineChars="200" w:firstLine="480"/>
        <w:rPr>
          <w:lang w:eastAsia="zh-CN"/>
        </w:rPr>
      </w:pPr>
      <w:r w:rsidRPr="006E065E">
        <w:rPr>
          <w:rFonts w:hint="eastAsia"/>
          <w:lang w:eastAsia="zh-CN"/>
        </w:rPr>
        <w:lastRenderedPageBreak/>
        <w:t>屏前的辐射方向图变为：</w:t>
      </w:r>
    </w:p>
    <w:p w14:paraId="1F6CC64E" w14:textId="77777777" w:rsidR="008B5478" w:rsidRPr="006E065E" w:rsidRDefault="008B5478" w:rsidP="002D003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F</w:instrText>
      </w:r>
      <w:r w:rsidRPr="006E065E">
        <w:rPr>
          <w:i/>
          <w:position w:val="-4"/>
          <w:sz w:val="18"/>
        </w:rPr>
        <w:instrText>D</w:instrText>
      </w:r>
      <w:r w:rsidRPr="006E065E">
        <w:rPr>
          <w:position w:val="-4"/>
          <w:sz w:val="18"/>
        </w:rPr>
        <w:instrText xml:space="preserve"> </w:instrText>
      </w:r>
      <w:r w:rsidRPr="006E065E">
        <w:instrText xml:space="preserve">\b\bc\[(\s( ; )\d\ba3()1  </w:instrText>
      </w:r>
      <w:r w:rsidRPr="006E065E">
        <w:rPr>
          <w:rFonts w:ascii="Symbol" w:hAnsi="Symbol"/>
        </w:rPr>
        <w:instrText>+</w:instrText>
      </w:r>
      <w:r w:rsidRPr="006E065E">
        <w:instrText xml:space="preserve">  </w:instrText>
      </w:r>
      <w:r w:rsidRPr="006E065E">
        <w:rPr>
          <w:i/>
        </w:rPr>
        <w:instrText>q\</w:instrText>
      </w:r>
      <w:r w:rsidRPr="006E065E">
        <w:instrText>s(</w:instrText>
      </w:r>
      <w:r w:rsidRPr="006E065E">
        <w:rPr>
          <w:position w:val="-8"/>
          <w:sz w:val="18"/>
        </w:rPr>
        <w:instrText>2</w:instrText>
      </w:r>
      <w:r w:rsidRPr="006E065E">
        <w:instrText>;</w:instrText>
      </w:r>
      <w:r w:rsidRPr="006E065E">
        <w:rPr>
          <w:i/>
          <w:position w:val="4"/>
          <w:sz w:val="18"/>
        </w:rPr>
        <w:instrText>r</w:instrText>
      </w:r>
      <w:r w:rsidRPr="006E065E">
        <w:rPr>
          <w:i/>
        </w:rPr>
        <w:instrText xml:space="preserve">)  </w:instrText>
      </w:r>
      <w:r w:rsidRPr="006E065E">
        <w:instrText>–  2</w:instrText>
      </w:r>
      <w:r w:rsidRPr="006E065E">
        <w:rPr>
          <w:i/>
        </w:rPr>
        <w:instrText>q</w:instrText>
      </w:r>
      <w:r w:rsidRPr="006E065E">
        <w:rPr>
          <w:i/>
          <w:position w:val="-4"/>
          <w:sz w:val="18"/>
        </w:rPr>
        <w:instrText>r</w:instrText>
      </w:r>
      <w:r w:rsidRPr="006E065E">
        <w:instrText xml:space="preserve"> cos </w:instrText>
      </w:r>
      <w:r w:rsidRPr="006E065E">
        <w:rPr>
          <w:rFonts w:ascii="Symbol" w:hAnsi="Symbol"/>
        </w:rPr>
        <w:instrText>p)</w:instrText>
      </w:r>
      <w:r w:rsidRPr="006E065E">
        <w:instrText>\s\up</w:instrText>
      </w:r>
      <w:r w:rsidRPr="006E065E">
        <w:rPr>
          <w:rFonts w:ascii="Symbol" w:hAnsi="Symbol"/>
        </w:rPr>
        <w:instrText>8(</w:instrText>
      </w:r>
      <w:r w:rsidRPr="006E065E">
        <w:rPr>
          <w:rFonts w:ascii="Tms Rmn" w:hAnsi="Tms Rmn"/>
          <w:sz w:val="12"/>
        </w:rPr>
        <w:instrText> </w:instrText>
      </w:r>
      <w:r w:rsidRPr="006E065E">
        <w:rPr>
          <w:position w:val="6"/>
          <w:sz w:val="20"/>
        </w:rPr>
        <w:instrText>½</w:instrText>
      </w:r>
      <w:r w:rsidRPr="006E065E">
        <w:rPr>
          <w:position w:val="6"/>
          <w:sz w:val="18"/>
        </w:rPr>
        <w:instrText>)</w:instrText>
      </w:r>
      <w:r w:rsidRPr="006E065E">
        <w:instrText xml:space="preserve">  </w:instrText>
      </w:r>
      <w:r w:rsidRPr="006E065E">
        <w:rPr>
          <w:rFonts w:ascii="Symbol" w:hAnsi="Symbol"/>
        </w:rPr>
        <w:instrText>=</w:instrText>
      </w:r>
      <w:r w:rsidRPr="006E065E">
        <w:instrText xml:space="preserve">  </w:instrText>
      </w:r>
      <w:r w:rsidRPr="006E065E">
        <w:rPr>
          <w:i/>
        </w:rPr>
        <w:instrText>F</w:instrText>
      </w:r>
      <w:r w:rsidRPr="006E065E">
        <w:rPr>
          <w:i/>
          <w:position w:val="-4"/>
          <w:sz w:val="18"/>
        </w:rPr>
        <w:instrText xml:space="preserve">D </w:instrText>
      </w:r>
      <w:r w:rsidRPr="006E065E">
        <w:instrText xml:space="preserve">(1  </w:instrText>
      </w:r>
      <w:r w:rsidRPr="006E065E">
        <w:rPr>
          <w:rFonts w:ascii="Symbol" w:hAnsi="Symbol"/>
        </w:rPr>
        <w:instrText>+</w:instrText>
      </w:r>
      <w:r w:rsidRPr="006E065E">
        <w:instrText xml:space="preserve">  </w:instrText>
      </w:r>
      <w:r w:rsidRPr="006E065E">
        <w:rPr>
          <w:i/>
        </w:rPr>
        <w:instrText>q</w:instrText>
      </w:r>
      <w:r w:rsidRPr="006E065E">
        <w:rPr>
          <w:i/>
          <w:position w:val="-4"/>
          <w:sz w:val="18"/>
        </w:rPr>
        <w:instrText>r</w:instrText>
      </w:r>
      <w:r w:rsidRPr="006E065E">
        <w:instrText>)</w:instrText>
      </w:r>
      <w:r w:rsidRPr="006E065E">
        <w:fldChar w:fldCharType="end"/>
      </w:r>
    </w:p>
    <w:p w14:paraId="16C2B922" w14:textId="77777777" w:rsidR="00E9355D" w:rsidRPr="006E065E" w:rsidRDefault="00E9355D" w:rsidP="00285929">
      <w:pPr>
        <w:ind w:firstLineChars="200" w:firstLine="480"/>
        <w:rPr>
          <w:lang w:eastAsia="zh-CN"/>
        </w:rPr>
      </w:pPr>
      <w:r w:rsidRPr="006E065E">
        <w:rPr>
          <w:rFonts w:hint="eastAsia"/>
          <w:lang w:eastAsia="zh-CN"/>
        </w:rPr>
        <w:t>并且屏后的辐射方向图为：</w:t>
      </w:r>
    </w:p>
    <w:p w14:paraId="48BC4E4D" w14:textId="77777777" w:rsidR="008B5478" w:rsidRPr="006E065E" w:rsidRDefault="008B5478" w:rsidP="002D0034">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F</w:instrText>
      </w:r>
      <w:r w:rsidRPr="006E065E">
        <w:rPr>
          <w:i/>
          <w:position w:val="-4"/>
          <w:sz w:val="18"/>
        </w:rPr>
        <w:instrText xml:space="preserve">D </w:instrText>
      </w:r>
      <w:r w:rsidRPr="006E065E">
        <w:instrText xml:space="preserve">(1  –  </w:instrText>
      </w:r>
      <w:r w:rsidRPr="006E065E">
        <w:rPr>
          <w:i/>
        </w:rPr>
        <w:instrText>q</w:instrText>
      </w:r>
      <w:r w:rsidRPr="006E065E">
        <w:rPr>
          <w:i/>
          <w:position w:val="-4"/>
          <w:sz w:val="18"/>
        </w:rPr>
        <w:instrText>r</w:instrText>
      </w:r>
      <w:r w:rsidRPr="006E065E">
        <w:instrText>)</w:instrText>
      </w:r>
      <w:r w:rsidRPr="006E065E">
        <w:fldChar w:fldCharType="end"/>
      </w:r>
    </w:p>
    <w:p w14:paraId="376DF66E" w14:textId="77777777" w:rsidR="00E9355D" w:rsidRPr="006E065E" w:rsidRDefault="00E9355D" w:rsidP="00FE0A0C">
      <w:pPr>
        <w:ind w:firstLineChars="200" w:firstLine="480"/>
        <w:rPr>
          <w:lang w:eastAsia="zh-CN"/>
        </w:rPr>
      </w:pPr>
      <w:r w:rsidRPr="006E065E">
        <w:rPr>
          <w:rFonts w:hint="eastAsia"/>
          <w:lang w:eastAsia="zh-CN"/>
        </w:rPr>
        <w:t>前后比将具有以下表达式：</w:t>
      </w:r>
    </w:p>
    <w:bookmarkEnd w:id="96"/>
    <w:p w14:paraId="63ED0075" w14:textId="385CC680" w:rsidR="008B5478" w:rsidRPr="006E065E" w:rsidRDefault="008B5478" w:rsidP="002D0034">
      <w:pPr>
        <w:pStyle w:val="Equation"/>
        <w:rPr>
          <w:lang w:eastAsia="zh-CN"/>
        </w:rPr>
      </w:pPr>
      <w:r w:rsidRPr="006E065E">
        <w:rPr>
          <w:lang w:eastAsia="zh-CN"/>
        </w:rPr>
        <w:tab/>
      </w:r>
      <w:r w:rsidRPr="006E065E">
        <w:rPr>
          <w:lang w:eastAsia="zh-CN"/>
        </w:rPr>
        <w:tab/>
      </w:r>
      <w:r w:rsidR="00FC6A78" w:rsidRPr="006E065E">
        <w:rPr>
          <w:noProof/>
        </w:rPr>
        <w:drawing>
          <wp:inline distT="0" distB="0" distL="0" distR="0" wp14:anchorId="5A37E448" wp14:editId="38EA76F3">
            <wp:extent cx="3085106" cy="452567"/>
            <wp:effectExtent l="0" t="0" r="1270" b="5080"/>
            <wp:docPr id="851273923" name="Picture 1" descr="A number and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273923" name="Picture 1" descr="A number and a line&#10;&#10;AI-generated content may be incorrect."/>
                    <pic:cNvPicPr/>
                  </pic:nvPicPr>
                  <pic:blipFill>
                    <a:blip r:embed="rId55"/>
                    <a:stretch>
                      <a:fillRect/>
                    </a:stretch>
                  </pic:blipFill>
                  <pic:spPr>
                    <a:xfrm>
                      <a:off x="0" y="0"/>
                      <a:ext cx="3145127" cy="461372"/>
                    </a:xfrm>
                    <a:prstGeom prst="rect">
                      <a:avLst/>
                    </a:prstGeom>
                  </pic:spPr>
                </pic:pic>
              </a:graphicData>
            </a:graphic>
          </wp:inline>
        </w:drawing>
      </w:r>
      <w:r w:rsidRPr="006E065E">
        <w:rPr>
          <w:lang w:eastAsia="zh-CN"/>
        </w:rPr>
        <w:tab/>
        <w:t>(1)</w:t>
      </w:r>
    </w:p>
    <w:p w14:paraId="16378137" w14:textId="104C7E9F" w:rsidR="008B5478" w:rsidRPr="006E065E" w:rsidRDefault="004E1277" w:rsidP="00B311AD">
      <w:pPr>
        <w:pStyle w:val="Headingi"/>
        <w:rPr>
          <w:rFonts w:ascii="STKaiti" w:eastAsia="STKaiti" w:hAnsi="STKaiti"/>
          <w:i w:val="0"/>
          <w:iCs/>
          <w:lang w:eastAsia="zh-CN"/>
        </w:rPr>
      </w:pPr>
      <w:r w:rsidRPr="006E065E">
        <w:rPr>
          <w:rFonts w:ascii="STKaiti" w:eastAsia="STKaiti" w:hAnsi="STKaiti" w:hint="eastAsia"/>
          <w:i w:val="0"/>
          <w:iCs/>
          <w:lang w:eastAsia="zh-CN"/>
        </w:rPr>
        <w:t>衍射</w:t>
      </w:r>
    </w:p>
    <w:p w14:paraId="2D3BC06D" w14:textId="7EC52FE7" w:rsidR="00E61561" w:rsidRPr="006E065E" w:rsidRDefault="009A5403" w:rsidP="00E61561">
      <w:pPr>
        <w:ind w:firstLineChars="200" w:firstLine="480"/>
        <w:rPr>
          <w:lang w:eastAsia="zh-CN"/>
        </w:rPr>
      </w:pPr>
      <w:r w:rsidRPr="006E065E">
        <w:rPr>
          <w:rFonts w:hint="eastAsia"/>
          <w:lang w:eastAsia="zh-CN"/>
        </w:rPr>
        <w:t>使用</w:t>
      </w:r>
      <w:r w:rsidR="00E61561" w:rsidRPr="006E065E">
        <w:rPr>
          <w:rFonts w:hint="eastAsia"/>
          <w:lang w:eastAsia="zh-CN"/>
        </w:rPr>
        <w:t>有限尺寸的非周期性反射屏将导致围绕屏边缘的衍射。在大多数情况下，这有望降低前后比。这种效应似乎与辐射</w:t>
      </w:r>
      <w:r w:rsidRPr="006E065E">
        <w:rPr>
          <w:rFonts w:hint="eastAsia"/>
          <w:lang w:eastAsia="zh-CN"/>
        </w:rPr>
        <w:t>单元</w:t>
      </w:r>
      <w:r w:rsidR="00E61561" w:rsidRPr="006E065E">
        <w:rPr>
          <w:rFonts w:hint="eastAsia"/>
          <w:lang w:eastAsia="zh-CN"/>
        </w:rPr>
        <w:t>接近屏边缘有关。</w:t>
      </w:r>
    </w:p>
    <w:p w14:paraId="39F109EE" w14:textId="4DF80D3D" w:rsidR="00E61561" w:rsidRPr="006E065E" w:rsidRDefault="00E61561" w:rsidP="00E61561">
      <w:pPr>
        <w:ind w:firstLineChars="200" w:firstLine="480"/>
        <w:rPr>
          <w:lang w:eastAsia="zh-CN"/>
        </w:rPr>
      </w:pPr>
      <w:r w:rsidRPr="006E065E">
        <w:rPr>
          <w:rFonts w:hint="eastAsia"/>
          <w:lang w:eastAsia="zh-CN"/>
        </w:rPr>
        <w:t>目前，衍射的影响</w:t>
      </w:r>
      <w:r w:rsidR="009A5403" w:rsidRPr="006E065E">
        <w:rPr>
          <w:rFonts w:hint="eastAsia"/>
          <w:lang w:eastAsia="zh-CN"/>
        </w:rPr>
        <w:t>未纳入</w:t>
      </w:r>
      <w:r w:rsidRPr="006E065E">
        <w:rPr>
          <w:rFonts w:hint="eastAsia"/>
          <w:lang w:eastAsia="zh-CN"/>
        </w:rPr>
        <w:t>所采用的数学模型中。在得出结论前，有必要</w:t>
      </w:r>
      <w:r w:rsidR="009A5403" w:rsidRPr="006E065E">
        <w:rPr>
          <w:rFonts w:hint="eastAsia"/>
          <w:lang w:eastAsia="zh-CN"/>
        </w:rPr>
        <w:t>做</w:t>
      </w:r>
      <w:r w:rsidRPr="006E065E">
        <w:rPr>
          <w:rFonts w:hint="eastAsia"/>
          <w:lang w:eastAsia="zh-CN"/>
        </w:rPr>
        <w:t>进一步研究。</w:t>
      </w:r>
    </w:p>
    <w:p w14:paraId="076FFADD" w14:textId="156F2701" w:rsidR="008B5478" w:rsidRPr="006E065E" w:rsidRDefault="004E1277" w:rsidP="008B5478">
      <w:pPr>
        <w:keepNext/>
        <w:keepLines/>
        <w:spacing w:before="160"/>
        <w:outlineLvl w:val="2"/>
        <w:rPr>
          <w:rFonts w:ascii="STKaiti" w:eastAsia="STKaiti" w:hAnsi="STKaiti"/>
          <w:iCs/>
          <w:lang w:eastAsia="zh-CN"/>
        </w:rPr>
      </w:pPr>
      <w:r w:rsidRPr="006E065E">
        <w:rPr>
          <w:rFonts w:ascii="STKaiti" w:eastAsia="STKaiti" w:hAnsi="STKaiti"/>
          <w:iCs/>
          <w:lang w:eastAsia="zh-CN"/>
        </w:rPr>
        <w:t>参考屏</w:t>
      </w:r>
    </w:p>
    <w:p w14:paraId="0574D2D8" w14:textId="52960659" w:rsidR="00E61561" w:rsidRPr="006E065E" w:rsidRDefault="00E61561" w:rsidP="00FE0A0C">
      <w:pPr>
        <w:ind w:firstLineChars="200" w:firstLine="480"/>
        <w:rPr>
          <w:lang w:eastAsia="zh-CN"/>
        </w:rPr>
      </w:pPr>
      <w:r w:rsidRPr="006E065E">
        <w:rPr>
          <w:lang w:eastAsia="zh-CN"/>
        </w:rPr>
        <w:t>如果不知道非周期性屏的物理参数，</w:t>
      </w:r>
      <w:r w:rsidR="009A5403" w:rsidRPr="006E065E">
        <w:rPr>
          <w:rFonts w:hint="eastAsia"/>
          <w:lang w:eastAsia="zh-CN"/>
        </w:rPr>
        <w:t>例如，导线</w:t>
      </w:r>
      <w:r w:rsidRPr="006E065E">
        <w:rPr>
          <w:lang w:eastAsia="zh-CN"/>
        </w:rPr>
        <w:t>直径、</w:t>
      </w:r>
      <w:r w:rsidR="009A5403" w:rsidRPr="006E065E">
        <w:rPr>
          <w:rFonts w:hint="eastAsia"/>
          <w:lang w:eastAsia="zh-CN"/>
        </w:rPr>
        <w:t>间距以及</w:t>
      </w:r>
      <w:r w:rsidRPr="006E065E">
        <w:rPr>
          <w:lang w:eastAsia="zh-CN"/>
        </w:rPr>
        <w:t>偶极</w:t>
      </w:r>
      <w:r w:rsidR="009A5403" w:rsidRPr="006E065E">
        <w:rPr>
          <w:rFonts w:hint="eastAsia"/>
          <w:lang w:eastAsia="zh-CN"/>
        </w:rPr>
        <w:t>子</w:t>
      </w:r>
      <w:r w:rsidRPr="006E065E">
        <w:rPr>
          <w:lang w:eastAsia="zh-CN"/>
        </w:rPr>
        <w:t>距反射屏的距离，出于规划目的，可使用以下参考值</w:t>
      </w:r>
      <w:r w:rsidR="009A5403" w:rsidRPr="006E065E">
        <w:rPr>
          <w:rFonts w:hint="eastAsia"/>
          <w:lang w:eastAsia="zh-CN"/>
        </w:rPr>
        <w:t>来</w:t>
      </w:r>
      <w:r w:rsidRPr="006E065E">
        <w:rPr>
          <w:lang w:eastAsia="zh-CN"/>
        </w:rPr>
        <w:t>进行计算</w:t>
      </w:r>
      <w:r w:rsidRPr="006E065E">
        <w:rPr>
          <w:rFonts w:hint="eastAsia"/>
          <w:lang w:eastAsia="zh-CN"/>
        </w:rPr>
        <w:t>（</w:t>
      </w:r>
      <w:r w:rsidR="009A5403" w:rsidRPr="006E065E">
        <w:rPr>
          <w:rFonts w:hint="eastAsia"/>
          <w:lang w:eastAsia="zh-CN"/>
        </w:rPr>
        <w:t>见</w:t>
      </w:r>
      <w:r w:rsidRPr="006E065E">
        <w:rPr>
          <w:rFonts w:hint="eastAsia"/>
          <w:lang w:eastAsia="zh-CN"/>
        </w:rPr>
        <w:t>第</w:t>
      </w:r>
      <w:r w:rsidRPr="006E065E">
        <w:rPr>
          <w:lang w:eastAsia="zh-CN"/>
        </w:rPr>
        <w:t>4.4</w:t>
      </w:r>
      <w:r w:rsidRPr="006E065E">
        <w:rPr>
          <w:rFonts w:hint="eastAsia"/>
          <w:lang w:eastAsia="zh-CN"/>
        </w:rPr>
        <w:t>节）：</w:t>
      </w:r>
    </w:p>
    <w:p w14:paraId="021E4FEB" w14:textId="766041C1" w:rsidR="00D907F4" w:rsidRPr="006E065E" w:rsidRDefault="00D907F4" w:rsidP="00D907F4">
      <w:pPr>
        <w:pStyle w:val="enumlev1"/>
        <w:rPr>
          <w:lang w:eastAsia="zh-CN"/>
        </w:rPr>
      </w:pPr>
      <w:r w:rsidRPr="004F33DE">
        <w:rPr>
          <w:lang w:eastAsia="zh-CN"/>
        </w:rPr>
        <w:t>–</w:t>
      </w:r>
      <w:r w:rsidRPr="004F33DE">
        <w:rPr>
          <w:lang w:eastAsia="zh-CN"/>
        </w:rPr>
        <w:tab/>
      </w:r>
      <w:r w:rsidRPr="004F33DE">
        <w:rPr>
          <w:rFonts w:hint="eastAsia"/>
          <w:lang w:eastAsia="zh-CN"/>
        </w:rPr>
        <w:t>导线直径</w:t>
      </w:r>
      <w:r w:rsidRPr="004F33DE">
        <w:rPr>
          <w:i/>
          <w:lang w:eastAsia="zh-CN"/>
        </w:rPr>
        <w:t>d</w:t>
      </w:r>
      <w:r w:rsidRPr="004F33DE">
        <w:rPr>
          <w:lang w:eastAsia="zh-CN"/>
        </w:rPr>
        <w:t> </w:t>
      </w:r>
      <w:r w:rsidRPr="004F33DE">
        <w:rPr>
          <w:rFonts w:ascii="Symbol" w:hAnsi="Symbol"/>
          <w:lang w:eastAsia="zh-CN"/>
        </w:rPr>
        <w:t></w:t>
      </w:r>
      <w:r w:rsidRPr="004F33DE">
        <w:rPr>
          <w:lang w:eastAsia="zh-CN"/>
        </w:rPr>
        <w:t> 3</w:t>
      </w:r>
      <w:r w:rsidR="004F33DE" w:rsidRPr="004F33DE">
        <w:rPr>
          <w:rFonts w:hint="eastAsia"/>
          <w:lang w:eastAsia="zh-CN"/>
        </w:rPr>
        <w:t>毫米</w:t>
      </w:r>
      <w:r w:rsidRPr="004F33DE">
        <w:rPr>
          <w:rFonts w:hint="eastAsia"/>
          <w:lang w:eastAsia="zh-CN"/>
        </w:rPr>
        <w:t>；</w:t>
      </w:r>
    </w:p>
    <w:p w14:paraId="5FEC971A" w14:textId="5AB0C665" w:rsidR="00D907F4" w:rsidRPr="006E065E" w:rsidRDefault="00D907F4" w:rsidP="00D907F4">
      <w:pPr>
        <w:pStyle w:val="enumlev1"/>
        <w:rPr>
          <w:lang w:eastAsia="zh-CN"/>
        </w:rPr>
      </w:pPr>
      <w:r w:rsidRPr="006E065E">
        <w:rPr>
          <w:lang w:eastAsia="zh-CN"/>
        </w:rPr>
        <w:t>–</w:t>
      </w:r>
      <w:r w:rsidRPr="006E065E">
        <w:rPr>
          <w:lang w:eastAsia="zh-CN"/>
        </w:rPr>
        <w:tab/>
      </w:r>
      <w:r w:rsidRPr="006E065E">
        <w:rPr>
          <w:rFonts w:hint="eastAsia"/>
          <w:lang w:eastAsia="zh-CN"/>
        </w:rPr>
        <w:t>导线间距</w:t>
      </w:r>
      <w:r w:rsidRPr="006E065E">
        <w:rPr>
          <w:rFonts w:ascii="Symbol" w:hAnsi="Symbol"/>
          <w:lang w:eastAsia="zh-CN"/>
        </w:rPr>
        <w:t></w:t>
      </w:r>
      <w:r w:rsidRPr="006E065E">
        <w:rPr>
          <w:lang w:eastAsia="zh-CN"/>
        </w:rPr>
        <w:t>/40</w:t>
      </w:r>
      <w:r w:rsidRPr="006E065E">
        <w:rPr>
          <w:rFonts w:hint="eastAsia"/>
          <w:lang w:eastAsia="zh-CN"/>
        </w:rPr>
        <w:t>（在设计频率下）；</w:t>
      </w:r>
    </w:p>
    <w:p w14:paraId="02DBD046" w14:textId="17AD6162" w:rsidR="00D907F4" w:rsidRPr="006E065E" w:rsidRDefault="00D907F4" w:rsidP="00D907F4">
      <w:pPr>
        <w:pStyle w:val="enumlev1"/>
        <w:rPr>
          <w:lang w:eastAsia="zh-CN"/>
        </w:rPr>
      </w:pPr>
      <w:r w:rsidRPr="006E065E">
        <w:rPr>
          <w:lang w:eastAsia="zh-CN"/>
        </w:rPr>
        <w:t>–</w:t>
      </w:r>
      <w:r w:rsidRPr="006E065E">
        <w:rPr>
          <w:lang w:eastAsia="zh-CN"/>
        </w:rPr>
        <w:tab/>
      </w:r>
      <w:r w:rsidRPr="006E065E">
        <w:rPr>
          <w:rFonts w:hint="eastAsia"/>
          <w:lang w:eastAsia="zh-CN"/>
        </w:rPr>
        <w:t>偶极子距反射屏的距离</w:t>
      </w:r>
      <w:r w:rsidRPr="006E065E">
        <w:rPr>
          <w:i/>
          <w:lang w:eastAsia="zh-CN"/>
        </w:rPr>
        <w:t>D</w:t>
      </w:r>
      <w:r w:rsidRPr="006E065E">
        <w:rPr>
          <w:i/>
          <w:position w:val="-4"/>
          <w:sz w:val="20"/>
          <w:lang w:eastAsia="zh-CN"/>
        </w:rPr>
        <w:t>r</w:t>
      </w:r>
      <w:r w:rsidRPr="006E065E">
        <w:rPr>
          <w:lang w:eastAsia="zh-CN"/>
        </w:rPr>
        <w:t> </w:t>
      </w:r>
      <w:r w:rsidRPr="006E065E">
        <w:rPr>
          <w:rFonts w:ascii="Symbol" w:hAnsi="Symbol"/>
          <w:lang w:eastAsia="zh-CN"/>
        </w:rPr>
        <w:t></w:t>
      </w:r>
      <w:r w:rsidRPr="006E065E">
        <w:rPr>
          <w:lang w:eastAsia="zh-CN"/>
        </w:rPr>
        <w:t> 0.25</w:t>
      </w:r>
      <w:r w:rsidRPr="006E065E">
        <w:rPr>
          <w:rFonts w:ascii="Symbol" w:hAnsi="Symbol"/>
          <w:lang w:eastAsia="zh-CN"/>
        </w:rPr>
        <w:t></w:t>
      </w:r>
      <w:r w:rsidRPr="006E065E">
        <w:rPr>
          <w:rFonts w:hint="eastAsia"/>
          <w:lang w:eastAsia="zh-CN"/>
        </w:rPr>
        <w:t>（在设计频率下）。</w:t>
      </w:r>
    </w:p>
    <w:p w14:paraId="520D3498" w14:textId="62875934" w:rsidR="004E1277" w:rsidRPr="006E065E" w:rsidRDefault="004E1277" w:rsidP="008B5478">
      <w:pPr>
        <w:keepNext/>
        <w:keepLines/>
        <w:spacing w:before="160"/>
        <w:outlineLvl w:val="2"/>
        <w:rPr>
          <w:rFonts w:ascii="STKaiti" w:eastAsia="STKaiti" w:hAnsi="STKaiti"/>
          <w:iCs/>
          <w:lang w:eastAsia="zh-CN"/>
        </w:rPr>
      </w:pPr>
      <w:proofErr w:type="gramStart"/>
      <w:r w:rsidRPr="006E065E">
        <w:rPr>
          <w:rFonts w:ascii="STKaiti" w:eastAsia="STKaiti" w:hAnsi="STKaiti"/>
          <w:iCs/>
          <w:lang w:eastAsia="zh-CN"/>
        </w:rPr>
        <w:t>前后比随非周期</w:t>
      </w:r>
      <w:r w:rsidRPr="006E065E">
        <w:rPr>
          <w:rFonts w:ascii="STKaiti" w:eastAsia="STKaiti" w:hAnsi="STKaiti" w:hint="eastAsia"/>
          <w:iCs/>
          <w:lang w:eastAsia="zh-CN"/>
        </w:rPr>
        <w:t>性</w:t>
      </w:r>
      <w:proofErr w:type="gramEnd"/>
      <w:r w:rsidRPr="006E065E">
        <w:rPr>
          <w:rFonts w:ascii="STKaiti" w:eastAsia="STKaiti" w:hAnsi="STKaiti" w:hint="eastAsia"/>
          <w:iCs/>
          <w:lang w:eastAsia="zh-CN"/>
        </w:rPr>
        <w:t>屏</w:t>
      </w:r>
      <w:r w:rsidRPr="006E065E">
        <w:rPr>
          <w:rFonts w:ascii="STKaiti" w:eastAsia="STKaiti" w:hAnsi="STKaiti"/>
          <w:iCs/>
          <w:lang w:eastAsia="zh-CN"/>
        </w:rPr>
        <w:t>参数和频率比的变化</w:t>
      </w:r>
    </w:p>
    <w:p w14:paraId="3CD5D401" w14:textId="2A5690BD" w:rsidR="00E61561" w:rsidRPr="006E065E" w:rsidRDefault="00E61561" w:rsidP="00FE0A0C">
      <w:pPr>
        <w:ind w:firstLineChars="200" w:firstLine="480"/>
        <w:rPr>
          <w:rFonts w:eastAsia="SimSun"/>
          <w:lang w:eastAsia="zh-CN"/>
        </w:rPr>
      </w:pPr>
      <w:r w:rsidRPr="006E065E">
        <w:rPr>
          <w:rFonts w:eastAsia="SimSun"/>
          <w:lang w:eastAsia="zh-CN"/>
        </w:rPr>
        <w:t>图</w:t>
      </w:r>
      <w:r w:rsidRPr="006E065E">
        <w:rPr>
          <w:rFonts w:eastAsia="SimSun"/>
          <w:lang w:eastAsia="zh-CN"/>
        </w:rPr>
        <w:t>24</w:t>
      </w:r>
      <w:r w:rsidRPr="006E065E">
        <w:rPr>
          <w:rFonts w:eastAsia="SimSun"/>
          <w:lang w:eastAsia="zh-CN"/>
        </w:rPr>
        <w:t>显示了选定的</w:t>
      </w:r>
      <w:r w:rsidRPr="006E065E">
        <w:rPr>
          <w:rFonts w:eastAsia="SimSun" w:hint="eastAsia"/>
          <w:lang w:eastAsia="zh-CN"/>
        </w:rPr>
        <w:t>导线</w:t>
      </w:r>
      <w:r w:rsidRPr="006E065E">
        <w:rPr>
          <w:rFonts w:eastAsia="SimSun"/>
          <w:lang w:eastAsia="zh-CN"/>
        </w:rPr>
        <w:t>间距值（在设计频率下）</w:t>
      </w:r>
      <w:r w:rsidRPr="006E065E">
        <w:rPr>
          <w:rFonts w:eastAsia="SimSun" w:hint="eastAsia"/>
          <w:lang w:eastAsia="zh-CN"/>
        </w:rPr>
        <w:t>、</w:t>
      </w:r>
      <w:r w:rsidRPr="006E065E">
        <w:rPr>
          <w:rFonts w:eastAsia="SimSun"/>
          <w:lang w:eastAsia="zh-CN"/>
        </w:rPr>
        <w:t>FTBR</w:t>
      </w:r>
      <w:r w:rsidRPr="006E065E">
        <w:rPr>
          <w:rFonts w:eastAsia="SimSun"/>
          <w:lang w:eastAsia="zh-CN"/>
        </w:rPr>
        <w:t>随频率比</w:t>
      </w:r>
      <w:r w:rsidRPr="006E065E">
        <w:rPr>
          <w:i/>
          <w:lang w:eastAsia="zh-CN"/>
        </w:rPr>
        <w:t>F</w:t>
      </w:r>
      <w:r w:rsidRPr="006E065E">
        <w:rPr>
          <w:i/>
          <w:position w:val="-4"/>
          <w:sz w:val="20"/>
          <w:lang w:eastAsia="zh-CN"/>
        </w:rPr>
        <w:t>R</w:t>
      </w:r>
      <w:r w:rsidRPr="006E065E">
        <w:rPr>
          <w:rFonts w:eastAsia="SimSun"/>
          <w:lang w:eastAsia="zh-CN"/>
        </w:rPr>
        <w:t>和设计频率</w:t>
      </w:r>
      <w:r w:rsidRPr="006E065E">
        <w:rPr>
          <w:i/>
          <w:lang w:eastAsia="zh-CN"/>
        </w:rPr>
        <w:t>f</w:t>
      </w:r>
      <w:r w:rsidRPr="006E065E">
        <w:rPr>
          <w:i/>
          <w:position w:val="-4"/>
          <w:sz w:val="20"/>
          <w:lang w:eastAsia="zh-CN"/>
        </w:rPr>
        <w:t>d</w:t>
      </w:r>
      <w:r w:rsidRPr="006E065E">
        <w:rPr>
          <w:rFonts w:eastAsia="SimSun"/>
          <w:lang w:eastAsia="zh-CN"/>
        </w:rPr>
        <w:t>的变化，</w:t>
      </w:r>
      <w:r w:rsidR="00D907F4" w:rsidRPr="006E065E">
        <w:rPr>
          <w:rFonts w:eastAsia="SimSun" w:hint="eastAsia"/>
          <w:lang w:eastAsia="zh-CN"/>
        </w:rPr>
        <w:t>它们</w:t>
      </w:r>
      <w:r w:rsidRPr="006E065E">
        <w:rPr>
          <w:rFonts w:eastAsia="SimSun"/>
          <w:lang w:eastAsia="zh-CN"/>
        </w:rPr>
        <w:t>根据</w:t>
      </w:r>
      <w:r w:rsidR="00C07E1F" w:rsidRPr="006E065E">
        <w:rPr>
          <w:rFonts w:eastAsia="SimSun" w:hint="eastAsia"/>
          <w:lang w:eastAsia="zh-CN"/>
        </w:rPr>
        <w:t>方程</w:t>
      </w:r>
      <w:r w:rsidRPr="006E065E">
        <w:rPr>
          <w:rFonts w:eastAsia="SimSun" w:hint="eastAsia"/>
          <w:lang w:eastAsia="zh-CN"/>
        </w:rPr>
        <w:t>(1)</w:t>
      </w:r>
      <w:r w:rsidRPr="006E065E">
        <w:rPr>
          <w:rFonts w:eastAsia="SimSun"/>
          <w:lang w:eastAsia="zh-CN"/>
        </w:rPr>
        <w:t>计算</w:t>
      </w:r>
      <w:r w:rsidR="00D907F4" w:rsidRPr="006E065E">
        <w:rPr>
          <w:rFonts w:eastAsia="SimSun" w:hint="eastAsia"/>
          <w:lang w:eastAsia="zh-CN"/>
        </w:rPr>
        <w:t>得到</w:t>
      </w:r>
      <w:r w:rsidRPr="006E065E">
        <w:rPr>
          <w:rFonts w:eastAsia="SimSun"/>
          <w:lang w:eastAsia="zh-CN"/>
        </w:rPr>
        <w:t>。</w:t>
      </w:r>
    </w:p>
    <w:p w14:paraId="3DC1153A" w14:textId="3829E83D" w:rsidR="009529D7" w:rsidRPr="006E065E" w:rsidRDefault="00DC118F" w:rsidP="009529D7">
      <w:pPr>
        <w:pStyle w:val="FigureNo"/>
        <w:rPr>
          <w:lang w:eastAsia="zh-CN"/>
        </w:rPr>
      </w:pPr>
      <w:r w:rsidRPr="006E065E">
        <w:rPr>
          <w:lang w:eastAsia="zh-CN"/>
        </w:rPr>
        <w:lastRenderedPageBreak/>
        <w:t>图</w:t>
      </w:r>
      <w:r w:rsidR="009529D7" w:rsidRPr="006E065E">
        <w:rPr>
          <w:lang w:eastAsia="zh-CN"/>
        </w:rPr>
        <w:t>24</w:t>
      </w:r>
    </w:p>
    <w:p w14:paraId="5F6318FB" w14:textId="71A47BDD" w:rsidR="009529D7" w:rsidRPr="006E065E" w:rsidRDefault="00130E76" w:rsidP="009529D7">
      <w:pPr>
        <w:pStyle w:val="Figuretitle"/>
        <w:rPr>
          <w:lang w:eastAsia="zh-CN"/>
        </w:rPr>
      </w:pPr>
      <w:r w:rsidRPr="006E065E">
        <w:rPr>
          <w:lang w:eastAsia="zh-CN"/>
        </w:rPr>
        <w:t>在设计频率</w:t>
      </w:r>
      <w:proofErr w:type="spellStart"/>
      <w:r w:rsidRPr="006E065E">
        <w:rPr>
          <w:i/>
          <w:iCs/>
          <w:lang w:eastAsia="zh-CN"/>
        </w:rPr>
        <w:t>f</w:t>
      </w:r>
      <w:r w:rsidRPr="006E065E">
        <w:rPr>
          <w:i/>
          <w:iCs/>
          <w:vertAlign w:val="subscript"/>
          <w:lang w:eastAsia="zh-CN"/>
        </w:rPr>
        <w:t>d</w:t>
      </w:r>
      <w:proofErr w:type="spellEnd"/>
      <w:r w:rsidRPr="006E065E">
        <w:rPr>
          <w:lang w:eastAsia="zh-CN"/>
        </w:rPr>
        <w:t>和频率比</w:t>
      </w:r>
      <w:r w:rsidRPr="006E065E">
        <w:rPr>
          <w:i/>
          <w:iCs/>
          <w:lang w:eastAsia="zh-CN"/>
        </w:rPr>
        <w:t>F</w:t>
      </w:r>
      <w:r w:rsidRPr="006E065E">
        <w:rPr>
          <w:i/>
          <w:iCs/>
          <w:vertAlign w:val="subscript"/>
          <w:lang w:eastAsia="zh-CN"/>
        </w:rPr>
        <w:t>R</w:t>
      </w:r>
      <w:r w:rsidRPr="006E065E">
        <w:rPr>
          <w:lang w:eastAsia="zh-CN"/>
        </w:rPr>
        <w:t>下，前后比</w:t>
      </w:r>
      <w:r w:rsidRPr="006E065E">
        <w:rPr>
          <w:lang w:eastAsia="zh-CN"/>
        </w:rPr>
        <w:t>FTBR</w:t>
      </w:r>
      <w:r w:rsidRPr="006E065E">
        <w:rPr>
          <w:lang w:eastAsia="zh-CN"/>
        </w:rPr>
        <w:t>是每个波长的导线数量的函数</w:t>
      </w:r>
    </w:p>
    <w:p w14:paraId="7BD91632" w14:textId="0F0506B0" w:rsidR="008B5478" w:rsidRPr="006E065E" w:rsidRDefault="009C7078" w:rsidP="006600CE">
      <w:pPr>
        <w:pStyle w:val="Figure"/>
        <w:rPr>
          <w:lang w:eastAsia="zh-CN"/>
        </w:rPr>
      </w:pPr>
      <w:r w:rsidRPr="006E065E">
        <w:rPr>
          <w:noProof/>
        </w:rPr>
        <w:drawing>
          <wp:inline distT="0" distB="0" distL="0" distR="0" wp14:anchorId="4EDE3D4B" wp14:editId="65D49FCE">
            <wp:extent cx="4767082" cy="3252223"/>
            <wp:effectExtent l="0" t="0" r="0" b="5715"/>
            <wp:docPr id="379538865" name="Picture 11" descr="图24显示在设计频率fd和频率比FR下，前后比FTBR是每个波长的导线数量的函数&#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538865" name="Picture 11" descr="图24显示在设计频率fd和频率比FR下，前后比FTBR是每个波长的导线数量的函数&#10;"/>
                    <pic:cNvPicPr/>
                  </pic:nvPicPr>
                  <pic:blipFill>
                    <a:blip r:embed="rId56" cstate="print">
                      <a:extLst>
                        <a:ext uri="{28A0092B-C50C-407E-A947-70E740481C1C}">
                          <a14:useLocalDpi xmlns:a14="http://schemas.microsoft.com/office/drawing/2010/main" val="0"/>
                        </a:ext>
                      </a:extLst>
                    </a:blip>
                    <a:stretch>
                      <a:fillRect/>
                    </a:stretch>
                  </pic:blipFill>
                  <pic:spPr>
                    <a:xfrm>
                      <a:off x="0" y="0"/>
                      <a:ext cx="4767082" cy="3252223"/>
                    </a:xfrm>
                    <a:prstGeom prst="rect">
                      <a:avLst/>
                    </a:prstGeom>
                  </pic:spPr>
                </pic:pic>
              </a:graphicData>
            </a:graphic>
          </wp:inline>
        </w:drawing>
      </w:r>
    </w:p>
    <w:p w14:paraId="52357699" w14:textId="68565CE4" w:rsidR="008B5478" w:rsidRPr="006E065E" w:rsidRDefault="008B5478" w:rsidP="00A42A7D">
      <w:pPr>
        <w:pStyle w:val="Heading4"/>
        <w:rPr>
          <w:lang w:eastAsia="zh-CN"/>
        </w:rPr>
      </w:pPr>
      <w:r w:rsidRPr="006E065E">
        <w:rPr>
          <w:lang w:eastAsia="zh-CN"/>
        </w:rPr>
        <w:t>4.7.4.2</w:t>
      </w:r>
      <w:r w:rsidRPr="006E065E">
        <w:rPr>
          <w:lang w:eastAsia="zh-CN"/>
        </w:rPr>
        <w:tab/>
      </w:r>
      <w:r w:rsidR="00642E5E" w:rsidRPr="006E065E">
        <w:rPr>
          <w:lang w:eastAsia="zh-CN"/>
        </w:rPr>
        <w:t>调谐反射器天线</w:t>
      </w:r>
    </w:p>
    <w:p w14:paraId="68139DED" w14:textId="7608B2BC" w:rsidR="008B5478" w:rsidRPr="006E065E" w:rsidRDefault="00536066" w:rsidP="00FE0A0C">
      <w:pPr>
        <w:ind w:firstLineChars="200" w:firstLine="480"/>
        <w:rPr>
          <w:lang w:eastAsia="zh-CN"/>
        </w:rPr>
      </w:pPr>
      <w:r w:rsidRPr="006E065E">
        <w:rPr>
          <w:lang w:eastAsia="zh-CN"/>
        </w:rPr>
        <w:t>调谐反射器天线</w:t>
      </w:r>
      <w:r w:rsidRPr="006E065E">
        <w:rPr>
          <w:rFonts w:hint="eastAsia"/>
          <w:lang w:eastAsia="zh-CN"/>
        </w:rPr>
        <w:t>：</w:t>
      </w:r>
    </w:p>
    <w:p w14:paraId="539E7ED7" w14:textId="082D755E" w:rsidR="008B5478" w:rsidRPr="006E065E" w:rsidRDefault="008B5478" w:rsidP="00631167">
      <w:pPr>
        <w:pStyle w:val="enumlev1"/>
        <w:rPr>
          <w:lang w:eastAsia="zh-CN"/>
        </w:rPr>
      </w:pPr>
      <w:r w:rsidRPr="006E065E">
        <w:rPr>
          <w:lang w:eastAsia="zh-CN"/>
        </w:rPr>
        <w:t>–</w:t>
      </w:r>
      <w:r w:rsidRPr="006E065E">
        <w:rPr>
          <w:lang w:eastAsia="zh-CN"/>
        </w:rPr>
        <w:tab/>
      </w:r>
      <w:r w:rsidR="00536066" w:rsidRPr="006E065E">
        <w:rPr>
          <w:rFonts w:hint="eastAsia"/>
          <w:lang w:eastAsia="zh-CN"/>
        </w:rPr>
        <w:t>中心馈电偶极子阵列；</w:t>
      </w:r>
    </w:p>
    <w:p w14:paraId="0274CD9C" w14:textId="0A6AF5C9" w:rsidR="008B5478" w:rsidRPr="006E065E" w:rsidRDefault="008B5478" w:rsidP="00631167">
      <w:pPr>
        <w:pStyle w:val="enumlev1"/>
        <w:rPr>
          <w:lang w:eastAsia="zh-CN"/>
        </w:rPr>
      </w:pPr>
      <w:r w:rsidRPr="006E065E">
        <w:rPr>
          <w:lang w:eastAsia="zh-CN"/>
        </w:rPr>
        <w:t>–</w:t>
      </w:r>
      <w:r w:rsidRPr="006E065E">
        <w:rPr>
          <w:lang w:eastAsia="zh-CN"/>
        </w:rPr>
        <w:tab/>
      </w:r>
      <w:r w:rsidR="00536066" w:rsidRPr="006E065E">
        <w:rPr>
          <w:rFonts w:hint="eastAsia"/>
          <w:lang w:eastAsia="zh-CN"/>
        </w:rPr>
        <w:t>末端馈电偶极子阵列。</w:t>
      </w:r>
    </w:p>
    <w:p w14:paraId="41A2F752" w14:textId="233D88D6" w:rsidR="00536066" w:rsidRPr="006E065E" w:rsidRDefault="00536066" w:rsidP="00FE0A0C">
      <w:pPr>
        <w:ind w:firstLineChars="200" w:firstLine="480"/>
        <w:rPr>
          <w:lang w:eastAsia="zh-CN"/>
        </w:rPr>
      </w:pPr>
      <w:r w:rsidRPr="006E065E">
        <w:rPr>
          <w:lang w:eastAsia="zh-CN"/>
        </w:rPr>
        <w:t>对于这些情况，沿</w:t>
      </w:r>
      <w:r w:rsidRPr="006E065E">
        <w:rPr>
          <w:lang w:eastAsia="zh-CN"/>
        </w:rPr>
        <w:t>x</w:t>
      </w:r>
      <w:r w:rsidRPr="006E065E">
        <w:rPr>
          <w:lang w:eastAsia="zh-CN"/>
        </w:rPr>
        <w:t>轴的阵列因子</w:t>
      </w:r>
      <w:r w:rsidRPr="006E065E">
        <w:rPr>
          <w:i/>
          <w:lang w:eastAsia="zh-CN"/>
        </w:rPr>
        <w:t>S</w:t>
      </w:r>
      <w:r w:rsidRPr="006E065E">
        <w:rPr>
          <w:i/>
          <w:position w:val="-4"/>
          <w:sz w:val="20"/>
          <w:lang w:eastAsia="zh-CN"/>
        </w:rPr>
        <w:t>x</w:t>
      </w:r>
      <w:r w:rsidRPr="006E065E">
        <w:rPr>
          <w:lang w:eastAsia="zh-CN"/>
        </w:rPr>
        <w:t>的表达式为</w:t>
      </w:r>
      <w:r w:rsidRPr="006E065E">
        <w:rPr>
          <w:rFonts w:hint="eastAsia"/>
          <w:lang w:eastAsia="zh-CN"/>
        </w:rPr>
        <w:t>：</w:t>
      </w:r>
    </w:p>
    <w:p w14:paraId="6C98AEF8" w14:textId="77777777" w:rsidR="008B5478" w:rsidRPr="006E065E" w:rsidRDefault="008B5478" w:rsidP="00A453A2">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i/>
          <w:position w:val="-4"/>
          <w:sz w:val="18"/>
        </w:rPr>
        <w:instrText>x</w:instrText>
      </w:r>
      <w:r w:rsidRPr="006E065E">
        <w:instrText xml:space="preserve">  </w:instrText>
      </w:r>
      <w:r w:rsidRPr="006E065E">
        <w:rPr>
          <w:rFonts w:ascii="Symbol" w:hAnsi="Symbol"/>
        </w:rPr>
        <w:instrText>=</w:instrText>
      </w:r>
      <w:r w:rsidRPr="006E065E">
        <w:instrText xml:space="preserve">  \b\bc\[(\s( ; )\d\ba3()1  </w:instrText>
      </w:r>
      <w:r w:rsidRPr="006E065E">
        <w:rPr>
          <w:rFonts w:ascii="Symbol" w:hAnsi="Symbol"/>
        </w:rPr>
        <w:instrText>+</w:instrText>
      </w:r>
      <w:r w:rsidRPr="006E065E">
        <w:instrText xml:space="preserve">  </w:instrText>
      </w:r>
      <w:r w:rsidRPr="006E065E">
        <w:rPr>
          <w:i/>
        </w:rPr>
        <w:instrText>q</w:instrText>
      </w:r>
      <w:r w:rsidRPr="006E065E">
        <w:rPr>
          <w:position w:val="6"/>
          <w:sz w:val="18"/>
        </w:rPr>
        <w:instrText>2</w:instrText>
      </w:r>
      <w:r w:rsidRPr="006E065E">
        <w:instrText xml:space="preserve">  </w:instrText>
      </w:r>
      <w:r w:rsidRPr="006E065E">
        <w:rPr>
          <w:rFonts w:ascii="Symbol" w:hAnsi="Symbol"/>
        </w:rPr>
        <w:instrText>+</w:instrText>
      </w:r>
      <w:r w:rsidRPr="006E065E">
        <w:instrText xml:space="preserve">  2</w:instrText>
      </w:r>
      <w:r w:rsidRPr="006E065E">
        <w:rPr>
          <w:i/>
        </w:rPr>
        <w:instrText>q</w:instrText>
      </w:r>
      <w:r w:rsidRPr="006E065E">
        <w:instrText xml:space="preserve"> cos (</w:instrText>
      </w:r>
      <w:r w:rsidRPr="006E065E">
        <w:rPr>
          <w:i/>
        </w:rPr>
        <w:instrText>A</w:instrText>
      </w:r>
      <w:r w:rsidRPr="006E065E">
        <w:instrText xml:space="preserve">  –  2 </w:instrText>
      </w:r>
      <w:r w:rsidRPr="006E065E">
        <w:rPr>
          <w:i/>
        </w:rPr>
        <w:instrText>x</w:instrText>
      </w:r>
      <w:r w:rsidRPr="006E065E">
        <w:rPr>
          <w:position w:val="-4"/>
          <w:sz w:val="18"/>
        </w:rPr>
        <w:instrText>0</w:instrText>
      </w:r>
      <w:r w:rsidRPr="006E065E">
        <w:instrText xml:space="preserve"> </w:instrText>
      </w:r>
      <w:r w:rsidRPr="006E065E">
        <w:rPr>
          <w:i/>
        </w:rPr>
        <w:instrText>k</w:instrText>
      </w:r>
      <w:r w:rsidRPr="006E065E">
        <w:instrText xml:space="preserve">  cos </w:instrText>
      </w:r>
      <w:r w:rsidRPr="006E065E">
        <w:rPr>
          <w:rFonts w:ascii="Symbol" w:hAnsi="Symbol"/>
        </w:rPr>
        <w:instrText>j</w:instrText>
      </w:r>
      <w:r w:rsidRPr="006E065E">
        <w:instrText xml:space="preserve">  cos </w:instrText>
      </w:r>
      <w:r w:rsidRPr="006E065E">
        <w:rPr>
          <w:rFonts w:ascii="Symbol" w:hAnsi="Symbol"/>
        </w:rPr>
        <w:instrText>q</w:instrText>
      </w:r>
      <w:r w:rsidRPr="006E065E">
        <w:instrText>))\s\up8</w:instrText>
      </w:r>
      <w:r w:rsidRPr="006E065E">
        <w:rPr>
          <w:position w:val="6"/>
          <w:sz w:val="18"/>
        </w:rPr>
        <w:instrText xml:space="preserve">( </w:instrText>
      </w:r>
      <w:r w:rsidRPr="006E065E">
        <w:rPr>
          <w:position w:val="6"/>
          <w:sz w:val="20"/>
        </w:rPr>
        <w:instrText>½</w:instrText>
      </w:r>
      <w:r w:rsidRPr="006E065E">
        <w:rPr>
          <w:position w:val="6"/>
          <w:sz w:val="18"/>
        </w:rPr>
        <w:instrText>)</w:instrText>
      </w:r>
      <w:r w:rsidRPr="006E065E">
        <w:fldChar w:fldCharType="end"/>
      </w:r>
    </w:p>
    <w:p w14:paraId="387D5E59" w14:textId="2278F06F" w:rsidR="008B5478" w:rsidRPr="006E065E" w:rsidRDefault="00A42315" w:rsidP="00E65F84">
      <w:pPr>
        <w:ind w:firstLineChars="200" w:firstLine="480"/>
        <w:rPr>
          <w:lang w:eastAsia="zh-CN"/>
        </w:rPr>
      </w:pPr>
      <w:r w:rsidRPr="006E065E">
        <w:rPr>
          <w:lang w:eastAsia="zh-CN"/>
        </w:rPr>
        <w:t>其中：</w:t>
      </w:r>
    </w:p>
    <w:p w14:paraId="3C9958B8" w14:textId="28443631" w:rsidR="008B5478" w:rsidRPr="006E065E" w:rsidRDefault="008B5478" w:rsidP="00A957E8">
      <w:pPr>
        <w:pStyle w:val="Equationlegend"/>
        <w:rPr>
          <w:lang w:val="en-GB" w:eastAsia="zh-CN"/>
        </w:rPr>
      </w:pPr>
      <w:r w:rsidRPr="006E065E">
        <w:rPr>
          <w:lang w:val="en-GB" w:eastAsia="zh-CN"/>
        </w:rPr>
        <w:tab/>
      </w:r>
      <w:proofErr w:type="gramStart"/>
      <w:r w:rsidRPr="006E065E">
        <w:rPr>
          <w:i/>
          <w:lang w:val="en-GB" w:eastAsia="zh-CN"/>
        </w:rPr>
        <w:t>q</w:t>
      </w:r>
      <w:r w:rsidRPr="006E065E">
        <w:rPr>
          <w:sz w:val="16"/>
          <w:lang w:val="en-GB" w:eastAsia="zh-CN"/>
        </w:rPr>
        <w:t xml:space="preserve"> </w:t>
      </w:r>
      <w:r w:rsidRPr="006E065E">
        <w:rPr>
          <w:lang w:val="en-GB" w:eastAsia="zh-CN"/>
        </w:rPr>
        <w:t>:</w:t>
      </w:r>
      <w:proofErr w:type="gramEnd"/>
      <w:r w:rsidRPr="006E065E">
        <w:rPr>
          <w:lang w:val="en-GB" w:eastAsia="zh-CN"/>
        </w:rPr>
        <w:tab/>
      </w:r>
      <w:r w:rsidR="00E37130" w:rsidRPr="006E065E">
        <w:rPr>
          <w:lang w:val="en-GB" w:eastAsia="zh-CN"/>
        </w:rPr>
        <w:t>反射器</w:t>
      </w:r>
      <w:r w:rsidR="00E37130" w:rsidRPr="006E065E">
        <w:rPr>
          <w:rFonts w:hint="eastAsia"/>
          <w:lang w:val="en-GB" w:eastAsia="zh-CN"/>
        </w:rPr>
        <w:t>中的电流与</w:t>
      </w:r>
      <w:r w:rsidR="00681B3B" w:rsidRPr="006E065E">
        <w:rPr>
          <w:rFonts w:hint="eastAsia"/>
          <w:lang w:val="en-GB" w:eastAsia="zh-CN"/>
        </w:rPr>
        <w:t>受激</w:t>
      </w:r>
      <w:r w:rsidR="00E37130" w:rsidRPr="006E065E">
        <w:rPr>
          <w:rFonts w:hint="eastAsia"/>
          <w:lang w:val="en-GB" w:eastAsia="zh-CN"/>
        </w:rPr>
        <w:t>单元</w:t>
      </w:r>
      <w:r w:rsidR="00E37130" w:rsidRPr="006E065E">
        <w:rPr>
          <w:lang w:val="en-GB" w:eastAsia="zh-CN"/>
        </w:rPr>
        <w:t>中</w:t>
      </w:r>
      <w:r w:rsidR="00E37130" w:rsidRPr="006E065E">
        <w:rPr>
          <w:rFonts w:hint="eastAsia"/>
          <w:lang w:val="en-GB" w:eastAsia="zh-CN"/>
        </w:rPr>
        <w:t>的</w:t>
      </w:r>
      <w:r w:rsidR="00E37130" w:rsidRPr="006E065E">
        <w:rPr>
          <w:lang w:val="en-GB" w:eastAsia="zh-CN"/>
        </w:rPr>
        <w:t>电流之比</w:t>
      </w:r>
    </w:p>
    <w:p w14:paraId="61ED6342" w14:textId="5FC42AFC" w:rsidR="008B5478" w:rsidRPr="006E065E" w:rsidRDefault="008B5478" w:rsidP="00A957E8">
      <w:pPr>
        <w:pStyle w:val="Equationlegend"/>
        <w:rPr>
          <w:lang w:val="en-GB" w:eastAsia="zh-CN"/>
        </w:rPr>
      </w:pPr>
      <w:r w:rsidRPr="006E065E">
        <w:rPr>
          <w:lang w:val="en-GB" w:eastAsia="zh-CN"/>
        </w:rPr>
        <w:tab/>
      </w:r>
      <w:proofErr w:type="gramStart"/>
      <w:r w:rsidRPr="006E065E">
        <w:rPr>
          <w:i/>
          <w:lang w:val="en-GB" w:eastAsia="zh-CN"/>
        </w:rPr>
        <w:t>A</w:t>
      </w:r>
      <w:r w:rsidRPr="006E065E">
        <w:rPr>
          <w:sz w:val="16"/>
          <w:lang w:val="en-GB" w:eastAsia="zh-CN"/>
        </w:rPr>
        <w:t xml:space="preserve"> </w:t>
      </w:r>
      <w:r w:rsidRPr="006E065E">
        <w:rPr>
          <w:lang w:val="en-GB" w:eastAsia="zh-CN"/>
        </w:rPr>
        <w:t>:</w:t>
      </w:r>
      <w:proofErr w:type="gramEnd"/>
      <w:r w:rsidRPr="006E065E">
        <w:rPr>
          <w:lang w:val="en-GB" w:eastAsia="zh-CN"/>
        </w:rPr>
        <w:tab/>
      </w:r>
      <w:r w:rsidR="00966C7B" w:rsidRPr="006E065E">
        <w:rPr>
          <w:lang w:val="en-GB" w:eastAsia="zh-CN"/>
        </w:rPr>
        <w:t>反射器中</w:t>
      </w:r>
      <w:r w:rsidR="00966C7B" w:rsidRPr="006E065E">
        <w:rPr>
          <w:rFonts w:hint="eastAsia"/>
          <w:lang w:val="en-GB" w:eastAsia="zh-CN"/>
        </w:rPr>
        <w:t>的</w:t>
      </w:r>
      <w:r w:rsidR="00966C7B" w:rsidRPr="006E065E">
        <w:rPr>
          <w:lang w:val="en-GB" w:eastAsia="zh-CN"/>
        </w:rPr>
        <w:t>电流相对于</w:t>
      </w:r>
      <w:r w:rsidR="00681B3B" w:rsidRPr="006E065E">
        <w:rPr>
          <w:rFonts w:hint="eastAsia"/>
          <w:lang w:val="en-GB" w:eastAsia="zh-CN"/>
        </w:rPr>
        <w:t>受激</w:t>
      </w:r>
      <w:r w:rsidR="00966C7B" w:rsidRPr="006E065E">
        <w:rPr>
          <w:rFonts w:hint="eastAsia"/>
          <w:lang w:val="en-GB" w:eastAsia="zh-CN"/>
        </w:rPr>
        <w:t>单元中的</w:t>
      </w:r>
      <w:r w:rsidR="00966C7B" w:rsidRPr="006E065E">
        <w:rPr>
          <w:lang w:val="en-GB" w:eastAsia="zh-CN"/>
        </w:rPr>
        <w:t>电流的相对相位角</w:t>
      </w:r>
    </w:p>
    <w:p w14:paraId="6B05C1B3" w14:textId="1FE8AE60" w:rsidR="008B5478" w:rsidRPr="006E065E" w:rsidRDefault="008B5478" w:rsidP="00A957E8">
      <w:pPr>
        <w:pStyle w:val="Equationlegend"/>
        <w:rPr>
          <w:lang w:val="en-GB" w:eastAsia="zh-CN"/>
        </w:rPr>
      </w:pPr>
      <w:r w:rsidRPr="006E065E">
        <w:rPr>
          <w:lang w:val="en-GB" w:eastAsia="zh-CN"/>
        </w:rPr>
        <w:tab/>
        <w:t>2</w:t>
      </w:r>
      <w:r w:rsidRPr="006E065E">
        <w:rPr>
          <w:sz w:val="12"/>
          <w:lang w:val="en-GB" w:eastAsia="zh-CN"/>
        </w:rPr>
        <w:t xml:space="preserve"> </w:t>
      </w:r>
      <w:r w:rsidRPr="006E065E">
        <w:rPr>
          <w:i/>
          <w:lang w:val="en-GB" w:eastAsia="zh-CN"/>
        </w:rPr>
        <w:t>x</w:t>
      </w:r>
      <w:proofErr w:type="gramStart"/>
      <w:r w:rsidRPr="006E065E">
        <w:rPr>
          <w:position w:val="-4"/>
          <w:sz w:val="20"/>
          <w:lang w:val="en-GB" w:eastAsia="zh-CN"/>
        </w:rPr>
        <w:t>0</w:t>
      </w:r>
      <w:r w:rsidRPr="006E065E">
        <w:rPr>
          <w:sz w:val="16"/>
          <w:lang w:val="en-GB" w:eastAsia="zh-CN"/>
        </w:rPr>
        <w:t xml:space="preserve"> </w:t>
      </w:r>
      <w:r w:rsidRPr="006E065E">
        <w:rPr>
          <w:lang w:val="en-GB" w:eastAsia="zh-CN"/>
        </w:rPr>
        <w:t>:</w:t>
      </w:r>
      <w:proofErr w:type="gramEnd"/>
      <w:r w:rsidRPr="006E065E">
        <w:rPr>
          <w:lang w:val="en-GB" w:eastAsia="zh-CN"/>
        </w:rPr>
        <w:tab/>
      </w:r>
      <w:r w:rsidR="00681B3B" w:rsidRPr="006E065E">
        <w:rPr>
          <w:rFonts w:hint="eastAsia"/>
          <w:lang w:val="en-GB" w:eastAsia="zh-CN"/>
        </w:rPr>
        <w:t>受激</w:t>
      </w:r>
      <w:r w:rsidR="00966C7B" w:rsidRPr="006E065E">
        <w:rPr>
          <w:rFonts w:hint="eastAsia"/>
          <w:lang w:val="en-GB" w:eastAsia="zh-CN"/>
        </w:rPr>
        <w:t>单元与</w:t>
      </w:r>
      <w:r w:rsidR="00966C7B" w:rsidRPr="006E065E">
        <w:rPr>
          <w:lang w:val="en-GB" w:eastAsia="zh-CN"/>
        </w:rPr>
        <w:t>反射器之间的间距。</w:t>
      </w:r>
    </w:p>
    <w:p w14:paraId="054557DD" w14:textId="4FE9CAC5" w:rsidR="00E37130" w:rsidRPr="006E065E" w:rsidRDefault="00E37130" w:rsidP="00FE0A0C">
      <w:pPr>
        <w:ind w:firstLineChars="200" w:firstLine="480"/>
        <w:rPr>
          <w:lang w:eastAsia="zh-CN"/>
        </w:rPr>
      </w:pPr>
      <w:r w:rsidRPr="006E065E">
        <w:rPr>
          <w:lang w:eastAsia="zh-CN"/>
        </w:rPr>
        <w:t>这些天线通常使用值</w:t>
      </w:r>
      <w:r w:rsidRPr="006E065E">
        <w:rPr>
          <w:i/>
          <w:lang w:eastAsia="zh-CN"/>
        </w:rPr>
        <w:t>q</w:t>
      </w:r>
      <w:r w:rsidRPr="006E065E">
        <w:rPr>
          <w:lang w:eastAsia="zh-CN"/>
        </w:rPr>
        <w:t> </w:t>
      </w:r>
      <w:r w:rsidRPr="006E065E">
        <w:rPr>
          <w:rFonts w:ascii="Symbol" w:hAnsi="Symbol"/>
          <w:lang w:eastAsia="zh-CN"/>
        </w:rPr>
        <w:t>=</w:t>
      </w:r>
      <w:r w:rsidRPr="006E065E">
        <w:rPr>
          <w:lang w:eastAsia="zh-CN"/>
        </w:rPr>
        <w:t> 0.7</w:t>
      </w:r>
      <w:r w:rsidRPr="006E065E">
        <w:rPr>
          <w:rFonts w:hint="eastAsia"/>
          <w:lang w:eastAsia="zh-CN"/>
        </w:rPr>
        <w:t>、</w:t>
      </w:r>
      <w:r w:rsidRPr="006E065E">
        <w:rPr>
          <w:i/>
          <w:lang w:eastAsia="zh-CN"/>
        </w:rPr>
        <w:t>A </w:t>
      </w:r>
      <w:r w:rsidRPr="006E065E">
        <w:rPr>
          <w:rFonts w:ascii="Symbol" w:hAnsi="Symbol"/>
          <w:lang w:eastAsia="zh-CN"/>
        </w:rPr>
        <w:t>=</w:t>
      </w:r>
      <w:r w:rsidRPr="006E065E">
        <w:rPr>
          <w:lang w:eastAsia="zh-CN"/>
        </w:rPr>
        <w:t> </w:t>
      </w:r>
      <w:r w:rsidRPr="006E065E">
        <w:rPr>
          <w:rFonts w:ascii="Symbol" w:hAnsi="Symbol"/>
          <w:lang w:eastAsia="zh-CN"/>
        </w:rPr>
        <w:t>p</w:t>
      </w:r>
      <w:r w:rsidRPr="006E065E">
        <w:rPr>
          <w:lang w:eastAsia="zh-CN"/>
        </w:rPr>
        <w:t>/2</w:t>
      </w:r>
      <w:r w:rsidRPr="006E065E">
        <w:rPr>
          <w:rFonts w:hint="eastAsia"/>
          <w:lang w:eastAsia="zh-CN"/>
        </w:rPr>
        <w:t>和</w:t>
      </w:r>
      <w:r w:rsidRPr="006E065E">
        <w:rPr>
          <w:lang w:eastAsia="zh-CN"/>
        </w:rPr>
        <w:t>2</w:t>
      </w:r>
      <w:r w:rsidRPr="006E065E">
        <w:rPr>
          <w:sz w:val="12"/>
          <w:lang w:eastAsia="zh-CN"/>
        </w:rPr>
        <w:t xml:space="preserve"> </w:t>
      </w:r>
      <w:r w:rsidRPr="006E065E">
        <w:rPr>
          <w:i/>
          <w:lang w:eastAsia="zh-CN"/>
        </w:rPr>
        <w:t>x</w:t>
      </w:r>
      <w:r w:rsidRPr="006E065E">
        <w:rPr>
          <w:position w:val="-4"/>
          <w:sz w:val="20"/>
          <w:lang w:eastAsia="zh-CN"/>
        </w:rPr>
        <w:t>0</w:t>
      </w:r>
      <w:r w:rsidRPr="006E065E">
        <w:rPr>
          <w:lang w:eastAsia="zh-CN"/>
        </w:rPr>
        <w:t xml:space="preserve"> </w:t>
      </w:r>
      <w:r w:rsidRPr="006E065E">
        <w:rPr>
          <w:i/>
          <w:lang w:eastAsia="zh-CN"/>
        </w:rPr>
        <w:t>k</w:t>
      </w:r>
      <w:r w:rsidRPr="006E065E">
        <w:rPr>
          <w:lang w:eastAsia="zh-CN"/>
        </w:rPr>
        <w:t> </w:t>
      </w:r>
      <w:r w:rsidRPr="006E065E">
        <w:rPr>
          <w:rFonts w:ascii="Symbol" w:hAnsi="Symbol"/>
          <w:lang w:eastAsia="zh-CN"/>
        </w:rPr>
        <w:t>=</w:t>
      </w:r>
      <w:r w:rsidRPr="006E065E">
        <w:rPr>
          <w:lang w:eastAsia="zh-CN"/>
        </w:rPr>
        <w:t> </w:t>
      </w:r>
      <w:r w:rsidRPr="006E065E">
        <w:rPr>
          <w:rFonts w:ascii="Symbol" w:hAnsi="Symbol"/>
          <w:lang w:eastAsia="zh-CN"/>
        </w:rPr>
        <w:t>p</w:t>
      </w:r>
      <w:r w:rsidRPr="006E065E">
        <w:rPr>
          <w:lang w:eastAsia="zh-CN"/>
        </w:rPr>
        <w:t>/2</w:t>
      </w:r>
      <w:r w:rsidRPr="006E065E">
        <w:rPr>
          <w:lang w:eastAsia="zh-CN"/>
        </w:rPr>
        <w:t>。</w:t>
      </w:r>
    </w:p>
    <w:p w14:paraId="280BF751" w14:textId="55EDBDEE" w:rsidR="008B5478" w:rsidRPr="006E065E" w:rsidRDefault="008B5478" w:rsidP="004B744B">
      <w:pPr>
        <w:pStyle w:val="Heading4"/>
        <w:rPr>
          <w:b w:val="0"/>
          <w:lang w:eastAsia="zh-CN"/>
        </w:rPr>
      </w:pPr>
      <w:r w:rsidRPr="006E065E">
        <w:rPr>
          <w:lang w:eastAsia="zh-CN"/>
        </w:rPr>
        <w:t>4.7.4.3</w:t>
      </w:r>
      <w:r w:rsidRPr="006E065E">
        <w:rPr>
          <w:lang w:eastAsia="zh-CN"/>
        </w:rPr>
        <w:tab/>
      </w:r>
      <w:r w:rsidR="00FE0A0C" w:rsidRPr="006E065E">
        <w:rPr>
          <w:lang w:eastAsia="zh-CN"/>
        </w:rPr>
        <w:t>用于热带广播的中心馈电偶极子阵列</w:t>
      </w:r>
    </w:p>
    <w:p w14:paraId="37B65432" w14:textId="63DD1CE3" w:rsidR="001775A4" w:rsidRPr="006E065E" w:rsidRDefault="001775A4" w:rsidP="00FE0A0C">
      <w:pPr>
        <w:ind w:firstLineChars="200" w:firstLine="480"/>
        <w:rPr>
          <w:lang w:eastAsia="zh-CN"/>
        </w:rPr>
      </w:pPr>
      <w:r w:rsidRPr="006E065E">
        <w:rPr>
          <w:lang w:eastAsia="zh-CN"/>
        </w:rPr>
        <w:t>对于用于热带广播的中心</w:t>
      </w:r>
      <w:proofErr w:type="gramStart"/>
      <w:r w:rsidRPr="006E065E">
        <w:rPr>
          <w:lang w:eastAsia="zh-CN"/>
        </w:rPr>
        <w:t>馈</w:t>
      </w:r>
      <w:proofErr w:type="gramEnd"/>
      <w:r w:rsidRPr="006E065E">
        <w:rPr>
          <w:lang w:eastAsia="zh-CN"/>
        </w:rPr>
        <w:t>电偶极子阵列，阵列</w:t>
      </w:r>
      <w:r w:rsidR="003F677B">
        <w:rPr>
          <w:rFonts w:hint="eastAsia"/>
          <w:lang w:eastAsia="zh-CN"/>
        </w:rPr>
        <w:t>因子</w:t>
      </w:r>
      <w:r w:rsidRPr="006E065E">
        <w:rPr>
          <w:lang w:eastAsia="zh-CN"/>
        </w:rPr>
        <w:t>可以</w:t>
      </w:r>
      <w:r w:rsidRPr="006E065E">
        <w:rPr>
          <w:rFonts w:hint="eastAsia"/>
          <w:lang w:eastAsia="zh-CN"/>
        </w:rPr>
        <w:t>用以下公式来</w:t>
      </w:r>
      <w:r w:rsidRPr="006E065E">
        <w:rPr>
          <w:lang w:eastAsia="zh-CN"/>
        </w:rPr>
        <w:t>表示</w:t>
      </w:r>
      <w:r w:rsidRPr="006E065E">
        <w:rPr>
          <w:rFonts w:hint="eastAsia"/>
          <w:lang w:eastAsia="zh-CN"/>
        </w:rPr>
        <w:t>：</w:t>
      </w:r>
    </w:p>
    <w:p w14:paraId="36FA8B94" w14:textId="426E3144" w:rsidR="008B5478" w:rsidRPr="006E065E" w:rsidRDefault="008B5478" w:rsidP="00A453A2">
      <w:pPr>
        <w:pStyle w:val="Equation"/>
      </w:pPr>
      <w:r w:rsidRPr="006E065E">
        <w:rPr>
          <w:lang w:eastAsia="zh-CN"/>
        </w:rPr>
        <w:tab/>
      </w:r>
      <w:r w:rsidRPr="006E065E">
        <w:rPr>
          <w:lang w:eastAsia="zh-CN"/>
        </w:rPr>
        <w:tab/>
      </w:r>
      <w:r w:rsidR="00FC6A78" w:rsidRPr="006E065E">
        <w:rPr>
          <w:noProof/>
        </w:rPr>
        <w:drawing>
          <wp:inline distT="0" distB="0" distL="0" distR="0" wp14:anchorId="1864DDB0" wp14:editId="79C4FCC6">
            <wp:extent cx="1749287" cy="541620"/>
            <wp:effectExtent l="0" t="0" r="3810" b="0"/>
            <wp:docPr id="1125081252" name="Picture 1" descr="A close-up of a mathematical equa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081252" name="Picture 1" descr="A close-up of a mathematical equation&#10;&#10;AI-generated content may be incorrect."/>
                    <pic:cNvPicPr/>
                  </pic:nvPicPr>
                  <pic:blipFill>
                    <a:blip r:embed="rId57"/>
                    <a:stretch>
                      <a:fillRect/>
                    </a:stretch>
                  </pic:blipFill>
                  <pic:spPr>
                    <a:xfrm>
                      <a:off x="0" y="0"/>
                      <a:ext cx="1759740" cy="544857"/>
                    </a:xfrm>
                    <a:prstGeom prst="rect">
                      <a:avLst/>
                    </a:prstGeom>
                  </pic:spPr>
                </pic:pic>
              </a:graphicData>
            </a:graphic>
          </wp:inline>
        </w:drawing>
      </w:r>
    </w:p>
    <w:p w14:paraId="44C96AE2" w14:textId="70C2D90F" w:rsidR="008B5478" w:rsidRPr="006E065E" w:rsidRDefault="00FE0A0C" w:rsidP="00E65F84">
      <w:pPr>
        <w:ind w:firstLineChars="200" w:firstLine="480"/>
        <w:rPr>
          <w:lang w:eastAsia="zh-CN"/>
        </w:rPr>
      </w:pPr>
      <w:r w:rsidRPr="006E065E">
        <w:rPr>
          <w:rFonts w:hint="eastAsia"/>
          <w:lang w:eastAsia="zh-CN"/>
        </w:rPr>
        <w:t>其中：</w:t>
      </w:r>
    </w:p>
    <w:p w14:paraId="7E1629D4" w14:textId="6056C272" w:rsidR="008B5478" w:rsidRPr="006E065E" w:rsidRDefault="008B5478" w:rsidP="00A957E8">
      <w:pPr>
        <w:pStyle w:val="Equationlegend"/>
        <w:rPr>
          <w:lang w:val="en-GB" w:eastAsia="zh-CN"/>
        </w:rPr>
      </w:pPr>
      <w:r w:rsidRPr="006E065E">
        <w:rPr>
          <w:lang w:val="en-GB" w:eastAsia="zh-CN"/>
        </w:rPr>
        <w:tab/>
      </w:r>
      <w:proofErr w:type="gramStart"/>
      <w:r w:rsidRPr="006E065E">
        <w:rPr>
          <w:i/>
          <w:lang w:val="en-GB" w:eastAsia="zh-CN"/>
        </w:rPr>
        <w:t>x</w:t>
      </w:r>
      <w:proofErr w:type="spellStart"/>
      <w:r w:rsidRPr="006E065E">
        <w:rPr>
          <w:i/>
          <w:position w:val="-4"/>
          <w:sz w:val="20"/>
          <w:lang w:val="en-GB" w:eastAsia="zh-CN"/>
        </w:rPr>
        <w:t>i</w:t>
      </w:r>
      <w:proofErr w:type="spellEnd"/>
      <w:r w:rsidRPr="006E065E">
        <w:rPr>
          <w:sz w:val="12"/>
          <w:lang w:val="en-GB" w:eastAsia="zh-CN"/>
        </w:rPr>
        <w:t> </w:t>
      </w:r>
      <w:r w:rsidRPr="006E065E">
        <w:rPr>
          <w:lang w:val="en-GB" w:eastAsia="zh-CN"/>
        </w:rPr>
        <w:t>:</w:t>
      </w:r>
      <w:proofErr w:type="gramEnd"/>
      <w:r w:rsidRPr="006E065E">
        <w:rPr>
          <w:lang w:val="en-GB" w:eastAsia="zh-CN"/>
        </w:rPr>
        <w:tab/>
      </w:r>
      <w:bookmarkStart w:id="97" w:name="OLE_LINK175"/>
      <w:r w:rsidR="00FE0A0C" w:rsidRPr="006E065E">
        <w:rPr>
          <w:lang w:val="en-GB" w:eastAsia="zh-CN"/>
        </w:rPr>
        <w:t>第</w:t>
      </w:r>
      <w:proofErr w:type="spellStart"/>
      <w:r w:rsidR="00FE0A0C" w:rsidRPr="006E065E">
        <w:rPr>
          <w:i/>
          <w:lang w:val="en-GB" w:eastAsia="zh-CN"/>
        </w:rPr>
        <w:t>i</w:t>
      </w:r>
      <w:proofErr w:type="spellEnd"/>
      <w:r w:rsidR="00FE0A0C" w:rsidRPr="006E065E">
        <w:rPr>
          <w:lang w:val="en-GB" w:eastAsia="zh-CN"/>
        </w:rPr>
        <w:t>个</w:t>
      </w:r>
      <w:r w:rsidR="003C687F" w:rsidRPr="006E065E">
        <w:rPr>
          <w:rFonts w:hint="eastAsia"/>
          <w:lang w:val="en-GB" w:eastAsia="zh-CN"/>
        </w:rPr>
        <w:t>元件</w:t>
      </w:r>
      <w:r w:rsidR="00FE0A0C" w:rsidRPr="006E065E">
        <w:rPr>
          <w:lang w:val="en-GB" w:eastAsia="zh-CN"/>
        </w:rPr>
        <w:t>的中心与</w:t>
      </w:r>
      <w:r w:rsidR="00FE0A0C" w:rsidRPr="006E065E">
        <w:rPr>
          <w:lang w:val="en-GB" w:eastAsia="zh-CN"/>
        </w:rPr>
        <w:t>z</w:t>
      </w:r>
      <w:r w:rsidR="00FE0A0C" w:rsidRPr="006E065E">
        <w:rPr>
          <w:lang w:val="en-GB" w:eastAsia="zh-CN"/>
        </w:rPr>
        <w:t>轴之间的距离。</w:t>
      </w:r>
    </w:p>
    <w:bookmarkEnd w:id="97"/>
    <w:p w14:paraId="334FA007" w14:textId="1A54EBFB" w:rsidR="008B5478" w:rsidRPr="006E065E" w:rsidRDefault="00FE0A0C" w:rsidP="00FE0A0C">
      <w:pPr>
        <w:ind w:firstLineChars="200" w:firstLine="480"/>
        <w:rPr>
          <w:lang w:eastAsia="zh-CN"/>
        </w:rPr>
      </w:pPr>
      <w:r w:rsidRPr="006E065E">
        <w:rPr>
          <w:rFonts w:hint="eastAsia"/>
          <w:lang w:eastAsia="zh-CN"/>
        </w:rPr>
        <w:t>该距离由以下表达式给出：</w:t>
      </w:r>
    </w:p>
    <w:p w14:paraId="10BB09AF" w14:textId="77777777" w:rsidR="008B5478" w:rsidRPr="006E065E" w:rsidRDefault="008B5478" w:rsidP="00A453A2">
      <w:pPr>
        <w:pStyle w:val="Equation"/>
      </w:pPr>
      <w:r w:rsidRPr="006E065E">
        <w:rPr>
          <w:lang w:eastAsia="zh-CN"/>
        </w:rPr>
        <w:lastRenderedPageBreak/>
        <w:tab/>
      </w:r>
      <w:r w:rsidRPr="006E065E">
        <w:rPr>
          <w:lang w:eastAsia="zh-CN"/>
        </w:rPr>
        <w:tab/>
      </w:r>
      <w:r w:rsidRPr="006E065E">
        <w:fldChar w:fldCharType="begin"/>
      </w:r>
      <w:r w:rsidRPr="006E065E">
        <w:instrText xml:space="preserve">eq </w:instrText>
      </w:r>
      <w:r w:rsidRPr="006E065E">
        <w:rPr>
          <w:i/>
        </w:rPr>
        <w:instrText>x</w:instrText>
      </w:r>
      <w:r w:rsidRPr="006E065E">
        <w:rPr>
          <w:i/>
          <w:position w:val="-4"/>
          <w:sz w:val="18"/>
        </w:rPr>
        <w:instrText>i</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rPr>
          <w:rFonts w:ascii="Symbol" w:hAnsi="Symbol"/>
        </w:rPr>
        <w:instrText>l</w:instrText>
      </w:r>
      <w:r w:rsidRPr="006E065E">
        <w:rPr>
          <w:i/>
          <w:position w:val="-4"/>
          <w:sz w:val="18"/>
        </w:rPr>
        <w:instrText xml:space="preserve">d </w:instrText>
      </w:r>
      <w:r w:rsidRPr="006E065E">
        <w:instrText>/ 2</w:instrText>
      </w:r>
      <w:r w:rsidRPr="006E065E">
        <w:fldChar w:fldCharType="end"/>
      </w:r>
    </w:p>
    <w:p w14:paraId="726F2995" w14:textId="11EBDA7C" w:rsidR="008B5478" w:rsidRPr="006E065E" w:rsidRDefault="00FE0A0C" w:rsidP="00FE0A0C">
      <w:pPr>
        <w:ind w:firstLineChars="200" w:firstLine="480"/>
      </w:pPr>
      <w:r w:rsidRPr="006E065E">
        <w:rPr>
          <w:rFonts w:hint="eastAsia"/>
          <w:lang w:eastAsia="zh-CN"/>
        </w:rPr>
        <w:t>从而：</w:t>
      </w:r>
    </w:p>
    <w:p w14:paraId="2D9B1D03" w14:textId="77777777" w:rsidR="008B5478" w:rsidRPr="006E065E" w:rsidRDefault="008B5478" w:rsidP="00A453A2">
      <w:pPr>
        <w:pStyle w:val="Equation"/>
      </w:pPr>
      <w:r w:rsidRPr="006E065E">
        <w:tab/>
      </w:r>
      <w:r w:rsidRPr="006E065E">
        <w:tab/>
      </w:r>
      <w:r w:rsidRPr="006E065E">
        <w:fldChar w:fldCharType="begin"/>
      </w:r>
      <w:r w:rsidRPr="006E065E">
        <w:instrText xml:space="preserve">eq </w:instrText>
      </w:r>
      <w:r w:rsidRPr="006E065E">
        <w:rPr>
          <w:i/>
        </w:rPr>
        <w:instrText>k x</w:instrText>
      </w:r>
      <w:r w:rsidRPr="006E065E">
        <w:rPr>
          <w:i/>
          <w:position w:val="-4"/>
          <w:sz w:val="18"/>
        </w:rPr>
        <w:instrText>i</w:instrText>
      </w:r>
      <w:r w:rsidRPr="006E065E">
        <w:instrText xml:space="preserve">  </w:instrText>
      </w:r>
      <w:r w:rsidRPr="006E065E">
        <w:rPr>
          <w:rFonts w:ascii="Symbol" w:hAnsi="Symbol"/>
        </w:rPr>
        <w:instrText>=</w:instrText>
      </w:r>
      <w:r w:rsidRPr="006E065E">
        <w:instrText xml:space="preserve">  </w:instrText>
      </w:r>
      <w:r w:rsidRPr="006E065E">
        <w:rPr>
          <w:i/>
        </w:rPr>
        <w:instrText xml:space="preserve">i </w:instrText>
      </w:r>
      <w:r w:rsidRPr="006E065E">
        <w:instrText>2</w:instrText>
      </w:r>
      <w:r w:rsidRPr="006E065E">
        <w:rPr>
          <w:rFonts w:ascii="Symbol" w:hAnsi="Symbol"/>
        </w:rPr>
        <w:instrText>p</w:instrText>
      </w:r>
      <w:r w:rsidRPr="006E065E">
        <w:instrText xml:space="preserve"> / </w:instrText>
      </w:r>
      <w:r w:rsidRPr="006E065E">
        <w:rPr>
          <w:rFonts w:ascii="Symbol" w:hAnsi="Symbol"/>
        </w:rPr>
        <w:instrText>l</w:instrText>
      </w:r>
      <w:r w:rsidRPr="006E065E">
        <w:instrText>  ·  </w:instrText>
      </w:r>
      <w:r w:rsidRPr="006E065E">
        <w:rPr>
          <w:rFonts w:ascii="Symbol" w:hAnsi="Symbol"/>
        </w:rPr>
        <w:instrText>l</w:instrText>
      </w:r>
      <w:r w:rsidRPr="006E065E">
        <w:rPr>
          <w:i/>
          <w:position w:val="-4"/>
          <w:sz w:val="18"/>
        </w:rPr>
        <w:instrText xml:space="preserve">d </w:instrText>
      </w:r>
      <w:r w:rsidRPr="006E065E">
        <w:instrText xml:space="preserve">/ 2  </w:instrText>
      </w:r>
      <w:r w:rsidRPr="006E065E">
        <w:rPr>
          <w:rFonts w:ascii="Symbol" w:hAnsi="Symbol"/>
        </w:rPr>
        <w:instrText>=</w:instrText>
      </w:r>
      <w:r w:rsidRPr="006E065E">
        <w:instrText xml:space="preserve">  </w:instrText>
      </w:r>
      <w:r w:rsidRPr="006E065E">
        <w:rPr>
          <w:i/>
        </w:rPr>
        <w:instrText xml:space="preserve">i </w:instrText>
      </w:r>
      <w:r w:rsidRPr="006E065E">
        <w:rPr>
          <w:rFonts w:ascii="Symbol" w:hAnsi="Symbol"/>
        </w:rPr>
        <w:instrText>p</w:instrText>
      </w:r>
      <w:r w:rsidRPr="006E065E">
        <w:instrText xml:space="preserve"> </w:instrText>
      </w:r>
      <w:r w:rsidRPr="006E065E">
        <w:rPr>
          <w:i/>
        </w:rPr>
        <w:instrText>F</w:instrText>
      </w:r>
      <w:r w:rsidRPr="006E065E">
        <w:rPr>
          <w:i/>
          <w:position w:val="-4"/>
          <w:sz w:val="18"/>
        </w:rPr>
        <w:instrText>R</w:instrText>
      </w:r>
      <w:r w:rsidRPr="006E065E">
        <w:fldChar w:fldCharType="end"/>
      </w:r>
    </w:p>
    <w:p w14:paraId="68E0AFD9" w14:textId="28165035" w:rsidR="00FE0A0C" w:rsidRPr="006E065E" w:rsidRDefault="00FE0A0C" w:rsidP="00E65F84">
      <w:pPr>
        <w:ind w:firstLineChars="200" w:firstLine="480"/>
      </w:pPr>
      <w:bookmarkStart w:id="98" w:name="OLE_LINK173"/>
      <w:r w:rsidRPr="006E065E">
        <w:rPr>
          <w:rFonts w:hint="eastAsia"/>
          <w:lang w:eastAsia="zh-CN"/>
        </w:rPr>
        <w:t>并因此：</w:t>
      </w:r>
    </w:p>
    <w:bookmarkEnd w:id="98"/>
    <w:p w14:paraId="597DD6D0" w14:textId="130D7114" w:rsidR="008B5478" w:rsidRPr="006E065E" w:rsidRDefault="008B5478" w:rsidP="00A957E8">
      <w:pPr>
        <w:pStyle w:val="Equation"/>
      </w:pPr>
      <w:r w:rsidRPr="006E065E">
        <w:tab/>
      </w:r>
      <w:r w:rsidRPr="006E065E">
        <w:tab/>
      </w:r>
      <w:r w:rsidR="00FC6A78" w:rsidRPr="006E065E">
        <w:rPr>
          <w:noProof/>
        </w:rPr>
        <w:drawing>
          <wp:inline distT="0" distB="0" distL="0" distR="0" wp14:anchorId="05B7D639" wp14:editId="69AED1D1">
            <wp:extent cx="1852654" cy="501470"/>
            <wp:effectExtent l="0" t="0" r="0" b="0"/>
            <wp:docPr id="723845868" name="Picture 1" descr="A close up of a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3845868" name="Picture 1" descr="A close up of a sign&#10;&#10;AI-generated content may be incorrect."/>
                    <pic:cNvPicPr/>
                  </pic:nvPicPr>
                  <pic:blipFill>
                    <a:blip r:embed="rId58"/>
                    <a:stretch>
                      <a:fillRect/>
                    </a:stretch>
                  </pic:blipFill>
                  <pic:spPr>
                    <a:xfrm>
                      <a:off x="0" y="0"/>
                      <a:ext cx="1864624" cy="504710"/>
                    </a:xfrm>
                    <a:prstGeom prst="rect">
                      <a:avLst/>
                    </a:prstGeom>
                  </pic:spPr>
                </pic:pic>
              </a:graphicData>
            </a:graphic>
          </wp:inline>
        </w:drawing>
      </w:r>
    </w:p>
    <w:p w14:paraId="4BA6BF81" w14:textId="7160E30C" w:rsidR="008B5478" w:rsidRPr="006E065E" w:rsidRDefault="008B5478" w:rsidP="004B744B">
      <w:pPr>
        <w:pStyle w:val="Heading3"/>
        <w:rPr>
          <w:lang w:eastAsia="zh-CN"/>
        </w:rPr>
      </w:pPr>
      <w:r w:rsidRPr="006E065E">
        <w:rPr>
          <w:lang w:eastAsia="zh-CN"/>
        </w:rPr>
        <w:t>4.7.5</w:t>
      </w:r>
      <w:r w:rsidRPr="006E065E">
        <w:rPr>
          <w:lang w:eastAsia="zh-CN"/>
        </w:rPr>
        <w:tab/>
      </w:r>
      <w:r w:rsidR="00FE0A0C" w:rsidRPr="006E065E">
        <w:rPr>
          <w:rFonts w:hint="eastAsia"/>
          <w:lang w:eastAsia="zh-CN"/>
        </w:rPr>
        <w:t>计算</w:t>
      </w:r>
      <w:r w:rsidR="00FE0A0C" w:rsidRPr="006E065E">
        <w:rPr>
          <w:lang w:eastAsia="zh-CN"/>
        </w:rPr>
        <w:t>水平偶极子全向阵列的方向图</w:t>
      </w:r>
    </w:p>
    <w:p w14:paraId="570D9ED0" w14:textId="2F932BBE" w:rsidR="008B5478" w:rsidRPr="006E065E" w:rsidRDefault="008B5478" w:rsidP="004B744B">
      <w:pPr>
        <w:pStyle w:val="Heading4"/>
        <w:rPr>
          <w:lang w:eastAsia="zh-CN"/>
        </w:rPr>
      </w:pPr>
      <w:r w:rsidRPr="006E065E">
        <w:rPr>
          <w:lang w:eastAsia="zh-CN"/>
        </w:rPr>
        <w:t>4.7.5.1</w:t>
      </w:r>
      <w:r w:rsidRPr="006E065E">
        <w:rPr>
          <w:lang w:eastAsia="zh-CN"/>
        </w:rPr>
        <w:tab/>
        <w:t xml:space="preserve"> </w:t>
      </w:r>
      <w:r w:rsidR="00FE0A0C" w:rsidRPr="006E065E">
        <w:rPr>
          <w:rFonts w:hint="eastAsia"/>
          <w:lang w:eastAsia="zh-CN"/>
        </w:rPr>
        <w:t>象限天线</w:t>
      </w:r>
    </w:p>
    <w:p w14:paraId="2C1C8BDD" w14:textId="593728CD" w:rsidR="003811A9" w:rsidRPr="006E065E" w:rsidRDefault="003811A9" w:rsidP="00FE0A0C">
      <w:pPr>
        <w:ind w:firstLineChars="200" w:firstLine="492"/>
        <w:rPr>
          <w:lang w:eastAsia="zh-CN"/>
        </w:rPr>
      </w:pPr>
      <w:bookmarkStart w:id="99" w:name="OLE_LINK166"/>
      <w:r w:rsidRPr="00BE1D2F">
        <w:rPr>
          <w:spacing w:val="6"/>
          <w:lang w:eastAsia="zh-CN"/>
        </w:rPr>
        <w:t>图</w:t>
      </w:r>
      <w:r w:rsidRPr="00BE1D2F">
        <w:rPr>
          <w:spacing w:val="6"/>
          <w:lang w:eastAsia="zh-CN"/>
        </w:rPr>
        <w:t>25</w:t>
      </w:r>
      <w:r w:rsidRPr="00BE1D2F">
        <w:rPr>
          <w:spacing w:val="6"/>
          <w:lang w:eastAsia="zh-CN"/>
        </w:rPr>
        <w:t>在图</w:t>
      </w:r>
      <w:r w:rsidRPr="00BE1D2F">
        <w:rPr>
          <w:spacing w:val="6"/>
          <w:lang w:eastAsia="zh-CN"/>
        </w:rPr>
        <w:t>1</w:t>
      </w:r>
      <w:r w:rsidRPr="00BE1D2F">
        <w:rPr>
          <w:spacing w:val="6"/>
          <w:lang w:eastAsia="zh-CN"/>
        </w:rPr>
        <w:t>的坐标系中示意性地</w:t>
      </w:r>
      <w:r w:rsidRPr="00BE1D2F">
        <w:rPr>
          <w:rFonts w:hint="eastAsia"/>
          <w:spacing w:val="6"/>
          <w:lang w:eastAsia="zh-CN"/>
        </w:rPr>
        <w:t>显示</w:t>
      </w:r>
      <w:r w:rsidRPr="00BE1D2F">
        <w:rPr>
          <w:spacing w:val="6"/>
          <w:lang w:eastAsia="zh-CN"/>
        </w:rPr>
        <w:t>了象限天线。阵列辐射的总</w:t>
      </w:r>
      <w:r w:rsidRPr="00BE1D2F">
        <w:rPr>
          <w:rFonts w:hint="eastAsia"/>
          <w:spacing w:val="6"/>
          <w:lang w:eastAsia="zh-CN"/>
        </w:rPr>
        <w:t>电场</w:t>
      </w:r>
      <w:r w:rsidRPr="00BE1D2F">
        <w:rPr>
          <w:spacing w:val="6"/>
          <w:lang w:eastAsia="zh-CN"/>
        </w:rPr>
        <w:t>是每个长度为</w:t>
      </w:r>
      <m:oMath>
        <m:r>
          <w:rPr>
            <w:rFonts w:ascii="Cambria Math" w:hAnsi="Cambria Math"/>
            <w:spacing w:val="6"/>
            <w:lang w:eastAsia="zh-CN"/>
          </w:rPr>
          <m:t>2l=</m:t>
        </m:r>
        <m:f>
          <m:fPr>
            <m:type m:val="lin"/>
            <m:ctrlPr>
              <w:rPr>
                <w:rFonts w:ascii="Cambria Math" w:eastAsia="SimSun" w:hAnsi="Cambria Math" w:cs="SimSun"/>
                <w:i/>
                <w:spacing w:val="6"/>
                <w:szCs w:val="24"/>
              </w:rPr>
            </m:ctrlPr>
          </m:fPr>
          <m:num>
            <m:sSub>
              <m:sSubPr>
                <m:ctrlPr>
                  <w:rPr>
                    <w:rFonts w:ascii="Cambria Math" w:eastAsia="SimSun" w:hAnsi="Cambria Math" w:cs="SimSun"/>
                    <w:i/>
                    <w:spacing w:val="6"/>
                    <w:szCs w:val="24"/>
                  </w:rPr>
                </m:ctrlPr>
              </m:sSubPr>
              <m:e>
                <m:r>
                  <m:rPr>
                    <m:sty m:val="p"/>
                  </m:rPr>
                  <w:rPr>
                    <w:rFonts w:ascii="Cambria Math" w:hAnsi="Cambria Math"/>
                    <w:spacing w:val="6"/>
                  </w:rPr>
                  <m:t>λ</m:t>
                </m:r>
              </m:e>
              <m:sub>
                <m:r>
                  <w:rPr>
                    <w:rFonts w:ascii="Cambria Math" w:hAnsi="Cambria Math"/>
                    <w:spacing w:val="6"/>
                    <w:lang w:eastAsia="zh-CN"/>
                  </w:rPr>
                  <m:t>d</m:t>
                </m:r>
              </m:sub>
            </m:sSub>
          </m:num>
          <m:den>
            <m:r>
              <w:rPr>
                <w:rFonts w:ascii="Cambria Math" w:hAnsi="Cambria Math"/>
                <w:spacing w:val="6"/>
                <w:lang w:eastAsia="zh-CN"/>
              </w:rPr>
              <m:t>2</m:t>
            </m:r>
          </m:den>
        </m:f>
      </m:oMath>
      <w:r w:rsidRPr="00BE1D2F">
        <w:rPr>
          <w:spacing w:val="6"/>
          <w:lang w:eastAsia="zh-CN"/>
        </w:rPr>
        <w:t>的</w:t>
      </w:r>
      <w:r w:rsidRPr="006E065E">
        <w:rPr>
          <w:lang w:eastAsia="zh-CN"/>
        </w:rPr>
        <w:t>偶极子在设计频率下辐射的</w:t>
      </w:r>
      <w:r w:rsidRPr="006E065E">
        <w:rPr>
          <w:rFonts w:hint="eastAsia"/>
          <w:lang w:eastAsia="zh-CN"/>
        </w:rPr>
        <w:t>电场</w:t>
      </w:r>
      <w:r w:rsidRPr="006E065E">
        <w:rPr>
          <w:lang w:eastAsia="zh-CN"/>
        </w:rPr>
        <w:t>的</w:t>
      </w:r>
      <w:r w:rsidRPr="006E065E">
        <w:rPr>
          <w:rFonts w:hint="eastAsia"/>
          <w:lang w:eastAsia="zh-CN"/>
        </w:rPr>
        <w:t>合成结果</w:t>
      </w:r>
      <w:r w:rsidRPr="006E065E">
        <w:rPr>
          <w:lang w:eastAsia="zh-CN"/>
        </w:rPr>
        <w:t>。</w:t>
      </w:r>
    </w:p>
    <w:bookmarkEnd w:id="99"/>
    <w:p w14:paraId="00D77740" w14:textId="3CB0BAFE" w:rsidR="009D6883" w:rsidRPr="006E065E" w:rsidRDefault="00D64257" w:rsidP="00584543">
      <w:pPr>
        <w:pStyle w:val="FigureNo"/>
      </w:pPr>
      <w:r w:rsidRPr="006E065E">
        <w:rPr>
          <w:rFonts w:hint="eastAsia"/>
          <w:lang w:eastAsia="zh-CN"/>
        </w:rPr>
        <w:t>图</w:t>
      </w:r>
      <w:r w:rsidR="00584543" w:rsidRPr="006E065E">
        <w:t>25</w:t>
      </w:r>
    </w:p>
    <w:p w14:paraId="65EDA979" w14:textId="44F34FD3" w:rsidR="00584543" w:rsidRPr="006E065E" w:rsidRDefault="00D64257" w:rsidP="00584543">
      <w:pPr>
        <w:pStyle w:val="Figuretitle"/>
      </w:pPr>
      <w:r w:rsidRPr="006E065E">
        <w:rPr>
          <w:rFonts w:hint="eastAsia"/>
          <w:lang w:eastAsia="zh-CN"/>
        </w:rPr>
        <w:t>象限天线</w:t>
      </w:r>
    </w:p>
    <w:p w14:paraId="4F7C3A11" w14:textId="66423B43" w:rsidR="008B5478" w:rsidRPr="006E065E" w:rsidRDefault="0018108D" w:rsidP="00584543">
      <w:pPr>
        <w:pStyle w:val="Figure"/>
      </w:pPr>
      <w:r w:rsidRPr="006E065E">
        <w:rPr>
          <w:noProof/>
        </w:rPr>
        <w:drawing>
          <wp:inline distT="0" distB="0" distL="0" distR="0" wp14:anchorId="15E86577" wp14:editId="31106245">
            <wp:extent cx="3060198" cy="2572517"/>
            <wp:effectExtent l="0" t="0" r="6985" b="0"/>
            <wp:docPr id="571389438" name="Picture 16" descr="图25显示象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1389438" name="Picture 16" descr="图25显示象限天线&#10;"/>
                    <pic:cNvPicPr/>
                  </pic:nvPicPr>
                  <pic:blipFill>
                    <a:blip r:embed="rId59" cstate="print">
                      <a:extLst>
                        <a:ext uri="{28A0092B-C50C-407E-A947-70E740481C1C}">
                          <a14:useLocalDpi xmlns:a14="http://schemas.microsoft.com/office/drawing/2010/main" val="0"/>
                        </a:ext>
                      </a:extLst>
                    </a:blip>
                    <a:stretch>
                      <a:fillRect/>
                    </a:stretch>
                  </pic:blipFill>
                  <pic:spPr>
                    <a:xfrm>
                      <a:off x="0" y="0"/>
                      <a:ext cx="3060198" cy="2572517"/>
                    </a:xfrm>
                    <a:prstGeom prst="rect">
                      <a:avLst/>
                    </a:prstGeom>
                  </pic:spPr>
                </pic:pic>
              </a:graphicData>
            </a:graphic>
          </wp:inline>
        </w:drawing>
      </w:r>
    </w:p>
    <w:p w14:paraId="3D598E0F" w14:textId="5DE1AB7B" w:rsidR="003A1236" w:rsidRPr="006E065E" w:rsidRDefault="003A1236" w:rsidP="00FE0A0C">
      <w:pPr>
        <w:ind w:firstLineChars="200" w:firstLine="480"/>
        <w:rPr>
          <w:lang w:eastAsia="zh-CN"/>
        </w:rPr>
      </w:pPr>
      <w:r w:rsidRPr="006E065E">
        <w:rPr>
          <w:lang w:eastAsia="zh-CN"/>
        </w:rPr>
        <w:t>考虑到</w:t>
      </w:r>
      <w:r w:rsidRPr="006E065E">
        <w:rPr>
          <w:lang w:eastAsia="zh-CN"/>
        </w:rPr>
        <w:t>1</w:t>
      </w:r>
      <w:r w:rsidRPr="006E065E">
        <w:rPr>
          <w:lang w:eastAsia="zh-CN"/>
        </w:rPr>
        <w:t>号偶极子在高度</w:t>
      </w:r>
      <w:r w:rsidRPr="006E065E">
        <w:rPr>
          <w:i/>
          <w:lang w:eastAsia="zh-CN"/>
        </w:rPr>
        <w:t>h</w:t>
      </w:r>
      <w:r w:rsidRPr="006E065E">
        <w:rPr>
          <w:rFonts w:hint="eastAsia"/>
          <w:lang w:eastAsia="zh-CN"/>
        </w:rPr>
        <w:t>上</w:t>
      </w:r>
      <w:r w:rsidRPr="006E065E">
        <w:rPr>
          <w:lang w:eastAsia="zh-CN"/>
        </w:rPr>
        <w:t>沿</w:t>
      </w:r>
      <w:r w:rsidRPr="006E065E">
        <w:rPr>
          <w:lang w:eastAsia="zh-CN"/>
        </w:rPr>
        <w:t>x</w:t>
      </w:r>
      <w:r w:rsidRPr="006E065E">
        <w:rPr>
          <w:lang w:eastAsia="zh-CN"/>
        </w:rPr>
        <w:t>轴排列，电场分量具有以下表达式</w:t>
      </w:r>
      <w:r w:rsidRPr="006E065E">
        <w:rPr>
          <w:rFonts w:hint="eastAsia"/>
          <w:lang w:eastAsia="zh-CN"/>
        </w:rPr>
        <w:t>：</w:t>
      </w:r>
    </w:p>
    <w:p w14:paraId="78419D98" w14:textId="0D64F379" w:rsidR="008B5478" w:rsidRPr="006E065E" w:rsidRDefault="008B5478" w:rsidP="00584543">
      <w:pPr>
        <w:pStyle w:val="Equation"/>
      </w:pPr>
      <w:r w:rsidRPr="006E065E">
        <w:rPr>
          <w:lang w:eastAsia="zh-CN"/>
        </w:rPr>
        <w:tab/>
      </w:r>
      <w:r w:rsidRPr="006E065E">
        <w:rPr>
          <w:lang w:eastAsia="zh-CN"/>
        </w:rPr>
        <w:tab/>
      </w:r>
      <w:r w:rsidR="007E62ED" w:rsidRPr="006E065E">
        <w:rPr>
          <w:noProof/>
        </w:rPr>
        <w:drawing>
          <wp:inline distT="0" distB="0" distL="0" distR="0" wp14:anchorId="74DD0F64" wp14:editId="65650702">
            <wp:extent cx="3442915" cy="852071"/>
            <wp:effectExtent l="0" t="0" r="5715" b="5715"/>
            <wp:docPr id="798418124" name="Picture 1" descr="A mathematical equations and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8418124" name="Picture 1" descr="A mathematical equations and numbers&#10;&#10;AI-generated content may be incorrect."/>
                    <pic:cNvPicPr/>
                  </pic:nvPicPr>
                  <pic:blipFill>
                    <a:blip r:embed="rId60"/>
                    <a:stretch>
                      <a:fillRect/>
                    </a:stretch>
                  </pic:blipFill>
                  <pic:spPr>
                    <a:xfrm>
                      <a:off x="0" y="0"/>
                      <a:ext cx="3472531" cy="859401"/>
                    </a:xfrm>
                    <a:prstGeom prst="rect">
                      <a:avLst/>
                    </a:prstGeom>
                  </pic:spPr>
                </pic:pic>
              </a:graphicData>
            </a:graphic>
          </wp:inline>
        </w:drawing>
      </w:r>
    </w:p>
    <w:p w14:paraId="6D781C85" w14:textId="132A4B21" w:rsidR="00200681" w:rsidRPr="006E065E" w:rsidRDefault="00200681" w:rsidP="00E65F84">
      <w:pPr>
        <w:ind w:firstLineChars="200" w:firstLine="480"/>
        <w:rPr>
          <w:lang w:eastAsia="zh-CN"/>
        </w:rPr>
      </w:pPr>
      <w:r w:rsidRPr="006E065E">
        <w:rPr>
          <w:lang w:eastAsia="zh-CN"/>
        </w:rPr>
        <w:t>其中</w:t>
      </w:r>
      <w:r w:rsidRPr="006E065E">
        <w:rPr>
          <w:i/>
          <w:lang w:eastAsia="zh-CN"/>
        </w:rPr>
        <w:t>C</w:t>
      </w:r>
      <w:r w:rsidRPr="006E065E">
        <w:rPr>
          <w:i/>
          <w:position w:val="-4"/>
          <w:sz w:val="20"/>
          <w:lang w:eastAsia="zh-CN"/>
        </w:rPr>
        <w:t>d</w:t>
      </w:r>
      <w:r w:rsidRPr="006E065E">
        <w:rPr>
          <w:lang w:eastAsia="zh-CN"/>
        </w:rPr>
        <w:t>是辐射</w:t>
      </w:r>
      <w:r w:rsidRPr="006E065E">
        <w:rPr>
          <w:rFonts w:hint="eastAsia"/>
          <w:lang w:eastAsia="zh-CN"/>
        </w:rPr>
        <w:t>单元</w:t>
      </w:r>
      <w:r w:rsidRPr="006E065E">
        <w:rPr>
          <w:lang w:eastAsia="zh-CN"/>
        </w:rPr>
        <w:t>的电流分布函数。假设</w:t>
      </w:r>
      <w:r w:rsidRPr="006E065E">
        <w:rPr>
          <w:rFonts w:hint="eastAsia"/>
          <w:lang w:eastAsia="zh-CN"/>
        </w:rPr>
        <w:t>一个</w:t>
      </w:r>
      <w:r w:rsidRPr="006E065E">
        <w:rPr>
          <w:rFonts w:ascii="STKaiti" w:eastAsia="STKaiti" w:hAnsi="STKaiti"/>
          <w:lang w:eastAsia="zh-CN"/>
        </w:rPr>
        <w:t>正弦</w:t>
      </w:r>
      <w:r w:rsidRPr="006E065E">
        <w:rPr>
          <w:lang w:eastAsia="zh-CN"/>
        </w:rPr>
        <w:t>电流分布函数</w:t>
      </w:r>
      <w:r w:rsidRPr="006E065E">
        <w:rPr>
          <w:rFonts w:hint="eastAsia"/>
          <w:lang w:eastAsia="zh-CN"/>
        </w:rPr>
        <w:t>：</w:t>
      </w:r>
    </w:p>
    <w:p w14:paraId="4230FDBA" w14:textId="2EC81013" w:rsidR="008B5478" w:rsidRPr="006E065E" w:rsidRDefault="008B5478" w:rsidP="00584543">
      <w:pPr>
        <w:pStyle w:val="Equation"/>
      </w:pPr>
      <w:r w:rsidRPr="006E065E">
        <w:rPr>
          <w:lang w:eastAsia="zh-CN"/>
        </w:rPr>
        <w:tab/>
      </w:r>
      <w:r w:rsidRPr="006E065E">
        <w:rPr>
          <w:lang w:eastAsia="zh-CN"/>
        </w:rPr>
        <w:tab/>
      </w:r>
      <w:r w:rsidR="007E62ED" w:rsidRPr="006E065E">
        <w:rPr>
          <w:noProof/>
        </w:rPr>
        <w:drawing>
          <wp:inline distT="0" distB="0" distL="0" distR="0" wp14:anchorId="4C1D781A" wp14:editId="705C60A0">
            <wp:extent cx="2941982" cy="403185"/>
            <wp:effectExtent l="0" t="0" r="0" b="0"/>
            <wp:docPr id="1972584216" name="Picture 1" descr="A black text with a black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2584216" name="Picture 1" descr="A black text with a black line&#10;&#10;AI-generated content may be incorrect."/>
                    <pic:cNvPicPr/>
                  </pic:nvPicPr>
                  <pic:blipFill>
                    <a:blip r:embed="rId61"/>
                    <a:stretch>
                      <a:fillRect/>
                    </a:stretch>
                  </pic:blipFill>
                  <pic:spPr>
                    <a:xfrm>
                      <a:off x="0" y="0"/>
                      <a:ext cx="2981027" cy="408536"/>
                    </a:xfrm>
                    <a:prstGeom prst="rect">
                      <a:avLst/>
                    </a:prstGeom>
                  </pic:spPr>
                </pic:pic>
              </a:graphicData>
            </a:graphic>
          </wp:inline>
        </w:drawing>
      </w:r>
    </w:p>
    <w:p w14:paraId="6577D5F3" w14:textId="7B01A89C" w:rsidR="00C63FE5" w:rsidRPr="006E065E" w:rsidRDefault="00C63FE5" w:rsidP="00FE0A0C">
      <w:pPr>
        <w:ind w:firstLineChars="200" w:firstLine="480"/>
        <w:rPr>
          <w:lang w:eastAsia="zh-CN"/>
        </w:rPr>
      </w:pPr>
      <w:r w:rsidRPr="006E065E">
        <w:rPr>
          <w:lang w:eastAsia="zh-CN"/>
        </w:rPr>
        <w:t>术语</w:t>
      </w:r>
      <w:r w:rsidRPr="006E065E">
        <w:rPr>
          <w:lang w:eastAsia="zh-CN"/>
        </w:rPr>
        <w:t>e</w:t>
      </w:r>
      <w:r w:rsidRPr="006E065E">
        <w:rPr>
          <w:position w:val="6"/>
          <w:sz w:val="20"/>
          <w:lang w:eastAsia="zh-CN"/>
        </w:rPr>
        <w:t>j </w:t>
      </w:r>
      <w:r w:rsidRPr="006E065E">
        <w:rPr>
          <w:rFonts w:ascii="Symbol" w:hAnsi="Symbol"/>
          <w:position w:val="6"/>
          <w:sz w:val="20"/>
          <w:lang w:eastAsia="zh-CN"/>
        </w:rPr>
        <w:t></w:t>
      </w:r>
      <w:r w:rsidRPr="006E065E">
        <w:rPr>
          <w:i/>
          <w:position w:val="6"/>
          <w:sz w:val="20"/>
          <w:lang w:eastAsia="zh-CN"/>
        </w:rPr>
        <w:t>x</w:t>
      </w:r>
      <w:r w:rsidRPr="006E065E">
        <w:rPr>
          <w:lang w:eastAsia="zh-CN"/>
        </w:rPr>
        <w:t>考虑</w:t>
      </w:r>
      <w:r w:rsidRPr="006E065E">
        <w:rPr>
          <w:rFonts w:hint="eastAsia"/>
          <w:lang w:eastAsia="zh-CN"/>
        </w:rPr>
        <w:t>到</w:t>
      </w:r>
      <w:r w:rsidRPr="006E065E">
        <w:rPr>
          <w:lang w:eastAsia="zh-CN"/>
        </w:rPr>
        <w:t>了对应于距偶极子中心原点的水平距离的相移。它表示为</w:t>
      </w:r>
      <w:r w:rsidRPr="006E065E">
        <w:rPr>
          <w:rFonts w:hint="eastAsia"/>
          <w:lang w:eastAsia="zh-CN"/>
        </w:rPr>
        <w:t>：</w:t>
      </w:r>
    </w:p>
    <w:p w14:paraId="6C8EB171" w14:textId="77777777" w:rsidR="008B5478" w:rsidRPr="006E065E" w:rsidRDefault="008B5478" w:rsidP="00391AF8">
      <w:pPr>
        <w:pStyle w:val="Equation"/>
      </w:pPr>
      <w:r w:rsidRPr="006E065E">
        <w:rPr>
          <w:lang w:eastAsia="zh-CN"/>
        </w:rPr>
        <w:tab/>
      </w:r>
      <w:r w:rsidRPr="006E065E">
        <w:rPr>
          <w:lang w:eastAsia="zh-CN"/>
        </w:rPr>
        <w:tab/>
      </w:r>
      <w:r w:rsidRPr="006E065E">
        <w:fldChar w:fldCharType="begin"/>
      </w:r>
      <w:r w:rsidRPr="006E065E">
        <w:instrText>eq e\s\up5(</w:instrText>
      </w:r>
      <w:r w:rsidRPr="006E065E">
        <w:rPr>
          <w:position w:val="6"/>
          <w:sz w:val="18"/>
        </w:rPr>
        <w:instrText xml:space="preserve">j </w:instrText>
      </w:r>
      <w:r w:rsidRPr="006E065E">
        <w:rPr>
          <w:rFonts w:ascii="Symbol" w:hAnsi="Symbol"/>
          <w:position w:val="6"/>
          <w:sz w:val="18"/>
        </w:rPr>
        <w:instrText>D</w:instrText>
      </w:r>
      <w:r w:rsidRPr="006E065E">
        <w:rPr>
          <w:i/>
          <w:position w:val="6"/>
          <w:sz w:val="18"/>
        </w:rPr>
        <w:instrText>x)</w:instrText>
      </w:r>
      <w:r w:rsidRPr="006E065E">
        <w:rPr>
          <w:i/>
        </w:rPr>
        <w:instrText xml:space="preserve">  </w:instrText>
      </w:r>
      <w:r w:rsidRPr="006E065E">
        <w:rPr>
          <w:rFonts w:ascii="Symbol" w:hAnsi="Symbol"/>
          <w:i/>
        </w:rPr>
        <w:instrText>=</w:instrText>
      </w:r>
      <w:r w:rsidRPr="006E065E">
        <w:rPr>
          <w:i/>
        </w:rPr>
        <w:instrText xml:space="preserve">  </w:instrText>
      </w:r>
      <w:r w:rsidRPr="006E065E">
        <w:instrText>e</w:instrText>
      </w:r>
      <w:r w:rsidRPr="006E065E">
        <w:rPr>
          <w:position w:val="10"/>
          <w:sz w:val="18"/>
        </w:rPr>
        <w:instrText xml:space="preserve">– j </w:instrText>
      </w:r>
      <w:r w:rsidRPr="006E065E">
        <w:rPr>
          <w:i/>
          <w:position w:val="10"/>
          <w:sz w:val="18"/>
        </w:rPr>
        <w:instrText xml:space="preserve">k </w:instrText>
      </w:r>
      <w:r w:rsidRPr="006E065E">
        <w:rPr>
          <w:rFonts w:ascii="Script" w:hAnsi="Script"/>
          <w:position w:val="10"/>
        </w:rPr>
        <w:instrText>l</w:instrText>
      </w:r>
      <w:r w:rsidRPr="006E065E">
        <w:rPr>
          <w:rFonts w:ascii="Script" w:hAnsi="Script"/>
          <w:position w:val="10"/>
          <w:sz w:val="18"/>
        </w:rPr>
        <w:instrText xml:space="preserve"> </w:instrText>
      </w:r>
      <w:r w:rsidRPr="006E065E">
        <w:rPr>
          <w:position w:val="10"/>
          <w:sz w:val="18"/>
        </w:rPr>
        <w:instrText xml:space="preserve">cos </w:instrText>
      </w:r>
      <w:r w:rsidRPr="006E065E">
        <w:rPr>
          <w:rFonts w:ascii="Symbol" w:hAnsi="Symbol"/>
          <w:position w:val="10"/>
          <w:sz w:val="18"/>
        </w:rPr>
        <w:instrText>q</w:instrText>
      </w:r>
      <w:r w:rsidRPr="006E065E">
        <w:rPr>
          <w:position w:val="10"/>
          <w:sz w:val="18"/>
        </w:rPr>
        <w:instrText xml:space="preserve"> cos </w:instrText>
      </w:r>
      <w:r w:rsidRPr="006E065E">
        <w:rPr>
          <w:rFonts w:ascii="Symbol" w:hAnsi="Symbol"/>
          <w:position w:val="10"/>
          <w:sz w:val="18"/>
        </w:rPr>
        <w:instrText>j</w:instrText>
      </w:r>
      <w:r w:rsidRPr="006E065E">
        <w:fldChar w:fldCharType="end"/>
      </w:r>
    </w:p>
    <w:p w14:paraId="75540CEE" w14:textId="77777777" w:rsidR="003A1236" w:rsidRPr="006E065E" w:rsidRDefault="003A1236" w:rsidP="00F36DA5">
      <w:pPr>
        <w:pageBreakBefore/>
        <w:ind w:firstLineChars="200" w:firstLine="480"/>
        <w:rPr>
          <w:lang w:eastAsia="zh-CN"/>
        </w:rPr>
      </w:pPr>
      <w:r w:rsidRPr="006E065E">
        <w:rPr>
          <w:rFonts w:hint="eastAsia"/>
          <w:lang w:eastAsia="zh-CN"/>
        </w:rPr>
        <w:lastRenderedPageBreak/>
        <w:t>阵列因子将</w:t>
      </w:r>
      <w:r w:rsidRPr="006E065E">
        <w:rPr>
          <w:lang w:eastAsia="zh-CN"/>
        </w:rPr>
        <w:t>具有以下表达式</w:t>
      </w:r>
      <w:r w:rsidRPr="006E065E">
        <w:rPr>
          <w:rFonts w:hint="eastAsia"/>
          <w:lang w:eastAsia="zh-CN"/>
        </w:rPr>
        <w:t>：</w:t>
      </w:r>
    </w:p>
    <w:p w14:paraId="06BC82AE" w14:textId="77777777" w:rsidR="008B5478" w:rsidRPr="006E065E" w:rsidRDefault="008B5478" w:rsidP="00391AF8">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q</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  </w:instrText>
      </w:r>
      <w:r w:rsidRPr="006E065E">
        <w:rPr>
          <w:i/>
        </w:rPr>
        <w:instrText>R</w:instrText>
      </w:r>
      <w:r w:rsidRPr="006E065E">
        <w:rPr>
          <w:i/>
          <w:position w:val="-4"/>
          <w:sz w:val="18"/>
        </w:rPr>
        <w:instrText>v</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08EDFA06" w14:textId="77777777" w:rsidR="008B5478" w:rsidRPr="006E065E" w:rsidRDefault="008B5478" w:rsidP="00391AF8">
      <w:pPr>
        <w:pStyle w:val="Equation"/>
      </w:pPr>
      <w:r w:rsidRPr="006E065E">
        <w:tab/>
      </w:r>
      <w:r w:rsidRPr="006E065E">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j</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w:instrText>
      </w:r>
      <w:r w:rsidRPr="006E065E">
        <w:rPr>
          <w:rFonts w:ascii="Symbol" w:hAnsi="Symbol"/>
        </w:rPr>
        <w:instrText>+</w:instrText>
      </w:r>
      <w:r w:rsidRPr="006E065E">
        <w:instrText xml:space="preserve">  </w:instrText>
      </w:r>
      <w:r w:rsidRPr="006E065E">
        <w:rPr>
          <w:i/>
        </w:rPr>
        <w:instrText>R</w:instrText>
      </w:r>
      <w:r w:rsidRPr="006E065E">
        <w:rPr>
          <w:i/>
          <w:position w:val="-4"/>
          <w:sz w:val="18"/>
        </w:rPr>
        <w:instrText>h</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4459F494" w14:textId="2A415257" w:rsidR="003A1236" w:rsidRPr="006E065E" w:rsidRDefault="003A1236" w:rsidP="00FE0A0C">
      <w:pPr>
        <w:ind w:firstLineChars="200" w:firstLine="480"/>
        <w:rPr>
          <w:lang w:eastAsia="zh-CN"/>
        </w:rPr>
      </w:pPr>
      <w:r w:rsidRPr="006E065E">
        <w:rPr>
          <w:lang w:eastAsia="zh-CN"/>
        </w:rPr>
        <w:t>考虑到</w:t>
      </w:r>
      <w:r w:rsidRPr="006E065E">
        <w:rPr>
          <w:rFonts w:hint="eastAsia"/>
          <w:lang w:eastAsia="zh-CN"/>
        </w:rPr>
        <w:t>2</w:t>
      </w:r>
      <w:r w:rsidRPr="006E065E">
        <w:rPr>
          <w:lang w:eastAsia="zh-CN"/>
        </w:rPr>
        <w:t>号偶极子在高度</w:t>
      </w:r>
      <w:r w:rsidRPr="006E065E">
        <w:rPr>
          <w:i/>
          <w:lang w:eastAsia="zh-CN"/>
        </w:rPr>
        <w:t>h</w:t>
      </w:r>
      <w:r w:rsidRPr="006E065E">
        <w:rPr>
          <w:rFonts w:hint="eastAsia"/>
          <w:lang w:eastAsia="zh-CN"/>
        </w:rPr>
        <w:t>上</w:t>
      </w:r>
      <w:r w:rsidRPr="006E065E">
        <w:rPr>
          <w:lang w:eastAsia="zh-CN"/>
        </w:rPr>
        <w:t>沿</w:t>
      </w:r>
      <w:r w:rsidRPr="006E065E">
        <w:rPr>
          <w:rFonts w:hint="eastAsia"/>
          <w:lang w:eastAsia="zh-CN"/>
        </w:rPr>
        <w:t>y</w:t>
      </w:r>
      <w:r w:rsidRPr="006E065E">
        <w:rPr>
          <w:lang w:eastAsia="zh-CN"/>
        </w:rPr>
        <w:t>轴排列，电场分量具有以下表达式</w:t>
      </w:r>
      <w:r w:rsidRPr="006E065E">
        <w:rPr>
          <w:rFonts w:hint="eastAsia"/>
          <w:lang w:eastAsia="zh-CN"/>
        </w:rPr>
        <w:t>：</w:t>
      </w:r>
    </w:p>
    <w:p w14:paraId="1EE4DCFE" w14:textId="781A4D6D" w:rsidR="008B5478" w:rsidRPr="006E065E" w:rsidRDefault="008B5478" w:rsidP="00BB0225">
      <w:pPr>
        <w:pStyle w:val="Equation"/>
      </w:pPr>
      <w:r w:rsidRPr="006E065E">
        <w:rPr>
          <w:lang w:eastAsia="zh-CN"/>
        </w:rPr>
        <w:tab/>
      </w:r>
      <w:r w:rsidRPr="006E065E">
        <w:rPr>
          <w:lang w:eastAsia="zh-CN"/>
        </w:rPr>
        <w:tab/>
      </w:r>
      <w:r w:rsidR="007E62ED" w:rsidRPr="006E065E">
        <w:rPr>
          <w:noProof/>
        </w:rPr>
        <w:drawing>
          <wp:inline distT="0" distB="0" distL="0" distR="0" wp14:anchorId="24195180" wp14:editId="21243D81">
            <wp:extent cx="3244132" cy="963409"/>
            <wp:effectExtent l="0" t="0" r="0" b="8255"/>
            <wp:docPr id="1023735598" name="Picture 1" descr="A mathematical equations and formula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3735598" name="Picture 1" descr="A mathematical equations and formulas&#10;&#10;AI-generated content may be incorrect."/>
                    <pic:cNvPicPr/>
                  </pic:nvPicPr>
                  <pic:blipFill>
                    <a:blip r:embed="rId62"/>
                    <a:stretch>
                      <a:fillRect/>
                    </a:stretch>
                  </pic:blipFill>
                  <pic:spPr>
                    <a:xfrm>
                      <a:off x="0" y="0"/>
                      <a:ext cx="3257423" cy="967356"/>
                    </a:xfrm>
                    <a:prstGeom prst="rect">
                      <a:avLst/>
                    </a:prstGeom>
                  </pic:spPr>
                </pic:pic>
              </a:graphicData>
            </a:graphic>
          </wp:inline>
        </w:drawing>
      </w:r>
    </w:p>
    <w:p w14:paraId="42FA2EC9" w14:textId="38944C9E" w:rsidR="00663289" w:rsidRPr="006E065E" w:rsidRDefault="00663289" w:rsidP="00E65F84">
      <w:pPr>
        <w:ind w:firstLineChars="200" w:firstLine="480"/>
        <w:rPr>
          <w:lang w:eastAsia="zh-CN"/>
        </w:rPr>
      </w:pPr>
      <w:r w:rsidRPr="006E065E">
        <w:rPr>
          <w:rFonts w:hint="eastAsia"/>
          <w:lang w:eastAsia="zh-CN"/>
        </w:rPr>
        <w:t>并</w:t>
      </w:r>
      <w:r w:rsidRPr="006E065E">
        <w:rPr>
          <w:lang w:eastAsia="zh-CN"/>
        </w:rPr>
        <w:t>且电流分布函数将具有以下表达式</w:t>
      </w:r>
      <w:r w:rsidRPr="006E065E">
        <w:rPr>
          <w:rFonts w:hint="eastAsia"/>
          <w:lang w:eastAsia="zh-CN"/>
        </w:rPr>
        <w:t>：</w:t>
      </w:r>
    </w:p>
    <w:p w14:paraId="66469544" w14:textId="09748A11" w:rsidR="008B5478" w:rsidRPr="006E065E" w:rsidRDefault="008B5478" w:rsidP="00BB0225">
      <w:pPr>
        <w:pStyle w:val="Equation"/>
      </w:pPr>
      <w:r w:rsidRPr="006E065E">
        <w:rPr>
          <w:lang w:eastAsia="zh-CN"/>
        </w:rPr>
        <w:tab/>
      </w:r>
      <w:r w:rsidRPr="006E065E">
        <w:rPr>
          <w:lang w:eastAsia="zh-CN"/>
        </w:rPr>
        <w:tab/>
      </w:r>
      <w:r w:rsidR="007E62ED" w:rsidRPr="006E065E">
        <w:rPr>
          <w:noProof/>
        </w:rPr>
        <w:drawing>
          <wp:inline distT="0" distB="0" distL="0" distR="0" wp14:anchorId="56E16F23" wp14:editId="02E63B12">
            <wp:extent cx="3005593" cy="475244"/>
            <wp:effectExtent l="0" t="0" r="4445" b="1270"/>
            <wp:docPr id="83932147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9321471" name=""/>
                    <pic:cNvPicPr/>
                  </pic:nvPicPr>
                  <pic:blipFill>
                    <a:blip r:embed="rId63"/>
                    <a:stretch>
                      <a:fillRect/>
                    </a:stretch>
                  </pic:blipFill>
                  <pic:spPr>
                    <a:xfrm>
                      <a:off x="0" y="0"/>
                      <a:ext cx="3055988" cy="483212"/>
                    </a:xfrm>
                    <a:prstGeom prst="rect">
                      <a:avLst/>
                    </a:prstGeom>
                  </pic:spPr>
                </pic:pic>
              </a:graphicData>
            </a:graphic>
          </wp:inline>
        </w:drawing>
      </w:r>
    </w:p>
    <w:p w14:paraId="7A70940C" w14:textId="2B5CFEAD" w:rsidR="00C63FE5" w:rsidRPr="006E065E" w:rsidRDefault="00C63FE5" w:rsidP="00FE0A0C">
      <w:pPr>
        <w:ind w:firstLineChars="200" w:firstLine="480"/>
        <w:rPr>
          <w:lang w:eastAsia="zh-CN"/>
        </w:rPr>
      </w:pPr>
      <w:r w:rsidRPr="006E065E">
        <w:rPr>
          <w:lang w:eastAsia="zh-CN"/>
        </w:rPr>
        <w:t>术语</w:t>
      </w:r>
      <w:r w:rsidRPr="006E065E">
        <w:rPr>
          <w:lang w:eastAsia="zh-CN"/>
        </w:rPr>
        <w:t>e</w:t>
      </w:r>
      <w:r w:rsidRPr="006E065E">
        <w:rPr>
          <w:position w:val="6"/>
          <w:sz w:val="20"/>
          <w:lang w:eastAsia="zh-CN"/>
        </w:rPr>
        <w:t> j </w:t>
      </w:r>
      <w:r w:rsidRPr="006E065E">
        <w:rPr>
          <w:rFonts w:ascii="Symbol" w:hAnsi="Symbol"/>
          <w:position w:val="6"/>
          <w:sz w:val="20"/>
          <w:lang w:eastAsia="zh-CN"/>
        </w:rPr>
        <w:t></w:t>
      </w:r>
      <w:r w:rsidRPr="006E065E">
        <w:rPr>
          <w:position w:val="6"/>
          <w:sz w:val="20"/>
          <w:lang w:eastAsia="zh-CN"/>
        </w:rPr>
        <w:t> </w:t>
      </w:r>
      <w:r w:rsidRPr="006E065E">
        <w:rPr>
          <w:i/>
          <w:position w:val="6"/>
          <w:sz w:val="20"/>
          <w:lang w:eastAsia="zh-CN"/>
        </w:rPr>
        <w:t>y</w:t>
      </w:r>
      <w:r w:rsidRPr="006E065E">
        <w:rPr>
          <w:lang w:eastAsia="zh-CN"/>
        </w:rPr>
        <w:t>考虑</w:t>
      </w:r>
      <w:r w:rsidRPr="006E065E">
        <w:rPr>
          <w:rFonts w:hint="eastAsia"/>
          <w:lang w:eastAsia="zh-CN"/>
        </w:rPr>
        <w:t>到</w:t>
      </w:r>
      <w:r w:rsidRPr="006E065E">
        <w:rPr>
          <w:lang w:eastAsia="zh-CN"/>
        </w:rPr>
        <w:t>了对应于距偶极子中心原点的水平距离的相移。它表示为</w:t>
      </w:r>
      <w:r w:rsidRPr="006E065E">
        <w:rPr>
          <w:rFonts w:hint="eastAsia"/>
          <w:lang w:eastAsia="zh-CN"/>
        </w:rPr>
        <w:t>：</w:t>
      </w:r>
    </w:p>
    <w:p w14:paraId="77396DAF" w14:textId="3A773C16" w:rsidR="008B5478" w:rsidRPr="006E065E" w:rsidRDefault="00F802D2" w:rsidP="00BB0225">
      <w:pPr>
        <w:pStyle w:val="Equation"/>
      </w:pPr>
      <w:r w:rsidRPr="006E065E">
        <w:rPr>
          <w:lang w:eastAsia="zh-CN"/>
        </w:rPr>
        <w:tab/>
      </w:r>
      <w:r w:rsidR="008B5478" w:rsidRPr="006E065E">
        <w:rPr>
          <w:lang w:eastAsia="zh-CN"/>
        </w:rPr>
        <w:tab/>
      </w:r>
      <m:oMath>
        <m:sSup>
          <m:sSupPr>
            <m:ctrlPr>
              <w:rPr>
                <w:rFonts w:ascii="Cambria Math" w:hAnsi="Cambria Math"/>
                <w:i/>
              </w:rPr>
            </m:ctrlPr>
          </m:sSupPr>
          <m:e>
            <m:r>
              <m:rPr>
                <m:sty m:val="p"/>
              </m:rPr>
              <w:rPr>
                <w:rFonts w:ascii="Cambria Math" w:hAnsi="Cambria Math"/>
              </w:rPr>
              <m:t>e</m:t>
            </m:r>
          </m:e>
          <m:sup>
            <m:r>
              <m:rPr>
                <m:sty m:val="p"/>
              </m:rPr>
              <w:rPr>
                <w:rFonts w:ascii="Cambria Math" w:hAnsi="Cambria Math"/>
              </w:rPr>
              <m:t>j</m:t>
            </m:r>
            <m:r>
              <w:rPr>
                <w:rFonts w:ascii="Cambria Math" w:hAnsi="Cambria Math"/>
              </w:rPr>
              <m:t xml:space="preserve"> </m:t>
            </m:r>
            <m:r>
              <m:rPr>
                <m:sty m:val="p"/>
              </m:rPr>
              <w:rPr>
                <w:rFonts w:ascii="Cambria Math" w:hAnsi="Cambria Math"/>
              </w:rPr>
              <m:t>Δ</m:t>
            </m:r>
            <m:r>
              <w:rPr>
                <w:rFonts w:ascii="Cambria Math" w:hAnsi="Cambria Math"/>
              </w:rPr>
              <m:t>y</m:t>
            </m:r>
          </m:sup>
        </m:sSup>
        <m:r>
          <w:rPr>
            <w:rFonts w:ascii="Cambria Math" w:hAnsi="Cambria Math"/>
          </w:rPr>
          <m:t>=</m:t>
        </m:r>
        <m:sSup>
          <m:sSupPr>
            <m:ctrlPr>
              <w:rPr>
                <w:rFonts w:ascii="Cambria Math" w:hAnsi="Cambria Math"/>
                <w:i/>
              </w:rPr>
            </m:ctrlPr>
          </m:sSupPr>
          <m:e>
            <m:r>
              <m:rPr>
                <m:sty m:val="p"/>
              </m:rPr>
              <w:rPr>
                <w:rFonts w:ascii="Cambria Math" w:hAnsi="Cambria Math"/>
              </w:rPr>
              <m:t>e</m:t>
            </m:r>
          </m:e>
          <m:sup>
            <m:r>
              <m:rPr>
                <m:sty m:val="p"/>
              </m:rPr>
              <w:rPr>
                <w:rFonts w:ascii="Cambria Math" w:hAnsi="Cambria Math"/>
              </w:rPr>
              <m:t>-j</m:t>
            </m:r>
            <m:r>
              <w:rPr>
                <w:rFonts w:ascii="Cambria Math" w:hAnsi="Cambria Math"/>
              </w:rPr>
              <m:t xml:space="preserve"> k l </m:t>
            </m:r>
            <m:func>
              <m:funcPr>
                <m:ctrlPr>
                  <w:rPr>
                    <w:rFonts w:ascii="Cambria Math" w:hAnsi="Cambria Math"/>
                    <w:i/>
                  </w:rPr>
                </m:ctrlPr>
              </m:funcPr>
              <m:fName>
                <m:r>
                  <m:rPr>
                    <m:sty m:val="p"/>
                  </m:rPr>
                  <w:rPr>
                    <w:rFonts w:ascii="Cambria Math" w:hAnsi="Cambria Math"/>
                  </w:rPr>
                  <m:t>cos</m:t>
                </m:r>
              </m:fName>
              <m:e>
                <m:r>
                  <m:rPr>
                    <m:sty m:val="p"/>
                  </m:rPr>
                  <w:rPr>
                    <w:rFonts w:ascii="Cambria Math" w:hAnsi="Cambria Math"/>
                  </w:rPr>
                  <m:t>θ</m:t>
                </m:r>
              </m:e>
            </m:func>
            <m:func>
              <m:funcPr>
                <m:ctrlPr>
                  <w:rPr>
                    <w:rFonts w:ascii="Cambria Math" w:hAnsi="Cambria Math"/>
                  </w:rPr>
                </m:ctrlPr>
              </m:funcPr>
              <m:fName>
                <m:r>
                  <m:rPr>
                    <m:sty m:val="p"/>
                  </m:rPr>
                  <w:rPr>
                    <w:rFonts w:ascii="Cambria Math" w:hAnsi="Cambria Math"/>
                  </w:rPr>
                  <m:t>sin</m:t>
                </m:r>
              </m:fName>
              <m:e>
                <m:r>
                  <m:rPr>
                    <m:sty m:val="p"/>
                  </m:rPr>
                  <w:rPr>
                    <w:rFonts w:ascii="Cambria Math" w:hAnsi="Cambria Math"/>
                  </w:rPr>
                  <m:t>φ</m:t>
                </m:r>
              </m:e>
            </m:func>
          </m:sup>
        </m:sSup>
      </m:oMath>
      <w:r w:rsidR="008B5478" w:rsidRPr="006E065E">
        <w:tab/>
      </w:r>
    </w:p>
    <w:p w14:paraId="28885004" w14:textId="77777777" w:rsidR="004734F2" w:rsidRPr="006E065E" w:rsidRDefault="004734F2" w:rsidP="004734F2">
      <w:pPr>
        <w:ind w:firstLineChars="200" w:firstLine="480"/>
        <w:rPr>
          <w:lang w:eastAsia="zh-CN"/>
        </w:rPr>
      </w:pPr>
      <w:bookmarkStart w:id="100" w:name="OLE_LINK188"/>
      <w:r w:rsidRPr="006E065E">
        <w:rPr>
          <w:rFonts w:hint="eastAsia"/>
          <w:lang w:eastAsia="zh-CN"/>
        </w:rPr>
        <w:t>阵列因子将具有与</w:t>
      </w:r>
      <w:r w:rsidRPr="006E065E">
        <w:rPr>
          <w:rFonts w:hint="eastAsia"/>
          <w:lang w:eastAsia="zh-CN"/>
        </w:rPr>
        <w:t>1</w:t>
      </w:r>
      <w:r w:rsidRPr="006E065E">
        <w:rPr>
          <w:rFonts w:hint="eastAsia"/>
          <w:lang w:eastAsia="zh-CN"/>
        </w:rPr>
        <w:t>号偶极子相同的表达式。</w:t>
      </w:r>
    </w:p>
    <w:bookmarkEnd w:id="100"/>
    <w:p w14:paraId="36AAB97A" w14:textId="29DD5B4C" w:rsidR="004734F2" w:rsidRPr="006E065E" w:rsidRDefault="004734F2" w:rsidP="004734F2">
      <w:pPr>
        <w:ind w:firstLineChars="200" w:firstLine="480"/>
        <w:rPr>
          <w:lang w:eastAsia="zh-CN"/>
        </w:rPr>
      </w:pPr>
      <w:r w:rsidRPr="006E065E">
        <w:rPr>
          <w:rFonts w:hint="eastAsia"/>
          <w:lang w:eastAsia="zh-CN"/>
        </w:rPr>
        <w:t>因此，阵列辐射的总电场为：</w:t>
      </w:r>
    </w:p>
    <w:p w14:paraId="0894714C" w14:textId="77777777" w:rsidR="008B5478" w:rsidRPr="006E065E" w:rsidRDefault="008B5478" w:rsidP="00BB0225">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rFonts w:ascii="Symbol" w:hAnsi="Symbol"/>
        </w:rPr>
        <w:instrText>½</w:instrText>
      </w:r>
      <w:r w:rsidRPr="006E065E">
        <w:rPr>
          <w:i/>
        </w:rPr>
        <w:instrText xml:space="preserve">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instrText xml:space="preserve"> </w:instrText>
      </w:r>
      <w:r w:rsidRPr="006E065E">
        <w:rPr>
          <w:rFonts w:ascii="Symbol" w:hAnsi="Symbol"/>
        </w:rPr>
        <w:instrText>=</w:instrText>
      </w:r>
      <w:r w:rsidRPr="006E065E">
        <w:instrText xml:space="preserve">  \b\bc\[(\s( ; )\d\ba3()\d\ba3()</w:instrText>
      </w:r>
      <w:r w:rsidRPr="006E065E">
        <w:rPr>
          <w:rFonts w:ascii="Symbol" w:hAnsi="Symbol"/>
        </w:rPr>
        <w:instrText>½</w:instrText>
      </w:r>
      <w:r w:rsidRPr="006E065E">
        <w:rPr>
          <w:i/>
        </w:rPr>
        <w:instrText>E</w:instrText>
      </w:r>
      <w:r w:rsidRPr="006E065E">
        <w:rPr>
          <w:position w:val="-4"/>
          <w:sz w:val="18"/>
        </w:rPr>
        <w:instrText>1</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position w:val="-4"/>
          <w:sz w:val="18"/>
        </w:rPr>
        <w:instrText>2</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½</w:instrText>
      </w:r>
      <w:r w:rsidRPr="006E065E">
        <w:rPr>
          <w:i/>
        </w:rPr>
        <w:instrText>E</w:instrText>
      </w:r>
      <w:r w:rsidRPr="006E065E">
        <w:rPr>
          <w:position w:val="-4"/>
          <w:sz w:val="18"/>
        </w:rPr>
        <w:instrText>1</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position w:val="-4"/>
          <w:sz w:val="18"/>
        </w:rPr>
        <w:instrText>2</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)\s\up8(</w:instrText>
      </w:r>
      <w:r w:rsidRPr="006E065E">
        <w:rPr>
          <w:rFonts w:ascii="Tms Rmn" w:hAnsi="Tms Rmn"/>
          <w:sz w:val="12"/>
        </w:rPr>
        <w:instrText> </w:instrText>
      </w:r>
      <w:r w:rsidRPr="006E065E">
        <w:rPr>
          <w:position w:val="6"/>
          <w:sz w:val="20"/>
        </w:rPr>
        <w:instrText>½</w:instrText>
      </w:r>
      <w:r w:rsidRPr="006E065E">
        <w:rPr>
          <w:position w:val="6"/>
          <w:sz w:val="18"/>
        </w:rPr>
        <w:instrText>)</w:instrText>
      </w:r>
      <w:r w:rsidRPr="006E065E">
        <w:fldChar w:fldCharType="end"/>
      </w:r>
    </w:p>
    <w:p w14:paraId="41CB2B34" w14:textId="7F759B11" w:rsidR="008B5478" w:rsidRPr="006E065E" w:rsidRDefault="008B5478" w:rsidP="00D0026B">
      <w:pPr>
        <w:pStyle w:val="Heading4"/>
        <w:rPr>
          <w:lang w:eastAsia="zh-CN"/>
        </w:rPr>
      </w:pPr>
      <w:r w:rsidRPr="006E065E">
        <w:rPr>
          <w:lang w:eastAsia="zh-CN"/>
        </w:rPr>
        <w:t>4.7.5.2</w:t>
      </w:r>
      <w:r w:rsidRPr="006E065E">
        <w:rPr>
          <w:lang w:eastAsia="zh-CN"/>
        </w:rPr>
        <w:tab/>
        <w:t xml:space="preserve"> </w:t>
      </w:r>
      <w:r w:rsidR="00130E76" w:rsidRPr="006E065E">
        <w:rPr>
          <w:lang w:eastAsia="zh-CN"/>
        </w:rPr>
        <w:t>交叉偶极</w:t>
      </w:r>
      <w:r w:rsidR="00130E76" w:rsidRPr="006E065E">
        <w:rPr>
          <w:rFonts w:hint="eastAsia"/>
          <w:lang w:eastAsia="zh-CN"/>
        </w:rPr>
        <w:t>子</w:t>
      </w:r>
      <w:r w:rsidR="00130E76" w:rsidRPr="006E065E">
        <w:rPr>
          <w:lang w:eastAsia="zh-CN"/>
        </w:rPr>
        <w:t>天线</w:t>
      </w:r>
    </w:p>
    <w:p w14:paraId="6A51629D" w14:textId="3BDC08D4" w:rsidR="007C01E0" w:rsidRPr="006E065E" w:rsidRDefault="007C01E0" w:rsidP="007C01E0">
      <w:pPr>
        <w:ind w:firstLineChars="200" w:firstLine="480"/>
        <w:rPr>
          <w:lang w:eastAsia="zh-CN"/>
        </w:rPr>
      </w:pPr>
      <w:r w:rsidRPr="006E065E">
        <w:rPr>
          <w:lang w:eastAsia="zh-CN"/>
        </w:rPr>
        <w:t>图</w:t>
      </w:r>
      <w:r w:rsidRPr="006E065E">
        <w:rPr>
          <w:lang w:eastAsia="zh-CN"/>
        </w:rPr>
        <w:t>2</w:t>
      </w:r>
      <w:r w:rsidRPr="006E065E">
        <w:rPr>
          <w:rFonts w:hint="eastAsia"/>
          <w:lang w:eastAsia="zh-CN"/>
        </w:rPr>
        <w:t>6</w:t>
      </w:r>
      <w:r w:rsidRPr="006E065E">
        <w:rPr>
          <w:lang w:eastAsia="zh-CN"/>
        </w:rPr>
        <w:t>在图</w:t>
      </w:r>
      <w:r w:rsidRPr="006E065E">
        <w:rPr>
          <w:lang w:eastAsia="zh-CN"/>
        </w:rPr>
        <w:t>1</w:t>
      </w:r>
      <w:r w:rsidRPr="006E065E">
        <w:rPr>
          <w:lang w:eastAsia="zh-CN"/>
        </w:rPr>
        <w:t>的坐标系中示意性地</w:t>
      </w:r>
      <w:r w:rsidRPr="006E065E">
        <w:rPr>
          <w:rFonts w:hint="eastAsia"/>
          <w:lang w:eastAsia="zh-CN"/>
        </w:rPr>
        <w:t>显示</w:t>
      </w:r>
      <w:r w:rsidRPr="006E065E">
        <w:rPr>
          <w:lang w:eastAsia="zh-CN"/>
        </w:rPr>
        <w:t>了</w:t>
      </w:r>
      <w:r w:rsidRPr="006E065E">
        <w:rPr>
          <w:rFonts w:hint="eastAsia"/>
          <w:lang w:eastAsia="zh-CN"/>
        </w:rPr>
        <w:t>交叉偶极子</w:t>
      </w:r>
      <w:r w:rsidRPr="006E065E">
        <w:rPr>
          <w:lang w:eastAsia="zh-CN"/>
        </w:rPr>
        <w:t>天线。阵列辐射的总</w:t>
      </w:r>
      <w:r w:rsidRPr="006E065E">
        <w:rPr>
          <w:rFonts w:hint="eastAsia"/>
          <w:lang w:eastAsia="zh-CN"/>
        </w:rPr>
        <w:t>电场</w:t>
      </w:r>
      <w:r w:rsidRPr="006E065E">
        <w:rPr>
          <w:lang w:eastAsia="zh-CN"/>
        </w:rPr>
        <w:t>是每个长度为</w:t>
      </w:r>
      <w:r w:rsidR="004734F2" w:rsidRPr="006E065E">
        <w:rPr>
          <w:lang w:eastAsia="zh-CN"/>
        </w:rPr>
        <w:t>2</w:t>
      </w:r>
      <w:r w:rsidR="004734F2" w:rsidRPr="006E065E">
        <w:rPr>
          <w:rFonts w:ascii="Script" w:hAnsi="Script"/>
          <w:sz w:val="28"/>
          <w:lang w:eastAsia="zh-CN"/>
        </w:rPr>
        <w:t>l</w:t>
      </w:r>
      <w:r w:rsidR="004734F2" w:rsidRPr="006E065E">
        <w:rPr>
          <w:lang w:eastAsia="zh-CN"/>
        </w:rPr>
        <w:t> </w:t>
      </w:r>
      <w:r w:rsidR="004734F2" w:rsidRPr="006E065E">
        <w:rPr>
          <w:rFonts w:ascii="Symbol" w:hAnsi="Symbol"/>
          <w:lang w:eastAsia="zh-CN"/>
        </w:rPr>
        <w:t></w:t>
      </w:r>
      <w:r w:rsidR="004734F2" w:rsidRPr="006E065E">
        <w:rPr>
          <w:lang w:eastAsia="zh-CN"/>
        </w:rPr>
        <w:t> </w:t>
      </w:r>
      <w:r w:rsidR="004734F2" w:rsidRPr="006E065E">
        <w:rPr>
          <w:rFonts w:ascii="Symbol" w:hAnsi="Symbol"/>
          <w:lang w:eastAsia="zh-CN"/>
        </w:rPr>
        <w:t></w:t>
      </w:r>
      <w:r w:rsidR="004734F2" w:rsidRPr="006E065E">
        <w:rPr>
          <w:i/>
          <w:position w:val="-4"/>
          <w:sz w:val="20"/>
          <w:lang w:eastAsia="zh-CN"/>
        </w:rPr>
        <w:t>d</w:t>
      </w:r>
      <w:r w:rsidR="004734F2" w:rsidRPr="006E065E">
        <w:rPr>
          <w:lang w:eastAsia="zh-CN"/>
        </w:rPr>
        <w:t xml:space="preserve"> / 2</w:t>
      </w:r>
      <w:r w:rsidRPr="006E065E">
        <w:rPr>
          <w:lang w:eastAsia="zh-CN"/>
        </w:rPr>
        <w:t>的偶极子在设计频率下辐射的</w:t>
      </w:r>
      <w:r w:rsidRPr="006E065E">
        <w:rPr>
          <w:rFonts w:hint="eastAsia"/>
          <w:lang w:eastAsia="zh-CN"/>
        </w:rPr>
        <w:t>电场</w:t>
      </w:r>
      <w:r w:rsidRPr="006E065E">
        <w:rPr>
          <w:lang w:eastAsia="zh-CN"/>
        </w:rPr>
        <w:t>的</w:t>
      </w:r>
      <w:r w:rsidRPr="006E065E">
        <w:rPr>
          <w:rFonts w:hint="eastAsia"/>
          <w:lang w:eastAsia="zh-CN"/>
        </w:rPr>
        <w:t>合成结果</w:t>
      </w:r>
      <w:r w:rsidRPr="006E065E">
        <w:rPr>
          <w:lang w:eastAsia="zh-CN"/>
        </w:rPr>
        <w:t>。</w:t>
      </w:r>
    </w:p>
    <w:p w14:paraId="45A86E29" w14:textId="06D46CDC" w:rsidR="0061436F" w:rsidRPr="006E065E" w:rsidRDefault="00DC118F" w:rsidP="0061436F">
      <w:pPr>
        <w:pStyle w:val="FigureNo"/>
      </w:pPr>
      <w:r w:rsidRPr="006E065E">
        <w:t>图</w:t>
      </w:r>
      <w:r w:rsidR="0061436F" w:rsidRPr="006E065E">
        <w:t>26</w:t>
      </w:r>
    </w:p>
    <w:p w14:paraId="37F8C4D3" w14:textId="495871D6" w:rsidR="0061436F" w:rsidRPr="006E065E" w:rsidRDefault="00373C91" w:rsidP="0061436F">
      <w:pPr>
        <w:pStyle w:val="Figuretitle"/>
      </w:pPr>
      <w:proofErr w:type="spellStart"/>
      <w:r w:rsidRPr="006E065E">
        <w:t>交叉偶极</w:t>
      </w:r>
      <w:proofErr w:type="spellEnd"/>
      <w:r w:rsidRPr="006E065E">
        <w:rPr>
          <w:rFonts w:hint="eastAsia"/>
          <w:lang w:eastAsia="zh-CN"/>
        </w:rPr>
        <w:t>子</w:t>
      </w:r>
      <w:proofErr w:type="spellStart"/>
      <w:r w:rsidRPr="006E065E">
        <w:t>天线</w:t>
      </w:r>
      <w:proofErr w:type="spellEnd"/>
    </w:p>
    <w:p w14:paraId="3E836BC3" w14:textId="1642E2F2" w:rsidR="008B5478" w:rsidRPr="006E065E" w:rsidRDefault="0018108D" w:rsidP="0061436F">
      <w:pPr>
        <w:pStyle w:val="Figure"/>
      </w:pPr>
      <w:r w:rsidRPr="006E065E">
        <w:rPr>
          <w:noProof/>
        </w:rPr>
        <w:drawing>
          <wp:inline distT="0" distB="0" distL="0" distR="0" wp14:anchorId="1F092493" wp14:editId="065036D1">
            <wp:extent cx="3075438" cy="2133604"/>
            <wp:effectExtent l="0" t="0" r="0" b="0"/>
            <wp:docPr id="1290677469" name="Picture 17" descr="图26显示交叉偶极子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677469" name="Picture 17" descr="图26显示交叉偶极子天线&#10;"/>
                    <pic:cNvPicPr/>
                  </pic:nvPicPr>
                  <pic:blipFill>
                    <a:blip r:embed="rId64" cstate="print">
                      <a:extLst>
                        <a:ext uri="{28A0092B-C50C-407E-A947-70E740481C1C}">
                          <a14:useLocalDpi xmlns:a14="http://schemas.microsoft.com/office/drawing/2010/main" val="0"/>
                        </a:ext>
                      </a:extLst>
                    </a:blip>
                    <a:stretch>
                      <a:fillRect/>
                    </a:stretch>
                  </pic:blipFill>
                  <pic:spPr>
                    <a:xfrm>
                      <a:off x="0" y="0"/>
                      <a:ext cx="3075438" cy="2133604"/>
                    </a:xfrm>
                    <a:prstGeom prst="rect">
                      <a:avLst/>
                    </a:prstGeom>
                  </pic:spPr>
                </pic:pic>
              </a:graphicData>
            </a:graphic>
          </wp:inline>
        </w:drawing>
      </w:r>
    </w:p>
    <w:p w14:paraId="67BFB42A" w14:textId="77777777" w:rsidR="003A1236" w:rsidRPr="006E065E" w:rsidRDefault="003A1236" w:rsidP="003A1236">
      <w:pPr>
        <w:ind w:firstLineChars="200" w:firstLine="480"/>
        <w:rPr>
          <w:lang w:eastAsia="zh-CN"/>
        </w:rPr>
      </w:pPr>
      <w:r w:rsidRPr="006E065E">
        <w:rPr>
          <w:lang w:eastAsia="zh-CN"/>
        </w:rPr>
        <w:t>考虑到</w:t>
      </w:r>
      <w:r w:rsidRPr="006E065E">
        <w:rPr>
          <w:lang w:eastAsia="zh-CN"/>
        </w:rPr>
        <w:t>1</w:t>
      </w:r>
      <w:r w:rsidRPr="006E065E">
        <w:rPr>
          <w:lang w:eastAsia="zh-CN"/>
        </w:rPr>
        <w:t>号偶极子在高度</w:t>
      </w:r>
      <w:r w:rsidRPr="006E065E">
        <w:rPr>
          <w:i/>
          <w:lang w:eastAsia="zh-CN"/>
        </w:rPr>
        <w:t>h</w:t>
      </w:r>
      <w:r w:rsidRPr="006E065E">
        <w:rPr>
          <w:rFonts w:hint="eastAsia"/>
          <w:lang w:eastAsia="zh-CN"/>
        </w:rPr>
        <w:t>上</w:t>
      </w:r>
      <w:r w:rsidRPr="006E065E">
        <w:rPr>
          <w:lang w:eastAsia="zh-CN"/>
        </w:rPr>
        <w:t>沿</w:t>
      </w:r>
      <w:r w:rsidRPr="006E065E">
        <w:rPr>
          <w:lang w:eastAsia="zh-CN"/>
        </w:rPr>
        <w:t>x</w:t>
      </w:r>
      <w:r w:rsidRPr="006E065E">
        <w:rPr>
          <w:lang w:eastAsia="zh-CN"/>
        </w:rPr>
        <w:t>轴排列，电场分量</w:t>
      </w:r>
      <w:bookmarkStart w:id="101" w:name="OLE_LINK189"/>
      <w:r w:rsidRPr="006E065E">
        <w:rPr>
          <w:lang w:eastAsia="zh-CN"/>
        </w:rPr>
        <w:t>具有以下表达式</w:t>
      </w:r>
      <w:r w:rsidRPr="006E065E">
        <w:rPr>
          <w:rFonts w:hint="eastAsia"/>
          <w:lang w:eastAsia="zh-CN"/>
        </w:rPr>
        <w:t>：</w:t>
      </w:r>
      <w:bookmarkEnd w:id="101"/>
    </w:p>
    <w:p w14:paraId="1A1CBD12" w14:textId="43734583" w:rsidR="008B5478" w:rsidRPr="006E065E" w:rsidRDefault="008B5478" w:rsidP="00192F00">
      <w:pPr>
        <w:pStyle w:val="Equation"/>
      </w:pPr>
      <w:r w:rsidRPr="006E065E">
        <w:rPr>
          <w:lang w:eastAsia="zh-CN"/>
        </w:rPr>
        <w:tab/>
      </w:r>
      <w:r w:rsidRPr="006E065E">
        <w:rPr>
          <w:lang w:eastAsia="zh-CN"/>
        </w:rPr>
        <w:tab/>
      </w:r>
      <w:r w:rsidR="00F802D2" w:rsidRPr="006E065E">
        <w:rPr>
          <w:noProof/>
        </w:rPr>
        <w:drawing>
          <wp:inline distT="0" distB="0" distL="0" distR="0" wp14:anchorId="383E7FC4" wp14:editId="0055EE67">
            <wp:extent cx="2995200" cy="370800"/>
            <wp:effectExtent l="0" t="0" r="0" b="0"/>
            <wp:docPr id="21085868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8586845" name=""/>
                    <pic:cNvPicPr/>
                  </pic:nvPicPr>
                  <pic:blipFill>
                    <a:blip r:embed="rId65"/>
                    <a:stretch>
                      <a:fillRect/>
                    </a:stretch>
                  </pic:blipFill>
                  <pic:spPr>
                    <a:xfrm>
                      <a:off x="0" y="0"/>
                      <a:ext cx="2995200" cy="370800"/>
                    </a:xfrm>
                    <a:prstGeom prst="rect">
                      <a:avLst/>
                    </a:prstGeom>
                  </pic:spPr>
                </pic:pic>
              </a:graphicData>
            </a:graphic>
          </wp:inline>
        </w:drawing>
      </w:r>
    </w:p>
    <w:p w14:paraId="5B8E18E7" w14:textId="79A00AAC" w:rsidR="008B5478" w:rsidRPr="006E065E" w:rsidRDefault="008B5478" w:rsidP="00192F00">
      <w:pPr>
        <w:pStyle w:val="Equation"/>
      </w:pPr>
      <w:r w:rsidRPr="006E065E">
        <w:lastRenderedPageBreak/>
        <w:tab/>
      </w:r>
      <w:r w:rsidRPr="006E065E">
        <w:tab/>
      </w:r>
      <w:r w:rsidR="00F802D2" w:rsidRPr="006E065E">
        <w:rPr>
          <w:noProof/>
        </w:rPr>
        <w:drawing>
          <wp:inline distT="0" distB="0" distL="0" distR="0" wp14:anchorId="0BC65224" wp14:editId="553186CF">
            <wp:extent cx="2466000" cy="334800"/>
            <wp:effectExtent l="0" t="0" r="0" b="8255"/>
            <wp:docPr id="6837059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3705955" name=""/>
                    <pic:cNvPicPr/>
                  </pic:nvPicPr>
                  <pic:blipFill>
                    <a:blip r:embed="rId66"/>
                    <a:stretch>
                      <a:fillRect/>
                    </a:stretch>
                  </pic:blipFill>
                  <pic:spPr>
                    <a:xfrm>
                      <a:off x="0" y="0"/>
                      <a:ext cx="2466000" cy="334800"/>
                    </a:xfrm>
                    <a:prstGeom prst="rect">
                      <a:avLst/>
                    </a:prstGeom>
                  </pic:spPr>
                </pic:pic>
              </a:graphicData>
            </a:graphic>
          </wp:inline>
        </w:drawing>
      </w:r>
    </w:p>
    <w:p w14:paraId="050D5D23" w14:textId="77777777" w:rsidR="00663289" w:rsidRPr="006E065E" w:rsidRDefault="00663289" w:rsidP="00E65F84">
      <w:pPr>
        <w:ind w:firstLineChars="200" w:firstLine="480"/>
        <w:rPr>
          <w:lang w:eastAsia="zh-CN"/>
        </w:rPr>
      </w:pPr>
      <w:r w:rsidRPr="006E065E">
        <w:rPr>
          <w:lang w:eastAsia="zh-CN"/>
        </w:rPr>
        <w:t>其中</w:t>
      </w:r>
      <w:r w:rsidRPr="006E065E">
        <w:rPr>
          <w:i/>
          <w:lang w:eastAsia="zh-CN"/>
        </w:rPr>
        <w:t>C</w:t>
      </w:r>
      <w:r w:rsidRPr="006E065E">
        <w:rPr>
          <w:i/>
          <w:position w:val="-4"/>
          <w:sz w:val="20"/>
          <w:lang w:eastAsia="zh-CN"/>
        </w:rPr>
        <w:t>d</w:t>
      </w:r>
      <w:r w:rsidRPr="006E065E">
        <w:rPr>
          <w:lang w:eastAsia="zh-CN"/>
        </w:rPr>
        <w:t>是辐射</w:t>
      </w:r>
      <w:r w:rsidRPr="006E065E">
        <w:rPr>
          <w:rFonts w:hint="eastAsia"/>
          <w:lang w:eastAsia="zh-CN"/>
        </w:rPr>
        <w:t>单元</w:t>
      </w:r>
      <w:r w:rsidRPr="006E065E">
        <w:rPr>
          <w:lang w:eastAsia="zh-CN"/>
        </w:rPr>
        <w:t>的电流分布函数。假设</w:t>
      </w:r>
      <w:r w:rsidRPr="006E065E">
        <w:rPr>
          <w:rFonts w:hint="eastAsia"/>
          <w:lang w:eastAsia="zh-CN"/>
        </w:rPr>
        <w:t>一个</w:t>
      </w:r>
      <w:r w:rsidRPr="006E065E">
        <w:rPr>
          <w:rFonts w:ascii="STKaiti" w:eastAsia="STKaiti" w:hAnsi="STKaiti"/>
          <w:lang w:eastAsia="zh-CN"/>
        </w:rPr>
        <w:t>正弦</w:t>
      </w:r>
      <w:r w:rsidRPr="006E065E">
        <w:rPr>
          <w:lang w:eastAsia="zh-CN"/>
        </w:rPr>
        <w:t>电流分布函数</w:t>
      </w:r>
      <w:r w:rsidRPr="006E065E">
        <w:rPr>
          <w:rFonts w:hint="eastAsia"/>
          <w:lang w:eastAsia="zh-CN"/>
        </w:rPr>
        <w:t>：</w:t>
      </w:r>
    </w:p>
    <w:p w14:paraId="34CB198B" w14:textId="12968B97" w:rsidR="008B5478" w:rsidRPr="006E065E" w:rsidRDefault="008B5478" w:rsidP="001E5F02">
      <w:pPr>
        <w:pStyle w:val="Equation"/>
      </w:pPr>
      <w:r w:rsidRPr="006E065E">
        <w:rPr>
          <w:lang w:eastAsia="zh-CN"/>
        </w:rPr>
        <w:tab/>
      </w:r>
      <w:r w:rsidRPr="006E065E">
        <w:rPr>
          <w:lang w:eastAsia="zh-CN"/>
        </w:rPr>
        <w:tab/>
      </w:r>
      <w:r w:rsidR="00C0078C" w:rsidRPr="006E065E">
        <w:rPr>
          <w:noProof/>
        </w:rPr>
        <w:drawing>
          <wp:inline distT="0" distB="0" distL="0" distR="0" wp14:anchorId="3475DF52" wp14:editId="1E4366D6">
            <wp:extent cx="3096000" cy="432000"/>
            <wp:effectExtent l="0" t="0" r="0" b="6350"/>
            <wp:docPr id="16801346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0134654" name=""/>
                    <pic:cNvPicPr/>
                  </pic:nvPicPr>
                  <pic:blipFill>
                    <a:blip r:embed="rId67"/>
                    <a:stretch>
                      <a:fillRect/>
                    </a:stretch>
                  </pic:blipFill>
                  <pic:spPr>
                    <a:xfrm>
                      <a:off x="0" y="0"/>
                      <a:ext cx="3096000" cy="432000"/>
                    </a:xfrm>
                    <a:prstGeom prst="rect">
                      <a:avLst/>
                    </a:prstGeom>
                  </pic:spPr>
                </pic:pic>
              </a:graphicData>
            </a:graphic>
          </wp:inline>
        </w:drawing>
      </w:r>
    </w:p>
    <w:p w14:paraId="7FF92439" w14:textId="5DA45A29" w:rsidR="008B5478" w:rsidRPr="006E065E" w:rsidRDefault="003A1236" w:rsidP="0084508A">
      <w:pPr>
        <w:ind w:firstLineChars="200" w:firstLine="480"/>
        <w:rPr>
          <w:lang w:eastAsia="zh-CN"/>
        </w:rPr>
      </w:pPr>
      <w:bookmarkStart w:id="102" w:name="OLE_LINK190"/>
      <w:r w:rsidRPr="006E065E">
        <w:rPr>
          <w:rFonts w:hint="eastAsia"/>
          <w:lang w:eastAsia="zh-CN"/>
        </w:rPr>
        <w:t>阵列因子将</w:t>
      </w:r>
      <w:r w:rsidRPr="006E065E">
        <w:rPr>
          <w:lang w:eastAsia="zh-CN"/>
        </w:rPr>
        <w:t>具有以下表达式</w:t>
      </w:r>
      <w:r w:rsidRPr="006E065E">
        <w:rPr>
          <w:rFonts w:hint="eastAsia"/>
          <w:lang w:eastAsia="zh-CN"/>
        </w:rPr>
        <w:t>：</w:t>
      </w:r>
    </w:p>
    <w:bookmarkEnd w:id="102"/>
    <w:p w14:paraId="6BC415F9" w14:textId="77777777" w:rsidR="008B5478" w:rsidRPr="006E065E" w:rsidRDefault="008B5478" w:rsidP="001E5F02">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q</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  </w:instrText>
      </w:r>
      <w:r w:rsidRPr="006E065E">
        <w:rPr>
          <w:i/>
        </w:rPr>
        <w:instrText>R</w:instrText>
      </w:r>
      <w:r w:rsidRPr="006E065E">
        <w:rPr>
          <w:i/>
          <w:position w:val="-4"/>
          <w:sz w:val="18"/>
        </w:rPr>
        <w:instrText>v</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5C8BEC30" w14:textId="77777777" w:rsidR="008B5478" w:rsidRPr="006E065E" w:rsidRDefault="008B5478" w:rsidP="001E5F02">
      <w:pPr>
        <w:pStyle w:val="Equation"/>
      </w:pPr>
      <w:r w:rsidRPr="006E065E">
        <w:tab/>
      </w:r>
      <w:r w:rsidRPr="006E065E">
        <w:tab/>
      </w:r>
      <w:r w:rsidRPr="006E065E">
        <w:fldChar w:fldCharType="begin"/>
      </w:r>
      <w:r w:rsidRPr="006E065E">
        <w:instrText xml:space="preserve">eq </w:instrText>
      </w:r>
      <w:r w:rsidRPr="006E065E">
        <w:rPr>
          <w:i/>
        </w:rPr>
        <w:instrText>S</w:instrText>
      </w:r>
      <w:r w:rsidRPr="006E065E">
        <w:rPr>
          <w:rFonts w:ascii="Symbol" w:hAnsi="Symbol"/>
          <w:position w:val="-4"/>
          <w:sz w:val="18"/>
        </w:rPr>
        <w:instrText>j</w:instrText>
      </w:r>
      <w:r w:rsidRPr="006E065E">
        <w:instrText xml:space="preserve">  </w:instrText>
      </w:r>
      <w:r w:rsidRPr="006E065E">
        <w:rPr>
          <w:rFonts w:ascii="Symbol" w:hAnsi="Symbol"/>
        </w:rPr>
        <w:instrText>=</w:instrText>
      </w:r>
      <w:r w:rsidRPr="006E065E">
        <w:instrText xml:space="preserve">  e</w:instrText>
      </w:r>
      <w:r w:rsidRPr="006E065E">
        <w:rPr>
          <w:sz w:val="8"/>
        </w:rPr>
        <w:instrText> </w:instrText>
      </w:r>
      <w:r w:rsidRPr="006E065E">
        <w:rPr>
          <w:position w:val="10"/>
          <w:sz w:val="18"/>
        </w:rPr>
        <w:instrText xml:space="preserve">j </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2</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 xml:space="preserve"> · \b\bc\[(\s( ; )\d\ba3()1  </w:instrText>
      </w:r>
      <w:r w:rsidRPr="006E065E">
        <w:rPr>
          <w:rFonts w:ascii="Symbol" w:hAnsi="Symbol"/>
        </w:rPr>
        <w:instrText>+</w:instrText>
      </w:r>
      <w:r w:rsidRPr="006E065E">
        <w:instrText xml:space="preserve">  </w:instrText>
      </w:r>
      <w:r w:rsidRPr="006E065E">
        <w:rPr>
          <w:i/>
        </w:rPr>
        <w:instrText>R</w:instrText>
      </w:r>
      <w:r w:rsidRPr="006E065E">
        <w:rPr>
          <w:i/>
          <w:position w:val="-4"/>
          <w:sz w:val="18"/>
        </w:rPr>
        <w:instrText>h</w:instrText>
      </w:r>
      <w:r w:rsidRPr="006E065E">
        <w:instrText xml:space="preserve">  e</w:instrText>
      </w:r>
      <w:r w:rsidRPr="006E065E">
        <w:rPr>
          <w:position w:val="10"/>
          <w:sz w:val="18"/>
        </w:rPr>
        <w:instrText>– j 4</w:instrText>
      </w:r>
      <w:r w:rsidRPr="006E065E">
        <w:rPr>
          <w:rFonts w:ascii="Symbol" w:hAnsi="Symbol"/>
          <w:position w:val="10"/>
          <w:sz w:val="18"/>
        </w:rPr>
        <w:instrText>p</w:instrText>
      </w:r>
      <w:r w:rsidRPr="006E065E">
        <w:rPr>
          <w:position w:val="10"/>
          <w:sz w:val="18"/>
        </w:rPr>
        <w:instrText xml:space="preserve"> </w:instrText>
      </w:r>
      <w:r w:rsidRPr="006E065E">
        <w:rPr>
          <w:i/>
          <w:position w:val="10"/>
          <w:sz w:val="18"/>
        </w:rPr>
        <w:instrText>F</w:instrText>
      </w:r>
      <w:r w:rsidRPr="006E065E">
        <w:rPr>
          <w:i/>
          <w:position w:val="4"/>
          <w:sz w:val="14"/>
        </w:rPr>
        <w:instrText>R</w:instrText>
      </w:r>
      <w:r w:rsidRPr="006E065E">
        <w:rPr>
          <w:position w:val="10"/>
          <w:sz w:val="18"/>
        </w:rPr>
        <w:instrText> · </w:instrText>
      </w:r>
      <w:r w:rsidRPr="006E065E">
        <w:rPr>
          <w:i/>
          <w:position w:val="10"/>
          <w:sz w:val="18"/>
        </w:rPr>
        <w:instrText xml:space="preserve">h </w:instrText>
      </w:r>
      <w:r w:rsidRPr="006E065E">
        <w:rPr>
          <w:position w:val="10"/>
          <w:sz w:val="18"/>
        </w:rPr>
        <w:instrText xml:space="preserve">/ </w:instrText>
      </w:r>
      <w:r w:rsidRPr="006E065E">
        <w:rPr>
          <w:rFonts w:ascii="Symbol" w:hAnsi="Symbol"/>
          <w:position w:val="10"/>
          <w:sz w:val="18"/>
        </w:rPr>
        <w:instrText>l</w:instrText>
      </w:r>
      <w:r w:rsidRPr="006E065E">
        <w:rPr>
          <w:i/>
          <w:position w:val="4"/>
          <w:sz w:val="14"/>
        </w:rPr>
        <w:instrText>d</w:instrText>
      </w:r>
      <w:r w:rsidRPr="006E065E">
        <w:rPr>
          <w:position w:val="10"/>
          <w:sz w:val="18"/>
        </w:rPr>
        <w:instrText xml:space="preserve"> · sin </w:instrText>
      </w:r>
      <w:r w:rsidRPr="006E065E">
        <w:rPr>
          <w:rFonts w:ascii="Symbol" w:hAnsi="Symbol"/>
          <w:position w:val="10"/>
          <w:sz w:val="18"/>
        </w:rPr>
        <w:instrText>q</w:instrText>
      </w:r>
      <w:r w:rsidRPr="006E065E">
        <w:instrText>)</w:instrText>
      </w:r>
      <w:r w:rsidRPr="006E065E">
        <w:fldChar w:fldCharType="end"/>
      </w:r>
    </w:p>
    <w:p w14:paraId="39CC993A" w14:textId="4716AEFD" w:rsidR="003A1236" w:rsidRPr="006E065E" w:rsidRDefault="003A1236" w:rsidP="0084508A">
      <w:pPr>
        <w:ind w:firstLineChars="200" w:firstLine="480"/>
        <w:rPr>
          <w:lang w:eastAsia="zh-CN"/>
        </w:rPr>
      </w:pPr>
      <w:r w:rsidRPr="006E065E">
        <w:rPr>
          <w:lang w:eastAsia="zh-CN"/>
        </w:rPr>
        <w:t>考虑到</w:t>
      </w:r>
      <w:r w:rsidRPr="006E065E">
        <w:rPr>
          <w:rFonts w:hint="eastAsia"/>
          <w:lang w:eastAsia="zh-CN"/>
        </w:rPr>
        <w:t>2</w:t>
      </w:r>
      <w:r w:rsidRPr="006E065E">
        <w:rPr>
          <w:lang w:eastAsia="zh-CN"/>
        </w:rPr>
        <w:t>号偶极子在高度</w:t>
      </w:r>
      <w:r w:rsidRPr="006E065E">
        <w:rPr>
          <w:i/>
          <w:lang w:eastAsia="zh-CN"/>
        </w:rPr>
        <w:t>h</w:t>
      </w:r>
      <w:r w:rsidRPr="006E065E">
        <w:rPr>
          <w:rFonts w:hint="eastAsia"/>
          <w:lang w:eastAsia="zh-CN"/>
        </w:rPr>
        <w:t>上</w:t>
      </w:r>
      <w:r w:rsidRPr="006E065E">
        <w:rPr>
          <w:lang w:eastAsia="zh-CN"/>
        </w:rPr>
        <w:t>沿</w:t>
      </w:r>
      <w:r w:rsidRPr="006E065E">
        <w:rPr>
          <w:rFonts w:hint="eastAsia"/>
          <w:lang w:eastAsia="zh-CN"/>
        </w:rPr>
        <w:t>y</w:t>
      </w:r>
      <w:r w:rsidRPr="006E065E">
        <w:rPr>
          <w:lang w:eastAsia="zh-CN"/>
        </w:rPr>
        <w:t>轴排列，电场分量具有以下表达式</w:t>
      </w:r>
      <w:r w:rsidRPr="006E065E">
        <w:rPr>
          <w:rFonts w:hint="eastAsia"/>
          <w:lang w:eastAsia="zh-CN"/>
        </w:rPr>
        <w:t>：</w:t>
      </w:r>
    </w:p>
    <w:p w14:paraId="3EE918C2" w14:textId="7CB5D01F" w:rsidR="008B5478" w:rsidRPr="006E065E" w:rsidRDefault="008B5478" w:rsidP="00213777">
      <w:pPr>
        <w:pStyle w:val="Equation"/>
      </w:pPr>
      <w:r w:rsidRPr="006E065E">
        <w:rPr>
          <w:lang w:eastAsia="zh-CN"/>
        </w:rPr>
        <w:tab/>
      </w:r>
      <w:r w:rsidRPr="006E065E">
        <w:rPr>
          <w:lang w:eastAsia="zh-CN"/>
        </w:rPr>
        <w:tab/>
      </w:r>
      <w:r w:rsidR="00456659" w:rsidRPr="006E065E">
        <w:rPr>
          <w:noProof/>
        </w:rPr>
        <w:drawing>
          <wp:inline distT="0" distB="0" distL="0" distR="0" wp14:anchorId="65FE1DA3" wp14:editId="272CA0F0">
            <wp:extent cx="3016800" cy="828000"/>
            <wp:effectExtent l="0" t="0" r="0" b="0"/>
            <wp:docPr id="9607264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726432" name=""/>
                    <pic:cNvPicPr/>
                  </pic:nvPicPr>
                  <pic:blipFill>
                    <a:blip r:embed="rId68"/>
                    <a:stretch>
                      <a:fillRect/>
                    </a:stretch>
                  </pic:blipFill>
                  <pic:spPr>
                    <a:xfrm>
                      <a:off x="0" y="0"/>
                      <a:ext cx="3016800" cy="828000"/>
                    </a:xfrm>
                    <a:prstGeom prst="rect">
                      <a:avLst/>
                    </a:prstGeom>
                  </pic:spPr>
                </pic:pic>
              </a:graphicData>
            </a:graphic>
          </wp:inline>
        </w:drawing>
      </w:r>
    </w:p>
    <w:p w14:paraId="63C72DDB" w14:textId="77777777" w:rsidR="00663289" w:rsidRPr="006E065E" w:rsidRDefault="00663289" w:rsidP="00E65F84">
      <w:pPr>
        <w:ind w:firstLineChars="200" w:firstLine="480"/>
        <w:rPr>
          <w:lang w:eastAsia="zh-CN"/>
        </w:rPr>
      </w:pPr>
      <w:r w:rsidRPr="006E065E">
        <w:rPr>
          <w:rFonts w:hint="eastAsia"/>
          <w:lang w:eastAsia="zh-CN"/>
        </w:rPr>
        <w:t>并</w:t>
      </w:r>
      <w:r w:rsidRPr="006E065E">
        <w:rPr>
          <w:lang w:eastAsia="zh-CN"/>
        </w:rPr>
        <w:t>且电流分布函数将具有以下表达式</w:t>
      </w:r>
      <w:r w:rsidRPr="006E065E">
        <w:rPr>
          <w:rFonts w:hint="eastAsia"/>
          <w:lang w:eastAsia="zh-CN"/>
        </w:rPr>
        <w:t>：</w:t>
      </w:r>
    </w:p>
    <w:p w14:paraId="1403CC7D" w14:textId="5517BFCC" w:rsidR="008B5478" w:rsidRPr="006E065E" w:rsidRDefault="008B5478" w:rsidP="00213777">
      <w:pPr>
        <w:pStyle w:val="Equation"/>
      </w:pPr>
      <w:r w:rsidRPr="006E065E">
        <w:rPr>
          <w:lang w:eastAsia="zh-CN"/>
        </w:rPr>
        <w:tab/>
      </w:r>
      <w:r w:rsidRPr="006E065E">
        <w:rPr>
          <w:lang w:eastAsia="zh-CN"/>
        </w:rPr>
        <w:tab/>
      </w:r>
      <w:r w:rsidR="00456659" w:rsidRPr="006E065E">
        <w:rPr>
          <w:noProof/>
        </w:rPr>
        <w:drawing>
          <wp:inline distT="0" distB="0" distL="0" distR="0" wp14:anchorId="0B25D373" wp14:editId="04C751EA">
            <wp:extent cx="3088800" cy="507600"/>
            <wp:effectExtent l="0" t="0" r="0" b="6985"/>
            <wp:docPr id="1800149917" name="Picture 1" descr="A black text with a black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0149917" name="Picture 1" descr="A black text with a black line&#10;&#10;AI-generated content may be incorrect."/>
                    <pic:cNvPicPr/>
                  </pic:nvPicPr>
                  <pic:blipFill>
                    <a:blip r:embed="rId69"/>
                    <a:stretch>
                      <a:fillRect/>
                    </a:stretch>
                  </pic:blipFill>
                  <pic:spPr>
                    <a:xfrm>
                      <a:off x="0" y="0"/>
                      <a:ext cx="3088800" cy="507600"/>
                    </a:xfrm>
                    <a:prstGeom prst="rect">
                      <a:avLst/>
                    </a:prstGeom>
                  </pic:spPr>
                </pic:pic>
              </a:graphicData>
            </a:graphic>
          </wp:inline>
        </w:drawing>
      </w:r>
    </w:p>
    <w:p w14:paraId="70C8A3E9" w14:textId="2C7480DF" w:rsidR="008B5478" w:rsidRPr="006E065E" w:rsidRDefault="003A1236" w:rsidP="0084508A">
      <w:pPr>
        <w:ind w:firstLineChars="200" w:firstLine="480"/>
        <w:rPr>
          <w:lang w:eastAsia="zh-CN"/>
        </w:rPr>
      </w:pPr>
      <w:r w:rsidRPr="006E065E">
        <w:rPr>
          <w:rFonts w:hint="eastAsia"/>
          <w:lang w:eastAsia="zh-CN"/>
        </w:rPr>
        <w:t>阵列因子</w:t>
      </w:r>
      <w:r w:rsidRPr="006E065E">
        <w:rPr>
          <w:lang w:eastAsia="zh-CN"/>
        </w:rPr>
        <w:t>具有</w:t>
      </w:r>
      <w:r w:rsidRPr="006E065E">
        <w:rPr>
          <w:rFonts w:hint="eastAsia"/>
          <w:lang w:eastAsia="zh-CN"/>
        </w:rPr>
        <w:t>同</w:t>
      </w:r>
      <w:r w:rsidRPr="006E065E">
        <w:rPr>
          <w:rFonts w:hint="eastAsia"/>
          <w:lang w:eastAsia="zh-CN"/>
        </w:rPr>
        <w:t>1</w:t>
      </w:r>
      <w:r w:rsidRPr="006E065E">
        <w:rPr>
          <w:rFonts w:hint="eastAsia"/>
          <w:lang w:eastAsia="zh-CN"/>
        </w:rPr>
        <w:t>号偶极子的</w:t>
      </w:r>
      <w:r w:rsidRPr="006E065E">
        <w:rPr>
          <w:lang w:eastAsia="zh-CN"/>
        </w:rPr>
        <w:t>表达式</w:t>
      </w:r>
      <w:r w:rsidRPr="006E065E">
        <w:rPr>
          <w:rFonts w:hint="eastAsia"/>
          <w:lang w:eastAsia="zh-CN"/>
        </w:rPr>
        <w:t>。</w:t>
      </w:r>
    </w:p>
    <w:p w14:paraId="11623BAB" w14:textId="774B0ACF" w:rsidR="003A1236" w:rsidRPr="006E065E" w:rsidRDefault="003A1236" w:rsidP="0084508A">
      <w:pPr>
        <w:ind w:firstLineChars="200" w:firstLine="480"/>
        <w:rPr>
          <w:lang w:eastAsia="zh-CN"/>
        </w:rPr>
      </w:pPr>
      <w:r w:rsidRPr="006E065E">
        <w:rPr>
          <w:lang w:eastAsia="zh-CN"/>
        </w:rPr>
        <w:t>因此，阵列辐射的总</w:t>
      </w:r>
      <w:r w:rsidRPr="006E065E">
        <w:rPr>
          <w:rFonts w:hint="eastAsia"/>
          <w:lang w:eastAsia="zh-CN"/>
        </w:rPr>
        <w:t>电场</w:t>
      </w:r>
      <w:r w:rsidRPr="006E065E">
        <w:rPr>
          <w:lang w:eastAsia="zh-CN"/>
        </w:rPr>
        <w:t>为</w:t>
      </w:r>
      <w:r w:rsidRPr="006E065E">
        <w:rPr>
          <w:rFonts w:hint="eastAsia"/>
          <w:lang w:eastAsia="zh-CN"/>
        </w:rPr>
        <w:t>：</w:t>
      </w:r>
    </w:p>
    <w:p w14:paraId="600E5796" w14:textId="77777777" w:rsidR="008B5478" w:rsidRPr="006E065E" w:rsidRDefault="008B5478" w:rsidP="00213777">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rFonts w:ascii="Symbol" w:hAnsi="Symbol"/>
        </w:rPr>
        <w:instrText>½</w:instrText>
      </w:r>
      <w:r w:rsidRPr="006E065E">
        <w:rPr>
          <w:i/>
        </w:rPr>
        <w:instrText xml:space="preserve">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instrText xml:space="preserve">  </w:instrText>
      </w:r>
      <w:r w:rsidRPr="006E065E">
        <w:rPr>
          <w:rFonts w:ascii="Symbol" w:hAnsi="Symbol"/>
        </w:rPr>
        <w:instrText>=</w:instrText>
      </w:r>
      <w:r w:rsidRPr="006E065E">
        <w:instrText xml:space="preserve">  \b\bc\[(\s( ; )\d\ba3()</w:instrText>
      </w:r>
      <w:r w:rsidRPr="006E065E">
        <w:rPr>
          <w:rFonts w:ascii="Symbol" w:hAnsi="Symbol"/>
        </w:rPr>
        <w:instrText>½</w:instrText>
      </w:r>
      <w:r w:rsidRPr="006E065E">
        <w:rPr>
          <w:i/>
        </w:rPr>
        <w:instrText>E</w:instrText>
      </w:r>
      <w:r w:rsidRPr="006E065E">
        <w:rPr>
          <w:position w:val="-4"/>
          <w:sz w:val="18"/>
        </w:rPr>
        <w:instrText>1</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position w:val="-4"/>
          <w:sz w:val="18"/>
        </w:rPr>
        <w:instrText>2</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½</w:instrText>
      </w:r>
      <w:r w:rsidRPr="006E065E">
        <w:rPr>
          <w:i/>
        </w:rPr>
        <w:instrText>E</w:instrText>
      </w:r>
      <w:r w:rsidRPr="006E065E">
        <w:rPr>
          <w:position w:val="-4"/>
          <w:sz w:val="18"/>
        </w:rPr>
        <w:instrText>1</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E</w:instrText>
      </w:r>
      <w:r w:rsidRPr="006E065E">
        <w:rPr>
          <w:position w:val="-4"/>
          <w:sz w:val="18"/>
        </w:rPr>
        <w:instrText>2</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)\s\up8(</w:instrText>
      </w:r>
      <w:r w:rsidRPr="006E065E">
        <w:rPr>
          <w:rFonts w:ascii="Tms Rmn" w:hAnsi="Tms Rmn"/>
          <w:sz w:val="12"/>
        </w:rPr>
        <w:instrText> </w:instrText>
      </w:r>
      <w:r w:rsidRPr="006E065E">
        <w:rPr>
          <w:position w:val="6"/>
          <w:sz w:val="20"/>
        </w:rPr>
        <w:instrText>½</w:instrText>
      </w:r>
      <w:r w:rsidRPr="006E065E">
        <w:rPr>
          <w:position w:val="6"/>
          <w:sz w:val="18"/>
        </w:rPr>
        <w:instrText>)</w:instrText>
      </w:r>
      <w:r w:rsidRPr="006E065E">
        <w:fldChar w:fldCharType="end"/>
      </w:r>
    </w:p>
    <w:p w14:paraId="1DF14047" w14:textId="5F484BF9" w:rsidR="00765A9D" w:rsidRPr="006E065E" w:rsidRDefault="00765A9D">
      <w:pPr>
        <w:pStyle w:val="Heading1"/>
        <w:rPr>
          <w:lang w:eastAsia="zh-CN"/>
        </w:rPr>
      </w:pPr>
      <w:bookmarkStart w:id="103" w:name="_Toc212025609"/>
      <w:bookmarkStart w:id="104" w:name="_Toc232149854"/>
      <w:r w:rsidRPr="006E065E">
        <w:rPr>
          <w:lang w:eastAsia="zh-CN"/>
        </w:rPr>
        <w:t>5</w:t>
      </w:r>
      <w:r w:rsidRPr="006E065E">
        <w:rPr>
          <w:lang w:eastAsia="zh-CN"/>
        </w:rPr>
        <w:tab/>
      </w:r>
      <w:bookmarkEnd w:id="103"/>
      <w:r w:rsidR="00130E76" w:rsidRPr="006E065E">
        <w:rPr>
          <w:lang w:eastAsia="zh-CN"/>
        </w:rPr>
        <w:t>对数周期天线</w:t>
      </w:r>
      <w:bookmarkEnd w:id="104"/>
    </w:p>
    <w:p w14:paraId="4B3B9878" w14:textId="0AF1CCD8" w:rsidR="00765A9D" w:rsidRPr="006E065E" w:rsidRDefault="00765A9D">
      <w:pPr>
        <w:pStyle w:val="Heading2"/>
        <w:rPr>
          <w:lang w:eastAsia="zh-CN"/>
        </w:rPr>
      </w:pPr>
      <w:bookmarkStart w:id="105" w:name="_Toc232149855"/>
      <w:r w:rsidRPr="006E065E">
        <w:rPr>
          <w:lang w:eastAsia="zh-CN"/>
        </w:rPr>
        <w:t>5.1</w:t>
      </w:r>
      <w:r w:rsidRPr="006E065E">
        <w:rPr>
          <w:lang w:eastAsia="zh-CN"/>
        </w:rPr>
        <w:tab/>
      </w:r>
      <w:r w:rsidR="00095C50" w:rsidRPr="006E065E">
        <w:rPr>
          <w:lang w:eastAsia="zh-CN"/>
        </w:rPr>
        <w:t>一般考虑</w:t>
      </w:r>
      <w:bookmarkEnd w:id="105"/>
    </w:p>
    <w:p w14:paraId="78071B64" w14:textId="3BE2132C" w:rsidR="00837000" w:rsidRPr="006E065E" w:rsidRDefault="00837000" w:rsidP="0084508A">
      <w:pPr>
        <w:ind w:firstLineChars="200" w:firstLine="480"/>
        <w:rPr>
          <w:lang w:eastAsia="zh-CN"/>
        </w:rPr>
      </w:pPr>
      <w:r w:rsidRPr="006E065E">
        <w:rPr>
          <w:lang w:eastAsia="zh-CN"/>
        </w:rPr>
        <w:t>对数周期偶极子阵列是</w:t>
      </w:r>
      <w:r w:rsidR="006D5EB6" w:rsidRPr="006E065E">
        <w:rPr>
          <w:rFonts w:hint="eastAsia"/>
          <w:lang w:eastAsia="zh-CN"/>
        </w:rPr>
        <w:t>由</w:t>
      </w:r>
      <w:r w:rsidRPr="006E065E">
        <w:rPr>
          <w:lang w:eastAsia="zh-CN"/>
        </w:rPr>
        <w:t>可变长度的偶极子单元</w:t>
      </w:r>
      <w:r w:rsidR="006D5EB6" w:rsidRPr="006E065E">
        <w:rPr>
          <w:rFonts w:hint="eastAsia"/>
          <w:lang w:eastAsia="zh-CN"/>
        </w:rPr>
        <w:t>组成</w:t>
      </w:r>
      <w:r w:rsidRPr="006E065E">
        <w:rPr>
          <w:lang w:eastAsia="zh-CN"/>
        </w:rPr>
        <w:t>的锥形线性阵列，</w:t>
      </w:r>
      <w:r w:rsidR="006D5EB6" w:rsidRPr="006E065E">
        <w:rPr>
          <w:rFonts w:hint="eastAsia"/>
          <w:lang w:eastAsia="zh-CN"/>
        </w:rPr>
        <w:t>可工作于</w:t>
      </w:r>
      <w:r w:rsidRPr="006E065E">
        <w:rPr>
          <w:lang w:eastAsia="zh-CN"/>
        </w:rPr>
        <w:t>很宽的频率范围内。</w:t>
      </w:r>
      <w:r w:rsidR="006D5EB6" w:rsidRPr="006E065E">
        <w:rPr>
          <w:rFonts w:hint="eastAsia"/>
          <w:lang w:eastAsia="zh-CN"/>
        </w:rPr>
        <w:t>它之所以能实现宽带工作，是因为</w:t>
      </w:r>
      <w:r w:rsidRPr="006E065E">
        <w:rPr>
          <w:lang w:eastAsia="zh-CN"/>
        </w:rPr>
        <w:t>假设不同</w:t>
      </w:r>
      <w:r w:rsidR="006D5EB6" w:rsidRPr="006E065E">
        <w:rPr>
          <w:rFonts w:hint="eastAsia"/>
          <w:lang w:eastAsia="zh-CN"/>
        </w:rPr>
        <w:t>的单元组可在</w:t>
      </w:r>
      <w:r w:rsidRPr="006E065E">
        <w:rPr>
          <w:lang w:eastAsia="zh-CN"/>
        </w:rPr>
        <w:t>不同的频率</w:t>
      </w:r>
      <w:r w:rsidR="006D5EB6" w:rsidRPr="006E065E">
        <w:rPr>
          <w:rFonts w:hint="eastAsia"/>
          <w:lang w:eastAsia="zh-CN"/>
        </w:rPr>
        <w:t>上进行</w:t>
      </w:r>
      <w:r w:rsidRPr="006E065E">
        <w:rPr>
          <w:lang w:eastAsia="zh-CN"/>
        </w:rPr>
        <w:t>辐射</w:t>
      </w:r>
      <w:r w:rsidR="006D5EB6" w:rsidRPr="006E065E">
        <w:rPr>
          <w:rFonts w:hint="eastAsia"/>
          <w:lang w:eastAsia="zh-CN"/>
        </w:rPr>
        <w:t>。单元</w:t>
      </w:r>
      <w:r w:rsidR="00A50AF9">
        <w:rPr>
          <w:rFonts w:hint="eastAsia"/>
          <w:lang w:eastAsia="zh-CN"/>
        </w:rPr>
        <w:t>与单元</w:t>
      </w:r>
      <w:r w:rsidRPr="006E065E">
        <w:rPr>
          <w:lang w:eastAsia="zh-CN"/>
        </w:rPr>
        <w:t>之间的间距与</w:t>
      </w:r>
      <w:r w:rsidR="006D5EB6" w:rsidRPr="006E065E">
        <w:rPr>
          <w:rFonts w:hint="eastAsia"/>
          <w:lang w:eastAsia="zh-CN"/>
        </w:rPr>
        <w:t>其</w:t>
      </w:r>
      <w:r w:rsidRPr="006E065E">
        <w:rPr>
          <w:lang w:eastAsia="zh-CN"/>
        </w:rPr>
        <w:t>长度成比例，并且系统使用传输线</w:t>
      </w:r>
      <w:r w:rsidR="006D5EB6" w:rsidRPr="006E065E">
        <w:rPr>
          <w:rFonts w:hint="eastAsia"/>
          <w:lang w:eastAsia="zh-CN"/>
        </w:rPr>
        <w:t>来</w:t>
      </w:r>
      <w:r w:rsidRPr="006E065E">
        <w:rPr>
          <w:lang w:eastAsia="zh-CN"/>
        </w:rPr>
        <w:t>馈电。随着频率比的变化，</w:t>
      </w:r>
      <w:r w:rsidR="006D5EB6" w:rsidRPr="006E065E">
        <w:rPr>
          <w:rFonts w:hint="eastAsia"/>
          <w:lang w:eastAsia="zh-CN"/>
        </w:rPr>
        <w:t>那些处于</w:t>
      </w:r>
      <w:r w:rsidRPr="006E065E">
        <w:rPr>
          <w:lang w:eastAsia="zh-CN"/>
        </w:rPr>
        <w:t>谐振</w:t>
      </w:r>
      <w:r w:rsidR="006D5EB6" w:rsidRPr="006E065E">
        <w:rPr>
          <w:rFonts w:hint="eastAsia"/>
          <w:lang w:eastAsia="zh-CN"/>
        </w:rPr>
        <w:t>状态</w:t>
      </w:r>
      <w:r w:rsidRPr="006E065E">
        <w:rPr>
          <w:lang w:eastAsia="zh-CN"/>
        </w:rPr>
        <w:t>或接近谐振</w:t>
      </w:r>
      <w:r w:rsidR="006D5EB6" w:rsidRPr="006E065E">
        <w:rPr>
          <w:rFonts w:hint="eastAsia"/>
          <w:lang w:eastAsia="zh-CN"/>
        </w:rPr>
        <w:t>状态</w:t>
      </w:r>
      <w:r w:rsidRPr="006E065E">
        <w:rPr>
          <w:lang w:eastAsia="zh-CN"/>
        </w:rPr>
        <w:t>的</w:t>
      </w:r>
      <w:r w:rsidRPr="006E065E">
        <w:rPr>
          <w:rFonts w:hint="eastAsia"/>
          <w:lang w:eastAsia="zh-CN"/>
        </w:rPr>
        <w:t>单元</w:t>
      </w:r>
      <w:r w:rsidR="006D5EB6" w:rsidRPr="006E065E">
        <w:rPr>
          <w:rFonts w:hint="eastAsia"/>
          <w:lang w:eastAsia="zh-CN"/>
        </w:rPr>
        <w:t>会</w:t>
      </w:r>
      <w:r w:rsidRPr="006E065E">
        <w:rPr>
          <w:lang w:eastAsia="zh-CN"/>
        </w:rPr>
        <w:t>从传输线</w:t>
      </w:r>
      <w:r w:rsidR="006D5EB6" w:rsidRPr="006E065E">
        <w:rPr>
          <w:rFonts w:hint="eastAsia"/>
          <w:lang w:eastAsia="zh-CN"/>
        </w:rPr>
        <w:t>中</w:t>
      </w:r>
      <w:r w:rsidRPr="006E065E">
        <w:rPr>
          <w:lang w:eastAsia="zh-CN"/>
        </w:rPr>
        <w:t>耦合</w:t>
      </w:r>
      <w:r w:rsidR="006D5EB6" w:rsidRPr="006E065E">
        <w:rPr>
          <w:rFonts w:hint="eastAsia"/>
          <w:lang w:eastAsia="zh-CN"/>
        </w:rPr>
        <w:t>出</w:t>
      </w:r>
      <w:r w:rsidRPr="006E065E">
        <w:rPr>
          <w:lang w:eastAsia="zh-CN"/>
        </w:rPr>
        <w:t>能量。</w:t>
      </w:r>
      <w:r w:rsidR="006D5EB6" w:rsidRPr="006E065E">
        <w:rPr>
          <w:rFonts w:hint="eastAsia"/>
          <w:lang w:eastAsia="zh-CN"/>
        </w:rPr>
        <w:t>最终产生</w:t>
      </w:r>
      <w:r w:rsidRPr="006E065E">
        <w:rPr>
          <w:lang w:eastAsia="zh-CN"/>
        </w:rPr>
        <w:t>的辐射</w:t>
      </w:r>
      <w:r w:rsidR="006D5EB6" w:rsidRPr="006E065E">
        <w:rPr>
          <w:rFonts w:hint="eastAsia"/>
          <w:lang w:eastAsia="zh-CN"/>
        </w:rPr>
        <w:t>方向图具有方向性，</w:t>
      </w:r>
      <w:r w:rsidRPr="006E065E">
        <w:rPr>
          <w:lang w:eastAsia="zh-CN"/>
        </w:rPr>
        <w:t>并在整个工作频率范围内具有大致恒定的辐射特性。</w:t>
      </w:r>
    </w:p>
    <w:p w14:paraId="002DE14E" w14:textId="579287C2" w:rsidR="00765A9D" w:rsidRPr="006E065E" w:rsidRDefault="00765A9D">
      <w:pPr>
        <w:pStyle w:val="Heading2"/>
        <w:rPr>
          <w:lang w:eastAsia="zh-CN"/>
        </w:rPr>
      </w:pPr>
      <w:bookmarkStart w:id="106" w:name="_Toc232149856"/>
      <w:r w:rsidRPr="006E065E">
        <w:rPr>
          <w:lang w:eastAsia="zh-CN"/>
        </w:rPr>
        <w:t>5.2</w:t>
      </w:r>
      <w:r w:rsidRPr="006E065E">
        <w:rPr>
          <w:lang w:eastAsia="zh-CN"/>
        </w:rPr>
        <w:tab/>
      </w:r>
      <w:r w:rsidR="00095C50" w:rsidRPr="006E065E">
        <w:rPr>
          <w:lang w:eastAsia="zh-CN"/>
        </w:rPr>
        <w:t>对数周期天线的命名</w:t>
      </w:r>
      <w:bookmarkEnd w:id="106"/>
    </w:p>
    <w:p w14:paraId="7B291B30" w14:textId="0682CE2A" w:rsidR="00765A9D" w:rsidRPr="006E065E" w:rsidRDefault="00765A9D">
      <w:pPr>
        <w:pStyle w:val="Heading3"/>
        <w:rPr>
          <w:lang w:eastAsia="zh-CN"/>
        </w:rPr>
      </w:pPr>
      <w:r w:rsidRPr="006E065E">
        <w:rPr>
          <w:lang w:eastAsia="zh-CN"/>
        </w:rPr>
        <w:t>5.2.1</w:t>
      </w:r>
      <w:r w:rsidRPr="006E065E">
        <w:rPr>
          <w:lang w:eastAsia="zh-CN"/>
        </w:rPr>
        <w:tab/>
      </w:r>
      <w:r w:rsidR="00095C50" w:rsidRPr="006E065E">
        <w:rPr>
          <w:rFonts w:hint="eastAsia"/>
          <w:lang w:eastAsia="zh-CN"/>
        </w:rPr>
        <w:t>水平</w:t>
      </w:r>
      <w:r w:rsidR="00095C50" w:rsidRPr="006E065E">
        <w:rPr>
          <w:lang w:eastAsia="zh-CN"/>
        </w:rPr>
        <w:t>对数周期天线</w:t>
      </w:r>
    </w:p>
    <w:p w14:paraId="730506EF" w14:textId="456CD164" w:rsidR="00765A9D" w:rsidRPr="006E065E" w:rsidRDefault="00FE2703" w:rsidP="00FE2703">
      <w:pPr>
        <w:ind w:firstLineChars="200" w:firstLine="480"/>
        <w:rPr>
          <w:lang w:eastAsia="zh-CN"/>
        </w:rPr>
      </w:pPr>
      <w:r w:rsidRPr="006E065E">
        <w:rPr>
          <w:lang w:eastAsia="zh-CN"/>
        </w:rPr>
        <w:t>类型命名：</w:t>
      </w:r>
      <w:r w:rsidR="00765A9D" w:rsidRPr="006E065E">
        <w:rPr>
          <w:lang w:eastAsia="zh-CN"/>
        </w:rPr>
        <w:t xml:space="preserve">LPH </w:t>
      </w:r>
      <w:r w:rsidR="00765A9D" w:rsidRPr="006E065E">
        <w:rPr>
          <w:i/>
          <w:lang w:eastAsia="zh-CN"/>
        </w:rPr>
        <w:t xml:space="preserve">N </w:t>
      </w:r>
      <w:r w:rsidR="00765A9D" w:rsidRPr="006E065E">
        <w:rPr>
          <w:lang w:eastAsia="zh-CN"/>
        </w:rPr>
        <w:t xml:space="preserve">/ </w:t>
      </w:r>
      <w:r w:rsidR="00765A9D" w:rsidRPr="006E065E">
        <w:rPr>
          <w:i/>
          <w:lang w:eastAsia="zh-CN"/>
        </w:rPr>
        <w:t xml:space="preserve">L </w:t>
      </w:r>
      <w:r w:rsidR="00765A9D" w:rsidRPr="006E065E">
        <w:rPr>
          <w:lang w:eastAsia="zh-CN"/>
        </w:rPr>
        <w:t xml:space="preserve">/ </w:t>
      </w:r>
      <w:r w:rsidR="00765A9D" w:rsidRPr="006E065E">
        <w:rPr>
          <w:i/>
          <w:lang w:eastAsia="zh-CN"/>
        </w:rPr>
        <w:t>h</w:t>
      </w:r>
      <w:r w:rsidR="00765A9D" w:rsidRPr="006E065E">
        <w:rPr>
          <w:position w:val="-4"/>
          <w:sz w:val="20"/>
          <w:lang w:eastAsia="zh-CN"/>
        </w:rPr>
        <w:t>1</w:t>
      </w:r>
      <w:r w:rsidR="00765A9D" w:rsidRPr="006E065E">
        <w:rPr>
          <w:lang w:eastAsia="zh-CN"/>
        </w:rPr>
        <w:t xml:space="preserve"> / </w:t>
      </w:r>
      <w:r w:rsidR="00765A9D" w:rsidRPr="006E065E">
        <w:rPr>
          <w:i/>
          <w:lang w:eastAsia="zh-CN"/>
        </w:rPr>
        <w:t>h</w:t>
      </w:r>
      <w:r w:rsidR="00765A9D" w:rsidRPr="006E065E">
        <w:rPr>
          <w:i/>
          <w:position w:val="-4"/>
          <w:sz w:val="20"/>
          <w:lang w:eastAsia="zh-CN"/>
        </w:rPr>
        <w:t>N</w:t>
      </w:r>
      <w:r w:rsidR="00765A9D" w:rsidRPr="006E065E">
        <w:rPr>
          <w:i/>
          <w:lang w:eastAsia="zh-CN"/>
        </w:rPr>
        <w:t xml:space="preserve"> </w:t>
      </w:r>
      <w:r w:rsidR="00765A9D" w:rsidRPr="006E065E">
        <w:rPr>
          <w:lang w:eastAsia="zh-CN"/>
        </w:rPr>
        <w:t xml:space="preserve">/ </w:t>
      </w:r>
      <w:r w:rsidR="00765A9D" w:rsidRPr="006E065E">
        <w:rPr>
          <w:rFonts w:ascii="Script" w:hAnsi="Script"/>
          <w:lang w:eastAsia="zh-CN"/>
        </w:rPr>
        <w:t>l</w:t>
      </w:r>
      <w:r w:rsidR="00765A9D" w:rsidRPr="006E065E">
        <w:rPr>
          <w:position w:val="-4"/>
          <w:sz w:val="20"/>
          <w:lang w:eastAsia="zh-CN"/>
        </w:rPr>
        <w:t>1</w:t>
      </w:r>
      <w:r w:rsidR="00765A9D" w:rsidRPr="006E065E">
        <w:rPr>
          <w:lang w:eastAsia="zh-CN"/>
        </w:rPr>
        <w:t xml:space="preserve"> / </w:t>
      </w:r>
      <w:r w:rsidR="00765A9D" w:rsidRPr="006E065E">
        <w:rPr>
          <w:rFonts w:ascii="Script" w:hAnsi="Script"/>
          <w:lang w:eastAsia="zh-CN"/>
        </w:rPr>
        <w:t>l</w:t>
      </w:r>
      <w:r w:rsidR="00765A9D" w:rsidRPr="006E065E">
        <w:rPr>
          <w:i/>
          <w:position w:val="-4"/>
          <w:sz w:val="20"/>
          <w:lang w:eastAsia="zh-CN"/>
        </w:rPr>
        <w:t>N</w:t>
      </w:r>
      <w:r w:rsidR="00765A9D" w:rsidRPr="006E065E">
        <w:rPr>
          <w:i/>
          <w:lang w:eastAsia="zh-CN"/>
        </w:rPr>
        <w:t xml:space="preserve"> </w:t>
      </w:r>
      <w:r w:rsidR="00765A9D" w:rsidRPr="006E065E">
        <w:rPr>
          <w:lang w:eastAsia="zh-CN"/>
        </w:rPr>
        <w:t xml:space="preserve">/ </w:t>
      </w:r>
      <w:r w:rsidR="00765A9D" w:rsidRPr="006E065E">
        <w:rPr>
          <w:i/>
          <w:lang w:eastAsia="zh-CN"/>
        </w:rPr>
        <w:t>Z</w:t>
      </w:r>
    </w:p>
    <w:p w14:paraId="22E7E8DA" w14:textId="7D18F022" w:rsidR="00765A9D" w:rsidRPr="006E065E" w:rsidRDefault="00A42315" w:rsidP="00E65F84">
      <w:pPr>
        <w:ind w:firstLineChars="200" w:firstLine="480"/>
        <w:rPr>
          <w:lang w:eastAsia="zh-CN"/>
        </w:rPr>
      </w:pPr>
      <w:r w:rsidRPr="006E065E">
        <w:rPr>
          <w:lang w:eastAsia="zh-CN"/>
        </w:rPr>
        <w:t>其中：</w:t>
      </w:r>
    </w:p>
    <w:p w14:paraId="35DCA792" w14:textId="261C0C4C" w:rsidR="00765A9D" w:rsidRPr="006E065E" w:rsidRDefault="00765A9D">
      <w:pPr>
        <w:pStyle w:val="Equationlegend"/>
        <w:rPr>
          <w:lang w:val="en-GB" w:eastAsia="zh-CN"/>
        </w:rPr>
      </w:pPr>
      <w:r w:rsidRPr="006E065E">
        <w:rPr>
          <w:lang w:val="en-GB" w:eastAsia="zh-CN"/>
        </w:rPr>
        <w:tab/>
      </w:r>
      <w:proofErr w:type="gramStart"/>
      <w:r w:rsidRPr="006E065E">
        <w:rPr>
          <w:lang w:val="en-GB" w:eastAsia="zh-CN"/>
        </w:rPr>
        <w:t>LPH</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lang w:val="en-GB" w:eastAsia="zh-CN"/>
        </w:rPr>
        <w:t>水平对数周期天线</w:t>
      </w:r>
    </w:p>
    <w:p w14:paraId="6D15649A" w14:textId="1F8DD534"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val="en-GB" w:eastAsia="zh-CN"/>
        </w:rPr>
        <w:t>单元的</w:t>
      </w:r>
      <w:r w:rsidR="004A7850" w:rsidRPr="006E065E">
        <w:rPr>
          <w:lang w:val="en-GB" w:eastAsia="zh-CN"/>
        </w:rPr>
        <w:t>数量</w:t>
      </w:r>
    </w:p>
    <w:p w14:paraId="68C15C9B" w14:textId="21F22A38"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L</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最短和最长单元中心之间的距离（米）</w:t>
      </w:r>
    </w:p>
    <w:p w14:paraId="5D0A9F77" w14:textId="732D9173" w:rsidR="00765A9D" w:rsidRPr="006E065E" w:rsidRDefault="00765A9D">
      <w:pPr>
        <w:pStyle w:val="Equationlegend"/>
        <w:rPr>
          <w:lang w:val="en-GB" w:eastAsia="zh-CN"/>
        </w:rPr>
      </w:pPr>
      <w:r w:rsidRPr="006E065E">
        <w:rPr>
          <w:lang w:val="en-GB" w:eastAsia="zh-CN"/>
        </w:rPr>
        <w:lastRenderedPageBreak/>
        <w:tab/>
      </w:r>
      <w:r w:rsidRPr="006E065E">
        <w:rPr>
          <w:i/>
          <w:lang w:val="en-GB" w:eastAsia="zh-CN"/>
        </w:rPr>
        <w:t>h</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bookmarkStart w:id="107" w:name="OLE_LINK146"/>
      <w:r w:rsidR="004A7850" w:rsidRPr="006E065E">
        <w:rPr>
          <w:rFonts w:hint="eastAsia"/>
          <w:lang w:eastAsia="zh-CN"/>
        </w:rPr>
        <w:t>最短单元的高度（米）</w:t>
      </w:r>
      <w:bookmarkEnd w:id="107"/>
    </w:p>
    <w:p w14:paraId="7B948D6A" w14:textId="6BC6F029"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h</w:t>
      </w:r>
      <w:r w:rsidRPr="006E065E">
        <w:rPr>
          <w:i/>
          <w:position w:val="-4"/>
          <w:sz w:val="20"/>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最长单元的高度（米）</w:t>
      </w:r>
    </w:p>
    <w:p w14:paraId="0D021F03" w14:textId="64143800" w:rsidR="00765A9D" w:rsidRPr="006E065E" w:rsidRDefault="00765A9D">
      <w:pPr>
        <w:pStyle w:val="Equationlegend"/>
        <w:rPr>
          <w:lang w:val="en-GB" w:eastAsia="zh-CN"/>
        </w:rPr>
      </w:pPr>
      <w:r w:rsidRPr="006E065E">
        <w:rPr>
          <w:lang w:val="en-GB" w:eastAsia="zh-CN"/>
        </w:rPr>
        <w:tab/>
      </w:r>
      <w:r w:rsidRPr="006E065E">
        <w:rPr>
          <w:rFonts w:ascii="Script" w:hAnsi="Script"/>
          <w:lang w:val="en-GB" w:eastAsia="zh-CN"/>
        </w:rPr>
        <w:t>l</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bookmarkStart w:id="108" w:name="OLE_LINK147"/>
      <w:r w:rsidR="004A7850" w:rsidRPr="006E065E">
        <w:rPr>
          <w:rFonts w:hint="eastAsia"/>
          <w:lang w:eastAsia="zh-CN"/>
        </w:rPr>
        <w:t>最短单元的半长（米）</w:t>
      </w:r>
      <w:bookmarkEnd w:id="108"/>
    </w:p>
    <w:p w14:paraId="256C612D" w14:textId="02972A70" w:rsidR="00765A9D" w:rsidRPr="006E065E" w:rsidRDefault="00765A9D">
      <w:pPr>
        <w:pStyle w:val="Equationlegend"/>
        <w:rPr>
          <w:lang w:val="en-GB" w:eastAsia="zh-CN"/>
        </w:rPr>
      </w:pPr>
      <w:r w:rsidRPr="006E065E">
        <w:rPr>
          <w:lang w:val="en-GB" w:eastAsia="zh-CN"/>
        </w:rPr>
        <w:tab/>
      </w:r>
      <w:proofErr w:type="gramStart"/>
      <w:r w:rsidRPr="006E065E">
        <w:rPr>
          <w:rFonts w:ascii="Script" w:hAnsi="Script"/>
          <w:lang w:val="en-GB" w:eastAsia="zh-CN"/>
        </w:rPr>
        <w:t>l</w:t>
      </w:r>
      <w:r w:rsidRPr="006E065E">
        <w:rPr>
          <w:i/>
          <w:position w:val="-4"/>
          <w:sz w:val="20"/>
          <w:lang w:val="en-GB" w:eastAsia="zh-CN"/>
        </w:rPr>
        <w:t>N</w:t>
      </w:r>
      <w:r w:rsidRPr="006E065E">
        <w:rPr>
          <w:position w:val="-4"/>
          <w:sz w:val="20"/>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最长单元的半长（米）</w:t>
      </w:r>
    </w:p>
    <w:p w14:paraId="49D8BFD5" w14:textId="38CDAD8C"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Z</w:t>
      </w:r>
      <w:r w:rsidRPr="006E065E">
        <w:rPr>
          <w:lang w:val="en-GB" w:eastAsia="zh-CN"/>
        </w:rPr>
        <w:t xml:space="preserve"> :</w:t>
      </w:r>
      <w:proofErr w:type="gramEnd"/>
      <w:r w:rsidRPr="006E065E">
        <w:rPr>
          <w:lang w:val="en-GB" w:eastAsia="zh-CN"/>
        </w:rPr>
        <w:tab/>
      </w:r>
      <w:r w:rsidR="004A7850" w:rsidRPr="006E065E">
        <w:rPr>
          <w:lang w:val="en-GB" w:eastAsia="zh-CN"/>
        </w:rPr>
        <w:t>天线内部馈线的阻抗</w:t>
      </w:r>
      <w:r w:rsidR="004A7850" w:rsidRPr="006E065E">
        <w:rPr>
          <w:rFonts w:hint="eastAsia"/>
          <w:lang w:val="en-GB" w:eastAsia="zh-CN"/>
        </w:rPr>
        <w:t>（</w:t>
      </w:r>
      <w:r w:rsidR="004A7850" w:rsidRPr="006E065E">
        <w:rPr>
          <w:rFonts w:ascii="Symbol" w:hAnsi="Symbol"/>
          <w:lang w:val="en-GB" w:eastAsia="zh-CN"/>
        </w:rPr>
        <w:t></w:t>
      </w:r>
      <w:r w:rsidR="004A7850" w:rsidRPr="006E065E">
        <w:rPr>
          <w:rFonts w:hint="eastAsia"/>
          <w:lang w:val="en-GB" w:eastAsia="zh-CN"/>
        </w:rPr>
        <w:t>）。</w:t>
      </w:r>
    </w:p>
    <w:p w14:paraId="3F937BE5" w14:textId="4026571D" w:rsidR="0030360F" w:rsidRPr="006E065E" w:rsidRDefault="00DC118F" w:rsidP="0030360F">
      <w:pPr>
        <w:pStyle w:val="FigureNo"/>
        <w:rPr>
          <w:lang w:eastAsia="zh-CN"/>
        </w:rPr>
      </w:pPr>
      <w:r w:rsidRPr="006E065E">
        <w:rPr>
          <w:lang w:eastAsia="zh-CN"/>
        </w:rPr>
        <w:t>图</w:t>
      </w:r>
      <w:r w:rsidR="0030360F" w:rsidRPr="006E065E">
        <w:rPr>
          <w:lang w:eastAsia="zh-CN"/>
        </w:rPr>
        <w:t>27</w:t>
      </w:r>
    </w:p>
    <w:p w14:paraId="1804D5FD" w14:textId="56521EAC" w:rsidR="0030360F" w:rsidRPr="006E065E" w:rsidRDefault="00130E76" w:rsidP="0030360F">
      <w:pPr>
        <w:pStyle w:val="Figuretitle"/>
        <w:rPr>
          <w:lang w:eastAsia="zh-CN"/>
        </w:rPr>
      </w:pPr>
      <w:r w:rsidRPr="006E065E">
        <w:rPr>
          <w:lang w:eastAsia="zh-CN"/>
        </w:rPr>
        <w:t>水平对数周期阵列的命名</w:t>
      </w:r>
    </w:p>
    <w:p w14:paraId="1B4428F8" w14:textId="4A546AE5" w:rsidR="00765A9D" w:rsidRPr="006E065E" w:rsidRDefault="00EA1811" w:rsidP="00807525">
      <w:pPr>
        <w:pStyle w:val="Figure"/>
        <w:rPr>
          <w:lang w:eastAsia="zh-CN"/>
        </w:rPr>
      </w:pPr>
      <w:r w:rsidRPr="006E065E">
        <w:rPr>
          <w:noProof/>
        </w:rPr>
        <w:drawing>
          <wp:inline distT="0" distB="0" distL="0" distR="0" wp14:anchorId="2395C276" wp14:editId="3909C1C2">
            <wp:extent cx="4864618" cy="3261367"/>
            <wp:effectExtent l="0" t="0" r="0" b="0"/>
            <wp:docPr id="1301930281" name="Picture 12" descr="图27显示水平对数周期阵列的命名&#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930281" name="Picture 12" descr="图27显示水平对数周期阵列的命名&#10;"/>
                    <pic:cNvPicPr/>
                  </pic:nvPicPr>
                  <pic:blipFill>
                    <a:blip r:embed="rId70" cstate="print">
                      <a:extLst>
                        <a:ext uri="{28A0092B-C50C-407E-A947-70E740481C1C}">
                          <a14:useLocalDpi xmlns:a14="http://schemas.microsoft.com/office/drawing/2010/main" val="0"/>
                        </a:ext>
                      </a:extLst>
                    </a:blip>
                    <a:stretch>
                      <a:fillRect/>
                    </a:stretch>
                  </pic:blipFill>
                  <pic:spPr>
                    <a:xfrm>
                      <a:off x="0" y="0"/>
                      <a:ext cx="4864618" cy="3261367"/>
                    </a:xfrm>
                    <a:prstGeom prst="rect">
                      <a:avLst/>
                    </a:prstGeom>
                  </pic:spPr>
                </pic:pic>
              </a:graphicData>
            </a:graphic>
          </wp:inline>
        </w:drawing>
      </w:r>
    </w:p>
    <w:p w14:paraId="74701641" w14:textId="5F75014B" w:rsidR="00765A9D" w:rsidRPr="006E065E" w:rsidRDefault="00765A9D">
      <w:pPr>
        <w:pStyle w:val="Heading3"/>
        <w:rPr>
          <w:lang w:eastAsia="zh-CN"/>
        </w:rPr>
      </w:pPr>
      <w:r w:rsidRPr="006E065E">
        <w:rPr>
          <w:lang w:eastAsia="zh-CN"/>
        </w:rPr>
        <w:t>5.2.2</w:t>
      </w:r>
      <w:r w:rsidRPr="006E065E">
        <w:rPr>
          <w:lang w:eastAsia="zh-CN"/>
        </w:rPr>
        <w:tab/>
      </w:r>
      <w:r w:rsidR="00095C50" w:rsidRPr="006E065E">
        <w:rPr>
          <w:rFonts w:hint="eastAsia"/>
          <w:lang w:eastAsia="zh-CN"/>
        </w:rPr>
        <w:t>垂直</w:t>
      </w:r>
      <w:r w:rsidR="00095C50" w:rsidRPr="006E065E">
        <w:rPr>
          <w:lang w:eastAsia="zh-CN"/>
        </w:rPr>
        <w:t>对数周期天线</w:t>
      </w:r>
    </w:p>
    <w:p w14:paraId="0B12ADA8" w14:textId="66B8E814" w:rsidR="00765A9D" w:rsidRPr="006E065E" w:rsidRDefault="00FE2703" w:rsidP="00FE2703">
      <w:pPr>
        <w:ind w:firstLineChars="200" w:firstLine="480"/>
        <w:rPr>
          <w:lang w:eastAsia="zh-CN"/>
        </w:rPr>
      </w:pPr>
      <w:bookmarkStart w:id="109" w:name="OLE_LINK55"/>
      <w:r w:rsidRPr="006E065E">
        <w:rPr>
          <w:lang w:eastAsia="zh-CN"/>
        </w:rPr>
        <w:t>类型命名：</w:t>
      </w:r>
      <w:r w:rsidR="00765A9D" w:rsidRPr="006E065E">
        <w:rPr>
          <w:lang w:eastAsia="zh-CN"/>
        </w:rPr>
        <w:t xml:space="preserve">LPV </w:t>
      </w:r>
      <w:r w:rsidR="00765A9D" w:rsidRPr="006E065E">
        <w:rPr>
          <w:i/>
          <w:lang w:eastAsia="zh-CN"/>
        </w:rPr>
        <w:t xml:space="preserve">N </w:t>
      </w:r>
      <w:r w:rsidR="00765A9D" w:rsidRPr="006E065E">
        <w:rPr>
          <w:lang w:eastAsia="zh-CN"/>
        </w:rPr>
        <w:t xml:space="preserve">/ </w:t>
      </w:r>
      <w:r w:rsidR="00765A9D" w:rsidRPr="006E065E">
        <w:rPr>
          <w:i/>
          <w:lang w:eastAsia="zh-CN"/>
        </w:rPr>
        <w:t xml:space="preserve">L </w:t>
      </w:r>
      <w:r w:rsidR="00765A9D" w:rsidRPr="006E065E">
        <w:rPr>
          <w:lang w:eastAsia="zh-CN"/>
        </w:rPr>
        <w:t xml:space="preserve">/ </w:t>
      </w:r>
      <w:r w:rsidR="00765A9D" w:rsidRPr="006E065E">
        <w:rPr>
          <w:i/>
          <w:lang w:eastAsia="zh-CN"/>
        </w:rPr>
        <w:t>h</w:t>
      </w:r>
      <w:r w:rsidR="00765A9D" w:rsidRPr="006E065E">
        <w:rPr>
          <w:position w:val="-4"/>
          <w:sz w:val="20"/>
          <w:lang w:eastAsia="zh-CN"/>
        </w:rPr>
        <w:t>1</w:t>
      </w:r>
      <w:r w:rsidR="00765A9D" w:rsidRPr="006E065E">
        <w:rPr>
          <w:lang w:eastAsia="zh-CN"/>
        </w:rPr>
        <w:t xml:space="preserve"> / </w:t>
      </w:r>
      <w:r w:rsidR="00765A9D" w:rsidRPr="006E065E">
        <w:rPr>
          <w:i/>
          <w:lang w:eastAsia="zh-CN"/>
        </w:rPr>
        <w:t>h</w:t>
      </w:r>
      <w:r w:rsidR="00765A9D" w:rsidRPr="006E065E">
        <w:rPr>
          <w:i/>
          <w:position w:val="-4"/>
          <w:sz w:val="20"/>
          <w:lang w:eastAsia="zh-CN"/>
        </w:rPr>
        <w:t>N</w:t>
      </w:r>
      <w:r w:rsidR="00765A9D" w:rsidRPr="006E065E">
        <w:rPr>
          <w:i/>
          <w:lang w:eastAsia="zh-CN"/>
        </w:rPr>
        <w:t xml:space="preserve"> </w:t>
      </w:r>
      <w:r w:rsidR="00765A9D" w:rsidRPr="006E065E">
        <w:rPr>
          <w:lang w:eastAsia="zh-CN"/>
        </w:rPr>
        <w:t xml:space="preserve">/ </w:t>
      </w:r>
      <w:r w:rsidR="00765A9D" w:rsidRPr="006E065E">
        <w:rPr>
          <w:rFonts w:ascii="Script" w:hAnsi="Script"/>
          <w:sz w:val="28"/>
          <w:lang w:eastAsia="zh-CN"/>
        </w:rPr>
        <w:t>l</w:t>
      </w:r>
      <w:r w:rsidR="00765A9D" w:rsidRPr="006E065E">
        <w:rPr>
          <w:position w:val="-4"/>
          <w:sz w:val="20"/>
          <w:lang w:eastAsia="zh-CN"/>
        </w:rPr>
        <w:t>1</w:t>
      </w:r>
      <w:r w:rsidR="00765A9D" w:rsidRPr="006E065E">
        <w:rPr>
          <w:lang w:eastAsia="zh-CN"/>
        </w:rPr>
        <w:t xml:space="preserve"> / </w:t>
      </w:r>
      <w:r w:rsidR="00765A9D" w:rsidRPr="006E065E">
        <w:rPr>
          <w:rFonts w:ascii="Script" w:hAnsi="Script"/>
          <w:sz w:val="28"/>
          <w:lang w:eastAsia="zh-CN"/>
        </w:rPr>
        <w:t>l</w:t>
      </w:r>
      <w:r w:rsidR="00765A9D" w:rsidRPr="006E065E">
        <w:rPr>
          <w:i/>
          <w:position w:val="-4"/>
          <w:sz w:val="20"/>
          <w:lang w:eastAsia="zh-CN"/>
        </w:rPr>
        <w:t xml:space="preserve">N </w:t>
      </w:r>
      <w:r w:rsidR="00765A9D" w:rsidRPr="006E065E">
        <w:rPr>
          <w:lang w:eastAsia="zh-CN"/>
        </w:rPr>
        <w:t xml:space="preserve">/ </w:t>
      </w:r>
      <w:r w:rsidR="00765A9D" w:rsidRPr="006E065E">
        <w:rPr>
          <w:i/>
          <w:lang w:eastAsia="zh-CN"/>
        </w:rPr>
        <w:t>Z</w:t>
      </w:r>
    </w:p>
    <w:bookmarkEnd w:id="109"/>
    <w:p w14:paraId="669CCB30" w14:textId="6BD57A96" w:rsidR="00765A9D" w:rsidRPr="006E065E" w:rsidRDefault="00A42315" w:rsidP="00E65F84">
      <w:pPr>
        <w:ind w:firstLineChars="200" w:firstLine="480"/>
        <w:rPr>
          <w:lang w:eastAsia="zh-CN"/>
        </w:rPr>
      </w:pPr>
      <w:r w:rsidRPr="006E065E">
        <w:rPr>
          <w:lang w:eastAsia="zh-CN"/>
        </w:rPr>
        <w:t>其中：</w:t>
      </w:r>
    </w:p>
    <w:p w14:paraId="282BE361" w14:textId="2E23B750" w:rsidR="00765A9D" w:rsidRPr="006E065E" w:rsidRDefault="00765A9D">
      <w:pPr>
        <w:pStyle w:val="Equationlegend"/>
        <w:rPr>
          <w:lang w:val="en-GB" w:eastAsia="zh-CN"/>
        </w:rPr>
      </w:pPr>
      <w:r w:rsidRPr="006E065E">
        <w:rPr>
          <w:lang w:val="en-GB" w:eastAsia="zh-CN"/>
        </w:rPr>
        <w:tab/>
      </w:r>
      <w:proofErr w:type="gramStart"/>
      <w:r w:rsidRPr="006E065E">
        <w:rPr>
          <w:lang w:val="en-GB" w:eastAsia="zh-CN"/>
        </w:rPr>
        <w:t>LPV</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lang w:val="en-GB" w:eastAsia="zh-CN"/>
        </w:rPr>
        <w:t>垂直对数周期天线</w:t>
      </w:r>
    </w:p>
    <w:p w14:paraId="36BECC24" w14:textId="14CB5455"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bookmarkStart w:id="110" w:name="OLE_LINK141"/>
      <w:r w:rsidR="004A7850" w:rsidRPr="006E065E">
        <w:rPr>
          <w:rFonts w:hint="eastAsia"/>
          <w:lang w:val="en-GB" w:eastAsia="zh-CN"/>
        </w:rPr>
        <w:t>单元的</w:t>
      </w:r>
      <w:r w:rsidR="004A7850" w:rsidRPr="006E065E">
        <w:rPr>
          <w:lang w:val="en-GB" w:eastAsia="zh-CN"/>
        </w:rPr>
        <w:t>数量</w:t>
      </w:r>
      <w:bookmarkEnd w:id="110"/>
    </w:p>
    <w:p w14:paraId="50AA5AFE" w14:textId="7B1E82AB"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L</w:t>
      </w:r>
      <w:r w:rsidRPr="006E065E">
        <w:rPr>
          <w:sz w:val="12"/>
          <w:lang w:val="en-GB" w:eastAsia="zh-CN"/>
        </w:rPr>
        <w:t xml:space="preserve"> </w:t>
      </w:r>
      <w:r w:rsidRPr="006E065E">
        <w:rPr>
          <w:lang w:val="en-GB" w:eastAsia="zh-CN"/>
        </w:rPr>
        <w:t>:</w:t>
      </w:r>
      <w:proofErr w:type="gramEnd"/>
      <w:r w:rsidRPr="006E065E">
        <w:rPr>
          <w:lang w:val="en-GB" w:eastAsia="zh-CN"/>
        </w:rPr>
        <w:tab/>
      </w:r>
      <w:bookmarkStart w:id="111" w:name="OLE_LINK145"/>
      <w:r w:rsidR="004A7850" w:rsidRPr="006E065E">
        <w:rPr>
          <w:lang w:val="en-GB" w:eastAsia="zh-CN"/>
        </w:rPr>
        <w:t>最短和最长</w:t>
      </w:r>
      <w:r w:rsidR="004A7850" w:rsidRPr="006E065E">
        <w:rPr>
          <w:rFonts w:hint="eastAsia"/>
          <w:lang w:val="en-GB" w:eastAsia="zh-CN"/>
        </w:rPr>
        <w:t>单元</w:t>
      </w:r>
      <w:r w:rsidR="004A7850" w:rsidRPr="006E065E">
        <w:rPr>
          <w:lang w:val="en-GB" w:eastAsia="zh-CN"/>
        </w:rPr>
        <w:t>中心之间的距离</w:t>
      </w:r>
      <w:r w:rsidR="004A7850" w:rsidRPr="006E065E">
        <w:rPr>
          <w:rFonts w:hint="eastAsia"/>
          <w:lang w:val="en-GB" w:eastAsia="zh-CN"/>
        </w:rPr>
        <w:t>（米）</w:t>
      </w:r>
      <w:bookmarkEnd w:id="111"/>
    </w:p>
    <w:p w14:paraId="32719AEA" w14:textId="1A3FACDD" w:rsidR="00765A9D" w:rsidRPr="006E065E" w:rsidRDefault="00765A9D">
      <w:pPr>
        <w:pStyle w:val="Equationlegend"/>
        <w:rPr>
          <w:lang w:val="en-GB" w:eastAsia="zh-CN"/>
        </w:rPr>
      </w:pPr>
      <w:r w:rsidRPr="006E065E">
        <w:rPr>
          <w:lang w:val="en-GB" w:eastAsia="zh-CN"/>
        </w:rPr>
        <w:tab/>
      </w:r>
      <w:r w:rsidRPr="006E065E">
        <w:rPr>
          <w:i/>
          <w:lang w:val="en-GB" w:eastAsia="zh-CN"/>
        </w:rPr>
        <w:t>h</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bookmarkStart w:id="112" w:name="OLE_LINK140"/>
      <w:r w:rsidR="004A7850" w:rsidRPr="006E065E">
        <w:rPr>
          <w:lang w:val="en-GB" w:eastAsia="zh-CN"/>
        </w:rPr>
        <w:t>最短</w:t>
      </w:r>
      <w:r w:rsidR="004A7850" w:rsidRPr="006E065E">
        <w:rPr>
          <w:rFonts w:hint="eastAsia"/>
          <w:lang w:val="en-GB" w:eastAsia="zh-CN"/>
        </w:rPr>
        <w:t>单元</w:t>
      </w:r>
      <w:r w:rsidR="004A7850" w:rsidRPr="006E065E">
        <w:rPr>
          <w:lang w:val="en-GB" w:eastAsia="zh-CN"/>
        </w:rPr>
        <w:t>的</w:t>
      </w:r>
      <w:r w:rsidR="004A7850" w:rsidRPr="006E065E">
        <w:rPr>
          <w:rFonts w:hint="eastAsia"/>
          <w:lang w:val="en-GB" w:eastAsia="zh-CN"/>
        </w:rPr>
        <w:t>高度（米）</w:t>
      </w:r>
      <w:bookmarkEnd w:id="112"/>
    </w:p>
    <w:p w14:paraId="4B50D847" w14:textId="31EEFEE5"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h</w:t>
      </w:r>
      <w:r w:rsidRPr="006E065E">
        <w:rPr>
          <w:i/>
          <w:position w:val="-4"/>
          <w:sz w:val="20"/>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最长单元的高度（米）</w:t>
      </w:r>
    </w:p>
    <w:p w14:paraId="7785EA64" w14:textId="1AE599FB" w:rsidR="00765A9D" w:rsidRPr="006E065E" w:rsidRDefault="00765A9D">
      <w:pPr>
        <w:pStyle w:val="Equationlegend"/>
        <w:rPr>
          <w:lang w:val="en-GB" w:eastAsia="zh-CN"/>
        </w:rPr>
      </w:pPr>
      <w:r w:rsidRPr="006E065E">
        <w:rPr>
          <w:lang w:val="en-GB" w:eastAsia="zh-CN"/>
        </w:rPr>
        <w:tab/>
      </w:r>
      <w:r w:rsidR="0018108D" w:rsidRPr="006E065E">
        <w:rPr>
          <w:rFonts w:ascii="Script" w:hAnsi="Script"/>
          <w:sz w:val="28"/>
          <w:lang w:val="en-GB" w:eastAsia="zh-CN"/>
        </w:rPr>
        <w:t>l</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最短单元的半长（米）</w:t>
      </w:r>
    </w:p>
    <w:p w14:paraId="677DECEC" w14:textId="0B4BC542" w:rsidR="00765A9D" w:rsidRPr="006E065E" w:rsidRDefault="00765A9D">
      <w:pPr>
        <w:pStyle w:val="Equationlegend"/>
        <w:rPr>
          <w:lang w:val="en-GB" w:eastAsia="zh-CN"/>
        </w:rPr>
      </w:pPr>
      <w:r w:rsidRPr="006E065E">
        <w:rPr>
          <w:lang w:val="en-GB" w:eastAsia="zh-CN"/>
        </w:rPr>
        <w:tab/>
      </w:r>
      <w:proofErr w:type="gramStart"/>
      <w:r w:rsidRPr="006E065E">
        <w:rPr>
          <w:rFonts w:ascii="Script" w:hAnsi="Script"/>
          <w:sz w:val="28"/>
          <w:lang w:val="en-GB" w:eastAsia="zh-CN"/>
        </w:rPr>
        <w:t>l</w:t>
      </w:r>
      <w:r w:rsidRPr="006E065E">
        <w:rPr>
          <w:i/>
          <w:position w:val="-4"/>
          <w:sz w:val="20"/>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4A7850" w:rsidRPr="006E065E">
        <w:rPr>
          <w:rFonts w:hint="eastAsia"/>
          <w:lang w:eastAsia="zh-CN"/>
        </w:rPr>
        <w:t>最长单元的半长（米）</w:t>
      </w:r>
    </w:p>
    <w:p w14:paraId="64F6F778" w14:textId="0306A10B"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Z</w:t>
      </w:r>
      <w:r w:rsidRPr="006E065E">
        <w:rPr>
          <w:sz w:val="12"/>
          <w:lang w:val="en-GB" w:eastAsia="zh-CN"/>
        </w:rPr>
        <w:t xml:space="preserve"> </w:t>
      </w:r>
      <w:r w:rsidRPr="006E065E">
        <w:rPr>
          <w:lang w:val="en-GB" w:eastAsia="zh-CN"/>
        </w:rPr>
        <w:t>:</w:t>
      </w:r>
      <w:proofErr w:type="gramEnd"/>
      <w:r w:rsidRPr="006E065E">
        <w:rPr>
          <w:lang w:val="en-GB" w:eastAsia="zh-CN"/>
        </w:rPr>
        <w:tab/>
      </w:r>
      <w:bookmarkStart w:id="113" w:name="OLE_LINK148"/>
      <w:r w:rsidR="004A7850" w:rsidRPr="006E065E">
        <w:rPr>
          <w:lang w:val="en-GB" w:eastAsia="zh-CN"/>
        </w:rPr>
        <w:t>天线内部馈线的阻抗</w:t>
      </w:r>
      <w:r w:rsidR="004A7850" w:rsidRPr="006E065E">
        <w:rPr>
          <w:rFonts w:hint="eastAsia"/>
          <w:lang w:val="en-GB" w:eastAsia="zh-CN"/>
        </w:rPr>
        <w:t>（</w:t>
      </w:r>
      <w:r w:rsidRPr="006E065E">
        <w:rPr>
          <w:rFonts w:ascii="Symbol" w:hAnsi="Symbol"/>
          <w:lang w:val="en-GB" w:eastAsia="zh-CN"/>
        </w:rPr>
        <w:t></w:t>
      </w:r>
      <w:r w:rsidR="004A7850" w:rsidRPr="006E065E">
        <w:rPr>
          <w:rFonts w:hint="eastAsia"/>
          <w:lang w:val="en-GB" w:eastAsia="zh-CN"/>
        </w:rPr>
        <w:t>）。</w:t>
      </w:r>
      <w:bookmarkEnd w:id="113"/>
    </w:p>
    <w:p w14:paraId="7A82E7BA" w14:textId="15A9C5A5" w:rsidR="00EA5EAD" w:rsidRPr="006E065E" w:rsidRDefault="00DC118F" w:rsidP="00EA5EAD">
      <w:pPr>
        <w:pStyle w:val="FigureNo"/>
        <w:rPr>
          <w:lang w:eastAsia="zh-CN"/>
        </w:rPr>
      </w:pPr>
      <w:r w:rsidRPr="006E065E">
        <w:rPr>
          <w:lang w:eastAsia="zh-CN"/>
        </w:rPr>
        <w:lastRenderedPageBreak/>
        <w:t>图</w:t>
      </w:r>
      <w:r w:rsidR="00EA5EAD" w:rsidRPr="006E065E">
        <w:rPr>
          <w:lang w:eastAsia="zh-CN"/>
        </w:rPr>
        <w:t>28</w:t>
      </w:r>
    </w:p>
    <w:p w14:paraId="0B00B9B1" w14:textId="639BF634" w:rsidR="00EA5EAD" w:rsidRPr="006E065E" w:rsidRDefault="00130E76" w:rsidP="00EA5EAD">
      <w:pPr>
        <w:pStyle w:val="Figuretitle"/>
        <w:rPr>
          <w:lang w:eastAsia="zh-CN"/>
        </w:rPr>
      </w:pPr>
      <w:r w:rsidRPr="006E065E">
        <w:rPr>
          <w:rFonts w:hint="eastAsia"/>
          <w:lang w:eastAsia="zh-CN"/>
        </w:rPr>
        <w:t>垂直</w:t>
      </w:r>
      <w:r w:rsidRPr="006E065E">
        <w:rPr>
          <w:lang w:eastAsia="zh-CN"/>
        </w:rPr>
        <w:t>对数周期阵列的命名</w:t>
      </w:r>
    </w:p>
    <w:p w14:paraId="71809959" w14:textId="038A3008" w:rsidR="00765A9D" w:rsidRPr="006E065E" w:rsidRDefault="00EA1811" w:rsidP="00807525">
      <w:pPr>
        <w:pStyle w:val="Figure"/>
        <w:rPr>
          <w:lang w:eastAsia="zh-CN"/>
        </w:rPr>
      </w:pPr>
      <w:r w:rsidRPr="006E065E">
        <w:rPr>
          <w:noProof/>
        </w:rPr>
        <w:drawing>
          <wp:inline distT="0" distB="0" distL="0" distR="0" wp14:anchorId="67614BAA" wp14:editId="0AEA45DC">
            <wp:extent cx="4349505" cy="3599695"/>
            <wp:effectExtent l="0" t="0" r="0" b="1270"/>
            <wp:docPr id="1634883039" name="Picture 13" descr="图28显示垂直对数周期阵列的命名&#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4883039" name="Picture 13" descr="图28显示垂直对数周期阵列的命名&#10;"/>
                    <pic:cNvPicPr/>
                  </pic:nvPicPr>
                  <pic:blipFill>
                    <a:blip r:embed="rId71" cstate="print">
                      <a:extLst>
                        <a:ext uri="{28A0092B-C50C-407E-A947-70E740481C1C}">
                          <a14:useLocalDpi xmlns:a14="http://schemas.microsoft.com/office/drawing/2010/main" val="0"/>
                        </a:ext>
                      </a:extLst>
                    </a:blip>
                    <a:stretch>
                      <a:fillRect/>
                    </a:stretch>
                  </pic:blipFill>
                  <pic:spPr>
                    <a:xfrm>
                      <a:off x="0" y="0"/>
                      <a:ext cx="4349505" cy="3599695"/>
                    </a:xfrm>
                    <a:prstGeom prst="rect">
                      <a:avLst/>
                    </a:prstGeom>
                  </pic:spPr>
                </pic:pic>
              </a:graphicData>
            </a:graphic>
          </wp:inline>
        </w:drawing>
      </w:r>
    </w:p>
    <w:p w14:paraId="6D87D49B" w14:textId="5AB01B39" w:rsidR="00765A9D" w:rsidRPr="006E065E" w:rsidRDefault="00765A9D">
      <w:pPr>
        <w:pStyle w:val="Heading2"/>
        <w:rPr>
          <w:lang w:eastAsia="zh-CN"/>
        </w:rPr>
      </w:pPr>
      <w:bookmarkStart w:id="114" w:name="_Toc232149857"/>
      <w:r w:rsidRPr="006E065E">
        <w:rPr>
          <w:lang w:eastAsia="zh-CN"/>
        </w:rPr>
        <w:t>5.3</w:t>
      </w:r>
      <w:r w:rsidRPr="006E065E">
        <w:rPr>
          <w:lang w:eastAsia="zh-CN"/>
        </w:rPr>
        <w:tab/>
      </w:r>
      <w:r w:rsidR="00130E76" w:rsidRPr="006E065E">
        <w:rPr>
          <w:rFonts w:hint="eastAsia"/>
          <w:lang w:eastAsia="zh-CN"/>
        </w:rPr>
        <w:t>计算</w:t>
      </w:r>
      <w:r w:rsidR="00130E76" w:rsidRPr="006E065E">
        <w:rPr>
          <w:lang w:eastAsia="zh-CN"/>
        </w:rPr>
        <w:t>水平对数周期天线</w:t>
      </w:r>
      <w:r w:rsidR="00130E76" w:rsidRPr="006E065E">
        <w:rPr>
          <w:rFonts w:hint="eastAsia"/>
          <w:lang w:eastAsia="zh-CN"/>
        </w:rPr>
        <w:t>的</w:t>
      </w:r>
      <w:r w:rsidR="00130E76" w:rsidRPr="006E065E">
        <w:rPr>
          <w:lang w:eastAsia="zh-CN"/>
        </w:rPr>
        <w:t>方向图</w:t>
      </w:r>
      <w:bookmarkEnd w:id="114"/>
    </w:p>
    <w:p w14:paraId="5156090A" w14:textId="218F9E36" w:rsidR="00A45325" w:rsidRPr="006E065E" w:rsidRDefault="00A45325" w:rsidP="00A45325">
      <w:pPr>
        <w:ind w:firstLineChars="200" w:firstLine="480"/>
        <w:rPr>
          <w:lang w:eastAsia="zh-CN"/>
        </w:rPr>
      </w:pPr>
      <w:r w:rsidRPr="006E065E">
        <w:rPr>
          <w:rFonts w:hint="eastAsia"/>
          <w:lang w:eastAsia="zh-CN"/>
        </w:rPr>
        <w:t>图</w:t>
      </w:r>
      <w:r w:rsidRPr="006E065E">
        <w:rPr>
          <w:lang w:eastAsia="zh-CN"/>
        </w:rPr>
        <w:t>29</w:t>
      </w:r>
      <w:r w:rsidRPr="006E065E">
        <w:rPr>
          <w:rFonts w:hint="eastAsia"/>
          <w:lang w:eastAsia="zh-CN"/>
        </w:rPr>
        <w:t>显示了一个由水平偶极子单元组成的阵列，其长度</w:t>
      </w:r>
      <w:r w:rsidR="00323E86" w:rsidRPr="006E065E">
        <w:rPr>
          <w:rFonts w:ascii="Comic Sans MS" w:hAnsi="Comic Sans MS"/>
          <w:lang w:eastAsia="zh-CN"/>
        </w:rPr>
        <w:t>l</w:t>
      </w:r>
      <w:r w:rsidRPr="006E065E">
        <w:rPr>
          <w:rFonts w:hint="eastAsia"/>
          <w:lang w:eastAsia="zh-CN"/>
        </w:rPr>
        <w:t>和间距</w:t>
      </w:r>
      <w:r w:rsidR="00323E86" w:rsidRPr="006E065E">
        <w:rPr>
          <w:i/>
          <w:lang w:eastAsia="zh-CN"/>
        </w:rPr>
        <w:t>d</w:t>
      </w:r>
      <w:r w:rsidRPr="006E065E">
        <w:rPr>
          <w:rFonts w:hint="eastAsia"/>
          <w:lang w:eastAsia="zh-CN"/>
        </w:rPr>
        <w:t>与设计比</w:t>
      </w:r>
      <w:bookmarkStart w:id="115" w:name=""/>
      <w:bookmarkEnd w:id="115"/>
      <w:r w:rsidR="00323E86" w:rsidRPr="006E065E">
        <w:rPr>
          <w:rFonts w:ascii="Symbol" w:hAnsi="Symbol" w:hint="eastAsia"/>
          <w:lang w:eastAsia="zh-CN"/>
        </w:rPr>
        <w:t>t</w:t>
      </w:r>
      <w:r w:rsidRPr="006E065E">
        <w:rPr>
          <w:rFonts w:hint="eastAsia"/>
          <w:lang w:eastAsia="zh-CN"/>
        </w:rPr>
        <w:t>有关</w:t>
      </w:r>
      <w:r w:rsidR="00323E86" w:rsidRPr="006E065E">
        <w:rPr>
          <w:rFonts w:hint="eastAsia"/>
          <w:lang w:eastAsia="zh-CN"/>
        </w:rPr>
        <w:t>。</w:t>
      </w:r>
    </w:p>
    <w:p w14:paraId="5C64E857" w14:textId="47EBFD21" w:rsidR="00A45325" w:rsidRPr="006E065E" w:rsidRDefault="00A45325" w:rsidP="00A45325">
      <w:pPr>
        <w:ind w:firstLineChars="200" w:firstLine="480"/>
        <w:rPr>
          <w:lang w:eastAsia="zh-CN"/>
        </w:rPr>
      </w:pPr>
      <w:r w:rsidRPr="006E065E">
        <w:rPr>
          <w:rFonts w:hint="eastAsia"/>
          <w:lang w:eastAsia="zh-CN"/>
        </w:rPr>
        <w:t>对数周期阵列的每个几何参数如图</w:t>
      </w:r>
      <w:r w:rsidRPr="006E065E">
        <w:rPr>
          <w:lang w:eastAsia="zh-CN"/>
        </w:rPr>
        <w:t>29</w:t>
      </w:r>
      <w:r w:rsidRPr="006E065E">
        <w:rPr>
          <w:rFonts w:hint="eastAsia"/>
          <w:lang w:eastAsia="zh-CN"/>
        </w:rPr>
        <w:t>所示。根据由</w:t>
      </w:r>
      <w:r w:rsidR="00323E86" w:rsidRPr="006E065E">
        <w:rPr>
          <w:rFonts w:hint="eastAsia"/>
          <w:lang w:eastAsia="zh-CN"/>
        </w:rPr>
        <w:t>单元</w:t>
      </w:r>
      <w:r w:rsidRPr="006E065E">
        <w:rPr>
          <w:rFonts w:hint="eastAsia"/>
          <w:lang w:eastAsia="zh-CN"/>
        </w:rPr>
        <w:t>长度比给出的设计比</w:t>
      </w:r>
      <w:bookmarkStart w:id="116" w:name="OLE_LINK155"/>
      <w:r w:rsidR="00323E86" w:rsidRPr="006E065E">
        <w:rPr>
          <w:rFonts w:ascii="Symbol" w:hAnsi="Symbol"/>
          <w:lang w:eastAsia="zh-CN"/>
        </w:rPr>
        <w:t>t</w:t>
      </w:r>
      <w:bookmarkEnd w:id="116"/>
      <w:r w:rsidRPr="006E065E">
        <w:rPr>
          <w:rFonts w:hint="eastAsia"/>
          <w:lang w:eastAsia="zh-CN"/>
        </w:rPr>
        <w:t>，</w:t>
      </w:r>
      <w:r w:rsidR="00323E86" w:rsidRPr="006E065E">
        <w:rPr>
          <w:rFonts w:hint="eastAsia"/>
          <w:lang w:eastAsia="zh-CN"/>
        </w:rPr>
        <w:t>单元</w:t>
      </w:r>
      <w:r w:rsidRPr="006E065E">
        <w:rPr>
          <w:rFonts w:hint="eastAsia"/>
          <w:lang w:eastAsia="zh-CN"/>
        </w:rPr>
        <w:t>在三角形内隔开：</w:t>
      </w:r>
    </w:p>
    <w:p w14:paraId="34D448FE" w14:textId="5F4F34FA" w:rsidR="00765A9D" w:rsidRPr="006E065E" w:rsidRDefault="00BD3B69">
      <w:pPr>
        <w:pStyle w:val="Equation"/>
        <w:rPr>
          <w:lang w:eastAsia="zh-CN"/>
        </w:rPr>
      </w:pPr>
      <w:r w:rsidRPr="006E065E">
        <w:rPr>
          <w:lang w:eastAsia="zh-CN"/>
        </w:rPr>
        <w:tab/>
      </w:r>
      <w:r w:rsidR="00765A9D" w:rsidRPr="006E065E">
        <w:rPr>
          <w:lang w:eastAsia="zh-CN"/>
        </w:rPr>
        <w:tab/>
      </w:r>
      <m:oMath>
        <m:r>
          <m:rPr>
            <m:sty m:val="p"/>
          </m:rPr>
          <w:rPr>
            <w:rFonts w:ascii="Cambria Math" w:hAnsi="Cambria Math"/>
          </w:rPr>
          <m:t>τ</m:t>
        </m:r>
        <m:r>
          <w:rPr>
            <w:rFonts w:ascii="Cambria Math" w:hAnsi="Cambria Math"/>
            <w:lang w:eastAsia="zh-CN"/>
          </w:rPr>
          <m:t>=</m:t>
        </m:r>
        <m:f>
          <m:fPr>
            <m:type m:val="lin"/>
            <m:ctrlPr>
              <w:rPr>
                <w:rFonts w:ascii="Cambria Math" w:hAnsi="Cambria Math"/>
                <w:i/>
              </w:rPr>
            </m:ctrlPr>
          </m:fPr>
          <m:num>
            <m:sSub>
              <m:sSubPr>
                <m:ctrlPr>
                  <w:rPr>
                    <w:rFonts w:ascii="Cambria Math" w:hAnsi="Cambria Math"/>
                    <w:i/>
                  </w:rPr>
                </m:ctrlPr>
              </m:sSubPr>
              <m:e>
                <m:r>
                  <w:rPr>
                    <w:rFonts w:ascii="Cambria Math" w:hAnsi="Cambria Math"/>
                    <w:lang w:eastAsia="zh-CN"/>
                  </w:rPr>
                  <m:t>l</m:t>
                </m:r>
              </m:e>
              <m:sub>
                <m:r>
                  <w:rPr>
                    <w:rFonts w:ascii="Cambria Math" w:hAnsi="Cambria Math"/>
                    <w:lang w:eastAsia="zh-CN"/>
                  </w:rPr>
                  <m:t>i</m:t>
                </m:r>
              </m:sub>
            </m:sSub>
          </m:num>
          <m:den>
            <m:sSub>
              <m:sSubPr>
                <m:ctrlPr>
                  <w:rPr>
                    <w:rFonts w:ascii="Cambria Math" w:hAnsi="Cambria Math"/>
                    <w:i/>
                  </w:rPr>
                </m:ctrlPr>
              </m:sSubPr>
              <m:e>
                <m:r>
                  <w:rPr>
                    <w:rFonts w:ascii="Cambria Math" w:hAnsi="Cambria Math"/>
                    <w:lang w:eastAsia="zh-CN"/>
                  </w:rPr>
                  <m:t>l</m:t>
                </m:r>
              </m:e>
              <m:sub>
                <m:r>
                  <w:rPr>
                    <w:rFonts w:ascii="Cambria Math" w:hAnsi="Cambria Math"/>
                    <w:lang w:eastAsia="zh-CN"/>
                  </w:rPr>
                  <m:t>i+1</m:t>
                </m:r>
              </m:sub>
            </m:sSub>
          </m:den>
        </m:f>
      </m:oMath>
      <w:r w:rsidR="00765A9D" w:rsidRPr="006E065E">
        <w:rPr>
          <w:lang w:eastAsia="zh-CN"/>
        </w:rPr>
        <w:tab/>
        <w:t>(2)</w:t>
      </w:r>
    </w:p>
    <w:p w14:paraId="28E1DCEE" w14:textId="1274935A" w:rsidR="00A45325" w:rsidRPr="006E065E" w:rsidRDefault="00A45325" w:rsidP="0084508A">
      <w:pPr>
        <w:ind w:firstLineChars="200" w:firstLine="480"/>
        <w:rPr>
          <w:lang w:eastAsia="zh-CN"/>
        </w:rPr>
      </w:pPr>
      <w:r w:rsidRPr="006E065E">
        <w:rPr>
          <w:lang w:eastAsia="zh-CN"/>
        </w:rPr>
        <w:t>理论上，这也应该是偶极</w:t>
      </w:r>
      <w:r w:rsidR="00323E86" w:rsidRPr="006E065E">
        <w:rPr>
          <w:rFonts w:hint="eastAsia"/>
          <w:lang w:eastAsia="zh-CN"/>
        </w:rPr>
        <w:t>子</w:t>
      </w:r>
      <w:r w:rsidRPr="006E065E">
        <w:rPr>
          <w:lang w:eastAsia="zh-CN"/>
        </w:rPr>
        <w:t>半径的比，尽管在实践中这并不常见。间距</w:t>
      </w:r>
      <w:r w:rsidRPr="006E065E">
        <w:rPr>
          <w:rFonts w:hint="eastAsia"/>
          <w:lang w:eastAsia="zh-CN"/>
        </w:rPr>
        <w:t>因子</w:t>
      </w:r>
      <w:r w:rsidRPr="006E065E">
        <w:rPr>
          <w:lang w:eastAsia="zh-CN"/>
        </w:rPr>
        <w:t>为</w:t>
      </w:r>
      <w:r w:rsidRPr="006E065E">
        <w:rPr>
          <w:rFonts w:hint="eastAsia"/>
          <w:lang w:eastAsia="zh-CN"/>
        </w:rPr>
        <w:t>：</w:t>
      </w:r>
    </w:p>
    <w:p w14:paraId="74F8CD09" w14:textId="45E5259F" w:rsidR="00765A9D" w:rsidRPr="006E065E" w:rsidRDefault="00765A9D" w:rsidP="00BD3B69">
      <w:pPr>
        <w:pStyle w:val="Equation"/>
        <w:rPr>
          <w:iCs/>
          <w:lang w:eastAsia="zh-CN"/>
        </w:rPr>
      </w:pPr>
      <w:r w:rsidRPr="006E065E">
        <w:rPr>
          <w:lang w:eastAsia="zh-CN"/>
        </w:rPr>
        <w:tab/>
      </w:r>
      <w:r w:rsidR="00BD3B69" w:rsidRPr="006E065E">
        <w:rPr>
          <w:lang w:eastAsia="zh-CN"/>
        </w:rPr>
        <w:tab/>
      </w:r>
      <m:oMath>
        <m:r>
          <m:rPr>
            <m:sty m:val="p"/>
          </m:rPr>
          <w:rPr>
            <w:rFonts w:ascii="Cambria Math" w:hAnsi="Cambria Math"/>
          </w:rPr>
          <m:t>σ</m:t>
        </m:r>
        <m:r>
          <m:rPr>
            <m:sty m:val="p"/>
          </m:rPr>
          <w:rPr>
            <w:rFonts w:ascii="Cambria Math" w:hAnsi="Cambria Math"/>
            <w:lang w:eastAsia="zh-CN"/>
          </w:rPr>
          <m:t>=</m:t>
        </m:r>
        <m:f>
          <m:fPr>
            <m:type m:val="lin"/>
            <m:ctrlPr>
              <w:rPr>
                <w:rFonts w:ascii="Cambria Math" w:hAnsi="Cambria Math"/>
                <w:iCs/>
              </w:rPr>
            </m:ctrlPr>
          </m:fPr>
          <m:num>
            <m:sSub>
              <m:sSubPr>
                <m:ctrlPr>
                  <w:rPr>
                    <w:rFonts w:ascii="Cambria Math" w:hAnsi="Cambria Math"/>
                    <w:i/>
                    <w:iCs/>
                  </w:rPr>
                </m:ctrlPr>
              </m:sSubPr>
              <m:e>
                <m:r>
                  <w:rPr>
                    <w:rFonts w:ascii="Cambria Math" w:hAnsi="Cambria Math"/>
                    <w:lang w:eastAsia="zh-CN"/>
                  </w:rPr>
                  <m:t>d</m:t>
                </m:r>
              </m:e>
              <m:sub>
                <m:r>
                  <w:rPr>
                    <w:rFonts w:ascii="Cambria Math" w:hAnsi="Cambria Math"/>
                    <w:lang w:eastAsia="zh-CN"/>
                  </w:rPr>
                  <m:t>i</m:t>
                </m:r>
              </m:sub>
            </m:sSub>
          </m:num>
          <m:den>
            <m:r>
              <w:rPr>
                <w:rFonts w:ascii="Cambria Math" w:hAnsi="Cambria Math"/>
                <w:lang w:eastAsia="zh-CN"/>
              </w:rPr>
              <m:t>4</m:t>
            </m:r>
            <m:sSub>
              <m:sSubPr>
                <m:ctrlPr>
                  <w:rPr>
                    <w:rFonts w:ascii="Cambria Math" w:hAnsi="Cambria Math"/>
                    <w:i/>
                    <w:iCs/>
                  </w:rPr>
                </m:ctrlPr>
              </m:sSubPr>
              <m:e>
                <m:r>
                  <w:rPr>
                    <w:rFonts w:ascii="Cambria Math" w:hAnsi="Cambria Math"/>
                    <w:lang w:eastAsia="zh-CN"/>
                  </w:rPr>
                  <m:t>l</m:t>
                </m:r>
              </m:e>
              <m:sub>
                <m:r>
                  <w:rPr>
                    <w:rFonts w:ascii="Cambria Math" w:hAnsi="Cambria Math"/>
                    <w:lang w:eastAsia="zh-CN"/>
                  </w:rPr>
                  <m:t>i+1</m:t>
                </m:r>
              </m:sub>
            </m:sSub>
          </m:den>
        </m:f>
        <m:r>
          <w:rPr>
            <w:rFonts w:ascii="Cambria Math" w:hAnsi="Cambria Math"/>
            <w:lang w:eastAsia="zh-CN"/>
          </w:rPr>
          <m:t>=</m:t>
        </m:r>
        <m:f>
          <m:fPr>
            <m:type m:val="lin"/>
            <m:ctrlPr>
              <w:rPr>
                <w:rFonts w:ascii="Cambria Math" w:hAnsi="Cambria Math"/>
                <w:i/>
                <w:iCs/>
              </w:rPr>
            </m:ctrlPr>
          </m:fPr>
          <m:num>
            <m:r>
              <w:rPr>
                <w:rFonts w:ascii="Cambria Math" w:hAnsi="Cambria Math"/>
                <w:lang w:eastAsia="zh-CN"/>
              </w:rPr>
              <m:t>0.25</m:t>
            </m:r>
            <m:d>
              <m:dPr>
                <m:ctrlPr>
                  <w:rPr>
                    <w:rFonts w:ascii="Cambria Math" w:hAnsi="Cambria Math"/>
                    <w:i/>
                    <w:iCs/>
                  </w:rPr>
                </m:ctrlPr>
              </m:dPr>
              <m:e>
                <m:r>
                  <w:rPr>
                    <w:rFonts w:ascii="Cambria Math" w:hAnsi="Cambria Math"/>
                    <w:lang w:eastAsia="zh-CN"/>
                  </w:rPr>
                  <m:t>l-</m:t>
                </m:r>
                <m:r>
                  <m:rPr>
                    <m:sty m:val="p"/>
                  </m:rPr>
                  <w:rPr>
                    <w:rFonts w:ascii="Cambria Math" w:hAnsi="Cambria Math"/>
                  </w:rPr>
                  <m:t>τ</m:t>
                </m:r>
              </m:e>
            </m:d>
          </m:num>
          <m:den>
            <m:func>
              <m:funcPr>
                <m:ctrlPr>
                  <w:rPr>
                    <w:rFonts w:ascii="Cambria Math" w:hAnsi="Cambria Math"/>
                    <w:i/>
                    <w:iCs/>
                  </w:rPr>
                </m:ctrlPr>
              </m:funcPr>
              <m:fName>
                <m:r>
                  <m:rPr>
                    <m:sty m:val="p"/>
                  </m:rPr>
                  <w:rPr>
                    <w:rFonts w:ascii="Cambria Math" w:hAnsi="Cambria Math"/>
                    <w:lang w:eastAsia="zh-CN"/>
                  </w:rPr>
                  <m:t>tan</m:t>
                </m:r>
              </m:fName>
              <m:e>
                <m:r>
                  <m:rPr>
                    <m:sty m:val="p"/>
                  </m:rPr>
                  <w:rPr>
                    <w:rFonts w:ascii="Cambria Math" w:hAnsi="Cambria Math"/>
                  </w:rPr>
                  <m:t>α</m:t>
                </m:r>
              </m:e>
            </m:func>
          </m:den>
        </m:f>
      </m:oMath>
      <w:r w:rsidRPr="006E065E">
        <w:rPr>
          <w:lang w:eastAsia="zh-CN"/>
        </w:rPr>
        <w:tab/>
        <w:t>(3)</w:t>
      </w:r>
    </w:p>
    <w:p w14:paraId="07DEC3A4" w14:textId="50A51257" w:rsidR="00765A9D" w:rsidRPr="006E065E" w:rsidRDefault="00A42315" w:rsidP="00E65F84">
      <w:pPr>
        <w:ind w:firstLineChars="200" w:firstLine="480"/>
        <w:rPr>
          <w:lang w:eastAsia="zh-CN"/>
        </w:rPr>
      </w:pPr>
      <w:r w:rsidRPr="006E065E">
        <w:rPr>
          <w:lang w:eastAsia="zh-CN"/>
        </w:rPr>
        <w:t>其中：</w:t>
      </w:r>
    </w:p>
    <w:p w14:paraId="08041750" w14:textId="7C8361CE"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d</w:t>
      </w:r>
      <w:proofErr w:type="spellStart"/>
      <w:r w:rsidRPr="006E065E">
        <w:rPr>
          <w:i/>
          <w:position w:val="-4"/>
          <w:sz w:val="20"/>
          <w:lang w:val="en-GB" w:eastAsia="zh-CN"/>
        </w:rPr>
        <w:t>i</w:t>
      </w:r>
      <w:proofErr w:type="spellEnd"/>
      <w:r w:rsidRPr="006E065E">
        <w:rPr>
          <w:sz w:val="12"/>
          <w:lang w:val="en-GB" w:eastAsia="zh-CN"/>
        </w:rPr>
        <w:t xml:space="preserve"> </w:t>
      </w:r>
      <w:r w:rsidRPr="006E065E">
        <w:rPr>
          <w:lang w:val="en-GB" w:eastAsia="zh-CN"/>
        </w:rPr>
        <w:t>:</w:t>
      </w:r>
      <w:proofErr w:type="gramEnd"/>
      <w:r w:rsidRPr="006E065E">
        <w:rPr>
          <w:lang w:val="en-GB" w:eastAsia="zh-CN"/>
        </w:rPr>
        <w:tab/>
      </w:r>
      <w:r w:rsidR="00A45325" w:rsidRPr="006E065E">
        <w:rPr>
          <w:rFonts w:hint="eastAsia"/>
          <w:lang w:val="en-GB" w:eastAsia="zh-CN"/>
        </w:rPr>
        <w:t>距第</w:t>
      </w:r>
      <w:proofErr w:type="spellStart"/>
      <w:r w:rsidR="00A45325" w:rsidRPr="006E065E">
        <w:rPr>
          <w:i/>
          <w:lang w:val="en-GB" w:eastAsia="zh-CN"/>
        </w:rPr>
        <w:t>i</w:t>
      </w:r>
      <w:proofErr w:type="spellEnd"/>
      <w:r w:rsidR="00A45325" w:rsidRPr="006E065E">
        <w:rPr>
          <w:rFonts w:hint="eastAsia"/>
          <w:lang w:val="en-GB" w:eastAsia="zh-CN"/>
        </w:rPr>
        <w:t>个单元</w:t>
      </w:r>
      <w:r w:rsidR="00A45325" w:rsidRPr="006E065E">
        <w:rPr>
          <w:lang w:val="en-GB" w:eastAsia="zh-CN"/>
        </w:rPr>
        <w:t>顶点的距离</w:t>
      </w:r>
      <w:r w:rsidR="00A50AF9">
        <w:rPr>
          <w:rFonts w:hint="eastAsia"/>
          <w:lang w:val="en-GB" w:eastAsia="zh-CN"/>
        </w:rPr>
        <w:t>；</w:t>
      </w:r>
      <w:r w:rsidR="00A45325" w:rsidRPr="006E065E">
        <w:rPr>
          <w:lang w:val="en-GB" w:eastAsia="zh-CN"/>
        </w:rPr>
        <w:t>以及</w:t>
      </w:r>
    </w:p>
    <w:p w14:paraId="1FFF1C66" w14:textId="5E928158"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A45325" w:rsidRPr="006E065E">
        <w:rPr>
          <w:lang w:val="en-GB" w:eastAsia="zh-CN"/>
        </w:rPr>
        <w:t>半顶角。</w:t>
      </w:r>
    </w:p>
    <w:p w14:paraId="11FA8905" w14:textId="3FE0A122" w:rsidR="00114104" w:rsidRPr="006E065E" w:rsidRDefault="00114104" w:rsidP="00114104">
      <w:pPr>
        <w:ind w:firstLineChars="200" w:firstLine="480"/>
        <w:rPr>
          <w:lang w:eastAsia="zh-CN"/>
        </w:rPr>
      </w:pPr>
      <w:r w:rsidRPr="006E065E">
        <w:rPr>
          <w:rFonts w:hint="eastAsia"/>
          <w:lang w:eastAsia="zh-CN"/>
        </w:rPr>
        <w:t>单元的数量主要由设计比</w:t>
      </w:r>
      <w:r w:rsidR="00323E86" w:rsidRPr="006E065E">
        <w:rPr>
          <w:rFonts w:ascii="Symbol" w:hAnsi="Symbol"/>
          <w:lang w:eastAsia="zh-CN"/>
        </w:rPr>
        <w:t></w:t>
      </w:r>
      <w:r w:rsidRPr="006E065E">
        <w:rPr>
          <w:rFonts w:hint="eastAsia"/>
          <w:lang w:eastAsia="zh-CN"/>
        </w:rPr>
        <w:t>决定</w:t>
      </w:r>
      <w:r w:rsidR="00323E86" w:rsidRPr="006E065E">
        <w:rPr>
          <w:rFonts w:hint="eastAsia"/>
          <w:lang w:eastAsia="zh-CN"/>
        </w:rPr>
        <w:t>。</w:t>
      </w:r>
      <w:r w:rsidRPr="006E065E">
        <w:rPr>
          <w:rFonts w:hint="eastAsia"/>
          <w:lang w:eastAsia="zh-CN"/>
        </w:rPr>
        <w:t>随着</w:t>
      </w:r>
      <w:r w:rsidR="00323E86" w:rsidRPr="006E065E">
        <w:rPr>
          <w:rFonts w:ascii="Symbol" w:hAnsi="Symbol"/>
          <w:lang w:eastAsia="zh-CN"/>
        </w:rPr>
        <w:t></w:t>
      </w:r>
      <w:r w:rsidRPr="006E065E">
        <w:rPr>
          <w:rFonts w:hint="eastAsia"/>
          <w:lang w:eastAsia="zh-CN"/>
        </w:rPr>
        <w:t>的增加，</w:t>
      </w:r>
      <w:r w:rsidR="00323E86" w:rsidRPr="006E065E">
        <w:rPr>
          <w:rFonts w:hint="eastAsia"/>
          <w:lang w:eastAsia="zh-CN"/>
        </w:rPr>
        <w:t>单元</w:t>
      </w:r>
      <w:r w:rsidRPr="006E065E">
        <w:rPr>
          <w:rFonts w:hint="eastAsia"/>
          <w:lang w:eastAsia="zh-CN"/>
        </w:rPr>
        <w:t>的数量也增加。天线尺寸主要由间距因子</w:t>
      </w:r>
      <w:r w:rsidR="00323E86" w:rsidRPr="006E065E">
        <w:rPr>
          <w:rFonts w:ascii="Symbol" w:hAnsi="Symbol"/>
          <w:lang w:eastAsia="zh-CN"/>
        </w:rPr>
        <w:t></w:t>
      </w:r>
      <w:r w:rsidRPr="006E065E">
        <w:rPr>
          <w:rFonts w:hint="eastAsia"/>
          <w:lang w:eastAsia="zh-CN"/>
        </w:rPr>
        <w:t>决定</w:t>
      </w:r>
      <w:r w:rsidR="00323E86" w:rsidRPr="006E065E">
        <w:rPr>
          <w:rFonts w:hint="eastAsia"/>
          <w:lang w:eastAsia="zh-CN"/>
        </w:rPr>
        <w:t>。</w:t>
      </w:r>
      <w:r w:rsidRPr="006E065E">
        <w:rPr>
          <w:rFonts w:hint="eastAsia"/>
          <w:lang w:eastAsia="zh-CN"/>
        </w:rPr>
        <w:t>随着</w:t>
      </w:r>
      <w:r w:rsidR="00323E86" w:rsidRPr="006E065E">
        <w:rPr>
          <w:rFonts w:hint="eastAsia"/>
          <w:lang w:eastAsia="zh-CN"/>
        </w:rPr>
        <w:t>支撑</w:t>
      </w:r>
      <w:proofErr w:type="gramStart"/>
      <w:r w:rsidR="00323E86" w:rsidRPr="006E065E">
        <w:rPr>
          <w:rFonts w:hint="eastAsia"/>
          <w:lang w:eastAsia="zh-CN"/>
        </w:rPr>
        <w:t>杠</w:t>
      </w:r>
      <w:proofErr w:type="gramEnd"/>
      <w:r w:rsidRPr="006E065E">
        <w:rPr>
          <w:rFonts w:hint="eastAsia"/>
          <w:lang w:eastAsia="zh-CN"/>
        </w:rPr>
        <w:t>变长，</w:t>
      </w:r>
      <w:r w:rsidR="00323E86" w:rsidRPr="006E065E">
        <w:rPr>
          <w:rFonts w:ascii="Symbol" w:hAnsi="Symbol"/>
          <w:lang w:eastAsia="zh-CN"/>
        </w:rPr>
        <w:t></w:t>
      </w:r>
      <w:r w:rsidR="00323E86" w:rsidRPr="006E065E">
        <w:rPr>
          <w:rFonts w:ascii="Symbol" w:hAnsi="Symbol" w:hint="eastAsia"/>
          <w:lang w:eastAsia="zh-CN"/>
        </w:rPr>
        <w:t>也</w:t>
      </w:r>
      <w:r w:rsidRPr="006E065E">
        <w:rPr>
          <w:rFonts w:hint="eastAsia"/>
          <w:lang w:eastAsia="zh-CN"/>
        </w:rPr>
        <w:t>增加。</w:t>
      </w:r>
    </w:p>
    <w:p w14:paraId="77397A72" w14:textId="56D5D637" w:rsidR="00114104" w:rsidRPr="006E065E" w:rsidRDefault="00114104" w:rsidP="00114104">
      <w:pPr>
        <w:ind w:firstLineChars="200" w:firstLine="480"/>
        <w:rPr>
          <w:rFonts w:eastAsia="SimSun"/>
          <w:lang w:eastAsia="zh-CN"/>
        </w:rPr>
      </w:pPr>
      <w:r w:rsidRPr="006E065E">
        <w:rPr>
          <w:rFonts w:eastAsia="SimSun" w:hint="eastAsia"/>
          <w:lang w:eastAsia="zh-CN"/>
        </w:rPr>
        <w:t>该阵列以交替极性馈电，即相邻的偶极子通过阻抗</w:t>
      </w:r>
      <w:r w:rsidR="00323E86" w:rsidRPr="006E065E">
        <w:rPr>
          <w:i/>
          <w:lang w:eastAsia="zh-CN"/>
        </w:rPr>
        <w:t>Z</w:t>
      </w:r>
      <w:r w:rsidR="00323E86" w:rsidRPr="006E065E">
        <w:rPr>
          <w:position w:val="-4"/>
          <w:sz w:val="20"/>
          <w:lang w:eastAsia="zh-CN"/>
        </w:rPr>
        <w:t>0</w:t>
      </w:r>
      <w:r w:rsidRPr="006E065E">
        <w:rPr>
          <w:rFonts w:eastAsia="SimSun" w:hint="eastAsia"/>
          <w:lang w:eastAsia="zh-CN"/>
        </w:rPr>
        <w:t>的传输线以“反相”排列</w:t>
      </w:r>
      <w:r w:rsidR="00323E86" w:rsidRPr="006E065E">
        <w:rPr>
          <w:rFonts w:eastAsia="SimSun" w:hint="eastAsia"/>
          <w:lang w:eastAsia="zh-CN"/>
        </w:rPr>
        <w:t>形式</w:t>
      </w:r>
      <w:r w:rsidRPr="006E065E">
        <w:rPr>
          <w:rFonts w:eastAsia="SimSun" w:hint="eastAsia"/>
          <w:lang w:eastAsia="zh-CN"/>
        </w:rPr>
        <w:t>连接。第一个</w:t>
      </w:r>
      <w:r w:rsidR="00323E86" w:rsidRPr="006E065E">
        <w:rPr>
          <w:rFonts w:eastAsia="SimSun" w:hint="eastAsia"/>
          <w:lang w:eastAsia="zh-CN"/>
        </w:rPr>
        <w:t>（</w:t>
      </w:r>
      <w:r w:rsidRPr="006E065E">
        <w:rPr>
          <w:rFonts w:eastAsia="SimSun" w:hint="eastAsia"/>
          <w:lang w:eastAsia="zh-CN"/>
        </w:rPr>
        <w:t>最低</w:t>
      </w:r>
      <w:r w:rsidR="00323E86" w:rsidRPr="006E065E">
        <w:rPr>
          <w:rFonts w:eastAsia="SimSun" w:hint="eastAsia"/>
          <w:lang w:eastAsia="zh-CN"/>
        </w:rPr>
        <w:t>的</w:t>
      </w:r>
      <w:r w:rsidRPr="006E065E">
        <w:rPr>
          <w:rFonts w:eastAsia="SimSun" w:hint="eastAsia"/>
          <w:lang w:eastAsia="zh-CN"/>
        </w:rPr>
        <w:t>和最短的</w:t>
      </w:r>
      <w:r w:rsidR="00323E86" w:rsidRPr="006E065E">
        <w:rPr>
          <w:rFonts w:eastAsia="SimSun" w:hint="eastAsia"/>
          <w:lang w:eastAsia="zh-CN"/>
        </w:rPr>
        <w:t>）</w:t>
      </w:r>
      <w:r w:rsidRPr="006E065E">
        <w:rPr>
          <w:rFonts w:eastAsia="SimSun" w:hint="eastAsia"/>
          <w:lang w:eastAsia="zh-CN"/>
        </w:rPr>
        <w:t>偶极子的高度</w:t>
      </w:r>
      <w:r w:rsidR="00323E86" w:rsidRPr="006E065E">
        <w:rPr>
          <w:rFonts w:eastAsia="SimSun" w:hint="eastAsia"/>
          <w:lang w:eastAsia="zh-CN"/>
        </w:rPr>
        <w:t>为</w:t>
      </w:r>
      <w:r w:rsidR="00323E86" w:rsidRPr="006E065E">
        <w:rPr>
          <w:i/>
          <w:lang w:eastAsia="zh-CN"/>
        </w:rPr>
        <w:t>h</w:t>
      </w:r>
      <w:r w:rsidR="00323E86" w:rsidRPr="006E065E">
        <w:rPr>
          <w:position w:val="-4"/>
          <w:sz w:val="20"/>
          <w:lang w:eastAsia="zh-CN"/>
        </w:rPr>
        <w:t>1</w:t>
      </w:r>
      <w:r w:rsidRPr="006E065E">
        <w:rPr>
          <w:rFonts w:eastAsia="SimSun" w:hint="eastAsia"/>
          <w:lang w:eastAsia="zh-CN"/>
        </w:rPr>
        <w:t>。第</w:t>
      </w:r>
      <w:proofErr w:type="spellStart"/>
      <w:r w:rsidR="00323E86" w:rsidRPr="006E065E">
        <w:rPr>
          <w:i/>
          <w:lang w:eastAsia="zh-CN"/>
        </w:rPr>
        <w:t>i</w:t>
      </w:r>
      <w:proofErr w:type="spellEnd"/>
      <w:proofErr w:type="gramStart"/>
      <w:r w:rsidRPr="006E065E">
        <w:rPr>
          <w:rFonts w:eastAsia="SimSun" w:hint="eastAsia"/>
          <w:lang w:eastAsia="zh-CN"/>
        </w:rPr>
        <w:t>个</w:t>
      </w:r>
      <w:proofErr w:type="gramEnd"/>
      <w:r w:rsidRPr="006E065E">
        <w:rPr>
          <w:rFonts w:eastAsia="SimSun" w:hint="eastAsia"/>
          <w:lang w:eastAsia="zh-CN"/>
        </w:rPr>
        <w:t>偶极子的高度</w:t>
      </w:r>
      <w:r w:rsidR="00323E86" w:rsidRPr="006E065E">
        <w:rPr>
          <w:i/>
          <w:lang w:eastAsia="zh-CN"/>
        </w:rPr>
        <w:t>h</w:t>
      </w:r>
      <w:proofErr w:type="spellStart"/>
      <w:r w:rsidR="00323E86" w:rsidRPr="006E065E">
        <w:rPr>
          <w:i/>
          <w:position w:val="-4"/>
          <w:sz w:val="20"/>
          <w:lang w:eastAsia="zh-CN"/>
        </w:rPr>
        <w:t>i</w:t>
      </w:r>
      <w:proofErr w:type="spellEnd"/>
      <w:r w:rsidRPr="006E065E">
        <w:rPr>
          <w:rFonts w:eastAsia="SimSun" w:hint="eastAsia"/>
          <w:lang w:eastAsia="zh-CN"/>
        </w:rPr>
        <w:t>为</w:t>
      </w:r>
      <w:r w:rsidR="00323E86" w:rsidRPr="006E065E">
        <w:rPr>
          <w:rFonts w:eastAsia="SimSun" w:hint="eastAsia"/>
          <w:lang w:eastAsia="zh-CN"/>
        </w:rPr>
        <w:t>：</w:t>
      </w:r>
    </w:p>
    <w:p w14:paraId="17FCC2EC" w14:textId="77777777" w:rsidR="00765A9D" w:rsidRPr="006E065E" w:rsidRDefault="00765A9D">
      <w:pPr>
        <w:pStyle w:val="Equation"/>
        <w:rPr>
          <w:lang w:eastAsia="zh-CN"/>
        </w:rPr>
      </w:pPr>
      <w:r w:rsidRPr="006E065E">
        <w:rPr>
          <w:lang w:eastAsia="zh-CN"/>
        </w:rPr>
        <w:tab/>
      </w:r>
      <w:r w:rsidRPr="006E065E">
        <w:rPr>
          <w:lang w:eastAsia="zh-CN"/>
        </w:rPr>
        <w:tab/>
      </w:r>
      <w:r w:rsidRPr="006E065E">
        <w:fldChar w:fldCharType="begin"/>
      </w:r>
      <w:r w:rsidRPr="006E065E">
        <w:rPr>
          <w:lang w:eastAsia="zh-CN"/>
        </w:rPr>
        <w:instrText xml:space="preserve">eq </w:instrText>
      </w:r>
      <w:r w:rsidRPr="006E065E">
        <w:rPr>
          <w:i/>
          <w:lang w:eastAsia="zh-CN"/>
        </w:rPr>
        <w:instrText>h</w:instrText>
      </w:r>
      <w:r w:rsidRPr="006E065E">
        <w:rPr>
          <w:i/>
          <w:position w:val="-4"/>
          <w:sz w:val="18"/>
          <w:lang w:eastAsia="zh-CN"/>
        </w:rPr>
        <w:instrText>i</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h</w:instrText>
      </w:r>
      <w:r w:rsidRPr="006E065E">
        <w:rPr>
          <w:position w:val="-4"/>
          <w:sz w:val="18"/>
          <w:lang w:eastAsia="zh-CN"/>
        </w:rPr>
        <w:instrText>1</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x</w:instrText>
      </w:r>
      <w:r w:rsidRPr="006E065E">
        <w:rPr>
          <w:i/>
          <w:position w:val="-4"/>
          <w:sz w:val="18"/>
          <w:lang w:eastAsia="zh-CN"/>
        </w:rPr>
        <w:instrText>i</w:instrText>
      </w:r>
      <w:r w:rsidRPr="006E065E">
        <w:rPr>
          <w:lang w:eastAsia="zh-CN"/>
        </w:rPr>
        <w:instrText xml:space="preserve"> tan </w:instrText>
      </w:r>
      <w:r w:rsidRPr="006E065E">
        <w:rPr>
          <w:rFonts w:ascii="Symbol" w:hAnsi="Symbol"/>
          <w:lang w:eastAsia="zh-CN"/>
        </w:rPr>
        <w:instrText>q¢</w:instrText>
      </w:r>
      <w:r w:rsidRPr="006E065E">
        <w:fldChar w:fldCharType="end"/>
      </w:r>
      <w:r w:rsidRPr="006E065E">
        <w:rPr>
          <w:lang w:eastAsia="zh-CN"/>
        </w:rPr>
        <w:tab/>
        <w:t>(4)</w:t>
      </w:r>
    </w:p>
    <w:p w14:paraId="33260BF7" w14:textId="5AAE2471" w:rsidR="00114104" w:rsidRPr="006E065E" w:rsidRDefault="00114104" w:rsidP="00E65F84">
      <w:pPr>
        <w:ind w:firstLineChars="200" w:firstLine="480"/>
        <w:rPr>
          <w:lang w:eastAsia="zh-CN"/>
        </w:rPr>
      </w:pPr>
      <w:r w:rsidRPr="006E065E">
        <w:rPr>
          <w:lang w:eastAsia="zh-CN"/>
        </w:rPr>
        <w:t>其中</w:t>
      </w:r>
      <w:r w:rsidRPr="006E065E">
        <w:rPr>
          <w:rFonts w:ascii="Symbol" w:hAnsi="Symbol"/>
          <w:lang w:eastAsia="zh-CN"/>
        </w:rPr>
        <w:t></w:t>
      </w:r>
      <w:r w:rsidRPr="006E065E">
        <w:rPr>
          <w:rFonts w:ascii="Symbol" w:hAnsi="Symbol"/>
          <w:lang w:eastAsia="zh-CN"/>
        </w:rPr>
        <w:t></w:t>
      </w:r>
      <w:r w:rsidRPr="006E065E">
        <w:rPr>
          <w:lang w:eastAsia="zh-CN"/>
        </w:rPr>
        <w:t>是阵列轴的仰角</w:t>
      </w:r>
      <w:r w:rsidRPr="006E065E">
        <w:rPr>
          <w:rFonts w:hint="eastAsia"/>
          <w:lang w:eastAsia="zh-CN"/>
        </w:rPr>
        <w:t>（</w:t>
      </w:r>
      <w:r w:rsidRPr="006E065E">
        <w:rPr>
          <w:lang w:eastAsia="zh-CN"/>
        </w:rPr>
        <w:t>与</w:t>
      </w:r>
      <w:r w:rsidRPr="006E065E">
        <w:rPr>
          <w:rFonts w:hint="eastAsia"/>
          <w:lang w:eastAsia="zh-CN"/>
        </w:rPr>
        <w:t>其支撑杆重合）</w:t>
      </w:r>
      <w:r w:rsidRPr="006E065E">
        <w:rPr>
          <w:lang w:eastAsia="zh-CN"/>
        </w:rPr>
        <w:t>。</w:t>
      </w:r>
    </w:p>
    <w:p w14:paraId="6B4E8A23" w14:textId="00A8918B" w:rsidR="00323E86" w:rsidRPr="006E065E" w:rsidRDefault="00323E86" w:rsidP="0084508A">
      <w:pPr>
        <w:ind w:firstLineChars="200" w:firstLine="480"/>
        <w:rPr>
          <w:lang w:eastAsia="zh-CN"/>
        </w:rPr>
      </w:pPr>
      <w:r w:rsidRPr="006E065E">
        <w:rPr>
          <w:lang w:eastAsia="zh-CN"/>
        </w:rPr>
        <w:t>天线偶极子</w:t>
      </w:r>
      <w:r w:rsidRPr="006E065E">
        <w:rPr>
          <w:rFonts w:hint="eastAsia"/>
          <w:lang w:eastAsia="zh-CN"/>
        </w:rPr>
        <w:t>与观测点</w:t>
      </w:r>
      <w:r w:rsidRPr="006E065E">
        <w:rPr>
          <w:i/>
          <w:lang w:eastAsia="zh-CN"/>
        </w:rPr>
        <w:t>P</w:t>
      </w:r>
      <w:r w:rsidRPr="006E065E">
        <w:rPr>
          <w:lang w:eastAsia="zh-CN"/>
        </w:rPr>
        <w:t>(</w:t>
      </w:r>
      <w:r w:rsidRPr="006E065E">
        <w:rPr>
          <w:i/>
          <w:lang w:eastAsia="zh-CN"/>
        </w:rPr>
        <w:t>r</w:t>
      </w:r>
      <w:r w:rsidRPr="006E065E">
        <w:rPr>
          <w:lang w:eastAsia="zh-CN"/>
        </w:rPr>
        <w:t xml:space="preserve">, </w:t>
      </w:r>
      <w:r w:rsidRPr="006E065E">
        <w:rPr>
          <w:rFonts w:ascii="Symbol" w:hAnsi="Symbol"/>
          <w:lang w:eastAsia="zh-CN"/>
        </w:rPr>
        <w:t></w:t>
      </w:r>
      <w:r w:rsidRPr="006E065E">
        <w:rPr>
          <w:lang w:eastAsia="zh-CN"/>
        </w:rPr>
        <w:t xml:space="preserve">, </w:t>
      </w:r>
      <w:r w:rsidRPr="006E065E">
        <w:rPr>
          <w:rFonts w:ascii="Symbol" w:hAnsi="Symbol"/>
          <w:lang w:eastAsia="zh-CN"/>
        </w:rPr>
        <w:t></w:t>
      </w:r>
      <w:r w:rsidRPr="006E065E">
        <w:rPr>
          <w:lang w:eastAsia="zh-CN"/>
        </w:rPr>
        <w:t>)</w:t>
      </w:r>
      <w:r w:rsidRPr="006E065E">
        <w:rPr>
          <w:lang w:eastAsia="zh-CN"/>
        </w:rPr>
        <w:t>方向之间的角度</w:t>
      </w:r>
      <w:r w:rsidRPr="006E065E">
        <w:rPr>
          <w:rFonts w:ascii="Symbol" w:hAnsi="Symbol"/>
          <w:lang w:eastAsia="zh-CN"/>
        </w:rPr>
        <w:t></w:t>
      </w:r>
      <w:r w:rsidRPr="006E065E">
        <w:rPr>
          <w:lang w:eastAsia="zh-CN"/>
        </w:rPr>
        <w:t>由下式给出</w:t>
      </w:r>
      <w:r w:rsidRPr="006E065E">
        <w:rPr>
          <w:rFonts w:hint="eastAsia"/>
          <w:lang w:eastAsia="zh-CN"/>
        </w:rPr>
        <w:t>：</w:t>
      </w:r>
    </w:p>
    <w:p w14:paraId="1750955E" w14:textId="77777777" w:rsidR="00765A9D" w:rsidRPr="006E065E" w:rsidRDefault="00765A9D">
      <w:pPr>
        <w:pStyle w:val="Equation"/>
        <w:rPr>
          <w:lang w:eastAsia="zh-CN"/>
        </w:rPr>
      </w:pPr>
      <w:r w:rsidRPr="006E065E">
        <w:rPr>
          <w:lang w:eastAsia="zh-CN"/>
        </w:rPr>
        <w:tab/>
      </w:r>
      <w:r w:rsidRPr="006E065E">
        <w:rPr>
          <w:lang w:eastAsia="zh-CN"/>
        </w:rPr>
        <w:tab/>
      </w:r>
      <w:r w:rsidRPr="006E065E">
        <w:fldChar w:fldCharType="begin"/>
      </w:r>
      <w:r w:rsidRPr="006E065E">
        <w:rPr>
          <w:lang w:eastAsia="zh-CN"/>
        </w:rPr>
        <w:instrText xml:space="preserve">eq cos </w:instrText>
      </w:r>
      <w:r w:rsidRPr="006E065E">
        <w:rPr>
          <w:rFonts w:ascii="Symbol" w:hAnsi="Symbol"/>
          <w:lang w:eastAsia="zh-CN"/>
        </w:rPr>
        <w:instrText>y</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cos </w:instrText>
      </w:r>
      <w:r w:rsidRPr="006E065E">
        <w:rPr>
          <w:rFonts w:ascii="Symbol" w:hAnsi="Symbol"/>
          <w:lang w:eastAsia="zh-CN"/>
        </w:rPr>
        <w:instrText>q</w:instrText>
      </w:r>
      <w:r w:rsidRPr="006E065E">
        <w:rPr>
          <w:lang w:eastAsia="zh-CN"/>
        </w:rPr>
        <w:instrText xml:space="preserve">  cos </w:instrText>
      </w:r>
      <w:r w:rsidRPr="006E065E">
        <w:rPr>
          <w:rFonts w:ascii="Symbol" w:hAnsi="Symbol"/>
          <w:lang w:eastAsia="zh-CN"/>
        </w:rPr>
        <w:instrText>j</w:instrText>
      </w:r>
      <w:r w:rsidRPr="006E065E">
        <w:fldChar w:fldCharType="end"/>
      </w:r>
      <w:r w:rsidRPr="006E065E">
        <w:rPr>
          <w:lang w:eastAsia="zh-CN"/>
        </w:rPr>
        <w:tab/>
        <w:t>(5)</w:t>
      </w:r>
    </w:p>
    <w:p w14:paraId="445050DA" w14:textId="69174405" w:rsidR="00323E86" w:rsidRPr="006E065E" w:rsidRDefault="00323E86" w:rsidP="0084508A">
      <w:pPr>
        <w:ind w:firstLineChars="200" w:firstLine="480"/>
        <w:rPr>
          <w:lang w:eastAsia="zh-CN"/>
        </w:rPr>
      </w:pPr>
      <w:r w:rsidRPr="006E065E">
        <w:rPr>
          <w:lang w:eastAsia="zh-CN"/>
        </w:rPr>
        <w:lastRenderedPageBreak/>
        <w:t>天线轴</w:t>
      </w:r>
      <w:r w:rsidRPr="006E065E">
        <w:rPr>
          <w:rFonts w:hint="eastAsia"/>
          <w:lang w:eastAsia="zh-CN"/>
        </w:rPr>
        <w:t>与观测点</w:t>
      </w:r>
      <w:r w:rsidRPr="006E065E">
        <w:rPr>
          <w:lang w:eastAsia="zh-CN"/>
        </w:rPr>
        <w:t>方向之间的角</w:t>
      </w:r>
      <w:r w:rsidRPr="006E065E">
        <w:rPr>
          <w:rFonts w:ascii="Symbol" w:hAnsi="Symbol"/>
          <w:lang w:eastAsia="zh-CN"/>
        </w:rPr>
        <w:t></w:t>
      </w:r>
      <w:r w:rsidRPr="006E065E">
        <w:rPr>
          <w:i/>
          <w:position w:val="-4"/>
          <w:sz w:val="20"/>
          <w:lang w:eastAsia="zh-CN"/>
        </w:rPr>
        <w:t>a</w:t>
      </w:r>
      <w:r w:rsidRPr="006E065E">
        <w:rPr>
          <w:lang w:eastAsia="zh-CN"/>
        </w:rPr>
        <w:t>为</w:t>
      </w:r>
      <w:r w:rsidRPr="006E065E">
        <w:rPr>
          <w:rFonts w:hint="eastAsia"/>
          <w:lang w:eastAsia="zh-CN"/>
        </w:rPr>
        <w:t>：</w:t>
      </w:r>
    </w:p>
    <w:p w14:paraId="686E4617" w14:textId="77777777" w:rsidR="00765A9D" w:rsidRPr="006E065E" w:rsidRDefault="00765A9D">
      <w:pPr>
        <w:pStyle w:val="Equation"/>
        <w:rPr>
          <w:lang w:eastAsia="zh-CN"/>
        </w:rPr>
      </w:pPr>
      <w:r w:rsidRPr="006E065E">
        <w:rPr>
          <w:lang w:eastAsia="zh-CN"/>
        </w:rPr>
        <w:tab/>
      </w:r>
      <w:r w:rsidRPr="006E065E">
        <w:rPr>
          <w:lang w:eastAsia="zh-CN"/>
        </w:rPr>
        <w:tab/>
      </w:r>
      <w:r w:rsidRPr="006E065E">
        <w:fldChar w:fldCharType="begin"/>
      </w:r>
      <w:r w:rsidRPr="006E065E">
        <w:rPr>
          <w:lang w:eastAsia="zh-CN"/>
        </w:rPr>
        <w:instrText xml:space="preserve">eq cos </w:instrText>
      </w:r>
      <w:r w:rsidRPr="006E065E">
        <w:rPr>
          <w:rFonts w:ascii="Symbol" w:hAnsi="Symbol"/>
          <w:lang w:eastAsia="zh-CN"/>
        </w:rPr>
        <w:instrText>y</w:instrText>
      </w:r>
      <w:r w:rsidRPr="006E065E">
        <w:rPr>
          <w:i/>
          <w:position w:val="-4"/>
          <w:sz w:val="18"/>
          <w:lang w:eastAsia="zh-CN"/>
        </w:rPr>
        <w:instrText>a</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  cos </w:instrText>
      </w:r>
      <w:r w:rsidRPr="006E065E">
        <w:rPr>
          <w:rFonts w:ascii="Symbol" w:hAnsi="Symbol"/>
          <w:lang w:eastAsia="zh-CN"/>
        </w:rPr>
        <w:instrText>q</w:instrText>
      </w:r>
      <w:r w:rsidRPr="006E065E">
        <w:rPr>
          <w:lang w:eastAsia="zh-CN"/>
        </w:rPr>
        <w:instrText xml:space="preserve">  cos </w:instrText>
      </w:r>
      <w:r w:rsidRPr="006E065E">
        <w:rPr>
          <w:rFonts w:ascii="Symbol" w:hAnsi="Symbol"/>
          <w:lang w:eastAsia="zh-CN"/>
        </w:rPr>
        <w:instrText>q¢</w:instrText>
      </w:r>
      <w:r w:rsidRPr="006E065E">
        <w:rPr>
          <w:lang w:eastAsia="zh-CN"/>
        </w:rPr>
        <w:instrText xml:space="preserve">  cos </w:instrText>
      </w:r>
      <w:r w:rsidRPr="006E065E">
        <w:rPr>
          <w:rFonts w:ascii="Symbol" w:hAnsi="Symbol"/>
          <w:lang w:eastAsia="zh-CN"/>
        </w:rPr>
        <w:instrText>j</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sin </w:instrText>
      </w:r>
      <w:r w:rsidRPr="006E065E">
        <w:rPr>
          <w:rFonts w:ascii="Symbol" w:hAnsi="Symbol"/>
          <w:lang w:eastAsia="zh-CN"/>
        </w:rPr>
        <w:instrText>q</w:instrText>
      </w:r>
      <w:r w:rsidRPr="006E065E">
        <w:rPr>
          <w:lang w:eastAsia="zh-CN"/>
        </w:rPr>
        <w:instrText xml:space="preserve">  sin </w:instrText>
      </w:r>
      <w:r w:rsidRPr="006E065E">
        <w:rPr>
          <w:rFonts w:ascii="Symbol" w:hAnsi="Symbol"/>
          <w:lang w:eastAsia="zh-CN"/>
        </w:rPr>
        <w:instrText>q¢</w:instrText>
      </w:r>
      <w:r w:rsidRPr="006E065E">
        <w:fldChar w:fldCharType="end"/>
      </w:r>
      <w:r w:rsidRPr="006E065E">
        <w:rPr>
          <w:lang w:eastAsia="zh-CN"/>
        </w:rPr>
        <w:tab/>
        <w:t>(6)</w:t>
      </w:r>
    </w:p>
    <w:p w14:paraId="0BA30C3C" w14:textId="611228B5" w:rsidR="00323E86" w:rsidRPr="006E065E" w:rsidRDefault="00323E86" w:rsidP="0084508A">
      <w:pPr>
        <w:ind w:firstLineChars="200" w:firstLine="480"/>
        <w:rPr>
          <w:lang w:eastAsia="zh-CN"/>
        </w:rPr>
      </w:pPr>
      <w:r w:rsidRPr="006E065E">
        <w:rPr>
          <w:lang w:eastAsia="zh-CN"/>
        </w:rPr>
        <w:t>在远场条件下，从第</w:t>
      </w:r>
      <w:proofErr w:type="spellStart"/>
      <w:r w:rsidRPr="006E065E">
        <w:rPr>
          <w:i/>
          <w:lang w:eastAsia="zh-CN"/>
        </w:rPr>
        <w:t>i</w:t>
      </w:r>
      <w:proofErr w:type="spellEnd"/>
      <w:proofErr w:type="gramStart"/>
      <w:r w:rsidRPr="006E065E">
        <w:rPr>
          <w:lang w:eastAsia="zh-CN"/>
        </w:rPr>
        <w:t>个</w:t>
      </w:r>
      <w:proofErr w:type="gramEnd"/>
      <w:r w:rsidRPr="006E065E">
        <w:rPr>
          <w:lang w:eastAsia="zh-CN"/>
        </w:rPr>
        <w:t>偶极子的中心到</w:t>
      </w:r>
      <w:r w:rsidRPr="006E065E">
        <w:rPr>
          <w:rFonts w:hint="eastAsia"/>
          <w:lang w:eastAsia="zh-CN"/>
        </w:rPr>
        <w:t>观测点</w:t>
      </w:r>
      <w:r w:rsidRPr="006E065E">
        <w:rPr>
          <w:lang w:eastAsia="zh-CN"/>
        </w:rPr>
        <w:t>的距离由下式给出</w:t>
      </w:r>
      <w:r w:rsidRPr="006E065E">
        <w:rPr>
          <w:rFonts w:hint="eastAsia"/>
          <w:lang w:eastAsia="zh-CN"/>
        </w:rPr>
        <w:t>：</w:t>
      </w:r>
    </w:p>
    <w:p w14:paraId="0358FEFA" w14:textId="77777777" w:rsidR="00765A9D" w:rsidRPr="006E065E" w:rsidRDefault="00765A9D">
      <w:pPr>
        <w:pStyle w:val="Equation"/>
        <w:rPr>
          <w:lang w:eastAsia="zh-CN"/>
        </w:rPr>
      </w:pPr>
      <w:r w:rsidRPr="006E065E">
        <w:rPr>
          <w:lang w:eastAsia="zh-CN"/>
        </w:rPr>
        <w:tab/>
      </w:r>
      <w:r w:rsidRPr="006E065E">
        <w:rPr>
          <w:lang w:eastAsia="zh-CN"/>
        </w:rPr>
        <w:tab/>
      </w:r>
      <w:r w:rsidRPr="006E065E">
        <w:fldChar w:fldCharType="begin"/>
      </w:r>
      <w:r w:rsidRPr="006E065E">
        <w:rPr>
          <w:lang w:eastAsia="zh-CN"/>
        </w:rPr>
        <w:instrText xml:space="preserve">eq </w:instrText>
      </w:r>
      <w:r w:rsidRPr="006E065E">
        <w:rPr>
          <w:i/>
          <w:lang w:eastAsia="zh-CN"/>
        </w:rPr>
        <w:instrText>r</w:instrText>
      </w:r>
      <w:r w:rsidRPr="006E065E">
        <w:rPr>
          <w:i/>
          <w:position w:val="-4"/>
          <w:sz w:val="18"/>
          <w:lang w:eastAsia="zh-CN"/>
        </w:rPr>
        <w:instrText>i</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r</w:instrText>
      </w:r>
      <w:r w:rsidRPr="006E065E">
        <w:rPr>
          <w:position w:val="-4"/>
          <w:sz w:val="18"/>
          <w:lang w:eastAsia="zh-CN"/>
        </w:rPr>
        <w:instrText>1</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cos </w:instrText>
      </w:r>
      <w:r w:rsidRPr="006E065E">
        <w:rPr>
          <w:rFonts w:ascii="Symbol" w:hAnsi="Symbol"/>
          <w:lang w:eastAsia="zh-CN"/>
        </w:rPr>
        <w:instrText>y</w:instrText>
      </w:r>
      <w:r w:rsidRPr="006E065E">
        <w:rPr>
          <w:i/>
          <w:position w:val="-4"/>
          <w:sz w:val="18"/>
          <w:lang w:eastAsia="zh-CN"/>
        </w:rPr>
        <w:instrText>a</w:instrText>
      </w:r>
      <w:r w:rsidRPr="006E065E">
        <w:rPr>
          <w:lang w:eastAsia="zh-CN"/>
        </w:rPr>
        <w:instrText xml:space="preserve"> / cos </w:instrText>
      </w:r>
      <w:r w:rsidRPr="006E065E">
        <w:rPr>
          <w:rFonts w:ascii="Symbol" w:hAnsi="Symbol"/>
          <w:lang w:eastAsia="zh-CN"/>
        </w:rPr>
        <w:instrText>q¢</w:instrText>
      </w:r>
      <w:r w:rsidRPr="006E065E">
        <w:fldChar w:fldCharType="end"/>
      </w:r>
      <w:r w:rsidRPr="006E065E">
        <w:rPr>
          <w:lang w:eastAsia="zh-CN"/>
        </w:rPr>
        <w:tab/>
        <w:t>(7)</w:t>
      </w:r>
    </w:p>
    <w:p w14:paraId="1AB9134E" w14:textId="693841CA" w:rsidR="00323E86" w:rsidRPr="006E065E" w:rsidRDefault="00323E86" w:rsidP="0084508A">
      <w:pPr>
        <w:ind w:firstLineChars="200" w:firstLine="480"/>
        <w:rPr>
          <w:lang w:eastAsia="zh-CN"/>
        </w:rPr>
      </w:pPr>
      <w:r w:rsidRPr="006E065E">
        <w:rPr>
          <w:lang w:eastAsia="zh-CN"/>
        </w:rPr>
        <w:t>上述关系用于</w:t>
      </w:r>
      <w:r w:rsidR="007D3227" w:rsidRPr="006E065E">
        <w:rPr>
          <w:rFonts w:hint="eastAsia"/>
          <w:lang w:eastAsia="zh-CN"/>
        </w:rPr>
        <w:t>计算方向图</w:t>
      </w:r>
      <w:r w:rsidRPr="006E065E">
        <w:rPr>
          <w:lang w:eastAsia="zh-CN"/>
        </w:rPr>
        <w:t>。</w:t>
      </w:r>
    </w:p>
    <w:p w14:paraId="0F8F93F6" w14:textId="758F792F" w:rsidR="00807525" w:rsidRPr="006E065E" w:rsidRDefault="00DC118F" w:rsidP="00807525">
      <w:pPr>
        <w:pStyle w:val="FigureNo"/>
      </w:pPr>
      <w:r w:rsidRPr="006E065E">
        <w:t>图</w:t>
      </w:r>
      <w:r w:rsidR="00807525" w:rsidRPr="006E065E">
        <w:t>29</w:t>
      </w:r>
    </w:p>
    <w:p w14:paraId="122C03D6" w14:textId="1895637B" w:rsidR="00807525" w:rsidRPr="006E065E" w:rsidRDefault="00130E76" w:rsidP="00807525">
      <w:pPr>
        <w:pStyle w:val="Figuretitle"/>
      </w:pPr>
      <w:proofErr w:type="spellStart"/>
      <w:r w:rsidRPr="006E065E">
        <w:t>水平对数周期阵列</w:t>
      </w:r>
      <w:proofErr w:type="spellEnd"/>
    </w:p>
    <w:p w14:paraId="36DC614A" w14:textId="03AF60D9" w:rsidR="00765A9D" w:rsidRPr="006E065E" w:rsidRDefault="003132FB" w:rsidP="000D0183">
      <w:pPr>
        <w:pStyle w:val="Figure"/>
        <w:rPr>
          <w:lang w:eastAsia="zh-CN"/>
        </w:rPr>
      </w:pPr>
      <w:r w:rsidRPr="006E065E">
        <w:rPr>
          <w:noProof/>
        </w:rPr>
        <w:drawing>
          <wp:inline distT="0" distB="0" distL="0" distR="0" wp14:anchorId="7A231CCD" wp14:editId="6C801E8E">
            <wp:extent cx="4719796" cy="3118110"/>
            <wp:effectExtent l="0" t="0" r="5080" b="6350"/>
            <wp:docPr id="1778792581" name="Picture 18" descr="图29显示水平对数周期阵列&#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8792581" name="Picture 18" descr="图29显示水平对数周期阵列&#10;"/>
                    <pic:cNvPicPr/>
                  </pic:nvPicPr>
                  <pic:blipFill>
                    <a:blip r:embed="rId72" cstate="print">
                      <a:extLst>
                        <a:ext uri="{28A0092B-C50C-407E-A947-70E740481C1C}">
                          <a14:useLocalDpi xmlns:a14="http://schemas.microsoft.com/office/drawing/2010/main" val="0"/>
                        </a:ext>
                      </a:extLst>
                    </a:blip>
                    <a:stretch>
                      <a:fillRect/>
                    </a:stretch>
                  </pic:blipFill>
                  <pic:spPr>
                    <a:xfrm>
                      <a:off x="0" y="0"/>
                      <a:ext cx="4719796" cy="3118110"/>
                    </a:xfrm>
                    <a:prstGeom prst="rect">
                      <a:avLst/>
                    </a:prstGeom>
                  </pic:spPr>
                </pic:pic>
              </a:graphicData>
            </a:graphic>
          </wp:inline>
        </w:drawing>
      </w:r>
    </w:p>
    <w:p w14:paraId="3F8D2BED" w14:textId="057EE187" w:rsidR="00765A9D" w:rsidRPr="006E065E" w:rsidRDefault="00765A9D">
      <w:pPr>
        <w:pStyle w:val="Heading3"/>
        <w:rPr>
          <w:lang w:eastAsia="zh-CN"/>
        </w:rPr>
      </w:pPr>
      <w:r w:rsidRPr="006E065E">
        <w:rPr>
          <w:lang w:eastAsia="zh-CN"/>
        </w:rPr>
        <w:t>5.3.1</w:t>
      </w:r>
      <w:r w:rsidRPr="006E065E">
        <w:rPr>
          <w:lang w:eastAsia="zh-CN"/>
        </w:rPr>
        <w:tab/>
      </w:r>
      <w:r w:rsidR="00130E76" w:rsidRPr="006E065E">
        <w:rPr>
          <w:lang w:eastAsia="zh-CN"/>
        </w:rPr>
        <w:t>基础理论</w:t>
      </w:r>
    </w:p>
    <w:p w14:paraId="1F3287D0" w14:textId="485699B2" w:rsidR="00323E86" w:rsidRPr="006E065E" w:rsidRDefault="00323E86" w:rsidP="0084508A">
      <w:pPr>
        <w:ind w:firstLineChars="200" w:firstLine="480"/>
        <w:rPr>
          <w:lang w:eastAsia="zh-CN"/>
        </w:rPr>
      </w:pPr>
      <w:r w:rsidRPr="006E065E">
        <w:rPr>
          <w:lang w:eastAsia="zh-CN"/>
        </w:rPr>
        <w:t>在水平或垂直偶极子的对数周期阵列中，给定频率</w:t>
      </w:r>
      <w:r w:rsidR="009F5447" w:rsidRPr="006E065E">
        <w:rPr>
          <w:rFonts w:hint="eastAsia"/>
          <w:lang w:eastAsia="zh-CN"/>
        </w:rPr>
        <w:t>上</w:t>
      </w:r>
      <w:r w:rsidRPr="006E065E">
        <w:rPr>
          <w:lang w:eastAsia="zh-CN"/>
        </w:rPr>
        <w:t>的</w:t>
      </w:r>
      <w:r w:rsidR="009F5447" w:rsidRPr="006E065E">
        <w:rPr>
          <w:rFonts w:hint="eastAsia"/>
          <w:lang w:eastAsia="zh-CN"/>
        </w:rPr>
        <w:t>射频</w:t>
      </w:r>
      <w:r w:rsidRPr="006E065E">
        <w:rPr>
          <w:lang w:eastAsia="zh-CN"/>
        </w:rPr>
        <w:t>能量沿着馈线传播，</w:t>
      </w:r>
      <w:r w:rsidR="009F5447" w:rsidRPr="006E065E">
        <w:rPr>
          <w:rFonts w:hint="eastAsia"/>
          <w:lang w:eastAsia="zh-CN"/>
        </w:rPr>
        <w:t>直至</w:t>
      </w:r>
      <w:r w:rsidRPr="006E065E">
        <w:rPr>
          <w:lang w:eastAsia="zh-CN"/>
        </w:rPr>
        <w:t>它到达一个区域</w:t>
      </w:r>
      <w:r w:rsidR="009F5447" w:rsidRPr="006E065E">
        <w:rPr>
          <w:rFonts w:hint="eastAsia"/>
          <w:lang w:eastAsia="zh-CN"/>
        </w:rPr>
        <w:t>（有源</w:t>
      </w:r>
      <w:r w:rsidRPr="006E065E">
        <w:rPr>
          <w:lang w:eastAsia="zh-CN"/>
        </w:rPr>
        <w:t>区域</w:t>
      </w:r>
      <w:r w:rsidR="009F5447" w:rsidRPr="006E065E">
        <w:rPr>
          <w:rFonts w:hint="eastAsia"/>
          <w:lang w:eastAsia="zh-CN"/>
        </w:rPr>
        <w:t>），</w:t>
      </w:r>
      <w:r w:rsidRPr="006E065E">
        <w:rPr>
          <w:lang w:eastAsia="zh-CN"/>
        </w:rPr>
        <w:t>在该区域中，电长度和相位关系使得</w:t>
      </w:r>
      <w:r w:rsidR="009F5447" w:rsidRPr="006E065E">
        <w:rPr>
          <w:rFonts w:hint="eastAsia"/>
          <w:lang w:eastAsia="zh-CN"/>
        </w:rPr>
        <w:t>能够</w:t>
      </w:r>
      <w:r w:rsidRPr="006E065E">
        <w:rPr>
          <w:lang w:eastAsia="zh-CN"/>
        </w:rPr>
        <w:t>通过短于</w:t>
      </w:r>
      <w:r w:rsidR="009F5447" w:rsidRPr="006E065E">
        <w:rPr>
          <w:rFonts w:ascii="Symbol" w:hAnsi="Symbol"/>
          <w:lang w:eastAsia="zh-CN"/>
        </w:rPr>
        <w:t></w:t>
      </w:r>
      <w:r w:rsidR="009F5447" w:rsidRPr="006E065E">
        <w:rPr>
          <w:lang w:eastAsia="zh-CN"/>
        </w:rPr>
        <w:t>/2</w:t>
      </w:r>
      <w:r w:rsidRPr="006E065E">
        <w:rPr>
          <w:lang w:eastAsia="zh-CN"/>
        </w:rPr>
        <w:t>的</w:t>
      </w:r>
      <w:r w:rsidR="009F5447" w:rsidRPr="006E065E">
        <w:rPr>
          <w:rFonts w:hint="eastAsia"/>
          <w:lang w:eastAsia="zh-CN"/>
        </w:rPr>
        <w:t>单元</w:t>
      </w:r>
      <w:r w:rsidRPr="00E65F84">
        <w:rPr>
          <w:spacing w:val="4"/>
          <w:lang w:eastAsia="zh-CN"/>
        </w:rPr>
        <w:t>向短端产生辐射。由于交叉馈电的连接，在</w:t>
      </w:r>
      <w:r w:rsidR="009F5447" w:rsidRPr="00E65F84">
        <w:rPr>
          <w:rFonts w:hint="eastAsia"/>
          <w:spacing w:val="4"/>
          <w:lang w:eastAsia="zh-CN"/>
        </w:rPr>
        <w:t>该</w:t>
      </w:r>
      <w:r w:rsidRPr="00E65F84">
        <w:rPr>
          <w:spacing w:val="4"/>
          <w:lang w:eastAsia="zh-CN"/>
        </w:rPr>
        <w:t>区域之前产生的场</w:t>
      </w:r>
      <w:r w:rsidR="009F5447" w:rsidRPr="00E65F84">
        <w:rPr>
          <w:rFonts w:hint="eastAsia"/>
          <w:spacing w:val="4"/>
          <w:lang w:eastAsia="zh-CN"/>
        </w:rPr>
        <w:t>（</w:t>
      </w:r>
      <w:r w:rsidRPr="00E65F84">
        <w:rPr>
          <w:spacing w:val="4"/>
          <w:lang w:eastAsia="zh-CN"/>
        </w:rPr>
        <w:t>那些在传输区域中的场</w:t>
      </w:r>
      <w:r w:rsidR="009F5447" w:rsidRPr="00E65F84">
        <w:rPr>
          <w:rFonts w:hint="eastAsia"/>
          <w:spacing w:val="4"/>
          <w:lang w:eastAsia="zh-CN"/>
        </w:rPr>
        <w:t>）</w:t>
      </w:r>
      <w:r w:rsidRPr="00E65F84">
        <w:rPr>
          <w:spacing w:val="4"/>
          <w:lang w:eastAsia="zh-CN"/>
        </w:rPr>
        <w:t>将会抵消。长端的剩余区域</w:t>
      </w:r>
      <w:r w:rsidR="009F5447" w:rsidRPr="00E65F84">
        <w:rPr>
          <w:rFonts w:hint="eastAsia"/>
          <w:spacing w:val="4"/>
          <w:lang w:eastAsia="zh-CN"/>
        </w:rPr>
        <w:t>（</w:t>
      </w:r>
      <w:r w:rsidRPr="00E65F84">
        <w:rPr>
          <w:spacing w:val="4"/>
          <w:lang w:eastAsia="zh-CN"/>
        </w:rPr>
        <w:t>反射区域</w:t>
      </w:r>
      <w:r w:rsidR="009F5447" w:rsidRPr="00E65F84">
        <w:rPr>
          <w:rFonts w:hint="eastAsia"/>
          <w:spacing w:val="4"/>
          <w:lang w:eastAsia="zh-CN"/>
        </w:rPr>
        <w:t>）</w:t>
      </w:r>
      <w:r w:rsidRPr="00E65F84">
        <w:rPr>
          <w:spacing w:val="4"/>
          <w:lang w:eastAsia="zh-CN"/>
        </w:rPr>
        <w:t>几乎没有影响，因为只有很少的功率超出</w:t>
      </w:r>
      <w:r w:rsidR="009F5447" w:rsidRPr="00E65F84">
        <w:rPr>
          <w:rFonts w:hint="eastAsia"/>
          <w:spacing w:val="4"/>
          <w:lang w:eastAsia="zh-CN"/>
        </w:rPr>
        <w:t>有源区域</w:t>
      </w:r>
      <w:r w:rsidRPr="00E65F84">
        <w:rPr>
          <w:spacing w:val="4"/>
          <w:lang w:eastAsia="zh-CN"/>
        </w:rPr>
        <w:t>。</w:t>
      </w:r>
    </w:p>
    <w:p w14:paraId="1E95DBED" w14:textId="540AA2B4" w:rsidR="000C0E12" w:rsidRPr="006E065E" w:rsidRDefault="000C0E12" w:rsidP="0084508A">
      <w:pPr>
        <w:ind w:firstLineChars="200" w:firstLine="480"/>
        <w:rPr>
          <w:rFonts w:eastAsia="SimSun"/>
          <w:lang w:eastAsia="zh-CN"/>
        </w:rPr>
      </w:pPr>
      <w:r w:rsidRPr="006E065E">
        <w:rPr>
          <w:rFonts w:eastAsia="SimSun"/>
          <w:lang w:eastAsia="zh-CN"/>
        </w:rPr>
        <w:t>假设</w:t>
      </w:r>
      <w:r w:rsidR="000949E1" w:rsidRPr="006E065E">
        <w:rPr>
          <w:rFonts w:eastAsia="SimSun" w:hint="eastAsia"/>
          <w:lang w:eastAsia="zh-CN"/>
        </w:rPr>
        <w:t>该结构是</w:t>
      </w:r>
      <w:r w:rsidRPr="006E065E">
        <w:rPr>
          <w:rFonts w:eastAsia="SimSun"/>
          <w:lang w:eastAsia="zh-CN"/>
        </w:rPr>
        <w:t>无损耗</w:t>
      </w:r>
      <w:r w:rsidR="000949E1" w:rsidRPr="006E065E">
        <w:rPr>
          <w:rFonts w:eastAsia="SimSun" w:hint="eastAsia"/>
          <w:lang w:eastAsia="zh-CN"/>
        </w:rPr>
        <w:t>的</w:t>
      </w:r>
      <w:r w:rsidRPr="006E065E">
        <w:rPr>
          <w:rFonts w:eastAsia="SimSun"/>
          <w:lang w:eastAsia="zh-CN"/>
        </w:rPr>
        <w:t>，</w:t>
      </w:r>
      <w:r w:rsidR="000949E1" w:rsidRPr="006E065E">
        <w:rPr>
          <w:rFonts w:eastAsia="SimSun" w:hint="eastAsia"/>
          <w:lang w:eastAsia="zh-CN"/>
        </w:rPr>
        <w:t>则</w:t>
      </w:r>
      <w:r w:rsidRPr="006E065E">
        <w:rPr>
          <w:rFonts w:eastAsia="SimSun"/>
          <w:lang w:eastAsia="zh-CN"/>
        </w:rPr>
        <w:t>这三个区域的行为可以用传输线理论来描述。传输区域（短端）</w:t>
      </w:r>
      <w:r w:rsidR="000949E1" w:rsidRPr="006E065E">
        <w:rPr>
          <w:rFonts w:eastAsia="SimSun" w:hint="eastAsia"/>
          <w:lang w:eastAsia="zh-CN"/>
        </w:rPr>
        <w:t>表现得像一条</w:t>
      </w:r>
      <w:r w:rsidRPr="006E065E">
        <w:rPr>
          <w:rFonts w:eastAsia="SimSun"/>
          <w:lang w:eastAsia="zh-CN"/>
        </w:rPr>
        <w:t>由容抗加载的馈线传输线，</w:t>
      </w:r>
      <w:r w:rsidR="000949E1" w:rsidRPr="006E065E">
        <w:rPr>
          <w:rFonts w:eastAsia="SimSun" w:hint="eastAsia"/>
          <w:lang w:eastAsia="zh-CN"/>
        </w:rPr>
        <w:t>有源</w:t>
      </w:r>
      <w:r w:rsidRPr="006E065E">
        <w:rPr>
          <w:rFonts w:eastAsia="SimSun"/>
          <w:lang w:eastAsia="zh-CN"/>
        </w:rPr>
        <w:t>区域</w:t>
      </w:r>
      <w:r w:rsidR="000949E1" w:rsidRPr="006E065E">
        <w:rPr>
          <w:rFonts w:eastAsia="SimSun" w:hint="eastAsia"/>
          <w:lang w:eastAsia="zh-CN"/>
        </w:rPr>
        <w:t>相当于一个电容</w:t>
      </w:r>
      <w:r w:rsidRPr="006E065E">
        <w:rPr>
          <w:rFonts w:eastAsia="SimSun"/>
          <w:lang w:eastAsia="zh-CN"/>
        </w:rPr>
        <w:t>与</w:t>
      </w:r>
      <w:r w:rsidR="000949E1" w:rsidRPr="006E065E">
        <w:rPr>
          <w:rFonts w:eastAsia="SimSun" w:hint="eastAsia"/>
          <w:lang w:eastAsia="zh-CN"/>
        </w:rPr>
        <w:t>一个</w:t>
      </w:r>
      <w:r w:rsidRPr="006E065E">
        <w:rPr>
          <w:rFonts w:eastAsia="SimSun"/>
          <w:lang w:eastAsia="zh-CN"/>
        </w:rPr>
        <w:t>电阻并联，而反射区域</w:t>
      </w:r>
      <w:r w:rsidR="000949E1" w:rsidRPr="006E065E">
        <w:rPr>
          <w:rFonts w:eastAsia="SimSun" w:hint="eastAsia"/>
          <w:lang w:eastAsia="zh-CN"/>
        </w:rPr>
        <w:t>像一个</w:t>
      </w:r>
      <w:r w:rsidRPr="006E065E">
        <w:rPr>
          <w:rFonts w:eastAsia="SimSun"/>
          <w:lang w:eastAsia="zh-CN"/>
        </w:rPr>
        <w:t>并联电感。</w:t>
      </w:r>
      <w:r w:rsidR="000949E1" w:rsidRPr="006E065E">
        <w:rPr>
          <w:rFonts w:eastAsia="SimSun" w:hint="eastAsia"/>
          <w:lang w:eastAsia="zh-CN"/>
        </w:rPr>
        <w:t>整体来看，其</w:t>
      </w:r>
      <w:r w:rsidRPr="006E065E">
        <w:rPr>
          <w:rFonts w:eastAsia="SimSun"/>
          <w:lang w:eastAsia="zh-CN"/>
        </w:rPr>
        <w:t>效果</w:t>
      </w:r>
      <w:r w:rsidR="000949E1" w:rsidRPr="006E065E">
        <w:rPr>
          <w:rFonts w:eastAsia="SimSun" w:hint="eastAsia"/>
          <w:lang w:eastAsia="zh-CN"/>
        </w:rPr>
        <w:t>就相当于</w:t>
      </w:r>
      <w:r w:rsidRPr="006E065E">
        <w:rPr>
          <w:rFonts w:eastAsia="SimSun"/>
          <w:lang w:eastAsia="zh-CN"/>
        </w:rPr>
        <w:t>一个</w:t>
      </w:r>
      <w:r w:rsidR="000949E1" w:rsidRPr="006E065E">
        <w:rPr>
          <w:rFonts w:eastAsia="SimSun" w:hint="eastAsia"/>
          <w:lang w:eastAsia="zh-CN"/>
        </w:rPr>
        <w:t>滤波器</w:t>
      </w:r>
      <w:r w:rsidRPr="006E065E">
        <w:rPr>
          <w:rFonts w:eastAsia="SimSun"/>
          <w:lang w:eastAsia="zh-CN"/>
        </w:rPr>
        <w:t>网络。</w:t>
      </w:r>
    </w:p>
    <w:p w14:paraId="14428C1C" w14:textId="6A93C766" w:rsidR="00323E86" w:rsidRPr="006E065E" w:rsidRDefault="00323E86" w:rsidP="0084508A">
      <w:pPr>
        <w:ind w:firstLineChars="200" w:firstLine="480"/>
        <w:rPr>
          <w:lang w:eastAsia="zh-CN"/>
        </w:rPr>
      </w:pPr>
      <w:r w:rsidRPr="006E065E">
        <w:rPr>
          <w:lang w:eastAsia="zh-CN"/>
        </w:rPr>
        <w:t>当天线放置在地平面上方时，阵列轴是倾斜的，使得偶极子在地面上方</w:t>
      </w:r>
      <w:r w:rsidR="009F5447" w:rsidRPr="006E065E">
        <w:rPr>
          <w:rFonts w:hint="eastAsia"/>
          <w:lang w:eastAsia="zh-CN"/>
        </w:rPr>
        <w:t>处在一个</w:t>
      </w:r>
      <w:r w:rsidRPr="006E065E">
        <w:rPr>
          <w:lang w:eastAsia="zh-CN"/>
        </w:rPr>
        <w:t>恒定</w:t>
      </w:r>
      <w:proofErr w:type="gramStart"/>
      <w:r w:rsidRPr="006E065E">
        <w:rPr>
          <w:lang w:eastAsia="zh-CN"/>
        </w:rPr>
        <w:t>电高度</w:t>
      </w:r>
      <w:proofErr w:type="gramEnd"/>
      <w:r w:rsidR="009F5447" w:rsidRPr="006E065E">
        <w:rPr>
          <w:rFonts w:hint="eastAsia"/>
          <w:lang w:eastAsia="zh-CN"/>
        </w:rPr>
        <w:t>上</w:t>
      </w:r>
      <w:r w:rsidRPr="006E065E">
        <w:rPr>
          <w:lang w:eastAsia="zh-CN"/>
        </w:rPr>
        <w:t>。在方位角平面内，天线频率范围内的主波束</w:t>
      </w:r>
      <w:r w:rsidR="009F5447" w:rsidRPr="006E065E">
        <w:rPr>
          <w:rFonts w:hint="eastAsia"/>
          <w:lang w:eastAsia="zh-CN"/>
        </w:rPr>
        <w:t>方向图</w:t>
      </w:r>
      <w:r w:rsidRPr="006E065E">
        <w:rPr>
          <w:lang w:eastAsia="zh-CN"/>
        </w:rPr>
        <w:t>类似于地面</w:t>
      </w:r>
      <w:proofErr w:type="gramStart"/>
      <w:r w:rsidRPr="006E065E">
        <w:rPr>
          <w:lang w:eastAsia="zh-CN"/>
        </w:rPr>
        <w:t>上方</w:t>
      </w:r>
      <w:r w:rsidR="009F5447" w:rsidRPr="006E065E">
        <w:rPr>
          <w:rFonts w:ascii="Symbol" w:hAnsi="Symbol"/>
          <w:lang w:eastAsia="zh-CN"/>
        </w:rPr>
        <w:t></w:t>
      </w:r>
      <w:proofErr w:type="gramEnd"/>
      <w:r w:rsidR="009F5447" w:rsidRPr="006E065E">
        <w:rPr>
          <w:lang w:eastAsia="zh-CN"/>
        </w:rPr>
        <w:t>/4</w:t>
      </w:r>
      <w:r w:rsidRPr="006E065E">
        <w:rPr>
          <w:lang w:eastAsia="zh-CN"/>
        </w:rPr>
        <w:t>高度处</w:t>
      </w:r>
      <w:r w:rsidR="009F5447" w:rsidRPr="006E065E">
        <w:rPr>
          <w:rFonts w:ascii="Symbol" w:hAnsi="Symbol"/>
          <w:lang w:eastAsia="zh-CN"/>
        </w:rPr>
        <w:t></w:t>
      </w:r>
      <w:r w:rsidR="009F5447" w:rsidRPr="006E065E">
        <w:rPr>
          <w:lang w:eastAsia="zh-CN"/>
        </w:rPr>
        <w:t>/2</w:t>
      </w:r>
      <w:r w:rsidRPr="006E065E">
        <w:rPr>
          <w:lang w:eastAsia="zh-CN"/>
        </w:rPr>
        <w:t>偶极子</w:t>
      </w:r>
      <w:r w:rsidR="009F5447" w:rsidRPr="006E065E">
        <w:rPr>
          <w:rFonts w:hint="eastAsia"/>
          <w:lang w:eastAsia="zh-CN"/>
        </w:rPr>
        <w:t>的方向图</w:t>
      </w:r>
      <w:r w:rsidRPr="006E065E">
        <w:rPr>
          <w:lang w:eastAsia="zh-CN"/>
        </w:rPr>
        <w:t>。通常通过将问题分成两部分来</w:t>
      </w:r>
      <w:r w:rsidR="009F5447" w:rsidRPr="006E065E">
        <w:rPr>
          <w:rFonts w:hint="eastAsia"/>
          <w:lang w:eastAsia="zh-CN"/>
        </w:rPr>
        <w:t>分析</w:t>
      </w:r>
      <w:r w:rsidR="009F5447" w:rsidRPr="006E065E">
        <w:rPr>
          <w:lang w:eastAsia="zh-CN"/>
        </w:rPr>
        <w:t>对数周期天线</w:t>
      </w:r>
      <w:r w:rsidR="009F5447" w:rsidRPr="006E065E">
        <w:rPr>
          <w:rFonts w:hint="eastAsia"/>
          <w:lang w:eastAsia="zh-CN"/>
        </w:rPr>
        <w:t>的</w:t>
      </w:r>
      <w:r w:rsidR="009F5447" w:rsidRPr="006E065E">
        <w:rPr>
          <w:lang w:eastAsia="zh-CN"/>
        </w:rPr>
        <w:t>结构</w:t>
      </w:r>
      <w:r w:rsidRPr="006E065E">
        <w:rPr>
          <w:rFonts w:hint="eastAsia"/>
          <w:lang w:eastAsia="zh-CN"/>
        </w:rPr>
        <w:t>：</w:t>
      </w:r>
    </w:p>
    <w:p w14:paraId="6516DD11" w14:textId="530A7DAA" w:rsidR="00323E86" w:rsidRPr="006E065E" w:rsidRDefault="00323E86" w:rsidP="00323E86">
      <w:pPr>
        <w:pStyle w:val="enumlev1"/>
        <w:rPr>
          <w:rFonts w:eastAsia="SimSun"/>
          <w:lang w:eastAsia="zh-CN"/>
        </w:rPr>
      </w:pPr>
      <w:bookmarkStart w:id="117" w:name="OLE_LINK152"/>
      <w:r w:rsidRPr="006E065E">
        <w:rPr>
          <w:rFonts w:eastAsia="SimSun"/>
          <w:lang w:eastAsia="zh-CN"/>
        </w:rPr>
        <w:t>–</w:t>
      </w:r>
      <w:r w:rsidRPr="006E065E">
        <w:rPr>
          <w:rFonts w:eastAsia="SimSun"/>
          <w:lang w:eastAsia="zh-CN"/>
        </w:rPr>
        <w:tab/>
      </w:r>
      <w:r w:rsidRPr="006E065E">
        <w:rPr>
          <w:rFonts w:eastAsia="SimSun" w:hint="eastAsia"/>
          <w:lang w:eastAsia="zh-CN"/>
        </w:rPr>
        <w:t>涉及电流、电压等相互作用的内部（电路）问题，在天线系统本身内；以及</w:t>
      </w:r>
    </w:p>
    <w:bookmarkEnd w:id="117"/>
    <w:p w14:paraId="04590F96" w14:textId="53F37BCD" w:rsidR="00323E86" w:rsidRPr="006E065E" w:rsidRDefault="00323E86" w:rsidP="00323E86">
      <w:pPr>
        <w:pStyle w:val="enumlev1"/>
        <w:rPr>
          <w:rFonts w:eastAsia="SimSun"/>
          <w:lang w:eastAsia="zh-CN"/>
        </w:rPr>
      </w:pPr>
      <w:r w:rsidRPr="006E065E">
        <w:rPr>
          <w:rFonts w:eastAsia="SimSun"/>
          <w:lang w:eastAsia="zh-CN"/>
        </w:rPr>
        <w:t>–</w:t>
      </w:r>
      <w:r w:rsidRPr="006E065E">
        <w:rPr>
          <w:rFonts w:eastAsia="SimSun"/>
          <w:lang w:eastAsia="zh-CN"/>
        </w:rPr>
        <w:tab/>
      </w:r>
      <w:r w:rsidRPr="006E065E">
        <w:rPr>
          <w:rFonts w:eastAsia="SimSun" w:hint="eastAsia"/>
          <w:lang w:eastAsia="zh-CN"/>
        </w:rPr>
        <w:t>涉及天线与传播介质相互作用的外部（辐射）问题。</w:t>
      </w:r>
    </w:p>
    <w:p w14:paraId="05C48737" w14:textId="7FDDBEED" w:rsidR="00323E86" w:rsidRPr="006E065E" w:rsidRDefault="00323E86" w:rsidP="0084508A">
      <w:pPr>
        <w:ind w:firstLineChars="200" w:firstLine="480"/>
        <w:rPr>
          <w:lang w:eastAsia="zh-CN"/>
        </w:rPr>
      </w:pPr>
      <w:r w:rsidRPr="006E065E">
        <w:rPr>
          <w:lang w:eastAsia="zh-CN"/>
        </w:rPr>
        <w:t>内部问题可以表示为矩阵问题，其中阵列</w:t>
      </w:r>
      <w:r w:rsidRPr="006E065E">
        <w:rPr>
          <w:rFonts w:hint="eastAsia"/>
          <w:lang w:eastAsia="zh-CN"/>
        </w:rPr>
        <w:t>通过</w:t>
      </w:r>
      <w:r w:rsidRPr="006E065E">
        <w:rPr>
          <w:lang w:eastAsia="zh-CN"/>
        </w:rPr>
        <w:t>网络</w:t>
      </w:r>
      <w:r w:rsidRPr="006E065E">
        <w:rPr>
          <w:lang w:eastAsia="zh-CN"/>
        </w:rPr>
        <w:t>A</w:t>
      </w:r>
      <w:r w:rsidRPr="006E065E">
        <w:rPr>
          <w:lang w:eastAsia="zh-CN"/>
        </w:rPr>
        <w:t>和</w:t>
      </w:r>
      <w:r w:rsidRPr="006E065E">
        <w:rPr>
          <w:lang w:eastAsia="zh-CN"/>
        </w:rPr>
        <w:t>B</w:t>
      </w:r>
      <w:r w:rsidRPr="006E065E">
        <w:rPr>
          <w:rFonts w:hint="eastAsia"/>
          <w:lang w:eastAsia="zh-CN"/>
        </w:rPr>
        <w:t>来</w:t>
      </w:r>
      <w:r w:rsidRPr="006E065E">
        <w:rPr>
          <w:lang w:eastAsia="zh-CN"/>
        </w:rPr>
        <w:t>表示，如图</w:t>
      </w:r>
      <w:r w:rsidRPr="006E065E">
        <w:rPr>
          <w:lang w:eastAsia="zh-CN"/>
        </w:rPr>
        <w:t>30</w:t>
      </w:r>
      <w:r w:rsidRPr="006E065E">
        <w:rPr>
          <w:lang w:eastAsia="zh-CN"/>
        </w:rPr>
        <w:t>所示。</w:t>
      </w:r>
    </w:p>
    <w:p w14:paraId="70FB701B" w14:textId="74205A25" w:rsidR="000D0183" w:rsidRPr="006E065E" w:rsidRDefault="00DC118F" w:rsidP="000D0183">
      <w:pPr>
        <w:pStyle w:val="FigureNo"/>
      </w:pPr>
      <w:r w:rsidRPr="006E065E">
        <w:lastRenderedPageBreak/>
        <w:t>图</w:t>
      </w:r>
      <w:r w:rsidR="000D0183" w:rsidRPr="006E065E">
        <w:t>30</w:t>
      </w:r>
    </w:p>
    <w:p w14:paraId="7908B39E" w14:textId="17F9F9DA" w:rsidR="000D0183" w:rsidRPr="006E065E" w:rsidRDefault="00B37035" w:rsidP="000D0183">
      <w:pPr>
        <w:pStyle w:val="Figuretitle"/>
      </w:pPr>
      <w:proofErr w:type="spellStart"/>
      <w:r w:rsidRPr="006E065E">
        <w:t>阵列网络示意图</w:t>
      </w:r>
      <w:proofErr w:type="spellEnd"/>
    </w:p>
    <w:p w14:paraId="03EF3852" w14:textId="7190F3C2" w:rsidR="00765A9D" w:rsidRPr="006E065E" w:rsidRDefault="00B073EC" w:rsidP="00300C85">
      <w:pPr>
        <w:pStyle w:val="Figure"/>
        <w:rPr>
          <w:lang w:eastAsia="zh-CN"/>
        </w:rPr>
      </w:pPr>
      <w:r w:rsidRPr="006E065E">
        <w:rPr>
          <w:noProof/>
        </w:rPr>
        <w:drawing>
          <wp:inline distT="0" distB="0" distL="0" distR="0" wp14:anchorId="60E4430D" wp14:editId="030E394A">
            <wp:extent cx="4840234" cy="4642113"/>
            <wp:effectExtent l="0" t="0" r="0" b="6350"/>
            <wp:docPr id="2059836611" name="Picture 1" descr="图30显示阵列网络示意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9836611" name="Picture 1" descr="图30显示阵列网络示意图&#10;"/>
                    <pic:cNvPicPr/>
                  </pic:nvPicPr>
                  <pic:blipFill>
                    <a:blip r:embed="rId73" cstate="print">
                      <a:extLst>
                        <a:ext uri="{28A0092B-C50C-407E-A947-70E740481C1C}">
                          <a14:useLocalDpi xmlns:a14="http://schemas.microsoft.com/office/drawing/2010/main" val="0"/>
                        </a:ext>
                      </a:extLst>
                    </a:blip>
                    <a:stretch>
                      <a:fillRect/>
                    </a:stretch>
                  </pic:blipFill>
                  <pic:spPr>
                    <a:xfrm>
                      <a:off x="0" y="0"/>
                      <a:ext cx="4840234" cy="4642113"/>
                    </a:xfrm>
                    <a:prstGeom prst="rect">
                      <a:avLst/>
                    </a:prstGeom>
                  </pic:spPr>
                </pic:pic>
              </a:graphicData>
            </a:graphic>
          </wp:inline>
        </w:drawing>
      </w:r>
    </w:p>
    <w:p w14:paraId="42BA0966" w14:textId="2B469D7A" w:rsidR="00C63FE5" w:rsidRPr="00A970C7" w:rsidRDefault="00C63FE5" w:rsidP="0084508A">
      <w:pPr>
        <w:ind w:firstLineChars="200" w:firstLine="468"/>
        <w:rPr>
          <w:spacing w:val="-6"/>
          <w:lang w:eastAsia="zh-CN"/>
        </w:rPr>
      </w:pPr>
      <w:r w:rsidRPr="00A970C7">
        <w:rPr>
          <w:spacing w:val="-6"/>
          <w:lang w:eastAsia="zh-CN"/>
        </w:rPr>
        <w:t>网络</w:t>
      </w:r>
      <w:r w:rsidRPr="00A970C7">
        <w:rPr>
          <w:spacing w:val="-6"/>
          <w:lang w:eastAsia="zh-CN"/>
        </w:rPr>
        <w:t>A</w:t>
      </w:r>
      <w:r w:rsidRPr="00A970C7">
        <w:rPr>
          <w:spacing w:val="-6"/>
          <w:lang w:eastAsia="zh-CN"/>
        </w:rPr>
        <w:t>由</w:t>
      </w:r>
      <w:r w:rsidR="00770283" w:rsidRPr="00A970C7">
        <w:rPr>
          <w:rFonts w:hint="eastAsia"/>
          <w:spacing w:val="-6"/>
          <w:lang w:eastAsia="zh-CN"/>
        </w:rPr>
        <w:t>平行的</w:t>
      </w:r>
      <w:r w:rsidRPr="00A970C7">
        <w:rPr>
          <w:spacing w:val="-6"/>
          <w:lang w:eastAsia="zh-CN"/>
        </w:rPr>
        <w:t>辐射</w:t>
      </w:r>
      <w:r w:rsidR="00624D9A" w:rsidRPr="00A970C7">
        <w:rPr>
          <w:rFonts w:hint="eastAsia"/>
          <w:spacing w:val="-6"/>
          <w:lang w:eastAsia="zh-CN"/>
        </w:rPr>
        <w:t>单元</w:t>
      </w:r>
      <w:r w:rsidRPr="00A970C7">
        <w:rPr>
          <w:spacing w:val="-6"/>
          <w:lang w:eastAsia="zh-CN"/>
        </w:rPr>
        <w:t>组成，其馈电电压和电流可以用自阻抗和互阻抗</w:t>
      </w:r>
      <w:r w:rsidR="00624D9A" w:rsidRPr="00A970C7">
        <w:rPr>
          <w:rFonts w:hint="eastAsia"/>
          <w:spacing w:val="-6"/>
          <w:lang w:eastAsia="zh-CN"/>
        </w:rPr>
        <w:t>来</w:t>
      </w:r>
      <w:r w:rsidRPr="00A970C7">
        <w:rPr>
          <w:spacing w:val="-6"/>
          <w:lang w:eastAsia="zh-CN"/>
        </w:rPr>
        <w:t>表示，因此</w:t>
      </w:r>
      <w:r w:rsidR="00624D9A" w:rsidRPr="00A970C7">
        <w:rPr>
          <w:rFonts w:hint="eastAsia"/>
          <w:spacing w:val="-6"/>
          <w:lang w:eastAsia="zh-CN"/>
        </w:rPr>
        <w:t>：</w:t>
      </w:r>
    </w:p>
    <w:p w14:paraId="25EC2BF8" w14:textId="77B6C2EA" w:rsidR="00765A9D" w:rsidRPr="006E065E" w:rsidRDefault="00765A9D">
      <w:pPr>
        <w:pStyle w:val="Equation"/>
        <w:rPr>
          <w:lang w:eastAsia="zh-CN"/>
        </w:rPr>
      </w:pPr>
      <w:r w:rsidRPr="006E065E">
        <w:rPr>
          <w:lang w:eastAsia="zh-CN"/>
        </w:rPr>
        <w:tab/>
      </w:r>
      <w:r w:rsidRPr="006E065E">
        <w:rPr>
          <w:lang w:eastAsia="zh-CN"/>
        </w:rPr>
        <w:tab/>
      </w:r>
      <w:r w:rsidR="00295BF9">
        <w:fldChar w:fldCharType="begin"/>
      </w:r>
      <w:r w:rsidR="00295BF9">
        <w:rPr>
          <w:lang w:eastAsia="zh-CN"/>
        </w:rPr>
        <w:instrText xml:space="preserve"> eq [Va]  =  [Za] · [Ia]     </w:instrText>
      </w:r>
      <w:r w:rsidR="00295BF9">
        <w:rPr>
          <w:lang w:eastAsia="zh-CN"/>
        </w:rPr>
        <w:instrText>或</w:instrText>
      </w:r>
      <w:r w:rsidR="00295BF9">
        <w:rPr>
          <w:lang w:eastAsia="zh-CN"/>
        </w:rPr>
        <w:instrText xml:space="preserve">     [Ia]  =  [Za]\s\up2(–1) · [Va] </w:instrText>
      </w:r>
      <w:r w:rsidR="00295BF9">
        <w:fldChar w:fldCharType="end"/>
      </w:r>
      <w:r w:rsidRPr="006E065E">
        <w:rPr>
          <w:lang w:eastAsia="zh-CN"/>
        </w:rPr>
        <w:tab/>
        <w:t>(8)</w:t>
      </w:r>
    </w:p>
    <w:p w14:paraId="705F9179" w14:textId="002BCF06" w:rsidR="00765A9D" w:rsidRPr="006E065E" w:rsidRDefault="00A42315" w:rsidP="00CC09D0">
      <w:pPr>
        <w:ind w:firstLineChars="200" w:firstLine="480"/>
        <w:rPr>
          <w:lang w:eastAsia="zh-CN"/>
        </w:rPr>
      </w:pPr>
      <w:r w:rsidRPr="006E065E">
        <w:rPr>
          <w:lang w:eastAsia="zh-CN"/>
        </w:rPr>
        <w:t>其中：</w:t>
      </w:r>
    </w:p>
    <w:p w14:paraId="1D5CBAA2" w14:textId="7E36B0BF"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I</w:t>
      </w:r>
      <w:proofErr w:type="spellStart"/>
      <w:r w:rsidRPr="006E065E">
        <w:rPr>
          <w:i/>
          <w:position w:val="-4"/>
          <w:sz w:val="20"/>
          <w:lang w:val="en-GB" w:eastAsia="zh-CN"/>
        </w:rPr>
        <w:t>a</w:t>
      </w:r>
      <w:proofErr w:type="spellEnd"/>
      <w:r w:rsidRPr="006E065E">
        <w:rPr>
          <w:sz w:val="12"/>
          <w:lang w:val="en-GB" w:eastAsia="zh-CN"/>
        </w:rPr>
        <w:t xml:space="preserve"> </w:t>
      </w:r>
      <w:r w:rsidRPr="006E065E">
        <w:rPr>
          <w:lang w:val="en-GB" w:eastAsia="zh-CN"/>
        </w:rPr>
        <w:t>:</w:t>
      </w:r>
      <w:proofErr w:type="gramEnd"/>
      <w:r w:rsidRPr="006E065E">
        <w:rPr>
          <w:lang w:val="en-GB" w:eastAsia="zh-CN"/>
        </w:rPr>
        <w:tab/>
      </w:r>
      <w:bookmarkStart w:id="118" w:name="OLE_LINK193"/>
      <w:r w:rsidR="00624D9A" w:rsidRPr="006E065E">
        <w:rPr>
          <w:lang w:val="en-GB" w:eastAsia="zh-CN"/>
        </w:rPr>
        <w:t>馈电基准电流的</w:t>
      </w:r>
      <w:r w:rsidR="00624D9A" w:rsidRPr="006E065E">
        <w:rPr>
          <w:rFonts w:hint="eastAsia"/>
          <w:lang w:val="en-GB" w:eastAsia="zh-CN"/>
        </w:rPr>
        <w:t>1</w:t>
      </w:r>
      <w:r w:rsidR="00624D9A" w:rsidRPr="006E065E">
        <w:rPr>
          <w:rFonts w:hint="eastAsia"/>
          <w:lang w:val="en-GB" w:eastAsia="zh-CN"/>
        </w:rPr>
        <w:t>乘</w:t>
      </w:r>
      <w:bookmarkStart w:id="119" w:name="OLE_LINK194"/>
      <w:r w:rsidR="00624D9A" w:rsidRPr="006E065E">
        <w:rPr>
          <w:i/>
          <w:lang w:val="en-GB" w:eastAsia="zh-CN"/>
        </w:rPr>
        <w:t>N</w:t>
      </w:r>
      <w:bookmarkEnd w:id="119"/>
      <w:r w:rsidR="00624D9A" w:rsidRPr="006E065E">
        <w:rPr>
          <w:lang w:val="en-GB" w:eastAsia="zh-CN"/>
        </w:rPr>
        <w:t>矩阵</w:t>
      </w:r>
      <w:bookmarkEnd w:id="118"/>
    </w:p>
    <w:p w14:paraId="09708D15" w14:textId="6E3E16E0"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V</w:t>
      </w:r>
      <w:r w:rsidRPr="006E065E">
        <w:rPr>
          <w:i/>
          <w:position w:val="-4"/>
          <w:sz w:val="20"/>
          <w:lang w:val="en-GB" w:eastAsia="zh-CN"/>
        </w:rPr>
        <w:t>a</w:t>
      </w:r>
      <w:r w:rsidRPr="006E065E">
        <w:rPr>
          <w:sz w:val="12"/>
          <w:lang w:val="en-GB" w:eastAsia="zh-CN"/>
        </w:rPr>
        <w:t xml:space="preserve"> </w:t>
      </w:r>
      <w:r w:rsidRPr="006E065E">
        <w:rPr>
          <w:lang w:val="en-GB" w:eastAsia="zh-CN"/>
        </w:rPr>
        <w:t>:</w:t>
      </w:r>
      <w:proofErr w:type="gramEnd"/>
      <w:r w:rsidRPr="006E065E">
        <w:rPr>
          <w:lang w:val="en-GB" w:eastAsia="zh-CN"/>
        </w:rPr>
        <w:tab/>
      </w:r>
      <w:r w:rsidR="00624D9A" w:rsidRPr="006E065E">
        <w:rPr>
          <w:lang w:val="en-GB" w:eastAsia="zh-CN"/>
        </w:rPr>
        <w:t>各</w:t>
      </w:r>
      <w:r w:rsidR="00624D9A" w:rsidRPr="006E065E">
        <w:rPr>
          <w:rFonts w:hint="eastAsia"/>
          <w:lang w:val="en-GB" w:eastAsia="zh-CN"/>
        </w:rPr>
        <w:t>基准</w:t>
      </w:r>
      <w:r w:rsidR="00624D9A" w:rsidRPr="006E065E">
        <w:rPr>
          <w:lang w:val="en-GB" w:eastAsia="zh-CN"/>
        </w:rPr>
        <w:t>电压的</w:t>
      </w:r>
      <w:r w:rsidR="00624D9A" w:rsidRPr="006E065E">
        <w:rPr>
          <w:lang w:val="en-GB" w:eastAsia="zh-CN"/>
        </w:rPr>
        <w:t>1</w:t>
      </w:r>
      <w:bookmarkStart w:id="120" w:name="OLE_LINK217"/>
      <w:r w:rsidR="00624D9A" w:rsidRPr="006E065E">
        <w:rPr>
          <w:lang w:val="en-GB" w:eastAsia="zh-CN"/>
        </w:rPr>
        <w:t>乘</w:t>
      </w:r>
      <w:r w:rsidR="00624D9A" w:rsidRPr="006E065E">
        <w:rPr>
          <w:i/>
          <w:lang w:val="en-GB" w:eastAsia="zh-CN"/>
        </w:rPr>
        <w:t>N</w:t>
      </w:r>
      <w:bookmarkEnd w:id="120"/>
      <w:r w:rsidR="00624D9A" w:rsidRPr="006E065E">
        <w:rPr>
          <w:lang w:val="en-GB" w:eastAsia="zh-CN"/>
        </w:rPr>
        <w:t>矩阵</w:t>
      </w:r>
    </w:p>
    <w:p w14:paraId="3DE102E5" w14:textId="6A7B0A80"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N</w:t>
      </w:r>
      <w:r w:rsidRPr="006E065E">
        <w:rPr>
          <w:i/>
          <w:position w:val="-4"/>
          <w:sz w:val="20"/>
          <w:lang w:val="en-GB" w:eastAsia="zh-CN"/>
        </w:rPr>
        <w:t>a</w:t>
      </w:r>
      <w:r w:rsidRPr="006E065E">
        <w:rPr>
          <w:sz w:val="12"/>
          <w:lang w:val="en-GB" w:eastAsia="zh-CN"/>
        </w:rPr>
        <w:t xml:space="preserve"> </w:t>
      </w:r>
      <w:r w:rsidRPr="006E065E">
        <w:rPr>
          <w:lang w:val="en-GB" w:eastAsia="zh-CN"/>
        </w:rPr>
        <w:t>:</w:t>
      </w:r>
      <w:proofErr w:type="gramEnd"/>
      <w:r w:rsidRPr="006E065E">
        <w:rPr>
          <w:lang w:val="en-GB" w:eastAsia="zh-CN"/>
        </w:rPr>
        <w:tab/>
      </w:r>
      <w:r w:rsidR="00837000" w:rsidRPr="006E065E">
        <w:rPr>
          <w:rFonts w:hint="eastAsia"/>
          <w:lang w:val="en-GB" w:eastAsia="zh-CN"/>
        </w:rPr>
        <w:t>偶极子的数量</w:t>
      </w:r>
    </w:p>
    <w:p w14:paraId="7C38E1BB" w14:textId="5FF69CBB"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Z</w:t>
      </w:r>
      <w:r w:rsidRPr="006E065E">
        <w:rPr>
          <w:i/>
          <w:position w:val="-4"/>
          <w:sz w:val="20"/>
          <w:lang w:val="en-GB" w:eastAsia="zh-CN"/>
        </w:rPr>
        <w:t>a</w:t>
      </w:r>
      <w:r w:rsidRPr="006E065E">
        <w:rPr>
          <w:sz w:val="12"/>
          <w:lang w:val="en-GB" w:eastAsia="zh-CN"/>
        </w:rPr>
        <w:t xml:space="preserve"> </w:t>
      </w:r>
      <w:r w:rsidRPr="006E065E">
        <w:rPr>
          <w:lang w:val="en-GB" w:eastAsia="zh-CN"/>
        </w:rPr>
        <w:t>:</w:t>
      </w:r>
      <w:proofErr w:type="gramEnd"/>
      <w:r w:rsidRPr="006E065E">
        <w:rPr>
          <w:lang w:val="en-GB" w:eastAsia="zh-CN"/>
        </w:rPr>
        <w:tab/>
      </w:r>
      <w:r w:rsidR="00837000" w:rsidRPr="006E065E">
        <w:rPr>
          <w:lang w:val="en-GB" w:eastAsia="zh-CN"/>
        </w:rPr>
        <w:t>阻抗的</w:t>
      </w:r>
      <w:r w:rsidR="00837000" w:rsidRPr="006E065E">
        <w:rPr>
          <w:i/>
          <w:lang w:eastAsia="zh-CN"/>
        </w:rPr>
        <w:t>N</w:t>
      </w:r>
      <w:r w:rsidR="00837000" w:rsidRPr="006E065E">
        <w:rPr>
          <w:rFonts w:hint="eastAsia"/>
          <w:lang w:eastAsia="zh-CN"/>
        </w:rPr>
        <w:t>乘</w:t>
      </w:r>
      <w:bookmarkStart w:id="121" w:name="OLE_LINK218"/>
      <w:r w:rsidR="00837000" w:rsidRPr="006E065E">
        <w:rPr>
          <w:i/>
          <w:lang w:eastAsia="zh-CN"/>
        </w:rPr>
        <w:t>N</w:t>
      </w:r>
      <w:bookmarkEnd w:id="121"/>
      <w:r w:rsidR="00837000" w:rsidRPr="006E065E">
        <w:rPr>
          <w:lang w:val="en-GB" w:eastAsia="zh-CN"/>
        </w:rPr>
        <w:t>开路矩阵</w:t>
      </w:r>
      <w:r w:rsidR="00837000" w:rsidRPr="006E065E">
        <w:rPr>
          <w:rFonts w:hint="eastAsia"/>
          <w:lang w:val="en-GB" w:eastAsia="zh-CN"/>
        </w:rPr>
        <w:t>。</w:t>
      </w:r>
    </w:p>
    <w:p w14:paraId="439FB546" w14:textId="199FCE43" w:rsidR="00020054" w:rsidRPr="006E065E" w:rsidRDefault="00020054" w:rsidP="00020054">
      <w:pPr>
        <w:ind w:firstLineChars="200" w:firstLine="480"/>
        <w:rPr>
          <w:lang w:eastAsia="zh-CN"/>
        </w:rPr>
      </w:pPr>
      <w:r w:rsidRPr="006E065E">
        <w:rPr>
          <w:lang w:eastAsia="zh-CN"/>
        </w:rPr>
        <w:t>[</w:t>
      </w:r>
      <w:r w:rsidRPr="006E065E">
        <w:rPr>
          <w:i/>
          <w:lang w:eastAsia="zh-CN"/>
        </w:rPr>
        <w:t>Z</w:t>
      </w:r>
      <w:r w:rsidRPr="006E065E">
        <w:rPr>
          <w:i/>
          <w:position w:val="-4"/>
          <w:sz w:val="20"/>
          <w:lang w:eastAsia="zh-CN"/>
        </w:rPr>
        <w:t>a</w:t>
      </w:r>
      <w:r w:rsidRPr="006E065E">
        <w:rPr>
          <w:lang w:eastAsia="zh-CN"/>
        </w:rPr>
        <w:t>]</w:t>
      </w:r>
      <w:r w:rsidRPr="006E065E">
        <w:rPr>
          <w:rFonts w:hint="eastAsia"/>
          <w:lang w:eastAsia="zh-CN"/>
        </w:rPr>
        <w:t>主对角线上的矩阵元素表示偶极子的自阻抗，非对角线元素表示由索引指示的偶极子之间的互阻抗。</w:t>
      </w:r>
    </w:p>
    <w:p w14:paraId="7AEE3017" w14:textId="32B37D03" w:rsidR="00020054" w:rsidRPr="006E065E" w:rsidRDefault="00020054" w:rsidP="00020054">
      <w:pPr>
        <w:ind w:firstLineChars="200" w:firstLine="480"/>
        <w:rPr>
          <w:lang w:eastAsia="zh-CN"/>
        </w:rPr>
      </w:pPr>
      <w:r w:rsidRPr="006E065E">
        <w:rPr>
          <w:rFonts w:hint="eastAsia"/>
          <w:lang w:eastAsia="zh-CN"/>
        </w:rPr>
        <w:t>以类似的方式，图</w:t>
      </w:r>
      <w:r w:rsidRPr="006E065E">
        <w:rPr>
          <w:rFonts w:hint="eastAsia"/>
          <w:lang w:eastAsia="zh-CN"/>
        </w:rPr>
        <w:t>30</w:t>
      </w:r>
      <w:r w:rsidRPr="006E065E">
        <w:rPr>
          <w:rFonts w:hint="eastAsia"/>
          <w:lang w:eastAsia="zh-CN"/>
        </w:rPr>
        <w:t>中所示的馈电电路的电流</w:t>
      </w:r>
      <w:r w:rsidRPr="006E065E">
        <w:rPr>
          <w:rFonts w:hint="eastAsia"/>
          <w:lang w:eastAsia="zh-CN"/>
        </w:rPr>
        <w:t>-</w:t>
      </w:r>
      <w:r w:rsidRPr="006E065E">
        <w:rPr>
          <w:rFonts w:hint="eastAsia"/>
          <w:lang w:eastAsia="zh-CN"/>
        </w:rPr>
        <w:t>电压关系可以表示为：</w:t>
      </w:r>
    </w:p>
    <w:p w14:paraId="4AB7EB93" w14:textId="77777777" w:rsidR="00765A9D" w:rsidRPr="006E065E" w:rsidRDefault="00765A9D">
      <w:pPr>
        <w:pStyle w:val="Equation"/>
        <w:rPr>
          <w:lang w:eastAsia="zh-CN"/>
        </w:rPr>
      </w:pPr>
      <w:r w:rsidRPr="006E065E">
        <w:rPr>
          <w:lang w:eastAsia="zh-CN"/>
        </w:rPr>
        <w:tab/>
      </w:r>
      <w:r w:rsidRPr="006E065E">
        <w:rPr>
          <w:lang w:eastAsia="zh-CN"/>
        </w:rPr>
        <w:tab/>
      </w:r>
      <w:r w:rsidRPr="006E065E">
        <w:rPr>
          <w:b/>
        </w:rPr>
        <w:fldChar w:fldCharType="begin"/>
      </w:r>
      <w:r w:rsidRPr="006E065E">
        <w:rPr>
          <w:lang w:eastAsia="zh-CN"/>
        </w:rPr>
        <w:instrText>eq [</w:instrText>
      </w:r>
      <w:r w:rsidRPr="006E065E">
        <w:rPr>
          <w:i/>
          <w:lang w:eastAsia="zh-CN"/>
        </w:rPr>
        <w:instrText>I</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Y</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 [</w:instrText>
      </w:r>
      <w:r w:rsidRPr="006E065E">
        <w:rPr>
          <w:i/>
          <w:lang w:eastAsia="zh-CN"/>
        </w:rPr>
        <w:instrText>V</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Y</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 [</w:instrText>
      </w:r>
      <w:r w:rsidRPr="006E065E">
        <w:rPr>
          <w:i/>
          <w:lang w:eastAsia="zh-CN"/>
        </w:rPr>
        <w:instrText>V</w:instrText>
      </w:r>
      <w:r w:rsidRPr="006E065E">
        <w:rPr>
          <w:i/>
          <w:position w:val="-4"/>
          <w:sz w:val="18"/>
          <w:lang w:eastAsia="zh-CN"/>
        </w:rPr>
        <w:instrText>a</w:instrText>
      </w:r>
      <w:r w:rsidRPr="006E065E">
        <w:rPr>
          <w:lang w:eastAsia="zh-CN"/>
        </w:rPr>
        <w:instrText>]</w:instrText>
      </w:r>
      <w:r w:rsidRPr="006E065E">
        <w:rPr>
          <w:b/>
        </w:rPr>
        <w:fldChar w:fldCharType="end"/>
      </w:r>
      <w:r w:rsidRPr="006E065E">
        <w:rPr>
          <w:lang w:eastAsia="zh-CN"/>
        </w:rPr>
        <w:tab/>
        <w:t>(9)</w:t>
      </w:r>
    </w:p>
    <w:p w14:paraId="10AED956" w14:textId="77777777" w:rsidR="00E47369" w:rsidRPr="006E065E" w:rsidRDefault="00E47369" w:rsidP="00E47369">
      <w:pPr>
        <w:pStyle w:val="Blanc"/>
        <w:rPr>
          <w:lang w:eastAsia="zh-CN"/>
        </w:rPr>
      </w:pPr>
    </w:p>
    <w:p w14:paraId="223D331C" w14:textId="7986341E" w:rsidR="00020054" w:rsidRPr="006E065E" w:rsidRDefault="00020054" w:rsidP="00CC09D0">
      <w:pPr>
        <w:ind w:firstLineChars="200" w:firstLine="480"/>
        <w:rPr>
          <w:lang w:eastAsia="zh-CN"/>
        </w:rPr>
      </w:pPr>
      <w:r w:rsidRPr="006E065E">
        <w:rPr>
          <w:lang w:eastAsia="zh-CN"/>
        </w:rPr>
        <w:t>其中，</w:t>
      </w:r>
      <w:r w:rsidRPr="006E065E">
        <w:rPr>
          <w:i/>
          <w:lang w:eastAsia="zh-CN"/>
        </w:rPr>
        <w:t>I</w:t>
      </w:r>
      <w:r w:rsidRPr="006E065E">
        <w:rPr>
          <w:i/>
          <w:position w:val="-4"/>
          <w:sz w:val="20"/>
          <w:lang w:eastAsia="zh-CN"/>
        </w:rPr>
        <w:t>f</w:t>
      </w:r>
      <w:r w:rsidRPr="006E065E">
        <w:rPr>
          <w:rFonts w:hint="eastAsia"/>
          <w:lang w:eastAsia="zh-CN"/>
        </w:rPr>
        <w:t>和</w:t>
      </w:r>
      <w:r w:rsidRPr="006E065E">
        <w:rPr>
          <w:i/>
          <w:lang w:eastAsia="zh-CN"/>
        </w:rPr>
        <w:t>V</w:t>
      </w:r>
      <w:r w:rsidRPr="006E065E">
        <w:rPr>
          <w:i/>
          <w:position w:val="-4"/>
          <w:sz w:val="20"/>
          <w:lang w:eastAsia="zh-CN"/>
        </w:rPr>
        <w:t>f</w:t>
      </w:r>
      <w:r w:rsidRPr="006E065E">
        <w:rPr>
          <w:lang w:eastAsia="zh-CN"/>
        </w:rPr>
        <w:t>分别是构成完整馈</w:t>
      </w:r>
      <w:r w:rsidRPr="006E065E">
        <w:rPr>
          <w:rFonts w:hint="eastAsia"/>
          <w:lang w:eastAsia="zh-CN"/>
        </w:rPr>
        <w:t>线</w:t>
      </w:r>
      <w:r w:rsidRPr="006E065E">
        <w:rPr>
          <w:lang w:eastAsia="zh-CN"/>
        </w:rPr>
        <w:t>电路的传输线各部分的馈电电流和响应电压的</w:t>
      </w:r>
      <w:r w:rsidRPr="006E065E">
        <w:rPr>
          <w:lang w:eastAsia="zh-CN"/>
        </w:rPr>
        <w:t>1</w:t>
      </w:r>
      <w:bookmarkStart w:id="122" w:name="OLE_LINK135"/>
      <w:r w:rsidRPr="006E065E">
        <w:rPr>
          <w:rFonts w:hint="eastAsia"/>
          <w:lang w:eastAsia="zh-CN"/>
        </w:rPr>
        <w:t>乘</w:t>
      </w:r>
      <w:r w:rsidRPr="006E065E">
        <w:rPr>
          <w:i/>
          <w:lang w:eastAsia="zh-CN"/>
        </w:rPr>
        <w:t>N</w:t>
      </w:r>
      <w:bookmarkEnd w:id="122"/>
      <w:r w:rsidRPr="006E065E">
        <w:rPr>
          <w:lang w:eastAsia="zh-CN"/>
        </w:rPr>
        <w:t>矩阵，而</w:t>
      </w:r>
      <w:r w:rsidRPr="006E065E">
        <w:rPr>
          <w:lang w:eastAsia="zh-CN"/>
        </w:rPr>
        <w:t>[</w:t>
      </w:r>
      <w:r w:rsidRPr="006E065E">
        <w:rPr>
          <w:i/>
          <w:lang w:eastAsia="zh-CN"/>
        </w:rPr>
        <w:t>Y</w:t>
      </w:r>
      <w:r w:rsidRPr="006E065E">
        <w:rPr>
          <w:i/>
          <w:position w:val="-4"/>
          <w:sz w:val="20"/>
          <w:lang w:eastAsia="zh-CN"/>
        </w:rPr>
        <w:t>f</w:t>
      </w:r>
      <w:r w:rsidRPr="006E065E">
        <w:rPr>
          <w:sz w:val="20"/>
          <w:lang w:eastAsia="zh-CN"/>
        </w:rPr>
        <w:t> </w:t>
      </w:r>
      <w:r w:rsidRPr="006E065E">
        <w:rPr>
          <w:lang w:eastAsia="zh-CN"/>
        </w:rPr>
        <w:t>]</w:t>
      </w:r>
      <w:r w:rsidRPr="006E065E">
        <w:rPr>
          <w:lang w:eastAsia="zh-CN"/>
        </w:rPr>
        <w:t>是</w:t>
      </w:r>
      <w:r w:rsidRPr="006E065E">
        <w:rPr>
          <w:rFonts w:hint="eastAsia"/>
          <w:lang w:eastAsia="zh-CN"/>
        </w:rPr>
        <w:t>相关的</w:t>
      </w:r>
      <w:r w:rsidRPr="006E065E">
        <w:rPr>
          <w:i/>
          <w:lang w:eastAsia="zh-CN"/>
        </w:rPr>
        <w:t>N</w:t>
      </w:r>
      <w:r w:rsidRPr="006E065E">
        <w:rPr>
          <w:rFonts w:hint="eastAsia"/>
          <w:lang w:eastAsia="zh-CN"/>
        </w:rPr>
        <w:t>乘</w:t>
      </w:r>
      <w:r w:rsidRPr="006E065E">
        <w:rPr>
          <w:i/>
          <w:lang w:eastAsia="zh-CN"/>
        </w:rPr>
        <w:t>N</w:t>
      </w:r>
      <w:r w:rsidRPr="006E065E">
        <w:rPr>
          <w:rFonts w:hint="eastAsia"/>
          <w:lang w:eastAsia="zh-CN"/>
        </w:rPr>
        <w:t>馈线短路</w:t>
      </w:r>
      <w:r w:rsidRPr="006E065E">
        <w:rPr>
          <w:lang w:eastAsia="zh-CN"/>
        </w:rPr>
        <w:t>导纳。</w:t>
      </w:r>
      <w:r w:rsidRPr="006E065E">
        <w:rPr>
          <w:lang w:eastAsia="zh-CN"/>
        </w:rPr>
        <w:t>[</w:t>
      </w:r>
      <w:proofErr w:type="gramStart"/>
      <w:r w:rsidRPr="006E065E">
        <w:rPr>
          <w:i/>
          <w:lang w:eastAsia="zh-CN"/>
        </w:rPr>
        <w:t>Y</w:t>
      </w:r>
      <w:r w:rsidRPr="006E065E">
        <w:rPr>
          <w:i/>
          <w:position w:val="-4"/>
          <w:sz w:val="20"/>
          <w:lang w:eastAsia="zh-CN"/>
        </w:rPr>
        <w:t>f</w:t>
      </w:r>
      <w:r w:rsidRPr="006E065E">
        <w:rPr>
          <w:sz w:val="20"/>
          <w:lang w:eastAsia="zh-CN"/>
        </w:rPr>
        <w:t> </w:t>
      </w:r>
      <w:r w:rsidRPr="006E065E">
        <w:rPr>
          <w:lang w:eastAsia="zh-CN"/>
        </w:rPr>
        <w:t>]</w:t>
      </w:r>
      <w:r w:rsidRPr="006E065E">
        <w:rPr>
          <w:lang w:eastAsia="zh-CN"/>
        </w:rPr>
        <w:t>的元素取决于每</w:t>
      </w:r>
      <w:r w:rsidRPr="006E065E">
        <w:rPr>
          <w:rFonts w:hint="eastAsia"/>
          <w:lang w:eastAsia="zh-CN"/>
        </w:rPr>
        <w:t>一段</w:t>
      </w:r>
      <w:r w:rsidRPr="006E065E">
        <w:rPr>
          <w:lang w:eastAsia="zh-CN"/>
        </w:rPr>
        <w:t>传输线的长度和特性导纳</w:t>
      </w:r>
      <w:proofErr w:type="gramEnd"/>
      <w:r w:rsidRPr="006E065E">
        <w:rPr>
          <w:i/>
          <w:lang w:eastAsia="zh-CN"/>
        </w:rPr>
        <w:t>Y</w:t>
      </w:r>
      <w:r w:rsidRPr="006E065E">
        <w:rPr>
          <w:position w:val="-4"/>
          <w:sz w:val="20"/>
          <w:lang w:eastAsia="zh-CN"/>
        </w:rPr>
        <w:t>0</w:t>
      </w:r>
      <w:r w:rsidRPr="006E065E">
        <w:rPr>
          <w:lang w:eastAsia="zh-CN"/>
        </w:rPr>
        <w:t>，一旦选择或设计了传输线，特性导纳</w:t>
      </w:r>
      <w:r w:rsidRPr="006E065E">
        <w:rPr>
          <w:i/>
          <w:lang w:eastAsia="zh-CN"/>
        </w:rPr>
        <w:t>Y</w:t>
      </w:r>
      <w:r w:rsidRPr="006E065E">
        <w:rPr>
          <w:position w:val="-4"/>
          <w:sz w:val="20"/>
          <w:lang w:eastAsia="zh-CN"/>
        </w:rPr>
        <w:t>0</w:t>
      </w:r>
      <w:r w:rsidRPr="006E065E">
        <w:rPr>
          <w:lang w:eastAsia="zh-CN"/>
        </w:rPr>
        <w:t>的值就是已知的。</w:t>
      </w:r>
    </w:p>
    <w:p w14:paraId="60D21AC0" w14:textId="435AE88B" w:rsidR="00C22A45" w:rsidRPr="006E065E" w:rsidRDefault="00C22A45" w:rsidP="0084508A">
      <w:pPr>
        <w:ind w:firstLineChars="200" w:firstLine="480"/>
        <w:rPr>
          <w:lang w:eastAsia="zh-CN"/>
        </w:rPr>
      </w:pPr>
      <w:r w:rsidRPr="006E065E">
        <w:rPr>
          <w:lang w:eastAsia="zh-CN"/>
        </w:rPr>
        <w:lastRenderedPageBreak/>
        <w:t>通过将</w:t>
      </w:r>
      <w:r w:rsidR="005A52F7" w:rsidRPr="006E065E">
        <w:rPr>
          <w:rFonts w:hint="eastAsia"/>
          <w:lang w:eastAsia="zh-CN"/>
        </w:rPr>
        <w:t>方程</w:t>
      </w:r>
      <w:r w:rsidRPr="006E065E">
        <w:rPr>
          <w:lang w:eastAsia="zh-CN"/>
        </w:rPr>
        <w:t>(8)</w:t>
      </w:r>
      <w:r w:rsidRPr="006E065E">
        <w:rPr>
          <w:lang w:eastAsia="zh-CN"/>
        </w:rPr>
        <w:t>和</w:t>
      </w:r>
      <w:r w:rsidRPr="006E065E">
        <w:rPr>
          <w:lang w:eastAsia="zh-CN"/>
        </w:rPr>
        <w:t>(9)</w:t>
      </w:r>
      <w:r w:rsidRPr="006E065E">
        <w:rPr>
          <w:lang w:eastAsia="zh-CN"/>
        </w:rPr>
        <w:t>相加，首先计算总</w:t>
      </w:r>
      <w:r w:rsidRPr="006E065E">
        <w:rPr>
          <w:rFonts w:hint="eastAsia"/>
          <w:lang w:eastAsia="zh-CN"/>
        </w:rPr>
        <w:t>的</w:t>
      </w:r>
      <w:r w:rsidRPr="006E065E">
        <w:rPr>
          <w:lang w:eastAsia="zh-CN"/>
        </w:rPr>
        <w:t>输入电流矩阵</w:t>
      </w:r>
      <w:r w:rsidRPr="006E065E">
        <w:rPr>
          <w:lang w:eastAsia="zh-CN"/>
        </w:rPr>
        <w:t>[</w:t>
      </w:r>
      <w:r w:rsidRPr="006E065E">
        <w:rPr>
          <w:i/>
          <w:lang w:eastAsia="zh-CN"/>
        </w:rPr>
        <w:t>I</w:t>
      </w:r>
      <w:r w:rsidRPr="006E065E">
        <w:rPr>
          <w:sz w:val="8"/>
          <w:lang w:eastAsia="zh-CN"/>
        </w:rPr>
        <w:t> </w:t>
      </w:r>
      <w:r w:rsidRPr="006E065E">
        <w:rPr>
          <w:lang w:eastAsia="zh-CN"/>
        </w:rPr>
        <w:t>]</w:t>
      </w:r>
      <w:r w:rsidRPr="006E065E">
        <w:rPr>
          <w:lang w:eastAsia="zh-CN"/>
        </w:rPr>
        <w:t>，获得该问题的解析解</w:t>
      </w:r>
      <w:r w:rsidRPr="006E065E">
        <w:rPr>
          <w:rFonts w:hint="eastAsia"/>
          <w:lang w:eastAsia="zh-CN"/>
        </w:rPr>
        <w:t>：</w:t>
      </w:r>
    </w:p>
    <w:p w14:paraId="15FBDCBE" w14:textId="77777777" w:rsidR="00765A9D" w:rsidRPr="006E065E" w:rsidRDefault="00765A9D">
      <w:pPr>
        <w:pStyle w:val="Equation"/>
        <w:tabs>
          <w:tab w:val="clear" w:pos="794"/>
          <w:tab w:val="left" w:pos="3119"/>
          <w:tab w:val="left" w:pos="3402"/>
        </w:tabs>
        <w:rPr>
          <w:b/>
        </w:rPr>
      </w:pPr>
      <w:r w:rsidRPr="006E065E">
        <w:rPr>
          <w:b/>
          <w:lang w:eastAsia="zh-CN"/>
        </w:rPr>
        <w:tab/>
      </w:r>
      <w:r w:rsidRPr="006E065E">
        <w:t>[</w:t>
      </w:r>
      <w:r w:rsidRPr="006E065E">
        <w:rPr>
          <w:i/>
        </w:rPr>
        <w:t>I</w:t>
      </w:r>
      <w:r w:rsidRPr="006E065E">
        <w:t>]</w:t>
      </w:r>
      <w:r w:rsidRPr="006E065E">
        <w:tab/>
      </w:r>
      <w:r w:rsidRPr="006E065E">
        <w:rPr>
          <w:b/>
        </w:rPr>
        <w:fldChar w:fldCharType="begin"/>
      </w:r>
      <w:r w:rsidRPr="006E065E">
        <w:instrText xml:space="preserve">eq </w:instrText>
      </w:r>
      <w:r w:rsidRPr="006E065E">
        <w:rPr>
          <w:rFonts w:ascii="Symbol" w:hAnsi="Symbol"/>
        </w:rPr>
        <w:instrText>=</w:instrText>
      </w:r>
      <w:r w:rsidRPr="006E065E">
        <w:instrText xml:space="preserve">  [</w:instrText>
      </w:r>
      <w:r w:rsidRPr="006E065E">
        <w:rPr>
          <w:i/>
        </w:rPr>
        <w:instrText>I</w:instrText>
      </w:r>
      <w:r w:rsidRPr="006E065E">
        <w:rPr>
          <w:i/>
          <w:position w:val="-4"/>
          <w:sz w:val="18"/>
        </w:rPr>
        <w:instrText>a</w:instrText>
      </w:r>
      <w:r w:rsidRPr="006E065E">
        <w:instrText xml:space="preserve">]  </w:instrText>
      </w:r>
      <w:r w:rsidRPr="006E065E">
        <w:rPr>
          <w:rFonts w:ascii="Symbol" w:hAnsi="Symbol"/>
        </w:rPr>
        <w:instrText>+</w:instrText>
      </w:r>
      <w:r w:rsidRPr="006E065E">
        <w:instrText xml:space="preserve">  [</w:instrText>
      </w:r>
      <w:r w:rsidRPr="006E065E">
        <w:rPr>
          <w:i/>
        </w:rPr>
        <w:instrText>I</w:instrText>
      </w:r>
      <w:r w:rsidRPr="006E065E">
        <w:rPr>
          <w:i/>
          <w:position w:val="-4"/>
          <w:sz w:val="18"/>
        </w:rPr>
        <w:instrText>f</w:instrText>
      </w:r>
      <w:r w:rsidRPr="006E065E">
        <w:rPr>
          <w:position w:val="-4"/>
          <w:sz w:val="12"/>
        </w:rPr>
        <w:instrText> </w:instrText>
      </w:r>
      <w:r w:rsidRPr="006E065E">
        <w:instrText xml:space="preserve">]  </w:instrText>
      </w:r>
      <w:r w:rsidRPr="006E065E">
        <w:rPr>
          <w:rFonts w:ascii="Symbol" w:hAnsi="Symbol"/>
        </w:rPr>
        <w:instrText>=</w:instrText>
      </w:r>
      <w:r w:rsidRPr="006E065E">
        <w:instrText xml:space="preserve">  [</w:instrText>
      </w:r>
      <w:r w:rsidRPr="006E065E">
        <w:rPr>
          <w:i/>
        </w:rPr>
        <w:instrText>I</w:instrText>
      </w:r>
      <w:r w:rsidRPr="006E065E">
        <w:rPr>
          <w:i/>
          <w:position w:val="-4"/>
          <w:sz w:val="18"/>
        </w:rPr>
        <w:instrText>a</w:instrText>
      </w:r>
      <w:r w:rsidRPr="006E065E">
        <w:instrText xml:space="preserve">]  </w:instrText>
      </w:r>
      <w:r w:rsidRPr="006E065E">
        <w:rPr>
          <w:rFonts w:ascii="Symbol" w:hAnsi="Symbol"/>
        </w:rPr>
        <w:instrText>+</w:instrText>
      </w:r>
      <w:r w:rsidRPr="006E065E">
        <w:instrText xml:space="preserve">  [</w:instrText>
      </w:r>
      <w:r w:rsidRPr="006E065E">
        <w:rPr>
          <w:i/>
        </w:rPr>
        <w:instrText>Y</w:instrText>
      </w:r>
      <w:r w:rsidRPr="006E065E">
        <w:rPr>
          <w:i/>
          <w:position w:val="-4"/>
          <w:sz w:val="18"/>
        </w:rPr>
        <w:instrText>f</w:instrText>
      </w:r>
      <w:r w:rsidRPr="006E065E">
        <w:rPr>
          <w:position w:val="-4"/>
          <w:sz w:val="12"/>
        </w:rPr>
        <w:instrText> </w:instrText>
      </w:r>
      <w:r w:rsidRPr="006E065E">
        <w:instrText>] · [</w:instrText>
      </w:r>
      <w:r w:rsidRPr="006E065E">
        <w:rPr>
          <w:i/>
        </w:rPr>
        <w:instrText>V</w:instrText>
      </w:r>
      <w:r w:rsidRPr="006E065E">
        <w:rPr>
          <w:i/>
          <w:position w:val="-4"/>
          <w:sz w:val="18"/>
        </w:rPr>
        <w:instrText>a</w:instrText>
      </w:r>
      <w:r w:rsidRPr="006E065E">
        <w:instrText>]</w:instrText>
      </w:r>
      <w:r w:rsidRPr="006E065E">
        <w:rPr>
          <w:b/>
        </w:rPr>
        <w:fldChar w:fldCharType="end"/>
      </w:r>
    </w:p>
    <w:p w14:paraId="7A501E44" w14:textId="77777777" w:rsidR="00765A9D" w:rsidRPr="006E065E" w:rsidRDefault="00765A9D">
      <w:pPr>
        <w:pStyle w:val="Equation"/>
        <w:tabs>
          <w:tab w:val="clear" w:pos="794"/>
          <w:tab w:val="left" w:pos="3119"/>
          <w:tab w:val="left" w:pos="3402"/>
        </w:tabs>
        <w:rPr>
          <w:b/>
        </w:rPr>
      </w:pPr>
      <w:r w:rsidRPr="006E065E">
        <w:tab/>
      </w:r>
      <w:r w:rsidRPr="006E065E">
        <w:tab/>
      </w:r>
      <w:r w:rsidRPr="006E065E">
        <w:fldChar w:fldCharType="begin"/>
      </w:r>
      <w:r w:rsidRPr="006E065E">
        <w:instrText xml:space="preserve">eq </w:instrText>
      </w:r>
      <w:r w:rsidRPr="006E065E">
        <w:rPr>
          <w:rFonts w:ascii="Symbol" w:hAnsi="Symbol"/>
        </w:rPr>
        <w:instrText>=</w:instrText>
      </w:r>
      <w:r w:rsidRPr="006E065E">
        <w:instrText xml:space="preserve">  [</w:instrText>
      </w:r>
      <w:r w:rsidRPr="006E065E">
        <w:rPr>
          <w:i/>
        </w:rPr>
        <w:instrText>I</w:instrText>
      </w:r>
      <w:r w:rsidRPr="006E065E">
        <w:rPr>
          <w:i/>
          <w:position w:val="-4"/>
          <w:sz w:val="18"/>
        </w:rPr>
        <w:instrText>a</w:instrText>
      </w:r>
      <w:r w:rsidRPr="006E065E">
        <w:instrText xml:space="preserve">]  </w:instrText>
      </w:r>
      <w:r w:rsidRPr="006E065E">
        <w:rPr>
          <w:rFonts w:ascii="Symbol" w:hAnsi="Symbol"/>
        </w:rPr>
        <w:instrText>+</w:instrText>
      </w:r>
      <w:r w:rsidRPr="006E065E">
        <w:instrText xml:space="preserve">  [</w:instrText>
      </w:r>
      <w:r w:rsidRPr="006E065E">
        <w:rPr>
          <w:i/>
        </w:rPr>
        <w:instrText>Y</w:instrText>
      </w:r>
      <w:r w:rsidRPr="006E065E">
        <w:rPr>
          <w:i/>
          <w:position w:val="-4"/>
          <w:sz w:val="18"/>
        </w:rPr>
        <w:instrText>f</w:instrText>
      </w:r>
      <w:r w:rsidRPr="006E065E">
        <w:rPr>
          <w:position w:val="-4"/>
          <w:sz w:val="12"/>
        </w:rPr>
        <w:instrText> </w:instrText>
      </w:r>
      <w:r w:rsidRPr="006E065E">
        <w:instrText>] · [</w:instrText>
      </w:r>
      <w:r w:rsidRPr="006E065E">
        <w:rPr>
          <w:i/>
        </w:rPr>
        <w:instrText>Z</w:instrText>
      </w:r>
      <w:r w:rsidRPr="006E065E">
        <w:rPr>
          <w:i/>
          <w:position w:val="-4"/>
          <w:sz w:val="18"/>
        </w:rPr>
        <w:instrText>a</w:instrText>
      </w:r>
      <w:r w:rsidRPr="006E065E">
        <w:instrText>] · [</w:instrText>
      </w:r>
      <w:r w:rsidRPr="006E065E">
        <w:rPr>
          <w:i/>
        </w:rPr>
        <w:instrText>I</w:instrText>
      </w:r>
      <w:r w:rsidRPr="006E065E">
        <w:rPr>
          <w:i/>
          <w:position w:val="-4"/>
          <w:sz w:val="18"/>
        </w:rPr>
        <w:instrText>a</w:instrText>
      </w:r>
      <w:r w:rsidRPr="006E065E">
        <w:instrText>]</w:instrText>
      </w:r>
      <w:r w:rsidRPr="006E065E">
        <w:fldChar w:fldCharType="end"/>
      </w:r>
    </w:p>
    <w:p w14:paraId="6EA60E36" w14:textId="77777777" w:rsidR="00765A9D" w:rsidRPr="006E065E" w:rsidRDefault="00765A9D">
      <w:pPr>
        <w:pStyle w:val="Equation"/>
        <w:tabs>
          <w:tab w:val="clear" w:pos="794"/>
          <w:tab w:val="left" w:pos="3119"/>
          <w:tab w:val="left" w:pos="3402"/>
        </w:tabs>
        <w:rPr>
          <w:lang w:eastAsia="zh-CN"/>
        </w:rPr>
      </w:pPr>
      <w:r w:rsidRPr="006E065E">
        <w:tab/>
      </w:r>
      <w:r w:rsidRPr="006E065E">
        <w:tab/>
      </w:r>
      <w:r w:rsidRPr="006E065E">
        <w:fldChar w:fldCharType="begin"/>
      </w:r>
      <w:r w:rsidRPr="006E065E">
        <w:rPr>
          <w:lang w:eastAsia="zh-CN"/>
        </w:rPr>
        <w:instrText xml:space="preserve">eq </w:instrText>
      </w:r>
      <w:r w:rsidRPr="006E065E">
        <w:rPr>
          <w:rFonts w:ascii="Symbol" w:hAnsi="Symbol"/>
          <w:lang w:eastAsia="zh-CN"/>
        </w:rPr>
        <w:instrText>=</w:instrText>
      </w:r>
      <w:r w:rsidRPr="006E065E">
        <w:rPr>
          <w:lang w:eastAsia="zh-CN"/>
        </w:rPr>
        <w:instrText xml:space="preserve">  </w:instrText>
      </w:r>
      <w:r w:rsidRPr="006E065E">
        <w:rPr>
          <w:sz w:val="30"/>
          <w:lang w:eastAsia="zh-CN"/>
        </w:rPr>
        <w:instrText>(</w:instrText>
      </w:r>
      <w:r w:rsidRPr="006E065E">
        <w:rPr>
          <w:lang w:eastAsia="zh-CN"/>
        </w:rPr>
        <w:instrText>[</w:instrText>
      </w:r>
      <w:r w:rsidRPr="006E065E">
        <w:rPr>
          <w:i/>
          <w:lang w:eastAsia="zh-CN"/>
        </w:rPr>
        <w:instrText>U</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Y</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 [</w:instrText>
      </w:r>
      <w:r w:rsidRPr="006E065E">
        <w:rPr>
          <w:i/>
          <w:lang w:eastAsia="zh-CN"/>
        </w:rPr>
        <w:instrText>Z</w:instrText>
      </w:r>
      <w:r w:rsidRPr="006E065E">
        <w:rPr>
          <w:i/>
          <w:position w:val="-4"/>
          <w:sz w:val="18"/>
          <w:lang w:eastAsia="zh-CN"/>
        </w:rPr>
        <w:instrText>a</w:instrText>
      </w:r>
      <w:r w:rsidRPr="006E065E">
        <w:rPr>
          <w:lang w:eastAsia="zh-CN"/>
        </w:rPr>
        <w:instrText>]</w:instrText>
      </w:r>
      <w:r w:rsidRPr="006E065E">
        <w:rPr>
          <w:sz w:val="30"/>
          <w:lang w:eastAsia="zh-CN"/>
        </w:rPr>
        <w:instrText>)</w:instrText>
      </w:r>
      <w:r w:rsidRPr="006E065E">
        <w:rPr>
          <w:lang w:eastAsia="zh-CN"/>
        </w:rPr>
        <w:instrText> · [</w:instrText>
      </w:r>
      <w:r w:rsidRPr="006E065E">
        <w:rPr>
          <w:i/>
          <w:lang w:eastAsia="zh-CN"/>
        </w:rPr>
        <w:instrText>I</w:instrText>
      </w:r>
      <w:r w:rsidRPr="006E065E">
        <w:rPr>
          <w:i/>
          <w:position w:val="-4"/>
          <w:sz w:val="18"/>
          <w:lang w:eastAsia="zh-CN"/>
        </w:rPr>
        <w:instrText>a</w:instrText>
      </w:r>
      <w:r w:rsidRPr="006E065E">
        <w:rPr>
          <w:lang w:eastAsia="zh-CN"/>
        </w:rPr>
        <w:instrText>]</w:instrText>
      </w:r>
      <w:r w:rsidRPr="006E065E">
        <w:fldChar w:fldCharType="end"/>
      </w:r>
      <w:r w:rsidRPr="006E065E">
        <w:rPr>
          <w:lang w:eastAsia="zh-CN"/>
        </w:rPr>
        <w:tab/>
        <w:t>(10)</w:t>
      </w:r>
    </w:p>
    <w:p w14:paraId="7C58B5A8" w14:textId="71D7A0D0" w:rsidR="00765A9D" w:rsidRPr="006E065E" w:rsidRDefault="00FE78C4" w:rsidP="00D20F87">
      <w:pPr>
        <w:ind w:firstLineChars="200" w:firstLine="480"/>
        <w:rPr>
          <w:lang w:eastAsia="zh-CN"/>
        </w:rPr>
      </w:pPr>
      <w:r w:rsidRPr="006E065E">
        <w:rPr>
          <w:rFonts w:hint="eastAsia"/>
          <w:lang w:eastAsia="zh-CN"/>
        </w:rPr>
        <w:t>其中</w:t>
      </w:r>
      <w:r w:rsidR="00765A9D" w:rsidRPr="006E065E">
        <w:rPr>
          <w:lang w:eastAsia="zh-CN"/>
        </w:rPr>
        <w:t>[</w:t>
      </w:r>
      <w:r w:rsidR="00765A9D" w:rsidRPr="006E065E">
        <w:rPr>
          <w:i/>
          <w:lang w:eastAsia="zh-CN"/>
        </w:rPr>
        <w:t>U</w:t>
      </w:r>
      <w:r w:rsidR="00765A9D" w:rsidRPr="006E065E">
        <w:rPr>
          <w:sz w:val="8"/>
          <w:lang w:eastAsia="zh-CN"/>
        </w:rPr>
        <w:t> </w:t>
      </w:r>
      <w:r w:rsidR="00765A9D" w:rsidRPr="006E065E">
        <w:rPr>
          <w:lang w:eastAsia="zh-CN"/>
        </w:rPr>
        <w:t>]</w:t>
      </w:r>
      <w:r w:rsidRPr="006E065E">
        <w:rPr>
          <w:rFonts w:hint="eastAsia"/>
          <w:lang w:eastAsia="zh-CN"/>
        </w:rPr>
        <w:t>为</w:t>
      </w:r>
      <w:r w:rsidRPr="006E065E">
        <w:rPr>
          <w:i/>
          <w:lang w:eastAsia="zh-CN"/>
        </w:rPr>
        <w:t>N</w:t>
      </w:r>
      <w:r w:rsidRPr="006E065E">
        <w:rPr>
          <w:lang w:eastAsia="zh-CN"/>
        </w:rPr>
        <w:t>乘</w:t>
      </w:r>
      <w:r w:rsidRPr="006E065E">
        <w:rPr>
          <w:i/>
          <w:lang w:eastAsia="zh-CN"/>
        </w:rPr>
        <w:t>N</w:t>
      </w:r>
      <w:r w:rsidRPr="006E065E">
        <w:rPr>
          <w:lang w:eastAsia="zh-CN"/>
        </w:rPr>
        <w:t>的单位矩阵。</w:t>
      </w:r>
    </w:p>
    <w:p w14:paraId="01C61B1B" w14:textId="46B17F4C" w:rsidR="000522C9" w:rsidRPr="006E065E" w:rsidRDefault="00FE78C4" w:rsidP="00FE78C4">
      <w:pPr>
        <w:ind w:firstLineChars="200" w:firstLine="480"/>
        <w:rPr>
          <w:rFonts w:eastAsia="SimSun"/>
          <w:szCs w:val="24"/>
          <w:lang w:val="en-US" w:eastAsia="zh-CN"/>
        </w:rPr>
      </w:pPr>
      <w:bookmarkStart w:id="123" w:name="OLE_LINK196"/>
      <w:r w:rsidRPr="006E065E">
        <w:rPr>
          <w:lang w:eastAsia="zh-CN"/>
        </w:rPr>
        <w:t>[</w:t>
      </w:r>
      <w:proofErr w:type="gramStart"/>
      <w:r w:rsidRPr="006E065E">
        <w:rPr>
          <w:i/>
          <w:lang w:eastAsia="zh-CN"/>
        </w:rPr>
        <w:t>I</w:t>
      </w:r>
      <w:r w:rsidRPr="006E065E">
        <w:rPr>
          <w:sz w:val="8"/>
          <w:lang w:eastAsia="zh-CN"/>
        </w:rPr>
        <w:t> </w:t>
      </w:r>
      <w:r w:rsidRPr="006E065E">
        <w:rPr>
          <w:lang w:eastAsia="zh-CN"/>
        </w:rPr>
        <w:t>]</w:t>
      </w:r>
      <w:r w:rsidR="000522C9" w:rsidRPr="006E065E">
        <w:rPr>
          <w:rFonts w:eastAsia="SimSun"/>
          <w:szCs w:val="24"/>
          <w:lang w:val="en-US" w:eastAsia="zh-CN"/>
        </w:rPr>
        <w:t>的元素表示天线</w:t>
      </w:r>
      <w:r w:rsidRPr="006E065E">
        <w:rPr>
          <w:rFonts w:eastAsia="SimSun" w:hint="eastAsia"/>
          <w:szCs w:val="24"/>
          <w:lang w:val="en-US" w:eastAsia="zh-CN"/>
        </w:rPr>
        <w:t>和</w:t>
      </w:r>
      <w:r w:rsidR="000522C9" w:rsidRPr="006E065E">
        <w:rPr>
          <w:rFonts w:eastAsia="SimSun"/>
          <w:szCs w:val="24"/>
          <w:lang w:val="en-US" w:eastAsia="zh-CN"/>
        </w:rPr>
        <w:t>馈电电路连接处各节点</w:t>
      </w:r>
      <w:r w:rsidRPr="006E065E">
        <w:rPr>
          <w:rFonts w:eastAsia="SimSun" w:hint="eastAsia"/>
          <w:szCs w:val="24"/>
          <w:lang w:val="en-US" w:eastAsia="zh-CN"/>
        </w:rPr>
        <w:t>上</w:t>
      </w:r>
      <w:proofErr w:type="gramEnd"/>
      <w:r w:rsidR="000522C9" w:rsidRPr="006E065E">
        <w:rPr>
          <w:rFonts w:eastAsia="SimSun"/>
          <w:szCs w:val="24"/>
          <w:lang w:val="en-US" w:eastAsia="zh-CN"/>
        </w:rPr>
        <w:t>（偶极子基底）的输入电流。在实际情况下</w:t>
      </w:r>
      <w:proofErr w:type="gramStart"/>
      <w:r w:rsidR="000522C9" w:rsidRPr="006E065E">
        <w:rPr>
          <w:rFonts w:eastAsia="SimSun"/>
          <w:szCs w:val="24"/>
          <w:lang w:val="en-US" w:eastAsia="zh-CN"/>
        </w:rPr>
        <w:t>，</w:t>
      </w:r>
      <w:r w:rsidRPr="006E065E">
        <w:rPr>
          <w:lang w:eastAsia="zh-CN"/>
        </w:rPr>
        <w:t>[</w:t>
      </w:r>
      <w:r w:rsidRPr="006E065E">
        <w:rPr>
          <w:i/>
          <w:lang w:eastAsia="zh-CN"/>
        </w:rPr>
        <w:t>I</w:t>
      </w:r>
      <w:r w:rsidRPr="006E065E">
        <w:rPr>
          <w:sz w:val="8"/>
          <w:lang w:eastAsia="zh-CN"/>
        </w:rPr>
        <w:t> </w:t>
      </w:r>
      <w:r w:rsidRPr="006E065E">
        <w:rPr>
          <w:lang w:eastAsia="zh-CN"/>
        </w:rPr>
        <w:t>]</w:t>
      </w:r>
      <w:r w:rsidR="000522C9" w:rsidRPr="006E065E">
        <w:rPr>
          <w:rFonts w:eastAsia="SimSun"/>
          <w:szCs w:val="24"/>
          <w:lang w:val="en-US" w:eastAsia="zh-CN"/>
        </w:rPr>
        <w:t>中</w:t>
      </w:r>
      <w:r w:rsidRPr="006E065E">
        <w:rPr>
          <w:rFonts w:eastAsia="SimSun" w:hint="eastAsia"/>
          <w:szCs w:val="24"/>
          <w:lang w:val="en-US" w:eastAsia="zh-CN"/>
        </w:rPr>
        <w:t>的</w:t>
      </w:r>
      <w:r w:rsidR="000522C9" w:rsidRPr="006E065E">
        <w:rPr>
          <w:rFonts w:eastAsia="SimSun"/>
          <w:szCs w:val="24"/>
          <w:lang w:val="en-US" w:eastAsia="zh-CN"/>
        </w:rPr>
        <w:t>所有</w:t>
      </w:r>
      <w:r w:rsidRPr="006E065E">
        <w:rPr>
          <w:rFonts w:eastAsia="SimSun" w:hint="eastAsia"/>
          <w:szCs w:val="24"/>
          <w:lang w:val="en-US" w:eastAsia="zh-CN"/>
        </w:rPr>
        <w:t>矩阵</w:t>
      </w:r>
      <w:r w:rsidR="000522C9" w:rsidRPr="006E065E">
        <w:rPr>
          <w:rFonts w:eastAsia="SimSun"/>
          <w:szCs w:val="24"/>
          <w:lang w:val="en-US" w:eastAsia="zh-CN"/>
        </w:rPr>
        <w:t>元素均为零</w:t>
      </w:r>
      <w:proofErr w:type="gramEnd"/>
      <w:r w:rsidRPr="006E065E">
        <w:rPr>
          <w:rFonts w:eastAsia="SimSun" w:hint="eastAsia"/>
          <w:szCs w:val="24"/>
          <w:lang w:val="en-US" w:eastAsia="zh-CN"/>
        </w:rPr>
        <w:t>，仅</w:t>
      </w:r>
      <w:r w:rsidRPr="006E065E">
        <w:rPr>
          <w:i/>
          <w:lang w:eastAsia="zh-CN"/>
        </w:rPr>
        <w:t>I</w:t>
      </w:r>
      <w:r w:rsidRPr="006E065E">
        <w:rPr>
          <w:position w:val="-4"/>
          <w:sz w:val="20"/>
          <w:lang w:eastAsia="zh-CN"/>
        </w:rPr>
        <w:t>1</w:t>
      </w:r>
      <w:r w:rsidR="000522C9" w:rsidRPr="006E065E">
        <w:rPr>
          <w:rFonts w:eastAsia="SimSun"/>
          <w:szCs w:val="24"/>
          <w:lang w:val="en-US" w:eastAsia="zh-CN"/>
        </w:rPr>
        <w:t>除外</w:t>
      </w:r>
      <w:r w:rsidRPr="006E065E">
        <w:rPr>
          <w:rFonts w:eastAsia="SimSun" w:hint="eastAsia"/>
          <w:szCs w:val="24"/>
          <w:lang w:val="en-US" w:eastAsia="zh-CN"/>
        </w:rPr>
        <w:t>，</w:t>
      </w:r>
      <w:r w:rsidR="000522C9" w:rsidRPr="006E065E">
        <w:rPr>
          <w:rFonts w:eastAsia="SimSun"/>
          <w:szCs w:val="24"/>
          <w:lang w:val="en-US" w:eastAsia="zh-CN"/>
        </w:rPr>
        <w:t>它是整个阵列唯一的电流源（位于最短偶极子的基底</w:t>
      </w:r>
      <w:r w:rsidRPr="006E065E">
        <w:rPr>
          <w:rFonts w:eastAsia="SimSun" w:hint="eastAsia"/>
          <w:szCs w:val="24"/>
          <w:lang w:val="en-US" w:eastAsia="zh-CN"/>
        </w:rPr>
        <w:t>处</w:t>
      </w:r>
      <w:r w:rsidR="000522C9" w:rsidRPr="006E065E">
        <w:rPr>
          <w:rFonts w:eastAsia="SimSun"/>
          <w:szCs w:val="24"/>
          <w:lang w:val="en-US" w:eastAsia="zh-CN"/>
        </w:rPr>
        <w:t>）。不失一般性，</w:t>
      </w:r>
      <w:r w:rsidRPr="006E065E">
        <w:rPr>
          <w:rFonts w:eastAsia="SimSun" w:hint="eastAsia"/>
          <w:szCs w:val="24"/>
          <w:lang w:val="en-US" w:eastAsia="zh-CN"/>
        </w:rPr>
        <w:t>可以</w:t>
      </w:r>
      <w:r w:rsidR="000522C9" w:rsidRPr="006E065E">
        <w:rPr>
          <w:rFonts w:eastAsia="SimSun"/>
          <w:szCs w:val="24"/>
          <w:lang w:val="en-US" w:eastAsia="zh-CN"/>
        </w:rPr>
        <w:t>假设</w:t>
      </w:r>
      <w:r w:rsidRPr="006E065E">
        <w:rPr>
          <w:i/>
          <w:lang w:eastAsia="zh-CN"/>
        </w:rPr>
        <w:t>I</w:t>
      </w:r>
      <w:r w:rsidRPr="006E065E">
        <w:rPr>
          <w:position w:val="-4"/>
          <w:sz w:val="20"/>
          <w:lang w:eastAsia="zh-CN"/>
        </w:rPr>
        <w:t>1</w:t>
      </w:r>
      <w:r w:rsidRPr="006E065E">
        <w:rPr>
          <w:lang w:eastAsia="zh-CN"/>
        </w:rPr>
        <w:t> </w:t>
      </w:r>
      <w:r w:rsidRPr="006E065E">
        <w:rPr>
          <w:rFonts w:ascii="Symbol" w:hAnsi="Symbol"/>
          <w:lang w:eastAsia="zh-CN"/>
        </w:rPr>
        <w:t></w:t>
      </w:r>
      <w:r w:rsidRPr="006E065E">
        <w:rPr>
          <w:lang w:eastAsia="zh-CN"/>
        </w:rPr>
        <w:t> 1</w:t>
      </w:r>
      <w:r w:rsidR="000522C9" w:rsidRPr="006E065E">
        <w:rPr>
          <w:rFonts w:eastAsia="SimSun"/>
          <w:szCs w:val="24"/>
          <w:lang w:val="en-US" w:eastAsia="zh-CN"/>
        </w:rPr>
        <w:t>，从而</w:t>
      </w:r>
      <w:r w:rsidRPr="006E065E">
        <w:rPr>
          <w:rFonts w:eastAsia="SimSun" w:hint="eastAsia"/>
          <w:szCs w:val="24"/>
          <w:lang w:val="en-US" w:eastAsia="zh-CN"/>
        </w:rPr>
        <w:t>可以</w:t>
      </w:r>
      <w:r w:rsidR="000522C9" w:rsidRPr="006E065E">
        <w:rPr>
          <w:rFonts w:eastAsia="SimSun"/>
          <w:szCs w:val="24"/>
          <w:lang w:val="en-US" w:eastAsia="zh-CN"/>
        </w:rPr>
        <w:t>通过矩阵求逆由</w:t>
      </w:r>
      <w:r w:rsidR="005A52F7" w:rsidRPr="006E065E">
        <w:rPr>
          <w:rFonts w:eastAsia="SimSun" w:hint="eastAsia"/>
          <w:szCs w:val="24"/>
          <w:lang w:val="en-US" w:eastAsia="zh-CN"/>
        </w:rPr>
        <w:t>方程</w:t>
      </w:r>
      <w:r w:rsidRPr="006E065E">
        <w:rPr>
          <w:rFonts w:eastAsia="SimSun" w:hint="eastAsia"/>
          <w:szCs w:val="24"/>
          <w:lang w:val="en-US" w:eastAsia="zh-CN"/>
        </w:rPr>
        <w:t>(</w:t>
      </w:r>
      <w:proofErr w:type="gramStart"/>
      <w:r w:rsidRPr="006E065E">
        <w:rPr>
          <w:rFonts w:eastAsia="SimSun" w:hint="eastAsia"/>
          <w:szCs w:val="24"/>
          <w:lang w:val="en-US" w:eastAsia="zh-CN"/>
        </w:rPr>
        <w:t>10)</w:t>
      </w:r>
      <w:r w:rsidRPr="006E065E">
        <w:rPr>
          <w:rFonts w:eastAsia="SimSun" w:hint="eastAsia"/>
          <w:szCs w:val="24"/>
          <w:lang w:val="en-US" w:eastAsia="zh-CN"/>
        </w:rPr>
        <w:t>来</w:t>
      </w:r>
      <w:r w:rsidR="000522C9" w:rsidRPr="006E065E">
        <w:rPr>
          <w:rFonts w:eastAsia="SimSun"/>
          <w:szCs w:val="24"/>
          <w:lang w:val="en-US" w:eastAsia="zh-CN"/>
        </w:rPr>
        <w:t>确定偶极子基底电流</w:t>
      </w:r>
      <w:proofErr w:type="gramEnd"/>
      <w:r w:rsidRPr="006E065E">
        <w:rPr>
          <w:lang w:eastAsia="zh-CN"/>
        </w:rPr>
        <w:t>[</w:t>
      </w:r>
      <w:r w:rsidRPr="006E065E">
        <w:rPr>
          <w:i/>
          <w:lang w:eastAsia="zh-CN"/>
        </w:rPr>
        <w:t>I</w:t>
      </w:r>
      <w:r w:rsidRPr="006E065E">
        <w:rPr>
          <w:i/>
          <w:position w:val="-4"/>
          <w:sz w:val="20"/>
          <w:lang w:eastAsia="zh-CN"/>
        </w:rPr>
        <w:t>a</w:t>
      </w:r>
      <w:r w:rsidRPr="006E065E">
        <w:rPr>
          <w:lang w:eastAsia="zh-CN"/>
        </w:rPr>
        <w:t>]</w:t>
      </w:r>
      <w:r w:rsidR="000522C9" w:rsidRPr="006E065E">
        <w:rPr>
          <w:rFonts w:eastAsia="SimSun"/>
          <w:szCs w:val="24"/>
          <w:lang w:val="en-US" w:eastAsia="zh-CN"/>
        </w:rPr>
        <w:t>：</w:t>
      </w:r>
    </w:p>
    <w:bookmarkEnd w:id="123"/>
    <w:p w14:paraId="6981AA0B" w14:textId="77777777" w:rsidR="00765A9D" w:rsidRPr="006E065E" w:rsidRDefault="00765A9D">
      <w:pPr>
        <w:pStyle w:val="Equation"/>
        <w:rPr>
          <w:lang w:eastAsia="zh-CN"/>
        </w:rPr>
      </w:pPr>
      <w:r w:rsidRPr="006E065E">
        <w:rPr>
          <w:lang w:eastAsia="zh-CN"/>
        </w:rPr>
        <w:tab/>
      </w:r>
      <w:r w:rsidRPr="006E065E">
        <w:rPr>
          <w:lang w:eastAsia="zh-CN"/>
        </w:rPr>
        <w:tab/>
      </w:r>
      <w:r w:rsidRPr="006E065E">
        <w:fldChar w:fldCharType="begin"/>
      </w:r>
      <w:r w:rsidRPr="006E065E">
        <w:rPr>
          <w:lang w:eastAsia="zh-CN"/>
        </w:rPr>
        <w:instrText>eq [</w:instrText>
      </w:r>
      <w:r w:rsidRPr="006E065E">
        <w:rPr>
          <w:i/>
          <w:lang w:eastAsia="zh-CN"/>
        </w:rPr>
        <w:instrText>I</w:instrText>
      </w:r>
      <w:r w:rsidRPr="006E065E">
        <w:rPr>
          <w:i/>
          <w:position w:val="-4"/>
          <w:sz w:val="18"/>
          <w:lang w:eastAsia="zh-CN"/>
        </w:rPr>
        <w:instrText>a</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sz w:val="30"/>
          <w:lang w:eastAsia="zh-CN"/>
        </w:rPr>
        <w:instrText>(</w:instrText>
      </w:r>
      <w:r w:rsidRPr="006E065E">
        <w:rPr>
          <w:lang w:eastAsia="zh-CN"/>
        </w:rPr>
        <w:instrText>[</w:instrText>
      </w:r>
      <w:r w:rsidRPr="006E065E">
        <w:rPr>
          <w:i/>
          <w:lang w:eastAsia="zh-CN"/>
        </w:rPr>
        <w:instrText>U</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Y</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 [</w:instrText>
      </w:r>
      <w:r w:rsidRPr="006E065E">
        <w:rPr>
          <w:i/>
          <w:lang w:eastAsia="zh-CN"/>
        </w:rPr>
        <w:instrText>Z</w:instrText>
      </w:r>
      <w:r w:rsidRPr="006E065E">
        <w:rPr>
          <w:i/>
          <w:position w:val="-4"/>
          <w:sz w:val="18"/>
          <w:lang w:eastAsia="zh-CN"/>
        </w:rPr>
        <w:instrText>a</w:instrText>
      </w:r>
      <w:r w:rsidRPr="006E065E">
        <w:rPr>
          <w:lang w:eastAsia="zh-CN"/>
        </w:rPr>
        <w:instrText>]</w:instrText>
      </w:r>
      <w:r w:rsidRPr="006E065E">
        <w:rPr>
          <w:sz w:val="30"/>
          <w:lang w:eastAsia="zh-CN"/>
        </w:rPr>
        <w:instrText>)</w:instrText>
      </w:r>
      <w:r w:rsidRPr="006E065E">
        <w:rPr>
          <w:position w:val="10"/>
          <w:sz w:val="18"/>
          <w:lang w:eastAsia="zh-CN"/>
        </w:rPr>
        <w:instrText>–</w:instrText>
      </w:r>
      <w:r w:rsidRPr="006E065E">
        <w:rPr>
          <w:rFonts w:ascii="Symbol" w:hAnsi="Symbol"/>
          <w:position w:val="10"/>
          <w:sz w:val="18"/>
          <w:lang w:eastAsia="zh-CN"/>
        </w:rPr>
        <w:instrText>1</w:instrText>
      </w:r>
      <w:r w:rsidRPr="006E065E">
        <w:rPr>
          <w:lang w:eastAsia="zh-CN"/>
        </w:rPr>
        <w:instrText> · [</w:instrText>
      </w:r>
      <w:r w:rsidRPr="006E065E">
        <w:rPr>
          <w:i/>
          <w:lang w:eastAsia="zh-CN"/>
        </w:rPr>
        <w:instrText>I</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sz w:val="30"/>
          <w:lang w:eastAsia="zh-CN"/>
        </w:rPr>
        <w:instrText>(</w:instrText>
      </w:r>
      <w:r w:rsidRPr="006E065E">
        <w:rPr>
          <w:lang w:eastAsia="zh-CN"/>
        </w:rPr>
        <w:instrText>[</w:instrText>
      </w:r>
      <w:r w:rsidRPr="006E065E">
        <w:rPr>
          <w:i/>
          <w:lang w:eastAsia="zh-CN"/>
        </w:rPr>
        <w:instrText>U</w:instrText>
      </w:r>
      <w:r w:rsidRPr="006E065E">
        <w:rPr>
          <w:lang w:eastAsia="zh-CN"/>
        </w:rPr>
        <w:instrText xml:space="preserve">]  </w:instrText>
      </w:r>
      <w:r w:rsidRPr="006E065E">
        <w:rPr>
          <w:rFonts w:ascii="Symbol" w:hAnsi="Symbol"/>
          <w:lang w:eastAsia="zh-CN"/>
        </w:rPr>
        <w:instrText>+</w:instrText>
      </w:r>
      <w:r w:rsidRPr="006E065E">
        <w:rPr>
          <w:lang w:eastAsia="zh-CN"/>
        </w:rPr>
        <w:instrText xml:space="preserve">  [</w:instrText>
      </w:r>
      <w:r w:rsidRPr="006E065E">
        <w:rPr>
          <w:i/>
          <w:lang w:eastAsia="zh-CN"/>
        </w:rPr>
        <w:instrText>Y</w:instrText>
      </w:r>
      <w:r w:rsidRPr="006E065E">
        <w:rPr>
          <w:i/>
          <w:position w:val="-4"/>
          <w:sz w:val="18"/>
          <w:lang w:eastAsia="zh-CN"/>
        </w:rPr>
        <w:instrText>f</w:instrText>
      </w:r>
      <w:r w:rsidRPr="006E065E">
        <w:rPr>
          <w:position w:val="-4"/>
          <w:sz w:val="12"/>
          <w:lang w:eastAsia="zh-CN"/>
        </w:rPr>
        <w:instrText> </w:instrText>
      </w:r>
      <w:r w:rsidRPr="006E065E">
        <w:rPr>
          <w:lang w:eastAsia="zh-CN"/>
        </w:rPr>
        <w:instrText>] · [</w:instrText>
      </w:r>
      <w:r w:rsidRPr="006E065E">
        <w:rPr>
          <w:i/>
          <w:lang w:eastAsia="zh-CN"/>
        </w:rPr>
        <w:instrText>Z</w:instrText>
      </w:r>
      <w:r w:rsidRPr="006E065E">
        <w:rPr>
          <w:i/>
          <w:position w:val="-4"/>
          <w:sz w:val="18"/>
          <w:lang w:eastAsia="zh-CN"/>
        </w:rPr>
        <w:instrText>a</w:instrText>
      </w:r>
      <w:r w:rsidRPr="006E065E">
        <w:rPr>
          <w:lang w:eastAsia="zh-CN"/>
        </w:rPr>
        <w:instrText>]</w:instrText>
      </w:r>
      <w:r w:rsidRPr="006E065E">
        <w:rPr>
          <w:sz w:val="30"/>
          <w:lang w:eastAsia="zh-CN"/>
        </w:rPr>
        <w:instrText>)</w:instrText>
      </w:r>
      <w:r w:rsidRPr="006E065E">
        <w:rPr>
          <w:position w:val="10"/>
          <w:sz w:val="18"/>
          <w:lang w:eastAsia="zh-CN"/>
        </w:rPr>
        <w:instrText>–1</w:instrText>
      </w:r>
      <w:r w:rsidRPr="006E065E">
        <w:rPr>
          <w:lang w:eastAsia="zh-CN"/>
        </w:rPr>
        <w:instrText> · [1 0 . . . 0]</w:instrText>
      </w:r>
      <w:r w:rsidRPr="006E065E">
        <w:rPr>
          <w:i/>
          <w:position w:val="10"/>
          <w:sz w:val="18"/>
          <w:lang w:eastAsia="zh-CN"/>
        </w:rPr>
        <w:instrText>t</w:instrText>
      </w:r>
      <w:r w:rsidRPr="006E065E">
        <w:fldChar w:fldCharType="end"/>
      </w:r>
      <w:r w:rsidRPr="006E065E">
        <w:rPr>
          <w:lang w:eastAsia="zh-CN"/>
        </w:rPr>
        <w:tab/>
        <w:t>(11)</w:t>
      </w:r>
    </w:p>
    <w:p w14:paraId="551ABB0B" w14:textId="28823D54" w:rsidR="00C22A45" w:rsidRPr="006E065E" w:rsidRDefault="00C22A45" w:rsidP="0084508A">
      <w:pPr>
        <w:ind w:firstLineChars="200" w:firstLine="480"/>
        <w:rPr>
          <w:lang w:eastAsia="zh-CN"/>
        </w:rPr>
      </w:pPr>
      <w:r w:rsidRPr="006E065E">
        <w:rPr>
          <w:lang w:eastAsia="zh-CN"/>
        </w:rPr>
        <w:t>参考图</w:t>
      </w:r>
      <w:r w:rsidRPr="006E065E">
        <w:rPr>
          <w:lang w:eastAsia="zh-CN"/>
        </w:rPr>
        <w:t>30</w:t>
      </w:r>
      <w:r w:rsidRPr="006E065E">
        <w:rPr>
          <w:lang w:eastAsia="zh-CN"/>
        </w:rPr>
        <w:t>，通用偶极子上的</w:t>
      </w:r>
      <w:r w:rsidRPr="006E065E">
        <w:rPr>
          <w:rFonts w:hint="eastAsia"/>
          <w:lang w:eastAsia="zh-CN"/>
        </w:rPr>
        <w:t>（正弦）电流</w:t>
      </w:r>
      <w:r w:rsidRPr="006E065E">
        <w:rPr>
          <w:lang w:eastAsia="zh-CN"/>
        </w:rPr>
        <w:t>分布可以表示为</w:t>
      </w:r>
      <w:r w:rsidRPr="006E065E">
        <w:rPr>
          <w:rFonts w:hint="eastAsia"/>
          <w:lang w:eastAsia="zh-CN"/>
        </w:rPr>
        <w:t>：</w:t>
      </w:r>
    </w:p>
    <w:p w14:paraId="12B909F7" w14:textId="49874FA2" w:rsidR="00765A9D" w:rsidRPr="006E065E" w:rsidRDefault="00765A9D">
      <w:pPr>
        <w:pStyle w:val="Equation"/>
        <w:tabs>
          <w:tab w:val="left" w:pos="2268"/>
          <w:tab w:val="left" w:pos="5670"/>
        </w:tabs>
      </w:pPr>
      <w:r w:rsidRPr="006E065E">
        <w:rPr>
          <w:lang w:eastAsia="zh-CN"/>
        </w:rPr>
        <w:tab/>
      </w:r>
      <w:r w:rsidRPr="006E065E">
        <w:rPr>
          <w:lang w:eastAsia="zh-CN"/>
        </w:rPr>
        <w:tab/>
      </w:r>
      <w:r w:rsidR="005245F6">
        <w:fldChar w:fldCharType="begin"/>
      </w:r>
      <w:r w:rsidR="005245F6">
        <w:instrText xml:space="preserve"> eq Ii (x)  =  Imi  [sin k (li  –  | x |)]</w:instrText>
      </w:r>
      <w:r w:rsidR="005245F6">
        <w:tab/>
        <w:instrText>                </w:instrText>
      </w:r>
      <w:r w:rsidR="005245F6">
        <w:instrText>对于</w:instrText>
      </w:r>
      <w:r w:rsidR="005245F6">
        <w:instrText xml:space="preserve"> k li &lt; &gt; p/2 </w:instrText>
      </w:r>
      <w:r w:rsidR="005245F6">
        <w:fldChar w:fldCharType="end"/>
      </w:r>
    </w:p>
    <w:p w14:paraId="5FC00C8A" w14:textId="0C1DB3F4" w:rsidR="00765A9D" w:rsidRPr="006E065E" w:rsidRDefault="00765A9D">
      <w:pPr>
        <w:pStyle w:val="Equation"/>
        <w:tabs>
          <w:tab w:val="left" w:pos="2268"/>
          <w:tab w:val="left" w:pos="5670"/>
        </w:tabs>
        <w:rPr>
          <w:lang w:eastAsia="zh-CN"/>
        </w:rPr>
      </w:pPr>
      <w:r w:rsidRPr="006E065E">
        <w:tab/>
      </w:r>
      <w:r w:rsidRPr="006E065E">
        <w:tab/>
      </w:r>
      <w:r w:rsidR="005245F6">
        <w:fldChar w:fldCharType="begin"/>
      </w:r>
      <w:r w:rsidR="005245F6">
        <w:rPr>
          <w:lang w:eastAsia="zh-CN"/>
        </w:rPr>
        <w:instrText xml:space="preserve"> eq Ii (x)  =  Imi  [sin k (| x |)  –  1]</w:instrText>
      </w:r>
      <w:r w:rsidR="005245F6">
        <w:rPr>
          <w:lang w:eastAsia="zh-CN"/>
        </w:rPr>
        <w:tab/>
        <w:instrText>               </w:instrText>
      </w:r>
      <w:r w:rsidR="005245F6">
        <w:rPr>
          <w:lang w:eastAsia="zh-CN"/>
        </w:rPr>
        <w:instrText>对于</w:instrText>
      </w:r>
      <w:r w:rsidR="005245F6">
        <w:rPr>
          <w:lang w:eastAsia="zh-CN"/>
        </w:rPr>
        <w:instrText xml:space="preserve"> k li  =  p/2 </w:instrText>
      </w:r>
      <w:r w:rsidR="005245F6">
        <w:fldChar w:fldCharType="end"/>
      </w:r>
      <w:r w:rsidRPr="006E065E">
        <w:rPr>
          <w:lang w:eastAsia="zh-CN"/>
        </w:rPr>
        <w:tab/>
        <w:t>(12)</w:t>
      </w:r>
    </w:p>
    <w:p w14:paraId="67615F69" w14:textId="6F8A9299" w:rsidR="00A42315" w:rsidRPr="006E065E" w:rsidRDefault="00A42315" w:rsidP="00D20F87">
      <w:pPr>
        <w:ind w:firstLineChars="200" w:firstLine="480"/>
        <w:rPr>
          <w:lang w:eastAsia="zh-CN"/>
        </w:rPr>
      </w:pPr>
      <w:bookmarkStart w:id="124" w:name="OLE_LINK13"/>
      <w:r w:rsidRPr="006E065E">
        <w:rPr>
          <w:rFonts w:hint="eastAsia"/>
          <w:lang w:eastAsia="zh-CN"/>
        </w:rPr>
        <w:t>其中应该</w:t>
      </w:r>
      <w:r w:rsidRPr="006E065E">
        <w:rPr>
          <w:lang w:eastAsia="zh-CN"/>
        </w:rPr>
        <w:t>注意的是</w:t>
      </w:r>
      <w:r w:rsidRPr="006E065E">
        <w:rPr>
          <w:i/>
          <w:lang w:eastAsia="zh-CN"/>
        </w:rPr>
        <w:t>I</w:t>
      </w:r>
      <w:proofErr w:type="spellStart"/>
      <w:r w:rsidRPr="006E065E">
        <w:rPr>
          <w:i/>
          <w:iCs/>
          <w:position w:val="-4"/>
          <w:sz w:val="20"/>
          <w:lang w:eastAsia="zh-CN"/>
        </w:rPr>
        <w:t>i</w:t>
      </w:r>
      <w:proofErr w:type="spellEnd"/>
      <w:r w:rsidRPr="006E065E">
        <w:rPr>
          <w:lang w:eastAsia="zh-CN"/>
        </w:rPr>
        <w:t> (0) </w:t>
      </w:r>
      <w:r w:rsidRPr="006E065E">
        <w:rPr>
          <w:rFonts w:ascii="Symbol" w:hAnsi="Symbol"/>
          <w:lang w:eastAsia="zh-CN"/>
        </w:rPr>
        <w:t></w:t>
      </w:r>
      <w:r w:rsidRPr="006E065E">
        <w:rPr>
          <w:lang w:eastAsia="zh-CN"/>
        </w:rPr>
        <w:t> </w:t>
      </w:r>
      <w:r w:rsidRPr="006E065E">
        <w:rPr>
          <w:i/>
          <w:lang w:eastAsia="zh-CN"/>
        </w:rPr>
        <w:t>I</w:t>
      </w:r>
      <w:r w:rsidRPr="006E065E">
        <w:rPr>
          <w:i/>
          <w:position w:val="-4"/>
          <w:sz w:val="20"/>
          <w:lang w:eastAsia="zh-CN"/>
        </w:rPr>
        <w:t>ai</w:t>
      </w:r>
      <w:r w:rsidRPr="006E065E">
        <w:rPr>
          <w:rFonts w:hint="eastAsia"/>
          <w:lang w:eastAsia="zh-CN"/>
        </w:rPr>
        <w:t>，式中</w:t>
      </w:r>
      <w:r w:rsidRPr="006E065E">
        <w:rPr>
          <w:i/>
          <w:lang w:eastAsia="zh-CN"/>
        </w:rPr>
        <w:t>I</w:t>
      </w:r>
      <w:r w:rsidRPr="006E065E">
        <w:rPr>
          <w:i/>
          <w:position w:val="-4"/>
          <w:sz w:val="20"/>
          <w:lang w:eastAsia="zh-CN"/>
        </w:rPr>
        <w:t>ai</w:t>
      </w:r>
      <w:r w:rsidRPr="006E065E">
        <w:rPr>
          <w:lang w:eastAsia="zh-CN"/>
        </w:rPr>
        <w:t>由</w:t>
      </w:r>
      <w:r w:rsidR="005A52F7" w:rsidRPr="006E065E">
        <w:rPr>
          <w:rFonts w:hint="eastAsia"/>
          <w:lang w:eastAsia="zh-CN"/>
        </w:rPr>
        <w:t>方程</w:t>
      </w:r>
      <w:r w:rsidRPr="006E065E">
        <w:rPr>
          <w:lang w:eastAsia="zh-CN"/>
        </w:rPr>
        <w:t>(11)</w:t>
      </w:r>
      <w:r w:rsidRPr="006E065E">
        <w:rPr>
          <w:lang w:eastAsia="zh-CN"/>
        </w:rPr>
        <w:t>计算</w:t>
      </w:r>
      <w:r w:rsidRPr="006E065E">
        <w:rPr>
          <w:rFonts w:hint="eastAsia"/>
          <w:lang w:eastAsia="zh-CN"/>
        </w:rPr>
        <w:t>得到</w:t>
      </w:r>
      <w:r w:rsidRPr="006E065E">
        <w:rPr>
          <w:lang w:eastAsia="zh-CN"/>
        </w:rPr>
        <w:t>。</w:t>
      </w:r>
    </w:p>
    <w:bookmarkEnd w:id="124"/>
    <w:p w14:paraId="6ADE55A4" w14:textId="1CD27701" w:rsidR="00C22A45" w:rsidRPr="006E065E" w:rsidRDefault="00C22A45" w:rsidP="0084508A">
      <w:pPr>
        <w:ind w:firstLineChars="200" w:firstLine="480"/>
        <w:rPr>
          <w:lang w:eastAsia="zh-CN"/>
        </w:rPr>
      </w:pPr>
      <w:r w:rsidRPr="006E065E">
        <w:rPr>
          <w:lang w:eastAsia="zh-CN"/>
        </w:rPr>
        <w:t>水平</w:t>
      </w:r>
      <w:bookmarkStart w:id="125" w:name="OLE_LINK200"/>
      <w:r w:rsidRPr="006E065E">
        <w:rPr>
          <w:lang w:eastAsia="zh-CN"/>
        </w:rPr>
        <w:t>对数周期阵列</w:t>
      </w:r>
      <w:bookmarkEnd w:id="125"/>
      <w:r w:rsidRPr="006E065E">
        <w:rPr>
          <w:lang w:eastAsia="zh-CN"/>
        </w:rPr>
        <w:t>在平坦</w:t>
      </w:r>
      <w:r w:rsidRPr="006E065E">
        <w:rPr>
          <w:rFonts w:hint="eastAsia"/>
          <w:lang w:eastAsia="zh-CN"/>
        </w:rPr>
        <w:t>、</w:t>
      </w:r>
      <w:r w:rsidRPr="006E065E">
        <w:rPr>
          <w:lang w:eastAsia="zh-CN"/>
        </w:rPr>
        <w:t>均匀且不</w:t>
      </w:r>
      <w:r w:rsidRPr="006E065E">
        <w:rPr>
          <w:rFonts w:hint="eastAsia"/>
          <w:lang w:eastAsia="zh-CN"/>
        </w:rPr>
        <w:t>理想</w:t>
      </w:r>
      <w:r w:rsidRPr="006E065E">
        <w:rPr>
          <w:lang w:eastAsia="zh-CN"/>
        </w:rPr>
        <w:t>地面上的辐射</w:t>
      </w:r>
      <w:r w:rsidRPr="006E065E">
        <w:rPr>
          <w:rFonts w:hint="eastAsia"/>
          <w:lang w:eastAsia="zh-CN"/>
        </w:rPr>
        <w:t>方向图</w:t>
      </w:r>
      <w:r w:rsidRPr="006E065E">
        <w:rPr>
          <w:lang w:eastAsia="zh-CN"/>
        </w:rPr>
        <w:t>可以</w:t>
      </w:r>
      <w:r w:rsidRPr="006E065E">
        <w:rPr>
          <w:rFonts w:hint="eastAsia"/>
          <w:lang w:eastAsia="zh-CN"/>
        </w:rPr>
        <w:t>通过以下</w:t>
      </w:r>
      <w:r w:rsidRPr="006E065E">
        <w:rPr>
          <w:lang w:eastAsia="zh-CN"/>
        </w:rPr>
        <w:t>归一化辐射</w:t>
      </w:r>
      <w:r w:rsidRPr="006E065E">
        <w:rPr>
          <w:rFonts w:hint="eastAsia"/>
          <w:lang w:eastAsia="zh-CN"/>
        </w:rPr>
        <w:t>方向图</w:t>
      </w:r>
      <w:r w:rsidRPr="006E065E">
        <w:rPr>
          <w:lang w:eastAsia="zh-CN"/>
        </w:rPr>
        <w:t>函数来表示</w:t>
      </w:r>
      <w:r w:rsidRPr="006E065E">
        <w:rPr>
          <w:rFonts w:hint="eastAsia"/>
          <w:lang w:eastAsia="zh-CN"/>
        </w:rPr>
        <w:t>：</w:t>
      </w:r>
    </w:p>
    <w:p w14:paraId="48A1EF68"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K</w:instrText>
      </w:r>
      <w:r w:rsidRPr="006E065E">
        <w:instrText> · </w:instrText>
      </w:r>
      <w:r w:rsidRPr="006E065E">
        <w:rPr>
          <w:i/>
        </w:rPr>
        <w:instrText>f</w:instrText>
      </w:r>
      <w:r w:rsidRPr="006E065E">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 </w:instrText>
      </w:r>
      <w:r w:rsidRPr="006E065E">
        <w:rPr>
          <w:i/>
        </w:rPr>
        <w:instrText>S</w:instrText>
      </w:r>
      <w:r w:rsidRPr="006E065E">
        <w:rPr>
          <w:rFonts w:ascii="Symbol" w:hAnsi="Symbol"/>
          <w:position w:val="-4"/>
          <w:sz w:val="18"/>
        </w:rPr>
        <w:instrText>q</w:instrText>
      </w:r>
      <w:r w:rsidRPr="006E065E">
        <w:instrText> · </w:instrText>
      </w:r>
      <w:r w:rsidRPr="006E065E">
        <w:rPr>
          <w:i/>
        </w:rPr>
        <w:instrText>S</w:instrText>
      </w:r>
      <w:r w:rsidRPr="006E065E">
        <w:rPr>
          <w:rFonts w:ascii="Symbol" w:hAnsi="Symbol"/>
          <w:position w:val="-4"/>
          <w:sz w:val="18"/>
        </w:rPr>
        <w:instrText>j</w:instrText>
      </w:r>
      <w:r w:rsidRPr="006E065E">
        <w:fldChar w:fldCharType="end"/>
      </w:r>
    </w:p>
    <w:p w14:paraId="076A57AE" w14:textId="4EB7C56D" w:rsidR="00765A9D" w:rsidRPr="006E065E" w:rsidRDefault="00A42315" w:rsidP="0002740E">
      <w:pPr>
        <w:ind w:firstLineChars="200" w:firstLine="480"/>
        <w:rPr>
          <w:lang w:eastAsia="zh-CN"/>
        </w:rPr>
      </w:pPr>
      <w:r w:rsidRPr="006E065E">
        <w:rPr>
          <w:lang w:eastAsia="zh-CN"/>
        </w:rPr>
        <w:t>其中：</w:t>
      </w:r>
    </w:p>
    <w:p w14:paraId="15B25B19" w14:textId="18AA8745"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K</w:t>
      </w:r>
      <w:r w:rsidRPr="006E065E">
        <w:rPr>
          <w:sz w:val="12"/>
          <w:lang w:val="en-GB" w:eastAsia="zh-CN"/>
        </w:rPr>
        <w:t xml:space="preserve"> </w:t>
      </w:r>
      <w:r w:rsidRPr="006E065E">
        <w:rPr>
          <w:lang w:val="en-GB" w:eastAsia="zh-CN"/>
        </w:rPr>
        <w:t>:</w:t>
      </w:r>
      <w:proofErr w:type="gramEnd"/>
      <w:r w:rsidRPr="006E065E">
        <w:rPr>
          <w:lang w:val="en-GB" w:eastAsia="zh-CN"/>
        </w:rPr>
        <w:tab/>
      </w:r>
      <w:r w:rsidR="00494911" w:rsidRPr="006E065E">
        <w:rPr>
          <w:rFonts w:eastAsia="SimSun" w:hint="eastAsia"/>
          <w:lang w:val="en-GB" w:eastAsia="zh-CN"/>
        </w:rPr>
        <w:t>用于设定</w:t>
      </w:r>
      <w:r w:rsidR="00494911" w:rsidRPr="006E065E">
        <w:rPr>
          <w:rFonts w:ascii="Symbol" w:hAnsi="Symbol"/>
          <w:lang w:eastAsia="zh-CN"/>
        </w:rPr>
        <w:t>|</w:t>
      </w:r>
      <w:proofErr w:type="gramStart"/>
      <w:r w:rsidR="00494911" w:rsidRPr="006E065E">
        <w:rPr>
          <w:i/>
          <w:lang w:eastAsia="zh-CN"/>
        </w:rPr>
        <w:t>F</w:t>
      </w:r>
      <w:r w:rsidR="00494911" w:rsidRPr="006E065E">
        <w:rPr>
          <w:lang w:eastAsia="zh-CN"/>
        </w:rPr>
        <w:t>(</w:t>
      </w:r>
      <w:proofErr w:type="gramEnd"/>
      <w:r w:rsidR="00494911" w:rsidRPr="006E065E">
        <w:rPr>
          <w:rFonts w:ascii="Symbol" w:hAnsi="Symbol"/>
          <w:lang w:eastAsia="zh-CN"/>
        </w:rPr>
        <w:t>q</w:t>
      </w:r>
      <w:r w:rsidR="00494911" w:rsidRPr="006E065E">
        <w:rPr>
          <w:lang w:eastAsia="zh-CN"/>
        </w:rPr>
        <w:t xml:space="preserve">, </w:t>
      </w:r>
      <w:r w:rsidR="00494911" w:rsidRPr="006E065E">
        <w:rPr>
          <w:rFonts w:ascii="Symbol" w:hAnsi="Symbol"/>
          <w:lang w:eastAsia="zh-CN"/>
        </w:rPr>
        <w:t>j</w:t>
      </w:r>
      <w:r w:rsidR="00494911" w:rsidRPr="006E065E">
        <w:rPr>
          <w:lang w:eastAsia="zh-CN"/>
        </w:rPr>
        <w:t>)</w:t>
      </w:r>
      <w:r w:rsidR="00494911" w:rsidRPr="006E065E">
        <w:rPr>
          <w:rFonts w:ascii="Symbol" w:hAnsi="Symbol"/>
          <w:lang w:eastAsia="zh-CN"/>
        </w:rPr>
        <w:t>|</w:t>
      </w:r>
      <w:r w:rsidR="00494911" w:rsidRPr="006E065E">
        <w:rPr>
          <w:lang w:eastAsia="zh-CN"/>
        </w:rPr>
        <w:t xml:space="preserve"> </w:t>
      </w:r>
      <w:r w:rsidR="00494911" w:rsidRPr="006E065E">
        <w:rPr>
          <w:i/>
          <w:position w:val="-4"/>
          <w:sz w:val="20"/>
          <w:lang w:eastAsia="zh-CN"/>
        </w:rPr>
        <w:t>max</w:t>
      </w:r>
      <w:r w:rsidR="00494911" w:rsidRPr="006E065E">
        <w:rPr>
          <w:i/>
          <w:lang w:eastAsia="zh-CN"/>
        </w:rPr>
        <w:t xml:space="preserve"> </w:t>
      </w:r>
      <w:r w:rsidR="00494911" w:rsidRPr="006E065E">
        <w:rPr>
          <w:rFonts w:ascii="Symbol" w:hAnsi="Symbol"/>
          <w:lang w:eastAsia="zh-CN"/>
        </w:rPr>
        <w:t>=</w:t>
      </w:r>
      <w:r w:rsidR="00494911" w:rsidRPr="006E065E">
        <w:rPr>
          <w:lang w:eastAsia="zh-CN"/>
        </w:rPr>
        <w:t xml:space="preserve"> 1</w:t>
      </w:r>
      <w:r w:rsidR="00494911" w:rsidRPr="006E065E">
        <w:rPr>
          <w:rFonts w:eastAsia="SimSun" w:hint="eastAsia"/>
          <w:lang w:val="en-GB" w:eastAsia="zh-CN"/>
        </w:rPr>
        <w:t>的归一化因子，即</w:t>
      </w:r>
      <w:r w:rsidR="00494911" w:rsidRPr="006E065E">
        <w:rPr>
          <w:rFonts w:eastAsia="SimSun"/>
          <w:lang w:val="en-GB" w:eastAsia="zh-CN"/>
        </w:rPr>
        <w:t>0</w:t>
      </w:r>
      <w:r w:rsidR="00494911" w:rsidRPr="006E065E">
        <w:rPr>
          <w:rFonts w:eastAsia="SimSun" w:hint="eastAsia"/>
          <w:lang w:val="en-GB" w:eastAsia="zh-CN"/>
        </w:rPr>
        <w:t xml:space="preserve"> dB</w:t>
      </w:r>
    </w:p>
    <w:p w14:paraId="765D79FD" w14:textId="0983EF00" w:rsidR="00765A9D" w:rsidRPr="006E065E" w:rsidRDefault="00765A9D">
      <w:pPr>
        <w:pStyle w:val="Equationlegend"/>
        <w:rPr>
          <w:lang w:val="en-GB" w:eastAsia="zh-CN"/>
        </w:rPr>
      </w:pPr>
      <w:r w:rsidRPr="006E065E">
        <w:rPr>
          <w:lang w:val="en-GB" w:eastAsia="zh-CN"/>
        </w:rPr>
        <w:tab/>
      </w:r>
      <w:r w:rsidRPr="006E065E">
        <w:rPr>
          <w:i/>
          <w:lang w:val="en-GB" w:eastAsia="zh-CN"/>
        </w:rPr>
        <w:t>f</w:t>
      </w:r>
      <w:r w:rsidRPr="006E065E">
        <w:rPr>
          <w:sz w:val="12"/>
          <w:lang w:val="en-GB" w:eastAsia="zh-CN"/>
        </w:rPr>
        <w:t xml:space="preserve"> </w:t>
      </w:r>
      <w:r w:rsidRPr="006E065E">
        <w:rPr>
          <w:lang w:val="en-GB" w:eastAsia="zh-CN"/>
        </w:rPr>
        <w:t>(</w:t>
      </w:r>
      <w:r w:rsidRPr="006E065E">
        <w:rPr>
          <w:rFonts w:ascii="Symbol" w:hAnsi="Symbol"/>
          <w:lang w:val="en-GB" w:eastAsia="zh-CN"/>
        </w:rPr>
        <w:t></w:t>
      </w:r>
      <w:r w:rsidRPr="006E065E">
        <w:rPr>
          <w:lang w:val="en-GB" w:eastAsia="zh-CN"/>
        </w:rPr>
        <w:t>, </w:t>
      </w:r>
      <w:r w:rsidRPr="006E065E">
        <w:rPr>
          <w:rFonts w:ascii="Symbol" w:hAnsi="Symbol"/>
          <w:lang w:val="en-GB" w:eastAsia="zh-CN"/>
        </w:rPr>
        <w:t></w:t>
      </w:r>
      <w:proofErr w:type="gramStart"/>
      <w:r w:rsidRPr="006E065E">
        <w:rPr>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494911" w:rsidRPr="006E065E">
        <w:rPr>
          <w:rFonts w:hint="eastAsia"/>
          <w:lang w:val="en-GB" w:eastAsia="zh-CN"/>
        </w:rPr>
        <w:t>水平单元方向图函数</w:t>
      </w:r>
    </w:p>
    <w:p w14:paraId="7B1DC9AE" w14:textId="189D1639" w:rsidR="00765A9D" w:rsidRPr="006E065E" w:rsidRDefault="00765A9D">
      <w:pPr>
        <w:pStyle w:val="Equationlegend"/>
        <w:rPr>
          <w:lang w:val="en-GB" w:eastAsia="zh-CN"/>
        </w:rPr>
      </w:pPr>
      <w:r w:rsidRPr="006E065E">
        <w:rPr>
          <w:lang w:val="en-GB" w:eastAsia="zh-CN"/>
        </w:rPr>
        <w:tab/>
      </w:r>
      <w:r w:rsidRPr="006E065E">
        <w:rPr>
          <w:i/>
          <w:lang w:val="en-GB" w:eastAsia="zh-CN"/>
        </w:rPr>
        <w:t>S</w:t>
      </w:r>
      <w:proofErr w:type="gramStart"/>
      <w:r w:rsidRPr="006E065E">
        <w:rPr>
          <w:rFonts w:ascii="Symbol" w:hAnsi="Symbol"/>
          <w:position w:val="-4"/>
          <w:sz w:val="20"/>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494911" w:rsidRPr="006E065E">
        <w:rPr>
          <w:rFonts w:hint="eastAsia"/>
          <w:lang w:val="en-GB" w:eastAsia="zh-CN"/>
        </w:rPr>
        <w:t>用于</w:t>
      </w:r>
      <w:r w:rsidRPr="006E065E">
        <w:rPr>
          <w:rFonts w:ascii="Symbol" w:hAnsi="Symbol"/>
          <w:lang w:val="en-GB" w:eastAsia="zh-CN"/>
        </w:rPr>
        <w:t></w:t>
      </w:r>
      <w:bookmarkStart w:id="126" w:name="OLE_LINK172"/>
      <w:r w:rsidR="00494911" w:rsidRPr="006E065E">
        <w:rPr>
          <w:rFonts w:hint="eastAsia"/>
          <w:lang w:val="en-GB" w:eastAsia="zh-CN"/>
        </w:rPr>
        <w:t>方向的阵列因子</w:t>
      </w:r>
      <w:bookmarkEnd w:id="126"/>
    </w:p>
    <w:p w14:paraId="40CF1245" w14:textId="795A4A04" w:rsidR="00765A9D" w:rsidRPr="006E065E" w:rsidRDefault="00765A9D">
      <w:pPr>
        <w:pStyle w:val="Equationlegend"/>
        <w:rPr>
          <w:lang w:val="en-GB" w:eastAsia="zh-CN"/>
        </w:rPr>
      </w:pPr>
      <w:r w:rsidRPr="006E065E">
        <w:rPr>
          <w:lang w:val="en-GB" w:eastAsia="zh-CN"/>
        </w:rPr>
        <w:tab/>
      </w:r>
      <w:r w:rsidRPr="006E065E">
        <w:rPr>
          <w:i/>
          <w:lang w:val="en-GB" w:eastAsia="zh-CN"/>
        </w:rPr>
        <w:t>S</w:t>
      </w:r>
      <w:proofErr w:type="gramStart"/>
      <w:r w:rsidRPr="006E065E">
        <w:rPr>
          <w:rFonts w:ascii="Symbol" w:hAnsi="Symbol"/>
          <w:position w:val="-4"/>
          <w:sz w:val="20"/>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494911" w:rsidRPr="006E065E">
        <w:rPr>
          <w:rFonts w:hint="eastAsia"/>
          <w:lang w:val="en-GB" w:eastAsia="zh-CN"/>
        </w:rPr>
        <w:t>用于</w:t>
      </w:r>
      <w:r w:rsidRPr="006E065E">
        <w:rPr>
          <w:rFonts w:ascii="Symbol" w:hAnsi="Symbol"/>
          <w:lang w:val="en-GB" w:eastAsia="zh-CN"/>
        </w:rPr>
        <w:t></w:t>
      </w:r>
      <w:r w:rsidR="00494911" w:rsidRPr="006E065E">
        <w:rPr>
          <w:rFonts w:hint="eastAsia"/>
          <w:lang w:val="en-GB" w:eastAsia="zh-CN"/>
        </w:rPr>
        <w:t>方向的阵列因子。</w:t>
      </w:r>
    </w:p>
    <w:p w14:paraId="4296AD17" w14:textId="280030EB" w:rsidR="00E63D98" w:rsidRPr="006E065E" w:rsidRDefault="00E63D98" w:rsidP="0084508A">
      <w:pPr>
        <w:ind w:firstLineChars="200" w:firstLine="480"/>
        <w:rPr>
          <w:lang w:eastAsia="zh-CN"/>
        </w:rPr>
      </w:pPr>
      <w:r w:rsidRPr="006E065E">
        <w:rPr>
          <w:lang w:eastAsia="zh-CN"/>
        </w:rPr>
        <w:t>辐射</w:t>
      </w:r>
      <w:r w:rsidRPr="006E065E">
        <w:rPr>
          <w:rFonts w:hint="eastAsia"/>
          <w:lang w:eastAsia="zh-CN"/>
        </w:rPr>
        <w:t>方向图</w:t>
      </w:r>
      <w:r w:rsidRPr="006E065E">
        <w:rPr>
          <w:lang w:eastAsia="zh-CN"/>
        </w:rPr>
        <w:t>函数也表示为</w:t>
      </w:r>
      <w:r w:rsidRPr="006E065E">
        <w:rPr>
          <w:rFonts w:hint="eastAsia"/>
          <w:lang w:eastAsia="zh-CN"/>
        </w:rPr>
        <w:t>（</w:t>
      </w:r>
      <w:r w:rsidRPr="006E065E">
        <w:rPr>
          <w:lang w:eastAsia="zh-CN"/>
        </w:rPr>
        <w:t>见</w:t>
      </w:r>
      <w:r w:rsidRPr="006E065E">
        <w:rPr>
          <w:rFonts w:hint="eastAsia"/>
          <w:lang w:eastAsia="zh-CN"/>
        </w:rPr>
        <w:t>第</w:t>
      </w:r>
      <w:r w:rsidRPr="006E065E">
        <w:rPr>
          <w:lang w:eastAsia="zh-CN"/>
        </w:rPr>
        <w:t>4.7.1</w:t>
      </w:r>
      <w:r w:rsidRPr="006E065E">
        <w:rPr>
          <w:rFonts w:hint="eastAsia"/>
          <w:lang w:eastAsia="zh-CN"/>
        </w:rPr>
        <w:t>节）：</w:t>
      </w:r>
    </w:p>
    <w:p w14:paraId="13FFEEF1"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K</w:instrText>
      </w:r>
      <w:r w:rsidRPr="006E065E">
        <w:instrText> · </w:instrText>
      </w:r>
      <w:r w:rsidRPr="006E065E">
        <w:rPr>
          <w:rFonts w:ascii="Symbol" w:hAnsi="Symbol"/>
        </w:rPr>
        <w:instrText>½</w:instrText>
      </w:r>
      <w:r w:rsidRPr="006E065E">
        <w:rPr>
          <w:i/>
        </w:rPr>
        <w:instrText xml:space="preserve">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instrText xml:space="preserve">  </w:instrText>
      </w:r>
      <w:r w:rsidRPr="006E065E">
        <w:rPr>
          <w:rFonts w:ascii="Symbol" w:hAnsi="Symbol"/>
        </w:rPr>
        <w:instrText>=</w:instrText>
      </w:r>
      <w:r w:rsidRPr="006E065E">
        <w:instrText xml:space="preserve">  </w:instrText>
      </w:r>
      <w:r w:rsidRPr="006E065E">
        <w:rPr>
          <w:i/>
        </w:rPr>
        <w:instrText>K</w:instrText>
      </w:r>
      <w:r w:rsidRPr="006E065E">
        <w:instrText> · \b\bc\[(\s( ; )\d\ba3()</w:instrText>
      </w:r>
      <w:r w:rsidRPr="006E065E">
        <w:rPr>
          <w:rFonts w:ascii="Symbol" w:hAnsi="Symbol"/>
        </w:rPr>
        <w:instrText>½</w:instrText>
      </w:r>
      <w:r w:rsidRPr="006E065E">
        <w:rPr>
          <w:i/>
        </w:rPr>
        <w:instrText>E</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½</w:instrText>
      </w:r>
      <w:r w:rsidRPr="006E065E">
        <w:rPr>
          <w:i/>
        </w:rPr>
        <w:instrText>E</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w:instrText>
      </w:r>
      <w:r w:rsidRPr="006E065E">
        <w:rPr>
          <w:rFonts w:ascii="Symbol" w:hAnsi="Symbol"/>
        </w:rPr>
        <w:instrText>½</w:instrText>
      </w:r>
      <w:r w:rsidRPr="006E065E">
        <w:rPr>
          <w:position w:val="10"/>
          <w:sz w:val="18"/>
        </w:rPr>
        <w:instrText>2</w:instrText>
      </w:r>
      <w:r w:rsidRPr="006E065E">
        <w:rPr>
          <w:rFonts w:ascii="Symbol" w:hAnsi="Symbol"/>
          <w:position w:val="6"/>
          <w:sz w:val="18"/>
        </w:rPr>
        <w:instrText>)</w:instrText>
      </w:r>
      <w:r w:rsidRPr="006E065E">
        <w:instrText>\s\up8(</w:instrText>
      </w:r>
      <w:r w:rsidRPr="006E065E">
        <w:rPr>
          <w:rFonts w:ascii="Tms Rmn" w:hAnsi="Tms Rmn"/>
          <w:sz w:val="12"/>
        </w:rPr>
        <w:instrText> </w:instrText>
      </w:r>
      <w:r w:rsidRPr="006E065E">
        <w:rPr>
          <w:position w:val="6"/>
          <w:sz w:val="20"/>
        </w:rPr>
        <w:instrText>½</w:instrText>
      </w:r>
      <w:r w:rsidRPr="006E065E">
        <w:rPr>
          <w:position w:val="6"/>
          <w:sz w:val="18"/>
        </w:rPr>
        <w:instrText>)</w:instrText>
      </w:r>
      <w:r w:rsidRPr="006E065E">
        <w:fldChar w:fldCharType="end"/>
      </w:r>
    </w:p>
    <w:p w14:paraId="5C7E3EEF" w14:textId="2BDB23BB" w:rsidR="00765A9D" w:rsidRPr="006E065E" w:rsidRDefault="00E63D98" w:rsidP="0002740E">
      <w:pPr>
        <w:ind w:firstLineChars="200" w:firstLine="480"/>
        <w:rPr>
          <w:lang w:eastAsia="zh-CN"/>
        </w:rPr>
      </w:pPr>
      <w:r w:rsidRPr="006E065E">
        <w:rPr>
          <w:rFonts w:hint="eastAsia"/>
          <w:lang w:eastAsia="zh-CN"/>
        </w:rPr>
        <w:t>式中：</w:t>
      </w:r>
    </w:p>
    <w:p w14:paraId="7241372E" w14:textId="08C031E8" w:rsidR="00765A9D" w:rsidRPr="006E065E" w:rsidRDefault="00765A9D">
      <w:pPr>
        <w:pStyle w:val="Equation"/>
      </w:pPr>
      <w:r w:rsidRPr="006E065E">
        <w:tab/>
      </w:r>
      <w:r w:rsidRPr="006E065E">
        <w:tab/>
      </w:r>
      <w:r w:rsidR="00456659" w:rsidRPr="006E065E">
        <w:rPr>
          <w:noProof/>
        </w:rPr>
        <w:drawing>
          <wp:inline distT="0" distB="0" distL="0" distR="0" wp14:anchorId="50474415" wp14:editId="4CC2AB30">
            <wp:extent cx="3837600" cy="316800"/>
            <wp:effectExtent l="0" t="0" r="0" b="7620"/>
            <wp:docPr id="21185998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8599850" name=""/>
                    <pic:cNvPicPr/>
                  </pic:nvPicPr>
                  <pic:blipFill>
                    <a:blip r:embed="rId74"/>
                    <a:stretch>
                      <a:fillRect/>
                    </a:stretch>
                  </pic:blipFill>
                  <pic:spPr>
                    <a:xfrm>
                      <a:off x="0" y="0"/>
                      <a:ext cx="3837600" cy="316800"/>
                    </a:xfrm>
                    <a:prstGeom prst="rect">
                      <a:avLst/>
                    </a:prstGeom>
                  </pic:spPr>
                </pic:pic>
              </a:graphicData>
            </a:graphic>
          </wp:inline>
        </w:drawing>
      </w:r>
    </w:p>
    <w:p w14:paraId="4AEED02E" w14:textId="11919D5B" w:rsidR="00765A9D" w:rsidRPr="006E065E" w:rsidRDefault="00E63D98" w:rsidP="0002740E">
      <w:pPr>
        <w:ind w:firstLineChars="200" w:firstLine="480"/>
      </w:pPr>
      <w:r w:rsidRPr="006E065E">
        <w:rPr>
          <w:rFonts w:hint="eastAsia"/>
          <w:lang w:eastAsia="zh-CN"/>
        </w:rPr>
        <w:t>以及</w:t>
      </w:r>
    </w:p>
    <w:p w14:paraId="46B540EA" w14:textId="5700C30B" w:rsidR="00765A9D" w:rsidRPr="006E065E" w:rsidRDefault="00765A9D">
      <w:pPr>
        <w:pStyle w:val="Equation"/>
      </w:pPr>
      <w:r w:rsidRPr="006E065E">
        <w:tab/>
      </w:r>
      <w:r w:rsidRPr="006E065E">
        <w:tab/>
      </w:r>
      <w:r w:rsidR="00653F7D" w:rsidRPr="006E065E">
        <w:rPr>
          <w:noProof/>
        </w:rPr>
        <w:drawing>
          <wp:inline distT="0" distB="0" distL="0" distR="0" wp14:anchorId="53476AC4" wp14:editId="70421B00">
            <wp:extent cx="2127600" cy="367200"/>
            <wp:effectExtent l="0" t="0" r="6350" b="0"/>
            <wp:docPr id="1068552017" name="Picture 1" descr="A black text with black lett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8552017" name="Picture 1" descr="A black text with black letters&#10;&#10;AI-generated content may be incorrect."/>
                    <pic:cNvPicPr/>
                  </pic:nvPicPr>
                  <pic:blipFill>
                    <a:blip r:embed="rId75"/>
                    <a:stretch>
                      <a:fillRect/>
                    </a:stretch>
                  </pic:blipFill>
                  <pic:spPr>
                    <a:xfrm>
                      <a:off x="0" y="0"/>
                      <a:ext cx="2127600" cy="367200"/>
                    </a:xfrm>
                    <a:prstGeom prst="rect">
                      <a:avLst/>
                    </a:prstGeom>
                  </pic:spPr>
                </pic:pic>
              </a:graphicData>
            </a:graphic>
          </wp:inline>
        </w:drawing>
      </w:r>
    </w:p>
    <w:p w14:paraId="721F677F" w14:textId="72C792AE" w:rsidR="0092582F" w:rsidRPr="006E065E" w:rsidRDefault="0092582F" w:rsidP="0002740E">
      <w:pPr>
        <w:ind w:firstLineChars="200" w:firstLine="480"/>
        <w:rPr>
          <w:lang w:eastAsia="zh-CN"/>
        </w:rPr>
      </w:pPr>
      <w:r w:rsidRPr="006E065E">
        <w:rPr>
          <w:rFonts w:hint="eastAsia"/>
          <w:lang w:eastAsia="zh-CN"/>
        </w:rPr>
        <w:t>或者</w:t>
      </w:r>
      <w:r w:rsidRPr="006E065E">
        <w:rPr>
          <w:lang w:eastAsia="zh-CN"/>
        </w:rPr>
        <w:t>忽略距离相关项</w:t>
      </w:r>
      <w:r w:rsidRPr="006E065E">
        <w:rPr>
          <w:rFonts w:hint="eastAsia"/>
          <w:lang w:eastAsia="zh-CN"/>
        </w:rPr>
        <w:t>（</w:t>
      </w:r>
      <w:r w:rsidRPr="006E065E">
        <w:rPr>
          <w:lang w:eastAsia="zh-CN"/>
        </w:rPr>
        <w:t>确定辐射</w:t>
      </w:r>
      <w:r w:rsidRPr="006E065E">
        <w:rPr>
          <w:rFonts w:hint="eastAsia"/>
          <w:lang w:eastAsia="zh-CN"/>
        </w:rPr>
        <w:t>方向图时</w:t>
      </w:r>
      <w:r w:rsidRPr="006E065E">
        <w:rPr>
          <w:lang w:eastAsia="zh-CN"/>
        </w:rPr>
        <w:t>不需要</w:t>
      </w:r>
      <w:r w:rsidRPr="006E065E">
        <w:rPr>
          <w:rFonts w:hint="eastAsia"/>
          <w:lang w:eastAsia="zh-CN"/>
        </w:rPr>
        <w:t>）：</w:t>
      </w:r>
    </w:p>
    <w:p w14:paraId="2B510A7B"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½</w:instrText>
      </w:r>
      <w:r w:rsidRPr="006E065E">
        <w:rPr>
          <w:i/>
        </w:rPr>
        <w:instrText>S</w:instrText>
      </w:r>
      <w:r w:rsidRPr="006E065E">
        <w:rPr>
          <w:rFonts w:ascii="Symbol" w:hAnsi="Symbol"/>
          <w:position w:val="-4"/>
          <w:sz w:val="18"/>
        </w:rPr>
        <w:instrText>q</w:instrText>
      </w:r>
      <w:r w:rsidRPr="006E065E">
        <w:rPr>
          <w:rFonts w:ascii="Symbol" w:hAnsi="Symbol"/>
        </w:rPr>
        <w:instrText>½</w:instrText>
      </w:r>
      <w:r w:rsidRPr="006E065E">
        <w:instrText xml:space="preserve"> sin </w:instrText>
      </w:r>
      <w:r w:rsidRPr="006E065E">
        <w:rPr>
          <w:rFonts w:ascii="Symbol" w:hAnsi="Symbol"/>
        </w:rPr>
        <w:instrText>q</w:instrText>
      </w:r>
      <w:r w:rsidRPr="006E065E">
        <w:instrText xml:space="preserve">  sin </w:instrText>
      </w:r>
      <w:r w:rsidRPr="006E065E">
        <w:rPr>
          <w:rFonts w:ascii="Symbol" w:hAnsi="Symbol"/>
        </w:rPr>
        <w:instrText>j</w:instrText>
      </w:r>
      <w:r w:rsidRPr="006E065E">
        <w:fldChar w:fldCharType="end"/>
      </w:r>
    </w:p>
    <w:p w14:paraId="5F0BE773" w14:textId="77777777" w:rsidR="00765A9D" w:rsidRPr="006E065E" w:rsidRDefault="00765A9D">
      <w:pPr>
        <w:pStyle w:val="Equation"/>
      </w:pPr>
      <w:r w:rsidRPr="006E065E">
        <w:tab/>
      </w:r>
      <w:r w:rsidRPr="006E065E">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 </w:instrText>
      </w:r>
      <w:r w:rsidRPr="006E065E">
        <w:rPr>
          <w:rFonts w:ascii="Symbol" w:hAnsi="Symbol"/>
        </w:rPr>
        <w:instrText>½</w:instrText>
      </w:r>
      <w:r w:rsidRPr="006E065E">
        <w:rPr>
          <w:i/>
        </w:rPr>
        <w:instrText>S</w:instrText>
      </w:r>
      <w:r w:rsidRPr="006E065E">
        <w:rPr>
          <w:rFonts w:ascii="Symbol" w:hAnsi="Symbol"/>
          <w:position w:val="-4"/>
          <w:sz w:val="18"/>
        </w:rPr>
        <w:instrText>j</w:instrText>
      </w:r>
      <w:r w:rsidRPr="006E065E">
        <w:rPr>
          <w:rFonts w:ascii="Symbol" w:hAnsi="Symbol"/>
        </w:rPr>
        <w:instrText>½</w:instrText>
      </w:r>
      <w:r w:rsidRPr="006E065E">
        <w:instrText xml:space="preserve"> cos </w:instrText>
      </w:r>
      <w:r w:rsidRPr="006E065E">
        <w:rPr>
          <w:rFonts w:ascii="Symbol" w:hAnsi="Symbol"/>
        </w:rPr>
        <w:instrText>j</w:instrText>
      </w:r>
      <w:r w:rsidRPr="006E065E">
        <w:fldChar w:fldCharType="end"/>
      </w:r>
    </w:p>
    <w:p w14:paraId="7603916A" w14:textId="048C34D2" w:rsidR="005A52F7" w:rsidRPr="006E065E" w:rsidRDefault="005A52F7" w:rsidP="00C744A0">
      <w:pPr>
        <w:pageBreakBefore/>
        <w:ind w:firstLineChars="200" w:firstLine="480"/>
        <w:rPr>
          <w:lang w:eastAsia="zh-CN"/>
        </w:rPr>
      </w:pPr>
      <w:r w:rsidRPr="006E065E">
        <w:rPr>
          <w:lang w:eastAsia="zh-CN"/>
        </w:rPr>
        <w:lastRenderedPageBreak/>
        <w:t>考虑到</w:t>
      </w:r>
      <w:r w:rsidRPr="006E065E">
        <w:rPr>
          <w:rFonts w:hint="eastAsia"/>
          <w:lang w:eastAsia="zh-CN"/>
        </w:rPr>
        <w:t>方程</w:t>
      </w:r>
      <w:r w:rsidRPr="006E065E">
        <w:rPr>
          <w:lang w:eastAsia="zh-CN"/>
        </w:rPr>
        <w:t>(4)</w:t>
      </w:r>
      <w:r w:rsidRPr="006E065E">
        <w:rPr>
          <w:lang w:eastAsia="zh-CN"/>
        </w:rPr>
        <w:t>、</w:t>
      </w:r>
      <w:r w:rsidRPr="006E065E">
        <w:rPr>
          <w:lang w:eastAsia="zh-CN"/>
        </w:rPr>
        <w:t>(5)</w:t>
      </w:r>
      <w:r w:rsidRPr="006E065E">
        <w:rPr>
          <w:lang w:eastAsia="zh-CN"/>
        </w:rPr>
        <w:t>、</w:t>
      </w:r>
      <w:r w:rsidRPr="006E065E">
        <w:rPr>
          <w:lang w:eastAsia="zh-CN"/>
        </w:rPr>
        <w:t>(6)</w:t>
      </w:r>
      <w:r w:rsidRPr="006E065E">
        <w:rPr>
          <w:lang w:eastAsia="zh-CN"/>
        </w:rPr>
        <w:t>和</w:t>
      </w:r>
      <w:r w:rsidRPr="006E065E">
        <w:rPr>
          <w:lang w:eastAsia="zh-CN"/>
        </w:rPr>
        <w:t>(7)</w:t>
      </w:r>
      <w:r w:rsidRPr="006E065E">
        <w:rPr>
          <w:lang w:eastAsia="zh-CN"/>
        </w:rPr>
        <w:t>，阵列因子可以写成</w:t>
      </w:r>
      <w:r w:rsidRPr="006E065E">
        <w:rPr>
          <w:rFonts w:hint="eastAsia"/>
          <w:lang w:eastAsia="zh-CN"/>
        </w:rPr>
        <w:t>：</w:t>
      </w:r>
    </w:p>
    <w:p w14:paraId="0DDAA7E8" w14:textId="6F316DA3" w:rsidR="00765A9D" w:rsidRPr="006E065E" w:rsidRDefault="00765A9D">
      <w:pPr>
        <w:pStyle w:val="Equation"/>
        <w:rPr>
          <w:lang w:eastAsia="zh-CN"/>
        </w:rPr>
      </w:pPr>
      <w:r w:rsidRPr="006E065E">
        <w:rPr>
          <w:lang w:eastAsia="zh-CN"/>
        </w:rPr>
        <w:tab/>
      </w:r>
      <w:r w:rsidRPr="006E065E">
        <w:rPr>
          <w:lang w:eastAsia="zh-CN"/>
        </w:rPr>
        <w:tab/>
      </w:r>
      <w:r w:rsidR="00653F7D" w:rsidRPr="006E065E">
        <w:rPr>
          <w:noProof/>
        </w:rPr>
        <w:drawing>
          <wp:inline distT="0" distB="0" distL="0" distR="0" wp14:anchorId="5647F3E9" wp14:editId="116B6989">
            <wp:extent cx="3409200" cy="1288800"/>
            <wp:effectExtent l="0" t="0" r="1270" b="6985"/>
            <wp:docPr id="1247799178" name="Picture 1" descr="A math equations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7799178" name="Picture 1" descr="A math equations on a white background&#10;&#10;AI-generated content may be incorrect."/>
                    <pic:cNvPicPr/>
                  </pic:nvPicPr>
                  <pic:blipFill>
                    <a:blip r:embed="rId76"/>
                    <a:stretch>
                      <a:fillRect/>
                    </a:stretch>
                  </pic:blipFill>
                  <pic:spPr>
                    <a:xfrm>
                      <a:off x="0" y="0"/>
                      <a:ext cx="3409200" cy="1288800"/>
                    </a:xfrm>
                    <a:prstGeom prst="rect">
                      <a:avLst/>
                    </a:prstGeom>
                  </pic:spPr>
                </pic:pic>
              </a:graphicData>
            </a:graphic>
          </wp:inline>
        </w:drawing>
      </w:r>
      <w:r w:rsidRPr="006E065E">
        <w:rPr>
          <w:lang w:eastAsia="zh-CN"/>
        </w:rPr>
        <w:tab/>
        <w:t>(13)</w:t>
      </w:r>
    </w:p>
    <w:p w14:paraId="07F0FEC5" w14:textId="7EA6A90C" w:rsidR="0088057C" w:rsidRPr="006E065E" w:rsidRDefault="0088057C" w:rsidP="0002740E">
      <w:pPr>
        <w:ind w:firstLineChars="200" w:firstLine="480"/>
        <w:rPr>
          <w:lang w:eastAsia="zh-CN"/>
        </w:rPr>
      </w:pPr>
      <w:r w:rsidRPr="006E065E">
        <w:rPr>
          <w:lang w:eastAsia="zh-CN"/>
        </w:rPr>
        <w:t>其中</w:t>
      </w:r>
      <w:r w:rsidRPr="006E065E">
        <w:rPr>
          <w:i/>
          <w:lang w:eastAsia="zh-CN"/>
        </w:rPr>
        <w:t>F</w:t>
      </w:r>
      <w:proofErr w:type="spellStart"/>
      <w:r w:rsidRPr="006E065E">
        <w:rPr>
          <w:i/>
          <w:position w:val="-4"/>
          <w:sz w:val="20"/>
          <w:lang w:eastAsia="zh-CN"/>
        </w:rPr>
        <w:t>i</w:t>
      </w:r>
      <w:proofErr w:type="spellEnd"/>
      <w:r w:rsidRPr="006E065E">
        <w:rPr>
          <w:lang w:eastAsia="zh-CN"/>
        </w:rPr>
        <w:t>是第</w:t>
      </w:r>
      <w:proofErr w:type="spellStart"/>
      <w:r w:rsidRPr="006E065E">
        <w:rPr>
          <w:i/>
          <w:lang w:eastAsia="zh-CN"/>
        </w:rPr>
        <w:t>i</w:t>
      </w:r>
      <w:proofErr w:type="spellEnd"/>
      <w:proofErr w:type="gramStart"/>
      <w:r w:rsidRPr="006E065E">
        <w:rPr>
          <w:lang w:eastAsia="zh-CN"/>
        </w:rPr>
        <w:t>个</w:t>
      </w:r>
      <w:proofErr w:type="gramEnd"/>
      <w:r w:rsidRPr="006E065E">
        <w:rPr>
          <w:lang w:eastAsia="zh-CN"/>
        </w:rPr>
        <w:t>偶极子辐射函数，表示为</w:t>
      </w:r>
      <w:r w:rsidRPr="006E065E">
        <w:rPr>
          <w:rFonts w:hint="eastAsia"/>
          <w:lang w:eastAsia="zh-CN"/>
        </w:rPr>
        <w:t>：</w:t>
      </w:r>
    </w:p>
    <w:p w14:paraId="7051C3E5" w14:textId="16F5F34E" w:rsidR="00765A9D" w:rsidRPr="006E065E" w:rsidRDefault="00765A9D">
      <w:pPr>
        <w:pStyle w:val="Equation"/>
      </w:pPr>
      <w:r w:rsidRPr="006E065E">
        <w:rPr>
          <w:lang w:eastAsia="zh-CN"/>
        </w:rPr>
        <w:tab/>
      </w:r>
      <w:r w:rsidRPr="006E065E">
        <w:rPr>
          <w:lang w:eastAsia="zh-CN"/>
        </w:rPr>
        <w:tab/>
      </w:r>
      <w:r w:rsidR="00653F7D" w:rsidRPr="006E065E">
        <w:rPr>
          <w:noProof/>
        </w:rPr>
        <w:drawing>
          <wp:inline distT="0" distB="0" distL="0" distR="0" wp14:anchorId="7483A5DD" wp14:editId="5DA02E24">
            <wp:extent cx="2278800" cy="428400"/>
            <wp:effectExtent l="0" t="0" r="7620" b="0"/>
            <wp:docPr id="1775312947"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312947" name="Picture 1" descr="A black text on a white background&#10;&#10;AI-generated content may be incorrect."/>
                    <pic:cNvPicPr/>
                  </pic:nvPicPr>
                  <pic:blipFill>
                    <a:blip r:embed="rId77"/>
                    <a:stretch>
                      <a:fillRect/>
                    </a:stretch>
                  </pic:blipFill>
                  <pic:spPr>
                    <a:xfrm>
                      <a:off x="0" y="0"/>
                      <a:ext cx="2278800" cy="428400"/>
                    </a:xfrm>
                    <a:prstGeom prst="rect">
                      <a:avLst/>
                    </a:prstGeom>
                  </pic:spPr>
                </pic:pic>
              </a:graphicData>
            </a:graphic>
          </wp:inline>
        </w:drawing>
      </w:r>
    </w:p>
    <w:p w14:paraId="0BD50901" w14:textId="1E95A87B" w:rsidR="00765A9D" w:rsidRPr="006E065E" w:rsidRDefault="00765A9D">
      <w:pPr>
        <w:pStyle w:val="Heading3"/>
        <w:rPr>
          <w:lang w:eastAsia="zh-CN"/>
        </w:rPr>
      </w:pPr>
      <w:r w:rsidRPr="006E065E">
        <w:rPr>
          <w:lang w:eastAsia="zh-CN"/>
        </w:rPr>
        <w:t>5.3.2</w:t>
      </w:r>
      <w:r w:rsidRPr="006E065E">
        <w:rPr>
          <w:lang w:eastAsia="zh-CN"/>
        </w:rPr>
        <w:tab/>
      </w:r>
      <w:r w:rsidR="00B37035" w:rsidRPr="006E065E">
        <w:rPr>
          <w:rFonts w:hint="eastAsia"/>
          <w:lang w:eastAsia="zh-CN"/>
        </w:rPr>
        <w:t>计算</w:t>
      </w:r>
      <w:r w:rsidR="007A67BA" w:rsidRPr="006E065E">
        <w:rPr>
          <w:rFonts w:hint="eastAsia"/>
          <w:lang w:eastAsia="zh-CN"/>
        </w:rPr>
        <w:t>过程</w:t>
      </w:r>
    </w:p>
    <w:p w14:paraId="1EE9E0A4" w14:textId="66AF4977" w:rsidR="00A06325" w:rsidRPr="006E065E" w:rsidRDefault="00A06325" w:rsidP="00A06325">
      <w:pPr>
        <w:ind w:firstLineChars="200" w:firstLine="480"/>
        <w:rPr>
          <w:rFonts w:eastAsia="SimSun"/>
          <w:lang w:eastAsia="zh-CN"/>
        </w:rPr>
      </w:pPr>
      <w:r w:rsidRPr="006E065E">
        <w:rPr>
          <w:rFonts w:eastAsia="SimSun" w:hint="eastAsia"/>
          <w:lang w:eastAsia="zh-CN"/>
        </w:rPr>
        <w:t>根据上述公式计算辐射</w:t>
      </w:r>
      <w:r w:rsidR="00A36F95" w:rsidRPr="006E065E">
        <w:rPr>
          <w:rFonts w:eastAsia="SimSun" w:hint="eastAsia"/>
          <w:lang w:eastAsia="zh-CN"/>
        </w:rPr>
        <w:t>方向</w:t>
      </w:r>
      <w:r w:rsidRPr="006E065E">
        <w:rPr>
          <w:rFonts w:eastAsia="SimSun" w:hint="eastAsia"/>
          <w:lang w:eastAsia="zh-CN"/>
        </w:rPr>
        <w:t>图比水平偶极子阵列的情况更复杂。实际上，每个偶极子的输入电流不是一个固定值，应该通过矩阵求逆来逐个频率地确定。这种复杂性可能导致相当麻烦的计算机程序编码，并因此</w:t>
      </w:r>
      <w:r w:rsidR="004A7850" w:rsidRPr="006E065E">
        <w:rPr>
          <w:rFonts w:eastAsia="SimSun" w:hint="eastAsia"/>
          <w:lang w:eastAsia="zh-CN"/>
        </w:rPr>
        <w:t>会</w:t>
      </w:r>
      <w:r w:rsidRPr="006E065E">
        <w:rPr>
          <w:rFonts w:eastAsia="SimSun" w:hint="eastAsia"/>
          <w:lang w:eastAsia="zh-CN"/>
        </w:rPr>
        <w:t>在将实时计算</w:t>
      </w:r>
      <w:r w:rsidR="004A7850" w:rsidRPr="006E065E">
        <w:rPr>
          <w:rFonts w:eastAsia="SimSun" w:hint="eastAsia"/>
          <w:lang w:eastAsia="zh-CN"/>
        </w:rPr>
        <w:t>子程序</w:t>
      </w:r>
      <w:r w:rsidRPr="006E065E">
        <w:rPr>
          <w:rFonts w:eastAsia="SimSun" w:hint="eastAsia"/>
          <w:lang w:eastAsia="zh-CN"/>
        </w:rPr>
        <w:t>集成到更一般的计划系统中时带来一些困难。</w:t>
      </w:r>
    </w:p>
    <w:p w14:paraId="332DFD59" w14:textId="1FB436CD" w:rsidR="00A06325" w:rsidRPr="006E065E" w:rsidRDefault="00A06325" w:rsidP="00A06325">
      <w:pPr>
        <w:ind w:firstLineChars="200" w:firstLine="480"/>
        <w:rPr>
          <w:rFonts w:eastAsia="SimSun"/>
          <w:lang w:eastAsia="zh-CN"/>
        </w:rPr>
      </w:pPr>
      <w:r w:rsidRPr="006E065E">
        <w:rPr>
          <w:rFonts w:eastAsia="SimSun" w:hint="eastAsia"/>
          <w:lang w:eastAsia="zh-CN"/>
        </w:rPr>
        <w:t>此外，应当注意，即使在基于上述算法</w:t>
      </w:r>
      <w:r w:rsidR="004A7850" w:rsidRPr="006E065E">
        <w:rPr>
          <w:rFonts w:eastAsia="SimSun" w:hint="eastAsia"/>
          <w:lang w:eastAsia="zh-CN"/>
        </w:rPr>
        <w:t>进行</w:t>
      </w:r>
      <w:r w:rsidRPr="006E065E">
        <w:rPr>
          <w:rFonts w:eastAsia="SimSun" w:hint="eastAsia"/>
          <w:lang w:eastAsia="zh-CN"/>
        </w:rPr>
        <w:t>精确计算的情况下，所得</w:t>
      </w:r>
      <w:r w:rsidR="004A7850" w:rsidRPr="006E065E">
        <w:rPr>
          <w:rFonts w:eastAsia="SimSun" w:hint="eastAsia"/>
          <w:lang w:eastAsia="zh-CN"/>
        </w:rPr>
        <w:t>方向图</w:t>
      </w:r>
      <w:r w:rsidRPr="006E065E">
        <w:rPr>
          <w:rFonts w:eastAsia="SimSun" w:hint="eastAsia"/>
          <w:lang w:eastAsia="zh-CN"/>
        </w:rPr>
        <w:t>与现实</w:t>
      </w:r>
      <w:r w:rsidR="004A7850" w:rsidRPr="006E065E">
        <w:rPr>
          <w:rFonts w:eastAsia="SimSun" w:hint="eastAsia"/>
          <w:lang w:eastAsia="zh-CN"/>
        </w:rPr>
        <w:t>存在</w:t>
      </w:r>
      <w:r w:rsidRPr="006E065E">
        <w:rPr>
          <w:rFonts w:eastAsia="SimSun" w:hint="eastAsia"/>
          <w:lang w:eastAsia="zh-CN"/>
        </w:rPr>
        <w:t>一些偏差也是不可避免的。这些偏差可能比水平偶极子的情况更重要，因为长度比</w:t>
      </w:r>
      <w:r w:rsidR="005A52F7" w:rsidRPr="006E065E">
        <w:rPr>
          <w:rFonts w:ascii="Symbol" w:hAnsi="Symbol"/>
          <w:lang w:eastAsia="zh-CN"/>
        </w:rPr>
        <w:t></w:t>
      </w:r>
      <w:r w:rsidRPr="006E065E">
        <w:rPr>
          <w:rFonts w:ascii="Symbol" w:hAnsi="Symbol" w:hint="eastAsia"/>
          <w:lang w:eastAsia="zh-CN"/>
        </w:rPr>
        <w:t>（见</w:t>
      </w:r>
      <w:r w:rsidR="005A52F7" w:rsidRPr="006E065E">
        <w:rPr>
          <w:rFonts w:ascii="Symbol" w:hAnsi="Symbol" w:hint="eastAsia"/>
          <w:lang w:eastAsia="zh-CN"/>
        </w:rPr>
        <w:t>方程</w:t>
      </w:r>
      <w:r w:rsidRPr="006E065E">
        <w:rPr>
          <w:rFonts w:ascii="Symbol" w:hAnsi="Symbol" w:hint="eastAsia"/>
          <w:lang w:eastAsia="zh-CN"/>
        </w:rPr>
        <w:t>(2)</w:t>
      </w:r>
      <w:r w:rsidRPr="006E065E">
        <w:rPr>
          <w:rFonts w:ascii="Symbol" w:hAnsi="Symbol" w:hint="eastAsia"/>
          <w:lang w:eastAsia="zh-CN"/>
        </w:rPr>
        <w:t>）</w:t>
      </w:r>
      <w:r w:rsidRPr="006E065E">
        <w:rPr>
          <w:rFonts w:eastAsia="SimSun" w:hint="eastAsia"/>
          <w:lang w:eastAsia="zh-CN"/>
        </w:rPr>
        <w:t>理论上也是偶极子半径的比，所以辐射</w:t>
      </w:r>
      <w:r w:rsidR="004A7850" w:rsidRPr="006E065E">
        <w:rPr>
          <w:rFonts w:eastAsia="SimSun" w:hint="eastAsia"/>
          <w:lang w:eastAsia="zh-CN"/>
        </w:rPr>
        <w:t>单元</w:t>
      </w:r>
      <w:r w:rsidRPr="006E065E">
        <w:rPr>
          <w:rFonts w:eastAsia="SimSun" w:hint="eastAsia"/>
          <w:lang w:eastAsia="zh-CN"/>
        </w:rPr>
        <w:t>的横向尺寸也在</w:t>
      </w:r>
      <w:r w:rsidR="004A7850" w:rsidRPr="006E065E">
        <w:rPr>
          <w:rFonts w:eastAsia="SimSun" w:hint="eastAsia"/>
          <w:lang w:eastAsia="zh-CN"/>
        </w:rPr>
        <w:t>整体</w:t>
      </w:r>
      <w:r w:rsidRPr="006E065E">
        <w:rPr>
          <w:rFonts w:eastAsia="SimSun" w:hint="eastAsia"/>
          <w:lang w:eastAsia="zh-CN"/>
        </w:rPr>
        <w:t>性能中起作用。</w:t>
      </w:r>
    </w:p>
    <w:p w14:paraId="54F781C0" w14:textId="6512AC7B" w:rsidR="00A06325" w:rsidRPr="006E065E" w:rsidRDefault="00A06325" w:rsidP="00A06325">
      <w:pPr>
        <w:ind w:firstLineChars="200" w:firstLine="480"/>
        <w:rPr>
          <w:lang w:eastAsia="zh-CN"/>
        </w:rPr>
      </w:pPr>
      <w:r w:rsidRPr="006E065E">
        <w:rPr>
          <w:rFonts w:eastAsia="SimSun" w:hint="eastAsia"/>
          <w:lang w:eastAsia="zh-CN"/>
        </w:rPr>
        <w:t>由于或多或少的明显偏差是可以接受的，同时考虑到</w:t>
      </w:r>
      <w:r w:rsidR="001515DC" w:rsidRPr="006E065E">
        <w:rPr>
          <w:rFonts w:eastAsia="SimSun" w:hint="eastAsia"/>
          <w:lang w:eastAsia="zh-CN"/>
        </w:rPr>
        <w:t>将要用到</w:t>
      </w:r>
      <w:r w:rsidRPr="006E065E">
        <w:rPr>
          <w:rFonts w:eastAsia="SimSun" w:hint="eastAsia"/>
          <w:lang w:eastAsia="zh-CN"/>
        </w:rPr>
        <w:t>结果的规划</w:t>
      </w:r>
      <w:r w:rsidR="001515DC" w:rsidRPr="006E065E">
        <w:rPr>
          <w:rFonts w:eastAsia="SimSun" w:hint="eastAsia"/>
          <w:lang w:eastAsia="zh-CN"/>
        </w:rPr>
        <w:t>场景</w:t>
      </w:r>
      <w:r w:rsidRPr="006E065E">
        <w:rPr>
          <w:rFonts w:eastAsia="SimSun" w:hint="eastAsia"/>
          <w:lang w:eastAsia="zh-CN"/>
        </w:rPr>
        <w:t>，在下一</w:t>
      </w:r>
      <w:r w:rsidR="001515DC" w:rsidRPr="006E065E">
        <w:rPr>
          <w:rFonts w:eastAsia="SimSun" w:hint="eastAsia"/>
          <w:lang w:eastAsia="zh-CN"/>
        </w:rPr>
        <w:t>节中</w:t>
      </w:r>
      <w:r w:rsidR="008536CD" w:rsidRPr="006E065E">
        <w:rPr>
          <w:rFonts w:eastAsia="SimSun" w:hint="eastAsia"/>
          <w:lang w:eastAsia="zh-CN"/>
        </w:rPr>
        <w:t>，</w:t>
      </w:r>
      <w:r w:rsidRPr="006E065E">
        <w:rPr>
          <w:rFonts w:eastAsia="SimSun" w:hint="eastAsia"/>
          <w:lang w:eastAsia="zh-CN"/>
        </w:rPr>
        <w:t>将描述</w:t>
      </w:r>
      <w:r w:rsidR="008536CD" w:rsidRPr="006E065E">
        <w:rPr>
          <w:rFonts w:eastAsia="SimSun" w:hint="eastAsia"/>
          <w:lang w:eastAsia="zh-CN"/>
        </w:rPr>
        <w:t>有关</w:t>
      </w:r>
      <w:r w:rsidRPr="006E065E">
        <w:rPr>
          <w:rFonts w:eastAsia="SimSun" w:hint="eastAsia"/>
          <w:lang w:eastAsia="zh-CN"/>
        </w:rPr>
        <w:t>内部问题的近似但更简单和更快速的解决方案。</w:t>
      </w:r>
    </w:p>
    <w:p w14:paraId="6A7A6C8B" w14:textId="4CB9CB7E" w:rsidR="00765A9D" w:rsidRPr="006E065E" w:rsidRDefault="00765A9D">
      <w:pPr>
        <w:pStyle w:val="Heading4"/>
        <w:rPr>
          <w:lang w:eastAsia="zh-CN"/>
        </w:rPr>
      </w:pPr>
      <w:r w:rsidRPr="006E065E">
        <w:rPr>
          <w:lang w:eastAsia="zh-CN"/>
        </w:rPr>
        <w:t>5.3.2.1</w:t>
      </w:r>
      <w:r w:rsidRPr="006E065E">
        <w:rPr>
          <w:lang w:eastAsia="zh-CN"/>
        </w:rPr>
        <w:tab/>
      </w:r>
      <w:r w:rsidR="00B37035" w:rsidRPr="006E065E">
        <w:rPr>
          <w:lang w:eastAsia="zh-CN"/>
        </w:rPr>
        <w:t>内部问题的近似解</w:t>
      </w:r>
    </w:p>
    <w:p w14:paraId="73337AB9" w14:textId="186FDF80" w:rsidR="00C22A45" w:rsidRPr="006E065E" w:rsidRDefault="00C22A45" w:rsidP="0084508A">
      <w:pPr>
        <w:ind w:firstLineChars="200" w:firstLine="480"/>
        <w:rPr>
          <w:lang w:eastAsia="zh-CN"/>
        </w:rPr>
      </w:pPr>
      <w:bookmarkStart w:id="127" w:name="OLE_LINK35"/>
      <w:r w:rsidRPr="006E065E">
        <w:rPr>
          <w:lang w:eastAsia="zh-CN"/>
        </w:rPr>
        <w:t>测量和计算了一个典型的</w:t>
      </w:r>
      <w:r w:rsidR="0015496C" w:rsidRPr="006E065E">
        <w:rPr>
          <w:rFonts w:hint="eastAsia"/>
          <w:lang w:eastAsia="zh-CN"/>
        </w:rPr>
        <w:t>、</w:t>
      </w:r>
      <w:r w:rsidRPr="006E065E">
        <w:rPr>
          <w:lang w:eastAsia="zh-CN"/>
        </w:rPr>
        <w:t>设计良好的</w:t>
      </w:r>
      <w:r w:rsidR="0015496C" w:rsidRPr="006E065E">
        <w:rPr>
          <w:rFonts w:hint="eastAsia"/>
          <w:lang w:eastAsia="zh-CN"/>
        </w:rPr>
        <w:t>、</w:t>
      </w:r>
      <w:r w:rsidRPr="006E065E">
        <w:rPr>
          <w:lang w:eastAsia="zh-CN"/>
        </w:rPr>
        <w:t>对数周期阵列偶极</w:t>
      </w:r>
      <w:r w:rsidR="0015496C" w:rsidRPr="006E065E">
        <w:rPr>
          <w:rFonts w:hint="eastAsia"/>
          <w:lang w:eastAsia="zh-CN"/>
        </w:rPr>
        <w:t>子基准</w:t>
      </w:r>
      <w:r w:rsidRPr="006E065E">
        <w:rPr>
          <w:lang w:eastAsia="zh-CN"/>
        </w:rPr>
        <w:t>电流的</w:t>
      </w:r>
      <w:r w:rsidR="0015496C" w:rsidRPr="006E065E">
        <w:rPr>
          <w:rFonts w:hint="eastAsia"/>
          <w:lang w:eastAsia="zh-CN"/>
        </w:rPr>
        <w:t>振幅</w:t>
      </w:r>
      <w:r w:rsidRPr="006E065E">
        <w:rPr>
          <w:lang w:eastAsia="zh-CN"/>
        </w:rPr>
        <w:t>和相位分布。图</w:t>
      </w:r>
      <w:r w:rsidRPr="006E065E">
        <w:rPr>
          <w:lang w:eastAsia="zh-CN"/>
        </w:rPr>
        <w:t>31</w:t>
      </w:r>
      <w:r w:rsidRPr="006E065E">
        <w:rPr>
          <w:lang w:eastAsia="zh-CN"/>
        </w:rPr>
        <w:t>和</w:t>
      </w:r>
      <w:r w:rsidRPr="006E065E">
        <w:rPr>
          <w:lang w:eastAsia="zh-CN"/>
        </w:rPr>
        <w:t>32</w:t>
      </w:r>
      <w:r w:rsidR="0015496C" w:rsidRPr="006E065E">
        <w:rPr>
          <w:rFonts w:hint="eastAsia"/>
          <w:lang w:eastAsia="zh-CN"/>
        </w:rPr>
        <w:t>显示</w:t>
      </w:r>
      <w:r w:rsidRPr="006E065E">
        <w:rPr>
          <w:lang w:eastAsia="zh-CN"/>
        </w:rPr>
        <w:t>了作为特定天线</w:t>
      </w:r>
      <w:r w:rsidR="0015496C" w:rsidRPr="006E065E">
        <w:rPr>
          <w:rFonts w:hint="eastAsia"/>
          <w:lang w:eastAsia="zh-CN"/>
        </w:rPr>
        <w:t>的</w:t>
      </w:r>
      <w:r w:rsidRPr="006E065E">
        <w:rPr>
          <w:lang w:eastAsia="zh-CN"/>
        </w:rPr>
        <w:t>偶极子位置函数</w:t>
      </w:r>
      <w:r w:rsidR="0015496C" w:rsidRPr="006E065E">
        <w:rPr>
          <w:rFonts w:hint="eastAsia"/>
          <w:lang w:eastAsia="zh-CN"/>
        </w:rPr>
        <w:t>来</w:t>
      </w:r>
      <w:r w:rsidRPr="006E065E">
        <w:rPr>
          <w:lang w:eastAsia="zh-CN"/>
        </w:rPr>
        <w:t>计算的</w:t>
      </w:r>
      <w:r w:rsidR="0015496C" w:rsidRPr="006E065E">
        <w:rPr>
          <w:rFonts w:hint="eastAsia"/>
          <w:lang w:eastAsia="zh-CN"/>
        </w:rPr>
        <w:t>振幅</w:t>
      </w:r>
      <w:r w:rsidRPr="006E065E">
        <w:rPr>
          <w:lang w:eastAsia="zh-CN"/>
        </w:rPr>
        <w:t>和相位分布的</w:t>
      </w:r>
      <w:r w:rsidR="0015496C" w:rsidRPr="006E065E">
        <w:rPr>
          <w:rFonts w:hint="eastAsia"/>
          <w:lang w:eastAsia="zh-CN"/>
        </w:rPr>
        <w:t>示例</w:t>
      </w:r>
      <w:r w:rsidRPr="006E065E">
        <w:rPr>
          <w:lang w:eastAsia="zh-CN"/>
        </w:rPr>
        <w:t>。</w:t>
      </w:r>
    </w:p>
    <w:bookmarkEnd w:id="127"/>
    <w:p w14:paraId="2D853A7D" w14:textId="6DFE302F" w:rsidR="00590957" w:rsidRPr="006E065E" w:rsidRDefault="00DC118F" w:rsidP="00590957">
      <w:pPr>
        <w:pStyle w:val="FigureNo"/>
        <w:rPr>
          <w:lang w:eastAsia="zh-CN"/>
        </w:rPr>
      </w:pPr>
      <w:r w:rsidRPr="006E065E">
        <w:rPr>
          <w:lang w:eastAsia="zh-CN"/>
        </w:rPr>
        <w:lastRenderedPageBreak/>
        <w:t>图</w:t>
      </w:r>
      <w:r w:rsidR="00590957" w:rsidRPr="006E065E">
        <w:rPr>
          <w:lang w:eastAsia="zh-CN"/>
        </w:rPr>
        <w:t>31</w:t>
      </w:r>
    </w:p>
    <w:p w14:paraId="6B21A12D" w14:textId="30341865" w:rsidR="00590957" w:rsidRPr="006E065E" w:rsidRDefault="00B37035" w:rsidP="00590957">
      <w:pPr>
        <w:pStyle w:val="Figuretitle"/>
        <w:rPr>
          <w:lang w:eastAsia="zh-CN"/>
        </w:rPr>
      </w:pPr>
      <w:bookmarkStart w:id="128" w:name="OLE_LINK52"/>
      <w:r w:rsidRPr="006E065E">
        <w:rPr>
          <w:lang w:eastAsia="zh-CN"/>
        </w:rPr>
        <w:t>自由空间中对数周期阵列的偶极子</w:t>
      </w:r>
      <w:r w:rsidR="00624D9A" w:rsidRPr="006E065E">
        <w:rPr>
          <w:rFonts w:hint="eastAsia"/>
          <w:lang w:eastAsia="zh-CN"/>
        </w:rPr>
        <w:t>基准</w:t>
      </w:r>
      <w:r w:rsidRPr="006E065E">
        <w:rPr>
          <w:lang w:eastAsia="zh-CN"/>
        </w:rPr>
        <w:t>电流的归一化</w:t>
      </w:r>
      <w:r w:rsidR="00A67419" w:rsidRPr="006E065E">
        <w:rPr>
          <w:lang w:eastAsia="zh-CN"/>
        </w:rPr>
        <w:t>振幅</w:t>
      </w:r>
      <w:r w:rsidRPr="006E065E">
        <w:rPr>
          <w:lang w:eastAsia="zh-CN"/>
        </w:rPr>
        <w:t>与偶极子位置和频率的关系</w:t>
      </w:r>
      <w:bookmarkEnd w:id="128"/>
    </w:p>
    <w:p w14:paraId="09F88965" w14:textId="2F011177" w:rsidR="00765A9D" w:rsidRPr="006E065E" w:rsidRDefault="003132FB" w:rsidP="00D36715">
      <w:pPr>
        <w:pStyle w:val="Figure"/>
        <w:rPr>
          <w:lang w:eastAsia="zh-CN"/>
        </w:rPr>
      </w:pPr>
      <w:r w:rsidRPr="006E065E">
        <w:rPr>
          <w:noProof/>
        </w:rPr>
        <w:drawing>
          <wp:inline distT="0" distB="0" distL="0" distR="0" wp14:anchorId="5707E0B7" wp14:editId="66D0148A">
            <wp:extent cx="4667567" cy="5660148"/>
            <wp:effectExtent l="0" t="0" r="0" b="0"/>
            <wp:docPr id="927610520" name="Picture 19" descr="图31显示自由空间中对数周期阵列的偶极子基准电流的归一化振幅与偶极子位置和频率的关系&#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610520" name="Picture 19" descr="图31显示自由空间中对数周期阵列的偶极子基准电流的归一化振幅与偶极子位置和频率的关系&#10;"/>
                    <pic:cNvPicPr/>
                  </pic:nvPicPr>
                  <pic:blipFill>
                    <a:blip r:embed="rId78" cstate="print">
                      <a:extLst>
                        <a:ext uri="{28A0092B-C50C-407E-A947-70E740481C1C}">
                          <a14:useLocalDpi xmlns:a14="http://schemas.microsoft.com/office/drawing/2010/main" val="0"/>
                        </a:ext>
                      </a:extLst>
                    </a:blip>
                    <a:stretch>
                      <a:fillRect/>
                    </a:stretch>
                  </pic:blipFill>
                  <pic:spPr>
                    <a:xfrm>
                      <a:off x="0" y="0"/>
                      <a:ext cx="4667567" cy="5660148"/>
                    </a:xfrm>
                    <a:prstGeom prst="rect">
                      <a:avLst/>
                    </a:prstGeom>
                  </pic:spPr>
                </pic:pic>
              </a:graphicData>
            </a:graphic>
          </wp:inline>
        </w:drawing>
      </w:r>
    </w:p>
    <w:p w14:paraId="5973200A" w14:textId="411E622D" w:rsidR="00756E9A" w:rsidRPr="006E065E" w:rsidRDefault="00DC118F" w:rsidP="00756E9A">
      <w:pPr>
        <w:pStyle w:val="FigureNo"/>
        <w:rPr>
          <w:lang w:eastAsia="zh-CN"/>
        </w:rPr>
      </w:pPr>
      <w:r w:rsidRPr="006E065E">
        <w:rPr>
          <w:lang w:eastAsia="zh-CN"/>
        </w:rPr>
        <w:lastRenderedPageBreak/>
        <w:t>图</w:t>
      </w:r>
      <w:r w:rsidR="00756E9A" w:rsidRPr="006E065E">
        <w:rPr>
          <w:lang w:eastAsia="zh-CN"/>
        </w:rPr>
        <w:t>3</w:t>
      </w:r>
      <w:r w:rsidR="00525712" w:rsidRPr="006E065E">
        <w:rPr>
          <w:lang w:eastAsia="zh-CN"/>
        </w:rPr>
        <w:t>2</w:t>
      </w:r>
    </w:p>
    <w:p w14:paraId="30A10862" w14:textId="5D996380" w:rsidR="00756E9A" w:rsidRPr="006E065E" w:rsidRDefault="00AF7DFA" w:rsidP="00756E9A">
      <w:pPr>
        <w:pStyle w:val="Figuretitle"/>
        <w:rPr>
          <w:lang w:eastAsia="zh-CN"/>
        </w:rPr>
      </w:pPr>
      <w:bookmarkStart w:id="129" w:name="OLE_LINK38"/>
      <w:r w:rsidRPr="006E065E">
        <w:rPr>
          <w:lang w:eastAsia="zh-CN"/>
        </w:rPr>
        <w:t>自由空间中</w:t>
      </w:r>
      <w:r w:rsidRPr="006E065E">
        <w:rPr>
          <w:rFonts w:hint="eastAsia"/>
          <w:lang w:eastAsia="zh-CN"/>
        </w:rPr>
        <w:t>同一</w:t>
      </w:r>
      <w:r w:rsidRPr="006E065E">
        <w:rPr>
          <w:lang w:eastAsia="zh-CN"/>
        </w:rPr>
        <w:t>对数周期阵列的偶极子</w:t>
      </w:r>
      <w:r w:rsidR="00624D9A" w:rsidRPr="006E065E">
        <w:rPr>
          <w:rFonts w:hint="eastAsia"/>
          <w:lang w:eastAsia="zh-CN"/>
        </w:rPr>
        <w:t>基准</w:t>
      </w:r>
      <w:r w:rsidRPr="006E065E">
        <w:rPr>
          <w:lang w:eastAsia="zh-CN"/>
        </w:rPr>
        <w:t>电流的归一化</w:t>
      </w:r>
      <w:r w:rsidRPr="006E065E">
        <w:rPr>
          <w:rFonts w:hint="eastAsia"/>
          <w:lang w:eastAsia="zh-CN"/>
        </w:rPr>
        <w:t>相位</w:t>
      </w:r>
      <w:r w:rsidRPr="006E065E">
        <w:rPr>
          <w:lang w:eastAsia="zh-CN"/>
        </w:rPr>
        <w:t>与偶极子位置和频率的关系</w:t>
      </w:r>
    </w:p>
    <w:bookmarkEnd w:id="129"/>
    <w:p w14:paraId="1EBBA210" w14:textId="2C40F5BA" w:rsidR="00765A9D" w:rsidRPr="006E065E" w:rsidRDefault="003132FB" w:rsidP="00D36715">
      <w:pPr>
        <w:pStyle w:val="Figure"/>
        <w:rPr>
          <w:color w:val="0000FF"/>
          <w:lang w:eastAsia="zh-CN"/>
        </w:rPr>
      </w:pPr>
      <w:r w:rsidRPr="006E065E">
        <w:rPr>
          <w:noProof/>
          <w:color w:val="0000FF"/>
        </w:rPr>
        <w:drawing>
          <wp:inline distT="0" distB="0" distL="0" distR="0" wp14:anchorId="531FB444" wp14:editId="2A732287">
            <wp:extent cx="4803658" cy="6527735"/>
            <wp:effectExtent l="0" t="0" r="0" b="6985"/>
            <wp:docPr id="2134621601" name="Picture 20" descr="图32显示自由空间中同一对数周期阵列的偶极子基准电流的归一化相位与偶极子位置和频率的关系&#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4621601" name="Picture 20" descr="图32显示自由空间中同一对数周期阵列的偶极子基准电流的归一化相位与偶极子位置和频率的关系&#10;"/>
                    <pic:cNvPicPr/>
                  </pic:nvPicPr>
                  <pic:blipFill>
                    <a:blip r:embed="rId79" cstate="print">
                      <a:extLst>
                        <a:ext uri="{28A0092B-C50C-407E-A947-70E740481C1C}">
                          <a14:useLocalDpi xmlns:a14="http://schemas.microsoft.com/office/drawing/2010/main" val="0"/>
                        </a:ext>
                      </a:extLst>
                    </a:blip>
                    <a:stretch>
                      <a:fillRect/>
                    </a:stretch>
                  </pic:blipFill>
                  <pic:spPr>
                    <a:xfrm>
                      <a:off x="0" y="0"/>
                      <a:ext cx="4803658" cy="6527735"/>
                    </a:xfrm>
                    <a:prstGeom prst="rect">
                      <a:avLst/>
                    </a:prstGeom>
                  </pic:spPr>
                </pic:pic>
              </a:graphicData>
            </a:graphic>
          </wp:inline>
        </w:drawing>
      </w:r>
    </w:p>
    <w:p w14:paraId="4DD0C302" w14:textId="2097D054" w:rsidR="00E33F61" w:rsidRPr="006E065E" w:rsidRDefault="00E33F61" w:rsidP="00E33F61">
      <w:pPr>
        <w:ind w:firstLineChars="200" w:firstLine="480"/>
        <w:rPr>
          <w:lang w:eastAsia="zh-CN"/>
        </w:rPr>
      </w:pPr>
      <w:r w:rsidRPr="006E065E">
        <w:rPr>
          <w:rFonts w:hint="eastAsia"/>
          <w:lang w:eastAsia="zh-CN"/>
        </w:rPr>
        <w:t>图</w:t>
      </w:r>
      <w:r w:rsidRPr="006E065E">
        <w:rPr>
          <w:rFonts w:hint="eastAsia"/>
          <w:lang w:eastAsia="zh-CN"/>
        </w:rPr>
        <w:t>33</w:t>
      </w:r>
      <w:r w:rsidRPr="006E065E">
        <w:rPr>
          <w:rFonts w:hint="eastAsia"/>
          <w:lang w:eastAsia="zh-CN"/>
        </w:rPr>
        <w:t>和</w:t>
      </w:r>
      <w:r w:rsidRPr="006E065E">
        <w:rPr>
          <w:rFonts w:hint="eastAsia"/>
          <w:lang w:eastAsia="zh-CN"/>
        </w:rPr>
        <w:t>34</w:t>
      </w:r>
      <w:r w:rsidRPr="006E065E">
        <w:rPr>
          <w:rFonts w:hint="eastAsia"/>
          <w:lang w:eastAsia="zh-CN"/>
        </w:rPr>
        <w:t>显示了相同的分布，作为</w:t>
      </w:r>
      <w:r w:rsidRPr="006E065E">
        <w:rPr>
          <w:rFonts w:hint="eastAsia"/>
          <w:lang w:eastAsia="zh-CN"/>
        </w:rPr>
        <w:t>10-32 MHz</w:t>
      </w:r>
      <w:r w:rsidRPr="006E065E">
        <w:rPr>
          <w:rFonts w:hint="eastAsia"/>
          <w:lang w:eastAsia="zh-CN"/>
        </w:rPr>
        <w:t>频率范围</w:t>
      </w:r>
      <w:proofErr w:type="gramStart"/>
      <w:r w:rsidRPr="006E065E">
        <w:rPr>
          <w:rFonts w:hint="eastAsia"/>
          <w:lang w:eastAsia="zh-CN"/>
        </w:rPr>
        <w:t>内相同</w:t>
      </w:r>
      <w:proofErr w:type="gramEnd"/>
      <w:r w:rsidRPr="006E065E">
        <w:rPr>
          <w:rFonts w:hint="eastAsia"/>
          <w:lang w:eastAsia="zh-CN"/>
        </w:rPr>
        <w:t>情况下不同工作频率上单元半长的函数。</w:t>
      </w:r>
    </w:p>
    <w:p w14:paraId="0784ABF1" w14:textId="40F542BD" w:rsidR="00E33F61" w:rsidRPr="0002740E" w:rsidRDefault="00E33F61" w:rsidP="00E33F61">
      <w:pPr>
        <w:ind w:firstLineChars="200" w:firstLine="488"/>
        <w:rPr>
          <w:spacing w:val="4"/>
          <w:lang w:eastAsia="zh-CN"/>
        </w:rPr>
      </w:pPr>
      <w:r w:rsidRPr="0002740E">
        <w:rPr>
          <w:rFonts w:hint="eastAsia"/>
          <w:spacing w:val="4"/>
          <w:lang w:eastAsia="zh-CN"/>
        </w:rPr>
        <w:t>尽管这些曲线是在自由空间条件</w:t>
      </w:r>
      <w:proofErr w:type="gramStart"/>
      <w:r w:rsidRPr="0002740E">
        <w:rPr>
          <w:rFonts w:hint="eastAsia"/>
          <w:spacing w:val="4"/>
          <w:lang w:eastAsia="zh-CN"/>
        </w:rPr>
        <w:t>下计算</w:t>
      </w:r>
      <w:proofErr w:type="gramEnd"/>
      <w:r w:rsidRPr="0002740E">
        <w:rPr>
          <w:rFonts w:hint="eastAsia"/>
          <w:spacing w:val="4"/>
          <w:lang w:eastAsia="zh-CN"/>
        </w:rPr>
        <w:t>得到的，但可能导出适用于任何精心设计的对数周期阵列的通用电流分布曲线，如图</w:t>
      </w:r>
      <w:r w:rsidRPr="0002740E">
        <w:rPr>
          <w:rFonts w:hint="eastAsia"/>
          <w:spacing w:val="4"/>
          <w:lang w:eastAsia="zh-CN"/>
        </w:rPr>
        <w:t>35</w:t>
      </w:r>
      <w:r w:rsidRPr="0002740E">
        <w:rPr>
          <w:rFonts w:hint="eastAsia"/>
          <w:spacing w:val="4"/>
          <w:lang w:eastAsia="zh-CN"/>
        </w:rPr>
        <w:t>所示。这可以通过将合适的曲线拟合到图</w:t>
      </w:r>
      <w:r w:rsidRPr="0002740E">
        <w:rPr>
          <w:rFonts w:hint="eastAsia"/>
          <w:spacing w:val="4"/>
          <w:lang w:eastAsia="zh-CN"/>
        </w:rPr>
        <w:t>33</w:t>
      </w:r>
      <w:r w:rsidRPr="0002740E">
        <w:rPr>
          <w:rFonts w:hint="eastAsia"/>
          <w:spacing w:val="4"/>
          <w:lang w:eastAsia="zh-CN"/>
        </w:rPr>
        <w:t>和</w:t>
      </w:r>
      <w:r w:rsidRPr="0002740E">
        <w:rPr>
          <w:rFonts w:hint="eastAsia"/>
          <w:spacing w:val="4"/>
          <w:lang w:eastAsia="zh-CN"/>
        </w:rPr>
        <w:t>34</w:t>
      </w:r>
      <w:r w:rsidRPr="0002740E">
        <w:rPr>
          <w:rFonts w:hint="eastAsia"/>
          <w:spacing w:val="4"/>
          <w:lang w:eastAsia="zh-CN"/>
        </w:rPr>
        <w:t>来获得。</w:t>
      </w:r>
    </w:p>
    <w:p w14:paraId="7DE9BEB5" w14:textId="595A9A7B" w:rsidR="00784C84" w:rsidRPr="006E065E" w:rsidRDefault="00DC118F" w:rsidP="00784C84">
      <w:pPr>
        <w:pStyle w:val="FigureNo"/>
        <w:rPr>
          <w:lang w:eastAsia="zh-CN"/>
        </w:rPr>
      </w:pPr>
      <w:r w:rsidRPr="006E065E">
        <w:rPr>
          <w:lang w:eastAsia="zh-CN"/>
        </w:rPr>
        <w:lastRenderedPageBreak/>
        <w:t>图</w:t>
      </w:r>
      <w:r w:rsidR="00784C84" w:rsidRPr="006E065E">
        <w:rPr>
          <w:lang w:eastAsia="zh-CN"/>
        </w:rPr>
        <w:t>33</w:t>
      </w:r>
    </w:p>
    <w:p w14:paraId="0B4629EE" w14:textId="41B505E4" w:rsidR="00784C84" w:rsidRPr="006E065E" w:rsidRDefault="00A67419" w:rsidP="00784C84">
      <w:pPr>
        <w:pStyle w:val="Figuretitle"/>
        <w:rPr>
          <w:lang w:eastAsia="zh-CN"/>
        </w:rPr>
      </w:pPr>
      <w:bookmarkStart w:id="130" w:name="OLE_LINK80"/>
      <w:bookmarkStart w:id="131" w:name="OLE_LINK53"/>
      <w:r w:rsidRPr="006E065E">
        <w:rPr>
          <w:rFonts w:hint="eastAsia"/>
          <w:lang w:eastAsia="zh-CN"/>
        </w:rPr>
        <w:t>自由空间中对数周期偶极子阵列基底电流的归一化振幅与单元半长和频率的关系</w:t>
      </w:r>
      <w:bookmarkEnd w:id="130"/>
    </w:p>
    <w:bookmarkEnd w:id="131"/>
    <w:p w14:paraId="37042DA8" w14:textId="5523CE5A" w:rsidR="00765A9D" w:rsidRPr="006E065E" w:rsidRDefault="00EA1811" w:rsidP="00D36715">
      <w:pPr>
        <w:pStyle w:val="Figure"/>
        <w:rPr>
          <w:lang w:eastAsia="zh-CN"/>
        </w:rPr>
      </w:pPr>
      <w:r w:rsidRPr="006E065E">
        <w:rPr>
          <w:noProof/>
        </w:rPr>
        <w:drawing>
          <wp:inline distT="0" distB="0" distL="0" distR="0" wp14:anchorId="59B02710" wp14:editId="437CC471">
            <wp:extent cx="6120591" cy="4765040"/>
            <wp:effectExtent l="0" t="0" r="0" b="0"/>
            <wp:docPr id="1172927249" name="Picture 14" descr="图33显示自由空间中对数周期偶极子阵列基底电流的归一化振幅与单元半长和频率的关系&#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2927249" name="Picture 14" descr="图33显示自由空间中对数周期偶极子阵列基底电流的归一化振幅与单元半长和频率的关系&#10;"/>
                    <pic:cNvPicPr/>
                  </pic:nvPicPr>
                  <pic:blipFill>
                    <a:blip r:embed="rId80" cstate="print">
                      <a:extLst>
                        <a:ext uri="{28A0092B-C50C-407E-A947-70E740481C1C}">
                          <a14:useLocalDpi xmlns:a14="http://schemas.microsoft.com/office/drawing/2010/main" val="0"/>
                        </a:ext>
                      </a:extLst>
                    </a:blip>
                    <a:stretch>
                      <a:fillRect/>
                    </a:stretch>
                  </pic:blipFill>
                  <pic:spPr>
                    <a:xfrm>
                      <a:off x="0" y="0"/>
                      <a:ext cx="6120591" cy="4765040"/>
                    </a:xfrm>
                    <a:prstGeom prst="rect">
                      <a:avLst/>
                    </a:prstGeom>
                  </pic:spPr>
                </pic:pic>
              </a:graphicData>
            </a:graphic>
          </wp:inline>
        </w:drawing>
      </w:r>
    </w:p>
    <w:p w14:paraId="5F717C89" w14:textId="13C4BA38" w:rsidR="005F298E" w:rsidRPr="006E065E" w:rsidRDefault="00DC118F" w:rsidP="005F298E">
      <w:pPr>
        <w:pStyle w:val="FigureNo"/>
        <w:rPr>
          <w:lang w:eastAsia="zh-CN"/>
        </w:rPr>
      </w:pPr>
      <w:r w:rsidRPr="006E065E">
        <w:rPr>
          <w:lang w:eastAsia="zh-CN"/>
        </w:rPr>
        <w:lastRenderedPageBreak/>
        <w:t>图</w:t>
      </w:r>
      <w:r w:rsidR="005F298E" w:rsidRPr="006E065E">
        <w:rPr>
          <w:lang w:eastAsia="zh-CN"/>
        </w:rPr>
        <w:t>34</w:t>
      </w:r>
    </w:p>
    <w:p w14:paraId="1FC3751B" w14:textId="37B27581" w:rsidR="005F298E" w:rsidRPr="006E065E" w:rsidRDefault="003F7627" w:rsidP="005F298E">
      <w:pPr>
        <w:pStyle w:val="Figuretitle"/>
        <w:rPr>
          <w:lang w:eastAsia="zh-CN"/>
        </w:rPr>
      </w:pPr>
      <w:bookmarkStart w:id="132" w:name="OLE_LINK82"/>
      <w:r w:rsidRPr="006E065E">
        <w:rPr>
          <w:lang w:eastAsia="zh-CN"/>
        </w:rPr>
        <w:t>对数周期阵列的偶极</w:t>
      </w:r>
      <w:r w:rsidRPr="006E065E">
        <w:rPr>
          <w:rFonts w:hint="eastAsia"/>
          <w:lang w:eastAsia="zh-CN"/>
        </w:rPr>
        <w:t>子</w:t>
      </w:r>
      <w:r w:rsidR="00624D9A" w:rsidRPr="006E065E">
        <w:rPr>
          <w:rFonts w:hint="eastAsia"/>
          <w:lang w:eastAsia="zh-CN"/>
        </w:rPr>
        <w:t>基准</w:t>
      </w:r>
      <w:r w:rsidRPr="006E065E">
        <w:rPr>
          <w:lang w:eastAsia="zh-CN"/>
        </w:rPr>
        <w:t>电流的归一化相位是</w:t>
      </w:r>
      <w:r w:rsidRPr="006E065E">
        <w:rPr>
          <w:rFonts w:hint="eastAsia"/>
          <w:lang w:eastAsia="zh-CN"/>
        </w:rPr>
        <w:t>单元</w:t>
      </w:r>
      <w:r w:rsidRPr="006E065E">
        <w:rPr>
          <w:lang w:eastAsia="zh-CN"/>
        </w:rPr>
        <w:t>半长和频率的函数</w:t>
      </w:r>
    </w:p>
    <w:bookmarkEnd w:id="132"/>
    <w:p w14:paraId="754C17BC" w14:textId="47976797" w:rsidR="00765A9D" w:rsidRPr="006E065E" w:rsidRDefault="00EA1811" w:rsidP="00D36715">
      <w:pPr>
        <w:pStyle w:val="Figure"/>
        <w:rPr>
          <w:lang w:eastAsia="zh-CN"/>
        </w:rPr>
      </w:pPr>
      <w:r w:rsidRPr="006E065E">
        <w:rPr>
          <w:noProof/>
        </w:rPr>
        <w:drawing>
          <wp:inline distT="0" distB="0" distL="0" distR="0" wp14:anchorId="166DF2E2" wp14:editId="41C81F0E">
            <wp:extent cx="6120494" cy="4479925"/>
            <wp:effectExtent l="0" t="0" r="0" b="0"/>
            <wp:docPr id="2132300430" name="Picture 15" descr="图34显示对数周期阵列的偶极子基准电流的归一化相位是单元半长和频率的函数&#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2300430" name="Picture 15" descr="图34显示对数周期阵列的偶极子基准电流的归一化相位是单元半长和频率的函数&#10;"/>
                    <pic:cNvPicPr/>
                  </pic:nvPicPr>
                  <pic:blipFill>
                    <a:blip r:embed="rId81" cstate="print">
                      <a:extLst>
                        <a:ext uri="{28A0092B-C50C-407E-A947-70E740481C1C}">
                          <a14:useLocalDpi xmlns:a14="http://schemas.microsoft.com/office/drawing/2010/main" val="0"/>
                        </a:ext>
                      </a:extLst>
                    </a:blip>
                    <a:stretch>
                      <a:fillRect/>
                    </a:stretch>
                  </pic:blipFill>
                  <pic:spPr>
                    <a:xfrm>
                      <a:off x="0" y="0"/>
                      <a:ext cx="6120494" cy="4479925"/>
                    </a:xfrm>
                    <a:prstGeom prst="rect">
                      <a:avLst/>
                    </a:prstGeom>
                  </pic:spPr>
                </pic:pic>
              </a:graphicData>
            </a:graphic>
          </wp:inline>
        </w:drawing>
      </w:r>
    </w:p>
    <w:p w14:paraId="76CDF7E9" w14:textId="3914719D" w:rsidR="00460FCC" w:rsidRPr="006E065E" w:rsidRDefault="00DC118F" w:rsidP="00460FCC">
      <w:pPr>
        <w:pStyle w:val="FigureNo"/>
        <w:rPr>
          <w:lang w:eastAsia="zh-CN"/>
        </w:rPr>
      </w:pPr>
      <w:r w:rsidRPr="006E065E">
        <w:rPr>
          <w:lang w:eastAsia="zh-CN"/>
        </w:rPr>
        <w:lastRenderedPageBreak/>
        <w:t>图</w:t>
      </w:r>
      <w:r w:rsidR="00460FCC" w:rsidRPr="006E065E">
        <w:rPr>
          <w:lang w:eastAsia="zh-CN"/>
        </w:rPr>
        <w:t>35</w:t>
      </w:r>
    </w:p>
    <w:p w14:paraId="56AC8B3F" w14:textId="64618EB8" w:rsidR="00460FCC" w:rsidRPr="006E065E" w:rsidRDefault="00624D9A" w:rsidP="00460FCC">
      <w:pPr>
        <w:pStyle w:val="Figuretitle"/>
        <w:rPr>
          <w:lang w:eastAsia="zh-CN"/>
        </w:rPr>
      </w:pPr>
      <w:r w:rsidRPr="006E065E">
        <w:rPr>
          <w:lang w:eastAsia="zh-CN"/>
        </w:rPr>
        <w:t>基准</w:t>
      </w:r>
      <w:r w:rsidR="003F7627" w:rsidRPr="006E065E">
        <w:rPr>
          <w:lang w:eastAsia="zh-CN"/>
        </w:rPr>
        <w:t>电流</w:t>
      </w:r>
      <w:r w:rsidR="00123297" w:rsidRPr="006E065E">
        <w:rPr>
          <w:rFonts w:hint="eastAsia"/>
          <w:lang w:eastAsia="zh-CN"/>
        </w:rPr>
        <w:t>的</w:t>
      </w:r>
      <w:r w:rsidR="003F7627" w:rsidRPr="006E065E">
        <w:rPr>
          <w:lang w:eastAsia="zh-CN"/>
        </w:rPr>
        <w:t>归一化</w:t>
      </w:r>
      <w:r w:rsidR="00123297" w:rsidRPr="006E065E">
        <w:rPr>
          <w:rFonts w:hint="eastAsia"/>
          <w:lang w:eastAsia="zh-CN"/>
        </w:rPr>
        <w:t>振幅</w:t>
      </w:r>
      <w:r w:rsidR="003F7627" w:rsidRPr="006E065E">
        <w:rPr>
          <w:lang w:eastAsia="zh-CN"/>
        </w:rPr>
        <w:t>和相位的外推通用曲线</w:t>
      </w:r>
      <w:r w:rsidR="00123297" w:rsidRPr="006E065E">
        <w:rPr>
          <w:rFonts w:hint="eastAsia"/>
          <w:lang w:eastAsia="zh-CN"/>
        </w:rPr>
        <w:t>是单元</w:t>
      </w:r>
      <w:r w:rsidR="00123297" w:rsidRPr="006E065E">
        <w:rPr>
          <w:lang w:eastAsia="zh-CN"/>
        </w:rPr>
        <w:t>长度</w:t>
      </w:r>
      <w:r w:rsidR="00123297" w:rsidRPr="006E065E">
        <w:rPr>
          <w:rFonts w:hint="eastAsia"/>
          <w:lang w:eastAsia="zh-CN"/>
        </w:rPr>
        <w:t>的</w:t>
      </w:r>
      <w:r w:rsidR="00123297" w:rsidRPr="006E065E">
        <w:rPr>
          <w:lang w:eastAsia="zh-CN"/>
        </w:rPr>
        <w:t>函数</w:t>
      </w:r>
    </w:p>
    <w:p w14:paraId="0337864E" w14:textId="0041849C" w:rsidR="00765A9D" w:rsidRPr="006E065E" w:rsidRDefault="00EA1811" w:rsidP="00D36715">
      <w:pPr>
        <w:pStyle w:val="Figure"/>
        <w:rPr>
          <w:lang w:eastAsia="zh-CN"/>
        </w:rPr>
      </w:pPr>
      <w:r w:rsidRPr="006E065E">
        <w:rPr>
          <w:noProof/>
        </w:rPr>
        <w:drawing>
          <wp:inline distT="0" distB="0" distL="0" distR="0" wp14:anchorId="6C8905BF" wp14:editId="27B1BC29">
            <wp:extent cx="5799461" cy="4483617"/>
            <wp:effectExtent l="0" t="0" r="0" b="0"/>
            <wp:docPr id="1854365543" name="Picture 16" descr="图35显示基准电流的归一化振幅和相位的外推通用曲线是单元长度的函数&#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4365543" name="Picture 16" descr="图35显示基准电流的归一化振幅和相位的外推通用曲线是单元长度的函数&#10;"/>
                    <pic:cNvPicPr/>
                  </pic:nvPicPr>
                  <pic:blipFill>
                    <a:blip r:embed="rId82" cstate="print">
                      <a:extLst>
                        <a:ext uri="{28A0092B-C50C-407E-A947-70E740481C1C}">
                          <a14:useLocalDpi xmlns:a14="http://schemas.microsoft.com/office/drawing/2010/main" val="0"/>
                        </a:ext>
                      </a:extLst>
                    </a:blip>
                    <a:stretch>
                      <a:fillRect/>
                    </a:stretch>
                  </pic:blipFill>
                  <pic:spPr>
                    <a:xfrm>
                      <a:off x="0" y="0"/>
                      <a:ext cx="5799461" cy="4483617"/>
                    </a:xfrm>
                    <a:prstGeom prst="rect">
                      <a:avLst/>
                    </a:prstGeom>
                  </pic:spPr>
                </pic:pic>
              </a:graphicData>
            </a:graphic>
          </wp:inline>
        </w:drawing>
      </w:r>
    </w:p>
    <w:p w14:paraId="294E7C76" w14:textId="2472A488" w:rsidR="001515DC" w:rsidRPr="006E065E" w:rsidRDefault="001515DC" w:rsidP="0084508A">
      <w:pPr>
        <w:ind w:firstLineChars="200" w:firstLine="480"/>
        <w:rPr>
          <w:rFonts w:eastAsia="SimSun"/>
          <w:lang w:eastAsia="zh-CN"/>
        </w:rPr>
      </w:pPr>
      <w:r w:rsidRPr="006E065E">
        <w:rPr>
          <w:rFonts w:eastAsia="SimSun"/>
          <w:lang w:eastAsia="zh-CN"/>
        </w:rPr>
        <w:t>天线的可用带宽</w:t>
      </w:r>
      <w:r w:rsidR="007E1CCA" w:rsidRPr="006E065E">
        <w:rPr>
          <w:i/>
          <w:lang w:eastAsia="zh-CN"/>
        </w:rPr>
        <w:t>B</w:t>
      </w:r>
      <w:proofErr w:type="spellStart"/>
      <w:r w:rsidR="007E1CCA" w:rsidRPr="006E065E">
        <w:rPr>
          <w:i/>
          <w:position w:val="-4"/>
          <w:sz w:val="20"/>
          <w:lang w:eastAsia="zh-CN"/>
        </w:rPr>
        <w:t>ar</w:t>
      </w:r>
      <w:proofErr w:type="spellEnd"/>
      <w:r w:rsidRPr="006E065E">
        <w:rPr>
          <w:rFonts w:eastAsia="SimSun"/>
          <w:lang w:eastAsia="zh-CN"/>
        </w:rPr>
        <w:t>取决于在最小或最大</w:t>
      </w:r>
      <w:r w:rsidR="007E1CCA" w:rsidRPr="006E065E">
        <w:rPr>
          <w:rFonts w:eastAsia="SimSun" w:hint="eastAsia"/>
          <w:lang w:eastAsia="zh-CN"/>
        </w:rPr>
        <w:t>单元</w:t>
      </w:r>
      <w:r w:rsidRPr="006E065E">
        <w:rPr>
          <w:rFonts w:eastAsia="SimSun"/>
          <w:lang w:eastAsia="zh-CN"/>
        </w:rPr>
        <w:t>导致不可接受的影响之前天线可以覆盖的相对带宽。当最小</w:t>
      </w:r>
      <w:r w:rsidR="007E1CCA" w:rsidRPr="006E065E">
        <w:rPr>
          <w:rFonts w:eastAsia="SimSun" w:hint="eastAsia"/>
          <w:lang w:eastAsia="zh-CN"/>
        </w:rPr>
        <w:t>单元</w:t>
      </w:r>
      <w:r w:rsidRPr="006E065E">
        <w:rPr>
          <w:rFonts w:eastAsia="SimSun"/>
          <w:lang w:eastAsia="zh-CN"/>
        </w:rPr>
        <w:t>的电流比最大值</w:t>
      </w:r>
      <w:r w:rsidR="007E1CCA" w:rsidRPr="006E065E">
        <w:rPr>
          <w:rFonts w:eastAsia="SimSun" w:hint="eastAsia"/>
          <w:lang w:eastAsia="zh-CN"/>
        </w:rPr>
        <w:t>小</w:t>
      </w:r>
      <w:r w:rsidRPr="006E065E">
        <w:rPr>
          <w:rFonts w:eastAsia="SimSun"/>
          <w:lang w:eastAsia="zh-CN"/>
        </w:rPr>
        <w:t>10 dB</w:t>
      </w:r>
      <w:r w:rsidRPr="006E065E">
        <w:rPr>
          <w:rFonts w:eastAsia="SimSun"/>
          <w:lang w:eastAsia="zh-CN"/>
        </w:rPr>
        <w:t>时，达到高频</w:t>
      </w:r>
      <w:r w:rsidR="007E1CCA" w:rsidRPr="006E065E">
        <w:rPr>
          <w:rFonts w:eastAsia="SimSun" w:hint="eastAsia"/>
          <w:lang w:eastAsia="zh-CN"/>
        </w:rPr>
        <w:t>限值</w:t>
      </w:r>
      <w:r w:rsidRPr="006E065E">
        <w:rPr>
          <w:rFonts w:eastAsia="SimSun"/>
          <w:lang w:eastAsia="zh-CN"/>
        </w:rPr>
        <w:t>。</w:t>
      </w:r>
      <w:proofErr w:type="gramStart"/>
      <w:r w:rsidRPr="006E065E">
        <w:rPr>
          <w:rFonts w:eastAsia="SimSun"/>
          <w:lang w:eastAsia="zh-CN"/>
        </w:rPr>
        <w:t>这</w:t>
      </w:r>
      <w:r w:rsidR="007E1CCA" w:rsidRPr="006E065E">
        <w:rPr>
          <w:rFonts w:eastAsia="SimSun" w:hint="eastAsia"/>
          <w:lang w:eastAsia="zh-CN"/>
        </w:rPr>
        <w:t>出现</w:t>
      </w:r>
      <w:proofErr w:type="gramEnd"/>
      <w:r w:rsidRPr="006E065E">
        <w:rPr>
          <w:rFonts w:eastAsia="SimSun"/>
          <w:lang w:eastAsia="zh-CN"/>
        </w:rPr>
        <w:t>在偶极长度</w:t>
      </w:r>
      <w:r w:rsidR="007E1CCA" w:rsidRPr="006E065E">
        <w:rPr>
          <w:rFonts w:ascii="Script" w:hAnsi="Script"/>
          <w:sz w:val="28"/>
          <w:lang w:eastAsia="zh-CN"/>
        </w:rPr>
        <w:t>l</w:t>
      </w:r>
      <w:r w:rsidR="007E1CCA" w:rsidRPr="002060F6">
        <w:rPr>
          <w:rFonts w:eastAsia="STKaiti" w:hint="eastAsia"/>
          <w:iCs/>
          <w:position w:val="-4"/>
          <w:sz w:val="20"/>
          <w:lang w:eastAsia="zh-CN"/>
        </w:rPr>
        <w:t>低</w:t>
      </w:r>
      <w:r w:rsidR="007E1CCA" w:rsidRPr="006E065E">
        <w:rPr>
          <w:rFonts w:eastAsia="SimSun" w:hint="eastAsia"/>
          <w:lang w:eastAsia="zh-CN"/>
        </w:rPr>
        <w:t>处（此处之所以</w:t>
      </w:r>
      <w:r w:rsidRPr="006E065E">
        <w:rPr>
          <w:rFonts w:eastAsia="SimSun"/>
          <w:lang w:eastAsia="zh-CN"/>
        </w:rPr>
        <w:t>使用长度</w:t>
      </w:r>
      <w:r w:rsidR="007E1CCA" w:rsidRPr="006E065E">
        <w:rPr>
          <w:rFonts w:eastAsia="SimSun" w:hint="eastAsia"/>
          <w:lang w:eastAsia="zh-CN"/>
        </w:rPr>
        <w:t>，是</w:t>
      </w:r>
      <w:r w:rsidRPr="006E065E">
        <w:rPr>
          <w:rFonts w:eastAsia="SimSun"/>
          <w:lang w:eastAsia="zh-CN"/>
        </w:rPr>
        <w:t>因为</w:t>
      </w:r>
      <w:r w:rsidR="007E1CCA" w:rsidRPr="006E065E">
        <w:rPr>
          <w:rFonts w:eastAsia="SimSun" w:hint="eastAsia"/>
          <w:lang w:eastAsia="zh-CN"/>
        </w:rPr>
        <w:t>距顶点</w:t>
      </w:r>
      <w:r w:rsidRPr="006E065E">
        <w:rPr>
          <w:rFonts w:eastAsia="SimSun"/>
          <w:lang w:eastAsia="zh-CN"/>
        </w:rPr>
        <w:t>的距离</w:t>
      </w:r>
      <w:r w:rsidR="007E1CCA" w:rsidRPr="006E065E">
        <w:rPr>
          <w:rFonts w:eastAsia="SimSun" w:hint="eastAsia"/>
          <w:lang w:eastAsia="zh-CN"/>
        </w:rPr>
        <w:t>会</w:t>
      </w:r>
      <w:r w:rsidRPr="006E065E">
        <w:rPr>
          <w:rFonts w:eastAsia="SimSun"/>
          <w:lang w:eastAsia="zh-CN"/>
        </w:rPr>
        <w:t>随着顶角</w:t>
      </w:r>
      <w:r w:rsidR="007E1CCA" w:rsidRPr="006E065E">
        <w:rPr>
          <w:rFonts w:ascii="Symbol" w:hAnsi="Symbol"/>
          <w:lang w:eastAsia="zh-CN"/>
        </w:rPr>
        <w:t></w:t>
      </w:r>
      <w:r w:rsidR="007E1CCA" w:rsidRPr="006E065E">
        <w:rPr>
          <w:rFonts w:eastAsia="SimSun" w:hint="eastAsia"/>
          <w:lang w:eastAsia="zh-CN"/>
        </w:rPr>
        <w:t>的变化而改变</w:t>
      </w:r>
      <w:r w:rsidRPr="006E065E">
        <w:rPr>
          <w:rFonts w:eastAsia="SimSun"/>
          <w:lang w:eastAsia="zh-CN"/>
        </w:rPr>
        <w:t>）</w:t>
      </w:r>
      <w:r w:rsidR="007E1CCA" w:rsidRPr="006E065E">
        <w:rPr>
          <w:rFonts w:eastAsia="SimSun" w:hint="eastAsia"/>
          <w:lang w:eastAsia="zh-CN"/>
        </w:rPr>
        <w:t>。</w:t>
      </w:r>
      <w:r w:rsidRPr="006E065E">
        <w:rPr>
          <w:rFonts w:eastAsia="SimSun"/>
          <w:lang w:eastAsia="zh-CN"/>
        </w:rPr>
        <w:t>当最长</w:t>
      </w:r>
      <w:r w:rsidR="007E1CCA" w:rsidRPr="006E065E">
        <w:rPr>
          <w:rFonts w:eastAsia="SimSun" w:hint="eastAsia"/>
          <w:lang w:eastAsia="zh-CN"/>
        </w:rPr>
        <w:t>单元</w:t>
      </w:r>
      <w:r w:rsidRPr="006E065E">
        <w:rPr>
          <w:rFonts w:eastAsia="SimSun"/>
          <w:lang w:eastAsia="zh-CN"/>
        </w:rPr>
        <w:t>中的电流比最大值小</w:t>
      </w:r>
      <w:r w:rsidRPr="006E065E">
        <w:rPr>
          <w:rFonts w:eastAsia="SimSun"/>
          <w:lang w:eastAsia="zh-CN"/>
        </w:rPr>
        <w:t>3 dB</w:t>
      </w:r>
      <w:r w:rsidRPr="006E065E">
        <w:rPr>
          <w:rFonts w:eastAsia="SimSun"/>
          <w:lang w:eastAsia="zh-CN"/>
        </w:rPr>
        <w:t>时，达到低频</w:t>
      </w:r>
      <w:r w:rsidR="007E1CCA" w:rsidRPr="006E065E">
        <w:rPr>
          <w:rFonts w:eastAsia="SimSun" w:hint="eastAsia"/>
          <w:lang w:eastAsia="zh-CN"/>
        </w:rPr>
        <w:t>限值</w:t>
      </w:r>
      <w:r w:rsidRPr="006E065E">
        <w:rPr>
          <w:rFonts w:eastAsia="SimSun"/>
          <w:lang w:eastAsia="zh-CN"/>
        </w:rPr>
        <w:t>。</w:t>
      </w:r>
      <w:r w:rsidR="007E1CCA" w:rsidRPr="006E065E">
        <w:rPr>
          <w:rFonts w:eastAsia="SimSun" w:hint="eastAsia"/>
          <w:lang w:eastAsia="zh-CN"/>
        </w:rPr>
        <w:t>该</w:t>
      </w:r>
      <w:r w:rsidRPr="006E065E">
        <w:rPr>
          <w:rFonts w:eastAsia="SimSun"/>
          <w:lang w:eastAsia="zh-CN"/>
        </w:rPr>
        <w:t>长度是</w:t>
      </w:r>
      <w:r w:rsidR="007E1CCA" w:rsidRPr="006E065E">
        <w:rPr>
          <w:rFonts w:ascii="Script" w:hAnsi="Script"/>
          <w:sz w:val="28"/>
          <w:lang w:eastAsia="zh-CN"/>
        </w:rPr>
        <w:t>l</w:t>
      </w:r>
      <w:r w:rsidR="007E1CCA" w:rsidRPr="006E065E">
        <w:rPr>
          <w:i/>
          <w:position w:val="-4"/>
          <w:sz w:val="20"/>
          <w:lang w:eastAsia="zh-CN"/>
        </w:rPr>
        <w:t>c</w:t>
      </w:r>
      <w:r w:rsidRPr="006E065E">
        <w:rPr>
          <w:rFonts w:eastAsia="SimSun"/>
          <w:lang w:eastAsia="zh-CN"/>
        </w:rPr>
        <w:t>。最大值出现在长度</w:t>
      </w:r>
      <w:r w:rsidR="007E1CCA" w:rsidRPr="006E065E">
        <w:rPr>
          <w:rFonts w:ascii="Script" w:hAnsi="Script"/>
          <w:sz w:val="28"/>
          <w:lang w:eastAsia="zh-CN"/>
        </w:rPr>
        <w:t>l</w:t>
      </w:r>
      <w:r w:rsidR="007E1CCA" w:rsidRPr="006E065E">
        <w:rPr>
          <w:position w:val="-4"/>
          <w:sz w:val="20"/>
          <w:lang w:eastAsia="zh-CN"/>
        </w:rPr>
        <w:t>0</w:t>
      </w:r>
      <w:r w:rsidRPr="006E065E">
        <w:rPr>
          <w:rFonts w:eastAsia="SimSun"/>
          <w:lang w:eastAsia="zh-CN"/>
        </w:rPr>
        <w:t>处</w:t>
      </w:r>
      <w:r w:rsidR="007E1CCA" w:rsidRPr="006E065E">
        <w:rPr>
          <w:rFonts w:eastAsia="SimSun" w:hint="eastAsia"/>
          <w:lang w:eastAsia="zh-CN"/>
        </w:rPr>
        <w:t>和</w:t>
      </w:r>
      <w:r w:rsidRPr="006E065E">
        <w:rPr>
          <w:rFonts w:eastAsia="SimSun"/>
          <w:lang w:eastAsia="zh-CN"/>
        </w:rPr>
        <w:t>长度</w:t>
      </w:r>
      <w:r w:rsidR="007E1CCA" w:rsidRPr="006E065E">
        <w:rPr>
          <w:rFonts w:ascii="Script" w:hAnsi="Script"/>
          <w:sz w:val="28"/>
          <w:lang w:eastAsia="zh-CN"/>
        </w:rPr>
        <w:t>l</w:t>
      </w:r>
      <w:r w:rsidR="007E1CCA" w:rsidRPr="002060F6">
        <w:rPr>
          <w:rFonts w:eastAsia="STKaiti" w:hint="eastAsia"/>
          <w:iCs/>
          <w:position w:val="-4"/>
          <w:sz w:val="20"/>
          <w:lang w:eastAsia="zh-CN"/>
        </w:rPr>
        <w:t>高</w:t>
      </w:r>
      <w:r w:rsidR="007E1CCA" w:rsidRPr="006E065E">
        <w:rPr>
          <w:rFonts w:eastAsia="SimSun" w:hint="eastAsia"/>
          <w:lang w:eastAsia="zh-CN"/>
        </w:rPr>
        <w:t>的上</w:t>
      </w:r>
      <w:r w:rsidR="007E1CCA" w:rsidRPr="006E065E">
        <w:rPr>
          <w:rFonts w:eastAsia="SimSun"/>
          <w:lang w:eastAsia="zh-CN"/>
        </w:rPr>
        <w:t>10 dB</w:t>
      </w:r>
      <w:r w:rsidRPr="006E065E">
        <w:rPr>
          <w:rFonts w:eastAsia="SimSun"/>
          <w:lang w:eastAsia="zh-CN"/>
        </w:rPr>
        <w:t>处。使用以下经验公式</w:t>
      </w:r>
      <w:r w:rsidR="007E1CCA" w:rsidRPr="006E065E">
        <w:rPr>
          <w:rFonts w:eastAsia="SimSun" w:hint="eastAsia"/>
          <w:lang w:eastAsia="zh-CN"/>
        </w:rPr>
        <w:t>：</w:t>
      </w:r>
    </w:p>
    <w:p w14:paraId="30205EBE" w14:textId="3113A9B3" w:rsidR="00765A9D" w:rsidRPr="006E065E" w:rsidRDefault="007B2E45">
      <w:pPr>
        <w:pStyle w:val="Equation"/>
      </w:pPr>
      <w:r w:rsidRPr="006E065E">
        <w:rPr>
          <w:lang w:eastAsia="zh-CN"/>
        </w:rPr>
        <w:tab/>
      </w:r>
      <w:r w:rsidR="00765A9D" w:rsidRPr="006E065E">
        <w:rPr>
          <w:lang w:eastAsia="zh-CN"/>
        </w:rPr>
        <w:tab/>
      </w:r>
      <m:oMath>
        <m:sSub>
          <m:sSubPr>
            <m:ctrlPr>
              <w:rPr>
                <w:rFonts w:ascii="Cambria Math" w:hAnsi="Cambria Math"/>
                <w:i/>
              </w:rPr>
            </m:ctrlPr>
          </m:sSubPr>
          <m:e>
            <m:r>
              <w:rPr>
                <w:rFonts w:ascii="Cambria Math" w:hAnsi="Cambria Math"/>
              </w:rPr>
              <m:t>l</m:t>
            </m:r>
          </m:e>
          <m:sub>
            <m:r>
              <w:rPr>
                <w:rFonts w:ascii="Cambria Math" w:hAnsi="Cambria Math"/>
              </w:rPr>
              <m:t>c</m:t>
            </m:r>
          </m:sub>
        </m:sSub>
        <m:r>
          <w:rPr>
            <w:rFonts w:ascii="Cambria Math" w:hAnsi="Cambria Math"/>
          </w:rPr>
          <m:t xml:space="preserve">=0.5 </m:t>
        </m:r>
        <m:sSub>
          <m:sSubPr>
            <m:ctrlPr>
              <w:rPr>
                <w:rFonts w:ascii="Cambria Math" w:hAnsi="Cambria Math"/>
                <w:i/>
              </w:rPr>
            </m:ctrlPr>
          </m:sSubPr>
          <m:e>
            <m:r>
              <w:rPr>
                <w:rFonts w:ascii="Cambria Math" w:hAnsi="Cambria Math"/>
              </w:rPr>
              <m:t>S</m:t>
            </m:r>
          </m:e>
          <m:sub>
            <m:r>
              <w:rPr>
                <w:rFonts w:ascii="Cambria Math" w:hAnsi="Cambria Math"/>
              </w:rPr>
              <m:t>h</m:t>
            </m:r>
          </m:sub>
        </m:sSub>
        <m:r>
          <w:rPr>
            <w:rFonts w:ascii="Cambria Math" w:hAnsi="Cambria Math"/>
          </w:rPr>
          <m:t xml:space="preserve"> </m:t>
        </m:r>
        <m:d>
          <m:dPr>
            <m:ctrlPr>
              <w:rPr>
                <w:rFonts w:ascii="Cambria Math" w:hAnsi="Cambria Math"/>
                <w:i/>
              </w:rPr>
            </m:ctrlPr>
          </m:dPr>
          <m:e>
            <m:f>
              <m:fPr>
                <m:type m:val="lin"/>
                <m:ctrlPr>
                  <w:rPr>
                    <w:rFonts w:ascii="Cambria Math" w:hAnsi="Cambria Math"/>
                    <w:i/>
                  </w:rPr>
                </m:ctrlPr>
              </m:fPr>
              <m:num>
                <m:sSub>
                  <m:sSubPr>
                    <m:ctrlPr>
                      <w:rPr>
                        <w:rFonts w:ascii="Cambria Math" w:hAnsi="Cambria Math"/>
                        <w:i/>
                      </w:rPr>
                    </m:ctrlPr>
                  </m:sSubPr>
                  <m:e>
                    <m:r>
                      <w:rPr>
                        <w:rFonts w:ascii="Cambria Math" w:hAnsi="Cambria Math"/>
                      </w:rPr>
                      <m:t>Z</m:t>
                    </m:r>
                  </m:e>
                  <m:sub>
                    <m:r>
                      <w:rPr>
                        <w:rFonts w:ascii="Cambria Math" w:hAnsi="Cambria Math"/>
                      </w:rPr>
                      <m:t>0</m:t>
                    </m:r>
                  </m:sub>
                </m:sSub>
                <m:r>
                  <w:rPr>
                    <w:rFonts w:ascii="Cambria Math" w:hAnsi="Cambria Math"/>
                  </w:rPr>
                  <m:t>l</m:t>
                </m:r>
              </m:num>
              <m:den>
                <m:r>
                  <w:rPr>
                    <w:rFonts w:ascii="Cambria Math" w:hAnsi="Cambria Math"/>
                  </w:rPr>
                  <m:t>a</m:t>
                </m:r>
              </m:den>
            </m:f>
          </m:e>
        </m:d>
      </m:oMath>
      <w:r w:rsidR="00765A9D" w:rsidRPr="006E065E">
        <w:tab/>
      </w:r>
    </w:p>
    <w:p w14:paraId="21FEB47E" w14:textId="7FC6A37D" w:rsidR="001515DC" w:rsidRPr="006E065E" w:rsidRDefault="001515DC" w:rsidP="00EE2908">
      <w:pPr>
        <w:ind w:firstLineChars="200" w:firstLine="480"/>
        <w:rPr>
          <w:lang w:eastAsia="zh-CN"/>
        </w:rPr>
      </w:pPr>
      <w:r w:rsidRPr="006E065E">
        <w:rPr>
          <w:lang w:eastAsia="zh-CN"/>
        </w:rPr>
        <w:t>其中</w:t>
      </w:r>
      <w:r w:rsidRPr="006E065E">
        <w:rPr>
          <w:i/>
          <w:lang w:eastAsia="zh-CN"/>
        </w:rPr>
        <w:t>Z</w:t>
      </w:r>
      <w:r w:rsidRPr="006E065E">
        <w:rPr>
          <w:position w:val="-4"/>
          <w:sz w:val="20"/>
          <w:lang w:eastAsia="zh-CN"/>
        </w:rPr>
        <w:t>0</w:t>
      </w:r>
      <w:r w:rsidRPr="006E065E">
        <w:rPr>
          <w:lang w:eastAsia="zh-CN"/>
        </w:rPr>
        <w:t>是传输线阻抗，</w:t>
      </w:r>
      <w:r w:rsidR="00F6773A" w:rsidRPr="006E065E">
        <w:rPr>
          <w:rFonts w:ascii="Comic Sans MS" w:hAnsi="Comic Sans MS"/>
          <w:lang w:eastAsia="zh-CN"/>
        </w:rPr>
        <w:t>l</w:t>
      </w:r>
      <w:r w:rsidR="00F6773A" w:rsidRPr="006E065E">
        <w:rPr>
          <w:sz w:val="10"/>
          <w:lang w:eastAsia="zh-CN"/>
        </w:rPr>
        <w:t> </w:t>
      </w:r>
      <w:r w:rsidR="00F6773A" w:rsidRPr="006E065E">
        <w:rPr>
          <w:lang w:eastAsia="zh-CN"/>
        </w:rPr>
        <w:t>/</w:t>
      </w:r>
      <w:r w:rsidR="00F6773A" w:rsidRPr="006E065E">
        <w:rPr>
          <w:sz w:val="10"/>
          <w:lang w:eastAsia="zh-CN"/>
        </w:rPr>
        <w:t> </w:t>
      </w:r>
      <w:r w:rsidR="00F6773A" w:rsidRPr="006E065E">
        <w:rPr>
          <w:i/>
          <w:lang w:eastAsia="zh-CN"/>
        </w:rPr>
        <w:t>a</w:t>
      </w:r>
      <w:r w:rsidRPr="006E065E">
        <w:rPr>
          <w:lang w:eastAsia="zh-CN"/>
        </w:rPr>
        <w:t>是</w:t>
      </w:r>
      <w:r w:rsidR="00F6773A" w:rsidRPr="006E065E">
        <w:rPr>
          <w:rFonts w:hint="eastAsia"/>
          <w:lang w:eastAsia="zh-CN"/>
        </w:rPr>
        <w:t>单</w:t>
      </w:r>
      <w:r w:rsidR="00F6773A" w:rsidRPr="008E46D4">
        <w:rPr>
          <w:rFonts w:hint="eastAsia"/>
          <w:lang w:eastAsia="zh-CN"/>
        </w:rPr>
        <w:t>元</w:t>
      </w:r>
      <w:r w:rsidRPr="008E46D4">
        <w:rPr>
          <w:rFonts w:hint="eastAsia"/>
          <w:lang w:eastAsia="zh-CN"/>
        </w:rPr>
        <w:t>长度</w:t>
      </w:r>
      <w:r w:rsidRPr="006E065E">
        <w:rPr>
          <w:lang w:eastAsia="zh-CN"/>
        </w:rPr>
        <w:t>与直径之比，</w:t>
      </w:r>
      <w:r w:rsidR="00F6773A" w:rsidRPr="006E065E">
        <w:rPr>
          <w:i/>
          <w:lang w:eastAsia="zh-CN"/>
        </w:rPr>
        <w:t>S</w:t>
      </w:r>
      <w:r w:rsidR="00F6773A" w:rsidRPr="006E065E">
        <w:rPr>
          <w:i/>
          <w:position w:val="-4"/>
          <w:sz w:val="20"/>
          <w:lang w:eastAsia="zh-CN"/>
        </w:rPr>
        <w:t>h</w:t>
      </w:r>
      <w:r w:rsidRPr="006E065E">
        <w:rPr>
          <w:lang w:eastAsia="zh-CN"/>
        </w:rPr>
        <w:t>是缩短</w:t>
      </w:r>
      <w:r w:rsidR="00F6773A" w:rsidRPr="006E065E">
        <w:rPr>
          <w:rFonts w:hint="eastAsia"/>
          <w:lang w:eastAsia="zh-CN"/>
        </w:rPr>
        <w:t>因子</w:t>
      </w:r>
      <w:r w:rsidRPr="006E065E">
        <w:rPr>
          <w:lang w:eastAsia="zh-CN"/>
        </w:rPr>
        <w:t>。图</w:t>
      </w:r>
      <w:r w:rsidRPr="006E065E">
        <w:rPr>
          <w:lang w:eastAsia="zh-CN"/>
        </w:rPr>
        <w:t>36</w:t>
      </w:r>
      <w:r w:rsidRPr="006E065E">
        <w:rPr>
          <w:lang w:eastAsia="zh-CN"/>
        </w:rPr>
        <w:t>显示了</w:t>
      </w:r>
      <w:r w:rsidR="007E1CCA" w:rsidRPr="006E065E">
        <w:rPr>
          <w:rFonts w:hint="eastAsia"/>
          <w:lang w:eastAsia="zh-CN"/>
        </w:rPr>
        <w:t>各种</w:t>
      </w:r>
      <w:r w:rsidR="007E1CCA" w:rsidRPr="006E065E">
        <w:rPr>
          <w:rFonts w:ascii="Script" w:hAnsi="Script"/>
          <w:lang w:eastAsia="zh-CN"/>
        </w:rPr>
        <w:t>l</w:t>
      </w:r>
      <w:r w:rsidR="007E1CCA" w:rsidRPr="006E065E">
        <w:rPr>
          <w:sz w:val="10"/>
          <w:lang w:eastAsia="zh-CN"/>
        </w:rPr>
        <w:t> </w:t>
      </w:r>
      <w:r w:rsidR="007E1CCA" w:rsidRPr="006E065E">
        <w:rPr>
          <w:lang w:eastAsia="zh-CN"/>
        </w:rPr>
        <w:t>/</w:t>
      </w:r>
      <w:r w:rsidR="007E1CCA" w:rsidRPr="006E065E">
        <w:rPr>
          <w:sz w:val="10"/>
          <w:lang w:eastAsia="zh-CN"/>
        </w:rPr>
        <w:t> </w:t>
      </w:r>
      <w:r w:rsidR="007E1CCA" w:rsidRPr="006E065E">
        <w:rPr>
          <w:i/>
          <w:lang w:eastAsia="zh-CN"/>
        </w:rPr>
        <w:t>a</w:t>
      </w:r>
      <w:r w:rsidRPr="006E065E">
        <w:rPr>
          <w:lang w:eastAsia="zh-CN"/>
        </w:rPr>
        <w:t>测量</w:t>
      </w:r>
      <w:r w:rsidR="007E1CCA" w:rsidRPr="006E065E">
        <w:rPr>
          <w:rFonts w:hint="eastAsia"/>
          <w:lang w:eastAsia="zh-CN"/>
        </w:rPr>
        <w:t>值</w:t>
      </w:r>
      <w:r w:rsidRPr="006E065E">
        <w:rPr>
          <w:lang w:eastAsia="zh-CN"/>
        </w:rPr>
        <w:t>和计算值下</w:t>
      </w:r>
      <w:r w:rsidR="007E1CCA" w:rsidRPr="006E065E">
        <w:rPr>
          <w:i/>
          <w:lang w:eastAsia="zh-CN"/>
        </w:rPr>
        <w:t>S</w:t>
      </w:r>
      <w:r w:rsidR="007E1CCA" w:rsidRPr="006E065E">
        <w:rPr>
          <w:i/>
          <w:position w:val="-4"/>
          <w:sz w:val="20"/>
          <w:lang w:eastAsia="zh-CN"/>
        </w:rPr>
        <w:t>h</w:t>
      </w:r>
      <w:r w:rsidRPr="006E065E">
        <w:rPr>
          <w:lang w:eastAsia="zh-CN"/>
        </w:rPr>
        <w:t>与</w:t>
      </w:r>
      <w:r w:rsidR="007E1CCA" w:rsidRPr="006E065E">
        <w:rPr>
          <w:i/>
          <w:lang w:eastAsia="zh-CN"/>
        </w:rPr>
        <w:t>Z</w:t>
      </w:r>
      <w:r w:rsidR="007E1CCA" w:rsidRPr="006E065E">
        <w:rPr>
          <w:position w:val="-4"/>
          <w:sz w:val="20"/>
          <w:lang w:eastAsia="zh-CN"/>
        </w:rPr>
        <w:t>0</w:t>
      </w:r>
      <w:r w:rsidRPr="006E065E">
        <w:rPr>
          <w:lang w:eastAsia="zh-CN"/>
        </w:rPr>
        <w:t>的函数关系。</w:t>
      </w:r>
    </w:p>
    <w:p w14:paraId="692B9A8D" w14:textId="20B391EA" w:rsidR="00765A9D" w:rsidRPr="006E065E" w:rsidRDefault="007B2E45">
      <w:pPr>
        <w:pStyle w:val="Equation"/>
      </w:pPr>
      <w:r w:rsidRPr="006E065E">
        <w:rPr>
          <w:lang w:eastAsia="zh-CN"/>
        </w:rPr>
        <w:tab/>
      </w:r>
      <w:r w:rsidR="00765A9D" w:rsidRPr="006E065E">
        <w:rPr>
          <w:lang w:eastAsia="zh-CN"/>
        </w:rPr>
        <w:tab/>
      </w:r>
      <m:oMath>
        <m:sSub>
          <m:sSubPr>
            <m:ctrlPr>
              <w:rPr>
                <w:rFonts w:ascii="Cambria Math" w:hAnsi="Cambria Math"/>
                <w:i/>
              </w:rPr>
            </m:ctrlPr>
          </m:sSubPr>
          <m:e>
            <m:r>
              <w:rPr>
                <w:rFonts w:ascii="Cambria Math" w:hAnsi="Cambria Math"/>
              </w:rPr>
              <m:t>l</m:t>
            </m:r>
          </m:e>
          <m:sub>
            <m:r>
              <m:rPr>
                <m:sty m:val="p"/>
              </m:rPr>
              <w:rPr>
                <w:rFonts w:ascii="Cambria Math" w:eastAsia="STKaiti" w:hAnsi="Cambria Math" w:hint="eastAsia"/>
                <w:lang w:eastAsia="zh-CN"/>
              </w:rPr>
              <m:t>低</m:t>
            </m:r>
          </m:sub>
        </m:sSub>
        <m:r>
          <w:rPr>
            <w:rFonts w:ascii="Cambria Math" w:hAnsi="Cambria Math"/>
          </w:rPr>
          <m:t>=</m:t>
        </m:r>
        <m:f>
          <m:fPr>
            <m:type m:val="lin"/>
            <m:ctrlPr>
              <w:rPr>
                <w:rFonts w:ascii="Cambria Math" w:hAnsi="Cambria Math"/>
                <w:i/>
              </w:rPr>
            </m:ctrlPr>
          </m:fPr>
          <m:num>
            <m:sSub>
              <m:sSubPr>
                <m:ctrlPr>
                  <w:rPr>
                    <w:rFonts w:ascii="Cambria Math" w:hAnsi="Cambria Math"/>
                    <w:i/>
                  </w:rPr>
                </m:ctrlPr>
              </m:sSubPr>
              <m:e>
                <m:r>
                  <w:rPr>
                    <w:rFonts w:ascii="Cambria Math" w:hAnsi="Cambria Math"/>
                  </w:rPr>
                  <m:t>l</m:t>
                </m:r>
              </m:e>
              <m:sub>
                <m:r>
                  <w:rPr>
                    <w:rFonts w:ascii="Cambria Math" w:hAnsi="Cambria Math"/>
                  </w:rPr>
                  <m:t>c</m:t>
                </m:r>
              </m:sub>
            </m:sSub>
          </m:num>
          <m:den>
            <m:sSub>
              <m:sSubPr>
                <m:ctrlPr>
                  <w:rPr>
                    <w:rFonts w:ascii="Cambria Math" w:hAnsi="Cambria Math"/>
                    <w:i/>
                  </w:rPr>
                </m:ctrlPr>
              </m:sSubPr>
              <m:e>
                <m:r>
                  <w:rPr>
                    <w:rFonts w:ascii="Cambria Math" w:hAnsi="Cambria Math"/>
                  </w:rPr>
                  <m:t>B</m:t>
                </m:r>
              </m:e>
              <m:sub>
                <m:r>
                  <w:rPr>
                    <w:rFonts w:ascii="Cambria Math" w:hAnsi="Cambria Math"/>
                  </w:rPr>
                  <m:t>ar</m:t>
                </m:r>
              </m:sub>
            </m:sSub>
          </m:den>
        </m:f>
      </m:oMath>
      <w:r w:rsidR="00765A9D" w:rsidRPr="006E065E">
        <w:tab/>
      </w:r>
    </w:p>
    <w:p w14:paraId="48D4F5AE" w14:textId="380FEE5E" w:rsidR="00765A9D" w:rsidRPr="006E065E" w:rsidRDefault="007B2E45">
      <w:pPr>
        <w:pStyle w:val="Equation"/>
        <w:rPr>
          <w:lang w:eastAsia="zh-CN"/>
        </w:rPr>
      </w:pPr>
      <w:r w:rsidRPr="006E065E">
        <w:tab/>
      </w:r>
      <w:r w:rsidR="00765A9D" w:rsidRPr="006E065E">
        <w:tab/>
      </w:r>
      <m:oMath>
        <m:sSub>
          <m:sSubPr>
            <m:ctrlPr>
              <w:rPr>
                <w:rFonts w:ascii="Cambria Math" w:hAnsi="Cambria Math"/>
                <w:i/>
              </w:rPr>
            </m:ctrlPr>
          </m:sSubPr>
          <m:e>
            <m:r>
              <w:rPr>
                <w:rFonts w:ascii="Cambria Math" w:hAnsi="Cambria Math"/>
                <w:lang w:eastAsia="zh-CN"/>
              </w:rPr>
              <m:t>B</m:t>
            </m:r>
          </m:e>
          <m:sub>
            <m:r>
              <w:rPr>
                <w:rFonts w:ascii="Cambria Math" w:hAnsi="Cambria Math"/>
                <w:lang w:eastAsia="zh-CN"/>
              </w:rPr>
              <m:t>ar</m:t>
            </m:r>
          </m:sub>
        </m:sSub>
        <m:r>
          <w:rPr>
            <w:rFonts w:ascii="Cambria Math" w:hAnsi="Cambria Math"/>
            <w:lang w:eastAsia="zh-CN"/>
          </w:rPr>
          <m:t>=1.1+30.7</m:t>
        </m:r>
        <m:r>
          <m:rPr>
            <m:sty m:val="p"/>
          </m:rPr>
          <w:rPr>
            <w:rFonts w:ascii="Cambria Math" w:hAnsi="Cambria Math"/>
          </w:rPr>
          <m:t>σ</m:t>
        </m:r>
        <m:d>
          <m:dPr>
            <m:ctrlPr>
              <w:rPr>
                <w:rFonts w:ascii="Cambria Math" w:hAnsi="Cambria Math"/>
                <w:i/>
              </w:rPr>
            </m:ctrlPr>
          </m:dPr>
          <m:e>
            <m:r>
              <w:rPr>
                <w:rFonts w:ascii="Cambria Math" w:hAnsi="Cambria Math"/>
                <w:lang w:eastAsia="zh-CN"/>
              </w:rPr>
              <m:t>1-</m:t>
            </m:r>
            <m:r>
              <m:rPr>
                <m:sty m:val="p"/>
              </m:rPr>
              <w:rPr>
                <w:rFonts w:ascii="Cambria Math" w:hAnsi="Cambria Math"/>
              </w:rPr>
              <m:t>τ</m:t>
            </m:r>
          </m:e>
        </m:d>
      </m:oMath>
      <w:r w:rsidR="00765A9D" w:rsidRPr="006E065E">
        <w:rPr>
          <w:lang w:eastAsia="zh-CN"/>
        </w:rPr>
        <w:tab/>
        <w:t>(14)</w:t>
      </w:r>
    </w:p>
    <w:p w14:paraId="330AA1C1" w14:textId="54BA0D79" w:rsidR="001515DC" w:rsidRPr="006E065E" w:rsidRDefault="00F6773A" w:rsidP="0084508A">
      <w:pPr>
        <w:ind w:firstLineChars="200" w:firstLine="480"/>
        <w:rPr>
          <w:lang w:eastAsia="zh-CN"/>
        </w:rPr>
      </w:pPr>
      <w:bookmarkStart w:id="133" w:name="OLE_LINK129"/>
      <w:r w:rsidRPr="006E065E">
        <w:rPr>
          <w:i/>
          <w:lang w:eastAsia="zh-CN"/>
        </w:rPr>
        <w:t>B</w:t>
      </w:r>
      <w:proofErr w:type="spellStart"/>
      <w:r w:rsidRPr="006E065E">
        <w:rPr>
          <w:i/>
          <w:position w:val="-4"/>
          <w:sz w:val="20"/>
          <w:lang w:eastAsia="zh-CN"/>
        </w:rPr>
        <w:t>ar</w:t>
      </w:r>
      <w:bookmarkEnd w:id="133"/>
      <w:proofErr w:type="spellEnd"/>
      <w:r w:rsidR="001515DC" w:rsidRPr="006E065E">
        <w:rPr>
          <w:lang w:eastAsia="zh-CN"/>
        </w:rPr>
        <w:t>是天线的可用</w:t>
      </w:r>
      <w:r w:rsidR="00203831" w:rsidRPr="006E065E">
        <w:rPr>
          <w:rFonts w:hint="eastAsia"/>
          <w:lang w:eastAsia="zh-CN"/>
        </w:rPr>
        <w:t>有源</w:t>
      </w:r>
      <w:r w:rsidR="001515DC" w:rsidRPr="006E065E">
        <w:rPr>
          <w:lang w:eastAsia="zh-CN"/>
        </w:rPr>
        <w:t>区域带宽。图</w:t>
      </w:r>
      <w:r w:rsidR="001515DC" w:rsidRPr="006E065E">
        <w:rPr>
          <w:lang w:eastAsia="zh-CN"/>
        </w:rPr>
        <w:t>37</w:t>
      </w:r>
      <w:r w:rsidR="001515DC" w:rsidRPr="006E065E">
        <w:rPr>
          <w:lang w:eastAsia="zh-CN"/>
        </w:rPr>
        <w:t>显示了</w:t>
      </w:r>
      <w:r w:rsidRPr="006E065E">
        <w:rPr>
          <w:i/>
          <w:lang w:eastAsia="zh-CN"/>
        </w:rPr>
        <w:t>B</w:t>
      </w:r>
      <w:proofErr w:type="spellStart"/>
      <w:r w:rsidRPr="006E065E">
        <w:rPr>
          <w:i/>
          <w:position w:val="-4"/>
          <w:sz w:val="20"/>
          <w:lang w:eastAsia="zh-CN"/>
        </w:rPr>
        <w:t>ar</w:t>
      </w:r>
      <w:proofErr w:type="spellEnd"/>
      <w:proofErr w:type="gramStart"/>
      <w:r w:rsidR="001515DC" w:rsidRPr="006E065E">
        <w:rPr>
          <w:lang w:eastAsia="zh-CN"/>
        </w:rPr>
        <w:t>的测量值与</w:t>
      </w:r>
      <w:r w:rsidR="009769D5" w:rsidRPr="006E065E">
        <w:rPr>
          <w:rFonts w:hint="eastAsia"/>
          <w:lang w:eastAsia="zh-CN"/>
        </w:rPr>
        <w:t>方程</w:t>
      </w:r>
      <w:r w:rsidR="001515DC" w:rsidRPr="006E065E">
        <w:rPr>
          <w:lang w:eastAsia="zh-CN"/>
        </w:rPr>
        <w:t>(14)</w:t>
      </w:r>
      <w:r w:rsidR="001515DC" w:rsidRPr="006E065E">
        <w:rPr>
          <w:lang w:eastAsia="zh-CN"/>
        </w:rPr>
        <w:t>给出的值的比较</w:t>
      </w:r>
      <w:proofErr w:type="gramEnd"/>
      <w:r w:rsidR="001515DC" w:rsidRPr="006E065E">
        <w:rPr>
          <w:lang w:eastAsia="zh-CN"/>
        </w:rPr>
        <w:t>。</w:t>
      </w:r>
    </w:p>
    <w:p w14:paraId="70990FDC" w14:textId="6DC2BC09" w:rsidR="00765A9D" w:rsidRPr="006E065E" w:rsidRDefault="007B2E45">
      <w:pPr>
        <w:pStyle w:val="Equation"/>
      </w:pPr>
      <w:r w:rsidRPr="006E065E">
        <w:rPr>
          <w:lang w:eastAsia="zh-CN"/>
        </w:rPr>
        <w:tab/>
      </w:r>
      <w:r w:rsidR="00765A9D" w:rsidRPr="006E065E">
        <w:rPr>
          <w:lang w:eastAsia="zh-CN"/>
        </w:rPr>
        <w:tab/>
      </w:r>
      <m:oMath>
        <m:sSub>
          <m:sSubPr>
            <m:ctrlPr>
              <w:rPr>
                <w:rFonts w:ascii="Cambria Math" w:hAnsi="Cambria Math"/>
                <w:i/>
              </w:rPr>
            </m:ctrlPr>
          </m:sSubPr>
          <m:e>
            <m:r>
              <w:rPr>
                <w:rFonts w:ascii="Cambria Math" w:hAnsi="Cambria Math"/>
              </w:rPr>
              <m:t>l</m:t>
            </m:r>
          </m:e>
          <m:sub>
            <m:r>
              <m:rPr>
                <m:sty m:val="p"/>
              </m:rPr>
              <w:rPr>
                <w:rFonts w:ascii="Cambria Math" w:eastAsia="STKaiti" w:hAnsi="Cambria Math" w:hint="eastAsia"/>
                <w:lang w:eastAsia="zh-CN"/>
              </w:rPr>
              <m:t>高</m:t>
            </m:r>
          </m:sub>
        </m:sSub>
        <m:r>
          <w:rPr>
            <w:rFonts w:ascii="Cambria Math" w:hAnsi="Cambria Math"/>
          </w:rPr>
          <m:t xml:space="preserve">=1.1 </m:t>
        </m:r>
        <m:sSub>
          <m:sSubPr>
            <m:ctrlPr>
              <w:rPr>
                <w:rFonts w:ascii="Cambria Math" w:hAnsi="Cambria Math"/>
                <w:i/>
              </w:rPr>
            </m:ctrlPr>
          </m:sSubPr>
          <m:e>
            <m:r>
              <w:rPr>
                <w:rFonts w:ascii="Cambria Math" w:hAnsi="Cambria Math"/>
              </w:rPr>
              <m:t>l</m:t>
            </m:r>
          </m:e>
          <m:sub>
            <m:r>
              <w:rPr>
                <w:rFonts w:ascii="Cambria Math" w:hAnsi="Cambria Math"/>
              </w:rPr>
              <m:t>c</m:t>
            </m:r>
          </m:sub>
        </m:sSub>
      </m:oMath>
      <w:r w:rsidR="00765A9D" w:rsidRPr="006E065E">
        <w:tab/>
        <w:t>(15)</w:t>
      </w:r>
    </w:p>
    <w:p w14:paraId="3B02643B" w14:textId="0EC06823" w:rsidR="00765A9D" w:rsidRPr="006E065E" w:rsidRDefault="00E63D98" w:rsidP="00883132">
      <w:pPr>
        <w:ind w:firstLineChars="200" w:firstLine="480"/>
        <w:rPr>
          <w:lang w:eastAsia="zh-CN"/>
        </w:rPr>
      </w:pPr>
      <w:r w:rsidRPr="006E065E">
        <w:rPr>
          <w:rFonts w:hint="eastAsia"/>
          <w:lang w:eastAsia="zh-CN"/>
        </w:rPr>
        <w:t>以及</w:t>
      </w:r>
    </w:p>
    <w:p w14:paraId="65CC0845" w14:textId="1D13A231" w:rsidR="00765A9D" w:rsidRPr="006E065E" w:rsidRDefault="007B2E45">
      <w:pPr>
        <w:pStyle w:val="Equation"/>
      </w:pPr>
      <w:r w:rsidRPr="006E065E">
        <w:tab/>
      </w:r>
      <w:r w:rsidR="00765A9D" w:rsidRPr="006E065E">
        <w:tab/>
      </w:r>
      <m:oMath>
        <m:sSub>
          <m:sSubPr>
            <m:ctrlPr>
              <w:rPr>
                <w:rFonts w:ascii="Cambria Math" w:hAnsi="Cambria Math"/>
                <w:i/>
              </w:rPr>
            </m:ctrlPr>
          </m:sSubPr>
          <m:e>
            <m:r>
              <w:rPr>
                <w:rFonts w:ascii="Cambria Math" w:hAnsi="Cambria Math"/>
              </w:rPr>
              <m:t>l</m:t>
            </m:r>
          </m:e>
          <m:sub>
            <m:r>
              <w:rPr>
                <w:rFonts w:ascii="Cambria Math" w:hAnsi="Cambria Math"/>
              </w:rPr>
              <m:t>0</m:t>
            </m:r>
          </m:sub>
        </m:sSub>
        <m:r>
          <w:rPr>
            <w:rFonts w:ascii="Cambria Math" w:hAnsi="Cambria Math"/>
          </w:rPr>
          <m:t>=</m:t>
        </m:r>
        <m:sSub>
          <m:sSubPr>
            <m:ctrlPr>
              <w:rPr>
                <w:rFonts w:ascii="Cambria Math" w:hAnsi="Cambria Math"/>
                <w:i/>
              </w:rPr>
            </m:ctrlPr>
          </m:sSubPr>
          <m:e>
            <m:r>
              <w:rPr>
                <w:rFonts w:ascii="Cambria Math" w:hAnsi="Cambria Math"/>
              </w:rPr>
              <m:t>l</m:t>
            </m:r>
          </m:e>
          <m:sub>
            <m:r>
              <m:rPr>
                <m:sty m:val="p"/>
              </m:rPr>
              <w:rPr>
                <w:rFonts w:ascii="Cambria Math" w:eastAsia="STKaiti" w:hAnsi="Cambria Math" w:hint="eastAsia"/>
                <w:lang w:eastAsia="zh-CN"/>
              </w:rPr>
              <m:t>低</m:t>
            </m:r>
          </m:sub>
        </m:sSub>
        <m:r>
          <w:rPr>
            <w:rFonts w:ascii="Cambria Math" w:hAnsi="Cambria Math"/>
          </w:rPr>
          <m:t xml:space="preserve">+0.7166 </m:t>
        </m:r>
        <m:d>
          <m:dPr>
            <m:ctrlPr>
              <w:rPr>
                <w:rFonts w:ascii="Cambria Math" w:hAnsi="Cambria Math"/>
                <w:i/>
              </w:rPr>
            </m:ctrlPr>
          </m:dPr>
          <m:e>
            <m:sSub>
              <m:sSubPr>
                <m:ctrlPr>
                  <w:rPr>
                    <w:rFonts w:ascii="Cambria Math" w:hAnsi="Cambria Math"/>
                    <w:i/>
                  </w:rPr>
                </m:ctrlPr>
              </m:sSubPr>
              <m:e>
                <m:r>
                  <w:rPr>
                    <w:rFonts w:ascii="Cambria Math" w:hAnsi="Cambria Math"/>
                  </w:rPr>
                  <m:t>l</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l</m:t>
                </m:r>
              </m:e>
              <m:sub>
                <m:r>
                  <m:rPr>
                    <m:sty m:val="p"/>
                  </m:rPr>
                  <w:rPr>
                    <w:rFonts w:ascii="Cambria Math" w:eastAsia="STKaiti" w:hAnsi="Cambria Math" w:hint="eastAsia"/>
                    <w:lang w:eastAsia="zh-CN"/>
                  </w:rPr>
                  <m:t>低</m:t>
                </m:r>
              </m:sub>
            </m:sSub>
          </m:e>
        </m:d>
      </m:oMath>
      <w:r w:rsidR="00765A9D" w:rsidRPr="006E065E">
        <w:tab/>
        <w:t>(16)</w:t>
      </w:r>
    </w:p>
    <w:p w14:paraId="1C9DDD86" w14:textId="2417F6D7" w:rsidR="001515DC" w:rsidRPr="006E065E" w:rsidRDefault="009769D5" w:rsidP="0084508A">
      <w:pPr>
        <w:ind w:firstLineChars="200" w:firstLine="480"/>
        <w:rPr>
          <w:lang w:eastAsia="zh-CN"/>
        </w:rPr>
      </w:pPr>
      <w:r w:rsidRPr="006E065E">
        <w:rPr>
          <w:rFonts w:hint="eastAsia"/>
          <w:lang w:eastAsia="zh-CN"/>
        </w:rPr>
        <w:lastRenderedPageBreak/>
        <w:t>方程</w:t>
      </w:r>
      <w:r w:rsidR="001515DC" w:rsidRPr="006E065E">
        <w:rPr>
          <w:lang w:eastAsia="zh-CN"/>
        </w:rPr>
        <w:t>(15)</w:t>
      </w:r>
      <w:r w:rsidR="001515DC" w:rsidRPr="006E065E">
        <w:rPr>
          <w:lang w:eastAsia="zh-CN"/>
        </w:rPr>
        <w:t>和</w:t>
      </w:r>
      <w:r w:rsidR="001515DC" w:rsidRPr="006E065E">
        <w:rPr>
          <w:lang w:eastAsia="zh-CN"/>
        </w:rPr>
        <w:t>(16)</w:t>
      </w:r>
      <w:r w:rsidR="001515DC" w:rsidRPr="006E065E">
        <w:rPr>
          <w:lang w:eastAsia="zh-CN"/>
        </w:rPr>
        <w:t>被设计成再现这两条曲线。系数</w:t>
      </w:r>
      <w:r w:rsidR="001515DC" w:rsidRPr="006E065E">
        <w:rPr>
          <w:lang w:eastAsia="zh-CN"/>
        </w:rPr>
        <w:t>0.7166</w:t>
      </w:r>
      <w:r w:rsidR="001515DC" w:rsidRPr="006E065E">
        <w:rPr>
          <w:lang w:eastAsia="zh-CN"/>
        </w:rPr>
        <w:t>适用于</w:t>
      </w:r>
      <w:r w:rsidR="001515DC" w:rsidRPr="006E065E">
        <w:rPr>
          <w:rFonts w:ascii="Comic Sans MS" w:hAnsi="Comic Sans MS"/>
          <w:lang w:eastAsia="zh-CN"/>
        </w:rPr>
        <w:t>l</w:t>
      </w:r>
      <w:r w:rsidR="001515DC" w:rsidRPr="006E065E">
        <w:rPr>
          <w:sz w:val="10"/>
          <w:lang w:eastAsia="zh-CN"/>
        </w:rPr>
        <w:t> </w:t>
      </w:r>
      <w:r w:rsidR="001515DC" w:rsidRPr="006E065E">
        <w:rPr>
          <w:lang w:eastAsia="zh-CN"/>
        </w:rPr>
        <w:t>/</w:t>
      </w:r>
      <w:r w:rsidR="001515DC" w:rsidRPr="006E065E">
        <w:rPr>
          <w:sz w:val="10"/>
          <w:lang w:eastAsia="zh-CN"/>
        </w:rPr>
        <w:t> </w:t>
      </w:r>
      <w:r w:rsidR="001515DC" w:rsidRPr="006E065E">
        <w:rPr>
          <w:i/>
          <w:lang w:eastAsia="zh-CN"/>
        </w:rPr>
        <w:t>a</w:t>
      </w:r>
      <w:r w:rsidR="001515DC" w:rsidRPr="006E065E">
        <w:rPr>
          <w:lang w:eastAsia="zh-CN"/>
        </w:rPr>
        <w:t> </w:t>
      </w:r>
      <w:r w:rsidR="001515DC" w:rsidRPr="006E065E">
        <w:rPr>
          <w:rFonts w:ascii="Symbol" w:hAnsi="Symbol"/>
          <w:lang w:eastAsia="zh-CN"/>
        </w:rPr>
        <w:t>=</w:t>
      </w:r>
      <w:r w:rsidR="001515DC" w:rsidRPr="006E065E">
        <w:rPr>
          <w:lang w:eastAsia="zh-CN"/>
        </w:rPr>
        <w:t> 500</w:t>
      </w:r>
      <w:r w:rsidR="001515DC" w:rsidRPr="006E065E">
        <w:rPr>
          <w:lang w:eastAsia="zh-CN"/>
        </w:rPr>
        <w:t>。该值用作计算中的默认值。</w:t>
      </w:r>
    </w:p>
    <w:p w14:paraId="2AEF8C52" w14:textId="55B29E8C" w:rsidR="0087742D" w:rsidRPr="006E065E" w:rsidRDefault="00DC118F" w:rsidP="0087742D">
      <w:pPr>
        <w:pStyle w:val="FigureNo"/>
        <w:rPr>
          <w:lang w:eastAsia="zh-CN"/>
        </w:rPr>
      </w:pPr>
      <w:r w:rsidRPr="006E065E">
        <w:rPr>
          <w:lang w:eastAsia="zh-CN"/>
        </w:rPr>
        <w:t>图</w:t>
      </w:r>
      <w:r w:rsidR="0087742D" w:rsidRPr="006E065E">
        <w:rPr>
          <w:lang w:eastAsia="zh-CN"/>
        </w:rPr>
        <w:t>36</w:t>
      </w:r>
    </w:p>
    <w:p w14:paraId="42E6E541" w14:textId="1EF003D2" w:rsidR="0087742D" w:rsidRPr="006E065E" w:rsidRDefault="00123297" w:rsidP="0087742D">
      <w:pPr>
        <w:pStyle w:val="Figuretitle"/>
        <w:rPr>
          <w:lang w:eastAsia="zh-CN"/>
        </w:rPr>
      </w:pPr>
      <w:r w:rsidRPr="006E065E">
        <w:rPr>
          <w:lang w:eastAsia="zh-CN"/>
        </w:rPr>
        <w:t>缩短</w:t>
      </w:r>
      <w:r w:rsidRPr="006E065E">
        <w:rPr>
          <w:rFonts w:hint="eastAsia"/>
          <w:lang w:eastAsia="zh-CN"/>
        </w:rPr>
        <w:t>因子</w:t>
      </w:r>
      <w:proofErr w:type="spellStart"/>
      <w:r w:rsidRPr="006E065E">
        <w:rPr>
          <w:i/>
          <w:iCs/>
          <w:lang w:eastAsia="zh-CN"/>
        </w:rPr>
        <w:t>S</w:t>
      </w:r>
      <w:r w:rsidRPr="006E065E">
        <w:rPr>
          <w:i/>
          <w:iCs/>
          <w:vertAlign w:val="subscript"/>
          <w:lang w:eastAsia="zh-CN"/>
        </w:rPr>
        <w:t>h</w:t>
      </w:r>
      <w:proofErr w:type="spellEnd"/>
      <w:r w:rsidRPr="006E065E">
        <w:rPr>
          <w:rFonts w:hint="eastAsia"/>
          <w:lang w:eastAsia="zh-CN"/>
        </w:rPr>
        <w:t>是</w:t>
      </w:r>
      <w:r w:rsidRPr="006E065E">
        <w:rPr>
          <w:i/>
          <w:iCs/>
          <w:lang w:eastAsia="zh-CN"/>
        </w:rPr>
        <w:t>Z</w:t>
      </w:r>
      <w:r w:rsidRPr="006E065E">
        <w:rPr>
          <w:vertAlign w:val="subscript"/>
          <w:lang w:eastAsia="zh-CN"/>
        </w:rPr>
        <w:t>0</w:t>
      </w:r>
      <w:r w:rsidRPr="006E065E">
        <w:rPr>
          <w:rFonts w:hint="eastAsia"/>
          <w:lang w:eastAsia="zh-CN"/>
        </w:rPr>
        <w:t>和</w:t>
      </w:r>
      <w:r w:rsidRPr="006E065E">
        <w:rPr>
          <w:i/>
          <w:iCs/>
          <w:lang w:eastAsia="zh-CN"/>
        </w:rPr>
        <w:t>l</w:t>
      </w:r>
      <w:r w:rsidR="00D90EF2">
        <w:rPr>
          <w:rFonts w:hint="eastAsia"/>
          <w:i/>
          <w:iCs/>
          <w:lang w:eastAsia="zh-CN"/>
        </w:rPr>
        <w:t xml:space="preserve"> </w:t>
      </w:r>
      <w:r w:rsidRPr="006E065E">
        <w:rPr>
          <w:lang w:eastAsia="zh-CN"/>
        </w:rPr>
        <w:t>/</w:t>
      </w:r>
      <w:r w:rsidRPr="006E065E">
        <w:rPr>
          <w:rFonts w:cs="Times New Roman Bold"/>
          <w:i/>
          <w:iCs/>
          <w:lang w:eastAsia="zh-CN"/>
        </w:rPr>
        <w:t>a</w:t>
      </w:r>
      <w:r w:rsidRPr="006E065E">
        <w:rPr>
          <w:lang w:eastAsia="zh-CN"/>
        </w:rPr>
        <w:t>的函数</w:t>
      </w:r>
    </w:p>
    <w:p w14:paraId="5BE68E14" w14:textId="0ED99E61" w:rsidR="00765A9D" w:rsidRPr="006E065E" w:rsidRDefault="008869C8" w:rsidP="0087742D">
      <w:pPr>
        <w:pStyle w:val="Figure"/>
        <w:rPr>
          <w:lang w:eastAsia="zh-CN"/>
        </w:rPr>
      </w:pPr>
      <w:r w:rsidRPr="006E065E">
        <w:rPr>
          <w:noProof/>
        </w:rPr>
        <w:drawing>
          <wp:inline distT="0" distB="0" distL="0" distR="0" wp14:anchorId="4D9D9873" wp14:editId="18EBA472">
            <wp:extent cx="5093218" cy="6364237"/>
            <wp:effectExtent l="0" t="0" r="0" b="0"/>
            <wp:docPr id="155012634" name="Picture 21" descr="图36显示缩短因子Sh是Z0和l /a的函数&#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012634" name="Picture 21" descr="图36显示缩短因子Sh是Z0和l /a的函数&#10;"/>
                    <pic:cNvPicPr/>
                  </pic:nvPicPr>
                  <pic:blipFill>
                    <a:blip r:embed="rId83" cstate="print">
                      <a:extLst>
                        <a:ext uri="{28A0092B-C50C-407E-A947-70E740481C1C}">
                          <a14:useLocalDpi xmlns:a14="http://schemas.microsoft.com/office/drawing/2010/main" val="0"/>
                        </a:ext>
                      </a:extLst>
                    </a:blip>
                    <a:stretch>
                      <a:fillRect/>
                    </a:stretch>
                  </pic:blipFill>
                  <pic:spPr>
                    <a:xfrm>
                      <a:off x="0" y="0"/>
                      <a:ext cx="5093218" cy="6364237"/>
                    </a:xfrm>
                    <a:prstGeom prst="rect">
                      <a:avLst/>
                    </a:prstGeom>
                  </pic:spPr>
                </pic:pic>
              </a:graphicData>
            </a:graphic>
          </wp:inline>
        </w:drawing>
      </w:r>
    </w:p>
    <w:p w14:paraId="6664C1E9" w14:textId="32D2C80F" w:rsidR="00837000" w:rsidRPr="006E065E" w:rsidRDefault="00837000" w:rsidP="00837000">
      <w:pPr>
        <w:ind w:firstLineChars="200" w:firstLine="480"/>
        <w:rPr>
          <w:lang w:eastAsia="zh-CN"/>
        </w:rPr>
      </w:pPr>
      <w:r w:rsidRPr="006E065E">
        <w:rPr>
          <w:rFonts w:hint="eastAsia"/>
          <w:lang w:eastAsia="zh-CN"/>
        </w:rPr>
        <w:t>该过程仅考虑落在</w:t>
      </w:r>
      <w:r w:rsidRPr="006E065E">
        <w:rPr>
          <w:rFonts w:asciiTheme="majorBidi" w:hAnsiTheme="majorBidi" w:cstheme="majorBidi"/>
          <w:i/>
          <w:iCs/>
          <w:szCs w:val="18"/>
          <w:lang w:eastAsia="zh-CN"/>
        </w:rPr>
        <w:t>l</w:t>
      </w:r>
      <w:r w:rsidRPr="008F54E5">
        <w:rPr>
          <w:rFonts w:ascii="STKaiti" w:eastAsia="STKaiti" w:hAnsi="STKaiti" w:hint="eastAsia"/>
          <w:iCs/>
          <w:position w:val="-4"/>
          <w:sz w:val="20"/>
          <w:lang w:eastAsia="zh-CN"/>
        </w:rPr>
        <w:t>低</w:t>
      </w:r>
      <w:r w:rsidRPr="006E065E">
        <w:rPr>
          <w:rFonts w:hint="eastAsia"/>
          <w:lang w:eastAsia="zh-CN"/>
        </w:rPr>
        <w:t>与</w:t>
      </w:r>
      <w:r w:rsidRPr="006E065E">
        <w:rPr>
          <w:rFonts w:asciiTheme="majorBidi" w:hAnsiTheme="majorBidi" w:cstheme="majorBidi"/>
          <w:i/>
          <w:iCs/>
          <w:sz w:val="28"/>
          <w:lang w:eastAsia="zh-CN"/>
        </w:rPr>
        <w:t>l</w:t>
      </w:r>
      <w:r w:rsidRPr="008F54E5">
        <w:rPr>
          <w:rFonts w:ascii="STKaiti" w:eastAsia="STKaiti" w:hAnsi="STKaiti" w:hint="eastAsia"/>
          <w:iCs/>
          <w:position w:val="-4"/>
          <w:sz w:val="20"/>
          <w:lang w:eastAsia="zh-CN"/>
        </w:rPr>
        <w:t>高</w:t>
      </w:r>
      <w:r w:rsidRPr="006E065E">
        <w:rPr>
          <w:rFonts w:hint="eastAsia"/>
          <w:lang w:eastAsia="zh-CN"/>
        </w:rPr>
        <w:t>之间有</w:t>
      </w:r>
      <w:proofErr w:type="gramStart"/>
      <w:r w:rsidRPr="006E065E">
        <w:rPr>
          <w:rFonts w:hint="eastAsia"/>
          <w:lang w:eastAsia="zh-CN"/>
        </w:rPr>
        <w:t>效区</w:t>
      </w:r>
      <w:proofErr w:type="gramEnd"/>
      <w:r w:rsidRPr="006E065E">
        <w:rPr>
          <w:rFonts w:hint="eastAsia"/>
          <w:lang w:eastAsia="zh-CN"/>
        </w:rPr>
        <w:t>域中的那些偶极子。对于每个天线的情况，计算类似于图</w:t>
      </w:r>
      <w:r w:rsidRPr="006E065E">
        <w:rPr>
          <w:rFonts w:hint="eastAsia"/>
          <w:lang w:eastAsia="zh-CN"/>
        </w:rPr>
        <w:t>35</w:t>
      </w:r>
      <w:r w:rsidRPr="006E065E">
        <w:rPr>
          <w:rFonts w:hint="eastAsia"/>
          <w:lang w:eastAsia="zh-CN"/>
        </w:rPr>
        <w:t>的曲线，并且对于</w:t>
      </w:r>
      <w:r w:rsidR="00203831" w:rsidRPr="006E065E">
        <w:rPr>
          <w:rFonts w:hint="eastAsia"/>
          <w:lang w:eastAsia="zh-CN"/>
        </w:rPr>
        <w:t>有源</w:t>
      </w:r>
      <w:r w:rsidRPr="006E065E">
        <w:rPr>
          <w:rFonts w:hint="eastAsia"/>
          <w:lang w:eastAsia="zh-CN"/>
        </w:rPr>
        <w:t>区域内的每个偶极子，估算电流</w:t>
      </w:r>
      <w:r w:rsidRPr="006E065E">
        <w:rPr>
          <w:i/>
          <w:lang w:eastAsia="zh-CN"/>
        </w:rPr>
        <w:t>I</w:t>
      </w:r>
      <w:r w:rsidRPr="006E065E">
        <w:rPr>
          <w:i/>
          <w:position w:val="-4"/>
          <w:sz w:val="20"/>
          <w:lang w:eastAsia="zh-CN"/>
        </w:rPr>
        <w:t>bi</w:t>
      </w:r>
      <w:r w:rsidRPr="006E065E">
        <w:rPr>
          <w:rFonts w:hint="eastAsia"/>
          <w:lang w:eastAsia="zh-CN"/>
        </w:rPr>
        <w:t>和相位。而后对所有的偶极子电流重新进行归一化，使得最大电流为</w:t>
      </w:r>
      <w:r w:rsidRPr="006E065E">
        <w:rPr>
          <w:rFonts w:hint="eastAsia"/>
          <w:lang w:eastAsia="zh-CN"/>
        </w:rPr>
        <w:t>1</w:t>
      </w:r>
      <w:r w:rsidRPr="006E065E">
        <w:rPr>
          <w:rFonts w:hint="eastAsia"/>
          <w:lang w:eastAsia="zh-CN"/>
        </w:rPr>
        <w:t>，原因是偶极子长度通常不对应于</w:t>
      </w:r>
      <w:r w:rsidRPr="006E065E">
        <w:rPr>
          <w:rFonts w:asciiTheme="majorBidi" w:hAnsiTheme="majorBidi" w:cstheme="majorBidi"/>
          <w:i/>
          <w:iCs/>
          <w:szCs w:val="18"/>
          <w:lang w:eastAsia="zh-CN"/>
        </w:rPr>
        <w:t>l</w:t>
      </w:r>
      <w:r w:rsidRPr="006E065E">
        <w:rPr>
          <w:position w:val="-4"/>
          <w:sz w:val="20"/>
          <w:lang w:eastAsia="zh-CN"/>
        </w:rPr>
        <w:t>0</w:t>
      </w:r>
      <w:r w:rsidRPr="006E065E">
        <w:rPr>
          <w:rFonts w:hint="eastAsia"/>
          <w:lang w:eastAsia="zh-CN"/>
        </w:rPr>
        <w:t>。</w:t>
      </w:r>
    </w:p>
    <w:p w14:paraId="7F42BB0C" w14:textId="78484EC5" w:rsidR="00837000" w:rsidRPr="006E065E" w:rsidRDefault="00837000" w:rsidP="00837000">
      <w:pPr>
        <w:ind w:firstLineChars="200" w:firstLine="480"/>
        <w:rPr>
          <w:lang w:eastAsia="zh-CN"/>
        </w:rPr>
      </w:pPr>
      <w:r w:rsidRPr="006E065E">
        <w:rPr>
          <w:rFonts w:hint="eastAsia"/>
          <w:lang w:eastAsia="zh-CN"/>
        </w:rPr>
        <w:t>应该记得，上面的偶极子电流代表有源偶极子的归一化基准电流。出现在阵列因子的表达式</w:t>
      </w:r>
      <w:r w:rsidRPr="006E065E">
        <w:rPr>
          <w:rFonts w:hint="eastAsia"/>
          <w:lang w:eastAsia="zh-CN"/>
        </w:rPr>
        <w:t>(13)</w:t>
      </w:r>
      <w:r w:rsidRPr="006E065E">
        <w:rPr>
          <w:rFonts w:hint="eastAsia"/>
          <w:lang w:eastAsia="zh-CN"/>
        </w:rPr>
        <w:t>中的电流</w:t>
      </w:r>
      <w:r w:rsidRPr="006E065E">
        <w:rPr>
          <w:i/>
          <w:lang w:eastAsia="zh-CN"/>
        </w:rPr>
        <w:t>I</w:t>
      </w:r>
      <w:r w:rsidRPr="006E065E">
        <w:rPr>
          <w:i/>
          <w:position w:val="-4"/>
          <w:sz w:val="20"/>
          <w:lang w:eastAsia="zh-CN"/>
        </w:rPr>
        <w:t>mi</w:t>
      </w:r>
      <w:r w:rsidRPr="006E065E">
        <w:rPr>
          <w:rFonts w:hint="eastAsia"/>
          <w:lang w:eastAsia="zh-CN"/>
        </w:rPr>
        <w:t>是每个偶极子中的最大（回路）电流。因此，有必要通过对</w:t>
      </w:r>
      <w:r w:rsidRPr="006E065E">
        <w:rPr>
          <w:i/>
        </w:rPr>
        <w:t>x</w:t>
      </w:r>
      <w:r w:rsidRPr="006E065E">
        <w:t> </w:t>
      </w:r>
      <w:r w:rsidRPr="006E065E">
        <w:rPr>
          <w:rFonts w:ascii="Symbol" w:hAnsi="Symbol"/>
        </w:rPr>
        <w:t>=</w:t>
      </w:r>
      <w:r w:rsidRPr="006E065E">
        <w:t> 0</w:t>
      </w:r>
      <w:r w:rsidRPr="006E065E">
        <w:rPr>
          <w:rFonts w:hint="eastAsia"/>
          <w:lang w:eastAsia="zh-CN"/>
        </w:rPr>
        <w:t>应用</w:t>
      </w:r>
      <w:r w:rsidRPr="006E065E">
        <w:rPr>
          <w:rFonts w:hint="eastAsia"/>
          <w:lang w:eastAsia="zh-CN"/>
        </w:rPr>
        <w:t>(12)</w:t>
      </w:r>
      <w:r w:rsidRPr="006E065E">
        <w:rPr>
          <w:rFonts w:hint="eastAsia"/>
          <w:lang w:eastAsia="zh-CN"/>
        </w:rPr>
        <w:t>来计算它们，即：</w:t>
      </w:r>
    </w:p>
    <w:p w14:paraId="3CC03B13" w14:textId="69FC21B7" w:rsidR="00765A9D" w:rsidRPr="006E065E" w:rsidRDefault="00371D67">
      <w:pPr>
        <w:pStyle w:val="Equation"/>
      </w:pPr>
      <w:r w:rsidRPr="006E065E">
        <w:rPr>
          <w:lang w:eastAsia="zh-CN"/>
        </w:rPr>
        <w:lastRenderedPageBreak/>
        <w:tab/>
      </w:r>
      <w:r w:rsidR="00765A9D" w:rsidRPr="006E065E">
        <w:rPr>
          <w:lang w:eastAsia="zh-CN"/>
        </w:rPr>
        <w:tab/>
      </w:r>
      <m:oMath>
        <m:sSub>
          <m:sSubPr>
            <m:ctrlPr>
              <w:rPr>
                <w:rFonts w:ascii="Cambria Math" w:hAnsi="Cambria Math"/>
                <w:i/>
              </w:rPr>
            </m:ctrlPr>
          </m:sSubPr>
          <m:e>
            <m:r>
              <w:rPr>
                <w:rFonts w:ascii="Cambria Math" w:hAnsi="Cambria Math"/>
              </w:rPr>
              <m:t>I</m:t>
            </m:r>
          </m:e>
          <m:sub>
            <m:r>
              <w:rPr>
                <w:rFonts w:ascii="Cambria Math" w:hAnsi="Cambria Math"/>
              </w:rPr>
              <m:t>mi</m:t>
            </m:r>
          </m:sub>
        </m:sSub>
        <m:r>
          <w:rPr>
            <w:rFonts w:ascii="Cambria Math" w:hAnsi="Cambria Math"/>
          </w:rPr>
          <m:t>=</m:t>
        </m:r>
        <m:f>
          <m:fPr>
            <m:type m:val="lin"/>
            <m:ctrlPr>
              <w:rPr>
                <w:rFonts w:ascii="Cambria Math" w:hAnsi="Cambria Math"/>
                <w:i/>
              </w:rPr>
            </m:ctrlPr>
          </m:fPr>
          <m:num>
            <m:sSub>
              <m:sSubPr>
                <m:ctrlPr>
                  <w:rPr>
                    <w:rFonts w:ascii="Cambria Math" w:hAnsi="Cambria Math"/>
                    <w:i/>
                  </w:rPr>
                </m:ctrlPr>
              </m:sSubPr>
              <m:e>
                <m:r>
                  <w:rPr>
                    <w:rFonts w:ascii="Cambria Math" w:hAnsi="Cambria Math"/>
                  </w:rPr>
                  <m:t>I</m:t>
                </m:r>
              </m:e>
              <m:sub>
                <m:r>
                  <w:rPr>
                    <w:rFonts w:ascii="Cambria Math" w:hAnsi="Cambria Math"/>
                  </w:rPr>
                  <m:t>bi</m:t>
                </m:r>
              </m:sub>
            </m:sSub>
          </m:num>
          <m:den>
            <m:func>
              <m:funcPr>
                <m:ctrlPr>
                  <w:rPr>
                    <w:rFonts w:ascii="Cambria Math" w:hAnsi="Cambria Math"/>
                    <w:i/>
                  </w:rPr>
                </m:ctrlPr>
              </m:funcPr>
              <m:fName>
                <m:r>
                  <m:rPr>
                    <m:sty m:val="p"/>
                  </m:rPr>
                  <w:rPr>
                    <w:rFonts w:ascii="Cambria Math" w:hAnsi="Cambria Math"/>
                  </w:rPr>
                  <m:t>sin</m:t>
                </m:r>
              </m:fName>
              <m:e>
                <m:d>
                  <m:dPr>
                    <m:ctrlPr>
                      <w:rPr>
                        <w:rFonts w:ascii="Cambria Math" w:hAnsi="Cambria Math"/>
                        <w:i/>
                      </w:rPr>
                    </m:ctrlPr>
                  </m:dPr>
                  <m:e>
                    <m:sSub>
                      <m:sSubPr>
                        <m:ctrlPr>
                          <w:rPr>
                            <w:rFonts w:ascii="Cambria Math" w:hAnsi="Cambria Math"/>
                            <w:i/>
                          </w:rPr>
                        </m:ctrlPr>
                      </m:sSubPr>
                      <m:e>
                        <m:r>
                          <w:rPr>
                            <w:rFonts w:ascii="Cambria Math" w:hAnsi="Cambria Math"/>
                          </w:rPr>
                          <m:t>kl</m:t>
                        </m:r>
                      </m:e>
                      <m:sub>
                        <m:r>
                          <w:rPr>
                            <w:rFonts w:ascii="Cambria Math" w:hAnsi="Cambria Math"/>
                          </w:rPr>
                          <m:t>i</m:t>
                        </m:r>
                      </m:sub>
                    </m:sSub>
                  </m:e>
                </m:d>
              </m:e>
            </m:func>
          </m:den>
        </m:f>
      </m:oMath>
    </w:p>
    <w:p w14:paraId="251BD74B" w14:textId="53A4D301" w:rsidR="0087742D" w:rsidRPr="006E065E" w:rsidRDefault="00DC118F" w:rsidP="0087742D">
      <w:pPr>
        <w:pStyle w:val="FigureNo"/>
        <w:rPr>
          <w:lang w:eastAsia="zh-CN"/>
        </w:rPr>
      </w:pPr>
      <w:r w:rsidRPr="006E065E">
        <w:rPr>
          <w:lang w:eastAsia="zh-CN"/>
        </w:rPr>
        <w:t>图</w:t>
      </w:r>
      <w:r w:rsidR="0087742D" w:rsidRPr="006E065E">
        <w:rPr>
          <w:lang w:eastAsia="zh-CN"/>
        </w:rPr>
        <w:t>37</w:t>
      </w:r>
    </w:p>
    <w:p w14:paraId="381F18D6" w14:textId="4CD74223" w:rsidR="0087742D" w:rsidRPr="006E065E" w:rsidRDefault="00123297" w:rsidP="0087742D">
      <w:pPr>
        <w:pStyle w:val="Figuretitle"/>
        <w:rPr>
          <w:lang w:eastAsia="zh-CN"/>
        </w:rPr>
      </w:pPr>
      <w:bookmarkStart w:id="134" w:name="OLE_LINK94"/>
      <w:r w:rsidRPr="006E065E">
        <w:rPr>
          <w:lang w:eastAsia="zh-CN"/>
        </w:rPr>
        <w:t>有源</w:t>
      </w:r>
      <w:r w:rsidRPr="006E065E">
        <w:rPr>
          <w:rFonts w:hint="eastAsia"/>
          <w:lang w:eastAsia="zh-CN"/>
        </w:rPr>
        <w:t>区域的带宽</w:t>
      </w:r>
      <w:r w:rsidRPr="006E065E">
        <w:rPr>
          <w:i/>
          <w:iCs/>
          <w:lang w:eastAsia="zh-CN"/>
        </w:rPr>
        <w:t>B</w:t>
      </w:r>
      <w:r w:rsidRPr="006E065E">
        <w:rPr>
          <w:i/>
          <w:iCs/>
          <w:vertAlign w:val="subscript"/>
          <w:lang w:eastAsia="zh-CN"/>
        </w:rPr>
        <w:t>ar</w:t>
      </w:r>
      <w:r w:rsidRPr="006E065E">
        <w:rPr>
          <w:rFonts w:hint="eastAsia"/>
          <w:lang w:eastAsia="zh-CN"/>
        </w:rPr>
        <w:t>是</w:t>
      </w:r>
      <w:r w:rsidRPr="006E065E">
        <w:rPr>
          <w:rFonts w:cs="Times New Roman Bold"/>
        </w:rPr>
        <w:t>σ</w:t>
      </w:r>
      <w:r w:rsidRPr="006E065E">
        <w:rPr>
          <w:lang w:eastAsia="zh-CN"/>
        </w:rPr>
        <w:t>和</w:t>
      </w:r>
      <w:r w:rsidRPr="006E065E">
        <w:rPr>
          <w:rFonts w:cs="Times New Roman Bold"/>
        </w:rPr>
        <w:t>τ</w:t>
      </w:r>
      <w:r w:rsidRPr="006E065E">
        <w:rPr>
          <w:lang w:eastAsia="zh-CN"/>
        </w:rPr>
        <w:t>的函数</w:t>
      </w:r>
    </w:p>
    <w:bookmarkEnd w:id="134"/>
    <w:p w14:paraId="35A70D5D" w14:textId="5F056DF7" w:rsidR="00765A9D" w:rsidRPr="006E065E" w:rsidRDefault="00EA1811" w:rsidP="001F39E0">
      <w:pPr>
        <w:pStyle w:val="Figure"/>
        <w:rPr>
          <w:lang w:eastAsia="zh-CN"/>
        </w:rPr>
      </w:pPr>
      <w:r w:rsidRPr="006E065E">
        <w:rPr>
          <w:noProof/>
        </w:rPr>
        <w:drawing>
          <wp:inline distT="0" distB="0" distL="0" distR="0" wp14:anchorId="6E58809B" wp14:editId="01D82B69">
            <wp:extent cx="4947854" cy="7562103"/>
            <wp:effectExtent l="0" t="0" r="5715" b="1270"/>
            <wp:docPr id="738152753" name="Picture 17" descr="图37显示有源区域的带宽Bar是σ和τ的函数&#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8152753" name="Picture 17" descr="图37显示有源区域的带宽Bar是σ和τ的函数&#10;"/>
                    <pic:cNvPicPr/>
                  </pic:nvPicPr>
                  <pic:blipFill>
                    <a:blip r:embed="rId84" cstate="print">
                      <a:extLst>
                        <a:ext uri="{28A0092B-C50C-407E-A947-70E740481C1C}">
                          <a14:useLocalDpi xmlns:a14="http://schemas.microsoft.com/office/drawing/2010/main" val="0"/>
                        </a:ext>
                      </a:extLst>
                    </a:blip>
                    <a:stretch>
                      <a:fillRect/>
                    </a:stretch>
                  </pic:blipFill>
                  <pic:spPr>
                    <a:xfrm>
                      <a:off x="0" y="0"/>
                      <a:ext cx="4947854" cy="7562103"/>
                    </a:xfrm>
                    <a:prstGeom prst="rect">
                      <a:avLst/>
                    </a:prstGeom>
                  </pic:spPr>
                </pic:pic>
              </a:graphicData>
            </a:graphic>
          </wp:inline>
        </w:drawing>
      </w:r>
    </w:p>
    <w:p w14:paraId="64B86ADF" w14:textId="5AB30CCD" w:rsidR="00765A9D" w:rsidRPr="006E065E" w:rsidRDefault="00765A9D">
      <w:pPr>
        <w:pStyle w:val="Heading2"/>
        <w:rPr>
          <w:lang w:eastAsia="zh-CN"/>
        </w:rPr>
      </w:pPr>
      <w:bookmarkStart w:id="135" w:name="_Toc232149858"/>
      <w:r w:rsidRPr="006E065E">
        <w:rPr>
          <w:lang w:eastAsia="zh-CN"/>
        </w:rPr>
        <w:lastRenderedPageBreak/>
        <w:t>5.4</w:t>
      </w:r>
      <w:r w:rsidRPr="006E065E">
        <w:rPr>
          <w:lang w:eastAsia="zh-CN"/>
        </w:rPr>
        <w:tab/>
      </w:r>
      <w:r w:rsidR="00132F7B" w:rsidRPr="006E065E">
        <w:rPr>
          <w:rFonts w:hint="eastAsia"/>
          <w:lang w:eastAsia="zh-CN"/>
        </w:rPr>
        <w:t>计算</w:t>
      </w:r>
      <w:r w:rsidR="00132F7B" w:rsidRPr="006E065E">
        <w:rPr>
          <w:lang w:eastAsia="zh-CN"/>
        </w:rPr>
        <w:t>垂直对数周期天线</w:t>
      </w:r>
      <w:r w:rsidR="00132F7B" w:rsidRPr="006E065E">
        <w:rPr>
          <w:rFonts w:hint="eastAsia"/>
          <w:lang w:eastAsia="zh-CN"/>
        </w:rPr>
        <w:t>的</w:t>
      </w:r>
      <w:r w:rsidR="00132F7B" w:rsidRPr="006E065E">
        <w:rPr>
          <w:lang w:eastAsia="zh-CN"/>
        </w:rPr>
        <w:t>方向图</w:t>
      </w:r>
      <w:bookmarkEnd w:id="135"/>
    </w:p>
    <w:p w14:paraId="39F9EB3C" w14:textId="4AEBEC0C" w:rsidR="009E55E3" w:rsidRPr="009C7263" w:rsidRDefault="009E55E3" w:rsidP="0084508A">
      <w:pPr>
        <w:ind w:firstLineChars="200" w:firstLine="488"/>
        <w:rPr>
          <w:spacing w:val="4"/>
          <w:lang w:eastAsia="zh-CN"/>
        </w:rPr>
      </w:pPr>
      <w:r w:rsidRPr="009C7263">
        <w:rPr>
          <w:spacing w:val="4"/>
          <w:lang w:eastAsia="zh-CN"/>
        </w:rPr>
        <w:t>如图</w:t>
      </w:r>
      <w:r w:rsidRPr="009C7263">
        <w:rPr>
          <w:spacing w:val="4"/>
          <w:lang w:eastAsia="zh-CN"/>
        </w:rPr>
        <w:t>38</w:t>
      </w:r>
      <w:r w:rsidRPr="009C7263">
        <w:rPr>
          <w:spacing w:val="4"/>
          <w:lang w:eastAsia="zh-CN"/>
        </w:rPr>
        <w:t>和</w:t>
      </w:r>
      <w:r w:rsidRPr="009C7263">
        <w:rPr>
          <w:spacing w:val="4"/>
          <w:lang w:eastAsia="zh-CN"/>
        </w:rPr>
        <w:t>39</w:t>
      </w:r>
      <w:r w:rsidRPr="009C7263">
        <w:rPr>
          <w:spacing w:val="4"/>
          <w:lang w:eastAsia="zh-CN"/>
        </w:rPr>
        <w:t>所示，垂直对数周期阵列可以以两种方式</w:t>
      </w:r>
      <w:r w:rsidR="007E1CCA" w:rsidRPr="009C7263">
        <w:rPr>
          <w:rFonts w:hint="eastAsia"/>
          <w:spacing w:val="4"/>
          <w:lang w:eastAsia="zh-CN"/>
        </w:rPr>
        <w:t>来</w:t>
      </w:r>
      <w:r w:rsidRPr="009C7263">
        <w:rPr>
          <w:spacing w:val="4"/>
          <w:lang w:eastAsia="zh-CN"/>
        </w:rPr>
        <w:t>实现。如图</w:t>
      </w:r>
      <w:r w:rsidRPr="009C7263">
        <w:rPr>
          <w:spacing w:val="4"/>
          <w:lang w:eastAsia="zh-CN"/>
        </w:rPr>
        <w:t>38</w:t>
      </w:r>
      <w:r w:rsidRPr="009C7263">
        <w:rPr>
          <w:spacing w:val="4"/>
          <w:lang w:eastAsia="zh-CN"/>
        </w:rPr>
        <w:t>所示，</w:t>
      </w:r>
      <w:r w:rsidR="00A735B8" w:rsidRPr="009C7263">
        <w:rPr>
          <w:rFonts w:hint="eastAsia"/>
          <w:spacing w:val="4"/>
          <w:lang w:eastAsia="zh-CN"/>
        </w:rPr>
        <w:t>如果单元中心架设在离</w:t>
      </w:r>
      <w:r w:rsidRPr="009C7263">
        <w:rPr>
          <w:spacing w:val="4"/>
          <w:lang w:eastAsia="zh-CN"/>
        </w:rPr>
        <w:t>地面</w:t>
      </w:r>
      <w:r w:rsidR="00A735B8" w:rsidRPr="009C7263">
        <w:rPr>
          <w:rFonts w:hint="eastAsia"/>
          <w:spacing w:val="4"/>
          <w:lang w:eastAsia="zh-CN"/>
        </w:rPr>
        <w:t>相同的</w:t>
      </w:r>
      <w:r w:rsidRPr="009C7263">
        <w:rPr>
          <w:spacing w:val="4"/>
          <w:lang w:eastAsia="zh-CN"/>
        </w:rPr>
        <w:t>高度</w:t>
      </w:r>
      <w:r w:rsidR="00A735B8" w:rsidRPr="009C7263">
        <w:rPr>
          <w:rFonts w:hint="eastAsia"/>
          <w:spacing w:val="4"/>
          <w:lang w:eastAsia="zh-CN"/>
        </w:rPr>
        <w:t>上</w:t>
      </w:r>
      <w:r w:rsidRPr="009C7263">
        <w:rPr>
          <w:spacing w:val="4"/>
          <w:lang w:eastAsia="zh-CN"/>
        </w:rPr>
        <w:t>，</w:t>
      </w:r>
      <w:r w:rsidR="007E1CCA" w:rsidRPr="009C7263">
        <w:rPr>
          <w:rFonts w:hint="eastAsia"/>
          <w:spacing w:val="4"/>
          <w:lang w:eastAsia="zh-CN"/>
        </w:rPr>
        <w:t>则</w:t>
      </w:r>
      <w:r w:rsidRPr="009C7263">
        <w:rPr>
          <w:spacing w:val="4"/>
          <w:lang w:eastAsia="zh-CN"/>
        </w:rPr>
        <w:t>阵列</w:t>
      </w:r>
      <w:r w:rsidR="00A735B8" w:rsidRPr="009C7263">
        <w:rPr>
          <w:rFonts w:hint="eastAsia"/>
          <w:spacing w:val="4"/>
          <w:lang w:eastAsia="zh-CN"/>
        </w:rPr>
        <w:t>虽</w:t>
      </w:r>
      <w:r w:rsidRPr="009C7263">
        <w:rPr>
          <w:spacing w:val="4"/>
          <w:lang w:eastAsia="zh-CN"/>
        </w:rPr>
        <w:t>将具有宽带特性，但由地面反射产生的高度因子将</w:t>
      </w:r>
      <w:r w:rsidR="00A735B8" w:rsidRPr="009C7263">
        <w:rPr>
          <w:rFonts w:hint="eastAsia"/>
          <w:spacing w:val="4"/>
          <w:lang w:eastAsia="zh-CN"/>
        </w:rPr>
        <w:t>随</w:t>
      </w:r>
      <w:r w:rsidRPr="009C7263">
        <w:rPr>
          <w:spacing w:val="4"/>
          <w:lang w:eastAsia="zh-CN"/>
        </w:rPr>
        <w:t>频率</w:t>
      </w:r>
      <w:r w:rsidR="00A735B8" w:rsidRPr="009C7263">
        <w:rPr>
          <w:rFonts w:hint="eastAsia"/>
          <w:spacing w:val="4"/>
          <w:lang w:eastAsia="zh-CN"/>
        </w:rPr>
        <w:t>的变化而改变。</w:t>
      </w:r>
      <w:r w:rsidRPr="009C7263">
        <w:rPr>
          <w:spacing w:val="4"/>
          <w:lang w:eastAsia="zh-CN"/>
        </w:rPr>
        <w:t>为了</w:t>
      </w:r>
      <w:r w:rsidR="00A735B8" w:rsidRPr="009C7263">
        <w:rPr>
          <w:rFonts w:hint="eastAsia"/>
          <w:spacing w:val="4"/>
          <w:lang w:eastAsia="zh-CN"/>
        </w:rPr>
        <w:t>减缓</w:t>
      </w:r>
      <w:r w:rsidRPr="009C7263">
        <w:rPr>
          <w:spacing w:val="4"/>
          <w:lang w:eastAsia="zh-CN"/>
        </w:rPr>
        <w:t>这一问题，可以</w:t>
      </w:r>
      <w:r w:rsidR="00A735B8" w:rsidRPr="009C7263">
        <w:rPr>
          <w:rFonts w:hint="eastAsia"/>
          <w:spacing w:val="4"/>
          <w:lang w:eastAsia="zh-CN"/>
        </w:rPr>
        <w:t>如图</w:t>
      </w:r>
      <w:r w:rsidR="00A735B8" w:rsidRPr="009C7263">
        <w:rPr>
          <w:rFonts w:hint="eastAsia"/>
          <w:spacing w:val="4"/>
          <w:lang w:eastAsia="zh-CN"/>
        </w:rPr>
        <w:t>39</w:t>
      </w:r>
      <w:r w:rsidR="00A735B8" w:rsidRPr="009C7263">
        <w:rPr>
          <w:rFonts w:hint="eastAsia"/>
          <w:spacing w:val="4"/>
          <w:lang w:eastAsia="zh-CN"/>
        </w:rPr>
        <w:t>所示，将单元中心架设在</w:t>
      </w:r>
      <w:r w:rsidRPr="009C7263">
        <w:rPr>
          <w:spacing w:val="4"/>
          <w:lang w:eastAsia="zh-CN"/>
        </w:rPr>
        <w:t>可变</w:t>
      </w:r>
      <w:r w:rsidR="00A735B8" w:rsidRPr="009C7263">
        <w:rPr>
          <w:rFonts w:hint="eastAsia"/>
          <w:spacing w:val="4"/>
          <w:lang w:eastAsia="zh-CN"/>
        </w:rPr>
        <w:t>的</w:t>
      </w:r>
      <w:r w:rsidRPr="009C7263">
        <w:rPr>
          <w:spacing w:val="4"/>
          <w:lang w:eastAsia="zh-CN"/>
        </w:rPr>
        <w:t>高度</w:t>
      </w:r>
      <w:r w:rsidR="00A735B8" w:rsidRPr="009C7263">
        <w:rPr>
          <w:rFonts w:hint="eastAsia"/>
          <w:spacing w:val="4"/>
          <w:lang w:eastAsia="zh-CN"/>
        </w:rPr>
        <w:t>上</w:t>
      </w:r>
      <w:r w:rsidRPr="009C7263">
        <w:rPr>
          <w:spacing w:val="4"/>
          <w:lang w:eastAsia="zh-CN"/>
        </w:rPr>
        <w:t>。</w:t>
      </w:r>
    </w:p>
    <w:p w14:paraId="3AA427A5" w14:textId="740711CC" w:rsidR="00C334AF" w:rsidRPr="006E065E" w:rsidRDefault="00DC118F" w:rsidP="00C334AF">
      <w:pPr>
        <w:pStyle w:val="FigureNo"/>
        <w:rPr>
          <w:lang w:eastAsia="zh-CN"/>
        </w:rPr>
      </w:pPr>
      <w:r w:rsidRPr="006E065E">
        <w:rPr>
          <w:lang w:eastAsia="zh-CN"/>
        </w:rPr>
        <w:t>图</w:t>
      </w:r>
      <w:r w:rsidR="00C334AF" w:rsidRPr="006E065E">
        <w:rPr>
          <w:lang w:eastAsia="zh-CN"/>
        </w:rPr>
        <w:t>38</w:t>
      </w:r>
    </w:p>
    <w:p w14:paraId="4691BA82" w14:textId="2E6043D3" w:rsidR="00C334AF" w:rsidRPr="006E065E" w:rsidRDefault="00132F7B" w:rsidP="00C334AF">
      <w:pPr>
        <w:pStyle w:val="Figuretitle"/>
        <w:rPr>
          <w:lang w:eastAsia="zh-CN"/>
        </w:rPr>
      </w:pPr>
      <w:bookmarkStart w:id="136" w:name="OLE_LINK97"/>
      <w:r w:rsidRPr="006E065E">
        <w:rPr>
          <w:lang w:eastAsia="zh-CN"/>
        </w:rPr>
        <w:t>垂直对数周期天线</w:t>
      </w:r>
      <w:r w:rsidRPr="006E065E">
        <w:rPr>
          <w:rFonts w:hint="eastAsia"/>
          <w:lang w:eastAsia="zh-CN"/>
        </w:rPr>
        <w:t>（单元</w:t>
      </w:r>
      <w:r w:rsidRPr="006E065E">
        <w:rPr>
          <w:lang w:eastAsia="zh-CN"/>
        </w:rPr>
        <w:t>中心在固定高度</w:t>
      </w:r>
      <w:r w:rsidRPr="006E065E">
        <w:rPr>
          <w:rFonts w:hint="eastAsia"/>
          <w:lang w:eastAsia="zh-CN"/>
        </w:rPr>
        <w:t>上）</w:t>
      </w:r>
      <w:bookmarkEnd w:id="136"/>
    </w:p>
    <w:p w14:paraId="2B521D29" w14:textId="0EBECFCF" w:rsidR="00765A9D" w:rsidRPr="006E065E" w:rsidRDefault="00EA1811" w:rsidP="000724DC">
      <w:pPr>
        <w:pStyle w:val="Figure"/>
        <w:rPr>
          <w:lang w:eastAsia="zh-CN"/>
        </w:rPr>
      </w:pPr>
      <w:r w:rsidRPr="006E065E">
        <w:rPr>
          <w:noProof/>
        </w:rPr>
        <w:drawing>
          <wp:inline distT="0" distB="0" distL="0" distR="0" wp14:anchorId="4936FE1B" wp14:editId="4EF28576">
            <wp:extent cx="4072136" cy="4053848"/>
            <wp:effectExtent l="0" t="0" r="5080" b="3810"/>
            <wp:docPr id="759785739" name="Picture 18" descr="图38显示垂直对数周期天线（单元中心在固定高度上）&#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9785739" name="Picture 18" descr="图38显示垂直对数周期天线（单元中心在固定高度上）&#10;"/>
                    <pic:cNvPicPr/>
                  </pic:nvPicPr>
                  <pic:blipFill>
                    <a:blip r:embed="rId85" cstate="print">
                      <a:extLst>
                        <a:ext uri="{28A0092B-C50C-407E-A947-70E740481C1C}">
                          <a14:useLocalDpi xmlns:a14="http://schemas.microsoft.com/office/drawing/2010/main" val="0"/>
                        </a:ext>
                      </a:extLst>
                    </a:blip>
                    <a:stretch>
                      <a:fillRect/>
                    </a:stretch>
                  </pic:blipFill>
                  <pic:spPr>
                    <a:xfrm>
                      <a:off x="0" y="0"/>
                      <a:ext cx="4072136" cy="4053848"/>
                    </a:xfrm>
                    <a:prstGeom prst="rect">
                      <a:avLst/>
                    </a:prstGeom>
                  </pic:spPr>
                </pic:pic>
              </a:graphicData>
            </a:graphic>
          </wp:inline>
        </w:drawing>
      </w:r>
    </w:p>
    <w:p w14:paraId="373C6C8E" w14:textId="387702B5" w:rsidR="00A735B8" w:rsidRPr="006E065E" w:rsidRDefault="00A735B8" w:rsidP="0084508A">
      <w:pPr>
        <w:ind w:firstLineChars="200" w:firstLine="480"/>
        <w:rPr>
          <w:lang w:eastAsia="zh-CN"/>
        </w:rPr>
      </w:pPr>
      <w:bookmarkStart w:id="137" w:name="OLE_LINK151"/>
      <w:r w:rsidRPr="006E065E">
        <w:rPr>
          <w:lang w:eastAsia="zh-CN"/>
        </w:rPr>
        <w:t>在下一节中，将把</w:t>
      </w:r>
      <w:r w:rsidRPr="006E065E">
        <w:rPr>
          <w:rFonts w:hint="eastAsia"/>
          <w:lang w:eastAsia="zh-CN"/>
        </w:rPr>
        <w:t>单元中心架设在</w:t>
      </w:r>
      <w:r w:rsidRPr="006E065E">
        <w:rPr>
          <w:lang w:eastAsia="zh-CN"/>
        </w:rPr>
        <w:t>可变高度</w:t>
      </w:r>
      <w:r w:rsidRPr="006E065E">
        <w:rPr>
          <w:rFonts w:hint="eastAsia"/>
          <w:lang w:eastAsia="zh-CN"/>
        </w:rPr>
        <w:t>上</w:t>
      </w:r>
      <w:r w:rsidRPr="006E065E">
        <w:rPr>
          <w:lang w:eastAsia="zh-CN"/>
        </w:rPr>
        <w:t>的垂直对数周期天线的情况视为更一般的情况。</w:t>
      </w:r>
    </w:p>
    <w:bookmarkEnd w:id="137"/>
    <w:p w14:paraId="46895905" w14:textId="6EB5E35E" w:rsidR="00A735B8" w:rsidRPr="004135C7" w:rsidRDefault="00A735B8" w:rsidP="0084508A">
      <w:pPr>
        <w:ind w:firstLineChars="200" w:firstLine="488"/>
        <w:rPr>
          <w:spacing w:val="4"/>
          <w:lang w:eastAsia="zh-CN"/>
        </w:rPr>
      </w:pPr>
      <w:r w:rsidRPr="004135C7">
        <w:rPr>
          <w:spacing w:val="4"/>
          <w:lang w:eastAsia="zh-CN"/>
        </w:rPr>
        <w:t>参考图</w:t>
      </w:r>
      <w:r w:rsidRPr="004135C7">
        <w:rPr>
          <w:spacing w:val="4"/>
          <w:lang w:eastAsia="zh-CN"/>
        </w:rPr>
        <w:t>39</w:t>
      </w:r>
      <w:r w:rsidRPr="004135C7">
        <w:rPr>
          <w:spacing w:val="4"/>
          <w:lang w:eastAsia="zh-CN"/>
        </w:rPr>
        <w:t>，阵列几何形状由三个角度</w:t>
      </w:r>
      <w:r w:rsidR="00EA4931" w:rsidRPr="004135C7">
        <w:rPr>
          <w:rFonts w:ascii="Symbol" w:hAnsi="Symbol"/>
          <w:spacing w:val="4"/>
          <w:lang w:eastAsia="zh-CN"/>
        </w:rPr>
        <w:t></w:t>
      </w:r>
      <w:r w:rsidR="00EA4931" w:rsidRPr="004135C7">
        <w:rPr>
          <w:spacing w:val="4"/>
          <w:position w:val="-4"/>
          <w:sz w:val="20"/>
          <w:lang w:eastAsia="zh-CN"/>
        </w:rPr>
        <w:t>1</w:t>
      </w:r>
      <w:r w:rsidR="008607BD" w:rsidRPr="004135C7">
        <w:rPr>
          <w:rFonts w:hint="eastAsia"/>
          <w:spacing w:val="4"/>
          <w:lang w:eastAsia="zh-CN"/>
        </w:rPr>
        <w:t>、</w:t>
      </w:r>
      <w:r w:rsidR="00EA4931" w:rsidRPr="004135C7">
        <w:rPr>
          <w:rFonts w:ascii="Symbol" w:hAnsi="Symbol"/>
          <w:spacing w:val="4"/>
          <w:lang w:eastAsia="zh-CN"/>
        </w:rPr>
        <w:t></w:t>
      </w:r>
      <w:r w:rsidR="00EA4931" w:rsidRPr="004135C7">
        <w:rPr>
          <w:spacing w:val="4"/>
          <w:position w:val="-4"/>
          <w:sz w:val="20"/>
          <w:lang w:eastAsia="zh-CN"/>
        </w:rPr>
        <w:t>2</w:t>
      </w:r>
      <w:r w:rsidR="008607BD" w:rsidRPr="004135C7">
        <w:rPr>
          <w:rFonts w:hint="eastAsia"/>
          <w:spacing w:val="4"/>
          <w:lang w:eastAsia="zh-CN"/>
        </w:rPr>
        <w:t>、</w:t>
      </w:r>
      <w:r w:rsidR="00EA4931" w:rsidRPr="004135C7">
        <w:rPr>
          <w:rFonts w:ascii="Symbol" w:hAnsi="Symbol"/>
          <w:spacing w:val="4"/>
          <w:lang w:eastAsia="zh-CN"/>
        </w:rPr>
        <w:t></w:t>
      </w:r>
      <w:r w:rsidR="00EA4931" w:rsidRPr="004135C7">
        <w:rPr>
          <w:spacing w:val="4"/>
          <w:position w:val="-4"/>
          <w:sz w:val="20"/>
          <w:lang w:eastAsia="zh-CN"/>
        </w:rPr>
        <w:t>3</w:t>
      </w:r>
      <w:r w:rsidR="00EA4931" w:rsidRPr="004135C7">
        <w:rPr>
          <w:rFonts w:hint="eastAsia"/>
          <w:spacing w:val="4"/>
          <w:lang w:eastAsia="zh-CN"/>
        </w:rPr>
        <w:t>来</w:t>
      </w:r>
      <w:r w:rsidRPr="004135C7">
        <w:rPr>
          <w:spacing w:val="4"/>
          <w:lang w:eastAsia="zh-CN"/>
        </w:rPr>
        <w:t>确定</w:t>
      </w:r>
      <w:r w:rsidR="00EA4931" w:rsidRPr="004135C7">
        <w:rPr>
          <w:rFonts w:hint="eastAsia"/>
          <w:spacing w:val="4"/>
          <w:lang w:eastAsia="zh-CN"/>
        </w:rPr>
        <w:t>。间距</w:t>
      </w:r>
      <w:r w:rsidRPr="004135C7">
        <w:rPr>
          <w:spacing w:val="4"/>
          <w:lang w:eastAsia="zh-CN"/>
        </w:rPr>
        <w:t>因子</w:t>
      </w:r>
      <w:r w:rsidR="00EA4931" w:rsidRPr="004135C7">
        <w:rPr>
          <w:rFonts w:ascii="Symbol" w:hAnsi="Symbol"/>
          <w:spacing w:val="4"/>
          <w:lang w:eastAsia="zh-CN"/>
        </w:rPr>
        <w:t></w:t>
      </w:r>
      <w:r w:rsidR="00EA4931" w:rsidRPr="004135C7">
        <w:rPr>
          <w:rFonts w:ascii="Symbol" w:hAnsi="Symbol"/>
          <w:spacing w:val="4"/>
          <w:lang w:eastAsia="zh-CN"/>
        </w:rPr>
        <w:t></w:t>
      </w:r>
      <w:r w:rsidR="00EA4931" w:rsidRPr="004135C7">
        <w:rPr>
          <w:rFonts w:hint="eastAsia"/>
          <w:spacing w:val="4"/>
          <w:lang w:eastAsia="zh-CN"/>
        </w:rPr>
        <w:t>（</w:t>
      </w:r>
      <w:r w:rsidRPr="004135C7">
        <w:rPr>
          <w:spacing w:val="4"/>
          <w:lang w:eastAsia="zh-CN"/>
        </w:rPr>
        <w:t>见</w:t>
      </w:r>
      <w:r w:rsidR="009769D5" w:rsidRPr="004135C7">
        <w:rPr>
          <w:rFonts w:hint="eastAsia"/>
          <w:spacing w:val="4"/>
          <w:lang w:eastAsia="zh-CN"/>
        </w:rPr>
        <w:t>方程</w:t>
      </w:r>
      <w:r w:rsidR="00EA4931" w:rsidRPr="004135C7">
        <w:rPr>
          <w:rFonts w:hint="eastAsia"/>
          <w:spacing w:val="4"/>
          <w:lang w:eastAsia="zh-CN"/>
        </w:rPr>
        <w:t>(3)</w:t>
      </w:r>
      <w:r w:rsidR="00EA4931" w:rsidRPr="004135C7">
        <w:rPr>
          <w:rFonts w:hint="eastAsia"/>
          <w:spacing w:val="4"/>
          <w:lang w:eastAsia="zh-CN"/>
        </w:rPr>
        <w:t>）</w:t>
      </w:r>
      <w:r w:rsidRPr="004135C7">
        <w:rPr>
          <w:spacing w:val="4"/>
          <w:lang w:eastAsia="zh-CN"/>
        </w:rPr>
        <w:t>可写成</w:t>
      </w:r>
      <w:r w:rsidR="00EA4931" w:rsidRPr="004135C7">
        <w:rPr>
          <w:rFonts w:hint="eastAsia"/>
          <w:spacing w:val="4"/>
          <w:lang w:eastAsia="zh-CN"/>
        </w:rPr>
        <w:t>：</w:t>
      </w:r>
    </w:p>
    <w:p w14:paraId="5E3989C9"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rFonts w:ascii="Symbol" w:hAnsi="Symbol"/>
        </w:rPr>
        <w:instrText>s</w:instrText>
      </w:r>
      <w:r w:rsidRPr="006E065E">
        <w:rPr>
          <w:sz w:val="8"/>
        </w:rPr>
        <w:instrText xml:space="preserve"> </w:instrText>
      </w:r>
      <w:r w:rsidRPr="006E065E">
        <w:rPr>
          <w:rFonts w:ascii="Symbol" w:hAnsi="Symbol"/>
        </w:rPr>
        <w:instrText>¢</w:instrText>
      </w:r>
      <w:r w:rsidRPr="006E065E">
        <w:instrText xml:space="preserve">  </w:instrText>
      </w:r>
      <w:r w:rsidRPr="006E065E">
        <w:rPr>
          <w:rFonts w:ascii="Symbol" w:hAnsi="Symbol"/>
        </w:rPr>
        <w:instrText>=</w:instrText>
      </w:r>
      <w:r w:rsidRPr="006E065E">
        <w:instrText xml:space="preserve">  </w:instrText>
      </w:r>
      <w:r w:rsidRPr="006E065E">
        <w:rPr>
          <w:i/>
        </w:rPr>
        <w:instrText>d</w:instrText>
      </w:r>
      <w:r w:rsidRPr="006E065E">
        <w:rPr>
          <w:i/>
          <w:position w:val="-4"/>
          <w:sz w:val="18"/>
        </w:rPr>
        <w:instrText xml:space="preserve">i </w:instrText>
      </w:r>
      <w:r w:rsidRPr="006E065E">
        <w:instrText xml:space="preserve">/ 4 </w:instrText>
      </w:r>
      <w:r w:rsidRPr="006E065E">
        <w:rPr>
          <w:rFonts w:ascii="Script" w:hAnsi="Script"/>
          <w:sz w:val="28"/>
        </w:rPr>
        <w:instrText>l</w:instrText>
      </w:r>
      <w:r w:rsidRPr="006E065E">
        <w:rPr>
          <w:i/>
          <w:position w:val="-4"/>
          <w:sz w:val="18"/>
        </w:rPr>
        <w:instrText>i</w:instrText>
      </w:r>
      <w:r w:rsidRPr="006E065E">
        <w:rPr>
          <w:rFonts w:ascii="Symbol" w:hAnsi="Symbol"/>
          <w:position w:val="-4"/>
          <w:sz w:val="18"/>
        </w:rPr>
        <w:instrText>+</w:instrText>
      </w:r>
      <w:r w:rsidRPr="006E065E">
        <w:rPr>
          <w:position w:val="-4"/>
          <w:sz w:val="18"/>
        </w:rPr>
        <w:instrText>1</w:instrText>
      </w:r>
      <w:r w:rsidRPr="006E065E">
        <w:instrText xml:space="preserve">  </w:instrText>
      </w:r>
      <w:r w:rsidRPr="006E065E">
        <w:rPr>
          <w:rFonts w:ascii="Symbol" w:hAnsi="Symbol"/>
        </w:rPr>
        <w:instrText>=</w:instrText>
      </w:r>
      <w:r w:rsidRPr="006E065E">
        <w:instrText xml:space="preserve">  (1  –  </w:instrText>
      </w:r>
      <w:r w:rsidRPr="006E065E">
        <w:rPr>
          <w:rFonts w:ascii="Symbol" w:hAnsi="Symbol"/>
        </w:rPr>
        <w:instrText>t</w:instrText>
      </w:r>
      <w:r w:rsidRPr="006E065E">
        <w:instrText xml:space="preserve">) / 4 </w:instrText>
      </w:r>
      <w:r w:rsidRPr="006E065E">
        <w:rPr>
          <w:position w:val="-2"/>
          <w:sz w:val="30"/>
        </w:rPr>
        <w:instrText>[</w:instrText>
      </w:r>
      <w:r w:rsidRPr="006E065E">
        <w:instrText>sin (</w:instrText>
      </w:r>
      <w:r w:rsidRPr="006E065E">
        <w:rPr>
          <w:rFonts w:ascii="Symbol" w:hAnsi="Symbol"/>
        </w:rPr>
        <w:instrText>a</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a</w:instrText>
      </w:r>
      <w:r w:rsidRPr="006E065E">
        <w:rPr>
          <w:position w:val="-8"/>
          <w:sz w:val="18"/>
        </w:rPr>
        <w:instrText>3</w:instrText>
      </w:r>
      <w:r w:rsidRPr="006E065E">
        <w:instrText xml:space="preserve">)  –  tan </w:instrText>
      </w:r>
      <w:r w:rsidRPr="006E065E">
        <w:rPr>
          <w:rFonts w:ascii="Symbol" w:hAnsi="Symbol"/>
        </w:rPr>
        <w:instrText>a</w:instrText>
      </w:r>
      <w:r w:rsidRPr="006E065E">
        <w:rPr>
          <w:position w:val="-8"/>
          <w:sz w:val="18"/>
        </w:rPr>
        <w:instrText>3</w:instrText>
      </w:r>
      <w:r w:rsidRPr="006E065E">
        <w:instrText xml:space="preserve">  cos (</w:instrText>
      </w:r>
      <w:r w:rsidRPr="006E065E">
        <w:rPr>
          <w:rFonts w:ascii="Symbol" w:hAnsi="Symbol"/>
        </w:rPr>
        <w:instrText>a</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a</w:instrText>
      </w:r>
      <w:r w:rsidRPr="006E065E">
        <w:rPr>
          <w:position w:val="-8"/>
          <w:sz w:val="18"/>
        </w:rPr>
        <w:instrText>3</w:instrText>
      </w:r>
      <w:r w:rsidRPr="006E065E">
        <w:instrText>)</w:instrText>
      </w:r>
      <w:r w:rsidRPr="006E065E">
        <w:rPr>
          <w:position w:val="-2"/>
          <w:sz w:val="30"/>
        </w:rPr>
        <w:instrText>]</w:instrText>
      </w:r>
      <w:r w:rsidRPr="006E065E">
        <w:fldChar w:fldCharType="end"/>
      </w:r>
    </w:p>
    <w:p w14:paraId="6067D8E8" w14:textId="705223FE" w:rsidR="00765A9D" w:rsidRPr="006E065E" w:rsidRDefault="00EA4931" w:rsidP="0084508A">
      <w:pPr>
        <w:ind w:firstLineChars="200" w:firstLine="480"/>
        <w:rPr>
          <w:lang w:eastAsia="zh-CN"/>
        </w:rPr>
      </w:pPr>
      <w:r w:rsidRPr="006E065E">
        <w:rPr>
          <w:rFonts w:hint="eastAsia"/>
          <w:lang w:eastAsia="zh-CN"/>
        </w:rPr>
        <w:t>而后</w:t>
      </w:r>
      <w:r w:rsidRPr="006E065E">
        <w:rPr>
          <w:lang w:eastAsia="zh-CN"/>
        </w:rPr>
        <w:t>每个</w:t>
      </w:r>
      <w:r w:rsidRPr="006E065E">
        <w:rPr>
          <w:rFonts w:hint="eastAsia"/>
          <w:lang w:eastAsia="zh-CN"/>
        </w:rPr>
        <w:t>单元</w:t>
      </w:r>
      <w:r w:rsidRPr="006E065E">
        <w:rPr>
          <w:lang w:eastAsia="zh-CN"/>
        </w:rPr>
        <w:t>的高度表示为</w:t>
      </w:r>
      <w:r w:rsidRPr="006E065E">
        <w:rPr>
          <w:rFonts w:hint="eastAsia"/>
          <w:lang w:eastAsia="zh-CN"/>
        </w:rPr>
        <w:t>：</w:t>
      </w:r>
    </w:p>
    <w:p w14:paraId="0AF923E9"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h</w:instrText>
      </w:r>
      <w:r w:rsidRPr="006E065E">
        <w:rPr>
          <w:i/>
          <w:position w:val="-4"/>
          <w:sz w:val="18"/>
        </w:rPr>
        <w:instrText>i</w:instrText>
      </w:r>
      <w:r w:rsidRPr="006E065E">
        <w:instrText xml:space="preserve">  </w:instrText>
      </w:r>
      <w:r w:rsidRPr="006E065E">
        <w:rPr>
          <w:rFonts w:ascii="Symbol" w:hAnsi="Symbol"/>
        </w:rPr>
        <w:instrText>=</w:instrText>
      </w:r>
      <w:r w:rsidRPr="006E065E">
        <w:instrText xml:space="preserve">  </w:instrText>
      </w:r>
      <w:r w:rsidRPr="006E065E">
        <w:rPr>
          <w:rFonts w:ascii="Script" w:hAnsi="Script"/>
          <w:sz w:val="28"/>
        </w:rPr>
        <w:instrText>l</w:instrText>
      </w:r>
      <w:r w:rsidRPr="006E065E">
        <w:rPr>
          <w:i/>
          <w:position w:val="-4"/>
          <w:sz w:val="18"/>
        </w:rPr>
        <w:instrText>i</w:instrText>
      </w:r>
      <w:r w:rsidRPr="006E065E">
        <w:instrText xml:space="preserve"> </w:instrText>
      </w:r>
      <w:r w:rsidRPr="006E065E">
        <w:rPr>
          <w:position w:val="-2"/>
          <w:sz w:val="30"/>
        </w:rPr>
        <w:instrText>[</w:instrText>
      </w:r>
      <w:r w:rsidRPr="006E065E">
        <w:instrText xml:space="preserve">1  </w:instrText>
      </w:r>
      <w:r w:rsidRPr="006E065E">
        <w:rPr>
          <w:rFonts w:ascii="Symbol" w:hAnsi="Symbol"/>
        </w:rPr>
        <w:instrText>+</w:instrText>
      </w:r>
      <w:r w:rsidRPr="006E065E">
        <w:instrText xml:space="preserve">  sin </w:instrText>
      </w:r>
      <w:r w:rsidRPr="006E065E">
        <w:rPr>
          <w:rFonts w:ascii="Symbol" w:hAnsi="Symbol"/>
        </w:rPr>
        <w:instrText>a</w:instrText>
      </w:r>
      <w:r w:rsidRPr="006E065E">
        <w:rPr>
          <w:position w:val="-8"/>
          <w:sz w:val="18"/>
        </w:rPr>
        <w:instrText>3</w:instrText>
      </w:r>
      <w:r w:rsidRPr="006E065E">
        <w:instrText xml:space="preserve">  cos (</w:instrText>
      </w:r>
      <w:r w:rsidRPr="006E065E">
        <w:rPr>
          <w:rFonts w:ascii="Symbol" w:hAnsi="Symbol"/>
        </w:rPr>
        <w:instrText>a</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a</w:instrText>
      </w:r>
      <w:r w:rsidRPr="006E065E">
        <w:rPr>
          <w:position w:val="-8"/>
          <w:sz w:val="18"/>
        </w:rPr>
        <w:instrText>3</w:instrText>
      </w:r>
      <w:r w:rsidRPr="006E065E">
        <w:instrText xml:space="preserve">) / sin </w:instrText>
      </w:r>
      <w:r w:rsidRPr="006E065E">
        <w:rPr>
          <w:rFonts w:ascii="Symbol" w:hAnsi="Symbol"/>
        </w:rPr>
        <w:instrText>a</w:instrText>
      </w:r>
      <w:r w:rsidRPr="006E065E">
        <w:rPr>
          <w:position w:val="-8"/>
          <w:sz w:val="18"/>
        </w:rPr>
        <w:instrText>2</w:instrText>
      </w:r>
      <w:r w:rsidRPr="006E065E">
        <w:rPr>
          <w:position w:val="-2"/>
          <w:sz w:val="30"/>
        </w:rPr>
        <w:instrText>]</w:instrText>
      </w:r>
      <w:r w:rsidRPr="006E065E">
        <w:fldChar w:fldCharType="end"/>
      </w:r>
    </w:p>
    <w:p w14:paraId="675604B2" w14:textId="0B710EFC" w:rsidR="00EA4931" w:rsidRPr="006E065E" w:rsidRDefault="00EA4931" w:rsidP="0084508A">
      <w:pPr>
        <w:ind w:firstLineChars="200" w:firstLine="480"/>
        <w:rPr>
          <w:lang w:eastAsia="zh-CN"/>
        </w:rPr>
      </w:pPr>
      <w:r w:rsidRPr="006E065E">
        <w:rPr>
          <w:lang w:eastAsia="zh-CN"/>
        </w:rPr>
        <w:t>天线轴</w:t>
      </w:r>
      <w:r w:rsidRPr="006E065E">
        <w:rPr>
          <w:rFonts w:hint="eastAsia"/>
          <w:lang w:eastAsia="zh-CN"/>
        </w:rPr>
        <w:t>与观测</w:t>
      </w:r>
      <w:r w:rsidRPr="006E065E">
        <w:rPr>
          <w:lang w:eastAsia="zh-CN"/>
        </w:rPr>
        <w:t>点之间的角</w:t>
      </w:r>
      <w:r w:rsidRPr="006E065E">
        <w:rPr>
          <w:rFonts w:ascii="Symbol" w:hAnsi="Symbol"/>
          <w:lang w:eastAsia="zh-CN"/>
        </w:rPr>
        <w:t></w:t>
      </w:r>
      <w:r w:rsidRPr="006E065E">
        <w:rPr>
          <w:i/>
          <w:position w:val="-4"/>
          <w:sz w:val="20"/>
          <w:lang w:eastAsia="zh-CN"/>
        </w:rPr>
        <w:t>b</w:t>
      </w:r>
      <w:r w:rsidRPr="006E065E">
        <w:rPr>
          <w:lang w:eastAsia="zh-CN"/>
        </w:rPr>
        <w:t>为</w:t>
      </w:r>
      <w:r w:rsidRPr="006E065E">
        <w:rPr>
          <w:rFonts w:hint="eastAsia"/>
          <w:lang w:eastAsia="zh-CN"/>
        </w:rPr>
        <w:t>：</w:t>
      </w:r>
    </w:p>
    <w:p w14:paraId="3778EA19"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cos </w:instrText>
      </w:r>
      <w:r w:rsidRPr="006E065E">
        <w:rPr>
          <w:rFonts w:ascii="Symbol" w:hAnsi="Symbol"/>
        </w:rPr>
        <w:instrText>y</w:instrText>
      </w:r>
      <w:r w:rsidRPr="006E065E">
        <w:instrText>\s\do2(</w:instrText>
      </w:r>
      <w:r w:rsidRPr="006E065E">
        <w:rPr>
          <w:i/>
          <w:position w:val="-4"/>
          <w:sz w:val="18"/>
        </w:rPr>
        <w:instrText>b)</w:instrText>
      </w:r>
      <w:r w:rsidRPr="006E065E">
        <w:instrText xml:space="preserve">  </w:instrText>
      </w:r>
      <w:r w:rsidRPr="006E065E">
        <w:rPr>
          <w:rFonts w:ascii="Symbol" w:hAnsi="Symbol"/>
        </w:rPr>
        <w:instrText>=</w:instrText>
      </w:r>
      <w:r w:rsidRPr="006E065E">
        <w:instrText xml:space="preserve">  sin </w:instrText>
      </w:r>
      <w:r w:rsidRPr="006E065E">
        <w:rPr>
          <w:rFonts w:ascii="Symbol" w:hAnsi="Symbol"/>
        </w:rPr>
        <w:instrText>q</w:instrText>
      </w:r>
      <w:r w:rsidRPr="006E065E">
        <w:instrText xml:space="preserve">  sin (</w:instrText>
      </w:r>
      <w:r w:rsidRPr="006E065E">
        <w:rPr>
          <w:rFonts w:ascii="Symbol" w:hAnsi="Symbol"/>
        </w:rPr>
        <w:instrText>a</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a</w:instrText>
      </w:r>
      <w:r w:rsidRPr="006E065E">
        <w:rPr>
          <w:position w:val="-8"/>
          <w:sz w:val="18"/>
        </w:rPr>
        <w:instrText>3</w:instrText>
      </w:r>
      <w:r w:rsidRPr="006E065E">
        <w:instrText xml:space="preserve">)  –  cos </w:instrText>
      </w:r>
      <w:r w:rsidRPr="006E065E">
        <w:rPr>
          <w:rFonts w:ascii="Symbol" w:hAnsi="Symbol"/>
        </w:rPr>
        <w:instrText>q</w:instrText>
      </w:r>
      <w:r w:rsidRPr="006E065E">
        <w:instrText xml:space="preserve">  cos (</w:instrText>
      </w:r>
      <w:r w:rsidRPr="006E065E">
        <w:rPr>
          <w:rFonts w:ascii="Symbol" w:hAnsi="Symbol"/>
        </w:rPr>
        <w:instrText>a</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a</w:instrText>
      </w:r>
      <w:r w:rsidRPr="006E065E">
        <w:rPr>
          <w:position w:val="-8"/>
          <w:sz w:val="18"/>
        </w:rPr>
        <w:instrText>3</w:instrText>
      </w:r>
      <w:r w:rsidRPr="006E065E">
        <w:instrText xml:space="preserve">)  cos </w:instrText>
      </w:r>
      <w:r w:rsidRPr="006E065E">
        <w:rPr>
          <w:rFonts w:ascii="Symbol" w:hAnsi="Symbol"/>
        </w:rPr>
        <w:instrText>j</w:instrText>
      </w:r>
      <w:r w:rsidRPr="006E065E">
        <w:fldChar w:fldCharType="end"/>
      </w:r>
    </w:p>
    <w:p w14:paraId="144F12B8" w14:textId="4243B91D" w:rsidR="00EA4931" w:rsidRPr="006E065E" w:rsidRDefault="00EA4931" w:rsidP="0084508A">
      <w:pPr>
        <w:ind w:firstLineChars="200" w:firstLine="480"/>
        <w:rPr>
          <w:lang w:eastAsia="zh-CN"/>
        </w:rPr>
      </w:pPr>
      <w:r w:rsidRPr="006E065E">
        <w:rPr>
          <w:rFonts w:hint="eastAsia"/>
          <w:lang w:eastAsia="zh-CN"/>
        </w:rPr>
        <w:t>显然</w:t>
      </w:r>
      <w:r w:rsidRPr="006E065E">
        <w:rPr>
          <w:lang w:eastAsia="zh-CN"/>
        </w:rPr>
        <w:t>，当</w:t>
      </w:r>
      <w:r w:rsidRPr="006E065E">
        <w:rPr>
          <w:rFonts w:ascii="Symbol" w:hAnsi="Symbol"/>
          <w:lang w:eastAsia="zh-CN"/>
        </w:rPr>
        <w:t></w:t>
      </w:r>
      <w:r w:rsidRPr="006E065E">
        <w:rPr>
          <w:position w:val="-4"/>
          <w:sz w:val="20"/>
          <w:lang w:eastAsia="zh-CN"/>
        </w:rPr>
        <w:t>1</w:t>
      </w:r>
      <w:r w:rsidRPr="006E065E">
        <w:rPr>
          <w:lang w:eastAsia="zh-CN"/>
        </w:rPr>
        <w:t> </w:t>
      </w:r>
      <w:r w:rsidRPr="006E065E">
        <w:rPr>
          <w:rFonts w:ascii="Symbol" w:hAnsi="Symbol"/>
          <w:lang w:eastAsia="zh-CN"/>
        </w:rPr>
        <w:t></w:t>
      </w:r>
      <w:r w:rsidRPr="006E065E">
        <w:rPr>
          <w:lang w:eastAsia="zh-CN"/>
        </w:rPr>
        <w:t> </w:t>
      </w:r>
      <w:r w:rsidRPr="006E065E">
        <w:rPr>
          <w:rFonts w:ascii="Symbol" w:hAnsi="Symbol"/>
          <w:lang w:eastAsia="zh-CN"/>
        </w:rPr>
        <w:t></w:t>
      </w:r>
      <w:r w:rsidRPr="006E065E">
        <w:rPr>
          <w:position w:val="-4"/>
          <w:sz w:val="20"/>
          <w:lang w:eastAsia="zh-CN"/>
        </w:rPr>
        <w:t>2</w:t>
      </w:r>
      <w:r w:rsidRPr="006E065E">
        <w:rPr>
          <w:lang w:eastAsia="zh-CN"/>
        </w:rPr>
        <w:t> </w:t>
      </w:r>
      <w:r w:rsidRPr="006E065E">
        <w:rPr>
          <w:rFonts w:ascii="Symbol" w:hAnsi="Symbol"/>
          <w:lang w:eastAsia="zh-CN"/>
        </w:rPr>
        <w:t></w:t>
      </w:r>
      <w:r w:rsidRPr="006E065E">
        <w:rPr>
          <w:lang w:eastAsia="zh-CN"/>
        </w:rPr>
        <w:t> </w:t>
      </w:r>
      <w:r w:rsidRPr="006E065E">
        <w:rPr>
          <w:rFonts w:ascii="Symbol" w:hAnsi="Symbol"/>
          <w:lang w:eastAsia="zh-CN"/>
        </w:rPr>
        <w:t></w:t>
      </w:r>
      <w:r w:rsidRPr="006E065E">
        <w:rPr>
          <w:rFonts w:hint="eastAsia"/>
          <w:lang w:eastAsia="zh-CN"/>
        </w:rPr>
        <w:t>和</w:t>
      </w:r>
      <w:r w:rsidRPr="006E065E">
        <w:rPr>
          <w:rFonts w:ascii="Symbol" w:hAnsi="Symbol"/>
          <w:lang w:eastAsia="zh-CN"/>
        </w:rPr>
        <w:t></w:t>
      </w:r>
      <w:r w:rsidRPr="006E065E">
        <w:rPr>
          <w:position w:val="-4"/>
          <w:sz w:val="20"/>
          <w:lang w:eastAsia="zh-CN"/>
        </w:rPr>
        <w:t>3</w:t>
      </w:r>
      <w:r w:rsidRPr="006E065E">
        <w:rPr>
          <w:position w:val="-6"/>
          <w:lang w:eastAsia="zh-CN"/>
        </w:rPr>
        <w:t> </w:t>
      </w:r>
      <w:r w:rsidRPr="006E065E">
        <w:rPr>
          <w:rFonts w:ascii="Symbol" w:hAnsi="Symbol"/>
          <w:lang w:eastAsia="zh-CN"/>
        </w:rPr>
        <w:t></w:t>
      </w:r>
      <w:r w:rsidRPr="006E065E">
        <w:rPr>
          <w:lang w:eastAsia="zh-CN"/>
        </w:rPr>
        <w:t> –</w:t>
      </w:r>
      <w:r w:rsidRPr="006E065E">
        <w:rPr>
          <w:rFonts w:ascii="Symbol" w:hAnsi="Symbol"/>
          <w:lang w:eastAsia="zh-CN"/>
        </w:rPr>
        <w:t></w:t>
      </w:r>
      <w:r w:rsidRPr="006E065E">
        <w:rPr>
          <w:rFonts w:hint="eastAsia"/>
          <w:lang w:eastAsia="zh-CN"/>
        </w:rPr>
        <w:t>时</w:t>
      </w:r>
      <w:r w:rsidRPr="006E065E">
        <w:rPr>
          <w:lang w:eastAsia="zh-CN"/>
        </w:rPr>
        <w:t>，</w:t>
      </w:r>
      <w:r w:rsidRPr="006E065E">
        <w:rPr>
          <w:rFonts w:hint="eastAsia"/>
          <w:lang w:eastAsia="zh-CN"/>
        </w:rPr>
        <w:t>情况</w:t>
      </w:r>
      <w:r w:rsidRPr="006E065E">
        <w:rPr>
          <w:lang w:eastAsia="zh-CN"/>
        </w:rPr>
        <w:t>将</w:t>
      </w:r>
      <w:r w:rsidRPr="006E065E">
        <w:rPr>
          <w:rFonts w:hint="eastAsia"/>
          <w:lang w:eastAsia="zh-CN"/>
        </w:rPr>
        <w:t>降为单元</w:t>
      </w:r>
      <w:r w:rsidRPr="006E065E">
        <w:rPr>
          <w:lang w:eastAsia="zh-CN"/>
        </w:rPr>
        <w:t>中心在固定高度</w:t>
      </w:r>
      <w:r w:rsidRPr="006E065E">
        <w:rPr>
          <w:rFonts w:hint="eastAsia"/>
          <w:lang w:eastAsia="zh-CN"/>
        </w:rPr>
        <w:t>上的</w:t>
      </w:r>
      <w:r w:rsidRPr="006E065E">
        <w:rPr>
          <w:lang w:eastAsia="zh-CN"/>
        </w:rPr>
        <w:t>垂直对数周期阵列的</w:t>
      </w:r>
      <w:r w:rsidRPr="006E065E">
        <w:rPr>
          <w:rFonts w:hint="eastAsia"/>
          <w:lang w:eastAsia="zh-CN"/>
        </w:rPr>
        <w:t>情况</w:t>
      </w:r>
      <w:r w:rsidRPr="006E065E">
        <w:rPr>
          <w:lang w:eastAsia="zh-CN"/>
        </w:rPr>
        <w:t>。</w:t>
      </w:r>
    </w:p>
    <w:p w14:paraId="4D5AAC62" w14:textId="4E0E35DD" w:rsidR="00CC33FF" w:rsidRPr="006E065E" w:rsidRDefault="00DC118F" w:rsidP="00CC33FF">
      <w:pPr>
        <w:pStyle w:val="FigureNo"/>
        <w:rPr>
          <w:lang w:eastAsia="zh-CN"/>
        </w:rPr>
      </w:pPr>
      <w:r w:rsidRPr="006E065E">
        <w:rPr>
          <w:lang w:eastAsia="zh-CN"/>
        </w:rPr>
        <w:lastRenderedPageBreak/>
        <w:t>图</w:t>
      </w:r>
      <w:r w:rsidR="00CC33FF" w:rsidRPr="006E065E">
        <w:rPr>
          <w:lang w:eastAsia="zh-CN"/>
        </w:rPr>
        <w:t>39</w:t>
      </w:r>
    </w:p>
    <w:p w14:paraId="2A9414A7" w14:textId="7B3EA0DE" w:rsidR="00CC33FF" w:rsidRPr="006E065E" w:rsidRDefault="00132F7B" w:rsidP="00CC33FF">
      <w:pPr>
        <w:pStyle w:val="Figuretitle"/>
        <w:rPr>
          <w:lang w:eastAsia="zh-CN"/>
        </w:rPr>
      </w:pPr>
      <w:bookmarkStart w:id="138" w:name="OLE_LINK96"/>
      <w:r w:rsidRPr="006E065E">
        <w:rPr>
          <w:lang w:eastAsia="zh-CN"/>
        </w:rPr>
        <w:t>垂直对数周期天线</w:t>
      </w:r>
      <w:r w:rsidRPr="006E065E">
        <w:rPr>
          <w:rFonts w:hint="eastAsia"/>
          <w:lang w:eastAsia="zh-CN"/>
        </w:rPr>
        <w:t>（单元</w:t>
      </w:r>
      <w:r w:rsidRPr="006E065E">
        <w:rPr>
          <w:lang w:eastAsia="zh-CN"/>
        </w:rPr>
        <w:t>中心在</w:t>
      </w:r>
      <w:r w:rsidRPr="006E065E">
        <w:rPr>
          <w:rFonts w:hint="eastAsia"/>
          <w:lang w:eastAsia="zh-CN"/>
        </w:rPr>
        <w:t>可变</w:t>
      </w:r>
      <w:r w:rsidRPr="006E065E">
        <w:rPr>
          <w:lang w:eastAsia="zh-CN"/>
        </w:rPr>
        <w:t>高度</w:t>
      </w:r>
      <w:r w:rsidRPr="006E065E">
        <w:rPr>
          <w:rFonts w:hint="eastAsia"/>
          <w:lang w:eastAsia="zh-CN"/>
        </w:rPr>
        <w:t>上）</w:t>
      </w:r>
    </w:p>
    <w:bookmarkEnd w:id="138"/>
    <w:p w14:paraId="4C90A2E7" w14:textId="7D743143" w:rsidR="00765A9D" w:rsidRPr="006E065E" w:rsidRDefault="00D221C0" w:rsidP="00F33769">
      <w:pPr>
        <w:pStyle w:val="Figure"/>
        <w:rPr>
          <w:lang w:eastAsia="zh-CN"/>
        </w:rPr>
      </w:pPr>
      <w:r w:rsidRPr="006E065E">
        <w:rPr>
          <w:noProof/>
        </w:rPr>
        <w:drawing>
          <wp:inline distT="0" distB="0" distL="0" distR="0" wp14:anchorId="6D92CB8D" wp14:editId="2955B8A5">
            <wp:extent cx="3907544" cy="4233681"/>
            <wp:effectExtent l="0" t="0" r="0" b="0"/>
            <wp:docPr id="1757691246" name="Picture 19" descr="图39显示垂直对数周期天线（单元中心在可变高度上）&#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7691246" name="Picture 19" descr="图39显示垂直对数周期天线（单元中心在可变高度上）&#10;"/>
                    <pic:cNvPicPr/>
                  </pic:nvPicPr>
                  <pic:blipFill>
                    <a:blip r:embed="rId86" cstate="print">
                      <a:extLst>
                        <a:ext uri="{28A0092B-C50C-407E-A947-70E740481C1C}">
                          <a14:useLocalDpi xmlns:a14="http://schemas.microsoft.com/office/drawing/2010/main" val="0"/>
                        </a:ext>
                      </a:extLst>
                    </a:blip>
                    <a:stretch>
                      <a:fillRect/>
                    </a:stretch>
                  </pic:blipFill>
                  <pic:spPr>
                    <a:xfrm>
                      <a:off x="0" y="0"/>
                      <a:ext cx="3907544" cy="4233681"/>
                    </a:xfrm>
                    <a:prstGeom prst="rect">
                      <a:avLst/>
                    </a:prstGeom>
                  </pic:spPr>
                </pic:pic>
              </a:graphicData>
            </a:graphic>
          </wp:inline>
        </w:drawing>
      </w:r>
    </w:p>
    <w:p w14:paraId="17F6D8CD" w14:textId="60182862" w:rsidR="00765A9D" w:rsidRPr="006E065E" w:rsidRDefault="00F36DA5">
      <w:pPr>
        <w:pStyle w:val="Heading3"/>
        <w:rPr>
          <w:lang w:eastAsia="zh-CN"/>
        </w:rPr>
      </w:pPr>
      <w:r>
        <w:rPr>
          <w:lang w:eastAsia="zh-CN"/>
        </w:rPr>
        <w:t>5</w:t>
      </w:r>
      <w:r w:rsidR="00765A9D" w:rsidRPr="006E065E">
        <w:rPr>
          <w:lang w:eastAsia="zh-CN"/>
        </w:rPr>
        <w:t>.4.1</w:t>
      </w:r>
      <w:r w:rsidR="00765A9D" w:rsidRPr="006E065E">
        <w:rPr>
          <w:lang w:eastAsia="zh-CN"/>
        </w:rPr>
        <w:tab/>
      </w:r>
      <w:r w:rsidR="00204E12" w:rsidRPr="006E065E">
        <w:rPr>
          <w:lang w:eastAsia="zh-CN"/>
        </w:rPr>
        <w:t>基础理论</w:t>
      </w:r>
    </w:p>
    <w:p w14:paraId="0EBCB6C3" w14:textId="207C30A2" w:rsidR="00EA4931" w:rsidRPr="006E065E" w:rsidRDefault="00EA4931" w:rsidP="0084508A">
      <w:pPr>
        <w:ind w:firstLineChars="200" w:firstLine="480"/>
        <w:rPr>
          <w:lang w:eastAsia="zh-CN"/>
        </w:rPr>
      </w:pPr>
      <w:r w:rsidRPr="006E065E">
        <w:rPr>
          <w:rFonts w:hint="eastAsia"/>
          <w:lang w:eastAsia="zh-CN"/>
        </w:rPr>
        <w:t>基础</w:t>
      </w:r>
      <w:r w:rsidRPr="006E065E">
        <w:rPr>
          <w:lang w:eastAsia="zh-CN"/>
        </w:rPr>
        <w:t>理论与</w:t>
      </w:r>
      <w:r w:rsidRPr="006E065E">
        <w:rPr>
          <w:rFonts w:hint="eastAsia"/>
          <w:lang w:eastAsia="zh-CN"/>
        </w:rPr>
        <w:t>第</w:t>
      </w:r>
      <w:r w:rsidRPr="006E065E">
        <w:rPr>
          <w:lang w:eastAsia="zh-CN"/>
        </w:rPr>
        <w:t>5.3.1</w:t>
      </w:r>
      <w:r w:rsidRPr="006E065E">
        <w:rPr>
          <w:rFonts w:hint="eastAsia"/>
          <w:lang w:eastAsia="zh-CN"/>
        </w:rPr>
        <w:t>节</w:t>
      </w:r>
      <w:r w:rsidRPr="006E065E">
        <w:rPr>
          <w:lang w:eastAsia="zh-CN"/>
        </w:rPr>
        <w:t>中</w:t>
      </w:r>
      <w:r w:rsidRPr="006E065E">
        <w:rPr>
          <w:rFonts w:hint="eastAsia"/>
          <w:lang w:eastAsia="zh-CN"/>
        </w:rPr>
        <w:t>所述</w:t>
      </w:r>
      <w:r w:rsidRPr="006E065E">
        <w:rPr>
          <w:lang w:eastAsia="zh-CN"/>
        </w:rPr>
        <w:t>的基本相同，但有以下例外。</w:t>
      </w:r>
    </w:p>
    <w:p w14:paraId="5198BA1C" w14:textId="5D9C97FA" w:rsidR="00E24521" w:rsidRPr="006E065E" w:rsidRDefault="00E24521" w:rsidP="0084508A">
      <w:pPr>
        <w:ind w:firstLineChars="200" w:firstLine="480"/>
      </w:pPr>
      <w:r w:rsidRPr="006E065E">
        <w:rPr>
          <w:rFonts w:hint="eastAsia"/>
          <w:lang w:eastAsia="zh-CN"/>
        </w:rPr>
        <w:t>电场分量表示为：</w:t>
      </w:r>
    </w:p>
    <w:p w14:paraId="451CC3D5" w14:textId="77777777" w:rsidR="00765A9D" w:rsidRPr="006E065E" w:rsidRDefault="00765A9D">
      <w:pPr>
        <w:pStyle w:val="Equation"/>
      </w:pPr>
      <w:r w:rsidRPr="006E065E">
        <w:tab/>
      </w:r>
      <w:r w:rsidRPr="006E065E">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q</w:instrText>
      </w:r>
      <w:r w:rsidRPr="006E065E">
        <w:rPr>
          <w:position w:val="-4"/>
          <w:sz w:val="18"/>
        </w:rPr>
        <w:instrText xml:space="preserve"> </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0</w:instrText>
      </w:r>
      <w:r w:rsidRPr="006E065E">
        <w:fldChar w:fldCharType="end"/>
      </w:r>
    </w:p>
    <w:p w14:paraId="7B9194F2" w14:textId="7F77D03A" w:rsidR="00765A9D" w:rsidRPr="006E065E" w:rsidRDefault="00E63D98" w:rsidP="000B0661">
      <w:pPr>
        <w:ind w:firstLineChars="200" w:firstLine="480"/>
      </w:pPr>
      <w:r w:rsidRPr="006E065E">
        <w:rPr>
          <w:rFonts w:hint="eastAsia"/>
          <w:lang w:eastAsia="zh-CN"/>
        </w:rPr>
        <w:t>以及</w:t>
      </w:r>
    </w:p>
    <w:p w14:paraId="1B0C0E90" w14:textId="5DE7767F" w:rsidR="00765A9D" w:rsidRPr="006E065E" w:rsidRDefault="00765A9D">
      <w:pPr>
        <w:pStyle w:val="Equation"/>
      </w:pPr>
      <w:r w:rsidRPr="006E065E">
        <w:tab/>
      </w:r>
      <w:r w:rsidRPr="006E065E">
        <w:tab/>
      </w:r>
      <w:r w:rsidR="007B2E45" w:rsidRPr="006E065E">
        <w:rPr>
          <w:noProof/>
        </w:rPr>
        <w:drawing>
          <wp:inline distT="0" distB="0" distL="0" distR="0" wp14:anchorId="13B9DCE7" wp14:editId="51E24C21">
            <wp:extent cx="1609200" cy="302400"/>
            <wp:effectExtent l="0" t="0" r="0" b="2540"/>
            <wp:docPr id="4497619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9761990" name=""/>
                    <pic:cNvPicPr/>
                  </pic:nvPicPr>
                  <pic:blipFill>
                    <a:blip r:embed="rId87"/>
                    <a:stretch>
                      <a:fillRect/>
                    </a:stretch>
                  </pic:blipFill>
                  <pic:spPr>
                    <a:xfrm>
                      <a:off x="0" y="0"/>
                      <a:ext cx="1609200" cy="302400"/>
                    </a:xfrm>
                    <a:prstGeom prst="rect">
                      <a:avLst/>
                    </a:prstGeom>
                  </pic:spPr>
                </pic:pic>
              </a:graphicData>
            </a:graphic>
          </wp:inline>
        </w:drawing>
      </w:r>
    </w:p>
    <w:p w14:paraId="01C359E8" w14:textId="1113CD77" w:rsidR="00E24521" w:rsidRPr="006E065E" w:rsidRDefault="00E24521" w:rsidP="000B0661">
      <w:pPr>
        <w:ind w:firstLineChars="200" w:firstLine="480"/>
        <w:rPr>
          <w:lang w:eastAsia="zh-CN"/>
        </w:rPr>
      </w:pPr>
      <w:bookmarkStart w:id="139" w:name="OLE_LINK208"/>
      <w:r w:rsidRPr="006E065E">
        <w:rPr>
          <w:rFonts w:hint="eastAsia"/>
          <w:lang w:eastAsia="zh-CN"/>
        </w:rPr>
        <w:t>或者</w:t>
      </w:r>
      <w:r w:rsidRPr="006E065E">
        <w:rPr>
          <w:lang w:eastAsia="zh-CN"/>
        </w:rPr>
        <w:t>忽略距离相关项</w:t>
      </w:r>
      <w:r w:rsidRPr="006E065E">
        <w:rPr>
          <w:rFonts w:hint="eastAsia"/>
          <w:lang w:eastAsia="zh-CN"/>
        </w:rPr>
        <w:t>（</w:t>
      </w:r>
      <w:r w:rsidRPr="006E065E">
        <w:rPr>
          <w:lang w:eastAsia="zh-CN"/>
        </w:rPr>
        <w:t>确定辐射</w:t>
      </w:r>
      <w:r w:rsidRPr="006E065E">
        <w:rPr>
          <w:rFonts w:hint="eastAsia"/>
          <w:lang w:eastAsia="zh-CN"/>
        </w:rPr>
        <w:t>方向图</w:t>
      </w:r>
      <w:r w:rsidR="0092582F" w:rsidRPr="006E065E">
        <w:rPr>
          <w:rFonts w:hint="eastAsia"/>
          <w:lang w:eastAsia="zh-CN"/>
        </w:rPr>
        <w:t>时不需要</w:t>
      </w:r>
      <w:r w:rsidRPr="006E065E">
        <w:rPr>
          <w:rFonts w:hint="eastAsia"/>
          <w:lang w:eastAsia="zh-CN"/>
        </w:rPr>
        <w:t>）：</w:t>
      </w:r>
    </w:p>
    <w:bookmarkEnd w:id="139"/>
    <w:p w14:paraId="245184E6"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q</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0</w:instrText>
      </w:r>
      <w:r w:rsidRPr="006E065E">
        <w:fldChar w:fldCharType="end"/>
      </w:r>
    </w:p>
    <w:p w14:paraId="66642F83" w14:textId="77777777" w:rsidR="00765A9D" w:rsidRPr="006E065E" w:rsidRDefault="00765A9D">
      <w:pPr>
        <w:pStyle w:val="Equation"/>
      </w:pPr>
      <w:r w:rsidRPr="006E065E">
        <w:tab/>
      </w:r>
      <w:r w:rsidRPr="006E065E">
        <w:tab/>
      </w:r>
      <w:r w:rsidRPr="006E065E">
        <w:fldChar w:fldCharType="begin"/>
      </w:r>
      <w:r w:rsidRPr="006E065E">
        <w:instrText xml:space="preserve">eq </w:instrText>
      </w:r>
      <w:r w:rsidRPr="006E065E">
        <w:rPr>
          <w:i/>
        </w:rPr>
        <w:instrText>E</w:instrText>
      </w:r>
      <w:r w:rsidRPr="006E065E">
        <w:rPr>
          <w:rFonts w:ascii="Symbol" w:hAnsi="Symbol"/>
          <w:position w:val="-4"/>
          <w:sz w:val="18"/>
        </w:rPr>
        <w:instrText>j</w:instrText>
      </w:r>
      <w:r w:rsidRPr="006E065E">
        <w:rPr>
          <w:position w:val="-4"/>
          <w:sz w:val="18"/>
        </w:rPr>
        <w:instrText xml:space="preserve">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i/>
        </w:rPr>
        <w:instrText>S</w:instrText>
      </w:r>
      <w:r w:rsidRPr="006E065E">
        <w:rPr>
          <w:i/>
          <w:position w:val="-4"/>
          <w:sz w:val="18"/>
        </w:rPr>
        <w:instrText>v</w:instrText>
      </w:r>
      <w:r w:rsidRPr="006E065E">
        <w:fldChar w:fldCharType="end"/>
      </w:r>
    </w:p>
    <w:p w14:paraId="39B09A72" w14:textId="77777777" w:rsidR="00E24521" w:rsidRPr="006E065E" w:rsidRDefault="00E24521" w:rsidP="000B0661">
      <w:pPr>
        <w:ind w:firstLineChars="200" w:firstLine="480"/>
        <w:rPr>
          <w:lang w:eastAsia="zh-CN"/>
        </w:rPr>
      </w:pPr>
      <w:r w:rsidRPr="006E065E">
        <w:rPr>
          <w:rFonts w:hint="eastAsia"/>
          <w:lang w:eastAsia="zh-CN"/>
        </w:rPr>
        <w:t>阵列因子</w:t>
      </w:r>
      <w:r w:rsidR="00765A9D" w:rsidRPr="006E065E">
        <w:rPr>
          <w:i/>
          <w:lang w:eastAsia="zh-CN"/>
        </w:rPr>
        <w:t>S</w:t>
      </w:r>
      <w:r w:rsidR="00765A9D" w:rsidRPr="006E065E">
        <w:rPr>
          <w:i/>
          <w:position w:val="-4"/>
          <w:sz w:val="20"/>
          <w:lang w:eastAsia="zh-CN"/>
        </w:rPr>
        <w:t>v</w:t>
      </w:r>
      <w:r w:rsidRPr="006E065E">
        <w:rPr>
          <w:rFonts w:hint="eastAsia"/>
          <w:lang w:eastAsia="zh-CN"/>
        </w:rPr>
        <w:t>可以表示为：</w:t>
      </w:r>
    </w:p>
    <w:p w14:paraId="38D4D21A" w14:textId="7906194C" w:rsidR="00765A9D" w:rsidRPr="006E065E" w:rsidRDefault="00765A9D">
      <w:pPr>
        <w:pStyle w:val="Equation"/>
        <w:rPr>
          <w:lang w:eastAsia="zh-CN"/>
        </w:rPr>
      </w:pPr>
      <w:r w:rsidRPr="006E065E">
        <w:rPr>
          <w:lang w:eastAsia="zh-CN"/>
        </w:rPr>
        <w:tab/>
      </w:r>
      <w:r w:rsidRPr="006E065E">
        <w:rPr>
          <w:lang w:eastAsia="zh-CN"/>
        </w:rPr>
        <w:tab/>
      </w:r>
      <w:r w:rsidR="007B2E45" w:rsidRPr="006E065E">
        <w:rPr>
          <w:noProof/>
        </w:rPr>
        <w:drawing>
          <wp:inline distT="0" distB="0" distL="0" distR="0" wp14:anchorId="7A05774F" wp14:editId="7C8114E0">
            <wp:extent cx="4377600" cy="489600"/>
            <wp:effectExtent l="0" t="0" r="4445" b="5715"/>
            <wp:docPr id="21351394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5139413" name=""/>
                    <pic:cNvPicPr/>
                  </pic:nvPicPr>
                  <pic:blipFill>
                    <a:blip r:embed="rId88"/>
                    <a:stretch>
                      <a:fillRect/>
                    </a:stretch>
                  </pic:blipFill>
                  <pic:spPr>
                    <a:xfrm>
                      <a:off x="0" y="0"/>
                      <a:ext cx="4377600" cy="489600"/>
                    </a:xfrm>
                    <a:prstGeom prst="rect">
                      <a:avLst/>
                    </a:prstGeom>
                  </pic:spPr>
                </pic:pic>
              </a:graphicData>
            </a:graphic>
          </wp:inline>
        </w:drawing>
      </w:r>
      <w:r w:rsidRPr="006E065E">
        <w:rPr>
          <w:lang w:eastAsia="zh-CN"/>
        </w:rPr>
        <w:tab/>
        <w:t>(17)</w:t>
      </w:r>
    </w:p>
    <w:p w14:paraId="192C7C71" w14:textId="77777777" w:rsidR="00E24521" w:rsidRPr="006E065E" w:rsidRDefault="00E24521" w:rsidP="000B0661">
      <w:pPr>
        <w:ind w:firstLineChars="200" w:firstLine="480"/>
        <w:rPr>
          <w:lang w:eastAsia="zh-CN"/>
        </w:rPr>
      </w:pPr>
      <w:r w:rsidRPr="006E065E">
        <w:rPr>
          <w:rFonts w:hint="eastAsia"/>
          <w:lang w:eastAsia="zh-CN"/>
        </w:rPr>
        <w:t>其中</w:t>
      </w:r>
      <w:r w:rsidR="00765A9D" w:rsidRPr="006E065E">
        <w:rPr>
          <w:i/>
          <w:lang w:eastAsia="zh-CN"/>
        </w:rPr>
        <w:t>F</w:t>
      </w:r>
      <w:proofErr w:type="spellStart"/>
      <w:r w:rsidR="00765A9D" w:rsidRPr="006E065E">
        <w:rPr>
          <w:i/>
          <w:position w:val="-4"/>
          <w:sz w:val="20"/>
          <w:lang w:eastAsia="zh-CN"/>
        </w:rPr>
        <w:t>i</w:t>
      </w:r>
      <w:proofErr w:type="spellEnd"/>
      <w:r w:rsidRPr="006E065E">
        <w:rPr>
          <w:rFonts w:hint="eastAsia"/>
          <w:lang w:eastAsia="zh-CN"/>
        </w:rPr>
        <w:t>是第</w:t>
      </w:r>
      <w:proofErr w:type="spellStart"/>
      <w:r w:rsidR="00765A9D" w:rsidRPr="006E065E">
        <w:rPr>
          <w:i/>
          <w:lang w:eastAsia="zh-CN"/>
        </w:rPr>
        <w:t>i</w:t>
      </w:r>
      <w:proofErr w:type="spellEnd"/>
      <w:proofErr w:type="gramStart"/>
      <w:r w:rsidRPr="006E065E">
        <w:rPr>
          <w:rFonts w:hint="eastAsia"/>
          <w:lang w:eastAsia="zh-CN"/>
        </w:rPr>
        <w:t>个</w:t>
      </w:r>
      <w:proofErr w:type="gramEnd"/>
      <w:r w:rsidRPr="006E065E">
        <w:rPr>
          <w:rFonts w:hint="eastAsia"/>
          <w:lang w:eastAsia="zh-CN"/>
        </w:rPr>
        <w:t>偶极子辐射函数：</w:t>
      </w:r>
    </w:p>
    <w:p w14:paraId="57C6F168" w14:textId="7D85900C" w:rsidR="00765A9D" w:rsidRPr="006E065E" w:rsidRDefault="00765A9D">
      <w:pPr>
        <w:pStyle w:val="Equation"/>
        <w:rPr>
          <w:lang w:eastAsia="zh-CN"/>
        </w:rPr>
      </w:pPr>
      <w:r w:rsidRPr="006E065E">
        <w:rPr>
          <w:lang w:eastAsia="zh-CN"/>
        </w:rPr>
        <w:tab/>
      </w:r>
      <w:r w:rsidRPr="006E065E">
        <w:rPr>
          <w:lang w:eastAsia="zh-CN"/>
        </w:rPr>
        <w:tab/>
      </w:r>
      <w:r w:rsidR="007B2E45" w:rsidRPr="006E065E">
        <w:rPr>
          <w:noProof/>
        </w:rPr>
        <w:drawing>
          <wp:inline distT="0" distB="0" distL="0" distR="0" wp14:anchorId="07F42901" wp14:editId="54D6C4D3">
            <wp:extent cx="1778400" cy="388800"/>
            <wp:effectExtent l="0" t="0" r="0" b="0"/>
            <wp:docPr id="545487739" name="Picture 1" descr="A black text with a black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487739" name="Picture 1" descr="A black text with a black line&#10;&#10;AI-generated content may be incorrect."/>
                    <pic:cNvPicPr/>
                  </pic:nvPicPr>
                  <pic:blipFill>
                    <a:blip r:embed="rId89"/>
                    <a:stretch>
                      <a:fillRect/>
                    </a:stretch>
                  </pic:blipFill>
                  <pic:spPr>
                    <a:xfrm>
                      <a:off x="0" y="0"/>
                      <a:ext cx="1778400" cy="388800"/>
                    </a:xfrm>
                    <a:prstGeom prst="rect">
                      <a:avLst/>
                    </a:prstGeom>
                  </pic:spPr>
                </pic:pic>
              </a:graphicData>
            </a:graphic>
          </wp:inline>
        </w:drawing>
      </w:r>
      <w:r w:rsidRPr="006E065E">
        <w:rPr>
          <w:lang w:eastAsia="zh-CN"/>
        </w:rPr>
        <w:tab/>
        <w:t>(18)</w:t>
      </w:r>
    </w:p>
    <w:p w14:paraId="06280ED5" w14:textId="279C3CFD" w:rsidR="00765A9D" w:rsidRPr="006E065E" w:rsidRDefault="00765A9D">
      <w:pPr>
        <w:pStyle w:val="Heading3"/>
        <w:rPr>
          <w:lang w:eastAsia="zh-CN"/>
        </w:rPr>
      </w:pPr>
      <w:r w:rsidRPr="006E065E">
        <w:rPr>
          <w:lang w:eastAsia="zh-CN"/>
        </w:rPr>
        <w:lastRenderedPageBreak/>
        <w:t>5.4.2</w:t>
      </w:r>
      <w:r w:rsidRPr="006E065E">
        <w:rPr>
          <w:lang w:eastAsia="zh-CN"/>
        </w:rPr>
        <w:tab/>
      </w:r>
      <w:r w:rsidR="00204E12" w:rsidRPr="006E065E">
        <w:rPr>
          <w:lang w:eastAsia="zh-CN"/>
        </w:rPr>
        <w:t>计算</w:t>
      </w:r>
      <w:r w:rsidR="00CF12D5" w:rsidRPr="006E065E">
        <w:rPr>
          <w:rFonts w:hint="eastAsia"/>
          <w:lang w:eastAsia="zh-CN"/>
        </w:rPr>
        <w:t>过程</w:t>
      </w:r>
    </w:p>
    <w:p w14:paraId="515AAB31" w14:textId="52E08422" w:rsidR="00A06325" w:rsidRPr="006E065E" w:rsidRDefault="00A06325" w:rsidP="0084508A">
      <w:pPr>
        <w:ind w:firstLineChars="200" w:firstLine="480"/>
        <w:rPr>
          <w:rFonts w:eastAsia="SimSun"/>
          <w:lang w:eastAsia="zh-CN"/>
        </w:rPr>
      </w:pPr>
      <w:r w:rsidRPr="006E065E">
        <w:rPr>
          <w:rFonts w:eastAsia="SimSun"/>
          <w:lang w:eastAsia="zh-CN"/>
        </w:rPr>
        <w:t>计算</w:t>
      </w:r>
      <w:r w:rsidR="00CC2585" w:rsidRPr="006E065E">
        <w:rPr>
          <w:rFonts w:eastAsia="SimSun" w:hint="eastAsia"/>
          <w:lang w:eastAsia="zh-CN"/>
        </w:rPr>
        <w:t>过程</w:t>
      </w:r>
      <w:r w:rsidRPr="006E065E">
        <w:rPr>
          <w:rFonts w:eastAsia="SimSun"/>
          <w:lang w:eastAsia="zh-CN"/>
        </w:rPr>
        <w:t>与</w:t>
      </w:r>
      <w:r w:rsidRPr="006E065E">
        <w:rPr>
          <w:rFonts w:eastAsia="SimSun" w:hint="eastAsia"/>
          <w:lang w:eastAsia="zh-CN"/>
        </w:rPr>
        <w:t>第</w:t>
      </w:r>
      <w:r w:rsidRPr="006E065E">
        <w:rPr>
          <w:rFonts w:eastAsia="SimSun"/>
          <w:lang w:eastAsia="zh-CN"/>
        </w:rPr>
        <w:t>5.3.2</w:t>
      </w:r>
      <w:r w:rsidRPr="006E065E">
        <w:rPr>
          <w:rFonts w:eastAsia="SimSun" w:hint="eastAsia"/>
          <w:lang w:eastAsia="zh-CN"/>
        </w:rPr>
        <w:t>节</w:t>
      </w:r>
      <w:r w:rsidRPr="006E065E">
        <w:rPr>
          <w:rFonts w:eastAsia="SimSun"/>
          <w:lang w:eastAsia="zh-CN"/>
        </w:rPr>
        <w:t>中描述的水平对数周期天线情况</w:t>
      </w:r>
      <w:r w:rsidR="00D0118E" w:rsidRPr="006E065E">
        <w:rPr>
          <w:rFonts w:eastAsia="SimSun" w:hint="eastAsia"/>
          <w:lang w:eastAsia="zh-CN"/>
        </w:rPr>
        <w:t>下的</w:t>
      </w:r>
      <w:r w:rsidRPr="006E065E">
        <w:rPr>
          <w:rFonts w:eastAsia="SimSun"/>
          <w:lang w:eastAsia="zh-CN"/>
        </w:rPr>
        <w:t>完全相同。当然，唯一的区别是</w:t>
      </w:r>
      <w:r w:rsidRPr="006E065E">
        <w:rPr>
          <w:i/>
          <w:lang w:eastAsia="zh-CN"/>
        </w:rPr>
        <w:t>S</w:t>
      </w:r>
      <w:r w:rsidRPr="006E065E">
        <w:rPr>
          <w:i/>
          <w:position w:val="-4"/>
          <w:sz w:val="20"/>
          <w:lang w:eastAsia="zh-CN"/>
        </w:rPr>
        <w:t>v</w:t>
      </w:r>
      <w:r w:rsidRPr="006E065E">
        <w:rPr>
          <w:rFonts w:hint="eastAsia"/>
          <w:lang w:eastAsia="zh-CN"/>
        </w:rPr>
        <w:t>和</w:t>
      </w:r>
      <w:r w:rsidRPr="006E065E">
        <w:rPr>
          <w:i/>
          <w:lang w:eastAsia="zh-CN"/>
        </w:rPr>
        <w:t>F</w:t>
      </w:r>
      <w:proofErr w:type="spellStart"/>
      <w:r w:rsidRPr="006E065E">
        <w:rPr>
          <w:i/>
          <w:position w:val="-4"/>
          <w:sz w:val="20"/>
          <w:lang w:eastAsia="zh-CN"/>
        </w:rPr>
        <w:t>i</w:t>
      </w:r>
      <w:proofErr w:type="spellEnd"/>
      <w:r w:rsidRPr="006E065E">
        <w:rPr>
          <w:rFonts w:eastAsia="SimSun"/>
          <w:lang w:eastAsia="zh-CN"/>
        </w:rPr>
        <w:t>的表达式不同，需要根据</w:t>
      </w:r>
      <w:bookmarkStart w:id="140" w:name="OLE_LINK224"/>
      <w:r w:rsidR="009769D5" w:rsidRPr="006E065E">
        <w:rPr>
          <w:rFonts w:eastAsia="SimSun" w:hint="eastAsia"/>
          <w:lang w:eastAsia="zh-CN"/>
        </w:rPr>
        <w:t>方程</w:t>
      </w:r>
      <w:r w:rsidRPr="006E065E">
        <w:rPr>
          <w:rFonts w:eastAsia="SimSun" w:hint="eastAsia"/>
          <w:lang w:eastAsia="zh-CN"/>
        </w:rPr>
        <w:t>(17)</w:t>
      </w:r>
      <w:bookmarkEnd w:id="140"/>
      <w:r w:rsidRPr="006E065E">
        <w:rPr>
          <w:rFonts w:eastAsia="SimSun"/>
          <w:lang w:eastAsia="zh-CN"/>
        </w:rPr>
        <w:t>和</w:t>
      </w:r>
      <w:r w:rsidRPr="006E065E">
        <w:rPr>
          <w:rFonts w:eastAsia="SimSun" w:hint="eastAsia"/>
          <w:lang w:eastAsia="zh-CN"/>
        </w:rPr>
        <w:t>(18)</w:t>
      </w:r>
      <w:r w:rsidRPr="006E065E">
        <w:rPr>
          <w:rFonts w:eastAsia="SimSun"/>
          <w:lang w:eastAsia="zh-CN"/>
        </w:rPr>
        <w:t>进行计算。</w:t>
      </w:r>
    </w:p>
    <w:p w14:paraId="7332CC24" w14:textId="33206393" w:rsidR="00765A9D" w:rsidRPr="006E065E" w:rsidRDefault="00765A9D">
      <w:pPr>
        <w:pStyle w:val="Heading1"/>
        <w:rPr>
          <w:lang w:eastAsia="zh-CN"/>
        </w:rPr>
      </w:pPr>
      <w:bookmarkStart w:id="141" w:name="_Toc212025610"/>
      <w:bookmarkStart w:id="142" w:name="_Toc232149859"/>
      <w:r w:rsidRPr="006E065E">
        <w:rPr>
          <w:lang w:eastAsia="zh-CN"/>
        </w:rPr>
        <w:t>6</w:t>
      </w:r>
      <w:r w:rsidRPr="006E065E">
        <w:rPr>
          <w:lang w:eastAsia="zh-CN"/>
        </w:rPr>
        <w:tab/>
      </w:r>
      <w:bookmarkEnd w:id="141"/>
      <w:r w:rsidR="00204E12" w:rsidRPr="006E065E">
        <w:rPr>
          <w:lang w:eastAsia="zh-CN"/>
        </w:rPr>
        <w:t>菱形天线</w:t>
      </w:r>
      <w:bookmarkEnd w:id="142"/>
    </w:p>
    <w:p w14:paraId="7ECE83F9" w14:textId="3B60B911" w:rsidR="00765A9D" w:rsidRPr="006E065E" w:rsidRDefault="00765A9D">
      <w:pPr>
        <w:pStyle w:val="Heading2"/>
        <w:rPr>
          <w:lang w:eastAsia="zh-CN"/>
        </w:rPr>
      </w:pPr>
      <w:bookmarkStart w:id="143" w:name="_Toc232149860"/>
      <w:r w:rsidRPr="006E065E">
        <w:rPr>
          <w:lang w:eastAsia="zh-CN"/>
        </w:rPr>
        <w:t>6.1</w:t>
      </w:r>
      <w:r w:rsidRPr="006E065E">
        <w:rPr>
          <w:lang w:eastAsia="zh-CN"/>
        </w:rPr>
        <w:tab/>
      </w:r>
      <w:r w:rsidR="00095C50" w:rsidRPr="006E065E">
        <w:rPr>
          <w:lang w:eastAsia="zh-CN"/>
        </w:rPr>
        <w:t>一般考虑</w:t>
      </w:r>
      <w:bookmarkEnd w:id="143"/>
    </w:p>
    <w:p w14:paraId="376DD64C" w14:textId="61007CA1" w:rsidR="00A06325" w:rsidRPr="006E065E" w:rsidRDefault="00A06325" w:rsidP="00A06325">
      <w:pPr>
        <w:ind w:firstLineChars="200" w:firstLine="480"/>
        <w:rPr>
          <w:rFonts w:eastAsia="SimSun"/>
          <w:lang w:eastAsia="zh-CN"/>
        </w:rPr>
      </w:pPr>
      <w:r w:rsidRPr="006E065E">
        <w:rPr>
          <w:rFonts w:eastAsia="SimSun" w:hint="eastAsia"/>
          <w:lang w:eastAsia="zh-CN"/>
        </w:rPr>
        <w:t>菱形天线已广泛用于高频通信。它继续用于固定</w:t>
      </w:r>
      <w:r w:rsidR="00457A7E" w:rsidRPr="006E065E">
        <w:rPr>
          <w:rFonts w:eastAsia="SimSun" w:hint="eastAsia"/>
          <w:lang w:eastAsia="zh-CN"/>
        </w:rPr>
        <w:t>业务</w:t>
      </w:r>
      <w:r w:rsidRPr="006E065E">
        <w:rPr>
          <w:rFonts w:eastAsia="SimSun" w:hint="eastAsia"/>
          <w:lang w:eastAsia="zh-CN"/>
        </w:rPr>
        <w:t>点对点链路。它也用于高频广播，但不再推荐用于此目的（见本附件第</w:t>
      </w:r>
      <w:r w:rsidRPr="006E065E">
        <w:rPr>
          <w:rFonts w:eastAsia="SimSun" w:hint="eastAsia"/>
          <w:lang w:eastAsia="zh-CN"/>
        </w:rPr>
        <w:t>2</w:t>
      </w:r>
      <w:r w:rsidRPr="006E065E">
        <w:rPr>
          <w:rFonts w:eastAsia="SimSun" w:hint="eastAsia"/>
          <w:lang w:eastAsia="zh-CN"/>
        </w:rPr>
        <w:t>部分</w:t>
      </w:r>
      <w:r w:rsidR="00457A7E" w:rsidRPr="006E065E">
        <w:rPr>
          <w:rFonts w:eastAsia="SimSun" w:hint="eastAsia"/>
          <w:lang w:eastAsia="zh-CN"/>
        </w:rPr>
        <w:t>第</w:t>
      </w:r>
      <w:r w:rsidRPr="006E065E">
        <w:rPr>
          <w:rFonts w:eastAsia="SimSun" w:hint="eastAsia"/>
          <w:lang w:eastAsia="zh-CN"/>
        </w:rPr>
        <w:t>6.3</w:t>
      </w:r>
      <w:r w:rsidR="00457A7E" w:rsidRPr="006E065E">
        <w:rPr>
          <w:rFonts w:eastAsia="SimSun" w:hint="eastAsia"/>
          <w:lang w:eastAsia="zh-CN"/>
        </w:rPr>
        <w:t>节</w:t>
      </w:r>
      <w:r w:rsidRPr="006E065E">
        <w:rPr>
          <w:rFonts w:eastAsia="SimSun" w:hint="eastAsia"/>
          <w:lang w:eastAsia="zh-CN"/>
        </w:rPr>
        <w:t>）。天线由四根相同长度</w:t>
      </w:r>
      <w:r w:rsidR="00457A7E" w:rsidRPr="006E065E">
        <w:rPr>
          <w:rFonts w:ascii="Comic Sans MS" w:hAnsi="Comic Sans MS"/>
          <w:lang w:eastAsia="zh-CN"/>
        </w:rPr>
        <w:t>l</w:t>
      </w:r>
      <w:r w:rsidRPr="006E065E">
        <w:rPr>
          <w:rFonts w:eastAsia="SimSun" w:hint="eastAsia"/>
          <w:lang w:eastAsia="zh-CN"/>
        </w:rPr>
        <w:t>的直</w:t>
      </w:r>
      <w:r w:rsidR="00457A7E" w:rsidRPr="006E065E">
        <w:rPr>
          <w:rFonts w:eastAsia="SimSun" w:hint="eastAsia"/>
          <w:lang w:eastAsia="zh-CN"/>
        </w:rPr>
        <w:t>导线</w:t>
      </w:r>
      <w:r w:rsidRPr="006E065E">
        <w:rPr>
          <w:rFonts w:eastAsia="SimSun" w:hint="eastAsia"/>
          <w:lang w:eastAsia="zh-CN"/>
        </w:rPr>
        <w:t>组成，排列成菱形（见图</w:t>
      </w:r>
      <w:r w:rsidRPr="006E065E">
        <w:rPr>
          <w:rFonts w:eastAsia="SimSun" w:hint="eastAsia"/>
          <w:lang w:eastAsia="zh-CN"/>
        </w:rPr>
        <w:t>40</w:t>
      </w:r>
      <w:r w:rsidRPr="006E065E">
        <w:rPr>
          <w:rFonts w:eastAsia="SimSun" w:hint="eastAsia"/>
          <w:lang w:eastAsia="zh-CN"/>
        </w:rPr>
        <w:t>）。</w:t>
      </w:r>
    </w:p>
    <w:p w14:paraId="0B08BFFC" w14:textId="597C2B51" w:rsidR="00A06325" w:rsidRPr="006E065E" w:rsidRDefault="00A06325" w:rsidP="00A06325">
      <w:pPr>
        <w:ind w:firstLineChars="200" w:firstLine="480"/>
        <w:rPr>
          <w:rFonts w:eastAsia="SimSun"/>
          <w:lang w:eastAsia="zh-CN"/>
        </w:rPr>
      </w:pPr>
      <w:r w:rsidRPr="006E065E">
        <w:rPr>
          <w:rFonts w:eastAsia="SimSun" w:hint="eastAsia"/>
          <w:lang w:eastAsia="zh-CN"/>
        </w:rPr>
        <w:t>典型的菱形天线设计将使用</w:t>
      </w:r>
      <w:r w:rsidR="00457A7E" w:rsidRPr="006E065E">
        <w:rPr>
          <w:rFonts w:eastAsia="SimSun" w:hint="eastAsia"/>
          <w:lang w:eastAsia="zh-CN"/>
        </w:rPr>
        <w:t>若干</w:t>
      </w:r>
      <w:r w:rsidRPr="006E065E">
        <w:rPr>
          <w:rFonts w:eastAsia="SimSun" w:hint="eastAsia"/>
          <w:lang w:eastAsia="zh-CN"/>
        </w:rPr>
        <w:t>波长的边长，</w:t>
      </w:r>
      <w:r w:rsidR="00457A7E" w:rsidRPr="006E065E">
        <w:rPr>
          <w:rFonts w:eastAsia="SimSun" w:hint="eastAsia"/>
          <w:lang w:eastAsia="zh-CN"/>
        </w:rPr>
        <w:t>且</w:t>
      </w:r>
      <w:r w:rsidRPr="006E065E">
        <w:rPr>
          <w:rFonts w:eastAsia="SimSun" w:hint="eastAsia"/>
          <w:lang w:eastAsia="zh-CN"/>
        </w:rPr>
        <w:t>高度在</w:t>
      </w:r>
      <w:r w:rsidR="00457A7E" w:rsidRPr="006E065E">
        <w:rPr>
          <w:lang w:eastAsia="zh-CN"/>
        </w:rPr>
        <w:t xml:space="preserve">0.5-1.0 </w:t>
      </w:r>
      <w:r w:rsidR="00457A7E" w:rsidRPr="006E065E">
        <w:rPr>
          <w:rFonts w:ascii="Symbol" w:hAnsi="Symbol"/>
          <w:lang w:eastAsia="zh-CN"/>
        </w:rPr>
        <w:t></w:t>
      </w:r>
      <w:r w:rsidRPr="006E065E">
        <w:rPr>
          <w:rFonts w:eastAsia="SimSun" w:hint="eastAsia"/>
          <w:lang w:eastAsia="zh-CN"/>
        </w:rPr>
        <w:t>之间，处于工作频率范围的中间。</w:t>
      </w:r>
    </w:p>
    <w:p w14:paraId="49AC1DFD" w14:textId="5C751014" w:rsidR="00A06325" w:rsidRPr="006E065E" w:rsidRDefault="00A06325" w:rsidP="00A06325">
      <w:pPr>
        <w:ind w:firstLineChars="200" w:firstLine="480"/>
        <w:rPr>
          <w:rFonts w:eastAsia="SimSun"/>
          <w:lang w:eastAsia="zh-CN"/>
        </w:rPr>
      </w:pPr>
      <w:r w:rsidRPr="006E065E">
        <w:rPr>
          <w:rFonts w:eastAsia="SimSun" w:hint="eastAsia"/>
          <w:lang w:eastAsia="zh-CN"/>
        </w:rPr>
        <w:t>菱形天线不同于偶极子阵列，因为它属于行波天线类别，即天线导体中的电流基本上是从馈电点发出并通过</w:t>
      </w:r>
      <w:proofErr w:type="gramStart"/>
      <w:r w:rsidRPr="006E065E">
        <w:rPr>
          <w:rFonts w:eastAsia="SimSun" w:hint="eastAsia"/>
          <w:lang w:eastAsia="zh-CN"/>
        </w:rPr>
        <w:t>导线向</w:t>
      </w:r>
      <w:r w:rsidR="00457A7E" w:rsidRPr="006E065E">
        <w:rPr>
          <w:rFonts w:eastAsia="SimSun" w:hint="eastAsia"/>
          <w:lang w:eastAsia="zh-CN"/>
        </w:rPr>
        <w:t>端接</w:t>
      </w:r>
      <w:proofErr w:type="gramEnd"/>
      <w:r w:rsidRPr="006E065E">
        <w:rPr>
          <w:rFonts w:eastAsia="SimSun" w:hint="eastAsia"/>
          <w:lang w:eastAsia="zh-CN"/>
        </w:rPr>
        <w:t>电阻传播的行波。</w:t>
      </w:r>
    </w:p>
    <w:p w14:paraId="4107D3E5" w14:textId="4A84A4F8" w:rsidR="00A06325" w:rsidRPr="006E065E" w:rsidRDefault="00A06325" w:rsidP="00A06325">
      <w:pPr>
        <w:ind w:firstLineChars="200" w:firstLine="480"/>
        <w:rPr>
          <w:rFonts w:eastAsia="SimSun"/>
          <w:lang w:eastAsia="zh-CN"/>
        </w:rPr>
      </w:pPr>
      <w:r w:rsidRPr="006E065E">
        <w:rPr>
          <w:rFonts w:eastAsia="SimSun" w:hint="eastAsia"/>
          <w:lang w:eastAsia="zh-CN"/>
        </w:rPr>
        <w:t>相当数量的功率可能会损失在</w:t>
      </w:r>
      <w:r w:rsidR="00457A7E" w:rsidRPr="006E065E">
        <w:rPr>
          <w:rFonts w:eastAsia="SimSun" w:hint="eastAsia"/>
          <w:lang w:eastAsia="zh-CN"/>
        </w:rPr>
        <w:t>端接</w:t>
      </w:r>
      <w:r w:rsidRPr="006E065E">
        <w:rPr>
          <w:rFonts w:eastAsia="SimSun" w:hint="eastAsia"/>
          <w:lang w:eastAsia="zh-CN"/>
        </w:rPr>
        <w:t>电阻中，并代表了为一些期望的特征所必须付出的代价，例如</w:t>
      </w:r>
      <w:r w:rsidR="001E0E53" w:rsidRPr="006E065E">
        <w:rPr>
          <w:rFonts w:eastAsia="SimSun" w:hint="eastAsia"/>
          <w:lang w:eastAsia="zh-CN"/>
        </w:rPr>
        <w:t>，</w:t>
      </w:r>
      <w:r w:rsidRPr="006E065E">
        <w:rPr>
          <w:rFonts w:eastAsia="SimSun" w:hint="eastAsia"/>
          <w:lang w:eastAsia="zh-CN"/>
        </w:rPr>
        <w:t>结构</w:t>
      </w:r>
      <w:r w:rsidR="001E0E53" w:rsidRPr="006E065E">
        <w:rPr>
          <w:rFonts w:eastAsia="SimSun" w:hint="eastAsia"/>
          <w:lang w:eastAsia="zh-CN"/>
        </w:rPr>
        <w:t>简单化</w:t>
      </w:r>
      <w:r w:rsidRPr="006E065E">
        <w:rPr>
          <w:rFonts w:eastAsia="SimSun" w:hint="eastAsia"/>
          <w:lang w:eastAsia="zh-CN"/>
        </w:rPr>
        <w:t>、相对较宽的工作带宽和高方向性增益。</w:t>
      </w:r>
    </w:p>
    <w:p w14:paraId="48B914F0" w14:textId="5BC754AB" w:rsidR="00765A9D" w:rsidRPr="006E065E" w:rsidRDefault="00765A9D">
      <w:pPr>
        <w:pStyle w:val="Heading2"/>
        <w:rPr>
          <w:lang w:eastAsia="zh-CN"/>
        </w:rPr>
      </w:pPr>
      <w:bookmarkStart w:id="144" w:name="_Toc232149861"/>
      <w:r w:rsidRPr="006E065E">
        <w:rPr>
          <w:lang w:eastAsia="zh-CN"/>
        </w:rPr>
        <w:t>6.2</w:t>
      </w:r>
      <w:r w:rsidRPr="006E065E">
        <w:rPr>
          <w:lang w:eastAsia="zh-CN"/>
        </w:rPr>
        <w:tab/>
      </w:r>
      <w:r w:rsidR="00C85906" w:rsidRPr="006E065E">
        <w:rPr>
          <w:rFonts w:hint="eastAsia"/>
          <w:lang w:eastAsia="zh-CN"/>
        </w:rPr>
        <w:t>菱形天线的命名</w:t>
      </w:r>
      <w:bookmarkEnd w:id="144"/>
    </w:p>
    <w:p w14:paraId="7F6527FB" w14:textId="7AC1EED9" w:rsidR="00765A9D" w:rsidRPr="006E065E" w:rsidRDefault="00FE2703" w:rsidP="00FE2703">
      <w:pPr>
        <w:ind w:firstLineChars="200" w:firstLine="480"/>
        <w:rPr>
          <w:lang w:eastAsia="zh-CN"/>
        </w:rPr>
      </w:pPr>
      <w:r w:rsidRPr="006E065E">
        <w:rPr>
          <w:lang w:eastAsia="zh-CN"/>
        </w:rPr>
        <w:t>类型命名：</w:t>
      </w:r>
      <w:r w:rsidR="00765A9D" w:rsidRPr="006E065E">
        <w:rPr>
          <w:lang w:eastAsia="zh-CN"/>
        </w:rPr>
        <w:t xml:space="preserve">RH </w:t>
      </w:r>
      <w:r w:rsidR="00765A9D" w:rsidRPr="006E065E">
        <w:rPr>
          <w:rFonts w:ascii="Script" w:hAnsi="Script"/>
          <w:sz w:val="28"/>
          <w:lang w:eastAsia="zh-CN"/>
        </w:rPr>
        <w:t>l</w:t>
      </w:r>
      <w:r w:rsidR="00765A9D" w:rsidRPr="006E065E">
        <w:rPr>
          <w:rFonts w:ascii="Script" w:hAnsi="Script"/>
          <w:lang w:eastAsia="zh-CN"/>
        </w:rPr>
        <w:t xml:space="preserve"> </w:t>
      </w:r>
      <w:r w:rsidR="00765A9D" w:rsidRPr="006E065E">
        <w:rPr>
          <w:lang w:eastAsia="zh-CN"/>
        </w:rPr>
        <w:t xml:space="preserve">/ </w:t>
      </w:r>
      <w:r w:rsidR="00765A9D" w:rsidRPr="006E065E">
        <w:rPr>
          <w:rFonts w:ascii="Symbol" w:hAnsi="Symbol"/>
          <w:lang w:eastAsia="zh-CN"/>
        </w:rPr>
        <w:t></w:t>
      </w:r>
      <w:r w:rsidR="00765A9D" w:rsidRPr="006E065E">
        <w:rPr>
          <w:lang w:eastAsia="zh-CN"/>
        </w:rPr>
        <w:t xml:space="preserve"> / </w:t>
      </w:r>
      <w:r w:rsidR="00765A9D" w:rsidRPr="006E065E">
        <w:rPr>
          <w:i/>
          <w:lang w:eastAsia="zh-CN"/>
        </w:rPr>
        <w:t>h</w:t>
      </w:r>
    </w:p>
    <w:p w14:paraId="66BBBE7E" w14:textId="6F759352" w:rsidR="00765A9D" w:rsidRPr="006E065E" w:rsidRDefault="00FE2703" w:rsidP="000B0661">
      <w:pPr>
        <w:ind w:firstLineChars="200" w:firstLine="480"/>
        <w:rPr>
          <w:lang w:eastAsia="zh-CN"/>
        </w:rPr>
      </w:pPr>
      <w:bookmarkStart w:id="145" w:name="OLE_LINK74"/>
      <w:r w:rsidRPr="006E065E">
        <w:rPr>
          <w:rFonts w:hint="eastAsia"/>
          <w:lang w:eastAsia="zh-CN"/>
        </w:rPr>
        <w:t>其中（见图</w:t>
      </w:r>
      <w:r w:rsidRPr="006E065E">
        <w:rPr>
          <w:rFonts w:hint="eastAsia"/>
          <w:lang w:eastAsia="zh-CN"/>
        </w:rPr>
        <w:t>40</w:t>
      </w:r>
      <w:r w:rsidRPr="006E065E">
        <w:rPr>
          <w:rFonts w:hint="eastAsia"/>
          <w:lang w:eastAsia="zh-CN"/>
        </w:rPr>
        <w:t>）：</w:t>
      </w:r>
    </w:p>
    <w:bookmarkEnd w:id="145"/>
    <w:p w14:paraId="4B87E0C8" w14:textId="6A2DE912" w:rsidR="00765A9D" w:rsidRPr="006E065E" w:rsidRDefault="00765A9D">
      <w:pPr>
        <w:pStyle w:val="Equationlegend"/>
        <w:rPr>
          <w:lang w:val="en-GB" w:eastAsia="zh-CN"/>
        </w:rPr>
      </w:pPr>
      <w:r w:rsidRPr="006E065E">
        <w:rPr>
          <w:lang w:val="en-GB" w:eastAsia="zh-CN"/>
        </w:rPr>
        <w:tab/>
      </w:r>
      <w:proofErr w:type="gramStart"/>
      <w:r w:rsidRPr="006E065E">
        <w:rPr>
          <w:lang w:val="en-GB" w:eastAsia="zh-CN"/>
        </w:rPr>
        <w:t>RH</w:t>
      </w:r>
      <w:r w:rsidRPr="006E065E">
        <w:rPr>
          <w:sz w:val="12"/>
          <w:lang w:val="en-GB" w:eastAsia="zh-CN"/>
        </w:rPr>
        <w:t xml:space="preserve"> </w:t>
      </w:r>
      <w:r w:rsidRPr="006E065E">
        <w:rPr>
          <w:lang w:val="en-GB" w:eastAsia="zh-CN"/>
        </w:rPr>
        <w:t>:</w:t>
      </w:r>
      <w:proofErr w:type="gramEnd"/>
      <w:r w:rsidRPr="006E065E">
        <w:rPr>
          <w:lang w:val="en-GB" w:eastAsia="zh-CN"/>
        </w:rPr>
        <w:tab/>
      </w:r>
      <w:r w:rsidR="00C63F8C" w:rsidRPr="006E065E">
        <w:rPr>
          <w:lang w:val="en-GB" w:eastAsia="zh-CN"/>
        </w:rPr>
        <w:t>水平菱形天线</w:t>
      </w:r>
    </w:p>
    <w:p w14:paraId="36C73FE9" w14:textId="7A2D9116" w:rsidR="00765A9D" w:rsidRPr="006E065E" w:rsidRDefault="00765A9D">
      <w:pPr>
        <w:pStyle w:val="Equationlegend"/>
        <w:rPr>
          <w:lang w:val="en-GB" w:eastAsia="zh-CN"/>
        </w:rPr>
      </w:pPr>
      <w:r w:rsidRPr="006E065E">
        <w:rPr>
          <w:lang w:val="en-GB" w:eastAsia="zh-CN"/>
        </w:rPr>
        <w:tab/>
      </w:r>
      <w:proofErr w:type="gramStart"/>
      <w:r w:rsidRPr="006E065E">
        <w:rPr>
          <w:rFonts w:ascii="Script" w:hAnsi="Script"/>
          <w:sz w:val="28"/>
          <w:lang w:val="en-GB" w:eastAsia="zh-CN"/>
        </w:rPr>
        <w:t>l</w:t>
      </w:r>
      <w:r w:rsidRPr="006E065E">
        <w:rPr>
          <w:sz w:val="12"/>
          <w:lang w:val="en-GB" w:eastAsia="zh-CN"/>
        </w:rPr>
        <w:t xml:space="preserve"> </w:t>
      </w:r>
      <w:r w:rsidRPr="006E065E">
        <w:rPr>
          <w:lang w:val="en-GB" w:eastAsia="zh-CN"/>
        </w:rPr>
        <w:t>:</w:t>
      </w:r>
      <w:proofErr w:type="gramEnd"/>
      <w:r w:rsidRPr="006E065E">
        <w:rPr>
          <w:lang w:val="en-GB" w:eastAsia="zh-CN"/>
        </w:rPr>
        <w:tab/>
      </w:r>
      <w:r w:rsidR="00C63F8C" w:rsidRPr="006E065E">
        <w:rPr>
          <w:lang w:val="en-GB" w:eastAsia="zh-CN"/>
        </w:rPr>
        <w:t>菱形一边的长度</w:t>
      </w:r>
      <w:r w:rsidR="00C63F8C" w:rsidRPr="006E065E">
        <w:rPr>
          <w:rFonts w:hint="eastAsia"/>
          <w:lang w:val="en-GB" w:eastAsia="zh-CN"/>
        </w:rPr>
        <w:t>（米）</w:t>
      </w:r>
    </w:p>
    <w:p w14:paraId="14EB8CAA" w14:textId="20B4D2A6"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C63F8C" w:rsidRPr="006E065E">
        <w:rPr>
          <w:lang w:val="en-GB" w:eastAsia="zh-CN"/>
        </w:rPr>
        <w:t>菱形内部钝角的一半</w:t>
      </w:r>
    </w:p>
    <w:p w14:paraId="2B800005" w14:textId="7FE976C8"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C63F8C" w:rsidRPr="006E065E">
        <w:rPr>
          <w:lang w:val="en-GB" w:eastAsia="zh-CN"/>
        </w:rPr>
        <w:t>菱形</w:t>
      </w:r>
      <w:r w:rsidR="00C63F8C" w:rsidRPr="006E065E">
        <w:rPr>
          <w:rFonts w:hint="eastAsia"/>
          <w:lang w:val="en-GB" w:eastAsia="zh-CN"/>
        </w:rPr>
        <w:t>距离</w:t>
      </w:r>
      <w:r w:rsidR="00C63F8C" w:rsidRPr="006E065E">
        <w:rPr>
          <w:lang w:val="en-GB" w:eastAsia="zh-CN"/>
        </w:rPr>
        <w:t>地面的高度</w:t>
      </w:r>
      <w:r w:rsidR="00C63F8C" w:rsidRPr="006E065E">
        <w:rPr>
          <w:rFonts w:hint="eastAsia"/>
          <w:lang w:val="en-GB" w:eastAsia="zh-CN"/>
        </w:rPr>
        <w:t>（米）。</w:t>
      </w:r>
    </w:p>
    <w:p w14:paraId="6C31F0BC" w14:textId="4BB54874" w:rsidR="002236C4" w:rsidRPr="006E065E" w:rsidRDefault="00DC118F" w:rsidP="002236C4">
      <w:pPr>
        <w:pStyle w:val="FigureNo"/>
      </w:pPr>
      <w:r w:rsidRPr="006E065E">
        <w:lastRenderedPageBreak/>
        <w:t>图</w:t>
      </w:r>
      <w:r w:rsidR="002236C4" w:rsidRPr="006E065E">
        <w:t>40</w:t>
      </w:r>
    </w:p>
    <w:p w14:paraId="52ED3C6E" w14:textId="65D00D44" w:rsidR="002236C4" w:rsidRPr="006E065E" w:rsidRDefault="00C63F8C" w:rsidP="002236C4">
      <w:pPr>
        <w:pStyle w:val="Figuretitle"/>
      </w:pPr>
      <w:proofErr w:type="spellStart"/>
      <w:r w:rsidRPr="006E065E">
        <w:t>水平菱形天线</w:t>
      </w:r>
      <w:proofErr w:type="spellEnd"/>
    </w:p>
    <w:p w14:paraId="688D8460" w14:textId="27D9D67B" w:rsidR="00765A9D" w:rsidRPr="006E065E" w:rsidRDefault="00B073EC" w:rsidP="003B5F01">
      <w:pPr>
        <w:pStyle w:val="Figure"/>
        <w:rPr>
          <w:lang w:eastAsia="zh-CN"/>
        </w:rPr>
      </w:pPr>
      <w:r w:rsidRPr="006E065E">
        <w:rPr>
          <w:noProof/>
        </w:rPr>
        <w:drawing>
          <wp:inline distT="0" distB="0" distL="0" distR="0" wp14:anchorId="6B05F882" wp14:editId="656981CC">
            <wp:extent cx="4258065" cy="3312506"/>
            <wp:effectExtent l="0" t="0" r="0" b="2540"/>
            <wp:docPr id="1682900973" name="Picture 2" descr="图40显示水平菱形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2900973" name="Picture 2" descr="图40显示水平菱形天线&#10;"/>
                    <pic:cNvPicPr/>
                  </pic:nvPicPr>
                  <pic:blipFill>
                    <a:blip r:embed="rId90" cstate="print">
                      <a:extLst>
                        <a:ext uri="{28A0092B-C50C-407E-A947-70E740481C1C}">
                          <a14:useLocalDpi xmlns:a14="http://schemas.microsoft.com/office/drawing/2010/main" val="0"/>
                        </a:ext>
                      </a:extLst>
                    </a:blip>
                    <a:stretch>
                      <a:fillRect/>
                    </a:stretch>
                  </pic:blipFill>
                  <pic:spPr>
                    <a:xfrm>
                      <a:off x="0" y="0"/>
                      <a:ext cx="4258065" cy="3312506"/>
                    </a:xfrm>
                    <a:prstGeom prst="rect">
                      <a:avLst/>
                    </a:prstGeom>
                  </pic:spPr>
                </pic:pic>
              </a:graphicData>
            </a:graphic>
          </wp:inline>
        </w:drawing>
      </w:r>
    </w:p>
    <w:p w14:paraId="0DADC0D6" w14:textId="30AED442" w:rsidR="00765A9D" w:rsidRPr="006E065E" w:rsidRDefault="00765A9D">
      <w:pPr>
        <w:pStyle w:val="Heading2"/>
        <w:rPr>
          <w:lang w:eastAsia="zh-CN"/>
        </w:rPr>
      </w:pPr>
      <w:bookmarkStart w:id="146" w:name="_Toc232149862"/>
      <w:r w:rsidRPr="006E065E">
        <w:rPr>
          <w:lang w:eastAsia="zh-CN"/>
        </w:rPr>
        <w:t>6.3</w:t>
      </w:r>
      <w:r w:rsidRPr="006E065E">
        <w:rPr>
          <w:lang w:eastAsia="zh-CN"/>
        </w:rPr>
        <w:tab/>
      </w:r>
      <w:r w:rsidR="00C63F8C" w:rsidRPr="006E065E">
        <w:rPr>
          <w:rFonts w:hint="eastAsia"/>
          <w:lang w:eastAsia="zh-CN"/>
        </w:rPr>
        <w:t>计算菱形天线的方向图</w:t>
      </w:r>
      <w:bookmarkEnd w:id="146"/>
    </w:p>
    <w:p w14:paraId="3C5D8D88" w14:textId="462389C2" w:rsidR="00204E12" w:rsidRPr="006E065E" w:rsidRDefault="00204E12" w:rsidP="00204E12">
      <w:pPr>
        <w:ind w:firstLineChars="200" w:firstLine="480"/>
        <w:rPr>
          <w:lang w:eastAsia="zh-CN"/>
        </w:rPr>
      </w:pPr>
      <w:r w:rsidRPr="006E065E">
        <w:rPr>
          <w:rFonts w:hint="eastAsia"/>
          <w:lang w:eastAsia="zh-CN"/>
        </w:rPr>
        <w:t>虽然更一般的情况由倾斜的菱形天线表示，但这种配置并不经常遇到，将仅考虑水平菱形天线。</w:t>
      </w:r>
    </w:p>
    <w:p w14:paraId="0BFCF9E9" w14:textId="5DF5A958" w:rsidR="00204E12" w:rsidRPr="006E065E" w:rsidRDefault="00204E12" w:rsidP="00204E12">
      <w:pPr>
        <w:ind w:firstLineChars="200" w:firstLine="480"/>
        <w:rPr>
          <w:lang w:eastAsia="zh-CN"/>
        </w:rPr>
      </w:pPr>
      <w:r w:rsidRPr="006E065E">
        <w:rPr>
          <w:rFonts w:hint="eastAsia"/>
          <w:lang w:eastAsia="zh-CN"/>
        </w:rPr>
        <w:t>在存在不理想平坦均匀地面的情况下，菱形天线辐射方向图的计算将考虑到单个导体对整个场的作用。</w:t>
      </w:r>
    </w:p>
    <w:p w14:paraId="667F02A2" w14:textId="17325263" w:rsidR="00204E12" w:rsidRPr="006E065E" w:rsidRDefault="00204E12" w:rsidP="00204E12">
      <w:pPr>
        <w:ind w:firstLineChars="200" w:firstLine="480"/>
        <w:rPr>
          <w:lang w:eastAsia="zh-CN"/>
        </w:rPr>
      </w:pPr>
      <w:r w:rsidRPr="006E065E">
        <w:rPr>
          <w:rFonts w:hint="eastAsia"/>
          <w:lang w:eastAsia="zh-CN"/>
        </w:rPr>
        <w:t>参照图</w:t>
      </w:r>
      <w:r w:rsidRPr="006E065E">
        <w:rPr>
          <w:rFonts w:hint="eastAsia"/>
          <w:lang w:eastAsia="zh-CN"/>
        </w:rPr>
        <w:t>40</w:t>
      </w:r>
      <w:r w:rsidRPr="006E065E">
        <w:rPr>
          <w:rFonts w:hint="eastAsia"/>
          <w:lang w:eastAsia="zh-CN"/>
        </w:rPr>
        <w:t>，四个天线导体分别用数字</w:t>
      </w:r>
      <w:r w:rsidRPr="006E065E">
        <w:rPr>
          <w:rFonts w:hint="eastAsia"/>
          <w:lang w:eastAsia="zh-CN"/>
        </w:rPr>
        <w:t>1</w:t>
      </w:r>
      <w:r w:rsidRPr="006E065E">
        <w:rPr>
          <w:rFonts w:hint="eastAsia"/>
          <w:lang w:eastAsia="zh-CN"/>
        </w:rPr>
        <w:t>至</w:t>
      </w:r>
      <w:r w:rsidRPr="006E065E">
        <w:rPr>
          <w:rFonts w:hint="eastAsia"/>
          <w:lang w:eastAsia="zh-CN"/>
        </w:rPr>
        <w:t>4</w:t>
      </w:r>
      <w:r w:rsidRPr="006E065E">
        <w:rPr>
          <w:rFonts w:hint="eastAsia"/>
          <w:lang w:eastAsia="zh-CN"/>
        </w:rPr>
        <w:t>来标识。</w:t>
      </w:r>
    </w:p>
    <w:p w14:paraId="17C25DCA" w14:textId="688F437D" w:rsidR="00765A9D" w:rsidRPr="006E065E" w:rsidRDefault="00D57D99" w:rsidP="00204E12">
      <w:pPr>
        <w:ind w:firstLineChars="200" w:firstLine="480"/>
        <w:rPr>
          <w:lang w:eastAsia="zh-CN"/>
        </w:rPr>
      </w:pPr>
      <w:r w:rsidRPr="006E065E">
        <w:rPr>
          <w:rFonts w:hint="eastAsia"/>
          <w:lang w:eastAsia="zh-CN"/>
        </w:rPr>
        <w:t>设：</w:t>
      </w:r>
    </w:p>
    <w:p w14:paraId="1694CA1B" w14:textId="77777777" w:rsidR="00765A9D" w:rsidRPr="006E065E" w:rsidRDefault="00765A9D">
      <w:pPr>
        <w:pStyle w:val="Equation"/>
      </w:pPr>
      <w:r w:rsidRPr="006E065E">
        <w:tab/>
      </w:r>
      <w:r w:rsidRPr="006E065E">
        <w:tab/>
      </w:r>
      <w:r w:rsidRPr="006E065E">
        <w:fldChar w:fldCharType="begin"/>
      </w:r>
      <w:r w:rsidRPr="006E065E">
        <w:instrText xml:space="preserve">eq cos </w:instrText>
      </w:r>
      <w:r w:rsidRPr="006E065E">
        <w:rPr>
          <w:rFonts w:ascii="Symbol" w:hAnsi="Symbol"/>
        </w:rPr>
        <w:instrText>y</w:instrText>
      </w:r>
      <w:r w:rsidRPr="006E065E">
        <w:rPr>
          <w:position w:val="-8"/>
          <w:sz w:val="18"/>
        </w:rPr>
        <w:instrText>1</w:instrText>
      </w:r>
      <w:r w:rsidRPr="006E065E">
        <w:instrText xml:space="preserve">  </w:instrText>
      </w:r>
      <w:r w:rsidRPr="006E065E">
        <w:rPr>
          <w:rFonts w:ascii="Symbol" w:hAnsi="Symbol"/>
        </w:rPr>
        <w:instrText>=</w:instrText>
      </w:r>
      <w:r w:rsidRPr="006E065E">
        <w:instrText xml:space="preserve">  cos </w:instrText>
      </w:r>
      <w:r w:rsidRPr="006E065E">
        <w:rPr>
          <w:rFonts w:ascii="Symbol" w:hAnsi="Symbol"/>
        </w:rPr>
        <w:instrText>q</w:instrText>
      </w:r>
      <w:r w:rsidRPr="006E065E">
        <w:instrText xml:space="preserve">  sin (</w:instrText>
      </w:r>
      <w:r w:rsidRPr="006E065E">
        <w:rPr>
          <w:rFonts w:ascii="Symbol" w:hAnsi="Symbol"/>
        </w:rPr>
        <w:instrText>j</w:instrText>
      </w:r>
      <w:r w:rsidRPr="006E065E">
        <w:instrText xml:space="preserve">  –  </w:instrText>
      </w:r>
      <w:r w:rsidRPr="006E065E">
        <w:rPr>
          <w:rFonts w:ascii="Symbol" w:hAnsi="Symbol"/>
        </w:rPr>
        <w:instrText>g</w:instrText>
      </w:r>
      <w:r w:rsidRPr="006E065E">
        <w:instrText>)</w:instrText>
      </w:r>
      <w:r w:rsidRPr="006E065E">
        <w:fldChar w:fldCharType="end"/>
      </w:r>
    </w:p>
    <w:p w14:paraId="651A185E" w14:textId="77777777" w:rsidR="00765A9D" w:rsidRPr="006E065E" w:rsidRDefault="00765A9D">
      <w:pPr>
        <w:pStyle w:val="Equation"/>
      </w:pPr>
      <w:r w:rsidRPr="006E065E">
        <w:tab/>
      </w:r>
      <w:r w:rsidRPr="006E065E">
        <w:tab/>
      </w:r>
      <w:r w:rsidRPr="006E065E">
        <w:fldChar w:fldCharType="begin"/>
      </w:r>
      <w:r w:rsidRPr="006E065E">
        <w:instrText xml:space="preserve">eq cos </w:instrText>
      </w:r>
      <w:r w:rsidRPr="006E065E">
        <w:rPr>
          <w:rFonts w:ascii="Symbol" w:hAnsi="Symbol"/>
        </w:rPr>
        <w:instrText>y</w:instrText>
      </w:r>
      <w:r w:rsidRPr="006E065E">
        <w:rPr>
          <w:position w:val="-8"/>
          <w:sz w:val="18"/>
        </w:rPr>
        <w:instrText>2</w:instrText>
      </w:r>
      <w:r w:rsidRPr="006E065E">
        <w:instrText xml:space="preserve">  </w:instrText>
      </w:r>
      <w:r w:rsidRPr="006E065E">
        <w:rPr>
          <w:rFonts w:ascii="Symbol" w:hAnsi="Symbol"/>
        </w:rPr>
        <w:instrText>=</w:instrText>
      </w:r>
      <w:r w:rsidRPr="006E065E">
        <w:instrText xml:space="preserve">  cos </w:instrText>
      </w:r>
      <w:r w:rsidRPr="006E065E">
        <w:rPr>
          <w:rFonts w:ascii="Symbol" w:hAnsi="Symbol"/>
        </w:rPr>
        <w:instrText>q</w:instrText>
      </w:r>
      <w:r w:rsidRPr="006E065E">
        <w:instrText xml:space="preserve">  sin (</w:instrText>
      </w:r>
      <w:r w:rsidRPr="006E065E">
        <w:rPr>
          <w:rFonts w:ascii="Symbol" w:hAnsi="Symbol"/>
        </w:rPr>
        <w:instrText>j</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g</w:instrText>
      </w:r>
      <w:r w:rsidRPr="006E065E">
        <w:instrText>)</w:instrText>
      </w:r>
      <w:r w:rsidRPr="006E065E">
        <w:fldChar w:fldCharType="end"/>
      </w:r>
    </w:p>
    <w:p w14:paraId="2FA0CFCC" w14:textId="54414E1A" w:rsidR="00C63F8C" w:rsidRPr="006E065E" w:rsidRDefault="00C63F8C" w:rsidP="002E106E">
      <w:pPr>
        <w:ind w:firstLineChars="200" w:firstLine="480"/>
        <w:rPr>
          <w:lang w:eastAsia="zh-CN"/>
        </w:rPr>
      </w:pPr>
      <w:bookmarkStart w:id="147" w:name="OLE_LINK7"/>
      <w:r w:rsidRPr="006E065E">
        <w:rPr>
          <w:rFonts w:hint="eastAsia"/>
          <w:lang w:eastAsia="zh-CN"/>
        </w:rPr>
        <w:t>其中</w:t>
      </w:r>
      <w:r w:rsidRPr="006E065E">
        <w:rPr>
          <w:rFonts w:ascii="Symbol" w:hAnsi="Symbol"/>
          <w:lang w:eastAsia="zh-CN"/>
        </w:rPr>
        <w:t></w:t>
      </w:r>
      <w:r w:rsidRPr="006E065E">
        <w:rPr>
          <w:rFonts w:ascii="Symbol" w:hAnsi="Symbol" w:hint="eastAsia"/>
          <w:lang w:eastAsia="zh-CN"/>
        </w:rPr>
        <w:t>是</w:t>
      </w:r>
      <w:r w:rsidRPr="006E065E">
        <w:rPr>
          <w:rFonts w:hint="eastAsia"/>
          <w:lang w:eastAsia="zh-CN"/>
        </w:rPr>
        <w:t>菱形钝角的一般，并设：</w:t>
      </w:r>
    </w:p>
    <w:bookmarkEnd w:id="147"/>
    <w:p w14:paraId="01A75B35" w14:textId="067E81BA" w:rsidR="00765A9D" w:rsidRPr="006E065E" w:rsidRDefault="00765A9D">
      <w:pPr>
        <w:pStyle w:val="Equation"/>
      </w:pPr>
      <w:r w:rsidRPr="006E065E">
        <w:rPr>
          <w:lang w:eastAsia="zh-CN"/>
        </w:rPr>
        <w:tab/>
      </w:r>
      <w:r w:rsidRPr="006E065E">
        <w:rPr>
          <w:lang w:eastAsia="zh-CN"/>
        </w:rPr>
        <w:tab/>
      </w:r>
      <w:r w:rsidR="007B2E45" w:rsidRPr="006E065E">
        <w:rPr>
          <w:noProof/>
        </w:rPr>
        <w:drawing>
          <wp:inline distT="0" distB="0" distL="0" distR="0" wp14:anchorId="3E43687B" wp14:editId="7155CD07">
            <wp:extent cx="1540800" cy="1040400"/>
            <wp:effectExtent l="0" t="0" r="2540" b="7620"/>
            <wp:docPr id="1269784514" name="Picture 1" descr="A mathematical equations and formula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9784514" name="Picture 1" descr="A mathematical equations and formulas&#10;&#10;AI-generated content may be incorrect."/>
                    <pic:cNvPicPr/>
                  </pic:nvPicPr>
                  <pic:blipFill>
                    <a:blip r:embed="rId91"/>
                    <a:stretch>
                      <a:fillRect/>
                    </a:stretch>
                  </pic:blipFill>
                  <pic:spPr>
                    <a:xfrm>
                      <a:off x="0" y="0"/>
                      <a:ext cx="1540800" cy="1040400"/>
                    </a:xfrm>
                    <a:prstGeom prst="rect">
                      <a:avLst/>
                    </a:prstGeom>
                  </pic:spPr>
                </pic:pic>
              </a:graphicData>
            </a:graphic>
          </wp:inline>
        </w:drawing>
      </w:r>
    </w:p>
    <w:p w14:paraId="03CA2BAC" w14:textId="6B0CF026" w:rsidR="00204E12" w:rsidRPr="006E065E" w:rsidRDefault="00204E12" w:rsidP="00204E12">
      <w:pPr>
        <w:ind w:firstLineChars="200" w:firstLine="480"/>
        <w:rPr>
          <w:lang w:eastAsia="zh-CN"/>
        </w:rPr>
      </w:pPr>
      <w:r w:rsidRPr="006E065E">
        <w:rPr>
          <w:lang w:eastAsia="zh-CN"/>
        </w:rPr>
        <w:t>由</w:t>
      </w:r>
      <w:r w:rsidRPr="006E065E">
        <w:rPr>
          <w:lang w:eastAsia="zh-CN"/>
        </w:rPr>
        <w:t>1</w:t>
      </w:r>
      <w:r w:rsidRPr="006E065E">
        <w:rPr>
          <w:lang w:eastAsia="zh-CN"/>
        </w:rPr>
        <w:t>号</w:t>
      </w:r>
      <w:r w:rsidR="00FD68F6" w:rsidRPr="006E065E">
        <w:rPr>
          <w:rFonts w:hint="eastAsia"/>
          <w:lang w:eastAsia="zh-CN"/>
        </w:rPr>
        <w:t>导</w:t>
      </w:r>
      <w:r w:rsidRPr="006E065E">
        <w:rPr>
          <w:lang w:eastAsia="zh-CN"/>
        </w:rPr>
        <w:t>线和</w:t>
      </w:r>
      <w:r w:rsidRPr="006E065E">
        <w:rPr>
          <w:lang w:eastAsia="zh-CN"/>
        </w:rPr>
        <w:t>2</w:t>
      </w:r>
      <w:r w:rsidRPr="006E065E">
        <w:rPr>
          <w:lang w:eastAsia="zh-CN"/>
        </w:rPr>
        <w:t>号</w:t>
      </w:r>
      <w:r w:rsidR="00FD68F6" w:rsidRPr="006E065E">
        <w:rPr>
          <w:rFonts w:hint="eastAsia"/>
          <w:lang w:eastAsia="zh-CN"/>
        </w:rPr>
        <w:t>导</w:t>
      </w:r>
      <w:r w:rsidRPr="006E065E">
        <w:rPr>
          <w:lang w:eastAsia="zh-CN"/>
        </w:rPr>
        <w:t>线产生的场分量为</w:t>
      </w:r>
      <w:r w:rsidR="00362C73" w:rsidRPr="006E065E">
        <w:rPr>
          <w:rFonts w:hint="eastAsia"/>
          <w:lang w:eastAsia="zh-CN"/>
        </w:rPr>
        <w:t>：</w:t>
      </w:r>
    </w:p>
    <w:p w14:paraId="3EE9BD63" w14:textId="495BC987" w:rsidR="00765A9D" w:rsidRPr="006E065E" w:rsidRDefault="00765A9D">
      <w:pPr>
        <w:pStyle w:val="Equation"/>
      </w:pPr>
      <w:r w:rsidRPr="006E065E">
        <w:rPr>
          <w:lang w:eastAsia="zh-CN"/>
        </w:rPr>
        <w:tab/>
      </w:r>
      <w:r w:rsidRPr="006E065E">
        <w:rPr>
          <w:lang w:eastAsia="zh-CN"/>
        </w:rPr>
        <w:tab/>
      </w:r>
      <w:r w:rsidR="007B2E45" w:rsidRPr="006E065E">
        <w:rPr>
          <w:noProof/>
        </w:rPr>
        <w:drawing>
          <wp:inline distT="0" distB="0" distL="0" distR="0" wp14:anchorId="614F10E4" wp14:editId="389855D5">
            <wp:extent cx="2127600" cy="334800"/>
            <wp:effectExtent l="0" t="0" r="6350" b="8255"/>
            <wp:docPr id="1642381657" name="Picture 1" descr="A number and equal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2381657" name="Picture 1" descr="A number and equal sign&#10;&#10;AI-generated content may be incorrect."/>
                    <pic:cNvPicPr/>
                  </pic:nvPicPr>
                  <pic:blipFill>
                    <a:blip r:embed="rId92"/>
                    <a:stretch>
                      <a:fillRect/>
                    </a:stretch>
                  </pic:blipFill>
                  <pic:spPr>
                    <a:xfrm>
                      <a:off x="0" y="0"/>
                      <a:ext cx="2127600" cy="334800"/>
                    </a:xfrm>
                    <a:prstGeom prst="rect">
                      <a:avLst/>
                    </a:prstGeom>
                  </pic:spPr>
                </pic:pic>
              </a:graphicData>
            </a:graphic>
          </wp:inline>
        </w:drawing>
      </w:r>
    </w:p>
    <w:p w14:paraId="28135339" w14:textId="7583122C" w:rsidR="00765A9D" w:rsidRPr="006E065E" w:rsidRDefault="00765A9D">
      <w:pPr>
        <w:pStyle w:val="Equation"/>
      </w:pPr>
      <w:r w:rsidRPr="006E065E">
        <w:tab/>
      </w:r>
      <w:r w:rsidRPr="006E065E">
        <w:tab/>
      </w:r>
      <w:r w:rsidR="007B2E45" w:rsidRPr="006E065E">
        <w:rPr>
          <w:noProof/>
        </w:rPr>
        <w:drawing>
          <wp:inline distT="0" distB="0" distL="0" distR="0" wp14:anchorId="405D2077" wp14:editId="4F8DE9E7">
            <wp:extent cx="2091600" cy="302400"/>
            <wp:effectExtent l="0" t="0" r="4445" b="2540"/>
            <wp:docPr id="3525073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2507333" name=""/>
                    <pic:cNvPicPr/>
                  </pic:nvPicPr>
                  <pic:blipFill>
                    <a:blip r:embed="rId93"/>
                    <a:stretch>
                      <a:fillRect/>
                    </a:stretch>
                  </pic:blipFill>
                  <pic:spPr>
                    <a:xfrm>
                      <a:off x="0" y="0"/>
                      <a:ext cx="2091600" cy="302400"/>
                    </a:xfrm>
                    <a:prstGeom prst="rect">
                      <a:avLst/>
                    </a:prstGeom>
                  </pic:spPr>
                </pic:pic>
              </a:graphicData>
            </a:graphic>
          </wp:inline>
        </w:drawing>
      </w:r>
    </w:p>
    <w:p w14:paraId="086C822F" w14:textId="49549A12" w:rsidR="00765A9D" w:rsidRPr="006E065E" w:rsidRDefault="00A42315" w:rsidP="00DF204C">
      <w:pPr>
        <w:pageBreakBefore/>
        <w:ind w:firstLineChars="200" w:firstLine="480"/>
      </w:pPr>
      <w:proofErr w:type="spellStart"/>
      <w:r w:rsidRPr="006E065E">
        <w:lastRenderedPageBreak/>
        <w:t>其中</w:t>
      </w:r>
      <w:proofErr w:type="spellEnd"/>
      <w:r w:rsidRPr="006E065E">
        <w:t>：</w:t>
      </w:r>
    </w:p>
    <w:p w14:paraId="45CAFBB2" w14:textId="0A39F747" w:rsidR="00765A9D" w:rsidRPr="006E065E" w:rsidRDefault="00757A29">
      <w:pPr>
        <w:pStyle w:val="Equation"/>
        <w:jc w:val="center"/>
      </w:pPr>
      <w:r w:rsidRPr="00316C25">
        <w:rPr>
          <w:position w:val="-16"/>
        </w:rPr>
        <w:object w:dxaOrig="8520" w:dyaOrig="460" w14:anchorId="1BB93751">
          <v:shape id="_x0000_i1026" type="#_x0000_t75" style="width:422pt;height:25.05pt" o:ole="">
            <v:imagedata r:id="rId94" o:title=""/>
          </v:shape>
          <o:OLEObject Type="Embed" ProgID="Equation.3" ShapeID="_x0000_i1026" DrawAspect="Content" ObjectID="_1842788156" r:id="rId95"/>
        </w:object>
      </w:r>
    </w:p>
    <w:p w14:paraId="1726C577" w14:textId="77777777" w:rsidR="00765A9D" w:rsidRPr="006E065E" w:rsidRDefault="00765A9D">
      <w:pPr>
        <w:pStyle w:val="Equation"/>
        <w:jc w:val="center"/>
      </w:pPr>
      <w:r w:rsidRPr="006E065E">
        <w:fldChar w:fldCharType="begin"/>
      </w:r>
      <w:r w:rsidRPr="006E065E">
        <w:instrText xml:space="preserve">eq </w:instrText>
      </w:r>
      <w:r w:rsidRPr="006E065E">
        <w:rPr>
          <w:i/>
        </w:rPr>
        <w:instrText>F</w:instrText>
      </w:r>
      <w:r w:rsidRPr="006E065E">
        <w:instrText>\o(</w:instrText>
      </w:r>
      <w:r w:rsidRPr="006E065E">
        <w:rPr>
          <w:rFonts w:ascii="Symbol" w:hAnsi="Symbol"/>
          <w:position w:val="-4"/>
          <w:sz w:val="18"/>
        </w:rPr>
        <w:instrText>j</w:instrText>
      </w:r>
      <w:r w:rsidRPr="006E065E">
        <w:rPr>
          <w:position w:val="-3"/>
        </w:rPr>
        <w:instrText>;</w:instrText>
      </w:r>
      <w:r w:rsidRPr="006E065E">
        <w:rPr>
          <w:rFonts w:ascii="Symbol" w:hAnsi="Symbol"/>
          <w:position w:val="4"/>
        </w:rPr>
        <w:instrText>¢</w:instrText>
      </w:r>
      <w:r w:rsidRPr="006E065E">
        <w:rPr>
          <w:sz w:val="18"/>
        </w:rPr>
        <w:instrText>)</w:instrText>
      </w:r>
      <w:r w:rsidRPr="006E065E">
        <w:instrText xml:space="preserve">  </w:instrText>
      </w:r>
      <w:r w:rsidRPr="006E065E">
        <w:rPr>
          <w:rFonts w:ascii="Symbol" w:hAnsi="Symbol"/>
        </w:rPr>
        <w:instrText>=</w:instrText>
      </w:r>
      <w:r w:rsidRPr="006E065E">
        <w:instrText xml:space="preserve">   –  cos (</w:instrText>
      </w:r>
      <w:r w:rsidRPr="006E065E">
        <w:rPr>
          <w:rFonts w:ascii="Symbol" w:hAnsi="Symbol"/>
        </w:rPr>
        <w:instrText>g</w:instrText>
      </w:r>
      <w:r w:rsidRPr="006E065E">
        <w:instrText xml:space="preserve">  </w:instrText>
      </w:r>
      <w:r w:rsidRPr="006E065E">
        <w:rPr>
          <w:rFonts w:ascii="Symbol" w:hAnsi="Symbol"/>
        </w:rPr>
        <w:instrText>+</w:instrText>
      </w:r>
      <w:r w:rsidRPr="006E065E">
        <w:instrText xml:space="preserve">  </w:instrText>
      </w:r>
      <w:r w:rsidRPr="006E065E">
        <w:rPr>
          <w:rFonts w:ascii="Symbol" w:hAnsi="Symbol"/>
        </w:rPr>
        <w:instrText>j</w:instrText>
      </w:r>
      <w:r w:rsidRPr="006E065E">
        <w:instrText>) · </w:instrText>
      </w:r>
      <w:r w:rsidRPr="006E065E">
        <w:rPr>
          <w:i/>
        </w:rPr>
        <w:instrText>F</w:instrText>
      </w:r>
      <w:r w:rsidRPr="006E065E">
        <w:rPr>
          <w:position w:val="-4"/>
          <w:sz w:val="18"/>
        </w:rPr>
        <w:instrText>1</w:instrText>
      </w:r>
      <w:r w:rsidRPr="006E065E">
        <w:instrText xml:space="preserve"> · \b\bc(\s( ; )\d\ba3()1  </w:instrText>
      </w:r>
      <w:r w:rsidRPr="006E065E">
        <w:rPr>
          <w:rFonts w:ascii="Symbol" w:hAnsi="Symbol"/>
        </w:rPr>
        <w:instrText>+</w:instrText>
      </w:r>
      <w:r w:rsidRPr="006E065E">
        <w:instrText xml:space="preserve">  </w:instrText>
      </w:r>
      <w:r w:rsidRPr="006E065E">
        <w:rPr>
          <w:i/>
        </w:rPr>
        <w:instrText>R</w:instrText>
      </w:r>
      <w:r w:rsidRPr="006E065E">
        <w:rPr>
          <w:i/>
          <w:position w:val="-4"/>
          <w:sz w:val="18"/>
        </w:rPr>
        <w:instrText>h</w:instrText>
      </w:r>
      <w:r w:rsidRPr="006E065E">
        <w:instrText xml:space="preserve">  e</w:instrText>
      </w:r>
      <w:r w:rsidRPr="006E065E">
        <w:rPr>
          <w:position w:val="10"/>
          <w:sz w:val="18"/>
        </w:rPr>
        <w:instrText xml:space="preserve">– 2j </w:instrText>
      </w:r>
      <w:r w:rsidRPr="006E065E">
        <w:rPr>
          <w:i/>
          <w:position w:val="10"/>
          <w:sz w:val="18"/>
        </w:rPr>
        <w:instrText>k h</w:instrText>
      </w:r>
      <w:r w:rsidRPr="006E065E">
        <w:rPr>
          <w:position w:val="10"/>
          <w:sz w:val="18"/>
        </w:rPr>
        <w:instrText xml:space="preserve"> sin </w:instrText>
      </w:r>
      <w:r w:rsidRPr="006E065E">
        <w:rPr>
          <w:rFonts w:ascii="Symbol" w:hAnsi="Symbol"/>
          <w:position w:val="10"/>
          <w:sz w:val="18"/>
        </w:rPr>
        <w:instrText>q</w:instrText>
      </w:r>
      <w:r w:rsidRPr="006E065E">
        <w:instrText>)  –  cos (</w:instrText>
      </w:r>
      <w:r w:rsidRPr="006E065E">
        <w:rPr>
          <w:rFonts w:ascii="Symbol" w:hAnsi="Symbol"/>
        </w:rPr>
        <w:instrText>g</w:instrText>
      </w:r>
      <w:r w:rsidRPr="006E065E">
        <w:instrText xml:space="preserve">  –  </w:instrText>
      </w:r>
      <w:r w:rsidRPr="006E065E">
        <w:rPr>
          <w:rFonts w:ascii="Symbol" w:hAnsi="Symbol"/>
        </w:rPr>
        <w:instrText>j</w:instrText>
      </w:r>
      <w:r w:rsidRPr="006E065E">
        <w:instrText>) · </w:instrText>
      </w:r>
      <w:r w:rsidRPr="006E065E">
        <w:rPr>
          <w:i/>
        </w:rPr>
        <w:instrText>F</w:instrText>
      </w:r>
      <w:r w:rsidRPr="006E065E">
        <w:rPr>
          <w:position w:val="-4"/>
          <w:sz w:val="18"/>
        </w:rPr>
        <w:instrText>2</w:instrText>
      </w:r>
      <w:r w:rsidRPr="006E065E">
        <w:instrText xml:space="preserve"> · \b\bc(\s( ; )\d\ba3()1  </w:instrText>
      </w:r>
      <w:r w:rsidRPr="006E065E">
        <w:rPr>
          <w:rFonts w:ascii="Symbol" w:hAnsi="Symbol"/>
        </w:rPr>
        <w:instrText>+</w:instrText>
      </w:r>
      <w:r w:rsidRPr="006E065E">
        <w:instrText xml:space="preserve">  </w:instrText>
      </w:r>
      <w:r w:rsidRPr="006E065E">
        <w:rPr>
          <w:i/>
        </w:rPr>
        <w:instrText>R</w:instrText>
      </w:r>
      <w:r w:rsidRPr="006E065E">
        <w:rPr>
          <w:i/>
          <w:position w:val="-4"/>
          <w:sz w:val="18"/>
        </w:rPr>
        <w:instrText>h</w:instrText>
      </w:r>
      <w:r w:rsidRPr="006E065E">
        <w:instrText xml:space="preserve">  e</w:instrText>
      </w:r>
      <w:r w:rsidRPr="006E065E">
        <w:rPr>
          <w:position w:val="10"/>
          <w:sz w:val="18"/>
        </w:rPr>
        <w:instrText xml:space="preserve">– 2j </w:instrText>
      </w:r>
      <w:r w:rsidRPr="006E065E">
        <w:rPr>
          <w:i/>
          <w:position w:val="10"/>
          <w:sz w:val="18"/>
        </w:rPr>
        <w:instrText>k h</w:instrText>
      </w:r>
      <w:r w:rsidRPr="006E065E">
        <w:rPr>
          <w:position w:val="10"/>
          <w:sz w:val="18"/>
        </w:rPr>
        <w:instrText xml:space="preserve"> sin </w:instrText>
      </w:r>
      <w:r w:rsidRPr="006E065E">
        <w:rPr>
          <w:rFonts w:ascii="Symbol" w:hAnsi="Symbol"/>
          <w:position w:val="10"/>
          <w:sz w:val="18"/>
        </w:rPr>
        <w:instrText>q</w:instrText>
      </w:r>
      <w:r w:rsidRPr="006E065E">
        <w:instrText>)</w:instrText>
      </w:r>
      <w:r w:rsidRPr="006E065E">
        <w:fldChar w:fldCharType="end"/>
      </w:r>
    </w:p>
    <w:p w14:paraId="27830228" w14:textId="43279FFD" w:rsidR="00362C73" w:rsidRPr="006E065E" w:rsidRDefault="00362C73" w:rsidP="00362C73">
      <w:pPr>
        <w:ind w:firstLineChars="200" w:firstLine="480"/>
        <w:rPr>
          <w:lang w:eastAsia="zh-CN"/>
        </w:rPr>
      </w:pPr>
      <w:r w:rsidRPr="006E065E">
        <w:rPr>
          <w:rFonts w:hint="eastAsia"/>
          <w:lang w:eastAsia="zh-CN"/>
        </w:rPr>
        <w:t>同样，</w:t>
      </w:r>
      <w:r w:rsidRPr="006E065E">
        <w:rPr>
          <w:lang w:eastAsia="zh-CN"/>
        </w:rPr>
        <w:t>由</w:t>
      </w:r>
      <w:r w:rsidRPr="006E065E">
        <w:rPr>
          <w:rFonts w:hint="eastAsia"/>
          <w:lang w:eastAsia="zh-CN"/>
        </w:rPr>
        <w:t>3</w:t>
      </w:r>
      <w:r w:rsidRPr="006E065E">
        <w:rPr>
          <w:lang w:eastAsia="zh-CN"/>
        </w:rPr>
        <w:t>号</w:t>
      </w:r>
      <w:r w:rsidR="00FD68F6" w:rsidRPr="006E065E">
        <w:rPr>
          <w:rFonts w:hint="eastAsia"/>
          <w:lang w:eastAsia="zh-CN"/>
        </w:rPr>
        <w:t>导</w:t>
      </w:r>
      <w:r w:rsidRPr="006E065E">
        <w:rPr>
          <w:lang w:eastAsia="zh-CN"/>
        </w:rPr>
        <w:t>线和</w:t>
      </w:r>
      <w:r w:rsidRPr="006E065E">
        <w:rPr>
          <w:rFonts w:hint="eastAsia"/>
          <w:lang w:eastAsia="zh-CN"/>
        </w:rPr>
        <w:t>4</w:t>
      </w:r>
      <w:r w:rsidRPr="006E065E">
        <w:rPr>
          <w:lang w:eastAsia="zh-CN"/>
        </w:rPr>
        <w:t>号</w:t>
      </w:r>
      <w:r w:rsidR="00FD68F6" w:rsidRPr="006E065E">
        <w:rPr>
          <w:rFonts w:hint="eastAsia"/>
          <w:lang w:eastAsia="zh-CN"/>
        </w:rPr>
        <w:t>导</w:t>
      </w:r>
      <w:r w:rsidRPr="006E065E">
        <w:rPr>
          <w:lang w:eastAsia="zh-CN"/>
        </w:rPr>
        <w:t>线产生的场分量为</w:t>
      </w:r>
      <w:r w:rsidRPr="006E065E">
        <w:rPr>
          <w:rFonts w:hint="eastAsia"/>
          <w:lang w:eastAsia="zh-CN"/>
        </w:rPr>
        <w:t>：</w:t>
      </w:r>
    </w:p>
    <w:p w14:paraId="480E66DF" w14:textId="29086D5A" w:rsidR="00765A9D" w:rsidRPr="006E065E" w:rsidRDefault="00765A9D">
      <w:pPr>
        <w:pStyle w:val="Equation"/>
        <w:spacing w:before="0"/>
      </w:pPr>
      <w:r w:rsidRPr="006E065E">
        <w:rPr>
          <w:lang w:eastAsia="zh-CN"/>
        </w:rPr>
        <w:tab/>
      </w:r>
      <w:r w:rsidRPr="006E065E">
        <w:rPr>
          <w:lang w:eastAsia="zh-CN"/>
        </w:rPr>
        <w:tab/>
      </w:r>
      <w:r w:rsidR="007B2E45" w:rsidRPr="006E065E">
        <w:rPr>
          <w:noProof/>
        </w:rPr>
        <w:drawing>
          <wp:inline distT="0" distB="0" distL="0" distR="0" wp14:anchorId="4357EF62" wp14:editId="45A8B4B6">
            <wp:extent cx="2152800" cy="342000"/>
            <wp:effectExtent l="0" t="0" r="0" b="1270"/>
            <wp:docPr id="1293947988" name="Picture 1" descr="A number with a equal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3947988" name="Picture 1" descr="A number with a equal sign&#10;&#10;AI-generated content may be incorrect."/>
                    <pic:cNvPicPr/>
                  </pic:nvPicPr>
                  <pic:blipFill>
                    <a:blip r:embed="rId96"/>
                    <a:stretch>
                      <a:fillRect/>
                    </a:stretch>
                  </pic:blipFill>
                  <pic:spPr>
                    <a:xfrm>
                      <a:off x="0" y="0"/>
                      <a:ext cx="2152800" cy="342000"/>
                    </a:xfrm>
                    <a:prstGeom prst="rect">
                      <a:avLst/>
                    </a:prstGeom>
                  </pic:spPr>
                </pic:pic>
              </a:graphicData>
            </a:graphic>
          </wp:inline>
        </w:drawing>
      </w:r>
    </w:p>
    <w:p w14:paraId="6B8D4A4E" w14:textId="43159218" w:rsidR="00765A9D" w:rsidRPr="006E065E" w:rsidRDefault="00765A9D">
      <w:pPr>
        <w:pStyle w:val="Equation"/>
      </w:pPr>
      <w:r w:rsidRPr="006E065E">
        <w:tab/>
      </w:r>
      <w:r w:rsidRPr="006E065E">
        <w:tab/>
      </w:r>
      <w:r w:rsidR="007B2E45" w:rsidRPr="006E065E">
        <w:rPr>
          <w:noProof/>
        </w:rPr>
        <w:drawing>
          <wp:inline distT="0" distB="0" distL="0" distR="0" wp14:anchorId="2D9275BE" wp14:editId="03168D7B">
            <wp:extent cx="2268000" cy="316800"/>
            <wp:effectExtent l="0" t="0" r="0" b="7620"/>
            <wp:docPr id="2084495057" name="Picture 1" descr="A black and white image of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495057" name="Picture 1" descr="A black and white image of numbers&#10;&#10;AI-generated content may be incorrect."/>
                    <pic:cNvPicPr/>
                  </pic:nvPicPr>
                  <pic:blipFill>
                    <a:blip r:embed="rId97"/>
                    <a:stretch>
                      <a:fillRect/>
                    </a:stretch>
                  </pic:blipFill>
                  <pic:spPr>
                    <a:xfrm>
                      <a:off x="0" y="0"/>
                      <a:ext cx="2268000" cy="316800"/>
                    </a:xfrm>
                    <a:prstGeom prst="rect">
                      <a:avLst/>
                    </a:prstGeom>
                  </pic:spPr>
                </pic:pic>
              </a:graphicData>
            </a:graphic>
          </wp:inline>
        </w:drawing>
      </w:r>
    </w:p>
    <w:p w14:paraId="2668959D" w14:textId="22506037" w:rsidR="00765A9D" w:rsidRPr="006E065E" w:rsidRDefault="00A42315" w:rsidP="00A579C9">
      <w:pPr>
        <w:ind w:firstLineChars="200" w:firstLine="480"/>
      </w:pPr>
      <w:proofErr w:type="spellStart"/>
      <w:r w:rsidRPr="006E065E">
        <w:t>其中</w:t>
      </w:r>
      <w:proofErr w:type="spellEnd"/>
      <w:r w:rsidRPr="006E065E">
        <w:t>：</w:t>
      </w:r>
    </w:p>
    <w:p w14:paraId="0FAAC09D" w14:textId="6310BAF6" w:rsidR="00765A9D" w:rsidRPr="006E065E" w:rsidRDefault="007B2E45">
      <w:pPr>
        <w:pStyle w:val="Equation"/>
      </w:pPr>
      <w:r w:rsidRPr="006E065E">
        <w:tab/>
      </w:r>
      <w:r w:rsidRPr="006E065E">
        <w:tab/>
      </w:r>
      <w:r w:rsidRPr="006E065E">
        <w:rPr>
          <w:noProof/>
        </w:rPr>
        <w:drawing>
          <wp:inline distT="0" distB="0" distL="0" distR="0" wp14:anchorId="13E15B91" wp14:editId="7C2A2447">
            <wp:extent cx="4104000" cy="1555200"/>
            <wp:effectExtent l="0" t="0" r="0" b="6985"/>
            <wp:docPr id="424346655" name="Picture 1" descr="A math equations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4346655" name="Picture 1" descr="A math equations on a white background&#10;&#10;AI-generated content may be incorrect."/>
                    <pic:cNvPicPr/>
                  </pic:nvPicPr>
                  <pic:blipFill>
                    <a:blip r:embed="rId98"/>
                    <a:stretch>
                      <a:fillRect/>
                    </a:stretch>
                  </pic:blipFill>
                  <pic:spPr>
                    <a:xfrm>
                      <a:off x="0" y="0"/>
                      <a:ext cx="4104000" cy="1555200"/>
                    </a:xfrm>
                    <a:prstGeom prst="rect">
                      <a:avLst/>
                    </a:prstGeom>
                  </pic:spPr>
                </pic:pic>
              </a:graphicData>
            </a:graphic>
          </wp:inline>
        </w:drawing>
      </w:r>
    </w:p>
    <w:p w14:paraId="54C0A406" w14:textId="3EEFF34A" w:rsidR="00362C73" w:rsidRPr="006E065E" w:rsidRDefault="00362C73" w:rsidP="00204E12">
      <w:pPr>
        <w:ind w:firstLineChars="200" w:firstLine="480"/>
        <w:rPr>
          <w:lang w:eastAsia="zh-CN"/>
        </w:rPr>
      </w:pPr>
      <w:r w:rsidRPr="006E065E">
        <w:rPr>
          <w:lang w:eastAsia="zh-CN"/>
        </w:rPr>
        <w:t>总</w:t>
      </w:r>
      <w:r w:rsidRPr="006E065E">
        <w:rPr>
          <w:rFonts w:hint="eastAsia"/>
          <w:lang w:eastAsia="zh-CN"/>
        </w:rPr>
        <w:t>的</w:t>
      </w:r>
      <w:r w:rsidRPr="006E065E">
        <w:rPr>
          <w:lang w:eastAsia="zh-CN"/>
        </w:rPr>
        <w:t>场分量可以用相同的方式表示为</w:t>
      </w:r>
      <w:r w:rsidRPr="006E065E">
        <w:rPr>
          <w:rFonts w:hint="eastAsia"/>
          <w:lang w:eastAsia="zh-CN"/>
        </w:rPr>
        <w:t>：</w:t>
      </w:r>
    </w:p>
    <w:p w14:paraId="331E3E0E" w14:textId="2E2519AC" w:rsidR="00765A9D" w:rsidRPr="006E065E" w:rsidRDefault="00765A9D">
      <w:pPr>
        <w:pStyle w:val="Equation"/>
      </w:pPr>
      <w:r w:rsidRPr="006E065E">
        <w:rPr>
          <w:lang w:eastAsia="zh-CN"/>
        </w:rPr>
        <w:tab/>
      </w:r>
      <w:r w:rsidRPr="006E065E">
        <w:rPr>
          <w:lang w:eastAsia="zh-CN"/>
        </w:rPr>
        <w:tab/>
      </w:r>
      <w:r w:rsidR="007B2E45" w:rsidRPr="006E065E">
        <w:rPr>
          <w:noProof/>
        </w:rPr>
        <w:drawing>
          <wp:inline distT="0" distB="0" distL="0" distR="0" wp14:anchorId="6056A25D" wp14:editId="04E6D9FD">
            <wp:extent cx="3456000" cy="738000"/>
            <wp:effectExtent l="0" t="0" r="0" b="5080"/>
            <wp:docPr id="1958366146" name="Picture 1" descr="A math equation with numbers and symbo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8366146" name="Picture 1" descr="A math equation with numbers and symbols&#10;&#10;AI-generated content may be incorrect."/>
                    <pic:cNvPicPr/>
                  </pic:nvPicPr>
                  <pic:blipFill>
                    <a:blip r:embed="rId99"/>
                    <a:stretch>
                      <a:fillRect/>
                    </a:stretch>
                  </pic:blipFill>
                  <pic:spPr>
                    <a:xfrm>
                      <a:off x="0" y="0"/>
                      <a:ext cx="3456000" cy="738000"/>
                    </a:xfrm>
                    <a:prstGeom prst="rect">
                      <a:avLst/>
                    </a:prstGeom>
                  </pic:spPr>
                </pic:pic>
              </a:graphicData>
            </a:graphic>
          </wp:inline>
        </w:drawing>
      </w:r>
    </w:p>
    <w:p w14:paraId="2BC991D2" w14:textId="2DF36A3C" w:rsidR="00362C73" w:rsidRPr="006E065E" w:rsidRDefault="00362C73" w:rsidP="00204E12">
      <w:pPr>
        <w:ind w:firstLineChars="200" w:firstLine="480"/>
        <w:rPr>
          <w:lang w:eastAsia="zh-CN"/>
        </w:rPr>
      </w:pPr>
      <w:r w:rsidRPr="006E065E">
        <w:rPr>
          <w:lang w:eastAsia="zh-CN"/>
        </w:rPr>
        <w:t>总</w:t>
      </w:r>
      <w:r w:rsidRPr="006E065E">
        <w:rPr>
          <w:rFonts w:hint="eastAsia"/>
          <w:lang w:eastAsia="zh-CN"/>
        </w:rPr>
        <w:t>的</w:t>
      </w:r>
      <w:r w:rsidRPr="006E065E">
        <w:rPr>
          <w:lang w:eastAsia="zh-CN"/>
        </w:rPr>
        <w:t>电场分量的最终表达式由下式给出</w:t>
      </w:r>
      <w:r w:rsidRPr="006E065E">
        <w:rPr>
          <w:rFonts w:hint="eastAsia"/>
          <w:lang w:eastAsia="zh-CN"/>
        </w:rPr>
        <w:t>：</w:t>
      </w:r>
    </w:p>
    <w:p w14:paraId="0E5E6556" w14:textId="11E88544" w:rsidR="00765A9D" w:rsidRPr="006E065E" w:rsidRDefault="00765A9D">
      <w:pPr>
        <w:pStyle w:val="Equation"/>
        <w:spacing w:before="240"/>
      </w:pPr>
      <w:r w:rsidRPr="006E065E">
        <w:rPr>
          <w:lang w:eastAsia="zh-CN"/>
        </w:rPr>
        <w:tab/>
      </w:r>
      <w:r w:rsidRPr="006E065E">
        <w:rPr>
          <w:lang w:eastAsia="zh-CN"/>
        </w:rPr>
        <w:tab/>
      </w:r>
      <w:r w:rsidR="001B04B6" w:rsidRPr="006E065E">
        <w:rPr>
          <w:noProof/>
        </w:rPr>
        <w:drawing>
          <wp:inline distT="0" distB="0" distL="0" distR="0" wp14:anchorId="204D3D33" wp14:editId="7D4ADE6A">
            <wp:extent cx="4971600" cy="1951200"/>
            <wp:effectExtent l="0" t="0" r="635" b="0"/>
            <wp:docPr id="1656518946" name="Picture 1" descr="A math equations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6518946" name="Picture 1" descr="A math equations on a white background&#10;&#10;AI-generated content may be incorrect."/>
                    <pic:cNvPicPr/>
                  </pic:nvPicPr>
                  <pic:blipFill>
                    <a:blip r:embed="rId100"/>
                    <a:stretch>
                      <a:fillRect/>
                    </a:stretch>
                  </pic:blipFill>
                  <pic:spPr>
                    <a:xfrm>
                      <a:off x="0" y="0"/>
                      <a:ext cx="4971600" cy="1951200"/>
                    </a:xfrm>
                    <a:prstGeom prst="rect">
                      <a:avLst/>
                    </a:prstGeom>
                  </pic:spPr>
                </pic:pic>
              </a:graphicData>
            </a:graphic>
          </wp:inline>
        </w:drawing>
      </w:r>
    </w:p>
    <w:p w14:paraId="1AA1ADF4" w14:textId="7EF78D67" w:rsidR="00362C73" w:rsidRPr="006E065E" w:rsidRDefault="00362C73" w:rsidP="00204E12">
      <w:pPr>
        <w:ind w:firstLineChars="200" w:firstLine="480"/>
        <w:rPr>
          <w:lang w:eastAsia="zh-CN"/>
        </w:rPr>
      </w:pPr>
      <w:r w:rsidRPr="006E065E">
        <w:rPr>
          <w:lang w:eastAsia="zh-CN"/>
        </w:rPr>
        <w:t>在自由空间辐射条件</w:t>
      </w:r>
      <w:r w:rsidRPr="006E065E">
        <w:rPr>
          <w:rFonts w:hint="eastAsia"/>
          <w:lang w:eastAsia="zh-CN"/>
        </w:rPr>
        <w:t>（</w:t>
      </w:r>
      <w:r w:rsidRPr="006E065E">
        <w:rPr>
          <w:i/>
          <w:lang w:eastAsia="zh-CN"/>
        </w:rPr>
        <w:t>R</w:t>
      </w:r>
      <w:r w:rsidRPr="006E065E">
        <w:rPr>
          <w:i/>
          <w:position w:val="-4"/>
          <w:sz w:val="20"/>
          <w:lang w:eastAsia="zh-CN"/>
        </w:rPr>
        <w:t>v</w:t>
      </w:r>
      <w:r w:rsidRPr="006E065E">
        <w:rPr>
          <w:lang w:eastAsia="zh-CN"/>
        </w:rPr>
        <w:t> </w:t>
      </w:r>
      <w:r w:rsidRPr="006E065E">
        <w:rPr>
          <w:rFonts w:ascii="Symbol" w:hAnsi="Symbol"/>
          <w:lang w:eastAsia="zh-CN"/>
        </w:rPr>
        <w:t></w:t>
      </w:r>
      <w:r w:rsidRPr="006E065E">
        <w:rPr>
          <w:lang w:eastAsia="zh-CN"/>
        </w:rPr>
        <w:t> </w:t>
      </w:r>
      <w:r w:rsidRPr="006E065E">
        <w:rPr>
          <w:i/>
          <w:lang w:eastAsia="zh-CN"/>
        </w:rPr>
        <w:t>R</w:t>
      </w:r>
      <w:r w:rsidRPr="006E065E">
        <w:rPr>
          <w:i/>
          <w:position w:val="-4"/>
          <w:sz w:val="20"/>
          <w:lang w:eastAsia="zh-CN"/>
        </w:rPr>
        <w:t>h</w:t>
      </w:r>
      <w:r w:rsidRPr="006E065E">
        <w:rPr>
          <w:lang w:eastAsia="zh-CN"/>
        </w:rPr>
        <w:t> </w:t>
      </w:r>
      <w:r w:rsidRPr="006E065E">
        <w:rPr>
          <w:rFonts w:ascii="Symbol" w:hAnsi="Symbol"/>
          <w:lang w:eastAsia="zh-CN"/>
        </w:rPr>
        <w:t></w:t>
      </w:r>
      <w:r w:rsidRPr="006E065E">
        <w:rPr>
          <w:lang w:eastAsia="zh-CN"/>
        </w:rPr>
        <w:t> 0</w:t>
      </w:r>
      <w:r w:rsidRPr="006E065E">
        <w:rPr>
          <w:rFonts w:hint="eastAsia"/>
          <w:lang w:eastAsia="zh-CN"/>
        </w:rPr>
        <w:t>）</w:t>
      </w:r>
      <w:r w:rsidRPr="006E065E">
        <w:rPr>
          <w:lang w:eastAsia="zh-CN"/>
        </w:rPr>
        <w:t>下，表</w:t>
      </w:r>
      <w:r w:rsidRPr="006E065E">
        <w:rPr>
          <w:lang w:eastAsia="zh-CN"/>
        </w:rPr>
        <w:t>1</w:t>
      </w:r>
      <w:r w:rsidRPr="006E065E">
        <w:rPr>
          <w:lang w:eastAsia="zh-CN"/>
        </w:rPr>
        <w:t>给出了最佳内角值与</w:t>
      </w:r>
      <w:r w:rsidRPr="006E065E">
        <w:rPr>
          <w:rFonts w:asciiTheme="majorBidi" w:hAnsiTheme="majorBidi" w:cstheme="majorBidi"/>
          <w:i/>
          <w:iCs/>
          <w:lang w:eastAsia="zh-CN"/>
        </w:rPr>
        <w:t>l</w:t>
      </w:r>
      <w:r w:rsidRPr="006E065E">
        <w:rPr>
          <w:lang w:eastAsia="zh-CN"/>
        </w:rPr>
        <w:t> / </w:t>
      </w:r>
      <w:r w:rsidRPr="006E065E">
        <w:rPr>
          <w:rFonts w:ascii="Symbol" w:hAnsi="Symbol"/>
          <w:lang w:eastAsia="zh-CN"/>
        </w:rPr>
        <w:t>l</w:t>
      </w:r>
      <w:r w:rsidRPr="006E065E">
        <w:rPr>
          <w:lang w:eastAsia="zh-CN"/>
        </w:rPr>
        <w:t>。</w:t>
      </w:r>
    </w:p>
    <w:p w14:paraId="1301940C" w14:textId="54292EED" w:rsidR="00765A9D" w:rsidRPr="006E065E" w:rsidRDefault="00362C73" w:rsidP="00D104EC">
      <w:pPr>
        <w:pStyle w:val="TableNo"/>
        <w:pageBreakBefore/>
        <w:rPr>
          <w:lang w:eastAsia="zh-CN"/>
        </w:rPr>
      </w:pPr>
      <w:r w:rsidRPr="006E065E">
        <w:rPr>
          <w:rFonts w:hint="eastAsia"/>
          <w:lang w:eastAsia="zh-CN"/>
        </w:rPr>
        <w:lastRenderedPageBreak/>
        <w:t>表</w:t>
      </w:r>
      <w:r w:rsidR="00765A9D" w:rsidRPr="006E065E">
        <w:rPr>
          <w:lang w:eastAsia="zh-CN"/>
        </w:rPr>
        <w:t>1</w:t>
      </w:r>
    </w:p>
    <w:p w14:paraId="07C75B43" w14:textId="0065FE8E" w:rsidR="00362C73" w:rsidRPr="00E03AE2" w:rsidRDefault="00362C73" w:rsidP="00E03AE2">
      <w:pPr>
        <w:pStyle w:val="Tabletitle"/>
        <w:rPr>
          <w:lang w:eastAsia="zh-CN"/>
        </w:rPr>
      </w:pPr>
      <w:r w:rsidRPr="00E03AE2">
        <w:rPr>
          <w:lang w:eastAsia="zh-CN"/>
        </w:rPr>
        <w:t>半钝角内角</w:t>
      </w:r>
      <w:r w:rsidRPr="00E03AE2">
        <w:rPr>
          <w:rFonts w:ascii="Symbol" w:hAnsi="Symbol"/>
          <w:lang w:eastAsia="zh-CN"/>
        </w:rPr>
        <w:t></w:t>
      </w:r>
      <w:r w:rsidRPr="00E03AE2">
        <w:rPr>
          <w:lang w:eastAsia="zh-CN"/>
        </w:rPr>
        <w:t>的最佳值，作为菱形边长</w:t>
      </w:r>
      <w:r w:rsidRPr="00E03AE2">
        <w:rPr>
          <w:rFonts w:asciiTheme="majorBidi" w:hAnsiTheme="majorBidi" w:cstheme="majorBidi"/>
          <w:i/>
          <w:iCs/>
          <w:lang w:eastAsia="zh-CN"/>
        </w:rPr>
        <w:t>l</w:t>
      </w:r>
      <w:r w:rsidRPr="00E03AE2">
        <w:rPr>
          <w:lang w:eastAsia="zh-CN"/>
        </w:rPr>
        <w:t> / </w:t>
      </w:r>
      <w:r w:rsidRPr="00E03AE2">
        <w:rPr>
          <w:rFonts w:ascii="Symbol" w:hAnsi="Symbol"/>
          <w:lang w:eastAsia="zh-CN"/>
        </w:rPr>
        <w:t></w:t>
      </w:r>
      <w:r w:rsidRPr="00E03AE2">
        <w:rPr>
          <w:rFonts w:hint="eastAsia"/>
          <w:lang w:eastAsia="zh-CN"/>
        </w:rPr>
        <w:t>（波长）</w:t>
      </w:r>
      <w:r w:rsidRPr="00E03AE2">
        <w:rPr>
          <w:lang w:eastAsia="zh-CN"/>
        </w:rPr>
        <w:t>的函数</w:t>
      </w:r>
    </w:p>
    <w:tbl>
      <w:tblPr>
        <w:tblW w:w="0" w:type="auto"/>
        <w:jc w:val="center"/>
        <w:tblLayout w:type="fixed"/>
        <w:tblLook w:val="0020" w:firstRow="1" w:lastRow="0" w:firstColumn="0" w:lastColumn="0" w:noHBand="0" w:noVBand="0"/>
      </w:tblPr>
      <w:tblGrid>
        <w:gridCol w:w="2835"/>
        <w:gridCol w:w="2835"/>
      </w:tblGrid>
      <w:tr w:rsidR="00765A9D" w:rsidRPr="006E065E" w14:paraId="047343D0" w14:textId="77777777" w:rsidTr="00092A37">
        <w:trPr>
          <w:cantSplit/>
          <w:jc w:val="center"/>
        </w:trPr>
        <w:tc>
          <w:tcPr>
            <w:tcW w:w="2835" w:type="dxa"/>
            <w:tcBorders>
              <w:top w:val="single" w:sz="6" w:space="0" w:color="auto"/>
              <w:left w:val="single" w:sz="6" w:space="0" w:color="auto"/>
              <w:bottom w:val="single" w:sz="6" w:space="0" w:color="auto"/>
              <w:right w:val="single" w:sz="6" w:space="0" w:color="auto"/>
            </w:tcBorders>
          </w:tcPr>
          <w:p w14:paraId="5C6E7200" w14:textId="4CCE5AE3" w:rsidR="00765A9D" w:rsidRPr="006E065E" w:rsidRDefault="003A185D" w:rsidP="00404D49">
            <w:pPr>
              <w:pStyle w:val="Tablehead"/>
            </w:pPr>
            <w:r w:rsidRPr="006E065E">
              <w:rPr>
                <w:rFonts w:asciiTheme="majorBidi" w:hAnsiTheme="majorBidi" w:cstheme="majorBidi"/>
                <w:i/>
                <w:iCs/>
              </w:rPr>
              <w:t>l</w:t>
            </w:r>
            <w:r w:rsidRPr="006E065E">
              <w:t xml:space="preserve"> </w:t>
            </w:r>
            <w:r w:rsidR="00404D49" w:rsidRPr="006E065E">
              <w:t xml:space="preserve">/ </w:t>
            </w:r>
            <w:r w:rsidR="00404D49" w:rsidRPr="006E065E">
              <w:sym w:font="Symbol" w:char="F06C"/>
            </w:r>
          </w:p>
        </w:tc>
        <w:tc>
          <w:tcPr>
            <w:tcW w:w="2835" w:type="dxa"/>
            <w:tcBorders>
              <w:top w:val="single" w:sz="6" w:space="0" w:color="auto"/>
              <w:right w:val="single" w:sz="6" w:space="0" w:color="auto"/>
            </w:tcBorders>
          </w:tcPr>
          <w:p w14:paraId="141854A0" w14:textId="0E0DC825" w:rsidR="00765A9D" w:rsidRPr="006E065E" w:rsidRDefault="00765A9D" w:rsidP="00404D49">
            <w:pPr>
              <w:pStyle w:val="Tablehead"/>
            </w:pPr>
            <w:r w:rsidRPr="006E065E">
              <w:rPr>
                <w:rFonts w:ascii="Symbol" w:hAnsi="Symbol"/>
              </w:rPr>
              <w:t></w:t>
            </w:r>
            <w:r w:rsidRPr="006E065E">
              <w:rPr>
                <w:i/>
                <w:position w:val="-3"/>
                <w:sz w:val="14"/>
              </w:rPr>
              <w:t>opt</w:t>
            </w:r>
            <w:r w:rsidRPr="006E065E">
              <w:br/>
            </w:r>
            <w:r w:rsidR="00FD68F6" w:rsidRPr="006E065E">
              <w:rPr>
                <w:rFonts w:hint="eastAsia"/>
                <w:lang w:eastAsia="zh-CN"/>
              </w:rPr>
              <w:t>（</w:t>
            </w:r>
            <w:r w:rsidR="00FD68F6" w:rsidRPr="003F677B">
              <w:rPr>
                <w:rFonts w:hint="eastAsia"/>
                <w:lang w:eastAsia="zh-CN"/>
              </w:rPr>
              <w:t>度</w:t>
            </w:r>
            <w:r w:rsidR="00FD68F6" w:rsidRPr="006E065E">
              <w:rPr>
                <w:rFonts w:hint="eastAsia"/>
                <w:lang w:eastAsia="zh-CN"/>
              </w:rPr>
              <w:t>）</w:t>
            </w:r>
          </w:p>
        </w:tc>
      </w:tr>
      <w:tr w:rsidR="00765A9D" w:rsidRPr="006E065E" w14:paraId="268BA4E2" w14:textId="77777777" w:rsidTr="00092A37">
        <w:trPr>
          <w:cantSplit/>
          <w:jc w:val="center"/>
        </w:trPr>
        <w:tc>
          <w:tcPr>
            <w:tcW w:w="2835" w:type="dxa"/>
            <w:tcBorders>
              <w:top w:val="single" w:sz="6" w:space="0" w:color="auto"/>
              <w:left w:val="single" w:sz="6" w:space="0" w:color="auto"/>
              <w:right w:val="single" w:sz="6" w:space="0" w:color="auto"/>
            </w:tcBorders>
          </w:tcPr>
          <w:p w14:paraId="54FD3331" w14:textId="77777777" w:rsidR="00765A9D" w:rsidRPr="006E065E" w:rsidRDefault="00765A9D" w:rsidP="00404D49">
            <w:pPr>
              <w:pStyle w:val="Tabletext"/>
              <w:jc w:val="center"/>
            </w:pPr>
            <w:r w:rsidRPr="006E065E">
              <w:t>2</w:t>
            </w:r>
          </w:p>
        </w:tc>
        <w:tc>
          <w:tcPr>
            <w:tcW w:w="2835" w:type="dxa"/>
            <w:tcBorders>
              <w:top w:val="single" w:sz="6" w:space="0" w:color="auto"/>
              <w:right w:val="single" w:sz="6" w:space="0" w:color="auto"/>
            </w:tcBorders>
          </w:tcPr>
          <w:p w14:paraId="10A1B439" w14:textId="77777777" w:rsidR="00765A9D" w:rsidRPr="006E065E" w:rsidRDefault="00765A9D" w:rsidP="00404D49">
            <w:pPr>
              <w:pStyle w:val="Tabletext"/>
              <w:jc w:val="center"/>
            </w:pPr>
            <w:r w:rsidRPr="006E065E">
              <w:t>51.5</w:t>
            </w:r>
          </w:p>
        </w:tc>
      </w:tr>
      <w:tr w:rsidR="00765A9D" w:rsidRPr="006E065E" w14:paraId="051465D2" w14:textId="77777777" w:rsidTr="00092A37">
        <w:trPr>
          <w:cantSplit/>
          <w:jc w:val="center"/>
        </w:trPr>
        <w:tc>
          <w:tcPr>
            <w:tcW w:w="2835" w:type="dxa"/>
            <w:tcBorders>
              <w:left w:val="single" w:sz="6" w:space="0" w:color="auto"/>
              <w:right w:val="single" w:sz="6" w:space="0" w:color="auto"/>
            </w:tcBorders>
          </w:tcPr>
          <w:p w14:paraId="56413217" w14:textId="38302D4D" w:rsidR="00765A9D" w:rsidRPr="006E065E" w:rsidRDefault="00765A9D" w:rsidP="00404D49">
            <w:pPr>
              <w:pStyle w:val="Tabletext"/>
              <w:jc w:val="center"/>
            </w:pPr>
          </w:p>
        </w:tc>
        <w:tc>
          <w:tcPr>
            <w:tcW w:w="2835" w:type="dxa"/>
            <w:tcBorders>
              <w:right w:val="single" w:sz="6" w:space="0" w:color="auto"/>
            </w:tcBorders>
          </w:tcPr>
          <w:p w14:paraId="1E2B7AD8" w14:textId="77777777" w:rsidR="00765A9D" w:rsidRPr="006E065E" w:rsidRDefault="00765A9D" w:rsidP="00404D49">
            <w:pPr>
              <w:pStyle w:val="Tabletext"/>
              <w:jc w:val="center"/>
            </w:pPr>
            <w:r w:rsidRPr="006E065E">
              <w:t>58.6</w:t>
            </w:r>
          </w:p>
        </w:tc>
      </w:tr>
      <w:tr w:rsidR="00765A9D" w:rsidRPr="006E065E" w14:paraId="6892148B" w14:textId="77777777" w:rsidTr="00092A37">
        <w:trPr>
          <w:cantSplit/>
          <w:jc w:val="center"/>
        </w:trPr>
        <w:tc>
          <w:tcPr>
            <w:tcW w:w="2835" w:type="dxa"/>
            <w:tcBorders>
              <w:left w:val="single" w:sz="6" w:space="0" w:color="auto"/>
              <w:right w:val="single" w:sz="6" w:space="0" w:color="auto"/>
            </w:tcBorders>
          </w:tcPr>
          <w:p w14:paraId="7A92E959" w14:textId="77777777" w:rsidR="00765A9D" w:rsidRPr="006E065E" w:rsidRDefault="00765A9D" w:rsidP="00404D49">
            <w:pPr>
              <w:pStyle w:val="Tabletext"/>
              <w:jc w:val="center"/>
            </w:pPr>
            <w:r w:rsidRPr="006E065E">
              <w:t>4</w:t>
            </w:r>
          </w:p>
        </w:tc>
        <w:tc>
          <w:tcPr>
            <w:tcW w:w="2835" w:type="dxa"/>
            <w:tcBorders>
              <w:right w:val="single" w:sz="6" w:space="0" w:color="auto"/>
            </w:tcBorders>
          </w:tcPr>
          <w:p w14:paraId="710F0725" w14:textId="77777777" w:rsidR="00765A9D" w:rsidRPr="006E065E" w:rsidRDefault="00765A9D" w:rsidP="00404D49">
            <w:pPr>
              <w:pStyle w:val="Tabletext"/>
              <w:jc w:val="center"/>
            </w:pPr>
            <w:r w:rsidRPr="006E065E">
              <w:t>62.9</w:t>
            </w:r>
          </w:p>
        </w:tc>
      </w:tr>
      <w:tr w:rsidR="00765A9D" w:rsidRPr="006E065E" w14:paraId="7AA53908" w14:textId="77777777" w:rsidTr="00092A37">
        <w:trPr>
          <w:cantSplit/>
          <w:jc w:val="center"/>
        </w:trPr>
        <w:tc>
          <w:tcPr>
            <w:tcW w:w="2835" w:type="dxa"/>
            <w:tcBorders>
              <w:left w:val="single" w:sz="6" w:space="0" w:color="auto"/>
              <w:right w:val="single" w:sz="6" w:space="0" w:color="auto"/>
            </w:tcBorders>
          </w:tcPr>
          <w:p w14:paraId="472B0D4F" w14:textId="77777777" w:rsidR="00765A9D" w:rsidRPr="006E065E" w:rsidRDefault="00765A9D" w:rsidP="00404D49">
            <w:pPr>
              <w:pStyle w:val="Tabletext"/>
              <w:jc w:val="center"/>
            </w:pPr>
            <w:r w:rsidRPr="006E065E">
              <w:t>5</w:t>
            </w:r>
          </w:p>
        </w:tc>
        <w:tc>
          <w:tcPr>
            <w:tcW w:w="2835" w:type="dxa"/>
            <w:tcBorders>
              <w:right w:val="single" w:sz="6" w:space="0" w:color="auto"/>
            </w:tcBorders>
          </w:tcPr>
          <w:p w14:paraId="59AA705B" w14:textId="77777777" w:rsidR="00765A9D" w:rsidRPr="006E065E" w:rsidRDefault="00765A9D" w:rsidP="00404D49">
            <w:pPr>
              <w:pStyle w:val="Tabletext"/>
              <w:jc w:val="center"/>
            </w:pPr>
            <w:r w:rsidRPr="006E065E">
              <w:t>65.8</w:t>
            </w:r>
          </w:p>
        </w:tc>
      </w:tr>
      <w:tr w:rsidR="00765A9D" w:rsidRPr="006E065E" w14:paraId="26578CF1" w14:textId="77777777" w:rsidTr="00092A37">
        <w:trPr>
          <w:cantSplit/>
          <w:jc w:val="center"/>
        </w:trPr>
        <w:tc>
          <w:tcPr>
            <w:tcW w:w="2835" w:type="dxa"/>
            <w:tcBorders>
              <w:left w:val="single" w:sz="6" w:space="0" w:color="auto"/>
              <w:right w:val="single" w:sz="6" w:space="0" w:color="auto"/>
            </w:tcBorders>
          </w:tcPr>
          <w:p w14:paraId="2F89F047" w14:textId="77777777" w:rsidR="00765A9D" w:rsidRPr="006E065E" w:rsidRDefault="00765A9D" w:rsidP="00404D49">
            <w:pPr>
              <w:pStyle w:val="Tabletext"/>
              <w:jc w:val="center"/>
            </w:pPr>
            <w:r w:rsidRPr="006E065E">
              <w:t>6</w:t>
            </w:r>
          </w:p>
        </w:tc>
        <w:tc>
          <w:tcPr>
            <w:tcW w:w="2835" w:type="dxa"/>
            <w:tcBorders>
              <w:right w:val="single" w:sz="6" w:space="0" w:color="auto"/>
            </w:tcBorders>
          </w:tcPr>
          <w:p w14:paraId="59D39DBF" w14:textId="77777777" w:rsidR="00765A9D" w:rsidRPr="006E065E" w:rsidRDefault="00765A9D" w:rsidP="00404D49">
            <w:pPr>
              <w:pStyle w:val="Tabletext"/>
              <w:jc w:val="center"/>
            </w:pPr>
            <w:r w:rsidRPr="006E065E">
              <w:t>67.9</w:t>
            </w:r>
          </w:p>
        </w:tc>
      </w:tr>
      <w:tr w:rsidR="00765A9D" w:rsidRPr="006E065E" w14:paraId="590EE3BA" w14:textId="77777777" w:rsidTr="00092A37">
        <w:trPr>
          <w:cantSplit/>
          <w:jc w:val="center"/>
        </w:trPr>
        <w:tc>
          <w:tcPr>
            <w:tcW w:w="2835" w:type="dxa"/>
            <w:tcBorders>
              <w:left w:val="single" w:sz="6" w:space="0" w:color="auto"/>
              <w:bottom w:val="single" w:sz="6" w:space="0" w:color="auto"/>
              <w:right w:val="single" w:sz="6" w:space="0" w:color="auto"/>
            </w:tcBorders>
          </w:tcPr>
          <w:p w14:paraId="07C6CA41" w14:textId="77777777" w:rsidR="00765A9D" w:rsidRPr="006E065E" w:rsidRDefault="00765A9D" w:rsidP="00404D49">
            <w:pPr>
              <w:pStyle w:val="Tabletext"/>
              <w:jc w:val="center"/>
            </w:pPr>
            <w:r w:rsidRPr="006E065E">
              <w:t>7</w:t>
            </w:r>
          </w:p>
        </w:tc>
        <w:tc>
          <w:tcPr>
            <w:tcW w:w="2835" w:type="dxa"/>
            <w:tcBorders>
              <w:bottom w:val="single" w:sz="6" w:space="0" w:color="auto"/>
              <w:right w:val="single" w:sz="6" w:space="0" w:color="auto"/>
            </w:tcBorders>
          </w:tcPr>
          <w:p w14:paraId="7049C4C6" w14:textId="77777777" w:rsidR="00765A9D" w:rsidRPr="006E065E" w:rsidRDefault="00765A9D" w:rsidP="00404D49">
            <w:pPr>
              <w:pStyle w:val="Tabletext"/>
              <w:jc w:val="center"/>
            </w:pPr>
            <w:r w:rsidRPr="006E065E">
              <w:t>69.5</w:t>
            </w:r>
          </w:p>
        </w:tc>
      </w:tr>
    </w:tbl>
    <w:p w14:paraId="096B9B5D" w14:textId="77777777" w:rsidR="006B23E2" w:rsidRPr="006E065E" w:rsidRDefault="006B23E2" w:rsidP="00404D49">
      <w:pPr>
        <w:pStyle w:val="Tablefin"/>
      </w:pPr>
    </w:p>
    <w:p w14:paraId="224791EA" w14:textId="44136958" w:rsidR="00362C73" w:rsidRPr="006E065E" w:rsidRDefault="00362C73" w:rsidP="00362C73">
      <w:pPr>
        <w:ind w:firstLineChars="200" w:firstLine="480"/>
        <w:rPr>
          <w:lang w:eastAsia="zh-CN"/>
        </w:rPr>
      </w:pPr>
      <w:r w:rsidRPr="006E065E">
        <w:rPr>
          <w:rFonts w:hint="eastAsia"/>
          <w:lang w:eastAsia="zh-CN"/>
        </w:rPr>
        <w:t>值得注意的是，根据定义和计算，</w:t>
      </w:r>
      <w:r w:rsidR="00FD68F6" w:rsidRPr="006E065E">
        <w:rPr>
          <w:lang w:eastAsia="zh-CN"/>
        </w:rPr>
        <w:t>方向性增益</w:t>
      </w:r>
      <w:r w:rsidR="00FD68F6" w:rsidRPr="006E065E">
        <w:rPr>
          <w:rFonts w:hint="eastAsia"/>
          <w:lang w:eastAsia="zh-CN"/>
        </w:rPr>
        <w:t>并未将</w:t>
      </w:r>
      <w:r w:rsidR="00FD68F6" w:rsidRPr="006E065E">
        <w:rPr>
          <w:lang w:eastAsia="zh-CN"/>
        </w:rPr>
        <w:t>终端电阻上耗散的功率考虑在内。</w:t>
      </w:r>
    </w:p>
    <w:p w14:paraId="707B34F1" w14:textId="4F438A5C" w:rsidR="00362C73" w:rsidRPr="006E065E" w:rsidRDefault="007A67BA" w:rsidP="00362C73">
      <w:pPr>
        <w:ind w:firstLineChars="200" w:firstLine="480"/>
        <w:rPr>
          <w:lang w:eastAsia="zh-CN"/>
        </w:rPr>
      </w:pPr>
      <w:r w:rsidRPr="006E065E">
        <w:rPr>
          <w:rFonts w:hint="eastAsia"/>
          <w:lang w:eastAsia="zh-CN"/>
        </w:rPr>
        <w:t>尽管</w:t>
      </w:r>
      <w:r w:rsidR="00362C73" w:rsidRPr="006E065E">
        <w:rPr>
          <w:rFonts w:hint="eastAsia"/>
          <w:lang w:eastAsia="zh-CN"/>
        </w:rPr>
        <w:t>计算</w:t>
      </w:r>
      <w:r w:rsidRPr="006E065E">
        <w:rPr>
          <w:rFonts w:hint="eastAsia"/>
          <w:lang w:eastAsia="zh-CN"/>
        </w:rPr>
        <w:t>过程</w:t>
      </w:r>
      <w:r w:rsidR="00362C73" w:rsidRPr="006E065E">
        <w:rPr>
          <w:rFonts w:hint="eastAsia"/>
          <w:lang w:eastAsia="zh-CN"/>
        </w:rPr>
        <w:t>处理的是单个水平菱形天线的情况，但有时两个菱形天线是堆叠的。在这种情况下，总</w:t>
      </w:r>
      <w:r w:rsidR="00FD68F6" w:rsidRPr="006E065E">
        <w:rPr>
          <w:rFonts w:hint="eastAsia"/>
          <w:lang w:eastAsia="zh-CN"/>
        </w:rPr>
        <w:t>的</w:t>
      </w:r>
      <w:r w:rsidR="00362C73" w:rsidRPr="006E065E">
        <w:rPr>
          <w:rFonts w:hint="eastAsia"/>
          <w:lang w:eastAsia="zh-CN"/>
        </w:rPr>
        <w:t>增益比单个菱形</w:t>
      </w:r>
      <w:r w:rsidR="00FD68F6" w:rsidRPr="006E065E">
        <w:rPr>
          <w:rFonts w:hint="eastAsia"/>
          <w:lang w:eastAsia="zh-CN"/>
        </w:rPr>
        <w:t>的增益要大</w:t>
      </w:r>
      <w:r w:rsidR="00362C73" w:rsidRPr="006E065E">
        <w:rPr>
          <w:rFonts w:hint="eastAsia"/>
          <w:lang w:eastAsia="zh-CN"/>
        </w:rPr>
        <w:t>约</w:t>
      </w:r>
      <w:r w:rsidR="00362C73" w:rsidRPr="006E065E">
        <w:rPr>
          <w:rFonts w:hint="eastAsia"/>
          <w:lang w:eastAsia="zh-CN"/>
        </w:rPr>
        <w:t>1</w:t>
      </w:r>
      <w:r w:rsidR="00362C73" w:rsidRPr="006E065E">
        <w:rPr>
          <w:rFonts w:hint="eastAsia"/>
          <w:lang w:eastAsia="zh-CN"/>
        </w:rPr>
        <w:t>或</w:t>
      </w:r>
      <w:r w:rsidR="00362C73" w:rsidRPr="006E065E">
        <w:rPr>
          <w:rFonts w:hint="eastAsia"/>
          <w:lang w:eastAsia="zh-CN"/>
        </w:rPr>
        <w:t>2</w:t>
      </w:r>
      <w:r w:rsidR="00FD68F6" w:rsidRPr="006E065E">
        <w:rPr>
          <w:rFonts w:hint="eastAsia"/>
          <w:lang w:eastAsia="zh-CN"/>
        </w:rPr>
        <w:t xml:space="preserve"> </w:t>
      </w:r>
      <w:r w:rsidR="00362C73" w:rsidRPr="006E065E">
        <w:rPr>
          <w:rFonts w:hint="eastAsia"/>
          <w:lang w:eastAsia="zh-CN"/>
        </w:rPr>
        <w:t>d</w:t>
      </w:r>
      <w:r w:rsidR="00FD68F6" w:rsidRPr="006E065E">
        <w:rPr>
          <w:rFonts w:hint="eastAsia"/>
          <w:lang w:eastAsia="zh-CN"/>
        </w:rPr>
        <w:t>B</w:t>
      </w:r>
      <w:r w:rsidR="00362C73" w:rsidRPr="006E065E">
        <w:rPr>
          <w:rFonts w:hint="eastAsia"/>
          <w:lang w:eastAsia="zh-CN"/>
        </w:rPr>
        <w:t>；方位辐射</w:t>
      </w:r>
      <w:r w:rsidR="00FD68F6" w:rsidRPr="006E065E">
        <w:rPr>
          <w:rFonts w:hint="eastAsia"/>
          <w:lang w:eastAsia="zh-CN"/>
        </w:rPr>
        <w:t>方向图</w:t>
      </w:r>
      <w:r w:rsidR="00362C73" w:rsidRPr="006E065E">
        <w:rPr>
          <w:rFonts w:hint="eastAsia"/>
          <w:lang w:eastAsia="zh-CN"/>
        </w:rPr>
        <w:t>近似于单</w:t>
      </w:r>
      <w:r w:rsidR="00FD68F6" w:rsidRPr="006E065E">
        <w:rPr>
          <w:rFonts w:hint="eastAsia"/>
          <w:lang w:eastAsia="zh-CN"/>
        </w:rPr>
        <w:t>个</w:t>
      </w:r>
      <w:r w:rsidR="00362C73" w:rsidRPr="006E065E">
        <w:rPr>
          <w:rFonts w:hint="eastAsia"/>
          <w:lang w:eastAsia="zh-CN"/>
        </w:rPr>
        <w:t>菱形</w:t>
      </w:r>
      <w:r w:rsidR="00FD68F6" w:rsidRPr="006E065E">
        <w:rPr>
          <w:rFonts w:hint="eastAsia"/>
          <w:lang w:eastAsia="zh-CN"/>
        </w:rPr>
        <w:t>的方位辐射方向图</w:t>
      </w:r>
      <w:r w:rsidR="00362C73" w:rsidRPr="006E065E">
        <w:rPr>
          <w:rFonts w:hint="eastAsia"/>
          <w:lang w:eastAsia="zh-CN"/>
        </w:rPr>
        <w:t>，垂直辐射</w:t>
      </w:r>
      <w:r w:rsidR="00FD68F6" w:rsidRPr="006E065E">
        <w:rPr>
          <w:rFonts w:hint="eastAsia"/>
          <w:lang w:eastAsia="zh-CN"/>
        </w:rPr>
        <w:t>方向图</w:t>
      </w:r>
      <w:r w:rsidR="00362C73" w:rsidRPr="006E065E">
        <w:rPr>
          <w:rFonts w:hint="eastAsia"/>
          <w:lang w:eastAsia="zh-CN"/>
        </w:rPr>
        <w:t>显示出略微减小的波束宽度。</w:t>
      </w:r>
    </w:p>
    <w:p w14:paraId="585BAA5E" w14:textId="217CBC80" w:rsidR="00765A9D" w:rsidRPr="006E065E" w:rsidRDefault="00765A9D">
      <w:pPr>
        <w:pStyle w:val="Heading1"/>
        <w:rPr>
          <w:lang w:eastAsia="zh-CN"/>
        </w:rPr>
      </w:pPr>
      <w:bookmarkStart w:id="148" w:name="_Toc212025611"/>
      <w:bookmarkStart w:id="149" w:name="_Toc232149863"/>
      <w:r w:rsidRPr="006E065E">
        <w:rPr>
          <w:lang w:eastAsia="zh-CN"/>
        </w:rPr>
        <w:t>7</w:t>
      </w:r>
      <w:r w:rsidRPr="006E065E">
        <w:rPr>
          <w:lang w:eastAsia="zh-CN"/>
        </w:rPr>
        <w:tab/>
      </w:r>
      <w:bookmarkEnd w:id="148"/>
      <w:r w:rsidR="00C63F8C" w:rsidRPr="006E065E">
        <w:rPr>
          <w:rFonts w:hint="eastAsia"/>
          <w:lang w:eastAsia="zh-CN"/>
        </w:rPr>
        <w:t>垂直单极子</w:t>
      </w:r>
      <w:bookmarkEnd w:id="149"/>
    </w:p>
    <w:p w14:paraId="5E4A8725" w14:textId="13060BDB" w:rsidR="00FD68F6" w:rsidRPr="006E065E" w:rsidRDefault="00FD68F6" w:rsidP="00FD68F6">
      <w:pPr>
        <w:ind w:firstLineChars="200" w:firstLine="480"/>
        <w:rPr>
          <w:lang w:eastAsia="zh-CN"/>
        </w:rPr>
      </w:pPr>
      <w:r w:rsidRPr="006E065E">
        <w:rPr>
          <w:lang w:eastAsia="zh-CN"/>
        </w:rPr>
        <w:t>由于垂直单极</w:t>
      </w:r>
      <w:r w:rsidRPr="006E065E">
        <w:rPr>
          <w:rFonts w:hint="eastAsia"/>
          <w:lang w:eastAsia="zh-CN"/>
        </w:rPr>
        <w:t>子</w:t>
      </w:r>
      <w:r w:rsidRPr="006E065E">
        <w:rPr>
          <w:lang w:eastAsia="zh-CN"/>
        </w:rPr>
        <w:t>的低增益和</w:t>
      </w:r>
      <w:r w:rsidRPr="006E065E">
        <w:rPr>
          <w:rFonts w:hint="eastAsia"/>
          <w:lang w:eastAsia="zh-CN"/>
        </w:rPr>
        <w:t>无</w:t>
      </w:r>
      <w:r w:rsidRPr="006E065E">
        <w:rPr>
          <w:lang w:eastAsia="zh-CN"/>
        </w:rPr>
        <w:t>方向性</w:t>
      </w:r>
      <w:r w:rsidRPr="006E065E">
        <w:rPr>
          <w:rFonts w:hint="eastAsia"/>
          <w:lang w:eastAsia="zh-CN"/>
        </w:rPr>
        <w:t>特性</w:t>
      </w:r>
      <w:r w:rsidRPr="006E065E">
        <w:rPr>
          <w:lang w:eastAsia="zh-CN"/>
        </w:rPr>
        <w:t>，</w:t>
      </w:r>
      <w:r w:rsidRPr="006E065E">
        <w:rPr>
          <w:rFonts w:hint="eastAsia"/>
          <w:lang w:eastAsia="zh-CN"/>
        </w:rPr>
        <w:t>它们</w:t>
      </w:r>
      <w:r w:rsidRPr="006E065E">
        <w:rPr>
          <w:lang w:eastAsia="zh-CN"/>
        </w:rPr>
        <w:t>很少用于高频广播传输。</w:t>
      </w:r>
      <w:r w:rsidRPr="006E065E">
        <w:rPr>
          <w:rFonts w:hint="eastAsia"/>
          <w:lang w:eastAsia="zh-CN"/>
        </w:rPr>
        <w:t>其</w:t>
      </w:r>
      <w:r w:rsidRPr="006E065E">
        <w:rPr>
          <w:lang w:eastAsia="zh-CN"/>
        </w:rPr>
        <w:t>主要应用限于短程全向广播，其中经济和</w:t>
      </w:r>
      <w:r w:rsidRPr="006E065E">
        <w:rPr>
          <w:lang w:eastAsia="zh-CN"/>
        </w:rPr>
        <w:t>/</w:t>
      </w:r>
      <w:r w:rsidRPr="006E065E">
        <w:rPr>
          <w:lang w:eastAsia="zh-CN"/>
        </w:rPr>
        <w:t>或场地限制不允许安装具有更好性能的辐射结构。</w:t>
      </w:r>
    </w:p>
    <w:p w14:paraId="5A56D5E3" w14:textId="0296699B" w:rsidR="00765A9D" w:rsidRPr="006E065E" w:rsidRDefault="00765A9D">
      <w:pPr>
        <w:pStyle w:val="Heading2"/>
        <w:rPr>
          <w:lang w:eastAsia="zh-CN"/>
        </w:rPr>
      </w:pPr>
      <w:bookmarkStart w:id="150" w:name="_Toc232149864"/>
      <w:r w:rsidRPr="006E065E">
        <w:rPr>
          <w:lang w:eastAsia="zh-CN"/>
        </w:rPr>
        <w:t>7.1</w:t>
      </w:r>
      <w:r w:rsidRPr="006E065E">
        <w:rPr>
          <w:lang w:eastAsia="zh-CN"/>
        </w:rPr>
        <w:tab/>
      </w:r>
      <w:r w:rsidR="00095C50" w:rsidRPr="006E065E">
        <w:rPr>
          <w:lang w:eastAsia="zh-CN"/>
        </w:rPr>
        <w:t>一般考虑</w:t>
      </w:r>
      <w:bookmarkEnd w:id="150"/>
    </w:p>
    <w:p w14:paraId="4A6520C9" w14:textId="386CA6EE" w:rsidR="00A06325" w:rsidRPr="006E065E" w:rsidRDefault="00A06325" w:rsidP="00A06325">
      <w:pPr>
        <w:ind w:firstLineChars="200" w:firstLine="480"/>
        <w:rPr>
          <w:rFonts w:eastAsia="SimSun"/>
          <w:lang w:eastAsia="zh-CN"/>
        </w:rPr>
      </w:pPr>
      <w:r w:rsidRPr="006E065E">
        <w:rPr>
          <w:rFonts w:eastAsia="SimSun" w:hint="eastAsia"/>
          <w:lang w:eastAsia="zh-CN"/>
        </w:rPr>
        <w:t>垂直单极子被认为由</w:t>
      </w:r>
      <w:r w:rsidR="00457A7E" w:rsidRPr="006E065E">
        <w:rPr>
          <w:rFonts w:eastAsia="SimSun" w:hint="eastAsia"/>
          <w:lang w:eastAsia="zh-CN"/>
        </w:rPr>
        <w:t>架设</w:t>
      </w:r>
      <w:r w:rsidRPr="006E065E">
        <w:rPr>
          <w:rFonts w:eastAsia="SimSun" w:hint="eastAsia"/>
          <w:lang w:eastAsia="zh-CN"/>
        </w:rPr>
        <w:t>在反射平面上的无限薄、</w:t>
      </w:r>
      <w:r w:rsidR="00457A7E" w:rsidRPr="006E065E">
        <w:rPr>
          <w:rFonts w:eastAsia="SimSun" w:hint="eastAsia"/>
          <w:lang w:eastAsia="zh-CN"/>
        </w:rPr>
        <w:t>电气上</w:t>
      </w:r>
      <w:r w:rsidRPr="006E065E">
        <w:rPr>
          <w:rFonts w:eastAsia="SimSun" w:hint="eastAsia"/>
          <w:lang w:eastAsia="zh-CN"/>
        </w:rPr>
        <w:t>短（小于半波）的垂直辐射单元组成。</w:t>
      </w:r>
    </w:p>
    <w:p w14:paraId="305CD56A" w14:textId="5A3525C2" w:rsidR="00A06325" w:rsidRPr="006E065E" w:rsidRDefault="00A06325" w:rsidP="00A06325">
      <w:pPr>
        <w:ind w:firstLineChars="200" w:firstLine="480"/>
        <w:rPr>
          <w:rFonts w:eastAsia="SimSun"/>
          <w:lang w:eastAsia="zh-CN"/>
        </w:rPr>
      </w:pPr>
      <w:r w:rsidRPr="006E065E">
        <w:rPr>
          <w:rFonts w:eastAsia="SimSun" w:hint="eastAsia"/>
          <w:lang w:eastAsia="zh-CN"/>
        </w:rPr>
        <w:t>如果天线</w:t>
      </w:r>
      <w:r w:rsidR="001E0E53" w:rsidRPr="006E065E">
        <w:rPr>
          <w:rFonts w:eastAsia="SimSun" w:hint="eastAsia"/>
          <w:lang w:eastAsia="zh-CN"/>
        </w:rPr>
        <w:t>架设</w:t>
      </w:r>
      <w:r w:rsidRPr="006E065E">
        <w:rPr>
          <w:rFonts w:eastAsia="SimSun" w:hint="eastAsia"/>
          <w:lang w:eastAsia="zh-CN"/>
        </w:rPr>
        <w:t>在反射差的地面上，为了从天线获得有效的辐射，通常应使用由许多</w:t>
      </w:r>
      <w:r w:rsidR="00C66231" w:rsidRPr="006E065E">
        <w:rPr>
          <w:rFonts w:eastAsia="SimSun" w:hint="eastAsia"/>
          <w:lang w:eastAsia="zh-CN"/>
        </w:rPr>
        <w:t>径向</w:t>
      </w:r>
      <w:r w:rsidR="001E0E53" w:rsidRPr="006E065E">
        <w:rPr>
          <w:rFonts w:eastAsia="SimSun" w:hint="eastAsia"/>
          <w:lang w:eastAsia="zh-CN"/>
        </w:rPr>
        <w:t>导线</w:t>
      </w:r>
      <w:r w:rsidRPr="006E065E">
        <w:rPr>
          <w:rFonts w:eastAsia="SimSun" w:hint="eastAsia"/>
          <w:lang w:eastAsia="zh-CN"/>
        </w:rPr>
        <w:t>组成的接地系统。为了计算辐射</w:t>
      </w:r>
      <w:r w:rsidR="001E0E53" w:rsidRPr="006E065E">
        <w:rPr>
          <w:rFonts w:eastAsia="SimSun" w:hint="eastAsia"/>
          <w:lang w:eastAsia="zh-CN"/>
        </w:rPr>
        <w:t>方向图</w:t>
      </w:r>
      <w:r w:rsidRPr="006E065E">
        <w:rPr>
          <w:rFonts w:eastAsia="SimSun" w:hint="eastAsia"/>
          <w:lang w:eastAsia="zh-CN"/>
        </w:rPr>
        <w:t>，通常假设输入功率施加在天线的</w:t>
      </w:r>
      <w:r w:rsidR="001E0E53" w:rsidRPr="006E065E">
        <w:rPr>
          <w:rFonts w:eastAsia="SimSun" w:hint="eastAsia"/>
          <w:lang w:eastAsia="zh-CN"/>
        </w:rPr>
        <w:t>基座上</w:t>
      </w:r>
      <w:r w:rsidRPr="006E065E">
        <w:rPr>
          <w:rFonts w:eastAsia="SimSun" w:hint="eastAsia"/>
          <w:lang w:eastAsia="zh-CN"/>
        </w:rPr>
        <w:t>。</w:t>
      </w:r>
    </w:p>
    <w:p w14:paraId="5B1DD32F" w14:textId="393CE487" w:rsidR="00A06325" w:rsidRPr="006E065E" w:rsidRDefault="00A06325" w:rsidP="00A06325">
      <w:pPr>
        <w:ind w:firstLineChars="200" w:firstLine="480"/>
        <w:rPr>
          <w:rFonts w:eastAsia="SimSun"/>
          <w:lang w:eastAsia="zh-CN"/>
        </w:rPr>
      </w:pPr>
      <w:r w:rsidRPr="006E065E">
        <w:rPr>
          <w:rFonts w:eastAsia="SimSun" w:hint="eastAsia"/>
          <w:lang w:eastAsia="zh-CN"/>
        </w:rPr>
        <w:t>垂直单极子在方位平面上提供全向方向图，然而</w:t>
      </w:r>
      <w:r w:rsidR="001E0E53" w:rsidRPr="006E065E">
        <w:rPr>
          <w:rFonts w:eastAsia="SimSun" w:hint="eastAsia"/>
          <w:lang w:eastAsia="zh-CN"/>
        </w:rPr>
        <w:t>，</w:t>
      </w:r>
      <w:r w:rsidRPr="006E065E">
        <w:rPr>
          <w:rFonts w:eastAsia="SimSun" w:hint="eastAsia"/>
          <w:lang w:eastAsia="zh-CN"/>
        </w:rPr>
        <w:t>相关的垂直方向</w:t>
      </w:r>
      <w:proofErr w:type="gramStart"/>
      <w:r w:rsidRPr="006E065E">
        <w:rPr>
          <w:rFonts w:eastAsia="SimSun" w:hint="eastAsia"/>
          <w:lang w:eastAsia="zh-CN"/>
        </w:rPr>
        <w:t>图总是</w:t>
      </w:r>
      <w:proofErr w:type="gramEnd"/>
      <w:r w:rsidRPr="006E065E">
        <w:rPr>
          <w:rFonts w:eastAsia="SimSun" w:hint="eastAsia"/>
          <w:lang w:eastAsia="zh-CN"/>
        </w:rPr>
        <w:t>受到地面常数以及其他物理参数（如电天线高度等）的显著影响。</w:t>
      </w:r>
    </w:p>
    <w:p w14:paraId="0764D5F8" w14:textId="7688DCD5" w:rsidR="00A06325" w:rsidRPr="006E065E" w:rsidRDefault="001E0E53" w:rsidP="00A06325">
      <w:pPr>
        <w:ind w:firstLineChars="200" w:firstLine="480"/>
        <w:rPr>
          <w:rFonts w:eastAsia="SimSun"/>
          <w:lang w:eastAsia="zh-CN"/>
        </w:rPr>
      </w:pPr>
      <w:r w:rsidRPr="006E065E">
        <w:rPr>
          <w:rFonts w:eastAsia="SimSun" w:hint="eastAsia"/>
          <w:lang w:eastAsia="zh-CN"/>
        </w:rPr>
        <w:t>存在</w:t>
      </w:r>
      <w:r w:rsidR="00A06325" w:rsidRPr="006E065E">
        <w:rPr>
          <w:rFonts w:eastAsia="SimSun" w:hint="eastAsia"/>
          <w:lang w:eastAsia="zh-CN"/>
        </w:rPr>
        <w:t>接地系统不会显著影响方向图的几何形状，但会显著影响绝对增益的值。</w:t>
      </w:r>
    </w:p>
    <w:p w14:paraId="37D55D22" w14:textId="0DE4C88F" w:rsidR="00A06325" w:rsidRPr="006E065E" w:rsidRDefault="00A06325" w:rsidP="00A06325">
      <w:pPr>
        <w:ind w:firstLineChars="200" w:firstLine="480"/>
        <w:rPr>
          <w:lang w:eastAsia="zh-CN"/>
        </w:rPr>
      </w:pPr>
      <w:r w:rsidRPr="006E065E">
        <w:rPr>
          <w:rFonts w:eastAsia="SimSun" w:hint="eastAsia"/>
          <w:lang w:eastAsia="zh-CN"/>
        </w:rPr>
        <w:t>将在两种基本条件下考虑垂直单极</w:t>
      </w:r>
      <w:r w:rsidR="001E0E53" w:rsidRPr="006E065E">
        <w:rPr>
          <w:rFonts w:eastAsia="SimSun" w:hint="eastAsia"/>
          <w:lang w:eastAsia="zh-CN"/>
        </w:rPr>
        <w:t>子</w:t>
      </w:r>
      <w:r w:rsidRPr="006E065E">
        <w:rPr>
          <w:rFonts w:eastAsia="SimSun" w:hint="eastAsia"/>
          <w:lang w:eastAsia="zh-CN"/>
        </w:rPr>
        <w:t>：</w:t>
      </w:r>
    </w:p>
    <w:p w14:paraId="7A571754" w14:textId="77777777" w:rsidR="00A06325" w:rsidRPr="006E065E" w:rsidRDefault="00A06325" w:rsidP="00A06325">
      <w:pPr>
        <w:pStyle w:val="enumlev1"/>
        <w:rPr>
          <w:lang w:eastAsia="zh-CN"/>
        </w:rPr>
      </w:pPr>
      <w:r w:rsidRPr="006E065E">
        <w:rPr>
          <w:lang w:eastAsia="zh-CN"/>
        </w:rPr>
        <w:t>–</w:t>
      </w:r>
      <w:r w:rsidRPr="006E065E">
        <w:rPr>
          <w:lang w:eastAsia="zh-CN"/>
        </w:rPr>
        <w:tab/>
      </w:r>
      <w:r w:rsidRPr="006E065E">
        <w:rPr>
          <w:rFonts w:hint="eastAsia"/>
          <w:lang w:eastAsia="zh-CN"/>
        </w:rPr>
        <w:t>在平坦、均匀、非理想地面上，仅考虑地面反射；</w:t>
      </w:r>
    </w:p>
    <w:p w14:paraId="71720D9E" w14:textId="4BAF8560" w:rsidR="00A06325" w:rsidRPr="006E065E" w:rsidRDefault="00A06325" w:rsidP="00A06325">
      <w:pPr>
        <w:pStyle w:val="enumlev1"/>
        <w:rPr>
          <w:lang w:eastAsia="zh-CN"/>
        </w:rPr>
      </w:pPr>
      <w:r w:rsidRPr="006E065E">
        <w:rPr>
          <w:lang w:eastAsia="zh-CN"/>
        </w:rPr>
        <w:t>–</w:t>
      </w:r>
      <w:r w:rsidRPr="006E065E">
        <w:rPr>
          <w:lang w:eastAsia="zh-CN"/>
        </w:rPr>
        <w:tab/>
      </w:r>
      <w:r w:rsidRPr="006E065E">
        <w:rPr>
          <w:rFonts w:hint="eastAsia"/>
          <w:lang w:eastAsia="zh-CN"/>
        </w:rPr>
        <w:t>在平坦、均匀、非理想地面上，接地系统由具有无限</w:t>
      </w:r>
      <w:r w:rsidR="00C66231" w:rsidRPr="006E065E">
        <w:rPr>
          <w:rFonts w:hint="eastAsia"/>
          <w:lang w:eastAsia="zh-CN"/>
        </w:rPr>
        <w:t>电导率</w:t>
      </w:r>
      <w:r w:rsidRPr="006E065E">
        <w:rPr>
          <w:rFonts w:hint="eastAsia"/>
          <w:lang w:eastAsia="zh-CN"/>
        </w:rPr>
        <w:t>的圆盘</w:t>
      </w:r>
      <w:r w:rsidR="00C66231" w:rsidRPr="006E065E">
        <w:rPr>
          <w:rFonts w:hint="eastAsia"/>
          <w:lang w:eastAsia="zh-CN"/>
        </w:rPr>
        <w:t>或者许多</w:t>
      </w:r>
      <w:r w:rsidRPr="006E065E">
        <w:rPr>
          <w:rFonts w:hint="eastAsia"/>
          <w:lang w:eastAsia="zh-CN"/>
        </w:rPr>
        <w:t>给定长度和直径的径向导线组成。</w:t>
      </w:r>
    </w:p>
    <w:p w14:paraId="23EA8F93" w14:textId="583FEE2F" w:rsidR="00765A9D" w:rsidRPr="006E065E" w:rsidRDefault="00765A9D">
      <w:pPr>
        <w:pStyle w:val="Heading2"/>
      </w:pPr>
      <w:bookmarkStart w:id="151" w:name="_Toc232149865"/>
      <w:r w:rsidRPr="006E065E">
        <w:t>7.2</w:t>
      </w:r>
      <w:r w:rsidRPr="006E065E">
        <w:tab/>
      </w:r>
      <w:proofErr w:type="spellStart"/>
      <w:r w:rsidR="003C687F" w:rsidRPr="006E065E">
        <w:t>垂直单极</w:t>
      </w:r>
      <w:proofErr w:type="spellEnd"/>
      <w:r w:rsidR="003C687F" w:rsidRPr="006E065E">
        <w:rPr>
          <w:rFonts w:hint="eastAsia"/>
          <w:lang w:eastAsia="zh-CN"/>
        </w:rPr>
        <w:t>子</w:t>
      </w:r>
      <w:proofErr w:type="spellStart"/>
      <w:r w:rsidR="003C687F" w:rsidRPr="006E065E">
        <w:t>的命名</w:t>
      </w:r>
      <w:bookmarkEnd w:id="151"/>
      <w:proofErr w:type="spellEnd"/>
    </w:p>
    <w:p w14:paraId="7892BD29" w14:textId="701B7F4A" w:rsidR="00765A9D" w:rsidRPr="006E065E" w:rsidRDefault="00FE2703" w:rsidP="00FE2703">
      <w:pPr>
        <w:ind w:firstLineChars="200" w:firstLine="480"/>
      </w:pPr>
      <w:proofErr w:type="spellStart"/>
      <w:r w:rsidRPr="006E065E">
        <w:t>类型命名</w:t>
      </w:r>
      <w:proofErr w:type="spellEnd"/>
      <w:r w:rsidRPr="006E065E">
        <w:t>：</w:t>
      </w:r>
      <w:r w:rsidR="00765A9D" w:rsidRPr="006E065E">
        <w:t xml:space="preserve">VM </w:t>
      </w:r>
      <w:r w:rsidR="00765A9D" w:rsidRPr="006E065E">
        <w:rPr>
          <w:i/>
        </w:rPr>
        <w:t xml:space="preserve">h </w:t>
      </w:r>
      <w:r w:rsidR="00765A9D" w:rsidRPr="006E065E">
        <w:t xml:space="preserve">/ </w:t>
      </w:r>
      <w:r w:rsidR="00765A9D" w:rsidRPr="006E065E">
        <w:rPr>
          <w:i/>
        </w:rPr>
        <w:t>a</w:t>
      </w:r>
      <w:r w:rsidR="00765A9D" w:rsidRPr="006E065E">
        <w:rPr>
          <w:position w:val="-4"/>
          <w:sz w:val="20"/>
        </w:rPr>
        <w:t>s</w:t>
      </w:r>
      <w:r w:rsidR="00765A9D" w:rsidRPr="006E065E">
        <w:rPr>
          <w:i/>
        </w:rPr>
        <w:t xml:space="preserve"> </w:t>
      </w:r>
      <w:r w:rsidR="00765A9D" w:rsidRPr="006E065E">
        <w:t xml:space="preserve">/ </w:t>
      </w:r>
      <w:r w:rsidR="00765A9D" w:rsidRPr="006E065E">
        <w:rPr>
          <w:i/>
        </w:rPr>
        <w:t xml:space="preserve">N </w:t>
      </w:r>
      <w:r w:rsidR="00765A9D" w:rsidRPr="006E065E">
        <w:t xml:space="preserve">/ </w:t>
      </w:r>
      <w:r w:rsidR="00765A9D" w:rsidRPr="006E065E">
        <w:rPr>
          <w:i/>
        </w:rPr>
        <w:t>d</w:t>
      </w:r>
    </w:p>
    <w:p w14:paraId="010B71A0" w14:textId="3523AF3B" w:rsidR="00FE2703" w:rsidRPr="006E065E" w:rsidRDefault="00FE2703" w:rsidP="009F7B87">
      <w:pPr>
        <w:ind w:firstLineChars="200" w:firstLine="480"/>
        <w:rPr>
          <w:lang w:eastAsia="zh-CN"/>
        </w:rPr>
      </w:pPr>
      <w:r w:rsidRPr="006E065E">
        <w:rPr>
          <w:rFonts w:hint="eastAsia"/>
          <w:lang w:eastAsia="zh-CN"/>
        </w:rPr>
        <w:t>其中（见图</w:t>
      </w:r>
      <w:r w:rsidRPr="006E065E">
        <w:rPr>
          <w:rFonts w:hint="eastAsia"/>
          <w:lang w:eastAsia="zh-CN"/>
        </w:rPr>
        <w:t>41</w:t>
      </w:r>
      <w:r w:rsidRPr="006E065E">
        <w:rPr>
          <w:rFonts w:hint="eastAsia"/>
          <w:lang w:eastAsia="zh-CN"/>
        </w:rPr>
        <w:t>）：</w:t>
      </w:r>
    </w:p>
    <w:p w14:paraId="4B599161" w14:textId="0D4939B6" w:rsidR="00765A9D" w:rsidRPr="006E065E" w:rsidRDefault="00765A9D">
      <w:pPr>
        <w:pStyle w:val="Equationlegend"/>
        <w:rPr>
          <w:lang w:val="en-GB" w:eastAsia="zh-CN"/>
        </w:rPr>
      </w:pPr>
      <w:r w:rsidRPr="006E065E">
        <w:rPr>
          <w:lang w:val="en-GB"/>
        </w:rPr>
        <w:tab/>
      </w:r>
      <w:proofErr w:type="gramStart"/>
      <w:r w:rsidRPr="006E065E">
        <w:rPr>
          <w:lang w:val="en-GB" w:eastAsia="zh-CN"/>
        </w:rPr>
        <w:t>VM</w:t>
      </w:r>
      <w:r w:rsidRPr="006E065E">
        <w:rPr>
          <w:sz w:val="12"/>
          <w:lang w:val="en-GB" w:eastAsia="zh-CN"/>
        </w:rPr>
        <w:t xml:space="preserve"> </w:t>
      </w:r>
      <w:r w:rsidRPr="006E065E">
        <w:rPr>
          <w:lang w:val="en-GB" w:eastAsia="zh-CN"/>
        </w:rPr>
        <w:t>:</w:t>
      </w:r>
      <w:proofErr w:type="gramEnd"/>
      <w:r w:rsidRPr="006E065E">
        <w:rPr>
          <w:lang w:val="en-GB" w:eastAsia="zh-CN"/>
        </w:rPr>
        <w:tab/>
      </w:r>
      <w:r w:rsidR="00FD68F6" w:rsidRPr="006E065E">
        <w:rPr>
          <w:lang w:val="en-GB" w:eastAsia="zh-CN"/>
        </w:rPr>
        <w:t>垂直单极</w:t>
      </w:r>
      <w:r w:rsidR="00FD68F6" w:rsidRPr="006E065E">
        <w:rPr>
          <w:rFonts w:hint="eastAsia"/>
          <w:lang w:val="en-GB" w:eastAsia="zh-CN"/>
        </w:rPr>
        <w:t>子</w:t>
      </w:r>
      <w:r w:rsidR="00FD68F6" w:rsidRPr="006E065E">
        <w:rPr>
          <w:lang w:val="en-GB" w:eastAsia="zh-CN"/>
        </w:rPr>
        <w:t>天线</w:t>
      </w:r>
    </w:p>
    <w:p w14:paraId="462B121A" w14:textId="3C979E94"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FD68F6" w:rsidRPr="006E065E">
        <w:rPr>
          <w:lang w:val="en-GB" w:eastAsia="zh-CN"/>
        </w:rPr>
        <w:t>单极</w:t>
      </w:r>
      <w:r w:rsidR="00FD68F6" w:rsidRPr="006E065E">
        <w:rPr>
          <w:rFonts w:hint="eastAsia"/>
          <w:lang w:val="en-GB" w:eastAsia="zh-CN"/>
        </w:rPr>
        <w:t>子</w:t>
      </w:r>
      <w:r w:rsidR="00FD68F6" w:rsidRPr="006E065E">
        <w:rPr>
          <w:lang w:val="en-GB" w:eastAsia="zh-CN"/>
        </w:rPr>
        <w:t>的高度</w:t>
      </w:r>
      <w:r w:rsidR="00FD68F6" w:rsidRPr="006E065E">
        <w:rPr>
          <w:rFonts w:hint="eastAsia"/>
          <w:lang w:val="en-GB" w:eastAsia="zh-CN"/>
        </w:rPr>
        <w:t>（米）</w:t>
      </w:r>
    </w:p>
    <w:p w14:paraId="7D623D71" w14:textId="16813005" w:rsidR="00765A9D" w:rsidRPr="006E065E" w:rsidRDefault="00765A9D">
      <w:pPr>
        <w:pStyle w:val="Equationlegend"/>
        <w:rPr>
          <w:lang w:val="en-GB" w:eastAsia="zh-CN"/>
        </w:rPr>
      </w:pPr>
      <w:r w:rsidRPr="006E065E">
        <w:rPr>
          <w:lang w:val="en-GB" w:eastAsia="zh-CN"/>
        </w:rPr>
        <w:lastRenderedPageBreak/>
        <w:tab/>
      </w:r>
      <w:proofErr w:type="gramStart"/>
      <w:r w:rsidRPr="006E065E">
        <w:rPr>
          <w:i/>
          <w:lang w:val="en-GB" w:eastAsia="zh-CN"/>
        </w:rPr>
        <w:t>a</w:t>
      </w:r>
      <w:r w:rsidRPr="006E065E">
        <w:rPr>
          <w:i/>
          <w:position w:val="-4"/>
          <w:sz w:val="20"/>
          <w:lang w:val="en-GB" w:eastAsia="zh-CN"/>
        </w:rPr>
        <w:t>s</w:t>
      </w:r>
      <w:r w:rsidRPr="006E065E">
        <w:rPr>
          <w:sz w:val="12"/>
          <w:lang w:val="en-GB" w:eastAsia="zh-CN"/>
        </w:rPr>
        <w:t xml:space="preserve"> </w:t>
      </w:r>
      <w:r w:rsidRPr="006E065E">
        <w:rPr>
          <w:lang w:val="en-GB" w:eastAsia="zh-CN"/>
        </w:rPr>
        <w:t>:</w:t>
      </w:r>
      <w:proofErr w:type="gramEnd"/>
      <w:r w:rsidRPr="006E065E">
        <w:rPr>
          <w:lang w:val="en-GB" w:eastAsia="zh-CN"/>
        </w:rPr>
        <w:tab/>
      </w:r>
      <w:r w:rsidR="00FD68F6" w:rsidRPr="006E065E">
        <w:rPr>
          <w:rFonts w:hint="eastAsia"/>
          <w:lang w:val="en-GB" w:eastAsia="zh-CN"/>
        </w:rPr>
        <w:t>接地</w:t>
      </w:r>
      <w:r w:rsidR="00FD68F6" w:rsidRPr="006E065E">
        <w:rPr>
          <w:lang w:val="en-GB" w:eastAsia="zh-CN"/>
        </w:rPr>
        <w:t>系统半径</w:t>
      </w:r>
      <w:r w:rsidR="00FD68F6" w:rsidRPr="006E065E">
        <w:rPr>
          <w:rFonts w:hint="eastAsia"/>
          <w:lang w:val="en-GB" w:eastAsia="zh-CN"/>
        </w:rPr>
        <w:t>（米）</w:t>
      </w:r>
    </w:p>
    <w:p w14:paraId="3CDC1BA0" w14:textId="7910D41B"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FD68F6" w:rsidRPr="006E065E">
        <w:rPr>
          <w:lang w:val="en-GB" w:eastAsia="zh-CN"/>
        </w:rPr>
        <w:t>接地系统中径向导线的数量</w:t>
      </w:r>
    </w:p>
    <w:p w14:paraId="631CA177" w14:textId="1A00463F"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d</w:t>
      </w:r>
      <w:r w:rsidRPr="006E065E">
        <w:rPr>
          <w:sz w:val="12"/>
          <w:lang w:val="en-GB" w:eastAsia="zh-CN"/>
        </w:rPr>
        <w:t xml:space="preserve"> </w:t>
      </w:r>
      <w:r w:rsidRPr="006E065E">
        <w:rPr>
          <w:lang w:val="en-GB" w:eastAsia="zh-CN"/>
        </w:rPr>
        <w:t>:</w:t>
      </w:r>
      <w:proofErr w:type="gramEnd"/>
      <w:r w:rsidRPr="006E065E">
        <w:rPr>
          <w:lang w:val="en-GB" w:eastAsia="zh-CN"/>
        </w:rPr>
        <w:tab/>
      </w:r>
      <w:r w:rsidR="00FD68F6" w:rsidRPr="006E065E">
        <w:rPr>
          <w:lang w:val="en-GB" w:eastAsia="zh-CN"/>
        </w:rPr>
        <w:t>径向导线的直径（毫米）</w:t>
      </w:r>
      <w:r w:rsidR="00FD68F6" w:rsidRPr="006E065E">
        <w:rPr>
          <w:rFonts w:hint="eastAsia"/>
          <w:lang w:val="en-GB" w:eastAsia="zh-CN"/>
        </w:rPr>
        <w:t>。</w:t>
      </w:r>
    </w:p>
    <w:p w14:paraId="50A82641" w14:textId="4AD10D72" w:rsidR="00932494" w:rsidRPr="006E065E" w:rsidRDefault="00DC118F" w:rsidP="00932494">
      <w:pPr>
        <w:pStyle w:val="FigureNo"/>
        <w:rPr>
          <w:lang w:eastAsia="zh-CN"/>
        </w:rPr>
      </w:pPr>
      <w:r w:rsidRPr="006E065E">
        <w:rPr>
          <w:lang w:eastAsia="zh-CN"/>
        </w:rPr>
        <w:t>图</w:t>
      </w:r>
      <w:r w:rsidR="00932494" w:rsidRPr="006E065E">
        <w:rPr>
          <w:lang w:eastAsia="zh-CN"/>
        </w:rPr>
        <w:t>41</w:t>
      </w:r>
    </w:p>
    <w:p w14:paraId="5DD07CFB" w14:textId="761B7741" w:rsidR="00932494" w:rsidRPr="006E065E" w:rsidRDefault="00FD68F6" w:rsidP="00932494">
      <w:pPr>
        <w:pStyle w:val="Figuretitle"/>
      </w:pPr>
      <w:r w:rsidRPr="006E065E">
        <w:rPr>
          <w:lang w:eastAsia="zh-CN"/>
        </w:rPr>
        <w:t>垂直单极</w:t>
      </w:r>
      <w:r w:rsidRPr="006E065E">
        <w:rPr>
          <w:rFonts w:hint="eastAsia"/>
          <w:lang w:eastAsia="zh-CN"/>
        </w:rPr>
        <w:t>子</w:t>
      </w:r>
      <w:proofErr w:type="spellStart"/>
      <w:r w:rsidRPr="006E065E">
        <w:t>的命名</w:t>
      </w:r>
      <w:proofErr w:type="spellEnd"/>
    </w:p>
    <w:p w14:paraId="176995FF" w14:textId="07549600" w:rsidR="00765A9D" w:rsidRPr="006E065E" w:rsidRDefault="00544BF6" w:rsidP="00364CDC">
      <w:pPr>
        <w:pStyle w:val="Figure"/>
      </w:pPr>
      <w:r w:rsidRPr="006E065E">
        <w:rPr>
          <w:noProof/>
        </w:rPr>
        <w:drawing>
          <wp:inline distT="0" distB="0" distL="0" distR="0" wp14:anchorId="530B337F" wp14:editId="08918904">
            <wp:extent cx="4639065" cy="3499111"/>
            <wp:effectExtent l="0" t="0" r="9525" b="6350"/>
            <wp:docPr id="917097229" name="Picture 23" descr="图41显示垂直单极子的命名&#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7097229" name="Picture 23" descr="图41显示垂直单极子的命名&#10;"/>
                    <pic:cNvPicPr/>
                  </pic:nvPicPr>
                  <pic:blipFill>
                    <a:blip r:embed="rId101" cstate="print">
                      <a:extLst>
                        <a:ext uri="{28A0092B-C50C-407E-A947-70E740481C1C}">
                          <a14:useLocalDpi xmlns:a14="http://schemas.microsoft.com/office/drawing/2010/main" val="0"/>
                        </a:ext>
                      </a:extLst>
                    </a:blip>
                    <a:stretch>
                      <a:fillRect/>
                    </a:stretch>
                  </pic:blipFill>
                  <pic:spPr>
                    <a:xfrm>
                      <a:off x="0" y="0"/>
                      <a:ext cx="4639065" cy="3499111"/>
                    </a:xfrm>
                    <a:prstGeom prst="rect">
                      <a:avLst/>
                    </a:prstGeom>
                  </pic:spPr>
                </pic:pic>
              </a:graphicData>
            </a:graphic>
          </wp:inline>
        </w:drawing>
      </w:r>
    </w:p>
    <w:p w14:paraId="48AC1E5E" w14:textId="45510B86" w:rsidR="00765A9D" w:rsidRPr="006E065E" w:rsidRDefault="00765A9D">
      <w:pPr>
        <w:pStyle w:val="Heading2"/>
        <w:rPr>
          <w:lang w:eastAsia="zh-CN"/>
        </w:rPr>
      </w:pPr>
      <w:bookmarkStart w:id="152" w:name="_Toc232149866"/>
      <w:r w:rsidRPr="006E065E">
        <w:rPr>
          <w:lang w:eastAsia="zh-CN"/>
        </w:rPr>
        <w:t>7.3</w:t>
      </w:r>
      <w:r w:rsidRPr="006E065E">
        <w:rPr>
          <w:lang w:eastAsia="zh-CN"/>
        </w:rPr>
        <w:tab/>
      </w:r>
      <w:r w:rsidR="00F53009" w:rsidRPr="006E065E">
        <w:rPr>
          <w:rFonts w:hint="eastAsia"/>
          <w:lang w:eastAsia="zh-CN"/>
        </w:rPr>
        <w:t>无</w:t>
      </w:r>
      <w:r w:rsidR="00FD68F6" w:rsidRPr="006E065E">
        <w:rPr>
          <w:lang w:eastAsia="zh-CN"/>
        </w:rPr>
        <w:t>接地系统的垂直单极</w:t>
      </w:r>
      <w:r w:rsidR="00FD68F6" w:rsidRPr="006E065E">
        <w:rPr>
          <w:rFonts w:hint="eastAsia"/>
          <w:lang w:eastAsia="zh-CN"/>
        </w:rPr>
        <w:t>子</w:t>
      </w:r>
      <w:bookmarkEnd w:id="152"/>
    </w:p>
    <w:p w14:paraId="23B71A68" w14:textId="2D1E49F4" w:rsidR="00E63D98" w:rsidRPr="006E065E" w:rsidRDefault="00E63D98" w:rsidP="0067314A">
      <w:pPr>
        <w:ind w:firstLineChars="200" w:firstLine="480"/>
        <w:rPr>
          <w:lang w:eastAsia="zh-CN"/>
        </w:rPr>
      </w:pPr>
      <w:r w:rsidRPr="006E065E">
        <w:rPr>
          <w:lang w:eastAsia="zh-CN"/>
        </w:rPr>
        <w:t>参考图</w:t>
      </w:r>
      <w:r w:rsidRPr="006E065E">
        <w:rPr>
          <w:lang w:eastAsia="zh-CN"/>
        </w:rPr>
        <w:t>42</w:t>
      </w:r>
      <w:r w:rsidRPr="006E065E">
        <w:rPr>
          <w:lang w:eastAsia="zh-CN"/>
        </w:rPr>
        <w:t>，在</w:t>
      </w:r>
      <w:r w:rsidR="004D502E" w:rsidRPr="006E065E">
        <w:rPr>
          <w:rFonts w:hint="eastAsia"/>
          <w:lang w:eastAsia="zh-CN"/>
        </w:rPr>
        <w:t>一个</w:t>
      </w:r>
      <w:r w:rsidRPr="006E065E">
        <w:rPr>
          <w:lang w:eastAsia="zh-CN"/>
        </w:rPr>
        <w:t>具有电导率</w:t>
      </w:r>
      <w:r w:rsidRPr="006E065E">
        <w:rPr>
          <w:rFonts w:ascii="Symbol" w:hAnsi="Symbol"/>
          <w:lang w:eastAsia="zh-CN"/>
        </w:rPr>
        <w:t></w:t>
      </w:r>
      <w:r w:rsidRPr="006E065E">
        <w:rPr>
          <w:lang w:eastAsia="zh-CN"/>
        </w:rPr>
        <w:t>、磁导率</w:t>
      </w:r>
      <w:r w:rsidR="004D502E" w:rsidRPr="006E065E">
        <w:rPr>
          <w:rFonts w:ascii="Symbol" w:hAnsi="Symbol"/>
          <w:lang w:eastAsia="zh-CN"/>
        </w:rPr>
        <w:t></w:t>
      </w:r>
      <w:r w:rsidRPr="006E065E">
        <w:rPr>
          <w:lang w:eastAsia="zh-CN"/>
        </w:rPr>
        <w:t>和介电常数</w:t>
      </w:r>
      <w:r w:rsidR="004D502E" w:rsidRPr="006E065E">
        <w:rPr>
          <w:rFonts w:ascii="Symbol" w:hAnsi="Symbol"/>
          <w:lang w:eastAsia="zh-CN"/>
        </w:rPr>
        <w:t>e</w:t>
      </w:r>
      <w:r w:rsidRPr="006E065E">
        <w:rPr>
          <w:lang w:eastAsia="zh-CN"/>
        </w:rPr>
        <w:t>的平坦</w:t>
      </w:r>
      <w:r w:rsidR="004D502E" w:rsidRPr="006E065E">
        <w:rPr>
          <w:rFonts w:hint="eastAsia"/>
          <w:lang w:eastAsia="zh-CN"/>
        </w:rPr>
        <w:t>、</w:t>
      </w:r>
      <w:r w:rsidRPr="006E065E">
        <w:rPr>
          <w:lang w:eastAsia="zh-CN"/>
        </w:rPr>
        <w:t>均匀</w:t>
      </w:r>
      <w:r w:rsidR="004D502E" w:rsidRPr="006E065E">
        <w:rPr>
          <w:rFonts w:hint="eastAsia"/>
          <w:lang w:eastAsia="zh-CN"/>
        </w:rPr>
        <w:t>、</w:t>
      </w:r>
      <w:r w:rsidRPr="006E065E">
        <w:rPr>
          <w:lang w:eastAsia="zh-CN"/>
        </w:rPr>
        <w:t>不</w:t>
      </w:r>
      <w:r w:rsidR="004D502E" w:rsidRPr="006E065E">
        <w:rPr>
          <w:rFonts w:hint="eastAsia"/>
          <w:lang w:eastAsia="zh-CN"/>
        </w:rPr>
        <w:t>理想的</w:t>
      </w:r>
      <w:r w:rsidRPr="006E065E">
        <w:rPr>
          <w:lang w:eastAsia="zh-CN"/>
        </w:rPr>
        <w:t>地面上</w:t>
      </w:r>
      <w:r w:rsidRPr="006E065E">
        <w:rPr>
          <w:rFonts w:hint="eastAsia"/>
          <w:lang w:eastAsia="zh-CN"/>
        </w:rPr>
        <w:t>来</w:t>
      </w:r>
      <w:r w:rsidRPr="006E065E">
        <w:rPr>
          <w:lang w:eastAsia="zh-CN"/>
        </w:rPr>
        <w:t>考虑高度为</w:t>
      </w:r>
      <w:r w:rsidRPr="006E065E">
        <w:rPr>
          <w:i/>
          <w:lang w:eastAsia="zh-CN"/>
        </w:rPr>
        <w:t>h</w:t>
      </w:r>
      <w:r w:rsidRPr="006E065E">
        <w:rPr>
          <w:lang w:eastAsia="zh-CN"/>
        </w:rPr>
        <w:t>的单极</w:t>
      </w:r>
      <w:r w:rsidRPr="006E065E">
        <w:rPr>
          <w:rFonts w:hint="eastAsia"/>
          <w:lang w:eastAsia="zh-CN"/>
        </w:rPr>
        <w:t>子。</w:t>
      </w:r>
    </w:p>
    <w:p w14:paraId="07B25381" w14:textId="182AF145" w:rsidR="00D2259C" w:rsidRPr="006E065E" w:rsidRDefault="00DC118F" w:rsidP="00D2259C">
      <w:pPr>
        <w:pStyle w:val="FigureNo"/>
        <w:rPr>
          <w:lang w:eastAsia="zh-CN"/>
        </w:rPr>
      </w:pPr>
      <w:r w:rsidRPr="006E065E">
        <w:rPr>
          <w:lang w:eastAsia="zh-CN"/>
        </w:rPr>
        <w:lastRenderedPageBreak/>
        <w:t>图</w:t>
      </w:r>
      <w:r w:rsidR="00D2259C" w:rsidRPr="006E065E">
        <w:rPr>
          <w:lang w:eastAsia="zh-CN"/>
        </w:rPr>
        <w:t>42</w:t>
      </w:r>
    </w:p>
    <w:p w14:paraId="5F3A273F" w14:textId="47A1C04A" w:rsidR="00D2259C" w:rsidRPr="006E065E" w:rsidRDefault="00997820" w:rsidP="00D2259C">
      <w:pPr>
        <w:pStyle w:val="Figuretitle"/>
        <w:rPr>
          <w:lang w:eastAsia="zh-CN"/>
        </w:rPr>
      </w:pPr>
      <w:r w:rsidRPr="006E065E">
        <w:rPr>
          <w:lang w:eastAsia="zh-CN"/>
        </w:rPr>
        <w:t>非理想地面上无接地系统的垂直单极</w:t>
      </w:r>
      <w:r w:rsidRPr="006E065E">
        <w:rPr>
          <w:rFonts w:hint="eastAsia"/>
          <w:lang w:eastAsia="zh-CN"/>
        </w:rPr>
        <w:t>子</w:t>
      </w:r>
    </w:p>
    <w:p w14:paraId="7970FD8A" w14:textId="60F3F0AA" w:rsidR="00765A9D" w:rsidRPr="006E065E" w:rsidRDefault="00544BF6" w:rsidP="00364CDC">
      <w:pPr>
        <w:pStyle w:val="Figure"/>
      </w:pPr>
      <w:r w:rsidRPr="006E065E">
        <w:rPr>
          <w:noProof/>
        </w:rPr>
        <w:drawing>
          <wp:inline distT="0" distB="0" distL="0" distR="0" wp14:anchorId="09648926" wp14:editId="08C4320E">
            <wp:extent cx="3831344" cy="3834392"/>
            <wp:effectExtent l="0" t="0" r="0" b="0"/>
            <wp:docPr id="222131829" name="Picture 24" descr="图42显示非理想地面上无接地系统的垂直单极子&#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131829" name="Picture 24" descr="图42显示非理想地面上无接地系统的垂直单极子&#10;"/>
                    <pic:cNvPicPr/>
                  </pic:nvPicPr>
                  <pic:blipFill>
                    <a:blip r:embed="rId102" cstate="print">
                      <a:extLst>
                        <a:ext uri="{28A0092B-C50C-407E-A947-70E740481C1C}">
                          <a14:useLocalDpi xmlns:a14="http://schemas.microsoft.com/office/drawing/2010/main" val="0"/>
                        </a:ext>
                      </a:extLst>
                    </a:blip>
                    <a:stretch>
                      <a:fillRect/>
                    </a:stretch>
                  </pic:blipFill>
                  <pic:spPr>
                    <a:xfrm>
                      <a:off x="0" y="0"/>
                      <a:ext cx="3831344" cy="3834392"/>
                    </a:xfrm>
                    <a:prstGeom prst="rect">
                      <a:avLst/>
                    </a:prstGeom>
                  </pic:spPr>
                </pic:pic>
              </a:graphicData>
            </a:graphic>
          </wp:inline>
        </w:drawing>
      </w:r>
    </w:p>
    <w:p w14:paraId="55890748" w14:textId="0813A862" w:rsidR="009653FD" w:rsidRPr="006E065E" w:rsidRDefault="009653FD" w:rsidP="00E63D98">
      <w:pPr>
        <w:ind w:firstLineChars="200" w:firstLine="480"/>
        <w:rPr>
          <w:lang w:eastAsia="zh-CN"/>
        </w:rPr>
      </w:pPr>
      <w:r w:rsidRPr="006E065E">
        <w:rPr>
          <w:lang w:eastAsia="zh-CN"/>
        </w:rPr>
        <w:t>电场分量的一般表达式为</w:t>
      </w:r>
      <w:r w:rsidRPr="006E065E">
        <w:rPr>
          <w:rFonts w:hint="eastAsia"/>
          <w:lang w:eastAsia="zh-CN"/>
        </w:rPr>
        <w:t>：</w:t>
      </w:r>
    </w:p>
    <w:p w14:paraId="162D95C2" w14:textId="698C48DF" w:rsidR="00765A9D" w:rsidRPr="006E065E" w:rsidRDefault="00765A9D">
      <w:pPr>
        <w:pStyle w:val="Equation"/>
      </w:pPr>
      <w:r w:rsidRPr="006E065E">
        <w:rPr>
          <w:lang w:eastAsia="zh-CN"/>
        </w:rPr>
        <w:tab/>
      </w:r>
      <w:r w:rsidRPr="006E065E">
        <w:rPr>
          <w:lang w:eastAsia="zh-CN"/>
        </w:rPr>
        <w:tab/>
      </w:r>
      <w:r w:rsidR="003A185D" w:rsidRPr="006E065E">
        <w:rPr>
          <w:noProof/>
        </w:rPr>
        <w:drawing>
          <wp:inline distT="0" distB="0" distL="0" distR="0" wp14:anchorId="45D4911E" wp14:editId="2387710E">
            <wp:extent cx="3837600" cy="824400"/>
            <wp:effectExtent l="0" t="0" r="0" b="0"/>
            <wp:docPr id="1201250070" name="Picture 1" descr="A math equation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250070" name="Picture 1" descr="A math equation with black text&#10;&#10;AI-generated content may be incorrect."/>
                    <pic:cNvPicPr/>
                  </pic:nvPicPr>
                  <pic:blipFill>
                    <a:blip r:embed="rId103"/>
                    <a:stretch>
                      <a:fillRect/>
                    </a:stretch>
                  </pic:blipFill>
                  <pic:spPr>
                    <a:xfrm>
                      <a:off x="0" y="0"/>
                      <a:ext cx="3837600" cy="824400"/>
                    </a:xfrm>
                    <a:prstGeom prst="rect">
                      <a:avLst/>
                    </a:prstGeom>
                  </pic:spPr>
                </pic:pic>
              </a:graphicData>
            </a:graphic>
          </wp:inline>
        </w:drawing>
      </w:r>
    </w:p>
    <w:p w14:paraId="6DD6DF9B" w14:textId="330E9E49" w:rsidR="00765A9D" w:rsidRPr="006E065E" w:rsidRDefault="00A42315" w:rsidP="009F3B86">
      <w:pPr>
        <w:ind w:firstLineChars="200" w:firstLine="480"/>
        <w:rPr>
          <w:lang w:eastAsia="zh-CN"/>
        </w:rPr>
      </w:pPr>
      <w:r w:rsidRPr="006E065E">
        <w:rPr>
          <w:lang w:eastAsia="zh-CN"/>
        </w:rPr>
        <w:t>其中：</w:t>
      </w:r>
    </w:p>
    <w:p w14:paraId="674D3CFC" w14:textId="426B3A4B" w:rsidR="00765A9D" w:rsidRPr="006E065E" w:rsidRDefault="00765A9D">
      <w:pPr>
        <w:pStyle w:val="enumlev1"/>
        <w:tabs>
          <w:tab w:val="clear" w:pos="1191"/>
          <w:tab w:val="left" w:pos="1276"/>
        </w:tabs>
        <w:rPr>
          <w:lang w:eastAsia="zh-CN"/>
        </w:rPr>
      </w:pPr>
      <w:r w:rsidRPr="006E065E">
        <w:rPr>
          <w:lang w:eastAsia="zh-CN"/>
        </w:rPr>
        <w:tab/>
      </w:r>
      <w:r w:rsidRPr="006E065E">
        <w:fldChar w:fldCharType="begin"/>
      </w:r>
      <w:r w:rsidRPr="006E065E">
        <w:rPr>
          <w:lang w:eastAsia="zh-CN"/>
        </w:rPr>
        <w:instrText xml:space="preserve">eq </w:instrText>
      </w:r>
      <w:r w:rsidRPr="006E065E">
        <w:rPr>
          <w:i/>
          <w:lang w:eastAsia="zh-CN"/>
        </w:rPr>
        <w:instrText>E</w:instrText>
      </w:r>
      <w:r w:rsidRPr="006E065E">
        <w:rPr>
          <w:rFonts w:ascii="Symbol" w:hAnsi="Symbol"/>
          <w:position w:val="-8"/>
          <w:sz w:val="16"/>
          <w:lang w:eastAsia="zh-CN"/>
        </w:rPr>
        <w:instrText>q</w:instrText>
      </w:r>
      <w:r w:rsidRPr="006E065E">
        <w:rPr>
          <w:sz w:val="8"/>
          <w:lang w:eastAsia="zh-CN"/>
        </w:rPr>
        <w:instrText xml:space="preserve"> </w:instrText>
      </w:r>
      <w:r w:rsidRPr="006E065E">
        <w:rPr>
          <w:lang w:eastAsia="zh-CN"/>
        </w:rPr>
        <w:instrText>\d\ba4()</w:instrText>
      </w:r>
      <w:r w:rsidRPr="006E065E">
        <w:rPr>
          <w:position w:val="6"/>
          <w:sz w:val="16"/>
          <w:lang w:eastAsia="zh-CN"/>
        </w:rPr>
        <w:instrText>0</w:instrText>
      </w:r>
      <w:r w:rsidRPr="006E065E">
        <w:fldChar w:fldCharType="end"/>
      </w:r>
      <w:r w:rsidRPr="006E065E">
        <w:rPr>
          <w:sz w:val="12"/>
          <w:lang w:eastAsia="zh-CN"/>
        </w:rPr>
        <w:t xml:space="preserve"> </w:t>
      </w:r>
      <w:r w:rsidRPr="006E065E">
        <w:rPr>
          <w:rFonts w:hint="eastAsia"/>
          <w:lang w:eastAsia="zh-CN"/>
        </w:rPr>
        <w:t>:</w:t>
      </w:r>
      <w:r w:rsidRPr="006E065E">
        <w:rPr>
          <w:rFonts w:hint="eastAsia"/>
          <w:lang w:eastAsia="zh-CN"/>
        </w:rPr>
        <w:tab/>
      </w:r>
      <w:r w:rsidR="009653FD" w:rsidRPr="006E065E">
        <w:rPr>
          <w:lang w:eastAsia="zh-CN"/>
        </w:rPr>
        <w:t>无接地系统</w:t>
      </w:r>
      <w:r w:rsidR="009653FD" w:rsidRPr="006E065E">
        <w:rPr>
          <w:rFonts w:hint="eastAsia"/>
          <w:lang w:eastAsia="zh-CN"/>
        </w:rPr>
        <w:t>情况下</w:t>
      </w:r>
      <w:r w:rsidR="009653FD" w:rsidRPr="006E065E">
        <w:rPr>
          <w:lang w:eastAsia="zh-CN"/>
        </w:rPr>
        <w:t>辐射的电场。</w:t>
      </w:r>
    </w:p>
    <w:p w14:paraId="4F94C470" w14:textId="1325C1E8" w:rsidR="00C37FAD" w:rsidRPr="006E065E" w:rsidRDefault="00C37FAD" w:rsidP="00C37FAD">
      <w:pPr>
        <w:ind w:firstLineChars="200" w:firstLine="480"/>
        <w:rPr>
          <w:lang w:eastAsia="zh-CN"/>
        </w:rPr>
      </w:pPr>
      <w:r w:rsidRPr="006E065E">
        <w:rPr>
          <w:rFonts w:hint="eastAsia"/>
          <w:lang w:eastAsia="zh-CN"/>
        </w:rPr>
        <w:t>如果垂直单极</w:t>
      </w:r>
      <w:r w:rsidR="004856EA" w:rsidRPr="006E065E">
        <w:rPr>
          <w:rFonts w:hint="eastAsia"/>
          <w:lang w:eastAsia="zh-CN"/>
        </w:rPr>
        <w:t>子</w:t>
      </w:r>
      <w:r w:rsidRPr="006E065E">
        <w:rPr>
          <w:rFonts w:hint="eastAsia"/>
          <w:lang w:eastAsia="zh-CN"/>
        </w:rPr>
        <w:t>的水平横截面与其高度相比非常小，则电流分布可以假设为正弦曲线。</w:t>
      </w:r>
    </w:p>
    <w:p w14:paraId="0F2B97AF" w14:textId="3C378B63" w:rsidR="00C37FAD" w:rsidRPr="006E065E" w:rsidRDefault="00C37FAD" w:rsidP="00C37FAD">
      <w:pPr>
        <w:ind w:firstLineChars="200" w:firstLine="480"/>
        <w:rPr>
          <w:lang w:eastAsia="zh-CN"/>
        </w:rPr>
      </w:pPr>
      <w:r w:rsidRPr="006E065E">
        <w:rPr>
          <w:rFonts w:hint="eastAsia"/>
          <w:lang w:eastAsia="zh-CN"/>
        </w:rPr>
        <w:t>在这种假设下，可以很容易地计算得到在前一个</w:t>
      </w:r>
      <w:r w:rsidR="009769D5" w:rsidRPr="006E065E">
        <w:rPr>
          <w:rFonts w:hint="eastAsia"/>
          <w:lang w:eastAsia="zh-CN"/>
        </w:rPr>
        <w:t>方程</w:t>
      </w:r>
      <w:r w:rsidRPr="006E065E">
        <w:rPr>
          <w:rFonts w:hint="eastAsia"/>
          <w:lang w:eastAsia="zh-CN"/>
        </w:rPr>
        <w:t>中的积分项，由此得到的</w:t>
      </w:r>
      <w:r w:rsidR="009769D5" w:rsidRPr="006E065E">
        <w:rPr>
          <w:rFonts w:hint="eastAsia"/>
          <w:lang w:eastAsia="zh-CN"/>
        </w:rPr>
        <w:t>方程</w:t>
      </w:r>
      <w:r w:rsidRPr="006E065E">
        <w:rPr>
          <w:rFonts w:hint="eastAsia"/>
          <w:lang w:eastAsia="zh-CN"/>
        </w:rPr>
        <w:t>可以重写为：</w:t>
      </w:r>
    </w:p>
    <w:p w14:paraId="72A095BD" w14:textId="41EB22CA" w:rsidR="00765A9D" w:rsidRPr="00823465" w:rsidRDefault="00765A9D">
      <w:pPr>
        <w:pStyle w:val="Equation"/>
        <w:rPr>
          <w:lang w:val="es-AR"/>
        </w:rPr>
      </w:pPr>
      <w:r w:rsidRPr="006E065E">
        <w:rPr>
          <w:lang w:eastAsia="zh-CN"/>
        </w:rPr>
        <w:tab/>
      </w:r>
      <w:r w:rsidRPr="006E065E">
        <w:rPr>
          <w:lang w:eastAsia="zh-CN"/>
        </w:rPr>
        <w:tab/>
      </w:r>
      <w:r w:rsidR="003A185D" w:rsidRPr="006E065E">
        <w:rPr>
          <w:noProof/>
        </w:rPr>
        <w:drawing>
          <wp:inline distT="0" distB="0" distL="0" distR="0" wp14:anchorId="74A26FA1" wp14:editId="7360F4C7">
            <wp:extent cx="4042800" cy="363600"/>
            <wp:effectExtent l="0" t="0" r="0" b="0"/>
            <wp:docPr id="18661231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6123192" name=""/>
                    <pic:cNvPicPr/>
                  </pic:nvPicPr>
                  <pic:blipFill>
                    <a:blip r:embed="rId104"/>
                    <a:stretch>
                      <a:fillRect/>
                    </a:stretch>
                  </pic:blipFill>
                  <pic:spPr>
                    <a:xfrm>
                      <a:off x="0" y="0"/>
                      <a:ext cx="4042800" cy="363600"/>
                    </a:xfrm>
                    <a:prstGeom prst="rect">
                      <a:avLst/>
                    </a:prstGeom>
                  </pic:spPr>
                </pic:pic>
              </a:graphicData>
            </a:graphic>
          </wp:inline>
        </w:drawing>
      </w:r>
      <w:r w:rsidRPr="00823465">
        <w:rPr>
          <w:lang w:val="es-AR"/>
        </w:rPr>
        <w:tab/>
        <w:t>(19)</w:t>
      </w:r>
    </w:p>
    <w:p w14:paraId="159D5811" w14:textId="6D312A36" w:rsidR="00765A9D" w:rsidRPr="00823465" w:rsidRDefault="00A42315" w:rsidP="004C257D">
      <w:pPr>
        <w:ind w:firstLineChars="200" w:firstLine="480"/>
        <w:rPr>
          <w:lang w:val="es-AR"/>
        </w:rPr>
      </w:pPr>
      <w:proofErr w:type="spellStart"/>
      <w:r w:rsidRPr="006E065E">
        <w:t>其中</w:t>
      </w:r>
      <w:proofErr w:type="spellEnd"/>
      <w:r w:rsidRPr="00823465">
        <w:rPr>
          <w:rFonts w:hint="eastAsia"/>
          <w:lang w:val="es-AR"/>
        </w:rPr>
        <w:t>：</w:t>
      </w:r>
    </w:p>
    <w:p w14:paraId="504846F0" w14:textId="77777777" w:rsidR="00765A9D" w:rsidRPr="00823465" w:rsidRDefault="00765A9D">
      <w:pPr>
        <w:pStyle w:val="Equationlegend"/>
        <w:rPr>
          <w:lang w:val="es-AR"/>
        </w:rPr>
      </w:pPr>
      <w:r w:rsidRPr="00823465">
        <w:rPr>
          <w:i/>
          <w:lang w:val="es-AR"/>
        </w:rPr>
        <w:tab/>
      </w:r>
      <w:r w:rsidRPr="00823465">
        <w:rPr>
          <w:i/>
          <w:lang w:val="es-AR"/>
        </w:rPr>
        <w:tab/>
        <w:t>A</w:t>
      </w:r>
      <w:r w:rsidRPr="00823465">
        <w:rPr>
          <w:position w:val="-4"/>
          <w:sz w:val="20"/>
          <w:lang w:val="es-AR"/>
        </w:rPr>
        <w:t>2</w:t>
      </w:r>
      <w:r w:rsidRPr="00823465">
        <w:rPr>
          <w:lang w:val="es-AR"/>
        </w:rPr>
        <w:t> </w:t>
      </w:r>
      <w:r w:rsidRPr="006E065E">
        <w:rPr>
          <w:rFonts w:ascii="Symbol" w:hAnsi="Symbol"/>
          <w:lang w:val="en-GB"/>
        </w:rPr>
        <w:t></w:t>
      </w:r>
      <w:r w:rsidRPr="00823465">
        <w:rPr>
          <w:lang w:val="es-AR"/>
        </w:rPr>
        <w:t> cos (</w:t>
      </w:r>
      <w:r w:rsidRPr="00823465">
        <w:rPr>
          <w:i/>
          <w:lang w:val="es-AR"/>
        </w:rPr>
        <w:t>k h</w:t>
      </w:r>
      <w:r w:rsidRPr="00823465">
        <w:rPr>
          <w:lang w:val="es-AR"/>
        </w:rPr>
        <w:t xml:space="preserve"> sin </w:t>
      </w:r>
      <w:r w:rsidRPr="006E065E">
        <w:rPr>
          <w:rFonts w:ascii="Symbol" w:hAnsi="Symbol"/>
          <w:lang w:val="en-GB"/>
        </w:rPr>
        <w:t></w:t>
      </w:r>
      <w:r w:rsidRPr="00823465">
        <w:rPr>
          <w:lang w:val="es-AR"/>
        </w:rPr>
        <w:t xml:space="preserve">) </w:t>
      </w:r>
      <w:r w:rsidRPr="006E065E">
        <w:rPr>
          <w:rFonts w:ascii="Symbol" w:hAnsi="Symbol"/>
          <w:lang w:val="en-GB"/>
        </w:rPr>
        <w:t></w:t>
      </w:r>
      <w:r w:rsidRPr="00823465">
        <w:rPr>
          <w:lang w:val="es-AR"/>
        </w:rPr>
        <w:t xml:space="preserve"> cos </w:t>
      </w:r>
      <w:r w:rsidRPr="00823465">
        <w:rPr>
          <w:i/>
          <w:lang w:val="es-AR"/>
        </w:rPr>
        <w:t>k h</w:t>
      </w:r>
    </w:p>
    <w:p w14:paraId="7FD638F4" w14:textId="77777777" w:rsidR="00765A9D" w:rsidRPr="00823465" w:rsidRDefault="00765A9D">
      <w:pPr>
        <w:pStyle w:val="Equationlegend"/>
        <w:rPr>
          <w:lang w:val="es-AR"/>
        </w:rPr>
      </w:pPr>
      <w:r w:rsidRPr="00823465">
        <w:rPr>
          <w:i/>
          <w:lang w:val="es-AR"/>
        </w:rPr>
        <w:tab/>
      </w:r>
      <w:r w:rsidRPr="00823465">
        <w:rPr>
          <w:i/>
          <w:lang w:val="es-AR"/>
        </w:rPr>
        <w:tab/>
        <w:t>B</w:t>
      </w:r>
      <w:r w:rsidRPr="00823465">
        <w:rPr>
          <w:position w:val="-4"/>
          <w:sz w:val="20"/>
          <w:lang w:val="es-AR"/>
        </w:rPr>
        <w:t>2</w:t>
      </w:r>
      <w:r w:rsidRPr="00823465">
        <w:rPr>
          <w:lang w:val="es-AR"/>
        </w:rPr>
        <w:t> </w:t>
      </w:r>
      <w:r w:rsidRPr="006E065E">
        <w:rPr>
          <w:rFonts w:ascii="Symbol" w:hAnsi="Symbol"/>
          <w:lang w:val="en-GB"/>
        </w:rPr>
        <w:t></w:t>
      </w:r>
      <w:r w:rsidRPr="00823465">
        <w:rPr>
          <w:lang w:val="es-AR"/>
        </w:rPr>
        <w:t> sin (</w:t>
      </w:r>
      <w:r w:rsidRPr="00823465">
        <w:rPr>
          <w:i/>
          <w:lang w:val="es-AR"/>
        </w:rPr>
        <w:t>k h</w:t>
      </w:r>
      <w:r w:rsidRPr="00823465">
        <w:rPr>
          <w:lang w:val="es-AR"/>
        </w:rPr>
        <w:t xml:space="preserve"> sin </w:t>
      </w:r>
      <w:r w:rsidRPr="006E065E">
        <w:rPr>
          <w:rFonts w:ascii="Symbol" w:hAnsi="Symbol"/>
          <w:lang w:val="en-GB"/>
        </w:rPr>
        <w:t></w:t>
      </w:r>
      <w:r w:rsidRPr="00823465">
        <w:rPr>
          <w:lang w:val="es-AR"/>
        </w:rPr>
        <w:t xml:space="preserve">) </w:t>
      </w:r>
      <w:r w:rsidRPr="006E065E">
        <w:rPr>
          <w:rFonts w:ascii="Symbol" w:hAnsi="Symbol"/>
          <w:lang w:val="en-GB"/>
        </w:rPr>
        <w:t></w:t>
      </w:r>
      <w:r w:rsidRPr="00823465">
        <w:rPr>
          <w:lang w:val="es-AR"/>
        </w:rPr>
        <w:t xml:space="preserve"> sin </w:t>
      </w:r>
      <w:r w:rsidRPr="006E065E">
        <w:rPr>
          <w:rFonts w:ascii="Symbol" w:hAnsi="Symbol"/>
          <w:lang w:val="en-GB"/>
        </w:rPr>
        <w:t></w:t>
      </w:r>
      <w:r w:rsidRPr="00823465">
        <w:rPr>
          <w:lang w:val="es-AR"/>
        </w:rPr>
        <w:t xml:space="preserve"> </w:t>
      </w:r>
      <w:proofErr w:type="spellStart"/>
      <w:r w:rsidRPr="00823465">
        <w:rPr>
          <w:lang w:val="es-AR"/>
        </w:rPr>
        <w:t>sin</w:t>
      </w:r>
      <w:proofErr w:type="spellEnd"/>
      <w:r w:rsidRPr="00823465">
        <w:rPr>
          <w:lang w:val="es-AR"/>
        </w:rPr>
        <w:t xml:space="preserve"> </w:t>
      </w:r>
      <w:r w:rsidRPr="00823465">
        <w:rPr>
          <w:i/>
          <w:lang w:val="es-AR"/>
        </w:rPr>
        <w:t>k h</w:t>
      </w:r>
    </w:p>
    <w:p w14:paraId="5853EBB0" w14:textId="26A83094" w:rsidR="00765A9D" w:rsidRPr="006E065E" w:rsidRDefault="00765A9D">
      <w:pPr>
        <w:pStyle w:val="Equationlegend"/>
        <w:tabs>
          <w:tab w:val="left" w:pos="2410"/>
        </w:tabs>
        <w:rPr>
          <w:lang w:val="en-GB" w:eastAsia="zh-CN"/>
        </w:rPr>
      </w:pPr>
      <w:r w:rsidRPr="00823465">
        <w:rPr>
          <w:i/>
          <w:lang w:val="es-AR"/>
        </w:rPr>
        <w:tab/>
      </w:r>
      <w:r w:rsidRPr="00823465">
        <w:rPr>
          <w:i/>
          <w:lang w:val="es-AR"/>
        </w:rPr>
        <w:tab/>
      </w:r>
      <w:proofErr w:type="gramStart"/>
      <w:r w:rsidRPr="006E065E">
        <w:rPr>
          <w:i/>
          <w:lang w:val="en-GB" w:eastAsia="zh-CN"/>
        </w:rPr>
        <w:t>R</w:t>
      </w:r>
      <w:r w:rsidRPr="006E065E">
        <w:rPr>
          <w:i/>
          <w:position w:val="-4"/>
          <w:sz w:val="20"/>
          <w:lang w:val="en-GB" w:eastAsia="zh-CN"/>
        </w:rPr>
        <w:t>v</w:t>
      </w:r>
      <w:r w:rsidRPr="006E065E">
        <w:rPr>
          <w:sz w:val="20"/>
          <w:lang w:val="en-GB" w:eastAsia="zh-CN"/>
        </w:rPr>
        <w:t xml:space="preserve"> </w:t>
      </w:r>
      <w:r w:rsidRPr="006E065E">
        <w:rPr>
          <w:rFonts w:hint="eastAsia"/>
          <w:lang w:val="en-GB" w:eastAsia="zh-CN"/>
        </w:rPr>
        <w:t>:</w:t>
      </w:r>
      <w:proofErr w:type="gramEnd"/>
      <w:r w:rsidRPr="006E065E">
        <w:rPr>
          <w:rFonts w:hint="eastAsia"/>
          <w:lang w:val="en-GB" w:eastAsia="zh-CN"/>
        </w:rPr>
        <w:tab/>
      </w:r>
      <w:r w:rsidR="00C37FAD" w:rsidRPr="006E065E">
        <w:rPr>
          <w:lang w:val="en-GB" w:eastAsia="zh-CN"/>
        </w:rPr>
        <w:t>垂直极化波的反射系数。</w:t>
      </w:r>
    </w:p>
    <w:p w14:paraId="1D63D1C1" w14:textId="3587A013" w:rsidR="00C37FAD" w:rsidRPr="006E065E" w:rsidRDefault="00C37FAD" w:rsidP="0084508A">
      <w:pPr>
        <w:ind w:firstLineChars="200" w:firstLine="480"/>
        <w:rPr>
          <w:lang w:eastAsia="zh-CN"/>
        </w:rPr>
      </w:pPr>
      <w:r w:rsidRPr="006E065E">
        <w:rPr>
          <w:lang w:eastAsia="zh-CN"/>
        </w:rPr>
        <w:t>垂直</w:t>
      </w:r>
      <w:r w:rsidRPr="006E065E">
        <w:rPr>
          <w:rFonts w:hint="eastAsia"/>
          <w:lang w:eastAsia="zh-CN"/>
        </w:rPr>
        <w:t>平面</w:t>
      </w:r>
      <w:r w:rsidRPr="006E065E">
        <w:rPr>
          <w:lang w:eastAsia="zh-CN"/>
        </w:rPr>
        <w:t>中的辐射</w:t>
      </w:r>
      <w:r w:rsidRPr="006E065E">
        <w:rPr>
          <w:rFonts w:hint="eastAsia"/>
          <w:lang w:eastAsia="zh-CN"/>
        </w:rPr>
        <w:t>方向图</w:t>
      </w:r>
      <w:r w:rsidRPr="006E065E">
        <w:rPr>
          <w:lang w:eastAsia="zh-CN"/>
        </w:rPr>
        <w:t>函数由上述</w:t>
      </w:r>
      <w:r w:rsidR="009769D5" w:rsidRPr="006E065E">
        <w:rPr>
          <w:rFonts w:hint="eastAsia"/>
          <w:lang w:eastAsia="zh-CN"/>
        </w:rPr>
        <w:t>方程</w:t>
      </w:r>
      <w:r w:rsidRPr="006E065E">
        <w:rPr>
          <w:lang w:eastAsia="zh-CN"/>
        </w:rPr>
        <w:t>的第二项表示。在完全导电接地</w:t>
      </w:r>
      <w:r w:rsidRPr="006E065E">
        <w:rPr>
          <w:i/>
          <w:lang w:eastAsia="zh-CN"/>
        </w:rPr>
        <w:t>R</w:t>
      </w:r>
      <w:r w:rsidRPr="006E065E">
        <w:rPr>
          <w:i/>
          <w:position w:val="-4"/>
          <w:sz w:val="20"/>
          <w:lang w:eastAsia="zh-CN"/>
        </w:rPr>
        <w:t>v</w:t>
      </w:r>
      <w:r w:rsidRPr="006E065E">
        <w:rPr>
          <w:lang w:eastAsia="zh-CN"/>
        </w:rPr>
        <w:t> </w:t>
      </w:r>
      <w:r w:rsidRPr="006E065E">
        <w:rPr>
          <w:rFonts w:ascii="Symbol" w:hAnsi="Symbol"/>
          <w:lang w:eastAsia="zh-CN"/>
        </w:rPr>
        <w:t></w:t>
      </w:r>
      <w:r w:rsidRPr="006E065E">
        <w:rPr>
          <w:lang w:eastAsia="zh-CN"/>
        </w:rPr>
        <w:t> 1</w:t>
      </w:r>
      <w:r w:rsidRPr="006E065E">
        <w:rPr>
          <w:lang w:eastAsia="zh-CN"/>
        </w:rPr>
        <w:t>的情况下，电场变为</w:t>
      </w:r>
      <w:r w:rsidRPr="006E065E">
        <w:rPr>
          <w:rFonts w:hint="eastAsia"/>
          <w:lang w:eastAsia="zh-CN"/>
        </w:rPr>
        <w:t>：</w:t>
      </w:r>
    </w:p>
    <w:p w14:paraId="723C6E2E" w14:textId="01B64870" w:rsidR="00765A9D" w:rsidRPr="006E065E" w:rsidRDefault="00765A9D">
      <w:pPr>
        <w:pStyle w:val="Equation"/>
        <w:rPr>
          <w:lang w:eastAsia="zh-CN"/>
        </w:rPr>
      </w:pPr>
      <w:r w:rsidRPr="006E065E">
        <w:rPr>
          <w:lang w:eastAsia="zh-CN"/>
        </w:rPr>
        <w:lastRenderedPageBreak/>
        <w:tab/>
      </w:r>
      <w:r w:rsidRPr="006E065E">
        <w:rPr>
          <w:lang w:eastAsia="zh-CN"/>
        </w:rPr>
        <w:tab/>
      </w:r>
      <w:r w:rsidR="003A185D" w:rsidRPr="006E065E">
        <w:rPr>
          <w:noProof/>
        </w:rPr>
        <w:drawing>
          <wp:inline distT="0" distB="0" distL="0" distR="0" wp14:anchorId="4905B1A6" wp14:editId="7CC43E5A">
            <wp:extent cx="3819600" cy="370800"/>
            <wp:effectExtent l="0" t="0" r="0" b="0"/>
            <wp:docPr id="9284184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8418497" name=""/>
                    <pic:cNvPicPr/>
                  </pic:nvPicPr>
                  <pic:blipFill>
                    <a:blip r:embed="rId105"/>
                    <a:stretch>
                      <a:fillRect/>
                    </a:stretch>
                  </pic:blipFill>
                  <pic:spPr>
                    <a:xfrm>
                      <a:off x="0" y="0"/>
                      <a:ext cx="3819600" cy="370800"/>
                    </a:xfrm>
                    <a:prstGeom prst="rect">
                      <a:avLst/>
                    </a:prstGeom>
                  </pic:spPr>
                </pic:pic>
              </a:graphicData>
            </a:graphic>
          </wp:inline>
        </w:drawing>
      </w:r>
      <w:r w:rsidRPr="006E065E">
        <w:rPr>
          <w:lang w:eastAsia="zh-CN"/>
        </w:rPr>
        <w:tab/>
        <w:t>(20)</w:t>
      </w:r>
    </w:p>
    <w:p w14:paraId="45B09757" w14:textId="34F006AE" w:rsidR="00765A9D" w:rsidRPr="006E065E" w:rsidRDefault="00765A9D">
      <w:pPr>
        <w:pStyle w:val="Heading2"/>
        <w:rPr>
          <w:lang w:eastAsia="zh-CN"/>
        </w:rPr>
      </w:pPr>
      <w:bookmarkStart w:id="153" w:name="_Toc232149867"/>
      <w:r w:rsidRPr="006E065E">
        <w:rPr>
          <w:lang w:eastAsia="zh-CN"/>
        </w:rPr>
        <w:t>7.4</w:t>
      </w:r>
      <w:r w:rsidRPr="006E065E">
        <w:rPr>
          <w:lang w:eastAsia="zh-CN"/>
        </w:rPr>
        <w:tab/>
      </w:r>
      <w:r w:rsidR="00132F7B" w:rsidRPr="006E065E">
        <w:rPr>
          <w:lang w:eastAsia="zh-CN"/>
        </w:rPr>
        <w:t>有接地系统的垂直单极</w:t>
      </w:r>
      <w:r w:rsidR="00132F7B" w:rsidRPr="006E065E">
        <w:rPr>
          <w:rFonts w:hint="eastAsia"/>
          <w:lang w:eastAsia="zh-CN"/>
        </w:rPr>
        <w:t>子</w:t>
      </w:r>
      <w:bookmarkEnd w:id="153"/>
    </w:p>
    <w:p w14:paraId="22AACAA9" w14:textId="21CA9C8C" w:rsidR="00765A9D" w:rsidRPr="006E065E" w:rsidRDefault="00765A9D">
      <w:pPr>
        <w:pStyle w:val="Heading3"/>
        <w:rPr>
          <w:lang w:eastAsia="zh-CN"/>
        </w:rPr>
      </w:pPr>
      <w:r w:rsidRPr="006E065E">
        <w:rPr>
          <w:lang w:eastAsia="zh-CN"/>
        </w:rPr>
        <w:t>7.4.1</w:t>
      </w:r>
      <w:r w:rsidRPr="006E065E">
        <w:rPr>
          <w:lang w:eastAsia="zh-CN"/>
        </w:rPr>
        <w:tab/>
      </w:r>
      <w:bookmarkStart w:id="154" w:name="OLE_LINK108"/>
      <w:r w:rsidR="00132F7B" w:rsidRPr="006E065E">
        <w:rPr>
          <w:lang w:eastAsia="zh-CN"/>
        </w:rPr>
        <w:t>由具有无限</w:t>
      </w:r>
      <w:r w:rsidR="00A135E2" w:rsidRPr="006E065E">
        <w:rPr>
          <w:rFonts w:hint="eastAsia"/>
          <w:lang w:eastAsia="zh-CN"/>
        </w:rPr>
        <w:t>电导率</w:t>
      </w:r>
      <w:r w:rsidR="00132F7B" w:rsidRPr="006E065E">
        <w:rPr>
          <w:lang w:eastAsia="zh-CN"/>
        </w:rPr>
        <w:t>的</w:t>
      </w:r>
      <w:r w:rsidR="00132F7B" w:rsidRPr="006E065E">
        <w:rPr>
          <w:rFonts w:hint="eastAsia"/>
          <w:lang w:eastAsia="zh-CN"/>
        </w:rPr>
        <w:t>实心</w:t>
      </w:r>
      <w:r w:rsidR="00132F7B" w:rsidRPr="006E065E">
        <w:rPr>
          <w:lang w:eastAsia="zh-CN"/>
        </w:rPr>
        <w:t>圆盘组成</w:t>
      </w:r>
      <w:r w:rsidR="00132F7B" w:rsidRPr="006E065E">
        <w:rPr>
          <w:rFonts w:hint="eastAsia"/>
          <w:lang w:eastAsia="zh-CN"/>
        </w:rPr>
        <w:t>的</w:t>
      </w:r>
      <w:r w:rsidR="00132F7B" w:rsidRPr="00511B95">
        <w:rPr>
          <w:rFonts w:hint="eastAsia"/>
          <w:lang w:eastAsia="zh-CN"/>
        </w:rPr>
        <w:t>、</w:t>
      </w:r>
      <w:r w:rsidR="00132F7B" w:rsidRPr="006E065E">
        <w:rPr>
          <w:lang w:eastAsia="zh-CN"/>
        </w:rPr>
        <w:t>有接地系统的垂直单极</w:t>
      </w:r>
      <w:r w:rsidR="00132F7B" w:rsidRPr="006E065E">
        <w:rPr>
          <w:rFonts w:hint="eastAsia"/>
          <w:lang w:eastAsia="zh-CN"/>
        </w:rPr>
        <w:t>子</w:t>
      </w:r>
    </w:p>
    <w:bookmarkEnd w:id="154"/>
    <w:p w14:paraId="79D8EA40" w14:textId="35B9B397" w:rsidR="00132F7B" w:rsidRPr="006E065E" w:rsidRDefault="00132F7B" w:rsidP="00132F7B">
      <w:pPr>
        <w:ind w:firstLineChars="200" w:firstLine="480"/>
        <w:rPr>
          <w:lang w:eastAsia="zh-CN"/>
        </w:rPr>
      </w:pPr>
      <w:r w:rsidRPr="006E065E">
        <w:rPr>
          <w:lang w:eastAsia="zh-CN"/>
        </w:rPr>
        <w:t>本节中考虑的接地系统如图</w:t>
      </w:r>
      <w:r w:rsidRPr="006E065E">
        <w:rPr>
          <w:lang w:eastAsia="zh-CN"/>
        </w:rPr>
        <w:t>43</w:t>
      </w:r>
      <w:r w:rsidRPr="006E065E">
        <w:rPr>
          <w:lang w:eastAsia="zh-CN"/>
        </w:rPr>
        <w:t>所示。</w:t>
      </w:r>
    </w:p>
    <w:p w14:paraId="31DEEF66" w14:textId="2B3CE31B" w:rsidR="005C72D6" w:rsidRPr="006E065E" w:rsidRDefault="00DC118F" w:rsidP="005C72D6">
      <w:pPr>
        <w:pStyle w:val="FigureNo"/>
        <w:rPr>
          <w:lang w:eastAsia="zh-CN"/>
        </w:rPr>
      </w:pPr>
      <w:r w:rsidRPr="006E065E">
        <w:rPr>
          <w:lang w:eastAsia="zh-CN"/>
        </w:rPr>
        <w:t>图</w:t>
      </w:r>
      <w:r w:rsidR="005C72D6" w:rsidRPr="006E065E">
        <w:rPr>
          <w:lang w:eastAsia="zh-CN"/>
        </w:rPr>
        <w:t>43</w:t>
      </w:r>
    </w:p>
    <w:p w14:paraId="5092E0D7" w14:textId="1A52D008" w:rsidR="005C72D6" w:rsidRPr="006E065E" w:rsidRDefault="00132F7B" w:rsidP="005C72D6">
      <w:pPr>
        <w:pStyle w:val="Figuretitle"/>
        <w:rPr>
          <w:lang w:eastAsia="zh-CN"/>
        </w:rPr>
      </w:pPr>
      <w:bookmarkStart w:id="155" w:name="OLE_LINK109"/>
      <w:r w:rsidRPr="006E065E">
        <w:rPr>
          <w:lang w:eastAsia="zh-CN"/>
        </w:rPr>
        <w:t>由具有无限</w:t>
      </w:r>
      <w:r w:rsidR="00A135E2" w:rsidRPr="006E065E">
        <w:rPr>
          <w:rFonts w:hint="eastAsia"/>
          <w:lang w:eastAsia="zh-CN"/>
        </w:rPr>
        <w:t>电导率</w:t>
      </w:r>
      <w:r w:rsidRPr="006E065E">
        <w:rPr>
          <w:lang w:eastAsia="zh-CN"/>
        </w:rPr>
        <w:t>的圆盘组成</w:t>
      </w:r>
      <w:r w:rsidRPr="006E065E">
        <w:rPr>
          <w:rFonts w:hint="eastAsia"/>
          <w:lang w:eastAsia="zh-CN"/>
        </w:rPr>
        <w:t>的</w:t>
      </w:r>
      <w:r w:rsidRPr="00511B95">
        <w:rPr>
          <w:rFonts w:hint="eastAsia"/>
          <w:lang w:eastAsia="zh-CN"/>
        </w:rPr>
        <w:t>、</w:t>
      </w:r>
      <w:r w:rsidRPr="006E065E">
        <w:rPr>
          <w:lang w:eastAsia="zh-CN"/>
        </w:rPr>
        <w:t>有接地系统的垂直单极</w:t>
      </w:r>
      <w:r w:rsidRPr="006E065E">
        <w:rPr>
          <w:rFonts w:hint="eastAsia"/>
          <w:lang w:eastAsia="zh-CN"/>
        </w:rPr>
        <w:t>子</w:t>
      </w:r>
      <w:bookmarkEnd w:id="155"/>
    </w:p>
    <w:p w14:paraId="51D914E0" w14:textId="3C520E1E" w:rsidR="00765A9D" w:rsidRPr="006E065E" w:rsidRDefault="00544BF6" w:rsidP="00364CDC">
      <w:pPr>
        <w:pStyle w:val="Figure"/>
      </w:pPr>
      <w:r w:rsidRPr="006E065E">
        <w:rPr>
          <w:noProof/>
        </w:rPr>
        <w:drawing>
          <wp:inline distT="0" distB="0" distL="0" distR="0" wp14:anchorId="32F468E5" wp14:editId="4F4FFCD9">
            <wp:extent cx="3922784" cy="3316231"/>
            <wp:effectExtent l="0" t="0" r="1905" b="0"/>
            <wp:docPr id="686777559" name="Picture 25" descr="图43显示由具有无限电导率的圆盘组成的、有接地系统的垂直单极子&#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777559" name="Picture 25" descr="图43显示由具有无限电导率的圆盘组成的、有接地系统的垂直单极子&#10;"/>
                    <pic:cNvPicPr/>
                  </pic:nvPicPr>
                  <pic:blipFill>
                    <a:blip r:embed="rId106" cstate="print">
                      <a:extLst>
                        <a:ext uri="{28A0092B-C50C-407E-A947-70E740481C1C}">
                          <a14:useLocalDpi xmlns:a14="http://schemas.microsoft.com/office/drawing/2010/main" val="0"/>
                        </a:ext>
                      </a:extLst>
                    </a:blip>
                    <a:stretch>
                      <a:fillRect/>
                    </a:stretch>
                  </pic:blipFill>
                  <pic:spPr>
                    <a:xfrm>
                      <a:off x="0" y="0"/>
                      <a:ext cx="3922784" cy="3316231"/>
                    </a:xfrm>
                    <a:prstGeom prst="rect">
                      <a:avLst/>
                    </a:prstGeom>
                  </pic:spPr>
                </pic:pic>
              </a:graphicData>
            </a:graphic>
          </wp:inline>
        </w:drawing>
      </w:r>
    </w:p>
    <w:p w14:paraId="4FAFECC5" w14:textId="53004685" w:rsidR="009653FD" w:rsidRPr="006E065E" w:rsidRDefault="009653FD" w:rsidP="0084508A">
      <w:pPr>
        <w:ind w:firstLineChars="200" w:firstLine="480"/>
        <w:rPr>
          <w:lang w:eastAsia="zh-CN"/>
        </w:rPr>
      </w:pPr>
      <w:bookmarkStart w:id="156" w:name="OLE_LINK117"/>
      <w:r w:rsidRPr="006E065E">
        <w:rPr>
          <w:lang w:eastAsia="zh-CN"/>
        </w:rPr>
        <w:t>在</w:t>
      </w:r>
      <w:r w:rsidRPr="006E065E">
        <w:rPr>
          <w:rFonts w:hint="eastAsia"/>
          <w:lang w:eastAsia="zh-CN"/>
        </w:rPr>
        <w:t>这些</w:t>
      </w:r>
      <w:r w:rsidRPr="006E065E">
        <w:rPr>
          <w:lang w:eastAsia="zh-CN"/>
        </w:rPr>
        <w:t>情况下，电场</w:t>
      </w:r>
      <w:r w:rsidRPr="006E065E">
        <w:rPr>
          <w:i/>
          <w:lang w:eastAsia="zh-CN"/>
        </w:rPr>
        <w:t>E</w:t>
      </w:r>
      <w:r w:rsidRPr="006E065E">
        <w:rPr>
          <w:rFonts w:ascii="Symbol" w:hAnsi="Symbol"/>
          <w:position w:val="-4"/>
          <w:sz w:val="20"/>
          <w:lang w:eastAsia="zh-CN"/>
        </w:rPr>
        <w:t></w:t>
      </w:r>
      <w:r w:rsidRPr="006E065E">
        <w:rPr>
          <w:lang w:eastAsia="zh-CN"/>
        </w:rPr>
        <w:t>可以表示如下：</w:t>
      </w:r>
    </w:p>
    <w:bookmarkEnd w:id="156"/>
    <w:p w14:paraId="70AC9A8D" w14:textId="0D6A92AA" w:rsidR="00765A9D" w:rsidRPr="006E065E" w:rsidRDefault="00765A9D">
      <w:pPr>
        <w:pStyle w:val="Equation"/>
        <w:rPr>
          <w:lang w:eastAsia="zh-CN"/>
        </w:rPr>
      </w:pPr>
      <w:r w:rsidRPr="006E065E">
        <w:rPr>
          <w:lang w:eastAsia="zh-CN"/>
        </w:rPr>
        <w:tab/>
      </w:r>
      <w:r w:rsidRPr="006E065E">
        <w:rPr>
          <w:lang w:eastAsia="zh-CN"/>
        </w:rPr>
        <w:tab/>
      </w:r>
      <w:r w:rsidR="003A185D" w:rsidRPr="006E065E">
        <w:rPr>
          <w:noProof/>
        </w:rPr>
        <w:drawing>
          <wp:inline distT="0" distB="0" distL="0" distR="0" wp14:anchorId="4C894672" wp14:editId="482DA0CE">
            <wp:extent cx="2124000" cy="496800"/>
            <wp:effectExtent l="0" t="0" r="0" b="0"/>
            <wp:docPr id="1518599117"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599117" name="Picture 1" descr="A black text on a white background&#10;&#10;AI-generated content may be incorrect."/>
                    <pic:cNvPicPr/>
                  </pic:nvPicPr>
                  <pic:blipFill>
                    <a:blip r:embed="rId107"/>
                    <a:stretch>
                      <a:fillRect/>
                    </a:stretch>
                  </pic:blipFill>
                  <pic:spPr>
                    <a:xfrm>
                      <a:off x="0" y="0"/>
                      <a:ext cx="2124000" cy="496800"/>
                    </a:xfrm>
                    <a:prstGeom prst="rect">
                      <a:avLst/>
                    </a:prstGeom>
                  </pic:spPr>
                </pic:pic>
              </a:graphicData>
            </a:graphic>
          </wp:inline>
        </w:drawing>
      </w:r>
      <w:r w:rsidRPr="006E065E">
        <w:rPr>
          <w:lang w:eastAsia="zh-CN"/>
        </w:rPr>
        <w:tab/>
        <w:t>(21)</w:t>
      </w:r>
    </w:p>
    <w:p w14:paraId="28B2153A" w14:textId="4004EB26" w:rsidR="00765A9D" w:rsidRPr="006E065E" w:rsidRDefault="00A42315" w:rsidP="00E76D2E">
      <w:pPr>
        <w:ind w:firstLineChars="200" w:firstLine="480"/>
        <w:rPr>
          <w:lang w:eastAsia="zh-CN"/>
        </w:rPr>
      </w:pPr>
      <w:r w:rsidRPr="006E065E">
        <w:rPr>
          <w:lang w:eastAsia="zh-CN"/>
        </w:rPr>
        <w:t>其中：</w:t>
      </w:r>
    </w:p>
    <w:p w14:paraId="52E50B3D" w14:textId="1D5C75BC" w:rsidR="00765A9D" w:rsidRPr="006E065E" w:rsidRDefault="00765A9D">
      <w:pPr>
        <w:pStyle w:val="Equationlegend"/>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E</w:instrText>
      </w:r>
      <w:r w:rsidRPr="006E065E">
        <w:rPr>
          <w:rFonts w:ascii="Symbol" w:hAnsi="Symbol"/>
          <w:position w:val="-8"/>
          <w:sz w:val="16"/>
          <w:lang w:val="en-GB" w:eastAsia="zh-CN"/>
        </w:rPr>
        <w:instrText>q</w:instrText>
      </w:r>
      <w:r w:rsidRPr="006E065E">
        <w:rPr>
          <w:sz w:val="8"/>
          <w:lang w:val="en-GB" w:eastAsia="zh-CN"/>
        </w:rPr>
        <w:instrText xml:space="preserve"> </w:instrText>
      </w:r>
      <w:r w:rsidRPr="006E065E">
        <w:rPr>
          <w:lang w:val="en-GB" w:eastAsia="zh-CN"/>
        </w:rPr>
        <w:instrText>\d\ba4()</w:instrText>
      </w:r>
      <w:r w:rsidRPr="006E065E">
        <w:rPr>
          <w:position w:val="6"/>
          <w:sz w:val="16"/>
          <w:lang w:val="en-GB" w:eastAsia="zh-CN"/>
        </w:rPr>
        <w:instrText>0</w:instrText>
      </w:r>
      <w:r w:rsidRPr="006E065E">
        <w:rPr>
          <w:lang w:val="en-GB"/>
        </w:rPr>
        <w:fldChar w:fldCharType="end"/>
      </w:r>
      <w:r w:rsidRPr="006E065E">
        <w:rPr>
          <w:sz w:val="12"/>
          <w:lang w:val="en-GB" w:eastAsia="zh-CN"/>
        </w:rPr>
        <w:t xml:space="preserve"> </w:t>
      </w:r>
      <w:r w:rsidRPr="006E065E">
        <w:rPr>
          <w:rFonts w:hint="eastAsia"/>
          <w:lang w:val="en-GB" w:eastAsia="zh-CN"/>
        </w:rPr>
        <w:t>:</w:t>
      </w:r>
      <w:r w:rsidRPr="006E065E">
        <w:rPr>
          <w:lang w:val="en-GB" w:eastAsia="zh-CN"/>
        </w:rPr>
        <w:tab/>
      </w:r>
      <w:r w:rsidR="001B397F" w:rsidRPr="006E065E">
        <w:rPr>
          <w:rFonts w:hint="eastAsia"/>
          <w:lang w:eastAsia="zh-CN"/>
        </w:rPr>
        <w:t>无</w:t>
      </w:r>
      <w:r w:rsidR="001B397F" w:rsidRPr="006E065E">
        <w:rPr>
          <w:lang w:val="en-GB" w:eastAsia="zh-CN"/>
        </w:rPr>
        <w:t>接地系统时辐射的电场，</w:t>
      </w:r>
      <w:proofErr w:type="gramStart"/>
      <w:r w:rsidR="001B397F" w:rsidRPr="006E065E">
        <w:rPr>
          <w:lang w:val="en-GB" w:eastAsia="zh-CN"/>
        </w:rPr>
        <w:t>如</w:t>
      </w:r>
      <w:r w:rsidR="009769D5" w:rsidRPr="006E065E">
        <w:rPr>
          <w:rFonts w:hint="eastAsia"/>
          <w:lang w:val="en-GB" w:eastAsia="zh-CN"/>
        </w:rPr>
        <w:t>方程</w:t>
      </w:r>
      <w:r w:rsidR="001B397F" w:rsidRPr="006E065E">
        <w:rPr>
          <w:lang w:val="en-GB" w:eastAsia="zh-CN"/>
        </w:rPr>
        <w:t>(19)</w:t>
      </w:r>
      <w:r w:rsidR="001B397F" w:rsidRPr="006E065E">
        <w:rPr>
          <w:lang w:val="en-GB" w:eastAsia="zh-CN"/>
        </w:rPr>
        <w:t>所示</w:t>
      </w:r>
      <w:proofErr w:type="gramEnd"/>
    </w:p>
    <w:p w14:paraId="37ED13B4" w14:textId="7F1D6A36" w:rsidR="00765A9D" w:rsidRPr="006E065E" w:rsidRDefault="00765A9D">
      <w:pPr>
        <w:pStyle w:val="Equationlegend"/>
        <w:rPr>
          <w:lang w:val="en-GB" w:eastAsia="zh-CN"/>
        </w:rPr>
      </w:pPr>
      <w:r w:rsidRPr="006E065E">
        <w:rPr>
          <w:lang w:val="en-GB" w:eastAsia="zh-CN"/>
        </w:rPr>
        <w:tab/>
      </w:r>
      <w:r w:rsidRPr="006E065E">
        <w:rPr>
          <w:rFonts w:ascii="Symbol" w:hAnsi="Symbol"/>
          <w:lang w:val="en-GB" w:eastAsia="zh-CN"/>
        </w:rPr>
        <w:t></w:t>
      </w:r>
      <w:r w:rsidRPr="006E065E">
        <w:rPr>
          <w:i/>
          <w:lang w:val="en-GB" w:eastAsia="zh-CN"/>
        </w:rPr>
        <w:t>E</w:t>
      </w:r>
      <w:proofErr w:type="gramStart"/>
      <w:r w:rsidRPr="006E065E">
        <w:rPr>
          <w:rFonts w:ascii="Symbol" w:hAnsi="Symbol"/>
          <w:position w:val="-4"/>
          <w:sz w:val="20"/>
          <w:lang w:val="en-GB" w:eastAsia="zh-CN"/>
        </w:rPr>
        <w:t></w:t>
      </w:r>
      <w:r w:rsidRPr="006E065E">
        <w:rPr>
          <w:sz w:val="12"/>
          <w:lang w:val="en-GB" w:eastAsia="zh-CN"/>
        </w:rPr>
        <w:t xml:space="preserve"> </w:t>
      </w:r>
      <w:r w:rsidRPr="006E065E">
        <w:rPr>
          <w:rFonts w:hint="eastAsia"/>
          <w:lang w:val="en-GB" w:eastAsia="zh-CN"/>
        </w:rPr>
        <w:t>:</w:t>
      </w:r>
      <w:proofErr w:type="gramEnd"/>
      <w:r w:rsidRPr="006E065E">
        <w:rPr>
          <w:lang w:val="en-GB" w:eastAsia="zh-CN"/>
        </w:rPr>
        <w:tab/>
      </w:r>
      <w:bookmarkStart w:id="157" w:name="OLE_LINK178"/>
      <w:r w:rsidR="001B397F" w:rsidRPr="006E065E">
        <w:rPr>
          <w:rFonts w:hint="eastAsia"/>
          <w:lang w:val="en-GB" w:eastAsia="zh-CN"/>
        </w:rPr>
        <w:t>因存在</w:t>
      </w:r>
      <w:r w:rsidR="001B397F" w:rsidRPr="006E065E">
        <w:rPr>
          <w:lang w:val="en-GB" w:eastAsia="zh-CN"/>
        </w:rPr>
        <w:t>接地系统而产生的电场变化。</w:t>
      </w:r>
      <w:bookmarkEnd w:id="157"/>
    </w:p>
    <w:p w14:paraId="38971463" w14:textId="68FB7FC4" w:rsidR="001B397F" w:rsidRPr="006E065E" w:rsidRDefault="001B397F" w:rsidP="0084508A">
      <w:pPr>
        <w:ind w:firstLineChars="200" w:firstLine="480"/>
        <w:rPr>
          <w:lang w:eastAsia="zh-CN"/>
        </w:rPr>
      </w:pPr>
      <w:r w:rsidRPr="006E065E">
        <w:rPr>
          <w:lang w:eastAsia="zh-CN"/>
        </w:rPr>
        <w:t>根据补偿定理，电场可以写成</w:t>
      </w:r>
      <w:r w:rsidRPr="006E065E">
        <w:rPr>
          <w:rFonts w:hint="eastAsia"/>
          <w:lang w:eastAsia="zh-CN"/>
        </w:rPr>
        <w:t>：</w:t>
      </w:r>
    </w:p>
    <w:p w14:paraId="7E0786BE" w14:textId="7232DE79" w:rsidR="00765A9D" w:rsidRPr="006E065E" w:rsidRDefault="00765A9D">
      <w:pPr>
        <w:pStyle w:val="Equation"/>
        <w:rPr>
          <w:lang w:eastAsia="zh-CN"/>
        </w:rPr>
      </w:pPr>
      <w:r w:rsidRPr="006E065E">
        <w:rPr>
          <w:lang w:eastAsia="zh-CN"/>
        </w:rPr>
        <w:tab/>
      </w:r>
      <w:r w:rsidRPr="006E065E">
        <w:rPr>
          <w:lang w:eastAsia="zh-CN"/>
        </w:rPr>
        <w:tab/>
      </w:r>
      <w:r w:rsidR="003A185D" w:rsidRPr="006E065E">
        <w:rPr>
          <w:noProof/>
        </w:rPr>
        <w:drawing>
          <wp:inline distT="0" distB="0" distL="0" distR="0" wp14:anchorId="248DA997" wp14:editId="411AF92B">
            <wp:extent cx="4158000" cy="583200"/>
            <wp:effectExtent l="0" t="0" r="0" b="7620"/>
            <wp:docPr id="729082583" name="Picture 1" descr="A mathematical equations and formula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9082583" name="Picture 1" descr="A mathematical equations and formulas&#10;&#10;AI-generated content may be incorrect."/>
                    <pic:cNvPicPr/>
                  </pic:nvPicPr>
                  <pic:blipFill>
                    <a:blip r:embed="rId108"/>
                    <a:stretch>
                      <a:fillRect/>
                    </a:stretch>
                  </pic:blipFill>
                  <pic:spPr>
                    <a:xfrm>
                      <a:off x="0" y="0"/>
                      <a:ext cx="4158000" cy="583200"/>
                    </a:xfrm>
                    <a:prstGeom prst="rect">
                      <a:avLst/>
                    </a:prstGeom>
                  </pic:spPr>
                </pic:pic>
              </a:graphicData>
            </a:graphic>
          </wp:inline>
        </w:drawing>
      </w:r>
      <w:r w:rsidRPr="006E065E">
        <w:rPr>
          <w:lang w:eastAsia="zh-CN"/>
        </w:rPr>
        <w:tab/>
        <w:t>(22)</w:t>
      </w:r>
    </w:p>
    <w:p w14:paraId="01C91A0B" w14:textId="60AE929B" w:rsidR="00765A9D" w:rsidRPr="006E065E" w:rsidRDefault="00A42315" w:rsidP="00E76D2E">
      <w:pPr>
        <w:ind w:firstLineChars="200" w:firstLine="480"/>
        <w:rPr>
          <w:lang w:eastAsia="zh-CN"/>
        </w:rPr>
      </w:pPr>
      <w:r w:rsidRPr="006E065E">
        <w:rPr>
          <w:lang w:eastAsia="zh-CN"/>
        </w:rPr>
        <w:t>其中：</w:t>
      </w:r>
    </w:p>
    <w:p w14:paraId="1AF8C495" w14:textId="26808D4F"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k</w:t>
      </w:r>
      <w:r w:rsidRPr="006E065E">
        <w:rPr>
          <w:sz w:val="12"/>
          <w:lang w:val="en-GB" w:eastAsia="zh-CN"/>
        </w:rPr>
        <w:t xml:space="preserve"> </w:t>
      </w:r>
      <w:r w:rsidRPr="006E065E">
        <w:rPr>
          <w:rFonts w:hint="eastAsia"/>
          <w:lang w:val="en-GB" w:eastAsia="zh-CN"/>
        </w:rPr>
        <w:t>:</w:t>
      </w:r>
      <w:proofErr w:type="gramEnd"/>
      <w:r w:rsidRPr="006E065E">
        <w:rPr>
          <w:lang w:val="en-GB" w:eastAsia="zh-CN"/>
        </w:rPr>
        <w:tab/>
        <w:t>2</w:t>
      </w:r>
      <w:r w:rsidRPr="006E065E">
        <w:rPr>
          <w:rFonts w:ascii="Symbol" w:hAnsi="Symbol"/>
          <w:lang w:val="en-GB" w:eastAsia="zh-CN"/>
        </w:rPr>
        <w:t></w:t>
      </w:r>
      <w:r w:rsidRPr="006E065E">
        <w:rPr>
          <w:lang w:val="en-GB" w:eastAsia="zh-CN"/>
        </w:rPr>
        <w:t xml:space="preserve"> / </w:t>
      </w:r>
      <w:r w:rsidRPr="006E065E">
        <w:rPr>
          <w:rFonts w:ascii="Symbol" w:hAnsi="Symbol"/>
          <w:lang w:val="en-GB" w:eastAsia="zh-CN"/>
        </w:rPr>
        <w:t></w:t>
      </w:r>
      <w:r w:rsidR="004856EA" w:rsidRPr="006E065E">
        <w:rPr>
          <w:rFonts w:hint="eastAsia"/>
          <w:lang w:val="en-GB" w:eastAsia="zh-CN"/>
        </w:rPr>
        <w:t>，</w:t>
      </w:r>
      <w:bookmarkStart w:id="158" w:name="OLE_LINK157"/>
      <w:r w:rsidR="004856EA" w:rsidRPr="006E065E">
        <w:rPr>
          <w:lang w:val="en-GB" w:eastAsia="zh-CN"/>
        </w:rPr>
        <w:t>自由空间条件下的</w:t>
      </w:r>
      <w:bookmarkEnd w:id="158"/>
      <w:r w:rsidR="004856EA" w:rsidRPr="006E065E">
        <w:rPr>
          <w:lang w:val="en-GB" w:eastAsia="zh-CN"/>
        </w:rPr>
        <w:t>相位常数</w:t>
      </w:r>
    </w:p>
    <w:p w14:paraId="549A3E87" w14:textId="2CB9D48F"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rFonts w:hint="eastAsia"/>
          <w:lang w:val="en-GB" w:eastAsia="zh-CN"/>
        </w:rPr>
        <w:t>:</w:t>
      </w:r>
      <w:proofErr w:type="gramEnd"/>
      <w:r w:rsidRPr="006E065E">
        <w:rPr>
          <w:lang w:val="en-GB" w:eastAsia="zh-CN"/>
        </w:rPr>
        <w:tab/>
      </w:r>
      <w:bookmarkStart w:id="159" w:name="OLE_LINK187"/>
      <w:r w:rsidR="004856EA" w:rsidRPr="006E065E">
        <w:rPr>
          <w:lang w:val="en-GB" w:eastAsia="zh-CN"/>
        </w:rPr>
        <w:t>自由空间条件下的</w:t>
      </w:r>
      <w:r w:rsidR="004856EA" w:rsidRPr="006E065E">
        <w:rPr>
          <w:rFonts w:hint="eastAsia"/>
          <w:lang w:val="en-GB" w:eastAsia="zh-CN"/>
        </w:rPr>
        <w:t>波长</w:t>
      </w:r>
      <w:bookmarkEnd w:id="159"/>
    </w:p>
    <w:p w14:paraId="3C5DACF1" w14:textId="701C4903" w:rsidR="00765A9D" w:rsidRPr="006E065E" w:rsidRDefault="00765A9D">
      <w:pPr>
        <w:pStyle w:val="Equationlegend"/>
        <w:rPr>
          <w:lang w:val="en-GB" w:eastAsia="zh-CN"/>
        </w:rPr>
      </w:pPr>
      <w:r w:rsidRPr="006E065E">
        <w:rPr>
          <w:lang w:val="en-GB" w:eastAsia="zh-CN"/>
        </w:rPr>
        <w:lastRenderedPageBreak/>
        <w:tab/>
      </w:r>
      <w:proofErr w:type="gramStart"/>
      <w:r w:rsidRPr="006E065E">
        <w:rPr>
          <w:i/>
          <w:lang w:val="en-GB" w:eastAsia="zh-CN"/>
        </w:rPr>
        <w:t>a</w:t>
      </w:r>
      <w:r w:rsidRPr="006E065E">
        <w:rPr>
          <w:i/>
          <w:position w:val="-4"/>
          <w:sz w:val="20"/>
          <w:lang w:val="en-GB" w:eastAsia="zh-CN"/>
        </w:rPr>
        <w:t>s</w:t>
      </w:r>
      <w:r w:rsidRPr="006E065E">
        <w:rPr>
          <w:sz w:val="12"/>
          <w:lang w:val="en-GB" w:eastAsia="zh-CN"/>
        </w:rPr>
        <w:t xml:space="preserve"> </w:t>
      </w:r>
      <w:r w:rsidRPr="006E065E">
        <w:rPr>
          <w:lang w:val="en-GB" w:eastAsia="zh-CN"/>
        </w:rPr>
        <w:t>:</w:t>
      </w:r>
      <w:proofErr w:type="gramEnd"/>
      <w:r w:rsidRPr="006E065E">
        <w:rPr>
          <w:lang w:val="en-GB" w:eastAsia="zh-CN"/>
        </w:rPr>
        <w:tab/>
      </w:r>
      <w:bookmarkStart w:id="160" w:name="OLE_LINK186"/>
      <w:r w:rsidR="004856EA" w:rsidRPr="006E065E">
        <w:rPr>
          <w:rFonts w:hint="eastAsia"/>
          <w:lang w:val="en-GB" w:eastAsia="zh-CN"/>
        </w:rPr>
        <w:t>接地</w:t>
      </w:r>
      <w:r w:rsidR="004856EA" w:rsidRPr="006E065E">
        <w:rPr>
          <w:lang w:val="en-GB" w:eastAsia="zh-CN"/>
        </w:rPr>
        <w:t>系统半径</w:t>
      </w:r>
      <w:bookmarkEnd w:id="160"/>
    </w:p>
    <w:p w14:paraId="70C0629A" w14:textId="0829FAD8" w:rsidR="00765A9D" w:rsidRPr="006E065E" w:rsidRDefault="00765A9D">
      <w:pPr>
        <w:pStyle w:val="Equationlegend"/>
        <w:rPr>
          <w:lang w:val="en-GB" w:eastAsia="zh-CN"/>
        </w:rPr>
      </w:pPr>
      <w:r w:rsidRPr="006E065E">
        <w:rPr>
          <w:lang w:val="en-GB" w:eastAsia="zh-CN"/>
        </w:rPr>
        <w:tab/>
      </w:r>
      <w:r w:rsidRPr="006E065E">
        <w:rPr>
          <w:rFonts w:ascii="Symbol" w:hAnsi="Symbol"/>
          <w:lang w:val="en-GB" w:eastAsia="zh-CN"/>
        </w:rPr>
        <w:t></w:t>
      </w:r>
      <w:proofErr w:type="gramStart"/>
      <w:r w:rsidRPr="006E065E">
        <w:rPr>
          <w:i/>
          <w:position w:val="-4"/>
          <w:sz w:val="20"/>
          <w:lang w:val="en-GB" w:eastAsia="zh-CN"/>
        </w:rPr>
        <w:t>g</w:t>
      </w:r>
      <w:r w:rsidRPr="006E065E">
        <w:rPr>
          <w:sz w:val="12"/>
          <w:lang w:val="en-GB" w:eastAsia="zh-CN"/>
        </w:rPr>
        <w:t xml:space="preserve"> </w:t>
      </w:r>
      <w:r w:rsidRPr="006E065E">
        <w:rPr>
          <w:lang w:val="en-GB" w:eastAsia="zh-CN"/>
        </w:rPr>
        <w:t>:</w:t>
      </w:r>
      <w:proofErr w:type="gramEnd"/>
      <w:r w:rsidRPr="006E065E">
        <w:rPr>
          <w:lang w:val="en-GB" w:eastAsia="zh-CN"/>
        </w:rPr>
        <w:tab/>
      </w:r>
      <w:bookmarkStart w:id="161" w:name="OLE_LINK185"/>
      <w:r w:rsidR="004856EA" w:rsidRPr="006E065E">
        <w:rPr>
          <w:lang w:val="en-GB" w:eastAsia="zh-CN"/>
        </w:rPr>
        <w:t>地面阻抗</w:t>
      </w:r>
      <w:bookmarkEnd w:id="161"/>
    </w:p>
    <w:p w14:paraId="1F93B1F9" w14:textId="4D88E298" w:rsidR="00765A9D" w:rsidRPr="006E065E" w:rsidRDefault="00765A9D">
      <w:pPr>
        <w:pStyle w:val="Equationlegend"/>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E</w:instrText>
      </w:r>
      <w:r w:rsidRPr="006E065E">
        <w:rPr>
          <w:rFonts w:ascii="Symbol" w:hAnsi="Symbol"/>
          <w:position w:val="-8"/>
          <w:sz w:val="16"/>
          <w:lang w:val="en-GB" w:eastAsia="zh-CN"/>
        </w:rPr>
        <w:instrText>q</w:instrText>
      </w:r>
      <w:r w:rsidRPr="006E065E">
        <w:rPr>
          <w:sz w:val="8"/>
          <w:lang w:val="en-GB" w:eastAsia="zh-CN"/>
        </w:rPr>
        <w:instrText xml:space="preserve"> </w:instrText>
      </w:r>
      <w:r w:rsidRPr="006E065E">
        <w:rPr>
          <w:lang w:val="en-GB" w:eastAsia="zh-CN"/>
        </w:rPr>
        <w:instrText>\d\ba4()</w:instrText>
      </w:r>
      <w:r w:rsidRPr="006E065E">
        <w:rPr>
          <w:rFonts w:ascii="Symbol" w:hAnsi="Symbol"/>
          <w:position w:val="7"/>
          <w:sz w:val="16"/>
          <w:lang w:val="en-GB" w:eastAsia="zh-CN"/>
        </w:rPr>
        <w:instrText>¥</w:instrText>
      </w:r>
      <w:r w:rsidRPr="006E065E">
        <w:rPr>
          <w:lang w:val="en-GB"/>
        </w:rPr>
        <w:fldChar w:fldCharType="end"/>
      </w:r>
      <w:r w:rsidRPr="006E065E">
        <w:rPr>
          <w:sz w:val="12"/>
          <w:lang w:val="en-GB" w:eastAsia="zh-CN"/>
        </w:rPr>
        <w:t xml:space="preserve"> </w:t>
      </w:r>
      <w:r w:rsidRPr="006E065E">
        <w:rPr>
          <w:lang w:val="en-GB" w:eastAsia="zh-CN"/>
        </w:rPr>
        <w:t>:</w:t>
      </w:r>
      <w:r w:rsidRPr="006E065E">
        <w:rPr>
          <w:lang w:val="en-GB" w:eastAsia="zh-CN"/>
        </w:rPr>
        <w:tab/>
      </w:r>
      <w:bookmarkStart w:id="162" w:name="OLE_LINK184"/>
      <w:r w:rsidR="004856EA" w:rsidRPr="006E065E">
        <w:rPr>
          <w:lang w:val="en-GB" w:eastAsia="zh-CN"/>
        </w:rPr>
        <w:t>理想</w:t>
      </w:r>
      <w:r w:rsidR="004856EA" w:rsidRPr="006E065E">
        <w:rPr>
          <w:rFonts w:hint="eastAsia"/>
          <w:lang w:val="en-GB" w:eastAsia="zh-CN"/>
        </w:rPr>
        <w:t>导电地面情况下</w:t>
      </w:r>
      <w:r w:rsidR="004856EA" w:rsidRPr="006E065E">
        <w:rPr>
          <w:lang w:val="en-GB" w:eastAsia="zh-CN"/>
        </w:rPr>
        <w:t>辐射</w:t>
      </w:r>
      <w:r w:rsidR="004856EA" w:rsidRPr="006E065E">
        <w:rPr>
          <w:rFonts w:hint="eastAsia"/>
          <w:lang w:val="en-GB" w:eastAsia="zh-CN"/>
        </w:rPr>
        <w:t>的</w:t>
      </w:r>
      <w:r w:rsidR="004856EA" w:rsidRPr="006E065E">
        <w:rPr>
          <w:lang w:val="en-GB" w:eastAsia="zh-CN"/>
        </w:rPr>
        <w:t>电场</w:t>
      </w:r>
      <w:bookmarkEnd w:id="162"/>
    </w:p>
    <w:p w14:paraId="001F5309" w14:textId="1769CEEB" w:rsidR="00765A9D" w:rsidRPr="006E065E" w:rsidRDefault="00765A9D">
      <w:pPr>
        <w:pStyle w:val="Equationlegend"/>
        <w:spacing w:line="280" w:lineRule="exact"/>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H</w:instrText>
      </w:r>
      <w:r w:rsidRPr="006E065E">
        <w:rPr>
          <w:rFonts w:ascii="Symbol" w:hAnsi="Symbol"/>
          <w:position w:val="-6"/>
          <w:sz w:val="16"/>
          <w:lang w:val="en-GB" w:eastAsia="zh-CN"/>
        </w:rPr>
        <w:instrText>j</w:instrText>
      </w:r>
      <w:r w:rsidRPr="006E065E">
        <w:rPr>
          <w:lang w:val="en-GB" w:eastAsia="zh-CN"/>
        </w:rPr>
        <w:instrText>\d\ba4()</w:instrText>
      </w:r>
      <w:r w:rsidRPr="006E065E">
        <w:rPr>
          <w:rFonts w:ascii="Symbol" w:hAnsi="Symbol"/>
          <w:position w:val="7"/>
          <w:sz w:val="16"/>
          <w:lang w:val="en-GB" w:eastAsia="zh-CN"/>
        </w:rPr>
        <w:instrText>¥</w:instrText>
      </w:r>
      <w:r w:rsidRPr="006E065E">
        <w:rPr>
          <w:sz w:val="16"/>
          <w:lang w:val="en-GB" w:eastAsia="zh-CN"/>
        </w:rPr>
        <w:instrText> </w:instrText>
      </w:r>
      <w:r w:rsidRPr="006E065E">
        <w:rPr>
          <w:lang w:val="en-GB" w:eastAsia="zh-CN"/>
        </w:rPr>
        <w:instrText>(</w:instrText>
      </w:r>
      <w:r w:rsidRPr="006E065E">
        <w:rPr>
          <w:rFonts w:ascii="Symbol" w:hAnsi="Symbol"/>
          <w:lang w:val="en-GB" w:eastAsia="zh-CN"/>
        </w:rPr>
        <w:instrText>r</w:instrText>
      </w:r>
      <w:r w:rsidRPr="006E065E">
        <w:rPr>
          <w:lang w:val="en-GB" w:eastAsia="zh-CN"/>
        </w:rPr>
        <w:instrText>, 0)</w:instrText>
      </w:r>
      <w:r w:rsidRPr="006E065E">
        <w:rPr>
          <w:lang w:val="en-GB"/>
        </w:rPr>
        <w:fldChar w:fldCharType="end"/>
      </w:r>
      <w:r w:rsidRPr="006E065E">
        <w:rPr>
          <w:sz w:val="12"/>
          <w:lang w:val="en-GB" w:eastAsia="zh-CN"/>
        </w:rPr>
        <w:t xml:space="preserve"> </w:t>
      </w:r>
      <w:r w:rsidRPr="006E065E">
        <w:rPr>
          <w:lang w:val="en-GB" w:eastAsia="zh-CN"/>
        </w:rPr>
        <w:t>:</w:t>
      </w:r>
      <w:r w:rsidRPr="006E065E">
        <w:rPr>
          <w:lang w:val="en-GB" w:eastAsia="zh-CN"/>
        </w:rPr>
        <w:tab/>
      </w:r>
      <w:bookmarkStart w:id="163" w:name="OLE_LINK183"/>
      <w:r w:rsidR="004856EA" w:rsidRPr="006E065E">
        <w:rPr>
          <w:lang w:val="en-GB" w:eastAsia="zh-CN"/>
        </w:rPr>
        <w:t>理想导电地面情况下</w:t>
      </w:r>
      <w:r w:rsidR="004856EA" w:rsidRPr="006E065E">
        <w:rPr>
          <w:rFonts w:hint="eastAsia"/>
          <w:lang w:val="en-GB" w:eastAsia="zh-CN"/>
        </w:rPr>
        <w:t>辐射的、</w:t>
      </w:r>
      <w:proofErr w:type="gramStart"/>
      <w:r w:rsidR="004856EA" w:rsidRPr="006E065E">
        <w:rPr>
          <w:rFonts w:hint="eastAsia"/>
          <w:lang w:val="en-GB" w:eastAsia="zh-CN"/>
        </w:rPr>
        <w:t>用</w:t>
      </w:r>
      <w:r w:rsidR="004856EA" w:rsidRPr="006E065E">
        <w:rPr>
          <w:lang w:val="en-GB" w:eastAsia="zh-CN"/>
        </w:rPr>
        <w:t>圆柱坐标</w:t>
      </w:r>
      <w:r w:rsidR="004856EA" w:rsidRPr="006E065E">
        <w:rPr>
          <w:lang w:val="en-GB" w:eastAsia="zh-CN"/>
        </w:rPr>
        <w:t>(</w:t>
      </w:r>
      <w:proofErr w:type="gramEnd"/>
      <w:r w:rsidR="004856EA" w:rsidRPr="006E065E">
        <w:rPr>
          <w:rFonts w:ascii="Symbol" w:hAnsi="Symbol"/>
          <w:lang w:val="en-GB" w:eastAsia="zh-CN"/>
        </w:rPr>
        <w:t></w:t>
      </w:r>
      <w:r w:rsidR="004856EA" w:rsidRPr="006E065E">
        <w:rPr>
          <w:lang w:val="en-GB" w:eastAsia="zh-CN"/>
        </w:rPr>
        <w:t xml:space="preserve">, </w:t>
      </w:r>
      <w:r w:rsidR="004856EA" w:rsidRPr="006E065E">
        <w:rPr>
          <w:rFonts w:ascii="Symbol" w:hAnsi="Symbol"/>
          <w:lang w:val="en-GB" w:eastAsia="zh-CN"/>
        </w:rPr>
        <w:t></w:t>
      </w:r>
      <w:r w:rsidR="004856EA" w:rsidRPr="006E065E">
        <w:rPr>
          <w:lang w:val="en-GB" w:eastAsia="zh-CN"/>
        </w:rPr>
        <w:t xml:space="preserve">, </w:t>
      </w:r>
      <w:proofErr w:type="gramStart"/>
      <w:r w:rsidR="004856EA" w:rsidRPr="006E065E">
        <w:rPr>
          <w:i/>
          <w:lang w:val="en-GB" w:eastAsia="zh-CN"/>
        </w:rPr>
        <w:t>z</w:t>
      </w:r>
      <w:r w:rsidR="004856EA" w:rsidRPr="006E065E">
        <w:rPr>
          <w:lang w:val="en-GB" w:eastAsia="zh-CN"/>
        </w:rPr>
        <w:t>)</w:t>
      </w:r>
      <w:r w:rsidR="004856EA" w:rsidRPr="006E065E">
        <w:rPr>
          <w:lang w:val="en-GB" w:eastAsia="zh-CN"/>
        </w:rPr>
        <w:t>表示</w:t>
      </w:r>
      <w:proofErr w:type="gramEnd"/>
      <w:r w:rsidR="004856EA" w:rsidRPr="006E065E">
        <w:rPr>
          <w:lang w:val="en-GB" w:eastAsia="zh-CN"/>
        </w:rPr>
        <w:t>、与</w:t>
      </w:r>
      <w:r w:rsidR="004856EA" w:rsidRPr="006E065E">
        <w:rPr>
          <w:rFonts w:ascii="Symbol" w:hAnsi="Symbol"/>
          <w:lang w:eastAsia="zh-CN"/>
        </w:rPr>
        <w:t>j</w:t>
      </w:r>
      <w:r w:rsidR="004856EA" w:rsidRPr="006E065E">
        <w:rPr>
          <w:lang w:val="en-GB" w:eastAsia="zh-CN"/>
        </w:rPr>
        <w:t>无关</w:t>
      </w:r>
      <w:r w:rsidR="004856EA" w:rsidRPr="006E065E">
        <w:rPr>
          <w:rFonts w:hint="eastAsia"/>
          <w:lang w:val="en-GB" w:eastAsia="zh-CN"/>
        </w:rPr>
        <w:t>并在</w:t>
      </w:r>
      <w:r w:rsidR="004856EA" w:rsidRPr="006E065E">
        <w:rPr>
          <w:i/>
          <w:lang w:val="en-GB" w:eastAsia="zh-CN"/>
        </w:rPr>
        <w:t>z</w:t>
      </w:r>
      <w:r w:rsidR="004856EA" w:rsidRPr="006E065E">
        <w:rPr>
          <w:lang w:val="en-GB" w:eastAsia="zh-CN"/>
        </w:rPr>
        <w:t> </w:t>
      </w:r>
      <w:r w:rsidR="004856EA" w:rsidRPr="006E065E">
        <w:rPr>
          <w:rFonts w:ascii="Symbol" w:hAnsi="Symbol"/>
          <w:lang w:val="en-GB" w:eastAsia="zh-CN"/>
        </w:rPr>
        <w:t></w:t>
      </w:r>
      <w:r w:rsidR="004856EA" w:rsidRPr="006E065E">
        <w:rPr>
          <w:lang w:val="en-GB" w:eastAsia="zh-CN"/>
        </w:rPr>
        <w:t> 0</w:t>
      </w:r>
      <w:r w:rsidR="004856EA" w:rsidRPr="006E065E">
        <w:rPr>
          <w:rFonts w:hint="eastAsia"/>
          <w:lang w:val="en-GB" w:eastAsia="zh-CN"/>
        </w:rPr>
        <w:t>处</w:t>
      </w:r>
      <w:r w:rsidR="004856EA" w:rsidRPr="006E065E">
        <w:rPr>
          <w:lang w:val="en-GB" w:eastAsia="zh-CN"/>
        </w:rPr>
        <w:t>计算</w:t>
      </w:r>
      <w:r w:rsidR="004856EA" w:rsidRPr="006E065E">
        <w:rPr>
          <w:rFonts w:hint="eastAsia"/>
          <w:lang w:val="en-GB" w:eastAsia="zh-CN"/>
        </w:rPr>
        <w:t>得到</w:t>
      </w:r>
      <w:r w:rsidR="004856EA" w:rsidRPr="006E065E">
        <w:rPr>
          <w:lang w:val="en-GB" w:eastAsia="zh-CN"/>
        </w:rPr>
        <w:t>的磁场</w:t>
      </w:r>
      <w:bookmarkEnd w:id="163"/>
    </w:p>
    <w:p w14:paraId="4CC12EE0" w14:textId="5133BDD9" w:rsidR="00765A9D" w:rsidRPr="006E065E" w:rsidRDefault="00765A9D">
      <w:pPr>
        <w:pStyle w:val="Equationlegend"/>
        <w:rPr>
          <w:lang w:val="en-GB" w:eastAsia="zh-CN"/>
        </w:rPr>
      </w:pPr>
      <w:r w:rsidRPr="006E065E">
        <w:rPr>
          <w:lang w:val="en-GB" w:eastAsia="zh-CN"/>
        </w:rPr>
        <w:tab/>
        <w:t>J</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bookmarkStart w:id="164" w:name="OLE_LINK181"/>
      <w:r w:rsidR="004856EA" w:rsidRPr="006E065E">
        <w:rPr>
          <w:lang w:val="en-GB" w:eastAsia="zh-CN"/>
        </w:rPr>
        <w:t>第一类</w:t>
      </w:r>
      <w:r w:rsidR="004856EA" w:rsidRPr="006E065E">
        <w:rPr>
          <w:rFonts w:hint="eastAsia"/>
          <w:lang w:val="en-GB" w:eastAsia="zh-CN"/>
        </w:rPr>
        <w:t>Bessel</w:t>
      </w:r>
      <w:r w:rsidR="004856EA" w:rsidRPr="006E065E">
        <w:rPr>
          <w:lang w:val="en-GB" w:eastAsia="zh-CN"/>
        </w:rPr>
        <w:t>函数</w:t>
      </w:r>
      <w:r w:rsidR="004856EA" w:rsidRPr="006E065E">
        <w:rPr>
          <w:rFonts w:hint="eastAsia"/>
          <w:lang w:val="en-GB" w:eastAsia="zh-CN"/>
        </w:rPr>
        <w:t>。</w:t>
      </w:r>
      <w:bookmarkEnd w:id="164"/>
    </w:p>
    <w:p w14:paraId="1E92D6EB" w14:textId="676B0866" w:rsidR="004856EA" w:rsidRPr="006E065E" w:rsidRDefault="004856EA" w:rsidP="0084508A">
      <w:pPr>
        <w:ind w:firstLineChars="200" w:firstLine="480"/>
        <w:rPr>
          <w:lang w:eastAsia="zh-CN"/>
        </w:rPr>
      </w:pPr>
      <w:r w:rsidRPr="006E065E">
        <w:rPr>
          <w:lang w:eastAsia="zh-CN"/>
        </w:rPr>
        <w:t>在正弦电流分布的情况下，磁场</w:t>
      </w:r>
      <w:r w:rsidRPr="006E065E">
        <w:fldChar w:fldCharType="begin"/>
      </w:r>
      <w:r w:rsidRPr="006E065E">
        <w:rPr>
          <w:lang w:eastAsia="zh-CN"/>
        </w:rPr>
        <w:instrText xml:space="preserve">eq </w:instrText>
      </w:r>
      <w:r w:rsidRPr="006E065E">
        <w:rPr>
          <w:i/>
          <w:lang w:eastAsia="zh-CN"/>
        </w:rPr>
        <w:instrText>H</w:instrText>
      </w:r>
      <w:r w:rsidRPr="006E065E">
        <w:rPr>
          <w:rFonts w:ascii="Symbol" w:hAnsi="Symbol"/>
          <w:position w:val="-6"/>
          <w:sz w:val="16"/>
          <w:lang w:eastAsia="zh-CN"/>
        </w:rPr>
        <w:instrText>j</w:instrText>
      </w:r>
      <w:r w:rsidRPr="006E065E">
        <w:rPr>
          <w:lang w:eastAsia="zh-CN"/>
        </w:rPr>
        <w:instrText>\d\ba4()</w:instrText>
      </w:r>
      <w:r w:rsidRPr="006E065E">
        <w:rPr>
          <w:rFonts w:ascii="Symbol" w:hAnsi="Symbol"/>
          <w:position w:val="7"/>
          <w:sz w:val="16"/>
          <w:lang w:eastAsia="zh-CN"/>
        </w:rPr>
        <w:instrText>¥</w:instrText>
      </w:r>
      <w:r w:rsidRPr="006E065E">
        <w:rPr>
          <w:sz w:val="16"/>
          <w:lang w:eastAsia="zh-CN"/>
        </w:rPr>
        <w:instrText> </w:instrText>
      </w:r>
      <w:r w:rsidRPr="006E065E">
        <w:rPr>
          <w:lang w:eastAsia="zh-CN"/>
        </w:rPr>
        <w:instrText>(</w:instrText>
      </w:r>
      <w:r w:rsidRPr="006E065E">
        <w:rPr>
          <w:rFonts w:ascii="Symbol" w:hAnsi="Symbol"/>
          <w:lang w:eastAsia="zh-CN"/>
        </w:rPr>
        <w:instrText>r</w:instrText>
      </w:r>
      <w:r w:rsidRPr="006E065E">
        <w:rPr>
          <w:lang w:eastAsia="zh-CN"/>
        </w:rPr>
        <w:instrText>, 0)</w:instrText>
      </w:r>
      <w:r w:rsidRPr="006E065E">
        <w:fldChar w:fldCharType="end"/>
      </w:r>
      <w:r w:rsidRPr="006E065E">
        <w:rPr>
          <w:lang w:eastAsia="zh-CN"/>
        </w:rPr>
        <w:t>可以表示为</w:t>
      </w:r>
      <w:r w:rsidRPr="006E065E">
        <w:rPr>
          <w:rFonts w:hint="eastAsia"/>
          <w:lang w:eastAsia="zh-CN"/>
        </w:rPr>
        <w:t>：</w:t>
      </w:r>
    </w:p>
    <w:p w14:paraId="135A5C56" w14:textId="35BDBB7E" w:rsidR="00765A9D" w:rsidRPr="006E065E" w:rsidRDefault="00765A9D">
      <w:pPr>
        <w:pStyle w:val="Equation"/>
        <w:rPr>
          <w:lang w:eastAsia="zh-CN"/>
        </w:rPr>
      </w:pPr>
      <w:r w:rsidRPr="006E065E">
        <w:rPr>
          <w:lang w:eastAsia="zh-CN"/>
        </w:rPr>
        <w:tab/>
      </w:r>
      <w:r w:rsidRPr="006E065E">
        <w:rPr>
          <w:lang w:eastAsia="zh-CN"/>
        </w:rPr>
        <w:tab/>
      </w:r>
      <w:r w:rsidR="003A185D" w:rsidRPr="006E065E">
        <w:rPr>
          <w:noProof/>
        </w:rPr>
        <w:drawing>
          <wp:inline distT="0" distB="0" distL="0" distR="0" wp14:anchorId="4ACEB22E" wp14:editId="558CFFD7">
            <wp:extent cx="3114000" cy="367200"/>
            <wp:effectExtent l="0" t="0" r="0" b="0"/>
            <wp:docPr id="18611962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1196267" name=""/>
                    <pic:cNvPicPr/>
                  </pic:nvPicPr>
                  <pic:blipFill>
                    <a:blip r:embed="rId109"/>
                    <a:stretch>
                      <a:fillRect/>
                    </a:stretch>
                  </pic:blipFill>
                  <pic:spPr>
                    <a:xfrm>
                      <a:off x="0" y="0"/>
                      <a:ext cx="3114000" cy="367200"/>
                    </a:xfrm>
                    <a:prstGeom prst="rect">
                      <a:avLst/>
                    </a:prstGeom>
                  </pic:spPr>
                </pic:pic>
              </a:graphicData>
            </a:graphic>
          </wp:inline>
        </w:drawing>
      </w:r>
      <w:r w:rsidRPr="006E065E">
        <w:rPr>
          <w:lang w:eastAsia="zh-CN"/>
        </w:rPr>
        <w:tab/>
        <w:t>(23)</w:t>
      </w:r>
    </w:p>
    <w:p w14:paraId="0C950053" w14:textId="46A69CEE" w:rsidR="00765A9D" w:rsidRPr="006E065E" w:rsidRDefault="004856EA" w:rsidP="00E76D2E">
      <w:pPr>
        <w:ind w:firstLineChars="200" w:firstLine="480"/>
        <w:rPr>
          <w:lang w:eastAsia="zh-CN"/>
        </w:rPr>
      </w:pPr>
      <w:r w:rsidRPr="006E065E">
        <w:rPr>
          <w:rFonts w:hint="eastAsia"/>
          <w:lang w:eastAsia="zh-CN"/>
        </w:rPr>
        <w:t>其中</w:t>
      </w:r>
      <w:r w:rsidR="00765A9D" w:rsidRPr="006E065E">
        <w:rPr>
          <w:i/>
          <w:lang w:eastAsia="zh-CN"/>
        </w:rPr>
        <w:t>I</w:t>
      </w:r>
      <w:r w:rsidRPr="006E065E">
        <w:rPr>
          <w:lang w:eastAsia="zh-CN"/>
        </w:rPr>
        <w:t>代表天线回路电流</w:t>
      </w:r>
      <w:r w:rsidRPr="006E065E">
        <w:rPr>
          <w:rFonts w:hint="eastAsia"/>
          <w:lang w:eastAsia="zh-CN"/>
        </w:rPr>
        <w:t>。</w:t>
      </w:r>
    </w:p>
    <w:p w14:paraId="1CB5E3F7" w14:textId="3D69B304" w:rsidR="001B397F" w:rsidRPr="006E065E" w:rsidRDefault="001B397F" w:rsidP="0084508A">
      <w:pPr>
        <w:ind w:firstLineChars="200" w:firstLine="480"/>
        <w:rPr>
          <w:lang w:eastAsia="zh-CN"/>
        </w:rPr>
      </w:pPr>
      <w:r w:rsidRPr="006E065E">
        <w:rPr>
          <w:lang w:eastAsia="zh-CN"/>
        </w:rPr>
        <w:t>将</w:t>
      </w:r>
      <w:r w:rsidRPr="006E065E">
        <w:rPr>
          <w:rFonts w:hint="eastAsia"/>
          <w:lang w:eastAsia="zh-CN"/>
        </w:rPr>
        <w:t>先前在方程</w:t>
      </w:r>
      <w:r w:rsidRPr="006E065E">
        <w:rPr>
          <w:lang w:eastAsia="zh-CN"/>
        </w:rPr>
        <w:t>(19)</w:t>
      </w:r>
      <w:r w:rsidRPr="006E065E">
        <w:rPr>
          <w:lang w:eastAsia="zh-CN"/>
        </w:rPr>
        <w:t>和</w:t>
      </w:r>
      <w:r w:rsidRPr="006E065E">
        <w:rPr>
          <w:lang w:eastAsia="zh-CN"/>
        </w:rPr>
        <w:t>(20)</w:t>
      </w:r>
      <w:r w:rsidRPr="006E065E">
        <w:rPr>
          <w:lang w:eastAsia="zh-CN"/>
        </w:rPr>
        <w:t>中确定的电场和磁场表达式代入</w:t>
      </w:r>
      <w:r w:rsidRPr="006E065E">
        <w:rPr>
          <w:rFonts w:hint="eastAsia"/>
          <w:lang w:eastAsia="zh-CN"/>
        </w:rPr>
        <w:t>方程</w:t>
      </w:r>
      <w:r w:rsidRPr="006E065E">
        <w:rPr>
          <w:rFonts w:hint="eastAsia"/>
          <w:lang w:eastAsia="zh-CN"/>
        </w:rPr>
        <w:t>(22)</w:t>
      </w:r>
      <w:r w:rsidRPr="006E065E">
        <w:rPr>
          <w:rFonts w:hint="eastAsia"/>
          <w:lang w:eastAsia="zh-CN"/>
        </w:rPr>
        <w:t>中</w:t>
      </w:r>
      <w:r w:rsidRPr="006E065E">
        <w:rPr>
          <w:lang w:eastAsia="zh-CN"/>
        </w:rPr>
        <w:t>，获得以下表达式</w:t>
      </w:r>
      <w:r w:rsidRPr="006E065E">
        <w:rPr>
          <w:rFonts w:hint="eastAsia"/>
          <w:lang w:eastAsia="zh-CN"/>
        </w:rPr>
        <w:t>：</w:t>
      </w:r>
    </w:p>
    <w:p w14:paraId="735402B4" w14:textId="11306F8A" w:rsidR="00765A9D" w:rsidRPr="006E065E" w:rsidRDefault="003A185D">
      <w:pPr>
        <w:pStyle w:val="Equation"/>
        <w:jc w:val="center"/>
      </w:pPr>
      <w:r w:rsidRPr="006E065E">
        <w:rPr>
          <w:noProof/>
        </w:rPr>
        <w:drawing>
          <wp:inline distT="0" distB="0" distL="0" distR="0" wp14:anchorId="0A33BE94" wp14:editId="3EE103F1">
            <wp:extent cx="5590800" cy="640800"/>
            <wp:effectExtent l="0" t="0" r="0" b="6985"/>
            <wp:docPr id="10743962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4396297" name=""/>
                    <pic:cNvPicPr/>
                  </pic:nvPicPr>
                  <pic:blipFill>
                    <a:blip r:embed="rId110"/>
                    <a:stretch>
                      <a:fillRect/>
                    </a:stretch>
                  </pic:blipFill>
                  <pic:spPr>
                    <a:xfrm>
                      <a:off x="0" y="0"/>
                      <a:ext cx="5590800" cy="640800"/>
                    </a:xfrm>
                    <a:prstGeom prst="rect">
                      <a:avLst/>
                    </a:prstGeom>
                  </pic:spPr>
                </pic:pic>
              </a:graphicData>
            </a:graphic>
          </wp:inline>
        </w:drawing>
      </w:r>
    </w:p>
    <w:p w14:paraId="29C0B43C" w14:textId="485B0A72" w:rsidR="001B397F" w:rsidRPr="006E065E" w:rsidRDefault="001B397F" w:rsidP="005026F9">
      <w:pPr>
        <w:ind w:firstLineChars="200" w:firstLine="480"/>
        <w:rPr>
          <w:lang w:eastAsia="zh-CN"/>
        </w:rPr>
      </w:pPr>
      <w:r w:rsidRPr="006E065E">
        <w:rPr>
          <w:lang w:eastAsia="zh-CN"/>
        </w:rPr>
        <w:t>其中垂直辐射</w:t>
      </w:r>
      <w:r w:rsidRPr="006E065E">
        <w:rPr>
          <w:rFonts w:hint="eastAsia"/>
          <w:lang w:eastAsia="zh-CN"/>
        </w:rPr>
        <w:t>方向图</w:t>
      </w:r>
      <w:r w:rsidRPr="006E065E">
        <w:rPr>
          <w:lang w:eastAsia="zh-CN"/>
        </w:rPr>
        <w:t>函数的最终表达式由下式给出</w:t>
      </w:r>
      <w:r w:rsidRPr="006E065E">
        <w:rPr>
          <w:rFonts w:hint="eastAsia"/>
          <w:lang w:eastAsia="zh-CN"/>
        </w:rPr>
        <w:t>：</w:t>
      </w:r>
    </w:p>
    <w:p w14:paraId="3E53DACC" w14:textId="6D2A50E1" w:rsidR="00765A9D" w:rsidRPr="006E065E" w:rsidRDefault="00765A9D">
      <w:pPr>
        <w:pStyle w:val="Equation"/>
      </w:pPr>
      <w:r w:rsidRPr="006E065E">
        <w:rPr>
          <w:lang w:eastAsia="zh-CN"/>
        </w:rPr>
        <w:tab/>
      </w:r>
      <w:r w:rsidRPr="006E065E">
        <w:rPr>
          <w:lang w:eastAsia="zh-CN"/>
        </w:rPr>
        <w:tab/>
      </w:r>
      <w:r w:rsidR="003A185D" w:rsidRPr="006E065E">
        <w:rPr>
          <w:noProof/>
        </w:rPr>
        <w:drawing>
          <wp:inline distT="0" distB="0" distL="0" distR="0" wp14:anchorId="0B6DCC11" wp14:editId="2F493274">
            <wp:extent cx="4978800" cy="651600"/>
            <wp:effectExtent l="0" t="0" r="0" b="0"/>
            <wp:docPr id="1073140354" name="Picture 1" descr="A math equation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3140354" name="Picture 1" descr="A math equation with black text&#10;&#10;AI-generated content may be incorrect."/>
                    <pic:cNvPicPr/>
                  </pic:nvPicPr>
                  <pic:blipFill>
                    <a:blip r:embed="rId111"/>
                    <a:stretch>
                      <a:fillRect/>
                    </a:stretch>
                  </pic:blipFill>
                  <pic:spPr>
                    <a:xfrm>
                      <a:off x="0" y="0"/>
                      <a:ext cx="4978800" cy="651600"/>
                    </a:xfrm>
                    <a:prstGeom prst="rect">
                      <a:avLst/>
                    </a:prstGeom>
                  </pic:spPr>
                </pic:pic>
              </a:graphicData>
            </a:graphic>
          </wp:inline>
        </w:drawing>
      </w:r>
    </w:p>
    <w:p w14:paraId="6106D92A" w14:textId="7028D5A6" w:rsidR="001B397F" w:rsidRPr="006E065E" w:rsidRDefault="001B397F" w:rsidP="005026F9">
      <w:pPr>
        <w:ind w:firstLineChars="200" w:firstLine="480"/>
        <w:rPr>
          <w:lang w:eastAsia="zh-CN"/>
        </w:rPr>
      </w:pPr>
      <w:bookmarkStart w:id="165" w:name="OLE_LINK177"/>
      <w:r w:rsidRPr="006E065E">
        <w:rPr>
          <w:rFonts w:hint="eastAsia"/>
          <w:lang w:eastAsia="zh-CN"/>
        </w:rPr>
        <w:t>其中</w:t>
      </w:r>
      <w:r w:rsidRPr="006E065E">
        <w:rPr>
          <w:rFonts w:ascii="Symbol" w:hAnsi="Symbol"/>
          <w:lang w:eastAsia="zh-CN"/>
        </w:rPr>
        <w:t></w:t>
      </w:r>
      <w:r w:rsidRPr="006E065E">
        <w:rPr>
          <w:position w:val="-4"/>
          <w:sz w:val="20"/>
          <w:lang w:eastAsia="zh-CN"/>
        </w:rPr>
        <w:t>0</w:t>
      </w:r>
      <w:r w:rsidRPr="006E065E">
        <w:rPr>
          <w:lang w:eastAsia="zh-CN"/>
        </w:rPr>
        <w:t> </w:t>
      </w:r>
      <w:r w:rsidRPr="006E065E">
        <w:rPr>
          <w:rFonts w:ascii="Symbol" w:hAnsi="Symbol"/>
          <w:lang w:eastAsia="zh-CN"/>
        </w:rPr>
        <w:t></w:t>
      </w:r>
      <w:r w:rsidRPr="006E065E">
        <w:rPr>
          <w:lang w:eastAsia="zh-CN"/>
        </w:rPr>
        <w:t xml:space="preserve"> 120 </w:t>
      </w:r>
      <w:r w:rsidRPr="006E065E">
        <w:rPr>
          <w:rFonts w:ascii="Symbol" w:hAnsi="Symbol"/>
          <w:lang w:eastAsia="zh-CN"/>
        </w:rPr>
        <w:t></w:t>
      </w:r>
      <w:r w:rsidRPr="006E065E">
        <w:rPr>
          <w:lang w:eastAsia="zh-CN"/>
        </w:rPr>
        <w:t xml:space="preserve"> (</w:t>
      </w:r>
      <w:r w:rsidRPr="006E065E">
        <w:rPr>
          <w:rFonts w:ascii="Symbol" w:hAnsi="Symbol"/>
          <w:lang w:eastAsia="zh-CN"/>
        </w:rPr>
        <w:t></w:t>
      </w:r>
      <w:r w:rsidRPr="006E065E">
        <w:rPr>
          <w:lang w:eastAsia="zh-CN"/>
        </w:rPr>
        <w:t>)</w:t>
      </w:r>
      <w:r w:rsidRPr="006E065E">
        <w:rPr>
          <w:rFonts w:hint="eastAsia"/>
          <w:szCs w:val="24"/>
          <w:lang w:eastAsia="zh-CN"/>
        </w:rPr>
        <w:t>为</w:t>
      </w:r>
      <w:r w:rsidRPr="006E065E">
        <w:rPr>
          <w:rFonts w:ascii="Arial" w:hAnsi="Arial" w:cs="Arial"/>
          <w:color w:val="333333"/>
          <w:szCs w:val="24"/>
          <w:shd w:val="clear" w:color="auto" w:fill="FFFFFF"/>
          <w:lang w:eastAsia="zh-CN"/>
        </w:rPr>
        <w:t>自由空间固有阻抗。</w:t>
      </w:r>
    </w:p>
    <w:bookmarkEnd w:id="165"/>
    <w:p w14:paraId="23ACF354" w14:textId="556A8F5E" w:rsidR="001B397F" w:rsidRPr="006E065E" w:rsidRDefault="001B397F" w:rsidP="0084508A">
      <w:pPr>
        <w:ind w:firstLineChars="200" w:firstLine="480"/>
        <w:rPr>
          <w:lang w:eastAsia="zh-CN"/>
        </w:rPr>
      </w:pPr>
      <w:r w:rsidRPr="006E065E">
        <w:rPr>
          <w:lang w:eastAsia="zh-CN"/>
        </w:rPr>
        <w:t>为了确定天线方向图，只需要计算上述表达式的模。应该注意的是，所示的积分只能通过数值方法</w:t>
      </w:r>
      <w:r w:rsidRPr="006E065E">
        <w:rPr>
          <w:rFonts w:hint="eastAsia"/>
          <w:lang w:eastAsia="zh-CN"/>
        </w:rPr>
        <w:t>来</w:t>
      </w:r>
      <w:r w:rsidRPr="006E065E">
        <w:rPr>
          <w:lang w:eastAsia="zh-CN"/>
        </w:rPr>
        <w:t>计算。</w:t>
      </w:r>
    </w:p>
    <w:p w14:paraId="72661038" w14:textId="57B0541D" w:rsidR="00765A9D" w:rsidRPr="006E065E" w:rsidRDefault="00765A9D">
      <w:pPr>
        <w:pStyle w:val="Heading3"/>
        <w:rPr>
          <w:lang w:eastAsia="zh-CN"/>
        </w:rPr>
      </w:pPr>
      <w:r w:rsidRPr="006E065E">
        <w:rPr>
          <w:lang w:eastAsia="zh-CN"/>
        </w:rPr>
        <w:t>7.4.2</w:t>
      </w:r>
      <w:r w:rsidRPr="006E065E">
        <w:rPr>
          <w:lang w:eastAsia="zh-CN"/>
        </w:rPr>
        <w:tab/>
      </w:r>
      <w:r w:rsidR="00132F7B" w:rsidRPr="006E065E">
        <w:rPr>
          <w:lang w:eastAsia="zh-CN"/>
        </w:rPr>
        <w:t>由许多给定长度和直径的径向导线组成</w:t>
      </w:r>
      <w:r w:rsidR="00132F7B" w:rsidRPr="006E065E">
        <w:rPr>
          <w:rFonts w:hint="eastAsia"/>
          <w:lang w:eastAsia="zh-CN"/>
        </w:rPr>
        <w:t>的</w:t>
      </w:r>
      <w:r w:rsidR="00132F7B" w:rsidRPr="00B36499">
        <w:rPr>
          <w:rFonts w:hint="eastAsia"/>
          <w:lang w:eastAsia="zh-CN"/>
        </w:rPr>
        <w:t>、</w:t>
      </w:r>
      <w:r w:rsidR="00132F7B" w:rsidRPr="006E065E">
        <w:rPr>
          <w:lang w:eastAsia="zh-CN"/>
        </w:rPr>
        <w:t>有接地系统的垂直单极</w:t>
      </w:r>
      <w:r w:rsidR="00132F7B" w:rsidRPr="006E065E">
        <w:rPr>
          <w:rFonts w:hint="eastAsia"/>
          <w:lang w:eastAsia="zh-CN"/>
        </w:rPr>
        <w:t>子</w:t>
      </w:r>
    </w:p>
    <w:p w14:paraId="4B7928C1" w14:textId="0FDA5CC7" w:rsidR="001B397F" w:rsidRPr="006E065E" w:rsidRDefault="001B397F" w:rsidP="0084508A">
      <w:pPr>
        <w:ind w:firstLineChars="200" w:firstLine="480"/>
        <w:rPr>
          <w:lang w:eastAsia="zh-CN"/>
        </w:rPr>
      </w:pPr>
      <w:r w:rsidRPr="006E065E">
        <w:rPr>
          <w:rFonts w:hint="eastAsia"/>
          <w:lang w:eastAsia="zh-CN"/>
        </w:rPr>
        <w:t>在</w:t>
      </w:r>
      <w:r w:rsidRPr="006E065E">
        <w:rPr>
          <w:lang w:eastAsia="zh-CN"/>
        </w:rPr>
        <w:t>本节中考虑的接地系统如图</w:t>
      </w:r>
      <w:r w:rsidRPr="006E065E">
        <w:rPr>
          <w:lang w:eastAsia="zh-CN"/>
        </w:rPr>
        <w:t>44</w:t>
      </w:r>
      <w:r w:rsidRPr="006E065E">
        <w:rPr>
          <w:lang w:eastAsia="zh-CN"/>
        </w:rPr>
        <w:t>所示。</w:t>
      </w:r>
    </w:p>
    <w:p w14:paraId="5FDE2968" w14:textId="0A5DAB7D" w:rsidR="001B397F" w:rsidRPr="006E065E" w:rsidRDefault="001B397F" w:rsidP="0084508A">
      <w:pPr>
        <w:ind w:firstLineChars="200" w:firstLine="480"/>
        <w:rPr>
          <w:lang w:eastAsia="zh-CN"/>
        </w:rPr>
      </w:pPr>
      <w:r w:rsidRPr="006E065E">
        <w:rPr>
          <w:lang w:eastAsia="zh-CN"/>
        </w:rPr>
        <w:t>如下所示</w:t>
      </w:r>
      <w:r w:rsidRPr="006E065E">
        <w:rPr>
          <w:rFonts w:hint="eastAsia"/>
          <w:lang w:eastAsia="zh-CN"/>
        </w:rPr>
        <w:t>，</w:t>
      </w:r>
      <w:r w:rsidRPr="006E065E">
        <w:rPr>
          <w:lang w:eastAsia="zh-CN"/>
        </w:rPr>
        <w:t>电场</w:t>
      </w:r>
      <w:r w:rsidRPr="006E065E">
        <w:rPr>
          <w:i/>
          <w:lang w:eastAsia="zh-CN"/>
        </w:rPr>
        <w:t>E</w:t>
      </w:r>
      <w:r w:rsidRPr="006E065E">
        <w:rPr>
          <w:rFonts w:ascii="Symbol" w:hAnsi="Symbol"/>
          <w:position w:val="-4"/>
          <w:sz w:val="20"/>
          <w:lang w:eastAsia="zh-CN"/>
        </w:rPr>
        <w:t></w:t>
      </w:r>
      <w:r w:rsidRPr="006E065E">
        <w:rPr>
          <w:lang w:eastAsia="zh-CN"/>
        </w:rPr>
        <w:t>可以再次表示为</w:t>
      </w:r>
      <w:r w:rsidRPr="006E065E">
        <w:rPr>
          <w:rFonts w:hint="eastAsia"/>
          <w:lang w:eastAsia="zh-CN"/>
        </w:rPr>
        <w:t>（</w:t>
      </w:r>
      <w:r w:rsidRPr="006E065E">
        <w:rPr>
          <w:lang w:eastAsia="zh-CN"/>
        </w:rPr>
        <w:t>见</w:t>
      </w:r>
      <w:r w:rsidRPr="006E065E">
        <w:rPr>
          <w:rFonts w:hint="eastAsia"/>
          <w:lang w:eastAsia="zh-CN"/>
        </w:rPr>
        <w:t>方程</w:t>
      </w:r>
      <w:r w:rsidRPr="006E065E">
        <w:rPr>
          <w:lang w:eastAsia="zh-CN"/>
        </w:rPr>
        <w:t>(21)</w:t>
      </w:r>
      <w:r w:rsidRPr="006E065E">
        <w:rPr>
          <w:rFonts w:hint="eastAsia"/>
          <w:lang w:eastAsia="zh-CN"/>
        </w:rPr>
        <w:t>）：</w:t>
      </w:r>
    </w:p>
    <w:p w14:paraId="2E8BDDC5" w14:textId="59090B0F" w:rsidR="00765A9D" w:rsidRPr="006E065E" w:rsidRDefault="00765A9D">
      <w:pPr>
        <w:pStyle w:val="Equation"/>
      </w:pPr>
      <w:r w:rsidRPr="006E065E">
        <w:rPr>
          <w:lang w:eastAsia="zh-CN"/>
        </w:rPr>
        <w:tab/>
      </w:r>
      <w:r w:rsidRPr="006E065E">
        <w:rPr>
          <w:lang w:eastAsia="zh-CN"/>
        </w:rPr>
        <w:tab/>
      </w:r>
      <w:r w:rsidR="00191CEE" w:rsidRPr="006E065E">
        <w:rPr>
          <w:noProof/>
        </w:rPr>
        <w:drawing>
          <wp:inline distT="0" distB="0" distL="0" distR="0" wp14:anchorId="4AFA1165" wp14:editId="6EB19A40">
            <wp:extent cx="2156400" cy="496800"/>
            <wp:effectExtent l="0" t="0" r="0" b="0"/>
            <wp:docPr id="710490998" name="Picture 1" descr="A mathematical equation with black lett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0490998" name="Picture 1" descr="A mathematical equation with black letters&#10;&#10;AI-generated content may be incorrect."/>
                    <pic:cNvPicPr/>
                  </pic:nvPicPr>
                  <pic:blipFill>
                    <a:blip r:embed="rId112"/>
                    <a:stretch>
                      <a:fillRect/>
                    </a:stretch>
                  </pic:blipFill>
                  <pic:spPr>
                    <a:xfrm>
                      <a:off x="0" y="0"/>
                      <a:ext cx="2156400" cy="496800"/>
                    </a:xfrm>
                    <a:prstGeom prst="rect">
                      <a:avLst/>
                    </a:prstGeom>
                  </pic:spPr>
                </pic:pic>
              </a:graphicData>
            </a:graphic>
          </wp:inline>
        </w:drawing>
      </w:r>
    </w:p>
    <w:p w14:paraId="46C78D95" w14:textId="3D42E02A" w:rsidR="00765A9D" w:rsidRPr="006E065E" w:rsidRDefault="00A42315" w:rsidP="005026F9">
      <w:pPr>
        <w:ind w:firstLineChars="200" w:firstLine="480"/>
        <w:rPr>
          <w:lang w:eastAsia="zh-CN"/>
        </w:rPr>
      </w:pPr>
      <w:r w:rsidRPr="006E065E">
        <w:rPr>
          <w:lang w:eastAsia="zh-CN"/>
        </w:rPr>
        <w:t>其中：</w:t>
      </w:r>
    </w:p>
    <w:p w14:paraId="708F5DC0" w14:textId="49071BAD" w:rsidR="00765A9D" w:rsidRPr="006E065E" w:rsidRDefault="00765A9D">
      <w:pPr>
        <w:pStyle w:val="Equationlegend"/>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E</w:instrText>
      </w:r>
      <w:r w:rsidRPr="006E065E">
        <w:rPr>
          <w:rFonts w:ascii="Symbol" w:hAnsi="Symbol"/>
          <w:position w:val="-8"/>
          <w:sz w:val="16"/>
          <w:lang w:val="en-GB" w:eastAsia="zh-CN"/>
        </w:rPr>
        <w:instrText>q</w:instrText>
      </w:r>
      <w:r w:rsidRPr="006E065E">
        <w:rPr>
          <w:sz w:val="8"/>
          <w:lang w:val="en-GB" w:eastAsia="zh-CN"/>
        </w:rPr>
        <w:instrText xml:space="preserve"> </w:instrText>
      </w:r>
      <w:r w:rsidRPr="006E065E">
        <w:rPr>
          <w:lang w:val="en-GB" w:eastAsia="zh-CN"/>
        </w:rPr>
        <w:instrText>\d\ba4()</w:instrText>
      </w:r>
      <w:r w:rsidRPr="006E065E">
        <w:rPr>
          <w:position w:val="6"/>
          <w:sz w:val="16"/>
          <w:lang w:val="en-GB" w:eastAsia="zh-CN"/>
        </w:rPr>
        <w:instrText>0</w:instrText>
      </w:r>
      <w:r w:rsidRPr="006E065E">
        <w:rPr>
          <w:lang w:val="en-GB"/>
        </w:rPr>
        <w:fldChar w:fldCharType="end"/>
      </w:r>
      <w:r w:rsidRPr="006E065E">
        <w:rPr>
          <w:sz w:val="12"/>
          <w:lang w:val="en-GB" w:eastAsia="zh-CN"/>
        </w:rPr>
        <w:t xml:space="preserve"> </w:t>
      </w:r>
      <w:r w:rsidRPr="006E065E">
        <w:rPr>
          <w:rFonts w:hint="eastAsia"/>
          <w:lang w:val="en-GB" w:eastAsia="zh-CN"/>
        </w:rPr>
        <w:t>:</w:t>
      </w:r>
      <w:r w:rsidRPr="006E065E">
        <w:rPr>
          <w:lang w:val="en-GB" w:eastAsia="zh-CN"/>
        </w:rPr>
        <w:tab/>
      </w:r>
      <w:r w:rsidR="001B397F" w:rsidRPr="006E065E">
        <w:rPr>
          <w:lang w:val="en-GB" w:eastAsia="zh-CN"/>
        </w:rPr>
        <w:t>无接地系统时辐射的电场</w:t>
      </w:r>
    </w:p>
    <w:p w14:paraId="470C79AC" w14:textId="30BDA0A1" w:rsidR="00765A9D" w:rsidRPr="006E065E" w:rsidRDefault="00765A9D">
      <w:pPr>
        <w:pStyle w:val="Equationlegend"/>
        <w:rPr>
          <w:lang w:val="en-GB" w:eastAsia="zh-CN"/>
        </w:rPr>
      </w:pPr>
      <w:r w:rsidRPr="006E065E">
        <w:rPr>
          <w:lang w:val="en-GB" w:eastAsia="zh-CN"/>
        </w:rPr>
        <w:tab/>
      </w:r>
      <w:r w:rsidRPr="006E065E">
        <w:rPr>
          <w:rFonts w:ascii="Symbol" w:hAnsi="Symbol"/>
          <w:lang w:val="en-GB" w:eastAsia="zh-CN"/>
        </w:rPr>
        <w:t></w:t>
      </w:r>
      <w:r w:rsidRPr="006E065E">
        <w:rPr>
          <w:i/>
          <w:lang w:val="en-GB" w:eastAsia="zh-CN"/>
        </w:rPr>
        <w:t>E</w:t>
      </w:r>
      <w:proofErr w:type="gramStart"/>
      <w:r w:rsidRPr="006E065E">
        <w:rPr>
          <w:rFonts w:ascii="Symbol" w:hAnsi="Symbol"/>
          <w:position w:val="-4"/>
          <w:sz w:val="20"/>
          <w:lang w:val="en-GB" w:eastAsia="zh-CN"/>
        </w:rPr>
        <w:t></w:t>
      </w:r>
      <w:r w:rsidRPr="006E065E">
        <w:rPr>
          <w:sz w:val="12"/>
          <w:lang w:val="en-GB" w:eastAsia="zh-CN"/>
        </w:rPr>
        <w:t xml:space="preserve"> </w:t>
      </w:r>
      <w:r w:rsidRPr="006E065E">
        <w:rPr>
          <w:rFonts w:hint="eastAsia"/>
          <w:lang w:val="en-GB" w:eastAsia="zh-CN"/>
        </w:rPr>
        <w:t>:</w:t>
      </w:r>
      <w:proofErr w:type="gramEnd"/>
      <w:r w:rsidRPr="006E065E">
        <w:rPr>
          <w:lang w:val="en-GB" w:eastAsia="zh-CN"/>
        </w:rPr>
        <w:tab/>
      </w:r>
      <w:r w:rsidR="001B397F" w:rsidRPr="006E065E">
        <w:rPr>
          <w:rFonts w:hint="eastAsia"/>
          <w:lang w:val="en-GB" w:eastAsia="zh-CN"/>
        </w:rPr>
        <w:t>因存在</w:t>
      </w:r>
      <w:r w:rsidR="001B397F" w:rsidRPr="006E065E">
        <w:rPr>
          <w:lang w:val="en-GB" w:eastAsia="zh-CN"/>
        </w:rPr>
        <w:t>接地系统而产生的电场变化。</w:t>
      </w:r>
    </w:p>
    <w:p w14:paraId="5EB204A2" w14:textId="71347583" w:rsidR="00F84D0B" w:rsidRPr="006E065E" w:rsidRDefault="00DC118F" w:rsidP="00F84D0B">
      <w:pPr>
        <w:pStyle w:val="FigureNo"/>
        <w:rPr>
          <w:lang w:eastAsia="zh-CN"/>
        </w:rPr>
      </w:pPr>
      <w:r w:rsidRPr="006E065E">
        <w:rPr>
          <w:lang w:eastAsia="zh-CN"/>
        </w:rPr>
        <w:lastRenderedPageBreak/>
        <w:t>图</w:t>
      </w:r>
      <w:r w:rsidR="00F84D0B" w:rsidRPr="006E065E">
        <w:rPr>
          <w:lang w:eastAsia="zh-CN"/>
        </w:rPr>
        <w:t>44</w:t>
      </w:r>
    </w:p>
    <w:p w14:paraId="6E68A266" w14:textId="77BD1266" w:rsidR="00F84D0B" w:rsidRPr="006E065E" w:rsidRDefault="00132F7B" w:rsidP="00F84D0B">
      <w:pPr>
        <w:pStyle w:val="Figuretitle"/>
        <w:rPr>
          <w:lang w:eastAsia="zh-CN"/>
        </w:rPr>
      </w:pPr>
      <w:r w:rsidRPr="006E065E">
        <w:rPr>
          <w:rFonts w:hint="eastAsia"/>
          <w:lang w:eastAsia="zh-CN"/>
        </w:rPr>
        <w:t>由</w:t>
      </w:r>
      <w:r w:rsidRPr="006E065E">
        <w:rPr>
          <w:lang w:eastAsia="zh-CN"/>
        </w:rPr>
        <w:t>径向导线组成的</w:t>
      </w:r>
      <w:r w:rsidRPr="00B36499">
        <w:rPr>
          <w:rFonts w:hint="eastAsia"/>
          <w:lang w:eastAsia="zh-CN"/>
        </w:rPr>
        <w:t>、</w:t>
      </w:r>
      <w:r w:rsidRPr="006E065E">
        <w:rPr>
          <w:rFonts w:hint="eastAsia"/>
          <w:lang w:eastAsia="zh-CN"/>
        </w:rPr>
        <w:t>有</w:t>
      </w:r>
      <w:r w:rsidRPr="006E065E">
        <w:rPr>
          <w:lang w:eastAsia="zh-CN"/>
        </w:rPr>
        <w:t>接地系统的垂直单极</w:t>
      </w:r>
      <w:r w:rsidRPr="006E065E">
        <w:rPr>
          <w:rFonts w:hint="eastAsia"/>
          <w:lang w:eastAsia="zh-CN"/>
        </w:rPr>
        <w:t>子</w:t>
      </w:r>
    </w:p>
    <w:p w14:paraId="44A49D1E" w14:textId="516A8294" w:rsidR="00765A9D" w:rsidRPr="006E065E" w:rsidRDefault="00544BF6" w:rsidP="00364CDC">
      <w:pPr>
        <w:pStyle w:val="Figure"/>
      </w:pPr>
      <w:r w:rsidRPr="006E065E">
        <w:rPr>
          <w:noProof/>
        </w:rPr>
        <w:drawing>
          <wp:inline distT="0" distB="0" distL="0" distR="0" wp14:anchorId="7E203649" wp14:editId="1600126F">
            <wp:extent cx="5007874" cy="3605791"/>
            <wp:effectExtent l="0" t="0" r="2540" b="0"/>
            <wp:docPr id="13285308" name="Picture 26" descr="图44显示由径向导线组成的、有接地系统的垂直单极子&#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85308" name="Picture 26" descr="图44显示由径向导线组成的、有接地系统的垂直单极子&#10;"/>
                    <pic:cNvPicPr/>
                  </pic:nvPicPr>
                  <pic:blipFill>
                    <a:blip r:embed="rId113" cstate="print">
                      <a:extLst>
                        <a:ext uri="{28A0092B-C50C-407E-A947-70E740481C1C}">
                          <a14:useLocalDpi xmlns:a14="http://schemas.microsoft.com/office/drawing/2010/main" val="0"/>
                        </a:ext>
                      </a:extLst>
                    </a:blip>
                    <a:stretch>
                      <a:fillRect/>
                    </a:stretch>
                  </pic:blipFill>
                  <pic:spPr>
                    <a:xfrm>
                      <a:off x="0" y="0"/>
                      <a:ext cx="5007874" cy="3605791"/>
                    </a:xfrm>
                    <a:prstGeom prst="rect">
                      <a:avLst/>
                    </a:prstGeom>
                  </pic:spPr>
                </pic:pic>
              </a:graphicData>
            </a:graphic>
          </wp:inline>
        </w:drawing>
      </w:r>
    </w:p>
    <w:p w14:paraId="371103D4" w14:textId="5848C114" w:rsidR="00132F7B" w:rsidRPr="006E065E" w:rsidRDefault="00132F7B" w:rsidP="00132F7B">
      <w:pPr>
        <w:ind w:firstLineChars="200" w:firstLine="480"/>
        <w:rPr>
          <w:lang w:eastAsia="zh-CN"/>
        </w:rPr>
      </w:pPr>
      <w:r w:rsidRPr="006E065E">
        <w:rPr>
          <w:lang w:eastAsia="zh-CN"/>
        </w:rPr>
        <w:t>根据补偿定理，上述表达式可以重写为</w:t>
      </w:r>
      <w:r w:rsidRPr="006E065E">
        <w:rPr>
          <w:rFonts w:hint="eastAsia"/>
          <w:lang w:eastAsia="zh-CN"/>
        </w:rPr>
        <w:t>：</w:t>
      </w:r>
    </w:p>
    <w:p w14:paraId="11D416AD" w14:textId="0D04CFDB" w:rsidR="00765A9D" w:rsidRPr="006E065E" w:rsidRDefault="00191CEE" w:rsidP="0036369B">
      <w:pPr>
        <w:pStyle w:val="Equation"/>
        <w:rPr>
          <w:lang w:eastAsia="zh-CN"/>
        </w:rPr>
      </w:pPr>
      <w:r w:rsidRPr="006E065E">
        <w:rPr>
          <w:lang w:eastAsia="zh-CN"/>
        </w:rPr>
        <w:tab/>
      </w:r>
      <w:r w:rsidR="00765A9D" w:rsidRPr="006E065E">
        <w:rPr>
          <w:lang w:eastAsia="zh-CN"/>
        </w:rPr>
        <w:tab/>
      </w:r>
      <w:r w:rsidRPr="006E065E">
        <w:rPr>
          <w:noProof/>
        </w:rPr>
        <w:drawing>
          <wp:inline distT="0" distB="0" distL="0" distR="0" wp14:anchorId="2CC05122" wp14:editId="1824E1EA">
            <wp:extent cx="5108400" cy="543600"/>
            <wp:effectExtent l="0" t="0" r="0" b="8890"/>
            <wp:docPr id="14763083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308373" name=""/>
                    <pic:cNvPicPr/>
                  </pic:nvPicPr>
                  <pic:blipFill>
                    <a:blip r:embed="rId114"/>
                    <a:stretch>
                      <a:fillRect/>
                    </a:stretch>
                  </pic:blipFill>
                  <pic:spPr>
                    <a:xfrm>
                      <a:off x="0" y="0"/>
                      <a:ext cx="5108400" cy="543600"/>
                    </a:xfrm>
                    <a:prstGeom prst="rect">
                      <a:avLst/>
                    </a:prstGeom>
                  </pic:spPr>
                </pic:pic>
              </a:graphicData>
            </a:graphic>
          </wp:inline>
        </w:drawing>
      </w:r>
      <w:r w:rsidR="00765A9D" w:rsidRPr="006E065E">
        <w:rPr>
          <w:lang w:eastAsia="zh-CN"/>
        </w:rPr>
        <w:tab/>
        <w:t>(24)</w:t>
      </w:r>
    </w:p>
    <w:p w14:paraId="10769363" w14:textId="1F003E50" w:rsidR="00765A9D" w:rsidRPr="006E065E" w:rsidRDefault="00A42315" w:rsidP="005026F9">
      <w:pPr>
        <w:ind w:firstLineChars="200" w:firstLine="480"/>
        <w:rPr>
          <w:lang w:eastAsia="zh-CN"/>
        </w:rPr>
      </w:pPr>
      <w:r w:rsidRPr="006E065E">
        <w:rPr>
          <w:lang w:eastAsia="zh-CN"/>
        </w:rPr>
        <w:t>其中：</w:t>
      </w:r>
    </w:p>
    <w:p w14:paraId="3000FAB5" w14:textId="3F289D87" w:rsidR="00765A9D" w:rsidRPr="006E065E" w:rsidRDefault="00765A9D">
      <w:pPr>
        <w:pStyle w:val="Equationlegend"/>
        <w:rPr>
          <w:lang w:val="en-GB" w:eastAsia="zh-CN"/>
        </w:rPr>
      </w:pPr>
      <w:r w:rsidRPr="006E065E">
        <w:rPr>
          <w:lang w:val="en-GB" w:eastAsia="zh-CN"/>
        </w:rPr>
        <w:tab/>
      </w:r>
      <w:r w:rsidRPr="006E065E">
        <w:rPr>
          <w:i/>
          <w:lang w:val="en-GB" w:eastAsia="zh-CN"/>
        </w:rPr>
        <w:t>W</w:t>
      </w:r>
      <w:r w:rsidRPr="006E065E">
        <w:rPr>
          <w:rFonts w:ascii="Symbol" w:hAnsi="Symbol"/>
          <w:lang w:val="en-GB" w:eastAsia="zh-CN"/>
        </w:rPr>
        <w:t></w:t>
      </w:r>
      <w:r w:rsidRPr="006E065E">
        <w:rPr>
          <w:lang w:val="en-GB" w:eastAsia="zh-CN"/>
        </w:rPr>
        <w:t>(</w:t>
      </w:r>
      <w:r w:rsidRPr="006E065E">
        <w:rPr>
          <w:i/>
          <w:lang w:val="en-GB" w:eastAsia="zh-CN"/>
        </w:rPr>
        <w:t>k</w:t>
      </w:r>
      <w:r w:rsidRPr="006E065E">
        <w:rPr>
          <w:lang w:val="en-GB" w:eastAsia="zh-CN"/>
        </w:rPr>
        <w:t xml:space="preserve"> </w:t>
      </w:r>
      <w:r w:rsidRPr="006E065E">
        <w:rPr>
          <w:rFonts w:ascii="Symbol" w:hAnsi="Symbol"/>
          <w:lang w:val="en-GB" w:eastAsia="zh-CN"/>
        </w:rPr>
        <w:t></w:t>
      </w:r>
      <w:proofErr w:type="gramStart"/>
      <w:r w:rsidRPr="006E065E">
        <w:rPr>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9769D5" w:rsidRPr="006E065E">
        <w:rPr>
          <w:lang w:val="en-GB" w:eastAsia="zh-CN"/>
        </w:rPr>
        <w:t>地波的衰减函数</w:t>
      </w:r>
    </w:p>
    <w:p w14:paraId="309EBF02" w14:textId="403C96EA" w:rsidR="00765A9D" w:rsidRPr="006E065E" w:rsidRDefault="00765A9D">
      <w:pPr>
        <w:pStyle w:val="Equationlegend"/>
        <w:rPr>
          <w:lang w:val="en-GB" w:eastAsia="zh-CN"/>
        </w:rPr>
      </w:pPr>
      <w:r w:rsidRPr="006E065E">
        <w:rPr>
          <w:lang w:val="en-GB" w:eastAsia="zh-CN"/>
        </w:rPr>
        <w:tab/>
      </w:r>
      <w:r w:rsidRPr="006E065E">
        <w:rPr>
          <w:i/>
          <w:lang w:val="en-GB" w:eastAsia="zh-CN"/>
        </w:rPr>
        <w:t>k</w:t>
      </w:r>
      <w:r w:rsidRPr="006E065E">
        <w:rPr>
          <w:lang w:val="en-GB" w:eastAsia="zh-CN"/>
        </w:rPr>
        <w:t> </w:t>
      </w:r>
      <w:r w:rsidRPr="006E065E">
        <w:rPr>
          <w:rFonts w:ascii="Symbol" w:hAnsi="Symbol"/>
          <w:lang w:val="en-GB" w:eastAsia="zh-CN"/>
        </w:rPr>
        <w:t></w:t>
      </w:r>
      <w:r w:rsidRPr="006E065E">
        <w:rPr>
          <w:lang w:val="en-GB" w:eastAsia="zh-CN"/>
        </w:rPr>
        <w:t> 2</w:t>
      </w:r>
      <w:r w:rsidRPr="006E065E">
        <w:rPr>
          <w:rFonts w:ascii="Symbol" w:hAnsi="Symbol"/>
          <w:lang w:val="en-GB" w:eastAsia="zh-CN"/>
        </w:rPr>
        <w:t></w:t>
      </w:r>
      <w:r w:rsidRPr="006E065E">
        <w:rPr>
          <w:lang w:val="en-GB" w:eastAsia="zh-CN"/>
        </w:rPr>
        <w:t>/</w:t>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9769D5" w:rsidRPr="006E065E">
        <w:rPr>
          <w:lang w:val="en-GB" w:eastAsia="zh-CN"/>
        </w:rPr>
        <w:t>自由空间</w:t>
      </w:r>
      <w:r w:rsidR="009769D5" w:rsidRPr="006E065E">
        <w:rPr>
          <w:rFonts w:hint="eastAsia"/>
          <w:lang w:val="en-GB" w:eastAsia="zh-CN"/>
        </w:rPr>
        <w:t>传播</w:t>
      </w:r>
      <w:r w:rsidR="009769D5" w:rsidRPr="006E065E">
        <w:rPr>
          <w:lang w:val="en-GB" w:eastAsia="zh-CN"/>
        </w:rPr>
        <w:t>条件下的</w:t>
      </w:r>
      <w:r w:rsidR="009769D5" w:rsidRPr="006E065E">
        <w:rPr>
          <w:rFonts w:hint="eastAsia"/>
          <w:lang w:val="en-GB" w:eastAsia="zh-CN"/>
        </w:rPr>
        <w:t>相位常数</w:t>
      </w:r>
    </w:p>
    <w:p w14:paraId="55126D9E" w14:textId="2408D4AD"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9769D5" w:rsidRPr="006E065E">
        <w:rPr>
          <w:lang w:val="en-GB" w:eastAsia="zh-CN"/>
        </w:rPr>
        <w:t>自由空间</w:t>
      </w:r>
      <w:r w:rsidR="009769D5" w:rsidRPr="006E065E">
        <w:rPr>
          <w:rFonts w:hint="eastAsia"/>
          <w:lang w:val="en-GB" w:eastAsia="zh-CN"/>
        </w:rPr>
        <w:t>中</w:t>
      </w:r>
      <w:r w:rsidR="009769D5" w:rsidRPr="006E065E">
        <w:rPr>
          <w:lang w:val="en-GB" w:eastAsia="zh-CN"/>
        </w:rPr>
        <w:t>的</w:t>
      </w:r>
      <w:r w:rsidR="009769D5" w:rsidRPr="006E065E">
        <w:rPr>
          <w:rFonts w:hint="eastAsia"/>
          <w:lang w:val="en-GB" w:eastAsia="zh-CN"/>
        </w:rPr>
        <w:t>波长</w:t>
      </w:r>
    </w:p>
    <w:p w14:paraId="3F042196" w14:textId="224A6370"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a</w:t>
      </w:r>
      <w:r w:rsidRPr="006E065E">
        <w:rPr>
          <w:i/>
          <w:position w:val="-6"/>
          <w:sz w:val="20"/>
          <w:lang w:val="en-GB" w:eastAsia="zh-CN"/>
        </w:rPr>
        <w:t>s</w:t>
      </w:r>
      <w:r w:rsidRPr="006E065E">
        <w:rPr>
          <w:sz w:val="20"/>
          <w:lang w:val="en-GB" w:eastAsia="zh-CN"/>
        </w:rPr>
        <w:t xml:space="preserve"> </w:t>
      </w:r>
      <w:r w:rsidRPr="006E065E">
        <w:rPr>
          <w:lang w:val="en-GB" w:eastAsia="zh-CN"/>
        </w:rPr>
        <w:t>:</w:t>
      </w:r>
      <w:proofErr w:type="gramEnd"/>
      <w:r w:rsidRPr="006E065E">
        <w:rPr>
          <w:lang w:val="en-GB" w:eastAsia="zh-CN"/>
        </w:rPr>
        <w:tab/>
      </w:r>
      <w:r w:rsidR="009769D5" w:rsidRPr="006E065E">
        <w:rPr>
          <w:rFonts w:hint="eastAsia"/>
          <w:lang w:eastAsia="zh-CN"/>
        </w:rPr>
        <w:t>接地系统半径</w:t>
      </w:r>
    </w:p>
    <w:p w14:paraId="1C895382" w14:textId="7E7CD958" w:rsidR="00765A9D" w:rsidRPr="006E065E" w:rsidRDefault="00765A9D">
      <w:pPr>
        <w:pStyle w:val="Equationlegend"/>
        <w:rPr>
          <w:lang w:val="en-GB" w:eastAsia="zh-CN"/>
        </w:rPr>
      </w:pPr>
      <w:r w:rsidRPr="006E065E">
        <w:rPr>
          <w:lang w:val="en-GB" w:eastAsia="zh-CN"/>
        </w:rPr>
        <w:tab/>
      </w:r>
      <w:r w:rsidRPr="006E065E">
        <w:rPr>
          <w:rFonts w:ascii="Symbol" w:hAnsi="Symbol"/>
          <w:lang w:val="en-GB" w:eastAsia="zh-CN"/>
        </w:rPr>
        <w:t></w:t>
      </w:r>
      <w:proofErr w:type="gramStart"/>
      <w:r w:rsidRPr="006E065E">
        <w:rPr>
          <w:i/>
          <w:position w:val="-4"/>
          <w:sz w:val="20"/>
          <w:lang w:val="en-GB" w:eastAsia="zh-CN"/>
        </w:rPr>
        <w:t>g</w:t>
      </w:r>
      <w:r w:rsidRPr="006E065E">
        <w:rPr>
          <w:sz w:val="16"/>
          <w:lang w:val="en-GB" w:eastAsia="zh-CN"/>
        </w:rPr>
        <w:t xml:space="preserve"> </w:t>
      </w:r>
      <w:r w:rsidRPr="006E065E">
        <w:rPr>
          <w:lang w:val="en-GB" w:eastAsia="zh-CN"/>
        </w:rPr>
        <w:t>:</w:t>
      </w:r>
      <w:proofErr w:type="gramEnd"/>
      <w:r w:rsidRPr="006E065E">
        <w:rPr>
          <w:lang w:val="en-GB" w:eastAsia="zh-CN"/>
        </w:rPr>
        <w:tab/>
      </w:r>
      <w:r w:rsidR="009769D5" w:rsidRPr="006E065E">
        <w:rPr>
          <w:lang w:val="en-GB" w:eastAsia="zh-CN"/>
        </w:rPr>
        <w:t>地面阻抗</w:t>
      </w:r>
    </w:p>
    <w:p w14:paraId="5B5557CD" w14:textId="71F01D02"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rFonts w:ascii="Symbol" w:hAnsi="Symbol"/>
          <w:position w:val="-4"/>
          <w:sz w:val="20"/>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9769D5" w:rsidRPr="006E065E">
        <w:rPr>
          <w:rFonts w:ascii="Symbol" w:hAnsi="Symbol"/>
          <w:lang w:val="en-GB" w:eastAsia="zh-CN"/>
        </w:rPr>
        <w:t></w:t>
      </w:r>
      <w:r w:rsidR="009769D5" w:rsidRPr="006E065E">
        <w:rPr>
          <w:i/>
          <w:position w:val="-4"/>
          <w:sz w:val="20"/>
          <w:lang w:val="en-GB" w:eastAsia="zh-CN"/>
        </w:rPr>
        <w:t>g</w:t>
      </w:r>
      <w:r w:rsidR="009769D5" w:rsidRPr="006E065E">
        <w:rPr>
          <w:lang w:val="en-GB" w:eastAsia="zh-CN"/>
        </w:rPr>
        <w:t>和</w:t>
      </w:r>
      <w:r w:rsidR="009769D5" w:rsidRPr="006E065E">
        <w:rPr>
          <w:rFonts w:ascii="Symbol" w:hAnsi="Symbol"/>
          <w:lang w:eastAsia="zh-CN"/>
        </w:rPr>
        <w:t>h</w:t>
      </w:r>
      <w:r w:rsidR="009769D5" w:rsidRPr="006E065E">
        <w:rPr>
          <w:i/>
          <w:position w:val="-4"/>
          <w:sz w:val="20"/>
          <w:lang w:eastAsia="zh-CN"/>
        </w:rPr>
        <w:t>w</w:t>
      </w:r>
      <w:r w:rsidR="009769D5" w:rsidRPr="006E065E">
        <w:rPr>
          <w:lang w:val="en-GB" w:eastAsia="zh-CN"/>
        </w:rPr>
        <w:t>并联产生的阻抗</w:t>
      </w:r>
    </w:p>
    <w:p w14:paraId="74162870" w14:textId="33855A8F" w:rsidR="00765A9D" w:rsidRPr="006E065E" w:rsidRDefault="00765A9D">
      <w:pPr>
        <w:pStyle w:val="Equationlegend"/>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E</w:instrText>
      </w:r>
      <w:r w:rsidRPr="006E065E">
        <w:rPr>
          <w:rFonts w:ascii="Symbol" w:hAnsi="Symbol"/>
          <w:position w:val="-8"/>
          <w:sz w:val="16"/>
          <w:lang w:val="en-GB" w:eastAsia="zh-CN"/>
        </w:rPr>
        <w:instrText>q</w:instrText>
      </w:r>
      <w:r w:rsidRPr="006E065E">
        <w:rPr>
          <w:sz w:val="8"/>
          <w:lang w:val="en-GB" w:eastAsia="zh-CN"/>
        </w:rPr>
        <w:instrText xml:space="preserve"> </w:instrText>
      </w:r>
      <w:r w:rsidRPr="006E065E">
        <w:rPr>
          <w:lang w:val="en-GB" w:eastAsia="zh-CN"/>
        </w:rPr>
        <w:instrText>\d\ba4()</w:instrText>
      </w:r>
      <w:r w:rsidRPr="006E065E">
        <w:rPr>
          <w:rFonts w:ascii="Symbol" w:hAnsi="Symbol"/>
          <w:position w:val="12"/>
          <w:sz w:val="16"/>
          <w:lang w:val="en-GB" w:eastAsia="zh-CN"/>
        </w:rPr>
        <w:instrText>¥</w:instrText>
      </w:r>
      <w:r w:rsidRPr="006E065E">
        <w:rPr>
          <w:lang w:val="en-GB"/>
        </w:rPr>
        <w:fldChar w:fldCharType="end"/>
      </w:r>
      <w:r w:rsidRPr="006E065E">
        <w:rPr>
          <w:sz w:val="12"/>
          <w:lang w:val="en-GB" w:eastAsia="zh-CN"/>
        </w:rPr>
        <w:t xml:space="preserve"> </w:t>
      </w:r>
      <w:r w:rsidRPr="006E065E">
        <w:rPr>
          <w:lang w:val="en-GB" w:eastAsia="zh-CN"/>
        </w:rPr>
        <w:t>:</w:t>
      </w:r>
      <w:r w:rsidRPr="006E065E">
        <w:rPr>
          <w:lang w:val="en-GB" w:eastAsia="zh-CN"/>
        </w:rPr>
        <w:tab/>
      </w:r>
      <w:r w:rsidR="009769D5" w:rsidRPr="006E065E">
        <w:rPr>
          <w:lang w:val="en-GB" w:eastAsia="zh-CN"/>
        </w:rPr>
        <w:t>理想</w:t>
      </w:r>
      <w:r w:rsidR="009769D5" w:rsidRPr="006E065E">
        <w:rPr>
          <w:rFonts w:hint="eastAsia"/>
          <w:lang w:val="en-GB" w:eastAsia="zh-CN"/>
        </w:rPr>
        <w:t>导电地面情况下</w:t>
      </w:r>
      <w:r w:rsidR="009769D5" w:rsidRPr="006E065E">
        <w:rPr>
          <w:lang w:val="en-GB" w:eastAsia="zh-CN"/>
        </w:rPr>
        <w:t>辐射</w:t>
      </w:r>
      <w:r w:rsidR="009769D5" w:rsidRPr="006E065E">
        <w:rPr>
          <w:rFonts w:hint="eastAsia"/>
          <w:lang w:val="en-GB" w:eastAsia="zh-CN"/>
        </w:rPr>
        <w:t>的</w:t>
      </w:r>
      <w:r w:rsidR="009769D5" w:rsidRPr="006E065E">
        <w:rPr>
          <w:lang w:val="en-GB" w:eastAsia="zh-CN"/>
        </w:rPr>
        <w:t>电场</w:t>
      </w:r>
    </w:p>
    <w:p w14:paraId="111A5025" w14:textId="50B06A65" w:rsidR="00765A9D" w:rsidRPr="006E065E" w:rsidRDefault="00765A9D">
      <w:pPr>
        <w:pStyle w:val="Equationlegend"/>
        <w:spacing w:line="280" w:lineRule="exact"/>
        <w:rPr>
          <w:lang w:val="en-GB" w:eastAsia="zh-CN"/>
        </w:rPr>
      </w:pPr>
      <w:r w:rsidRPr="006E065E">
        <w:rPr>
          <w:lang w:val="en-GB" w:eastAsia="zh-CN"/>
        </w:rPr>
        <w:tab/>
      </w:r>
      <w:r w:rsidRPr="006E065E">
        <w:rPr>
          <w:lang w:val="en-GB"/>
        </w:rPr>
        <w:fldChar w:fldCharType="begin"/>
      </w:r>
      <w:r w:rsidRPr="006E065E">
        <w:rPr>
          <w:lang w:val="en-GB" w:eastAsia="zh-CN"/>
        </w:rPr>
        <w:instrText xml:space="preserve">eq </w:instrText>
      </w:r>
      <w:r w:rsidRPr="006E065E">
        <w:rPr>
          <w:i/>
          <w:lang w:val="en-GB" w:eastAsia="zh-CN"/>
        </w:rPr>
        <w:instrText>H</w:instrText>
      </w:r>
      <w:r w:rsidRPr="006E065E">
        <w:rPr>
          <w:rFonts w:ascii="Symbol" w:hAnsi="Symbol"/>
          <w:position w:val="-6"/>
          <w:sz w:val="16"/>
          <w:lang w:val="en-GB" w:eastAsia="zh-CN"/>
        </w:rPr>
        <w:instrText>j</w:instrText>
      </w:r>
      <w:r w:rsidRPr="006E065E">
        <w:rPr>
          <w:lang w:val="en-GB" w:eastAsia="zh-CN"/>
        </w:rPr>
        <w:instrText>\d\ba4()</w:instrText>
      </w:r>
      <w:r w:rsidRPr="006E065E">
        <w:rPr>
          <w:rFonts w:ascii="Symbol" w:hAnsi="Symbol"/>
          <w:position w:val="12"/>
          <w:sz w:val="16"/>
          <w:lang w:val="en-GB" w:eastAsia="zh-CN"/>
        </w:rPr>
        <w:instrText>¥</w:instrText>
      </w:r>
      <w:r w:rsidRPr="006E065E">
        <w:rPr>
          <w:sz w:val="16"/>
          <w:lang w:val="en-GB" w:eastAsia="zh-CN"/>
        </w:rPr>
        <w:instrText> </w:instrText>
      </w:r>
      <w:r w:rsidRPr="006E065E">
        <w:rPr>
          <w:lang w:val="en-GB" w:eastAsia="zh-CN"/>
        </w:rPr>
        <w:instrText>(</w:instrText>
      </w:r>
      <w:r w:rsidRPr="006E065E">
        <w:rPr>
          <w:rFonts w:ascii="Symbol" w:hAnsi="Symbol"/>
          <w:lang w:val="en-GB" w:eastAsia="zh-CN"/>
        </w:rPr>
        <w:instrText>r</w:instrText>
      </w:r>
      <w:r w:rsidRPr="006E065E">
        <w:rPr>
          <w:lang w:val="en-GB" w:eastAsia="zh-CN"/>
        </w:rPr>
        <w:instrText>, 0)</w:instrText>
      </w:r>
      <w:r w:rsidRPr="006E065E">
        <w:rPr>
          <w:lang w:val="en-GB"/>
        </w:rPr>
        <w:fldChar w:fldCharType="end"/>
      </w:r>
      <w:r w:rsidRPr="006E065E">
        <w:rPr>
          <w:sz w:val="12"/>
          <w:lang w:val="en-GB" w:eastAsia="zh-CN"/>
        </w:rPr>
        <w:t xml:space="preserve"> </w:t>
      </w:r>
      <w:r w:rsidRPr="006E065E">
        <w:rPr>
          <w:lang w:val="en-GB" w:eastAsia="zh-CN"/>
        </w:rPr>
        <w:t>:</w:t>
      </w:r>
      <w:r w:rsidRPr="006E065E">
        <w:rPr>
          <w:lang w:val="en-GB" w:eastAsia="zh-CN"/>
        </w:rPr>
        <w:tab/>
      </w:r>
      <w:r w:rsidR="009769D5" w:rsidRPr="006E065E">
        <w:rPr>
          <w:lang w:val="en-GB" w:eastAsia="zh-CN"/>
        </w:rPr>
        <w:t>理想导电地面情况下</w:t>
      </w:r>
      <w:r w:rsidR="009769D5" w:rsidRPr="006E065E">
        <w:rPr>
          <w:rFonts w:hint="eastAsia"/>
          <w:lang w:val="en-GB" w:eastAsia="zh-CN"/>
        </w:rPr>
        <w:t>辐射的、</w:t>
      </w:r>
      <w:proofErr w:type="gramStart"/>
      <w:r w:rsidR="009769D5" w:rsidRPr="006E065E">
        <w:rPr>
          <w:rFonts w:hint="eastAsia"/>
          <w:lang w:val="en-GB" w:eastAsia="zh-CN"/>
        </w:rPr>
        <w:t>用</w:t>
      </w:r>
      <w:r w:rsidR="009769D5" w:rsidRPr="006E065E">
        <w:rPr>
          <w:lang w:val="en-GB" w:eastAsia="zh-CN"/>
        </w:rPr>
        <w:t>圆柱坐标</w:t>
      </w:r>
      <w:r w:rsidR="009769D5" w:rsidRPr="006E065E">
        <w:rPr>
          <w:lang w:val="en-GB" w:eastAsia="zh-CN"/>
        </w:rPr>
        <w:t>(</w:t>
      </w:r>
      <w:proofErr w:type="gramEnd"/>
      <w:r w:rsidR="009769D5" w:rsidRPr="006E065E">
        <w:rPr>
          <w:rFonts w:ascii="Symbol" w:hAnsi="Symbol"/>
          <w:lang w:val="en-GB" w:eastAsia="zh-CN"/>
        </w:rPr>
        <w:t></w:t>
      </w:r>
      <w:r w:rsidR="009769D5" w:rsidRPr="006E065E">
        <w:rPr>
          <w:lang w:val="en-GB" w:eastAsia="zh-CN"/>
        </w:rPr>
        <w:t xml:space="preserve">, </w:t>
      </w:r>
      <w:r w:rsidR="009769D5" w:rsidRPr="006E065E">
        <w:rPr>
          <w:rFonts w:ascii="Symbol" w:hAnsi="Symbol"/>
          <w:lang w:val="en-GB" w:eastAsia="zh-CN"/>
        </w:rPr>
        <w:t></w:t>
      </w:r>
      <w:r w:rsidR="009769D5" w:rsidRPr="006E065E">
        <w:rPr>
          <w:lang w:val="en-GB" w:eastAsia="zh-CN"/>
        </w:rPr>
        <w:t xml:space="preserve">, </w:t>
      </w:r>
      <w:proofErr w:type="gramStart"/>
      <w:r w:rsidR="009769D5" w:rsidRPr="006E065E">
        <w:rPr>
          <w:i/>
          <w:lang w:val="en-GB" w:eastAsia="zh-CN"/>
        </w:rPr>
        <w:t>z</w:t>
      </w:r>
      <w:r w:rsidR="009769D5" w:rsidRPr="006E065E">
        <w:rPr>
          <w:lang w:val="en-GB" w:eastAsia="zh-CN"/>
        </w:rPr>
        <w:t>)</w:t>
      </w:r>
      <w:r w:rsidR="009769D5" w:rsidRPr="006E065E">
        <w:rPr>
          <w:lang w:val="en-GB" w:eastAsia="zh-CN"/>
        </w:rPr>
        <w:t>表示</w:t>
      </w:r>
      <w:proofErr w:type="gramEnd"/>
      <w:r w:rsidR="009769D5" w:rsidRPr="006E065E">
        <w:rPr>
          <w:lang w:val="en-GB" w:eastAsia="zh-CN"/>
        </w:rPr>
        <w:t>、与</w:t>
      </w:r>
      <w:r w:rsidR="009769D5" w:rsidRPr="006E065E">
        <w:rPr>
          <w:rFonts w:ascii="Symbol" w:hAnsi="Symbol"/>
          <w:lang w:eastAsia="zh-CN"/>
        </w:rPr>
        <w:t>j</w:t>
      </w:r>
      <w:r w:rsidR="009769D5" w:rsidRPr="006E065E">
        <w:rPr>
          <w:lang w:val="en-GB" w:eastAsia="zh-CN"/>
        </w:rPr>
        <w:t>无关</w:t>
      </w:r>
      <w:r w:rsidR="009769D5" w:rsidRPr="006E065E">
        <w:rPr>
          <w:rFonts w:hint="eastAsia"/>
          <w:lang w:val="en-GB" w:eastAsia="zh-CN"/>
        </w:rPr>
        <w:t>并在</w:t>
      </w:r>
      <w:r w:rsidR="009769D5" w:rsidRPr="006E065E">
        <w:rPr>
          <w:i/>
          <w:lang w:val="en-GB" w:eastAsia="zh-CN"/>
        </w:rPr>
        <w:t>z</w:t>
      </w:r>
      <w:r w:rsidR="009769D5" w:rsidRPr="006E065E">
        <w:rPr>
          <w:lang w:val="en-GB" w:eastAsia="zh-CN"/>
        </w:rPr>
        <w:t> </w:t>
      </w:r>
      <w:r w:rsidR="009769D5" w:rsidRPr="006E065E">
        <w:rPr>
          <w:rFonts w:ascii="Symbol" w:hAnsi="Symbol"/>
          <w:lang w:val="en-GB" w:eastAsia="zh-CN"/>
        </w:rPr>
        <w:t></w:t>
      </w:r>
      <w:r w:rsidR="009769D5" w:rsidRPr="006E065E">
        <w:rPr>
          <w:lang w:val="en-GB" w:eastAsia="zh-CN"/>
        </w:rPr>
        <w:t> 0</w:t>
      </w:r>
      <w:r w:rsidR="009769D5" w:rsidRPr="006E065E">
        <w:rPr>
          <w:rFonts w:hint="eastAsia"/>
          <w:lang w:val="en-GB" w:eastAsia="zh-CN"/>
        </w:rPr>
        <w:t>处</w:t>
      </w:r>
      <w:r w:rsidR="009769D5" w:rsidRPr="006E065E">
        <w:rPr>
          <w:lang w:val="en-GB" w:eastAsia="zh-CN"/>
        </w:rPr>
        <w:t>计算</w:t>
      </w:r>
      <w:r w:rsidR="009769D5" w:rsidRPr="006E065E">
        <w:rPr>
          <w:rFonts w:hint="eastAsia"/>
          <w:lang w:val="en-GB" w:eastAsia="zh-CN"/>
        </w:rPr>
        <w:t>得到</w:t>
      </w:r>
      <w:r w:rsidR="009769D5" w:rsidRPr="006E065E">
        <w:rPr>
          <w:lang w:val="en-GB" w:eastAsia="zh-CN"/>
        </w:rPr>
        <w:t>的磁场</w:t>
      </w:r>
    </w:p>
    <w:p w14:paraId="39814DDE" w14:textId="6B097A96" w:rsidR="00765A9D" w:rsidRPr="006E065E" w:rsidRDefault="00765A9D">
      <w:pPr>
        <w:pStyle w:val="Equationlegend"/>
        <w:rPr>
          <w:lang w:val="en-GB" w:eastAsia="zh-CN"/>
        </w:rPr>
      </w:pPr>
      <w:r w:rsidRPr="006E065E">
        <w:rPr>
          <w:lang w:val="en-GB" w:eastAsia="zh-CN"/>
        </w:rPr>
        <w:tab/>
        <w:t>J</w:t>
      </w:r>
      <w:proofErr w:type="gramStart"/>
      <w:r w:rsidRPr="006E065E">
        <w:rPr>
          <w:position w:val="-4"/>
          <w:sz w:val="20"/>
          <w:lang w:val="en-GB" w:eastAsia="zh-CN"/>
        </w:rPr>
        <w:t>1</w:t>
      </w:r>
      <w:r w:rsidRPr="006E065E">
        <w:rPr>
          <w:sz w:val="12"/>
          <w:lang w:val="en-GB" w:eastAsia="zh-CN"/>
        </w:rPr>
        <w:t xml:space="preserve"> </w:t>
      </w:r>
      <w:r w:rsidRPr="006E065E">
        <w:rPr>
          <w:lang w:val="en-GB" w:eastAsia="zh-CN"/>
        </w:rPr>
        <w:t>:</w:t>
      </w:r>
      <w:proofErr w:type="gramEnd"/>
      <w:r w:rsidRPr="006E065E">
        <w:rPr>
          <w:lang w:val="en-GB" w:eastAsia="zh-CN"/>
        </w:rPr>
        <w:tab/>
      </w:r>
      <w:r w:rsidR="009769D5" w:rsidRPr="006E065E">
        <w:rPr>
          <w:lang w:val="en-GB" w:eastAsia="zh-CN"/>
        </w:rPr>
        <w:t>第一类</w:t>
      </w:r>
      <w:r w:rsidR="009769D5" w:rsidRPr="006E065E">
        <w:rPr>
          <w:rFonts w:hint="eastAsia"/>
          <w:lang w:val="en-GB" w:eastAsia="zh-CN"/>
        </w:rPr>
        <w:t>Bessel</w:t>
      </w:r>
      <w:r w:rsidR="009769D5" w:rsidRPr="006E065E">
        <w:rPr>
          <w:lang w:val="en-GB" w:eastAsia="zh-CN"/>
        </w:rPr>
        <w:t>函数</w:t>
      </w:r>
      <w:r w:rsidR="009769D5" w:rsidRPr="006E065E">
        <w:rPr>
          <w:rFonts w:hint="eastAsia"/>
          <w:lang w:val="en-GB" w:eastAsia="zh-CN"/>
        </w:rPr>
        <w:t>。</w:t>
      </w:r>
    </w:p>
    <w:p w14:paraId="795A4A80" w14:textId="2AFFA401" w:rsidR="009769D5" w:rsidRPr="006E065E" w:rsidRDefault="009769D5" w:rsidP="009769D5">
      <w:pPr>
        <w:ind w:firstLineChars="200" w:firstLine="480"/>
        <w:rPr>
          <w:lang w:eastAsia="zh-CN"/>
        </w:rPr>
      </w:pPr>
      <w:r w:rsidRPr="006E065E">
        <w:rPr>
          <w:rFonts w:hint="eastAsia"/>
          <w:lang w:eastAsia="zh-CN"/>
        </w:rPr>
        <w:t>假设</w:t>
      </w:r>
      <w:r w:rsidRPr="006E065E">
        <w:rPr>
          <w:lang w:eastAsia="zh-CN"/>
        </w:rPr>
        <w:t>正弦电流分布的情况下，</w:t>
      </w:r>
      <w:r w:rsidRPr="006E065E">
        <w:rPr>
          <w:rFonts w:hint="eastAsia"/>
          <w:lang w:eastAsia="zh-CN"/>
        </w:rPr>
        <w:t>由方程</w:t>
      </w:r>
      <w:r w:rsidRPr="006E065E">
        <w:rPr>
          <w:rFonts w:hint="eastAsia"/>
          <w:lang w:eastAsia="zh-CN"/>
        </w:rPr>
        <w:t>(23)</w:t>
      </w:r>
      <w:r w:rsidRPr="006E065E">
        <w:rPr>
          <w:rFonts w:hint="eastAsia"/>
          <w:lang w:eastAsia="zh-CN"/>
        </w:rPr>
        <w:t>给出表达式</w:t>
      </w:r>
      <w:r w:rsidRPr="006E065E">
        <w:fldChar w:fldCharType="begin"/>
      </w:r>
      <w:r w:rsidRPr="006E065E">
        <w:rPr>
          <w:lang w:eastAsia="zh-CN"/>
        </w:rPr>
        <w:instrText xml:space="preserve">eq </w:instrText>
      </w:r>
      <w:r w:rsidRPr="006E065E">
        <w:rPr>
          <w:i/>
          <w:lang w:eastAsia="zh-CN"/>
        </w:rPr>
        <w:instrText>H</w:instrText>
      </w:r>
      <w:r w:rsidRPr="006E065E">
        <w:rPr>
          <w:rFonts w:ascii="Symbol" w:hAnsi="Symbol"/>
          <w:position w:val="-6"/>
          <w:sz w:val="16"/>
          <w:lang w:eastAsia="zh-CN"/>
        </w:rPr>
        <w:instrText>j</w:instrText>
      </w:r>
      <w:r w:rsidRPr="006E065E">
        <w:rPr>
          <w:lang w:eastAsia="zh-CN"/>
        </w:rPr>
        <w:instrText>\d\ba4()</w:instrText>
      </w:r>
      <w:r w:rsidRPr="006E065E">
        <w:rPr>
          <w:rFonts w:ascii="Symbol" w:hAnsi="Symbol"/>
          <w:position w:val="7"/>
          <w:sz w:val="16"/>
          <w:lang w:eastAsia="zh-CN"/>
        </w:rPr>
        <w:instrText>¥</w:instrText>
      </w:r>
      <w:r w:rsidRPr="006E065E">
        <w:rPr>
          <w:sz w:val="16"/>
          <w:lang w:eastAsia="zh-CN"/>
        </w:rPr>
        <w:instrText> </w:instrText>
      </w:r>
      <w:r w:rsidRPr="006E065E">
        <w:rPr>
          <w:lang w:eastAsia="zh-CN"/>
        </w:rPr>
        <w:instrText>(</w:instrText>
      </w:r>
      <w:r w:rsidRPr="006E065E">
        <w:rPr>
          <w:rFonts w:ascii="Symbol" w:hAnsi="Symbol"/>
          <w:lang w:eastAsia="zh-CN"/>
        </w:rPr>
        <w:instrText>r</w:instrText>
      </w:r>
      <w:r w:rsidRPr="006E065E">
        <w:rPr>
          <w:lang w:eastAsia="zh-CN"/>
        </w:rPr>
        <w:instrText>, 0)</w:instrText>
      </w:r>
      <w:r w:rsidRPr="006E065E">
        <w:fldChar w:fldCharType="end"/>
      </w:r>
      <w:r w:rsidRPr="006E065E">
        <w:rPr>
          <w:rFonts w:hint="eastAsia"/>
          <w:lang w:eastAsia="zh-CN"/>
        </w:rPr>
        <w:t>。</w:t>
      </w:r>
    </w:p>
    <w:p w14:paraId="522B53C6" w14:textId="4D6AFF53" w:rsidR="001E588C" w:rsidRPr="006E065E" w:rsidRDefault="001E588C" w:rsidP="001E588C">
      <w:pPr>
        <w:ind w:firstLineChars="200" w:firstLine="480"/>
        <w:rPr>
          <w:lang w:eastAsia="zh-CN"/>
        </w:rPr>
      </w:pPr>
      <w:r w:rsidRPr="006E065E">
        <w:rPr>
          <w:rFonts w:hint="eastAsia"/>
          <w:lang w:eastAsia="zh-CN"/>
        </w:rPr>
        <w:t>精确评估</w:t>
      </w:r>
      <w:r w:rsidRPr="006E065E">
        <w:rPr>
          <w:i/>
          <w:lang w:eastAsia="zh-CN"/>
        </w:rPr>
        <w:t>W</w:t>
      </w:r>
      <w:r w:rsidRPr="006E065E">
        <w:rPr>
          <w:rFonts w:ascii="Symbol" w:hAnsi="Symbol"/>
          <w:lang w:eastAsia="zh-CN"/>
        </w:rPr>
        <w:t>¢</w:t>
      </w:r>
      <w:r w:rsidRPr="006E065E">
        <w:rPr>
          <w:lang w:eastAsia="zh-CN"/>
        </w:rPr>
        <w:t>(</w:t>
      </w:r>
      <w:r w:rsidRPr="006E065E">
        <w:rPr>
          <w:i/>
          <w:lang w:eastAsia="zh-CN"/>
        </w:rPr>
        <w:t>k</w:t>
      </w:r>
      <w:r w:rsidRPr="006E065E">
        <w:rPr>
          <w:lang w:eastAsia="zh-CN"/>
        </w:rPr>
        <w:t xml:space="preserve">, </w:t>
      </w:r>
      <w:r w:rsidRPr="006E065E">
        <w:rPr>
          <w:rFonts w:ascii="Symbol" w:hAnsi="Symbol"/>
          <w:lang w:eastAsia="zh-CN"/>
        </w:rPr>
        <w:t>r</w:t>
      </w:r>
      <w:r w:rsidRPr="006E065E">
        <w:rPr>
          <w:lang w:eastAsia="zh-CN"/>
        </w:rPr>
        <w:t>)</w:t>
      </w:r>
      <w:r w:rsidRPr="006E065E">
        <w:rPr>
          <w:rFonts w:hint="eastAsia"/>
          <w:lang w:eastAsia="zh-CN"/>
        </w:rPr>
        <w:t>是困难的，但在感兴趣的距离上，它接近单位值和零相位。在推导下面的表达式时假设这种近似。</w:t>
      </w:r>
    </w:p>
    <w:p w14:paraId="139A0D1D" w14:textId="7D04FB72" w:rsidR="001E588C" w:rsidRPr="006E065E" w:rsidRDefault="001E588C" w:rsidP="001E588C">
      <w:pPr>
        <w:ind w:firstLineChars="200" w:firstLine="480"/>
        <w:rPr>
          <w:lang w:eastAsia="zh-CN"/>
        </w:rPr>
      </w:pPr>
      <w:r w:rsidRPr="006E065E">
        <w:rPr>
          <w:rFonts w:hint="eastAsia"/>
          <w:lang w:eastAsia="zh-CN"/>
        </w:rPr>
        <w:t>通过将接地系统表面电抗</w:t>
      </w:r>
      <w:r w:rsidRPr="006E065E">
        <w:rPr>
          <w:rFonts w:ascii="Symbol" w:hAnsi="Symbol"/>
          <w:lang w:eastAsia="zh-CN"/>
        </w:rPr>
        <w:t></w:t>
      </w:r>
      <w:r w:rsidRPr="006E065E">
        <w:rPr>
          <w:i/>
          <w:position w:val="-4"/>
          <w:sz w:val="20"/>
          <w:lang w:eastAsia="zh-CN"/>
        </w:rPr>
        <w:t>w</w:t>
      </w:r>
      <w:r w:rsidRPr="006E065E">
        <w:rPr>
          <w:rFonts w:hint="eastAsia"/>
          <w:lang w:eastAsia="zh-CN"/>
        </w:rPr>
        <w:t>和地表面阻抗</w:t>
      </w:r>
      <w:r w:rsidRPr="006E065E">
        <w:rPr>
          <w:rFonts w:ascii="Symbol" w:hAnsi="Symbol"/>
          <w:lang w:eastAsia="zh-CN"/>
        </w:rPr>
        <w:t>h</w:t>
      </w:r>
      <w:r w:rsidRPr="006E065E">
        <w:rPr>
          <w:i/>
          <w:position w:val="-4"/>
          <w:sz w:val="20"/>
          <w:lang w:eastAsia="zh-CN"/>
        </w:rPr>
        <w:t>g</w:t>
      </w:r>
      <w:r w:rsidRPr="006E065E">
        <w:rPr>
          <w:rFonts w:hint="eastAsia"/>
          <w:lang w:eastAsia="zh-CN"/>
        </w:rPr>
        <w:t>并联来获得阻抗</w:t>
      </w:r>
      <w:r w:rsidRPr="006E065E">
        <w:rPr>
          <w:rFonts w:ascii="Symbol" w:hAnsi="Symbol"/>
          <w:lang w:eastAsia="zh-CN"/>
        </w:rPr>
        <w:t>h</w:t>
      </w:r>
      <w:r w:rsidRPr="006E065E">
        <w:rPr>
          <w:rFonts w:ascii="Symbol" w:hAnsi="Symbol"/>
          <w:position w:val="-4"/>
          <w:sz w:val="20"/>
          <w:lang w:eastAsia="zh-CN"/>
        </w:rPr>
        <w:t>r</w:t>
      </w:r>
      <w:r w:rsidRPr="006E065E">
        <w:rPr>
          <w:rFonts w:hint="eastAsia"/>
          <w:lang w:eastAsia="zh-CN"/>
        </w:rPr>
        <w:t>，其表达式分别为：</w:t>
      </w:r>
    </w:p>
    <w:p w14:paraId="6928EFDF" w14:textId="022AB39B" w:rsidR="00765A9D" w:rsidRPr="006E065E" w:rsidRDefault="00765A9D">
      <w:pPr>
        <w:pStyle w:val="Equation"/>
      </w:pPr>
      <w:r w:rsidRPr="006E065E">
        <w:rPr>
          <w:lang w:eastAsia="zh-CN"/>
        </w:rPr>
        <w:lastRenderedPageBreak/>
        <w:tab/>
      </w:r>
      <w:r w:rsidRPr="006E065E">
        <w:rPr>
          <w:lang w:eastAsia="zh-CN"/>
        </w:rPr>
        <w:tab/>
      </w:r>
      <w:r w:rsidR="0028245E" w:rsidRPr="006E065E">
        <w:rPr>
          <w:noProof/>
        </w:rPr>
        <w:drawing>
          <wp:inline distT="0" distB="0" distL="0" distR="0" wp14:anchorId="3B38E473" wp14:editId="7E63E57B">
            <wp:extent cx="1735200" cy="370800"/>
            <wp:effectExtent l="0" t="0" r="0" b="0"/>
            <wp:docPr id="240297596" name="Picture 1" descr="A number of letters and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297596" name="Picture 1" descr="A number of letters and numbers&#10;&#10;AI-generated content may be incorrect."/>
                    <pic:cNvPicPr/>
                  </pic:nvPicPr>
                  <pic:blipFill>
                    <a:blip r:embed="rId115"/>
                    <a:stretch>
                      <a:fillRect/>
                    </a:stretch>
                  </pic:blipFill>
                  <pic:spPr>
                    <a:xfrm>
                      <a:off x="0" y="0"/>
                      <a:ext cx="1735200" cy="370800"/>
                    </a:xfrm>
                    <a:prstGeom prst="rect">
                      <a:avLst/>
                    </a:prstGeom>
                  </pic:spPr>
                </pic:pic>
              </a:graphicData>
            </a:graphic>
          </wp:inline>
        </w:drawing>
      </w:r>
    </w:p>
    <w:p w14:paraId="62872B08" w14:textId="6A49A84B" w:rsidR="00765A9D" w:rsidRPr="006E065E" w:rsidRDefault="00A42315" w:rsidP="005026F9">
      <w:pPr>
        <w:ind w:firstLineChars="200" w:firstLine="480"/>
        <w:rPr>
          <w:lang w:eastAsia="zh-CN"/>
        </w:rPr>
      </w:pPr>
      <w:r w:rsidRPr="006E065E">
        <w:rPr>
          <w:lang w:eastAsia="zh-CN"/>
        </w:rPr>
        <w:t>其中：</w:t>
      </w:r>
    </w:p>
    <w:p w14:paraId="768AB6C2" w14:textId="59EF08C7"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1E588C" w:rsidRPr="006E065E">
        <w:rPr>
          <w:rFonts w:hint="eastAsia"/>
          <w:lang w:val="en-GB" w:eastAsia="zh-CN"/>
        </w:rPr>
        <w:t>径向距离</w:t>
      </w:r>
    </w:p>
    <w:p w14:paraId="42921D0C" w14:textId="54DFBEB2"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N</w:t>
      </w:r>
      <w:r w:rsidRPr="006E065E">
        <w:rPr>
          <w:sz w:val="12"/>
          <w:lang w:val="en-GB" w:eastAsia="zh-CN"/>
        </w:rPr>
        <w:t xml:space="preserve"> </w:t>
      </w:r>
      <w:r w:rsidRPr="006E065E">
        <w:rPr>
          <w:lang w:val="en-GB" w:eastAsia="zh-CN"/>
        </w:rPr>
        <w:t>:</w:t>
      </w:r>
      <w:proofErr w:type="gramEnd"/>
      <w:r w:rsidRPr="006E065E">
        <w:rPr>
          <w:lang w:val="en-GB" w:eastAsia="zh-CN"/>
        </w:rPr>
        <w:tab/>
      </w:r>
      <w:r w:rsidR="001E588C" w:rsidRPr="006E065E">
        <w:rPr>
          <w:rFonts w:hint="eastAsia"/>
          <w:lang w:val="en-GB" w:eastAsia="zh-CN"/>
        </w:rPr>
        <w:t>导线数量</w:t>
      </w:r>
    </w:p>
    <w:p w14:paraId="7A7136D6" w14:textId="69606C50" w:rsidR="00765A9D" w:rsidRPr="006E065E" w:rsidRDefault="00765A9D">
      <w:pPr>
        <w:pStyle w:val="Equationlegend"/>
        <w:rPr>
          <w:lang w:val="en-GB"/>
        </w:rPr>
      </w:pPr>
      <w:r w:rsidRPr="006E065E">
        <w:rPr>
          <w:lang w:val="en-GB" w:eastAsia="zh-CN"/>
        </w:rPr>
        <w:tab/>
      </w:r>
      <w:proofErr w:type="gramStart"/>
      <w:r w:rsidRPr="006E065E">
        <w:rPr>
          <w:i/>
          <w:lang w:val="en-GB"/>
        </w:rPr>
        <w:t>d</w:t>
      </w:r>
      <w:r w:rsidRPr="006E065E">
        <w:rPr>
          <w:sz w:val="12"/>
          <w:lang w:val="en-GB"/>
        </w:rPr>
        <w:t xml:space="preserve"> </w:t>
      </w:r>
      <w:r w:rsidRPr="006E065E">
        <w:rPr>
          <w:lang w:val="en-GB"/>
        </w:rPr>
        <w:t>:</w:t>
      </w:r>
      <w:proofErr w:type="gramEnd"/>
      <w:r w:rsidRPr="006E065E">
        <w:rPr>
          <w:lang w:val="en-GB"/>
        </w:rPr>
        <w:tab/>
      </w:r>
      <w:r w:rsidR="001E588C" w:rsidRPr="006E065E">
        <w:rPr>
          <w:rFonts w:hint="eastAsia"/>
          <w:lang w:val="en-GB" w:eastAsia="zh-CN"/>
        </w:rPr>
        <w:t>导线直径。</w:t>
      </w:r>
    </w:p>
    <w:p w14:paraId="6451BC02" w14:textId="1D79D8DC" w:rsidR="00765A9D" w:rsidRPr="006E065E" w:rsidRDefault="009653FD" w:rsidP="005026F9">
      <w:pPr>
        <w:ind w:firstLineChars="200" w:firstLine="480"/>
        <w:rPr>
          <w:lang w:eastAsia="zh-CN"/>
        </w:rPr>
      </w:pPr>
      <w:r w:rsidRPr="006E065E">
        <w:rPr>
          <w:rFonts w:hint="eastAsia"/>
          <w:lang w:eastAsia="zh-CN"/>
        </w:rPr>
        <w:t>以及</w:t>
      </w:r>
    </w:p>
    <w:p w14:paraId="2EA673C4" w14:textId="347B223E" w:rsidR="00765A9D" w:rsidRPr="006E065E" w:rsidRDefault="00765A9D">
      <w:pPr>
        <w:pStyle w:val="Equation"/>
      </w:pPr>
      <w:r w:rsidRPr="006E065E">
        <w:tab/>
      </w:r>
      <w:r w:rsidRPr="006E065E">
        <w:tab/>
      </w:r>
      <w:r w:rsidR="0028245E" w:rsidRPr="006E065E">
        <w:rPr>
          <w:noProof/>
        </w:rPr>
        <w:drawing>
          <wp:inline distT="0" distB="0" distL="0" distR="0" wp14:anchorId="72DD6110" wp14:editId="4D2DB190">
            <wp:extent cx="1278000" cy="403200"/>
            <wp:effectExtent l="0" t="0" r="0" b="0"/>
            <wp:docPr id="1846099148" name="Picture 1" descr="A close-up of symbo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099148" name="Picture 1" descr="A close-up of symbols&#10;&#10;AI-generated content may be incorrect."/>
                    <pic:cNvPicPr/>
                  </pic:nvPicPr>
                  <pic:blipFill>
                    <a:blip r:embed="rId116"/>
                    <a:stretch>
                      <a:fillRect/>
                    </a:stretch>
                  </pic:blipFill>
                  <pic:spPr>
                    <a:xfrm>
                      <a:off x="0" y="0"/>
                      <a:ext cx="1278000" cy="403200"/>
                    </a:xfrm>
                    <a:prstGeom prst="rect">
                      <a:avLst/>
                    </a:prstGeom>
                  </pic:spPr>
                </pic:pic>
              </a:graphicData>
            </a:graphic>
          </wp:inline>
        </w:drawing>
      </w:r>
    </w:p>
    <w:p w14:paraId="42B3F447" w14:textId="3BEB12CF" w:rsidR="00765A9D" w:rsidRPr="006E065E" w:rsidRDefault="00A42315" w:rsidP="005026F9">
      <w:pPr>
        <w:ind w:firstLineChars="200" w:firstLine="480"/>
        <w:rPr>
          <w:lang w:eastAsia="zh-CN"/>
        </w:rPr>
      </w:pPr>
      <w:r w:rsidRPr="006E065E">
        <w:rPr>
          <w:lang w:eastAsia="zh-CN"/>
        </w:rPr>
        <w:t>其中：</w:t>
      </w:r>
    </w:p>
    <w:p w14:paraId="0CAF2BFA" w14:textId="18672784" w:rsidR="00765A9D" w:rsidRPr="006E065E" w:rsidRDefault="00765A9D">
      <w:pPr>
        <w:pStyle w:val="Equationlegend"/>
        <w:rPr>
          <w:lang w:val="en-GB" w:eastAsia="zh-CN"/>
        </w:rPr>
      </w:pPr>
      <w:r w:rsidRPr="006E065E">
        <w:rPr>
          <w:lang w:val="en-GB" w:eastAsia="zh-CN"/>
        </w:rPr>
        <w:tab/>
      </w:r>
      <w:r w:rsidRPr="006E065E">
        <w:rPr>
          <w:rFonts w:ascii="Symbol" w:hAnsi="Symbol"/>
          <w:lang w:val="en-GB" w:eastAsia="zh-CN"/>
        </w:rPr>
        <w:t></w:t>
      </w:r>
      <w:proofErr w:type="spellStart"/>
      <w:proofErr w:type="gramStart"/>
      <w:r w:rsidRPr="006E065E">
        <w:rPr>
          <w:i/>
          <w:position w:val="-4"/>
          <w:sz w:val="20"/>
          <w:lang w:val="en-GB" w:eastAsia="zh-CN"/>
        </w:rPr>
        <w:t>rc</w:t>
      </w:r>
      <w:proofErr w:type="spellEnd"/>
      <w:r w:rsidRPr="006E065E">
        <w:rPr>
          <w:sz w:val="12"/>
          <w:lang w:val="en-GB" w:eastAsia="zh-CN"/>
        </w:rPr>
        <w:t xml:space="preserve"> </w:t>
      </w:r>
      <w:r w:rsidRPr="006E065E">
        <w:rPr>
          <w:lang w:val="en-GB" w:eastAsia="zh-CN"/>
        </w:rPr>
        <w:t>:</w:t>
      </w:r>
      <w:proofErr w:type="gramEnd"/>
      <w:r w:rsidRPr="006E065E">
        <w:rPr>
          <w:lang w:val="en-GB" w:eastAsia="zh-CN"/>
        </w:rPr>
        <w:tab/>
      </w:r>
      <w:r w:rsidR="001E588C" w:rsidRPr="006E065E">
        <w:rPr>
          <w:lang w:val="en-GB" w:eastAsia="zh-CN"/>
        </w:rPr>
        <w:t>相对复地面介电常数。</w:t>
      </w:r>
    </w:p>
    <w:p w14:paraId="52732C6A" w14:textId="23D1E48D" w:rsidR="00722E0A" w:rsidRPr="006E065E" w:rsidRDefault="001E588C" w:rsidP="0084508A">
      <w:pPr>
        <w:ind w:firstLineChars="200" w:firstLine="480"/>
        <w:rPr>
          <w:lang w:eastAsia="zh-CN"/>
        </w:rPr>
      </w:pPr>
      <w:r w:rsidRPr="006E065E">
        <w:rPr>
          <w:lang w:eastAsia="zh-CN"/>
        </w:rPr>
        <w:t>将表达式</w:t>
      </w:r>
      <w:r w:rsidRPr="006E065E">
        <w:rPr>
          <w:lang w:eastAsia="zh-CN"/>
        </w:rPr>
        <w:t>(19)</w:t>
      </w:r>
      <w:r w:rsidRPr="006E065E">
        <w:rPr>
          <w:lang w:eastAsia="zh-CN"/>
        </w:rPr>
        <w:t>和</w:t>
      </w:r>
      <w:r w:rsidRPr="006E065E">
        <w:rPr>
          <w:lang w:eastAsia="zh-CN"/>
        </w:rPr>
        <w:t>(20)</w:t>
      </w:r>
      <w:r w:rsidRPr="006E065E">
        <w:rPr>
          <w:lang w:eastAsia="zh-CN"/>
        </w:rPr>
        <w:t>代入</w:t>
      </w:r>
      <w:r w:rsidRPr="006E065E">
        <w:rPr>
          <w:lang w:eastAsia="zh-CN"/>
        </w:rPr>
        <w:t>(24)</w:t>
      </w:r>
      <w:r w:rsidRPr="006E065E">
        <w:rPr>
          <w:lang w:eastAsia="zh-CN"/>
        </w:rPr>
        <w:t>中，获得以下表达式</w:t>
      </w:r>
      <w:r w:rsidRPr="006E065E">
        <w:rPr>
          <w:rFonts w:hint="eastAsia"/>
          <w:lang w:eastAsia="zh-CN"/>
        </w:rPr>
        <w:t>：</w:t>
      </w:r>
    </w:p>
    <w:p w14:paraId="44DE73F1" w14:textId="51754026" w:rsidR="00722E0A" w:rsidRPr="006E065E" w:rsidRDefault="00722E0A" w:rsidP="00722E0A">
      <w:pPr>
        <w:rPr>
          <w:lang w:eastAsia="zh-CN"/>
        </w:rPr>
      </w:pPr>
      <w:r w:rsidRPr="006E065E">
        <w:rPr>
          <w:position w:val="-64"/>
        </w:rPr>
        <w:object w:dxaOrig="9639" w:dyaOrig="1400" w14:anchorId="0D495602">
          <v:shape id="_x0000_i1027" type="#_x0000_t75" style="width:478.95pt;height:67.6pt" o:ole="">
            <v:imagedata r:id="rId117" o:title=""/>
          </v:shape>
          <o:OLEObject Type="Embed" ProgID="Equation.3" ShapeID="_x0000_i1027" DrawAspect="Content" ObjectID="_1842788157" r:id="rId118"/>
        </w:object>
      </w:r>
    </w:p>
    <w:p w14:paraId="574A84AB" w14:textId="7B7B9D67" w:rsidR="001E588C" w:rsidRPr="006E065E" w:rsidRDefault="001E588C" w:rsidP="005026F9">
      <w:pPr>
        <w:ind w:firstLineChars="200" w:firstLine="480"/>
        <w:rPr>
          <w:lang w:eastAsia="zh-CN"/>
        </w:rPr>
      </w:pPr>
      <w:r w:rsidRPr="006E065E">
        <w:rPr>
          <w:lang w:eastAsia="zh-CN"/>
        </w:rPr>
        <w:t>并且垂直辐射函数具有以下表达式</w:t>
      </w:r>
      <w:r w:rsidRPr="006E065E">
        <w:rPr>
          <w:rFonts w:hint="eastAsia"/>
          <w:lang w:eastAsia="zh-CN"/>
        </w:rPr>
        <w:t>：</w:t>
      </w:r>
    </w:p>
    <w:p w14:paraId="3D6D2125" w14:textId="5D932FB4" w:rsidR="00765A9D" w:rsidRPr="006E065E" w:rsidRDefault="0098671F" w:rsidP="0098671F">
      <w:pPr>
        <w:pStyle w:val="Equation"/>
      </w:pPr>
      <w:r w:rsidRPr="006E065E">
        <w:rPr>
          <w:lang w:eastAsia="zh-CN"/>
        </w:rPr>
        <w:tab/>
      </w:r>
      <w:r w:rsidRPr="006E065E">
        <w:rPr>
          <w:lang w:eastAsia="zh-CN"/>
        </w:rPr>
        <w:tab/>
      </w:r>
      <w:r w:rsidR="0028245E" w:rsidRPr="006E065E">
        <w:rPr>
          <w:noProof/>
        </w:rPr>
        <w:drawing>
          <wp:inline distT="0" distB="0" distL="0" distR="0" wp14:anchorId="7299FF41" wp14:editId="1110916E">
            <wp:extent cx="5313600" cy="766800"/>
            <wp:effectExtent l="0" t="0" r="1905" b="0"/>
            <wp:docPr id="2014921949" name="Picture 1" descr="A mathematical equation with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4921949" name="Picture 1" descr="A mathematical equation with numbers&#10;&#10;AI-generated content may be incorrect."/>
                    <pic:cNvPicPr/>
                  </pic:nvPicPr>
                  <pic:blipFill>
                    <a:blip r:embed="rId119"/>
                    <a:stretch>
                      <a:fillRect/>
                    </a:stretch>
                  </pic:blipFill>
                  <pic:spPr>
                    <a:xfrm>
                      <a:off x="0" y="0"/>
                      <a:ext cx="5313600" cy="766800"/>
                    </a:xfrm>
                    <a:prstGeom prst="rect">
                      <a:avLst/>
                    </a:prstGeom>
                  </pic:spPr>
                </pic:pic>
              </a:graphicData>
            </a:graphic>
          </wp:inline>
        </w:drawing>
      </w:r>
    </w:p>
    <w:p w14:paraId="3543434D" w14:textId="470E03F4" w:rsidR="008A5136" w:rsidRPr="006E065E" w:rsidRDefault="008A5136" w:rsidP="008A5136">
      <w:pPr>
        <w:ind w:firstLineChars="200" w:firstLine="480"/>
        <w:rPr>
          <w:lang w:eastAsia="zh-CN"/>
        </w:rPr>
      </w:pPr>
      <w:r w:rsidRPr="006E065E">
        <w:rPr>
          <w:lang w:eastAsia="zh-CN"/>
        </w:rPr>
        <w:t>为了确定天线方向图，只需要计算上述</w:t>
      </w:r>
      <w:r w:rsidRPr="006E065E">
        <w:rPr>
          <w:rFonts w:hint="eastAsia"/>
          <w:lang w:eastAsia="zh-CN"/>
        </w:rPr>
        <w:t>函数</w:t>
      </w:r>
      <w:r w:rsidRPr="006E065E">
        <w:rPr>
          <w:lang w:eastAsia="zh-CN"/>
        </w:rPr>
        <w:t>的模。应该注意的是，</w:t>
      </w:r>
      <w:r w:rsidRPr="006E065E">
        <w:rPr>
          <w:rFonts w:hint="eastAsia"/>
          <w:lang w:eastAsia="zh-CN"/>
        </w:rPr>
        <w:t>公式中</w:t>
      </w:r>
      <w:r w:rsidRPr="006E065E">
        <w:rPr>
          <w:lang w:eastAsia="zh-CN"/>
        </w:rPr>
        <w:t>所示的积分只能通过数值方法</w:t>
      </w:r>
      <w:r w:rsidRPr="006E065E">
        <w:rPr>
          <w:rFonts w:hint="eastAsia"/>
          <w:lang w:eastAsia="zh-CN"/>
        </w:rPr>
        <w:t>来</w:t>
      </w:r>
      <w:r w:rsidRPr="006E065E">
        <w:rPr>
          <w:lang w:eastAsia="zh-CN"/>
        </w:rPr>
        <w:t>计算。</w:t>
      </w:r>
    </w:p>
    <w:p w14:paraId="2EB1EBF9" w14:textId="3E52842D" w:rsidR="00BC4A6D" w:rsidRPr="006E065E" w:rsidRDefault="00765A9D">
      <w:pPr>
        <w:pStyle w:val="Heading1"/>
        <w:rPr>
          <w:lang w:eastAsia="zh-CN"/>
        </w:rPr>
      </w:pPr>
      <w:bookmarkStart w:id="166" w:name="_Toc212025612"/>
      <w:bookmarkStart w:id="167" w:name="_Toc232149868"/>
      <w:r w:rsidRPr="006E065E">
        <w:rPr>
          <w:lang w:eastAsia="zh-CN"/>
        </w:rPr>
        <w:t>8</w:t>
      </w:r>
      <w:r w:rsidRPr="006E065E">
        <w:rPr>
          <w:lang w:eastAsia="zh-CN"/>
        </w:rPr>
        <w:tab/>
      </w:r>
      <w:bookmarkEnd w:id="166"/>
      <w:r w:rsidR="00132F7B" w:rsidRPr="006E065E">
        <w:rPr>
          <w:lang w:eastAsia="zh-CN"/>
        </w:rPr>
        <w:t>八木</w:t>
      </w:r>
      <w:r w:rsidR="00132F7B" w:rsidRPr="006E065E">
        <w:rPr>
          <w:rFonts w:hint="eastAsia"/>
          <w:lang w:eastAsia="zh-CN"/>
        </w:rPr>
        <w:t>-</w:t>
      </w:r>
      <w:r w:rsidR="00132F7B" w:rsidRPr="006E065E">
        <w:rPr>
          <w:lang w:eastAsia="zh-CN"/>
        </w:rPr>
        <w:t>宇田天线</w:t>
      </w:r>
      <w:bookmarkEnd w:id="167"/>
    </w:p>
    <w:p w14:paraId="0B182AE5" w14:textId="3F081EC6" w:rsidR="000A596F" w:rsidRPr="006E065E" w:rsidRDefault="000A596F" w:rsidP="000A596F">
      <w:pPr>
        <w:pStyle w:val="Heading2"/>
        <w:rPr>
          <w:lang w:eastAsia="zh-CN"/>
        </w:rPr>
      </w:pPr>
      <w:bookmarkStart w:id="168" w:name="_Toc232149869"/>
      <w:r w:rsidRPr="006E065E">
        <w:rPr>
          <w:lang w:eastAsia="zh-CN"/>
        </w:rPr>
        <w:t>8.1</w:t>
      </w:r>
      <w:r w:rsidRPr="006E065E">
        <w:rPr>
          <w:lang w:eastAsia="zh-CN"/>
        </w:rPr>
        <w:tab/>
      </w:r>
      <w:r w:rsidR="00095C50" w:rsidRPr="006E065E">
        <w:rPr>
          <w:lang w:eastAsia="zh-CN"/>
        </w:rPr>
        <w:t>一般考虑</w:t>
      </w:r>
      <w:bookmarkEnd w:id="168"/>
    </w:p>
    <w:p w14:paraId="7C237A3F" w14:textId="3DE8637A" w:rsidR="00A06325" w:rsidRPr="006E065E" w:rsidRDefault="00A06325" w:rsidP="00A06325">
      <w:pPr>
        <w:ind w:firstLineChars="200" w:firstLine="480"/>
        <w:rPr>
          <w:rFonts w:eastAsia="SimSun"/>
          <w:lang w:eastAsia="zh-CN"/>
        </w:rPr>
      </w:pPr>
      <w:r w:rsidRPr="006E065E">
        <w:rPr>
          <w:rFonts w:eastAsia="SimSun" w:hint="eastAsia"/>
          <w:lang w:eastAsia="zh-CN"/>
        </w:rPr>
        <w:t>一种特殊类型的寄生阵列是八木</w:t>
      </w:r>
      <w:r w:rsidRPr="006E065E">
        <w:rPr>
          <w:rFonts w:eastAsia="SimSun" w:hint="eastAsia"/>
          <w:lang w:eastAsia="zh-CN"/>
        </w:rPr>
        <w:t>-</w:t>
      </w:r>
      <w:proofErr w:type="gramStart"/>
      <w:r w:rsidRPr="006E065E">
        <w:rPr>
          <w:rFonts w:eastAsia="SimSun" w:hint="eastAsia"/>
          <w:lang w:eastAsia="zh-CN"/>
        </w:rPr>
        <w:t>宇田阵列</w:t>
      </w:r>
      <w:proofErr w:type="gramEnd"/>
      <w:r w:rsidRPr="006E065E">
        <w:rPr>
          <w:rFonts w:eastAsia="SimSun" w:hint="eastAsia"/>
          <w:lang w:eastAsia="zh-CN"/>
        </w:rPr>
        <w:t>，如图</w:t>
      </w:r>
      <w:r w:rsidRPr="006E065E">
        <w:rPr>
          <w:rFonts w:eastAsia="SimSun" w:hint="eastAsia"/>
          <w:lang w:eastAsia="zh-CN"/>
        </w:rPr>
        <w:t>45</w:t>
      </w:r>
      <w:r w:rsidRPr="006E065E">
        <w:rPr>
          <w:rFonts w:eastAsia="SimSun" w:hint="eastAsia"/>
          <w:lang w:eastAsia="zh-CN"/>
        </w:rPr>
        <w:t>所示。两个或多个</w:t>
      </w:r>
      <w:r w:rsidRPr="006E065E">
        <w:rPr>
          <w:rFonts w:eastAsia="SimSun" w:hint="eastAsia"/>
          <w:lang w:eastAsia="zh-CN"/>
        </w:rPr>
        <w:t>y</w:t>
      </w:r>
      <w:r w:rsidRPr="006E065E">
        <w:rPr>
          <w:rFonts w:eastAsia="SimSun" w:hint="eastAsia"/>
          <w:lang w:eastAsia="zh-CN"/>
        </w:rPr>
        <w:t>方向的</w:t>
      </w:r>
      <w:r w:rsidR="00633494" w:rsidRPr="006E065E">
        <w:rPr>
          <w:rFonts w:eastAsia="SimSun" w:hint="eastAsia"/>
          <w:lang w:eastAsia="zh-CN"/>
        </w:rPr>
        <w:t>单元</w:t>
      </w:r>
      <w:r w:rsidRPr="006E065E">
        <w:rPr>
          <w:rFonts w:eastAsia="SimSun" w:hint="eastAsia"/>
          <w:lang w:eastAsia="zh-CN"/>
        </w:rPr>
        <w:t>沿</w:t>
      </w:r>
      <w:r w:rsidRPr="006E065E">
        <w:rPr>
          <w:rFonts w:eastAsia="SimSun" w:hint="eastAsia"/>
          <w:lang w:eastAsia="zh-CN"/>
        </w:rPr>
        <w:t>x</w:t>
      </w:r>
      <w:r w:rsidRPr="006E065E">
        <w:rPr>
          <w:rFonts w:eastAsia="SimSun" w:hint="eastAsia"/>
          <w:lang w:eastAsia="zh-CN"/>
        </w:rPr>
        <w:t>轴排列。第二个单元（在位置</w:t>
      </w:r>
      <w:r w:rsidR="00633494" w:rsidRPr="006E065E">
        <w:rPr>
          <w:i/>
          <w:iCs/>
          <w:lang w:eastAsia="zh-CN"/>
        </w:rPr>
        <w:t>x</w:t>
      </w:r>
      <w:r w:rsidR="00633494" w:rsidRPr="006E065E">
        <w:rPr>
          <w:vertAlign w:val="subscript"/>
          <w:lang w:eastAsia="zh-CN"/>
        </w:rPr>
        <w:t>2</w:t>
      </w:r>
      <w:r w:rsidR="00633494" w:rsidRPr="006E065E">
        <w:rPr>
          <w:rFonts w:eastAsia="SimSun" w:hint="eastAsia"/>
          <w:lang w:eastAsia="zh-CN"/>
        </w:rPr>
        <w:t>上</w:t>
      </w:r>
      <w:r w:rsidRPr="006E065E">
        <w:rPr>
          <w:rFonts w:eastAsia="SimSun" w:hint="eastAsia"/>
          <w:lang w:eastAsia="zh-CN"/>
        </w:rPr>
        <w:t>）是</w:t>
      </w:r>
      <w:r w:rsidR="00681B3B" w:rsidRPr="006E065E">
        <w:rPr>
          <w:rFonts w:eastAsia="SimSun" w:hint="eastAsia"/>
          <w:lang w:eastAsia="zh-CN"/>
        </w:rPr>
        <w:t>受激</w:t>
      </w:r>
      <w:r w:rsidRPr="006E065E">
        <w:rPr>
          <w:rFonts w:eastAsia="SimSun" w:hint="eastAsia"/>
          <w:lang w:eastAsia="zh-CN"/>
        </w:rPr>
        <w:t>偶极子；所有其他</w:t>
      </w:r>
      <w:r w:rsidR="00633494" w:rsidRPr="006E065E">
        <w:rPr>
          <w:rFonts w:eastAsia="SimSun" w:hint="eastAsia"/>
          <w:lang w:eastAsia="zh-CN"/>
        </w:rPr>
        <w:t>单元</w:t>
      </w:r>
      <w:r w:rsidRPr="006E065E">
        <w:rPr>
          <w:rFonts w:eastAsia="SimSun" w:hint="eastAsia"/>
          <w:lang w:eastAsia="zh-CN"/>
        </w:rPr>
        <w:t>都是寄生的，通常是实心棒。第一个单元（在位置</w:t>
      </w:r>
      <w:r w:rsidR="00633494" w:rsidRPr="006E065E">
        <w:rPr>
          <w:i/>
          <w:iCs/>
          <w:lang w:eastAsia="zh-CN"/>
        </w:rPr>
        <w:t>x</w:t>
      </w:r>
      <w:r w:rsidR="00633494" w:rsidRPr="006E065E">
        <w:rPr>
          <w:rFonts w:hint="eastAsia"/>
          <w:vertAlign w:val="subscript"/>
          <w:lang w:eastAsia="zh-CN"/>
        </w:rPr>
        <w:t>1</w:t>
      </w:r>
      <w:r w:rsidR="00633494" w:rsidRPr="006E065E">
        <w:rPr>
          <w:rFonts w:eastAsia="SimSun" w:hint="eastAsia"/>
          <w:lang w:eastAsia="zh-CN"/>
        </w:rPr>
        <w:t>上）</w:t>
      </w:r>
      <w:r w:rsidRPr="006E065E">
        <w:rPr>
          <w:rFonts w:eastAsia="SimSun" w:hint="eastAsia"/>
          <w:lang w:eastAsia="zh-CN"/>
        </w:rPr>
        <w:t>的长度略长于</w:t>
      </w:r>
      <w:bookmarkStart w:id="169" w:name="OLE_LINK207"/>
      <w:r w:rsidR="00681B3B" w:rsidRPr="006E065E">
        <w:rPr>
          <w:rFonts w:eastAsia="SimSun" w:hint="eastAsia"/>
          <w:lang w:eastAsia="zh-CN"/>
        </w:rPr>
        <w:t>受激</w:t>
      </w:r>
      <w:bookmarkEnd w:id="169"/>
      <w:r w:rsidRPr="006E065E">
        <w:rPr>
          <w:rFonts w:eastAsia="SimSun" w:hint="eastAsia"/>
          <w:lang w:eastAsia="zh-CN"/>
        </w:rPr>
        <w:t>偶极子的长度，并作为“反射器”</w:t>
      </w:r>
      <w:r w:rsidR="00633494" w:rsidRPr="006E065E">
        <w:rPr>
          <w:rFonts w:eastAsia="SimSun" w:hint="eastAsia"/>
          <w:lang w:eastAsia="zh-CN"/>
        </w:rPr>
        <w:t>。</w:t>
      </w:r>
      <w:r w:rsidRPr="006E065E">
        <w:rPr>
          <w:rFonts w:eastAsia="SimSun" w:hint="eastAsia"/>
          <w:lang w:eastAsia="zh-CN"/>
        </w:rPr>
        <w:t>当存在时，</w:t>
      </w:r>
      <w:r w:rsidR="00681B3B" w:rsidRPr="006E065E">
        <w:rPr>
          <w:rFonts w:eastAsia="SimSun" w:hint="eastAsia"/>
          <w:lang w:eastAsia="zh-CN"/>
        </w:rPr>
        <w:t>受激</w:t>
      </w:r>
      <w:r w:rsidRPr="006E065E">
        <w:rPr>
          <w:rFonts w:eastAsia="SimSun" w:hint="eastAsia"/>
          <w:lang w:eastAsia="zh-CN"/>
        </w:rPr>
        <w:t>偶极子之后的第三</w:t>
      </w:r>
      <w:r w:rsidR="00633494" w:rsidRPr="006E065E">
        <w:rPr>
          <w:rFonts w:eastAsia="SimSun" w:hint="eastAsia"/>
          <w:lang w:eastAsia="zh-CN"/>
        </w:rPr>
        <w:t>个</w:t>
      </w:r>
      <w:r w:rsidRPr="006E065E">
        <w:rPr>
          <w:rFonts w:eastAsia="SimSun" w:hint="eastAsia"/>
          <w:lang w:eastAsia="zh-CN"/>
        </w:rPr>
        <w:t>和剩余</w:t>
      </w:r>
      <w:r w:rsidR="00633494" w:rsidRPr="006E065E">
        <w:rPr>
          <w:rFonts w:eastAsia="SimSun" w:hint="eastAsia"/>
          <w:lang w:eastAsia="zh-CN"/>
        </w:rPr>
        <w:t>单元</w:t>
      </w:r>
      <w:r w:rsidRPr="006E065E">
        <w:rPr>
          <w:rFonts w:eastAsia="SimSun" w:hint="eastAsia"/>
          <w:lang w:eastAsia="zh-CN"/>
        </w:rPr>
        <w:t>（在</w:t>
      </w:r>
      <w:r w:rsidR="00633494" w:rsidRPr="006E065E">
        <w:rPr>
          <w:i/>
          <w:iCs/>
          <w:lang w:eastAsia="zh-CN"/>
        </w:rPr>
        <w:t>x</w:t>
      </w:r>
      <w:r w:rsidR="00633494" w:rsidRPr="006E065E">
        <w:rPr>
          <w:vertAlign w:val="subscript"/>
          <w:lang w:eastAsia="zh-CN"/>
        </w:rPr>
        <w:t>3</w:t>
      </w:r>
      <w:r w:rsidR="00633494" w:rsidRPr="006E065E">
        <w:rPr>
          <w:lang w:eastAsia="zh-CN"/>
        </w:rPr>
        <w:t xml:space="preserve">, …, </w:t>
      </w:r>
      <w:proofErr w:type="spellStart"/>
      <w:r w:rsidR="00633494" w:rsidRPr="006E065E">
        <w:rPr>
          <w:i/>
          <w:iCs/>
          <w:lang w:eastAsia="zh-CN"/>
        </w:rPr>
        <w:t>x</w:t>
      </w:r>
      <w:r w:rsidR="00633494" w:rsidRPr="006E065E">
        <w:rPr>
          <w:vertAlign w:val="subscript"/>
          <w:lang w:eastAsia="zh-CN"/>
        </w:rPr>
        <w:t>N</w:t>
      </w:r>
      <w:proofErr w:type="spellEnd"/>
      <w:r w:rsidR="00633494" w:rsidRPr="006E065E">
        <w:rPr>
          <w:rFonts w:eastAsia="SimSun" w:hint="eastAsia"/>
          <w:lang w:eastAsia="zh-CN"/>
        </w:rPr>
        <w:t>上</w:t>
      </w:r>
      <w:r w:rsidRPr="006E065E">
        <w:rPr>
          <w:rFonts w:eastAsia="SimSun" w:hint="eastAsia"/>
          <w:lang w:eastAsia="zh-CN"/>
        </w:rPr>
        <w:t>）</w:t>
      </w:r>
      <w:r w:rsidR="00633494" w:rsidRPr="006E065E">
        <w:rPr>
          <w:rFonts w:eastAsia="SimSun" w:hint="eastAsia"/>
          <w:lang w:eastAsia="zh-CN"/>
        </w:rPr>
        <w:t>的长度略短于</w:t>
      </w:r>
      <w:r w:rsidR="00681B3B" w:rsidRPr="006E065E">
        <w:rPr>
          <w:rFonts w:eastAsia="SimSun" w:hint="eastAsia"/>
          <w:lang w:eastAsia="zh-CN"/>
        </w:rPr>
        <w:t>受激</w:t>
      </w:r>
      <w:r w:rsidRPr="006E065E">
        <w:rPr>
          <w:rFonts w:eastAsia="SimSun" w:hint="eastAsia"/>
          <w:lang w:eastAsia="zh-CN"/>
        </w:rPr>
        <w:t>偶极子的长度，并</w:t>
      </w:r>
      <w:r w:rsidR="00633494" w:rsidRPr="006E065E">
        <w:rPr>
          <w:rFonts w:eastAsia="SimSun" w:hint="eastAsia"/>
          <w:lang w:eastAsia="zh-CN"/>
        </w:rPr>
        <w:t>作为</w:t>
      </w:r>
      <w:r w:rsidRPr="006E065E">
        <w:rPr>
          <w:rFonts w:eastAsia="SimSun" w:hint="eastAsia"/>
          <w:lang w:eastAsia="zh-CN"/>
        </w:rPr>
        <w:t>“导向器”</w:t>
      </w:r>
      <w:r w:rsidR="00633494" w:rsidRPr="006E065E">
        <w:rPr>
          <w:rFonts w:eastAsia="SimSun" w:hint="eastAsia"/>
          <w:lang w:eastAsia="zh-CN"/>
        </w:rPr>
        <w:t>。</w:t>
      </w:r>
      <w:r w:rsidRPr="006E065E">
        <w:rPr>
          <w:rFonts w:eastAsia="SimSun" w:hint="eastAsia"/>
          <w:lang w:eastAsia="zh-CN"/>
        </w:rPr>
        <w:t>反射器和导向器沿着正</w:t>
      </w:r>
      <w:r w:rsidRPr="006E065E">
        <w:rPr>
          <w:rFonts w:eastAsia="SimSun" w:hint="eastAsia"/>
          <w:lang w:eastAsia="zh-CN"/>
        </w:rPr>
        <w:t>x</w:t>
      </w:r>
      <w:proofErr w:type="gramStart"/>
      <w:r w:rsidRPr="006E065E">
        <w:rPr>
          <w:rFonts w:eastAsia="SimSun" w:hint="eastAsia"/>
          <w:lang w:eastAsia="zh-CN"/>
        </w:rPr>
        <w:t>轴引导</w:t>
      </w:r>
      <w:proofErr w:type="gramEnd"/>
      <w:r w:rsidRPr="006E065E">
        <w:rPr>
          <w:rFonts w:eastAsia="SimSun" w:hint="eastAsia"/>
          <w:lang w:eastAsia="zh-CN"/>
        </w:rPr>
        <w:t>辐射。根据具体的设计，</w:t>
      </w:r>
      <w:r w:rsidR="00633494" w:rsidRPr="006E065E">
        <w:rPr>
          <w:rFonts w:eastAsia="SimSun" w:hint="eastAsia"/>
          <w:lang w:eastAsia="zh-CN"/>
        </w:rPr>
        <w:t>单元与单元</w:t>
      </w:r>
      <w:r w:rsidRPr="006E065E">
        <w:rPr>
          <w:rFonts w:eastAsia="SimSun" w:hint="eastAsia"/>
          <w:lang w:eastAsia="zh-CN"/>
        </w:rPr>
        <w:t>之间的典型间距</w:t>
      </w:r>
      <w:r w:rsidR="006C3AB6" w:rsidRPr="006E065E">
        <w:rPr>
          <w:rFonts w:eastAsia="SimSun" w:hint="eastAsia"/>
          <w:lang w:eastAsia="zh-CN"/>
        </w:rPr>
        <w:t>在</w:t>
      </w:r>
      <w:r w:rsidRPr="006E065E">
        <w:rPr>
          <w:rFonts w:eastAsia="SimSun" w:hint="eastAsia"/>
          <w:lang w:eastAsia="zh-CN"/>
        </w:rPr>
        <w:t>约</w:t>
      </w:r>
      <w:r w:rsidRPr="006E065E">
        <w:rPr>
          <w:rFonts w:eastAsia="SimSun" w:hint="eastAsia"/>
          <w:lang w:eastAsia="zh-CN"/>
        </w:rPr>
        <w:t>1/10</w:t>
      </w:r>
      <w:r w:rsidRPr="006E065E">
        <w:rPr>
          <w:rFonts w:eastAsia="SimSun" w:hint="eastAsia"/>
          <w:lang w:eastAsia="zh-CN"/>
        </w:rPr>
        <w:t>到</w:t>
      </w:r>
      <w:r w:rsidRPr="006E065E">
        <w:rPr>
          <w:rFonts w:eastAsia="SimSun" w:hint="eastAsia"/>
          <w:lang w:eastAsia="zh-CN"/>
        </w:rPr>
        <w:t>1/4</w:t>
      </w:r>
      <w:r w:rsidRPr="006E065E">
        <w:rPr>
          <w:rFonts w:eastAsia="SimSun" w:hint="eastAsia"/>
          <w:lang w:eastAsia="zh-CN"/>
        </w:rPr>
        <w:t>波长</w:t>
      </w:r>
      <w:r w:rsidR="006C3AB6" w:rsidRPr="006E065E">
        <w:rPr>
          <w:rFonts w:eastAsia="SimSun" w:hint="eastAsia"/>
          <w:lang w:eastAsia="zh-CN"/>
        </w:rPr>
        <w:t>之间</w:t>
      </w:r>
      <w:r w:rsidRPr="006E065E">
        <w:rPr>
          <w:rFonts w:eastAsia="SimSun" w:hint="eastAsia"/>
          <w:lang w:eastAsia="zh-CN"/>
        </w:rPr>
        <w:t>变化。</w:t>
      </w:r>
    </w:p>
    <w:p w14:paraId="3606CDD4" w14:textId="08C6167C" w:rsidR="00A06325" w:rsidRPr="006E065E" w:rsidRDefault="00A06325" w:rsidP="00A06325">
      <w:pPr>
        <w:ind w:firstLineChars="200" w:firstLine="480"/>
        <w:rPr>
          <w:lang w:eastAsia="zh-CN"/>
        </w:rPr>
      </w:pPr>
      <w:r w:rsidRPr="006E065E">
        <w:rPr>
          <w:rFonts w:eastAsia="SimSun" w:hint="eastAsia"/>
          <w:lang w:eastAsia="zh-CN"/>
        </w:rPr>
        <w:t>八木</w:t>
      </w:r>
      <w:r w:rsidR="004C59B6" w:rsidRPr="006E065E">
        <w:rPr>
          <w:rFonts w:eastAsia="SimSun" w:hint="eastAsia"/>
          <w:lang w:eastAsia="zh-CN"/>
        </w:rPr>
        <w:t>-</w:t>
      </w:r>
      <w:proofErr w:type="gramStart"/>
      <w:r w:rsidRPr="006E065E">
        <w:rPr>
          <w:rFonts w:eastAsia="SimSun" w:hint="eastAsia"/>
          <w:lang w:eastAsia="zh-CN"/>
        </w:rPr>
        <w:t>宇田天线</w:t>
      </w:r>
      <w:proofErr w:type="gramEnd"/>
      <w:r w:rsidRPr="006E065E">
        <w:rPr>
          <w:rFonts w:eastAsia="SimSun" w:hint="eastAsia"/>
          <w:lang w:eastAsia="zh-CN"/>
        </w:rPr>
        <w:t>的带宽（它保持增益和馈电点阻抗的频率范围）很窄，只有中心频率的百分之几。增益越高，设计的带宽越低，</w:t>
      </w:r>
      <w:r w:rsidR="004C59B6" w:rsidRPr="006E065E">
        <w:rPr>
          <w:rFonts w:eastAsia="SimSun" w:hint="eastAsia"/>
          <w:lang w:eastAsia="zh-CN"/>
        </w:rPr>
        <w:t>这使之</w:t>
      </w:r>
      <w:r w:rsidRPr="006E065E">
        <w:rPr>
          <w:rFonts w:eastAsia="SimSun" w:hint="eastAsia"/>
          <w:lang w:eastAsia="zh-CN"/>
        </w:rPr>
        <w:t>非常适合固定频率应用。然而，</w:t>
      </w:r>
      <w:r w:rsidR="00633494" w:rsidRPr="006E065E">
        <w:rPr>
          <w:rFonts w:eastAsia="SimSun" w:hint="eastAsia"/>
          <w:lang w:eastAsia="zh-CN"/>
        </w:rPr>
        <w:t>在</w:t>
      </w:r>
      <w:r w:rsidRPr="006E065E">
        <w:rPr>
          <w:rFonts w:eastAsia="SimSun" w:hint="eastAsia"/>
          <w:lang w:eastAsia="zh-CN"/>
        </w:rPr>
        <w:t>自由空间中</w:t>
      </w:r>
      <w:r w:rsidR="00633494" w:rsidRPr="006E065E">
        <w:rPr>
          <w:rFonts w:eastAsia="SimSun" w:hint="eastAsia"/>
          <w:lang w:eastAsia="zh-CN"/>
        </w:rPr>
        <w:t>，通过动态伸缩其单元，可调节的</w:t>
      </w:r>
      <w:r w:rsidRPr="006E065E">
        <w:rPr>
          <w:rFonts w:eastAsia="SimSun" w:hint="eastAsia"/>
          <w:lang w:eastAsia="zh-CN"/>
        </w:rPr>
        <w:t>八木</w:t>
      </w:r>
      <w:r w:rsidRPr="006E065E">
        <w:rPr>
          <w:rFonts w:eastAsia="SimSun" w:hint="eastAsia"/>
          <w:lang w:eastAsia="zh-CN"/>
        </w:rPr>
        <w:t>-</w:t>
      </w:r>
      <w:proofErr w:type="gramStart"/>
      <w:r w:rsidRPr="006E065E">
        <w:rPr>
          <w:rFonts w:eastAsia="SimSun" w:hint="eastAsia"/>
          <w:lang w:eastAsia="zh-CN"/>
        </w:rPr>
        <w:t>宇田天线</w:t>
      </w:r>
      <w:proofErr w:type="gramEnd"/>
      <w:r w:rsidR="00633494" w:rsidRPr="006E065E">
        <w:rPr>
          <w:rFonts w:eastAsia="SimSun" w:hint="eastAsia"/>
          <w:lang w:eastAsia="zh-CN"/>
        </w:rPr>
        <w:t>就可</w:t>
      </w:r>
      <w:r w:rsidRPr="006E065E">
        <w:rPr>
          <w:rFonts w:eastAsia="SimSun" w:hint="eastAsia"/>
          <w:lang w:eastAsia="zh-CN"/>
        </w:rPr>
        <w:t>有效实现宽频率范围</w:t>
      </w:r>
      <w:r w:rsidR="00633494" w:rsidRPr="006E065E">
        <w:rPr>
          <w:rFonts w:eastAsia="SimSun" w:hint="eastAsia"/>
          <w:lang w:eastAsia="zh-CN"/>
        </w:rPr>
        <w:t>工作</w:t>
      </w:r>
      <w:r w:rsidRPr="006E065E">
        <w:rPr>
          <w:rFonts w:eastAsia="SimSun" w:hint="eastAsia"/>
          <w:lang w:eastAsia="zh-CN"/>
        </w:rPr>
        <w:t>。</w:t>
      </w:r>
    </w:p>
    <w:p w14:paraId="12675101" w14:textId="08C13EB6" w:rsidR="00E33F61" w:rsidRPr="006E065E" w:rsidRDefault="00E33F61" w:rsidP="0084508A">
      <w:pPr>
        <w:ind w:firstLineChars="200" w:firstLine="480"/>
        <w:rPr>
          <w:lang w:eastAsia="zh-CN"/>
        </w:rPr>
      </w:pPr>
      <w:proofErr w:type="gramStart"/>
      <w:r w:rsidRPr="006E065E">
        <w:rPr>
          <w:rFonts w:hint="eastAsia"/>
          <w:lang w:eastAsia="zh-CN"/>
        </w:rPr>
        <w:t>本</w:t>
      </w:r>
      <w:r w:rsidRPr="006E065E">
        <w:rPr>
          <w:lang w:eastAsia="zh-CN"/>
        </w:rPr>
        <w:t>八木</w:t>
      </w:r>
      <w:proofErr w:type="gramEnd"/>
      <w:r w:rsidRPr="006E065E">
        <w:rPr>
          <w:lang w:eastAsia="zh-CN"/>
        </w:rPr>
        <w:t>-</w:t>
      </w:r>
      <w:proofErr w:type="gramStart"/>
      <w:r w:rsidRPr="006E065E">
        <w:rPr>
          <w:lang w:eastAsia="zh-CN"/>
        </w:rPr>
        <w:t>宇田天线</w:t>
      </w:r>
      <w:proofErr w:type="gramEnd"/>
      <w:r w:rsidRPr="006E065E">
        <w:rPr>
          <w:rFonts w:hint="eastAsia"/>
          <w:lang w:eastAsia="zh-CN"/>
        </w:rPr>
        <w:t>章节中</w:t>
      </w:r>
      <w:r w:rsidRPr="006E065E">
        <w:rPr>
          <w:lang w:eastAsia="zh-CN"/>
        </w:rPr>
        <w:t>的其余</w:t>
      </w:r>
      <w:r w:rsidRPr="006E065E">
        <w:rPr>
          <w:rFonts w:hint="eastAsia"/>
          <w:lang w:eastAsia="zh-CN"/>
        </w:rPr>
        <w:t>章节</w:t>
      </w:r>
      <w:r w:rsidRPr="006E065E">
        <w:rPr>
          <w:lang w:eastAsia="zh-CN"/>
        </w:rPr>
        <w:t>描述了水平极化天线的特性。</w:t>
      </w:r>
    </w:p>
    <w:p w14:paraId="27AEFD3C" w14:textId="50BBA833" w:rsidR="007536C1" w:rsidRPr="006E065E" w:rsidRDefault="007536C1" w:rsidP="007536C1">
      <w:pPr>
        <w:pStyle w:val="Heading2"/>
        <w:rPr>
          <w:lang w:eastAsia="zh-CN"/>
        </w:rPr>
      </w:pPr>
      <w:bookmarkStart w:id="170" w:name="_Toc232149870"/>
      <w:r w:rsidRPr="006E065E">
        <w:rPr>
          <w:lang w:eastAsia="zh-CN"/>
        </w:rPr>
        <w:lastRenderedPageBreak/>
        <w:t>8.2</w:t>
      </w:r>
      <w:r w:rsidRPr="006E065E">
        <w:rPr>
          <w:lang w:eastAsia="zh-CN"/>
        </w:rPr>
        <w:tab/>
      </w:r>
      <w:bookmarkStart w:id="171" w:name="OLE_LINK88"/>
      <w:r w:rsidR="003C687F" w:rsidRPr="006E065E">
        <w:rPr>
          <w:lang w:eastAsia="zh-CN"/>
        </w:rPr>
        <w:t>八木</w:t>
      </w:r>
      <w:r w:rsidR="003C687F" w:rsidRPr="006E065E">
        <w:rPr>
          <w:rFonts w:hint="eastAsia"/>
          <w:lang w:eastAsia="zh-CN"/>
        </w:rPr>
        <w:t>-</w:t>
      </w:r>
      <w:r w:rsidR="003C687F" w:rsidRPr="006E065E">
        <w:rPr>
          <w:lang w:eastAsia="zh-CN"/>
        </w:rPr>
        <w:t>宇田</w:t>
      </w:r>
      <w:bookmarkEnd w:id="171"/>
      <w:r w:rsidR="003C687F" w:rsidRPr="006E065E">
        <w:rPr>
          <w:lang w:eastAsia="zh-CN"/>
        </w:rPr>
        <w:t>天线的</w:t>
      </w:r>
      <w:r w:rsidR="003C687F" w:rsidRPr="006E065E">
        <w:rPr>
          <w:rFonts w:hint="eastAsia"/>
          <w:lang w:eastAsia="zh-CN"/>
        </w:rPr>
        <w:t>命名</w:t>
      </w:r>
      <w:bookmarkEnd w:id="170"/>
    </w:p>
    <w:p w14:paraId="7F35AB0E" w14:textId="090742FA" w:rsidR="007536C1" w:rsidRPr="006E065E" w:rsidRDefault="00FE2703" w:rsidP="00FE2703">
      <w:pPr>
        <w:ind w:firstLineChars="200" w:firstLine="480"/>
        <w:rPr>
          <w:lang w:eastAsia="zh-CN"/>
        </w:rPr>
      </w:pPr>
      <w:r w:rsidRPr="006E065E">
        <w:rPr>
          <w:lang w:eastAsia="zh-CN"/>
        </w:rPr>
        <w:t>类型命名：</w:t>
      </w:r>
      <m:oMath>
        <m:r>
          <m:rPr>
            <m:sty m:val="p"/>
          </m:rPr>
          <w:rPr>
            <w:rFonts w:ascii="Cambria Math" w:hAnsi="Cambria Math"/>
            <w:lang w:eastAsia="zh-CN"/>
          </w:rPr>
          <m:t>YU</m:t>
        </m:r>
        <m:r>
          <w:rPr>
            <w:rFonts w:ascii="Cambria Math" w:hAnsi="Cambria Math"/>
            <w:lang w:eastAsia="zh-CN"/>
          </w:rPr>
          <m:t xml:space="preserve"> N</m:t>
        </m:r>
        <m:r>
          <m:rPr>
            <m:lit/>
            <m:sty m:val="p"/>
          </m:rPr>
          <w:rPr>
            <w:rFonts w:ascii="Cambria Math" w:hAnsi="Cambria Math"/>
            <w:lang w:eastAsia="zh-CN"/>
          </w:rPr>
          <m:t>/</m:t>
        </m:r>
        <m:sSub>
          <m:sSubPr>
            <m:ctrlPr>
              <w:rPr>
                <w:rFonts w:ascii="Cambria Math" w:hAnsi="Cambria Math"/>
              </w:rPr>
            </m:ctrlPr>
          </m:sSubPr>
          <m:e>
            <m:r>
              <w:rPr>
                <w:rFonts w:ascii="Cambria Math" w:hAnsi="Cambria Math"/>
                <w:lang w:eastAsia="zh-CN"/>
              </w:rPr>
              <m:t>x</m:t>
            </m:r>
          </m:e>
          <m:sub>
            <m:r>
              <m:rPr>
                <m:sty m:val="p"/>
              </m:rPr>
              <w:rPr>
                <w:rFonts w:ascii="Cambria Math" w:hAnsi="Cambria Math"/>
                <w:lang w:eastAsia="zh-CN"/>
              </w:rPr>
              <m:t>1</m:t>
            </m:r>
          </m:sub>
        </m:sSub>
        <m:r>
          <m:rPr>
            <m:sty m:val="p"/>
          </m:rPr>
          <w:rPr>
            <w:rFonts w:ascii="Cambria Math" w:hAnsi="Cambria Math"/>
            <w:lang w:eastAsia="zh-CN"/>
          </w:rPr>
          <m:t>,</m:t>
        </m:r>
        <m:sSub>
          <m:sSubPr>
            <m:ctrlPr>
              <w:rPr>
                <w:rFonts w:ascii="Cambria Math" w:hAnsi="Cambria Math"/>
              </w:rPr>
            </m:ctrlPr>
          </m:sSubPr>
          <m:e>
            <m:r>
              <w:rPr>
                <w:rFonts w:ascii="Cambria Math" w:hAnsi="Cambria Math"/>
                <w:lang w:eastAsia="zh-CN"/>
              </w:rPr>
              <m:t>x</m:t>
            </m:r>
          </m:e>
          <m:sub>
            <m:r>
              <m:rPr>
                <m:sty m:val="p"/>
              </m:rPr>
              <w:rPr>
                <w:rFonts w:ascii="Cambria Math" w:hAnsi="Cambria Math"/>
                <w:lang w:eastAsia="zh-CN"/>
              </w:rPr>
              <m:t>2</m:t>
            </m:r>
          </m:sub>
        </m:sSub>
        <m:r>
          <m:rPr>
            <m:sty m:val="p"/>
          </m:rPr>
          <w:rPr>
            <w:rFonts w:ascii="Cambria Math" w:hAnsi="Cambria Math"/>
            <w:lang w:eastAsia="zh-CN"/>
          </w:rPr>
          <m:t>,…,</m:t>
        </m:r>
        <m:sSub>
          <m:sSubPr>
            <m:ctrlPr>
              <w:rPr>
                <w:rFonts w:ascii="Cambria Math" w:hAnsi="Cambria Math"/>
              </w:rPr>
            </m:ctrlPr>
          </m:sSubPr>
          <m:e>
            <m:r>
              <w:rPr>
                <w:rFonts w:ascii="Cambria Math" w:hAnsi="Cambria Math"/>
                <w:lang w:eastAsia="zh-CN"/>
              </w:rPr>
              <m:t>x</m:t>
            </m:r>
          </m:e>
          <m:sub>
            <m:r>
              <w:rPr>
                <w:rFonts w:ascii="Cambria Math" w:hAnsi="Cambria Math"/>
                <w:lang w:eastAsia="zh-CN"/>
              </w:rPr>
              <m:t>N</m:t>
            </m:r>
          </m:sub>
        </m:sSub>
        <m:r>
          <m:rPr>
            <m:lit/>
            <m:sty m:val="p"/>
          </m:rPr>
          <w:rPr>
            <w:rFonts w:ascii="Cambria Math" w:hAnsi="Cambria Math"/>
            <w:lang w:eastAsia="zh-CN"/>
          </w:rPr>
          <m:t>/</m:t>
        </m:r>
        <m:r>
          <w:rPr>
            <w:rFonts w:ascii="Cambria Math" w:hAnsi="Cambria Math"/>
            <w:lang w:eastAsia="zh-CN"/>
          </w:rPr>
          <m:t>h</m:t>
        </m:r>
        <m:r>
          <m:rPr>
            <m:lit/>
            <m:sty m:val="p"/>
          </m:rPr>
          <w:rPr>
            <w:rFonts w:ascii="Cambria Math" w:hAnsi="Cambria Math"/>
            <w:lang w:eastAsia="zh-CN"/>
          </w:rPr>
          <m:t>/</m:t>
        </m:r>
        <m:sSub>
          <m:sSubPr>
            <m:ctrlPr>
              <w:rPr>
                <w:rFonts w:ascii="Cambria Math" w:hAnsi="Cambria Math"/>
              </w:rPr>
            </m:ctrlPr>
          </m:sSubPr>
          <m:e>
            <m:r>
              <w:rPr>
                <w:rFonts w:ascii="Cambria Math" w:hAnsi="Cambria Math"/>
                <w:lang w:eastAsia="zh-CN"/>
              </w:rPr>
              <m:t>l</m:t>
            </m:r>
          </m:e>
          <m:sub>
            <m:r>
              <m:rPr>
                <m:sty m:val="p"/>
              </m:rPr>
              <w:rPr>
                <w:rFonts w:ascii="Cambria Math" w:hAnsi="Cambria Math"/>
                <w:lang w:eastAsia="zh-CN"/>
              </w:rPr>
              <m:t>1</m:t>
            </m:r>
          </m:sub>
        </m:sSub>
        <m:r>
          <m:rPr>
            <m:sty m:val="p"/>
          </m:rPr>
          <w:rPr>
            <w:rFonts w:ascii="Cambria Math" w:hAnsi="Cambria Math"/>
            <w:lang w:eastAsia="zh-CN"/>
          </w:rPr>
          <m:t>,</m:t>
        </m:r>
        <m:sSub>
          <m:sSubPr>
            <m:ctrlPr>
              <w:rPr>
                <w:rFonts w:ascii="Cambria Math" w:hAnsi="Cambria Math"/>
              </w:rPr>
            </m:ctrlPr>
          </m:sSubPr>
          <m:e>
            <m:r>
              <w:rPr>
                <w:rFonts w:ascii="Cambria Math" w:hAnsi="Cambria Math"/>
                <w:lang w:eastAsia="zh-CN"/>
              </w:rPr>
              <m:t>l</m:t>
            </m:r>
          </m:e>
          <m:sub>
            <m:r>
              <m:rPr>
                <m:sty m:val="p"/>
              </m:rPr>
              <w:rPr>
                <w:rFonts w:ascii="Cambria Math" w:hAnsi="Cambria Math"/>
                <w:lang w:eastAsia="zh-CN"/>
              </w:rPr>
              <m:t>2</m:t>
            </m:r>
          </m:sub>
        </m:sSub>
        <m:r>
          <m:rPr>
            <m:sty m:val="p"/>
          </m:rPr>
          <w:rPr>
            <w:rFonts w:ascii="Cambria Math" w:hAnsi="Cambria Math"/>
            <w:lang w:eastAsia="zh-CN"/>
          </w:rPr>
          <m:t>,…,</m:t>
        </m:r>
        <m:sSub>
          <m:sSubPr>
            <m:ctrlPr>
              <w:rPr>
                <w:rFonts w:ascii="Cambria Math" w:hAnsi="Cambria Math"/>
              </w:rPr>
            </m:ctrlPr>
          </m:sSubPr>
          <m:e>
            <m:r>
              <w:rPr>
                <w:rFonts w:ascii="Cambria Math" w:hAnsi="Cambria Math"/>
                <w:lang w:eastAsia="zh-CN"/>
              </w:rPr>
              <m:t>l</m:t>
            </m:r>
          </m:e>
          <m:sub>
            <m:r>
              <w:rPr>
                <w:rFonts w:ascii="Cambria Math" w:hAnsi="Cambria Math"/>
                <w:lang w:eastAsia="zh-CN"/>
              </w:rPr>
              <m:t>N</m:t>
            </m:r>
          </m:sub>
        </m:sSub>
      </m:oMath>
    </w:p>
    <w:p w14:paraId="48F02422" w14:textId="638C0875" w:rsidR="007536C1" w:rsidRPr="006E065E" w:rsidRDefault="00A42315" w:rsidP="00E33C05">
      <w:pPr>
        <w:ind w:firstLineChars="200" w:firstLine="480"/>
        <w:rPr>
          <w:lang w:eastAsia="zh-CN"/>
        </w:rPr>
      </w:pPr>
      <w:r w:rsidRPr="006E065E">
        <w:rPr>
          <w:lang w:eastAsia="zh-CN"/>
        </w:rPr>
        <w:t>其中：</w:t>
      </w:r>
    </w:p>
    <w:p w14:paraId="3FA7037E" w14:textId="5DA5D4BB" w:rsidR="007536C1" w:rsidRPr="006E065E" w:rsidRDefault="007536C1" w:rsidP="007536C1">
      <w:pPr>
        <w:pStyle w:val="Equationlegend"/>
        <w:rPr>
          <w:lang w:val="en-GB" w:eastAsia="zh-CN"/>
        </w:rPr>
      </w:pPr>
      <w:r w:rsidRPr="006E065E">
        <w:rPr>
          <w:lang w:val="en-GB" w:eastAsia="zh-CN"/>
        </w:rPr>
        <w:tab/>
      </w:r>
      <w:proofErr w:type="gramStart"/>
      <w:r w:rsidRPr="006E065E">
        <w:rPr>
          <w:lang w:val="en-GB" w:eastAsia="zh-CN"/>
        </w:rPr>
        <w:t>YU :</w:t>
      </w:r>
      <w:proofErr w:type="gramEnd"/>
      <w:r w:rsidRPr="006E065E">
        <w:rPr>
          <w:lang w:val="en-GB" w:eastAsia="zh-CN"/>
        </w:rPr>
        <w:tab/>
      </w:r>
      <w:r w:rsidR="002E005A" w:rsidRPr="006E065E">
        <w:rPr>
          <w:lang w:eastAsia="zh-CN"/>
        </w:rPr>
        <w:t>八木</w:t>
      </w:r>
      <w:r w:rsidR="002E005A" w:rsidRPr="006E065E">
        <w:rPr>
          <w:rFonts w:hint="eastAsia"/>
          <w:lang w:eastAsia="zh-CN"/>
        </w:rPr>
        <w:t>-</w:t>
      </w:r>
      <w:r w:rsidR="002E005A" w:rsidRPr="006E065E">
        <w:rPr>
          <w:lang w:eastAsia="zh-CN"/>
        </w:rPr>
        <w:t>宇田</w:t>
      </w:r>
    </w:p>
    <w:p w14:paraId="053DDC22" w14:textId="6314B030" w:rsidR="007536C1" w:rsidRPr="006E065E" w:rsidRDefault="007536C1" w:rsidP="007536C1">
      <w:pPr>
        <w:pStyle w:val="Equationlegend"/>
        <w:rPr>
          <w:lang w:val="en-GB" w:eastAsia="zh-CN"/>
        </w:rPr>
      </w:pPr>
      <w:r w:rsidRPr="006E065E">
        <w:rPr>
          <w:lang w:val="en-GB" w:eastAsia="zh-CN"/>
        </w:rPr>
        <w:tab/>
      </w:r>
      <w:proofErr w:type="gramStart"/>
      <w:r w:rsidRPr="006E065E">
        <w:rPr>
          <w:i/>
          <w:iCs/>
          <w:lang w:val="en-GB" w:eastAsia="zh-CN"/>
        </w:rPr>
        <w:t>N</w:t>
      </w:r>
      <w:r w:rsidRPr="006E065E">
        <w:rPr>
          <w:lang w:val="en-GB" w:eastAsia="zh-CN"/>
        </w:rPr>
        <w:t xml:space="preserve"> :</w:t>
      </w:r>
      <w:proofErr w:type="gramEnd"/>
      <w:r w:rsidRPr="006E065E">
        <w:rPr>
          <w:lang w:val="en-GB" w:eastAsia="zh-CN"/>
        </w:rPr>
        <w:tab/>
      </w:r>
      <w:r w:rsidR="002E005A" w:rsidRPr="006E065E">
        <w:rPr>
          <w:rFonts w:hint="eastAsia"/>
          <w:lang w:val="en-GB" w:eastAsia="zh-CN"/>
        </w:rPr>
        <w:t>单元数量</w:t>
      </w:r>
    </w:p>
    <w:p w14:paraId="3132B249" w14:textId="664D7764" w:rsidR="007536C1" w:rsidRPr="006E065E" w:rsidRDefault="007536C1" w:rsidP="007536C1">
      <w:pPr>
        <w:pStyle w:val="Equationlegend"/>
        <w:rPr>
          <w:lang w:val="en-GB" w:eastAsia="zh-CN"/>
        </w:rPr>
      </w:pPr>
      <w:r w:rsidRPr="006E065E">
        <w:rPr>
          <w:lang w:val="en-GB" w:eastAsia="zh-CN"/>
        </w:rPr>
        <w:tab/>
      </w:r>
      <m:oMath>
        <m:sSub>
          <m:sSubPr>
            <m:ctrlPr>
              <w:rPr>
                <w:rFonts w:ascii="Cambria Math" w:hAnsi="Cambria Math"/>
                <w:lang w:val="en-GB"/>
              </w:rPr>
            </m:ctrlPr>
          </m:sSubPr>
          <m:e>
            <m:r>
              <w:rPr>
                <w:rFonts w:ascii="Cambria Math" w:hAnsi="Cambria Math"/>
                <w:lang w:val="en-GB" w:eastAsia="zh-CN"/>
              </w:rPr>
              <m:t>x</m:t>
            </m:r>
          </m:e>
          <m:sub>
            <m:r>
              <m:rPr>
                <m:sty m:val="p"/>
              </m:rPr>
              <w:rPr>
                <w:rFonts w:ascii="Cambria Math" w:hAnsi="Cambria Math"/>
                <w:lang w:val="en-GB" w:eastAsia="zh-CN"/>
              </w:rPr>
              <m:t>1</m:t>
            </m:r>
          </m:sub>
        </m:sSub>
        <m:r>
          <m:rPr>
            <m:sty m:val="p"/>
          </m:rPr>
          <w:rPr>
            <w:rFonts w:ascii="Cambria Math" w:hAnsi="Cambria Math"/>
            <w:lang w:val="en-GB" w:eastAsia="zh-CN"/>
          </w:rPr>
          <m:t>,</m:t>
        </m:r>
        <m:sSub>
          <m:sSubPr>
            <m:ctrlPr>
              <w:rPr>
                <w:rFonts w:ascii="Cambria Math" w:hAnsi="Cambria Math"/>
                <w:lang w:val="en-GB"/>
              </w:rPr>
            </m:ctrlPr>
          </m:sSubPr>
          <m:e>
            <m:r>
              <w:rPr>
                <w:rFonts w:ascii="Cambria Math" w:hAnsi="Cambria Math"/>
                <w:lang w:val="en-GB" w:eastAsia="zh-CN"/>
              </w:rPr>
              <m:t>x</m:t>
            </m:r>
          </m:e>
          <m:sub>
            <m:r>
              <m:rPr>
                <m:sty m:val="p"/>
              </m:rPr>
              <w:rPr>
                <w:rFonts w:ascii="Cambria Math" w:hAnsi="Cambria Math"/>
                <w:lang w:val="en-GB" w:eastAsia="zh-CN"/>
              </w:rPr>
              <m:t>2</m:t>
            </m:r>
          </m:sub>
        </m:sSub>
        <m:r>
          <m:rPr>
            <m:sty m:val="p"/>
          </m:rPr>
          <w:rPr>
            <w:rFonts w:ascii="Cambria Math" w:hAnsi="Cambria Math"/>
            <w:lang w:val="en-GB" w:eastAsia="zh-CN"/>
          </w:rPr>
          <m:t>,…,</m:t>
        </m:r>
        <m:sSub>
          <m:sSubPr>
            <m:ctrlPr>
              <w:rPr>
                <w:rFonts w:ascii="Cambria Math" w:hAnsi="Cambria Math"/>
                <w:lang w:val="en-GB"/>
              </w:rPr>
            </m:ctrlPr>
          </m:sSubPr>
          <m:e>
            <m:r>
              <w:rPr>
                <w:rFonts w:ascii="Cambria Math" w:hAnsi="Cambria Math"/>
                <w:lang w:val="en-GB" w:eastAsia="zh-CN"/>
              </w:rPr>
              <m:t>x</m:t>
            </m:r>
          </m:e>
          <m:sub>
            <m:r>
              <w:rPr>
                <w:rFonts w:ascii="Cambria Math" w:hAnsi="Cambria Math"/>
                <w:lang w:val="en-GB" w:eastAsia="zh-CN"/>
              </w:rPr>
              <m:t>N</m:t>
            </m:r>
          </m:sub>
        </m:sSub>
      </m:oMath>
      <w:r w:rsidRPr="006E065E">
        <w:rPr>
          <w:lang w:val="en-GB" w:eastAsia="zh-CN"/>
        </w:rPr>
        <w:t xml:space="preserve"> :</w:t>
      </w:r>
      <w:r w:rsidRPr="006E065E">
        <w:rPr>
          <w:lang w:val="en-GB" w:eastAsia="zh-CN"/>
        </w:rPr>
        <w:tab/>
      </w:r>
      <w:bookmarkStart w:id="172" w:name="OLE_LINK89"/>
      <w:r w:rsidR="002E005A" w:rsidRPr="006E065E">
        <w:rPr>
          <w:rFonts w:hint="eastAsia"/>
          <w:lang w:val="en-GB" w:eastAsia="zh-CN"/>
        </w:rPr>
        <w:t>单元</w:t>
      </w:r>
      <w:r w:rsidR="002E005A" w:rsidRPr="006E065E">
        <w:rPr>
          <w:lang w:val="en-GB" w:eastAsia="zh-CN"/>
        </w:rPr>
        <w:t>1</w:t>
      </w:r>
      <w:r w:rsidR="002E005A" w:rsidRPr="006E065E">
        <w:rPr>
          <w:lang w:val="en-GB" w:eastAsia="zh-CN"/>
        </w:rPr>
        <w:t>到</w:t>
      </w:r>
      <w:r w:rsidR="002E005A" w:rsidRPr="006E065E">
        <w:rPr>
          <w:rFonts w:hint="eastAsia"/>
          <w:i/>
          <w:iCs/>
          <w:lang w:eastAsia="zh-CN"/>
        </w:rPr>
        <w:t>N</w:t>
      </w:r>
      <w:r w:rsidR="002E005A" w:rsidRPr="006E065E">
        <w:rPr>
          <w:lang w:val="en-GB" w:eastAsia="zh-CN"/>
        </w:rPr>
        <w:t>的</w:t>
      </w:r>
      <w:r w:rsidR="002E005A" w:rsidRPr="006E065E">
        <w:rPr>
          <w:lang w:val="en-GB" w:eastAsia="zh-CN"/>
        </w:rPr>
        <w:t>x</w:t>
      </w:r>
      <w:r w:rsidR="002E005A" w:rsidRPr="006E065E">
        <w:rPr>
          <w:lang w:val="en-GB" w:eastAsia="zh-CN"/>
        </w:rPr>
        <w:t>位置</w:t>
      </w:r>
      <w:bookmarkEnd w:id="172"/>
      <w:r w:rsidR="002E005A" w:rsidRPr="006E065E">
        <w:rPr>
          <w:rFonts w:hint="eastAsia"/>
          <w:lang w:val="en-GB" w:eastAsia="zh-CN"/>
        </w:rPr>
        <w:t>（</w:t>
      </w:r>
      <w:r w:rsidR="002E005A" w:rsidRPr="006E065E">
        <w:rPr>
          <w:lang w:val="en-GB" w:eastAsia="zh-CN"/>
        </w:rPr>
        <w:t>到反射器的距离</w:t>
      </w:r>
      <w:r w:rsidR="002E005A" w:rsidRPr="006E065E">
        <w:rPr>
          <w:rFonts w:hint="eastAsia"/>
          <w:lang w:val="en-GB" w:eastAsia="zh-CN"/>
        </w:rPr>
        <w:t>）</w:t>
      </w:r>
      <w:r w:rsidRPr="006E065E">
        <w:rPr>
          <w:i/>
          <w:iCs/>
          <w:lang w:val="en-GB" w:eastAsia="zh-CN"/>
        </w:rPr>
        <w:t>x</w:t>
      </w:r>
      <w:r w:rsidRPr="006E065E">
        <w:rPr>
          <w:vertAlign w:val="subscript"/>
          <w:lang w:val="en-GB" w:eastAsia="zh-CN"/>
        </w:rPr>
        <w:t>1</w:t>
      </w:r>
    </w:p>
    <w:p w14:paraId="00EE5B43" w14:textId="3A7C2B06" w:rsidR="007536C1" w:rsidRPr="006E065E" w:rsidRDefault="007536C1" w:rsidP="007536C1">
      <w:pPr>
        <w:pStyle w:val="Equationlegend"/>
        <w:rPr>
          <w:lang w:val="en-GB" w:eastAsia="zh-CN"/>
        </w:rPr>
      </w:pPr>
      <w:r w:rsidRPr="006E065E">
        <w:rPr>
          <w:lang w:val="en-GB" w:eastAsia="zh-CN"/>
        </w:rPr>
        <w:tab/>
      </w:r>
      <w:proofErr w:type="gramStart"/>
      <w:r w:rsidRPr="006E065E">
        <w:rPr>
          <w:i/>
          <w:iCs/>
          <w:lang w:val="en-GB" w:eastAsia="zh-CN"/>
        </w:rPr>
        <w:t>h</w:t>
      </w:r>
      <w:r w:rsidRPr="006E065E">
        <w:rPr>
          <w:lang w:val="en-GB" w:eastAsia="zh-CN"/>
        </w:rPr>
        <w:t xml:space="preserve"> :</w:t>
      </w:r>
      <w:proofErr w:type="gramEnd"/>
      <w:r w:rsidRPr="006E065E">
        <w:rPr>
          <w:lang w:val="en-GB" w:eastAsia="zh-CN"/>
        </w:rPr>
        <w:tab/>
      </w:r>
      <w:r w:rsidR="002E005A" w:rsidRPr="006E065E">
        <w:rPr>
          <w:rFonts w:hint="eastAsia"/>
          <w:lang w:val="en-GB" w:eastAsia="zh-CN"/>
        </w:rPr>
        <w:t>单元</w:t>
      </w:r>
      <w:r w:rsidR="002E005A" w:rsidRPr="006E065E">
        <w:rPr>
          <w:lang w:val="en-GB" w:eastAsia="zh-CN"/>
        </w:rPr>
        <w:t>距离地面的高度</w:t>
      </w:r>
      <w:r w:rsidRPr="006E065E">
        <w:rPr>
          <w:rStyle w:val="FootnoteReference"/>
          <w:lang w:val="en-GB"/>
        </w:rPr>
        <w:footnoteReference w:id="5"/>
      </w:r>
    </w:p>
    <w:p w14:paraId="532FCA6B" w14:textId="65DE421A" w:rsidR="007536C1" w:rsidRPr="006E065E" w:rsidRDefault="007536C1" w:rsidP="007536C1">
      <w:pPr>
        <w:pStyle w:val="Equationlegend"/>
        <w:rPr>
          <w:lang w:val="en-GB" w:eastAsia="zh-CN"/>
        </w:rPr>
      </w:pPr>
      <w:r w:rsidRPr="006E065E">
        <w:rPr>
          <w:lang w:val="en-GB" w:eastAsia="zh-CN"/>
        </w:rPr>
        <w:tab/>
      </w:r>
      <m:oMath>
        <m:sSub>
          <m:sSubPr>
            <m:ctrlPr>
              <w:rPr>
                <w:rFonts w:ascii="Cambria Math" w:hAnsi="Cambria Math"/>
                <w:lang w:val="en-GB"/>
              </w:rPr>
            </m:ctrlPr>
          </m:sSubPr>
          <m:e>
            <m:r>
              <w:rPr>
                <w:rFonts w:ascii="Cambria Math" w:hAnsi="Cambria Math"/>
                <w:lang w:val="en-GB" w:eastAsia="zh-CN"/>
              </w:rPr>
              <m:t>l</m:t>
            </m:r>
          </m:e>
          <m:sub>
            <m:r>
              <m:rPr>
                <m:sty m:val="p"/>
              </m:rPr>
              <w:rPr>
                <w:rFonts w:ascii="Cambria Math" w:hAnsi="Cambria Math"/>
                <w:lang w:val="en-GB" w:eastAsia="zh-CN"/>
              </w:rPr>
              <m:t>1</m:t>
            </m:r>
          </m:sub>
        </m:sSub>
        <m:r>
          <m:rPr>
            <m:sty m:val="p"/>
          </m:rPr>
          <w:rPr>
            <w:rFonts w:ascii="Cambria Math" w:hAnsi="Cambria Math"/>
            <w:lang w:val="en-GB" w:eastAsia="zh-CN"/>
          </w:rPr>
          <m:t>,</m:t>
        </m:r>
        <m:sSub>
          <m:sSubPr>
            <m:ctrlPr>
              <w:rPr>
                <w:rFonts w:ascii="Cambria Math" w:hAnsi="Cambria Math"/>
                <w:lang w:val="en-GB"/>
              </w:rPr>
            </m:ctrlPr>
          </m:sSubPr>
          <m:e>
            <m:r>
              <w:rPr>
                <w:rFonts w:ascii="Cambria Math" w:hAnsi="Cambria Math"/>
                <w:lang w:val="en-GB" w:eastAsia="zh-CN"/>
              </w:rPr>
              <m:t>l</m:t>
            </m:r>
          </m:e>
          <m:sub>
            <m:r>
              <m:rPr>
                <m:sty m:val="p"/>
              </m:rPr>
              <w:rPr>
                <w:rFonts w:ascii="Cambria Math" w:hAnsi="Cambria Math"/>
                <w:lang w:val="en-GB" w:eastAsia="zh-CN"/>
              </w:rPr>
              <m:t>2</m:t>
            </m:r>
          </m:sub>
        </m:sSub>
        <m:r>
          <m:rPr>
            <m:sty m:val="p"/>
          </m:rPr>
          <w:rPr>
            <w:rFonts w:ascii="Cambria Math" w:hAnsi="Cambria Math"/>
            <w:lang w:val="en-GB" w:eastAsia="zh-CN"/>
          </w:rPr>
          <m:t>,…,</m:t>
        </m:r>
        <m:sSub>
          <m:sSubPr>
            <m:ctrlPr>
              <w:rPr>
                <w:rFonts w:ascii="Cambria Math" w:hAnsi="Cambria Math"/>
                <w:lang w:val="en-GB"/>
              </w:rPr>
            </m:ctrlPr>
          </m:sSubPr>
          <m:e>
            <m:r>
              <w:rPr>
                <w:rFonts w:ascii="Cambria Math" w:hAnsi="Cambria Math"/>
                <w:lang w:val="en-GB" w:eastAsia="zh-CN"/>
              </w:rPr>
              <m:t>l</m:t>
            </m:r>
          </m:e>
          <m:sub>
            <m:r>
              <w:rPr>
                <w:rFonts w:ascii="Cambria Math" w:hAnsi="Cambria Math"/>
                <w:lang w:val="en-GB" w:eastAsia="zh-CN"/>
              </w:rPr>
              <m:t>N</m:t>
            </m:r>
          </m:sub>
        </m:sSub>
      </m:oMath>
      <w:r w:rsidRPr="006E065E">
        <w:rPr>
          <w:lang w:val="en-GB" w:eastAsia="zh-CN"/>
        </w:rPr>
        <w:t xml:space="preserve"> :</w:t>
      </w:r>
      <w:r w:rsidRPr="006E065E">
        <w:rPr>
          <w:lang w:val="en-GB" w:eastAsia="zh-CN"/>
        </w:rPr>
        <w:tab/>
      </w:r>
      <w:r w:rsidR="002E005A" w:rsidRPr="006E065E">
        <w:rPr>
          <w:rFonts w:hint="eastAsia"/>
          <w:lang w:eastAsia="zh-CN"/>
        </w:rPr>
        <w:t>单元</w:t>
      </w:r>
      <w:r w:rsidR="002E005A" w:rsidRPr="006E065E">
        <w:rPr>
          <w:lang w:eastAsia="zh-CN"/>
        </w:rPr>
        <w:t>1</w:t>
      </w:r>
      <w:r w:rsidR="002E005A" w:rsidRPr="006E065E">
        <w:rPr>
          <w:rFonts w:hint="eastAsia"/>
          <w:lang w:eastAsia="zh-CN"/>
        </w:rPr>
        <w:t>到</w:t>
      </w:r>
      <w:r w:rsidR="002E005A" w:rsidRPr="006E065E">
        <w:rPr>
          <w:i/>
          <w:iCs/>
          <w:lang w:eastAsia="zh-CN"/>
        </w:rPr>
        <w:t>N</w:t>
      </w:r>
      <w:r w:rsidR="002E005A" w:rsidRPr="006E065E">
        <w:rPr>
          <w:rFonts w:hint="eastAsia"/>
          <w:lang w:eastAsia="zh-CN"/>
        </w:rPr>
        <w:t>的长度。</w:t>
      </w:r>
    </w:p>
    <w:p w14:paraId="40B18F7C" w14:textId="1E1A66DC" w:rsidR="00990440" w:rsidRPr="006E065E" w:rsidRDefault="00990440" w:rsidP="00990440">
      <w:pPr>
        <w:ind w:firstLineChars="200" w:firstLine="480"/>
        <w:rPr>
          <w:lang w:eastAsia="zh-CN"/>
        </w:rPr>
      </w:pPr>
      <w:r w:rsidRPr="006E065E">
        <w:rPr>
          <w:lang w:eastAsia="zh-CN"/>
        </w:rPr>
        <w:t>距离、长度和高度</w:t>
      </w:r>
      <w:r w:rsidR="008745AE" w:rsidRPr="006E065E">
        <w:rPr>
          <w:rFonts w:hint="eastAsia"/>
          <w:lang w:eastAsia="zh-CN"/>
        </w:rPr>
        <w:t>都</w:t>
      </w:r>
      <w:r w:rsidRPr="006E065E">
        <w:rPr>
          <w:lang w:eastAsia="zh-CN"/>
        </w:rPr>
        <w:t>必须使用相同的单位。请注意，</w:t>
      </w:r>
      <m:oMath>
        <m:sSub>
          <m:sSubPr>
            <m:ctrlPr>
              <w:rPr>
                <w:rFonts w:ascii="Cambria Math" w:hAnsi="Cambria Math"/>
                <w:i/>
              </w:rPr>
            </m:ctrlPr>
          </m:sSubPr>
          <m:e>
            <m:r>
              <w:rPr>
                <w:rFonts w:ascii="Cambria Math" w:hAnsi="Cambria Math"/>
                <w:lang w:eastAsia="zh-CN"/>
              </w:rPr>
              <m:t>x</m:t>
            </m:r>
          </m:e>
          <m:sub>
            <m:r>
              <w:rPr>
                <w:rFonts w:ascii="Cambria Math" w:hAnsi="Cambria Math"/>
                <w:lang w:eastAsia="zh-CN"/>
              </w:rPr>
              <m:t>1,</m:t>
            </m:r>
          </m:sub>
        </m:sSub>
        <m:sSub>
          <m:sSubPr>
            <m:ctrlPr>
              <w:rPr>
                <w:rFonts w:ascii="Cambria Math" w:hAnsi="Cambria Math"/>
                <w:i/>
              </w:rPr>
            </m:ctrlPr>
          </m:sSubPr>
          <m:e>
            <m:r>
              <w:rPr>
                <w:rFonts w:ascii="Cambria Math" w:hAnsi="Cambria Math"/>
                <w:lang w:eastAsia="zh-CN"/>
              </w:rPr>
              <m:t>x</m:t>
            </m:r>
          </m:e>
          <m:sub>
            <m:r>
              <w:rPr>
                <w:rFonts w:ascii="Cambria Math" w:hAnsi="Cambria Math"/>
                <w:lang w:eastAsia="zh-CN"/>
              </w:rPr>
              <m:t>2</m:t>
            </m:r>
          </m:sub>
        </m:sSub>
        <m:r>
          <w:rPr>
            <w:rFonts w:ascii="Cambria Math" w:hAnsi="Cambria Math"/>
            <w:lang w:eastAsia="zh-CN"/>
          </w:rPr>
          <m:t xml:space="preserve">, … , </m:t>
        </m:r>
        <m:sSub>
          <m:sSubPr>
            <m:ctrlPr>
              <w:rPr>
                <w:rFonts w:ascii="Cambria Math" w:hAnsi="Cambria Math"/>
                <w:i/>
              </w:rPr>
            </m:ctrlPr>
          </m:sSubPr>
          <m:e>
            <m:r>
              <w:rPr>
                <w:rFonts w:ascii="Cambria Math" w:hAnsi="Cambria Math"/>
                <w:lang w:eastAsia="zh-CN"/>
              </w:rPr>
              <m:t>x</m:t>
            </m:r>
          </m:e>
          <m:sub>
            <m:r>
              <w:rPr>
                <w:rFonts w:ascii="Cambria Math" w:hAnsi="Cambria Math"/>
                <w:lang w:eastAsia="zh-CN"/>
              </w:rPr>
              <m:t>N</m:t>
            </m:r>
          </m:sub>
        </m:sSub>
      </m:oMath>
      <w:r w:rsidRPr="006E065E">
        <w:rPr>
          <w:lang w:eastAsia="zh-CN"/>
        </w:rPr>
        <w:t>都是从原点开始测量的距离。如果位于位置</w:t>
      </w:r>
      <w:r w:rsidR="008745AE" w:rsidRPr="006E065E">
        <w:rPr>
          <w:i/>
          <w:iCs/>
          <w:lang w:eastAsia="zh-CN"/>
        </w:rPr>
        <w:t>x</w:t>
      </w:r>
      <w:r w:rsidR="008745AE" w:rsidRPr="006E065E">
        <w:rPr>
          <w:vertAlign w:val="subscript"/>
          <w:lang w:eastAsia="zh-CN"/>
        </w:rPr>
        <w:t>1</w:t>
      </w:r>
      <w:r w:rsidRPr="006E065E">
        <w:rPr>
          <w:lang w:eastAsia="zh-CN"/>
        </w:rPr>
        <w:t>的反射器单元处于原点，那么</w:t>
      </w:r>
      <w:r w:rsidR="008745AE" w:rsidRPr="006E065E">
        <w:rPr>
          <w:i/>
          <w:iCs/>
          <w:lang w:eastAsia="zh-CN"/>
        </w:rPr>
        <w:t>x</w:t>
      </w:r>
      <w:r w:rsidR="008745AE" w:rsidRPr="006E065E">
        <w:rPr>
          <w:vertAlign w:val="subscript"/>
          <w:lang w:eastAsia="zh-CN"/>
        </w:rPr>
        <w:t>1</w:t>
      </w:r>
      <w:r w:rsidRPr="006E065E">
        <w:rPr>
          <w:lang w:eastAsia="zh-CN"/>
        </w:rPr>
        <w:t>的值将为</w:t>
      </w:r>
      <w:r w:rsidR="008745AE" w:rsidRPr="006E065E">
        <w:rPr>
          <w:rFonts w:hint="eastAsia"/>
          <w:lang w:eastAsia="zh-CN"/>
        </w:rPr>
        <w:t>0</w:t>
      </w:r>
      <w:r w:rsidRPr="006E065E">
        <w:rPr>
          <w:lang w:eastAsia="zh-CN"/>
        </w:rPr>
        <w:t>。</w:t>
      </w:r>
    </w:p>
    <w:p w14:paraId="32E5B601" w14:textId="0A703401" w:rsidR="00477D97" w:rsidRPr="006E065E" w:rsidRDefault="00DC118F" w:rsidP="00477D97">
      <w:pPr>
        <w:pStyle w:val="FigureNo"/>
      </w:pPr>
      <w:r w:rsidRPr="006E065E">
        <w:t>图</w:t>
      </w:r>
      <w:r w:rsidR="00477D97" w:rsidRPr="006E065E">
        <w:t>45</w:t>
      </w:r>
    </w:p>
    <w:p w14:paraId="31840CBF" w14:textId="7361CF52" w:rsidR="00477D97" w:rsidRPr="006E065E" w:rsidRDefault="002E005A" w:rsidP="00477D97">
      <w:pPr>
        <w:pStyle w:val="Figuretitle"/>
        <w:rPr>
          <w:lang w:val="es-ES_tradnl"/>
        </w:rPr>
      </w:pPr>
      <w:proofErr w:type="spellStart"/>
      <w:r w:rsidRPr="006E065E">
        <w:rPr>
          <w:lang w:val="es-ES_tradnl"/>
        </w:rPr>
        <w:t>通用八木</w:t>
      </w:r>
      <w:proofErr w:type="spellEnd"/>
      <w:r w:rsidRPr="006E065E">
        <w:rPr>
          <w:rFonts w:hint="eastAsia"/>
          <w:lang w:val="es-ES_tradnl" w:eastAsia="zh-CN"/>
        </w:rPr>
        <w:t>-</w:t>
      </w:r>
      <w:r w:rsidRPr="006E065E">
        <w:rPr>
          <w:rFonts w:hint="eastAsia"/>
          <w:lang w:val="es-ES_tradnl" w:eastAsia="zh-CN"/>
        </w:rPr>
        <w:t>宇田</w:t>
      </w:r>
      <w:proofErr w:type="spellStart"/>
      <w:r w:rsidRPr="006E065E">
        <w:rPr>
          <w:lang w:val="es-ES_tradnl"/>
        </w:rPr>
        <w:t>天线</w:t>
      </w:r>
      <w:proofErr w:type="spellEnd"/>
    </w:p>
    <w:p w14:paraId="7462B987" w14:textId="221F7022" w:rsidR="007536C1" w:rsidRPr="006E065E" w:rsidRDefault="00D221C0" w:rsidP="007536C1">
      <w:pPr>
        <w:pStyle w:val="Figure"/>
        <w:rPr>
          <w:lang w:eastAsia="zh-CN"/>
        </w:rPr>
      </w:pPr>
      <w:r w:rsidRPr="006E065E">
        <w:rPr>
          <w:noProof/>
        </w:rPr>
        <w:drawing>
          <wp:inline distT="0" distB="0" distL="0" distR="0" wp14:anchorId="2B1D88A4" wp14:editId="00354B76">
            <wp:extent cx="4062992" cy="3413279"/>
            <wp:effectExtent l="0" t="0" r="0" b="0"/>
            <wp:docPr id="2097507822" name="Picture 20" descr="图45显示通用八木-宇田天线&#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7507822" name="Picture 20" descr="图45显示通用八木-宇田天线&#10;"/>
                    <pic:cNvPicPr/>
                  </pic:nvPicPr>
                  <pic:blipFill>
                    <a:blip r:embed="rId120" cstate="print">
                      <a:extLst>
                        <a:ext uri="{28A0092B-C50C-407E-A947-70E740481C1C}">
                          <a14:useLocalDpi xmlns:a14="http://schemas.microsoft.com/office/drawing/2010/main" val="0"/>
                        </a:ext>
                      </a:extLst>
                    </a:blip>
                    <a:stretch>
                      <a:fillRect/>
                    </a:stretch>
                  </pic:blipFill>
                  <pic:spPr>
                    <a:xfrm>
                      <a:off x="0" y="0"/>
                      <a:ext cx="4062992" cy="3413279"/>
                    </a:xfrm>
                    <a:prstGeom prst="rect">
                      <a:avLst/>
                    </a:prstGeom>
                  </pic:spPr>
                </pic:pic>
              </a:graphicData>
            </a:graphic>
          </wp:inline>
        </w:drawing>
      </w:r>
    </w:p>
    <w:p w14:paraId="0A74744C" w14:textId="7CE19E39" w:rsidR="007536C1" w:rsidRPr="006E065E" w:rsidRDefault="007536C1" w:rsidP="007536C1">
      <w:pPr>
        <w:pStyle w:val="Heading2"/>
        <w:rPr>
          <w:lang w:eastAsia="zh-CN"/>
        </w:rPr>
      </w:pPr>
      <w:bookmarkStart w:id="173" w:name="_Toc232149871"/>
      <w:r w:rsidRPr="006E065E">
        <w:rPr>
          <w:lang w:eastAsia="zh-CN"/>
        </w:rPr>
        <w:t>8.3</w:t>
      </w:r>
      <w:r w:rsidRPr="006E065E">
        <w:rPr>
          <w:lang w:eastAsia="zh-CN"/>
        </w:rPr>
        <w:tab/>
      </w:r>
      <w:r w:rsidR="005461AA" w:rsidRPr="006E065E">
        <w:rPr>
          <w:rFonts w:hint="eastAsia"/>
          <w:lang w:eastAsia="zh-CN"/>
        </w:rPr>
        <w:t>计算</w:t>
      </w:r>
      <w:r w:rsidR="002E005A" w:rsidRPr="006E065E">
        <w:rPr>
          <w:lang w:eastAsia="zh-CN"/>
        </w:rPr>
        <w:t>八木</w:t>
      </w:r>
      <w:r w:rsidR="002E005A" w:rsidRPr="006E065E">
        <w:rPr>
          <w:rFonts w:hint="eastAsia"/>
          <w:lang w:eastAsia="zh-CN"/>
        </w:rPr>
        <w:t>-</w:t>
      </w:r>
      <w:r w:rsidR="002E005A" w:rsidRPr="006E065E">
        <w:rPr>
          <w:rFonts w:hint="eastAsia"/>
          <w:lang w:eastAsia="zh-CN"/>
        </w:rPr>
        <w:t>宇田</w:t>
      </w:r>
      <w:r w:rsidR="002E005A" w:rsidRPr="006E065E">
        <w:rPr>
          <w:lang w:eastAsia="zh-CN"/>
        </w:rPr>
        <w:t>天线</w:t>
      </w:r>
      <w:r w:rsidR="005461AA" w:rsidRPr="006E065E">
        <w:rPr>
          <w:rFonts w:hint="eastAsia"/>
          <w:lang w:eastAsia="zh-CN"/>
        </w:rPr>
        <w:t>的</w:t>
      </w:r>
      <w:r w:rsidR="002E005A" w:rsidRPr="006E065E">
        <w:rPr>
          <w:lang w:eastAsia="zh-CN"/>
        </w:rPr>
        <w:t>方向图</w:t>
      </w:r>
      <w:bookmarkEnd w:id="173"/>
    </w:p>
    <w:p w14:paraId="278288DC" w14:textId="7E61984A" w:rsidR="00592F9D" w:rsidRPr="006E065E" w:rsidRDefault="00681BB1" w:rsidP="00681BB1">
      <w:pPr>
        <w:ind w:firstLineChars="200" w:firstLine="480"/>
        <w:rPr>
          <w:lang w:eastAsia="zh-CN"/>
        </w:rPr>
      </w:pPr>
      <w:r w:rsidRPr="006E065E">
        <w:rPr>
          <w:lang w:eastAsia="zh-CN"/>
        </w:rPr>
        <w:t>阵列的归一化增益是根据</w:t>
      </w:r>
      <w:r w:rsidRPr="006E065E">
        <w:rPr>
          <w:rFonts w:hint="eastAsia"/>
          <w:lang w:eastAsia="zh-CN"/>
        </w:rPr>
        <w:t>参考</w:t>
      </w:r>
      <w:r w:rsidRPr="006E065E">
        <w:rPr>
          <w:lang w:eastAsia="zh-CN"/>
        </w:rPr>
        <w:t>文献</w:t>
      </w:r>
      <w:r w:rsidRPr="006E065E">
        <w:rPr>
          <w:lang w:eastAsia="zh-CN"/>
        </w:rPr>
        <w:t>[1]</w:t>
      </w:r>
      <w:r w:rsidRPr="006E065E">
        <w:rPr>
          <w:rFonts w:hint="eastAsia"/>
          <w:lang w:eastAsia="zh-CN"/>
        </w:rPr>
        <w:t>、使用</w:t>
      </w:r>
      <w:r w:rsidRPr="006E065E">
        <w:rPr>
          <w:lang w:eastAsia="zh-CN"/>
        </w:rPr>
        <w:t>输入电流向量</w:t>
      </w:r>
      <m:oMath>
        <m:r>
          <m:rPr>
            <m:sty m:val="bi"/>
          </m:rPr>
          <w:rPr>
            <w:rFonts w:ascii="Cambria Math" w:hAnsi="Cambria Math"/>
            <w:lang w:eastAsia="zh-CN"/>
          </w:rPr>
          <m:t>V</m:t>
        </m:r>
        <m:r>
          <w:rPr>
            <w:rFonts w:ascii="Cambria Math" w:hAnsi="Cambria Math"/>
            <w:lang w:eastAsia="zh-CN"/>
          </w:rPr>
          <m:t>=</m:t>
        </m:r>
        <m:sSup>
          <m:sSupPr>
            <m:ctrlPr>
              <w:rPr>
                <w:rFonts w:ascii="Cambria Math" w:hAnsi="Cambria Math"/>
                <w:i/>
              </w:rPr>
            </m:ctrlPr>
          </m:sSupPr>
          <m:e>
            <m:d>
              <m:dPr>
                <m:begChr m:val="["/>
                <m:endChr m:val="]"/>
                <m:ctrlPr>
                  <w:rPr>
                    <w:rFonts w:ascii="Cambria Math" w:hAnsi="Cambria Math"/>
                    <w:i/>
                  </w:rPr>
                </m:ctrlPr>
              </m:dPr>
              <m:e>
                <m:sSub>
                  <m:sSubPr>
                    <m:ctrlPr>
                      <w:rPr>
                        <w:rFonts w:ascii="Cambria Math" w:hAnsi="Cambria Math"/>
                        <w:i/>
                      </w:rPr>
                    </m:ctrlPr>
                  </m:sSubPr>
                  <m:e>
                    <m:r>
                      <w:rPr>
                        <w:rFonts w:ascii="Cambria Math" w:hAnsi="Cambria Math"/>
                        <w:lang w:eastAsia="zh-CN"/>
                      </w:rPr>
                      <m:t>V</m:t>
                    </m:r>
                  </m:e>
                  <m:sub>
                    <m:r>
                      <w:rPr>
                        <w:rFonts w:ascii="Cambria Math" w:hAnsi="Cambria Math"/>
                        <w:lang w:eastAsia="zh-CN"/>
                      </w:rPr>
                      <m:t>1</m:t>
                    </m:r>
                  </m:sub>
                </m:sSub>
                <m:r>
                  <w:rPr>
                    <w:rFonts w:ascii="Cambria Math" w:hAnsi="Cambria Math"/>
                    <w:lang w:eastAsia="zh-CN"/>
                  </w:rPr>
                  <m:t>,</m:t>
                </m:r>
                <m:sSub>
                  <m:sSubPr>
                    <m:ctrlPr>
                      <w:rPr>
                        <w:rFonts w:ascii="Cambria Math" w:hAnsi="Cambria Math"/>
                        <w:i/>
                      </w:rPr>
                    </m:ctrlPr>
                  </m:sSubPr>
                  <m:e>
                    <m:r>
                      <w:rPr>
                        <w:rFonts w:ascii="Cambria Math" w:hAnsi="Cambria Math"/>
                        <w:lang w:eastAsia="zh-CN"/>
                      </w:rPr>
                      <m:t>V</m:t>
                    </m:r>
                  </m:e>
                  <m:sub>
                    <m:r>
                      <w:rPr>
                        <w:rFonts w:ascii="Cambria Math" w:hAnsi="Cambria Math"/>
                        <w:lang w:eastAsia="zh-CN"/>
                      </w:rPr>
                      <m:t>2</m:t>
                    </m:r>
                  </m:sub>
                </m:sSub>
                <m:r>
                  <w:rPr>
                    <w:rFonts w:ascii="Cambria Math" w:hAnsi="Cambria Math"/>
                    <w:lang w:eastAsia="zh-CN"/>
                  </w:rPr>
                  <m:t>,…,</m:t>
                </m:r>
                <m:sSub>
                  <m:sSubPr>
                    <m:ctrlPr>
                      <w:rPr>
                        <w:rFonts w:ascii="Cambria Math" w:hAnsi="Cambria Math"/>
                        <w:i/>
                      </w:rPr>
                    </m:ctrlPr>
                  </m:sSubPr>
                  <m:e>
                    <m:r>
                      <w:rPr>
                        <w:rFonts w:ascii="Cambria Math" w:hAnsi="Cambria Math"/>
                        <w:lang w:eastAsia="zh-CN"/>
                      </w:rPr>
                      <m:t>V</m:t>
                    </m:r>
                  </m:e>
                  <m:sub>
                    <m:r>
                      <w:rPr>
                        <w:rFonts w:ascii="Cambria Math" w:hAnsi="Cambria Math"/>
                        <w:lang w:eastAsia="zh-CN"/>
                      </w:rPr>
                      <m:t>N</m:t>
                    </m:r>
                  </m:sub>
                </m:sSub>
              </m:e>
            </m:d>
          </m:e>
          <m:sup>
            <m:r>
              <w:rPr>
                <w:rFonts w:ascii="Cambria Math" w:hAnsi="Cambria Math"/>
                <w:lang w:eastAsia="zh-CN"/>
              </w:rPr>
              <m:t>T</m:t>
            </m:r>
          </m:sup>
        </m:sSup>
      </m:oMath>
      <w:r w:rsidRPr="006E065E">
        <w:rPr>
          <w:rFonts w:hint="eastAsia"/>
          <w:lang w:eastAsia="zh-CN"/>
        </w:rPr>
        <w:t>计算得到的，当中</w:t>
      </w:r>
      <m:oMath>
        <m:sSub>
          <m:sSubPr>
            <m:ctrlPr>
              <w:rPr>
                <w:rFonts w:ascii="Cambria Math" w:hAnsi="Cambria Math"/>
                <w:i/>
              </w:rPr>
            </m:ctrlPr>
          </m:sSubPr>
          <m:e>
            <m:r>
              <w:rPr>
                <w:rFonts w:ascii="Cambria Math" w:hAnsi="Cambria Math"/>
                <w:lang w:eastAsia="zh-CN"/>
              </w:rPr>
              <m:t>V</m:t>
            </m:r>
          </m:e>
          <m:sub>
            <m:r>
              <w:rPr>
                <w:rFonts w:ascii="Cambria Math" w:hAnsi="Cambria Math"/>
                <w:lang w:eastAsia="zh-CN"/>
              </w:rPr>
              <m:t>1</m:t>
            </m:r>
          </m:sub>
        </m:sSub>
        <m:r>
          <w:rPr>
            <w:rFonts w:ascii="Cambria Math" w:hAnsi="Cambria Math"/>
            <w:lang w:eastAsia="zh-CN"/>
          </w:rPr>
          <m:t>=</m:t>
        </m:r>
        <m:sSub>
          <m:sSubPr>
            <m:ctrlPr>
              <w:rPr>
                <w:rFonts w:ascii="Cambria Math" w:hAnsi="Cambria Math"/>
                <w:i/>
              </w:rPr>
            </m:ctrlPr>
          </m:sSubPr>
          <m:e>
            <m:r>
              <w:rPr>
                <w:rFonts w:ascii="Cambria Math" w:hAnsi="Cambria Math"/>
                <w:lang w:eastAsia="zh-CN"/>
              </w:rPr>
              <m:t>V</m:t>
            </m:r>
          </m:e>
          <m:sub>
            <m:r>
              <w:rPr>
                <w:rFonts w:ascii="Cambria Math" w:hAnsi="Cambria Math"/>
                <w:lang w:eastAsia="zh-CN"/>
              </w:rPr>
              <m:t>3</m:t>
            </m:r>
          </m:sub>
        </m:sSub>
        <m:r>
          <w:rPr>
            <w:rFonts w:ascii="Cambria Math" w:hAnsi="Cambria Math"/>
            <w:lang w:eastAsia="zh-CN"/>
          </w:rPr>
          <m:t>=…=</m:t>
        </m:r>
        <m:sSub>
          <m:sSubPr>
            <m:ctrlPr>
              <w:rPr>
                <w:rFonts w:ascii="Cambria Math" w:hAnsi="Cambria Math"/>
                <w:i/>
              </w:rPr>
            </m:ctrlPr>
          </m:sSubPr>
          <m:e>
            <m:r>
              <w:rPr>
                <w:rFonts w:ascii="Cambria Math" w:hAnsi="Cambria Math"/>
                <w:lang w:eastAsia="zh-CN"/>
              </w:rPr>
              <m:t>V</m:t>
            </m:r>
          </m:e>
          <m:sub>
            <m:r>
              <w:rPr>
                <w:rFonts w:ascii="Cambria Math" w:hAnsi="Cambria Math"/>
                <w:lang w:eastAsia="zh-CN"/>
              </w:rPr>
              <m:t>N</m:t>
            </m:r>
          </m:sub>
        </m:sSub>
        <m:r>
          <w:rPr>
            <w:rFonts w:ascii="Cambria Math" w:hAnsi="Cambria Math"/>
            <w:lang w:eastAsia="zh-CN"/>
          </w:rPr>
          <m:t>=0</m:t>
        </m:r>
      </m:oMath>
      <w:r w:rsidRPr="006E065E">
        <w:rPr>
          <w:rFonts w:hint="eastAsia"/>
          <w:lang w:eastAsia="zh-CN"/>
        </w:rPr>
        <w:t>且仅</w:t>
      </w:r>
      <m:oMath>
        <m:sSub>
          <m:sSubPr>
            <m:ctrlPr>
              <w:rPr>
                <w:rFonts w:ascii="Cambria Math" w:hAnsi="Cambria Math"/>
                <w:i/>
              </w:rPr>
            </m:ctrlPr>
          </m:sSubPr>
          <m:e>
            <m:r>
              <w:rPr>
                <w:rFonts w:ascii="Cambria Math" w:hAnsi="Cambria Math"/>
                <w:lang w:eastAsia="zh-CN"/>
              </w:rPr>
              <m:t>V</m:t>
            </m:r>
          </m:e>
          <m:sub>
            <m:r>
              <w:rPr>
                <w:rFonts w:ascii="Cambria Math" w:hAnsi="Cambria Math"/>
                <w:lang w:eastAsia="zh-CN"/>
              </w:rPr>
              <m:t>2</m:t>
            </m:r>
          </m:sub>
        </m:sSub>
        <m:r>
          <w:rPr>
            <w:rFonts w:ascii="Cambria Math" w:hAnsi="Cambria Math"/>
            <w:lang w:eastAsia="zh-CN"/>
          </w:rPr>
          <m:t>=1</m:t>
        </m:r>
      </m:oMath>
      <w:r w:rsidRPr="006E065E">
        <w:rPr>
          <w:rFonts w:hint="eastAsia"/>
          <w:lang w:eastAsia="zh-CN"/>
        </w:rPr>
        <w:t>。</w:t>
      </w:r>
      <w:r w:rsidRPr="006E065E">
        <w:rPr>
          <w:lang w:eastAsia="zh-CN"/>
        </w:rPr>
        <w:t>每个单元上的电流由公式</w:t>
      </w:r>
      <m:oMath>
        <m:r>
          <m:rPr>
            <m:sty m:val="bi"/>
          </m:rPr>
          <w:rPr>
            <w:rFonts w:ascii="Cambria Math" w:hAnsi="Cambria Math"/>
            <w:lang w:eastAsia="zh-CN"/>
          </w:rPr>
          <m:t>I</m:t>
        </m:r>
        <m:r>
          <w:rPr>
            <w:rFonts w:ascii="Cambria Math" w:hAnsi="Cambria Math"/>
            <w:lang w:eastAsia="zh-CN"/>
          </w:rPr>
          <m:t>=</m:t>
        </m:r>
        <m:sSup>
          <m:sSupPr>
            <m:ctrlPr>
              <w:rPr>
                <w:rFonts w:ascii="Cambria Math" w:hAnsi="Cambria Math"/>
                <w:i/>
              </w:rPr>
            </m:ctrlPr>
          </m:sSupPr>
          <m:e>
            <m:r>
              <m:rPr>
                <m:sty m:val="bi"/>
              </m:rPr>
              <w:rPr>
                <w:rFonts w:ascii="Cambria Math" w:hAnsi="Cambria Math"/>
                <w:lang w:eastAsia="zh-CN"/>
              </w:rPr>
              <m:t>Z</m:t>
            </m:r>
          </m:e>
          <m:sup>
            <m:r>
              <w:rPr>
                <w:rFonts w:ascii="Cambria Math" w:hAnsi="Cambria Math"/>
                <w:lang w:eastAsia="zh-CN"/>
              </w:rPr>
              <m:t>-1</m:t>
            </m:r>
          </m:sup>
        </m:sSup>
        <m:r>
          <m:rPr>
            <m:sty m:val="bi"/>
          </m:rPr>
          <w:rPr>
            <w:rFonts w:ascii="Cambria Math" w:hAnsi="Cambria Math"/>
            <w:lang w:eastAsia="zh-CN"/>
          </w:rPr>
          <m:t>V</m:t>
        </m:r>
      </m:oMath>
      <w:r w:rsidRPr="006E065E">
        <w:rPr>
          <w:rFonts w:hint="eastAsia"/>
          <w:lang w:eastAsia="zh-CN"/>
        </w:rPr>
        <w:t>给出，其中</w:t>
      </w:r>
      <m:oMath>
        <m:r>
          <m:rPr>
            <m:sty m:val="bi"/>
          </m:rPr>
          <w:rPr>
            <w:rFonts w:ascii="Cambria Math" w:hAnsi="Cambria Math"/>
            <w:lang w:eastAsia="zh-CN"/>
          </w:rPr>
          <m:t>Z</m:t>
        </m:r>
      </m:oMath>
      <w:r w:rsidRPr="006E065E">
        <w:rPr>
          <w:lang w:eastAsia="zh-CN"/>
        </w:rPr>
        <w:t>是互阻抗矩阵</w:t>
      </w:r>
      <w:r w:rsidRPr="006E065E">
        <w:rPr>
          <w:lang w:eastAsia="zh-CN"/>
        </w:rPr>
        <w:t>[2]</w:t>
      </w:r>
      <w:r w:rsidRPr="006E065E">
        <w:rPr>
          <w:lang w:eastAsia="zh-CN"/>
        </w:rPr>
        <w:t>。</w:t>
      </w:r>
    </w:p>
    <w:p w14:paraId="426CFFBB" w14:textId="07E07855" w:rsidR="007536C1" w:rsidRPr="006E065E" w:rsidRDefault="007536C1" w:rsidP="007536C1">
      <w:pPr>
        <w:pStyle w:val="Equation"/>
      </w:pPr>
      <w:r w:rsidRPr="006E065E">
        <w:rPr>
          <w:lang w:eastAsia="zh-CN"/>
        </w:rPr>
        <w:tab/>
      </w:r>
      <w:r w:rsidRPr="006E065E">
        <w:rPr>
          <w:lang w:eastAsia="zh-CN"/>
        </w:rPr>
        <w:tab/>
      </w:r>
      <m:oMath>
        <m:r>
          <w:rPr>
            <w:rFonts w:ascii="Cambria Math" w:eastAsiaTheme="minorHAnsi" w:hAnsi="Cambria Math"/>
          </w:rPr>
          <m:t>g</m:t>
        </m:r>
        <m:d>
          <m:dPr>
            <m:ctrlPr>
              <w:rPr>
                <w:rFonts w:ascii="Cambria Math" w:eastAsiaTheme="minorHAnsi" w:hAnsi="Cambria Math"/>
              </w:rPr>
            </m:ctrlPr>
          </m:dPr>
          <m:e>
            <m:r>
              <m:rPr>
                <m:sty m:val="p"/>
              </m:rPr>
              <w:rPr>
                <w:rFonts w:ascii="Cambria Math" w:eastAsiaTheme="minorHAnsi" w:hAnsi="Cambria Math"/>
              </w:rPr>
              <m:t>θ,ϕ</m:t>
            </m:r>
          </m:e>
        </m:d>
        <m:r>
          <m:rPr>
            <m:sty m:val="p"/>
          </m:rPr>
          <w:rPr>
            <w:rFonts w:ascii="Cambria Math" w:eastAsiaTheme="minorHAnsi" w:hAnsi="Cambria Math"/>
          </w:rPr>
          <m:t>=</m:t>
        </m:r>
        <m:sSup>
          <m:sSupPr>
            <m:ctrlPr>
              <w:rPr>
                <w:rFonts w:ascii="Cambria Math" w:eastAsiaTheme="minorHAnsi" w:hAnsi="Cambria Math"/>
              </w:rPr>
            </m:ctrlPr>
          </m:sSupPr>
          <m:e>
            <m:d>
              <m:dPr>
                <m:begChr m:val="|"/>
                <m:endChr m:val="|"/>
                <m:ctrlPr>
                  <w:rPr>
                    <w:rFonts w:ascii="Cambria Math" w:eastAsiaTheme="minorHAnsi" w:hAnsi="Cambria Math"/>
                  </w:rPr>
                </m:ctrlPr>
              </m:dPr>
              <m:e>
                <m:nary>
                  <m:naryPr>
                    <m:chr m:val="∑"/>
                    <m:limLoc m:val="undOvr"/>
                    <m:ctrlPr>
                      <w:rPr>
                        <w:rFonts w:ascii="Cambria Math" w:eastAsiaTheme="minorHAnsi" w:hAnsi="Cambria Math"/>
                      </w:rPr>
                    </m:ctrlPr>
                  </m:naryPr>
                  <m:sub>
                    <m:r>
                      <w:rPr>
                        <w:rFonts w:ascii="Cambria Math" w:eastAsiaTheme="minorHAnsi" w:hAnsi="Cambria Math"/>
                      </w:rPr>
                      <m:t>p</m:t>
                    </m:r>
                    <m:r>
                      <m:rPr>
                        <m:sty m:val="p"/>
                      </m:rPr>
                      <w:rPr>
                        <w:rFonts w:ascii="Cambria Math" w:eastAsiaTheme="minorHAnsi" w:hAnsi="Cambria Math"/>
                      </w:rPr>
                      <m:t>=1</m:t>
                    </m:r>
                  </m:sub>
                  <m:sup>
                    <m:r>
                      <w:rPr>
                        <w:rFonts w:ascii="Cambria Math" w:eastAsiaTheme="minorHAnsi" w:hAnsi="Cambria Math"/>
                      </w:rPr>
                      <m:t>N</m:t>
                    </m:r>
                  </m:sup>
                  <m:e>
                    <m:sSub>
                      <m:sSubPr>
                        <m:ctrlPr>
                          <w:rPr>
                            <w:rFonts w:ascii="Cambria Math" w:eastAsiaTheme="minorHAnsi" w:hAnsi="Cambria Math"/>
                          </w:rPr>
                        </m:ctrlPr>
                      </m:sSubPr>
                      <m:e>
                        <m:r>
                          <w:rPr>
                            <w:rFonts w:ascii="Cambria Math" w:eastAsiaTheme="minorHAnsi" w:hAnsi="Cambria Math"/>
                          </w:rPr>
                          <m:t>I</m:t>
                        </m:r>
                      </m:e>
                      <m:sub>
                        <m:r>
                          <w:rPr>
                            <w:rFonts w:ascii="Cambria Math" w:eastAsiaTheme="minorHAnsi" w:hAnsi="Cambria Math"/>
                          </w:rPr>
                          <m:t>p</m:t>
                        </m:r>
                      </m:sub>
                    </m:sSub>
                  </m:e>
                </m:nary>
                <m:f>
                  <m:fPr>
                    <m:ctrlPr>
                      <w:rPr>
                        <w:rFonts w:ascii="Cambria Math" w:eastAsiaTheme="minorHAnsi" w:hAnsi="Cambria Math"/>
                      </w:rPr>
                    </m:ctrlPr>
                  </m:fPr>
                  <m:num>
                    <m:func>
                      <m:funcPr>
                        <m:ctrlPr>
                          <w:rPr>
                            <w:rFonts w:ascii="Cambria Math" w:eastAsiaTheme="minorHAnsi" w:hAnsi="Cambria Math"/>
                          </w:rPr>
                        </m:ctrlPr>
                      </m:funcPr>
                      <m:fName>
                        <m:r>
                          <m:rPr>
                            <m:sty m:val="p"/>
                          </m:rPr>
                          <w:rPr>
                            <w:rFonts w:ascii="Cambria Math" w:eastAsiaTheme="minorHAnsi" w:hAnsi="Cambria Math"/>
                          </w:rPr>
                          <m:t>cos</m:t>
                        </m:r>
                      </m:fName>
                      <m:e>
                        <m:d>
                          <m:dPr>
                            <m:ctrlPr>
                              <w:rPr>
                                <w:rFonts w:ascii="Cambria Math" w:eastAsiaTheme="minorHAnsi" w:hAnsi="Cambria Math"/>
                              </w:rPr>
                            </m:ctrlPr>
                          </m:dPr>
                          <m:e>
                            <m:r>
                              <w:rPr>
                                <w:rFonts w:ascii="Cambria Math" w:eastAsiaTheme="minorHAnsi" w:hAnsi="Cambria Math"/>
                              </w:rPr>
                              <m:t>k</m:t>
                            </m:r>
                            <m:sSub>
                              <m:sSubPr>
                                <m:ctrlPr>
                                  <w:rPr>
                                    <w:rFonts w:ascii="Cambria Math" w:eastAsiaTheme="minorHAnsi" w:hAnsi="Cambria Math"/>
                                  </w:rPr>
                                </m:ctrlPr>
                              </m:sSubPr>
                              <m:e>
                                <m:r>
                                  <w:rPr>
                                    <w:rFonts w:ascii="Cambria Math" w:eastAsiaTheme="minorHAnsi" w:hAnsi="Cambria Math"/>
                                  </w:rPr>
                                  <m:t>h</m:t>
                                </m:r>
                              </m:e>
                              <m:sub>
                                <m:r>
                                  <w:rPr>
                                    <w:rFonts w:ascii="Cambria Math" w:eastAsiaTheme="minorHAnsi" w:hAnsi="Cambria Math"/>
                                  </w:rPr>
                                  <m:t>p</m:t>
                                </m:r>
                              </m:sub>
                            </m:sSub>
                            <m:r>
                              <m:rPr>
                                <m:sty m:val="p"/>
                              </m:rPr>
                              <w:rPr>
                                <w:rFonts w:ascii="Cambria Math" w:eastAsiaTheme="minorHAnsi" w:hAnsi="Cambria Math"/>
                              </w:rPr>
                              <m:t>cosθ</m:t>
                            </m:r>
                          </m:e>
                        </m:d>
                      </m:e>
                    </m:func>
                    <m:r>
                      <m:rPr>
                        <m:sty m:val="p"/>
                      </m:rPr>
                      <w:rPr>
                        <w:rFonts w:ascii="Cambria Math" w:eastAsiaTheme="minorHAnsi" w:hAnsi="Cambria Math"/>
                      </w:rPr>
                      <m:t>-</m:t>
                    </m:r>
                    <m:func>
                      <m:funcPr>
                        <m:ctrlPr>
                          <w:rPr>
                            <w:rFonts w:ascii="Cambria Math" w:eastAsiaTheme="minorHAnsi" w:hAnsi="Cambria Math"/>
                          </w:rPr>
                        </m:ctrlPr>
                      </m:funcPr>
                      <m:fName>
                        <m:r>
                          <m:rPr>
                            <m:sty m:val="p"/>
                          </m:rPr>
                          <w:rPr>
                            <w:rFonts w:ascii="Cambria Math" w:eastAsiaTheme="minorHAnsi" w:hAnsi="Cambria Math"/>
                          </w:rPr>
                          <m:t>cos</m:t>
                        </m:r>
                      </m:fName>
                      <m:e>
                        <m:r>
                          <w:rPr>
                            <w:rFonts w:ascii="Cambria Math" w:eastAsiaTheme="minorHAnsi" w:hAnsi="Cambria Math"/>
                          </w:rPr>
                          <m:t>k</m:t>
                        </m:r>
                        <m:sSub>
                          <m:sSubPr>
                            <m:ctrlPr>
                              <w:rPr>
                                <w:rFonts w:ascii="Cambria Math" w:eastAsiaTheme="minorHAnsi" w:hAnsi="Cambria Math"/>
                              </w:rPr>
                            </m:ctrlPr>
                          </m:sSubPr>
                          <m:e>
                            <m:r>
                              <w:rPr>
                                <w:rFonts w:ascii="Cambria Math" w:eastAsiaTheme="minorHAnsi" w:hAnsi="Cambria Math"/>
                              </w:rPr>
                              <m:t>h</m:t>
                            </m:r>
                          </m:e>
                          <m:sub>
                            <m:r>
                              <w:rPr>
                                <w:rFonts w:ascii="Cambria Math" w:eastAsiaTheme="minorHAnsi" w:hAnsi="Cambria Math"/>
                              </w:rPr>
                              <m:t>p</m:t>
                            </m:r>
                          </m:sub>
                        </m:sSub>
                      </m:e>
                    </m:func>
                  </m:num>
                  <m:den>
                    <m:func>
                      <m:funcPr>
                        <m:ctrlPr>
                          <w:rPr>
                            <w:rFonts w:ascii="Cambria Math" w:eastAsiaTheme="minorHAnsi" w:hAnsi="Cambria Math"/>
                          </w:rPr>
                        </m:ctrlPr>
                      </m:funcPr>
                      <m:fName>
                        <m:r>
                          <m:rPr>
                            <m:sty m:val="p"/>
                          </m:rPr>
                          <w:rPr>
                            <w:rFonts w:ascii="Cambria Math" w:eastAsiaTheme="minorHAnsi" w:hAnsi="Cambria Math"/>
                          </w:rPr>
                          <m:t>sin</m:t>
                        </m:r>
                      </m:fName>
                      <m:e>
                        <m:r>
                          <w:rPr>
                            <w:rFonts w:ascii="Cambria Math" w:eastAsiaTheme="minorHAnsi" w:hAnsi="Cambria Math"/>
                          </w:rPr>
                          <m:t>k</m:t>
                        </m:r>
                        <m:sSub>
                          <m:sSubPr>
                            <m:ctrlPr>
                              <w:rPr>
                                <w:rFonts w:ascii="Cambria Math" w:eastAsiaTheme="minorHAnsi" w:hAnsi="Cambria Math"/>
                              </w:rPr>
                            </m:ctrlPr>
                          </m:sSubPr>
                          <m:e>
                            <m:r>
                              <w:rPr>
                                <w:rFonts w:ascii="Cambria Math" w:eastAsiaTheme="minorHAnsi" w:hAnsi="Cambria Math"/>
                              </w:rPr>
                              <m:t>h</m:t>
                            </m:r>
                          </m:e>
                          <m:sub>
                            <m:r>
                              <w:rPr>
                                <w:rFonts w:ascii="Cambria Math" w:eastAsiaTheme="minorHAnsi" w:hAnsi="Cambria Math"/>
                              </w:rPr>
                              <m:t>p</m:t>
                            </m:r>
                          </m:sub>
                        </m:sSub>
                      </m:e>
                    </m:func>
                    <m:func>
                      <m:funcPr>
                        <m:ctrlPr>
                          <w:rPr>
                            <w:rFonts w:ascii="Cambria Math" w:eastAsiaTheme="minorHAnsi" w:hAnsi="Cambria Math"/>
                          </w:rPr>
                        </m:ctrlPr>
                      </m:funcPr>
                      <m:fName>
                        <m:r>
                          <m:rPr>
                            <m:sty m:val="p"/>
                          </m:rPr>
                          <w:rPr>
                            <w:rFonts w:ascii="Cambria Math" w:eastAsiaTheme="minorHAnsi" w:hAnsi="Cambria Math"/>
                          </w:rPr>
                          <m:t>sin</m:t>
                        </m:r>
                      </m:fName>
                      <m:e>
                        <m:r>
                          <m:rPr>
                            <m:sty m:val="p"/>
                          </m:rPr>
                          <w:rPr>
                            <w:rFonts w:ascii="Cambria Math" w:eastAsiaTheme="minorHAnsi" w:hAnsi="Cambria Math"/>
                          </w:rPr>
                          <m:t>θ</m:t>
                        </m:r>
                      </m:e>
                    </m:func>
                  </m:den>
                </m:f>
                <m:sSup>
                  <m:sSupPr>
                    <m:ctrlPr>
                      <w:rPr>
                        <w:rFonts w:ascii="Cambria Math" w:eastAsiaTheme="minorHAnsi" w:hAnsi="Cambria Math"/>
                      </w:rPr>
                    </m:ctrlPr>
                  </m:sSupPr>
                  <m:e>
                    <m:r>
                      <w:rPr>
                        <w:rFonts w:ascii="Cambria Math" w:eastAsiaTheme="minorHAnsi" w:hAnsi="Cambria Math"/>
                      </w:rPr>
                      <m:t>e</m:t>
                    </m:r>
                  </m:e>
                  <m:sup>
                    <m:r>
                      <w:rPr>
                        <w:rFonts w:ascii="Cambria Math" w:eastAsiaTheme="minorHAnsi" w:hAnsi="Cambria Math"/>
                      </w:rPr>
                      <m:t>jk</m:t>
                    </m:r>
                    <m:sSub>
                      <m:sSubPr>
                        <m:ctrlPr>
                          <w:rPr>
                            <w:rFonts w:ascii="Cambria Math" w:eastAsiaTheme="minorHAnsi" w:hAnsi="Cambria Math"/>
                          </w:rPr>
                        </m:ctrlPr>
                      </m:sSubPr>
                      <m:e>
                        <m:r>
                          <w:rPr>
                            <w:rFonts w:ascii="Cambria Math" w:eastAsiaTheme="minorHAnsi" w:hAnsi="Cambria Math"/>
                          </w:rPr>
                          <m:t>x</m:t>
                        </m:r>
                      </m:e>
                      <m:sub>
                        <m:r>
                          <w:rPr>
                            <w:rFonts w:ascii="Cambria Math" w:eastAsiaTheme="minorHAnsi" w:hAnsi="Cambria Math"/>
                          </w:rPr>
                          <m:t>p</m:t>
                        </m:r>
                      </m:sub>
                    </m:sSub>
                    <m:func>
                      <m:funcPr>
                        <m:ctrlPr>
                          <w:rPr>
                            <w:rFonts w:ascii="Cambria Math" w:eastAsiaTheme="minorHAnsi" w:hAnsi="Cambria Math"/>
                          </w:rPr>
                        </m:ctrlPr>
                      </m:funcPr>
                      <m:fName>
                        <m:r>
                          <m:rPr>
                            <m:sty m:val="p"/>
                          </m:rPr>
                          <w:rPr>
                            <w:rFonts w:ascii="Cambria Math" w:eastAsiaTheme="minorHAnsi" w:hAnsi="Cambria Math"/>
                          </w:rPr>
                          <m:t>sin</m:t>
                        </m:r>
                      </m:fName>
                      <m:e>
                        <m:r>
                          <m:rPr>
                            <m:sty m:val="p"/>
                          </m:rPr>
                          <w:rPr>
                            <w:rFonts w:ascii="Cambria Math" w:eastAsiaTheme="minorHAnsi" w:hAnsi="Cambria Math"/>
                          </w:rPr>
                          <m:t>θ</m:t>
                        </m:r>
                      </m:e>
                    </m:func>
                    <m:func>
                      <m:funcPr>
                        <m:ctrlPr>
                          <w:rPr>
                            <w:rFonts w:ascii="Cambria Math" w:eastAsiaTheme="minorHAnsi" w:hAnsi="Cambria Math"/>
                          </w:rPr>
                        </m:ctrlPr>
                      </m:funcPr>
                      <m:fName>
                        <m:r>
                          <m:rPr>
                            <m:sty m:val="p"/>
                          </m:rPr>
                          <w:rPr>
                            <w:rFonts w:ascii="Cambria Math" w:eastAsiaTheme="minorHAnsi" w:hAnsi="Cambria Math"/>
                          </w:rPr>
                          <m:t>cos</m:t>
                        </m:r>
                      </m:fName>
                      <m:e>
                        <m:r>
                          <m:rPr>
                            <m:sty m:val="p"/>
                          </m:rPr>
                          <w:rPr>
                            <w:rFonts w:ascii="Cambria Math" w:eastAsiaTheme="minorHAnsi" w:hAnsi="Cambria Math"/>
                          </w:rPr>
                          <m:t>ϕ</m:t>
                        </m:r>
                      </m:e>
                    </m:func>
                  </m:sup>
                </m:sSup>
              </m:e>
            </m:d>
          </m:e>
          <m:sup>
            <m:r>
              <m:rPr>
                <m:sty m:val="p"/>
              </m:rPr>
              <w:rPr>
                <w:rFonts w:ascii="Cambria Math" w:eastAsiaTheme="minorHAnsi" w:hAnsi="Cambria Math"/>
              </w:rPr>
              <m:t>2</m:t>
            </m:r>
          </m:sup>
        </m:sSup>
      </m:oMath>
      <w:r w:rsidRPr="006E065E">
        <w:tab/>
        <w:t>(</w:t>
      </w:r>
      <w:r w:rsidR="0036369B" w:rsidRPr="006E065E">
        <w:t>25</w:t>
      </w:r>
      <w:r w:rsidRPr="006E065E">
        <w:t>)</w:t>
      </w:r>
    </w:p>
    <w:p w14:paraId="6A9B8C36" w14:textId="651A2EAC" w:rsidR="007536C1" w:rsidRPr="006E065E" w:rsidRDefault="00CF7E6F" w:rsidP="00E33C05">
      <w:pPr>
        <w:ind w:firstLineChars="200" w:firstLine="480"/>
        <w:rPr>
          <w:lang w:eastAsia="zh-CN"/>
        </w:rPr>
      </w:pPr>
      <w:r w:rsidRPr="006E065E">
        <w:rPr>
          <w:rFonts w:hint="eastAsia"/>
          <w:lang w:eastAsia="zh-CN"/>
        </w:rPr>
        <w:lastRenderedPageBreak/>
        <w:t>其中</w:t>
      </w:r>
      <m:oMath>
        <m:r>
          <w:rPr>
            <w:rFonts w:ascii="Cambria Math" w:hAnsi="Cambria Math"/>
            <w:lang w:eastAsia="zh-CN"/>
          </w:rPr>
          <m:t>k=</m:t>
        </m:r>
        <m:f>
          <m:fPr>
            <m:ctrlPr>
              <w:rPr>
                <w:rFonts w:ascii="Cambria Math" w:hAnsi="Cambria Math"/>
                <w:i/>
              </w:rPr>
            </m:ctrlPr>
          </m:fPr>
          <m:num>
            <m:r>
              <w:rPr>
                <w:rFonts w:ascii="Cambria Math" w:hAnsi="Cambria Math"/>
                <w:lang w:eastAsia="zh-CN"/>
              </w:rPr>
              <m:t>2</m:t>
            </m:r>
            <m:r>
              <m:rPr>
                <m:sty m:val="p"/>
              </m:rPr>
              <w:rPr>
                <w:rFonts w:ascii="Cambria Math" w:hAnsi="Cambria Math"/>
              </w:rPr>
              <m:t>π</m:t>
            </m:r>
          </m:num>
          <m:den>
            <m:r>
              <m:rPr>
                <m:sty m:val="p"/>
              </m:rPr>
              <w:rPr>
                <w:rFonts w:ascii="Cambria Math" w:hAnsi="Cambria Math"/>
              </w:rPr>
              <m:t>λ</m:t>
            </m:r>
          </m:den>
        </m:f>
      </m:oMath>
      <w:r w:rsidRPr="006E065E">
        <w:rPr>
          <w:rFonts w:hint="eastAsia"/>
          <w:lang w:eastAsia="zh-CN"/>
        </w:rPr>
        <w:t>和</w:t>
      </w:r>
      <m:oMath>
        <m:sSub>
          <m:sSubPr>
            <m:ctrlPr>
              <w:rPr>
                <w:rFonts w:ascii="Cambria Math" w:hAnsi="Cambria Math"/>
                <w:i/>
              </w:rPr>
            </m:ctrlPr>
          </m:sSubPr>
          <m:e>
            <m:r>
              <w:rPr>
                <w:rFonts w:ascii="Cambria Math" w:hAnsi="Cambria Math"/>
                <w:lang w:eastAsia="zh-CN"/>
              </w:rPr>
              <m:t>h</m:t>
            </m:r>
          </m:e>
          <m:sub>
            <m:r>
              <w:rPr>
                <w:rFonts w:ascii="Cambria Math" w:hAnsi="Cambria Math"/>
                <w:lang w:eastAsia="zh-CN"/>
              </w:rPr>
              <m:t>p</m:t>
            </m:r>
          </m:sub>
        </m:sSub>
      </m:oMath>
      <w:r w:rsidR="00D53935" w:rsidRPr="006E065E">
        <w:rPr>
          <w:rFonts w:hint="eastAsia"/>
          <w:lang w:eastAsia="zh-CN"/>
        </w:rPr>
        <w:t>是</w:t>
      </w:r>
      <w:r w:rsidR="003C687F" w:rsidRPr="006E065E">
        <w:rPr>
          <w:rFonts w:hint="eastAsia"/>
          <w:lang w:eastAsia="zh-CN"/>
        </w:rPr>
        <w:t>元件</w:t>
      </w:r>
      <m:oMath>
        <m:r>
          <w:rPr>
            <w:rFonts w:ascii="Cambria Math" w:hAnsi="Cambria Math"/>
            <w:lang w:eastAsia="zh-CN"/>
          </w:rPr>
          <m:t>p</m:t>
        </m:r>
      </m:oMath>
      <w:r w:rsidR="00D53935" w:rsidRPr="006E065E">
        <w:rPr>
          <w:rFonts w:hint="eastAsia"/>
          <w:lang w:eastAsia="zh-CN"/>
        </w:rPr>
        <w:t>的长度</w:t>
      </w:r>
      <m:oMath>
        <m:sSub>
          <m:sSubPr>
            <m:ctrlPr>
              <w:rPr>
                <w:rFonts w:ascii="Cambria Math" w:hAnsi="Cambria Math"/>
                <w:i/>
              </w:rPr>
            </m:ctrlPr>
          </m:sSubPr>
          <m:e>
            <m:r>
              <w:rPr>
                <w:rFonts w:ascii="Cambria Math" w:hAnsi="Cambria Math"/>
                <w:lang w:eastAsia="zh-CN"/>
              </w:rPr>
              <m:t>l</m:t>
            </m:r>
          </m:e>
          <m:sub>
            <m:r>
              <w:rPr>
                <w:rFonts w:ascii="Cambria Math" w:hAnsi="Cambria Math"/>
                <w:lang w:eastAsia="zh-CN"/>
              </w:rPr>
              <m:t>p</m:t>
            </m:r>
          </m:sub>
        </m:sSub>
      </m:oMath>
      <w:r w:rsidR="00D53935" w:rsidRPr="006E065E">
        <w:rPr>
          <w:rFonts w:hint="eastAsia"/>
          <w:lang w:eastAsia="zh-CN"/>
        </w:rPr>
        <w:t>的一半</w:t>
      </w:r>
      <w:r w:rsidR="007536C1" w:rsidRPr="006E065E">
        <w:rPr>
          <w:rStyle w:val="FootnoteReference"/>
        </w:rPr>
        <w:footnoteReference w:id="6"/>
      </w:r>
      <w:r w:rsidR="00A42315" w:rsidRPr="006E065E">
        <w:rPr>
          <w:rFonts w:hint="eastAsia"/>
          <w:lang w:eastAsia="zh-CN"/>
        </w:rPr>
        <w:t>。</w:t>
      </w:r>
    </w:p>
    <w:p w14:paraId="2C9F0784" w14:textId="40B1A9FF" w:rsidR="00A42315" w:rsidRPr="006E065E" w:rsidRDefault="00A42315" w:rsidP="00A42315">
      <w:pPr>
        <w:ind w:firstLineChars="200" w:firstLine="480"/>
        <w:rPr>
          <w:lang w:eastAsia="zh-CN"/>
        </w:rPr>
      </w:pPr>
      <w:r w:rsidRPr="006E065E">
        <w:rPr>
          <w:lang w:eastAsia="zh-CN"/>
        </w:rPr>
        <w:t>附件</w:t>
      </w:r>
      <w:r w:rsidRPr="006E065E">
        <w:rPr>
          <w:lang w:eastAsia="zh-CN"/>
        </w:rPr>
        <w:t>1</w:t>
      </w:r>
      <w:r w:rsidR="003C687F" w:rsidRPr="006E065E">
        <w:rPr>
          <w:rFonts w:hint="eastAsia"/>
          <w:lang w:eastAsia="zh-CN"/>
        </w:rPr>
        <w:t>后</w:t>
      </w:r>
      <w:proofErr w:type="gramStart"/>
      <w:r w:rsidR="003C687F" w:rsidRPr="006E065E">
        <w:rPr>
          <w:rFonts w:hint="eastAsia"/>
          <w:lang w:eastAsia="zh-CN"/>
        </w:rPr>
        <w:t>附资料</w:t>
      </w:r>
      <w:proofErr w:type="gramEnd"/>
      <w:r w:rsidR="00F926BC">
        <w:rPr>
          <w:rFonts w:hint="eastAsia"/>
          <w:lang w:eastAsia="zh-CN"/>
        </w:rPr>
        <w:t>1</w:t>
      </w:r>
      <w:r w:rsidRPr="006E065E">
        <w:rPr>
          <w:lang w:eastAsia="zh-CN"/>
        </w:rPr>
        <w:t>第</w:t>
      </w:r>
      <w:r w:rsidRPr="006E065E">
        <w:rPr>
          <w:lang w:eastAsia="zh-CN"/>
        </w:rPr>
        <w:t>8</w:t>
      </w:r>
      <w:r w:rsidRPr="006E065E">
        <w:rPr>
          <w:lang w:eastAsia="zh-CN"/>
        </w:rPr>
        <w:t>节显示了使用</w:t>
      </w:r>
      <w:r w:rsidR="007B59A0" w:rsidRPr="006E065E">
        <w:rPr>
          <w:rFonts w:hint="eastAsia"/>
          <w:lang w:eastAsia="zh-CN"/>
        </w:rPr>
        <w:t>方程</w:t>
      </w:r>
      <w:r w:rsidR="005461AA" w:rsidRPr="006E065E">
        <w:rPr>
          <w:rFonts w:hint="eastAsia"/>
          <w:lang w:eastAsia="zh-CN"/>
        </w:rPr>
        <w:t>(25)</w:t>
      </w:r>
      <w:r w:rsidR="003C687F" w:rsidRPr="006E065E">
        <w:rPr>
          <w:rFonts w:hint="eastAsia"/>
          <w:lang w:eastAsia="zh-CN"/>
        </w:rPr>
        <w:t>、</w:t>
      </w:r>
      <w:r w:rsidRPr="006E065E">
        <w:rPr>
          <w:lang w:eastAsia="zh-CN"/>
        </w:rPr>
        <w:t>具有三个</w:t>
      </w:r>
      <w:r w:rsidR="00BB1484" w:rsidRPr="006E065E">
        <w:rPr>
          <w:rFonts w:hint="eastAsia"/>
          <w:lang w:eastAsia="zh-CN"/>
        </w:rPr>
        <w:t>单元</w:t>
      </w:r>
      <w:r w:rsidRPr="006E065E">
        <w:rPr>
          <w:lang w:eastAsia="zh-CN"/>
        </w:rPr>
        <w:t>的水平极化八木</w:t>
      </w:r>
      <w:r w:rsidRPr="006E065E">
        <w:rPr>
          <w:lang w:eastAsia="zh-CN"/>
        </w:rPr>
        <w:t>-</w:t>
      </w:r>
      <w:proofErr w:type="gramStart"/>
      <w:r w:rsidR="003C687F" w:rsidRPr="006E065E">
        <w:rPr>
          <w:rFonts w:hint="eastAsia"/>
          <w:lang w:eastAsia="zh-CN"/>
        </w:rPr>
        <w:t>宇田</w:t>
      </w:r>
      <w:r w:rsidRPr="006E065E">
        <w:rPr>
          <w:lang w:eastAsia="zh-CN"/>
        </w:rPr>
        <w:t>天线</w:t>
      </w:r>
      <w:proofErr w:type="gramEnd"/>
      <w:r w:rsidRPr="006E065E">
        <w:rPr>
          <w:lang w:eastAsia="zh-CN"/>
        </w:rPr>
        <w:t>的合成阵列增益</w:t>
      </w:r>
      <w:r w:rsidR="003C687F" w:rsidRPr="006E065E">
        <w:rPr>
          <w:rFonts w:hint="eastAsia"/>
          <w:lang w:eastAsia="zh-CN"/>
        </w:rPr>
        <w:t>（</w:t>
      </w:r>
      <w:r w:rsidRPr="006E065E">
        <w:rPr>
          <w:lang w:eastAsia="zh-CN"/>
        </w:rPr>
        <w:t>天线方向图</w:t>
      </w:r>
      <w:r w:rsidR="003C687F" w:rsidRPr="006E065E">
        <w:rPr>
          <w:rFonts w:hint="eastAsia"/>
          <w:lang w:eastAsia="zh-CN"/>
        </w:rPr>
        <w:t>）</w:t>
      </w:r>
      <w:r w:rsidRPr="006E065E">
        <w:rPr>
          <w:lang w:eastAsia="zh-CN"/>
        </w:rPr>
        <w:t>示例。对于</w:t>
      </w:r>
      <w:r w:rsidR="003C687F" w:rsidRPr="006E065E">
        <w:rPr>
          <w:rFonts w:hint="eastAsia"/>
          <w:lang w:eastAsia="zh-CN"/>
        </w:rPr>
        <w:t>下面</w:t>
      </w:r>
      <w:r w:rsidRPr="006E065E">
        <w:rPr>
          <w:lang w:eastAsia="zh-CN"/>
        </w:rPr>
        <w:t>的模拟，使用了</w:t>
      </w:r>
      <w:r w:rsidR="003C687F" w:rsidRPr="006E065E">
        <w:rPr>
          <w:lang w:eastAsia="zh-CN"/>
        </w:rPr>
        <w:t>EZNEC Pro/2+ v.7.0.1</w:t>
      </w:r>
      <w:r w:rsidR="003C687F" w:rsidRPr="006E065E">
        <w:rPr>
          <w:rFonts w:hint="eastAsia"/>
          <w:lang w:eastAsia="zh-CN"/>
        </w:rPr>
        <w:t>（</w:t>
      </w:r>
      <w:r w:rsidRPr="006E065E">
        <w:rPr>
          <w:lang w:eastAsia="zh-CN"/>
        </w:rPr>
        <w:t>64</w:t>
      </w:r>
      <w:r w:rsidRPr="006E065E">
        <w:rPr>
          <w:lang w:eastAsia="zh-CN"/>
        </w:rPr>
        <w:t>位</w:t>
      </w:r>
      <w:r w:rsidR="003C687F" w:rsidRPr="006E065E">
        <w:rPr>
          <w:rFonts w:hint="eastAsia"/>
          <w:lang w:eastAsia="zh-CN"/>
        </w:rPr>
        <w:t>）软件</w:t>
      </w:r>
      <w:r w:rsidR="003C687F" w:rsidRPr="006E065E">
        <w:rPr>
          <w:rStyle w:val="FootnoteReference"/>
        </w:rPr>
        <w:footnoteReference w:id="7"/>
      </w:r>
      <w:r w:rsidR="003C687F" w:rsidRPr="006E065E">
        <w:rPr>
          <w:rFonts w:hint="eastAsia"/>
          <w:lang w:eastAsia="zh-CN"/>
        </w:rPr>
        <w:t xml:space="preserve"> </w:t>
      </w:r>
      <w:r w:rsidRPr="006E065E">
        <w:rPr>
          <w:lang w:eastAsia="zh-CN"/>
        </w:rPr>
        <w:t>[</w:t>
      </w:r>
      <w:proofErr w:type="gramStart"/>
      <w:r w:rsidRPr="006E065E">
        <w:rPr>
          <w:lang w:eastAsia="zh-CN"/>
        </w:rPr>
        <w:t>3]</w:t>
      </w:r>
      <w:r w:rsidRPr="006E065E">
        <w:rPr>
          <w:lang w:eastAsia="zh-CN"/>
        </w:rPr>
        <w:t>。</w:t>
      </w:r>
      <w:proofErr w:type="gramEnd"/>
    </w:p>
    <w:p w14:paraId="0FDC8690" w14:textId="7F90D503" w:rsidR="007536C1" w:rsidRPr="006E065E" w:rsidRDefault="007536C1" w:rsidP="007536C1">
      <w:pPr>
        <w:pStyle w:val="Heading2"/>
        <w:rPr>
          <w:lang w:eastAsia="zh-CN"/>
        </w:rPr>
      </w:pPr>
      <w:bookmarkStart w:id="174" w:name="_Toc232149872"/>
      <w:r w:rsidRPr="006E065E">
        <w:rPr>
          <w:lang w:eastAsia="zh-CN"/>
        </w:rPr>
        <w:t>8.4</w:t>
      </w:r>
      <w:r w:rsidRPr="006E065E">
        <w:rPr>
          <w:lang w:eastAsia="zh-CN"/>
        </w:rPr>
        <w:tab/>
      </w:r>
      <w:r w:rsidR="00CF7E6F" w:rsidRPr="006E065E">
        <w:rPr>
          <w:rFonts w:hint="eastAsia"/>
          <w:lang w:eastAsia="zh-CN"/>
        </w:rPr>
        <w:t>参考文献</w:t>
      </w:r>
      <w:bookmarkEnd w:id="174"/>
    </w:p>
    <w:p w14:paraId="1A22F318" w14:textId="77777777" w:rsidR="007536C1" w:rsidRPr="006E065E" w:rsidRDefault="007536C1" w:rsidP="007536C1">
      <w:pPr>
        <w:pStyle w:val="Reftext"/>
        <w:rPr>
          <w:lang w:eastAsia="zh-CN"/>
        </w:rPr>
      </w:pPr>
      <w:r w:rsidRPr="006E065E">
        <w:rPr>
          <w:lang w:eastAsia="zh-CN"/>
        </w:rPr>
        <w:t>[1]</w:t>
      </w:r>
      <w:r w:rsidRPr="006E065E">
        <w:rPr>
          <w:lang w:eastAsia="zh-CN"/>
        </w:rPr>
        <w:tab/>
      </w:r>
      <w:bookmarkStart w:id="175" w:name="_Hlk204102935"/>
      <w:r w:rsidRPr="006E065E">
        <w:rPr>
          <w:lang w:eastAsia="zh-CN"/>
        </w:rPr>
        <w:t>Orfanidis, S. J. (2016). Electromagnetic Waves and Antennas. United States: Sophocles J. Orfanidis.</w:t>
      </w:r>
      <w:bookmarkEnd w:id="175"/>
    </w:p>
    <w:p w14:paraId="49D49CB6" w14:textId="77777777" w:rsidR="007536C1" w:rsidRPr="006E065E" w:rsidRDefault="007536C1" w:rsidP="007536C1">
      <w:pPr>
        <w:pStyle w:val="Reftext"/>
      </w:pPr>
      <w:r w:rsidRPr="006E065E">
        <w:t>[2]</w:t>
      </w:r>
      <w:r w:rsidRPr="006E065E">
        <w:tab/>
        <w:t>C. A. Balanis, “Antenna Theory Analysis and Design,” 2nd Edition, John Wiley &amp; Sons, Inc., New York, 1997.</w:t>
      </w:r>
    </w:p>
    <w:p w14:paraId="7C8CC668" w14:textId="4A283999" w:rsidR="007536C1" w:rsidRPr="006E065E" w:rsidRDefault="007536C1" w:rsidP="007536C1">
      <w:pPr>
        <w:pStyle w:val="Reftext"/>
      </w:pPr>
      <w:r w:rsidRPr="006E065E">
        <w:t>[3]</w:t>
      </w:r>
      <w:r w:rsidRPr="006E065E">
        <w:tab/>
        <w:t xml:space="preserve">Antenna simulation tool: Online: </w:t>
      </w:r>
      <w:r w:rsidRPr="006E065E">
        <w:rPr>
          <w:color w:val="0000FF" w:themeColor="hyperlink"/>
          <w:u w:val="single"/>
        </w:rPr>
        <w:t>https://www.eznec.com/</w:t>
      </w:r>
    </w:p>
    <w:p w14:paraId="2141CB9D" w14:textId="1CD3D5C8" w:rsidR="00765A9D" w:rsidRPr="006E065E" w:rsidRDefault="00111913">
      <w:pPr>
        <w:pStyle w:val="Heading1"/>
        <w:rPr>
          <w:lang w:eastAsia="zh-CN"/>
        </w:rPr>
      </w:pPr>
      <w:bookmarkStart w:id="176" w:name="_Toc212025613"/>
      <w:bookmarkStart w:id="177" w:name="_Toc232149873"/>
      <w:r w:rsidRPr="006E065E">
        <w:rPr>
          <w:lang w:eastAsia="zh-CN"/>
        </w:rPr>
        <w:t>9</w:t>
      </w:r>
      <w:r w:rsidRPr="006E065E">
        <w:rPr>
          <w:lang w:eastAsia="zh-CN"/>
        </w:rPr>
        <w:tab/>
      </w:r>
      <w:bookmarkEnd w:id="176"/>
      <w:r w:rsidR="00CF7E6F" w:rsidRPr="006E065E">
        <w:rPr>
          <w:rFonts w:hint="eastAsia"/>
          <w:lang w:eastAsia="zh-CN"/>
        </w:rPr>
        <w:t>方向图示例</w:t>
      </w:r>
      <w:bookmarkEnd w:id="177"/>
    </w:p>
    <w:p w14:paraId="0F1BC0BB" w14:textId="560D0841" w:rsidR="00CF7E6F" w:rsidRPr="006E065E" w:rsidRDefault="00CF7E6F" w:rsidP="00CF7E6F">
      <w:pPr>
        <w:ind w:firstLineChars="200" w:firstLine="480"/>
        <w:rPr>
          <w:lang w:eastAsia="zh-CN"/>
        </w:rPr>
      </w:pPr>
      <w:r w:rsidRPr="006E065E">
        <w:rPr>
          <w:rFonts w:hint="eastAsia"/>
          <w:lang w:eastAsia="zh-CN"/>
        </w:rPr>
        <w:t>本附件的后</w:t>
      </w:r>
      <w:proofErr w:type="gramStart"/>
      <w:r w:rsidRPr="006E065E">
        <w:rPr>
          <w:rFonts w:hint="eastAsia"/>
          <w:lang w:eastAsia="zh-CN"/>
        </w:rPr>
        <w:t>附资料</w:t>
      </w:r>
      <w:proofErr w:type="gramEnd"/>
      <w:r w:rsidRPr="006E065E">
        <w:rPr>
          <w:rFonts w:hint="eastAsia"/>
          <w:lang w:eastAsia="zh-CN"/>
        </w:rPr>
        <w:t>1</w:t>
      </w:r>
      <w:r w:rsidRPr="006E065E">
        <w:rPr>
          <w:rFonts w:hint="eastAsia"/>
          <w:lang w:eastAsia="zh-CN"/>
        </w:rPr>
        <w:t>包括多种天线类型，其方向图示例如下：</w:t>
      </w:r>
    </w:p>
    <w:p w14:paraId="36BD78BC" w14:textId="25B0DD24" w:rsidR="00CF7E6F" w:rsidRPr="006E065E" w:rsidRDefault="00CF7E6F" w:rsidP="00CF7E6F">
      <w:pPr>
        <w:rPr>
          <w:lang w:eastAsia="zh-CN"/>
        </w:rPr>
      </w:pPr>
      <w:r w:rsidRPr="006E065E">
        <w:rPr>
          <w:lang w:eastAsia="zh-CN"/>
        </w:rPr>
        <w:t>–</w:t>
      </w:r>
      <w:r w:rsidRPr="006E065E">
        <w:rPr>
          <w:lang w:eastAsia="zh-CN"/>
        </w:rPr>
        <w:tab/>
      </w:r>
      <w:r w:rsidRPr="006E065E">
        <w:rPr>
          <w:rFonts w:hint="eastAsia"/>
          <w:lang w:eastAsia="zh-CN"/>
        </w:rPr>
        <w:t>最大增益</w:t>
      </w:r>
      <w:r w:rsidR="003D1D57" w:rsidRPr="006E065E">
        <w:rPr>
          <w:rFonts w:hint="eastAsia"/>
          <w:lang w:eastAsia="zh-CN"/>
        </w:rPr>
        <w:t>处</w:t>
      </w:r>
      <w:r w:rsidRPr="006E065E">
        <w:rPr>
          <w:rFonts w:hint="eastAsia"/>
          <w:lang w:eastAsia="zh-CN"/>
        </w:rPr>
        <w:t>的垂直方向图，</w:t>
      </w:r>
    </w:p>
    <w:p w14:paraId="1DCDA3FC" w14:textId="3A76379F" w:rsidR="00CF7E6F" w:rsidRPr="006E065E" w:rsidRDefault="00CF7E6F" w:rsidP="00CF7E6F">
      <w:pPr>
        <w:rPr>
          <w:lang w:eastAsia="zh-CN"/>
        </w:rPr>
      </w:pPr>
      <w:r w:rsidRPr="006E065E">
        <w:rPr>
          <w:lang w:eastAsia="zh-CN"/>
        </w:rPr>
        <w:t>–</w:t>
      </w:r>
      <w:r w:rsidRPr="006E065E">
        <w:rPr>
          <w:lang w:eastAsia="zh-CN"/>
        </w:rPr>
        <w:tab/>
      </w:r>
      <w:r w:rsidRPr="006E065E">
        <w:rPr>
          <w:rFonts w:hint="eastAsia"/>
          <w:lang w:eastAsia="zh-CN"/>
        </w:rPr>
        <w:t>最大增益</w:t>
      </w:r>
      <w:r w:rsidR="003D1D57" w:rsidRPr="006E065E">
        <w:rPr>
          <w:rFonts w:hint="eastAsia"/>
          <w:lang w:eastAsia="zh-CN"/>
        </w:rPr>
        <w:t>处</w:t>
      </w:r>
      <w:r w:rsidRPr="006E065E">
        <w:rPr>
          <w:rFonts w:hint="eastAsia"/>
          <w:lang w:eastAsia="zh-CN"/>
        </w:rPr>
        <w:t>的水平方向图，以及</w:t>
      </w:r>
    </w:p>
    <w:p w14:paraId="7518AC4C" w14:textId="2D7D9145" w:rsidR="00CF7E6F" w:rsidRPr="006E065E" w:rsidRDefault="00CF7E6F" w:rsidP="00CF7E6F">
      <w:pPr>
        <w:rPr>
          <w:lang w:eastAsia="zh-CN"/>
        </w:rPr>
      </w:pPr>
      <w:r w:rsidRPr="006E065E">
        <w:rPr>
          <w:lang w:eastAsia="zh-CN"/>
        </w:rPr>
        <w:t>–</w:t>
      </w:r>
      <w:r w:rsidRPr="006E065E">
        <w:rPr>
          <w:lang w:eastAsia="zh-CN"/>
        </w:rPr>
        <w:tab/>
      </w:r>
      <w:r w:rsidRPr="006E065E">
        <w:rPr>
          <w:rFonts w:hint="eastAsia"/>
          <w:lang w:eastAsia="zh-CN"/>
        </w:rPr>
        <w:t>前</w:t>
      </w:r>
      <w:r w:rsidR="00F5487E" w:rsidRPr="006E065E">
        <w:rPr>
          <w:rFonts w:hint="eastAsia"/>
          <w:lang w:eastAsia="zh-CN"/>
        </w:rPr>
        <w:t>向</w:t>
      </w:r>
      <w:r w:rsidRPr="006E065E">
        <w:rPr>
          <w:rFonts w:hint="eastAsia"/>
          <w:lang w:eastAsia="zh-CN"/>
        </w:rPr>
        <w:t>和后</w:t>
      </w:r>
      <w:r w:rsidR="00F5487E" w:rsidRPr="006E065E">
        <w:rPr>
          <w:rFonts w:hint="eastAsia"/>
          <w:lang w:eastAsia="zh-CN"/>
        </w:rPr>
        <w:t>向</w:t>
      </w:r>
      <w:r w:rsidRPr="006E065E">
        <w:rPr>
          <w:rFonts w:hint="eastAsia"/>
          <w:lang w:eastAsia="zh-CN"/>
        </w:rPr>
        <w:t>辐射方向图的</w:t>
      </w:r>
      <w:r w:rsidRPr="006E065E">
        <w:rPr>
          <w:rFonts w:hint="eastAsia"/>
          <w:lang w:eastAsia="zh-CN"/>
        </w:rPr>
        <w:t>Sanson-Flamsteed</w:t>
      </w:r>
      <w:r w:rsidRPr="006E065E">
        <w:rPr>
          <w:rFonts w:hint="eastAsia"/>
          <w:lang w:eastAsia="zh-CN"/>
        </w:rPr>
        <w:t>投影。</w:t>
      </w:r>
    </w:p>
    <w:p w14:paraId="698089C2" w14:textId="63BC0446" w:rsidR="00CF7E6F" w:rsidRPr="006E065E" w:rsidRDefault="00CF7E6F" w:rsidP="00CF7E6F">
      <w:pPr>
        <w:ind w:firstLineChars="200" w:firstLine="480"/>
        <w:rPr>
          <w:lang w:eastAsia="zh-CN"/>
        </w:rPr>
      </w:pPr>
      <w:r w:rsidRPr="006E065E">
        <w:rPr>
          <w:rFonts w:hint="eastAsia"/>
          <w:lang w:eastAsia="zh-CN"/>
        </w:rPr>
        <w:t>还包括各种情况频率比</w:t>
      </w:r>
      <w:r w:rsidRPr="006E065E">
        <w:rPr>
          <w:i/>
          <w:lang w:eastAsia="zh-CN"/>
        </w:rPr>
        <w:t>F</w:t>
      </w:r>
      <w:r w:rsidRPr="006E065E">
        <w:rPr>
          <w:i/>
          <w:position w:val="-4"/>
          <w:sz w:val="20"/>
          <w:lang w:eastAsia="zh-CN"/>
        </w:rPr>
        <w:t>R</w:t>
      </w:r>
      <w:r w:rsidRPr="006E065E">
        <w:rPr>
          <w:rFonts w:hint="eastAsia"/>
          <w:lang w:eastAsia="zh-CN"/>
        </w:rPr>
        <w:t>和回转角</w:t>
      </w:r>
      <w:r w:rsidRPr="006E065E">
        <w:rPr>
          <w:i/>
          <w:lang w:eastAsia="zh-CN"/>
        </w:rPr>
        <w:t>s</w:t>
      </w:r>
      <w:r w:rsidRPr="006E065E">
        <w:rPr>
          <w:rFonts w:hint="eastAsia"/>
          <w:lang w:eastAsia="zh-CN"/>
        </w:rPr>
        <w:t>的方向图。</w:t>
      </w:r>
    </w:p>
    <w:p w14:paraId="567C5108" w14:textId="448F41FC" w:rsidR="00765A9D" w:rsidRPr="006E065E" w:rsidRDefault="00765A9D" w:rsidP="00E47369">
      <w:pPr>
        <w:pStyle w:val="PartNo"/>
        <w:rPr>
          <w:lang w:eastAsia="zh-CN"/>
        </w:rPr>
      </w:pPr>
      <w:r w:rsidRPr="006E065E">
        <w:rPr>
          <w:lang w:eastAsia="zh-CN"/>
        </w:rPr>
        <w:br w:type="page"/>
      </w:r>
      <w:bookmarkStart w:id="178" w:name="_Toc212025614"/>
      <w:bookmarkStart w:id="179" w:name="_Toc232149874"/>
      <w:r w:rsidR="00EA4C05" w:rsidRPr="006E065E">
        <w:rPr>
          <w:rFonts w:hint="eastAsia"/>
          <w:lang w:eastAsia="zh-CN"/>
        </w:rPr>
        <w:lastRenderedPageBreak/>
        <w:t>附件</w:t>
      </w:r>
      <w:r w:rsidR="00EA4C05" w:rsidRPr="006E065E">
        <w:rPr>
          <w:rFonts w:hint="eastAsia"/>
          <w:lang w:eastAsia="zh-CN"/>
        </w:rPr>
        <w:t>1</w:t>
      </w:r>
      <w:r w:rsidR="00EA4C05" w:rsidRPr="006E065E">
        <w:rPr>
          <w:rFonts w:hint="eastAsia"/>
          <w:lang w:eastAsia="zh-CN"/>
        </w:rPr>
        <w:t>的第</w:t>
      </w:r>
      <w:r w:rsidR="00EA4C05" w:rsidRPr="006E065E">
        <w:rPr>
          <w:rFonts w:hint="eastAsia"/>
          <w:lang w:eastAsia="zh-CN"/>
        </w:rPr>
        <w:t>2</w:t>
      </w:r>
      <w:r w:rsidR="00EA4C05" w:rsidRPr="006E065E">
        <w:rPr>
          <w:rFonts w:hint="eastAsia"/>
          <w:lang w:eastAsia="zh-CN"/>
        </w:rPr>
        <w:t>部分</w:t>
      </w:r>
      <w:bookmarkEnd w:id="178"/>
      <w:bookmarkEnd w:id="179"/>
    </w:p>
    <w:p w14:paraId="7A3D76F8" w14:textId="5C6B6BB2" w:rsidR="00765A9D" w:rsidRPr="006E065E" w:rsidRDefault="00EA4C05">
      <w:pPr>
        <w:pStyle w:val="Parttitle"/>
        <w:rPr>
          <w:b w:val="0"/>
          <w:lang w:eastAsia="zh-CN"/>
        </w:rPr>
      </w:pPr>
      <w:bookmarkStart w:id="180" w:name="_Toc232149875"/>
      <w:r w:rsidRPr="006E065E">
        <w:rPr>
          <w:lang w:eastAsia="zh-CN"/>
        </w:rPr>
        <w:t>高频发射天线的实用方面</w:t>
      </w:r>
      <w:bookmarkEnd w:id="180"/>
    </w:p>
    <w:p w14:paraId="230A0AD9" w14:textId="3D202054" w:rsidR="00765A9D" w:rsidRPr="006E065E" w:rsidRDefault="00765A9D">
      <w:pPr>
        <w:pStyle w:val="Heading1"/>
        <w:rPr>
          <w:lang w:eastAsia="zh-CN"/>
        </w:rPr>
      </w:pPr>
      <w:bookmarkStart w:id="181" w:name="_Toc212025616"/>
      <w:bookmarkStart w:id="182" w:name="_Toc232149876"/>
      <w:r w:rsidRPr="006E065E">
        <w:rPr>
          <w:lang w:eastAsia="zh-CN"/>
        </w:rPr>
        <w:t>1</w:t>
      </w:r>
      <w:r w:rsidRPr="006E065E">
        <w:rPr>
          <w:lang w:eastAsia="zh-CN"/>
        </w:rPr>
        <w:tab/>
      </w:r>
      <w:bookmarkEnd w:id="181"/>
      <w:r w:rsidR="00EA4C05" w:rsidRPr="006E065E">
        <w:rPr>
          <w:rFonts w:hint="eastAsia"/>
          <w:lang w:eastAsia="zh-CN"/>
        </w:rPr>
        <w:t>引言</w:t>
      </w:r>
      <w:bookmarkEnd w:id="182"/>
    </w:p>
    <w:p w14:paraId="14D6A5AF" w14:textId="0FED12D3" w:rsidR="00802D18" w:rsidRPr="006E065E" w:rsidRDefault="00802D18" w:rsidP="00802D18">
      <w:pPr>
        <w:ind w:firstLineChars="200" w:firstLine="480"/>
        <w:rPr>
          <w:rFonts w:eastAsia="SimSun"/>
          <w:lang w:eastAsia="zh-CN"/>
        </w:rPr>
      </w:pPr>
      <w:r w:rsidRPr="006E065E">
        <w:rPr>
          <w:rFonts w:eastAsia="SimSun" w:hint="eastAsia"/>
          <w:lang w:eastAsia="zh-CN"/>
        </w:rPr>
        <w:t>本附件第</w:t>
      </w:r>
      <w:r w:rsidRPr="006E065E">
        <w:rPr>
          <w:rFonts w:eastAsia="SimSun" w:hint="eastAsia"/>
          <w:lang w:eastAsia="zh-CN"/>
        </w:rPr>
        <w:t>1</w:t>
      </w:r>
      <w:r w:rsidRPr="006E065E">
        <w:rPr>
          <w:rFonts w:eastAsia="SimSun" w:hint="eastAsia"/>
          <w:lang w:eastAsia="zh-CN"/>
        </w:rPr>
        <w:t>部分第</w:t>
      </w:r>
      <w:r w:rsidRPr="006E065E">
        <w:rPr>
          <w:rFonts w:eastAsia="SimSun" w:hint="eastAsia"/>
          <w:lang w:eastAsia="zh-CN"/>
        </w:rPr>
        <w:t>8</w:t>
      </w:r>
      <w:r w:rsidRPr="006E065E">
        <w:rPr>
          <w:rFonts w:eastAsia="SimSun" w:hint="eastAsia"/>
          <w:lang w:eastAsia="zh-CN"/>
        </w:rPr>
        <w:t>节中所示的高频天线辐射</w:t>
      </w:r>
      <w:r w:rsidR="00865951" w:rsidRPr="006E065E">
        <w:rPr>
          <w:rFonts w:eastAsia="SimSun" w:hint="eastAsia"/>
          <w:lang w:eastAsia="zh-CN"/>
        </w:rPr>
        <w:t>方向图</w:t>
      </w:r>
      <w:r w:rsidRPr="006E065E">
        <w:rPr>
          <w:rFonts w:eastAsia="SimSun" w:hint="eastAsia"/>
          <w:lang w:eastAsia="zh-CN"/>
        </w:rPr>
        <w:t>是从数学模型中得出的理论</w:t>
      </w:r>
      <w:r w:rsidR="00865951" w:rsidRPr="006E065E">
        <w:rPr>
          <w:rFonts w:eastAsia="SimSun" w:hint="eastAsia"/>
          <w:lang w:eastAsia="zh-CN"/>
        </w:rPr>
        <w:t>方向图</w:t>
      </w:r>
      <w:r w:rsidRPr="006E065E">
        <w:rPr>
          <w:rFonts w:eastAsia="SimSun" w:hint="eastAsia"/>
          <w:lang w:eastAsia="zh-CN"/>
        </w:rPr>
        <w:t>。</w:t>
      </w:r>
      <w:r w:rsidR="00865951" w:rsidRPr="006E065E">
        <w:rPr>
          <w:rFonts w:eastAsia="SimSun" w:hint="eastAsia"/>
          <w:lang w:eastAsia="zh-CN"/>
        </w:rPr>
        <w:t>应该</w:t>
      </w:r>
      <w:r w:rsidRPr="006E065E">
        <w:rPr>
          <w:rFonts w:eastAsia="SimSun" w:hint="eastAsia"/>
          <w:lang w:eastAsia="zh-CN"/>
        </w:rPr>
        <w:t>注意，这些</w:t>
      </w:r>
      <w:r w:rsidR="00885DF5" w:rsidRPr="006E065E">
        <w:rPr>
          <w:rFonts w:eastAsia="SimSun" w:hint="eastAsia"/>
          <w:lang w:eastAsia="zh-CN"/>
        </w:rPr>
        <w:t>方向图</w:t>
      </w:r>
      <w:r w:rsidRPr="006E065E">
        <w:rPr>
          <w:rFonts w:eastAsia="SimSun" w:hint="eastAsia"/>
          <w:lang w:eastAsia="zh-CN"/>
        </w:rPr>
        <w:t>适用于本</w:t>
      </w:r>
      <w:r w:rsidR="00885DF5" w:rsidRPr="006E065E">
        <w:rPr>
          <w:rFonts w:eastAsia="SimSun" w:hint="eastAsia"/>
          <w:lang w:eastAsia="zh-CN"/>
        </w:rPr>
        <w:t>附件</w:t>
      </w:r>
      <w:r w:rsidRPr="006E065E">
        <w:rPr>
          <w:rFonts w:eastAsia="SimSun" w:hint="eastAsia"/>
          <w:lang w:eastAsia="zh-CN"/>
        </w:rPr>
        <w:t>3</w:t>
      </w:r>
      <w:r w:rsidRPr="006E065E">
        <w:rPr>
          <w:rFonts w:eastAsia="SimSun" w:hint="eastAsia"/>
          <w:lang w:eastAsia="zh-CN"/>
        </w:rPr>
        <w:t>第</w:t>
      </w:r>
      <w:r w:rsidRPr="006E065E">
        <w:rPr>
          <w:rFonts w:eastAsia="SimSun" w:hint="eastAsia"/>
          <w:lang w:eastAsia="zh-CN"/>
        </w:rPr>
        <w:t>1</w:t>
      </w:r>
      <w:r w:rsidRPr="006E065E">
        <w:rPr>
          <w:rFonts w:eastAsia="SimSun" w:hint="eastAsia"/>
          <w:lang w:eastAsia="zh-CN"/>
        </w:rPr>
        <w:t>部分</w:t>
      </w:r>
      <w:r w:rsidR="00885DF5" w:rsidRPr="006E065E">
        <w:rPr>
          <w:rFonts w:eastAsia="SimSun" w:hint="eastAsia"/>
          <w:lang w:eastAsia="zh-CN"/>
        </w:rPr>
        <w:t>第</w:t>
      </w:r>
      <w:r w:rsidR="00885DF5" w:rsidRPr="006E065E">
        <w:rPr>
          <w:rFonts w:eastAsia="SimSun" w:hint="eastAsia"/>
          <w:lang w:eastAsia="zh-CN"/>
        </w:rPr>
        <w:t>3</w:t>
      </w:r>
      <w:r w:rsidR="00885DF5" w:rsidRPr="006E065E">
        <w:rPr>
          <w:rFonts w:eastAsia="SimSun" w:hint="eastAsia"/>
          <w:lang w:eastAsia="zh-CN"/>
        </w:rPr>
        <w:t>节中</w:t>
      </w:r>
      <w:r w:rsidRPr="006E065E">
        <w:rPr>
          <w:rFonts w:eastAsia="SimSun" w:hint="eastAsia"/>
          <w:lang w:eastAsia="zh-CN"/>
        </w:rPr>
        <w:t>所述</w:t>
      </w:r>
      <w:r w:rsidR="00885DF5" w:rsidRPr="006E065E">
        <w:rPr>
          <w:rFonts w:eastAsia="SimSun" w:hint="eastAsia"/>
          <w:lang w:eastAsia="zh-CN"/>
        </w:rPr>
        <w:t>的具有</w:t>
      </w:r>
      <w:r w:rsidRPr="006E065E">
        <w:rPr>
          <w:rFonts w:eastAsia="SimSun" w:hint="eastAsia"/>
          <w:lang w:eastAsia="zh-CN"/>
        </w:rPr>
        <w:t>平均电导率的平坦</w:t>
      </w:r>
      <w:r w:rsidR="00885DF5" w:rsidRPr="006E065E">
        <w:rPr>
          <w:rFonts w:eastAsia="SimSun" w:hint="eastAsia"/>
          <w:lang w:eastAsia="zh-CN"/>
        </w:rPr>
        <w:t>、</w:t>
      </w:r>
      <w:r w:rsidRPr="006E065E">
        <w:rPr>
          <w:rFonts w:eastAsia="SimSun" w:hint="eastAsia"/>
          <w:lang w:eastAsia="zh-CN"/>
        </w:rPr>
        <w:t>均匀地面上的天线。</w:t>
      </w:r>
    </w:p>
    <w:p w14:paraId="3538D05A" w14:textId="0F786610" w:rsidR="00802D18" w:rsidRPr="006E065E" w:rsidRDefault="00802D18" w:rsidP="00802D18">
      <w:pPr>
        <w:ind w:firstLineChars="200" w:firstLine="480"/>
        <w:rPr>
          <w:rFonts w:eastAsia="SimSun"/>
          <w:lang w:eastAsia="zh-CN"/>
        </w:rPr>
      </w:pPr>
      <w:r w:rsidRPr="006E065E">
        <w:rPr>
          <w:rFonts w:eastAsia="SimSun" w:hint="eastAsia"/>
          <w:lang w:eastAsia="zh-CN"/>
        </w:rPr>
        <w:t>然而，天线阵列和馈线是非常复杂的系统，并且辐射可能受到大量参数的影响，并不总是可以定义</w:t>
      </w:r>
      <w:r w:rsidR="00865951" w:rsidRPr="006E065E">
        <w:rPr>
          <w:rFonts w:eastAsia="SimSun" w:hint="eastAsia"/>
          <w:lang w:eastAsia="zh-CN"/>
        </w:rPr>
        <w:t>这些参数</w:t>
      </w:r>
      <w:r w:rsidRPr="006E065E">
        <w:rPr>
          <w:rFonts w:eastAsia="SimSun" w:hint="eastAsia"/>
          <w:lang w:eastAsia="zh-CN"/>
        </w:rPr>
        <w:t>，例如</w:t>
      </w:r>
      <w:r w:rsidR="00865951" w:rsidRPr="006E065E">
        <w:rPr>
          <w:rFonts w:eastAsia="SimSun" w:hint="eastAsia"/>
          <w:lang w:eastAsia="zh-CN"/>
        </w:rPr>
        <w:t>，</w:t>
      </w:r>
      <w:r w:rsidRPr="006E065E">
        <w:rPr>
          <w:rFonts w:eastAsia="SimSun" w:hint="eastAsia"/>
          <w:lang w:eastAsia="zh-CN"/>
        </w:rPr>
        <w:t>结构缺陷、环境和真实的反射情况。</w:t>
      </w:r>
      <w:r w:rsidR="008536CD" w:rsidRPr="006E065E">
        <w:rPr>
          <w:rFonts w:eastAsia="SimSun" w:hint="eastAsia"/>
          <w:lang w:eastAsia="zh-CN"/>
        </w:rPr>
        <w:t>对</w:t>
      </w:r>
      <w:r w:rsidRPr="006E065E">
        <w:rPr>
          <w:rFonts w:eastAsia="SimSun" w:hint="eastAsia"/>
          <w:lang w:eastAsia="zh-CN"/>
        </w:rPr>
        <w:t>这些主题</w:t>
      </w:r>
      <w:r w:rsidR="008536CD" w:rsidRPr="006E065E">
        <w:rPr>
          <w:rFonts w:eastAsia="SimSun" w:hint="eastAsia"/>
          <w:lang w:eastAsia="zh-CN"/>
        </w:rPr>
        <w:t>，</w:t>
      </w:r>
      <w:r w:rsidRPr="006E065E">
        <w:rPr>
          <w:rFonts w:eastAsia="SimSun" w:hint="eastAsia"/>
          <w:lang w:eastAsia="zh-CN"/>
        </w:rPr>
        <w:t>将在以下章节中</w:t>
      </w:r>
      <w:r w:rsidR="008536CD" w:rsidRPr="006E065E">
        <w:rPr>
          <w:rFonts w:eastAsia="SimSun" w:hint="eastAsia"/>
          <w:lang w:eastAsia="zh-CN"/>
        </w:rPr>
        <w:t>做</w:t>
      </w:r>
      <w:r w:rsidRPr="006E065E">
        <w:rPr>
          <w:rFonts w:eastAsia="SimSun" w:hint="eastAsia"/>
          <w:lang w:eastAsia="zh-CN"/>
        </w:rPr>
        <w:t>进一步讨论。</w:t>
      </w:r>
    </w:p>
    <w:p w14:paraId="0BADF795" w14:textId="6F2E7D6F" w:rsidR="00802D18" w:rsidRPr="006E065E" w:rsidRDefault="00802D18" w:rsidP="00802D18">
      <w:pPr>
        <w:ind w:firstLineChars="200" w:firstLine="480"/>
        <w:rPr>
          <w:lang w:eastAsia="zh-CN"/>
        </w:rPr>
      </w:pPr>
      <w:r w:rsidRPr="006E065E">
        <w:rPr>
          <w:rFonts w:eastAsia="SimSun" w:hint="eastAsia"/>
          <w:lang w:eastAsia="zh-CN"/>
        </w:rPr>
        <w:t>天线在特定位置的实际辐射</w:t>
      </w:r>
      <w:r w:rsidR="00865951" w:rsidRPr="006E065E">
        <w:rPr>
          <w:rFonts w:eastAsia="SimSun" w:hint="eastAsia"/>
          <w:lang w:eastAsia="zh-CN"/>
        </w:rPr>
        <w:t>方向图</w:t>
      </w:r>
      <w:r w:rsidRPr="006E065E">
        <w:rPr>
          <w:rFonts w:eastAsia="SimSun" w:hint="eastAsia"/>
          <w:lang w:eastAsia="zh-CN"/>
        </w:rPr>
        <w:t>只能通过现场测量来确定。</w:t>
      </w:r>
    </w:p>
    <w:p w14:paraId="7904937D" w14:textId="239D170D" w:rsidR="00765A9D" w:rsidRPr="006E065E" w:rsidRDefault="00765A9D">
      <w:pPr>
        <w:pStyle w:val="Heading1"/>
        <w:rPr>
          <w:lang w:eastAsia="zh-CN"/>
        </w:rPr>
      </w:pPr>
      <w:bookmarkStart w:id="183" w:name="_Toc212025617"/>
      <w:bookmarkStart w:id="184" w:name="_Toc232149877"/>
      <w:r w:rsidRPr="006E065E">
        <w:rPr>
          <w:lang w:eastAsia="zh-CN"/>
        </w:rPr>
        <w:t>2</w:t>
      </w:r>
      <w:r w:rsidRPr="006E065E">
        <w:rPr>
          <w:lang w:eastAsia="zh-CN"/>
        </w:rPr>
        <w:tab/>
      </w:r>
      <w:bookmarkEnd w:id="183"/>
      <w:r w:rsidR="00955BB6" w:rsidRPr="006E065E">
        <w:rPr>
          <w:rFonts w:hint="eastAsia"/>
          <w:lang w:eastAsia="zh-CN"/>
        </w:rPr>
        <w:t>测量</w:t>
      </w:r>
      <w:r w:rsidR="00955BB6" w:rsidRPr="006E065E">
        <w:rPr>
          <w:lang w:eastAsia="zh-CN"/>
        </w:rPr>
        <w:t>天线辐射</w:t>
      </w:r>
      <w:r w:rsidR="00955BB6" w:rsidRPr="006E065E">
        <w:rPr>
          <w:rFonts w:hint="eastAsia"/>
          <w:lang w:eastAsia="zh-CN"/>
        </w:rPr>
        <w:t>方向图</w:t>
      </w:r>
      <w:bookmarkEnd w:id="184"/>
    </w:p>
    <w:p w14:paraId="3F9B2D8D" w14:textId="7D5A46A5" w:rsidR="00765A9D" w:rsidRPr="006E065E" w:rsidRDefault="00765A9D">
      <w:pPr>
        <w:pStyle w:val="Heading2"/>
        <w:rPr>
          <w:lang w:eastAsia="zh-CN"/>
        </w:rPr>
      </w:pPr>
      <w:bookmarkStart w:id="185" w:name="_Toc232149878"/>
      <w:r w:rsidRPr="006E065E">
        <w:rPr>
          <w:lang w:eastAsia="zh-CN"/>
        </w:rPr>
        <w:t>2.1</w:t>
      </w:r>
      <w:r w:rsidRPr="006E065E">
        <w:rPr>
          <w:lang w:eastAsia="zh-CN"/>
        </w:rPr>
        <w:tab/>
      </w:r>
      <w:r w:rsidR="00955BB6" w:rsidRPr="006E065E">
        <w:rPr>
          <w:rFonts w:hint="eastAsia"/>
          <w:lang w:eastAsia="zh-CN"/>
        </w:rPr>
        <w:t>测量方法</w:t>
      </w:r>
      <w:bookmarkEnd w:id="185"/>
    </w:p>
    <w:p w14:paraId="20F19AFA" w14:textId="756CCA66" w:rsidR="00802D18" w:rsidRPr="006E065E" w:rsidRDefault="00842FF2" w:rsidP="00802D18">
      <w:pPr>
        <w:ind w:firstLineChars="200" w:firstLine="480"/>
        <w:rPr>
          <w:rFonts w:eastAsia="SimSun"/>
          <w:lang w:eastAsia="zh-CN"/>
        </w:rPr>
      </w:pPr>
      <w:r w:rsidRPr="006E065E">
        <w:rPr>
          <w:rFonts w:eastAsia="SimSun" w:hint="eastAsia"/>
          <w:lang w:eastAsia="zh-CN"/>
        </w:rPr>
        <w:t>通常，</w:t>
      </w:r>
      <w:r w:rsidR="00802D18" w:rsidRPr="006E065E">
        <w:rPr>
          <w:rFonts w:eastAsia="SimSun" w:hint="eastAsia"/>
          <w:lang w:eastAsia="zh-CN"/>
        </w:rPr>
        <w:t>确定天线实际辐射方向图的方法</w:t>
      </w:r>
      <w:r w:rsidRPr="006E065E">
        <w:rPr>
          <w:rFonts w:eastAsia="SimSun" w:hint="eastAsia"/>
          <w:lang w:eastAsia="zh-CN"/>
        </w:rPr>
        <w:t>是采用</w:t>
      </w:r>
      <w:r w:rsidR="00802D18" w:rsidRPr="006E065E">
        <w:rPr>
          <w:rFonts w:eastAsia="SimSun" w:hint="eastAsia"/>
          <w:lang w:eastAsia="zh-CN"/>
        </w:rPr>
        <w:t>机载测量设备。测量接收</w:t>
      </w:r>
      <w:r w:rsidRPr="006E065E">
        <w:rPr>
          <w:rFonts w:eastAsia="SimSun" w:hint="eastAsia"/>
          <w:lang w:eastAsia="zh-CN"/>
        </w:rPr>
        <w:t>机</w:t>
      </w:r>
      <w:r w:rsidR="00802D18" w:rsidRPr="006E065E">
        <w:rPr>
          <w:rFonts w:eastAsia="SimSun" w:hint="eastAsia"/>
          <w:lang w:eastAsia="zh-CN"/>
        </w:rPr>
        <w:t>安装在直升机上（这是进行这些测量的首选机型），接收被测天线的发射信号。当然</w:t>
      </w:r>
      <w:r w:rsidRPr="006E065E">
        <w:rPr>
          <w:rFonts w:eastAsia="SimSun" w:hint="eastAsia"/>
          <w:lang w:eastAsia="zh-CN"/>
        </w:rPr>
        <w:t>，互易原理在此处</w:t>
      </w:r>
      <w:r w:rsidR="00802D18" w:rsidRPr="006E065E">
        <w:rPr>
          <w:rFonts w:eastAsia="SimSun" w:hint="eastAsia"/>
          <w:lang w:eastAsia="zh-CN"/>
        </w:rPr>
        <w:t>是</w:t>
      </w:r>
      <w:r w:rsidRPr="006E065E">
        <w:rPr>
          <w:rFonts w:eastAsia="SimSun" w:hint="eastAsia"/>
          <w:lang w:eastAsia="zh-CN"/>
        </w:rPr>
        <w:t>成立</w:t>
      </w:r>
      <w:r w:rsidR="00802D18" w:rsidRPr="006E065E">
        <w:rPr>
          <w:rFonts w:eastAsia="SimSun" w:hint="eastAsia"/>
          <w:lang w:eastAsia="zh-CN"/>
        </w:rPr>
        <w:t>的。</w:t>
      </w:r>
      <w:r w:rsidRPr="006E065E">
        <w:rPr>
          <w:rFonts w:eastAsia="SimSun" w:hint="eastAsia"/>
          <w:lang w:eastAsia="zh-CN"/>
        </w:rPr>
        <w:t>不过需要牢记的是</w:t>
      </w:r>
      <w:r w:rsidR="00802D18" w:rsidRPr="006E065E">
        <w:rPr>
          <w:rFonts w:eastAsia="SimSun" w:hint="eastAsia"/>
          <w:lang w:eastAsia="zh-CN"/>
        </w:rPr>
        <w:t>，</w:t>
      </w:r>
      <w:r w:rsidRPr="006E065E">
        <w:rPr>
          <w:rFonts w:eastAsia="SimSun" w:hint="eastAsia"/>
          <w:lang w:eastAsia="zh-CN"/>
        </w:rPr>
        <w:t>为了</w:t>
      </w:r>
      <w:r w:rsidR="00802D18" w:rsidRPr="006E065E">
        <w:rPr>
          <w:rFonts w:eastAsia="SimSun" w:hint="eastAsia"/>
          <w:lang w:eastAsia="zh-CN"/>
        </w:rPr>
        <w:t>确保足够</w:t>
      </w:r>
      <w:proofErr w:type="gramStart"/>
      <w:r w:rsidR="00802D18" w:rsidRPr="006E065E">
        <w:rPr>
          <w:rFonts w:eastAsia="SimSun" w:hint="eastAsia"/>
          <w:lang w:eastAsia="zh-CN"/>
        </w:rPr>
        <w:t>的信干比</w:t>
      </w:r>
      <w:proofErr w:type="gramEnd"/>
      <w:r w:rsidR="00802D18" w:rsidRPr="006E065E">
        <w:rPr>
          <w:rFonts w:eastAsia="SimSun" w:hint="eastAsia"/>
          <w:lang w:eastAsia="zh-CN"/>
        </w:rPr>
        <w:t>，</w:t>
      </w:r>
      <w:r w:rsidRPr="006E065E">
        <w:rPr>
          <w:rFonts w:eastAsia="SimSun" w:hint="eastAsia"/>
          <w:lang w:eastAsia="zh-CN"/>
        </w:rPr>
        <w:t>可能需要相当高的发射机功率，尤其在方向</w:t>
      </w:r>
      <w:proofErr w:type="gramStart"/>
      <w:r w:rsidRPr="006E065E">
        <w:rPr>
          <w:rFonts w:eastAsia="SimSun" w:hint="eastAsia"/>
          <w:lang w:eastAsia="zh-CN"/>
        </w:rPr>
        <w:t>图</w:t>
      </w:r>
      <w:r w:rsidR="00802D18" w:rsidRPr="001F0A8C">
        <w:rPr>
          <w:rFonts w:eastAsia="SimSun" w:hint="eastAsia"/>
          <w:lang w:eastAsia="zh-CN"/>
        </w:rPr>
        <w:t>零陷</w:t>
      </w:r>
      <w:proofErr w:type="gramEnd"/>
      <w:r w:rsidRPr="006E065E">
        <w:rPr>
          <w:rFonts w:eastAsia="SimSun" w:hint="eastAsia"/>
          <w:lang w:eastAsia="zh-CN"/>
        </w:rPr>
        <w:t>的情况下</w:t>
      </w:r>
      <w:r w:rsidR="00802D18" w:rsidRPr="006E065E">
        <w:rPr>
          <w:rFonts w:eastAsia="SimSun" w:hint="eastAsia"/>
          <w:lang w:eastAsia="zh-CN"/>
        </w:rPr>
        <w:t>。</w:t>
      </w:r>
    </w:p>
    <w:p w14:paraId="4B833B9F" w14:textId="14F7E0DA" w:rsidR="00802D18" w:rsidRPr="006E065E" w:rsidRDefault="00885DF5" w:rsidP="00802D18">
      <w:pPr>
        <w:ind w:firstLineChars="200" w:firstLine="480"/>
        <w:rPr>
          <w:lang w:eastAsia="zh-CN"/>
        </w:rPr>
      </w:pPr>
      <w:r w:rsidRPr="006E065E">
        <w:rPr>
          <w:rFonts w:eastAsia="SimSun" w:hint="eastAsia"/>
          <w:lang w:eastAsia="zh-CN"/>
        </w:rPr>
        <w:t>显然</w:t>
      </w:r>
      <w:r w:rsidR="00802D18" w:rsidRPr="006E065E">
        <w:rPr>
          <w:rFonts w:eastAsia="SimSun" w:hint="eastAsia"/>
          <w:lang w:eastAsia="zh-CN"/>
        </w:rPr>
        <w:t>，</w:t>
      </w:r>
      <w:r w:rsidRPr="006E065E">
        <w:rPr>
          <w:rFonts w:eastAsia="SimSun" w:hint="eastAsia"/>
          <w:lang w:eastAsia="zh-CN"/>
        </w:rPr>
        <w:t>如果</w:t>
      </w:r>
      <w:r w:rsidR="00802D18" w:rsidRPr="006E065E">
        <w:rPr>
          <w:rFonts w:eastAsia="SimSun" w:hint="eastAsia"/>
          <w:lang w:eastAsia="zh-CN"/>
        </w:rPr>
        <w:t>试图通过使用地面测量设备来测量辐射</w:t>
      </w:r>
      <w:r w:rsidRPr="006E065E">
        <w:rPr>
          <w:rFonts w:eastAsia="SimSun" w:hint="eastAsia"/>
          <w:lang w:eastAsia="zh-CN"/>
        </w:rPr>
        <w:t>，是无法得到与</w:t>
      </w:r>
      <w:r w:rsidR="00802D18" w:rsidRPr="006E065E">
        <w:rPr>
          <w:rFonts w:eastAsia="SimSun" w:hint="eastAsia"/>
          <w:lang w:eastAsia="zh-CN"/>
        </w:rPr>
        <w:t>垂直方向图中最大增益</w:t>
      </w:r>
      <w:r w:rsidRPr="006E065E">
        <w:rPr>
          <w:rFonts w:eastAsia="SimSun" w:hint="eastAsia"/>
          <w:lang w:eastAsia="zh-CN"/>
        </w:rPr>
        <w:t>相对应</w:t>
      </w:r>
      <w:r w:rsidR="00802D18" w:rsidRPr="006E065E">
        <w:rPr>
          <w:rFonts w:eastAsia="SimSun" w:hint="eastAsia"/>
          <w:lang w:eastAsia="zh-CN"/>
        </w:rPr>
        <w:t>的</w:t>
      </w:r>
      <w:r w:rsidR="00802D18" w:rsidRPr="003805AB">
        <w:rPr>
          <w:rFonts w:eastAsia="SimSun" w:hint="eastAsia"/>
          <w:lang w:eastAsia="zh-CN"/>
        </w:rPr>
        <w:t>起飞角处的真实水平方向</w:t>
      </w:r>
      <w:r w:rsidR="00802D18" w:rsidRPr="006E065E">
        <w:rPr>
          <w:rFonts w:eastAsia="SimSun" w:hint="eastAsia"/>
          <w:lang w:eastAsia="zh-CN"/>
        </w:rPr>
        <w:t>图</w:t>
      </w:r>
      <w:r w:rsidRPr="006E065E">
        <w:rPr>
          <w:rFonts w:eastAsia="SimSun" w:hint="eastAsia"/>
          <w:lang w:eastAsia="zh-CN"/>
        </w:rPr>
        <w:t>的</w:t>
      </w:r>
      <w:r w:rsidR="00802D18" w:rsidRPr="006E065E">
        <w:rPr>
          <w:rFonts w:eastAsia="SimSun" w:hint="eastAsia"/>
          <w:lang w:eastAsia="zh-CN"/>
        </w:rPr>
        <w:t>。</w:t>
      </w:r>
    </w:p>
    <w:p w14:paraId="7A72B828" w14:textId="3DAE6C66" w:rsidR="00765A9D" w:rsidRPr="006E065E" w:rsidRDefault="00765A9D">
      <w:pPr>
        <w:pStyle w:val="Heading2"/>
        <w:rPr>
          <w:lang w:eastAsia="zh-CN"/>
        </w:rPr>
      </w:pPr>
      <w:bookmarkStart w:id="186" w:name="_Toc232149879"/>
      <w:r w:rsidRPr="006E065E">
        <w:rPr>
          <w:lang w:eastAsia="zh-CN"/>
        </w:rPr>
        <w:t>2.2</w:t>
      </w:r>
      <w:r w:rsidRPr="006E065E">
        <w:rPr>
          <w:lang w:eastAsia="zh-CN"/>
        </w:rPr>
        <w:tab/>
      </w:r>
      <w:r w:rsidR="00955BB6" w:rsidRPr="006E065E">
        <w:rPr>
          <w:lang w:eastAsia="zh-CN"/>
        </w:rPr>
        <w:t>使用直升机进行测量时的注意事项</w:t>
      </w:r>
      <w:bookmarkEnd w:id="186"/>
    </w:p>
    <w:p w14:paraId="0029E386" w14:textId="5D570D3B" w:rsidR="00802D18" w:rsidRPr="006E065E" w:rsidRDefault="00802D18" w:rsidP="00802D18">
      <w:pPr>
        <w:ind w:firstLineChars="200" w:firstLine="480"/>
        <w:rPr>
          <w:rFonts w:eastAsia="SimSun"/>
          <w:lang w:eastAsia="zh-CN"/>
        </w:rPr>
      </w:pPr>
      <w:r w:rsidRPr="006E065E">
        <w:rPr>
          <w:rFonts w:eastAsia="SimSun" w:hint="eastAsia"/>
          <w:lang w:eastAsia="zh-CN"/>
        </w:rPr>
        <w:t>当测量高频天线的辐射</w:t>
      </w:r>
      <w:r w:rsidR="00885DF5" w:rsidRPr="006E065E">
        <w:rPr>
          <w:rFonts w:eastAsia="SimSun" w:hint="eastAsia"/>
          <w:lang w:eastAsia="zh-CN"/>
        </w:rPr>
        <w:t>方向图</w:t>
      </w:r>
      <w:r w:rsidRPr="006E065E">
        <w:rPr>
          <w:rFonts w:eastAsia="SimSun" w:hint="eastAsia"/>
          <w:lang w:eastAsia="zh-CN"/>
        </w:rPr>
        <w:t>时，反射必须被</w:t>
      </w:r>
      <w:r w:rsidR="00885DF5" w:rsidRPr="006E065E">
        <w:rPr>
          <w:rFonts w:eastAsia="SimSun" w:hint="eastAsia"/>
          <w:lang w:eastAsia="zh-CN"/>
        </w:rPr>
        <w:t>视为</w:t>
      </w:r>
      <w:r w:rsidRPr="006E065E">
        <w:rPr>
          <w:rFonts w:eastAsia="SimSun" w:hint="eastAsia"/>
          <w:lang w:eastAsia="zh-CN"/>
        </w:rPr>
        <w:t>辐射波瓣的组成部分。因此，最佳测量距离必须是必要精度（远场条件）</w:t>
      </w:r>
      <w:r w:rsidR="00093070" w:rsidRPr="006E065E">
        <w:rPr>
          <w:rFonts w:eastAsia="SimSun" w:hint="eastAsia"/>
          <w:lang w:eastAsia="zh-CN"/>
        </w:rPr>
        <w:t>与</w:t>
      </w:r>
      <w:r w:rsidRPr="006E065E">
        <w:rPr>
          <w:rFonts w:eastAsia="SimSun" w:hint="eastAsia"/>
          <w:lang w:eastAsia="zh-CN"/>
        </w:rPr>
        <w:t>飞行时间之间的</w:t>
      </w:r>
      <w:r w:rsidR="00093070" w:rsidRPr="006E065E">
        <w:rPr>
          <w:rFonts w:eastAsia="SimSun" w:hint="eastAsia"/>
          <w:lang w:eastAsia="zh-CN"/>
        </w:rPr>
        <w:t>一种</w:t>
      </w:r>
      <w:r w:rsidRPr="006E065E">
        <w:rPr>
          <w:rFonts w:eastAsia="SimSun" w:hint="eastAsia"/>
          <w:lang w:eastAsia="zh-CN"/>
        </w:rPr>
        <w:t>折衷。</w:t>
      </w:r>
    </w:p>
    <w:p w14:paraId="789769EA" w14:textId="4E0D6E8E" w:rsidR="00802D18" w:rsidRPr="006E065E" w:rsidRDefault="00802D18" w:rsidP="00802D18">
      <w:pPr>
        <w:ind w:firstLineChars="200" w:firstLine="480"/>
        <w:rPr>
          <w:lang w:eastAsia="zh-CN"/>
        </w:rPr>
      </w:pPr>
      <w:r w:rsidRPr="006E065E">
        <w:rPr>
          <w:rFonts w:eastAsia="SimSun" w:hint="eastAsia"/>
          <w:lang w:eastAsia="zh-CN"/>
        </w:rPr>
        <w:t>在对远场条件具有足够容差的情况下，</w:t>
      </w:r>
      <w:r w:rsidR="00885DF5" w:rsidRPr="006E065E">
        <w:rPr>
          <w:rFonts w:eastAsia="SimSun" w:hint="eastAsia"/>
          <w:lang w:eastAsia="zh-CN"/>
        </w:rPr>
        <w:t>用于</w:t>
      </w:r>
      <w:r w:rsidRPr="006E065E">
        <w:rPr>
          <w:rFonts w:eastAsia="SimSun" w:hint="eastAsia"/>
          <w:lang w:eastAsia="zh-CN"/>
        </w:rPr>
        <w:t>计算最小测量距离的常用公式为</w:t>
      </w:r>
      <w:r w:rsidR="00885DF5" w:rsidRPr="006E065E">
        <w:rPr>
          <w:rFonts w:eastAsia="SimSun" w:hint="eastAsia"/>
          <w:lang w:eastAsia="zh-CN"/>
        </w:rPr>
        <w:t>：</w:t>
      </w:r>
    </w:p>
    <w:p w14:paraId="7FEB92C6" w14:textId="054AD318" w:rsidR="00765A9D" w:rsidRPr="006E065E" w:rsidRDefault="0028245E">
      <w:pPr>
        <w:pStyle w:val="Equation"/>
      </w:pPr>
      <w:r w:rsidRPr="006E065E">
        <w:rPr>
          <w:lang w:eastAsia="zh-CN"/>
        </w:rPr>
        <w:tab/>
      </w:r>
      <w:r w:rsidR="00765A9D" w:rsidRPr="006E065E">
        <w:rPr>
          <w:lang w:eastAsia="zh-CN"/>
        </w:rPr>
        <w:tab/>
      </w:r>
      <m:oMath>
        <m:r>
          <w:rPr>
            <w:rFonts w:ascii="Cambria Math" w:hAnsi="Cambria Math"/>
          </w:rPr>
          <m:t>d=</m:t>
        </m:r>
        <m:f>
          <m:fPr>
            <m:type m:val="lin"/>
            <m:ctrlPr>
              <w:rPr>
                <w:rFonts w:ascii="Cambria Math" w:hAnsi="Cambria Math"/>
                <w:i/>
              </w:rPr>
            </m:ctrlPr>
          </m:fPr>
          <m:num>
            <m:sSup>
              <m:sSupPr>
                <m:ctrlPr>
                  <w:rPr>
                    <w:rFonts w:ascii="Cambria Math" w:hAnsi="Cambria Math"/>
                    <w:i/>
                  </w:rPr>
                </m:ctrlPr>
              </m:sSupPr>
              <m:e>
                <m:r>
                  <w:rPr>
                    <w:rFonts w:ascii="Cambria Math" w:hAnsi="Cambria Math"/>
                  </w:rPr>
                  <m:t>2</m:t>
                </m:r>
                <m:r>
                  <w:rPr>
                    <w:rFonts w:ascii="Cambria Math" w:hAnsi="Cambria Math"/>
                  </w:rPr>
                  <m:t>h</m:t>
                </m:r>
              </m:e>
              <m:sup>
                <m:r>
                  <w:rPr>
                    <w:rFonts w:ascii="Cambria Math" w:hAnsi="Cambria Math"/>
                  </w:rPr>
                  <m:t>2</m:t>
                </m:r>
              </m:sup>
            </m:sSup>
          </m:num>
          <m:den>
            <m:r>
              <m:rPr>
                <m:sty m:val="p"/>
              </m:rPr>
              <w:rPr>
                <w:rFonts w:ascii="Cambria Math" w:hAnsi="Cambria Math"/>
              </w:rPr>
              <m:t>λ</m:t>
            </m:r>
          </m:den>
        </m:f>
      </m:oMath>
    </w:p>
    <w:p w14:paraId="0B6AA9FF" w14:textId="77B3CE62" w:rsidR="00765A9D" w:rsidRPr="006E065E" w:rsidRDefault="00A42315" w:rsidP="00C52CFD">
      <w:pPr>
        <w:ind w:firstLineChars="200" w:firstLine="480"/>
        <w:rPr>
          <w:lang w:eastAsia="zh-CN"/>
        </w:rPr>
      </w:pPr>
      <w:r w:rsidRPr="006E065E">
        <w:rPr>
          <w:lang w:eastAsia="zh-CN"/>
        </w:rPr>
        <w:t>其中：</w:t>
      </w:r>
    </w:p>
    <w:p w14:paraId="16085D0D" w14:textId="1298E279"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d</w:t>
      </w:r>
      <w:r w:rsidRPr="006E065E">
        <w:rPr>
          <w:sz w:val="12"/>
          <w:lang w:val="en-GB" w:eastAsia="zh-CN"/>
        </w:rPr>
        <w:t xml:space="preserve"> </w:t>
      </w:r>
      <w:r w:rsidRPr="006E065E">
        <w:rPr>
          <w:lang w:val="en-GB" w:eastAsia="zh-CN"/>
        </w:rPr>
        <w:t>:</w:t>
      </w:r>
      <w:proofErr w:type="gramEnd"/>
      <w:r w:rsidRPr="006E065E">
        <w:rPr>
          <w:lang w:val="en-GB" w:eastAsia="zh-CN"/>
        </w:rPr>
        <w:tab/>
      </w:r>
      <w:r w:rsidR="008F272D" w:rsidRPr="006E065E">
        <w:rPr>
          <w:lang w:val="en-GB" w:eastAsia="zh-CN"/>
        </w:rPr>
        <w:t>测量距离</w:t>
      </w:r>
      <w:r w:rsidR="008F272D" w:rsidRPr="006E065E">
        <w:rPr>
          <w:rFonts w:hint="eastAsia"/>
          <w:lang w:val="en-GB" w:eastAsia="zh-CN"/>
        </w:rPr>
        <w:t>（米）</w:t>
      </w:r>
    </w:p>
    <w:p w14:paraId="59E68527" w14:textId="6B42E456" w:rsidR="00765A9D" w:rsidRPr="006E065E" w:rsidRDefault="00765A9D">
      <w:pPr>
        <w:pStyle w:val="Equationlegend"/>
        <w:rPr>
          <w:lang w:val="en-GB" w:eastAsia="zh-CN"/>
        </w:rPr>
      </w:pPr>
      <w:r w:rsidRPr="006E065E">
        <w:rPr>
          <w:lang w:val="en-GB" w:eastAsia="zh-CN"/>
        </w:rPr>
        <w:tab/>
      </w:r>
      <w:proofErr w:type="gramStart"/>
      <w:r w:rsidRPr="006E065E">
        <w:rPr>
          <w:i/>
          <w:lang w:val="en-GB" w:eastAsia="zh-CN"/>
        </w:rPr>
        <w:t>h</w:t>
      </w:r>
      <w:r w:rsidRPr="006E065E">
        <w:rPr>
          <w:sz w:val="12"/>
          <w:lang w:val="en-GB" w:eastAsia="zh-CN"/>
        </w:rPr>
        <w:t xml:space="preserve"> </w:t>
      </w:r>
      <w:r w:rsidRPr="006E065E">
        <w:rPr>
          <w:lang w:val="en-GB" w:eastAsia="zh-CN"/>
        </w:rPr>
        <w:t>:</w:t>
      </w:r>
      <w:proofErr w:type="gramEnd"/>
      <w:r w:rsidRPr="006E065E">
        <w:rPr>
          <w:lang w:val="en-GB" w:eastAsia="zh-CN"/>
        </w:rPr>
        <w:tab/>
      </w:r>
      <w:r w:rsidR="008F272D" w:rsidRPr="006E065E">
        <w:rPr>
          <w:lang w:val="en-GB" w:eastAsia="zh-CN"/>
        </w:rPr>
        <w:t>天线的孔径</w:t>
      </w:r>
      <w:r w:rsidR="008F272D" w:rsidRPr="006E065E">
        <w:rPr>
          <w:rFonts w:hint="eastAsia"/>
          <w:lang w:val="en-GB" w:eastAsia="zh-CN"/>
        </w:rPr>
        <w:t>（米），</w:t>
      </w:r>
      <w:r w:rsidR="008F272D" w:rsidRPr="006E065E">
        <w:rPr>
          <w:lang w:val="en-GB" w:eastAsia="zh-CN"/>
        </w:rPr>
        <w:t>包括其镜像和寄生辐射器</w:t>
      </w:r>
    </w:p>
    <w:p w14:paraId="7B8F034E" w14:textId="1E9D9564" w:rsidR="00765A9D" w:rsidRPr="006E065E" w:rsidRDefault="00765A9D">
      <w:pPr>
        <w:pStyle w:val="Equationlegend"/>
        <w:rPr>
          <w:lang w:val="en-GB" w:eastAsia="zh-CN"/>
        </w:rPr>
      </w:pPr>
      <w:r w:rsidRPr="006E065E">
        <w:rPr>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8F272D" w:rsidRPr="006E065E">
        <w:rPr>
          <w:rFonts w:hint="eastAsia"/>
          <w:lang w:val="en-GB" w:eastAsia="zh-CN"/>
        </w:rPr>
        <w:t>波长（米）。</w:t>
      </w:r>
    </w:p>
    <w:p w14:paraId="3F5E81AE" w14:textId="77777777" w:rsidR="00802D18" w:rsidRPr="006E065E" w:rsidRDefault="00802D18" w:rsidP="00802D18">
      <w:pPr>
        <w:ind w:firstLineChars="200" w:firstLine="480"/>
        <w:rPr>
          <w:rFonts w:eastAsia="SimSun"/>
          <w:lang w:eastAsia="zh-CN"/>
        </w:rPr>
      </w:pPr>
      <w:r w:rsidRPr="006E065E">
        <w:rPr>
          <w:rFonts w:eastAsia="SimSun" w:hint="eastAsia"/>
          <w:lang w:eastAsia="zh-CN"/>
        </w:rPr>
        <w:t>在实践中，通常使用</w:t>
      </w:r>
      <w:r w:rsidRPr="006E065E">
        <w:rPr>
          <w:rFonts w:eastAsia="SimSun" w:hint="eastAsia"/>
          <w:lang w:eastAsia="zh-CN"/>
        </w:rPr>
        <w:t>2 000</w:t>
      </w:r>
      <w:r w:rsidRPr="006E065E">
        <w:rPr>
          <w:rFonts w:eastAsia="SimSun" w:hint="eastAsia"/>
          <w:lang w:eastAsia="zh-CN"/>
        </w:rPr>
        <w:t>到</w:t>
      </w:r>
      <w:r w:rsidRPr="006E065E">
        <w:rPr>
          <w:rFonts w:eastAsia="SimSun" w:hint="eastAsia"/>
          <w:lang w:eastAsia="zh-CN"/>
        </w:rPr>
        <w:t>2 500</w:t>
      </w:r>
      <w:r w:rsidRPr="006E065E">
        <w:rPr>
          <w:rFonts w:eastAsia="SimSun" w:hint="eastAsia"/>
          <w:lang w:eastAsia="zh-CN"/>
        </w:rPr>
        <w:t>米的测量距离。然而，必须仔细考虑周围的环境。如果现场有其他大功率发射机在工作，则可能需要更大的距离。</w:t>
      </w:r>
    </w:p>
    <w:p w14:paraId="06B267D4" w14:textId="211834D1" w:rsidR="007C1FBA" w:rsidRPr="006E065E" w:rsidRDefault="007C1FBA" w:rsidP="007C1FBA">
      <w:pPr>
        <w:ind w:firstLineChars="200" w:firstLine="480"/>
        <w:rPr>
          <w:rFonts w:ascii="SimSun" w:eastAsia="SimSun" w:hAnsi="SimSun" w:cs="SimSun"/>
          <w:szCs w:val="24"/>
          <w:lang w:val="en-US" w:eastAsia="zh-CN"/>
        </w:rPr>
      </w:pPr>
      <w:r w:rsidRPr="006E065E">
        <w:rPr>
          <w:rFonts w:eastAsia="SimSun"/>
          <w:lang w:eastAsia="zh-CN"/>
        </w:rPr>
        <w:t>通常，针对</w:t>
      </w:r>
      <w:r w:rsidRPr="006E065E">
        <w:rPr>
          <w:rFonts w:eastAsia="SimSun" w:hint="eastAsia"/>
          <w:lang w:eastAsia="zh-CN"/>
        </w:rPr>
        <w:t>天线的</w:t>
      </w:r>
      <w:r w:rsidRPr="006E065E">
        <w:rPr>
          <w:rFonts w:eastAsia="SimSun"/>
          <w:lang w:eastAsia="zh-CN"/>
        </w:rPr>
        <w:t>每一种工作</w:t>
      </w:r>
      <w:r w:rsidRPr="006E065E">
        <w:rPr>
          <w:rFonts w:eastAsia="SimSun" w:hint="eastAsia"/>
          <w:lang w:eastAsia="zh-CN"/>
        </w:rPr>
        <w:t>条件</w:t>
      </w:r>
      <w:r w:rsidRPr="006E065E">
        <w:rPr>
          <w:rFonts w:eastAsia="SimSun"/>
          <w:lang w:eastAsia="zh-CN"/>
        </w:rPr>
        <w:t>，一副高频天线的</w:t>
      </w:r>
      <w:r w:rsidR="003F677B">
        <w:rPr>
          <w:rFonts w:eastAsia="SimSun" w:hint="eastAsia"/>
          <w:lang w:eastAsia="zh-CN"/>
        </w:rPr>
        <w:t>测量</w:t>
      </w:r>
      <w:proofErr w:type="gramStart"/>
      <w:r w:rsidRPr="006E065E">
        <w:rPr>
          <w:rFonts w:eastAsia="SimSun"/>
          <w:lang w:eastAsia="zh-CN"/>
        </w:rPr>
        <w:t>辐射方向图</w:t>
      </w:r>
      <w:r w:rsidRPr="006E065E">
        <w:rPr>
          <w:rFonts w:eastAsia="SimSun" w:hint="eastAsia"/>
          <w:lang w:eastAsia="zh-CN"/>
        </w:rPr>
        <w:t>集</w:t>
      </w:r>
      <w:r w:rsidRPr="006E065E">
        <w:rPr>
          <w:rFonts w:eastAsia="SimSun"/>
          <w:lang w:eastAsia="zh-CN"/>
        </w:rPr>
        <w:t>均包含</w:t>
      </w:r>
      <w:proofErr w:type="gramEnd"/>
      <w:r w:rsidRPr="006E065E">
        <w:rPr>
          <w:rFonts w:eastAsia="SimSun" w:hint="eastAsia"/>
          <w:lang w:eastAsia="zh-CN"/>
        </w:rPr>
        <w:t>一个</w:t>
      </w:r>
      <w:r w:rsidRPr="006E065E">
        <w:rPr>
          <w:rFonts w:eastAsia="SimSun"/>
          <w:lang w:eastAsia="zh-CN"/>
        </w:rPr>
        <w:t>水平辐射方向图（</w:t>
      </w:r>
      <w:r w:rsidRPr="006E065E">
        <w:rPr>
          <w:rFonts w:eastAsia="SimSun"/>
          <w:lang w:eastAsia="zh-CN"/>
        </w:rPr>
        <w:t>HRP</w:t>
      </w:r>
      <w:r w:rsidRPr="006E065E">
        <w:rPr>
          <w:rFonts w:eastAsia="SimSun"/>
          <w:lang w:eastAsia="zh-CN"/>
        </w:rPr>
        <w:t>）和</w:t>
      </w:r>
      <w:r w:rsidRPr="006E065E">
        <w:rPr>
          <w:rFonts w:eastAsia="SimSun" w:hint="eastAsia"/>
          <w:lang w:eastAsia="zh-CN"/>
        </w:rPr>
        <w:t>一个</w:t>
      </w:r>
      <w:r w:rsidRPr="006E065E">
        <w:rPr>
          <w:rFonts w:eastAsia="SimSun"/>
          <w:lang w:eastAsia="zh-CN"/>
        </w:rPr>
        <w:t>垂直辐射方向图（</w:t>
      </w:r>
      <w:r w:rsidRPr="006E065E">
        <w:rPr>
          <w:rFonts w:eastAsia="SimSun"/>
          <w:lang w:eastAsia="zh-CN"/>
        </w:rPr>
        <w:t>VRP</w:t>
      </w:r>
      <w:r w:rsidRPr="006E065E">
        <w:rPr>
          <w:rFonts w:eastAsia="SimSun"/>
          <w:lang w:eastAsia="zh-CN"/>
        </w:rPr>
        <w:t>）。其中，</w:t>
      </w:r>
      <w:r w:rsidRPr="006E065E">
        <w:rPr>
          <w:rFonts w:eastAsia="SimSun" w:hint="eastAsia"/>
          <w:lang w:eastAsia="zh-CN"/>
        </w:rPr>
        <w:t>HRP</w:t>
      </w:r>
      <w:r w:rsidRPr="006E065E">
        <w:rPr>
          <w:rFonts w:eastAsia="SimSun"/>
          <w:lang w:eastAsia="zh-CN"/>
        </w:rPr>
        <w:t>在主瓣最大辐射仰角处进行测量，</w:t>
      </w:r>
      <w:r w:rsidRPr="006E065E">
        <w:rPr>
          <w:rFonts w:eastAsia="SimSun" w:hint="eastAsia"/>
          <w:lang w:eastAsia="zh-CN"/>
        </w:rPr>
        <w:t>VRP</w:t>
      </w:r>
      <w:r w:rsidRPr="006E065E">
        <w:rPr>
          <w:rFonts w:eastAsia="SimSun" w:hint="eastAsia"/>
          <w:lang w:eastAsia="zh-CN"/>
        </w:rPr>
        <w:t>则</w:t>
      </w:r>
      <w:r w:rsidRPr="006E065E">
        <w:rPr>
          <w:rFonts w:eastAsia="SimSun"/>
          <w:lang w:eastAsia="zh-CN"/>
        </w:rPr>
        <w:t>在最大辐射</w:t>
      </w:r>
      <w:r w:rsidRPr="006E065E">
        <w:rPr>
          <w:rFonts w:eastAsia="SimSun" w:hint="eastAsia"/>
          <w:lang w:eastAsia="zh-CN"/>
        </w:rPr>
        <w:t>处作为穿过主瓣的一个</w:t>
      </w:r>
      <w:r w:rsidRPr="006E065E">
        <w:rPr>
          <w:rFonts w:eastAsia="SimSun"/>
          <w:lang w:eastAsia="zh-CN"/>
        </w:rPr>
        <w:t>截面</w:t>
      </w:r>
      <w:r w:rsidRPr="006E065E">
        <w:rPr>
          <w:rFonts w:eastAsia="SimSun" w:hint="eastAsia"/>
          <w:lang w:eastAsia="zh-CN"/>
        </w:rPr>
        <w:t>来测量</w:t>
      </w:r>
      <w:r w:rsidRPr="006E065E">
        <w:rPr>
          <w:rFonts w:eastAsia="SimSun"/>
          <w:lang w:eastAsia="zh-CN"/>
        </w:rPr>
        <w:t>。</w:t>
      </w:r>
    </w:p>
    <w:p w14:paraId="0593CAEA" w14:textId="43C04A9C" w:rsidR="00802D18" w:rsidRPr="00C52CFD" w:rsidRDefault="00802D18" w:rsidP="00802D18">
      <w:pPr>
        <w:ind w:firstLineChars="200" w:firstLine="468"/>
        <w:rPr>
          <w:rFonts w:eastAsia="SimSun"/>
          <w:spacing w:val="-6"/>
          <w:lang w:eastAsia="zh-CN"/>
        </w:rPr>
      </w:pPr>
      <w:r w:rsidRPr="00C52CFD">
        <w:rPr>
          <w:rFonts w:eastAsia="SimSun" w:hint="eastAsia"/>
          <w:spacing w:val="-6"/>
          <w:lang w:eastAsia="zh-CN"/>
        </w:rPr>
        <w:t>结果的</w:t>
      </w:r>
      <w:r w:rsidR="00AB348D" w:rsidRPr="00C52CFD">
        <w:rPr>
          <w:rFonts w:eastAsia="SimSun" w:hint="eastAsia"/>
          <w:spacing w:val="-6"/>
          <w:lang w:eastAsia="zh-CN"/>
        </w:rPr>
        <w:t>精度</w:t>
      </w:r>
      <w:r w:rsidRPr="00C52CFD">
        <w:rPr>
          <w:rFonts w:eastAsia="SimSun" w:hint="eastAsia"/>
          <w:spacing w:val="-6"/>
          <w:lang w:eastAsia="zh-CN"/>
        </w:rPr>
        <w:t>取决于直升机</w:t>
      </w:r>
      <w:r w:rsidR="00AB348D" w:rsidRPr="00C52CFD">
        <w:rPr>
          <w:rFonts w:eastAsia="SimSun" w:hint="eastAsia"/>
          <w:spacing w:val="-6"/>
          <w:lang w:eastAsia="zh-CN"/>
        </w:rPr>
        <w:t>中</w:t>
      </w:r>
      <w:r w:rsidRPr="00C52CFD">
        <w:rPr>
          <w:rFonts w:eastAsia="SimSun" w:hint="eastAsia"/>
          <w:spacing w:val="-6"/>
          <w:lang w:eastAsia="zh-CN"/>
        </w:rPr>
        <w:t>场强和位置测量设备的性能。因此，必须仔细考虑以下几点：</w:t>
      </w:r>
    </w:p>
    <w:p w14:paraId="02935E08" w14:textId="0BA77342" w:rsidR="008F272D" w:rsidRPr="006E065E" w:rsidRDefault="00765A9D" w:rsidP="008F272D">
      <w:pPr>
        <w:pStyle w:val="enumlev1"/>
        <w:rPr>
          <w:lang w:eastAsia="zh-CN"/>
        </w:rPr>
      </w:pPr>
      <w:bookmarkStart w:id="187" w:name="OLE_LINK202"/>
      <w:r w:rsidRPr="006E065E">
        <w:rPr>
          <w:lang w:eastAsia="zh-CN"/>
        </w:rPr>
        <w:lastRenderedPageBreak/>
        <w:t>–</w:t>
      </w:r>
      <w:r w:rsidRPr="006E065E">
        <w:rPr>
          <w:lang w:eastAsia="zh-CN"/>
        </w:rPr>
        <w:tab/>
      </w:r>
      <w:bookmarkEnd w:id="187"/>
      <w:r w:rsidR="008F272D" w:rsidRPr="006E065E">
        <w:rPr>
          <w:rFonts w:hint="eastAsia"/>
          <w:lang w:eastAsia="zh-CN"/>
        </w:rPr>
        <w:t>接收天线的特性及其在直升机上的安装；</w:t>
      </w:r>
    </w:p>
    <w:p w14:paraId="49139D8D" w14:textId="0188742F" w:rsidR="008F272D" w:rsidRPr="006E065E" w:rsidRDefault="008F272D" w:rsidP="008F272D">
      <w:pPr>
        <w:pStyle w:val="enumlev1"/>
        <w:rPr>
          <w:lang w:eastAsia="zh-CN"/>
        </w:rPr>
      </w:pPr>
      <w:r w:rsidRPr="006E065E">
        <w:rPr>
          <w:lang w:eastAsia="zh-CN"/>
        </w:rPr>
        <w:t>–</w:t>
      </w:r>
      <w:r w:rsidRPr="006E065E">
        <w:rPr>
          <w:lang w:eastAsia="zh-CN"/>
        </w:rPr>
        <w:tab/>
      </w:r>
      <w:r w:rsidRPr="006E065E">
        <w:rPr>
          <w:rFonts w:hint="eastAsia"/>
          <w:lang w:eastAsia="zh-CN"/>
        </w:rPr>
        <w:t>测试接收</w:t>
      </w:r>
      <w:r w:rsidR="00AB348D" w:rsidRPr="006E065E">
        <w:rPr>
          <w:rFonts w:hint="eastAsia"/>
          <w:lang w:eastAsia="zh-CN"/>
        </w:rPr>
        <w:t>机（</w:t>
      </w:r>
      <w:r w:rsidRPr="006E065E">
        <w:rPr>
          <w:rFonts w:hint="eastAsia"/>
          <w:lang w:eastAsia="zh-CN"/>
        </w:rPr>
        <w:t>场强计</w:t>
      </w:r>
      <w:r w:rsidR="00AB348D" w:rsidRPr="006E065E">
        <w:rPr>
          <w:rFonts w:hint="eastAsia"/>
          <w:lang w:eastAsia="zh-CN"/>
        </w:rPr>
        <w:t>）</w:t>
      </w:r>
      <w:r w:rsidRPr="006E065E">
        <w:rPr>
          <w:rFonts w:hint="eastAsia"/>
          <w:lang w:eastAsia="zh-CN"/>
        </w:rPr>
        <w:t>，包括电缆；</w:t>
      </w:r>
    </w:p>
    <w:p w14:paraId="4AB2A977" w14:textId="3CA29E2C" w:rsidR="008F272D" w:rsidRPr="006E065E" w:rsidRDefault="008F272D" w:rsidP="008F272D">
      <w:pPr>
        <w:pStyle w:val="enumlev1"/>
        <w:rPr>
          <w:lang w:eastAsia="zh-CN"/>
        </w:rPr>
      </w:pPr>
      <w:r w:rsidRPr="006E065E">
        <w:rPr>
          <w:lang w:eastAsia="zh-CN"/>
        </w:rPr>
        <w:t>–</w:t>
      </w:r>
      <w:r w:rsidRPr="006E065E">
        <w:rPr>
          <w:lang w:eastAsia="zh-CN"/>
        </w:rPr>
        <w:tab/>
      </w:r>
      <w:r w:rsidRPr="006E065E">
        <w:rPr>
          <w:rFonts w:hint="eastAsia"/>
          <w:lang w:eastAsia="zh-CN"/>
        </w:rPr>
        <w:t>为飞行员提供真实三维坐标和导航的位置确定系统。</w:t>
      </w:r>
    </w:p>
    <w:p w14:paraId="3C5BC747" w14:textId="565DE103" w:rsidR="00802D18" w:rsidRPr="006E065E" w:rsidRDefault="00802D18" w:rsidP="0084508A">
      <w:pPr>
        <w:ind w:firstLineChars="200" w:firstLine="480"/>
        <w:rPr>
          <w:lang w:eastAsia="zh-CN"/>
        </w:rPr>
      </w:pPr>
      <w:r w:rsidRPr="006E065E">
        <w:rPr>
          <w:lang w:eastAsia="zh-CN"/>
        </w:rPr>
        <w:t>为了确保可靠性，至少在主瓣中，</w:t>
      </w:r>
      <w:r w:rsidRPr="006E065E">
        <w:rPr>
          <w:lang w:eastAsia="zh-CN"/>
        </w:rPr>
        <w:t>HRP</w:t>
      </w:r>
      <w:r w:rsidRPr="006E065E">
        <w:rPr>
          <w:lang w:eastAsia="zh-CN"/>
        </w:rPr>
        <w:t>应该在两个不同的场合进行测量。</w:t>
      </w:r>
    </w:p>
    <w:p w14:paraId="7C18FEDD" w14:textId="71C7779B" w:rsidR="00765A9D" w:rsidRPr="006E065E" w:rsidRDefault="00765A9D">
      <w:pPr>
        <w:pStyle w:val="Heading2"/>
        <w:rPr>
          <w:lang w:eastAsia="zh-CN"/>
        </w:rPr>
      </w:pPr>
      <w:bookmarkStart w:id="188" w:name="_Toc232149880"/>
      <w:r w:rsidRPr="006E065E">
        <w:rPr>
          <w:lang w:eastAsia="zh-CN"/>
        </w:rPr>
        <w:t>2.3</w:t>
      </w:r>
      <w:r w:rsidRPr="006E065E">
        <w:rPr>
          <w:lang w:eastAsia="zh-CN"/>
        </w:rPr>
        <w:tab/>
      </w:r>
      <w:r w:rsidR="00955BB6" w:rsidRPr="006E065E">
        <w:rPr>
          <w:rFonts w:hint="eastAsia"/>
          <w:lang w:eastAsia="zh-CN"/>
        </w:rPr>
        <w:t>测量设备</w:t>
      </w:r>
      <w:bookmarkEnd w:id="188"/>
    </w:p>
    <w:p w14:paraId="21F69989" w14:textId="7D76E957" w:rsidR="00802D18" w:rsidRPr="006E065E" w:rsidRDefault="00802D18" w:rsidP="0084508A">
      <w:pPr>
        <w:ind w:firstLineChars="200" w:firstLine="480"/>
        <w:rPr>
          <w:lang w:eastAsia="zh-CN"/>
        </w:rPr>
      </w:pPr>
      <w:r w:rsidRPr="006E065E">
        <w:rPr>
          <w:lang w:eastAsia="zh-CN"/>
        </w:rPr>
        <w:t>辐射</w:t>
      </w:r>
      <w:r w:rsidRPr="006E065E">
        <w:rPr>
          <w:rFonts w:hint="eastAsia"/>
          <w:lang w:eastAsia="zh-CN"/>
        </w:rPr>
        <w:t>方向</w:t>
      </w:r>
      <w:r w:rsidRPr="006E065E">
        <w:rPr>
          <w:lang w:eastAsia="zh-CN"/>
        </w:rPr>
        <w:t>图测量系统可包括以下</w:t>
      </w:r>
      <w:r w:rsidRPr="006E065E">
        <w:rPr>
          <w:rFonts w:hint="eastAsia"/>
          <w:lang w:eastAsia="zh-CN"/>
        </w:rPr>
        <w:t>部件：</w:t>
      </w:r>
    </w:p>
    <w:p w14:paraId="0DBDD468" w14:textId="725D369D" w:rsidR="008F272D" w:rsidRPr="006E065E" w:rsidRDefault="008F272D">
      <w:pPr>
        <w:pStyle w:val="enumlev1"/>
        <w:rPr>
          <w:lang w:eastAsia="zh-CN"/>
        </w:rPr>
      </w:pPr>
      <w:r w:rsidRPr="006E065E">
        <w:rPr>
          <w:lang w:eastAsia="zh-CN"/>
        </w:rPr>
        <w:t>–</w:t>
      </w:r>
      <w:r w:rsidRPr="006E065E">
        <w:rPr>
          <w:lang w:eastAsia="zh-CN"/>
        </w:rPr>
        <w:tab/>
      </w:r>
      <w:r w:rsidRPr="006E065E">
        <w:rPr>
          <w:lang w:eastAsia="zh-CN"/>
        </w:rPr>
        <w:t>测试接收</w:t>
      </w:r>
      <w:r w:rsidRPr="006E065E">
        <w:rPr>
          <w:rFonts w:hint="eastAsia"/>
          <w:lang w:eastAsia="zh-CN"/>
        </w:rPr>
        <w:t>机</w:t>
      </w:r>
      <w:r w:rsidRPr="006E065E">
        <w:rPr>
          <w:lang w:eastAsia="zh-CN"/>
        </w:rPr>
        <w:t>，具有</w:t>
      </w:r>
      <w:r w:rsidRPr="006E065E">
        <w:rPr>
          <w:rFonts w:hint="eastAsia"/>
          <w:lang w:eastAsia="zh-CN"/>
        </w:rPr>
        <w:t>：</w:t>
      </w:r>
    </w:p>
    <w:p w14:paraId="2D951BD2" w14:textId="2EF9A6D4" w:rsidR="008F272D" w:rsidRPr="006E065E" w:rsidRDefault="008F272D" w:rsidP="008F272D">
      <w:pPr>
        <w:pStyle w:val="enumlev2"/>
        <w:rPr>
          <w:lang w:eastAsia="zh-CN"/>
        </w:rPr>
      </w:pPr>
      <w:r w:rsidRPr="006E065E">
        <w:rPr>
          <w:lang w:eastAsia="zh-CN"/>
        </w:rPr>
        <w:t>–</w:t>
      </w:r>
      <w:r w:rsidRPr="006E065E">
        <w:rPr>
          <w:lang w:eastAsia="zh-CN"/>
        </w:rPr>
        <w:tab/>
      </w:r>
      <w:r w:rsidRPr="006E065E">
        <w:rPr>
          <w:rFonts w:hint="eastAsia"/>
          <w:lang w:eastAsia="zh-CN"/>
        </w:rPr>
        <w:t>高动态范围；</w:t>
      </w:r>
    </w:p>
    <w:p w14:paraId="4C590D46" w14:textId="50CA509E" w:rsidR="008F272D" w:rsidRPr="006E065E" w:rsidRDefault="008F272D" w:rsidP="008F272D">
      <w:pPr>
        <w:pStyle w:val="enumlev2"/>
        <w:rPr>
          <w:lang w:eastAsia="zh-CN"/>
        </w:rPr>
      </w:pPr>
      <w:r w:rsidRPr="006E065E">
        <w:rPr>
          <w:lang w:eastAsia="zh-CN"/>
        </w:rPr>
        <w:t>–</w:t>
      </w:r>
      <w:r w:rsidRPr="006E065E">
        <w:rPr>
          <w:lang w:eastAsia="zh-CN"/>
        </w:rPr>
        <w:tab/>
      </w:r>
      <w:r w:rsidRPr="006E065E">
        <w:rPr>
          <w:rFonts w:hint="eastAsia"/>
          <w:lang w:eastAsia="zh-CN"/>
        </w:rPr>
        <w:t>高电磁兼容性（</w:t>
      </w:r>
      <w:r w:rsidRPr="006E065E">
        <w:rPr>
          <w:rFonts w:hint="eastAsia"/>
          <w:lang w:eastAsia="zh-CN"/>
        </w:rPr>
        <w:t>EMC</w:t>
      </w:r>
      <w:r w:rsidRPr="006E065E">
        <w:rPr>
          <w:rFonts w:hint="eastAsia"/>
          <w:lang w:eastAsia="zh-CN"/>
        </w:rPr>
        <w:t>）；</w:t>
      </w:r>
    </w:p>
    <w:p w14:paraId="56A852E2" w14:textId="352EE6FB" w:rsidR="008F272D" w:rsidRPr="006E065E" w:rsidRDefault="008F272D" w:rsidP="008F272D">
      <w:pPr>
        <w:pStyle w:val="enumlev2"/>
        <w:rPr>
          <w:lang w:eastAsia="zh-CN"/>
        </w:rPr>
      </w:pPr>
      <w:r w:rsidRPr="006E065E">
        <w:rPr>
          <w:lang w:eastAsia="zh-CN"/>
        </w:rPr>
        <w:t>–</w:t>
      </w:r>
      <w:r w:rsidRPr="006E065E">
        <w:rPr>
          <w:lang w:eastAsia="zh-CN"/>
        </w:rPr>
        <w:tab/>
      </w:r>
      <w:r w:rsidRPr="006E065E">
        <w:rPr>
          <w:rFonts w:hint="eastAsia"/>
          <w:lang w:eastAsia="zh-CN"/>
        </w:rPr>
        <w:t>高强度和稳定性（直升机的振动和温度变化）；</w:t>
      </w:r>
    </w:p>
    <w:p w14:paraId="3D761110" w14:textId="2A6880C9" w:rsidR="008F272D" w:rsidRPr="006E065E" w:rsidRDefault="008F272D" w:rsidP="008F272D">
      <w:pPr>
        <w:pStyle w:val="enumlev1"/>
        <w:rPr>
          <w:lang w:eastAsia="zh-CN"/>
        </w:rPr>
      </w:pPr>
      <w:r w:rsidRPr="006E065E">
        <w:rPr>
          <w:lang w:eastAsia="zh-CN"/>
        </w:rPr>
        <w:t>–</w:t>
      </w:r>
      <w:r w:rsidRPr="006E065E">
        <w:rPr>
          <w:lang w:eastAsia="zh-CN"/>
        </w:rPr>
        <w:tab/>
      </w:r>
      <w:r w:rsidRPr="006E065E">
        <w:rPr>
          <w:rFonts w:hint="eastAsia"/>
          <w:lang w:eastAsia="zh-CN"/>
        </w:rPr>
        <w:t>接收天线的安装方式应使直升机对天线场</w:t>
      </w:r>
      <w:r w:rsidR="00CE1315" w:rsidRPr="006E065E">
        <w:rPr>
          <w:rFonts w:hint="eastAsia"/>
          <w:lang w:eastAsia="zh-CN"/>
        </w:rPr>
        <w:t>方向图</w:t>
      </w:r>
      <w:r w:rsidRPr="006E065E">
        <w:rPr>
          <w:rFonts w:hint="eastAsia"/>
          <w:lang w:eastAsia="zh-CN"/>
        </w:rPr>
        <w:t>的影响降至最低。例如，通常使用安装在直升机下方至少</w:t>
      </w:r>
      <w:r w:rsidRPr="006E065E">
        <w:rPr>
          <w:rFonts w:hint="eastAsia"/>
          <w:lang w:eastAsia="zh-CN"/>
        </w:rPr>
        <w:t>3</w:t>
      </w:r>
      <w:r w:rsidRPr="006E065E">
        <w:rPr>
          <w:rFonts w:hint="eastAsia"/>
          <w:lang w:eastAsia="zh-CN"/>
        </w:rPr>
        <w:t>米处的环形或铁氧体磁棒等磁性天线；</w:t>
      </w:r>
    </w:p>
    <w:p w14:paraId="58F44118" w14:textId="57786F43" w:rsidR="008F272D" w:rsidRPr="006E065E" w:rsidRDefault="008F272D" w:rsidP="008F272D">
      <w:pPr>
        <w:pStyle w:val="enumlev1"/>
        <w:rPr>
          <w:lang w:eastAsia="zh-CN"/>
        </w:rPr>
      </w:pPr>
      <w:r w:rsidRPr="006E065E">
        <w:rPr>
          <w:lang w:eastAsia="zh-CN"/>
        </w:rPr>
        <w:t>–</w:t>
      </w:r>
      <w:r w:rsidRPr="006E065E">
        <w:rPr>
          <w:lang w:eastAsia="zh-CN"/>
        </w:rPr>
        <w:tab/>
      </w:r>
      <w:r w:rsidRPr="006E065E">
        <w:rPr>
          <w:rFonts w:hint="eastAsia"/>
          <w:lang w:eastAsia="zh-CN"/>
        </w:rPr>
        <w:t>直升机</w:t>
      </w:r>
      <w:r w:rsidR="00E81ED9" w:rsidRPr="006E065E">
        <w:rPr>
          <w:rFonts w:hint="eastAsia"/>
          <w:lang w:eastAsia="zh-CN"/>
        </w:rPr>
        <w:t>中</w:t>
      </w:r>
      <w:r w:rsidRPr="006E065E">
        <w:rPr>
          <w:rFonts w:hint="eastAsia"/>
          <w:lang w:eastAsia="zh-CN"/>
        </w:rPr>
        <w:t>和</w:t>
      </w:r>
      <w:r w:rsidRPr="006E065E">
        <w:rPr>
          <w:rFonts w:hint="eastAsia"/>
          <w:lang w:eastAsia="zh-CN"/>
        </w:rPr>
        <w:t>/</w:t>
      </w:r>
      <w:r w:rsidRPr="006E065E">
        <w:rPr>
          <w:rFonts w:hint="eastAsia"/>
          <w:lang w:eastAsia="zh-CN"/>
        </w:rPr>
        <w:t>或地面上的位置确定设施。常用的方法是使用基于地面或卫星的系统</w:t>
      </w:r>
      <w:r w:rsidR="00E81ED9" w:rsidRPr="006E065E">
        <w:rPr>
          <w:rFonts w:hint="eastAsia"/>
          <w:lang w:eastAsia="zh-CN"/>
        </w:rPr>
        <w:t>来</w:t>
      </w:r>
      <w:r w:rsidRPr="006E065E">
        <w:rPr>
          <w:rFonts w:hint="eastAsia"/>
          <w:lang w:eastAsia="zh-CN"/>
        </w:rPr>
        <w:t>进行跟踪或测距；</w:t>
      </w:r>
    </w:p>
    <w:p w14:paraId="575343A5" w14:textId="0D01AB07" w:rsidR="008F272D" w:rsidRPr="006E065E" w:rsidRDefault="008F272D" w:rsidP="008F272D">
      <w:pPr>
        <w:pStyle w:val="enumlev1"/>
        <w:rPr>
          <w:lang w:eastAsia="zh-CN"/>
        </w:rPr>
      </w:pPr>
      <w:r w:rsidRPr="006E065E">
        <w:rPr>
          <w:lang w:eastAsia="zh-CN"/>
        </w:rPr>
        <w:t>–</w:t>
      </w:r>
      <w:r w:rsidRPr="006E065E">
        <w:rPr>
          <w:lang w:eastAsia="zh-CN"/>
        </w:rPr>
        <w:tab/>
      </w:r>
      <w:r w:rsidRPr="006E065E">
        <w:rPr>
          <w:rFonts w:hint="eastAsia"/>
          <w:lang w:eastAsia="zh-CN"/>
        </w:rPr>
        <w:t>控制、数据记录</w:t>
      </w:r>
      <w:r w:rsidR="00E81ED9" w:rsidRPr="006E065E">
        <w:rPr>
          <w:rFonts w:hint="eastAsia"/>
          <w:lang w:eastAsia="zh-CN"/>
        </w:rPr>
        <w:t>以及</w:t>
      </w:r>
      <w:r w:rsidRPr="006E065E">
        <w:rPr>
          <w:rFonts w:hint="eastAsia"/>
          <w:lang w:eastAsia="zh-CN"/>
        </w:rPr>
        <w:t>通过数据总线连接各个组件</w:t>
      </w:r>
      <w:r w:rsidR="00E81ED9" w:rsidRPr="006E065E">
        <w:rPr>
          <w:rFonts w:hint="eastAsia"/>
          <w:lang w:eastAsia="zh-CN"/>
        </w:rPr>
        <w:t>的处理设施</w:t>
      </w:r>
      <w:r w:rsidRPr="006E065E">
        <w:rPr>
          <w:rFonts w:hint="eastAsia"/>
          <w:lang w:eastAsia="zh-CN"/>
        </w:rPr>
        <w:t>。</w:t>
      </w:r>
    </w:p>
    <w:p w14:paraId="55B29B1D" w14:textId="5D2E7CA9" w:rsidR="00802D18" w:rsidRPr="006E065E" w:rsidRDefault="00AB348D" w:rsidP="00802D18">
      <w:pPr>
        <w:ind w:firstLineChars="200" w:firstLine="480"/>
        <w:rPr>
          <w:lang w:eastAsia="zh-CN"/>
        </w:rPr>
      </w:pPr>
      <w:r w:rsidRPr="006E065E">
        <w:rPr>
          <w:rFonts w:hint="eastAsia"/>
          <w:lang w:eastAsia="zh-CN"/>
        </w:rPr>
        <w:t>一个</w:t>
      </w:r>
      <w:r w:rsidR="00802D18" w:rsidRPr="006E065E">
        <w:rPr>
          <w:rFonts w:hint="eastAsia"/>
          <w:lang w:eastAsia="zh-CN"/>
        </w:rPr>
        <w:t>具有稳定和</w:t>
      </w:r>
      <w:r w:rsidRPr="006E065E">
        <w:rPr>
          <w:rFonts w:hint="eastAsia"/>
          <w:lang w:eastAsia="zh-CN"/>
        </w:rPr>
        <w:t>经过</w:t>
      </w:r>
      <w:r w:rsidR="00802D18" w:rsidRPr="006E065E">
        <w:rPr>
          <w:rFonts w:hint="eastAsia"/>
          <w:lang w:eastAsia="zh-CN"/>
        </w:rPr>
        <w:t>校准的输出功率电平的信号源。</w:t>
      </w:r>
      <w:r w:rsidRPr="006E065E">
        <w:rPr>
          <w:rFonts w:hint="eastAsia"/>
          <w:lang w:eastAsia="zh-CN"/>
        </w:rPr>
        <w:t>该信号</w:t>
      </w:r>
      <w:r w:rsidR="00802D18" w:rsidRPr="006E065E">
        <w:rPr>
          <w:rFonts w:hint="eastAsia"/>
          <w:lang w:eastAsia="zh-CN"/>
        </w:rPr>
        <w:t>源可以是普通的发射机。</w:t>
      </w:r>
    </w:p>
    <w:p w14:paraId="418D97D0" w14:textId="564E408B" w:rsidR="00802D18" w:rsidRPr="006E065E" w:rsidRDefault="00802D18" w:rsidP="00802D18">
      <w:pPr>
        <w:ind w:firstLineChars="200" w:firstLine="480"/>
        <w:rPr>
          <w:lang w:eastAsia="zh-CN"/>
        </w:rPr>
      </w:pPr>
      <w:r w:rsidRPr="006E065E">
        <w:rPr>
          <w:rFonts w:hint="eastAsia"/>
          <w:lang w:eastAsia="zh-CN"/>
        </w:rPr>
        <w:t>图</w:t>
      </w:r>
      <w:r w:rsidRPr="006E065E">
        <w:rPr>
          <w:rFonts w:hint="eastAsia"/>
          <w:lang w:eastAsia="zh-CN"/>
        </w:rPr>
        <w:t>46</w:t>
      </w:r>
      <w:r w:rsidRPr="006E065E">
        <w:rPr>
          <w:rFonts w:hint="eastAsia"/>
          <w:lang w:eastAsia="zh-CN"/>
        </w:rPr>
        <w:t>和</w:t>
      </w:r>
      <w:r w:rsidRPr="006E065E">
        <w:rPr>
          <w:rFonts w:hint="eastAsia"/>
          <w:lang w:eastAsia="zh-CN"/>
        </w:rPr>
        <w:t>47</w:t>
      </w:r>
      <w:r w:rsidRPr="006E065E">
        <w:rPr>
          <w:rFonts w:hint="eastAsia"/>
          <w:lang w:eastAsia="zh-CN"/>
        </w:rPr>
        <w:t>显示了具有不同位置确定设备的两个测量系统的简化框图。</w:t>
      </w:r>
    </w:p>
    <w:p w14:paraId="02CE1916" w14:textId="10510C01" w:rsidR="00765A9D" w:rsidRPr="006E065E" w:rsidRDefault="00765A9D">
      <w:pPr>
        <w:pStyle w:val="Heading2"/>
        <w:rPr>
          <w:lang w:eastAsia="zh-CN"/>
        </w:rPr>
      </w:pPr>
      <w:bookmarkStart w:id="189" w:name="_Toc232149881"/>
      <w:r w:rsidRPr="006E065E">
        <w:rPr>
          <w:lang w:eastAsia="zh-CN"/>
        </w:rPr>
        <w:t>2.4</w:t>
      </w:r>
      <w:r w:rsidRPr="006E065E">
        <w:rPr>
          <w:lang w:eastAsia="zh-CN"/>
        </w:rPr>
        <w:tab/>
      </w:r>
      <w:r w:rsidR="00955BB6" w:rsidRPr="006E065E">
        <w:rPr>
          <w:rFonts w:hint="eastAsia"/>
          <w:lang w:eastAsia="zh-CN"/>
        </w:rPr>
        <w:t>测量</w:t>
      </w:r>
      <w:r w:rsidR="007A67BA" w:rsidRPr="006E065E">
        <w:rPr>
          <w:rFonts w:hint="eastAsia"/>
          <w:lang w:eastAsia="zh-CN"/>
        </w:rPr>
        <w:t>过程</w:t>
      </w:r>
      <w:bookmarkEnd w:id="189"/>
    </w:p>
    <w:p w14:paraId="30897D55" w14:textId="1F98CDC7" w:rsidR="008F272D" w:rsidRPr="006E065E" w:rsidRDefault="008F272D" w:rsidP="008F272D">
      <w:pPr>
        <w:ind w:firstLineChars="200" w:firstLine="480"/>
        <w:rPr>
          <w:rFonts w:eastAsia="SimSun"/>
          <w:lang w:eastAsia="zh-CN"/>
        </w:rPr>
      </w:pPr>
      <w:r w:rsidRPr="006E065E">
        <w:rPr>
          <w:rFonts w:eastAsia="SimSun" w:hint="eastAsia"/>
          <w:lang w:eastAsia="zh-CN"/>
        </w:rPr>
        <w:t>在进行实际测量之前，需要</w:t>
      </w:r>
      <w:r w:rsidR="00196DBB" w:rsidRPr="006E065E">
        <w:rPr>
          <w:rFonts w:eastAsia="SimSun" w:hint="eastAsia"/>
          <w:lang w:eastAsia="zh-CN"/>
        </w:rPr>
        <w:t>做好周密的</w:t>
      </w:r>
      <w:r w:rsidRPr="006E065E">
        <w:rPr>
          <w:rFonts w:eastAsia="SimSun" w:hint="eastAsia"/>
          <w:lang w:eastAsia="zh-CN"/>
        </w:rPr>
        <w:t>准备</w:t>
      </w:r>
      <w:r w:rsidR="00196DBB" w:rsidRPr="006E065E">
        <w:rPr>
          <w:rFonts w:eastAsia="SimSun" w:hint="eastAsia"/>
          <w:lang w:eastAsia="zh-CN"/>
        </w:rPr>
        <w:t>工作</w:t>
      </w:r>
      <w:r w:rsidRPr="006E065E">
        <w:rPr>
          <w:rFonts w:eastAsia="SimSun" w:hint="eastAsia"/>
          <w:lang w:eastAsia="zh-CN"/>
        </w:rPr>
        <w:t>。必须检查直升机</w:t>
      </w:r>
      <w:r w:rsidR="00196DBB" w:rsidRPr="006E065E">
        <w:rPr>
          <w:rFonts w:eastAsia="SimSun" w:hint="eastAsia"/>
          <w:lang w:eastAsia="zh-CN"/>
        </w:rPr>
        <w:t>机载</w:t>
      </w:r>
      <w:r w:rsidRPr="006E065E">
        <w:rPr>
          <w:rFonts w:eastAsia="SimSun" w:hint="eastAsia"/>
          <w:lang w:eastAsia="zh-CN"/>
        </w:rPr>
        <w:t>设备</w:t>
      </w:r>
      <w:r w:rsidR="00196DBB" w:rsidRPr="006E065E">
        <w:rPr>
          <w:rFonts w:eastAsia="SimSun" w:hint="eastAsia"/>
          <w:lang w:eastAsia="zh-CN"/>
        </w:rPr>
        <w:t>和</w:t>
      </w:r>
      <w:r w:rsidRPr="006E065E">
        <w:rPr>
          <w:rFonts w:eastAsia="SimSun" w:hint="eastAsia"/>
          <w:lang w:eastAsia="zh-CN"/>
        </w:rPr>
        <w:t>地面设备，并验证</w:t>
      </w:r>
      <w:r w:rsidR="00196DBB" w:rsidRPr="006E065E">
        <w:rPr>
          <w:rFonts w:eastAsia="SimSun" w:hint="eastAsia"/>
          <w:lang w:eastAsia="zh-CN"/>
        </w:rPr>
        <w:t>其工作</w:t>
      </w:r>
      <w:r w:rsidRPr="006E065E">
        <w:rPr>
          <w:rFonts w:eastAsia="SimSun" w:hint="eastAsia"/>
          <w:lang w:eastAsia="zh-CN"/>
        </w:rPr>
        <w:t>是否</w:t>
      </w:r>
      <w:r w:rsidR="00196DBB" w:rsidRPr="006E065E">
        <w:rPr>
          <w:rFonts w:eastAsia="SimSun" w:hint="eastAsia"/>
          <w:lang w:eastAsia="zh-CN"/>
        </w:rPr>
        <w:t>正常</w:t>
      </w:r>
      <w:r w:rsidRPr="006E065E">
        <w:rPr>
          <w:rFonts w:eastAsia="SimSun" w:hint="eastAsia"/>
          <w:lang w:eastAsia="zh-CN"/>
        </w:rPr>
        <w:t>。无论</w:t>
      </w:r>
      <w:r w:rsidR="00196DBB" w:rsidRPr="006E065E">
        <w:rPr>
          <w:rFonts w:eastAsia="SimSun" w:hint="eastAsia"/>
          <w:lang w:eastAsia="zh-CN"/>
        </w:rPr>
        <w:t>是使用信号发生器还是常规发射机</w:t>
      </w:r>
      <w:r w:rsidRPr="006E065E">
        <w:rPr>
          <w:rFonts w:eastAsia="SimSun" w:hint="eastAsia"/>
          <w:lang w:eastAsia="zh-CN"/>
        </w:rPr>
        <w:t>为</w:t>
      </w:r>
      <w:r w:rsidR="00196DBB" w:rsidRPr="006E065E">
        <w:rPr>
          <w:rFonts w:eastAsia="SimSun" w:hint="eastAsia"/>
          <w:lang w:eastAsia="zh-CN"/>
        </w:rPr>
        <w:t>待测</w:t>
      </w:r>
      <w:r w:rsidRPr="006E065E">
        <w:rPr>
          <w:rFonts w:eastAsia="SimSun" w:hint="eastAsia"/>
          <w:lang w:eastAsia="zh-CN"/>
        </w:rPr>
        <w:t>天线供电，</w:t>
      </w:r>
      <w:r w:rsidR="00196DBB" w:rsidRPr="006E065E">
        <w:rPr>
          <w:rFonts w:eastAsia="SimSun" w:hint="eastAsia"/>
          <w:lang w:eastAsia="zh-CN"/>
        </w:rPr>
        <w:t>都必须对其进行设置，</w:t>
      </w:r>
      <w:r w:rsidRPr="006E065E">
        <w:rPr>
          <w:rFonts w:eastAsia="SimSun" w:hint="eastAsia"/>
          <w:lang w:eastAsia="zh-CN"/>
        </w:rPr>
        <w:t>并</w:t>
      </w:r>
      <w:r w:rsidR="00196DBB" w:rsidRPr="006E065E">
        <w:rPr>
          <w:rFonts w:eastAsia="SimSun" w:hint="eastAsia"/>
          <w:lang w:eastAsia="zh-CN"/>
        </w:rPr>
        <w:t>对其</w:t>
      </w:r>
      <w:r w:rsidRPr="006E065E">
        <w:rPr>
          <w:rFonts w:eastAsia="SimSun" w:hint="eastAsia"/>
          <w:lang w:eastAsia="zh-CN"/>
        </w:rPr>
        <w:t>功率</w:t>
      </w:r>
      <w:r w:rsidR="00196DBB" w:rsidRPr="006E065E">
        <w:rPr>
          <w:rFonts w:eastAsia="SimSun" w:hint="eastAsia"/>
          <w:lang w:eastAsia="zh-CN"/>
        </w:rPr>
        <w:t>电平进行校准</w:t>
      </w:r>
      <w:r w:rsidRPr="006E065E">
        <w:rPr>
          <w:rFonts w:eastAsia="SimSun" w:hint="eastAsia"/>
          <w:lang w:eastAsia="zh-CN"/>
        </w:rPr>
        <w:t>。对</w:t>
      </w:r>
      <w:r w:rsidR="00196DBB" w:rsidRPr="006E065E">
        <w:rPr>
          <w:rFonts w:eastAsia="SimSun" w:hint="eastAsia"/>
          <w:lang w:eastAsia="zh-CN"/>
        </w:rPr>
        <w:t>发射信号做</w:t>
      </w:r>
      <w:r w:rsidRPr="006E065E">
        <w:rPr>
          <w:rFonts w:eastAsia="SimSun" w:hint="eastAsia"/>
          <w:lang w:eastAsia="zh-CN"/>
        </w:rPr>
        <w:t>一些</w:t>
      </w:r>
      <w:r w:rsidR="00196DBB" w:rsidRPr="006E065E">
        <w:rPr>
          <w:rFonts w:eastAsia="SimSun" w:hint="eastAsia"/>
          <w:lang w:eastAsia="zh-CN"/>
        </w:rPr>
        <w:t>适当的</w:t>
      </w:r>
      <w:r w:rsidRPr="006E065E">
        <w:rPr>
          <w:rFonts w:eastAsia="SimSun" w:hint="eastAsia"/>
          <w:lang w:eastAsia="zh-CN"/>
        </w:rPr>
        <w:t>调制</w:t>
      </w:r>
      <w:r w:rsidR="00196DBB" w:rsidRPr="006E065E">
        <w:rPr>
          <w:rFonts w:eastAsia="SimSun" w:hint="eastAsia"/>
          <w:lang w:eastAsia="zh-CN"/>
        </w:rPr>
        <w:t>，</w:t>
      </w:r>
      <w:r w:rsidRPr="006E065E">
        <w:rPr>
          <w:rFonts w:eastAsia="SimSun" w:hint="eastAsia"/>
          <w:lang w:eastAsia="zh-CN"/>
        </w:rPr>
        <w:t>可能有助于</w:t>
      </w:r>
      <w:r w:rsidR="00196DBB" w:rsidRPr="006E065E">
        <w:rPr>
          <w:rFonts w:eastAsia="SimSun" w:hint="eastAsia"/>
          <w:lang w:eastAsia="zh-CN"/>
        </w:rPr>
        <w:t>在测量过程中通过</w:t>
      </w:r>
      <w:r w:rsidRPr="006E065E">
        <w:rPr>
          <w:rFonts w:eastAsia="SimSun" w:hint="eastAsia"/>
          <w:lang w:eastAsia="zh-CN"/>
        </w:rPr>
        <w:t>听觉</w:t>
      </w:r>
      <w:r w:rsidR="00196DBB" w:rsidRPr="006E065E">
        <w:rPr>
          <w:rFonts w:eastAsia="SimSun" w:hint="eastAsia"/>
          <w:lang w:eastAsia="zh-CN"/>
        </w:rPr>
        <w:t>进行辨识</w:t>
      </w:r>
      <w:r w:rsidRPr="006E065E">
        <w:rPr>
          <w:rFonts w:eastAsia="SimSun" w:hint="eastAsia"/>
          <w:lang w:eastAsia="zh-CN"/>
        </w:rPr>
        <w:t>。</w:t>
      </w:r>
    </w:p>
    <w:p w14:paraId="3F41F56A" w14:textId="7A91240E" w:rsidR="008F272D" w:rsidRPr="006E065E" w:rsidRDefault="008F272D" w:rsidP="008F272D">
      <w:pPr>
        <w:ind w:firstLineChars="200" w:firstLine="480"/>
        <w:rPr>
          <w:rFonts w:eastAsia="SimSun"/>
          <w:lang w:eastAsia="zh-CN"/>
        </w:rPr>
      </w:pPr>
      <w:r w:rsidRPr="006E065E">
        <w:rPr>
          <w:rFonts w:eastAsia="SimSun" w:hint="eastAsia"/>
          <w:lang w:eastAsia="zh-CN"/>
        </w:rPr>
        <w:t>如下所述，在测量飞行期间，直升机应</w:t>
      </w:r>
      <w:r w:rsidR="00CE1315" w:rsidRPr="006E065E">
        <w:rPr>
          <w:rFonts w:eastAsia="SimSun" w:hint="eastAsia"/>
          <w:lang w:eastAsia="zh-CN"/>
        </w:rPr>
        <w:t>沿预先确定</w:t>
      </w:r>
      <w:r w:rsidRPr="006E065E">
        <w:rPr>
          <w:rFonts w:eastAsia="SimSun" w:hint="eastAsia"/>
          <w:lang w:eastAsia="zh-CN"/>
        </w:rPr>
        <w:t>的</w:t>
      </w:r>
      <w:r w:rsidR="00CE1315" w:rsidRPr="006E065E">
        <w:rPr>
          <w:rFonts w:eastAsia="SimSun" w:hint="eastAsia"/>
          <w:lang w:eastAsia="zh-CN"/>
        </w:rPr>
        <w:t>航线飞行</w:t>
      </w:r>
      <w:r w:rsidRPr="006E065E">
        <w:rPr>
          <w:rFonts w:eastAsia="SimSun" w:hint="eastAsia"/>
          <w:lang w:eastAsia="zh-CN"/>
        </w:rPr>
        <w:t>。使用</w:t>
      </w:r>
      <w:r w:rsidR="00CE1315" w:rsidRPr="006E065E">
        <w:rPr>
          <w:rFonts w:eastAsia="SimSun" w:hint="eastAsia"/>
          <w:lang w:eastAsia="zh-CN"/>
        </w:rPr>
        <w:t>位置确定</w:t>
      </w:r>
      <w:r w:rsidRPr="006E065E">
        <w:rPr>
          <w:rFonts w:eastAsia="SimSun" w:hint="eastAsia"/>
          <w:lang w:eastAsia="zh-CN"/>
        </w:rPr>
        <w:t>设备的输出</w:t>
      </w:r>
      <w:r w:rsidR="00CE1315" w:rsidRPr="006E065E">
        <w:rPr>
          <w:rFonts w:eastAsia="SimSun" w:hint="eastAsia"/>
          <w:lang w:eastAsia="zh-CN"/>
        </w:rPr>
        <w:t>来</w:t>
      </w:r>
      <w:r w:rsidRPr="006E065E">
        <w:rPr>
          <w:rFonts w:eastAsia="SimSun" w:hint="eastAsia"/>
          <w:lang w:eastAsia="zh-CN"/>
        </w:rPr>
        <w:t>记录实际</w:t>
      </w:r>
      <w:r w:rsidR="00CE1315" w:rsidRPr="006E065E">
        <w:rPr>
          <w:rFonts w:eastAsia="SimSun" w:hint="eastAsia"/>
          <w:lang w:eastAsia="zh-CN"/>
        </w:rPr>
        <w:t>的</w:t>
      </w:r>
      <w:r w:rsidRPr="006E065E">
        <w:rPr>
          <w:rFonts w:eastAsia="SimSun" w:hint="eastAsia"/>
          <w:lang w:eastAsia="zh-CN"/>
        </w:rPr>
        <w:t>飞行</w:t>
      </w:r>
      <w:r w:rsidR="00CE1315" w:rsidRPr="006E065E">
        <w:rPr>
          <w:rFonts w:eastAsia="SimSun" w:hint="eastAsia"/>
          <w:lang w:eastAsia="zh-CN"/>
        </w:rPr>
        <w:t>路径</w:t>
      </w:r>
      <w:r w:rsidRPr="006E065E">
        <w:rPr>
          <w:rFonts w:eastAsia="SimSun" w:hint="eastAsia"/>
          <w:lang w:eastAsia="zh-CN"/>
        </w:rPr>
        <w:t>，该设备给出直升机相对于测试天线的实际位置。这种实时呈现给飞行员的直升机位置信息允许保持正确的飞行路径，</w:t>
      </w:r>
      <w:r w:rsidR="00CE1315" w:rsidRPr="006E065E">
        <w:rPr>
          <w:rFonts w:eastAsia="SimSun" w:hint="eastAsia"/>
          <w:lang w:eastAsia="zh-CN"/>
        </w:rPr>
        <w:t>以便</w:t>
      </w:r>
      <w:r w:rsidRPr="006E065E">
        <w:rPr>
          <w:rFonts w:eastAsia="SimSun" w:hint="eastAsia"/>
          <w:lang w:eastAsia="zh-CN"/>
        </w:rPr>
        <w:t>获得最佳的精度。</w:t>
      </w:r>
    </w:p>
    <w:p w14:paraId="187F952B" w14:textId="56A26B74" w:rsidR="008F272D" w:rsidRPr="006E065E" w:rsidRDefault="008F272D" w:rsidP="008F272D">
      <w:pPr>
        <w:ind w:firstLineChars="200" w:firstLine="480"/>
        <w:rPr>
          <w:rFonts w:eastAsia="SimSun"/>
          <w:lang w:eastAsia="zh-CN"/>
        </w:rPr>
      </w:pPr>
      <w:r w:rsidRPr="006E065E">
        <w:rPr>
          <w:rFonts w:eastAsia="SimSun" w:hint="eastAsia"/>
          <w:lang w:eastAsia="zh-CN"/>
        </w:rPr>
        <w:t>理想情况下，测量</w:t>
      </w:r>
      <w:r w:rsidRPr="006E065E">
        <w:rPr>
          <w:rFonts w:eastAsia="SimSun" w:hint="eastAsia"/>
          <w:lang w:eastAsia="zh-CN"/>
        </w:rPr>
        <w:t>VRP</w:t>
      </w:r>
      <w:r w:rsidRPr="006E065E">
        <w:rPr>
          <w:rFonts w:eastAsia="SimSun" w:hint="eastAsia"/>
          <w:lang w:eastAsia="zh-CN"/>
        </w:rPr>
        <w:t>的方法是，从最大辐射的方位角开始，在天线顶部上空盘旋一个半圆，同时采集场强样本。然而，由于飞行员很难保持如此精确的飞行路线，因此可能必须使用</w:t>
      </w:r>
      <w:r w:rsidR="00093070" w:rsidRPr="006E065E">
        <w:rPr>
          <w:rFonts w:eastAsia="SimSun" w:hint="eastAsia"/>
          <w:lang w:eastAsia="zh-CN"/>
        </w:rPr>
        <w:t>经</w:t>
      </w:r>
      <w:r w:rsidRPr="006E065E">
        <w:rPr>
          <w:rFonts w:eastAsia="SimSun" w:hint="eastAsia"/>
          <w:lang w:eastAsia="zh-CN"/>
        </w:rPr>
        <w:t>修改的飞行路线。这种飞行路径可以是在已知位置的垂直爬升和在已知高度的进场飞行的组合，如图</w:t>
      </w:r>
      <w:r w:rsidRPr="006E065E">
        <w:rPr>
          <w:rFonts w:eastAsia="SimSun" w:hint="eastAsia"/>
          <w:lang w:eastAsia="zh-CN"/>
        </w:rPr>
        <w:t>48</w:t>
      </w:r>
      <w:r w:rsidRPr="006E065E">
        <w:rPr>
          <w:rFonts w:eastAsia="SimSun" w:hint="eastAsia"/>
          <w:lang w:eastAsia="zh-CN"/>
        </w:rPr>
        <w:t>所示。在这种类型的飞行路径中，保持直升机的正确方位角位置非常重要，因为偏差会破坏测量结果。</w:t>
      </w:r>
    </w:p>
    <w:p w14:paraId="7B351AAC" w14:textId="4A1FF608" w:rsidR="008F272D" w:rsidRPr="006E065E" w:rsidRDefault="008F272D" w:rsidP="008F272D">
      <w:pPr>
        <w:ind w:firstLineChars="200" w:firstLine="480"/>
        <w:rPr>
          <w:lang w:eastAsia="zh-CN"/>
        </w:rPr>
      </w:pPr>
      <w:r w:rsidRPr="006E065E">
        <w:rPr>
          <w:rFonts w:eastAsia="SimSun" w:hint="eastAsia"/>
          <w:lang w:eastAsia="zh-CN"/>
        </w:rPr>
        <w:t>垂直测量的结果给出了应该</w:t>
      </w:r>
      <w:r w:rsidR="00AB348D" w:rsidRPr="006E065E">
        <w:rPr>
          <w:rFonts w:eastAsia="SimSun" w:hint="eastAsia"/>
          <w:lang w:eastAsia="zh-CN"/>
        </w:rPr>
        <w:t>对其</w:t>
      </w:r>
      <w:r w:rsidRPr="006E065E">
        <w:rPr>
          <w:rFonts w:eastAsia="SimSun" w:hint="eastAsia"/>
          <w:lang w:eastAsia="zh-CN"/>
        </w:rPr>
        <w:t>测量</w:t>
      </w:r>
      <w:r w:rsidRPr="006E065E">
        <w:rPr>
          <w:rFonts w:eastAsia="SimSun" w:hint="eastAsia"/>
          <w:lang w:eastAsia="zh-CN"/>
        </w:rPr>
        <w:t>HRP</w:t>
      </w:r>
      <w:r w:rsidRPr="006E065E">
        <w:rPr>
          <w:rFonts w:eastAsia="SimSun" w:hint="eastAsia"/>
          <w:lang w:eastAsia="zh-CN"/>
        </w:rPr>
        <w:t>的最大辐射（主瓣最大值）的仰角。如图</w:t>
      </w:r>
      <w:r w:rsidRPr="006E065E">
        <w:rPr>
          <w:rFonts w:eastAsia="SimSun" w:hint="eastAsia"/>
          <w:lang w:eastAsia="zh-CN"/>
        </w:rPr>
        <w:t>49</w:t>
      </w:r>
      <w:r w:rsidRPr="006E065E">
        <w:rPr>
          <w:rFonts w:eastAsia="SimSun" w:hint="eastAsia"/>
          <w:lang w:eastAsia="zh-CN"/>
        </w:rPr>
        <w:t>所示，</w:t>
      </w:r>
      <w:r w:rsidR="00AB348D" w:rsidRPr="006E065E">
        <w:rPr>
          <w:rFonts w:eastAsia="SimSun" w:hint="eastAsia"/>
          <w:lang w:eastAsia="zh-CN"/>
        </w:rPr>
        <w:t>然后</w:t>
      </w:r>
      <w:r w:rsidRPr="006E065E">
        <w:rPr>
          <w:rFonts w:eastAsia="SimSun" w:hint="eastAsia"/>
          <w:lang w:eastAsia="zh-CN"/>
        </w:rPr>
        <w:t>直升机在对应于该仰角的高度</w:t>
      </w:r>
      <w:r w:rsidR="00AB348D" w:rsidRPr="006E065E">
        <w:rPr>
          <w:rFonts w:eastAsia="SimSun" w:hint="eastAsia"/>
          <w:lang w:eastAsia="zh-CN"/>
        </w:rPr>
        <w:t>上</w:t>
      </w:r>
      <w:r w:rsidRPr="006E065E">
        <w:rPr>
          <w:rFonts w:eastAsia="SimSun" w:hint="eastAsia"/>
          <w:lang w:eastAsia="zh-CN"/>
        </w:rPr>
        <w:t>以恒定半径围绕天线盘旋飞行。</w:t>
      </w:r>
    </w:p>
    <w:p w14:paraId="0C5DD24F" w14:textId="6D5A1C9B" w:rsidR="007F156D" w:rsidRPr="006E065E" w:rsidRDefault="00DC118F" w:rsidP="007F156D">
      <w:pPr>
        <w:pStyle w:val="FigureNo"/>
        <w:rPr>
          <w:lang w:eastAsia="zh-CN"/>
        </w:rPr>
      </w:pPr>
      <w:r w:rsidRPr="006E065E">
        <w:rPr>
          <w:lang w:eastAsia="zh-CN"/>
        </w:rPr>
        <w:lastRenderedPageBreak/>
        <w:t>图</w:t>
      </w:r>
      <w:r w:rsidR="007F156D" w:rsidRPr="006E065E">
        <w:rPr>
          <w:lang w:eastAsia="zh-CN"/>
        </w:rPr>
        <w:t>46</w:t>
      </w:r>
    </w:p>
    <w:p w14:paraId="0659CC03" w14:textId="3934CD26" w:rsidR="007F156D" w:rsidRPr="006E065E" w:rsidRDefault="00F92143" w:rsidP="007F156D">
      <w:pPr>
        <w:pStyle w:val="Figuretitle"/>
        <w:rPr>
          <w:lang w:eastAsia="zh-CN"/>
        </w:rPr>
      </w:pPr>
      <w:r w:rsidRPr="006E065E">
        <w:rPr>
          <w:lang w:eastAsia="zh-CN"/>
        </w:rPr>
        <w:t>使用跟踪进行位置确定的测量设备框图</w:t>
      </w:r>
    </w:p>
    <w:p w14:paraId="6CD0485E" w14:textId="42AB6F9F" w:rsidR="00765A9D" w:rsidRPr="006E065E" w:rsidRDefault="00295B07" w:rsidP="00FD330E">
      <w:pPr>
        <w:pStyle w:val="Figure"/>
        <w:rPr>
          <w:lang w:eastAsia="zh-CN"/>
        </w:rPr>
      </w:pPr>
      <w:r w:rsidRPr="006E065E">
        <w:rPr>
          <w:noProof/>
        </w:rPr>
        <w:drawing>
          <wp:inline distT="0" distB="0" distL="0" distR="0" wp14:anchorId="45E60865" wp14:editId="4BAEB50B">
            <wp:extent cx="4059944" cy="4227585"/>
            <wp:effectExtent l="0" t="0" r="0" b="1905"/>
            <wp:docPr id="808824604" name="Picture 27" descr="图46显示使用跟踪进行位置确定的测量设备框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8824604" name="Picture 27" descr="图46显示使用跟踪进行位置确定的测量设备框图&#10;"/>
                    <pic:cNvPicPr/>
                  </pic:nvPicPr>
                  <pic:blipFill>
                    <a:blip r:embed="rId121" cstate="print">
                      <a:extLst>
                        <a:ext uri="{28A0092B-C50C-407E-A947-70E740481C1C}">
                          <a14:useLocalDpi xmlns:a14="http://schemas.microsoft.com/office/drawing/2010/main" val="0"/>
                        </a:ext>
                      </a:extLst>
                    </a:blip>
                    <a:stretch>
                      <a:fillRect/>
                    </a:stretch>
                  </pic:blipFill>
                  <pic:spPr>
                    <a:xfrm>
                      <a:off x="0" y="0"/>
                      <a:ext cx="4059944" cy="4227585"/>
                    </a:xfrm>
                    <a:prstGeom prst="rect">
                      <a:avLst/>
                    </a:prstGeom>
                  </pic:spPr>
                </pic:pic>
              </a:graphicData>
            </a:graphic>
          </wp:inline>
        </w:drawing>
      </w:r>
    </w:p>
    <w:p w14:paraId="4E911AB3" w14:textId="7D0D6877" w:rsidR="00FD330E" w:rsidRPr="006E065E" w:rsidRDefault="00DC118F" w:rsidP="00FD330E">
      <w:pPr>
        <w:pStyle w:val="FigureNo"/>
        <w:rPr>
          <w:lang w:eastAsia="zh-CN"/>
        </w:rPr>
      </w:pPr>
      <w:r w:rsidRPr="006E065E">
        <w:rPr>
          <w:lang w:eastAsia="zh-CN"/>
        </w:rPr>
        <w:lastRenderedPageBreak/>
        <w:t>图</w:t>
      </w:r>
      <w:r w:rsidR="00FD330E" w:rsidRPr="006E065E">
        <w:rPr>
          <w:lang w:eastAsia="zh-CN"/>
        </w:rPr>
        <w:t>47</w:t>
      </w:r>
    </w:p>
    <w:p w14:paraId="2FBA290F" w14:textId="69FBAFC1" w:rsidR="00FD330E" w:rsidRPr="006E065E" w:rsidRDefault="00F92143" w:rsidP="00FD330E">
      <w:pPr>
        <w:pStyle w:val="Figuretitle"/>
        <w:rPr>
          <w:lang w:eastAsia="zh-CN"/>
        </w:rPr>
      </w:pPr>
      <w:r w:rsidRPr="006E065E">
        <w:rPr>
          <w:lang w:eastAsia="zh-CN"/>
        </w:rPr>
        <w:t>使用地面测距进行位置确定的测量设备框图</w:t>
      </w:r>
    </w:p>
    <w:p w14:paraId="63539221" w14:textId="35FC8689" w:rsidR="00765A9D" w:rsidRPr="006E065E" w:rsidRDefault="00295B07" w:rsidP="00B64E13">
      <w:pPr>
        <w:pStyle w:val="Figure"/>
        <w:rPr>
          <w:lang w:eastAsia="zh-CN"/>
        </w:rPr>
      </w:pPr>
      <w:r w:rsidRPr="006E065E">
        <w:rPr>
          <w:noProof/>
        </w:rPr>
        <w:drawing>
          <wp:inline distT="0" distB="0" distL="0" distR="0" wp14:anchorId="33C1F41C" wp14:editId="222DE0CC">
            <wp:extent cx="4962154" cy="4194057"/>
            <wp:effectExtent l="0" t="0" r="0" b="0"/>
            <wp:docPr id="739241931" name="Picture 28" descr="图47显示使用地面测距进行位置确定的测量设备框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9241931" name="Picture 28" descr="图47显示使用地面测距进行位置确定的测量设备框图&#10;"/>
                    <pic:cNvPicPr/>
                  </pic:nvPicPr>
                  <pic:blipFill>
                    <a:blip r:embed="rId122" cstate="print">
                      <a:extLst>
                        <a:ext uri="{28A0092B-C50C-407E-A947-70E740481C1C}">
                          <a14:useLocalDpi xmlns:a14="http://schemas.microsoft.com/office/drawing/2010/main" val="0"/>
                        </a:ext>
                      </a:extLst>
                    </a:blip>
                    <a:stretch>
                      <a:fillRect/>
                    </a:stretch>
                  </pic:blipFill>
                  <pic:spPr>
                    <a:xfrm>
                      <a:off x="0" y="0"/>
                      <a:ext cx="4962154" cy="4194057"/>
                    </a:xfrm>
                    <a:prstGeom prst="rect">
                      <a:avLst/>
                    </a:prstGeom>
                  </pic:spPr>
                </pic:pic>
              </a:graphicData>
            </a:graphic>
          </wp:inline>
        </w:drawing>
      </w:r>
    </w:p>
    <w:p w14:paraId="46AD0E2D" w14:textId="56FAB723" w:rsidR="00C44D1E" w:rsidRPr="006E065E" w:rsidRDefault="00DC118F" w:rsidP="00C44D1E">
      <w:pPr>
        <w:pStyle w:val="FigureNo"/>
        <w:rPr>
          <w:lang w:eastAsia="zh-CN"/>
        </w:rPr>
      </w:pPr>
      <w:r w:rsidRPr="006E065E">
        <w:rPr>
          <w:lang w:eastAsia="zh-CN"/>
        </w:rPr>
        <w:t>图</w:t>
      </w:r>
      <w:r w:rsidR="00C44D1E" w:rsidRPr="006E065E">
        <w:rPr>
          <w:lang w:eastAsia="zh-CN"/>
        </w:rPr>
        <w:t>48</w:t>
      </w:r>
    </w:p>
    <w:p w14:paraId="7805B753" w14:textId="588AF17E" w:rsidR="00C44D1E" w:rsidRPr="006E065E" w:rsidRDefault="00F92143" w:rsidP="00C44D1E">
      <w:pPr>
        <w:pStyle w:val="Figuretitle"/>
        <w:rPr>
          <w:lang w:eastAsia="zh-CN"/>
        </w:rPr>
      </w:pPr>
      <w:r w:rsidRPr="006E065E">
        <w:rPr>
          <w:rFonts w:hint="eastAsia"/>
          <w:lang w:eastAsia="zh-CN"/>
        </w:rPr>
        <w:t>V</w:t>
      </w:r>
      <w:r w:rsidRPr="006E065E">
        <w:rPr>
          <w:lang w:eastAsia="zh-CN"/>
        </w:rPr>
        <w:t>RP</w:t>
      </w:r>
      <w:r w:rsidRPr="006E065E">
        <w:rPr>
          <w:lang w:eastAsia="zh-CN"/>
        </w:rPr>
        <w:t>测量的飞行路径</w:t>
      </w:r>
    </w:p>
    <w:p w14:paraId="1819FA52" w14:textId="6C188A51" w:rsidR="00765A9D" w:rsidRPr="006E065E" w:rsidRDefault="00295B07" w:rsidP="00594EE1">
      <w:pPr>
        <w:pStyle w:val="Figure"/>
        <w:rPr>
          <w:lang w:eastAsia="zh-CN"/>
        </w:rPr>
      </w:pPr>
      <w:r w:rsidRPr="006E065E">
        <w:rPr>
          <w:noProof/>
        </w:rPr>
        <w:drawing>
          <wp:inline distT="0" distB="0" distL="0" distR="0" wp14:anchorId="047F3F30" wp14:editId="4532DB3B">
            <wp:extent cx="3538638" cy="3654559"/>
            <wp:effectExtent l="0" t="0" r="5080" b="3175"/>
            <wp:docPr id="854109342" name="Picture 29" descr="图48显示VRP测量的飞行路径&#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4109342" name="Picture 29" descr="图48显示VRP测量的飞行路径&#10;"/>
                    <pic:cNvPicPr/>
                  </pic:nvPicPr>
                  <pic:blipFill>
                    <a:blip r:embed="rId123" cstate="print">
                      <a:extLst>
                        <a:ext uri="{28A0092B-C50C-407E-A947-70E740481C1C}">
                          <a14:useLocalDpi xmlns:a14="http://schemas.microsoft.com/office/drawing/2010/main" val="0"/>
                        </a:ext>
                      </a:extLst>
                    </a:blip>
                    <a:stretch>
                      <a:fillRect/>
                    </a:stretch>
                  </pic:blipFill>
                  <pic:spPr>
                    <a:xfrm>
                      <a:off x="0" y="0"/>
                      <a:ext cx="3538638" cy="3654559"/>
                    </a:xfrm>
                    <a:prstGeom prst="rect">
                      <a:avLst/>
                    </a:prstGeom>
                  </pic:spPr>
                </pic:pic>
              </a:graphicData>
            </a:graphic>
          </wp:inline>
        </w:drawing>
      </w:r>
    </w:p>
    <w:p w14:paraId="79F4C107" w14:textId="234ECEFC" w:rsidR="00594EE1" w:rsidRPr="006E065E" w:rsidRDefault="00DC118F" w:rsidP="00594EE1">
      <w:pPr>
        <w:pStyle w:val="FigureNo"/>
        <w:rPr>
          <w:lang w:eastAsia="zh-CN"/>
        </w:rPr>
      </w:pPr>
      <w:r w:rsidRPr="006E065E">
        <w:rPr>
          <w:lang w:eastAsia="zh-CN"/>
        </w:rPr>
        <w:lastRenderedPageBreak/>
        <w:t>图</w:t>
      </w:r>
      <w:r w:rsidR="00594EE1" w:rsidRPr="006E065E">
        <w:rPr>
          <w:lang w:eastAsia="zh-CN"/>
        </w:rPr>
        <w:t>49</w:t>
      </w:r>
    </w:p>
    <w:p w14:paraId="3D9E2E77" w14:textId="0CE87DDD" w:rsidR="00594EE1" w:rsidRPr="006E065E" w:rsidRDefault="00F92143" w:rsidP="00594EE1">
      <w:pPr>
        <w:pStyle w:val="Figuretitle"/>
        <w:rPr>
          <w:lang w:eastAsia="zh-CN"/>
        </w:rPr>
      </w:pPr>
      <w:r w:rsidRPr="006E065E">
        <w:rPr>
          <w:lang w:eastAsia="zh-CN"/>
        </w:rPr>
        <w:t>HRP</w:t>
      </w:r>
      <w:r w:rsidRPr="006E065E">
        <w:rPr>
          <w:lang w:eastAsia="zh-CN"/>
        </w:rPr>
        <w:t>测量的飞行路径</w:t>
      </w:r>
    </w:p>
    <w:p w14:paraId="37A4D8B5" w14:textId="24B06FAA" w:rsidR="00765A9D" w:rsidRPr="006E065E" w:rsidRDefault="00295B07" w:rsidP="00594EE1">
      <w:pPr>
        <w:pStyle w:val="Figure"/>
        <w:rPr>
          <w:lang w:eastAsia="zh-CN"/>
        </w:rPr>
      </w:pPr>
      <w:r w:rsidRPr="006E065E">
        <w:rPr>
          <w:noProof/>
        </w:rPr>
        <w:drawing>
          <wp:inline distT="0" distB="0" distL="0" distR="0" wp14:anchorId="1FB88974" wp14:editId="160C057E">
            <wp:extent cx="3288799" cy="2974854"/>
            <wp:effectExtent l="0" t="0" r="6985" b="0"/>
            <wp:docPr id="779896413" name="Picture 30" descr="图49显示HRP测量的飞行路径&#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9896413" name="Picture 30" descr="图49显示HRP测量的飞行路径&#10;"/>
                    <pic:cNvPicPr/>
                  </pic:nvPicPr>
                  <pic:blipFill>
                    <a:blip r:embed="rId124" cstate="print">
                      <a:extLst>
                        <a:ext uri="{28A0092B-C50C-407E-A947-70E740481C1C}">
                          <a14:useLocalDpi xmlns:a14="http://schemas.microsoft.com/office/drawing/2010/main" val="0"/>
                        </a:ext>
                      </a:extLst>
                    </a:blip>
                    <a:stretch>
                      <a:fillRect/>
                    </a:stretch>
                  </pic:blipFill>
                  <pic:spPr>
                    <a:xfrm>
                      <a:off x="0" y="0"/>
                      <a:ext cx="3288799" cy="2974854"/>
                    </a:xfrm>
                    <a:prstGeom prst="rect">
                      <a:avLst/>
                    </a:prstGeom>
                  </pic:spPr>
                </pic:pic>
              </a:graphicData>
            </a:graphic>
          </wp:inline>
        </w:drawing>
      </w:r>
    </w:p>
    <w:p w14:paraId="64924276" w14:textId="313475FD" w:rsidR="00AC4BA3" w:rsidRPr="006E065E" w:rsidRDefault="00AC4BA3" w:rsidP="00AC4BA3">
      <w:pPr>
        <w:ind w:firstLineChars="200" w:firstLine="480"/>
        <w:rPr>
          <w:lang w:eastAsia="zh-CN"/>
        </w:rPr>
      </w:pPr>
      <w:r w:rsidRPr="006E065E">
        <w:rPr>
          <w:rFonts w:hint="eastAsia"/>
          <w:lang w:eastAsia="zh-CN"/>
        </w:rPr>
        <w:t>对于这种飞行轨迹，准确保持正确的仰角很重要，因为补偿任何偏差都是困难的。</w:t>
      </w:r>
    </w:p>
    <w:p w14:paraId="5337B190" w14:textId="76C642AC" w:rsidR="00AC4BA3" w:rsidRPr="006E065E" w:rsidRDefault="00AC4BA3" w:rsidP="00AC4BA3">
      <w:pPr>
        <w:ind w:firstLineChars="200" w:firstLine="480"/>
        <w:rPr>
          <w:lang w:eastAsia="zh-CN"/>
        </w:rPr>
      </w:pPr>
      <w:r w:rsidRPr="006E065E">
        <w:rPr>
          <w:rFonts w:hint="eastAsia"/>
          <w:lang w:eastAsia="zh-CN"/>
        </w:rPr>
        <w:t>如果测量得到的值以天线方向图的形式显示给直升机中的操作员，则可以在飞行过程中来验证测量系统是否正常工作。</w:t>
      </w:r>
    </w:p>
    <w:p w14:paraId="2302A6F9" w14:textId="32722886" w:rsidR="00AC4BA3" w:rsidRPr="006E065E" w:rsidRDefault="00AC4BA3" w:rsidP="00AC4BA3">
      <w:pPr>
        <w:ind w:firstLineChars="200" w:firstLine="480"/>
        <w:rPr>
          <w:rFonts w:eastAsia="SimSun"/>
          <w:lang w:eastAsia="zh-CN"/>
        </w:rPr>
      </w:pPr>
      <w:r w:rsidRPr="006E065E">
        <w:rPr>
          <w:rFonts w:eastAsia="SimSun" w:hint="eastAsia"/>
          <w:lang w:eastAsia="zh-CN"/>
        </w:rPr>
        <w:t>测试接收机应该能够以平均模式来进行测量，使得一个单个信号电平样本由特定时间上（如</w:t>
      </w:r>
      <w:r w:rsidRPr="006E065E">
        <w:rPr>
          <w:rFonts w:eastAsia="SimSun" w:hint="eastAsia"/>
          <w:lang w:eastAsia="zh-CN"/>
        </w:rPr>
        <w:t>100</w:t>
      </w:r>
      <w:r w:rsidRPr="006E065E">
        <w:rPr>
          <w:rFonts w:eastAsia="SimSun" w:hint="eastAsia"/>
          <w:lang w:eastAsia="zh-CN"/>
        </w:rPr>
        <w:t>毫秒）的平均值组成，从而消除调制的影响。直升机的飞行和测量系统的能力应该是这样的：在水平面上每度至少有两个样本，在垂直方向上每度至少有五个样本与其相关的位置数据一起存储在系统中。</w:t>
      </w:r>
    </w:p>
    <w:p w14:paraId="44BAE6B3" w14:textId="21C09B5D" w:rsidR="00765A9D" w:rsidRPr="006E065E" w:rsidRDefault="00765A9D">
      <w:pPr>
        <w:pStyle w:val="Heading2"/>
        <w:rPr>
          <w:lang w:eastAsia="zh-CN"/>
        </w:rPr>
      </w:pPr>
      <w:bookmarkStart w:id="190" w:name="_Toc232149882"/>
      <w:r w:rsidRPr="006E065E">
        <w:rPr>
          <w:lang w:eastAsia="zh-CN"/>
        </w:rPr>
        <w:t>2.5</w:t>
      </w:r>
      <w:r w:rsidRPr="006E065E">
        <w:rPr>
          <w:lang w:eastAsia="zh-CN"/>
        </w:rPr>
        <w:tab/>
      </w:r>
      <w:r w:rsidR="0059627D" w:rsidRPr="006E065E">
        <w:rPr>
          <w:lang w:eastAsia="zh-CN"/>
        </w:rPr>
        <w:t>处理测量</w:t>
      </w:r>
      <w:r w:rsidR="0059627D" w:rsidRPr="006E065E">
        <w:rPr>
          <w:rFonts w:hint="eastAsia"/>
          <w:lang w:eastAsia="zh-CN"/>
        </w:rPr>
        <w:t>得到</w:t>
      </w:r>
      <w:r w:rsidR="0059627D" w:rsidRPr="006E065E">
        <w:rPr>
          <w:lang w:eastAsia="zh-CN"/>
        </w:rPr>
        <w:t>的数据</w:t>
      </w:r>
      <w:bookmarkEnd w:id="190"/>
    </w:p>
    <w:p w14:paraId="4A9754F2" w14:textId="222B6C00" w:rsidR="00AC4BA3" w:rsidRPr="006E065E" w:rsidRDefault="00AC4BA3" w:rsidP="00AC4BA3">
      <w:pPr>
        <w:ind w:firstLineChars="200" w:firstLine="480"/>
        <w:rPr>
          <w:lang w:eastAsia="zh-CN"/>
        </w:rPr>
      </w:pPr>
      <w:r w:rsidRPr="006E065E">
        <w:rPr>
          <w:rFonts w:hint="eastAsia"/>
          <w:lang w:eastAsia="zh-CN"/>
        </w:rPr>
        <w:t>在随后的分析中，考虑到接收天线的特性和位置信息，信号电平的样本被转换成归一化距离上的场强值。在该阶段，任何明显错误的样本都应该被丢弃。</w:t>
      </w:r>
    </w:p>
    <w:p w14:paraId="712198F1" w14:textId="07E2001A" w:rsidR="00AC4BA3" w:rsidRPr="006E065E" w:rsidRDefault="00AC4BA3" w:rsidP="00AC4BA3">
      <w:pPr>
        <w:ind w:firstLineChars="200" w:firstLine="480"/>
        <w:rPr>
          <w:lang w:eastAsia="zh-CN"/>
        </w:rPr>
      </w:pPr>
      <w:r w:rsidRPr="006E065E">
        <w:rPr>
          <w:rFonts w:hint="eastAsia"/>
          <w:lang w:eastAsia="zh-CN"/>
        </w:rPr>
        <w:t>如图</w:t>
      </w:r>
      <w:r w:rsidRPr="006E065E">
        <w:rPr>
          <w:rFonts w:hint="eastAsia"/>
          <w:lang w:eastAsia="zh-CN"/>
        </w:rPr>
        <w:t>50</w:t>
      </w:r>
      <w:r w:rsidRPr="006E065E">
        <w:rPr>
          <w:rFonts w:hint="eastAsia"/>
          <w:lang w:eastAsia="zh-CN"/>
        </w:rPr>
        <w:t>所示，剩余场强样本的直接曲线通常包含波纹。</w:t>
      </w:r>
    </w:p>
    <w:p w14:paraId="5EF49463" w14:textId="3CEB1DD7" w:rsidR="00080EC5" w:rsidRPr="006E065E" w:rsidRDefault="00DC118F" w:rsidP="00080EC5">
      <w:pPr>
        <w:pStyle w:val="FigureNo"/>
        <w:rPr>
          <w:lang w:eastAsia="zh-CN"/>
        </w:rPr>
      </w:pPr>
      <w:r w:rsidRPr="006E065E">
        <w:rPr>
          <w:lang w:eastAsia="zh-CN"/>
        </w:rPr>
        <w:lastRenderedPageBreak/>
        <w:t>图</w:t>
      </w:r>
      <w:r w:rsidR="00080EC5" w:rsidRPr="006E065E">
        <w:rPr>
          <w:lang w:eastAsia="zh-CN"/>
        </w:rPr>
        <w:t>50</w:t>
      </w:r>
    </w:p>
    <w:p w14:paraId="67ED8376" w14:textId="0F316A4A" w:rsidR="00080EC5" w:rsidRPr="006E065E" w:rsidRDefault="00955BB6" w:rsidP="00080EC5">
      <w:pPr>
        <w:pStyle w:val="Figuretitle"/>
        <w:rPr>
          <w:lang w:eastAsia="zh-CN"/>
        </w:rPr>
      </w:pPr>
      <w:r w:rsidRPr="006E065E">
        <w:rPr>
          <w:lang w:eastAsia="zh-CN"/>
        </w:rPr>
        <w:t>使用在围绕天线的三次完整飞行中</w:t>
      </w:r>
      <w:r w:rsidRPr="006E065E">
        <w:rPr>
          <w:rFonts w:hint="eastAsia"/>
          <w:lang w:eastAsia="zh-CN"/>
        </w:rPr>
        <w:t>收集</w:t>
      </w:r>
      <w:r w:rsidRPr="006E065E">
        <w:rPr>
          <w:lang w:eastAsia="zh-CN"/>
        </w:rPr>
        <w:t>的经过验证的场强</w:t>
      </w:r>
      <w:r w:rsidRPr="006E065E">
        <w:rPr>
          <w:rFonts w:hint="eastAsia"/>
          <w:lang w:eastAsia="zh-CN"/>
        </w:rPr>
        <w:t>样本的</w:t>
      </w:r>
      <w:r w:rsidRPr="006E065E">
        <w:rPr>
          <w:rFonts w:hint="eastAsia"/>
          <w:lang w:eastAsia="zh-CN"/>
        </w:rPr>
        <w:t>HRP</w:t>
      </w:r>
    </w:p>
    <w:p w14:paraId="0DC928D0" w14:textId="5D37C8CD" w:rsidR="00765A9D" w:rsidRPr="006E065E" w:rsidRDefault="00295B07" w:rsidP="00BE4CC3">
      <w:pPr>
        <w:pStyle w:val="Figure"/>
      </w:pPr>
      <w:r w:rsidRPr="006E065E">
        <w:rPr>
          <w:noProof/>
        </w:rPr>
        <w:drawing>
          <wp:inline distT="0" distB="0" distL="0" distR="0" wp14:anchorId="401F49E6" wp14:editId="0BE785F7">
            <wp:extent cx="4297689" cy="4300737"/>
            <wp:effectExtent l="0" t="0" r="7620" b="5080"/>
            <wp:docPr id="984752212" name="Picture 31" descr="图50显示使用在围绕天线的三次完整飞行中收集的经过验证的场强样本的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4752212" name="Picture 31" descr="图50显示使用在围绕天线的三次完整飞行中收集的经过验证的场强样本的HRP&#10;"/>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4297689" cy="4300737"/>
                    </a:xfrm>
                    <a:prstGeom prst="rect">
                      <a:avLst/>
                    </a:prstGeom>
                  </pic:spPr>
                </pic:pic>
              </a:graphicData>
            </a:graphic>
          </wp:inline>
        </w:drawing>
      </w:r>
    </w:p>
    <w:p w14:paraId="173AC728" w14:textId="05A78149" w:rsidR="00AC4BA3" w:rsidRPr="006E065E" w:rsidRDefault="00AC4BA3" w:rsidP="00AC4BA3">
      <w:pPr>
        <w:ind w:firstLineChars="200" w:firstLine="480"/>
        <w:rPr>
          <w:lang w:eastAsia="zh-CN"/>
        </w:rPr>
      </w:pPr>
      <w:r w:rsidRPr="006E065E">
        <w:rPr>
          <w:rFonts w:hint="eastAsia"/>
          <w:lang w:eastAsia="zh-CN"/>
        </w:rPr>
        <w:t>如果需要平滑</w:t>
      </w:r>
      <w:r w:rsidR="00C675C9" w:rsidRPr="006E065E">
        <w:rPr>
          <w:rFonts w:hint="eastAsia"/>
          <w:lang w:eastAsia="zh-CN"/>
        </w:rPr>
        <w:t>后</w:t>
      </w:r>
      <w:r w:rsidRPr="006E065E">
        <w:rPr>
          <w:rFonts w:hint="eastAsia"/>
          <w:lang w:eastAsia="zh-CN"/>
        </w:rPr>
        <w:t>的</w:t>
      </w:r>
      <w:r w:rsidR="00C675C9" w:rsidRPr="006E065E">
        <w:rPr>
          <w:rFonts w:hint="eastAsia"/>
          <w:lang w:eastAsia="zh-CN"/>
        </w:rPr>
        <w:t>方向图</w:t>
      </w:r>
      <w:r w:rsidRPr="006E065E">
        <w:rPr>
          <w:rFonts w:hint="eastAsia"/>
          <w:lang w:eastAsia="zh-CN"/>
        </w:rPr>
        <w:t>，则使用过滤功能</w:t>
      </w:r>
      <w:r w:rsidR="00C675C9" w:rsidRPr="006E065E">
        <w:rPr>
          <w:rFonts w:hint="eastAsia"/>
          <w:lang w:eastAsia="zh-CN"/>
        </w:rPr>
        <w:t>对</w:t>
      </w:r>
      <w:r w:rsidRPr="006E065E">
        <w:rPr>
          <w:rFonts w:hint="eastAsia"/>
          <w:lang w:eastAsia="zh-CN"/>
        </w:rPr>
        <w:t>数据</w:t>
      </w:r>
      <w:r w:rsidR="00C675C9" w:rsidRPr="006E065E">
        <w:rPr>
          <w:rFonts w:hint="eastAsia"/>
          <w:lang w:eastAsia="zh-CN"/>
        </w:rPr>
        <w:t>做进一步处理</w:t>
      </w:r>
      <w:r w:rsidRPr="006E065E">
        <w:rPr>
          <w:rFonts w:hint="eastAsia"/>
          <w:lang w:eastAsia="zh-CN"/>
        </w:rPr>
        <w:t>。使用这些</w:t>
      </w:r>
      <w:r w:rsidR="00C675C9" w:rsidRPr="006E065E">
        <w:rPr>
          <w:rFonts w:hint="eastAsia"/>
          <w:lang w:eastAsia="zh-CN"/>
        </w:rPr>
        <w:t>经过</w:t>
      </w:r>
      <w:r w:rsidRPr="006E065E">
        <w:rPr>
          <w:rFonts w:hint="eastAsia"/>
          <w:lang w:eastAsia="zh-CN"/>
        </w:rPr>
        <w:t>过滤</w:t>
      </w:r>
      <w:r w:rsidR="00C675C9" w:rsidRPr="006E065E">
        <w:rPr>
          <w:rFonts w:hint="eastAsia"/>
          <w:lang w:eastAsia="zh-CN"/>
        </w:rPr>
        <w:t>的</w:t>
      </w:r>
      <w:r w:rsidRPr="006E065E">
        <w:rPr>
          <w:rFonts w:hint="eastAsia"/>
          <w:lang w:eastAsia="zh-CN"/>
        </w:rPr>
        <w:t>值的最终曲线如图</w:t>
      </w:r>
      <w:r w:rsidRPr="006E065E">
        <w:rPr>
          <w:rFonts w:hint="eastAsia"/>
          <w:lang w:eastAsia="zh-CN"/>
        </w:rPr>
        <w:t>51</w:t>
      </w:r>
      <w:r w:rsidRPr="006E065E">
        <w:rPr>
          <w:rFonts w:hint="eastAsia"/>
          <w:lang w:eastAsia="zh-CN"/>
        </w:rPr>
        <w:t>所示。该图以极坐标对数标度</w:t>
      </w:r>
      <w:r w:rsidR="00C675C9" w:rsidRPr="006E065E">
        <w:rPr>
          <w:rFonts w:hint="eastAsia"/>
          <w:lang w:eastAsia="zh-CN"/>
        </w:rPr>
        <w:t>来</w:t>
      </w:r>
      <w:r w:rsidRPr="006E065E">
        <w:rPr>
          <w:rFonts w:hint="eastAsia"/>
          <w:lang w:eastAsia="zh-CN"/>
        </w:rPr>
        <w:t>绘制，</w:t>
      </w:r>
      <w:r w:rsidR="00C675C9" w:rsidRPr="006E065E">
        <w:rPr>
          <w:rFonts w:hint="eastAsia"/>
          <w:lang w:eastAsia="zh-CN"/>
        </w:rPr>
        <w:t>它</w:t>
      </w:r>
      <w:r w:rsidRPr="006E065E">
        <w:rPr>
          <w:rFonts w:hint="eastAsia"/>
          <w:lang w:eastAsia="zh-CN"/>
        </w:rPr>
        <w:t>允许检查旁瓣和最小值。可以使用其他格式和</w:t>
      </w:r>
      <w:r w:rsidR="00C675C9" w:rsidRPr="006E065E">
        <w:rPr>
          <w:rFonts w:hint="eastAsia"/>
          <w:lang w:eastAsia="zh-CN"/>
        </w:rPr>
        <w:t>标度</w:t>
      </w:r>
      <w:r w:rsidRPr="006E065E">
        <w:rPr>
          <w:rFonts w:hint="eastAsia"/>
          <w:lang w:eastAsia="zh-CN"/>
        </w:rPr>
        <w:t>。</w:t>
      </w:r>
    </w:p>
    <w:p w14:paraId="5B8B53B4" w14:textId="1AA710FE" w:rsidR="00AC4BA3" w:rsidRPr="006E065E" w:rsidRDefault="00AC4BA3" w:rsidP="00AC4BA3">
      <w:pPr>
        <w:ind w:firstLineChars="200" w:firstLine="480"/>
        <w:rPr>
          <w:lang w:eastAsia="zh-CN"/>
        </w:rPr>
      </w:pPr>
      <w:r w:rsidRPr="006E065E">
        <w:rPr>
          <w:rFonts w:hint="eastAsia"/>
          <w:lang w:eastAsia="zh-CN"/>
        </w:rPr>
        <w:t>天线在最大辐射方向上的增益可由比值</w:t>
      </w:r>
      <w:proofErr w:type="spellStart"/>
      <w:r w:rsidR="00C675C9" w:rsidRPr="006E065E">
        <w:rPr>
          <w:lang w:eastAsia="zh-CN"/>
        </w:rPr>
        <w:t>e.i.r.p</w:t>
      </w:r>
      <w:proofErr w:type="spellEnd"/>
      <w:r w:rsidR="00C675C9" w:rsidRPr="006E065E">
        <w:rPr>
          <w:lang w:eastAsia="zh-CN"/>
        </w:rPr>
        <w:t>./</w:t>
      </w:r>
      <w:r w:rsidR="00C675C9" w:rsidRPr="006E065E">
        <w:rPr>
          <w:i/>
          <w:lang w:eastAsia="zh-CN"/>
        </w:rPr>
        <w:t>P</w:t>
      </w:r>
      <w:r w:rsidR="00C675C9" w:rsidRPr="006E065E">
        <w:rPr>
          <w:i/>
          <w:position w:val="-6"/>
          <w:sz w:val="20"/>
          <w:lang w:eastAsia="zh-CN"/>
        </w:rPr>
        <w:t>in</w:t>
      </w:r>
      <w:r w:rsidRPr="006E065E">
        <w:rPr>
          <w:rFonts w:hint="eastAsia"/>
          <w:lang w:eastAsia="zh-CN"/>
        </w:rPr>
        <w:t>导出，其中</w:t>
      </w:r>
      <w:r w:rsidR="00C675C9" w:rsidRPr="006E065E">
        <w:rPr>
          <w:i/>
          <w:lang w:eastAsia="zh-CN"/>
        </w:rPr>
        <w:t>P</w:t>
      </w:r>
      <w:r w:rsidR="00C675C9" w:rsidRPr="006E065E">
        <w:rPr>
          <w:i/>
          <w:position w:val="-6"/>
          <w:sz w:val="20"/>
          <w:lang w:eastAsia="zh-CN"/>
        </w:rPr>
        <w:t>in</w:t>
      </w:r>
      <w:r w:rsidRPr="006E065E">
        <w:rPr>
          <w:rFonts w:hint="eastAsia"/>
          <w:lang w:eastAsia="zh-CN"/>
        </w:rPr>
        <w:t>是馈入天线的功率，</w:t>
      </w:r>
      <w:proofErr w:type="spellStart"/>
      <w:r w:rsidRPr="006E065E">
        <w:rPr>
          <w:rFonts w:hint="eastAsia"/>
          <w:lang w:eastAsia="zh-CN"/>
        </w:rPr>
        <w:t>e.i.r.p</w:t>
      </w:r>
      <w:proofErr w:type="spellEnd"/>
      <w:r w:rsidRPr="006E065E">
        <w:rPr>
          <w:rFonts w:hint="eastAsia"/>
          <w:lang w:eastAsia="zh-CN"/>
        </w:rPr>
        <w:t>.</w:t>
      </w:r>
      <w:r w:rsidRPr="006E065E">
        <w:rPr>
          <w:rFonts w:hint="eastAsia"/>
          <w:lang w:eastAsia="zh-CN"/>
        </w:rPr>
        <w:t>从测量</w:t>
      </w:r>
      <w:r w:rsidR="00C675C9" w:rsidRPr="006E065E">
        <w:rPr>
          <w:rFonts w:hint="eastAsia"/>
          <w:lang w:eastAsia="zh-CN"/>
        </w:rPr>
        <w:t>得到</w:t>
      </w:r>
      <w:r w:rsidRPr="006E065E">
        <w:rPr>
          <w:rFonts w:hint="eastAsia"/>
          <w:lang w:eastAsia="zh-CN"/>
        </w:rPr>
        <w:t>的场强和相应的距离导出。</w:t>
      </w:r>
    </w:p>
    <w:p w14:paraId="0878D0B7" w14:textId="197CBDE7" w:rsidR="00AC4BA3" w:rsidRPr="006E065E" w:rsidRDefault="00C675C9" w:rsidP="00AC4BA3">
      <w:pPr>
        <w:ind w:firstLineChars="200" w:firstLine="480"/>
        <w:rPr>
          <w:lang w:eastAsia="zh-CN"/>
        </w:rPr>
      </w:pPr>
      <w:r w:rsidRPr="006E065E">
        <w:rPr>
          <w:rFonts w:hint="eastAsia"/>
          <w:lang w:eastAsia="zh-CN"/>
        </w:rPr>
        <w:t>在</w:t>
      </w:r>
      <w:r w:rsidR="00AC4BA3" w:rsidRPr="006E065E">
        <w:rPr>
          <w:rFonts w:hint="eastAsia"/>
          <w:lang w:eastAsia="zh-CN"/>
        </w:rPr>
        <w:t>假设垂直辐射方向图的形状对所有方位方向</w:t>
      </w:r>
      <w:r w:rsidRPr="006E065E">
        <w:rPr>
          <w:rFonts w:hint="eastAsia"/>
          <w:lang w:eastAsia="zh-CN"/>
        </w:rPr>
        <w:t>上</w:t>
      </w:r>
      <w:r w:rsidR="00AC4BA3" w:rsidRPr="006E065E">
        <w:rPr>
          <w:rFonts w:hint="eastAsia"/>
          <w:lang w:eastAsia="zh-CN"/>
        </w:rPr>
        <w:t>都</w:t>
      </w:r>
      <w:r w:rsidRPr="006E065E">
        <w:rPr>
          <w:rFonts w:hint="eastAsia"/>
          <w:lang w:eastAsia="zh-CN"/>
        </w:rPr>
        <w:t>一致的前提下，</w:t>
      </w:r>
      <w:r w:rsidR="00AC4BA3" w:rsidRPr="006E065E">
        <w:rPr>
          <w:rFonts w:hint="eastAsia"/>
          <w:lang w:eastAsia="zh-CN"/>
        </w:rPr>
        <w:t>可以</w:t>
      </w:r>
      <w:r w:rsidRPr="006E065E">
        <w:rPr>
          <w:rFonts w:hint="eastAsia"/>
          <w:lang w:eastAsia="zh-CN"/>
        </w:rPr>
        <w:t>根据</w:t>
      </w:r>
      <w:r w:rsidR="00AC4BA3" w:rsidRPr="006E065E">
        <w:rPr>
          <w:rFonts w:hint="eastAsia"/>
          <w:lang w:eastAsia="zh-CN"/>
        </w:rPr>
        <w:t>测量</w:t>
      </w:r>
      <w:r w:rsidRPr="006E065E">
        <w:rPr>
          <w:rFonts w:hint="eastAsia"/>
          <w:lang w:eastAsia="zh-CN"/>
        </w:rPr>
        <w:t>得到</w:t>
      </w:r>
      <w:r w:rsidR="00AC4BA3" w:rsidRPr="006E065E">
        <w:rPr>
          <w:rFonts w:hint="eastAsia"/>
          <w:lang w:eastAsia="zh-CN"/>
        </w:rPr>
        <w:t>的水平和垂直辐射方向图的形状</w:t>
      </w:r>
      <w:r w:rsidRPr="006E065E">
        <w:rPr>
          <w:rFonts w:hint="eastAsia"/>
          <w:lang w:eastAsia="zh-CN"/>
        </w:rPr>
        <w:t>，</w:t>
      </w:r>
      <w:r w:rsidR="00AC4BA3" w:rsidRPr="006E065E">
        <w:rPr>
          <w:rFonts w:hint="eastAsia"/>
          <w:lang w:eastAsia="zh-CN"/>
        </w:rPr>
        <w:t>来</w:t>
      </w:r>
      <w:r w:rsidRPr="006E065E">
        <w:rPr>
          <w:rFonts w:hint="eastAsia"/>
          <w:lang w:eastAsia="zh-CN"/>
        </w:rPr>
        <w:t>估算</w:t>
      </w:r>
      <w:r w:rsidR="00AC4BA3" w:rsidRPr="006E065E">
        <w:rPr>
          <w:rFonts w:hint="eastAsia"/>
          <w:lang w:eastAsia="zh-CN"/>
        </w:rPr>
        <w:t>天线的方向性增益。</w:t>
      </w:r>
    </w:p>
    <w:p w14:paraId="78B968C7" w14:textId="594053D8" w:rsidR="00683B95" w:rsidRPr="006E065E" w:rsidRDefault="00DC118F" w:rsidP="00683B95">
      <w:pPr>
        <w:pStyle w:val="FigureNo"/>
        <w:rPr>
          <w:lang w:eastAsia="zh-CN"/>
        </w:rPr>
      </w:pPr>
      <w:r w:rsidRPr="006E065E">
        <w:rPr>
          <w:lang w:eastAsia="zh-CN"/>
        </w:rPr>
        <w:lastRenderedPageBreak/>
        <w:t>图</w:t>
      </w:r>
      <w:r w:rsidR="00683B95" w:rsidRPr="006E065E">
        <w:rPr>
          <w:lang w:eastAsia="zh-CN"/>
        </w:rPr>
        <w:t>51</w:t>
      </w:r>
    </w:p>
    <w:p w14:paraId="7BF59758" w14:textId="25C76DC4" w:rsidR="00683B95" w:rsidRPr="006E065E" w:rsidRDefault="00DC118F" w:rsidP="00683B95">
      <w:pPr>
        <w:pStyle w:val="Figuretitle"/>
        <w:rPr>
          <w:lang w:eastAsia="zh-CN"/>
        </w:rPr>
      </w:pPr>
      <w:bookmarkStart w:id="191" w:name="OLE_LINK6"/>
      <w:r w:rsidRPr="006E065E">
        <w:rPr>
          <w:rFonts w:hint="eastAsia"/>
          <w:lang w:eastAsia="zh-CN"/>
        </w:rPr>
        <w:t>经过数据过滤和标度后的最终</w:t>
      </w:r>
      <w:r w:rsidRPr="006E065E">
        <w:rPr>
          <w:rFonts w:hint="eastAsia"/>
          <w:lang w:eastAsia="zh-CN"/>
        </w:rPr>
        <w:t>HRP</w:t>
      </w:r>
    </w:p>
    <w:bookmarkEnd w:id="191"/>
    <w:p w14:paraId="3904EA50" w14:textId="514FFF85" w:rsidR="00765A9D" w:rsidRPr="006E065E" w:rsidRDefault="00295B07" w:rsidP="00683B95">
      <w:pPr>
        <w:pStyle w:val="Figure"/>
      </w:pPr>
      <w:r w:rsidRPr="006E065E">
        <w:rPr>
          <w:noProof/>
        </w:rPr>
        <w:drawing>
          <wp:inline distT="0" distB="0" distL="0" distR="0" wp14:anchorId="050A71D4" wp14:editId="2B720669">
            <wp:extent cx="4306833" cy="4319025"/>
            <wp:effectExtent l="0" t="0" r="0" b="5715"/>
            <wp:docPr id="1566318786" name="Picture 32" descr="图51显示经过数据过滤和标度后的最终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6318786" name="Picture 32" descr="图51显示经过数据过滤和标度后的最终HRP&#10;"/>
                    <pic:cNvPicPr/>
                  </pic:nvPicPr>
                  <pic:blipFill>
                    <a:blip r:embed="rId126" cstate="print">
                      <a:extLst>
                        <a:ext uri="{28A0092B-C50C-407E-A947-70E740481C1C}">
                          <a14:useLocalDpi xmlns:a14="http://schemas.microsoft.com/office/drawing/2010/main" val="0"/>
                        </a:ext>
                      </a:extLst>
                    </a:blip>
                    <a:stretch>
                      <a:fillRect/>
                    </a:stretch>
                  </pic:blipFill>
                  <pic:spPr>
                    <a:xfrm>
                      <a:off x="0" y="0"/>
                      <a:ext cx="4306833" cy="4319025"/>
                    </a:xfrm>
                    <a:prstGeom prst="rect">
                      <a:avLst/>
                    </a:prstGeom>
                  </pic:spPr>
                </pic:pic>
              </a:graphicData>
            </a:graphic>
          </wp:inline>
        </w:drawing>
      </w:r>
    </w:p>
    <w:p w14:paraId="74F86FBA" w14:textId="043CE660" w:rsidR="00765A9D" w:rsidRPr="003F677B" w:rsidRDefault="00765A9D">
      <w:pPr>
        <w:pStyle w:val="Heading1"/>
        <w:rPr>
          <w:lang w:eastAsia="zh-CN"/>
        </w:rPr>
      </w:pPr>
      <w:bookmarkStart w:id="192" w:name="_Toc212025618"/>
      <w:bookmarkStart w:id="193" w:name="_Toc232149883"/>
      <w:r w:rsidRPr="003F677B">
        <w:rPr>
          <w:lang w:eastAsia="zh-CN"/>
        </w:rPr>
        <w:t>3</w:t>
      </w:r>
      <w:r w:rsidRPr="003F677B">
        <w:rPr>
          <w:lang w:eastAsia="zh-CN"/>
        </w:rPr>
        <w:tab/>
      </w:r>
      <w:bookmarkEnd w:id="192"/>
      <w:r w:rsidR="00DC118F" w:rsidRPr="003F677B">
        <w:rPr>
          <w:lang w:eastAsia="zh-CN"/>
        </w:rPr>
        <w:t>理论辐射方向图与</w:t>
      </w:r>
      <w:r w:rsidR="003F677B" w:rsidRPr="006B35AA">
        <w:rPr>
          <w:rFonts w:hint="eastAsia"/>
          <w:lang w:eastAsia="zh-CN"/>
        </w:rPr>
        <w:t>测量</w:t>
      </w:r>
      <w:r w:rsidR="00DC118F" w:rsidRPr="003F677B">
        <w:rPr>
          <w:lang w:eastAsia="zh-CN"/>
        </w:rPr>
        <w:t>辐射方向图的比较</w:t>
      </w:r>
      <w:bookmarkEnd w:id="193"/>
    </w:p>
    <w:p w14:paraId="5C98B6D0" w14:textId="6FDD2ED1" w:rsidR="00874222" w:rsidRPr="003F677B" w:rsidRDefault="00874222" w:rsidP="00874222">
      <w:pPr>
        <w:ind w:firstLineChars="200" w:firstLine="480"/>
        <w:rPr>
          <w:lang w:eastAsia="zh-CN"/>
        </w:rPr>
      </w:pPr>
      <w:r w:rsidRPr="003F677B">
        <w:rPr>
          <w:rFonts w:hint="eastAsia"/>
          <w:lang w:eastAsia="zh-CN"/>
        </w:rPr>
        <w:t>在理论</w:t>
      </w:r>
      <w:r w:rsidR="00A700EB" w:rsidRPr="003F677B">
        <w:rPr>
          <w:rFonts w:hint="eastAsia"/>
          <w:lang w:eastAsia="zh-CN"/>
        </w:rPr>
        <w:t>辐射方向图与</w:t>
      </w:r>
      <w:r w:rsidRPr="006B35AA">
        <w:rPr>
          <w:rFonts w:hint="eastAsia"/>
          <w:lang w:eastAsia="zh-CN"/>
        </w:rPr>
        <w:t>测量</w:t>
      </w:r>
      <w:r w:rsidRPr="003F677B">
        <w:rPr>
          <w:rFonts w:hint="eastAsia"/>
          <w:lang w:eastAsia="zh-CN"/>
        </w:rPr>
        <w:t>辐射</w:t>
      </w:r>
      <w:r w:rsidR="00A700EB" w:rsidRPr="003F677B">
        <w:rPr>
          <w:rFonts w:hint="eastAsia"/>
          <w:lang w:eastAsia="zh-CN"/>
        </w:rPr>
        <w:t>方向图</w:t>
      </w:r>
      <w:r w:rsidRPr="003F677B">
        <w:rPr>
          <w:rFonts w:hint="eastAsia"/>
          <w:lang w:eastAsia="zh-CN"/>
        </w:rPr>
        <w:t>之间</w:t>
      </w:r>
      <w:r w:rsidR="00A700EB" w:rsidRPr="003F677B">
        <w:rPr>
          <w:rFonts w:hint="eastAsia"/>
          <w:lang w:eastAsia="zh-CN"/>
        </w:rPr>
        <w:t>做</w:t>
      </w:r>
      <w:r w:rsidRPr="003F677B">
        <w:rPr>
          <w:rFonts w:hint="eastAsia"/>
          <w:lang w:eastAsia="zh-CN"/>
        </w:rPr>
        <w:t>有意义的比较已被证明是非常</w:t>
      </w:r>
      <w:r w:rsidR="00A700EB" w:rsidRPr="003F677B">
        <w:rPr>
          <w:rFonts w:hint="eastAsia"/>
          <w:lang w:eastAsia="zh-CN"/>
        </w:rPr>
        <w:t>难以进行</w:t>
      </w:r>
      <w:r w:rsidRPr="003F677B">
        <w:rPr>
          <w:rFonts w:hint="eastAsia"/>
          <w:lang w:eastAsia="zh-CN"/>
        </w:rPr>
        <w:t>的。</w:t>
      </w:r>
    </w:p>
    <w:p w14:paraId="4C12A26A" w14:textId="5B9C27D8" w:rsidR="00874222" w:rsidRPr="006E065E" w:rsidRDefault="00874222" w:rsidP="00874222">
      <w:pPr>
        <w:ind w:firstLineChars="200" w:firstLine="480"/>
        <w:rPr>
          <w:lang w:eastAsia="zh-CN"/>
        </w:rPr>
      </w:pPr>
      <w:r w:rsidRPr="003F677B">
        <w:rPr>
          <w:rFonts w:hint="eastAsia"/>
          <w:lang w:eastAsia="zh-CN"/>
        </w:rPr>
        <w:t>对</w:t>
      </w:r>
      <w:proofErr w:type="gramStart"/>
      <w:r w:rsidR="00A700EB" w:rsidRPr="003F677B">
        <w:rPr>
          <w:rFonts w:hint="eastAsia"/>
          <w:lang w:eastAsia="zh-CN"/>
        </w:rPr>
        <w:t>幛</w:t>
      </w:r>
      <w:proofErr w:type="gramEnd"/>
      <w:r w:rsidR="00A700EB" w:rsidRPr="003F677B">
        <w:rPr>
          <w:rFonts w:hint="eastAsia"/>
          <w:lang w:eastAsia="zh-CN"/>
        </w:rPr>
        <w:t>形</w:t>
      </w:r>
      <w:r w:rsidRPr="003F677B">
        <w:rPr>
          <w:rFonts w:hint="eastAsia"/>
          <w:lang w:eastAsia="zh-CN"/>
        </w:rPr>
        <w:t>天线的测量</w:t>
      </w:r>
      <w:r w:rsidR="00A700EB" w:rsidRPr="003F677B">
        <w:rPr>
          <w:rFonts w:hint="eastAsia"/>
          <w:lang w:eastAsia="zh-CN"/>
        </w:rPr>
        <w:t>结果显示</w:t>
      </w:r>
      <w:r w:rsidRPr="003F677B">
        <w:rPr>
          <w:rFonts w:hint="eastAsia"/>
          <w:lang w:eastAsia="zh-CN"/>
        </w:rPr>
        <w:t>，性能的变化是由许多不容易隔离的因素造成的。</w:t>
      </w:r>
    </w:p>
    <w:p w14:paraId="2486CF2F" w14:textId="120B1CFB" w:rsidR="00874222" w:rsidRPr="006E065E" w:rsidRDefault="00874222" w:rsidP="00874222">
      <w:pPr>
        <w:ind w:firstLineChars="200" w:firstLine="480"/>
        <w:rPr>
          <w:lang w:eastAsia="zh-CN"/>
        </w:rPr>
      </w:pPr>
      <w:r w:rsidRPr="006E065E">
        <w:rPr>
          <w:rFonts w:hint="eastAsia"/>
          <w:lang w:eastAsia="zh-CN"/>
        </w:rPr>
        <w:t>这如图</w:t>
      </w:r>
      <w:r w:rsidRPr="006E065E">
        <w:rPr>
          <w:rFonts w:hint="eastAsia"/>
          <w:lang w:eastAsia="zh-CN"/>
        </w:rPr>
        <w:t>52a</w:t>
      </w:r>
      <w:r w:rsidRPr="006E065E">
        <w:rPr>
          <w:rFonts w:hint="eastAsia"/>
          <w:lang w:eastAsia="zh-CN"/>
        </w:rPr>
        <w:t>和</w:t>
      </w:r>
      <w:r w:rsidRPr="006E065E">
        <w:rPr>
          <w:rFonts w:hint="eastAsia"/>
          <w:lang w:eastAsia="zh-CN"/>
        </w:rPr>
        <w:t>52b</w:t>
      </w:r>
      <w:r w:rsidRPr="006E065E">
        <w:rPr>
          <w:rFonts w:hint="eastAsia"/>
          <w:lang w:eastAsia="zh-CN"/>
        </w:rPr>
        <w:t>以及</w:t>
      </w:r>
      <w:r w:rsidRPr="006E065E">
        <w:rPr>
          <w:rFonts w:hint="eastAsia"/>
          <w:lang w:eastAsia="zh-CN"/>
        </w:rPr>
        <w:t>53a</w:t>
      </w:r>
      <w:r w:rsidRPr="006E065E">
        <w:rPr>
          <w:rFonts w:hint="eastAsia"/>
          <w:lang w:eastAsia="zh-CN"/>
        </w:rPr>
        <w:t>和</w:t>
      </w:r>
      <w:r w:rsidRPr="006E065E">
        <w:rPr>
          <w:rFonts w:hint="eastAsia"/>
          <w:lang w:eastAsia="zh-CN"/>
        </w:rPr>
        <w:t>53b</w:t>
      </w:r>
      <w:r w:rsidRPr="006E065E">
        <w:rPr>
          <w:rFonts w:hint="eastAsia"/>
          <w:lang w:eastAsia="zh-CN"/>
        </w:rPr>
        <w:t>所示，它们给出了在有非周期性屏反射器的</w:t>
      </w:r>
      <w:r w:rsidRPr="006E065E">
        <w:rPr>
          <w:rFonts w:hint="eastAsia"/>
          <w:lang w:eastAsia="zh-CN"/>
        </w:rPr>
        <w:t>HR 4/4/0.6</w:t>
      </w:r>
      <w:r w:rsidRPr="006E065E">
        <w:rPr>
          <w:rFonts w:hint="eastAsia"/>
          <w:lang w:eastAsia="zh-CN"/>
        </w:rPr>
        <w:t>水平偶极子天线的水平面和垂直面中</w:t>
      </w:r>
      <w:r w:rsidR="00A700EB" w:rsidRPr="006E065E">
        <w:rPr>
          <w:rFonts w:hint="eastAsia"/>
          <w:lang w:eastAsia="zh-CN"/>
        </w:rPr>
        <w:t>的</w:t>
      </w:r>
      <w:r w:rsidRPr="006E065E">
        <w:rPr>
          <w:rFonts w:hint="eastAsia"/>
          <w:lang w:eastAsia="zh-CN"/>
        </w:rPr>
        <w:t>测量</w:t>
      </w:r>
      <w:r w:rsidR="00A700EB" w:rsidRPr="006E065E">
        <w:rPr>
          <w:rFonts w:hint="eastAsia"/>
          <w:lang w:eastAsia="zh-CN"/>
        </w:rPr>
        <w:t>辐射方向图</w:t>
      </w:r>
      <w:r w:rsidRPr="006E065E">
        <w:rPr>
          <w:rFonts w:hint="eastAsia"/>
          <w:lang w:eastAsia="zh-CN"/>
        </w:rPr>
        <w:t>和理论辐射</w:t>
      </w:r>
      <w:r w:rsidR="00A700EB" w:rsidRPr="006E065E">
        <w:rPr>
          <w:rFonts w:hint="eastAsia"/>
          <w:lang w:eastAsia="zh-CN"/>
        </w:rPr>
        <w:t>方向图</w:t>
      </w:r>
      <w:r w:rsidRPr="006E065E">
        <w:rPr>
          <w:rFonts w:hint="eastAsia"/>
          <w:lang w:eastAsia="zh-CN"/>
        </w:rPr>
        <w:t>。</w:t>
      </w:r>
    </w:p>
    <w:p w14:paraId="18C51EB3" w14:textId="0377D745" w:rsidR="00874222" w:rsidRPr="006E065E" w:rsidRDefault="00874222" w:rsidP="00874222">
      <w:pPr>
        <w:ind w:firstLineChars="200" w:firstLine="480"/>
        <w:rPr>
          <w:lang w:eastAsia="zh-CN"/>
        </w:rPr>
      </w:pPr>
      <w:r w:rsidRPr="006E065E">
        <w:rPr>
          <w:rFonts w:hint="eastAsia"/>
          <w:lang w:eastAsia="zh-CN"/>
        </w:rPr>
        <w:t>尽管主辐射波瓣具有大致相同的形状，但旁瓣的数量、</w:t>
      </w:r>
      <w:r w:rsidR="00E9355D" w:rsidRPr="006E065E">
        <w:rPr>
          <w:rFonts w:hint="eastAsia"/>
          <w:lang w:eastAsia="zh-CN"/>
        </w:rPr>
        <w:t>尺寸</w:t>
      </w:r>
      <w:r w:rsidRPr="006E065E">
        <w:rPr>
          <w:rFonts w:hint="eastAsia"/>
          <w:lang w:eastAsia="zh-CN"/>
        </w:rPr>
        <w:t>和位置存在差异。</w:t>
      </w:r>
    </w:p>
    <w:p w14:paraId="7EE2BDB8" w14:textId="7EFEF383" w:rsidR="006F2637" w:rsidRPr="006E065E" w:rsidRDefault="00DC118F" w:rsidP="006F2637">
      <w:pPr>
        <w:pStyle w:val="FigureNo"/>
        <w:rPr>
          <w:lang w:eastAsia="zh-CN"/>
        </w:rPr>
      </w:pPr>
      <w:r w:rsidRPr="006E065E">
        <w:rPr>
          <w:lang w:eastAsia="zh-CN"/>
        </w:rPr>
        <w:lastRenderedPageBreak/>
        <w:t>图</w:t>
      </w:r>
      <w:r w:rsidR="00EF0219" w:rsidRPr="006E065E">
        <w:rPr>
          <w:lang w:eastAsia="zh-CN"/>
        </w:rPr>
        <w:t>52</w:t>
      </w:r>
      <w:r w:rsidR="002C7943">
        <w:rPr>
          <w:caps w:val="0"/>
          <w:lang w:eastAsia="zh-CN"/>
        </w:rPr>
        <w:t>a</w:t>
      </w:r>
    </w:p>
    <w:p w14:paraId="5B952963" w14:textId="39C50366" w:rsidR="006F2637" w:rsidRPr="006E065E" w:rsidRDefault="009757FB" w:rsidP="006F2637">
      <w:pPr>
        <w:pStyle w:val="Figuretitle"/>
        <w:rPr>
          <w:lang w:eastAsia="zh-CN"/>
        </w:rPr>
      </w:pPr>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1.0</w:t>
      </w:r>
      <w:r w:rsidRPr="006E065E">
        <w:rPr>
          <w:lang w:eastAsia="zh-CN"/>
        </w:rPr>
        <w:t>时，采用非周期</w:t>
      </w:r>
      <w:r w:rsidRPr="006E065E">
        <w:rPr>
          <w:rFonts w:hint="eastAsia"/>
          <w:lang w:eastAsia="zh-CN"/>
        </w:rPr>
        <w:t>性</w:t>
      </w:r>
      <w:r w:rsidRPr="006E065E">
        <w:rPr>
          <w:lang w:eastAsia="zh-CN"/>
        </w:rPr>
        <w:t>屏反射器的多频段中心馈电</w:t>
      </w:r>
      <w:r w:rsidRPr="006E065E">
        <w:rPr>
          <w:lang w:eastAsia="zh-CN"/>
        </w:rPr>
        <w:t>HR 4/4/0.6</w:t>
      </w:r>
      <w:r w:rsidRPr="006E065E">
        <w:rPr>
          <w:lang w:eastAsia="zh-CN"/>
        </w:rPr>
        <w:t>天线的</w:t>
      </w:r>
      <w:r w:rsidR="003F677B">
        <w:rPr>
          <w:lang w:eastAsia="zh-CN"/>
        </w:rPr>
        <w:t>测量</w:t>
      </w:r>
      <w:r w:rsidRPr="006E065E">
        <w:rPr>
          <w:lang w:eastAsia="zh-CN"/>
        </w:rPr>
        <w:t>HRP</w:t>
      </w:r>
    </w:p>
    <w:p w14:paraId="776249BF" w14:textId="3FC93FBA" w:rsidR="00765A9D" w:rsidRPr="006E065E" w:rsidRDefault="00295B07" w:rsidP="00EF0219">
      <w:pPr>
        <w:pStyle w:val="Figure"/>
      </w:pPr>
      <w:r w:rsidRPr="006E065E">
        <w:rPr>
          <w:noProof/>
        </w:rPr>
        <w:drawing>
          <wp:inline distT="0" distB="0" distL="0" distR="0" wp14:anchorId="269E89AE" wp14:editId="74A122C1">
            <wp:extent cx="4303785" cy="4312929"/>
            <wp:effectExtent l="0" t="0" r="1905" b="0"/>
            <wp:docPr id="1599358183" name="Picture 33" descr="图52a显示在FR = 1.0时，采用非周期性屏反射器的多频段中心馈电HR 4/4/0.6天线的测量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9358183" name="Picture 33" descr="图52a显示在FR = 1.0时，采用非周期性屏反射器的多频段中心馈电HR 4/4/0.6天线的测量HRP&#10;"/>
                    <pic:cNvPicPr/>
                  </pic:nvPicPr>
                  <pic:blipFill>
                    <a:blip r:embed="rId127" cstate="print">
                      <a:extLst>
                        <a:ext uri="{28A0092B-C50C-407E-A947-70E740481C1C}">
                          <a14:useLocalDpi xmlns:a14="http://schemas.microsoft.com/office/drawing/2010/main" val="0"/>
                        </a:ext>
                      </a:extLst>
                    </a:blip>
                    <a:stretch>
                      <a:fillRect/>
                    </a:stretch>
                  </pic:blipFill>
                  <pic:spPr>
                    <a:xfrm>
                      <a:off x="0" y="0"/>
                      <a:ext cx="4303785" cy="4312929"/>
                    </a:xfrm>
                    <a:prstGeom prst="rect">
                      <a:avLst/>
                    </a:prstGeom>
                  </pic:spPr>
                </pic:pic>
              </a:graphicData>
            </a:graphic>
          </wp:inline>
        </w:drawing>
      </w:r>
    </w:p>
    <w:p w14:paraId="3EE35FB6" w14:textId="15D0E799" w:rsidR="008365BF" w:rsidRPr="006E065E" w:rsidRDefault="00DC118F" w:rsidP="008365BF">
      <w:pPr>
        <w:pStyle w:val="FigureNo"/>
        <w:rPr>
          <w:lang w:eastAsia="zh-CN"/>
        </w:rPr>
      </w:pPr>
      <w:r w:rsidRPr="006E065E">
        <w:rPr>
          <w:lang w:eastAsia="zh-CN"/>
        </w:rPr>
        <w:lastRenderedPageBreak/>
        <w:t>图</w:t>
      </w:r>
      <w:r w:rsidR="008365BF" w:rsidRPr="006E065E">
        <w:rPr>
          <w:lang w:eastAsia="zh-CN"/>
        </w:rPr>
        <w:t>52</w:t>
      </w:r>
      <w:r w:rsidR="00B238D3">
        <w:rPr>
          <w:caps w:val="0"/>
          <w:lang w:eastAsia="zh-CN"/>
        </w:rPr>
        <w:t>b</w:t>
      </w:r>
    </w:p>
    <w:p w14:paraId="33DBA222" w14:textId="3AAC564D" w:rsidR="008365BF" w:rsidRPr="006E065E" w:rsidRDefault="00DC118F" w:rsidP="008365BF">
      <w:pPr>
        <w:pStyle w:val="Figuretitle"/>
        <w:rPr>
          <w:lang w:eastAsia="zh-CN"/>
        </w:rPr>
      </w:pPr>
      <w:r w:rsidRPr="006E065E">
        <w:rPr>
          <w:rFonts w:hint="eastAsia"/>
          <w:lang w:eastAsia="zh-CN"/>
        </w:rPr>
        <w:t>图</w:t>
      </w:r>
      <w:r w:rsidR="003434B7" w:rsidRPr="006E065E">
        <w:rPr>
          <w:lang w:eastAsia="zh-CN"/>
        </w:rPr>
        <w:t>52a</w:t>
      </w:r>
      <w:r w:rsidRPr="006E065E">
        <w:rPr>
          <w:rFonts w:hint="eastAsia"/>
          <w:lang w:eastAsia="zh-CN"/>
        </w:rPr>
        <w:t>中天线的理论</w:t>
      </w:r>
      <w:r w:rsidRPr="006E065E">
        <w:rPr>
          <w:rFonts w:hint="eastAsia"/>
          <w:lang w:eastAsia="zh-CN"/>
        </w:rPr>
        <w:t>HRP</w:t>
      </w:r>
    </w:p>
    <w:p w14:paraId="10B42F4F" w14:textId="7BAE18B7" w:rsidR="00765A9D" w:rsidRPr="006E065E" w:rsidRDefault="00295B07">
      <w:pPr>
        <w:pStyle w:val="FigureNo"/>
        <w:spacing w:before="180" w:after="0"/>
      </w:pPr>
      <w:r w:rsidRPr="006E065E">
        <w:rPr>
          <w:noProof/>
        </w:rPr>
        <w:drawing>
          <wp:inline distT="0" distB="0" distL="0" distR="0" wp14:anchorId="60F7267B" wp14:editId="62E90E9B">
            <wp:extent cx="4306833" cy="4319025"/>
            <wp:effectExtent l="0" t="0" r="0" b="5715"/>
            <wp:docPr id="1853366637" name="Picture 34" descr="图52b显示图52a中天线的理论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3366637" name="Picture 34" descr="图52b显示图52a中天线的理论HRP&#10;"/>
                    <pic:cNvPicPr/>
                  </pic:nvPicPr>
                  <pic:blipFill>
                    <a:blip r:embed="rId128" cstate="print">
                      <a:extLst>
                        <a:ext uri="{28A0092B-C50C-407E-A947-70E740481C1C}">
                          <a14:useLocalDpi xmlns:a14="http://schemas.microsoft.com/office/drawing/2010/main" val="0"/>
                        </a:ext>
                      </a:extLst>
                    </a:blip>
                    <a:stretch>
                      <a:fillRect/>
                    </a:stretch>
                  </pic:blipFill>
                  <pic:spPr>
                    <a:xfrm>
                      <a:off x="0" y="0"/>
                      <a:ext cx="4306833" cy="4319025"/>
                    </a:xfrm>
                    <a:prstGeom prst="rect">
                      <a:avLst/>
                    </a:prstGeom>
                  </pic:spPr>
                </pic:pic>
              </a:graphicData>
            </a:graphic>
          </wp:inline>
        </w:drawing>
      </w:r>
    </w:p>
    <w:p w14:paraId="6E4AC24C" w14:textId="15F2C637" w:rsidR="003434B7" w:rsidRPr="006E065E" w:rsidRDefault="00DC118F" w:rsidP="003434B7">
      <w:pPr>
        <w:pStyle w:val="FigureNo"/>
        <w:rPr>
          <w:lang w:eastAsia="zh-CN"/>
        </w:rPr>
      </w:pPr>
      <w:r w:rsidRPr="006E065E">
        <w:rPr>
          <w:lang w:eastAsia="zh-CN"/>
        </w:rPr>
        <w:t>图</w:t>
      </w:r>
      <w:r w:rsidR="00B238D3" w:rsidRPr="006E065E">
        <w:rPr>
          <w:lang w:eastAsia="zh-CN"/>
        </w:rPr>
        <w:t>53</w:t>
      </w:r>
      <w:r w:rsidR="00B238D3">
        <w:rPr>
          <w:caps w:val="0"/>
          <w:lang w:eastAsia="zh-CN"/>
        </w:rPr>
        <w:t>a</w:t>
      </w:r>
    </w:p>
    <w:p w14:paraId="450CE0CF" w14:textId="56202D28" w:rsidR="003434B7" w:rsidRPr="006E065E" w:rsidRDefault="00DC118F" w:rsidP="003434B7">
      <w:pPr>
        <w:pStyle w:val="Figuretitle"/>
        <w:rPr>
          <w:lang w:eastAsia="zh-CN"/>
        </w:rPr>
      </w:pPr>
      <w:r w:rsidRPr="006E065E">
        <w:rPr>
          <w:rFonts w:hint="eastAsia"/>
          <w:lang w:eastAsia="zh-CN"/>
        </w:rPr>
        <w:t>图</w:t>
      </w:r>
      <w:r w:rsidR="00F80DE6" w:rsidRPr="006E065E">
        <w:rPr>
          <w:lang w:eastAsia="zh-CN"/>
        </w:rPr>
        <w:t>52</w:t>
      </w:r>
      <w:r w:rsidR="00490E1F" w:rsidRPr="006E065E">
        <w:rPr>
          <w:lang w:eastAsia="zh-CN"/>
        </w:rPr>
        <w:t>a</w:t>
      </w:r>
      <w:r w:rsidRPr="006E065E">
        <w:rPr>
          <w:rFonts w:hint="eastAsia"/>
          <w:lang w:eastAsia="zh-CN"/>
        </w:rPr>
        <w:t>中天线的</w:t>
      </w:r>
      <w:r w:rsidR="003F677B">
        <w:rPr>
          <w:rFonts w:hint="eastAsia"/>
          <w:lang w:eastAsia="zh-CN"/>
        </w:rPr>
        <w:t>测量</w:t>
      </w:r>
      <w:r w:rsidRPr="006E065E">
        <w:rPr>
          <w:rFonts w:hint="eastAsia"/>
          <w:lang w:eastAsia="zh-CN"/>
        </w:rPr>
        <w:t>VRP</w:t>
      </w:r>
    </w:p>
    <w:p w14:paraId="6B87942E" w14:textId="7DFDD138" w:rsidR="00765A9D" w:rsidRPr="006E065E" w:rsidRDefault="00295B07" w:rsidP="00F80DE6">
      <w:pPr>
        <w:pStyle w:val="Figure"/>
      </w:pPr>
      <w:r w:rsidRPr="006E065E">
        <w:rPr>
          <w:noProof/>
        </w:rPr>
        <w:drawing>
          <wp:inline distT="0" distB="0" distL="0" distR="0" wp14:anchorId="0D5054C5" wp14:editId="755B45D5">
            <wp:extent cx="5169419" cy="2889510"/>
            <wp:effectExtent l="0" t="0" r="0" b="6350"/>
            <wp:docPr id="455480779" name="Picture 35" descr="图53a显示图52a中天线的测量V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480779" name="Picture 35" descr="图53a显示图52a中天线的测量VRP&#10;"/>
                    <pic:cNvPicPr/>
                  </pic:nvPicPr>
                  <pic:blipFill>
                    <a:blip r:embed="rId129" cstate="print">
                      <a:extLst>
                        <a:ext uri="{28A0092B-C50C-407E-A947-70E740481C1C}">
                          <a14:useLocalDpi xmlns:a14="http://schemas.microsoft.com/office/drawing/2010/main" val="0"/>
                        </a:ext>
                      </a:extLst>
                    </a:blip>
                    <a:stretch>
                      <a:fillRect/>
                    </a:stretch>
                  </pic:blipFill>
                  <pic:spPr>
                    <a:xfrm>
                      <a:off x="0" y="0"/>
                      <a:ext cx="5169419" cy="2889510"/>
                    </a:xfrm>
                    <a:prstGeom prst="rect">
                      <a:avLst/>
                    </a:prstGeom>
                  </pic:spPr>
                </pic:pic>
              </a:graphicData>
            </a:graphic>
          </wp:inline>
        </w:drawing>
      </w:r>
    </w:p>
    <w:p w14:paraId="027FC3F1" w14:textId="3FF215AD" w:rsidR="00F80DE6" w:rsidRPr="006E065E" w:rsidRDefault="00DC118F" w:rsidP="00F80DE6">
      <w:pPr>
        <w:pStyle w:val="FigureNo"/>
        <w:rPr>
          <w:lang w:eastAsia="zh-CN"/>
        </w:rPr>
      </w:pPr>
      <w:r w:rsidRPr="006E065E">
        <w:rPr>
          <w:lang w:eastAsia="zh-CN"/>
        </w:rPr>
        <w:lastRenderedPageBreak/>
        <w:t>图</w:t>
      </w:r>
      <w:r w:rsidR="00B238D3" w:rsidRPr="006E065E">
        <w:rPr>
          <w:lang w:eastAsia="zh-CN"/>
        </w:rPr>
        <w:t>53</w:t>
      </w:r>
      <w:r w:rsidR="00B238D3">
        <w:rPr>
          <w:caps w:val="0"/>
          <w:lang w:eastAsia="zh-CN"/>
        </w:rPr>
        <w:t>b</w:t>
      </w:r>
    </w:p>
    <w:p w14:paraId="7A8CB5CF" w14:textId="2A7D8645" w:rsidR="00F80DE6" w:rsidRPr="006E065E" w:rsidRDefault="00DC118F" w:rsidP="00F80DE6">
      <w:pPr>
        <w:pStyle w:val="Figuretitle"/>
        <w:rPr>
          <w:lang w:eastAsia="zh-CN"/>
        </w:rPr>
      </w:pPr>
      <w:r w:rsidRPr="006E065E">
        <w:rPr>
          <w:rFonts w:hint="eastAsia"/>
          <w:lang w:eastAsia="zh-CN"/>
        </w:rPr>
        <w:t>图</w:t>
      </w:r>
      <w:r w:rsidR="00F80DE6" w:rsidRPr="006E065E">
        <w:rPr>
          <w:lang w:eastAsia="zh-CN"/>
        </w:rPr>
        <w:t>52a</w:t>
      </w:r>
      <w:r w:rsidRPr="006E065E">
        <w:rPr>
          <w:rFonts w:hint="eastAsia"/>
          <w:lang w:eastAsia="zh-CN"/>
        </w:rPr>
        <w:t>中天线的理论</w:t>
      </w:r>
      <w:r w:rsidRPr="006E065E">
        <w:rPr>
          <w:rFonts w:hint="eastAsia"/>
          <w:lang w:eastAsia="zh-CN"/>
        </w:rPr>
        <w:t>VRP</w:t>
      </w:r>
    </w:p>
    <w:p w14:paraId="4B4CA88A" w14:textId="5D810D4D" w:rsidR="00765A9D" w:rsidRPr="006E065E" w:rsidRDefault="00295B07" w:rsidP="00F80DE6">
      <w:pPr>
        <w:pStyle w:val="Figure"/>
      </w:pPr>
      <w:r w:rsidRPr="006E065E">
        <w:rPr>
          <w:noProof/>
        </w:rPr>
        <w:drawing>
          <wp:inline distT="0" distB="0" distL="0" distR="0" wp14:anchorId="3AE82641" wp14:editId="3E276760">
            <wp:extent cx="4398273" cy="4556769"/>
            <wp:effectExtent l="0" t="0" r="2540" b="0"/>
            <wp:docPr id="715137791" name="Picture 36" descr="图53b显示图52a中天线的理论V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5137791" name="Picture 36" descr="图53b显示图52a中天线的理论VRP&#10;"/>
                    <pic:cNvPicPr/>
                  </pic:nvPicPr>
                  <pic:blipFill>
                    <a:blip r:embed="rId130" cstate="print">
                      <a:extLst>
                        <a:ext uri="{28A0092B-C50C-407E-A947-70E740481C1C}">
                          <a14:useLocalDpi xmlns:a14="http://schemas.microsoft.com/office/drawing/2010/main" val="0"/>
                        </a:ext>
                      </a:extLst>
                    </a:blip>
                    <a:stretch>
                      <a:fillRect/>
                    </a:stretch>
                  </pic:blipFill>
                  <pic:spPr>
                    <a:xfrm>
                      <a:off x="0" y="0"/>
                      <a:ext cx="4398273" cy="4556769"/>
                    </a:xfrm>
                    <a:prstGeom prst="rect">
                      <a:avLst/>
                    </a:prstGeom>
                  </pic:spPr>
                </pic:pic>
              </a:graphicData>
            </a:graphic>
          </wp:inline>
        </w:drawing>
      </w:r>
    </w:p>
    <w:p w14:paraId="56EA8B7A" w14:textId="2B712DDA" w:rsidR="00765A9D" w:rsidRPr="006E065E" w:rsidRDefault="00765A9D">
      <w:pPr>
        <w:pStyle w:val="Heading2"/>
        <w:rPr>
          <w:lang w:eastAsia="zh-CN"/>
        </w:rPr>
      </w:pPr>
      <w:bookmarkStart w:id="194" w:name="_Toc232149884"/>
      <w:r w:rsidRPr="006E065E">
        <w:rPr>
          <w:lang w:eastAsia="zh-CN"/>
        </w:rPr>
        <w:t>3.1</w:t>
      </w:r>
      <w:r w:rsidRPr="006E065E">
        <w:rPr>
          <w:lang w:eastAsia="zh-CN"/>
        </w:rPr>
        <w:tab/>
      </w:r>
      <w:r w:rsidR="009757FB" w:rsidRPr="006E065E">
        <w:rPr>
          <w:lang w:eastAsia="zh-CN"/>
        </w:rPr>
        <w:t>理论前后比与</w:t>
      </w:r>
      <w:r w:rsidR="003F677B">
        <w:rPr>
          <w:lang w:eastAsia="zh-CN"/>
        </w:rPr>
        <w:t>测量</w:t>
      </w:r>
      <w:r w:rsidR="009757FB" w:rsidRPr="006E065E">
        <w:rPr>
          <w:lang w:eastAsia="zh-CN"/>
        </w:rPr>
        <w:t>前后比的比较</w:t>
      </w:r>
      <w:bookmarkEnd w:id="194"/>
    </w:p>
    <w:p w14:paraId="4733B63F" w14:textId="2FF8C143" w:rsidR="00874222" w:rsidRPr="006E065E" w:rsidRDefault="00874222" w:rsidP="0084508A">
      <w:pPr>
        <w:ind w:firstLineChars="200" w:firstLine="480"/>
        <w:rPr>
          <w:rFonts w:eastAsia="SimSun"/>
          <w:lang w:eastAsia="zh-CN"/>
        </w:rPr>
      </w:pPr>
      <w:r w:rsidRPr="006E065E">
        <w:rPr>
          <w:rFonts w:eastAsia="SimSun"/>
          <w:lang w:eastAsia="zh-CN"/>
        </w:rPr>
        <w:t>图</w:t>
      </w:r>
      <w:r w:rsidRPr="006E065E">
        <w:rPr>
          <w:rFonts w:eastAsia="SimSun"/>
          <w:lang w:eastAsia="zh-CN"/>
        </w:rPr>
        <w:t>54</w:t>
      </w:r>
      <w:r w:rsidRPr="006E065E">
        <w:rPr>
          <w:rFonts w:eastAsia="SimSun"/>
          <w:lang w:eastAsia="zh-CN"/>
        </w:rPr>
        <w:t>显示了</w:t>
      </w:r>
      <w:r w:rsidRPr="006E065E">
        <w:rPr>
          <w:rFonts w:eastAsia="SimSun"/>
          <w:lang w:eastAsia="zh-CN"/>
        </w:rPr>
        <w:t>HR 4/4/1.0</w:t>
      </w:r>
      <w:r w:rsidRPr="006E065E">
        <w:rPr>
          <w:rFonts w:eastAsia="SimSun"/>
          <w:lang w:eastAsia="zh-CN"/>
        </w:rPr>
        <w:t>天线</w:t>
      </w:r>
      <w:r w:rsidRPr="006E065E">
        <w:rPr>
          <w:rFonts w:eastAsia="SimSun" w:hint="eastAsia"/>
          <w:lang w:eastAsia="zh-CN"/>
        </w:rPr>
        <w:t>的</w:t>
      </w:r>
      <w:r w:rsidRPr="006E065E">
        <w:rPr>
          <w:rFonts w:eastAsia="SimSun"/>
          <w:lang w:eastAsia="zh-CN"/>
        </w:rPr>
        <w:t>前后比（</w:t>
      </w:r>
      <w:r w:rsidRPr="006E065E">
        <w:rPr>
          <w:rFonts w:eastAsia="SimSun"/>
          <w:lang w:eastAsia="zh-CN"/>
        </w:rPr>
        <w:t>FTBR</w:t>
      </w:r>
      <w:r w:rsidRPr="006E065E">
        <w:rPr>
          <w:rFonts w:eastAsia="SimSun"/>
          <w:lang w:eastAsia="zh-CN"/>
        </w:rPr>
        <w:t>）</w:t>
      </w:r>
      <w:r w:rsidRPr="006E065E">
        <w:rPr>
          <w:rFonts w:eastAsia="SimSun" w:hint="eastAsia"/>
          <w:lang w:eastAsia="zh-CN"/>
        </w:rPr>
        <w:t>测量值和计算值的</w:t>
      </w:r>
      <w:r w:rsidRPr="006E065E">
        <w:rPr>
          <w:rFonts w:eastAsia="SimSun"/>
          <w:lang w:eastAsia="zh-CN"/>
        </w:rPr>
        <w:t>对比。图</w:t>
      </w:r>
      <w:r w:rsidRPr="006E065E">
        <w:rPr>
          <w:rFonts w:eastAsia="SimSun"/>
          <w:lang w:eastAsia="zh-CN"/>
        </w:rPr>
        <w:t>55</w:t>
      </w:r>
      <w:r w:rsidRPr="006E065E">
        <w:rPr>
          <w:rFonts w:eastAsia="SimSun"/>
          <w:lang w:eastAsia="zh-CN"/>
        </w:rPr>
        <w:t>显示了其他类型</w:t>
      </w:r>
      <w:proofErr w:type="gramStart"/>
      <w:r w:rsidRPr="006E065E">
        <w:rPr>
          <w:rFonts w:eastAsia="SimSun" w:hint="eastAsia"/>
          <w:lang w:eastAsia="zh-CN"/>
        </w:rPr>
        <w:t>幛</w:t>
      </w:r>
      <w:proofErr w:type="gramEnd"/>
      <w:r w:rsidRPr="006E065E">
        <w:rPr>
          <w:rFonts w:eastAsia="SimSun" w:hint="eastAsia"/>
          <w:lang w:eastAsia="zh-CN"/>
        </w:rPr>
        <w:t>形</w:t>
      </w:r>
      <w:r w:rsidRPr="006E065E">
        <w:rPr>
          <w:rFonts w:eastAsia="SimSun"/>
          <w:lang w:eastAsia="zh-CN"/>
        </w:rPr>
        <w:t>天线和不同反射屏参数的对比。在这两个图中，计算</w:t>
      </w:r>
      <w:r w:rsidRPr="006E065E">
        <w:rPr>
          <w:rFonts w:eastAsia="SimSun" w:hint="eastAsia"/>
          <w:lang w:eastAsia="zh-CN"/>
        </w:rPr>
        <w:t>得到</w:t>
      </w:r>
      <w:r w:rsidRPr="006E065E">
        <w:rPr>
          <w:rFonts w:eastAsia="SimSun"/>
          <w:lang w:eastAsia="zh-CN"/>
        </w:rPr>
        <w:t>的</w:t>
      </w:r>
      <w:r w:rsidRPr="006E065E">
        <w:rPr>
          <w:rFonts w:eastAsia="SimSun"/>
          <w:lang w:eastAsia="zh-CN"/>
        </w:rPr>
        <w:t>FTBR</w:t>
      </w:r>
      <w:r w:rsidRPr="006E065E">
        <w:rPr>
          <w:rFonts w:eastAsia="SimSun"/>
          <w:lang w:eastAsia="zh-CN"/>
        </w:rPr>
        <w:t>针对</w:t>
      </w:r>
      <w:r w:rsidRPr="006E065E">
        <w:rPr>
          <w:rFonts w:eastAsia="SimSun" w:hint="eastAsia"/>
          <w:lang w:eastAsia="zh-CN"/>
        </w:rPr>
        <w:t>的是</w:t>
      </w:r>
      <w:r w:rsidRPr="006E065E">
        <w:rPr>
          <w:rFonts w:eastAsia="SimSun"/>
          <w:lang w:eastAsia="zh-CN"/>
        </w:rPr>
        <w:t>如图</w:t>
      </w:r>
      <w:r w:rsidRPr="006E065E">
        <w:rPr>
          <w:rFonts w:eastAsia="SimSun"/>
          <w:lang w:eastAsia="zh-CN"/>
        </w:rPr>
        <w:t>23</w:t>
      </w:r>
      <w:r w:rsidRPr="006E065E">
        <w:rPr>
          <w:rFonts w:eastAsia="SimSun"/>
          <w:lang w:eastAsia="zh-CN"/>
        </w:rPr>
        <w:t>所示的每波长</w:t>
      </w:r>
      <w:r w:rsidRPr="006E065E">
        <w:rPr>
          <w:rFonts w:eastAsia="SimSun" w:hint="eastAsia"/>
          <w:lang w:eastAsia="zh-CN"/>
        </w:rPr>
        <w:t>有</w:t>
      </w:r>
      <w:r w:rsidRPr="006E065E">
        <w:rPr>
          <w:rFonts w:eastAsia="SimSun"/>
          <w:lang w:eastAsia="zh-CN"/>
        </w:rPr>
        <w:t>50</w:t>
      </w:r>
      <w:r w:rsidRPr="006E065E">
        <w:rPr>
          <w:rFonts w:eastAsia="SimSun"/>
          <w:lang w:eastAsia="zh-CN"/>
        </w:rPr>
        <w:t>根</w:t>
      </w:r>
      <w:r w:rsidRPr="006E065E">
        <w:rPr>
          <w:rFonts w:eastAsia="SimSun" w:hint="eastAsia"/>
          <w:lang w:eastAsia="zh-CN"/>
        </w:rPr>
        <w:t>导线</w:t>
      </w:r>
      <w:r w:rsidRPr="006E065E">
        <w:rPr>
          <w:rFonts w:eastAsia="SimSun"/>
          <w:lang w:eastAsia="zh-CN"/>
        </w:rPr>
        <w:t>的非周期性屏。</w:t>
      </w:r>
    </w:p>
    <w:p w14:paraId="28908025" w14:textId="38458BD9" w:rsidR="00384FE1" w:rsidRPr="006E065E" w:rsidRDefault="00DC118F" w:rsidP="00384FE1">
      <w:pPr>
        <w:pStyle w:val="FigureNo"/>
        <w:rPr>
          <w:lang w:eastAsia="zh-CN"/>
        </w:rPr>
      </w:pPr>
      <w:r w:rsidRPr="006E065E">
        <w:rPr>
          <w:lang w:eastAsia="zh-CN"/>
        </w:rPr>
        <w:lastRenderedPageBreak/>
        <w:t>图</w:t>
      </w:r>
      <w:r w:rsidR="00384FE1" w:rsidRPr="006E065E">
        <w:rPr>
          <w:lang w:eastAsia="zh-CN"/>
        </w:rPr>
        <w:t>54</w:t>
      </w:r>
    </w:p>
    <w:p w14:paraId="4A90DA7E" w14:textId="6193C08B" w:rsidR="00384FE1" w:rsidRPr="006E065E" w:rsidRDefault="009757FB" w:rsidP="00384FE1">
      <w:pPr>
        <w:pStyle w:val="Figuretitle"/>
        <w:rPr>
          <w:lang w:eastAsia="zh-CN"/>
        </w:rPr>
      </w:pPr>
      <w:bookmarkStart w:id="195" w:name="OLE_LINK15"/>
      <w:r w:rsidRPr="006E065E">
        <w:rPr>
          <w:lang w:eastAsia="zh-CN"/>
        </w:rPr>
        <w:t>HR 4/4/1.0</w:t>
      </w:r>
      <w:r w:rsidRPr="006E065E">
        <w:rPr>
          <w:lang w:eastAsia="zh-CN"/>
        </w:rPr>
        <w:t>天线</w:t>
      </w:r>
      <w:r w:rsidRPr="006E065E">
        <w:rPr>
          <w:lang w:eastAsia="zh-CN"/>
        </w:rPr>
        <w:t>FTBR</w:t>
      </w:r>
      <w:r w:rsidRPr="006E065E">
        <w:rPr>
          <w:lang w:eastAsia="zh-CN"/>
        </w:rPr>
        <w:t>的</w:t>
      </w:r>
      <w:r w:rsidR="003F677B">
        <w:rPr>
          <w:lang w:eastAsia="zh-CN"/>
        </w:rPr>
        <w:t>测量</w:t>
      </w:r>
      <w:r w:rsidRPr="006E065E">
        <w:rPr>
          <w:lang w:eastAsia="zh-CN"/>
        </w:rPr>
        <w:t>值与计算值</w:t>
      </w:r>
    </w:p>
    <w:bookmarkEnd w:id="195"/>
    <w:p w14:paraId="5994C75F" w14:textId="497F5C81" w:rsidR="00765A9D" w:rsidRPr="006E065E" w:rsidRDefault="009D66DF" w:rsidP="00083BE2">
      <w:pPr>
        <w:pStyle w:val="Figure"/>
        <w:rPr>
          <w:lang w:eastAsia="zh-CN"/>
        </w:rPr>
      </w:pPr>
      <w:r w:rsidRPr="006E065E">
        <w:rPr>
          <w:noProof/>
        </w:rPr>
        <w:drawing>
          <wp:inline distT="0" distB="0" distL="0" distR="0" wp14:anchorId="360CA831" wp14:editId="24598B72">
            <wp:extent cx="5849124" cy="5324867"/>
            <wp:effectExtent l="0" t="0" r="0" b="9525"/>
            <wp:docPr id="1645024440" name="Picture 37" descr="图54显示HR 4/4/1.0天线FTBR的测量值与计算值&#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5024440" name="Picture 37" descr="图54显示HR 4/4/1.0天线FTBR的测量值与计算值&#10;"/>
                    <pic:cNvPicPr/>
                  </pic:nvPicPr>
                  <pic:blipFill>
                    <a:blip r:embed="rId131" cstate="print">
                      <a:extLst>
                        <a:ext uri="{28A0092B-C50C-407E-A947-70E740481C1C}">
                          <a14:useLocalDpi xmlns:a14="http://schemas.microsoft.com/office/drawing/2010/main" val="0"/>
                        </a:ext>
                      </a:extLst>
                    </a:blip>
                    <a:stretch>
                      <a:fillRect/>
                    </a:stretch>
                  </pic:blipFill>
                  <pic:spPr>
                    <a:xfrm>
                      <a:off x="0" y="0"/>
                      <a:ext cx="5849124" cy="5324867"/>
                    </a:xfrm>
                    <a:prstGeom prst="rect">
                      <a:avLst/>
                    </a:prstGeom>
                  </pic:spPr>
                </pic:pic>
              </a:graphicData>
            </a:graphic>
          </wp:inline>
        </w:drawing>
      </w:r>
    </w:p>
    <w:p w14:paraId="3BB16DB7" w14:textId="5CD46314" w:rsidR="00765A9D" w:rsidRPr="006E065E" w:rsidRDefault="00765A9D">
      <w:pPr>
        <w:pStyle w:val="Heading1"/>
        <w:rPr>
          <w:lang w:eastAsia="zh-CN"/>
        </w:rPr>
      </w:pPr>
      <w:bookmarkStart w:id="196" w:name="_Toc212025619"/>
      <w:bookmarkStart w:id="197" w:name="_Toc232149885"/>
      <w:r w:rsidRPr="006E065E">
        <w:rPr>
          <w:lang w:eastAsia="zh-CN"/>
        </w:rPr>
        <w:t>4</w:t>
      </w:r>
      <w:r w:rsidRPr="006E065E">
        <w:rPr>
          <w:lang w:eastAsia="zh-CN"/>
        </w:rPr>
        <w:tab/>
      </w:r>
      <w:bookmarkEnd w:id="196"/>
      <w:r w:rsidR="009757FB" w:rsidRPr="006E065E">
        <w:rPr>
          <w:lang w:eastAsia="zh-CN"/>
        </w:rPr>
        <w:t>周围环境对辐射</w:t>
      </w:r>
      <w:r w:rsidR="009757FB" w:rsidRPr="006E065E">
        <w:rPr>
          <w:rFonts w:hint="eastAsia"/>
          <w:lang w:eastAsia="zh-CN"/>
        </w:rPr>
        <w:t>方向图</w:t>
      </w:r>
      <w:r w:rsidR="009757FB" w:rsidRPr="006E065E">
        <w:rPr>
          <w:lang w:eastAsia="zh-CN"/>
        </w:rPr>
        <w:t>的影响</w:t>
      </w:r>
      <w:bookmarkEnd w:id="197"/>
    </w:p>
    <w:p w14:paraId="1D5C217E" w14:textId="725A0B0B" w:rsidR="009757FB" w:rsidRPr="006E065E" w:rsidRDefault="009757FB" w:rsidP="009757FB">
      <w:pPr>
        <w:ind w:firstLineChars="200" w:firstLine="480"/>
        <w:rPr>
          <w:rFonts w:eastAsia="SimSun"/>
          <w:lang w:eastAsia="zh-CN"/>
        </w:rPr>
      </w:pPr>
      <w:r w:rsidRPr="006E065E">
        <w:rPr>
          <w:rFonts w:eastAsia="SimSun"/>
          <w:lang w:eastAsia="zh-CN"/>
        </w:rPr>
        <w:t>已知以下因素会对</w:t>
      </w:r>
      <w:r w:rsidRPr="006E065E">
        <w:rPr>
          <w:rFonts w:eastAsia="SimSun" w:hint="eastAsia"/>
          <w:lang w:eastAsia="zh-CN"/>
        </w:rPr>
        <w:t>HF</w:t>
      </w:r>
      <w:r w:rsidRPr="006E065E">
        <w:rPr>
          <w:rFonts w:eastAsia="SimSun"/>
          <w:lang w:eastAsia="zh-CN"/>
        </w:rPr>
        <w:t>天线辐射</w:t>
      </w:r>
      <w:r w:rsidRPr="006E065E">
        <w:rPr>
          <w:rFonts w:eastAsia="SimSun" w:hint="eastAsia"/>
          <w:lang w:eastAsia="zh-CN"/>
        </w:rPr>
        <w:t>方向图</w:t>
      </w:r>
      <w:r w:rsidRPr="006E065E">
        <w:rPr>
          <w:rFonts w:eastAsia="SimSun"/>
          <w:lang w:eastAsia="zh-CN"/>
        </w:rPr>
        <w:t>产生影响。</w:t>
      </w:r>
    </w:p>
    <w:p w14:paraId="2081AE80" w14:textId="338C73F3" w:rsidR="00765A9D" w:rsidRPr="006E065E" w:rsidRDefault="00765A9D">
      <w:pPr>
        <w:pStyle w:val="Heading2"/>
        <w:rPr>
          <w:lang w:eastAsia="zh-CN"/>
        </w:rPr>
      </w:pPr>
      <w:bookmarkStart w:id="198" w:name="_Toc232149886"/>
      <w:r w:rsidRPr="006E065E">
        <w:rPr>
          <w:lang w:eastAsia="zh-CN"/>
        </w:rPr>
        <w:t>4.1</w:t>
      </w:r>
      <w:r w:rsidRPr="006E065E">
        <w:rPr>
          <w:lang w:eastAsia="zh-CN"/>
        </w:rPr>
        <w:tab/>
      </w:r>
      <w:r w:rsidR="009757FB" w:rsidRPr="006E065E">
        <w:rPr>
          <w:rFonts w:hint="eastAsia"/>
          <w:lang w:eastAsia="zh-CN"/>
        </w:rPr>
        <w:t>地面地形</w:t>
      </w:r>
      <w:bookmarkEnd w:id="198"/>
    </w:p>
    <w:p w14:paraId="69BF0304" w14:textId="2BD3F404" w:rsidR="00E97D1E" w:rsidRPr="006E065E" w:rsidRDefault="00E97D1E" w:rsidP="0084508A">
      <w:pPr>
        <w:ind w:firstLineChars="200" w:firstLine="480"/>
        <w:rPr>
          <w:rFonts w:eastAsia="SimSun"/>
          <w:lang w:eastAsia="zh-CN"/>
        </w:rPr>
      </w:pPr>
      <w:r w:rsidRPr="006E065E">
        <w:rPr>
          <w:rFonts w:eastAsia="SimSun"/>
          <w:lang w:eastAsia="zh-CN"/>
        </w:rPr>
        <w:t>本</w:t>
      </w:r>
      <w:r w:rsidRPr="006E065E">
        <w:rPr>
          <w:rFonts w:eastAsia="SimSun" w:hint="eastAsia"/>
          <w:lang w:eastAsia="zh-CN"/>
        </w:rPr>
        <w:t>附件</w:t>
      </w:r>
      <w:r w:rsidRPr="006E065E">
        <w:rPr>
          <w:rFonts w:eastAsia="SimSun"/>
          <w:lang w:eastAsia="zh-CN"/>
        </w:rPr>
        <w:t>第</w:t>
      </w:r>
      <w:r w:rsidRPr="006E065E">
        <w:rPr>
          <w:rFonts w:eastAsia="SimSun"/>
          <w:lang w:eastAsia="zh-CN"/>
        </w:rPr>
        <w:t>1</w:t>
      </w:r>
      <w:r w:rsidRPr="006E065E">
        <w:rPr>
          <w:rFonts w:eastAsia="SimSun"/>
          <w:lang w:eastAsia="zh-CN"/>
        </w:rPr>
        <w:t>部分</w:t>
      </w:r>
      <w:r w:rsidRPr="006E065E">
        <w:rPr>
          <w:rFonts w:eastAsia="SimSun" w:hint="eastAsia"/>
          <w:lang w:eastAsia="zh-CN"/>
        </w:rPr>
        <w:t>第</w:t>
      </w:r>
      <w:r w:rsidRPr="006E065E">
        <w:rPr>
          <w:rFonts w:eastAsia="SimSun" w:hint="eastAsia"/>
          <w:lang w:eastAsia="zh-CN"/>
        </w:rPr>
        <w:t>9</w:t>
      </w:r>
      <w:r w:rsidRPr="006E065E">
        <w:rPr>
          <w:rFonts w:eastAsia="SimSun" w:hint="eastAsia"/>
          <w:lang w:eastAsia="zh-CN"/>
        </w:rPr>
        <w:t>节</w:t>
      </w:r>
      <w:r w:rsidRPr="006E065E">
        <w:rPr>
          <w:rFonts w:eastAsia="SimSun"/>
          <w:lang w:eastAsia="zh-CN"/>
        </w:rPr>
        <w:t>中给出的理论辐射</w:t>
      </w:r>
      <w:r w:rsidR="00782B98" w:rsidRPr="006E065E">
        <w:rPr>
          <w:rFonts w:eastAsia="SimSun" w:hint="eastAsia"/>
          <w:lang w:eastAsia="zh-CN"/>
        </w:rPr>
        <w:t>方向图</w:t>
      </w:r>
      <w:r w:rsidRPr="006E065E">
        <w:rPr>
          <w:rFonts w:eastAsia="SimSun"/>
          <w:lang w:eastAsia="zh-CN"/>
        </w:rPr>
        <w:t>样本假设天线位于</w:t>
      </w:r>
      <w:r w:rsidR="00782B98" w:rsidRPr="006E065E">
        <w:rPr>
          <w:rFonts w:eastAsia="SimSun" w:hint="eastAsia"/>
          <w:lang w:eastAsia="zh-CN"/>
        </w:rPr>
        <w:t>具有</w:t>
      </w:r>
      <w:r w:rsidRPr="006E065E">
        <w:rPr>
          <w:rFonts w:eastAsia="SimSun"/>
          <w:lang w:eastAsia="zh-CN"/>
        </w:rPr>
        <w:t>平均地面电导率的平坦</w:t>
      </w:r>
      <w:r w:rsidR="00782B98" w:rsidRPr="006E065E">
        <w:rPr>
          <w:rFonts w:eastAsia="SimSun" w:hint="eastAsia"/>
          <w:lang w:eastAsia="zh-CN"/>
        </w:rPr>
        <w:t>、</w:t>
      </w:r>
      <w:r w:rsidRPr="006E065E">
        <w:rPr>
          <w:rFonts w:eastAsia="SimSun"/>
          <w:lang w:eastAsia="zh-CN"/>
        </w:rPr>
        <w:t>均匀地面上。地面的任何扰动（斜坡、丘陵、山谷等）</w:t>
      </w:r>
      <w:r w:rsidR="00782B98" w:rsidRPr="006E065E">
        <w:rPr>
          <w:rFonts w:eastAsia="SimSun" w:hint="eastAsia"/>
          <w:lang w:eastAsia="zh-CN"/>
        </w:rPr>
        <w:t>都</w:t>
      </w:r>
      <w:r w:rsidRPr="006E065E">
        <w:rPr>
          <w:rFonts w:eastAsia="SimSun"/>
          <w:lang w:eastAsia="zh-CN"/>
        </w:rPr>
        <w:t>将产生在位置和数值上不同于计算中使用的</w:t>
      </w:r>
      <w:r w:rsidR="00782B98" w:rsidRPr="006E065E">
        <w:rPr>
          <w:rFonts w:eastAsia="SimSun" w:hint="eastAsia"/>
          <w:lang w:eastAsia="zh-CN"/>
        </w:rPr>
        <w:t>镜像</w:t>
      </w:r>
      <w:r w:rsidRPr="006E065E">
        <w:rPr>
          <w:rFonts w:eastAsia="SimSun"/>
          <w:lang w:eastAsia="zh-CN"/>
        </w:rPr>
        <w:t>电流。这将导致辐射</w:t>
      </w:r>
      <w:r w:rsidR="00782B98" w:rsidRPr="006E065E">
        <w:rPr>
          <w:rFonts w:eastAsia="SimSun" w:hint="eastAsia"/>
          <w:lang w:eastAsia="zh-CN"/>
        </w:rPr>
        <w:t>方向图</w:t>
      </w:r>
      <w:r w:rsidRPr="006E065E">
        <w:rPr>
          <w:rFonts w:eastAsia="SimSun"/>
          <w:lang w:eastAsia="zh-CN"/>
        </w:rPr>
        <w:t>的改变。根据所用天线的类型，辐射</w:t>
      </w:r>
      <w:r w:rsidR="00782B98" w:rsidRPr="006E065E">
        <w:rPr>
          <w:rFonts w:eastAsia="SimSun" w:hint="eastAsia"/>
          <w:lang w:eastAsia="zh-CN"/>
        </w:rPr>
        <w:t>方向图</w:t>
      </w:r>
      <w:r w:rsidRPr="006E065E">
        <w:rPr>
          <w:rFonts w:eastAsia="SimSun"/>
          <w:lang w:eastAsia="zh-CN"/>
        </w:rPr>
        <w:t>可能会因距离天线几公里的地面扰动而显著改变。</w:t>
      </w:r>
    </w:p>
    <w:p w14:paraId="703453E0" w14:textId="5DECD117" w:rsidR="00083BE2" w:rsidRPr="006E065E" w:rsidRDefault="00DC118F" w:rsidP="00083BE2">
      <w:pPr>
        <w:pStyle w:val="FigureNo"/>
        <w:rPr>
          <w:lang w:eastAsia="zh-CN"/>
        </w:rPr>
      </w:pPr>
      <w:r w:rsidRPr="006E065E">
        <w:rPr>
          <w:lang w:eastAsia="zh-CN"/>
        </w:rPr>
        <w:lastRenderedPageBreak/>
        <w:t>图</w:t>
      </w:r>
      <w:r w:rsidR="00083BE2" w:rsidRPr="006E065E">
        <w:rPr>
          <w:lang w:eastAsia="zh-CN"/>
        </w:rPr>
        <w:t>55</w:t>
      </w:r>
    </w:p>
    <w:p w14:paraId="22829956" w14:textId="2CC1F523" w:rsidR="00083BE2" w:rsidRPr="006E065E" w:rsidRDefault="00955BB6" w:rsidP="00083BE2">
      <w:pPr>
        <w:pStyle w:val="Figuretitle"/>
        <w:rPr>
          <w:lang w:eastAsia="zh-CN"/>
        </w:rPr>
      </w:pPr>
      <w:r w:rsidRPr="006E065E">
        <w:rPr>
          <w:rFonts w:hint="eastAsia"/>
          <w:lang w:eastAsia="zh-CN"/>
        </w:rPr>
        <w:t>针对</w:t>
      </w:r>
      <w:r w:rsidRPr="006E065E">
        <w:rPr>
          <w:lang w:eastAsia="zh-CN"/>
        </w:rPr>
        <w:t>各种天线类型的</w:t>
      </w:r>
      <w:r w:rsidR="00A135E2" w:rsidRPr="006E065E">
        <w:rPr>
          <w:lang w:eastAsia="zh-CN"/>
        </w:rPr>
        <w:t>FTBR</w:t>
      </w:r>
      <w:r w:rsidR="00B30865" w:rsidRPr="006E065E">
        <w:rPr>
          <w:lang w:eastAsia="zh-CN"/>
        </w:rPr>
        <w:t>测量</w:t>
      </w:r>
      <w:r w:rsidR="00A135E2" w:rsidRPr="006E065E">
        <w:rPr>
          <w:lang w:eastAsia="zh-CN"/>
        </w:rPr>
        <w:t>值</w:t>
      </w:r>
      <w:r w:rsidRPr="006E065E">
        <w:rPr>
          <w:lang w:eastAsia="zh-CN"/>
        </w:rPr>
        <w:t>和</w:t>
      </w:r>
      <w:r w:rsidRPr="006E065E">
        <w:rPr>
          <w:lang w:eastAsia="zh-CN"/>
        </w:rPr>
        <w:t>FTBR</w:t>
      </w:r>
      <w:r w:rsidR="00B30865" w:rsidRPr="006E065E">
        <w:rPr>
          <w:lang w:eastAsia="zh-CN"/>
        </w:rPr>
        <w:t>计算</w:t>
      </w:r>
      <w:r w:rsidRPr="006E065E">
        <w:rPr>
          <w:lang w:eastAsia="zh-CN"/>
        </w:rPr>
        <w:t>值</w:t>
      </w:r>
    </w:p>
    <w:p w14:paraId="3F608385" w14:textId="69E78305" w:rsidR="00765A9D" w:rsidRPr="006E065E" w:rsidRDefault="009D66DF" w:rsidP="00AA0220">
      <w:pPr>
        <w:pStyle w:val="Figure"/>
        <w:rPr>
          <w:lang w:eastAsia="zh-CN"/>
        </w:rPr>
      </w:pPr>
      <w:r w:rsidRPr="006E065E">
        <w:rPr>
          <w:noProof/>
        </w:rPr>
        <w:drawing>
          <wp:inline distT="0" distB="0" distL="0" distR="0" wp14:anchorId="719A3898" wp14:editId="617322E6">
            <wp:extent cx="5846076" cy="6108204"/>
            <wp:effectExtent l="0" t="0" r="2540" b="6985"/>
            <wp:docPr id="2081821794" name="Picture 38" descr="图55显示针对各种天线类型的FTBR测量值和FTBR计算值&#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1821794" name="Picture 38" descr="图55显示针对各种天线类型的FTBR测量值和FTBR计算值&#10;"/>
                    <pic:cNvPicPr/>
                  </pic:nvPicPr>
                  <pic:blipFill>
                    <a:blip r:embed="rId132" cstate="print">
                      <a:extLst>
                        <a:ext uri="{28A0092B-C50C-407E-A947-70E740481C1C}">
                          <a14:useLocalDpi xmlns:a14="http://schemas.microsoft.com/office/drawing/2010/main" val="0"/>
                        </a:ext>
                      </a:extLst>
                    </a:blip>
                    <a:stretch>
                      <a:fillRect/>
                    </a:stretch>
                  </pic:blipFill>
                  <pic:spPr>
                    <a:xfrm>
                      <a:off x="0" y="0"/>
                      <a:ext cx="5846076" cy="6108204"/>
                    </a:xfrm>
                    <a:prstGeom prst="rect">
                      <a:avLst/>
                    </a:prstGeom>
                  </pic:spPr>
                </pic:pic>
              </a:graphicData>
            </a:graphic>
          </wp:inline>
        </w:drawing>
      </w:r>
    </w:p>
    <w:p w14:paraId="01271C27" w14:textId="2EE67267" w:rsidR="00E97D1E" w:rsidRPr="006E065E" w:rsidRDefault="00E97D1E" w:rsidP="00E97D1E">
      <w:pPr>
        <w:ind w:firstLineChars="200" w:firstLine="480"/>
        <w:rPr>
          <w:rFonts w:eastAsia="SimSun"/>
          <w:lang w:eastAsia="zh-CN"/>
        </w:rPr>
      </w:pPr>
      <w:r w:rsidRPr="006E065E">
        <w:rPr>
          <w:rFonts w:eastAsia="SimSun" w:hint="eastAsia"/>
          <w:lang w:eastAsia="zh-CN"/>
        </w:rPr>
        <w:t>图</w:t>
      </w:r>
      <w:r w:rsidRPr="006E065E">
        <w:rPr>
          <w:rFonts w:eastAsia="SimSun" w:hint="eastAsia"/>
          <w:lang w:eastAsia="zh-CN"/>
        </w:rPr>
        <w:t>56</w:t>
      </w:r>
      <w:r w:rsidRPr="006E065E">
        <w:rPr>
          <w:rFonts w:eastAsia="SimSun" w:hint="eastAsia"/>
          <w:lang w:eastAsia="zh-CN"/>
        </w:rPr>
        <w:t>显示了不规则</w:t>
      </w:r>
      <w:r w:rsidR="00C068FF" w:rsidRPr="006E065E">
        <w:rPr>
          <w:rFonts w:eastAsia="SimSun" w:hint="eastAsia"/>
          <w:lang w:eastAsia="zh-CN"/>
        </w:rPr>
        <w:t>地面</w:t>
      </w:r>
      <w:r w:rsidRPr="006E065E">
        <w:rPr>
          <w:rFonts w:eastAsia="SimSun" w:hint="eastAsia"/>
          <w:lang w:eastAsia="zh-CN"/>
        </w:rPr>
        <w:t>轮廓对</w:t>
      </w:r>
      <w:r w:rsidRPr="006E065E">
        <w:rPr>
          <w:rFonts w:eastAsia="SimSun" w:hint="eastAsia"/>
          <w:lang w:eastAsia="zh-CN"/>
        </w:rPr>
        <w:t>HR 4/4/0.5</w:t>
      </w:r>
      <w:r w:rsidRPr="006E065E">
        <w:rPr>
          <w:rFonts w:eastAsia="SimSun" w:hint="eastAsia"/>
          <w:lang w:eastAsia="zh-CN"/>
        </w:rPr>
        <w:t>天线</w:t>
      </w:r>
      <w:r w:rsidRPr="006E065E">
        <w:rPr>
          <w:rFonts w:eastAsia="SimSun" w:hint="eastAsia"/>
          <w:lang w:eastAsia="zh-CN"/>
        </w:rPr>
        <w:t>VRP</w:t>
      </w:r>
      <w:r w:rsidRPr="006E065E">
        <w:rPr>
          <w:rFonts w:eastAsia="SimSun" w:hint="eastAsia"/>
          <w:lang w:eastAsia="zh-CN"/>
        </w:rPr>
        <w:t>的影响。</w:t>
      </w:r>
    </w:p>
    <w:p w14:paraId="3D6375CC" w14:textId="62672BA3" w:rsidR="00E97D1E" w:rsidRPr="006E065E" w:rsidRDefault="00E97D1E" w:rsidP="00E97D1E">
      <w:pPr>
        <w:ind w:firstLineChars="200" w:firstLine="480"/>
        <w:rPr>
          <w:rFonts w:eastAsia="SimSun"/>
          <w:lang w:eastAsia="zh-CN"/>
        </w:rPr>
      </w:pPr>
      <w:r w:rsidRPr="006E065E">
        <w:rPr>
          <w:rFonts w:eastAsia="SimSun" w:hint="eastAsia"/>
          <w:lang w:eastAsia="zh-CN"/>
        </w:rPr>
        <w:t>如图</w:t>
      </w:r>
      <w:r w:rsidRPr="006E065E">
        <w:rPr>
          <w:rFonts w:eastAsia="SimSun" w:hint="eastAsia"/>
          <w:lang w:eastAsia="zh-CN"/>
        </w:rPr>
        <w:t>57</w:t>
      </w:r>
      <w:r w:rsidRPr="006E065E">
        <w:rPr>
          <w:rFonts w:eastAsia="SimSun" w:hint="eastAsia"/>
          <w:lang w:eastAsia="zh-CN"/>
        </w:rPr>
        <w:t>所示，天线</w:t>
      </w:r>
      <w:r w:rsidR="00874222" w:rsidRPr="006E065E">
        <w:rPr>
          <w:rFonts w:eastAsia="SimSun" w:hint="eastAsia"/>
          <w:lang w:eastAsia="zh-CN"/>
        </w:rPr>
        <w:t>前方</w:t>
      </w:r>
      <w:r w:rsidRPr="006E065E">
        <w:rPr>
          <w:rFonts w:eastAsia="SimSun" w:hint="eastAsia"/>
          <w:lang w:eastAsia="zh-CN"/>
        </w:rPr>
        <w:t>的地面向下倾斜到一个山谷，然后再次上升。</w:t>
      </w:r>
    </w:p>
    <w:p w14:paraId="6AD84DED" w14:textId="329004B7" w:rsidR="00E97D1E" w:rsidRPr="006E065E" w:rsidRDefault="00E97D1E" w:rsidP="00E97D1E">
      <w:pPr>
        <w:ind w:firstLineChars="200" w:firstLine="480"/>
        <w:rPr>
          <w:rFonts w:eastAsia="SimSun"/>
          <w:lang w:eastAsia="zh-CN"/>
        </w:rPr>
      </w:pPr>
      <w:r w:rsidRPr="006E065E">
        <w:rPr>
          <w:rFonts w:eastAsia="SimSun" w:hint="eastAsia"/>
          <w:lang w:eastAsia="zh-CN"/>
        </w:rPr>
        <w:t>在这种情况下，最大增益时的仰角明显小于假设天线</w:t>
      </w:r>
      <w:r w:rsidR="00874222" w:rsidRPr="006E065E">
        <w:rPr>
          <w:rFonts w:eastAsia="SimSun" w:hint="eastAsia"/>
          <w:lang w:eastAsia="zh-CN"/>
        </w:rPr>
        <w:t>前方的</w:t>
      </w:r>
      <w:r w:rsidRPr="006E065E">
        <w:rPr>
          <w:rFonts w:eastAsia="SimSun" w:hint="eastAsia"/>
          <w:lang w:eastAsia="zh-CN"/>
        </w:rPr>
        <w:t>地面平坦时的理论角度。</w:t>
      </w:r>
    </w:p>
    <w:p w14:paraId="5BC5CA84" w14:textId="2688C6B3" w:rsidR="00E97D1E" w:rsidRPr="006E065E" w:rsidRDefault="00E97D1E" w:rsidP="00E97D1E">
      <w:pPr>
        <w:ind w:firstLineChars="200" w:firstLine="480"/>
        <w:rPr>
          <w:lang w:eastAsia="zh-CN"/>
        </w:rPr>
      </w:pPr>
      <w:r w:rsidRPr="006E065E">
        <w:rPr>
          <w:rFonts w:eastAsia="SimSun" w:hint="eastAsia"/>
          <w:lang w:eastAsia="zh-CN"/>
        </w:rPr>
        <w:t>还应该注意到，反之亦然；如果天线</w:t>
      </w:r>
      <w:r w:rsidR="00874222" w:rsidRPr="006E065E">
        <w:rPr>
          <w:rFonts w:eastAsia="SimSun" w:hint="eastAsia"/>
          <w:lang w:eastAsia="zh-CN"/>
        </w:rPr>
        <w:t>前方</w:t>
      </w:r>
      <w:r w:rsidRPr="006E065E">
        <w:rPr>
          <w:rFonts w:eastAsia="SimSun" w:hint="eastAsia"/>
          <w:lang w:eastAsia="zh-CN"/>
        </w:rPr>
        <w:t>的地面随着</w:t>
      </w:r>
      <w:r w:rsidR="00874222" w:rsidRPr="006E065E">
        <w:rPr>
          <w:rFonts w:eastAsia="SimSun" w:hint="eastAsia"/>
          <w:lang w:eastAsia="zh-CN"/>
        </w:rPr>
        <w:t>距</w:t>
      </w:r>
      <w:r w:rsidRPr="006E065E">
        <w:rPr>
          <w:rFonts w:eastAsia="SimSun" w:hint="eastAsia"/>
          <w:lang w:eastAsia="zh-CN"/>
        </w:rPr>
        <w:t>天线距离的增加而升高，则仰角将大于最大增益时的理论仰角。</w:t>
      </w:r>
    </w:p>
    <w:p w14:paraId="63428904" w14:textId="5F03324C" w:rsidR="00765A9D" w:rsidRPr="006E065E" w:rsidRDefault="00765A9D">
      <w:pPr>
        <w:pStyle w:val="Heading2"/>
        <w:rPr>
          <w:lang w:eastAsia="zh-CN"/>
        </w:rPr>
      </w:pPr>
      <w:bookmarkStart w:id="199" w:name="_Toc232149887"/>
      <w:r w:rsidRPr="006E065E">
        <w:rPr>
          <w:lang w:eastAsia="zh-CN"/>
        </w:rPr>
        <w:t>4.2</w:t>
      </w:r>
      <w:r w:rsidRPr="006E065E">
        <w:rPr>
          <w:lang w:eastAsia="zh-CN"/>
        </w:rPr>
        <w:tab/>
      </w:r>
      <w:r w:rsidR="00A135E2" w:rsidRPr="006E065E">
        <w:rPr>
          <w:lang w:eastAsia="zh-CN"/>
        </w:rPr>
        <w:t>地面电导率</w:t>
      </w:r>
      <w:bookmarkEnd w:id="199"/>
    </w:p>
    <w:p w14:paraId="6F3CCDA1" w14:textId="0983B6FF" w:rsidR="00E97D1E" w:rsidRPr="006E065E" w:rsidRDefault="00E97D1E" w:rsidP="0084508A">
      <w:pPr>
        <w:ind w:firstLineChars="200" w:firstLine="480"/>
        <w:rPr>
          <w:lang w:eastAsia="zh-CN"/>
        </w:rPr>
      </w:pPr>
      <w:bookmarkStart w:id="200" w:name="OLE_LINK113"/>
      <w:r w:rsidRPr="006E065E">
        <w:rPr>
          <w:lang w:eastAsia="zh-CN"/>
        </w:rPr>
        <w:t>计算</w:t>
      </w:r>
      <w:r w:rsidR="00874222" w:rsidRPr="006E065E">
        <w:rPr>
          <w:rFonts w:hint="eastAsia"/>
          <w:lang w:eastAsia="zh-CN"/>
        </w:rPr>
        <w:t>得到</w:t>
      </w:r>
      <w:r w:rsidRPr="006E065E">
        <w:rPr>
          <w:lang w:eastAsia="zh-CN"/>
        </w:rPr>
        <w:t>的辐射</w:t>
      </w:r>
      <w:r w:rsidR="00874222" w:rsidRPr="006E065E">
        <w:rPr>
          <w:rFonts w:hint="eastAsia"/>
          <w:lang w:eastAsia="zh-CN"/>
        </w:rPr>
        <w:t>方向图</w:t>
      </w:r>
      <w:r w:rsidRPr="006E065E">
        <w:rPr>
          <w:lang w:eastAsia="zh-CN"/>
        </w:rPr>
        <w:t>基于平均地面电导率。然而，如果实际</w:t>
      </w:r>
      <w:r w:rsidR="00874222" w:rsidRPr="006E065E">
        <w:rPr>
          <w:rFonts w:hint="eastAsia"/>
          <w:lang w:eastAsia="zh-CN"/>
        </w:rPr>
        <w:t>的</w:t>
      </w:r>
      <w:r w:rsidRPr="006E065E">
        <w:rPr>
          <w:lang w:eastAsia="zh-CN"/>
        </w:rPr>
        <w:t>地面电导率与假设的平均值相差很大，则垂直</w:t>
      </w:r>
      <w:proofErr w:type="gramStart"/>
      <w:r w:rsidRPr="006E065E">
        <w:rPr>
          <w:lang w:eastAsia="zh-CN"/>
        </w:rPr>
        <w:t>方向图会发生</w:t>
      </w:r>
      <w:proofErr w:type="gramEnd"/>
      <w:r w:rsidRPr="006E065E">
        <w:rPr>
          <w:lang w:eastAsia="zh-CN"/>
        </w:rPr>
        <w:t>变化，尤其</w:t>
      </w:r>
      <w:r w:rsidR="00874222" w:rsidRPr="006E065E">
        <w:rPr>
          <w:rFonts w:hint="eastAsia"/>
          <w:lang w:eastAsia="zh-CN"/>
        </w:rPr>
        <w:t>对</w:t>
      </w:r>
      <w:r w:rsidRPr="006E065E">
        <w:rPr>
          <w:lang w:eastAsia="zh-CN"/>
        </w:rPr>
        <w:t>垂直极化天线</w:t>
      </w:r>
      <w:r w:rsidR="00874222" w:rsidRPr="006E065E">
        <w:rPr>
          <w:rFonts w:hint="eastAsia"/>
          <w:lang w:eastAsia="zh-CN"/>
        </w:rPr>
        <w:t>而言</w:t>
      </w:r>
      <w:r w:rsidRPr="006E065E">
        <w:rPr>
          <w:lang w:eastAsia="zh-CN"/>
        </w:rPr>
        <w:t>。</w:t>
      </w:r>
    </w:p>
    <w:bookmarkEnd w:id="200"/>
    <w:p w14:paraId="117C218D" w14:textId="3887E26C" w:rsidR="00AA0220" w:rsidRPr="006E065E" w:rsidRDefault="00DC118F" w:rsidP="00AA0220">
      <w:pPr>
        <w:pStyle w:val="FigureNo"/>
        <w:rPr>
          <w:lang w:eastAsia="zh-CN"/>
        </w:rPr>
      </w:pPr>
      <w:r w:rsidRPr="006E065E">
        <w:rPr>
          <w:lang w:eastAsia="zh-CN"/>
        </w:rPr>
        <w:lastRenderedPageBreak/>
        <w:t>图</w:t>
      </w:r>
      <w:r w:rsidR="00AA0220" w:rsidRPr="006E065E">
        <w:rPr>
          <w:lang w:eastAsia="zh-CN"/>
        </w:rPr>
        <w:t>56</w:t>
      </w:r>
    </w:p>
    <w:p w14:paraId="621FCC9A" w14:textId="0ABCEC1D" w:rsidR="00AA0220" w:rsidRPr="006E065E" w:rsidRDefault="00A135E2" w:rsidP="00AA0220">
      <w:pPr>
        <w:pStyle w:val="Figuretitle"/>
        <w:rPr>
          <w:lang w:eastAsia="zh-CN"/>
        </w:rPr>
      </w:pPr>
      <w:r w:rsidRPr="006E065E">
        <w:rPr>
          <w:lang w:eastAsia="zh-CN"/>
        </w:rPr>
        <w:t>在</w:t>
      </w:r>
      <w:r w:rsidRPr="006E065E">
        <w:rPr>
          <w:lang w:eastAsia="zh-CN"/>
        </w:rPr>
        <w:t>HR 4/4/0.5</w:t>
      </w:r>
      <w:r w:rsidRPr="006E065E">
        <w:rPr>
          <w:lang w:eastAsia="zh-CN"/>
        </w:rPr>
        <w:t>天线</w:t>
      </w:r>
      <w:r w:rsidRPr="006E065E">
        <w:rPr>
          <w:rFonts w:hint="eastAsia"/>
          <w:lang w:eastAsia="zh-CN"/>
        </w:rPr>
        <w:t>（</w:t>
      </w:r>
      <w:r w:rsidRPr="006E065E">
        <w:rPr>
          <w:lang w:eastAsia="zh-CN"/>
        </w:rPr>
        <w:t>工作频率范围</w:t>
      </w:r>
      <w:r w:rsidRPr="006E065E">
        <w:rPr>
          <w:rFonts w:hint="eastAsia"/>
          <w:lang w:eastAsia="zh-CN"/>
        </w:rPr>
        <w:t>：</w:t>
      </w:r>
      <w:r w:rsidRPr="006E065E">
        <w:rPr>
          <w:lang w:eastAsia="zh-CN"/>
        </w:rPr>
        <w:t>11-21 MHz</w:t>
      </w:r>
      <w:r w:rsidRPr="006E065E">
        <w:rPr>
          <w:rFonts w:hint="eastAsia"/>
          <w:lang w:eastAsia="zh-CN"/>
        </w:rPr>
        <w:t>）</w:t>
      </w:r>
      <w:r w:rsidRPr="006E065E">
        <w:rPr>
          <w:lang w:eastAsia="zh-CN"/>
        </w:rPr>
        <w:t>的</w:t>
      </w:r>
      <w:r w:rsidRPr="006E065E">
        <w:rPr>
          <w:lang w:eastAsia="zh-CN"/>
        </w:rPr>
        <w:t>21.56 MHz</w:t>
      </w:r>
      <w:r w:rsidRPr="006E065E">
        <w:rPr>
          <w:rFonts w:hint="eastAsia"/>
          <w:lang w:eastAsia="zh-CN"/>
        </w:rPr>
        <w:t>上</w:t>
      </w:r>
      <w:r w:rsidR="00B30865" w:rsidRPr="006E065E">
        <w:rPr>
          <w:lang w:eastAsia="zh-CN"/>
        </w:rPr>
        <w:t>测量得到的</w:t>
      </w:r>
      <w:r w:rsidRPr="006E065E">
        <w:rPr>
          <w:lang w:eastAsia="zh-CN"/>
        </w:rPr>
        <w:t>垂直辐射</w:t>
      </w:r>
      <w:r w:rsidRPr="006E065E">
        <w:rPr>
          <w:rFonts w:hint="eastAsia"/>
          <w:lang w:eastAsia="zh-CN"/>
        </w:rPr>
        <w:t>方向图</w:t>
      </w:r>
      <w:r w:rsidRPr="006E065E">
        <w:rPr>
          <w:lang w:eastAsia="zh-CN"/>
        </w:rPr>
        <w:t>，</w:t>
      </w:r>
      <w:r w:rsidRPr="006E065E">
        <w:rPr>
          <w:lang w:eastAsia="zh-CN"/>
        </w:rPr>
        <w:br/>
      </w:r>
      <w:r w:rsidRPr="006E065E">
        <w:rPr>
          <w:lang w:eastAsia="zh-CN"/>
        </w:rPr>
        <w:t>中心馈电，非周期性屏，无回转</w:t>
      </w:r>
    </w:p>
    <w:p w14:paraId="7CB5BCF4" w14:textId="4950C966" w:rsidR="00765A9D" w:rsidRPr="006E065E" w:rsidRDefault="009D66DF" w:rsidP="00DE656D">
      <w:pPr>
        <w:pStyle w:val="Figure"/>
      </w:pPr>
      <w:r w:rsidRPr="006E065E">
        <w:rPr>
          <w:noProof/>
        </w:rPr>
        <w:drawing>
          <wp:inline distT="0" distB="0" distL="0" distR="0" wp14:anchorId="3B4B238C" wp14:editId="7BA3E3E7">
            <wp:extent cx="5230379" cy="3011430"/>
            <wp:effectExtent l="0" t="0" r="8890" b="0"/>
            <wp:docPr id="1528677577" name="Picture 39" descr="图56显示&#10;在HR 4/4/0.5天线（工作频率范围：11-21 MHz）的21.56 MHz上测量得到的垂直辐射方向图，中心馈电，非周期性屏，无回转&#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8677577" name="Picture 39" descr="图56显示&#10;在HR 4/4/0.5天线（工作频率范围：11-21 MHz）的21.56 MHz上测量得到的垂直辐射方向图，中心馈电，非周期性屏，无回转&#10;&#10;"/>
                    <pic:cNvPicPr/>
                  </pic:nvPicPr>
                  <pic:blipFill>
                    <a:blip r:embed="rId133" cstate="print">
                      <a:extLst>
                        <a:ext uri="{28A0092B-C50C-407E-A947-70E740481C1C}">
                          <a14:useLocalDpi xmlns:a14="http://schemas.microsoft.com/office/drawing/2010/main" val="0"/>
                        </a:ext>
                      </a:extLst>
                    </a:blip>
                    <a:stretch>
                      <a:fillRect/>
                    </a:stretch>
                  </pic:blipFill>
                  <pic:spPr>
                    <a:xfrm>
                      <a:off x="0" y="0"/>
                      <a:ext cx="5230379" cy="3011430"/>
                    </a:xfrm>
                    <a:prstGeom prst="rect">
                      <a:avLst/>
                    </a:prstGeom>
                  </pic:spPr>
                </pic:pic>
              </a:graphicData>
            </a:graphic>
          </wp:inline>
        </w:drawing>
      </w:r>
    </w:p>
    <w:p w14:paraId="3F16076F" w14:textId="3803AAFD" w:rsidR="00BB0F81" w:rsidRPr="006E065E" w:rsidRDefault="00DC118F" w:rsidP="00BB0F81">
      <w:pPr>
        <w:pStyle w:val="FigureNo"/>
        <w:rPr>
          <w:lang w:eastAsia="zh-CN"/>
        </w:rPr>
      </w:pPr>
      <w:r w:rsidRPr="006E065E">
        <w:rPr>
          <w:lang w:eastAsia="zh-CN"/>
        </w:rPr>
        <w:t>图</w:t>
      </w:r>
      <w:r w:rsidR="00BB0F81" w:rsidRPr="006E065E">
        <w:rPr>
          <w:lang w:eastAsia="zh-CN"/>
        </w:rPr>
        <w:t>57</w:t>
      </w:r>
    </w:p>
    <w:p w14:paraId="4B27F721" w14:textId="506C39DD" w:rsidR="00BB0F81" w:rsidRPr="006E065E" w:rsidRDefault="008B1D25" w:rsidP="00BB0F81">
      <w:pPr>
        <w:pStyle w:val="Figuretitle"/>
        <w:rPr>
          <w:lang w:eastAsia="zh-CN"/>
        </w:rPr>
      </w:pPr>
      <w:r w:rsidRPr="006E065E">
        <w:rPr>
          <w:lang w:eastAsia="zh-CN"/>
        </w:rPr>
        <w:t>HR 4/4/0.5</w:t>
      </w:r>
      <w:r w:rsidRPr="006E065E">
        <w:rPr>
          <w:lang w:eastAsia="zh-CN"/>
        </w:rPr>
        <w:t>天线前方</w:t>
      </w:r>
      <w:r w:rsidRPr="006E065E">
        <w:rPr>
          <w:rFonts w:hint="eastAsia"/>
          <w:lang w:eastAsia="zh-CN"/>
        </w:rPr>
        <w:t>的</w:t>
      </w:r>
      <w:r w:rsidRPr="006E065E">
        <w:rPr>
          <w:lang w:eastAsia="zh-CN"/>
        </w:rPr>
        <w:t>地面剖面</w:t>
      </w:r>
    </w:p>
    <w:p w14:paraId="5D89D45B" w14:textId="748C3EE2" w:rsidR="00765A9D" w:rsidRPr="006E065E" w:rsidRDefault="004D4253" w:rsidP="00F56773">
      <w:pPr>
        <w:pStyle w:val="Figure"/>
        <w:rPr>
          <w:lang w:eastAsia="zh-CN"/>
        </w:rPr>
      </w:pPr>
      <w:r w:rsidRPr="006E065E">
        <w:rPr>
          <w:noProof/>
        </w:rPr>
        <w:drawing>
          <wp:inline distT="0" distB="0" distL="0" distR="0" wp14:anchorId="43556BF2" wp14:editId="0657D03E">
            <wp:extent cx="4029464" cy="2737110"/>
            <wp:effectExtent l="0" t="0" r="9525" b="6350"/>
            <wp:docPr id="2063916167" name="Picture 40" descr="图57显示HR 4/4/0.5天线前方的地面剖面&#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3916167" name="Picture 40" descr="图57显示HR 4/4/0.5天线前方的地面剖面&#10;"/>
                    <pic:cNvPicPr/>
                  </pic:nvPicPr>
                  <pic:blipFill>
                    <a:blip r:embed="rId134" cstate="print">
                      <a:extLst>
                        <a:ext uri="{28A0092B-C50C-407E-A947-70E740481C1C}">
                          <a14:useLocalDpi xmlns:a14="http://schemas.microsoft.com/office/drawing/2010/main" val="0"/>
                        </a:ext>
                      </a:extLst>
                    </a:blip>
                    <a:stretch>
                      <a:fillRect/>
                    </a:stretch>
                  </pic:blipFill>
                  <pic:spPr>
                    <a:xfrm>
                      <a:off x="0" y="0"/>
                      <a:ext cx="4029464" cy="2737110"/>
                    </a:xfrm>
                    <a:prstGeom prst="rect">
                      <a:avLst/>
                    </a:prstGeom>
                  </pic:spPr>
                </pic:pic>
              </a:graphicData>
            </a:graphic>
          </wp:inline>
        </w:drawing>
      </w:r>
    </w:p>
    <w:p w14:paraId="06534BE2" w14:textId="38922897" w:rsidR="00765A9D" w:rsidRPr="006E065E" w:rsidRDefault="00765A9D">
      <w:pPr>
        <w:pStyle w:val="Heading2"/>
        <w:rPr>
          <w:lang w:eastAsia="zh-CN"/>
        </w:rPr>
      </w:pPr>
      <w:bookmarkStart w:id="201" w:name="_Toc232149888"/>
      <w:r w:rsidRPr="006E065E">
        <w:rPr>
          <w:lang w:eastAsia="zh-CN"/>
        </w:rPr>
        <w:t>4.3</w:t>
      </w:r>
      <w:r w:rsidRPr="006E065E">
        <w:rPr>
          <w:lang w:eastAsia="zh-CN"/>
        </w:rPr>
        <w:tab/>
      </w:r>
      <w:r w:rsidR="008B1D25" w:rsidRPr="006E065E">
        <w:rPr>
          <w:rFonts w:hint="eastAsia"/>
          <w:lang w:eastAsia="zh-CN"/>
        </w:rPr>
        <w:t>其他站点结构</w:t>
      </w:r>
      <w:bookmarkEnd w:id="201"/>
    </w:p>
    <w:p w14:paraId="7E342A10" w14:textId="77777777" w:rsidR="004734F2" w:rsidRPr="006E065E" w:rsidRDefault="004734F2" w:rsidP="004734F2">
      <w:pPr>
        <w:ind w:firstLineChars="200" w:firstLine="480"/>
        <w:rPr>
          <w:lang w:eastAsia="zh-CN"/>
        </w:rPr>
      </w:pPr>
      <w:r w:rsidRPr="006E065E">
        <w:rPr>
          <w:rFonts w:hint="eastAsia"/>
          <w:lang w:eastAsia="zh-CN"/>
        </w:rPr>
        <w:t>高增益高频天线体积庞大，需要坚固的支撑结构和大面积的土地。</w:t>
      </w:r>
    </w:p>
    <w:p w14:paraId="38D08993" w14:textId="781C72FB" w:rsidR="004734F2" w:rsidRPr="006E065E" w:rsidRDefault="004734F2" w:rsidP="004734F2">
      <w:pPr>
        <w:ind w:firstLineChars="200" w:firstLine="480"/>
        <w:rPr>
          <w:lang w:eastAsia="zh-CN"/>
        </w:rPr>
      </w:pPr>
      <w:r w:rsidRPr="006E065E">
        <w:rPr>
          <w:rFonts w:hint="eastAsia"/>
          <w:lang w:eastAsia="zh-CN"/>
        </w:rPr>
        <w:t>许多发射站点需要大量天线来应对全天、各</w:t>
      </w:r>
      <w:r w:rsidR="00E97D1E" w:rsidRPr="006E065E">
        <w:rPr>
          <w:rFonts w:hint="eastAsia"/>
          <w:lang w:eastAsia="zh-CN"/>
        </w:rPr>
        <w:t>季节</w:t>
      </w:r>
      <w:r w:rsidRPr="006E065E">
        <w:rPr>
          <w:rFonts w:hint="eastAsia"/>
          <w:lang w:eastAsia="zh-CN"/>
        </w:rPr>
        <w:t>和太阳黑子周期覆盖一系列目标区域所需的</w:t>
      </w:r>
      <w:r w:rsidR="00E97D1E" w:rsidRPr="006E065E">
        <w:rPr>
          <w:rFonts w:hint="eastAsia"/>
          <w:lang w:eastAsia="zh-CN"/>
        </w:rPr>
        <w:t>频段</w:t>
      </w:r>
      <w:r w:rsidRPr="006E065E">
        <w:rPr>
          <w:rFonts w:hint="eastAsia"/>
          <w:lang w:eastAsia="zh-CN"/>
        </w:rPr>
        <w:t>和方位角范围。</w:t>
      </w:r>
    </w:p>
    <w:p w14:paraId="799FEDC8" w14:textId="154BA2F7" w:rsidR="008B1D25" w:rsidRPr="006E065E" w:rsidRDefault="008B1D25" w:rsidP="005D63FA">
      <w:pPr>
        <w:pageBreakBefore/>
        <w:ind w:firstLineChars="200" w:firstLine="480"/>
        <w:rPr>
          <w:lang w:eastAsia="zh-CN"/>
        </w:rPr>
      </w:pPr>
      <w:bookmarkStart w:id="202" w:name="OLE_LINK169"/>
      <w:r w:rsidRPr="006E065E">
        <w:rPr>
          <w:rFonts w:hint="eastAsia"/>
          <w:lang w:eastAsia="zh-CN"/>
        </w:rPr>
        <w:lastRenderedPageBreak/>
        <w:t>已知以下因素会对天线的辐射性能产生不利影响：</w:t>
      </w:r>
    </w:p>
    <w:bookmarkEnd w:id="202"/>
    <w:p w14:paraId="077203DA" w14:textId="6D799AB6" w:rsidR="008B1D25" w:rsidRPr="006E065E" w:rsidRDefault="0067314A" w:rsidP="008B1D25">
      <w:pPr>
        <w:rPr>
          <w:lang w:eastAsia="zh-CN"/>
        </w:rPr>
      </w:pPr>
      <w:r w:rsidRPr="006E065E">
        <w:rPr>
          <w:lang w:eastAsia="zh-CN"/>
        </w:rPr>
        <w:t>–</w:t>
      </w:r>
      <w:r w:rsidRPr="006E065E">
        <w:rPr>
          <w:lang w:eastAsia="zh-CN"/>
        </w:rPr>
        <w:tab/>
      </w:r>
      <w:r w:rsidR="008B1D25" w:rsidRPr="006E065E">
        <w:rPr>
          <w:rFonts w:hint="eastAsia"/>
          <w:lang w:eastAsia="zh-CN"/>
        </w:rPr>
        <w:t>能量耦合到相邻天线，</w:t>
      </w:r>
    </w:p>
    <w:p w14:paraId="3C0A6EC7" w14:textId="7712FBAA" w:rsidR="008B1D25" w:rsidRPr="006E065E" w:rsidRDefault="0067314A" w:rsidP="008B1D25">
      <w:pPr>
        <w:rPr>
          <w:lang w:eastAsia="zh-CN"/>
        </w:rPr>
      </w:pPr>
      <w:r w:rsidRPr="006E065E">
        <w:rPr>
          <w:lang w:eastAsia="zh-CN"/>
        </w:rPr>
        <w:t>–</w:t>
      </w:r>
      <w:r w:rsidRPr="006E065E">
        <w:rPr>
          <w:lang w:eastAsia="zh-CN"/>
        </w:rPr>
        <w:tab/>
      </w:r>
      <w:r w:rsidR="008B1D25" w:rsidRPr="006E065E">
        <w:rPr>
          <w:rFonts w:hint="eastAsia"/>
          <w:lang w:eastAsia="zh-CN"/>
        </w:rPr>
        <w:t>天线前</w:t>
      </w:r>
      <w:r w:rsidRPr="006E065E">
        <w:rPr>
          <w:rFonts w:hint="eastAsia"/>
          <w:lang w:eastAsia="zh-CN"/>
        </w:rPr>
        <w:t>方</w:t>
      </w:r>
      <w:r w:rsidR="008B1D25" w:rsidRPr="006E065E">
        <w:rPr>
          <w:rFonts w:hint="eastAsia"/>
          <w:lang w:eastAsia="zh-CN"/>
        </w:rPr>
        <w:t>的任何障碍物，例如</w:t>
      </w:r>
      <w:r w:rsidRPr="006E065E">
        <w:rPr>
          <w:rFonts w:hint="eastAsia"/>
          <w:lang w:eastAsia="zh-CN"/>
        </w:rPr>
        <w:t>：</w:t>
      </w:r>
    </w:p>
    <w:p w14:paraId="7748A50D" w14:textId="40EB9C18" w:rsidR="008B1D25" w:rsidRPr="006E065E" w:rsidRDefault="0067314A" w:rsidP="008B1D25">
      <w:pPr>
        <w:rPr>
          <w:lang w:eastAsia="zh-CN"/>
        </w:rPr>
      </w:pPr>
      <w:r w:rsidRPr="006E065E">
        <w:rPr>
          <w:lang w:eastAsia="zh-CN"/>
        </w:rPr>
        <w:tab/>
        <w:t>–</w:t>
      </w:r>
      <w:r w:rsidRPr="006E065E">
        <w:rPr>
          <w:lang w:eastAsia="zh-CN"/>
        </w:rPr>
        <w:tab/>
      </w:r>
      <w:r w:rsidR="008B1D25" w:rsidRPr="006E065E">
        <w:rPr>
          <w:rFonts w:hint="eastAsia"/>
          <w:lang w:eastAsia="zh-CN"/>
        </w:rPr>
        <w:t>发射机建筑</w:t>
      </w:r>
      <w:r w:rsidRPr="006E065E">
        <w:rPr>
          <w:rFonts w:hint="eastAsia"/>
          <w:lang w:eastAsia="zh-CN"/>
        </w:rPr>
        <w:t>物</w:t>
      </w:r>
      <w:r w:rsidR="008B1D25" w:rsidRPr="006E065E">
        <w:rPr>
          <w:rFonts w:hint="eastAsia"/>
          <w:lang w:eastAsia="zh-CN"/>
        </w:rPr>
        <w:t>，</w:t>
      </w:r>
    </w:p>
    <w:p w14:paraId="38F0DEFB" w14:textId="146E3418" w:rsidR="008B1D25" w:rsidRPr="006E065E" w:rsidRDefault="0067314A" w:rsidP="008B1D25">
      <w:pPr>
        <w:rPr>
          <w:lang w:eastAsia="zh-CN"/>
        </w:rPr>
      </w:pPr>
      <w:r w:rsidRPr="006E065E">
        <w:rPr>
          <w:lang w:eastAsia="zh-CN"/>
        </w:rPr>
        <w:tab/>
        <w:t>–</w:t>
      </w:r>
      <w:r w:rsidRPr="006E065E">
        <w:rPr>
          <w:lang w:eastAsia="zh-CN"/>
        </w:rPr>
        <w:tab/>
      </w:r>
      <w:r w:rsidRPr="006E065E">
        <w:rPr>
          <w:rFonts w:hint="eastAsia"/>
          <w:lang w:eastAsia="zh-CN"/>
        </w:rPr>
        <w:t>高大</w:t>
      </w:r>
      <w:r w:rsidR="008B1D25" w:rsidRPr="006E065E">
        <w:rPr>
          <w:rFonts w:hint="eastAsia"/>
          <w:lang w:eastAsia="zh-CN"/>
        </w:rPr>
        <w:t>建筑</w:t>
      </w:r>
      <w:r w:rsidRPr="006E065E">
        <w:rPr>
          <w:rFonts w:hint="eastAsia"/>
          <w:lang w:eastAsia="zh-CN"/>
        </w:rPr>
        <w:t>物</w:t>
      </w:r>
      <w:r w:rsidR="008B1D25" w:rsidRPr="006E065E">
        <w:rPr>
          <w:rFonts w:hint="eastAsia"/>
          <w:lang w:eastAsia="zh-CN"/>
        </w:rPr>
        <w:t>，如教堂</w:t>
      </w:r>
      <w:r w:rsidRPr="006E065E">
        <w:rPr>
          <w:rFonts w:hint="eastAsia"/>
          <w:lang w:eastAsia="zh-CN"/>
        </w:rPr>
        <w:t>尖塔</w:t>
      </w:r>
      <w:r w:rsidR="008B1D25" w:rsidRPr="006E065E">
        <w:rPr>
          <w:rFonts w:hint="eastAsia"/>
          <w:lang w:eastAsia="zh-CN"/>
        </w:rPr>
        <w:t>，</w:t>
      </w:r>
    </w:p>
    <w:p w14:paraId="0BA71562" w14:textId="64EF4AE6" w:rsidR="008B1D25" w:rsidRPr="006E065E" w:rsidRDefault="0067314A" w:rsidP="008B1D25">
      <w:pPr>
        <w:rPr>
          <w:lang w:eastAsia="zh-CN"/>
        </w:rPr>
      </w:pPr>
      <w:r w:rsidRPr="006E065E">
        <w:rPr>
          <w:lang w:eastAsia="zh-CN"/>
        </w:rPr>
        <w:tab/>
        <w:t>–</w:t>
      </w:r>
      <w:r w:rsidRPr="006E065E">
        <w:rPr>
          <w:lang w:eastAsia="zh-CN"/>
        </w:rPr>
        <w:tab/>
      </w:r>
      <w:r w:rsidR="008B1D25" w:rsidRPr="006E065E">
        <w:rPr>
          <w:rFonts w:hint="eastAsia"/>
          <w:lang w:eastAsia="zh-CN"/>
        </w:rPr>
        <w:t>高压</w:t>
      </w:r>
      <w:r w:rsidRPr="006E065E">
        <w:rPr>
          <w:rFonts w:hint="eastAsia"/>
          <w:lang w:eastAsia="zh-CN"/>
        </w:rPr>
        <w:t>输电塔</w:t>
      </w:r>
      <w:r w:rsidR="008B1D25" w:rsidRPr="006E065E">
        <w:rPr>
          <w:rFonts w:hint="eastAsia"/>
          <w:lang w:eastAsia="zh-CN"/>
        </w:rPr>
        <w:t>，</w:t>
      </w:r>
    </w:p>
    <w:p w14:paraId="23EC0E0B" w14:textId="05D47372" w:rsidR="008B1D25" w:rsidRPr="006E065E" w:rsidRDefault="0067314A" w:rsidP="008B1D25">
      <w:pPr>
        <w:rPr>
          <w:lang w:eastAsia="zh-CN"/>
        </w:rPr>
      </w:pPr>
      <w:r w:rsidRPr="006E065E">
        <w:rPr>
          <w:lang w:eastAsia="zh-CN"/>
        </w:rPr>
        <w:tab/>
        <w:t>–</w:t>
      </w:r>
      <w:r w:rsidRPr="006E065E">
        <w:rPr>
          <w:lang w:eastAsia="zh-CN"/>
        </w:rPr>
        <w:tab/>
      </w:r>
      <w:r w:rsidR="008B1D25" w:rsidRPr="006E065E">
        <w:rPr>
          <w:rFonts w:hint="eastAsia"/>
          <w:lang w:eastAsia="zh-CN"/>
        </w:rPr>
        <w:t>天线</w:t>
      </w:r>
      <w:r w:rsidRPr="006E065E">
        <w:rPr>
          <w:rFonts w:hint="eastAsia"/>
          <w:lang w:eastAsia="zh-CN"/>
        </w:rPr>
        <w:t>拉索</w:t>
      </w:r>
      <w:r w:rsidR="008B1D25" w:rsidRPr="006E065E">
        <w:rPr>
          <w:rFonts w:hint="eastAsia"/>
          <w:lang w:eastAsia="zh-CN"/>
        </w:rPr>
        <w:t>，</w:t>
      </w:r>
    </w:p>
    <w:p w14:paraId="31E393BD" w14:textId="60CED710" w:rsidR="008B1D25" w:rsidRPr="006E065E" w:rsidRDefault="0067314A" w:rsidP="008B1D25">
      <w:pPr>
        <w:rPr>
          <w:lang w:eastAsia="zh-CN"/>
        </w:rPr>
      </w:pPr>
      <w:r w:rsidRPr="006E065E">
        <w:rPr>
          <w:lang w:eastAsia="zh-CN"/>
        </w:rPr>
        <w:tab/>
        <w:t>–</w:t>
      </w:r>
      <w:r w:rsidRPr="006E065E">
        <w:rPr>
          <w:lang w:eastAsia="zh-CN"/>
        </w:rPr>
        <w:tab/>
      </w:r>
      <w:r w:rsidR="008B1D25" w:rsidRPr="006E065E">
        <w:rPr>
          <w:rFonts w:hint="eastAsia"/>
          <w:lang w:eastAsia="zh-CN"/>
        </w:rPr>
        <w:t>树木，</w:t>
      </w:r>
    </w:p>
    <w:p w14:paraId="73F8D898" w14:textId="5479D090" w:rsidR="008B1D25" w:rsidRPr="006E065E" w:rsidRDefault="0067314A" w:rsidP="008B1D25">
      <w:pPr>
        <w:rPr>
          <w:lang w:eastAsia="zh-CN"/>
        </w:rPr>
      </w:pPr>
      <w:r w:rsidRPr="006E065E">
        <w:rPr>
          <w:lang w:eastAsia="zh-CN"/>
        </w:rPr>
        <w:tab/>
        <w:t>–</w:t>
      </w:r>
      <w:r w:rsidRPr="006E065E">
        <w:rPr>
          <w:lang w:eastAsia="zh-CN"/>
        </w:rPr>
        <w:tab/>
      </w:r>
      <w:r w:rsidR="008B1D25" w:rsidRPr="006E065E">
        <w:rPr>
          <w:rFonts w:hint="eastAsia"/>
          <w:lang w:eastAsia="zh-CN"/>
        </w:rPr>
        <w:t>馈线。</w:t>
      </w:r>
    </w:p>
    <w:p w14:paraId="785D89D6" w14:textId="77777777" w:rsidR="00E97D1E" w:rsidRPr="006E065E" w:rsidRDefault="00E97D1E" w:rsidP="00E97D1E">
      <w:pPr>
        <w:ind w:firstLineChars="200" w:firstLine="480"/>
        <w:rPr>
          <w:lang w:eastAsia="zh-CN"/>
        </w:rPr>
      </w:pPr>
      <w:r w:rsidRPr="006E065E">
        <w:rPr>
          <w:rFonts w:hint="eastAsia"/>
          <w:lang w:eastAsia="zh-CN"/>
        </w:rPr>
        <w:t>在特定情况下，一个天线的前向辐射可以通过一个或多个其他天线的存在来修改。</w:t>
      </w:r>
    </w:p>
    <w:p w14:paraId="26181970" w14:textId="3F16F53E" w:rsidR="00E97D1E" w:rsidRPr="006E065E" w:rsidRDefault="00E97D1E" w:rsidP="00E97D1E">
      <w:pPr>
        <w:ind w:firstLineChars="200" w:firstLine="480"/>
        <w:rPr>
          <w:lang w:eastAsia="zh-CN"/>
        </w:rPr>
      </w:pPr>
      <w:r w:rsidRPr="006E065E">
        <w:rPr>
          <w:rFonts w:hint="eastAsia"/>
          <w:lang w:eastAsia="zh-CN"/>
        </w:rPr>
        <w:t>图</w:t>
      </w:r>
      <w:r w:rsidRPr="006E065E">
        <w:rPr>
          <w:rFonts w:hint="eastAsia"/>
          <w:lang w:eastAsia="zh-CN"/>
        </w:rPr>
        <w:t>58</w:t>
      </w:r>
      <w:r w:rsidRPr="006E065E">
        <w:rPr>
          <w:rFonts w:hint="eastAsia"/>
          <w:lang w:eastAsia="zh-CN"/>
        </w:rPr>
        <w:t>显示了</w:t>
      </w:r>
      <w:r w:rsidRPr="006E065E">
        <w:rPr>
          <w:rFonts w:hint="eastAsia"/>
          <w:lang w:eastAsia="zh-CN"/>
        </w:rPr>
        <w:t>HR 4/4/0.5</w:t>
      </w:r>
      <w:r w:rsidRPr="006E065E">
        <w:rPr>
          <w:rFonts w:hint="eastAsia"/>
          <w:lang w:eastAsia="zh-CN"/>
        </w:rPr>
        <w:t>天线被约</w:t>
      </w:r>
      <w:r w:rsidRPr="006E065E">
        <w:rPr>
          <w:rFonts w:hint="eastAsia"/>
          <w:lang w:eastAsia="zh-CN"/>
        </w:rPr>
        <w:t>600</w:t>
      </w:r>
      <w:r w:rsidRPr="006E065E">
        <w:rPr>
          <w:rFonts w:hint="eastAsia"/>
          <w:lang w:eastAsia="zh-CN"/>
        </w:rPr>
        <w:t>米外其他天线的屏遮挡时对</w:t>
      </w:r>
      <w:r w:rsidRPr="006E065E">
        <w:rPr>
          <w:rFonts w:hint="eastAsia"/>
          <w:lang w:eastAsia="zh-CN"/>
        </w:rPr>
        <w:t>HRP</w:t>
      </w:r>
      <w:r w:rsidRPr="006E065E">
        <w:rPr>
          <w:rFonts w:hint="eastAsia"/>
          <w:lang w:eastAsia="zh-CN"/>
        </w:rPr>
        <w:t>的影响。天线的布局如图</w:t>
      </w:r>
      <w:r w:rsidRPr="006E065E">
        <w:rPr>
          <w:rFonts w:hint="eastAsia"/>
          <w:lang w:eastAsia="zh-CN"/>
        </w:rPr>
        <w:t>59</w:t>
      </w:r>
      <w:r w:rsidRPr="006E065E">
        <w:rPr>
          <w:rFonts w:hint="eastAsia"/>
          <w:lang w:eastAsia="zh-CN"/>
        </w:rPr>
        <w:t>所示。水平辐射方向图（</w:t>
      </w:r>
      <w:r w:rsidRPr="006E065E">
        <w:rPr>
          <w:rFonts w:hint="eastAsia"/>
          <w:lang w:eastAsia="zh-CN"/>
        </w:rPr>
        <w:t>HRP</w:t>
      </w:r>
      <w:r w:rsidRPr="006E065E">
        <w:rPr>
          <w:rFonts w:hint="eastAsia"/>
          <w:lang w:eastAsia="zh-CN"/>
        </w:rPr>
        <w:t>）失真，与理论</w:t>
      </w:r>
      <w:r w:rsidRPr="006E065E">
        <w:rPr>
          <w:rFonts w:hint="eastAsia"/>
          <w:lang w:eastAsia="zh-CN"/>
        </w:rPr>
        <w:t>HRP</w:t>
      </w:r>
      <w:r w:rsidRPr="006E065E">
        <w:rPr>
          <w:rFonts w:hint="eastAsia"/>
          <w:lang w:eastAsia="zh-CN"/>
        </w:rPr>
        <w:t>相比，旁瓣的尺寸和位置存在显著差异。垂直辐射方向图（</w:t>
      </w:r>
      <w:r w:rsidRPr="006E065E">
        <w:rPr>
          <w:rFonts w:hint="eastAsia"/>
          <w:lang w:eastAsia="zh-CN"/>
        </w:rPr>
        <w:t>VRP</w:t>
      </w:r>
      <w:r w:rsidRPr="006E065E">
        <w:rPr>
          <w:rFonts w:hint="eastAsia"/>
          <w:lang w:eastAsia="zh-CN"/>
        </w:rPr>
        <w:t>）也受到影响。不仅最大增益时的仰角高于预期，而且</w:t>
      </w:r>
      <w:r w:rsidRPr="006E065E">
        <w:rPr>
          <w:rFonts w:hint="eastAsia"/>
          <w:lang w:eastAsia="zh-CN"/>
        </w:rPr>
        <w:t>VRP</w:t>
      </w:r>
      <w:r w:rsidRPr="006E065E">
        <w:rPr>
          <w:rFonts w:hint="eastAsia"/>
          <w:lang w:eastAsia="zh-CN"/>
        </w:rPr>
        <w:t>旁瓣的幅度也更大。</w:t>
      </w:r>
    </w:p>
    <w:p w14:paraId="71E143CC" w14:textId="42219FAF" w:rsidR="00F56773" w:rsidRPr="006E065E" w:rsidRDefault="00DC118F" w:rsidP="00F56773">
      <w:pPr>
        <w:pStyle w:val="FigureNo"/>
        <w:rPr>
          <w:lang w:eastAsia="zh-CN"/>
        </w:rPr>
      </w:pPr>
      <w:r w:rsidRPr="006E065E">
        <w:rPr>
          <w:lang w:eastAsia="zh-CN"/>
        </w:rPr>
        <w:t>图</w:t>
      </w:r>
      <w:r w:rsidR="00F56773" w:rsidRPr="006E065E">
        <w:rPr>
          <w:lang w:eastAsia="zh-CN"/>
        </w:rPr>
        <w:t>58</w:t>
      </w:r>
    </w:p>
    <w:p w14:paraId="69F2D813" w14:textId="15C1C4E3" w:rsidR="00F56773" w:rsidRPr="006E065E" w:rsidRDefault="00A135E2" w:rsidP="00F56773">
      <w:pPr>
        <w:pStyle w:val="Figuretitle"/>
        <w:rPr>
          <w:lang w:eastAsia="zh-CN"/>
        </w:rPr>
      </w:pPr>
      <w:r w:rsidRPr="006E065E">
        <w:rPr>
          <w:lang w:eastAsia="zh-CN"/>
        </w:rPr>
        <w:t>在</w:t>
      </w:r>
      <w:r w:rsidRPr="006E065E">
        <w:rPr>
          <w:lang w:eastAsia="zh-CN"/>
        </w:rPr>
        <w:t>HR 4/4/0.5</w:t>
      </w:r>
      <w:r w:rsidRPr="006E065E">
        <w:rPr>
          <w:lang w:eastAsia="zh-CN"/>
        </w:rPr>
        <w:t>天线</w:t>
      </w:r>
      <w:r w:rsidRPr="006E065E">
        <w:rPr>
          <w:rFonts w:hint="eastAsia"/>
          <w:lang w:eastAsia="zh-CN"/>
        </w:rPr>
        <w:t>（</w:t>
      </w:r>
      <w:r w:rsidRPr="006E065E">
        <w:rPr>
          <w:lang w:eastAsia="zh-CN"/>
        </w:rPr>
        <w:t>工作频率范围</w:t>
      </w:r>
      <w:r w:rsidRPr="006E065E">
        <w:rPr>
          <w:rFonts w:hint="eastAsia"/>
          <w:lang w:eastAsia="zh-CN"/>
        </w:rPr>
        <w:t>：</w:t>
      </w:r>
      <w:r w:rsidRPr="006E065E">
        <w:rPr>
          <w:lang w:eastAsia="zh-CN"/>
        </w:rPr>
        <w:t>11-21 MHz</w:t>
      </w:r>
      <w:r w:rsidRPr="006E065E">
        <w:rPr>
          <w:rFonts w:hint="eastAsia"/>
          <w:lang w:eastAsia="zh-CN"/>
        </w:rPr>
        <w:t>）</w:t>
      </w:r>
      <w:r w:rsidRPr="006E065E">
        <w:rPr>
          <w:lang w:eastAsia="zh-CN"/>
        </w:rPr>
        <w:t>的</w:t>
      </w:r>
      <w:r w:rsidRPr="006E065E">
        <w:rPr>
          <w:rFonts w:hint="eastAsia"/>
          <w:lang w:eastAsia="zh-CN"/>
        </w:rPr>
        <w:t>15</w:t>
      </w:r>
      <w:r w:rsidRPr="006E065E">
        <w:rPr>
          <w:lang w:eastAsia="zh-CN"/>
        </w:rPr>
        <w:t>.</w:t>
      </w:r>
      <w:r w:rsidRPr="006E065E">
        <w:rPr>
          <w:rFonts w:hint="eastAsia"/>
          <w:lang w:eastAsia="zh-CN"/>
        </w:rPr>
        <w:t>39</w:t>
      </w:r>
      <w:r w:rsidRPr="006E065E">
        <w:rPr>
          <w:lang w:eastAsia="zh-CN"/>
        </w:rPr>
        <w:t xml:space="preserve"> MHz</w:t>
      </w:r>
      <w:r w:rsidRPr="006E065E">
        <w:rPr>
          <w:rFonts w:hint="eastAsia"/>
          <w:lang w:eastAsia="zh-CN"/>
        </w:rPr>
        <w:t>上</w:t>
      </w:r>
      <w:r w:rsidR="00B30865" w:rsidRPr="006E065E">
        <w:rPr>
          <w:lang w:eastAsia="zh-CN"/>
        </w:rPr>
        <w:t>测量得到的</w:t>
      </w:r>
      <w:r w:rsidRPr="006E065E">
        <w:rPr>
          <w:rFonts w:hint="eastAsia"/>
          <w:lang w:eastAsia="zh-CN"/>
        </w:rPr>
        <w:t>HRP</w:t>
      </w:r>
      <w:r w:rsidRPr="006E065E">
        <w:rPr>
          <w:lang w:eastAsia="zh-CN"/>
        </w:rPr>
        <w:t>，</w:t>
      </w:r>
      <w:r w:rsidRPr="006E065E">
        <w:rPr>
          <w:lang w:eastAsia="zh-CN"/>
        </w:rPr>
        <w:br/>
      </w:r>
      <w:r w:rsidRPr="006E065E">
        <w:rPr>
          <w:lang w:eastAsia="zh-CN"/>
        </w:rPr>
        <w:t>中心馈电，非周期性屏，回转</w:t>
      </w:r>
      <w:r w:rsidRPr="006E065E">
        <w:rPr>
          <w:rFonts w:hint="eastAsia"/>
          <w:lang w:eastAsia="zh-CN"/>
        </w:rPr>
        <w:t>角：</w:t>
      </w:r>
      <w:r w:rsidRPr="006E065E">
        <w:rPr>
          <w:rFonts w:cs="Times New Roman Bold"/>
          <w:lang w:eastAsia="zh-CN"/>
        </w:rPr>
        <w:t>−</w:t>
      </w:r>
      <w:r w:rsidRPr="006E065E">
        <w:rPr>
          <w:lang w:eastAsia="zh-CN"/>
        </w:rPr>
        <w:t>20</w:t>
      </w:r>
      <w:r w:rsidRPr="006E065E">
        <w:rPr>
          <w:rFonts w:cs="Times New Roman Bold"/>
          <w:lang w:eastAsia="zh-CN"/>
        </w:rPr>
        <w:t>°</w:t>
      </w:r>
    </w:p>
    <w:p w14:paraId="43CF92E2" w14:textId="6A0C789E" w:rsidR="00765A9D" w:rsidRPr="006E065E" w:rsidRDefault="004D4253" w:rsidP="00AA485B">
      <w:pPr>
        <w:pStyle w:val="Figure"/>
      </w:pPr>
      <w:r w:rsidRPr="006E065E">
        <w:rPr>
          <w:noProof/>
        </w:rPr>
        <w:drawing>
          <wp:inline distT="0" distB="0" distL="0" distR="0" wp14:anchorId="7B7C3F4E" wp14:editId="5A0E7A10">
            <wp:extent cx="4306833" cy="4315977"/>
            <wp:effectExtent l="0" t="0" r="0" b="8890"/>
            <wp:docPr id="852682114" name="Picture 41" descr="图58显示在HR 4/4/0.5天线（工作频率范围：11-21 MHz）的15.39 MHz上测量得到的HRP，中心馈电，非周期性屏，回转角：−20°&#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2682114" name="Picture 41" descr="图58显示在HR 4/4/0.5天线（工作频率范围：11-21 MHz）的15.39 MHz上测量得到的HRP，中心馈电，非周期性屏，回转角：−20°&#10;&#10;"/>
                    <pic:cNvPicPr/>
                  </pic:nvPicPr>
                  <pic:blipFill>
                    <a:blip r:embed="rId135" cstate="print">
                      <a:extLst>
                        <a:ext uri="{28A0092B-C50C-407E-A947-70E740481C1C}">
                          <a14:useLocalDpi xmlns:a14="http://schemas.microsoft.com/office/drawing/2010/main" val="0"/>
                        </a:ext>
                      </a:extLst>
                    </a:blip>
                    <a:stretch>
                      <a:fillRect/>
                    </a:stretch>
                  </pic:blipFill>
                  <pic:spPr>
                    <a:xfrm>
                      <a:off x="0" y="0"/>
                      <a:ext cx="4306833" cy="4315977"/>
                    </a:xfrm>
                    <a:prstGeom prst="rect">
                      <a:avLst/>
                    </a:prstGeom>
                  </pic:spPr>
                </pic:pic>
              </a:graphicData>
            </a:graphic>
          </wp:inline>
        </w:drawing>
      </w:r>
    </w:p>
    <w:p w14:paraId="55D1E3D1" w14:textId="07BD12A9" w:rsidR="00765A9D" w:rsidRPr="006E065E" w:rsidRDefault="00765A9D">
      <w:pPr>
        <w:pStyle w:val="Heading1"/>
        <w:rPr>
          <w:lang w:eastAsia="zh-CN"/>
        </w:rPr>
      </w:pPr>
      <w:bookmarkStart w:id="203" w:name="_Toc212025620"/>
      <w:bookmarkStart w:id="204" w:name="_Toc232149889"/>
      <w:r w:rsidRPr="006E065E">
        <w:rPr>
          <w:lang w:eastAsia="zh-CN"/>
        </w:rPr>
        <w:lastRenderedPageBreak/>
        <w:t>5</w:t>
      </w:r>
      <w:r w:rsidRPr="006E065E">
        <w:rPr>
          <w:lang w:eastAsia="zh-CN"/>
        </w:rPr>
        <w:tab/>
      </w:r>
      <w:bookmarkEnd w:id="203"/>
      <w:r w:rsidR="00A135E2" w:rsidRPr="006E065E">
        <w:rPr>
          <w:lang w:eastAsia="zh-CN"/>
        </w:rPr>
        <w:t>实际天线性能的变化</w:t>
      </w:r>
      <w:bookmarkEnd w:id="204"/>
    </w:p>
    <w:p w14:paraId="08EDF0A8" w14:textId="0C8DDFC9" w:rsidR="00E97D1E" w:rsidRPr="006E065E" w:rsidRDefault="00E97D1E" w:rsidP="00E97D1E">
      <w:pPr>
        <w:ind w:firstLineChars="200" w:firstLine="480"/>
        <w:rPr>
          <w:lang w:eastAsia="zh-CN"/>
        </w:rPr>
      </w:pPr>
      <w:r w:rsidRPr="006E065E">
        <w:rPr>
          <w:rFonts w:hint="eastAsia"/>
          <w:lang w:eastAsia="zh-CN"/>
        </w:rPr>
        <w:t>本附件第</w:t>
      </w:r>
      <w:r w:rsidRPr="006E065E">
        <w:rPr>
          <w:rFonts w:hint="eastAsia"/>
          <w:lang w:eastAsia="zh-CN"/>
        </w:rPr>
        <w:t>1</w:t>
      </w:r>
      <w:r w:rsidRPr="006E065E">
        <w:rPr>
          <w:rFonts w:hint="eastAsia"/>
          <w:lang w:eastAsia="zh-CN"/>
        </w:rPr>
        <w:t>部分</w:t>
      </w:r>
      <w:r w:rsidR="00353640">
        <w:rPr>
          <w:rFonts w:hint="eastAsia"/>
          <w:lang w:eastAsia="zh-CN"/>
        </w:rPr>
        <w:t>第</w:t>
      </w:r>
      <w:r w:rsidR="00353640">
        <w:rPr>
          <w:rFonts w:hint="eastAsia"/>
          <w:lang w:eastAsia="zh-CN"/>
        </w:rPr>
        <w:t>9</w:t>
      </w:r>
      <w:r w:rsidR="00353640">
        <w:rPr>
          <w:rFonts w:hint="eastAsia"/>
          <w:lang w:eastAsia="zh-CN"/>
        </w:rPr>
        <w:t>节</w:t>
      </w:r>
      <w:r w:rsidRPr="006E065E">
        <w:rPr>
          <w:rFonts w:hint="eastAsia"/>
          <w:lang w:eastAsia="zh-CN"/>
        </w:rPr>
        <w:t>中包含的高频天线辐射图示例显示了具有本附件第</w:t>
      </w:r>
      <w:r w:rsidRPr="006E065E">
        <w:rPr>
          <w:rFonts w:hint="eastAsia"/>
          <w:lang w:eastAsia="zh-CN"/>
        </w:rPr>
        <w:t>1</w:t>
      </w:r>
      <w:r w:rsidRPr="006E065E">
        <w:rPr>
          <w:rFonts w:hint="eastAsia"/>
          <w:lang w:eastAsia="zh-CN"/>
        </w:rPr>
        <w:t>部分中规定之设计标准的天线的计算性能。</w:t>
      </w:r>
    </w:p>
    <w:p w14:paraId="5930129A" w14:textId="562CA450" w:rsidR="00E97D1E" w:rsidRPr="006E065E" w:rsidRDefault="00E97D1E" w:rsidP="00E97D1E">
      <w:pPr>
        <w:ind w:firstLineChars="200" w:firstLine="480"/>
        <w:rPr>
          <w:lang w:eastAsia="zh-CN"/>
        </w:rPr>
      </w:pPr>
      <w:r w:rsidRPr="006E065E">
        <w:rPr>
          <w:rFonts w:hint="eastAsia"/>
          <w:lang w:eastAsia="zh-CN"/>
        </w:rPr>
        <w:t>实际天线的性能与理想情况之间存在的差异，是因制造商对实现经济设计目标所需之物理和电气参数做出的实际选择而造成的。</w:t>
      </w:r>
    </w:p>
    <w:p w14:paraId="610FAD4C" w14:textId="23D93660" w:rsidR="00E76D35" w:rsidRPr="006E065E" w:rsidRDefault="00DC118F" w:rsidP="00E76D35">
      <w:pPr>
        <w:pStyle w:val="FigureNo"/>
      </w:pPr>
      <w:r w:rsidRPr="006E065E">
        <w:t>图</w:t>
      </w:r>
      <w:r w:rsidR="00E76D35" w:rsidRPr="006E065E">
        <w:t>59</w:t>
      </w:r>
    </w:p>
    <w:p w14:paraId="31782B81" w14:textId="5368292A" w:rsidR="00E76D35" w:rsidRPr="006E065E" w:rsidRDefault="00997820" w:rsidP="00E76D35">
      <w:pPr>
        <w:pStyle w:val="Figuretitle"/>
      </w:pPr>
      <w:proofErr w:type="spellStart"/>
      <w:r w:rsidRPr="006E065E">
        <w:t>天线布局</w:t>
      </w:r>
      <w:proofErr w:type="spellEnd"/>
    </w:p>
    <w:p w14:paraId="4D534A83" w14:textId="7C062B11" w:rsidR="00765A9D" w:rsidRPr="006E065E" w:rsidRDefault="004D4253" w:rsidP="00C45241">
      <w:pPr>
        <w:pStyle w:val="Figure"/>
      </w:pPr>
      <w:r w:rsidRPr="006E065E">
        <w:rPr>
          <w:noProof/>
        </w:rPr>
        <w:drawing>
          <wp:inline distT="0" distB="0" distL="0" distR="0" wp14:anchorId="13AF1461" wp14:editId="320EAAC2">
            <wp:extent cx="2462789" cy="3483871"/>
            <wp:effectExtent l="0" t="0" r="0" b="2540"/>
            <wp:docPr id="2048291843" name="Picture 42" descr="图59显示天线布局&#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291843" name="Picture 42" descr="图59显示天线布局&#10;"/>
                    <pic:cNvPicPr/>
                  </pic:nvPicPr>
                  <pic:blipFill>
                    <a:blip r:embed="rId136" cstate="print">
                      <a:extLst>
                        <a:ext uri="{28A0092B-C50C-407E-A947-70E740481C1C}">
                          <a14:useLocalDpi xmlns:a14="http://schemas.microsoft.com/office/drawing/2010/main" val="0"/>
                        </a:ext>
                      </a:extLst>
                    </a:blip>
                    <a:stretch>
                      <a:fillRect/>
                    </a:stretch>
                  </pic:blipFill>
                  <pic:spPr>
                    <a:xfrm>
                      <a:off x="0" y="0"/>
                      <a:ext cx="2462789" cy="3483871"/>
                    </a:xfrm>
                    <a:prstGeom prst="rect">
                      <a:avLst/>
                    </a:prstGeom>
                  </pic:spPr>
                </pic:pic>
              </a:graphicData>
            </a:graphic>
          </wp:inline>
        </w:drawing>
      </w:r>
    </w:p>
    <w:p w14:paraId="1A8476B6" w14:textId="7A8A25A9" w:rsidR="00E479AC" w:rsidRPr="006E065E" w:rsidRDefault="00E479AC" w:rsidP="0067314A">
      <w:pPr>
        <w:ind w:firstLineChars="200" w:firstLine="480"/>
        <w:rPr>
          <w:lang w:eastAsia="zh-CN"/>
        </w:rPr>
      </w:pPr>
      <w:r w:rsidRPr="006E065E">
        <w:rPr>
          <w:lang w:eastAsia="zh-CN"/>
        </w:rPr>
        <w:t>例如，</w:t>
      </w:r>
      <w:proofErr w:type="gramStart"/>
      <w:r w:rsidRPr="006E065E">
        <w:rPr>
          <w:rFonts w:hint="eastAsia"/>
          <w:lang w:eastAsia="zh-CN"/>
        </w:rPr>
        <w:t>幛</w:t>
      </w:r>
      <w:proofErr w:type="gramEnd"/>
      <w:r w:rsidRPr="006E065E">
        <w:rPr>
          <w:rFonts w:hint="eastAsia"/>
          <w:lang w:eastAsia="zh-CN"/>
        </w:rPr>
        <w:t>形</w:t>
      </w:r>
      <w:r w:rsidRPr="006E065E">
        <w:rPr>
          <w:lang w:eastAsia="zh-CN"/>
        </w:rPr>
        <w:t>天线性能变化的主要来源是</w:t>
      </w:r>
      <w:r w:rsidRPr="006E065E">
        <w:rPr>
          <w:rFonts w:hint="eastAsia"/>
          <w:lang w:eastAsia="zh-CN"/>
        </w:rPr>
        <w:t>：</w:t>
      </w:r>
    </w:p>
    <w:p w14:paraId="190E86D6" w14:textId="645F1408"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反射屏中导线的间距，</w:t>
      </w:r>
    </w:p>
    <w:p w14:paraId="5D57704B" w14:textId="689A371F"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反射屏中导线的厚度，</w:t>
      </w:r>
    </w:p>
    <w:p w14:paraId="7E7BE20E" w14:textId="510B7EBA"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反射屏与偶极子的间距，</w:t>
      </w:r>
    </w:p>
    <w:p w14:paraId="719C3A1B" w14:textId="365BCF37"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反射屏的尺寸与偶极子阵列的尺寸之比，</w:t>
      </w:r>
    </w:p>
    <w:p w14:paraId="116E03F0" w14:textId="69403E22"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水平和垂直方向上偶极子之间的间距，</w:t>
      </w:r>
    </w:p>
    <w:p w14:paraId="4499D7D8" w14:textId="48AA08B3"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天线的设计频率，</w:t>
      </w:r>
    </w:p>
    <w:p w14:paraId="5CFA4226" w14:textId="5C4553A1"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偶极子的有效厚度，</w:t>
      </w:r>
    </w:p>
    <w:p w14:paraId="34686302" w14:textId="1CD06BF8" w:rsidR="00FD6587" w:rsidRPr="006E065E" w:rsidRDefault="00FD6587" w:rsidP="00FD6587">
      <w:pPr>
        <w:pStyle w:val="enumlev1"/>
        <w:rPr>
          <w:lang w:eastAsia="zh-CN"/>
        </w:rPr>
      </w:pPr>
      <w:r w:rsidRPr="006E065E">
        <w:rPr>
          <w:lang w:eastAsia="zh-CN"/>
        </w:rPr>
        <w:t>–</w:t>
      </w:r>
      <w:r w:rsidRPr="006E065E">
        <w:rPr>
          <w:lang w:eastAsia="zh-CN"/>
        </w:rPr>
        <w:tab/>
      </w:r>
      <w:r w:rsidRPr="006E065E">
        <w:rPr>
          <w:rFonts w:hint="eastAsia"/>
          <w:lang w:eastAsia="zh-CN"/>
        </w:rPr>
        <w:t>支撑结构的物理安排（如拉索、悬链线）。</w:t>
      </w:r>
    </w:p>
    <w:p w14:paraId="0C25D3D0" w14:textId="1D008D17" w:rsidR="00765A9D" w:rsidRPr="006E065E" w:rsidRDefault="00765A9D">
      <w:pPr>
        <w:pStyle w:val="Heading2"/>
        <w:rPr>
          <w:lang w:eastAsia="zh-CN"/>
        </w:rPr>
      </w:pPr>
      <w:bookmarkStart w:id="205" w:name="_Toc232149890"/>
      <w:r w:rsidRPr="006E065E">
        <w:rPr>
          <w:lang w:eastAsia="zh-CN"/>
        </w:rPr>
        <w:t>5.1</w:t>
      </w:r>
      <w:r w:rsidRPr="006E065E">
        <w:rPr>
          <w:lang w:eastAsia="zh-CN"/>
        </w:rPr>
        <w:tab/>
      </w:r>
      <w:r w:rsidR="004F33DE">
        <w:rPr>
          <w:lang w:eastAsia="zh-CN"/>
        </w:rPr>
        <w:t>方位角方向图</w:t>
      </w:r>
      <w:bookmarkEnd w:id="205"/>
    </w:p>
    <w:p w14:paraId="31051340" w14:textId="39317EFA" w:rsidR="00191460" w:rsidRPr="006E065E" w:rsidRDefault="00191460" w:rsidP="00191460">
      <w:pPr>
        <w:ind w:firstLineChars="200" w:firstLine="480"/>
        <w:rPr>
          <w:lang w:eastAsia="zh-CN"/>
        </w:rPr>
      </w:pPr>
      <w:bookmarkStart w:id="206" w:name="OLE_LINK118"/>
      <w:r w:rsidRPr="006E065E">
        <w:rPr>
          <w:lang w:eastAsia="zh-CN"/>
        </w:rPr>
        <w:t>图</w:t>
      </w:r>
      <w:r w:rsidRPr="006E065E">
        <w:rPr>
          <w:lang w:eastAsia="zh-CN"/>
        </w:rPr>
        <w:t>60</w:t>
      </w:r>
      <w:r w:rsidRPr="006E065E">
        <w:rPr>
          <w:lang w:eastAsia="zh-CN"/>
        </w:rPr>
        <w:t>和</w:t>
      </w:r>
      <w:r w:rsidRPr="006E065E">
        <w:rPr>
          <w:lang w:eastAsia="zh-CN"/>
        </w:rPr>
        <w:t>61</w:t>
      </w:r>
      <w:r w:rsidRPr="006E065E">
        <w:rPr>
          <w:rFonts w:hint="eastAsia"/>
          <w:lang w:eastAsia="zh-CN"/>
        </w:rPr>
        <w:t>显示</w:t>
      </w:r>
      <w:r w:rsidRPr="006E065E">
        <w:rPr>
          <w:lang w:eastAsia="zh-CN"/>
        </w:rPr>
        <w:t>了由不同天线制造商生产</w:t>
      </w:r>
      <w:r w:rsidRPr="006E065E">
        <w:rPr>
          <w:rFonts w:hint="eastAsia"/>
          <w:lang w:eastAsia="zh-CN"/>
        </w:rPr>
        <w:t>并工作于</w:t>
      </w:r>
      <w:r w:rsidRPr="006E065E">
        <w:rPr>
          <w:lang w:eastAsia="zh-CN"/>
        </w:rPr>
        <w:t>不同发射站点的标称</w:t>
      </w:r>
      <w:r w:rsidRPr="006E065E">
        <w:rPr>
          <w:rFonts w:hint="eastAsia"/>
          <w:lang w:eastAsia="zh-CN"/>
        </w:rPr>
        <w:t>天线</w:t>
      </w:r>
      <w:r w:rsidRPr="006E065E">
        <w:rPr>
          <w:lang w:eastAsia="zh-CN"/>
        </w:rPr>
        <w:t>HR 4/4/1.0</w:t>
      </w:r>
      <w:r w:rsidRPr="006E065E">
        <w:rPr>
          <w:rFonts w:hint="eastAsia"/>
          <w:lang w:eastAsia="zh-CN"/>
        </w:rPr>
        <w:t>可预期的</w:t>
      </w:r>
      <w:r w:rsidRPr="006E065E">
        <w:rPr>
          <w:lang w:eastAsia="zh-CN"/>
        </w:rPr>
        <w:t>在</w:t>
      </w:r>
      <w:r w:rsidRPr="006E065E">
        <w:rPr>
          <w:rFonts w:hint="eastAsia"/>
          <w:lang w:eastAsia="zh-CN"/>
        </w:rPr>
        <w:t>HRP</w:t>
      </w:r>
      <w:r w:rsidRPr="006E065E">
        <w:rPr>
          <w:rFonts w:hint="eastAsia"/>
          <w:lang w:eastAsia="zh-CN"/>
        </w:rPr>
        <w:t>上的</w:t>
      </w:r>
      <w:r w:rsidRPr="006E065E">
        <w:rPr>
          <w:lang w:eastAsia="zh-CN"/>
        </w:rPr>
        <w:t>性能差异。</w:t>
      </w:r>
    </w:p>
    <w:p w14:paraId="2AC05A0A" w14:textId="5241EF77" w:rsidR="00191460" w:rsidRPr="006E065E" w:rsidRDefault="00191460" w:rsidP="00191460">
      <w:pPr>
        <w:ind w:firstLineChars="200" w:firstLine="480"/>
        <w:rPr>
          <w:rFonts w:ascii="SimSun" w:eastAsia="SimSun" w:hAnsi="SimSun" w:cs="SimSun"/>
          <w:szCs w:val="24"/>
          <w:lang w:val="en-US" w:eastAsia="zh-CN"/>
        </w:rPr>
      </w:pPr>
      <w:r w:rsidRPr="006E065E">
        <w:rPr>
          <w:lang w:eastAsia="zh-CN"/>
        </w:rPr>
        <w:t>图</w:t>
      </w:r>
      <w:r w:rsidRPr="006E065E">
        <w:rPr>
          <w:lang w:eastAsia="zh-CN"/>
        </w:rPr>
        <w:t>62</w:t>
      </w:r>
      <w:r w:rsidRPr="006E065E">
        <w:rPr>
          <w:lang w:eastAsia="zh-CN"/>
        </w:rPr>
        <w:t>显示了</w:t>
      </w:r>
      <w:r w:rsidRPr="006E065E">
        <w:rPr>
          <w:rFonts w:hint="eastAsia"/>
          <w:lang w:eastAsia="zh-CN"/>
        </w:rPr>
        <w:t>使用</w:t>
      </w:r>
      <w:r w:rsidRPr="006E065E">
        <w:rPr>
          <w:lang w:eastAsia="zh-CN"/>
        </w:rPr>
        <w:t>默认参数的</w:t>
      </w:r>
      <w:r w:rsidRPr="006E065E">
        <w:rPr>
          <w:lang w:eastAsia="zh-CN"/>
        </w:rPr>
        <w:t>HR 4/4/1.0</w:t>
      </w:r>
      <w:r w:rsidRPr="006E065E">
        <w:rPr>
          <w:lang w:eastAsia="zh-CN"/>
        </w:rPr>
        <w:t>型天线的理论水平辐射方向图。</w:t>
      </w:r>
    </w:p>
    <w:p w14:paraId="1E792B81" w14:textId="408D3501" w:rsidR="00765A9D" w:rsidRPr="006E065E" w:rsidRDefault="00765A9D">
      <w:pPr>
        <w:pStyle w:val="Heading2"/>
        <w:rPr>
          <w:lang w:eastAsia="zh-CN"/>
        </w:rPr>
      </w:pPr>
      <w:bookmarkStart w:id="207" w:name="_Toc232149891"/>
      <w:bookmarkEnd w:id="206"/>
      <w:r w:rsidRPr="006E065E">
        <w:rPr>
          <w:lang w:eastAsia="zh-CN"/>
        </w:rPr>
        <w:lastRenderedPageBreak/>
        <w:t>5.2</w:t>
      </w:r>
      <w:r w:rsidRPr="006E065E">
        <w:rPr>
          <w:lang w:eastAsia="zh-CN"/>
        </w:rPr>
        <w:tab/>
      </w:r>
      <w:r w:rsidR="000442B9" w:rsidRPr="006E065E">
        <w:rPr>
          <w:rFonts w:hint="eastAsia"/>
          <w:lang w:eastAsia="zh-CN"/>
        </w:rPr>
        <w:t>回转方向图</w:t>
      </w:r>
      <w:bookmarkEnd w:id="207"/>
    </w:p>
    <w:p w14:paraId="752C501E" w14:textId="33707243" w:rsidR="00191460" w:rsidRPr="006E065E" w:rsidRDefault="00191460" w:rsidP="00191460">
      <w:pPr>
        <w:ind w:firstLineChars="200" w:firstLine="480"/>
        <w:rPr>
          <w:lang w:eastAsia="zh-CN"/>
        </w:rPr>
      </w:pPr>
      <w:bookmarkStart w:id="208" w:name="OLE_LINK123"/>
      <w:r w:rsidRPr="006E065E">
        <w:rPr>
          <w:rFonts w:hint="eastAsia"/>
          <w:lang w:eastAsia="zh-CN"/>
        </w:rPr>
        <w:t>还应</w:t>
      </w:r>
      <w:r w:rsidRPr="006E065E">
        <w:rPr>
          <w:lang w:eastAsia="zh-CN"/>
        </w:rPr>
        <w:t>注意的是，天线设计师会</w:t>
      </w:r>
      <w:r w:rsidR="00ED1779" w:rsidRPr="006E065E">
        <w:rPr>
          <w:rFonts w:hint="eastAsia"/>
          <w:lang w:eastAsia="zh-CN"/>
        </w:rPr>
        <w:t>通过各种</w:t>
      </w:r>
      <w:r w:rsidRPr="006E065E">
        <w:rPr>
          <w:lang w:eastAsia="zh-CN"/>
        </w:rPr>
        <w:t>方法</w:t>
      </w:r>
      <w:r w:rsidR="00ED1779" w:rsidRPr="006E065E">
        <w:rPr>
          <w:rFonts w:hint="eastAsia"/>
          <w:lang w:eastAsia="zh-CN"/>
        </w:rPr>
        <w:t>来</w:t>
      </w:r>
      <w:r w:rsidRPr="006E065E">
        <w:rPr>
          <w:lang w:eastAsia="zh-CN"/>
        </w:rPr>
        <w:t>实现高频水平偶极子天线的</w:t>
      </w:r>
      <w:r w:rsidR="00ED1779" w:rsidRPr="006E065E">
        <w:rPr>
          <w:rFonts w:hint="eastAsia"/>
          <w:lang w:eastAsia="zh-CN"/>
        </w:rPr>
        <w:t>回转</w:t>
      </w:r>
      <w:r w:rsidRPr="006E065E">
        <w:rPr>
          <w:lang w:eastAsia="zh-CN"/>
        </w:rPr>
        <w:t>。通常所</w:t>
      </w:r>
      <w:r w:rsidR="00ED1779" w:rsidRPr="006E065E">
        <w:rPr>
          <w:rFonts w:hint="eastAsia"/>
          <w:lang w:eastAsia="zh-CN"/>
        </w:rPr>
        <w:t>使用</w:t>
      </w:r>
      <w:r w:rsidRPr="006E065E">
        <w:rPr>
          <w:lang w:eastAsia="zh-CN"/>
        </w:rPr>
        <w:t>的</w:t>
      </w:r>
      <w:r w:rsidR="00ED1779" w:rsidRPr="006E065E">
        <w:rPr>
          <w:rFonts w:hint="eastAsia"/>
          <w:lang w:eastAsia="zh-CN"/>
        </w:rPr>
        <w:t>回转</w:t>
      </w:r>
      <w:r w:rsidRPr="006E065E">
        <w:rPr>
          <w:lang w:eastAsia="zh-CN"/>
        </w:rPr>
        <w:t>方式会导致</w:t>
      </w:r>
      <w:proofErr w:type="gramStart"/>
      <w:r w:rsidRPr="006E065E">
        <w:rPr>
          <w:lang w:eastAsia="zh-CN"/>
        </w:rPr>
        <w:t>实际</w:t>
      </w:r>
      <w:r w:rsidR="00ED1779" w:rsidRPr="006E065E">
        <w:rPr>
          <w:rFonts w:hint="eastAsia"/>
          <w:lang w:eastAsia="zh-CN"/>
        </w:rPr>
        <w:t>回</w:t>
      </w:r>
      <w:proofErr w:type="gramEnd"/>
      <w:r w:rsidR="00ED1779" w:rsidRPr="006E065E">
        <w:rPr>
          <w:rFonts w:hint="eastAsia"/>
          <w:lang w:eastAsia="zh-CN"/>
        </w:rPr>
        <w:t>转</w:t>
      </w:r>
      <w:r w:rsidRPr="006E065E">
        <w:rPr>
          <w:lang w:eastAsia="zh-CN"/>
        </w:rPr>
        <w:t>角小于</w:t>
      </w:r>
      <w:r w:rsidR="00ED1779" w:rsidRPr="006E065E">
        <w:rPr>
          <w:rFonts w:hint="eastAsia"/>
          <w:lang w:eastAsia="zh-CN"/>
        </w:rPr>
        <w:t>规定</w:t>
      </w:r>
      <w:r w:rsidRPr="006E065E">
        <w:rPr>
          <w:lang w:eastAsia="zh-CN"/>
        </w:rPr>
        <w:t>值</w:t>
      </w:r>
      <w:r w:rsidR="00ED1779" w:rsidRPr="006E065E">
        <w:rPr>
          <w:rFonts w:hint="eastAsia"/>
          <w:lang w:eastAsia="zh-CN"/>
        </w:rPr>
        <w:t>。</w:t>
      </w:r>
      <w:r w:rsidRPr="006E065E">
        <w:rPr>
          <w:lang w:eastAsia="zh-CN"/>
        </w:rPr>
        <w:t>本附件第</w:t>
      </w:r>
      <w:r w:rsidRPr="006E065E">
        <w:rPr>
          <w:lang w:eastAsia="zh-CN"/>
        </w:rPr>
        <w:t>1</w:t>
      </w:r>
      <w:r w:rsidRPr="006E065E">
        <w:rPr>
          <w:lang w:eastAsia="zh-CN"/>
        </w:rPr>
        <w:t>部分第</w:t>
      </w:r>
      <w:r w:rsidRPr="006E065E">
        <w:rPr>
          <w:lang w:eastAsia="zh-CN"/>
        </w:rPr>
        <w:t>4.3</w:t>
      </w:r>
      <w:r w:rsidRPr="006E065E">
        <w:rPr>
          <w:lang w:eastAsia="zh-CN"/>
        </w:rPr>
        <w:t>节对此</w:t>
      </w:r>
      <w:r w:rsidR="00ED1779" w:rsidRPr="006E065E">
        <w:rPr>
          <w:rFonts w:hint="eastAsia"/>
          <w:lang w:eastAsia="zh-CN"/>
        </w:rPr>
        <w:t>做了</w:t>
      </w:r>
      <w:r w:rsidRPr="006E065E">
        <w:rPr>
          <w:lang w:eastAsia="zh-CN"/>
        </w:rPr>
        <w:t>说明。</w:t>
      </w:r>
    </w:p>
    <w:p w14:paraId="5ECA8C27" w14:textId="5C41E8D6" w:rsidR="00191460" w:rsidRPr="006E065E" w:rsidRDefault="00ED1779" w:rsidP="00191460">
      <w:pPr>
        <w:ind w:firstLineChars="200" w:firstLine="480"/>
        <w:rPr>
          <w:lang w:eastAsia="zh-CN"/>
        </w:rPr>
      </w:pPr>
      <w:r w:rsidRPr="006E065E">
        <w:rPr>
          <w:rFonts w:hint="eastAsia"/>
          <w:lang w:eastAsia="zh-CN"/>
        </w:rPr>
        <w:t>然而，</w:t>
      </w:r>
      <w:r w:rsidR="00191460" w:rsidRPr="006E065E">
        <w:rPr>
          <w:lang w:eastAsia="zh-CN"/>
        </w:rPr>
        <w:t>在某些天线设计中</w:t>
      </w:r>
      <w:r w:rsidRPr="006E065E">
        <w:rPr>
          <w:rFonts w:hint="eastAsia"/>
          <w:lang w:eastAsia="zh-CN"/>
        </w:rPr>
        <w:t>，</w:t>
      </w:r>
      <w:r w:rsidR="00191460" w:rsidRPr="006E065E">
        <w:rPr>
          <w:lang w:eastAsia="zh-CN"/>
        </w:rPr>
        <w:t>可通过补偿措施</w:t>
      </w:r>
      <w:r w:rsidRPr="006E065E">
        <w:rPr>
          <w:rFonts w:hint="eastAsia"/>
          <w:lang w:eastAsia="zh-CN"/>
        </w:rPr>
        <w:t>来</w:t>
      </w:r>
      <w:r w:rsidR="00191460" w:rsidRPr="006E065E">
        <w:rPr>
          <w:lang w:eastAsia="zh-CN"/>
        </w:rPr>
        <w:t>消除此类偏差，从而</w:t>
      </w:r>
      <w:r w:rsidRPr="006E065E">
        <w:rPr>
          <w:rFonts w:hint="eastAsia"/>
          <w:lang w:eastAsia="zh-CN"/>
        </w:rPr>
        <w:t>在实际中，</w:t>
      </w:r>
      <w:bookmarkStart w:id="209" w:name="OLE_LINK127"/>
      <w:r w:rsidR="00191460" w:rsidRPr="006E065E">
        <w:rPr>
          <w:lang w:eastAsia="zh-CN"/>
        </w:rPr>
        <w:t>在</w:t>
      </w:r>
      <w:r w:rsidRPr="006E065E">
        <w:rPr>
          <w:rFonts w:hint="eastAsia"/>
          <w:lang w:eastAsia="zh-CN"/>
        </w:rPr>
        <w:t>天线的</w:t>
      </w:r>
      <w:r w:rsidR="00191460" w:rsidRPr="006E065E">
        <w:rPr>
          <w:lang w:eastAsia="zh-CN"/>
        </w:rPr>
        <w:t>整个</w:t>
      </w:r>
      <w:r w:rsidRPr="006E065E">
        <w:rPr>
          <w:rFonts w:hint="eastAsia"/>
          <w:lang w:eastAsia="zh-CN"/>
        </w:rPr>
        <w:t>频率范围</w:t>
      </w:r>
      <w:r w:rsidR="00191460" w:rsidRPr="006E065E">
        <w:rPr>
          <w:lang w:eastAsia="zh-CN"/>
        </w:rPr>
        <w:t>内</w:t>
      </w:r>
      <w:r w:rsidRPr="006E065E">
        <w:rPr>
          <w:rFonts w:hint="eastAsia"/>
          <w:lang w:eastAsia="zh-CN"/>
        </w:rPr>
        <w:t>都能</w:t>
      </w:r>
      <w:r w:rsidR="00191460" w:rsidRPr="006E065E">
        <w:rPr>
          <w:lang w:eastAsia="zh-CN"/>
        </w:rPr>
        <w:t>实现</w:t>
      </w:r>
      <w:r w:rsidRPr="006E065E">
        <w:rPr>
          <w:rFonts w:hint="eastAsia"/>
          <w:lang w:eastAsia="zh-CN"/>
        </w:rPr>
        <w:t>规定的回转</w:t>
      </w:r>
      <w:r w:rsidR="00191460" w:rsidRPr="006E065E">
        <w:rPr>
          <w:lang w:eastAsia="zh-CN"/>
        </w:rPr>
        <w:t>角。</w:t>
      </w:r>
      <w:bookmarkEnd w:id="209"/>
    </w:p>
    <w:p w14:paraId="115BEF99" w14:textId="7B2C26C1" w:rsidR="00191460" w:rsidRPr="006E065E" w:rsidRDefault="00191460" w:rsidP="00191460">
      <w:pPr>
        <w:ind w:firstLineChars="200" w:firstLine="480"/>
        <w:rPr>
          <w:lang w:eastAsia="zh-CN"/>
        </w:rPr>
      </w:pPr>
      <w:r w:rsidRPr="006E065E">
        <w:rPr>
          <w:lang w:eastAsia="zh-CN"/>
        </w:rPr>
        <w:t>图</w:t>
      </w:r>
      <w:r w:rsidRPr="006E065E">
        <w:rPr>
          <w:lang w:eastAsia="zh-CN"/>
        </w:rPr>
        <w:t>63</w:t>
      </w:r>
      <w:r w:rsidR="00ED1779" w:rsidRPr="006E065E">
        <w:rPr>
          <w:rFonts w:hint="eastAsia"/>
          <w:lang w:eastAsia="zh-CN"/>
        </w:rPr>
        <w:t>和</w:t>
      </w:r>
      <w:r w:rsidRPr="006E065E">
        <w:rPr>
          <w:lang w:eastAsia="zh-CN"/>
        </w:rPr>
        <w:t>64</w:t>
      </w:r>
      <w:r w:rsidR="00ED1779" w:rsidRPr="006E065E">
        <w:rPr>
          <w:rFonts w:hint="eastAsia"/>
          <w:lang w:eastAsia="zh-CN"/>
        </w:rPr>
        <w:t>对此做了</w:t>
      </w:r>
      <w:r w:rsidRPr="006E065E">
        <w:rPr>
          <w:lang w:eastAsia="zh-CN"/>
        </w:rPr>
        <w:t>说明</w:t>
      </w:r>
      <w:r w:rsidR="00ED1779" w:rsidRPr="006E065E">
        <w:rPr>
          <w:rFonts w:hint="eastAsia"/>
          <w:lang w:eastAsia="zh-CN"/>
        </w:rPr>
        <w:t>。</w:t>
      </w:r>
      <w:r w:rsidRPr="006E065E">
        <w:rPr>
          <w:lang w:eastAsia="zh-CN"/>
        </w:rPr>
        <w:t>图</w:t>
      </w:r>
      <w:r w:rsidRPr="006E065E">
        <w:rPr>
          <w:lang w:eastAsia="zh-CN"/>
        </w:rPr>
        <w:t>63</w:t>
      </w:r>
      <w:r w:rsidR="00ED1779" w:rsidRPr="006E065E">
        <w:rPr>
          <w:rFonts w:hint="eastAsia"/>
          <w:lang w:eastAsia="zh-CN"/>
        </w:rPr>
        <w:t>显示</w:t>
      </w:r>
      <w:r w:rsidRPr="006E065E">
        <w:rPr>
          <w:lang w:eastAsia="zh-CN"/>
        </w:rPr>
        <w:t>了一款</w:t>
      </w:r>
      <w:proofErr w:type="gramStart"/>
      <w:r w:rsidRPr="006E065E">
        <w:rPr>
          <w:lang w:eastAsia="zh-CN"/>
        </w:rPr>
        <w:t>标称</w:t>
      </w:r>
      <w:r w:rsidR="00ED1779" w:rsidRPr="006E065E">
        <w:rPr>
          <w:rFonts w:hint="eastAsia"/>
          <w:lang w:eastAsia="zh-CN"/>
        </w:rPr>
        <w:t>回</w:t>
      </w:r>
      <w:proofErr w:type="gramEnd"/>
      <w:r w:rsidR="00ED1779" w:rsidRPr="006E065E">
        <w:rPr>
          <w:rFonts w:hint="eastAsia"/>
          <w:lang w:eastAsia="zh-CN"/>
        </w:rPr>
        <w:t>转</w:t>
      </w:r>
      <w:r w:rsidRPr="006E065E">
        <w:rPr>
          <w:lang w:eastAsia="zh-CN"/>
        </w:rPr>
        <w:t>角为</w:t>
      </w:r>
      <w:r w:rsidR="00ED1779" w:rsidRPr="006E065E">
        <w:rPr>
          <w:rFonts w:ascii="Symbol" w:hAnsi="Symbol"/>
          <w:lang w:eastAsia="zh-CN"/>
        </w:rPr>
        <w:t></w:t>
      </w:r>
      <w:r w:rsidR="00ED1779" w:rsidRPr="006E065E">
        <w:rPr>
          <w:lang w:eastAsia="zh-CN"/>
        </w:rPr>
        <w:t>25°</w:t>
      </w:r>
      <w:r w:rsidRPr="006E065E">
        <w:rPr>
          <w:lang w:eastAsia="zh-CN"/>
        </w:rPr>
        <w:t>的水平</w:t>
      </w:r>
      <w:r w:rsidR="00ED1779" w:rsidRPr="006E065E">
        <w:rPr>
          <w:rFonts w:hint="eastAsia"/>
          <w:lang w:eastAsia="zh-CN"/>
        </w:rPr>
        <w:t>回转</w:t>
      </w:r>
      <w:r w:rsidRPr="006E065E">
        <w:rPr>
          <w:lang w:eastAsia="zh-CN"/>
        </w:rPr>
        <w:t>HRS 4/4/0.5</w:t>
      </w:r>
      <w:r w:rsidRPr="006E065E">
        <w:rPr>
          <w:lang w:eastAsia="zh-CN"/>
        </w:rPr>
        <w:t>天线</w:t>
      </w:r>
      <w:r w:rsidR="00ED1779" w:rsidRPr="006E065E">
        <w:rPr>
          <w:rFonts w:hint="eastAsia"/>
          <w:lang w:eastAsia="zh-CN"/>
        </w:rPr>
        <w:t>的</w:t>
      </w:r>
      <w:r w:rsidR="003F677B">
        <w:rPr>
          <w:lang w:eastAsia="zh-CN"/>
        </w:rPr>
        <w:t>测量</w:t>
      </w:r>
      <w:r w:rsidR="00ED1779" w:rsidRPr="006E065E">
        <w:rPr>
          <w:rFonts w:hint="eastAsia"/>
          <w:lang w:eastAsia="zh-CN"/>
        </w:rPr>
        <w:t>HRP</w:t>
      </w:r>
      <w:r w:rsidR="00ED1779" w:rsidRPr="006E065E">
        <w:rPr>
          <w:rFonts w:hint="eastAsia"/>
          <w:lang w:eastAsia="zh-CN"/>
        </w:rPr>
        <w:t>。</w:t>
      </w:r>
      <w:r w:rsidRPr="006E065E">
        <w:rPr>
          <w:lang w:eastAsia="zh-CN"/>
        </w:rPr>
        <w:t>其</w:t>
      </w:r>
      <w:proofErr w:type="gramStart"/>
      <w:r w:rsidRPr="006E065E">
        <w:rPr>
          <w:lang w:eastAsia="zh-CN"/>
        </w:rPr>
        <w:t>实际</w:t>
      </w:r>
      <w:r w:rsidR="00ED1779" w:rsidRPr="006E065E">
        <w:rPr>
          <w:rFonts w:hint="eastAsia"/>
          <w:lang w:eastAsia="zh-CN"/>
        </w:rPr>
        <w:t>回</w:t>
      </w:r>
      <w:proofErr w:type="gramEnd"/>
      <w:r w:rsidR="00ED1779" w:rsidRPr="006E065E">
        <w:rPr>
          <w:rFonts w:hint="eastAsia"/>
          <w:lang w:eastAsia="zh-CN"/>
        </w:rPr>
        <w:t>转</w:t>
      </w:r>
      <w:r w:rsidRPr="006E065E">
        <w:rPr>
          <w:lang w:eastAsia="zh-CN"/>
        </w:rPr>
        <w:t>角约为</w:t>
      </w:r>
      <w:r w:rsidR="00ED1779" w:rsidRPr="006E065E">
        <w:rPr>
          <w:rFonts w:ascii="Symbol" w:hAnsi="Symbol"/>
          <w:lang w:eastAsia="zh-CN"/>
        </w:rPr>
        <w:t>+</w:t>
      </w:r>
      <w:r w:rsidR="00ED1779" w:rsidRPr="006E065E">
        <w:rPr>
          <w:lang w:eastAsia="zh-CN"/>
        </w:rPr>
        <w:t>25°</w:t>
      </w:r>
      <w:r w:rsidRPr="006E065E">
        <w:rPr>
          <w:lang w:eastAsia="zh-CN"/>
        </w:rPr>
        <w:t>，</w:t>
      </w:r>
      <w:r w:rsidR="00ED1779" w:rsidRPr="006E065E">
        <w:rPr>
          <w:rFonts w:hint="eastAsia"/>
          <w:lang w:eastAsia="zh-CN"/>
        </w:rPr>
        <w:t>并</w:t>
      </w:r>
      <w:r w:rsidR="00ED1779" w:rsidRPr="006E065E">
        <w:rPr>
          <w:lang w:eastAsia="zh-CN"/>
        </w:rPr>
        <w:t>在</w:t>
      </w:r>
      <w:r w:rsidR="00ED1779" w:rsidRPr="006E065E">
        <w:rPr>
          <w:rFonts w:hint="eastAsia"/>
          <w:lang w:eastAsia="zh-CN"/>
        </w:rPr>
        <w:t>天线的</w:t>
      </w:r>
      <w:r w:rsidR="00ED1779" w:rsidRPr="006E065E">
        <w:rPr>
          <w:lang w:eastAsia="zh-CN"/>
        </w:rPr>
        <w:t>整个</w:t>
      </w:r>
      <w:r w:rsidR="00ED1779" w:rsidRPr="006E065E">
        <w:rPr>
          <w:rFonts w:hint="eastAsia"/>
          <w:lang w:eastAsia="zh-CN"/>
        </w:rPr>
        <w:t>频率范围</w:t>
      </w:r>
      <w:r w:rsidR="00ED1779" w:rsidRPr="006E065E">
        <w:rPr>
          <w:lang w:eastAsia="zh-CN"/>
        </w:rPr>
        <w:t>内</w:t>
      </w:r>
      <w:r w:rsidRPr="006E065E">
        <w:rPr>
          <w:lang w:eastAsia="zh-CN"/>
        </w:rPr>
        <w:t>保持稳定</w:t>
      </w:r>
      <w:r w:rsidR="00ED1779" w:rsidRPr="006E065E">
        <w:rPr>
          <w:rFonts w:hint="eastAsia"/>
          <w:lang w:eastAsia="zh-CN"/>
        </w:rPr>
        <w:t>。</w:t>
      </w:r>
    </w:p>
    <w:p w14:paraId="3457394E" w14:textId="67D7A8B5" w:rsidR="00ED1779" w:rsidRPr="006E065E" w:rsidRDefault="00ED1779" w:rsidP="00191460">
      <w:pPr>
        <w:ind w:firstLineChars="200" w:firstLine="480"/>
        <w:rPr>
          <w:rFonts w:ascii="SimSun" w:eastAsia="SimSun" w:hAnsi="SimSun" w:cs="SimSun"/>
          <w:szCs w:val="24"/>
          <w:lang w:val="en-US" w:eastAsia="zh-CN"/>
        </w:rPr>
      </w:pPr>
      <w:r w:rsidRPr="006E065E">
        <w:rPr>
          <w:lang w:eastAsia="zh-CN"/>
        </w:rPr>
        <w:t>图</w:t>
      </w:r>
      <w:r w:rsidRPr="006E065E">
        <w:rPr>
          <w:lang w:eastAsia="zh-CN"/>
        </w:rPr>
        <w:t>6</w:t>
      </w:r>
      <w:r w:rsidRPr="006E065E">
        <w:rPr>
          <w:rFonts w:hint="eastAsia"/>
          <w:lang w:eastAsia="zh-CN"/>
        </w:rPr>
        <w:t>4</w:t>
      </w:r>
      <w:r w:rsidRPr="006E065E">
        <w:rPr>
          <w:rFonts w:hint="eastAsia"/>
          <w:lang w:eastAsia="zh-CN"/>
        </w:rPr>
        <w:t>显示</w:t>
      </w:r>
      <w:r w:rsidRPr="006E065E">
        <w:rPr>
          <w:lang w:eastAsia="zh-CN"/>
        </w:rPr>
        <w:t>了一款</w:t>
      </w:r>
      <w:proofErr w:type="gramStart"/>
      <w:r w:rsidRPr="006E065E">
        <w:rPr>
          <w:lang w:eastAsia="zh-CN"/>
        </w:rPr>
        <w:t>标称</w:t>
      </w:r>
      <w:r w:rsidRPr="006E065E">
        <w:rPr>
          <w:rFonts w:hint="eastAsia"/>
          <w:lang w:eastAsia="zh-CN"/>
        </w:rPr>
        <w:t>回</w:t>
      </w:r>
      <w:proofErr w:type="gramEnd"/>
      <w:r w:rsidRPr="006E065E">
        <w:rPr>
          <w:rFonts w:hint="eastAsia"/>
          <w:lang w:eastAsia="zh-CN"/>
        </w:rPr>
        <w:t>转</w:t>
      </w:r>
      <w:r w:rsidRPr="006E065E">
        <w:rPr>
          <w:lang w:eastAsia="zh-CN"/>
        </w:rPr>
        <w:t>角为</w:t>
      </w:r>
      <w:r w:rsidRPr="006E065E">
        <w:rPr>
          <w:rFonts w:ascii="Symbol" w:hAnsi="Symbol"/>
          <w:lang w:eastAsia="zh-CN"/>
        </w:rPr>
        <w:t></w:t>
      </w:r>
      <w:r w:rsidRPr="006E065E">
        <w:rPr>
          <w:rFonts w:hint="eastAsia"/>
          <w:lang w:eastAsia="zh-CN"/>
        </w:rPr>
        <w:t>30</w:t>
      </w:r>
      <w:r w:rsidRPr="006E065E">
        <w:rPr>
          <w:lang w:eastAsia="zh-CN"/>
        </w:rPr>
        <w:t>°</w:t>
      </w:r>
      <w:r w:rsidRPr="006E065E">
        <w:rPr>
          <w:lang w:eastAsia="zh-CN"/>
        </w:rPr>
        <w:t>的水平</w:t>
      </w:r>
      <w:r w:rsidRPr="006E065E">
        <w:rPr>
          <w:rFonts w:hint="eastAsia"/>
          <w:lang w:eastAsia="zh-CN"/>
        </w:rPr>
        <w:t>回转</w:t>
      </w:r>
      <w:r w:rsidRPr="006E065E">
        <w:rPr>
          <w:lang w:eastAsia="zh-CN"/>
        </w:rPr>
        <w:t>HRS 4/4/</w:t>
      </w:r>
      <w:r w:rsidRPr="006E065E">
        <w:rPr>
          <w:rFonts w:hint="eastAsia"/>
          <w:lang w:eastAsia="zh-CN"/>
        </w:rPr>
        <w:t>1</w:t>
      </w:r>
      <w:r w:rsidRPr="006E065E">
        <w:rPr>
          <w:lang w:eastAsia="zh-CN"/>
        </w:rPr>
        <w:t>.</w:t>
      </w:r>
      <w:r w:rsidRPr="006E065E">
        <w:rPr>
          <w:rFonts w:hint="eastAsia"/>
          <w:lang w:eastAsia="zh-CN"/>
        </w:rPr>
        <w:t>0</w:t>
      </w:r>
      <w:r w:rsidRPr="006E065E">
        <w:rPr>
          <w:lang w:eastAsia="zh-CN"/>
        </w:rPr>
        <w:t>天线</w:t>
      </w:r>
      <w:r w:rsidRPr="006E065E">
        <w:rPr>
          <w:rFonts w:hint="eastAsia"/>
          <w:lang w:eastAsia="zh-CN"/>
        </w:rPr>
        <w:t>的</w:t>
      </w:r>
      <w:r w:rsidR="003F677B">
        <w:rPr>
          <w:lang w:eastAsia="zh-CN"/>
        </w:rPr>
        <w:t>测量</w:t>
      </w:r>
      <w:r w:rsidRPr="006E065E">
        <w:rPr>
          <w:rFonts w:hint="eastAsia"/>
          <w:lang w:eastAsia="zh-CN"/>
        </w:rPr>
        <w:t>HRP</w:t>
      </w:r>
      <w:r w:rsidRPr="006E065E">
        <w:rPr>
          <w:rFonts w:hint="eastAsia"/>
          <w:lang w:eastAsia="zh-CN"/>
        </w:rPr>
        <w:t>。</w:t>
      </w:r>
      <w:r w:rsidRPr="006E065E">
        <w:rPr>
          <w:lang w:eastAsia="zh-CN"/>
        </w:rPr>
        <w:t>其</w:t>
      </w:r>
      <w:proofErr w:type="gramStart"/>
      <w:r w:rsidRPr="006E065E">
        <w:rPr>
          <w:lang w:eastAsia="zh-CN"/>
        </w:rPr>
        <w:t>实际</w:t>
      </w:r>
      <w:r w:rsidRPr="006E065E">
        <w:rPr>
          <w:rFonts w:hint="eastAsia"/>
          <w:lang w:eastAsia="zh-CN"/>
        </w:rPr>
        <w:t>回</w:t>
      </w:r>
      <w:proofErr w:type="gramEnd"/>
      <w:r w:rsidRPr="006E065E">
        <w:rPr>
          <w:rFonts w:hint="eastAsia"/>
          <w:lang w:eastAsia="zh-CN"/>
        </w:rPr>
        <w:t>转</w:t>
      </w:r>
      <w:r w:rsidRPr="006E065E">
        <w:rPr>
          <w:lang w:eastAsia="zh-CN"/>
        </w:rPr>
        <w:t>角约为</w:t>
      </w:r>
      <w:r w:rsidRPr="006E065E">
        <w:rPr>
          <w:lang w:eastAsia="zh-CN"/>
        </w:rPr>
        <w:t>25°</w:t>
      </w:r>
      <w:r w:rsidRPr="006E065E">
        <w:rPr>
          <w:rFonts w:hint="eastAsia"/>
          <w:lang w:eastAsia="zh-CN"/>
        </w:rPr>
        <w:t>。</w:t>
      </w:r>
    </w:p>
    <w:bookmarkEnd w:id="208"/>
    <w:p w14:paraId="66AEF452" w14:textId="62ACED8B" w:rsidR="00D02C04" w:rsidRPr="006E065E" w:rsidRDefault="00DC118F" w:rsidP="00D02C04">
      <w:pPr>
        <w:pStyle w:val="FigureNo"/>
        <w:rPr>
          <w:lang w:eastAsia="zh-CN"/>
        </w:rPr>
      </w:pPr>
      <w:r w:rsidRPr="006E065E">
        <w:rPr>
          <w:lang w:eastAsia="zh-CN"/>
        </w:rPr>
        <w:t>图</w:t>
      </w:r>
      <w:r w:rsidR="00D02C04" w:rsidRPr="006E065E">
        <w:rPr>
          <w:lang w:eastAsia="zh-CN"/>
        </w:rPr>
        <w:t>60</w:t>
      </w:r>
    </w:p>
    <w:p w14:paraId="60DFE692" w14:textId="577013E0" w:rsidR="00D02C04" w:rsidRPr="006E065E" w:rsidRDefault="00A135E2" w:rsidP="00D02C04">
      <w:pPr>
        <w:pStyle w:val="Figuretitle"/>
        <w:rPr>
          <w:lang w:eastAsia="zh-CN"/>
        </w:rPr>
      </w:pPr>
      <w:bookmarkStart w:id="210" w:name="OLE_LINK115"/>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0.7</w:t>
      </w:r>
      <w:r w:rsidRPr="006E065E">
        <w:rPr>
          <w:lang w:eastAsia="zh-CN"/>
        </w:rPr>
        <w:t>时</w:t>
      </w:r>
      <w:r w:rsidR="00B30865" w:rsidRPr="006E065E">
        <w:rPr>
          <w:lang w:eastAsia="zh-CN"/>
        </w:rPr>
        <w:t>测量得到的</w:t>
      </w:r>
      <w:r w:rsidRPr="006E065E">
        <w:rPr>
          <w:lang w:eastAsia="zh-CN"/>
        </w:rPr>
        <w:t>有非周期性屏反射器的多</w:t>
      </w:r>
      <w:r w:rsidRPr="006E065E">
        <w:rPr>
          <w:rFonts w:hint="eastAsia"/>
          <w:lang w:eastAsia="zh-CN"/>
        </w:rPr>
        <w:t>频段</w:t>
      </w:r>
      <w:r w:rsidR="0029584B" w:rsidRPr="006E065E">
        <w:rPr>
          <w:lang w:eastAsia="zh-CN"/>
        </w:rPr>
        <w:t>末端馈电</w:t>
      </w:r>
      <w:r w:rsidRPr="006E065E">
        <w:rPr>
          <w:lang w:eastAsia="zh-CN"/>
        </w:rPr>
        <w:t>HR 4/4/1.0</w:t>
      </w:r>
      <w:r w:rsidR="00E1126E" w:rsidRPr="006E065E">
        <w:rPr>
          <w:rFonts w:hint="eastAsia"/>
          <w:lang w:eastAsia="zh-CN"/>
        </w:rPr>
        <w:t>天线</w:t>
      </w:r>
      <w:r w:rsidRPr="006E065E">
        <w:rPr>
          <w:lang w:eastAsia="zh-CN"/>
        </w:rPr>
        <w:t>的</w:t>
      </w:r>
      <w:r w:rsidRPr="006E065E">
        <w:rPr>
          <w:lang w:eastAsia="zh-CN"/>
        </w:rPr>
        <w:t>HRP</w:t>
      </w:r>
    </w:p>
    <w:bookmarkEnd w:id="210"/>
    <w:p w14:paraId="30680460" w14:textId="019CD58A" w:rsidR="00765A9D" w:rsidRPr="006E065E" w:rsidRDefault="004D4253" w:rsidP="003E62A3">
      <w:pPr>
        <w:pStyle w:val="Figure"/>
      </w:pPr>
      <w:r w:rsidRPr="006E065E">
        <w:rPr>
          <w:noProof/>
        </w:rPr>
        <w:drawing>
          <wp:inline distT="0" distB="0" distL="0" distR="0" wp14:anchorId="78B8B707" wp14:editId="13FC7F9A">
            <wp:extent cx="4148336" cy="4422657"/>
            <wp:effectExtent l="0" t="0" r="5080" b="0"/>
            <wp:docPr id="1342509113" name="Picture 43" descr="图60显示在FR = 0.7时测量得到的有非周期性屏反射器的多频段末端馈电HR 4/4/1.0天线的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2509113" name="Picture 43" descr="图60显示在FR = 0.7时测量得到的有非周期性屏反射器的多频段末端馈电HR 4/4/1.0天线的HRP&#10;"/>
                    <pic:cNvPicPr/>
                  </pic:nvPicPr>
                  <pic:blipFill>
                    <a:blip r:embed="rId137" cstate="print">
                      <a:extLst>
                        <a:ext uri="{28A0092B-C50C-407E-A947-70E740481C1C}">
                          <a14:useLocalDpi xmlns:a14="http://schemas.microsoft.com/office/drawing/2010/main" val="0"/>
                        </a:ext>
                      </a:extLst>
                    </a:blip>
                    <a:stretch>
                      <a:fillRect/>
                    </a:stretch>
                  </pic:blipFill>
                  <pic:spPr>
                    <a:xfrm>
                      <a:off x="0" y="0"/>
                      <a:ext cx="4148336" cy="4422657"/>
                    </a:xfrm>
                    <a:prstGeom prst="rect">
                      <a:avLst/>
                    </a:prstGeom>
                  </pic:spPr>
                </pic:pic>
              </a:graphicData>
            </a:graphic>
          </wp:inline>
        </w:drawing>
      </w:r>
    </w:p>
    <w:p w14:paraId="32823E74" w14:textId="710050B7" w:rsidR="00803B21" w:rsidRPr="006E065E" w:rsidRDefault="00DC118F" w:rsidP="00803B21">
      <w:pPr>
        <w:pStyle w:val="FigureNo"/>
        <w:rPr>
          <w:lang w:eastAsia="zh-CN"/>
        </w:rPr>
      </w:pPr>
      <w:r w:rsidRPr="006E065E">
        <w:rPr>
          <w:lang w:eastAsia="zh-CN"/>
        </w:rPr>
        <w:lastRenderedPageBreak/>
        <w:t>图</w:t>
      </w:r>
      <w:r w:rsidR="00803B21" w:rsidRPr="006E065E">
        <w:rPr>
          <w:lang w:eastAsia="zh-CN"/>
        </w:rPr>
        <w:t>61</w:t>
      </w:r>
    </w:p>
    <w:p w14:paraId="3A61F65F" w14:textId="01B75657" w:rsidR="00A135E2" w:rsidRPr="006E065E" w:rsidRDefault="00A135E2" w:rsidP="00A135E2">
      <w:pPr>
        <w:pStyle w:val="Figuretitle"/>
        <w:rPr>
          <w:lang w:eastAsia="zh-CN"/>
        </w:rPr>
      </w:pPr>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0.7</w:t>
      </w:r>
      <w:r w:rsidRPr="006E065E">
        <w:rPr>
          <w:lang w:eastAsia="zh-CN"/>
        </w:rPr>
        <w:t>时</w:t>
      </w:r>
      <w:r w:rsidR="00B30865" w:rsidRPr="006E065E">
        <w:rPr>
          <w:lang w:eastAsia="zh-CN"/>
        </w:rPr>
        <w:t>测量得到的</w:t>
      </w:r>
      <w:r w:rsidRPr="006E065E">
        <w:rPr>
          <w:lang w:eastAsia="zh-CN"/>
        </w:rPr>
        <w:t>有非周期性屏反射器的</w:t>
      </w:r>
      <w:r w:rsidRPr="006E065E">
        <w:rPr>
          <w:rFonts w:hint="eastAsia"/>
          <w:lang w:eastAsia="zh-CN"/>
        </w:rPr>
        <w:t>不同</w:t>
      </w:r>
      <w:r w:rsidRPr="006E065E">
        <w:rPr>
          <w:lang w:eastAsia="zh-CN"/>
        </w:rPr>
        <w:t>多</w:t>
      </w:r>
      <w:r w:rsidRPr="006E065E">
        <w:rPr>
          <w:rFonts w:hint="eastAsia"/>
          <w:lang w:eastAsia="zh-CN"/>
        </w:rPr>
        <w:t>频段</w:t>
      </w:r>
      <w:r w:rsidR="0029584B" w:rsidRPr="006E065E">
        <w:rPr>
          <w:lang w:eastAsia="zh-CN"/>
        </w:rPr>
        <w:t>末端馈电</w:t>
      </w:r>
      <w:r w:rsidRPr="006E065E">
        <w:rPr>
          <w:lang w:eastAsia="zh-CN"/>
        </w:rPr>
        <w:t>HR 4/4/1.0</w:t>
      </w:r>
      <w:r w:rsidR="00E1126E" w:rsidRPr="006E065E">
        <w:rPr>
          <w:rFonts w:hint="eastAsia"/>
          <w:lang w:eastAsia="zh-CN"/>
        </w:rPr>
        <w:t>天线</w:t>
      </w:r>
      <w:r w:rsidRPr="006E065E">
        <w:rPr>
          <w:lang w:eastAsia="zh-CN"/>
        </w:rPr>
        <w:t>的</w:t>
      </w:r>
      <w:r w:rsidRPr="006E065E">
        <w:rPr>
          <w:lang w:eastAsia="zh-CN"/>
        </w:rPr>
        <w:t>HRP</w:t>
      </w:r>
    </w:p>
    <w:p w14:paraId="271DA8CC" w14:textId="18A6F9F1" w:rsidR="00765A9D" w:rsidRPr="006E065E" w:rsidRDefault="004D4253" w:rsidP="006A30EE">
      <w:pPr>
        <w:pStyle w:val="Figure"/>
      </w:pPr>
      <w:r w:rsidRPr="006E065E">
        <w:rPr>
          <w:noProof/>
        </w:rPr>
        <w:drawing>
          <wp:inline distT="0" distB="0" distL="0" distR="0" wp14:anchorId="58CF5DED" wp14:editId="3F3BF9C1">
            <wp:extent cx="4303785" cy="4312929"/>
            <wp:effectExtent l="0" t="0" r="1905" b="0"/>
            <wp:docPr id="2086576076" name="Picture 44" descr="图61显示在FR = 0.7时测量得到的有非周期性屏反射器的不同多频段末端馈电HR 4/4/1.0天线的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6576076" name="Picture 44" descr="图61显示在FR = 0.7时测量得到的有非周期性屏反射器的不同多频段末端馈电HR 4/4/1.0天线的HRP&#10;"/>
                    <pic:cNvPicPr/>
                  </pic:nvPicPr>
                  <pic:blipFill>
                    <a:blip r:embed="rId138" cstate="print">
                      <a:extLst>
                        <a:ext uri="{28A0092B-C50C-407E-A947-70E740481C1C}">
                          <a14:useLocalDpi xmlns:a14="http://schemas.microsoft.com/office/drawing/2010/main" val="0"/>
                        </a:ext>
                      </a:extLst>
                    </a:blip>
                    <a:stretch>
                      <a:fillRect/>
                    </a:stretch>
                  </pic:blipFill>
                  <pic:spPr>
                    <a:xfrm>
                      <a:off x="0" y="0"/>
                      <a:ext cx="4303785" cy="4312929"/>
                    </a:xfrm>
                    <a:prstGeom prst="rect">
                      <a:avLst/>
                    </a:prstGeom>
                  </pic:spPr>
                </pic:pic>
              </a:graphicData>
            </a:graphic>
          </wp:inline>
        </w:drawing>
      </w:r>
    </w:p>
    <w:p w14:paraId="09E5063B" w14:textId="499C8611" w:rsidR="00730D63" w:rsidRPr="006E065E" w:rsidRDefault="00DC118F" w:rsidP="00730D63">
      <w:pPr>
        <w:pStyle w:val="FigureNo"/>
        <w:rPr>
          <w:lang w:eastAsia="zh-CN"/>
        </w:rPr>
      </w:pPr>
      <w:r w:rsidRPr="006E065E">
        <w:rPr>
          <w:lang w:eastAsia="zh-CN"/>
        </w:rPr>
        <w:lastRenderedPageBreak/>
        <w:t>图</w:t>
      </w:r>
      <w:r w:rsidR="00730D63" w:rsidRPr="006E065E">
        <w:rPr>
          <w:lang w:eastAsia="zh-CN"/>
        </w:rPr>
        <w:t>62</w:t>
      </w:r>
    </w:p>
    <w:p w14:paraId="05732255" w14:textId="7177F289" w:rsidR="00A135E2" w:rsidRPr="006E065E" w:rsidRDefault="00A135E2" w:rsidP="00E1126E">
      <w:pPr>
        <w:pStyle w:val="Figuretitle"/>
        <w:rPr>
          <w:lang w:eastAsia="zh-CN"/>
        </w:rPr>
      </w:pPr>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0.7</w:t>
      </w:r>
      <w:r w:rsidRPr="006E065E">
        <w:rPr>
          <w:lang w:eastAsia="zh-CN"/>
        </w:rPr>
        <w:t>时</w:t>
      </w:r>
      <w:r w:rsidRPr="006E065E">
        <w:rPr>
          <w:rFonts w:hint="eastAsia"/>
          <w:lang w:eastAsia="zh-CN"/>
        </w:rPr>
        <w:t>计算得到</w:t>
      </w:r>
      <w:r w:rsidRPr="006E065E">
        <w:rPr>
          <w:lang w:eastAsia="zh-CN"/>
        </w:rPr>
        <w:t>的有非周期性屏反射器的</w:t>
      </w:r>
      <w:r w:rsidR="0029584B" w:rsidRPr="006E065E">
        <w:rPr>
          <w:lang w:eastAsia="zh-CN"/>
        </w:rPr>
        <w:t>末端馈电</w:t>
      </w:r>
      <w:r w:rsidRPr="006E065E">
        <w:rPr>
          <w:lang w:eastAsia="zh-CN"/>
        </w:rPr>
        <w:t>HR 4/4/1.0</w:t>
      </w:r>
      <w:r w:rsidRPr="006E065E">
        <w:rPr>
          <w:rFonts w:hint="eastAsia"/>
          <w:lang w:eastAsia="zh-CN"/>
        </w:rPr>
        <w:t>天线</w:t>
      </w:r>
      <w:r w:rsidRPr="006E065E">
        <w:rPr>
          <w:lang w:eastAsia="zh-CN"/>
        </w:rPr>
        <w:t>的</w:t>
      </w:r>
      <w:r w:rsidRPr="006E065E">
        <w:rPr>
          <w:rFonts w:hint="eastAsia"/>
          <w:lang w:eastAsia="zh-CN"/>
        </w:rPr>
        <w:t>理论</w:t>
      </w:r>
      <w:r w:rsidRPr="006E065E">
        <w:rPr>
          <w:lang w:eastAsia="zh-CN"/>
        </w:rPr>
        <w:t>HRP</w:t>
      </w:r>
    </w:p>
    <w:p w14:paraId="37E16989" w14:textId="047F7F1A" w:rsidR="00765A9D" w:rsidRPr="006E065E" w:rsidRDefault="004D4253" w:rsidP="006A30EE">
      <w:pPr>
        <w:pStyle w:val="Figure"/>
      </w:pPr>
      <w:r w:rsidRPr="006E065E">
        <w:rPr>
          <w:noProof/>
        </w:rPr>
        <w:drawing>
          <wp:inline distT="0" distB="0" distL="0" distR="0" wp14:anchorId="2A3BABBD" wp14:editId="62B2318A">
            <wp:extent cx="4303785" cy="4312929"/>
            <wp:effectExtent l="0" t="0" r="1905" b="0"/>
            <wp:docPr id="2146602345" name="Picture 45" descr="图62显示在FR = 0.7时计算得到的有非周期性屏反射器的末端馈电HR 4/4/1.0天线的理论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6602345" name="Picture 45" descr="图62显示在FR = 0.7时计算得到的有非周期性屏反射器的末端馈电HR 4/4/1.0天线的理论HRP&#10;"/>
                    <pic:cNvPicPr/>
                  </pic:nvPicPr>
                  <pic:blipFill>
                    <a:blip r:embed="rId139" cstate="print">
                      <a:extLst>
                        <a:ext uri="{28A0092B-C50C-407E-A947-70E740481C1C}">
                          <a14:useLocalDpi xmlns:a14="http://schemas.microsoft.com/office/drawing/2010/main" val="0"/>
                        </a:ext>
                      </a:extLst>
                    </a:blip>
                    <a:stretch>
                      <a:fillRect/>
                    </a:stretch>
                  </pic:blipFill>
                  <pic:spPr>
                    <a:xfrm>
                      <a:off x="0" y="0"/>
                      <a:ext cx="4303785" cy="4312929"/>
                    </a:xfrm>
                    <a:prstGeom prst="rect">
                      <a:avLst/>
                    </a:prstGeom>
                  </pic:spPr>
                </pic:pic>
              </a:graphicData>
            </a:graphic>
          </wp:inline>
        </w:drawing>
      </w:r>
    </w:p>
    <w:p w14:paraId="43FD52B8" w14:textId="570E7D49" w:rsidR="00772FA2" w:rsidRPr="006E065E" w:rsidRDefault="00DC118F" w:rsidP="00772FA2">
      <w:pPr>
        <w:pStyle w:val="FigureNo"/>
        <w:rPr>
          <w:lang w:eastAsia="zh-CN"/>
        </w:rPr>
      </w:pPr>
      <w:r w:rsidRPr="006E065E">
        <w:rPr>
          <w:lang w:eastAsia="zh-CN"/>
        </w:rPr>
        <w:lastRenderedPageBreak/>
        <w:t>图</w:t>
      </w:r>
      <w:r w:rsidR="00772FA2" w:rsidRPr="006E065E">
        <w:rPr>
          <w:lang w:eastAsia="zh-CN"/>
        </w:rPr>
        <w:t>63</w:t>
      </w:r>
    </w:p>
    <w:p w14:paraId="685B3123" w14:textId="3F95136C" w:rsidR="00772FA2" w:rsidRPr="006E065E" w:rsidRDefault="00E1126E" w:rsidP="00772FA2">
      <w:pPr>
        <w:pStyle w:val="Figuretitle"/>
        <w:rPr>
          <w:lang w:eastAsia="zh-CN"/>
        </w:rPr>
      </w:pPr>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0.7</w:t>
      </w:r>
      <w:r w:rsidRPr="006E065E">
        <w:rPr>
          <w:lang w:eastAsia="zh-CN"/>
        </w:rPr>
        <w:t>时</w:t>
      </w:r>
      <w:r w:rsidR="00B30865" w:rsidRPr="006E065E">
        <w:rPr>
          <w:lang w:eastAsia="zh-CN"/>
        </w:rPr>
        <w:t>测量得到的</w:t>
      </w:r>
      <w:r w:rsidRPr="006E065E">
        <w:rPr>
          <w:lang w:eastAsia="zh-CN"/>
        </w:rPr>
        <w:t>有非周期性屏反射器</w:t>
      </w:r>
      <w:r w:rsidRPr="006E065E">
        <w:rPr>
          <w:rFonts w:hint="eastAsia"/>
          <w:lang w:eastAsia="zh-CN"/>
        </w:rPr>
        <w:t>（</w:t>
      </w:r>
      <w:r w:rsidRPr="006E065E">
        <w:rPr>
          <w:lang w:eastAsia="zh-CN"/>
        </w:rPr>
        <w:t>从</w:t>
      </w:r>
      <w:r w:rsidRPr="006E065E">
        <w:rPr>
          <w:lang w:eastAsia="zh-CN"/>
        </w:rPr>
        <w:t>275°</w:t>
      </w:r>
      <w:r w:rsidRPr="006E065E">
        <w:rPr>
          <w:lang w:eastAsia="zh-CN"/>
        </w:rPr>
        <w:t>的基本方位角</w:t>
      </w:r>
      <w:r w:rsidRPr="006E065E">
        <w:rPr>
          <w:rFonts w:hint="eastAsia"/>
          <w:lang w:eastAsia="zh-CN"/>
        </w:rPr>
        <w:t>回转</w:t>
      </w:r>
      <w:r w:rsidRPr="006E065E">
        <w:rPr>
          <w:lang w:eastAsia="zh-CN"/>
        </w:rPr>
        <w:t>+25°</w:t>
      </w:r>
      <w:r w:rsidRPr="006E065E">
        <w:rPr>
          <w:rFonts w:hint="eastAsia"/>
          <w:lang w:eastAsia="zh-CN"/>
        </w:rPr>
        <w:t>）</w:t>
      </w:r>
      <w:r w:rsidRPr="006E065E">
        <w:rPr>
          <w:lang w:eastAsia="zh-CN"/>
        </w:rPr>
        <w:t>的</w:t>
      </w:r>
      <w:r w:rsidR="00530838">
        <w:rPr>
          <w:lang w:eastAsia="zh-CN"/>
        </w:rPr>
        <w:br/>
      </w:r>
      <w:r w:rsidRPr="006E065E">
        <w:rPr>
          <w:lang w:eastAsia="zh-CN"/>
        </w:rPr>
        <w:t>多</w:t>
      </w:r>
      <w:r w:rsidRPr="006E065E">
        <w:rPr>
          <w:rFonts w:hint="eastAsia"/>
          <w:lang w:eastAsia="zh-CN"/>
        </w:rPr>
        <w:t>频段中心馈电</w:t>
      </w:r>
      <w:r w:rsidRPr="006E065E">
        <w:rPr>
          <w:lang w:eastAsia="zh-CN"/>
        </w:rPr>
        <w:t>HR 4/4/</w:t>
      </w:r>
      <w:r w:rsidRPr="006E065E">
        <w:rPr>
          <w:rFonts w:hint="eastAsia"/>
          <w:lang w:eastAsia="zh-CN"/>
        </w:rPr>
        <w:t>0.5</w:t>
      </w:r>
      <w:r w:rsidRPr="006E065E">
        <w:rPr>
          <w:rFonts w:hint="eastAsia"/>
          <w:lang w:eastAsia="zh-CN"/>
        </w:rPr>
        <w:t>天线</w:t>
      </w:r>
      <w:r w:rsidRPr="006E065E">
        <w:rPr>
          <w:lang w:eastAsia="zh-CN"/>
        </w:rPr>
        <w:t>的</w:t>
      </w:r>
      <w:r w:rsidRPr="006E065E">
        <w:rPr>
          <w:lang w:eastAsia="zh-CN"/>
        </w:rPr>
        <w:t>HRP</w:t>
      </w:r>
    </w:p>
    <w:p w14:paraId="5D9A74ED" w14:textId="584BB491" w:rsidR="00765A9D" w:rsidRPr="006E065E" w:rsidRDefault="004D4253" w:rsidP="001D36AE">
      <w:pPr>
        <w:pStyle w:val="Figure"/>
      </w:pPr>
      <w:r w:rsidRPr="006E065E">
        <w:rPr>
          <w:noProof/>
        </w:rPr>
        <w:drawing>
          <wp:inline distT="0" distB="0" distL="0" distR="0" wp14:anchorId="6B5AFC09" wp14:editId="5CECFD74">
            <wp:extent cx="4303785" cy="4312929"/>
            <wp:effectExtent l="0" t="0" r="1905" b="0"/>
            <wp:docPr id="1279368962" name="Picture 46" descr="图63显示在FR = 0.7时测量得到的有非周期性屏反射器（从275°的基本方位角回转+25°）的多频段中心馈电HR 4/4/0.5天线的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9368962" name="Picture 46" descr="图63显示在FR = 0.7时测量得到的有非周期性屏反射器（从275°的基本方位角回转+25°）的多频段中心馈电HR 4/4/0.5天线的HRP&#10;"/>
                    <pic:cNvPicPr/>
                  </pic:nvPicPr>
                  <pic:blipFill>
                    <a:blip r:embed="rId140" cstate="print">
                      <a:extLst>
                        <a:ext uri="{28A0092B-C50C-407E-A947-70E740481C1C}">
                          <a14:useLocalDpi xmlns:a14="http://schemas.microsoft.com/office/drawing/2010/main" val="0"/>
                        </a:ext>
                      </a:extLst>
                    </a:blip>
                    <a:stretch>
                      <a:fillRect/>
                    </a:stretch>
                  </pic:blipFill>
                  <pic:spPr>
                    <a:xfrm>
                      <a:off x="0" y="0"/>
                      <a:ext cx="4303785" cy="4312929"/>
                    </a:xfrm>
                    <a:prstGeom prst="rect">
                      <a:avLst/>
                    </a:prstGeom>
                  </pic:spPr>
                </pic:pic>
              </a:graphicData>
            </a:graphic>
          </wp:inline>
        </w:drawing>
      </w:r>
    </w:p>
    <w:p w14:paraId="62B40DE2" w14:textId="7BD060A5" w:rsidR="00A95F5D" w:rsidRPr="006E065E" w:rsidRDefault="00DC118F" w:rsidP="00A95F5D">
      <w:pPr>
        <w:pStyle w:val="FigureNo"/>
        <w:rPr>
          <w:lang w:eastAsia="zh-CN"/>
        </w:rPr>
      </w:pPr>
      <w:r w:rsidRPr="006E065E">
        <w:rPr>
          <w:lang w:eastAsia="zh-CN"/>
        </w:rPr>
        <w:lastRenderedPageBreak/>
        <w:t>图</w:t>
      </w:r>
      <w:r w:rsidR="00A95F5D" w:rsidRPr="006E065E">
        <w:rPr>
          <w:lang w:eastAsia="zh-CN"/>
        </w:rPr>
        <w:t>64</w:t>
      </w:r>
    </w:p>
    <w:p w14:paraId="60856CD5" w14:textId="5235899F" w:rsidR="00E1126E" w:rsidRPr="006E065E" w:rsidRDefault="00E1126E" w:rsidP="00E1126E">
      <w:pPr>
        <w:pStyle w:val="Figuretitle"/>
        <w:rPr>
          <w:lang w:eastAsia="zh-CN"/>
        </w:rPr>
      </w:pPr>
      <w:r w:rsidRPr="006E065E">
        <w:rPr>
          <w:lang w:eastAsia="zh-CN"/>
        </w:rPr>
        <w:t>在</w:t>
      </w:r>
      <w:r w:rsidRPr="006E065E">
        <w:rPr>
          <w:i/>
          <w:iCs/>
          <w:lang w:eastAsia="zh-CN"/>
        </w:rPr>
        <w:t>F</w:t>
      </w:r>
      <w:r w:rsidRPr="006E065E">
        <w:rPr>
          <w:i/>
          <w:iCs/>
          <w:vertAlign w:val="subscript"/>
          <w:lang w:eastAsia="zh-CN"/>
        </w:rPr>
        <w:t>R</w:t>
      </w:r>
      <w:r w:rsidRPr="006E065E">
        <w:rPr>
          <w:lang w:eastAsia="zh-CN"/>
        </w:rPr>
        <w:t xml:space="preserve"> = </w:t>
      </w:r>
      <w:r w:rsidRPr="006E065E">
        <w:rPr>
          <w:rFonts w:hint="eastAsia"/>
          <w:lang w:eastAsia="zh-CN"/>
        </w:rPr>
        <w:t>1</w:t>
      </w:r>
      <w:r w:rsidRPr="006E065E">
        <w:rPr>
          <w:lang w:eastAsia="zh-CN"/>
        </w:rPr>
        <w:t>.</w:t>
      </w:r>
      <w:r w:rsidRPr="006E065E">
        <w:rPr>
          <w:rFonts w:hint="eastAsia"/>
          <w:lang w:eastAsia="zh-CN"/>
        </w:rPr>
        <w:t>3</w:t>
      </w:r>
      <w:r w:rsidRPr="006E065E">
        <w:rPr>
          <w:lang w:eastAsia="zh-CN"/>
        </w:rPr>
        <w:t>时</w:t>
      </w:r>
      <w:r w:rsidR="00B30865" w:rsidRPr="006E065E">
        <w:rPr>
          <w:lang w:eastAsia="zh-CN"/>
        </w:rPr>
        <w:t>测量得到的</w:t>
      </w:r>
      <w:r w:rsidRPr="006E065E">
        <w:rPr>
          <w:lang w:eastAsia="zh-CN"/>
        </w:rPr>
        <w:t>有非周期性屏反射器</w:t>
      </w:r>
      <w:r w:rsidRPr="006E065E">
        <w:rPr>
          <w:rFonts w:hint="eastAsia"/>
          <w:lang w:eastAsia="zh-CN"/>
        </w:rPr>
        <w:t>（</w:t>
      </w:r>
      <w:r w:rsidRPr="006E065E">
        <w:rPr>
          <w:lang w:eastAsia="zh-CN"/>
        </w:rPr>
        <w:t>从</w:t>
      </w:r>
      <w:r w:rsidRPr="006E065E">
        <w:rPr>
          <w:rFonts w:hint="eastAsia"/>
          <w:lang w:eastAsia="zh-CN"/>
        </w:rPr>
        <w:t>160</w:t>
      </w:r>
      <w:r w:rsidRPr="006E065E">
        <w:rPr>
          <w:lang w:eastAsia="zh-CN"/>
        </w:rPr>
        <w:t>°</w:t>
      </w:r>
      <w:r w:rsidRPr="006E065E">
        <w:rPr>
          <w:lang w:eastAsia="zh-CN"/>
        </w:rPr>
        <w:t>的基本方位角</w:t>
      </w:r>
      <w:r w:rsidRPr="006E065E">
        <w:rPr>
          <w:rFonts w:hint="eastAsia"/>
          <w:lang w:eastAsia="zh-CN"/>
        </w:rPr>
        <w:t>回转</w:t>
      </w:r>
      <w:r w:rsidRPr="006E065E">
        <w:rPr>
          <w:lang w:eastAsia="zh-CN"/>
        </w:rPr>
        <w:t>+</w:t>
      </w:r>
      <w:r w:rsidRPr="006E065E">
        <w:rPr>
          <w:rFonts w:hint="eastAsia"/>
          <w:lang w:eastAsia="zh-CN"/>
        </w:rPr>
        <w:t>30</w:t>
      </w:r>
      <w:r w:rsidRPr="006E065E">
        <w:rPr>
          <w:lang w:eastAsia="zh-CN"/>
        </w:rPr>
        <w:t>°</w:t>
      </w:r>
      <w:r w:rsidRPr="006E065E">
        <w:rPr>
          <w:rFonts w:hint="eastAsia"/>
          <w:lang w:eastAsia="zh-CN"/>
        </w:rPr>
        <w:t>）</w:t>
      </w:r>
      <w:r w:rsidRPr="006E065E">
        <w:rPr>
          <w:lang w:eastAsia="zh-CN"/>
        </w:rPr>
        <w:t>的</w:t>
      </w:r>
      <w:r w:rsidR="00991954">
        <w:rPr>
          <w:lang w:eastAsia="zh-CN"/>
        </w:rPr>
        <w:br/>
      </w:r>
      <w:r w:rsidRPr="006E065E">
        <w:rPr>
          <w:lang w:eastAsia="zh-CN"/>
        </w:rPr>
        <w:t>多</w:t>
      </w:r>
      <w:r w:rsidRPr="006E065E">
        <w:rPr>
          <w:rFonts w:hint="eastAsia"/>
          <w:lang w:eastAsia="zh-CN"/>
        </w:rPr>
        <w:t>频段中心馈电</w:t>
      </w:r>
      <w:r w:rsidRPr="006E065E">
        <w:rPr>
          <w:lang w:eastAsia="zh-CN"/>
        </w:rPr>
        <w:t>HR 4/4/</w:t>
      </w:r>
      <w:r w:rsidRPr="006E065E">
        <w:rPr>
          <w:rFonts w:hint="eastAsia"/>
          <w:lang w:eastAsia="zh-CN"/>
        </w:rPr>
        <w:t>1.0</w:t>
      </w:r>
      <w:r w:rsidRPr="006E065E">
        <w:rPr>
          <w:rFonts w:hint="eastAsia"/>
          <w:lang w:eastAsia="zh-CN"/>
        </w:rPr>
        <w:t>天线</w:t>
      </w:r>
      <w:r w:rsidRPr="006E065E">
        <w:rPr>
          <w:lang w:eastAsia="zh-CN"/>
        </w:rPr>
        <w:t>的</w:t>
      </w:r>
      <w:r w:rsidRPr="006E065E">
        <w:rPr>
          <w:lang w:eastAsia="zh-CN"/>
        </w:rPr>
        <w:t>HRP</w:t>
      </w:r>
    </w:p>
    <w:p w14:paraId="09847EDE" w14:textId="47FD5311" w:rsidR="00765A9D" w:rsidRPr="006E065E" w:rsidRDefault="004D4253" w:rsidP="001D36AE">
      <w:pPr>
        <w:pStyle w:val="Figure"/>
      </w:pPr>
      <w:r w:rsidRPr="006E065E">
        <w:rPr>
          <w:noProof/>
        </w:rPr>
        <w:drawing>
          <wp:inline distT="0" distB="0" distL="0" distR="0" wp14:anchorId="5C689136" wp14:editId="54B6FB21">
            <wp:extent cx="4306833" cy="4437897"/>
            <wp:effectExtent l="0" t="0" r="0" b="1270"/>
            <wp:docPr id="1042819357" name="Picture 47" descr="图64显示在FR = 1.3时测量得到的有非周期性屏反射器（从160°的基本方位角回转+30°）的多频段中心馈电HR 4/4/1.0天线的HR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2819357" name="Picture 47" descr="图64显示在FR = 1.3时测量得到的有非周期性屏反射器（从160°的基本方位角回转+30°）的多频段中心馈电HR 4/4/1.0天线的HRP&#10;"/>
                    <pic:cNvPicPr/>
                  </pic:nvPicPr>
                  <pic:blipFill>
                    <a:blip r:embed="rId141" cstate="print">
                      <a:extLst>
                        <a:ext uri="{28A0092B-C50C-407E-A947-70E740481C1C}">
                          <a14:useLocalDpi xmlns:a14="http://schemas.microsoft.com/office/drawing/2010/main" val="0"/>
                        </a:ext>
                      </a:extLst>
                    </a:blip>
                    <a:stretch>
                      <a:fillRect/>
                    </a:stretch>
                  </pic:blipFill>
                  <pic:spPr>
                    <a:xfrm>
                      <a:off x="0" y="0"/>
                      <a:ext cx="4306833" cy="4437897"/>
                    </a:xfrm>
                    <a:prstGeom prst="rect">
                      <a:avLst/>
                    </a:prstGeom>
                  </pic:spPr>
                </pic:pic>
              </a:graphicData>
            </a:graphic>
          </wp:inline>
        </w:drawing>
      </w:r>
    </w:p>
    <w:p w14:paraId="3B03CB2A" w14:textId="573CB3CF" w:rsidR="00765A9D" w:rsidRPr="006E065E" w:rsidRDefault="00765A9D">
      <w:pPr>
        <w:pStyle w:val="Heading2"/>
        <w:rPr>
          <w:lang w:eastAsia="zh-CN"/>
        </w:rPr>
      </w:pPr>
      <w:bookmarkStart w:id="211" w:name="_Toc232149892"/>
      <w:r w:rsidRPr="006E065E">
        <w:rPr>
          <w:lang w:eastAsia="zh-CN"/>
        </w:rPr>
        <w:t>5.3</w:t>
      </w:r>
      <w:r w:rsidRPr="006E065E">
        <w:rPr>
          <w:lang w:eastAsia="zh-CN"/>
        </w:rPr>
        <w:tab/>
      </w:r>
      <w:r w:rsidR="000442B9" w:rsidRPr="006E065E">
        <w:rPr>
          <w:lang w:eastAsia="zh-CN"/>
        </w:rPr>
        <w:t>用于规划目的的最低实际辐射</w:t>
      </w:r>
      <w:r w:rsidR="000442B9" w:rsidRPr="006E065E">
        <w:rPr>
          <w:rFonts w:hint="eastAsia"/>
          <w:lang w:eastAsia="zh-CN"/>
        </w:rPr>
        <w:t>电平</w:t>
      </w:r>
      <w:bookmarkEnd w:id="211"/>
    </w:p>
    <w:p w14:paraId="7985247B" w14:textId="6AD0C904" w:rsidR="000B1E34" w:rsidRPr="006E065E" w:rsidRDefault="000B1E34" w:rsidP="0067314A">
      <w:pPr>
        <w:ind w:firstLineChars="200" w:firstLine="480"/>
        <w:rPr>
          <w:lang w:eastAsia="zh-CN"/>
        </w:rPr>
      </w:pPr>
      <w:r w:rsidRPr="006E065E">
        <w:rPr>
          <w:lang w:eastAsia="zh-CN"/>
        </w:rPr>
        <w:t>由于</w:t>
      </w:r>
      <w:r w:rsidRPr="006E065E">
        <w:rPr>
          <w:rFonts w:hint="eastAsia"/>
          <w:lang w:eastAsia="zh-CN"/>
        </w:rPr>
        <w:t>第</w:t>
      </w:r>
      <w:r w:rsidRPr="006E065E">
        <w:rPr>
          <w:lang w:eastAsia="zh-CN"/>
        </w:rPr>
        <w:t>5</w:t>
      </w:r>
      <w:r w:rsidRPr="006E065E">
        <w:rPr>
          <w:rFonts w:hint="eastAsia"/>
          <w:lang w:eastAsia="zh-CN"/>
        </w:rPr>
        <w:t>节</w:t>
      </w:r>
      <w:r w:rsidRPr="006E065E">
        <w:rPr>
          <w:lang w:eastAsia="zh-CN"/>
        </w:rPr>
        <w:t>中</w:t>
      </w:r>
      <w:r w:rsidRPr="006E065E">
        <w:rPr>
          <w:rFonts w:hint="eastAsia"/>
          <w:lang w:eastAsia="zh-CN"/>
        </w:rPr>
        <w:t>所述</w:t>
      </w:r>
      <w:r w:rsidRPr="006E065E">
        <w:rPr>
          <w:lang w:eastAsia="zh-CN"/>
        </w:rPr>
        <w:t>的影响，有必要为计算</w:t>
      </w:r>
      <w:r w:rsidRPr="006E065E">
        <w:rPr>
          <w:rFonts w:hint="eastAsia"/>
          <w:lang w:eastAsia="zh-CN"/>
        </w:rPr>
        <w:t>得到</w:t>
      </w:r>
      <w:r w:rsidRPr="006E065E">
        <w:rPr>
          <w:lang w:eastAsia="zh-CN"/>
        </w:rPr>
        <w:t>的天线增益设置一个下限或底值。该底值是计</w:t>
      </w:r>
      <w:r w:rsidRPr="00A2678D">
        <w:rPr>
          <w:spacing w:val="-6"/>
          <w:lang w:eastAsia="zh-CN"/>
        </w:rPr>
        <w:t>算相对天线增益时使用的最低值</w:t>
      </w:r>
      <w:r w:rsidRPr="00A2678D">
        <w:rPr>
          <w:rFonts w:hint="eastAsia"/>
          <w:spacing w:val="-6"/>
          <w:lang w:eastAsia="zh-CN"/>
        </w:rPr>
        <w:t>（</w:t>
      </w:r>
      <w:r w:rsidRPr="00A2678D">
        <w:rPr>
          <w:spacing w:val="-6"/>
          <w:lang w:eastAsia="zh-CN"/>
        </w:rPr>
        <w:t>见图</w:t>
      </w:r>
      <w:r w:rsidRPr="00A2678D">
        <w:rPr>
          <w:spacing w:val="-6"/>
          <w:lang w:eastAsia="zh-CN"/>
        </w:rPr>
        <w:t>65</w:t>
      </w:r>
      <w:r w:rsidRPr="00A2678D">
        <w:rPr>
          <w:rFonts w:hint="eastAsia"/>
          <w:spacing w:val="-6"/>
          <w:lang w:eastAsia="zh-CN"/>
        </w:rPr>
        <w:t>）</w:t>
      </w:r>
      <w:r w:rsidRPr="00A2678D">
        <w:rPr>
          <w:spacing w:val="-6"/>
          <w:lang w:eastAsia="zh-CN"/>
        </w:rPr>
        <w:t>。每当</w:t>
      </w:r>
      <w:r w:rsidRPr="00A2678D">
        <w:rPr>
          <w:rFonts w:hint="eastAsia"/>
          <w:spacing w:val="-6"/>
          <w:lang w:eastAsia="zh-CN"/>
        </w:rPr>
        <w:t>在</w:t>
      </w:r>
      <w:r w:rsidRPr="00A2678D">
        <w:rPr>
          <w:spacing w:val="-6"/>
          <w:lang w:eastAsia="zh-CN"/>
        </w:rPr>
        <w:t>任何方向</w:t>
      </w:r>
      <w:r w:rsidRPr="00A2678D">
        <w:rPr>
          <w:rFonts w:hint="eastAsia"/>
          <w:spacing w:val="-6"/>
          <w:lang w:eastAsia="zh-CN"/>
        </w:rPr>
        <w:t>上</w:t>
      </w:r>
      <w:r w:rsidRPr="00A2678D">
        <w:rPr>
          <w:spacing w:val="-6"/>
          <w:lang w:eastAsia="zh-CN"/>
        </w:rPr>
        <w:t>计算</w:t>
      </w:r>
      <w:r w:rsidRPr="00A2678D">
        <w:rPr>
          <w:rFonts w:hint="eastAsia"/>
          <w:spacing w:val="-6"/>
          <w:lang w:eastAsia="zh-CN"/>
        </w:rPr>
        <w:t>得到的</w:t>
      </w:r>
      <w:r w:rsidRPr="00A2678D">
        <w:rPr>
          <w:spacing w:val="-6"/>
          <w:lang w:eastAsia="zh-CN"/>
        </w:rPr>
        <w:t>增益小于底值时，底值将用于场强计算。当计算</w:t>
      </w:r>
      <w:r w:rsidRPr="00A2678D">
        <w:rPr>
          <w:rFonts w:hint="eastAsia"/>
          <w:spacing w:val="-6"/>
          <w:lang w:eastAsia="zh-CN"/>
        </w:rPr>
        <w:t>得到</w:t>
      </w:r>
      <w:r w:rsidRPr="00A2678D">
        <w:rPr>
          <w:spacing w:val="-6"/>
          <w:lang w:eastAsia="zh-CN"/>
        </w:rPr>
        <w:t>的增益大于底值时，计算</w:t>
      </w:r>
      <w:r w:rsidRPr="00A2678D">
        <w:rPr>
          <w:rFonts w:hint="eastAsia"/>
          <w:spacing w:val="-6"/>
          <w:lang w:eastAsia="zh-CN"/>
        </w:rPr>
        <w:t>得到</w:t>
      </w:r>
      <w:r w:rsidRPr="00A2678D">
        <w:rPr>
          <w:spacing w:val="-6"/>
          <w:lang w:eastAsia="zh-CN"/>
        </w:rPr>
        <w:t>的增益将用于场强计算。</w:t>
      </w:r>
    </w:p>
    <w:p w14:paraId="437440D3" w14:textId="77777777" w:rsidR="009337D0" w:rsidRPr="006E065E" w:rsidRDefault="009337D0" w:rsidP="009337D0">
      <w:pPr>
        <w:ind w:firstLineChars="200" w:firstLine="480"/>
        <w:rPr>
          <w:lang w:eastAsia="zh-CN"/>
        </w:rPr>
      </w:pPr>
      <w:bookmarkStart w:id="212" w:name="OLE_LINK121"/>
      <w:r w:rsidRPr="006E065E">
        <w:rPr>
          <w:lang w:eastAsia="zh-CN"/>
        </w:rPr>
        <w:t>为了避免具体区分：</w:t>
      </w:r>
    </w:p>
    <w:p w14:paraId="282919D4" w14:textId="77777777" w:rsidR="009337D0" w:rsidRPr="006E065E" w:rsidRDefault="009337D0" w:rsidP="009337D0">
      <w:pPr>
        <w:rPr>
          <w:lang w:eastAsia="zh-CN"/>
        </w:rPr>
      </w:pPr>
      <w:r w:rsidRPr="006E065E">
        <w:rPr>
          <w:lang w:eastAsia="zh-CN"/>
        </w:rPr>
        <w:t>–</w:t>
      </w:r>
      <w:r w:rsidRPr="006E065E">
        <w:rPr>
          <w:lang w:eastAsia="zh-CN"/>
        </w:rPr>
        <w:tab/>
      </w:r>
      <w:r w:rsidRPr="006E065E">
        <w:rPr>
          <w:lang w:eastAsia="zh-CN"/>
        </w:rPr>
        <w:t>高增益天线（即在所有方向上增益都大于</w:t>
      </w:r>
      <w:r w:rsidRPr="006E065E">
        <w:rPr>
          <w:lang w:eastAsia="zh-CN"/>
        </w:rPr>
        <w:t xml:space="preserve">0 </w:t>
      </w:r>
      <w:proofErr w:type="spellStart"/>
      <w:r w:rsidRPr="006E065E">
        <w:rPr>
          <w:lang w:eastAsia="zh-CN"/>
        </w:rPr>
        <w:t>dBi</w:t>
      </w:r>
      <w:proofErr w:type="spellEnd"/>
      <w:r w:rsidRPr="006E065E">
        <w:rPr>
          <w:lang w:eastAsia="zh-CN"/>
        </w:rPr>
        <w:t>的天线），</w:t>
      </w:r>
    </w:p>
    <w:p w14:paraId="555BD4FE" w14:textId="77777777" w:rsidR="009337D0" w:rsidRPr="006E065E" w:rsidRDefault="009337D0" w:rsidP="009337D0">
      <w:pPr>
        <w:rPr>
          <w:lang w:eastAsia="zh-CN"/>
        </w:rPr>
      </w:pPr>
      <w:r w:rsidRPr="006E065E">
        <w:rPr>
          <w:lang w:eastAsia="zh-CN"/>
        </w:rPr>
        <w:t>–</w:t>
      </w:r>
      <w:r w:rsidRPr="006E065E">
        <w:rPr>
          <w:lang w:eastAsia="zh-CN"/>
        </w:rPr>
        <w:tab/>
      </w:r>
      <w:r w:rsidRPr="006E065E">
        <w:rPr>
          <w:lang w:eastAsia="zh-CN"/>
        </w:rPr>
        <w:t>低增益天线（即没有方向性的天线），</w:t>
      </w:r>
    </w:p>
    <w:p w14:paraId="30DCEABB" w14:textId="5B15F991" w:rsidR="009337D0" w:rsidRPr="006E065E" w:rsidRDefault="009337D0" w:rsidP="00A269F5">
      <w:pPr>
        <w:ind w:firstLineChars="200" w:firstLine="480"/>
        <w:rPr>
          <w:lang w:eastAsia="zh-CN"/>
        </w:rPr>
      </w:pPr>
      <w:r w:rsidRPr="006E065E">
        <w:rPr>
          <w:lang w:eastAsia="zh-CN"/>
        </w:rPr>
        <w:t>有必要将底值表示为该天线最大增益的函数。</w:t>
      </w:r>
    </w:p>
    <w:p w14:paraId="66AFB6AB" w14:textId="14BFC934" w:rsidR="000B1E34" w:rsidRPr="006E065E" w:rsidRDefault="000B1E34" w:rsidP="000B1E34">
      <w:pPr>
        <w:ind w:firstLineChars="200" w:firstLine="480"/>
        <w:rPr>
          <w:lang w:eastAsia="zh-CN"/>
        </w:rPr>
      </w:pPr>
      <w:bookmarkStart w:id="213" w:name="OLE_LINK122"/>
      <w:bookmarkEnd w:id="212"/>
      <w:r w:rsidRPr="006E065E">
        <w:rPr>
          <w:lang w:eastAsia="zh-CN"/>
        </w:rPr>
        <w:t>底值的给定规则如下：</w:t>
      </w:r>
    </w:p>
    <w:p w14:paraId="33D8EA90" w14:textId="0DA2BD89" w:rsidR="000B1E34" w:rsidRPr="006E065E" w:rsidRDefault="000B1E34" w:rsidP="000B1E34">
      <w:pPr>
        <w:pStyle w:val="enumlev1"/>
        <w:rPr>
          <w:lang w:eastAsia="zh-CN"/>
        </w:rPr>
      </w:pPr>
      <w:r w:rsidRPr="006E065E">
        <w:rPr>
          <w:lang w:eastAsia="zh-CN"/>
        </w:rPr>
        <w:t>–</w:t>
      </w:r>
      <w:r w:rsidRPr="006E065E">
        <w:rPr>
          <w:lang w:eastAsia="zh-CN"/>
        </w:rPr>
        <w:tab/>
      </w:r>
      <w:r w:rsidRPr="006E065E">
        <w:rPr>
          <w:lang w:eastAsia="zh-CN"/>
        </w:rPr>
        <w:t>如果天线的最大增益大于或等于</w:t>
      </w:r>
      <w:r w:rsidRPr="006E065E">
        <w:rPr>
          <w:lang w:eastAsia="zh-CN"/>
        </w:rPr>
        <w:t xml:space="preserve"> 25 </w:t>
      </w:r>
      <w:proofErr w:type="spellStart"/>
      <w:r w:rsidRPr="006E065E">
        <w:rPr>
          <w:lang w:eastAsia="zh-CN"/>
        </w:rPr>
        <w:t>dBi</w:t>
      </w:r>
      <w:proofErr w:type="spellEnd"/>
      <w:r w:rsidRPr="006E065E">
        <w:rPr>
          <w:lang w:eastAsia="zh-CN"/>
        </w:rPr>
        <w:t>，那么底值</w:t>
      </w:r>
      <w:r w:rsidRPr="006E065E">
        <w:rPr>
          <w:rFonts w:hint="eastAsia"/>
          <w:lang w:eastAsia="zh-CN"/>
        </w:rPr>
        <w:t>为</w:t>
      </w:r>
      <w:r w:rsidRPr="006E065E">
        <w:rPr>
          <w:lang w:eastAsia="zh-CN"/>
        </w:rPr>
        <w:t xml:space="preserve">0 </w:t>
      </w:r>
      <w:proofErr w:type="spellStart"/>
      <w:r w:rsidRPr="006E065E">
        <w:rPr>
          <w:lang w:eastAsia="zh-CN"/>
        </w:rPr>
        <w:t>dBi</w:t>
      </w:r>
      <w:proofErr w:type="spellEnd"/>
      <w:r w:rsidRPr="006E065E">
        <w:rPr>
          <w:lang w:eastAsia="zh-CN"/>
        </w:rPr>
        <w:t>；</w:t>
      </w:r>
    </w:p>
    <w:p w14:paraId="3CF265A7" w14:textId="390A5240" w:rsidR="000B1E34" w:rsidRPr="006E065E" w:rsidRDefault="000B1E34" w:rsidP="000B1E34">
      <w:pPr>
        <w:pStyle w:val="enumlev1"/>
        <w:rPr>
          <w:lang w:eastAsia="zh-CN"/>
        </w:rPr>
      </w:pPr>
      <w:r w:rsidRPr="006E065E">
        <w:rPr>
          <w:lang w:eastAsia="zh-CN"/>
        </w:rPr>
        <w:t>–</w:t>
      </w:r>
      <w:r w:rsidRPr="006E065E">
        <w:rPr>
          <w:lang w:eastAsia="zh-CN"/>
        </w:rPr>
        <w:tab/>
      </w:r>
      <w:r w:rsidRPr="006E065E">
        <w:rPr>
          <w:lang w:eastAsia="zh-CN"/>
        </w:rPr>
        <w:t>如果</w:t>
      </w:r>
      <w:r w:rsidRPr="006E065E">
        <w:rPr>
          <w:rFonts w:hint="eastAsia"/>
          <w:lang w:eastAsia="zh-CN"/>
        </w:rPr>
        <w:t>天线的</w:t>
      </w:r>
      <w:r w:rsidRPr="006E065E">
        <w:rPr>
          <w:lang w:eastAsia="zh-CN"/>
        </w:rPr>
        <w:t>最大增益小于</w:t>
      </w:r>
      <w:r w:rsidRPr="006E065E">
        <w:rPr>
          <w:lang w:eastAsia="zh-CN"/>
        </w:rPr>
        <w:t xml:space="preserve">25 </w:t>
      </w:r>
      <w:proofErr w:type="spellStart"/>
      <w:r w:rsidRPr="006E065E">
        <w:rPr>
          <w:lang w:eastAsia="zh-CN"/>
        </w:rPr>
        <w:t>dBi</w:t>
      </w:r>
      <w:proofErr w:type="spellEnd"/>
      <w:r w:rsidRPr="006E065E">
        <w:rPr>
          <w:lang w:eastAsia="zh-CN"/>
        </w:rPr>
        <w:t>，那么底值比最大增益</w:t>
      </w:r>
      <w:r w:rsidRPr="006E065E">
        <w:rPr>
          <w:rFonts w:hint="eastAsia"/>
          <w:lang w:eastAsia="zh-CN"/>
        </w:rPr>
        <w:t>值</w:t>
      </w:r>
      <w:r w:rsidRPr="006E065E">
        <w:rPr>
          <w:lang w:eastAsia="zh-CN"/>
        </w:rPr>
        <w:t>低</w:t>
      </w:r>
      <w:r w:rsidRPr="006E065E">
        <w:rPr>
          <w:lang w:eastAsia="zh-CN"/>
        </w:rPr>
        <w:t>25 dB</w:t>
      </w:r>
      <w:r w:rsidRPr="006E065E">
        <w:rPr>
          <w:lang w:eastAsia="zh-CN"/>
        </w:rPr>
        <w:t>。</w:t>
      </w:r>
    </w:p>
    <w:p w14:paraId="3A327C27" w14:textId="6B62C784" w:rsidR="000B1E34" w:rsidRPr="006E065E" w:rsidRDefault="000B1E34" w:rsidP="000B1E34">
      <w:pPr>
        <w:ind w:firstLineChars="200" w:firstLine="480"/>
        <w:rPr>
          <w:rFonts w:ascii="Microsoft YaHei" w:eastAsia="Microsoft YaHei" w:hAnsi="Microsoft YaHei" w:cs="SimSun"/>
          <w:color w:val="222222"/>
          <w:szCs w:val="24"/>
          <w:lang w:val="en-US" w:eastAsia="zh-CN"/>
        </w:rPr>
      </w:pPr>
      <w:r w:rsidRPr="006E065E">
        <w:rPr>
          <w:rFonts w:hint="eastAsia"/>
          <w:lang w:eastAsia="zh-CN"/>
        </w:rPr>
        <w:t>如上所述，</w:t>
      </w:r>
      <w:r w:rsidRPr="006E065E">
        <w:rPr>
          <w:lang w:eastAsia="zh-CN"/>
        </w:rPr>
        <w:t>图</w:t>
      </w:r>
      <w:r w:rsidRPr="006E065E">
        <w:rPr>
          <w:lang w:eastAsia="zh-CN"/>
        </w:rPr>
        <w:t>66</w:t>
      </w:r>
      <w:r w:rsidRPr="006E065E">
        <w:rPr>
          <w:rFonts w:hint="eastAsia"/>
          <w:lang w:eastAsia="zh-CN"/>
        </w:rPr>
        <w:t>显示</w:t>
      </w:r>
      <w:r w:rsidRPr="006E065E">
        <w:rPr>
          <w:lang w:eastAsia="zh-CN"/>
        </w:rPr>
        <w:t>了底值（也就是天线增益的最低值）</w:t>
      </w:r>
      <w:r w:rsidRPr="006E065E">
        <w:rPr>
          <w:rFonts w:hint="eastAsia"/>
          <w:lang w:eastAsia="zh-CN"/>
        </w:rPr>
        <w:t>是</w:t>
      </w:r>
      <w:r w:rsidRPr="006E065E">
        <w:rPr>
          <w:lang w:eastAsia="zh-CN"/>
        </w:rPr>
        <w:t>天线最大增益的函数。</w:t>
      </w:r>
    </w:p>
    <w:bookmarkEnd w:id="213"/>
    <w:p w14:paraId="6E253D5A" w14:textId="3650EBBF" w:rsidR="00872F19" w:rsidRPr="006E065E" w:rsidRDefault="00DC118F" w:rsidP="00872F19">
      <w:pPr>
        <w:pStyle w:val="FigureNo"/>
        <w:rPr>
          <w:lang w:eastAsia="zh-CN"/>
        </w:rPr>
      </w:pPr>
      <w:r w:rsidRPr="006E065E">
        <w:rPr>
          <w:lang w:eastAsia="zh-CN"/>
        </w:rPr>
        <w:lastRenderedPageBreak/>
        <w:t>图</w:t>
      </w:r>
      <w:r w:rsidR="00872F19" w:rsidRPr="006E065E">
        <w:rPr>
          <w:lang w:eastAsia="zh-CN"/>
        </w:rPr>
        <w:t>65</w:t>
      </w:r>
    </w:p>
    <w:p w14:paraId="25AF9604" w14:textId="40915E56" w:rsidR="00872F19" w:rsidRPr="006E065E" w:rsidRDefault="00E1126E" w:rsidP="00872F19">
      <w:pPr>
        <w:pStyle w:val="Figuretitle"/>
        <w:rPr>
          <w:lang w:eastAsia="zh-CN"/>
        </w:rPr>
      </w:pPr>
      <w:r w:rsidRPr="006E065E">
        <w:rPr>
          <w:lang w:eastAsia="zh-CN"/>
        </w:rPr>
        <w:t>水平天线方向图中的底值示例</w:t>
      </w:r>
    </w:p>
    <w:p w14:paraId="23187342" w14:textId="6D5A026F" w:rsidR="00765A9D" w:rsidRPr="006E065E" w:rsidRDefault="004D4253" w:rsidP="001D36AE">
      <w:pPr>
        <w:pStyle w:val="Figure"/>
        <w:rPr>
          <w:lang w:eastAsia="zh-CN"/>
        </w:rPr>
      </w:pPr>
      <w:r w:rsidRPr="006E065E">
        <w:rPr>
          <w:noProof/>
        </w:rPr>
        <w:drawing>
          <wp:inline distT="0" distB="0" distL="0" distR="0" wp14:anchorId="311C5868" wp14:editId="3CE2A8F7">
            <wp:extent cx="5352299" cy="4431801"/>
            <wp:effectExtent l="0" t="0" r="1270" b="6985"/>
            <wp:docPr id="420262237" name="Picture 48" descr="图65显示水平天线方向图中的底值示例&#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262237" name="Picture 48" descr="图65显示水平天线方向图中的底值示例&#10;"/>
                    <pic:cNvPicPr/>
                  </pic:nvPicPr>
                  <pic:blipFill>
                    <a:blip r:embed="rId142" cstate="print">
                      <a:extLst>
                        <a:ext uri="{28A0092B-C50C-407E-A947-70E740481C1C}">
                          <a14:useLocalDpi xmlns:a14="http://schemas.microsoft.com/office/drawing/2010/main" val="0"/>
                        </a:ext>
                      </a:extLst>
                    </a:blip>
                    <a:stretch>
                      <a:fillRect/>
                    </a:stretch>
                  </pic:blipFill>
                  <pic:spPr>
                    <a:xfrm>
                      <a:off x="0" y="0"/>
                      <a:ext cx="5352299" cy="4431801"/>
                    </a:xfrm>
                    <a:prstGeom prst="rect">
                      <a:avLst/>
                    </a:prstGeom>
                  </pic:spPr>
                </pic:pic>
              </a:graphicData>
            </a:graphic>
          </wp:inline>
        </w:drawing>
      </w:r>
    </w:p>
    <w:p w14:paraId="5DB5F36D" w14:textId="2D11492C" w:rsidR="00934DBF" w:rsidRPr="006E065E" w:rsidRDefault="00DC118F" w:rsidP="00934DBF">
      <w:pPr>
        <w:pStyle w:val="FigureNo"/>
        <w:rPr>
          <w:lang w:eastAsia="zh-CN"/>
        </w:rPr>
      </w:pPr>
      <w:r w:rsidRPr="006E065E">
        <w:rPr>
          <w:lang w:eastAsia="zh-CN"/>
        </w:rPr>
        <w:t>图</w:t>
      </w:r>
      <w:r w:rsidR="00934DBF" w:rsidRPr="006E065E">
        <w:rPr>
          <w:lang w:eastAsia="zh-CN"/>
        </w:rPr>
        <w:t>6</w:t>
      </w:r>
      <w:r w:rsidR="001D36AE" w:rsidRPr="006E065E">
        <w:rPr>
          <w:lang w:eastAsia="zh-CN"/>
        </w:rPr>
        <w:t>6</w:t>
      </w:r>
    </w:p>
    <w:p w14:paraId="2848881F" w14:textId="1BAF6462" w:rsidR="00934DBF" w:rsidRPr="006E065E" w:rsidRDefault="00E1126E" w:rsidP="00934DBF">
      <w:pPr>
        <w:pStyle w:val="Figuretitle"/>
        <w:rPr>
          <w:lang w:eastAsia="zh-CN"/>
        </w:rPr>
      </w:pPr>
      <w:r w:rsidRPr="006E065E">
        <w:rPr>
          <w:lang w:eastAsia="zh-CN"/>
        </w:rPr>
        <w:t>计算中使用的天线增益的底值</w:t>
      </w:r>
    </w:p>
    <w:p w14:paraId="7C0A6C29" w14:textId="3891B3A8" w:rsidR="00765A9D" w:rsidRDefault="004D4253" w:rsidP="001D36AE">
      <w:pPr>
        <w:pStyle w:val="Figure"/>
        <w:rPr>
          <w:lang w:eastAsia="zh-CN"/>
        </w:rPr>
      </w:pPr>
      <w:r w:rsidRPr="006E065E">
        <w:rPr>
          <w:noProof/>
        </w:rPr>
        <w:drawing>
          <wp:inline distT="0" distB="0" distL="0" distR="0" wp14:anchorId="2499CD97" wp14:editId="0076D865">
            <wp:extent cx="2974854" cy="3169926"/>
            <wp:effectExtent l="0" t="0" r="0" b="0"/>
            <wp:docPr id="1328022462" name="Picture 49" descr="图66显示计算中使用的天线增益的底值&#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8022462" name="Picture 49" descr="图66显示计算中使用的天线增益的底值&#10;"/>
                    <pic:cNvPicPr/>
                  </pic:nvPicPr>
                  <pic:blipFill>
                    <a:blip r:embed="rId143" cstate="print">
                      <a:extLst>
                        <a:ext uri="{28A0092B-C50C-407E-A947-70E740481C1C}">
                          <a14:useLocalDpi xmlns:a14="http://schemas.microsoft.com/office/drawing/2010/main" val="0"/>
                        </a:ext>
                      </a:extLst>
                    </a:blip>
                    <a:stretch>
                      <a:fillRect/>
                    </a:stretch>
                  </pic:blipFill>
                  <pic:spPr>
                    <a:xfrm>
                      <a:off x="0" y="0"/>
                      <a:ext cx="2974854" cy="3169926"/>
                    </a:xfrm>
                    <a:prstGeom prst="rect">
                      <a:avLst/>
                    </a:prstGeom>
                  </pic:spPr>
                </pic:pic>
              </a:graphicData>
            </a:graphic>
          </wp:inline>
        </w:drawing>
      </w:r>
    </w:p>
    <w:p w14:paraId="5A4CC3BD" w14:textId="77777777" w:rsidR="0074000E" w:rsidRPr="006E065E" w:rsidRDefault="0074000E" w:rsidP="0074000E">
      <w:pPr>
        <w:pStyle w:val="Heading1"/>
        <w:rPr>
          <w:lang w:eastAsia="zh-CN"/>
        </w:rPr>
      </w:pPr>
      <w:bookmarkStart w:id="214" w:name="_Toc212025452"/>
      <w:bookmarkStart w:id="215" w:name="_Toc212025621"/>
      <w:bookmarkStart w:id="216" w:name="_Toc232149893"/>
      <w:r w:rsidRPr="006E065E">
        <w:rPr>
          <w:lang w:eastAsia="zh-CN"/>
        </w:rPr>
        <w:lastRenderedPageBreak/>
        <w:t>6</w:t>
      </w:r>
      <w:r w:rsidRPr="006E065E">
        <w:rPr>
          <w:lang w:eastAsia="zh-CN"/>
        </w:rPr>
        <w:tab/>
      </w:r>
      <w:bookmarkEnd w:id="214"/>
      <w:bookmarkEnd w:id="215"/>
      <w:r w:rsidRPr="006E065E">
        <w:rPr>
          <w:lang w:eastAsia="zh-CN"/>
        </w:rPr>
        <w:t>天线的适用性和应用</w:t>
      </w:r>
      <w:bookmarkEnd w:id="216"/>
    </w:p>
    <w:p w14:paraId="3B90BA7A" w14:textId="56683DD2" w:rsidR="00765A9D" w:rsidRPr="006E065E" w:rsidRDefault="00765A9D">
      <w:pPr>
        <w:pStyle w:val="Heading2"/>
        <w:rPr>
          <w:lang w:eastAsia="zh-CN"/>
        </w:rPr>
      </w:pPr>
      <w:bookmarkStart w:id="217" w:name="_Toc232149894"/>
      <w:r w:rsidRPr="006E065E">
        <w:rPr>
          <w:lang w:eastAsia="zh-CN"/>
        </w:rPr>
        <w:t>6.1</w:t>
      </w:r>
      <w:r w:rsidRPr="006E065E">
        <w:rPr>
          <w:lang w:eastAsia="zh-CN"/>
        </w:rPr>
        <w:tab/>
      </w:r>
      <w:r w:rsidR="00470ED5" w:rsidRPr="006E065E">
        <w:rPr>
          <w:lang w:eastAsia="zh-CN"/>
        </w:rPr>
        <w:t>水平偶极</w:t>
      </w:r>
      <w:r w:rsidR="00470ED5" w:rsidRPr="006E065E">
        <w:rPr>
          <w:rFonts w:hint="eastAsia"/>
          <w:lang w:eastAsia="zh-CN"/>
        </w:rPr>
        <w:t>子</w:t>
      </w:r>
      <w:r w:rsidR="00470ED5" w:rsidRPr="006E065E">
        <w:rPr>
          <w:lang w:eastAsia="zh-CN"/>
        </w:rPr>
        <w:t>天线</w:t>
      </w:r>
      <w:bookmarkEnd w:id="217"/>
    </w:p>
    <w:p w14:paraId="40738A93" w14:textId="43BD78E3" w:rsidR="00583725" w:rsidRPr="006E065E" w:rsidRDefault="00C132A3" w:rsidP="0084508A">
      <w:pPr>
        <w:ind w:firstLineChars="200" w:firstLine="480"/>
        <w:rPr>
          <w:lang w:eastAsia="zh-CN"/>
        </w:rPr>
      </w:pPr>
      <w:r w:rsidRPr="006E065E">
        <w:rPr>
          <w:lang w:eastAsia="zh-CN"/>
        </w:rPr>
        <w:t>水平偶极</w:t>
      </w:r>
      <w:r w:rsidRPr="006E065E">
        <w:rPr>
          <w:rFonts w:hint="eastAsia"/>
          <w:lang w:eastAsia="zh-CN"/>
        </w:rPr>
        <w:t>子</w:t>
      </w:r>
      <w:r w:rsidRPr="006E065E">
        <w:rPr>
          <w:lang w:eastAsia="zh-CN"/>
        </w:rPr>
        <w:t>天线是高频广播中最常见的天线形式。它们可以被设计成</w:t>
      </w:r>
      <w:r w:rsidR="00583725" w:rsidRPr="006E065E">
        <w:rPr>
          <w:rFonts w:hint="eastAsia"/>
          <w:lang w:eastAsia="zh-CN"/>
        </w:rPr>
        <w:t>可</w:t>
      </w:r>
      <w:r w:rsidR="00583725" w:rsidRPr="006E065E">
        <w:rPr>
          <w:lang w:eastAsia="zh-CN"/>
        </w:rPr>
        <w:t>实现几乎所有常见的性能规格或方向图要求。</w:t>
      </w:r>
    </w:p>
    <w:p w14:paraId="7A43D4F0" w14:textId="1D25FA8D" w:rsidR="00765A9D" w:rsidRPr="006E065E" w:rsidRDefault="00765A9D">
      <w:pPr>
        <w:pStyle w:val="Heading2"/>
        <w:rPr>
          <w:lang w:eastAsia="zh-CN"/>
        </w:rPr>
      </w:pPr>
      <w:bookmarkStart w:id="218" w:name="_Toc232149895"/>
      <w:r w:rsidRPr="006E065E">
        <w:rPr>
          <w:lang w:eastAsia="zh-CN"/>
        </w:rPr>
        <w:t>6.2</w:t>
      </w:r>
      <w:r w:rsidRPr="006E065E">
        <w:rPr>
          <w:lang w:eastAsia="zh-CN"/>
        </w:rPr>
        <w:tab/>
      </w:r>
      <w:r w:rsidR="00470ED5" w:rsidRPr="006E065E">
        <w:rPr>
          <w:lang w:eastAsia="zh-CN"/>
        </w:rPr>
        <w:t>可旋转</w:t>
      </w:r>
      <w:r w:rsidR="00470ED5" w:rsidRPr="006E065E">
        <w:rPr>
          <w:rFonts w:hint="eastAsia"/>
          <w:lang w:eastAsia="zh-CN"/>
        </w:rPr>
        <w:t>幛形</w:t>
      </w:r>
      <w:r w:rsidR="00470ED5" w:rsidRPr="006E065E">
        <w:rPr>
          <w:lang w:eastAsia="zh-CN"/>
        </w:rPr>
        <w:t>天线</w:t>
      </w:r>
      <w:bookmarkEnd w:id="218"/>
    </w:p>
    <w:p w14:paraId="327D140C" w14:textId="4F2434D1" w:rsidR="00583725" w:rsidRPr="006E065E" w:rsidRDefault="00583725" w:rsidP="00583725">
      <w:pPr>
        <w:ind w:firstLineChars="200" w:firstLine="480"/>
        <w:rPr>
          <w:lang w:eastAsia="zh-CN"/>
        </w:rPr>
      </w:pPr>
      <w:r w:rsidRPr="006E065E">
        <w:rPr>
          <w:rFonts w:hint="eastAsia"/>
          <w:lang w:eastAsia="zh-CN"/>
        </w:rPr>
        <w:t>可旋转</w:t>
      </w:r>
      <w:bookmarkStart w:id="219" w:name="OLE_LINK86"/>
      <w:r w:rsidRPr="006E065E">
        <w:rPr>
          <w:rFonts w:hint="eastAsia"/>
          <w:lang w:eastAsia="zh-CN"/>
        </w:rPr>
        <w:t>的</w:t>
      </w:r>
      <w:proofErr w:type="gramStart"/>
      <w:r w:rsidRPr="006E065E">
        <w:rPr>
          <w:rFonts w:hint="eastAsia"/>
          <w:lang w:eastAsia="zh-CN"/>
        </w:rPr>
        <w:t>幛</w:t>
      </w:r>
      <w:proofErr w:type="gramEnd"/>
      <w:r w:rsidRPr="006E065E">
        <w:rPr>
          <w:rFonts w:hint="eastAsia"/>
          <w:lang w:eastAsia="zh-CN"/>
        </w:rPr>
        <w:t>形</w:t>
      </w:r>
      <w:bookmarkEnd w:id="219"/>
      <w:r w:rsidRPr="006E065E">
        <w:rPr>
          <w:rFonts w:hint="eastAsia"/>
          <w:lang w:eastAsia="zh-CN"/>
        </w:rPr>
        <w:t>天线通常由两个偶极子单元阵列组成，它们分别支撑在一个公共反射屏的两侧。如果每个</w:t>
      </w:r>
      <w:proofErr w:type="gramStart"/>
      <w:r w:rsidRPr="006E065E">
        <w:rPr>
          <w:rFonts w:hint="eastAsia"/>
          <w:lang w:eastAsia="zh-CN"/>
        </w:rPr>
        <w:t>幛</w:t>
      </w:r>
      <w:proofErr w:type="gramEnd"/>
      <w:r w:rsidRPr="006E065E">
        <w:rPr>
          <w:rFonts w:hint="eastAsia"/>
          <w:lang w:eastAsia="zh-CN"/>
        </w:rPr>
        <w:t>形阵列具有一个倍频程的工作频率范围，则可以覆盖</w:t>
      </w:r>
      <w:r w:rsidRPr="006E065E">
        <w:rPr>
          <w:rFonts w:hint="eastAsia"/>
          <w:lang w:eastAsia="zh-CN"/>
        </w:rPr>
        <w:t>6</w:t>
      </w:r>
      <w:r w:rsidR="00FA7116" w:rsidRPr="006E065E">
        <w:rPr>
          <w:rFonts w:hint="eastAsia"/>
          <w:lang w:eastAsia="zh-CN"/>
        </w:rPr>
        <w:t>到</w:t>
      </w:r>
      <w:r w:rsidRPr="006E065E">
        <w:rPr>
          <w:rFonts w:hint="eastAsia"/>
          <w:lang w:eastAsia="zh-CN"/>
        </w:rPr>
        <w:t>26 MHz</w:t>
      </w:r>
      <w:r w:rsidRPr="006E065E">
        <w:rPr>
          <w:rFonts w:hint="eastAsia"/>
          <w:lang w:eastAsia="zh-CN"/>
        </w:rPr>
        <w:t>之间的所有短波</w:t>
      </w:r>
      <w:r w:rsidR="00FA7116" w:rsidRPr="006E065E">
        <w:rPr>
          <w:rFonts w:hint="eastAsia"/>
          <w:lang w:eastAsia="zh-CN"/>
        </w:rPr>
        <w:t>频段</w:t>
      </w:r>
      <w:r w:rsidRPr="006E065E">
        <w:rPr>
          <w:rFonts w:hint="eastAsia"/>
          <w:lang w:eastAsia="zh-CN"/>
        </w:rPr>
        <w:t>。</w:t>
      </w:r>
    </w:p>
    <w:p w14:paraId="0376D9B8" w14:textId="7202A7EE" w:rsidR="00583725" w:rsidRPr="006E065E" w:rsidRDefault="00583725" w:rsidP="00583725">
      <w:pPr>
        <w:ind w:firstLineChars="200" w:firstLine="480"/>
        <w:rPr>
          <w:lang w:eastAsia="zh-CN"/>
        </w:rPr>
      </w:pPr>
      <w:r w:rsidRPr="006E065E">
        <w:rPr>
          <w:rFonts w:hint="eastAsia"/>
          <w:lang w:eastAsia="zh-CN"/>
        </w:rPr>
        <w:t>这些天线是机械旋转的，因此主辐射波束位于所需的方位上。对于完整的</w:t>
      </w:r>
      <w:r w:rsidRPr="006E065E">
        <w:rPr>
          <w:lang w:eastAsia="zh-CN"/>
        </w:rPr>
        <w:t>360°</w:t>
      </w:r>
      <w:r w:rsidRPr="006E065E">
        <w:rPr>
          <w:rFonts w:hint="eastAsia"/>
          <w:lang w:eastAsia="zh-CN"/>
        </w:rPr>
        <w:t>旋转，这种机械运动所需的时间通常小于</w:t>
      </w:r>
      <w:r w:rsidRPr="006E065E">
        <w:rPr>
          <w:rFonts w:hint="eastAsia"/>
          <w:lang w:eastAsia="zh-CN"/>
        </w:rPr>
        <w:t>5</w:t>
      </w:r>
      <w:r w:rsidRPr="006E065E">
        <w:rPr>
          <w:rFonts w:hint="eastAsia"/>
          <w:lang w:eastAsia="zh-CN"/>
        </w:rPr>
        <w:t>分钟。</w:t>
      </w:r>
    </w:p>
    <w:p w14:paraId="6029BE03" w14:textId="43762C10" w:rsidR="00583725" w:rsidRPr="006E065E" w:rsidRDefault="00583725" w:rsidP="00583725">
      <w:pPr>
        <w:ind w:firstLineChars="200" w:firstLine="480"/>
        <w:rPr>
          <w:lang w:eastAsia="zh-CN"/>
        </w:rPr>
      </w:pPr>
      <w:r w:rsidRPr="006E065E">
        <w:rPr>
          <w:rFonts w:hint="eastAsia"/>
          <w:lang w:eastAsia="zh-CN"/>
        </w:rPr>
        <w:t>可旋转的</w:t>
      </w:r>
      <w:proofErr w:type="gramStart"/>
      <w:r w:rsidRPr="006E065E">
        <w:rPr>
          <w:rFonts w:hint="eastAsia"/>
          <w:lang w:eastAsia="zh-CN"/>
        </w:rPr>
        <w:t>幛</w:t>
      </w:r>
      <w:proofErr w:type="gramEnd"/>
      <w:r w:rsidRPr="006E065E">
        <w:rPr>
          <w:rFonts w:hint="eastAsia"/>
          <w:lang w:eastAsia="zh-CN"/>
        </w:rPr>
        <w:t>形天线特别适用于需要在大量方位角方向上发射的物理上较小的站点。</w:t>
      </w:r>
    </w:p>
    <w:p w14:paraId="51E47784" w14:textId="4C417F1D" w:rsidR="00765A9D" w:rsidRPr="006E065E" w:rsidRDefault="00765A9D">
      <w:pPr>
        <w:pStyle w:val="Heading2"/>
        <w:rPr>
          <w:lang w:eastAsia="zh-CN"/>
        </w:rPr>
      </w:pPr>
      <w:bookmarkStart w:id="220" w:name="_Toc232149896"/>
      <w:r w:rsidRPr="006E065E">
        <w:rPr>
          <w:lang w:eastAsia="zh-CN"/>
        </w:rPr>
        <w:t>6.3</w:t>
      </w:r>
      <w:r w:rsidRPr="006E065E">
        <w:rPr>
          <w:lang w:eastAsia="zh-CN"/>
        </w:rPr>
        <w:tab/>
      </w:r>
      <w:r w:rsidR="00470ED5" w:rsidRPr="006E065E">
        <w:rPr>
          <w:lang w:eastAsia="zh-CN"/>
        </w:rPr>
        <w:t>菱形天线</w:t>
      </w:r>
      <w:bookmarkEnd w:id="220"/>
    </w:p>
    <w:p w14:paraId="7522B9D2" w14:textId="57FFD0F2" w:rsidR="0084508A" w:rsidRPr="006E065E" w:rsidRDefault="0084508A" w:rsidP="0084508A">
      <w:pPr>
        <w:ind w:firstLineChars="200" w:firstLine="480"/>
        <w:rPr>
          <w:rFonts w:eastAsia="SimSun"/>
          <w:lang w:eastAsia="zh-CN"/>
        </w:rPr>
      </w:pPr>
      <w:r w:rsidRPr="006E065E">
        <w:rPr>
          <w:rFonts w:eastAsia="SimSun"/>
          <w:lang w:eastAsia="zh-CN"/>
        </w:rPr>
        <w:t>不建议将菱形天线用于高频广播，因为</w:t>
      </w:r>
      <w:r w:rsidRPr="006E065E">
        <w:rPr>
          <w:rFonts w:eastAsia="SimSun" w:hint="eastAsia"/>
          <w:lang w:eastAsia="zh-CN"/>
        </w:rPr>
        <w:t>：</w:t>
      </w:r>
    </w:p>
    <w:p w14:paraId="3EEBCDA8" w14:textId="1125C45A" w:rsidR="00FA7116" w:rsidRPr="006E065E" w:rsidRDefault="00FA7116" w:rsidP="00FA7116">
      <w:pPr>
        <w:pStyle w:val="enumlev1"/>
        <w:rPr>
          <w:lang w:eastAsia="zh-CN"/>
        </w:rPr>
      </w:pPr>
      <w:bookmarkStart w:id="221" w:name="OLE_LINK112"/>
      <w:r w:rsidRPr="006E065E">
        <w:rPr>
          <w:lang w:eastAsia="zh-CN"/>
        </w:rPr>
        <w:t>–</w:t>
      </w:r>
      <w:r w:rsidRPr="006E065E">
        <w:rPr>
          <w:lang w:eastAsia="zh-CN"/>
        </w:rPr>
        <w:tab/>
      </w:r>
      <w:r w:rsidRPr="006E065E">
        <w:rPr>
          <w:lang w:eastAsia="zh-CN"/>
        </w:rPr>
        <w:t>主瓣在水平</w:t>
      </w:r>
      <w:r w:rsidRPr="006E065E">
        <w:rPr>
          <w:rFonts w:hint="eastAsia"/>
          <w:lang w:eastAsia="zh-CN"/>
        </w:rPr>
        <w:t>平面</w:t>
      </w:r>
      <w:r w:rsidRPr="006E065E">
        <w:rPr>
          <w:lang w:eastAsia="zh-CN"/>
        </w:rPr>
        <w:t>和垂直</w:t>
      </w:r>
      <w:r w:rsidRPr="006E065E">
        <w:rPr>
          <w:rFonts w:hint="eastAsia"/>
          <w:lang w:eastAsia="zh-CN"/>
        </w:rPr>
        <w:t>平面</w:t>
      </w:r>
      <w:r w:rsidRPr="006E065E">
        <w:rPr>
          <w:lang w:eastAsia="zh-CN"/>
        </w:rPr>
        <w:t>上的波束都很窄，由于电离层的变化，这可能导致无法可靠地覆盖</w:t>
      </w:r>
      <w:r w:rsidRPr="006E065E">
        <w:rPr>
          <w:rFonts w:hint="eastAsia"/>
          <w:lang w:eastAsia="zh-CN"/>
        </w:rPr>
        <w:t>要求</w:t>
      </w:r>
      <w:r w:rsidRPr="006E065E">
        <w:rPr>
          <w:lang w:eastAsia="zh-CN"/>
        </w:rPr>
        <w:t>的</w:t>
      </w:r>
      <w:r w:rsidRPr="006E065E">
        <w:rPr>
          <w:rFonts w:hint="eastAsia"/>
          <w:lang w:eastAsia="zh-CN"/>
        </w:rPr>
        <w:t>业务</w:t>
      </w:r>
      <w:r w:rsidRPr="006E065E">
        <w:rPr>
          <w:lang w:eastAsia="zh-CN"/>
        </w:rPr>
        <w:t>区域；</w:t>
      </w:r>
    </w:p>
    <w:p w14:paraId="773D6FE8" w14:textId="7FAFE713" w:rsidR="00FA7116" w:rsidRPr="006E065E" w:rsidRDefault="00FA7116" w:rsidP="00FA7116">
      <w:pPr>
        <w:pStyle w:val="enumlev1"/>
        <w:rPr>
          <w:lang w:eastAsia="zh-CN"/>
        </w:rPr>
      </w:pPr>
      <w:r w:rsidRPr="006E065E">
        <w:rPr>
          <w:lang w:eastAsia="zh-CN"/>
        </w:rPr>
        <w:t>–</w:t>
      </w:r>
      <w:r w:rsidRPr="006E065E">
        <w:rPr>
          <w:lang w:eastAsia="zh-CN"/>
        </w:rPr>
        <w:tab/>
      </w:r>
      <w:r w:rsidRPr="006E065E">
        <w:rPr>
          <w:lang w:eastAsia="zh-CN"/>
        </w:rPr>
        <w:t>存在大量幅度较大的旁瓣，足以对其他广播造成干扰；</w:t>
      </w:r>
    </w:p>
    <w:p w14:paraId="0AFB1B3C" w14:textId="3D88BCB7" w:rsidR="00FA7116" w:rsidRPr="006E065E" w:rsidRDefault="00FA7116" w:rsidP="00FA7116">
      <w:pPr>
        <w:pStyle w:val="enumlev1"/>
        <w:rPr>
          <w:lang w:eastAsia="zh-CN"/>
        </w:rPr>
      </w:pPr>
      <w:r w:rsidRPr="006E065E">
        <w:rPr>
          <w:lang w:eastAsia="zh-CN"/>
        </w:rPr>
        <w:t>–</w:t>
      </w:r>
      <w:r w:rsidRPr="006E065E">
        <w:rPr>
          <w:lang w:eastAsia="zh-CN"/>
        </w:rPr>
        <w:tab/>
      </w:r>
      <w:r w:rsidRPr="006E065E">
        <w:rPr>
          <w:lang w:eastAsia="zh-CN"/>
        </w:rPr>
        <w:t>相当一部分的发射机功率消耗在了终端阻抗上。</w:t>
      </w:r>
    </w:p>
    <w:p w14:paraId="1DC9C787" w14:textId="3F05BF08" w:rsidR="00765A9D" w:rsidRPr="006E065E" w:rsidRDefault="00765A9D">
      <w:pPr>
        <w:pStyle w:val="Heading2"/>
        <w:rPr>
          <w:lang w:eastAsia="zh-CN"/>
        </w:rPr>
      </w:pPr>
      <w:bookmarkStart w:id="222" w:name="_Toc232149897"/>
      <w:bookmarkEnd w:id="221"/>
      <w:r w:rsidRPr="006E065E">
        <w:rPr>
          <w:lang w:eastAsia="zh-CN"/>
        </w:rPr>
        <w:t>6.4</w:t>
      </w:r>
      <w:r w:rsidRPr="006E065E">
        <w:rPr>
          <w:lang w:eastAsia="zh-CN"/>
        </w:rPr>
        <w:tab/>
      </w:r>
      <w:r w:rsidR="00470ED5" w:rsidRPr="006E065E">
        <w:rPr>
          <w:lang w:eastAsia="zh-CN"/>
        </w:rPr>
        <w:t>固定方位</w:t>
      </w:r>
      <w:r w:rsidR="00470ED5" w:rsidRPr="006E065E">
        <w:rPr>
          <w:rFonts w:hint="eastAsia"/>
          <w:lang w:eastAsia="zh-CN"/>
        </w:rPr>
        <w:t>角</w:t>
      </w:r>
      <w:r w:rsidR="00470ED5" w:rsidRPr="006E065E">
        <w:rPr>
          <w:lang w:eastAsia="zh-CN"/>
        </w:rPr>
        <w:t>对数周期天线</w:t>
      </w:r>
      <w:bookmarkEnd w:id="222"/>
    </w:p>
    <w:p w14:paraId="30FC6163" w14:textId="39D06CD8" w:rsidR="00FA7116" w:rsidRPr="006E065E" w:rsidRDefault="00FA7116" w:rsidP="0084508A">
      <w:pPr>
        <w:ind w:firstLineChars="200" w:firstLine="480"/>
        <w:rPr>
          <w:lang w:eastAsia="zh-CN"/>
        </w:rPr>
      </w:pPr>
      <w:bookmarkStart w:id="223" w:name="OLE_LINK114"/>
      <w:r w:rsidRPr="006E065E">
        <w:rPr>
          <w:lang w:eastAsia="zh-CN"/>
        </w:rPr>
        <w:t>对数周期天线的优势在于</w:t>
      </w:r>
      <w:r w:rsidRPr="006E065E">
        <w:rPr>
          <w:rFonts w:hint="eastAsia"/>
          <w:lang w:eastAsia="zh-CN"/>
        </w:rPr>
        <w:t>其</w:t>
      </w:r>
      <w:r w:rsidRPr="006E065E">
        <w:rPr>
          <w:lang w:eastAsia="zh-CN"/>
        </w:rPr>
        <w:t>拥有</w:t>
      </w:r>
      <w:r w:rsidRPr="006E065E">
        <w:rPr>
          <w:rFonts w:hint="eastAsia"/>
          <w:lang w:eastAsia="zh-CN"/>
        </w:rPr>
        <w:t>较宽</w:t>
      </w:r>
      <w:r w:rsidRPr="006E065E">
        <w:rPr>
          <w:lang w:eastAsia="zh-CN"/>
        </w:rPr>
        <w:t>的频率范围。它们通常被用于短距离广播，因为</w:t>
      </w:r>
      <w:r w:rsidRPr="006E065E">
        <w:rPr>
          <w:rFonts w:hint="eastAsia"/>
          <w:lang w:eastAsia="zh-CN"/>
        </w:rPr>
        <w:t>此类</w:t>
      </w:r>
      <w:r w:rsidRPr="006E065E">
        <w:rPr>
          <w:lang w:eastAsia="zh-CN"/>
        </w:rPr>
        <w:t>天线具有</w:t>
      </w:r>
      <w:r w:rsidRPr="006E065E">
        <w:rPr>
          <w:rFonts w:hint="eastAsia"/>
          <w:lang w:eastAsia="zh-CN"/>
        </w:rPr>
        <w:t>较宽</w:t>
      </w:r>
      <w:r w:rsidRPr="006E065E">
        <w:rPr>
          <w:lang w:eastAsia="zh-CN"/>
        </w:rPr>
        <w:t>的波束宽度和较低的增益。</w:t>
      </w:r>
    </w:p>
    <w:p w14:paraId="2F19859A" w14:textId="5C9A63E9" w:rsidR="00765A9D" w:rsidRPr="006E065E" w:rsidRDefault="00765A9D">
      <w:pPr>
        <w:pStyle w:val="Heading2"/>
        <w:rPr>
          <w:lang w:eastAsia="zh-CN"/>
        </w:rPr>
      </w:pPr>
      <w:bookmarkStart w:id="224" w:name="_Toc232149898"/>
      <w:bookmarkEnd w:id="223"/>
      <w:r w:rsidRPr="006E065E">
        <w:rPr>
          <w:lang w:eastAsia="zh-CN"/>
        </w:rPr>
        <w:t>6.5</w:t>
      </w:r>
      <w:r w:rsidRPr="006E065E">
        <w:rPr>
          <w:lang w:eastAsia="zh-CN"/>
        </w:rPr>
        <w:tab/>
      </w:r>
      <w:r w:rsidR="00470ED5" w:rsidRPr="006E065E">
        <w:rPr>
          <w:lang w:eastAsia="zh-CN"/>
        </w:rPr>
        <w:t>可旋转对数周期天线</w:t>
      </w:r>
      <w:bookmarkEnd w:id="224"/>
    </w:p>
    <w:p w14:paraId="4100D701" w14:textId="2596B0E6" w:rsidR="00FA7116" w:rsidRPr="006E065E" w:rsidRDefault="00FA7116" w:rsidP="00FA7116">
      <w:pPr>
        <w:ind w:firstLineChars="200" w:firstLine="480"/>
        <w:rPr>
          <w:lang w:eastAsia="zh-CN"/>
        </w:rPr>
      </w:pPr>
      <w:bookmarkStart w:id="225" w:name="OLE_LINK116"/>
      <w:r w:rsidRPr="006E065E">
        <w:rPr>
          <w:lang w:eastAsia="zh-CN"/>
        </w:rPr>
        <w:t>可旋转</w:t>
      </w:r>
      <w:r w:rsidRPr="006E065E">
        <w:rPr>
          <w:rFonts w:hint="eastAsia"/>
          <w:lang w:eastAsia="zh-CN"/>
        </w:rPr>
        <w:t>的</w:t>
      </w:r>
      <w:r w:rsidRPr="006E065E">
        <w:rPr>
          <w:lang w:eastAsia="zh-CN"/>
        </w:rPr>
        <w:t>对数周期天线通常</w:t>
      </w:r>
      <w:r w:rsidRPr="006E065E">
        <w:rPr>
          <w:rFonts w:hint="eastAsia"/>
          <w:lang w:eastAsia="zh-CN"/>
        </w:rPr>
        <w:t>拥有</w:t>
      </w:r>
      <w:r w:rsidRPr="006E065E">
        <w:rPr>
          <w:lang w:eastAsia="zh-CN"/>
        </w:rPr>
        <w:t>水平辐射单元。如果将其安装在水平横梁上，</w:t>
      </w:r>
      <w:r w:rsidRPr="006E065E">
        <w:rPr>
          <w:rFonts w:hint="eastAsia"/>
          <w:lang w:eastAsia="zh-CN"/>
        </w:rPr>
        <w:t>则</w:t>
      </w:r>
      <w:r w:rsidRPr="006E065E">
        <w:rPr>
          <w:lang w:eastAsia="zh-CN"/>
        </w:rPr>
        <w:t>随着工作频率的升高，其垂直</w:t>
      </w:r>
      <w:r w:rsidRPr="006E065E">
        <w:rPr>
          <w:rFonts w:hint="eastAsia"/>
          <w:lang w:eastAsia="zh-CN"/>
        </w:rPr>
        <w:t>辐射</w:t>
      </w:r>
      <w:r w:rsidRPr="006E065E">
        <w:rPr>
          <w:lang w:eastAsia="zh-CN"/>
        </w:rPr>
        <w:t>方向图</w:t>
      </w:r>
      <w:r w:rsidRPr="006E065E">
        <w:rPr>
          <w:rFonts w:hint="eastAsia"/>
          <w:lang w:eastAsia="zh-CN"/>
        </w:rPr>
        <w:t>将</w:t>
      </w:r>
      <w:r w:rsidRPr="006E065E">
        <w:rPr>
          <w:lang w:eastAsia="zh-CN"/>
        </w:rPr>
        <w:t>呈现出越来越多的波瓣。</w:t>
      </w:r>
    </w:p>
    <w:p w14:paraId="494B477C" w14:textId="12D2675F" w:rsidR="00FA7116" w:rsidRPr="006E065E" w:rsidRDefault="00FA7116" w:rsidP="00FA7116">
      <w:pPr>
        <w:ind w:firstLineChars="200" w:firstLine="480"/>
        <w:rPr>
          <w:rFonts w:ascii="Microsoft YaHei" w:eastAsia="Microsoft YaHei" w:hAnsi="Microsoft YaHei" w:cs="SimSun"/>
          <w:color w:val="222222"/>
          <w:szCs w:val="24"/>
          <w:lang w:val="en-US" w:eastAsia="zh-CN"/>
        </w:rPr>
      </w:pPr>
      <w:r w:rsidRPr="006E065E">
        <w:rPr>
          <w:lang w:eastAsia="zh-CN"/>
        </w:rPr>
        <w:t>尽管可旋转</w:t>
      </w:r>
      <w:r w:rsidRPr="006E065E">
        <w:rPr>
          <w:rFonts w:hint="eastAsia"/>
          <w:lang w:eastAsia="zh-CN"/>
        </w:rPr>
        <w:t>的</w:t>
      </w:r>
      <w:r w:rsidRPr="006E065E">
        <w:rPr>
          <w:lang w:eastAsia="zh-CN"/>
        </w:rPr>
        <w:t>对数周期天线</w:t>
      </w:r>
      <w:r w:rsidRPr="006E065E">
        <w:rPr>
          <w:rFonts w:hint="eastAsia"/>
          <w:lang w:eastAsia="zh-CN"/>
        </w:rPr>
        <w:t>可</w:t>
      </w:r>
      <w:r w:rsidRPr="006E065E">
        <w:rPr>
          <w:lang w:eastAsia="zh-CN"/>
        </w:rPr>
        <w:t>用于短、中、长距离的广播，但</w:t>
      </w:r>
      <w:r w:rsidRPr="006E065E">
        <w:rPr>
          <w:rFonts w:hint="eastAsia"/>
          <w:lang w:eastAsia="zh-CN"/>
        </w:rPr>
        <w:t>只</w:t>
      </w:r>
      <w:r w:rsidRPr="006E065E">
        <w:rPr>
          <w:lang w:eastAsia="zh-CN"/>
        </w:rPr>
        <w:t>推荐将其用于特定场合，例如</w:t>
      </w:r>
      <w:r w:rsidRPr="006E065E">
        <w:rPr>
          <w:rFonts w:hint="eastAsia"/>
          <w:lang w:eastAsia="zh-CN"/>
        </w:rPr>
        <w:t>，</w:t>
      </w:r>
      <w:r w:rsidRPr="006E065E">
        <w:rPr>
          <w:lang w:eastAsia="zh-CN"/>
        </w:rPr>
        <w:t>在低频和</w:t>
      </w:r>
      <w:proofErr w:type="gramStart"/>
      <w:r w:rsidRPr="006E065E">
        <w:rPr>
          <w:lang w:eastAsia="zh-CN"/>
        </w:rPr>
        <w:t>中频</w:t>
      </w:r>
      <w:r w:rsidRPr="006E065E">
        <w:rPr>
          <w:rFonts w:hint="eastAsia"/>
          <w:lang w:eastAsia="zh-CN"/>
        </w:rPr>
        <w:t>上</w:t>
      </w:r>
      <w:proofErr w:type="gramEnd"/>
      <w:r w:rsidRPr="006E065E">
        <w:rPr>
          <w:rFonts w:hint="eastAsia"/>
          <w:lang w:eastAsia="zh-CN"/>
        </w:rPr>
        <w:t>用于</w:t>
      </w:r>
      <w:r w:rsidRPr="006E065E">
        <w:rPr>
          <w:lang w:eastAsia="zh-CN"/>
        </w:rPr>
        <w:t>短距离传输，</w:t>
      </w:r>
      <w:r w:rsidRPr="006E065E">
        <w:rPr>
          <w:rFonts w:hint="eastAsia"/>
          <w:lang w:eastAsia="zh-CN"/>
        </w:rPr>
        <w:t>以及</w:t>
      </w:r>
      <w:r w:rsidRPr="006E065E">
        <w:rPr>
          <w:lang w:eastAsia="zh-CN"/>
        </w:rPr>
        <w:t>在最高频段</w:t>
      </w:r>
      <w:r w:rsidRPr="006E065E">
        <w:rPr>
          <w:rFonts w:hint="eastAsia"/>
          <w:lang w:eastAsia="zh-CN"/>
        </w:rPr>
        <w:t>上用于</w:t>
      </w:r>
      <w:r w:rsidRPr="006E065E">
        <w:rPr>
          <w:lang w:eastAsia="zh-CN"/>
        </w:rPr>
        <w:t>长距离传输（前提是能接受较宽的波束宽度）。</w:t>
      </w:r>
    </w:p>
    <w:p w14:paraId="2A03E431" w14:textId="5E42FB4E" w:rsidR="00765A9D" w:rsidRPr="006E065E" w:rsidRDefault="00765A9D" w:rsidP="00D91023">
      <w:pPr>
        <w:pStyle w:val="Heading2"/>
        <w:pageBreakBefore/>
        <w:rPr>
          <w:lang w:eastAsia="zh-CN"/>
        </w:rPr>
      </w:pPr>
      <w:bookmarkStart w:id="226" w:name="_Toc232149899"/>
      <w:bookmarkEnd w:id="225"/>
      <w:r w:rsidRPr="006E065E">
        <w:rPr>
          <w:lang w:eastAsia="zh-CN"/>
        </w:rPr>
        <w:lastRenderedPageBreak/>
        <w:t>6.6</w:t>
      </w:r>
      <w:r w:rsidRPr="006E065E">
        <w:rPr>
          <w:lang w:eastAsia="zh-CN"/>
        </w:rPr>
        <w:tab/>
      </w:r>
      <w:r w:rsidR="00F42D0E" w:rsidRPr="006E065E">
        <w:rPr>
          <w:rFonts w:hint="eastAsia"/>
          <w:lang w:eastAsia="zh-CN"/>
        </w:rPr>
        <w:t>选择</w:t>
      </w:r>
      <w:r w:rsidR="00F42D0E" w:rsidRPr="006E065E">
        <w:rPr>
          <w:lang w:eastAsia="zh-CN"/>
        </w:rPr>
        <w:t>最佳天线</w:t>
      </w:r>
      <w:bookmarkEnd w:id="226"/>
    </w:p>
    <w:p w14:paraId="09C91382" w14:textId="557C9E92" w:rsidR="003A6D27" w:rsidRPr="006E065E" w:rsidRDefault="003A6D27" w:rsidP="003A6D27">
      <w:pPr>
        <w:ind w:firstLineChars="200" w:firstLine="480"/>
        <w:rPr>
          <w:rFonts w:eastAsia="SimSun"/>
          <w:lang w:eastAsia="zh-CN"/>
        </w:rPr>
      </w:pPr>
      <w:r w:rsidRPr="006E065E">
        <w:rPr>
          <w:rFonts w:eastAsia="SimSun" w:hint="eastAsia"/>
          <w:lang w:eastAsia="zh-CN"/>
        </w:rPr>
        <w:t>图</w:t>
      </w:r>
      <w:r w:rsidRPr="006E065E">
        <w:rPr>
          <w:rFonts w:eastAsia="SimSun" w:hint="eastAsia"/>
          <w:lang w:eastAsia="zh-CN"/>
        </w:rPr>
        <w:t>67</w:t>
      </w:r>
      <w:r w:rsidRPr="006E065E">
        <w:rPr>
          <w:rFonts w:eastAsia="SimSun" w:hint="eastAsia"/>
          <w:lang w:eastAsia="zh-CN"/>
        </w:rPr>
        <w:t>中的天线选择图给出了根据</w:t>
      </w:r>
      <w:r w:rsidR="00470ED5" w:rsidRPr="006E065E">
        <w:rPr>
          <w:rFonts w:eastAsia="SimSun" w:hint="eastAsia"/>
          <w:lang w:eastAsia="zh-CN"/>
        </w:rPr>
        <w:t>要求</w:t>
      </w:r>
      <w:r w:rsidRPr="006E065E">
        <w:rPr>
          <w:rFonts w:eastAsia="SimSun" w:hint="eastAsia"/>
          <w:lang w:eastAsia="zh-CN"/>
        </w:rPr>
        <w:t>的距离范围为给定类型的</w:t>
      </w:r>
      <w:r w:rsidR="00470ED5" w:rsidRPr="006E065E">
        <w:rPr>
          <w:rFonts w:eastAsia="SimSun" w:hint="eastAsia"/>
          <w:lang w:eastAsia="zh-CN"/>
        </w:rPr>
        <w:t>业务</w:t>
      </w:r>
      <w:r w:rsidRPr="006E065E">
        <w:rPr>
          <w:rFonts w:eastAsia="SimSun" w:hint="eastAsia"/>
          <w:lang w:eastAsia="zh-CN"/>
        </w:rPr>
        <w:t>选择合适天线的一些通用</w:t>
      </w:r>
      <w:r w:rsidR="00470ED5" w:rsidRPr="006E065E">
        <w:rPr>
          <w:rFonts w:eastAsia="SimSun" w:hint="eastAsia"/>
          <w:lang w:eastAsia="zh-CN"/>
        </w:rPr>
        <w:t>导则</w:t>
      </w:r>
      <w:r w:rsidRPr="006E065E">
        <w:rPr>
          <w:rFonts w:eastAsia="SimSun" w:hint="eastAsia"/>
          <w:lang w:eastAsia="zh-CN"/>
        </w:rPr>
        <w:t>。考虑两种不同的类别：短距离和中</w:t>
      </w:r>
      <w:r w:rsidRPr="006E065E">
        <w:rPr>
          <w:rFonts w:eastAsia="SimSun" w:hint="eastAsia"/>
          <w:lang w:eastAsia="zh-CN"/>
        </w:rPr>
        <w:t>/</w:t>
      </w:r>
      <w:r w:rsidRPr="006E065E">
        <w:rPr>
          <w:rFonts w:eastAsia="SimSun" w:hint="eastAsia"/>
          <w:lang w:eastAsia="zh-CN"/>
        </w:rPr>
        <w:t>长距离</w:t>
      </w:r>
      <w:r w:rsidR="00470ED5" w:rsidRPr="006E065E">
        <w:rPr>
          <w:rFonts w:eastAsia="SimSun" w:hint="eastAsia"/>
          <w:lang w:eastAsia="zh-CN"/>
        </w:rPr>
        <w:t>业务</w:t>
      </w:r>
      <w:r w:rsidRPr="006E065E">
        <w:rPr>
          <w:rFonts w:eastAsia="SimSun" w:hint="eastAsia"/>
          <w:lang w:eastAsia="zh-CN"/>
        </w:rPr>
        <w:t>。</w:t>
      </w:r>
    </w:p>
    <w:p w14:paraId="14C50711" w14:textId="1C54F2C0" w:rsidR="003A6D27" w:rsidRPr="006E065E" w:rsidRDefault="003A6D27" w:rsidP="003A6D27">
      <w:pPr>
        <w:ind w:firstLineChars="200" w:firstLine="480"/>
        <w:rPr>
          <w:rFonts w:eastAsia="SimSun"/>
          <w:lang w:eastAsia="zh-CN"/>
        </w:rPr>
      </w:pPr>
      <w:r w:rsidRPr="006E065E">
        <w:rPr>
          <w:rFonts w:eastAsia="SimSun" w:hint="eastAsia"/>
          <w:lang w:eastAsia="zh-CN"/>
        </w:rPr>
        <w:t>短距离</w:t>
      </w:r>
      <w:r w:rsidR="00470ED5" w:rsidRPr="006E065E">
        <w:rPr>
          <w:rFonts w:eastAsia="SimSun" w:hint="eastAsia"/>
          <w:lang w:eastAsia="zh-CN"/>
        </w:rPr>
        <w:t>业务</w:t>
      </w:r>
      <w:bookmarkStart w:id="227" w:name="OLE_LINK105"/>
      <w:r w:rsidRPr="006E065E">
        <w:rPr>
          <w:rFonts w:eastAsia="SimSun" w:hint="eastAsia"/>
          <w:lang w:eastAsia="zh-CN"/>
        </w:rPr>
        <w:t>在</w:t>
      </w:r>
      <w:r w:rsidR="00470ED5" w:rsidRPr="006E065E">
        <w:rPr>
          <w:rFonts w:eastAsia="SimSun" w:hint="eastAsia"/>
          <w:lang w:eastAsia="zh-CN"/>
        </w:rPr>
        <w:t>此处</w:t>
      </w:r>
      <w:r w:rsidRPr="006E065E">
        <w:rPr>
          <w:rFonts w:eastAsia="SimSun" w:hint="eastAsia"/>
          <w:lang w:eastAsia="zh-CN"/>
        </w:rPr>
        <w:t>被</w:t>
      </w:r>
      <w:r w:rsidRPr="006E065E">
        <w:rPr>
          <w:rFonts w:hint="eastAsia"/>
          <w:lang w:eastAsia="zh-CN"/>
        </w:rPr>
        <w:t>理解</w:t>
      </w:r>
      <w:bookmarkEnd w:id="227"/>
      <w:r w:rsidRPr="006E065E">
        <w:rPr>
          <w:rFonts w:eastAsia="SimSun" w:hint="eastAsia"/>
          <w:lang w:eastAsia="zh-CN"/>
        </w:rPr>
        <w:t>为</w:t>
      </w:r>
      <w:bookmarkStart w:id="228" w:name="OLE_LINK106"/>
      <w:r w:rsidRPr="006E065E">
        <w:rPr>
          <w:rFonts w:eastAsia="SimSun" w:hint="eastAsia"/>
          <w:lang w:eastAsia="zh-CN"/>
        </w:rPr>
        <w:t>具有高达约</w:t>
      </w:r>
      <w:r w:rsidRPr="006E065E">
        <w:rPr>
          <w:rFonts w:eastAsia="SimSun" w:hint="eastAsia"/>
          <w:lang w:eastAsia="zh-CN"/>
        </w:rPr>
        <w:t>2 000</w:t>
      </w:r>
      <w:r w:rsidR="00470ED5" w:rsidRPr="006E065E">
        <w:rPr>
          <w:rFonts w:eastAsia="SimSun" w:hint="eastAsia"/>
          <w:lang w:eastAsia="zh-CN"/>
        </w:rPr>
        <w:t>公里的</w:t>
      </w:r>
      <w:r w:rsidRPr="006E065E">
        <w:rPr>
          <w:rFonts w:eastAsia="SimSun" w:hint="eastAsia"/>
          <w:lang w:eastAsia="zh-CN"/>
        </w:rPr>
        <w:t>范围。</w:t>
      </w:r>
      <w:bookmarkEnd w:id="228"/>
      <w:r w:rsidR="00470ED5" w:rsidRPr="006E065E">
        <w:rPr>
          <w:rFonts w:eastAsia="SimSun" w:hint="eastAsia"/>
          <w:lang w:eastAsia="zh-CN"/>
        </w:rPr>
        <w:t>要求</w:t>
      </w:r>
      <w:r w:rsidRPr="006E065E">
        <w:rPr>
          <w:rFonts w:eastAsia="SimSun" w:hint="eastAsia"/>
          <w:lang w:eastAsia="zh-CN"/>
        </w:rPr>
        <w:t>的</w:t>
      </w:r>
      <w:r w:rsidR="00470ED5" w:rsidRPr="006E065E">
        <w:rPr>
          <w:rFonts w:eastAsia="SimSun" w:hint="eastAsia"/>
          <w:lang w:eastAsia="zh-CN"/>
        </w:rPr>
        <w:t>业务</w:t>
      </w:r>
      <w:r w:rsidRPr="006E065E">
        <w:rPr>
          <w:rFonts w:eastAsia="SimSun" w:hint="eastAsia"/>
          <w:lang w:eastAsia="zh-CN"/>
        </w:rPr>
        <w:t>区域可以由非定向天线或定向天线覆盖，其波束宽度可以根据要服务的扇区的角宽度来选择。在定向天线的情况下，可以采用水平偶极</w:t>
      </w:r>
      <w:r w:rsidR="00470ED5" w:rsidRPr="006E065E">
        <w:rPr>
          <w:rFonts w:eastAsia="SimSun" w:hint="eastAsia"/>
          <w:lang w:eastAsia="zh-CN"/>
        </w:rPr>
        <w:t>子</w:t>
      </w:r>
      <w:proofErr w:type="gramStart"/>
      <w:r w:rsidR="00470ED5" w:rsidRPr="006E065E">
        <w:rPr>
          <w:rFonts w:eastAsia="SimSun" w:hint="eastAsia"/>
          <w:lang w:eastAsia="zh-CN"/>
        </w:rPr>
        <w:t>幛</w:t>
      </w:r>
      <w:proofErr w:type="gramEnd"/>
      <w:r w:rsidR="00470ED5" w:rsidRPr="006E065E">
        <w:rPr>
          <w:rFonts w:eastAsia="SimSun" w:hint="eastAsia"/>
          <w:lang w:eastAsia="zh-CN"/>
        </w:rPr>
        <w:t>形天线</w:t>
      </w:r>
      <w:r w:rsidRPr="006E065E">
        <w:rPr>
          <w:rFonts w:eastAsia="SimSun" w:hint="eastAsia"/>
          <w:lang w:eastAsia="zh-CN"/>
        </w:rPr>
        <w:t>或对数周期天线。</w:t>
      </w:r>
    </w:p>
    <w:p w14:paraId="4E3A0CCC" w14:textId="1426AEEC" w:rsidR="001E5FC1" w:rsidRPr="006E065E" w:rsidRDefault="00E14194" w:rsidP="003A6D27">
      <w:pPr>
        <w:ind w:firstLineChars="200" w:firstLine="480"/>
        <w:rPr>
          <w:rFonts w:eastAsia="SimSun"/>
          <w:lang w:eastAsia="zh-CN"/>
        </w:rPr>
      </w:pPr>
      <w:r w:rsidRPr="006E065E">
        <w:rPr>
          <w:rFonts w:eastAsia="SimSun" w:hint="eastAsia"/>
          <w:lang w:eastAsia="zh-CN"/>
        </w:rPr>
        <w:t>中长</w:t>
      </w:r>
      <w:r w:rsidR="00470ED5" w:rsidRPr="006E065E">
        <w:rPr>
          <w:rFonts w:eastAsia="SimSun" w:hint="eastAsia"/>
          <w:lang w:eastAsia="zh-CN"/>
        </w:rPr>
        <w:t>距离业务在此处被</w:t>
      </w:r>
      <w:r w:rsidR="00470ED5" w:rsidRPr="006E065E">
        <w:rPr>
          <w:rFonts w:hint="eastAsia"/>
          <w:lang w:eastAsia="zh-CN"/>
        </w:rPr>
        <w:t>认为</w:t>
      </w:r>
      <w:r w:rsidR="00470ED5" w:rsidRPr="006E065E">
        <w:rPr>
          <w:rFonts w:eastAsia="SimSun" w:hint="eastAsia"/>
          <w:lang w:eastAsia="zh-CN"/>
        </w:rPr>
        <w:t>具有超过约</w:t>
      </w:r>
      <w:r w:rsidR="00470ED5" w:rsidRPr="006E065E">
        <w:rPr>
          <w:rFonts w:eastAsia="SimSun" w:hint="eastAsia"/>
          <w:lang w:eastAsia="zh-CN"/>
        </w:rPr>
        <w:t>2 000</w:t>
      </w:r>
      <w:r w:rsidR="00470ED5" w:rsidRPr="006E065E">
        <w:rPr>
          <w:rFonts w:eastAsia="SimSun" w:hint="eastAsia"/>
          <w:lang w:eastAsia="zh-CN"/>
        </w:rPr>
        <w:t>公里的范围。此类业务需要</w:t>
      </w:r>
      <w:r w:rsidRPr="006E065E">
        <w:rPr>
          <w:rFonts w:eastAsia="SimSun" w:hint="eastAsia"/>
          <w:lang w:eastAsia="zh-CN"/>
        </w:rPr>
        <w:t>使用主瓣仰角通常小于</w:t>
      </w:r>
      <w:r w:rsidR="00470ED5" w:rsidRPr="006E065E">
        <w:rPr>
          <w:lang w:eastAsia="zh-CN"/>
        </w:rPr>
        <w:t>13°</w:t>
      </w:r>
      <w:r w:rsidRPr="006E065E">
        <w:rPr>
          <w:rFonts w:eastAsia="SimSun" w:hint="eastAsia"/>
          <w:lang w:eastAsia="zh-CN"/>
        </w:rPr>
        <w:t>的天线。根据从发射机看到的覆盖区域的宽度，水平波束</w:t>
      </w:r>
      <w:r w:rsidR="00470ED5" w:rsidRPr="006E065E">
        <w:rPr>
          <w:rFonts w:eastAsia="SimSun" w:hint="eastAsia"/>
          <w:lang w:eastAsia="zh-CN"/>
        </w:rPr>
        <w:t>的</w:t>
      </w:r>
      <w:r w:rsidRPr="006E065E">
        <w:rPr>
          <w:rFonts w:eastAsia="SimSun" w:hint="eastAsia"/>
          <w:lang w:eastAsia="zh-CN"/>
        </w:rPr>
        <w:t>宽度可以</w:t>
      </w:r>
      <w:r w:rsidR="00470ED5" w:rsidRPr="006E065E">
        <w:rPr>
          <w:rFonts w:eastAsia="SimSun" w:hint="eastAsia"/>
          <w:lang w:eastAsia="zh-CN"/>
        </w:rPr>
        <w:t>宽，在</w:t>
      </w:r>
      <w:r w:rsidR="00470ED5" w:rsidRPr="006E065E">
        <w:rPr>
          <w:rFonts w:hint="eastAsia"/>
          <w:lang w:eastAsia="zh-CN"/>
        </w:rPr>
        <w:t>65</w:t>
      </w:r>
      <w:r w:rsidR="00470ED5" w:rsidRPr="006E065E">
        <w:rPr>
          <w:lang w:eastAsia="zh-CN"/>
        </w:rPr>
        <w:t>°</w:t>
      </w:r>
      <w:r w:rsidR="00470ED5" w:rsidRPr="006E065E">
        <w:rPr>
          <w:rFonts w:hint="eastAsia"/>
          <w:lang w:eastAsia="zh-CN"/>
        </w:rPr>
        <w:t>与</w:t>
      </w:r>
      <w:r w:rsidR="00470ED5" w:rsidRPr="006E065E">
        <w:rPr>
          <w:rFonts w:hint="eastAsia"/>
          <w:lang w:eastAsia="zh-CN"/>
        </w:rPr>
        <w:t>95</w:t>
      </w:r>
      <w:r w:rsidR="00470ED5" w:rsidRPr="006E065E">
        <w:rPr>
          <w:lang w:eastAsia="zh-CN"/>
        </w:rPr>
        <w:t>°</w:t>
      </w:r>
      <w:r w:rsidR="00470ED5" w:rsidRPr="006E065E">
        <w:rPr>
          <w:rFonts w:hint="eastAsia"/>
          <w:lang w:eastAsia="zh-CN"/>
        </w:rPr>
        <w:t>之间，</w:t>
      </w:r>
      <w:r w:rsidRPr="006E065E">
        <w:rPr>
          <w:rFonts w:eastAsia="SimSun" w:hint="eastAsia"/>
          <w:lang w:eastAsia="zh-CN"/>
        </w:rPr>
        <w:t>也可以</w:t>
      </w:r>
      <w:r w:rsidR="00470ED5" w:rsidRPr="006E065E">
        <w:rPr>
          <w:rFonts w:eastAsia="SimSun" w:hint="eastAsia"/>
          <w:lang w:eastAsia="zh-CN"/>
        </w:rPr>
        <w:t>窄，</w:t>
      </w:r>
      <w:r w:rsidRPr="006E065E">
        <w:rPr>
          <w:rFonts w:eastAsia="SimSun" w:hint="eastAsia"/>
          <w:lang w:eastAsia="zh-CN"/>
        </w:rPr>
        <w:t>小于</w:t>
      </w:r>
      <w:r w:rsidR="00470ED5" w:rsidRPr="006E065E">
        <w:rPr>
          <w:lang w:eastAsia="zh-CN"/>
        </w:rPr>
        <w:t>45°</w:t>
      </w:r>
      <w:r w:rsidRPr="006E065E">
        <w:rPr>
          <w:rFonts w:eastAsia="SimSun" w:hint="eastAsia"/>
          <w:lang w:eastAsia="zh-CN"/>
        </w:rPr>
        <w:t>。</w:t>
      </w:r>
    </w:p>
    <w:p w14:paraId="1BD078FB" w14:textId="2FFFD53E" w:rsidR="007F4286" w:rsidRPr="006E065E" w:rsidRDefault="00DC118F" w:rsidP="007F4286">
      <w:pPr>
        <w:pStyle w:val="FigureNo"/>
      </w:pPr>
      <w:r w:rsidRPr="006E065E">
        <w:lastRenderedPageBreak/>
        <w:t>图</w:t>
      </w:r>
      <w:r w:rsidR="007F4286" w:rsidRPr="006E065E">
        <w:t>67</w:t>
      </w:r>
    </w:p>
    <w:p w14:paraId="27BDEF54" w14:textId="1B03B4D0" w:rsidR="007F4286" w:rsidRPr="006E065E" w:rsidRDefault="00E4325E" w:rsidP="007F4286">
      <w:pPr>
        <w:pStyle w:val="Figuretitle"/>
        <w:rPr>
          <w:lang w:eastAsia="zh-CN"/>
        </w:rPr>
      </w:pPr>
      <w:proofErr w:type="spellStart"/>
      <w:r w:rsidRPr="006E065E">
        <w:t>天线</w:t>
      </w:r>
      <w:proofErr w:type="spellEnd"/>
      <w:r w:rsidRPr="006E065E">
        <w:rPr>
          <w:rFonts w:hint="eastAsia"/>
          <w:lang w:eastAsia="zh-CN"/>
        </w:rPr>
        <w:t>选择图表</w:t>
      </w:r>
    </w:p>
    <w:p w14:paraId="40892E9A" w14:textId="6FB07808" w:rsidR="00470ED5" w:rsidRPr="006E065E" w:rsidRDefault="009D60A4" w:rsidP="00106241">
      <w:pPr>
        <w:pStyle w:val="Figure"/>
        <w:rPr>
          <w:lang w:eastAsia="zh-CN"/>
        </w:rPr>
      </w:pPr>
      <w:r w:rsidRPr="006E065E">
        <w:rPr>
          <w:noProof/>
        </w:rPr>
        <w:drawing>
          <wp:inline distT="0" distB="0" distL="0" distR="0" wp14:anchorId="19DBE9C9" wp14:editId="24CCBCA9">
            <wp:extent cx="5795477" cy="8495414"/>
            <wp:effectExtent l="0" t="0" r="0" b="1270"/>
            <wp:docPr id="1610082546" name="Picture 21" descr="图67显示天线选择图表&#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0082546" name="Picture 21" descr="图67显示天线选择图表&#10;"/>
                    <pic:cNvPicPr/>
                  </pic:nvPicPr>
                  <pic:blipFill>
                    <a:blip r:embed="rId144" cstate="print">
                      <a:extLst>
                        <a:ext uri="{28A0092B-C50C-407E-A947-70E740481C1C}">
                          <a14:useLocalDpi xmlns:a14="http://schemas.microsoft.com/office/drawing/2010/main" val="0"/>
                        </a:ext>
                      </a:extLst>
                    </a:blip>
                    <a:stretch>
                      <a:fillRect/>
                    </a:stretch>
                  </pic:blipFill>
                  <pic:spPr>
                    <a:xfrm>
                      <a:off x="0" y="0"/>
                      <a:ext cx="5799014" cy="8500599"/>
                    </a:xfrm>
                    <a:prstGeom prst="rect">
                      <a:avLst/>
                    </a:prstGeom>
                  </pic:spPr>
                </pic:pic>
              </a:graphicData>
            </a:graphic>
          </wp:inline>
        </w:drawing>
      </w:r>
      <w:r w:rsidR="00470ED5" w:rsidRPr="006E065E">
        <w:rPr>
          <w:lang w:eastAsia="zh-CN"/>
        </w:rPr>
        <w:br w:type="page"/>
      </w:r>
    </w:p>
    <w:p w14:paraId="2987EE55" w14:textId="09A53206" w:rsidR="00765A9D" w:rsidRPr="006E065E" w:rsidRDefault="00A42315" w:rsidP="00A95BCC">
      <w:pPr>
        <w:pStyle w:val="AnnexNoTitle"/>
        <w:rPr>
          <w:lang w:eastAsia="zh-CN"/>
        </w:rPr>
      </w:pPr>
      <w:bookmarkStart w:id="229" w:name="_Toc212025622"/>
      <w:bookmarkStart w:id="230" w:name="_Toc232149900"/>
      <w:r w:rsidRPr="006E065E">
        <w:rPr>
          <w:rFonts w:hint="eastAsia"/>
          <w:lang w:eastAsia="zh-CN"/>
        </w:rPr>
        <w:lastRenderedPageBreak/>
        <w:t>附件</w:t>
      </w:r>
      <w:r w:rsidRPr="006E065E">
        <w:rPr>
          <w:rFonts w:hint="eastAsia"/>
          <w:lang w:eastAsia="zh-CN"/>
        </w:rPr>
        <w:t>1</w:t>
      </w:r>
      <w:r w:rsidRPr="006E065E">
        <w:rPr>
          <w:rFonts w:hint="eastAsia"/>
          <w:lang w:eastAsia="zh-CN"/>
        </w:rPr>
        <w:t>的后</w:t>
      </w:r>
      <w:proofErr w:type="gramStart"/>
      <w:r w:rsidRPr="006E065E">
        <w:rPr>
          <w:rFonts w:hint="eastAsia"/>
          <w:lang w:eastAsia="zh-CN"/>
        </w:rPr>
        <w:t>附资料</w:t>
      </w:r>
      <w:proofErr w:type="gramEnd"/>
      <w:r w:rsidRPr="006E065E">
        <w:rPr>
          <w:rFonts w:hint="eastAsia"/>
          <w:lang w:eastAsia="zh-CN"/>
        </w:rPr>
        <w:t>1</w:t>
      </w:r>
      <w:r w:rsidRPr="006E065E">
        <w:rPr>
          <w:lang w:eastAsia="zh-CN"/>
        </w:rPr>
        <w:br/>
      </w:r>
      <w:r w:rsidRPr="006E065E">
        <w:rPr>
          <w:lang w:eastAsia="zh-CN"/>
        </w:rPr>
        <w:br/>
      </w:r>
      <w:r w:rsidRPr="006E065E">
        <w:rPr>
          <w:rFonts w:hint="eastAsia"/>
          <w:lang w:eastAsia="zh-CN"/>
        </w:rPr>
        <w:t>方向图示例</w:t>
      </w:r>
      <w:bookmarkEnd w:id="229"/>
      <w:bookmarkEnd w:id="230"/>
    </w:p>
    <w:p w14:paraId="740E5E7A" w14:textId="3E33C9C1" w:rsidR="00F84B55" w:rsidRPr="006E065E" w:rsidRDefault="00F84B55" w:rsidP="00F84B55">
      <w:pPr>
        <w:pStyle w:val="Normalaftertitle"/>
        <w:spacing w:line="280" w:lineRule="exact"/>
        <w:ind w:firstLineChars="200" w:firstLine="480"/>
        <w:rPr>
          <w:lang w:eastAsia="zh-CN"/>
        </w:rPr>
      </w:pPr>
      <w:bookmarkStart w:id="231" w:name="OLE_LINK31"/>
      <w:r w:rsidRPr="006E065E">
        <w:rPr>
          <w:lang w:eastAsia="zh-CN"/>
        </w:rPr>
        <w:t>针对以下天线类型以及指定的频率比</w:t>
      </w:r>
      <w:r w:rsidRPr="006E065E">
        <w:rPr>
          <w:i/>
          <w:lang w:eastAsia="zh-CN"/>
        </w:rPr>
        <w:t>F</w:t>
      </w:r>
      <w:r w:rsidRPr="006E065E">
        <w:rPr>
          <w:i/>
          <w:position w:val="-4"/>
          <w:sz w:val="20"/>
          <w:lang w:eastAsia="zh-CN"/>
        </w:rPr>
        <w:t>R</w:t>
      </w:r>
      <w:r w:rsidRPr="006E065E">
        <w:rPr>
          <w:rFonts w:hint="eastAsia"/>
          <w:lang w:eastAsia="zh-CN"/>
        </w:rPr>
        <w:t>和回转角</w:t>
      </w:r>
      <w:r w:rsidRPr="006E065E">
        <w:rPr>
          <w:i/>
          <w:lang w:eastAsia="zh-CN"/>
        </w:rPr>
        <w:t>s</w:t>
      </w:r>
      <w:r w:rsidRPr="006E065E">
        <w:rPr>
          <w:rFonts w:hint="eastAsia"/>
          <w:lang w:eastAsia="zh-CN"/>
        </w:rPr>
        <w:t>的情况</w:t>
      </w:r>
      <w:r w:rsidRPr="006E065E">
        <w:rPr>
          <w:lang w:eastAsia="zh-CN"/>
        </w:rPr>
        <w:t>，给出了相应的方向图示例。</w:t>
      </w:r>
    </w:p>
    <w:p w14:paraId="4400305E" w14:textId="36822B03" w:rsidR="00765A9D" w:rsidRPr="006E065E" w:rsidRDefault="00765A9D">
      <w:pPr>
        <w:pStyle w:val="Heading1"/>
        <w:rPr>
          <w:lang w:eastAsia="zh-CN"/>
        </w:rPr>
      </w:pPr>
      <w:bookmarkStart w:id="232" w:name="_Toc212025623"/>
      <w:bookmarkStart w:id="233" w:name="_Toc232149901"/>
      <w:bookmarkEnd w:id="231"/>
      <w:r w:rsidRPr="006E065E">
        <w:rPr>
          <w:lang w:eastAsia="zh-CN"/>
        </w:rPr>
        <w:t>1</w:t>
      </w:r>
      <w:r w:rsidRPr="006E065E">
        <w:rPr>
          <w:lang w:eastAsia="zh-CN"/>
        </w:rPr>
        <w:tab/>
      </w:r>
      <w:r w:rsidR="00A42315" w:rsidRPr="006E065E">
        <w:rPr>
          <w:rFonts w:hint="eastAsia"/>
          <w:lang w:eastAsia="zh-CN"/>
        </w:rPr>
        <w:t>幛形天线</w:t>
      </w:r>
      <w:bookmarkEnd w:id="232"/>
      <w:bookmarkEnd w:id="233"/>
    </w:p>
    <w:p w14:paraId="564C55CC" w14:textId="276B0C91" w:rsidR="00765A9D" w:rsidRPr="006E065E" w:rsidRDefault="00765A9D">
      <w:pPr>
        <w:pStyle w:val="Heading2"/>
        <w:rPr>
          <w:lang w:eastAsia="zh-CN"/>
        </w:rPr>
      </w:pPr>
      <w:bookmarkStart w:id="234" w:name="_Toc232149902"/>
      <w:r w:rsidRPr="006E065E">
        <w:rPr>
          <w:lang w:eastAsia="zh-CN"/>
        </w:rPr>
        <w:t>1.1</w:t>
      </w:r>
      <w:r w:rsidRPr="006E065E">
        <w:rPr>
          <w:lang w:eastAsia="zh-CN"/>
        </w:rPr>
        <w:tab/>
      </w:r>
      <w:r w:rsidR="00356053" w:rsidRPr="006E065E">
        <w:rPr>
          <w:rFonts w:hint="eastAsia"/>
          <w:lang w:eastAsia="zh-CN"/>
        </w:rPr>
        <w:t>无</w:t>
      </w:r>
      <w:r w:rsidR="00A42315" w:rsidRPr="006E065E">
        <w:rPr>
          <w:lang w:eastAsia="zh-CN"/>
        </w:rPr>
        <w:t>反射器</w:t>
      </w:r>
      <w:r w:rsidR="00A42315" w:rsidRPr="006E065E">
        <w:rPr>
          <w:rFonts w:hint="eastAsia"/>
          <w:lang w:eastAsia="zh-CN"/>
        </w:rPr>
        <w:t>的幛形</w:t>
      </w:r>
      <w:r w:rsidR="00A42315" w:rsidRPr="006E065E">
        <w:rPr>
          <w:lang w:eastAsia="zh-CN"/>
        </w:rPr>
        <w:t>天线</w:t>
      </w:r>
      <w:bookmarkEnd w:id="234"/>
    </w:p>
    <w:p w14:paraId="4984502C" w14:textId="58B034A1" w:rsidR="00765A9D" w:rsidRPr="006E065E" w:rsidRDefault="00765A9D">
      <w:pPr>
        <w:tabs>
          <w:tab w:val="clear" w:pos="794"/>
          <w:tab w:val="clear" w:pos="1191"/>
          <w:tab w:val="clear" w:pos="1985"/>
          <w:tab w:val="left" w:pos="3402"/>
          <w:tab w:val="left" w:pos="5670"/>
          <w:tab w:val="left" w:pos="7938"/>
        </w:tabs>
        <w:rPr>
          <w:lang w:eastAsia="zh-CN"/>
        </w:rPr>
      </w:pPr>
      <w:r w:rsidRPr="006E065E">
        <w:rPr>
          <w:lang w:eastAsia="zh-CN"/>
        </w:rPr>
        <w:t>H</w:t>
      </w:r>
      <w:r w:rsidRPr="006E065E">
        <w:rPr>
          <w:lang w:eastAsia="zh-CN"/>
        </w:rPr>
        <w:tab/>
        <w:t>1/1/0.3</w:t>
      </w:r>
      <w:r w:rsidRPr="006E065E">
        <w:rPr>
          <w:lang w:eastAsia="zh-CN"/>
        </w:rPr>
        <w:tab/>
      </w:r>
      <w:r w:rsidRPr="006E065E">
        <w:rPr>
          <w:i/>
          <w:lang w:eastAsia="zh-CN"/>
        </w:rPr>
        <w:t>F</w:t>
      </w:r>
      <w:r w:rsidRPr="006E065E">
        <w:rPr>
          <w:i/>
          <w:position w:val="-4"/>
          <w:sz w:val="20"/>
          <w:lang w:eastAsia="zh-CN"/>
        </w:rPr>
        <w:t>R</w:t>
      </w:r>
      <w:r w:rsidRPr="006E065E">
        <w:rPr>
          <w:lang w:eastAsia="zh-CN"/>
        </w:rPr>
        <w:t> </w:t>
      </w:r>
      <w:r w:rsidRPr="006E065E">
        <w:rPr>
          <w:rFonts w:ascii="Symbol" w:hAnsi="Symbol"/>
          <w:lang w:eastAsia="zh-CN"/>
        </w:rPr>
        <w:t></w:t>
      </w:r>
      <w:r w:rsidRPr="006E065E">
        <w:rPr>
          <w:lang w:eastAsia="zh-CN"/>
        </w:rPr>
        <w:t> 1</w:t>
      </w:r>
      <w:r w:rsidRPr="006E065E">
        <w:rPr>
          <w:lang w:eastAsia="zh-CN"/>
        </w:rPr>
        <w:tab/>
      </w:r>
      <w:r w:rsidR="00356053" w:rsidRPr="006E065E">
        <w:rPr>
          <w:rFonts w:hint="eastAsia"/>
          <w:lang w:eastAsia="zh-CN"/>
        </w:rPr>
        <w:t>（</w:t>
      </w:r>
      <w:bookmarkStart w:id="235" w:name="OLE_LINK18"/>
      <w:r w:rsidR="00356053" w:rsidRPr="006E065E">
        <w:rPr>
          <w:rFonts w:hint="eastAsia"/>
          <w:lang w:eastAsia="zh-CN"/>
        </w:rPr>
        <w:t>见图</w:t>
      </w:r>
      <w:r w:rsidR="00356053" w:rsidRPr="006E065E">
        <w:rPr>
          <w:rFonts w:hint="eastAsia"/>
          <w:lang w:eastAsia="zh-CN"/>
        </w:rPr>
        <w:t>68</w:t>
      </w:r>
      <w:bookmarkEnd w:id="235"/>
      <w:r w:rsidR="00356053" w:rsidRPr="006E065E">
        <w:rPr>
          <w:rFonts w:hint="eastAsia"/>
          <w:lang w:eastAsia="zh-CN"/>
        </w:rPr>
        <w:t>）</w:t>
      </w:r>
    </w:p>
    <w:p w14:paraId="74047263" w14:textId="6C954B56" w:rsidR="00765A9D" w:rsidRPr="006E065E" w:rsidRDefault="00765A9D">
      <w:pPr>
        <w:pStyle w:val="Heading2"/>
        <w:rPr>
          <w:lang w:eastAsia="zh-CN"/>
        </w:rPr>
      </w:pPr>
      <w:bookmarkStart w:id="236" w:name="_Toc232149903"/>
      <w:r w:rsidRPr="006E065E">
        <w:rPr>
          <w:lang w:eastAsia="zh-CN"/>
        </w:rPr>
        <w:t>1.2</w:t>
      </w:r>
      <w:r w:rsidRPr="006E065E">
        <w:rPr>
          <w:lang w:eastAsia="zh-CN"/>
        </w:rPr>
        <w:tab/>
      </w:r>
      <w:r w:rsidR="00814BC8" w:rsidRPr="006E065E">
        <w:rPr>
          <w:rFonts w:hint="eastAsia"/>
          <w:lang w:eastAsia="zh-CN"/>
        </w:rPr>
        <w:t>有</w:t>
      </w:r>
      <w:r w:rsidR="00356053" w:rsidRPr="006E065E">
        <w:rPr>
          <w:rFonts w:hint="eastAsia"/>
          <w:lang w:eastAsia="zh-CN"/>
        </w:rPr>
        <w:t>调谐发射器的幛形天线</w:t>
      </w:r>
      <w:bookmarkEnd w:id="236"/>
    </w:p>
    <w:p w14:paraId="69A527F7" w14:textId="654B28F2" w:rsidR="00765A9D" w:rsidRPr="006E065E" w:rsidRDefault="00765A9D">
      <w:pPr>
        <w:tabs>
          <w:tab w:val="clear" w:pos="794"/>
          <w:tab w:val="clear" w:pos="1191"/>
          <w:tab w:val="clear" w:pos="1985"/>
          <w:tab w:val="left" w:pos="3402"/>
          <w:tab w:val="left" w:pos="5670"/>
          <w:tab w:val="left" w:pos="7513"/>
        </w:tabs>
      </w:pPr>
      <w:r w:rsidRPr="006E065E">
        <w:t>HR</w:t>
      </w:r>
      <w:r w:rsidRPr="006E065E">
        <w:tab/>
        <w:t>2/1/0.5</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w:t>
      </w:r>
      <w:r w:rsidRPr="006E065E">
        <w:tab/>
      </w:r>
      <w:r w:rsidR="00356053" w:rsidRPr="006E065E">
        <w:rPr>
          <w:rFonts w:hint="eastAsia"/>
          <w:lang w:eastAsia="zh-CN"/>
        </w:rPr>
        <w:t>（见图</w:t>
      </w:r>
      <w:r w:rsidR="00356053" w:rsidRPr="006E065E">
        <w:rPr>
          <w:lang w:eastAsia="zh-CN"/>
        </w:rPr>
        <w:t>6</w:t>
      </w:r>
      <w:r w:rsidR="00356053" w:rsidRPr="006E065E">
        <w:rPr>
          <w:rFonts w:hint="eastAsia"/>
          <w:lang w:eastAsia="zh-CN"/>
        </w:rPr>
        <w:t>9</w:t>
      </w:r>
      <w:r w:rsidR="00356053" w:rsidRPr="006E065E">
        <w:rPr>
          <w:rFonts w:hint="eastAsia"/>
          <w:lang w:eastAsia="zh-CN"/>
        </w:rPr>
        <w:t>）</w:t>
      </w:r>
    </w:p>
    <w:p w14:paraId="7FFB0D10" w14:textId="4E58B39D" w:rsidR="00765A9D" w:rsidRPr="006E065E" w:rsidRDefault="00765A9D">
      <w:pPr>
        <w:tabs>
          <w:tab w:val="clear" w:pos="794"/>
          <w:tab w:val="clear" w:pos="1191"/>
          <w:tab w:val="clear" w:pos="1985"/>
          <w:tab w:val="left" w:pos="3402"/>
          <w:tab w:val="left" w:pos="5670"/>
          <w:tab w:val="left" w:pos="7513"/>
        </w:tabs>
        <w:rPr>
          <w:lang w:eastAsia="zh-CN"/>
        </w:rPr>
      </w:pPr>
      <w:r w:rsidRPr="0095785D">
        <w:t>HRS</w:t>
      </w:r>
      <w:r w:rsidRPr="0095785D">
        <w:tab/>
        <w:t>2/2/0.5</w:t>
      </w:r>
      <w:r w:rsidRPr="0095785D">
        <w:tab/>
      </w:r>
      <w:r w:rsidRPr="0095785D">
        <w:rPr>
          <w:i/>
        </w:rPr>
        <w:t>F</w:t>
      </w:r>
      <w:r w:rsidRPr="0095785D">
        <w:rPr>
          <w:i/>
          <w:position w:val="-4"/>
          <w:sz w:val="20"/>
        </w:rPr>
        <w:t>R</w:t>
      </w:r>
      <w:r w:rsidRPr="0095785D">
        <w:t> </w:t>
      </w:r>
      <w:r w:rsidRPr="0095785D">
        <w:rPr>
          <w:rFonts w:ascii="Symbol" w:hAnsi="Symbol"/>
        </w:rPr>
        <w:t></w:t>
      </w:r>
      <w:r w:rsidRPr="0095785D">
        <w:t> 1</w:t>
      </w:r>
      <w:r w:rsidRPr="0095785D">
        <w:tab/>
      </w:r>
      <w:r w:rsidRPr="0095785D">
        <w:rPr>
          <w:i/>
        </w:rPr>
        <w:t>s</w:t>
      </w:r>
      <w:r w:rsidRPr="0095785D">
        <w:t> </w:t>
      </w:r>
      <w:r w:rsidRPr="0095785D">
        <w:rPr>
          <w:rFonts w:ascii="Symbol" w:hAnsi="Symbol"/>
        </w:rPr>
        <w:t></w:t>
      </w:r>
      <w:r w:rsidRPr="0095785D">
        <w:t> 0°, 15°</w:t>
      </w:r>
      <w:r w:rsidRPr="0095785D">
        <w:tab/>
      </w:r>
      <w:bookmarkStart w:id="237" w:name="OLE_LINK25"/>
      <w:r w:rsidR="00356053" w:rsidRPr="0095785D">
        <w:rPr>
          <w:rFonts w:hint="eastAsia"/>
          <w:lang w:eastAsia="zh-CN"/>
        </w:rPr>
        <w:t>（见图</w:t>
      </w:r>
      <w:r w:rsidR="00356053" w:rsidRPr="0095785D">
        <w:rPr>
          <w:rFonts w:hint="eastAsia"/>
          <w:lang w:eastAsia="zh-CN"/>
        </w:rPr>
        <w:t>70</w:t>
      </w:r>
      <w:r w:rsidR="00356053" w:rsidRPr="0095785D">
        <w:rPr>
          <w:rFonts w:hint="eastAsia"/>
          <w:lang w:eastAsia="zh-CN"/>
        </w:rPr>
        <w:t>和</w:t>
      </w:r>
      <w:r w:rsidR="00356053" w:rsidRPr="0095785D">
        <w:rPr>
          <w:rFonts w:hint="eastAsia"/>
          <w:lang w:eastAsia="zh-CN"/>
        </w:rPr>
        <w:t>71</w:t>
      </w:r>
      <w:r w:rsidR="00356053" w:rsidRPr="0095785D">
        <w:rPr>
          <w:rFonts w:hint="eastAsia"/>
          <w:lang w:eastAsia="zh-CN"/>
        </w:rPr>
        <w:t>）</w:t>
      </w:r>
      <w:bookmarkEnd w:id="237"/>
    </w:p>
    <w:p w14:paraId="5D3112F3" w14:textId="45A69FD6" w:rsidR="00765A9D" w:rsidRPr="006E065E" w:rsidRDefault="00765A9D">
      <w:pPr>
        <w:pStyle w:val="Heading2"/>
        <w:rPr>
          <w:lang w:eastAsia="zh-CN"/>
        </w:rPr>
      </w:pPr>
      <w:bookmarkStart w:id="238" w:name="_Toc232149904"/>
      <w:r w:rsidRPr="006E065E">
        <w:rPr>
          <w:lang w:eastAsia="zh-CN"/>
        </w:rPr>
        <w:t>1.3</w:t>
      </w:r>
      <w:r w:rsidRPr="006E065E">
        <w:rPr>
          <w:lang w:eastAsia="zh-CN"/>
        </w:rPr>
        <w:tab/>
      </w:r>
      <w:bookmarkStart w:id="239" w:name="OLE_LINK45"/>
      <w:r w:rsidR="00814BC8" w:rsidRPr="006E065E">
        <w:rPr>
          <w:rFonts w:hint="eastAsia"/>
          <w:lang w:eastAsia="zh-CN"/>
        </w:rPr>
        <w:t>有</w:t>
      </w:r>
      <w:r w:rsidR="00356053" w:rsidRPr="006E065E">
        <w:rPr>
          <w:lang w:eastAsia="zh-CN"/>
        </w:rPr>
        <w:t>非周期性屏反射器的</w:t>
      </w:r>
      <w:r w:rsidR="00356053" w:rsidRPr="006E065E">
        <w:rPr>
          <w:rFonts w:hint="eastAsia"/>
          <w:lang w:eastAsia="zh-CN"/>
        </w:rPr>
        <w:t>幛形</w:t>
      </w:r>
      <w:r w:rsidR="00356053" w:rsidRPr="006E065E">
        <w:rPr>
          <w:lang w:eastAsia="zh-CN"/>
        </w:rPr>
        <w:t>天线</w:t>
      </w:r>
      <w:bookmarkEnd w:id="238"/>
      <w:bookmarkEnd w:id="239"/>
    </w:p>
    <w:p w14:paraId="3EB0E319" w14:textId="72E626C7" w:rsidR="00765A9D" w:rsidRPr="006E065E" w:rsidRDefault="00765A9D">
      <w:pPr>
        <w:tabs>
          <w:tab w:val="clear" w:pos="794"/>
          <w:tab w:val="clear" w:pos="1191"/>
          <w:tab w:val="clear" w:pos="1985"/>
          <w:tab w:val="left" w:pos="3402"/>
          <w:tab w:val="left" w:pos="5670"/>
          <w:tab w:val="left" w:pos="7513"/>
        </w:tabs>
      </w:pPr>
      <w:r w:rsidRPr="006E065E">
        <w:t>HRS</w:t>
      </w:r>
      <w:r w:rsidRPr="006E065E">
        <w:tab/>
        <w:t>2/2/0.5</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 15°</w:t>
      </w:r>
      <w:r w:rsidRPr="006E065E">
        <w:tab/>
      </w:r>
      <w:r w:rsidR="00356053" w:rsidRPr="006E065E">
        <w:rPr>
          <w:rFonts w:hint="eastAsia"/>
          <w:lang w:eastAsia="zh-CN"/>
        </w:rPr>
        <w:t>（见图</w:t>
      </w:r>
      <w:r w:rsidR="00356053" w:rsidRPr="006E065E">
        <w:rPr>
          <w:rFonts w:hint="eastAsia"/>
          <w:lang w:eastAsia="zh-CN"/>
        </w:rPr>
        <w:t>72</w:t>
      </w:r>
      <w:r w:rsidR="00356053" w:rsidRPr="006E065E">
        <w:rPr>
          <w:rFonts w:hint="eastAsia"/>
          <w:lang w:eastAsia="zh-CN"/>
        </w:rPr>
        <w:t>和</w:t>
      </w:r>
      <w:r w:rsidR="00356053" w:rsidRPr="006E065E">
        <w:rPr>
          <w:rFonts w:hint="eastAsia"/>
          <w:lang w:eastAsia="zh-CN"/>
        </w:rPr>
        <w:t>73</w:t>
      </w:r>
      <w:r w:rsidR="00356053" w:rsidRPr="006E065E">
        <w:rPr>
          <w:rFonts w:hint="eastAsia"/>
          <w:lang w:eastAsia="zh-CN"/>
        </w:rPr>
        <w:t>）</w:t>
      </w:r>
    </w:p>
    <w:p w14:paraId="2305025C" w14:textId="249AC278" w:rsidR="00765A9D" w:rsidRPr="006E065E" w:rsidRDefault="00765A9D">
      <w:pPr>
        <w:tabs>
          <w:tab w:val="clear" w:pos="794"/>
          <w:tab w:val="clear" w:pos="1191"/>
          <w:tab w:val="clear" w:pos="1985"/>
          <w:tab w:val="left" w:pos="3402"/>
          <w:tab w:val="left" w:pos="5670"/>
          <w:tab w:val="left" w:pos="7513"/>
        </w:tabs>
      </w:pPr>
      <w:r w:rsidRPr="006E065E">
        <w:t>HRS</w:t>
      </w:r>
      <w:r w:rsidRPr="006E065E">
        <w:tab/>
        <w:t>4/3/0.5</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w:t>
      </w:r>
      <w:r w:rsidRPr="006E065E">
        <w:tab/>
      </w:r>
      <w:r w:rsidR="00356053" w:rsidRPr="006E065E">
        <w:rPr>
          <w:rFonts w:hint="eastAsia"/>
          <w:lang w:eastAsia="zh-CN"/>
        </w:rPr>
        <w:t>（见图</w:t>
      </w:r>
      <w:r w:rsidR="00356053" w:rsidRPr="006E065E">
        <w:rPr>
          <w:lang w:eastAsia="zh-CN"/>
        </w:rPr>
        <w:t>7</w:t>
      </w:r>
      <w:r w:rsidR="00356053" w:rsidRPr="006E065E">
        <w:rPr>
          <w:rFonts w:hint="eastAsia"/>
          <w:lang w:eastAsia="zh-CN"/>
        </w:rPr>
        <w:t>4</w:t>
      </w:r>
      <w:r w:rsidR="00356053" w:rsidRPr="006E065E">
        <w:rPr>
          <w:rFonts w:hint="eastAsia"/>
          <w:lang w:eastAsia="zh-CN"/>
        </w:rPr>
        <w:t>）</w:t>
      </w:r>
    </w:p>
    <w:p w14:paraId="123859D1" w14:textId="50272C5C" w:rsidR="00765A9D" w:rsidRPr="006E065E" w:rsidRDefault="00765A9D">
      <w:pPr>
        <w:tabs>
          <w:tab w:val="clear" w:pos="794"/>
          <w:tab w:val="clear" w:pos="1191"/>
          <w:tab w:val="clear" w:pos="1985"/>
          <w:tab w:val="left" w:pos="3402"/>
          <w:tab w:val="left" w:pos="5670"/>
          <w:tab w:val="left" w:pos="7513"/>
        </w:tabs>
      </w:pPr>
      <w:r w:rsidRPr="006E065E">
        <w:t>HRS</w:t>
      </w:r>
      <w:r w:rsidRPr="006E065E">
        <w:tab/>
        <w:t>4/4/0.5</w:t>
      </w:r>
      <w:r w:rsidRPr="006E065E">
        <w:tab/>
      </w:r>
      <w:r w:rsidRPr="006E065E">
        <w:rPr>
          <w:i/>
        </w:rPr>
        <w:t>F</w:t>
      </w:r>
      <w:r w:rsidRPr="006E065E">
        <w:rPr>
          <w:i/>
          <w:position w:val="-4"/>
          <w:sz w:val="20"/>
        </w:rPr>
        <w:t>R</w:t>
      </w:r>
      <w:r w:rsidRPr="006E065E">
        <w:t> </w:t>
      </w:r>
      <w:r w:rsidRPr="006E065E">
        <w:rPr>
          <w:rFonts w:ascii="Symbol" w:hAnsi="Symbol"/>
        </w:rPr>
        <w:t></w:t>
      </w:r>
      <w:r w:rsidRPr="006E065E">
        <w:t> 0.7; 1.0; 1.4</w:t>
      </w:r>
      <w:r w:rsidRPr="006E065E">
        <w:tab/>
      </w:r>
      <w:r w:rsidRPr="006E065E">
        <w:rPr>
          <w:i/>
        </w:rPr>
        <w:t>s</w:t>
      </w:r>
      <w:r w:rsidRPr="006E065E">
        <w:t> </w:t>
      </w:r>
      <w:r w:rsidRPr="006E065E">
        <w:rPr>
          <w:rFonts w:ascii="Symbol" w:hAnsi="Symbol"/>
        </w:rPr>
        <w:t></w:t>
      </w:r>
      <w:r w:rsidRPr="006E065E">
        <w:t> 0°, 30°</w:t>
      </w:r>
      <w:r w:rsidRPr="006E065E">
        <w:tab/>
      </w:r>
      <w:r w:rsidR="00356053" w:rsidRPr="006E065E">
        <w:rPr>
          <w:rFonts w:hint="eastAsia"/>
          <w:lang w:eastAsia="zh-CN"/>
        </w:rPr>
        <w:t>（见图</w:t>
      </w:r>
      <w:r w:rsidR="00356053" w:rsidRPr="006E065E">
        <w:rPr>
          <w:lang w:eastAsia="zh-CN"/>
        </w:rPr>
        <w:t>7</w:t>
      </w:r>
      <w:r w:rsidR="00356053" w:rsidRPr="006E065E">
        <w:rPr>
          <w:rFonts w:hint="eastAsia"/>
          <w:lang w:eastAsia="zh-CN"/>
        </w:rPr>
        <w:t>5-80</w:t>
      </w:r>
      <w:r w:rsidR="00356053" w:rsidRPr="006E065E">
        <w:rPr>
          <w:rFonts w:hint="eastAsia"/>
          <w:lang w:eastAsia="zh-CN"/>
        </w:rPr>
        <w:t>）</w:t>
      </w:r>
    </w:p>
    <w:p w14:paraId="16DA6AF7" w14:textId="21CCC85B" w:rsidR="00765A9D" w:rsidRPr="006E065E" w:rsidRDefault="00765A9D">
      <w:pPr>
        <w:tabs>
          <w:tab w:val="clear" w:pos="794"/>
          <w:tab w:val="clear" w:pos="1191"/>
          <w:tab w:val="clear" w:pos="1985"/>
          <w:tab w:val="left" w:pos="3402"/>
          <w:tab w:val="left" w:pos="5670"/>
          <w:tab w:val="left" w:pos="7513"/>
        </w:tabs>
      </w:pPr>
      <w:r w:rsidRPr="006E065E">
        <w:t>HRS</w:t>
      </w:r>
      <w:r w:rsidRPr="006E065E">
        <w:tab/>
        <w:t>4/4/1.0</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w:t>
      </w:r>
      <w:r w:rsidRPr="006E065E">
        <w:tab/>
      </w:r>
      <w:bookmarkStart w:id="240" w:name="OLE_LINK26"/>
      <w:r w:rsidR="00356053" w:rsidRPr="006E065E">
        <w:rPr>
          <w:rFonts w:hint="eastAsia"/>
          <w:lang w:eastAsia="zh-CN"/>
        </w:rPr>
        <w:t>（见图</w:t>
      </w:r>
      <w:r w:rsidR="00356053" w:rsidRPr="006E065E">
        <w:rPr>
          <w:rFonts w:hint="eastAsia"/>
          <w:lang w:eastAsia="zh-CN"/>
        </w:rPr>
        <w:t>81</w:t>
      </w:r>
      <w:r w:rsidR="00356053" w:rsidRPr="006E065E">
        <w:rPr>
          <w:rFonts w:hint="eastAsia"/>
          <w:lang w:eastAsia="zh-CN"/>
        </w:rPr>
        <w:t>）</w:t>
      </w:r>
      <w:bookmarkEnd w:id="240"/>
    </w:p>
    <w:p w14:paraId="54463682" w14:textId="7D6CAFD7" w:rsidR="00765A9D" w:rsidRPr="006E065E" w:rsidRDefault="00765A9D">
      <w:pPr>
        <w:pStyle w:val="Heading1"/>
      </w:pPr>
      <w:bookmarkStart w:id="241" w:name="_Toc212025624"/>
      <w:bookmarkStart w:id="242" w:name="_Toc232149905"/>
      <w:r w:rsidRPr="006E065E">
        <w:t>2</w:t>
      </w:r>
      <w:r w:rsidRPr="006E065E">
        <w:tab/>
      </w:r>
      <w:bookmarkEnd w:id="241"/>
      <w:r w:rsidR="00356053" w:rsidRPr="006E065E">
        <w:rPr>
          <w:rFonts w:hint="eastAsia"/>
          <w:lang w:eastAsia="zh-CN"/>
        </w:rPr>
        <w:t>热带天线</w:t>
      </w:r>
      <w:bookmarkEnd w:id="242"/>
    </w:p>
    <w:p w14:paraId="24A5FC95" w14:textId="3C9D8C42" w:rsidR="00765A9D" w:rsidRPr="006E065E" w:rsidRDefault="00765A9D">
      <w:pPr>
        <w:tabs>
          <w:tab w:val="clear" w:pos="794"/>
          <w:tab w:val="clear" w:pos="1191"/>
          <w:tab w:val="clear" w:pos="1985"/>
          <w:tab w:val="left" w:pos="3402"/>
          <w:tab w:val="left" w:pos="5670"/>
          <w:tab w:val="left" w:pos="7513"/>
        </w:tabs>
      </w:pPr>
      <w:r w:rsidRPr="006E065E">
        <w:t>T</w:t>
      </w:r>
      <w:r w:rsidRPr="006E065E">
        <w:tab/>
        <w:t>1/2/0.3</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w:t>
      </w:r>
      <w:r w:rsidRPr="006E065E">
        <w:tab/>
      </w:r>
      <w:r w:rsidR="00356053" w:rsidRPr="006E065E">
        <w:rPr>
          <w:rFonts w:hint="eastAsia"/>
          <w:lang w:eastAsia="zh-CN"/>
        </w:rPr>
        <w:t>（见图</w:t>
      </w:r>
      <w:r w:rsidR="00356053" w:rsidRPr="006E065E">
        <w:rPr>
          <w:rFonts w:hint="eastAsia"/>
          <w:lang w:eastAsia="zh-CN"/>
        </w:rPr>
        <w:t>82</w:t>
      </w:r>
      <w:r w:rsidR="00356053" w:rsidRPr="006E065E">
        <w:rPr>
          <w:rFonts w:hint="eastAsia"/>
          <w:lang w:eastAsia="zh-CN"/>
        </w:rPr>
        <w:t>）</w:t>
      </w:r>
    </w:p>
    <w:p w14:paraId="0ED7B46D" w14:textId="360E62C0" w:rsidR="00765A9D" w:rsidRPr="006E065E" w:rsidRDefault="00765A9D">
      <w:pPr>
        <w:tabs>
          <w:tab w:val="clear" w:pos="794"/>
          <w:tab w:val="clear" w:pos="1191"/>
          <w:tab w:val="clear" w:pos="1985"/>
          <w:tab w:val="left" w:pos="3402"/>
          <w:tab w:val="left" w:pos="5670"/>
          <w:tab w:val="left" w:pos="7513"/>
        </w:tabs>
      </w:pPr>
      <w:r w:rsidRPr="006E065E">
        <w:t>T</w:t>
      </w:r>
      <w:r w:rsidRPr="006E065E">
        <w:tab/>
        <w:t>2/2/0.5</w:t>
      </w:r>
      <w:r w:rsidRPr="006E065E">
        <w:tab/>
      </w:r>
      <w:r w:rsidRPr="006E065E">
        <w:rPr>
          <w:i/>
        </w:rPr>
        <w:t>F</w:t>
      </w:r>
      <w:r w:rsidRPr="006E065E">
        <w:rPr>
          <w:i/>
          <w:position w:val="-4"/>
          <w:sz w:val="20"/>
        </w:rPr>
        <w:t>R</w:t>
      </w:r>
      <w:r w:rsidRPr="006E065E">
        <w:t> </w:t>
      </w:r>
      <w:r w:rsidRPr="006E065E">
        <w:rPr>
          <w:rFonts w:ascii="Symbol" w:hAnsi="Symbol"/>
        </w:rPr>
        <w:t></w:t>
      </w:r>
      <w:r w:rsidRPr="006E065E">
        <w:t> 1</w:t>
      </w:r>
      <w:r w:rsidRPr="006E065E">
        <w:tab/>
      </w:r>
      <w:r w:rsidRPr="006E065E">
        <w:rPr>
          <w:i/>
        </w:rPr>
        <w:t>s</w:t>
      </w:r>
      <w:r w:rsidRPr="006E065E">
        <w:t> </w:t>
      </w:r>
      <w:r w:rsidRPr="006E065E">
        <w:rPr>
          <w:rFonts w:ascii="Symbol" w:hAnsi="Symbol"/>
        </w:rPr>
        <w:t></w:t>
      </w:r>
      <w:r w:rsidRPr="006E065E">
        <w:t> 0°, 15°</w:t>
      </w:r>
      <w:r w:rsidRPr="006E065E">
        <w:tab/>
      </w:r>
      <w:r w:rsidR="00356053" w:rsidRPr="006E065E">
        <w:rPr>
          <w:rFonts w:hint="eastAsia"/>
          <w:lang w:eastAsia="zh-CN"/>
        </w:rPr>
        <w:t>（见图</w:t>
      </w:r>
      <w:r w:rsidR="00356053" w:rsidRPr="006E065E">
        <w:rPr>
          <w:lang w:eastAsia="zh-CN"/>
        </w:rPr>
        <w:t>8</w:t>
      </w:r>
      <w:r w:rsidR="00356053" w:rsidRPr="006E065E">
        <w:rPr>
          <w:rFonts w:hint="eastAsia"/>
          <w:lang w:eastAsia="zh-CN"/>
        </w:rPr>
        <w:t>3</w:t>
      </w:r>
      <w:r w:rsidR="00356053" w:rsidRPr="006E065E">
        <w:rPr>
          <w:rFonts w:hint="eastAsia"/>
          <w:lang w:eastAsia="zh-CN"/>
        </w:rPr>
        <w:t>和</w:t>
      </w:r>
      <w:r w:rsidR="00356053" w:rsidRPr="006E065E">
        <w:rPr>
          <w:rFonts w:hint="eastAsia"/>
          <w:lang w:eastAsia="zh-CN"/>
        </w:rPr>
        <w:t>84</w:t>
      </w:r>
      <w:r w:rsidR="00356053" w:rsidRPr="006E065E">
        <w:rPr>
          <w:rFonts w:hint="eastAsia"/>
          <w:lang w:eastAsia="zh-CN"/>
        </w:rPr>
        <w:t>）</w:t>
      </w:r>
    </w:p>
    <w:p w14:paraId="04317A57" w14:textId="2DA5182A" w:rsidR="00765A9D" w:rsidRPr="006E065E" w:rsidRDefault="00765A9D">
      <w:pPr>
        <w:pStyle w:val="Heading1"/>
        <w:rPr>
          <w:lang w:eastAsia="zh-CN"/>
        </w:rPr>
      </w:pPr>
      <w:bookmarkStart w:id="243" w:name="_Toc212025625"/>
      <w:bookmarkStart w:id="244" w:name="_Toc232149906"/>
      <w:r w:rsidRPr="006E065E">
        <w:rPr>
          <w:lang w:eastAsia="zh-CN"/>
        </w:rPr>
        <w:t>3</w:t>
      </w:r>
      <w:r w:rsidRPr="006E065E">
        <w:rPr>
          <w:lang w:eastAsia="zh-CN"/>
        </w:rPr>
        <w:tab/>
      </w:r>
      <w:bookmarkEnd w:id="243"/>
      <w:r w:rsidR="00F84B55" w:rsidRPr="006E065E">
        <w:rPr>
          <w:rFonts w:hint="eastAsia"/>
          <w:lang w:eastAsia="zh-CN"/>
        </w:rPr>
        <w:t>对数周期</w:t>
      </w:r>
      <w:r w:rsidR="00D91376" w:rsidRPr="006E065E">
        <w:rPr>
          <w:rFonts w:hint="eastAsia"/>
          <w:lang w:eastAsia="zh-CN"/>
        </w:rPr>
        <w:t>天线</w:t>
      </w:r>
      <w:bookmarkEnd w:id="244"/>
    </w:p>
    <w:p w14:paraId="792F0CAE" w14:textId="1A2F0149" w:rsidR="00765A9D" w:rsidRPr="006E065E" w:rsidRDefault="00765A9D">
      <w:pPr>
        <w:tabs>
          <w:tab w:val="clear" w:pos="794"/>
          <w:tab w:val="clear" w:pos="1191"/>
          <w:tab w:val="clear" w:pos="1985"/>
          <w:tab w:val="left" w:pos="4536"/>
        </w:tabs>
        <w:rPr>
          <w:lang w:eastAsia="zh-CN"/>
        </w:rPr>
      </w:pPr>
      <w:r w:rsidRPr="006E065E">
        <w:rPr>
          <w:lang w:eastAsia="zh-CN"/>
        </w:rPr>
        <w:t>LPH</w:t>
      </w:r>
      <w:r w:rsidRPr="006E065E">
        <w:rPr>
          <w:lang w:eastAsia="zh-CN"/>
        </w:rPr>
        <w:tab/>
        <w:t>18/35/30/30/3/26/89</w:t>
      </w:r>
      <w:r w:rsidRPr="006E065E">
        <w:rPr>
          <w:lang w:eastAsia="zh-CN"/>
        </w:rPr>
        <w:tab/>
      </w:r>
      <w:r w:rsidR="00356053" w:rsidRPr="006E065E">
        <w:rPr>
          <w:rFonts w:hint="eastAsia"/>
          <w:lang w:eastAsia="zh-CN"/>
        </w:rPr>
        <w:t>（见图</w:t>
      </w:r>
      <w:r w:rsidR="00356053" w:rsidRPr="006E065E">
        <w:rPr>
          <w:lang w:eastAsia="zh-CN"/>
        </w:rPr>
        <w:t>8</w:t>
      </w:r>
      <w:r w:rsidR="00356053" w:rsidRPr="006E065E">
        <w:rPr>
          <w:rFonts w:hint="eastAsia"/>
          <w:lang w:eastAsia="zh-CN"/>
        </w:rPr>
        <w:t>5</w:t>
      </w:r>
      <w:r w:rsidR="00356053" w:rsidRPr="006E065E">
        <w:rPr>
          <w:rFonts w:hint="eastAsia"/>
          <w:lang w:eastAsia="zh-CN"/>
        </w:rPr>
        <w:t>）</w:t>
      </w:r>
    </w:p>
    <w:p w14:paraId="1D066E71" w14:textId="13DA44F3" w:rsidR="00765A9D" w:rsidRPr="006E065E" w:rsidRDefault="00765A9D">
      <w:pPr>
        <w:tabs>
          <w:tab w:val="clear" w:pos="794"/>
          <w:tab w:val="clear" w:pos="1191"/>
          <w:tab w:val="clear" w:pos="1985"/>
          <w:tab w:val="left" w:pos="4536"/>
        </w:tabs>
        <w:rPr>
          <w:lang w:eastAsia="zh-CN"/>
        </w:rPr>
      </w:pPr>
      <w:r w:rsidRPr="006E065E">
        <w:rPr>
          <w:lang w:eastAsia="zh-CN"/>
        </w:rPr>
        <w:t>LPV</w:t>
      </w:r>
      <w:r w:rsidRPr="006E065E">
        <w:rPr>
          <w:lang w:eastAsia="zh-CN"/>
        </w:rPr>
        <w:tab/>
        <w:t>18/45/3/17/6/34/220</w:t>
      </w:r>
      <w:r w:rsidRPr="006E065E">
        <w:rPr>
          <w:lang w:eastAsia="zh-CN"/>
        </w:rPr>
        <w:tab/>
      </w:r>
      <w:r w:rsidR="00356053" w:rsidRPr="006E065E">
        <w:rPr>
          <w:rFonts w:hint="eastAsia"/>
          <w:lang w:eastAsia="zh-CN"/>
        </w:rPr>
        <w:t>（见图</w:t>
      </w:r>
      <w:r w:rsidR="00356053" w:rsidRPr="006E065E">
        <w:rPr>
          <w:lang w:eastAsia="zh-CN"/>
        </w:rPr>
        <w:t>8</w:t>
      </w:r>
      <w:r w:rsidR="00356053" w:rsidRPr="006E065E">
        <w:rPr>
          <w:rFonts w:hint="eastAsia"/>
          <w:lang w:eastAsia="zh-CN"/>
        </w:rPr>
        <w:t>6</w:t>
      </w:r>
      <w:r w:rsidR="00356053" w:rsidRPr="006E065E">
        <w:rPr>
          <w:rFonts w:hint="eastAsia"/>
          <w:lang w:eastAsia="zh-CN"/>
        </w:rPr>
        <w:t>）</w:t>
      </w:r>
    </w:p>
    <w:p w14:paraId="1AC7A903" w14:textId="18B3CFE9" w:rsidR="00765A9D" w:rsidRPr="006E065E" w:rsidRDefault="00765A9D">
      <w:pPr>
        <w:pStyle w:val="Heading1"/>
        <w:rPr>
          <w:lang w:eastAsia="zh-CN"/>
        </w:rPr>
      </w:pPr>
      <w:bookmarkStart w:id="245" w:name="_Toc212025626"/>
      <w:bookmarkStart w:id="246" w:name="_Toc232149907"/>
      <w:r w:rsidRPr="006E065E">
        <w:rPr>
          <w:lang w:eastAsia="zh-CN"/>
        </w:rPr>
        <w:t>4</w:t>
      </w:r>
      <w:r w:rsidRPr="006E065E">
        <w:rPr>
          <w:lang w:eastAsia="zh-CN"/>
        </w:rPr>
        <w:tab/>
      </w:r>
      <w:bookmarkEnd w:id="245"/>
      <w:r w:rsidR="00356053" w:rsidRPr="006E065E">
        <w:rPr>
          <w:rFonts w:hint="eastAsia"/>
          <w:lang w:eastAsia="zh-CN"/>
        </w:rPr>
        <w:t>象限天线</w:t>
      </w:r>
      <w:bookmarkEnd w:id="246"/>
    </w:p>
    <w:p w14:paraId="78ABA843" w14:textId="67B9CEDD" w:rsidR="00765A9D" w:rsidRPr="006E065E" w:rsidRDefault="00765A9D">
      <w:pPr>
        <w:tabs>
          <w:tab w:val="clear" w:pos="794"/>
          <w:tab w:val="clear" w:pos="1191"/>
          <w:tab w:val="clear" w:pos="1985"/>
          <w:tab w:val="left" w:pos="4536"/>
        </w:tabs>
        <w:rPr>
          <w:lang w:eastAsia="zh-CN"/>
        </w:rPr>
      </w:pPr>
      <w:r w:rsidRPr="006E065E">
        <w:rPr>
          <w:lang w:eastAsia="zh-CN"/>
        </w:rPr>
        <w:t>HQ</w:t>
      </w:r>
      <w:r w:rsidRPr="006E065E">
        <w:rPr>
          <w:lang w:eastAsia="zh-CN"/>
        </w:rPr>
        <w:tab/>
        <w:t>1/0.3</w:t>
      </w:r>
      <w:r w:rsidRPr="006E065E">
        <w:rPr>
          <w:lang w:eastAsia="zh-CN"/>
        </w:rPr>
        <w:tab/>
      </w:r>
      <w:r w:rsidR="00356053" w:rsidRPr="006E065E">
        <w:rPr>
          <w:rFonts w:hint="eastAsia"/>
          <w:lang w:eastAsia="zh-CN"/>
        </w:rPr>
        <w:t>（见图</w:t>
      </w:r>
      <w:r w:rsidR="00356053" w:rsidRPr="006E065E">
        <w:rPr>
          <w:lang w:eastAsia="zh-CN"/>
        </w:rPr>
        <w:t>8</w:t>
      </w:r>
      <w:r w:rsidR="00356053" w:rsidRPr="006E065E">
        <w:rPr>
          <w:rFonts w:hint="eastAsia"/>
          <w:lang w:eastAsia="zh-CN"/>
        </w:rPr>
        <w:t>7</w:t>
      </w:r>
      <w:r w:rsidR="00356053" w:rsidRPr="006E065E">
        <w:rPr>
          <w:rFonts w:hint="eastAsia"/>
          <w:lang w:eastAsia="zh-CN"/>
        </w:rPr>
        <w:t>）</w:t>
      </w:r>
    </w:p>
    <w:p w14:paraId="6C62F9D0" w14:textId="09255919" w:rsidR="00765A9D" w:rsidRPr="006E065E" w:rsidRDefault="00765A9D">
      <w:pPr>
        <w:pStyle w:val="Heading1"/>
        <w:rPr>
          <w:lang w:eastAsia="zh-CN"/>
        </w:rPr>
      </w:pPr>
      <w:bookmarkStart w:id="247" w:name="_Toc212025627"/>
      <w:bookmarkStart w:id="248" w:name="_Toc232149908"/>
      <w:r w:rsidRPr="006E065E">
        <w:rPr>
          <w:lang w:eastAsia="zh-CN"/>
        </w:rPr>
        <w:t>5</w:t>
      </w:r>
      <w:r w:rsidRPr="006E065E">
        <w:rPr>
          <w:lang w:eastAsia="zh-CN"/>
        </w:rPr>
        <w:tab/>
      </w:r>
      <w:bookmarkEnd w:id="247"/>
      <w:r w:rsidR="00F84B55" w:rsidRPr="006E065E">
        <w:rPr>
          <w:rFonts w:hint="eastAsia"/>
          <w:lang w:eastAsia="zh-CN"/>
        </w:rPr>
        <w:t>交叉偶极子天线</w:t>
      </w:r>
      <w:bookmarkEnd w:id="248"/>
    </w:p>
    <w:p w14:paraId="2C169AEC" w14:textId="3B03617D" w:rsidR="00765A9D" w:rsidRPr="006E065E" w:rsidRDefault="00765A9D">
      <w:pPr>
        <w:tabs>
          <w:tab w:val="clear" w:pos="794"/>
          <w:tab w:val="clear" w:pos="1191"/>
          <w:tab w:val="clear" w:pos="1985"/>
          <w:tab w:val="left" w:pos="4536"/>
        </w:tabs>
        <w:rPr>
          <w:lang w:eastAsia="zh-CN"/>
        </w:rPr>
      </w:pPr>
      <w:r w:rsidRPr="006E065E">
        <w:rPr>
          <w:lang w:eastAsia="zh-CN"/>
        </w:rPr>
        <w:t>HX</w:t>
      </w:r>
      <w:r w:rsidRPr="006E065E">
        <w:rPr>
          <w:lang w:eastAsia="zh-CN"/>
        </w:rPr>
        <w:tab/>
        <w:t>0.3</w:t>
      </w:r>
      <w:r w:rsidRPr="006E065E">
        <w:rPr>
          <w:lang w:eastAsia="zh-CN"/>
        </w:rPr>
        <w:tab/>
      </w:r>
      <w:r w:rsidR="00356053" w:rsidRPr="006E065E">
        <w:rPr>
          <w:rFonts w:hint="eastAsia"/>
          <w:lang w:eastAsia="zh-CN"/>
        </w:rPr>
        <w:t>（见图</w:t>
      </w:r>
      <w:r w:rsidR="00356053" w:rsidRPr="006E065E">
        <w:rPr>
          <w:lang w:eastAsia="zh-CN"/>
        </w:rPr>
        <w:t>8</w:t>
      </w:r>
      <w:r w:rsidR="00356053" w:rsidRPr="006E065E">
        <w:rPr>
          <w:rFonts w:hint="eastAsia"/>
          <w:lang w:eastAsia="zh-CN"/>
        </w:rPr>
        <w:t>8</w:t>
      </w:r>
      <w:r w:rsidR="00356053" w:rsidRPr="006E065E">
        <w:rPr>
          <w:rFonts w:hint="eastAsia"/>
          <w:lang w:eastAsia="zh-CN"/>
        </w:rPr>
        <w:t>）</w:t>
      </w:r>
    </w:p>
    <w:p w14:paraId="7A421B09" w14:textId="6AB03C9D" w:rsidR="00765A9D" w:rsidRPr="006E065E" w:rsidRDefault="00765A9D">
      <w:pPr>
        <w:pStyle w:val="Heading1"/>
        <w:rPr>
          <w:lang w:eastAsia="zh-CN"/>
        </w:rPr>
      </w:pPr>
      <w:bookmarkStart w:id="249" w:name="_Toc212025628"/>
      <w:bookmarkStart w:id="250" w:name="_Toc232149909"/>
      <w:r w:rsidRPr="006E065E">
        <w:rPr>
          <w:lang w:eastAsia="zh-CN"/>
        </w:rPr>
        <w:lastRenderedPageBreak/>
        <w:t>6</w:t>
      </w:r>
      <w:r w:rsidRPr="006E065E">
        <w:rPr>
          <w:lang w:eastAsia="zh-CN"/>
        </w:rPr>
        <w:tab/>
      </w:r>
      <w:bookmarkEnd w:id="249"/>
      <w:r w:rsidR="00356053" w:rsidRPr="006E065E">
        <w:rPr>
          <w:rFonts w:hint="eastAsia"/>
          <w:lang w:eastAsia="zh-CN"/>
        </w:rPr>
        <w:t>菱形天线</w:t>
      </w:r>
      <w:bookmarkEnd w:id="250"/>
    </w:p>
    <w:p w14:paraId="5514172A" w14:textId="1E9D9406" w:rsidR="00765A9D" w:rsidRPr="006E065E" w:rsidRDefault="00765A9D">
      <w:pPr>
        <w:tabs>
          <w:tab w:val="clear" w:pos="794"/>
          <w:tab w:val="clear" w:pos="1191"/>
          <w:tab w:val="clear" w:pos="1985"/>
          <w:tab w:val="left" w:pos="4536"/>
        </w:tabs>
        <w:rPr>
          <w:lang w:eastAsia="zh-CN"/>
        </w:rPr>
      </w:pPr>
      <w:r w:rsidRPr="006E065E">
        <w:rPr>
          <w:lang w:eastAsia="zh-CN"/>
        </w:rPr>
        <w:t>RH</w:t>
      </w:r>
      <w:r w:rsidRPr="006E065E">
        <w:rPr>
          <w:lang w:eastAsia="zh-CN"/>
        </w:rPr>
        <w:tab/>
        <w:t>90/55/15</w:t>
      </w:r>
      <w:r w:rsidRPr="006E065E">
        <w:rPr>
          <w:lang w:eastAsia="zh-CN"/>
        </w:rPr>
        <w:tab/>
      </w:r>
      <w:r w:rsidR="00356053" w:rsidRPr="006E065E">
        <w:rPr>
          <w:rFonts w:hint="eastAsia"/>
          <w:lang w:eastAsia="zh-CN"/>
        </w:rPr>
        <w:t>（见图</w:t>
      </w:r>
      <w:r w:rsidR="00356053" w:rsidRPr="006E065E">
        <w:rPr>
          <w:lang w:eastAsia="zh-CN"/>
        </w:rPr>
        <w:t>8</w:t>
      </w:r>
      <w:r w:rsidR="00356053" w:rsidRPr="006E065E">
        <w:rPr>
          <w:rFonts w:hint="eastAsia"/>
          <w:lang w:eastAsia="zh-CN"/>
        </w:rPr>
        <w:t>9</w:t>
      </w:r>
      <w:r w:rsidR="00356053" w:rsidRPr="006E065E">
        <w:rPr>
          <w:rFonts w:hint="eastAsia"/>
          <w:lang w:eastAsia="zh-CN"/>
        </w:rPr>
        <w:t>）</w:t>
      </w:r>
    </w:p>
    <w:p w14:paraId="7EC97980" w14:textId="13BC33DE" w:rsidR="00765A9D" w:rsidRPr="006E065E" w:rsidRDefault="00765A9D">
      <w:pPr>
        <w:pStyle w:val="Heading1"/>
        <w:rPr>
          <w:lang w:eastAsia="zh-CN"/>
        </w:rPr>
      </w:pPr>
      <w:bookmarkStart w:id="251" w:name="_Toc212025629"/>
      <w:bookmarkStart w:id="252" w:name="_Toc232149910"/>
      <w:r w:rsidRPr="006E065E">
        <w:rPr>
          <w:lang w:eastAsia="zh-CN"/>
        </w:rPr>
        <w:t>7</w:t>
      </w:r>
      <w:r w:rsidRPr="006E065E">
        <w:rPr>
          <w:lang w:eastAsia="zh-CN"/>
        </w:rPr>
        <w:tab/>
      </w:r>
      <w:bookmarkEnd w:id="251"/>
      <w:r w:rsidR="00356053" w:rsidRPr="006E065E">
        <w:rPr>
          <w:rFonts w:hint="eastAsia"/>
          <w:lang w:eastAsia="zh-CN"/>
        </w:rPr>
        <w:t>垂直单极子</w:t>
      </w:r>
      <w:bookmarkEnd w:id="252"/>
    </w:p>
    <w:p w14:paraId="12471C23" w14:textId="16AD37F9" w:rsidR="00765A9D" w:rsidRPr="006E065E" w:rsidRDefault="00765A9D">
      <w:pPr>
        <w:tabs>
          <w:tab w:val="clear" w:pos="794"/>
          <w:tab w:val="clear" w:pos="1191"/>
          <w:tab w:val="clear" w:pos="1985"/>
          <w:tab w:val="left" w:pos="4536"/>
        </w:tabs>
        <w:rPr>
          <w:lang w:eastAsia="zh-CN"/>
        </w:rPr>
      </w:pPr>
      <w:r w:rsidRPr="006E065E">
        <w:rPr>
          <w:lang w:eastAsia="zh-CN"/>
        </w:rPr>
        <w:t>VM</w:t>
      </w:r>
      <w:r w:rsidRPr="006E065E">
        <w:rPr>
          <w:lang w:eastAsia="zh-CN"/>
        </w:rPr>
        <w:tab/>
        <w:t>12.5/12.5/120/3</w:t>
      </w:r>
      <w:r w:rsidRPr="006E065E">
        <w:rPr>
          <w:lang w:eastAsia="zh-CN"/>
        </w:rPr>
        <w:tab/>
      </w:r>
      <w:r w:rsidR="00356053" w:rsidRPr="006E065E">
        <w:rPr>
          <w:rFonts w:hint="eastAsia"/>
          <w:lang w:eastAsia="zh-CN"/>
        </w:rPr>
        <w:t>（见图</w:t>
      </w:r>
      <w:r w:rsidR="00356053" w:rsidRPr="006E065E">
        <w:rPr>
          <w:rFonts w:hint="eastAsia"/>
          <w:lang w:eastAsia="zh-CN"/>
        </w:rPr>
        <w:t>90</w:t>
      </w:r>
      <w:r w:rsidR="00356053" w:rsidRPr="006E065E">
        <w:rPr>
          <w:rFonts w:hint="eastAsia"/>
          <w:lang w:eastAsia="zh-CN"/>
        </w:rPr>
        <w:t>）</w:t>
      </w:r>
    </w:p>
    <w:p w14:paraId="644A4F9C" w14:textId="1083D5F2" w:rsidR="00E43280" w:rsidRPr="006E065E" w:rsidRDefault="00E43280" w:rsidP="00E43280">
      <w:pPr>
        <w:pStyle w:val="Heading1"/>
        <w:rPr>
          <w:lang w:eastAsia="zh-CN"/>
        </w:rPr>
      </w:pPr>
      <w:bookmarkStart w:id="253" w:name="_Toc212025630"/>
      <w:bookmarkStart w:id="254" w:name="_Toc232149911"/>
      <w:r w:rsidRPr="006E065E">
        <w:rPr>
          <w:lang w:eastAsia="zh-CN"/>
        </w:rPr>
        <w:t>8</w:t>
      </w:r>
      <w:r w:rsidRPr="006E065E">
        <w:rPr>
          <w:lang w:eastAsia="zh-CN"/>
        </w:rPr>
        <w:tab/>
      </w:r>
      <w:bookmarkEnd w:id="253"/>
      <w:r w:rsidR="00356053" w:rsidRPr="006E065E">
        <w:rPr>
          <w:rFonts w:hint="eastAsia"/>
          <w:lang w:eastAsia="zh-CN"/>
        </w:rPr>
        <w:t>八木</w:t>
      </w:r>
      <w:r w:rsidR="00356053" w:rsidRPr="006E065E">
        <w:rPr>
          <w:rFonts w:hint="eastAsia"/>
          <w:lang w:eastAsia="zh-CN"/>
        </w:rPr>
        <w:t>-</w:t>
      </w:r>
      <w:r w:rsidR="00356053" w:rsidRPr="006E065E">
        <w:rPr>
          <w:rFonts w:hint="eastAsia"/>
          <w:lang w:eastAsia="zh-CN"/>
        </w:rPr>
        <w:t>宇田天线</w:t>
      </w:r>
      <w:bookmarkEnd w:id="254"/>
    </w:p>
    <w:p w14:paraId="11DD00FF" w14:textId="4492AAF1" w:rsidR="00E43280" w:rsidRPr="0095785D" w:rsidRDefault="00161126" w:rsidP="00E43280">
      <w:pPr>
        <w:tabs>
          <w:tab w:val="clear" w:pos="794"/>
          <w:tab w:val="clear" w:pos="1191"/>
          <w:tab w:val="clear" w:pos="1985"/>
          <w:tab w:val="left" w:pos="4536"/>
        </w:tabs>
        <w:rPr>
          <w:lang w:eastAsia="zh-CN"/>
        </w:rPr>
      </w:pPr>
      <w:r w:rsidRPr="0095785D">
        <w:rPr>
          <w:lang w:eastAsia="zh-CN"/>
        </w:rPr>
        <w:t>YU</w:t>
      </w:r>
      <w:r w:rsidRPr="0095785D">
        <w:rPr>
          <w:lang w:eastAsia="zh-CN"/>
        </w:rPr>
        <w:tab/>
        <w:t>3/0</w:t>
      </w:r>
      <w:r w:rsidR="000D7A27" w:rsidRPr="0095785D">
        <w:rPr>
          <w:rFonts w:hint="eastAsia"/>
          <w:lang w:eastAsia="zh-CN"/>
        </w:rPr>
        <w:t>、</w:t>
      </w:r>
      <w:r w:rsidRPr="0095785D">
        <w:rPr>
          <w:lang w:eastAsia="zh-CN"/>
        </w:rPr>
        <w:t>4.2</w:t>
      </w:r>
      <w:r w:rsidR="000D7A27" w:rsidRPr="0095785D">
        <w:rPr>
          <w:rFonts w:hint="eastAsia"/>
          <w:lang w:eastAsia="zh-CN"/>
        </w:rPr>
        <w:t>、</w:t>
      </w:r>
      <w:r w:rsidRPr="0095785D">
        <w:rPr>
          <w:lang w:eastAsia="zh-CN"/>
        </w:rPr>
        <w:t>11.7/39.6/21.2</w:t>
      </w:r>
      <w:r w:rsidR="000D7A27" w:rsidRPr="0095785D">
        <w:rPr>
          <w:rFonts w:hint="eastAsia"/>
          <w:lang w:eastAsia="zh-CN"/>
        </w:rPr>
        <w:t>、</w:t>
      </w:r>
      <w:r w:rsidRPr="0095785D">
        <w:rPr>
          <w:lang w:eastAsia="zh-CN"/>
        </w:rPr>
        <w:t>20.5</w:t>
      </w:r>
      <w:r w:rsidR="000D7A27" w:rsidRPr="0095785D">
        <w:rPr>
          <w:rFonts w:hint="eastAsia"/>
          <w:lang w:eastAsia="zh-CN"/>
        </w:rPr>
        <w:t>、</w:t>
      </w:r>
      <w:r w:rsidRPr="0095785D">
        <w:rPr>
          <w:lang w:eastAsia="zh-CN"/>
        </w:rPr>
        <w:t>19.6</w:t>
      </w:r>
      <w:r w:rsidRPr="0095785D">
        <w:rPr>
          <w:lang w:eastAsia="zh-CN"/>
        </w:rPr>
        <w:tab/>
      </w:r>
      <w:r w:rsidR="00356053" w:rsidRPr="0095785D">
        <w:rPr>
          <w:rFonts w:hint="eastAsia"/>
          <w:lang w:eastAsia="zh-CN"/>
        </w:rPr>
        <w:t>（见图</w:t>
      </w:r>
      <w:r w:rsidR="00356053" w:rsidRPr="0095785D">
        <w:rPr>
          <w:rFonts w:hint="eastAsia"/>
          <w:lang w:eastAsia="zh-CN"/>
        </w:rPr>
        <w:t>91</w:t>
      </w:r>
      <w:r w:rsidR="00356053" w:rsidRPr="0095785D">
        <w:rPr>
          <w:rFonts w:hint="eastAsia"/>
          <w:lang w:eastAsia="zh-CN"/>
        </w:rPr>
        <w:t>）</w:t>
      </w:r>
    </w:p>
    <w:p w14:paraId="69BE1874" w14:textId="3252213F" w:rsidR="0006221D" w:rsidRPr="0095785D" w:rsidRDefault="00DC118F" w:rsidP="0006221D">
      <w:pPr>
        <w:pStyle w:val="FigureNo"/>
        <w:rPr>
          <w:lang w:eastAsia="zh-CN"/>
        </w:rPr>
      </w:pPr>
      <w:r w:rsidRPr="0095785D">
        <w:rPr>
          <w:lang w:eastAsia="zh-CN"/>
        </w:rPr>
        <w:t>图</w:t>
      </w:r>
      <w:r w:rsidR="0006221D" w:rsidRPr="0095785D">
        <w:rPr>
          <w:lang w:eastAsia="zh-CN"/>
        </w:rPr>
        <w:t>6</w:t>
      </w:r>
      <w:r w:rsidR="00456E30" w:rsidRPr="0095785D">
        <w:rPr>
          <w:lang w:eastAsia="zh-CN"/>
        </w:rPr>
        <w:t>8a</w:t>
      </w:r>
    </w:p>
    <w:p w14:paraId="3CBD194B" w14:textId="3E641EE2" w:rsidR="0006221D" w:rsidRPr="0095785D" w:rsidRDefault="00356053" w:rsidP="0006221D">
      <w:pPr>
        <w:pStyle w:val="Figuretitle"/>
        <w:rPr>
          <w:lang w:eastAsia="zh-CN"/>
        </w:rPr>
      </w:pPr>
      <w:bookmarkStart w:id="255" w:name="OLE_LINK41"/>
      <w:bookmarkStart w:id="256" w:name="OLE_LINK48"/>
      <w:r w:rsidRPr="0095785D">
        <w:rPr>
          <w:lang w:eastAsia="zh-CN"/>
        </w:rPr>
        <w:t>方位角</w:t>
      </w:r>
      <w:r w:rsidR="00F5487E" w:rsidRPr="0095785D">
        <w:rPr>
          <w:lang w:eastAsia="zh-CN"/>
        </w:rPr>
        <w:t>0</w:t>
      </w:r>
      <w:r w:rsidR="00F5487E" w:rsidRPr="0095785D">
        <w:rPr>
          <w:rFonts w:cs="Times New Roman Bold"/>
          <w:lang w:eastAsia="zh-CN"/>
        </w:rPr>
        <w:t>°</w:t>
      </w:r>
      <w:r w:rsidR="00F5487E" w:rsidRPr="0095785D">
        <w:rPr>
          <w:rFonts w:cs="Times New Roman Bold" w:hint="eastAsia"/>
          <w:lang w:eastAsia="zh-CN"/>
        </w:rPr>
        <w:t>处</w:t>
      </w:r>
      <w:r w:rsidRPr="0095785D">
        <w:rPr>
          <w:lang w:eastAsia="zh-CN"/>
        </w:rPr>
        <w:t>的垂直</w:t>
      </w:r>
      <w:r w:rsidRPr="0095785D">
        <w:rPr>
          <w:rFonts w:hint="eastAsia"/>
          <w:lang w:eastAsia="zh-CN"/>
        </w:rPr>
        <w:t>方向图</w:t>
      </w:r>
      <w:bookmarkEnd w:id="255"/>
    </w:p>
    <w:bookmarkEnd w:id="256"/>
    <w:p w14:paraId="456988CA" w14:textId="24465C72" w:rsidR="00765A9D" w:rsidRPr="0095785D" w:rsidRDefault="00552F94" w:rsidP="00804827">
      <w:pPr>
        <w:pStyle w:val="Figure"/>
        <w:rPr>
          <w:lang w:eastAsia="zh-CN"/>
        </w:rPr>
      </w:pPr>
      <w:r w:rsidRPr="0095785D">
        <w:rPr>
          <w:noProof/>
        </w:rPr>
        <w:drawing>
          <wp:inline distT="0" distB="0" distL="0" distR="0" wp14:anchorId="3A553BA2" wp14:editId="22D78567">
            <wp:extent cx="5614427" cy="4587249"/>
            <wp:effectExtent l="0" t="0" r="5715" b="3810"/>
            <wp:docPr id="23217279" name="Picture 50" descr="图68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17279" name="Picture 50" descr="图68A显示方位角0°处的垂直方向图&#10;"/>
                    <pic:cNvPicPr/>
                  </pic:nvPicPr>
                  <pic:blipFill>
                    <a:blip r:embed="rId145" cstate="print">
                      <a:extLst>
                        <a:ext uri="{28A0092B-C50C-407E-A947-70E740481C1C}">
                          <a14:useLocalDpi xmlns:a14="http://schemas.microsoft.com/office/drawing/2010/main" val="0"/>
                        </a:ext>
                      </a:extLst>
                    </a:blip>
                    <a:stretch>
                      <a:fillRect/>
                    </a:stretch>
                  </pic:blipFill>
                  <pic:spPr>
                    <a:xfrm>
                      <a:off x="0" y="0"/>
                      <a:ext cx="5614427" cy="4587249"/>
                    </a:xfrm>
                    <a:prstGeom prst="rect">
                      <a:avLst/>
                    </a:prstGeom>
                  </pic:spPr>
                </pic:pic>
              </a:graphicData>
            </a:graphic>
          </wp:inline>
        </w:drawing>
      </w:r>
    </w:p>
    <w:p w14:paraId="4E7B68C1" w14:textId="0329EC17" w:rsidR="003A5BE5" w:rsidRPr="0095785D" w:rsidRDefault="00DC118F" w:rsidP="003A5BE5">
      <w:pPr>
        <w:pStyle w:val="FigureNo"/>
        <w:rPr>
          <w:lang w:eastAsia="zh-CN"/>
        </w:rPr>
      </w:pPr>
      <w:r w:rsidRPr="0095785D">
        <w:rPr>
          <w:lang w:eastAsia="zh-CN"/>
        </w:rPr>
        <w:lastRenderedPageBreak/>
        <w:t>图</w:t>
      </w:r>
      <w:r w:rsidR="003A5BE5" w:rsidRPr="0095785D">
        <w:rPr>
          <w:lang w:eastAsia="zh-CN"/>
        </w:rPr>
        <w:t>68b</w:t>
      </w:r>
    </w:p>
    <w:p w14:paraId="6F6E852F" w14:textId="763C979E" w:rsidR="003A5BE5" w:rsidRPr="0095785D" w:rsidRDefault="00665008" w:rsidP="003A5BE5">
      <w:pPr>
        <w:pStyle w:val="Figuretitle"/>
        <w:rPr>
          <w:lang w:eastAsia="zh-CN"/>
        </w:rPr>
      </w:pPr>
      <w:bookmarkStart w:id="257" w:name="OLE_LINK42"/>
      <w:r w:rsidRPr="0095785D">
        <w:rPr>
          <w:rFonts w:hint="eastAsia"/>
          <w:lang w:eastAsia="zh-CN"/>
        </w:rPr>
        <w:t>仰角</w:t>
      </w:r>
      <w:r w:rsidRPr="0095785D">
        <w:rPr>
          <w:rFonts w:hint="eastAsia"/>
          <w:lang w:eastAsia="zh-CN"/>
        </w:rPr>
        <w:t>47</w:t>
      </w:r>
      <w:r w:rsidRPr="0095785D">
        <w:rPr>
          <w:rFonts w:cs="Times New Roman Bold"/>
          <w:lang w:eastAsia="zh-CN"/>
        </w:rPr>
        <w:t>°</w:t>
      </w:r>
      <w:r w:rsidRPr="0095785D">
        <w:rPr>
          <w:rFonts w:cs="Times New Roman Bold" w:hint="eastAsia"/>
          <w:lang w:eastAsia="zh-CN"/>
        </w:rPr>
        <w:t>处</w:t>
      </w:r>
      <w:r w:rsidRPr="0095785D">
        <w:rPr>
          <w:lang w:eastAsia="zh-CN"/>
        </w:rPr>
        <w:t>的</w:t>
      </w:r>
      <w:r w:rsidRPr="0095785D">
        <w:rPr>
          <w:rFonts w:hint="eastAsia"/>
          <w:lang w:eastAsia="zh-CN"/>
        </w:rPr>
        <w:t>水平方向图</w:t>
      </w:r>
      <w:bookmarkEnd w:id="257"/>
    </w:p>
    <w:p w14:paraId="21FA88A3" w14:textId="44825B5B" w:rsidR="00765A9D" w:rsidRPr="0095785D" w:rsidRDefault="00552F94" w:rsidP="00DF7BC3">
      <w:pPr>
        <w:pStyle w:val="Figure"/>
      </w:pPr>
      <w:r w:rsidRPr="0095785D">
        <w:rPr>
          <w:noProof/>
        </w:rPr>
        <w:drawing>
          <wp:inline distT="0" distB="0" distL="0" distR="0" wp14:anchorId="57F7798A" wp14:editId="4F587D25">
            <wp:extent cx="4312929" cy="4355601"/>
            <wp:effectExtent l="0" t="0" r="0" b="6985"/>
            <wp:docPr id="2035569848" name="Picture 51" descr="图68B显示仰角4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5569848" name="Picture 51" descr="图68B显示仰角47°处的水平方向图&#10;"/>
                    <pic:cNvPicPr/>
                  </pic:nvPicPr>
                  <pic:blipFill>
                    <a:blip r:embed="rId146" cstate="print">
                      <a:extLst>
                        <a:ext uri="{28A0092B-C50C-407E-A947-70E740481C1C}">
                          <a14:useLocalDpi xmlns:a14="http://schemas.microsoft.com/office/drawing/2010/main" val="0"/>
                        </a:ext>
                      </a:extLst>
                    </a:blip>
                    <a:stretch>
                      <a:fillRect/>
                    </a:stretch>
                  </pic:blipFill>
                  <pic:spPr>
                    <a:xfrm>
                      <a:off x="0" y="0"/>
                      <a:ext cx="4312929" cy="4355601"/>
                    </a:xfrm>
                    <a:prstGeom prst="rect">
                      <a:avLst/>
                    </a:prstGeom>
                  </pic:spPr>
                </pic:pic>
              </a:graphicData>
            </a:graphic>
          </wp:inline>
        </w:drawing>
      </w:r>
    </w:p>
    <w:p w14:paraId="0AEA2D12" w14:textId="6348A113" w:rsidR="00DF7BC3" w:rsidRPr="0095785D" w:rsidRDefault="00DC118F" w:rsidP="00DF7BC3">
      <w:pPr>
        <w:pStyle w:val="FigureNo"/>
      </w:pPr>
      <w:r w:rsidRPr="0095785D">
        <w:t>图</w:t>
      </w:r>
      <w:r w:rsidR="00DF7BC3" w:rsidRPr="0095785D">
        <w:t>68c</w:t>
      </w:r>
    </w:p>
    <w:p w14:paraId="54CFB473" w14:textId="29B521A3" w:rsidR="00DF7BC3" w:rsidRPr="006E065E" w:rsidRDefault="00665008" w:rsidP="00DF7BC3">
      <w:pPr>
        <w:pStyle w:val="Figuretitle"/>
      </w:pPr>
      <w:r w:rsidRPr="0095785D">
        <w:rPr>
          <w:rFonts w:hint="eastAsia"/>
          <w:lang w:eastAsia="zh-CN"/>
        </w:rPr>
        <w:t>前向辐射方向图</w:t>
      </w:r>
    </w:p>
    <w:p w14:paraId="235896EE" w14:textId="7AD2D065" w:rsidR="00765A9D" w:rsidRPr="006E065E" w:rsidRDefault="009D60A4" w:rsidP="00DF7BC3">
      <w:pPr>
        <w:pStyle w:val="Figure"/>
      </w:pPr>
      <w:r w:rsidRPr="006E065E">
        <w:rPr>
          <w:noProof/>
        </w:rPr>
        <w:drawing>
          <wp:inline distT="0" distB="0" distL="0" distR="0" wp14:anchorId="0491A0C4" wp14:editId="3E0EF798">
            <wp:extent cx="5757684" cy="3520447"/>
            <wp:effectExtent l="0" t="0" r="0" b="3810"/>
            <wp:docPr id="70936536" name="Picture 22" descr="图68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936536" name="Picture 22" descr="图68C显示前向辐射方向图&#10;"/>
                    <pic:cNvPicPr/>
                  </pic:nvPicPr>
                  <pic:blipFill>
                    <a:blip r:embed="rId147" cstate="print">
                      <a:extLst>
                        <a:ext uri="{28A0092B-C50C-407E-A947-70E740481C1C}">
                          <a14:useLocalDpi xmlns:a14="http://schemas.microsoft.com/office/drawing/2010/main" val="0"/>
                        </a:ext>
                      </a:extLst>
                    </a:blip>
                    <a:stretch>
                      <a:fillRect/>
                    </a:stretch>
                  </pic:blipFill>
                  <pic:spPr>
                    <a:xfrm>
                      <a:off x="0" y="0"/>
                      <a:ext cx="5757684" cy="3520447"/>
                    </a:xfrm>
                    <a:prstGeom prst="rect">
                      <a:avLst/>
                    </a:prstGeom>
                  </pic:spPr>
                </pic:pic>
              </a:graphicData>
            </a:graphic>
          </wp:inline>
        </w:drawing>
      </w:r>
    </w:p>
    <w:p w14:paraId="1292472D" w14:textId="58D19951" w:rsidR="00F34D5F" w:rsidRPr="006E065E" w:rsidRDefault="00DC118F" w:rsidP="00F34D5F">
      <w:pPr>
        <w:pStyle w:val="FigureNo"/>
      </w:pPr>
      <w:r w:rsidRPr="0095785D">
        <w:lastRenderedPageBreak/>
        <w:t>图</w:t>
      </w:r>
      <w:r w:rsidR="00F34D5F" w:rsidRPr="0095785D">
        <w:t>68d</w:t>
      </w:r>
    </w:p>
    <w:p w14:paraId="10C13389" w14:textId="59E74B34" w:rsidR="00F34D5F" w:rsidRPr="0095785D" w:rsidRDefault="00665008" w:rsidP="00F34D5F">
      <w:pPr>
        <w:pStyle w:val="Figuretitle"/>
      </w:pPr>
      <w:r w:rsidRPr="0095785D">
        <w:rPr>
          <w:rFonts w:hint="eastAsia"/>
          <w:lang w:eastAsia="zh-CN"/>
        </w:rPr>
        <w:t>后向辐射方向图</w:t>
      </w:r>
    </w:p>
    <w:p w14:paraId="18A2E767" w14:textId="358CCEC2" w:rsidR="00765A9D" w:rsidRPr="0095785D" w:rsidRDefault="002E1B44" w:rsidP="00E46272">
      <w:pPr>
        <w:pStyle w:val="Figure"/>
      </w:pPr>
      <w:r w:rsidRPr="0095785D">
        <w:rPr>
          <w:noProof/>
        </w:rPr>
        <w:drawing>
          <wp:inline distT="0" distB="0" distL="0" distR="0" wp14:anchorId="75E4A863" wp14:editId="2134939B">
            <wp:extent cx="5705868" cy="3435103"/>
            <wp:effectExtent l="0" t="0" r="0" b="0"/>
            <wp:docPr id="498472059" name="Picture 52" descr="图68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472059" name="Picture 52" descr="图68D显示后向辐射方向图&#10;"/>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5705868" cy="3435103"/>
                    </a:xfrm>
                    <a:prstGeom prst="rect">
                      <a:avLst/>
                    </a:prstGeom>
                  </pic:spPr>
                </pic:pic>
              </a:graphicData>
            </a:graphic>
          </wp:inline>
        </w:drawing>
      </w:r>
    </w:p>
    <w:p w14:paraId="0B327783" w14:textId="6A4F3113" w:rsidR="00E46272" w:rsidRPr="0095785D" w:rsidRDefault="00DC118F" w:rsidP="00E46272">
      <w:pPr>
        <w:pStyle w:val="FigureNo"/>
        <w:rPr>
          <w:lang w:eastAsia="zh-CN"/>
        </w:rPr>
      </w:pPr>
      <w:r w:rsidRPr="0095785D">
        <w:rPr>
          <w:lang w:eastAsia="zh-CN"/>
        </w:rPr>
        <w:lastRenderedPageBreak/>
        <w:t>图</w:t>
      </w:r>
      <w:r w:rsidR="00E46272" w:rsidRPr="0095785D">
        <w:rPr>
          <w:lang w:eastAsia="zh-CN"/>
        </w:rPr>
        <w:t>6</w:t>
      </w:r>
      <w:r w:rsidR="004F4E68" w:rsidRPr="0095785D">
        <w:rPr>
          <w:lang w:eastAsia="zh-CN"/>
        </w:rPr>
        <w:t>9</w:t>
      </w:r>
      <w:r w:rsidR="00E46272" w:rsidRPr="0095785D">
        <w:rPr>
          <w:lang w:eastAsia="zh-CN"/>
        </w:rPr>
        <w:t>a</w:t>
      </w:r>
    </w:p>
    <w:p w14:paraId="2A1F8188" w14:textId="18C31F11" w:rsidR="00E46272" w:rsidRPr="0095785D" w:rsidRDefault="00665008" w:rsidP="00E46272">
      <w:pPr>
        <w:pStyle w:val="Figuretitle"/>
        <w:rPr>
          <w:lang w:eastAsia="zh-CN"/>
        </w:rPr>
      </w:pPr>
      <w:r w:rsidRPr="0095785D">
        <w:rPr>
          <w:lang w:eastAsia="zh-CN"/>
        </w:rPr>
        <w:t>方位角</w:t>
      </w:r>
      <w:r w:rsidRPr="0095785D">
        <w:rPr>
          <w:lang w:eastAsia="zh-CN"/>
        </w:rPr>
        <w:t>0</w:t>
      </w:r>
      <w:r w:rsidRPr="0095785D">
        <w:rPr>
          <w:rFonts w:cs="Times New Roman Bold"/>
          <w:lang w:eastAsia="zh-CN"/>
        </w:rPr>
        <w:t>°</w:t>
      </w:r>
      <w:r w:rsidRPr="0095785D">
        <w:rPr>
          <w:rFonts w:cs="Times New Roman Bold" w:hint="eastAsia"/>
          <w:lang w:eastAsia="zh-CN"/>
        </w:rPr>
        <w:t>处</w:t>
      </w:r>
      <w:r w:rsidRPr="0095785D">
        <w:rPr>
          <w:lang w:eastAsia="zh-CN"/>
        </w:rPr>
        <w:t>的垂直</w:t>
      </w:r>
      <w:r w:rsidRPr="0095785D">
        <w:rPr>
          <w:rFonts w:hint="eastAsia"/>
          <w:lang w:eastAsia="zh-CN"/>
        </w:rPr>
        <w:t>方向图</w:t>
      </w:r>
    </w:p>
    <w:p w14:paraId="3C942413" w14:textId="4FFC8B25" w:rsidR="00765A9D" w:rsidRPr="0095785D" w:rsidRDefault="009D60A4" w:rsidP="004F4E68">
      <w:pPr>
        <w:pStyle w:val="Figure"/>
        <w:rPr>
          <w:lang w:eastAsia="zh-CN"/>
        </w:rPr>
      </w:pPr>
      <w:r w:rsidRPr="0095785D">
        <w:rPr>
          <w:noProof/>
        </w:rPr>
        <w:drawing>
          <wp:inline distT="0" distB="0" distL="0" distR="0" wp14:anchorId="2672F537" wp14:editId="5B2978F7">
            <wp:extent cx="5574803" cy="4806706"/>
            <wp:effectExtent l="0" t="0" r="6985" b="0"/>
            <wp:docPr id="236259542" name="Picture 23" descr="图69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259542" name="Picture 23" descr="图69A显示方位角0°处的垂直方向图&#10;"/>
                    <pic:cNvPicPr/>
                  </pic:nvPicPr>
                  <pic:blipFill>
                    <a:blip r:embed="rId149" cstate="print">
                      <a:extLst>
                        <a:ext uri="{28A0092B-C50C-407E-A947-70E740481C1C}">
                          <a14:useLocalDpi xmlns:a14="http://schemas.microsoft.com/office/drawing/2010/main" val="0"/>
                        </a:ext>
                      </a:extLst>
                    </a:blip>
                    <a:stretch>
                      <a:fillRect/>
                    </a:stretch>
                  </pic:blipFill>
                  <pic:spPr>
                    <a:xfrm>
                      <a:off x="0" y="0"/>
                      <a:ext cx="5574803" cy="4806706"/>
                    </a:xfrm>
                    <a:prstGeom prst="rect">
                      <a:avLst/>
                    </a:prstGeom>
                  </pic:spPr>
                </pic:pic>
              </a:graphicData>
            </a:graphic>
          </wp:inline>
        </w:drawing>
      </w:r>
    </w:p>
    <w:p w14:paraId="5F5B430F" w14:textId="51607A1A" w:rsidR="00D876CF" w:rsidRPr="0095785D" w:rsidRDefault="00DC118F" w:rsidP="00D876CF">
      <w:pPr>
        <w:pStyle w:val="FigureNo"/>
        <w:rPr>
          <w:lang w:eastAsia="zh-CN"/>
        </w:rPr>
      </w:pPr>
      <w:r w:rsidRPr="0095785D">
        <w:rPr>
          <w:lang w:eastAsia="zh-CN"/>
        </w:rPr>
        <w:lastRenderedPageBreak/>
        <w:t>图</w:t>
      </w:r>
      <w:r w:rsidR="00D876CF" w:rsidRPr="0095785D">
        <w:rPr>
          <w:lang w:eastAsia="zh-CN"/>
        </w:rPr>
        <w:t>6</w:t>
      </w:r>
      <w:r w:rsidR="00166809" w:rsidRPr="0095785D">
        <w:rPr>
          <w:lang w:eastAsia="zh-CN"/>
        </w:rPr>
        <w:t>9</w:t>
      </w:r>
      <w:r w:rsidR="00D876CF" w:rsidRPr="0095785D">
        <w:rPr>
          <w:lang w:eastAsia="zh-CN"/>
        </w:rPr>
        <w:t>b</w:t>
      </w:r>
    </w:p>
    <w:p w14:paraId="4B287B01" w14:textId="52A73956" w:rsidR="00D876CF" w:rsidRPr="0095785D" w:rsidRDefault="00665008" w:rsidP="00D876CF">
      <w:pPr>
        <w:pStyle w:val="Figuretitle"/>
        <w:rPr>
          <w:lang w:eastAsia="zh-CN"/>
        </w:rPr>
      </w:pPr>
      <w:r w:rsidRPr="0095785D">
        <w:rPr>
          <w:rFonts w:hint="eastAsia"/>
          <w:lang w:eastAsia="zh-CN"/>
        </w:rPr>
        <w:t>仰角</w:t>
      </w:r>
      <w:r w:rsidRPr="0095785D">
        <w:rPr>
          <w:rFonts w:hint="eastAsia"/>
          <w:lang w:eastAsia="zh-CN"/>
        </w:rPr>
        <w:t>27</w:t>
      </w:r>
      <w:r w:rsidRPr="0095785D">
        <w:rPr>
          <w:rFonts w:cs="Times New Roman Bold"/>
          <w:lang w:eastAsia="zh-CN"/>
        </w:rPr>
        <w:t>°</w:t>
      </w:r>
      <w:r w:rsidRPr="0095785D">
        <w:rPr>
          <w:rFonts w:cs="Times New Roman Bold" w:hint="eastAsia"/>
          <w:lang w:eastAsia="zh-CN"/>
        </w:rPr>
        <w:t>处</w:t>
      </w:r>
      <w:r w:rsidRPr="0095785D">
        <w:rPr>
          <w:lang w:eastAsia="zh-CN"/>
        </w:rPr>
        <w:t>的</w:t>
      </w:r>
      <w:r w:rsidRPr="0095785D">
        <w:rPr>
          <w:rFonts w:hint="eastAsia"/>
          <w:lang w:eastAsia="zh-CN"/>
        </w:rPr>
        <w:t>水平方向图</w:t>
      </w:r>
    </w:p>
    <w:p w14:paraId="1A38B596" w14:textId="1C7E250B" w:rsidR="00765A9D" w:rsidRPr="0095785D" w:rsidRDefault="00765A9D" w:rsidP="004F4E68">
      <w:pPr>
        <w:pStyle w:val="Figure"/>
      </w:pPr>
      <w:r w:rsidRPr="0095785D">
        <w:rPr>
          <w:lang w:eastAsia="zh-CN"/>
        </w:rPr>
        <w:t xml:space="preserve"> </w:t>
      </w:r>
      <w:r w:rsidR="002E1B44" w:rsidRPr="0095785D">
        <w:rPr>
          <w:noProof/>
        </w:rPr>
        <w:drawing>
          <wp:inline distT="0" distB="0" distL="0" distR="0" wp14:anchorId="2E5FE213" wp14:editId="7F3481EE">
            <wp:extent cx="4331217" cy="4462281"/>
            <wp:effectExtent l="0" t="0" r="0" b="0"/>
            <wp:docPr id="1585234437" name="Picture 53" descr="图69B显示仰角2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234437" name="Picture 53" descr="图69B显示仰角27°处的水平方向图&#10;"/>
                    <pic:cNvPicPr/>
                  </pic:nvPicPr>
                  <pic:blipFill>
                    <a:blip r:embed="rId150" cstate="print">
                      <a:extLst>
                        <a:ext uri="{28A0092B-C50C-407E-A947-70E740481C1C}">
                          <a14:useLocalDpi xmlns:a14="http://schemas.microsoft.com/office/drawing/2010/main" val="0"/>
                        </a:ext>
                      </a:extLst>
                    </a:blip>
                    <a:stretch>
                      <a:fillRect/>
                    </a:stretch>
                  </pic:blipFill>
                  <pic:spPr>
                    <a:xfrm>
                      <a:off x="0" y="0"/>
                      <a:ext cx="4331217" cy="4462281"/>
                    </a:xfrm>
                    <a:prstGeom prst="rect">
                      <a:avLst/>
                    </a:prstGeom>
                  </pic:spPr>
                </pic:pic>
              </a:graphicData>
            </a:graphic>
          </wp:inline>
        </w:drawing>
      </w:r>
    </w:p>
    <w:p w14:paraId="5263F718" w14:textId="535DB4E6" w:rsidR="00071E6B" w:rsidRPr="0095785D" w:rsidRDefault="00DC118F" w:rsidP="00071E6B">
      <w:pPr>
        <w:pStyle w:val="FigureNo"/>
      </w:pPr>
      <w:r w:rsidRPr="0095785D">
        <w:lastRenderedPageBreak/>
        <w:t>图</w:t>
      </w:r>
      <w:r w:rsidR="00071E6B" w:rsidRPr="0095785D">
        <w:t>69c</w:t>
      </w:r>
    </w:p>
    <w:p w14:paraId="600B331A" w14:textId="65A932FE" w:rsidR="00071E6B" w:rsidRPr="0095785D" w:rsidRDefault="00F5487E" w:rsidP="00071E6B">
      <w:pPr>
        <w:pStyle w:val="Figuretitle"/>
      </w:pPr>
      <w:r w:rsidRPr="0095785D">
        <w:rPr>
          <w:rFonts w:hint="eastAsia"/>
          <w:lang w:eastAsia="zh-CN"/>
        </w:rPr>
        <w:t>前向辐射方向图</w:t>
      </w:r>
    </w:p>
    <w:p w14:paraId="0C9AF650" w14:textId="1821C138" w:rsidR="00765A9D" w:rsidRPr="0095785D" w:rsidRDefault="00496560" w:rsidP="004F4E68">
      <w:pPr>
        <w:pStyle w:val="Figure"/>
      </w:pPr>
      <w:r w:rsidRPr="0095785D">
        <w:rPr>
          <w:noProof/>
        </w:rPr>
        <w:drawing>
          <wp:inline distT="0" distB="0" distL="0" distR="0" wp14:anchorId="61FE4E5E" wp14:editId="03592273">
            <wp:extent cx="5846076" cy="3590551"/>
            <wp:effectExtent l="0" t="0" r="2540" b="0"/>
            <wp:docPr id="605588891" name="Picture 1" descr="图69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5588891" name="Picture 1" descr="图69C显示前向辐射方向图&#10;"/>
                    <pic:cNvPicPr/>
                  </pic:nvPicPr>
                  <pic:blipFill>
                    <a:blip r:embed="rId151" cstate="print">
                      <a:extLst>
                        <a:ext uri="{28A0092B-C50C-407E-A947-70E740481C1C}">
                          <a14:useLocalDpi xmlns:a14="http://schemas.microsoft.com/office/drawing/2010/main" val="0"/>
                        </a:ext>
                      </a:extLst>
                    </a:blip>
                    <a:stretch>
                      <a:fillRect/>
                    </a:stretch>
                  </pic:blipFill>
                  <pic:spPr>
                    <a:xfrm>
                      <a:off x="0" y="0"/>
                      <a:ext cx="5846076" cy="3590551"/>
                    </a:xfrm>
                    <a:prstGeom prst="rect">
                      <a:avLst/>
                    </a:prstGeom>
                  </pic:spPr>
                </pic:pic>
              </a:graphicData>
            </a:graphic>
          </wp:inline>
        </w:drawing>
      </w:r>
    </w:p>
    <w:p w14:paraId="3B4AADAB" w14:textId="6E56D266" w:rsidR="00F34D5F" w:rsidRPr="0095785D" w:rsidRDefault="00DC118F" w:rsidP="00F34D5F">
      <w:pPr>
        <w:pStyle w:val="FigureNo"/>
      </w:pPr>
      <w:r w:rsidRPr="0095785D">
        <w:t>图</w:t>
      </w:r>
      <w:r w:rsidR="00F34D5F" w:rsidRPr="0095785D">
        <w:t>69d</w:t>
      </w:r>
    </w:p>
    <w:p w14:paraId="3AF55283" w14:textId="01ADA3F5" w:rsidR="00F34D5F" w:rsidRPr="0095785D" w:rsidRDefault="00F5487E" w:rsidP="00F34D5F">
      <w:pPr>
        <w:pStyle w:val="Figuretitle"/>
      </w:pPr>
      <w:r w:rsidRPr="0095785D">
        <w:rPr>
          <w:rFonts w:hint="eastAsia"/>
          <w:lang w:eastAsia="zh-CN"/>
        </w:rPr>
        <w:t>后向辐射方向图</w:t>
      </w:r>
    </w:p>
    <w:p w14:paraId="2FE82518" w14:textId="46A3C30A" w:rsidR="00765A9D" w:rsidRPr="0095785D" w:rsidRDefault="002E1B44" w:rsidP="004F4E68">
      <w:pPr>
        <w:pStyle w:val="Figure"/>
      </w:pPr>
      <w:r w:rsidRPr="0095785D">
        <w:rPr>
          <w:noProof/>
        </w:rPr>
        <w:drawing>
          <wp:inline distT="0" distB="0" distL="0" distR="0" wp14:anchorId="137E2E14" wp14:editId="3CDBCA02">
            <wp:extent cx="5772924" cy="3486919"/>
            <wp:effectExtent l="0" t="0" r="0" b="0"/>
            <wp:docPr id="1077668381" name="Picture 54" descr="图69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7668381" name="Picture 54" descr="图69D显示后向辐射方向图&#10;"/>
                    <pic:cNvPicPr/>
                  </pic:nvPicPr>
                  <pic:blipFill>
                    <a:blip r:embed="rId152" cstate="print">
                      <a:extLst>
                        <a:ext uri="{28A0092B-C50C-407E-A947-70E740481C1C}">
                          <a14:useLocalDpi xmlns:a14="http://schemas.microsoft.com/office/drawing/2010/main" val="0"/>
                        </a:ext>
                      </a:extLst>
                    </a:blip>
                    <a:stretch>
                      <a:fillRect/>
                    </a:stretch>
                  </pic:blipFill>
                  <pic:spPr>
                    <a:xfrm>
                      <a:off x="0" y="0"/>
                      <a:ext cx="5772924" cy="3486919"/>
                    </a:xfrm>
                    <a:prstGeom prst="rect">
                      <a:avLst/>
                    </a:prstGeom>
                  </pic:spPr>
                </pic:pic>
              </a:graphicData>
            </a:graphic>
          </wp:inline>
        </w:drawing>
      </w:r>
    </w:p>
    <w:p w14:paraId="670488A5" w14:textId="626045B0" w:rsidR="000E5AF3" w:rsidRPr="0095785D" w:rsidRDefault="00DC118F" w:rsidP="000E5AF3">
      <w:pPr>
        <w:pStyle w:val="FigureNo"/>
        <w:rPr>
          <w:lang w:eastAsia="zh-CN"/>
        </w:rPr>
      </w:pPr>
      <w:r w:rsidRPr="0095785D">
        <w:rPr>
          <w:lang w:eastAsia="zh-CN"/>
        </w:rPr>
        <w:lastRenderedPageBreak/>
        <w:t>图</w:t>
      </w:r>
      <w:r w:rsidR="000E5AF3" w:rsidRPr="0095785D">
        <w:rPr>
          <w:lang w:eastAsia="zh-CN"/>
        </w:rPr>
        <w:t>70a</w:t>
      </w:r>
    </w:p>
    <w:p w14:paraId="33FB1794" w14:textId="4DB5DED2" w:rsidR="000E5AF3" w:rsidRPr="0095785D" w:rsidRDefault="00F5487E" w:rsidP="000E5AF3">
      <w:pPr>
        <w:pStyle w:val="Figuretitle"/>
        <w:rPr>
          <w:lang w:eastAsia="zh-CN"/>
        </w:rPr>
      </w:pPr>
      <w:r w:rsidRPr="0095785D">
        <w:rPr>
          <w:lang w:eastAsia="zh-CN"/>
        </w:rPr>
        <w:t>方位角</w:t>
      </w:r>
      <w:bookmarkStart w:id="258" w:name="OLE_LINK39"/>
      <w:r w:rsidRPr="0095785D">
        <w:rPr>
          <w:lang w:eastAsia="zh-CN"/>
        </w:rPr>
        <w:t>0</w:t>
      </w:r>
      <w:r w:rsidRPr="0095785D">
        <w:rPr>
          <w:rFonts w:cs="Times New Roman Bold"/>
          <w:lang w:eastAsia="zh-CN"/>
        </w:rPr>
        <w:t>°</w:t>
      </w:r>
      <w:bookmarkEnd w:id="258"/>
      <w:r w:rsidRPr="0095785D">
        <w:rPr>
          <w:rFonts w:hint="eastAsia"/>
          <w:lang w:eastAsia="zh-CN"/>
        </w:rPr>
        <w:t>处</w:t>
      </w:r>
      <w:r w:rsidRPr="0095785D">
        <w:rPr>
          <w:lang w:eastAsia="zh-CN"/>
        </w:rPr>
        <w:t>的垂直</w:t>
      </w:r>
      <w:r w:rsidRPr="0095785D">
        <w:rPr>
          <w:rFonts w:hint="eastAsia"/>
          <w:lang w:eastAsia="zh-CN"/>
        </w:rPr>
        <w:t>方向图</w:t>
      </w:r>
    </w:p>
    <w:p w14:paraId="77E3CEE0" w14:textId="24796CCA" w:rsidR="00765A9D" w:rsidRPr="0095785D" w:rsidRDefault="009D60A4" w:rsidP="000E5AF3">
      <w:pPr>
        <w:pStyle w:val="Figure"/>
        <w:rPr>
          <w:lang w:eastAsia="zh-CN"/>
        </w:rPr>
      </w:pPr>
      <w:r w:rsidRPr="0095785D">
        <w:rPr>
          <w:noProof/>
        </w:rPr>
        <w:drawing>
          <wp:inline distT="0" distB="0" distL="0" distR="0" wp14:anchorId="614F58E6" wp14:editId="46C432D6">
            <wp:extent cx="5410211" cy="4684786"/>
            <wp:effectExtent l="0" t="0" r="0" b="1905"/>
            <wp:docPr id="187830320" name="Picture 24" descr="图70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30320" name="Picture 24" descr="图70A显示方位角0°处的垂直方向图&#10;"/>
                    <pic:cNvPicPr/>
                  </pic:nvPicPr>
                  <pic:blipFill>
                    <a:blip r:embed="rId153" cstate="print">
                      <a:extLst>
                        <a:ext uri="{28A0092B-C50C-407E-A947-70E740481C1C}">
                          <a14:useLocalDpi xmlns:a14="http://schemas.microsoft.com/office/drawing/2010/main" val="0"/>
                        </a:ext>
                      </a:extLst>
                    </a:blip>
                    <a:stretch>
                      <a:fillRect/>
                    </a:stretch>
                  </pic:blipFill>
                  <pic:spPr>
                    <a:xfrm>
                      <a:off x="0" y="0"/>
                      <a:ext cx="5410211" cy="4684786"/>
                    </a:xfrm>
                    <a:prstGeom prst="rect">
                      <a:avLst/>
                    </a:prstGeom>
                  </pic:spPr>
                </pic:pic>
              </a:graphicData>
            </a:graphic>
          </wp:inline>
        </w:drawing>
      </w:r>
    </w:p>
    <w:p w14:paraId="0AD4F782" w14:textId="164FCD42" w:rsidR="00166809" w:rsidRPr="0095785D" w:rsidRDefault="00DC118F" w:rsidP="00166809">
      <w:pPr>
        <w:pStyle w:val="FigureNo"/>
        <w:rPr>
          <w:lang w:eastAsia="zh-CN"/>
        </w:rPr>
      </w:pPr>
      <w:r w:rsidRPr="0095785D">
        <w:rPr>
          <w:lang w:eastAsia="zh-CN"/>
        </w:rPr>
        <w:lastRenderedPageBreak/>
        <w:t>图</w:t>
      </w:r>
      <w:r w:rsidR="00166809" w:rsidRPr="0095785D">
        <w:rPr>
          <w:lang w:eastAsia="zh-CN"/>
        </w:rPr>
        <w:t>70b</w:t>
      </w:r>
    </w:p>
    <w:p w14:paraId="2727E6DB" w14:textId="179CFFDA" w:rsidR="00166809" w:rsidRPr="0095785D" w:rsidRDefault="00665008" w:rsidP="00166809">
      <w:pPr>
        <w:pStyle w:val="Figuretitle"/>
        <w:rPr>
          <w:lang w:eastAsia="zh-CN"/>
        </w:rPr>
      </w:pPr>
      <w:r w:rsidRPr="0095785D">
        <w:rPr>
          <w:rFonts w:hint="eastAsia"/>
          <w:lang w:eastAsia="zh-CN"/>
        </w:rPr>
        <w:t>仰角</w:t>
      </w:r>
      <w:r w:rsidRPr="0095785D">
        <w:rPr>
          <w:rFonts w:hint="eastAsia"/>
          <w:lang w:eastAsia="zh-CN"/>
        </w:rPr>
        <w:t>1</w:t>
      </w:r>
      <w:r w:rsidRPr="0095785D">
        <w:rPr>
          <w:lang w:eastAsia="zh-CN"/>
        </w:rPr>
        <w:t>7</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79845A50" w14:textId="47DF1F80" w:rsidR="00765A9D" w:rsidRPr="0095785D" w:rsidRDefault="00765A9D" w:rsidP="000E5AF3">
      <w:pPr>
        <w:pStyle w:val="Figure"/>
      </w:pPr>
      <w:r w:rsidRPr="0095785D">
        <w:rPr>
          <w:lang w:eastAsia="zh-CN"/>
        </w:rPr>
        <w:t xml:space="preserve"> </w:t>
      </w:r>
      <w:r w:rsidR="000E20ED" w:rsidRPr="0095785D">
        <w:rPr>
          <w:noProof/>
        </w:rPr>
        <w:drawing>
          <wp:inline distT="0" distB="0" distL="0" distR="0" wp14:anchorId="55C84AE3" wp14:editId="46147863">
            <wp:extent cx="4236729" cy="4416561"/>
            <wp:effectExtent l="0" t="0" r="0" b="3175"/>
            <wp:docPr id="462040350" name="Picture 55" descr="图70B显示仰角1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040350" name="Picture 55" descr="图70B显示仰角17°处的水平方向图&#10;"/>
                    <pic:cNvPicPr/>
                  </pic:nvPicPr>
                  <pic:blipFill>
                    <a:blip r:embed="rId154" cstate="print">
                      <a:extLst>
                        <a:ext uri="{28A0092B-C50C-407E-A947-70E740481C1C}">
                          <a14:useLocalDpi xmlns:a14="http://schemas.microsoft.com/office/drawing/2010/main" val="0"/>
                        </a:ext>
                      </a:extLst>
                    </a:blip>
                    <a:stretch>
                      <a:fillRect/>
                    </a:stretch>
                  </pic:blipFill>
                  <pic:spPr>
                    <a:xfrm>
                      <a:off x="0" y="0"/>
                      <a:ext cx="4236729" cy="4416561"/>
                    </a:xfrm>
                    <a:prstGeom prst="rect">
                      <a:avLst/>
                    </a:prstGeom>
                  </pic:spPr>
                </pic:pic>
              </a:graphicData>
            </a:graphic>
          </wp:inline>
        </w:drawing>
      </w:r>
    </w:p>
    <w:p w14:paraId="77225A0E" w14:textId="686B6F24" w:rsidR="00071E6B" w:rsidRPr="0095785D" w:rsidRDefault="00DC118F" w:rsidP="00071E6B">
      <w:pPr>
        <w:pStyle w:val="FigureNo"/>
      </w:pPr>
      <w:r w:rsidRPr="0095785D">
        <w:t>图</w:t>
      </w:r>
      <w:r w:rsidR="00071E6B" w:rsidRPr="0095785D">
        <w:t>70c</w:t>
      </w:r>
    </w:p>
    <w:p w14:paraId="7BE5D0C1" w14:textId="7E20FF5D" w:rsidR="00071E6B" w:rsidRPr="0095785D" w:rsidRDefault="00665008" w:rsidP="00071E6B">
      <w:pPr>
        <w:pStyle w:val="Figuretitle"/>
        <w:rPr>
          <w:lang w:eastAsia="zh-CN"/>
        </w:rPr>
      </w:pPr>
      <w:r w:rsidRPr="0095785D">
        <w:rPr>
          <w:rFonts w:hint="eastAsia"/>
          <w:lang w:eastAsia="zh-CN"/>
        </w:rPr>
        <w:t>前</w:t>
      </w:r>
      <w:bookmarkStart w:id="259" w:name="OLE_LINK43"/>
      <w:r w:rsidRPr="0095785D">
        <w:rPr>
          <w:rFonts w:hint="eastAsia"/>
          <w:lang w:eastAsia="zh-CN"/>
        </w:rPr>
        <w:t>向辐射方向图</w:t>
      </w:r>
      <w:bookmarkEnd w:id="259"/>
    </w:p>
    <w:p w14:paraId="6589A17A" w14:textId="75D61AF7" w:rsidR="00765A9D" w:rsidRPr="0095785D" w:rsidRDefault="00B073EC" w:rsidP="000E5AF3">
      <w:pPr>
        <w:pStyle w:val="Figure"/>
      </w:pPr>
      <w:r w:rsidRPr="0095785D">
        <w:rPr>
          <w:noProof/>
        </w:rPr>
        <w:drawing>
          <wp:inline distT="0" distB="0" distL="0" distR="0" wp14:anchorId="31D5788E" wp14:editId="6B9E21DA">
            <wp:extent cx="5730252" cy="3413767"/>
            <wp:effectExtent l="0" t="0" r="3810" b="0"/>
            <wp:docPr id="182764566" name="Picture 3" descr="图70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764566" name="Picture 3" descr="图70C显示前向辐射方向图&#10;"/>
                    <pic:cNvPicPr/>
                  </pic:nvPicPr>
                  <pic:blipFill>
                    <a:blip r:embed="rId155" cstate="print">
                      <a:extLst>
                        <a:ext uri="{28A0092B-C50C-407E-A947-70E740481C1C}">
                          <a14:useLocalDpi xmlns:a14="http://schemas.microsoft.com/office/drawing/2010/main" val="0"/>
                        </a:ext>
                      </a:extLst>
                    </a:blip>
                    <a:stretch>
                      <a:fillRect/>
                    </a:stretch>
                  </pic:blipFill>
                  <pic:spPr>
                    <a:xfrm>
                      <a:off x="0" y="0"/>
                      <a:ext cx="5730252" cy="3413767"/>
                    </a:xfrm>
                    <a:prstGeom prst="rect">
                      <a:avLst/>
                    </a:prstGeom>
                  </pic:spPr>
                </pic:pic>
              </a:graphicData>
            </a:graphic>
          </wp:inline>
        </w:drawing>
      </w:r>
    </w:p>
    <w:p w14:paraId="578B517A" w14:textId="2A4E5107" w:rsidR="00F34D5F" w:rsidRPr="0095785D" w:rsidRDefault="00DC118F" w:rsidP="00F34D5F">
      <w:pPr>
        <w:pStyle w:val="FigureNo"/>
      </w:pPr>
      <w:r w:rsidRPr="0095785D">
        <w:lastRenderedPageBreak/>
        <w:t>图</w:t>
      </w:r>
      <w:r w:rsidR="00BD5A46" w:rsidRPr="0095785D">
        <w:t>70</w:t>
      </w:r>
      <w:r w:rsidR="00F34D5F" w:rsidRPr="0095785D">
        <w:t>d</w:t>
      </w:r>
    </w:p>
    <w:p w14:paraId="16C1A9C3" w14:textId="169EF6F5" w:rsidR="00F34D5F" w:rsidRPr="0095785D" w:rsidRDefault="00665008" w:rsidP="00F34D5F">
      <w:pPr>
        <w:pStyle w:val="Figuretitle"/>
      </w:pPr>
      <w:r w:rsidRPr="0095785D">
        <w:rPr>
          <w:rFonts w:hint="eastAsia"/>
          <w:lang w:eastAsia="zh-CN"/>
        </w:rPr>
        <w:t>后向辐射方向图</w:t>
      </w:r>
    </w:p>
    <w:p w14:paraId="6C04AD3E" w14:textId="614FC61B" w:rsidR="00765A9D" w:rsidRPr="0095785D" w:rsidRDefault="000E20ED" w:rsidP="00166809">
      <w:pPr>
        <w:pStyle w:val="Figure"/>
      </w:pPr>
      <w:r w:rsidRPr="0095785D">
        <w:rPr>
          <w:noProof/>
        </w:rPr>
        <w:drawing>
          <wp:inline distT="0" distB="0" distL="0" distR="0" wp14:anchorId="4C6FF032" wp14:editId="6870E141">
            <wp:extent cx="5666244" cy="3343663"/>
            <wp:effectExtent l="0" t="0" r="0" b="9525"/>
            <wp:docPr id="1521508298" name="Picture 56" descr="图70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1508298" name="Picture 56" descr="图70D显示后向辐射方向图&#10;"/>
                    <pic:cNvPicPr/>
                  </pic:nvPicPr>
                  <pic:blipFill>
                    <a:blip r:embed="rId156" cstate="print">
                      <a:extLst>
                        <a:ext uri="{28A0092B-C50C-407E-A947-70E740481C1C}">
                          <a14:useLocalDpi xmlns:a14="http://schemas.microsoft.com/office/drawing/2010/main" val="0"/>
                        </a:ext>
                      </a:extLst>
                    </a:blip>
                    <a:stretch>
                      <a:fillRect/>
                    </a:stretch>
                  </pic:blipFill>
                  <pic:spPr>
                    <a:xfrm>
                      <a:off x="0" y="0"/>
                      <a:ext cx="5666244" cy="3343663"/>
                    </a:xfrm>
                    <a:prstGeom prst="rect">
                      <a:avLst/>
                    </a:prstGeom>
                  </pic:spPr>
                </pic:pic>
              </a:graphicData>
            </a:graphic>
          </wp:inline>
        </w:drawing>
      </w:r>
    </w:p>
    <w:p w14:paraId="4ED2D788" w14:textId="773CAE05" w:rsidR="000E5AF3" w:rsidRPr="0095785D" w:rsidRDefault="00DC118F" w:rsidP="000E5AF3">
      <w:pPr>
        <w:pStyle w:val="FigureNo"/>
        <w:rPr>
          <w:lang w:eastAsia="zh-CN"/>
        </w:rPr>
      </w:pPr>
      <w:r w:rsidRPr="0095785D">
        <w:rPr>
          <w:lang w:eastAsia="zh-CN"/>
        </w:rPr>
        <w:lastRenderedPageBreak/>
        <w:t>图</w:t>
      </w:r>
      <w:r w:rsidR="000E5AF3" w:rsidRPr="0095785D">
        <w:rPr>
          <w:lang w:eastAsia="zh-CN"/>
        </w:rPr>
        <w:t>7</w:t>
      </w:r>
      <w:r w:rsidR="00DF10C6" w:rsidRPr="0095785D">
        <w:rPr>
          <w:lang w:eastAsia="zh-CN"/>
        </w:rPr>
        <w:t>1</w:t>
      </w:r>
      <w:r w:rsidR="000E5AF3" w:rsidRPr="0095785D">
        <w:rPr>
          <w:lang w:eastAsia="zh-CN"/>
        </w:rPr>
        <w:t>a</w:t>
      </w:r>
    </w:p>
    <w:p w14:paraId="09A36BFA" w14:textId="085194DE" w:rsidR="000E5AF3" w:rsidRPr="0095785D" w:rsidRDefault="00665008" w:rsidP="000E5AF3">
      <w:pPr>
        <w:pStyle w:val="Figuretitle"/>
        <w:rPr>
          <w:lang w:eastAsia="zh-CN"/>
        </w:rPr>
      </w:pPr>
      <w:r w:rsidRPr="0095785D">
        <w:rPr>
          <w:lang w:eastAsia="zh-CN"/>
        </w:rPr>
        <w:t>方位角</w:t>
      </w:r>
      <w:r w:rsidR="00D91376" w:rsidRPr="0095785D">
        <w:rPr>
          <w:rFonts w:hint="eastAsia"/>
          <w:lang w:eastAsia="zh-CN"/>
        </w:rPr>
        <w:t>9</w:t>
      </w:r>
      <w:r w:rsidRPr="0095785D">
        <w:rPr>
          <w:rFonts w:cs="Times New Roman Bold"/>
          <w:lang w:eastAsia="zh-CN"/>
        </w:rPr>
        <w:t>°</w:t>
      </w:r>
      <w:r w:rsidRPr="0095785D">
        <w:rPr>
          <w:rFonts w:hint="eastAsia"/>
          <w:lang w:eastAsia="zh-CN"/>
        </w:rPr>
        <w:t>处</w:t>
      </w:r>
      <w:r w:rsidRPr="0095785D">
        <w:rPr>
          <w:lang w:eastAsia="zh-CN"/>
        </w:rPr>
        <w:t>的垂直</w:t>
      </w:r>
      <w:r w:rsidRPr="0095785D">
        <w:rPr>
          <w:rFonts w:hint="eastAsia"/>
          <w:lang w:eastAsia="zh-CN"/>
        </w:rPr>
        <w:t>方向图</w:t>
      </w:r>
    </w:p>
    <w:p w14:paraId="0A772142" w14:textId="63198F8D" w:rsidR="00765A9D" w:rsidRPr="0095785D" w:rsidRDefault="000E20ED" w:rsidP="00DF10C6">
      <w:pPr>
        <w:pStyle w:val="Figure"/>
        <w:rPr>
          <w:lang w:eastAsia="zh-CN"/>
        </w:rPr>
      </w:pPr>
      <w:r w:rsidRPr="0095785D">
        <w:rPr>
          <w:noProof/>
        </w:rPr>
        <w:drawing>
          <wp:inline distT="0" distB="0" distL="0" distR="0" wp14:anchorId="66A51001" wp14:editId="28F48256">
            <wp:extent cx="5492507" cy="4575057"/>
            <wp:effectExtent l="0" t="0" r="0" b="0"/>
            <wp:docPr id="694958011" name="Picture 57" descr="图71A显示方位角9°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4958011" name="Picture 57" descr="图71A显示方位角9°处的垂直方向图&#10;"/>
                    <pic:cNvPicPr/>
                  </pic:nvPicPr>
                  <pic:blipFill>
                    <a:blip r:embed="rId157" cstate="print">
                      <a:extLst>
                        <a:ext uri="{28A0092B-C50C-407E-A947-70E740481C1C}">
                          <a14:useLocalDpi xmlns:a14="http://schemas.microsoft.com/office/drawing/2010/main" val="0"/>
                        </a:ext>
                      </a:extLst>
                    </a:blip>
                    <a:stretch>
                      <a:fillRect/>
                    </a:stretch>
                  </pic:blipFill>
                  <pic:spPr>
                    <a:xfrm>
                      <a:off x="0" y="0"/>
                      <a:ext cx="5492507" cy="4575057"/>
                    </a:xfrm>
                    <a:prstGeom prst="rect">
                      <a:avLst/>
                    </a:prstGeom>
                  </pic:spPr>
                </pic:pic>
              </a:graphicData>
            </a:graphic>
          </wp:inline>
        </w:drawing>
      </w:r>
    </w:p>
    <w:p w14:paraId="28F1CD20" w14:textId="3B2DF2D2" w:rsidR="0051705A" w:rsidRPr="0095785D" w:rsidRDefault="00DC118F" w:rsidP="0051705A">
      <w:pPr>
        <w:pStyle w:val="FigureNo"/>
        <w:rPr>
          <w:lang w:eastAsia="zh-CN"/>
        </w:rPr>
      </w:pPr>
      <w:r w:rsidRPr="0095785D">
        <w:rPr>
          <w:lang w:eastAsia="zh-CN"/>
        </w:rPr>
        <w:lastRenderedPageBreak/>
        <w:t>图</w:t>
      </w:r>
      <w:r w:rsidR="0051705A" w:rsidRPr="0095785D">
        <w:rPr>
          <w:lang w:eastAsia="zh-CN"/>
        </w:rPr>
        <w:t>71b</w:t>
      </w:r>
    </w:p>
    <w:p w14:paraId="5F5702D0" w14:textId="5B9F156F" w:rsidR="0051705A" w:rsidRPr="0095785D" w:rsidRDefault="00031827" w:rsidP="0051705A">
      <w:pPr>
        <w:pStyle w:val="Figuretitle"/>
        <w:rPr>
          <w:lang w:eastAsia="zh-CN"/>
        </w:rPr>
      </w:pPr>
      <w:r w:rsidRPr="0095785D">
        <w:rPr>
          <w:rFonts w:hint="eastAsia"/>
          <w:lang w:eastAsia="zh-CN"/>
        </w:rPr>
        <w:t>仰角</w:t>
      </w:r>
      <w:r w:rsidRPr="0095785D">
        <w:rPr>
          <w:rFonts w:hint="eastAsia"/>
          <w:lang w:eastAsia="zh-CN"/>
        </w:rPr>
        <w:t>17</w:t>
      </w:r>
      <w:r w:rsidRPr="0095785D">
        <w:rPr>
          <w:rFonts w:cs="Times New Roman Bold"/>
          <w:lang w:eastAsia="zh-CN"/>
        </w:rPr>
        <w:t>°</w:t>
      </w:r>
      <w:r w:rsidRPr="0095785D">
        <w:rPr>
          <w:rFonts w:cs="Times New Roman Bold" w:hint="eastAsia"/>
          <w:lang w:eastAsia="zh-CN"/>
        </w:rPr>
        <w:t>处</w:t>
      </w:r>
      <w:r w:rsidRPr="0095785D">
        <w:rPr>
          <w:lang w:eastAsia="zh-CN"/>
        </w:rPr>
        <w:t>的</w:t>
      </w:r>
      <w:r w:rsidRPr="0095785D">
        <w:rPr>
          <w:rFonts w:hint="eastAsia"/>
          <w:lang w:eastAsia="zh-CN"/>
        </w:rPr>
        <w:t>水平方向图</w:t>
      </w:r>
    </w:p>
    <w:p w14:paraId="17438CAA" w14:textId="431AFC82" w:rsidR="00765A9D" w:rsidRPr="0095785D" w:rsidRDefault="00765A9D" w:rsidP="00DF10C6">
      <w:pPr>
        <w:pStyle w:val="Figure"/>
      </w:pPr>
      <w:r w:rsidRPr="0095785D">
        <w:rPr>
          <w:lang w:eastAsia="zh-CN"/>
        </w:rPr>
        <w:t xml:space="preserve"> </w:t>
      </w:r>
      <w:r w:rsidR="000E20ED" w:rsidRPr="0095785D">
        <w:rPr>
          <w:noProof/>
        </w:rPr>
        <w:drawing>
          <wp:inline distT="0" distB="0" distL="0" distR="0" wp14:anchorId="7D55CF28" wp14:editId="2ED8A266">
            <wp:extent cx="4355601" cy="4270257"/>
            <wp:effectExtent l="0" t="0" r="6985" b="0"/>
            <wp:docPr id="232149163" name="Picture 58" descr="图71B显示仰角1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149163" name="Picture 58" descr="图71B显示仰角17°处的水平方向图&#10;"/>
                    <pic:cNvPicPr/>
                  </pic:nvPicPr>
                  <pic:blipFill>
                    <a:blip r:embed="rId158" cstate="print">
                      <a:extLst>
                        <a:ext uri="{28A0092B-C50C-407E-A947-70E740481C1C}">
                          <a14:useLocalDpi xmlns:a14="http://schemas.microsoft.com/office/drawing/2010/main" val="0"/>
                        </a:ext>
                      </a:extLst>
                    </a:blip>
                    <a:stretch>
                      <a:fillRect/>
                    </a:stretch>
                  </pic:blipFill>
                  <pic:spPr>
                    <a:xfrm>
                      <a:off x="0" y="0"/>
                      <a:ext cx="4355601" cy="4270257"/>
                    </a:xfrm>
                    <a:prstGeom prst="rect">
                      <a:avLst/>
                    </a:prstGeom>
                  </pic:spPr>
                </pic:pic>
              </a:graphicData>
            </a:graphic>
          </wp:inline>
        </w:drawing>
      </w:r>
    </w:p>
    <w:p w14:paraId="3801F176" w14:textId="3BD4DE45" w:rsidR="0054023A" w:rsidRPr="0095785D" w:rsidRDefault="00DC118F" w:rsidP="0054023A">
      <w:pPr>
        <w:pStyle w:val="FigureNo"/>
      </w:pPr>
      <w:r w:rsidRPr="0095785D">
        <w:t>图</w:t>
      </w:r>
      <w:r w:rsidR="0054023A" w:rsidRPr="0095785D">
        <w:t>71c</w:t>
      </w:r>
    </w:p>
    <w:p w14:paraId="3D990645" w14:textId="2728392D" w:rsidR="0054023A" w:rsidRPr="0095785D" w:rsidRDefault="00031827" w:rsidP="0054023A">
      <w:pPr>
        <w:pStyle w:val="Figuretitle"/>
      </w:pPr>
      <w:r w:rsidRPr="0095785D">
        <w:rPr>
          <w:rFonts w:hint="eastAsia"/>
          <w:lang w:eastAsia="zh-CN"/>
        </w:rPr>
        <w:t>前向辐射方向图</w:t>
      </w:r>
    </w:p>
    <w:p w14:paraId="15780544" w14:textId="73B18A3B" w:rsidR="00765A9D" w:rsidRPr="0095785D" w:rsidRDefault="00B073EC" w:rsidP="00DF10C6">
      <w:pPr>
        <w:pStyle w:val="Figure"/>
      </w:pPr>
      <w:r w:rsidRPr="0095785D">
        <w:rPr>
          <w:noProof/>
        </w:rPr>
        <w:drawing>
          <wp:inline distT="0" distB="0" distL="0" distR="0" wp14:anchorId="7D10FFA0" wp14:editId="50B93AA3">
            <wp:extent cx="5696724" cy="3578359"/>
            <wp:effectExtent l="0" t="0" r="0" b="3175"/>
            <wp:docPr id="1630652806" name="Picture 4" descr="图71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0652806" name="Picture 4" descr="图71C显示前向辐射方向图&#10;"/>
                    <pic:cNvPicPr/>
                  </pic:nvPicPr>
                  <pic:blipFill>
                    <a:blip r:embed="rId159" cstate="print">
                      <a:extLst>
                        <a:ext uri="{28A0092B-C50C-407E-A947-70E740481C1C}">
                          <a14:useLocalDpi xmlns:a14="http://schemas.microsoft.com/office/drawing/2010/main" val="0"/>
                        </a:ext>
                      </a:extLst>
                    </a:blip>
                    <a:stretch>
                      <a:fillRect/>
                    </a:stretch>
                  </pic:blipFill>
                  <pic:spPr>
                    <a:xfrm>
                      <a:off x="0" y="0"/>
                      <a:ext cx="5696724" cy="3578359"/>
                    </a:xfrm>
                    <a:prstGeom prst="rect">
                      <a:avLst/>
                    </a:prstGeom>
                  </pic:spPr>
                </pic:pic>
              </a:graphicData>
            </a:graphic>
          </wp:inline>
        </w:drawing>
      </w:r>
    </w:p>
    <w:p w14:paraId="43316B32" w14:textId="44A70ECA" w:rsidR="00BD5A46" w:rsidRPr="0095785D" w:rsidRDefault="00DC118F" w:rsidP="00BD5A46">
      <w:pPr>
        <w:pStyle w:val="FigureNo"/>
      </w:pPr>
      <w:r w:rsidRPr="0095785D">
        <w:lastRenderedPageBreak/>
        <w:t>图</w:t>
      </w:r>
      <w:r w:rsidR="00BD5A46" w:rsidRPr="0095785D">
        <w:t>71d</w:t>
      </w:r>
    </w:p>
    <w:p w14:paraId="59EA2877" w14:textId="05949CFB" w:rsidR="00BD5A46" w:rsidRPr="0095785D" w:rsidRDefault="00031827" w:rsidP="00BD5A46">
      <w:pPr>
        <w:pStyle w:val="Figuretitle"/>
      </w:pPr>
      <w:r w:rsidRPr="0095785D">
        <w:rPr>
          <w:rFonts w:hint="eastAsia"/>
          <w:lang w:eastAsia="zh-CN"/>
        </w:rPr>
        <w:t>后向辐射方向图</w:t>
      </w:r>
    </w:p>
    <w:p w14:paraId="386EBB53" w14:textId="7711DA1C" w:rsidR="00765A9D" w:rsidRPr="0095785D" w:rsidRDefault="000E20ED" w:rsidP="00BD5A46">
      <w:pPr>
        <w:pStyle w:val="Figure"/>
      </w:pPr>
      <w:r w:rsidRPr="0095785D">
        <w:rPr>
          <w:noProof/>
        </w:rPr>
        <w:drawing>
          <wp:inline distT="0" distB="0" distL="0" distR="0" wp14:anchorId="02E96EA5" wp14:editId="2C546F05">
            <wp:extent cx="5730252" cy="3377191"/>
            <wp:effectExtent l="0" t="0" r="3810" b="0"/>
            <wp:docPr id="466213082" name="Picture 59" descr="图71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6213082" name="Picture 59" descr="图71D显示后向辐射方向图&#10;"/>
                    <pic:cNvPicPr/>
                  </pic:nvPicPr>
                  <pic:blipFill>
                    <a:blip r:embed="rId160" cstate="print">
                      <a:extLst>
                        <a:ext uri="{28A0092B-C50C-407E-A947-70E740481C1C}">
                          <a14:useLocalDpi xmlns:a14="http://schemas.microsoft.com/office/drawing/2010/main" val="0"/>
                        </a:ext>
                      </a:extLst>
                    </a:blip>
                    <a:stretch>
                      <a:fillRect/>
                    </a:stretch>
                  </pic:blipFill>
                  <pic:spPr>
                    <a:xfrm>
                      <a:off x="0" y="0"/>
                      <a:ext cx="5730252" cy="3377191"/>
                    </a:xfrm>
                    <a:prstGeom prst="rect">
                      <a:avLst/>
                    </a:prstGeom>
                  </pic:spPr>
                </pic:pic>
              </a:graphicData>
            </a:graphic>
          </wp:inline>
        </w:drawing>
      </w:r>
    </w:p>
    <w:p w14:paraId="77B61F4F" w14:textId="563EF338" w:rsidR="00FE039F" w:rsidRPr="0095785D" w:rsidRDefault="00DC118F" w:rsidP="00FE039F">
      <w:pPr>
        <w:pStyle w:val="FigureNo"/>
        <w:rPr>
          <w:lang w:eastAsia="zh-CN"/>
        </w:rPr>
      </w:pPr>
      <w:r w:rsidRPr="0095785D">
        <w:rPr>
          <w:lang w:eastAsia="zh-CN"/>
        </w:rPr>
        <w:lastRenderedPageBreak/>
        <w:t>图</w:t>
      </w:r>
      <w:r w:rsidR="00FE039F" w:rsidRPr="0095785D">
        <w:rPr>
          <w:lang w:eastAsia="zh-CN"/>
        </w:rPr>
        <w:t>72a</w:t>
      </w:r>
    </w:p>
    <w:p w14:paraId="20DC2332" w14:textId="7A02D4A0" w:rsidR="00FE039F" w:rsidRPr="0095785D" w:rsidRDefault="00031827" w:rsidP="00FE039F">
      <w:pPr>
        <w:pStyle w:val="Figuretitle"/>
        <w:rPr>
          <w:lang w:eastAsia="zh-CN"/>
        </w:rPr>
      </w:pPr>
      <w:bookmarkStart w:id="260" w:name="OLE_LINK49"/>
      <w:r w:rsidRPr="0095785D">
        <w:rPr>
          <w:rFonts w:hint="eastAsia"/>
          <w:lang w:eastAsia="zh-CN"/>
        </w:rPr>
        <w:t>方位角</w:t>
      </w:r>
      <w:r w:rsidRPr="0095785D">
        <w:rPr>
          <w:rFonts w:hint="eastAsia"/>
          <w:lang w:eastAsia="zh-CN"/>
        </w:rPr>
        <w:t>0</w:t>
      </w:r>
      <w:r w:rsidRPr="0095785D">
        <w:rPr>
          <w:rFonts w:cs="Times New Roman Bold"/>
          <w:lang w:eastAsia="zh-CN"/>
        </w:rPr>
        <w:t>°</w:t>
      </w:r>
      <w:r w:rsidRPr="0095785D">
        <w:rPr>
          <w:rFonts w:cs="Times New Roman Bold" w:hint="eastAsia"/>
          <w:lang w:eastAsia="zh-CN"/>
        </w:rPr>
        <w:t>处</w:t>
      </w:r>
      <w:r w:rsidRPr="0095785D">
        <w:rPr>
          <w:lang w:eastAsia="zh-CN"/>
        </w:rPr>
        <w:t>的</w:t>
      </w:r>
      <w:r w:rsidRPr="0095785D">
        <w:rPr>
          <w:rFonts w:hint="eastAsia"/>
          <w:lang w:eastAsia="zh-CN"/>
        </w:rPr>
        <w:t>垂直方向图</w:t>
      </w:r>
      <w:bookmarkEnd w:id="260"/>
    </w:p>
    <w:p w14:paraId="0B152CC8" w14:textId="2C655A53" w:rsidR="00765A9D" w:rsidRPr="0095785D" w:rsidRDefault="000E20ED" w:rsidP="00BD5A46">
      <w:pPr>
        <w:pStyle w:val="Figure"/>
        <w:rPr>
          <w:lang w:eastAsia="zh-CN"/>
        </w:rPr>
      </w:pPr>
      <w:r w:rsidRPr="0095785D">
        <w:rPr>
          <w:noProof/>
        </w:rPr>
        <w:drawing>
          <wp:inline distT="0" distB="0" distL="0" distR="0" wp14:anchorId="4746E9B5" wp14:editId="29D01B26">
            <wp:extent cx="5593091" cy="4565913"/>
            <wp:effectExtent l="0" t="0" r="7620" b="6350"/>
            <wp:docPr id="545407611" name="Picture 60" descr="图72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407611" name="Picture 60" descr="图72A显示方位角0°处的垂直方向图&#10;"/>
                    <pic:cNvPicPr/>
                  </pic:nvPicPr>
                  <pic:blipFill>
                    <a:blip r:embed="rId161" cstate="print">
                      <a:extLst>
                        <a:ext uri="{28A0092B-C50C-407E-A947-70E740481C1C}">
                          <a14:useLocalDpi xmlns:a14="http://schemas.microsoft.com/office/drawing/2010/main" val="0"/>
                        </a:ext>
                      </a:extLst>
                    </a:blip>
                    <a:stretch>
                      <a:fillRect/>
                    </a:stretch>
                  </pic:blipFill>
                  <pic:spPr>
                    <a:xfrm>
                      <a:off x="0" y="0"/>
                      <a:ext cx="5593091" cy="4565913"/>
                    </a:xfrm>
                    <a:prstGeom prst="rect">
                      <a:avLst/>
                    </a:prstGeom>
                  </pic:spPr>
                </pic:pic>
              </a:graphicData>
            </a:graphic>
          </wp:inline>
        </w:drawing>
      </w:r>
    </w:p>
    <w:p w14:paraId="35E7B7CE" w14:textId="43813472" w:rsidR="0051705A" w:rsidRPr="0095785D" w:rsidRDefault="00DC118F" w:rsidP="0051705A">
      <w:pPr>
        <w:pStyle w:val="FigureNo"/>
        <w:rPr>
          <w:lang w:eastAsia="zh-CN"/>
        </w:rPr>
      </w:pPr>
      <w:r w:rsidRPr="0095785D">
        <w:rPr>
          <w:lang w:eastAsia="zh-CN"/>
        </w:rPr>
        <w:lastRenderedPageBreak/>
        <w:t>图</w:t>
      </w:r>
      <w:r w:rsidR="0051705A" w:rsidRPr="0095785D">
        <w:rPr>
          <w:lang w:eastAsia="zh-CN"/>
        </w:rPr>
        <w:t>7</w:t>
      </w:r>
      <w:r w:rsidR="00F15793" w:rsidRPr="0095785D">
        <w:rPr>
          <w:lang w:eastAsia="zh-CN"/>
        </w:rPr>
        <w:t>2</w:t>
      </w:r>
      <w:r w:rsidR="0051705A" w:rsidRPr="0095785D">
        <w:rPr>
          <w:lang w:eastAsia="zh-CN"/>
        </w:rPr>
        <w:t>b</w:t>
      </w:r>
    </w:p>
    <w:p w14:paraId="15832E22" w14:textId="61942A08" w:rsidR="0051705A" w:rsidRPr="0095785D" w:rsidRDefault="00031827" w:rsidP="0051705A">
      <w:pPr>
        <w:pStyle w:val="Figuretitle"/>
        <w:rPr>
          <w:lang w:eastAsia="zh-CN"/>
        </w:rPr>
      </w:pPr>
      <w:bookmarkStart w:id="261" w:name="OLE_LINK59"/>
      <w:r w:rsidRPr="0095785D">
        <w:rPr>
          <w:rFonts w:hint="eastAsia"/>
          <w:lang w:eastAsia="zh-CN"/>
        </w:rPr>
        <w:t>仰角</w:t>
      </w:r>
      <w:r w:rsidRPr="0095785D">
        <w:rPr>
          <w:rFonts w:hint="eastAsia"/>
          <w:lang w:eastAsia="zh-CN"/>
        </w:rPr>
        <w:t>17</w:t>
      </w:r>
      <w:r w:rsidRPr="0095785D">
        <w:rPr>
          <w:rFonts w:cs="Times New Roman Bold"/>
          <w:lang w:eastAsia="zh-CN"/>
        </w:rPr>
        <w:t>°</w:t>
      </w:r>
      <w:r w:rsidRPr="0095785D">
        <w:rPr>
          <w:rFonts w:cs="Times New Roman Bold" w:hint="eastAsia"/>
          <w:lang w:eastAsia="zh-CN"/>
        </w:rPr>
        <w:t>处</w:t>
      </w:r>
      <w:r w:rsidRPr="0095785D">
        <w:rPr>
          <w:lang w:eastAsia="zh-CN"/>
        </w:rPr>
        <w:t>的</w:t>
      </w:r>
      <w:r w:rsidR="00437622" w:rsidRPr="0095785D">
        <w:rPr>
          <w:rFonts w:hint="eastAsia"/>
          <w:lang w:eastAsia="zh-CN"/>
        </w:rPr>
        <w:t>水平</w:t>
      </w:r>
      <w:r w:rsidRPr="0095785D">
        <w:rPr>
          <w:rFonts w:hint="eastAsia"/>
          <w:lang w:eastAsia="zh-CN"/>
        </w:rPr>
        <w:t>方向图</w:t>
      </w:r>
      <w:bookmarkEnd w:id="261"/>
    </w:p>
    <w:p w14:paraId="4663AF06" w14:textId="492CF291" w:rsidR="00765A9D" w:rsidRPr="0095785D" w:rsidRDefault="00765A9D" w:rsidP="00BD5A46">
      <w:pPr>
        <w:pStyle w:val="Figure"/>
      </w:pPr>
      <w:r w:rsidRPr="0095785D">
        <w:rPr>
          <w:lang w:eastAsia="zh-CN"/>
        </w:rPr>
        <w:t xml:space="preserve"> </w:t>
      </w:r>
      <w:r w:rsidR="000E20ED" w:rsidRPr="0095785D">
        <w:rPr>
          <w:noProof/>
        </w:rPr>
        <w:drawing>
          <wp:inline distT="0" distB="0" distL="0" distR="0" wp14:anchorId="5C628CF9" wp14:editId="1F7573BB">
            <wp:extent cx="4355601" cy="4136144"/>
            <wp:effectExtent l="0" t="0" r="6985" b="0"/>
            <wp:docPr id="1766183139" name="Picture 61" descr="图72B显示仰角1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6183139" name="Picture 61" descr="图72B显示仰角17°处的水平方向图&#10;"/>
                    <pic:cNvPicPr/>
                  </pic:nvPicPr>
                  <pic:blipFill>
                    <a:blip r:embed="rId162" cstate="print">
                      <a:extLst>
                        <a:ext uri="{28A0092B-C50C-407E-A947-70E740481C1C}">
                          <a14:useLocalDpi xmlns:a14="http://schemas.microsoft.com/office/drawing/2010/main" val="0"/>
                        </a:ext>
                      </a:extLst>
                    </a:blip>
                    <a:stretch>
                      <a:fillRect/>
                    </a:stretch>
                  </pic:blipFill>
                  <pic:spPr>
                    <a:xfrm>
                      <a:off x="0" y="0"/>
                      <a:ext cx="4355601" cy="4136144"/>
                    </a:xfrm>
                    <a:prstGeom prst="rect">
                      <a:avLst/>
                    </a:prstGeom>
                  </pic:spPr>
                </pic:pic>
              </a:graphicData>
            </a:graphic>
          </wp:inline>
        </w:drawing>
      </w:r>
    </w:p>
    <w:p w14:paraId="7933E875" w14:textId="22DEF06C" w:rsidR="0054023A" w:rsidRPr="0095785D" w:rsidRDefault="00DC118F" w:rsidP="0054023A">
      <w:pPr>
        <w:pStyle w:val="FigureNo"/>
      </w:pPr>
      <w:r w:rsidRPr="0095785D">
        <w:t>图</w:t>
      </w:r>
      <w:r w:rsidR="0054023A" w:rsidRPr="0095785D">
        <w:t>72c</w:t>
      </w:r>
    </w:p>
    <w:p w14:paraId="5769D5CD" w14:textId="31C40A4A" w:rsidR="0054023A" w:rsidRPr="0095785D" w:rsidRDefault="0021496B" w:rsidP="0054023A">
      <w:pPr>
        <w:pStyle w:val="Figuretitle"/>
      </w:pPr>
      <w:proofErr w:type="spellStart"/>
      <w:r w:rsidRPr="0095785D">
        <w:t>前向辐射方向图</w:t>
      </w:r>
      <w:proofErr w:type="spellEnd"/>
    </w:p>
    <w:p w14:paraId="793E661F" w14:textId="025ACB45" w:rsidR="00765A9D" w:rsidRPr="0095785D" w:rsidRDefault="00B073EC" w:rsidP="00BD5A46">
      <w:pPr>
        <w:pStyle w:val="Figure"/>
      </w:pPr>
      <w:r w:rsidRPr="0095785D">
        <w:rPr>
          <w:noProof/>
        </w:rPr>
        <w:drawing>
          <wp:inline distT="0" distB="0" distL="0" distR="0" wp14:anchorId="7034CABD" wp14:editId="65C5E028">
            <wp:extent cx="5730252" cy="3368047"/>
            <wp:effectExtent l="0" t="0" r="3810" b="3810"/>
            <wp:docPr id="61503283" name="Picture 5" descr="图72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03283" name="Picture 5" descr="图72C显示前向辐射方向图&#10;"/>
                    <pic:cNvPicPr/>
                  </pic:nvPicPr>
                  <pic:blipFill>
                    <a:blip r:embed="rId163" cstate="print">
                      <a:extLst>
                        <a:ext uri="{28A0092B-C50C-407E-A947-70E740481C1C}">
                          <a14:useLocalDpi xmlns:a14="http://schemas.microsoft.com/office/drawing/2010/main" val="0"/>
                        </a:ext>
                      </a:extLst>
                    </a:blip>
                    <a:stretch>
                      <a:fillRect/>
                    </a:stretch>
                  </pic:blipFill>
                  <pic:spPr>
                    <a:xfrm>
                      <a:off x="0" y="0"/>
                      <a:ext cx="5730252" cy="3368047"/>
                    </a:xfrm>
                    <a:prstGeom prst="rect">
                      <a:avLst/>
                    </a:prstGeom>
                  </pic:spPr>
                </pic:pic>
              </a:graphicData>
            </a:graphic>
          </wp:inline>
        </w:drawing>
      </w:r>
    </w:p>
    <w:p w14:paraId="7C7B0D67" w14:textId="16E4B71A" w:rsidR="00BD5A46" w:rsidRPr="0095785D" w:rsidRDefault="00DC118F" w:rsidP="00BD5A46">
      <w:pPr>
        <w:pStyle w:val="FigureNo"/>
      </w:pPr>
      <w:r w:rsidRPr="0095785D">
        <w:lastRenderedPageBreak/>
        <w:t>图</w:t>
      </w:r>
      <w:r w:rsidR="00BD5A46" w:rsidRPr="0095785D">
        <w:t>72d</w:t>
      </w:r>
    </w:p>
    <w:p w14:paraId="17BE3549" w14:textId="171F3B51" w:rsidR="00BD5A46" w:rsidRPr="0095785D" w:rsidRDefault="0021496B" w:rsidP="00BD5A46">
      <w:pPr>
        <w:pStyle w:val="Figuretitle"/>
      </w:pPr>
      <w:proofErr w:type="spellStart"/>
      <w:r w:rsidRPr="0095785D">
        <w:t>后向辐射方向图</w:t>
      </w:r>
      <w:proofErr w:type="spellEnd"/>
    </w:p>
    <w:p w14:paraId="69E0B782" w14:textId="3C2BE222" w:rsidR="00765A9D" w:rsidRPr="0095785D" w:rsidRDefault="000E20ED" w:rsidP="00BD5A46">
      <w:pPr>
        <w:pStyle w:val="Figure"/>
      </w:pPr>
      <w:r w:rsidRPr="0095785D">
        <w:rPr>
          <w:noProof/>
        </w:rPr>
        <w:drawing>
          <wp:inline distT="0" distB="0" distL="0" distR="0" wp14:anchorId="7A8F0093" wp14:editId="30FFF417">
            <wp:extent cx="5730252" cy="3355855"/>
            <wp:effectExtent l="0" t="0" r="3810" b="0"/>
            <wp:docPr id="298168506" name="Picture 62" descr="图72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168506" name="Picture 62" descr="图72D显示后向辐射方向图&#10;"/>
                    <pic:cNvPicPr/>
                  </pic:nvPicPr>
                  <pic:blipFill>
                    <a:blip r:embed="rId164" cstate="print">
                      <a:extLst>
                        <a:ext uri="{28A0092B-C50C-407E-A947-70E740481C1C}">
                          <a14:useLocalDpi xmlns:a14="http://schemas.microsoft.com/office/drawing/2010/main" val="0"/>
                        </a:ext>
                      </a:extLst>
                    </a:blip>
                    <a:stretch>
                      <a:fillRect/>
                    </a:stretch>
                  </pic:blipFill>
                  <pic:spPr>
                    <a:xfrm>
                      <a:off x="0" y="0"/>
                      <a:ext cx="5730252" cy="3355855"/>
                    </a:xfrm>
                    <a:prstGeom prst="rect">
                      <a:avLst/>
                    </a:prstGeom>
                  </pic:spPr>
                </pic:pic>
              </a:graphicData>
            </a:graphic>
          </wp:inline>
        </w:drawing>
      </w:r>
    </w:p>
    <w:p w14:paraId="79E55F5E" w14:textId="1701CFF2" w:rsidR="00FE039F" w:rsidRPr="0095785D" w:rsidRDefault="00DC118F" w:rsidP="00FE039F">
      <w:pPr>
        <w:pStyle w:val="FigureNo"/>
        <w:rPr>
          <w:lang w:eastAsia="zh-CN"/>
        </w:rPr>
      </w:pPr>
      <w:r w:rsidRPr="0095785D">
        <w:rPr>
          <w:lang w:eastAsia="zh-CN"/>
        </w:rPr>
        <w:t>图</w:t>
      </w:r>
      <w:r w:rsidR="00FE039F" w:rsidRPr="0095785D">
        <w:rPr>
          <w:lang w:eastAsia="zh-CN"/>
        </w:rPr>
        <w:t>7</w:t>
      </w:r>
      <w:r w:rsidR="00517135" w:rsidRPr="0095785D">
        <w:rPr>
          <w:lang w:eastAsia="zh-CN"/>
        </w:rPr>
        <w:t>3</w:t>
      </w:r>
      <w:r w:rsidR="00FE039F" w:rsidRPr="0095785D">
        <w:rPr>
          <w:lang w:eastAsia="zh-CN"/>
        </w:rPr>
        <w:t>a</w:t>
      </w:r>
    </w:p>
    <w:p w14:paraId="6F888E7C" w14:textId="37052B06" w:rsidR="00FE039F" w:rsidRPr="0095785D" w:rsidRDefault="0021496B" w:rsidP="00FE039F">
      <w:pPr>
        <w:pStyle w:val="Figuretitle"/>
        <w:rPr>
          <w:lang w:eastAsia="zh-CN"/>
        </w:rPr>
      </w:pPr>
      <w:bookmarkStart w:id="262" w:name="OLE_LINK57"/>
      <w:r w:rsidRPr="0095785D">
        <w:rPr>
          <w:lang w:eastAsia="zh-CN"/>
        </w:rPr>
        <w:t>方位角</w:t>
      </w:r>
      <w:r w:rsidRPr="0095785D">
        <w:rPr>
          <w:rFonts w:hint="eastAsia"/>
          <w:lang w:eastAsia="zh-CN"/>
        </w:rPr>
        <w:t>9</w:t>
      </w:r>
      <w:r w:rsidRPr="0095785D">
        <w:rPr>
          <w:rFonts w:cs="Times New Roman Bold"/>
          <w:lang w:eastAsia="zh-CN"/>
        </w:rPr>
        <w:t>°</w:t>
      </w:r>
      <w:r w:rsidRPr="0095785D">
        <w:rPr>
          <w:rFonts w:cs="Times New Roman Bold" w:hint="eastAsia"/>
          <w:lang w:eastAsia="zh-CN"/>
        </w:rPr>
        <w:t>处</w:t>
      </w:r>
      <w:r w:rsidRPr="0095785D">
        <w:rPr>
          <w:lang w:eastAsia="zh-CN"/>
        </w:rPr>
        <w:t>的垂直</w:t>
      </w:r>
      <w:r w:rsidRPr="0095785D">
        <w:rPr>
          <w:rFonts w:hint="eastAsia"/>
          <w:lang w:eastAsia="zh-CN"/>
        </w:rPr>
        <w:t>方向图</w:t>
      </w:r>
      <w:bookmarkEnd w:id="262"/>
    </w:p>
    <w:p w14:paraId="6CECE6FE" w14:textId="1DD1C38E" w:rsidR="00765A9D" w:rsidRPr="0095785D" w:rsidRDefault="000E20ED" w:rsidP="00517135">
      <w:pPr>
        <w:pStyle w:val="Figure"/>
        <w:rPr>
          <w:lang w:eastAsia="zh-CN"/>
        </w:rPr>
      </w:pPr>
      <w:r w:rsidRPr="0095785D">
        <w:rPr>
          <w:noProof/>
        </w:rPr>
        <w:drawing>
          <wp:inline distT="0" distB="0" distL="0" distR="0" wp14:anchorId="1347ED7D" wp14:editId="38D4733F">
            <wp:extent cx="5794260" cy="4465329"/>
            <wp:effectExtent l="0" t="0" r="0" b="0"/>
            <wp:docPr id="762494082" name="Picture 63" descr="图73A显示方位角9°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2494082" name="Picture 63" descr="图73A显示方位角9°处的垂直方向图&#10;"/>
                    <pic:cNvPicPr/>
                  </pic:nvPicPr>
                  <pic:blipFill>
                    <a:blip r:embed="rId165" cstate="print">
                      <a:extLst>
                        <a:ext uri="{28A0092B-C50C-407E-A947-70E740481C1C}">
                          <a14:useLocalDpi xmlns:a14="http://schemas.microsoft.com/office/drawing/2010/main" val="0"/>
                        </a:ext>
                      </a:extLst>
                    </a:blip>
                    <a:stretch>
                      <a:fillRect/>
                    </a:stretch>
                  </pic:blipFill>
                  <pic:spPr>
                    <a:xfrm>
                      <a:off x="0" y="0"/>
                      <a:ext cx="5794260" cy="4465329"/>
                    </a:xfrm>
                    <a:prstGeom prst="rect">
                      <a:avLst/>
                    </a:prstGeom>
                  </pic:spPr>
                </pic:pic>
              </a:graphicData>
            </a:graphic>
          </wp:inline>
        </w:drawing>
      </w:r>
    </w:p>
    <w:p w14:paraId="520C3B74" w14:textId="132796AC" w:rsidR="00F15793" w:rsidRPr="0095785D" w:rsidRDefault="00DC118F" w:rsidP="00F15793">
      <w:pPr>
        <w:pStyle w:val="FigureNo"/>
        <w:rPr>
          <w:lang w:eastAsia="zh-CN"/>
        </w:rPr>
      </w:pPr>
      <w:r w:rsidRPr="0095785D">
        <w:rPr>
          <w:lang w:eastAsia="zh-CN"/>
        </w:rPr>
        <w:lastRenderedPageBreak/>
        <w:t>图</w:t>
      </w:r>
      <w:r w:rsidR="00F15793" w:rsidRPr="0095785D">
        <w:rPr>
          <w:lang w:eastAsia="zh-CN"/>
        </w:rPr>
        <w:t>73b</w:t>
      </w:r>
    </w:p>
    <w:p w14:paraId="3A51AF53" w14:textId="59CEE421" w:rsidR="00F15793" w:rsidRPr="0095785D" w:rsidRDefault="00437622" w:rsidP="00F15793">
      <w:pPr>
        <w:pStyle w:val="Figuretitle"/>
        <w:rPr>
          <w:lang w:eastAsia="zh-CN"/>
        </w:rPr>
      </w:pPr>
      <w:r w:rsidRPr="0095785D">
        <w:rPr>
          <w:lang w:eastAsia="zh-CN"/>
        </w:rPr>
        <w:t>仰角</w:t>
      </w:r>
      <w:r w:rsidRPr="0095785D">
        <w:rPr>
          <w:lang w:eastAsia="zh-CN"/>
        </w:rPr>
        <w:t>17°</w:t>
      </w:r>
      <w:r w:rsidRPr="0095785D">
        <w:rPr>
          <w:lang w:eastAsia="zh-CN"/>
        </w:rPr>
        <w:t>处的水平方向图</w:t>
      </w:r>
    </w:p>
    <w:p w14:paraId="57668646" w14:textId="27DBE07D" w:rsidR="00765A9D" w:rsidRPr="0095785D" w:rsidRDefault="000E20ED" w:rsidP="00517135">
      <w:pPr>
        <w:pStyle w:val="Figure"/>
      </w:pPr>
      <w:r w:rsidRPr="0095785D">
        <w:rPr>
          <w:noProof/>
        </w:rPr>
        <w:drawing>
          <wp:inline distT="0" distB="0" distL="0" distR="0" wp14:anchorId="393FE9A3" wp14:editId="15499FD5">
            <wp:extent cx="4093472" cy="4370841"/>
            <wp:effectExtent l="0" t="0" r="2540" b="0"/>
            <wp:docPr id="258273749" name="Picture 64" descr="图73B显示仰角1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273749" name="Picture 64" descr="图73B显示仰角17°处的水平方向图&#10;"/>
                    <pic:cNvPicPr/>
                  </pic:nvPicPr>
                  <pic:blipFill>
                    <a:blip r:embed="rId166" cstate="print">
                      <a:extLst>
                        <a:ext uri="{28A0092B-C50C-407E-A947-70E740481C1C}">
                          <a14:useLocalDpi xmlns:a14="http://schemas.microsoft.com/office/drawing/2010/main" val="0"/>
                        </a:ext>
                      </a:extLst>
                    </a:blip>
                    <a:stretch>
                      <a:fillRect/>
                    </a:stretch>
                  </pic:blipFill>
                  <pic:spPr>
                    <a:xfrm>
                      <a:off x="0" y="0"/>
                      <a:ext cx="4093472" cy="4370841"/>
                    </a:xfrm>
                    <a:prstGeom prst="rect">
                      <a:avLst/>
                    </a:prstGeom>
                  </pic:spPr>
                </pic:pic>
              </a:graphicData>
            </a:graphic>
          </wp:inline>
        </w:drawing>
      </w:r>
    </w:p>
    <w:p w14:paraId="00298A33" w14:textId="3D3BAEE7" w:rsidR="0054023A" w:rsidRPr="0095785D" w:rsidRDefault="00DC118F" w:rsidP="0054023A">
      <w:pPr>
        <w:pStyle w:val="FigureNo"/>
      </w:pPr>
      <w:r w:rsidRPr="0095785D">
        <w:t>图</w:t>
      </w:r>
      <w:r w:rsidR="0054023A" w:rsidRPr="0095785D">
        <w:t>73c</w:t>
      </w:r>
    </w:p>
    <w:p w14:paraId="54A78996" w14:textId="173D6AED" w:rsidR="0054023A" w:rsidRPr="0095785D" w:rsidRDefault="0021496B" w:rsidP="0054023A">
      <w:pPr>
        <w:pStyle w:val="Figuretitle"/>
      </w:pPr>
      <w:proofErr w:type="spellStart"/>
      <w:r w:rsidRPr="0095785D">
        <w:t>前向辐射方向图</w:t>
      </w:r>
      <w:proofErr w:type="spellEnd"/>
    </w:p>
    <w:p w14:paraId="133A09C4" w14:textId="38B2686C" w:rsidR="00765A9D" w:rsidRPr="0095785D" w:rsidRDefault="000F23AE" w:rsidP="00517135">
      <w:pPr>
        <w:pStyle w:val="Figure"/>
      </w:pPr>
      <w:r w:rsidRPr="0095785D">
        <w:rPr>
          <w:noProof/>
        </w:rPr>
        <w:drawing>
          <wp:inline distT="0" distB="0" distL="0" distR="0" wp14:anchorId="2F5CCD2E" wp14:editId="17167C3A">
            <wp:extent cx="5672340" cy="3429007"/>
            <wp:effectExtent l="0" t="0" r="5080" b="0"/>
            <wp:docPr id="1239183896" name="Picture 6" descr="图73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9183896" name="Picture 6" descr="图73C显示前向辐射方向图&#10;"/>
                    <pic:cNvPicPr/>
                  </pic:nvPicPr>
                  <pic:blipFill>
                    <a:blip r:embed="rId167" cstate="print">
                      <a:extLst>
                        <a:ext uri="{28A0092B-C50C-407E-A947-70E740481C1C}">
                          <a14:useLocalDpi xmlns:a14="http://schemas.microsoft.com/office/drawing/2010/main" val="0"/>
                        </a:ext>
                      </a:extLst>
                    </a:blip>
                    <a:stretch>
                      <a:fillRect/>
                    </a:stretch>
                  </pic:blipFill>
                  <pic:spPr>
                    <a:xfrm>
                      <a:off x="0" y="0"/>
                      <a:ext cx="5672340" cy="3429007"/>
                    </a:xfrm>
                    <a:prstGeom prst="rect">
                      <a:avLst/>
                    </a:prstGeom>
                  </pic:spPr>
                </pic:pic>
              </a:graphicData>
            </a:graphic>
          </wp:inline>
        </w:drawing>
      </w:r>
    </w:p>
    <w:p w14:paraId="62DA1062" w14:textId="21E080BF" w:rsidR="00BD5A46" w:rsidRPr="0095785D" w:rsidRDefault="00DC118F" w:rsidP="00BD5A46">
      <w:pPr>
        <w:pStyle w:val="FigureNo"/>
      </w:pPr>
      <w:r w:rsidRPr="0095785D">
        <w:lastRenderedPageBreak/>
        <w:t>图</w:t>
      </w:r>
      <w:r w:rsidR="00BD5A46" w:rsidRPr="0095785D">
        <w:t>73d</w:t>
      </w:r>
    </w:p>
    <w:p w14:paraId="62B36E58" w14:textId="0D62145A" w:rsidR="00BD5A46" w:rsidRPr="0095785D" w:rsidRDefault="0021496B" w:rsidP="00BD5A46">
      <w:pPr>
        <w:pStyle w:val="Figuretitle"/>
      </w:pPr>
      <w:proofErr w:type="spellStart"/>
      <w:r w:rsidRPr="0095785D">
        <w:t>后向辐射方向图</w:t>
      </w:r>
      <w:proofErr w:type="spellEnd"/>
    </w:p>
    <w:p w14:paraId="349571FB" w14:textId="2FBD74EA" w:rsidR="00765A9D" w:rsidRPr="0095785D" w:rsidRDefault="0039085D" w:rsidP="0054023A">
      <w:pPr>
        <w:pStyle w:val="Figure"/>
      </w:pPr>
      <w:r w:rsidRPr="0095785D">
        <w:rPr>
          <w:noProof/>
        </w:rPr>
        <w:drawing>
          <wp:inline distT="0" distB="0" distL="0" distR="0" wp14:anchorId="123B0E66" wp14:editId="2213149F">
            <wp:extent cx="5565659" cy="3392431"/>
            <wp:effectExtent l="0" t="0" r="0" b="0"/>
            <wp:docPr id="787648095" name="Picture 65" descr="图73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648095" name="Picture 65" descr="图73D显示后向辐射方向图&#10;"/>
                    <pic:cNvPicPr/>
                  </pic:nvPicPr>
                  <pic:blipFill>
                    <a:blip r:embed="rId168" cstate="print">
                      <a:extLst>
                        <a:ext uri="{28A0092B-C50C-407E-A947-70E740481C1C}">
                          <a14:useLocalDpi xmlns:a14="http://schemas.microsoft.com/office/drawing/2010/main" val="0"/>
                        </a:ext>
                      </a:extLst>
                    </a:blip>
                    <a:stretch>
                      <a:fillRect/>
                    </a:stretch>
                  </pic:blipFill>
                  <pic:spPr>
                    <a:xfrm>
                      <a:off x="0" y="0"/>
                      <a:ext cx="5565659" cy="3392431"/>
                    </a:xfrm>
                    <a:prstGeom prst="rect">
                      <a:avLst/>
                    </a:prstGeom>
                  </pic:spPr>
                </pic:pic>
              </a:graphicData>
            </a:graphic>
          </wp:inline>
        </w:drawing>
      </w:r>
    </w:p>
    <w:p w14:paraId="2EE0985D" w14:textId="28FA137A" w:rsidR="009E14EF" w:rsidRPr="0095785D" w:rsidRDefault="00DC118F" w:rsidP="009E14EF">
      <w:pPr>
        <w:pStyle w:val="FigureNo"/>
        <w:rPr>
          <w:lang w:eastAsia="zh-CN"/>
        </w:rPr>
      </w:pPr>
      <w:r w:rsidRPr="0095785D">
        <w:rPr>
          <w:lang w:eastAsia="zh-CN"/>
        </w:rPr>
        <w:t>图</w:t>
      </w:r>
      <w:r w:rsidR="009E14EF" w:rsidRPr="0095785D">
        <w:rPr>
          <w:lang w:eastAsia="zh-CN"/>
        </w:rPr>
        <w:t>74a</w:t>
      </w:r>
    </w:p>
    <w:p w14:paraId="7942037F" w14:textId="55F2CA97" w:rsidR="009E14EF" w:rsidRPr="0095785D" w:rsidRDefault="0021496B" w:rsidP="009E14EF">
      <w:pPr>
        <w:pStyle w:val="Figuretitle"/>
        <w:rPr>
          <w:lang w:eastAsia="zh-CN"/>
        </w:rPr>
      </w:pPr>
      <w:bookmarkStart w:id="263" w:name="OLE_LINK58"/>
      <w:r w:rsidRPr="0095785D">
        <w:rPr>
          <w:lang w:eastAsia="zh-CN"/>
        </w:rPr>
        <w:t>方位角</w:t>
      </w:r>
      <w:r w:rsidRPr="0095785D">
        <w:rPr>
          <w:rFonts w:hint="eastAsia"/>
          <w:lang w:eastAsia="zh-CN"/>
        </w:rPr>
        <w:t>0</w:t>
      </w:r>
      <w:r w:rsidRPr="0095785D">
        <w:rPr>
          <w:rFonts w:cs="Times New Roman Bold"/>
          <w:lang w:eastAsia="zh-CN"/>
        </w:rPr>
        <w:t>°</w:t>
      </w:r>
      <w:r w:rsidRPr="0095785D">
        <w:rPr>
          <w:rFonts w:cs="Times New Roman Bold" w:hint="eastAsia"/>
          <w:lang w:eastAsia="zh-CN"/>
        </w:rPr>
        <w:t>处</w:t>
      </w:r>
      <w:r w:rsidRPr="0095785D">
        <w:rPr>
          <w:lang w:eastAsia="zh-CN"/>
        </w:rPr>
        <w:t>的垂直</w:t>
      </w:r>
      <w:r w:rsidRPr="0095785D">
        <w:rPr>
          <w:rFonts w:hint="eastAsia"/>
          <w:lang w:eastAsia="zh-CN"/>
        </w:rPr>
        <w:t>方向图</w:t>
      </w:r>
      <w:bookmarkEnd w:id="263"/>
    </w:p>
    <w:p w14:paraId="6442727D" w14:textId="73FEB158" w:rsidR="00765A9D" w:rsidRPr="0095785D" w:rsidRDefault="0039085D" w:rsidP="00F15793">
      <w:pPr>
        <w:pStyle w:val="Figure"/>
        <w:rPr>
          <w:lang w:eastAsia="zh-CN"/>
        </w:rPr>
      </w:pPr>
      <w:r w:rsidRPr="0095785D">
        <w:rPr>
          <w:noProof/>
        </w:rPr>
        <w:drawing>
          <wp:inline distT="0" distB="0" distL="0" distR="0" wp14:anchorId="0CE68318" wp14:editId="29135238">
            <wp:extent cx="5532131" cy="4388498"/>
            <wp:effectExtent l="0" t="0" r="0" b="0"/>
            <wp:docPr id="1534255619" name="Picture 66" descr="图74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4255619" name="Picture 66" descr="图74A显示方位角0°处的垂直方向图&#10;"/>
                    <pic:cNvPicPr/>
                  </pic:nvPicPr>
                  <pic:blipFill>
                    <a:blip r:embed="rId169" cstate="print">
                      <a:extLst>
                        <a:ext uri="{28A0092B-C50C-407E-A947-70E740481C1C}">
                          <a14:useLocalDpi xmlns:a14="http://schemas.microsoft.com/office/drawing/2010/main" val="0"/>
                        </a:ext>
                      </a:extLst>
                    </a:blip>
                    <a:stretch>
                      <a:fillRect/>
                    </a:stretch>
                  </pic:blipFill>
                  <pic:spPr>
                    <a:xfrm>
                      <a:off x="0" y="0"/>
                      <a:ext cx="5532131" cy="4388498"/>
                    </a:xfrm>
                    <a:prstGeom prst="rect">
                      <a:avLst/>
                    </a:prstGeom>
                  </pic:spPr>
                </pic:pic>
              </a:graphicData>
            </a:graphic>
          </wp:inline>
        </w:drawing>
      </w:r>
    </w:p>
    <w:p w14:paraId="1ECBDA0A" w14:textId="4AAD6A70" w:rsidR="00F15793" w:rsidRPr="0095785D" w:rsidRDefault="00DC118F" w:rsidP="00F15793">
      <w:pPr>
        <w:pStyle w:val="FigureNo"/>
        <w:rPr>
          <w:lang w:eastAsia="zh-CN"/>
        </w:rPr>
      </w:pPr>
      <w:r w:rsidRPr="0095785D">
        <w:rPr>
          <w:lang w:eastAsia="zh-CN"/>
        </w:rPr>
        <w:lastRenderedPageBreak/>
        <w:t>图</w:t>
      </w:r>
      <w:r w:rsidR="00F15793" w:rsidRPr="0095785D">
        <w:rPr>
          <w:lang w:eastAsia="zh-CN"/>
        </w:rPr>
        <w:t>74b</w:t>
      </w:r>
    </w:p>
    <w:p w14:paraId="0D7865DC" w14:textId="7B3A5051" w:rsidR="00F15793" w:rsidRPr="0095785D" w:rsidRDefault="00437622" w:rsidP="00F15793">
      <w:pPr>
        <w:pStyle w:val="Figuretitle"/>
        <w:rPr>
          <w:lang w:eastAsia="zh-CN"/>
        </w:rPr>
      </w:pPr>
      <w:bookmarkStart w:id="264" w:name="OLE_LINK60"/>
      <w:r w:rsidRPr="0095785D">
        <w:rPr>
          <w:rFonts w:hint="eastAsia"/>
          <w:lang w:eastAsia="zh-CN"/>
        </w:rPr>
        <w:t>仰角</w:t>
      </w:r>
      <w:r w:rsidRPr="0095785D">
        <w:rPr>
          <w:rFonts w:hint="eastAsia"/>
          <w:lang w:eastAsia="zh-CN"/>
        </w:rPr>
        <w:t>12</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64"/>
    </w:p>
    <w:p w14:paraId="642F0A1D" w14:textId="4E7626FC" w:rsidR="00765A9D" w:rsidRPr="0095785D" w:rsidRDefault="0039085D" w:rsidP="00C356E8">
      <w:pPr>
        <w:pStyle w:val="Figure"/>
      </w:pPr>
      <w:r w:rsidRPr="0095785D">
        <w:rPr>
          <w:noProof/>
        </w:rPr>
        <w:drawing>
          <wp:inline distT="0" distB="0" distL="0" distR="0" wp14:anchorId="25C262B2" wp14:editId="1EFDD0C8">
            <wp:extent cx="4255017" cy="4279401"/>
            <wp:effectExtent l="0" t="0" r="0" b="6985"/>
            <wp:docPr id="1373748851" name="Picture 67" descr="图74B显示仰角12°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3748851" name="Picture 67" descr="图74B显示仰角12°处的水平方向图&#10;"/>
                    <pic:cNvPicPr/>
                  </pic:nvPicPr>
                  <pic:blipFill>
                    <a:blip r:embed="rId170" cstate="print">
                      <a:extLst>
                        <a:ext uri="{28A0092B-C50C-407E-A947-70E740481C1C}">
                          <a14:useLocalDpi xmlns:a14="http://schemas.microsoft.com/office/drawing/2010/main" val="0"/>
                        </a:ext>
                      </a:extLst>
                    </a:blip>
                    <a:stretch>
                      <a:fillRect/>
                    </a:stretch>
                  </pic:blipFill>
                  <pic:spPr>
                    <a:xfrm>
                      <a:off x="0" y="0"/>
                      <a:ext cx="4255017" cy="4279401"/>
                    </a:xfrm>
                    <a:prstGeom prst="rect">
                      <a:avLst/>
                    </a:prstGeom>
                  </pic:spPr>
                </pic:pic>
              </a:graphicData>
            </a:graphic>
          </wp:inline>
        </w:drawing>
      </w:r>
    </w:p>
    <w:p w14:paraId="1A71B31F" w14:textId="22787837" w:rsidR="0054023A" w:rsidRPr="0095785D" w:rsidRDefault="00DC118F" w:rsidP="0054023A">
      <w:pPr>
        <w:pStyle w:val="FigureNo"/>
      </w:pPr>
      <w:r w:rsidRPr="0095785D">
        <w:t>图</w:t>
      </w:r>
      <w:r w:rsidR="0054023A" w:rsidRPr="0095785D">
        <w:t>7</w:t>
      </w:r>
      <w:r w:rsidR="00041AB5" w:rsidRPr="0095785D">
        <w:t>4</w:t>
      </w:r>
      <w:r w:rsidR="0054023A" w:rsidRPr="0095785D">
        <w:t>c</w:t>
      </w:r>
    </w:p>
    <w:p w14:paraId="16F160A4" w14:textId="067B454C" w:rsidR="0054023A" w:rsidRPr="0095785D" w:rsidRDefault="0021496B" w:rsidP="0054023A">
      <w:pPr>
        <w:pStyle w:val="Figuretitle"/>
      </w:pPr>
      <w:proofErr w:type="spellStart"/>
      <w:r w:rsidRPr="0095785D">
        <w:t>前向辐射方向图</w:t>
      </w:r>
      <w:proofErr w:type="spellEnd"/>
    </w:p>
    <w:p w14:paraId="7BA3D92B" w14:textId="74290C31" w:rsidR="00765A9D" w:rsidRPr="0095785D" w:rsidRDefault="006D306A" w:rsidP="00C356E8">
      <w:pPr>
        <w:pStyle w:val="Figure"/>
      </w:pPr>
      <w:r w:rsidRPr="0095785D">
        <w:rPr>
          <w:noProof/>
        </w:rPr>
        <w:drawing>
          <wp:inline distT="0" distB="0" distL="0" distR="0" wp14:anchorId="65C5B4C0" wp14:editId="735EF2AD">
            <wp:extent cx="5565659" cy="3392431"/>
            <wp:effectExtent l="0" t="0" r="0" b="0"/>
            <wp:docPr id="595913255" name="Picture 26" descr="图74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5913255" name="Picture 26" descr="图74C显示前向辐射方向图&#10;"/>
                    <pic:cNvPicPr/>
                  </pic:nvPicPr>
                  <pic:blipFill>
                    <a:blip r:embed="rId171" cstate="print">
                      <a:extLst>
                        <a:ext uri="{28A0092B-C50C-407E-A947-70E740481C1C}">
                          <a14:useLocalDpi xmlns:a14="http://schemas.microsoft.com/office/drawing/2010/main" val="0"/>
                        </a:ext>
                      </a:extLst>
                    </a:blip>
                    <a:stretch>
                      <a:fillRect/>
                    </a:stretch>
                  </pic:blipFill>
                  <pic:spPr>
                    <a:xfrm>
                      <a:off x="0" y="0"/>
                      <a:ext cx="5565659" cy="3392431"/>
                    </a:xfrm>
                    <a:prstGeom prst="rect">
                      <a:avLst/>
                    </a:prstGeom>
                  </pic:spPr>
                </pic:pic>
              </a:graphicData>
            </a:graphic>
          </wp:inline>
        </w:drawing>
      </w:r>
    </w:p>
    <w:p w14:paraId="31298B59" w14:textId="4CACD162" w:rsidR="00BD5A46" w:rsidRPr="0095785D" w:rsidRDefault="00DC118F" w:rsidP="00BD5A46">
      <w:pPr>
        <w:pStyle w:val="FigureNo"/>
      </w:pPr>
      <w:r w:rsidRPr="0095785D">
        <w:lastRenderedPageBreak/>
        <w:t>图</w:t>
      </w:r>
      <w:r w:rsidR="00BD5A46" w:rsidRPr="0095785D">
        <w:t>74d</w:t>
      </w:r>
    </w:p>
    <w:p w14:paraId="21D39852" w14:textId="3012FFEA" w:rsidR="00BD5A46" w:rsidRPr="0095785D" w:rsidRDefault="0021496B" w:rsidP="00BD5A46">
      <w:pPr>
        <w:pStyle w:val="Figuretitle"/>
      </w:pPr>
      <w:proofErr w:type="spellStart"/>
      <w:r w:rsidRPr="0095785D">
        <w:t>后向辐射方向图</w:t>
      </w:r>
      <w:proofErr w:type="spellEnd"/>
    </w:p>
    <w:p w14:paraId="57CF3045" w14:textId="306C00EE" w:rsidR="00765A9D" w:rsidRPr="0095785D" w:rsidRDefault="0039085D" w:rsidP="00F15793">
      <w:pPr>
        <w:pStyle w:val="Figure"/>
      </w:pPr>
      <w:r w:rsidRPr="0095785D">
        <w:rPr>
          <w:noProof/>
        </w:rPr>
        <w:drawing>
          <wp:inline distT="0" distB="0" distL="0" distR="0" wp14:anchorId="3A6C7610" wp14:editId="0144D5C0">
            <wp:extent cx="5565659" cy="3392431"/>
            <wp:effectExtent l="0" t="0" r="0" b="0"/>
            <wp:docPr id="1025609208" name="Picture 68" descr="图74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5609208" name="Picture 68" descr="图74D显示后向辐射方向图&#10;"/>
                    <pic:cNvPicPr/>
                  </pic:nvPicPr>
                  <pic:blipFill>
                    <a:blip r:embed="rId172" cstate="print">
                      <a:extLst>
                        <a:ext uri="{28A0092B-C50C-407E-A947-70E740481C1C}">
                          <a14:useLocalDpi xmlns:a14="http://schemas.microsoft.com/office/drawing/2010/main" val="0"/>
                        </a:ext>
                      </a:extLst>
                    </a:blip>
                    <a:stretch>
                      <a:fillRect/>
                    </a:stretch>
                  </pic:blipFill>
                  <pic:spPr>
                    <a:xfrm>
                      <a:off x="0" y="0"/>
                      <a:ext cx="5565659" cy="3392431"/>
                    </a:xfrm>
                    <a:prstGeom prst="rect">
                      <a:avLst/>
                    </a:prstGeom>
                  </pic:spPr>
                </pic:pic>
              </a:graphicData>
            </a:graphic>
          </wp:inline>
        </w:drawing>
      </w:r>
    </w:p>
    <w:p w14:paraId="017B8481" w14:textId="2046EE57" w:rsidR="00C97638" w:rsidRPr="0095785D" w:rsidRDefault="00DC118F" w:rsidP="00C97638">
      <w:pPr>
        <w:pStyle w:val="FigureNo"/>
        <w:rPr>
          <w:lang w:eastAsia="zh-CN"/>
        </w:rPr>
      </w:pPr>
      <w:r w:rsidRPr="0095785D">
        <w:rPr>
          <w:lang w:eastAsia="zh-CN"/>
        </w:rPr>
        <w:lastRenderedPageBreak/>
        <w:t>图</w:t>
      </w:r>
      <w:r w:rsidR="00C97638" w:rsidRPr="0095785D">
        <w:rPr>
          <w:lang w:eastAsia="zh-CN"/>
        </w:rPr>
        <w:t>75a</w:t>
      </w:r>
    </w:p>
    <w:p w14:paraId="7A9701F5" w14:textId="32E550B1" w:rsidR="00C97638" w:rsidRPr="0095785D" w:rsidRDefault="0021496B" w:rsidP="00C97638">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427BA567" w14:textId="0512E999" w:rsidR="00765A9D" w:rsidRPr="0095785D" w:rsidRDefault="006D306A" w:rsidP="00A57ADB">
      <w:pPr>
        <w:pStyle w:val="Figure"/>
        <w:rPr>
          <w:lang w:eastAsia="zh-CN"/>
        </w:rPr>
      </w:pPr>
      <w:r w:rsidRPr="0095785D">
        <w:rPr>
          <w:noProof/>
        </w:rPr>
        <w:drawing>
          <wp:inline distT="0" distB="0" distL="0" distR="0" wp14:anchorId="419840F6" wp14:editId="543D50CD">
            <wp:extent cx="5705868" cy="4532385"/>
            <wp:effectExtent l="0" t="0" r="0" b="1905"/>
            <wp:docPr id="1220153432" name="Picture 27" descr="图75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153432" name="Picture 27" descr="图75A显示方位角0°处的垂直方向图&#10;"/>
                    <pic:cNvPicPr/>
                  </pic:nvPicPr>
                  <pic:blipFill>
                    <a:blip r:embed="rId173" cstate="print">
                      <a:extLst>
                        <a:ext uri="{28A0092B-C50C-407E-A947-70E740481C1C}">
                          <a14:useLocalDpi xmlns:a14="http://schemas.microsoft.com/office/drawing/2010/main" val="0"/>
                        </a:ext>
                      </a:extLst>
                    </a:blip>
                    <a:stretch>
                      <a:fillRect/>
                    </a:stretch>
                  </pic:blipFill>
                  <pic:spPr>
                    <a:xfrm>
                      <a:off x="0" y="0"/>
                      <a:ext cx="5705868" cy="4532385"/>
                    </a:xfrm>
                    <a:prstGeom prst="rect">
                      <a:avLst/>
                    </a:prstGeom>
                  </pic:spPr>
                </pic:pic>
              </a:graphicData>
            </a:graphic>
          </wp:inline>
        </w:drawing>
      </w:r>
    </w:p>
    <w:p w14:paraId="3FEA908A" w14:textId="651BC61E" w:rsidR="00F15793" w:rsidRPr="0095785D" w:rsidRDefault="00DC118F" w:rsidP="00F15793">
      <w:pPr>
        <w:pStyle w:val="FigureNo"/>
        <w:rPr>
          <w:lang w:eastAsia="zh-CN"/>
        </w:rPr>
      </w:pPr>
      <w:r w:rsidRPr="0095785D">
        <w:rPr>
          <w:lang w:eastAsia="zh-CN"/>
        </w:rPr>
        <w:lastRenderedPageBreak/>
        <w:t>图</w:t>
      </w:r>
      <w:r w:rsidR="00F15793" w:rsidRPr="0095785D">
        <w:rPr>
          <w:lang w:eastAsia="zh-CN"/>
        </w:rPr>
        <w:t>75b</w:t>
      </w:r>
    </w:p>
    <w:p w14:paraId="24B7E443" w14:textId="78058447" w:rsidR="00F15793" w:rsidRPr="0095785D" w:rsidRDefault="00437622" w:rsidP="00F15793">
      <w:pPr>
        <w:pStyle w:val="Figuretitle"/>
        <w:rPr>
          <w:lang w:eastAsia="zh-CN"/>
        </w:rPr>
      </w:pPr>
      <w:r w:rsidRPr="0095785D">
        <w:rPr>
          <w:rFonts w:hint="eastAsia"/>
          <w:lang w:eastAsia="zh-CN"/>
        </w:rPr>
        <w:t>仰角</w:t>
      </w:r>
      <w:r w:rsidRPr="0095785D">
        <w:rPr>
          <w:rFonts w:hint="eastAsia"/>
          <w:lang w:eastAsia="zh-CN"/>
        </w:rPr>
        <w:t>13</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1C852E32" w14:textId="7A840023" w:rsidR="00765A9D" w:rsidRPr="0095785D" w:rsidRDefault="0039085D" w:rsidP="00A57ADB">
      <w:pPr>
        <w:pStyle w:val="Figure"/>
      </w:pPr>
      <w:r w:rsidRPr="0095785D">
        <w:rPr>
          <w:noProof/>
        </w:rPr>
        <w:drawing>
          <wp:inline distT="0" distB="0" distL="0" distR="0" wp14:anchorId="35064164" wp14:editId="02A3250E">
            <wp:extent cx="4315977" cy="4303785"/>
            <wp:effectExtent l="0" t="0" r="8890" b="1905"/>
            <wp:docPr id="1376623281" name="Picture 69" descr="图75B显示仰角13°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623281" name="Picture 69" descr="图75B显示仰角13°处的水平方向图&#10;"/>
                    <pic:cNvPicPr/>
                  </pic:nvPicPr>
                  <pic:blipFill>
                    <a:blip r:embed="rId174" cstate="print">
                      <a:extLst>
                        <a:ext uri="{28A0092B-C50C-407E-A947-70E740481C1C}">
                          <a14:useLocalDpi xmlns:a14="http://schemas.microsoft.com/office/drawing/2010/main" val="0"/>
                        </a:ext>
                      </a:extLst>
                    </a:blip>
                    <a:stretch>
                      <a:fillRect/>
                    </a:stretch>
                  </pic:blipFill>
                  <pic:spPr>
                    <a:xfrm>
                      <a:off x="0" y="0"/>
                      <a:ext cx="4315977" cy="4303785"/>
                    </a:xfrm>
                    <a:prstGeom prst="rect">
                      <a:avLst/>
                    </a:prstGeom>
                  </pic:spPr>
                </pic:pic>
              </a:graphicData>
            </a:graphic>
          </wp:inline>
        </w:drawing>
      </w:r>
    </w:p>
    <w:p w14:paraId="2C37ADFA" w14:textId="31FC46CF" w:rsidR="00041AB5" w:rsidRPr="0095785D" w:rsidRDefault="00DC118F" w:rsidP="00041AB5">
      <w:pPr>
        <w:pStyle w:val="FigureNo"/>
      </w:pPr>
      <w:r w:rsidRPr="0095785D">
        <w:lastRenderedPageBreak/>
        <w:t>图</w:t>
      </w:r>
      <w:r w:rsidR="00041AB5" w:rsidRPr="0095785D">
        <w:t>75c</w:t>
      </w:r>
    </w:p>
    <w:p w14:paraId="6F1A14E7" w14:textId="4A2E2F90" w:rsidR="00041AB5" w:rsidRPr="0095785D" w:rsidRDefault="0021496B" w:rsidP="00041AB5">
      <w:pPr>
        <w:pStyle w:val="Figuretitle"/>
      </w:pPr>
      <w:proofErr w:type="spellStart"/>
      <w:r w:rsidRPr="0095785D">
        <w:t>前向辐射方向图</w:t>
      </w:r>
      <w:proofErr w:type="spellEnd"/>
    </w:p>
    <w:p w14:paraId="3C49FC78" w14:textId="73E7755C" w:rsidR="00765A9D" w:rsidRPr="0095785D" w:rsidRDefault="000F23AE" w:rsidP="00A57ADB">
      <w:pPr>
        <w:pStyle w:val="Figure"/>
      </w:pPr>
      <w:r w:rsidRPr="0095785D">
        <w:rPr>
          <w:noProof/>
        </w:rPr>
        <w:drawing>
          <wp:inline distT="0" distB="0" distL="0" distR="0" wp14:anchorId="118E3A25" wp14:editId="01DBB2CC">
            <wp:extent cx="5580899" cy="3730760"/>
            <wp:effectExtent l="0" t="0" r="1270" b="3175"/>
            <wp:docPr id="289285064" name="Picture 7" descr="图75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9285064" name="Picture 7" descr="图75C显示前向辐射方向图&#10;"/>
                    <pic:cNvPicPr/>
                  </pic:nvPicPr>
                  <pic:blipFill>
                    <a:blip r:embed="rId175" cstate="print">
                      <a:extLst>
                        <a:ext uri="{28A0092B-C50C-407E-A947-70E740481C1C}">
                          <a14:useLocalDpi xmlns:a14="http://schemas.microsoft.com/office/drawing/2010/main" val="0"/>
                        </a:ext>
                      </a:extLst>
                    </a:blip>
                    <a:stretch>
                      <a:fillRect/>
                    </a:stretch>
                  </pic:blipFill>
                  <pic:spPr>
                    <a:xfrm>
                      <a:off x="0" y="0"/>
                      <a:ext cx="5580899" cy="3730760"/>
                    </a:xfrm>
                    <a:prstGeom prst="rect">
                      <a:avLst/>
                    </a:prstGeom>
                  </pic:spPr>
                </pic:pic>
              </a:graphicData>
            </a:graphic>
          </wp:inline>
        </w:drawing>
      </w:r>
    </w:p>
    <w:p w14:paraId="4E137B7D" w14:textId="090558FA" w:rsidR="00BD5A46" w:rsidRPr="0095785D" w:rsidRDefault="00DC118F" w:rsidP="00BD5A46">
      <w:pPr>
        <w:pStyle w:val="FigureNo"/>
      </w:pPr>
      <w:r w:rsidRPr="0095785D">
        <w:t>图</w:t>
      </w:r>
      <w:r w:rsidR="00BD5A46" w:rsidRPr="0095785D">
        <w:t>75d</w:t>
      </w:r>
    </w:p>
    <w:p w14:paraId="5C753AF5" w14:textId="38C84DD4" w:rsidR="00BD5A46" w:rsidRPr="0095785D" w:rsidRDefault="0021496B" w:rsidP="00BD5A46">
      <w:pPr>
        <w:pStyle w:val="Figuretitle"/>
      </w:pPr>
      <w:proofErr w:type="spellStart"/>
      <w:r w:rsidRPr="0095785D">
        <w:t>后向辐射方向图</w:t>
      </w:r>
      <w:proofErr w:type="spellEnd"/>
    </w:p>
    <w:p w14:paraId="7D676C4B" w14:textId="50F1C5FA" w:rsidR="00765A9D" w:rsidRPr="0095785D" w:rsidRDefault="0039085D" w:rsidP="00F15793">
      <w:pPr>
        <w:pStyle w:val="Figure"/>
      </w:pPr>
      <w:r w:rsidRPr="0095785D">
        <w:rPr>
          <w:noProof/>
        </w:rPr>
        <w:drawing>
          <wp:inline distT="0" distB="0" distL="0" distR="0" wp14:anchorId="6644F18B" wp14:editId="3C37740A">
            <wp:extent cx="5705868" cy="3395479"/>
            <wp:effectExtent l="0" t="0" r="9525" b="0"/>
            <wp:docPr id="1942190057" name="Picture 70" descr="图75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2190057" name="Picture 70" descr="图75D显示后向辐射方向图&#10;"/>
                    <pic:cNvPicPr/>
                  </pic:nvPicPr>
                  <pic:blipFill>
                    <a:blip r:embed="rId176" cstate="print">
                      <a:extLst>
                        <a:ext uri="{28A0092B-C50C-407E-A947-70E740481C1C}">
                          <a14:useLocalDpi xmlns:a14="http://schemas.microsoft.com/office/drawing/2010/main" val="0"/>
                        </a:ext>
                      </a:extLst>
                    </a:blip>
                    <a:stretch>
                      <a:fillRect/>
                    </a:stretch>
                  </pic:blipFill>
                  <pic:spPr>
                    <a:xfrm>
                      <a:off x="0" y="0"/>
                      <a:ext cx="5705868" cy="3395479"/>
                    </a:xfrm>
                    <a:prstGeom prst="rect">
                      <a:avLst/>
                    </a:prstGeom>
                  </pic:spPr>
                </pic:pic>
              </a:graphicData>
            </a:graphic>
          </wp:inline>
        </w:drawing>
      </w:r>
    </w:p>
    <w:p w14:paraId="3C53DD3A" w14:textId="70358480" w:rsidR="00A57ADB" w:rsidRPr="0095785D" w:rsidRDefault="00DC118F" w:rsidP="00A57ADB">
      <w:pPr>
        <w:pStyle w:val="FigureNo"/>
        <w:rPr>
          <w:lang w:eastAsia="zh-CN"/>
        </w:rPr>
      </w:pPr>
      <w:r w:rsidRPr="0095785D">
        <w:rPr>
          <w:lang w:eastAsia="zh-CN"/>
        </w:rPr>
        <w:lastRenderedPageBreak/>
        <w:t>图</w:t>
      </w:r>
      <w:r w:rsidR="00A57ADB" w:rsidRPr="0095785D">
        <w:rPr>
          <w:lang w:eastAsia="zh-CN"/>
        </w:rPr>
        <w:t>7</w:t>
      </w:r>
      <w:r w:rsidR="00F15793" w:rsidRPr="0095785D">
        <w:rPr>
          <w:lang w:eastAsia="zh-CN"/>
        </w:rPr>
        <w:t>6</w:t>
      </w:r>
      <w:r w:rsidR="00A57ADB" w:rsidRPr="0095785D">
        <w:rPr>
          <w:lang w:eastAsia="zh-CN"/>
        </w:rPr>
        <w:t>a</w:t>
      </w:r>
    </w:p>
    <w:p w14:paraId="785ACAEA" w14:textId="2E4A591E" w:rsidR="00A57ADB" w:rsidRPr="0095785D" w:rsidRDefault="00437622" w:rsidP="00A57ADB">
      <w:pPr>
        <w:pStyle w:val="Figuretitle"/>
        <w:rPr>
          <w:lang w:eastAsia="zh-CN"/>
        </w:rPr>
      </w:pPr>
      <w:bookmarkStart w:id="265" w:name="OLE_LINK61"/>
      <w:r w:rsidRPr="0095785D">
        <w:rPr>
          <w:rFonts w:hint="eastAsia"/>
          <w:lang w:eastAsia="zh-CN"/>
        </w:rPr>
        <w:t>方位角</w:t>
      </w:r>
      <w:r w:rsidRPr="0095785D">
        <w:rPr>
          <w:rFonts w:hint="eastAsia"/>
          <w:lang w:eastAsia="zh-CN"/>
        </w:rPr>
        <w:t>22</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的垂直方向图</w:t>
      </w:r>
      <w:bookmarkEnd w:id="265"/>
    </w:p>
    <w:p w14:paraId="03B27E3F" w14:textId="2E00E78C" w:rsidR="00765A9D" w:rsidRPr="0095785D" w:rsidRDefault="0039085D" w:rsidP="00BF3A36">
      <w:pPr>
        <w:pStyle w:val="Figure"/>
        <w:rPr>
          <w:lang w:eastAsia="zh-CN"/>
        </w:rPr>
      </w:pPr>
      <w:r w:rsidRPr="0095785D">
        <w:rPr>
          <w:noProof/>
        </w:rPr>
        <w:drawing>
          <wp:inline distT="0" distB="0" distL="0" distR="0" wp14:anchorId="73BFB821" wp14:editId="29023A3C">
            <wp:extent cx="5413259" cy="4684786"/>
            <wp:effectExtent l="0" t="0" r="0" b="1905"/>
            <wp:docPr id="439290514" name="Picture 71" descr="图76A显示方位角22°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290514" name="Picture 71" descr="图76A显示方位角22°处的垂直方向图&#10;"/>
                    <pic:cNvPicPr/>
                  </pic:nvPicPr>
                  <pic:blipFill>
                    <a:blip r:embed="rId177" cstate="print">
                      <a:extLst>
                        <a:ext uri="{28A0092B-C50C-407E-A947-70E740481C1C}">
                          <a14:useLocalDpi xmlns:a14="http://schemas.microsoft.com/office/drawing/2010/main" val="0"/>
                        </a:ext>
                      </a:extLst>
                    </a:blip>
                    <a:stretch>
                      <a:fillRect/>
                    </a:stretch>
                  </pic:blipFill>
                  <pic:spPr>
                    <a:xfrm>
                      <a:off x="0" y="0"/>
                      <a:ext cx="5413259" cy="4684786"/>
                    </a:xfrm>
                    <a:prstGeom prst="rect">
                      <a:avLst/>
                    </a:prstGeom>
                  </pic:spPr>
                </pic:pic>
              </a:graphicData>
            </a:graphic>
          </wp:inline>
        </w:drawing>
      </w:r>
    </w:p>
    <w:p w14:paraId="730D2115" w14:textId="4919573B" w:rsidR="00F15793" w:rsidRPr="0095785D" w:rsidRDefault="00DC118F" w:rsidP="00F15793">
      <w:pPr>
        <w:pStyle w:val="FigureNo"/>
        <w:rPr>
          <w:lang w:eastAsia="zh-CN"/>
        </w:rPr>
      </w:pPr>
      <w:r w:rsidRPr="0095785D">
        <w:rPr>
          <w:lang w:eastAsia="zh-CN"/>
        </w:rPr>
        <w:lastRenderedPageBreak/>
        <w:t>图</w:t>
      </w:r>
      <w:r w:rsidR="00F15793" w:rsidRPr="0095785D">
        <w:rPr>
          <w:lang w:eastAsia="zh-CN"/>
        </w:rPr>
        <w:t>76b</w:t>
      </w:r>
    </w:p>
    <w:p w14:paraId="59BB0C0D" w14:textId="7E14C05B" w:rsidR="00F15793" w:rsidRPr="0095785D" w:rsidRDefault="00437622" w:rsidP="00F15793">
      <w:pPr>
        <w:pStyle w:val="Figuretitle"/>
        <w:rPr>
          <w:lang w:eastAsia="zh-CN"/>
        </w:rPr>
      </w:pPr>
      <w:bookmarkStart w:id="266" w:name="OLE_LINK62"/>
      <w:r w:rsidRPr="0095785D">
        <w:rPr>
          <w:rFonts w:hint="eastAsia"/>
          <w:lang w:eastAsia="zh-CN"/>
        </w:rPr>
        <w:t>仰角</w:t>
      </w:r>
      <w:r w:rsidRPr="0095785D">
        <w:rPr>
          <w:rFonts w:hint="eastAsia"/>
          <w:lang w:eastAsia="zh-CN"/>
        </w:rPr>
        <w:t>13</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66"/>
    </w:p>
    <w:p w14:paraId="71A1FA3F" w14:textId="3473F052" w:rsidR="00765A9D" w:rsidRPr="0095785D" w:rsidRDefault="0039085D" w:rsidP="00BF3A36">
      <w:pPr>
        <w:pStyle w:val="Figure"/>
      </w:pPr>
      <w:r w:rsidRPr="0095785D">
        <w:rPr>
          <w:noProof/>
        </w:rPr>
        <w:drawing>
          <wp:inline distT="0" distB="0" distL="0" distR="0" wp14:anchorId="5ED736A1" wp14:editId="4237E924">
            <wp:extent cx="4386081" cy="4410465"/>
            <wp:effectExtent l="0" t="0" r="0" b="9525"/>
            <wp:docPr id="1831695826" name="Picture 72" descr="图76B显示仰角13°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1695826" name="Picture 72" descr="图76B显示仰角13°处的水平方向图&#10;"/>
                    <pic:cNvPicPr/>
                  </pic:nvPicPr>
                  <pic:blipFill>
                    <a:blip r:embed="rId178" cstate="print">
                      <a:extLst>
                        <a:ext uri="{28A0092B-C50C-407E-A947-70E740481C1C}">
                          <a14:useLocalDpi xmlns:a14="http://schemas.microsoft.com/office/drawing/2010/main" val="0"/>
                        </a:ext>
                      </a:extLst>
                    </a:blip>
                    <a:stretch>
                      <a:fillRect/>
                    </a:stretch>
                  </pic:blipFill>
                  <pic:spPr>
                    <a:xfrm>
                      <a:off x="0" y="0"/>
                      <a:ext cx="4386081" cy="4410465"/>
                    </a:xfrm>
                    <a:prstGeom prst="rect">
                      <a:avLst/>
                    </a:prstGeom>
                  </pic:spPr>
                </pic:pic>
              </a:graphicData>
            </a:graphic>
          </wp:inline>
        </w:drawing>
      </w:r>
    </w:p>
    <w:p w14:paraId="1B64EC5E" w14:textId="24F3B269" w:rsidR="00041AB5" w:rsidRPr="0095785D" w:rsidRDefault="00DC118F" w:rsidP="00041AB5">
      <w:pPr>
        <w:pStyle w:val="FigureNo"/>
      </w:pPr>
      <w:r w:rsidRPr="0095785D">
        <w:lastRenderedPageBreak/>
        <w:t>图</w:t>
      </w:r>
      <w:r w:rsidR="00041AB5" w:rsidRPr="0095785D">
        <w:t>7</w:t>
      </w:r>
      <w:r w:rsidR="00144845" w:rsidRPr="0095785D">
        <w:t>6</w:t>
      </w:r>
      <w:r w:rsidR="00041AB5" w:rsidRPr="0095785D">
        <w:t>c</w:t>
      </w:r>
    </w:p>
    <w:p w14:paraId="09CC936A" w14:textId="2FF939ED" w:rsidR="00041AB5" w:rsidRPr="0095785D" w:rsidRDefault="0021496B" w:rsidP="00041AB5">
      <w:pPr>
        <w:pStyle w:val="Figuretitle"/>
      </w:pPr>
      <w:proofErr w:type="spellStart"/>
      <w:r w:rsidRPr="0095785D">
        <w:t>前向辐射方向图</w:t>
      </w:r>
      <w:proofErr w:type="spellEnd"/>
    </w:p>
    <w:p w14:paraId="6E0A280A" w14:textId="4B010737" w:rsidR="00765A9D" w:rsidRPr="0095785D" w:rsidRDefault="006D306A" w:rsidP="00BF3A36">
      <w:pPr>
        <w:pStyle w:val="Figure"/>
      </w:pPr>
      <w:r w:rsidRPr="0095785D">
        <w:rPr>
          <w:noProof/>
        </w:rPr>
        <w:drawing>
          <wp:inline distT="0" distB="0" distL="0" distR="0" wp14:anchorId="017EAE83" wp14:editId="757BD357">
            <wp:extent cx="5638811" cy="3569215"/>
            <wp:effectExtent l="0" t="0" r="0" b="0"/>
            <wp:docPr id="220776924" name="Picture 28" descr="图76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776924" name="Picture 28" descr="图76C显示前向辐射方向图&#10;"/>
                    <pic:cNvPicPr/>
                  </pic:nvPicPr>
                  <pic:blipFill>
                    <a:blip r:embed="rId179" cstate="print">
                      <a:extLst>
                        <a:ext uri="{28A0092B-C50C-407E-A947-70E740481C1C}">
                          <a14:useLocalDpi xmlns:a14="http://schemas.microsoft.com/office/drawing/2010/main" val="0"/>
                        </a:ext>
                      </a:extLst>
                    </a:blip>
                    <a:stretch>
                      <a:fillRect/>
                    </a:stretch>
                  </pic:blipFill>
                  <pic:spPr>
                    <a:xfrm>
                      <a:off x="0" y="0"/>
                      <a:ext cx="5638811" cy="3569215"/>
                    </a:xfrm>
                    <a:prstGeom prst="rect">
                      <a:avLst/>
                    </a:prstGeom>
                  </pic:spPr>
                </pic:pic>
              </a:graphicData>
            </a:graphic>
          </wp:inline>
        </w:drawing>
      </w:r>
    </w:p>
    <w:p w14:paraId="1A04CEB5" w14:textId="0DBAB6A3" w:rsidR="00BD5A46" w:rsidRPr="0095785D" w:rsidRDefault="00DC118F" w:rsidP="00BD5A46">
      <w:pPr>
        <w:pStyle w:val="FigureNo"/>
      </w:pPr>
      <w:r w:rsidRPr="0095785D">
        <w:t>图</w:t>
      </w:r>
      <w:r w:rsidR="00BD5A46" w:rsidRPr="0095785D">
        <w:t>76d</w:t>
      </w:r>
    </w:p>
    <w:p w14:paraId="457AAF60" w14:textId="200AF280" w:rsidR="00BD5A46" w:rsidRPr="0095785D" w:rsidRDefault="0021496B" w:rsidP="00BD5A46">
      <w:pPr>
        <w:pStyle w:val="Figuretitle"/>
      </w:pPr>
      <w:proofErr w:type="spellStart"/>
      <w:r w:rsidRPr="0095785D">
        <w:t>后向辐射方向图</w:t>
      </w:r>
      <w:proofErr w:type="spellEnd"/>
    </w:p>
    <w:p w14:paraId="16AEE9DE" w14:textId="0306B40D" w:rsidR="00765A9D" w:rsidRPr="0095785D" w:rsidRDefault="00FD1464" w:rsidP="00F15793">
      <w:pPr>
        <w:pStyle w:val="Figure"/>
      </w:pPr>
      <w:r w:rsidRPr="0095785D">
        <w:rPr>
          <w:noProof/>
        </w:rPr>
        <w:drawing>
          <wp:inline distT="0" distB="0" distL="0" distR="0" wp14:anchorId="33361763" wp14:editId="64AC4007">
            <wp:extent cx="5626619" cy="3425959"/>
            <wp:effectExtent l="0" t="0" r="0" b="3175"/>
            <wp:docPr id="511041545" name="Picture 73" descr="图76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1041545" name="Picture 73" descr="图76D显示后向辐射方向图&#10;"/>
                    <pic:cNvPicPr/>
                  </pic:nvPicPr>
                  <pic:blipFill>
                    <a:blip r:embed="rId180" cstate="print">
                      <a:extLst>
                        <a:ext uri="{28A0092B-C50C-407E-A947-70E740481C1C}">
                          <a14:useLocalDpi xmlns:a14="http://schemas.microsoft.com/office/drawing/2010/main" val="0"/>
                        </a:ext>
                      </a:extLst>
                    </a:blip>
                    <a:stretch>
                      <a:fillRect/>
                    </a:stretch>
                  </pic:blipFill>
                  <pic:spPr>
                    <a:xfrm>
                      <a:off x="0" y="0"/>
                      <a:ext cx="5626619" cy="3425959"/>
                    </a:xfrm>
                    <a:prstGeom prst="rect">
                      <a:avLst/>
                    </a:prstGeom>
                  </pic:spPr>
                </pic:pic>
              </a:graphicData>
            </a:graphic>
          </wp:inline>
        </w:drawing>
      </w:r>
    </w:p>
    <w:p w14:paraId="3DCD5D01" w14:textId="5A6F649D" w:rsidR="00BF3A36" w:rsidRPr="0095785D" w:rsidRDefault="00DC118F" w:rsidP="00BF3A36">
      <w:pPr>
        <w:pStyle w:val="FigureNo"/>
        <w:rPr>
          <w:lang w:eastAsia="zh-CN"/>
        </w:rPr>
      </w:pPr>
      <w:r w:rsidRPr="0095785D">
        <w:rPr>
          <w:lang w:eastAsia="zh-CN"/>
        </w:rPr>
        <w:lastRenderedPageBreak/>
        <w:t>图</w:t>
      </w:r>
      <w:r w:rsidR="00BF3A36" w:rsidRPr="0095785D">
        <w:rPr>
          <w:lang w:eastAsia="zh-CN"/>
        </w:rPr>
        <w:t>7</w:t>
      </w:r>
      <w:r w:rsidR="00F15793" w:rsidRPr="0095785D">
        <w:rPr>
          <w:lang w:eastAsia="zh-CN"/>
        </w:rPr>
        <w:t>7</w:t>
      </w:r>
      <w:r w:rsidR="00BF3A36" w:rsidRPr="0095785D">
        <w:rPr>
          <w:lang w:eastAsia="zh-CN"/>
        </w:rPr>
        <w:t>a</w:t>
      </w:r>
    </w:p>
    <w:p w14:paraId="0A75C60F" w14:textId="65F39EED" w:rsidR="00BF3A36" w:rsidRPr="0095785D" w:rsidRDefault="0021496B" w:rsidP="00BF3A36">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4F4EA238" w14:textId="5ADD78EA" w:rsidR="00765A9D" w:rsidRPr="0095785D" w:rsidRDefault="006D306A" w:rsidP="00BF3A36">
      <w:pPr>
        <w:pStyle w:val="Figure"/>
        <w:rPr>
          <w:lang w:eastAsia="zh-CN"/>
        </w:rPr>
      </w:pPr>
      <w:r w:rsidRPr="0095785D">
        <w:rPr>
          <w:noProof/>
        </w:rPr>
        <w:drawing>
          <wp:inline distT="0" distB="0" distL="0" distR="0" wp14:anchorId="7D7496A0" wp14:editId="42ABD4F6">
            <wp:extent cx="5800356" cy="4687834"/>
            <wp:effectExtent l="0" t="0" r="0" b="0"/>
            <wp:docPr id="1752963801" name="Picture 29" descr="图77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2963801" name="Picture 29" descr="图77A显示方位角0°处的垂直方向图&#10;"/>
                    <pic:cNvPicPr/>
                  </pic:nvPicPr>
                  <pic:blipFill>
                    <a:blip r:embed="rId181" cstate="print">
                      <a:extLst>
                        <a:ext uri="{28A0092B-C50C-407E-A947-70E740481C1C}">
                          <a14:useLocalDpi xmlns:a14="http://schemas.microsoft.com/office/drawing/2010/main" val="0"/>
                        </a:ext>
                      </a:extLst>
                    </a:blip>
                    <a:stretch>
                      <a:fillRect/>
                    </a:stretch>
                  </pic:blipFill>
                  <pic:spPr>
                    <a:xfrm>
                      <a:off x="0" y="0"/>
                      <a:ext cx="5800356" cy="4687834"/>
                    </a:xfrm>
                    <a:prstGeom prst="rect">
                      <a:avLst/>
                    </a:prstGeom>
                  </pic:spPr>
                </pic:pic>
              </a:graphicData>
            </a:graphic>
          </wp:inline>
        </w:drawing>
      </w:r>
    </w:p>
    <w:p w14:paraId="67EFD3E1" w14:textId="605F1E44" w:rsidR="00F15793" w:rsidRPr="0095785D" w:rsidRDefault="00DC118F" w:rsidP="00F15793">
      <w:pPr>
        <w:pStyle w:val="FigureNo"/>
        <w:rPr>
          <w:lang w:eastAsia="zh-CN"/>
        </w:rPr>
      </w:pPr>
      <w:r w:rsidRPr="0095785D">
        <w:rPr>
          <w:lang w:eastAsia="zh-CN"/>
        </w:rPr>
        <w:lastRenderedPageBreak/>
        <w:t>图</w:t>
      </w:r>
      <w:r w:rsidR="00F15793" w:rsidRPr="0095785D">
        <w:rPr>
          <w:lang w:eastAsia="zh-CN"/>
        </w:rPr>
        <w:t>77b</w:t>
      </w:r>
    </w:p>
    <w:p w14:paraId="76A04D7B" w14:textId="434F7EA1" w:rsidR="00F15793" w:rsidRPr="0095785D" w:rsidRDefault="00437622" w:rsidP="00F15793">
      <w:pPr>
        <w:pStyle w:val="Figuretitle"/>
        <w:rPr>
          <w:lang w:eastAsia="zh-CN"/>
        </w:rPr>
      </w:pPr>
      <w:bookmarkStart w:id="267" w:name="OLE_LINK63"/>
      <w:r w:rsidRPr="0095785D">
        <w:rPr>
          <w:rFonts w:hint="eastAsia"/>
          <w:lang w:eastAsia="zh-CN"/>
        </w:rPr>
        <w:t>仰角</w:t>
      </w:r>
      <w:r w:rsidRPr="0095785D">
        <w:rPr>
          <w:rFonts w:hint="eastAsia"/>
          <w:lang w:eastAsia="zh-CN"/>
        </w:rPr>
        <w:t>9</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67"/>
    </w:p>
    <w:p w14:paraId="16B21D81" w14:textId="23D90915" w:rsidR="00765A9D" w:rsidRPr="0095785D" w:rsidRDefault="00FD1464" w:rsidP="00BF3A36">
      <w:pPr>
        <w:pStyle w:val="Figure"/>
      </w:pPr>
      <w:r w:rsidRPr="0095785D">
        <w:rPr>
          <w:noProof/>
        </w:rPr>
        <w:drawing>
          <wp:inline distT="0" distB="0" distL="0" distR="0" wp14:anchorId="583E1F27" wp14:editId="41BD48B7">
            <wp:extent cx="4248921" cy="4203201"/>
            <wp:effectExtent l="0" t="0" r="0" b="6985"/>
            <wp:docPr id="978696297" name="Picture 74" descr="图77B显示仰角9°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8696297" name="Picture 74" descr="图77B显示仰角9°处的水平方向图&#10;"/>
                    <pic:cNvPicPr/>
                  </pic:nvPicPr>
                  <pic:blipFill>
                    <a:blip r:embed="rId182" cstate="print">
                      <a:extLst>
                        <a:ext uri="{28A0092B-C50C-407E-A947-70E740481C1C}">
                          <a14:useLocalDpi xmlns:a14="http://schemas.microsoft.com/office/drawing/2010/main" val="0"/>
                        </a:ext>
                      </a:extLst>
                    </a:blip>
                    <a:stretch>
                      <a:fillRect/>
                    </a:stretch>
                  </pic:blipFill>
                  <pic:spPr>
                    <a:xfrm>
                      <a:off x="0" y="0"/>
                      <a:ext cx="4248921" cy="4203201"/>
                    </a:xfrm>
                    <a:prstGeom prst="rect">
                      <a:avLst/>
                    </a:prstGeom>
                  </pic:spPr>
                </pic:pic>
              </a:graphicData>
            </a:graphic>
          </wp:inline>
        </w:drawing>
      </w:r>
    </w:p>
    <w:p w14:paraId="41131BEF" w14:textId="5F29B980" w:rsidR="00144845" w:rsidRPr="0095785D" w:rsidRDefault="00DC118F" w:rsidP="00144845">
      <w:pPr>
        <w:pStyle w:val="FigureNo"/>
      </w:pPr>
      <w:r w:rsidRPr="0095785D">
        <w:t>图</w:t>
      </w:r>
      <w:r w:rsidR="00144845" w:rsidRPr="0095785D">
        <w:t>77c</w:t>
      </w:r>
    </w:p>
    <w:p w14:paraId="152368CF" w14:textId="754F51EE" w:rsidR="00144845" w:rsidRPr="0095785D" w:rsidRDefault="0021496B" w:rsidP="00144845">
      <w:pPr>
        <w:pStyle w:val="Figuretitle"/>
      </w:pPr>
      <w:proofErr w:type="spellStart"/>
      <w:r w:rsidRPr="0095785D">
        <w:t>前向辐射方向图</w:t>
      </w:r>
      <w:proofErr w:type="spellEnd"/>
    </w:p>
    <w:p w14:paraId="4A22AB90" w14:textId="49C944D4" w:rsidR="00765A9D" w:rsidRPr="0095785D" w:rsidRDefault="006D306A" w:rsidP="00BF3A36">
      <w:pPr>
        <w:pStyle w:val="Figure"/>
      </w:pPr>
      <w:r w:rsidRPr="0095785D">
        <w:rPr>
          <w:noProof/>
        </w:rPr>
        <w:drawing>
          <wp:inline distT="0" distB="0" distL="0" distR="0" wp14:anchorId="49624A16" wp14:editId="366D8584">
            <wp:extent cx="5800356" cy="3526543"/>
            <wp:effectExtent l="0" t="0" r="0" b="0"/>
            <wp:docPr id="1879875432" name="Picture 30" descr="图77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9875432" name="Picture 30" descr="图77C显示前向辐射方向图&#10;"/>
                    <pic:cNvPicPr/>
                  </pic:nvPicPr>
                  <pic:blipFill>
                    <a:blip r:embed="rId183" cstate="print">
                      <a:extLst>
                        <a:ext uri="{28A0092B-C50C-407E-A947-70E740481C1C}">
                          <a14:useLocalDpi xmlns:a14="http://schemas.microsoft.com/office/drawing/2010/main" val="0"/>
                        </a:ext>
                      </a:extLst>
                    </a:blip>
                    <a:stretch>
                      <a:fillRect/>
                    </a:stretch>
                  </pic:blipFill>
                  <pic:spPr>
                    <a:xfrm>
                      <a:off x="0" y="0"/>
                      <a:ext cx="5800356" cy="3526543"/>
                    </a:xfrm>
                    <a:prstGeom prst="rect">
                      <a:avLst/>
                    </a:prstGeom>
                  </pic:spPr>
                </pic:pic>
              </a:graphicData>
            </a:graphic>
          </wp:inline>
        </w:drawing>
      </w:r>
    </w:p>
    <w:p w14:paraId="2814B77E" w14:textId="4C84E045" w:rsidR="00BD5A46" w:rsidRPr="0095785D" w:rsidRDefault="00DC118F" w:rsidP="00BD5A46">
      <w:pPr>
        <w:pStyle w:val="FigureNo"/>
      </w:pPr>
      <w:r w:rsidRPr="0095785D">
        <w:lastRenderedPageBreak/>
        <w:t>图</w:t>
      </w:r>
      <w:r w:rsidR="00BD5A46" w:rsidRPr="0095785D">
        <w:t>7</w:t>
      </w:r>
      <w:r w:rsidR="00FC2FE9" w:rsidRPr="0095785D">
        <w:t>7</w:t>
      </w:r>
      <w:r w:rsidR="00BD5A46" w:rsidRPr="0095785D">
        <w:t>d</w:t>
      </w:r>
    </w:p>
    <w:p w14:paraId="3DD01426" w14:textId="1E5A46EC" w:rsidR="00BD5A46" w:rsidRPr="0095785D" w:rsidRDefault="0021496B" w:rsidP="00BD5A46">
      <w:pPr>
        <w:pStyle w:val="Figuretitle"/>
      </w:pPr>
      <w:proofErr w:type="spellStart"/>
      <w:r w:rsidRPr="0095785D">
        <w:t>后向辐射方向图</w:t>
      </w:r>
      <w:proofErr w:type="spellEnd"/>
    </w:p>
    <w:p w14:paraId="2F1C9B04" w14:textId="7D81BEE2" w:rsidR="00765A9D" w:rsidRPr="0095785D" w:rsidRDefault="00FD1464" w:rsidP="00FC2FE9">
      <w:pPr>
        <w:pStyle w:val="Figure"/>
      </w:pPr>
      <w:r w:rsidRPr="0095785D">
        <w:rPr>
          <w:noProof/>
        </w:rPr>
        <w:drawing>
          <wp:inline distT="0" distB="0" distL="0" distR="0" wp14:anchorId="7584E1AE" wp14:editId="656265E8">
            <wp:extent cx="5635763" cy="3474727"/>
            <wp:effectExtent l="0" t="0" r="3175" b="0"/>
            <wp:docPr id="1252042309" name="Picture 75" descr="图77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2042309" name="Picture 75" descr="图77D显示后向辐射方向图&#10;"/>
                    <pic:cNvPicPr/>
                  </pic:nvPicPr>
                  <pic:blipFill>
                    <a:blip r:embed="rId184" cstate="print">
                      <a:extLst>
                        <a:ext uri="{28A0092B-C50C-407E-A947-70E740481C1C}">
                          <a14:useLocalDpi xmlns:a14="http://schemas.microsoft.com/office/drawing/2010/main" val="0"/>
                        </a:ext>
                      </a:extLst>
                    </a:blip>
                    <a:stretch>
                      <a:fillRect/>
                    </a:stretch>
                  </pic:blipFill>
                  <pic:spPr>
                    <a:xfrm>
                      <a:off x="0" y="0"/>
                      <a:ext cx="5635763" cy="3474727"/>
                    </a:xfrm>
                    <a:prstGeom prst="rect">
                      <a:avLst/>
                    </a:prstGeom>
                  </pic:spPr>
                </pic:pic>
              </a:graphicData>
            </a:graphic>
          </wp:inline>
        </w:drawing>
      </w:r>
    </w:p>
    <w:p w14:paraId="06A3EB78" w14:textId="4C11A247" w:rsidR="008547CD" w:rsidRPr="0095785D" w:rsidRDefault="00DC118F" w:rsidP="008547CD">
      <w:pPr>
        <w:pStyle w:val="FigureNo"/>
        <w:rPr>
          <w:lang w:eastAsia="zh-CN"/>
        </w:rPr>
      </w:pPr>
      <w:r w:rsidRPr="0095785D">
        <w:rPr>
          <w:lang w:eastAsia="zh-CN"/>
        </w:rPr>
        <w:lastRenderedPageBreak/>
        <w:t>图</w:t>
      </w:r>
      <w:r w:rsidR="008547CD" w:rsidRPr="0095785D">
        <w:rPr>
          <w:lang w:eastAsia="zh-CN"/>
        </w:rPr>
        <w:t>7</w:t>
      </w:r>
      <w:r w:rsidR="00F15793" w:rsidRPr="0095785D">
        <w:rPr>
          <w:lang w:eastAsia="zh-CN"/>
        </w:rPr>
        <w:t>8</w:t>
      </w:r>
      <w:r w:rsidR="008547CD" w:rsidRPr="0095785D">
        <w:rPr>
          <w:lang w:eastAsia="zh-CN"/>
        </w:rPr>
        <w:t>a</w:t>
      </w:r>
    </w:p>
    <w:p w14:paraId="598D1410" w14:textId="0E8768DD" w:rsidR="008547CD" w:rsidRPr="0095785D" w:rsidRDefault="00437622" w:rsidP="008547CD">
      <w:pPr>
        <w:pStyle w:val="Figuretitle"/>
        <w:rPr>
          <w:lang w:eastAsia="zh-CN"/>
        </w:rPr>
      </w:pPr>
      <w:bookmarkStart w:id="268" w:name="OLE_LINK73"/>
      <w:r w:rsidRPr="0095785D">
        <w:rPr>
          <w:lang w:eastAsia="zh-CN"/>
        </w:rPr>
        <w:t>方位角</w:t>
      </w:r>
      <w:r w:rsidRPr="0095785D">
        <w:rPr>
          <w:rFonts w:hint="eastAsia"/>
          <w:lang w:eastAsia="zh-CN"/>
        </w:rPr>
        <w:t>26</w:t>
      </w:r>
      <w:r w:rsidRPr="0095785D">
        <w:rPr>
          <w:lang w:eastAsia="zh-CN"/>
        </w:rPr>
        <w:t>°</w:t>
      </w:r>
      <w:r w:rsidRPr="0095785D">
        <w:rPr>
          <w:lang w:eastAsia="zh-CN"/>
        </w:rPr>
        <w:t>处的垂直方向图</w:t>
      </w:r>
      <w:bookmarkEnd w:id="268"/>
    </w:p>
    <w:p w14:paraId="7773AAE9" w14:textId="4A6D3814" w:rsidR="00765A9D" w:rsidRPr="0095785D" w:rsidRDefault="00FD1464" w:rsidP="008547CD">
      <w:pPr>
        <w:pStyle w:val="Figure"/>
        <w:rPr>
          <w:lang w:eastAsia="zh-CN"/>
        </w:rPr>
      </w:pPr>
      <w:r w:rsidRPr="0095785D">
        <w:rPr>
          <w:noProof/>
        </w:rPr>
        <w:drawing>
          <wp:inline distT="0" distB="0" distL="0" distR="0" wp14:anchorId="5B0D3BBE" wp14:editId="679094F5">
            <wp:extent cx="5733300" cy="4578105"/>
            <wp:effectExtent l="0" t="0" r="1270" b="0"/>
            <wp:docPr id="270107381" name="Picture 76" descr="图78A显示方位角26°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0107381" name="Picture 76" descr="图78A显示方位角26°处的垂直方向图&#10;"/>
                    <pic:cNvPicPr/>
                  </pic:nvPicPr>
                  <pic:blipFill>
                    <a:blip r:embed="rId185" cstate="print">
                      <a:extLst>
                        <a:ext uri="{28A0092B-C50C-407E-A947-70E740481C1C}">
                          <a14:useLocalDpi xmlns:a14="http://schemas.microsoft.com/office/drawing/2010/main" val="0"/>
                        </a:ext>
                      </a:extLst>
                    </a:blip>
                    <a:stretch>
                      <a:fillRect/>
                    </a:stretch>
                  </pic:blipFill>
                  <pic:spPr>
                    <a:xfrm>
                      <a:off x="0" y="0"/>
                      <a:ext cx="5733300" cy="4578105"/>
                    </a:xfrm>
                    <a:prstGeom prst="rect">
                      <a:avLst/>
                    </a:prstGeom>
                  </pic:spPr>
                </pic:pic>
              </a:graphicData>
            </a:graphic>
          </wp:inline>
        </w:drawing>
      </w:r>
    </w:p>
    <w:p w14:paraId="263AE050" w14:textId="3DAB0EB0" w:rsidR="00792733" w:rsidRPr="0095785D" w:rsidRDefault="00DC118F" w:rsidP="00792733">
      <w:pPr>
        <w:pStyle w:val="FigureNo"/>
        <w:rPr>
          <w:lang w:eastAsia="zh-CN"/>
        </w:rPr>
      </w:pPr>
      <w:r w:rsidRPr="0095785D">
        <w:rPr>
          <w:lang w:eastAsia="zh-CN"/>
        </w:rPr>
        <w:lastRenderedPageBreak/>
        <w:t>图</w:t>
      </w:r>
      <w:r w:rsidR="00792733" w:rsidRPr="0095785D">
        <w:rPr>
          <w:lang w:eastAsia="zh-CN"/>
        </w:rPr>
        <w:t>78b</w:t>
      </w:r>
    </w:p>
    <w:p w14:paraId="3BBC1975" w14:textId="2C4A01C1" w:rsidR="00792733" w:rsidRPr="0095785D" w:rsidRDefault="00437622" w:rsidP="00792733">
      <w:pPr>
        <w:pStyle w:val="Figuretitle"/>
        <w:rPr>
          <w:lang w:eastAsia="zh-CN"/>
        </w:rPr>
      </w:pPr>
      <w:bookmarkStart w:id="269" w:name="OLE_LINK64"/>
      <w:r w:rsidRPr="0095785D">
        <w:rPr>
          <w:rFonts w:hint="eastAsia"/>
          <w:lang w:eastAsia="zh-CN"/>
        </w:rPr>
        <w:t>仰角</w:t>
      </w:r>
      <w:r w:rsidRPr="0095785D">
        <w:rPr>
          <w:rFonts w:hint="eastAsia"/>
          <w:lang w:eastAsia="zh-CN"/>
        </w:rPr>
        <w:t>9</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69"/>
    </w:p>
    <w:p w14:paraId="2B70B145" w14:textId="5955F7BD" w:rsidR="00765A9D" w:rsidRPr="0095785D" w:rsidRDefault="00FD1464" w:rsidP="008547CD">
      <w:pPr>
        <w:pStyle w:val="Figure"/>
      </w:pPr>
      <w:r w:rsidRPr="0095785D">
        <w:rPr>
          <w:noProof/>
        </w:rPr>
        <w:drawing>
          <wp:inline distT="0" distB="0" distL="0" distR="0" wp14:anchorId="520DE6E6" wp14:editId="7EBA4D67">
            <wp:extent cx="4279401" cy="4389129"/>
            <wp:effectExtent l="0" t="0" r="6985" b="0"/>
            <wp:docPr id="614529292" name="Picture 77" descr="图78B显示仰角9°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529292" name="Picture 77" descr="图78B显示仰角9°处的水平方向图&#10;"/>
                    <pic:cNvPicPr/>
                  </pic:nvPicPr>
                  <pic:blipFill>
                    <a:blip r:embed="rId186" cstate="print">
                      <a:extLst>
                        <a:ext uri="{28A0092B-C50C-407E-A947-70E740481C1C}">
                          <a14:useLocalDpi xmlns:a14="http://schemas.microsoft.com/office/drawing/2010/main" val="0"/>
                        </a:ext>
                      </a:extLst>
                    </a:blip>
                    <a:stretch>
                      <a:fillRect/>
                    </a:stretch>
                  </pic:blipFill>
                  <pic:spPr>
                    <a:xfrm>
                      <a:off x="0" y="0"/>
                      <a:ext cx="4279401" cy="4389129"/>
                    </a:xfrm>
                    <a:prstGeom prst="rect">
                      <a:avLst/>
                    </a:prstGeom>
                  </pic:spPr>
                </pic:pic>
              </a:graphicData>
            </a:graphic>
          </wp:inline>
        </w:drawing>
      </w:r>
    </w:p>
    <w:p w14:paraId="44EF427F" w14:textId="7BD60610" w:rsidR="0026093B" w:rsidRPr="0095785D" w:rsidRDefault="00DC118F" w:rsidP="0026093B">
      <w:pPr>
        <w:pStyle w:val="FigureNo"/>
      </w:pPr>
      <w:r w:rsidRPr="0095785D">
        <w:lastRenderedPageBreak/>
        <w:t>图</w:t>
      </w:r>
      <w:r w:rsidR="0026093B" w:rsidRPr="0095785D">
        <w:t>78c</w:t>
      </w:r>
    </w:p>
    <w:p w14:paraId="29D6E98A" w14:textId="1ED8C2AC" w:rsidR="0026093B" w:rsidRPr="0095785D" w:rsidRDefault="0021496B" w:rsidP="0026093B">
      <w:pPr>
        <w:pStyle w:val="Figuretitle"/>
      </w:pPr>
      <w:proofErr w:type="spellStart"/>
      <w:r w:rsidRPr="0095785D">
        <w:t>前向辐射方向图</w:t>
      </w:r>
      <w:proofErr w:type="spellEnd"/>
    </w:p>
    <w:p w14:paraId="1D4D6B07" w14:textId="3A0271DE" w:rsidR="00765A9D" w:rsidRPr="0095785D" w:rsidRDefault="006D306A" w:rsidP="008547CD">
      <w:pPr>
        <w:pStyle w:val="Figure"/>
      </w:pPr>
      <w:r w:rsidRPr="0095785D">
        <w:rPr>
          <w:noProof/>
        </w:rPr>
        <w:drawing>
          <wp:inline distT="0" distB="0" distL="0" distR="0" wp14:anchorId="0AD717A3" wp14:editId="64648DD3">
            <wp:extent cx="5733300" cy="3538735"/>
            <wp:effectExtent l="0" t="0" r="1270" b="5080"/>
            <wp:docPr id="643526763" name="Picture 31" descr="图78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3526763" name="Picture 31" descr="图78C显示前向辐射方向图&#10;"/>
                    <pic:cNvPicPr/>
                  </pic:nvPicPr>
                  <pic:blipFill>
                    <a:blip r:embed="rId187" cstate="print">
                      <a:extLst>
                        <a:ext uri="{28A0092B-C50C-407E-A947-70E740481C1C}">
                          <a14:useLocalDpi xmlns:a14="http://schemas.microsoft.com/office/drawing/2010/main" val="0"/>
                        </a:ext>
                      </a:extLst>
                    </a:blip>
                    <a:stretch>
                      <a:fillRect/>
                    </a:stretch>
                  </pic:blipFill>
                  <pic:spPr>
                    <a:xfrm>
                      <a:off x="0" y="0"/>
                      <a:ext cx="5733300" cy="3538735"/>
                    </a:xfrm>
                    <a:prstGeom prst="rect">
                      <a:avLst/>
                    </a:prstGeom>
                  </pic:spPr>
                </pic:pic>
              </a:graphicData>
            </a:graphic>
          </wp:inline>
        </w:drawing>
      </w:r>
    </w:p>
    <w:p w14:paraId="1E6A0EF5" w14:textId="5C50B58D" w:rsidR="00FC2FE9" w:rsidRPr="0095785D" w:rsidRDefault="00DC118F" w:rsidP="00FC2FE9">
      <w:pPr>
        <w:pStyle w:val="FigureNo"/>
      </w:pPr>
      <w:r w:rsidRPr="0095785D">
        <w:t>图</w:t>
      </w:r>
      <w:r w:rsidR="00FC2FE9" w:rsidRPr="0095785D">
        <w:t>78d</w:t>
      </w:r>
    </w:p>
    <w:p w14:paraId="65CC826D" w14:textId="6994B018" w:rsidR="00FC2FE9" w:rsidRPr="0095785D" w:rsidRDefault="0021496B" w:rsidP="00FC2FE9">
      <w:pPr>
        <w:pStyle w:val="Figuretitle"/>
      </w:pPr>
      <w:proofErr w:type="spellStart"/>
      <w:r w:rsidRPr="0095785D">
        <w:t>后向辐射方向图</w:t>
      </w:r>
      <w:proofErr w:type="spellEnd"/>
    </w:p>
    <w:p w14:paraId="3E0F9F8B" w14:textId="4339C01F" w:rsidR="00765A9D" w:rsidRPr="0095785D" w:rsidRDefault="00984DC6" w:rsidP="008547CD">
      <w:pPr>
        <w:pStyle w:val="Figure"/>
      </w:pPr>
      <w:r w:rsidRPr="0095785D">
        <w:rPr>
          <w:noProof/>
        </w:rPr>
        <w:drawing>
          <wp:inline distT="0" distB="0" distL="0" distR="0" wp14:anchorId="198C3C55" wp14:editId="63A1E76C">
            <wp:extent cx="5730252" cy="3511303"/>
            <wp:effectExtent l="0" t="0" r="3810" b="0"/>
            <wp:docPr id="618527122" name="Picture 78" descr="图78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527122" name="Picture 78" descr="图78D显示后向辐射方向图&#10;"/>
                    <pic:cNvPicPr/>
                  </pic:nvPicPr>
                  <pic:blipFill>
                    <a:blip r:embed="rId188" cstate="print">
                      <a:extLst>
                        <a:ext uri="{28A0092B-C50C-407E-A947-70E740481C1C}">
                          <a14:useLocalDpi xmlns:a14="http://schemas.microsoft.com/office/drawing/2010/main" val="0"/>
                        </a:ext>
                      </a:extLst>
                    </a:blip>
                    <a:stretch>
                      <a:fillRect/>
                    </a:stretch>
                  </pic:blipFill>
                  <pic:spPr>
                    <a:xfrm>
                      <a:off x="0" y="0"/>
                      <a:ext cx="5730252" cy="3511303"/>
                    </a:xfrm>
                    <a:prstGeom prst="rect">
                      <a:avLst/>
                    </a:prstGeom>
                  </pic:spPr>
                </pic:pic>
              </a:graphicData>
            </a:graphic>
          </wp:inline>
        </w:drawing>
      </w:r>
    </w:p>
    <w:p w14:paraId="383CC6C1" w14:textId="2806CC08" w:rsidR="008547CD" w:rsidRPr="0095785D" w:rsidRDefault="00DC118F" w:rsidP="008547CD">
      <w:pPr>
        <w:pStyle w:val="FigureNo"/>
        <w:rPr>
          <w:lang w:eastAsia="zh-CN"/>
        </w:rPr>
      </w:pPr>
      <w:r w:rsidRPr="0095785D">
        <w:rPr>
          <w:lang w:eastAsia="zh-CN"/>
        </w:rPr>
        <w:lastRenderedPageBreak/>
        <w:t>图</w:t>
      </w:r>
      <w:r w:rsidR="008547CD" w:rsidRPr="0095785D">
        <w:rPr>
          <w:lang w:eastAsia="zh-CN"/>
        </w:rPr>
        <w:t>79a</w:t>
      </w:r>
    </w:p>
    <w:p w14:paraId="0EA1B993" w14:textId="539BD935" w:rsidR="008547CD" w:rsidRPr="0095785D" w:rsidRDefault="0021496B" w:rsidP="008547CD">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78687394" w14:textId="4F556261" w:rsidR="00765A9D" w:rsidRPr="0095785D" w:rsidRDefault="00984DC6" w:rsidP="008547CD">
      <w:pPr>
        <w:pStyle w:val="Figure"/>
        <w:rPr>
          <w:lang w:eastAsia="zh-CN"/>
        </w:rPr>
      </w:pPr>
      <w:r w:rsidRPr="0095785D">
        <w:rPr>
          <w:noProof/>
        </w:rPr>
        <w:drawing>
          <wp:inline distT="0" distB="0" distL="0" distR="0" wp14:anchorId="19AC01CD" wp14:editId="02369511">
            <wp:extent cx="5657100" cy="4575057"/>
            <wp:effectExtent l="0" t="0" r="1270" b="0"/>
            <wp:docPr id="700928833" name="Picture 79" descr="图79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0928833" name="Picture 79" descr="图79A显示方位角0°处的垂直方向图&#10;"/>
                    <pic:cNvPicPr/>
                  </pic:nvPicPr>
                  <pic:blipFill>
                    <a:blip r:embed="rId189" cstate="print">
                      <a:extLst>
                        <a:ext uri="{28A0092B-C50C-407E-A947-70E740481C1C}">
                          <a14:useLocalDpi xmlns:a14="http://schemas.microsoft.com/office/drawing/2010/main" val="0"/>
                        </a:ext>
                      </a:extLst>
                    </a:blip>
                    <a:stretch>
                      <a:fillRect/>
                    </a:stretch>
                  </pic:blipFill>
                  <pic:spPr>
                    <a:xfrm>
                      <a:off x="0" y="0"/>
                      <a:ext cx="5657100" cy="4575057"/>
                    </a:xfrm>
                    <a:prstGeom prst="rect">
                      <a:avLst/>
                    </a:prstGeom>
                  </pic:spPr>
                </pic:pic>
              </a:graphicData>
            </a:graphic>
          </wp:inline>
        </w:drawing>
      </w:r>
    </w:p>
    <w:p w14:paraId="0707B5A5" w14:textId="23342876" w:rsidR="00792733" w:rsidRPr="0095785D" w:rsidRDefault="00DC118F" w:rsidP="00792733">
      <w:pPr>
        <w:pStyle w:val="FigureNo"/>
        <w:rPr>
          <w:lang w:eastAsia="zh-CN"/>
        </w:rPr>
      </w:pPr>
      <w:r w:rsidRPr="0095785D">
        <w:rPr>
          <w:lang w:eastAsia="zh-CN"/>
        </w:rPr>
        <w:lastRenderedPageBreak/>
        <w:t>图</w:t>
      </w:r>
      <w:r w:rsidR="00792733" w:rsidRPr="0095785D">
        <w:rPr>
          <w:lang w:eastAsia="zh-CN"/>
        </w:rPr>
        <w:t>79b</w:t>
      </w:r>
    </w:p>
    <w:p w14:paraId="4DD02D5E" w14:textId="2FC81656" w:rsidR="00792733" w:rsidRPr="0095785D" w:rsidRDefault="00437622" w:rsidP="00792733">
      <w:pPr>
        <w:pStyle w:val="Figuretitle"/>
        <w:rPr>
          <w:lang w:eastAsia="zh-CN"/>
        </w:rPr>
      </w:pPr>
      <w:bookmarkStart w:id="270" w:name="OLE_LINK65"/>
      <w:r w:rsidRPr="0095785D">
        <w:rPr>
          <w:rFonts w:hint="eastAsia"/>
          <w:lang w:eastAsia="zh-CN"/>
        </w:rPr>
        <w:t>仰角</w:t>
      </w:r>
      <w:r w:rsidRPr="0095785D">
        <w:rPr>
          <w:rFonts w:hint="eastAsia"/>
          <w:lang w:eastAsia="zh-CN"/>
        </w:rPr>
        <w:t>7</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0"/>
    </w:p>
    <w:p w14:paraId="5A26FE08" w14:textId="63B338AD" w:rsidR="00765A9D" w:rsidRPr="0095785D" w:rsidRDefault="00984DC6" w:rsidP="008547CD">
      <w:pPr>
        <w:pStyle w:val="Figure"/>
      </w:pPr>
      <w:r w:rsidRPr="0095785D">
        <w:rPr>
          <w:noProof/>
        </w:rPr>
        <w:drawing>
          <wp:inline distT="0" distB="0" distL="0" distR="0" wp14:anchorId="6D92346A" wp14:editId="7FE0FDAD">
            <wp:extent cx="4218441" cy="4255017"/>
            <wp:effectExtent l="0" t="0" r="0" b="0"/>
            <wp:docPr id="201962882" name="Picture 80" descr="图79B显示仰角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62882" name="Picture 80" descr="图79B显示仰角7°处的水平方向图&#10;"/>
                    <pic:cNvPicPr/>
                  </pic:nvPicPr>
                  <pic:blipFill>
                    <a:blip r:embed="rId190" cstate="print">
                      <a:extLst>
                        <a:ext uri="{28A0092B-C50C-407E-A947-70E740481C1C}">
                          <a14:useLocalDpi xmlns:a14="http://schemas.microsoft.com/office/drawing/2010/main" val="0"/>
                        </a:ext>
                      </a:extLst>
                    </a:blip>
                    <a:stretch>
                      <a:fillRect/>
                    </a:stretch>
                  </pic:blipFill>
                  <pic:spPr>
                    <a:xfrm>
                      <a:off x="0" y="0"/>
                      <a:ext cx="4218441" cy="4255017"/>
                    </a:xfrm>
                    <a:prstGeom prst="rect">
                      <a:avLst/>
                    </a:prstGeom>
                  </pic:spPr>
                </pic:pic>
              </a:graphicData>
            </a:graphic>
          </wp:inline>
        </w:drawing>
      </w:r>
    </w:p>
    <w:p w14:paraId="79BCC572" w14:textId="22BC7AED" w:rsidR="0026093B" w:rsidRPr="0095785D" w:rsidRDefault="00DC118F" w:rsidP="0026093B">
      <w:pPr>
        <w:pStyle w:val="FigureNo"/>
      </w:pPr>
      <w:r w:rsidRPr="0095785D">
        <w:t>图</w:t>
      </w:r>
      <w:r w:rsidR="0026093B" w:rsidRPr="0095785D">
        <w:t>79c</w:t>
      </w:r>
    </w:p>
    <w:p w14:paraId="59EF8E90" w14:textId="3B42FEDB" w:rsidR="0026093B" w:rsidRPr="0095785D" w:rsidRDefault="0021496B" w:rsidP="0026093B">
      <w:pPr>
        <w:pStyle w:val="Figuretitle"/>
      </w:pPr>
      <w:proofErr w:type="spellStart"/>
      <w:r w:rsidRPr="0095785D">
        <w:t>前向辐射方向图</w:t>
      </w:r>
      <w:proofErr w:type="spellEnd"/>
    </w:p>
    <w:p w14:paraId="24EC701E" w14:textId="4CF77D73" w:rsidR="00765A9D" w:rsidRPr="0095785D" w:rsidRDefault="006D306A" w:rsidP="008547CD">
      <w:pPr>
        <w:pStyle w:val="Figure"/>
      </w:pPr>
      <w:r w:rsidRPr="0095785D">
        <w:rPr>
          <w:noProof/>
        </w:rPr>
        <w:drawing>
          <wp:inline distT="0" distB="0" distL="0" distR="0" wp14:anchorId="4D947028" wp14:editId="411F0975">
            <wp:extent cx="5657100" cy="3572263"/>
            <wp:effectExtent l="0" t="0" r="1270" b="9525"/>
            <wp:docPr id="1101725809" name="Picture 32" descr="图79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1725809" name="Picture 32" descr="图79C显示前向辐射方向图&#10;"/>
                    <pic:cNvPicPr/>
                  </pic:nvPicPr>
                  <pic:blipFill>
                    <a:blip r:embed="rId191" cstate="print">
                      <a:extLst>
                        <a:ext uri="{28A0092B-C50C-407E-A947-70E740481C1C}">
                          <a14:useLocalDpi xmlns:a14="http://schemas.microsoft.com/office/drawing/2010/main" val="0"/>
                        </a:ext>
                      </a:extLst>
                    </a:blip>
                    <a:stretch>
                      <a:fillRect/>
                    </a:stretch>
                  </pic:blipFill>
                  <pic:spPr>
                    <a:xfrm>
                      <a:off x="0" y="0"/>
                      <a:ext cx="5657100" cy="3572263"/>
                    </a:xfrm>
                    <a:prstGeom prst="rect">
                      <a:avLst/>
                    </a:prstGeom>
                  </pic:spPr>
                </pic:pic>
              </a:graphicData>
            </a:graphic>
          </wp:inline>
        </w:drawing>
      </w:r>
    </w:p>
    <w:p w14:paraId="0DAF22B5" w14:textId="3C23E625" w:rsidR="005D5DE2" w:rsidRPr="0095785D" w:rsidRDefault="00DC118F" w:rsidP="005D5DE2">
      <w:pPr>
        <w:pStyle w:val="FigureNo"/>
      </w:pPr>
      <w:r w:rsidRPr="0095785D">
        <w:lastRenderedPageBreak/>
        <w:t>图</w:t>
      </w:r>
      <w:r w:rsidR="005D5DE2" w:rsidRPr="0095785D">
        <w:t>79d</w:t>
      </w:r>
    </w:p>
    <w:p w14:paraId="12D32CEF" w14:textId="4AAD66F8" w:rsidR="005D5DE2" w:rsidRPr="0095785D" w:rsidRDefault="0021496B" w:rsidP="005D5DE2">
      <w:pPr>
        <w:pStyle w:val="Figuretitle"/>
      </w:pPr>
      <w:proofErr w:type="spellStart"/>
      <w:r w:rsidRPr="0095785D">
        <w:t>后向辐射方向图</w:t>
      </w:r>
      <w:proofErr w:type="spellEnd"/>
    </w:p>
    <w:p w14:paraId="1D96085E" w14:textId="316B8665" w:rsidR="00765A9D" w:rsidRPr="0095785D" w:rsidRDefault="00984DC6" w:rsidP="008547CD">
      <w:pPr>
        <w:pStyle w:val="Figure"/>
      </w:pPr>
      <w:r w:rsidRPr="0095785D">
        <w:rPr>
          <w:noProof/>
        </w:rPr>
        <w:drawing>
          <wp:inline distT="0" distB="0" distL="0" distR="0" wp14:anchorId="050F970E" wp14:editId="6BDEF010">
            <wp:extent cx="5657100" cy="3730760"/>
            <wp:effectExtent l="0" t="0" r="1270" b="3175"/>
            <wp:docPr id="545855763" name="Picture 81" descr="图79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855763" name="Picture 81" descr="图79D显示后向辐射方向图&#10;"/>
                    <pic:cNvPicPr/>
                  </pic:nvPicPr>
                  <pic:blipFill>
                    <a:blip r:embed="rId192" cstate="print">
                      <a:extLst>
                        <a:ext uri="{28A0092B-C50C-407E-A947-70E740481C1C}">
                          <a14:useLocalDpi xmlns:a14="http://schemas.microsoft.com/office/drawing/2010/main" val="0"/>
                        </a:ext>
                      </a:extLst>
                    </a:blip>
                    <a:stretch>
                      <a:fillRect/>
                    </a:stretch>
                  </pic:blipFill>
                  <pic:spPr>
                    <a:xfrm>
                      <a:off x="0" y="0"/>
                      <a:ext cx="5657100" cy="3730760"/>
                    </a:xfrm>
                    <a:prstGeom prst="rect">
                      <a:avLst/>
                    </a:prstGeom>
                  </pic:spPr>
                </pic:pic>
              </a:graphicData>
            </a:graphic>
          </wp:inline>
        </w:drawing>
      </w:r>
    </w:p>
    <w:p w14:paraId="164D17A1" w14:textId="4ADF0FF6" w:rsidR="008547CD" w:rsidRPr="0095785D" w:rsidRDefault="00DC118F" w:rsidP="008547CD">
      <w:pPr>
        <w:pStyle w:val="FigureNo"/>
        <w:rPr>
          <w:lang w:eastAsia="zh-CN"/>
        </w:rPr>
      </w:pPr>
      <w:r w:rsidRPr="0095785D">
        <w:rPr>
          <w:lang w:eastAsia="zh-CN"/>
        </w:rPr>
        <w:lastRenderedPageBreak/>
        <w:t>图</w:t>
      </w:r>
      <w:r w:rsidR="008547CD" w:rsidRPr="0095785D">
        <w:rPr>
          <w:lang w:eastAsia="zh-CN"/>
        </w:rPr>
        <w:t>80a</w:t>
      </w:r>
    </w:p>
    <w:p w14:paraId="26903077" w14:textId="69E2CF32" w:rsidR="008547CD" w:rsidRPr="0095785D" w:rsidRDefault="00437622" w:rsidP="008547CD">
      <w:pPr>
        <w:pStyle w:val="Figuretitle"/>
        <w:rPr>
          <w:lang w:eastAsia="zh-CN"/>
        </w:rPr>
      </w:pPr>
      <w:bookmarkStart w:id="271" w:name="OLE_LINK72"/>
      <w:r w:rsidRPr="0095785D">
        <w:rPr>
          <w:lang w:eastAsia="zh-CN"/>
        </w:rPr>
        <w:t>方位角</w:t>
      </w:r>
      <w:r w:rsidRPr="0095785D">
        <w:rPr>
          <w:rFonts w:hint="eastAsia"/>
          <w:lang w:eastAsia="zh-CN"/>
        </w:rPr>
        <w:t>28</w:t>
      </w:r>
      <w:r w:rsidRPr="0095785D">
        <w:rPr>
          <w:lang w:eastAsia="zh-CN"/>
        </w:rPr>
        <w:t>°</w:t>
      </w:r>
      <w:r w:rsidRPr="0095785D">
        <w:rPr>
          <w:lang w:eastAsia="zh-CN"/>
        </w:rPr>
        <w:t>处的垂直方向图</w:t>
      </w:r>
      <w:bookmarkEnd w:id="271"/>
    </w:p>
    <w:p w14:paraId="1FCBACFB" w14:textId="491DB1B0" w:rsidR="00765A9D" w:rsidRPr="0095785D" w:rsidRDefault="006046C8" w:rsidP="008547CD">
      <w:pPr>
        <w:pStyle w:val="Figure"/>
        <w:rPr>
          <w:lang w:eastAsia="zh-CN"/>
        </w:rPr>
      </w:pPr>
      <w:r w:rsidRPr="0095785D">
        <w:rPr>
          <w:noProof/>
        </w:rPr>
        <w:drawing>
          <wp:inline distT="0" distB="0" distL="0" distR="0" wp14:anchorId="13369218" wp14:editId="0D339B22">
            <wp:extent cx="5657100" cy="4416561"/>
            <wp:effectExtent l="0" t="0" r="1270" b="3175"/>
            <wp:docPr id="256047462" name="Picture 1" descr="图80A显示方位角28°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047462" name="Picture 1" descr="图80A显示方位角28°处的垂直方向图&#10;"/>
                    <pic:cNvPicPr/>
                  </pic:nvPicPr>
                  <pic:blipFill>
                    <a:blip r:embed="rId193" cstate="print">
                      <a:extLst>
                        <a:ext uri="{28A0092B-C50C-407E-A947-70E740481C1C}">
                          <a14:useLocalDpi xmlns:a14="http://schemas.microsoft.com/office/drawing/2010/main" val="0"/>
                        </a:ext>
                      </a:extLst>
                    </a:blip>
                    <a:stretch>
                      <a:fillRect/>
                    </a:stretch>
                  </pic:blipFill>
                  <pic:spPr>
                    <a:xfrm>
                      <a:off x="0" y="0"/>
                      <a:ext cx="5657100" cy="4416561"/>
                    </a:xfrm>
                    <a:prstGeom prst="rect">
                      <a:avLst/>
                    </a:prstGeom>
                  </pic:spPr>
                </pic:pic>
              </a:graphicData>
            </a:graphic>
          </wp:inline>
        </w:drawing>
      </w:r>
    </w:p>
    <w:p w14:paraId="1C74571B" w14:textId="06DA0007" w:rsidR="00792733" w:rsidRPr="0095785D" w:rsidRDefault="00DC118F" w:rsidP="00792733">
      <w:pPr>
        <w:pStyle w:val="FigureNo"/>
        <w:rPr>
          <w:lang w:eastAsia="zh-CN"/>
        </w:rPr>
      </w:pPr>
      <w:r w:rsidRPr="0095785D">
        <w:rPr>
          <w:lang w:eastAsia="zh-CN"/>
        </w:rPr>
        <w:lastRenderedPageBreak/>
        <w:t>图</w:t>
      </w:r>
      <w:r w:rsidR="00792733" w:rsidRPr="0095785D">
        <w:rPr>
          <w:lang w:eastAsia="zh-CN"/>
        </w:rPr>
        <w:t>80b</w:t>
      </w:r>
    </w:p>
    <w:p w14:paraId="363E6513" w14:textId="704629AE" w:rsidR="00792733" w:rsidRPr="0095785D" w:rsidRDefault="00437622" w:rsidP="00792733">
      <w:pPr>
        <w:pStyle w:val="Figuretitle"/>
        <w:rPr>
          <w:lang w:eastAsia="zh-CN"/>
        </w:rPr>
      </w:pPr>
      <w:r w:rsidRPr="0095785D">
        <w:rPr>
          <w:rFonts w:hint="eastAsia"/>
          <w:lang w:eastAsia="zh-CN"/>
        </w:rPr>
        <w:t>仰角</w:t>
      </w:r>
      <w:r w:rsidRPr="0095785D">
        <w:rPr>
          <w:lang w:eastAsia="zh-CN"/>
        </w:rPr>
        <w:t>7</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63B7E0D0" w14:textId="38C0B41C" w:rsidR="00765A9D" w:rsidRPr="0095785D" w:rsidRDefault="006046C8" w:rsidP="008547CD">
      <w:pPr>
        <w:pStyle w:val="Figure"/>
      </w:pPr>
      <w:r w:rsidRPr="0095785D">
        <w:rPr>
          <w:noProof/>
        </w:rPr>
        <w:drawing>
          <wp:inline distT="0" distB="0" distL="0" distR="0" wp14:anchorId="53CA79C0" wp14:editId="43B77109">
            <wp:extent cx="4297689" cy="4200153"/>
            <wp:effectExtent l="0" t="0" r="7620" b="0"/>
            <wp:docPr id="524479517" name="Picture 2" descr="图80B显示仰角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4479517" name="Picture 2" descr="图80B显示仰角7°处的水平方向图&#10;"/>
                    <pic:cNvPicPr/>
                  </pic:nvPicPr>
                  <pic:blipFill>
                    <a:blip r:embed="rId194" cstate="print">
                      <a:extLst>
                        <a:ext uri="{28A0092B-C50C-407E-A947-70E740481C1C}">
                          <a14:useLocalDpi xmlns:a14="http://schemas.microsoft.com/office/drawing/2010/main" val="0"/>
                        </a:ext>
                      </a:extLst>
                    </a:blip>
                    <a:stretch>
                      <a:fillRect/>
                    </a:stretch>
                  </pic:blipFill>
                  <pic:spPr>
                    <a:xfrm>
                      <a:off x="0" y="0"/>
                      <a:ext cx="4297689" cy="4200153"/>
                    </a:xfrm>
                    <a:prstGeom prst="rect">
                      <a:avLst/>
                    </a:prstGeom>
                  </pic:spPr>
                </pic:pic>
              </a:graphicData>
            </a:graphic>
          </wp:inline>
        </w:drawing>
      </w:r>
    </w:p>
    <w:p w14:paraId="634B4644" w14:textId="6EC2FF7D" w:rsidR="002722CD" w:rsidRPr="0095785D" w:rsidRDefault="00DC118F" w:rsidP="002722CD">
      <w:pPr>
        <w:pStyle w:val="FigureNo"/>
      </w:pPr>
      <w:r w:rsidRPr="0095785D">
        <w:t>图</w:t>
      </w:r>
      <w:r w:rsidR="002722CD" w:rsidRPr="0095785D">
        <w:t>80c</w:t>
      </w:r>
    </w:p>
    <w:p w14:paraId="59D388BA" w14:textId="530591A8" w:rsidR="002722CD" w:rsidRPr="0095785D" w:rsidRDefault="0021496B" w:rsidP="002722CD">
      <w:pPr>
        <w:pStyle w:val="Figuretitle"/>
      </w:pPr>
      <w:proofErr w:type="spellStart"/>
      <w:r w:rsidRPr="0095785D">
        <w:t>前向辐射方向图</w:t>
      </w:r>
      <w:proofErr w:type="spellEnd"/>
    </w:p>
    <w:p w14:paraId="20387E48" w14:textId="4F73C875" w:rsidR="00765A9D" w:rsidRPr="0095785D" w:rsidRDefault="00D4610C" w:rsidP="008547CD">
      <w:pPr>
        <w:pStyle w:val="Figure"/>
      </w:pPr>
      <w:r w:rsidRPr="0095785D">
        <w:rPr>
          <w:noProof/>
        </w:rPr>
        <w:drawing>
          <wp:inline distT="0" distB="0" distL="0" distR="0" wp14:anchorId="27DDFD4F" wp14:editId="4B4E77E2">
            <wp:extent cx="5681484" cy="3523495"/>
            <wp:effectExtent l="0" t="0" r="0" b="1270"/>
            <wp:docPr id="813426055" name="Picture 33" descr="图80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3426055" name="Picture 33" descr="图80C显示前向辐射方向图&#10;"/>
                    <pic:cNvPicPr/>
                  </pic:nvPicPr>
                  <pic:blipFill>
                    <a:blip r:embed="rId195" cstate="print">
                      <a:extLst>
                        <a:ext uri="{28A0092B-C50C-407E-A947-70E740481C1C}">
                          <a14:useLocalDpi xmlns:a14="http://schemas.microsoft.com/office/drawing/2010/main" val="0"/>
                        </a:ext>
                      </a:extLst>
                    </a:blip>
                    <a:stretch>
                      <a:fillRect/>
                    </a:stretch>
                  </pic:blipFill>
                  <pic:spPr>
                    <a:xfrm>
                      <a:off x="0" y="0"/>
                      <a:ext cx="5681484" cy="3523495"/>
                    </a:xfrm>
                    <a:prstGeom prst="rect">
                      <a:avLst/>
                    </a:prstGeom>
                  </pic:spPr>
                </pic:pic>
              </a:graphicData>
            </a:graphic>
          </wp:inline>
        </w:drawing>
      </w:r>
    </w:p>
    <w:p w14:paraId="0A325E39" w14:textId="422B7CDA" w:rsidR="005D5DE2" w:rsidRPr="0095785D" w:rsidRDefault="00DC118F" w:rsidP="005D5DE2">
      <w:pPr>
        <w:pStyle w:val="FigureNo"/>
      </w:pPr>
      <w:r w:rsidRPr="0095785D">
        <w:lastRenderedPageBreak/>
        <w:t>图</w:t>
      </w:r>
      <w:r w:rsidR="005D5DE2" w:rsidRPr="0095785D">
        <w:t>80d</w:t>
      </w:r>
    </w:p>
    <w:p w14:paraId="49555FD6" w14:textId="2CBF9C9A" w:rsidR="005D5DE2" w:rsidRPr="0095785D" w:rsidRDefault="0021496B" w:rsidP="005D5DE2">
      <w:pPr>
        <w:pStyle w:val="Figuretitle"/>
      </w:pPr>
      <w:proofErr w:type="spellStart"/>
      <w:r w:rsidRPr="0095785D">
        <w:t>后向辐射方向图</w:t>
      </w:r>
      <w:proofErr w:type="spellEnd"/>
    </w:p>
    <w:p w14:paraId="32514728" w14:textId="1CF20032" w:rsidR="00765A9D" w:rsidRPr="0095785D" w:rsidRDefault="006046C8" w:rsidP="008547CD">
      <w:pPr>
        <w:pStyle w:val="Figure"/>
      </w:pPr>
      <w:r w:rsidRPr="0095785D">
        <w:rPr>
          <w:noProof/>
        </w:rPr>
        <w:drawing>
          <wp:inline distT="0" distB="0" distL="0" distR="0" wp14:anchorId="0AFE34B7" wp14:editId="01A0068F">
            <wp:extent cx="5647955" cy="3310135"/>
            <wp:effectExtent l="0" t="0" r="0" b="5080"/>
            <wp:docPr id="913515663" name="Picture 3" descr="图80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3515663" name="Picture 3" descr="图80D显示后向辐射方向图&#10;"/>
                    <pic:cNvPicPr/>
                  </pic:nvPicPr>
                  <pic:blipFill>
                    <a:blip r:embed="rId196" cstate="print">
                      <a:extLst>
                        <a:ext uri="{28A0092B-C50C-407E-A947-70E740481C1C}">
                          <a14:useLocalDpi xmlns:a14="http://schemas.microsoft.com/office/drawing/2010/main" val="0"/>
                        </a:ext>
                      </a:extLst>
                    </a:blip>
                    <a:stretch>
                      <a:fillRect/>
                    </a:stretch>
                  </pic:blipFill>
                  <pic:spPr>
                    <a:xfrm>
                      <a:off x="0" y="0"/>
                      <a:ext cx="5647955" cy="3310135"/>
                    </a:xfrm>
                    <a:prstGeom prst="rect">
                      <a:avLst/>
                    </a:prstGeom>
                  </pic:spPr>
                </pic:pic>
              </a:graphicData>
            </a:graphic>
          </wp:inline>
        </w:drawing>
      </w:r>
    </w:p>
    <w:p w14:paraId="41A71138" w14:textId="5939B909" w:rsidR="008547CD" w:rsidRPr="0095785D" w:rsidRDefault="00DC118F" w:rsidP="008547CD">
      <w:pPr>
        <w:pStyle w:val="FigureNo"/>
        <w:rPr>
          <w:lang w:eastAsia="zh-CN"/>
        </w:rPr>
      </w:pPr>
      <w:r w:rsidRPr="0095785D">
        <w:rPr>
          <w:lang w:eastAsia="zh-CN"/>
        </w:rPr>
        <w:t>图</w:t>
      </w:r>
      <w:r w:rsidR="008547CD" w:rsidRPr="0095785D">
        <w:rPr>
          <w:lang w:eastAsia="zh-CN"/>
        </w:rPr>
        <w:t>8</w:t>
      </w:r>
      <w:r w:rsidR="00667009" w:rsidRPr="0095785D">
        <w:rPr>
          <w:lang w:eastAsia="zh-CN"/>
        </w:rPr>
        <w:t>1</w:t>
      </w:r>
      <w:r w:rsidR="008547CD" w:rsidRPr="0095785D">
        <w:rPr>
          <w:lang w:eastAsia="zh-CN"/>
        </w:rPr>
        <w:t>a</w:t>
      </w:r>
    </w:p>
    <w:p w14:paraId="414C56F4" w14:textId="3884FB6B" w:rsidR="008547CD" w:rsidRPr="0095785D" w:rsidRDefault="0021496B" w:rsidP="008547CD">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73238971" w14:textId="2AB5D237" w:rsidR="00765A9D" w:rsidRPr="0095785D" w:rsidRDefault="00D4610C" w:rsidP="008547CD">
      <w:pPr>
        <w:pStyle w:val="Figure"/>
        <w:rPr>
          <w:lang w:eastAsia="zh-CN"/>
        </w:rPr>
      </w:pPr>
      <w:r w:rsidRPr="0095785D">
        <w:rPr>
          <w:noProof/>
        </w:rPr>
        <w:drawing>
          <wp:inline distT="0" distB="0" distL="0" distR="0" wp14:anchorId="1C4E5F20" wp14:editId="6C8F7CCF">
            <wp:extent cx="5754636" cy="4450089"/>
            <wp:effectExtent l="0" t="0" r="0" b="7620"/>
            <wp:docPr id="1995279201" name="Picture 34" descr="图81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5279201" name="Picture 34" descr="图81A显示方位角0°处的垂直方向图&#10;"/>
                    <pic:cNvPicPr/>
                  </pic:nvPicPr>
                  <pic:blipFill>
                    <a:blip r:embed="rId197" cstate="print">
                      <a:extLst>
                        <a:ext uri="{28A0092B-C50C-407E-A947-70E740481C1C}">
                          <a14:useLocalDpi xmlns:a14="http://schemas.microsoft.com/office/drawing/2010/main" val="0"/>
                        </a:ext>
                      </a:extLst>
                    </a:blip>
                    <a:stretch>
                      <a:fillRect/>
                    </a:stretch>
                  </pic:blipFill>
                  <pic:spPr>
                    <a:xfrm>
                      <a:off x="0" y="0"/>
                      <a:ext cx="5754636" cy="4450089"/>
                    </a:xfrm>
                    <a:prstGeom prst="rect">
                      <a:avLst/>
                    </a:prstGeom>
                  </pic:spPr>
                </pic:pic>
              </a:graphicData>
            </a:graphic>
          </wp:inline>
        </w:drawing>
      </w:r>
    </w:p>
    <w:p w14:paraId="7C49B3AC" w14:textId="2681115F" w:rsidR="00667009" w:rsidRPr="0095785D" w:rsidRDefault="00DC118F" w:rsidP="00667009">
      <w:pPr>
        <w:pStyle w:val="FigureNo"/>
        <w:rPr>
          <w:lang w:eastAsia="zh-CN"/>
        </w:rPr>
      </w:pPr>
      <w:r w:rsidRPr="0095785D">
        <w:rPr>
          <w:lang w:eastAsia="zh-CN"/>
        </w:rPr>
        <w:lastRenderedPageBreak/>
        <w:t>图</w:t>
      </w:r>
      <w:r w:rsidR="00667009" w:rsidRPr="0095785D">
        <w:rPr>
          <w:lang w:eastAsia="zh-CN"/>
        </w:rPr>
        <w:t>81b</w:t>
      </w:r>
    </w:p>
    <w:p w14:paraId="327EC61F" w14:textId="7CBEE56C" w:rsidR="00667009" w:rsidRPr="0095785D" w:rsidRDefault="00437622" w:rsidP="00667009">
      <w:pPr>
        <w:pStyle w:val="Figuretitle"/>
        <w:rPr>
          <w:lang w:eastAsia="zh-CN"/>
        </w:rPr>
      </w:pPr>
      <w:r w:rsidRPr="0095785D">
        <w:rPr>
          <w:rFonts w:hint="eastAsia"/>
          <w:lang w:eastAsia="zh-CN"/>
        </w:rPr>
        <w:t>仰角</w:t>
      </w:r>
      <w:r w:rsidRPr="0095785D">
        <w:rPr>
          <w:lang w:eastAsia="zh-CN"/>
        </w:rPr>
        <w:t>7</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355CB1EE" w14:textId="2220190A" w:rsidR="00765A9D" w:rsidRPr="0095785D" w:rsidRDefault="006046C8" w:rsidP="008547CD">
      <w:pPr>
        <w:pStyle w:val="Figure"/>
      </w:pPr>
      <w:r w:rsidRPr="0095785D">
        <w:rPr>
          <w:noProof/>
        </w:rPr>
        <w:drawing>
          <wp:inline distT="0" distB="0" distL="0" distR="0" wp14:anchorId="446D6927" wp14:editId="56FDF4A2">
            <wp:extent cx="4309881" cy="4450089"/>
            <wp:effectExtent l="0" t="0" r="0" b="7620"/>
            <wp:docPr id="1290779224" name="Picture 4" descr="图81B显示仰角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779224" name="Picture 4" descr="图81B显示仰角7°处的水平方向图&#10;"/>
                    <pic:cNvPicPr/>
                  </pic:nvPicPr>
                  <pic:blipFill>
                    <a:blip r:embed="rId198" cstate="print">
                      <a:extLst>
                        <a:ext uri="{28A0092B-C50C-407E-A947-70E740481C1C}">
                          <a14:useLocalDpi xmlns:a14="http://schemas.microsoft.com/office/drawing/2010/main" val="0"/>
                        </a:ext>
                      </a:extLst>
                    </a:blip>
                    <a:stretch>
                      <a:fillRect/>
                    </a:stretch>
                  </pic:blipFill>
                  <pic:spPr>
                    <a:xfrm>
                      <a:off x="0" y="0"/>
                      <a:ext cx="4309881" cy="4450089"/>
                    </a:xfrm>
                    <a:prstGeom prst="rect">
                      <a:avLst/>
                    </a:prstGeom>
                  </pic:spPr>
                </pic:pic>
              </a:graphicData>
            </a:graphic>
          </wp:inline>
        </w:drawing>
      </w:r>
    </w:p>
    <w:p w14:paraId="546B4880" w14:textId="753C088E" w:rsidR="00C8569F" w:rsidRPr="0095785D" w:rsidRDefault="00DC118F" w:rsidP="00C8569F">
      <w:pPr>
        <w:pStyle w:val="FigureNo"/>
      </w:pPr>
      <w:r w:rsidRPr="0095785D">
        <w:lastRenderedPageBreak/>
        <w:t>图</w:t>
      </w:r>
      <w:r w:rsidR="00C8569F" w:rsidRPr="0095785D">
        <w:t>81c</w:t>
      </w:r>
    </w:p>
    <w:p w14:paraId="32C937E8" w14:textId="2BFB5B84" w:rsidR="00C8569F" w:rsidRPr="0095785D" w:rsidRDefault="0021496B" w:rsidP="00C8569F">
      <w:pPr>
        <w:pStyle w:val="Figuretitle"/>
      </w:pPr>
      <w:r w:rsidRPr="0095785D">
        <w:rPr>
          <w:rFonts w:hint="eastAsia"/>
          <w:lang w:eastAsia="zh-CN"/>
        </w:rPr>
        <w:t>前向辐射方向图</w:t>
      </w:r>
    </w:p>
    <w:p w14:paraId="4022D74B" w14:textId="12FCD0CD" w:rsidR="00765A9D" w:rsidRPr="0095785D" w:rsidRDefault="00D4610C" w:rsidP="008547CD">
      <w:pPr>
        <w:pStyle w:val="Figure"/>
      </w:pPr>
      <w:r w:rsidRPr="0095785D">
        <w:rPr>
          <w:noProof/>
        </w:rPr>
        <w:drawing>
          <wp:inline distT="0" distB="0" distL="0" distR="0" wp14:anchorId="07E2F91B" wp14:editId="6D21124E">
            <wp:extent cx="5754636" cy="3660655"/>
            <wp:effectExtent l="0" t="0" r="0" b="0"/>
            <wp:docPr id="877153925" name="Picture 35" descr="图81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153925" name="Picture 35" descr="图81C显示前向辐射方向图&#10;"/>
                    <pic:cNvPicPr/>
                  </pic:nvPicPr>
                  <pic:blipFill>
                    <a:blip r:embed="rId199" cstate="print">
                      <a:extLst>
                        <a:ext uri="{28A0092B-C50C-407E-A947-70E740481C1C}">
                          <a14:useLocalDpi xmlns:a14="http://schemas.microsoft.com/office/drawing/2010/main" val="0"/>
                        </a:ext>
                      </a:extLst>
                    </a:blip>
                    <a:stretch>
                      <a:fillRect/>
                    </a:stretch>
                  </pic:blipFill>
                  <pic:spPr>
                    <a:xfrm>
                      <a:off x="0" y="0"/>
                      <a:ext cx="5754636" cy="3660655"/>
                    </a:xfrm>
                    <a:prstGeom prst="rect">
                      <a:avLst/>
                    </a:prstGeom>
                  </pic:spPr>
                </pic:pic>
              </a:graphicData>
            </a:graphic>
          </wp:inline>
        </w:drawing>
      </w:r>
    </w:p>
    <w:p w14:paraId="4ACC6774" w14:textId="4C670581" w:rsidR="005D5DE2" w:rsidRPr="0095785D" w:rsidRDefault="00DC118F" w:rsidP="005D5DE2">
      <w:pPr>
        <w:pStyle w:val="FigureNo"/>
      </w:pPr>
      <w:r w:rsidRPr="0095785D">
        <w:t>图</w:t>
      </w:r>
      <w:r w:rsidR="005D5DE2" w:rsidRPr="0095785D">
        <w:t>81d</w:t>
      </w:r>
    </w:p>
    <w:p w14:paraId="1EA9BB10" w14:textId="3B714922" w:rsidR="005D5DE2" w:rsidRPr="0095785D" w:rsidRDefault="0021496B" w:rsidP="005D5DE2">
      <w:pPr>
        <w:pStyle w:val="Figuretitle"/>
      </w:pPr>
      <w:r w:rsidRPr="0095785D">
        <w:rPr>
          <w:rFonts w:hint="eastAsia"/>
          <w:lang w:eastAsia="zh-CN"/>
        </w:rPr>
        <w:t>后向辐射方向图</w:t>
      </w:r>
    </w:p>
    <w:p w14:paraId="13AA3E4D" w14:textId="71A2BC6E" w:rsidR="00765A9D" w:rsidRPr="0095785D" w:rsidRDefault="006046C8" w:rsidP="008547CD">
      <w:pPr>
        <w:pStyle w:val="Figure"/>
      </w:pPr>
      <w:r w:rsidRPr="0095785D">
        <w:rPr>
          <w:noProof/>
        </w:rPr>
        <w:drawing>
          <wp:inline distT="0" distB="0" distL="0" distR="0" wp14:anchorId="0B23CAA4" wp14:editId="60A94BC6">
            <wp:extent cx="5586995" cy="3572263"/>
            <wp:effectExtent l="0" t="0" r="0" b="9525"/>
            <wp:docPr id="665621932" name="Picture 5" descr="图81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5621932" name="Picture 5" descr="图81D显示后向辐射方向图&#10;"/>
                    <pic:cNvPicPr/>
                  </pic:nvPicPr>
                  <pic:blipFill>
                    <a:blip r:embed="rId200" cstate="print">
                      <a:extLst>
                        <a:ext uri="{28A0092B-C50C-407E-A947-70E740481C1C}">
                          <a14:useLocalDpi xmlns:a14="http://schemas.microsoft.com/office/drawing/2010/main" val="0"/>
                        </a:ext>
                      </a:extLst>
                    </a:blip>
                    <a:stretch>
                      <a:fillRect/>
                    </a:stretch>
                  </pic:blipFill>
                  <pic:spPr>
                    <a:xfrm>
                      <a:off x="0" y="0"/>
                      <a:ext cx="5586995" cy="3572263"/>
                    </a:xfrm>
                    <a:prstGeom prst="rect">
                      <a:avLst/>
                    </a:prstGeom>
                  </pic:spPr>
                </pic:pic>
              </a:graphicData>
            </a:graphic>
          </wp:inline>
        </w:drawing>
      </w:r>
    </w:p>
    <w:p w14:paraId="3A64F8A8" w14:textId="62BCD076" w:rsidR="008547CD" w:rsidRPr="0095785D" w:rsidRDefault="00DC118F" w:rsidP="008547CD">
      <w:pPr>
        <w:pStyle w:val="FigureNo"/>
        <w:rPr>
          <w:lang w:eastAsia="zh-CN"/>
        </w:rPr>
      </w:pPr>
      <w:r w:rsidRPr="0095785D">
        <w:rPr>
          <w:lang w:eastAsia="zh-CN"/>
        </w:rPr>
        <w:lastRenderedPageBreak/>
        <w:t>图</w:t>
      </w:r>
      <w:r w:rsidR="008547CD" w:rsidRPr="0095785D">
        <w:rPr>
          <w:lang w:eastAsia="zh-CN"/>
        </w:rPr>
        <w:t>82a</w:t>
      </w:r>
    </w:p>
    <w:p w14:paraId="4EA40817" w14:textId="44D8FB35" w:rsidR="008547CD" w:rsidRPr="0095785D" w:rsidRDefault="0021496B" w:rsidP="008547CD">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0524D296" w14:textId="04CB1513" w:rsidR="00765A9D" w:rsidRPr="0095785D" w:rsidRDefault="006046C8" w:rsidP="008547CD">
      <w:pPr>
        <w:pStyle w:val="Figure"/>
        <w:rPr>
          <w:lang w:eastAsia="zh-CN"/>
        </w:rPr>
      </w:pPr>
      <w:r w:rsidRPr="0095785D">
        <w:rPr>
          <w:noProof/>
        </w:rPr>
        <w:drawing>
          <wp:inline distT="0" distB="0" distL="0" distR="0" wp14:anchorId="7DF43491" wp14:editId="44FC12FA">
            <wp:extent cx="5251715" cy="4450089"/>
            <wp:effectExtent l="0" t="0" r="6350" b="7620"/>
            <wp:docPr id="195646809" name="Picture 6" descr="图82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646809" name="Picture 6" descr="图82A显示方位角0°处的垂直方向图&#10;"/>
                    <pic:cNvPicPr/>
                  </pic:nvPicPr>
                  <pic:blipFill>
                    <a:blip r:embed="rId201" cstate="print">
                      <a:extLst>
                        <a:ext uri="{28A0092B-C50C-407E-A947-70E740481C1C}">
                          <a14:useLocalDpi xmlns:a14="http://schemas.microsoft.com/office/drawing/2010/main" val="0"/>
                        </a:ext>
                      </a:extLst>
                    </a:blip>
                    <a:stretch>
                      <a:fillRect/>
                    </a:stretch>
                  </pic:blipFill>
                  <pic:spPr>
                    <a:xfrm>
                      <a:off x="0" y="0"/>
                      <a:ext cx="5251715" cy="4450089"/>
                    </a:xfrm>
                    <a:prstGeom prst="rect">
                      <a:avLst/>
                    </a:prstGeom>
                  </pic:spPr>
                </pic:pic>
              </a:graphicData>
            </a:graphic>
          </wp:inline>
        </w:drawing>
      </w:r>
    </w:p>
    <w:p w14:paraId="04507947" w14:textId="35D09BBC" w:rsidR="00911CB8" w:rsidRPr="0095785D" w:rsidRDefault="00DC118F" w:rsidP="00911CB8">
      <w:pPr>
        <w:pStyle w:val="FigureNo"/>
        <w:rPr>
          <w:lang w:eastAsia="zh-CN"/>
        </w:rPr>
      </w:pPr>
      <w:r w:rsidRPr="0095785D">
        <w:rPr>
          <w:lang w:eastAsia="zh-CN"/>
        </w:rPr>
        <w:lastRenderedPageBreak/>
        <w:t>图</w:t>
      </w:r>
      <w:r w:rsidR="00911CB8" w:rsidRPr="0095785D">
        <w:rPr>
          <w:lang w:eastAsia="zh-CN"/>
        </w:rPr>
        <w:t>82b</w:t>
      </w:r>
    </w:p>
    <w:p w14:paraId="1E4948AD" w14:textId="2B7D8AB0" w:rsidR="00911CB8" w:rsidRPr="0095785D" w:rsidRDefault="00437622" w:rsidP="00911CB8">
      <w:pPr>
        <w:pStyle w:val="Figuretitle"/>
        <w:rPr>
          <w:lang w:eastAsia="zh-CN"/>
        </w:rPr>
      </w:pPr>
      <w:r w:rsidRPr="0095785D">
        <w:rPr>
          <w:rFonts w:hint="eastAsia"/>
          <w:lang w:eastAsia="zh-CN"/>
        </w:rPr>
        <w:t>仰角</w:t>
      </w:r>
      <w:r w:rsidRPr="0095785D">
        <w:rPr>
          <w:rFonts w:hint="eastAsia"/>
          <w:lang w:eastAsia="zh-CN"/>
        </w:rPr>
        <w:t>45</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70AF8A53" w14:textId="18CCC470" w:rsidR="00765A9D" w:rsidRPr="0095785D" w:rsidRDefault="006046C8" w:rsidP="008547CD">
      <w:pPr>
        <w:pStyle w:val="Figure"/>
      </w:pPr>
      <w:r w:rsidRPr="0095785D">
        <w:rPr>
          <w:noProof/>
        </w:rPr>
        <w:drawing>
          <wp:inline distT="0" distB="0" distL="0" distR="0" wp14:anchorId="0298AD65" wp14:editId="6E86DDC8">
            <wp:extent cx="4221489" cy="4075184"/>
            <wp:effectExtent l="0" t="0" r="7620" b="1905"/>
            <wp:docPr id="825997461" name="Picture 7" descr="图82B显示仰角45°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5997461" name="Picture 7" descr="图82B显示仰角45°处的水平方向图&#10;"/>
                    <pic:cNvPicPr/>
                  </pic:nvPicPr>
                  <pic:blipFill>
                    <a:blip r:embed="rId202" cstate="print">
                      <a:extLst>
                        <a:ext uri="{28A0092B-C50C-407E-A947-70E740481C1C}">
                          <a14:useLocalDpi xmlns:a14="http://schemas.microsoft.com/office/drawing/2010/main" val="0"/>
                        </a:ext>
                      </a:extLst>
                    </a:blip>
                    <a:stretch>
                      <a:fillRect/>
                    </a:stretch>
                  </pic:blipFill>
                  <pic:spPr>
                    <a:xfrm>
                      <a:off x="0" y="0"/>
                      <a:ext cx="4221489" cy="4075184"/>
                    </a:xfrm>
                    <a:prstGeom prst="rect">
                      <a:avLst/>
                    </a:prstGeom>
                  </pic:spPr>
                </pic:pic>
              </a:graphicData>
            </a:graphic>
          </wp:inline>
        </w:drawing>
      </w:r>
    </w:p>
    <w:p w14:paraId="7F8E35B6" w14:textId="7CBD63CB" w:rsidR="00C8569F" w:rsidRPr="0095785D" w:rsidRDefault="00DC118F" w:rsidP="00C8569F">
      <w:pPr>
        <w:pStyle w:val="FigureNo"/>
      </w:pPr>
      <w:r w:rsidRPr="0095785D">
        <w:t>图</w:t>
      </w:r>
      <w:r w:rsidR="00C8569F" w:rsidRPr="0095785D">
        <w:t>82c</w:t>
      </w:r>
    </w:p>
    <w:p w14:paraId="0DAF74BE" w14:textId="00F4F592" w:rsidR="00C8569F" w:rsidRPr="0095785D" w:rsidRDefault="0021496B" w:rsidP="00C8569F">
      <w:pPr>
        <w:pStyle w:val="Figuretitle"/>
      </w:pPr>
      <w:r w:rsidRPr="0095785D">
        <w:rPr>
          <w:rFonts w:hint="eastAsia"/>
          <w:lang w:eastAsia="zh-CN"/>
        </w:rPr>
        <w:t>前向辐射方向图</w:t>
      </w:r>
    </w:p>
    <w:p w14:paraId="195A7715" w14:textId="78E2AA26" w:rsidR="00765A9D" w:rsidRPr="0095785D" w:rsidRDefault="000F23AE" w:rsidP="008547CD">
      <w:pPr>
        <w:pStyle w:val="Figure"/>
      </w:pPr>
      <w:r w:rsidRPr="0095785D">
        <w:rPr>
          <w:noProof/>
        </w:rPr>
        <w:drawing>
          <wp:inline distT="0" distB="0" distL="0" distR="0" wp14:anchorId="2AA66DF0" wp14:editId="7063B1F6">
            <wp:extent cx="5754636" cy="3669799"/>
            <wp:effectExtent l="0" t="0" r="0" b="6985"/>
            <wp:docPr id="438633406" name="Picture 8" descr="图82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633406" name="Picture 8" descr="图82C显示前向辐射方向图&#10;"/>
                    <pic:cNvPicPr/>
                  </pic:nvPicPr>
                  <pic:blipFill>
                    <a:blip r:embed="rId203" cstate="print">
                      <a:extLst>
                        <a:ext uri="{28A0092B-C50C-407E-A947-70E740481C1C}">
                          <a14:useLocalDpi xmlns:a14="http://schemas.microsoft.com/office/drawing/2010/main" val="0"/>
                        </a:ext>
                      </a:extLst>
                    </a:blip>
                    <a:stretch>
                      <a:fillRect/>
                    </a:stretch>
                  </pic:blipFill>
                  <pic:spPr>
                    <a:xfrm>
                      <a:off x="0" y="0"/>
                      <a:ext cx="5754636" cy="3669799"/>
                    </a:xfrm>
                    <a:prstGeom prst="rect">
                      <a:avLst/>
                    </a:prstGeom>
                  </pic:spPr>
                </pic:pic>
              </a:graphicData>
            </a:graphic>
          </wp:inline>
        </w:drawing>
      </w:r>
    </w:p>
    <w:p w14:paraId="093EA828" w14:textId="34BC663F" w:rsidR="005D5DE2" w:rsidRPr="0095785D" w:rsidRDefault="00DC118F" w:rsidP="005D5DE2">
      <w:pPr>
        <w:pStyle w:val="FigureNo"/>
      </w:pPr>
      <w:r w:rsidRPr="0095785D">
        <w:lastRenderedPageBreak/>
        <w:t>图</w:t>
      </w:r>
      <w:r w:rsidR="005D5DE2" w:rsidRPr="0095785D">
        <w:t>82d</w:t>
      </w:r>
    </w:p>
    <w:p w14:paraId="43C5C1CD" w14:textId="0A2B4A3C" w:rsidR="005D5DE2" w:rsidRPr="0095785D" w:rsidRDefault="0021496B" w:rsidP="005D5DE2">
      <w:pPr>
        <w:pStyle w:val="Figuretitle"/>
      </w:pPr>
      <w:r w:rsidRPr="0095785D">
        <w:rPr>
          <w:rFonts w:hint="eastAsia"/>
          <w:lang w:eastAsia="zh-CN"/>
        </w:rPr>
        <w:t>后向辐射方向图</w:t>
      </w:r>
    </w:p>
    <w:p w14:paraId="3E972DE1" w14:textId="16D29A9A" w:rsidR="00765A9D" w:rsidRPr="0095785D" w:rsidRDefault="00473534" w:rsidP="008547CD">
      <w:pPr>
        <w:pStyle w:val="Figure"/>
      </w:pPr>
      <w:r w:rsidRPr="0095785D">
        <w:rPr>
          <w:noProof/>
        </w:rPr>
        <w:drawing>
          <wp:inline distT="0" distB="0" distL="0" distR="0" wp14:anchorId="2881C8EF" wp14:editId="1A1658D3">
            <wp:extent cx="5751588" cy="3590551"/>
            <wp:effectExtent l="0" t="0" r="1905" b="0"/>
            <wp:docPr id="1666481307" name="Picture 8" descr="图82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6481307" name="Picture 8" descr="图82D显示后向辐射方向图&#10;"/>
                    <pic:cNvPicPr/>
                  </pic:nvPicPr>
                  <pic:blipFill>
                    <a:blip r:embed="rId204" cstate="print">
                      <a:extLst>
                        <a:ext uri="{28A0092B-C50C-407E-A947-70E740481C1C}">
                          <a14:useLocalDpi xmlns:a14="http://schemas.microsoft.com/office/drawing/2010/main" val="0"/>
                        </a:ext>
                      </a:extLst>
                    </a:blip>
                    <a:stretch>
                      <a:fillRect/>
                    </a:stretch>
                  </pic:blipFill>
                  <pic:spPr>
                    <a:xfrm>
                      <a:off x="0" y="0"/>
                      <a:ext cx="5751588" cy="3590551"/>
                    </a:xfrm>
                    <a:prstGeom prst="rect">
                      <a:avLst/>
                    </a:prstGeom>
                  </pic:spPr>
                </pic:pic>
              </a:graphicData>
            </a:graphic>
          </wp:inline>
        </w:drawing>
      </w:r>
    </w:p>
    <w:p w14:paraId="386DA5BB" w14:textId="29DA25D8" w:rsidR="00162A4F" w:rsidRPr="0095785D" w:rsidRDefault="00DC118F" w:rsidP="00162A4F">
      <w:pPr>
        <w:pStyle w:val="FigureNo"/>
        <w:rPr>
          <w:lang w:eastAsia="zh-CN"/>
        </w:rPr>
      </w:pPr>
      <w:r w:rsidRPr="0095785D">
        <w:rPr>
          <w:lang w:eastAsia="zh-CN"/>
        </w:rPr>
        <w:lastRenderedPageBreak/>
        <w:t>图</w:t>
      </w:r>
      <w:r w:rsidR="00162A4F" w:rsidRPr="0095785D">
        <w:rPr>
          <w:lang w:eastAsia="zh-CN"/>
        </w:rPr>
        <w:t>83a</w:t>
      </w:r>
    </w:p>
    <w:p w14:paraId="617BD68A" w14:textId="6859754F" w:rsidR="00162A4F" w:rsidRPr="0095785D" w:rsidRDefault="00437622" w:rsidP="00162A4F">
      <w:pPr>
        <w:pStyle w:val="Figuretitle"/>
        <w:rPr>
          <w:lang w:eastAsia="zh-CN"/>
        </w:rPr>
      </w:pPr>
      <w:bookmarkStart w:id="272" w:name="OLE_LINK71"/>
      <w:r w:rsidRPr="0095785D">
        <w:rPr>
          <w:lang w:eastAsia="zh-CN"/>
        </w:rPr>
        <w:t>方位角</w:t>
      </w:r>
      <w:r w:rsidRPr="0095785D">
        <w:rPr>
          <w:rFonts w:hint="eastAsia"/>
          <w:lang w:eastAsia="zh-CN"/>
        </w:rPr>
        <w:t>12</w:t>
      </w:r>
      <w:r w:rsidRPr="0095785D">
        <w:rPr>
          <w:lang w:eastAsia="zh-CN"/>
        </w:rPr>
        <w:t>°</w:t>
      </w:r>
      <w:r w:rsidRPr="0095785D">
        <w:rPr>
          <w:lang w:eastAsia="zh-CN"/>
        </w:rPr>
        <w:t>处的垂直方向图</w:t>
      </w:r>
      <w:bookmarkEnd w:id="272"/>
    </w:p>
    <w:p w14:paraId="48C7F4FE" w14:textId="3A54AADE" w:rsidR="00765A9D" w:rsidRPr="0095785D" w:rsidRDefault="00473534" w:rsidP="00162A4F">
      <w:pPr>
        <w:pStyle w:val="Figure"/>
        <w:rPr>
          <w:lang w:eastAsia="zh-CN"/>
        </w:rPr>
      </w:pPr>
      <w:r w:rsidRPr="0095785D">
        <w:rPr>
          <w:noProof/>
        </w:rPr>
        <w:drawing>
          <wp:inline distT="0" distB="0" distL="0" distR="0" wp14:anchorId="5D2BE68E" wp14:editId="01AC221C">
            <wp:extent cx="5227331" cy="4447041"/>
            <wp:effectExtent l="0" t="0" r="0" b="0"/>
            <wp:docPr id="217174548" name="Picture 9" descr="图83A显示方位角12°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174548" name="Picture 9" descr="图83A显示方位角12°处的垂直方向图&#10;"/>
                    <pic:cNvPicPr/>
                  </pic:nvPicPr>
                  <pic:blipFill>
                    <a:blip r:embed="rId205" cstate="print">
                      <a:extLst>
                        <a:ext uri="{28A0092B-C50C-407E-A947-70E740481C1C}">
                          <a14:useLocalDpi xmlns:a14="http://schemas.microsoft.com/office/drawing/2010/main" val="0"/>
                        </a:ext>
                      </a:extLst>
                    </a:blip>
                    <a:stretch>
                      <a:fillRect/>
                    </a:stretch>
                  </pic:blipFill>
                  <pic:spPr>
                    <a:xfrm>
                      <a:off x="0" y="0"/>
                      <a:ext cx="5227331" cy="4447041"/>
                    </a:xfrm>
                    <a:prstGeom prst="rect">
                      <a:avLst/>
                    </a:prstGeom>
                  </pic:spPr>
                </pic:pic>
              </a:graphicData>
            </a:graphic>
          </wp:inline>
        </w:drawing>
      </w:r>
    </w:p>
    <w:p w14:paraId="7AD15EAF" w14:textId="0A7F5811" w:rsidR="00911CB8" w:rsidRPr="0095785D" w:rsidRDefault="00DC118F" w:rsidP="00911CB8">
      <w:pPr>
        <w:pStyle w:val="FigureNo"/>
        <w:rPr>
          <w:lang w:eastAsia="zh-CN"/>
        </w:rPr>
      </w:pPr>
      <w:r w:rsidRPr="0095785D">
        <w:rPr>
          <w:lang w:eastAsia="zh-CN"/>
        </w:rPr>
        <w:lastRenderedPageBreak/>
        <w:t>图</w:t>
      </w:r>
      <w:r w:rsidR="00911CB8" w:rsidRPr="0095785D">
        <w:rPr>
          <w:lang w:eastAsia="zh-CN"/>
        </w:rPr>
        <w:t>83b</w:t>
      </w:r>
    </w:p>
    <w:p w14:paraId="4D2A6984" w14:textId="17C575E4" w:rsidR="00911CB8" w:rsidRPr="0095785D" w:rsidRDefault="00437622" w:rsidP="00911CB8">
      <w:pPr>
        <w:pStyle w:val="Figuretitle"/>
        <w:rPr>
          <w:lang w:eastAsia="zh-CN"/>
        </w:rPr>
      </w:pPr>
      <w:bookmarkStart w:id="273" w:name="OLE_LINK66"/>
      <w:r w:rsidRPr="0095785D">
        <w:rPr>
          <w:rFonts w:hint="eastAsia"/>
          <w:lang w:eastAsia="zh-CN"/>
        </w:rPr>
        <w:t>仰角</w:t>
      </w:r>
      <w:r w:rsidRPr="0095785D">
        <w:rPr>
          <w:rFonts w:hint="eastAsia"/>
          <w:lang w:eastAsia="zh-CN"/>
        </w:rPr>
        <w:t>45</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3"/>
    </w:p>
    <w:p w14:paraId="3A0E8F76" w14:textId="3508CE47" w:rsidR="00765A9D" w:rsidRPr="0095785D" w:rsidRDefault="00473534" w:rsidP="00162A4F">
      <w:pPr>
        <w:pStyle w:val="Figure"/>
      </w:pPr>
      <w:r w:rsidRPr="0095785D">
        <w:rPr>
          <w:noProof/>
        </w:rPr>
        <w:drawing>
          <wp:inline distT="0" distB="0" distL="0" distR="0" wp14:anchorId="2DDE50DC" wp14:editId="79E7B684">
            <wp:extent cx="4184913" cy="4297689"/>
            <wp:effectExtent l="0" t="0" r="6350" b="7620"/>
            <wp:docPr id="1490700418" name="Picture 11" descr="图83B显示仰角45°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700418" name="Picture 11" descr="图83B显示仰角45°处的水平方向图&#10;"/>
                    <pic:cNvPicPr/>
                  </pic:nvPicPr>
                  <pic:blipFill>
                    <a:blip r:embed="rId206" cstate="print">
                      <a:extLst>
                        <a:ext uri="{28A0092B-C50C-407E-A947-70E740481C1C}">
                          <a14:useLocalDpi xmlns:a14="http://schemas.microsoft.com/office/drawing/2010/main" val="0"/>
                        </a:ext>
                      </a:extLst>
                    </a:blip>
                    <a:stretch>
                      <a:fillRect/>
                    </a:stretch>
                  </pic:blipFill>
                  <pic:spPr>
                    <a:xfrm>
                      <a:off x="0" y="0"/>
                      <a:ext cx="4184913" cy="4297689"/>
                    </a:xfrm>
                    <a:prstGeom prst="rect">
                      <a:avLst/>
                    </a:prstGeom>
                  </pic:spPr>
                </pic:pic>
              </a:graphicData>
            </a:graphic>
          </wp:inline>
        </w:drawing>
      </w:r>
    </w:p>
    <w:p w14:paraId="6F5875F1" w14:textId="4782375E" w:rsidR="00C8569F" w:rsidRPr="0095785D" w:rsidRDefault="00DC118F" w:rsidP="00C8569F">
      <w:pPr>
        <w:pStyle w:val="FigureNo"/>
      </w:pPr>
      <w:r w:rsidRPr="0095785D">
        <w:t>图</w:t>
      </w:r>
      <w:r w:rsidR="00C8569F" w:rsidRPr="0095785D">
        <w:t>83c</w:t>
      </w:r>
    </w:p>
    <w:p w14:paraId="2FB182A8" w14:textId="2575316C" w:rsidR="00C8569F" w:rsidRPr="0095785D" w:rsidRDefault="0021496B" w:rsidP="00C8569F">
      <w:pPr>
        <w:pStyle w:val="Figuretitle"/>
      </w:pPr>
      <w:r w:rsidRPr="0095785D">
        <w:rPr>
          <w:rFonts w:hint="eastAsia"/>
          <w:lang w:eastAsia="zh-CN"/>
        </w:rPr>
        <w:t>前向辐射方向图</w:t>
      </w:r>
    </w:p>
    <w:p w14:paraId="5BA27DE1" w14:textId="72AAA04D" w:rsidR="00765A9D" w:rsidRPr="0095785D" w:rsidRDefault="00D4610C" w:rsidP="00162A4F">
      <w:pPr>
        <w:pStyle w:val="Figure"/>
      </w:pPr>
      <w:r w:rsidRPr="0095785D">
        <w:rPr>
          <w:noProof/>
        </w:rPr>
        <w:drawing>
          <wp:inline distT="0" distB="0" distL="0" distR="0" wp14:anchorId="16D48F5A" wp14:editId="4914DF16">
            <wp:extent cx="5736348" cy="3502159"/>
            <wp:effectExtent l="0" t="0" r="0" b="3175"/>
            <wp:docPr id="431714467" name="Picture 36" descr="图83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714467" name="Picture 36" descr="图83C显示前向辐射方向图&#10;"/>
                    <pic:cNvPicPr/>
                  </pic:nvPicPr>
                  <pic:blipFill>
                    <a:blip r:embed="rId207" cstate="print">
                      <a:extLst>
                        <a:ext uri="{28A0092B-C50C-407E-A947-70E740481C1C}">
                          <a14:useLocalDpi xmlns:a14="http://schemas.microsoft.com/office/drawing/2010/main" val="0"/>
                        </a:ext>
                      </a:extLst>
                    </a:blip>
                    <a:stretch>
                      <a:fillRect/>
                    </a:stretch>
                  </pic:blipFill>
                  <pic:spPr>
                    <a:xfrm>
                      <a:off x="0" y="0"/>
                      <a:ext cx="5736348" cy="3502159"/>
                    </a:xfrm>
                    <a:prstGeom prst="rect">
                      <a:avLst/>
                    </a:prstGeom>
                  </pic:spPr>
                </pic:pic>
              </a:graphicData>
            </a:graphic>
          </wp:inline>
        </w:drawing>
      </w:r>
    </w:p>
    <w:p w14:paraId="6775D660" w14:textId="41D9AF8A" w:rsidR="005D5DE2" w:rsidRPr="0095785D" w:rsidRDefault="00DC118F" w:rsidP="005D5DE2">
      <w:pPr>
        <w:pStyle w:val="FigureNo"/>
      </w:pPr>
      <w:r w:rsidRPr="0095785D">
        <w:lastRenderedPageBreak/>
        <w:t>图</w:t>
      </w:r>
      <w:r w:rsidR="005D5DE2" w:rsidRPr="0095785D">
        <w:t>83d</w:t>
      </w:r>
    </w:p>
    <w:p w14:paraId="2EAE13D1" w14:textId="2DF8A2EB" w:rsidR="005D5DE2" w:rsidRPr="0095785D" w:rsidRDefault="0021496B" w:rsidP="005D5DE2">
      <w:pPr>
        <w:pStyle w:val="Figuretitle"/>
      </w:pPr>
      <w:r w:rsidRPr="0095785D">
        <w:rPr>
          <w:rFonts w:hint="eastAsia"/>
          <w:lang w:eastAsia="zh-CN"/>
        </w:rPr>
        <w:t>后向辐射方向图</w:t>
      </w:r>
    </w:p>
    <w:p w14:paraId="03C3FCAE" w14:textId="7B976F6E" w:rsidR="00765A9D" w:rsidRPr="0095785D" w:rsidRDefault="00473534" w:rsidP="00162A4F">
      <w:pPr>
        <w:pStyle w:val="Figure"/>
      </w:pPr>
      <w:r w:rsidRPr="0095785D">
        <w:rPr>
          <w:noProof/>
        </w:rPr>
        <w:drawing>
          <wp:inline distT="0" distB="0" distL="0" distR="0" wp14:anchorId="7B9AD59B" wp14:editId="26E166A6">
            <wp:extent cx="5733300" cy="3581407"/>
            <wp:effectExtent l="0" t="0" r="1270" b="0"/>
            <wp:docPr id="2041807612" name="Picture 12" descr="图83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1807612" name="Picture 12" descr="图83D显示后向辐射方向图&#10;"/>
                    <pic:cNvPicPr/>
                  </pic:nvPicPr>
                  <pic:blipFill>
                    <a:blip r:embed="rId208" cstate="print">
                      <a:extLst>
                        <a:ext uri="{28A0092B-C50C-407E-A947-70E740481C1C}">
                          <a14:useLocalDpi xmlns:a14="http://schemas.microsoft.com/office/drawing/2010/main" val="0"/>
                        </a:ext>
                      </a:extLst>
                    </a:blip>
                    <a:stretch>
                      <a:fillRect/>
                    </a:stretch>
                  </pic:blipFill>
                  <pic:spPr>
                    <a:xfrm>
                      <a:off x="0" y="0"/>
                      <a:ext cx="5733300" cy="3581407"/>
                    </a:xfrm>
                    <a:prstGeom prst="rect">
                      <a:avLst/>
                    </a:prstGeom>
                  </pic:spPr>
                </pic:pic>
              </a:graphicData>
            </a:graphic>
          </wp:inline>
        </w:drawing>
      </w:r>
    </w:p>
    <w:p w14:paraId="4B8BE9E7" w14:textId="15FA1A35" w:rsidR="00162A4F" w:rsidRPr="0095785D" w:rsidRDefault="00DC118F" w:rsidP="00162A4F">
      <w:pPr>
        <w:pStyle w:val="FigureNo"/>
        <w:rPr>
          <w:lang w:eastAsia="zh-CN"/>
        </w:rPr>
      </w:pPr>
      <w:r w:rsidRPr="0095785D">
        <w:rPr>
          <w:lang w:eastAsia="zh-CN"/>
        </w:rPr>
        <w:lastRenderedPageBreak/>
        <w:t>图</w:t>
      </w:r>
      <w:r w:rsidR="00162A4F" w:rsidRPr="0095785D">
        <w:rPr>
          <w:lang w:eastAsia="zh-CN"/>
        </w:rPr>
        <w:t>8</w:t>
      </w:r>
      <w:r w:rsidR="006C5F4A" w:rsidRPr="0095785D">
        <w:rPr>
          <w:lang w:eastAsia="zh-CN"/>
        </w:rPr>
        <w:t>4</w:t>
      </w:r>
      <w:r w:rsidR="00162A4F" w:rsidRPr="0095785D">
        <w:rPr>
          <w:lang w:eastAsia="zh-CN"/>
        </w:rPr>
        <w:t>a</w:t>
      </w:r>
    </w:p>
    <w:p w14:paraId="51991EEE" w14:textId="14A04C91" w:rsidR="00162A4F" w:rsidRPr="0095785D" w:rsidRDefault="00437622" w:rsidP="00162A4F">
      <w:pPr>
        <w:pStyle w:val="Figuretitle"/>
        <w:rPr>
          <w:lang w:eastAsia="zh-CN"/>
        </w:rPr>
      </w:pPr>
      <w:r w:rsidRPr="0095785D">
        <w:rPr>
          <w:lang w:eastAsia="zh-CN"/>
        </w:rPr>
        <w:t>方位角</w:t>
      </w:r>
      <w:r w:rsidRPr="0095785D">
        <w:rPr>
          <w:rFonts w:hint="eastAsia"/>
          <w:lang w:eastAsia="zh-CN"/>
        </w:rPr>
        <w:t>37</w:t>
      </w:r>
      <w:r w:rsidRPr="0095785D">
        <w:rPr>
          <w:lang w:eastAsia="zh-CN"/>
        </w:rPr>
        <w:t>°</w:t>
      </w:r>
      <w:r w:rsidRPr="0095785D">
        <w:rPr>
          <w:lang w:eastAsia="zh-CN"/>
        </w:rPr>
        <w:t>处的垂直方向图</w:t>
      </w:r>
    </w:p>
    <w:p w14:paraId="10C14DD2" w14:textId="6796A24E" w:rsidR="00765A9D" w:rsidRPr="0095785D" w:rsidRDefault="00473534" w:rsidP="006C5F4A">
      <w:pPr>
        <w:pStyle w:val="Figure"/>
        <w:rPr>
          <w:lang w:eastAsia="zh-CN"/>
        </w:rPr>
      </w:pPr>
      <w:r w:rsidRPr="0095785D">
        <w:rPr>
          <w:noProof/>
        </w:rPr>
        <w:drawing>
          <wp:inline distT="0" distB="0" distL="0" distR="0" wp14:anchorId="18DD7184" wp14:editId="02653203">
            <wp:extent cx="5227331" cy="4447041"/>
            <wp:effectExtent l="0" t="0" r="0" b="0"/>
            <wp:docPr id="473004040" name="Picture 13" descr="图84A显示方位角37°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004040" name="Picture 13" descr="图84A显示方位角37°处的垂直方向图&#10;"/>
                    <pic:cNvPicPr/>
                  </pic:nvPicPr>
                  <pic:blipFill>
                    <a:blip r:embed="rId209" cstate="print">
                      <a:extLst>
                        <a:ext uri="{28A0092B-C50C-407E-A947-70E740481C1C}">
                          <a14:useLocalDpi xmlns:a14="http://schemas.microsoft.com/office/drawing/2010/main" val="0"/>
                        </a:ext>
                      </a:extLst>
                    </a:blip>
                    <a:stretch>
                      <a:fillRect/>
                    </a:stretch>
                  </pic:blipFill>
                  <pic:spPr>
                    <a:xfrm>
                      <a:off x="0" y="0"/>
                      <a:ext cx="5227331" cy="4447041"/>
                    </a:xfrm>
                    <a:prstGeom prst="rect">
                      <a:avLst/>
                    </a:prstGeom>
                  </pic:spPr>
                </pic:pic>
              </a:graphicData>
            </a:graphic>
          </wp:inline>
        </w:drawing>
      </w:r>
    </w:p>
    <w:p w14:paraId="209B3C16" w14:textId="61342C17" w:rsidR="00911CB8" w:rsidRPr="0095785D" w:rsidRDefault="00DC118F" w:rsidP="00911CB8">
      <w:pPr>
        <w:pStyle w:val="FigureNo"/>
        <w:rPr>
          <w:lang w:eastAsia="zh-CN"/>
        </w:rPr>
      </w:pPr>
      <w:r w:rsidRPr="0095785D">
        <w:rPr>
          <w:lang w:eastAsia="zh-CN"/>
        </w:rPr>
        <w:lastRenderedPageBreak/>
        <w:t>图</w:t>
      </w:r>
      <w:r w:rsidR="00911CB8" w:rsidRPr="0095785D">
        <w:rPr>
          <w:lang w:eastAsia="zh-CN"/>
        </w:rPr>
        <w:t>84b</w:t>
      </w:r>
    </w:p>
    <w:p w14:paraId="7E5CDCB3" w14:textId="18CC59D6" w:rsidR="00911CB8" w:rsidRPr="0095785D" w:rsidRDefault="00437622" w:rsidP="00911CB8">
      <w:pPr>
        <w:pStyle w:val="Figuretitle"/>
        <w:rPr>
          <w:lang w:eastAsia="zh-CN"/>
        </w:rPr>
      </w:pPr>
      <w:r w:rsidRPr="0095785D">
        <w:rPr>
          <w:rFonts w:hint="eastAsia"/>
          <w:lang w:eastAsia="zh-CN"/>
        </w:rPr>
        <w:t>仰角</w:t>
      </w:r>
      <w:r w:rsidRPr="0095785D">
        <w:rPr>
          <w:rFonts w:hint="eastAsia"/>
          <w:lang w:eastAsia="zh-CN"/>
        </w:rPr>
        <w:t>40</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62D32404" w14:textId="15026630" w:rsidR="00765A9D" w:rsidRPr="0095785D" w:rsidRDefault="00473534" w:rsidP="006C5F4A">
      <w:pPr>
        <w:pStyle w:val="Figure"/>
      </w:pPr>
      <w:r w:rsidRPr="0095785D">
        <w:rPr>
          <w:noProof/>
        </w:rPr>
        <w:drawing>
          <wp:inline distT="0" distB="0" distL="0" distR="0" wp14:anchorId="18170C64" wp14:editId="69B3032C">
            <wp:extent cx="4261113" cy="4309881"/>
            <wp:effectExtent l="0" t="0" r="6350" b="0"/>
            <wp:docPr id="725123728" name="Picture 14" descr="图84B显示仰角40°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5123728" name="Picture 14" descr="图84B显示仰角40°处的水平方向图&#10;"/>
                    <pic:cNvPicPr/>
                  </pic:nvPicPr>
                  <pic:blipFill>
                    <a:blip r:embed="rId210" cstate="print">
                      <a:extLst>
                        <a:ext uri="{28A0092B-C50C-407E-A947-70E740481C1C}">
                          <a14:useLocalDpi xmlns:a14="http://schemas.microsoft.com/office/drawing/2010/main" val="0"/>
                        </a:ext>
                      </a:extLst>
                    </a:blip>
                    <a:stretch>
                      <a:fillRect/>
                    </a:stretch>
                  </pic:blipFill>
                  <pic:spPr>
                    <a:xfrm>
                      <a:off x="0" y="0"/>
                      <a:ext cx="4261113" cy="4309881"/>
                    </a:xfrm>
                    <a:prstGeom prst="rect">
                      <a:avLst/>
                    </a:prstGeom>
                  </pic:spPr>
                </pic:pic>
              </a:graphicData>
            </a:graphic>
          </wp:inline>
        </w:drawing>
      </w:r>
    </w:p>
    <w:p w14:paraId="7406AAB5" w14:textId="30A685AE" w:rsidR="00C8569F" w:rsidRPr="0095785D" w:rsidRDefault="00DC118F" w:rsidP="00C8569F">
      <w:pPr>
        <w:pStyle w:val="FigureNo"/>
      </w:pPr>
      <w:r w:rsidRPr="0095785D">
        <w:t>图</w:t>
      </w:r>
      <w:r w:rsidR="00C8569F" w:rsidRPr="0095785D">
        <w:t>84c</w:t>
      </w:r>
    </w:p>
    <w:p w14:paraId="3ECFEAA6" w14:textId="0D62D25A" w:rsidR="00C8569F" w:rsidRPr="0095785D" w:rsidRDefault="0021496B" w:rsidP="00C8569F">
      <w:pPr>
        <w:pStyle w:val="Figuretitle"/>
      </w:pPr>
      <w:r w:rsidRPr="0095785D">
        <w:rPr>
          <w:rFonts w:hint="eastAsia"/>
          <w:lang w:eastAsia="zh-CN"/>
        </w:rPr>
        <w:t>前向辐射方向图</w:t>
      </w:r>
    </w:p>
    <w:p w14:paraId="5919862B" w14:textId="2B229719" w:rsidR="00765A9D" w:rsidRPr="0095785D" w:rsidRDefault="00D4610C" w:rsidP="006C5F4A">
      <w:pPr>
        <w:pStyle w:val="Figure"/>
      </w:pPr>
      <w:r w:rsidRPr="0095785D">
        <w:rPr>
          <w:noProof/>
        </w:rPr>
        <w:drawing>
          <wp:inline distT="0" distB="0" distL="0" distR="0" wp14:anchorId="690B5BF1" wp14:editId="2A1ACE50">
            <wp:extent cx="5641859" cy="3523495"/>
            <wp:effectExtent l="0" t="0" r="0" b="1270"/>
            <wp:docPr id="1278523434" name="Picture 37" descr="图84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8523434" name="Picture 37" descr="图84C显示前向辐射方向图&#10;"/>
                    <pic:cNvPicPr/>
                  </pic:nvPicPr>
                  <pic:blipFill>
                    <a:blip r:embed="rId211" cstate="print">
                      <a:extLst>
                        <a:ext uri="{28A0092B-C50C-407E-A947-70E740481C1C}">
                          <a14:useLocalDpi xmlns:a14="http://schemas.microsoft.com/office/drawing/2010/main" val="0"/>
                        </a:ext>
                      </a:extLst>
                    </a:blip>
                    <a:stretch>
                      <a:fillRect/>
                    </a:stretch>
                  </pic:blipFill>
                  <pic:spPr>
                    <a:xfrm>
                      <a:off x="0" y="0"/>
                      <a:ext cx="5641859" cy="3523495"/>
                    </a:xfrm>
                    <a:prstGeom prst="rect">
                      <a:avLst/>
                    </a:prstGeom>
                  </pic:spPr>
                </pic:pic>
              </a:graphicData>
            </a:graphic>
          </wp:inline>
        </w:drawing>
      </w:r>
    </w:p>
    <w:p w14:paraId="5DB71414" w14:textId="76A27B69" w:rsidR="005D5DE2" w:rsidRPr="0095785D" w:rsidRDefault="00DC118F" w:rsidP="005D5DE2">
      <w:pPr>
        <w:pStyle w:val="FigureNo"/>
      </w:pPr>
      <w:r w:rsidRPr="0095785D">
        <w:lastRenderedPageBreak/>
        <w:t>图</w:t>
      </w:r>
      <w:r w:rsidR="005D5DE2" w:rsidRPr="0095785D">
        <w:t>84d</w:t>
      </w:r>
    </w:p>
    <w:p w14:paraId="538A2678" w14:textId="6B92F9B6" w:rsidR="005D5DE2" w:rsidRPr="0095785D" w:rsidRDefault="0021496B" w:rsidP="005D5DE2">
      <w:pPr>
        <w:pStyle w:val="Figuretitle"/>
      </w:pPr>
      <w:r w:rsidRPr="0095785D">
        <w:rPr>
          <w:rFonts w:hint="eastAsia"/>
          <w:lang w:eastAsia="zh-CN"/>
        </w:rPr>
        <w:t>后向辐射方向图</w:t>
      </w:r>
    </w:p>
    <w:p w14:paraId="433CFBDC" w14:textId="40C15ABB" w:rsidR="00765A9D" w:rsidRPr="0095785D" w:rsidRDefault="001E5C37" w:rsidP="005D5DE2">
      <w:pPr>
        <w:pStyle w:val="Figure"/>
      </w:pPr>
      <w:r w:rsidRPr="0095785D">
        <w:rPr>
          <w:noProof/>
        </w:rPr>
        <w:drawing>
          <wp:inline distT="0" distB="0" distL="0" distR="0" wp14:anchorId="54C28C14" wp14:editId="3A21EC9A">
            <wp:extent cx="5632715" cy="3572263"/>
            <wp:effectExtent l="0" t="0" r="6350" b="9525"/>
            <wp:docPr id="746379239" name="Picture 15" descr="图84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6379239" name="Picture 15" descr="图84D显示后向辐射方向图&#10;"/>
                    <pic:cNvPicPr/>
                  </pic:nvPicPr>
                  <pic:blipFill>
                    <a:blip r:embed="rId212" cstate="print">
                      <a:extLst>
                        <a:ext uri="{28A0092B-C50C-407E-A947-70E740481C1C}">
                          <a14:useLocalDpi xmlns:a14="http://schemas.microsoft.com/office/drawing/2010/main" val="0"/>
                        </a:ext>
                      </a:extLst>
                    </a:blip>
                    <a:stretch>
                      <a:fillRect/>
                    </a:stretch>
                  </pic:blipFill>
                  <pic:spPr>
                    <a:xfrm>
                      <a:off x="0" y="0"/>
                      <a:ext cx="5632715" cy="3572263"/>
                    </a:xfrm>
                    <a:prstGeom prst="rect">
                      <a:avLst/>
                    </a:prstGeom>
                  </pic:spPr>
                </pic:pic>
              </a:graphicData>
            </a:graphic>
          </wp:inline>
        </w:drawing>
      </w:r>
    </w:p>
    <w:p w14:paraId="2F580391" w14:textId="027B0148" w:rsidR="006C5F4A" w:rsidRPr="0095785D" w:rsidRDefault="00DC118F" w:rsidP="006C5F4A">
      <w:pPr>
        <w:pStyle w:val="FigureNo"/>
        <w:rPr>
          <w:lang w:eastAsia="zh-CN"/>
        </w:rPr>
      </w:pPr>
      <w:r w:rsidRPr="0095785D">
        <w:rPr>
          <w:lang w:eastAsia="zh-CN"/>
        </w:rPr>
        <w:lastRenderedPageBreak/>
        <w:t>图</w:t>
      </w:r>
      <w:r w:rsidR="006C5F4A" w:rsidRPr="0095785D">
        <w:rPr>
          <w:lang w:eastAsia="zh-CN"/>
        </w:rPr>
        <w:t>85a</w:t>
      </w:r>
    </w:p>
    <w:p w14:paraId="5E8DAE36" w14:textId="113EF4C0" w:rsidR="006C5F4A" w:rsidRPr="0095785D" w:rsidRDefault="0021496B" w:rsidP="006C5F4A">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1596F167" w14:textId="594BAA98" w:rsidR="00765A9D" w:rsidRPr="0095785D" w:rsidRDefault="001E5C37" w:rsidP="005D5DE2">
      <w:pPr>
        <w:pStyle w:val="Figure"/>
        <w:rPr>
          <w:lang w:eastAsia="zh-CN"/>
        </w:rPr>
      </w:pPr>
      <w:r w:rsidRPr="0095785D">
        <w:rPr>
          <w:noProof/>
        </w:rPr>
        <w:drawing>
          <wp:inline distT="0" distB="0" distL="0" distR="0" wp14:anchorId="46DC6BC0" wp14:editId="205AFDEB">
            <wp:extent cx="5852172" cy="4447041"/>
            <wp:effectExtent l="0" t="0" r="0" b="0"/>
            <wp:docPr id="1083221737" name="Picture 16" descr="图85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3221737" name="Picture 16" descr="图85A显示方位角0°处的垂直方向图&#10;"/>
                    <pic:cNvPicPr/>
                  </pic:nvPicPr>
                  <pic:blipFill>
                    <a:blip r:embed="rId213" cstate="print">
                      <a:extLst>
                        <a:ext uri="{28A0092B-C50C-407E-A947-70E740481C1C}">
                          <a14:useLocalDpi xmlns:a14="http://schemas.microsoft.com/office/drawing/2010/main" val="0"/>
                        </a:ext>
                      </a:extLst>
                    </a:blip>
                    <a:stretch>
                      <a:fillRect/>
                    </a:stretch>
                  </pic:blipFill>
                  <pic:spPr>
                    <a:xfrm>
                      <a:off x="0" y="0"/>
                      <a:ext cx="5852172" cy="4447041"/>
                    </a:xfrm>
                    <a:prstGeom prst="rect">
                      <a:avLst/>
                    </a:prstGeom>
                  </pic:spPr>
                </pic:pic>
              </a:graphicData>
            </a:graphic>
          </wp:inline>
        </w:drawing>
      </w:r>
    </w:p>
    <w:p w14:paraId="75D995E0" w14:textId="183BBFEC" w:rsidR="00530421" w:rsidRPr="0095785D" w:rsidRDefault="00DC118F" w:rsidP="00530421">
      <w:pPr>
        <w:pStyle w:val="FigureNo"/>
        <w:rPr>
          <w:lang w:eastAsia="zh-CN"/>
        </w:rPr>
      </w:pPr>
      <w:r w:rsidRPr="0095785D">
        <w:rPr>
          <w:lang w:eastAsia="zh-CN"/>
        </w:rPr>
        <w:lastRenderedPageBreak/>
        <w:t>图</w:t>
      </w:r>
      <w:r w:rsidR="00530421" w:rsidRPr="0095785D">
        <w:rPr>
          <w:lang w:eastAsia="zh-CN"/>
        </w:rPr>
        <w:t>85b</w:t>
      </w:r>
    </w:p>
    <w:p w14:paraId="37579821" w14:textId="782F9BBB" w:rsidR="00530421" w:rsidRPr="0095785D" w:rsidRDefault="00437622" w:rsidP="00530421">
      <w:pPr>
        <w:pStyle w:val="Figuretitle"/>
        <w:rPr>
          <w:lang w:eastAsia="zh-CN"/>
        </w:rPr>
      </w:pPr>
      <w:bookmarkStart w:id="274" w:name="OLE_LINK67"/>
      <w:r w:rsidRPr="0095785D">
        <w:rPr>
          <w:rFonts w:hint="eastAsia"/>
          <w:lang w:eastAsia="zh-CN"/>
        </w:rPr>
        <w:t>仰角</w:t>
      </w:r>
      <w:r w:rsidRPr="0095785D">
        <w:rPr>
          <w:rFonts w:hint="eastAsia"/>
          <w:lang w:eastAsia="zh-CN"/>
        </w:rPr>
        <w:t>14</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4"/>
    </w:p>
    <w:p w14:paraId="5AB7C506" w14:textId="6705A231" w:rsidR="00765A9D" w:rsidRPr="0095785D" w:rsidRDefault="001E5C37" w:rsidP="006C5F4A">
      <w:pPr>
        <w:pStyle w:val="Figure"/>
      </w:pPr>
      <w:r w:rsidRPr="0095785D">
        <w:rPr>
          <w:noProof/>
        </w:rPr>
        <w:drawing>
          <wp:inline distT="0" distB="0" distL="0" distR="0" wp14:anchorId="5E2C13CE" wp14:editId="31984A7B">
            <wp:extent cx="4255017" cy="4212345"/>
            <wp:effectExtent l="0" t="0" r="0" b="0"/>
            <wp:docPr id="1710663690" name="Picture 17" descr="图85B显示仰角14°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0663690" name="Picture 17" descr="图85B显示仰角14°处的水平方向图&#10;"/>
                    <pic:cNvPicPr/>
                  </pic:nvPicPr>
                  <pic:blipFill>
                    <a:blip r:embed="rId214" cstate="print">
                      <a:extLst>
                        <a:ext uri="{28A0092B-C50C-407E-A947-70E740481C1C}">
                          <a14:useLocalDpi xmlns:a14="http://schemas.microsoft.com/office/drawing/2010/main" val="0"/>
                        </a:ext>
                      </a:extLst>
                    </a:blip>
                    <a:stretch>
                      <a:fillRect/>
                    </a:stretch>
                  </pic:blipFill>
                  <pic:spPr>
                    <a:xfrm>
                      <a:off x="0" y="0"/>
                      <a:ext cx="4255017" cy="4212345"/>
                    </a:xfrm>
                    <a:prstGeom prst="rect">
                      <a:avLst/>
                    </a:prstGeom>
                  </pic:spPr>
                </pic:pic>
              </a:graphicData>
            </a:graphic>
          </wp:inline>
        </w:drawing>
      </w:r>
    </w:p>
    <w:p w14:paraId="2D362171" w14:textId="02A766EC" w:rsidR="00C8569F" w:rsidRPr="0095785D" w:rsidRDefault="00DC118F" w:rsidP="00C8569F">
      <w:pPr>
        <w:pStyle w:val="FigureNo"/>
      </w:pPr>
      <w:r w:rsidRPr="0095785D">
        <w:t>图</w:t>
      </w:r>
      <w:r w:rsidR="00C8569F" w:rsidRPr="0095785D">
        <w:t>85c</w:t>
      </w:r>
    </w:p>
    <w:p w14:paraId="10ADA659" w14:textId="01615ED1" w:rsidR="00C8569F" w:rsidRPr="0095785D" w:rsidRDefault="0021496B" w:rsidP="00C8569F">
      <w:pPr>
        <w:pStyle w:val="Figuretitle"/>
      </w:pPr>
      <w:r w:rsidRPr="0095785D">
        <w:rPr>
          <w:rFonts w:hint="eastAsia"/>
          <w:lang w:eastAsia="zh-CN"/>
        </w:rPr>
        <w:t>前向辐射方向图</w:t>
      </w:r>
    </w:p>
    <w:p w14:paraId="570E5164" w14:textId="1CC03D40" w:rsidR="00765A9D" w:rsidRPr="0095785D" w:rsidRDefault="000F23AE" w:rsidP="006C5F4A">
      <w:pPr>
        <w:pStyle w:val="Figure"/>
      </w:pPr>
      <w:r w:rsidRPr="0095785D">
        <w:rPr>
          <w:noProof/>
        </w:rPr>
        <w:drawing>
          <wp:inline distT="0" distB="0" distL="0" distR="0" wp14:anchorId="15FA8629" wp14:editId="0E9D00C6">
            <wp:extent cx="5638811" cy="3523495"/>
            <wp:effectExtent l="0" t="0" r="0" b="1270"/>
            <wp:docPr id="1133610206" name="Picture 9" descr="图85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3610206" name="Picture 9" descr="图85C显示前向辐射方向图&#10;"/>
                    <pic:cNvPicPr/>
                  </pic:nvPicPr>
                  <pic:blipFill>
                    <a:blip r:embed="rId215" cstate="print">
                      <a:extLst>
                        <a:ext uri="{28A0092B-C50C-407E-A947-70E740481C1C}">
                          <a14:useLocalDpi xmlns:a14="http://schemas.microsoft.com/office/drawing/2010/main" val="0"/>
                        </a:ext>
                      </a:extLst>
                    </a:blip>
                    <a:stretch>
                      <a:fillRect/>
                    </a:stretch>
                  </pic:blipFill>
                  <pic:spPr>
                    <a:xfrm>
                      <a:off x="0" y="0"/>
                      <a:ext cx="5638811" cy="3523495"/>
                    </a:xfrm>
                    <a:prstGeom prst="rect">
                      <a:avLst/>
                    </a:prstGeom>
                  </pic:spPr>
                </pic:pic>
              </a:graphicData>
            </a:graphic>
          </wp:inline>
        </w:drawing>
      </w:r>
    </w:p>
    <w:p w14:paraId="3BB3A8DD" w14:textId="26E36B8C" w:rsidR="00EB57DF" w:rsidRPr="0095785D" w:rsidRDefault="00DC118F" w:rsidP="00EB57DF">
      <w:pPr>
        <w:pStyle w:val="FigureNo"/>
      </w:pPr>
      <w:r w:rsidRPr="0095785D">
        <w:lastRenderedPageBreak/>
        <w:t>图</w:t>
      </w:r>
      <w:r w:rsidR="00EB57DF" w:rsidRPr="0095785D">
        <w:t>85d</w:t>
      </w:r>
    </w:p>
    <w:p w14:paraId="7661EAD7" w14:textId="5B769252" w:rsidR="00EB57DF" w:rsidRPr="0095785D" w:rsidRDefault="0021496B" w:rsidP="00EB57DF">
      <w:pPr>
        <w:pStyle w:val="Figuretitle"/>
      </w:pPr>
      <w:r w:rsidRPr="0095785D">
        <w:rPr>
          <w:rFonts w:hint="eastAsia"/>
          <w:lang w:eastAsia="zh-CN"/>
        </w:rPr>
        <w:t>后向辐射方向图</w:t>
      </w:r>
    </w:p>
    <w:p w14:paraId="5B555DD7" w14:textId="0EE712AF" w:rsidR="00765A9D" w:rsidRPr="0095785D" w:rsidRDefault="001E5C37" w:rsidP="006C5F4A">
      <w:pPr>
        <w:pStyle w:val="Figure"/>
      </w:pPr>
      <w:r w:rsidRPr="0095785D">
        <w:rPr>
          <w:noProof/>
        </w:rPr>
        <w:drawing>
          <wp:inline distT="0" distB="0" distL="0" distR="0" wp14:anchorId="51C46F55" wp14:editId="56AA5680">
            <wp:extent cx="5638811" cy="3523495"/>
            <wp:effectExtent l="0" t="0" r="0" b="1270"/>
            <wp:docPr id="1312342335" name="Picture 18" descr="图85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2342335" name="Picture 18" descr="图85D显示后向辐射方向图&#10;"/>
                    <pic:cNvPicPr/>
                  </pic:nvPicPr>
                  <pic:blipFill>
                    <a:blip r:embed="rId216" cstate="print">
                      <a:extLst>
                        <a:ext uri="{28A0092B-C50C-407E-A947-70E740481C1C}">
                          <a14:useLocalDpi xmlns:a14="http://schemas.microsoft.com/office/drawing/2010/main" val="0"/>
                        </a:ext>
                      </a:extLst>
                    </a:blip>
                    <a:stretch>
                      <a:fillRect/>
                    </a:stretch>
                  </pic:blipFill>
                  <pic:spPr>
                    <a:xfrm>
                      <a:off x="0" y="0"/>
                      <a:ext cx="5638811" cy="3523495"/>
                    </a:xfrm>
                    <a:prstGeom prst="rect">
                      <a:avLst/>
                    </a:prstGeom>
                  </pic:spPr>
                </pic:pic>
              </a:graphicData>
            </a:graphic>
          </wp:inline>
        </w:drawing>
      </w:r>
    </w:p>
    <w:p w14:paraId="5A54B6B3" w14:textId="16EFB20A" w:rsidR="006C5F4A" w:rsidRPr="0095785D" w:rsidRDefault="00DC118F" w:rsidP="006C5F4A">
      <w:pPr>
        <w:pStyle w:val="FigureNo"/>
        <w:rPr>
          <w:lang w:eastAsia="zh-CN"/>
        </w:rPr>
      </w:pPr>
      <w:r w:rsidRPr="0095785D">
        <w:rPr>
          <w:lang w:eastAsia="zh-CN"/>
        </w:rPr>
        <w:lastRenderedPageBreak/>
        <w:t>图</w:t>
      </w:r>
      <w:r w:rsidR="006C5F4A" w:rsidRPr="0095785D">
        <w:rPr>
          <w:lang w:eastAsia="zh-CN"/>
        </w:rPr>
        <w:t>86a</w:t>
      </w:r>
    </w:p>
    <w:p w14:paraId="7EF1CAA3" w14:textId="58DA45AD" w:rsidR="006C5F4A" w:rsidRPr="0095785D" w:rsidRDefault="0021496B" w:rsidP="006C5F4A">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74FDEC40" w14:textId="0E1EB3B2" w:rsidR="00765A9D" w:rsidRPr="0095785D" w:rsidRDefault="001E5C37" w:rsidP="006C5F4A">
      <w:pPr>
        <w:pStyle w:val="Figure"/>
        <w:rPr>
          <w:lang w:eastAsia="zh-CN"/>
        </w:rPr>
      </w:pPr>
      <w:r w:rsidRPr="0095785D">
        <w:rPr>
          <w:noProof/>
        </w:rPr>
        <w:drawing>
          <wp:inline distT="0" distB="0" distL="0" distR="0" wp14:anchorId="4AE05CE0" wp14:editId="2E5BF88D">
            <wp:extent cx="5635763" cy="4483617"/>
            <wp:effectExtent l="0" t="0" r="3175" b="0"/>
            <wp:docPr id="1047175232" name="Picture 19" descr="图86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7175232" name="Picture 19" descr="图86A显示方位角0°处的垂直方向图&#10;"/>
                    <pic:cNvPicPr/>
                  </pic:nvPicPr>
                  <pic:blipFill>
                    <a:blip r:embed="rId217" cstate="print">
                      <a:extLst>
                        <a:ext uri="{28A0092B-C50C-407E-A947-70E740481C1C}">
                          <a14:useLocalDpi xmlns:a14="http://schemas.microsoft.com/office/drawing/2010/main" val="0"/>
                        </a:ext>
                      </a:extLst>
                    </a:blip>
                    <a:stretch>
                      <a:fillRect/>
                    </a:stretch>
                  </pic:blipFill>
                  <pic:spPr>
                    <a:xfrm>
                      <a:off x="0" y="0"/>
                      <a:ext cx="5635763" cy="4483617"/>
                    </a:xfrm>
                    <a:prstGeom prst="rect">
                      <a:avLst/>
                    </a:prstGeom>
                  </pic:spPr>
                </pic:pic>
              </a:graphicData>
            </a:graphic>
          </wp:inline>
        </w:drawing>
      </w:r>
    </w:p>
    <w:p w14:paraId="0F8EFF80" w14:textId="5797BCB4" w:rsidR="00530421" w:rsidRPr="0095785D" w:rsidRDefault="00DC118F" w:rsidP="00530421">
      <w:pPr>
        <w:pStyle w:val="FigureNo"/>
        <w:rPr>
          <w:lang w:eastAsia="zh-CN"/>
        </w:rPr>
      </w:pPr>
      <w:r w:rsidRPr="0095785D">
        <w:rPr>
          <w:lang w:eastAsia="zh-CN"/>
        </w:rPr>
        <w:lastRenderedPageBreak/>
        <w:t>图</w:t>
      </w:r>
      <w:r w:rsidR="00530421" w:rsidRPr="0095785D">
        <w:rPr>
          <w:lang w:eastAsia="zh-CN"/>
        </w:rPr>
        <w:t>86b</w:t>
      </w:r>
    </w:p>
    <w:p w14:paraId="7BEC8EB7" w14:textId="0A78ED27" w:rsidR="00530421" w:rsidRPr="0095785D" w:rsidRDefault="00437622" w:rsidP="00530421">
      <w:pPr>
        <w:pStyle w:val="Figuretitle"/>
        <w:rPr>
          <w:lang w:eastAsia="zh-CN"/>
        </w:rPr>
      </w:pPr>
      <w:r w:rsidRPr="0095785D">
        <w:rPr>
          <w:lang w:eastAsia="zh-CN"/>
        </w:rPr>
        <w:t>仰角</w:t>
      </w:r>
      <w:r w:rsidRPr="0095785D">
        <w:rPr>
          <w:lang w:eastAsia="zh-CN"/>
        </w:rPr>
        <w:t>17°</w:t>
      </w:r>
      <w:r w:rsidRPr="0095785D">
        <w:rPr>
          <w:lang w:eastAsia="zh-CN"/>
        </w:rPr>
        <w:t>处的水平方向图</w:t>
      </w:r>
    </w:p>
    <w:p w14:paraId="4C5D49B6" w14:textId="05FCBB25" w:rsidR="00765A9D" w:rsidRPr="0095785D" w:rsidRDefault="001E5C37" w:rsidP="006C5F4A">
      <w:pPr>
        <w:pStyle w:val="Figure"/>
      </w:pPr>
      <w:r w:rsidRPr="0095785D">
        <w:rPr>
          <w:noProof/>
        </w:rPr>
        <w:drawing>
          <wp:inline distT="0" distB="0" distL="0" distR="0" wp14:anchorId="4BA435A2" wp14:editId="3399B56D">
            <wp:extent cx="4547625" cy="4486665"/>
            <wp:effectExtent l="0" t="0" r="5715" b="9525"/>
            <wp:docPr id="89560162" name="Picture 20" descr="图86B显示仰角17°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560162" name="Picture 20" descr="图86B显示仰角17°处的水平方向图&#10;"/>
                    <pic:cNvPicPr/>
                  </pic:nvPicPr>
                  <pic:blipFill>
                    <a:blip r:embed="rId218" cstate="print">
                      <a:extLst>
                        <a:ext uri="{28A0092B-C50C-407E-A947-70E740481C1C}">
                          <a14:useLocalDpi xmlns:a14="http://schemas.microsoft.com/office/drawing/2010/main" val="0"/>
                        </a:ext>
                      </a:extLst>
                    </a:blip>
                    <a:stretch>
                      <a:fillRect/>
                    </a:stretch>
                  </pic:blipFill>
                  <pic:spPr>
                    <a:xfrm>
                      <a:off x="0" y="0"/>
                      <a:ext cx="4547625" cy="4486665"/>
                    </a:xfrm>
                    <a:prstGeom prst="rect">
                      <a:avLst/>
                    </a:prstGeom>
                  </pic:spPr>
                </pic:pic>
              </a:graphicData>
            </a:graphic>
          </wp:inline>
        </w:drawing>
      </w:r>
    </w:p>
    <w:p w14:paraId="0128EFA7" w14:textId="53C4F12F" w:rsidR="0059609B" w:rsidRPr="0095785D" w:rsidRDefault="00DC118F" w:rsidP="0059609B">
      <w:pPr>
        <w:pStyle w:val="FigureNo"/>
      </w:pPr>
      <w:r w:rsidRPr="0095785D">
        <w:lastRenderedPageBreak/>
        <w:t>图</w:t>
      </w:r>
      <w:r w:rsidR="0059609B" w:rsidRPr="0095785D">
        <w:t>86c</w:t>
      </w:r>
    </w:p>
    <w:p w14:paraId="1A7E8C3F" w14:textId="34849F0F" w:rsidR="0059609B" w:rsidRPr="0095785D" w:rsidRDefault="0021496B" w:rsidP="0059609B">
      <w:pPr>
        <w:pStyle w:val="Figuretitle"/>
      </w:pPr>
      <w:r w:rsidRPr="0095785D">
        <w:rPr>
          <w:rFonts w:hint="eastAsia"/>
          <w:lang w:eastAsia="zh-CN"/>
        </w:rPr>
        <w:t>前向辐射方向图</w:t>
      </w:r>
    </w:p>
    <w:p w14:paraId="31E1ABB3" w14:textId="7206354A" w:rsidR="00765A9D" w:rsidRPr="0095785D" w:rsidRDefault="000F23AE" w:rsidP="006C5F4A">
      <w:pPr>
        <w:pStyle w:val="Figure"/>
      </w:pPr>
      <w:r w:rsidRPr="0095785D">
        <w:rPr>
          <w:noProof/>
        </w:rPr>
        <w:drawing>
          <wp:inline distT="0" distB="0" distL="0" distR="0" wp14:anchorId="73375CE1" wp14:editId="40D9835E">
            <wp:extent cx="6111252" cy="3645415"/>
            <wp:effectExtent l="0" t="0" r="3810" b="0"/>
            <wp:docPr id="1214453700" name="Picture 10" descr="图86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4453700" name="Picture 10" descr="图86C显示前向辐射方向图&#10;"/>
                    <pic:cNvPicPr/>
                  </pic:nvPicPr>
                  <pic:blipFill>
                    <a:blip r:embed="rId219" cstate="print">
                      <a:extLst>
                        <a:ext uri="{28A0092B-C50C-407E-A947-70E740481C1C}">
                          <a14:useLocalDpi xmlns:a14="http://schemas.microsoft.com/office/drawing/2010/main" val="0"/>
                        </a:ext>
                      </a:extLst>
                    </a:blip>
                    <a:stretch>
                      <a:fillRect/>
                    </a:stretch>
                  </pic:blipFill>
                  <pic:spPr>
                    <a:xfrm>
                      <a:off x="0" y="0"/>
                      <a:ext cx="6111252" cy="3645415"/>
                    </a:xfrm>
                    <a:prstGeom prst="rect">
                      <a:avLst/>
                    </a:prstGeom>
                  </pic:spPr>
                </pic:pic>
              </a:graphicData>
            </a:graphic>
          </wp:inline>
        </w:drawing>
      </w:r>
    </w:p>
    <w:p w14:paraId="1F1BED65" w14:textId="55D701A9" w:rsidR="00EB57DF" w:rsidRPr="0095785D" w:rsidRDefault="00DC118F" w:rsidP="00EB57DF">
      <w:pPr>
        <w:pStyle w:val="FigureNo"/>
      </w:pPr>
      <w:r w:rsidRPr="0095785D">
        <w:t>图</w:t>
      </w:r>
      <w:r w:rsidR="00EB57DF" w:rsidRPr="0095785D">
        <w:t>86d</w:t>
      </w:r>
    </w:p>
    <w:p w14:paraId="0D6F04FA" w14:textId="1B546DFD" w:rsidR="00EB57DF" w:rsidRPr="0095785D" w:rsidRDefault="0021496B" w:rsidP="00EB57DF">
      <w:pPr>
        <w:pStyle w:val="Figuretitle"/>
      </w:pPr>
      <w:r w:rsidRPr="0095785D">
        <w:rPr>
          <w:rFonts w:hint="eastAsia"/>
          <w:lang w:eastAsia="zh-CN"/>
        </w:rPr>
        <w:t>后向辐射方向图</w:t>
      </w:r>
    </w:p>
    <w:p w14:paraId="3984D10A" w14:textId="2AECA2C7" w:rsidR="00765A9D" w:rsidRPr="0095785D" w:rsidRDefault="001E5C37" w:rsidP="00A1191A">
      <w:pPr>
        <w:pStyle w:val="Figure"/>
      </w:pPr>
      <w:r w:rsidRPr="0095785D">
        <w:rPr>
          <w:noProof/>
        </w:rPr>
        <w:drawing>
          <wp:inline distT="0" distB="0" distL="0" distR="0" wp14:anchorId="532D81EF" wp14:editId="3BA6A041">
            <wp:extent cx="5638811" cy="3438151"/>
            <wp:effectExtent l="0" t="0" r="0" b="0"/>
            <wp:docPr id="1211636444" name="Picture 21" descr="图86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1636444" name="Picture 21" descr="图86D显示后向辐射方向图&#10;"/>
                    <pic:cNvPicPr/>
                  </pic:nvPicPr>
                  <pic:blipFill>
                    <a:blip r:embed="rId220" cstate="print">
                      <a:extLst>
                        <a:ext uri="{28A0092B-C50C-407E-A947-70E740481C1C}">
                          <a14:useLocalDpi xmlns:a14="http://schemas.microsoft.com/office/drawing/2010/main" val="0"/>
                        </a:ext>
                      </a:extLst>
                    </a:blip>
                    <a:stretch>
                      <a:fillRect/>
                    </a:stretch>
                  </pic:blipFill>
                  <pic:spPr>
                    <a:xfrm>
                      <a:off x="0" y="0"/>
                      <a:ext cx="5638811" cy="3438151"/>
                    </a:xfrm>
                    <a:prstGeom prst="rect">
                      <a:avLst/>
                    </a:prstGeom>
                  </pic:spPr>
                </pic:pic>
              </a:graphicData>
            </a:graphic>
          </wp:inline>
        </w:drawing>
      </w:r>
    </w:p>
    <w:p w14:paraId="26709DF5" w14:textId="0D4975F1" w:rsidR="000969EE" w:rsidRPr="0095785D" w:rsidRDefault="00DC118F" w:rsidP="000969EE">
      <w:pPr>
        <w:pStyle w:val="FigureNo"/>
        <w:rPr>
          <w:lang w:eastAsia="zh-CN"/>
        </w:rPr>
      </w:pPr>
      <w:r w:rsidRPr="0095785D">
        <w:rPr>
          <w:lang w:eastAsia="zh-CN"/>
        </w:rPr>
        <w:lastRenderedPageBreak/>
        <w:t>图</w:t>
      </w:r>
      <w:r w:rsidR="000969EE" w:rsidRPr="0095785D">
        <w:rPr>
          <w:lang w:eastAsia="zh-CN"/>
        </w:rPr>
        <w:t>87a</w:t>
      </w:r>
    </w:p>
    <w:p w14:paraId="49687773" w14:textId="2973DF54" w:rsidR="000969EE" w:rsidRPr="0095785D" w:rsidRDefault="0021496B" w:rsidP="000969EE">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37542C66" w14:textId="47B7BC9E" w:rsidR="00765A9D" w:rsidRPr="0095785D" w:rsidRDefault="001E5C37" w:rsidP="000969EE">
      <w:pPr>
        <w:pStyle w:val="Figure"/>
        <w:rPr>
          <w:lang w:eastAsia="zh-CN"/>
        </w:rPr>
      </w:pPr>
      <w:r w:rsidRPr="0095785D">
        <w:rPr>
          <w:noProof/>
        </w:rPr>
        <w:drawing>
          <wp:inline distT="0" distB="0" distL="0" distR="0" wp14:anchorId="6ECBD3AF" wp14:editId="78529ACD">
            <wp:extent cx="5282195" cy="4486665"/>
            <wp:effectExtent l="0" t="0" r="0" b="9525"/>
            <wp:docPr id="1821411551" name="Picture 22" descr="图87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411551" name="Picture 22" descr="图87A显示方位角0°处的垂直方向图&#10;"/>
                    <pic:cNvPicPr/>
                  </pic:nvPicPr>
                  <pic:blipFill>
                    <a:blip r:embed="rId221" cstate="print">
                      <a:extLst>
                        <a:ext uri="{28A0092B-C50C-407E-A947-70E740481C1C}">
                          <a14:useLocalDpi xmlns:a14="http://schemas.microsoft.com/office/drawing/2010/main" val="0"/>
                        </a:ext>
                      </a:extLst>
                    </a:blip>
                    <a:stretch>
                      <a:fillRect/>
                    </a:stretch>
                  </pic:blipFill>
                  <pic:spPr>
                    <a:xfrm>
                      <a:off x="0" y="0"/>
                      <a:ext cx="5282195" cy="4486665"/>
                    </a:xfrm>
                    <a:prstGeom prst="rect">
                      <a:avLst/>
                    </a:prstGeom>
                  </pic:spPr>
                </pic:pic>
              </a:graphicData>
            </a:graphic>
          </wp:inline>
        </w:drawing>
      </w:r>
    </w:p>
    <w:p w14:paraId="2A25B7F2" w14:textId="0CCDDED8" w:rsidR="003F0E23" w:rsidRPr="0095785D" w:rsidRDefault="00DC118F" w:rsidP="003F0E23">
      <w:pPr>
        <w:pStyle w:val="FigureNo"/>
        <w:rPr>
          <w:lang w:eastAsia="zh-CN"/>
        </w:rPr>
      </w:pPr>
      <w:r w:rsidRPr="0095785D">
        <w:rPr>
          <w:lang w:eastAsia="zh-CN"/>
        </w:rPr>
        <w:lastRenderedPageBreak/>
        <w:t>图</w:t>
      </w:r>
      <w:r w:rsidR="003F0E23" w:rsidRPr="0095785D">
        <w:rPr>
          <w:lang w:eastAsia="zh-CN"/>
        </w:rPr>
        <w:t>87b</w:t>
      </w:r>
    </w:p>
    <w:p w14:paraId="040E7B03" w14:textId="74156953" w:rsidR="003F0E23" w:rsidRPr="0095785D" w:rsidRDefault="00437622" w:rsidP="003F0E23">
      <w:pPr>
        <w:pStyle w:val="Figuretitle"/>
        <w:rPr>
          <w:lang w:eastAsia="zh-CN"/>
        </w:rPr>
      </w:pPr>
      <w:bookmarkStart w:id="275" w:name="OLE_LINK68"/>
      <w:r w:rsidRPr="0095785D">
        <w:rPr>
          <w:rFonts w:hint="eastAsia"/>
          <w:lang w:eastAsia="zh-CN"/>
        </w:rPr>
        <w:t>仰角</w:t>
      </w:r>
      <w:r w:rsidRPr="0095785D">
        <w:rPr>
          <w:rFonts w:hint="eastAsia"/>
          <w:lang w:eastAsia="zh-CN"/>
        </w:rPr>
        <w:t>51</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5"/>
    </w:p>
    <w:p w14:paraId="33380EA3" w14:textId="6FD40337" w:rsidR="00765A9D" w:rsidRPr="0095785D" w:rsidRDefault="001E5C37" w:rsidP="000969EE">
      <w:pPr>
        <w:pStyle w:val="Figure"/>
      </w:pPr>
      <w:r w:rsidRPr="0095785D">
        <w:rPr>
          <w:noProof/>
        </w:rPr>
        <w:drawing>
          <wp:inline distT="0" distB="0" distL="0" distR="0" wp14:anchorId="338C35F0" wp14:editId="3919C2C8">
            <wp:extent cx="4251969" cy="4288545"/>
            <wp:effectExtent l="0" t="0" r="0" b="0"/>
            <wp:docPr id="134919995" name="Picture 23" descr="图87B显示仰角51°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919995" name="Picture 23" descr="图87B显示仰角51°处的水平方向图&#10;"/>
                    <pic:cNvPicPr/>
                  </pic:nvPicPr>
                  <pic:blipFill>
                    <a:blip r:embed="rId222" cstate="print">
                      <a:extLst>
                        <a:ext uri="{28A0092B-C50C-407E-A947-70E740481C1C}">
                          <a14:useLocalDpi xmlns:a14="http://schemas.microsoft.com/office/drawing/2010/main" val="0"/>
                        </a:ext>
                      </a:extLst>
                    </a:blip>
                    <a:stretch>
                      <a:fillRect/>
                    </a:stretch>
                  </pic:blipFill>
                  <pic:spPr>
                    <a:xfrm>
                      <a:off x="0" y="0"/>
                      <a:ext cx="4251969" cy="4288545"/>
                    </a:xfrm>
                    <a:prstGeom prst="rect">
                      <a:avLst/>
                    </a:prstGeom>
                  </pic:spPr>
                </pic:pic>
              </a:graphicData>
            </a:graphic>
          </wp:inline>
        </w:drawing>
      </w:r>
    </w:p>
    <w:p w14:paraId="5ECB0739" w14:textId="0BBA7198" w:rsidR="0059609B" w:rsidRPr="0095785D" w:rsidRDefault="00DC118F" w:rsidP="0059609B">
      <w:pPr>
        <w:pStyle w:val="FigureNo"/>
      </w:pPr>
      <w:r w:rsidRPr="0095785D">
        <w:lastRenderedPageBreak/>
        <w:t>图</w:t>
      </w:r>
      <w:r w:rsidR="0059609B" w:rsidRPr="0095785D">
        <w:t>87c</w:t>
      </w:r>
    </w:p>
    <w:p w14:paraId="2DE0FB3C" w14:textId="449CE67E" w:rsidR="0059609B" w:rsidRPr="0095785D" w:rsidRDefault="0021496B" w:rsidP="0059609B">
      <w:pPr>
        <w:pStyle w:val="Figuretitle"/>
      </w:pPr>
      <w:r w:rsidRPr="0095785D">
        <w:rPr>
          <w:rFonts w:hint="eastAsia"/>
          <w:lang w:eastAsia="zh-CN"/>
        </w:rPr>
        <w:t>前向辐射方向图</w:t>
      </w:r>
    </w:p>
    <w:p w14:paraId="089644EE" w14:textId="53D1BBD4" w:rsidR="00765A9D" w:rsidRPr="0095785D" w:rsidRDefault="000F23AE" w:rsidP="000969EE">
      <w:pPr>
        <w:pStyle w:val="Figure"/>
      </w:pPr>
      <w:r w:rsidRPr="0095785D">
        <w:rPr>
          <w:noProof/>
        </w:rPr>
        <w:drawing>
          <wp:inline distT="0" distB="0" distL="0" distR="0" wp14:anchorId="301F86AA" wp14:editId="309AECF6">
            <wp:extent cx="5916180" cy="3633223"/>
            <wp:effectExtent l="0" t="0" r="8890" b="5715"/>
            <wp:docPr id="2019089" name="Picture 11" descr="图87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089" name="Picture 11" descr="图87C显示前向辐射方向图&#10;"/>
                    <pic:cNvPicPr/>
                  </pic:nvPicPr>
                  <pic:blipFill>
                    <a:blip r:embed="rId223" cstate="print">
                      <a:extLst>
                        <a:ext uri="{28A0092B-C50C-407E-A947-70E740481C1C}">
                          <a14:useLocalDpi xmlns:a14="http://schemas.microsoft.com/office/drawing/2010/main" val="0"/>
                        </a:ext>
                      </a:extLst>
                    </a:blip>
                    <a:stretch>
                      <a:fillRect/>
                    </a:stretch>
                  </pic:blipFill>
                  <pic:spPr>
                    <a:xfrm>
                      <a:off x="0" y="0"/>
                      <a:ext cx="5916180" cy="3633223"/>
                    </a:xfrm>
                    <a:prstGeom prst="rect">
                      <a:avLst/>
                    </a:prstGeom>
                  </pic:spPr>
                </pic:pic>
              </a:graphicData>
            </a:graphic>
          </wp:inline>
        </w:drawing>
      </w:r>
    </w:p>
    <w:p w14:paraId="61866A94" w14:textId="6CEBF13E" w:rsidR="00A1191A" w:rsidRPr="0095785D" w:rsidRDefault="00DC118F" w:rsidP="00A1191A">
      <w:pPr>
        <w:pStyle w:val="FigureNo"/>
      </w:pPr>
      <w:r w:rsidRPr="0095785D">
        <w:t>图</w:t>
      </w:r>
      <w:r w:rsidR="00A1191A" w:rsidRPr="0095785D">
        <w:t>87d</w:t>
      </w:r>
    </w:p>
    <w:p w14:paraId="7CB3A7CC" w14:textId="64D79EBC" w:rsidR="00A1191A" w:rsidRPr="0095785D" w:rsidRDefault="0021496B" w:rsidP="00A1191A">
      <w:pPr>
        <w:pStyle w:val="Figuretitle"/>
      </w:pPr>
      <w:r w:rsidRPr="0095785D">
        <w:rPr>
          <w:rFonts w:hint="eastAsia"/>
          <w:lang w:eastAsia="zh-CN"/>
        </w:rPr>
        <w:t>后向辐射方向图</w:t>
      </w:r>
    </w:p>
    <w:p w14:paraId="07DF1D68" w14:textId="3D9E64F5" w:rsidR="00765A9D" w:rsidRPr="0095785D" w:rsidRDefault="001E5C37" w:rsidP="00A1191A">
      <w:pPr>
        <w:pStyle w:val="Figure"/>
      </w:pPr>
      <w:r w:rsidRPr="0095785D">
        <w:rPr>
          <w:noProof/>
        </w:rPr>
        <w:drawing>
          <wp:inline distT="0" distB="0" distL="0" distR="0" wp14:anchorId="0093ECA4" wp14:editId="412EDF02">
            <wp:extent cx="5925324" cy="3404623"/>
            <wp:effectExtent l="0" t="0" r="0" b="5715"/>
            <wp:docPr id="216967219" name="Picture 24" descr="图87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967219" name="Picture 24" descr="图87D显示后向辐射方向图&#10;"/>
                    <pic:cNvPicPr/>
                  </pic:nvPicPr>
                  <pic:blipFill>
                    <a:blip r:embed="rId224" cstate="print">
                      <a:extLst>
                        <a:ext uri="{28A0092B-C50C-407E-A947-70E740481C1C}">
                          <a14:useLocalDpi xmlns:a14="http://schemas.microsoft.com/office/drawing/2010/main" val="0"/>
                        </a:ext>
                      </a:extLst>
                    </a:blip>
                    <a:stretch>
                      <a:fillRect/>
                    </a:stretch>
                  </pic:blipFill>
                  <pic:spPr>
                    <a:xfrm>
                      <a:off x="0" y="0"/>
                      <a:ext cx="5925324" cy="3404623"/>
                    </a:xfrm>
                    <a:prstGeom prst="rect">
                      <a:avLst/>
                    </a:prstGeom>
                  </pic:spPr>
                </pic:pic>
              </a:graphicData>
            </a:graphic>
          </wp:inline>
        </w:drawing>
      </w:r>
    </w:p>
    <w:p w14:paraId="5D5F3B07" w14:textId="7607490A" w:rsidR="000969EE" w:rsidRPr="0095785D" w:rsidRDefault="00DC118F" w:rsidP="000969EE">
      <w:pPr>
        <w:pStyle w:val="FigureNo"/>
        <w:rPr>
          <w:lang w:eastAsia="zh-CN"/>
        </w:rPr>
      </w:pPr>
      <w:r w:rsidRPr="0095785D">
        <w:rPr>
          <w:lang w:eastAsia="zh-CN"/>
        </w:rPr>
        <w:lastRenderedPageBreak/>
        <w:t>图</w:t>
      </w:r>
      <w:r w:rsidR="000969EE" w:rsidRPr="0095785D">
        <w:rPr>
          <w:lang w:eastAsia="zh-CN"/>
        </w:rPr>
        <w:t>88a</w:t>
      </w:r>
    </w:p>
    <w:p w14:paraId="29686591" w14:textId="57D52BF5" w:rsidR="000969EE" w:rsidRPr="0095785D" w:rsidRDefault="0021496B" w:rsidP="000969EE">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1577C213" w14:textId="230B4BB0" w:rsidR="00765A9D" w:rsidRPr="0095785D" w:rsidRDefault="001E5C37" w:rsidP="00A1191A">
      <w:pPr>
        <w:pStyle w:val="Figure"/>
        <w:rPr>
          <w:lang w:eastAsia="zh-CN"/>
        </w:rPr>
      </w:pPr>
      <w:r w:rsidRPr="0095785D">
        <w:rPr>
          <w:noProof/>
        </w:rPr>
        <w:drawing>
          <wp:inline distT="0" distB="0" distL="0" distR="0" wp14:anchorId="0363764F" wp14:editId="70960160">
            <wp:extent cx="5279147" cy="4483617"/>
            <wp:effectExtent l="0" t="0" r="0" b="0"/>
            <wp:docPr id="1055520823" name="Picture 25" descr="图88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5520823" name="Picture 25" descr="图88A显示方位角0°处的垂直方向图&#10;"/>
                    <pic:cNvPicPr/>
                  </pic:nvPicPr>
                  <pic:blipFill>
                    <a:blip r:embed="rId225" cstate="print">
                      <a:extLst>
                        <a:ext uri="{28A0092B-C50C-407E-A947-70E740481C1C}">
                          <a14:useLocalDpi xmlns:a14="http://schemas.microsoft.com/office/drawing/2010/main" val="0"/>
                        </a:ext>
                      </a:extLst>
                    </a:blip>
                    <a:stretch>
                      <a:fillRect/>
                    </a:stretch>
                  </pic:blipFill>
                  <pic:spPr>
                    <a:xfrm>
                      <a:off x="0" y="0"/>
                      <a:ext cx="5279147" cy="4483617"/>
                    </a:xfrm>
                    <a:prstGeom prst="rect">
                      <a:avLst/>
                    </a:prstGeom>
                  </pic:spPr>
                </pic:pic>
              </a:graphicData>
            </a:graphic>
          </wp:inline>
        </w:drawing>
      </w:r>
    </w:p>
    <w:p w14:paraId="49C29342" w14:textId="1C82BED8" w:rsidR="003F0E23" w:rsidRPr="0095785D" w:rsidRDefault="00DC118F" w:rsidP="003F0E23">
      <w:pPr>
        <w:pStyle w:val="FigureNo"/>
        <w:rPr>
          <w:lang w:eastAsia="zh-CN"/>
        </w:rPr>
      </w:pPr>
      <w:r w:rsidRPr="0095785D">
        <w:rPr>
          <w:lang w:eastAsia="zh-CN"/>
        </w:rPr>
        <w:lastRenderedPageBreak/>
        <w:t>图</w:t>
      </w:r>
      <w:r w:rsidR="003F0E23" w:rsidRPr="0095785D">
        <w:rPr>
          <w:lang w:eastAsia="zh-CN"/>
        </w:rPr>
        <w:t>88b</w:t>
      </w:r>
    </w:p>
    <w:p w14:paraId="48982CAF" w14:textId="56178C9E" w:rsidR="003F0E23" w:rsidRPr="0095785D" w:rsidRDefault="00437622" w:rsidP="003F0E23">
      <w:pPr>
        <w:pStyle w:val="Figuretitle"/>
        <w:rPr>
          <w:lang w:eastAsia="zh-CN"/>
        </w:rPr>
      </w:pPr>
      <w:bookmarkStart w:id="276" w:name="OLE_LINK69"/>
      <w:r w:rsidRPr="0095785D">
        <w:rPr>
          <w:rFonts w:hint="eastAsia"/>
          <w:lang w:eastAsia="zh-CN"/>
        </w:rPr>
        <w:t>仰角</w:t>
      </w:r>
      <w:r w:rsidRPr="0095785D">
        <w:rPr>
          <w:rFonts w:hint="eastAsia"/>
          <w:lang w:eastAsia="zh-CN"/>
        </w:rPr>
        <w:t>51</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6"/>
    </w:p>
    <w:p w14:paraId="2E5D1B96" w14:textId="30701BD3" w:rsidR="00765A9D" w:rsidRPr="0095785D" w:rsidRDefault="001E5C37" w:rsidP="00A1191A">
      <w:pPr>
        <w:pStyle w:val="Figure"/>
      </w:pPr>
      <w:r w:rsidRPr="0095785D">
        <w:rPr>
          <w:noProof/>
        </w:rPr>
        <w:drawing>
          <wp:inline distT="0" distB="0" distL="0" distR="0" wp14:anchorId="57E83150" wp14:editId="6351691F">
            <wp:extent cx="4273305" cy="4294641"/>
            <wp:effectExtent l="0" t="0" r="0" b="0"/>
            <wp:docPr id="6817927" name="Picture 26" descr="图88B显示仰角51°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17927" name="Picture 26" descr="图88B显示仰角51°处的水平方向图&#10;"/>
                    <pic:cNvPicPr/>
                  </pic:nvPicPr>
                  <pic:blipFill>
                    <a:blip r:embed="rId226" cstate="print">
                      <a:extLst>
                        <a:ext uri="{28A0092B-C50C-407E-A947-70E740481C1C}">
                          <a14:useLocalDpi xmlns:a14="http://schemas.microsoft.com/office/drawing/2010/main" val="0"/>
                        </a:ext>
                      </a:extLst>
                    </a:blip>
                    <a:stretch>
                      <a:fillRect/>
                    </a:stretch>
                  </pic:blipFill>
                  <pic:spPr>
                    <a:xfrm>
                      <a:off x="0" y="0"/>
                      <a:ext cx="4273305" cy="4294641"/>
                    </a:xfrm>
                    <a:prstGeom prst="rect">
                      <a:avLst/>
                    </a:prstGeom>
                  </pic:spPr>
                </pic:pic>
              </a:graphicData>
            </a:graphic>
          </wp:inline>
        </w:drawing>
      </w:r>
    </w:p>
    <w:p w14:paraId="11F56FF7" w14:textId="5A7A8C41" w:rsidR="0059609B" w:rsidRPr="0095785D" w:rsidRDefault="00DC118F" w:rsidP="0059609B">
      <w:pPr>
        <w:pStyle w:val="FigureNo"/>
      </w:pPr>
      <w:r w:rsidRPr="0095785D">
        <w:t>图</w:t>
      </w:r>
      <w:r w:rsidR="0059609B" w:rsidRPr="0095785D">
        <w:t>88c</w:t>
      </w:r>
    </w:p>
    <w:p w14:paraId="0FD509FC" w14:textId="20E201AA" w:rsidR="0059609B" w:rsidRPr="0095785D" w:rsidRDefault="0021496B" w:rsidP="0059609B">
      <w:pPr>
        <w:pStyle w:val="Figuretitle"/>
      </w:pPr>
      <w:r w:rsidRPr="0095785D">
        <w:rPr>
          <w:rFonts w:hint="eastAsia"/>
          <w:lang w:eastAsia="zh-CN"/>
        </w:rPr>
        <w:t>前向辐射方向图</w:t>
      </w:r>
    </w:p>
    <w:p w14:paraId="44F80450" w14:textId="458594BE" w:rsidR="00765A9D" w:rsidRPr="0095785D" w:rsidRDefault="00D4610C" w:rsidP="00A1191A">
      <w:pPr>
        <w:pStyle w:val="Figure"/>
      </w:pPr>
      <w:r w:rsidRPr="0095785D">
        <w:rPr>
          <w:noProof/>
        </w:rPr>
        <w:drawing>
          <wp:inline distT="0" distB="0" distL="0" distR="0" wp14:anchorId="30A822C7" wp14:editId="38CC52CD">
            <wp:extent cx="5711964" cy="3483871"/>
            <wp:effectExtent l="0" t="0" r="3175" b="2540"/>
            <wp:docPr id="2047572873" name="Picture 38" descr="图88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7572873" name="Picture 38" descr="图88C显示前向辐射方向图&#10;"/>
                    <pic:cNvPicPr/>
                  </pic:nvPicPr>
                  <pic:blipFill>
                    <a:blip r:embed="rId227" cstate="print">
                      <a:extLst>
                        <a:ext uri="{28A0092B-C50C-407E-A947-70E740481C1C}">
                          <a14:useLocalDpi xmlns:a14="http://schemas.microsoft.com/office/drawing/2010/main" val="0"/>
                        </a:ext>
                      </a:extLst>
                    </a:blip>
                    <a:stretch>
                      <a:fillRect/>
                    </a:stretch>
                  </pic:blipFill>
                  <pic:spPr>
                    <a:xfrm>
                      <a:off x="0" y="0"/>
                      <a:ext cx="5711964" cy="3483871"/>
                    </a:xfrm>
                    <a:prstGeom prst="rect">
                      <a:avLst/>
                    </a:prstGeom>
                  </pic:spPr>
                </pic:pic>
              </a:graphicData>
            </a:graphic>
          </wp:inline>
        </w:drawing>
      </w:r>
    </w:p>
    <w:p w14:paraId="2F2F3B5F" w14:textId="1A8F1E2F" w:rsidR="00665C06" w:rsidRPr="0095785D" w:rsidRDefault="00DC118F" w:rsidP="00665C06">
      <w:pPr>
        <w:pStyle w:val="FigureNo"/>
      </w:pPr>
      <w:r w:rsidRPr="0095785D">
        <w:lastRenderedPageBreak/>
        <w:t>图</w:t>
      </w:r>
      <w:r w:rsidR="00665C06" w:rsidRPr="0095785D">
        <w:t>88d</w:t>
      </w:r>
    </w:p>
    <w:p w14:paraId="42057BAF" w14:textId="600ED9E4" w:rsidR="00665C06" w:rsidRPr="0095785D" w:rsidRDefault="0021496B" w:rsidP="00665C06">
      <w:pPr>
        <w:pStyle w:val="Figuretitle"/>
      </w:pPr>
      <w:r w:rsidRPr="0095785D">
        <w:rPr>
          <w:rFonts w:hint="eastAsia"/>
          <w:lang w:eastAsia="zh-CN"/>
        </w:rPr>
        <w:t>后向辐射方向图</w:t>
      </w:r>
    </w:p>
    <w:p w14:paraId="79CA3B17" w14:textId="3E24EC88" w:rsidR="00765A9D" w:rsidRPr="0095785D" w:rsidRDefault="008B5505" w:rsidP="000969EE">
      <w:pPr>
        <w:pStyle w:val="Figure"/>
      </w:pPr>
      <w:r w:rsidRPr="0095785D">
        <w:rPr>
          <w:noProof/>
        </w:rPr>
        <w:drawing>
          <wp:inline distT="0" distB="0" distL="0" distR="0" wp14:anchorId="2992F526" wp14:editId="075C6AC9">
            <wp:extent cx="5687580" cy="3410719"/>
            <wp:effectExtent l="0" t="0" r="8890" b="0"/>
            <wp:docPr id="401927121" name="Picture 27" descr="图88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1927121" name="Picture 27" descr="图88D显示后向辐射方向图&#10;"/>
                    <pic:cNvPicPr/>
                  </pic:nvPicPr>
                  <pic:blipFill>
                    <a:blip r:embed="rId228" cstate="print">
                      <a:extLst>
                        <a:ext uri="{28A0092B-C50C-407E-A947-70E740481C1C}">
                          <a14:useLocalDpi xmlns:a14="http://schemas.microsoft.com/office/drawing/2010/main" val="0"/>
                        </a:ext>
                      </a:extLst>
                    </a:blip>
                    <a:stretch>
                      <a:fillRect/>
                    </a:stretch>
                  </pic:blipFill>
                  <pic:spPr>
                    <a:xfrm>
                      <a:off x="0" y="0"/>
                      <a:ext cx="5687580" cy="3410719"/>
                    </a:xfrm>
                    <a:prstGeom prst="rect">
                      <a:avLst/>
                    </a:prstGeom>
                  </pic:spPr>
                </pic:pic>
              </a:graphicData>
            </a:graphic>
          </wp:inline>
        </w:drawing>
      </w:r>
    </w:p>
    <w:p w14:paraId="4ABA0BBF" w14:textId="4943CB3A" w:rsidR="000969EE" w:rsidRPr="0095785D" w:rsidRDefault="00DC118F" w:rsidP="000969EE">
      <w:pPr>
        <w:pStyle w:val="FigureNo"/>
        <w:rPr>
          <w:lang w:eastAsia="zh-CN"/>
        </w:rPr>
      </w:pPr>
      <w:r w:rsidRPr="0095785D">
        <w:rPr>
          <w:lang w:eastAsia="zh-CN"/>
        </w:rPr>
        <w:t>图</w:t>
      </w:r>
      <w:r w:rsidR="000969EE" w:rsidRPr="0095785D">
        <w:rPr>
          <w:lang w:eastAsia="zh-CN"/>
        </w:rPr>
        <w:t>89a</w:t>
      </w:r>
    </w:p>
    <w:p w14:paraId="5E617899" w14:textId="03136FAA" w:rsidR="000969EE" w:rsidRPr="0095785D" w:rsidRDefault="0021496B" w:rsidP="000969EE">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5E49CCE0" w14:textId="7AC96F2E" w:rsidR="00765A9D" w:rsidRPr="0095785D" w:rsidRDefault="008B5505" w:rsidP="00665C06">
      <w:pPr>
        <w:pStyle w:val="Figure"/>
        <w:rPr>
          <w:lang w:eastAsia="zh-CN"/>
        </w:rPr>
      </w:pPr>
      <w:r w:rsidRPr="0095785D">
        <w:rPr>
          <w:noProof/>
        </w:rPr>
        <w:drawing>
          <wp:inline distT="0" distB="0" distL="0" distR="0" wp14:anchorId="1CBB40D5" wp14:editId="34736F1F">
            <wp:extent cx="5489459" cy="4484175"/>
            <wp:effectExtent l="0" t="0" r="0" b="0"/>
            <wp:docPr id="619244152" name="Picture 28" descr="图89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9244152" name="Picture 28" descr="图89A显示方位角0°处的垂直方向图&#10;"/>
                    <pic:cNvPicPr/>
                  </pic:nvPicPr>
                  <pic:blipFill>
                    <a:blip r:embed="rId229" cstate="print">
                      <a:extLst>
                        <a:ext uri="{28A0092B-C50C-407E-A947-70E740481C1C}">
                          <a14:useLocalDpi xmlns:a14="http://schemas.microsoft.com/office/drawing/2010/main" val="0"/>
                        </a:ext>
                      </a:extLst>
                    </a:blip>
                    <a:stretch>
                      <a:fillRect/>
                    </a:stretch>
                  </pic:blipFill>
                  <pic:spPr>
                    <a:xfrm>
                      <a:off x="0" y="0"/>
                      <a:ext cx="5489459" cy="4484175"/>
                    </a:xfrm>
                    <a:prstGeom prst="rect">
                      <a:avLst/>
                    </a:prstGeom>
                  </pic:spPr>
                </pic:pic>
              </a:graphicData>
            </a:graphic>
          </wp:inline>
        </w:drawing>
      </w:r>
    </w:p>
    <w:p w14:paraId="0129838D" w14:textId="0E5E5C7C" w:rsidR="003F0E23" w:rsidRPr="0095785D" w:rsidRDefault="00DC118F" w:rsidP="003F0E23">
      <w:pPr>
        <w:pStyle w:val="FigureNo"/>
        <w:rPr>
          <w:lang w:eastAsia="zh-CN"/>
        </w:rPr>
      </w:pPr>
      <w:r w:rsidRPr="0095785D">
        <w:rPr>
          <w:lang w:eastAsia="zh-CN"/>
        </w:rPr>
        <w:lastRenderedPageBreak/>
        <w:t>图</w:t>
      </w:r>
      <w:r w:rsidR="003F0E23" w:rsidRPr="0095785D">
        <w:rPr>
          <w:lang w:eastAsia="zh-CN"/>
        </w:rPr>
        <w:t>89b</w:t>
      </w:r>
    </w:p>
    <w:p w14:paraId="30A872BE" w14:textId="68E788BD" w:rsidR="003F0E23" w:rsidRPr="0095785D" w:rsidRDefault="00437622" w:rsidP="003F0E23">
      <w:pPr>
        <w:pStyle w:val="Figuretitle"/>
        <w:rPr>
          <w:lang w:eastAsia="zh-CN"/>
        </w:rPr>
      </w:pPr>
      <w:r w:rsidRPr="0095785D">
        <w:rPr>
          <w:rFonts w:hint="eastAsia"/>
          <w:lang w:eastAsia="zh-CN"/>
        </w:rPr>
        <w:t>仰角</w:t>
      </w:r>
      <w:r w:rsidRPr="0095785D">
        <w:rPr>
          <w:rFonts w:hint="eastAsia"/>
          <w:lang w:eastAsia="zh-CN"/>
        </w:rPr>
        <w:t>15</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p>
    <w:p w14:paraId="5045A064" w14:textId="0574F8B9" w:rsidR="00765A9D" w:rsidRPr="0095785D" w:rsidRDefault="008B5505" w:rsidP="00665C06">
      <w:pPr>
        <w:pStyle w:val="Figure"/>
      </w:pPr>
      <w:r w:rsidRPr="0095785D">
        <w:rPr>
          <w:noProof/>
        </w:rPr>
        <w:drawing>
          <wp:inline distT="0" distB="0" distL="0" distR="0" wp14:anchorId="737682F5" wp14:editId="0C6BA903">
            <wp:extent cx="4276353" cy="4279401"/>
            <wp:effectExtent l="0" t="0" r="0" b="6985"/>
            <wp:docPr id="2032077485" name="Picture 30" descr="图89B显示仰角15°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077485" name="Picture 30" descr="图89B显示仰角15°处的水平方向图&#10;"/>
                    <pic:cNvPicPr/>
                  </pic:nvPicPr>
                  <pic:blipFill>
                    <a:blip r:embed="rId230" cstate="print">
                      <a:extLst>
                        <a:ext uri="{28A0092B-C50C-407E-A947-70E740481C1C}">
                          <a14:useLocalDpi xmlns:a14="http://schemas.microsoft.com/office/drawing/2010/main" val="0"/>
                        </a:ext>
                      </a:extLst>
                    </a:blip>
                    <a:stretch>
                      <a:fillRect/>
                    </a:stretch>
                  </pic:blipFill>
                  <pic:spPr>
                    <a:xfrm>
                      <a:off x="0" y="0"/>
                      <a:ext cx="4276353" cy="4279401"/>
                    </a:xfrm>
                    <a:prstGeom prst="rect">
                      <a:avLst/>
                    </a:prstGeom>
                  </pic:spPr>
                </pic:pic>
              </a:graphicData>
            </a:graphic>
          </wp:inline>
        </w:drawing>
      </w:r>
    </w:p>
    <w:p w14:paraId="5D29C805" w14:textId="0FDFE8EB" w:rsidR="0059609B" w:rsidRPr="0095785D" w:rsidRDefault="00DC118F" w:rsidP="0059609B">
      <w:pPr>
        <w:pStyle w:val="FigureNo"/>
      </w:pPr>
      <w:r w:rsidRPr="0095785D">
        <w:t>图</w:t>
      </w:r>
      <w:r w:rsidR="0059609B" w:rsidRPr="0095785D">
        <w:t>89c</w:t>
      </w:r>
    </w:p>
    <w:p w14:paraId="26EB5F41" w14:textId="1463E039" w:rsidR="0059609B" w:rsidRPr="0095785D" w:rsidRDefault="0021496B" w:rsidP="0059609B">
      <w:pPr>
        <w:pStyle w:val="Figuretitle"/>
      </w:pPr>
      <w:r w:rsidRPr="0095785D">
        <w:rPr>
          <w:rFonts w:hint="eastAsia"/>
          <w:lang w:eastAsia="zh-CN"/>
        </w:rPr>
        <w:t>前向辐射方向图</w:t>
      </w:r>
    </w:p>
    <w:p w14:paraId="1A26EF34" w14:textId="6D0BB616" w:rsidR="00765A9D" w:rsidRPr="0095785D" w:rsidRDefault="00D4610C" w:rsidP="00665C06">
      <w:pPr>
        <w:pStyle w:val="Figure"/>
      </w:pPr>
      <w:r w:rsidRPr="0095785D">
        <w:rPr>
          <w:noProof/>
        </w:rPr>
        <w:drawing>
          <wp:inline distT="0" distB="0" distL="0" distR="0" wp14:anchorId="75556DF0" wp14:editId="2F3918F2">
            <wp:extent cx="5821692" cy="3489967"/>
            <wp:effectExtent l="0" t="0" r="7620" b="0"/>
            <wp:docPr id="1369425717" name="Picture 39" descr="图89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9425717" name="Picture 39" descr="图89C显示前向辐射方向图&#10;"/>
                    <pic:cNvPicPr/>
                  </pic:nvPicPr>
                  <pic:blipFill>
                    <a:blip r:embed="rId231" cstate="print">
                      <a:extLst>
                        <a:ext uri="{28A0092B-C50C-407E-A947-70E740481C1C}">
                          <a14:useLocalDpi xmlns:a14="http://schemas.microsoft.com/office/drawing/2010/main" val="0"/>
                        </a:ext>
                      </a:extLst>
                    </a:blip>
                    <a:stretch>
                      <a:fillRect/>
                    </a:stretch>
                  </pic:blipFill>
                  <pic:spPr>
                    <a:xfrm>
                      <a:off x="0" y="0"/>
                      <a:ext cx="5821692" cy="3489967"/>
                    </a:xfrm>
                    <a:prstGeom prst="rect">
                      <a:avLst/>
                    </a:prstGeom>
                  </pic:spPr>
                </pic:pic>
              </a:graphicData>
            </a:graphic>
          </wp:inline>
        </w:drawing>
      </w:r>
    </w:p>
    <w:p w14:paraId="703A4ADE" w14:textId="5366AA3D" w:rsidR="00665C06" w:rsidRPr="0095785D" w:rsidRDefault="00DC118F" w:rsidP="00665C06">
      <w:pPr>
        <w:pStyle w:val="FigureNo"/>
      </w:pPr>
      <w:r w:rsidRPr="0095785D">
        <w:lastRenderedPageBreak/>
        <w:t>图</w:t>
      </w:r>
      <w:r w:rsidR="00665C06" w:rsidRPr="0095785D">
        <w:t>89d</w:t>
      </w:r>
    </w:p>
    <w:p w14:paraId="0757261B" w14:textId="774B916B" w:rsidR="00665C06" w:rsidRPr="0095785D" w:rsidRDefault="0021496B" w:rsidP="00665C06">
      <w:pPr>
        <w:pStyle w:val="Figuretitle"/>
      </w:pPr>
      <w:r w:rsidRPr="0095785D">
        <w:rPr>
          <w:rFonts w:hint="eastAsia"/>
          <w:lang w:eastAsia="zh-CN"/>
        </w:rPr>
        <w:t>后向辐射方向图</w:t>
      </w:r>
    </w:p>
    <w:p w14:paraId="62B34D52" w14:textId="75207061" w:rsidR="00765A9D" w:rsidRPr="0095785D" w:rsidRDefault="008B5505" w:rsidP="00665C06">
      <w:pPr>
        <w:pStyle w:val="Figure"/>
      </w:pPr>
      <w:r w:rsidRPr="0095785D">
        <w:rPr>
          <w:noProof/>
        </w:rPr>
        <w:drawing>
          <wp:inline distT="0" distB="0" distL="0" distR="0" wp14:anchorId="788428A7" wp14:editId="0DA7731C">
            <wp:extent cx="5943612" cy="3520447"/>
            <wp:effectExtent l="0" t="0" r="0" b="3810"/>
            <wp:docPr id="1379987814" name="Picture 31" descr="图89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9987814" name="Picture 31" descr="图89D显示后向辐射方向图&#10;"/>
                    <pic:cNvPicPr/>
                  </pic:nvPicPr>
                  <pic:blipFill>
                    <a:blip r:embed="rId232" cstate="print">
                      <a:extLst>
                        <a:ext uri="{28A0092B-C50C-407E-A947-70E740481C1C}">
                          <a14:useLocalDpi xmlns:a14="http://schemas.microsoft.com/office/drawing/2010/main" val="0"/>
                        </a:ext>
                      </a:extLst>
                    </a:blip>
                    <a:stretch>
                      <a:fillRect/>
                    </a:stretch>
                  </pic:blipFill>
                  <pic:spPr>
                    <a:xfrm>
                      <a:off x="0" y="0"/>
                      <a:ext cx="5943612" cy="3520447"/>
                    </a:xfrm>
                    <a:prstGeom prst="rect">
                      <a:avLst/>
                    </a:prstGeom>
                  </pic:spPr>
                </pic:pic>
              </a:graphicData>
            </a:graphic>
          </wp:inline>
        </w:drawing>
      </w:r>
    </w:p>
    <w:p w14:paraId="27F96C69" w14:textId="27F6D111" w:rsidR="00561C0E" w:rsidRPr="0095785D" w:rsidRDefault="00DC118F" w:rsidP="00561C0E">
      <w:pPr>
        <w:pStyle w:val="FigureNo"/>
        <w:rPr>
          <w:lang w:eastAsia="zh-CN"/>
        </w:rPr>
      </w:pPr>
      <w:r w:rsidRPr="0095785D">
        <w:rPr>
          <w:lang w:eastAsia="zh-CN"/>
        </w:rPr>
        <w:lastRenderedPageBreak/>
        <w:t>图</w:t>
      </w:r>
      <w:r w:rsidR="00561C0E" w:rsidRPr="0095785D">
        <w:rPr>
          <w:lang w:eastAsia="zh-CN"/>
        </w:rPr>
        <w:t>90a</w:t>
      </w:r>
    </w:p>
    <w:p w14:paraId="26C0AD58" w14:textId="1817A858" w:rsidR="00561C0E" w:rsidRPr="0095785D" w:rsidRDefault="0021496B" w:rsidP="00561C0E">
      <w:pPr>
        <w:pStyle w:val="Figuretitle"/>
        <w:rPr>
          <w:lang w:eastAsia="zh-CN"/>
        </w:rPr>
      </w:pPr>
      <w:r w:rsidRPr="0095785D">
        <w:rPr>
          <w:lang w:eastAsia="zh-CN"/>
        </w:rPr>
        <w:t>方位角</w:t>
      </w:r>
      <w:r w:rsidRPr="0095785D">
        <w:rPr>
          <w:lang w:eastAsia="zh-CN"/>
        </w:rPr>
        <w:t>0°</w:t>
      </w:r>
      <w:r w:rsidRPr="0095785D">
        <w:rPr>
          <w:lang w:eastAsia="zh-CN"/>
        </w:rPr>
        <w:t>处的垂直方向图</w:t>
      </w:r>
    </w:p>
    <w:p w14:paraId="13AA1BCF" w14:textId="64A34FAB" w:rsidR="00765A9D" w:rsidRPr="0095785D" w:rsidRDefault="008B5505" w:rsidP="00665C06">
      <w:pPr>
        <w:pStyle w:val="Figure"/>
        <w:rPr>
          <w:lang w:eastAsia="zh-CN"/>
        </w:rPr>
      </w:pPr>
      <w:r w:rsidRPr="0095785D">
        <w:rPr>
          <w:noProof/>
        </w:rPr>
        <w:drawing>
          <wp:inline distT="0" distB="0" distL="0" distR="0" wp14:anchorId="68343A25" wp14:editId="001552DF">
            <wp:extent cx="5489459" cy="4486665"/>
            <wp:effectExtent l="0" t="0" r="0" b="0"/>
            <wp:docPr id="900303832" name="Picture 32" descr="图90A显示方位角0°处的垂直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0303832" name="Picture 32" descr="图90A显示方位角0°处的垂直方向图&#10;"/>
                    <pic:cNvPicPr/>
                  </pic:nvPicPr>
                  <pic:blipFill>
                    <a:blip r:embed="rId233" cstate="print">
                      <a:extLst>
                        <a:ext uri="{28A0092B-C50C-407E-A947-70E740481C1C}">
                          <a14:useLocalDpi xmlns:a14="http://schemas.microsoft.com/office/drawing/2010/main" val="0"/>
                        </a:ext>
                      </a:extLst>
                    </a:blip>
                    <a:stretch>
                      <a:fillRect/>
                    </a:stretch>
                  </pic:blipFill>
                  <pic:spPr>
                    <a:xfrm>
                      <a:off x="0" y="0"/>
                      <a:ext cx="5489459" cy="4486665"/>
                    </a:xfrm>
                    <a:prstGeom prst="rect">
                      <a:avLst/>
                    </a:prstGeom>
                  </pic:spPr>
                </pic:pic>
              </a:graphicData>
            </a:graphic>
          </wp:inline>
        </w:drawing>
      </w:r>
    </w:p>
    <w:p w14:paraId="264879C3" w14:textId="58975B60" w:rsidR="003F0E23" w:rsidRPr="0095785D" w:rsidRDefault="00DC118F" w:rsidP="003F0E23">
      <w:pPr>
        <w:pStyle w:val="FigureNo"/>
        <w:rPr>
          <w:lang w:eastAsia="zh-CN"/>
        </w:rPr>
      </w:pPr>
      <w:r w:rsidRPr="0095785D">
        <w:rPr>
          <w:lang w:eastAsia="zh-CN"/>
        </w:rPr>
        <w:lastRenderedPageBreak/>
        <w:t>图</w:t>
      </w:r>
      <w:r w:rsidR="003F0E23" w:rsidRPr="0095785D">
        <w:rPr>
          <w:lang w:eastAsia="zh-CN"/>
        </w:rPr>
        <w:t>90b</w:t>
      </w:r>
    </w:p>
    <w:p w14:paraId="4573F8B1" w14:textId="2D3BC82E" w:rsidR="003F0E23" w:rsidRPr="0095785D" w:rsidRDefault="00437622" w:rsidP="003F0E23">
      <w:pPr>
        <w:pStyle w:val="Figuretitle"/>
        <w:rPr>
          <w:lang w:eastAsia="zh-CN"/>
        </w:rPr>
      </w:pPr>
      <w:bookmarkStart w:id="277" w:name="OLE_LINK70"/>
      <w:r w:rsidRPr="0095785D">
        <w:rPr>
          <w:rFonts w:hint="eastAsia"/>
          <w:lang w:eastAsia="zh-CN"/>
        </w:rPr>
        <w:t>仰角</w:t>
      </w:r>
      <w:r w:rsidRPr="0095785D">
        <w:rPr>
          <w:rFonts w:hint="eastAsia"/>
          <w:lang w:eastAsia="zh-CN"/>
        </w:rPr>
        <w:t>24</w:t>
      </w:r>
      <w:r w:rsidRPr="0095785D">
        <w:rPr>
          <w:rFonts w:cs="Times New Roman Bold"/>
          <w:lang w:eastAsia="zh-CN"/>
        </w:rPr>
        <w:t>°</w:t>
      </w:r>
      <w:r w:rsidRPr="0095785D">
        <w:rPr>
          <w:rFonts w:cs="Times New Roman Bold" w:hint="eastAsia"/>
          <w:lang w:eastAsia="zh-CN"/>
        </w:rPr>
        <w:t>处</w:t>
      </w:r>
      <w:r w:rsidRPr="0095785D">
        <w:rPr>
          <w:rFonts w:hint="eastAsia"/>
          <w:lang w:eastAsia="zh-CN"/>
        </w:rPr>
        <w:t>的水平方向图</w:t>
      </w:r>
      <w:bookmarkEnd w:id="277"/>
    </w:p>
    <w:p w14:paraId="7FF97F94" w14:textId="488B060F" w:rsidR="00765A9D" w:rsidRPr="0095785D" w:rsidRDefault="00D4610C" w:rsidP="00665C06">
      <w:pPr>
        <w:pStyle w:val="Figure"/>
      </w:pPr>
      <w:r w:rsidRPr="0095785D">
        <w:rPr>
          <w:noProof/>
        </w:rPr>
        <w:drawing>
          <wp:inline distT="0" distB="0" distL="0" distR="0" wp14:anchorId="187454B4" wp14:editId="35E09E5B">
            <wp:extent cx="4361697" cy="4486665"/>
            <wp:effectExtent l="0" t="0" r="1270" b="0"/>
            <wp:docPr id="97868504" name="Picture 40" descr="图90B显示仰角24°处的水平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868504" name="Picture 40" descr="图90B显示仰角24°处的水平方向图&#10;"/>
                    <pic:cNvPicPr/>
                  </pic:nvPicPr>
                  <pic:blipFill>
                    <a:blip r:embed="rId234" cstate="print">
                      <a:extLst>
                        <a:ext uri="{28A0092B-C50C-407E-A947-70E740481C1C}">
                          <a14:useLocalDpi xmlns:a14="http://schemas.microsoft.com/office/drawing/2010/main" val="0"/>
                        </a:ext>
                      </a:extLst>
                    </a:blip>
                    <a:stretch>
                      <a:fillRect/>
                    </a:stretch>
                  </pic:blipFill>
                  <pic:spPr>
                    <a:xfrm>
                      <a:off x="0" y="0"/>
                      <a:ext cx="4361697" cy="4486665"/>
                    </a:xfrm>
                    <a:prstGeom prst="rect">
                      <a:avLst/>
                    </a:prstGeom>
                  </pic:spPr>
                </pic:pic>
              </a:graphicData>
            </a:graphic>
          </wp:inline>
        </w:drawing>
      </w:r>
    </w:p>
    <w:p w14:paraId="2C3AF0A6" w14:textId="14C94C6B" w:rsidR="0059609B" w:rsidRPr="0095785D" w:rsidRDefault="00DC118F" w:rsidP="0059609B">
      <w:pPr>
        <w:pStyle w:val="FigureNo"/>
      </w:pPr>
      <w:r w:rsidRPr="0095785D">
        <w:t>图</w:t>
      </w:r>
      <w:r w:rsidR="0059609B" w:rsidRPr="0095785D">
        <w:t>90c</w:t>
      </w:r>
    </w:p>
    <w:p w14:paraId="6C2EDD2E" w14:textId="3AA54D8C" w:rsidR="0059609B" w:rsidRPr="0095785D" w:rsidRDefault="0021496B" w:rsidP="0059609B">
      <w:pPr>
        <w:pStyle w:val="Figuretitle"/>
      </w:pPr>
      <w:r w:rsidRPr="0095785D">
        <w:rPr>
          <w:rFonts w:hint="eastAsia"/>
          <w:lang w:eastAsia="zh-CN"/>
        </w:rPr>
        <w:t>前向辐射方向图</w:t>
      </w:r>
    </w:p>
    <w:p w14:paraId="21A0577D" w14:textId="68338AAB" w:rsidR="00765A9D" w:rsidRPr="0095785D" w:rsidRDefault="00D4610C" w:rsidP="00665C06">
      <w:pPr>
        <w:pStyle w:val="Figure"/>
      </w:pPr>
      <w:r w:rsidRPr="0095785D">
        <w:rPr>
          <w:noProof/>
        </w:rPr>
        <w:drawing>
          <wp:inline distT="0" distB="0" distL="0" distR="0" wp14:anchorId="1C5BBF41" wp14:editId="01D13EA2">
            <wp:extent cx="6120765" cy="3374390"/>
            <wp:effectExtent l="0" t="0" r="0" b="0"/>
            <wp:docPr id="1569818091" name="Picture 41" descr="图90C显示前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9818091" name="Picture 41" descr="图90C显示前向辐射方向图&#10;"/>
                    <pic:cNvPicPr/>
                  </pic:nvPicPr>
                  <pic:blipFill>
                    <a:blip r:embed="rId235" cstate="print">
                      <a:extLst>
                        <a:ext uri="{28A0092B-C50C-407E-A947-70E740481C1C}">
                          <a14:useLocalDpi xmlns:a14="http://schemas.microsoft.com/office/drawing/2010/main" val="0"/>
                        </a:ext>
                      </a:extLst>
                    </a:blip>
                    <a:stretch>
                      <a:fillRect/>
                    </a:stretch>
                  </pic:blipFill>
                  <pic:spPr>
                    <a:xfrm>
                      <a:off x="0" y="0"/>
                      <a:ext cx="6120765" cy="3374390"/>
                    </a:xfrm>
                    <a:prstGeom prst="rect">
                      <a:avLst/>
                    </a:prstGeom>
                  </pic:spPr>
                </pic:pic>
              </a:graphicData>
            </a:graphic>
          </wp:inline>
        </w:drawing>
      </w:r>
    </w:p>
    <w:p w14:paraId="4C674ABC" w14:textId="2943A3CA" w:rsidR="00665C06" w:rsidRPr="0095785D" w:rsidRDefault="00DC118F" w:rsidP="00665C06">
      <w:pPr>
        <w:pStyle w:val="FigureNo"/>
      </w:pPr>
      <w:r w:rsidRPr="0095785D">
        <w:lastRenderedPageBreak/>
        <w:t>图</w:t>
      </w:r>
      <w:r w:rsidR="00665C06" w:rsidRPr="0095785D">
        <w:t>90d</w:t>
      </w:r>
    </w:p>
    <w:p w14:paraId="31AAE3CB" w14:textId="090E0D60" w:rsidR="00665C06" w:rsidRPr="0095785D" w:rsidRDefault="0021496B" w:rsidP="00665C06">
      <w:pPr>
        <w:pStyle w:val="Figuretitle"/>
      </w:pPr>
      <w:bookmarkStart w:id="278" w:name="OLE_LINK56"/>
      <w:r w:rsidRPr="0095785D">
        <w:rPr>
          <w:rFonts w:hint="eastAsia"/>
          <w:lang w:eastAsia="zh-CN"/>
        </w:rPr>
        <w:t>后向辐射方向图</w:t>
      </w:r>
      <w:bookmarkEnd w:id="278"/>
    </w:p>
    <w:p w14:paraId="1F4920AB" w14:textId="64AD7F6F" w:rsidR="00765A9D" w:rsidRPr="0095785D" w:rsidRDefault="008B5505" w:rsidP="00561C0E">
      <w:pPr>
        <w:pStyle w:val="Figure"/>
      </w:pPr>
      <w:r w:rsidRPr="0095785D">
        <w:rPr>
          <w:noProof/>
        </w:rPr>
        <w:drawing>
          <wp:inline distT="0" distB="0" distL="0" distR="0" wp14:anchorId="6EFEAB73" wp14:editId="7903F38B">
            <wp:extent cx="6120765" cy="3546475"/>
            <wp:effectExtent l="0" t="0" r="0" b="0"/>
            <wp:docPr id="148136495" name="Picture 33" descr="图90D显示后向辐射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136495" name="Picture 33" descr="图90D显示后向辐射方向图&#10;"/>
                    <pic:cNvPicPr/>
                  </pic:nvPicPr>
                  <pic:blipFill>
                    <a:blip r:embed="rId236" cstate="print">
                      <a:extLst>
                        <a:ext uri="{28A0092B-C50C-407E-A947-70E740481C1C}">
                          <a14:useLocalDpi xmlns:a14="http://schemas.microsoft.com/office/drawing/2010/main" val="0"/>
                        </a:ext>
                      </a:extLst>
                    </a:blip>
                    <a:stretch>
                      <a:fillRect/>
                    </a:stretch>
                  </pic:blipFill>
                  <pic:spPr>
                    <a:xfrm>
                      <a:off x="0" y="0"/>
                      <a:ext cx="6120765" cy="3546475"/>
                    </a:xfrm>
                    <a:prstGeom prst="rect">
                      <a:avLst/>
                    </a:prstGeom>
                  </pic:spPr>
                </pic:pic>
              </a:graphicData>
            </a:graphic>
          </wp:inline>
        </w:drawing>
      </w:r>
    </w:p>
    <w:p w14:paraId="383D193F" w14:textId="620FC915" w:rsidR="00E94D61" w:rsidRPr="0095785D" w:rsidRDefault="00DC118F" w:rsidP="00E94D61">
      <w:pPr>
        <w:pStyle w:val="FigureNo"/>
        <w:rPr>
          <w:lang w:eastAsia="zh-CN"/>
        </w:rPr>
      </w:pPr>
      <w:r w:rsidRPr="0095785D">
        <w:rPr>
          <w:lang w:eastAsia="zh-CN"/>
        </w:rPr>
        <w:t>图</w:t>
      </w:r>
      <w:r w:rsidR="00E94D61" w:rsidRPr="0095785D">
        <w:rPr>
          <w:lang w:eastAsia="zh-CN"/>
        </w:rPr>
        <w:t>9</w:t>
      </w:r>
      <w:r w:rsidR="008E7F18" w:rsidRPr="0095785D">
        <w:rPr>
          <w:lang w:eastAsia="zh-CN"/>
        </w:rPr>
        <w:t>1</w:t>
      </w:r>
      <w:r w:rsidR="00AB79EC" w:rsidRPr="0095785D">
        <w:rPr>
          <w:lang w:eastAsia="zh-CN"/>
        </w:rPr>
        <w:t>a</w:t>
      </w:r>
    </w:p>
    <w:p w14:paraId="1A992C0F" w14:textId="17B196DC" w:rsidR="00437622" w:rsidRPr="00A64F83" w:rsidRDefault="00437622" w:rsidP="00A64F83">
      <w:pPr>
        <w:pStyle w:val="Figuretitle"/>
        <w:rPr>
          <w:lang w:eastAsia="zh-CN"/>
        </w:rPr>
      </w:pPr>
      <w:r w:rsidRPr="00A262FD">
        <w:rPr>
          <w:lang w:eastAsia="zh-CN"/>
        </w:rPr>
        <w:t>三个单元调谐至</w:t>
      </w:r>
      <w:r w:rsidRPr="00A262FD">
        <w:rPr>
          <w:lang w:eastAsia="zh-CN"/>
        </w:rPr>
        <w:t>6.8 MHz</w:t>
      </w:r>
      <w:r w:rsidRPr="00A262FD">
        <w:rPr>
          <w:lang w:eastAsia="zh-CN"/>
        </w:rPr>
        <w:t>，</w:t>
      </w:r>
      <w:r w:rsidRPr="00A262FD">
        <w:rPr>
          <w:i/>
          <w:iCs/>
          <w:lang w:eastAsia="zh-CN"/>
        </w:rPr>
        <w:t>h</w:t>
      </w:r>
      <w:r w:rsidRPr="00A262FD">
        <w:rPr>
          <w:lang w:eastAsia="zh-CN"/>
        </w:rPr>
        <w:t xml:space="preserve"> = 39.6 m AGL</w:t>
      </w:r>
      <w:r w:rsidRPr="00A262FD">
        <w:rPr>
          <w:rFonts w:hint="eastAsia"/>
          <w:lang w:eastAsia="zh-CN"/>
        </w:rPr>
        <w:t>的</w:t>
      </w:r>
      <w:r w:rsidRPr="00A262FD">
        <w:rPr>
          <w:lang w:eastAsia="zh-CN"/>
        </w:rPr>
        <w:t>水平极化八木</w:t>
      </w:r>
      <w:r w:rsidRPr="00A262FD">
        <w:rPr>
          <w:lang w:eastAsia="zh-CN"/>
        </w:rPr>
        <w:t>-</w:t>
      </w:r>
      <w:proofErr w:type="gramStart"/>
      <w:r w:rsidRPr="00A262FD">
        <w:rPr>
          <w:lang w:eastAsia="zh-CN"/>
        </w:rPr>
        <w:t>宇田天线</w:t>
      </w:r>
      <w:proofErr w:type="gramEnd"/>
      <w:r w:rsidRPr="00A262FD">
        <w:rPr>
          <w:lang w:eastAsia="zh-CN"/>
        </w:rPr>
        <w:t>的垂直方向图</w:t>
      </w:r>
      <w:r w:rsidR="00991954">
        <w:rPr>
          <w:rFonts w:ascii="Times New Roman" w:hAnsi="Times New Roman" w:hint="eastAsia"/>
          <w:lang w:eastAsia="zh-CN"/>
        </w:rPr>
        <w:t xml:space="preserve"> </w:t>
      </w:r>
      <w:r w:rsidR="00991954" w:rsidRPr="00991954">
        <w:rPr>
          <w:rFonts w:ascii="Times New Roman" w:hAnsi="Times New Roman"/>
          <w:lang w:eastAsia="zh-CN"/>
        </w:rPr>
        <w:t>–</w:t>
      </w:r>
      <w:r w:rsidR="00991954">
        <w:rPr>
          <w:rFonts w:ascii="Times New Roman" w:hAnsi="Times New Roman" w:hint="eastAsia"/>
          <w:lang w:eastAsia="zh-CN"/>
        </w:rPr>
        <w:t xml:space="preserve"> </w:t>
      </w:r>
      <w:r w:rsidRPr="00A262FD">
        <w:rPr>
          <w:rFonts w:hint="eastAsia"/>
          <w:lang w:eastAsia="zh-CN"/>
        </w:rPr>
        <w:t>在仰角</w:t>
      </w:r>
      <w:r w:rsidRPr="00A262FD">
        <w:rPr>
          <w:lang w:eastAsia="zh-CN"/>
        </w:rPr>
        <w:t>16°</w:t>
      </w:r>
      <w:r w:rsidRPr="00A262FD">
        <w:rPr>
          <w:rFonts w:hint="eastAsia"/>
          <w:lang w:eastAsia="zh-CN"/>
        </w:rPr>
        <w:t>处获得</w:t>
      </w:r>
      <w:r w:rsidRPr="00A262FD">
        <w:rPr>
          <w:lang w:eastAsia="zh-CN"/>
        </w:rPr>
        <w:t>最大增益</w:t>
      </w:r>
    </w:p>
    <w:p w14:paraId="1574A5DE" w14:textId="79F30836" w:rsidR="00765A9D" w:rsidRPr="0095785D" w:rsidRDefault="008B5505" w:rsidP="002A79FB">
      <w:pPr>
        <w:pStyle w:val="Figure"/>
      </w:pPr>
      <w:r w:rsidRPr="0095785D">
        <w:rPr>
          <w:noProof/>
        </w:rPr>
        <w:drawing>
          <wp:inline distT="0" distB="0" distL="0" distR="0" wp14:anchorId="7B8EEDD5" wp14:editId="34ED6437">
            <wp:extent cx="4069088" cy="2468885"/>
            <wp:effectExtent l="0" t="0" r="7620" b="7620"/>
            <wp:docPr id="819331985" name="Picture 34" descr="图91A显示三个单元调谐至6.8 MHz，h = 39.6 m AGL的水平极化八木-宇田天线的垂直方向图 – 在仰角16°处获得最大增益&#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9331985" name="Picture 34" descr="图91A显示三个单元调谐至6.8 MHz，h = 39.6 m AGL的水平极化八木-宇田天线的垂直方向图 – 在仰角16°处获得最大增益&#10;&#10;"/>
                    <pic:cNvPicPr/>
                  </pic:nvPicPr>
                  <pic:blipFill>
                    <a:blip r:embed="rId237" cstate="print">
                      <a:extLst>
                        <a:ext uri="{28A0092B-C50C-407E-A947-70E740481C1C}">
                          <a14:useLocalDpi xmlns:a14="http://schemas.microsoft.com/office/drawing/2010/main" val="0"/>
                        </a:ext>
                      </a:extLst>
                    </a:blip>
                    <a:stretch>
                      <a:fillRect/>
                    </a:stretch>
                  </pic:blipFill>
                  <pic:spPr>
                    <a:xfrm>
                      <a:off x="0" y="0"/>
                      <a:ext cx="4069088" cy="2468885"/>
                    </a:xfrm>
                    <a:prstGeom prst="rect">
                      <a:avLst/>
                    </a:prstGeom>
                  </pic:spPr>
                </pic:pic>
              </a:graphicData>
            </a:graphic>
          </wp:inline>
        </w:drawing>
      </w:r>
    </w:p>
    <w:p w14:paraId="770D5757" w14:textId="408138B0" w:rsidR="008E7F18" w:rsidRPr="0095785D" w:rsidRDefault="00DC118F" w:rsidP="008E7F18">
      <w:pPr>
        <w:pStyle w:val="FigureNo"/>
        <w:rPr>
          <w:lang w:eastAsia="zh-CN"/>
        </w:rPr>
      </w:pPr>
      <w:r w:rsidRPr="0095785D">
        <w:rPr>
          <w:lang w:eastAsia="zh-CN"/>
        </w:rPr>
        <w:lastRenderedPageBreak/>
        <w:t>图</w:t>
      </w:r>
      <w:r w:rsidR="008E7F18" w:rsidRPr="0095785D">
        <w:rPr>
          <w:lang w:eastAsia="zh-CN"/>
        </w:rPr>
        <w:t>91B</w:t>
      </w:r>
    </w:p>
    <w:p w14:paraId="55DCAA47" w14:textId="779E5186" w:rsidR="008E7F18" w:rsidRPr="004E337B" w:rsidRDefault="007C0268" w:rsidP="008E7F18">
      <w:pPr>
        <w:pStyle w:val="Figuretitle"/>
        <w:rPr>
          <w:szCs w:val="18"/>
          <w:lang w:eastAsia="zh-CN"/>
        </w:rPr>
      </w:pPr>
      <w:r w:rsidRPr="006B0AA7">
        <w:rPr>
          <w:szCs w:val="18"/>
          <w:lang w:eastAsia="zh-CN"/>
        </w:rPr>
        <w:t>6.8 MHz</w:t>
      </w:r>
      <w:r w:rsidR="00650725" w:rsidRPr="006B0AA7">
        <w:rPr>
          <w:rFonts w:hint="eastAsia"/>
          <w:szCs w:val="18"/>
          <w:lang w:eastAsia="zh-CN"/>
        </w:rPr>
        <w:t>，</w:t>
      </w:r>
      <w:r w:rsidRPr="006B0AA7">
        <w:rPr>
          <w:i/>
          <w:iCs/>
          <w:szCs w:val="18"/>
          <w:lang w:eastAsia="zh-CN"/>
        </w:rPr>
        <w:t>h</w:t>
      </w:r>
      <w:r w:rsidRPr="006B0AA7">
        <w:rPr>
          <w:szCs w:val="18"/>
          <w:lang w:eastAsia="zh-CN"/>
        </w:rPr>
        <w:t xml:space="preserve"> = 39.6 m AGL</w:t>
      </w:r>
      <w:r w:rsidR="002845BE" w:rsidRPr="006B0AA7">
        <w:rPr>
          <w:szCs w:val="18"/>
          <w:lang w:eastAsia="zh-CN"/>
        </w:rPr>
        <w:t>仰角</w:t>
      </w:r>
      <w:r w:rsidR="002845BE" w:rsidRPr="006B0AA7">
        <w:rPr>
          <w:szCs w:val="18"/>
          <w:lang w:eastAsia="zh-CN"/>
        </w:rPr>
        <w:t>16°</w:t>
      </w:r>
      <w:r w:rsidR="002845BE" w:rsidRPr="006B0AA7">
        <w:rPr>
          <w:rFonts w:hint="eastAsia"/>
          <w:szCs w:val="18"/>
          <w:lang w:eastAsia="zh-CN"/>
        </w:rPr>
        <w:t>处</w:t>
      </w:r>
      <w:r w:rsidR="002845BE" w:rsidRPr="006B0AA7">
        <w:rPr>
          <w:szCs w:val="18"/>
          <w:lang w:eastAsia="zh-CN"/>
        </w:rPr>
        <w:t>的</w:t>
      </w:r>
      <w:r w:rsidR="004F33DE" w:rsidRPr="006B0AA7">
        <w:rPr>
          <w:szCs w:val="18"/>
          <w:lang w:eastAsia="zh-CN"/>
        </w:rPr>
        <w:t>方位角方向图</w:t>
      </w:r>
      <w:r w:rsidR="002845BE" w:rsidRPr="006B0AA7">
        <w:rPr>
          <w:rFonts w:hint="eastAsia"/>
          <w:szCs w:val="18"/>
          <w:lang w:eastAsia="zh-CN"/>
        </w:rPr>
        <w:t>切面</w:t>
      </w:r>
    </w:p>
    <w:p w14:paraId="76F42D56" w14:textId="43B46FED" w:rsidR="008E7F18" w:rsidRPr="0095785D" w:rsidRDefault="008B5505" w:rsidP="007C0268">
      <w:pPr>
        <w:pStyle w:val="Figure"/>
      </w:pPr>
      <w:r w:rsidRPr="0095785D">
        <w:rPr>
          <w:noProof/>
        </w:rPr>
        <w:drawing>
          <wp:inline distT="0" distB="0" distL="0" distR="0" wp14:anchorId="7C36B97A" wp14:editId="14F4D7C2">
            <wp:extent cx="3450343" cy="3584455"/>
            <wp:effectExtent l="0" t="0" r="0" b="0"/>
            <wp:docPr id="340566200" name="Picture 35" descr="图91B显示6.8 MHz，h = 39.6 m AGL仰角16°处的方位角方向图切面&#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566200" name="Picture 35" descr="图91B显示6.8 MHz，h = 39.6 m AGL仰角16°处的方位角方向图切面&#10;"/>
                    <pic:cNvPicPr/>
                  </pic:nvPicPr>
                  <pic:blipFill>
                    <a:blip r:embed="rId238" cstate="print">
                      <a:extLst>
                        <a:ext uri="{28A0092B-C50C-407E-A947-70E740481C1C}">
                          <a14:useLocalDpi xmlns:a14="http://schemas.microsoft.com/office/drawing/2010/main" val="0"/>
                        </a:ext>
                      </a:extLst>
                    </a:blip>
                    <a:stretch>
                      <a:fillRect/>
                    </a:stretch>
                  </pic:blipFill>
                  <pic:spPr>
                    <a:xfrm>
                      <a:off x="0" y="0"/>
                      <a:ext cx="3450343" cy="3584455"/>
                    </a:xfrm>
                    <a:prstGeom prst="rect">
                      <a:avLst/>
                    </a:prstGeom>
                  </pic:spPr>
                </pic:pic>
              </a:graphicData>
            </a:graphic>
          </wp:inline>
        </w:drawing>
      </w:r>
    </w:p>
    <w:p w14:paraId="1F1F598F" w14:textId="61E49B95" w:rsidR="00570D29" w:rsidRPr="0095785D" w:rsidRDefault="00DC118F" w:rsidP="00570D29">
      <w:pPr>
        <w:pStyle w:val="FigureNo"/>
        <w:rPr>
          <w:lang w:eastAsia="zh-CN"/>
        </w:rPr>
      </w:pPr>
      <w:r w:rsidRPr="0095785D">
        <w:rPr>
          <w:lang w:eastAsia="zh-CN"/>
        </w:rPr>
        <w:t>图</w:t>
      </w:r>
      <w:r w:rsidR="00570D29" w:rsidRPr="0095785D">
        <w:rPr>
          <w:lang w:eastAsia="zh-CN"/>
        </w:rPr>
        <w:t>91</w:t>
      </w:r>
      <w:r w:rsidR="005925F1" w:rsidRPr="0095785D">
        <w:rPr>
          <w:lang w:eastAsia="zh-CN"/>
        </w:rPr>
        <w:t>c</w:t>
      </w:r>
    </w:p>
    <w:p w14:paraId="10BB8484" w14:textId="19463FF4" w:rsidR="00570D29" w:rsidRPr="0095785D" w:rsidRDefault="002845BE" w:rsidP="00570D29">
      <w:pPr>
        <w:pStyle w:val="Figuretitle"/>
        <w:rPr>
          <w:lang w:eastAsia="zh-CN"/>
        </w:rPr>
      </w:pPr>
      <w:r w:rsidRPr="0095785D">
        <w:rPr>
          <w:lang w:eastAsia="zh-CN"/>
        </w:rPr>
        <w:t>6.8</w:t>
      </w:r>
      <w:r w:rsidRPr="0095785D">
        <w:rPr>
          <w:rFonts w:hint="eastAsia"/>
          <w:lang w:eastAsia="zh-CN"/>
        </w:rPr>
        <w:t xml:space="preserve"> MHz</w:t>
      </w:r>
      <w:r w:rsidR="004E337B" w:rsidRPr="006B0AA7">
        <w:rPr>
          <w:rFonts w:hint="eastAsia"/>
          <w:szCs w:val="18"/>
          <w:lang w:eastAsia="zh-CN"/>
        </w:rPr>
        <w:t>，</w:t>
      </w:r>
      <w:r w:rsidRPr="0095785D">
        <w:rPr>
          <w:i/>
          <w:iCs/>
          <w:lang w:eastAsia="zh-CN"/>
        </w:rPr>
        <w:t>h</w:t>
      </w:r>
      <w:r w:rsidRPr="0095785D">
        <w:rPr>
          <w:lang w:eastAsia="zh-CN"/>
        </w:rPr>
        <w:t xml:space="preserve"> = 39.6 m AGL</w:t>
      </w:r>
      <w:r w:rsidR="003D1D57" w:rsidRPr="0095785D">
        <w:rPr>
          <w:rFonts w:hint="eastAsia"/>
          <w:lang w:eastAsia="zh-CN"/>
        </w:rPr>
        <w:t>处</w:t>
      </w:r>
      <w:r w:rsidRPr="0095785D">
        <w:rPr>
          <w:lang w:eastAsia="zh-CN"/>
        </w:rPr>
        <w:t>的三维天线方向图</w:t>
      </w:r>
    </w:p>
    <w:p w14:paraId="771D2A95" w14:textId="4B25C3E6" w:rsidR="00B072FE" w:rsidRPr="0095785D" w:rsidRDefault="000F23AE" w:rsidP="00B072FE">
      <w:pPr>
        <w:pStyle w:val="Figure"/>
      </w:pPr>
      <w:r w:rsidRPr="0095785D">
        <w:rPr>
          <w:noProof/>
        </w:rPr>
        <w:drawing>
          <wp:inline distT="0" distB="0" distL="0" distR="0" wp14:anchorId="02D91A63" wp14:editId="1CE900C6">
            <wp:extent cx="3063246" cy="3429007"/>
            <wp:effectExtent l="0" t="0" r="3810" b="0"/>
            <wp:docPr id="2041938019" name="Picture 12" descr="图91C显示6.8 MHz，h = 39.6 m AGL处的三维天线方向图&#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1938019" name="Picture 12" descr="图91C显示6.8 MHz，h = 39.6 m AGL处的三维天线方向图&#10;"/>
                    <pic:cNvPicPr/>
                  </pic:nvPicPr>
                  <pic:blipFill>
                    <a:blip r:embed="rId239" cstate="print">
                      <a:extLst>
                        <a:ext uri="{28A0092B-C50C-407E-A947-70E740481C1C}">
                          <a14:useLocalDpi xmlns:a14="http://schemas.microsoft.com/office/drawing/2010/main" val="0"/>
                        </a:ext>
                      </a:extLst>
                    </a:blip>
                    <a:stretch>
                      <a:fillRect/>
                    </a:stretch>
                  </pic:blipFill>
                  <pic:spPr>
                    <a:xfrm>
                      <a:off x="0" y="0"/>
                      <a:ext cx="3063246" cy="3429007"/>
                    </a:xfrm>
                    <a:prstGeom prst="rect">
                      <a:avLst/>
                    </a:prstGeom>
                  </pic:spPr>
                </pic:pic>
              </a:graphicData>
            </a:graphic>
          </wp:inline>
        </w:drawing>
      </w:r>
    </w:p>
    <w:p w14:paraId="48EE0DDD" w14:textId="77777777" w:rsidR="00570D29" w:rsidRPr="0095785D" w:rsidRDefault="00570D29" w:rsidP="00570D29"/>
    <w:p w14:paraId="1922280D" w14:textId="77777777" w:rsidR="00C6645C" w:rsidRPr="0095785D" w:rsidRDefault="00C6645C" w:rsidP="00570D29"/>
    <w:p w14:paraId="370C02AD" w14:textId="694B9F32" w:rsidR="00765A9D" w:rsidRPr="0095785D" w:rsidRDefault="00EA4C05" w:rsidP="00471CBA">
      <w:pPr>
        <w:pStyle w:val="AnnexNoTitle"/>
        <w:rPr>
          <w:lang w:eastAsia="zh-CN"/>
        </w:rPr>
      </w:pPr>
      <w:bookmarkStart w:id="279" w:name="_Toc212025471"/>
      <w:bookmarkStart w:id="280" w:name="_Toc212025631"/>
      <w:bookmarkStart w:id="281" w:name="_Toc231999326"/>
      <w:bookmarkStart w:id="282" w:name="_Toc232003279"/>
      <w:bookmarkStart w:id="283" w:name="_Toc232149912"/>
      <w:r w:rsidRPr="0095785D">
        <w:rPr>
          <w:rFonts w:hint="eastAsia"/>
          <w:lang w:eastAsia="zh-CN"/>
        </w:rPr>
        <w:lastRenderedPageBreak/>
        <w:t>附件</w:t>
      </w:r>
      <w:r w:rsidRPr="0095785D">
        <w:rPr>
          <w:lang w:eastAsia="zh-CN"/>
        </w:rPr>
        <w:t>2</w:t>
      </w:r>
      <w:r w:rsidRPr="0095785D">
        <w:rPr>
          <w:lang w:eastAsia="zh-CN"/>
        </w:rPr>
        <w:br/>
      </w:r>
      <w:r w:rsidRPr="0095785D">
        <w:rPr>
          <w:lang w:eastAsia="zh-CN"/>
        </w:rPr>
        <w:br/>
      </w:r>
      <w:r w:rsidRPr="0095785D">
        <w:rPr>
          <w:rFonts w:hint="eastAsia"/>
          <w:lang w:eastAsia="zh-CN"/>
        </w:rPr>
        <w:t>高频接收天线</w:t>
      </w:r>
      <w:bookmarkEnd w:id="279"/>
      <w:bookmarkEnd w:id="280"/>
      <w:bookmarkEnd w:id="281"/>
      <w:bookmarkEnd w:id="282"/>
      <w:bookmarkEnd w:id="283"/>
    </w:p>
    <w:p w14:paraId="4BF643B7" w14:textId="77777777" w:rsidR="00765A9D" w:rsidRPr="0095785D" w:rsidRDefault="00765A9D">
      <w:pPr>
        <w:rPr>
          <w:lang w:eastAsia="zh-CN"/>
        </w:rPr>
      </w:pPr>
    </w:p>
    <w:p w14:paraId="41909E5E" w14:textId="449A041A" w:rsidR="00765A9D" w:rsidRPr="0095785D" w:rsidRDefault="00EA4C05">
      <w:pPr>
        <w:jc w:val="center"/>
        <w:rPr>
          <w:lang w:eastAsia="zh-CN"/>
        </w:rPr>
      </w:pPr>
      <w:r w:rsidRPr="0095785D">
        <w:rPr>
          <w:rFonts w:hint="eastAsia"/>
          <w:lang w:eastAsia="zh-CN"/>
        </w:rPr>
        <w:t>目录</w:t>
      </w:r>
    </w:p>
    <w:p w14:paraId="0E1EE286" w14:textId="48E3CE82" w:rsidR="00EC34CC" w:rsidRDefault="00EA4C05" w:rsidP="00EC34CC">
      <w:pPr>
        <w:pStyle w:val="toc0"/>
        <w:jc w:val="right"/>
        <w:rPr>
          <w:lang w:eastAsia="zh-CN"/>
        </w:rPr>
      </w:pPr>
      <w:r w:rsidRPr="0095785D">
        <w:rPr>
          <w:rFonts w:ascii="STKaiti" w:eastAsia="STKaiti" w:hAnsi="STKaiti" w:hint="eastAsia"/>
          <w:i w:val="0"/>
          <w:iCs/>
          <w:lang w:eastAsia="zh-CN"/>
        </w:rPr>
        <w:t>页码</w:t>
      </w:r>
    </w:p>
    <w:p w14:paraId="5469A020" w14:textId="71FFE406"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0" w:history="1">
        <w:r w:rsidRPr="00EC34CC">
          <w:rPr>
            <w:rStyle w:val="Hyperlink"/>
            <w:noProof/>
            <w:color w:val="000000" w:themeColor="text1"/>
            <w:u w:val="none"/>
            <w:lang w:eastAsia="zh-CN"/>
          </w:rPr>
          <w:t>附件</w:t>
        </w:r>
        <w:r w:rsidRPr="00EC34CC">
          <w:rPr>
            <w:rStyle w:val="Hyperlink"/>
            <w:noProof/>
            <w:color w:val="000000" w:themeColor="text1"/>
            <w:u w:val="none"/>
            <w:lang w:eastAsia="zh-CN"/>
          </w:rPr>
          <w:t>2</w:t>
        </w:r>
        <w:r w:rsidRPr="00EC34CC">
          <w:rPr>
            <w:rStyle w:val="Hyperlink"/>
            <w:noProof/>
            <w:color w:val="000000" w:themeColor="text1"/>
            <w:u w:val="none"/>
            <w:lang w:eastAsia="zh-CN"/>
          </w:rPr>
          <w:t>的第</w:t>
        </w:r>
        <w:r w:rsidRPr="00EC34CC">
          <w:rPr>
            <w:rStyle w:val="Hyperlink"/>
            <w:noProof/>
            <w:color w:val="000000" w:themeColor="text1"/>
            <w:u w:val="none"/>
            <w:lang w:eastAsia="zh-CN"/>
          </w:rPr>
          <w:t>1</w:t>
        </w:r>
        <w:r w:rsidRPr="00EC34CC">
          <w:rPr>
            <w:rStyle w:val="Hyperlink"/>
            <w:noProof/>
            <w:color w:val="000000" w:themeColor="text1"/>
            <w:u w:val="none"/>
            <w:lang w:eastAsia="zh-CN"/>
          </w:rPr>
          <w:t>部分</w:t>
        </w:r>
      </w:hyperlink>
      <w:r w:rsidR="0051721D">
        <w:rPr>
          <w:noProof/>
          <w:color w:val="000000" w:themeColor="text1"/>
          <w:lang w:eastAsia="zh-CN"/>
        </w:rPr>
        <w:t xml:space="preserve"> </w:t>
      </w:r>
      <w:r w:rsidR="00790170" w:rsidRPr="00790170">
        <w:rPr>
          <w:noProof/>
          <w:color w:val="000000" w:themeColor="text1"/>
          <w:lang w:eastAsia="zh-CN"/>
        </w:rPr>
        <w:t>–</w:t>
      </w:r>
      <w:r w:rsidR="00790170">
        <w:rPr>
          <w:rFonts w:hint="eastAsia"/>
          <w:noProof/>
          <w:color w:val="000000" w:themeColor="text1"/>
          <w:lang w:eastAsia="zh-CN"/>
        </w:rPr>
        <w:t xml:space="preserve"> </w:t>
      </w:r>
      <w:hyperlink w:anchor="_Toc232003281" w:history="1">
        <w:r w:rsidRPr="00EC34CC">
          <w:rPr>
            <w:rStyle w:val="Hyperlink"/>
            <w:noProof/>
            <w:color w:val="000000" w:themeColor="text1"/>
            <w:u w:val="none"/>
            <w:lang w:eastAsia="zh-CN"/>
          </w:rPr>
          <w:t>高频参考接收天线特性与图</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_Toc232003281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153</w:t>
        </w:r>
        <w:r w:rsidRPr="00EC34CC">
          <w:rPr>
            <w:noProof/>
            <w:webHidden/>
            <w:color w:val="000000" w:themeColor="text1"/>
          </w:rPr>
          <w:fldChar w:fldCharType="end"/>
        </w:r>
      </w:hyperlink>
    </w:p>
    <w:p w14:paraId="7330D772" w14:textId="34C193A3"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2" w:history="1">
        <w:r w:rsidRPr="00EC34CC">
          <w:rPr>
            <w:rStyle w:val="Hyperlink"/>
            <w:noProof/>
            <w:color w:val="000000" w:themeColor="text1"/>
            <w:u w:val="none"/>
            <w:lang w:eastAsia="zh-CN"/>
          </w:rPr>
          <w:t>1</w:t>
        </w:r>
        <w:r w:rsidRPr="00EC34CC">
          <w:rPr>
            <w:rFonts w:asciiTheme="minorHAnsi" w:hAnsiTheme="minorHAnsi" w:cstheme="minorBidi"/>
            <w:noProof/>
            <w:color w:val="000000" w:themeColor="text1"/>
            <w:kern w:val="2"/>
            <w:sz w:val="21"/>
            <w:szCs w:val="22"/>
            <w:lang w:eastAsia="zh-CN"/>
          </w:rPr>
          <w:tab/>
        </w:r>
        <w:r w:rsidRPr="00EC34CC">
          <w:rPr>
            <w:rStyle w:val="Hyperlink"/>
            <w:noProof/>
            <w:color w:val="000000" w:themeColor="text1"/>
            <w:u w:val="none"/>
            <w:lang w:eastAsia="zh-CN"/>
          </w:rPr>
          <w:t>引言</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_Toc232003282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153</w:t>
        </w:r>
        <w:r w:rsidRPr="00EC34CC">
          <w:rPr>
            <w:noProof/>
            <w:webHidden/>
            <w:color w:val="000000" w:themeColor="text1"/>
          </w:rPr>
          <w:fldChar w:fldCharType="end"/>
        </w:r>
      </w:hyperlink>
    </w:p>
    <w:p w14:paraId="33C618DD" w14:textId="02B2A03F"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3" w:history="1">
        <w:r w:rsidRPr="00EC34CC">
          <w:rPr>
            <w:rStyle w:val="Hyperlink"/>
            <w:noProof/>
            <w:color w:val="000000" w:themeColor="text1"/>
            <w:u w:val="none"/>
            <w:lang w:eastAsia="zh-CN"/>
          </w:rPr>
          <w:t>2</w:t>
        </w:r>
        <w:r w:rsidRPr="00EC34CC">
          <w:rPr>
            <w:rFonts w:asciiTheme="minorHAnsi" w:hAnsiTheme="minorHAnsi" w:cstheme="minorBidi"/>
            <w:noProof/>
            <w:color w:val="000000" w:themeColor="text1"/>
            <w:kern w:val="2"/>
            <w:sz w:val="21"/>
            <w:szCs w:val="22"/>
            <w:lang w:eastAsia="zh-CN"/>
          </w:rPr>
          <w:tab/>
        </w:r>
        <w:r w:rsidRPr="00EC34CC">
          <w:rPr>
            <w:rStyle w:val="Hyperlink"/>
            <w:noProof/>
            <w:color w:val="000000" w:themeColor="text1"/>
            <w:u w:val="none"/>
            <w:lang w:eastAsia="zh-CN"/>
          </w:rPr>
          <w:t>用于规划目的的参考接收天线特性</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_Toc232003283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153</w:t>
        </w:r>
        <w:r w:rsidRPr="00EC34CC">
          <w:rPr>
            <w:noProof/>
            <w:webHidden/>
            <w:color w:val="000000" w:themeColor="text1"/>
          </w:rPr>
          <w:fldChar w:fldCharType="end"/>
        </w:r>
      </w:hyperlink>
    </w:p>
    <w:p w14:paraId="26DF8220" w14:textId="025E842D"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6" w:history="1">
        <w:r w:rsidRPr="00EC34CC">
          <w:rPr>
            <w:rStyle w:val="Hyperlink"/>
            <w:noProof/>
            <w:color w:val="000000" w:themeColor="text1"/>
            <w:u w:val="none"/>
            <w:lang w:eastAsia="zh-CN"/>
          </w:rPr>
          <w:t>附件</w:t>
        </w:r>
        <w:r w:rsidRPr="00EC34CC">
          <w:rPr>
            <w:rStyle w:val="Hyperlink"/>
            <w:noProof/>
            <w:color w:val="000000" w:themeColor="text1"/>
            <w:u w:val="none"/>
            <w:lang w:eastAsia="zh-CN"/>
          </w:rPr>
          <w:t>2</w:t>
        </w:r>
        <w:r w:rsidRPr="00EC34CC">
          <w:rPr>
            <w:rStyle w:val="Hyperlink"/>
            <w:noProof/>
            <w:color w:val="000000" w:themeColor="text1"/>
            <w:u w:val="none"/>
            <w:lang w:eastAsia="zh-CN"/>
          </w:rPr>
          <w:t>的第</w:t>
        </w:r>
        <w:r w:rsidRPr="00EC34CC">
          <w:rPr>
            <w:rStyle w:val="Hyperlink"/>
            <w:noProof/>
            <w:color w:val="000000" w:themeColor="text1"/>
            <w:u w:val="none"/>
            <w:lang w:eastAsia="zh-CN"/>
          </w:rPr>
          <w:t>2</w:t>
        </w:r>
        <w:r w:rsidRPr="00EC34CC">
          <w:rPr>
            <w:rStyle w:val="Hyperlink"/>
            <w:noProof/>
            <w:color w:val="000000" w:themeColor="text1"/>
            <w:u w:val="none"/>
            <w:lang w:eastAsia="zh-CN"/>
          </w:rPr>
          <w:t>部分</w:t>
        </w:r>
      </w:hyperlink>
      <w:r w:rsidR="0051721D">
        <w:rPr>
          <w:noProof/>
          <w:color w:val="000000" w:themeColor="text1"/>
          <w:lang w:eastAsia="zh-CN"/>
        </w:rPr>
        <w:t xml:space="preserve"> </w:t>
      </w:r>
      <w:r w:rsidR="00790170" w:rsidRPr="00790170">
        <w:rPr>
          <w:noProof/>
          <w:color w:val="000000" w:themeColor="text1"/>
          <w:lang w:eastAsia="zh-CN"/>
        </w:rPr>
        <w:t>–</w:t>
      </w:r>
      <w:r w:rsidR="00790170">
        <w:rPr>
          <w:rFonts w:hint="eastAsia"/>
          <w:noProof/>
          <w:color w:val="000000" w:themeColor="text1"/>
          <w:lang w:eastAsia="zh-CN"/>
        </w:rPr>
        <w:t xml:space="preserve"> </w:t>
      </w:r>
      <w:hyperlink w:anchor="_Toc232003287" w:history="1">
        <w:r w:rsidRPr="00EC34CC">
          <w:rPr>
            <w:rStyle w:val="Hyperlink"/>
            <w:noProof/>
            <w:color w:val="000000" w:themeColor="text1"/>
            <w:u w:val="none"/>
            <w:lang w:eastAsia="zh-CN"/>
          </w:rPr>
          <w:t>城市环境中的接收天线性能</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_Toc232003287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155</w:t>
        </w:r>
        <w:r w:rsidRPr="00EC34CC">
          <w:rPr>
            <w:noProof/>
            <w:webHidden/>
            <w:color w:val="000000" w:themeColor="text1"/>
          </w:rPr>
          <w:fldChar w:fldCharType="end"/>
        </w:r>
      </w:hyperlink>
    </w:p>
    <w:p w14:paraId="678FD4AC" w14:textId="43477183"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8" w:history="1">
        <w:r w:rsidRPr="00EC34CC">
          <w:rPr>
            <w:rStyle w:val="Hyperlink"/>
            <w:noProof/>
            <w:color w:val="000000" w:themeColor="text1"/>
            <w:u w:val="none"/>
            <w:lang w:eastAsia="zh-CN"/>
          </w:rPr>
          <w:t>1</w:t>
        </w:r>
        <w:r w:rsidRPr="00EC34CC">
          <w:rPr>
            <w:rFonts w:asciiTheme="minorHAnsi" w:hAnsiTheme="minorHAnsi" w:cstheme="minorBidi"/>
            <w:noProof/>
            <w:color w:val="000000" w:themeColor="text1"/>
            <w:kern w:val="2"/>
            <w:sz w:val="21"/>
            <w:szCs w:val="22"/>
            <w:lang w:eastAsia="zh-CN"/>
          </w:rPr>
          <w:tab/>
        </w:r>
        <w:r w:rsidRPr="00EC34CC">
          <w:rPr>
            <w:rStyle w:val="Hyperlink"/>
            <w:noProof/>
            <w:color w:val="000000" w:themeColor="text1"/>
            <w:u w:val="none"/>
            <w:lang w:eastAsia="zh-CN"/>
          </w:rPr>
          <w:t>周围环境对辐射方向图的影响</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_Toc232003288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155</w:t>
        </w:r>
        <w:r w:rsidRPr="00EC34CC">
          <w:rPr>
            <w:noProof/>
            <w:webHidden/>
            <w:color w:val="000000" w:themeColor="text1"/>
          </w:rPr>
          <w:fldChar w:fldCharType="end"/>
        </w:r>
      </w:hyperlink>
    </w:p>
    <w:p w14:paraId="13DEBC87" w14:textId="27DD6F1A" w:rsidR="00EC34CC" w:rsidRPr="00EC34CC" w:rsidRDefault="00EC34CC" w:rsidP="00EC34CC">
      <w:pPr>
        <w:pStyle w:val="TOC1"/>
        <w:rPr>
          <w:rFonts w:asciiTheme="minorHAnsi" w:hAnsiTheme="minorHAnsi" w:cstheme="minorBidi"/>
          <w:noProof/>
          <w:color w:val="000000" w:themeColor="text1"/>
          <w:kern w:val="2"/>
          <w:sz w:val="21"/>
          <w:szCs w:val="22"/>
          <w:lang w:eastAsia="zh-CN"/>
        </w:rPr>
      </w:pPr>
      <w:hyperlink w:anchor="_Toc232003289" w:history="1">
        <w:r w:rsidRPr="00EC34CC">
          <w:rPr>
            <w:rStyle w:val="Hyperlink"/>
            <w:noProof/>
            <w:color w:val="000000" w:themeColor="text1"/>
            <w:u w:val="none"/>
            <w:lang w:eastAsia="zh-CN"/>
          </w:rPr>
          <w:t>2</w:t>
        </w:r>
        <w:r w:rsidRPr="00EC34CC">
          <w:rPr>
            <w:rFonts w:asciiTheme="minorHAnsi" w:hAnsiTheme="minorHAnsi" w:cstheme="minorBidi"/>
            <w:noProof/>
            <w:color w:val="000000" w:themeColor="text1"/>
            <w:kern w:val="2"/>
            <w:sz w:val="21"/>
            <w:szCs w:val="22"/>
            <w:lang w:eastAsia="zh-CN"/>
          </w:rPr>
          <w:tab/>
        </w:r>
        <w:r w:rsidRPr="00EC34CC">
          <w:rPr>
            <w:rStyle w:val="Hyperlink"/>
            <w:noProof/>
            <w:color w:val="000000" w:themeColor="text1"/>
            <w:u w:val="none"/>
            <w:lang w:eastAsia="zh-CN"/>
          </w:rPr>
          <w:t>城市环境中与接收天线相关的衰减因子</w:t>
        </w:r>
        <w:r w:rsidRPr="00EC34CC">
          <w:rPr>
            <w:noProof/>
            <w:webHidden/>
            <w:color w:val="000000" w:themeColor="text1"/>
            <w:lang w:eastAsia="zh-CN"/>
          </w:rPr>
          <w:tab/>
        </w:r>
        <w:r w:rsidR="00B03E68">
          <w:rPr>
            <w:noProof/>
            <w:webHidden/>
            <w:color w:val="000000" w:themeColor="text1"/>
            <w:lang w:eastAsia="zh-CN"/>
          </w:rPr>
          <w:tab/>
        </w:r>
        <w:r w:rsidRPr="00EC34CC">
          <w:rPr>
            <w:noProof/>
            <w:webHidden/>
            <w:color w:val="000000" w:themeColor="text1"/>
          </w:rPr>
          <w:fldChar w:fldCharType="begin"/>
        </w:r>
        <w:r w:rsidRPr="00EC34CC">
          <w:rPr>
            <w:noProof/>
            <w:webHidden/>
            <w:color w:val="000000" w:themeColor="text1"/>
            <w:lang w:eastAsia="zh-CN"/>
          </w:rPr>
          <w:instrText xml:space="preserve"> PAGEREF _Toc232003289 \h </w:instrText>
        </w:r>
        <w:r w:rsidRPr="00EC34CC">
          <w:rPr>
            <w:noProof/>
            <w:webHidden/>
            <w:color w:val="000000" w:themeColor="text1"/>
          </w:rPr>
        </w:r>
        <w:r w:rsidRPr="00EC34CC">
          <w:rPr>
            <w:noProof/>
            <w:webHidden/>
            <w:color w:val="000000" w:themeColor="text1"/>
          </w:rPr>
          <w:fldChar w:fldCharType="separate"/>
        </w:r>
        <w:r w:rsidR="006B3933">
          <w:rPr>
            <w:noProof/>
            <w:webHidden/>
            <w:color w:val="000000" w:themeColor="text1"/>
            <w:lang w:eastAsia="zh-CN"/>
          </w:rPr>
          <w:t>155</w:t>
        </w:r>
        <w:r w:rsidRPr="00EC34CC">
          <w:rPr>
            <w:noProof/>
            <w:webHidden/>
            <w:color w:val="000000" w:themeColor="text1"/>
          </w:rPr>
          <w:fldChar w:fldCharType="end"/>
        </w:r>
      </w:hyperlink>
    </w:p>
    <w:p w14:paraId="76BAA7FA" w14:textId="77777777" w:rsidR="00EC34CC" w:rsidRPr="006E065E" w:rsidRDefault="00EC34CC" w:rsidP="00B763E8">
      <w:pPr>
        <w:pStyle w:val="TOC2"/>
        <w:tabs>
          <w:tab w:val="left" w:pos="1607"/>
        </w:tabs>
        <w:rPr>
          <w:lang w:eastAsia="zh-CN"/>
        </w:rPr>
      </w:pPr>
    </w:p>
    <w:p w14:paraId="54FC5003" w14:textId="4A94E3F8" w:rsidR="00765A9D" w:rsidRPr="006E065E" w:rsidRDefault="00765A9D" w:rsidP="005C36AC">
      <w:pPr>
        <w:pStyle w:val="PartNo"/>
        <w:rPr>
          <w:lang w:eastAsia="zh-CN"/>
        </w:rPr>
      </w:pPr>
      <w:r w:rsidRPr="006E065E">
        <w:rPr>
          <w:lang w:eastAsia="zh-CN"/>
        </w:rPr>
        <w:br w:type="page"/>
      </w:r>
      <w:bookmarkStart w:id="284" w:name="_Toc212025472"/>
      <w:bookmarkStart w:id="285" w:name="_Toc231999327"/>
      <w:bookmarkStart w:id="286" w:name="_Toc232003280"/>
      <w:bookmarkStart w:id="287" w:name="_Toc232149913"/>
      <w:r w:rsidR="00EA4C05" w:rsidRPr="006E065E">
        <w:rPr>
          <w:rFonts w:hint="eastAsia"/>
          <w:lang w:eastAsia="zh-CN"/>
        </w:rPr>
        <w:lastRenderedPageBreak/>
        <w:t>附件</w:t>
      </w:r>
      <w:r w:rsidR="00EA4C05" w:rsidRPr="006E065E">
        <w:rPr>
          <w:rFonts w:hint="eastAsia"/>
          <w:lang w:eastAsia="zh-CN"/>
        </w:rPr>
        <w:t>2</w:t>
      </w:r>
      <w:r w:rsidR="00EA4C05" w:rsidRPr="006E065E">
        <w:rPr>
          <w:rFonts w:hint="eastAsia"/>
          <w:lang w:eastAsia="zh-CN"/>
        </w:rPr>
        <w:t>的第</w:t>
      </w:r>
      <w:r w:rsidR="00EA4C05" w:rsidRPr="006E065E">
        <w:rPr>
          <w:rFonts w:hint="eastAsia"/>
          <w:lang w:eastAsia="zh-CN"/>
        </w:rPr>
        <w:t>1</w:t>
      </w:r>
      <w:r w:rsidR="00EA4C05" w:rsidRPr="006E065E">
        <w:rPr>
          <w:rFonts w:hint="eastAsia"/>
          <w:lang w:eastAsia="zh-CN"/>
        </w:rPr>
        <w:t>部分</w:t>
      </w:r>
      <w:bookmarkEnd w:id="284"/>
      <w:bookmarkEnd w:id="285"/>
      <w:bookmarkEnd w:id="286"/>
      <w:bookmarkEnd w:id="287"/>
    </w:p>
    <w:p w14:paraId="6E966970" w14:textId="1A1616FF" w:rsidR="00765A9D" w:rsidRPr="006E065E" w:rsidRDefault="00EA4C05">
      <w:pPr>
        <w:pStyle w:val="Parttitle"/>
        <w:rPr>
          <w:lang w:eastAsia="zh-CN"/>
        </w:rPr>
      </w:pPr>
      <w:bookmarkStart w:id="288" w:name="_Toc231999328"/>
      <w:bookmarkStart w:id="289" w:name="_Toc232003281"/>
      <w:bookmarkStart w:id="290" w:name="_Toc232149914"/>
      <w:r w:rsidRPr="006E065E">
        <w:rPr>
          <w:lang w:eastAsia="zh-CN"/>
        </w:rPr>
        <w:t>高频参考接收天线特性</w:t>
      </w:r>
      <w:r w:rsidRPr="006E065E">
        <w:rPr>
          <w:rFonts w:hint="eastAsia"/>
          <w:lang w:eastAsia="zh-CN"/>
        </w:rPr>
        <w:t>与</w:t>
      </w:r>
      <w:r w:rsidRPr="006E065E">
        <w:rPr>
          <w:lang w:eastAsia="zh-CN"/>
        </w:rPr>
        <w:t>图</w:t>
      </w:r>
      <w:bookmarkEnd w:id="288"/>
      <w:bookmarkEnd w:id="289"/>
      <w:bookmarkEnd w:id="290"/>
    </w:p>
    <w:p w14:paraId="1B57F28A" w14:textId="4764CEC4" w:rsidR="00765A9D" w:rsidRPr="006E065E" w:rsidRDefault="00765A9D">
      <w:pPr>
        <w:pStyle w:val="Heading1"/>
        <w:rPr>
          <w:lang w:eastAsia="zh-CN"/>
        </w:rPr>
      </w:pPr>
      <w:bookmarkStart w:id="291" w:name="_Toc212025474"/>
      <w:bookmarkStart w:id="292" w:name="_Toc231999329"/>
      <w:bookmarkStart w:id="293" w:name="_Toc232003282"/>
      <w:bookmarkStart w:id="294" w:name="_Toc232149915"/>
      <w:r w:rsidRPr="006E065E">
        <w:rPr>
          <w:lang w:eastAsia="zh-CN"/>
        </w:rPr>
        <w:t>1</w:t>
      </w:r>
      <w:r w:rsidRPr="006E065E">
        <w:rPr>
          <w:lang w:eastAsia="zh-CN"/>
        </w:rPr>
        <w:tab/>
      </w:r>
      <w:bookmarkEnd w:id="291"/>
      <w:r w:rsidR="00EA4C05" w:rsidRPr="006E065E">
        <w:rPr>
          <w:rFonts w:hint="eastAsia"/>
          <w:lang w:eastAsia="zh-CN"/>
        </w:rPr>
        <w:t>引言</w:t>
      </w:r>
      <w:bookmarkEnd w:id="292"/>
      <w:bookmarkEnd w:id="293"/>
      <w:bookmarkEnd w:id="294"/>
    </w:p>
    <w:p w14:paraId="412F076E" w14:textId="1064C710" w:rsidR="00E4325E" w:rsidRPr="006E065E" w:rsidRDefault="00E4325E" w:rsidP="00E4325E">
      <w:pPr>
        <w:ind w:firstLineChars="200" w:firstLine="480"/>
        <w:rPr>
          <w:rFonts w:eastAsia="SimSun"/>
          <w:lang w:eastAsia="zh-CN"/>
        </w:rPr>
      </w:pPr>
      <w:r w:rsidRPr="006E065E">
        <w:rPr>
          <w:rFonts w:eastAsia="SimSun" w:hint="eastAsia"/>
          <w:lang w:eastAsia="zh-CN"/>
        </w:rPr>
        <w:t>本附件第</w:t>
      </w:r>
      <w:r w:rsidRPr="006E065E">
        <w:rPr>
          <w:rFonts w:eastAsia="SimSun" w:hint="eastAsia"/>
          <w:lang w:eastAsia="zh-CN"/>
        </w:rPr>
        <w:t>1</w:t>
      </w:r>
      <w:r w:rsidRPr="006E065E">
        <w:rPr>
          <w:rFonts w:eastAsia="SimSun" w:hint="eastAsia"/>
          <w:lang w:eastAsia="zh-CN"/>
        </w:rPr>
        <w:t>部分的目的是提供</w:t>
      </w:r>
      <w:bookmarkStart w:id="295" w:name="OLE_LINK93"/>
      <w:r w:rsidRPr="006E065E">
        <w:rPr>
          <w:rFonts w:eastAsia="SimSun" w:hint="eastAsia"/>
          <w:lang w:eastAsia="zh-CN"/>
        </w:rPr>
        <w:t>用于规划目的的</w:t>
      </w:r>
      <w:bookmarkEnd w:id="295"/>
      <w:r w:rsidRPr="006E065E">
        <w:rPr>
          <w:rFonts w:eastAsia="SimSun" w:hint="eastAsia"/>
          <w:lang w:eastAsia="zh-CN"/>
        </w:rPr>
        <w:t>、关于高频参考接收天线特性的全面而详细的信息。</w:t>
      </w:r>
    </w:p>
    <w:p w14:paraId="2BA3CF74" w14:textId="578D961D" w:rsidR="00E4325E" w:rsidRPr="006E065E" w:rsidRDefault="00E4325E" w:rsidP="00E4325E">
      <w:pPr>
        <w:ind w:firstLineChars="200" w:firstLine="480"/>
        <w:rPr>
          <w:lang w:eastAsia="zh-CN"/>
        </w:rPr>
      </w:pPr>
      <w:r w:rsidRPr="006E065E">
        <w:rPr>
          <w:rFonts w:eastAsia="SimSun" w:hint="eastAsia"/>
          <w:lang w:eastAsia="zh-CN"/>
        </w:rPr>
        <w:t>由于互易原则，理论上，附件</w:t>
      </w:r>
      <w:r w:rsidRPr="006E065E">
        <w:rPr>
          <w:rFonts w:eastAsia="SimSun" w:hint="eastAsia"/>
          <w:lang w:eastAsia="zh-CN"/>
        </w:rPr>
        <w:t>1</w:t>
      </w:r>
      <w:r w:rsidRPr="006E065E">
        <w:rPr>
          <w:rFonts w:eastAsia="SimSun" w:hint="eastAsia"/>
          <w:lang w:eastAsia="zh-CN"/>
        </w:rPr>
        <w:t>第</w:t>
      </w:r>
      <w:r w:rsidRPr="006E065E">
        <w:rPr>
          <w:rFonts w:eastAsia="SimSun" w:hint="eastAsia"/>
          <w:lang w:eastAsia="zh-CN"/>
        </w:rPr>
        <w:t>1</w:t>
      </w:r>
      <w:r w:rsidRPr="006E065E">
        <w:rPr>
          <w:rFonts w:eastAsia="SimSun" w:hint="eastAsia"/>
          <w:lang w:eastAsia="zh-CN"/>
        </w:rPr>
        <w:t>部分中所述所有类型的发射天线都可以用于接收目的。实际上，由于成本和尺寸限制，通常使用的接收天线不如发射天线复杂。这些接收天线通常可以是长线天线、环形天线或宽带偶极子天线。然而，听众使用的最常见的接收天线类型是伸缩式短单极子或鞭状天线。</w:t>
      </w:r>
    </w:p>
    <w:p w14:paraId="0E6CD785" w14:textId="4C433491" w:rsidR="00765A9D" w:rsidRPr="006E065E" w:rsidRDefault="00765A9D">
      <w:pPr>
        <w:pStyle w:val="Heading1"/>
        <w:rPr>
          <w:lang w:eastAsia="zh-CN"/>
        </w:rPr>
      </w:pPr>
      <w:bookmarkStart w:id="296" w:name="_Toc212025475"/>
      <w:bookmarkStart w:id="297" w:name="_Toc231999330"/>
      <w:bookmarkStart w:id="298" w:name="_Toc232003283"/>
      <w:bookmarkStart w:id="299" w:name="_Toc232149916"/>
      <w:r w:rsidRPr="006E065E">
        <w:rPr>
          <w:lang w:eastAsia="zh-CN"/>
        </w:rPr>
        <w:t>2</w:t>
      </w:r>
      <w:r w:rsidRPr="006E065E">
        <w:rPr>
          <w:lang w:eastAsia="zh-CN"/>
        </w:rPr>
        <w:tab/>
      </w:r>
      <w:bookmarkEnd w:id="296"/>
      <w:r w:rsidR="00B805A9" w:rsidRPr="006E065E">
        <w:rPr>
          <w:lang w:eastAsia="zh-CN"/>
        </w:rPr>
        <w:t>用于规划目的的参考接收天线特性</w:t>
      </w:r>
      <w:bookmarkEnd w:id="297"/>
      <w:bookmarkEnd w:id="298"/>
      <w:bookmarkEnd w:id="299"/>
    </w:p>
    <w:p w14:paraId="36B743BA" w14:textId="379BA532" w:rsidR="00E4325E" w:rsidRPr="006E065E" w:rsidRDefault="00E4325E" w:rsidP="00E4325E">
      <w:pPr>
        <w:ind w:firstLineChars="200" w:firstLine="480"/>
        <w:rPr>
          <w:rFonts w:eastAsia="SimSun"/>
          <w:lang w:eastAsia="zh-CN"/>
        </w:rPr>
      </w:pPr>
      <w:r w:rsidRPr="006E065E">
        <w:rPr>
          <w:rFonts w:eastAsia="SimSun" w:hint="eastAsia"/>
          <w:lang w:eastAsia="zh-CN"/>
        </w:rPr>
        <w:t>本</w:t>
      </w:r>
      <w:r w:rsidR="003A31AC" w:rsidRPr="006E065E">
        <w:rPr>
          <w:rFonts w:eastAsia="SimSun" w:hint="eastAsia"/>
          <w:lang w:eastAsia="zh-CN"/>
        </w:rPr>
        <w:t>建议书</w:t>
      </w:r>
      <w:r w:rsidRPr="006E065E">
        <w:rPr>
          <w:rFonts w:eastAsia="SimSun" w:hint="eastAsia"/>
          <w:lang w:eastAsia="zh-CN"/>
        </w:rPr>
        <w:t>中描述的天线及其相关统计数据准确</w:t>
      </w:r>
      <w:r w:rsidR="00F42D0E" w:rsidRPr="006E065E">
        <w:rPr>
          <w:rFonts w:eastAsia="SimSun" w:hint="eastAsia"/>
          <w:lang w:eastAsia="zh-CN"/>
        </w:rPr>
        <w:t>模拟了</w:t>
      </w:r>
      <w:r w:rsidRPr="006E065E">
        <w:rPr>
          <w:rFonts w:eastAsia="SimSun" w:hint="eastAsia"/>
          <w:lang w:eastAsia="zh-CN"/>
        </w:rPr>
        <w:t>短（长度远小于一个波长）鞭状天线的相对平均方向图性能和预期的城市超额路径损耗。</w:t>
      </w:r>
    </w:p>
    <w:p w14:paraId="710AD45D" w14:textId="3104C3CB" w:rsidR="003A31AC" w:rsidRPr="006E065E" w:rsidRDefault="003A31AC" w:rsidP="003A31AC">
      <w:pPr>
        <w:ind w:firstLineChars="200" w:firstLine="480"/>
        <w:rPr>
          <w:rFonts w:eastAsia="SimSun"/>
          <w:lang w:eastAsia="zh-CN"/>
        </w:rPr>
      </w:pPr>
      <w:r w:rsidRPr="006E065E">
        <w:rPr>
          <w:rFonts w:eastAsia="SimSun" w:hint="eastAsia"/>
          <w:lang w:eastAsia="zh-CN"/>
        </w:rPr>
        <w:t>此处呈现的</w:t>
      </w:r>
      <w:r w:rsidR="00F42D0E" w:rsidRPr="006E065E">
        <w:rPr>
          <w:rFonts w:eastAsia="SimSun" w:hint="eastAsia"/>
          <w:lang w:eastAsia="zh-CN"/>
        </w:rPr>
        <w:t>特性</w:t>
      </w:r>
      <w:r w:rsidRPr="006E065E">
        <w:rPr>
          <w:rFonts w:eastAsia="SimSun" w:hint="eastAsia"/>
          <w:lang w:eastAsia="zh-CN"/>
        </w:rPr>
        <w:t>基于在俄罗斯进行的广泛、全面和统计有效的实验</w:t>
      </w:r>
      <w:r w:rsidR="00F42D0E" w:rsidRPr="006E065E">
        <w:rPr>
          <w:rFonts w:eastAsia="SimSun" w:hint="eastAsia"/>
          <w:lang w:eastAsia="zh-CN"/>
        </w:rPr>
        <w:t>的</w:t>
      </w:r>
      <w:r w:rsidRPr="006E065E">
        <w:rPr>
          <w:rFonts w:eastAsia="SimSun" w:hint="eastAsia"/>
          <w:lang w:eastAsia="zh-CN"/>
        </w:rPr>
        <w:t>结果。</w:t>
      </w:r>
    </w:p>
    <w:p w14:paraId="7F8DFD4E" w14:textId="446F4806" w:rsidR="003A31AC" w:rsidRPr="006E065E" w:rsidRDefault="003A31AC" w:rsidP="003A31AC">
      <w:pPr>
        <w:ind w:firstLineChars="200" w:firstLine="480"/>
        <w:rPr>
          <w:rFonts w:eastAsia="SimSun"/>
          <w:lang w:eastAsia="zh-CN"/>
        </w:rPr>
      </w:pPr>
      <w:r w:rsidRPr="006E065E">
        <w:rPr>
          <w:rFonts w:eastAsia="SimSun" w:hint="eastAsia"/>
          <w:lang w:eastAsia="zh-CN"/>
        </w:rPr>
        <w:t>这是一个</w:t>
      </w:r>
      <w:r w:rsidRPr="006E065E">
        <w:rPr>
          <w:rFonts w:ascii="STKaiti" w:eastAsia="STKaiti" w:hAnsi="STKaiti" w:hint="eastAsia"/>
          <w:lang w:eastAsia="zh-CN"/>
        </w:rPr>
        <w:t>相对</w:t>
      </w:r>
      <w:r w:rsidRPr="006E065E">
        <w:rPr>
          <w:rFonts w:eastAsia="SimSun" w:hint="eastAsia"/>
          <w:lang w:eastAsia="zh-CN"/>
        </w:rPr>
        <w:t>参考天线模型。它描述了</w:t>
      </w:r>
      <w:r w:rsidR="00F42D0E" w:rsidRPr="006E065E">
        <w:rPr>
          <w:rFonts w:ascii="STKaiti" w:eastAsia="STKaiti" w:hAnsi="STKaiti" w:hint="eastAsia"/>
          <w:lang w:eastAsia="zh-CN"/>
        </w:rPr>
        <w:t>相比</w:t>
      </w:r>
      <w:r w:rsidRPr="006E065E">
        <w:rPr>
          <w:rFonts w:eastAsia="SimSun" w:hint="eastAsia"/>
          <w:lang w:eastAsia="zh-CN"/>
        </w:rPr>
        <w:t>同一天线在另一个位置</w:t>
      </w:r>
      <w:r w:rsidR="00F42D0E" w:rsidRPr="006E065E">
        <w:rPr>
          <w:rFonts w:eastAsia="SimSun" w:hint="eastAsia"/>
          <w:lang w:eastAsia="zh-CN"/>
        </w:rPr>
        <w:t>上</w:t>
      </w:r>
      <w:r w:rsidRPr="006E065E">
        <w:rPr>
          <w:rFonts w:eastAsia="SimSun" w:hint="eastAsia"/>
          <w:lang w:eastAsia="zh-CN"/>
        </w:rPr>
        <w:t>的性能</w:t>
      </w:r>
      <w:r w:rsidR="00F42D0E" w:rsidRPr="006E065E">
        <w:rPr>
          <w:rFonts w:eastAsia="SimSun" w:hint="eastAsia"/>
          <w:lang w:eastAsia="zh-CN"/>
        </w:rPr>
        <w:t>、此类接收天线在某个特定位置上的性能</w:t>
      </w:r>
      <w:r w:rsidRPr="006E065E">
        <w:rPr>
          <w:rFonts w:eastAsia="SimSun" w:hint="eastAsia"/>
          <w:lang w:eastAsia="zh-CN"/>
        </w:rPr>
        <w:t>。</w:t>
      </w:r>
    </w:p>
    <w:p w14:paraId="1AF07E12" w14:textId="4662B0E6" w:rsidR="003A31AC" w:rsidRPr="006E065E" w:rsidRDefault="003A31AC" w:rsidP="003A31AC">
      <w:pPr>
        <w:ind w:firstLineChars="200" w:firstLine="480"/>
        <w:rPr>
          <w:rFonts w:eastAsia="SimSun"/>
          <w:lang w:eastAsia="zh-CN"/>
        </w:rPr>
      </w:pPr>
      <w:r w:rsidRPr="006E065E">
        <w:rPr>
          <w:rFonts w:eastAsia="SimSun" w:hint="eastAsia"/>
          <w:lang w:eastAsia="zh-CN"/>
        </w:rPr>
        <w:t>接收天线旨在用作参考接收天线，用于规划频段</w:t>
      </w:r>
      <w:r w:rsidRPr="006E065E">
        <w:rPr>
          <w:rFonts w:eastAsia="SimSun" w:hint="eastAsia"/>
          <w:lang w:eastAsia="zh-CN"/>
        </w:rPr>
        <w:t>7</w:t>
      </w:r>
      <w:r w:rsidRPr="006E065E">
        <w:rPr>
          <w:rFonts w:eastAsia="SimSun" w:hint="eastAsia"/>
          <w:lang w:eastAsia="zh-CN"/>
        </w:rPr>
        <w:t>（</w:t>
      </w:r>
      <w:r w:rsidRPr="006E065E">
        <w:rPr>
          <w:rFonts w:eastAsia="SimSun" w:hint="eastAsia"/>
          <w:lang w:eastAsia="zh-CN"/>
        </w:rPr>
        <w:t>HF</w:t>
      </w:r>
      <w:r w:rsidRPr="006E065E">
        <w:rPr>
          <w:rFonts w:eastAsia="SimSun" w:hint="eastAsia"/>
          <w:lang w:eastAsia="zh-CN"/>
        </w:rPr>
        <w:t>）中的声音广播系统。当在适当的传播预测程序中正确实施时，它有助于</w:t>
      </w:r>
      <w:r w:rsidR="00F42D0E" w:rsidRPr="006E065E">
        <w:rPr>
          <w:rFonts w:eastAsia="SimSun" w:hint="eastAsia"/>
          <w:lang w:eastAsia="zh-CN"/>
        </w:rPr>
        <w:t>最佳选择</w:t>
      </w:r>
      <w:r w:rsidRPr="006E065E">
        <w:rPr>
          <w:rFonts w:eastAsia="SimSun" w:hint="eastAsia"/>
          <w:lang w:eastAsia="zh-CN"/>
        </w:rPr>
        <w:t>发射天线和</w:t>
      </w:r>
      <w:r w:rsidR="00F42D0E" w:rsidRPr="006E065E">
        <w:rPr>
          <w:rFonts w:eastAsia="SimSun" w:hint="eastAsia"/>
          <w:lang w:eastAsia="zh-CN"/>
        </w:rPr>
        <w:t>选择</w:t>
      </w:r>
      <w:r w:rsidRPr="006E065E">
        <w:rPr>
          <w:rFonts w:eastAsia="SimSun" w:hint="eastAsia"/>
          <w:lang w:eastAsia="zh-CN"/>
        </w:rPr>
        <w:t>工作频率，以及</w:t>
      </w:r>
      <w:r w:rsidR="00F42D0E" w:rsidRPr="006E065E">
        <w:rPr>
          <w:rFonts w:eastAsia="SimSun" w:hint="eastAsia"/>
          <w:lang w:eastAsia="zh-CN"/>
        </w:rPr>
        <w:t>确定</w:t>
      </w:r>
      <w:r w:rsidRPr="006E065E">
        <w:rPr>
          <w:rFonts w:eastAsia="SimSun" w:hint="eastAsia"/>
          <w:lang w:eastAsia="zh-CN"/>
        </w:rPr>
        <w:t>相对总路径损耗。</w:t>
      </w:r>
    </w:p>
    <w:p w14:paraId="6F7AAE46" w14:textId="5D68D04F" w:rsidR="003A31AC" w:rsidRPr="006E065E" w:rsidRDefault="003A31AC" w:rsidP="003A31AC">
      <w:pPr>
        <w:ind w:firstLineChars="200" w:firstLine="480"/>
        <w:rPr>
          <w:rFonts w:eastAsia="SimSun"/>
          <w:lang w:eastAsia="zh-CN"/>
        </w:rPr>
      </w:pPr>
      <w:r w:rsidRPr="006E065E">
        <w:rPr>
          <w:rFonts w:eastAsia="SimSun" w:hint="eastAsia"/>
          <w:lang w:eastAsia="zh-CN"/>
        </w:rPr>
        <w:t>该参考接收天线应被视为入射到接收环境中的电磁波与呈现给接收</w:t>
      </w:r>
      <w:r w:rsidR="00F42D0E" w:rsidRPr="006E065E">
        <w:rPr>
          <w:rFonts w:eastAsia="SimSun" w:hint="eastAsia"/>
          <w:lang w:eastAsia="zh-CN"/>
        </w:rPr>
        <w:t>机</w:t>
      </w:r>
      <w:r w:rsidRPr="006E065E">
        <w:rPr>
          <w:rFonts w:eastAsia="SimSun" w:hint="eastAsia"/>
          <w:lang w:eastAsia="zh-CN"/>
        </w:rPr>
        <w:t>输入端（开路）的相对电动势（</w:t>
      </w:r>
      <w:proofErr w:type="spellStart"/>
      <w:r w:rsidRPr="006E065E">
        <w:rPr>
          <w:rFonts w:eastAsia="SimSun" w:hint="eastAsia"/>
          <w:lang w:eastAsia="zh-CN"/>
        </w:rPr>
        <w:t>e.m.f.</w:t>
      </w:r>
      <w:proofErr w:type="spellEnd"/>
      <w:r w:rsidRPr="006E065E">
        <w:rPr>
          <w:rFonts w:eastAsia="SimSun" w:hint="eastAsia"/>
          <w:lang w:eastAsia="zh-CN"/>
        </w:rPr>
        <w:t>）之间的</w:t>
      </w:r>
      <w:r w:rsidR="00F42D0E" w:rsidRPr="006E065E">
        <w:rPr>
          <w:rFonts w:eastAsia="SimSun" w:hint="eastAsia"/>
          <w:lang w:eastAsia="zh-CN"/>
        </w:rPr>
        <w:t>变换</w:t>
      </w:r>
      <w:r w:rsidRPr="006E065E">
        <w:rPr>
          <w:rFonts w:eastAsia="SimSun" w:hint="eastAsia"/>
          <w:lang w:eastAsia="zh-CN"/>
        </w:rPr>
        <w:t>器。其垂直</w:t>
      </w:r>
      <w:r w:rsidR="00F42D0E" w:rsidRPr="006E065E">
        <w:rPr>
          <w:rFonts w:eastAsia="SimSun" w:hint="eastAsia"/>
          <w:lang w:eastAsia="zh-CN"/>
        </w:rPr>
        <w:t>方向图</w:t>
      </w:r>
      <w:r w:rsidRPr="006E065E">
        <w:rPr>
          <w:rFonts w:eastAsia="SimSun" w:hint="eastAsia"/>
          <w:lang w:eastAsia="zh-CN"/>
        </w:rPr>
        <w:t>性能（见</w:t>
      </w:r>
      <w:r w:rsidR="00F42D0E" w:rsidRPr="006E065E">
        <w:rPr>
          <w:rFonts w:eastAsia="SimSun" w:hint="eastAsia"/>
          <w:lang w:eastAsia="zh-CN"/>
        </w:rPr>
        <w:t>第</w:t>
      </w:r>
      <w:r w:rsidRPr="006E065E">
        <w:rPr>
          <w:rFonts w:eastAsia="SimSun" w:hint="eastAsia"/>
          <w:lang w:eastAsia="zh-CN"/>
        </w:rPr>
        <w:t>2.1</w:t>
      </w:r>
      <w:r w:rsidR="00F42D0E" w:rsidRPr="006E065E">
        <w:rPr>
          <w:rFonts w:eastAsia="SimSun" w:hint="eastAsia"/>
          <w:lang w:eastAsia="zh-CN"/>
        </w:rPr>
        <w:t>节</w:t>
      </w:r>
      <w:r w:rsidRPr="006E065E">
        <w:rPr>
          <w:rFonts w:eastAsia="SimSun" w:hint="eastAsia"/>
          <w:lang w:eastAsia="zh-CN"/>
        </w:rPr>
        <w:t>）将安装在传播预测程序的</w:t>
      </w:r>
      <w:r w:rsidR="00F42D0E" w:rsidRPr="006E065E">
        <w:rPr>
          <w:rFonts w:eastAsia="SimSun" w:hint="eastAsia"/>
          <w:lang w:eastAsia="zh-CN"/>
        </w:rPr>
        <w:t>该</w:t>
      </w:r>
      <w:r w:rsidRPr="006E065E">
        <w:rPr>
          <w:rFonts w:eastAsia="SimSun" w:hint="eastAsia"/>
          <w:lang w:eastAsia="zh-CN"/>
        </w:rPr>
        <w:t>部分</w:t>
      </w:r>
      <w:r w:rsidR="00F42D0E" w:rsidRPr="006E065E">
        <w:rPr>
          <w:rFonts w:eastAsia="SimSun" w:hint="eastAsia"/>
          <w:lang w:eastAsia="zh-CN"/>
        </w:rPr>
        <w:t>中</w:t>
      </w:r>
      <w:r w:rsidRPr="006E065E">
        <w:rPr>
          <w:rFonts w:eastAsia="SimSun" w:hint="eastAsia"/>
          <w:lang w:eastAsia="zh-CN"/>
        </w:rPr>
        <w:t>，</w:t>
      </w:r>
      <w:r w:rsidR="00F42D0E" w:rsidRPr="006E065E">
        <w:rPr>
          <w:rFonts w:eastAsia="SimSun" w:hint="eastAsia"/>
          <w:lang w:eastAsia="zh-CN"/>
        </w:rPr>
        <w:t>在当中</w:t>
      </w:r>
      <w:r w:rsidRPr="006E065E">
        <w:rPr>
          <w:rFonts w:eastAsia="SimSun" w:hint="eastAsia"/>
          <w:lang w:eastAsia="zh-CN"/>
        </w:rPr>
        <w:t>计算在该区域接收时以已知角度入射的电磁波的</w:t>
      </w:r>
      <w:r w:rsidR="00A67419" w:rsidRPr="006E065E">
        <w:rPr>
          <w:rFonts w:eastAsia="SimSun" w:hint="eastAsia"/>
          <w:lang w:eastAsia="zh-CN"/>
        </w:rPr>
        <w:t>振幅</w:t>
      </w:r>
      <w:r w:rsidRPr="006E065E">
        <w:rPr>
          <w:rFonts w:eastAsia="SimSun" w:hint="eastAsia"/>
          <w:lang w:eastAsia="zh-CN"/>
        </w:rPr>
        <w:t>。它用于根据入射电磁波的到达角度，将入射电磁波的场强转换为天线输出</w:t>
      </w:r>
      <w:proofErr w:type="spellStart"/>
      <w:r w:rsidR="00F42D0E" w:rsidRPr="006E065E">
        <w:rPr>
          <w:rFonts w:eastAsia="SimSun" w:hint="eastAsia"/>
          <w:lang w:eastAsia="zh-CN"/>
        </w:rPr>
        <w:t>e.m.f.</w:t>
      </w:r>
      <w:proofErr w:type="spellEnd"/>
      <w:r w:rsidRPr="006E065E">
        <w:rPr>
          <w:rFonts w:eastAsia="SimSun" w:hint="eastAsia"/>
          <w:lang w:eastAsia="zh-CN"/>
        </w:rPr>
        <w:t>。</w:t>
      </w:r>
      <w:r w:rsidR="00F42D0E" w:rsidRPr="006E065E">
        <w:rPr>
          <w:rFonts w:eastAsia="SimSun" w:hint="eastAsia"/>
          <w:lang w:eastAsia="zh-CN"/>
        </w:rPr>
        <w:t>而后</w:t>
      </w:r>
      <w:r w:rsidRPr="006E065E">
        <w:rPr>
          <w:rFonts w:eastAsia="SimSun" w:hint="eastAsia"/>
          <w:lang w:eastAsia="zh-CN"/>
        </w:rPr>
        <w:t>这些天线输出</w:t>
      </w:r>
      <w:proofErr w:type="spellStart"/>
      <w:r w:rsidR="00F42D0E" w:rsidRPr="006E065E">
        <w:rPr>
          <w:rFonts w:eastAsia="SimSun" w:hint="eastAsia"/>
          <w:lang w:eastAsia="zh-CN"/>
        </w:rPr>
        <w:t>e.m.f.</w:t>
      </w:r>
      <w:proofErr w:type="spellEnd"/>
      <w:r w:rsidRPr="006E065E">
        <w:rPr>
          <w:rFonts w:eastAsia="SimSun" w:hint="eastAsia"/>
          <w:lang w:eastAsia="zh-CN"/>
        </w:rPr>
        <w:t>是入射电磁波</w:t>
      </w:r>
      <w:r w:rsidRPr="006E065E">
        <w:rPr>
          <w:rFonts w:ascii="STKaiti" w:eastAsia="STKaiti" w:hAnsi="STKaiti" w:hint="eastAsia"/>
          <w:lang w:eastAsia="zh-CN"/>
        </w:rPr>
        <w:t>有效</w:t>
      </w:r>
      <w:r w:rsidR="00A67419" w:rsidRPr="006E065E">
        <w:rPr>
          <w:rFonts w:eastAsia="SimSun" w:hint="eastAsia"/>
          <w:lang w:eastAsia="zh-CN"/>
        </w:rPr>
        <w:t>振幅</w:t>
      </w:r>
      <w:r w:rsidRPr="006E065E">
        <w:rPr>
          <w:rFonts w:eastAsia="SimSun" w:hint="eastAsia"/>
          <w:lang w:eastAsia="zh-CN"/>
        </w:rPr>
        <w:t>的</w:t>
      </w:r>
      <w:r w:rsidR="00F42D0E" w:rsidRPr="006E065E">
        <w:rPr>
          <w:rFonts w:eastAsia="SimSun" w:hint="eastAsia"/>
          <w:lang w:eastAsia="zh-CN"/>
        </w:rPr>
        <w:t>指标</w:t>
      </w:r>
      <w:r w:rsidRPr="006E065E">
        <w:rPr>
          <w:rFonts w:eastAsia="SimSun" w:hint="eastAsia"/>
          <w:lang w:eastAsia="zh-CN"/>
        </w:rPr>
        <w:t>。</w:t>
      </w:r>
    </w:p>
    <w:p w14:paraId="507C9536" w14:textId="7CBD58AA" w:rsidR="003A31AC" w:rsidRPr="006E065E" w:rsidRDefault="003A31AC" w:rsidP="003A31AC">
      <w:pPr>
        <w:ind w:firstLineChars="200" w:firstLine="480"/>
        <w:rPr>
          <w:lang w:eastAsia="zh-CN"/>
        </w:rPr>
      </w:pPr>
      <w:r w:rsidRPr="006E065E">
        <w:rPr>
          <w:rFonts w:eastAsia="SimSun" w:hint="eastAsia"/>
          <w:lang w:eastAsia="zh-CN"/>
        </w:rPr>
        <w:t>所有入射到这些天线上的电磁波，包括广播信号、干扰信号、大气噪声和人为噪声，都被它们以相同的方式接收。因此，在评估此类系统性能参数（如信号干扰比和信号噪声比）时使用的所有入射波</w:t>
      </w:r>
      <w:r w:rsidR="00F42D0E" w:rsidRPr="006E065E">
        <w:rPr>
          <w:rFonts w:eastAsia="SimSun" w:hint="eastAsia"/>
          <w:lang w:eastAsia="zh-CN"/>
        </w:rPr>
        <w:t>都</w:t>
      </w:r>
      <w:r w:rsidRPr="006E065E">
        <w:rPr>
          <w:rFonts w:eastAsia="SimSun" w:hint="eastAsia"/>
          <w:lang w:eastAsia="zh-CN"/>
        </w:rPr>
        <w:t>必须通过适当应用这些天线特性来正确评估其有效振幅。</w:t>
      </w:r>
    </w:p>
    <w:p w14:paraId="60CA933B" w14:textId="6D5AC57A" w:rsidR="00765A9D" w:rsidRPr="006E065E" w:rsidRDefault="00765A9D">
      <w:pPr>
        <w:pStyle w:val="Heading2"/>
        <w:rPr>
          <w:lang w:eastAsia="zh-CN"/>
        </w:rPr>
      </w:pPr>
      <w:bookmarkStart w:id="300" w:name="_Toc212025476"/>
      <w:bookmarkStart w:id="301" w:name="_Toc231999331"/>
      <w:bookmarkStart w:id="302" w:name="_Toc232003284"/>
      <w:bookmarkStart w:id="303" w:name="_Toc232149917"/>
      <w:r w:rsidRPr="006E065E">
        <w:rPr>
          <w:lang w:eastAsia="zh-CN"/>
        </w:rPr>
        <w:t>2.1</w:t>
      </w:r>
      <w:r w:rsidRPr="006E065E">
        <w:rPr>
          <w:lang w:eastAsia="zh-CN"/>
        </w:rPr>
        <w:tab/>
      </w:r>
      <w:bookmarkEnd w:id="300"/>
      <w:r w:rsidR="00B805A9" w:rsidRPr="006E065E">
        <w:rPr>
          <w:lang w:eastAsia="zh-CN"/>
        </w:rPr>
        <w:t>相对垂直</w:t>
      </w:r>
      <w:r w:rsidR="00B805A9" w:rsidRPr="006E065E">
        <w:rPr>
          <w:rFonts w:hint="eastAsia"/>
          <w:lang w:eastAsia="zh-CN"/>
        </w:rPr>
        <w:t>方向图</w:t>
      </w:r>
      <w:r w:rsidR="00B805A9" w:rsidRPr="006E065E">
        <w:rPr>
          <w:lang w:eastAsia="zh-CN"/>
        </w:rPr>
        <w:t>性能</w:t>
      </w:r>
      <w:bookmarkEnd w:id="301"/>
      <w:bookmarkEnd w:id="302"/>
      <w:bookmarkEnd w:id="303"/>
    </w:p>
    <w:p w14:paraId="02201D95" w14:textId="686D9D64" w:rsidR="00B805A9" w:rsidRPr="006E065E" w:rsidRDefault="00B805A9" w:rsidP="00B805A9">
      <w:pPr>
        <w:ind w:firstLineChars="200" w:firstLine="480"/>
        <w:rPr>
          <w:lang w:eastAsia="zh-CN"/>
        </w:rPr>
      </w:pPr>
      <w:r w:rsidRPr="006E065E">
        <w:rPr>
          <w:lang w:eastAsia="zh-CN"/>
        </w:rPr>
        <w:t>该接收天线的相对垂直方向图性能由</w:t>
      </w:r>
      <w:r w:rsidRPr="006E065E">
        <w:rPr>
          <w:rFonts w:hint="eastAsia"/>
          <w:lang w:eastAsia="zh-CN"/>
        </w:rPr>
        <w:t>以下</w:t>
      </w:r>
      <w:r w:rsidR="002307A5" w:rsidRPr="00464897">
        <w:rPr>
          <w:rFonts w:hint="eastAsia"/>
          <w:lang w:eastAsia="zh-CN"/>
        </w:rPr>
        <w:t>方程</w:t>
      </w:r>
      <w:r w:rsidRPr="006E065E">
        <w:rPr>
          <w:rFonts w:hint="eastAsia"/>
          <w:lang w:eastAsia="zh-CN"/>
        </w:rPr>
        <w:t>来</w:t>
      </w:r>
      <w:r w:rsidRPr="006E065E">
        <w:rPr>
          <w:lang w:eastAsia="zh-CN"/>
        </w:rPr>
        <w:t>表示</w:t>
      </w:r>
      <w:r w:rsidRPr="006E065E">
        <w:rPr>
          <w:rFonts w:hint="eastAsia"/>
          <w:lang w:eastAsia="zh-CN"/>
        </w:rPr>
        <w:t>：</w:t>
      </w:r>
    </w:p>
    <w:p w14:paraId="667F53D4" w14:textId="77777777" w:rsidR="00765A9D" w:rsidRPr="006E065E" w:rsidRDefault="00765A9D">
      <w:pPr>
        <w:pStyle w:val="Equation"/>
      </w:pPr>
      <w:r w:rsidRPr="006E065E">
        <w:rPr>
          <w:lang w:eastAsia="zh-CN"/>
        </w:rPr>
        <w:tab/>
      </w:r>
      <w:r w:rsidRPr="006E065E">
        <w:rPr>
          <w:lang w:eastAsia="zh-CN"/>
        </w:rPr>
        <w:tab/>
      </w:r>
      <w:r w:rsidRPr="006E065E">
        <w:fldChar w:fldCharType="begin"/>
      </w:r>
      <w:r w:rsidRPr="006E065E">
        <w:instrText xml:space="preserve">eq </w:instrText>
      </w:r>
      <w:r w:rsidRPr="006E065E">
        <w:rPr>
          <w:i/>
        </w:rPr>
        <w:instrText xml:space="preserve">F </w:instrText>
      </w:r>
      <w:r w:rsidRPr="006E065E">
        <w:instrText>(</w:instrText>
      </w:r>
      <w:r w:rsidRPr="006E065E">
        <w:rPr>
          <w:rFonts w:ascii="Symbol" w:hAnsi="Symbol"/>
        </w:rPr>
        <w:instrText>q</w:instrText>
      </w:r>
      <w:r w:rsidRPr="006E065E">
        <w:instrText xml:space="preserve">)  </w:instrText>
      </w:r>
      <w:r w:rsidRPr="006E065E">
        <w:rPr>
          <w:rFonts w:ascii="Symbol" w:hAnsi="Symbol"/>
        </w:rPr>
        <w:instrText>=</w:instrText>
      </w:r>
      <w:r w:rsidRPr="006E065E">
        <w:instrText xml:space="preserve">  cos </w:instrText>
      </w:r>
      <w:r w:rsidRPr="006E065E">
        <w:rPr>
          <w:rFonts w:ascii="Symbol" w:hAnsi="Symbol"/>
        </w:rPr>
        <w:instrText>q</w:instrText>
      </w:r>
      <w:r w:rsidRPr="006E065E">
        <w:instrText xml:space="preserve"> · </w:instrText>
      </w:r>
      <w:r w:rsidRPr="006E065E">
        <w:rPr>
          <w:rFonts w:ascii="Symbol" w:hAnsi="Symbol"/>
        </w:rPr>
        <w:instrText>½</w:instrText>
      </w:r>
      <w:r w:rsidRPr="006E065E">
        <w:instrText xml:space="preserve"> 1  </w:instrText>
      </w:r>
      <w:r w:rsidRPr="006E065E">
        <w:rPr>
          <w:rFonts w:ascii="Symbol" w:hAnsi="Symbol"/>
        </w:rPr>
        <w:instrText>+</w:instrText>
      </w:r>
      <w:r w:rsidRPr="006E065E">
        <w:instrText xml:space="preserve">  </w:instrText>
      </w:r>
      <w:r w:rsidRPr="006E065E">
        <w:rPr>
          <w:i/>
        </w:rPr>
        <w:instrText>R</w:instrText>
      </w:r>
      <w:r w:rsidRPr="006E065E">
        <w:rPr>
          <w:i/>
          <w:position w:val="-4"/>
          <w:sz w:val="18"/>
        </w:rPr>
        <w:instrText>v</w:instrText>
      </w:r>
      <w:r w:rsidRPr="006E065E">
        <w:instrText>(</w:instrText>
      </w:r>
      <w:r w:rsidRPr="006E065E">
        <w:rPr>
          <w:rFonts w:ascii="Symbol" w:hAnsi="Symbol"/>
        </w:rPr>
        <w:instrText>q</w:instrText>
      </w:r>
      <w:r w:rsidRPr="006E065E">
        <w:instrText xml:space="preserve">,  </w:instrText>
      </w:r>
      <w:r w:rsidRPr="006E065E">
        <w:rPr>
          <w:i/>
        </w:rPr>
        <w:instrText>f</w:instrText>
      </w:r>
      <w:r w:rsidRPr="006E065E">
        <w:rPr>
          <w:position w:val="-6"/>
          <w:sz w:val="18"/>
        </w:rPr>
        <w:instrText>MHz</w:instrText>
      </w:r>
      <w:r w:rsidRPr="006E065E">
        <w:rPr>
          <w:position w:val="-6"/>
          <w:sz w:val="8"/>
        </w:rPr>
        <w:instrText> </w:instrText>
      </w:r>
      <w:r w:rsidRPr="006E065E">
        <w:instrText>)</w:instrText>
      </w:r>
      <w:r w:rsidRPr="006E065E">
        <w:rPr>
          <w:rFonts w:ascii="Symbol" w:hAnsi="Symbol"/>
        </w:rPr>
        <w:instrText>½</w:instrText>
      </w:r>
      <w:r w:rsidRPr="006E065E">
        <w:fldChar w:fldCharType="end"/>
      </w:r>
    </w:p>
    <w:p w14:paraId="3DBFEB8B" w14:textId="4FB26994" w:rsidR="00765A9D" w:rsidRPr="006E065E" w:rsidRDefault="00A42315" w:rsidP="0048298E">
      <w:pPr>
        <w:ind w:firstLineChars="200" w:firstLine="480"/>
        <w:rPr>
          <w:lang w:eastAsia="zh-CN"/>
        </w:rPr>
      </w:pPr>
      <w:r w:rsidRPr="006E065E">
        <w:rPr>
          <w:lang w:eastAsia="zh-CN"/>
        </w:rPr>
        <w:t>其中：</w:t>
      </w:r>
    </w:p>
    <w:p w14:paraId="06BC132F" w14:textId="785F573D" w:rsidR="00765A9D" w:rsidRPr="006E065E" w:rsidRDefault="00765A9D">
      <w:pPr>
        <w:pStyle w:val="Equationlegend"/>
        <w:spacing w:line="280" w:lineRule="exact"/>
        <w:rPr>
          <w:lang w:val="en-GB" w:eastAsia="zh-CN"/>
        </w:rPr>
      </w:pPr>
      <w:r w:rsidRPr="006E065E">
        <w:rPr>
          <w:rFonts w:ascii="Symbol" w:hAnsi="Symbol"/>
          <w:lang w:val="en-GB" w:eastAsia="zh-CN"/>
        </w:rPr>
        <w:tab/>
      </w:r>
      <w:proofErr w:type="gramStart"/>
      <w:r w:rsidRPr="006E065E">
        <w:rPr>
          <w:rFonts w:ascii="Symbol" w:hAnsi="Symbol"/>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F8026D" w:rsidRPr="006E065E">
        <w:rPr>
          <w:lang w:val="en-GB" w:eastAsia="zh-CN"/>
        </w:rPr>
        <w:t>入射波的到达角，以球坐标表示，如附件</w:t>
      </w:r>
      <w:r w:rsidR="00F8026D" w:rsidRPr="006E065E">
        <w:rPr>
          <w:lang w:val="en-GB" w:eastAsia="zh-CN"/>
        </w:rPr>
        <w:t>1</w:t>
      </w:r>
      <w:r w:rsidR="00F8026D" w:rsidRPr="006E065E">
        <w:rPr>
          <w:rFonts w:hint="eastAsia"/>
          <w:lang w:val="en-GB" w:eastAsia="zh-CN"/>
        </w:rPr>
        <w:t>的</w:t>
      </w:r>
      <w:r w:rsidR="00F8026D" w:rsidRPr="006E065E">
        <w:rPr>
          <w:lang w:val="en-GB" w:eastAsia="zh-CN"/>
        </w:rPr>
        <w:t>第</w:t>
      </w:r>
      <w:r w:rsidR="00F8026D" w:rsidRPr="006E065E">
        <w:rPr>
          <w:lang w:val="en-GB" w:eastAsia="zh-CN"/>
        </w:rPr>
        <w:t>1</w:t>
      </w:r>
      <w:r w:rsidR="00F8026D" w:rsidRPr="006E065E">
        <w:rPr>
          <w:lang w:val="en-GB" w:eastAsia="zh-CN"/>
        </w:rPr>
        <w:t>部分</w:t>
      </w:r>
      <w:r w:rsidR="00F8026D" w:rsidRPr="006E065E">
        <w:rPr>
          <w:rFonts w:hint="eastAsia"/>
          <w:lang w:val="en-GB" w:eastAsia="zh-CN"/>
        </w:rPr>
        <w:t>第</w:t>
      </w:r>
      <w:r w:rsidR="00F8026D" w:rsidRPr="006E065E">
        <w:rPr>
          <w:lang w:val="en-GB" w:eastAsia="zh-CN"/>
        </w:rPr>
        <w:t>2</w:t>
      </w:r>
      <w:r w:rsidR="00F8026D" w:rsidRPr="006E065E">
        <w:rPr>
          <w:rFonts w:hint="eastAsia"/>
          <w:lang w:val="en-GB" w:eastAsia="zh-CN"/>
        </w:rPr>
        <w:t>节</w:t>
      </w:r>
      <w:r w:rsidR="00F8026D" w:rsidRPr="006E065E">
        <w:rPr>
          <w:lang w:val="en-GB" w:eastAsia="zh-CN"/>
        </w:rPr>
        <w:t>所示，以及</w:t>
      </w:r>
    </w:p>
    <w:p w14:paraId="7838A3D3" w14:textId="7492058B" w:rsidR="00765A9D" w:rsidRPr="006E065E" w:rsidRDefault="00765A9D">
      <w:pPr>
        <w:pStyle w:val="Equationlegend"/>
        <w:spacing w:line="280" w:lineRule="exact"/>
        <w:rPr>
          <w:lang w:val="en-GB" w:eastAsia="zh-CN"/>
        </w:rPr>
      </w:pPr>
      <w:r w:rsidRPr="006E065E">
        <w:rPr>
          <w:i/>
          <w:lang w:val="en-GB" w:eastAsia="zh-CN"/>
        </w:rPr>
        <w:tab/>
        <w:t>R</w:t>
      </w:r>
      <w:r w:rsidRPr="006E065E">
        <w:rPr>
          <w:i/>
          <w:position w:val="-4"/>
          <w:sz w:val="20"/>
          <w:lang w:val="en-GB" w:eastAsia="zh-CN"/>
        </w:rPr>
        <w:t>v</w:t>
      </w:r>
      <w:r w:rsidRPr="006E065E">
        <w:rPr>
          <w:sz w:val="20"/>
          <w:lang w:val="en-GB" w:eastAsia="zh-CN"/>
        </w:rPr>
        <w:t xml:space="preserve"> </w:t>
      </w:r>
      <w:r w:rsidRPr="006E065E">
        <w:rPr>
          <w:lang w:val="en-GB" w:eastAsia="zh-CN"/>
        </w:rPr>
        <w:t>(</w:t>
      </w:r>
      <w:r w:rsidRPr="006E065E">
        <w:rPr>
          <w:rFonts w:ascii="Symbol" w:hAnsi="Symbol"/>
          <w:lang w:val="en-GB" w:eastAsia="zh-CN"/>
        </w:rPr>
        <w:t></w:t>
      </w:r>
      <w:r w:rsidRPr="006E065E">
        <w:rPr>
          <w:lang w:val="en-GB" w:eastAsia="zh-CN"/>
        </w:rPr>
        <w:t xml:space="preserve">, </w:t>
      </w:r>
      <w:r w:rsidRPr="006E065E">
        <w:rPr>
          <w:i/>
          <w:lang w:val="en-GB" w:eastAsia="zh-CN"/>
        </w:rPr>
        <w:t>f</w:t>
      </w:r>
      <w:r w:rsidRPr="006E065E">
        <w:rPr>
          <w:position w:val="-4"/>
          <w:sz w:val="20"/>
          <w:lang w:val="en-GB" w:eastAsia="zh-CN"/>
        </w:rPr>
        <w:t>MHz</w:t>
      </w:r>
      <w:proofErr w:type="gramStart"/>
      <w:r w:rsidRPr="006E065E">
        <w:rPr>
          <w:lang w:val="en-GB" w:eastAsia="zh-CN"/>
        </w:rPr>
        <w:t>)</w:t>
      </w:r>
      <w:r w:rsidRPr="006E065E">
        <w:rPr>
          <w:sz w:val="12"/>
          <w:lang w:val="en-GB" w:eastAsia="zh-CN"/>
        </w:rPr>
        <w:t xml:space="preserve"> </w:t>
      </w:r>
      <w:r w:rsidRPr="006E065E">
        <w:rPr>
          <w:lang w:val="en-GB" w:eastAsia="zh-CN"/>
        </w:rPr>
        <w:t>:</w:t>
      </w:r>
      <w:proofErr w:type="gramEnd"/>
      <w:r w:rsidRPr="006E065E">
        <w:rPr>
          <w:lang w:val="en-GB" w:eastAsia="zh-CN"/>
        </w:rPr>
        <w:tab/>
      </w:r>
      <w:r w:rsidR="00F8026D" w:rsidRPr="006E065E">
        <w:rPr>
          <w:rFonts w:hint="eastAsia"/>
          <w:lang w:val="en-GB" w:eastAsia="zh-CN"/>
        </w:rPr>
        <w:t>附件</w:t>
      </w:r>
      <w:r w:rsidR="00F8026D" w:rsidRPr="006E065E">
        <w:rPr>
          <w:lang w:val="en-GB" w:eastAsia="zh-CN"/>
        </w:rPr>
        <w:t>1</w:t>
      </w:r>
      <w:r w:rsidR="00F8026D" w:rsidRPr="006E065E">
        <w:rPr>
          <w:rFonts w:hint="eastAsia"/>
          <w:lang w:val="en-GB" w:eastAsia="zh-CN"/>
        </w:rPr>
        <w:t>的</w:t>
      </w:r>
      <w:r w:rsidR="00F8026D" w:rsidRPr="006E065E">
        <w:rPr>
          <w:lang w:val="en-GB" w:eastAsia="zh-CN"/>
        </w:rPr>
        <w:t>第</w:t>
      </w:r>
      <w:r w:rsidR="00F8026D" w:rsidRPr="006E065E">
        <w:rPr>
          <w:lang w:val="en-GB" w:eastAsia="zh-CN"/>
        </w:rPr>
        <w:t>1</w:t>
      </w:r>
      <w:r w:rsidR="00F8026D" w:rsidRPr="006E065E">
        <w:rPr>
          <w:lang w:val="en-GB" w:eastAsia="zh-CN"/>
        </w:rPr>
        <w:t>部分</w:t>
      </w:r>
      <w:r w:rsidR="00F8026D" w:rsidRPr="006E065E">
        <w:rPr>
          <w:rFonts w:hint="eastAsia"/>
          <w:lang w:val="en-GB" w:eastAsia="zh-CN"/>
        </w:rPr>
        <w:t>第</w:t>
      </w:r>
      <w:r w:rsidR="00F8026D" w:rsidRPr="006E065E">
        <w:rPr>
          <w:lang w:val="en-GB" w:eastAsia="zh-CN"/>
        </w:rPr>
        <w:t>3.4</w:t>
      </w:r>
      <w:r w:rsidR="00F8026D" w:rsidRPr="006E065E">
        <w:rPr>
          <w:rFonts w:hint="eastAsia"/>
          <w:lang w:val="en-GB" w:eastAsia="zh-CN"/>
        </w:rPr>
        <w:t>节</w:t>
      </w:r>
      <w:r w:rsidR="00F8026D" w:rsidRPr="006E065E">
        <w:rPr>
          <w:lang w:val="en-GB" w:eastAsia="zh-CN"/>
        </w:rPr>
        <w:t>中定义的垂直极化波的复反射系数，使用以下等效地球参数</w:t>
      </w:r>
      <w:r w:rsidR="00F8026D" w:rsidRPr="006E065E">
        <w:rPr>
          <w:rFonts w:hint="eastAsia"/>
          <w:lang w:val="en-GB" w:eastAsia="zh-CN"/>
        </w:rPr>
        <w:t>来</w:t>
      </w:r>
      <w:r w:rsidR="00F8026D" w:rsidRPr="006E065E">
        <w:rPr>
          <w:lang w:val="en-GB" w:eastAsia="zh-CN"/>
        </w:rPr>
        <w:t>计算</w:t>
      </w:r>
      <w:r w:rsidR="00F8026D" w:rsidRPr="006E065E">
        <w:rPr>
          <w:rFonts w:hint="eastAsia"/>
          <w:lang w:val="en-GB" w:eastAsia="zh-CN"/>
        </w:rPr>
        <w:t>：</w:t>
      </w:r>
      <w:r w:rsidR="00F8026D" w:rsidRPr="006E065E">
        <w:rPr>
          <w:rFonts w:ascii="Symbol" w:hAnsi="Symbol"/>
          <w:lang w:val="en-GB" w:eastAsia="zh-CN"/>
        </w:rPr>
        <w:t></w:t>
      </w:r>
      <w:r w:rsidR="00F8026D" w:rsidRPr="006E065E">
        <w:rPr>
          <w:lang w:val="en-GB" w:eastAsia="zh-CN"/>
        </w:rPr>
        <w:t> </w:t>
      </w:r>
      <w:r w:rsidR="00F8026D" w:rsidRPr="006E065E">
        <w:rPr>
          <w:rFonts w:ascii="Symbol" w:hAnsi="Symbol"/>
          <w:lang w:val="en-GB" w:eastAsia="zh-CN"/>
        </w:rPr>
        <w:t></w:t>
      </w:r>
      <w:r w:rsidR="00F8026D" w:rsidRPr="006E065E">
        <w:rPr>
          <w:lang w:val="en-GB" w:eastAsia="zh-CN"/>
        </w:rPr>
        <w:t> 10</w:t>
      </w:r>
      <w:r w:rsidR="00F8026D" w:rsidRPr="006E065E">
        <w:rPr>
          <w:lang w:val="en-GB" w:eastAsia="zh-CN"/>
        </w:rPr>
        <w:t>和</w:t>
      </w:r>
      <w:r w:rsidR="00F8026D" w:rsidRPr="006E065E">
        <w:rPr>
          <w:rFonts w:ascii="Symbol" w:hAnsi="Symbol"/>
          <w:lang w:val="en-GB" w:eastAsia="zh-CN"/>
        </w:rPr>
        <w:t></w:t>
      </w:r>
      <w:r w:rsidR="00F8026D" w:rsidRPr="006E065E">
        <w:rPr>
          <w:lang w:val="en-GB" w:eastAsia="zh-CN"/>
        </w:rPr>
        <w:t> </w:t>
      </w:r>
      <w:r w:rsidR="00F8026D" w:rsidRPr="006E065E">
        <w:rPr>
          <w:rFonts w:ascii="Symbol" w:hAnsi="Symbol"/>
          <w:lang w:val="en-GB" w:eastAsia="zh-CN"/>
        </w:rPr>
        <w:t></w:t>
      </w:r>
      <w:r w:rsidR="00F8026D" w:rsidRPr="006E065E">
        <w:rPr>
          <w:lang w:val="en-GB" w:eastAsia="zh-CN"/>
        </w:rPr>
        <w:t> 0.01 S/m</w:t>
      </w:r>
      <w:r w:rsidR="00F8026D" w:rsidRPr="006E065E">
        <w:rPr>
          <w:rFonts w:hint="eastAsia"/>
          <w:lang w:val="en-GB" w:eastAsia="zh-CN"/>
        </w:rPr>
        <w:t>。</w:t>
      </w:r>
    </w:p>
    <w:p w14:paraId="5D85739A" w14:textId="1FD0DCC2" w:rsidR="00B805A9" w:rsidRPr="006E065E" w:rsidRDefault="00B805A9" w:rsidP="00B805A9">
      <w:pPr>
        <w:ind w:firstLineChars="200" w:firstLine="480"/>
        <w:rPr>
          <w:lang w:eastAsia="zh-CN"/>
        </w:rPr>
      </w:pPr>
      <w:r w:rsidRPr="006E065E">
        <w:rPr>
          <w:lang w:eastAsia="zh-CN"/>
        </w:rPr>
        <w:t>图</w:t>
      </w:r>
      <w:r w:rsidRPr="006E065E">
        <w:rPr>
          <w:lang w:eastAsia="zh-CN"/>
        </w:rPr>
        <w:t>92</w:t>
      </w:r>
      <w:r w:rsidRPr="006E065E">
        <w:rPr>
          <w:lang w:eastAsia="zh-CN"/>
        </w:rPr>
        <w:t>以图形方式显示了三种不同工作频率的</w:t>
      </w:r>
      <w:r w:rsidRPr="006E065E">
        <w:rPr>
          <w:rFonts w:hint="eastAsia"/>
          <w:lang w:eastAsia="zh-CN"/>
        </w:rPr>
        <w:t>方向图</w:t>
      </w:r>
      <w:r w:rsidRPr="006E065E">
        <w:rPr>
          <w:lang w:eastAsia="zh-CN"/>
        </w:rPr>
        <w:t>。</w:t>
      </w:r>
    </w:p>
    <w:p w14:paraId="69671E2B" w14:textId="43283152" w:rsidR="00765A9D" w:rsidRPr="006E065E" w:rsidRDefault="00DC118F" w:rsidP="00711CA5">
      <w:pPr>
        <w:pStyle w:val="FigureNo"/>
        <w:rPr>
          <w:lang w:eastAsia="zh-CN"/>
        </w:rPr>
      </w:pPr>
      <w:r w:rsidRPr="006E065E">
        <w:rPr>
          <w:lang w:eastAsia="zh-CN"/>
        </w:rPr>
        <w:lastRenderedPageBreak/>
        <w:t>图</w:t>
      </w:r>
      <w:r w:rsidR="00711CA5" w:rsidRPr="006E065E">
        <w:rPr>
          <w:lang w:eastAsia="zh-CN"/>
        </w:rPr>
        <w:t>92</w:t>
      </w:r>
    </w:p>
    <w:p w14:paraId="6A3DB393" w14:textId="48631799" w:rsidR="00711CA5" w:rsidRPr="006E065E" w:rsidRDefault="00B805A9" w:rsidP="00711CA5">
      <w:pPr>
        <w:pStyle w:val="Figuretitle"/>
        <w:rPr>
          <w:lang w:eastAsia="zh-CN"/>
        </w:rPr>
      </w:pPr>
      <w:r w:rsidRPr="006E065E">
        <w:rPr>
          <w:lang w:eastAsia="zh-CN"/>
        </w:rPr>
        <w:t>参考天线在所有方位角</w:t>
      </w:r>
      <w:r w:rsidRPr="006E065E">
        <w:rPr>
          <w:rFonts w:hint="eastAsia"/>
          <w:lang w:eastAsia="zh-CN"/>
        </w:rPr>
        <w:t>处</w:t>
      </w:r>
      <w:r w:rsidRPr="006E065E">
        <w:rPr>
          <w:lang w:eastAsia="zh-CN"/>
        </w:rPr>
        <w:t>的垂直方向图性能</w:t>
      </w:r>
    </w:p>
    <w:p w14:paraId="33FD4A90" w14:textId="6B0362EA" w:rsidR="00765A9D" w:rsidRPr="006E065E" w:rsidRDefault="000F23AE" w:rsidP="00711CA5">
      <w:pPr>
        <w:pStyle w:val="Figure"/>
        <w:rPr>
          <w:lang w:eastAsia="zh-CN"/>
        </w:rPr>
      </w:pPr>
      <w:r w:rsidRPr="006E065E">
        <w:rPr>
          <w:noProof/>
        </w:rPr>
        <w:drawing>
          <wp:inline distT="0" distB="0" distL="0" distR="0" wp14:anchorId="7BF68E0F" wp14:editId="537F1ACA">
            <wp:extent cx="5629667" cy="4703074"/>
            <wp:effectExtent l="0" t="0" r="9525" b="2540"/>
            <wp:docPr id="576290902" name="Picture 13" descr="图92显示参考天线在所有方位角处的垂直方向图性能&#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6290902" name="Picture 13" descr="图92显示参考天线在所有方位角处的垂直方向图性能&#10;"/>
                    <pic:cNvPicPr/>
                  </pic:nvPicPr>
                  <pic:blipFill>
                    <a:blip r:embed="rId240" cstate="print">
                      <a:extLst>
                        <a:ext uri="{28A0092B-C50C-407E-A947-70E740481C1C}">
                          <a14:useLocalDpi xmlns:a14="http://schemas.microsoft.com/office/drawing/2010/main" val="0"/>
                        </a:ext>
                      </a:extLst>
                    </a:blip>
                    <a:stretch>
                      <a:fillRect/>
                    </a:stretch>
                  </pic:blipFill>
                  <pic:spPr>
                    <a:xfrm>
                      <a:off x="0" y="0"/>
                      <a:ext cx="5629667" cy="4703074"/>
                    </a:xfrm>
                    <a:prstGeom prst="rect">
                      <a:avLst/>
                    </a:prstGeom>
                  </pic:spPr>
                </pic:pic>
              </a:graphicData>
            </a:graphic>
          </wp:inline>
        </w:drawing>
      </w:r>
    </w:p>
    <w:p w14:paraId="17224238" w14:textId="40F28929" w:rsidR="00765A9D" w:rsidRPr="006E065E" w:rsidRDefault="00765A9D">
      <w:pPr>
        <w:pStyle w:val="Heading2"/>
        <w:rPr>
          <w:lang w:eastAsia="zh-CN"/>
        </w:rPr>
      </w:pPr>
      <w:bookmarkStart w:id="304" w:name="_Toc212025477"/>
      <w:bookmarkStart w:id="305" w:name="_Toc231999332"/>
      <w:bookmarkStart w:id="306" w:name="_Toc232003285"/>
      <w:bookmarkStart w:id="307" w:name="_Toc232149918"/>
      <w:r w:rsidRPr="006E065E">
        <w:rPr>
          <w:lang w:eastAsia="zh-CN"/>
        </w:rPr>
        <w:t>2.2</w:t>
      </w:r>
      <w:r w:rsidRPr="006E065E">
        <w:rPr>
          <w:lang w:eastAsia="zh-CN"/>
        </w:rPr>
        <w:tab/>
      </w:r>
      <w:bookmarkEnd w:id="304"/>
      <w:r w:rsidR="00B805A9" w:rsidRPr="006E065E">
        <w:rPr>
          <w:lang w:eastAsia="zh-CN"/>
        </w:rPr>
        <w:t>相对水平</w:t>
      </w:r>
      <w:r w:rsidR="00B805A9" w:rsidRPr="006E065E">
        <w:rPr>
          <w:rFonts w:hint="eastAsia"/>
          <w:lang w:eastAsia="zh-CN"/>
        </w:rPr>
        <w:t>方向图</w:t>
      </w:r>
      <w:r w:rsidR="00B805A9" w:rsidRPr="006E065E">
        <w:rPr>
          <w:lang w:eastAsia="zh-CN"/>
        </w:rPr>
        <w:t>性能</w:t>
      </w:r>
      <w:bookmarkEnd w:id="305"/>
      <w:bookmarkEnd w:id="306"/>
      <w:bookmarkEnd w:id="307"/>
    </w:p>
    <w:p w14:paraId="45E256D5" w14:textId="50726199" w:rsidR="00765A9D" w:rsidRPr="006E065E" w:rsidRDefault="00B805A9" w:rsidP="00B805A9">
      <w:pPr>
        <w:ind w:firstLineChars="200" w:firstLine="480"/>
        <w:rPr>
          <w:lang w:eastAsia="zh-CN"/>
        </w:rPr>
      </w:pPr>
      <w:r w:rsidRPr="006E065E">
        <w:rPr>
          <w:rFonts w:hint="eastAsia"/>
          <w:lang w:eastAsia="zh-CN"/>
        </w:rPr>
        <w:t>该</w:t>
      </w:r>
      <w:r w:rsidRPr="006E065E">
        <w:rPr>
          <w:lang w:eastAsia="zh-CN"/>
        </w:rPr>
        <w:t>天线的水平方向图性能与入射波的水平角无关。因此，相对水平</w:t>
      </w:r>
      <w:r w:rsidRPr="006E065E">
        <w:rPr>
          <w:rFonts w:hint="eastAsia"/>
          <w:lang w:eastAsia="zh-CN"/>
        </w:rPr>
        <w:t>方向图</w:t>
      </w:r>
      <w:r w:rsidRPr="006E065E">
        <w:rPr>
          <w:lang w:eastAsia="zh-CN"/>
        </w:rPr>
        <w:t>是全向的。</w:t>
      </w:r>
    </w:p>
    <w:p w14:paraId="3A00FF3F" w14:textId="77777777" w:rsidR="00711CA5" w:rsidRPr="006E065E" w:rsidRDefault="00711CA5">
      <w:pPr>
        <w:tabs>
          <w:tab w:val="clear" w:pos="794"/>
          <w:tab w:val="clear" w:pos="1191"/>
          <w:tab w:val="clear" w:pos="1588"/>
          <w:tab w:val="clear" w:pos="1985"/>
        </w:tabs>
        <w:overflowPunct/>
        <w:autoSpaceDE/>
        <w:autoSpaceDN/>
        <w:adjustRightInd/>
        <w:spacing w:before="0"/>
        <w:jc w:val="left"/>
        <w:textAlignment w:val="auto"/>
        <w:rPr>
          <w:lang w:eastAsia="zh-CN"/>
        </w:rPr>
      </w:pPr>
      <w:r w:rsidRPr="006E065E">
        <w:rPr>
          <w:lang w:eastAsia="zh-CN"/>
        </w:rPr>
        <w:br w:type="page"/>
      </w:r>
    </w:p>
    <w:p w14:paraId="411AF4E8" w14:textId="45DA9A6B" w:rsidR="00765A9D" w:rsidRPr="006E065E" w:rsidRDefault="0068513D" w:rsidP="005C36AC">
      <w:pPr>
        <w:pStyle w:val="PartNo"/>
        <w:rPr>
          <w:lang w:eastAsia="zh-CN"/>
        </w:rPr>
      </w:pPr>
      <w:bookmarkStart w:id="308" w:name="_Toc212025478"/>
      <w:bookmarkStart w:id="309" w:name="_Toc231999333"/>
      <w:bookmarkStart w:id="310" w:name="_Toc232003286"/>
      <w:bookmarkStart w:id="311" w:name="_Toc232149919"/>
      <w:r w:rsidRPr="006E065E">
        <w:rPr>
          <w:rFonts w:hint="eastAsia"/>
          <w:lang w:eastAsia="zh-CN"/>
        </w:rPr>
        <w:lastRenderedPageBreak/>
        <w:t>附件</w:t>
      </w:r>
      <w:r w:rsidRPr="006E065E">
        <w:rPr>
          <w:rFonts w:hint="eastAsia"/>
          <w:lang w:eastAsia="zh-CN"/>
        </w:rPr>
        <w:t>2</w:t>
      </w:r>
      <w:r w:rsidRPr="006E065E">
        <w:rPr>
          <w:rFonts w:hint="eastAsia"/>
          <w:lang w:eastAsia="zh-CN"/>
        </w:rPr>
        <w:t>的第</w:t>
      </w:r>
      <w:r w:rsidRPr="006E065E">
        <w:rPr>
          <w:rFonts w:hint="eastAsia"/>
          <w:lang w:eastAsia="zh-CN"/>
        </w:rPr>
        <w:t>2</w:t>
      </w:r>
      <w:r w:rsidRPr="006E065E">
        <w:rPr>
          <w:rFonts w:hint="eastAsia"/>
          <w:lang w:eastAsia="zh-CN"/>
        </w:rPr>
        <w:t>部分</w:t>
      </w:r>
      <w:bookmarkEnd w:id="308"/>
      <w:bookmarkEnd w:id="309"/>
      <w:bookmarkEnd w:id="310"/>
      <w:bookmarkEnd w:id="311"/>
    </w:p>
    <w:p w14:paraId="42323083" w14:textId="1946E911" w:rsidR="00765A9D" w:rsidRPr="006E065E" w:rsidRDefault="0068513D">
      <w:pPr>
        <w:pStyle w:val="Parttitle"/>
        <w:rPr>
          <w:lang w:eastAsia="zh-CN"/>
        </w:rPr>
      </w:pPr>
      <w:bookmarkStart w:id="312" w:name="_Toc231999334"/>
      <w:bookmarkStart w:id="313" w:name="_Toc232003287"/>
      <w:bookmarkStart w:id="314" w:name="_Toc232149920"/>
      <w:r w:rsidRPr="006E065E">
        <w:rPr>
          <w:lang w:eastAsia="zh-CN"/>
        </w:rPr>
        <w:t>城市环境中的接收天线性能</w:t>
      </w:r>
      <w:bookmarkEnd w:id="312"/>
      <w:bookmarkEnd w:id="313"/>
      <w:bookmarkEnd w:id="314"/>
    </w:p>
    <w:p w14:paraId="1A7BEF54" w14:textId="4606E159" w:rsidR="00765A9D" w:rsidRPr="006E065E" w:rsidRDefault="00765A9D">
      <w:pPr>
        <w:pStyle w:val="Heading1"/>
        <w:rPr>
          <w:lang w:eastAsia="zh-CN"/>
        </w:rPr>
      </w:pPr>
      <w:bookmarkStart w:id="315" w:name="_Toc212025480"/>
      <w:bookmarkStart w:id="316" w:name="_Toc231999335"/>
      <w:bookmarkStart w:id="317" w:name="_Toc232003288"/>
      <w:bookmarkStart w:id="318" w:name="_Toc232149921"/>
      <w:r w:rsidRPr="006E065E">
        <w:rPr>
          <w:lang w:eastAsia="zh-CN"/>
        </w:rPr>
        <w:t>1</w:t>
      </w:r>
      <w:r w:rsidRPr="006E065E">
        <w:rPr>
          <w:lang w:eastAsia="zh-CN"/>
        </w:rPr>
        <w:tab/>
      </w:r>
      <w:bookmarkEnd w:id="315"/>
      <w:r w:rsidR="0068513D" w:rsidRPr="006E065E">
        <w:rPr>
          <w:lang w:eastAsia="zh-CN"/>
        </w:rPr>
        <w:t>周围环境对辐射</w:t>
      </w:r>
      <w:r w:rsidR="0068513D" w:rsidRPr="006E065E">
        <w:rPr>
          <w:rFonts w:hint="eastAsia"/>
          <w:lang w:eastAsia="zh-CN"/>
        </w:rPr>
        <w:t>方向图</w:t>
      </w:r>
      <w:r w:rsidR="0068513D" w:rsidRPr="006E065E">
        <w:rPr>
          <w:lang w:eastAsia="zh-CN"/>
        </w:rPr>
        <w:t>的影响</w:t>
      </w:r>
      <w:bookmarkEnd w:id="316"/>
      <w:bookmarkEnd w:id="317"/>
      <w:bookmarkEnd w:id="318"/>
    </w:p>
    <w:p w14:paraId="65330B4E" w14:textId="69D9837A" w:rsidR="00B805A9" w:rsidRPr="006E065E" w:rsidRDefault="00B805A9" w:rsidP="00B805A9">
      <w:pPr>
        <w:ind w:firstLineChars="200" w:firstLine="480"/>
        <w:rPr>
          <w:rFonts w:eastAsia="SimSun"/>
          <w:lang w:eastAsia="zh-CN"/>
        </w:rPr>
      </w:pPr>
      <w:r w:rsidRPr="006E065E">
        <w:rPr>
          <w:rFonts w:eastAsia="SimSun" w:hint="eastAsia"/>
          <w:lang w:eastAsia="zh-CN"/>
        </w:rPr>
        <w:t>相对于农村环境</w:t>
      </w:r>
      <w:r w:rsidR="00F36BF8" w:rsidRPr="006E065E">
        <w:rPr>
          <w:rFonts w:eastAsia="SimSun" w:hint="eastAsia"/>
          <w:lang w:eastAsia="zh-CN"/>
        </w:rPr>
        <w:t>中的电磁波</w:t>
      </w:r>
      <w:r w:rsidRPr="006E065E">
        <w:rPr>
          <w:rFonts w:eastAsia="SimSun" w:hint="eastAsia"/>
          <w:lang w:eastAsia="zh-CN"/>
        </w:rPr>
        <w:t>，入射到安装在城市建筑物中的天线上的电磁波</w:t>
      </w:r>
      <w:r w:rsidR="00F36BF8" w:rsidRPr="006E065E">
        <w:rPr>
          <w:rFonts w:eastAsia="SimSun" w:hint="eastAsia"/>
          <w:lang w:eastAsia="zh-CN"/>
        </w:rPr>
        <w:t>受到</w:t>
      </w:r>
      <w:r w:rsidRPr="006E065E">
        <w:rPr>
          <w:rFonts w:eastAsia="SimSun" w:hint="eastAsia"/>
          <w:lang w:eastAsia="zh-CN"/>
        </w:rPr>
        <w:t>衰减。由于城市环境对电磁波作用的随机性，以及建筑物内接收</w:t>
      </w:r>
      <w:r w:rsidR="00F36BF8" w:rsidRPr="006E065E">
        <w:rPr>
          <w:rFonts w:eastAsia="SimSun" w:hint="eastAsia"/>
          <w:lang w:eastAsia="zh-CN"/>
        </w:rPr>
        <w:t>机</w:t>
      </w:r>
      <w:r w:rsidRPr="006E065E">
        <w:rPr>
          <w:rFonts w:eastAsia="SimSun" w:hint="eastAsia"/>
          <w:lang w:eastAsia="zh-CN"/>
        </w:rPr>
        <w:t>的随机定位，有必要对相对城市衰减进行统计描述。</w:t>
      </w:r>
    </w:p>
    <w:p w14:paraId="7245A93E" w14:textId="4B0172AA" w:rsidR="00B805A9" w:rsidRPr="0048298E" w:rsidRDefault="00B805A9" w:rsidP="00B805A9">
      <w:pPr>
        <w:ind w:firstLineChars="200" w:firstLine="492"/>
        <w:rPr>
          <w:rFonts w:eastAsia="SimSun"/>
          <w:spacing w:val="6"/>
          <w:lang w:eastAsia="zh-CN"/>
        </w:rPr>
      </w:pPr>
      <w:r w:rsidRPr="0048298E">
        <w:rPr>
          <w:rFonts w:eastAsia="SimSun" w:hint="eastAsia"/>
          <w:spacing w:val="6"/>
          <w:lang w:eastAsia="zh-CN"/>
        </w:rPr>
        <w:t>衰减统计</w:t>
      </w:r>
      <w:r w:rsidR="003A31AC" w:rsidRPr="0048298E">
        <w:rPr>
          <w:rFonts w:eastAsia="SimSun" w:hint="eastAsia"/>
          <w:spacing w:val="6"/>
          <w:lang w:eastAsia="zh-CN"/>
        </w:rPr>
        <w:t>数据</w:t>
      </w:r>
      <w:r w:rsidRPr="0048298E">
        <w:rPr>
          <w:rFonts w:eastAsia="SimSun" w:hint="eastAsia"/>
          <w:spacing w:val="6"/>
          <w:lang w:eastAsia="zh-CN"/>
        </w:rPr>
        <w:t>独立地</w:t>
      </w:r>
      <w:r w:rsidR="00F36BF8" w:rsidRPr="0048298E">
        <w:rPr>
          <w:rFonts w:eastAsia="SimSun" w:hint="eastAsia"/>
          <w:spacing w:val="6"/>
          <w:lang w:eastAsia="zh-CN"/>
        </w:rPr>
        <w:t>适用</w:t>
      </w:r>
      <w:r w:rsidRPr="0048298E">
        <w:rPr>
          <w:rFonts w:eastAsia="SimSun" w:hint="eastAsia"/>
          <w:spacing w:val="6"/>
          <w:lang w:eastAsia="zh-CN"/>
        </w:rPr>
        <w:t>于暴露于均匀入射电磁波的城市环境天线总数中的每个接收天线。</w:t>
      </w:r>
    </w:p>
    <w:p w14:paraId="3B5CA193" w14:textId="594F1D4F" w:rsidR="00B805A9" w:rsidRPr="006E065E" w:rsidRDefault="00B805A9" w:rsidP="00B805A9">
      <w:pPr>
        <w:ind w:firstLineChars="200" w:firstLine="480"/>
        <w:rPr>
          <w:rFonts w:eastAsia="SimSun"/>
          <w:lang w:eastAsia="zh-CN"/>
        </w:rPr>
      </w:pPr>
      <w:r w:rsidRPr="006E065E">
        <w:rPr>
          <w:rFonts w:eastAsia="SimSun" w:hint="eastAsia"/>
          <w:lang w:eastAsia="zh-CN"/>
        </w:rPr>
        <w:t>规划模型内使用的任何衰减</w:t>
      </w:r>
      <w:r w:rsidR="00A874AB" w:rsidRPr="006E065E">
        <w:rPr>
          <w:rFonts w:eastAsia="SimSun" w:hint="eastAsia"/>
          <w:lang w:eastAsia="zh-CN"/>
        </w:rPr>
        <w:t>因子</w:t>
      </w:r>
      <w:r w:rsidRPr="006E065E">
        <w:rPr>
          <w:rFonts w:eastAsia="SimSun" w:hint="eastAsia"/>
          <w:lang w:eastAsia="zh-CN"/>
        </w:rPr>
        <w:t>都应</w:t>
      </w:r>
      <w:r w:rsidR="00F36BF8" w:rsidRPr="006E065E">
        <w:rPr>
          <w:rFonts w:eastAsia="SimSun" w:hint="eastAsia"/>
          <w:lang w:eastAsia="zh-CN"/>
        </w:rPr>
        <w:t>一致地适用</w:t>
      </w:r>
      <w:r w:rsidRPr="006E065E">
        <w:rPr>
          <w:rFonts w:eastAsia="SimSun" w:hint="eastAsia"/>
          <w:lang w:eastAsia="zh-CN"/>
        </w:rPr>
        <w:t>于广播和噪声信号。</w:t>
      </w:r>
    </w:p>
    <w:p w14:paraId="68A484B0" w14:textId="3AD3DBAF" w:rsidR="00765A9D" w:rsidRPr="006E065E" w:rsidRDefault="00765A9D">
      <w:pPr>
        <w:pStyle w:val="Heading1"/>
        <w:rPr>
          <w:lang w:eastAsia="zh-CN"/>
        </w:rPr>
      </w:pPr>
      <w:bookmarkStart w:id="319" w:name="_Toc212025481"/>
      <w:bookmarkStart w:id="320" w:name="_Toc231999336"/>
      <w:bookmarkStart w:id="321" w:name="_Toc232003289"/>
      <w:bookmarkStart w:id="322" w:name="_Toc232149922"/>
      <w:r w:rsidRPr="006E065E">
        <w:rPr>
          <w:lang w:eastAsia="zh-CN"/>
        </w:rPr>
        <w:t>2</w:t>
      </w:r>
      <w:r w:rsidRPr="006E065E">
        <w:rPr>
          <w:lang w:eastAsia="zh-CN"/>
        </w:rPr>
        <w:tab/>
      </w:r>
      <w:bookmarkEnd w:id="319"/>
      <w:r w:rsidR="0068513D" w:rsidRPr="006E065E">
        <w:rPr>
          <w:lang w:eastAsia="zh-CN"/>
        </w:rPr>
        <w:t>城市环境中与接收天线相关的衰减</w:t>
      </w:r>
      <w:r w:rsidR="00A874AB" w:rsidRPr="006E065E">
        <w:rPr>
          <w:rFonts w:hint="eastAsia"/>
          <w:lang w:eastAsia="zh-CN"/>
        </w:rPr>
        <w:t>因子</w:t>
      </w:r>
      <w:bookmarkEnd w:id="320"/>
      <w:bookmarkEnd w:id="321"/>
      <w:bookmarkEnd w:id="322"/>
    </w:p>
    <w:p w14:paraId="54E30623" w14:textId="3B4CD828" w:rsidR="0068513D" w:rsidRPr="006E065E" w:rsidRDefault="0068513D" w:rsidP="0068513D">
      <w:pPr>
        <w:ind w:firstLineChars="200" w:firstLine="480"/>
        <w:rPr>
          <w:lang w:eastAsia="zh-CN"/>
        </w:rPr>
      </w:pPr>
      <w:r w:rsidRPr="006E065E">
        <w:rPr>
          <w:lang w:eastAsia="zh-CN"/>
        </w:rPr>
        <w:t>相对于入射到类似农村天线上的电磁波</w:t>
      </w:r>
      <w:r w:rsidRPr="006E065E">
        <w:rPr>
          <w:rFonts w:hint="eastAsia"/>
          <w:lang w:eastAsia="zh-CN"/>
        </w:rPr>
        <w:t>，</w:t>
      </w:r>
      <w:r w:rsidRPr="006E065E">
        <w:rPr>
          <w:lang w:eastAsia="zh-CN"/>
        </w:rPr>
        <w:t>入射到城市接收天线上的均匀电磁波</w:t>
      </w:r>
      <w:r w:rsidRPr="006E065E">
        <w:rPr>
          <w:rFonts w:hint="eastAsia"/>
          <w:lang w:eastAsia="zh-CN"/>
        </w:rPr>
        <w:t>的</w:t>
      </w:r>
      <w:r w:rsidRPr="006E065E">
        <w:rPr>
          <w:lang w:eastAsia="zh-CN"/>
        </w:rPr>
        <w:t>衰减方式由统计对数正态分布来描述。</w:t>
      </w:r>
      <w:r w:rsidR="00EA4C05" w:rsidRPr="006E065E">
        <w:rPr>
          <w:rFonts w:hint="eastAsia"/>
          <w:lang w:eastAsia="zh-CN"/>
        </w:rPr>
        <w:t>此类</w:t>
      </w:r>
      <w:r w:rsidRPr="006E065E">
        <w:rPr>
          <w:lang w:eastAsia="zh-CN"/>
        </w:rPr>
        <w:t>分布完全可以</w:t>
      </w:r>
      <w:r w:rsidRPr="006E065E">
        <w:rPr>
          <w:rFonts w:hint="eastAsia"/>
          <w:lang w:eastAsia="zh-CN"/>
        </w:rPr>
        <w:t>由</w:t>
      </w:r>
      <w:r w:rsidRPr="006E065E">
        <w:rPr>
          <w:lang w:eastAsia="zh-CN"/>
        </w:rPr>
        <w:t>统计中值和标准</w:t>
      </w:r>
      <w:r w:rsidRPr="006E065E">
        <w:rPr>
          <w:rFonts w:hint="eastAsia"/>
          <w:lang w:eastAsia="zh-CN"/>
        </w:rPr>
        <w:t>偏差</w:t>
      </w:r>
      <w:r w:rsidRPr="006E065E">
        <w:rPr>
          <w:lang w:eastAsia="zh-CN"/>
        </w:rPr>
        <w:t>来描述。</w:t>
      </w:r>
    </w:p>
    <w:p w14:paraId="76904BA0" w14:textId="5DD5AC21" w:rsidR="0068513D" w:rsidRPr="006E065E" w:rsidRDefault="0068513D" w:rsidP="0068513D">
      <w:pPr>
        <w:ind w:firstLineChars="200" w:firstLine="480"/>
        <w:rPr>
          <w:lang w:eastAsia="zh-CN"/>
        </w:rPr>
      </w:pPr>
      <w:r w:rsidRPr="006E065E">
        <w:rPr>
          <w:lang w:eastAsia="zh-CN"/>
        </w:rPr>
        <w:t>相对于农村天线，每个城市天线</w:t>
      </w:r>
      <w:r w:rsidRPr="006E065E">
        <w:rPr>
          <w:rFonts w:hint="eastAsia"/>
          <w:lang w:eastAsia="zh-CN"/>
        </w:rPr>
        <w:t>电磁</w:t>
      </w:r>
      <w:r w:rsidRPr="006E065E">
        <w:rPr>
          <w:lang w:eastAsia="zh-CN"/>
        </w:rPr>
        <w:t>信号衰减的城市统计分布的中值为</w:t>
      </w:r>
      <w:r w:rsidRPr="006E065E">
        <w:rPr>
          <w:rFonts w:hint="eastAsia"/>
          <w:lang w:eastAsia="zh-CN"/>
        </w:rPr>
        <w:t>：</w:t>
      </w:r>
    </w:p>
    <w:p w14:paraId="57F08F6E" w14:textId="77777777" w:rsidR="00765A9D" w:rsidRPr="006E065E" w:rsidRDefault="00765A9D">
      <w:pPr>
        <w:pStyle w:val="Equation"/>
        <w:rPr>
          <w:lang w:eastAsia="zh-CN"/>
        </w:rPr>
      </w:pPr>
      <w:r w:rsidRPr="006E065E">
        <w:rPr>
          <w:lang w:eastAsia="zh-CN"/>
        </w:rPr>
        <w:tab/>
      </w:r>
      <w:r w:rsidRPr="006E065E">
        <w:rPr>
          <w:lang w:eastAsia="zh-CN"/>
        </w:rPr>
        <w:tab/>
      </w:r>
      <w:proofErr w:type="gramStart"/>
      <w:r w:rsidRPr="006E065E">
        <w:rPr>
          <w:i/>
          <w:lang w:eastAsia="zh-CN"/>
        </w:rPr>
        <w:t>A</w:t>
      </w:r>
      <w:r w:rsidRPr="006E065E">
        <w:rPr>
          <w:i/>
          <w:position w:val="-4"/>
          <w:sz w:val="20"/>
          <w:lang w:eastAsia="zh-CN"/>
        </w:rPr>
        <w:t>u</w:t>
      </w:r>
      <w:r w:rsidRPr="006E065E">
        <w:rPr>
          <w:lang w:eastAsia="zh-CN"/>
        </w:rPr>
        <w:t xml:space="preserve">  </w:t>
      </w:r>
      <w:r w:rsidRPr="006E065E">
        <w:rPr>
          <w:rFonts w:ascii="Symbol" w:hAnsi="Symbol"/>
          <w:lang w:eastAsia="zh-CN"/>
        </w:rPr>
        <w:t></w:t>
      </w:r>
      <w:proofErr w:type="gramEnd"/>
      <w:r w:rsidRPr="006E065E">
        <w:rPr>
          <w:lang w:eastAsia="zh-CN"/>
        </w:rPr>
        <w:t xml:space="preserve">  11 dB</w:t>
      </w:r>
    </w:p>
    <w:p w14:paraId="118FD3B6" w14:textId="251A0AEF" w:rsidR="0068513D" w:rsidRPr="006E065E" w:rsidRDefault="00EA4C05" w:rsidP="0068513D">
      <w:pPr>
        <w:ind w:firstLineChars="200" w:firstLine="480"/>
        <w:rPr>
          <w:lang w:eastAsia="zh-CN"/>
        </w:rPr>
      </w:pPr>
      <w:r w:rsidRPr="006E065E">
        <w:rPr>
          <w:rFonts w:hint="eastAsia"/>
          <w:lang w:eastAsia="zh-CN"/>
        </w:rPr>
        <w:t>此类</w:t>
      </w:r>
      <w:r w:rsidR="0068513D" w:rsidRPr="006E065E">
        <w:rPr>
          <w:lang w:eastAsia="zh-CN"/>
        </w:rPr>
        <w:t>衰减的标准偏差为</w:t>
      </w:r>
      <w:r w:rsidR="0068513D" w:rsidRPr="006E065E">
        <w:rPr>
          <w:rFonts w:hint="eastAsia"/>
          <w:lang w:eastAsia="zh-CN"/>
        </w:rPr>
        <w:t>：</w:t>
      </w:r>
    </w:p>
    <w:p w14:paraId="2749221C" w14:textId="77777777" w:rsidR="00765A9D" w:rsidRPr="006E065E" w:rsidRDefault="00765A9D">
      <w:pPr>
        <w:pStyle w:val="Equation"/>
        <w:rPr>
          <w:lang w:eastAsia="zh-CN"/>
        </w:rPr>
      </w:pPr>
      <w:r w:rsidRPr="006E065E">
        <w:rPr>
          <w:lang w:eastAsia="zh-CN"/>
        </w:rPr>
        <w:tab/>
      </w:r>
      <w:r w:rsidRPr="006E065E">
        <w:rPr>
          <w:lang w:eastAsia="zh-CN"/>
        </w:rPr>
        <w:tab/>
      </w:r>
      <w:proofErr w:type="gramStart"/>
      <w:r w:rsidRPr="006E065E">
        <w:rPr>
          <w:i/>
          <w:lang w:eastAsia="zh-CN"/>
        </w:rPr>
        <w:t>V</w:t>
      </w:r>
      <w:r w:rsidRPr="006E065E">
        <w:rPr>
          <w:i/>
          <w:position w:val="-4"/>
          <w:sz w:val="20"/>
          <w:lang w:eastAsia="zh-CN"/>
        </w:rPr>
        <w:t>u</w:t>
      </w:r>
      <w:r w:rsidRPr="006E065E">
        <w:rPr>
          <w:lang w:eastAsia="zh-CN"/>
        </w:rPr>
        <w:t xml:space="preserve">  </w:t>
      </w:r>
      <w:r w:rsidRPr="006E065E">
        <w:rPr>
          <w:rFonts w:ascii="Symbol" w:hAnsi="Symbol"/>
          <w:lang w:eastAsia="zh-CN"/>
        </w:rPr>
        <w:t></w:t>
      </w:r>
      <w:proofErr w:type="gramEnd"/>
      <w:r w:rsidRPr="006E065E">
        <w:rPr>
          <w:lang w:eastAsia="zh-CN"/>
        </w:rPr>
        <w:t xml:space="preserve">  7 dB</w:t>
      </w:r>
    </w:p>
    <w:p w14:paraId="3BAE5946" w14:textId="51A11864" w:rsidR="00765A9D" w:rsidRPr="006E065E" w:rsidRDefault="00765A9D">
      <w:pPr>
        <w:pStyle w:val="Heading2"/>
        <w:rPr>
          <w:lang w:eastAsia="zh-CN"/>
        </w:rPr>
      </w:pPr>
      <w:bookmarkStart w:id="323" w:name="_Toc212025482"/>
      <w:bookmarkStart w:id="324" w:name="_Toc231999337"/>
      <w:bookmarkStart w:id="325" w:name="_Toc232003290"/>
      <w:bookmarkStart w:id="326" w:name="_Toc232149923"/>
      <w:r w:rsidRPr="006E065E">
        <w:rPr>
          <w:lang w:eastAsia="zh-CN"/>
        </w:rPr>
        <w:t>2.1</w:t>
      </w:r>
      <w:r w:rsidRPr="006E065E">
        <w:rPr>
          <w:lang w:eastAsia="zh-CN"/>
        </w:rPr>
        <w:tab/>
      </w:r>
      <w:bookmarkEnd w:id="323"/>
      <w:r w:rsidR="0068513D" w:rsidRPr="006E065E">
        <w:rPr>
          <w:lang w:eastAsia="zh-CN"/>
        </w:rPr>
        <w:t>城市环境中的相对天线性能</w:t>
      </w:r>
      <w:bookmarkEnd w:id="324"/>
      <w:bookmarkEnd w:id="325"/>
      <w:bookmarkEnd w:id="326"/>
    </w:p>
    <w:p w14:paraId="189D1081" w14:textId="07F222E7" w:rsidR="0068513D" w:rsidRPr="006E065E" w:rsidRDefault="0068513D" w:rsidP="0068513D">
      <w:pPr>
        <w:ind w:firstLineChars="200" w:firstLine="480"/>
        <w:rPr>
          <w:lang w:eastAsia="zh-CN"/>
        </w:rPr>
      </w:pPr>
      <w:r w:rsidRPr="006E065E">
        <w:rPr>
          <w:rFonts w:hint="eastAsia"/>
          <w:lang w:eastAsia="zh-CN"/>
        </w:rPr>
        <w:t>在均匀入射电磁场振幅和完全随机接收机放置的假设下，上述统计</w:t>
      </w:r>
      <w:r w:rsidR="003A31AC" w:rsidRPr="006E065E">
        <w:rPr>
          <w:rFonts w:hint="eastAsia"/>
          <w:lang w:eastAsia="zh-CN"/>
        </w:rPr>
        <w:t>数据</w:t>
      </w:r>
      <w:r w:rsidRPr="006E065E">
        <w:rPr>
          <w:rFonts w:hint="eastAsia"/>
          <w:lang w:eastAsia="zh-CN"/>
        </w:rPr>
        <w:t>意味着如下的特定系统性能统计</w:t>
      </w:r>
      <w:r w:rsidR="003A31AC" w:rsidRPr="006E065E">
        <w:rPr>
          <w:rFonts w:hint="eastAsia"/>
          <w:lang w:eastAsia="zh-CN"/>
        </w:rPr>
        <w:t>数据</w:t>
      </w:r>
      <w:r w:rsidRPr="006E065E">
        <w:rPr>
          <w:rFonts w:hint="eastAsia"/>
          <w:lang w:eastAsia="zh-CN"/>
        </w:rPr>
        <w:t>：</w:t>
      </w:r>
    </w:p>
    <w:p w14:paraId="5C8EF3B0" w14:textId="79E4FC34" w:rsidR="0068513D" w:rsidRPr="006E065E" w:rsidRDefault="0068513D" w:rsidP="0068513D">
      <w:pPr>
        <w:pStyle w:val="enumlev1"/>
        <w:rPr>
          <w:lang w:eastAsia="zh-CN"/>
        </w:rPr>
      </w:pPr>
      <w:r w:rsidRPr="006E065E">
        <w:rPr>
          <w:lang w:eastAsia="zh-CN"/>
        </w:rPr>
        <w:t>–</w:t>
      </w:r>
      <w:r w:rsidRPr="006E065E">
        <w:rPr>
          <w:lang w:eastAsia="zh-CN"/>
        </w:rPr>
        <w:tab/>
      </w:r>
      <w:r w:rsidRPr="006E065E">
        <w:rPr>
          <w:rFonts w:hint="eastAsia"/>
          <w:lang w:eastAsia="zh-CN"/>
        </w:rPr>
        <w:t>50%</w:t>
      </w:r>
      <w:r w:rsidRPr="006E065E">
        <w:rPr>
          <w:rFonts w:hint="eastAsia"/>
          <w:lang w:eastAsia="zh-CN"/>
        </w:rPr>
        <w:t>的城市接收天线接收的广播和噪声信号比农村参考天线接收的信号要低</w:t>
      </w:r>
      <w:r w:rsidRPr="006E065E">
        <w:rPr>
          <w:rFonts w:hint="eastAsia"/>
          <w:lang w:eastAsia="zh-CN"/>
        </w:rPr>
        <w:t>11 dB</w:t>
      </w:r>
      <w:r w:rsidRPr="006E065E">
        <w:rPr>
          <w:rFonts w:hint="eastAsia"/>
          <w:lang w:eastAsia="zh-CN"/>
        </w:rPr>
        <w:t>或更多；</w:t>
      </w:r>
    </w:p>
    <w:p w14:paraId="73278412" w14:textId="19DB9C3E" w:rsidR="0068513D" w:rsidRPr="006E065E" w:rsidRDefault="0068513D" w:rsidP="0068513D">
      <w:pPr>
        <w:pStyle w:val="enumlev1"/>
        <w:rPr>
          <w:lang w:eastAsia="zh-CN"/>
        </w:rPr>
      </w:pPr>
      <w:r w:rsidRPr="006E065E">
        <w:rPr>
          <w:lang w:eastAsia="zh-CN"/>
        </w:rPr>
        <w:t>–</w:t>
      </w:r>
      <w:r w:rsidRPr="006E065E">
        <w:rPr>
          <w:lang w:eastAsia="zh-CN"/>
        </w:rPr>
        <w:tab/>
      </w:r>
      <w:r w:rsidRPr="009533A6">
        <w:rPr>
          <w:rFonts w:hint="eastAsia"/>
          <w:spacing w:val="4"/>
          <w:lang w:eastAsia="zh-CN"/>
        </w:rPr>
        <w:t>90%</w:t>
      </w:r>
      <w:r w:rsidRPr="009533A6">
        <w:rPr>
          <w:rFonts w:hint="eastAsia"/>
          <w:spacing w:val="4"/>
          <w:lang w:eastAsia="zh-CN"/>
        </w:rPr>
        <w:t>的城市接收天线接收的广播和噪声信号比农村参考接收天线接收的信号要低</w:t>
      </w:r>
      <w:r w:rsidRPr="009533A6">
        <w:rPr>
          <w:rFonts w:hint="eastAsia"/>
          <w:spacing w:val="4"/>
          <w:lang w:eastAsia="zh-CN"/>
        </w:rPr>
        <w:t>2</w:t>
      </w:r>
      <w:r w:rsidR="009533A6">
        <w:rPr>
          <w:spacing w:val="4"/>
          <w:lang w:eastAsia="zh-CN"/>
        </w:rPr>
        <w:t> </w:t>
      </w:r>
      <w:r w:rsidRPr="009533A6">
        <w:rPr>
          <w:rFonts w:hint="eastAsia"/>
          <w:spacing w:val="4"/>
          <w:lang w:eastAsia="zh-CN"/>
        </w:rPr>
        <w:t>dB</w:t>
      </w:r>
      <w:r w:rsidRPr="006E065E">
        <w:rPr>
          <w:rStyle w:val="FootnoteReference"/>
        </w:rPr>
        <w:footnoteReference w:id="8"/>
      </w:r>
      <w:r w:rsidRPr="006E065E">
        <w:rPr>
          <w:rFonts w:hint="eastAsia"/>
          <w:lang w:eastAsia="zh-CN"/>
        </w:rPr>
        <w:t>或更多；</w:t>
      </w:r>
    </w:p>
    <w:p w14:paraId="7D3ECD4E" w14:textId="7868C44B" w:rsidR="005C36AC" w:rsidRDefault="0068513D" w:rsidP="0068513D">
      <w:pPr>
        <w:pStyle w:val="enumlev1"/>
        <w:rPr>
          <w:lang w:eastAsia="zh-CN"/>
        </w:rPr>
      </w:pPr>
      <w:r w:rsidRPr="006E065E">
        <w:rPr>
          <w:lang w:eastAsia="zh-CN"/>
        </w:rPr>
        <w:t>–</w:t>
      </w:r>
      <w:r w:rsidRPr="006E065E">
        <w:rPr>
          <w:lang w:eastAsia="zh-CN"/>
        </w:rPr>
        <w:tab/>
      </w:r>
      <w:r w:rsidRPr="006E065E">
        <w:rPr>
          <w:rFonts w:hint="eastAsia"/>
          <w:lang w:eastAsia="zh-CN"/>
        </w:rPr>
        <w:t>10%</w:t>
      </w:r>
      <w:r w:rsidRPr="006E065E">
        <w:rPr>
          <w:rFonts w:hint="eastAsia"/>
          <w:lang w:eastAsia="zh-CN"/>
        </w:rPr>
        <w:t>的城市接收天线接收的广播和噪声信号比农</w:t>
      </w:r>
      <w:r w:rsidRPr="00E25877">
        <w:rPr>
          <w:rFonts w:hint="eastAsia"/>
          <w:lang w:eastAsia="zh-CN"/>
        </w:rPr>
        <w:t>村接收</w:t>
      </w:r>
      <w:r w:rsidRPr="006E065E">
        <w:rPr>
          <w:rFonts w:hint="eastAsia"/>
          <w:lang w:eastAsia="zh-CN"/>
        </w:rPr>
        <w:t>天线接收的信号要低</w:t>
      </w:r>
      <w:r w:rsidRPr="006E065E">
        <w:rPr>
          <w:rFonts w:hint="eastAsia"/>
          <w:lang w:eastAsia="zh-CN"/>
        </w:rPr>
        <w:t>20 dB</w:t>
      </w:r>
      <w:r w:rsidRPr="006E065E">
        <w:rPr>
          <w:sz w:val="28"/>
          <w:szCs w:val="22"/>
          <w:vertAlign w:val="superscript"/>
          <w:lang w:eastAsia="zh-CN"/>
        </w:rPr>
        <w:t>7</w:t>
      </w:r>
      <w:r w:rsidRPr="006E065E">
        <w:rPr>
          <w:rFonts w:hint="eastAsia"/>
          <w:lang w:eastAsia="zh-CN"/>
        </w:rPr>
        <w:t>或更多。</w:t>
      </w:r>
    </w:p>
    <w:p w14:paraId="1DEFE2E0" w14:textId="77777777" w:rsidR="0068513D" w:rsidRPr="00316C25" w:rsidRDefault="0068513D" w:rsidP="005C36AC">
      <w:pPr>
        <w:rPr>
          <w:lang w:eastAsia="zh-CN"/>
        </w:rPr>
      </w:pPr>
    </w:p>
    <w:p w14:paraId="43ED53AA" w14:textId="77777777" w:rsidR="00DC2B47" w:rsidRPr="00316C25" w:rsidRDefault="00DC2B47" w:rsidP="008E261A">
      <w:pPr>
        <w:pStyle w:val="Line"/>
        <w:rPr>
          <w:lang w:eastAsia="zh-CN"/>
        </w:rPr>
      </w:pPr>
    </w:p>
    <w:sectPr w:rsidR="00DC2B47" w:rsidRPr="00316C25" w:rsidSect="00DA7A49">
      <w:headerReference w:type="even" r:id="rId241"/>
      <w:headerReference w:type="default" r:id="rId242"/>
      <w:footerReference w:type="default" r:id="rId243"/>
      <w:pgSz w:w="11907" w:h="16834" w:code="9"/>
      <w:pgMar w:top="1418" w:right="1134" w:bottom="1134" w:left="1134" w:header="720" w:footer="482" w:gutter="0"/>
      <w:paperSrc w:first="15" w:other="15"/>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8A44F4" w14:textId="77777777" w:rsidR="00580445" w:rsidRDefault="00580445">
      <w:r>
        <w:separator/>
      </w:r>
    </w:p>
  </w:endnote>
  <w:endnote w:type="continuationSeparator" w:id="0">
    <w:p w14:paraId="3A80BB9F" w14:textId="77777777" w:rsidR="00580445" w:rsidRDefault="00580445">
      <w:r>
        <w:continuationSeparator/>
      </w:r>
    </w:p>
  </w:endnote>
  <w:endnote w:type="continuationNotice" w:id="1">
    <w:p w14:paraId="67B3CCB3" w14:textId="77777777" w:rsidR="00580445" w:rsidRDefault="00580445">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imes New Roman Bold">
    <w:panose1 w:val="02020803070505020304"/>
    <w:charset w:val="00"/>
    <w:family w:val="roman"/>
    <w:pitch w:val="variable"/>
    <w:sig w:usb0="00003A87" w:usb1="00000000" w:usb2="00000000" w:usb3="00000000" w:csb0="000000FF" w:csb1="00000000"/>
  </w:font>
  <w:font w:name="Calibri">
    <w:panose1 w:val="020F0502020204030204"/>
    <w:charset w:val="00"/>
    <w:family w:val="swiss"/>
    <w:pitch w:val="variable"/>
    <w:sig w:usb0="E4002EFF" w:usb1="C200247B" w:usb2="00000009" w:usb3="00000000" w:csb0="000001FF" w:csb1="00000000"/>
  </w:font>
  <w:font w:name="AvenirNext LT Pro Medium">
    <w:altName w:val="Calibri"/>
    <w:panose1 w:val="020B0604020202020204"/>
    <w:charset w:val="00"/>
    <w:family w:val="swiss"/>
    <w:notTrueType/>
    <w:pitch w:val="variable"/>
    <w:sig w:usb0="800000AF" w:usb1="5000204A" w:usb2="00000000" w:usb3="00000000" w:csb0="00000093" w:csb1="00000000"/>
  </w:font>
  <w:font w:name="AvenirNext LT Pro Regular">
    <w:altName w:val="Calibri"/>
    <w:panose1 w:val="020B0504020202020204"/>
    <w:charset w:val="00"/>
    <w:family w:val="swiss"/>
    <w:notTrueType/>
    <w:pitch w:val="variable"/>
    <w:sig w:usb0="800000AF" w:usb1="5000204A" w:usb2="00000000" w:usb3="00000000" w:csb0="00000093" w:csb1="00000000"/>
  </w:font>
  <w:font w:name="Segoe UI">
    <w:altName w:val="Sylfaen"/>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Trebuchet MS">
    <w:panose1 w:val="020B0603020202020204"/>
    <w:charset w:val="00"/>
    <w:family w:val="swiss"/>
    <w:pitch w:val="variable"/>
    <w:sig w:usb0="00000687" w:usb1="00000000" w:usb2="00000000" w:usb3="00000000" w:csb0="0000009F" w:csb1="00000000"/>
  </w:font>
  <w:font w:name="Consolas">
    <w:panose1 w:val="020B0609020204030204"/>
    <w:charset w:val="00"/>
    <w:family w:val="modern"/>
    <w:pitch w:val="fixed"/>
    <w:sig w:usb0="E00006FF" w:usb1="0000FCFF" w:usb2="00000001" w:usb3="00000000" w:csb0="0000019F" w:csb1="00000000"/>
  </w:font>
  <w:font w:name="Liberation Sans">
    <w:altName w:val="Arial"/>
    <w:charset w:val="01"/>
    <w:family w:val="swiss"/>
    <w:pitch w:val="variable"/>
  </w:font>
  <w:font w:name="DejaVu Sans">
    <w:altName w:val="MS Mincho"/>
    <w:charset w:val="00"/>
    <w:family w:val="swiss"/>
    <w:pitch w:val="variable"/>
    <w:sig w:usb0="E7002EFF" w:usb1="D200FDFF" w:usb2="0A246029" w:usb3="00000000" w:csb0="000001FF" w:csb1="00000000"/>
  </w:font>
  <w:font w:name="FreeSans">
    <w:altName w:val="Cambria"/>
    <w:panose1 w:val="00000000000000000000"/>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Microsoft YaHei">
    <w:altName w:val="微软雅黑"/>
    <w:panose1 w:val="020B0503020204020204"/>
    <w:charset w:val="86"/>
    <w:family w:val="swiss"/>
    <w:pitch w:val="variable"/>
    <w:sig w:usb0="80000287" w:usb1="2ACF3C50" w:usb2="00000016" w:usb3="00000000" w:csb0="0004001F" w:csb1="00000000"/>
  </w:font>
  <w:font w:name="STKaiti">
    <w:charset w:val="86"/>
    <w:family w:val="auto"/>
    <w:pitch w:val="variable"/>
    <w:sig w:usb0="00000287" w:usb1="080F0000" w:usb2="00000010" w:usb3="00000000" w:csb0="0004009F" w:csb1="00000000"/>
  </w:font>
  <w:font w:name="Cambria Math">
    <w:panose1 w:val="02040503050406030204"/>
    <w:charset w:val="00"/>
    <w:family w:val="roman"/>
    <w:pitch w:val="variable"/>
    <w:sig w:usb0="E00006FF" w:usb1="420024FF" w:usb2="02000000" w:usb3="00000000" w:csb0="0000019F" w:csb1="00000000"/>
  </w:font>
  <w:font w:name="Segoe UI Emoji">
    <w:panose1 w:val="020B0502040204020203"/>
    <w:charset w:val="00"/>
    <w:family w:val="swiss"/>
    <w:pitch w:val="variable"/>
    <w:sig w:usb0="00000003" w:usb1="02000000" w:usb2="08000000" w:usb3="00000000" w:csb0="00000001" w:csb1="00000000"/>
  </w:font>
  <w:font w:name="Script">
    <w:altName w:val="Calibri"/>
    <w:panose1 w:val="00000000000000000000"/>
    <w:charset w:val="FF"/>
    <w:family w:val="script"/>
    <w:notTrueType/>
    <w:pitch w:val="variable"/>
    <w:sig w:usb0="00000003" w:usb1="00000000" w:usb2="00000000" w:usb3="00000000" w:csb0="00000000" w:csb1="00000000"/>
  </w:font>
  <w:font w:name="Tms Rmn">
    <w:altName w:val="Times New Roman"/>
    <w:panose1 w:val="02020603040505020304"/>
    <w:charset w:val="00"/>
    <w:family w:val="roman"/>
    <w:pitch w:val="variable"/>
    <w:sig w:usb0="00000003" w:usb1="00000000" w:usb2="00000000" w:usb3="00000000" w:csb0="00000001" w:csb1="00000000"/>
  </w:font>
  <w:font w:name="Comic Sans MS">
    <w:panose1 w:val="030F0702030302020204"/>
    <w:charset w:val="00"/>
    <w:family w:val="script"/>
    <w:pitch w:val="variable"/>
    <w:sig w:usb0="00000287" w:usb1="00000013"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2085C" w14:textId="16741DCE" w:rsidR="00B17D2B" w:rsidRDefault="00B17D2B">
    <w:pPr>
      <w:pStyle w:val="Footer"/>
    </w:pPr>
    <w:r>
      <w:drawing>
        <wp:anchor distT="0" distB="0" distL="0" distR="0" simplePos="0" relativeHeight="251660291" behindDoc="0" locked="0" layoutInCell="1" allowOverlap="1" wp14:anchorId="7FA81E88" wp14:editId="6FA8382C">
          <wp:simplePos x="0" y="0"/>
          <wp:positionH relativeFrom="page">
            <wp:posOffset>6346190</wp:posOffset>
          </wp:positionH>
          <wp:positionV relativeFrom="page">
            <wp:posOffset>9501505</wp:posOffset>
          </wp:positionV>
          <wp:extent cx="738000" cy="813600"/>
          <wp:effectExtent l="0" t="0" r="0" b="0"/>
          <wp:wrapNone/>
          <wp:docPr id="22" name="image1.png" descr="ITU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1.png" descr="ITU logo"/>
                  <pic:cNvPicPr/>
                </pic:nvPicPr>
                <pic:blipFill>
                  <a:blip r:embed="rId1" cstate="print"/>
                  <a:stretch>
                    <a:fillRect/>
                  </a:stretch>
                </pic:blipFill>
                <pic:spPr>
                  <a:xfrm>
                    <a:off x="0" y="0"/>
                    <a:ext cx="738000" cy="813600"/>
                  </a:xfrm>
                  <a:prstGeom prst="rect">
                    <a:avLst/>
                  </a:prstGeom>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55BA7" w14:textId="7512E6AB" w:rsidR="00DA7A49" w:rsidRDefault="00DA7A4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1D1146" w14:textId="77777777" w:rsidR="00580445" w:rsidRDefault="00580445">
      <w:r>
        <w:separator/>
      </w:r>
    </w:p>
  </w:footnote>
  <w:footnote w:type="continuationSeparator" w:id="0">
    <w:p w14:paraId="1A896FF1" w14:textId="77777777" w:rsidR="00580445" w:rsidRDefault="00580445">
      <w:r>
        <w:continuationSeparator/>
      </w:r>
    </w:p>
  </w:footnote>
  <w:footnote w:type="continuationNotice" w:id="1">
    <w:p w14:paraId="5B2BF560" w14:textId="77777777" w:rsidR="00580445" w:rsidRDefault="00580445">
      <w:pPr>
        <w:spacing w:before="0"/>
      </w:pPr>
    </w:p>
  </w:footnote>
  <w:footnote w:id="2">
    <w:p w14:paraId="57BF6B78" w14:textId="4F818E99" w:rsidR="00C33123" w:rsidRDefault="00C33123" w:rsidP="00C33123">
      <w:pPr>
        <w:pStyle w:val="FootnoteText"/>
        <w:ind w:left="0" w:firstLine="0"/>
        <w:rPr>
          <w:lang w:val="en-US" w:eastAsia="zh-CN"/>
        </w:rPr>
      </w:pPr>
      <w:r w:rsidRPr="00D0716E">
        <w:rPr>
          <w:rStyle w:val="FootnoteReference"/>
          <w:szCs w:val="18"/>
        </w:rPr>
        <w:footnoteRef/>
      </w:r>
      <w:r>
        <w:rPr>
          <w:lang w:eastAsia="zh-CN"/>
        </w:rPr>
        <w:t xml:space="preserve"> </w:t>
      </w:r>
      <w:r>
        <w:rPr>
          <w:lang w:val="en-US" w:eastAsia="zh-CN"/>
        </w:rPr>
        <w:tab/>
      </w:r>
      <w:bookmarkStart w:id="38" w:name="OLE_LINK30"/>
      <w:r w:rsidR="003551C0" w:rsidRPr="003551C0">
        <w:rPr>
          <w:lang w:val="en-US" w:eastAsia="zh-CN"/>
        </w:rPr>
        <w:t>波动势与比波动势的定义（</w:t>
      </w:r>
      <w:r w:rsidR="005A52F7">
        <w:rPr>
          <w:rFonts w:hint="eastAsia"/>
          <w:lang w:val="en-US" w:eastAsia="zh-CN"/>
        </w:rPr>
        <w:t>请</w:t>
      </w:r>
      <w:r w:rsidR="003551C0" w:rsidRPr="003551C0">
        <w:rPr>
          <w:lang w:val="en-US" w:eastAsia="zh-CN"/>
        </w:rPr>
        <w:t>参见</w:t>
      </w:r>
      <w:r w:rsidR="003551C0" w:rsidRPr="003551C0">
        <w:rPr>
          <w:lang w:val="en-US" w:eastAsia="zh-CN"/>
        </w:rPr>
        <w:t>ITU-R BS.561</w:t>
      </w:r>
      <w:r w:rsidR="003551C0" w:rsidRPr="003551C0">
        <w:rPr>
          <w:lang w:val="en-US" w:eastAsia="zh-CN"/>
        </w:rPr>
        <w:t>建议书）：</w:t>
      </w:r>
    </w:p>
    <w:p w14:paraId="658AB8DA" w14:textId="6F5DE6E8" w:rsidR="00C33123" w:rsidRDefault="00C33123" w:rsidP="00C33123">
      <w:pPr>
        <w:pStyle w:val="FootnoteText"/>
        <w:rPr>
          <w:lang w:val="en-US" w:eastAsia="zh-CN"/>
        </w:rPr>
      </w:pPr>
      <w:r>
        <w:rPr>
          <w:lang w:val="en-US" w:eastAsia="zh-CN"/>
        </w:rPr>
        <w:tab/>
      </w:r>
      <w:bookmarkStart w:id="39" w:name="OLE_LINK37"/>
      <w:bookmarkStart w:id="40" w:name="OLE_LINK32"/>
      <w:r w:rsidR="003551C0">
        <w:rPr>
          <w:lang w:eastAsia="zh-CN"/>
        </w:rPr>
        <w:t>空间</w:t>
      </w:r>
      <w:r w:rsidR="003551C0">
        <w:rPr>
          <w:rFonts w:hint="eastAsia"/>
          <w:lang w:eastAsia="zh-CN"/>
        </w:rPr>
        <w:t>中某</w:t>
      </w:r>
      <w:r w:rsidR="00A23366">
        <w:rPr>
          <w:rFonts w:hint="eastAsia"/>
          <w:lang w:eastAsia="zh-CN"/>
        </w:rPr>
        <w:t>一</w:t>
      </w:r>
      <w:r w:rsidR="003551C0">
        <w:rPr>
          <w:lang w:eastAsia="zh-CN"/>
        </w:rPr>
        <w:t>点</w:t>
      </w:r>
      <w:r w:rsidR="00A23366">
        <w:rPr>
          <w:rFonts w:hint="eastAsia"/>
          <w:lang w:eastAsia="zh-CN"/>
        </w:rPr>
        <w:t>上</w:t>
      </w:r>
      <w:r w:rsidR="003551C0">
        <w:rPr>
          <w:rFonts w:hint="eastAsia"/>
          <w:lang w:eastAsia="zh-CN"/>
        </w:rPr>
        <w:t>的波动势是指：</w:t>
      </w:r>
      <w:bookmarkEnd w:id="39"/>
      <w:r w:rsidR="003551C0">
        <w:rPr>
          <w:lang w:eastAsia="zh-CN"/>
        </w:rPr>
        <w:t>由天线</w:t>
      </w:r>
      <w:r w:rsidR="00A23366">
        <w:rPr>
          <w:rFonts w:hint="eastAsia"/>
          <w:lang w:eastAsia="zh-CN"/>
        </w:rPr>
        <w:t>在该点上</w:t>
      </w:r>
      <w:r w:rsidR="003551C0">
        <w:rPr>
          <w:lang w:eastAsia="zh-CN"/>
        </w:rPr>
        <w:t>产生的电场强度与该点到天线的距离之积。该距离必须足够大，以使</w:t>
      </w:r>
      <w:r w:rsidR="003551C0">
        <w:rPr>
          <w:rFonts w:hint="eastAsia"/>
          <w:lang w:eastAsia="zh-CN"/>
        </w:rPr>
        <w:t>电</w:t>
      </w:r>
      <w:r w:rsidR="003551C0">
        <w:rPr>
          <w:lang w:eastAsia="zh-CN"/>
        </w:rPr>
        <w:t>场的无功分量可忽略不计。</w:t>
      </w:r>
    </w:p>
    <w:p w14:paraId="15E2705E" w14:textId="6DBE6E14" w:rsidR="00C33123" w:rsidRDefault="00A23366" w:rsidP="00C33123">
      <w:pPr>
        <w:pStyle w:val="FootnoteText"/>
        <w:ind w:left="0" w:firstLine="0"/>
        <w:rPr>
          <w:lang w:val="en-US" w:eastAsia="zh-CN"/>
        </w:rPr>
      </w:pPr>
      <w:r>
        <w:rPr>
          <w:lang w:eastAsia="zh-CN"/>
        </w:rPr>
        <w:tab/>
      </w:r>
      <w:proofErr w:type="spellStart"/>
      <w:r>
        <w:rPr>
          <w:lang w:val="en-US" w:eastAsia="zh-CN"/>
        </w:rPr>
        <w:t>c.m.f.</w:t>
      </w:r>
      <w:proofErr w:type="spellEnd"/>
      <w:r w:rsidRPr="00A23366">
        <w:rPr>
          <w:lang w:val="en-US" w:eastAsia="zh-CN"/>
        </w:rPr>
        <w:t>以伏特（</w:t>
      </w:r>
      <w:r w:rsidRPr="00A23366">
        <w:rPr>
          <w:lang w:val="en-US" w:eastAsia="zh-CN"/>
        </w:rPr>
        <w:t>V</w:t>
      </w:r>
      <w:r w:rsidRPr="00A23366">
        <w:rPr>
          <w:lang w:val="en-US" w:eastAsia="zh-CN"/>
        </w:rPr>
        <w:t>）为单位，其数值等于距离天线</w:t>
      </w:r>
      <w:r w:rsidRPr="00A23366">
        <w:rPr>
          <w:lang w:val="en-US" w:eastAsia="zh-CN"/>
        </w:rPr>
        <w:t>1</w:t>
      </w:r>
      <w:r>
        <w:rPr>
          <w:rFonts w:hint="eastAsia"/>
          <w:lang w:val="en-US" w:eastAsia="zh-CN"/>
        </w:rPr>
        <w:t>公里</w:t>
      </w:r>
      <w:r w:rsidRPr="00A23366">
        <w:rPr>
          <w:lang w:val="en-US" w:eastAsia="zh-CN"/>
        </w:rPr>
        <w:t>处的电场强度（</w:t>
      </w:r>
      <w:r w:rsidRPr="00A23366">
        <w:rPr>
          <w:lang w:val="en-US" w:eastAsia="zh-CN"/>
        </w:rPr>
        <w:t>mV/m</w:t>
      </w:r>
      <w:r w:rsidRPr="00A23366">
        <w:rPr>
          <w:lang w:val="en-US" w:eastAsia="zh-CN"/>
        </w:rPr>
        <w:t>）。</w:t>
      </w:r>
    </w:p>
    <w:p w14:paraId="2AFD9294" w14:textId="71D6318C" w:rsidR="00C33123" w:rsidRPr="00A039DE" w:rsidRDefault="00C33123" w:rsidP="00C33123">
      <w:pPr>
        <w:pStyle w:val="FootnoteText"/>
        <w:rPr>
          <w:lang w:val="en-US" w:eastAsia="zh-CN"/>
        </w:rPr>
      </w:pPr>
      <w:r>
        <w:rPr>
          <w:lang w:val="en-US" w:eastAsia="zh-CN"/>
        </w:rPr>
        <w:tab/>
      </w:r>
      <w:bookmarkEnd w:id="38"/>
      <w:bookmarkEnd w:id="40"/>
      <w:r w:rsidR="00A23366">
        <w:rPr>
          <w:lang w:eastAsia="zh-CN"/>
        </w:rPr>
        <w:t>空间</w:t>
      </w:r>
      <w:r w:rsidR="00A23366">
        <w:rPr>
          <w:rFonts w:hint="eastAsia"/>
          <w:lang w:eastAsia="zh-CN"/>
        </w:rPr>
        <w:t>中某一</w:t>
      </w:r>
      <w:r w:rsidR="00A23366">
        <w:rPr>
          <w:lang w:eastAsia="zh-CN"/>
        </w:rPr>
        <w:t>点</w:t>
      </w:r>
      <w:r w:rsidR="00A23366">
        <w:rPr>
          <w:rFonts w:hint="eastAsia"/>
          <w:lang w:eastAsia="zh-CN"/>
        </w:rPr>
        <w:t>上的波动势是指：</w:t>
      </w:r>
      <w:r w:rsidR="00A23366">
        <w:rPr>
          <w:lang w:eastAsia="zh-CN"/>
        </w:rPr>
        <w:t>当天线辐射功率为</w:t>
      </w:r>
      <w:r w:rsidR="00A23366">
        <w:rPr>
          <w:lang w:eastAsia="zh-CN"/>
        </w:rPr>
        <w:t>1</w:t>
      </w:r>
      <w:r w:rsidR="00A23366">
        <w:rPr>
          <w:lang w:eastAsia="zh-CN"/>
        </w:rPr>
        <w:t>千瓦时</w:t>
      </w:r>
      <w:r w:rsidR="00A23366">
        <w:rPr>
          <w:rFonts w:hint="eastAsia"/>
          <w:lang w:eastAsia="zh-CN"/>
        </w:rPr>
        <w:t>，该点上</w:t>
      </w:r>
      <w:r w:rsidR="00A23366">
        <w:rPr>
          <w:lang w:eastAsia="zh-CN"/>
        </w:rPr>
        <w:t>的</w:t>
      </w:r>
      <w:proofErr w:type="spellStart"/>
      <w:r w:rsidR="00A23366">
        <w:rPr>
          <w:lang w:val="en-US" w:eastAsia="zh-CN"/>
        </w:rPr>
        <w:t>c.m.f.</w:t>
      </w:r>
      <w:proofErr w:type="spellEnd"/>
      <w:r w:rsidR="00A23366">
        <w:rPr>
          <w:lang w:eastAsia="zh-CN"/>
        </w:rPr>
        <w:t>。</w:t>
      </w:r>
    </w:p>
  </w:footnote>
  <w:footnote w:id="3">
    <w:p w14:paraId="35AA5147" w14:textId="77777777" w:rsidR="007D0C0F" w:rsidRPr="00B0498A" w:rsidRDefault="007D0C0F" w:rsidP="007D0C0F">
      <w:pPr>
        <w:pStyle w:val="FootnoteText"/>
        <w:rPr>
          <w:lang w:eastAsia="zh-CN"/>
        </w:rPr>
      </w:pPr>
      <w:r>
        <w:rPr>
          <w:rStyle w:val="FootnoteReference"/>
        </w:rPr>
        <w:footnoteRef/>
      </w:r>
      <w:r>
        <w:rPr>
          <w:lang w:eastAsia="zh-CN"/>
        </w:rPr>
        <w:t xml:space="preserve"> </w:t>
      </w:r>
      <w:r>
        <w:rPr>
          <w:lang w:eastAsia="zh-CN"/>
        </w:rPr>
        <w:tab/>
      </w:r>
      <w:r w:rsidRPr="007D0C0F">
        <w:rPr>
          <w:lang w:val="en-US" w:eastAsia="zh-CN"/>
        </w:rPr>
        <w:t>有关定义，请参见</w:t>
      </w:r>
      <w:r>
        <w:rPr>
          <w:rFonts w:hint="eastAsia"/>
          <w:lang w:val="en-US" w:eastAsia="zh-CN"/>
        </w:rPr>
        <w:t>《无线电规则》第</w:t>
      </w:r>
      <w:r w:rsidRPr="00EF0E06">
        <w:rPr>
          <w:b/>
          <w:bCs/>
          <w:lang w:val="en-US" w:eastAsia="zh-CN"/>
        </w:rPr>
        <w:t>1.160</w:t>
      </w:r>
      <w:r>
        <w:rPr>
          <w:rFonts w:hint="eastAsia"/>
          <w:lang w:val="en-US" w:eastAsia="zh-CN"/>
        </w:rPr>
        <w:t>款</w:t>
      </w:r>
      <w:r w:rsidRPr="007D0C0F">
        <w:rPr>
          <w:lang w:val="en-US" w:eastAsia="zh-CN"/>
        </w:rPr>
        <w:t>和</w:t>
      </w:r>
      <w:r w:rsidRPr="007D0C0F">
        <w:rPr>
          <w:lang w:val="en-US" w:eastAsia="zh-CN"/>
        </w:rPr>
        <w:t>ITU-R V.573</w:t>
      </w:r>
      <w:r w:rsidRPr="007D0C0F">
        <w:rPr>
          <w:lang w:val="en-US" w:eastAsia="zh-CN"/>
        </w:rPr>
        <w:t>建议</w:t>
      </w:r>
      <w:r>
        <w:rPr>
          <w:rFonts w:hint="eastAsia"/>
          <w:lang w:val="en-US" w:eastAsia="zh-CN"/>
        </w:rPr>
        <w:t>书</w:t>
      </w:r>
      <w:r w:rsidRPr="007D0C0F">
        <w:rPr>
          <w:lang w:val="en-US" w:eastAsia="zh-CN"/>
        </w:rPr>
        <w:t>。</w:t>
      </w:r>
    </w:p>
  </w:footnote>
  <w:footnote w:id="4">
    <w:p w14:paraId="6C4C3050" w14:textId="663923EF" w:rsidR="00B36590" w:rsidRPr="00EE258C" w:rsidRDefault="00B36590" w:rsidP="00B36590">
      <w:pPr>
        <w:pStyle w:val="FootnoteText"/>
        <w:rPr>
          <w:lang w:val="en-US" w:eastAsia="zh-CN"/>
        </w:rPr>
      </w:pPr>
      <w:r>
        <w:rPr>
          <w:rStyle w:val="FootnoteReference"/>
        </w:rPr>
        <w:footnoteRef/>
      </w:r>
      <w:r>
        <w:rPr>
          <w:lang w:eastAsia="zh-CN"/>
        </w:rPr>
        <w:t xml:space="preserve"> </w:t>
      </w:r>
      <w:r>
        <w:rPr>
          <w:lang w:val="en-US" w:eastAsia="zh-CN"/>
        </w:rPr>
        <w:tab/>
      </w:r>
      <w:r w:rsidR="004E1277" w:rsidRPr="004E1277">
        <w:rPr>
          <w:lang w:val="en-US" w:eastAsia="zh-CN"/>
        </w:rPr>
        <w:t>前后比</w:t>
      </w:r>
      <w:r w:rsidR="004E1277">
        <w:rPr>
          <w:rFonts w:hint="eastAsia"/>
          <w:lang w:val="en-US" w:eastAsia="zh-CN"/>
        </w:rPr>
        <w:t>（</w:t>
      </w:r>
      <w:r w:rsidR="004E1277" w:rsidRPr="004E1277">
        <w:rPr>
          <w:lang w:val="en-US" w:eastAsia="zh-CN"/>
        </w:rPr>
        <w:t>FTBR</w:t>
      </w:r>
      <w:r w:rsidR="004E1277">
        <w:rPr>
          <w:rFonts w:hint="eastAsia"/>
          <w:lang w:val="en-US" w:eastAsia="zh-CN"/>
        </w:rPr>
        <w:t>）</w:t>
      </w:r>
      <w:r w:rsidR="004E1277" w:rsidRPr="004E1277">
        <w:rPr>
          <w:lang w:val="en-US" w:eastAsia="zh-CN"/>
        </w:rPr>
        <w:t>被定义为前向辐射</w:t>
      </w:r>
      <w:r w:rsidR="004E1277">
        <w:rPr>
          <w:rFonts w:hint="eastAsia"/>
          <w:lang w:val="en-US" w:eastAsia="zh-CN"/>
        </w:rPr>
        <w:t>方向</w:t>
      </w:r>
      <w:r w:rsidR="004E1277" w:rsidRPr="004E1277">
        <w:rPr>
          <w:lang w:val="en-US" w:eastAsia="zh-CN"/>
        </w:rPr>
        <w:t>图中的最大场强与后向辐射</w:t>
      </w:r>
      <w:r w:rsidR="004E1277">
        <w:rPr>
          <w:rFonts w:hint="eastAsia"/>
          <w:lang w:val="en-US" w:eastAsia="zh-CN"/>
        </w:rPr>
        <w:t>方向</w:t>
      </w:r>
      <w:r w:rsidR="004E1277" w:rsidRPr="004E1277">
        <w:rPr>
          <w:lang w:val="en-US" w:eastAsia="zh-CN"/>
        </w:rPr>
        <w:t>图中的最大场强之比。</w:t>
      </w:r>
    </w:p>
  </w:footnote>
  <w:footnote w:id="5">
    <w:p w14:paraId="67247061" w14:textId="64D69F20" w:rsidR="007536C1" w:rsidRPr="00820B1E" w:rsidRDefault="007536C1" w:rsidP="007536C1">
      <w:pPr>
        <w:pStyle w:val="FootnoteText"/>
        <w:rPr>
          <w:lang w:eastAsia="zh-CN"/>
        </w:rPr>
      </w:pPr>
      <w:r>
        <w:rPr>
          <w:rStyle w:val="FootnoteReference"/>
        </w:rPr>
        <w:footnoteRef/>
      </w:r>
      <w:r>
        <w:rPr>
          <w:lang w:eastAsia="zh-CN"/>
        </w:rPr>
        <w:t xml:space="preserve"> </w:t>
      </w:r>
      <w:r>
        <w:rPr>
          <w:lang w:eastAsia="zh-CN"/>
        </w:rPr>
        <w:tab/>
      </w:r>
      <w:r w:rsidR="005461AA">
        <w:rPr>
          <w:rFonts w:hint="eastAsia"/>
          <w:lang w:eastAsia="zh-CN"/>
        </w:rPr>
        <w:t>此处</w:t>
      </w:r>
      <w:r w:rsidR="005461AA" w:rsidRPr="005461AA">
        <w:rPr>
          <w:lang w:eastAsia="zh-CN"/>
        </w:rPr>
        <w:t>给出的自由空间增益公式中</w:t>
      </w:r>
      <w:r w:rsidR="00F53009">
        <w:rPr>
          <w:rFonts w:hint="eastAsia"/>
          <w:lang w:eastAsia="zh-CN"/>
        </w:rPr>
        <w:t>未</w:t>
      </w:r>
      <w:r w:rsidR="005461AA" w:rsidRPr="005461AA">
        <w:rPr>
          <w:lang w:eastAsia="zh-CN"/>
        </w:rPr>
        <w:t>使用天线高度，但在用于推导考虑地面效应的方向图的数值电磁代码模拟软件中使用了天线高度。</w:t>
      </w:r>
    </w:p>
  </w:footnote>
  <w:footnote w:id="6">
    <w:p w14:paraId="7BF82369" w14:textId="68A7D742" w:rsidR="007536C1" w:rsidRPr="00371E9E" w:rsidRDefault="007536C1" w:rsidP="007536C1">
      <w:pPr>
        <w:pStyle w:val="FootnoteText"/>
      </w:pPr>
      <w:r>
        <w:rPr>
          <w:rStyle w:val="FootnoteReference"/>
        </w:rPr>
        <w:footnoteRef/>
      </w:r>
      <w:r>
        <w:t xml:space="preserve"> </w:t>
      </w:r>
      <w:r>
        <w:tab/>
      </w:r>
      <w:r w:rsidR="002307A5">
        <w:rPr>
          <w:rFonts w:hint="eastAsia"/>
          <w:lang w:eastAsia="zh-CN"/>
        </w:rPr>
        <w:t>方程</w:t>
      </w:r>
      <w:r w:rsidR="005461AA">
        <w:rPr>
          <w:rFonts w:hint="eastAsia"/>
          <w:lang w:eastAsia="zh-CN"/>
        </w:rPr>
        <w:t>(1)</w:t>
      </w:r>
      <w:r w:rsidR="00A42315" w:rsidRPr="00A42315">
        <w:t>是</w:t>
      </w:r>
      <w:r w:rsidR="00A42315" w:rsidRPr="00A42315">
        <w:t>Orfanidis</w:t>
      </w:r>
      <w:r w:rsidR="003C687F">
        <w:rPr>
          <w:rFonts w:hint="eastAsia"/>
          <w:lang w:eastAsia="zh-CN"/>
        </w:rPr>
        <w:t xml:space="preserve"> </w:t>
      </w:r>
      <w:r w:rsidR="00A42315" w:rsidRPr="00A42315">
        <w:t>(2016)</w:t>
      </w:r>
      <w:r w:rsidR="00A42315" w:rsidRPr="00A42315">
        <w:t>的</w:t>
      </w:r>
      <w:r w:rsidR="002307A5">
        <w:rPr>
          <w:rFonts w:hint="eastAsia"/>
          <w:lang w:eastAsia="zh-CN"/>
        </w:rPr>
        <w:t>方程</w:t>
      </w:r>
      <w:r w:rsidR="00A42315" w:rsidRPr="00A42315">
        <w:t>22.4.9</w:t>
      </w:r>
      <w:r w:rsidR="00A42315" w:rsidRPr="00A42315">
        <w:t>，</w:t>
      </w:r>
      <w:proofErr w:type="spellStart"/>
      <w:r w:rsidR="00A42315" w:rsidRPr="008B5C95">
        <w:t>y</w:t>
      </w:r>
      <w:r w:rsidR="00A42315" w:rsidRPr="008B5C95">
        <w:rPr>
          <w:vertAlign w:val="subscript"/>
        </w:rPr>
        <w:t>p</w:t>
      </w:r>
      <w:proofErr w:type="spellEnd"/>
      <w:r w:rsidR="00A42315" w:rsidRPr="008B5C95">
        <w:t xml:space="preserve"> = 0</w:t>
      </w:r>
      <w:r w:rsidR="00A42315" w:rsidRPr="00A42315">
        <w:t>。</w:t>
      </w:r>
    </w:p>
  </w:footnote>
  <w:footnote w:id="7">
    <w:p w14:paraId="5230AC0F" w14:textId="55F400E7" w:rsidR="003C687F" w:rsidRPr="000C17B9" w:rsidRDefault="003C687F" w:rsidP="000C17B9">
      <w:pPr>
        <w:pStyle w:val="FootnoteText"/>
        <w:rPr>
          <w:spacing w:val="10"/>
          <w:lang w:val="en-US" w:eastAsia="zh-CN"/>
        </w:rPr>
      </w:pPr>
      <w:r>
        <w:rPr>
          <w:rStyle w:val="FootnoteReference"/>
        </w:rPr>
        <w:footnoteRef/>
      </w:r>
      <w:r>
        <w:rPr>
          <w:lang w:eastAsia="zh-CN"/>
        </w:rPr>
        <w:t xml:space="preserve"> </w:t>
      </w:r>
      <w:r w:rsidRPr="007339BD">
        <w:rPr>
          <w:spacing w:val="6"/>
          <w:lang w:val="en-US" w:eastAsia="zh-CN"/>
        </w:rPr>
        <w:tab/>
      </w:r>
      <w:r w:rsidRPr="007339BD">
        <w:rPr>
          <w:spacing w:val="6"/>
          <w:szCs w:val="24"/>
          <w:lang w:eastAsia="zh-CN"/>
        </w:rPr>
        <w:t>EZNEC</w:t>
      </w:r>
      <w:r w:rsidRPr="007339BD">
        <w:rPr>
          <w:spacing w:val="6"/>
          <w:szCs w:val="24"/>
          <w:lang w:eastAsia="zh-CN"/>
        </w:rPr>
        <w:t>是数值电磁学</w:t>
      </w:r>
      <w:r w:rsidR="000B6E5C" w:rsidRPr="007339BD">
        <w:rPr>
          <w:rFonts w:hint="eastAsia"/>
          <w:spacing w:val="6"/>
          <w:szCs w:val="24"/>
          <w:lang w:eastAsia="zh-CN"/>
        </w:rPr>
        <w:t>代码</w:t>
      </w:r>
      <w:r w:rsidRPr="007339BD">
        <w:rPr>
          <w:rFonts w:hint="eastAsia"/>
          <w:spacing w:val="6"/>
          <w:szCs w:val="24"/>
          <w:lang w:eastAsia="zh-CN"/>
        </w:rPr>
        <w:t>（</w:t>
      </w:r>
      <w:r w:rsidRPr="007339BD">
        <w:rPr>
          <w:spacing w:val="6"/>
          <w:szCs w:val="24"/>
          <w:lang w:eastAsia="zh-CN"/>
        </w:rPr>
        <w:t>NEC</w:t>
      </w:r>
      <w:r w:rsidRPr="007339BD">
        <w:rPr>
          <w:rFonts w:hint="eastAsia"/>
          <w:spacing w:val="6"/>
          <w:szCs w:val="24"/>
          <w:lang w:eastAsia="zh-CN"/>
        </w:rPr>
        <w:t>）</w:t>
      </w:r>
      <w:r w:rsidRPr="007339BD">
        <w:rPr>
          <w:spacing w:val="6"/>
          <w:szCs w:val="24"/>
          <w:lang w:eastAsia="zh-CN"/>
        </w:rPr>
        <w:t>的一个公开版本，由</w:t>
      </w:r>
      <w:r w:rsidRPr="007339BD">
        <w:rPr>
          <w:spacing w:val="6"/>
          <w:szCs w:val="24"/>
          <w:lang w:eastAsia="zh-CN"/>
        </w:rPr>
        <w:t>Lawrence Livermore</w:t>
      </w:r>
      <w:r w:rsidRPr="007339BD">
        <w:rPr>
          <w:spacing w:val="6"/>
          <w:szCs w:val="24"/>
          <w:lang w:eastAsia="zh-CN"/>
        </w:rPr>
        <w:t>实验室于</w:t>
      </w:r>
      <w:r w:rsidRPr="007339BD">
        <w:rPr>
          <w:spacing w:val="6"/>
          <w:szCs w:val="24"/>
          <w:lang w:eastAsia="zh-CN"/>
        </w:rPr>
        <w:t>1981</w:t>
      </w:r>
      <w:r w:rsidRPr="007339BD">
        <w:rPr>
          <w:spacing w:val="6"/>
          <w:szCs w:val="24"/>
          <w:lang w:eastAsia="zh-CN"/>
        </w:rPr>
        <w:t>年开发。关于</w:t>
      </w:r>
      <w:r w:rsidR="000B6E5C" w:rsidRPr="007339BD">
        <w:rPr>
          <w:rFonts w:hint="eastAsia"/>
          <w:spacing w:val="6"/>
          <w:szCs w:val="24"/>
          <w:lang w:eastAsia="zh-CN"/>
        </w:rPr>
        <w:t>代码</w:t>
      </w:r>
      <w:r w:rsidRPr="007339BD">
        <w:rPr>
          <w:rFonts w:hint="eastAsia"/>
          <w:spacing w:val="6"/>
          <w:szCs w:val="24"/>
          <w:lang w:eastAsia="zh-CN"/>
        </w:rPr>
        <w:t>用于</w:t>
      </w:r>
      <w:r w:rsidRPr="007339BD">
        <w:rPr>
          <w:spacing w:val="6"/>
          <w:szCs w:val="24"/>
          <w:lang w:eastAsia="zh-CN"/>
        </w:rPr>
        <w:t>考虑地面效应的</w:t>
      </w:r>
      <w:r w:rsidR="002307A5" w:rsidRPr="007339BD">
        <w:rPr>
          <w:rFonts w:hint="eastAsia"/>
          <w:spacing w:val="6"/>
          <w:szCs w:val="24"/>
          <w:lang w:eastAsia="zh-CN"/>
        </w:rPr>
        <w:t>方程</w:t>
      </w:r>
      <w:r w:rsidRPr="007339BD">
        <w:rPr>
          <w:spacing w:val="6"/>
          <w:szCs w:val="24"/>
          <w:lang w:eastAsia="zh-CN"/>
        </w:rPr>
        <w:t>的完整描述，</w:t>
      </w:r>
      <w:r w:rsidRPr="007339BD">
        <w:rPr>
          <w:rFonts w:ascii="STKaiti" w:eastAsia="STKaiti" w:hAnsi="STKaiti" w:hint="eastAsia"/>
          <w:spacing w:val="6"/>
          <w:szCs w:val="24"/>
          <w:lang w:eastAsia="zh-CN"/>
        </w:rPr>
        <w:t>请参见</w:t>
      </w:r>
      <w:r w:rsidR="000B6E5C" w:rsidRPr="007339BD">
        <w:rPr>
          <w:spacing w:val="6"/>
          <w:szCs w:val="24"/>
          <w:lang w:eastAsia="zh-CN"/>
        </w:rPr>
        <w:t xml:space="preserve">G. </w:t>
      </w:r>
      <w:r w:rsidR="000B6E5C" w:rsidRPr="007339BD">
        <w:rPr>
          <w:spacing w:val="6"/>
          <w:szCs w:val="24"/>
        </w:rPr>
        <w:t xml:space="preserve">J. Burke &amp; A.J. Poggio, </w:t>
      </w:r>
      <w:r w:rsidR="000B6E5C" w:rsidRPr="007339BD">
        <w:rPr>
          <w:smallCaps/>
          <w:spacing w:val="6"/>
          <w:szCs w:val="24"/>
        </w:rPr>
        <w:t>Numerical Electromagnetics Code (NEC) Methods and Moments: Part II: Program Description (Code)</w:t>
      </w:r>
      <w:r w:rsidR="000B6E5C" w:rsidRPr="007339BD">
        <w:rPr>
          <w:spacing w:val="6"/>
          <w:szCs w:val="24"/>
        </w:rPr>
        <w:t xml:space="preserve"> 37-61 (Jan. </w:t>
      </w:r>
      <w:proofErr w:type="gramStart"/>
      <w:r w:rsidR="000B6E5C" w:rsidRPr="007339BD">
        <w:rPr>
          <w:spacing w:val="6"/>
          <w:szCs w:val="24"/>
        </w:rPr>
        <w:t>1981)</w:t>
      </w:r>
      <w:r w:rsidRPr="007339BD">
        <w:rPr>
          <w:rFonts w:hint="eastAsia"/>
          <w:spacing w:val="6"/>
          <w:szCs w:val="24"/>
          <w:lang w:eastAsia="zh-CN"/>
        </w:rPr>
        <w:t>，</w:t>
      </w:r>
      <w:proofErr w:type="gramEnd"/>
      <w:r w:rsidR="000B6E5C" w:rsidRPr="007339BD">
        <w:rPr>
          <w:rFonts w:hint="eastAsia"/>
          <w:spacing w:val="6"/>
          <w:szCs w:val="24"/>
          <w:lang w:eastAsia="zh-CN"/>
        </w:rPr>
        <w:t>它</w:t>
      </w:r>
      <w:r w:rsidRPr="007339BD">
        <w:rPr>
          <w:rFonts w:ascii="STKaiti" w:eastAsia="STKaiti" w:hAnsi="STKaiti" w:hint="eastAsia"/>
          <w:spacing w:val="6"/>
          <w:szCs w:val="24"/>
          <w:lang w:eastAsia="zh-CN"/>
        </w:rPr>
        <w:t>可从以下网址获取：</w:t>
      </w:r>
      <w:hyperlink r:id="rId1" w:history="1">
        <w:r w:rsidRPr="007339BD">
          <w:rPr>
            <w:rStyle w:val="Hyperlink"/>
            <w:spacing w:val="6"/>
            <w:szCs w:val="24"/>
          </w:rPr>
          <w:t>https://www.dim.uchile.cl/~lsaavedr/archivos/wifi/antenas/NEC/nec2prt1.pdf</w:t>
        </w:r>
      </w:hyperlink>
      <w:r w:rsidRPr="007339BD">
        <w:rPr>
          <w:rFonts w:hint="eastAsia"/>
          <w:spacing w:val="6"/>
          <w:szCs w:val="24"/>
          <w:lang w:eastAsia="zh-CN"/>
        </w:rPr>
        <w:t>。</w:t>
      </w:r>
    </w:p>
  </w:footnote>
  <w:footnote w:id="8">
    <w:p w14:paraId="4F279DE4" w14:textId="575344D7" w:rsidR="0068513D" w:rsidRPr="004D1FB3" w:rsidRDefault="0068513D" w:rsidP="0068513D">
      <w:pPr>
        <w:pStyle w:val="FootnoteText"/>
        <w:rPr>
          <w:lang w:eastAsia="zh-CN"/>
        </w:rPr>
      </w:pPr>
      <w:r>
        <w:rPr>
          <w:rStyle w:val="FootnoteReference"/>
        </w:rPr>
        <w:footnoteRef/>
      </w:r>
      <w:r>
        <w:rPr>
          <w:lang w:eastAsia="zh-CN"/>
        </w:rPr>
        <w:t xml:space="preserve"> </w:t>
      </w:r>
      <w:r>
        <w:rPr>
          <w:lang w:eastAsia="zh-CN"/>
        </w:rPr>
        <w:tab/>
      </w:r>
      <w:r w:rsidRPr="0068513D">
        <w:rPr>
          <w:rFonts w:eastAsia="SimSun"/>
          <w:spacing w:val="-5"/>
          <w:lang w:val="en-US" w:eastAsia="zh-CN"/>
        </w:rPr>
        <w:t>上十分位数</w:t>
      </w:r>
      <w:r>
        <w:rPr>
          <w:rFonts w:eastAsia="SimSun"/>
          <w:spacing w:val="-5"/>
          <w:lang w:val="en-US" w:eastAsia="zh-CN"/>
        </w:rPr>
        <w:t>（</w:t>
      </w:r>
      <w:r w:rsidRPr="0068513D">
        <w:rPr>
          <w:rFonts w:eastAsia="SimSun"/>
          <w:spacing w:val="-5"/>
          <w:lang w:val="en-US" w:eastAsia="zh-CN"/>
        </w:rPr>
        <w:t>90%</w:t>
      </w:r>
      <w:r>
        <w:rPr>
          <w:rFonts w:eastAsia="SimSun"/>
          <w:spacing w:val="-5"/>
          <w:lang w:val="en-US" w:eastAsia="zh-CN"/>
        </w:rPr>
        <w:t>）</w:t>
      </w:r>
      <w:r w:rsidRPr="0068513D">
        <w:rPr>
          <w:rFonts w:eastAsia="SimSun"/>
          <w:spacing w:val="-5"/>
          <w:lang w:val="en-US" w:eastAsia="zh-CN"/>
        </w:rPr>
        <w:t>和下十分位数</w:t>
      </w:r>
      <w:r>
        <w:rPr>
          <w:rFonts w:eastAsia="SimSun"/>
          <w:spacing w:val="-5"/>
          <w:lang w:val="en-US" w:eastAsia="zh-CN"/>
        </w:rPr>
        <w:t>（</w:t>
      </w:r>
      <w:r w:rsidRPr="0068513D">
        <w:rPr>
          <w:rFonts w:eastAsia="SimSun"/>
          <w:spacing w:val="-5"/>
          <w:lang w:val="en-US" w:eastAsia="zh-CN"/>
        </w:rPr>
        <w:t>10%</w:t>
      </w:r>
      <w:r>
        <w:rPr>
          <w:rFonts w:eastAsia="SimSun"/>
          <w:spacing w:val="-5"/>
          <w:lang w:val="en-US" w:eastAsia="zh-CN"/>
        </w:rPr>
        <w:t>）</w:t>
      </w:r>
      <w:r w:rsidRPr="0068513D">
        <w:rPr>
          <w:rFonts w:eastAsia="SimSun"/>
          <w:spacing w:val="-5"/>
          <w:lang w:val="en-US" w:eastAsia="zh-CN"/>
        </w:rPr>
        <w:t>的偏差为</w:t>
      </w:r>
      <w:r>
        <w:rPr>
          <w:spacing w:val="-5"/>
          <w:lang w:val="en-US" w:eastAsia="zh-CN"/>
        </w:rPr>
        <w:t xml:space="preserve">1.28 </w:t>
      </w:r>
      <w:r>
        <w:rPr>
          <w:rFonts w:ascii="Symbol" w:hAnsi="Symbol"/>
          <w:spacing w:val="-5"/>
          <w:lang w:val="es-ES_tradnl" w:eastAsia="zh-CN"/>
        </w:rPr>
        <w:t>´</w:t>
      </w:r>
      <w:r>
        <w:rPr>
          <w:spacing w:val="-5"/>
          <w:lang w:val="en-US" w:eastAsia="zh-CN"/>
        </w:rPr>
        <w:t xml:space="preserve"> </w:t>
      </w:r>
      <w:r>
        <w:rPr>
          <w:i/>
          <w:spacing w:val="-5"/>
          <w:lang w:val="en-US" w:eastAsia="zh-CN"/>
        </w:rPr>
        <w:t>V</w:t>
      </w:r>
      <w:r>
        <w:rPr>
          <w:i/>
          <w:position w:val="-4"/>
          <w:sz w:val="20"/>
          <w:lang w:val="en-US" w:eastAsia="zh-CN"/>
        </w:rPr>
        <w:t>u</w:t>
      </w:r>
      <w:r>
        <w:rPr>
          <w:spacing w:val="-5"/>
          <w:lang w:val="en-US" w:eastAsia="zh-CN"/>
        </w:rPr>
        <w:t xml:space="preserve"> </w:t>
      </w:r>
      <w:r>
        <w:rPr>
          <w:rFonts w:ascii="Symbol" w:hAnsi="Symbol"/>
          <w:spacing w:val="-5"/>
          <w:lang w:val="es-ES_tradnl" w:eastAsia="zh-CN"/>
        </w:rPr>
        <w:t>»</w:t>
      </w:r>
      <w:r>
        <w:rPr>
          <w:spacing w:val="-5"/>
          <w:lang w:val="en-US" w:eastAsia="zh-CN"/>
        </w:rPr>
        <w:t xml:space="preserve"> 9 dB</w:t>
      </w:r>
      <w:r w:rsidRPr="0068513D">
        <w:rPr>
          <w:rFonts w:eastAsia="SimSun"/>
          <w:spacing w:val="-5"/>
          <w:lang w:val="en-US" w:eastAsia="zh-CN"/>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9476D" w14:textId="77777777" w:rsidR="00F335DC" w:rsidRDefault="00F335DC">
    <w:pPr>
      <w:pStyle w:val="Header"/>
      <w:ind w:right="360" w:firstLine="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490" w:type="dxa"/>
      <w:tblInd w:w="-39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3"/>
      <w:gridCol w:w="5917"/>
    </w:tblGrid>
    <w:tr w:rsidR="00DA200A" w:rsidRPr="00A239D1" w14:paraId="4CACB39C" w14:textId="77777777" w:rsidTr="00380091">
      <w:tc>
        <w:tcPr>
          <w:tcW w:w="4634" w:type="dxa"/>
          <w:vAlign w:val="center"/>
        </w:tcPr>
        <w:p w14:paraId="660544FF" w14:textId="77777777" w:rsidR="00DA200A" w:rsidRPr="005B0371" w:rsidRDefault="00DA200A" w:rsidP="00DA200A">
          <w:pPr>
            <w:pStyle w:val="Header"/>
            <w:jc w:val="left"/>
            <w:rPr>
              <w:rFonts w:ascii="Arial Black" w:hAnsi="Arial Black" w:cs="Arial"/>
              <w:color w:val="FFFFFF" w:themeColor="background1"/>
              <w:sz w:val="32"/>
              <w:szCs w:val="32"/>
            </w:rPr>
          </w:pPr>
        </w:p>
      </w:tc>
      <w:tc>
        <w:tcPr>
          <w:tcW w:w="5998" w:type="dxa"/>
          <w:vAlign w:val="center"/>
        </w:tcPr>
        <w:p w14:paraId="7334D3C2" w14:textId="77777777" w:rsidR="00DA200A" w:rsidRPr="00A6505A" w:rsidRDefault="00DA200A" w:rsidP="00DA200A">
          <w:pPr>
            <w:pStyle w:val="Header"/>
            <w:jc w:val="right"/>
            <w:rPr>
              <w:rFonts w:ascii="SimHei" w:eastAsia="SimHei" w:hAnsi="SimHei"/>
              <w:b/>
              <w:spacing w:val="4"/>
              <w:szCs w:val="24"/>
            </w:rPr>
          </w:pPr>
          <w:r w:rsidRPr="00A6505A">
            <w:rPr>
              <w:rFonts w:ascii="SimHei" w:eastAsia="SimHei" w:hAnsi="SimHei" w:cs="Microsoft YaHei" w:hint="eastAsia"/>
              <w:b/>
              <w:spacing w:val="4"/>
              <w:szCs w:val="24"/>
              <w:lang w:eastAsia="zh-CN"/>
            </w:rPr>
            <w:t>国际电信联盟</w:t>
          </w:r>
        </w:p>
      </w:tc>
    </w:tr>
    <w:tr w:rsidR="00DA200A" w:rsidRPr="00A239D1" w14:paraId="4A6E3F5B" w14:textId="77777777" w:rsidTr="00380091">
      <w:tc>
        <w:tcPr>
          <w:tcW w:w="4634" w:type="dxa"/>
          <w:vAlign w:val="center"/>
        </w:tcPr>
        <w:p w14:paraId="18734483" w14:textId="77777777" w:rsidR="00DA200A" w:rsidRPr="003F7AA8" w:rsidRDefault="00DA200A" w:rsidP="00DA200A">
          <w:pPr>
            <w:pStyle w:val="Header"/>
            <w:jc w:val="left"/>
            <w:rPr>
              <w:rFonts w:ascii="SimHei" w:eastAsia="SimHei" w:hAnsi="SimHei"/>
              <w:spacing w:val="4"/>
              <w:sz w:val="21"/>
              <w:szCs w:val="21"/>
            </w:rPr>
          </w:pPr>
          <w:r w:rsidRPr="003F7AA8">
            <w:rPr>
              <w:rFonts w:ascii="SimHei" w:eastAsia="SimHei" w:hAnsi="SimHei" w:cs="Microsoft YaHei" w:hint="eastAsia"/>
              <w:spacing w:val="4"/>
              <w:szCs w:val="24"/>
              <w:lang w:eastAsia="zh-CN"/>
            </w:rPr>
            <w:t>建议书</w:t>
          </w:r>
        </w:p>
      </w:tc>
      <w:tc>
        <w:tcPr>
          <w:tcW w:w="5998" w:type="dxa"/>
          <w:vAlign w:val="center"/>
        </w:tcPr>
        <w:p w14:paraId="19180B17" w14:textId="77777777" w:rsidR="00DA200A" w:rsidRPr="00A6505A" w:rsidRDefault="00DA200A" w:rsidP="00DA200A">
          <w:pPr>
            <w:pStyle w:val="Header"/>
            <w:jc w:val="right"/>
            <w:rPr>
              <w:rFonts w:ascii="SimHei" w:eastAsia="SimHei" w:hAnsi="SimHei"/>
              <w:spacing w:val="4"/>
              <w:szCs w:val="24"/>
            </w:rPr>
          </w:pPr>
          <w:r w:rsidRPr="00A6505A">
            <w:rPr>
              <w:rFonts w:ascii="SimHei" w:eastAsia="SimHei" w:hAnsi="SimHei" w:cs="Microsoft YaHei" w:hint="eastAsia"/>
              <w:spacing w:val="4"/>
              <w:szCs w:val="24"/>
              <w:lang w:eastAsia="zh-CN"/>
            </w:rPr>
            <w:t>无线电通信部</w:t>
          </w:r>
          <w:r>
            <w:rPr>
              <w:rFonts w:ascii="SimHei" w:eastAsia="SimHei" w:hAnsi="SimHei" w:cs="Microsoft YaHei" w:hint="eastAsia"/>
              <w:spacing w:val="4"/>
              <w:szCs w:val="24"/>
              <w:lang w:eastAsia="zh-CN"/>
            </w:rPr>
            <w:t>门</w:t>
          </w:r>
        </w:p>
      </w:tc>
    </w:tr>
  </w:tbl>
  <w:p w14:paraId="02816346" w14:textId="77777777" w:rsidR="00DA200A" w:rsidRDefault="00DA200A" w:rsidP="00DA200A">
    <w:pPr>
      <w:pStyle w:val="Header"/>
    </w:pPr>
    <w:r>
      <w:rPr>
        <w:rFonts w:ascii="Arial Black" w:hAnsi="Arial Black" w:cs="Arial"/>
        <w:noProof/>
        <w:sz w:val="32"/>
        <w:szCs w:val="32"/>
      </w:rPr>
      <w:drawing>
        <wp:anchor distT="0" distB="0" distL="114300" distR="114300" simplePos="0" relativeHeight="251664387" behindDoc="0" locked="0" layoutInCell="1" allowOverlap="1" wp14:anchorId="3E30438B" wp14:editId="5C9BFB38">
          <wp:simplePos x="0" y="0"/>
          <wp:positionH relativeFrom="column">
            <wp:posOffset>-243205</wp:posOffset>
          </wp:positionH>
          <wp:positionV relativeFrom="paragraph">
            <wp:posOffset>-567690</wp:posOffset>
          </wp:positionV>
          <wp:extent cx="1809750" cy="391427"/>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09750" cy="391427"/>
                  </a:xfrm>
                  <a:prstGeom prst="rect">
                    <a:avLst/>
                  </a:prstGeom>
                  <a:noFill/>
                  <a:ln>
                    <a:noFill/>
                  </a:ln>
                </pic:spPr>
              </pic:pic>
            </a:graphicData>
          </a:graphic>
          <wp14:sizeRelH relativeFrom="margin">
            <wp14:pctWidth>0</wp14:pctWidth>
          </wp14:sizeRelH>
          <wp14:sizeRelV relativeFrom="margin">
            <wp14:pctHeight>0</wp14:pctHeight>
          </wp14:sizeRelV>
        </wp:anchor>
      </w:drawing>
    </w:r>
    <w:r>
      <w:rPr>
        <w:rFonts w:ascii="Arial" w:hAnsi="Arial" w:cs="Arial"/>
        <w:noProof/>
      </w:rPr>
      <mc:AlternateContent>
        <mc:Choice Requires="wps">
          <w:drawing>
            <wp:anchor distT="0" distB="0" distL="114300" distR="114300" simplePos="0" relativeHeight="251662339" behindDoc="0" locked="0" layoutInCell="1" allowOverlap="1" wp14:anchorId="6701775F" wp14:editId="3E4D6428">
              <wp:simplePos x="0" y="0"/>
              <wp:positionH relativeFrom="column">
                <wp:posOffset>-106045</wp:posOffset>
              </wp:positionH>
              <wp:positionV relativeFrom="paragraph">
                <wp:posOffset>164465</wp:posOffset>
              </wp:positionV>
              <wp:extent cx="301625" cy="172085"/>
              <wp:effectExtent l="17780" t="12065" r="23495" b="15875"/>
              <wp:wrapNone/>
              <wp:docPr id="6" name="AutoShap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0800000">
                        <a:off x="0" y="0"/>
                        <a:ext cx="301625" cy="172085"/>
                      </a:xfrm>
                      <a:prstGeom prst="triangle">
                        <a:avLst>
                          <a:gd name="adj" fmla="val 50000"/>
                        </a:avLst>
                      </a:prstGeom>
                      <a:solidFill>
                        <a:schemeClr val="bg1">
                          <a:lumMod val="100000"/>
                          <a:lumOff val="0"/>
                        </a:schemeClr>
                      </a:solidFill>
                      <a:ln w="9525">
                        <a:solidFill>
                          <a:srgbClr val="F8F8F8"/>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F365641"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AutoShape 1" o:spid="_x0000_s1026" type="#_x0000_t5" style="position:absolute;left:0;text-align:left;margin-left:-8.35pt;margin-top:12.95pt;width:23.75pt;height:13.55pt;rotation:180;z-index:2516623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CsDWWgIAALEEAAAOAAAAZHJzL2Uyb0RvYy54bWysVF1v0zAUfUfiP1h+Z0nKOrqo6TR1DCEN&#10;mDT4AY7tJAZ/YbtNx6/n+iYrHXtDtJLl64/jc+65N+urg9FkL0NUzja0OispkZY7oWzf0G9fb9+s&#10;KImJWcG0s7KhjzLSq83rV+vR13LhBqeFDARAbKxH39AhJV8XReSDNCyeOS8tbHYuGJYgDH0hAhsB&#10;3ehiUZYXxeiC8MFxGSOs3kybdIP4XSd5+tJ1USaiGwrcEo4BxzaPxWbN6j4wPyg+02D/wMIwZeHR&#10;I9QNS4zsgnoBZRQPLrounXFnCtd1ikvUAGqq8i81DwPzErVAcqI/pin+P1j+eX8fiBINvaDEMgMW&#10;Xe+Sw5dJldMz+ljDqQd/H7LA6O8c/xGJdduB2V5eh+DGQTIBpPB88exCDiJcJe34yQlAZ4COmTp0&#10;wZDgwJGqXJX5h8uQEnJAfx6P/shDIhwW35bVxWJJCYet6t2iXC0zwYLVGSuT8yGmD9IZkicNTUEB&#10;RZ1TyGq2v4sJLRKzUCa+U9IZDYbvmSZL5DABzocB+gkStTutxK3SGoNconKrA4HLDW37Cp/ROwNC&#10;p7VqkoU1ButQidM6lh1gY5VnCBQRT9G1JWNDL5cg9+XLoW+P796u8n/OwzMIoxK0llamoXN+kUj2&#10;6r0VOE9M6WkObLQFGk9+Tb63TjyCd+gSdA/0OWR1cOEXJSP0TEPjzx0LkhL90YL/l9X5eW4yDM6X&#10;4BAl4XSnPd1hlgMUuETJNN2mqTF3Pqh+yIWB2q3LFdmplK3J/CZWcwB9gdmbezg33mmMp/58aTa/&#10;AQAA//8DAFBLAwQUAAYACAAAACEAnt3+L+AAAAAIAQAADwAAAGRycy9kb3ducmV2LnhtbEyPwU7D&#10;MBBE70j8g7VIXFBrJ1ULhDgVQsAFgUQLSNzceEki4nWIndb8PcsJjqt9mnlTrpPrxR7H0HnSkM0V&#10;CKTa244aDS/bu9kFiBANWdN7Qg3fGGBdHR+VprD+QM+438RGcAiFwmhoYxwKKUPdojNh7gck/n34&#10;0ZnI59hIO5oDh7te5kqtpDMdcUNrBrxpsf7cTI5709n29ukhvj1+yft8ek8ZjcOr1qcn6foKRMQU&#10;/2D41Wd1qNhp5yeyQfQaZtnqnFEN+fISBAMLxVN2GpYLBbIq5f8B1Q8AAAD//wMAUEsBAi0AFAAG&#10;AAgAAAAhALaDOJL+AAAA4QEAABMAAAAAAAAAAAAAAAAAAAAAAFtDb250ZW50X1R5cGVzXS54bWxQ&#10;SwECLQAUAAYACAAAACEAOP0h/9YAAACUAQAACwAAAAAAAAAAAAAAAAAvAQAAX3JlbHMvLnJlbHNQ&#10;SwECLQAUAAYACAAAACEAEgrA1loCAACxBAAADgAAAAAAAAAAAAAAAAAuAgAAZHJzL2Uyb0RvYy54&#10;bWxQSwECLQAUAAYACAAAACEAnt3+L+AAAAAIAQAADwAAAAAAAAAAAAAAAAC0BAAAZHJzL2Rvd25y&#10;ZXYueG1sUEsFBgAAAAAEAAQA8wAAAMEFAAAAAA==&#10;" fillcolor="white [3212]" strokecolor="#f8f8f8"/>
          </w:pict>
        </mc:Fallback>
      </mc:AlternateContent>
    </w:r>
  </w:p>
  <w:p w14:paraId="38CA2668" w14:textId="77777777" w:rsidR="00DA200A" w:rsidRDefault="00DA200A" w:rsidP="00DA200A">
    <w:pPr>
      <w:pStyle w:val="Header"/>
      <w:ind w:right="360"/>
      <w:jc w:val="both"/>
    </w:pPr>
    <w:r>
      <w:rPr>
        <w:noProof/>
      </w:rPr>
      <mc:AlternateContent>
        <mc:Choice Requires="wpg">
          <w:drawing>
            <wp:anchor distT="0" distB="0" distL="114300" distR="114300" simplePos="0" relativeHeight="251663363" behindDoc="0" locked="0" layoutInCell="1" allowOverlap="1" wp14:anchorId="3A083AE8" wp14:editId="68C8B118">
              <wp:simplePos x="0" y="0"/>
              <wp:positionH relativeFrom="page">
                <wp:posOffset>0</wp:posOffset>
              </wp:positionH>
              <wp:positionV relativeFrom="page">
                <wp:posOffset>1196340</wp:posOffset>
              </wp:positionV>
              <wp:extent cx="7560310" cy="236220"/>
              <wp:effectExtent l="9525" t="5715" r="12065" b="5715"/>
              <wp:wrapNone/>
              <wp:docPr id="2" name="docshapegroup6" descr="Header separator line"/>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560310" cy="236220"/>
                        <a:chOff x="0" y="1884"/>
                        <a:chExt cx="11906" cy="372"/>
                      </a:xfrm>
                    </wpg:grpSpPr>
                    <wps:wsp>
                      <wps:cNvPr id="3" name="docshape7" descr="Header separator line"/>
                      <wps:cNvSpPr>
                        <a:spLocks noChangeArrowheads="1"/>
                      </wps:cNvSpPr>
                      <wps:spPr bwMode="auto">
                        <a:xfrm>
                          <a:off x="0" y="1944"/>
                          <a:ext cx="11906" cy="312"/>
                        </a:xfrm>
                        <a:prstGeom prst="rect">
                          <a:avLst/>
                        </a:prstGeom>
                        <a:solidFill>
                          <a:srgbClr val="009CD6"/>
                        </a:solidFill>
                        <a:ln w="9525">
                          <a:solidFill>
                            <a:srgbClr val="009CD6"/>
                          </a:solidFill>
                          <a:miter lim="800000"/>
                          <a:headEnd/>
                          <a:tailEnd/>
                        </a:ln>
                      </wps:spPr>
                      <wps:bodyPr rot="0" vert="horz" wrap="square" lIns="91440" tIns="45720" rIns="91440" bIns="45720" anchor="t" anchorCtr="0" upright="1">
                        <a:noAutofit/>
                      </wps:bodyPr>
                    </wps:wsp>
                    <wps:wsp>
                      <wps:cNvPr id="4" name="docshape8" descr="Header separator line"/>
                      <wps:cNvSpPr>
                        <a:spLocks/>
                      </wps:cNvSpPr>
                      <wps:spPr bwMode="auto">
                        <a:xfrm>
                          <a:off x="1109" y="1884"/>
                          <a:ext cx="627" cy="314"/>
                        </a:xfrm>
                        <a:custGeom>
                          <a:avLst/>
                          <a:gdLst>
                            <a:gd name="T0" fmla="+- 0 1736 1109"/>
                            <a:gd name="T1" fmla="*/ T0 w 627"/>
                            <a:gd name="T2" fmla="+- 0 1884 1884"/>
                            <a:gd name="T3" fmla="*/ 1884 h 314"/>
                            <a:gd name="T4" fmla="+- 0 1109 1109"/>
                            <a:gd name="T5" fmla="*/ T4 w 627"/>
                            <a:gd name="T6" fmla="+- 0 1884 1884"/>
                            <a:gd name="T7" fmla="*/ 1884 h 314"/>
                            <a:gd name="T8" fmla="+- 0 1423 1109"/>
                            <a:gd name="T9" fmla="*/ T8 w 627"/>
                            <a:gd name="T10" fmla="+- 0 2197 1884"/>
                            <a:gd name="T11" fmla="*/ 2197 h 314"/>
                            <a:gd name="T12" fmla="+- 0 1736 1109"/>
                            <a:gd name="T13" fmla="*/ T12 w 627"/>
                            <a:gd name="T14" fmla="+- 0 1884 1884"/>
                            <a:gd name="T15" fmla="*/ 1884 h 314"/>
                          </a:gdLst>
                          <a:ahLst/>
                          <a:cxnLst>
                            <a:cxn ang="0">
                              <a:pos x="T1" y="T3"/>
                            </a:cxn>
                            <a:cxn ang="0">
                              <a:pos x="T5" y="T7"/>
                            </a:cxn>
                            <a:cxn ang="0">
                              <a:pos x="T9" y="T11"/>
                            </a:cxn>
                            <a:cxn ang="0">
                              <a:pos x="T13" y="T15"/>
                            </a:cxn>
                          </a:cxnLst>
                          <a:rect l="0" t="0" r="r" b="b"/>
                          <a:pathLst>
                            <a:path w="627" h="314">
                              <a:moveTo>
                                <a:pt x="627" y="0"/>
                              </a:moveTo>
                              <a:lnTo>
                                <a:pt x="0" y="0"/>
                              </a:lnTo>
                              <a:lnTo>
                                <a:pt x="314" y="313"/>
                              </a:lnTo>
                              <a:lnTo>
                                <a:pt x="627" y="0"/>
                              </a:lnTo>
                              <a:close/>
                            </a:path>
                          </a:pathLst>
                        </a:custGeom>
                        <a:solidFill>
                          <a:schemeClr val="bg1">
                            <a:lumMod val="100000"/>
                            <a:lumOff val="0"/>
                          </a:schemeClr>
                        </a:solidFill>
                        <a:ln>
                          <a:noFill/>
                        </a:ln>
                        <a:extLst>
                          <a:ext uri="{91240B29-F687-4F45-9708-019B960494DF}">
                            <a14:hiddenLine xmlns:a14="http://schemas.microsoft.com/office/drawing/2010/main" w="9525">
                              <a:solidFill>
                                <a:srgbClr val="009CD6"/>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25ED8E4" id="docshapegroup6" o:spid="_x0000_s1026" alt="Header separator line" style="position:absolute;left:0;text-align:left;margin-left:0;margin-top:94.2pt;width:595.3pt;height:18.6pt;z-index:251663363;mso-position-horizontal-relative:page;mso-position-vertical-relative:page" coordorigin=",1884" coordsize="11906,3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zflUgQAAJ0MAAAOAAAAZHJzL2Uyb0RvYy54bWzUV9uO2zYQfS/QfyD42CJrUfb6Iqw2CHaT&#10;bYG0DRD3A2iJuqASqZK05c3Xd4aUbNq1UyMFCnQfZFIzmsuZwxnuw9t925Cd0KZWMqXsLqJEyEzl&#10;tSxT+vv6w5slJcZymfNGSZHSV2Ho28fvv3vou0TEqlJNLjQBI9IkfZfSytoumUxMVomWmzvVCQnC&#10;QumWW9jqcpJr3oP1tpnEUTSf9ErnnVaZMAbePnshfXT2i0Jk9reiMMKSJqUQm3VP7Z4bfE4eH3hS&#10;at5VdTaEwb8hipbXEpweTD1zy8lW138z1daZVkYV9i5T7UQVRZ0JlwNkw6KzbF602nYulzLpy+4A&#10;E0B7htM3m81+3X3SpM5TGlMieQslylVmKt6JEr3PKcmFyQCxnwTHUhnRcc2t0qSppUD8+q5MwMyL&#10;7j53n7QHAZYfVfaHAfHkXI770iuTTf+LysEn31rl8NsXukUTgAzZuzK9Hsok9pZk8HJxP4+mDKqZ&#10;gSyezuN4qGNWQbGPn7HlcuYLnFXvh28ZW0WQE345XcQonfDEO3WBDoFhVkBIc8Tc/DvMPyOirpQG&#10;wRown55jvrgFbmdhxNp4oIlUTxWXpXinteorqBUEzFx+mAm49B/gxkCZbkSerWYDhCP4IYDsFECe&#10;dNrYF6FagouUajh+rqp899FYj/WogkU2qqnzD3XTuI0uN0+NJjuORzVaPT3Ph/KcqDWS9Cld3cf3&#10;zvKJzNxmoq0tELmp25QuI/zzJEHQ3sscwuSJ5XXj10CPRjoWe+A8MzYqfwUQtfINBRogLCqlv1DS&#10;QzNJqflzy7WgpPlZQiFWbDbD7uM2s/sFEJboULIJJVxmYCqllhK/fLK+Y207XZcVeGIud6newbEp&#10;aocsFtZHNQQL5P2PWDw7ZzH0/H9uGgEpgQlhuwgkN9OVsWhFCZzq46EfGTuP4VS5A88clw8HnifZ&#10;1vMVSz5yFHp4DmzFV2U+tMQ11KtoG5gMP74hEWGL6Zw4j44sRzU2qv0wIeuI9AR9n+lAnw1NQY8i&#10;x5iPpqA1eDUwhXJSkamPP4wLoA+NAQgX47of1TCu2eW4oCuGpq7FBVjeEBcwIDQ2i6cX44KSHYyt&#10;l5fjwkYf2IrZanERMBaC77QuIgY9KzR3vZRhAdYsvhLcWQGuocbCCpyWE+h4IByvfJ8EZu7lQEJY&#10;QRuAkR+5Q98pgxNuDdkC29fToUeCFjL2ijJ4R2XHRfD3dWV/jtaAp+/YX9dmgBPahgwDde9kyADH&#10;wPn9S1MC96+NPxwdt5g4JoBLbPDu0FYwpIHz+L5VO7FWTsNi/k4Ofl3vBm9HeSNDPSBPoDXKxt/O&#10;2UIfqDWFXHwOo3z89XrnPkdp1igj/IcYvrtSHFJCJIIuczqv8JYrDkNvU/q+3mxbuBX5QciCAQXv&#10;8X7jB+QQqbsoownn9cQ6ji2eSIUDdkzrfzvI3OUM7sAuzeG+jpfscO+SO/5X8fgXAAAA//8DAFBL&#10;AwQUAAYACAAAACEA1AVv9OAAAAAJAQAADwAAAGRycy9kb3ducmV2LnhtbEyPQUvDQBCF74L/YRnB&#10;m90k2hBjNqUU9VQEW0G8TbPTJDQ7G7LbJP33bk96fPOG975XrGbTiZEG11pWEC8iEMSV1S3XCr72&#10;bw8ZCOeRNXaWScGFHKzK25sCc20n/qRx52sRQtjlqKDxvs+ldFVDBt3C9sTBO9rBoA9yqKUecArh&#10;ppNJFKXSYMuhocGeNg1Vp93ZKHifcFo/xq/j9nTcXH72y4/vbUxK3d/N6xcQnmb/9wxX/IAOZWA6&#10;2DNrJzoFYYgP1yx7AnG14+coBXFQkCTLFGRZyP8Lyl8AAAD//wMAUEsBAi0AFAAGAAgAAAAhALaD&#10;OJL+AAAA4QEAABMAAAAAAAAAAAAAAAAAAAAAAFtDb250ZW50X1R5cGVzXS54bWxQSwECLQAUAAYA&#10;CAAAACEAOP0h/9YAAACUAQAACwAAAAAAAAAAAAAAAAAvAQAAX3JlbHMvLnJlbHNQSwECLQAUAAYA&#10;CAAAACEA5Dc35VIEAACdDAAADgAAAAAAAAAAAAAAAAAuAgAAZHJzL2Uyb0RvYy54bWxQSwECLQAU&#10;AAYACAAAACEA1AVv9OAAAAAJAQAADwAAAAAAAAAAAAAAAACsBgAAZHJzL2Rvd25yZXYueG1sUEsF&#10;BgAAAAAEAAQA8wAAALkHAAAAAA==&#10;">
              <v:rect id="docshape7" o:spid="_x0000_s1027" alt="Header separator line" style="position:absolute;top:1944;width:11906;height:3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vPW2vQAAANoAAAAPAAAAZHJzL2Rvd25yZXYueG1sRI/NCsIw&#10;EITvgu8QVvAimqogpRpFBMGDF3/A69KsTbXZlCZqfXsjCB6HmfmGWaxaW4knNb50rGA8SkAQ506X&#10;XCg4n7bDFIQPyBorx6TgTR5Wy25ngZl2Lz7Q8xgKESHsM1RgQqgzKX1uyKIfuZo4elfXWAxRNoXU&#10;Db4i3FZykiQzabHkuGCwpo2h/H58WAUDXbxv4+RiuQ4mJbfJW417pfq9dj0HEagN//CvvdMKpvC9&#10;Em+AXH4AAAD//wMAUEsBAi0AFAAGAAgAAAAhANvh9svuAAAAhQEAABMAAAAAAAAAAAAAAAAAAAAA&#10;AFtDb250ZW50X1R5cGVzXS54bWxQSwECLQAUAAYACAAAACEAWvQsW78AAAAVAQAACwAAAAAAAAAA&#10;AAAAAAAfAQAAX3JlbHMvLnJlbHNQSwECLQAUAAYACAAAACEAs7z1tr0AAADaAAAADwAAAAAAAAAA&#10;AAAAAAAHAgAAZHJzL2Rvd25yZXYueG1sUEsFBgAAAAADAAMAtwAAAPECAAAAAA==&#10;" fillcolor="#009cd6" strokecolor="#009cd6"/>
              <v:shape id="docshape8" o:spid="_x0000_s1028" alt="Header separator line" style="position:absolute;left:1109;top:1884;width:627;height:314;visibility:visible;mso-wrap-style:square;v-text-anchor:top" coordsize="627,3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U7H8wQAAANoAAAAPAAAAZHJzL2Rvd25yZXYueG1sRI9Bi8Iw&#10;FITvC/6H8ARva6oEV6pRtLCL4GmrF2+P5tkWm5fSpFr/vREW9jjMzDfMejvYRtyp87VjDbNpAoK4&#10;cKbmUsP59P25BOEDssHGMWl4koftZvSxxtS4B//SPQ+liBD2KWqoQmhTKX1RkUU/dS1x9K6usxii&#10;7EppOnxEuG3kPEkW0mLNcaHClrKKilveWw39/nJQP6q45kclbf+VOZt5pfVkPOxWIAIN4T/81z4Y&#10;DQreV+INkJsXAAAA//8DAFBLAQItABQABgAIAAAAIQDb4fbL7gAAAIUBAAATAAAAAAAAAAAAAAAA&#10;AAAAAABbQ29udGVudF9UeXBlc10ueG1sUEsBAi0AFAAGAAgAAAAhAFr0LFu/AAAAFQEAAAsAAAAA&#10;AAAAAAAAAAAAHwEAAF9yZWxzLy5yZWxzUEsBAi0AFAAGAAgAAAAhAP1TsfzBAAAA2gAAAA8AAAAA&#10;AAAAAAAAAAAABwIAAGRycy9kb3ducmV2LnhtbFBLBQYAAAAAAwADALcAAAD1AgAAAAA=&#10;" path="m627,l,,314,313,627,xe" fillcolor="white [3212]" stroked="f" strokecolor="#009cd6">
                <v:path arrowok="t" o:connecttype="custom" o:connectlocs="627,1884;0,1884;314,2197;627,1884" o:connectangles="0,0,0,0"/>
              </v:shape>
              <w10:wrap anchorx="page" anchory="page"/>
            </v:group>
          </w:pict>
        </mc:Fallback>
      </mc:AlternateContent>
    </w:r>
  </w:p>
  <w:p w14:paraId="027A6D26" w14:textId="58AFA978" w:rsidR="00F335DC" w:rsidRPr="00DA200A" w:rsidRDefault="00F335DC" w:rsidP="00DA200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6A0542" w14:textId="6226647B" w:rsidR="00F335DC" w:rsidRPr="00D72623" w:rsidRDefault="00F335DC" w:rsidP="007371F8">
    <w:pPr>
      <w:pStyle w:val="Header"/>
      <w:jc w:val="left"/>
      <w:rPr>
        <w:lang w:val="en-US"/>
      </w:rPr>
    </w:pPr>
    <w:r>
      <w:rPr>
        <w:rStyle w:val="PageNumber"/>
        <w:b/>
        <w:bCs/>
      </w:rPr>
      <w:fldChar w:fldCharType="begin"/>
    </w:r>
    <w:r>
      <w:rPr>
        <w:rStyle w:val="PageNumber"/>
        <w:b/>
        <w:bCs/>
        <w:lang w:val="en-US"/>
      </w:rPr>
      <w:instrText xml:space="preserve"> PAGE </w:instrText>
    </w:r>
    <w:r>
      <w:rPr>
        <w:rStyle w:val="PageNumber"/>
        <w:b/>
        <w:bCs/>
      </w:rPr>
      <w:fldChar w:fldCharType="separate"/>
    </w:r>
    <w:r>
      <w:rPr>
        <w:rStyle w:val="PageNumber"/>
        <w:b/>
        <w:bCs/>
      </w:rPr>
      <w:t>i</w:t>
    </w:r>
    <w:proofErr w:type="spellStart"/>
    <w:r>
      <w:rPr>
        <w:rStyle w:val="PageNumber"/>
        <w:b/>
        <w:bCs/>
      </w:rPr>
      <w:t>i</w:t>
    </w:r>
    <w:proofErr w:type="spellEnd"/>
    <w:r>
      <w:rPr>
        <w:rStyle w:val="PageNumber"/>
        <w:b/>
        <w:bCs/>
      </w:rPr>
      <w:fldChar w:fldCharType="end"/>
    </w:r>
    <w:r>
      <w:rPr>
        <w:lang w:val="en-US"/>
      </w:rPr>
      <w:tab/>
    </w:r>
    <w:r>
      <w:rPr>
        <w:b/>
        <w:bCs/>
      </w:rPr>
      <w:fldChar w:fldCharType="begin"/>
    </w:r>
    <w:r>
      <w:rPr>
        <w:b/>
        <w:bCs/>
        <w:lang w:val="en-US"/>
      </w:rPr>
      <w:instrText>styleref href</w:instrText>
    </w:r>
    <w:r>
      <w:rPr>
        <w:b/>
        <w:bCs/>
      </w:rPr>
      <w:fldChar w:fldCharType="separate"/>
    </w:r>
    <w:r w:rsidR="00790170">
      <w:rPr>
        <w:rFonts w:hint="eastAsia"/>
        <w:b/>
        <w:bCs/>
        <w:noProof/>
        <w:lang w:val="en-US"/>
      </w:rPr>
      <w:t>ITU-R  BS.705-2</w:t>
    </w:r>
    <w:r w:rsidR="00790170">
      <w:rPr>
        <w:rFonts w:hint="eastAsia"/>
        <w:b/>
        <w:bCs/>
        <w:noProof/>
        <w:lang w:val="en-US"/>
      </w:rPr>
      <w:t>建议书</w:t>
    </w:r>
    <w:r>
      <w:rPr>
        <w:b/>
        <w:bCs/>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EDFF0" w14:textId="40B7DF10" w:rsidR="00F335DC" w:rsidRDefault="00F335DC">
    <w:pPr>
      <w:pStyle w:val="Header"/>
    </w:pPr>
    <w:r>
      <w:tab/>
    </w:r>
    <w:r>
      <w:rPr>
        <w:b/>
        <w:bCs/>
      </w:rPr>
      <w:fldChar w:fldCharType="begin"/>
    </w:r>
    <w:r>
      <w:rPr>
        <w:b/>
        <w:bCs/>
      </w:rPr>
      <w:instrText xml:space="preserve"> DOCPROPERTY "Header" \* MERGEFORMAT </w:instrText>
    </w:r>
    <w:r>
      <w:rPr>
        <w:b/>
        <w:bCs/>
      </w:rPr>
      <w:fldChar w:fldCharType="separate"/>
    </w:r>
    <w:r w:rsidR="006B3933">
      <w:rPr>
        <w:b/>
        <w:bCs/>
      </w:rPr>
      <w:t xml:space="preserve">Rec. </w:t>
    </w:r>
    <w:r>
      <w:rPr>
        <w:b/>
        <w:bCs/>
      </w:rPr>
      <w:fldChar w:fldCharType="end"/>
    </w:r>
    <w:r>
      <w:rPr>
        <w:b/>
        <w:bCs/>
      </w:rPr>
      <w:t xml:space="preserve"> </w:t>
    </w:r>
    <w:r>
      <w:rPr>
        <w:b/>
        <w:bCs/>
      </w:rPr>
      <w:fldChar w:fldCharType="begin"/>
    </w:r>
    <w:r>
      <w:rPr>
        <w:b/>
        <w:bCs/>
      </w:rPr>
      <w:instrText>styleref href</w:instrText>
    </w:r>
    <w:r>
      <w:rPr>
        <w:b/>
        <w:bCs/>
      </w:rPr>
      <w:fldChar w:fldCharType="separate"/>
    </w:r>
    <w:r w:rsidR="006B3933">
      <w:rPr>
        <w:rFonts w:hint="eastAsia"/>
        <w:b/>
        <w:bCs/>
        <w:noProof/>
      </w:rPr>
      <w:t>ITU-R  BS.705-2</w:t>
    </w:r>
    <w:r w:rsidR="006B3933">
      <w:rPr>
        <w:rFonts w:hint="eastAsia"/>
        <w:b/>
        <w:bCs/>
        <w:noProof/>
      </w:rPr>
      <w:t>建议书</w:t>
    </w:r>
    <w:r>
      <w:rPr>
        <w:b/>
        <w:bCs/>
      </w:rPr>
      <w:fldChar w:fldCharType="end"/>
    </w:r>
    <w:r>
      <w:tab/>
    </w:r>
    <w:r>
      <w:rPr>
        <w:rStyle w:val="PageNumber"/>
        <w:b/>
        <w:bCs/>
      </w:rPr>
      <w:fldChar w:fldCharType="begin"/>
    </w:r>
    <w:r>
      <w:rPr>
        <w:rStyle w:val="PageNumber"/>
        <w:b/>
        <w:bCs/>
      </w:rPr>
      <w:instrText xml:space="preserve"> PAGE </w:instrText>
    </w:r>
    <w:r>
      <w:rPr>
        <w:rStyle w:val="PageNumber"/>
        <w:b/>
        <w:bCs/>
      </w:rPr>
      <w:fldChar w:fldCharType="separate"/>
    </w:r>
    <w:r>
      <w:rPr>
        <w:rStyle w:val="PageNumber"/>
        <w:b/>
        <w:bCs/>
        <w:noProof/>
      </w:rPr>
      <w:t>1</w:t>
    </w:r>
    <w:r>
      <w:rPr>
        <w:rStyle w:val="PageNumber"/>
        <w:b/>
        <w:bCs/>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51ECA6" w14:textId="58CA443B" w:rsidR="00607D68" w:rsidRDefault="00607D68">
    <w:pPr>
      <w:pStyle w:val="Header"/>
      <w:jc w:val="left"/>
      <w:rPr>
        <w:lang w:val="en-US"/>
      </w:rPr>
    </w:pPr>
    <w:r>
      <w:rPr>
        <w:rStyle w:val="PageNumber"/>
        <w:b/>
        <w:bCs/>
      </w:rPr>
      <w:fldChar w:fldCharType="begin"/>
    </w:r>
    <w:r>
      <w:rPr>
        <w:rStyle w:val="PageNumber"/>
        <w:b/>
        <w:bCs/>
        <w:lang w:val="en-US"/>
      </w:rPr>
      <w:instrText xml:space="preserve"> PAGE </w:instrText>
    </w:r>
    <w:r>
      <w:rPr>
        <w:rStyle w:val="PageNumber"/>
        <w:b/>
        <w:bCs/>
      </w:rPr>
      <w:fldChar w:fldCharType="separate"/>
    </w:r>
    <w:r>
      <w:rPr>
        <w:rStyle w:val="PageNumber"/>
        <w:b/>
        <w:bCs/>
        <w:noProof/>
        <w:lang w:val="en-US"/>
      </w:rPr>
      <w:t>2</w:t>
    </w:r>
    <w:r>
      <w:rPr>
        <w:rStyle w:val="PageNumber"/>
        <w:b/>
        <w:bCs/>
      </w:rPr>
      <w:fldChar w:fldCharType="end"/>
    </w:r>
    <w:r>
      <w:rPr>
        <w:lang w:val="en-US"/>
      </w:rPr>
      <w:tab/>
    </w:r>
    <w:r>
      <w:rPr>
        <w:b/>
        <w:bCs/>
      </w:rPr>
      <w:fldChar w:fldCharType="begin"/>
    </w:r>
    <w:r>
      <w:rPr>
        <w:b/>
        <w:bCs/>
        <w:lang w:val="en-US"/>
      </w:rPr>
      <w:instrText>styleref href</w:instrText>
    </w:r>
    <w:r>
      <w:rPr>
        <w:b/>
        <w:bCs/>
      </w:rPr>
      <w:fldChar w:fldCharType="separate"/>
    </w:r>
    <w:r w:rsidR="00790170">
      <w:rPr>
        <w:rFonts w:hint="eastAsia"/>
        <w:b/>
        <w:bCs/>
        <w:noProof/>
        <w:lang w:val="en-US"/>
      </w:rPr>
      <w:t>ITU-R  BS.705-2</w:t>
    </w:r>
    <w:r w:rsidR="00790170">
      <w:rPr>
        <w:rFonts w:hint="eastAsia"/>
        <w:b/>
        <w:bCs/>
        <w:noProof/>
        <w:lang w:val="en-US"/>
      </w:rPr>
      <w:t>建议书</w:t>
    </w:r>
    <w:r>
      <w:rPr>
        <w:b/>
        <w:bCs/>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3A4873" w14:textId="1193D698" w:rsidR="00607D68" w:rsidRDefault="00607D68">
    <w:pPr>
      <w:pStyle w:val="Header"/>
    </w:pPr>
    <w:r>
      <w:tab/>
    </w:r>
    <w:r>
      <w:rPr>
        <w:b/>
        <w:bCs/>
      </w:rPr>
      <w:fldChar w:fldCharType="begin"/>
    </w:r>
    <w:r>
      <w:rPr>
        <w:b/>
        <w:bCs/>
      </w:rPr>
      <w:instrText>styleref href</w:instrText>
    </w:r>
    <w:r>
      <w:rPr>
        <w:b/>
        <w:bCs/>
      </w:rPr>
      <w:fldChar w:fldCharType="separate"/>
    </w:r>
    <w:r w:rsidR="00790170">
      <w:rPr>
        <w:rFonts w:hint="eastAsia"/>
        <w:b/>
        <w:bCs/>
        <w:noProof/>
      </w:rPr>
      <w:t>ITU-R  BS.705-2</w:t>
    </w:r>
    <w:r w:rsidR="00790170">
      <w:rPr>
        <w:rFonts w:hint="eastAsia"/>
        <w:b/>
        <w:bCs/>
        <w:noProof/>
      </w:rPr>
      <w:t>建议书</w:t>
    </w:r>
    <w:r>
      <w:rPr>
        <w:b/>
        <w:bCs/>
      </w:rPr>
      <w:fldChar w:fldCharType="end"/>
    </w:r>
    <w:r>
      <w:tab/>
    </w:r>
    <w:r>
      <w:rPr>
        <w:rStyle w:val="PageNumber"/>
        <w:b/>
        <w:bCs/>
      </w:rPr>
      <w:fldChar w:fldCharType="begin"/>
    </w:r>
    <w:r>
      <w:rPr>
        <w:rStyle w:val="PageNumber"/>
        <w:b/>
        <w:bCs/>
      </w:rPr>
      <w:instrText xml:space="preserve"> PAGE </w:instrText>
    </w:r>
    <w:r>
      <w:rPr>
        <w:rStyle w:val="PageNumber"/>
        <w:b/>
        <w:bCs/>
      </w:rPr>
      <w:fldChar w:fldCharType="separate"/>
    </w:r>
    <w:r w:rsidR="00242AEE">
      <w:rPr>
        <w:rStyle w:val="PageNumber"/>
        <w:b/>
        <w:bCs/>
        <w:noProof/>
      </w:rPr>
      <w:t>1</w:t>
    </w:r>
    <w:r>
      <w:rPr>
        <w:rStyle w:val="PageNumber"/>
        <w:b/>
        <w:bCs/>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6A16254"/>
    <w:multiLevelType w:val="multilevel"/>
    <w:tmpl w:val="ED6021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288066F7"/>
    <w:multiLevelType w:val="multilevel"/>
    <w:tmpl w:val="AB0457F8"/>
    <w:lvl w:ilvl="0">
      <w:start w:val="1"/>
      <w:numFmt w:val="bullet"/>
      <w:pStyle w:val="Bullet1"/>
      <w:lvlText w:val=""/>
      <w:lvlJc w:val="left"/>
      <w:pPr>
        <w:tabs>
          <w:tab w:val="num" w:pos="360"/>
        </w:tabs>
        <w:ind w:left="360" w:hanging="360"/>
      </w:pPr>
      <w:rPr>
        <w:rFonts w:ascii="Symbol" w:hAnsi="Symbol" w:cs="Symbol" w:hint="default"/>
        <w:sz w:val="22"/>
      </w:rPr>
    </w:lvl>
    <w:lvl w:ilvl="1">
      <w:start w:val="1"/>
      <w:numFmt w:val="bullet"/>
      <w:lvlText w:val="◦"/>
      <w:lvlJc w:val="left"/>
      <w:pPr>
        <w:tabs>
          <w:tab w:val="num" w:pos="720"/>
        </w:tabs>
        <w:ind w:left="720" w:hanging="360"/>
      </w:pPr>
      <w:rPr>
        <w:rFonts w:ascii="Times New Roman" w:hAnsi="Times New Roman" w:cs="Times New Roman" w:hint="default"/>
      </w:rPr>
    </w:lvl>
    <w:lvl w:ilvl="2">
      <w:start w:val="1"/>
      <w:numFmt w:val="bullet"/>
      <w:lvlText w:val="-"/>
      <w:lvlJc w:val="left"/>
      <w:pPr>
        <w:tabs>
          <w:tab w:val="num" w:pos="1080"/>
        </w:tabs>
        <w:ind w:left="1080" w:hanging="360"/>
      </w:pPr>
      <w:rPr>
        <w:rFonts w:ascii="Arial" w:hAnsi="Arial" w:cs="Arial" w:hint="default"/>
      </w:rPr>
    </w:lvl>
    <w:lvl w:ilvl="3">
      <w:start w:val="1"/>
      <w:numFmt w:val="bullet"/>
      <w:lvlText w:val=""/>
      <w:lvlJc w:val="left"/>
      <w:pPr>
        <w:tabs>
          <w:tab w:val="num" w:pos="1440"/>
        </w:tabs>
        <w:ind w:left="1440" w:hanging="360"/>
      </w:pPr>
      <w:rPr>
        <w:rFonts w:ascii="Symbol" w:hAnsi="Symbol" w:cs="Symbol" w:hint="default"/>
      </w:rPr>
    </w:lvl>
    <w:lvl w:ilvl="4">
      <w:start w:val="1"/>
      <w:numFmt w:val="bullet"/>
      <w:lvlText w:val=""/>
      <w:lvlJc w:val="left"/>
      <w:pPr>
        <w:tabs>
          <w:tab w:val="num" w:pos="1800"/>
        </w:tabs>
        <w:ind w:left="1800" w:hanging="360"/>
      </w:pPr>
      <w:rPr>
        <w:rFonts w:ascii="Symbol" w:hAnsi="Symbol" w:cs="Symbol" w:hint="default"/>
      </w:rPr>
    </w:lvl>
    <w:lvl w:ilvl="5">
      <w:start w:val="1"/>
      <w:numFmt w:val="bullet"/>
      <w:lvlText w:val=""/>
      <w:lvlJc w:val="left"/>
      <w:pPr>
        <w:tabs>
          <w:tab w:val="num" w:pos="2160"/>
        </w:tabs>
        <w:ind w:left="2160" w:hanging="360"/>
      </w:pPr>
      <w:rPr>
        <w:rFonts w:ascii="Wingdings" w:hAnsi="Wingdings" w:cs="Wingdings" w:hint="default"/>
      </w:rPr>
    </w:lvl>
    <w:lvl w:ilvl="6">
      <w:start w:val="1"/>
      <w:numFmt w:val="bullet"/>
      <w:lvlText w:val=""/>
      <w:lvlJc w:val="left"/>
      <w:pPr>
        <w:tabs>
          <w:tab w:val="num" w:pos="2520"/>
        </w:tabs>
        <w:ind w:left="2520" w:hanging="360"/>
      </w:pPr>
      <w:rPr>
        <w:rFonts w:ascii="Wingdings" w:hAnsi="Wingdings" w:cs="Wingdings" w:hint="default"/>
      </w:rPr>
    </w:lvl>
    <w:lvl w:ilvl="7">
      <w:start w:val="1"/>
      <w:numFmt w:val="bullet"/>
      <w:lvlText w:val=""/>
      <w:lvlJc w:val="left"/>
      <w:pPr>
        <w:tabs>
          <w:tab w:val="num" w:pos="2880"/>
        </w:tabs>
        <w:ind w:left="2880" w:hanging="360"/>
      </w:pPr>
      <w:rPr>
        <w:rFonts w:ascii="Symbol" w:hAnsi="Symbol" w:cs="Symbol" w:hint="default"/>
      </w:rPr>
    </w:lvl>
    <w:lvl w:ilvl="8">
      <w:start w:val="1"/>
      <w:numFmt w:val="bullet"/>
      <w:lvlText w:val=""/>
      <w:lvlJc w:val="left"/>
      <w:pPr>
        <w:tabs>
          <w:tab w:val="num" w:pos="3240"/>
        </w:tabs>
        <w:ind w:left="3240" w:hanging="360"/>
      </w:pPr>
      <w:rPr>
        <w:rFonts w:ascii="Symbol" w:hAnsi="Symbol" w:cs="Symbol" w:hint="default"/>
      </w:rPr>
    </w:lvl>
  </w:abstractNum>
  <w:abstractNum w:abstractNumId="2" w15:restartNumberingAfterBreak="0">
    <w:nsid w:val="6FC52BE4"/>
    <w:multiLevelType w:val="multilevel"/>
    <w:tmpl w:val="019CF7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90408445">
    <w:abstractNumId w:val="1"/>
  </w:num>
  <w:num w:numId="2" w16cid:durableId="2096126764">
    <w:abstractNumId w:val="2"/>
  </w:num>
  <w:num w:numId="3" w16cid:durableId="125512277">
    <w:abstractNumId w:val="0"/>
  </w:num>
  <w:numIdMacAtCleanup w:val="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embedSystemFonts/>
  <w:mirrorMargins/>
  <w:bordersDoNotSurroundHeader/>
  <w:bordersDoNotSurroundFooter/>
  <w:activeWritingStyle w:appName="MSWord" w:lang="en-US" w:vendorID="64" w:dllVersion="5" w:nlCheck="1" w:checkStyle="0"/>
  <w:activeWritingStyle w:appName="MSWord" w:lang="en-US" w:vendorID="64" w:dllVersion="6" w:nlCheck="1" w:checkStyle="1"/>
  <w:activeWritingStyle w:appName="MSWord" w:lang="fr-FR" w:vendorID="64" w:dllVersion="6" w:nlCheck="1" w:checkStyle="1"/>
  <w:activeWritingStyle w:appName="MSWord" w:lang="en-US" w:vendorID="64" w:dllVersion="0" w:nlCheck="1" w:checkStyle="0"/>
  <w:activeWritingStyle w:appName="MSWord" w:lang="fr-FR" w:vendorID="64" w:dllVersion="0" w:nlCheck="1" w:checkStyle="0"/>
  <w:activeWritingStyle w:appName="MSWord" w:lang="fr-CH" w:vendorID="64" w:dllVersion="0" w:nlCheck="1" w:checkStyle="0"/>
  <w:activeWritingStyle w:appName="MSWord" w:lang="en-GB" w:vendorID="64" w:dllVersion="0" w:nlCheck="1" w:checkStyle="0"/>
  <w:activeWritingStyle w:appName="MSWord" w:lang="es-ES" w:vendorID="64" w:dllVersion="0" w:nlCheck="1" w:checkStyle="0"/>
  <w:activeWritingStyle w:appName="MSWord" w:lang="de-CH" w:vendorID="64" w:dllVersion="0" w:nlCheck="1" w:checkStyle="0"/>
  <w:activeWritingStyle w:appName="MSWord" w:lang="es-ES_tradnl" w:vendorID="64" w:dllVersion="0" w:nlCheck="1" w:checkStyle="0"/>
  <w:activeWritingStyle w:appName="MSWord" w:lang="en-GB" w:vendorID="64" w:dllVersion="4096" w:nlCheck="1" w:checkStyle="0"/>
  <w:activeWritingStyle w:appName="MSWord" w:lang="en-US" w:vendorID="64" w:dllVersion="4096" w:nlCheck="1" w:checkStyle="0"/>
  <w:activeWritingStyle w:appName="MSWord" w:lang="zh-CN" w:vendorID="64" w:dllVersion="0" w:nlCheck="1" w:checkStyle="1"/>
  <w:activeWritingStyle w:appName="MSWord" w:lang="es-AR" w:vendorID="64" w:dllVersion="0" w:nlCheck="1" w:checkStyle="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283"/>
  <w:evenAndOddHeaders/>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35DC"/>
    <w:rsid w:val="0000296A"/>
    <w:rsid w:val="00005CF8"/>
    <w:rsid w:val="00007DB6"/>
    <w:rsid w:val="00011746"/>
    <w:rsid w:val="000175DD"/>
    <w:rsid w:val="00020054"/>
    <w:rsid w:val="00021A15"/>
    <w:rsid w:val="000228B6"/>
    <w:rsid w:val="00022BF1"/>
    <w:rsid w:val="00022F0F"/>
    <w:rsid w:val="000264B1"/>
    <w:rsid w:val="0002740E"/>
    <w:rsid w:val="000316A5"/>
    <w:rsid w:val="00031701"/>
    <w:rsid w:val="00031827"/>
    <w:rsid w:val="00032193"/>
    <w:rsid w:val="00034AAD"/>
    <w:rsid w:val="00034CDB"/>
    <w:rsid w:val="00035222"/>
    <w:rsid w:val="00037118"/>
    <w:rsid w:val="000378B4"/>
    <w:rsid w:val="0004103D"/>
    <w:rsid w:val="00041293"/>
    <w:rsid w:val="00041AB5"/>
    <w:rsid w:val="00041DB1"/>
    <w:rsid w:val="00043779"/>
    <w:rsid w:val="000442B9"/>
    <w:rsid w:val="00044732"/>
    <w:rsid w:val="000467F5"/>
    <w:rsid w:val="00050350"/>
    <w:rsid w:val="000522C9"/>
    <w:rsid w:val="0005238B"/>
    <w:rsid w:val="00054DD8"/>
    <w:rsid w:val="0006221D"/>
    <w:rsid w:val="0006499E"/>
    <w:rsid w:val="00064AC8"/>
    <w:rsid w:val="000668C1"/>
    <w:rsid w:val="00067A7B"/>
    <w:rsid w:val="00071E6B"/>
    <w:rsid w:val="00072017"/>
    <w:rsid w:val="000724DC"/>
    <w:rsid w:val="00073E33"/>
    <w:rsid w:val="00075220"/>
    <w:rsid w:val="00076E4A"/>
    <w:rsid w:val="00080EC5"/>
    <w:rsid w:val="00083BE2"/>
    <w:rsid w:val="000844BD"/>
    <w:rsid w:val="00090D74"/>
    <w:rsid w:val="00091F69"/>
    <w:rsid w:val="000922A4"/>
    <w:rsid w:val="000923E3"/>
    <w:rsid w:val="00092A37"/>
    <w:rsid w:val="00093070"/>
    <w:rsid w:val="000949E1"/>
    <w:rsid w:val="00094CBF"/>
    <w:rsid w:val="00095C50"/>
    <w:rsid w:val="000969EE"/>
    <w:rsid w:val="000A14D2"/>
    <w:rsid w:val="000A2042"/>
    <w:rsid w:val="000A2B22"/>
    <w:rsid w:val="000A5567"/>
    <w:rsid w:val="000A596F"/>
    <w:rsid w:val="000A6501"/>
    <w:rsid w:val="000A65D3"/>
    <w:rsid w:val="000B0661"/>
    <w:rsid w:val="000B1E34"/>
    <w:rsid w:val="000B320D"/>
    <w:rsid w:val="000B3A2A"/>
    <w:rsid w:val="000B423F"/>
    <w:rsid w:val="000B6E5C"/>
    <w:rsid w:val="000C0E12"/>
    <w:rsid w:val="000C17B9"/>
    <w:rsid w:val="000C2D96"/>
    <w:rsid w:val="000C5951"/>
    <w:rsid w:val="000D0183"/>
    <w:rsid w:val="000D2317"/>
    <w:rsid w:val="000D3F59"/>
    <w:rsid w:val="000D6AFF"/>
    <w:rsid w:val="000D6CFA"/>
    <w:rsid w:val="000D7A27"/>
    <w:rsid w:val="000E035E"/>
    <w:rsid w:val="000E092E"/>
    <w:rsid w:val="000E20ED"/>
    <w:rsid w:val="000E2A51"/>
    <w:rsid w:val="000E4125"/>
    <w:rsid w:val="000E5AF3"/>
    <w:rsid w:val="000E70A3"/>
    <w:rsid w:val="000E72ED"/>
    <w:rsid w:val="000F068B"/>
    <w:rsid w:val="000F1264"/>
    <w:rsid w:val="000F12B5"/>
    <w:rsid w:val="000F145E"/>
    <w:rsid w:val="000F23AE"/>
    <w:rsid w:val="000F2FC1"/>
    <w:rsid w:val="000F411C"/>
    <w:rsid w:val="000F64A2"/>
    <w:rsid w:val="000F70D1"/>
    <w:rsid w:val="000F7A72"/>
    <w:rsid w:val="00101435"/>
    <w:rsid w:val="001031C5"/>
    <w:rsid w:val="00103A72"/>
    <w:rsid w:val="00106241"/>
    <w:rsid w:val="001078AF"/>
    <w:rsid w:val="00111909"/>
    <w:rsid w:val="00111913"/>
    <w:rsid w:val="00111E11"/>
    <w:rsid w:val="00112304"/>
    <w:rsid w:val="00112F24"/>
    <w:rsid w:val="00114104"/>
    <w:rsid w:val="00117025"/>
    <w:rsid w:val="00117D55"/>
    <w:rsid w:val="00117DEC"/>
    <w:rsid w:val="001228BC"/>
    <w:rsid w:val="00123297"/>
    <w:rsid w:val="00127484"/>
    <w:rsid w:val="00130E76"/>
    <w:rsid w:val="0013255B"/>
    <w:rsid w:val="00132F7B"/>
    <w:rsid w:val="00132FBC"/>
    <w:rsid w:val="00135378"/>
    <w:rsid w:val="00136AD7"/>
    <w:rsid w:val="001401BB"/>
    <w:rsid w:val="001437D1"/>
    <w:rsid w:val="00144845"/>
    <w:rsid w:val="00147E33"/>
    <w:rsid w:val="001515DC"/>
    <w:rsid w:val="00151985"/>
    <w:rsid w:val="00151AAC"/>
    <w:rsid w:val="00152035"/>
    <w:rsid w:val="001526AD"/>
    <w:rsid w:val="001526F1"/>
    <w:rsid w:val="0015287C"/>
    <w:rsid w:val="00153AC3"/>
    <w:rsid w:val="0015496C"/>
    <w:rsid w:val="0015521B"/>
    <w:rsid w:val="001559B7"/>
    <w:rsid w:val="00155F97"/>
    <w:rsid w:val="00161126"/>
    <w:rsid w:val="001618CB"/>
    <w:rsid w:val="001627EC"/>
    <w:rsid w:val="00162A4F"/>
    <w:rsid w:val="00162F95"/>
    <w:rsid w:val="0016325C"/>
    <w:rsid w:val="00166769"/>
    <w:rsid w:val="00166809"/>
    <w:rsid w:val="00166CD9"/>
    <w:rsid w:val="0017004A"/>
    <w:rsid w:val="00170321"/>
    <w:rsid w:val="00171C9B"/>
    <w:rsid w:val="0017499F"/>
    <w:rsid w:val="0017581C"/>
    <w:rsid w:val="001769C3"/>
    <w:rsid w:val="00177255"/>
    <w:rsid w:val="001775A4"/>
    <w:rsid w:val="00177C8F"/>
    <w:rsid w:val="0018108D"/>
    <w:rsid w:val="00185AAD"/>
    <w:rsid w:val="00191460"/>
    <w:rsid w:val="00191B72"/>
    <w:rsid w:val="00191CEE"/>
    <w:rsid w:val="00192F00"/>
    <w:rsid w:val="00194A19"/>
    <w:rsid w:val="00196043"/>
    <w:rsid w:val="00196DBB"/>
    <w:rsid w:val="0019797B"/>
    <w:rsid w:val="001A21C9"/>
    <w:rsid w:val="001A4D77"/>
    <w:rsid w:val="001B04B6"/>
    <w:rsid w:val="001B0ED6"/>
    <w:rsid w:val="001B1E2A"/>
    <w:rsid w:val="001B2115"/>
    <w:rsid w:val="001B368D"/>
    <w:rsid w:val="001B397F"/>
    <w:rsid w:val="001B3D84"/>
    <w:rsid w:val="001B3F44"/>
    <w:rsid w:val="001B403C"/>
    <w:rsid w:val="001C2AB2"/>
    <w:rsid w:val="001C2B28"/>
    <w:rsid w:val="001C2C6C"/>
    <w:rsid w:val="001C3C54"/>
    <w:rsid w:val="001C6894"/>
    <w:rsid w:val="001C68CD"/>
    <w:rsid w:val="001C6C94"/>
    <w:rsid w:val="001D2029"/>
    <w:rsid w:val="001D2F4E"/>
    <w:rsid w:val="001D36AE"/>
    <w:rsid w:val="001D4424"/>
    <w:rsid w:val="001D4808"/>
    <w:rsid w:val="001D5E91"/>
    <w:rsid w:val="001D73BE"/>
    <w:rsid w:val="001E0E53"/>
    <w:rsid w:val="001E588C"/>
    <w:rsid w:val="001E5C37"/>
    <w:rsid w:val="001E5F02"/>
    <w:rsid w:val="001E5FC1"/>
    <w:rsid w:val="001F05A0"/>
    <w:rsid w:val="001F0A8C"/>
    <w:rsid w:val="001F19E5"/>
    <w:rsid w:val="001F222D"/>
    <w:rsid w:val="001F39E0"/>
    <w:rsid w:val="001F7343"/>
    <w:rsid w:val="00200681"/>
    <w:rsid w:val="00202F06"/>
    <w:rsid w:val="00203831"/>
    <w:rsid w:val="002048C9"/>
    <w:rsid w:val="00204E12"/>
    <w:rsid w:val="002060F6"/>
    <w:rsid w:val="00211C1E"/>
    <w:rsid w:val="0021295D"/>
    <w:rsid w:val="00212CE3"/>
    <w:rsid w:val="00213777"/>
    <w:rsid w:val="0021496B"/>
    <w:rsid w:val="00215814"/>
    <w:rsid w:val="00217EBF"/>
    <w:rsid w:val="00220019"/>
    <w:rsid w:val="00220FFA"/>
    <w:rsid w:val="002215ED"/>
    <w:rsid w:val="00222641"/>
    <w:rsid w:val="00223439"/>
    <w:rsid w:val="002236C4"/>
    <w:rsid w:val="002243BC"/>
    <w:rsid w:val="002250D0"/>
    <w:rsid w:val="002260CB"/>
    <w:rsid w:val="002261A2"/>
    <w:rsid w:val="00226A1D"/>
    <w:rsid w:val="00226A7F"/>
    <w:rsid w:val="002307A5"/>
    <w:rsid w:val="00230FC7"/>
    <w:rsid w:val="00231A98"/>
    <w:rsid w:val="002362BA"/>
    <w:rsid w:val="002374D5"/>
    <w:rsid w:val="002377AE"/>
    <w:rsid w:val="00237B7C"/>
    <w:rsid w:val="00241306"/>
    <w:rsid w:val="002414B2"/>
    <w:rsid w:val="00242AEE"/>
    <w:rsid w:val="00242BF1"/>
    <w:rsid w:val="0024461E"/>
    <w:rsid w:val="00244D8D"/>
    <w:rsid w:val="002466BE"/>
    <w:rsid w:val="002509A5"/>
    <w:rsid w:val="00252A55"/>
    <w:rsid w:val="002607D7"/>
    <w:rsid w:val="0026093B"/>
    <w:rsid w:val="0026116B"/>
    <w:rsid w:val="002621E0"/>
    <w:rsid w:val="00266C36"/>
    <w:rsid w:val="002722CD"/>
    <w:rsid w:val="00275619"/>
    <w:rsid w:val="002765C0"/>
    <w:rsid w:val="0028208C"/>
    <w:rsid w:val="0028245E"/>
    <w:rsid w:val="00282B78"/>
    <w:rsid w:val="0028340A"/>
    <w:rsid w:val="002845BE"/>
    <w:rsid w:val="00285929"/>
    <w:rsid w:val="0028779C"/>
    <w:rsid w:val="00290227"/>
    <w:rsid w:val="00290E29"/>
    <w:rsid w:val="00292E94"/>
    <w:rsid w:val="0029584B"/>
    <w:rsid w:val="00295B07"/>
    <w:rsid w:val="00295B4E"/>
    <w:rsid w:val="00295BF9"/>
    <w:rsid w:val="00295C69"/>
    <w:rsid w:val="00295F98"/>
    <w:rsid w:val="002A2503"/>
    <w:rsid w:val="002A453D"/>
    <w:rsid w:val="002A66EB"/>
    <w:rsid w:val="002A6BB4"/>
    <w:rsid w:val="002A79FB"/>
    <w:rsid w:val="002B05A7"/>
    <w:rsid w:val="002B1637"/>
    <w:rsid w:val="002B395C"/>
    <w:rsid w:val="002B39EE"/>
    <w:rsid w:val="002C2C86"/>
    <w:rsid w:val="002C4A1A"/>
    <w:rsid w:val="002C727B"/>
    <w:rsid w:val="002C7943"/>
    <w:rsid w:val="002D0034"/>
    <w:rsid w:val="002D0745"/>
    <w:rsid w:val="002D76C4"/>
    <w:rsid w:val="002E005A"/>
    <w:rsid w:val="002E106E"/>
    <w:rsid w:val="002E1796"/>
    <w:rsid w:val="002E1B44"/>
    <w:rsid w:val="002E2B76"/>
    <w:rsid w:val="002F0A29"/>
    <w:rsid w:val="002F286C"/>
    <w:rsid w:val="002F35D5"/>
    <w:rsid w:val="002F5310"/>
    <w:rsid w:val="002F5C7F"/>
    <w:rsid w:val="002F6482"/>
    <w:rsid w:val="00300B13"/>
    <w:rsid w:val="00300C85"/>
    <w:rsid w:val="00300F5D"/>
    <w:rsid w:val="0030360F"/>
    <w:rsid w:val="003037DD"/>
    <w:rsid w:val="00307366"/>
    <w:rsid w:val="0031040D"/>
    <w:rsid w:val="003132FB"/>
    <w:rsid w:val="0031364E"/>
    <w:rsid w:val="003163FE"/>
    <w:rsid w:val="00316C25"/>
    <w:rsid w:val="00317A98"/>
    <w:rsid w:val="00320316"/>
    <w:rsid w:val="00321362"/>
    <w:rsid w:val="003213F8"/>
    <w:rsid w:val="00322609"/>
    <w:rsid w:val="00323E86"/>
    <w:rsid w:val="00325B31"/>
    <w:rsid w:val="003301C3"/>
    <w:rsid w:val="00330B54"/>
    <w:rsid w:val="003330A4"/>
    <w:rsid w:val="00334212"/>
    <w:rsid w:val="003410D2"/>
    <w:rsid w:val="00341744"/>
    <w:rsid w:val="00342EAB"/>
    <w:rsid w:val="003431EA"/>
    <w:rsid w:val="003434B7"/>
    <w:rsid w:val="0034473D"/>
    <w:rsid w:val="0034598C"/>
    <w:rsid w:val="003468C9"/>
    <w:rsid w:val="00346A1C"/>
    <w:rsid w:val="003474E5"/>
    <w:rsid w:val="003476C8"/>
    <w:rsid w:val="003476EC"/>
    <w:rsid w:val="00350433"/>
    <w:rsid w:val="003518C5"/>
    <w:rsid w:val="003530DD"/>
    <w:rsid w:val="00353640"/>
    <w:rsid w:val="003551C0"/>
    <w:rsid w:val="00355CCB"/>
    <w:rsid w:val="00356053"/>
    <w:rsid w:val="003564E3"/>
    <w:rsid w:val="003601DC"/>
    <w:rsid w:val="00362C73"/>
    <w:rsid w:val="0036369B"/>
    <w:rsid w:val="00363F84"/>
    <w:rsid w:val="0036437C"/>
    <w:rsid w:val="00364CDC"/>
    <w:rsid w:val="003672D8"/>
    <w:rsid w:val="00367592"/>
    <w:rsid w:val="003703C4"/>
    <w:rsid w:val="00371D67"/>
    <w:rsid w:val="00371E9E"/>
    <w:rsid w:val="0037341E"/>
    <w:rsid w:val="00373732"/>
    <w:rsid w:val="00373C91"/>
    <w:rsid w:val="0037759A"/>
    <w:rsid w:val="00377FC0"/>
    <w:rsid w:val="00380165"/>
    <w:rsid w:val="003805AB"/>
    <w:rsid w:val="00380FC1"/>
    <w:rsid w:val="003811A9"/>
    <w:rsid w:val="003846C9"/>
    <w:rsid w:val="00384C66"/>
    <w:rsid w:val="00384FE1"/>
    <w:rsid w:val="0038661A"/>
    <w:rsid w:val="0039085D"/>
    <w:rsid w:val="00390A27"/>
    <w:rsid w:val="0039148E"/>
    <w:rsid w:val="00391AF8"/>
    <w:rsid w:val="003941FE"/>
    <w:rsid w:val="003A07B9"/>
    <w:rsid w:val="003A1236"/>
    <w:rsid w:val="003A185D"/>
    <w:rsid w:val="003A31AC"/>
    <w:rsid w:val="003A3402"/>
    <w:rsid w:val="003A3F90"/>
    <w:rsid w:val="003A5BE5"/>
    <w:rsid w:val="003A6D27"/>
    <w:rsid w:val="003A7863"/>
    <w:rsid w:val="003B0E6A"/>
    <w:rsid w:val="003B306B"/>
    <w:rsid w:val="003B5F01"/>
    <w:rsid w:val="003B71EE"/>
    <w:rsid w:val="003B79CC"/>
    <w:rsid w:val="003C1379"/>
    <w:rsid w:val="003C227D"/>
    <w:rsid w:val="003C28CF"/>
    <w:rsid w:val="003C2990"/>
    <w:rsid w:val="003C507D"/>
    <w:rsid w:val="003C5D3A"/>
    <w:rsid w:val="003C5EA1"/>
    <w:rsid w:val="003C6360"/>
    <w:rsid w:val="003C670C"/>
    <w:rsid w:val="003C6814"/>
    <w:rsid w:val="003C687F"/>
    <w:rsid w:val="003D1D57"/>
    <w:rsid w:val="003D200D"/>
    <w:rsid w:val="003D6581"/>
    <w:rsid w:val="003D659B"/>
    <w:rsid w:val="003D6A1F"/>
    <w:rsid w:val="003D740B"/>
    <w:rsid w:val="003D7630"/>
    <w:rsid w:val="003E0A20"/>
    <w:rsid w:val="003E11B2"/>
    <w:rsid w:val="003E2A92"/>
    <w:rsid w:val="003E3E09"/>
    <w:rsid w:val="003E494C"/>
    <w:rsid w:val="003E55F9"/>
    <w:rsid w:val="003E575A"/>
    <w:rsid w:val="003E62A3"/>
    <w:rsid w:val="003F089E"/>
    <w:rsid w:val="003F0E23"/>
    <w:rsid w:val="003F1C89"/>
    <w:rsid w:val="003F35FC"/>
    <w:rsid w:val="003F40D3"/>
    <w:rsid w:val="003F5123"/>
    <w:rsid w:val="003F677B"/>
    <w:rsid w:val="003F7627"/>
    <w:rsid w:val="003F7B3D"/>
    <w:rsid w:val="00403149"/>
    <w:rsid w:val="00403FEA"/>
    <w:rsid w:val="00404D49"/>
    <w:rsid w:val="00405CFF"/>
    <w:rsid w:val="004123AB"/>
    <w:rsid w:val="004135C7"/>
    <w:rsid w:val="0041387E"/>
    <w:rsid w:val="00415219"/>
    <w:rsid w:val="004171CA"/>
    <w:rsid w:val="00423030"/>
    <w:rsid w:val="00433A8F"/>
    <w:rsid w:val="00435004"/>
    <w:rsid w:val="004361F7"/>
    <w:rsid w:val="00437622"/>
    <w:rsid w:val="004376BE"/>
    <w:rsid w:val="00441B71"/>
    <w:rsid w:val="00441D79"/>
    <w:rsid w:val="004423A3"/>
    <w:rsid w:val="00445612"/>
    <w:rsid w:val="00446B32"/>
    <w:rsid w:val="00447F08"/>
    <w:rsid w:val="004500D0"/>
    <w:rsid w:val="00453343"/>
    <w:rsid w:val="00456659"/>
    <w:rsid w:val="00456E30"/>
    <w:rsid w:val="00457904"/>
    <w:rsid w:val="00457A7E"/>
    <w:rsid w:val="00460FCC"/>
    <w:rsid w:val="004624E0"/>
    <w:rsid w:val="00462DE5"/>
    <w:rsid w:val="00463626"/>
    <w:rsid w:val="00464897"/>
    <w:rsid w:val="00464DB2"/>
    <w:rsid w:val="004657BD"/>
    <w:rsid w:val="00467F12"/>
    <w:rsid w:val="00470ED5"/>
    <w:rsid w:val="00471CBA"/>
    <w:rsid w:val="004734F2"/>
    <w:rsid w:val="00473534"/>
    <w:rsid w:val="00474964"/>
    <w:rsid w:val="00477D97"/>
    <w:rsid w:val="00480CF1"/>
    <w:rsid w:val="004824DB"/>
    <w:rsid w:val="0048298E"/>
    <w:rsid w:val="00484566"/>
    <w:rsid w:val="00484983"/>
    <w:rsid w:val="004852FD"/>
    <w:rsid w:val="004856EA"/>
    <w:rsid w:val="00485D11"/>
    <w:rsid w:val="00486198"/>
    <w:rsid w:val="00490E1F"/>
    <w:rsid w:val="00492F94"/>
    <w:rsid w:val="00493244"/>
    <w:rsid w:val="0049417D"/>
    <w:rsid w:val="00494911"/>
    <w:rsid w:val="00495B0B"/>
    <w:rsid w:val="00496560"/>
    <w:rsid w:val="004A169A"/>
    <w:rsid w:val="004A2ECA"/>
    <w:rsid w:val="004A4CF2"/>
    <w:rsid w:val="004A4D2B"/>
    <w:rsid w:val="004A7850"/>
    <w:rsid w:val="004B1174"/>
    <w:rsid w:val="004B3256"/>
    <w:rsid w:val="004B4CF8"/>
    <w:rsid w:val="004B744B"/>
    <w:rsid w:val="004C0CBF"/>
    <w:rsid w:val="004C1F6D"/>
    <w:rsid w:val="004C257D"/>
    <w:rsid w:val="004C36E5"/>
    <w:rsid w:val="004C392B"/>
    <w:rsid w:val="004C59B6"/>
    <w:rsid w:val="004D0EF3"/>
    <w:rsid w:val="004D1FB3"/>
    <w:rsid w:val="004D2440"/>
    <w:rsid w:val="004D32AE"/>
    <w:rsid w:val="004D4253"/>
    <w:rsid w:val="004D502E"/>
    <w:rsid w:val="004D5FEB"/>
    <w:rsid w:val="004D6EA7"/>
    <w:rsid w:val="004E1277"/>
    <w:rsid w:val="004E2FA3"/>
    <w:rsid w:val="004E31EA"/>
    <w:rsid w:val="004E3334"/>
    <w:rsid w:val="004E337B"/>
    <w:rsid w:val="004E572F"/>
    <w:rsid w:val="004E597F"/>
    <w:rsid w:val="004F02B7"/>
    <w:rsid w:val="004F04D0"/>
    <w:rsid w:val="004F139D"/>
    <w:rsid w:val="004F277D"/>
    <w:rsid w:val="004F33DE"/>
    <w:rsid w:val="004F4E68"/>
    <w:rsid w:val="004F5564"/>
    <w:rsid w:val="005026F9"/>
    <w:rsid w:val="005029AE"/>
    <w:rsid w:val="00504543"/>
    <w:rsid w:val="00504F1C"/>
    <w:rsid w:val="00505353"/>
    <w:rsid w:val="005056B1"/>
    <w:rsid w:val="005057AD"/>
    <w:rsid w:val="005115FE"/>
    <w:rsid w:val="00511B95"/>
    <w:rsid w:val="00512578"/>
    <w:rsid w:val="0051648E"/>
    <w:rsid w:val="0051705A"/>
    <w:rsid w:val="00517135"/>
    <w:rsid w:val="0051721D"/>
    <w:rsid w:val="00517EE4"/>
    <w:rsid w:val="00520723"/>
    <w:rsid w:val="00522327"/>
    <w:rsid w:val="00522799"/>
    <w:rsid w:val="005245F6"/>
    <w:rsid w:val="0052529D"/>
    <w:rsid w:val="00525712"/>
    <w:rsid w:val="0052652C"/>
    <w:rsid w:val="005279BB"/>
    <w:rsid w:val="00530421"/>
    <w:rsid w:val="00530838"/>
    <w:rsid w:val="00531404"/>
    <w:rsid w:val="00533424"/>
    <w:rsid w:val="00536066"/>
    <w:rsid w:val="00536415"/>
    <w:rsid w:val="00536F0F"/>
    <w:rsid w:val="00537784"/>
    <w:rsid w:val="0054023A"/>
    <w:rsid w:val="00541C66"/>
    <w:rsid w:val="00543EBB"/>
    <w:rsid w:val="00544BF6"/>
    <w:rsid w:val="00545C42"/>
    <w:rsid w:val="00545CC6"/>
    <w:rsid w:val="005461AA"/>
    <w:rsid w:val="00550C39"/>
    <w:rsid w:val="005528EA"/>
    <w:rsid w:val="00552F94"/>
    <w:rsid w:val="00554ADE"/>
    <w:rsid w:val="00554F22"/>
    <w:rsid w:val="00555F90"/>
    <w:rsid w:val="00556405"/>
    <w:rsid w:val="0056034F"/>
    <w:rsid w:val="005616FC"/>
    <w:rsid w:val="00561C0E"/>
    <w:rsid w:val="00561E16"/>
    <w:rsid w:val="00563A51"/>
    <w:rsid w:val="005662C8"/>
    <w:rsid w:val="00567014"/>
    <w:rsid w:val="00570495"/>
    <w:rsid w:val="00570D29"/>
    <w:rsid w:val="005726F3"/>
    <w:rsid w:val="005747F0"/>
    <w:rsid w:val="005751AE"/>
    <w:rsid w:val="00575C87"/>
    <w:rsid w:val="005761AC"/>
    <w:rsid w:val="00576CEF"/>
    <w:rsid w:val="0057710C"/>
    <w:rsid w:val="00580445"/>
    <w:rsid w:val="00580BC7"/>
    <w:rsid w:val="00580FBD"/>
    <w:rsid w:val="005817DE"/>
    <w:rsid w:val="00582995"/>
    <w:rsid w:val="00583725"/>
    <w:rsid w:val="005844E5"/>
    <w:rsid w:val="00584543"/>
    <w:rsid w:val="0058625D"/>
    <w:rsid w:val="00586931"/>
    <w:rsid w:val="00586B75"/>
    <w:rsid w:val="00586E17"/>
    <w:rsid w:val="00587A38"/>
    <w:rsid w:val="00590281"/>
    <w:rsid w:val="00590509"/>
    <w:rsid w:val="00590957"/>
    <w:rsid w:val="00591AC1"/>
    <w:rsid w:val="005925F1"/>
    <w:rsid w:val="00592F9D"/>
    <w:rsid w:val="00593604"/>
    <w:rsid w:val="005937E9"/>
    <w:rsid w:val="00594EE1"/>
    <w:rsid w:val="0059609B"/>
    <w:rsid w:val="0059627D"/>
    <w:rsid w:val="005A4140"/>
    <w:rsid w:val="005A52F7"/>
    <w:rsid w:val="005A56EB"/>
    <w:rsid w:val="005A6863"/>
    <w:rsid w:val="005A6D6B"/>
    <w:rsid w:val="005B05EC"/>
    <w:rsid w:val="005B2BEC"/>
    <w:rsid w:val="005B3501"/>
    <w:rsid w:val="005B3D7B"/>
    <w:rsid w:val="005B488B"/>
    <w:rsid w:val="005C0A8E"/>
    <w:rsid w:val="005C36AC"/>
    <w:rsid w:val="005C72D6"/>
    <w:rsid w:val="005D5DE2"/>
    <w:rsid w:val="005D6129"/>
    <w:rsid w:val="005D63FA"/>
    <w:rsid w:val="005D6441"/>
    <w:rsid w:val="005E09F2"/>
    <w:rsid w:val="005E19AD"/>
    <w:rsid w:val="005E3965"/>
    <w:rsid w:val="005E6E33"/>
    <w:rsid w:val="005E71C1"/>
    <w:rsid w:val="005F10FC"/>
    <w:rsid w:val="005F298E"/>
    <w:rsid w:val="005F2D64"/>
    <w:rsid w:val="005F3811"/>
    <w:rsid w:val="005F75A8"/>
    <w:rsid w:val="006005C3"/>
    <w:rsid w:val="006040AF"/>
    <w:rsid w:val="006046C8"/>
    <w:rsid w:val="00607D68"/>
    <w:rsid w:val="00610263"/>
    <w:rsid w:val="00610714"/>
    <w:rsid w:val="00611BDD"/>
    <w:rsid w:val="00612FAC"/>
    <w:rsid w:val="006135A9"/>
    <w:rsid w:val="0061436F"/>
    <w:rsid w:val="00617A02"/>
    <w:rsid w:val="00621A2B"/>
    <w:rsid w:val="00622A04"/>
    <w:rsid w:val="00624D9A"/>
    <w:rsid w:val="006251CA"/>
    <w:rsid w:val="00626EF0"/>
    <w:rsid w:val="0063016C"/>
    <w:rsid w:val="006306D5"/>
    <w:rsid w:val="00630F81"/>
    <w:rsid w:val="00631167"/>
    <w:rsid w:val="006319F6"/>
    <w:rsid w:val="00632020"/>
    <w:rsid w:val="006329A9"/>
    <w:rsid w:val="00633494"/>
    <w:rsid w:val="00634733"/>
    <w:rsid w:val="00634D5C"/>
    <w:rsid w:val="006403C2"/>
    <w:rsid w:val="00640490"/>
    <w:rsid w:val="00641E41"/>
    <w:rsid w:val="00642932"/>
    <w:rsid w:val="00642E5E"/>
    <w:rsid w:val="0064338A"/>
    <w:rsid w:val="00646CA1"/>
    <w:rsid w:val="00650725"/>
    <w:rsid w:val="00650879"/>
    <w:rsid w:val="006516B4"/>
    <w:rsid w:val="00653000"/>
    <w:rsid w:val="00653F7D"/>
    <w:rsid w:val="00654F7E"/>
    <w:rsid w:val="006550A8"/>
    <w:rsid w:val="0065530E"/>
    <w:rsid w:val="00656FE5"/>
    <w:rsid w:val="006600CE"/>
    <w:rsid w:val="0066072A"/>
    <w:rsid w:val="006628C7"/>
    <w:rsid w:val="00663289"/>
    <w:rsid w:val="00663B41"/>
    <w:rsid w:val="00664A98"/>
    <w:rsid w:val="00665008"/>
    <w:rsid w:val="00665C06"/>
    <w:rsid w:val="00667009"/>
    <w:rsid w:val="00667EDB"/>
    <w:rsid w:val="00671DC9"/>
    <w:rsid w:val="0067314A"/>
    <w:rsid w:val="006741AF"/>
    <w:rsid w:val="00675341"/>
    <w:rsid w:val="006807FD"/>
    <w:rsid w:val="0068127F"/>
    <w:rsid w:val="00681B3B"/>
    <w:rsid w:val="00681BB1"/>
    <w:rsid w:val="00682F78"/>
    <w:rsid w:val="00683B19"/>
    <w:rsid w:val="00683B95"/>
    <w:rsid w:val="00684BCD"/>
    <w:rsid w:val="0068513D"/>
    <w:rsid w:val="00693615"/>
    <w:rsid w:val="00696231"/>
    <w:rsid w:val="00696395"/>
    <w:rsid w:val="006A00F6"/>
    <w:rsid w:val="006A1834"/>
    <w:rsid w:val="006A30EE"/>
    <w:rsid w:val="006A40BF"/>
    <w:rsid w:val="006A4A1E"/>
    <w:rsid w:val="006A5426"/>
    <w:rsid w:val="006A6BD1"/>
    <w:rsid w:val="006A6FB0"/>
    <w:rsid w:val="006B0AA7"/>
    <w:rsid w:val="006B151A"/>
    <w:rsid w:val="006B1B18"/>
    <w:rsid w:val="006B23E2"/>
    <w:rsid w:val="006B30F8"/>
    <w:rsid w:val="006B35AA"/>
    <w:rsid w:val="006B3933"/>
    <w:rsid w:val="006B3F54"/>
    <w:rsid w:val="006B7B9D"/>
    <w:rsid w:val="006C31A2"/>
    <w:rsid w:val="006C3AB6"/>
    <w:rsid w:val="006C3FA6"/>
    <w:rsid w:val="006C571B"/>
    <w:rsid w:val="006C5F4A"/>
    <w:rsid w:val="006C5F51"/>
    <w:rsid w:val="006D00FB"/>
    <w:rsid w:val="006D0EC3"/>
    <w:rsid w:val="006D1A6E"/>
    <w:rsid w:val="006D2ABB"/>
    <w:rsid w:val="006D306A"/>
    <w:rsid w:val="006D4728"/>
    <w:rsid w:val="006D5998"/>
    <w:rsid w:val="006D5EB6"/>
    <w:rsid w:val="006D6C4F"/>
    <w:rsid w:val="006E065E"/>
    <w:rsid w:val="006E0905"/>
    <w:rsid w:val="006E1686"/>
    <w:rsid w:val="006E1AEE"/>
    <w:rsid w:val="006E334D"/>
    <w:rsid w:val="006E3689"/>
    <w:rsid w:val="006E52FD"/>
    <w:rsid w:val="006E7369"/>
    <w:rsid w:val="006E7B3B"/>
    <w:rsid w:val="006F0851"/>
    <w:rsid w:val="006F1575"/>
    <w:rsid w:val="006F2637"/>
    <w:rsid w:val="00700743"/>
    <w:rsid w:val="00701679"/>
    <w:rsid w:val="0070173E"/>
    <w:rsid w:val="00703B91"/>
    <w:rsid w:val="00703D2C"/>
    <w:rsid w:val="00704CB6"/>
    <w:rsid w:val="00705AEB"/>
    <w:rsid w:val="00707F9C"/>
    <w:rsid w:val="007118A3"/>
    <w:rsid w:val="00711B4E"/>
    <w:rsid w:val="00711CA5"/>
    <w:rsid w:val="00712B52"/>
    <w:rsid w:val="00714C50"/>
    <w:rsid w:val="00722AE4"/>
    <w:rsid w:val="00722E0A"/>
    <w:rsid w:val="00723DA5"/>
    <w:rsid w:val="007248DD"/>
    <w:rsid w:val="0072793F"/>
    <w:rsid w:val="0073046A"/>
    <w:rsid w:val="00730D63"/>
    <w:rsid w:val="00732C48"/>
    <w:rsid w:val="007339BD"/>
    <w:rsid w:val="0073489F"/>
    <w:rsid w:val="007371F8"/>
    <w:rsid w:val="0074000E"/>
    <w:rsid w:val="0074275E"/>
    <w:rsid w:val="0074286A"/>
    <w:rsid w:val="007429ED"/>
    <w:rsid w:val="007468DA"/>
    <w:rsid w:val="007536C1"/>
    <w:rsid w:val="00754610"/>
    <w:rsid w:val="0075579B"/>
    <w:rsid w:val="00756E9A"/>
    <w:rsid w:val="00757A29"/>
    <w:rsid w:val="007610C8"/>
    <w:rsid w:val="00763362"/>
    <w:rsid w:val="00763536"/>
    <w:rsid w:val="00765501"/>
    <w:rsid w:val="00765A9D"/>
    <w:rsid w:val="00765DCC"/>
    <w:rsid w:val="00766A6D"/>
    <w:rsid w:val="00766BA4"/>
    <w:rsid w:val="00767CDF"/>
    <w:rsid w:val="00767EC1"/>
    <w:rsid w:val="00767FE2"/>
    <w:rsid w:val="00770283"/>
    <w:rsid w:val="00772C46"/>
    <w:rsid w:val="00772FA2"/>
    <w:rsid w:val="007735FF"/>
    <w:rsid w:val="007745AA"/>
    <w:rsid w:val="007754CC"/>
    <w:rsid w:val="007762DB"/>
    <w:rsid w:val="0078180B"/>
    <w:rsid w:val="00782B98"/>
    <w:rsid w:val="00784C84"/>
    <w:rsid w:val="00786614"/>
    <w:rsid w:val="00787C20"/>
    <w:rsid w:val="00790170"/>
    <w:rsid w:val="00791787"/>
    <w:rsid w:val="00792733"/>
    <w:rsid w:val="00792CD7"/>
    <w:rsid w:val="00792D9F"/>
    <w:rsid w:val="007A0185"/>
    <w:rsid w:val="007A43C1"/>
    <w:rsid w:val="007A4ADE"/>
    <w:rsid w:val="007A4FE9"/>
    <w:rsid w:val="007A67BA"/>
    <w:rsid w:val="007B2E45"/>
    <w:rsid w:val="007B4C15"/>
    <w:rsid w:val="007B50DE"/>
    <w:rsid w:val="007B59A0"/>
    <w:rsid w:val="007C01E0"/>
    <w:rsid w:val="007C0268"/>
    <w:rsid w:val="007C0B14"/>
    <w:rsid w:val="007C1FBA"/>
    <w:rsid w:val="007C3E29"/>
    <w:rsid w:val="007C40C8"/>
    <w:rsid w:val="007C69D9"/>
    <w:rsid w:val="007C7D30"/>
    <w:rsid w:val="007D0B8B"/>
    <w:rsid w:val="007D0C0F"/>
    <w:rsid w:val="007D3227"/>
    <w:rsid w:val="007D4087"/>
    <w:rsid w:val="007D5A58"/>
    <w:rsid w:val="007E0F07"/>
    <w:rsid w:val="007E1CCA"/>
    <w:rsid w:val="007E1E4B"/>
    <w:rsid w:val="007E26FF"/>
    <w:rsid w:val="007E2913"/>
    <w:rsid w:val="007E38B4"/>
    <w:rsid w:val="007E540D"/>
    <w:rsid w:val="007E62ED"/>
    <w:rsid w:val="007E6730"/>
    <w:rsid w:val="007F156D"/>
    <w:rsid w:val="007F1FBD"/>
    <w:rsid w:val="007F38B2"/>
    <w:rsid w:val="007F4286"/>
    <w:rsid w:val="007F6653"/>
    <w:rsid w:val="007F6B7E"/>
    <w:rsid w:val="007F710E"/>
    <w:rsid w:val="007F73ED"/>
    <w:rsid w:val="008011CA"/>
    <w:rsid w:val="00802D18"/>
    <w:rsid w:val="008030EF"/>
    <w:rsid w:val="00803B21"/>
    <w:rsid w:val="008044B3"/>
    <w:rsid w:val="00804827"/>
    <w:rsid w:val="00807525"/>
    <w:rsid w:val="00813A19"/>
    <w:rsid w:val="00814BC8"/>
    <w:rsid w:val="008167FB"/>
    <w:rsid w:val="00817CBA"/>
    <w:rsid w:val="00817FD7"/>
    <w:rsid w:val="00820B1E"/>
    <w:rsid w:val="00820C77"/>
    <w:rsid w:val="00820CA3"/>
    <w:rsid w:val="00820D0E"/>
    <w:rsid w:val="00823465"/>
    <w:rsid w:val="0082402C"/>
    <w:rsid w:val="00825A40"/>
    <w:rsid w:val="00827A56"/>
    <w:rsid w:val="008331E8"/>
    <w:rsid w:val="00833C97"/>
    <w:rsid w:val="008364B3"/>
    <w:rsid w:val="008365BF"/>
    <w:rsid w:val="00836751"/>
    <w:rsid w:val="00837000"/>
    <w:rsid w:val="00837A08"/>
    <w:rsid w:val="00840236"/>
    <w:rsid w:val="00841BB7"/>
    <w:rsid w:val="00841CA2"/>
    <w:rsid w:val="00842FF2"/>
    <w:rsid w:val="008440C2"/>
    <w:rsid w:val="00844FED"/>
    <w:rsid w:val="0084508A"/>
    <w:rsid w:val="008512D3"/>
    <w:rsid w:val="00852232"/>
    <w:rsid w:val="00852FAC"/>
    <w:rsid w:val="008536CD"/>
    <w:rsid w:val="008547CD"/>
    <w:rsid w:val="00855B4E"/>
    <w:rsid w:val="008607BD"/>
    <w:rsid w:val="00861CFD"/>
    <w:rsid w:val="00861F1C"/>
    <w:rsid w:val="00862828"/>
    <w:rsid w:val="008632C8"/>
    <w:rsid w:val="00863ECE"/>
    <w:rsid w:val="0086490F"/>
    <w:rsid w:val="00864B45"/>
    <w:rsid w:val="00865951"/>
    <w:rsid w:val="0087076B"/>
    <w:rsid w:val="00870A51"/>
    <w:rsid w:val="008720BD"/>
    <w:rsid w:val="00872318"/>
    <w:rsid w:val="00872F19"/>
    <w:rsid w:val="00872F42"/>
    <w:rsid w:val="00874222"/>
    <w:rsid w:val="008745AE"/>
    <w:rsid w:val="00874E13"/>
    <w:rsid w:val="00876A91"/>
    <w:rsid w:val="0087742D"/>
    <w:rsid w:val="008774BE"/>
    <w:rsid w:val="0088057C"/>
    <w:rsid w:val="00880F6F"/>
    <w:rsid w:val="00882040"/>
    <w:rsid w:val="00883132"/>
    <w:rsid w:val="00884D92"/>
    <w:rsid w:val="00885DF5"/>
    <w:rsid w:val="008869C8"/>
    <w:rsid w:val="00887EB0"/>
    <w:rsid w:val="0089005D"/>
    <w:rsid w:val="00890069"/>
    <w:rsid w:val="00890A4A"/>
    <w:rsid w:val="00891A91"/>
    <w:rsid w:val="00891D70"/>
    <w:rsid w:val="008934DA"/>
    <w:rsid w:val="00893584"/>
    <w:rsid w:val="00893721"/>
    <w:rsid w:val="00893927"/>
    <w:rsid w:val="008A4985"/>
    <w:rsid w:val="008A5136"/>
    <w:rsid w:val="008A51CE"/>
    <w:rsid w:val="008A6A61"/>
    <w:rsid w:val="008B1D25"/>
    <w:rsid w:val="008B5478"/>
    <w:rsid w:val="008B5505"/>
    <w:rsid w:val="008B597A"/>
    <w:rsid w:val="008B5D30"/>
    <w:rsid w:val="008C1737"/>
    <w:rsid w:val="008C1960"/>
    <w:rsid w:val="008C1C49"/>
    <w:rsid w:val="008C2506"/>
    <w:rsid w:val="008C460F"/>
    <w:rsid w:val="008C77A5"/>
    <w:rsid w:val="008D1075"/>
    <w:rsid w:val="008D1C26"/>
    <w:rsid w:val="008D2C90"/>
    <w:rsid w:val="008D39DE"/>
    <w:rsid w:val="008D42B3"/>
    <w:rsid w:val="008D48BE"/>
    <w:rsid w:val="008E261A"/>
    <w:rsid w:val="008E2DB9"/>
    <w:rsid w:val="008E46D4"/>
    <w:rsid w:val="008E4825"/>
    <w:rsid w:val="008E4B39"/>
    <w:rsid w:val="008E5057"/>
    <w:rsid w:val="008E59EC"/>
    <w:rsid w:val="008E7F18"/>
    <w:rsid w:val="008F272D"/>
    <w:rsid w:val="008F2C3E"/>
    <w:rsid w:val="008F4A89"/>
    <w:rsid w:val="008F54E5"/>
    <w:rsid w:val="00903660"/>
    <w:rsid w:val="00903B2E"/>
    <w:rsid w:val="00904D9A"/>
    <w:rsid w:val="00907392"/>
    <w:rsid w:val="00907B4E"/>
    <w:rsid w:val="009118A9"/>
    <w:rsid w:val="00911CB8"/>
    <w:rsid w:val="0091361B"/>
    <w:rsid w:val="00913943"/>
    <w:rsid w:val="00915710"/>
    <w:rsid w:val="009209C3"/>
    <w:rsid w:val="00923B8E"/>
    <w:rsid w:val="00924E24"/>
    <w:rsid w:val="009250E7"/>
    <w:rsid w:val="0092582F"/>
    <w:rsid w:val="0092624A"/>
    <w:rsid w:val="0093058B"/>
    <w:rsid w:val="00932494"/>
    <w:rsid w:val="009337D0"/>
    <w:rsid w:val="00934DBF"/>
    <w:rsid w:val="00935985"/>
    <w:rsid w:val="00935D9E"/>
    <w:rsid w:val="00936B75"/>
    <w:rsid w:val="00945886"/>
    <w:rsid w:val="009514DD"/>
    <w:rsid w:val="009529D7"/>
    <w:rsid w:val="00952BD8"/>
    <w:rsid w:val="009533A6"/>
    <w:rsid w:val="00953A30"/>
    <w:rsid w:val="009544B4"/>
    <w:rsid w:val="00955BB6"/>
    <w:rsid w:val="0095785D"/>
    <w:rsid w:val="009601AB"/>
    <w:rsid w:val="00961A3F"/>
    <w:rsid w:val="009634FE"/>
    <w:rsid w:val="009635E4"/>
    <w:rsid w:val="009653FD"/>
    <w:rsid w:val="00966C7B"/>
    <w:rsid w:val="00971675"/>
    <w:rsid w:val="009757FB"/>
    <w:rsid w:val="00975F13"/>
    <w:rsid w:val="009769D5"/>
    <w:rsid w:val="00977233"/>
    <w:rsid w:val="00977E4D"/>
    <w:rsid w:val="009801B1"/>
    <w:rsid w:val="009838AE"/>
    <w:rsid w:val="00984DC6"/>
    <w:rsid w:val="00985227"/>
    <w:rsid w:val="0098671F"/>
    <w:rsid w:val="00987901"/>
    <w:rsid w:val="00987A9A"/>
    <w:rsid w:val="00990440"/>
    <w:rsid w:val="00991954"/>
    <w:rsid w:val="00994915"/>
    <w:rsid w:val="00994F6A"/>
    <w:rsid w:val="00996874"/>
    <w:rsid w:val="0099720F"/>
    <w:rsid w:val="00997820"/>
    <w:rsid w:val="009A0416"/>
    <w:rsid w:val="009A39FC"/>
    <w:rsid w:val="009A5403"/>
    <w:rsid w:val="009A6353"/>
    <w:rsid w:val="009A6AF1"/>
    <w:rsid w:val="009B00F5"/>
    <w:rsid w:val="009B01AA"/>
    <w:rsid w:val="009B1FA6"/>
    <w:rsid w:val="009B6ECC"/>
    <w:rsid w:val="009C0FD2"/>
    <w:rsid w:val="009C7078"/>
    <w:rsid w:val="009C7263"/>
    <w:rsid w:val="009D0E3D"/>
    <w:rsid w:val="009D554C"/>
    <w:rsid w:val="009D5686"/>
    <w:rsid w:val="009D5B59"/>
    <w:rsid w:val="009D60A4"/>
    <w:rsid w:val="009D66DF"/>
    <w:rsid w:val="009D6883"/>
    <w:rsid w:val="009D722B"/>
    <w:rsid w:val="009D7A66"/>
    <w:rsid w:val="009E00A8"/>
    <w:rsid w:val="009E14EF"/>
    <w:rsid w:val="009E24B9"/>
    <w:rsid w:val="009E25B6"/>
    <w:rsid w:val="009E290F"/>
    <w:rsid w:val="009E42F0"/>
    <w:rsid w:val="009E554F"/>
    <w:rsid w:val="009E55E3"/>
    <w:rsid w:val="009E5B15"/>
    <w:rsid w:val="009F14EC"/>
    <w:rsid w:val="009F23ED"/>
    <w:rsid w:val="009F3B86"/>
    <w:rsid w:val="009F5447"/>
    <w:rsid w:val="009F556C"/>
    <w:rsid w:val="009F6C2D"/>
    <w:rsid w:val="009F781C"/>
    <w:rsid w:val="009F7B87"/>
    <w:rsid w:val="00A014F3"/>
    <w:rsid w:val="00A039DE"/>
    <w:rsid w:val="00A049AB"/>
    <w:rsid w:val="00A05FE6"/>
    <w:rsid w:val="00A06325"/>
    <w:rsid w:val="00A06786"/>
    <w:rsid w:val="00A06A5D"/>
    <w:rsid w:val="00A06C60"/>
    <w:rsid w:val="00A06C73"/>
    <w:rsid w:val="00A07D93"/>
    <w:rsid w:val="00A1191A"/>
    <w:rsid w:val="00A122B7"/>
    <w:rsid w:val="00A124C4"/>
    <w:rsid w:val="00A13147"/>
    <w:rsid w:val="00A135E2"/>
    <w:rsid w:val="00A14DB5"/>
    <w:rsid w:val="00A168EC"/>
    <w:rsid w:val="00A20CDB"/>
    <w:rsid w:val="00A2185D"/>
    <w:rsid w:val="00A23366"/>
    <w:rsid w:val="00A262FD"/>
    <w:rsid w:val="00A2678D"/>
    <w:rsid w:val="00A269F5"/>
    <w:rsid w:val="00A301F7"/>
    <w:rsid w:val="00A309E5"/>
    <w:rsid w:val="00A32314"/>
    <w:rsid w:val="00A33671"/>
    <w:rsid w:val="00A3390D"/>
    <w:rsid w:val="00A33AC8"/>
    <w:rsid w:val="00A34589"/>
    <w:rsid w:val="00A36F95"/>
    <w:rsid w:val="00A372D0"/>
    <w:rsid w:val="00A42315"/>
    <w:rsid w:val="00A42A7D"/>
    <w:rsid w:val="00A45325"/>
    <w:rsid w:val="00A453A2"/>
    <w:rsid w:val="00A50AF9"/>
    <w:rsid w:val="00A519F5"/>
    <w:rsid w:val="00A52B39"/>
    <w:rsid w:val="00A52CD6"/>
    <w:rsid w:val="00A55E7A"/>
    <w:rsid w:val="00A579C9"/>
    <w:rsid w:val="00A57ADB"/>
    <w:rsid w:val="00A64F83"/>
    <w:rsid w:val="00A6617B"/>
    <w:rsid w:val="00A67329"/>
    <w:rsid w:val="00A67419"/>
    <w:rsid w:val="00A700EB"/>
    <w:rsid w:val="00A735B8"/>
    <w:rsid w:val="00A73652"/>
    <w:rsid w:val="00A74777"/>
    <w:rsid w:val="00A7488D"/>
    <w:rsid w:val="00A7601F"/>
    <w:rsid w:val="00A76D81"/>
    <w:rsid w:val="00A7760A"/>
    <w:rsid w:val="00A80EC0"/>
    <w:rsid w:val="00A82166"/>
    <w:rsid w:val="00A84594"/>
    <w:rsid w:val="00A85372"/>
    <w:rsid w:val="00A85A7C"/>
    <w:rsid w:val="00A85FA9"/>
    <w:rsid w:val="00A874AB"/>
    <w:rsid w:val="00A95256"/>
    <w:rsid w:val="00A95604"/>
    <w:rsid w:val="00A957E8"/>
    <w:rsid w:val="00A95BCC"/>
    <w:rsid w:val="00A95F5D"/>
    <w:rsid w:val="00A9699D"/>
    <w:rsid w:val="00A970C7"/>
    <w:rsid w:val="00AA0220"/>
    <w:rsid w:val="00AA06C1"/>
    <w:rsid w:val="00AA0B77"/>
    <w:rsid w:val="00AA485B"/>
    <w:rsid w:val="00AA6564"/>
    <w:rsid w:val="00AA677A"/>
    <w:rsid w:val="00AA7430"/>
    <w:rsid w:val="00AA7F39"/>
    <w:rsid w:val="00AB0A69"/>
    <w:rsid w:val="00AB0DC8"/>
    <w:rsid w:val="00AB0FF2"/>
    <w:rsid w:val="00AB348D"/>
    <w:rsid w:val="00AB3667"/>
    <w:rsid w:val="00AB51A4"/>
    <w:rsid w:val="00AB6678"/>
    <w:rsid w:val="00AB6BFB"/>
    <w:rsid w:val="00AB79EC"/>
    <w:rsid w:val="00AC348F"/>
    <w:rsid w:val="00AC3E55"/>
    <w:rsid w:val="00AC4BA3"/>
    <w:rsid w:val="00AC50A7"/>
    <w:rsid w:val="00AD04D6"/>
    <w:rsid w:val="00AD118B"/>
    <w:rsid w:val="00AD20F8"/>
    <w:rsid w:val="00AD298D"/>
    <w:rsid w:val="00AD7C35"/>
    <w:rsid w:val="00AE0047"/>
    <w:rsid w:val="00AE1ED5"/>
    <w:rsid w:val="00AE2E57"/>
    <w:rsid w:val="00AE30DD"/>
    <w:rsid w:val="00AE37B4"/>
    <w:rsid w:val="00AE4895"/>
    <w:rsid w:val="00AE5C87"/>
    <w:rsid w:val="00AF0327"/>
    <w:rsid w:val="00AF1B48"/>
    <w:rsid w:val="00AF4EB3"/>
    <w:rsid w:val="00AF7DFA"/>
    <w:rsid w:val="00B01261"/>
    <w:rsid w:val="00B0184A"/>
    <w:rsid w:val="00B024FC"/>
    <w:rsid w:val="00B03CAD"/>
    <w:rsid w:val="00B03E68"/>
    <w:rsid w:val="00B0498A"/>
    <w:rsid w:val="00B059A0"/>
    <w:rsid w:val="00B05E99"/>
    <w:rsid w:val="00B0719B"/>
    <w:rsid w:val="00B072FE"/>
    <w:rsid w:val="00B073EC"/>
    <w:rsid w:val="00B10EFB"/>
    <w:rsid w:val="00B1204E"/>
    <w:rsid w:val="00B12E7E"/>
    <w:rsid w:val="00B131C6"/>
    <w:rsid w:val="00B16759"/>
    <w:rsid w:val="00B17D2B"/>
    <w:rsid w:val="00B20F96"/>
    <w:rsid w:val="00B213F1"/>
    <w:rsid w:val="00B22B30"/>
    <w:rsid w:val="00B230F5"/>
    <w:rsid w:val="00B238D3"/>
    <w:rsid w:val="00B23E0B"/>
    <w:rsid w:val="00B30746"/>
    <w:rsid w:val="00B30865"/>
    <w:rsid w:val="00B30F34"/>
    <w:rsid w:val="00B311AD"/>
    <w:rsid w:val="00B33CC3"/>
    <w:rsid w:val="00B33D82"/>
    <w:rsid w:val="00B34433"/>
    <w:rsid w:val="00B352EE"/>
    <w:rsid w:val="00B363F6"/>
    <w:rsid w:val="00B36499"/>
    <w:rsid w:val="00B36590"/>
    <w:rsid w:val="00B37035"/>
    <w:rsid w:val="00B4144C"/>
    <w:rsid w:val="00B42E3E"/>
    <w:rsid w:val="00B44D43"/>
    <w:rsid w:val="00B44E24"/>
    <w:rsid w:val="00B46A86"/>
    <w:rsid w:val="00B50E02"/>
    <w:rsid w:val="00B50E40"/>
    <w:rsid w:val="00B54E5B"/>
    <w:rsid w:val="00B5532B"/>
    <w:rsid w:val="00B5779B"/>
    <w:rsid w:val="00B61E73"/>
    <w:rsid w:val="00B6336F"/>
    <w:rsid w:val="00B6485C"/>
    <w:rsid w:val="00B64E13"/>
    <w:rsid w:val="00B67D67"/>
    <w:rsid w:val="00B7049F"/>
    <w:rsid w:val="00B763E8"/>
    <w:rsid w:val="00B76FD4"/>
    <w:rsid w:val="00B7777D"/>
    <w:rsid w:val="00B805A9"/>
    <w:rsid w:val="00B80716"/>
    <w:rsid w:val="00B81538"/>
    <w:rsid w:val="00B83489"/>
    <w:rsid w:val="00B83D1E"/>
    <w:rsid w:val="00B8774D"/>
    <w:rsid w:val="00B934B0"/>
    <w:rsid w:val="00B96521"/>
    <w:rsid w:val="00BA2BE5"/>
    <w:rsid w:val="00BA3090"/>
    <w:rsid w:val="00BA3A86"/>
    <w:rsid w:val="00BA65F3"/>
    <w:rsid w:val="00BB0225"/>
    <w:rsid w:val="00BB0D70"/>
    <w:rsid w:val="00BB0F81"/>
    <w:rsid w:val="00BB1484"/>
    <w:rsid w:val="00BB37A2"/>
    <w:rsid w:val="00BB4215"/>
    <w:rsid w:val="00BB5A2C"/>
    <w:rsid w:val="00BB6CC1"/>
    <w:rsid w:val="00BB7905"/>
    <w:rsid w:val="00BC0046"/>
    <w:rsid w:val="00BC0133"/>
    <w:rsid w:val="00BC1AEE"/>
    <w:rsid w:val="00BC4A6D"/>
    <w:rsid w:val="00BC6644"/>
    <w:rsid w:val="00BD1616"/>
    <w:rsid w:val="00BD3B69"/>
    <w:rsid w:val="00BD5A46"/>
    <w:rsid w:val="00BD5DCE"/>
    <w:rsid w:val="00BD6CFC"/>
    <w:rsid w:val="00BD7FCD"/>
    <w:rsid w:val="00BE0327"/>
    <w:rsid w:val="00BE12A7"/>
    <w:rsid w:val="00BE1D2F"/>
    <w:rsid w:val="00BE3ADE"/>
    <w:rsid w:val="00BE4CC3"/>
    <w:rsid w:val="00BE4E65"/>
    <w:rsid w:val="00BF041A"/>
    <w:rsid w:val="00BF19D5"/>
    <w:rsid w:val="00BF31F5"/>
    <w:rsid w:val="00BF33C3"/>
    <w:rsid w:val="00BF3A36"/>
    <w:rsid w:val="00BF4C73"/>
    <w:rsid w:val="00C000EB"/>
    <w:rsid w:val="00C00272"/>
    <w:rsid w:val="00C0078C"/>
    <w:rsid w:val="00C00E22"/>
    <w:rsid w:val="00C0129A"/>
    <w:rsid w:val="00C04C22"/>
    <w:rsid w:val="00C068FF"/>
    <w:rsid w:val="00C07E1F"/>
    <w:rsid w:val="00C11110"/>
    <w:rsid w:val="00C1257F"/>
    <w:rsid w:val="00C132A3"/>
    <w:rsid w:val="00C13808"/>
    <w:rsid w:val="00C1458F"/>
    <w:rsid w:val="00C15726"/>
    <w:rsid w:val="00C21258"/>
    <w:rsid w:val="00C2214F"/>
    <w:rsid w:val="00C22A45"/>
    <w:rsid w:val="00C23734"/>
    <w:rsid w:val="00C23B16"/>
    <w:rsid w:val="00C25C57"/>
    <w:rsid w:val="00C26ACC"/>
    <w:rsid w:val="00C33123"/>
    <w:rsid w:val="00C334AF"/>
    <w:rsid w:val="00C348AA"/>
    <w:rsid w:val="00C356E8"/>
    <w:rsid w:val="00C357C4"/>
    <w:rsid w:val="00C36238"/>
    <w:rsid w:val="00C37FAD"/>
    <w:rsid w:val="00C41251"/>
    <w:rsid w:val="00C42C8E"/>
    <w:rsid w:val="00C44D1E"/>
    <w:rsid w:val="00C45241"/>
    <w:rsid w:val="00C51CBD"/>
    <w:rsid w:val="00C52CFD"/>
    <w:rsid w:val="00C543B3"/>
    <w:rsid w:val="00C553B6"/>
    <w:rsid w:val="00C564E3"/>
    <w:rsid w:val="00C56B20"/>
    <w:rsid w:val="00C5753C"/>
    <w:rsid w:val="00C60ADC"/>
    <w:rsid w:val="00C63342"/>
    <w:rsid w:val="00C63E8C"/>
    <w:rsid w:val="00C63F8C"/>
    <w:rsid w:val="00C63FE5"/>
    <w:rsid w:val="00C64049"/>
    <w:rsid w:val="00C64EDE"/>
    <w:rsid w:val="00C65A85"/>
    <w:rsid w:val="00C661FC"/>
    <w:rsid w:val="00C66231"/>
    <w:rsid w:val="00C6645C"/>
    <w:rsid w:val="00C6699C"/>
    <w:rsid w:val="00C675C9"/>
    <w:rsid w:val="00C70687"/>
    <w:rsid w:val="00C70ECB"/>
    <w:rsid w:val="00C71A4D"/>
    <w:rsid w:val="00C740B8"/>
    <w:rsid w:val="00C744A0"/>
    <w:rsid w:val="00C7487F"/>
    <w:rsid w:val="00C74CA4"/>
    <w:rsid w:val="00C75012"/>
    <w:rsid w:val="00C76B1B"/>
    <w:rsid w:val="00C82F9E"/>
    <w:rsid w:val="00C83D61"/>
    <w:rsid w:val="00C845E6"/>
    <w:rsid w:val="00C84A3F"/>
    <w:rsid w:val="00C8569F"/>
    <w:rsid w:val="00C85906"/>
    <w:rsid w:val="00C8717A"/>
    <w:rsid w:val="00C87459"/>
    <w:rsid w:val="00C92BE8"/>
    <w:rsid w:val="00C938F5"/>
    <w:rsid w:val="00C951B0"/>
    <w:rsid w:val="00C97638"/>
    <w:rsid w:val="00C97B5D"/>
    <w:rsid w:val="00CA1810"/>
    <w:rsid w:val="00CA21F2"/>
    <w:rsid w:val="00CA416B"/>
    <w:rsid w:val="00CA69A5"/>
    <w:rsid w:val="00CB1416"/>
    <w:rsid w:val="00CB4467"/>
    <w:rsid w:val="00CC09D0"/>
    <w:rsid w:val="00CC2585"/>
    <w:rsid w:val="00CC2E00"/>
    <w:rsid w:val="00CC33FF"/>
    <w:rsid w:val="00CD0C21"/>
    <w:rsid w:val="00CD28B8"/>
    <w:rsid w:val="00CD3C62"/>
    <w:rsid w:val="00CD504E"/>
    <w:rsid w:val="00CD632F"/>
    <w:rsid w:val="00CD75D7"/>
    <w:rsid w:val="00CD78C6"/>
    <w:rsid w:val="00CE11F0"/>
    <w:rsid w:val="00CE1315"/>
    <w:rsid w:val="00CE4799"/>
    <w:rsid w:val="00CE503E"/>
    <w:rsid w:val="00CE5526"/>
    <w:rsid w:val="00CE6A03"/>
    <w:rsid w:val="00CE7026"/>
    <w:rsid w:val="00CE70A2"/>
    <w:rsid w:val="00CF001F"/>
    <w:rsid w:val="00CF0277"/>
    <w:rsid w:val="00CF12D5"/>
    <w:rsid w:val="00CF1E36"/>
    <w:rsid w:val="00CF354A"/>
    <w:rsid w:val="00CF480F"/>
    <w:rsid w:val="00CF4F16"/>
    <w:rsid w:val="00CF7E6F"/>
    <w:rsid w:val="00D000B2"/>
    <w:rsid w:val="00D0026B"/>
    <w:rsid w:val="00D0118E"/>
    <w:rsid w:val="00D02902"/>
    <w:rsid w:val="00D02C04"/>
    <w:rsid w:val="00D05578"/>
    <w:rsid w:val="00D05ABE"/>
    <w:rsid w:val="00D06C0D"/>
    <w:rsid w:val="00D0716E"/>
    <w:rsid w:val="00D07D9B"/>
    <w:rsid w:val="00D104EC"/>
    <w:rsid w:val="00D10C8C"/>
    <w:rsid w:val="00D10DB9"/>
    <w:rsid w:val="00D1162D"/>
    <w:rsid w:val="00D1396F"/>
    <w:rsid w:val="00D14217"/>
    <w:rsid w:val="00D14F3F"/>
    <w:rsid w:val="00D1565C"/>
    <w:rsid w:val="00D1630E"/>
    <w:rsid w:val="00D203A8"/>
    <w:rsid w:val="00D20F87"/>
    <w:rsid w:val="00D21EFA"/>
    <w:rsid w:val="00D221C0"/>
    <w:rsid w:val="00D2259C"/>
    <w:rsid w:val="00D22B6F"/>
    <w:rsid w:val="00D2386B"/>
    <w:rsid w:val="00D24AF8"/>
    <w:rsid w:val="00D2550B"/>
    <w:rsid w:val="00D2621C"/>
    <w:rsid w:val="00D30CA6"/>
    <w:rsid w:val="00D33466"/>
    <w:rsid w:val="00D36715"/>
    <w:rsid w:val="00D37AF7"/>
    <w:rsid w:val="00D41A95"/>
    <w:rsid w:val="00D42661"/>
    <w:rsid w:val="00D455EB"/>
    <w:rsid w:val="00D45E17"/>
    <w:rsid w:val="00D4610C"/>
    <w:rsid w:val="00D51C02"/>
    <w:rsid w:val="00D5213E"/>
    <w:rsid w:val="00D53935"/>
    <w:rsid w:val="00D5428D"/>
    <w:rsid w:val="00D55120"/>
    <w:rsid w:val="00D57D99"/>
    <w:rsid w:val="00D60921"/>
    <w:rsid w:val="00D64243"/>
    <w:rsid w:val="00D64257"/>
    <w:rsid w:val="00D6594C"/>
    <w:rsid w:val="00D710A6"/>
    <w:rsid w:val="00D729C6"/>
    <w:rsid w:val="00D737A6"/>
    <w:rsid w:val="00D73C4A"/>
    <w:rsid w:val="00D774BF"/>
    <w:rsid w:val="00D807F5"/>
    <w:rsid w:val="00D81C92"/>
    <w:rsid w:val="00D84960"/>
    <w:rsid w:val="00D876CF"/>
    <w:rsid w:val="00D907F4"/>
    <w:rsid w:val="00D90BB6"/>
    <w:rsid w:val="00D90D89"/>
    <w:rsid w:val="00D90EF2"/>
    <w:rsid w:val="00D91023"/>
    <w:rsid w:val="00D91376"/>
    <w:rsid w:val="00D92BCE"/>
    <w:rsid w:val="00D93197"/>
    <w:rsid w:val="00D93AAE"/>
    <w:rsid w:val="00D94196"/>
    <w:rsid w:val="00D9493C"/>
    <w:rsid w:val="00D971D7"/>
    <w:rsid w:val="00DA200A"/>
    <w:rsid w:val="00DA26E0"/>
    <w:rsid w:val="00DA2933"/>
    <w:rsid w:val="00DA3C5F"/>
    <w:rsid w:val="00DA6E50"/>
    <w:rsid w:val="00DA6FFA"/>
    <w:rsid w:val="00DA7A49"/>
    <w:rsid w:val="00DB2B9D"/>
    <w:rsid w:val="00DB5156"/>
    <w:rsid w:val="00DB5EEA"/>
    <w:rsid w:val="00DB6980"/>
    <w:rsid w:val="00DB6C82"/>
    <w:rsid w:val="00DC118F"/>
    <w:rsid w:val="00DC2B47"/>
    <w:rsid w:val="00DC41DC"/>
    <w:rsid w:val="00DC51D3"/>
    <w:rsid w:val="00DD1BA5"/>
    <w:rsid w:val="00DD266F"/>
    <w:rsid w:val="00DD4000"/>
    <w:rsid w:val="00DE1988"/>
    <w:rsid w:val="00DE2FCC"/>
    <w:rsid w:val="00DE3493"/>
    <w:rsid w:val="00DE656D"/>
    <w:rsid w:val="00DE7755"/>
    <w:rsid w:val="00DF0F50"/>
    <w:rsid w:val="00DF10C6"/>
    <w:rsid w:val="00DF204C"/>
    <w:rsid w:val="00DF32FF"/>
    <w:rsid w:val="00DF4176"/>
    <w:rsid w:val="00DF52C7"/>
    <w:rsid w:val="00DF724A"/>
    <w:rsid w:val="00DF76D3"/>
    <w:rsid w:val="00DF7BC3"/>
    <w:rsid w:val="00E03257"/>
    <w:rsid w:val="00E03AE2"/>
    <w:rsid w:val="00E04712"/>
    <w:rsid w:val="00E06971"/>
    <w:rsid w:val="00E06C22"/>
    <w:rsid w:val="00E07948"/>
    <w:rsid w:val="00E101D0"/>
    <w:rsid w:val="00E108DF"/>
    <w:rsid w:val="00E1105C"/>
    <w:rsid w:val="00E1126E"/>
    <w:rsid w:val="00E12E45"/>
    <w:rsid w:val="00E136FE"/>
    <w:rsid w:val="00E14194"/>
    <w:rsid w:val="00E145B3"/>
    <w:rsid w:val="00E145F1"/>
    <w:rsid w:val="00E14DFE"/>
    <w:rsid w:val="00E17A61"/>
    <w:rsid w:val="00E220D0"/>
    <w:rsid w:val="00E22CAA"/>
    <w:rsid w:val="00E24521"/>
    <w:rsid w:val="00E25877"/>
    <w:rsid w:val="00E2703C"/>
    <w:rsid w:val="00E27404"/>
    <w:rsid w:val="00E27CD9"/>
    <w:rsid w:val="00E31F04"/>
    <w:rsid w:val="00E33C05"/>
    <w:rsid w:val="00E33F61"/>
    <w:rsid w:val="00E37130"/>
    <w:rsid w:val="00E40365"/>
    <w:rsid w:val="00E417A5"/>
    <w:rsid w:val="00E4181A"/>
    <w:rsid w:val="00E4325E"/>
    <w:rsid w:val="00E43280"/>
    <w:rsid w:val="00E4513C"/>
    <w:rsid w:val="00E46272"/>
    <w:rsid w:val="00E47369"/>
    <w:rsid w:val="00E479AC"/>
    <w:rsid w:val="00E47DF0"/>
    <w:rsid w:val="00E51DD7"/>
    <w:rsid w:val="00E5284F"/>
    <w:rsid w:val="00E52A3E"/>
    <w:rsid w:val="00E537F6"/>
    <w:rsid w:val="00E55298"/>
    <w:rsid w:val="00E5551E"/>
    <w:rsid w:val="00E61561"/>
    <w:rsid w:val="00E61F18"/>
    <w:rsid w:val="00E62693"/>
    <w:rsid w:val="00E639B2"/>
    <w:rsid w:val="00E63D98"/>
    <w:rsid w:val="00E653F2"/>
    <w:rsid w:val="00E65BC7"/>
    <w:rsid w:val="00E65F84"/>
    <w:rsid w:val="00E6780A"/>
    <w:rsid w:val="00E706F0"/>
    <w:rsid w:val="00E71A81"/>
    <w:rsid w:val="00E73223"/>
    <w:rsid w:val="00E73F74"/>
    <w:rsid w:val="00E756BF"/>
    <w:rsid w:val="00E75A30"/>
    <w:rsid w:val="00E75A4D"/>
    <w:rsid w:val="00E767EC"/>
    <w:rsid w:val="00E76D2E"/>
    <w:rsid w:val="00E76D35"/>
    <w:rsid w:val="00E76F0E"/>
    <w:rsid w:val="00E817C8"/>
    <w:rsid w:val="00E81ED9"/>
    <w:rsid w:val="00E83FA8"/>
    <w:rsid w:val="00E8633C"/>
    <w:rsid w:val="00E86C7E"/>
    <w:rsid w:val="00E87209"/>
    <w:rsid w:val="00E877E2"/>
    <w:rsid w:val="00E91464"/>
    <w:rsid w:val="00E92917"/>
    <w:rsid w:val="00E9355D"/>
    <w:rsid w:val="00E94D61"/>
    <w:rsid w:val="00E94FFF"/>
    <w:rsid w:val="00E97D1E"/>
    <w:rsid w:val="00E97EB2"/>
    <w:rsid w:val="00EA1811"/>
    <w:rsid w:val="00EA3577"/>
    <w:rsid w:val="00EA37AF"/>
    <w:rsid w:val="00EA3A05"/>
    <w:rsid w:val="00EA4627"/>
    <w:rsid w:val="00EA4931"/>
    <w:rsid w:val="00EA4C05"/>
    <w:rsid w:val="00EA5062"/>
    <w:rsid w:val="00EA5E7A"/>
    <w:rsid w:val="00EA5EAD"/>
    <w:rsid w:val="00EA66B9"/>
    <w:rsid w:val="00EA6953"/>
    <w:rsid w:val="00EA6C09"/>
    <w:rsid w:val="00EB1F23"/>
    <w:rsid w:val="00EB2318"/>
    <w:rsid w:val="00EB30B5"/>
    <w:rsid w:val="00EB390A"/>
    <w:rsid w:val="00EB57DF"/>
    <w:rsid w:val="00EB6343"/>
    <w:rsid w:val="00EC163C"/>
    <w:rsid w:val="00EC1E46"/>
    <w:rsid w:val="00EC20FF"/>
    <w:rsid w:val="00EC3259"/>
    <w:rsid w:val="00EC3313"/>
    <w:rsid w:val="00EC34CC"/>
    <w:rsid w:val="00EC42D6"/>
    <w:rsid w:val="00EC767F"/>
    <w:rsid w:val="00ED070F"/>
    <w:rsid w:val="00ED11F0"/>
    <w:rsid w:val="00ED175C"/>
    <w:rsid w:val="00ED1779"/>
    <w:rsid w:val="00ED325B"/>
    <w:rsid w:val="00ED4CE6"/>
    <w:rsid w:val="00ED5A58"/>
    <w:rsid w:val="00ED7FCB"/>
    <w:rsid w:val="00EE0E66"/>
    <w:rsid w:val="00EE18B3"/>
    <w:rsid w:val="00EE258C"/>
    <w:rsid w:val="00EE2908"/>
    <w:rsid w:val="00EE6FD9"/>
    <w:rsid w:val="00EF0219"/>
    <w:rsid w:val="00EF0E06"/>
    <w:rsid w:val="00EF2F2A"/>
    <w:rsid w:val="00EF35C0"/>
    <w:rsid w:val="00EF3AF7"/>
    <w:rsid w:val="00EF5ECB"/>
    <w:rsid w:val="00EF6EBE"/>
    <w:rsid w:val="00F008EB"/>
    <w:rsid w:val="00F070F6"/>
    <w:rsid w:val="00F10520"/>
    <w:rsid w:val="00F1119E"/>
    <w:rsid w:val="00F1133E"/>
    <w:rsid w:val="00F1319A"/>
    <w:rsid w:val="00F15793"/>
    <w:rsid w:val="00F21D22"/>
    <w:rsid w:val="00F22306"/>
    <w:rsid w:val="00F2306C"/>
    <w:rsid w:val="00F25B55"/>
    <w:rsid w:val="00F25CD6"/>
    <w:rsid w:val="00F26102"/>
    <w:rsid w:val="00F2696D"/>
    <w:rsid w:val="00F26C11"/>
    <w:rsid w:val="00F32BFD"/>
    <w:rsid w:val="00F3317E"/>
    <w:rsid w:val="00F335DC"/>
    <w:rsid w:val="00F33769"/>
    <w:rsid w:val="00F34649"/>
    <w:rsid w:val="00F34D5F"/>
    <w:rsid w:val="00F350E5"/>
    <w:rsid w:val="00F3652F"/>
    <w:rsid w:val="00F36BF8"/>
    <w:rsid w:val="00F36DA5"/>
    <w:rsid w:val="00F42CA9"/>
    <w:rsid w:val="00F42D0E"/>
    <w:rsid w:val="00F43627"/>
    <w:rsid w:val="00F43CB9"/>
    <w:rsid w:val="00F44996"/>
    <w:rsid w:val="00F46656"/>
    <w:rsid w:val="00F47068"/>
    <w:rsid w:val="00F47279"/>
    <w:rsid w:val="00F47C62"/>
    <w:rsid w:val="00F50D33"/>
    <w:rsid w:val="00F53009"/>
    <w:rsid w:val="00F5487E"/>
    <w:rsid w:val="00F56773"/>
    <w:rsid w:val="00F57228"/>
    <w:rsid w:val="00F60DB5"/>
    <w:rsid w:val="00F61623"/>
    <w:rsid w:val="00F62641"/>
    <w:rsid w:val="00F63087"/>
    <w:rsid w:val="00F63ADE"/>
    <w:rsid w:val="00F64C34"/>
    <w:rsid w:val="00F6773A"/>
    <w:rsid w:val="00F67D16"/>
    <w:rsid w:val="00F7242B"/>
    <w:rsid w:val="00F73A80"/>
    <w:rsid w:val="00F75B4C"/>
    <w:rsid w:val="00F75E65"/>
    <w:rsid w:val="00F8026D"/>
    <w:rsid w:val="00F802D2"/>
    <w:rsid w:val="00F80DE6"/>
    <w:rsid w:val="00F8230B"/>
    <w:rsid w:val="00F826BE"/>
    <w:rsid w:val="00F84B55"/>
    <w:rsid w:val="00F84D0B"/>
    <w:rsid w:val="00F87C71"/>
    <w:rsid w:val="00F87D0B"/>
    <w:rsid w:val="00F87D9A"/>
    <w:rsid w:val="00F91EE9"/>
    <w:rsid w:val="00F92143"/>
    <w:rsid w:val="00F92570"/>
    <w:rsid w:val="00F926BC"/>
    <w:rsid w:val="00F951E0"/>
    <w:rsid w:val="00F96149"/>
    <w:rsid w:val="00F97D4C"/>
    <w:rsid w:val="00FA12DD"/>
    <w:rsid w:val="00FA2E23"/>
    <w:rsid w:val="00FA32D1"/>
    <w:rsid w:val="00FA4DB8"/>
    <w:rsid w:val="00FA7116"/>
    <w:rsid w:val="00FB1219"/>
    <w:rsid w:val="00FB39EC"/>
    <w:rsid w:val="00FB406E"/>
    <w:rsid w:val="00FB4583"/>
    <w:rsid w:val="00FB7B24"/>
    <w:rsid w:val="00FC174F"/>
    <w:rsid w:val="00FC2FE9"/>
    <w:rsid w:val="00FC6A78"/>
    <w:rsid w:val="00FD1464"/>
    <w:rsid w:val="00FD166A"/>
    <w:rsid w:val="00FD330E"/>
    <w:rsid w:val="00FD4084"/>
    <w:rsid w:val="00FD6587"/>
    <w:rsid w:val="00FD68F6"/>
    <w:rsid w:val="00FD72CD"/>
    <w:rsid w:val="00FE039F"/>
    <w:rsid w:val="00FE0A0C"/>
    <w:rsid w:val="00FE0A60"/>
    <w:rsid w:val="00FE1283"/>
    <w:rsid w:val="00FE194B"/>
    <w:rsid w:val="00FE2703"/>
    <w:rsid w:val="00FE3392"/>
    <w:rsid w:val="00FE440A"/>
    <w:rsid w:val="00FE49E5"/>
    <w:rsid w:val="00FE78C4"/>
    <w:rsid w:val="00FF058C"/>
    <w:rsid w:val="00FF1AA9"/>
    <w:rsid w:val="00FF239F"/>
    <w:rsid w:val="00FF62D8"/>
    <w:rsid w:val="00FF79A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023735"/>
  <w15:docId w15:val="{28047803-7FEF-4ACF-B692-A0BA1552D6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qFormat="1"/>
    <w:lsdException w:name="index 2" w:semiHidden="1" w:unhideWhenUsed="1" w:qFormat="1"/>
    <w:lsdException w:name="index 3" w:semiHidden="1" w:unhideWhenUsed="1" w:qFormat="1"/>
    <w:lsdException w:name="index 4" w:semiHidden="1" w:unhideWhenUsed="1" w:qFormat="1"/>
    <w:lsdException w:name="index 5" w:semiHidden="1" w:unhideWhenUsed="1" w:qFormat="1"/>
    <w:lsdException w:name="index 6" w:semiHidden="1" w:unhideWhenUsed="1" w:qFormat="1"/>
    <w:lsdException w:name="index 7" w:semiHidden="1" w:unhideWhenUsed="1" w:qFormat="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qFormat="1"/>
    <w:lsdException w:name="footnote text" w:semiHidden="1" w:unhideWhenUsed="1" w:qFormat="1"/>
    <w:lsdException w:name="annotation text" w:semiHidden="1" w:unhideWhenUsed="1" w:qFormat="1"/>
    <w:lsdException w:name="header" w:semiHidden="1" w:uiPriority="99" w:unhideWhenUsed="1"/>
    <w:lsdException w:name="footer" w:semiHidden="1" w:unhideWhenUsed="1" w:qFormat="1"/>
    <w:lsdException w:name="index heading" w:semiHidden="1" w:unhideWhenUsed="1" w:qFormat="1"/>
    <w:lsdException w:name="caption" w:semiHidden="1" w:unhideWhenUsed="1" w:qFormat="1"/>
    <w:lsdException w:name="table of figures" w:semiHidden="1" w:uiPriority="99" w:unhideWhenUsed="1" w:qFormat="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qFormat="1"/>
    <w:lsdException w:name="page number" w:semiHidden="1" w:unhideWhenUsed="1" w:qFormat="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qFormat="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qFormat="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135E2"/>
    <w:pPr>
      <w:tabs>
        <w:tab w:val="left" w:pos="794"/>
        <w:tab w:val="left" w:pos="1191"/>
        <w:tab w:val="left" w:pos="1588"/>
        <w:tab w:val="left" w:pos="1985"/>
      </w:tabs>
      <w:overflowPunct w:val="0"/>
      <w:autoSpaceDE w:val="0"/>
      <w:autoSpaceDN w:val="0"/>
      <w:adjustRightInd w:val="0"/>
      <w:spacing w:before="120"/>
      <w:jc w:val="both"/>
      <w:textAlignment w:val="baseline"/>
    </w:pPr>
    <w:rPr>
      <w:sz w:val="24"/>
      <w:lang w:val="en-GB" w:eastAsia="en-US"/>
    </w:rPr>
  </w:style>
  <w:style w:type="paragraph" w:styleId="Heading1">
    <w:name w:val="heading 1"/>
    <w:basedOn w:val="Normal"/>
    <w:next w:val="Normal"/>
    <w:link w:val="Heading1Char"/>
    <w:qFormat/>
    <w:rsid w:val="00FB7B24"/>
    <w:pPr>
      <w:keepNext/>
      <w:keepLines/>
      <w:spacing w:before="480"/>
      <w:ind w:left="794" w:hanging="794"/>
      <w:outlineLvl w:val="0"/>
    </w:pPr>
    <w:rPr>
      <w:b/>
    </w:rPr>
  </w:style>
  <w:style w:type="paragraph" w:styleId="Heading2">
    <w:name w:val="heading 2"/>
    <w:basedOn w:val="Heading1"/>
    <w:next w:val="Normal"/>
    <w:link w:val="Heading2Char"/>
    <w:qFormat/>
    <w:rsid w:val="00FB7B24"/>
    <w:pPr>
      <w:spacing w:before="320"/>
      <w:outlineLvl w:val="1"/>
    </w:pPr>
  </w:style>
  <w:style w:type="paragraph" w:styleId="Heading3">
    <w:name w:val="heading 3"/>
    <w:basedOn w:val="Heading1"/>
    <w:next w:val="Normal"/>
    <w:link w:val="Heading3Char"/>
    <w:qFormat/>
    <w:rsid w:val="00FB7B24"/>
    <w:pPr>
      <w:spacing w:before="200"/>
      <w:outlineLvl w:val="2"/>
    </w:pPr>
  </w:style>
  <w:style w:type="paragraph" w:styleId="Heading4">
    <w:name w:val="heading 4"/>
    <w:basedOn w:val="Heading3"/>
    <w:next w:val="Normal"/>
    <w:link w:val="Heading4Char"/>
    <w:qFormat/>
    <w:rsid w:val="00FB7B24"/>
    <w:pPr>
      <w:tabs>
        <w:tab w:val="clear" w:pos="794"/>
        <w:tab w:val="left" w:pos="992"/>
      </w:tabs>
      <w:ind w:left="992" w:hanging="992"/>
      <w:outlineLvl w:val="3"/>
    </w:pPr>
  </w:style>
  <w:style w:type="paragraph" w:styleId="Heading5">
    <w:name w:val="heading 5"/>
    <w:basedOn w:val="Heading4"/>
    <w:next w:val="Normal"/>
    <w:link w:val="Heading5Char"/>
    <w:qFormat/>
    <w:rsid w:val="00FB7B24"/>
    <w:pPr>
      <w:outlineLvl w:val="4"/>
    </w:pPr>
  </w:style>
  <w:style w:type="paragraph" w:styleId="Heading6">
    <w:name w:val="heading 6"/>
    <w:basedOn w:val="Heading4"/>
    <w:next w:val="Normal"/>
    <w:link w:val="Heading6Char"/>
    <w:qFormat/>
    <w:rsid w:val="00FB7B24"/>
    <w:pPr>
      <w:tabs>
        <w:tab w:val="clear" w:pos="992"/>
        <w:tab w:val="clear" w:pos="1191"/>
      </w:tabs>
      <w:ind w:left="1588" w:hanging="1588"/>
      <w:outlineLvl w:val="5"/>
    </w:pPr>
  </w:style>
  <w:style w:type="paragraph" w:styleId="Heading7">
    <w:name w:val="heading 7"/>
    <w:basedOn w:val="Heading6"/>
    <w:next w:val="Normal"/>
    <w:link w:val="Heading7Char"/>
    <w:qFormat/>
    <w:rsid w:val="00FB7B24"/>
    <w:pPr>
      <w:outlineLvl w:val="6"/>
    </w:pPr>
  </w:style>
  <w:style w:type="paragraph" w:styleId="Heading8">
    <w:name w:val="heading 8"/>
    <w:basedOn w:val="Heading6"/>
    <w:next w:val="Normal"/>
    <w:link w:val="Heading8Char"/>
    <w:qFormat/>
    <w:rsid w:val="00FB7B24"/>
    <w:pPr>
      <w:outlineLvl w:val="7"/>
    </w:pPr>
  </w:style>
  <w:style w:type="paragraph" w:styleId="Heading9">
    <w:name w:val="heading 9"/>
    <w:basedOn w:val="Heading6"/>
    <w:next w:val="Normal"/>
    <w:link w:val="Heading9Char"/>
    <w:qFormat/>
    <w:rsid w:val="00FB7B24"/>
    <w:pPr>
      <w:jc w:val="left"/>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ListNo">
    <w:name w:val="List No"/>
    <w:uiPriority w:val="99"/>
    <w:semiHidden/>
    <w:unhideWhenUsed/>
  </w:style>
  <w:style w:type="paragraph" w:styleId="Header">
    <w:name w:val="header"/>
    <w:basedOn w:val="Normal"/>
    <w:link w:val="HeaderChar"/>
    <w:uiPriority w:val="99"/>
    <w:rsid w:val="00FB7B24"/>
    <w:pPr>
      <w:tabs>
        <w:tab w:val="clear" w:pos="794"/>
        <w:tab w:val="clear" w:pos="1191"/>
        <w:tab w:val="clear" w:pos="1588"/>
        <w:tab w:val="clear" w:pos="1985"/>
        <w:tab w:val="center" w:pos="4848"/>
        <w:tab w:val="right" w:pos="9696"/>
      </w:tabs>
      <w:spacing w:before="0"/>
      <w:jc w:val="center"/>
    </w:pPr>
  </w:style>
  <w:style w:type="paragraph" w:styleId="Footer">
    <w:name w:val="footer"/>
    <w:basedOn w:val="Normal"/>
    <w:link w:val="FooterChar"/>
    <w:rsid w:val="00FB7B24"/>
    <w:pPr>
      <w:tabs>
        <w:tab w:val="clear" w:pos="794"/>
        <w:tab w:val="clear" w:pos="1191"/>
        <w:tab w:val="clear" w:pos="1588"/>
        <w:tab w:val="clear" w:pos="1985"/>
      </w:tabs>
      <w:spacing w:before="0"/>
    </w:pPr>
    <w:rPr>
      <w:noProof/>
      <w:sz w:val="18"/>
    </w:rPr>
  </w:style>
  <w:style w:type="character" w:styleId="PageNumber">
    <w:name w:val="page number"/>
    <w:basedOn w:val="DefaultParagraphFont"/>
    <w:rsid w:val="00FB7B24"/>
  </w:style>
  <w:style w:type="paragraph" w:customStyle="1" w:styleId="Headingb">
    <w:name w:val="Heading_b"/>
    <w:basedOn w:val="Heading3"/>
    <w:next w:val="Normal"/>
    <w:link w:val="HeadingbChar"/>
    <w:rsid w:val="00FB7B24"/>
    <w:pPr>
      <w:spacing w:before="160"/>
      <w:ind w:left="0" w:firstLine="0"/>
      <w:outlineLvl w:val="9"/>
    </w:pPr>
  </w:style>
  <w:style w:type="paragraph" w:customStyle="1" w:styleId="Headingi">
    <w:name w:val="Heading_i"/>
    <w:basedOn w:val="Heading3"/>
    <w:next w:val="Normal"/>
    <w:rsid w:val="00FB7B24"/>
    <w:pPr>
      <w:spacing w:before="160"/>
      <w:ind w:left="0" w:firstLine="0"/>
    </w:pPr>
    <w:rPr>
      <w:b w:val="0"/>
      <w:i/>
    </w:rPr>
  </w:style>
  <w:style w:type="character" w:customStyle="1" w:styleId="href">
    <w:name w:val="href"/>
    <w:basedOn w:val="DefaultParagraphFont"/>
    <w:rsid w:val="00FB7B24"/>
  </w:style>
  <w:style w:type="paragraph" w:customStyle="1" w:styleId="enumlev1">
    <w:name w:val="enumlev1"/>
    <w:basedOn w:val="Normal"/>
    <w:link w:val="enumlev1Char"/>
    <w:rsid w:val="00FB7B24"/>
    <w:pPr>
      <w:spacing w:before="80"/>
      <w:ind w:left="794" w:hanging="794"/>
    </w:pPr>
  </w:style>
  <w:style w:type="paragraph" w:customStyle="1" w:styleId="enumlev2">
    <w:name w:val="enumlev2"/>
    <w:basedOn w:val="enumlev1"/>
    <w:rsid w:val="00FB7B24"/>
    <w:pPr>
      <w:ind w:left="1191" w:hanging="397"/>
    </w:pPr>
  </w:style>
  <w:style w:type="paragraph" w:customStyle="1" w:styleId="enumlev3">
    <w:name w:val="enumlev3"/>
    <w:basedOn w:val="enumlev2"/>
    <w:rsid w:val="00FB7B24"/>
    <w:pPr>
      <w:ind w:left="1588"/>
    </w:pPr>
  </w:style>
  <w:style w:type="paragraph" w:customStyle="1" w:styleId="Normalaftertitle">
    <w:name w:val="Normal_after_title"/>
    <w:basedOn w:val="Normal"/>
    <w:next w:val="Normal"/>
    <w:link w:val="NormalaftertitleChar"/>
    <w:rsid w:val="00FB7B24"/>
    <w:pPr>
      <w:spacing w:before="320"/>
    </w:pPr>
  </w:style>
  <w:style w:type="paragraph" w:customStyle="1" w:styleId="Note">
    <w:name w:val="Note"/>
    <w:basedOn w:val="Normal"/>
    <w:qFormat/>
    <w:rsid w:val="00FB7B24"/>
    <w:pPr>
      <w:tabs>
        <w:tab w:val="clear" w:pos="794"/>
        <w:tab w:val="clear" w:pos="1191"/>
        <w:tab w:val="clear" w:pos="1588"/>
        <w:tab w:val="clear" w:pos="1985"/>
      </w:tabs>
      <w:spacing w:before="80"/>
    </w:pPr>
    <w:rPr>
      <w:sz w:val="22"/>
    </w:rPr>
  </w:style>
  <w:style w:type="paragraph" w:customStyle="1" w:styleId="RecNo">
    <w:name w:val="Rec_No"/>
    <w:basedOn w:val="Normal"/>
    <w:next w:val="Rectitle"/>
    <w:rsid w:val="00FB7B24"/>
    <w:pPr>
      <w:keepNext/>
      <w:keepLines/>
      <w:tabs>
        <w:tab w:val="clear" w:pos="794"/>
        <w:tab w:val="clear" w:pos="1191"/>
        <w:tab w:val="clear" w:pos="1588"/>
        <w:tab w:val="clear" w:pos="1985"/>
      </w:tabs>
      <w:spacing w:before="480"/>
      <w:jc w:val="center"/>
    </w:pPr>
    <w:rPr>
      <w:sz w:val="28"/>
    </w:rPr>
  </w:style>
  <w:style w:type="paragraph" w:customStyle="1" w:styleId="HeadingSum">
    <w:name w:val="Heading_Sum"/>
    <w:basedOn w:val="Headingb"/>
    <w:next w:val="Normal"/>
    <w:autoRedefine/>
    <w:rsid w:val="00640490"/>
    <w:pPr>
      <w:spacing w:before="240"/>
    </w:pPr>
    <w:rPr>
      <w:szCs w:val="24"/>
      <w:lang w:eastAsia="zh-CN"/>
    </w:rPr>
  </w:style>
  <w:style w:type="paragraph" w:customStyle="1" w:styleId="Recref">
    <w:name w:val="Rec_ref"/>
    <w:basedOn w:val="Normal"/>
    <w:next w:val="Recdate"/>
    <w:rsid w:val="00FB7B24"/>
    <w:pPr>
      <w:jc w:val="center"/>
    </w:pPr>
  </w:style>
  <w:style w:type="paragraph" w:customStyle="1" w:styleId="Recdate">
    <w:name w:val="Rec_date"/>
    <w:basedOn w:val="Recref"/>
    <w:next w:val="Normalaftertitle"/>
    <w:rsid w:val="00FB7B24"/>
    <w:pPr>
      <w:jc w:val="right"/>
    </w:pPr>
  </w:style>
  <w:style w:type="paragraph" w:customStyle="1" w:styleId="AnnexNoTitle">
    <w:name w:val="Annex_NoTitle"/>
    <w:basedOn w:val="Normal"/>
    <w:next w:val="Normalaftertitle"/>
    <w:rsid w:val="00E47369"/>
    <w:pPr>
      <w:keepNext/>
      <w:keepLines/>
      <w:spacing w:before="480" w:after="80"/>
      <w:jc w:val="center"/>
      <w:outlineLvl w:val="0"/>
    </w:pPr>
    <w:rPr>
      <w:b/>
      <w:sz w:val="28"/>
    </w:rPr>
  </w:style>
  <w:style w:type="paragraph" w:customStyle="1" w:styleId="AppendixNoTitle">
    <w:name w:val="Appendix_NoTitle"/>
    <w:basedOn w:val="AnnexNoTitle"/>
    <w:next w:val="Normal"/>
    <w:rsid w:val="00FB7B24"/>
  </w:style>
  <w:style w:type="paragraph" w:customStyle="1" w:styleId="Tablefin">
    <w:name w:val="Table_fin"/>
    <w:basedOn w:val="Normal"/>
    <w:next w:val="Normal"/>
    <w:rsid w:val="00FB7B24"/>
    <w:pPr>
      <w:spacing w:before="0"/>
    </w:pPr>
    <w:rPr>
      <w:sz w:val="20"/>
    </w:rPr>
  </w:style>
  <w:style w:type="paragraph" w:customStyle="1" w:styleId="Tablehead">
    <w:name w:val="Table_head"/>
    <w:basedOn w:val="Normal"/>
    <w:next w:val="Normal"/>
    <w:link w:val="TableheadChar"/>
    <w:uiPriority w:val="99"/>
    <w:qFormat/>
    <w:rsid w:val="00FB7B24"/>
    <w:pPr>
      <w:keepNext/>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80" w:after="80"/>
      <w:jc w:val="center"/>
    </w:pPr>
    <w:rPr>
      <w:b/>
      <w:sz w:val="22"/>
    </w:rPr>
  </w:style>
  <w:style w:type="paragraph" w:customStyle="1" w:styleId="Tablelegend">
    <w:name w:val="Table_legend"/>
    <w:basedOn w:val="Normal"/>
    <w:link w:val="TablelegendChar"/>
    <w:rsid w:val="00FB7B24"/>
    <w:pPr>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80"/>
      <w:ind w:left="284" w:right="-85" w:hanging="369"/>
    </w:pPr>
    <w:rPr>
      <w:sz w:val="22"/>
    </w:rPr>
  </w:style>
  <w:style w:type="paragraph" w:customStyle="1" w:styleId="TableNo">
    <w:name w:val="Table_No"/>
    <w:basedOn w:val="Normal"/>
    <w:next w:val="Normal"/>
    <w:rsid w:val="00FB7B24"/>
    <w:pPr>
      <w:keepNext/>
      <w:spacing w:before="360" w:after="120"/>
      <w:jc w:val="center"/>
    </w:pPr>
  </w:style>
  <w:style w:type="paragraph" w:customStyle="1" w:styleId="Tabletext">
    <w:name w:val="Table_text"/>
    <w:basedOn w:val="Normal"/>
    <w:link w:val="TabletextChar"/>
    <w:qFormat/>
    <w:rsid w:val="00FB7B24"/>
    <w:pPr>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40" w:after="40"/>
    </w:pPr>
    <w:rPr>
      <w:sz w:val="22"/>
    </w:rPr>
  </w:style>
  <w:style w:type="paragraph" w:customStyle="1" w:styleId="Equation">
    <w:name w:val="Equation"/>
    <w:basedOn w:val="Normal"/>
    <w:qFormat/>
    <w:rsid w:val="00FB7B24"/>
    <w:pPr>
      <w:tabs>
        <w:tab w:val="clear" w:pos="1191"/>
        <w:tab w:val="clear" w:pos="1588"/>
        <w:tab w:val="clear" w:pos="1985"/>
        <w:tab w:val="center" w:pos="4820"/>
        <w:tab w:val="right" w:pos="9639"/>
      </w:tabs>
    </w:pPr>
  </w:style>
  <w:style w:type="paragraph" w:customStyle="1" w:styleId="Equationlegend">
    <w:name w:val="Equation_legend"/>
    <w:basedOn w:val="NormalIndent"/>
    <w:rsid w:val="00FB7B24"/>
    <w:pPr>
      <w:tabs>
        <w:tab w:val="clear" w:pos="794"/>
        <w:tab w:val="clear" w:pos="1191"/>
        <w:tab w:val="clear" w:pos="1588"/>
        <w:tab w:val="right" w:pos="1701"/>
      </w:tabs>
      <w:spacing w:before="80"/>
      <w:ind w:left="1985" w:hanging="1985"/>
    </w:pPr>
    <w:rPr>
      <w:lang w:val="en-US"/>
    </w:rPr>
  </w:style>
  <w:style w:type="paragraph" w:styleId="NormalIndent">
    <w:name w:val="Normal Indent"/>
    <w:basedOn w:val="Normal"/>
    <w:rsid w:val="00FB7B24"/>
    <w:pPr>
      <w:ind w:left="794"/>
    </w:pPr>
  </w:style>
  <w:style w:type="paragraph" w:customStyle="1" w:styleId="Figurelegend">
    <w:name w:val="Figure_legend"/>
    <w:basedOn w:val="Normal"/>
    <w:rsid w:val="00FB7B24"/>
    <w:pPr>
      <w:keepNext/>
      <w:keepLines/>
      <w:tabs>
        <w:tab w:val="clear" w:pos="794"/>
        <w:tab w:val="clear" w:pos="1191"/>
        <w:tab w:val="clear" w:pos="1588"/>
        <w:tab w:val="clear" w:pos="1985"/>
      </w:tabs>
      <w:spacing w:before="20" w:after="20"/>
    </w:pPr>
    <w:rPr>
      <w:sz w:val="18"/>
    </w:rPr>
  </w:style>
  <w:style w:type="paragraph" w:customStyle="1" w:styleId="FigureNo">
    <w:name w:val="Figure_No"/>
    <w:basedOn w:val="Normal"/>
    <w:next w:val="Figuretitle"/>
    <w:rsid w:val="00FB7B24"/>
    <w:pPr>
      <w:keepNext/>
      <w:keepLines/>
      <w:spacing w:before="480" w:after="80"/>
      <w:jc w:val="center"/>
    </w:pPr>
    <w:rPr>
      <w:caps/>
      <w:sz w:val="18"/>
    </w:rPr>
  </w:style>
  <w:style w:type="paragraph" w:customStyle="1" w:styleId="tocpart">
    <w:name w:val="tocpart"/>
    <w:basedOn w:val="Normal"/>
    <w:rsid w:val="00FB7B24"/>
    <w:pPr>
      <w:tabs>
        <w:tab w:val="clear" w:pos="794"/>
        <w:tab w:val="clear" w:pos="1191"/>
        <w:tab w:val="clear" w:pos="1588"/>
        <w:tab w:val="clear" w:pos="1985"/>
        <w:tab w:val="left" w:pos="2693"/>
        <w:tab w:val="left" w:pos="8789"/>
        <w:tab w:val="right" w:pos="9639"/>
      </w:tabs>
      <w:ind w:left="2693" w:hanging="2693"/>
    </w:pPr>
  </w:style>
  <w:style w:type="paragraph" w:customStyle="1" w:styleId="ArtNo">
    <w:name w:val="Art_No"/>
    <w:basedOn w:val="Normal"/>
    <w:next w:val="Normal"/>
    <w:rsid w:val="00FB7B24"/>
    <w:pPr>
      <w:keepNext/>
      <w:keepLines/>
      <w:spacing w:before="480"/>
      <w:jc w:val="center"/>
    </w:pPr>
    <w:rPr>
      <w:sz w:val="28"/>
    </w:rPr>
  </w:style>
  <w:style w:type="paragraph" w:customStyle="1" w:styleId="Arttitle">
    <w:name w:val="Art_title"/>
    <w:basedOn w:val="Normal"/>
    <w:next w:val="Normalaftertitle"/>
    <w:rsid w:val="00FB7B24"/>
    <w:pPr>
      <w:keepNext/>
      <w:keepLines/>
      <w:spacing w:before="240"/>
      <w:jc w:val="center"/>
    </w:pPr>
    <w:rPr>
      <w:b/>
      <w:sz w:val="28"/>
    </w:rPr>
  </w:style>
  <w:style w:type="paragraph" w:customStyle="1" w:styleId="Blanc">
    <w:name w:val="Blanc"/>
    <w:basedOn w:val="Normal"/>
    <w:next w:val="Tabletext"/>
    <w:rsid w:val="00FB7B24"/>
    <w:pPr>
      <w:keepNext/>
      <w:keepLines/>
      <w:tabs>
        <w:tab w:val="clear" w:pos="794"/>
        <w:tab w:val="clear" w:pos="1191"/>
        <w:tab w:val="clear" w:pos="1588"/>
        <w:tab w:val="clear" w:pos="1985"/>
      </w:tabs>
      <w:spacing w:before="0"/>
    </w:pPr>
    <w:rPr>
      <w:sz w:val="16"/>
    </w:rPr>
  </w:style>
  <w:style w:type="paragraph" w:customStyle="1" w:styleId="ASN1">
    <w:name w:val="ASN.1"/>
    <w:basedOn w:val="Normal"/>
    <w:next w:val="Normal"/>
    <w:rsid w:val="00FB7B24"/>
    <w:pPr>
      <w:tabs>
        <w:tab w:val="clear" w:pos="794"/>
        <w:tab w:val="clear" w:pos="1191"/>
        <w:tab w:val="clear" w:pos="1588"/>
        <w:tab w:val="clear" w:pos="1985"/>
        <w:tab w:val="left" w:pos="567"/>
        <w:tab w:val="left" w:pos="1134"/>
        <w:tab w:val="left" w:pos="1701"/>
        <w:tab w:val="left" w:pos="2268"/>
        <w:tab w:val="left" w:pos="2835"/>
        <w:tab w:val="left" w:pos="3402"/>
        <w:tab w:val="left" w:pos="3969"/>
        <w:tab w:val="left" w:pos="4536"/>
        <w:tab w:val="left" w:pos="5103"/>
        <w:tab w:val="left" w:pos="5670"/>
      </w:tabs>
      <w:spacing w:before="0"/>
    </w:pPr>
    <w:rPr>
      <w:b/>
      <w:noProof/>
      <w:sz w:val="20"/>
    </w:rPr>
  </w:style>
  <w:style w:type="paragraph" w:customStyle="1" w:styleId="Call">
    <w:name w:val="Call"/>
    <w:basedOn w:val="Normal"/>
    <w:next w:val="Normal"/>
    <w:link w:val="CallChar"/>
    <w:rsid w:val="00FB7B24"/>
    <w:pPr>
      <w:keepNext/>
      <w:keepLines/>
      <w:spacing w:before="160"/>
      <w:ind w:left="794"/>
    </w:pPr>
    <w:rPr>
      <w:i/>
    </w:rPr>
  </w:style>
  <w:style w:type="paragraph" w:customStyle="1" w:styleId="ChapNo">
    <w:name w:val="Chap_No"/>
    <w:basedOn w:val="ArtNo"/>
    <w:next w:val="Chaptitle"/>
    <w:rsid w:val="00FB7B24"/>
    <w:rPr>
      <w:b/>
    </w:rPr>
  </w:style>
  <w:style w:type="paragraph" w:customStyle="1" w:styleId="Chaptitle">
    <w:name w:val="Chap_title"/>
    <w:basedOn w:val="Arttitle"/>
    <w:next w:val="Normalaftertitle"/>
    <w:rsid w:val="00FB7B24"/>
  </w:style>
  <w:style w:type="character" w:styleId="FootnoteReference">
    <w:name w:val="footnote reference"/>
    <w:basedOn w:val="DefaultParagraphFont"/>
    <w:rsid w:val="00FB7B24"/>
    <w:rPr>
      <w:position w:val="6"/>
      <w:sz w:val="18"/>
    </w:rPr>
  </w:style>
  <w:style w:type="paragraph" w:styleId="FootnoteText">
    <w:name w:val="footnote text"/>
    <w:basedOn w:val="Normal"/>
    <w:link w:val="FootnoteTextChar"/>
    <w:rsid w:val="00FB7B24"/>
    <w:pPr>
      <w:keepLines/>
      <w:tabs>
        <w:tab w:val="left" w:pos="255"/>
      </w:tabs>
      <w:ind w:left="255" w:hanging="255"/>
    </w:pPr>
    <w:rPr>
      <w:sz w:val="22"/>
    </w:rPr>
  </w:style>
  <w:style w:type="paragraph" w:styleId="Index1">
    <w:name w:val="index 1"/>
    <w:basedOn w:val="Normal"/>
    <w:next w:val="Normal"/>
    <w:semiHidden/>
    <w:rsid w:val="00FB7B24"/>
  </w:style>
  <w:style w:type="paragraph" w:styleId="Index2">
    <w:name w:val="index 2"/>
    <w:basedOn w:val="Normal"/>
    <w:next w:val="Normal"/>
    <w:semiHidden/>
    <w:rsid w:val="00FB7B24"/>
    <w:pPr>
      <w:ind w:left="283"/>
    </w:pPr>
  </w:style>
  <w:style w:type="paragraph" w:styleId="Index3">
    <w:name w:val="index 3"/>
    <w:basedOn w:val="Normal"/>
    <w:next w:val="Normal"/>
    <w:semiHidden/>
    <w:rsid w:val="00FB7B24"/>
    <w:pPr>
      <w:ind w:left="566"/>
    </w:pPr>
  </w:style>
  <w:style w:type="paragraph" w:styleId="IndexHeading">
    <w:name w:val="index heading"/>
    <w:basedOn w:val="Normal"/>
    <w:next w:val="Index1"/>
    <w:rsid w:val="00FB7B24"/>
  </w:style>
  <w:style w:type="paragraph" w:customStyle="1" w:styleId="Line">
    <w:name w:val="Line"/>
    <w:basedOn w:val="Normal"/>
    <w:next w:val="Normal"/>
    <w:rsid w:val="00FB7B24"/>
    <w:pPr>
      <w:pBdr>
        <w:top w:val="single" w:sz="6" w:space="1" w:color="auto"/>
      </w:pBdr>
      <w:tabs>
        <w:tab w:val="clear" w:pos="794"/>
        <w:tab w:val="clear" w:pos="1191"/>
        <w:tab w:val="clear" w:pos="1588"/>
        <w:tab w:val="clear" w:pos="1985"/>
      </w:tabs>
      <w:spacing w:before="240"/>
      <w:ind w:left="3997" w:right="3997"/>
      <w:jc w:val="center"/>
    </w:pPr>
    <w:rPr>
      <w:sz w:val="20"/>
    </w:rPr>
  </w:style>
  <w:style w:type="paragraph" w:customStyle="1" w:styleId="toctemp">
    <w:name w:val="toctemp"/>
    <w:basedOn w:val="Normal"/>
    <w:rsid w:val="00FB7B24"/>
    <w:pPr>
      <w:tabs>
        <w:tab w:val="clear" w:pos="794"/>
        <w:tab w:val="clear" w:pos="1191"/>
        <w:tab w:val="clear" w:pos="1588"/>
        <w:tab w:val="clear" w:pos="1985"/>
        <w:tab w:val="left" w:pos="2693"/>
        <w:tab w:val="left" w:leader="dot" w:pos="8789"/>
        <w:tab w:val="right" w:pos="9639"/>
      </w:tabs>
      <w:ind w:left="2693" w:right="964" w:hanging="2693"/>
    </w:pPr>
  </w:style>
  <w:style w:type="paragraph" w:customStyle="1" w:styleId="PartNo">
    <w:name w:val="Part_No"/>
    <w:basedOn w:val="Normal"/>
    <w:next w:val="Normal"/>
    <w:rsid w:val="00F87D9A"/>
    <w:pPr>
      <w:jc w:val="center"/>
      <w:outlineLvl w:val="0"/>
    </w:pPr>
    <w:rPr>
      <w:sz w:val="28"/>
    </w:rPr>
  </w:style>
  <w:style w:type="paragraph" w:customStyle="1" w:styleId="Partref">
    <w:name w:val="Part_ref"/>
    <w:basedOn w:val="Normal"/>
    <w:next w:val="Normal"/>
    <w:rsid w:val="00FB7B24"/>
    <w:pPr>
      <w:keepNext/>
      <w:keepLines/>
      <w:spacing w:after="280"/>
      <w:jc w:val="center"/>
    </w:pPr>
  </w:style>
  <w:style w:type="paragraph" w:customStyle="1" w:styleId="Parttitle">
    <w:name w:val="Part_title"/>
    <w:basedOn w:val="Normal"/>
    <w:next w:val="Normalaftertitle"/>
    <w:rsid w:val="00FB7B24"/>
    <w:pPr>
      <w:keepNext/>
      <w:keepLines/>
      <w:tabs>
        <w:tab w:val="clear" w:pos="794"/>
        <w:tab w:val="clear" w:pos="1191"/>
        <w:tab w:val="clear" w:pos="1588"/>
        <w:tab w:val="clear" w:pos="1985"/>
      </w:tabs>
      <w:spacing w:before="280" w:after="40"/>
      <w:jc w:val="center"/>
      <w:outlineLvl w:val="0"/>
    </w:pPr>
    <w:rPr>
      <w:b/>
      <w:sz w:val="28"/>
    </w:rPr>
  </w:style>
  <w:style w:type="paragraph" w:customStyle="1" w:styleId="Questiondate">
    <w:name w:val="Question_date"/>
    <w:basedOn w:val="Recdate"/>
    <w:next w:val="Normalaftertitle"/>
    <w:rsid w:val="00FB7B24"/>
  </w:style>
  <w:style w:type="paragraph" w:customStyle="1" w:styleId="QuestionNo">
    <w:name w:val="Question_No"/>
    <w:basedOn w:val="RecNo"/>
    <w:next w:val="Normal"/>
    <w:rsid w:val="00FB7B24"/>
  </w:style>
  <w:style w:type="paragraph" w:customStyle="1" w:styleId="Questionref">
    <w:name w:val="Question_ref"/>
    <w:basedOn w:val="Recref"/>
    <w:next w:val="Questiondate"/>
    <w:rsid w:val="00FB7B24"/>
  </w:style>
  <w:style w:type="paragraph" w:customStyle="1" w:styleId="Questiontitle">
    <w:name w:val="Question_title"/>
    <w:basedOn w:val="Normal"/>
    <w:next w:val="Questionref"/>
    <w:rsid w:val="00FB7B24"/>
  </w:style>
  <w:style w:type="paragraph" w:customStyle="1" w:styleId="Reftext">
    <w:name w:val="Ref_text"/>
    <w:basedOn w:val="Normal"/>
    <w:rsid w:val="00FB7B24"/>
    <w:pPr>
      <w:ind w:left="794" w:hanging="794"/>
    </w:pPr>
    <w:rPr>
      <w:sz w:val="22"/>
    </w:rPr>
  </w:style>
  <w:style w:type="paragraph" w:customStyle="1" w:styleId="Reftitle">
    <w:name w:val="Ref_title"/>
    <w:basedOn w:val="Normal"/>
    <w:next w:val="Reftext"/>
    <w:rsid w:val="00FB7B24"/>
    <w:pPr>
      <w:tabs>
        <w:tab w:val="clear" w:pos="794"/>
        <w:tab w:val="clear" w:pos="1191"/>
        <w:tab w:val="clear" w:pos="1588"/>
        <w:tab w:val="clear" w:pos="1985"/>
      </w:tabs>
      <w:spacing w:before="480"/>
      <w:jc w:val="center"/>
    </w:pPr>
    <w:rPr>
      <w:b/>
      <w:sz w:val="28"/>
    </w:rPr>
  </w:style>
  <w:style w:type="paragraph" w:customStyle="1" w:styleId="Repdate">
    <w:name w:val="Rep_date"/>
    <w:basedOn w:val="Recdate"/>
    <w:next w:val="Normal"/>
    <w:rsid w:val="00FB7B24"/>
  </w:style>
  <w:style w:type="paragraph" w:customStyle="1" w:styleId="RepNo">
    <w:name w:val="Rep_No"/>
    <w:basedOn w:val="RecNo"/>
    <w:next w:val="Reptitle"/>
    <w:rsid w:val="00FB7B24"/>
  </w:style>
  <w:style w:type="paragraph" w:customStyle="1" w:styleId="Repref">
    <w:name w:val="Rep_ref"/>
    <w:basedOn w:val="Recref"/>
    <w:next w:val="Repdate"/>
    <w:rsid w:val="00FB7B24"/>
  </w:style>
  <w:style w:type="paragraph" w:customStyle="1" w:styleId="Reptitle">
    <w:name w:val="Rep_title"/>
    <w:basedOn w:val="Rectitle"/>
    <w:next w:val="Repref"/>
    <w:rsid w:val="00FB7B24"/>
  </w:style>
  <w:style w:type="paragraph" w:customStyle="1" w:styleId="Resdate">
    <w:name w:val="Res_date"/>
    <w:basedOn w:val="Recdate"/>
    <w:next w:val="Normalaftertitle"/>
    <w:rsid w:val="00FB7B24"/>
  </w:style>
  <w:style w:type="paragraph" w:customStyle="1" w:styleId="ResNo">
    <w:name w:val="Res_No"/>
    <w:basedOn w:val="RecNo"/>
    <w:next w:val="Restitle"/>
    <w:rsid w:val="00FB7B24"/>
  </w:style>
  <w:style w:type="paragraph" w:customStyle="1" w:styleId="Resref">
    <w:name w:val="Res_ref"/>
    <w:basedOn w:val="Recref"/>
    <w:next w:val="Resdate"/>
    <w:rsid w:val="00FB7B24"/>
  </w:style>
  <w:style w:type="paragraph" w:customStyle="1" w:styleId="Restitle">
    <w:name w:val="Res_title"/>
    <w:basedOn w:val="Normal"/>
    <w:next w:val="Resref"/>
    <w:rsid w:val="00FB7B24"/>
    <w:pPr>
      <w:spacing w:before="240"/>
      <w:jc w:val="center"/>
    </w:pPr>
    <w:rPr>
      <w:b/>
      <w:sz w:val="28"/>
    </w:rPr>
  </w:style>
  <w:style w:type="paragraph" w:customStyle="1" w:styleId="SectionNo">
    <w:name w:val="Section_No"/>
    <w:basedOn w:val="Normal"/>
    <w:next w:val="Normal"/>
    <w:rsid w:val="00FB7B24"/>
  </w:style>
  <w:style w:type="paragraph" w:customStyle="1" w:styleId="Sectiontitle">
    <w:name w:val="Section_title"/>
    <w:basedOn w:val="Normal"/>
    <w:next w:val="Normalaftertitle"/>
    <w:rsid w:val="00FB7B24"/>
    <w:pPr>
      <w:keepNext/>
      <w:keepLines/>
      <w:tabs>
        <w:tab w:val="clear" w:pos="794"/>
        <w:tab w:val="clear" w:pos="1191"/>
        <w:tab w:val="clear" w:pos="1588"/>
        <w:tab w:val="clear" w:pos="1985"/>
      </w:tabs>
      <w:spacing w:before="280" w:after="40"/>
      <w:jc w:val="center"/>
    </w:pPr>
    <w:rPr>
      <w:b/>
      <w:sz w:val="28"/>
    </w:rPr>
  </w:style>
  <w:style w:type="paragraph" w:customStyle="1" w:styleId="toc0">
    <w:name w:val="toc 0"/>
    <w:basedOn w:val="Normal"/>
    <w:next w:val="TOC1"/>
    <w:rsid w:val="00FB7B24"/>
    <w:pPr>
      <w:tabs>
        <w:tab w:val="clear" w:pos="794"/>
        <w:tab w:val="clear" w:pos="1191"/>
        <w:tab w:val="clear" w:pos="1588"/>
        <w:tab w:val="clear" w:pos="1985"/>
        <w:tab w:val="right" w:pos="9611"/>
      </w:tabs>
    </w:pPr>
    <w:rPr>
      <w:i/>
    </w:rPr>
  </w:style>
  <w:style w:type="paragraph" w:styleId="TOC1">
    <w:name w:val="toc 1"/>
    <w:basedOn w:val="Normal"/>
    <w:uiPriority w:val="39"/>
    <w:rsid w:val="00FB7B24"/>
    <w:pPr>
      <w:keepLines/>
      <w:tabs>
        <w:tab w:val="clear" w:pos="794"/>
        <w:tab w:val="clear" w:pos="1191"/>
        <w:tab w:val="clear" w:pos="1588"/>
        <w:tab w:val="clear" w:pos="1985"/>
        <w:tab w:val="left" w:pos="567"/>
        <w:tab w:val="left" w:leader="dot" w:pos="8789"/>
        <w:tab w:val="right" w:pos="9611"/>
      </w:tabs>
      <w:spacing w:before="240"/>
      <w:ind w:left="567" w:right="851" w:hanging="567"/>
    </w:pPr>
    <w:rPr>
      <w:lang w:val="en-US"/>
    </w:rPr>
  </w:style>
  <w:style w:type="paragraph" w:styleId="TOC2">
    <w:name w:val="toc 2"/>
    <w:basedOn w:val="TOC1"/>
    <w:uiPriority w:val="39"/>
    <w:rsid w:val="00FB7B24"/>
    <w:pPr>
      <w:tabs>
        <w:tab w:val="clear" w:pos="567"/>
        <w:tab w:val="left" w:pos="1276"/>
      </w:tabs>
      <w:spacing w:before="160"/>
      <w:ind w:left="1276" w:hanging="709"/>
    </w:pPr>
  </w:style>
  <w:style w:type="paragraph" w:styleId="TOC3">
    <w:name w:val="toc 3"/>
    <w:basedOn w:val="TOC2"/>
    <w:uiPriority w:val="39"/>
    <w:rsid w:val="00FB7B24"/>
    <w:pPr>
      <w:tabs>
        <w:tab w:val="clear" w:pos="1276"/>
        <w:tab w:val="left" w:pos="2155"/>
      </w:tabs>
      <w:ind w:left="2155" w:hanging="879"/>
    </w:pPr>
  </w:style>
  <w:style w:type="paragraph" w:styleId="TOC4">
    <w:name w:val="toc 4"/>
    <w:basedOn w:val="TOC3"/>
    <w:uiPriority w:val="39"/>
    <w:rsid w:val="00FB7B24"/>
    <w:pPr>
      <w:tabs>
        <w:tab w:val="left" w:pos="3261"/>
      </w:tabs>
      <w:spacing w:before="80"/>
      <w:ind w:left="3261" w:hanging="993"/>
    </w:pPr>
  </w:style>
  <w:style w:type="paragraph" w:styleId="TOC5">
    <w:name w:val="toc 5"/>
    <w:basedOn w:val="TOC4"/>
    <w:uiPriority w:val="39"/>
    <w:rsid w:val="00FB7B24"/>
  </w:style>
  <w:style w:type="paragraph" w:styleId="TOC6">
    <w:name w:val="toc 6"/>
    <w:basedOn w:val="TOC4"/>
    <w:uiPriority w:val="39"/>
    <w:rsid w:val="00FB7B24"/>
  </w:style>
  <w:style w:type="paragraph" w:styleId="TOC7">
    <w:name w:val="toc 7"/>
    <w:basedOn w:val="TOC4"/>
    <w:uiPriority w:val="39"/>
    <w:rsid w:val="00FB7B24"/>
  </w:style>
  <w:style w:type="paragraph" w:styleId="TOC8">
    <w:name w:val="toc 8"/>
    <w:basedOn w:val="TOC4"/>
    <w:uiPriority w:val="39"/>
    <w:rsid w:val="00FB7B24"/>
  </w:style>
  <w:style w:type="paragraph" w:customStyle="1" w:styleId="Rectitle">
    <w:name w:val="Rec_title"/>
    <w:basedOn w:val="Normal"/>
    <w:next w:val="Recref"/>
    <w:link w:val="RectitleChar"/>
    <w:rsid w:val="00FB7B24"/>
    <w:pPr>
      <w:keepNext/>
      <w:keepLines/>
      <w:spacing w:before="240"/>
      <w:jc w:val="center"/>
    </w:pPr>
    <w:rPr>
      <w:b/>
      <w:sz w:val="28"/>
    </w:rPr>
  </w:style>
  <w:style w:type="paragraph" w:customStyle="1" w:styleId="Annexref">
    <w:name w:val="Annex_ref"/>
    <w:basedOn w:val="Normal"/>
    <w:next w:val="Normalaftertitle"/>
    <w:rsid w:val="00FB7B24"/>
    <w:pPr>
      <w:keepNext/>
      <w:keepLines/>
      <w:spacing w:after="280"/>
      <w:jc w:val="center"/>
    </w:pPr>
  </w:style>
  <w:style w:type="paragraph" w:customStyle="1" w:styleId="Appendixref">
    <w:name w:val="Appendix_ref"/>
    <w:basedOn w:val="Annexref"/>
    <w:next w:val="Normalaftertitle"/>
    <w:rsid w:val="00FB7B24"/>
  </w:style>
  <w:style w:type="paragraph" w:customStyle="1" w:styleId="Figuretitle">
    <w:name w:val="Figure_title"/>
    <w:basedOn w:val="Normal"/>
    <w:next w:val="Figure"/>
    <w:link w:val="FiguretitleChar"/>
    <w:rsid w:val="00FB7B24"/>
    <w:pPr>
      <w:keepNext/>
      <w:spacing w:before="0" w:after="120"/>
      <w:jc w:val="center"/>
    </w:pPr>
    <w:rPr>
      <w:rFonts w:ascii="Times New Roman Bold" w:hAnsi="Times New Roman Bold"/>
      <w:b/>
      <w:sz w:val="18"/>
    </w:rPr>
  </w:style>
  <w:style w:type="paragraph" w:customStyle="1" w:styleId="Tabletitle">
    <w:name w:val="Table_title"/>
    <w:basedOn w:val="Normal"/>
    <w:next w:val="Tablehead"/>
    <w:link w:val="TabletitleChar"/>
    <w:rsid w:val="00FB7B24"/>
    <w:pPr>
      <w:keepNext/>
      <w:spacing w:before="0" w:after="120"/>
      <w:jc w:val="center"/>
    </w:pPr>
    <w:rPr>
      <w:b/>
    </w:rPr>
  </w:style>
  <w:style w:type="paragraph" w:customStyle="1" w:styleId="Summary">
    <w:name w:val="Summary"/>
    <w:basedOn w:val="Normal"/>
    <w:next w:val="Normalaftertitle"/>
    <w:autoRedefine/>
    <w:rsid w:val="001618CB"/>
    <w:pPr>
      <w:spacing w:after="480"/>
      <w:ind w:firstLineChars="200" w:firstLine="440"/>
    </w:pPr>
    <w:rPr>
      <w:rFonts w:eastAsia="SimSun"/>
      <w:szCs w:val="24"/>
      <w:lang w:eastAsia="zh-CN"/>
    </w:rPr>
  </w:style>
  <w:style w:type="paragraph" w:customStyle="1" w:styleId="TableLegendNote">
    <w:name w:val="Table_Legend_Note"/>
    <w:basedOn w:val="Tablelegend"/>
    <w:next w:val="Tablelegend"/>
    <w:rsid w:val="00FB7B24"/>
    <w:pPr>
      <w:ind w:left="-85" w:firstLine="0"/>
    </w:pPr>
    <w:rPr>
      <w:lang w:val="en-US"/>
    </w:rPr>
  </w:style>
  <w:style w:type="paragraph" w:customStyle="1" w:styleId="Figure">
    <w:name w:val="Figure"/>
    <w:basedOn w:val="FigureNo"/>
    <w:next w:val="Normal"/>
    <w:rsid w:val="00FB7B24"/>
    <w:pPr>
      <w:keepNext w:val="0"/>
      <w:spacing w:before="0" w:after="240"/>
    </w:pPr>
  </w:style>
  <w:style w:type="character" w:customStyle="1" w:styleId="Heading1Char">
    <w:name w:val="Heading 1 Char"/>
    <w:basedOn w:val="DefaultParagraphFont"/>
    <w:link w:val="Heading1"/>
    <w:qFormat/>
    <w:rsid w:val="00F335DC"/>
    <w:rPr>
      <w:b/>
      <w:sz w:val="24"/>
      <w:lang w:val="en-GB" w:eastAsia="en-US"/>
    </w:rPr>
  </w:style>
  <w:style w:type="character" w:customStyle="1" w:styleId="HeaderChar">
    <w:name w:val="Header Char"/>
    <w:basedOn w:val="DefaultParagraphFont"/>
    <w:link w:val="Header"/>
    <w:uiPriority w:val="99"/>
    <w:qFormat/>
    <w:rsid w:val="00F335DC"/>
    <w:rPr>
      <w:sz w:val="24"/>
      <w:lang w:val="en-GB" w:eastAsia="en-US"/>
    </w:rPr>
  </w:style>
  <w:style w:type="character" w:customStyle="1" w:styleId="FooterChar">
    <w:name w:val="Footer Char"/>
    <w:basedOn w:val="DefaultParagraphFont"/>
    <w:link w:val="Footer"/>
    <w:qFormat/>
    <w:rsid w:val="00F335DC"/>
    <w:rPr>
      <w:noProof/>
      <w:sz w:val="18"/>
      <w:lang w:val="en-GB" w:eastAsia="en-US"/>
    </w:rPr>
  </w:style>
  <w:style w:type="character" w:styleId="Hyperlink">
    <w:name w:val="Hyperlink"/>
    <w:aliases w:val="CEO_Hyperlink,超级链接,ECC Hyperlink,超?级链,Style 58,超????,하이퍼링크2,超链接1,超?级链?,Style?,S,하이퍼링크21,超??级链Ú,fL????,fL?级,超??级链"/>
    <w:basedOn w:val="DefaultParagraphFont"/>
    <w:uiPriority w:val="99"/>
    <w:qFormat/>
    <w:rsid w:val="00F335DC"/>
    <w:rPr>
      <w:color w:val="0000FF"/>
      <w:u w:val="single"/>
    </w:rPr>
  </w:style>
  <w:style w:type="table" w:styleId="TableGrid">
    <w:name w:val="Table Grid"/>
    <w:basedOn w:val="TableNormal"/>
    <w:uiPriority w:val="39"/>
    <w:rsid w:val="00F335DC"/>
    <w:rPr>
      <w:rFonts w:asciiTheme="minorHAnsi" w:eastAsiaTheme="minorHAnsi" w:hAnsiTheme="minorHAnsi" w:cstheme="minorBidi"/>
      <w:sz w:val="22"/>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verNumber">
    <w:name w:val="Cover Number"/>
    <w:basedOn w:val="Normal"/>
    <w:qFormat/>
    <w:rsid w:val="00F335DC"/>
    <w:pPr>
      <w:widowControl w:val="0"/>
      <w:tabs>
        <w:tab w:val="clear" w:pos="794"/>
        <w:tab w:val="clear" w:pos="1191"/>
        <w:tab w:val="clear" w:pos="1588"/>
        <w:tab w:val="clear" w:pos="1985"/>
      </w:tabs>
      <w:overflowPunct/>
      <w:adjustRightInd/>
      <w:spacing w:before="93"/>
      <w:ind w:left="284"/>
      <w:jc w:val="left"/>
      <w:textAlignment w:val="auto"/>
      <w:outlineLvl w:val="0"/>
    </w:pPr>
    <w:rPr>
      <w:rFonts w:ascii="Arial" w:eastAsia="AvenirNext LT Pro Medium" w:hAnsi="Arial" w:cs="AvenirNext LT Pro Medium"/>
      <w:b/>
      <w:bCs/>
      <w:spacing w:val="-10"/>
      <w:sz w:val="44"/>
      <w:szCs w:val="52"/>
      <w:lang w:val="en-US"/>
    </w:rPr>
  </w:style>
  <w:style w:type="paragraph" w:customStyle="1" w:styleId="DateCover">
    <w:name w:val="Date Cover"/>
    <w:basedOn w:val="Normal"/>
    <w:qFormat/>
    <w:rsid w:val="00F335DC"/>
    <w:pPr>
      <w:widowControl w:val="0"/>
      <w:tabs>
        <w:tab w:val="clear" w:pos="794"/>
        <w:tab w:val="clear" w:pos="1191"/>
        <w:tab w:val="clear" w:pos="1588"/>
        <w:tab w:val="clear" w:pos="1985"/>
      </w:tabs>
      <w:overflowPunct/>
      <w:adjustRightInd/>
      <w:spacing w:before="126"/>
      <w:ind w:left="284"/>
      <w:jc w:val="left"/>
      <w:textAlignment w:val="auto"/>
    </w:pPr>
    <w:rPr>
      <w:rFonts w:ascii="Arial" w:eastAsia="AvenirNext LT Pro Regular" w:hAnsi="Arial" w:cs="AvenirNext LT Pro Regular"/>
      <w:b/>
      <w:spacing w:val="-2"/>
      <w:sz w:val="36"/>
      <w:szCs w:val="22"/>
      <w:lang w:val="en-US"/>
    </w:rPr>
  </w:style>
  <w:style w:type="paragraph" w:customStyle="1" w:styleId="CoverSeries">
    <w:name w:val="Cover Series"/>
    <w:basedOn w:val="Normal"/>
    <w:qFormat/>
    <w:rsid w:val="00F335DC"/>
    <w:pPr>
      <w:widowControl w:val="0"/>
      <w:tabs>
        <w:tab w:val="clear" w:pos="794"/>
        <w:tab w:val="clear" w:pos="1191"/>
        <w:tab w:val="clear" w:pos="1588"/>
        <w:tab w:val="clear" w:pos="1985"/>
      </w:tabs>
      <w:overflowPunct/>
      <w:adjustRightInd/>
      <w:spacing w:before="241" w:line="244" w:lineRule="auto"/>
      <w:ind w:left="284"/>
      <w:jc w:val="left"/>
      <w:textAlignment w:val="auto"/>
    </w:pPr>
    <w:rPr>
      <w:rFonts w:ascii="Arial" w:eastAsia="AvenirNext LT Pro Regular" w:hAnsi="Arial" w:cs="AvenirNext LT Pro Regular"/>
      <w:bCs/>
      <w:color w:val="1A1A1A"/>
      <w:spacing w:val="-4"/>
      <w:sz w:val="40"/>
      <w:szCs w:val="48"/>
      <w:lang w:val="en-US"/>
    </w:rPr>
  </w:style>
  <w:style w:type="paragraph" w:customStyle="1" w:styleId="TitleCover">
    <w:name w:val="Title Cover"/>
    <w:basedOn w:val="Normal"/>
    <w:qFormat/>
    <w:rsid w:val="00F335DC"/>
    <w:pPr>
      <w:widowControl w:val="0"/>
      <w:tabs>
        <w:tab w:val="clear" w:pos="794"/>
        <w:tab w:val="clear" w:pos="1191"/>
        <w:tab w:val="clear" w:pos="1588"/>
        <w:tab w:val="clear" w:pos="1985"/>
      </w:tabs>
      <w:overflowPunct/>
      <w:adjustRightInd/>
      <w:spacing w:before="338" w:line="244" w:lineRule="auto"/>
      <w:ind w:left="284" w:right="1002"/>
      <w:jc w:val="left"/>
      <w:textAlignment w:val="auto"/>
    </w:pPr>
    <w:rPr>
      <w:rFonts w:ascii="Arial" w:eastAsia="AvenirNext LT Pro Regular" w:hAnsi="Arial" w:cs="AvenirNext LT Pro Regular"/>
      <w:b/>
      <w:bCs/>
      <w:sz w:val="44"/>
      <w:szCs w:val="48"/>
      <w:lang w:val="en-US"/>
    </w:rPr>
  </w:style>
  <w:style w:type="paragraph" w:customStyle="1" w:styleId="Artheading">
    <w:name w:val="Art_heading"/>
    <w:basedOn w:val="Normal"/>
    <w:next w:val="Normal"/>
    <w:qFormat/>
    <w:rsid w:val="008030EF"/>
    <w:pPr>
      <w:keepNext/>
      <w:keepLines/>
      <w:tabs>
        <w:tab w:val="clear" w:pos="794"/>
        <w:tab w:val="clear" w:pos="1191"/>
        <w:tab w:val="clear" w:pos="1588"/>
        <w:tab w:val="clear" w:pos="1985"/>
        <w:tab w:val="left" w:pos="1134"/>
        <w:tab w:val="left" w:pos="1871"/>
        <w:tab w:val="left" w:pos="2268"/>
      </w:tabs>
      <w:spacing w:before="480"/>
      <w:jc w:val="center"/>
    </w:pPr>
    <w:rPr>
      <w:rFonts w:ascii="Times New Roman Bold" w:hAnsi="Times New Roman Bold"/>
      <w:b/>
      <w:sz w:val="28"/>
    </w:rPr>
  </w:style>
  <w:style w:type="character" w:styleId="EndnoteReference">
    <w:name w:val="endnote reference"/>
    <w:basedOn w:val="DefaultParagraphFont"/>
    <w:rsid w:val="008030EF"/>
    <w:rPr>
      <w:vertAlign w:val="superscript"/>
    </w:rPr>
  </w:style>
  <w:style w:type="paragraph" w:customStyle="1" w:styleId="Figurewithouttitle">
    <w:name w:val="Figure_without_title"/>
    <w:basedOn w:val="FigureNo"/>
    <w:next w:val="Normal"/>
    <w:qFormat/>
    <w:rsid w:val="008030EF"/>
    <w:pPr>
      <w:keepNext w:val="0"/>
      <w:tabs>
        <w:tab w:val="clear" w:pos="794"/>
        <w:tab w:val="clear" w:pos="1191"/>
        <w:tab w:val="clear" w:pos="1588"/>
        <w:tab w:val="clear" w:pos="1985"/>
        <w:tab w:val="left" w:pos="1134"/>
        <w:tab w:val="left" w:pos="1871"/>
        <w:tab w:val="left" w:pos="2268"/>
      </w:tabs>
      <w:spacing w:after="120"/>
    </w:pPr>
    <w:rPr>
      <w:sz w:val="20"/>
    </w:rPr>
  </w:style>
  <w:style w:type="paragraph" w:customStyle="1" w:styleId="FirstFooter">
    <w:name w:val="FirstFooter"/>
    <w:basedOn w:val="Footer"/>
    <w:qFormat/>
    <w:rsid w:val="008030EF"/>
    <w:pPr>
      <w:overflowPunct/>
      <w:autoSpaceDE/>
      <w:autoSpaceDN/>
      <w:adjustRightInd/>
      <w:spacing w:before="40"/>
      <w:jc w:val="left"/>
      <w:textAlignment w:val="auto"/>
    </w:pPr>
    <w:rPr>
      <w:noProof w:val="0"/>
      <w:sz w:val="16"/>
    </w:rPr>
  </w:style>
  <w:style w:type="paragraph" w:customStyle="1" w:styleId="Source">
    <w:name w:val="Source"/>
    <w:basedOn w:val="Normal"/>
    <w:next w:val="Normal"/>
    <w:link w:val="SourceChar"/>
    <w:qFormat/>
    <w:rsid w:val="008030EF"/>
    <w:pPr>
      <w:tabs>
        <w:tab w:val="clear" w:pos="794"/>
        <w:tab w:val="clear" w:pos="1191"/>
        <w:tab w:val="clear" w:pos="1588"/>
        <w:tab w:val="clear" w:pos="1985"/>
        <w:tab w:val="left" w:pos="1134"/>
        <w:tab w:val="left" w:pos="1871"/>
        <w:tab w:val="left" w:pos="2268"/>
      </w:tabs>
      <w:spacing w:before="840"/>
      <w:jc w:val="center"/>
    </w:pPr>
    <w:rPr>
      <w:b/>
      <w:sz w:val="28"/>
    </w:rPr>
  </w:style>
  <w:style w:type="paragraph" w:customStyle="1" w:styleId="FooterSpecial">
    <w:name w:val="Footer Special"/>
    <w:basedOn w:val="Footer"/>
    <w:rsid w:val="008030EF"/>
    <w:pPr>
      <w:tabs>
        <w:tab w:val="left" w:pos="567"/>
        <w:tab w:val="left" w:pos="1134"/>
        <w:tab w:val="left" w:pos="1701"/>
        <w:tab w:val="left" w:pos="2268"/>
        <w:tab w:val="left" w:pos="2835"/>
        <w:tab w:val="left" w:pos="5954"/>
        <w:tab w:val="right" w:pos="9639"/>
      </w:tabs>
    </w:pPr>
    <w:rPr>
      <w:noProof w:val="0"/>
      <w:sz w:val="16"/>
    </w:rPr>
  </w:style>
  <w:style w:type="paragraph" w:customStyle="1" w:styleId="Tableref">
    <w:name w:val="Table_ref"/>
    <w:basedOn w:val="Normal"/>
    <w:next w:val="Normal"/>
    <w:qFormat/>
    <w:rsid w:val="008030EF"/>
    <w:pPr>
      <w:keepNext/>
      <w:tabs>
        <w:tab w:val="clear" w:pos="794"/>
        <w:tab w:val="clear" w:pos="1191"/>
        <w:tab w:val="clear" w:pos="1588"/>
        <w:tab w:val="clear" w:pos="1985"/>
        <w:tab w:val="left" w:pos="1134"/>
        <w:tab w:val="left" w:pos="1871"/>
        <w:tab w:val="left" w:pos="2268"/>
      </w:tabs>
      <w:spacing w:before="560"/>
      <w:jc w:val="center"/>
    </w:pPr>
    <w:rPr>
      <w:sz w:val="20"/>
    </w:rPr>
  </w:style>
  <w:style w:type="paragraph" w:customStyle="1" w:styleId="Title1">
    <w:name w:val="Title 1"/>
    <w:basedOn w:val="Source"/>
    <w:next w:val="Normal"/>
    <w:link w:val="Title1Char"/>
    <w:qFormat/>
    <w:rsid w:val="008030EF"/>
    <w:pPr>
      <w:tabs>
        <w:tab w:val="left" w:pos="567"/>
        <w:tab w:val="left" w:pos="1701"/>
        <w:tab w:val="left" w:pos="2835"/>
      </w:tabs>
      <w:spacing w:before="240"/>
    </w:pPr>
    <w:rPr>
      <w:b w:val="0"/>
      <w:caps/>
    </w:rPr>
  </w:style>
  <w:style w:type="paragraph" w:customStyle="1" w:styleId="Title2">
    <w:name w:val="Title 2"/>
    <w:basedOn w:val="Source"/>
    <w:next w:val="Normal"/>
    <w:qFormat/>
    <w:rsid w:val="008030EF"/>
    <w:pPr>
      <w:overflowPunct/>
      <w:autoSpaceDE/>
      <w:autoSpaceDN/>
      <w:adjustRightInd/>
      <w:spacing w:before="480"/>
      <w:textAlignment w:val="auto"/>
    </w:pPr>
    <w:rPr>
      <w:b w:val="0"/>
      <w:caps/>
    </w:rPr>
  </w:style>
  <w:style w:type="paragraph" w:customStyle="1" w:styleId="Title3">
    <w:name w:val="Title 3"/>
    <w:basedOn w:val="Title2"/>
    <w:next w:val="Normal"/>
    <w:qFormat/>
    <w:rsid w:val="008030EF"/>
    <w:pPr>
      <w:spacing w:before="240"/>
    </w:pPr>
    <w:rPr>
      <w:caps w:val="0"/>
    </w:rPr>
  </w:style>
  <w:style w:type="paragraph" w:customStyle="1" w:styleId="Title4">
    <w:name w:val="Title 4"/>
    <w:basedOn w:val="Title3"/>
    <w:next w:val="Heading1"/>
    <w:qFormat/>
    <w:rsid w:val="008030EF"/>
    <w:rPr>
      <w:b/>
    </w:rPr>
  </w:style>
  <w:style w:type="character" w:customStyle="1" w:styleId="Appdef">
    <w:name w:val="App_def"/>
    <w:basedOn w:val="DefaultParagraphFont"/>
    <w:qFormat/>
    <w:rsid w:val="008030EF"/>
    <w:rPr>
      <w:rFonts w:ascii="Times New Roman" w:hAnsi="Times New Roman"/>
      <w:b/>
    </w:rPr>
  </w:style>
  <w:style w:type="character" w:customStyle="1" w:styleId="Appref">
    <w:name w:val="App_ref"/>
    <w:basedOn w:val="DefaultParagraphFont"/>
    <w:qFormat/>
    <w:rsid w:val="008030EF"/>
  </w:style>
  <w:style w:type="character" w:customStyle="1" w:styleId="Artdef">
    <w:name w:val="Art_def"/>
    <w:basedOn w:val="DefaultParagraphFont"/>
    <w:qFormat/>
    <w:rsid w:val="008030EF"/>
    <w:rPr>
      <w:rFonts w:ascii="Times New Roman" w:hAnsi="Times New Roman"/>
      <w:b/>
    </w:rPr>
  </w:style>
  <w:style w:type="character" w:customStyle="1" w:styleId="Artref">
    <w:name w:val="Art_ref"/>
    <w:basedOn w:val="DefaultParagraphFont"/>
    <w:qFormat/>
    <w:rsid w:val="008030EF"/>
  </w:style>
  <w:style w:type="character" w:customStyle="1" w:styleId="Tablefreq">
    <w:name w:val="Table_freq"/>
    <w:basedOn w:val="DefaultParagraphFont"/>
    <w:qFormat/>
    <w:rsid w:val="008030EF"/>
    <w:rPr>
      <w:b/>
      <w:color w:val="auto"/>
      <w:sz w:val="20"/>
    </w:rPr>
  </w:style>
  <w:style w:type="paragraph" w:customStyle="1" w:styleId="Formal">
    <w:name w:val="Formal"/>
    <w:basedOn w:val="ASN1"/>
    <w:qFormat/>
    <w:rsid w:val="008030EF"/>
    <w:pPr>
      <w:tabs>
        <w:tab w:val="left" w:pos="1871"/>
      </w:tabs>
      <w:jc w:val="left"/>
    </w:pPr>
    <w:rPr>
      <w:rFonts w:ascii="Times New Roman Bold" w:hAnsi="Times New Roman Bold"/>
      <w:b w:val="0"/>
    </w:rPr>
  </w:style>
  <w:style w:type="paragraph" w:customStyle="1" w:styleId="Section1">
    <w:name w:val="Section_1"/>
    <w:basedOn w:val="Normal"/>
    <w:qFormat/>
    <w:rsid w:val="008030EF"/>
    <w:pPr>
      <w:tabs>
        <w:tab w:val="clear" w:pos="794"/>
        <w:tab w:val="clear" w:pos="1191"/>
        <w:tab w:val="clear" w:pos="1588"/>
        <w:tab w:val="clear" w:pos="1985"/>
        <w:tab w:val="center" w:pos="4820"/>
      </w:tabs>
      <w:spacing w:before="360"/>
      <w:jc w:val="center"/>
    </w:pPr>
    <w:rPr>
      <w:b/>
    </w:rPr>
  </w:style>
  <w:style w:type="paragraph" w:customStyle="1" w:styleId="Section2">
    <w:name w:val="Section_2"/>
    <w:basedOn w:val="Section1"/>
    <w:qFormat/>
    <w:rsid w:val="008030EF"/>
    <w:rPr>
      <w:b w:val="0"/>
      <w:i/>
    </w:rPr>
  </w:style>
  <w:style w:type="paragraph" w:customStyle="1" w:styleId="AnnexNo">
    <w:name w:val="Annex_No"/>
    <w:basedOn w:val="Normal"/>
    <w:next w:val="Normal"/>
    <w:link w:val="AnnexNoChar"/>
    <w:qFormat/>
    <w:rsid w:val="008030EF"/>
    <w:pPr>
      <w:keepNext/>
      <w:keepLines/>
      <w:tabs>
        <w:tab w:val="clear" w:pos="794"/>
        <w:tab w:val="clear" w:pos="1191"/>
        <w:tab w:val="clear" w:pos="1588"/>
        <w:tab w:val="clear" w:pos="1985"/>
        <w:tab w:val="left" w:pos="1134"/>
        <w:tab w:val="left" w:pos="1871"/>
        <w:tab w:val="left" w:pos="2268"/>
      </w:tabs>
      <w:spacing w:before="480" w:after="80"/>
      <w:jc w:val="center"/>
    </w:pPr>
    <w:rPr>
      <w:caps/>
      <w:sz w:val="28"/>
    </w:rPr>
  </w:style>
  <w:style w:type="paragraph" w:customStyle="1" w:styleId="Annextitle">
    <w:name w:val="Annex_title"/>
    <w:basedOn w:val="Normal"/>
    <w:next w:val="Normal"/>
    <w:qFormat/>
    <w:rsid w:val="008030EF"/>
    <w:pPr>
      <w:keepNext/>
      <w:keepLines/>
      <w:tabs>
        <w:tab w:val="clear" w:pos="794"/>
        <w:tab w:val="clear" w:pos="1191"/>
        <w:tab w:val="clear" w:pos="1588"/>
        <w:tab w:val="clear" w:pos="1985"/>
        <w:tab w:val="left" w:pos="1134"/>
        <w:tab w:val="left" w:pos="1871"/>
        <w:tab w:val="left" w:pos="2268"/>
      </w:tabs>
      <w:spacing w:before="240" w:after="280"/>
      <w:jc w:val="center"/>
    </w:pPr>
    <w:rPr>
      <w:rFonts w:ascii="Times New Roman Bold" w:hAnsi="Times New Roman Bold"/>
      <w:b/>
      <w:sz w:val="28"/>
    </w:rPr>
  </w:style>
  <w:style w:type="paragraph" w:customStyle="1" w:styleId="AppendixNo">
    <w:name w:val="Appendix_No"/>
    <w:basedOn w:val="AnnexNo"/>
    <w:next w:val="Annexref"/>
    <w:qFormat/>
    <w:rsid w:val="008030EF"/>
  </w:style>
  <w:style w:type="paragraph" w:customStyle="1" w:styleId="Appendixtitle">
    <w:name w:val="Appendix_title"/>
    <w:basedOn w:val="Annextitle"/>
    <w:next w:val="Normal"/>
    <w:qFormat/>
    <w:rsid w:val="008030EF"/>
  </w:style>
  <w:style w:type="paragraph" w:customStyle="1" w:styleId="Border">
    <w:name w:val="Border"/>
    <w:basedOn w:val="Normal"/>
    <w:qFormat/>
    <w:rsid w:val="008030EF"/>
    <w:pPr>
      <w:pBdr>
        <w:bottom w:val="single" w:sz="6" w:space="0" w:color="auto"/>
      </w:pBdr>
      <w:tabs>
        <w:tab w:val="clear" w:pos="794"/>
        <w:tab w:val="clear" w:pos="1191"/>
        <w:tab w:val="clear" w:pos="1588"/>
        <w:tab w:val="clear" w:pos="1985"/>
        <w:tab w:val="left" w:pos="170"/>
        <w:tab w:val="left" w:pos="567"/>
        <w:tab w:val="left" w:pos="737"/>
        <w:tab w:val="left" w:pos="1871"/>
        <w:tab w:val="left" w:pos="2977"/>
        <w:tab w:val="left" w:pos="3266"/>
      </w:tabs>
      <w:spacing w:before="0" w:line="10" w:lineRule="exact"/>
      <w:ind w:left="28" w:right="28"/>
      <w:jc w:val="center"/>
    </w:pPr>
    <w:rPr>
      <w:b/>
      <w:noProof/>
      <w:sz w:val="20"/>
    </w:rPr>
  </w:style>
  <w:style w:type="paragraph" w:styleId="Index4">
    <w:name w:val="index 4"/>
    <w:basedOn w:val="Normal"/>
    <w:next w:val="Normal"/>
    <w:qFormat/>
    <w:rsid w:val="008030EF"/>
    <w:pPr>
      <w:tabs>
        <w:tab w:val="clear" w:pos="794"/>
        <w:tab w:val="clear" w:pos="1191"/>
        <w:tab w:val="clear" w:pos="1588"/>
        <w:tab w:val="clear" w:pos="1985"/>
        <w:tab w:val="left" w:pos="1134"/>
        <w:tab w:val="left" w:pos="1871"/>
        <w:tab w:val="left" w:pos="2268"/>
      </w:tabs>
      <w:ind w:left="849"/>
      <w:jc w:val="left"/>
    </w:pPr>
  </w:style>
  <w:style w:type="paragraph" w:styleId="Index5">
    <w:name w:val="index 5"/>
    <w:basedOn w:val="Normal"/>
    <w:next w:val="Normal"/>
    <w:qFormat/>
    <w:rsid w:val="008030EF"/>
    <w:pPr>
      <w:tabs>
        <w:tab w:val="clear" w:pos="794"/>
        <w:tab w:val="clear" w:pos="1191"/>
        <w:tab w:val="clear" w:pos="1588"/>
        <w:tab w:val="clear" w:pos="1985"/>
        <w:tab w:val="left" w:pos="1134"/>
        <w:tab w:val="left" w:pos="1871"/>
        <w:tab w:val="left" w:pos="2268"/>
      </w:tabs>
      <w:ind w:left="1132"/>
      <w:jc w:val="left"/>
    </w:pPr>
  </w:style>
  <w:style w:type="paragraph" w:styleId="Index6">
    <w:name w:val="index 6"/>
    <w:basedOn w:val="Normal"/>
    <w:next w:val="Normal"/>
    <w:qFormat/>
    <w:rsid w:val="008030EF"/>
    <w:pPr>
      <w:tabs>
        <w:tab w:val="clear" w:pos="794"/>
        <w:tab w:val="clear" w:pos="1191"/>
        <w:tab w:val="clear" w:pos="1588"/>
        <w:tab w:val="clear" w:pos="1985"/>
        <w:tab w:val="left" w:pos="1134"/>
        <w:tab w:val="left" w:pos="1871"/>
        <w:tab w:val="left" w:pos="2268"/>
      </w:tabs>
      <w:ind w:left="1415"/>
      <w:jc w:val="left"/>
    </w:pPr>
  </w:style>
  <w:style w:type="paragraph" w:styleId="Index7">
    <w:name w:val="index 7"/>
    <w:basedOn w:val="Normal"/>
    <w:next w:val="Normal"/>
    <w:qFormat/>
    <w:rsid w:val="008030EF"/>
    <w:pPr>
      <w:tabs>
        <w:tab w:val="clear" w:pos="794"/>
        <w:tab w:val="clear" w:pos="1191"/>
        <w:tab w:val="clear" w:pos="1588"/>
        <w:tab w:val="clear" w:pos="1985"/>
        <w:tab w:val="left" w:pos="1134"/>
        <w:tab w:val="left" w:pos="1871"/>
        <w:tab w:val="left" w:pos="2268"/>
      </w:tabs>
      <w:ind w:left="1698"/>
      <w:jc w:val="left"/>
    </w:pPr>
  </w:style>
  <w:style w:type="character" w:styleId="LineNumber">
    <w:name w:val="line number"/>
    <w:basedOn w:val="DefaultParagraphFont"/>
    <w:qFormat/>
    <w:rsid w:val="008030EF"/>
  </w:style>
  <w:style w:type="paragraph" w:customStyle="1" w:styleId="Normalaftertitle0">
    <w:name w:val="Normal after title"/>
    <w:basedOn w:val="Normal"/>
    <w:next w:val="Normal"/>
    <w:qFormat/>
    <w:rsid w:val="008030EF"/>
    <w:pPr>
      <w:tabs>
        <w:tab w:val="clear" w:pos="794"/>
        <w:tab w:val="clear" w:pos="1191"/>
        <w:tab w:val="clear" w:pos="1588"/>
        <w:tab w:val="clear" w:pos="1985"/>
        <w:tab w:val="left" w:pos="1134"/>
        <w:tab w:val="left" w:pos="1871"/>
        <w:tab w:val="left" w:pos="2268"/>
      </w:tabs>
      <w:spacing w:before="280"/>
      <w:jc w:val="left"/>
    </w:pPr>
  </w:style>
  <w:style w:type="paragraph" w:customStyle="1" w:styleId="Proposal">
    <w:name w:val="Proposal"/>
    <w:basedOn w:val="Normal"/>
    <w:next w:val="Normal"/>
    <w:qFormat/>
    <w:rsid w:val="008030EF"/>
    <w:pPr>
      <w:keepNext/>
      <w:tabs>
        <w:tab w:val="clear" w:pos="794"/>
        <w:tab w:val="clear" w:pos="1191"/>
        <w:tab w:val="clear" w:pos="1588"/>
        <w:tab w:val="clear" w:pos="1985"/>
        <w:tab w:val="left" w:pos="1134"/>
        <w:tab w:val="left" w:pos="1871"/>
        <w:tab w:val="left" w:pos="2268"/>
      </w:tabs>
      <w:spacing w:before="240"/>
      <w:jc w:val="left"/>
    </w:pPr>
    <w:rPr>
      <w:rFonts w:hAnsi="Times New Roman Bold"/>
      <w:b/>
    </w:rPr>
  </w:style>
  <w:style w:type="paragraph" w:customStyle="1" w:styleId="Reasons">
    <w:name w:val="Reasons"/>
    <w:basedOn w:val="Normal"/>
    <w:qFormat/>
    <w:rsid w:val="008030EF"/>
    <w:pPr>
      <w:tabs>
        <w:tab w:val="clear" w:pos="794"/>
        <w:tab w:val="clear" w:pos="1191"/>
        <w:tab w:val="left" w:pos="1134"/>
      </w:tabs>
      <w:jc w:val="left"/>
    </w:pPr>
  </w:style>
  <w:style w:type="paragraph" w:customStyle="1" w:styleId="Section3">
    <w:name w:val="Section_3"/>
    <w:basedOn w:val="Section1"/>
    <w:qFormat/>
    <w:rsid w:val="008030EF"/>
    <w:rPr>
      <w:b w:val="0"/>
    </w:rPr>
  </w:style>
  <w:style w:type="paragraph" w:customStyle="1" w:styleId="TableTextS5">
    <w:name w:val="Table_TextS5"/>
    <w:basedOn w:val="Normal"/>
    <w:qFormat/>
    <w:rsid w:val="008030EF"/>
    <w:pPr>
      <w:tabs>
        <w:tab w:val="clear" w:pos="794"/>
        <w:tab w:val="clear" w:pos="1191"/>
        <w:tab w:val="clear" w:pos="1588"/>
        <w:tab w:val="clear" w:pos="1985"/>
        <w:tab w:val="left" w:pos="170"/>
        <w:tab w:val="left" w:pos="567"/>
        <w:tab w:val="left" w:pos="737"/>
        <w:tab w:val="left" w:pos="2977"/>
        <w:tab w:val="left" w:pos="3266"/>
      </w:tabs>
      <w:spacing w:before="40" w:after="40"/>
      <w:ind w:left="170" w:hanging="170"/>
      <w:jc w:val="left"/>
    </w:pPr>
    <w:rPr>
      <w:sz w:val="20"/>
    </w:rPr>
  </w:style>
  <w:style w:type="paragraph" w:customStyle="1" w:styleId="Agendaitem">
    <w:name w:val="Agenda_item"/>
    <w:basedOn w:val="Normal"/>
    <w:next w:val="Normal"/>
    <w:qFormat/>
    <w:rsid w:val="008030EF"/>
    <w:pPr>
      <w:tabs>
        <w:tab w:val="clear" w:pos="794"/>
        <w:tab w:val="clear" w:pos="1191"/>
        <w:tab w:val="clear" w:pos="1588"/>
        <w:tab w:val="clear" w:pos="1985"/>
        <w:tab w:val="left" w:pos="1134"/>
        <w:tab w:val="left" w:pos="1871"/>
        <w:tab w:val="left" w:pos="2268"/>
      </w:tabs>
      <w:overflowPunct/>
      <w:autoSpaceDE/>
      <w:autoSpaceDN/>
      <w:adjustRightInd/>
      <w:spacing w:before="240"/>
      <w:jc w:val="center"/>
      <w:textAlignment w:val="auto"/>
    </w:pPr>
    <w:rPr>
      <w:sz w:val="28"/>
    </w:rPr>
  </w:style>
  <w:style w:type="paragraph" w:customStyle="1" w:styleId="AppArtNo">
    <w:name w:val="App_Art_No"/>
    <w:basedOn w:val="ArtNo"/>
    <w:qFormat/>
    <w:rsid w:val="008030EF"/>
    <w:pPr>
      <w:tabs>
        <w:tab w:val="clear" w:pos="794"/>
        <w:tab w:val="clear" w:pos="1191"/>
        <w:tab w:val="clear" w:pos="1588"/>
        <w:tab w:val="clear" w:pos="1985"/>
        <w:tab w:val="left" w:pos="1134"/>
        <w:tab w:val="left" w:pos="1871"/>
        <w:tab w:val="left" w:pos="2268"/>
      </w:tabs>
    </w:pPr>
    <w:rPr>
      <w:caps/>
    </w:rPr>
  </w:style>
  <w:style w:type="paragraph" w:customStyle="1" w:styleId="AppArttitle">
    <w:name w:val="App_Art_title"/>
    <w:basedOn w:val="Arttitle"/>
    <w:qFormat/>
    <w:rsid w:val="008030EF"/>
    <w:pPr>
      <w:tabs>
        <w:tab w:val="clear" w:pos="794"/>
        <w:tab w:val="clear" w:pos="1191"/>
        <w:tab w:val="clear" w:pos="1588"/>
        <w:tab w:val="clear" w:pos="1985"/>
        <w:tab w:val="left" w:pos="1134"/>
        <w:tab w:val="left" w:pos="1871"/>
        <w:tab w:val="left" w:pos="2268"/>
      </w:tabs>
    </w:pPr>
  </w:style>
  <w:style w:type="paragraph" w:customStyle="1" w:styleId="ApptoAnnex">
    <w:name w:val="App_to_Annex"/>
    <w:basedOn w:val="AppendixNo"/>
    <w:next w:val="Normal"/>
    <w:qFormat/>
    <w:rsid w:val="008030EF"/>
  </w:style>
  <w:style w:type="paragraph" w:customStyle="1" w:styleId="Committee">
    <w:name w:val="Committee"/>
    <w:basedOn w:val="Normal"/>
    <w:qFormat/>
    <w:rsid w:val="008030EF"/>
    <w:pPr>
      <w:framePr w:hSpace="180" w:wrap="around" w:hAnchor="margin" w:y="-675"/>
      <w:tabs>
        <w:tab w:val="clear" w:pos="794"/>
        <w:tab w:val="clear" w:pos="1191"/>
        <w:tab w:val="clear" w:pos="1588"/>
        <w:tab w:val="clear" w:pos="1985"/>
        <w:tab w:val="left" w:pos="851"/>
        <w:tab w:val="left" w:pos="1134"/>
        <w:tab w:val="left" w:pos="1871"/>
        <w:tab w:val="left" w:pos="2268"/>
      </w:tabs>
      <w:spacing w:before="0" w:line="240" w:lineRule="atLeast"/>
      <w:jc w:val="left"/>
    </w:pPr>
    <w:rPr>
      <w:rFonts w:asciiTheme="minorHAnsi" w:hAnsiTheme="minorHAnsi" w:cstheme="minorHAnsi"/>
      <w:b/>
      <w:szCs w:val="24"/>
    </w:rPr>
  </w:style>
  <w:style w:type="character" w:customStyle="1" w:styleId="FootnoteTextChar">
    <w:name w:val="Footnote Text Char"/>
    <w:basedOn w:val="DefaultParagraphFont"/>
    <w:link w:val="FootnoteText"/>
    <w:qFormat/>
    <w:rsid w:val="008030EF"/>
    <w:rPr>
      <w:sz w:val="22"/>
      <w:lang w:val="en-GB" w:eastAsia="en-US"/>
    </w:rPr>
  </w:style>
  <w:style w:type="paragraph" w:customStyle="1" w:styleId="Normalend">
    <w:name w:val="Normal_end"/>
    <w:basedOn w:val="Normal"/>
    <w:next w:val="Normal"/>
    <w:qFormat/>
    <w:rsid w:val="008030EF"/>
    <w:pPr>
      <w:tabs>
        <w:tab w:val="clear" w:pos="794"/>
        <w:tab w:val="clear" w:pos="1191"/>
        <w:tab w:val="clear" w:pos="1588"/>
        <w:tab w:val="clear" w:pos="1985"/>
        <w:tab w:val="left" w:pos="1134"/>
        <w:tab w:val="left" w:pos="1871"/>
        <w:tab w:val="left" w:pos="2268"/>
      </w:tabs>
      <w:jc w:val="left"/>
    </w:pPr>
    <w:rPr>
      <w:lang w:val="en-US"/>
    </w:rPr>
  </w:style>
  <w:style w:type="paragraph" w:customStyle="1" w:styleId="Part1">
    <w:name w:val="Part_1"/>
    <w:basedOn w:val="Section1"/>
    <w:next w:val="Section1"/>
    <w:qFormat/>
    <w:rsid w:val="008030EF"/>
    <w:pPr>
      <w:keepNext/>
      <w:keepLines/>
    </w:pPr>
  </w:style>
  <w:style w:type="paragraph" w:customStyle="1" w:styleId="Subsection1">
    <w:name w:val="Subsection_1"/>
    <w:basedOn w:val="Section1"/>
    <w:next w:val="Normalaftertitle0"/>
    <w:qFormat/>
    <w:rsid w:val="008030EF"/>
  </w:style>
  <w:style w:type="paragraph" w:customStyle="1" w:styleId="Volumetitle">
    <w:name w:val="Volume_title"/>
    <w:basedOn w:val="Normal"/>
    <w:qFormat/>
    <w:rsid w:val="008030EF"/>
    <w:pPr>
      <w:tabs>
        <w:tab w:val="clear" w:pos="794"/>
        <w:tab w:val="clear" w:pos="1191"/>
        <w:tab w:val="clear" w:pos="1588"/>
        <w:tab w:val="clear" w:pos="1985"/>
        <w:tab w:val="left" w:pos="1134"/>
        <w:tab w:val="left" w:pos="1871"/>
        <w:tab w:val="left" w:pos="2268"/>
      </w:tabs>
      <w:jc w:val="center"/>
    </w:pPr>
    <w:rPr>
      <w:b/>
      <w:bCs/>
      <w:sz w:val="28"/>
      <w:szCs w:val="28"/>
    </w:rPr>
  </w:style>
  <w:style w:type="paragraph" w:customStyle="1" w:styleId="Headingsplit">
    <w:name w:val="Heading_split"/>
    <w:basedOn w:val="Headingi"/>
    <w:qFormat/>
    <w:rsid w:val="008030EF"/>
    <w:pPr>
      <w:tabs>
        <w:tab w:val="clear" w:pos="794"/>
        <w:tab w:val="clear" w:pos="1191"/>
        <w:tab w:val="clear" w:pos="1588"/>
        <w:tab w:val="clear" w:pos="1985"/>
        <w:tab w:val="left" w:pos="1134"/>
        <w:tab w:val="left" w:pos="1871"/>
        <w:tab w:val="left" w:pos="2268"/>
      </w:tabs>
      <w:jc w:val="left"/>
      <w:outlineLvl w:val="9"/>
    </w:pPr>
    <w:rPr>
      <w:lang w:val="en-US"/>
    </w:rPr>
  </w:style>
  <w:style w:type="paragraph" w:customStyle="1" w:styleId="Normalsplit">
    <w:name w:val="Normal_split"/>
    <w:basedOn w:val="Normal"/>
    <w:qFormat/>
    <w:rsid w:val="008030EF"/>
    <w:pPr>
      <w:tabs>
        <w:tab w:val="clear" w:pos="794"/>
        <w:tab w:val="clear" w:pos="1191"/>
        <w:tab w:val="clear" w:pos="1588"/>
        <w:tab w:val="clear" w:pos="1985"/>
        <w:tab w:val="left" w:pos="1134"/>
        <w:tab w:val="left" w:pos="1871"/>
        <w:tab w:val="left" w:pos="2268"/>
      </w:tabs>
      <w:jc w:val="left"/>
    </w:pPr>
  </w:style>
  <w:style w:type="character" w:customStyle="1" w:styleId="Provsplit">
    <w:name w:val="Prov_split"/>
    <w:basedOn w:val="DefaultParagraphFont"/>
    <w:qFormat/>
    <w:rsid w:val="008030EF"/>
    <w:rPr>
      <w:rFonts w:ascii="Times New Roman" w:hAnsi="Times New Roman"/>
      <w:b w:val="0"/>
    </w:rPr>
  </w:style>
  <w:style w:type="paragraph" w:customStyle="1" w:styleId="Tablesplit">
    <w:name w:val="Table_split"/>
    <w:basedOn w:val="Tabletext"/>
    <w:qFormat/>
    <w:rsid w:val="008030EF"/>
    <w:pPr>
      <w:keepNext/>
      <w:tabs>
        <w:tab w:val="clear" w:pos="284"/>
        <w:tab w:val="clear" w:pos="567"/>
        <w:tab w:val="clear" w:pos="851"/>
        <w:tab w:val="clear" w:pos="1134"/>
        <w:tab w:val="clear" w:pos="1418"/>
        <w:tab w:val="clear" w:pos="170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jc w:val="left"/>
    </w:pPr>
    <w:rPr>
      <w:b/>
      <w:sz w:val="20"/>
    </w:rPr>
  </w:style>
  <w:style w:type="paragraph" w:customStyle="1" w:styleId="Methodheading1">
    <w:name w:val="Method_heading1"/>
    <w:basedOn w:val="Heading1"/>
    <w:next w:val="Normal"/>
    <w:qFormat/>
    <w:rsid w:val="008030EF"/>
    <w:pPr>
      <w:tabs>
        <w:tab w:val="clear" w:pos="794"/>
        <w:tab w:val="clear" w:pos="1191"/>
        <w:tab w:val="clear" w:pos="1588"/>
        <w:tab w:val="clear" w:pos="1985"/>
        <w:tab w:val="left" w:pos="1134"/>
        <w:tab w:val="left" w:pos="1871"/>
        <w:tab w:val="left" w:pos="2268"/>
      </w:tabs>
      <w:spacing w:before="280"/>
      <w:ind w:left="1134" w:hanging="1134"/>
      <w:jc w:val="left"/>
    </w:pPr>
    <w:rPr>
      <w:sz w:val="28"/>
    </w:rPr>
  </w:style>
  <w:style w:type="paragraph" w:customStyle="1" w:styleId="Methodheading2">
    <w:name w:val="Method_heading2"/>
    <w:basedOn w:val="Heading2"/>
    <w:next w:val="Normal"/>
    <w:qFormat/>
    <w:rsid w:val="008030EF"/>
    <w:pPr>
      <w:tabs>
        <w:tab w:val="clear" w:pos="794"/>
        <w:tab w:val="clear" w:pos="1191"/>
        <w:tab w:val="clear" w:pos="1588"/>
        <w:tab w:val="clear" w:pos="1985"/>
        <w:tab w:val="left" w:pos="1134"/>
        <w:tab w:val="left" w:pos="1871"/>
        <w:tab w:val="left" w:pos="2268"/>
      </w:tabs>
      <w:spacing w:before="200"/>
      <w:ind w:left="1134" w:hanging="1134"/>
      <w:jc w:val="left"/>
    </w:pPr>
  </w:style>
  <w:style w:type="paragraph" w:customStyle="1" w:styleId="Methodheading3">
    <w:name w:val="Method_heading3"/>
    <w:basedOn w:val="Heading3"/>
    <w:next w:val="Normal"/>
    <w:qFormat/>
    <w:rsid w:val="008030EF"/>
    <w:pPr>
      <w:tabs>
        <w:tab w:val="clear" w:pos="794"/>
        <w:tab w:val="clear" w:pos="1191"/>
        <w:tab w:val="clear" w:pos="1588"/>
        <w:tab w:val="clear" w:pos="1985"/>
        <w:tab w:val="left" w:pos="1871"/>
        <w:tab w:val="left" w:pos="2268"/>
      </w:tabs>
      <w:ind w:left="1134" w:hanging="1134"/>
      <w:jc w:val="left"/>
    </w:pPr>
  </w:style>
  <w:style w:type="paragraph" w:customStyle="1" w:styleId="Methodheading4">
    <w:name w:val="Method_heading4"/>
    <w:basedOn w:val="Heading4"/>
    <w:next w:val="Normal"/>
    <w:qFormat/>
    <w:rsid w:val="008030EF"/>
    <w:pPr>
      <w:tabs>
        <w:tab w:val="clear" w:pos="992"/>
        <w:tab w:val="clear" w:pos="1191"/>
        <w:tab w:val="clear" w:pos="1588"/>
        <w:tab w:val="clear" w:pos="1985"/>
        <w:tab w:val="left" w:pos="1871"/>
        <w:tab w:val="left" w:pos="2268"/>
      </w:tabs>
      <w:ind w:left="1134" w:hanging="1134"/>
      <w:jc w:val="left"/>
    </w:pPr>
  </w:style>
  <w:style w:type="paragraph" w:customStyle="1" w:styleId="MethodHeadingb">
    <w:name w:val="Method_Headingb"/>
    <w:basedOn w:val="Headingb"/>
    <w:next w:val="Normal"/>
    <w:qFormat/>
    <w:rsid w:val="008030EF"/>
    <w:pPr>
      <w:tabs>
        <w:tab w:val="clear" w:pos="794"/>
        <w:tab w:val="clear" w:pos="1191"/>
        <w:tab w:val="clear" w:pos="1588"/>
        <w:tab w:val="clear" w:pos="1985"/>
      </w:tabs>
      <w:overflowPunct/>
      <w:autoSpaceDE/>
      <w:autoSpaceDN/>
      <w:adjustRightInd/>
      <w:jc w:val="left"/>
      <w:textAlignment w:val="auto"/>
    </w:pPr>
    <w:rPr>
      <w:rFonts w:ascii="Times New Roman Bold" w:hAnsi="Times New Roman Bold" w:cs="Times New Roman Bold"/>
      <w:lang w:eastAsia="zh-CN"/>
    </w:rPr>
  </w:style>
  <w:style w:type="paragraph" w:customStyle="1" w:styleId="EditorsNote">
    <w:name w:val="EditorsNote"/>
    <w:basedOn w:val="Normal"/>
    <w:qFormat/>
    <w:rsid w:val="008030EF"/>
    <w:pPr>
      <w:tabs>
        <w:tab w:val="clear" w:pos="794"/>
        <w:tab w:val="clear" w:pos="1191"/>
        <w:tab w:val="clear" w:pos="1588"/>
        <w:tab w:val="clear" w:pos="1985"/>
        <w:tab w:val="left" w:pos="1134"/>
        <w:tab w:val="left" w:pos="1871"/>
        <w:tab w:val="left" w:pos="2268"/>
      </w:tabs>
      <w:spacing w:before="240" w:after="240"/>
      <w:jc w:val="left"/>
    </w:pPr>
    <w:rPr>
      <w:i/>
      <w:iCs/>
    </w:rPr>
  </w:style>
  <w:style w:type="character" w:customStyle="1" w:styleId="FiguretitleChar">
    <w:name w:val="Figure_title Char"/>
    <w:basedOn w:val="DefaultParagraphFont"/>
    <w:link w:val="Figuretitle"/>
    <w:qFormat/>
    <w:rsid w:val="008030EF"/>
    <w:rPr>
      <w:rFonts w:ascii="Times New Roman Bold" w:hAnsi="Times New Roman Bold"/>
      <w:b/>
      <w:sz w:val="18"/>
      <w:lang w:val="en-GB" w:eastAsia="en-US"/>
    </w:rPr>
  </w:style>
  <w:style w:type="paragraph" w:customStyle="1" w:styleId="Figurewithlegend">
    <w:name w:val="Figure_with_legend"/>
    <w:basedOn w:val="Figure"/>
    <w:qFormat/>
    <w:rsid w:val="008030EF"/>
    <w:pPr>
      <w:keepLines w:val="0"/>
      <w:tabs>
        <w:tab w:val="clear" w:pos="794"/>
        <w:tab w:val="clear" w:pos="1191"/>
        <w:tab w:val="clear" w:pos="1588"/>
        <w:tab w:val="clear" w:pos="1985"/>
        <w:tab w:val="left" w:pos="1134"/>
        <w:tab w:val="left" w:pos="1871"/>
        <w:tab w:val="left" w:pos="2268"/>
      </w:tabs>
      <w:spacing w:before="120"/>
    </w:pPr>
    <w:rPr>
      <w:caps w:val="0"/>
      <w:noProof/>
      <w:sz w:val="24"/>
      <w:lang w:eastAsia="zh-CN"/>
    </w:rPr>
  </w:style>
  <w:style w:type="paragraph" w:styleId="Signature">
    <w:name w:val="Signature"/>
    <w:basedOn w:val="Normal"/>
    <w:link w:val="SignatureChar"/>
    <w:unhideWhenUsed/>
    <w:rsid w:val="008030EF"/>
    <w:pPr>
      <w:tabs>
        <w:tab w:val="clear" w:pos="794"/>
        <w:tab w:val="clear" w:pos="1191"/>
        <w:tab w:val="clear" w:pos="1588"/>
        <w:tab w:val="clear" w:pos="1985"/>
        <w:tab w:val="center" w:pos="7371"/>
      </w:tabs>
      <w:spacing w:before="600"/>
      <w:jc w:val="left"/>
    </w:pPr>
  </w:style>
  <w:style w:type="character" w:customStyle="1" w:styleId="SignatureChar">
    <w:name w:val="Signature Char"/>
    <w:basedOn w:val="DefaultParagraphFont"/>
    <w:link w:val="Signature"/>
    <w:qFormat/>
    <w:rsid w:val="008030EF"/>
    <w:rPr>
      <w:sz w:val="24"/>
      <w:lang w:val="en-GB" w:eastAsia="en-US"/>
    </w:rPr>
  </w:style>
  <w:style w:type="numbering" w:customStyle="1" w:styleId="ListNo1">
    <w:name w:val="List No1"/>
    <w:uiPriority w:val="99"/>
    <w:semiHidden/>
    <w:unhideWhenUsed/>
    <w:rsid w:val="008030EF"/>
  </w:style>
  <w:style w:type="paragraph" w:customStyle="1" w:styleId="FooterSpecial1">
    <w:name w:val="Footer Special1"/>
    <w:basedOn w:val="Footer"/>
    <w:rsid w:val="008030EF"/>
    <w:pPr>
      <w:tabs>
        <w:tab w:val="left" w:pos="567"/>
        <w:tab w:val="left" w:pos="1134"/>
        <w:tab w:val="left" w:pos="1701"/>
        <w:tab w:val="left" w:pos="2268"/>
        <w:tab w:val="left" w:pos="2835"/>
        <w:tab w:val="left" w:pos="5954"/>
        <w:tab w:val="right" w:pos="9639"/>
      </w:tabs>
    </w:pPr>
    <w:rPr>
      <w:noProof w:val="0"/>
      <w:sz w:val="16"/>
    </w:rPr>
  </w:style>
  <w:style w:type="character" w:customStyle="1" w:styleId="SourceChar">
    <w:name w:val="Source Char"/>
    <w:basedOn w:val="DefaultParagraphFont"/>
    <w:link w:val="Source"/>
    <w:locked/>
    <w:rsid w:val="008030EF"/>
    <w:rPr>
      <w:b/>
      <w:sz w:val="28"/>
      <w:lang w:val="en-GB" w:eastAsia="en-US"/>
    </w:rPr>
  </w:style>
  <w:style w:type="character" w:customStyle="1" w:styleId="Title1Char">
    <w:name w:val="Title 1 Char"/>
    <w:basedOn w:val="SourceChar"/>
    <w:link w:val="Title1"/>
    <w:locked/>
    <w:rsid w:val="008030EF"/>
    <w:rPr>
      <w:b w:val="0"/>
      <w:caps/>
      <w:sz w:val="28"/>
      <w:lang w:val="en-GB" w:eastAsia="en-US"/>
    </w:rPr>
  </w:style>
  <w:style w:type="character" w:customStyle="1" w:styleId="HeadingbChar">
    <w:name w:val="Heading_b Char"/>
    <w:basedOn w:val="DefaultParagraphFont"/>
    <w:link w:val="Headingb"/>
    <w:qFormat/>
    <w:locked/>
    <w:rsid w:val="008030EF"/>
    <w:rPr>
      <w:b/>
      <w:sz w:val="24"/>
      <w:lang w:val="en-GB" w:eastAsia="en-US"/>
    </w:rPr>
  </w:style>
  <w:style w:type="character" w:customStyle="1" w:styleId="enumlev1Char">
    <w:name w:val="enumlev1 Char"/>
    <w:basedOn w:val="DefaultParagraphFont"/>
    <w:link w:val="enumlev1"/>
    <w:qFormat/>
    <w:locked/>
    <w:rsid w:val="008030EF"/>
    <w:rPr>
      <w:sz w:val="24"/>
      <w:lang w:val="en-GB" w:eastAsia="en-US"/>
    </w:rPr>
  </w:style>
  <w:style w:type="character" w:customStyle="1" w:styleId="NormalaftertitleChar">
    <w:name w:val="Normal_after_title Char"/>
    <w:basedOn w:val="DefaultParagraphFont"/>
    <w:link w:val="Normalaftertitle"/>
    <w:qFormat/>
    <w:locked/>
    <w:rsid w:val="008030EF"/>
    <w:rPr>
      <w:sz w:val="24"/>
      <w:lang w:val="en-GB" w:eastAsia="en-US"/>
    </w:rPr>
  </w:style>
  <w:style w:type="character" w:customStyle="1" w:styleId="MentionUnresolved">
    <w:name w:val="Mention Unresolved"/>
    <w:basedOn w:val="DefaultParagraphFont"/>
    <w:uiPriority w:val="99"/>
    <w:semiHidden/>
    <w:unhideWhenUsed/>
    <w:rsid w:val="008030EF"/>
    <w:rPr>
      <w:color w:val="605E5C"/>
      <w:shd w:val="clear" w:color="auto" w:fill="E1DFDD"/>
    </w:rPr>
  </w:style>
  <w:style w:type="character" w:customStyle="1" w:styleId="RectitleChar">
    <w:name w:val="Rec_title Char"/>
    <w:link w:val="Rectitle"/>
    <w:locked/>
    <w:rsid w:val="008030EF"/>
    <w:rPr>
      <w:b/>
      <w:sz w:val="28"/>
      <w:lang w:val="en-GB" w:eastAsia="en-US"/>
    </w:rPr>
  </w:style>
  <w:style w:type="character" w:customStyle="1" w:styleId="Heading2Char">
    <w:name w:val="Heading 2 Char"/>
    <w:basedOn w:val="DefaultParagraphFont"/>
    <w:link w:val="Heading2"/>
    <w:qFormat/>
    <w:rsid w:val="008030EF"/>
    <w:rPr>
      <w:b/>
      <w:sz w:val="24"/>
      <w:lang w:val="en-GB" w:eastAsia="en-US"/>
    </w:rPr>
  </w:style>
  <w:style w:type="character" w:customStyle="1" w:styleId="UnresolvedMention1">
    <w:name w:val="Unresolved Mention1"/>
    <w:basedOn w:val="DefaultParagraphFont"/>
    <w:uiPriority w:val="99"/>
    <w:semiHidden/>
    <w:unhideWhenUsed/>
    <w:rsid w:val="008030EF"/>
    <w:rPr>
      <w:color w:val="605E5C"/>
      <w:shd w:val="clear" w:color="auto" w:fill="E1DFDD"/>
    </w:rPr>
  </w:style>
  <w:style w:type="character" w:customStyle="1" w:styleId="Recdef">
    <w:name w:val="Rec_def"/>
    <w:basedOn w:val="DefaultParagraphFont"/>
    <w:qFormat/>
    <w:rsid w:val="008030EF"/>
    <w:rPr>
      <w:b/>
    </w:rPr>
  </w:style>
  <w:style w:type="character" w:customStyle="1" w:styleId="Resdef">
    <w:name w:val="Res_def"/>
    <w:basedOn w:val="DefaultParagraphFont"/>
    <w:qFormat/>
    <w:rsid w:val="008030EF"/>
    <w:rPr>
      <w:rFonts w:ascii="Times New Roman" w:hAnsi="Times New Roman"/>
      <w:b/>
    </w:rPr>
  </w:style>
  <w:style w:type="paragraph" w:styleId="Caption">
    <w:name w:val="caption"/>
    <w:basedOn w:val="Normal"/>
    <w:next w:val="Normal"/>
    <w:unhideWhenUsed/>
    <w:qFormat/>
    <w:rsid w:val="008030EF"/>
    <w:pPr>
      <w:tabs>
        <w:tab w:val="clear" w:pos="794"/>
        <w:tab w:val="clear" w:pos="1191"/>
        <w:tab w:val="clear" w:pos="1588"/>
        <w:tab w:val="clear" w:pos="1985"/>
        <w:tab w:val="left" w:pos="1134"/>
        <w:tab w:val="left" w:pos="1871"/>
        <w:tab w:val="left" w:pos="2268"/>
      </w:tabs>
      <w:spacing w:before="0" w:after="200"/>
      <w:jc w:val="left"/>
    </w:pPr>
    <w:rPr>
      <w:i/>
      <w:iCs/>
      <w:color w:val="1F497D" w:themeColor="text2"/>
      <w:sz w:val="18"/>
      <w:szCs w:val="18"/>
    </w:rPr>
  </w:style>
  <w:style w:type="character" w:customStyle="1" w:styleId="BalloonTextChar">
    <w:name w:val="Balloon Text Char"/>
    <w:basedOn w:val="DefaultParagraphFont"/>
    <w:link w:val="BalloonText"/>
    <w:qFormat/>
    <w:rsid w:val="008030EF"/>
    <w:rPr>
      <w:rFonts w:ascii="Segoe UI" w:hAnsi="Segoe UI" w:cs="Segoe UI"/>
      <w:sz w:val="18"/>
      <w:szCs w:val="18"/>
      <w:lang w:val="en-GB" w:eastAsia="en-US"/>
    </w:rPr>
  </w:style>
  <w:style w:type="paragraph" w:styleId="BalloonText">
    <w:name w:val="Balloon Text"/>
    <w:basedOn w:val="Normal"/>
    <w:link w:val="BalloonTextChar"/>
    <w:unhideWhenUsed/>
    <w:qFormat/>
    <w:rsid w:val="008030EF"/>
    <w:pPr>
      <w:tabs>
        <w:tab w:val="clear" w:pos="794"/>
        <w:tab w:val="clear" w:pos="1191"/>
        <w:tab w:val="clear" w:pos="1588"/>
        <w:tab w:val="clear" w:pos="1985"/>
        <w:tab w:val="left" w:pos="1134"/>
        <w:tab w:val="left" w:pos="1871"/>
        <w:tab w:val="left" w:pos="2268"/>
      </w:tabs>
      <w:spacing w:before="0"/>
      <w:jc w:val="left"/>
    </w:pPr>
    <w:rPr>
      <w:rFonts w:ascii="Segoe UI" w:hAnsi="Segoe UI" w:cs="Segoe UI"/>
      <w:sz w:val="18"/>
      <w:szCs w:val="18"/>
    </w:rPr>
  </w:style>
  <w:style w:type="character" w:customStyle="1" w:styleId="BalloonTextChar1">
    <w:name w:val="Balloon Text Char1"/>
    <w:basedOn w:val="DefaultParagraphFont"/>
    <w:rsid w:val="008030EF"/>
    <w:rPr>
      <w:rFonts w:ascii="Segoe UI" w:hAnsi="Segoe UI" w:cs="Segoe UI"/>
      <w:sz w:val="18"/>
      <w:szCs w:val="18"/>
      <w:lang w:val="en-GB" w:eastAsia="en-US"/>
    </w:rPr>
  </w:style>
  <w:style w:type="paragraph" w:styleId="NormalWeb">
    <w:name w:val="Normal (Web)"/>
    <w:basedOn w:val="Normal"/>
    <w:uiPriority w:val="99"/>
    <w:unhideWhenUsed/>
    <w:qFormat/>
    <w:rsid w:val="008030EF"/>
    <w:pPr>
      <w:tabs>
        <w:tab w:val="clear" w:pos="794"/>
        <w:tab w:val="clear" w:pos="1191"/>
        <w:tab w:val="clear" w:pos="1588"/>
        <w:tab w:val="clear" w:pos="1985"/>
      </w:tabs>
      <w:overflowPunct/>
      <w:autoSpaceDE/>
      <w:autoSpaceDN/>
      <w:adjustRightInd/>
      <w:spacing w:before="100" w:beforeAutospacing="1" w:after="100" w:afterAutospacing="1"/>
      <w:jc w:val="left"/>
      <w:textAlignment w:val="auto"/>
    </w:pPr>
    <w:rPr>
      <w:szCs w:val="24"/>
      <w:lang w:eastAsia="en-GB"/>
    </w:rPr>
  </w:style>
  <w:style w:type="character" w:customStyle="1" w:styleId="normal0020tablechar">
    <w:name w:val="normal_0020table__char"/>
    <w:basedOn w:val="DefaultParagraphFont"/>
    <w:rsid w:val="008030EF"/>
  </w:style>
  <w:style w:type="paragraph" w:customStyle="1" w:styleId="at">
    <w:name w:val="at"/>
    <w:rsid w:val="008030EF"/>
    <w:pPr>
      <w:keepNext/>
      <w:keepLines/>
      <w:tabs>
        <w:tab w:val="left" w:pos="1134"/>
        <w:tab w:val="left" w:pos="1871"/>
        <w:tab w:val="left" w:pos="2268"/>
      </w:tabs>
      <w:overflowPunct w:val="0"/>
      <w:autoSpaceDE w:val="0"/>
      <w:autoSpaceDN w:val="0"/>
      <w:adjustRightInd w:val="0"/>
      <w:spacing w:before="480" w:after="80"/>
      <w:jc w:val="center"/>
      <w:textAlignment w:val="baseline"/>
    </w:pPr>
    <w:rPr>
      <w:caps/>
      <w:sz w:val="28"/>
      <w:lang w:val="en-GB" w:eastAsia="en-US"/>
    </w:rPr>
  </w:style>
  <w:style w:type="paragraph" w:styleId="Revision">
    <w:name w:val="Revision"/>
    <w:hidden/>
    <w:uiPriority w:val="99"/>
    <w:semiHidden/>
    <w:qFormat/>
    <w:rsid w:val="008030EF"/>
    <w:rPr>
      <w:sz w:val="24"/>
      <w:lang w:val="en-GB" w:eastAsia="en-US"/>
    </w:rPr>
  </w:style>
  <w:style w:type="character" w:styleId="FollowedHyperlink">
    <w:name w:val="FollowedHyperlink"/>
    <w:basedOn w:val="DefaultParagraphFont"/>
    <w:unhideWhenUsed/>
    <w:rsid w:val="008030EF"/>
    <w:rPr>
      <w:color w:val="800080" w:themeColor="followedHyperlink"/>
      <w:u w:val="single"/>
    </w:rPr>
  </w:style>
  <w:style w:type="character" w:styleId="PlaceholderText">
    <w:name w:val="Placeholder Text"/>
    <w:basedOn w:val="DefaultParagraphFont"/>
    <w:uiPriority w:val="99"/>
    <w:semiHidden/>
    <w:rsid w:val="008030EF"/>
    <w:rPr>
      <w:color w:val="808080"/>
    </w:rPr>
  </w:style>
  <w:style w:type="character" w:styleId="CommentReference">
    <w:name w:val="annotation reference"/>
    <w:basedOn w:val="DefaultParagraphFont"/>
    <w:unhideWhenUsed/>
    <w:qFormat/>
    <w:rsid w:val="008030EF"/>
    <w:rPr>
      <w:sz w:val="16"/>
      <w:szCs w:val="16"/>
    </w:rPr>
  </w:style>
  <w:style w:type="paragraph" w:styleId="CommentText">
    <w:name w:val="annotation text"/>
    <w:basedOn w:val="Normal"/>
    <w:link w:val="CommentTextChar"/>
    <w:unhideWhenUsed/>
    <w:qFormat/>
    <w:rsid w:val="008030EF"/>
    <w:pPr>
      <w:tabs>
        <w:tab w:val="clear" w:pos="794"/>
        <w:tab w:val="clear" w:pos="1191"/>
        <w:tab w:val="clear" w:pos="1588"/>
        <w:tab w:val="clear" w:pos="1985"/>
        <w:tab w:val="left" w:pos="1134"/>
        <w:tab w:val="left" w:pos="1871"/>
        <w:tab w:val="left" w:pos="2268"/>
      </w:tabs>
      <w:jc w:val="left"/>
    </w:pPr>
    <w:rPr>
      <w:sz w:val="20"/>
    </w:rPr>
  </w:style>
  <w:style w:type="character" w:customStyle="1" w:styleId="CommentTextChar">
    <w:name w:val="Comment Text Char"/>
    <w:basedOn w:val="DefaultParagraphFont"/>
    <w:link w:val="CommentText"/>
    <w:qFormat/>
    <w:rsid w:val="008030EF"/>
    <w:rPr>
      <w:lang w:val="en-GB" w:eastAsia="en-US"/>
    </w:rPr>
  </w:style>
  <w:style w:type="paragraph" w:styleId="CommentSubject">
    <w:name w:val="annotation subject"/>
    <w:basedOn w:val="CommentText"/>
    <w:next w:val="CommentText"/>
    <w:link w:val="CommentSubjectChar"/>
    <w:unhideWhenUsed/>
    <w:qFormat/>
    <w:rsid w:val="008030EF"/>
    <w:rPr>
      <w:b/>
      <w:bCs/>
    </w:rPr>
  </w:style>
  <w:style w:type="character" w:customStyle="1" w:styleId="CommentSubjectChar">
    <w:name w:val="Comment Subject Char"/>
    <w:basedOn w:val="CommentTextChar"/>
    <w:link w:val="CommentSubject"/>
    <w:qFormat/>
    <w:rsid w:val="008030EF"/>
    <w:rPr>
      <w:b/>
      <w:bCs/>
      <w:lang w:val="en-GB" w:eastAsia="en-US"/>
    </w:rPr>
  </w:style>
  <w:style w:type="character" w:customStyle="1" w:styleId="MentionUnresolved1">
    <w:name w:val="Mention Unresolved1"/>
    <w:basedOn w:val="DefaultParagraphFont"/>
    <w:uiPriority w:val="99"/>
    <w:semiHidden/>
    <w:unhideWhenUsed/>
    <w:rsid w:val="008030EF"/>
    <w:rPr>
      <w:color w:val="605E5C"/>
      <w:shd w:val="clear" w:color="auto" w:fill="E1DFDD"/>
    </w:rPr>
  </w:style>
  <w:style w:type="character" w:styleId="Emphasis">
    <w:name w:val="Emphasis"/>
    <w:basedOn w:val="DefaultParagraphFont"/>
    <w:uiPriority w:val="20"/>
    <w:qFormat/>
    <w:rsid w:val="008030EF"/>
    <w:rPr>
      <w:i/>
      <w:iCs/>
    </w:rPr>
  </w:style>
  <w:style w:type="paragraph" w:styleId="ListParagraph">
    <w:name w:val="List Paragraph"/>
    <w:basedOn w:val="Normal"/>
    <w:qFormat/>
    <w:rsid w:val="008030EF"/>
    <w:pPr>
      <w:tabs>
        <w:tab w:val="clear" w:pos="794"/>
        <w:tab w:val="clear" w:pos="1191"/>
        <w:tab w:val="clear" w:pos="1588"/>
        <w:tab w:val="clear" w:pos="1985"/>
        <w:tab w:val="left" w:pos="1134"/>
        <w:tab w:val="left" w:pos="1871"/>
        <w:tab w:val="left" w:pos="2268"/>
      </w:tabs>
      <w:ind w:left="720"/>
      <w:contextualSpacing/>
      <w:jc w:val="left"/>
    </w:pPr>
  </w:style>
  <w:style w:type="character" w:styleId="UnresolvedMention">
    <w:name w:val="Unresolved Mention"/>
    <w:basedOn w:val="DefaultParagraphFont"/>
    <w:uiPriority w:val="99"/>
    <w:semiHidden/>
    <w:unhideWhenUsed/>
    <w:rsid w:val="00841BB7"/>
    <w:rPr>
      <w:color w:val="605E5C"/>
      <w:shd w:val="clear" w:color="auto" w:fill="E1DFDD"/>
    </w:rPr>
  </w:style>
  <w:style w:type="paragraph" w:customStyle="1" w:styleId="SpecialFooter">
    <w:name w:val="Special Footer"/>
    <w:basedOn w:val="Footer"/>
    <w:qFormat/>
    <w:rsid w:val="003B306B"/>
    <w:pPr>
      <w:tabs>
        <w:tab w:val="left" w:pos="567"/>
        <w:tab w:val="left" w:pos="1134"/>
        <w:tab w:val="left" w:pos="1701"/>
        <w:tab w:val="left" w:pos="2268"/>
        <w:tab w:val="left" w:pos="2835"/>
        <w:tab w:val="left" w:pos="5954"/>
        <w:tab w:val="right" w:pos="9639"/>
      </w:tabs>
    </w:pPr>
    <w:rPr>
      <w:noProof w:val="0"/>
      <w:sz w:val="16"/>
    </w:rPr>
  </w:style>
  <w:style w:type="paragraph" w:customStyle="1" w:styleId="DocData">
    <w:name w:val="DocData"/>
    <w:basedOn w:val="Normal"/>
    <w:rsid w:val="003B306B"/>
    <w:pPr>
      <w:framePr w:hSpace="180" w:wrap="around" w:hAnchor="margin" w:y="-687"/>
      <w:shd w:val="solid" w:color="FFFFFF" w:fill="FFFFFF"/>
      <w:tabs>
        <w:tab w:val="clear" w:pos="794"/>
        <w:tab w:val="clear" w:pos="1191"/>
        <w:tab w:val="clear" w:pos="1588"/>
        <w:tab w:val="clear" w:pos="1985"/>
        <w:tab w:val="left" w:pos="1134"/>
        <w:tab w:val="left" w:pos="1871"/>
        <w:tab w:val="left" w:pos="2268"/>
      </w:tabs>
      <w:spacing w:before="0" w:line="240" w:lineRule="atLeast"/>
      <w:jc w:val="left"/>
    </w:pPr>
    <w:rPr>
      <w:rFonts w:ascii="Verdana" w:hAnsi="Verdana"/>
      <w:b/>
      <w:sz w:val="20"/>
      <w:lang w:eastAsia="zh-CN"/>
    </w:rPr>
  </w:style>
  <w:style w:type="character" w:customStyle="1" w:styleId="Heading3Char">
    <w:name w:val="Heading 3 Char"/>
    <w:basedOn w:val="DefaultParagraphFont"/>
    <w:link w:val="Heading3"/>
    <w:qFormat/>
    <w:rsid w:val="003B306B"/>
    <w:rPr>
      <w:b/>
      <w:sz w:val="24"/>
      <w:lang w:val="en-GB" w:eastAsia="en-US"/>
    </w:rPr>
  </w:style>
  <w:style w:type="character" w:customStyle="1" w:styleId="Heading4Char">
    <w:name w:val="Heading 4 Char"/>
    <w:basedOn w:val="DefaultParagraphFont"/>
    <w:link w:val="Heading4"/>
    <w:qFormat/>
    <w:rsid w:val="003B306B"/>
    <w:rPr>
      <w:b/>
      <w:sz w:val="24"/>
      <w:lang w:val="en-GB" w:eastAsia="en-US"/>
    </w:rPr>
  </w:style>
  <w:style w:type="character" w:customStyle="1" w:styleId="Heading5Char">
    <w:name w:val="Heading 5 Char"/>
    <w:basedOn w:val="DefaultParagraphFont"/>
    <w:link w:val="Heading5"/>
    <w:qFormat/>
    <w:rsid w:val="003B306B"/>
    <w:rPr>
      <w:b/>
      <w:sz w:val="24"/>
      <w:lang w:val="en-GB" w:eastAsia="en-US"/>
    </w:rPr>
  </w:style>
  <w:style w:type="character" w:customStyle="1" w:styleId="Heading6Char">
    <w:name w:val="Heading 6 Char"/>
    <w:basedOn w:val="DefaultParagraphFont"/>
    <w:link w:val="Heading6"/>
    <w:qFormat/>
    <w:rsid w:val="003B306B"/>
    <w:rPr>
      <w:b/>
      <w:sz w:val="24"/>
      <w:lang w:val="en-GB" w:eastAsia="en-US"/>
    </w:rPr>
  </w:style>
  <w:style w:type="character" w:customStyle="1" w:styleId="Heading7Char">
    <w:name w:val="Heading 7 Char"/>
    <w:basedOn w:val="DefaultParagraphFont"/>
    <w:link w:val="Heading7"/>
    <w:qFormat/>
    <w:rsid w:val="003B306B"/>
    <w:rPr>
      <w:b/>
      <w:sz w:val="24"/>
      <w:lang w:val="en-GB" w:eastAsia="en-US"/>
    </w:rPr>
  </w:style>
  <w:style w:type="character" w:customStyle="1" w:styleId="Heading8Char">
    <w:name w:val="Heading 8 Char"/>
    <w:basedOn w:val="DefaultParagraphFont"/>
    <w:link w:val="Heading8"/>
    <w:qFormat/>
    <w:rsid w:val="003B306B"/>
    <w:rPr>
      <w:b/>
      <w:sz w:val="24"/>
      <w:lang w:val="en-GB" w:eastAsia="en-US"/>
    </w:rPr>
  </w:style>
  <w:style w:type="character" w:customStyle="1" w:styleId="Heading9Char">
    <w:name w:val="Heading 9 Char"/>
    <w:basedOn w:val="DefaultParagraphFont"/>
    <w:link w:val="Heading9"/>
    <w:qFormat/>
    <w:rsid w:val="003B306B"/>
    <w:rPr>
      <w:b/>
      <w:sz w:val="24"/>
      <w:lang w:val="en-GB" w:eastAsia="en-US"/>
    </w:rPr>
  </w:style>
  <w:style w:type="character" w:customStyle="1" w:styleId="CallChar">
    <w:name w:val="Call Char"/>
    <w:link w:val="Call"/>
    <w:qFormat/>
    <w:rsid w:val="003B306B"/>
    <w:rPr>
      <w:i/>
      <w:sz w:val="24"/>
      <w:lang w:val="en-GB" w:eastAsia="en-US"/>
    </w:rPr>
  </w:style>
  <w:style w:type="character" w:customStyle="1" w:styleId="TabletextChar">
    <w:name w:val="Table_text Char"/>
    <w:link w:val="Tabletext"/>
    <w:qFormat/>
    <w:locked/>
    <w:rsid w:val="003B306B"/>
    <w:rPr>
      <w:sz w:val="22"/>
      <w:lang w:val="en-GB" w:eastAsia="en-US"/>
    </w:rPr>
  </w:style>
  <w:style w:type="character" w:customStyle="1" w:styleId="AnnexNoChar">
    <w:name w:val="Annex_No Char"/>
    <w:link w:val="AnnexNo"/>
    <w:qFormat/>
    <w:locked/>
    <w:rsid w:val="003B306B"/>
    <w:rPr>
      <w:caps/>
      <w:sz w:val="28"/>
      <w:lang w:val="en-GB" w:eastAsia="en-US"/>
    </w:rPr>
  </w:style>
  <w:style w:type="character" w:customStyle="1" w:styleId="TableheadChar">
    <w:name w:val="Table_head Char"/>
    <w:link w:val="Tablehead"/>
    <w:uiPriority w:val="99"/>
    <w:qFormat/>
    <w:locked/>
    <w:rsid w:val="003B306B"/>
    <w:rPr>
      <w:b/>
      <w:sz w:val="22"/>
      <w:lang w:val="en-GB" w:eastAsia="en-US"/>
    </w:rPr>
  </w:style>
  <w:style w:type="character" w:customStyle="1" w:styleId="TablelegendChar">
    <w:name w:val="Table_legend Char"/>
    <w:basedOn w:val="TabletextChar"/>
    <w:link w:val="Tablelegend"/>
    <w:qFormat/>
    <w:locked/>
    <w:rsid w:val="003B306B"/>
    <w:rPr>
      <w:sz w:val="22"/>
      <w:lang w:val="en-GB" w:eastAsia="en-US"/>
    </w:rPr>
  </w:style>
  <w:style w:type="character" w:customStyle="1" w:styleId="TabletitleChar">
    <w:name w:val="Table_title Char"/>
    <w:basedOn w:val="DefaultParagraphFont"/>
    <w:link w:val="Tabletitle"/>
    <w:qFormat/>
    <w:locked/>
    <w:rsid w:val="003B306B"/>
    <w:rPr>
      <w:b/>
      <w:sz w:val="24"/>
      <w:lang w:val="en-GB" w:eastAsia="en-US"/>
    </w:rPr>
  </w:style>
  <w:style w:type="character" w:customStyle="1" w:styleId="Hyperlink1">
    <w:name w:val="Hyperlink1"/>
    <w:basedOn w:val="DefaultParagraphFont"/>
    <w:uiPriority w:val="99"/>
    <w:unhideWhenUsed/>
    <w:locked/>
    <w:rsid w:val="003B306B"/>
    <w:rPr>
      <w:color w:val="0000FF" w:themeColor="hyperlink"/>
      <w:u w:val="single"/>
    </w:rPr>
  </w:style>
  <w:style w:type="character" w:customStyle="1" w:styleId="EndnoteCharacters">
    <w:name w:val="Endnote Characters"/>
    <w:qFormat/>
    <w:rsid w:val="003B306B"/>
  </w:style>
  <w:style w:type="character" w:customStyle="1" w:styleId="EndnoteAnchor">
    <w:name w:val="Endnote Anchor"/>
    <w:rsid w:val="003B306B"/>
    <w:rPr>
      <w:vertAlign w:val="superscript"/>
    </w:rPr>
  </w:style>
  <w:style w:type="character" w:customStyle="1" w:styleId="FootnoteAnchor">
    <w:name w:val="Footnote Anchor"/>
    <w:rsid w:val="003B306B"/>
    <w:rPr>
      <w:rFonts w:cs="Times New Roman"/>
      <w:vertAlign w:val="superscript"/>
    </w:rPr>
  </w:style>
  <w:style w:type="character" w:customStyle="1" w:styleId="TableNo0">
    <w:name w:val="Table_No Знак"/>
    <w:uiPriority w:val="99"/>
    <w:qFormat/>
    <w:locked/>
    <w:rsid w:val="003B306B"/>
    <w:rPr>
      <w:rFonts w:ascii="Times New Roman" w:hAnsi="Times New Roman"/>
      <w:caps/>
      <w:lang w:val="en-GB" w:eastAsia="en-US"/>
    </w:rPr>
  </w:style>
  <w:style w:type="character" w:customStyle="1" w:styleId="TableNoChar">
    <w:name w:val="Table_No Char"/>
    <w:basedOn w:val="DefaultParagraphFont"/>
    <w:uiPriority w:val="99"/>
    <w:qFormat/>
    <w:locked/>
    <w:rsid w:val="003B306B"/>
    <w:rPr>
      <w:rFonts w:ascii="Times New Roman" w:hAnsi="Times New Roman"/>
      <w:caps/>
      <w:lang w:val="en-GB" w:eastAsia="en-US"/>
    </w:rPr>
  </w:style>
  <w:style w:type="character" w:customStyle="1" w:styleId="CommentTextChar1">
    <w:name w:val="Comment Text Char1"/>
    <w:basedOn w:val="DefaultParagraphFont"/>
    <w:qFormat/>
    <w:rsid w:val="003B306B"/>
    <w:rPr>
      <w:rFonts w:ascii="Times New Roman" w:hAnsi="Times New Roman"/>
      <w:lang w:val="en-GB" w:eastAsia="en-US"/>
    </w:rPr>
  </w:style>
  <w:style w:type="character" w:customStyle="1" w:styleId="CommentSubjectChar1">
    <w:name w:val="Comment Subject Char1"/>
    <w:basedOn w:val="CommentTextChar1"/>
    <w:qFormat/>
    <w:rsid w:val="003B306B"/>
    <w:rPr>
      <w:rFonts w:ascii="Times New Roman" w:hAnsi="Times New Roman"/>
      <w:b/>
      <w:bCs/>
      <w:lang w:val="en-GB" w:eastAsia="en-US"/>
    </w:rPr>
  </w:style>
  <w:style w:type="character" w:customStyle="1" w:styleId="NichtaufgelsteErwhnung1">
    <w:name w:val="Nicht aufgelöste Erwähnung1"/>
    <w:basedOn w:val="DefaultParagraphFont"/>
    <w:qFormat/>
    <w:rsid w:val="003B306B"/>
    <w:rPr>
      <w:color w:val="605E5C"/>
      <w:shd w:val="clear" w:color="auto" w:fill="E1DFDD"/>
    </w:rPr>
  </w:style>
  <w:style w:type="character" w:customStyle="1" w:styleId="DocumentTitleChar">
    <w:name w:val="Document Title Char"/>
    <w:basedOn w:val="DefaultParagraphFont"/>
    <w:link w:val="DocumentTitle"/>
    <w:qFormat/>
    <w:rsid w:val="003B306B"/>
    <w:rPr>
      <w:rFonts w:ascii="Arial" w:eastAsia="MS Mincho" w:hAnsi="Arial"/>
      <w:b/>
      <w:color w:val="000000"/>
      <w:kern w:val="2"/>
      <w:sz w:val="28"/>
      <w:szCs w:val="22"/>
      <w:lang w:val="en-GB" w:eastAsia="ja-JP"/>
    </w:rPr>
  </w:style>
  <w:style w:type="paragraph" w:customStyle="1" w:styleId="DocumentTitle">
    <w:name w:val="Document Title"/>
    <w:basedOn w:val="Normal"/>
    <w:link w:val="DocumentTitleChar"/>
    <w:qFormat/>
    <w:rsid w:val="003B306B"/>
    <w:pPr>
      <w:widowControl w:val="0"/>
      <w:tabs>
        <w:tab w:val="clear" w:pos="794"/>
        <w:tab w:val="clear" w:pos="1191"/>
        <w:tab w:val="clear" w:pos="1588"/>
        <w:tab w:val="clear" w:pos="1985"/>
      </w:tabs>
      <w:suppressAutoHyphens/>
      <w:autoSpaceDE/>
      <w:autoSpaceDN/>
      <w:adjustRightInd/>
      <w:spacing w:before="600" w:after="840" w:line="264" w:lineRule="auto"/>
      <w:jc w:val="center"/>
    </w:pPr>
    <w:rPr>
      <w:rFonts w:ascii="Arial" w:eastAsia="MS Mincho" w:hAnsi="Arial"/>
      <w:b/>
      <w:color w:val="000000"/>
      <w:kern w:val="2"/>
      <w:sz w:val="28"/>
      <w:szCs w:val="22"/>
      <w:lang w:eastAsia="ja-JP"/>
    </w:rPr>
  </w:style>
  <w:style w:type="character" w:customStyle="1" w:styleId="BodyTextChar">
    <w:name w:val="Body Text Char"/>
    <w:basedOn w:val="DefaultParagraphFont"/>
    <w:link w:val="BodyText"/>
    <w:qFormat/>
    <w:rsid w:val="003B306B"/>
    <w:rPr>
      <w:rFonts w:ascii="Trebuchet MS" w:hAnsi="Trebuchet MS"/>
      <w:color w:val="000000"/>
      <w:sz w:val="22"/>
      <w:szCs w:val="22"/>
      <w:lang w:eastAsia="en-US"/>
    </w:rPr>
  </w:style>
  <w:style w:type="paragraph" w:styleId="BodyText">
    <w:name w:val="Body Text"/>
    <w:basedOn w:val="Normal"/>
    <w:link w:val="BodyTextChar"/>
    <w:unhideWhenUsed/>
    <w:rsid w:val="003B306B"/>
    <w:pPr>
      <w:widowControl w:val="0"/>
      <w:tabs>
        <w:tab w:val="clear" w:pos="794"/>
        <w:tab w:val="clear" w:pos="1191"/>
        <w:tab w:val="clear" w:pos="1588"/>
        <w:tab w:val="clear" w:pos="1985"/>
      </w:tabs>
      <w:suppressAutoHyphens/>
      <w:autoSpaceDE/>
      <w:autoSpaceDN/>
      <w:adjustRightInd/>
      <w:spacing w:before="40" w:after="120" w:line="264" w:lineRule="auto"/>
    </w:pPr>
    <w:rPr>
      <w:rFonts w:ascii="Trebuchet MS" w:hAnsi="Trebuchet MS"/>
      <w:color w:val="000000"/>
      <w:sz w:val="22"/>
      <w:szCs w:val="22"/>
      <w:lang w:val="en-US"/>
    </w:rPr>
  </w:style>
  <w:style w:type="character" w:customStyle="1" w:styleId="BodyTextChar1">
    <w:name w:val="Body Text Char1"/>
    <w:basedOn w:val="DefaultParagraphFont"/>
    <w:qFormat/>
    <w:rsid w:val="003B306B"/>
    <w:rPr>
      <w:sz w:val="24"/>
      <w:lang w:val="en-GB" w:eastAsia="en-US"/>
    </w:rPr>
  </w:style>
  <w:style w:type="character" w:customStyle="1" w:styleId="IndexLink">
    <w:name w:val="Index Link"/>
    <w:qFormat/>
    <w:rsid w:val="003B306B"/>
  </w:style>
  <w:style w:type="character" w:customStyle="1" w:styleId="KeywordTok">
    <w:name w:val="KeywordTok"/>
    <w:basedOn w:val="DefaultParagraphFont"/>
    <w:qFormat/>
    <w:rsid w:val="003B306B"/>
    <w:rPr>
      <w:rFonts w:ascii="Consolas" w:hAnsi="Consolas"/>
      <w:b/>
      <w:color w:val="007020"/>
      <w:sz w:val="22"/>
    </w:rPr>
  </w:style>
  <w:style w:type="character" w:customStyle="1" w:styleId="OtherTok">
    <w:name w:val="OtherTok"/>
    <w:basedOn w:val="DefaultParagraphFont"/>
    <w:qFormat/>
    <w:rsid w:val="003B306B"/>
    <w:rPr>
      <w:rFonts w:ascii="Consolas" w:hAnsi="Consolas"/>
      <w:color w:val="007020"/>
      <w:sz w:val="22"/>
    </w:rPr>
  </w:style>
  <w:style w:type="character" w:customStyle="1" w:styleId="LineNumbering">
    <w:name w:val="Line Numbering"/>
    <w:rsid w:val="003B306B"/>
  </w:style>
  <w:style w:type="paragraph" w:customStyle="1" w:styleId="Heading">
    <w:name w:val="Heading"/>
    <w:basedOn w:val="Normal"/>
    <w:next w:val="BodyText"/>
    <w:qFormat/>
    <w:rsid w:val="003B306B"/>
    <w:pPr>
      <w:keepNext/>
      <w:widowControl w:val="0"/>
      <w:tabs>
        <w:tab w:val="clear" w:pos="794"/>
        <w:tab w:val="clear" w:pos="1191"/>
        <w:tab w:val="clear" w:pos="1588"/>
        <w:tab w:val="clear" w:pos="1985"/>
      </w:tabs>
      <w:suppressAutoHyphens/>
      <w:autoSpaceDE/>
      <w:autoSpaceDN/>
      <w:adjustRightInd/>
      <w:spacing w:before="240" w:after="120" w:line="264" w:lineRule="auto"/>
    </w:pPr>
    <w:rPr>
      <w:rFonts w:ascii="Liberation Sans" w:eastAsia="DejaVu Sans" w:hAnsi="Liberation Sans" w:cs="FreeSans"/>
      <w:color w:val="000000"/>
      <w:sz w:val="28"/>
      <w:szCs w:val="28"/>
    </w:rPr>
  </w:style>
  <w:style w:type="paragraph" w:styleId="List">
    <w:name w:val="List"/>
    <w:basedOn w:val="BodyText"/>
    <w:rsid w:val="003B306B"/>
    <w:rPr>
      <w:rFonts w:cs="FreeSans"/>
    </w:rPr>
  </w:style>
  <w:style w:type="paragraph" w:customStyle="1" w:styleId="Index">
    <w:name w:val="Index"/>
    <w:basedOn w:val="Normal"/>
    <w:qFormat/>
    <w:rsid w:val="003B306B"/>
    <w:pPr>
      <w:widowControl w:val="0"/>
      <w:suppressLineNumbers/>
      <w:tabs>
        <w:tab w:val="clear" w:pos="794"/>
        <w:tab w:val="clear" w:pos="1191"/>
        <w:tab w:val="clear" w:pos="1588"/>
        <w:tab w:val="clear" w:pos="1985"/>
      </w:tabs>
      <w:suppressAutoHyphens/>
      <w:autoSpaceDE/>
      <w:autoSpaceDN/>
      <w:adjustRightInd/>
      <w:spacing w:before="40" w:after="200" w:line="264" w:lineRule="auto"/>
    </w:pPr>
    <w:rPr>
      <w:rFonts w:ascii="Trebuchet MS" w:eastAsia="MS Mincho" w:hAnsi="Trebuchet MS" w:cs="FreeSans"/>
      <w:color w:val="000000"/>
      <w:sz w:val="22"/>
      <w:szCs w:val="22"/>
    </w:rPr>
  </w:style>
  <w:style w:type="paragraph" w:customStyle="1" w:styleId="HeaderandFooter">
    <w:name w:val="Header and Footer"/>
    <w:basedOn w:val="Normal"/>
    <w:qFormat/>
    <w:rsid w:val="003B306B"/>
    <w:pPr>
      <w:tabs>
        <w:tab w:val="clear" w:pos="794"/>
        <w:tab w:val="clear" w:pos="1191"/>
        <w:tab w:val="clear" w:pos="1588"/>
        <w:tab w:val="clear" w:pos="1985"/>
        <w:tab w:val="left" w:pos="1134"/>
        <w:tab w:val="left" w:pos="1871"/>
        <w:tab w:val="left" w:pos="2268"/>
      </w:tabs>
      <w:suppressAutoHyphens/>
      <w:overflowPunct/>
      <w:autoSpaceDE/>
      <w:autoSpaceDN/>
      <w:adjustRightInd/>
      <w:jc w:val="left"/>
    </w:pPr>
    <w:rPr>
      <w:rFonts w:eastAsia="MS Mincho"/>
    </w:rPr>
  </w:style>
  <w:style w:type="paragraph" w:customStyle="1" w:styleId="Tablefin0">
    <w:name w:val="Table fin"/>
    <w:basedOn w:val="Normal"/>
    <w:qFormat/>
    <w:rsid w:val="003B306B"/>
    <w:pPr>
      <w:tabs>
        <w:tab w:val="clear" w:pos="794"/>
        <w:tab w:val="clear" w:pos="1191"/>
        <w:tab w:val="clear" w:pos="1588"/>
        <w:tab w:val="clear" w:pos="1985"/>
        <w:tab w:val="left" w:pos="1134"/>
        <w:tab w:val="left" w:pos="1871"/>
        <w:tab w:val="left" w:pos="2268"/>
      </w:tabs>
      <w:suppressAutoHyphens/>
      <w:overflowPunct/>
      <w:autoSpaceDE/>
      <w:autoSpaceDN/>
      <w:adjustRightInd/>
      <w:ind w:firstLine="210"/>
      <w:jc w:val="left"/>
    </w:pPr>
    <w:rPr>
      <w:kern w:val="2"/>
      <w:sz w:val="21"/>
      <w:szCs w:val="22"/>
    </w:rPr>
  </w:style>
  <w:style w:type="paragraph" w:customStyle="1" w:styleId="Tabletext11pt">
    <w:name w:val="Tabletext 11pt"/>
    <w:basedOn w:val="Normal"/>
    <w:qFormat/>
    <w:rsid w:val="003B306B"/>
    <w:pPr>
      <w:widowControl w:val="0"/>
      <w:tabs>
        <w:tab w:val="clear" w:pos="794"/>
        <w:tab w:val="clear" w:pos="1191"/>
        <w:tab w:val="clear" w:pos="1588"/>
        <w:tab w:val="clear" w:pos="1985"/>
      </w:tabs>
      <w:suppressAutoHyphens/>
      <w:autoSpaceDE/>
      <w:autoSpaceDN/>
      <w:adjustRightInd/>
      <w:spacing w:before="40" w:after="40" w:line="264" w:lineRule="auto"/>
      <w:jc w:val="left"/>
    </w:pPr>
    <w:rPr>
      <w:rFonts w:eastAsia="MS Mincho"/>
      <w:color w:val="000000"/>
      <w:sz w:val="22"/>
      <w:szCs w:val="22"/>
    </w:rPr>
  </w:style>
  <w:style w:type="paragraph" w:customStyle="1" w:styleId="AnnexHeading">
    <w:name w:val="Annex Heading"/>
    <w:basedOn w:val="Heading1"/>
    <w:qFormat/>
    <w:rsid w:val="003B306B"/>
    <w:pPr>
      <w:keepLines w:val="0"/>
      <w:widowControl w:val="0"/>
      <w:tabs>
        <w:tab w:val="clear" w:pos="794"/>
        <w:tab w:val="clear" w:pos="1191"/>
        <w:tab w:val="clear" w:pos="1588"/>
        <w:tab w:val="clear" w:pos="1985"/>
      </w:tabs>
      <w:suppressAutoHyphens/>
      <w:autoSpaceDE/>
      <w:autoSpaceDN/>
      <w:adjustRightInd/>
      <w:spacing w:before="360" w:after="60" w:line="264" w:lineRule="auto"/>
      <w:ind w:left="1418" w:hanging="1418"/>
      <w:jc w:val="left"/>
      <w:outlineLvl w:val="9"/>
    </w:pPr>
    <w:rPr>
      <w:rFonts w:ascii="Arial" w:eastAsia="MS Mincho" w:hAnsi="Arial"/>
      <w:color w:val="000000"/>
      <w:kern w:val="2"/>
      <w:sz w:val="28"/>
      <w:szCs w:val="22"/>
    </w:rPr>
  </w:style>
  <w:style w:type="paragraph" w:customStyle="1" w:styleId="Frontpagetitle">
    <w:name w:val="Frontpage title"/>
    <w:basedOn w:val="Normal"/>
    <w:qFormat/>
    <w:rsid w:val="003B306B"/>
    <w:pPr>
      <w:widowControl w:val="0"/>
      <w:tabs>
        <w:tab w:val="clear" w:pos="794"/>
        <w:tab w:val="clear" w:pos="1191"/>
        <w:tab w:val="clear" w:pos="1588"/>
        <w:tab w:val="clear" w:pos="1985"/>
      </w:tabs>
      <w:suppressAutoHyphens/>
      <w:autoSpaceDE/>
      <w:autoSpaceDN/>
      <w:adjustRightInd/>
      <w:spacing w:before="720" w:after="120" w:line="264" w:lineRule="auto"/>
      <w:ind w:left="1134" w:right="3119"/>
      <w:jc w:val="left"/>
    </w:pPr>
    <w:rPr>
      <w:rFonts w:ascii="Arial" w:eastAsia="MS Mincho" w:hAnsi="Arial"/>
      <w:b/>
      <w:color w:val="2144FF"/>
      <w:sz w:val="48"/>
      <w:szCs w:val="48"/>
    </w:rPr>
  </w:style>
  <w:style w:type="paragraph" w:customStyle="1" w:styleId="Frontpagenumber">
    <w:name w:val="Frontpage number"/>
    <w:basedOn w:val="Normal"/>
    <w:qFormat/>
    <w:rsid w:val="003B306B"/>
    <w:pPr>
      <w:widowControl w:val="0"/>
      <w:tabs>
        <w:tab w:val="clear" w:pos="794"/>
        <w:tab w:val="clear" w:pos="1191"/>
        <w:tab w:val="clear" w:pos="1588"/>
        <w:tab w:val="clear" w:pos="1985"/>
        <w:tab w:val="left" w:pos="7428"/>
      </w:tabs>
      <w:suppressAutoHyphens/>
      <w:autoSpaceDE/>
      <w:autoSpaceDN/>
      <w:adjustRightInd/>
      <w:spacing w:before="3000" w:after="120" w:line="264" w:lineRule="auto"/>
      <w:ind w:left="1134"/>
    </w:pPr>
    <w:rPr>
      <w:rFonts w:ascii="Arial" w:eastAsia="MS Mincho" w:hAnsi="Arial"/>
      <w:b/>
      <w:color w:val="2144FF"/>
      <w:sz w:val="52"/>
      <w:szCs w:val="52"/>
    </w:rPr>
  </w:style>
  <w:style w:type="paragraph" w:customStyle="1" w:styleId="Frontpageinfo">
    <w:name w:val="Frontpage info"/>
    <w:basedOn w:val="Normal"/>
    <w:qFormat/>
    <w:rsid w:val="003B306B"/>
    <w:pPr>
      <w:widowControl w:val="0"/>
      <w:tabs>
        <w:tab w:val="clear" w:pos="794"/>
        <w:tab w:val="clear" w:pos="1191"/>
        <w:tab w:val="clear" w:pos="1588"/>
        <w:tab w:val="clear" w:pos="1985"/>
      </w:tabs>
      <w:suppressAutoHyphens/>
      <w:autoSpaceDE/>
      <w:autoSpaceDN/>
      <w:adjustRightInd/>
      <w:spacing w:before="600" w:after="120" w:line="264" w:lineRule="auto"/>
      <w:ind w:left="1134"/>
      <w:jc w:val="left"/>
    </w:pPr>
    <w:rPr>
      <w:rFonts w:ascii="Arial" w:eastAsia="MS Mincho" w:hAnsi="Arial"/>
      <w:color w:val="2144FF"/>
      <w:sz w:val="48"/>
      <w:szCs w:val="48"/>
    </w:rPr>
  </w:style>
  <w:style w:type="paragraph" w:customStyle="1" w:styleId="Frontpagedateplace">
    <w:name w:val="Frontpage date&amp;place"/>
    <w:basedOn w:val="Normal"/>
    <w:qFormat/>
    <w:rsid w:val="003B306B"/>
    <w:pPr>
      <w:widowControl w:val="0"/>
      <w:tabs>
        <w:tab w:val="clear" w:pos="794"/>
        <w:tab w:val="clear" w:pos="1191"/>
        <w:tab w:val="clear" w:pos="1588"/>
        <w:tab w:val="clear" w:pos="1985"/>
      </w:tabs>
      <w:suppressAutoHyphens/>
      <w:autoSpaceDE/>
      <w:autoSpaceDN/>
      <w:adjustRightInd/>
      <w:spacing w:before="1920" w:after="120" w:line="264" w:lineRule="auto"/>
      <w:ind w:left="1134" w:right="3119"/>
      <w:jc w:val="left"/>
    </w:pPr>
    <w:rPr>
      <w:rFonts w:ascii="Arial" w:eastAsia="MS Mincho" w:hAnsi="Arial"/>
      <w:color w:val="2144FF"/>
      <w:sz w:val="40"/>
      <w:szCs w:val="40"/>
      <w:lang w:val="en-US"/>
    </w:rPr>
  </w:style>
  <w:style w:type="paragraph" w:customStyle="1" w:styleId="technicaltext">
    <w:name w:val="technical text"/>
    <w:basedOn w:val="Normal"/>
    <w:qFormat/>
    <w:rsid w:val="003B306B"/>
    <w:pPr>
      <w:widowControl w:val="0"/>
      <w:tabs>
        <w:tab w:val="clear" w:pos="794"/>
        <w:tab w:val="clear" w:pos="1191"/>
        <w:tab w:val="clear" w:pos="1588"/>
        <w:tab w:val="clear" w:pos="1985"/>
      </w:tabs>
      <w:suppressAutoHyphens/>
      <w:autoSpaceDE/>
      <w:autoSpaceDN/>
      <w:adjustRightInd/>
      <w:spacing w:before="60" w:after="60" w:line="264" w:lineRule="auto"/>
      <w:jc w:val="left"/>
    </w:pPr>
    <w:rPr>
      <w:rFonts w:ascii="Tahoma" w:eastAsia="MS Mincho" w:hAnsi="Tahoma"/>
      <w:color w:val="000000"/>
      <w:sz w:val="22"/>
      <w:szCs w:val="22"/>
    </w:rPr>
  </w:style>
  <w:style w:type="paragraph" w:customStyle="1" w:styleId="Contents">
    <w:name w:val="Contents"/>
    <w:basedOn w:val="Normal"/>
    <w:next w:val="Normal"/>
    <w:qFormat/>
    <w:rsid w:val="003B306B"/>
    <w:pPr>
      <w:keepNext/>
      <w:widowControl w:val="0"/>
      <w:tabs>
        <w:tab w:val="clear" w:pos="794"/>
        <w:tab w:val="clear" w:pos="1191"/>
        <w:tab w:val="clear" w:pos="1588"/>
        <w:tab w:val="clear" w:pos="1985"/>
      </w:tabs>
      <w:suppressAutoHyphens/>
      <w:autoSpaceDE/>
      <w:autoSpaceDN/>
      <w:adjustRightInd/>
      <w:spacing w:before="0" w:after="240" w:line="264" w:lineRule="auto"/>
    </w:pPr>
    <w:rPr>
      <w:rFonts w:ascii="Arial" w:eastAsia="MS Mincho" w:hAnsi="Arial"/>
      <w:b/>
      <w:color w:val="000000"/>
      <w:sz w:val="40"/>
      <w:szCs w:val="22"/>
    </w:rPr>
  </w:style>
  <w:style w:type="paragraph" w:customStyle="1" w:styleId="Keywords">
    <w:name w:val="Keywords"/>
    <w:basedOn w:val="Normal"/>
    <w:qFormat/>
    <w:rsid w:val="003B306B"/>
    <w:pPr>
      <w:widowControl w:val="0"/>
      <w:tabs>
        <w:tab w:val="clear" w:pos="794"/>
        <w:tab w:val="clear" w:pos="1191"/>
        <w:tab w:val="clear" w:pos="1588"/>
        <w:tab w:val="clear" w:pos="1985"/>
        <w:tab w:val="right" w:pos="9781"/>
      </w:tabs>
      <w:suppressAutoHyphens/>
      <w:autoSpaceDE/>
      <w:autoSpaceDN/>
      <w:adjustRightInd/>
      <w:spacing w:before="40" w:after="200" w:line="264" w:lineRule="auto"/>
    </w:pPr>
    <w:rPr>
      <w:rFonts w:ascii="Arial" w:eastAsia="MS Mincho" w:hAnsi="Arial"/>
      <w:b/>
      <w:color w:val="000000"/>
      <w:sz w:val="20"/>
      <w:szCs w:val="22"/>
    </w:rPr>
  </w:style>
  <w:style w:type="paragraph" w:customStyle="1" w:styleId="Tableheading">
    <w:name w:val="Table heading"/>
    <w:basedOn w:val="TableHeading0"/>
    <w:next w:val="Normal"/>
    <w:qFormat/>
    <w:rsid w:val="003B306B"/>
  </w:style>
  <w:style w:type="paragraph" w:customStyle="1" w:styleId="TableHeading0">
    <w:name w:val="Table Heading"/>
    <w:basedOn w:val="Normal"/>
    <w:next w:val="Normal"/>
    <w:qFormat/>
    <w:rsid w:val="003B306B"/>
    <w:pPr>
      <w:keepNext/>
      <w:widowControl w:val="0"/>
      <w:tabs>
        <w:tab w:val="clear" w:pos="794"/>
        <w:tab w:val="clear" w:pos="1191"/>
        <w:tab w:val="clear" w:pos="1588"/>
        <w:tab w:val="clear" w:pos="1985"/>
      </w:tabs>
      <w:suppressAutoHyphens/>
      <w:autoSpaceDE/>
      <w:autoSpaceDN/>
      <w:adjustRightInd/>
      <w:spacing w:before="180" w:after="60" w:line="264" w:lineRule="auto"/>
      <w:jc w:val="center"/>
      <w:textAlignment w:val="auto"/>
    </w:pPr>
    <w:rPr>
      <w:rFonts w:eastAsia="MS Mincho"/>
      <w:b/>
      <w:bCs/>
      <w:sz w:val="22"/>
      <w:szCs w:val="24"/>
    </w:rPr>
  </w:style>
  <w:style w:type="paragraph" w:customStyle="1" w:styleId="TableContents">
    <w:name w:val="Table Contents"/>
    <w:basedOn w:val="Normal"/>
    <w:qFormat/>
    <w:rsid w:val="003B306B"/>
    <w:pPr>
      <w:widowControl w:val="0"/>
      <w:tabs>
        <w:tab w:val="clear" w:pos="794"/>
        <w:tab w:val="clear" w:pos="1191"/>
        <w:tab w:val="clear" w:pos="1588"/>
        <w:tab w:val="clear" w:pos="1985"/>
      </w:tabs>
      <w:suppressAutoHyphens/>
      <w:autoSpaceDE/>
      <w:autoSpaceDN/>
      <w:adjustRightInd/>
      <w:spacing w:before="40" w:after="200" w:line="264" w:lineRule="auto"/>
    </w:pPr>
    <w:rPr>
      <w:rFonts w:ascii="Trebuchet MS" w:eastAsia="MS Mincho" w:hAnsi="Trebuchet MS"/>
      <w:color w:val="000000"/>
      <w:sz w:val="22"/>
      <w:szCs w:val="22"/>
    </w:rPr>
  </w:style>
  <w:style w:type="paragraph" w:customStyle="1" w:styleId="Tabletext9pt">
    <w:name w:val="Tabletext 9pt"/>
    <w:basedOn w:val="Normal"/>
    <w:qFormat/>
    <w:rsid w:val="003B306B"/>
    <w:pPr>
      <w:widowControl w:val="0"/>
      <w:tabs>
        <w:tab w:val="clear" w:pos="794"/>
        <w:tab w:val="clear" w:pos="1191"/>
        <w:tab w:val="clear" w:pos="1588"/>
        <w:tab w:val="clear" w:pos="1985"/>
      </w:tabs>
      <w:suppressAutoHyphens/>
      <w:autoSpaceDE/>
      <w:autoSpaceDN/>
      <w:adjustRightInd/>
      <w:spacing w:before="60" w:after="120"/>
      <w:jc w:val="left"/>
    </w:pPr>
    <w:rPr>
      <w:rFonts w:eastAsia="MS Mincho"/>
      <w:color w:val="000000"/>
      <w:sz w:val="18"/>
      <w:szCs w:val="22"/>
    </w:rPr>
  </w:style>
  <w:style w:type="paragraph" w:customStyle="1" w:styleId="Figurelabel">
    <w:name w:val="Figure label"/>
    <w:basedOn w:val="Tableheading"/>
    <w:qFormat/>
    <w:rsid w:val="003B306B"/>
    <w:pPr>
      <w:keepNext w:val="0"/>
      <w:spacing w:before="60"/>
    </w:pPr>
  </w:style>
  <w:style w:type="paragraph" w:customStyle="1" w:styleId="Tabletext10pt">
    <w:name w:val="Tabletext 10pt"/>
    <w:basedOn w:val="Normal"/>
    <w:qFormat/>
    <w:rsid w:val="003B306B"/>
    <w:pPr>
      <w:widowControl w:val="0"/>
      <w:tabs>
        <w:tab w:val="clear" w:pos="794"/>
        <w:tab w:val="clear" w:pos="1191"/>
        <w:tab w:val="clear" w:pos="1588"/>
        <w:tab w:val="clear" w:pos="1985"/>
      </w:tabs>
      <w:suppressAutoHyphens/>
      <w:autoSpaceDE/>
      <w:autoSpaceDN/>
      <w:adjustRightInd/>
      <w:spacing w:before="40" w:after="40" w:line="264" w:lineRule="auto"/>
      <w:jc w:val="left"/>
    </w:pPr>
    <w:rPr>
      <w:rFonts w:ascii="Trebuchet MS" w:eastAsia="MS Mincho" w:hAnsi="Trebuchet MS"/>
      <w:color w:val="000000"/>
      <w:sz w:val="20"/>
      <w:szCs w:val="22"/>
    </w:rPr>
  </w:style>
  <w:style w:type="paragraph" w:customStyle="1" w:styleId="Bullet1">
    <w:name w:val="Bullet 1"/>
    <w:basedOn w:val="Tabletext11pt"/>
    <w:qFormat/>
    <w:rsid w:val="003B306B"/>
    <w:pPr>
      <w:numPr>
        <w:numId w:val="1"/>
      </w:numPr>
      <w:ind w:left="704" w:hanging="352"/>
    </w:pPr>
    <w:rPr>
      <w:rFonts w:eastAsia="Times New Roman"/>
    </w:rPr>
  </w:style>
  <w:style w:type="paragraph" w:customStyle="1" w:styleId="Bullet2">
    <w:name w:val="Bullet 2"/>
    <w:basedOn w:val="Bullet1"/>
    <w:qFormat/>
    <w:rsid w:val="003B306B"/>
    <w:pPr>
      <w:tabs>
        <w:tab w:val="left" w:pos="993"/>
      </w:tabs>
      <w:ind w:left="993" w:hanging="426"/>
    </w:pPr>
  </w:style>
  <w:style w:type="paragraph" w:customStyle="1" w:styleId="Bullet3">
    <w:name w:val="Bullet 3"/>
    <w:basedOn w:val="Bullet1"/>
    <w:qFormat/>
    <w:rsid w:val="003B306B"/>
  </w:style>
  <w:style w:type="paragraph" w:customStyle="1" w:styleId="XMLtext">
    <w:name w:val="XMLtext"/>
    <w:basedOn w:val="Normal"/>
    <w:next w:val="Normal"/>
    <w:qFormat/>
    <w:rsid w:val="003B306B"/>
    <w:pPr>
      <w:widowControl w:val="0"/>
      <w:tabs>
        <w:tab w:val="clear" w:pos="794"/>
        <w:tab w:val="clear" w:pos="1191"/>
        <w:tab w:val="clear" w:pos="1588"/>
        <w:tab w:val="clear" w:pos="1985"/>
        <w:tab w:val="left" w:pos="386"/>
        <w:tab w:val="left" w:pos="765"/>
        <w:tab w:val="left" w:pos="1151"/>
        <w:tab w:val="left" w:pos="1537"/>
        <w:tab w:val="left" w:pos="1922"/>
        <w:tab w:val="left" w:pos="2302"/>
        <w:tab w:val="left" w:pos="2688"/>
        <w:tab w:val="left" w:pos="3073"/>
        <w:tab w:val="left" w:pos="3459"/>
        <w:tab w:val="left" w:pos="3839"/>
        <w:tab w:val="left" w:pos="4224"/>
      </w:tabs>
      <w:suppressAutoHyphens/>
      <w:autoSpaceDE/>
      <w:autoSpaceDN/>
      <w:adjustRightInd/>
      <w:spacing w:before="40" w:after="120" w:line="264" w:lineRule="auto"/>
      <w:jc w:val="left"/>
    </w:pPr>
    <w:rPr>
      <w:rFonts w:ascii="Trebuchet MS" w:eastAsia="MS Mincho" w:hAnsi="Trebuchet MS"/>
      <w:sz w:val="16"/>
      <w:szCs w:val="22"/>
    </w:rPr>
  </w:style>
  <w:style w:type="paragraph" w:customStyle="1" w:styleId="8ptspacer">
    <w:name w:val="8pt spacer"/>
    <w:basedOn w:val="Normal"/>
    <w:qFormat/>
    <w:rsid w:val="003B306B"/>
    <w:pPr>
      <w:widowControl w:val="0"/>
      <w:tabs>
        <w:tab w:val="clear" w:pos="794"/>
        <w:tab w:val="clear" w:pos="1191"/>
        <w:tab w:val="clear" w:pos="1588"/>
        <w:tab w:val="clear" w:pos="1985"/>
      </w:tabs>
      <w:suppressAutoHyphens/>
      <w:autoSpaceDE/>
      <w:autoSpaceDN/>
      <w:adjustRightInd/>
      <w:spacing w:before="40" w:after="120" w:line="264" w:lineRule="auto"/>
      <w:jc w:val="center"/>
    </w:pPr>
    <w:rPr>
      <w:rFonts w:eastAsia="MS Mincho"/>
      <w:color w:val="000000"/>
      <w:sz w:val="16"/>
      <w:szCs w:val="22"/>
      <w:lang w:eastAsia="en-GB"/>
    </w:rPr>
  </w:style>
  <w:style w:type="paragraph" w:customStyle="1" w:styleId="Tabletext8pt">
    <w:name w:val="Tabletext 8pt"/>
    <w:basedOn w:val="Normal"/>
    <w:qFormat/>
    <w:rsid w:val="003B306B"/>
    <w:pPr>
      <w:widowControl w:val="0"/>
      <w:tabs>
        <w:tab w:val="clear" w:pos="794"/>
        <w:tab w:val="clear" w:pos="1191"/>
        <w:tab w:val="clear" w:pos="1588"/>
        <w:tab w:val="clear" w:pos="1985"/>
      </w:tabs>
      <w:suppressAutoHyphens/>
      <w:autoSpaceDE/>
      <w:autoSpaceDN/>
      <w:adjustRightInd/>
      <w:spacing w:before="40" w:after="40" w:line="264" w:lineRule="auto"/>
      <w:jc w:val="left"/>
    </w:pPr>
    <w:rPr>
      <w:rFonts w:ascii="Trebuchet MS" w:eastAsia="MS Mincho" w:hAnsi="Trebuchet MS"/>
      <w:color w:val="000000"/>
      <w:sz w:val="16"/>
      <w:szCs w:val="22"/>
    </w:rPr>
  </w:style>
  <w:style w:type="paragraph" w:customStyle="1" w:styleId="FirstParagraph">
    <w:name w:val="First Paragraph"/>
    <w:basedOn w:val="BodyText"/>
    <w:qFormat/>
    <w:rsid w:val="003B306B"/>
    <w:pPr>
      <w:widowControl/>
      <w:spacing w:before="60" w:after="200"/>
      <w:textAlignment w:val="auto"/>
    </w:pPr>
    <w:rPr>
      <w:rFonts w:cstheme="minorBidi"/>
      <w:color w:val="0D0D0D" w:themeColor="text1" w:themeTint="F2"/>
      <w:szCs w:val="24"/>
    </w:rPr>
  </w:style>
  <w:style w:type="paragraph" w:styleId="TableofFigures">
    <w:name w:val="table of figures"/>
    <w:basedOn w:val="Normal"/>
    <w:next w:val="Normal"/>
    <w:uiPriority w:val="99"/>
    <w:unhideWhenUsed/>
    <w:qFormat/>
    <w:rsid w:val="003B306B"/>
    <w:pPr>
      <w:tabs>
        <w:tab w:val="clear" w:pos="794"/>
        <w:tab w:val="clear" w:pos="1191"/>
        <w:tab w:val="clear" w:pos="1588"/>
        <w:tab w:val="clear" w:pos="1985"/>
      </w:tabs>
      <w:suppressAutoHyphens/>
      <w:autoSpaceDE/>
      <w:autoSpaceDN/>
      <w:adjustRightInd/>
      <w:spacing w:before="40" w:line="264" w:lineRule="auto"/>
      <w:textAlignment w:val="auto"/>
    </w:pPr>
    <w:rPr>
      <w:rFonts w:ascii="Trebuchet MS" w:eastAsia="MS Mincho" w:hAnsi="Trebuchet MS"/>
      <w:color w:val="000000"/>
      <w:sz w:val="22"/>
      <w:szCs w:val="22"/>
    </w:rPr>
  </w:style>
  <w:style w:type="table" w:customStyle="1" w:styleId="1">
    <w:name w:val="表 (格子)1"/>
    <w:basedOn w:val="TableNormal"/>
    <w:uiPriority w:val="59"/>
    <w:unhideWhenUsed/>
    <w:rsid w:val="003B306B"/>
    <w:pPr>
      <w:suppressAutoHyphens/>
    </w:pPr>
    <w:rPr>
      <w:rFonts w:asciiTheme="minorHAnsi" w:hAnsiTheme="minorHAnsi" w:cstheme="minorBidi"/>
      <w:sz w:val="22"/>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uiPriority w:val="40"/>
    <w:rsid w:val="003B306B"/>
    <w:pPr>
      <w:suppressAutoHyphens/>
    </w:pPr>
    <w:rPr>
      <w:rFonts w:asciiTheme="minorHAnsi" w:eastAsiaTheme="minorHAnsi" w:hAnsiTheme="minorHAnsi" w:cstheme="minorBidi"/>
      <w:sz w:val="24"/>
      <w:szCs w:val="24"/>
      <w:lang w:val="de-DE" w:eastAsia="en-US"/>
    </w:rPr>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style>
  <w:style w:type="table" w:customStyle="1" w:styleId="DolbyTable">
    <w:name w:val="DolbyTable"/>
    <w:basedOn w:val="TableNormal"/>
    <w:rsid w:val="003B306B"/>
    <w:pPr>
      <w:suppressAutoHyphens/>
    </w:pPr>
    <w:rPr>
      <w:rFonts w:ascii="CG Times" w:eastAsia="MS Mincho" w:hAnsi="CG Times"/>
      <w:sz w:val="18"/>
      <w:lang w:eastAsia="en-US"/>
    </w:rPr>
    <w:tblPr>
      <w:tblBorders>
        <w:insideH w:val="single" w:sz="4" w:space="0" w:color="auto"/>
        <w:insideV w:val="single" w:sz="4" w:space="0" w:color="auto"/>
      </w:tblBorders>
      <w:tblCellMar>
        <w:left w:w="58" w:type="dxa"/>
        <w:right w:w="58" w:type="dxa"/>
      </w:tblCellMar>
    </w:tblPr>
    <w:tblStylePr w:type="firstRow">
      <w:pPr>
        <w:spacing w:beforeLines="0" w:before="40" w:afterLines="0" w:after="100"/>
        <w:jc w:val="center"/>
      </w:pPr>
      <w:rPr>
        <w:b w:val="0"/>
        <w:sz w:val="20"/>
      </w:rPr>
      <w:tblPr/>
      <w:trPr>
        <w:tblHeader/>
      </w:trPr>
      <w:tcPr>
        <w:tcBorders>
          <w:top w:val="nil"/>
          <w:left w:val="nil"/>
          <w:bottom w:val="single" w:sz="4" w:space="0" w:color="auto"/>
          <w:right w:val="nil"/>
          <w:insideH w:val="single" w:sz="4" w:space="0" w:color="auto"/>
          <w:insideV w:val="single" w:sz="4" w:space="0" w:color="auto"/>
          <w:tl2br w:val="nil"/>
          <w:tr2bl w:val="nil"/>
        </w:tcBorders>
        <w:shd w:val="clear" w:color="auto" w:fill="D9D9D9"/>
      </w:tcPr>
    </w:tblStylePr>
  </w:style>
  <w:style w:type="character" w:customStyle="1" w:styleId="UnresolvedMention2">
    <w:name w:val="Unresolved Mention2"/>
    <w:basedOn w:val="DefaultParagraphFont"/>
    <w:uiPriority w:val="99"/>
    <w:semiHidden/>
    <w:unhideWhenUsed/>
    <w:rsid w:val="003B306B"/>
    <w:rPr>
      <w:color w:val="605E5C"/>
      <w:shd w:val="clear" w:color="auto" w:fill="E1DFDD"/>
    </w:rPr>
  </w:style>
  <w:style w:type="character" w:customStyle="1" w:styleId="ui-provider">
    <w:name w:val="ui-provider"/>
    <w:basedOn w:val="DefaultParagraphFont"/>
    <w:rsid w:val="003B306B"/>
  </w:style>
  <w:style w:type="character" w:customStyle="1" w:styleId="apple-converted-space">
    <w:name w:val="apple-converted-space"/>
    <w:basedOn w:val="DefaultParagraphFont"/>
    <w:rsid w:val="003B306B"/>
  </w:style>
  <w:style w:type="paragraph" w:customStyle="1" w:styleId="StyleTabletext11ptLatinHeadingsCSTimesNewRomanCom">
    <w:name w:val="Style Tabletext 11pt + (Latin) +Headings CS (Times New Roman) (Com..."/>
    <w:basedOn w:val="Tabletext11pt"/>
    <w:rsid w:val="0037759A"/>
    <w:pPr>
      <w:jc w:val="center"/>
    </w:pPr>
    <w:rPr>
      <w:rFonts w:asciiTheme="majorBidi" w:eastAsia="Times New Roman" w:hAnsiTheme="majorBidi" w:cstheme="majorBidi"/>
      <w:sz w:val="20"/>
      <w:szCs w:val="20"/>
    </w:rPr>
  </w:style>
  <w:style w:type="numbering" w:customStyle="1" w:styleId="NoList1">
    <w:name w:val="No List1"/>
    <w:next w:val="NoList"/>
    <w:uiPriority w:val="99"/>
    <w:semiHidden/>
    <w:unhideWhenUsed/>
    <w:rsid w:val="008B5478"/>
  </w:style>
  <w:style w:type="paragraph" w:customStyle="1" w:styleId="ddate">
    <w:name w:val="ddate"/>
    <w:basedOn w:val="Normal"/>
    <w:rsid w:val="008B5478"/>
    <w:pPr>
      <w:framePr w:hSpace="181" w:wrap="around" w:vAnchor="page" w:hAnchor="margin" w:y="852"/>
      <w:shd w:val="solid" w:color="FFFFFF" w:fill="FFFFFF"/>
      <w:tabs>
        <w:tab w:val="clear" w:pos="794"/>
        <w:tab w:val="clear" w:pos="1191"/>
        <w:tab w:val="clear" w:pos="1588"/>
        <w:tab w:val="clear" w:pos="1985"/>
        <w:tab w:val="left" w:pos="1134"/>
        <w:tab w:val="left" w:pos="1871"/>
        <w:tab w:val="left" w:pos="2268"/>
      </w:tabs>
      <w:spacing w:before="0"/>
    </w:pPr>
    <w:rPr>
      <w:b/>
      <w:bCs/>
      <w:lang w:val="fr-FR"/>
    </w:rPr>
  </w:style>
  <w:style w:type="paragraph" w:customStyle="1" w:styleId="dnum">
    <w:name w:val="dnum"/>
    <w:basedOn w:val="Normal"/>
    <w:rsid w:val="008B5478"/>
    <w:pPr>
      <w:framePr w:hSpace="181" w:wrap="around" w:vAnchor="page" w:hAnchor="margin" w:y="852"/>
      <w:shd w:val="solid" w:color="FFFFFF" w:fill="FFFFFF"/>
      <w:tabs>
        <w:tab w:val="clear" w:pos="794"/>
        <w:tab w:val="clear" w:pos="1191"/>
        <w:tab w:val="clear" w:pos="1588"/>
        <w:tab w:val="clear" w:pos="1985"/>
        <w:tab w:val="left" w:pos="1134"/>
        <w:tab w:val="left" w:pos="1871"/>
        <w:tab w:val="left" w:pos="2268"/>
      </w:tabs>
    </w:pPr>
    <w:rPr>
      <w:b/>
      <w:bCs/>
      <w:lang w:val="fr-FR"/>
    </w:rPr>
  </w:style>
  <w:style w:type="paragraph" w:customStyle="1" w:styleId="dorlang">
    <w:name w:val="dorlang"/>
    <w:basedOn w:val="Normal"/>
    <w:rsid w:val="008B5478"/>
    <w:pPr>
      <w:framePr w:hSpace="181" w:wrap="around" w:vAnchor="page" w:hAnchor="margin" w:y="852"/>
      <w:shd w:val="solid" w:color="FFFFFF" w:fill="FFFFFF"/>
      <w:tabs>
        <w:tab w:val="clear" w:pos="794"/>
        <w:tab w:val="clear" w:pos="1191"/>
        <w:tab w:val="clear" w:pos="1588"/>
        <w:tab w:val="clear" w:pos="1985"/>
        <w:tab w:val="left" w:pos="1134"/>
        <w:tab w:val="left" w:pos="1871"/>
        <w:tab w:val="left" w:pos="2268"/>
      </w:tabs>
      <w:spacing w:before="0"/>
    </w:pPr>
    <w:rPr>
      <w:b/>
      <w:bCs/>
      <w:lang w:val="fr-FR"/>
    </w:rPr>
  </w:style>
  <w:style w:type="paragraph" w:customStyle="1" w:styleId="TableLegend0">
    <w:name w:val="Table_Legend"/>
    <w:basedOn w:val="Normal"/>
    <w:next w:val="Normal"/>
    <w:rsid w:val="008B5478"/>
    <w:pPr>
      <w:keepNext/>
      <w:spacing w:before="86" w:line="199" w:lineRule="exact"/>
      <w:ind w:left="-85" w:right="-85"/>
    </w:pPr>
    <w:rPr>
      <w:sz w:val="18"/>
    </w:rPr>
  </w:style>
  <w:style w:type="paragraph" w:customStyle="1" w:styleId="TableTitle0">
    <w:name w:val="Table_Title"/>
    <w:basedOn w:val="Table"/>
    <w:next w:val="Blanc"/>
    <w:rsid w:val="008B5478"/>
    <w:pPr>
      <w:spacing w:before="0"/>
    </w:pPr>
    <w:rPr>
      <w:b/>
    </w:rPr>
  </w:style>
  <w:style w:type="paragraph" w:customStyle="1" w:styleId="Table">
    <w:name w:val="Table_#"/>
    <w:basedOn w:val="Normal"/>
    <w:next w:val="TableTitle0"/>
    <w:rsid w:val="008B5478"/>
    <w:pPr>
      <w:keepNext/>
      <w:tabs>
        <w:tab w:val="clear" w:pos="794"/>
        <w:tab w:val="clear" w:pos="1191"/>
        <w:tab w:val="clear" w:pos="1588"/>
        <w:tab w:val="clear" w:pos="1985"/>
      </w:tabs>
      <w:spacing w:before="567" w:after="113"/>
      <w:jc w:val="center"/>
    </w:pPr>
    <w:rPr>
      <w:sz w:val="18"/>
    </w:rPr>
  </w:style>
  <w:style w:type="paragraph" w:customStyle="1" w:styleId="TableText0">
    <w:name w:val="Table_Text"/>
    <w:basedOn w:val="TableLegend0"/>
    <w:rsid w:val="008B5478"/>
    <w:pPr>
      <w:spacing w:before="100" w:after="100" w:line="190" w:lineRule="exact"/>
      <w:ind w:left="0" w:right="0"/>
    </w:pPr>
  </w:style>
  <w:style w:type="paragraph" w:customStyle="1" w:styleId="StylePartNoCentered">
    <w:name w:val="Style Part_No + Centered"/>
    <w:basedOn w:val="PartNo"/>
    <w:rsid w:val="00FB7B24"/>
  </w:style>
  <w:style w:type="paragraph" w:styleId="TOC9">
    <w:name w:val="toc 9"/>
    <w:basedOn w:val="Normal"/>
    <w:next w:val="Normal"/>
    <w:autoRedefine/>
    <w:uiPriority w:val="39"/>
    <w:unhideWhenUsed/>
    <w:rsid w:val="005F2D64"/>
    <w:pPr>
      <w:tabs>
        <w:tab w:val="clear" w:pos="794"/>
        <w:tab w:val="clear" w:pos="1191"/>
        <w:tab w:val="clear" w:pos="1588"/>
        <w:tab w:val="clear" w:pos="1985"/>
      </w:tabs>
      <w:overflowPunct/>
      <w:autoSpaceDE/>
      <w:autoSpaceDN/>
      <w:adjustRightInd/>
      <w:spacing w:before="0" w:after="100" w:line="278" w:lineRule="auto"/>
      <w:ind w:left="1920"/>
      <w:jc w:val="left"/>
      <w:textAlignment w:val="auto"/>
    </w:pPr>
    <w:rPr>
      <w:rFonts w:asciiTheme="minorHAnsi" w:hAnsiTheme="minorHAnsi" w:cstheme="minorBidi"/>
      <w:kern w:val="2"/>
      <w:szCs w:val="24"/>
      <w:lang w:eastAsia="en-GB"/>
      <w14:ligatures w14:val="standardContextual"/>
    </w:rPr>
  </w:style>
  <w:style w:type="character" w:customStyle="1" w:styleId="qk-md-text">
    <w:name w:val="qk-md-text"/>
    <w:basedOn w:val="DefaultParagraphFont"/>
    <w:rsid w:val="00D64257"/>
  </w:style>
  <w:style w:type="paragraph" w:customStyle="1" w:styleId="qk-md-li">
    <w:name w:val="qk-md-li"/>
    <w:basedOn w:val="Normal"/>
    <w:rsid w:val="00C00E22"/>
    <w:pPr>
      <w:tabs>
        <w:tab w:val="clear" w:pos="794"/>
        <w:tab w:val="clear" w:pos="1191"/>
        <w:tab w:val="clear" w:pos="1588"/>
        <w:tab w:val="clear" w:pos="1985"/>
      </w:tabs>
      <w:overflowPunct/>
      <w:autoSpaceDE/>
      <w:autoSpaceDN/>
      <w:adjustRightInd/>
      <w:spacing w:before="100" w:beforeAutospacing="1" w:after="100" w:afterAutospacing="1"/>
      <w:jc w:val="left"/>
      <w:textAlignment w:val="auto"/>
    </w:pPr>
    <w:rPr>
      <w:rFonts w:ascii="SimSun" w:eastAsia="SimSun" w:hAnsi="SimSun" w:cs="SimSun"/>
      <w:szCs w:val="24"/>
      <w:lang w:val="en-US" w:eastAsia="zh-CN"/>
    </w:rPr>
  </w:style>
  <w:style w:type="character" w:styleId="Strong">
    <w:name w:val="Strong"/>
    <w:basedOn w:val="DefaultParagraphFont"/>
    <w:uiPriority w:val="22"/>
    <w:qFormat/>
    <w:rsid w:val="00C33123"/>
    <w:rPr>
      <w:b/>
      <w:bCs/>
    </w:rPr>
  </w:style>
  <w:style w:type="paragraph" w:customStyle="1" w:styleId="CoverTitle">
    <w:name w:val="Cover Title"/>
    <w:basedOn w:val="Normal"/>
    <w:qFormat/>
    <w:rsid w:val="008C460F"/>
    <w:pPr>
      <w:widowControl w:val="0"/>
      <w:tabs>
        <w:tab w:val="clear" w:pos="794"/>
        <w:tab w:val="clear" w:pos="1191"/>
        <w:tab w:val="clear" w:pos="1588"/>
        <w:tab w:val="clear" w:pos="1985"/>
      </w:tabs>
      <w:overflowPunct/>
      <w:adjustRightInd/>
      <w:spacing w:before="338" w:line="244" w:lineRule="auto"/>
      <w:ind w:left="284" w:right="1002"/>
      <w:jc w:val="left"/>
      <w:textAlignment w:val="auto"/>
    </w:pPr>
    <w:rPr>
      <w:rFonts w:ascii="Arial" w:eastAsia="AvenirNext LT Pro Regular" w:hAnsi="Arial" w:cs="AvenirNext LT Pro Regular"/>
      <w:b/>
      <w:bCs/>
      <w:sz w:val="44"/>
      <w:szCs w:val="48"/>
      <w:lang w:val="en-US"/>
    </w:rPr>
  </w:style>
  <w:style w:type="paragraph" w:customStyle="1" w:styleId="CoverDate">
    <w:name w:val="Cover Date"/>
    <w:basedOn w:val="Normal"/>
    <w:qFormat/>
    <w:rsid w:val="009F556C"/>
    <w:pPr>
      <w:widowControl w:val="0"/>
      <w:tabs>
        <w:tab w:val="clear" w:pos="794"/>
        <w:tab w:val="clear" w:pos="1191"/>
        <w:tab w:val="clear" w:pos="1588"/>
        <w:tab w:val="clear" w:pos="1985"/>
      </w:tabs>
      <w:overflowPunct/>
      <w:adjustRightInd/>
      <w:spacing w:before="126"/>
      <w:ind w:left="284"/>
      <w:jc w:val="left"/>
      <w:textAlignment w:val="auto"/>
    </w:pPr>
    <w:rPr>
      <w:rFonts w:ascii="Arial" w:eastAsia="AvenirNext LT Pro Regular" w:hAnsi="Arial" w:cs="AvenirNext LT Pro Regular"/>
      <w:b/>
      <w:spacing w:val="-2"/>
      <w:sz w:val="36"/>
      <w:szCs w:val="22"/>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100.wmf"/><Relationship Id="rId21" Type="http://schemas.openxmlformats.org/officeDocument/2006/relationships/image" Target="media/image6.png"/><Relationship Id="rId42" Type="http://schemas.openxmlformats.org/officeDocument/2006/relationships/image" Target="media/image26.png"/><Relationship Id="rId63" Type="http://schemas.openxmlformats.org/officeDocument/2006/relationships/image" Target="media/image47.png"/><Relationship Id="rId84" Type="http://schemas.openxmlformats.org/officeDocument/2006/relationships/image" Target="media/image68.png"/><Relationship Id="rId138" Type="http://schemas.openxmlformats.org/officeDocument/2006/relationships/image" Target="media/image120.png"/><Relationship Id="rId159" Type="http://schemas.openxmlformats.org/officeDocument/2006/relationships/image" Target="media/image141.png"/><Relationship Id="rId170" Type="http://schemas.openxmlformats.org/officeDocument/2006/relationships/image" Target="media/image152.png"/><Relationship Id="rId191" Type="http://schemas.openxmlformats.org/officeDocument/2006/relationships/image" Target="media/image173.png"/><Relationship Id="rId205" Type="http://schemas.openxmlformats.org/officeDocument/2006/relationships/image" Target="media/image187.png"/><Relationship Id="rId226" Type="http://schemas.openxmlformats.org/officeDocument/2006/relationships/image" Target="media/image208.png"/><Relationship Id="rId107" Type="http://schemas.openxmlformats.org/officeDocument/2006/relationships/image" Target="media/image90.png"/><Relationship Id="rId11" Type="http://schemas.openxmlformats.org/officeDocument/2006/relationships/header" Target="header1.xml"/><Relationship Id="rId32" Type="http://schemas.openxmlformats.org/officeDocument/2006/relationships/image" Target="media/image17.png"/><Relationship Id="rId53" Type="http://schemas.openxmlformats.org/officeDocument/2006/relationships/image" Target="media/image37.png"/><Relationship Id="rId74" Type="http://schemas.openxmlformats.org/officeDocument/2006/relationships/image" Target="media/image58.png"/><Relationship Id="rId128" Type="http://schemas.openxmlformats.org/officeDocument/2006/relationships/image" Target="media/image110.png"/><Relationship Id="rId149" Type="http://schemas.openxmlformats.org/officeDocument/2006/relationships/image" Target="media/image131.png"/><Relationship Id="rId5" Type="http://schemas.openxmlformats.org/officeDocument/2006/relationships/numbering" Target="numbering.xml"/><Relationship Id="rId95" Type="http://schemas.openxmlformats.org/officeDocument/2006/relationships/oleObject" Target="embeddings/oleObject2.bin"/><Relationship Id="rId160" Type="http://schemas.openxmlformats.org/officeDocument/2006/relationships/image" Target="media/image142.png"/><Relationship Id="rId181" Type="http://schemas.openxmlformats.org/officeDocument/2006/relationships/image" Target="media/image163.png"/><Relationship Id="rId216" Type="http://schemas.openxmlformats.org/officeDocument/2006/relationships/image" Target="media/image198.png"/><Relationship Id="rId237" Type="http://schemas.openxmlformats.org/officeDocument/2006/relationships/image" Target="media/image219.png"/><Relationship Id="rId22" Type="http://schemas.openxmlformats.org/officeDocument/2006/relationships/image" Target="media/image7.png"/><Relationship Id="rId43" Type="http://schemas.openxmlformats.org/officeDocument/2006/relationships/image" Target="media/image27.png"/><Relationship Id="rId64" Type="http://schemas.openxmlformats.org/officeDocument/2006/relationships/image" Target="media/image48.png"/><Relationship Id="rId118" Type="http://schemas.openxmlformats.org/officeDocument/2006/relationships/oleObject" Target="embeddings/oleObject3.bin"/><Relationship Id="rId139" Type="http://schemas.openxmlformats.org/officeDocument/2006/relationships/image" Target="media/image121.png"/><Relationship Id="rId85" Type="http://schemas.openxmlformats.org/officeDocument/2006/relationships/image" Target="media/image69.png"/><Relationship Id="rId150" Type="http://schemas.openxmlformats.org/officeDocument/2006/relationships/image" Target="media/image132.png"/><Relationship Id="rId171" Type="http://schemas.openxmlformats.org/officeDocument/2006/relationships/image" Target="media/image153.png"/><Relationship Id="rId192" Type="http://schemas.openxmlformats.org/officeDocument/2006/relationships/image" Target="media/image174.png"/><Relationship Id="rId206" Type="http://schemas.openxmlformats.org/officeDocument/2006/relationships/image" Target="media/image188.png"/><Relationship Id="rId227" Type="http://schemas.openxmlformats.org/officeDocument/2006/relationships/image" Target="media/image209.png"/><Relationship Id="rId12" Type="http://schemas.openxmlformats.org/officeDocument/2006/relationships/header" Target="header2.xml"/><Relationship Id="rId33" Type="http://schemas.openxmlformats.org/officeDocument/2006/relationships/image" Target="media/image18.png"/><Relationship Id="rId108" Type="http://schemas.openxmlformats.org/officeDocument/2006/relationships/image" Target="media/image91.png"/><Relationship Id="rId129" Type="http://schemas.openxmlformats.org/officeDocument/2006/relationships/image" Target="media/image111.png"/><Relationship Id="rId54" Type="http://schemas.openxmlformats.org/officeDocument/2006/relationships/image" Target="media/image38.png"/><Relationship Id="rId75" Type="http://schemas.openxmlformats.org/officeDocument/2006/relationships/image" Target="media/image59.png"/><Relationship Id="rId96" Type="http://schemas.openxmlformats.org/officeDocument/2006/relationships/image" Target="media/image79.png"/><Relationship Id="rId140" Type="http://schemas.openxmlformats.org/officeDocument/2006/relationships/image" Target="media/image122.png"/><Relationship Id="rId161" Type="http://schemas.openxmlformats.org/officeDocument/2006/relationships/image" Target="media/image143.png"/><Relationship Id="rId182" Type="http://schemas.openxmlformats.org/officeDocument/2006/relationships/image" Target="media/image164.png"/><Relationship Id="rId217" Type="http://schemas.openxmlformats.org/officeDocument/2006/relationships/image" Target="media/image199.png"/><Relationship Id="rId6" Type="http://schemas.openxmlformats.org/officeDocument/2006/relationships/styles" Target="styles.xml"/><Relationship Id="rId238" Type="http://schemas.openxmlformats.org/officeDocument/2006/relationships/image" Target="media/image220.png"/><Relationship Id="rId23" Type="http://schemas.openxmlformats.org/officeDocument/2006/relationships/image" Target="media/image8.png"/><Relationship Id="rId119" Type="http://schemas.openxmlformats.org/officeDocument/2006/relationships/image" Target="media/image101.png"/><Relationship Id="rId44" Type="http://schemas.openxmlformats.org/officeDocument/2006/relationships/image" Target="media/image28.png"/><Relationship Id="rId65" Type="http://schemas.openxmlformats.org/officeDocument/2006/relationships/image" Target="media/image49.png"/><Relationship Id="rId86" Type="http://schemas.openxmlformats.org/officeDocument/2006/relationships/image" Target="media/image70.png"/><Relationship Id="rId130" Type="http://schemas.openxmlformats.org/officeDocument/2006/relationships/image" Target="media/image112.png"/><Relationship Id="rId151" Type="http://schemas.openxmlformats.org/officeDocument/2006/relationships/image" Target="media/image133.png"/><Relationship Id="rId172" Type="http://schemas.openxmlformats.org/officeDocument/2006/relationships/image" Target="media/image154.png"/><Relationship Id="rId193" Type="http://schemas.openxmlformats.org/officeDocument/2006/relationships/image" Target="media/image175.png"/><Relationship Id="rId207" Type="http://schemas.openxmlformats.org/officeDocument/2006/relationships/image" Target="media/image189.png"/><Relationship Id="rId228" Type="http://schemas.openxmlformats.org/officeDocument/2006/relationships/image" Target="media/image210.png"/><Relationship Id="rId13" Type="http://schemas.openxmlformats.org/officeDocument/2006/relationships/footer" Target="footer1.xml"/><Relationship Id="rId109" Type="http://schemas.openxmlformats.org/officeDocument/2006/relationships/image" Target="media/image92.png"/><Relationship Id="rId34" Type="http://schemas.openxmlformats.org/officeDocument/2006/relationships/image" Target="media/image19.png"/><Relationship Id="rId55" Type="http://schemas.openxmlformats.org/officeDocument/2006/relationships/image" Target="media/image39.png"/><Relationship Id="rId76" Type="http://schemas.openxmlformats.org/officeDocument/2006/relationships/image" Target="media/image60.png"/><Relationship Id="rId97" Type="http://schemas.openxmlformats.org/officeDocument/2006/relationships/image" Target="media/image80.png"/><Relationship Id="rId120" Type="http://schemas.openxmlformats.org/officeDocument/2006/relationships/image" Target="media/image102.png"/><Relationship Id="rId141" Type="http://schemas.openxmlformats.org/officeDocument/2006/relationships/image" Target="media/image123.png"/><Relationship Id="rId7" Type="http://schemas.openxmlformats.org/officeDocument/2006/relationships/settings" Target="settings.xml"/><Relationship Id="rId162" Type="http://schemas.openxmlformats.org/officeDocument/2006/relationships/image" Target="media/image144.png"/><Relationship Id="rId183" Type="http://schemas.openxmlformats.org/officeDocument/2006/relationships/image" Target="media/image165.png"/><Relationship Id="rId218" Type="http://schemas.openxmlformats.org/officeDocument/2006/relationships/image" Target="media/image200.png"/><Relationship Id="rId239" Type="http://schemas.openxmlformats.org/officeDocument/2006/relationships/image" Target="media/image221.png"/><Relationship Id="rId24" Type="http://schemas.openxmlformats.org/officeDocument/2006/relationships/image" Target="media/image9.png"/><Relationship Id="rId45" Type="http://schemas.openxmlformats.org/officeDocument/2006/relationships/image" Target="media/image29.png"/><Relationship Id="rId66" Type="http://schemas.openxmlformats.org/officeDocument/2006/relationships/image" Target="media/image50.png"/><Relationship Id="rId87" Type="http://schemas.openxmlformats.org/officeDocument/2006/relationships/image" Target="media/image71.png"/><Relationship Id="rId110" Type="http://schemas.openxmlformats.org/officeDocument/2006/relationships/image" Target="media/image93.png"/><Relationship Id="rId131" Type="http://schemas.openxmlformats.org/officeDocument/2006/relationships/image" Target="media/image113.png"/><Relationship Id="rId152" Type="http://schemas.openxmlformats.org/officeDocument/2006/relationships/image" Target="media/image134.png"/><Relationship Id="rId173" Type="http://schemas.openxmlformats.org/officeDocument/2006/relationships/image" Target="media/image155.png"/><Relationship Id="rId194" Type="http://schemas.openxmlformats.org/officeDocument/2006/relationships/image" Target="media/image176.png"/><Relationship Id="rId208" Type="http://schemas.openxmlformats.org/officeDocument/2006/relationships/image" Target="media/image190.png"/><Relationship Id="rId229" Type="http://schemas.openxmlformats.org/officeDocument/2006/relationships/image" Target="media/image211.png"/><Relationship Id="rId240" Type="http://schemas.openxmlformats.org/officeDocument/2006/relationships/image" Target="media/image222.png"/><Relationship Id="rId14" Type="http://schemas.openxmlformats.org/officeDocument/2006/relationships/hyperlink" Target="https://www.itu.int/en/ITU-R/study-groups/Pages/itu-r-patent-information.aspx" TargetMode="External"/><Relationship Id="rId35" Type="http://schemas.openxmlformats.org/officeDocument/2006/relationships/image" Target="media/image20.png"/><Relationship Id="rId56" Type="http://schemas.openxmlformats.org/officeDocument/2006/relationships/image" Target="media/image40.png"/><Relationship Id="rId77" Type="http://schemas.openxmlformats.org/officeDocument/2006/relationships/image" Target="media/image61.png"/><Relationship Id="rId100" Type="http://schemas.openxmlformats.org/officeDocument/2006/relationships/image" Target="media/image83.png"/><Relationship Id="rId8" Type="http://schemas.openxmlformats.org/officeDocument/2006/relationships/webSettings" Target="webSettings.xml"/><Relationship Id="rId98" Type="http://schemas.openxmlformats.org/officeDocument/2006/relationships/image" Target="media/image81.png"/><Relationship Id="rId121" Type="http://schemas.openxmlformats.org/officeDocument/2006/relationships/image" Target="media/image103.png"/><Relationship Id="rId142" Type="http://schemas.openxmlformats.org/officeDocument/2006/relationships/image" Target="media/image124.png"/><Relationship Id="rId163" Type="http://schemas.openxmlformats.org/officeDocument/2006/relationships/image" Target="media/image145.png"/><Relationship Id="rId184" Type="http://schemas.openxmlformats.org/officeDocument/2006/relationships/image" Target="media/image166.png"/><Relationship Id="rId219" Type="http://schemas.openxmlformats.org/officeDocument/2006/relationships/image" Target="media/image201.png"/><Relationship Id="rId230" Type="http://schemas.openxmlformats.org/officeDocument/2006/relationships/image" Target="media/image212.png"/><Relationship Id="rId25" Type="http://schemas.openxmlformats.org/officeDocument/2006/relationships/image" Target="media/image10.png"/><Relationship Id="rId46" Type="http://schemas.openxmlformats.org/officeDocument/2006/relationships/image" Target="media/image30.png"/><Relationship Id="rId67" Type="http://schemas.openxmlformats.org/officeDocument/2006/relationships/image" Target="media/image51.png"/><Relationship Id="rId88" Type="http://schemas.openxmlformats.org/officeDocument/2006/relationships/image" Target="media/image72.png"/><Relationship Id="rId111" Type="http://schemas.openxmlformats.org/officeDocument/2006/relationships/image" Target="media/image94.png"/><Relationship Id="rId132" Type="http://schemas.openxmlformats.org/officeDocument/2006/relationships/image" Target="media/image114.png"/><Relationship Id="rId153" Type="http://schemas.openxmlformats.org/officeDocument/2006/relationships/image" Target="media/image135.png"/><Relationship Id="rId174" Type="http://schemas.openxmlformats.org/officeDocument/2006/relationships/image" Target="media/image156.png"/><Relationship Id="rId195" Type="http://schemas.openxmlformats.org/officeDocument/2006/relationships/image" Target="media/image177.png"/><Relationship Id="rId209" Type="http://schemas.openxmlformats.org/officeDocument/2006/relationships/image" Target="media/image191.png"/><Relationship Id="rId220" Type="http://schemas.openxmlformats.org/officeDocument/2006/relationships/image" Target="media/image202.png"/><Relationship Id="rId241" Type="http://schemas.openxmlformats.org/officeDocument/2006/relationships/header" Target="header5.xml"/><Relationship Id="rId15" Type="http://schemas.openxmlformats.org/officeDocument/2006/relationships/hyperlink" Target="https://www.itu.int/publ/R-REC/zh" TargetMode="External"/><Relationship Id="rId36" Type="http://schemas.openxmlformats.org/officeDocument/2006/relationships/image" Target="media/image21.png"/><Relationship Id="rId57" Type="http://schemas.openxmlformats.org/officeDocument/2006/relationships/image" Target="media/image41.png"/><Relationship Id="rId10" Type="http://schemas.openxmlformats.org/officeDocument/2006/relationships/endnotes" Target="endnotes.xml"/><Relationship Id="rId31" Type="http://schemas.openxmlformats.org/officeDocument/2006/relationships/image" Target="media/image16.png"/><Relationship Id="rId52" Type="http://schemas.openxmlformats.org/officeDocument/2006/relationships/image" Target="media/image36.png"/><Relationship Id="rId73" Type="http://schemas.openxmlformats.org/officeDocument/2006/relationships/image" Target="media/image57.png"/><Relationship Id="rId78" Type="http://schemas.openxmlformats.org/officeDocument/2006/relationships/image" Target="media/image62.png"/><Relationship Id="rId94" Type="http://schemas.openxmlformats.org/officeDocument/2006/relationships/image" Target="media/image78.wmf"/><Relationship Id="rId99" Type="http://schemas.openxmlformats.org/officeDocument/2006/relationships/image" Target="media/image82.png"/><Relationship Id="rId101" Type="http://schemas.openxmlformats.org/officeDocument/2006/relationships/image" Target="media/image84.png"/><Relationship Id="rId122" Type="http://schemas.openxmlformats.org/officeDocument/2006/relationships/image" Target="media/image104.png"/><Relationship Id="rId143" Type="http://schemas.openxmlformats.org/officeDocument/2006/relationships/image" Target="media/image125.png"/><Relationship Id="rId148" Type="http://schemas.openxmlformats.org/officeDocument/2006/relationships/image" Target="media/image130.png"/><Relationship Id="rId164" Type="http://schemas.openxmlformats.org/officeDocument/2006/relationships/image" Target="media/image146.png"/><Relationship Id="rId169" Type="http://schemas.openxmlformats.org/officeDocument/2006/relationships/image" Target="media/image151.png"/><Relationship Id="rId185" Type="http://schemas.openxmlformats.org/officeDocument/2006/relationships/image" Target="media/image167.png"/><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image" Target="media/image162.png"/><Relationship Id="rId210" Type="http://schemas.openxmlformats.org/officeDocument/2006/relationships/image" Target="media/image192.png"/><Relationship Id="rId215" Type="http://schemas.openxmlformats.org/officeDocument/2006/relationships/image" Target="media/image197.png"/><Relationship Id="rId236" Type="http://schemas.openxmlformats.org/officeDocument/2006/relationships/image" Target="media/image218.png"/><Relationship Id="rId26" Type="http://schemas.openxmlformats.org/officeDocument/2006/relationships/image" Target="media/image11.png"/><Relationship Id="rId231" Type="http://schemas.openxmlformats.org/officeDocument/2006/relationships/image" Target="media/image213.png"/><Relationship Id="rId47" Type="http://schemas.openxmlformats.org/officeDocument/2006/relationships/image" Target="media/image31.png"/><Relationship Id="rId68" Type="http://schemas.openxmlformats.org/officeDocument/2006/relationships/image" Target="media/image52.png"/><Relationship Id="rId89" Type="http://schemas.openxmlformats.org/officeDocument/2006/relationships/image" Target="media/image73.png"/><Relationship Id="rId112" Type="http://schemas.openxmlformats.org/officeDocument/2006/relationships/image" Target="media/image95.png"/><Relationship Id="rId133" Type="http://schemas.openxmlformats.org/officeDocument/2006/relationships/image" Target="media/image115.png"/><Relationship Id="rId154" Type="http://schemas.openxmlformats.org/officeDocument/2006/relationships/image" Target="media/image136.png"/><Relationship Id="rId175" Type="http://schemas.openxmlformats.org/officeDocument/2006/relationships/image" Target="media/image157.png"/><Relationship Id="rId196" Type="http://schemas.openxmlformats.org/officeDocument/2006/relationships/image" Target="media/image178.png"/><Relationship Id="rId200" Type="http://schemas.openxmlformats.org/officeDocument/2006/relationships/image" Target="media/image182.png"/><Relationship Id="rId16" Type="http://schemas.openxmlformats.org/officeDocument/2006/relationships/header" Target="header3.xml"/><Relationship Id="rId221" Type="http://schemas.openxmlformats.org/officeDocument/2006/relationships/image" Target="media/image203.png"/><Relationship Id="rId242" Type="http://schemas.openxmlformats.org/officeDocument/2006/relationships/header" Target="header6.xml"/><Relationship Id="rId37" Type="http://schemas.openxmlformats.org/officeDocument/2006/relationships/image" Target="media/image22.png"/><Relationship Id="rId58" Type="http://schemas.openxmlformats.org/officeDocument/2006/relationships/image" Target="media/image42.png"/><Relationship Id="rId79" Type="http://schemas.openxmlformats.org/officeDocument/2006/relationships/image" Target="media/image63.png"/><Relationship Id="rId102" Type="http://schemas.openxmlformats.org/officeDocument/2006/relationships/image" Target="media/image85.png"/><Relationship Id="rId123" Type="http://schemas.openxmlformats.org/officeDocument/2006/relationships/image" Target="media/image105.png"/><Relationship Id="rId144" Type="http://schemas.openxmlformats.org/officeDocument/2006/relationships/image" Target="media/image126.png"/><Relationship Id="rId90" Type="http://schemas.openxmlformats.org/officeDocument/2006/relationships/image" Target="media/image74.png"/><Relationship Id="rId165" Type="http://schemas.openxmlformats.org/officeDocument/2006/relationships/image" Target="media/image147.png"/><Relationship Id="rId186" Type="http://schemas.openxmlformats.org/officeDocument/2006/relationships/image" Target="media/image168.png"/><Relationship Id="rId211" Type="http://schemas.openxmlformats.org/officeDocument/2006/relationships/image" Target="media/image193.png"/><Relationship Id="rId232" Type="http://schemas.openxmlformats.org/officeDocument/2006/relationships/image" Target="media/image214.png"/><Relationship Id="rId27" Type="http://schemas.openxmlformats.org/officeDocument/2006/relationships/image" Target="media/image12.png"/><Relationship Id="rId48" Type="http://schemas.openxmlformats.org/officeDocument/2006/relationships/image" Target="media/image32.png"/><Relationship Id="rId69" Type="http://schemas.openxmlformats.org/officeDocument/2006/relationships/image" Target="media/image53.png"/><Relationship Id="rId113" Type="http://schemas.openxmlformats.org/officeDocument/2006/relationships/image" Target="media/image96.png"/><Relationship Id="rId134" Type="http://schemas.openxmlformats.org/officeDocument/2006/relationships/image" Target="media/image116.png"/><Relationship Id="rId80" Type="http://schemas.openxmlformats.org/officeDocument/2006/relationships/image" Target="media/image64.png"/><Relationship Id="rId155" Type="http://schemas.openxmlformats.org/officeDocument/2006/relationships/image" Target="media/image137.png"/><Relationship Id="rId176" Type="http://schemas.openxmlformats.org/officeDocument/2006/relationships/image" Target="media/image158.png"/><Relationship Id="rId197" Type="http://schemas.openxmlformats.org/officeDocument/2006/relationships/image" Target="media/image179.png"/><Relationship Id="rId201" Type="http://schemas.openxmlformats.org/officeDocument/2006/relationships/image" Target="media/image183.png"/><Relationship Id="rId222" Type="http://schemas.openxmlformats.org/officeDocument/2006/relationships/image" Target="media/image204.png"/><Relationship Id="rId243" Type="http://schemas.openxmlformats.org/officeDocument/2006/relationships/footer" Target="footer2.xml"/><Relationship Id="rId17" Type="http://schemas.openxmlformats.org/officeDocument/2006/relationships/header" Target="header4.xml"/><Relationship Id="rId38" Type="http://schemas.openxmlformats.org/officeDocument/2006/relationships/image" Target="media/image23.png"/><Relationship Id="rId59" Type="http://schemas.openxmlformats.org/officeDocument/2006/relationships/image" Target="media/image43.png"/><Relationship Id="rId103" Type="http://schemas.openxmlformats.org/officeDocument/2006/relationships/image" Target="media/image86.png"/><Relationship Id="rId124" Type="http://schemas.openxmlformats.org/officeDocument/2006/relationships/image" Target="media/image106.png"/><Relationship Id="rId70" Type="http://schemas.openxmlformats.org/officeDocument/2006/relationships/image" Target="media/image54.png"/><Relationship Id="rId91" Type="http://schemas.openxmlformats.org/officeDocument/2006/relationships/image" Target="media/image75.png"/><Relationship Id="rId145" Type="http://schemas.openxmlformats.org/officeDocument/2006/relationships/image" Target="media/image127.png"/><Relationship Id="rId166" Type="http://schemas.openxmlformats.org/officeDocument/2006/relationships/image" Target="media/image148.png"/><Relationship Id="rId187" Type="http://schemas.openxmlformats.org/officeDocument/2006/relationships/image" Target="media/image169.png"/><Relationship Id="rId1" Type="http://schemas.openxmlformats.org/officeDocument/2006/relationships/customXml" Target="../customXml/item1.xml"/><Relationship Id="rId212" Type="http://schemas.openxmlformats.org/officeDocument/2006/relationships/image" Target="media/image194.png"/><Relationship Id="rId233" Type="http://schemas.openxmlformats.org/officeDocument/2006/relationships/image" Target="media/image215.png"/><Relationship Id="rId28" Type="http://schemas.openxmlformats.org/officeDocument/2006/relationships/image" Target="media/image13.png"/><Relationship Id="rId49" Type="http://schemas.openxmlformats.org/officeDocument/2006/relationships/image" Target="media/image33.png"/><Relationship Id="rId114" Type="http://schemas.openxmlformats.org/officeDocument/2006/relationships/image" Target="media/image97.png"/><Relationship Id="rId60" Type="http://schemas.openxmlformats.org/officeDocument/2006/relationships/image" Target="media/image44.png"/><Relationship Id="rId81" Type="http://schemas.openxmlformats.org/officeDocument/2006/relationships/image" Target="media/image65.png"/><Relationship Id="rId135" Type="http://schemas.openxmlformats.org/officeDocument/2006/relationships/image" Target="media/image117.png"/><Relationship Id="rId156" Type="http://schemas.openxmlformats.org/officeDocument/2006/relationships/image" Target="media/image138.png"/><Relationship Id="rId177" Type="http://schemas.openxmlformats.org/officeDocument/2006/relationships/image" Target="media/image159.png"/><Relationship Id="rId198" Type="http://schemas.openxmlformats.org/officeDocument/2006/relationships/image" Target="media/image180.png"/><Relationship Id="rId202" Type="http://schemas.openxmlformats.org/officeDocument/2006/relationships/image" Target="media/image184.png"/><Relationship Id="rId223" Type="http://schemas.openxmlformats.org/officeDocument/2006/relationships/image" Target="media/image205.png"/><Relationship Id="rId244" Type="http://schemas.openxmlformats.org/officeDocument/2006/relationships/fontTable" Target="fontTable.xml"/><Relationship Id="rId18" Type="http://schemas.openxmlformats.org/officeDocument/2006/relationships/image" Target="media/image3.png"/><Relationship Id="rId39" Type="http://schemas.openxmlformats.org/officeDocument/2006/relationships/image" Target="media/image24.png"/><Relationship Id="rId50" Type="http://schemas.openxmlformats.org/officeDocument/2006/relationships/image" Target="media/image34.png"/><Relationship Id="rId104" Type="http://schemas.openxmlformats.org/officeDocument/2006/relationships/image" Target="media/image87.png"/><Relationship Id="rId125" Type="http://schemas.openxmlformats.org/officeDocument/2006/relationships/image" Target="media/image107.png"/><Relationship Id="rId146" Type="http://schemas.openxmlformats.org/officeDocument/2006/relationships/image" Target="media/image128.png"/><Relationship Id="rId167" Type="http://schemas.openxmlformats.org/officeDocument/2006/relationships/image" Target="media/image149.png"/><Relationship Id="rId188" Type="http://schemas.openxmlformats.org/officeDocument/2006/relationships/image" Target="media/image170.png"/><Relationship Id="rId71" Type="http://schemas.openxmlformats.org/officeDocument/2006/relationships/image" Target="media/image55.png"/><Relationship Id="rId92" Type="http://schemas.openxmlformats.org/officeDocument/2006/relationships/image" Target="media/image76.png"/><Relationship Id="rId213" Type="http://schemas.openxmlformats.org/officeDocument/2006/relationships/image" Target="media/image195.png"/><Relationship Id="rId234" Type="http://schemas.openxmlformats.org/officeDocument/2006/relationships/image" Target="media/image216.png"/><Relationship Id="rId2" Type="http://schemas.openxmlformats.org/officeDocument/2006/relationships/customXml" Target="../customXml/item2.xml"/><Relationship Id="rId29" Type="http://schemas.openxmlformats.org/officeDocument/2006/relationships/image" Target="media/image14.png"/><Relationship Id="rId40" Type="http://schemas.openxmlformats.org/officeDocument/2006/relationships/image" Target="media/image25.wmf"/><Relationship Id="rId115" Type="http://schemas.openxmlformats.org/officeDocument/2006/relationships/image" Target="media/image98.png"/><Relationship Id="rId136" Type="http://schemas.openxmlformats.org/officeDocument/2006/relationships/image" Target="media/image118.png"/><Relationship Id="rId157" Type="http://schemas.openxmlformats.org/officeDocument/2006/relationships/image" Target="media/image139.png"/><Relationship Id="rId178" Type="http://schemas.openxmlformats.org/officeDocument/2006/relationships/image" Target="media/image160.png"/><Relationship Id="rId61" Type="http://schemas.openxmlformats.org/officeDocument/2006/relationships/image" Target="media/image45.png"/><Relationship Id="rId82" Type="http://schemas.openxmlformats.org/officeDocument/2006/relationships/image" Target="media/image66.png"/><Relationship Id="rId199" Type="http://schemas.openxmlformats.org/officeDocument/2006/relationships/image" Target="media/image181.png"/><Relationship Id="rId203" Type="http://schemas.openxmlformats.org/officeDocument/2006/relationships/image" Target="media/image185.png"/><Relationship Id="rId19" Type="http://schemas.openxmlformats.org/officeDocument/2006/relationships/image" Target="media/image4.png"/><Relationship Id="rId224" Type="http://schemas.openxmlformats.org/officeDocument/2006/relationships/image" Target="media/image206.png"/><Relationship Id="rId245" Type="http://schemas.openxmlformats.org/officeDocument/2006/relationships/theme" Target="theme/theme1.xml"/><Relationship Id="rId30" Type="http://schemas.openxmlformats.org/officeDocument/2006/relationships/image" Target="media/image15.png"/><Relationship Id="rId105" Type="http://schemas.openxmlformats.org/officeDocument/2006/relationships/image" Target="media/image88.png"/><Relationship Id="rId126" Type="http://schemas.openxmlformats.org/officeDocument/2006/relationships/image" Target="media/image108.png"/><Relationship Id="rId147" Type="http://schemas.openxmlformats.org/officeDocument/2006/relationships/image" Target="media/image129.png"/><Relationship Id="rId168" Type="http://schemas.openxmlformats.org/officeDocument/2006/relationships/image" Target="media/image150.png"/><Relationship Id="rId51" Type="http://schemas.openxmlformats.org/officeDocument/2006/relationships/image" Target="media/image35.png"/><Relationship Id="rId72" Type="http://schemas.openxmlformats.org/officeDocument/2006/relationships/image" Target="media/image56.png"/><Relationship Id="rId93" Type="http://schemas.openxmlformats.org/officeDocument/2006/relationships/image" Target="media/image77.png"/><Relationship Id="rId189" Type="http://schemas.openxmlformats.org/officeDocument/2006/relationships/image" Target="media/image171.png"/><Relationship Id="rId3" Type="http://schemas.openxmlformats.org/officeDocument/2006/relationships/customXml" Target="../customXml/item3.xml"/><Relationship Id="rId214" Type="http://schemas.openxmlformats.org/officeDocument/2006/relationships/image" Target="media/image196.png"/><Relationship Id="rId235" Type="http://schemas.openxmlformats.org/officeDocument/2006/relationships/image" Target="media/image217.png"/><Relationship Id="rId116" Type="http://schemas.openxmlformats.org/officeDocument/2006/relationships/image" Target="media/image99.png"/><Relationship Id="rId137" Type="http://schemas.openxmlformats.org/officeDocument/2006/relationships/image" Target="media/image119.png"/><Relationship Id="rId158" Type="http://schemas.openxmlformats.org/officeDocument/2006/relationships/image" Target="media/image140.png"/><Relationship Id="rId20" Type="http://schemas.openxmlformats.org/officeDocument/2006/relationships/image" Target="media/image5.png"/><Relationship Id="rId41" Type="http://schemas.openxmlformats.org/officeDocument/2006/relationships/oleObject" Target="embeddings/oleObject1.bin"/><Relationship Id="rId62" Type="http://schemas.openxmlformats.org/officeDocument/2006/relationships/image" Target="media/image46.png"/><Relationship Id="rId83" Type="http://schemas.openxmlformats.org/officeDocument/2006/relationships/image" Target="media/image67.png"/><Relationship Id="rId179" Type="http://schemas.openxmlformats.org/officeDocument/2006/relationships/image" Target="media/image161.png"/><Relationship Id="rId190" Type="http://schemas.openxmlformats.org/officeDocument/2006/relationships/image" Target="media/image172.png"/><Relationship Id="rId204" Type="http://schemas.openxmlformats.org/officeDocument/2006/relationships/image" Target="media/image186.png"/><Relationship Id="rId225" Type="http://schemas.openxmlformats.org/officeDocument/2006/relationships/image" Target="media/image207.png"/><Relationship Id="rId106" Type="http://schemas.openxmlformats.org/officeDocument/2006/relationships/image" Target="media/image89.png"/><Relationship Id="rId127" Type="http://schemas.openxmlformats.org/officeDocument/2006/relationships/image" Target="media/image109.png"/></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notes.xml.rels><?xml version="1.0" encoding="UTF-8" standalone="yes"?>
<Relationships xmlns="http://schemas.openxmlformats.org/package/2006/relationships"><Relationship Id="rId1" Type="http://schemas.openxmlformats.org/officeDocument/2006/relationships/hyperlink" Target="https://www.dim.uchile.cl/~lsaavedr/archivos/wifi/antenas/NEC/nec2prt1.pdf"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ius\AppData\Roaming\Microsoft\Templates\RecC\2026-ITU-R-REC-BS-C.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2379ADE57F02A4ABD3D2EDC722C3499" ma:contentTypeVersion="2" ma:contentTypeDescription="Create a new document." ma:contentTypeScope="" ma:versionID="fe4317f2d02a0b366070489640f5e744">
  <xsd:schema xmlns:xsd="http://www.w3.org/2001/XMLSchema" xmlns:xs="http://www.w3.org/2001/XMLSchema" xmlns:p="http://schemas.microsoft.com/office/2006/metadata/properties" xmlns:ns2="4c6a61cb-1973-4fc6-92ae-f4d7a4471404" xmlns:ns3="fcb6b58c-b914-4d07-b93f-e162996dcb8f" targetNamespace="http://schemas.microsoft.com/office/2006/metadata/properties" ma:root="true" ma:fieldsID="e32da88d2cde0a9e7767be42f6db083b" ns2:_="" ns3:_="">
    <xsd:import namespace="4c6a61cb-1973-4fc6-92ae-f4d7a4471404"/>
    <xsd:import namespace="fcb6b58c-b914-4d07-b93f-e162996dcb8f"/>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cb6b58c-b914-4d07-b93f-e162996dcb8f"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Props1.xml><?xml version="1.0" encoding="utf-8"?>
<ds:datastoreItem xmlns:ds="http://schemas.openxmlformats.org/officeDocument/2006/customXml" ds:itemID="{316F6472-349D-4DFF-A600-AE65A37962F5}">
  <ds:schemaRefs>
    <ds:schemaRef ds:uri="http://schemas.microsoft.com/sharepoint/v3/contenttype/forms"/>
  </ds:schemaRefs>
</ds:datastoreItem>
</file>

<file path=customXml/itemProps2.xml><?xml version="1.0" encoding="utf-8"?>
<ds:datastoreItem xmlns:ds="http://schemas.openxmlformats.org/officeDocument/2006/customXml" ds:itemID="{2DC2A173-F9E5-4AF0-94FB-629E36DC9B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fcb6b58c-b914-4d07-b93f-e162996dcb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FC0E6CD-E4E7-43EC-91C1-DC5A74428B1C}">
  <ds:schemaRefs>
    <ds:schemaRef ds:uri="http://schemas.openxmlformats.org/officeDocument/2006/bibliography"/>
  </ds:schemaRefs>
</ds:datastoreItem>
</file>

<file path=customXml/itemProps4.xml><?xml version="1.0" encoding="utf-8"?>
<ds:datastoreItem xmlns:ds="http://schemas.openxmlformats.org/officeDocument/2006/customXml" ds:itemID="{41142CDF-5493-48E3-B693-B2DD2F957573}">
  <ds:schemaRefs>
    <ds:schemaRef ds:uri="http://schemas.microsoft.com/office/2006/metadata/properties"/>
    <ds:schemaRef ds:uri="http://schemas.microsoft.com/office/infopath/2007/PartnerControls"/>
    <ds:schemaRef ds:uri="4c6a61cb-1973-4fc6-92ae-f4d7a4471404"/>
  </ds:schemaRefs>
</ds:datastoreItem>
</file>

<file path=docProps/app.xml><?xml version="1.0" encoding="utf-8"?>
<Properties xmlns="http://schemas.openxmlformats.org/officeDocument/2006/extended-properties" xmlns:vt="http://schemas.openxmlformats.org/officeDocument/2006/docPropsVTypes">
  <Template>2026-ITU-R-REC-BS-C.dotx</Template>
  <TotalTime>1679</TotalTime>
  <Pages>157</Pages>
  <Words>7251</Words>
  <Characters>36185</Characters>
  <Application>Microsoft Office Word</Application>
  <DocSecurity>0</DocSecurity>
  <Lines>927</Lines>
  <Paragraphs>668</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ITU-R BS.705-2 建议书(11/2025) 高频发射和接收天线特性与图</vt:lpstr>
      <vt:lpstr>Recommendation ITU-R BS.705-2 (11/2025) HF transmitting and receiving antennas characteristics and diagrams</vt:lpstr>
    </vt:vector>
  </TitlesOfParts>
  <Manager/>
  <Company>ITU</Company>
  <LinksUpToDate>false</LinksUpToDate>
  <CharactersWithSpaces>42768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ITU-R BS.705-2 建议书(11/2025) 高频发射和接收天线特性与图</dc:title>
  <dc:subject>BS系列：广播业务（声音）</dc:subject>
  <dc:creator>ITU Radiocommunication Bureau (BR)</dc:creator>
  <cp:keywords>高频、广播、天线、辐射方向图、频段7。</cp:keywords>
  <dc:description/>
  <cp:lastModifiedBy>Liu, Sanping</cp:lastModifiedBy>
  <cp:revision>560</cp:revision>
  <cp:lastPrinted>2026-06-12T14:34:00Z</cp:lastPrinted>
  <dcterms:created xsi:type="dcterms:W3CDTF">2026-06-02T06:18:00Z</dcterms:created>
  <dcterms:modified xsi:type="dcterms:W3CDTF">2026-06-12T14:47:00Z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eader">
    <vt:lpwstr>Rec. </vt:lpwstr>
  </property>
  <property fmtid="{D5CDD505-2E9C-101B-9397-08002B2CF9AE}" pid="3" name="Header 1">
    <vt:lpwstr>Rap. </vt:lpwstr>
  </property>
  <property fmtid="{D5CDD505-2E9C-101B-9397-08002B2CF9AE}" pid="4" name="Header 2">
    <vt:lpwstr>Rep. </vt:lpwstr>
  </property>
  <property fmtid="{D5CDD505-2E9C-101B-9397-08002B2CF9AE}" pid="5" name="Header 3">
    <vt:lpwstr>I. </vt:lpwstr>
  </property>
  <property fmtid="{D5CDD505-2E9C-101B-9397-08002B2CF9AE}" pid="6" name="Header 4">
    <vt:lpwstr>Op. </vt:lpwstr>
  </property>
  <property fmtid="{D5CDD505-2E9C-101B-9397-08002B2CF9AE}" pid="7" name="Header 5">
    <vt:lpwstr>V. </vt:lpwstr>
  </property>
  <property fmtid="{D5CDD505-2E9C-101B-9397-08002B2CF9AE}" pid="8" name="Header 6">
    <vt:lpwstr>Ru. </vt:lpwstr>
  </property>
  <property fmtid="{D5CDD505-2E9C-101B-9397-08002B2CF9AE}" pid="9" name="ContentTypeId">
    <vt:lpwstr>0x01010082379ADE57F02A4ABD3D2EDC722C3499</vt:lpwstr>
  </property>
  <property fmtid="{D5CDD505-2E9C-101B-9397-08002B2CF9AE}" pid="10" name="Language">
    <vt:lpwstr>English</vt:lpwstr>
  </property>
  <property fmtid="{D5CDD505-2E9C-101B-9397-08002B2CF9AE}" pid="11" name="Typist">
    <vt:lpwstr>Saez</vt:lpwstr>
  </property>
  <property fmtid="{D5CDD505-2E9C-101B-9397-08002B2CF9AE}" pid="12" name="Date completed">
    <vt:lpwstr>10 December 2025</vt:lpwstr>
  </property>
</Properties>
</file>