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952" r:id="rId2"/>
  </p:sldMasterIdLst>
  <p:notesMasterIdLst>
    <p:notesMasterId r:id="rId23"/>
  </p:notesMasterIdLst>
  <p:handoutMasterIdLst>
    <p:handoutMasterId r:id="rId24"/>
  </p:handoutMasterIdLst>
  <p:sldIdLst>
    <p:sldId id="1006" r:id="rId3"/>
    <p:sldId id="1042" r:id="rId4"/>
    <p:sldId id="1043" r:id="rId5"/>
    <p:sldId id="1046" r:id="rId6"/>
    <p:sldId id="1044" r:id="rId7"/>
    <p:sldId id="1010" r:id="rId8"/>
    <p:sldId id="1023" r:id="rId9"/>
    <p:sldId id="1034" r:id="rId10"/>
    <p:sldId id="1035" r:id="rId11"/>
    <p:sldId id="1036" r:id="rId12"/>
    <p:sldId id="1022" r:id="rId13"/>
    <p:sldId id="1037" r:id="rId14"/>
    <p:sldId id="1020" r:id="rId15"/>
    <p:sldId id="1038" r:id="rId16"/>
    <p:sldId id="1041" r:id="rId17"/>
    <p:sldId id="1040" r:id="rId18"/>
    <p:sldId id="1039" r:id="rId19"/>
    <p:sldId id="1047" r:id="rId20"/>
    <p:sldId id="1045" r:id="rId21"/>
    <p:sldId id="1016" r:id="rId22"/>
  </p:sldIdLst>
  <p:sldSz cx="9144000" cy="6858000" type="screen4x3"/>
  <p:notesSz cx="6669088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C3C70"/>
    <a:srgbClr val="00CCFF"/>
    <a:srgbClr val="339933"/>
    <a:srgbClr val="006600"/>
    <a:srgbClr val="FFFFF3"/>
    <a:srgbClr val="FFFFCC"/>
    <a:srgbClr val="0000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11" autoAdjust="0"/>
    <p:restoredTop sz="90764" autoAdjust="0"/>
  </p:normalViewPr>
  <p:slideViewPr>
    <p:cSldViewPr>
      <p:cViewPr>
        <p:scale>
          <a:sx n="75" d="100"/>
          <a:sy n="75" d="100"/>
        </p:scale>
        <p:origin x="-792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10" d="100"/>
          <a:sy n="110" d="100"/>
        </p:scale>
        <p:origin x="-1476" y="-72"/>
      </p:cViewPr>
      <p:guideLst>
        <p:guide orient="horz" pos="3128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822E03-6EDE-44AC-9F17-742E21EC73D4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1AB7ED6E-A1EB-4A37-B40C-5C7714177FBA}">
      <dgm:prSet phldrT="[Text]"/>
      <dgm:spPr>
        <a:solidFill>
          <a:srgbClr val="339933"/>
        </a:solidFill>
      </dgm:spPr>
      <dgm:t>
        <a:bodyPr/>
        <a:lstStyle/>
        <a:p>
          <a:r>
            <a:rPr lang="en-GB" dirty="0" smtClean="0"/>
            <a:t>Current performance</a:t>
          </a:r>
          <a:endParaRPr lang="en-GB" dirty="0"/>
        </a:p>
      </dgm:t>
    </dgm:pt>
    <dgm:pt modelId="{3DD7803F-769A-4F65-BC8F-C322549E505D}" type="parTrans" cxnId="{01C258F7-DC2B-4A4C-86E8-DECCBDB2EED6}">
      <dgm:prSet/>
      <dgm:spPr/>
      <dgm:t>
        <a:bodyPr/>
        <a:lstStyle/>
        <a:p>
          <a:endParaRPr lang="en-GB"/>
        </a:p>
      </dgm:t>
    </dgm:pt>
    <dgm:pt modelId="{6519A955-9F61-4653-9A1D-F0D12F3B8F52}" type="sibTrans" cxnId="{01C258F7-DC2B-4A4C-86E8-DECCBDB2EED6}">
      <dgm:prSet/>
      <dgm:spPr/>
      <dgm:t>
        <a:bodyPr/>
        <a:lstStyle/>
        <a:p>
          <a:endParaRPr lang="en-GB"/>
        </a:p>
      </dgm:t>
    </dgm:pt>
    <dgm:pt modelId="{46D94E98-E679-4556-BAFA-EB695CE7984B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dirty="0" smtClean="0"/>
            <a:t>ICT industry represents around 2% of worldwide emissions</a:t>
          </a:r>
          <a:endParaRPr lang="en-GB" dirty="0"/>
        </a:p>
      </dgm:t>
    </dgm:pt>
    <dgm:pt modelId="{B5FF78F7-697F-4815-A3FE-15C9A636259E}" type="parTrans" cxnId="{BF5CD6B0-A13A-48EB-9B2E-09F750E6105D}">
      <dgm:prSet/>
      <dgm:spPr/>
      <dgm:t>
        <a:bodyPr/>
        <a:lstStyle/>
        <a:p>
          <a:endParaRPr lang="en-GB"/>
        </a:p>
      </dgm:t>
    </dgm:pt>
    <dgm:pt modelId="{5EE34714-8128-4808-84F0-3921177E97E8}" type="sibTrans" cxnId="{BF5CD6B0-A13A-48EB-9B2E-09F750E6105D}">
      <dgm:prSet/>
      <dgm:spPr/>
      <dgm:t>
        <a:bodyPr/>
        <a:lstStyle/>
        <a:p>
          <a:endParaRPr lang="en-GB"/>
        </a:p>
      </dgm:t>
    </dgm:pt>
    <dgm:pt modelId="{8C07AE12-F96E-4060-8053-C14DDE751FA6}">
      <dgm:prSet phldrT="[Text]"/>
      <dgm:spPr>
        <a:solidFill>
          <a:srgbClr val="0070C0"/>
        </a:solidFill>
      </dgm:spPr>
      <dgm:t>
        <a:bodyPr/>
        <a:lstStyle/>
        <a:p>
          <a:r>
            <a:rPr lang="en-GB" dirty="0" smtClean="0"/>
            <a:t>Emissions growth</a:t>
          </a:r>
          <a:endParaRPr lang="en-GB" dirty="0"/>
        </a:p>
      </dgm:t>
    </dgm:pt>
    <dgm:pt modelId="{26995904-FE9A-4B44-979C-D8E3D53DFC7D}" type="parTrans" cxnId="{37B55711-30A7-4186-B8D3-33477903E993}">
      <dgm:prSet/>
      <dgm:spPr/>
      <dgm:t>
        <a:bodyPr/>
        <a:lstStyle/>
        <a:p>
          <a:endParaRPr lang="en-GB"/>
        </a:p>
      </dgm:t>
    </dgm:pt>
    <dgm:pt modelId="{F819B29D-DC9D-4AD7-A607-98BFCF25AC6C}" type="sibTrans" cxnId="{37B55711-30A7-4186-B8D3-33477903E993}">
      <dgm:prSet/>
      <dgm:spPr/>
      <dgm:t>
        <a:bodyPr/>
        <a:lstStyle/>
        <a:p>
          <a:endParaRPr lang="en-GB"/>
        </a:p>
      </dgm:t>
    </dgm:pt>
    <dgm:pt modelId="{DFA4EDAE-0DDB-44B2-970F-0F0E2F2BCC72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dirty="0" smtClean="0"/>
            <a:t>Under BAU conditions, ICT footprint grows at 6% CAGR</a:t>
          </a:r>
          <a:endParaRPr lang="en-GB" dirty="0"/>
        </a:p>
      </dgm:t>
    </dgm:pt>
    <dgm:pt modelId="{800FBB8E-824E-4F42-BDF8-8D50B429C3FE}" type="parTrans" cxnId="{6BC73E21-9115-4711-A5ED-30E7AAA3D2D1}">
      <dgm:prSet/>
      <dgm:spPr/>
      <dgm:t>
        <a:bodyPr/>
        <a:lstStyle/>
        <a:p>
          <a:endParaRPr lang="en-GB"/>
        </a:p>
      </dgm:t>
    </dgm:pt>
    <dgm:pt modelId="{8F7C6460-F4C0-485A-AC56-12EFD1B73BF1}" type="sibTrans" cxnId="{6BC73E21-9115-4711-A5ED-30E7AAA3D2D1}">
      <dgm:prSet/>
      <dgm:spPr/>
      <dgm:t>
        <a:bodyPr/>
        <a:lstStyle/>
        <a:p>
          <a:endParaRPr lang="en-GB"/>
        </a:p>
      </dgm:t>
    </dgm:pt>
    <dgm:pt modelId="{363EB80D-F833-4BB3-8170-64F331345EAE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 smtClean="0"/>
            <a:t>Enabling influence</a:t>
          </a:r>
          <a:endParaRPr lang="en-GB" dirty="0"/>
        </a:p>
      </dgm:t>
    </dgm:pt>
    <dgm:pt modelId="{D00756F1-7609-4008-B400-3747B3D968B1}" type="parTrans" cxnId="{285BB105-1AA8-4FB7-9A4D-0A2F19A3EC54}">
      <dgm:prSet/>
      <dgm:spPr/>
      <dgm:t>
        <a:bodyPr/>
        <a:lstStyle/>
        <a:p>
          <a:endParaRPr lang="en-GB"/>
        </a:p>
      </dgm:t>
    </dgm:pt>
    <dgm:pt modelId="{8ACC400F-C22C-494F-9280-72E14D79FBCD}" type="sibTrans" cxnId="{285BB105-1AA8-4FB7-9A4D-0A2F19A3EC54}">
      <dgm:prSet/>
      <dgm:spPr/>
      <dgm:t>
        <a:bodyPr/>
        <a:lstStyle/>
        <a:p>
          <a:endParaRPr lang="en-GB"/>
        </a:p>
      </dgm:t>
    </dgm:pt>
    <dgm:pt modelId="{3301ED1D-1D98-4A6E-A8F1-64EA5F632218}">
      <dgm:prSet phldrT="[Text]"/>
      <dgm:spPr/>
      <dgm:t>
        <a:bodyPr/>
        <a:lstStyle/>
        <a:p>
          <a:r>
            <a:rPr lang="en-GB" dirty="0" smtClean="0"/>
            <a:t>ICT enables energy efficiencies of 7.8 GtC02e (15% of all emissions)</a:t>
          </a:r>
          <a:endParaRPr lang="en-GB" dirty="0"/>
        </a:p>
      </dgm:t>
    </dgm:pt>
    <dgm:pt modelId="{CAA3D105-71CA-4A4F-9D99-EBBE3AB0638F}" type="parTrans" cxnId="{9E665728-63C1-41FB-955E-007CD5D51B94}">
      <dgm:prSet/>
      <dgm:spPr/>
      <dgm:t>
        <a:bodyPr/>
        <a:lstStyle/>
        <a:p>
          <a:endParaRPr lang="en-GB"/>
        </a:p>
      </dgm:t>
    </dgm:pt>
    <dgm:pt modelId="{6A736395-7293-4034-A511-B0E6FAE54A9B}" type="sibTrans" cxnId="{9E665728-63C1-41FB-955E-007CD5D51B94}">
      <dgm:prSet/>
      <dgm:spPr/>
      <dgm:t>
        <a:bodyPr/>
        <a:lstStyle/>
        <a:p>
          <a:endParaRPr lang="en-GB"/>
        </a:p>
      </dgm:t>
    </dgm:pt>
    <dgm:pt modelId="{408A69D5-5AB0-4DE9-B8F0-870B1469566B}" type="pres">
      <dgm:prSet presAssocID="{D0822E03-6EDE-44AC-9F17-742E21EC73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92F7250-A02E-4F75-86BE-CFE79B5B8A28}" type="pres">
      <dgm:prSet presAssocID="{1AB7ED6E-A1EB-4A37-B40C-5C7714177FBA}" presName="composite" presStyleCnt="0"/>
      <dgm:spPr/>
    </dgm:pt>
    <dgm:pt modelId="{F50151A7-EB3F-4A88-B33A-A7C597E4B299}" type="pres">
      <dgm:prSet presAssocID="{1AB7ED6E-A1EB-4A37-B40C-5C7714177FB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0F5C4A-8E69-4684-9BCA-4355223552FE}" type="pres">
      <dgm:prSet presAssocID="{1AB7ED6E-A1EB-4A37-B40C-5C7714177FBA}" presName="desTx" presStyleLbl="alignAccFollowNode1" presStyleIdx="0" presStyleCnt="3" custScaleX="98030" custLinFactNeighborX="94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A71E13-DF84-4067-AA2C-4909D49B4BC6}" type="pres">
      <dgm:prSet presAssocID="{6519A955-9F61-4653-9A1D-F0D12F3B8F52}" presName="space" presStyleCnt="0"/>
      <dgm:spPr/>
    </dgm:pt>
    <dgm:pt modelId="{D83A539E-11C0-48D9-879D-8CEE2C30FDEF}" type="pres">
      <dgm:prSet presAssocID="{8C07AE12-F96E-4060-8053-C14DDE751FA6}" presName="composite" presStyleCnt="0"/>
      <dgm:spPr/>
    </dgm:pt>
    <dgm:pt modelId="{2B7EE386-501C-48FE-8CBF-E18CC28F81D5}" type="pres">
      <dgm:prSet presAssocID="{8C07AE12-F96E-4060-8053-C14DDE751FA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314511-44F9-47D9-9873-2CD8381DC869}" type="pres">
      <dgm:prSet presAssocID="{8C07AE12-F96E-4060-8053-C14DDE751FA6}" presName="desTx" presStyleLbl="alignAccFollowNode1" presStyleIdx="1" presStyleCnt="3" custScaleX="990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A1C3E4C-345A-4A2A-B5C5-10AA601E1BAB}" type="pres">
      <dgm:prSet presAssocID="{F819B29D-DC9D-4AD7-A607-98BFCF25AC6C}" presName="space" presStyleCnt="0"/>
      <dgm:spPr/>
    </dgm:pt>
    <dgm:pt modelId="{3C1B3C25-A0EF-47B7-ABA1-35975395B69A}" type="pres">
      <dgm:prSet presAssocID="{363EB80D-F833-4BB3-8170-64F331345EAE}" presName="composite" presStyleCnt="0"/>
      <dgm:spPr/>
    </dgm:pt>
    <dgm:pt modelId="{549A8D80-F123-462F-B50C-87A4D6A6787A}" type="pres">
      <dgm:prSet presAssocID="{363EB80D-F833-4BB3-8170-64F331345EA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8AA8EE-F811-466D-9CF5-EB03A705B595}" type="pres">
      <dgm:prSet presAssocID="{363EB80D-F833-4BB3-8170-64F331345EA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BC744CB-ABB0-4504-9AC6-AB6EDC23F1B0}" type="presOf" srcId="{363EB80D-F833-4BB3-8170-64F331345EAE}" destId="{549A8D80-F123-462F-B50C-87A4D6A6787A}" srcOrd="0" destOrd="0" presId="urn:microsoft.com/office/officeart/2005/8/layout/hList1"/>
    <dgm:cxn modelId="{3C26291E-573F-405F-A485-A96E0129865C}" type="presOf" srcId="{DFA4EDAE-0DDB-44B2-970F-0F0E2F2BCC72}" destId="{69314511-44F9-47D9-9873-2CD8381DC869}" srcOrd="0" destOrd="0" presId="urn:microsoft.com/office/officeart/2005/8/layout/hList1"/>
    <dgm:cxn modelId="{BF5CD6B0-A13A-48EB-9B2E-09F750E6105D}" srcId="{1AB7ED6E-A1EB-4A37-B40C-5C7714177FBA}" destId="{46D94E98-E679-4556-BAFA-EB695CE7984B}" srcOrd="0" destOrd="0" parTransId="{B5FF78F7-697F-4815-A3FE-15C9A636259E}" sibTransId="{5EE34714-8128-4808-84F0-3921177E97E8}"/>
    <dgm:cxn modelId="{75BC8F5E-ED46-4BC5-9B26-83589A76E69E}" type="presOf" srcId="{46D94E98-E679-4556-BAFA-EB695CE7984B}" destId="{110F5C4A-8E69-4684-9BCA-4355223552FE}" srcOrd="0" destOrd="0" presId="urn:microsoft.com/office/officeart/2005/8/layout/hList1"/>
    <dgm:cxn modelId="{25697A2D-FCAF-4D29-A49C-4A60AFDAD2F8}" type="presOf" srcId="{8C07AE12-F96E-4060-8053-C14DDE751FA6}" destId="{2B7EE386-501C-48FE-8CBF-E18CC28F81D5}" srcOrd="0" destOrd="0" presId="urn:microsoft.com/office/officeart/2005/8/layout/hList1"/>
    <dgm:cxn modelId="{7374F4B8-BDEF-4F3E-894B-C4E6D76AC5D1}" type="presOf" srcId="{D0822E03-6EDE-44AC-9F17-742E21EC73D4}" destId="{408A69D5-5AB0-4DE9-B8F0-870B1469566B}" srcOrd="0" destOrd="0" presId="urn:microsoft.com/office/officeart/2005/8/layout/hList1"/>
    <dgm:cxn modelId="{6BC73E21-9115-4711-A5ED-30E7AAA3D2D1}" srcId="{8C07AE12-F96E-4060-8053-C14DDE751FA6}" destId="{DFA4EDAE-0DDB-44B2-970F-0F0E2F2BCC72}" srcOrd="0" destOrd="0" parTransId="{800FBB8E-824E-4F42-BDF8-8D50B429C3FE}" sibTransId="{8F7C6460-F4C0-485A-AC56-12EFD1B73BF1}"/>
    <dgm:cxn modelId="{01C258F7-DC2B-4A4C-86E8-DECCBDB2EED6}" srcId="{D0822E03-6EDE-44AC-9F17-742E21EC73D4}" destId="{1AB7ED6E-A1EB-4A37-B40C-5C7714177FBA}" srcOrd="0" destOrd="0" parTransId="{3DD7803F-769A-4F65-BC8F-C322549E505D}" sibTransId="{6519A955-9F61-4653-9A1D-F0D12F3B8F52}"/>
    <dgm:cxn modelId="{7056B099-1419-4D23-B9F3-39D899E035EB}" type="presOf" srcId="{3301ED1D-1D98-4A6E-A8F1-64EA5F632218}" destId="{728AA8EE-F811-466D-9CF5-EB03A705B595}" srcOrd="0" destOrd="0" presId="urn:microsoft.com/office/officeart/2005/8/layout/hList1"/>
    <dgm:cxn modelId="{285BB105-1AA8-4FB7-9A4D-0A2F19A3EC54}" srcId="{D0822E03-6EDE-44AC-9F17-742E21EC73D4}" destId="{363EB80D-F833-4BB3-8170-64F331345EAE}" srcOrd="2" destOrd="0" parTransId="{D00756F1-7609-4008-B400-3747B3D968B1}" sibTransId="{8ACC400F-C22C-494F-9280-72E14D79FBCD}"/>
    <dgm:cxn modelId="{B49FE8E9-D859-4EAF-8354-C6017162C020}" type="presOf" srcId="{1AB7ED6E-A1EB-4A37-B40C-5C7714177FBA}" destId="{F50151A7-EB3F-4A88-B33A-A7C597E4B299}" srcOrd="0" destOrd="0" presId="urn:microsoft.com/office/officeart/2005/8/layout/hList1"/>
    <dgm:cxn modelId="{37B55711-30A7-4186-B8D3-33477903E993}" srcId="{D0822E03-6EDE-44AC-9F17-742E21EC73D4}" destId="{8C07AE12-F96E-4060-8053-C14DDE751FA6}" srcOrd="1" destOrd="0" parTransId="{26995904-FE9A-4B44-979C-D8E3D53DFC7D}" sibTransId="{F819B29D-DC9D-4AD7-A607-98BFCF25AC6C}"/>
    <dgm:cxn modelId="{9E665728-63C1-41FB-955E-007CD5D51B94}" srcId="{363EB80D-F833-4BB3-8170-64F331345EAE}" destId="{3301ED1D-1D98-4A6E-A8F1-64EA5F632218}" srcOrd="0" destOrd="0" parTransId="{CAA3D105-71CA-4A4F-9D99-EBBE3AB0638F}" sibTransId="{6A736395-7293-4034-A511-B0E6FAE54A9B}"/>
    <dgm:cxn modelId="{36573A86-BF1D-406E-AAAD-EDAE7851C82D}" type="presParOf" srcId="{408A69D5-5AB0-4DE9-B8F0-870B1469566B}" destId="{292F7250-A02E-4F75-86BE-CFE79B5B8A28}" srcOrd="0" destOrd="0" presId="urn:microsoft.com/office/officeart/2005/8/layout/hList1"/>
    <dgm:cxn modelId="{CE9F2719-300F-402B-A69A-8CBE93FE9D14}" type="presParOf" srcId="{292F7250-A02E-4F75-86BE-CFE79B5B8A28}" destId="{F50151A7-EB3F-4A88-B33A-A7C597E4B299}" srcOrd="0" destOrd="0" presId="urn:microsoft.com/office/officeart/2005/8/layout/hList1"/>
    <dgm:cxn modelId="{1A362CCD-DBE5-440F-860C-5093DB4B9B9E}" type="presParOf" srcId="{292F7250-A02E-4F75-86BE-CFE79B5B8A28}" destId="{110F5C4A-8E69-4684-9BCA-4355223552FE}" srcOrd="1" destOrd="0" presId="urn:microsoft.com/office/officeart/2005/8/layout/hList1"/>
    <dgm:cxn modelId="{D7F8498F-6423-48F1-9D24-3BE0BC596717}" type="presParOf" srcId="{408A69D5-5AB0-4DE9-B8F0-870B1469566B}" destId="{04A71E13-DF84-4067-AA2C-4909D49B4BC6}" srcOrd="1" destOrd="0" presId="urn:microsoft.com/office/officeart/2005/8/layout/hList1"/>
    <dgm:cxn modelId="{A818E3D4-B6D2-458E-A171-63F92A713C6D}" type="presParOf" srcId="{408A69D5-5AB0-4DE9-B8F0-870B1469566B}" destId="{D83A539E-11C0-48D9-879D-8CEE2C30FDEF}" srcOrd="2" destOrd="0" presId="urn:microsoft.com/office/officeart/2005/8/layout/hList1"/>
    <dgm:cxn modelId="{E79EA029-0AAA-4B81-A725-3B1279CA0C75}" type="presParOf" srcId="{D83A539E-11C0-48D9-879D-8CEE2C30FDEF}" destId="{2B7EE386-501C-48FE-8CBF-E18CC28F81D5}" srcOrd="0" destOrd="0" presId="urn:microsoft.com/office/officeart/2005/8/layout/hList1"/>
    <dgm:cxn modelId="{DD6B3867-67F8-4569-AD3C-DADB0F5CFF92}" type="presParOf" srcId="{D83A539E-11C0-48D9-879D-8CEE2C30FDEF}" destId="{69314511-44F9-47D9-9873-2CD8381DC869}" srcOrd="1" destOrd="0" presId="urn:microsoft.com/office/officeart/2005/8/layout/hList1"/>
    <dgm:cxn modelId="{13532BD8-9724-4453-81EE-29B16993B6FE}" type="presParOf" srcId="{408A69D5-5AB0-4DE9-B8F0-870B1469566B}" destId="{2A1C3E4C-345A-4A2A-B5C5-10AA601E1BAB}" srcOrd="3" destOrd="0" presId="urn:microsoft.com/office/officeart/2005/8/layout/hList1"/>
    <dgm:cxn modelId="{310A859F-F833-4B9D-BAB8-170020C5D848}" type="presParOf" srcId="{408A69D5-5AB0-4DE9-B8F0-870B1469566B}" destId="{3C1B3C25-A0EF-47B7-ABA1-35975395B69A}" srcOrd="4" destOrd="0" presId="urn:microsoft.com/office/officeart/2005/8/layout/hList1"/>
    <dgm:cxn modelId="{B1C585AB-327F-434E-9869-8ADC9ED5CB50}" type="presParOf" srcId="{3C1B3C25-A0EF-47B7-ABA1-35975395B69A}" destId="{549A8D80-F123-462F-B50C-87A4D6A6787A}" srcOrd="0" destOrd="0" presId="urn:microsoft.com/office/officeart/2005/8/layout/hList1"/>
    <dgm:cxn modelId="{5E576A9F-84DC-454C-979A-9A8577EA36B5}" type="presParOf" srcId="{3C1B3C25-A0EF-47B7-ABA1-35975395B69A}" destId="{728AA8EE-F811-466D-9CF5-EB03A705B59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151A7-EB3F-4A88-B33A-A7C597E4B299}">
      <dsp:nvSpPr>
        <dsp:cNvPr id="0" name=""/>
        <dsp:cNvSpPr/>
      </dsp:nvSpPr>
      <dsp:spPr>
        <a:xfrm>
          <a:off x="2718" y="62180"/>
          <a:ext cx="2650739" cy="836479"/>
        </a:xfrm>
        <a:prstGeom prst="rect">
          <a:avLst/>
        </a:prstGeom>
        <a:solidFill>
          <a:srgbClr val="339933"/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Current performance</a:t>
          </a:r>
          <a:endParaRPr lang="en-GB" sz="2300" kern="1200" dirty="0"/>
        </a:p>
      </dsp:txBody>
      <dsp:txXfrm>
        <a:off x="2718" y="62180"/>
        <a:ext cx="2650739" cy="836479"/>
      </dsp:txXfrm>
    </dsp:sp>
    <dsp:sp modelId="{110F5C4A-8E69-4684-9BCA-4355223552FE}">
      <dsp:nvSpPr>
        <dsp:cNvPr id="0" name=""/>
        <dsp:cNvSpPr/>
      </dsp:nvSpPr>
      <dsp:spPr>
        <a:xfrm>
          <a:off x="53957" y="898660"/>
          <a:ext cx="2598520" cy="2226495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ICT industry represents around 2% of worldwide emissions</a:t>
          </a:r>
          <a:endParaRPr lang="en-GB" sz="2300" kern="1200" dirty="0"/>
        </a:p>
      </dsp:txBody>
      <dsp:txXfrm>
        <a:off x="53957" y="898660"/>
        <a:ext cx="2598520" cy="2226495"/>
      </dsp:txXfrm>
    </dsp:sp>
    <dsp:sp modelId="{2B7EE386-501C-48FE-8CBF-E18CC28F81D5}">
      <dsp:nvSpPr>
        <dsp:cNvPr id="0" name=""/>
        <dsp:cNvSpPr/>
      </dsp:nvSpPr>
      <dsp:spPr>
        <a:xfrm>
          <a:off x="3024562" y="62180"/>
          <a:ext cx="2650739" cy="836479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accent5">
              <a:hueOff val="7200000"/>
              <a:satOff val="30435"/>
              <a:lumOff val="-27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Emissions growth</a:t>
          </a:r>
          <a:endParaRPr lang="en-GB" sz="2300" kern="1200" dirty="0"/>
        </a:p>
      </dsp:txBody>
      <dsp:txXfrm>
        <a:off x="3024562" y="62180"/>
        <a:ext cx="2650739" cy="836479"/>
      </dsp:txXfrm>
    </dsp:sp>
    <dsp:sp modelId="{69314511-44F9-47D9-9873-2CD8381DC869}">
      <dsp:nvSpPr>
        <dsp:cNvPr id="0" name=""/>
        <dsp:cNvSpPr/>
      </dsp:nvSpPr>
      <dsp:spPr>
        <a:xfrm>
          <a:off x="3037683" y="898660"/>
          <a:ext cx="2624497" cy="2226495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tint val="40000"/>
              <a:alpha val="90000"/>
              <a:hueOff val="7200000"/>
              <a:satOff val="16983"/>
              <a:lumOff val="-73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Under BAU conditions, ICT footprint grows at 6% CAGR</a:t>
          </a:r>
          <a:endParaRPr lang="en-GB" sz="2300" kern="1200" dirty="0"/>
        </a:p>
      </dsp:txBody>
      <dsp:txXfrm>
        <a:off x="3037683" y="898660"/>
        <a:ext cx="2624497" cy="2226495"/>
      </dsp:txXfrm>
    </dsp:sp>
    <dsp:sp modelId="{549A8D80-F123-462F-B50C-87A4D6A6787A}">
      <dsp:nvSpPr>
        <dsp:cNvPr id="0" name=""/>
        <dsp:cNvSpPr/>
      </dsp:nvSpPr>
      <dsp:spPr>
        <a:xfrm>
          <a:off x="6046405" y="62180"/>
          <a:ext cx="2650739" cy="836479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accent5">
              <a:hueOff val="14400000"/>
              <a:satOff val="60870"/>
              <a:lumOff val="-54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Enabling influence</a:t>
          </a:r>
          <a:endParaRPr lang="en-GB" sz="2300" kern="1200" dirty="0"/>
        </a:p>
      </dsp:txBody>
      <dsp:txXfrm>
        <a:off x="6046405" y="62180"/>
        <a:ext cx="2650739" cy="836479"/>
      </dsp:txXfrm>
    </dsp:sp>
    <dsp:sp modelId="{728AA8EE-F811-466D-9CF5-EB03A705B595}">
      <dsp:nvSpPr>
        <dsp:cNvPr id="0" name=""/>
        <dsp:cNvSpPr/>
      </dsp:nvSpPr>
      <dsp:spPr>
        <a:xfrm>
          <a:off x="6046405" y="898660"/>
          <a:ext cx="2650739" cy="2226495"/>
        </a:xfrm>
        <a:prstGeom prst="rect">
          <a:avLst/>
        </a:prstGeom>
        <a:solidFill>
          <a:schemeClr val="accent5">
            <a:tint val="40000"/>
            <a:alpha val="90000"/>
            <a:hueOff val="14400000"/>
            <a:satOff val="33966"/>
            <a:lumOff val="-1463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14400000"/>
              <a:satOff val="33966"/>
              <a:lumOff val="-146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ICT enables energy efficiencies of 7.8 GtC02e (15% of all emissions)</a:t>
          </a:r>
          <a:endParaRPr lang="en-GB" sz="2300" kern="1200" dirty="0"/>
        </a:p>
      </dsp:txBody>
      <dsp:txXfrm>
        <a:off x="6046405" y="898660"/>
        <a:ext cx="2650739" cy="2226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4" tIns="46067" rIns="92134" bIns="4606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4" tIns="46067" rIns="92134" bIns="4606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 smtClean="0"/>
              <a:t>September 2012</a:t>
            </a: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4" tIns="46067" rIns="92134" bIns="4606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4" tIns="46067" rIns="92134" bIns="4606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1DDAEDC8-AC64-49D4-A78A-C04EEB39F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400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4" tIns="46067" rIns="92134" bIns="4606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4" tIns="46067" rIns="92134" bIns="4606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 smtClean="0"/>
              <a:t>September 2012</a:t>
            </a: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56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6463"/>
            <a:ext cx="4891088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4" tIns="46067" rIns="92134" bIns="46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4" tIns="46067" rIns="92134" bIns="4606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4" tIns="46067" rIns="92134" bIns="4606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C0128E9A-8D1E-41BB-9368-EFB3AACEF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7589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3CAC8C0F-333F-44F8-9736-287A6B12D3FE}" type="slidenum">
              <a:rPr lang="en-US" sz="1200">
                <a:solidFill>
                  <a:schemeClr val="tx1"/>
                </a:solidFill>
                <a:latin typeface="Verdana" pitchFamily="34" charset="0"/>
              </a:rPr>
              <a:pPr/>
              <a:t>1</a:t>
            </a:fld>
            <a:endParaRPr lang="en-US" sz="12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6629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>
                <a:solidFill>
                  <a:schemeClr val="tx1"/>
                </a:solidFill>
                <a:latin typeface="Verdana" pitchFamily="34" charset="0"/>
              </a:rPr>
              <a:t>September 2012</a:t>
            </a:r>
            <a:endParaRPr lang="en-US" sz="120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128E9A-8D1E-41BB-9368-EFB3AACEFB4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82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rgbClr val="0E438A"/>
              </a:buClr>
              <a:buSzPct val="110000"/>
              <a:buFont typeface="Arial" pitchFamily="34" charset="0"/>
              <a:buNone/>
            </a:pPr>
            <a:r>
              <a:rPr lang="en-GB" sz="1400" b="1" dirty="0" smtClean="0">
                <a:solidFill>
                  <a:srgbClr val="5C5C5C"/>
                </a:solidFill>
                <a:latin typeface="Verdana" pitchFamily="34" charset="0"/>
              </a:rPr>
              <a:t>Key Words</a:t>
            </a:r>
            <a:r>
              <a:rPr lang="en-US" sz="1400" b="1" dirty="0" smtClean="0">
                <a:solidFill>
                  <a:srgbClr val="5C5C5C"/>
                </a:solidFill>
                <a:latin typeface="Verdana" pitchFamily="34" charset="0"/>
              </a:rPr>
              <a:t>:</a:t>
            </a:r>
          </a:p>
          <a:p>
            <a:endParaRPr lang="en-US" sz="1200" dirty="0" smtClean="0">
              <a:solidFill>
                <a:srgbClr val="5C5C5C"/>
              </a:solidFill>
              <a:latin typeface="Verdana" pitchFamily="34" charset="0"/>
            </a:endParaRPr>
          </a:p>
          <a:p>
            <a:r>
              <a:rPr lang="en-US" sz="1200" dirty="0" smtClean="0">
                <a:solidFill>
                  <a:srgbClr val="5C5C5C"/>
                </a:solidFill>
                <a:latin typeface="Verdana" pitchFamily="34" charset="0"/>
              </a:rPr>
              <a:t>	Compliance – Reuse – refurbishment – Donations – Equipment testing – Trans boundary movements, poverty – development – records keeping – competition – unlawful competition –Take back schemes – Auditable processes – recovery of metals – green supply chain – Manufacturers &amp; Recycler joint work – CSR – Offsetting – opportunities – economic growth.</a:t>
            </a:r>
            <a:endParaRPr lang="en-GB" sz="1200" dirty="0" smtClean="0">
              <a:solidFill>
                <a:srgbClr val="5C5C5C"/>
              </a:solidFill>
              <a:latin typeface="Verdana" pitchFamily="34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128E9A-8D1E-41BB-9368-EFB3AACEFB4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96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128E9A-8D1E-41BB-9368-EFB3AACEFB4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63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128E9A-8D1E-41BB-9368-EFB3AACEFB4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96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128E9A-8D1E-41BB-9368-EFB3AACEFB4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15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128E9A-8D1E-41BB-9368-EFB3AACEFB4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13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5C5C5C"/>
                </a:solidFill>
                <a:latin typeface="Verdana" pitchFamily="34" charset="0"/>
              </a:rPr>
              <a:t>Data center example: sustainability impacted by</a:t>
            </a:r>
            <a:endParaRPr lang="en-GB" dirty="0" smtClean="0"/>
          </a:p>
          <a:p>
            <a:endParaRPr lang="en-US" dirty="0" smtClean="0"/>
          </a:p>
          <a:p>
            <a:pPr eaLnBrk="1" hangingPunct="1">
              <a:spcBef>
                <a:spcPct val="20000"/>
              </a:spcBef>
              <a:buClr>
                <a:srgbClr val="0E438A"/>
              </a:buClr>
              <a:buSzPct val="110000"/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5C5C5C"/>
                </a:solidFill>
                <a:latin typeface="Verdana" pitchFamily="34" charset="0"/>
              </a:rPr>
              <a:t>Data center </a:t>
            </a:r>
            <a:r>
              <a:rPr lang="en-US" sz="1200" dirty="0" err="1" smtClean="0">
                <a:solidFill>
                  <a:srgbClr val="5C5C5C"/>
                </a:solidFill>
                <a:latin typeface="Verdana" pitchFamily="34" charset="0"/>
              </a:rPr>
              <a:t>utilisation</a:t>
            </a:r>
            <a:r>
              <a:rPr lang="en-US" sz="1200" dirty="0" smtClean="0">
                <a:solidFill>
                  <a:srgbClr val="5C5C5C"/>
                </a:solidFill>
                <a:latin typeface="Verdana" pitchFamily="34" charset="0"/>
              </a:rPr>
              <a:t> and management</a:t>
            </a:r>
          </a:p>
          <a:p>
            <a:pPr eaLnBrk="1" hangingPunct="1">
              <a:spcBef>
                <a:spcPct val="20000"/>
              </a:spcBef>
              <a:buClr>
                <a:srgbClr val="0E438A"/>
              </a:buClr>
              <a:buSzPct val="110000"/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5C5C5C"/>
                </a:solidFill>
                <a:latin typeface="Verdana" pitchFamily="34" charset="0"/>
              </a:rPr>
              <a:t>Sustainability impacts of ICT equipment</a:t>
            </a:r>
          </a:p>
          <a:p>
            <a:pPr eaLnBrk="1" hangingPunct="1">
              <a:spcBef>
                <a:spcPct val="20000"/>
              </a:spcBef>
              <a:buClr>
                <a:srgbClr val="0E438A"/>
              </a:buClr>
              <a:buSzPct val="110000"/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5C5C5C"/>
                </a:solidFill>
                <a:latin typeface="Verdana" pitchFamily="34" charset="0"/>
              </a:rPr>
              <a:t>Cooling infrastructure</a:t>
            </a:r>
          </a:p>
          <a:p>
            <a:pPr eaLnBrk="1" hangingPunct="1">
              <a:spcBef>
                <a:spcPct val="20000"/>
              </a:spcBef>
              <a:buClr>
                <a:srgbClr val="0E438A"/>
              </a:buClr>
              <a:buSzPct val="110000"/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5C5C5C"/>
                </a:solidFill>
                <a:latin typeface="Verdana" pitchFamily="34" charset="0"/>
              </a:rPr>
              <a:t>Power sources</a:t>
            </a:r>
          </a:p>
          <a:p>
            <a:pPr eaLnBrk="1" hangingPunct="1">
              <a:spcBef>
                <a:spcPct val="20000"/>
              </a:spcBef>
              <a:buClr>
                <a:srgbClr val="0E438A"/>
              </a:buClr>
              <a:buSzPct val="110000"/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5C5C5C"/>
                </a:solidFill>
                <a:latin typeface="Verdana" pitchFamily="34" charset="0"/>
              </a:rPr>
              <a:t>Layout and location of data center</a:t>
            </a:r>
          </a:p>
          <a:p>
            <a:pPr eaLnBrk="1" hangingPunct="1">
              <a:spcBef>
                <a:spcPct val="20000"/>
              </a:spcBef>
              <a:buClr>
                <a:srgbClr val="0E438A"/>
              </a:buClr>
              <a:buSzPct val="110000"/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5C5C5C"/>
                </a:solidFill>
                <a:latin typeface="Verdana" pitchFamily="34" charset="0"/>
              </a:rPr>
              <a:t>Network design</a:t>
            </a:r>
            <a:endParaRPr lang="en-US" sz="1400" dirty="0" smtClean="0">
              <a:solidFill>
                <a:srgbClr val="5C5C5C"/>
              </a:solidFill>
              <a:latin typeface="Verdana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0E438A"/>
              </a:buClr>
              <a:buSzPct val="110000"/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5C5C5C"/>
                </a:solidFill>
                <a:latin typeface="Verdana" pitchFamily="34" charset="0"/>
              </a:rPr>
              <a:t>Monitoring</a:t>
            </a:r>
            <a:endParaRPr lang="en-US" sz="1200" dirty="0" smtClean="0">
              <a:solidFill>
                <a:srgbClr val="5C5C5C"/>
              </a:solidFill>
              <a:latin typeface="Verdana" pitchFamily="34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128E9A-8D1E-41BB-9368-EFB3AACEFB4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95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128E9A-8D1E-41BB-9368-EFB3AACEFB4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14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5C5C5C"/>
                </a:solidFill>
                <a:latin typeface="Verdana" pitchFamily="34" charset="0"/>
              </a:rPr>
              <a:t>Data center example: sustainability impacted by</a:t>
            </a:r>
            <a:endParaRPr lang="en-GB" dirty="0" smtClean="0"/>
          </a:p>
          <a:p>
            <a:endParaRPr lang="en-US" dirty="0" smtClean="0"/>
          </a:p>
          <a:p>
            <a:pPr eaLnBrk="1" hangingPunct="1">
              <a:spcBef>
                <a:spcPct val="20000"/>
              </a:spcBef>
              <a:buClr>
                <a:srgbClr val="0E438A"/>
              </a:buClr>
              <a:buSzPct val="110000"/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5C5C5C"/>
                </a:solidFill>
                <a:latin typeface="Verdana" pitchFamily="34" charset="0"/>
              </a:rPr>
              <a:t>Data center </a:t>
            </a:r>
            <a:r>
              <a:rPr lang="en-US" sz="1200" dirty="0" err="1" smtClean="0">
                <a:solidFill>
                  <a:srgbClr val="5C5C5C"/>
                </a:solidFill>
                <a:latin typeface="Verdana" pitchFamily="34" charset="0"/>
              </a:rPr>
              <a:t>utilisation</a:t>
            </a:r>
            <a:r>
              <a:rPr lang="en-US" sz="1200" dirty="0" smtClean="0">
                <a:solidFill>
                  <a:srgbClr val="5C5C5C"/>
                </a:solidFill>
                <a:latin typeface="Verdana" pitchFamily="34" charset="0"/>
              </a:rPr>
              <a:t> and management</a:t>
            </a:r>
          </a:p>
          <a:p>
            <a:pPr eaLnBrk="1" hangingPunct="1">
              <a:spcBef>
                <a:spcPct val="20000"/>
              </a:spcBef>
              <a:buClr>
                <a:srgbClr val="0E438A"/>
              </a:buClr>
              <a:buSzPct val="110000"/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5C5C5C"/>
                </a:solidFill>
                <a:latin typeface="Verdana" pitchFamily="34" charset="0"/>
              </a:rPr>
              <a:t>Sustainability impacts of ICT equipment</a:t>
            </a:r>
          </a:p>
          <a:p>
            <a:pPr eaLnBrk="1" hangingPunct="1">
              <a:spcBef>
                <a:spcPct val="20000"/>
              </a:spcBef>
              <a:buClr>
                <a:srgbClr val="0E438A"/>
              </a:buClr>
              <a:buSzPct val="110000"/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5C5C5C"/>
                </a:solidFill>
                <a:latin typeface="Verdana" pitchFamily="34" charset="0"/>
              </a:rPr>
              <a:t>Cooling infrastructure</a:t>
            </a:r>
          </a:p>
          <a:p>
            <a:pPr eaLnBrk="1" hangingPunct="1">
              <a:spcBef>
                <a:spcPct val="20000"/>
              </a:spcBef>
              <a:buClr>
                <a:srgbClr val="0E438A"/>
              </a:buClr>
              <a:buSzPct val="110000"/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5C5C5C"/>
                </a:solidFill>
                <a:latin typeface="Verdana" pitchFamily="34" charset="0"/>
              </a:rPr>
              <a:t>Power sources</a:t>
            </a:r>
          </a:p>
          <a:p>
            <a:pPr eaLnBrk="1" hangingPunct="1">
              <a:spcBef>
                <a:spcPct val="20000"/>
              </a:spcBef>
              <a:buClr>
                <a:srgbClr val="0E438A"/>
              </a:buClr>
              <a:buSzPct val="110000"/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5C5C5C"/>
                </a:solidFill>
                <a:latin typeface="Verdana" pitchFamily="34" charset="0"/>
              </a:rPr>
              <a:t>Layout and location of data center</a:t>
            </a:r>
          </a:p>
          <a:p>
            <a:pPr eaLnBrk="1" hangingPunct="1">
              <a:spcBef>
                <a:spcPct val="20000"/>
              </a:spcBef>
              <a:buClr>
                <a:srgbClr val="0E438A"/>
              </a:buClr>
              <a:buSzPct val="110000"/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5C5C5C"/>
                </a:solidFill>
                <a:latin typeface="Verdana" pitchFamily="34" charset="0"/>
              </a:rPr>
              <a:t>Network design</a:t>
            </a:r>
            <a:endParaRPr lang="en-US" sz="1400" dirty="0" smtClean="0">
              <a:solidFill>
                <a:srgbClr val="5C5C5C"/>
              </a:solidFill>
              <a:latin typeface="Verdana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0E438A"/>
              </a:buClr>
              <a:buSzPct val="110000"/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5C5C5C"/>
                </a:solidFill>
                <a:latin typeface="Verdana" pitchFamily="34" charset="0"/>
              </a:rPr>
              <a:t>Monitoring</a:t>
            </a:r>
            <a:endParaRPr lang="en-US" sz="1200" dirty="0" smtClean="0">
              <a:solidFill>
                <a:srgbClr val="5C5C5C"/>
              </a:solidFill>
              <a:latin typeface="Verdana" pitchFamily="34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128E9A-8D1E-41BB-9368-EFB3AACEFB4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95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128E9A-8D1E-41BB-9368-EFB3AACEFB4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54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rgbClr val="0E438A"/>
              </a:buClr>
              <a:buSzPct val="110000"/>
              <a:buFont typeface="Arial" pitchFamily="34" charset="0"/>
              <a:buNone/>
            </a:pPr>
            <a:r>
              <a:rPr lang="en-US" sz="1400" b="1" dirty="0" smtClean="0">
                <a:solidFill>
                  <a:srgbClr val="5C5C5C"/>
                </a:solidFill>
                <a:latin typeface="Verdana" pitchFamily="34" charset="0"/>
              </a:rPr>
              <a:t>EXAMPLE:  Design and Build</a:t>
            </a:r>
          </a:p>
          <a:p>
            <a:pPr eaLnBrk="1" hangingPunct="1">
              <a:spcBef>
                <a:spcPct val="20000"/>
              </a:spcBef>
              <a:buClr>
                <a:srgbClr val="0E438A"/>
              </a:buClr>
              <a:buSzPct val="110000"/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5C5C5C"/>
                </a:solidFill>
                <a:latin typeface="Verdana" pitchFamily="34" charset="0"/>
              </a:rPr>
              <a:t>Design based on green buildings standards  - large number available globally</a:t>
            </a:r>
          </a:p>
          <a:p>
            <a:pPr eaLnBrk="1" hangingPunct="1">
              <a:spcBef>
                <a:spcPct val="20000"/>
              </a:spcBef>
              <a:buClr>
                <a:srgbClr val="0E438A"/>
              </a:buClr>
              <a:buSzPct val="110000"/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5C5C5C"/>
                </a:solidFill>
                <a:latin typeface="Verdana" pitchFamily="34" charset="0"/>
              </a:rPr>
              <a:t>Review case studies for best practices</a:t>
            </a:r>
          </a:p>
          <a:p>
            <a:pPr eaLnBrk="1" hangingPunct="1">
              <a:spcBef>
                <a:spcPct val="20000"/>
              </a:spcBef>
              <a:buClr>
                <a:srgbClr val="0E438A"/>
              </a:buClr>
              <a:buSzPct val="110000"/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5C5C5C"/>
                </a:solidFill>
                <a:latin typeface="Verdana" pitchFamily="34" charset="0"/>
              </a:rPr>
              <a:t>Procurement may have the largest carbon impact</a:t>
            </a:r>
          </a:p>
          <a:p>
            <a:pPr lvl="1" eaLnBrk="1" hangingPunct="1">
              <a:spcBef>
                <a:spcPct val="20000"/>
              </a:spcBef>
              <a:buClr>
                <a:srgbClr val="0099CC"/>
              </a:buClr>
              <a:buFont typeface="Courier New" pitchFamily="49" charset="0"/>
              <a:buChar char="o"/>
            </a:pPr>
            <a:endParaRPr lang="en-US" sz="1100" dirty="0" smtClean="0">
              <a:solidFill>
                <a:srgbClr val="5C5C5C"/>
              </a:solidFill>
              <a:latin typeface="Verdana" pitchFamily="34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128E9A-8D1E-41BB-9368-EFB3AACEFB4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39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128E9A-8D1E-41BB-9368-EFB3AACEFB4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36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rgbClr val="0E438A"/>
              </a:buClr>
              <a:buSzPct val="110000"/>
              <a:buFont typeface="Arial" pitchFamily="34" charset="0"/>
              <a:buNone/>
            </a:pPr>
            <a:r>
              <a:rPr lang="en-GB" sz="1400" b="1" dirty="0" smtClean="0">
                <a:solidFill>
                  <a:srgbClr val="5C5C5C"/>
                </a:solidFill>
                <a:latin typeface="Verdana" pitchFamily="34" charset="0"/>
              </a:rPr>
              <a:t>Key Words</a:t>
            </a:r>
            <a:r>
              <a:rPr lang="en-US" sz="1400" b="1" dirty="0" smtClean="0">
                <a:solidFill>
                  <a:srgbClr val="5C5C5C"/>
                </a:solidFill>
                <a:latin typeface="Verdana" pitchFamily="34" charset="0"/>
              </a:rPr>
              <a:t>:</a:t>
            </a:r>
          </a:p>
          <a:p>
            <a:endParaRPr lang="en-US" sz="1200" dirty="0" smtClean="0">
              <a:solidFill>
                <a:srgbClr val="5C5C5C"/>
              </a:solidFill>
              <a:latin typeface="Verdana" pitchFamily="34" charset="0"/>
            </a:endParaRPr>
          </a:p>
          <a:p>
            <a:r>
              <a:rPr lang="en-US" sz="1200" dirty="0" smtClean="0">
                <a:solidFill>
                  <a:srgbClr val="5C5C5C"/>
                </a:solidFill>
                <a:latin typeface="Verdana" pitchFamily="34" charset="0"/>
              </a:rPr>
              <a:t>	Compliance – Reuse – refurbishment – Donations – Equipment testing – Trans boundary movements, poverty – development – records keeping – competition – unlawful competition –Take back schemes – Auditable processes – recovery of metals – green supply chain – Manufacturers &amp; Recycler joint work – CSR – Offsetting – opportunities – economic growth.</a:t>
            </a:r>
            <a:endParaRPr lang="en-GB" sz="1200" dirty="0" smtClean="0">
              <a:solidFill>
                <a:srgbClr val="5C5C5C"/>
              </a:solidFill>
              <a:latin typeface="Verdana" pitchFamily="34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128E9A-8D1E-41BB-9368-EFB3AACEFB4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96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7620000" y="6175375"/>
            <a:ext cx="1281113" cy="5016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000" smtClean="0">
                <a:latin typeface="Univers" charset="0"/>
              </a:rPr>
              <a:t>International</a:t>
            </a:r>
            <a:br>
              <a:rPr lang="en-US" sz="1000" smtClean="0">
                <a:latin typeface="Univers" charset="0"/>
              </a:rPr>
            </a:br>
            <a:r>
              <a:rPr lang="en-US" sz="1000" smtClean="0">
                <a:latin typeface="Univers" charset="0"/>
              </a:rPr>
              <a:t>Telecommunication</a:t>
            </a:r>
            <a:br>
              <a:rPr lang="en-US" sz="1000" smtClean="0">
                <a:latin typeface="Univers" charset="0"/>
              </a:rPr>
            </a:br>
            <a:r>
              <a:rPr lang="en-US" sz="1000" smtClean="0">
                <a:latin typeface="Univers" charset="0"/>
              </a:rPr>
              <a:t>Union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>
                <a:solidFill>
                  <a:srgbClr val="0C4B84"/>
                </a:solidFill>
                <a:latin typeface="Verdana" pitchFamily="34" charset="0"/>
              </a:rPr>
              <a:t> </a:t>
            </a:r>
            <a:endParaRPr lang="en-US" sz="24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>
                <a:solidFill>
                  <a:srgbClr val="0C4B84"/>
                </a:solidFill>
                <a:latin typeface="Verdana" pitchFamily="34" charset="0"/>
              </a:rPr>
              <a:t> </a:t>
            </a:r>
            <a:endParaRPr lang="en-US" sz="24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Verdana" pitchFamily="34" charset="0"/>
              </a:rPr>
              <a:t> </a:t>
            </a:r>
            <a:endParaRPr lang="en-US" sz="24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8" name="Line 25"/>
          <p:cNvSpPr>
            <a:spLocks noChangeShapeType="1"/>
          </p:cNvSpPr>
          <p:nvPr userDrawn="1"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Line 30"/>
          <p:cNvSpPr>
            <a:spLocks noChangeShapeType="1"/>
          </p:cNvSpPr>
          <p:nvPr userDrawn="1"/>
        </p:nvSpPr>
        <p:spPr bwMode="auto">
          <a:xfrm flipH="1">
            <a:off x="611188" y="476250"/>
            <a:ext cx="4105275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Line 33"/>
          <p:cNvSpPr>
            <a:spLocks noChangeShapeType="1"/>
          </p:cNvSpPr>
          <p:nvPr userDrawn="1"/>
        </p:nvSpPr>
        <p:spPr bwMode="auto">
          <a:xfrm flipH="1">
            <a:off x="4716463" y="476250"/>
            <a:ext cx="4105275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1" name="Picture 71" descr="BandoBleusurblanc-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39"/>
          <a:stretch>
            <a:fillRect/>
          </a:stretch>
        </p:blipFill>
        <p:spPr bwMode="auto">
          <a:xfrm>
            <a:off x="6948488" y="115888"/>
            <a:ext cx="205105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03350" y="2349500"/>
            <a:ext cx="7054850" cy="863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24479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148C9A-5100-4B38-89E2-C7CC192D7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3441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4A0BD-888A-4050-8D10-7B0712186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6448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8ADA1-712D-436D-8991-C01F89157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3668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52513"/>
            <a:ext cx="1943100" cy="51927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1052513"/>
            <a:ext cx="5678487" cy="51927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00301-D1C5-417E-8B8B-1A42A6F42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1736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5825" y="6453188"/>
            <a:ext cx="649288" cy="2889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E37DC6-D3D0-4F22-A6EE-8A171B840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7211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ADF35-3946-4D23-A334-2261396F1E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84848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EF14D-379E-4835-ACD0-4CF8D8BB61F3}" type="datetimeFigureOut">
              <a:rPr lang="en-US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6B7DF-66F8-44CB-9A5A-2A5C2526F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63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21D0F-50D2-47E0-A243-8AA583D53CEB}" type="datetimeFigureOut">
              <a:rPr lang="en-US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FCC62-3038-4476-B7DA-3460DD61A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24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F1DEF-A484-400E-98AC-6D646F094078}" type="datetimeFigureOut">
              <a:rPr lang="en-US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EE683-6D02-4021-8C7F-93A928A32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96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307B9-351B-4098-AB55-8E73265E0048}" type="datetimeFigureOut">
              <a:rPr lang="en-US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F3131-86AC-4685-8188-F1158A059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26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B4DDF-9E22-4EF4-8A98-148C6402EE14}" type="datetimeFigureOut">
              <a:rPr lang="en-US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6180E-AE0C-44B9-9071-B51569DE9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73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181850" y="6524625"/>
            <a:ext cx="630238" cy="2460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C6AE6D-7C64-46AC-9B84-C02E58279F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1674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628D0-EA63-400B-9CFD-31989471391F}" type="datetimeFigureOut">
              <a:rPr lang="en-US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83440-1B89-4AC7-97E1-5FE69FA69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57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18847-7F23-4A59-8A16-EBC8286A0662}" type="datetimeFigureOut">
              <a:rPr lang="en-US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2AE06-C091-45D9-AF45-82F907247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00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64232-12A5-426C-ADAE-FCB61B3E5AD2}" type="datetimeFigureOut">
              <a:rPr lang="en-US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EF34B-BEB2-444B-927A-BFDEECA2D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936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DC9C7-360D-4BEC-9A10-EDB5A240E610}" type="datetimeFigureOut">
              <a:rPr lang="en-US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9CCEA-A0EE-4FC4-966A-B0BB81283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413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99DC1-631B-4FAA-AA10-D90B7781D1FE}" type="datetimeFigureOut">
              <a:rPr lang="en-US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D5A89-BC21-4F95-84DB-AF10DAB6F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461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2FED1-8F7D-4D40-A0DE-46AF6E87F4B3}" type="datetimeFigureOut">
              <a:rPr lang="en-US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C657A-29CF-4916-9463-43A8556D5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8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ED74-BE54-4715-8D0E-8BAC04CC0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3489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FF4D4-8C1F-4806-86E9-A27BF0FEB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7122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844675"/>
            <a:ext cx="3810000" cy="440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44675"/>
            <a:ext cx="3810000" cy="440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1822C-7CEC-46BA-9C67-F3161B6F3F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18842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940425" y="6237288"/>
            <a:ext cx="630238" cy="24606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8DF7F9-DD5F-4CA3-B27F-FF86DB8F9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7442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8DA75-3B18-40DA-92AB-58AFE987A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6106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1AEB2-9AE1-4A08-972A-3CDB3B284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2157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8195F-7E30-4964-9EE5-C998BFAB3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4221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Watermark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68"/>
          <p:cNvSpPr>
            <a:spLocks noChangeShapeType="1"/>
          </p:cNvSpPr>
          <p:nvPr userDrawn="1"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52513"/>
            <a:ext cx="777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844675"/>
            <a:ext cx="77724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5"/>
          <p:cNvSpPr>
            <a:spLocks noChangeArrowheads="1"/>
          </p:cNvSpPr>
          <p:nvPr/>
        </p:nvSpPr>
        <p:spPr bwMode="auto">
          <a:xfrm>
            <a:off x="7164388" y="6524625"/>
            <a:ext cx="730250" cy="247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E438A"/>
                </a:solidFill>
                <a:latin typeface="Zurich BT" charset="0"/>
                <a:cs typeface="Times New Roman" pitchFamily="18" charset="0"/>
              </a:rPr>
              <a:t>July 2011</a:t>
            </a:r>
          </a:p>
        </p:txBody>
      </p:sp>
      <p:pic>
        <p:nvPicPr>
          <p:cNvPr id="1031" name="Picture 71" descr="BandoBleusurblanc-E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39"/>
          <a:stretch>
            <a:fillRect/>
          </a:stretch>
        </p:blipFill>
        <p:spPr bwMode="auto">
          <a:xfrm>
            <a:off x="6948488" y="115888"/>
            <a:ext cx="205105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73"/>
          <p:cNvSpPr txBox="1">
            <a:spLocks noChangeArrowheads="1"/>
          </p:cNvSpPr>
          <p:nvPr userDrawn="1"/>
        </p:nvSpPr>
        <p:spPr bwMode="auto">
          <a:xfrm>
            <a:off x="4418013" y="404813"/>
            <a:ext cx="2674937" cy="2603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>
              <a:defRPr/>
            </a:pPr>
            <a:r>
              <a:rPr lang="en-US" sz="1100" b="1" smtClean="0">
                <a:solidFill>
                  <a:srgbClr val="1B5BA2"/>
                </a:solidFill>
                <a:latin typeface="Arial" pitchFamily="34" charset="0"/>
              </a:rPr>
              <a:t>Committed to Connecting the World</a:t>
            </a:r>
          </a:p>
        </p:txBody>
      </p:sp>
      <p:sp>
        <p:nvSpPr>
          <p:cNvPr id="1033" name="Line 74"/>
          <p:cNvSpPr>
            <a:spLocks noChangeShapeType="1"/>
          </p:cNvSpPr>
          <p:nvPr userDrawn="1"/>
        </p:nvSpPr>
        <p:spPr bwMode="auto">
          <a:xfrm flipH="1">
            <a:off x="395288" y="549275"/>
            <a:ext cx="4105275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64400" y="6524625"/>
            <a:ext cx="630238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smtClean="0">
                <a:solidFill>
                  <a:srgbClr val="0E438A"/>
                </a:solidFill>
                <a:latin typeface="Zurich BT" charset="0"/>
                <a:cs typeface="Times New Roman" pitchFamily="18" charset="0"/>
              </a:defRPr>
            </a:lvl1pPr>
          </a:lstStyle>
          <a:p>
            <a:pPr>
              <a:defRPr/>
            </a:pPr>
            <a:fld id="{EC2026FD-E710-44BD-9DAE-F88F2F15D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36" r:id="rId3"/>
    <p:sldLayoutId id="2147484137" r:id="rId4"/>
    <p:sldLayoutId id="2147484138" r:id="rId5"/>
    <p:sldLayoutId id="2147484158" r:id="rId6"/>
    <p:sldLayoutId id="2147484139" r:id="rId7"/>
    <p:sldLayoutId id="2147484140" r:id="rId8"/>
    <p:sldLayoutId id="2147484141" r:id="rId9"/>
    <p:sldLayoutId id="2147484142" r:id="rId10"/>
    <p:sldLayoutId id="2147484143" r:id="rId11"/>
    <p:sldLayoutId id="2147484144" r:id="rId12"/>
    <p:sldLayoutId id="2147484159" r:id="rId13"/>
    <p:sldLayoutId id="2147484160" r:id="rId14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E438A"/>
        </a:buClr>
        <a:buSzPct val="110000"/>
        <a:buFont typeface="Wingdings" pitchFamily="2" charset="2"/>
        <a:buChar char="§"/>
        <a:defRPr sz="3200">
          <a:solidFill>
            <a:srgbClr val="5C5C5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Ø"/>
        <a:defRPr sz="2800">
          <a:solidFill>
            <a:srgbClr val="5C5C5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§"/>
        <a:defRPr sz="2400">
          <a:solidFill>
            <a:srgbClr val="5C5C5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7AAF6E9-E90A-48E1-840D-1D50A7BB1D18}" type="datetimeFigureOut">
              <a:rPr lang="en-US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D18AA00-F152-4AC8-95B9-387157F6C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ITU-T/climatechange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hyperlink" Target="http://www.itu.int/ITU-T/climatechange/ess/index.html" TargetMode="External"/><Relationship Id="rId4" Type="http://schemas.openxmlformats.org/officeDocument/2006/relationships/hyperlink" Target="mailto:greenstandard@itu.in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466923" y="688628"/>
            <a:ext cx="7993509" cy="2308324"/>
          </a:xfrm>
        </p:spPr>
        <p:txBody>
          <a:bodyPr/>
          <a:lstStyle/>
          <a:p>
            <a:pPr eaLnBrk="1" hangingPunct="1"/>
            <a:r>
              <a:rPr lang="en-US" sz="3600" dirty="0" smtClean="0"/>
              <a:t>ITU Toolkit on Environmental Sustainability for the ICT Sector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251520" y="3429000"/>
            <a:ext cx="4032448" cy="1224136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tx1"/>
                </a:solidFill>
              </a:rPr>
              <a:t>Jyoti</a:t>
            </a:r>
            <a:r>
              <a:rPr lang="en-US" dirty="0" smtClean="0">
                <a:solidFill>
                  <a:schemeClr val="tx1"/>
                </a:solidFill>
              </a:rPr>
              <a:t> Banerjee, </a:t>
            </a:r>
            <a:r>
              <a:rPr lang="en-US" dirty="0" err="1" smtClean="0">
                <a:solidFill>
                  <a:schemeClr val="tx1"/>
                </a:solidFill>
              </a:rPr>
              <a:t>Fronesys</a:t>
            </a:r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and 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Cristina Bueti, ITU</a:t>
            </a:r>
          </a:p>
        </p:txBody>
      </p:sp>
      <p:pic>
        <p:nvPicPr>
          <p:cNvPr id="7172" name="Picture 2" descr="C:\Documents and Settings\bueti\My Documents\My Pictures\itu-c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73216"/>
            <a:ext cx="23177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079" y="3106837"/>
            <a:ext cx="4034353" cy="3058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2008506"/>
            <a:ext cx="3816424" cy="115252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solidFill>
                  <a:srgbClr val="0070C0"/>
                </a:solidFill>
                <a:cs typeface="Arial" pitchFamily="34" charset="0"/>
              </a:rPr>
              <a:t>Technical </a:t>
            </a:r>
            <a:r>
              <a:rPr lang="en-US" sz="1600" dirty="0">
                <a:solidFill>
                  <a:srgbClr val="0070C0"/>
                </a:solidFill>
                <a:cs typeface="Arial" pitchFamily="34" charset="0"/>
              </a:rPr>
              <a:t>guidance on environmentally conscious design, maintenance, repair and operating principles and best practices as to how ICT companies build, operate and maintain their physical facilities.</a:t>
            </a:r>
            <a:br>
              <a:rPr lang="en-US" sz="1600" dirty="0">
                <a:solidFill>
                  <a:srgbClr val="0070C0"/>
                </a:solidFill>
                <a:cs typeface="Arial" pitchFamily="34" charset="0"/>
              </a:rPr>
            </a:br>
            <a:endParaRPr lang="en-US" sz="1600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B8C9A1-69D0-4FF5-9C5F-CDAAC2971DA5}" type="slidenum">
              <a:rPr lang="en-US" sz="1000">
                <a:solidFill>
                  <a:srgbClr val="0E438A"/>
                </a:solidFill>
                <a:latin typeface="Zurich BT" charset="0"/>
              </a:rPr>
              <a:pPr eaLnBrk="1" hangingPunct="1"/>
              <a:t>10</a:t>
            </a:fld>
            <a:endParaRPr lang="en-US" sz="1000">
              <a:solidFill>
                <a:srgbClr val="0E438A"/>
              </a:solidFill>
              <a:latin typeface="Zurich BT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80988" y="980728"/>
            <a:ext cx="7010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en-US" sz="2800" dirty="0" smtClean="0"/>
              <a:t>Sustainable buildings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62103" y="2782466"/>
            <a:ext cx="4572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099">
              <a:lnSpc>
                <a:spcPct val="8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 I</a:t>
            </a:r>
          </a:p>
          <a:p>
            <a:pPr algn="ctr" defTabSz="914099">
              <a:lnSpc>
                <a:spcPct val="80000"/>
              </a:lnSpc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914099">
              <a:lnSpc>
                <a:spcPct val="80000"/>
              </a:lnSpc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Monetisation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impacts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827107" y="4082682"/>
            <a:ext cx="3849349" cy="1023236"/>
          </a:xfrm>
          <a:prstGeom prst="rect">
            <a:avLst/>
          </a:prstGeom>
          <a:solidFill>
            <a:srgbClr val="0092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6" tIns="45718" rIns="91436" bIns="45718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099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 improvement and renovation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827107" y="5246016"/>
            <a:ext cx="3849349" cy="1013012"/>
          </a:xfrm>
          <a:prstGeom prst="rect">
            <a:avLst/>
          </a:prstGeom>
          <a:solidFill>
            <a:srgbClr val="641355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6" tIns="45718" rIns="91436" bIns="45718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099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buildings and outside plant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827107" y="2904562"/>
            <a:ext cx="3849349" cy="10232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6" tIns="45718" rIns="91436" bIns="45718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099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Maintenance, repair and operations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4788024" y="1749658"/>
            <a:ext cx="3849349" cy="1023236"/>
          </a:xfrm>
          <a:prstGeom prst="rect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6" tIns="45718" rIns="91436" bIns="45718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099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and build</a:t>
            </a:r>
          </a:p>
        </p:txBody>
      </p:sp>
      <p:pic>
        <p:nvPicPr>
          <p:cNvPr id="12" name="Picture 8" descr="C:\Users\campilon\Desktop\photos\SHUTTERSTOCK\green_building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359" y="4448319"/>
            <a:ext cx="2613593" cy="171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6761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280988" y="980728"/>
            <a:ext cx="7010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en-US" sz="2800" dirty="0" smtClean="0"/>
              <a:t>Sustainable buildings</a:t>
            </a:r>
          </a:p>
        </p:txBody>
      </p:sp>
      <p:sp>
        <p:nvSpPr>
          <p:cNvPr id="12291" name="Slide Number Placeholder 4"/>
          <p:cNvSpPr>
            <a:spLocks noGrp="1"/>
          </p:cNvSpPr>
          <p:nvPr>
            <p:ph type="sldNum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DB1EDBC-AA09-42D0-B87D-D64E378D26A1}" type="slidenum">
              <a:rPr lang="en-US" sz="1000">
                <a:solidFill>
                  <a:srgbClr val="0E438A"/>
                </a:solidFill>
                <a:latin typeface="Zurich BT" charset="0"/>
              </a:rPr>
              <a:pPr eaLnBrk="1" hangingPunct="1"/>
              <a:t>11</a:t>
            </a:fld>
            <a:endParaRPr lang="en-US" sz="1000">
              <a:solidFill>
                <a:srgbClr val="0E438A"/>
              </a:solidFill>
              <a:latin typeface="Zurich BT" charset="0"/>
            </a:endParaRPr>
          </a:p>
        </p:txBody>
      </p:sp>
      <p:sp>
        <p:nvSpPr>
          <p:cNvPr id="12292" name="Content Placeholder 1"/>
          <p:cNvSpPr txBox="1">
            <a:spLocks/>
          </p:cNvSpPr>
          <p:nvPr/>
        </p:nvSpPr>
        <p:spPr bwMode="auto">
          <a:xfrm>
            <a:off x="468313" y="1917626"/>
            <a:ext cx="3743325" cy="30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2pPr>
            <a:lvl3pPr marL="228600" indent="-1651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lvl="1" eaLnBrk="1" hangingPunct="1"/>
            <a:r>
              <a:rPr lang="en-US" sz="1800" dirty="0">
                <a:solidFill>
                  <a:srgbClr val="000000"/>
                </a:solidFill>
                <a:latin typeface="Verdana" pitchFamily="34" charset="0"/>
              </a:rPr>
              <a:t>Best Environmental Practices</a:t>
            </a:r>
          </a:p>
          <a:p>
            <a:pPr marL="0" lvl="1" eaLnBrk="1" hangingPunct="1"/>
            <a:endParaRPr lang="en-US" sz="1800" dirty="0">
              <a:solidFill>
                <a:srgbClr val="000000"/>
              </a:solidFill>
              <a:latin typeface="Verdana" pitchFamily="34" charset="0"/>
            </a:endParaRPr>
          </a:p>
          <a:p>
            <a:pPr lvl="2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>
                <a:solidFill>
                  <a:srgbClr val="0070C0"/>
                </a:solidFill>
                <a:latin typeface="+mn-lt"/>
                <a:cs typeface="Arial" pitchFamily="34" charset="0"/>
              </a:rPr>
              <a:t>Design and Build Specifications</a:t>
            </a:r>
          </a:p>
          <a:p>
            <a:pPr lvl="2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>
                <a:solidFill>
                  <a:srgbClr val="0070C0"/>
                </a:solidFill>
                <a:latin typeface="+mn-lt"/>
                <a:cs typeface="Arial" pitchFamily="34" charset="0"/>
              </a:rPr>
              <a:t>Maintenance, Repair and Operations</a:t>
            </a:r>
          </a:p>
          <a:p>
            <a:pPr lvl="2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>
                <a:solidFill>
                  <a:srgbClr val="0070C0"/>
                </a:solidFill>
                <a:latin typeface="+mn-lt"/>
                <a:cs typeface="Arial" pitchFamily="34" charset="0"/>
              </a:rPr>
              <a:t>Renovations</a:t>
            </a:r>
          </a:p>
          <a:p>
            <a:pPr lvl="2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>
                <a:solidFill>
                  <a:srgbClr val="0070C0"/>
                </a:solidFill>
                <a:latin typeface="+mn-lt"/>
                <a:cs typeface="Arial" pitchFamily="34" charset="0"/>
              </a:rPr>
              <a:t>Technical Buildings -Data Centers</a:t>
            </a:r>
          </a:p>
          <a:p>
            <a:pPr lvl="2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>
                <a:solidFill>
                  <a:srgbClr val="0070C0"/>
                </a:solidFill>
                <a:latin typeface="+mn-lt"/>
                <a:cs typeface="Arial" pitchFamily="34" charset="0"/>
              </a:rPr>
              <a:t>Life Cycle</a:t>
            </a:r>
          </a:p>
          <a:p>
            <a:pPr lvl="2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>
                <a:solidFill>
                  <a:srgbClr val="0070C0"/>
                </a:solidFill>
                <a:latin typeface="+mn-lt"/>
                <a:cs typeface="Arial" pitchFamily="34" charset="0"/>
              </a:rPr>
              <a:t>Case Studies</a:t>
            </a:r>
          </a:p>
          <a:p>
            <a:pPr lvl="2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>
                <a:solidFill>
                  <a:srgbClr val="0070C0"/>
                </a:solidFill>
                <a:latin typeface="+mn-lt"/>
                <a:cs typeface="Arial" pitchFamily="34" charset="0"/>
              </a:rPr>
              <a:t>Checklists</a:t>
            </a:r>
          </a:p>
          <a:p>
            <a:pPr lvl="2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>
                <a:solidFill>
                  <a:srgbClr val="0070C0"/>
                </a:solidFill>
                <a:latin typeface="+mn-lt"/>
                <a:cs typeface="Arial" pitchFamily="34" charset="0"/>
              </a:rPr>
              <a:t>Metrics</a:t>
            </a:r>
          </a:p>
          <a:p>
            <a:pPr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57130" y="2115096"/>
            <a:ext cx="4249737" cy="3186112"/>
          </a:xfrm>
          <a:prstGeom prst="rect">
            <a:avLst/>
          </a:prstGeom>
          <a:solidFill>
            <a:srgbClr val="FFFFF3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4D4D4D"/>
                </a:solidFill>
                <a:latin typeface="Verdana" pitchFamily="34" charset="0"/>
              </a:rPr>
              <a:t>Key criteria used to select the guidance principles and best practices: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en-US" sz="1200" b="1" dirty="0" smtClean="0">
                <a:solidFill>
                  <a:srgbClr val="4D4D4D"/>
                </a:solidFill>
                <a:latin typeface="Verdana" pitchFamily="34" charset="0"/>
              </a:rPr>
              <a:t> Design: </a:t>
            </a:r>
            <a:r>
              <a:rPr lang="en-US" sz="1200" dirty="0" smtClean="0">
                <a:solidFill>
                  <a:srgbClr val="4D4D4D"/>
                </a:solidFill>
                <a:latin typeface="Verdana" pitchFamily="34" charset="0"/>
              </a:rPr>
              <a:t>Most environmental benefit can be realized if integrated within the design phase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en-US" sz="1200" b="1" dirty="0" smtClean="0">
                <a:solidFill>
                  <a:srgbClr val="4D4D4D"/>
                </a:solidFill>
                <a:latin typeface="Verdana" pitchFamily="34" charset="0"/>
              </a:rPr>
              <a:t> Regional: </a:t>
            </a:r>
            <a:r>
              <a:rPr lang="en-US" sz="1200" dirty="0" smtClean="0">
                <a:solidFill>
                  <a:srgbClr val="4D4D4D"/>
                </a:solidFill>
                <a:latin typeface="Verdana" pitchFamily="34" charset="0"/>
              </a:rPr>
              <a:t>Environmental benefits can be better realized if designs are based on regional requirements.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en-US" sz="1200" b="1" dirty="0" smtClean="0">
                <a:solidFill>
                  <a:srgbClr val="4D4D4D"/>
                </a:solidFill>
                <a:latin typeface="Verdana" pitchFamily="34" charset="0"/>
              </a:rPr>
              <a:t> Operations: </a:t>
            </a:r>
            <a:r>
              <a:rPr lang="en-US" sz="1200" dirty="0" smtClean="0">
                <a:solidFill>
                  <a:srgbClr val="4D4D4D"/>
                </a:solidFill>
                <a:latin typeface="Verdana" pitchFamily="34" charset="0"/>
              </a:rPr>
              <a:t>Environmental benefits can be lost if operations are deviate from design requirements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en-US" sz="1200" b="1" dirty="0" smtClean="0">
                <a:solidFill>
                  <a:srgbClr val="4D4D4D"/>
                </a:solidFill>
                <a:latin typeface="Verdana" pitchFamily="34" charset="0"/>
              </a:rPr>
              <a:t> ICT: </a:t>
            </a:r>
            <a:r>
              <a:rPr lang="en-US" sz="1200" dirty="0" smtClean="0">
                <a:solidFill>
                  <a:srgbClr val="4D4D4D"/>
                </a:solidFill>
                <a:latin typeface="Verdana" pitchFamily="34" charset="0"/>
              </a:rPr>
              <a:t> ICT solutions are key to measure, monitor and control building operations </a:t>
            </a:r>
          </a:p>
          <a:p>
            <a:pPr eaLnBrk="1" hangingPunct="1">
              <a:defRPr/>
            </a:pPr>
            <a:endParaRPr lang="en-US" dirty="0" smtClean="0">
              <a:solidFill>
                <a:srgbClr val="4D4D4D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2008506"/>
            <a:ext cx="3816424" cy="115252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US" sz="1600" kern="1200" dirty="0" smtClean="0">
                <a:solidFill>
                  <a:srgbClr val="0070C0"/>
                </a:solidFill>
                <a:cs typeface="Arial" pitchFamily="34" charset="0"/>
              </a:rPr>
              <a:t>An outline of </a:t>
            </a:r>
            <a:r>
              <a:rPr lang="en-US" sz="1600" kern="1200" dirty="0">
                <a:solidFill>
                  <a:srgbClr val="0070C0"/>
                </a:solidFill>
                <a:cs typeface="Arial" pitchFamily="34" charset="0"/>
              </a:rPr>
              <a:t>the various EOL stages (and accompanying legislation) , and </a:t>
            </a:r>
            <a:r>
              <a:rPr lang="en-US" sz="1600" kern="1200" dirty="0" smtClean="0">
                <a:solidFill>
                  <a:srgbClr val="0070C0"/>
                </a:solidFill>
                <a:cs typeface="Arial" pitchFamily="34" charset="0"/>
              </a:rPr>
              <a:t>support for </a:t>
            </a:r>
            <a:r>
              <a:rPr lang="en-US" sz="1600" kern="1200" dirty="0">
                <a:solidFill>
                  <a:srgbClr val="0070C0"/>
                </a:solidFill>
                <a:cs typeface="Arial" pitchFamily="34" charset="0"/>
              </a:rPr>
              <a:t>creating a framework for environmentally-sound management of EOL ICT equipment.</a:t>
            </a: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B8C9A1-69D0-4FF5-9C5F-CDAAC2971DA5}" type="slidenum">
              <a:rPr lang="en-US" sz="1000">
                <a:solidFill>
                  <a:srgbClr val="0E438A"/>
                </a:solidFill>
                <a:latin typeface="Zurich BT" charset="0"/>
              </a:rPr>
              <a:pPr eaLnBrk="1" hangingPunct="1"/>
              <a:t>12</a:t>
            </a:fld>
            <a:endParaRPr lang="en-US" sz="1000">
              <a:solidFill>
                <a:srgbClr val="0E438A"/>
              </a:solidFill>
              <a:latin typeface="Zurich BT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3484" y="947192"/>
            <a:ext cx="88630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en-US" sz="2800" dirty="0" smtClean="0"/>
              <a:t>End-of-life management for ICT equipment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62103" y="2782466"/>
            <a:ext cx="4572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099">
              <a:lnSpc>
                <a:spcPct val="8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 I</a:t>
            </a:r>
          </a:p>
          <a:p>
            <a:pPr algn="ctr" defTabSz="914099">
              <a:lnSpc>
                <a:spcPct val="80000"/>
              </a:lnSpc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914099">
              <a:lnSpc>
                <a:spcPct val="80000"/>
              </a:lnSpc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Monetisation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impacts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827107" y="4082682"/>
            <a:ext cx="3849349" cy="1023236"/>
          </a:xfrm>
          <a:prstGeom prst="rect">
            <a:avLst/>
          </a:prstGeom>
          <a:solidFill>
            <a:srgbClr val="0092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6" tIns="45718" rIns="91436" bIns="45718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099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 supply chains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827107" y="5246016"/>
            <a:ext cx="3849349" cy="1013012"/>
          </a:xfrm>
          <a:prstGeom prst="rect">
            <a:avLst/>
          </a:prstGeom>
          <a:solidFill>
            <a:srgbClr val="641355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6" tIns="45718" rIns="91436" bIns="45718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099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Offsetting and mitigation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827107" y="2904562"/>
            <a:ext cx="3849349" cy="10232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6" tIns="45718" rIns="91436" bIns="45718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099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 recovery and recycling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4788024" y="1749658"/>
            <a:ext cx="3849349" cy="1023236"/>
          </a:xfrm>
          <a:prstGeom prst="rect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6" tIns="45718" rIns="91436" bIns="45718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099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End-of-life management</a:t>
            </a:r>
          </a:p>
        </p:txBody>
      </p:sp>
      <p:pic>
        <p:nvPicPr>
          <p:cNvPr id="16" name="Picture 1" descr="C:\Documents and Settings\campilon\Desktop\photos climate\shutterstock_319616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69160"/>
            <a:ext cx="1839912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4320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4"/>
          <p:cNvSpPr>
            <a:spLocks noGrp="1"/>
          </p:cNvSpPr>
          <p:nvPr>
            <p:ph type="sldNum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3C55E47-A6C8-4FF2-9CC3-53EB71B8353C}" type="slidenum">
              <a:rPr lang="en-US" sz="1000">
                <a:solidFill>
                  <a:srgbClr val="0E438A"/>
                </a:solidFill>
                <a:latin typeface="Zurich BT" charset="0"/>
              </a:rPr>
              <a:pPr eaLnBrk="1" hangingPunct="1"/>
              <a:t>13</a:t>
            </a:fld>
            <a:endParaRPr lang="en-US" sz="1000">
              <a:solidFill>
                <a:srgbClr val="0E438A"/>
              </a:solidFill>
              <a:latin typeface="Zurich BT" charset="0"/>
            </a:endParaRPr>
          </a:p>
        </p:txBody>
      </p:sp>
      <p:sp>
        <p:nvSpPr>
          <p:cNvPr id="20484" name="Content Placeholder 1"/>
          <p:cNvSpPr txBox="1">
            <a:spLocks/>
          </p:cNvSpPr>
          <p:nvPr/>
        </p:nvSpPr>
        <p:spPr bwMode="auto">
          <a:xfrm>
            <a:off x="468313" y="1989807"/>
            <a:ext cx="374332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lvl="1" eaLnBrk="1" hangingPunct="1"/>
            <a:r>
              <a:rPr lang="en-US" sz="1800" dirty="0" smtClean="0">
                <a:solidFill>
                  <a:srgbClr val="000000"/>
                </a:solidFill>
                <a:latin typeface="Verdana" pitchFamily="34" charset="0"/>
              </a:rPr>
              <a:t>Structure of analysis</a:t>
            </a:r>
            <a:endParaRPr lang="en-US" sz="1800" dirty="0">
              <a:solidFill>
                <a:srgbClr val="000000"/>
              </a:solidFill>
              <a:latin typeface="Verdana" pitchFamily="34" charset="0"/>
            </a:endParaRPr>
          </a:p>
          <a:p>
            <a:pPr marL="0" lvl="1" eaLnBrk="1" hangingPunct="1"/>
            <a:endParaRPr lang="en-US" sz="1800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GB" dirty="0">
                <a:solidFill>
                  <a:srgbClr val="0070C0"/>
                </a:solidFill>
                <a:latin typeface="+mn-lt"/>
                <a:cs typeface="Arial" pitchFamily="34" charset="0"/>
              </a:rPr>
              <a:t>Legal frameworks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GB" dirty="0">
                <a:solidFill>
                  <a:srgbClr val="0070C0"/>
                </a:solidFill>
                <a:latin typeface="+mn-lt"/>
                <a:cs typeface="Arial" pitchFamily="34" charset="0"/>
              </a:rPr>
              <a:t>EOL management steps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GB" dirty="0">
                <a:solidFill>
                  <a:srgbClr val="0070C0"/>
                </a:solidFill>
                <a:latin typeface="+mn-lt"/>
                <a:cs typeface="Arial" pitchFamily="34" charset="0"/>
              </a:rPr>
              <a:t>Regulatory compliance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GB" dirty="0">
                <a:solidFill>
                  <a:srgbClr val="0070C0"/>
                </a:solidFill>
                <a:latin typeface="+mn-lt"/>
                <a:cs typeface="Arial" pitchFamily="34" charset="0"/>
              </a:rPr>
              <a:t>Best practice guidance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GB" dirty="0">
                <a:solidFill>
                  <a:srgbClr val="0070C0"/>
                </a:solidFill>
                <a:latin typeface="+mn-lt"/>
                <a:cs typeface="Arial" pitchFamily="34" charset="0"/>
              </a:rPr>
              <a:t>Clean supply chains and conflict minerals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GB" dirty="0">
                <a:solidFill>
                  <a:srgbClr val="0070C0"/>
                </a:solidFill>
                <a:latin typeface="+mn-lt"/>
                <a:cs typeface="Arial" pitchFamily="34" charset="0"/>
              </a:rPr>
              <a:t>Socio-economic issues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GB" dirty="0">
                <a:solidFill>
                  <a:srgbClr val="0070C0"/>
                </a:solidFill>
                <a:latin typeface="+mn-lt"/>
                <a:cs typeface="Arial" pitchFamily="34" charset="0"/>
              </a:rPr>
              <a:t>Corporate social responsibility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GB" dirty="0">
                <a:solidFill>
                  <a:srgbClr val="0070C0"/>
                </a:solidFill>
                <a:latin typeface="+mn-lt"/>
                <a:cs typeface="Arial" pitchFamily="34" charset="0"/>
              </a:rPr>
              <a:t>Checklists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rgbClr val="4D4D4D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2204864"/>
            <a:ext cx="4249737" cy="2600325"/>
          </a:xfrm>
          <a:prstGeom prst="rect">
            <a:avLst/>
          </a:prstGeom>
          <a:solidFill>
            <a:srgbClr val="FFFFF3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4D4D4D"/>
                </a:solidFill>
                <a:latin typeface="Verdana" pitchFamily="34" charset="0"/>
              </a:rPr>
              <a:t>Key guidance to ensure best practices: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en-GB" sz="1200" b="1" dirty="0" smtClean="0">
                <a:solidFill>
                  <a:srgbClr val="4D4D4D"/>
                </a:solidFill>
                <a:latin typeface="Verdana" pitchFamily="34" charset="0"/>
              </a:rPr>
              <a:t>General Material Recovery and Recycling Facility Guidelines </a:t>
            </a:r>
            <a:r>
              <a:rPr lang="en-US" sz="1200" b="1" dirty="0" smtClean="0">
                <a:solidFill>
                  <a:srgbClr val="4D4D4D"/>
                </a:solidFill>
                <a:latin typeface="Verdana" pitchFamily="34" charset="0"/>
              </a:rPr>
              <a:t>/ </a:t>
            </a:r>
            <a:r>
              <a:rPr lang="en-US" sz="1200" dirty="0" smtClean="0">
                <a:solidFill>
                  <a:srgbClr val="4D4D4D"/>
                </a:solidFill>
                <a:latin typeface="Verdana" pitchFamily="34" charset="0"/>
              </a:rPr>
              <a:t>minimum criteria to select a service provider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en-US" sz="1200" b="1" dirty="0" smtClean="0">
                <a:solidFill>
                  <a:srgbClr val="4D4D4D"/>
                </a:solidFill>
                <a:latin typeface="Verdana" pitchFamily="34" charset="0"/>
              </a:rPr>
              <a:t>C</a:t>
            </a:r>
            <a:r>
              <a:rPr lang="en-GB" sz="1200" b="1" dirty="0" smtClean="0">
                <a:solidFill>
                  <a:srgbClr val="4D4D4D"/>
                </a:solidFill>
                <a:latin typeface="Verdana" pitchFamily="34" charset="0"/>
              </a:rPr>
              <a:t>lean Supply Chain and Conflict Minerals </a:t>
            </a:r>
            <a:r>
              <a:rPr lang="en-US" sz="1200" b="1" dirty="0" smtClean="0">
                <a:solidFill>
                  <a:srgbClr val="4D4D4D"/>
                </a:solidFill>
                <a:latin typeface="Verdana" pitchFamily="34" charset="0"/>
              </a:rPr>
              <a:t>: </a:t>
            </a:r>
            <a:r>
              <a:rPr lang="en-US" sz="1200" dirty="0" smtClean="0">
                <a:solidFill>
                  <a:srgbClr val="4D4D4D"/>
                </a:solidFill>
                <a:latin typeface="Verdana" pitchFamily="34" charset="0"/>
              </a:rPr>
              <a:t>  An opportunity for a greener industry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en-GB" sz="1200" b="1" dirty="0" smtClean="0">
                <a:solidFill>
                  <a:srgbClr val="4D4D4D"/>
                </a:solidFill>
                <a:latin typeface="Verdana" pitchFamily="34" charset="0"/>
              </a:rPr>
              <a:t>Offsetting Opportunities and Mitigation </a:t>
            </a:r>
            <a:r>
              <a:rPr lang="en-US" sz="1200" b="1" dirty="0" smtClean="0">
                <a:solidFill>
                  <a:srgbClr val="4D4D4D"/>
                </a:solidFill>
                <a:latin typeface="Verdana" pitchFamily="34" charset="0"/>
              </a:rPr>
              <a:t>: </a:t>
            </a:r>
            <a:r>
              <a:rPr lang="en-US" sz="1200" dirty="0" smtClean="0">
                <a:solidFill>
                  <a:srgbClr val="4D4D4D"/>
                </a:solidFill>
                <a:latin typeface="Verdana" pitchFamily="34" charset="0"/>
              </a:rPr>
              <a:t> The ICT sector response to Social and Environmental issues generated by bad EOL practices</a:t>
            </a:r>
          </a:p>
          <a:p>
            <a:pPr eaLnBrk="1" hangingPunct="1">
              <a:defRPr/>
            </a:pPr>
            <a:endParaRPr lang="en-US" dirty="0" smtClean="0">
              <a:solidFill>
                <a:srgbClr val="4D4D4D"/>
              </a:solidFill>
              <a:latin typeface="Verdana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79512" y="980728"/>
            <a:ext cx="88630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en-US" sz="2800" dirty="0" smtClean="0"/>
              <a:t>End-of-life management for ICT equipment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98280"/>
            <a:ext cx="126206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4798507" y="2348880"/>
            <a:ext cx="3849349" cy="1023236"/>
          </a:xfrm>
          <a:prstGeom prst="rect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6" tIns="45718" rIns="91436" bIns="45718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099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KPIs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204864"/>
            <a:ext cx="3816424" cy="115252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US" sz="1600" kern="1200" dirty="0" smtClean="0">
                <a:solidFill>
                  <a:srgbClr val="0070C0"/>
                </a:solidFill>
                <a:cs typeface="Arial" pitchFamily="34" charset="0"/>
              </a:rPr>
              <a:t>Matching environmental KPIs to an organization’s specific business strategy targets</a:t>
            </a:r>
            <a:endParaRPr lang="en-US" sz="1600" kern="1200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B8C9A1-69D0-4FF5-9C5F-CDAAC2971DA5}" type="slidenum">
              <a:rPr lang="en-US" sz="1000">
                <a:solidFill>
                  <a:srgbClr val="0E438A"/>
                </a:solidFill>
                <a:latin typeface="Zurich BT" charset="0"/>
              </a:rPr>
              <a:pPr eaLnBrk="1" hangingPunct="1"/>
              <a:t>14</a:t>
            </a:fld>
            <a:endParaRPr lang="en-US" sz="1000">
              <a:solidFill>
                <a:srgbClr val="0E438A"/>
              </a:solidFill>
              <a:latin typeface="Zurich BT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80988" y="980728"/>
            <a:ext cx="7010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en-US" sz="2800" dirty="0" smtClean="0"/>
              <a:t>General specifications and KPIs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827107" y="3701908"/>
            <a:ext cx="3849349" cy="1023236"/>
          </a:xfrm>
          <a:prstGeom prst="rect">
            <a:avLst/>
          </a:prstGeom>
          <a:solidFill>
            <a:srgbClr val="0092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6" tIns="45718" rIns="91436" bIns="45718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099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Processes for KPI definition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827107" y="5013176"/>
            <a:ext cx="3849349" cy="1013012"/>
          </a:xfrm>
          <a:prstGeom prst="rect">
            <a:avLst/>
          </a:prstGeom>
          <a:solidFill>
            <a:srgbClr val="641355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6" tIns="45718" rIns="91436" bIns="45718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099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Defining environmental targets</a:t>
            </a:r>
          </a:p>
        </p:txBody>
      </p:sp>
      <p:pic>
        <p:nvPicPr>
          <p:cNvPr id="12" name="Picture 2" descr="http://muttondressedaslamb.files.wordpress.com/2009/07/carbon-footpri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28424"/>
            <a:ext cx="2753332" cy="200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245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33388" y="1133128"/>
            <a:ext cx="7010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en-US" sz="2800" dirty="0" smtClean="0"/>
              <a:t>General specifications and KPIs</a:t>
            </a: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3C55E47-A6C8-4FF2-9CC3-53EB71B8353C}" type="slidenum">
              <a:rPr lang="en-US" sz="1000">
                <a:solidFill>
                  <a:srgbClr val="0E438A"/>
                </a:solidFill>
                <a:latin typeface="Zurich BT" charset="0"/>
              </a:rPr>
              <a:pPr eaLnBrk="1" hangingPunct="1"/>
              <a:t>15</a:t>
            </a:fld>
            <a:endParaRPr lang="en-US" sz="1000">
              <a:solidFill>
                <a:srgbClr val="0E438A"/>
              </a:solidFill>
              <a:latin typeface="Zurich BT" charset="0"/>
            </a:endParaRPr>
          </a:p>
        </p:txBody>
      </p:sp>
      <p:sp>
        <p:nvSpPr>
          <p:cNvPr id="20484" name="Content Placeholder 1"/>
          <p:cNvSpPr txBox="1">
            <a:spLocks/>
          </p:cNvSpPr>
          <p:nvPr/>
        </p:nvSpPr>
        <p:spPr bwMode="auto">
          <a:xfrm>
            <a:off x="468313" y="1989807"/>
            <a:ext cx="374332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lvl="1" eaLnBrk="1" hangingPunct="1"/>
            <a:r>
              <a:rPr lang="en-US" sz="1800" dirty="0" smtClean="0">
                <a:solidFill>
                  <a:srgbClr val="000000"/>
                </a:solidFill>
                <a:latin typeface="Verdana" pitchFamily="34" charset="0"/>
              </a:rPr>
              <a:t>Structure of analysis</a:t>
            </a:r>
            <a:endParaRPr lang="en-US" sz="1800" dirty="0">
              <a:solidFill>
                <a:srgbClr val="000000"/>
              </a:solidFill>
              <a:latin typeface="Verdana" pitchFamily="34" charset="0"/>
            </a:endParaRPr>
          </a:p>
          <a:p>
            <a:pPr marL="0" lvl="1" eaLnBrk="1" hangingPunct="1"/>
            <a:endParaRPr lang="en-US" sz="1800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GB" dirty="0">
                <a:solidFill>
                  <a:srgbClr val="0070C0"/>
                </a:solidFill>
                <a:latin typeface="+mn-lt"/>
                <a:cs typeface="Arial" pitchFamily="34" charset="0"/>
              </a:rPr>
              <a:t>Global initiatives for environmental KPIs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GB" dirty="0">
                <a:solidFill>
                  <a:srgbClr val="0070C0"/>
                </a:solidFill>
                <a:latin typeface="+mn-lt"/>
                <a:cs typeface="Arial" pitchFamily="34" charset="0"/>
              </a:rPr>
              <a:t>Sector-specific initiatives for environmental KPIs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GB" dirty="0">
                <a:solidFill>
                  <a:srgbClr val="0070C0"/>
                </a:solidFill>
                <a:latin typeface="+mn-lt"/>
                <a:cs typeface="Arial" pitchFamily="34" charset="0"/>
              </a:rPr>
              <a:t>Data collection and verification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GB" dirty="0">
                <a:solidFill>
                  <a:srgbClr val="0070C0"/>
                </a:solidFill>
                <a:latin typeface="+mn-lt"/>
                <a:cs typeface="Arial" pitchFamily="34" charset="0"/>
              </a:rPr>
              <a:t>Analysis and target setting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GB" dirty="0">
                <a:solidFill>
                  <a:srgbClr val="0070C0"/>
                </a:solidFill>
                <a:latin typeface="+mn-lt"/>
                <a:cs typeface="Arial" pitchFamily="34" charset="0"/>
              </a:rPr>
              <a:t>Eco-efficiency targets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GB" dirty="0">
                <a:solidFill>
                  <a:srgbClr val="0070C0"/>
                </a:solidFill>
                <a:latin typeface="+mn-lt"/>
                <a:cs typeface="Arial" pitchFamily="34" charset="0"/>
              </a:rPr>
              <a:t>ICT enabling effect targets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GB" dirty="0">
                <a:solidFill>
                  <a:srgbClr val="0070C0"/>
                </a:solidFill>
                <a:latin typeface="+mn-lt"/>
                <a:cs typeface="Arial" pitchFamily="34" charset="0"/>
              </a:rPr>
              <a:t>Communication targets</a:t>
            </a:r>
          </a:p>
          <a:p>
            <a:pPr eaLnBrk="1" hangingPunct="1">
              <a:buFont typeface="Wingdings" pitchFamily="2" charset="2"/>
              <a:buChar char="§"/>
            </a:pPr>
            <a:endParaRPr lang="en-GB" dirty="0">
              <a:solidFill>
                <a:srgbClr val="0070C0"/>
              </a:solidFill>
              <a:latin typeface="+mn-lt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rgbClr val="0070C0"/>
              </a:solidFill>
              <a:latin typeface="+mn-lt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2204864"/>
            <a:ext cx="4249737" cy="2277547"/>
          </a:xfrm>
          <a:prstGeom prst="rect">
            <a:avLst/>
          </a:prstGeom>
          <a:solidFill>
            <a:srgbClr val="FFFFF3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4D4D4D"/>
                </a:solidFill>
                <a:latin typeface="Verdana" pitchFamily="34" charset="0"/>
              </a:rPr>
              <a:t>KPI sources: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en-GB" sz="1200" b="1" dirty="0" smtClean="0">
                <a:solidFill>
                  <a:srgbClr val="4D4D4D"/>
                </a:solidFill>
                <a:latin typeface="Verdana" pitchFamily="34" charset="0"/>
              </a:rPr>
              <a:t> Global sources: </a:t>
            </a:r>
            <a:r>
              <a:rPr lang="en-US" sz="1200" dirty="0" smtClean="0">
                <a:solidFill>
                  <a:srgbClr val="4D4D4D"/>
                </a:solidFill>
                <a:latin typeface="Verdana" pitchFamily="34" charset="0"/>
              </a:rPr>
              <a:t>Carbon Disclosure Project / Dow Jones Sustainability Index / GHG Protocol / Global Reporting Initiative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en-GB" sz="1200" b="1" dirty="0" smtClean="0">
                <a:solidFill>
                  <a:srgbClr val="4D4D4D"/>
                </a:solidFill>
                <a:latin typeface="Verdana" pitchFamily="34" charset="0"/>
              </a:rPr>
              <a:t> Sector-specific initiatives:</a:t>
            </a:r>
            <a:r>
              <a:rPr lang="en-US" sz="1200" b="1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en-US" sz="1200" dirty="0" smtClean="0">
                <a:solidFill>
                  <a:srgbClr val="4D4D4D"/>
                </a:solidFill>
                <a:latin typeface="Verdana" pitchFamily="34" charset="0"/>
              </a:rPr>
              <a:t>ETNO / ETSI / The Green Grid / GSMA / IEC / ITU-T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en-GB" sz="1200" b="1" dirty="0" smtClean="0">
                <a:solidFill>
                  <a:srgbClr val="4D4D4D"/>
                </a:solidFill>
                <a:latin typeface="Verdana" pitchFamily="34" charset="0"/>
              </a:rPr>
              <a:t> KPI target processes:</a:t>
            </a:r>
            <a:r>
              <a:rPr lang="en-US" sz="1200" b="1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en-US" sz="1200" dirty="0" smtClean="0">
                <a:solidFill>
                  <a:srgbClr val="4D4D4D"/>
                </a:solidFill>
                <a:latin typeface="Verdana" pitchFamily="34" charset="0"/>
              </a:rPr>
              <a:t>Definition of KPIs / Listing of relevance KPIs / Data verification / Types of targets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509" y="4968056"/>
            <a:ext cx="1256257" cy="147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6846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060451"/>
            <a:ext cx="3816424" cy="115252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US" sz="1600" kern="1200" dirty="0" smtClean="0">
                <a:solidFill>
                  <a:srgbClr val="0070C0"/>
                </a:solidFill>
                <a:cs typeface="Arial" pitchFamily="34" charset="0"/>
              </a:rPr>
              <a:t>Review of </a:t>
            </a:r>
            <a:r>
              <a:rPr lang="en-US" sz="1600" kern="1200" dirty="0">
                <a:solidFill>
                  <a:srgbClr val="0070C0"/>
                </a:solidFill>
                <a:cs typeface="Arial" pitchFamily="34" charset="0"/>
              </a:rPr>
              <a:t>environmental management standards and </a:t>
            </a:r>
            <a:r>
              <a:rPr lang="en-US" sz="1600" kern="1200" dirty="0" smtClean="0">
                <a:solidFill>
                  <a:srgbClr val="0070C0"/>
                </a:solidFill>
                <a:cs typeface="Arial" pitchFamily="34" charset="0"/>
              </a:rPr>
              <a:t>guidelines; establishment of </a:t>
            </a:r>
            <a:r>
              <a:rPr lang="en-US" sz="1600" kern="1200" dirty="0">
                <a:solidFill>
                  <a:srgbClr val="0070C0"/>
                </a:solidFill>
                <a:cs typeface="Arial" pitchFamily="34" charset="0"/>
              </a:rPr>
              <a:t>an assessment framework for energy/greenhouse gas intensity and environmental impacts of the ICT sector according to various assessment criteria and assessment targets</a:t>
            </a: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B8C9A1-69D0-4FF5-9C5F-CDAAC2971DA5}" type="slidenum">
              <a:rPr lang="en-US" sz="1000">
                <a:solidFill>
                  <a:srgbClr val="0E438A"/>
                </a:solidFill>
                <a:latin typeface="Zurich BT" charset="0"/>
              </a:rPr>
              <a:pPr eaLnBrk="1" hangingPunct="1"/>
              <a:t>16</a:t>
            </a:fld>
            <a:endParaRPr lang="en-US" sz="1000">
              <a:solidFill>
                <a:srgbClr val="0E438A"/>
              </a:solidFill>
              <a:latin typeface="Zurich BT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80988" y="947192"/>
            <a:ext cx="7010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en-US" sz="2800" dirty="0" smtClean="0"/>
              <a:t>Assessment framework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827107" y="4082682"/>
            <a:ext cx="3849349" cy="1023236"/>
          </a:xfrm>
          <a:prstGeom prst="rect">
            <a:avLst/>
          </a:prstGeom>
          <a:solidFill>
            <a:srgbClr val="0092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6" tIns="45718" rIns="91436" bIns="45718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099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criteria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827107" y="5246016"/>
            <a:ext cx="3849349" cy="1013012"/>
          </a:xfrm>
          <a:prstGeom prst="rect">
            <a:avLst/>
          </a:prstGeom>
          <a:solidFill>
            <a:srgbClr val="641355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6" tIns="45718" rIns="91436" bIns="45718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099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Overall framework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827107" y="2904562"/>
            <a:ext cx="3849349" cy="10232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6" tIns="45718" rIns="91436" bIns="45718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099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targets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788024" y="1749658"/>
            <a:ext cx="3849349" cy="1023236"/>
          </a:xfrm>
          <a:prstGeom prst="rect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6" tIns="45718" rIns="91436" bIns="45718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099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Standards and guidelines</a:t>
            </a:r>
          </a:p>
        </p:txBody>
      </p:sp>
    </p:spTree>
    <p:extLst>
      <p:ext uri="{BB962C8B-B14F-4D97-AF65-F5344CB8AC3E}">
        <p14:creationId xmlns:p14="http://schemas.microsoft.com/office/powerpoint/2010/main" val="14961311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4"/>
          <p:cNvSpPr>
            <a:spLocks noGrp="1"/>
          </p:cNvSpPr>
          <p:nvPr>
            <p:ph type="sldNum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3C55E47-A6C8-4FF2-9CC3-53EB71B8353C}" type="slidenum">
              <a:rPr lang="en-US" sz="1000">
                <a:solidFill>
                  <a:srgbClr val="0E438A"/>
                </a:solidFill>
                <a:latin typeface="Zurich BT" charset="0"/>
              </a:rPr>
              <a:pPr eaLnBrk="1" hangingPunct="1"/>
              <a:t>17</a:t>
            </a:fld>
            <a:endParaRPr lang="en-US" sz="1000">
              <a:solidFill>
                <a:srgbClr val="0E438A"/>
              </a:solidFill>
              <a:latin typeface="Zurich BT" charset="0"/>
            </a:endParaRPr>
          </a:p>
        </p:txBody>
      </p:sp>
      <p:sp>
        <p:nvSpPr>
          <p:cNvPr id="20484" name="Content Placeholder 1"/>
          <p:cNvSpPr txBox="1">
            <a:spLocks/>
          </p:cNvSpPr>
          <p:nvPr/>
        </p:nvSpPr>
        <p:spPr bwMode="auto">
          <a:xfrm>
            <a:off x="468313" y="1989807"/>
            <a:ext cx="374332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lvl="1" eaLnBrk="1" hangingPunct="1"/>
            <a:r>
              <a:rPr lang="en-US" sz="1800" dirty="0" smtClean="0">
                <a:solidFill>
                  <a:srgbClr val="000000"/>
                </a:solidFill>
                <a:latin typeface="Verdana" pitchFamily="34" charset="0"/>
              </a:rPr>
              <a:t>Review of relevant standards and guidelines</a:t>
            </a:r>
            <a:endParaRPr lang="en-US" sz="1800" dirty="0">
              <a:solidFill>
                <a:srgbClr val="000000"/>
              </a:solidFill>
              <a:latin typeface="Verdana" pitchFamily="34" charset="0"/>
            </a:endParaRPr>
          </a:p>
          <a:p>
            <a:pPr marL="0" lvl="1" eaLnBrk="1" hangingPunct="1"/>
            <a:endParaRPr lang="en-US" sz="1800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GB" dirty="0">
                <a:solidFill>
                  <a:srgbClr val="0070C0"/>
                </a:solidFill>
                <a:latin typeface="+mn-lt"/>
                <a:cs typeface="Arial" pitchFamily="34" charset="0"/>
              </a:rPr>
              <a:t>ISO TC 207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GB" dirty="0">
                <a:solidFill>
                  <a:srgbClr val="0070C0"/>
                </a:solidFill>
                <a:latin typeface="+mn-lt"/>
                <a:cs typeface="Arial" pitchFamily="34" charset="0"/>
              </a:rPr>
              <a:t>ITU-T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GB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GHG </a:t>
            </a:r>
            <a:r>
              <a:rPr lang="en-GB" dirty="0">
                <a:solidFill>
                  <a:srgbClr val="0070C0"/>
                </a:solidFill>
                <a:latin typeface="+mn-lt"/>
                <a:cs typeface="Arial" pitchFamily="34" charset="0"/>
              </a:rPr>
              <a:t>Protocol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GB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IEC </a:t>
            </a:r>
            <a:r>
              <a:rPr lang="en-GB" dirty="0">
                <a:solidFill>
                  <a:srgbClr val="0070C0"/>
                </a:solidFill>
                <a:latin typeface="+mn-lt"/>
                <a:cs typeface="Arial" pitchFamily="34" charset="0"/>
              </a:rPr>
              <a:t>TC 111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GB" dirty="0">
                <a:solidFill>
                  <a:srgbClr val="0070C0"/>
                </a:solidFill>
                <a:latin typeface="+mn-lt"/>
                <a:cs typeface="Arial" pitchFamily="34" charset="0"/>
              </a:rPr>
              <a:t>BSI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GB" dirty="0">
                <a:solidFill>
                  <a:srgbClr val="0070C0"/>
                </a:solidFill>
                <a:latin typeface="+mn-lt"/>
                <a:cs typeface="Arial" pitchFamily="34" charset="0"/>
              </a:rPr>
              <a:t>EC-JRC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GB" dirty="0">
                <a:solidFill>
                  <a:srgbClr val="0070C0"/>
                </a:solidFill>
                <a:latin typeface="+mn-lt"/>
                <a:cs typeface="Arial" pitchFamily="34" charset="0"/>
              </a:rPr>
              <a:t>JRC-IES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GB" dirty="0">
                <a:solidFill>
                  <a:srgbClr val="0070C0"/>
                </a:solidFill>
                <a:latin typeface="+mn-lt"/>
                <a:cs typeface="Arial" pitchFamily="34" charset="0"/>
              </a:rPr>
              <a:t>ETSI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GB" dirty="0">
                <a:solidFill>
                  <a:srgbClr val="0070C0"/>
                </a:solidFill>
                <a:latin typeface="+mn-lt"/>
                <a:cs typeface="Arial" pitchFamily="34" charset="0"/>
              </a:rPr>
              <a:t>IAASB</a:t>
            </a:r>
            <a:endParaRPr lang="en-US" dirty="0">
              <a:solidFill>
                <a:srgbClr val="0070C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2124432"/>
            <a:ext cx="4249737" cy="2600712"/>
          </a:xfrm>
          <a:prstGeom prst="rect">
            <a:avLst/>
          </a:prstGeom>
          <a:solidFill>
            <a:srgbClr val="FFFFF3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4D4D4D"/>
                </a:solidFill>
                <a:latin typeface="Verdana" pitchFamily="34" charset="0"/>
              </a:rPr>
              <a:t>Assessment framework: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en-GB" sz="1200" b="1" dirty="0" smtClean="0">
                <a:solidFill>
                  <a:srgbClr val="4D4D4D"/>
                </a:solidFill>
                <a:latin typeface="Verdana" pitchFamily="34" charset="0"/>
              </a:rPr>
              <a:t> Assessment targets:</a:t>
            </a:r>
            <a:r>
              <a:rPr lang="en-US" sz="1200" b="1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en-US" sz="1200" dirty="0" smtClean="0">
                <a:solidFill>
                  <a:srgbClr val="4D4D4D"/>
                </a:solidFill>
                <a:latin typeface="Verdana" pitchFamily="34" charset="0"/>
              </a:rPr>
              <a:t>Products / Organization / Projects / City / Country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en-GB" sz="1200" b="1" dirty="0" smtClean="0">
                <a:solidFill>
                  <a:srgbClr val="4D4D4D"/>
                </a:solidFill>
                <a:latin typeface="Verdana" pitchFamily="34" charset="0"/>
              </a:rPr>
              <a:t> Assessment criteria</a:t>
            </a:r>
            <a:r>
              <a:rPr lang="en-US" sz="1200" b="1" dirty="0" smtClean="0">
                <a:solidFill>
                  <a:srgbClr val="4D4D4D"/>
                </a:solidFill>
                <a:latin typeface="Verdana" pitchFamily="34" charset="0"/>
              </a:rPr>
              <a:t>: </a:t>
            </a:r>
            <a:r>
              <a:rPr lang="en-US" sz="1200" dirty="0" smtClean="0">
                <a:solidFill>
                  <a:srgbClr val="4D4D4D"/>
                </a:solidFill>
                <a:latin typeface="Verdana" pitchFamily="34" charset="0"/>
              </a:rPr>
              <a:t>Inventory / carbon footprint / life cycle assessment / ICT enablement accounting / product eco-design / </a:t>
            </a:r>
            <a:r>
              <a:rPr lang="en-US" sz="1200" dirty="0" err="1" smtClean="0">
                <a:solidFill>
                  <a:srgbClr val="4D4D4D"/>
                </a:solidFill>
                <a:latin typeface="Verdana" pitchFamily="34" charset="0"/>
              </a:rPr>
              <a:t>labelling</a:t>
            </a:r>
            <a:r>
              <a:rPr lang="en-US" sz="1200" dirty="0" smtClean="0">
                <a:solidFill>
                  <a:srgbClr val="4D4D4D"/>
                </a:solidFill>
                <a:latin typeface="Verdana" pitchFamily="34" charset="0"/>
              </a:rPr>
              <a:t> / validation and verification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en-GB" sz="1200" b="1" dirty="0" smtClean="0">
                <a:solidFill>
                  <a:srgbClr val="4D4D4D"/>
                </a:solidFill>
                <a:latin typeface="Verdana" pitchFamily="34" charset="0"/>
              </a:rPr>
              <a:t> Assessment framework</a:t>
            </a:r>
            <a:r>
              <a:rPr lang="en-US" sz="1200" b="1" dirty="0" smtClean="0">
                <a:solidFill>
                  <a:srgbClr val="4D4D4D"/>
                </a:solidFill>
                <a:latin typeface="Verdana" pitchFamily="34" charset="0"/>
              </a:rPr>
              <a:t>: </a:t>
            </a:r>
            <a:r>
              <a:rPr lang="en-US" sz="1200" dirty="0" smtClean="0">
                <a:solidFill>
                  <a:srgbClr val="4D4D4D"/>
                </a:solidFill>
                <a:latin typeface="Verdana" pitchFamily="34" charset="0"/>
              </a:rPr>
              <a:t>Standards map of ISO standards / standards map of GHG standards</a:t>
            </a:r>
          </a:p>
          <a:p>
            <a:pPr eaLnBrk="1" hangingPunct="1">
              <a:defRPr/>
            </a:pPr>
            <a:endParaRPr lang="en-US" dirty="0" smtClean="0">
              <a:solidFill>
                <a:srgbClr val="4D4D4D"/>
              </a:solidFill>
              <a:latin typeface="Verdana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80988" y="980728"/>
            <a:ext cx="7010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en-US" sz="2800" dirty="0" smtClean="0"/>
              <a:t>Assessment framework</a:t>
            </a:r>
          </a:p>
        </p:txBody>
      </p:sp>
      <p:pic>
        <p:nvPicPr>
          <p:cNvPr id="6" name="Picture 4" descr="C:\Documents and Settings\bueti\My Documents\My Pictures\28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293096"/>
            <a:ext cx="1925361" cy="189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4268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3568" y="2132856"/>
            <a:ext cx="7772400" cy="4032448"/>
          </a:xfrm>
        </p:spPr>
        <p:txBody>
          <a:bodyPr/>
          <a:lstStyle/>
          <a:p>
            <a:r>
              <a:rPr lang="en-US" sz="1600" kern="1200" dirty="0" smtClean="0">
                <a:solidFill>
                  <a:srgbClr val="0070C0"/>
                </a:solidFill>
                <a:cs typeface="Arial" pitchFamily="34" charset="0"/>
              </a:rPr>
              <a:t>More </a:t>
            </a:r>
            <a:r>
              <a:rPr lang="en-US" sz="1600" kern="1200" dirty="0">
                <a:solidFill>
                  <a:srgbClr val="0070C0"/>
                </a:solidFill>
                <a:cs typeface="Arial" pitchFamily="34" charset="0"/>
              </a:rPr>
              <a:t>work </a:t>
            </a:r>
            <a:r>
              <a:rPr lang="en-US" sz="1600" kern="1200" dirty="0" smtClean="0">
                <a:solidFill>
                  <a:srgbClr val="0070C0"/>
                </a:solidFill>
                <a:cs typeface="Arial" pitchFamily="34" charset="0"/>
              </a:rPr>
              <a:t>on </a:t>
            </a:r>
            <a:r>
              <a:rPr lang="en-US" sz="1600" b="1" kern="1200" dirty="0" smtClean="0">
                <a:solidFill>
                  <a:srgbClr val="0070C0"/>
                </a:solidFill>
                <a:cs typeface="Arial" pitchFamily="34" charset="0"/>
              </a:rPr>
              <a:t>standards </a:t>
            </a:r>
            <a:r>
              <a:rPr lang="en-US" sz="1600" b="1" kern="1200" dirty="0">
                <a:solidFill>
                  <a:srgbClr val="0070C0"/>
                </a:solidFill>
                <a:cs typeface="Arial" pitchFamily="34" charset="0"/>
              </a:rPr>
              <a:t>for </a:t>
            </a:r>
            <a:r>
              <a:rPr lang="en-US" sz="1600" b="1" kern="1200" dirty="0" smtClean="0">
                <a:solidFill>
                  <a:srgbClr val="0070C0"/>
                </a:solidFill>
                <a:cs typeface="Arial" pitchFamily="34" charset="0"/>
              </a:rPr>
              <a:t>desktop </a:t>
            </a:r>
            <a:r>
              <a:rPr lang="en-US" sz="1600" b="1" kern="1200" dirty="0">
                <a:solidFill>
                  <a:srgbClr val="0070C0"/>
                </a:solidFill>
                <a:cs typeface="Arial" pitchFamily="34" charset="0"/>
              </a:rPr>
              <a:t>infrastructure, broadcasting services and </a:t>
            </a:r>
            <a:r>
              <a:rPr lang="en-US" sz="1600" b="1" kern="1200" dirty="0" smtClean="0">
                <a:solidFill>
                  <a:srgbClr val="0070C0"/>
                </a:solidFill>
                <a:cs typeface="Arial" pitchFamily="34" charset="0"/>
              </a:rPr>
              <a:t>networks</a:t>
            </a:r>
            <a:r>
              <a:rPr lang="en-US" sz="1600" kern="1200" dirty="0" smtClean="0">
                <a:solidFill>
                  <a:srgbClr val="0070C0"/>
                </a:solidFill>
                <a:cs typeface="Arial" pitchFamily="34" charset="0"/>
              </a:rPr>
              <a:t> is needed;</a:t>
            </a:r>
          </a:p>
          <a:p>
            <a:r>
              <a:rPr lang="en-US" sz="1600" kern="1200" dirty="0" smtClean="0">
                <a:solidFill>
                  <a:srgbClr val="0070C0"/>
                </a:solidFill>
                <a:cs typeface="Arial" pitchFamily="34" charset="0"/>
              </a:rPr>
              <a:t>New recommendations on </a:t>
            </a:r>
            <a:r>
              <a:rPr lang="en-US" sz="1600" b="1" kern="1200" dirty="0">
                <a:solidFill>
                  <a:srgbClr val="0070C0"/>
                </a:solidFill>
                <a:cs typeface="Arial" pitchFamily="34" charset="0"/>
              </a:rPr>
              <a:t>metrics for data </a:t>
            </a:r>
            <a:r>
              <a:rPr lang="en-US" sz="1600" b="1" kern="1200" dirty="0" smtClean="0">
                <a:solidFill>
                  <a:srgbClr val="0070C0"/>
                </a:solidFill>
                <a:cs typeface="Arial" pitchFamily="34" charset="0"/>
              </a:rPr>
              <a:t>centers</a:t>
            </a:r>
            <a:r>
              <a:rPr lang="en-US" sz="1600" kern="1200" dirty="0" smtClean="0">
                <a:solidFill>
                  <a:srgbClr val="0070C0"/>
                </a:solidFill>
                <a:cs typeface="Arial" pitchFamily="34" charset="0"/>
              </a:rPr>
              <a:t>, which </a:t>
            </a:r>
            <a:r>
              <a:rPr lang="en-US" sz="1600" kern="1200" dirty="0">
                <a:solidFill>
                  <a:srgbClr val="0070C0"/>
                </a:solidFill>
                <a:cs typeface="Arial" pitchFamily="34" charset="0"/>
              </a:rPr>
              <a:t>integrates energy consumption metrics with metrics relating to business strategy and business </a:t>
            </a:r>
            <a:r>
              <a:rPr lang="en-US" sz="1600" kern="1200" dirty="0" smtClean="0">
                <a:solidFill>
                  <a:srgbClr val="0070C0"/>
                </a:solidFill>
                <a:cs typeface="Arial" pitchFamily="34" charset="0"/>
              </a:rPr>
              <a:t>use are needed;</a:t>
            </a:r>
          </a:p>
          <a:p>
            <a:r>
              <a:rPr lang="en-US" sz="1600" kern="1200" dirty="0">
                <a:solidFill>
                  <a:srgbClr val="0070C0"/>
                </a:solidFill>
                <a:cs typeface="Arial" pitchFamily="34" charset="0"/>
              </a:rPr>
              <a:t>Metrics and frameworks for </a:t>
            </a:r>
            <a:r>
              <a:rPr lang="en-US" sz="1600" b="1" kern="1200" dirty="0">
                <a:solidFill>
                  <a:srgbClr val="0070C0"/>
                </a:solidFill>
                <a:cs typeface="Arial" pitchFamily="34" charset="0"/>
              </a:rPr>
              <a:t>best practice </a:t>
            </a:r>
            <a:r>
              <a:rPr lang="en-US" sz="1600" b="1" kern="1200" dirty="0" smtClean="0">
                <a:solidFill>
                  <a:srgbClr val="0070C0"/>
                </a:solidFill>
                <a:cs typeface="Arial" pitchFamily="34" charset="0"/>
              </a:rPr>
              <a:t>on </a:t>
            </a:r>
            <a:r>
              <a:rPr lang="en-US" sz="1600" b="1" kern="1200" dirty="0">
                <a:solidFill>
                  <a:srgbClr val="0070C0"/>
                </a:solidFill>
                <a:cs typeface="Arial" pitchFamily="34" charset="0"/>
              </a:rPr>
              <a:t>energy stations</a:t>
            </a:r>
            <a:r>
              <a:rPr lang="en-US" sz="1600" kern="1200" dirty="0">
                <a:solidFill>
                  <a:srgbClr val="0070C0"/>
                </a:solidFill>
                <a:cs typeface="Arial" pitchFamily="34" charset="0"/>
              </a:rPr>
              <a:t> needed to power mobile network </a:t>
            </a:r>
            <a:r>
              <a:rPr lang="en-US" sz="1600" kern="1200" dirty="0" smtClean="0">
                <a:solidFill>
                  <a:srgbClr val="0070C0"/>
                </a:solidFill>
                <a:cs typeface="Arial" pitchFamily="34" charset="0"/>
              </a:rPr>
              <a:t>nodes;</a:t>
            </a:r>
          </a:p>
          <a:p>
            <a:r>
              <a:rPr lang="en-US" sz="1600" kern="1200" dirty="0" smtClean="0">
                <a:solidFill>
                  <a:srgbClr val="0070C0"/>
                </a:solidFill>
                <a:cs typeface="Arial" pitchFamily="34" charset="0"/>
              </a:rPr>
              <a:t>Further work on </a:t>
            </a:r>
            <a:r>
              <a:rPr lang="en-US" sz="1600" b="1" kern="1200" dirty="0" smtClean="0">
                <a:solidFill>
                  <a:srgbClr val="0070C0"/>
                </a:solidFill>
                <a:cs typeface="Arial" pitchFamily="34" charset="0"/>
              </a:rPr>
              <a:t>recycling materials</a:t>
            </a:r>
            <a:r>
              <a:rPr lang="en-US" sz="1600" kern="1200" dirty="0" smtClean="0">
                <a:solidFill>
                  <a:srgbClr val="0070C0"/>
                </a:solidFill>
                <a:cs typeface="Arial" pitchFamily="34" charset="0"/>
              </a:rPr>
              <a:t> is needed;</a:t>
            </a:r>
          </a:p>
          <a:p>
            <a:r>
              <a:rPr lang="en-US" sz="1600" kern="1200" dirty="0">
                <a:solidFill>
                  <a:srgbClr val="0070C0"/>
                </a:solidFill>
                <a:cs typeface="Arial" pitchFamily="34" charset="0"/>
              </a:rPr>
              <a:t>ICT </a:t>
            </a:r>
            <a:r>
              <a:rPr lang="en-US" sz="1600" b="1" kern="1200" dirty="0">
                <a:solidFill>
                  <a:srgbClr val="0070C0"/>
                </a:solidFill>
                <a:cs typeface="Arial" pitchFamily="34" charset="0"/>
              </a:rPr>
              <a:t>product design issues</a:t>
            </a:r>
            <a:r>
              <a:rPr lang="en-US" sz="1600" kern="1200" dirty="0">
                <a:solidFill>
                  <a:srgbClr val="0070C0"/>
                </a:solidFill>
                <a:cs typeface="Arial" pitchFamily="34" charset="0"/>
              </a:rPr>
              <a:t>, including clean supply chain; reduction of the demand on limited natural resources; designing products that through their different life cycle stages reduce environmental impact and waste generation;</a:t>
            </a:r>
            <a:endParaRPr lang="en-US" sz="1600" kern="1200" dirty="0" smtClean="0">
              <a:solidFill>
                <a:srgbClr val="0070C0"/>
              </a:solidFill>
              <a:cs typeface="Arial" pitchFamily="34" charset="0"/>
            </a:endParaRPr>
          </a:p>
          <a:p>
            <a:r>
              <a:rPr lang="en-US" sz="1600" b="1" kern="1200" dirty="0" smtClean="0">
                <a:solidFill>
                  <a:srgbClr val="0070C0"/>
                </a:solidFill>
                <a:cs typeface="Arial" pitchFamily="34" charset="0"/>
              </a:rPr>
              <a:t>Recovery </a:t>
            </a:r>
            <a:r>
              <a:rPr lang="en-US" sz="1600" b="1" kern="1200" dirty="0">
                <a:solidFill>
                  <a:srgbClr val="0070C0"/>
                </a:solidFill>
                <a:cs typeface="Arial" pitchFamily="34" charset="0"/>
              </a:rPr>
              <a:t>of rare metals and green ICT supply </a:t>
            </a:r>
            <a:r>
              <a:rPr lang="en-US" sz="1600" b="1" kern="1200" dirty="0" smtClean="0">
                <a:solidFill>
                  <a:srgbClr val="0070C0"/>
                </a:solidFill>
                <a:cs typeface="Arial" pitchFamily="34" charset="0"/>
              </a:rPr>
              <a:t>chain</a:t>
            </a:r>
            <a:r>
              <a:rPr lang="en-US" sz="1600" kern="1200" dirty="0" smtClean="0">
                <a:solidFill>
                  <a:srgbClr val="0070C0"/>
                </a:solidFill>
                <a:cs typeface="Arial" pitchFamily="34" charset="0"/>
              </a:rPr>
              <a:t> are two issues that should be </a:t>
            </a:r>
            <a:r>
              <a:rPr lang="en-US" sz="1600" kern="1200" dirty="0" smtClean="0">
                <a:solidFill>
                  <a:srgbClr val="0070C0"/>
                </a:solidFill>
                <a:cs typeface="Arial" pitchFamily="34" charset="0"/>
              </a:rPr>
              <a:t>addressed</a:t>
            </a:r>
            <a:endParaRPr lang="en-US" sz="1600" kern="1200" dirty="0" smtClean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C1822C-7CEC-46BA-9C67-F3161B6F3FC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80988" y="980728"/>
            <a:ext cx="7010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en-US" sz="2200" dirty="0" smtClean="0"/>
              <a:t>Suggestions for ITU-T Study Group 5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79327141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C1822C-7CEC-46BA-9C67-F3161B6F3FC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0988" y="908720"/>
            <a:ext cx="7010400" cy="6096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dirty="0" smtClean="0"/>
              <a:t>Who benefits?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94361" y="3530024"/>
            <a:ext cx="1317206" cy="2203519"/>
          </a:xfrm>
          <a:custGeom>
            <a:avLst/>
            <a:gdLst/>
            <a:ahLst/>
            <a:cxnLst>
              <a:cxn ang="0">
                <a:pos x="617" y="407"/>
              </a:cxn>
              <a:cxn ang="0">
                <a:pos x="141" y="0"/>
              </a:cxn>
              <a:cxn ang="0">
                <a:pos x="0" y="401"/>
              </a:cxn>
              <a:cxn ang="0">
                <a:pos x="525" y="1033"/>
              </a:cxn>
              <a:cxn ang="0">
                <a:pos x="617" y="407"/>
              </a:cxn>
            </a:cxnLst>
            <a:rect l="0" t="0" r="r" b="b"/>
            <a:pathLst>
              <a:path w="617" h="1033">
                <a:moveTo>
                  <a:pt x="617" y="407"/>
                </a:moveTo>
                <a:cubicBezTo>
                  <a:pt x="511" y="217"/>
                  <a:pt x="341" y="80"/>
                  <a:pt x="141" y="0"/>
                </a:cubicBezTo>
                <a:cubicBezTo>
                  <a:pt x="53" y="110"/>
                  <a:pt x="0" y="249"/>
                  <a:pt x="0" y="401"/>
                </a:cubicBezTo>
                <a:cubicBezTo>
                  <a:pt x="0" y="715"/>
                  <a:pt x="227" y="977"/>
                  <a:pt x="525" y="1033"/>
                </a:cubicBezTo>
                <a:cubicBezTo>
                  <a:pt x="484" y="822"/>
                  <a:pt x="514" y="597"/>
                  <a:pt x="617" y="407"/>
                </a:cubicBezTo>
                <a:close/>
              </a:path>
            </a:pathLst>
          </a:custGeom>
          <a:solidFill>
            <a:srgbClr val="0070C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6" tIns="45718" rIns="91436" bIns="45718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099">
              <a:lnSpc>
                <a:spcPct val="80000"/>
              </a:lnSpc>
              <a:defRPr/>
            </a:pPr>
            <a:endParaRPr lang="en-US" sz="23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20729" y="3013808"/>
            <a:ext cx="2327240" cy="1328937"/>
          </a:xfrm>
          <a:custGeom>
            <a:avLst/>
            <a:gdLst/>
            <a:ahLst/>
            <a:cxnLst>
              <a:cxn ang="0">
                <a:pos x="497" y="620"/>
              </a:cxn>
              <a:cxn ang="0">
                <a:pos x="1090" y="410"/>
              </a:cxn>
              <a:cxn ang="0">
                <a:pos x="490" y="0"/>
              </a:cxn>
              <a:cxn ang="0">
                <a:pos x="0" y="227"/>
              </a:cxn>
              <a:cxn ang="0">
                <a:pos x="497" y="620"/>
              </a:cxn>
            </a:cxnLst>
            <a:rect l="0" t="0" r="r" b="b"/>
            <a:pathLst>
              <a:path w="1090" h="623">
                <a:moveTo>
                  <a:pt x="497" y="620"/>
                </a:moveTo>
                <a:cubicBezTo>
                  <a:pt x="715" y="623"/>
                  <a:pt x="920" y="544"/>
                  <a:pt x="1090" y="410"/>
                </a:cubicBezTo>
                <a:cubicBezTo>
                  <a:pt x="996" y="170"/>
                  <a:pt x="763" y="0"/>
                  <a:pt x="490" y="0"/>
                </a:cubicBezTo>
                <a:cubicBezTo>
                  <a:pt x="294" y="0"/>
                  <a:pt x="117" y="88"/>
                  <a:pt x="0" y="227"/>
                </a:cubicBezTo>
                <a:cubicBezTo>
                  <a:pt x="203" y="297"/>
                  <a:pt x="384" y="436"/>
                  <a:pt x="497" y="620"/>
                </a:cubicBezTo>
                <a:close/>
              </a:path>
            </a:pathLst>
          </a:custGeom>
          <a:solidFill>
            <a:srgbClr val="7030A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6" tIns="45718" rIns="91436" bIns="45718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099">
              <a:lnSpc>
                <a:spcPct val="80000"/>
              </a:lnSpc>
              <a:defRPr/>
            </a:pPr>
            <a:endParaRPr lang="en-US" sz="23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291854" y="3928919"/>
            <a:ext cx="1647840" cy="1828089"/>
          </a:xfrm>
          <a:custGeom>
            <a:avLst/>
            <a:gdLst/>
            <a:ahLst/>
            <a:cxnLst>
              <a:cxn ang="0">
                <a:pos x="772" y="214"/>
              </a:cxn>
              <a:cxn ang="0">
                <a:pos x="736" y="0"/>
              </a:cxn>
              <a:cxn ang="0">
                <a:pos x="147" y="234"/>
              </a:cxn>
              <a:cxn ang="0">
                <a:pos x="31" y="849"/>
              </a:cxn>
              <a:cxn ang="0">
                <a:pos x="129" y="857"/>
              </a:cxn>
              <a:cxn ang="0">
                <a:pos x="772" y="214"/>
              </a:cxn>
            </a:cxnLst>
            <a:rect l="0" t="0" r="r" b="b"/>
            <a:pathLst>
              <a:path w="772" h="857">
                <a:moveTo>
                  <a:pt x="772" y="214"/>
                </a:moveTo>
                <a:cubicBezTo>
                  <a:pt x="772" y="139"/>
                  <a:pt x="759" y="67"/>
                  <a:pt x="736" y="0"/>
                </a:cubicBezTo>
                <a:cubicBezTo>
                  <a:pt x="574" y="141"/>
                  <a:pt x="363" y="228"/>
                  <a:pt x="147" y="234"/>
                </a:cubicBezTo>
                <a:cubicBezTo>
                  <a:pt x="35" y="420"/>
                  <a:pt x="0" y="636"/>
                  <a:pt x="31" y="849"/>
                </a:cubicBezTo>
                <a:cubicBezTo>
                  <a:pt x="63" y="854"/>
                  <a:pt x="96" y="857"/>
                  <a:pt x="129" y="857"/>
                </a:cubicBezTo>
                <a:cubicBezTo>
                  <a:pt x="484" y="857"/>
                  <a:pt x="772" y="569"/>
                  <a:pt x="772" y="214"/>
                </a:cubicBezTo>
                <a:close/>
              </a:path>
            </a:pathLst>
          </a:custGeom>
          <a:solidFill>
            <a:srgbClr val="0066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6" tIns="45718" rIns="91436" bIns="45718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099">
              <a:lnSpc>
                <a:spcPct val="80000"/>
              </a:lnSpc>
              <a:defRPr/>
            </a:pPr>
            <a:endParaRPr lang="en-US" sz="2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26"/>
          <p:cNvSpPr txBox="1"/>
          <p:nvPr/>
        </p:nvSpPr>
        <p:spPr>
          <a:xfrm>
            <a:off x="1331640" y="4653136"/>
            <a:ext cx="160653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Researchers</a:t>
            </a:r>
          </a:p>
        </p:txBody>
      </p:sp>
      <p:sp>
        <p:nvSpPr>
          <p:cNvPr id="11" name="TextBox 27"/>
          <p:cNvSpPr txBox="1"/>
          <p:nvPr/>
        </p:nvSpPr>
        <p:spPr>
          <a:xfrm>
            <a:off x="186394" y="4211796"/>
            <a:ext cx="1037463" cy="6340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Policy-</a:t>
            </a:r>
          </a:p>
          <a:p>
            <a:pPr>
              <a:spcBef>
                <a:spcPct val="20000"/>
              </a:spcBef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makers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2" name="TextBox 28"/>
          <p:cNvSpPr txBox="1"/>
          <p:nvPr/>
        </p:nvSpPr>
        <p:spPr>
          <a:xfrm>
            <a:off x="1115616" y="3212976"/>
            <a:ext cx="1758815" cy="6340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ICT</a:t>
            </a:r>
          </a:p>
          <a:p>
            <a:pPr>
              <a:spcBef>
                <a:spcPct val="20000"/>
              </a:spcBef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organizations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203848" y="2329083"/>
            <a:ext cx="5434148" cy="1142473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6" tIns="45718" rIns="91436" bIns="45718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099">
              <a:lnSpc>
                <a:spcPct val="80000"/>
              </a:lnSpc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on how companies can build sustainability into their operations and management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203848" y="3671293"/>
            <a:ext cx="5434148" cy="1240301"/>
          </a:xfrm>
          <a:prstGeom prst="rect">
            <a:avLst/>
          </a:prstGeom>
          <a:solidFill>
            <a:srgbClr val="0066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6" tIns="45718" rIns="91436" bIns="45718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099">
              <a:lnSpc>
                <a:spcPct val="80000"/>
              </a:lnSpc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Standardized approach to measuring the environmental impacts of an ICT organization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203848" y="5081411"/>
            <a:ext cx="5434148" cy="1227909"/>
          </a:xfrm>
          <a:prstGeom prst="rect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6" tIns="45718" rIns="91436" bIns="45718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099">
              <a:lnSpc>
                <a:spcPct val="80000"/>
              </a:lnSpc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Assistance on the issues that a national policy framework would need to include</a:t>
            </a:r>
          </a:p>
        </p:txBody>
      </p:sp>
    </p:spTree>
    <p:extLst>
      <p:ext uri="{BB962C8B-B14F-4D97-AF65-F5344CB8AC3E}">
        <p14:creationId xmlns:p14="http://schemas.microsoft.com/office/powerpoint/2010/main" val="344534912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C6AE6D-7C64-46AC-9B84-C02E58279F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0988" y="908720"/>
            <a:ext cx="7010400" cy="6096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en-US" smtClean="0"/>
              <a:t>Purpose of the toolkit</a:t>
            </a:r>
            <a:endParaRPr lang="en-US" dirty="0" smtClean="0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194361" y="3530024"/>
            <a:ext cx="1317206" cy="2203519"/>
          </a:xfrm>
          <a:custGeom>
            <a:avLst/>
            <a:gdLst/>
            <a:ahLst/>
            <a:cxnLst>
              <a:cxn ang="0">
                <a:pos x="617" y="407"/>
              </a:cxn>
              <a:cxn ang="0">
                <a:pos x="141" y="0"/>
              </a:cxn>
              <a:cxn ang="0">
                <a:pos x="0" y="401"/>
              </a:cxn>
              <a:cxn ang="0">
                <a:pos x="525" y="1033"/>
              </a:cxn>
              <a:cxn ang="0">
                <a:pos x="617" y="407"/>
              </a:cxn>
            </a:cxnLst>
            <a:rect l="0" t="0" r="r" b="b"/>
            <a:pathLst>
              <a:path w="617" h="1033">
                <a:moveTo>
                  <a:pt x="617" y="407"/>
                </a:moveTo>
                <a:cubicBezTo>
                  <a:pt x="511" y="217"/>
                  <a:pt x="341" y="80"/>
                  <a:pt x="141" y="0"/>
                </a:cubicBezTo>
                <a:cubicBezTo>
                  <a:pt x="53" y="110"/>
                  <a:pt x="0" y="249"/>
                  <a:pt x="0" y="401"/>
                </a:cubicBezTo>
                <a:cubicBezTo>
                  <a:pt x="0" y="715"/>
                  <a:pt x="227" y="977"/>
                  <a:pt x="525" y="1033"/>
                </a:cubicBezTo>
                <a:cubicBezTo>
                  <a:pt x="484" y="822"/>
                  <a:pt x="514" y="597"/>
                  <a:pt x="617" y="407"/>
                </a:cubicBezTo>
                <a:close/>
              </a:path>
            </a:pathLst>
          </a:custGeom>
          <a:solidFill>
            <a:srgbClr val="0070C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6" tIns="45718" rIns="91436" bIns="45718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099">
              <a:lnSpc>
                <a:spcPct val="80000"/>
              </a:lnSpc>
              <a:defRPr/>
            </a:pPr>
            <a:endParaRPr lang="en-US" sz="23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520729" y="3013808"/>
            <a:ext cx="2327240" cy="1328937"/>
          </a:xfrm>
          <a:custGeom>
            <a:avLst/>
            <a:gdLst/>
            <a:ahLst/>
            <a:cxnLst>
              <a:cxn ang="0">
                <a:pos x="497" y="620"/>
              </a:cxn>
              <a:cxn ang="0">
                <a:pos x="1090" y="410"/>
              </a:cxn>
              <a:cxn ang="0">
                <a:pos x="490" y="0"/>
              </a:cxn>
              <a:cxn ang="0">
                <a:pos x="0" y="227"/>
              </a:cxn>
              <a:cxn ang="0">
                <a:pos x="497" y="620"/>
              </a:cxn>
            </a:cxnLst>
            <a:rect l="0" t="0" r="r" b="b"/>
            <a:pathLst>
              <a:path w="1090" h="623">
                <a:moveTo>
                  <a:pt x="497" y="620"/>
                </a:moveTo>
                <a:cubicBezTo>
                  <a:pt x="715" y="623"/>
                  <a:pt x="920" y="544"/>
                  <a:pt x="1090" y="410"/>
                </a:cubicBezTo>
                <a:cubicBezTo>
                  <a:pt x="996" y="170"/>
                  <a:pt x="763" y="0"/>
                  <a:pt x="490" y="0"/>
                </a:cubicBezTo>
                <a:cubicBezTo>
                  <a:pt x="294" y="0"/>
                  <a:pt x="117" y="88"/>
                  <a:pt x="0" y="227"/>
                </a:cubicBezTo>
                <a:cubicBezTo>
                  <a:pt x="203" y="297"/>
                  <a:pt x="384" y="436"/>
                  <a:pt x="497" y="620"/>
                </a:cubicBezTo>
                <a:close/>
              </a:path>
            </a:pathLst>
          </a:custGeom>
          <a:solidFill>
            <a:srgbClr val="7030A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6" tIns="45718" rIns="91436" bIns="45718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099">
              <a:lnSpc>
                <a:spcPct val="80000"/>
              </a:lnSpc>
              <a:defRPr/>
            </a:pPr>
            <a:endParaRPr lang="en-US" sz="23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291854" y="3928919"/>
            <a:ext cx="1647840" cy="1828089"/>
          </a:xfrm>
          <a:custGeom>
            <a:avLst/>
            <a:gdLst/>
            <a:ahLst/>
            <a:cxnLst>
              <a:cxn ang="0">
                <a:pos x="772" y="214"/>
              </a:cxn>
              <a:cxn ang="0">
                <a:pos x="736" y="0"/>
              </a:cxn>
              <a:cxn ang="0">
                <a:pos x="147" y="234"/>
              </a:cxn>
              <a:cxn ang="0">
                <a:pos x="31" y="849"/>
              </a:cxn>
              <a:cxn ang="0">
                <a:pos x="129" y="857"/>
              </a:cxn>
              <a:cxn ang="0">
                <a:pos x="772" y="214"/>
              </a:cxn>
            </a:cxnLst>
            <a:rect l="0" t="0" r="r" b="b"/>
            <a:pathLst>
              <a:path w="772" h="857">
                <a:moveTo>
                  <a:pt x="772" y="214"/>
                </a:moveTo>
                <a:cubicBezTo>
                  <a:pt x="772" y="139"/>
                  <a:pt x="759" y="67"/>
                  <a:pt x="736" y="0"/>
                </a:cubicBezTo>
                <a:cubicBezTo>
                  <a:pt x="574" y="141"/>
                  <a:pt x="363" y="228"/>
                  <a:pt x="147" y="234"/>
                </a:cubicBezTo>
                <a:cubicBezTo>
                  <a:pt x="35" y="420"/>
                  <a:pt x="0" y="636"/>
                  <a:pt x="31" y="849"/>
                </a:cubicBezTo>
                <a:cubicBezTo>
                  <a:pt x="63" y="854"/>
                  <a:pt x="96" y="857"/>
                  <a:pt x="129" y="857"/>
                </a:cubicBezTo>
                <a:cubicBezTo>
                  <a:pt x="484" y="857"/>
                  <a:pt x="772" y="569"/>
                  <a:pt x="772" y="214"/>
                </a:cubicBezTo>
                <a:close/>
              </a:path>
            </a:pathLst>
          </a:custGeom>
          <a:solidFill>
            <a:srgbClr val="0066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6" tIns="45718" rIns="91436" bIns="45718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099">
              <a:lnSpc>
                <a:spcPct val="80000"/>
              </a:lnSpc>
              <a:defRPr/>
            </a:pPr>
            <a:endParaRPr lang="en-US" sz="2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26"/>
          <p:cNvSpPr txBox="1"/>
          <p:nvPr/>
        </p:nvSpPr>
        <p:spPr>
          <a:xfrm>
            <a:off x="1485051" y="4595180"/>
            <a:ext cx="1358064" cy="6340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Standards</a:t>
            </a:r>
          </a:p>
          <a:p>
            <a:pPr>
              <a:spcBef>
                <a:spcPct val="20000"/>
              </a:spcBef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Support</a:t>
            </a:r>
          </a:p>
        </p:txBody>
      </p:sp>
      <p:sp>
        <p:nvSpPr>
          <p:cNvPr id="9" name="TextBox 27"/>
          <p:cNvSpPr txBox="1"/>
          <p:nvPr/>
        </p:nvSpPr>
        <p:spPr>
          <a:xfrm>
            <a:off x="186394" y="4211796"/>
            <a:ext cx="122982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Checklist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0" name="TextBox 28"/>
          <p:cNvSpPr txBox="1"/>
          <p:nvPr/>
        </p:nvSpPr>
        <p:spPr>
          <a:xfrm>
            <a:off x="1187624" y="3212976"/>
            <a:ext cx="1188146" cy="6340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Practical</a:t>
            </a:r>
          </a:p>
          <a:p>
            <a:pPr>
              <a:spcBef>
                <a:spcPct val="20000"/>
              </a:spcBef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support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203848" y="2060848"/>
            <a:ext cx="5434148" cy="1142473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6" tIns="45718" rIns="91436" bIns="45718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099">
              <a:lnSpc>
                <a:spcPct val="80000"/>
              </a:lnSpc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Detailed practical support on how ICT companies can build sustainability into their operations and management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203848" y="3484843"/>
            <a:ext cx="5434148" cy="1240301"/>
          </a:xfrm>
          <a:prstGeom prst="rect">
            <a:avLst/>
          </a:prstGeom>
          <a:solidFill>
            <a:srgbClr val="0066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6" tIns="45718" rIns="91436" bIns="45718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099">
              <a:lnSpc>
                <a:spcPct val="80000"/>
              </a:lnSpc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Ongoing contribution to ITU-T Study Group 5 which has the goal of developing global standards in this arena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203848" y="5081411"/>
            <a:ext cx="5434148" cy="1227909"/>
          </a:xfrm>
          <a:prstGeom prst="rect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6" tIns="45718" rIns="91436" bIns="45718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099">
              <a:lnSpc>
                <a:spcPct val="80000"/>
              </a:lnSpc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Standardized checklist of sustainability requirements specific to the ICT sector</a:t>
            </a:r>
          </a:p>
        </p:txBody>
      </p:sp>
    </p:spTree>
    <p:extLst>
      <p:ext uri="{BB962C8B-B14F-4D97-AF65-F5344CB8AC3E}">
        <p14:creationId xmlns:p14="http://schemas.microsoft.com/office/powerpoint/2010/main" val="23397196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84213" y="1471940"/>
            <a:ext cx="7772400" cy="523220"/>
          </a:xfrm>
        </p:spPr>
        <p:txBody>
          <a:bodyPr/>
          <a:lstStyle/>
          <a:p>
            <a:r>
              <a:rPr lang="en-US" sz="2800" dirty="0" smtClean="0"/>
              <a:t>More information</a:t>
            </a:r>
          </a:p>
        </p:txBody>
      </p:sp>
      <p:sp>
        <p:nvSpPr>
          <p:cNvPr id="23555" name="Content Placeholder 5"/>
          <p:cNvSpPr>
            <a:spLocks noGrp="1"/>
          </p:cNvSpPr>
          <p:nvPr>
            <p:ph idx="1"/>
          </p:nvPr>
        </p:nvSpPr>
        <p:spPr>
          <a:xfrm>
            <a:off x="827410" y="2421235"/>
            <a:ext cx="7489006" cy="2447925"/>
          </a:xfrm>
        </p:spPr>
        <p:txBody>
          <a:bodyPr/>
          <a:lstStyle/>
          <a:p>
            <a:endParaRPr lang="en-US" sz="1600" u="sng" dirty="0" smtClean="0">
              <a:hlinkClick r:id="rId3"/>
            </a:endParaRPr>
          </a:p>
          <a:p>
            <a:r>
              <a:rPr lang="en-US" sz="1600" dirty="0">
                <a:solidFill>
                  <a:srgbClr val="0070C0"/>
                </a:solidFill>
                <a:cs typeface="Arial" pitchFamily="34" charset="0"/>
              </a:rPr>
              <a:t>ITU-T &amp; Climate </a:t>
            </a:r>
            <a:r>
              <a:rPr lang="en-US" sz="1600" dirty="0" smtClean="0">
                <a:solidFill>
                  <a:srgbClr val="0070C0"/>
                </a:solidFill>
                <a:cs typeface="Arial" pitchFamily="34" charset="0"/>
              </a:rPr>
              <a:t>Change:</a:t>
            </a:r>
            <a:r>
              <a:rPr lang="en-US" sz="1600" u="sng" dirty="0" smtClean="0">
                <a:hlinkClick r:id="rId3"/>
              </a:rPr>
              <a:t> </a:t>
            </a:r>
            <a:r>
              <a:rPr lang="en-US" sz="1600" dirty="0" smtClean="0">
                <a:hlinkClick r:id="rId3"/>
              </a:rPr>
              <a:t>http</a:t>
            </a:r>
            <a:r>
              <a:rPr lang="en-US" sz="1600" dirty="0">
                <a:hlinkClick r:id="rId3"/>
              </a:rPr>
              <a:t>://www.itu.int/ITU-T/climatechange</a:t>
            </a:r>
            <a:r>
              <a:rPr lang="en-US" sz="1600" dirty="0" smtClean="0">
                <a:hlinkClick r:id="rId3"/>
              </a:rPr>
              <a:t>/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>
              <a:solidFill>
                <a:srgbClr val="0070C0"/>
              </a:solidFill>
              <a:cs typeface="Arial" pitchFamily="34" charset="0"/>
            </a:endParaRPr>
          </a:p>
          <a:p>
            <a:r>
              <a:rPr lang="en-US" sz="1600" dirty="0" smtClean="0">
                <a:solidFill>
                  <a:srgbClr val="0070C0"/>
                </a:solidFill>
                <a:cs typeface="Arial" pitchFamily="34" charset="0"/>
              </a:rPr>
              <a:t>Contact: Cristina Bueti (</a:t>
            </a:r>
            <a:r>
              <a:rPr lang="en-US" sz="1600" dirty="0" smtClean="0">
                <a:solidFill>
                  <a:srgbClr val="0070C0"/>
                </a:solidFill>
                <a:cs typeface="Arial" pitchFamily="34" charset="0"/>
                <a:hlinkClick r:id="rId4"/>
              </a:rPr>
              <a:t>greenstandard@itu.int</a:t>
            </a:r>
            <a:r>
              <a:rPr lang="en-US" sz="1600" dirty="0" smtClean="0">
                <a:solidFill>
                  <a:srgbClr val="0070C0"/>
                </a:solidFill>
                <a:cs typeface="Arial" pitchFamily="34" charset="0"/>
              </a:rPr>
              <a:t>)</a:t>
            </a:r>
          </a:p>
          <a:p>
            <a:endParaRPr lang="en-US" sz="1600" dirty="0" smtClean="0">
              <a:solidFill>
                <a:srgbClr val="0070C0"/>
              </a:solidFill>
              <a:cs typeface="Arial" pitchFamily="34" charset="0"/>
            </a:endParaRPr>
          </a:p>
          <a:p>
            <a:r>
              <a:rPr lang="en-US" sz="1600" dirty="0">
                <a:solidFill>
                  <a:srgbClr val="0070C0"/>
                </a:solidFill>
                <a:cs typeface="Arial" pitchFamily="34" charset="0"/>
              </a:rPr>
              <a:t>Toolkit </a:t>
            </a:r>
            <a:r>
              <a:rPr lang="en-US" sz="1600" dirty="0" smtClean="0">
                <a:solidFill>
                  <a:srgbClr val="0070C0"/>
                </a:solidFill>
                <a:cs typeface="Arial" pitchFamily="34" charset="0"/>
              </a:rPr>
              <a:t>: </a:t>
            </a:r>
            <a:r>
              <a:rPr lang="en-US" sz="1600" dirty="0" smtClean="0">
                <a:solidFill>
                  <a:srgbClr val="0070C0"/>
                </a:solidFill>
                <a:cs typeface="Arial" pitchFamily="34" charset="0"/>
                <a:hlinkClick r:id="rId5"/>
              </a:rPr>
              <a:t>http://www.itu.int/ITU-T/climatechange/ess/index.html</a:t>
            </a:r>
            <a:r>
              <a:rPr lang="en-US" sz="1600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</a:p>
          <a:p>
            <a:endParaRPr lang="en-US" sz="1600" dirty="0" smtClean="0">
              <a:solidFill>
                <a:srgbClr val="0070C0"/>
              </a:solidFill>
              <a:cs typeface="Arial" pitchFamily="34" charset="0"/>
            </a:endParaRPr>
          </a:p>
          <a:p>
            <a:endParaRPr lang="en-US" dirty="0" smtClean="0"/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BF2BB4E-B9CD-4267-8F73-30617790923A}" type="slidenum">
              <a:rPr lang="en-US" sz="1000">
                <a:solidFill>
                  <a:srgbClr val="0E438A"/>
                </a:solidFill>
                <a:latin typeface="Zurich BT" charset="0"/>
              </a:rPr>
              <a:pPr eaLnBrk="1" hangingPunct="1"/>
              <a:t>20</a:t>
            </a:fld>
            <a:endParaRPr lang="en-US" sz="1000">
              <a:solidFill>
                <a:srgbClr val="0E438A"/>
              </a:solidFill>
              <a:latin typeface="Zurich BT" charset="0"/>
            </a:endParaRPr>
          </a:p>
        </p:txBody>
      </p:sp>
      <p:pic>
        <p:nvPicPr>
          <p:cNvPr id="23557" name="Picture 6" descr="C:\Documents and Settings\bueti\My Documents\My Pictures\photos climate\shutterstock_1494419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6538"/>
            <a:ext cx="2314575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C6AE6D-7C64-46AC-9B84-C02E58279F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3528" y="5229200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  <a:latin typeface="+mn-lt"/>
                <a:cs typeface="Arial" pitchFamily="34" charset="0"/>
              </a:rPr>
              <a:t>Although its own emissions are rising, ICT’s largest influence is expected to be through </a:t>
            </a:r>
            <a:r>
              <a:rPr lang="en-GB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enabling </a:t>
            </a:r>
            <a:r>
              <a:rPr lang="en-GB" dirty="0">
                <a:solidFill>
                  <a:srgbClr val="0070C0"/>
                </a:solidFill>
                <a:latin typeface="+mn-lt"/>
                <a:cs typeface="Arial" pitchFamily="34" charset="0"/>
              </a:rPr>
              <a:t>increased energy efficiencies and energy use reductions in other sectors. The toolkit enables the ICT industry to drive environmental best practice into its own performance</a:t>
            </a:r>
            <a:r>
              <a:rPr lang="en-GB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.</a:t>
            </a:r>
          </a:p>
          <a:p>
            <a:endParaRPr lang="en-GB" b="1" dirty="0" smtClean="0">
              <a:solidFill>
                <a:schemeClr val="tx2"/>
              </a:solidFill>
            </a:endParaRPr>
          </a:p>
          <a:p>
            <a:r>
              <a:rPr lang="en-GB" b="1" dirty="0" smtClean="0">
                <a:solidFill>
                  <a:schemeClr val="tx2"/>
                </a:solidFill>
              </a:rPr>
              <a:t> </a:t>
            </a:r>
            <a:r>
              <a:rPr lang="en-GB" sz="1000" dirty="0">
                <a:solidFill>
                  <a:schemeClr val="tx2"/>
                </a:solidFill>
                <a:latin typeface="+mj-lt"/>
              </a:rPr>
              <a:t>S</a:t>
            </a:r>
            <a:r>
              <a:rPr lang="en-GB" sz="1000" dirty="0" smtClean="0">
                <a:solidFill>
                  <a:schemeClr val="tx2"/>
                </a:solidFill>
                <a:latin typeface="+mj-lt"/>
              </a:rPr>
              <a:t>ource: SMART 2020 report</a:t>
            </a:r>
            <a:endParaRPr lang="en-GB" sz="1000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93021371"/>
              </p:ext>
            </p:extLst>
          </p:nvPr>
        </p:nvGraphicFramePr>
        <p:xfrm>
          <a:off x="209002" y="1897848"/>
          <a:ext cx="8699864" cy="3187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280988" y="908720"/>
            <a:ext cx="7010400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en-US" dirty="0" smtClean="0"/>
              <a:t>Why the toolkit matters</a:t>
            </a:r>
          </a:p>
        </p:txBody>
      </p:sp>
    </p:spTree>
    <p:extLst>
      <p:ext uri="{BB962C8B-B14F-4D97-AF65-F5344CB8AC3E}">
        <p14:creationId xmlns:p14="http://schemas.microsoft.com/office/powerpoint/2010/main" val="3208916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C:\Users\campilon\Desktop\photos\shutterstock_240358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8575"/>
            <a:ext cx="2373312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Content Placeholder 3"/>
          <p:cNvSpPr>
            <a:spLocks noGrp="1"/>
          </p:cNvSpPr>
          <p:nvPr>
            <p:ph sz="half" idx="2"/>
          </p:nvPr>
        </p:nvSpPr>
        <p:spPr>
          <a:xfrm>
            <a:off x="107528" y="1270535"/>
            <a:ext cx="2808288" cy="5182801"/>
          </a:xfrm>
        </p:spPr>
        <p:txBody>
          <a:bodyPr/>
          <a:lstStyle/>
          <a:p>
            <a:r>
              <a:rPr lang="en-US" sz="1200" dirty="0"/>
              <a:t>3p Institute for Sustainable Management</a:t>
            </a:r>
          </a:p>
          <a:p>
            <a:r>
              <a:rPr lang="en-US" sz="1200" dirty="0"/>
              <a:t>Alcatel Lucent</a:t>
            </a:r>
          </a:p>
          <a:p>
            <a:r>
              <a:rPr lang="en-US" sz="1200" dirty="0"/>
              <a:t>BBC</a:t>
            </a:r>
          </a:p>
          <a:p>
            <a:r>
              <a:rPr lang="en-US" sz="1200" dirty="0"/>
              <a:t>BIO Intelligence Service</a:t>
            </a:r>
          </a:p>
          <a:p>
            <a:r>
              <a:rPr lang="en-US" sz="1200" dirty="0"/>
              <a:t>BT</a:t>
            </a:r>
          </a:p>
          <a:p>
            <a:r>
              <a:rPr lang="en-US" sz="1200" dirty="0"/>
              <a:t>CEDARE</a:t>
            </a:r>
          </a:p>
          <a:p>
            <a:r>
              <a:rPr lang="en-US" sz="1200" dirty="0"/>
              <a:t>Climate Associates</a:t>
            </a:r>
          </a:p>
          <a:p>
            <a:r>
              <a:rPr lang="en-US" sz="1200" dirty="0" err="1"/>
              <a:t>ClimateCHECK</a:t>
            </a:r>
            <a:endParaRPr lang="en-US" sz="1200" dirty="0"/>
          </a:p>
          <a:p>
            <a:r>
              <a:rPr lang="en-US" sz="1200" dirty="0" err="1"/>
              <a:t>Cogeco</a:t>
            </a:r>
            <a:r>
              <a:rPr lang="en-US" sz="1200" dirty="0"/>
              <a:t> Cable</a:t>
            </a:r>
          </a:p>
          <a:p>
            <a:r>
              <a:rPr lang="en-US" sz="1200" dirty="0"/>
              <a:t>DATEC Technologies</a:t>
            </a:r>
          </a:p>
          <a:p>
            <a:r>
              <a:rPr lang="en-US" sz="1200" dirty="0"/>
              <a:t>Dell</a:t>
            </a:r>
          </a:p>
          <a:p>
            <a:r>
              <a:rPr lang="en-US" sz="1200" dirty="0"/>
              <a:t>Ernst &amp; Young</a:t>
            </a:r>
          </a:p>
          <a:p>
            <a:r>
              <a:rPr lang="en-US" sz="1200" dirty="0"/>
              <a:t>ETRI</a:t>
            </a:r>
          </a:p>
          <a:p>
            <a:r>
              <a:rPr lang="en-US" sz="1200" dirty="0"/>
              <a:t>ETNO</a:t>
            </a:r>
          </a:p>
          <a:p>
            <a:r>
              <a:rPr lang="en-US" sz="1200" dirty="0"/>
              <a:t>ETSI</a:t>
            </a:r>
          </a:p>
          <a:p>
            <a:r>
              <a:rPr lang="en-US" sz="1200" dirty="0"/>
              <a:t>European Broadcasting Union</a:t>
            </a:r>
          </a:p>
          <a:p>
            <a:pPr>
              <a:defRPr/>
            </a:pPr>
            <a:endParaRPr lang="en-US" dirty="0" smtClean="0">
              <a:latin typeface="+mj-lt"/>
            </a:endParaRPr>
          </a:p>
        </p:txBody>
      </p:sp>
      <p:sp>
        <p:nvSpPr>
          <p:cNvPr id="13317" name="Content Placeholder 5"/>
          <p:cNvSpPr>
            <a:spLocks noGrp="1"/>
          </p:cNvSpPr>
          <p:nvPr>
            <p:ph sz="quarter" idx="4"/>
          </p:nvPr>
        </p:nvSpPr>
        <p:spPr>
          <a:xfrm>
            <a:off x="5868144" y="1236563"/>
            <a:ext cx="3105671" cy="4784725"/>
          </a:xfrm>
        </p:spPr>
        <p:txBody>
          <a:bodyPr/>
          <a:lstStyle/>
          <a:p>
            <a:r>
              <a:rPr lang="en-US" sz="1200" dirty="0"/>
              <a:t>Panasonic</a:t>
            </a:r>
          </a:p>
          <a:p>
            <a:r>
              <a:rPr lang="en-US" sz="1200" dirty="0"/>
              <a:t>PE INTERNATIONAL AG</a:t>
            </a:r>
          </a:p>
          <a:p>
            <a:r>
              <a:rPr lang="en-US" sz="1200" dirty="0"/>
              <a:t>Research In Motion</a:t>
            </a:r>
          </a:p>
          <a:p>
            <a:r>
              <a:rPr lang="en-US" sz="1200" dirty="0" err="1"/>
              <a:t>Scuola</a:t>
            </a:r>
            <a:r>
              <a:rPr lang="en-US" sz="1200" dirty="0"/>
              <a:t> </a:t>
            </a:r>
            <a:r>
              <a:rPr lang="en-US" sz="1200" dirty="0" err="1"/>
              <a:t>Superiore</a:t>
            </a:r>
            <a:r>
              <a:rPr lang="en-US" sz="1200" dirty="0"/>
              <a:t> </a:t>
            </a:r>
            <a:r>
              <a:rPr lang="en-US" sz="1200" dirty="0" err="1"/>
              <a:t>Sant’Anna</a:t>
            </a:r>
            <a:r>
              <a:rPr lang="en-US" sz="1200" dirty="0"/>
              <a:t> of Pisa</a:t>
            </a:r>
          </a:p>
          <a:p>
            <a:r>
              <a:rPr lang="en-US" sz="1200" dirty="0"/>
              <a:t>Step </a:t>
            </a:r>
            <a:r>
              <a:rPr lang="en-US" sz="1200" dirty="0" smtClean="0"/>
              <a:t>Initiative</a:t>
            </a:r>
          </a:p>
          <a:p>
            <a:r>
              <a:rPr lang="en-US" sz="1200" dirty="0" smtClean="0"/>
              <a:t>Telecom </a:t>
            </a:r>
            <a:r>
              <a:rPr lang="en-US" sz="1200" dirty="0"/>
              <a:t>Italia</a:t>
            </a:r>
          </a:p>
          <a:p>
            <a:r>
              <a:rPr lang="en-US" sz="1200" dirty="0"/>
              <a:t>Telecommunications Networks and Telematics Laboratory</a:t>
            </a:r>
          </a:p>
          <a:p>
            <a:r>
              <a:rPr lang="en-US" sz="1200" dirty="0"/>
              <a:t>Telecommunication Technology Committee</a:t>
            </a:r>
          </a:p>
          <a:p>
            <a:r>
              <a:rPr lang="en-US" sz="1200" dirty="0" err="1"/>
              <a:t>Telefónica</a:t>
            </a:r>
            <a:endParaRPr lang="en-US" sz="1200" dirty="0"/>
          </a:p>
          <a:p>
            <a:r>
              <a:rPr lang="en-US" sz="1200" dirty="0"/>
              <a:t>Thomson Reuters</a:t>
            </a:r>
          </a:p>
          <a:p>
            <a:r>
              <a:rPr lang="en-US" sz="1200" dirty="0"/>
              <a:t>Toshiba</a:t>
            </a:r>
          </a:p>
          <a:p>
            <a:r>
              <a:rPr lang="en-US" sz="1200" dirty="0"/>
              <a:t>United Nations Environmental </a:t>
            </a:r>
            <a:r>
              <a:rPr lang="en-US" sz="1200" dirty="0" err="1"/>
              <a:t>Programme</a:t>
            </a:r>
            <a:endParaRPr lang="en-US" sz="1200" dirty="0"/>
          </a:p>
          <a:p>
            <a:r>
              <a:rPr lang="en-US" sz="1200" dirty="0"/>
              <a:t>United Nations Environmental </a:t>
            </a:r>
            <a:r>
              <a:rPr lang="en-US" sz="1200" dirty="0" err="1"/>
              <a:t>Programme</a:t>
            </a:r>
            <a:r>
              <a:rPr lang="en-US" sz="1200" dirty="0"/>
              <a:t> Basel convention</a:t>
            </a:r>
          </a:p>
          <a:p>
            <a:r>
              <a:rPr lang="en-US" sz="1200" dirty="0"/>
              <a:t>United Nations University</a:t>
            </a:r>
          </a:p>
          <a:p>
            <a:r>
              <a:rPr lang="en-US" sz="1200" dirty="0"/>
              <a:t>University of </a:t>
            </a:r>
            <a:r>
              <a:rPr lang="en-US" sz="1200" dirty="0" err="1"/>
              <a:t>Genova</a:t>
            </a:r>
            <a:endParaRPr lang="en-US" sz="1200" dirty="0"/>
          </a:p>
          <a:p>
            <a:r>
              <a:rPr lang="en-US" sz="1200" dirty="0"/>
              <a:t>University of Zagreb</a:t>
            </a:r>
          </a:p>
          <a:p>
            <a:r>
              <a:rPr lang="en-US" sz="1200" dirty="0"/>
              <a:t>Verizon</a:t>
            </a:r>
          </a:p>
          <a:p>
            <a:r>
              <a:rPr lang="en-US" sz="1200" dirty="0"/>
              <a:t>Vodafone Ghana</a:t>
            </a:r>
          </a:p>
        </p:txBody>
      </p:sp>
      <p:sp>
        <p:nvSpPr>
          <p:cNvPr id="31750" name="Slide Number Placeholder 6"/>
          <p:cNvSpPr>
            <a:spLocks noGrp="1"/>
          </p:cNvSpPr>
          <p:nvPr>
            <p:ph type="sldNum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E559B2C1-2BEC-4148-892A-345C3FF89742}" type="slidenum">
              <a:rPr lang="en-US" sz="1000" smtClean="0">
                <a:solidFill>
                  <a:srgbClr val="0E438A"/>
                </a:solidFill>
                <a:latin typeface="Zurich BT" charset="0"/>
                <a:cs typeface="Times New Roman" pitchFamily="18" charset="0"/>
              </a:rPr>
              <a:pPr eaLnBrk="1" hangingPunct="1"/>
              <a:t>4</a:t>
            </a:fld>
            <a:endParaRPr lang="en-US" sz="1000" smtClean="0">
              <a:solidFill>
                <a:srgbClr val="0E438A"/>
              </a:solidFill>
              <a:latin typeface="Zurich BT" charset="0"/>
              <a:cs typeface="Times New Roman" pitchFamily="18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2915816" y="1196752"/>
            <a:ext cx="2808288" cy="471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000">
                <a:solidFill>
                  <a:srgbClr val="5C5C5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1800">
                <a:solidFill>
                  <a:srgbClr val="5C5C5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rgbClr val="5C5C5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rgbClr val="5C5C5C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rgbClr val="5C5C5C"/>
                </a:solidFill>
                <a:latin typeface="+mn-lt"/>
              </a:defRPr>
            </a:lvl9pPr>
          </a:lstStyle>
          <a:p>
            <a:r>
              <a:rPr lang="en-US" sz="1200" dirty="0"/>
              <a:t>France Telecom/Orange</a:t>
            </a:r>
          </a:p>
          <a:p>
            <a:r>
              <a:rPr lang="en-US" sz="1200" dirty="0" err="1"/>
              <a:t>Fronesys</a:t>
            </a:r>
            <a:endParaRPr lang="en-US" sz="1200" dirty="0"/>
          </a:p>
          <a:p>
            <a:r>
              <a:rPr lang="en-US" sz="1200" dirty="0"/>
              <a:t>Fujitsu</a:t>
            </a:r>
          </a:p>
          <a:p>
            <a:r>
              <a:rPr lang="en-US" sz="1200" dirty="0"/>
              <a:t>GHG Management Institute (GHGMI)</a:t>
            </a:r>
          </a:p>
          <a:p>
            <a:r>
              <a:rPr lang="en-US" sz="1200" dirty="0"/>
              <a:t>Hewlett-Packard</a:t>
            </a:r>
          </a:p>
          <a:p>
            <a:r>
              <a:rPr lang="en-US" sz="1200" dirty="0"/>
              <a:t>Hitachi</a:t>
            </a:r>
          </a:p>
          <a:p>
            <a:r>
              <a:rPr lang="en-US" sz="1200" dirty="0" smtClean="0"/>
              <a:t>Huawei</a:t>
            </a:r>
          </a:p>
          <a:p>
            <a:r>
              <a:rPr lang="en-US" sz="1200" dirty="0" smtClean="0"/>
              <a:t>IBI </a:t>
            </a:r>
            <a:r>
              <a:rPr lang="en-US" sz="1200" dirty="0"/>
              <a:t>Group</a:t>
            </a:r>
          </a:p>
          <a:p>
            <a:r>
              <a:rPr lang="en-US" sz="1200" dirty="0"/>
              <a:t>Imperial College</a:t>
            </a:r>
          </a:p>
          <a:p>
            <a:r>
              <a:rPr lang="en-US" sz="1200" dirty="0"/>
              <a:t>Infosys</a:t>
            </a:r>
          </a:p>
          <a:p>
            <a:r>
              <a:rPr lang="en-US" sz="1200" dirty="0"/>
              <a:t>International Telecommunication Union (ITU)</a:t>
            </a:r>
          </a:p>
          <a:p>
            <a:r>
              <a:rPr lang="en-US" sz="1200" dirty="0" err="1"/>
              <a:t>Mandat</a:t>
            </a:r>
            <a:r>
              <a:rPr lang="en-US" sz="1200" dirty="0"/>
              <a:t> International</a:t>
            </a:r>
          </a:p>
          <a:p>
            <a:r>
              <a:rPr lang="en-US" sz="1200" dirty="0" err="1"/>
              <a:t>MicroPro</a:t>
            </a:r>
            <a:r>
              <a:rPr lang="en-US" sz="1200" dirty="0"/>
              <a:t> Computers</a:t>
            </a:r>
          </a:p>
          <a:p>
            <a:r>
              <a:rPr lang="en-US" sz="1200" dirty="0"/>
              <a:t>Microsoft</a:t>
            </a:r>
          </a:p>
          <a:p>
            <a:r>
              <a:rPr lang="en-US" sz="1200" dirty="0"/>
              <a:t>MJRD Assessment Inc.</a:t>
            </a:r>
          </a:p>
          <a:p>
            <a:r>
              <a:rPr lang="en-US" sz="1200" dirty="0"/>
              <a:t>National Inter-University Consortium for Telecommunications</a:t>
            </a:r>
          </a:p>
          <a:p>
            <a:r>
              <a:rPr lang="en-US" sz="1200" dirty="0"/>
              <a:t>Nokia Siemens Networks</a:t>
            </a:r>
          </a:p>
          <a:p>
            <a:r>
              <a:rPr lang="en-US" sz="1200" dirty="0"/>
              <a:t>NEC Empowered by Innovation</a:t>
            </a:r>
          </a:p>
          <a:p>
            <a:r>
              <a:rPr lang="en-US" sz="1200" dirty="0" smtClean="0"/>
              <a:t>NTT</a:t>
            </a:r>
            <a:endParaRPr lang="en-US" sz="1200" dirty="0"/>
          </a:p>
        </p:txBody>
      </p:sp>
      <p:sp>
        <p:nvSpPr>
          <p:cNvPr id="11" name="Title 4"/>
          <p:cNvSpPr txBox="1">
            <a:spLocks/>
          </p:cNvSpPr>
          <p:nvPr/>
        </p:nvSpPr>
        <p:spPr bwMode="auto">
          <a:xfrm>
            <a:off x="35694" y="632302"/>
            <a:ext cx="8640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algn="l"/>
            <a:r>
              <a:rPr lang="en-US" sz="2800" dirty="0" smtClean="0"/>
              <a:t>Collaboration with over 50 partners</a:t>
            </a:r>
          </a:p>
        </p:txBody>
      </p:sp>
    </p:spTree>
    <p:extLst>
      <p:ext uri="{BB962C8B-B14F-4D97-AF65-F5344CB8AC3E}">
        <p14:creationId xmlns:p14="http://schemas.microsoft.com/office/powerpoint/2010/main" val="14273692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C1822C-7CEC-46BA-9C67-F3161B6F3FC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1956797"/>
              </p:ext>
            </p:extLst>
          </p:nvPr>
        </p:nvGraphicFramePr>
        <p:xfrm>
          <a:off x="755576" y="1844824"/>
          <a:ext cx="8098656" cy="4301880"/>
        </p:xfrm>
        <a:graphic>
          <a:graphicData uri="http://schemas.openxmlformats.org/drawingml/2006/table">
            <a:tbl>
              <a:tblPr firstRow="1" bandRow="1">
                <a:solidFill>
                  <a:srgbClr val="641355"/>
                </a:solidFill>
                <a:tableStyleId>{18603FDC-E32A-4AB5-989C-0864C3EAD2B8}</a:tableStyleId>
              </a:tblPr>
              <a:tblGrid>
                <a:gridCol w="3174527"/>
                <a:gridCol w="4924129"/>
              </a:tblGrid>
              <a:tr h="5377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Document</a:t>
                      </a:r>
                      <a:endParaRPr lang="en-GB" sz="1800" b="1" dirty="0">
                        <a:solidFill>
                          <a:srgbClr val="666666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Summary</a:t>
                      </a:r>
                      <a:endParaRPr lang="en-GB" sz="1800" b="1" dirty="0">
                        <a:solidFill>
                          <a:srgbClr val="666666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  <a:tr h="5377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</a:rPr>
                        <a:t>Introduction to toolkit</a:t>
                      </a:r>
                      <a:endParaRPr lang="en-GB" sz="1400" b="1" dirty="0">
                        <a:solidFill>
                          <a:srgbClr val="666666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bg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A business-led perspective on the use of sustainability in ICT organizations</a:t>
                      </a:r>
                      <a:endParaRPr lang="en-GB" sz="1400" b="0" dirty="0">
                        <a:solidFill>
                          <a:schemeClr val="bg1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</a:tr>
              <a:tr h="5377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</a:rPr>
                        <a:t>Sustainable ICT in corporate organizations</a:t>
                      </a:r>
                      <a:endParaRPr lang="en-GB" sz="1400" b="1" dirty="0">
                        <a:solidFill>
                          <a:srgbClr val="666666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bg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Sustainability</a:t>
                      </a:r>
                      <a:r>
                        <a:rPr lang="en-GB" sz="1400" b="0" baseline="0" dirty="0" smtClean="0">
                          <a:solidFill>
                            <a:schemeClr val="bg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 issues with the use of ICT products and services</a:t>
                      </a:r>
                      <a:endParaRPr lang="en-GB" sz="1400" b="0" dirty="0">
                        <a:solidFill>
                          <a:schemeClr val="bg1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  <a:tr h="5377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Sustainable</a:t>
                      </a:r>
                      <a:r>
                        <a:rPr lang="en-GB" sz="1400" b="1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products</a:t>
                      </a:r>
                      <a:endParaRPr lang="en-GB" sz="1400" b="1" dirty="0">
                        <a:solidFill>
                          <a:srgbClr val="666666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bg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Sustainability-led design</a:t>
                      </a:r>
                      <a:r>
                        <a:rPr lang="en-GB" sz="1400" b="0" baseline="0" dirty="0" smtClean="0">
                          <a:solidFill>
                            <a:schemeClr val="bg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 principles and practice for ICT products</a:t>
                      </a:r>
                      <a:endParaRPr lang="en-GB" sz="1400" b="0" dirty="0">
                        <a:solidFill>
                          <a:schemeClr val="bg1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</a:tr>
              <a:tr h="5377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</a:rPr>
                        <a:t>Sustainable</a:t>
                      </a:r>
                      <a:r>
                        <a:rPr lang="en-GB" sz="1400" b="1" baseline="0" dirty="0" smtClean="0">
                          <a:effectLst/>
                        </a:rPr>
                        <a:t> buildings</a:t>
                      </a:r>
                      <a:endParaRPr lang="en-GB" sz="1400" b="1" dirty="0">
                        <a:solidFill>
                          <a:srgbClr val="666666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bg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Sustainability management of the construction, use</a:t>
                      </a:r>
                      <a:r>
                        <a:rPr lang="en-GB" sz="1400" b="0" baseline="0" dirty="0" smtClean="0">
                          <a:solidFill>
                            <a:schemeClr val="bg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 and decommissioning of ICT buildings</a:t>
                      </a:r>
                      <a:endParaRPr lang="en-GB" sz="1400" b="0" dirty="0">
                        <a:solidFill>
                          <a:schemeClr val="bg1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  <a:tr h="5377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End-of-life</a:t>
                      </a:r>
                      <a:r>
                        <a:rPr lang="en-GB" sz="1400" b="1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management</a:t>
                      </a:r>
                      <a:endParaRPr lang="en-GB" sz="1400" b="1" dirty="0">
                        <a:solidFill>
                          <a:srgbClr val="666666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bg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Support in dealing with the various end-of-life</a:t>
                      </a:r>
                      <a:r>
                        <a:rPr lang="en-GB" sz="1400" b="0" baseline="0" dirty="0" smtClean="0">
                          <a:solidFill>
                            <a:schemeClr val="bg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 stages  of ICT equipment</a:t>
                      </a:r>
                      <a:endParaRPr lang="en-GB" sz="1400" b="0" dirty="0">
                        <a:solidFill>
                          <a:schemeClr val="bg1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</a:tr>
              <a:tr h="5377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General</a:t>
                      </a:r>
                      <a:r>
                        <a:rPr lang="en-GB" sz="1400" b="1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specifications and KPIs</a:t>
                      </a:r>
                      <a:endParaRPr lang="en-GB" sz="1400" b="1" dirty="0">
                        <a:solidFill>
                          <a:srgbClr val="666666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bg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Environmental KPIs that can be used to manage and evaluate sustainability performance</a:t>
                      </a:r>
                      <a:endParaRPr lang="en-GB" sz="1400" b="0" dirty="0">
                        <a:solidFill>
                          <a:schemeClr val="bg1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  <a:tr h="5377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</a:rPr>
                        <a:t>Assessment framework</a:t>
                      </a:r>
                      <a:endParaRPr lang="en-GB" sz="1400" b="1" dirty="0">
                        <a:solidFill>
                          <a:srgbClr val="666666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bg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Mapping the standards and guidelines applying to the ICT industry</a:t>
                      </a:r>
                      <a:endParaRPr lang="en-GB" sz="1400" b="0" dirty="0">
                        <a:solidFill>
                          <a:schemeClr val="bg1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7010400" cy="6096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dirty="0" smtClean="0"/>
              <a:t>Toolkit content</a:t>
            </a:r>
          </a:p>
        </p:txBody>
      </p:sp>
    </p:spTree>
    <p:extLst>
      <p:ext uri="{BB962C8B-B14F-4D97-AF65-F5344CB8AC3E}">
        <p14:creationId xmlns:p14="http://schemas.microsoft.com/office/powerpoint/2010/main" val="28384437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2008506"/>
            <a:ext cx="3816424" cy="1152525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1600" kern="1200" dirty="0" smtClean="0">
                <a:solidFill>
                  <a:srgbClr val="0070C0"/>
                </a:solidFill>
                <a:cs typeface="Arial" pitchFamily="34" charset="0"/>
              </a:rPr>
              <a:t>The main sustainability issues that companies face in using ICT products and services in their own organizations, with a special emphasis on four areas.</a:t>
            </a:r>
            <a:endParaRPr lang="en-US" sz="1600" kern="1200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B8C9A1-69D0-4FF5-9C5F-CDAAC2971DA5}" type="slidenum">
              <a:rPr lang="en-US" sz="1000">
                <a:solidFill>
                  <a:srgbClr val="0E438A"/>
                </a:solidFill>
                <a:latin typeface="Zurich BT" charset="0"/>
              </a:rPr>
              <a:pPr eaLnBrk="1" hangingPunct="1"/>
              <a:t>6</a:t>
            </a:fld>
            <a:endParaRPr lang="en-US" sz="1000">
              <a:solidFill>
                <a:srgbClr val="0E438A"/>
              </a:solidFill>
              <a:latin typeface="Zurich BT" charset="0"/>
            </a:endParaRPr>
          </a:p>
        </p:txBody>
      </p:sp>
      <p:pic>
        <p:nvPicPr>
          <p:cNvPr id="13318" name="Picture 2" descr="C:\Documents and Settings\bueti\My Documents\My Pictures\eaton-hp-future-data-cen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2324"/>
            <a:ext cx="2862263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51520" y="836712"/>
            <a:ext cx="889248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en-US" sz="2800" dirty="0" smtClean="0"/>
              <a:t>Sustainable ICT in corporate organizations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62103" y="2782466"/>
            <a:ext cx="4572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099">
              <a:lnSpc>
                <a:spcPct val="8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 I</a:t>
            </a:r>
          </a:p>
          <a:p>
            <a:pPr algn="ctr" defTabSz="914099">
              <a:lnSpc>
                <a:spcPct val="80000"/>
              </a:lnSpc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914099">
              <a:lnSpc>
                <a:spcPct val="80000"/>
              </a:lnSpc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Monetisation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impacts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827107" y="4082682"/>
            <a:ext cx="3849349" cy="1023236"/>
          </a:xfrm>
          <a:prstGeom prst="rect">
            <a:avLst/>
          </a:prstGeom>
          <a:solidFill>
            <a:srgbClr val="0092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6" tIns="45718" rIns="91436" bIns="45718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099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Broadcasting services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827107" y="5246016"/>
            <a:ext cx="3849349" cy="1013012"/>
          </a:xfrm>
          <a:prstGeom prst="rect">
            <a:avLst/>
          </a:prstGeom>
          <a:solidFill>
            <a:srgbClr val="641355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6" tIns="45718" rIns="91436" bIns="45718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099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Telecommunications networks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827107" y="2904562"/>
            <a:ext cx="3849349" cy="10232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6" tIns="45718" rIns="91436" bIns="45718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099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Desktop infrastructure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4788024" y="1749658"/>
            <a:ext cx="3849349" cy="1023236"/>
          </a:xfrm>
          <a:prstGeom prst="rect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6" tIns="45718" rIns="91436" bIns="45718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099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centers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4"/>
          <p:cNvSpPr>
            <a:spLocks noGrp="1"/>
          </p:cNvSpPr>
          <p:nvPr>
            <p:ph type="sldNum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60C5ED-596E-4969-805B-92A10ABCB8DA}" type="slidenum">
              <a:rPr lang="en-US" sz="1000">
                <a:solidFill>
                  <a:srgbClr val="0E438A"/>
                </a:solidFill>
                <a:latin typeface="Zurich BT" charset="0"/>
              </a:rPr>
              <a:pPr eaLnBrk="1" hangingPunct="1"/>
              <a:t>7</a:t>
            </a:fld>
            <a:endParaRPr lang="en-US" sz="1000">
              <a:solidFill>
                <a:srgbClr val="0E438A"/>
              </a:solidFill>
              <a:latin typeface="Zurich BT" charset="0"/>
            </a:endParaRPr>
          </a:p>
        </p:txBody>
      </p:sp>
      <p:sp>
        <p:nvSpPr>
          <p:cNvPr id="14340" name="Content Placeholder 1"/>
          <p:cNvSpPr txBox="1">
            <a:spLocks/>
          </p:cNvSpPr>
          <p:nvPr/>
        </p:nvSpPr>
        <p:spPr bwMode="auto">
          <a:xfrm>
            <a:off x="395536" y="1844824"/>
            <a:ext cx="4104456" cy="309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2pPr>
            <a:lvl3pPr marL="228600" indent="-1651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lvl="1" eaLnBrk="1" hangingPunct="1"/>
            <a:r>
              <a:rPr lang="en-US" sz="2000" b="1" dirty="0">
                <a:solidFill>
                  <a:srgbClr val="000000"/>
                </a:solidFill>
                <a:latin typeface="Verdana" pitchFamily="34" charset="0"/>
              </a:rPr>
              <a:t>Structure of </a:t>
            </a: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</a:rPr>
              <a:t>the analysis:</a:t>
            </a:r>
            <a:br>
              <a:rPr lang="en-US" sz="2000" b="1" dirty="0" smtClean="0">
                <a:solidFill>
                  <a:srgbClr val="000000"/>
                </a:solidFill>
                <a:latin typeface="Verdana" pitchFamily="34" charset="0"/>
              </a:rPr>
            </a:br>
            <a:endParaRPr lang="en-US" sz="2000" b="1" dirty="0">
              <a:solidFill>
                <a:srgbClr val="000000"/>
              </a:solidFill>
              <a:latin typeface="Verdana" pitchFamily="34" charset="0"/>
            </a:endParaRPr>
          </a:p>
          <a:p>
            <a:pPr lvl="2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>
                <a:solidFill>
                  <a:srgbClr val="0070C0"/>
                </a:solidFill>
                <a:latin typeface="+mn-lt"/>
                <a:cs typeface="Arial" pitchFamily="34" charset="0"/>
              </a:rPr>
              <a:t>General Principles </a:t>
            </a:r>
          </a:p>
          <a:p>
            <a:pPr lvl="2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>
                <a:solidFill>
                  <a:srgbClr val="0070C0"/>
                </a:solidFill>
                <a:latin typeface="+mn-lt"/>
                <a:cs typeface="Arial" pitchFamily="34" charset="0"/>
              </a:rPr>
              <a:t>Drivers impacting energy efficiency</a:t>
            </a:r>
          </a:p>
          <a:p>
            <a:pPr lvl="2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>
                <a:solidFill>
                  <a:srgbClr val="0070C0"/>
                </a:solidFill>
                <a:latin typeface="+mn-lt"/>
                <a:cs typeface="Arial" pitchFamily="34" charset="0"/>
              </a:rPr>
              <a:t>Guidelines on sustainability</a:t>
            </a:r>
          </a:p>
          <a:p>
            <a:pPr lvl="2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>
                <a:solidFill>
                  <a:srgbClr val="0070C0"/>
                </a:solidFill>
                <a:latin typeface="+mn-lt"/>
                <a:cs typeface="Arial" pitchFamily="34" charset="0"/>
              </a:rPr>
              <a:t>Best practices</a:t>
            </a:r>
          </a:p>
          <a:p>
            <a:pPr lvl="2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>
                <a:solidFill>
                  <a:srgbClr val="0070C0"/>
                </a:solidFill>
                <a:latin typeface="+mn-lt"/>
                <a:cs typeface="Arial" pitchFamily="34" charset="0"/>
              </a:rPr>
              <a:t>Case studies</a:t>
            </a:r>
          </a:p>
          <a:p>
            <a:pPr lvl="2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>
                <a:solidFill>
                  <a:srgbClr val="0070C0"/>
                </a:solidFill>
                <a:latin typeface="+mn-lt"/>
                <a:cs typeface="Arial" pitchFamily="34" charset="0"/>
              </a:rPr>
              <a:t>KPIs</a:t>
            </a:r>
          </a:p>
          <a:p>
            <a:pPr lvl="2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>
                <a:solidFill>
                  <a:srgbClr val="0070C0"/>
                </a:solidFill>
                <a:latin typeface="+mn-lt"/>
                <a:cs typeface="Arial" pitchFamily="34" charset="0"/>
              </a:rPr>
              <a:t>Sustainability check-lists</a:t>
            </a:r>
          </a:p>
          <a:p>
            <a:pPr lvl="2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>
                <a:solidFill>
                  <a:srgbClr val="0070C0"/>
                </a:solidFill>
                <a:latin typeface="+mn-lt"/>
                <a:cs typeface="Arial" pitchFamily="34" charset="0"/>
              </a:rPr>
              <a:t>Future innovation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1834678"/>
            <a:ext cx="4249737" cy="3538538"/>
          </a:xfrm>
          <a:prstGeom prst="rect">
            <a:avLst/>
          </a:prstGeom>
          <a:solidFill>
            <a:srgbClr val="FFFFF3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4D4D4D"/>
                </a:solidFill>
                <a:latin typeface="Verdana" pitchFamily="34" charset="0"/>
              </a:rPr>
              <a:t>Four areas of sustainability analysis: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en-US" sz="1200" b="1" dirty="0" smtClean="0">
                <a:solidFill>
                  <a:srgbClr val="4D4D4D"/>
                </a:solidFill>
                <a:latin typeface="Verdana" pitchFamily="34" charset="0"/>
              </a:rPr>
              <a:t> Data centers: </a:t>
            </a:r>
            <a:r>
              <a:rPr lang="en-US" sz="1200" dirty="0" smtClean="0">
                <a:solidFill>
                  <a:srgbClr val="4D4D4D"/>
                </a:solidFill>
                <a:latin typeface="Verdana" pitchFamily="34" charset="0"/>
              </a:rPr>
              <a:t>Extensive sustainability metrics around energy efficiency criteria – business drivers that push new metrics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en-US" sz="1200" b="1" dirty="0" smtClean="0">
                <a:solidFill>
                  <a:srgbClr val="4D4D4D"/>
                </a:solidFill>
                <a:latin typeface="Verdana" pitchFamily="34" charset="0"/>
              </a:rPr>
              <a:t> Desktop infrastructure: </a:t>
            </a:r>
            <a:r>
              <a:rPr lang="en-US" sz="1200" dirty="0" smtClean="0">
                <a:solidFill>
                  <a:srgbClr val="4D4D4D"/>
                </a:solidFill>
                <a:latin typeface="Verdana" pitchFamily="34" charset="0"/>
              </a:rPr>
              <a:t>Managing the energy impacts of individual desktops, based on user profiles and group-wide policies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en-US" sz="1200" b="1" dirty="0" smtClean="0">
                <a:solidFill>
                  <a:srgbClr val="4D4D4D"/>
                </a:solidFill>
                <a:latin typeface="Verdana" pitchFamily="34" charset="0"/>
              </a:rPr>
              <a:t> Telecoms and networking infrastructure: </a:t>
            </a:r>
            <a:r>
              <a:rPr lang="en-US" sz="1200" dirty="0" smtClean="0">
                <a:solidFill>
                  <a:srgbClr val="4D4D4D"/>
                </a:solidFill>
                <a:latin typeface="Verdana" pitchFamily="34" charset="0"/>
              </a:rPr>
              <a:t>different approaches and metrics needed to manage the particular sustainability impacts of  data networks, fixed line and mobile infrastructure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en-US" sz="1200" b="1" dirty="0" smtClean="0">
                <a:solidFill>
                  <a:srgbClr val="4D4D4D"/>
                </a:solidFill>
                <a:latin typeface="Verdana" pitchFamily="34" charset="0"/>
              </a:rPr>
              <a:t> Broadcasting: </a:t>
            </a:r>
            <a:r>
              <a:rPr lang="en-US" sz="1200" dirty="0" smtClean="0">
                <a:solidFill>
                  <a:srgbClr val="4D4D4D"/>
                </a:solidFill>
                <a:latin typeface="Verdana" pitchFamily="34" charset="0"/>
              </a:rPr>
              <a:t>the industry has only recently started using sustainability metrics and management approaches – we identified best practice cases they can build on.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80988" y="803176"/>
            <a:ext cx="875550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en-US" sz="2800" dirty="0" smtClean="0"/>
              <a:t>Sustainable ICT in corporate organizations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2008506"/>
            <a:ext cx="3816424" cy="1152525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1600" kern="1200" dirty="0" smtClean="0">
                <a:solidFill>
                  <a:srgbClr val="0070C0"/>
                </a:solidFill>
                <a:cs typeface="Arial" pitchFamily="34" charset="0"/>
              </a:rPr>
              <a:t>Supports the aim to build sustainable products through the use of environmentally-conscious design principles and practice.</a:t>
            </a:r>
            <a:endParaRPr lang="en-US" sz="1600" kern="1200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B8C9A1-69D0-4FF5-9C5F-CDAAC2971DA5}" type="slidenum">
              <a:rPr lang="en-US" sz="1000">
                <a:solidFill>
                  <a:srgbClr val="0E438A"/>
                </a:solidFill>
                <a:latin typeface="Zurich BT" charset="0"/>
              </a:rPr>
              <a:pPr eaLnBrk="1" hangingPunct="1"/>
              <a:t>8</a:t>
            </a:fld>
            <a:endParaRPr lang="en-US" sz="1000">
              <a:solidFill>
                <a:srgbClr val="0E438A"/>
              </a:solidFill>
              <a:latin typeface="Zurich BT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80988" y="980728"/>
            <a:ext cx="7010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en-US" sz="2800" dirty="0" smtClean="0"/>
              <a:t>Sustainable products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62103" y="2782466"/>
            <a:ext cx="4572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099">
              <a:lnSpc>
                <a:spcPct val="8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 I</a:t>
            </a:r>
          </a:p>
          <a:p>
            <a:pPr algn="ctr" defTabSz="914099">
              <a:lnSpc>
                <a:spcPct val="80000"/>
              </a:lnSpc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914099">
              <a:lnSpc>
                <a:spcPct val="80000"/>
              </a:lnSpc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Monetisation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impacts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827107" y="4082682"/>
            <a:ext cx="3849349" cy="1023236"/>
          </a:xfrm>
          <a:prstGeom prst="rect">
            <a:avLst/>
          </a:prstGeom>
          <a:solidFill>
            <a:srgbClr val="0092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6" tIns="45718" rIns="91436" bIns="45718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099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End-of-life treatment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827107" y="2904562"/>
            <a:ext cx="3849349" cy="1023236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6" tIns="45718" rIns="91436" bIns="45718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099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Manufacture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4788024" y="1749658"/>
            <a:ext cx="3849349" cy="1023236"/>
          </a:xfrm>
          <a:prstGeom prst="rect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6" tIns="45718" rIns="91436" bIns="45718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099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development</a:t>
            </a:r>
          </a:p>
        </p:txBody>
      </p:sp>
      <p:pic>
        <p:nvPicPr>
          <p:cNvPr id="12" name="Picture 2" descr="http://leonardpera.files.wordpress.com/2009/11/green-ict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49" y="4077072"/>
            <a:ext cx="2704015" cy="180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0727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4"/>
          <p:cNvSpPr>
            <a:spLocks noGrp="1"/>
          </p:cNvSpPr>
          <p:nvPr>
            <p:ph type="sldNum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60C5ED-596E-4969-805B-92A10ABCB8DA}" type="slidenum">
              <a:rPr lang="en-US" sz="1000">
                <a:solidFill>
                  <a:srgbClr val="0E438A"/>
                </a:solidFill>
                <a:latin typeface="Zurich BT" charset="0"/>
              </a:rPr>
              <a:pPr eaLnBrk="1" hangingPunct="1"/>
              <a:t>9</a:t>
            </a:fld>
            <a:endParaRPr lang="en-US" sz="1000">
              <a:solidFill>
                <a:srgbClr val="0E438A"/>
              </a:solidFill>
              <a:latin typeface="Zurich BT" charset="0"/>
            </a:endParaRPr>
          </a:p>
        </p:txBody>
      </p:sp>
      <p:sp>
        <p:nvSpPr>
          <p:cNvPr id="14340" name="Content Placeholder 1"/>
          <p:cNvSpPr txBox="1">
            <a:spLocks/>
          </p:cNvSpPr>
          <p:nvPr/>
        </p:nvSpPr>
        <p:spPr bwMode="auto">
          <a:xfrm>
            <a:off x="395536" y="1701478"/>
            <a:ext cx="3743325" cy="309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2pPr>
            <a:lvl3pPr marL="228600" indent="-1651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lvl="1" eaLnBrk="1" hangingPunct="1"/>
            <a:r>
              <a:rPr lang="en-US" sz="1800" b="1" dirty="0">
                <a:solidFill>
                  <a:srgbClr val="000000"/>
                </a:solidFill>
                <a:latin typeface="Verdana" pitchFamily="34" charset="0"/>
              </a:rPr>
              <a:t>Structure of </a:t>
            </a:r>
            <a:r>
              <a:rPr lang="en-US" sz="1800" b="1" dirty="0" smtClean="0">
                <a:solidFill>
                  <a:srgbClr val="000000"/>
                </a:solidFill>
                <a:latin typeface="Verdana" pitchFamily="34" charset="0"/>
              </a:rPr>
              <a:t>the analysis:</a:t>
            </a:r>
            <a:br>
              <a:rPr lang="en-US" sz="1800" b="1" dirty="0" smtClean="0">
                <a:solidFill>
                  <a:srgbClr val="000000"/>
                </a:solidFill>
                <a:latin typeface="Verdana" pitchFamily="34" charset="0"/>
              </a:rPr>
            </a:br>
            <a:endParaRPr lang="en-US" sz="1800" b="1" dirty="0">
              <a:solidFill>
                <a:srgbClr val="000000"/>
              </a:solidFill>
              <a:latin typeface="Verdana" pitchFamily="34" charset="0"/>
            </a:endParaRPr>
          </a:p>
          <a:p>
            <a:pPr lvl="2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>
                <a:solidFill>
                  <a:srgbClr val="0070C0"/>
                </a:solidFill>
                <a:latin typeface="+mn-lt"/>
                <a:cs typeface="Arial" pitchFamily="34" charset="0"/>
              </a:rPr>
              <a:t>General Principles and Guidance</a:t>
            </a:r>
          </a:p>
          <a:p>
            <a:pPr lvl="2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>
                <a:solidFill>
                  <a:srgbClr val="0070C0"/>
                </a:solidFill>
                <a:latin typeface="+mn-lt"/>
                <a:cs typeface="Arial" pitchFamily="34" charset="0"/>
              </a:rPr>
              <a:t>Specific Guidance</a:t>
            </a:r>
          </a:p>
          <a:p>
            <a:pPr lvl="2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>
                <a:solidFill>
                  <a:srgbClr val="0070C0"/>
                </a:solidFill>
                <a:latin typeface="+mn-lt"/>
                <a:cs typeface="Arial" pitchFamily="34" charset="0"/>
              </a:rPr>
              <a:t>Product Value / Lifetime Extension</a:t>
            </a:r>
          </a:p>
          <a:p>
            <a:pPr lvl="2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>
                <a:solidFill>
                  <a:srgbClr val="0070C0"/>
                </a:solidFill>
                <a:latin typeface="+mn-lt"/>
                <a:cs typeface="Arial" pitchFamily="34" charset="0"/>
              </a:rPr>
              <a:t>Energy Efficiency</a:t>
            </a:r>
          </a:p>
          <a:p>
            <a:pPr lvl="2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>
                <a:solidFill>
                  <a:srgbClr val="0070C0"/>
                </a:solidFill>
                <a:latin typeface="+mn-lt"/>
                <a:cs typeface="Arial" pitchFamily="34" charset="0"/>
              </a:rPr>
              <a:t>Substances and Materials</a:t>
            </a:r>
          </a:p>
          <a:p>
            <a:pPr lvl="2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>
                <a:solidFill>
                  <a:srgbClr val="0070C0"/>
                </a:solidFill>
                <a:latin typeface="+mn-lt"/>
                <a:cs typeface="Arial" pitchFamily="34" charset="0"/>
              </a:rPr>
              <a:t>Emissions</a:t>
            </a:r>
          </a:p>
          <a:p>
            <a:pPr lvl="2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>
                <a:solidFill>
                  <a:srgbClr val="0070C0"/>
                </a:solidFill>
                <a:latin typeface="+mn-lt"/>
                <a:cs typeface="Arial" pitchFamily="34" charset="0"/>
              </a:rPr>
              <a:t>Batteries</a:t>
            </a:r>
          </a:p>
          <a:p>
            <a:pPr lvl="2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>
                <a:solidFill>
                  <a:srgbClr val="0070C0"/>
                </a:solidFill>
                <a:latin typeface="+mn-lt"/>
                <a:cs typeface="Arial" pitchFamily="34" charset="0"/>
              </a:rPr>
              <a:t>Product Packaging / Packing</a:t>
            </a:r>
          </a:p>
          <a:p>
            <a:pPr lvl="2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>
                <a:solidFill>
                  <a:srgbClr val="0070C0"/>
                </a:solidFill>
                <a:latin typeface="+mn-lt"/>
                <a:cs typeface="Arial" pitchFamily="34" charset="0"/>
              </a:rPr>
              <a:t>Designing for End-of-Life Treatment</a:t>
            </a:r>
          </a:p>
          <a:p>
            <a:pPr lvl="2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>
                <a:solidFill>
                  <a:srgbClr val="0070C0"/>
                </a:solidFill>
                <a:latin typeface="+mn-lt"/>
                <a:cs typeface="Arial" pitchFamily="34" charset="0"/>
              </a:rPr>
              <a:t>Checklists</a:t>
            </a:r>
          </a:p>
          <a:p>
            <a:pPr lvl="2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>
                <a:solidFill>
                  <a:srgbClr val="0070C0"/>
                </a:solidFill>
                <a:latin typeface="+mn-lt"/>
                <a:cs typeface="Arial" pitchFamily="34" charset="0"/>
              </a:rPr>
              <a:t>Metrics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3437" y="1282695"/>
            <a:ext cx="4249737" cy="1354217"/>
          </a:xfrm>
          <a:prstGeom prst="rect">
            <a:avLst/>
          </a:prstGeom>
          <a:solidFill>
            <a:srgbClr val="FFFFF3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4D4D4D"/>
                </a:solidFill>
                <a:latin typeface="Verdana" pitchFamily="34" charset="0"/>
              </a:rPr>
              <a:t>Three areas of focus: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en-US" sz="1200" b="1" dirty="0" smtClean="0">
                <a:solidFill>
                  <a:srgbClr val="4D4D4D"/>
                </a:solidFill>
                <a:latin typeface="Verdana" pitchFamily="34" charset="0"/>
              </a:rPr>
              <a:t> Network infrastructure equipment</a:t>
            </a:r>
            <a:endParaRPr lang="en-US" sz="12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en-US" sz="1200" b="1" dirty="0" smtClean="0">
                <a:solidFill>
                  <a:srgbClr val="4D4D4D"/>
                </a:solidFill>
                <a:latin typeface="Verdana" pitchFamily="34" charset="0"/>
              </a:rPr>
              <a:t> Customer premises equipment</a:t>
            </a:r>
            <a:endParaRPr lang="en-US" sz="12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en-US" sz="1200" b="1" dirty="0" smtClean="0">
                <a:solidFill>
                  <a:srgbClr val="4D4D4D"/>
                </a:solidFill>
                <a:latin typeface="Verdana" pitchFamily="34" charset="0"/>
              </a:rPr>
              <a:t> Life Cycle assessment</a:t>
            </a:r>
            <a:endParaRPr lang="en-US" sz="1200" dirty="0" smtClean="0">
              <a:solidFill>
                <a:srgbClr val="4D4D4D"/>
              </a:solidFill>
              <a:latin typeface="Verdana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80988" y="803176"/>
            <a:ext cx="7010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en-US" sz="2800" dirty="0" smtClean="0"/>
              <a:t>Sustainable products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3437" y="2980779"/>
            <a:ext cx="4249737" cy="3184525"/>
          </a:xfrm>
          <a:prstGeom prst="rect">
            <a:avLst/>
          </a:prstGeom>
          <a:solidFill>
            <a:srgbClr val="FFFFF3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4D4D4D"/>
                </a:solidFill>
                <a:latin typeface="Verdana" pitchFamily="34" charset="0"/>
              </a:rPr>
              <a:t>Key criteria used to select the guidance principles and best practices: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en-US" sz="1200" b="1" dirty="0" smtClean="0">
                <a:solidFill>
                  <a:srgbClr val="4D4D4D"/>
                </a:solidFill>
                <a:latin typeface="Verdana" pitchFamily="34" charset="0"/>
              </a:rPr>
              <a:t>Designer-based:  </a:t>
            </a:r>
            <a:r>
              <a:rPr lang="en-US" sz="1200" dirty="0" smtClean="0">
                <a:solidFill>
                  <a:srgbClr val="4D4D4D"/>
                </a:solidFill>
                <a:latin typeface="Verdana" pitchFamily="34" charset="0"/>
              </a:rPr>
              <a:t>the principle / practice is within the scope of a product designer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en-US" sz="1200" b="1" dirty="0" smtClean="0">
                <a:solidFill>
                  <a:srgbClr val="4D4D4D"/>
                </a:solidFill>
                <a:latin typeface="Verdana" pitchFamily="34" charset="0"/>
              </a:rPr>
              <a:t>Actionable: </a:t>
            </a:r>
            <a:r>
              <a:rPr lang="en-US" sz="1200" dirty="0" smtClean="0">
                <a:solidFill>
                  <a:srgbClr val="4D4D4D"/>
                </a:solidFill>
                <a:latin typeface="Verdana" pitchFamily="34" charset="0"/>
              </a:rPr>
              <a:t>  the principle / practice proposes a means for improving the design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en-US" sz="1200" b="1" dirty="0" smtClean="0">
                <a:solidFill>
                  <a:srgbClr val="4D4D4D"/>
                </a:solidFill>
                <a:latin typeface="Verdana" pitchFamily="34" charset="0"/>
              </a:rPr>
              <a:t>Broad-ranged: </a:t>
            </a:r>
            <a:r>
              <a:rPr lang="en-US" sz="1200" dirty="0" smtClean="0">
                <a:solidFill>
                  <a:srgbClr val="4D4D4D"/>
                </a:solidFill>
                <a:latin typeface="Verdana" pitchFamily="34" charset="0"/>
              </a:rPr>
              <a:t> the principle / practice applies to a broad range of products within the ICT sector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en-US" sz="1200" b="1" dirty="0" smtClean="0">
                <a:solidFill>
                  <a:srgbClr val="4D4D4D"/>
                </a:solidFill>
                <a:latin typeface="Verdana" pitchFamily="34" charset="0"/>
              </a:rPr>
              <a:t>Best-in-Class: </a:t>
            </a:r>
            <a:r>
              <a:rPr lang="en-US" sz="1200" dirty="0" smtClean="0">
                <a:solidFill>
                  <a:srgbClr val="4D4D4D"/>
                </a:solidFill>
                <a:latin typeface="Verdana" pitchFamily="34" charset="0"/>
              </a:rPr>
              <a:t> the principle / practice focuses on creating the best solution possible</a:t>
            </a:r>
          </a:p>
          <a:p>
            <a:pPr eaLnBrk="1" hangingPunct="1">
              <a:defRPr/>
            </a:pPr>
            <a:endParaRPr lang="en-US" dirty="0" smtClean="0">
              <a:solidFill>
                <a:srgbClr val="4D4D4D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0740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U-e">
  <a:themeElements>
    <a:clrScheme name="ITU-e 4">
      <a:dk1>
        <a:srgbClr val="5C5C5C"/>
      </a:dk1>
      <a:lt1>
        <a:srgbClr val="FFFFFF"/>
      </a:lt1>
      <a:dk2>
        <a:srgbClr val="1B5BA2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4D4D4D"/>
      </a:accent4>
      <a:accent5>
        <a:srgbClr val="FFFFFF"/>
      </a:accent5>
      <a:accent6>
        <a:srgbClr val="2D2DB9"/>
      </a:accent6>
      <a:hlink>
        <a:srgbClr val="1B5BA2"/>
      </a:hlink>
      <a:folHlink>
        <a:srgbClr val="B2B2B2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76200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 typeface="Arial" pitchFamily="34" charset="0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76200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 typeface="Arial" pitchFamily="34" charset="0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5C5C5C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4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1B5BA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19765</TotalTime>
  <Words>1519</Words>
  <Application>Microsoft Office PowerPoint</Application>
  <PresentationFormat>On-screen Show (4:3)</PresentationFormat>
  <Paragraphs>336</Paragraphs>
  <Slides>20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ITU-e</vt:lpstr>
      <vt:lpstr>Custom Design</vt:lpstr>
      <vt:lpstr>ITU Toolkit on Environmental Sustainability for the ICT Sector</vt:lpstr>
      <vt:lpstr>PowerPoint Presentation</vt:lpstr>
      <vt:lpstr>PowerPoint Presentation</vt:lpstr>
      <vt:lpstr>PowerPoint Presentation</vt:lpstr>
      <vt:lpstr>Toolkit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benefits?</vt:lpstr>
      <vt:lpstr>More information</vt:lpstr>
    </vt:vector>
  </TitlesOfParts>
  <Company>ITU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ITU-T climate change</dc:title>
  <dc:creator>Cristina Bueti</dc:creator>
  <cp:lastModifiedBy>Jyoti</cp:lastModifiedBy>
  <cp:revision>1048</cp:revision>
  <cp:lastPrinted>2001-11-25T13:41:09Z</cp:lastPrinted>
  <dcterms:created xsi:type="dcterms:W3CDTF">2006-05-30T12:53:59Z</dcterms:created>
  <dcterms:modified xsi:type="dcterms:W3CDTF">2012-09-13T14:44:17Z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