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8" r:id="rId3"/>
    <p:sldId id="265" r:id="rId4"/>
    <p:sldId id="277" r:id="rId5"/>
    <p:sldId id="279" r:id="rId6"/>
    <p:sldId id="282" r:id="rId7"/>
    <p:sldId id="283" r:id="rId8"/>
    <p:sldId id="281" r:id="rId9"/>
    <p:sldId id="280" r:id="rId10"/>
    <p:sldId id="291" r:id="rId11"/>
    <p:sldId id="285" r:id="rId12"/>
    <p:sldId id="287" r:id="rId13"/>
    <p:sldId id="292" r:id="rId14"/>
    <p:sldId id="293" r:id="rId15"/>
    <p:sldId id="288" r:id="rId16"/>
    <p:sldId id="294" r:id="rId17"/>
    <p:sldId id="289" r:id="rId18"/>
    <p:sldId id="290" r:id="rId19"/>
    <p:sldId id="27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576" autoAdjust="0"/>
  </p:normalViewPr>
  <p:slideViewPr>
    <p:cSldViewPr>
      <p:cViewPr varScale="1">
        <p:scale>
          <a:sx n="62" d="100"/>
          <a:sy n="62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0FCD8-CEC8-415A-A639-CCD532DBEA5A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2F10-8745-44D4-8DD1-5AA4F20A5ED6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developing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General </a:t>
            </a:r>
            <a:r>
              <a:rPr lang="es-ES" dirty="0" err="1" smtClean="0"/>
              <a:t>interesting</a:t>
            </a:r>
            <a:r>
              <a:rPr lang="es-ES" dirty="0" smtClean="0"/>
              <a:t> </a:t>
            </a:r>
            <a:r>
              <a:rPr lang="es-ES" dirty="0" err="1" smtClean="0"/>
              <a:t>points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app</a:t>
            </a:r>
            <a:r>
              <a:rPr lang="es-ES" dirty="0" smtClean="0"/>
              <a:t> &amp; </a:t>
            </a:r>
            <a:r>
              <a:rPr lang="es-ES" dirty="0" err="1" smtClean="0"/>
              <a:t>world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 System Waste Management (packaging) of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Municipal Solid Waste: access point to citizens,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private/public recycling centers and garbage collectors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Reforzar el sistema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2F10-8745-44D4-8DD1-5AA4F20A5ED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96C03F-6D96-4D6D-A479-6FB96E14E476}" type="datetimeFigureOut">
              <a:rPr lang="es-ES" smtClean="0"/>
              <a:pPr/>
              <a:t>06/09/2011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1E5C59-37DE-49AE-8C2F-7365A664C7B8}" type="slidenum">
              <a:rPr lang="es-ES" smtClean="0"/>
              <a:pPr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28596" y="2000240"/>
            <a:ext cx="5286412" cy="969959"/>
          </a:xfrm>
        </p:spPr>
        <p:txBody>
          <a:bodyPr/>
          <a:lstStyle/>
          <a:p>
            <a:r>
              <a:rPr lang="en-US" dirty="0" smtClean="0"/>
              <a:t>Smart Recycling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ITU GREEN </a:t>
            </a:r>
            <a:br>
              <a:rPr lang="en-US" dirty="0" smtClean="0"/>
            </a:br>
            <a:r>
              <a:rPr lang="en-US" dirty="0" smtClean="0"/>
              <a:t>ICT APPLICATION CHALLENGE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5357826"/>
            <a:ext cx="258445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5715016"/>
            <a:ext cx="3619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50017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 							(2/2)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71678"/>
            <a:ext cx="8143932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Social Media Enabler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Integration with social networks groups to report  in real-time</a:t>
            </a:r>
          </a:p>
          <a:p>
            <a:pPr>
              <a:buNone/>
            </a:pPr>
            <a:endParaRPr lang="en-US" sz="1800" spc="40" dirty="0" smtClean="0"/>
          </a:p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Local information delivery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Integrated with main local blogs about recycling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Articles information of Legislation and Directives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Events </a:t>
            </a:r>
            <a:r>
              <a:rPr lang="en-US" sz="1600" spc="40" dirty="0" err="1" smtClean="0">
                <a:solidFill>
                  <a:schemeClr val="accent6">
                    <a:lumMod val="50000"/>
                  </a:schemeClr>
                </a:solidFill>
              </a:rPr>
              <a:t>notifier</a:t>
            </a: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 in the area</a:t>
            </a:r>
          </a:p>
          <a:p>
            <a:pPr>
              <a:buNone/>
            </a:pPr>
            <a:endParaRPr lang="en-US" sz="1800" spc="40" dirty="0" smtClean="0"/>
          </a:p>
          <a:p>
            <a:pPr>
              <a:buNone/>
            </a:pPr>
            <a:endParaRPr lang="en-US" sz="1800" spc="4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6429388" y="2143116"/>
            <a:ext cx="2428892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285720" y="2643182"/>
            <a:ext cx="2286016" cy="25003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Extends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143372" y="1714488"/>
            <a:ext cx="2286016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15" descr="x10sctmp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1953484" cy="618476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6429388" y="2214554"/>
            <a:ext cx="2571768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500" b="0" i="0" u="none" strike="noStrike" kern="120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Recycling centers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500" spc="40" dirty="0" smtClean="0"/>
              <a:t>- Bins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500" spc="40" noProof="0" dirty="0" smtClean="0"/>
              <a:t>- Articles &amp; information</a:t>
            </a:r>
            <a:endParaRPr kumimoji="0" lang="en-US" sz="1500" b="0" i="0" u="none" strike="noStrike" kern="120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b="0" i="0" u="none" strike="noStrike" kern="1200" cap="none" spc="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00240"/>
            <a:ext cx="733424" cy="7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071810"/>
            <a:ext cx="9491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143380"/>
            <a:ext cx="6188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2071678"/>
            <a:ext cx="541789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Flecha curvada hacia abajo"/>
          <p:cNvSpPr/>
          <p:nvPr/>
        </p:nvSpPr>
        <p:spPr>
          <a:xfrm rot="2508660">
            <a:off x="1205393" y="3359751"/>
            <a:ext cx="1025565" cy="3425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Flecha curvada hacia abajo"/>
          <p:cNvSpPr/>
          <p:nvPr/>
        </p:nvSpPr>
        <p:spPr>
          <a:xfrm rot="13500000">
            <a:off x="632684" y="4335634"/>
            <a:ext cx="881075" cy="3265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6" name="Picture 2" descr="C:\Users\Lis\Dropbox\Concurso eficiencia energetica\Images\Tecnología-para-el-reciclaje.-¡Salva-el-planeta1-320x32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2714620"/>
            <a:ext cx="428628" cy="428628"/>
          </a:xfrm>
          <a:prstGeom prst="rect">
            <a:avLst/>
          </a:prstGeom>
          <a:noFill/>
        </p:spPr>
      </p:pic>
      <p:sp>
        <p:nvSpPr>
          <p:cNvPr id="27" name="26 Rectángulo redondeado"/>
          <p:cNvSpPr/>
          <p:nvPr/>
        </p:nvSpPr>
        <p:spPr>
          <a:xfrm>
            <a:off x="4143372" y="3929066"/>
            <a:ext cx="2286016" cy="2071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5072074"/>
            <a:ext cx="96253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 Marcador de contenido"/>
          <p:cNvSpPr txBox="1">
            <a:spLocks/>
          </p:cNvSpPr>
          <p:nvPr/>
        </p:nvSpPr>
        <p:spPr>
          <a:xfrm>
            <a:off x="4357686" y="4214818"/>
            <a:ext cx="178595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Garbage Collection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b="0" i="0" u="none" strike="noStrike" kern="1200" cap="none" spc="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5000636"/>
            <a:ext cx="6782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Rectángulo"/>
          <p:cNvSpPr/>
          <p:nvPr/>
        </p:nvSpPr>
        <p:spPr>
          <a:xfrm>
            <a:off x="6429388" y="4429132"/>
            <a:ext cx="2357454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2 Marcador de contenido"/>
          <p:cNvSpPr txBox="1">
            <a:spLocks/>
          </p:cNvSpPr>
          <p:nvPr/>
        </p:nvSpPr>
        <p:spPr>
          <a:xfrm>
            <a:off x="6429388" y="4500570"/>
            <a:ext cx="2571768" cy="92869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Collection systems: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600" b="0" i="0" u="none" strike="noStrike" kern="1200" cap="none" spc="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Reporting issues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600" spc="40" dirty="0" smtClean="0"/>
              <a:t>- Support routes</a:t>
            </a:r>
            <a:endParaRPr kumimoji="0" lang="en-US" sz="1600" b="0" i="0" u="none" strike="noStrike" kern="1200" cap="none" spc="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1600" b="0" i="0" u="none" strike="noStrike" kern="1200" cap="none" spc="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Flecha izquierda y derecha"/>
          <p:cNvSpPr/>
          <p:nvPr/>
        </p:nvSpPr>
        <p:spPr>
          <a:xfrm rot="20273932">
            <a:off x="2598162" y="2977153"/>
            <a:ext cx="1479407" cy="42939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izquierda y derecha"/>
          <p:cNvSpPr/>
          <p:nvPr/>
        </p:nvSpPr>
        <p:spPr>
          <a:xfrm rot="1984245">
            <a:off x="2568210" y="4443651"/>
            <a:ext cx="1489863" cy="429397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2 Marcador de contenido"/>
          <p:cNvSpPr>
            <a:spLocks noGrp="1"/>
          </p:cNvSpPr>
          <p:nvPr>
            <p:ph idx="1"/>
          </p:nvPr>
        </p:nvSpPr>
        <p:spPr>
          <a:xfrm>
            <a:off x="357158" y="5143512"/>
            <a:ext cx="2214578" cy="5000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1600" spc="40" dirty="0" smtClean="0"/>
              <a:t>Smart Recycling App</a:t>
            </a:r>
          </a:p>
          <a:p>
            <a:pPr>
              <a:buNone/>
            </a:pPr>
            <a:endParaRPr lang="en-US" sz="1600" spc="4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/>
      <p:bldP spid="7" grpId="0"/>
      <p:bldP spid="33" grpId="0" animBg="1"/>
      <p:bldP spid="34" grpId="0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User Journey- recycling 					(1/3)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B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214554"/>
            <a:ext cx="1714512" cy="3068975"/>
          </a:xfrm>
          <a:prstGeom prst="rect">
            <a:avLst/>
          </a:prstGeom>
        </p:spPr>
      </p:pic>
      <p:pic>
        <p:nvPicPr>
          <p:cNvPr id="9" name="8 Imagen" descr="binSelect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143116"/>
            <a:ext cx="1759882" cy="3143272"/>
          </a:xfrm>
          <a:prstGeom prst="rect">
            <a:avLst/>
          </a:prstGeom>
        </p:spPr>
      </p:pic>
      <p:cxnSp>
        <p:nvCxnSpPr>
          <p:cNvPr id="10" name="9 Conector angular"/>
          <p:cNvCxnSpPr/>
          <p:nvPr/>
        </p:nvCxnSpPr>
        <p:spPr>
          <a:xfrm>
            <a:off x="2071670" y="3857628"/>
            <a:ext cx="142876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5" name="14 Grupo"/>
          <p:cNvGrpSpPr/>
          <p:nvPr/>
        </p:nvGrpSpPr>
        <p:grpSpPr>
          <a:xfrm>
            <a:off x="178563" y="5429264"/>
            <a:ext cx="2178859" cy="642942"/>
            <a:chOff x="4750595" y="5429264"/>
            <a:chExt cx="2178859" cy="642942"/>
          </a:xfrm>
        </p:grpSpPr>
        <p:sp>
          <p:nvSpPr>
            <p:cNvPr id="16" name="15 Rectángulo"/>
            <p:cNvSpPr/>
            <p:nvPr/>
          </p:nvSpPr>
          <p:spPr>
            <a:xfrm>
              <a:off x="4857752" y="5429264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750595" y="5519903"/>
              <a:ext cx="21788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Home: select material, </a:t>
              </a:r>
              <a:r>
                <a:rPr lang="en-US" sz="1400" dirty="0" smtClean="0">
                  <a:cs typeface="Arial" pitchFamily="34" charset="0"/>
                </a:rPr>
                <a:t>bins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or centers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428992" y="5583152"/>
            <a:ext cx="1928826" cy="428628"/>
            <a:chOff x="4857752" y="5536421"/>
            <a:chExt cx="1928826" cy="642942"/>
          </a:xfrm>
        </p:grpSpPr>
        <p:sp>
          <p:nvSpPr>
            <p:cNvPr id="23" name="22 Rectángulo"/>
            <p:cNvSpPr/>
            <p:nvPr/>
          </p:nvSpPr>
          <p:spPr>
            <a:xfrm>
              <a:off x="4857752" y="5536421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4893471" y="5627060"/>
              <a:ext cx="185738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Bins selected</a:t>
              </a:r>
              <a:endParaRPr lang="en-US" sz="1400" dirty="0">
                <a:cs typeface="Arial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500826" y="5429264"/>
            <a:ext cx="1928826" cy="642942"/>
            <a:chOff x="4857752" y="5429264"/>
            <a:chExt cx="1928826" cy="642942"/>
          </a:xfrm>
        </p:grpSpPr>
        <p:sp>
          <p:nvSpPr>
            <p:cNvPr id="26" name="25 Rectángulo"/>
            <p:cNvSpPr/>
            <p:nvPr/>
          </p:nvSpPr>
          <p:spPr>
            <a:xfrm>
              <a:off x="4857752" y="5429264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4893471" y="5500702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More information about the bin 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28" name="27 Conector angular"/>
          <p:cNvCxnSpPr/>
          <p:nvPr/>
        </p:nvCxnSpPr>
        <p:spPr>
          <a:xfrm>
            <a:off x="5214942" y="3857628"/>
            <a:ext cx="142876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14554"/>
            <a:ext cx="16782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mapsCen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214554"/>
            <a:ext cx="1714512" cy="307578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User Journey– recycling 					(2/3)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86256"/>
            <a:ext cx="2428892" cy="143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mapsbins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285992"/>
            <a:ext cx="1712311" cy="3071834"/>
          </a:xfrm>
          <a:prstGeom prst="rect">
            <a:avLst/>
          </a:prstGeom>
        </p:spPr>
      </p:pic>
      <p:cxnSp>
        <p:nvCxnSpPr>
          <p:cNvPr id="12" name="11 Conector angular"/>
          <p:cNvCxnSpPr/>
          <p:nvPr/>
        </p:nvCxnSpPr>
        <p:spPr>
          <a:xfrm flipV="1">
            <a:off x="1785918" y="2571744"/>
            <a:ext cx="1500198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10800000">
            <a:off x="5286380" y="2500306"/>
            <a:ext cx="1714512" cy="64294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428868"/>
            <a:ext cx="1714512" cy="98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500430" y="185736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cs typeface="Arial" pitchFamily="34" charset="0"/>
              </a:rPr>
              <a:t>Click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on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an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item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on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the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map</a:t>
            </a:r>
            <a:endParaRPr lang="es-ES" sz="1400" dirty="0"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0430" y="385762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cs typeface="Arial" pitchFamily="34" charset="0"/>
              </a:rPr>
              <a:t>Click</a:t>
            </a:r>
            <a:r>
              <a:rPr lang="es-ES" sz="1400" dirty="0" smtClean="0">
                <a:cs typeface="Arial" pitchFamily="34" charset="0"/>
              </a:rPr>
              <a:t> </a:t>
            </a:r>
            <a:r>
              <a:rPr lang="es-ES" sz="1400" dirty="0" err="1" smtClean="0">
                <a:cs typeface="Arial" pitchFamily="34" charset="0"/>
              </a:rPr>
              <a:t>on</a:t>
            </a:r>
            <a:r>
              <a:rPr lang="es-ES" sz="1400" dirty="0" smtClean="0">
                <a:cs typeface="Arial" pitchFamily="34" charset="0"/>
              </a:rPr>
              <a:t> more </a:t>
            </a:r>
            <a:r>
              <a:rPr lang="es-ES" sz="1400" dirty="0" err="1" smtClean="0">
                <a:cs typeface="Arial" pitchFamily="34" charset="0"/>
              </a:rPr>
              <a:t>info</a:t>
            </a:r>
            <a:endParaRPr lang="es-ES" sz="1400" dirty="0">
              <a:cs typeface="Arial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14348" y="5572140"/>
            <a:ext cx="1928826" cy="428628"/>
            <a:chOff x="4857752" y="5536421"/>
            <a:chExt cx="1928826" cy="642942"/>
          </a:xfrm>
        </p:grpSpPr>
        <p:sp>
          <p:nvSpPr>
            <p:cNvPr id="18" name="17 Rectángulo"/>
            <p:cNvSpPr/>
            <p:nvPr/>
          </p:nvSpPr>
          <p:spPr>
            <a:xfrm>
              <a:off x="4857752" y="5536421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893471" y="5643578"/>
              <a:ext cx="185738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Bins selected</a:t>
              </a:r>
              <a:endParaRPr lang="en-US" sz="1400" dirty="0">
                <a:cs typeface="Arial" pitchFamily="34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572264" y="5572140"/>
            <a:ext cx="1928826" cy="428628"/>
            <a:chOff x="4857752" y="5536421"/>
            <a:chExt cx="1928826" cy="642942"/>
          </a:xfrm>
        </p:grpSpPr>
        <p:sp>
          <p:nvSpPr>
            <p:cNvPr id="21" name="20 Rectángulo"/>
            <p:cNvSpPr/>
            <p:nvPr/>
          </p:nvSpPr>
          <p:spPr>
            <a:xfrm>
              <a:off x="4857752" y="5536421"/>
              <a:ext cx="1928826" cy="64294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893471" y="5643578"/>
              <a:ext cx="185738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Recycling Center</a:t>
              </a:r>
              <a:endParaRPr lang="en-US" sz="1400" dirty="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User Journey– general options				(3/3)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16 Imagen" descr="my s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143116"/>
            <a:ext cx="1791806" cy="3214710"/>
          </a:xfrm>
          <a:prstGeom prst="rect">
            <a:avLst/>
          </a:prstGeom>
        </p:spPr>
      </p:pic>
      <p:grpSp>
        <p:nvGrpSpPr>
          <p:cNvPr id="20" name="9 Grupo"/>
          <p:cNvGrpSpPr/>
          <p:nvPr/>
        </p:nvGrpSpPr>
        <p:grpSpPr>
          <a:xfrm>
            <a:off x="571472" y="5429262"/>
            <a:ext cx="3357586" cy="857258"/>
            <a:chOff x="500034" y="5715016"/>
            <a:chExt cx="1928826" cy="1714512"/>
          </a:xfrm>
        </p:grpSpPr>
        <p:sp>
          <p:nvSpPr>
            <p:cNvPr id="23" name="22 Rectángulo"/>
            <p:cNvSpPr/>
            <p:nvPr/>
          </p:nvSpPr>
          <p:spPr>
            <a:xfrm>
              <a:off x="500034" y="5715016"/>
              <a:ext cx="1928826" cy="17145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35753" y="5820482"/>
              <a:ext cx="1857388" cy="130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cs typeface="Arial" pitchFamily="34" charset="0"/>
                </a:rPr>
                <a:t>List of materials, bins and recycling centers</a:t>
              </a:r>
              <a:r>
                <a:rPr lang="en-US" sz="1400" b="1" dirty="0" smtClean="0">
                  <a:cs typeface="Arial" pitchFamily="34" charset="0"/>
                </a:rPr>
                <a:t> previously saved </a:t>
              </a:r>
              <a:r>
                <a:rPr lang="en-US" sz="1400" dirty="0" smtClean="0">
                  <a:cs typeface="Arial" pitchFamily="34" charset="0"/>
                </a:rPr>
                <a:t>by the user</a:t>
              </a:r>
              <a:endParaRPr lang="en-US" sz="1400" dirty="0">
                <a:cs typeface="Arial" pitchFamily="34" charset="0"/>
              </a:endParaRPr>
            </a:p>
          </p:txBody>
        </p:sp>
      </p:grpSp>
      <p:grpSp>
        <p:nvGrpSpPr>
          <p:cNvPr id="25" name="9 Grupo"/>
          <p:cNvGrpSpPr/>
          <p:nvPr/>
        </p:nvGrpSpPr>
        <p:grpSpPr>
          <a:xfrm>
            <a:off x="4572000" y="5429264"/>
            <a:ext cx="3786214" cy="785818"/>
            <a:chOff x="664189" y="5715014"/>
            <a:chExt cx="2571768" cy="2000264"/>
          </a:xfrm>
        </p:grpSpPr>
        <p:sp>
          <p:nvSpPr>
            <p:cNvPr id="26" name="25 Rectángulo"/>
            <p:cNvSpPr/>
            <p:nvPr/>
          </p:nvSpPr>
          <p:spPr>
            <a:xfrm>
              <a:off x="664189" y="5715014"/>
              <a:ext cx="2571768" cy="20002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18907" y="5807063"/>
              <a:ext cx="2464611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cs typeface="Arial" pitchFamily="34" charset="0"/>
                </a:rPr>
                <a:t>Events, information and collaboration partners</a:t>
              </a:r>
              <a:r>
                <a:rPr lang="en-US" sz="1400" dirty="0" smtClean="0">
                  <a:cs typeface="Arial" pitchFamily="34" charset="0"/>
                </a:rPr>
                <a:t>, this information is frequently updated</a:t>
              </a:r>
              <a:endParaRPr lang="en-US" sz="1400" dirty="0">
                <a:cs typeface="Arial" pitchFamily="34" charset="0"/>
              </a:endParaRPr>
            </a:p>
          </p:txBody>
        </p:sp>
      </p:grpSp>
      <p:pic>
        <p:nvPicPr>
          <p:cNvPr id="28" name="27 Imagen" descr="new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285992"/>
            <a:ext cx="1643074" cy="298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2071678"/>
            <a:ext cx="8458200" cy="147002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Benefits for 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Countries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285720" y="1857364"/>
            <a:ext cx="8143932" cy="2571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Smartphone mobiles market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/>
              <a:t>Powerful growth of Smartphone users</a:t>
            </a:r>
          </a:p>
          <a:p>
            <a:pPr lvl="1">
              <a:buNone/>
            </a:pPr>
            <a:endParaRPr lang="en-US" sz="1800" spc="40" dirty="0" smtClean="0"/>
          </a:p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Social Network tools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Internet is accessible for everybody</a:t>
            </a:r>
          </a:p>
          <a:p>
            <a:pPr>
              <a:buNone/>
            </a:pPr>
            <a:endParaRPr lang="en-US" sz="1800" spc="40" dirty="0" smtClean="0"/>
          </a:p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Extended telecommunication network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/>
              <a:t>Huge net access in cities and rural areas</a:t>
            </a:r>
          </a:p>
          <a:p>
            <a:pPr>
              <a:buNone/>
            </a:pPr>
            <a:endParaRPr lang="en-US" sz="1600" spc="4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85776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5286380" y="5429264"/>
            <a:ext cx="857256" cy="50006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2071670" y="5357826"/>
            <a:ext cx="785818" cy="785818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929198"/>
            <a:ext cx="2171110" cy="16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86322"/>
            <a:ext cx="970501" cy="17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uiExpand="1" build="p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European Union Directives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71678"/>
            <a:ext cx="5429288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spc="40" dirty="0" smtClean="0"/>
              <a:t>Waste management policies: </a:t>
            </a:r>
          </a:p>
          <a:p>
            <a:r>
              <a:rPr lang="en-US" sz="1600" spc="40" dirty="0" smtClean="0"/>
              <a:t>Batteries</a:t>
            </a:r>
          </a:p>
          <a:p>
            <a:r>
              <a:rPr lang="en-US" sz="1600" spc="40" dirty="0" smtClean="0"/>
              <a:t>Biodegradable waste</a:t>
            </a:r>
          </a:p>
          <a:p>
            <a:r>
              <a:rPr lang="en-US" sz="1600" spc="40" dirty="0" smtClean="0"/>
              <a:t>Packaging</a:t>
            </a:r>
          </a:p>
          <a:p>
            <a:r>
              <a:rPr lang="en-US" sz="1600" spc="40" dirty="0" smtClean="0"/>
              <a:t>Waste for Electrical &amp; Electronic Equipment (WEEE)</a:t>
            </a:r>
          </a:p>
          <a:p>
            <a:r>
              <a:rPr lang="en-US" sz="1600" spc="40" dirty="0" smtClean="0"/>
              <a:t>Others…</a:t>
            </a:r>
          </a:p>
          <a:p>
            <a:pPr>
              <a:buNone/>
            </a:pPr>
            <a:endParaRPr lang="en-US" sz="1600" spc="40" dirty="0" smtClean="0"/>
          </a:p>
          <a:p>
            <a:pPr>
              <a:buNone/>
            </a:pPr>
            <a:endParaRPr lang="en-US" sz="1600" spc="40" dirty="0" smtClean="0"/>
          </a:p>
          <a:p>
            <a:pPr>
              <a:buNone/>
            </a:pPr>
            <a:endParaRPr lang="en-US" sz="1600" spc="4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50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429132"/>
            <a:ext cx="85264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071678"/>
            <a:ext cx="235745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5500702"/>
            <a:ext cx="1071570" cy="10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500702"/>
            <a:ext cx="1023231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5635096"/>
            <a:ext cx="928694" cy="9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Noteworthy facts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entágono 4"/>
          <p:cNvSpPr>
            <a:spLocks noChangeArrowheads="1"/>
          </p:cNvSpPr>
          <p:nvPr/>
        </p:nvSpPr>
        <p:spPr bwMode="auto">
          <a:xfrm>
            <a:off x="571472" y="3963936"/>
            <a:ext cx="1363662" cy="989012"/>
          </a:xfrm>
          <a:prstGeom prst="homePlate">
            <a:avLst>
              <a:gd name="adj" fmla="val 2555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Helvetica 45 Light" charset="0"/>
                <a:ea typeface="MS PGothic" charset="0"/>
                <a:cs typeface="MS PGothic" charset="0"/>
              </a:rPr>
              <a:t>Society</a:t>
            </a:r>
            <a:endParaRPr lang="en-US" sz="1400" b="1" dirty="0">
              <a:solidFill>
                <a:schemeClr val="tx1"/>
              </a:solidFill>
              <a:latin typeface="Helvetica 45 Light" charset="0"/>
              <a:ea typeface="MS PGothic" charset="0"/>
              <a:cs typeface="MS PGothic" charset="0"/>
            </a:endParaRPr>
          </a:p>
        </p:txBody>
      </p:sp>
      <p:sp>
        <p:nvSpPr>
          <p:cNvPr id="9" name="Pentágono 4"/>
          <p:cNvSpPr>
            <a:spLocks noChangeArrowheads="1"/>
          </p:cNvSpPr>
          <p:nvPr/>
        </p:nvSpPr>
        <p:spPr bwMode="auto">
          <a:xfrm>
            <a:off x="571472" y="2320862"/>
            <a:ext cx="1363662" cy="989012"/>
          </a:xfrm>
          <a:prstGeom prst="homePlate">
            <a:avLst>
              <a:gd name="adj" fmla="val 2555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Helvetica 45 Light" charset="0"/>
                <a:ea typeface="MS PGothic" charset="0"/>
                <a:cs typeface="MS PGothic" charset="0"/>
              </a:rPr>
              <a:t>Planet Resources</a:t>
            </a:r>
            <a:endParaRPr lang="en-US" sz="1400" b="1" dirty="0">
              <a:solidFill>
                <a:schemeClr val="tx1"/>
              </a:solidFill>
              <a:latin typeface="Helvetica 45 Light" charset="0"/>
              <a:ea typeface="MS PGothic" charset="0"/>
              <a:cs typeface="MS PGothic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000232" y="4178250"/>
            <a:ext cx="6429420" cy="8223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1600" spc="40" dirty="0" smtClean="0"/>
              <a:t>People can get money from recycling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1600" spc="40" dirty="0" smtClean="0"/>
              <a:t>Recycling centers creates jobs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928794" y="2463738"/>
            <a:ext cx="6429420" cy="8223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1600" spc="40" dirty="0" smtClean="0"/>
              <a:t>Recycling is Energy Efficiency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1600" spc="40" dirty="0" smtClean="0"/>
              <a:t>Recycling conserves natural resources, such as timber, water,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idx="4294967295"/>
          </p:nvPr>
        </p:nvSpPr>
        <p:spPr>
          <a:xfrm>
            <a:off x="2643174" y="2071678"/>
            <a:ext cx="3214710" cy="1470025"/>
          </a:xfrm>
        </p:spPr>
        <p:txBody>
          <a:bodyPr>
            <a:normAutofit/>
          </a:bodyPr>
          <a:lstStyle/>
          <a:p>
            <a:pPr algn="ctr"/>
            <a:r>
              <a:rPr lang="es-ES" b="1" dirty="0" err="1" smtClean="0"/>
              <a:t>Thank</a:t>
            </a:r>
            <a:r>
              <a:rPr lang="es-ES" b="1" dirty="0" smtClean="0"/>
              <a:t> </a:t>
            </a:r>
            <a:r>
              <a:rPr lang="es-ES" b="1" dirty="0" err="1" smtClean="0"/>
              <a:t>you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Grazie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Proposal 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Main idea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Local Waste Management: Process, Issues, Involved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Solution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Smartphone Application: Smart Recycling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Features / Benefits / Extends / User Journey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Results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Benefits for Countries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Noteworthy facts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European Union Directives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7204" y="2071678"/>
            <a:ext cx="8458200" cy="1470025"/>
          </a:xfrm>
        </p:spPr>
        <p:txBody>
          <a:bodyPr/>
          <a:lstStyle/>
          <a:p>
            <a:r>
              <a:rPr lang="en-US" dirty="0" smtClean="0"/>
              <a:t>Proposal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Idea</a:t>
            </a:r>
            <a:endParaRPr lang="en-U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5918" y="2143116"/>
            <a:ext cx="6429420" cy="822386"/>
          </a:xfrm>
        </p:spPr>
        <p:txBody>
          <a:bodyPr>
            <a:noAutofit/>
          </a:bodyPr>
          <a:lstStyle/>
          <a:p>
            <a:r>
              <a:rPr lang="en-US" sz="1600" spc="40" dirty="0" smtClean="0"/>
              <a:t>Build a mobile application to mitigate climate change</a:t>
            </a:r>
          </a:p>
          <a:p>
            <a:r>
              <a:rPr lang="en-US" sz="1600" spc="40" dirty="0" smtClean="0"/>
              <a:t>Community engagement</a:t>
            </a:r>
          </a:p>
          <a:p>
            <a:r>
              <a:rPr lang="en-US" sz="1600" spc="40" dirty="0" smtClean="0"/>
              <a:t>Solution to environmental or sustainability issues</a:t>
            </a:r>
            <a:endParaRPr lang="en-US" sz="1600" spc="40" dirty="0"/>
          </a:p>
        </p:txBody>
      </p:sp>
      <p:sp>
        <p:nvSpPr>
          <p:cNvPr id="4" name="Pentágono 4"/>
          <p:cNvSpPr>
            <a:spLocks noChangeArrowheads="1"/>
          </p:cNvSpPr>
          <p:nvPr/>
        </p:nvSpPr>
        <p:spPr bwMode="auto">
          <a:xfrm>
            <a:off x="428596" y="2071678"/>
            <a:ext cx="1363662" cy="989012"/>
          </a:xfrm>
          <a:prstGeom prst="homePlate">
            <a:avLst>
              <a:gd name="adj" fmla="val 2555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Helvetica 45 Light" charset="0"/>
                <a:ea typeface="MS PGothic" charset="0"/>
                <a:cs typeface="MS PGothic" charset="0"/>
              </a:rPr>
              <a:t>ITU Challenge </a:t>
            </a:r>
            <a:endParaRPr lang="en-US" sz="1400" b="1" dirty="0">
              <a:solidFill>
                <a:schemeClr val="tx1"/>
              </a:solidFill>
              <a:latin typeface="Helvetica 45 Light" charset="0"/>
              <a:ea typeface="MS PGothic" charset="0"/>
              <a:cs typeface="MS PGothic" charset="0"/>
            </a:endParaRPr>
          </a:p>
        </p:txBody>
      </p:sp>
      <p:sp>
        <p:nvSpPr>
          <p:cNvPr id="5" name="Pentágono 4"/>
          <p:cNvSpPr>
            <a:spLocks noChangeArrowheads="1"/>
          </p:cNvSpPr>
          <p:nvPr/>
        </p:nvSpPr>
        <p:spPr bwMode="auto">
          <a:xfrm>
            <a:off x="428596" y="3500438"/>
            <a:ext cx="1363662" cy="989012"/>
          </a:xfrm>
          <a:prstGeom prst="homePlate">
            <a:avLst>
              <a:gd name="adj" fmla="val 2555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US" sz="1400" b="1" dirty="0" smtClean="0">
                <a:latin typeface="Helvetica 45 Light" charset="0"/>
                <a:ea typeface="MS PGothic" charset="0"/>
                <a:cs typeface="MS PGothic" charset="0"/>
              </a:rPr>
              <a:t>Recycling </a:t>
            </a:r>
            <a:endParaRPr lang="en-US" sz="1400" b="1" dirty="0">
              <a:latin typeface="Helvetica 45 Light" charset="0"/>
              <a:ea typeface="MS PGothic" charset="0"/>
              <a:cs typeface="MS PGothic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785918" y="3500438"/>
            <a:ext cx="6500858" cy="11430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1600" b="0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 to improve the </a:t>
            </a:r>
            <a:r>
              <a:rPr kumimoji="0" lang="en-US" sz="1600" b="0" i="0" u="none" strike="noStrike" kern="1200" cap="none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waste management (packaging) of Municipal Solid Waste - MSW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1600" b="0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point for</a:t>
            </a:r>
            <a:r>
              <a:rPr kumimoji="0" lang="en-US" sz="1600" b="0" i="0" u="none" strike="noStrike" kern="1200" cap="none" spc="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news, events and articles</a:t>
            </a:r>
            <a:endParaRPr kumimoji="0" lang="en-US" sz="1600" b="0" i="0" u="none" strike="noStrike" kern="1200" cap="none" spc="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71472" y="5143512"/>
            <a:ext cx="7643866" cy="114057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6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3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“By 2020, the recycling of waste materials from households should be increased to a minimum of 50% by weight”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5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000" b="0" i="0" u="none" strike="noStrike" kern="1200" cap="none" spc="5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Directive 94/62/CE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ES" sz="2800" b="0" i="0" u="none" strike="noStrike" kern="1200" cap="none" spc="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uiExpand="1" build="p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95474" y="2466973"/>
            <a:ext cx="91917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Bent Arrow 27"/>
          <p:cNvSpPr/>
          <p:nvPr/>
        </p:nvSpPr>
        <p:spPr>
          <a:xfrm flipV="1">
            <a:off x="928630" y="4500570"/>
            <a:ext cx="1357322" cy="571504"/>
          </a:xfrm>
          <a:prstGeom prst="bentArrow">
            <a:avLst>
              <a:gd name="adj1" fmla="val 35532"/>
              <a:gd name="adj2" fmla="val 23667"/>
              <a:gd name="adj3" fmla="val 50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1000068" y="2714620"/>
            <a:ext cx="1357322" cy="571504"/>
          </a:xfrm>
          <a:prstGeom prst="bentArrow">
            <a:avLst>
              <a:gd name="adj1" fmla="val 34198"/>
              <a:gd name="adj2" fmla="val 23667"/>
              <a:gd name="adj3" fmla="val 50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 Waste Management - Process</a:t>
            </a:r>
            <a:endParaRPr kumimoji="0" lang="en-US" sz="2400" b="0" i="0" u="none" strike="noStrike" kern="1200" cap="none" spc="0" normalizeH="0" baseline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918" y="273320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MSW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5118" y="4802993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Special MSW</a:t>
            </a:r>
            <a:endParaRPr lang="en-US" sz="1100" dirty="0"/>
          </a:p>
        </p:txBody>
      </p:sp>
      <p:sp>
        <p:nvSpPr>
          <p:cNvPr id="17" name="U-Turn Arrow 16"/>
          <p:cNvSpPr/>
          <p:nvPr/>
        </p:nvSpPr>
        <p:spPr>
          <a:xfrm flipH="1" flipV="1">
            <a:off x="571440" y="5121487"/>
            <a:ext cx="7429584" cy="928694"/>
          </a:xfrm>
          <a:prstGeom prst="utur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5764429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products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15206" y="3286124"/>
            <a:ext cx="1648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Chemicals 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Energy </a:t>
            </a:r>
            <a:r>
              <a:rPr lang="es-ES_tradnl" sz="1200" dirty="0" smtClean="0"/>
              <a:t>/ Fuel /</a:t>
            </a:r>
            <a:r>
              <a:rPr lang="es-ES_tradnl" sz="1200" dirty="0" err="1" smtClean="0"/>
              <a:t>Power</a:t>
            </a: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1200" dirty="0" err="1" smtClean="0"/>
              <a:t>Bioproducts</a:t>
            </a:r>
            <a:endParaRPr lang="en-US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146722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28" y="4572008"/>
            <a:ext cx="47846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18" y="4714885"/>
            <a:ext cx="47846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16542" y="4214818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6350" y="5143512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Recycling centers</a:t>
            </a:r>
            <a:endParaRPr lang="en-US" sz="11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500266" y="3000372"/>
            <a:ext cx="571504" cy="4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Chevron 41"/>
          <p:cNvSpPr/>
          <p:nvPr/>
        </p:nvSpPr>
        <p:spPr>
          <a:xfrm>
            <a:off x="3714712" y="2928934"/>
            <a:ext cx="785818" cy="200026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6286480" y="3000372"/>
            <a:ext cx="785818" cy="2000264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2543" y="2428868"/>
            <a:ext cx="7299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43981" y="3643314"/>
            <a:ext cx="59062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4738994" y="3143248"/>
            <a:ext cx="1210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Recycling Plants</a:t>
            </a:r>
            <a:endParaRPr lang="en-US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4926186" y="4143380"/>
            <a:ext cx="938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Composting</a:t>
            </a:r>
            <a:endParaRPr lang="en-US" sz="1100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72543" y="4572008"/>
            <a:ext cx="785818" cy="8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5000628" y="5429264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Landfill</a:t>
            </a:r>
            <a:endParaRPr lang="en-US" sz="1100" dirty="0"/>
          </a:p>
        </p:txBody>
      </p:sp>
      <p:sp>
        <p:nvSpPr>
          <p:cNvPr id="40" name="Flowchart: Alternate Process 39"/>
          <p:cNvSpPr/>
          <p:nvPr/>
        </p:nvSpPr>
        <p:spPr>
          <a:xfrm>
            <a:off x="214282" y="1857364"/>
            <a:ext cx="3643338" cy="4429156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TextBox 50"/>
          <p:cNvSpPr txBox="1"/>
          <p:nvPr/>
        </p:nvSpPr>
        <p:spPr>
          <a:xfrm>
            <a:off x="2238546" y="3429000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Waste separation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4" grpId="0"/>
      <p:bldP spid="6" grpId="0"/>
      <p:bldP spid="11" grpId="0"/>
      <p:bldP spid="17" grpId="0" animBg="1"/>
      <p:bldP spid="19" grpId="0"/>
      <p:bldP spid="21" grpId="0"/>
      <p:bldP spid="32" grpId="0"/>
      <p:bldP spid="33" grpId="0"/>
      <p:bldP spid="42" grpId="0" animBg="1"/>
      <p:bldP spid="44" grpId="0" animBg="1"/>
      <p:bldP spid="47" grpId="0"/>
      <p:bldP spid="48" grpId="0"/>
      <p:bldP spid="50" grpId="0"/>
      <p:bldP spid="40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Recycling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Issues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358246" cy="1285884"/>
          </a:xfrm>
        </p:spPr>
        <p:txBody>
          <a:bodyPr>
            <a:normAutofit/>
          </a:bodyPr>
          <a:lstStyle/>
          <a:p>
            <a:r>
              <a:rPr lang="en-US" sz="1600" spc="40" dirty="0" smtClean="0"/>
              <a:t>Low Efficiency in garbage collection</a:t>
            </a:r>
          </a:p>
          <a:p>
            <a:r>
              <a:rPr lang="en-US" sz="1600" spc="40" dirty="0" smtClean="0"/>
              <a:t>Citizens looking bins in the streets</a:t>
            </a:r>
          </a:p>
          <a:p>
            <a:r>
              <a:rPr lang="en-US" sz="1600" spc="40" dirty="0" smtClean="0"/>
              <a:t>Lack of promotion for recycling special materials (hazardous, e-waste..)</a:t>
            </a:r>
          </a:p>
          <a:p>
            <a:pPr>
              <a:buNone/>
            </a:pPr>
            <a:endParaRPr lang="en-US" sz="1600" spc="40" dirty="0"/>
          </a:p>
        </p:txBody>
      </p:sp>
      <p:pic>
        <p:nvPicPr>
          <p:cNvPr id="12" name="Picture 11" descr="Target_Mar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214686"/>
            <a:ext cx="3735558" cy="3286124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24168" y="3252791"/>
            <a:ext cx="91917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Bent Arrow 26"/>
          <p:cNvSpPr/>
          <p:nvPr/>
        </p:nvSpPr>
        <p:spPr>
          <a:xfrm flipV="1">
            <a:off x="1857324" y="5286388"/>
            <a:ext cx="1357322" cy="571504"/>
          </a:xfrm>
          <a:prstGeom prst="bentArrow">
            <a:avLst>
              <a:gd name="adj1" fmla="val 35532"/>
              <a:gd name="adj2" fmla="val 23667"/>
              <a:gd name="adj3" fmla="val 50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>
            <a:off x="1928762" y="3500438"/>
            <a:ext cx="1357322" cy="571504"/>
          </a:xfrm>
          <a:prstGeom prst="bentArrow">
            <a:avLst>
              <a:gd name="adj1" fmla="val 34198"/>
              <a:gd name="adj2" fmla="val 23667"/>
              <a:gd name="adj3" fmla="val 50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2612" y="3519019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MSW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1953812" y="5588811"/>
            <a:ext cx="10102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Special MSW</a:t>
            </a:r>
            <a:endParaRPr lang="en-US" sz="1100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071942"/>
            <a:ext cx="146722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22" y="5357826"/>
            <a:ext cx="47846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12" y="5500703"/>
            <a:ext cx="47846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345236" y="5000636"/>
            <a:ext cx="4347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City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3135044" y="5929330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Recycling centers</a:t>
            </a:r>
            <a:endParaRPr lang="en-US" sz="1100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28960" y="3786190"/>
            <a:ext cx="571504" cy="4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Flowchart: Alternate Process 36"/>
          <p:cNvSpPr/>
          <p:nvPr/>
        </p:nvSpPr>
        <p:spPr>
          <a:xfrm>
            <a:off x="1142976" y="3000372"/>
            <a:ext cx="3500462" cy="3643338"/>
          </a:xfrm>
          <a:prstGeom prst="flowChartAlternateProcess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TextBox 37"/>
          <p:cNvSpPr txBox="1"/>
          <p:nvPr/>
        </p:nvSpPr>
        <p:spPr>
          <a:xfrm>
            <a:off x="3167240" y="4214818"/>
            <a:ext cx="12618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Waste separation</a:t>
            </a:r>
            <a:endParaRPr lang="en-US" sz="1100" dirty="0"/>
          </a:p>
        </p:txBody>
      </p:sp>
      <p:sp>
        <p:nvSpPr>
          <p:cNvPr id="39" name="Equal 38"/>
          <p:cNvSpPr/>
          <p:nvPr/>
        </p:nvSpPr>
        <p:spPr>
          <a:xfrm>
            <a:off x="4714876" y="4572008"/>
            <a:ext cx="857256" cy="50006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458200" cy="1470025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Smartphone Application: Smart Recycling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357430"/>
            <a:ext cx="5643602" cy="321471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What to recycle?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Where to recycle?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What about special materials?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Reporting situations with the recycling system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Why is important to recycle?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What about private/public recycling centers?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spc="40" dirty="0" smtClean="0"/>
              <a:t>Registration of nearest bins</a:t>
            </a:r>
          </a:p>
          <a:p>
            <a:pPr>
              <a:buNone/>
            </a:pPr>
            <a:endParaRPr lang="en-US" sz="1600" spc="4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16287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7143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Features 							(1/2)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71678"/>
            <a:ext cx="8143932" cy="39290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Ubiquitous Smartphone use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Integration with Local Waste Management System </a:t>
            </a:r>
          </a:p>
          <a:p>
            <a:pPr>
              <a:buNone/>
            </a:pPr>
            <a:endParaRPr lang="en-US" sz="1800" spc="40" dirty="0" smtClean="0"/>
          </a:p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User – centered design	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Information structured in logical buttons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Few screen jumps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Download delays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Configurations options</a:t>
            </a:r>
          </a:p>
          <a:p>
            <a:pPr>
              <a:buNone/>
            </a:pPr>
            <a:endParaRPr lang="en-US" sz="1800" spc="40" dirty="0" smtClean="0"/>
          </a:p>
          <a:p>
            <a:pPr>
              <a:buFont typeface="Wingdings" pitchFamily="2" charset="2"/>
              <a:buChar char="Ø"/>
            </a:pPr>
            <a:r>
              <a:rPr lang="en-US" sz="1800" spc="40" dirty="0" smtClean="0"/>
              <a:t>Geo-positioning localization system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Query local places where to drop-off MSW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spc="40" dirty="0" smtClean="0">
                <a:solidFill>
                  <a:schemeClr val="accent6">
                    <a:lumMod val="50000"/>
                  </a:schemeClr>
                </a:solidFill>
              </a:rPr>
              <a:t>Get local information about the environment</a:t>
            </a:r>
          </a:p>
          <a:p>
            <a:pPr>
              <a:buNone/>
            </a:pPr>
            <a:endParaRPr lang="en-US" sz="1600" spc="4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lDvxjwXbSwXptcrxBM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2z9tCEiaCk6HbTXLedu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0bUzy4t8JcW6cmWl9y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K4GBOS3WuN6rryp1Bzt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B5NZL6rFRkYQA5PR5MV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KlawsUFYGxv7yXz36eG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3184</TotalTime>
  <Words>463</Words>
  <Application>Microsoft Office PowerPoint</Application>
  <PresentationFormat>Presentazione su schermo (4:3)</PresentationFormat>
  <Paragraphs>150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Urbano</vt:lpstr>
      <vt:lpstr>Smart Recycling</vt:lpstr>
      <vt:lpstr>Diapositiva 2</vt:lpstr>
      <vt:lpstr>Proposal</vt:lpstr>
      <vt:lpstr>Main Idea</vt:lpstr>
      <vt:lpstr>Diapositiva 5</vt:lpstr>
      <vt:lpstr>Diapositiva 6</vt:lpstr>
      <vt:lpstr>Solution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Results</vt:lpstr>
      <vt:lpstr>Diapositiva 16</vt:lpstr>
      <vt:lpstr>Diapositiva 17</vt:lpstr>
      <vt:lpstr>Diapositiva 18</vt:lpstr>
      <vt:lpstr>Thank you 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GREEN  ICT APPLICATION CHALLENGE</dc:title>
  <dc:creator>Lis</dc:creator>
  <cp:lastModifiedBy>Auditorium 257</cp:lastModifiedBy>
  <cp:revision>271</cp:revision>
  <dcterms:created xsi:type="dcterms:W3CDTF">2011-05-16T20:31:16Z</dcterms:created>
  <dcterms:modified xsi:type="dcterms:W3CDTF">2011-09-06T09:29:57Z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1jZ3GTpctfgcSeCe2qu2HVMlXwxoAmzLE5sDXLGIn6vY</vt:lpwstr>
  </property>
  <property fmtid="{D5CDD505-2E9C-101B-9397-08002B2CF9AE}" pid="4" name="Google.Documents.RevisionId">
    <vt:lpwstr>14191577523102543244</vt:lpwstr>
  </property>
  <property fmtid="{D5CDD505-2E9C-101B-9397-08002B2CF9AE}" pid="5" name="Google.Documents.PreviousRevisionId">
    <vt:lpwstr>04883040904207887218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