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46" r:id="rId2"/>
  </p:sldMasterIdLst>
  <p:notesMasterIdLst>
    <p:notesMasterId r:id="rId17"/>
  </p:notesMasterIdLst>
  <p:handoutMasterIdLst>
    <p:handoutMasterId r:id="rId18"/>
  </p:handoutMasterIdLst>
  <p:sldIdLst>
    <p:sldId id="1006" r:id="rId3"/>
    <p:sldId id="1025" r:id="rId4"/>
    <p:sldId id="1027" r:id="rId5"/>
    <p:sldId id="1044" r:id="rId6"/>
    <p:sldId id="1041" r:id="rId7"/>
    <p:sldId id="1042" r:id="rId8"/>
    <p:sldId id="1043" r:id="rId9"/>
    <p:sldId id="1045" r:id="rId10"/>
    <p:sldId id="1035" r:id="rId11"/>
    <p:sldId id="1046" r:id="rId12"/>
    <p:sldId id="1047" r:id="rId13"/>
    <p:sldId id="1030" r:id="rId14"/>
    <p:sldId id="1048" r:id="rId15"/>
    <p:sldId id="1032" r:id="rId16"/>
  </p:sldIdLst>
  <p:sldSz cx="9144000" cy="6858000" type="screen4x3"/>
  <p:notesSz cx="6669088" cy="9928225"/>
  <p:defaultTextStyle>
    <a:defPPr>
      <a:defRPr lang="en-US"/>
    </a:defPPr>
    <a:lvl1pPr algn="l" rtl="0" fontAlgn="base">
      <a:spcBef>
        <a:spcPct val="0"/>
      </a:spcBef>
      <a:spcAft>
        <a:spcPct val="0"/>
      </a:spcAft>
      <a:defRPr sz="1600" kern="1200">
        <a:solidFill>
          <a:schemeClr val="bg1"/>
        </a:solidFill>
        <a:latin typeface="Times New Roman" pitchFamily="18" charset="0"/>
        <a:ea typeface="+mn-ea"/>
        <a:cs typeface="+mn-cs"/>
      </a:defRPr>
    </a:lvl1pPr>
    <a:lvl2pPr marL="457200" algn="l" rtl="0" fontAlgn="base">
      <a:spcBef>
        <a:spcPct val="0"/>
      </a:spcBef>
      <a:spcAft>
        <a:spcPct val="0"/>
      </a:spcAft>
      <a:defRPr sz="1600" kern="1200">
        <a:solidFill>
          <a:schemeClr val="bg1"/>
        </a:solidFill>
        <a:latin typeface="Times New Roman" pitchFamily="18" charset="0"/>
        <a:ea typeface="+mn-ea"/>
        <a:cs typeface="+mn-cs"/>
      </a:defRPr>
    </a:lvl2pPr>
    <a:lvl3pPr marL="914400" algn="l" rtl="0" fontAlgn="base">
      <a:spcBef>
        <a:spcPct val="0"/>
      </a:spcBef>
      <a:spcAft>
        <a:spcPct val="0"/>
      </a:spcAft>
      <a:defRPr sz="1600" kern="1200">
        <a:solidFill>
          <a:schemeClr val="bg1"/>
        </a:solidFill>
        <a:latin typeface="Times New Roman" pitchFamily="18" charset="0"/>
        <a:ea typeface="+mn-ea"/>
        <a:cs typeface="+mn-cs"/>
      </a:defRPr>
    </a:lvl3pPr>
    <a:lvl4pPr marL="1371600" algn="l" rtl="0" fontAlgn="base">
      <a:spcBef>
        <a:spcPct val="0"/>
      </a:spcBef>
      <a:spcAft>
        <a:spcPct val="0"/>
      </a:spcAft>
      <a:defRPr sz="1600" kern="1200">
        <a:solidFill>
          <a:schemeClr val="bg1"/>
        </a:solidFill>
        <a:latin typeface="Times New Roman" pitchFamily="18" charset="0"/>
        <a:ea typeface="+mn-ea"/>
        <a:cs typeface="+mn-cs"/>
      </a:defRPr>
    </a:lvl4pPr>
    <a:lvl5pPr marL="1828800" algn="l" rtl="0" fontAlgn="base">
      <a:spcBef>
        <a:spcPct val="0"/>
      </a:spcBef>
      <a:spcAft>
        <a:spcPct val="0"/>
      </a:spcAft>
      <a:defRPr sz="1600" kern="1200">
        <a:solidFill>
          <a:schemeClr val="bg1"/>
        </a:solidFill>
        <a:latin typeface="Times New Roman" pitchFamily="18" charset="0"/>
        <a:ea typeface="+mn-ea"/>
        <a:cs typeface="+mn-cs"/>
      </a:defRPr>
    </a:lvl5pPr>
    <a:lvl6pPr marL="2286000" algn="l" defTabSz="914400" rtl="0" eaLnBrk="1" latinLnBrk="0" hangingPunct="1">
      <a:defRPr sz="1600" kern="1200">
        <a:solidFill>
          <a:schemeClr val="bg1"/>
        </a:solidFill>
        <a:latin typeface="Times New Roman" pitchFamily="18" charset="0"/>
        <a:ea typeface="+mn-ea"/>
        <a:cs typeface="+mn-cs"/>
      </a:defRPr>
    </a:lvl6pPr>
    <a:lvl7pPr marL="2743200" algn="l" defTabSz="914400" rtl="0" eaLnBrk="1" latinLnBrk="0" hangingPunct="1">
      <a:defRPr sz="1600" kern="1200">
        <a:solidFill>
          <a:schemeClr val="bg1"/>
        </a:solidFill>
        <a:latin typeface="Times New Roman" pitchFamily="18" charset="0"/>
        <a:ea typeface="+mn-ea"/>
        <a:cs typeface="+mn-cs"/>
      </a:defRPr>
    </a:lvl7pPr>
    <a:lvl8pPr marL="3200400" algn="l" defTabSz="914400" rtl="0" eaLnBrk="1" latinLnBrk="0" hangingPunct="1">
      <a:defRPr sz="1600" kern="1200">
        <a:solidFill>
          <a:schemeClr val="bg1"/>
        </a:solidFill>
        <a:latin typeface="Times New Roman" pitchFamily="18" charset="0"/>
        <a:ea typeface="+mn-ea"/>
        <a:cs typeface="+mn-cs"/>
      </a:defRPr>
    </a:lvl8pPr>
    <a:lvl9pPr marL="3657600" algn="l" defTabSz="914400" rtl="0" eaLnBrk="1" latinLnBrk="0" hangingPunct="1">
      <a:defRPr sz="16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1B5BA2"/>
    <a:srgbClr val="7C3C70"/>
    <a:srgbClr val="FFCC66"/>
    <a:srgbClr val="00CCFF"/>
    <a:srgbClr val="FF5757"/>
    <a:srgbClr val="99CCFF"/>
    <a:srgbClr val="0E438A"/>
    <a:srgbClr val="D9445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1" autoAdjust="0"/>
    <p:restoredTop sz="90420" autoAdjust="0"/>
  </p:normalViewPr>
  <p:slideViewPr>
    <p:cSldViewPr>
      <p:cViewPr varScale="1">
        <p:scale>
          <a:sx n="99" d="100"/>
          <a:sy n="99" d="100"/>
        </p:scale>
        <p:origin x="-2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1428" y="-72"/>
      </p:cViewPr>
      <p:guideLst>
        <p:guide orient="horz" pos="3128"/>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eaLnBrk="0" hangingPunct="0">
              <a:defRPr sz="1200">
                <a:solidFill>
                  <a:schemeClr val="tx1"/>
                </a:solidFill>
                <a:latin typeface="Verdana" pitchFamily="34" charset="0"/>
              </a:defRPr>
            </a:lvl1pPr>
          </a:lstStyle>
          <a:p>
            <a:endParaRPr lang="en-US"/>
          </a:p>
        </p:txBody>
      </p:sp>
      <p:sp>
        <p:nvSpPr>
          <p:cNvPr id="28675"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algn="r" eaLnBrk="0" hangingPunct="0">
              <a:defRPr sz="1200">
                <a:solidFill>
                  <a:schemeClr val="tx1"/>
                </a:solidFill>
                <a:latin typeface="Verdana" pitchFamily="34" charset="0"/>
              </a:defRPr>
            </a:lvl1pPr>
          </a:lstStyle>
          <a:p>
            <a:endParaRPr lang="en-US"/>
          </a:p>
        </p:txBody>
      </p:sp>
      <p:sp>
        <p:nvSpPr>
          <p:cNvPr id="28676"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eaLnBrk="0" hangingPunct="0">
              <a:defRPr sz="1200">
                <a:solidFill>
                  <a:schemeClr val="tx1"/>
                </a:solidFill>
                <a:latin typeface="Verdana" pitchFamily="34" charset="0"/>
              </a:defRPr>
            </a:lvl1pPr>
          </a:lstStyle>
          <a:p>
            <a:endParaRPr lang="en-US"/>
          </a:p>
        </p:txBody>
      </p:sp>
      <p:sp>
        <p:nvSpPr>
          <p:cNvPr id="28677"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algn="r" eaLnBrk="0" hangingPunct="0">
              <a:defRPr sz="1200">
                <a:solidFill>
                  <a:schemeClr val="tx1"/>
                </a:solidFill>
                <a:latin typeface="Verdana" pitchFamily="34" charset="0"/>
              </a:defRPr>
            </a:lvl1pPr>
          </a:lstStyle>
          <a:p>
            <a:fld id="{FCA3279D-FD83-4F59-A312-07EE9645553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eaLnBrk="0" hangingPunct="0">
              <a:defRPr sz="1200">
                <a:solidFill>
                  <a:schemeClr val="tx1"/>
                </a:solidFill>
                <a:latin typeface="Verdana" pitchFamily="34" charset="0"/>
              </a:defRPr>
            </a:lvl1pPr>
          </a:lstStyle>
          <a:p>
            <a:endParaRPr lang="en-US"/>
          </a:p>
        </p:txBody>
      </p:sp>
      <p:sp>
        <p:nvSpPr>
          <p:cNvPr id="48131"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algn="r" eaLnBrk="0" hangingPunct="0">
              <a:defRPr sz="1200">
                <a:solidFill>
                  <a:schemeClr val="tx1"/>
                </a:solidFill>
                <a:latin typeface="Verdana" pitchFamily="34" charset="0"/>
              </a:defRPr>
            </a:lvl1pPr>
          </a:lstStyle>
          <a:p>
            <a:endParaRPr lang="en-US"/>
          </a:p>
        </p:txBody>
      </p:sp>
      <p:sp>
        <p:nvSpPr>
          <p:cNvPr id="19460" name="Rectangle 4"/>
          <p:cNvSpPr>
            <a:spLocks noGrp="1" noRot="1" noChangeAspect="1" noChangeArrowheads="1" noTextEdit="1"/>
          </p:cNvSpPr>
          <p:nvPr>
            <p:ph type="sldImg" idx="2"/>
          </p:nvPr>
        </p:nvSpPr>
        <p:spPr bwMode="auto">
          <a:xfrm>
            <a:off x="855663" y="746125"/>
            <a:ext cx="4960937" cy="37211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889000" y="4716463"/>
            <a:ext cx="4891088" cy="4465637"/>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338"/>
            <a:ext cx="2890838" cy="496887"/>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eaLnBrk="0" hangingPunct="0">
              <a:defRPr sz="1200">
                <a:solidFill>
                  <a:schemeClr val="tx1"/>
                </a:solidFill>
                <a:latin typeface="Verdana" pitchFamily="34" charset="0"/>
              </a:defRPr>
            </a:lvl1pPr>
          </a:lstStyle>
          <a:p>
            <a:endParaRPr lang="en-US"/>
          </a:p>
        </p:txBody>
      </p:sp>
      <p:sp>
        <p:nvSpPr>
          <p:cNvPr id="48135" name="Rectangle 7"/>
          <p:cNvSpPr>
            <a:spLocks noGrp="1" noChangeArrowheads="1"/>
          </p:cNvSpPr>
          <p:nvPr>
            <p:ph type="sldNum" sz="quarter" idx="5"/>
          </p:nvPr>
        </p:nvSpPr>
        <p:spPr bwMode="auto">
          <a:xfrm>
            <a:off x="3778250" y="9431338"/>
            <a:ext cx="2890838" cy="496887"/>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algn="r" eaLnBrk="0" hangingPunct="0">
              <a:defRPr sz="1200">
                <a:solidFill>
                  <a:schemeClr val="tx1"/>
                </a:solidFill>
                <a:latin typeface="Verdana" pitchFamily="34" charset="0"/>
              </a:defRPr>
            </a:lvl1pPr>
          </a:lstStyle>
          <a:p>
            <a:fld id="{FFCDB942-B024-4A27-A34F-1F7F68FA165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p>
        </p:txBody>
      </p:sp>
      <p:sp>
        <p:nvSpPr>
          <p:cNvPr id="20484" name="Slide Number Placeholder 3"/>
          <p:cNvSpPr>
            <a:spLocks noGrp="1"/>
          </p:cNvSpPr>
          <p:nvPr>
            <p:ph type="sldNum" sz="quarter" idx="5"/>
          </p:nvPr>
        </p:nvSpPr>
        <p:spPr>
          <a:noFill/>
        </p:spPr>
        <p:txBody>
          <a:bodyPr/>
          <a:lstStyle/>
          <a:p>
            <a:fld id="{16B27192-AF89-4D02-9109-A3D4323DA38D}"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a:p>
            <a:endParaRPr lang="en-GB" smtClean="0"/>
          </a:p>
        </p:txBody>
      </p:sp>
      <p:sp>
        <p:nvSpPr>
          <p:cNvPr id="29700" name="Slide Number Placeholder 3"/>
          <p:cNvSpPr>
            <a:spLocks noGrp="1"/>
          </p:cNvSpPr>
          <p:nvPr>
            <p:ph type="sldNum" sz="quarter" idx="5"/>
          </p:nvPr>
        </p:nvSpPr>
        <p:spPr>
          <a:noFill/>
        </p:spPr>
        <p:txBody>
          <a:bodyPr/>
          <a:lstStyle/>
          <a:p>
            <a:fld id="{2D8E22C8-5054-4F52-B494-5E967418BA28}"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a:p>
            <a:endParaRPr lang="en-GB" smtClean="0"/>
          </a:p>
        </p:txBody>
      </p:sp>
      <p:sp>
        <p:nvSpPr>
          <p:cNvPr id="30724" name="Slide Number Placeholder 3"/>
          <p:cNvSpPr>
            <a:spLocks noGrp="1"/>
          </p:cNvSpPr>
          <p:nvPr>
            <p:ph type="sldNum" sz="quarter" idx="5"/>
          </p:nvPr>
        </p:nvSpPr>
        <p:spPr>
          <a:noFill/>
        </p:spPr>
        <p:txBody>
          <a:bodyPr/>
          <a:lstStyle/>
          <a:p>
            <a:fld id="{1695B9C4-152B-4557-986D-F8F0E0FE7413}"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a:p>
            <a:endParaRPr lang="en-GB" smtClean="0"/>
          </a:p>
        </p:txBody>
      </p:sp>
      <p:sp>
        <p:nvSpPr>
          <p:cNvPr id="31748" name="Slide Number Placeholder 3"/>
          <p:cNvSpPr>
            <a:spLocks noGrp="1"/>
          </p:cNvSpPr>
          <p:nvPr>
            <p:ph type="sldNum" sz="quarter" idx="5"/>
          </p:nvPr>
        </p:nvSpPr>
        <p:spPr>
          <a:noFill/>
        </p:spPr>
        <p:txBody>
          <a:bodyPr/>
          <a:lstStyle/>
          <a:p>
            <a:fld id="{549DA7CE-B33E-4BAE-8F2F-4DA9EC88A024}"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a:p>
            <a:endParaRPr lang="en-GB" smtClean="0"/>
          </a:p>
        </p:txBody>
      </p:sp>
      <p:sp>
        <p:nvSpPr>
          <p:cNvPr id="32772" name="Slide Number Placeholder 3"/>
          <p:cNvSpPr>
            <a:spLocks noGrp="1"/>
          </p:cNvSpPr>
          <p:nvPr>
            <p:ph type="sldNum" sz="quarter" idx="5"/>
          </p:nvPr>
        </p:nvSpPr>
        <p:spPr>
          <a:noFill/>
        </p:spPr>
        <p:txBody>
          <a:bodyPr/>
          <a:lstStyle/>
          <a:p>
            <a:fld id="{158708F4-B5E6-41B1-9558-6B1B2AAFB550}"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a:p>
            <a:endParaRPr lang="en-GB" smtClean="0"/>
          </a:p>
        </p:txBody>
      </p:sp>
      <p:sp>
        <p:nvSpPr>
          <p:cNvPr id="33796" name="Slide Number Placeholder 3"/>
          <p:cNvSpPr>
            <a:spLocks noGrp="1"/>
          </p:cNvSpPr>
          <p:nvPr>
            <p:ph type="sldNum" sz="quarter" idx="5"/>
          </p:nvPr>
        </p:nvSpPr>
        <p:spPr>
          <a:noFill/>
        </p:spPr>
        <p:txBody>
          <a:bodyPr/>
          <a:lstStyle/>
          <a:p>
            <a:fld id="{BC134D32-B76D-4C94-89E0-014F641A468A}" type="slidenum">
              <a:rPr lang="en-US"/>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smtClean="0"/>
              <a:t>The impetus for this project is that the ICT sector is increasingly being asked a number of  customers, investors, governments and other stakeholders to report on sustainability performance but there is lack of an agreed upon standardized measurement that would simplify and streamline this reporting specifically for the ICT sector.</a:t>
            </a:r>
          </a:p>
        </p:txBody>
      </p:sp>
      <p:sp>
        <p:nvSpPr>
          <p:cNvPr id="21508" name="Slide Number Placeholder 3"/>
          <p:cNvSpPr>
            <a:spLocks noGrp="1"/>
          </p:cNvSpPr>
          <p:nvPr>
            <p:ph type="sldNum" sz="quarter" idx="5"/>
          </p:nvPr>
        </p:nvSpPr>
        <p:spPr>
          <a:noFill/>
        </p:spPr>
        <p:txBody>
          <a:bodyPr/>
          <a:lstStyle/>
          <a:p>
            <a:fld id="{E6B2C0DF-A240-47A7-ADBC-7BCC17B3F1B1}"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a:p>
            <a:endParaRPr lang="en-GB" smtClean="0"/>
          </a:p>
        </p:txBody>
      </p:sp>
      <p:sp>
        <p:nvSpPr>
          <p:cNvPr id="22532" name="Slide Number Placeholder 3"/>
          <p:cNvSpPr>
            <a:spLocks noGrp="1"/>
          </p:cNvSpPr>
          <p:nvPr>
            <p:ph type="sldNum" sz="quarter" idx="5"/>
          </p:nvPr>
        </p:nvSpPr>
        <p:spPr>
          <a:noFill/>
        </p:spPr>
        <p:txBody>
          <a:bodyPr/>
          <a:lstStyle/>
          <a:p>
            <a:fld id="{BBD375DA-1ACF-4C24-92DE-0EE68913A30F}"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a:p>
            <a:endParaRPr lang="en-GB" smtClean="0"/>
          </a:p>
        </p:txBody>
      </p:sp>
      <p:sp>
        <p:nvSpPr>
          <p:cNvPr id="23556" name="Slide Number Placeholder 3"/>
          <p:cNvSpPr>
            <a:spLocks noGrp="1"/>
          </p:cNvSpPr>
          <p:nvPr>
            <p:ph type="sldNum" sz="quarter" idx="5"/>
          </p:nvPr>
        </p:nvSpPr>
        <p:spPr>
          <a:noFill/>
        </p:spPr>
        <p:txBody>
          <a:bodyPr/>
          <a:lstStyle/>
          <a:p>
            <a:fld id="{E72F9A07-F211-48B3-9801-57DBDF0B8054}"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a:p>
            <a:endParaRPr lang="en-GB" smtClean="0"/>
          </a:p>
        </p:txBody>
      </p:sp>
      <p:sp>
        <p:nvSpPr>
          <p:cNvPr id="24580" name="Slide Number Placeholder 3"/>
          <p:cNvSpPr>
            <a:spLocks noGrp="1"/>
          </p:cNvSpPr>
          <p:nvPr>
            <p:ph type="sldNum" sz="quarter" idx="5"/>
          </p:nvPr>
        </p:nvSpPr>
        <p:spPr>
          <a:noFill/>
        </p:spPr>
        <p:txBody>
          <a:bodyPr/>
          <a:lstStyle/>
          <a:p>
            <a:fld id="{6D50AC11-BCBC-4B54-999D-361A02BB99E1}"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a:p>
            <a:endParaRPr lang="en-GB" smtClean="0"/>
          </a:p>
        </p:txBody>
      </p:sp>
      <p:sp>
        <p:nvSpPr>
          <p:cNvPr id="25604" name="Slide Number Placeholder 3"/>
          <p:cNvSpPr>
            <a:spLocks noGrp="1"/>
          </p:cNvSpPr>
          <p:nvPr>
            <p:ph type="sldNum" sz="quarter" idx="5"/>
          </p:nvPr>
        </p:nvSpPr>
        <p:spPr>
          <a:noFill/>
        </p:spPr>
        <p:txBody>
          <a:bodyPr/>
          <a:lstStyle/>
          <a:p>
            <a:fld id="{E0504AAE-9461-4943-82BA-8F9C336B2522}"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a:p>
            <a:endParaRPr lang="en-GB" smtClean="0"/>
          </a:p>
        </p:txBody>
      </p:sp>
      <p:sp>
        <p:nvSpPr>
          <p:cNvPr id="26628" name="Slide Number Placeholder 3"/>
          <p:cNvSpPr>
            <a:spLocks noGrp="1"/>
          </p:cNvSpPr>
          <p:nvPr>
            <p:ph type="sldNum" sz="quarter" idx="5"/>
          </p:nvPr>
        </p:nvSpPr>
        <p:spPr>
          <a:noFill/>
        </p:spPr>
        <p:txBody>
          <a:bodyPr/>
          <a:lstStyle/>
          <a:p>
            <a:fld id="{2235FE84-C055-4BCD-AB91-2310BEC378EA}"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a:p>
            <a:endParaRPr lang="en-GB" smtClean="0"/>
          </a:p>
        </p:txBody>
      </p:sp>
      <p:sp>
        <p:nvSpPr>
          <p:cNvPr id="27652" name="Slide Number Placeholder 3"/>
          <p:cNvSpPr>
            <a:spLocks noGrp="1"/>
          </p:cNvSpPr>
          <p:nvPr>
            <p:ph type="sldNum" sz="quarter" idx="5"/>
          </p:nvPr>
        </p:nvSpPr>
        <p:spPr>
          <a:noFill/>
        </p:spPr>
        <p:txBody>
          <a:bodyPr/>
          <a:lstStyle/>
          <a:p>
            <a:fld id="{692336E0-FC8D-4BD5-BE08-B687E0765AA6}"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a:p>
            <a:endParaRPr lang="en-GB" smtClean="0"/>
          </a:p>
        </p:txBody>
      </p:sp>
      <p:sp>
        <p:nvSpPr>
          <p:cNvPr id="28676" name="Slide Number Placeholder 3"/>
          <p:cNvSpPr>
            <a:spLocks noGrp="1"/>
          </p:cNvSpPr>
          <p:nvPr>
            <p:ph type="sldNum" sz="quarter" idx="5"/>
          </p:nvPr>
        </p:nvSpPr>
        <p:spPr>
          <a:noFill/>
        </p:spPr>
        <p:txBody>
          <a:bodyPr/>
          <a:lstStyle/>
          <a:p>
            <a:fld id="{D13949C8-DAEC-4245-BEFA-DBF6DE4F5F7C}"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7620000" y="6175375"/>
            <a:ext cx="1281113" cy="501650"/>
          </a:xfrm>
          <a:prstGeom prst="rect">
            <a:avLst/>
          </a:prstGeom>
          <a:noFill/>
          <a:ln w="9525">
            <a:noFill/>
            <a:miter lim="800000"/>
            <a:headEnd/>
            <a:tailEnd/>
          </a:ln>
          <a:effectLst/>
        </p:spPr>
        <p:txBody>
          <a:bodyPr wrap="none">
            <a:spAutoFit/>
          </a:bodyPr>
          <a:lstStyle/>
          <a:p>
            <a:pPr eaLnBrk="0" hangingPunct="0">
              <a:lnSpc>
                <a:spcPct val="90000"/>
              </a:lnSpc>
              <a:defRPr/>
            </a:pPr>
            <a:r>
              <a:rPr lang="en-US" sz="1000">
                <a:latin typeface="Univers" pitchFamily="34" charset="0"/>
              </a:rPr>
              <a:t>International</a:t>
            </a:r>
            <a:br>
              <a:rPr lang="en-US" sz="1000">
                <a:latin typeface="Univers" pitchFamily="34" charset="0"/>
              </a:rPr>
            </a:br>
            <a:r>
              <a:rPr lang="en-US" sz="1000">
                <a:latin typeface="Univers" pitchFamily="34" charset="0"/>
              </a:rPr>
              <a:t>Telecommunication</a:t>
            </a:r>
            <a:br>
              <a:rPr lang="en-US" sz="1000">
                <a:latin typeface="Univers" pitchFamily="34" charset="0"/>
              </a:rPr>
            </a:br>
            <a:r>
              <a:rPr lang="en-US" sz="1000">
                <a:latin typeface="Univers" pitchFamily="34" charset="0"/>
              </a:rPr>
              <a:t>Union</a:t>
            </a:r>
          </a:p>
        </p:txBody>
      </p:sp>
      <p:sp>
        <p:nvSpPr>
          <p:cNvPr id="5"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chemeClr val="tx1"/>
              </a:solidFill>
              <a:latin typeface="Verdana" pitchFamily="34" charset="0"/>
            </a:endParaRPr>
          </a:p>
        </p:txBody>
      </p:sp>
      <p:sp>
        <p:nvSpPr>
          <p:cNvPr id="6"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eaLnBrk="0" hangingPunct="0"/>
            <a:r>
              <a:rPr lang="en-US" sz="1200" b="1">
                <a:solidFill>
                  <a:srgbClr val="0C4B84"/>
                </a:solidFill>
                <a:latin typeface="Verdana" pitchFamily="34" charset="0"/>
              </a:rPr>
              <a:t> </a:t>
            </a:r>
            <a:endParaRPr lang="en-US" sz="2400">
              <a:solidFill>
                <a:schemeClr val="tx1"/>
              </a:solidFill>
              <a:latin typeface="Verdana" pitchFamily="34" charset="0"/>
            </a:endParaRPr>
          </a:p>
        </p:txBody>
      </p:sp>
      <p:sp>
        <p:nvSpPr>
          <p:cNvPr id="7"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eaLnBrk="0" hangingPunct="0"/>
            <a:r>
              <a:rPr lang="en-US" sz="1000">
                <a:solidFill>
                  <a:srgbClr val="000000"/>
                </a:solidFill>
                <a:latin typeface="Verdana" pitchFamily="34" charset="0"/>
              </a:rPr>
              <a:t> </a:t>
            </a:r>
            <a:endParaRPr lang="en-US" sz="2400">
              <a:solidFill>
                <a:schemeClr val="tx1"/>
              </a:solidFill>
              <a:latin typeface="Verdana" pitchFamily="34" charset="0"/>
            </a:endParaRPr>
          </a:p>
        </p:txBody>
      </p:sp>
      <p:sp>
        <p:nvSpPr>
          <p:cNvPr id="8"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sp>
        <p:nvSpPr>
          <p:cNvPr id="9" name="Line 30"/>
          <p:cNvSpPr>
            <a:spLocks noChangeShapeType="1"/>
          </p:cNvSpPr>
          <p:nvPr userDrawn="1"/>
        </p:nvSpPr>
        <p:spPr bwMode="auto">
          <a:xfrm flipH="1">
            <a:off x="611188" y="476250"/>
            <a:ext cx="4105275"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sp>
        <p:nvSpPr>
          <p:cNvPr id="10" name="Line 33"/>
          <p:cNvSpPr>
            <a:spLocks noChangeShapeType="1"/>
          </p:cNvSpPr>
          <p:nvPr userDrawn="1"/>
        </p:nvSpPr>
        <p:spPr bwMode="auto">
          <a:xfrm flipH="1">
            <a:off x="4716463" y="476250"/>
            <a:ext cx="4105275"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pic>
        <p:nvPicPr>
          <p:cNvPr id="11" name="Picture 71" descr="BandoBleusurblanc-E"/>
          <p:cNvPicPr>
            <a:picLocks noChangeAspect="1" noChangeArrowheads="1"/>
          </p:cNvPicPr>
          <p:nvPr userDrawn="1"/>
        </p:nvPicPr>
        <p:blipFill>
          <a:blip r:embed="rId2" cstate="print"/>
          <a:srcRect l="55139"/>
          <a:stretch>
            <a:fillRect/>
          </a:stretch>
        </p:blipFill>
        <p:spPr bwMode="auto">
          <a:xfrm>
            <a:off x="6948488" y="115888"/>
            <a:ext cx="2051050" cy="782637"/>
          </a:xfrm>
          <a:prstGeom prst="rect">
            <a:avLst/>
          </a:prstGeom>
          <a:noFill/>
          <a:ln w="9525">
            <a:noFill/>
            <a:miter lim="800000"/>
            <a:headEnd/>
            <a:tailEnd/>
          </a:ln>
        </p:spPr>
      </p:pic>
      <p:sp>
        <p:nvSpPr>
          <p:cNvPr id="179203" name="Rectangle 3"/>
          <p:cNvSpPr>
            <a:spLocks noGrp="1" noChangeArrowheads="1"/>
          </p:cNvSpPr>
          <p:nvPr>
            <p:ph type="ctrTitle"/>
          </p:nvPr>
        </p:nvSpPr>
        <p:spPr>
          <a:xfrm>
            <a:off x="1403350" y="2349500"/>
            <a:ext cx="7054850" cy="863600"/>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551B49A6-4360-45DF-B9AF-98D49750455F}"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5964CBF2-96F0-4C79-8108-54048C69F3D1}" type="slidenum">
              <a:rPr lang="en-US"/>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52513"/>
            <a:ext cx="1943100" cy="51927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52513"/>
            <a:ext cx="5678487" cy="5192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fld id="{8382AEC5-FDBF-4255-8ACF-3734CC8C5CC2}" type="slidenum">
              <a:rPr lang="en-US"/>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3"/>
          <p:cNvSpPr>
            <a:spLocks noGrp="1" noChangeArrowheads="1"/>
          </p:cNvSpPr>
          <p:nvPr>
            <p:ph type="sldNum" sz="quarter" idx="10"/>
          </p:nvPr>
        </p:nvSpPr>
        <p:spPr>
          <a:ln/>
        </p:spPr>
        <p:txBody>
          <a:bodyPr/>
          <a:lstStyle>
            <a:lvl1pPr>
              <a:defRPr/>
            </a:lvl1pPr>
          </a:lstStyle>
          <a:p>
            <a:fld id="{9A45BA87-EBCF-4B53-8B59-75CB7FC928FA}" type="slidenum">
              <a:rPr lang="en-US"/>
              <a:pPr/>
              <a:t>‹#›</a:t>
            </a:fld>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8F6D2B2-ED49-47F4-AD70-22C802AFDB75}" type="datetimeFigureOut">
              <a:rPr lang="en-US"/>
              <a:pPr/>
              <a:t>11/23/2011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973B6C-247A-4FEF-90D1-1979D39B154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BA1E3EA-4CCB-413E-8C72-4B07F4891D40}" type="datetimeFigureOut">
              <a:rPr lang="en-US"/>
              <a:pPr/>
              <a:t>11/23/2011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779AE6-EFA2-4A91-A7A4-41BF87DFA0D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C3F4BB2-F75F-4249-A953-A577C230AB60}" type="datetimeFigureOut">
              <a:rPr lang="en-US"/>
              <a:pPr/>
              <a:t>11/23/2011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2EB960-0329-4E4B-9984-5571A53B976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2E660E0-69F2-4EB0-92FD-8069A7514517}" type="datetimeFigureOut">
              <a:rPr lang="en-US"/>
              <a:pPr/>
              <a:t>11/23/2011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1B69C41-EF2F-4D32-9259-D4A7C90DED5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BB9ECD4-23B9-4A20-9710-F0B582FE2FF6}" type="datetimeFigureOut">
              <a:rPr lang="en-US"/>
              <a:pPr/>
              <a:t>11/23/2011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794467ED-D6CA-4E9D-9879-5841397800B1}"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460090A-4752-4C98-ADDD-BFD4C7CEC661}" type="datetimeFigureOut">
              <a:rPr lang="en-US"/>
              <a:pPr/>
              <a:t>11/23/2011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EC313D10-BC6E-4705-A984-DFE9574EC44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3"/>
          <p:cNvSpPr>
            <a:spLocks noGrp="1" noChangeArrowheads="1"/>
          </p:cNvSpPr>
          <p:nvPr>
            <p:ph type="sldNum" sz="quarter" idx="10"/>
          </p:nvPr>
        </p:nvSpPr>
        <p:spPr>
          <a:xfrm>
            <a:off x="5436096" y="6453336"/>
            <a:ext cx="1125538" cy="246062"/>
          </a:xfrm>
        </p:spPr>
        <p:txBody>
          <a:bodyPr/>
          <a:lstStyle>
            <a:lvl1pPr>
              <a:defRPr>
                <a:latin typeface="Zurich BT" charset="0"/>
              </a:defRPr>
            </a:lvl1pPr>
          </a:lstStyle>
          <a:p>
            <a:pPr>
              <a:defRPr/>
            </a:pPr>
            <a:r>
              <a:rPr lang="en-US" dirty="0"/>
              <a:t>September 2011</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351073F-24D6-44B7-BF36-BAB291A94ABD}" type="datetimeFigureOut">
              <a:rPr lang="en-US"/>
              <a:pPr/>
              <a:t>11/23/2011</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8BE8CF9D-17CA-4570-9E0B-5D0AFCAF7488}"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E00E4C1-9ADF-48C6-B140-53E2D72AE078}" type="datetimeFigureOut">
              <a:rPr lang="en-US"/>
              <a:pPr/>
              <a:t>11/23/2011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C934AA5-86C0-4F55-83CA-0D17039B943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3CBFB61-8F4E-4945-B4A0-9A5BD2847FC7}" type="datetimeFigureOut">
              <a:rPr lang="en-US"/>
              <a:pPr/>
              <a:t>11/23/2011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BC5EC3A-E1B5-4E2E-860A-C950CE093F8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CD8D293-4E97-4E97-A8F1-D8402D921887}" type="datetimeFigureOut">
              <a:rPr lang="en-US"/>
              <a:pPr/>
              <a:t>11/23/2011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DB7F5C-F8A5-4927-887D-221CA04366C1}"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11294C5-5959-4080-97A8-8433ADFF4DDB}" type="datetimeFigureOut">
              <a:rPr lang="en-US"/>
              <a:pPr/>
              <a:t>11/23/2011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ADF367-1A55-4B81-B635-1E78BB6F55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fld id="{AD9CF16B-55E9-4102-96C8-87D6C29E7E52}"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fld id="{5E71CF8E-2DCE-4130-99F8-A9261A72D8A0}"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fld id="{D1672F90-5BBD-4B16-ABB5-301A6FBB1068}"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fld id="{3D8404B8-B4E2-4758-BF26-657DCE48A162}"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3"/>
          <p:cNvSpPr>
            <a:spLocks noGrp="1" noChangeArrowheads="1"/>
          </p:cNvSpPr>
          <p:nvPr>
            <p:ph type="sldNum" sz="quarter" idx="10"/>
          </p:nvPr>
        </p:nvSpPr>
        <p:spPr>
          <a:ln/>
        </p:spPr>
        <p:txBody>
          <a:bodyPr/>
          <a:lstStyle>
            <a:lvl1pPr>
              <a:defRPr/>
            </a:lvl1pPr>
          </a:lstStyle>
          <a:p>
            <a:fld id="{BFED1587-D333-4545-AB30-E786D5FE697D}"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fld id="{407DE2AA-1715-44A0-99FA-0D491FE849A6}"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fld id="{A64099A1-6CDC-4310-A78C-F4D55E4BE0A1}"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cstate="print"/>
          <a:srcRect l="6723" b="12773"/>
          <a:stretch>
            <a:fillRect/>
          </a:stretch>
        </p:blipFill>
        <p:spPr bwMode="auto">
          <a:xfrm>
            <a:off x="0" y="809625"/>
            <a:ext cx="6467475" cy="6048375"/>
          </a:xfrm>
          <a:prstGeom prst="rect">
            <a:avLst/>
          </a:prstGeom>
          <a:noFill/>
          <a:ln w="9525">
            <a:noFill/>
            <a:miter lim="800000"/>
            <a:headEnd/>
            <a:tailEnd/>
          </a:ln>
        </p:spPr>
      </p:pic>
      <p:sp>
        <p:nvSpPr>
          <p:cNvPr id="1092" name="Line 68"/>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sp>
        <p:nvSpPr>
          <p:cNvPr id="1028" name="Rectangle 2"/>
          <p:cNvSpPr>
            <a:spLocks noGrp="1" noChangeArrowheads="1"/>
          </p:cNvSpPr>
          <p:nvPr>
            <p:ph type="title"/>
          </p:nvPr>
        </p:nvSpPr>
        <p:spPr bwMode="auto">
          <a:xfrm>
            <a:off x="685800" y="1052513"/>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9" name="Rectangle 3"/>
          <p:cNvSpPr>
            <a:spLocks noGrp="1" noChangeArrowheads="1"/>
          </p:cNvSpPr>
          <p:nvPr>
            <p:ph type="body" idx="1"/>
          </p:nvPr>
        </p:nvSpPr>
        <p:spPr bwMode="auto">
          <a:xfrm>
            <a:off x="684213" y="1844675"/>
            <a:ext cx="7772400" cy="4400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9" name="Rectangle 65"/>
          <p:cNvSpPr>
            <a:spLocks noChangeArrowheads="1"/>
          </p:cNvSpPr>
          <p:nvPr/>
        </p:nvSpPr>
        <p:spPr bwMode="auto">
          <a:xfrm>
            <a:off x="7164388" y="6524625"/>
            <a:ext cx="1127232" cy="246221"/>
          </a:xfrm>
          <a:prstGeom prst="rect">
            <a:avLst/>
          </a:prstGeom>
          <a:solidFill>
            <a:schemeClr val="bg1"/>
          </a:solidFill>
          <a:ln w="9525">
            <a:noFill/>
            <a:miter lim="800000"/>
            <a:headEnd/>
            <a:tailEnd/>
          </a:ln>
          <a:effectLst/>
        </p:spPr>
        <p:txBody>
          <a:bodyPr wrap="none">
            <a:spAutoFit/>
          </a:bodyPr>
          <a:lstStyle/>
          <a:p>
            <a:pPr>
              <a:defRPr/>
            </a:pPr>
            <a:r>
              <a:rPr lang="en-US" sz="1000" dirty="0" smtClean="0">
                <a:solidFill>
                  <a:srgbClr val="0E438A"/>
                </a:solidFill>
                <a:latin typeface="Zurich BT" charset="0"/>
                <a:cs typeface="Times New Roman" pitchFamily="18" charset="0"/>
              </a:rPr>
              <a:t>November  2011</a:t>
            </a:r>
            <a:endParaRPr lang="en-US" sz="1000" dirty="0">
              <a:solidFill>
                <a:srgbClr val="0E438A"/>
              </a:solidFill>
              <a:latin typeface="Zurich BT" charset="0"/>
              <a:cs typeface="Times New Roman" pitchFamily="18" charset="0"/>
            </a:endParaRPr>
          </a:p>
        </p:txBody>
      </p:sp>
      <p:pic>
        <p:nvPicPr>
          <p:cNvPr id="1031" name="Picture 71" descr="BandoBleusurblanc-E"/>
          <p:cNvPicPr>
            <a:picLocks noChangeAspect="1" noChangeArrowheads="1"/>
          </p:cNvPicPr>
          <p:nvPr userDrawn="1"/>
        </p:nvPicPr>
        <p:blipFill>
          <a:blip r:embed="rId16" cstate="print"/>
          <a:srcRect l="55139"/>
          <a:stretch>
            <a:fillRect/>
          </a:stretch>
        </p:blipFill>
        <p:spPr bwMode="auto">
          <a:xfrm>
            <a:off x="6948488" y="115888"/>
            <a:ext cx="2051050" cy="782637"/>
          </a:xfrm>
          <a:prstGeom prst="rect">
            <a:avLst/>
          </a:prstGeom>
          <a:noFill/>
          <a:ln w="9525">
            <a:noFill/>
            <a:miter lim="800000"/>
            <a:headEnd/>
            <a:tailEnd/>
          </a:ln>
        </p:spPr>
      </p:pic>
      <p:sp>
        <p:nvSpPr>
          <p:cNvPr id="1097" name="Text Box 73"/>
          <p:cNvSpPr txBox="1">
            <a:spLocks noChangeArrowheads="1"/>
          </p:cNvSpPr>
          <p:nvPr userDrawn="1"/>
        </p:nvSpPr>
        <p:spPr bwMode="auto">
          <a:xfrm>
            <a:off x="4418013" y="404813"/>
            <a:ext cx="2674937" cy="260350"/>
          </a:xfrm>
          <a:prstGeom prst="rect">
            <a:avLst/>
          </a:prstGeom>
          <a:noFill/>
          <a:ln w="9525">
            <a:noFill/>
            <a:miter lim="800000"/>
            <a:headEnd/>
            <a:tailEnd/>
          </a:ln>
          <a:effectLst/>
        </p:spPr>
        <p:txBody>
          <a:bodyPr>
            <a:spAutoFit/>
          </a:bodyPr>
          <a:lstStyle/>
          <a:p>
            <a:pPr algn="r" eaLnBrk="0" hangingPunct="0">
              <a:defRPr/>
            </a:pPr>
            <a:r>
              <a:rPr lang="en-US" sz="1100" b="1" dirty="0">
                <a:solidFill>
                  <a:srgbClr val="1B5BA2"/>
                </a:solidFill>
                <a:latin typeface="Arial" pitchFamily="34" charset="0"/>
              </a:rPr>
              <a:t>Committed to Connecting the World</a:t>
            </a:r>
          </a:p>
        </p:txBody>
      </p:sp>
      <p:sp>
        <p:nvSpPr>
          <p:cNvPr id="1098" name="Line 74"/>
          <p:cNvSpPr>
            <a:spLocks noChangeShapeType="1"/>
          </p:cNvSpPr>
          <p:nvPr userDrawn="1"/>
        </p:nvSpPr>
        <p:spPr bwMode="auto">
          <a:xfrm flipH="1">
            <a:off x="395288" y="549275"/>
            <a:ext cx="4105275"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sp>
        <p:nvSpPr>
          <p:cNvPr id="1067" name="Rectangle 43"/>
          <p:cNvSpPr>
            <a:spLocks noGrp="1" noChangeArrowheads="1"/>
          </p:cNvSpPr>
          <p:nvPr>
            <p:ph type="sldNum" sz="quarter" idx="4"/>
          </p:nvPr>
        </p:nvSpPr>
        <p:spPr bwMode="auto">
          <a:xfrm>
            <a:off x="8320088" y="6381750"/>
            <a:ext cx="407987"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a:solidFill>
                  <a:srgbClr val="0E438A"/>
                </a:solidFill>
                <a:latin typeface="Zurich BT"/>
                <a:cs typeface="Times New Roman" pitchFamily="18" charset="0"/>
              </a:defRPr>
            </a:lvl1pPr>
          </a:lstStyle>
          <a:p>
            <a:fld id="{272373F6-6E4A-4888-915A-C153459188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017" r:id="rId1"/>
    <p:sldLayoutId id="2147484018"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 id="2147484004" r:id="rId12"/>
    <p:sldLayoutId id="2147484005" r:id="rId13"/>
  </p:sldLayoutIdLst>
  <p:transition>
    <p:fade/>
  </p:transition>
  <p:timing>
    <p:tnLst>
      <p:par>
        <p:cTn id="1" dur="indefinite" restart="never" nodeType="tmRoot"/>
      </p:par>
    </p:tnLst>
  </p:timing>
  <p:hf sldNum="0" hdr="0" ftr="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buClr>
                <a:schemeClr val="tx1"/>
              </a:buClr>
              <a:buFont typeface="Arial" pitchFamily="34" charset="0"/>
              <a:buNone/>
              <a:defRPr sz="1200">
                <a:solidFill>
                  <a:srgbClr val="898989"/>
                </a:solidFill>
              </a:defRPr>
            </a:lvl1pPr>
          </a:lstStyle>
          <a:p>
            <a:fld id="{A2C1C58B-E54E-4361-9AA5-6E1B5B4C861C}" type="datetimeFigureOut">
              <a:rPr lang="en-US"/>
              <a:pPr/>
              <a:t>11/23/2011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buClr>
                <a:schemeClr val="tx1"/>
              </a:buClr>
              <a:buFont typeface="Arial" pitchFamily="34" charset="0"/>
              <a:buNone/>
              <a:defRPr sz="1200">
                <a:solidFill>
                  <a:srgbClr val="898989"/>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buClr>
                <a:schemeClr val="tx1"/>
              </a:buClr>
              <a:buFont typeface="Arial" pitchFamily="34" charset="0"/>
              <a:buNone/>
              <a:defRPr sz="1200">
                <a:solidFill>
                  <a:srgbClr val="898989"/>
                </a:solidFill>
              </a:defRPr>
            </a:lvl1pPr>
          </a:lstStyle>
          <a:p>
            <a:fld id="{08E00901-2292-4B79-AC17-14C975B8FD1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mailto:cristina.bueti@itu.int"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hyperlink" Target="http://www.itu.int/ITU-T/climatechange/ess/index.html" TargetMode="External"/><Relationship Id="rId4" Type="http://schemas.openxmlformats.org/officeDocument/2006/relationships/hyperlink" Target="mailto:lreyes@datectech.co.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971550" y="2255838"/>
            <a:ext cx="7054850" cy="2432050"/>
          </a:xfrm>
        </p:spPr>
        <p:txBody>
          <a:bodyPr/>
          <a:lstStyle/>
          <a:p>
            <a:r>
              <a:rPr lang="en-GB" sz="3200" dirty="0" smtClean="0"/>
              <a:t>Guidelines for Environmental Sustainability for the ICT Sector</a:t>
            </a:r>
            <a:r>
              <a:rPr lang="en-GB" sz="2800" dirty="0" smtClean="0"/>
              <a:t/>
            </a:r>
            <a:br>
              <a:rPr lang="en-GB" sz="2800" dirty="0" smtClean="0"/>
            </a:br>
            <a:r>
              <a:rPr lang="en-GB" sz="2800" dirty="0" smtClean="0"/>
              <a:t/>
            </a:r>
            <a:br>
              <a:rPr lang="en-GB" sz="2800" dirty="0" smtClean="0"/>
            </a:br>
            <a:r>
              <a:rPr lang="en-GB" sz="2800" dirty="0" smtClean="0"/>
              <a:t>End of Life Management</a:t>
            </a:r>
          </a:p>
        </p:txBody>
      </p:sp>
      <p:pic>
        <p:nvPicPr>
          <p:cNvPr id="5123" name="Picture 2" descr="C:\Documents and Settings\bueti\My Documents\My Pictures\itu-cc.gif"/>
          <p:cNvPicPr>
            <a:picLocks noChangeAspect="1" noChangeArrowheads="1"/>
          </p:cNvPicPr>
          <p:nvPr/>
        </p:nvPicPr>
        <p:blipFill>
          <a:blip r:embed="rId3" cstate="print"/>
          <a:srcRect/>
          <a:stretch>
            <a:fillRect/>
          </a:stretch>
        </p:blipFill>
        <p:spPr bwMode="auto">
          <a:xfrm>
            <a:off x="6443663" y="5300663"/>
            <a:ext cx="2317750" cy="936625"/>
          </a:xfrm>
          <a:prstGeom prst="rect">
            <a:avLst/>
          </a:prstGeom>
          <a:noFill/>
          <a:ln w="9525">
            <a:noFill/>
            <a:miter lim="800000"/>
            <a:headEnd/>
            <a:tailEnd/>
          </a:ln>
        </p:spPr>
      </p:pic>
      <p:sp>
        <p:nvSpPr>
          <p:cNvPr id="5" name="Subtitle 2"/>
          <p:cNvSpPr txBox="1">
            <a:spLocks/>
          </p:cNvSpPr>
          <p:nvPr/>
        </p:nvSpPr>
        <p:spPr bwMode="auto">
          <a:xfrm>
            <a:off x="1619250" y="5805488"/>
            <a:ext cx="5473700" cy="503237"/>
          </a:xfrm>
          <a:prstGeom prst="rect">
            <a:avLst/>
          </a:prstGeom>
          <a:noFill/>
          <a:ln w="9525">
            <a:noFill/>
            <a:miter lim="800000"/>
            <a:headEnd/>
            <a:tailEnd/>
          </a:ln>
        </p:spPr>
        <p:txBody>
          <a:bodyPr/>
          <a:lstStyle/>
          <a:p>
            <a:pPr algn="ctr" eaLnBrk="0" hangingPunct="0">
              <a:spcBef>
                <a:spcPct val="20000"/>
              </a:spcBef>
              <a:buClr>
                <a:srgbClr val="0E438A"/>
              </a:buClr>
              <a:buSzPct val="110000"/>
              <a:buFont typeface="Wingdings" pitchFamily="2" charset="2"/>
              <a:buNone/>
            </a:pPr>
            <a:r>
              <a:rPr lang="en-GB" sz="1800" b="1">
                <a:solidFill>
                  <a:srgbClr val="5C5C5C"/>
                </a:solidFill>
                <a:latin typeface="Verdana" pitchFamily="34" charset="0"/>
              </a:rPr>
              <a:t>Geneva – November 23</a:t>
            </a:r>
            <a:r>
              <a:rPr lang="en-GB" sz="1800" b="1" baseline="30000">
                <a:solidFill>
                  <a:srgbClr val="5C5C5C"/>
                </a:solidFill>
                <a:latin typeface="Verdana" pitchFamily="34" charset="0"/>
              </a:rPr>
              <a:t>rd</a:t>
            </a:r>
            <a:r>
              <a:rPr lang="en-GB" sz="1800" b="1">
                <a:solidFill>
                  <a:srgbClr val="5C5C5C"/>
                </a:solidFill>
                <a:latin typeface="Verdana" pitchFamily="34" charset="0"/>
              </a:rPr>
              <a:t> 2011</a:t>
            </a:r>
          </a:p>
          <a:p>
            <a:pPr algn="ctr" eaLnBrk="0" hangingPunct="0">
              <a:spcBef>
                <a:spcPct val="20000"/>
              </a:spcBef>
              <a:buClr>
                <a:srgbClr val="0E438A"/>
              </a:buClr>
              <a:buSzPct val="110000"/>
              <a:buFont typeface="Wingdings" pitchFamily="2" charset="2"/>
              <a:buNone/>
            </a:pPr>
            <a:r>
              <a:rPr lang="en-GB" sz="1800" b="1">
                <a:solidFill>
                  <a:srgbClr val="5C5C5C"/>
                </a:solidFill>
                <a:latin typeface="Verdana" pitchFamily="34" charset="0"/>
              </a:rPr>
              <a:t>Leader:</a:t>
            </a:r>
            <a:r>
              <a:rPr lang="en-GB" sz="1800">
                <a:solidFill>
                  <a:srgbClr val="5C5C5C"/>
                </a:solidFill>
                <a:latin typeface="Verdana" pitchFamily="34" charset="0"/>
              </a:rPr>
              <a:t> Laura Reyes (DATEC)</a:t>
            </a:r>
          </a:p>
          <a:p>
            <a:pPr algn="ctr">
              <a:spcBef>
                <a:spcPct val="20000"/>
              </a:spcBef>
              <a:buClr>
                <a:srgbClr val="0E438A"/>
              </a:buClr>
              <a:buSzPct val="110000"/>
              <a:buFont typeface="Wingdings" pitchFamily="2" charset="2"/>
              <a:buNone/>
            </a:pPr>
            <a:endParaRPr lang="en-US" sz="1800">
              <a:solidFill>
                <a:schemeClr val="tx1"/>
              </a:solidFill>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4213" y="692150"/>
            <a:ext cx="7772400" cy="646113"/>
          </a:xfrm>
        </p:spPr>
        <p:txBody>
          <a:bodyPr/>
          <a:lstStyle/>
          <a:p>
            <a:pPr eaLnBrk="1" hangingPunct="1"/>
            <a:r>
              <a:rPr lang="en-US" smtClean="0"/>
              <a:t>Sub – Sections </a:t>
            </a:r>
          </a:p>
        </p:txBody>
      </p:sp>
      <p:sp>
        <p:nvSpPr>
          <p:cNvPr id="14339" name="Content Placeholder 2"/>
          <p:cNvSpPr>
            <a:spLocks noGrp="1"/>
          </p:cNvSpPr>
          <p:nvPr>
            <p:ph idx="1"/>
          </p:nvPr>
        </p:nvSpPr>
        <p:spPr>
          <a:xfrm>
            <a:off x="684213" y="1341438"/>
            <a:ext cx="7991475" cy="4175125"/>
          </a:xfrm>
        </p:spPr>
        <p:txBody>
          <a:bodyPr/>
          <a:lstStyle/>
          <a:p>
            <a:pPr>
              <a:buFont typeface="Wingdings" pitchFamily="2" charset="2"/>
              <a:buNone/>
            </a:pPr>
            <a:endParaRPr lang="en-GB" sz="1600" smtClean="0"/>
          </a:p>
          <a:p>
            <a:r>
              <a:rPr lang="en-GB" sz="1600" smtClean="0"/>
              <a:t>V.	Clean Supply Chain and Conflict Minerals</a:t>
            </a:r>
          </a:p>
          <a:p>
            <a:endParaRPr lang="en-GB" sz="1600" smtClean="0"/>
          </a:p>
          <a:p>
            <a:endParaRPr lang="en-GB" sz="1600" smtClean="0"/>
          </a:p>
          <a:p>
            <a:endParaRPr lang="en-GB" sz="1600" smtClean="0"/>
          </a:p>
          <a:p>
            <a:endParaRPr lang="en-GB" sz="1600" smtClean="0"/>
          </a:p>
          <a:p>
            <a:endParaRPr lang="en-GB" sz="1600" smtClean="0"/>
          </a:p>
          <a:p>
            <a:endParaRPr lang="en-GB" sz="1600" smtClean="0"/>
          </a:p>
          <a:p>
            <a:endParaRPr lang="en-GB" sz="1600" smtClean="0"/>
          </a:p>
          <a:p>
            <a:endParaRPr lang="en-GB" sz="1600" smtClean="0"/>
          </a:p>
          <a:p>
            <a:endParaRPr lang="en-GB" sz="1600" smtClean="0"/>
          </a:p>
          <a:p>
            <a:endParaRPr lang="en-GB" sz="1600" smtClean="0"/>
          </a:p>
          <a:p>
            <a:pPr>
              <a:buFont typeface="Wingdings" pitchFamily="2" charset="2"/>
              <a:buNone/>
            </a:pPr>
            <a:endParaRPr lang="en-GB" sz="1600" smtClean="0"/>
          </a:p>
        </p:txBody>
      </p:sp>
      <p:sp>
        <p:nvSpPr>
          <p:cNvPr id="4" name="Rounded Rectangle 3"/>
          <p:cNvSpPr/>
          <p:nvPr/>
        </p:nvSpPr>
        <p:spPr bwMode="auto">
          <a:xfrm>
            <a:off x="2195736" y="2060848"/>
            <a:ext cx="5171836" cy="4419906"/>
          </a:xfrm>
          <a:prstGeom prst="roundRect">
            <a:avLst/>
          </a:prstGeom>
          <a:solidFill>
            <a:srgbClr val="1B5BA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pPr>
            <a:endParaRPr lang="en-GB">
              <a:solidFill>
                <a:srgbClr val="FFFFFF"/>
              </a:solidFill>
            </a:endParaRPr>
          </a:p>
          <a:p>
            <a:pPr eaLnBrk="0" hangingPunct="0">
              <a:buClr>
                <a:schemeClr val="tx1"/>
              </a:buClr>
            </a:pPr>
            <a:endParaRPr lang="en-GB">
              <a:solidFill>
                <a:srgbClr val="FFFFFF"/>
              </a:solidFill>
            </a:endParaRPr>
          </a:p>
          <a:p>
            <a:pPr eaLnBrk="0" hangingPunct="0">
              <a:buClr>
                <a:schemeClr val="tx1"/>
              </a:buClr>
            </a:pPr>
            <a:r>
              <a:rPr lang="en-GB">
                <a:solidFill>
                  <a:srgbClr val="FFFFFF"/>
                </a:solidFill>
              </a:rPr>
              <a:t>Refers to ICT equipment manufacturing processes demand for rare metals and the opportunities to support developing countries to raise economic growth by responsible decision making processes  that are sympathetic of conflict-affected and high-risk areas.</a:t>
            </a:r>
          </a:p>
          <a:p>
            <a:pPr eaLnBrk="0" hangingPunct="0">
              <a:buClr>
                <a:schemeClr val="tx1"/>
              </a:buClr>
            </a:pPr>
            <a:endParaRPr lang="en-GB">
              <a:solidFill>
                <a:srgbClr val="FFFFFF"/>
              </a:solidFill>
            </a:endParaRPr>
          </a:p>
          <a:p>
            <a:pPr eaLnBrk="0" hangingPunct="0">
              <a:buClr>
                <a:schemeClr val="tx1"/>
              </a:buClr>
            </a:pPr>
            <a:r>
              <a:rPr lang="en-GB">
                <a:solidFill>
                  <a:srgbClr val="FFFFFF"/>
                </a:solidFill>
              </a:rPr>
              <a:t>References to:</a:t>
            </a:r>
          </a:p>
          <a:p>
            <a:pPr eaLnBrk="0" hangingPunct="0">
              <a:buClr>
                <a:schemeClr val="tx1"/>
              </a:buClr>
            </a:pPr>
            <a:endParaRPr lang="en-GB">
              <a:solidFill>
                <a:srgbClr val="FFFFFF"/>
              </a:solidFill>
            </a:endParaRPr>
          </a:p>
          <a:p>
            <a:pPr eaLnBrk="0" hangingPunct="0">
              <a:buClr>
                <a:schemeClr val="tx1"/>
              </a:buClr>
            </a:pPr>
            <a:r>
              <a:rPr lang="en-GB">
                <a:solidFill>
                  <a:srgbClr val="FFFFFF"/>
                </a:solidFill>
              </a:rPr>
              <a:t> ITU-T Study Group 5  developments</a:t>
            </a:r>
          </a:p>
          <a:p>
            <a:pPr eaLnBrk="0" hangingPunct="0">
              <a:buClr>
                <a:schemeClr val="tx1"/>
              </a:buClr>
            </a:pPr>
            <a:endParaRPr lang="en-GB">
              <a:solidFill>
                <a:srgbClr val="FFFFFF"/>
              </a:solidFill>
            </a:endParaRPr>
          </a:p>
          <a:p>
            <a:pPr eaLnBrk="0" hangingPunct="0">
              <a:buClr>
                <a:schemeClr val="tx1"/>
              </a:buClr>
            </a:pPr>
            <a:r>
              <a:rPr lang="en-GB">
                <a:solidFill>
                  <a:srgbClr val="FFFFFF"/>
                </a:solidFill>
              </a:rPr>
              <a:t>OECD  -</a:t>
            </a:r>
            <a:r>
              <a:rPr lang="en-GB" i="1">
                <a:solidFill>
                  <a:srgbClr val="FFFFFF"/>
                </a:solidFill>
              </a:rPr>
              <a:t>Due Diligence Guidance for Responsible Supply Chains of Mineral</a:t>
            </a:r>
            <a:endParaRPr lang="en-GB">
              <a:solidFill>
                <a:srgbClr val="FFFFFF"/>
              </a:solidFill>
            </a:endParaRPr>
          </a:p>
          <a:p>
            <a:pPr eaLnBrk="0" hangingPunct="0">
              <a:buClr>
                <a:schemeClr val="tx1"/>
              </a:buClr>
            </a:pPr>
            <a:endParaRPr lang="en-GB">
              <a:solidFill>
                <a:srgbClr val="FFFFFF"/>
              </a:solidFill>
            </a:endParaRPr>
          </a:p>
          <a:p>
            <a:pPr eaLnBrk="0" hangingPunct="0">
              <a:buClr>
                <a:schemeClr val="tx1"/>
              </a:buClr>
            </a:pPr>
            <a:endParaRPr lang="en-GB">
              <a:solidFill>
                <a:srgbClr val="FFFFFF"/>
              </a:solidFill>
            </a:endParaRPr>
          </a:p>
          <a:p>
            <a:pPr eaLnBrk="0" hangingPunct="0">
              <a:buClr>
                <a:schemeClr val="tx1"/>
              </a:buClr>
              <a:buFont typeface="Arial" pitchFamily="34" charset="0"/>
              <a:buNone/>
            </a:pPr>
            <a:endParaRPr lang="en-GB">
              <a:solidFill>
                <a:srgbClr val="FFFFFF"/>
              </a:solidFill>
            </a:endParaRPr>
          </a:p>
          <a:p>
            <a:pPr eaLnBrk="0" hangingPunct="0">
              <a:buClr>
                <a:schemeClr val="tx1"/>
              </a:buClr>
              <a:buFont typeface="Arial" pitchFamily="34" charset="0"/>
              <a:buNone/>
            </a:pPr>
            <a:endParaRPr lang="en-GB">
              <a:solidFill>
                <a:schemeClr val="bg1"/>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4213" y="549275"/>
            <a:ext cx="7772400" cy="646113"/>
          </a:xfrm>
        </p:spPr>
        <p:txBody>
          <a:bodyPr/>
          <a:lstStyle/>
          <a:p>
            <a:pPr eaLnBrk="1" hangingPunct="1"/>
            <a:r>
              <a:rPr lang="en-US" smtClean="0"/>
              <a:t>Sub – Sections </a:t>
            </a:r>
          </a:p>
        </p:txBody>
      </p:sp>
      <p:sp>
        <p:nvSpPr>
          <p:cNvPr id="15363" name="Content Placeholder 2"/>
          <p:cNvSpPr>
            <a:spLocks noGrp="1"/>
          </p:cNvSpPr>
          <p:nvPr>
            <p:ph idx="1"/>
          </p:nvPr>
        </p:nvSpPr>
        <p:spPr>
          <a:xfrm>
            <a:off x="684213" y="836613"/>
            <a:ext cx="7991475" cy="4176712"/>
          </a:xfrm>
        </p:spPr>
        <p:txBody>
          <a:bodyPr/>
          <a:lstStyle/>
          <a:p>
            <a:pPr>
              <a:buFont typeface="Wingdings" pitchFamily="2" charset="2"/>
              <a:buNone/>
            </a:pPr>
            <a:endParaRPr lang="en-GB" sz="1600" smtClean="0"/>
          </a:p>
          <a:p>
            <a:r>
              <a:rPr lang="en-GB" sz="1600" smtClean="0"/>
              <a:t>VI.	 Disassembly for Recycling  - Societal and Economic Aspects. </a:t>
            </a:r>
          </a:p>
          <a:p>
            <a:endParaRPr lang="en-GB" sz="1600" smtClean="0"/>
          </a:p>
          <a:p>
            <a:endParaRPr lang="en-GB" sz="1600" smtClean="0"/>
          </a:p>
          <a:p>
            <a:endParaRPr lang="en-GB" sz="1600" smtClean="0"/>
          </a:p>
          <a:p>
            <a:endParaRPr lang="en-GB" sz="1600" smtClean="0"/>
          </a:p>
          <a:p>
            <a:endParaRPr lang="en-GB" sz="1600" smtClean="0"/>
          </a:p>
          <a:p>
            <a:endParaRPr lang="en-GB" sz="1600" smtClean="0"/>
          </a:p>
          <a:p>
            <a:pPr>
              <a:buFont typeface="Wingdings" pitchFamily="2" charset="2"/>
              <a:buNone/>
            </a:pPr>
            <a:endParaRPr lang="en-GB" sz="1600" smtClean="0"/>
          </a:p>
          <a:p>
            <a:r>
              <a:rPr lang="en-GB" sz="1600" smtClean="0"/>
              <a:t>VII.	Offsetting Opportunities and Mitigation</a:t>
            </a:r>
          </a:p>
          <a:p>
            <a:endParaRPr lang="en-GB" sz="1600" smtClean="0"/>
          </a:p>
          <a:p>
            <a:endParaRPr lang="en-GB" sz="1600" smtClean="0"/>
          </a:p>
          <a:p>
            <a:endParaRPr lang="en-GB" sz="1600" smtClean="0"/>
          </a:p>
          <a:p>
            <a:endParaRPr lang="en-GB" sz="1600" smtClean="0"/>
          </a:p>
          <a:p>
            <a:endParaRPr lang="en-GB" sz="1600" smtClean="0"/>
          </a:p>
          <a:p>
            <a:endParaRPr lang="en-GB" sz="1600" smtClean="0"/>
          </a:p>
          <a:p>
            <a:pPr>
              <a:buFont typeface="Wingdings" pitchFamily="2" charset="2"/>
              <a:buNone/>
            </a:pPr>
            <a:endParaRPr lang="en-GB" sz="1600" smtClean="0"/>
          </a:p>
        </p:txBody>
      </p:sp>
      <p:sp>
        <p:nvSpPr>
          <p:cNvPr id="4" name="Rounded Rectangle 3"/>
          <p:cNvSpPr/>
          <p:nvPr/>
        </p:nvSpPr>
        <p:spPr bwMode="auto">
          <a:xfrm>
            <a:off x="3203848" y="1609690"/>
            <a:ext cx="5328592" cy="1800200"/>
          </a:xfrm>
          <a:prstGeom prst="roundRect">
            <a:avLst/>
          </a:prstGeom>
          <a:solidFill>
            <a:srgbClr val="1B5BA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pPr>
            <a:endParaRPr lang="en-GB">
              <a:solidFill>
                <a:srgbClr val="FFFFFF"/>
              </a:solidFill>
            </a:endParaRPr>
          </a:p>
          <a:p>
            <a:pPr eaLnBrk="0" hangingPunct="0">
              <a:buClr>
                <a:schemeClr val="tx1"/>
              </a:buClr>
            </a:pPr>
            <a:endParaRPr lang="en-GB">
              <a:solidFill>
                <a:srgbClr val="FFFFFF"/>
              </a:solidFill>
            </a:endParaRPr>
          </a:p>
          <a:p>
            <a:pPr eaLnBrk="0" hangingPunct="0">
              <a:buClr>
                <a:schemeClr val="tx1"/>
              </a:buClr>
            </a:pPr>
            <a:r>
              <a:rPr lang="en-GB">
                <a:solidFill>
                  <a:srgbClr val="FFFFFF"/>
                </a:solidFill>
              </a:rPr>
              <a:t>Still in development, recalls the importance of following through the service supplier to make sure illegality and socio – economic problematic is not supported through the informal recycling sector. </a:t>
            </a:r>
          </a:p>
          <a:p>
            <a:pPr eaLnBrk="0" hangingPunct="0">
              <a:buClr>
                <a:schemeClr val="tx1"/>
              </a:buClr>
              <a:buFont typeface="Arial" pitchFamily="34" charset="0"/>
              <a:buNone/>
            </a:pPr>
            <a:endParaRPr lang="en-GB">
              <a:solidFill>
                <a:schemeClr val="bg1"/>
              </a:solidFill>
              <a:latin typeface="Times New Roman" pitchFamily="18" charset="0"/>
            </a:endParaRPr>
          </a:p>
        </p:txBody>
      </p:sp>
      <p:sp>
        <p:nvSpPr>
          <p:cNvPr id="5" name="Rounded Rectangle 4"/>
          <p:cNvSpPr/>
          <p:nvPr/>
        </p:nvSpPr>
        <p:spPr bwMode="auto">
          <a:xfrm>
            <a:off x="3203848" y="4032448"/>
            <a:ext cx="5328592" cy="2420888"/>
          </a:xfrm>
          <a:prstGeom prst="roundRect">
            <a:avLst/>
          </a:prstGeom>
          <a:solidFill>
            <a:srgbClr val="1B5BA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pPr>
            <a:endParaRPr lang="en-GB">
              <a:solidFill>
                <a:srgbClr val="FFFFFF"/>
              </a:solidFill>
            </a:endParaRPr>
          </a:p>
          <a:p>
            <a:pPr eaLnBrk="0" hangingPunct="0">
              <a:buClr>
                <a:schemeClr val="tx1"/>
              </a:buClr>
            </a:pPr>
            <a:endParaRPr lang="en-GB">
              <a:solidFill>
                <a:srgbClr val="FFFFFF"/>
              </a:solidFill>
            </a:endParaRPr>
          </a:p>
          <a:p>
            <a:pPr eaLnBrk="0" hangingPunct="0">
              <a:buClr>
                <a:schemeClr val="tx1"/>
              </a:buClr>
            </a:pPr>
            <a:r>
              <a:rPr lang="en-GB">
                <a:solidFill>
                  <a:srgbClr val="FFFFFF"/>
                </a:solidFill>
              </a:rPr>
              <a:t>Recalls the competitive advantage of environmental performance and leadership. </a:t>
            </a:r>
          </a:p>
          <a:p>
            <a:pPr eaLnBrk="0" hangingPunct="0">
              <a:buClr>
                <a:schemeClr val="tx1"/>
              </a:buClr>
            </a:pPr>
            <a:endParaRPr lang="en-GB">
              <a:solidFill>
                <a:srgbClr val="FFFFFF"/>
              </a:solidFill>
            </a:endParaRPr>
          </a:p>
          <a:p>
            <a:pPr eaLnBrk="0" hangingPunct="0">
              <a:buClr>
                <a:schemeClr val="tx1"/>
              </a:buClr>
            </a:pPr>
            <a:r>
              <a:rPr lang="en-GB">
                <a:solidFill>
                  <a:srgbClr val="FFFFFF"/>
                </a:solidFill>
              </a:rPr>
              <a:t>How Corporate Social Responsibility programs can be supported and brands strengthened by supporting new environmental markets and greener products.</a:t>
            </a:r>
          </a:p>
          <a:p>
            <a:pPr eaLnBrk="0" hangingPunct="0">
              <a:buClr>
                <a:schemeClr val="tx1"/>
              </a:buClr>
              <a:buFont typeface="Arial" pitchFamily="34" charset="0"/>
              <a:buNone/>
            </a:pPr>
            <a:endParaRPr lang="en-GB">
              <a:solidFill>
                <a:schemeClr val="bg1"/>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4213" y="692150"/>
            <a:ext cx="7772400" cy="646113"/>
          </a:xfrm>
        </p:spPr>
        <p:txBody>
          <a:bodyPr/>
          <a:lstStyle/>
          <a:p>
            <a:pPr eaLnBrk="1" hangingPunct="1"/>
            <a:r>
              <a:rPr lang="en-US" smtClean="0"/>
              <a:t>Sub – Sections </a:t>
            </a:r>
          </a:p>
        </p:txBody>
      </p:sp>
      <p:sp>
        <p:nvSpPr>
          <p:cNvPr id="16387" name="Content Placeholder 2"/>
          <p:cNvSpPr>
            <a:spLocks noGrp="1"/>
          </p:cNvSpPr>
          <p:nvPr>
            <p:ph idx="1"/>
          </p:nvPr>
        </p:nvSpPr>
        <p:spPr>
          <a:xfrm>
            <a:off x="468313" y="1412875"/>
            <a:ext cx="7991475" cy="3744913"/>
          </a:xfrm>
        </p:spPr>
        <p:txBody>
          <a:bodyPr/>
          <a:lstStyle/>
          <a:p>
            <a:pPr>
              <a:buFont typeface="Wingdings" pitchFamily="2" charset="2"/>
              <a:buNone/>
            </a:pPr>
            <a:endParaRPr lang="en-GB" sz="1800" smtClean="0"/>
          </a:p>
          <a:p>
            <a:r>
              <a:rPr lang="en-GB" sz="1800" smtClean="0"/>
              <a:t>Success Stories</a:t>
            </a:r>
          </a:p>
          <a:p>
            <a:endParaRPr lang="en-GB" sz="1800" smtClean="0"/>
          </a:p>
          <a:p>
            <a:endParaRPr lang="en-GB" sz="1800" smtClean="0"/>
          </a:p>
          <a:p>
            <a:endParaRPr lang="en-GB" sz="1800" smtClean="0"/>
          </a:p>
          <a:p>
            <a:endParaRPr lang="en-GB" sz="1800" smtClean="0"/>
          </a:p>
          <a:p>
            <a:endParaRPr lang="en-GB" sz="1800" smtClean="0"/>
          </a:p>
          <a:p>
            <a:endParaRPr lang="en-GB" sz="1800" smtClean="0"/>
          </a:p>
          <a:p>
            <a:endParaRPr lang="en-GB" sz="1800" smtClean="0"/>
          </a:p>
          <a:p>
            <a:r>
              <a:rPr lang="en-GB" sz="1800" smtClean="0"/>
              <a:t>Annexes</a:t>
            </a:r>
          </a:p>
        </p:txBody>
      </p:sp>
      <p:sp>
        <p:nvSpPr>
          <p:cNvPr id="4" name="Rounded Rectangle 3"/>
          <p:cNvSpPr/>
          <p:nvPr/>
        </p:nvSpPr>
        <p:spPr bwMode="auto">
          <a:xfrm>
            <a:off x="3203848" y="2348880"/>
            <a:ext cx="5328592" cy="1872208"/>
          </a:xfrm>
          <a:prstGeom prst="roundRect">
            <a:avLst/>
          </a:prstGeom>
          <a:solidFill>
            <a:srgbClr val="1B5BA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pPr>
            <a:endParaRPr lang="en-GB">
              <a:solidFill>
                <a:srgbClr val="FFFFFF"/>
              </a:solidFill>
            </a:endParaRPr>
          </a:p>
          <a:p>
            <a:pPr eaLnBrk="0" hangingPunct="0">
              <a:buClr>
                <a:schemeClr val="tx1"/>
              </a:buClr>
            </a:pPr>
            <a:r>
              <a:rPr lang="en-GB">
                <a:solidFill>
                  <a:srgbClr val="FFFFFF"/>
                </a:solidFill>
              </a:rPr>
              <a:t>Companies within the project shared their experiences  successful results.</a:t>
            </a:r>
          </a:p>
          <a:p>
            <a:pPr eaLnBrk="0" hangingPunct="0">
              <a:buClr>
                <a:schemeClr val="tx1"/>
              </a:buClr>
            </a:pPr>
            <a:endParaRPr lang="en-GB">
              <a:solidFill>
                <a:srgbClr val="FFFFFF"/>
              </a:solidFill>
            </a:endParaRPr>
          </a:p>
          <a:p>
            <a:pPr eaLnBrk="0" hangingPunct="0">
              <a:buClr>
                <a:schemeClr val="tx1"/>
              </a:buClr>
            </a:pPr>
            <a:r>
              <a:rPr lang="en-GB">
                <a:solidFill>
                  <a:srgbClr val="FFFFFF"/>
                </a:solidFill>
              </a:rPr>
              <a:t>How have they make their brands and  support community developments through responsible EOL management decision making.</a:t>
            </a:r>
          </a:p>
          <a:p>
            <a:pPr eaLnBrk="0" hangingPunct="0">
              <a:buClr>
                <a:schemeClr val="tx1"/>
              </a:buClr>
              <a:buFont typeface="Arial" pitchFamily="34" charset="0"/>
              <a:buNone/>
            </a:pPr>
            <a:endParaRPr lang="en-GB">
              <a:solidFill>
                <a:schemeClr val="bg1"/>
              </a:solidFill>
              <a:latin typeface="Times New Roman" pitchFamily="18" charset="0"/>
            </a:endParaRPr>
          </a:p>
        </p:txBody>
      </p:sp>
      <p:sp>
        <p:nvSpPr>
          <p:cNvPr id="5" name="Rounded Rectangle 4"/>
          <p:cNvSpPr/>
          <p:nvPr/>
        </p:nvSpPr>
        <p:spPr bwMode="auto">
          <a:xfrm>
            <a:off x="3203848" y="5013176"/>
            <a:ext cx="5328592" cy="1080120"/>
          </a:xfrm>
          <a:prstGeom prst="roundRect">
            <a:avLst/>
          </a:prstGeom>
          <a:solidFill>
            <a:srgbClr val="1B5BA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pPr>
            <a:endParaRPr lang="en-GB">
              <a:solidFill>
                <a:srgbClr val="FFFFFF"/>
              </a:solidFill>
            </a:endParaRPr>
          </a:p>
          <a:p>
            <a:pPr eaLnBrk="0" hangingPunct="0">
              <a:buClr>
                <a:schemeClr val="tx1"/>
              </a:buClr>
            </a:pPr>
            <a:r>
              <a:rPr lang="en-GB">
                <a:solidFill>
                  <a:srgbClr val="FFFFFF"/>
                </a:solidFill>
              </a:rPr>
              <a:t>References to legal framework and transfrontier movement.</a:t>
            </a:r>
          </a:p>
          <a:p>
            <a:pPr eaLnBrk="0" hangingPunct="0">
              <a:buClr>
                <a:schemeClr val="tx1"/>
              </a:buClr>
              <a:buFont typeface="Arial" pitchFamily="34" charset="0"/>
              <a:buNone/>
            </a:pPr>
            <a:endParaRPr lang="en-GB">
              <a:solidFill>
                <a:schemeClr val="bg1"/>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1188" y="1268413"/>
            <a:ext cx="7772400" cy="646112"/>
          </a:xfrm>
        </p:spPr>
        <p:txBody>
          <a:bodyPr/>
          <a:lstStyle/>
          <a:p>
            <a:pPr eaLnBrk="1" hangingPunct="1"/>
            <a:r>
              <a:rPr lang="en-US" smtClean="0"/>
              <a:t>Challenges</a:t>
            </a:r>
          </a:p>
        </p:txBody>
      </p:sp>
      <p:sp>
        <p:nvSpPr>
          <p:cNvPr id="17411" name="Content Placeholder 2"/>
          <p:cNvSpPr>
            <a:spLocks noGrp="1"/>
          </p:cNvSpPr>
          <p:nvPr>
            <p:ph idx="1"/>
          </p:nvPr>
        </p:nvSpPr>
        <p:spPr>
          <a:xfrm>
            <a:off x="539750" y="2205038"/>
            <a:ext cx="7991475" cy="4464050"/>
          </a:xfrm>
        </p:spPr>
        <p:txBody>
          <a:bodyPr/>
          <a:lstStyle/>
          <a:p>
            <a:pPr>
              <a:buFont typeface="Wingdings" pitchFamily="2" charset="2"/>
              <a:buNone/>
            </a:pPr>
            <a:endParaRPr lang="en-US" sz="1600" smtClean="0"/>
          </a:p>
          <a:p>
            <a:r>
              <a:rPr lang="en-US" sz="1600" smtClean="0"/>
              <a:t>Financial competition  VS legislation compliance</a:t>
            </a:r>
          </a:p>
          <a:p>
            <a:endParaRPr lang="en-US" sz="1600" smtClean="0"/>
          </a:p>
          <a:p>
            <a:r>
              <a:rPr lang="en-US" sz="1600" smtClean="0"/>
              <a:t>Take back schemes monitoring</a:t>
            </a:r>
          </a:p>
          <a:p>
            <a:endParaRPr lang="en-US" sz="1600" smtClean="0"/>
          </a:p>
          <a:p>
            <a:r>
              <a:rPr lang="en-US" sz="1600" smtClean="0"/>
              <a:t>End of user equipment inclusion</a:t>
            </a:r>
          </a:p>
          <a:p>
            <a:pPr>
              <a:buFont typeface="Wingdings" pitchFamily="2" charset="2"/>
              <a:buNone/>
            </a:pPr>
            <a:endParaRPr lang="en-US" sz="1600" smtClean="0"/>
          </a:p>
          <a:p>
            <a:r>
              <a:rPr lang="en-US" sz="1600" smtClean="0"/>
              <a:t>Information gathering regarding rare metals recovering techniques, feasibility, cost.</a:t>
            </a:r>
          </a:p>
          <a:p>
            <a:pPr>
              <a:buFont typeface="Wingdings" pitchFamily="2" charset="2"/>
              <a:buNone/>
            </a:pPr>
            <a:endParaRPr lang="en-US" sz="160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4213" y="1412875"/>
            <a:ext cx="7772400" cy="646113"/>
          </a:xfrm>
        </p:spPr>
        <p:txBody>
          <a:bodyPr/>
          <a:lstStyle/>
          <a:p>
            <a:pPr eaLnBrk="1" hangingPunct="1"/>
            <a:r>
              <a:rPr lang="en-US" dirty="0" smtClean="0"/>
              <a:t>Call to Action! </a:t>
            </a:r>
          </a:p>
        </p:txBody>
      </p:sp>
      <p:sp>
        <p:nvSpPr>
          <p:cNvPr id="18435" name="Content Placeholder 2"/>
          <p:cNvSpPr>
            <a:spLocks noGrp="1"/>
          </p:cNvSpPr>
          <p:nvPr>
            <p:ph idx="1"/>
          </p:nvPr>
        </p:nvSpPr>
        <p:spPr>
          <a:xfrm>
            <a:off x="539750" y="2393950"/>
            <a:ext cx="7991475" cy="3914775"/>
          </a:xfrm>
        </p:spPr>
        <p:txBody>
          <a:bodyPr/>
          <a:lstStyle/>
          <a:p>
            <a:pPr>
              <a:buFont typeface="Wingdings" pitchFamily="2" charset="2"/>
              <a:buNone/>
            </a:pPr>
            <a:r>
              <a:rPr lang="en-US" sz="2000" dirty="0" smtClean="0"/>
              <a:t>  </a:t>
            </a:r>
            <a:r>
              <a:rPr lang="en-US" sz="2000" dirty="0" smtClean="0">
                <a:solidFill>
                  <a:srgbClr val="14447A"/>
                </a:solidFill>
              </a:rPr>
              <a:t>Interested parties, should you be interested in contributing to this chapter or joining this project, please contact</a:t>
            </a:r>
          </a:p>
          <a:p>
            <a:pPr>
              <a:buFont typeface="Wingdings" pitchFamily="2" charset="2"/>
              <a:buNone/>
            </a:pPr>
            <a:endParaRPr lang="en-US" sz="2000" dirty="0" smtClean="0"/>
          </a:p>
          <a:p>
            <a:pPr>
              <a:buFont typeface="Wingdings" pitchFamily="2" charset="2"/>
              <a:buNone/>
            </a:pPr>
            <a:r>
              <a:rPr lang="en-GB" sz="2000" dirty="0" smtClean="0"/>
              <a:t>Contact: </a:t>
            </a:r>
          </a:p>
          <a:p>
            <a:pPr>
              <a:buFont typeface="Wingdings" pitchFamily="2" charset="2"/>
              <a:buNone/>
            </a:pPr>
            <a:endParaRPr lang="en-GB" sz="2000" dirty="0" smtClean="0"/>
          </a:p>
          <a:p>
            <a:pPr>
              <a:buFont typeface="Wingdings" pitchFamily="2" charset="2"/>
              <a:buNone/>
            </a:pPr>
            <a:r>
              <a:rPr lang="en-GB" sz="2000" b="1" dirty="0" smtClean="0"/>
              <a:t>Cristina Bueti   </a:t>
            </a:r>
            <a:r>
              <a:rPr lang="en-GB" sz="2000" dirty="0" smtClean="0"/>
              <a:t>(</a:t>
            </a:r>
            <a:r>
              <a:rPr lang="en-GB" sz="2000" dirty="0" smtClean="0">
                <a:hlinkClick r:id="rId3"/>
              </a:rPr>
              <a:t>cristina.bueti@itu.int</a:t>
            </a:r>
            <a:r>
              <a:rPr lang="en-GB" sz="2000" dirty="0" smtClean="0"/>
              <a:t>)</a:t>
            </a:r>
          </a:p>
          <a:p>
            <a:pPr>
              <a:buFont typeface="Wingdings" pitchFamily="2" charset="2"/>
              <a:buNone/>
            </a:pPr>
            <a:endParaRPr lang="en-GB" sz="2000" dirty="0" smtClean="0"/>
          </a:p>
          <a:p>
            <a:pPr>
              <a:buFont typeface="Wingdings" pitchFamily="2" charset="2"/>
              <a:buNone/>
            </a:pPr>
            <a:r>
              <a:rPr lang="en-GB" sz="2000" b="1" dirty="0" smtClean="0"/>
              <a:t>Laura Reyes      </a:t>
            </a:r>
            <a:r>
              <a:rPr lang="en-GB" sz="2000" dirty="0" smtClean="0"/>
              <a:t>(</a:t>
            </a:r>
            <a:r>
              <a:rPr lang="en-GB" sz="2000" dirty="0" smtClean="0">
                <a:hlinkClick r:id="rId4"/>
              </a:rPr>
              <a:t>lreyes@datectech.co.uk</a:t>
            </a:r>
            <a:r>
              <a:rPr lang="en-GB" sz="2000" dirty="0" smtClean="0"/>
              <a:t>)</a:t>
            </a:r>
          </a:p>
          <a:p>
            <a:pPr>
              <a:buFont typeface="Wingdings" pitchFamily="2" charset="2"/>
              <a:buNone/>
            </a:pPr>
            <a:endParaRPr lang="en-GB" sz="2000" dirty="0" smtClean="0"/>
          </a:p>
          <a:p>
            <a:pPr>
              <a:buNone/>
            </a:pPr>
            <a:r>
              <a:rPr lang="en-US" sz="2000" dirty="0" smtClean="0">
                <a:hlinkClick r:id="rId5"/>
              </a:rPr>
              <a:t>http://www.itu.int/ITU-T/climatechange/ess/index.html</a:t>
            </a:r>
            <a:endParaRPr lang="en-GB" sz="2000" dirty="0" smtClean="0"/>
          </a:p>
          <a:p>
            <a:pPr>
              <a:buFont typeface="Wingdings" pitchFamily="2" charset="2"/>
              <a:buNone/>
            </a:pPr>
            <a:endParaRPr lang="en-GB" sz="2000" dirty="0" smtClean="0"/>
          </a:p>
          <a:p>
            <a:pPr>
              <a:buFont typeface="Wingdings" pitchFamily="2" charset="2"/>
              <a:buNone/>
            </a:pPr>
            <a:endParaRPr lang="en-US" sz="20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82550" y="3068638"/>
            <a:ext cx="7772400" cy="646112"/>
          </a:xfrm>
        </p:spPr>
        <p:txBody>
          <a:bodyPr/>
          <a:lstStyle/>
          <a:p>
            <a:r>
              <a:rPr lang="en-US" smtClean="0"/>
              <a:t>Methodology of work</a:t>
            </a:r>
          </a:p>
        </p:txBody>
      </p:sp>
      <p:sp>
        <p:nvSpPr>
          <p:cNvPr id="6" name="Subtitle 2"/>
          <p:cNvSpPr txBox="1">
            <a:spLocks/>
          </p:cNvSpPr>
          <p:nvPr/>
        </p:nvSpPr>
        <p:spPr bwMode="auto">
          <a:xfrm>
            <a:off x="1547664" y="1628800"/>
            <a:ext cx="6696744" cy="1296144"/>
          </a:xfrm>
          <a:prstGeom prst="rect">
            <a:avLst/>
          </a:prstGeom>
          <a:noFill/>
          <a:ln w="9525">
            <a:noFill/>
            <a:miter lim="800000"/>
            <a:headEnd/>
            <a:tailEnd/>
          </a:ln>
        </p:spPr>
        <p:txBody>
          <a:bodyPr numCol="2"/>
          <a:lstStyle/>
          <a:p>
            <a:pPr marL="342900" indent="-342900" eaLnBrk="0" hangingPunct="0">
              <a:spcBef>
                <a:spcPct val="20000"/>
              </a:spcBef>
              <a:buClr>
                <a:srgbClr val="0E438A"/>
              </a:buClr>
              <a:buSzPct val="110000"/>
              <a:buFont typeface="Wingdings" pitchFamily="2" charset="2"/>
              <a:buChar char="§"/>
              <a:defRPr/>
            </a:pPr>
            <a:endParaRPr lang="en-GB" sz="1400" kern="0" dirty="0">
              <a:solidFill>
                <a:srgbClr val="5C5C5C"/>
              </a:solidFill>
              <a:latin typeface="+mn-lt"/>
            </a:endParaRPr>
          </a:p>
          <a:p>
            <a:pPr marL="342900" indent="-342900" eaLnBrk="0" hangingPunct="0">
              <a:spcBef>
                <a:spcPct val="20000"/>
              </a:spcBef>
              <a:buClr>
                <a:srgbClr val="0E438A"/>
              </a:buClr>
              <a:buSzPct val="110000"/>
              <a:buFont typeface="Wingdings" pitchFamily="2" charset="2"/>
              <a:buChar char="§"/>
              <a:defRPr/>
            </a:pPr>
            <a:r>
              <a:rPr lang="en-GB" sz="1400" kern="0" dirty="0">
                <a:solidFill>
                  <a:srgbClr val="5C5C5C"/>
                </a:solidFill>
                <a:latin typeface="+mn-lt"/>
              </a:rPr>
              <a:t>ITU</a:t>
            </a:r>
          </a:p>
          <a:p>
            <a:pPr marL="342900" indent="-342900" eaLnBrk="0" hangingPunct="0">
              <a:spcBef>
                <a:spcPct val="20000"/>
              </a:spcBef>
              <a:buClr>
                <a:srgbClr val="0E438A"/>
              </a:buClr>
              <a:buSzPct val="110000"/>
              <a:buFont typeface="Wingdings" pitchFamily="2" charset="2"/>
              <a:buChar char="§"/>
              <a:defRPr/>
            </a:pPr>
            <a:r>
              <a:rPr lang="en-GB" sz="1400" kern="0" dirty="0">
                <a:solidFill>
                  <a:srgbClr val="5C5C5C"/>
                </a:solidFill>
                <a:latin typeface="+mn-lt"/>
              </a:rPr>
              <a:t>UNU, </a:t>
            </a:r>
            <a:r>
              <a:rPr lang="en-GB" sz="1400" kern="0" dirty="0" err="1">
                <a:solidFill>
                  <a:srgbClr val="5C5C5C"/>
                </a:solidFill>
                <a:latin typeface="+mn-lt"/>
              </a:rPr>
              <a:t>StEP</a:t>
            </a:r>
            <a:r>
              <a:rPr lang="en-GB" sz="1400" kern="0" dirty="0">
                <a:solidFill>
                  <a:srgbClr val="5C5C5C"/>
                </a:solidFill>
                <a:latin typeface="+mn-lt"/>
              </a:rPr>
              <a:t> Initiative</a:t>
            </a:r>
          </a:p>
          <a:p>
            <a:pPr marL="342900" indent="-342900" eaLnBrk="0" hangingPunct="0">
              <a:spcBef>
                <a:spcPct val="20000"/>
              </a:spcBef>
              <a:buClr>
                <a:srgbClr val="0E438A"/>
              </a:buClr>
              <a:buSzPct val="110000"/>
              <a:buFont typeface="Wingdings" pitchFamily="2" charset="2"/>
              <a:buChar char="§"/>
              <a:defRPr/>
            </a:pPr>
            <a:r>
              <a:rPr lang="en-GB" sz="1400" kern="0" dirty="0">
                <a:solidFill>
                  <a:srgbClr val="5C5C5C"/>
                </a:solidFill>
                <a:latin typeface="+mn-lt"/>
              </a:rPr>
              <a:t>UNEP Basel Convention</a:t>
            </a:r>
          </a:p>
          <a:p>
            <a:pPr marL="342900" indent="-342900" eaLnBrk="0" hangingPunct="0">
              <a:spcBef>
                <a:spcPct val="20000"/>
              </a:spcBef>
              <a:buClr>
                <a:srgbClr val="0E438A"/>
              </a:buClr>
              <a:buSzPct val="110000"/>
              <a:buFont typeface="Wingdings" pitchFamily="2" charset="2"/>
              <a:buChar char="§"/>
              <a:defRPr/>
            </a:pPr>
            <a:r>
              <a:rPr lang="en-GB" sz="1400" kern="0" dirty="0">
                <a:solidFill>
                  <a:srgbClr val="5C5C5C"/>
                </a:solidFill>
                <a:latin typeface="+mn-lt"/>
              </a:rPr>
              <a:t>BIOIS</a:t>
            </a:r>
          </a:p>
          <a:p>
            <a:pPr marL="342900" indent="-342900" eaLnBrk="0" hangingPunct="0">
              <a:spcBef>
                <a:spcPct val="20000"/>
              </a:spcBef>
              <a:buClr>
                <a:srgbClr val="0E438A"/>
              </a:buClr>
              <a:buSzPct val="110000"/>
              <a:buFont typeface="Wingdings" pitchFamily="2" charset="2"/>
              <a:buChar char="§"/>
              <a:defRPr/>
            </a:pPr>
            <a:endParaRPr lang="en-GB" sz="1400" kern="0" dirty="0">
              <a:solidFill>
                <a:srgbClr val="5C5C5C"/>
              </a:solidFill>
              <a:latin typeface="+mn-lt"/>
            </a:endParaRPr>
          </a:p>
          <a:p>
            <a:pPr marL="342900" indent="-342900" eaLnBrk="0" hangingPunct="0">
              <a:spcBef>
                <a:spcPct val="20000"/>
              </a:spcBef>
              <a:buClr>
                <a:srgbClr val="0E438A"/>
              </a:buClr>
              <a:buSzPct val="110000"/>
              <a:buFont typeface="Wingdings" pitchFamily="2" charset="2"/>
              <a:buChar char="§"/>
              <a:defRPr/>
            </a:pPr>
            <a:endParaRPr lang="en-GB" sz="1400" kern="0" dirty="0">
              <a:solidFill>
                <a:srgbClr val="5C5C5C"/>
              </a:solidFill>
              <a:latin typeface="+mn-lt"/>
            </a:endParaRPr>
          </a:p>
          <a:p>
            <a:pPr marL="342900" indent="-342900" eaLnBrk="0" hangingPunct="0">
              <a:spcBef>
                <a:spcPct val="20000"/>
              </a:spcBef>
              <a:buClr>
                <a:srgbClr val="0E438A"/>
              </a:buClr>
              <a:buSzPct val="110000"/>
              <a:buFont typeface="Wingdings" pitchFamily="2" charset="2"/>
              <a:buChar char="§"/>
              <a:defRPr/>
            </a:pPr>
            <a:r>
              <a:rPr lang="en-GB" sz="1400" kern="0" dirty="0">
                <a:solidFill>
                  <a:srgbClr val="5C5C5C"/>
                </a:solidFill>
                <a:latin typeface="+mn-lt"/>
              </a:rPr>
              <a:t>DATEC</a:t>
            </a:r>
          </a:p>
          <a:p>
            <a:pPr marL="342900" indent="-342900" eaLnBrk="0" hangingPunct="0">
              <a:spcBef>
                <a:spcPct val="20000"/>
              </a:spcBef>
              <a:buClr>
                <a:srgbClr val="0E438A"/>
              </a:buClr>
              <a:buSzPct val="110000"/>
              <a:buFont typeface="Wingdings" pitchFamily="2" charset="2"/>
              <a:buChar char="§"/>
              <a:defRPr/>
            </a:pPr>
            <a:r>
              <a:rPr lang="en-GB" sz="1400" kern="0" dirty="0">
                <a:solidFill>
                  <a:srgbClr val="5C5C5C"/>
                </a:solidFill>
                <a:latin typeface="+mn-lt"/>
              </a:rPr>
              <a:t>CEDARE</a:t>
            </a:r>
          </a:p>
          <a:p>
            <a:pPr marL="342900" indent="-342900" eaLnBrk="0" hangingPunct="0">
              <a:spcBef>
                <a:spcPct val="20000"/>
              </a:spcBef>
              <a:buClr>
                <a:srgbClr val="0E438A"/>
              </a:buClr>
              <a:buSzPct val="110000"/>
              <a:buFont typeface="Wingdings" pitchFamily="2" charset="2"/>
              <a:buChar char="§"/>
              <a:defRPr/>
            </a:pPr>
            <a:r>
              <a:rPr lang="en-GB" sz="1400" kern="0" dirty="0" smtClean="0">
                <a:solidFill>
                  <a:srgbClr val="5C5C5C"/>
                </a:solidFill>
                <a:latin typeface="+mn-lt"/>
              </a:rPr>
              <a:t>Verizon, Vodafone </a:t>
            </a:r>
            <a:r>
              <a:rPr lang="en-GB" sz="1400" kern="0" dirty="0">
                <a:solidFill>
                  <a:srgbClr val="5C5C5C"/>
                </a:solidFill>
                <a:latin typeface="+mn-lt"/>
              </a:rPr>
              <a:t>Ghana</a:t>
            </a:r>
            <a:r>
              <a:rPr lang="en-GB" sz="2400" kern="0" dirty="0">
                <a:solidFill>
                  <a:srgbClr val="5C5C5C"/>
                </a:solidFill>
                <a:latin typeface="+mn-lt"/>
              </a:rPr>
              <a:t>.</a:t>
            </a:r>
          </a:p>
        </p:txBody>
      </p:sp>
      <p:sp>
        <p:nvSpPr>
          <p:cNvPr id="7" name="Title 1"/>
          <p:cNvSpPr txBox="1">
            <a:spLocks/>
          </p:cNvSpPr>
          <p:nvPr/>
        </p:nvSpPr>
        <p:spPr bwMode="auto">
          <a:xfrm>
            <a:off x="-887413" y="977900"/>
            <a:ext cx="7772401" cy="646113"/>
          </a:xfrm>
          <a:prstGeom prst="rect">
            <a:avLst/>
          </a:prstGeom>
          <a:noFill/>
          <a:ln w="9525">
            <a:noFill/>
            <a:miter lim="800000"/>
            <a:headEnd/>
            <a:tailEnd/>
          </a:ln>
        </p:spPr>
        <p:txBody>
          <a:bodyPr anchor="ctr">
            <a:spAutoFit/>
          </a:bodyPr>
          <a:lstStyle/>
          <a:p>
            <a:pPr algn="ctr" eaLnBrk="0" hangingPunct="0">
              <a:defRPr/>
            </a:pPr>
            <a:r>
              <a:rPr lang="en-US" sz="3600" b="1" kern="0" dirty="0">
                <a:solidFill>
                  <a:srgbClr val="1B5BA2"/>
                </a:solidFill>
                <a:latin typeface="+mj-lt"/>
                <a:ea typeface="+mj-ea"/>
                <a:cs typeface="+mj-cs"/>
              </a:rPr>
              <a:t>Contributors</a:t>
            </a:r>
          </a:p>
        </p:txBody>
      </p:sp>
      <p:sp>
        <p:nvSpPr>
          <p:cNvPr id="8" name="Subtitle 2"/>
          <p:cNvSpPr txBox="1">
            <a:spLocks/>
          </p:cNvSpPr>
          <p:nvPr/>
        </p:nvSpPr>
        <p:spPr bwMode="auto">
          <a:xfrm>
            <a:off x="1692275" y="3860800"/>
            <a:ext cx="6696075" cy="1296988"/>
          </a:xfrm>
          <a:prstGeom prst="rect">
            <a:avLst/>
          </a:prstGeom>
          <a:noFill/>
          <a:ln w="9525">
            <a:noFill/>
            <a:miter lim="800000"/>
            <a:headEnd/>
            <a:tailEnd/>
          </a:ln>
        </p:spPr>
        <p:txBody>
          <a:bodyPr/>
          <a:lstStyle/>
          <a:p>
            <a:pPr marL="342900" indent="-342900" eaLnBrk="0" hangingPunct="0">
              <a:spcBef>
                <a:spcPct val="20000"/>
              </a:spcBef>
              <a:buClr>
                <a:srgbClr val="0E438A"/>
              </a:buClr>
              <a:buSzPct val="110000"/>
              <a:buFont typeface="Wingdings" pitchFamily="2" charset="2"/>
              <a:buChar char="§"/>
            </a:pPr>
            <a:r>
              <a:rPr lang="en-GB" sz="1400">
                <a:solidFill>
                  <a:srgbClr val="5C5C5C"/>
                </a:solidFill>
                <a:latin typeface="Verdana" pitchFamily="34" charset="0"/>
              </a:rPr>
              <a:t>Conference calls</a:t>
            </a:r>
          </a:p>
          <a:p>
            <a:pPr marL="342900" indent="-342900" eaLnBrk="0" hangingPunct="0">
              <a:spcBef>
                <a:spcPct val="20000"/>
              </a:spcBef>
              <a:buClr>
                <a:srgbClr val="0E438A"/>
              </a:buClr>
              <a:buSzPct val="110000"/>
              <a:buFont typeface="Wingdings" pitchFamily="2" charset="2"/>
              <a:buChar char="§"/>
            </a:pPr>
            <a:r>
              <a:rPr lang="en-GB" sz="1400">
                <a:solidFill>
                  <a:srgbClr val="5C5C5C"/>
                </a:solidFill>
                <a:latin typeface="Verdana" pitchFamily="34" charset="0"/>
              </a:rPr>
              <a:t>Individual inputs and suggestions </a:t>
            </a:r>
          </a:p>
          <a:p>
            <a:pPr marL="342900" indent="-342900" eaLnBrk="0" hangingPunct="0">
              <a:spcBef>
                <a:spcPct val="20000"/>
              </a:spcBef>
              <a:buClr>
                <a:srgbClr val="0E438A"/>
              </a:buClr>
              <a:buSzPct val="110000"/>
              <a:buFont typeface="Wingdings" pitchFamily="2" charset="2"/>
              <a:buChar char="§"/>
            </a:pPr>
            <a:r>
              <a:rPr lang="en-GB" sz="1400">
                <a:solidFill>
                  <a:srgbClr val="5C5C5C"/>
                </a:solidFill>
                <a:latin typeface="Verdana" pitchFamily="34" charset="0"/>
              </a:rPr>
              <a:t>Group discussions </a:t>
            </a:r>
          </a:p>
          <a:p>
            <a:pPr marL="342900" indent="-342900" eaLnBrk="0" hangingPunct="0">
              <a:spcBef>
                <a:spcPct val="20000"/>
              </a:spcBef>
              <a:buClr>
                <a:srgbClr val="0E438A"/>
              </a:buClr>
              <a:buSzPct val="110000"/>
              <a:buFont typeface="Wingdings" pitchFamily="2" charset="2"/>
              <a:buChar char="§"/>
            </a:pPr>
            <a:r>
              <a:rPr lang="en-GB" sz="1400">
                <a:solidFill>
                  <a:srgbClr val="5C5C5C"/>
                </a:solidFill>
                <a:latin typeface="Verdana" pitchFamily="34" charset="0"/>
              </a:rPr>
              <a:t>Document edition</a:t>
            </a:r>
          </a:p>
          <a:p>
            <a:pPr marL="342900" indent="-342900" eaLnBrk="0" hangingPunct="0">
              <a:spcBef>
                <a:spcPct val="20000"/>
              </a:spcBef>
              <a:buClr>
                <a:srgbClr val="0E438A"/>
              </a:buClr>
              <a:buSzPct val="110000"/>
              <a:buFont typeface="Wingdings" pitchFamily="2" charset="2"/>
              <a:buChar char="§"/>
            </a:pPr>
            <a:r>
              <a:rPr lang="en-GB" sz="1400">
                <a:solidFill>
                  <a:srgbClr val="5C5C5C"/>
                </a:solidFill>
                <a:latin typeface="Verdana" pitchFamily="34" charset="0"/>
              </a:rPr>
              <a:t>Agreements and modifications over conference calls only.</a:t>
            </a:r>
            <a:endParaRPr lang="en-GB" sz="2400">
              <a:solidFill>
                <a:srgbClr val="5C5C5C"/>
              </a:solidFill>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838200"/>
            <a:ext cx="7772400" cy="646113"/>
          </a:xfrm>
        </p:spPr>
        <p:txBody>
          <a:bodyPr/>
          <a:lstStyle/>
          <a:p>
            <a:pPr eaLnBrk="1" hangingPunct="1"/>
            <a:r>
              <a:rPr lang="en-US" smtClean="0"/>
              <a:t>Justification</a:t>
            </a:r>
          </a:p>
        </p:txBody>
      </p:sp>
      <p:sp>
        <p:nvSpPr>
          <p:cNvPr id="7171" name="Content Placeholder 2"/>
          <p:cNvSpPr>
            <a:spLocks noGrp="1"/>
          </p:cNvSpPr>
          <p:nvPr>
            <p:ph idx="1"/>
          </p:nvPr>
        </p:nvSpPr>
        <p:spPr>
          <a:xfrm>
            <a:off x="468313" y="1628775"/>
            <a:ext cx="7991475" cy="1584325"/>
          </a:xfrm>
        </p:spPr>
        <p:txBody>
          <a:bodyPr/>
          <a:lstStyle/>
          <a:p>
            <a:r>
              <a:rPr lang="en-US" sz="1400" smtClean="0"/>
              <a:t>It is critical to identify successful key factors for the minimization and control of negative environmental impacts generated by bad  EOL management practices in for ICT equipment. </a:t>
            </a:r>
          </a:p>
          <a:p>
            <a:r>
              <a:rPr lang="en-US" sz="1400" smtClean="0"/>
              <a:t>There is an increasing need and interest to tackle negative environmental impacts due to ICT waste generation </a:t>
            </a:r>
          </a:p>
          <a:p>
            <a:r>
              <a:rPr lang="en-US" sz="1400" smtClean="0"/>
              <a:t>Increasing demand for environmentally friendly opportunities in the supply chain that can be found through EOL management</a:t>
            </a:r>
          </a:p>
        </p:txBody>
      </p:sp>
      <p:sp>
        <p:nvSpPr>
          <p:cNvPr id="4" name="Title 1"/>
          <p:cNvSpPr txBox="1">
            <a:spLocks/>
          </p:cNvSpPr>
          <p:nvPr/>
        </p:nvSpPr>
        <p:spPr bwMode="auto">
          <a:xfrm>
            <a:off x="611188" y="3789363"/>
            <a:ext cx="7772400" cy="646112"/>
          </a:xfrm>
          <a:prstGeom prst="rect">
            <a:avLst/>
          </a:prstGeom>
          <a:noFill/>
          <a:ln w="9525">
            <a:noFill/>
            <a:miter lim="800000"/>
            <a:headEnd/>
            <a:tailEnd/>
          </a:ln>
        </p:spPr>
        <p:txBody>
          <a:bodyPr anchor="ctr">
            <a:spAutoFit/>
          </a:bodyPr>
          <a:lstStyle/>
          <a:p>
            <a:pPr algn="ctr">
              <a:defRPr/>
            </a:pPr>
            <a:r>
              <a:rPr lang="en-US" sz="3600" b="1" kern="0" dirty="0">
                <a:solidFill>
                  <a:srgbClr val="1B5BA2"/>
                </a:solidFill>
                <a:latin typeface="+mj-lt"/>
                <a:ea typeface="+mj-ea"/>
                <a:cs typeface="+mj-cs"/>
              </a:rPr>
              <a:t>Target Audience</a:t>
            </a:r>
          </a:p>
        </p:txBody>
      </p:sp>
      <p:sp>
        <p:nvSpPr>
          <p:cNvPr id="5" name="Content Placeholder 2"/>
          <p:cNvSpPr txBox="1">
            <a:spLocks/>
          </p:cNvSpPr>
          <p:nvPr/>
        </p:nvSpPr>
        <p:spPr bwMode="auto">
          <a:xfrm>
            <a:off x="468313" y="4292600"/>
            <a:ext cx="7991475" cy="1368425"/>
          </a:xfrm>
          <a:prstGeom prst="rect">
            <a:avLst/>
          </a:prstGeom>
          <a:noFill/>
          <a:ln w="9525">
            <a:noFill/>
            <a:miter lim="800000"/>
            <a:headEnd/>
            <a:tailEnd/>
          </a:ln>
        </p:spPr>
        <p:txBody>
          <a:bodyPr/>
          <a:lstStyle/>
          <a:p>
            <a:pPr marL="342900" indent="-342900" eaLnBrk="0" hangingPunct="0">
              <a:spcBef>
                <a:spcPct val="20000"/>
              </a:spcBef>
              <a:buClr>
                <a:srgbClr val="0E438A"/>
              </a:buClr>
              <a:buSzPct val="110000"/>
            </a:pPr>
            <a:endParaRPr lang="en-GB" sz="1400">
              <a:solidFill>
                <a:srgbClr val="5C5C5C"/>
              </a:solidFill>
              <a:latin typeface="Verdana" pitchFamily="34" charset="0"/>
            </a:endParaRPr>
          </a:p>
          <a:p>
            <a:pPr marL="342900" indent="-342900" eaLnBrk="0" hangingPunct="0">
              <a:spcBef>
                <a:spcPct val="20000"/>
              </a:spcBef>
              <a:buClr>
                <a:srgbClr val="0E438A"/>
              </a:buClr>
              <a:buSzPct val="110000"/>
              <a:buFont typeface="Wingdings" pitchFamily="2" charset="2"/>
              <a:buChar char="§"/>
            </a:pPr>
            <a:r>
              <a:rPr lang="en-GB" sz="1400">
                <a:solidFill>
                  <a:srgbClr val="5C5C5C"/>
                </a:solidFill>
                <a:latin typeface="Verdana" pitchFamily="34" charset="0"/>
              </a:rPr>
              <a:t>Target Audience: Public and private organizations that manufacture, possess, commercialize, or use ICT Equipment as part of its final offered product/service or as part of either their functional infrastructure to transmit, support  or deliver those services, products and supply chain</a:t>
            </a:r>
            <a:r>
              <a:rPr lang="en-US" sz="1400">
                <a:solidFill>
                  <a:srgbClr val="5C5C5C"/>
                </a:solidFill>
                <a:latin typeface="Verdana" pitchFamily="34" charset="0"/>
              </a:rPr>
              <a:t>.</a:t>
            </a:r>
            <a:endParaRPr lang="en-US" sz="1800">
              <a:solidFill>
                <a:srgbClr val="5C5C5C"/>
              </a:solidFill>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4213" y="692150"/>
            <a:ext cx="7772400" cy="646113"/>
          </a:xfrm>
        </p:spPr>
        <p:txBody>
          <a:bodyPr/>
          <a:lstStyle/>
          <a:p>
            <a:pPr eaLnBrk="1" hangingPunct="1"/>
            <a:r>
              <a:rPr lang="en-US" smtClean="0"/>
              <a:t>Sub – Sections </a:t>
            </a:r>
          </a:p>
        </p:txBody>
      </p:sp>
      <p:sp>
        <p:nvSpPr>
          <p:cNvPr id="8195" name="Content Placeholder 2"/>
          <p:cNvSpPr>
            <a:spLocks noGrp="1"/>
          </p:cNvSpPr>
          <p:nvPr>
            <p:ph idx="1"/>
          </p:nvPr>
        </p:nvSpPr>
        <p:spPr>
          <a:xfrm>
            <a:off x="684213" y="2060575"/>
            <a:ext cx="7991475" cy="4392613"/>
          </a:xfrm>
        </p:spPr>
        <p:txBody>
          <a:bodyPr/>
          <a:lstStyle/>
          <a:p>
            <a:r>
              <a:rPr lang="en-GB" sz="1600" smtClean="0"/>
              <a:t>I.	Introduction</a:t>
            </a:r>
          </a:p>
          <a:p>
            <a:pPr>
              <a:buFont typeface="Wingdings" pitchFamily="2" charset="2"/>
              <a:buNone/>
            </a:pPr>
            <a:endParaRPr lang="en-GB" sz="1600" smtClean="0"/>
          </a:p>
          <a:p>
            <a:pPr>
              <a:buFont typeface="Wingdings" pitchFamily="2" charset="2"/>
              <a:buNone/>
            </a:pPr>
            <a:endParaRPr lang="en-GB" sz="1600" smtClean="0"/>
          </a:p>
          <a:p>
            <a:endParaRPr lang="en-GB" sz="1600" smtClean="0"/>
          </a:p>
          <a:p>
            <a:endParaRPr lang="en-GB" sz="1600" smtClean="0"/>
          </a:p>
          <a:p>
            <a:r>
              <a:rPr lang="en-GB" sz="1600" smtClean="0"/>
              <a:t>II.	Objectives of this Section</a:t>
            </a:r>
          </a:p>
          <a:p>
            <a:endParaRPr lang="en-GB" sz="1600" smtClean="0"/>
          </a:p>
          <a:p>
            <a:endParaRPr lang="en-GB" sz="1600" smtClean="0"/>
          </a:p>
          <a:p>
            <a:endParaRPr lang="en-GB" sz="1600" smtClean="0"/>
          </a:p>
          <a:p>
            <a:endParaRPr lang="en-GB" sz="1600" smtClean="0"/>
          </a:p>
          <a:p>
            <a:pPr>
              <a:buFont typeface="Wingdings" pitchFamily="2" charset="2"/>
              <a:buNone/>
            </a:pPr>
            <a:endParaRPr lang="en-GB" sz="1600" smtClean="0"/>
          </a:p>
        </p:txBody>
      </p:sp>
      <p:sp>
        <p:nvSpPr>
          <p:cNvPr id="5" name="Rounded Rectangle 4"/>
          <p:cNvSpPr/>
          <p:nvPr/>
        </p:nvSpPr>
        <p:spPr bwMode="auto">
          <a:xfrm>
            <a:off x="3177722" y="2517084"/>
            <a:ext cx="5328592" cy="792088"/>
          </a:xfrm>
          <a:prstGeom prst="roundRect">
            <a:avLst/>
          </a:prstGeom>
          <a:solidFill>
            <a:srgbClr val="1B5BA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GB">
                <a:solidFill>
                  <a:srgbClr val="FFFFFF"/>
                </a:solidFill>
              </a:rPr>
              <a:t>Take the reader through a short introduction of what is the section  relation to the whole document and how has it been developed </a:t>
            </a:r>
            <a:endParaRPr lang="en-GB">
              <a:solidFill>
                <a:schemeClr val="bg1"/>
              </a:solidFill>
              <a:latin typeface="Times New Roman" pitchFamily="18" charset="0"/>
            </a:endParaRPr>
          </a:p>
        </p:txBody>
      </p:sp>
      <p:sp>
        <p:nvSpPr>
          <p:cNvPr id="6" name="Rounded Rectangle 5"/>
          <p:cNvSpPr/>
          <p:nvPr/>
        </p:nvSpPr>
        <p:spPr bwMode="auto">
          <a:xfrm>
            <a:off x="3184415" y="4180540"/>
            <a:ext cx="5328592" cy="792088"/>
          </a:xfrm>
          <a:prstGeom prst="roundRect">
            <a:avLst/>
          </a:prstGeom>
          <a:solidFill>
            <a:srgbClr val="1B5BA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GB">
                <a:solidFill>
                  <a:srgbClr val="FFFFFF"/>
                </a:solidFill>
              </a:rPr>
              <a:t>Describe the main purposes of the document . </a:t>
            </a:r>
            <a:endParaRPr lang="en-GB">
              <a:solidFill>
                <a:schemeClr val="bg1"/>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9750" y="765175"/>
            <a:ext cx="7772400" cy="646113"/>
          </a:xfrm>
        </p:spPr>
        <p:txBody>
          <a:bodyPr/>
          <a:lstStyle/>
          <a:p>
            <a:pPr eaLnBrk="1" hangingPunct="1"/>
            <a:r>
              <a:rPr lang="en-US" smtClean="0"/>
              <a:t>Objectives</a:t>
            </a:r>
          </a:p>
        </p:txBody>
      </p:sp>
      <p:sp>
        <p:nvSpPr>
          <p:cNvPr id="9219" name="Content Placeholder 2"/>
          <p:cNvSpPr>
            <a:spLocks noGrp="1"/>
          </p:cNvSpPr>
          <p:nvPr>
            <p:ph idx="1"/>
          </p:nvPr>
        </p:nvSpPr>
        <p:spPr>
          <a:xfrm>
            <a:off x="539750" y="1700213"/>
            <a:ext cx="7991475" cy="3529012"/>
          </a:xfrm>
        </p:spPr>
        <p:txBody>
          <a:bodyPr/>
          <a:lstStyle/>
          <a:p>
            <a:pPr>
              <a:buFont typeface="Wingdings" pitchFamily="2" charset="2"/>
              <a:buAutoNum type="arabicPeriod"/>
            </a:pPr>
            <a:r>
              <a:rPr lang="en-GB" sz="1600" smtClean="0"/>
              <a:t>First, this section aims to give directions on how to achieve an environmentally sustainable solution for ICT equipment’s EOL through the generation of a checklist that allows the decisions made in relation to ICT end of life management practices to be fully monitored, by: </a:t>
            </a:r>
          </a:p>
          <a:p>
            <a:pPr>
              <a:buFont typeface="Wingdings" pitchFamily="2" charset="2"/>
              <a:buNone/>
            </a:pPr>
            <a:endParaRPr lang="en-GB" sz="1600" smtClean="0"/>
          </a:p>
          <a:p>
            <a:pPr lvl="1"/>
            <a:r>
              <a:rPr lang="en-GB" sz="1400" smtClean="0"/>
              <a:t>Describing the End-of-life- management stages for ICT equipment and their hierarchy based on the principle of waste prevention (e.g. Reuse, Recycle, Recovery materials, Refurbishment, Disposal) in order to protect human health, environment and support of social development.  </a:t>
            </a:r>
          </a:p>
          <a:p>
            <a:pPr lvl="1"/>
            <a:endParaRPr lang="en-GB" sz="1400" smtClean="0"/>
          </a:p>
          <a:p>
            <a:pPr lvl="1"/>
            <a:r>
              <a:rPr lang="en-GB" sz="1400" smtClean="0"/>
              <a:t>Identifying the challenges, opportunities and limitations faced by EOL management provider at the different stages. (add the tables)</a:t>
            </a:r>
          </a:p>
          <a:p>
            <a:pPr>
              <a:buFont typeface="Wingdings" pitchFamily="2" charset="2"/>
              <a:buNone/>
            </a:pPr>
            <a:endParaRPr lang="en-GB" sz="160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1188" y="1628775"/>
            <a:ext cx="7772400" cy="646113"/>
          </a:xfrm>
        </p:spPr>
        <p:txBody>
          <a:bodyPr/>
          <a:lstStyle/>
          <a:p>
            <a:pPr eaLnBrk="1" hangingPunct="1"/>
            <a:r>
              <a:rPr lang="en-US" smtClean="0"/>
              <a:t>Objectives</a:t>
            </a:r>
          </a:p>
        </p:txBody>
      </p:sp>
      <p:sp>
        <p:nvSpPr>
          <p:cNvPr id="10243" name="Content Placeholder 2"/>
          <p:cNvSpPr>
            <a:spLocks noGrp="1"/>
          </p:cNvSpPr>
          <p:nvPr>
            <p:ph idx="1"/>
          </p:nvPr>
        </p:nvSpPr>
        <p:spPr>
          <a:xfrm>
            <a:off x="539750" y="2636838"/>
            <a:ext cx="7991475" cy="2520950"/>
          </a:xfrm>
        </p:spPr>
        <p:txBody>
          <a:bodyPr/>
          <a:lstStyle/>
          <a:p>
            <a:pPr>
              <a:buFont typeface="Wingdings" pitchFamily="2" charset="2"/>
              <a:buNone/>
            </a:pPr>
            <a:r>
              <a:rPr lang="en-GB" sz="1600" smtClean="0"/>
              <a:t> </a:t>
            </a:r>
          </a:p>
          <a:p>
            <a:pPr>
              <a:buFont typeface="Wingdings" pitchFamily="2" charset="2"/>
              <a:buNone/>
            </a:pPr>
            <a:r>
              <a:rPr lang="en-GB" sz="1600" smtClean="0"/>
              <a:t>2.  Secondly, by describing the different aspects to be aware of when selecting an EOL management solution, the section also aims to look at the different initiatives for EOL management that may suit different companies and organisation within the industry (E.g. operators, infrastructure, manufacturers as well as end user equipment); a solution that not only support economic growth but also cares after extended responsibility that producers and generators hold for ICT products on a local, national, regional and global scale.</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1188" y="1628775"/>
            <a:ext cx="7772400" cy="646113"/>
          </a:xfrm>
        </p:spPr>
        <p:txBody>
          <a:bodyPr/>
          <a:lstStyle/>
          <a:p>
            <a:pPr eaLnBrk="1" hangingPunct="1"/>
            <a:r>
              <a:rPr lang="en-US" smtClean="0"/>
              <a:t>Objectives</a:t>
            </a:r>
          </a:p>
        </p:txBody>
      </p:sp>
      <p:sp>
        <p:nvSpPr>
          <p:cNvPr id="11267" name="Content Placeholder 2"/>
          <p:cNvSpPr>
            <a:spLocks noGrp="1"/>
          </p:cNvSpPr>
          <p:nvPr>
            <p:ph idx="1"/>
          </p:nvPr>
        </p:nvSpPr>
        <p:spPr>
          <a:xfrm>
            <a:off x="539750" y="2636838"/>
            <a:ext cx="7991475" cy="2520950"/>
          </a:xfrm>
        </p:spPr>
        <p:txBody>
          <a:bodyPr/>
          <a:lstStyle/>
          <a:p>
            <a:pPr>
              <a:buFont typeface="Wingdings" pitchFamily="2" charset="2"/>
              <a:buNone/>
            </a:pPr>
            <a:r>
              <a:rPr lang="en-GB" sz="1600" smtClean="0"/>
              <a:t> 3. Further, the sections looks to identifying the effects over social, economic and environmental aspects  generated by EOL management of ICT equipment </a:t>
            </a:r>
          </a:p>
          <a:p>
            <a:pPr>
              <a:buFont typeface="Wingdings" pitchFamily="2" charset="2"/>
              <a:buNone/>
            </a:pPr>
            <a:endParaRPr lang="en-GB" sz="1600" smtClean="0"/>
          </a:p>
          <a:p>
            <a:pPr>
              <a:buFont typeface="Wingdings" pitchFamily="2" charset="2"/>
              <a:buNone/>
            </a:pPr>
            <a:r>
              <a:rPr lang="en-GB" sz="1600" smtClean="0"/>
              <a:t>4.  Finally it intends to illustrate the integration of End of Life Management and its environmental aspect to the design process as part of the concept of a life-cycle approach within the framework develop by the ITU Study Group 5</a:t>
            </a:r>
          </a:p>
          <a:p>
            <a:endParaRPr lang="en-GB" sz="1600" smtClean="0"/>
          </a:p>
          <a:p>
            <a:pPr>
              <a:buFont typeface="Wingdings" pitchFamily="2" charset="2"/>
              <a:buNone/>
            </a:pPr>
            <a:endParaRPr lang="en-GB" sz="160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4213" y="692150"/>
            <a:ext cx="7772400" cy="646113"/>
          </a:xfrm>
        </p:spPr>
        <p:txBody>
          <a:bodyPr/>
          <a:lstStyle/>
          <a:p>
            <a:pPr eaLnBrk="1" hangingPunct="1"/>
            <a:r>
              <a:rPr lang="en-US" smtClean="0"/>
              <a:t>Sub – Sections </a:t>
            </a:r>
          </a:p>
        </p:txBody>
      </p:sp>
      <p:sp>
        <p:nvSpPr>
          <p:cNvPr id="12291" name="Content Placeholder 2"/>
          <p:cNvSpPr>
            <a:spLocks noGrp="1"/>
          </p:cNvSpPr>
          <p:nvPr>
            <p:ph idx="1"/>
          </p:nvPr>
        </p:nvSpPr>
        <p:spPr>
          <a:xfrm>
            <a:off x="755650" y="1268413"/>
            <a:ext cx="7991475" cy="4392612"/>
          </a:xfrm>
        </p:spPr>
        <p:txBody>
          <a:bodyPr/>
          <a:lstStyle/>
          <a:p>
            <a:pPr>
              <a:buFont typeface="Wingdings" pitchFamily="2" charset="2"/>
              <a:buNone/>
            </a:pPr>
            <a:endParaRPr lang="en-GB" sz="1600" smtClean="0"/>
          </a:p>
          <a:p>
            <a:r>
              <a:rPr lang="en-GB" sz="1600" smtClean="0"/>
              <a:t>III.	End-of-Life Management </a:t>
            </a:r>
          </a:p>
          <a:p>
            <a:endParaRPr lang="en-GB" sz="1600" smtClean="0"/>
          </a:p>
          <a:p>
            <a:endParaRPr lang="en-GB" sz="1600" smtClean="0"/>
          </a:p>
          <a:p>
            <a:endParaRPr lang="en-GB" sz="1600" smtClean="0"/>
          </a:p>
          <a:p>
            <a:endParaRPr lang="en-GB" sz="1600" smtClean="0"/>
          </a:p>
          <a:p>
            <a:pPr>
              <a:buFont typeface="Wingdings" pitchFamily="2" charset="2"/>
              <a:buNone/>
            </a:pPr>
            <a:endParaRPr lang="en-GB" sz="1600" smtClean="0"/>
          </a:p>
        </p:txBody>
      </p:sp>
      <p:sp>
        <p:nvSpPr>
          <p:cNvPr id="7" name="Rounded Rectangle 6"/>
          <p:cNvSpPr/>
          <p:nvPr/>
        </p:nvSpPr>
        <p:spPr bwMode="auto">
          <a:xfrm>
            <a:off x="3131840" y="2178092"/>
            <a:ext cx="5544616" cy="3699180"/>
          </a:xfrm>
          <a:prstGeom prst="roundRect">
            <a:avLst/>
          </a:prstGeom>
          <a:solidFill>
            <a:srgbClr val="1B5BA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GB">
                <a:solidFill>
                  <a:srgbClr val="FFFFFF"/>
                </a:solidFill>
              </a:rPr>
              <a:t>Definitions for EOL management and E-waste for the purpose of the document are given.</a:t>
            </a:r>
          </a:p>
          <a:p>
            <a:pPr eaLnBrk="0" hangingPunct="0">
              <a:buClr>
                <a:schemeClr val="tx1"/>
              </a:buClr>
              <a:buFont typeface="Arial" pitchFamily="34" charset="0"/>
              <a:buNone/>
            </a:pPr>
            <a:r>
              <a:rPr lang="en-GB">
                <a:solidFill>
                  <a:srgbClr val="FFFFFF"/>
                </a:solidFill>
              </a:rPr>
              <a:t>A description of EOL management for ICT is </a:t>
            </a:r>
            <a:r>
              <a:rPr lang="en-GB">
                <a:solidFill>
                  <a:schemeClr val="bg1"/>
                </a:solidFill>
              </a:rPr>
              <a:t>developed including the following aspects:</a:t>
            </a:r>
          </a:p>
          <a:p>
            <a:pPr eaLnBrk="0" hangingPunct="0">
              <a:buClr>
                <a:schemeClr val="tx1"/>
              </a:buClr>
              <a:buFont typeface="Arial" pitchFamily="34" charset="0"/>
              <a:buNone/>
            </a:pPr>
            <a:endParaRPr lang="en-GB">
              <a:solidFill>
                <a:schemeClr val="bg1"/>
              </a:solidFill>
            </a:endParaRPr>
          </a:p>
          <a:p>
            <a:pPr eaLnBrk="0" hangingPunct="0">
              <a:buClr>
                <a:schemeClr val="tx1"/>
              </a:buClr>
              <a:buFont typeface="Wingdings" pitchFamily="2" charset="2"/>
              <a:buChar char="ü"/>
            </a:pPr>
            <a:r>
              <a:rPr lang="en-GB">
                <a:solidFill>
                  <a:schemeClr val="bg1"/>
                </a:solidFill>
              </a:rPr>
              <a:t>EOL management Stages</a:t>
            </a:r>
          </a:p>
          <a:p>
            <a:pPr eaLnBrk="0" hangingPunct="0">
              <a:buClr>
                <a:schemeClr val="tx1"/>
              </a:buClr>
              <a:buFont typeface="Wingdings" pitchFamily="2" charset="2"/>
              <a:buChar char="ü"/>
            </a:pPr>
            <a:r>
              <a:rPr lang="en-GB">
                <a:solidFill>
                  <a:schemeClr val="bg1"/>
                </a:solidFill>
              </a:rPr>
              <a:t>Transboundary Movements</a:t>
            </a:r>
          </a:p>
          <a:p>
            <a:pPr eaLnBrk="0" hangingPunct="0">
              <a:buClr>
                <a:schemeClr val="tx1"/>
              </a:buClr>
              <a:buFont typeface="Wingdings" pitchFamily="2" charset="2"/>
              <a:buChar char="ü"/>
            </a:pPr>
            <a:r>
              <a:rPr lang="en-GB">
                <a:solidFill>
                  <a:schemeClr val="bg1"/>
                </a:solidFill>
              </a:rPr>
              <a:t>Legal frame</a:t>
            </a:r>
          </a:p>
          <a:p>
            <a:pPr eaLnBrk="0" hangingPunct="0">
              <a:buClr>
                <a:schemeClr val="tx1"/>
              </a:buClr>
              <a:buFont typeface="Wingdings" pitchFamily="2" charset="2"/>
              <a:buChar char="ü"/>
            </a:pPr>
            <a:r>
              <a:rPr lang="en-GB">
                <a:solidFill>
                  <a:schemeClr val="bg1"/>
                </a:solidFill>
              </a:rPr>
              <a:t>Best practices Check List</a:t>
            </a:r>
          </a:p>
          <a:p>
            <a:pPr eaLnBrk="0" hangingPunct="0">
              <a:buClr>
                <a:schemeClr val="tx1"/>
              </a:buClr>
              <a:buFont typeface="Wingdings" pitchFamily="2" charset="2"/>
              <a:buChar char="ü"/>
            </a:pPr>
            <a:r>
              <a:rPr lang="en-GB">
                <a:solidFill>
                  <a:schemeClr val="bg1"/>
                </a:solidFill>
              </a:rPr>
              <a:t>Challenges and opportunities </a:t>
            </a:r>
          </a:p>
          <a:p>
            <a:pPr eaLnBrk="0" hangingPunct="0">
              <a:buClr>
                <a:schemeClr val="tx1"/>
              </a:buClr>
              <a:buFont typeface="Arial" pitchFamily="34" charset="0"/>
              <a:buChar char="•"/>
            </a:pPr>
            <a:endParaRPr lang="en-GB">
              <a:solidFill>
                <a:srgbClr val="FFFFFF"/>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4213" y="692150"/>
            <a:ext cx="7772400" cy="646113"/>
          </a:xfrm>
        </p:spPr>
        <p:txBody>
          <a:bodyPr/>
          <a:lstStyle/>
          <a:p>
            <a:pPr eaLnBrk="1" hangingPunct="1"/>
            <a:r>
              <a:rPr lang="en-US" smtClean="0"/>
              <a:t>Sub – Sections </a:t>
            </a:r>
          </a:p>
        </p:txBody>
      </p:sp>
      <p:sp>
        <p:nvSpPr>
          <p:cNvPr id="13315" name="Content Placeholder 2"/>
          <p:cNvSpPr>
            <a:spLocks noGrp="1"/>
          </p:cNvSpPr>
          <p:nvPr>
            <p:ph idx="1"/>
          </p:nvPr>
        </p:nvSpPr>
        <p:spPr>
          <a:xfrm>
            <a:off x="683569" y="1268760"/>
            <a:ext cx="4104455" cy="4176713"/>
          </a:xfrm>
        </p:spPr>
        <p:txBody>
          <a:bodyPr/>
          <a:lstStyle/>
          <a:p>
            <a:pPr>
              <a:buFont typeface="Wingdings" pitchFamily="2" charset="2"/>
              <a:buNone/>
            </a:pPr>
            <a:endParaRPr lang="en-GB" sz="1600" dirty="0" smtClean="0"/>
          </a:p>
          <a:p>
            <a:r>
              <a:rPr lang="en-GB" sz="1600" dirty="0" smtClean="0"/>
              <a:t>IV.	General Material Recovery and Recycling Facility Guidelines</a:t>
            </a:r>
          </a:p>
          <a:p>
            <a:pPr>
              <a:buNone/>
            </a:pPr>
            <a:endParaRPr lang="en-GB" sz="1600" dirty="0" smtClean="0"/>
          </a:p>
          <a:p>
            <a:r>
              <a:rPr lang="en-GB" sz="1600" dirty="0" smtClean="0"/>
              <a:t>V.	Clean Supply Chain and Conflict Minerals</a:t>
            </a:r>
          </a:p>
          <a:p>
            <a:endParaRPr lang="en-GB" sz="1600" dirty="0" smtClean="0"/>
          </a:p>
          <a:p>
            <a:r>
              <a:rPr lang="en-GB" sz="1600" dirty="0" smtClean="0"/>
              <a:t>VI.	Societal Issues</a:t>
            </a:r>
          </a:p>
          <a:p>
            <a:endParaRPr lang="en-GB" sz="1600" dirty="0" smtClean="0"/>
          </a:p>
          <a:p>
            <a:r>
              <a:rPr lang="en-GB" sz="1600" dirty="0" smtClean="0"/>
              <a:t>VII.	Economic Aspects and Disassembly for Recycling</a:t>
            </a:r>
          </a:p>
          <a:p>
            <a:endParaRPr lang="en-GB" sz="1600" dirty="0" smtClean="0"/>
          </a:p>
          <a:p>
            <a:r>
              <a:rPr lang="en-GB" sz="1600" dirty="0" smtClean="0"/>
              <a:t>VIII.	Offsetting Opportunities and Mitigation</a:t>
            </a:r>
          </a:p>
          <a:p>
            <a:endParaRPr lang="en-GB" sz="1600" dirty="0" smtClean="0"/>
          </a:p>
          <a:p>
            <a:r>
              <a:rPr lang="en-GB" sz="1600" dirty="0" smtClean="0"/>
              <a:t>IX     Successful stories</a:t>
            </a:r>
          </a:p>
          <a:p>
            <a:endParaRPr lang="en-GB" sz="1600" dirty="0" smtClean="0"/>
          </a:p>
          <a:p>
            <a:r>
              <a:rPr lang="en-GB" sz="1600" dirty="0" smtClean="0"/>
              <a:t>X      Annexes </a:t>
            </a:r>
          </a:p>
          <a:p>
            <a:pPr>
              <a:buFont typeface="Wingdings" pitchFamily="2" charset="2"/>
              <a:buNone/>
            </a:pPr>
            <a:endParaRPr lang="en-GB" sz="1600" dirty="0" smtClean="0"/>
          </a:p>
        </p:txBody>
      </p:sp>
      <p:sp>
        <p:nvSpPr>
          <p:cNvPr id="4" name="Rounded Rectangle 3"/>
          <p:cNvSpPr/>
          <p:nvPr/>
        </p:nvSpPr>
        <p:spPr bwMode="auto">
          <a:xfrm>
            <a:off x="4932040" y="1772816"/>
            <a:ext cx="3600400" cy="3672408"/>
          </a:xfrm>
          <a:prstGeom prst="roundRect">
            <a:avLst/>
          </a:prstGeom>
          <a:solidFill>
            <a:srgbClr val="1B5BA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buClr>
                <a:schemeClr val="tx1"/>
              </a:buClr>
              <a:buFont typeface="Arial" pitchFamily="34" charset="0"/>
              <a:buNone/>
            </a:pPr>
            <a:r>
              <a:rPr lang="en-GB" dirty="0">
                <a:solidFill>
                  <a:srgbClr val="FFFFFF"/>
                </a:solidFill>
              </a:rPr>
              <a:t>Describe the main aspects that ought to be comply with if looking for an Environmental sound solution, such as:</a:t>
            </a:r>
          </a:p>
          <a:p>
            <a:pPr eaLnBrk="0" hangingPunct="0">
              <a:buClr>
                <a:schemeClr val="tx1"/>
              </a:buClr>
              <a:buFont typeface="Arial" pitchFamily="34" charset="0"/>
              <a:buNone/>
            </a:pPr>
            <a:endParaRPr lang="en-GB" dirty="0">
              <a:solidFill>
                <a:srgbClr val="FFFFFF"/>
              </a:solidFill>
            </a:endParaRPr>
          </a:p>
          <a:p>
            <a:pPr eaLnBrk="0" hangingPunct="0">
              <a:buClr>
                <a:schemeClr val="tx1"/>
              </a:buClr>
              <a:buFont typeface="Arial" pitchFamily="34" charset="0"/>
              <a:buNone/>
            </a:pPr>
            <a:r>
              <a:rPr lang="en-GB" dirty="0">
                <a:solidFill>
                  <a:srgbClr val="FFFFFF"/>
                </a:solidFill>
              </a:rPr>
              <a:t>Environmental Management Systems</a:t>
            </a:r>
          </a:p>
          <a:p>
            <a:pPr eaLnBrk="0" hangingPunct="0">
              <a:buClr>
                <a:schemeClr val="tx1"/>
              </a:buClr>
              <a:buFont typeface="Arial" pitchFamily="34" charset="0"/>
              <a:buNone/>
            </a:pPr>
            <a:r>
              <a:rPr lang="en-GB" dirty="0">
                <a:solidFill>
                  <a:srgbClr val="FFFFFF"/>
                </a:solidFill>
              </a:rPr>
              <a:t>Licences and Permits</a:t>
            </a:r>
          </a:p>
          <a:p>
            <a:pPr eaLnBrk="0" hangingPunct="0">
              <a:buClr>
                <a:schemeClr val="tx1"/>
              </a:buClr>
              <a:buFont typeface="Arial" pitchFamily="34" charset="0"/>
              <a:buNone/>
            </a:pPr>
            <a:r>
              <a:rPr lang="en-GB" dirty="0">
                <a:solidFill>
                  <a:srgbClr val="FFFFFF"/>
                </a:solidFill>
              </a:rPr>
              <a:t>Monitor recording and</a:t>
            </a:r>
          </a:p>
          <a:p>
            <a:pPr eaLnBrk="0" hangingPunct="0">
              <a:buClr>
                <a:schemeClr val="tx1"/>
              </a:buClr>
              <a:buFont typeface="Arial" pitchFamily="34" charset="0"/>
              <a:buNone/>
            </a:pPr>
            <a:r>
              <a:rPr lang="en-GB" dirty="0">
                <a:solidFill>
                  <a:srgbClr val="FFFFFF"/>
                </a:solidFill>
              </a:rPr>
              <a:t>Emergency planning.</a:t>
            </a:r>
          </a:p>
          <a:p>
            <a:pPr eaLnBrk="0" hangingPunct="0">
              <a:buClr>
                <a:schemeClr val="tx1"/>
              </a:buClr>
              <a:buFont typeface="Arial" pitchFamily="34" charset="0"/>
              <a:buNone/>
            </a:pPr>
            <a:endParaRPr lang="en-GB" dirty="0">
              <a:solidFill>
                <a:srgbClr val="FFFFFF"/>
              </a:solidFill>
            </a:endParaRPr>
          </a:p>
          <a:p>
            <a:pPr eaLnBrk="0" hangingPunct="0">
              <a:buClr>
                <a:schemeClr val="tx1"/>
              </a:buClr>
              <a:buFont typeface="Arial" pitchFamily="34" charset="0"/>
              <a:buNone/>
            </a:pPr>
            <a:r>
              <a:rPr lang="en-GB" dirty="0">
                <a:solidFill>
                  <a:srgbClr val="FFFFFF"/>
                </a:solidFill>
              </a:rPr>
              <a:t> </a:t>
            </a:r>
            <a:endParaRPr lang="en-GB" dirty="0">
              <a:solidFill>
                <a:schemeClr val="bg1"/>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21210</TotalTime>
  <Words>675</Words>
  <Application>Microsoft Office PowerPoint</Application>
  <PresentationFormat>On-screen Show (4:3)</PresentationFormat>
  <Paragraphs>187</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ITU-e</vt:lpstr>
      <vt:lpstr>Custom Design</vt:lpstr>
      <vt:lpstr>Guidelines for Environmental Sustainability for the ICT Sector  End of Life Management</vt:lpstr>
      <vt:lpstr>Methodology of work</vt:lpstr>
      <vt:lpstr>Justification</vt:lpstr>
      <vt:lpstr>Sub – Sections </vt:lpstr>
      <vt:lpstr>Objectives</vt:lpstr>
      <vt:lpstr>Objectives</vt:lpstr>
      <vt:lpstr>Objectives</vt:lpstr>
      <vt:lpstr>Sub – Sections </vt:lpstr>
      <vt:lpstr>Sub – Sections </vt:lpstr>
      <vt:lpstr>Sub – Sections </vt:lpstr>
      <vt:lpstr>Sub – Sections </vt:lpstr>
      <vt:lpstr>Sub – Sections </vt:lpstr>
      <vt:lpstr>Challenges</vt:lpstr>
      <vt:lpstr>Call to Action! </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ITU-T climate change</dc:title>
  <dc:creator>Cristina Bueti</dc:creator>
  <cp:lastModifiedBy>campilon</cp:lastModifiedBy>
  <cp:revision>988</cp:revision>
  <cp:lastPrinted>2001-11-25T13:41:09Z</cp:lastPrinted>
  <dcterms:created xsi:type="dcterms:W3CDTF">2006-05-30T12:53:59Z</dcterms:created>
  <dcterms:modified xsi:type="dcterms:W3CDTF">2011-11-23T09:21:14Z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