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46" r:id="rId2"/>
  </p:sldMasterIdLst>
  <p:notesMasterIdLst>
    <p:notesMasterId r:id="rId12"/>
  </p:notesMasterIdLst>
  <p:handoutMasterIdLst>
    <p:handoutMasterId r:id="rId13"/>
  </p:handoutMasterIdLst>
  <p:sldIdLst>
    <p:sldId id="1006" r:id="rId3"/>
    <p:sldId id="1009" r:id="rId4"/>
    <p:sldId id="1010" r:id="rId5"/>
    <p:sldId id="1027" r:id="rId6"/>
    <p:sldId id="1011" r:id="rId7"/>
    <p:sldId id="1029" r:id="rId8"/>
    <p:sldId id="1028" r:id="rId9"/>
    <p:sldId id="1031" r:id="rId10"/>
    <p:sldId id="1023" r:id="rId11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C3C70"/>
    <a:srgbClr val="FFCC66"/>
    <a:srgbClr val="00CCFF"/>
    <a:srgbClr val="1B5BA2"/>
    <a:srgbClr val="FF5757"/>
    <a:srgbClr val="99CCFF"/>
    <a:srgbClr val="0E438A"/>
    <a:srgbClr val="D9445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6303" autoAdjust="0"/>
  </p:normalViewPr>
  <p:slideViewPr>
    <p:cSldViewPr>
      <p:cViewPr>
        <p:scale>
          <a:sx n="75" d="100"/>
          <a:sy n="75" d="100"/>
        </p:scale>
        <p:origin x="-960" y="-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-1428" y="-72"/>
      </p:cViewPr>
      <p:guideLst>
        <p:guide orient="horz" pos="3128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B2B64B84-4EDC-46E9-A3EA-7D220BC5D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E4633FD1-75C3-44E6-A92F-6568482F5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FF28E8-BEBF-437D-8178-7E5B3E4EBAB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000">
                <a:latin typeface="Univers" pitchFamily="34" charset="0"/>
              </a:rPr>
              <a:t>International</a:t>
            </a:r>
            <a:br>
              <a:rPr lang="en-US" sz="1000">
                <a:latin typeface="Univers" pitchFamily="34" charset="0"/>
              </a:rPr>
            </a:br>
            <a:r>
              <a:rPr lang="en-US" sz="1000">
                <a:latin typeface="Univers" pitchFamily="34" charset="0"/>
              </a:rPr>
              <a:t>Telecommunication</a:t>
            </a:r>
            <a:br>
              <a:rPr lang="en-US" sz="1000">
                <a:latin typeface="Univers" pitchFamily="34" charset="0"/>
              </a:rPr>
            </a:br>
            <a:r>
              <a:rPr lang="en-US" sz="1000">
                <a:latin typeface="Univers" pitchFamily="34" charset="0"/>
              </a:rPr>
              <a:t>Union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8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" name="Line 30"/>
          <p:cNvSpPr>
            <a:spLocks noChangeShapeType="1"/>
          </p:cNvSpPr>
          <p:nvPr userDrawn="1"/>
        </p:nvSpPr>
        <p:spPr bwMode="auto">
          <a:xfrm flipH="1">
            <a:off x="611188" y="476250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" name="Line 33"/>
          <p:cNvSpPr>
            <a:spLocks noChangeShapeType="1"/>
          </p:cNvSpPr>
          <p:nvPr userDrawn="1"/>
        </p:nvSpPr>
        <p:spPr bwMode="auto">
          <a:xfrm flipH="1">
            <a:off x="4716463" y="476250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/>
          </a:p>
        </p:txBody>
      </p:sp>
      <p:pic>
        <p:nvPicPr>
          <p:cNvPr id="11" name="Picture 71" descr="BandoBleusurblanc-E"/>
          <p:cNvPicPr>
            <a:picLocks noChangeAspect="1" noChangeArrowheads="1"/>
          </p:cNvPicPr>
          <p:nvPr userDrawn="1"/>
        </p:nvPicPr>
        <p:blipFill>
          <a:blip r:embed="rId2" cstate="print"/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03350" y="2349500"/>
            <a:ext cx="7054850" cy="863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1042B-A105-4D18-AA19-5936E5605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F0876-1EE7-4D1F-B0C3-9D1AE4049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52513"/>
            <a:ext cx="1943100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52513"/>
            <a:ext cx="5678487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84F92-E96B-4FBF-9F17-6D8E15D06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6B69-E986-4051-B642-9243934C7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C6305-8B3A-4968-B6EB-0DE245FDBCC2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5EC54-683F-43B6-87AE-FD5B4F882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DD924-34E9-4E79-8851-60F042824DB4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2EA66-676E-4FB1-9D6F-AAFF50DC4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285A4-65EA-49FE-B408-F6A71E97D6E8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9A300-068F-4F74-98FB-CBBB1A08E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A716-3C7F-4162-8723-72D7CB5AC123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607C-DE1A-4E75-B653-BC60D8F16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7E639-9FDB-4BE2-B47F-0CE3AEC162C6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8513E-1B4D-44D6-90DF-03C9C860E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238B7-686B-41FC-99D4-3E73AB6CE6BB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E49C5-6C2B-49B4-86B0-1D116C5DE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17421-79B4-42F2-BA3F-49C8B52F9E41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A747A-C0E3-4F0E-9249-5B69A6E55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7E9E-72FB-4458-A807-96BFE8D6AAE2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FBD8E-4AFB-44E6-9D6F-561288A45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051AF-E771-4798-8473-5B3678D5DCCB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0CBC5-F1D2-4450-8A9E-91B6CD805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E3665-BFBF-4E6A-B0EB-9F5B9E09C8B8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ECF0C-6227-4249-846E-F92559F12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52726-C1CC-49A7-BB43-563AC8469B58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26616-9E5F-44AD-969A-1AD26C9C9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97BC-2BAC-45F7-8007-2140D042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D6D58-2A03-43B5-BAA8-AC130EA74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832D6-EDA7-4C6B-A723-CC2959368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39162-2D51-49AC-9154-66190E1AB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9CF12-6F9F-4A6C-84BA-D9983A2F5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14D2C-7EF6-42A6-AFD9-CC013A254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20088" y="6381750"/>
            <a:ext cx="407987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22E76-929F-42F8-97C5-6576F2818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5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2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7164388" y="6524625"/>
            <a:ext cx="1092200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November 2011</a:t>
            </a:r>
          </a:p>
        </p:txBody>
      </p:sp>
      <p:pic>
        <p:nvPicPr>
          <p:cNvPr id="1031" name="Picture 71" descr="BandoBleusurblanc-E"/>
          <p:cNvPicPr>
            <a:picLocks noChangeAspect="1" noChangeArrowheads="1"/>
          </p:cNvPicPr>
          <p:nvPr userDrawn="1"/>
        </p:nvPicPr>
        <p:blipFill>
          <a:blip r:embed="rId16" cstate="print"/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7" name="Text Box 73"/>
          <p:cNvSpPr txBox="1">
            <a:spLocks noChangeArrowheads="1"/>
          </p:cNvSpPr>
          <p:nvPr userDrawn="1"/>
        </p:nvSpPr>
        <p:spPr bwMode="auto">
          <a:xfrm>
            <a:off x="4418013" y="404813"/>
            <a:ext cx="26749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1100" b="1" dirty="0">
                <a:solidFill>
                  <a:srgbClr val="1B5BA2"/>
                </a:solidFill>
                <a:latin typeface="Arial" pitchFamily="34" charset="0"/>
              </a:rPr>
              <a:t>Committed to Connecting the World</a:t>
            </a:r>
          </a:p>
        </p:txBody>
      </p:sp>
      <p:sp>
        <p:nvSpPr>
          <p:cNvPr id="1098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chemeClr val="tx1"/>
              </a:buClr>
              <a:buFont typeface="Arial" pitchFamily="34" charset="0"/>
              <a:buNone/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01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  <p:sldLayoutId id="2147483924" r:id="rId13"/>
  </p:sldLayoutIdLst>
  <p:transition>
    <p:fade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buClr>
                <a:schemeClr val="tx1"/>
              </a:buClr>
              <a:buFont typeface="Arial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43B061B-B9D5-49FF-B67F-C65B50D78522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chemeClr val="tx1"/>
              </a:buClr>
              <a:buFont typeface="Arial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chemeClr val="tx1"/>
              </a:buClr>
              <a:buFont typeface="Arial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C3BE964-37C5-4D05-9E3D-52671E918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climatechange/ess/index.html" TargetMode="External"/><Relationship Id="rId2" Type="http://schemas.openxmlformats.org/officeDocument/2006/relationships/hyperlink" Target="mailto:cristina.bueti@itu.int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467544" y="652621"/>
            <a:ext cx="8136904" cy="4031873"/>
          </a:xfrm>
        </p:spPr>
        <p:txBody>
          <a:bodyPr/>
          <a:lstStyle/>
          <a:p>
            <a:pPr eaLnBrk="1" hangingPunct="1"/>
            <a:r>
              <a:rPr lang="en-US" sz="3600" dirty="0" smtClean="0"/>
              <a:t>Guidelines for Environmental Sustainability for the ICT Sector 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Sustainable Buildings</a:t>
            </a:r>
            <a:br>
              <a:rPr lang="en-US" sz="3600" dirty="0" smtClean="0"/>
            </a:br>
            <a:r>
              <a:rPr lang="en-US" sz="3600" dirty="0" smtClean="0"/>
              <a:t>Sustainable ICT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116013" y="4425280"/>
            <a:ext cx="7304087" cy="1524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John Smiciklas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Director, Corporate Responsibility Programs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Research In Motion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jsmiciklas@rim.com</a:t>
            </a:r>
          </a:p>
        </p:txBody>
      </p:sp>
      <p:pic>
        <p:nvPicPr>
          <p:cNvPr id="15364" name="Picture 2" descr="C:\Documents and Settings\bueti\My Documents\My Pictures\itu-c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5300663"/>
            <a:ext cx="23177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Sustainable Buildings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dirty="0" smtClean="0"/>
              <a:t>ICT companies build, operate and  operate facilities that can demand large amounts of energy and material consumption in all these phases. Increasing efficiency is always a key goal for ICT companies and it can begin with the facilities themselves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765175"/>
            <a:ext cx="7772400" cy="641350"/>
          </a:xfrm>
        </p:spPr>
        <p:txBody>
          <a:bodyPr/>
          <a:lstStyle/>
          <a:p>
            <a:pPr eaLnBrk="1" hangingPunct="1"/>
            <a:r>
              <a:rPr lang="en-US" smtClean="0"/>
              <a:t>Sustainable Buildings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920880" cy="4464496"/>
          </a:xfrm>
        </p:spPr>
        <p:txBody>
          <a:bodyPr/>
          <a:lstStyle/>
          <a:p>
            <a:pPr marL="177800" indent="-177800" eaLnBrk="1" hangingPunct="1">
              <a:defRPr/>
            </a:pPr>
            <a:r>
              <a:rPr lang="en-US" dirty="0" smtClean="0"/>
              <a:t>Areas of Focus: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Design and Build Specifications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Building Maintenance, Repair and Operations 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Building Improvement and  Renovation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Technical Buildings and Outside Plant</a:t>
            </a:r>
          </a:p>
          <a:p>
            <a:pPr marL="227013" indent="-227013" eaLnBrk="1" hangingPunct="1">
              <a:defRPr/>
            </a:pPr>
            <a:r>
              <a:rPr lang="en-US" sz="2800" dirty="0" smtClean="0"/>
              <a:t>Most work is in providing information on the various global standards and codes already available and examples of best practices</a:t>
            </a:r>
          </a:p>
          <a:p>
            <a:pPr marL="227013" indent="-227013" eaLnBrk="1" hangingPunct="1">
              <a:buNone/>
              <a:defRPr/>
            </a:pPr>
            <a:endParaRPr lang="en-US" dirty="0" smtClean="0"/>
          </a:p>
          <a:p>
            <a:pPr marL="227013" indent="-227013" eaLnBrk="1" hangingPunct="1"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765175"/>
            <a:ext cx="7772400" cy="641350"/>
          </a:xfrm>
        </p:spPr>
        <p:txBody>
          <a:bodyPr/>
          <a:lstStyle/>
          <a:p>
            <a:pPr eaLnBrk="1" hangingPunct="1"/>
            <a:r>
              <a:rPr lang="en-US" smtClean="0"/>
              <a:t>Sustainable Buildings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772400" cy="4400550"/>
          </a:xfrm>
        </p:spPr>
        <p:txBody>
          <a:bodyPr/>
          <a:lstStyle/>
          <a:p>
            <a:pPr marL="227013" indent="-227013" eaLnBrk="1" hangingPunct="1">
              <a:defRPr/>
            </a:pPr>
            <a:r>
              <a:rPr lang="en-US" sz="2800" b="1" dirty="0" smtClean="0"/>
              <a:t>LEED Topics for Sustainability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Sustainable Sites 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Water Efficiency 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Energy and Atmosphere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Materials and Resources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Indoor Environmental Quality 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Innovation in Design </a:t>
            </a:r>
          </a:p>
          <a:p>
            <a:pPr marL="627063" lvl="1" indent="-227013" eaLnBrk="1" hangingPunct="1">
              <a:buFont typeface="Courier New" pitchFamily="49" charset="0"/>
              <a:buChar char="o"/>
              <a:defRPr/>
            </a:pPr>
            <a:r>
              <a:rPr lang="en-US" sz="2400" dirty="0" smtClean="0"/>
              <a:t>Regional Priority</a:t>
            </a:r>
          </a:p>
          <a:p>
            <a:pPr marL="227013" indent="-227013" eaLnBrk="1" hangingPunct="1">
              <a:defRPr/>
            </a:pPr>
            <a:r>
              <a:rPr lang="en-US" sz="2400" b="1" dirty="0" smtClean="0"/>
              <a:t>ISO/IEC JTC 1 Report on Smart Buildings</a:t>
            </a:r>
            <a:endParaRPr lang="en-US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Sustainable ICT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Provides technical guidance on how ICT companies operate their ICT infrastructure and assets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772400" cy="641350"/>
          </a:xfrm>
        </p:spPr>
        <p:txBody>
          <a:bodyPr/>
          <a:lstStyle/>
          <a:p>
            <a:pPr eaLnBrk="1" hangingPunct="1"/>
            <a:r>
              <a:rPr lang="en-US" dirty="0" smtClean="0"/>
              <a:t>Sustainable ICT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4213" y="1844675"/>
            <a:ext cx="8064500" cy="44005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Areas of Focus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/>
              <a:t>Offices (include networking, PCs, printers and all ancillaries ) 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/>
              <a:t>Central offices/data centres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/>
              <a:t>External plants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dirty="0" smtClean="0"/>
              <a:t>Broadcasting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Sustainable ICT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95536" y="1844675"/>
            <a:ext cx="8568952" cy="44005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Data Centre Design and Operation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Areas to focus on to maximize energy efficiency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Hot /cold aisles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Free cooling</a:t>
            </a:r>
          </a:p>
          <a:p>
            <a:pPr lvl="1" eaLnBrk="1" hangingPunct="1"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Codes of Conduct</a:t>
            </a:r>
          </a:p>
          <a:p>
            <a:pPr lvl="1" eaLnBrk="1" hangingPunct="1">
              <a:defRPr/>
            </a:pP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lvl="1" eaLnBrk="1" hangingPunct="1">
              <a:buNone/>
              <a:defRPr/>
            </a:pPr>
            <a:endParaRPr lang="en-US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641350"/>
          </a:xfrm>
        </p:spPr>
        <p:txBody>
          <a:bodyPr/>
          <a:lstStyle/>
          <a:p>
            <a:pPr eaLnBrk="1" hangingPunct="1"/>
            <a:r>
              <a:rPr lang="en-US" dirty="0" smtClean="0"/>
              <a:t>Outputs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892480" cy="44005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Define a purpose and target audience</a:t>
            </a: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Best Practices</a:t>
            </a: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Standards </a:t>
            </a:r>
          </a:p>
          <a:p>
            <a:pPr eaLnBrk="1" hangingPunct="1">
              <a:defRPr/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</a:rPr>
              <a:t>KPIs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Each section to contain a checklist which may develop into a standard or rating criteria</a:t>
            </a:r>
          </a:p>
          <a:p>
            <a:pPr eaLnBrk="1" hangingPunct="1">
              <a:defRPr/>
            </a:pP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lvl="1" eaLnBrk="1" hangingPunct="1">
              <a:buNone/>
              <a:defRPr/>
            </a:pPr>
            <a:endParaRPr lang="en-US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647700"/>
          </a:xfrm>
        </p:spPr>
        <p:txBody>
          <a:bodyPr/>
          <a:lstStyle/>
          <a:p>
            <a:pPr eaLnBrk="1" hangingPunct="1"/>
            <a:r>
              <a:rPr lang="en-US" smtClean="0"/>
              <a:t>More information 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>
          <a:xfrm>
            <a:off x="304800" y="1684338"/>
            <a:ext cx="8534400" cy="3616870"/>
          </a:xfrm>
        </p:spPr>
        <p:txBody>
          <a:bodyPr/>
          <a:lstStyle/>
          <a:p>
            <a:pPr eaLnBrk="1" hangingPunct="1"/>
            <a:endParaRPr lang="en-US" sz="2400" dirty="0" smtClean="0"/>
          </a:p>
          <a:p>
            <a:pPr algn="just" eaLnBrk="1" hangingPunct="1"/>
            <a:r>
              <a:rPr lang="en-GB" sz="2200" dirty="0" smtClean="0"/>
              <a:t>Additional partners and contributors are needed and encouraged to become part of the project</a:t>
            </a:r>
          </a:p>
          <a:p>
            <a:pPr eaLnBrk="1" hangingPunct="1"/>
            <a:endParaRPr lang="en-GB" sz="2200" dirty="0" smtClean="0"/>
          </a:p>
          <a:p>
            <a:pPr eaLnBrk="1" hangingPunct="1"/>
            <a:r>
              <a:rPr lang="en-GB" sz="2200" dirty="0" smtClean="0"/>
              <a:t>Contact: Cristina Bueti (</a:t>
            </a:r>
            <a:r>
              <a:rPr lang="en-GB" sz="2200" dirty="0" smtClean="0">
                <a:hlinkClick r:id="rId2"/>
              </a:rPr>
              <a:t>cristina.bueti@itu.int</a:t>
            </a:r>
            <a:r>
              <a:rPr lang="en-GB" sz="2200" dirty="0" smtClean="0"/>
              <a:t>)</a:t>
            </a:r>
          </a:p>
          <a:p>
            <a:pPr eaLnBrk="1" hangingPunct="1"/>
            <a:endParaRPr lang="en-GB" sz="2200" dirty="0" smtClean="0"/>
          </a:p>
          <a:p>
            <a:pPr eaLnBrk="1" hangingPunct="1"/>
            <a:r>
              <a:rPr lang="en-US" sz="2200" dirty="0" smtClean="0">
                <a:hlinkClick r:id="rId3"/>
              </a:rPr>
              <a:t>http://www.itu.int/ITU-T/climatechange/ess/index.html</a:t>
            </a:r>
            <a:endParaRPr lang="en-US" sz="2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19226</TotalTime>
  <Words>255</Words>
  <Application>Microsoft Office PowerPoint</Application>
  <PresentationFormat>On-screen Show (4:3)</PresentationFormat>
  <Paragraphs>58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ITU-e</vt:lpstr>
      <vt:lpstr>Custom Design</vt:lpstr>
      <vt:lpstr>Guidelines for Environmental Sustainability for the ICT Sector :  Sustainable Buildings Sustainable ICT </vt:lpstr>
      <vt:lpstr>Sustainable Buildings</vt:lpstr>
      <vt:lpstr>Sustainable Buildings</vt:lpstr>
      <vt:lpstr>Sustainable Buildings</vt:lpstr>
      <vt:lpstr>Sustainable ICT</vt:lpstr>
      <vt:lpstr>Sustainable ICT</vt:lpstr>
      <vt:lpstr>Sustainable ICT</vt:lpstr>
      <vt:lpstr>Outputs</vt:lpstr>
      <vt:lpstr>More information 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ITU-T climate change </dc:title>
  <dc:creator>Cristina Bueti </dc:creator>
  <cp:lastModifiedBy>campilon</cp:lastModifiedBy>
  <cp:revision>950</cp:revision>
  <cp:lastPrinted>2001-11-25T13:41:09Z</cp:lastPrinted>
  <dcterms:created xsi:type="dcterms:W3CDTF">2006-05-30T12:53:59Z</dcterms:created>
  <dcterms:modified xsi:type="dcterms:W3CDTF">2011-11-23T08:59:55Z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