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FBCF1-45DF-4FC3-96FB-37AD1FB3190F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496A5-FA0D-4415-BB0D-A3412E0888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DCF5-B301-4C35-AFCF-EAFF87E50F62}" type="datetime1">
              <a:rPr lang="en-US" smtClean="0"/>
              <a:pPr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IGF 2012 6-9 November 2012 Baku, Azerbaijan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ADB-152C-4F00-BB99-8CE276236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E3D0-4D94-4590-91BF-590B6A92036E}" type="datetime1">
              <a:rPr lang="en-US" smtClean="0"/>
              <a:pPr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IGF 2012 6-9 November 2012 Baku, Azerbaijan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ADB-152C-4F00-BB99-8CE276236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4E388-7721-462E-9AAD-3182CB2C2322}" type="datetime1">
              <a:rPr lang="en-US" smtClean="0"/>
              <a:pPr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IGF 2012 6-9 November 2012 Baku, Azerbaijan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ADB-152C-4F00-BB99-8CE276236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85157-2B91-4A5A-8633-A3031314545B}" type="datetime1">
              <a:rPr lang="en-US" smtClean="0"/>
              <a:pPr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IGF 2012 6-9 November 2012 Baku, Azerbaijan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ADB-152C-4F00-BB99-8CE276236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A7ED-4050-40C6-BEF3-018E325B037E}" type="datetime1">
              <a:rPr lang="en-US" smtClean="0"/>
              <a:pPr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IGF 2012 6-9 November 2012 Baku, Azerbaijan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ADB-152C-4F00-BB99-8CE276236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F99B2-16C8-4D08-8217-BC29C9692F23}" type="datetime1">
              <a:rPr lang="en-US" smtClean="0"/>
              <a:pPr/>
              <a:t>11/3/2012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IGF 2012 6-9 November 2012 Baku, Azerbaijan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ADB-152C-4F00-BB99-8CE276236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FAE5-3CC2-448D-B109-A5A3EA8CBF44}" type="datetime1">
              <a:rPr lang="en-US" smtClean="0"/>
              <a:pPr/>
              <a:t>11/3/2012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IGF 2012 6-9 November 2012 Baku, Azerbaijan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ADB-152C-4F00-BB99-8CE276236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9BE0-6D8B-4C68-BECC-8F9E4D2801DB}" type="datetime1">
              <a:rPr lang="en-US" smtClean="0"/>
              <a:pPr/>
              <a:t>11/3/2012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IGF 2012 6-9 November 2012 Baku, Azerbaijan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ADB-152C-4F00-BB99-8CE276236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6B006-411C-498C-ABF6-456553473812}" type="datetime1">
              <a:rPr lang="en-US" smtClean="0"/>
              <a:pPr/>
              <a:t>11/3/2012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IGF 2012 6-9 November 2012 Baku, Azerbaijan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ADB-152C-4F00-BB99-8CE276236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38447-3D1E-4E8F-BE54-6FDA94324ABB}" type="datetime1">
              <a:rPr lang="en-US" smtClean="0"/>
              <a:pPr/>
              <a:t>11/3/2012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IGF 2012 6-9 November 2012 Baku, Azerbaijan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ADB-152C-4F00-BB99-8CE276236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2837F-6AFB-4C96-AE73-CF5731AE5100}" type="datetime1">
              <a:rPr lang="en-US" smtClean="0"/>
              <a:pPr/>
              <a:t>11/3/2012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IGF 2012 6-9 November 2012 Baku, Azerbaijan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ADB-152C-4F00-BB99-8CE276236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2272E-2E16-4E5A-A2BA-B15671E1EF15}" type="datetime1">
              <a:rPr lang="en-US" smtClean="0"/>
              <a:pPr/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IGF 2012 6-9 November 2012 Baku, Azerbaijan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55ADB-152C-4F00-BB99-8CE276236B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Accessibility of the IGF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for persons with disability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Peter Major</a:t>
            </a:r>
          </a:p>
          <a:p>
            <a:r>
              <a:rPr lang="en-US" b="1" dirty="0" smtClean="0"/>
              <a:t>Vice-chair, CSTD</a:t>
            </a:r>
          </a:p>
          <a:p>
            <a:r>
              <a:rPr lang="en-US" b="1" dirty="0" smtClean="0"/>
              <a:t>Chairman of WGIGF </a:t>
            </a:r>
            <a:endParaRPr lang="en-US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0"/>
            <a:ext cx="936103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ADB-152C-4F00-BB99-8CE276236BF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b="1" dirty="0" smtClean="0"/>
              <a:t>IGF 2012 6-9 November 2012 Baku, Azerbaijan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Commission on Science and Technology for Development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Commission of UN (ECOSOC)</a:t>
            </a:r>
          </a:p>
          <a:p>
            <a:r>
              <a:rPr lang="en-US" dirty="0" smtClean="0"/>
              <a:t>Mandate </a:t>
            </a:r>
            <a:br>
              <a:rPr lang="en-US" dirty="0" smtClean="0"/>
            </a:br>
            <a:r>
              <a:rPr lang="en-US" dirty="0" smtClean="0"/>
              <a:t>1. Science and technology for development</a:t>
            </a:r>
            <a:br>
              <a:rPr lang="en-US" dirty="0" smtClean="0"/>
            </a:br>
            <a:r>
              <a:rPr lang="en-US" dirty="0" smtClean="0"/>
              <a:t>2. WSIS follow-up</a:t>
            </a:r>
          </a:p>
          <a:p>
            <a:r>
              <a:rPr lang="en-US" dirty="0" smtClean="0"/>
              <a:t>Proposal to set up the CSTD WG on improvements to the IGF , May 2010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ADB-152C-4F00-BB99-8CE276236BF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b="1" smtClean="0"/>
              <a:t>IGF 2012 6-9 November 2012 Baku, Azerbaijan</a:t>
            </a:r>
            <a:endParaRPr lang="en-US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6137920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CSTD WG on Improvements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Multi-stakeholder approach   </a:t>
            </a:r>
          </a:p>
          <a:p>
            <a:r>
              <a:rPr lang="en-US" dirty="0" smtClean="0"/>
              <a:t>Disconnected from enhanced cooperation</a:t>
            </a:r>
          </a:p>
          <a:p>
            <a:r>
              <a:rPr lang="en-US" dirty="0" smtClean="0"/>
              <a:t>Mutual trust and team work</a:t>
            </a:r>
          </a:p>
          <a:p>
            <a:r>
              <a:rPr lang="en-US" dirty="0" smtClean="0"/>
              <a:t>Agreed main topics</a:t>
            </a:r>
          </a:p>
          <a:p>
            <a:r>
              <a:rPr lang="en-US" dirty="0" smtClean="0"/>
              <a:t>39 recommendations</a:t>
            </a:r>
          </a:p>
          <a:p>
            <a:r>
              <a:rPr lang="en-US" dirty="0" smtClean="0"/>
              <a:t>Submit  report with recommendations to members of WG for approval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b="1" dirty="0" smtClean="0"/>
              <a:t>IGF 2012 6-9 November 2012 Baku, Azerbaijan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ADB-152C-4F00-BB99-8CE276236BFF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6137920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Composition of the Working Group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b="1" dirty="0" smtClean="0"/>
              <a:t>I</a:t>
            </a:r>
            <a:r>
              <a:rPr lang="da-DK" dirty="0" smtClean="0"/>
              <a:t>GF 2012 6-9 November 2012 Baku, Azerbaijan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ADB-152C-4F00-BB99-8CE276236BF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6137920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700808"/>
            <a:ext cx="8280920" cy="44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Agreed main topics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28700" lvl="1" indent="-571500">
              <a:buFont typeface="+mj-lt"/>
              <a:buAutoNum type="romanUcPeriod"/>
            </a:pPr>
            <a:r>
              <a:rPr lang="en-GB" sz="3200" dirty="0" smtClean="0"/>
              <a:t>Shaping the outcomes of IGF meetings; </a:t>
            </a:r>
            <a:endParaRPr lang="fr-CH" sz="3200" dirty="0" smtClean="0"/>
          </a:p>
          <a:p>
            <a:pPr marL="1028700" lvl="1" indent="-571500">
              <a:buFont typeface="+mj-lt"/>
              <a:buAutoNum type="romanUcPeriod"/>
            </a:pPr>
            <a:r>
              <a:rPr lang="en-GB" sz="3200" dirty="0" smtClean="0"/>
              <a:t>Working modalities including open consultations, MAG and Secretariat; </a:t>
            </a:r>
            <a:endParaRPr lang="fr-CH" sz="3200" dirty="0" smtClean="0"/>
          </a:p>
          <a:p>
            <a:pPr marL="1028700" lvl="1" indent="-571500">
              <a:buFont typeface="+mj-lt"/>
              <a:buAutoNum type="romanUcPeriod"/>
            </a:pPr>
            <a:r>
              <a:rPr lang="en-GB" sz="3200" dirty="0" smtClean="0"/>
              <a:t>Funding </a:t>
            </a:r>
            <a:r>
              <a:rPr lang="en-GB" sz="3200" dirty="0" smtClean="0"/>
              <a:t>of the IGF; </a:t>
            </a:r>
            <a:endParaRPr lang="fr-CH" sz="3200" dirty="0" smtClean="0"/>
          </a:p>
          <a:p>
            <a:pPr marL="1028700" lvl="1" indent="-571500">
              <a:buFont typeface="+mj-lt"/>
              <a:buAutoNum type="romanUcPeriod"/>
            </a:pPr>
            <a:r>
              <a:rPr lang="en-GB" sz="3200" dirty="0" smtClean="0"/>
              <a:t>Broadening </a:t>
            </a:r>
            <a:r>
              <a:rPr lang="en-GB" sz="3200" dirty="0" smtClean="0"/>
              <a:t>participation;</a:t>
            </a:r>
            <a:endParaRPr lang="fr-CH" sz="3200" dirty="0" smtClean="0"/>
          </a:p>
          <a:p>
            <a:pPr marL="1028700" lvl="1" indent="-571500">
              <a:buFont typeface="+mj-lt"/>
              <a:buAutoNum type="romanUcPeriod"/>
            </a:pPr>
            <a:r>
              <a:rPr lang="en-GB" sz="3200" dirty="0" smtClean="0"/>
              <a:t>Linking </a:t>
            </a:r>
            <a:r>
              <a:rPr lang="en-GB" sz="3200" dirty="0" smtClean="0"/>
              <a:t>the IGF to other related    	 	 processes/mechanisms/bodies. </a:t>
            </a:r>
            <a:endParaRPr lang="fr-CH" sz="32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b="1" dirty="0" smtClean="0"/>
              <a:t>IGF 2012 6-9 November 2012 Baku, Azerbaijan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ADB-152C-4F00-BB99-8CE276236BFF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6137920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Recommendations related to disabilities (1)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/>
              <a:t>IV. Broadening participation and capacity-building</a:t>
            </a:r>
            <a:endParaRPr lang="fr-CH" dirty="0"/>
          </a:p>
          <a:p>
            <a:r>
              <a:rPr lang="en-US" dirty="0" smtClean="0"/>
              <a:t> 36. Although </a:t>
            </a:r>
            <a:r>
              <a:rPr lang="en-US" dirty="0"/>
              <a:t>participation in the IGF has increased with time, it should be </a:t>
            </a:r>
            <a:r>
              <a:rPr lang="en-US" dirty="0" smtClean="0"/>
              <a:t>further broadened</a:t>
            </a:r>
            <a:r>
              <a:rPr lang="en-US" dirty="0"/>
              <a:t>, both at the annual meeting and in its preparatory phase, to involve </a:t>
            </a:r>
            <a:r>
              <a:rPr lang="en-US" dirty="0" smtClean="0"/>
              <a:t>new stakeholders</a:t>
            </a:r>
            <a:r>
              <a:rPr lang="en-US" dirty="0"/>
              <a:t>, in particular from developing countries and especially LDCs, and </a:t>
            </a:r>
            <a:r>
              <a:rPr lang="en-US" b="1" dirty="0" smtClean="0"/>
              <a:t>persons with </a:t>
            </a:r>
            <a:r>
              <a:rPr lang="en-US" b="1" dirty="0"/>
              <a:t>disabilities</a:t>
            </a:r>
            <a:r>
              <a:rPr lang="en-US" dirty="0"/>
              <a:t> and other underrepresented groups.</a:t>
            </a:r>
            <a:endParaRPr lang="fr-CH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b="1" dirty="0" smtClean="0"/>
              <a:t>IGF 2012 6-9 November 2012 Baku, Azerbaijan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ADB-152C-4F00-BB99-8CE276236BFF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6137920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Recommendations related to disabilities (2)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CH" b="1" dirty="0"/>
              <a:t>2. </a:t>
            </a:r>
            <a:r>
              <a:rPr lang="fr-CH" b="1" dirty="0" err="1"/>
              <a:t>Enhance</a:t>
            </a:r>
            <a:r>
              <a:rPr lang="fr-CH" b="1" dirty="0"/>
              <a:t> </a:t>
            </a:r>
            <a:r>
              <a:rPr lang="fr-CH" b="1" dirty="0" err="1"/>
              <a:t>measures</a:t>
            </a:r>
            <a:r>
              <a:rPr lang="fr-CH" b="1" dirty="0"/>
              <a:t> for </a:t>
            </a:r>
            <a:r>
              <a:rPr lang="fr-CH" b="1" dirty="0" err="1"/>
              <a:t>broader</a:t>
            </a:r>
            <a:r>
              <a:rPr lang="fr-CH" b="1" dirty="0"/>
              <a:t> participation</a:t>
            </a:r>
            <a:endParaRPr lang="fr-CH" dirty="0"/>
          </a:p>
          <a:p>
            <a:r>
              <a:rPr lang="en-US" dirty="0"/>
              <a:t> </a:t>
            </a:r>
            <a:r>
              <a:rPr lang="en-US" dirty="0" smtClean="0"/>
              <a:t>42. (e) Mechanisms </a:t>
            </a:r>
            <a:r>
              <a:rPr lang="en-US" dirty="0"/>
              <a:t>that facilitate remote participation, such as </a:t>
            </a:r>
            <a:r>
              <a:rPr lang="en-US" dirty="0" smtClean="0"/>
              <a:t>live transcripts</a:t>
            </a:r>
            <a:r>
              <a:rPr lang="en-US" dirty="0"/>
              <a:t>, should be kept as an integral part of the IGF. Such mechanisms </a:t>
            </a:r>
            <a:r>
              <a:rPr lang="en-US" dirty="0" smtClean="0"/>
              <a:t>are invaluable </a:t>
            </a:r>
            <a:r>
              <a:rPr lang="en-US" dirty="0"/>
              <a:t>not only to remote participants, but also to non-English-speakers and </a:t>
            </a:r>
            <a:r>
              <a:rPr lang="en-US" dirty="0" smtClean="0"/>
              <a:t>to </a:t>
            </a:r>
            <a:r>
              <a:rPr lang="en-US" b="1" dirty="0" smtClean="0"/>
              <a:t>persons </a:t>
            </a:r>
            <a:r>
              <a:rPr lang="en-US" b="1" dirty="0"/>
              <a:t>with disabilities</a:t>
            </a:r>
            <a:r>
              <a:rPr lang="en-US" dirty="0"/>
              <a:t>, whether they are on site or not.</a:t>
            </a:r>
            <a:endParaRPr lang="fr-CH" dirty="0"/>
          </a:p>
          <a:p>
            <a:r>
              <a:rPr lang="en-US" dirty="0"/>
              <a:t> </a:t>
            </a:r>
            <a:r>
              <a:rPr lang="en-US" dirty="0" smtClean="0"/>
              <a:t>43.  It </a:t>
            </a:r>
            <a:r>
              <a:rPr lang="en-US" dirty="0"/>
              <a:t>is important to ensure the accessibility of the IGF’s facilities to </a:t>
            </a:r>
            <a:r>
              <a:rPr lang="en-US" b="1" dirty="0" smtClean="0"/>
              <a:t>persons </a:t>
            </a:r>
            <a:r>
              <a:rPr lang="fr-CH" b="1" dirty="0" err="1" smtClean="0"/>
              <a:t>with</a:t>
            </a:r>
            <a:r>
              <a:rPr lang="fr-CH" b="1" dirty="0" smtClean="0"/>
              <a:t> </a:t>
            </a:r>
            <a:r>
              <a:rPr lang="fr-CH" b="1" dirty="0" err="1"/>
              <a:t>disabilities</a:t>
            </a:r>
            <a:r>
              <a:rPr lang="fr-CH" dirty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b="1" dirty="0" smtClean="0"/>
              <a:t>IGF 2012 6-9 November 2012 Baku, Azerbaijan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ADB-152C-4F00-BB99-8CE276236BFF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6137920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Recommendations related to disabilities (3)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/>
              <a:t>3. Improve the online visibility and accessibility of the IGF</a:t>
            </a:r>
            <a:endParaRPr lang="fr-CH" dirty="0"/>
          </a:p>
          <a:p>
            <a:r>
              <a:rPr lang="en-US" dirty="0"/>
              <a:t>45. A first step in this direction should be to enhance the IGF’s website </a:t>
            </a:r>
            <a:r>
              <a:rPr lang="en-US" dirty="0" smtClean="0"/>
              <a:t>by providing </a:t>
            </a:r>
            <a:r>
              <a:rPr lang="en-US" dirty="0"/>
              <a:t>interactive functionalities and making it more attractive and inclusive. </a:t>
            </a:r>
            <a:r>
              <a:rPr lang="en-US" dirty="0" smtClean="0"/>
              <a:t>It should </a:t>
            </a:r>
            <a:r>
              <a:rPr lang="en-US" dirty="0"/>
              <a:t>also maintain its conformance with open standards and further </a:t>
            </a:r>
            <a:r>
              <a:rPr lang="en-US" dirty="0" smtClean="0"/>
              <a:t>improve accessibility </a:t>
            </a:r>
            <a:r>
              <a:rPr lang="en-US" dirty="0"/>
              <a:t>to </a:t>
            </a:r>
            <a:r>
              <a:rPr lang="en-US" b="1" dirty="0"/>
              <a:t>persons with disabilities</a:t>
            </a:r>
            <a:r>
              <a:rPr lang="en-US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b="1" dirty="0" smtClean="0"/>
              <a:t>IGF 2012 6-9 November 2012 Baku, Azerbaijan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5ADB-152C-4F00-BB99-8CE276236BFF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6137920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385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Accessibility of the IGF for persons with disability</vt:lpstr>
      <vt:lpstr>Commission on Science and Technology for Development</vt:lpstr>
      <vt:lpstr>CSTD WG on Improvements</vt:lpstr>
      <vt:lpstr>Composition of the Working Group</vt:lpstr>
      <vt:lpstr>Agreed main topics</vt:lpstr>
      <vt:lpstr>Recommendations related to disabilities (1)</vt:lpstr>
      <vt:lpstr>Recommendations related to disabilities (2)</vt:lpstr>
      <vt:lpstr>Recommendations related to disabilities (3)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Accessibility of the IGF for persons with disability</dc:title>
  <dc:creator>major</dc:creator>
  <cp:lastModifiedBy>major</cp:lastModifiedBy>
  <cp:revision>5</cp:revision>
  <dcterms:created xsi:type="dcterms:W3CDTF">2012-11-01T17:34:29Z</dcterms:created>
  <dcterms:modified xsi:type="dcterms:W3CDTF">2012-11-03T17:43:06Z</dcterms:modified>
</cp:coreProperties>
</file>