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85" r:id="rId2"/>
    <p:sldMasterId id="2147483771" r:id="rId3"/>
  </p:sldMasterIdLst>
  <p:notesMasterIdLst>
    <p:notesMasterId r:id="rId21"/>
  </p:notesMasterIdLst>
  <p:handoutMasterIdLst>
    <p:handoutMasterId r:id="rId22"/>
  </p:handoutMasterIdLst>
  <p:sldIdLst>
    <p:sldId id="257" r:id="rId4"/>
    <p:sldId id="499" r:id="rId5"/>
    <p:sldId id="500" r:id="rId6"/>
    <p:sldId id="504" r:id="rId7"/>
    <p:sldId id="493" r:id="rId8"/>
    <p:sldId id="495" r:id="rId9"/>
    <p:sldId id="498" r:id="rId10"/>
    <p:sldId id="482" r:id="rId11"/>
    <p:sldId id="489" r:id="rId12"/>
    <p:sldId id="491" r:id="rId13"/>
    <p:sldId id="452" r:id="rId14"/>
    <p:sldId id="474" r:id="rId15"/>
    <p:sldId id="488" r:id="rId16"/>
    <p:sldId id="432" r:id="rId17"/>
    <p:sldId id="472" r:id="rId18"/>
    <p:sldId id="359" r:id="rId19"/>
    <p:sldId id="487" r:id="rId20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739" autoAdjust="0"/>
    <p:restoredTop sz="82909" autoAdjust="0"/>
  </p:normalViewPr>
  <p:slideViewPr>
    <p:cSldViewPr>
      <p:cViewPr>
        <p:scale>
          <a:sx n="81" d="100"/>
          <a:sy n="81" d="100"/>
        </p:scale>
        <p:origin x="-56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FDA79-DB7B-40AE-8EED-B7F18C7F8B24}" type="datetimeFigureOut">
              <a:rPr lang="en-US" smtClean="0"/>
              <a:pPr/>
              <a:t>20/09/2011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C2326-A1D0-4C79-9D44-8BA517368C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79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9B3B1B-5E82-4A16-AFA1-CFE91E8A38FF}" type="datetimeFigureOut">
              <a:rPr lang="en-US"/>
              <a:pPr>
                <a:defRPr/>
              </a:pPr>
              <a:t>20/09/2011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7D6A2F-21D6-4754-808F-BE183E74B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13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fld id="{26E982E8-BF69-4980-BB5A-0DADE0835CEE}" type="slidenum">
              <a:rPr lang="en-US" smtClean="0">
                <a:solidFill>
                  <a:srgbClr val="FFFFFF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t>1</a:t>
            </a:fld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Hello everybody and welcome to this joint ITU EBU workshop on 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“How can we reach the media have-nots of the developed and developing worlds?”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am Xiaoya Yang, I work at ITU the Head of the WTSA Division in ITU-T, Standardization Sector of ITU and I am here today to present an activity that has been running in my division:  the ITU-T Focus Group on Audiovisual Media Accessibility. My colleague Alexandra Gaspari is the coordinator of this group and I am presenting her work.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panel we have preeminent members of the Focus Group: we have Mr Peter Looms, who is participating remotely to the meeting, Mr. Masahito Kawamori, who is vice-chair of the FG AVA and Working Group Coordinator of IPTV, we have two representatives from the European Broadcasting Union: Mr. Giacomo Mazzone, Head of the International Relations, Mr David Wood, who was among the initiators of the Focus Group. Mr. David Wood is Deputy Director of EBU.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05B4C1-D15F-4B55-8B1A-EF86D194D440}" type="slidenum">
              <a:rPr lang="en-US" smtClean="0">
                <a:cs typeface="Arial" charset="0"/>
              </a:rPr>
              <a:pPr>
                <a:defRPr/>
              </a:pPr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Also, you can imagine that </a:t>
            </a:r>
            <a:r>
              <a:rPr lang="en-GB" sz="1200" dirty="0" smtClean="0"/>
              <a:t>without International Standards there will be no compatibility or inter-operability and  no accessible global convergence</a:t>
            </a:r>
          </a:p>
          <a:p>
            <a:r>
              <a:rPr lang="en-GB" sz="1200" dirty="0" smtClean="0"/>
              <a:t>Secondly, without International Standards, there will be no effective means for policy makers to create effective regulations for the inclusion of Persons with disabilities in all forms of Information Communication Technology ( ICTs</a:t>
            </a:r>
            <a:r>
              <a:rPr lang="en-GB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D6A2F-21D6-4754-808F-BE183E74BC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35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D6A2F-21D6-4754-808F-BE183E74BC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3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9688" eaLnBrk="1" hangingPunct="1"/>
            <a:endParaRPr lang="en-US" dirty="0" smtClean="0">
              <a:solidFill>
                <a:srgbClr val="000000"/>
              </a:solidFill>
              <a:sym typeface="Verdan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740096-7FF2-42E5-99AB-437016B708A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740096-7FF2-42E5-99AB-437016B708A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dirty="0" smtClean="0"/>
              <a:t>TV is a good place to start as it is the most widely used device, closely followed by radio and mobile phones.</a:t>
            </a:r>
          </a:p>
        </p:txBody>
      </p:sp>
      <p:sp>
        <p:nvSpPr>
          <p:cNvPr id="583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F50973-8E56-4971-BE66-EC390874AFC5}" type="slidenum">
              <a:rPr lang="da-DK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58750" eaLnBrk="1" hangingPunct="1">
              <a:lnSpc>
                <a:spcPct val="90000"/>
              </a:lnSpc>
              <a:spcBef>
                <a:spcPts val="450"/>
              </a:spcBef>
              <a:tabLst>
                <a:tab pos="1003300" algn="l"/>
                <a:tab pos="1104900" algn="l"/>
                <a:tab pos="1981200" algn="l"/>
                <a:tab pos="2857500" algn="l"/>
                <a:tab pos="3733800" algn="l"/>
                <a:tab pos="4610100" algn="l"/>
              </a:tabLst>
            </a:pPr>
            <a:endParaRPr lang="en-US" dirty="0" smtClean="0">
              <a:solidFill>
                <a:srgbClr val="000000"/>
              </a:solidFill>
              <a:sym typeface="Verdana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05B4C1-D15F-4B55-8B1A-EF86D194D440}" type="slidenum">
              <a:rPr lang="en-US" smtClean="0">
                <a:cs typeface="Arial" charset="0"/>
              </a:rPr>
              <a:pPr>
                <a:defRPr/>
              </a:pPr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000">
                <a:solidFill>
                  <a:srgbClr val="FFFFFF"/>
                </a:solidFill>
                <a:latin typeface="Univers" pitchFamily="34" charset="0"/>
                <a:cs typeface="+mn-cs"/>
              </a:rPr>
              <a:t>International</a:t>
            </a:r>
            <a:br>
              <a:rPr lang="en-US" sz="1000">
                <a:solidFill>
                  <a:srgbClr val="FFFFFF"/>
                </a:solidFill>
                <a:latin typeface="Univers" pitchFamily="34" charset="0"/>
                <a:cs typeface="+mn-cs"/>
              </a:rPr>
            </a:br>
            <a:r>
              <a:rPr lang="en-US" sz="1000">
                <a:solidFill>
                  <a:srgbClr val="FFFFFF"/>
                </a:solidFill>
                <a:latin typeface="Univers" pitchFamily="34" charset="0"/>
                <a:cs typeface="+mn-cs"/>
              </a:rPr>
              <a:t>Telecommunication</a:t>
            </a:r>
            <a:br>
              <a:rPr lang="en-US" sz="1000">
                <a:solidFill>
                  <a:srgbClr val="FFFFFF"/>
                </a:solidFill>
                <a:latin typeface="Univers" pitchFamily="34" charset="0"/>
                <a:cs typeface="+mn-cs"/>
              </a:rPr>
            </a:br>
            <a:r>
              <a:rPr lang="en-US" sz="1000">
                <a:solidFill>
                  <a:srgbClr val="FFFFFF"/>
                </a:solidFill>
                <a:latin typeface="Univers" pitchFamily="34" charset="0"/>
                <a:cs typeface="+mn-cs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latin typeface="+mn-lt"/>
                <a:cs typeface="+mn-cs"/>
              </a:rPr>
              <a:t> </a:t>
            </a:r>
            <a:endParaRPr lang="en-US" sz="2400">
              <a:solidFill>
                <a:srgbClr val="5C5C5C"/>
              </a:solidFill>
              <a:latin typeface="+mn-lt"/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latin typeface="+mn-lt"/>
                <a:cs typeface="+mn-cs"/>
              </a:rPr>
              <a:t> </a:t>
            </a:r>
            <a:endParaRPr lang="en-US" sz="2400">
              <a:solidFill>
                <a:srgbClr val="5C5C5C"/>
              </a:solidFill>
              <a:latin typeface="+mn-lt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endParaRPr lang="en-US" sz="2400">
              <a:solidFill>
                <a:srgbClr val="5C5C5C"/>
              </a:solidFill>
              <a:latin typeface="+mn-lt"/>
              <a:cs typeface="+mn-cs"/>
            </a:endParaRPr>
          </a:p>
        </p:txBody>
      </p:sp>
      <p:sp>
        <p:nvSpPr>
          <p:cNvPr id="8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5C5C5C"/>
              </a:buClr>
              <a:buFont typeface="Arial" pitchFamily="34" charset="0"/>
              <a:buNone/>
              <a:defRPr/>
            </a:pPr>
            <a:endParaRPr lang="en-US" sz="1600">
              <a:solidFill>
                <a:srgbClr val="FFFF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9" name="Line 30"/>
          <p:cNvSpPr>
            <a:spLocks noChangeShapeType="1"/>
          </p:cNvSpPr>
          <p:nvPr userDrawn="1"/>
        </p:nvSpPr>
        <p:spPr bwMode="auto">
          <a:xfrm flipH="1">
            <a:off x="611188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5C5C5C"/>
              </a:buClr>
              <a:buFont typeface="Arial" pitchFamily="34" charset="0"/>
              <a:buNone/>
              <a:defRPr/>
            </a:pPr>
            <a:endParaRPr lang="en-US" sz="1600">
              <a:solidFill>
                <a:srgbClr val="FFFF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" name="Line 33"/>
          <p:cNvSpPr>
            <a:spLocks noChangeShapeType="1"/>
          </p:cNvSpPr>
          <p:nvPr userDrawn="1"/>
        </p:nvSpPr>
        <p:spPr bwMode="auto">
          <a:xfrm flipH="1">
            <a:off x="4716463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5C5C5C"/>
              </a:buClr>
              <a:buFont typeface="Arial" pitchFamily="34" charset="0"/>
              <a:buNone/>
              <a:defRPr/>
            </a:pPr>
            <a:endParaRPr lang="en-US" sz="1600">
              <a:solidFill>
                <a:srgbClr val="FFFF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03350" y="2349500"/>
            <a:ext cx="7054850" cy="863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5"/>
          <p:cNvSpPr>
            <a:spLocks noChangeArrowheads="1"/>
          </p:cNvSpPr>
          <p:nvPr userDrawn="1"/>
        </p:nvSpPr>
        <p:spPr bwMode="auto">
          <a:xfrm>
            <a:off x="1331641" y="6524625"/>
            <a:ext cx="750339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Joint  ITU-EBU workshop, “</a:t>
            </a:r>
            <a:r>
              <a:rPr lang="en-US" sz="1000" i="1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How can we reach the media have-nots of the developed and developing worlds</a:t>
            </a: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?” </a:t>
            </a:r>
            <a:b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</a:b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Nairobi, Kenya, 29 September 2011 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812360" y="6093296"/>
            <a:ext cx="339725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0F1052-3062-4ED7-87DF-61845D456F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4044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79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8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38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76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9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18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611561" y="6524625"/>
            <a:ext cx="822347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Joint  ITU-EBU workshop, “</a:t>
            </a:r>
            <a:r>
              <a:rPr lang="en-US" sz="1000" i="1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How can we reach the media have-nots of the developed and developing worlds</a:t>
            </a: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?” </a:t>
            </a:r>
            <a:b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</a:b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Nairobi, Kenya, 29 September 2011 </a:t>
            </a:r>
          </a:p>
          <a:p>
            <a:pPr>
              <a:defRPr/>
            </a:pPr>
            <a:endParaRPr lang="en-US" sz="1000" dirty="0">
              <a:solidFill>
                <a:srgbClr val="0E438A"/>
              </a:solidFill>
              <a:latin typeface="Zurich BT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82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96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99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1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886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25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662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714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20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  <p:extLst>
      <p:ext uri="{BB962C8B-B14F-4D97-AF65-F5344CB8AC3E}">
        <p14:creationId xmlns:p14="http://schemas.microsoft.com/office/powerpoint/2010/main" val="217578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  <p:extLst>
      <p:ext uri="{BB962C8B-B14F-4D97-AF65-F5344CB8AC3E}">
        <p14:creationId xmlns:p14="http://schemas.microsoft.com/office/powerpoint/2010/main" val="35519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  <p:extLst>
      <p:ext uri="{BB962C8B-B14F-4D97-AF65-F5344CB8AC3E}">
        <p14:creationId xmlns:p14="http://schemas.microsoft.com/office/powerpoint/2010/main" val="2248769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561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985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889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7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381750"/>
            <a:ext cx="339725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CF150D3-32A7-4B86-A7E7-988842FE7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381750"/>
            <a:ext cx="339725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529AE23-EFD1-48E1-BB68-0347C242B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aseline="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ITU-T events, Gaborone, Botswana, 25 July</a:t>
            </a:r>
            <a:r>
              <a:rPr lang="en-US" sz="1000" dirty="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2011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5C5C5C"/>
              </a:buClr>
              <a:buFont typeface="Arial" pitchFamily="34" charset="0"/>
              <a:buNone/>
              <a:defRPr/>
            </a:pPr>
            <a:endParaRPr lang="en-US" sz="1600">
              <a:solidFill>
                <a:srgbClr val="FFFF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5755481" y="6524625"/>
            <a:ext cx="307955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en-US" sz="1000" dirty="0">
              <a:solidFill>
                <a:srgbClr val="0E438A"/>
              </a:solidFill>
              <a:latin typeface="Zurich BT" charset="0"/>
              <a:cs typeface="Times New Roman" pitchFamily="18" charset="0"/>
            </a:endParaRPr>
          </a:p>
        </p:txBody>
      </p:sp>
      <p:pic>
        <p:nvPicPr>
          <p:cNvPr id="1031" name="Picture 71" descr="BandoBleusurblanc-E"/>
          <p:cNvPicPr>
            <a:picLocks noChangeAspect="1" noChangeArrowheads="1"/>
          </p:cNvPicPr>
          <p:nvPr userDrawn="1"/>
        </p:nvPicPr>
        <p:blipFill>
          <a:blip r:embed="rId15" cstate="print"/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7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100" b="1">
                <a:solidFill>
                  <a:srgbClr val="1B5BA2"/>
                </a:solidFill>
                <a:cs typeface="+mn-cs"/>
              </a:rPr>
              <a:t>Committed to Connecting the World</a:t>
            </a:r>
          </a:p>
        </p:txBody>
      </p:sp>
      <p:sp>
        <p:nvSpPr>
          <p:cNvPr id="1098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5C5C5C"/>
              </a:buClr>
              <a:buFont typeface="Arial" pitchFamily="34" charset="0"/>
              <a:buNone/>
              <a:defRPr/>
            </a:pPr>
            <a:endParaRPr lang="en-US" sz="1600">
              <a:solidFill>
                <a:srgbClr val="FFFF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" name="Rectangle 65"/>
          <p:cNvSpPr>
            <a:spLocks noChangeArrowheads="1"/>
          </p:cNvSpPr>
          <p:nvPr userDrawn="1"/>
        </p:nvSpPr>
        <p:spPr bwMode="auto">
          <a:xfrm>
            <a:off x="1331641" y="6524625"/>
            <a:ext cx="750339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Joint  ITU-EBU workshop, “</a:t>
            </a:r>
            <a:r>
              <a:rPr lang="en-US" sz="1000" i="1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How can we reach the media have-nots of the developed and developing worlds</a:t>
            </a: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?” </a:t>
            </a:r>
            <a:b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</a:br>
            <a:r>
              <a:rPr lang="en-US" sz="1000" kern="12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Nairobi, Kenya, 29 September 2011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84" r:id="rId1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D57E-1CF0-43FD-90C9-15E08C460096}" type="datetimeFigureOut">
              <a:rPr lang="en-US" smtClean="0"/>
              <a:t>20/09/2011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77AC-38FD-4858-B200-0ECAE9AE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9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CDA5F-F814-4D0B-BD62-E02DC685FF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7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tu.int/en/ITU-T/focusgroups/a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tu.int/en/ITU-T/focusgroups/av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sbfgava@itu.i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tu.int/en/ITU-T/focusgroups/av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060" y="1237402"/>
            <a:ext cx="6769372" cy="707886"/>
          </a:xfrm>
        </p:spPr>
        <p:txBody>
          <a:bodyPr/>
          <a:lstStyle/>
          <a:p>
            <a:pPr algn="l"/>
            <a:r>
              <a:rPr lang="en-US" sz="2000" kern="1200" dirty="0" smtClean="0">
                <a:solidFill>
                  <a:schemeClr val="tx2"/>
                </a:solidFill>
                <a:ea typeface="+mn-ea"/>
                <a:cs typeface="Miriam" pitchFamily="2" charset="-79"/>
              </a:rPr>
              <a:t>   - the UN specialized agency for ICT </a:t>
            </a:r>
            <a:r>
              <a:rPr lang="en-US" sz="2000" dirty="0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</a:br>
            <a:endParaRPr lang="en-US" sz="2000" b="0" dirty="0" smtClean="0">
              <a:solidFill>
                <a:srgbClr val="FF0000"/>
              </a:solidFill>
              <a:ea typeface="Calibri" pitchFamily="34" charset="0"/>
              <a:cs typeface="Calibri" pitchFamily="34" charset="0"/>
            </a:endParaRPr>
          </a:p>
        </p:txBody>
      </p:sp>
      <p:pic>
        <p:nvPicPr>
          <p:cNvPr id="14339" name="Picture 13" descr="itu-with-name.jpg"/>
          <p:cNvPicPr>
            <a:picLocks noChangeAspect="1"/>
          </p:cNvPicPr>
          <p:nvPr/>
        </p:nvPicPr>
        <p:blipFill>
          <a:blip r:embed="rId3" cstate="print"/>
          <a:srcRect r="62741"/>
          <a:stretch>
            <a:fillRect/>
          </a:stretch>
        </p:blipFill>
        <p:spPr bwMode="auto">
          <a:xfrm>
            <a:off x="827584" y="764704"/>
            <a:ext cx="11557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07504" y="1772816"/>
            <a:ext cx="88569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FF0000"/>
              </a:solidFill>
              <a:latin typeface="+mj-lt"/>
              <a:cs typeface="Miriam" pitchFamily="2" charset="-79"/>
            </a:endParaRPr>
          </a:p>
          <a:p>
            <a:pPr algn="ctr"/>
            <a:r>
              <a:rPr lang="en-GB" sz="3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>ITU-T Focus Group on </a:t>
            </a:r>
            <a:r>
              <a:rPr lang="en-GB" sz="3200" b="1" dirty="0" err="1" smtClean="0">
                <a:solidFill>
                  <a:schemeClr val="tx2"/>
                </a:solidFill>
                <a:latin typeface="+mj-lt"/>
                <a:cs typeface="Miriam" pitchFamily="2" charset="-79"/>
              </a:rPr>
              <a:t>Audiovisual</a:t>
            </a:r>
            <a:r>
              <a:rPr lang="en-GB" sz="3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> Media Accessibility: an overview</a:t>
            </a:r>
            <a:br>
              <a:rPr lang="en-GB" sz="3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sz="3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/>
            </a:r>
            <a:br>
              <a:rPr lang="en-GB" sz="3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b="1" dirty="0" smtClean="0">
                <a:solidFill>
                  <a:schemeClr val="tx2"/>
                </a:solidFill>
                <a:cs typeface="Miriam" pitchFamily="2" charset="-79"/>
              </a:rPr>
              <a:t>Joint </a:t>
            </a:r>
            <a:r>
              <a:rPr lang="en-GB" b="1" dirty="0">
                <a:solidFill>
                  <a:schemeClr val="tx2"/>
                </a:solidFill>
                <a:cs typeface="Miriam" pitchFamily="2" charset="-79"/>
              </a:rPr>
              <a:t>ITU-EBU </a:t>
            </a:r>
            <a:r>
              <a:rPr lang="en-GB" b="1" dirty="0" smtClean="0">
                <a:solidFill>
                  <a:schemeClr val="tx2"/>
                </a:solidFill>
                <a:cs typeface="Miriam" pitchFamily="2" charset="-79"/>
              </a:rPr>
              <a:t>workshop at the Internet Governance Forum:</a:t>
            </a:r>
            <a:r>
              <a:rPr lang="en-GB" b="1" dirty="0">
                <a:solidFill>
                  <a:schemeClr val="tx2"/>
                </a:solidFill>
                <a:cs typeface="Miriam" pitchFamily="2" charset="-79"/>
              </a:rPr>
              <a:t/>
            </a:r>
            <a:br>
              <a:rPr lang="en-GB" b="1" dirty="0">
                <a:solidFill>
                  <a:schemeClr val="tx2"/>
                </a:solidFill>
                <a:cs typeface="Miriam" pitchFamily="2" charset="-79"/>
              </a:rPr>
            </a:br>
            <a:r>
              <a:rPr lang="en-US" b="1" i="1" dirty="0">
                <a:solidFill>
                  <a:schemeClr val="tx2"/>
                </a:solidFill>
                <a:cs typeface="Miriam" pitchFamily="2" charset="-79"/>
              </a:rPr>
              <a:t>“How can we reach the media have-nots of the </a:t>
            </a:r>
            <a:r>
              <a:rPr lang="en-US" b="1" i="1" dirty="0" smtClean="0">
                <a:solidFill>
                  <a:schemeClr val="tx2"/>
                </a:solidFill>
                <a:cs typeface="Miriam" pitchFamily="2" charset="-79"/>
              </a:rPr>
              <a:t>developed and developing worlds?” – Nairobi, Kenya, 29 September 2011</a:t>
            </a:r>
            <a:r>
              <a:rPr lang="en-US" b="1" i="1" dirty="0">
                <a:solidFill>
                  <a:schemeClr val="tx2"/>
                </a:solidFill>
                <a:cs typeface="Miriam" pitchFamily="2" charset="-79"/>
              </a:rPr>
              <a:t/>
            </a:r>
            <a:br>
              <a:rPr lang="en-US" b="1" i="1" dirty="0">
                <a:solidFill>
                  <a:schemeClr val="tx2"/>
                </a:solidFill>
                <a:cs typeface="Miriam" pitchFamily="2" charset="-79"/>
              </a:rPr>
            </a:br>
            <a:r>
              <a:rPr lang="en-GB" sz="24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/>
            </a:r>
            <a:br>
              <a:rPr lang="en-GB" sz="24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sz="2400" b="1" dirty="0">
                <a:solidFill>
                  <a:schemeClr val="tx2"/>
                </a:solidFill>
                <a:cs typeface="Miriam" pitchFamily="2" charset="-79"/>
              </a:rPr>
              <a:t>Xiaoya Yang</a:t>
            </a:r>
            <a:r>
              <a:rPr lang="en-GB" sz="2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/>
            </a:r>
            <a:br>
              <a:rPr lang="en-GB" sz="22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sz="2400" b="1" dirty="0">
                <a:solidFill>
                  <a:schemeClr val="tx2"/>
                </a:solidFill>
                <a:cs typeface="Miriam" pitchFamily="2" charset="-79"/>
              </a:rPr>
              <a:t>Telecommunication Standardization Bureau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/>
            </a:r>
            <a:br>
              <a:rPr lang="en-GB" sz="20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sz="20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/>
            </a:r>
            <a:br>
              <a:rPr lang="en-GB" sz="20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sz="16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>Presentation prepared by</a:t>
            </a:r>
            <a:r>
              <a:rPr lang="en-GB" sz="16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/>
            </a:r>
            <a:br>
              <a:rPr lang="en-GB" sz="1600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</a:br>
            <a:r>
              <a:rPr lang="en-GB" sz="1600" b="1" dirty="0" smtClean="0">
                <a:solidFill>
                  <a:schemeClr val="tx2"/>
                </a:solidFill>
                <a:latin typeface="+mj-lt"/>
                <a:cs typeface="Miriam" pitchFamily="2" charset="-79"/>
              </a:rPr>
              <a:t>Alexandra Gaspari - ITU-T FG AVA Coordinator</a:t>
            </a:r>
          </a:p>
          <a:p>
            <a:pPr algn="ctr"/>
            <a:endParaRPr lang="en-GB" dirty="0">
              <a:solidFill>
                <a:srgbClr val="2626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1"/>
            <a:ext cx="6467475" cy="55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79371"/>
            <a:ext cx="7772400" cy="1200329"/>
          </a:xfrm>
        </p:spPr>
        <p:txBody>
          <a:bodyPr rIns="81279"/>
          <a:lstStyle/>
          <a:p>
            <a:pPr marL="39688" eaLnBrk="1" hangingPunct="1"/>
            <a:r>
              <a:rPr lang="en-US" dirty="0" smtClean="0"/>
              <a:t>How the ITU-T </a:t>
            </a:r>
            <a:br>
              <a:rPr lang="en-US" dirty="0" smtClean="0"/>
            </a:br>
            <a:r>
              <a:rPr lang="en-US" dirty="0" smtClean="0"/>
              <a:t>FG AVA works?</a:t>
            </a:r>
            <a:endParaRPr lang="en-US" dirty="0" smtClean="0">
              <a:solidFill>
                <a:srgbClr val="5A9BE3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81279"/>
          <a:lstStyle/>
          <a:p>
            <a:pPr eaLnBrk="1" hangingPunct="1"/>
            <a:endParaRPr lang="en-US" sz="2400" dirty="0">
              <a:solidFill>
                <a:schemeClr val="tx2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FG AVA is organized in sub-groups </a:t>
            </a:r>
            <a:r>
              <a:rPr lang="en-US" sz="2400" dirty="0">
                <a:solidFill>
                  <a:schemeClr val="tx2"/>
                </a:solidFill>
              </a:rPr>
              <a:t>working on specific access services and </a:t>
            </a:r>
            <a:r>
              <a:rPr lang="en-US" sz="2400" dirty="0" smtClean="0">
                <a:solidFill>
                  <a:schemeClr val="tx2"/>
                </a:solidFill>
              </a:rPr>
              <a:t>platforms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Last meeting: 15 September 2011</a:t>
            </a:r>
            <a:endParaRPr lang="en-US" sz="2400" dirty="0">
              <a:solidFill>
                <a:schemeClr val="tx2"/>
              </a:solidFill>
            </a:endParaRPr>
          </a:p>
          <a:p>
            <a:pPr eaLnBrk="1" hangingPunct="1"/>
            <a:r>
              <a:rPr lang="en-US" sz="2400" dirty="0">
                <a:solidFill>
                  <a:schemeClr val="tx2"/>
                </a:solidFill>
              </a:rPr>
              <a:t>Next meeting on </a:t>
            </a:r>
            <a:r>
              <a:rPr lang="en-US" sz="2400" dirty="0" smtClean="0">
                <a:solidFill>
                  <a:schemeClr val="tx2"/>
                </a:solidFill>
              </a:rPr>
              <a:t>17 November 2011 in Spain (Barcelona)</a:t>
            </a:r>
            <a:endParaRPr lang="en-US" sz="2400" dirty="0">
              <a:solidFill>
                <a:schemeClr val="tx2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FG AVA work is open, we look forward your contributions to the work</a:t>
            </a:r>
          </a:p>
          <a:p>
            <a:pPr eaLnBrk="1" hangingPunct="1"/>
            <a:r>
              <a:rPr lang="en-US" sz="2400" b="1" dirty="0" smtClean="0">
                <a:solidFill>
                  <a:schemeClr val="tx2"/>
                </a:solidFill>
                <a:ea typeface="ヒラギノ角ゴ ProN W6" charset="-128"/>
              </a:rPr>
              <a:t>Details on how to participate at:</a:t>
            </a:r>
            <a:br>
              <a:rPr lang="en-US" sz="2400" b="1" dirty="0" smtClean="0">
                <a:solidFill>
                  <a:schemeClr val="tx2"/>
                </a:solidFill>
                <a:ea typeface="ヒラギノ角ゴ ProN W6" charset="-128"/>
              </a:rPr>
            </a:br>
            <a:r>
              <a:rPr lang="en-GB" sz="2400" u="sng" dirty="0" smtClean="0">
                <a:hlinkClick r:id="rId3"/>
              </a:rPr>
              <a:t>http</a:t>
            </a:r>
            <a:r>
              <a:rPr lang="en-GB" sz="2400" u="sng" dirty="0">
                <a:hlinkClick r:id="rId3"/>
              </a:rPr>
              <a:t>://itu.int/en/ITU-T/focusgroups/ava</a:t>
            </a:r>
            <a:endParaRPr lang="en-US" sz="2400" b="1" dirty="0" smtClean="0">
              <a:solidFill>
                <a:schemeClr val="tx2"/>
              </a:solidFill>
              <a:ea typeface="ヒラギノ角ゴ ProN W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3184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5119687"/>
          </a:xfrm>
        </p:spPr>
        <p:txBody>
          <a:bodyPr/>
          <a:lstStyle/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Group A: 	Captioning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Group B: 	Audio/Video description and spoken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					captions</a:t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Group C:	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Visual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signing and sign language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Group D:	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Emerging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access services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Group E:	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Electronic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Programming Guides and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					on-air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promotion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Group F:	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Participation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and digital media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Group G:	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Digital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Broadcast Television 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79388" y="-501540"/>
            <a:ext cx="8964612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ITU-T FG AVA structure 1/2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125538"/>
            <a:ext cx="7772400" cy="5119687"/>
          </a:xfrm>
        </p:spPr>
        <p:txBody>
          <a:bodyPr/>
          <a:lstStyle/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Group H:		IPTV</a:t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Group I:		Mobile and handheld devices</a:t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Working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Group J:		Key Performance Indicators</a:t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-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Sub-Group:	           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Broadcast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television</a:t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-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Sub-Group:	            </a:t>
            </a: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IPTV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       - 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Sub-Group:                 </a:t>
            </a:r>
            <a:r>
              <a:rPr lang="en-US" sz="2000" b="1" dirty="0">
                <a:solidFill>
                  <a:srgbClr val="290082"/>
                </a:solidFill>
              </a:rPr>
              <a:t>	</a:t>
            </a: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Mobile and handled devices</a:t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dirty="0" smtClean="0">
                <a:solidFill>
                  <a:srgbClr val="290082"/>
                </a:solidFill>
              </a:rPr>
              <a:t/>
            </a:r>
            <a:br>
              <a:rPr lang="en-US" sz="1800" b="1" dirty="0" smtClean="0">
                <a:solidFill>
                  <a:srgbClr val="290082"/>
                </a:solidFill>
              </a:rPr>
            </a:br>
            <a:r>
              <a:rPr lang="en-US" sz="1800" b="1" dirty="0" smtClean="0">
                <a:solidFill>
                  <a:schemeClr val="tx2"/>
                </a:solidFill>
              </a:rPr>
              <a:t>Some other items are being considered to be object of  study: </a:t>
            </a:r>
            <a:r>
              <a:rPr lang="en-US" sz="1800" b="1" dirty="0">
                <a:solidFill>
                  <a:schemeClr val="tx2"/>
                </a:solidFill>
              </a:rPr>
              <a:t>	</a:t>
            </a:r>
            <a:r>
              <a:rPr lang="en-US" sz="1800" b="1" dirty="0" smtClean="0">
                <a:solidFill>
                  <a:schemeClr val="tx2"/>
                </a:solidFill>
              </a:rPr>
              <a:t>				</a:t>
            </a:r>
            <a:br>
              <a:rPr lang="en-US" sz="1800" b="1" dirty="0" smtClean="0">
                <a:solidFill>
                  <a:schemeClr val="tx2"/>
                </a:solidFill>
              </a:rPr>
            </a:br>
            <a:r>
              <a:rPr lang="en-US" sz="1800" b="1" dirty="0" smtClean="0">
                <a:solidFill>
                  <a:schemeClr val="tx2"/>
                </a:solidFill>
              </a:rPr>
              <a:t>							</a:t>
            </a:r>
            <a:r>
              <a:rPr lang="en-US" sz="1800" b="1" i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Electronic </a:t>
            </a:r>
            <a:r>
              <a:rPr lang="en-US" sz="1800" b="1" i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games</a:t>
            </a: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i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					</a:t>
            </a:r>
            <a:r>
              <a:rPr lang="en-US" sz="1800" b="1" i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Performing </a:t>
            </a:r>
            <a:r>
              <a:rPr lang="en-US" sz="1800" b="1" i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Arts</a:t>
            </a:r>
          </a:p>
          <a:p>
            <a:pPr marL="0" indent="0" eaLnBrk="1" hangingPunct="1">
              <a:spcBef>
                <a:spcPts val="300"/>
              </a:spcBef>
              <a:buFont typeface="Verdana" charset="0"/>
              <a:buNone/>
              <a:tabLst>
                <a:tab pos="503238" algn="l"/>
                <a:tab pos="755650" algn="l"/>
                <a:tab pos="1008063" algn="l"/>
                <a:tab pos="1260475" algn="l"/>
              </a:tabLst>
            </a:pPr>
            <a:r>
              <a:rPr lang="en-US" sz="1800" b="1" i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					</a:t>
            </a:r>
            <a:r>
              <a:rPr lang="en-US" sz="1800" b="1" i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Authoring </a:t>
            </a:r>
            <a:r>
              <a:rPr lang="en-US" sz="1800" b="1" i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Digital </a:t>
            </a:r>
            <a:r>
              <a:rPr lang="en-US" sz="1800" b="1" i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800" b="1" i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800" b="1" i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							Audiovisual </a:t>
            </a:r>
            <a:r>
              <a:rPr lang="en-US" sz="1800" b="1" i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Media</a:t>
            </a:r>
            <a:r>
              <a:rPr lang="en-US" sz="2000" i="1" dirty="0" smtClean="0">
                <a:solidFill>
                  <a:schemeClr val="tx2"/>
                </a:solidFill>
              </a:rPr>
              <a:t/>
            </a:r>
            <a:br>
              <a:rPr lang="en-US" sz="2000" i="1" dirty="0" smtClean="0">
                <a:solidFill>
                  <a:schemeClr val="tx2"/>
                </a:solidFill>
              </a:rPr>
            </a:br>
            <a:endParaRPr lang="en-US" sz="1400" dirty="0">
              <a:solidFill>
                <a:schemeClr val="tx2"/>
              </a:solidFill>
              <a:ea typeface="ヒラギノ角ゴ ProN W6" charset="-128"/>
            </a:endParaRP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79388" y="-501540"/>
            <a:ext cx="8964612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8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ITU-T FG AVA structure 2/2</a:t>
            </a:r>
          </a:p>
        </p:txBody>
      </p:sp>
    </p:spTree>
    <p:extLst>
      <p:ext uri="{BB962C8B-B14F-4D97-AF65-F5344CB8AC3E}">
        <p14:creationId xmlns:p14="http://schemas.microsoft.com/office/powerpoint/2010/main" val="2948996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1"/>
            <a:ext cx="6467475" cy="55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27"/>
            <a:ext cx="7772400" cy="2308324"/>
          </a:xfrm>
        </p:spPr>
        <p:txBody>
          <a:bodyPr rIns="81279"/>
          <a:lstStyle/>
          <a:p>
            <a:pPr marL="39688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ITU-T FG AVA: </a:t>
            </a:r>
            <a:br>
              <a:rPr lang="en-US" dirty="0" smtClean="0"/>
            </a:br>
            <a:r>
              <a:rPr lang="en-US" dirty="0" smtClean="0"/>
              <a:t>who can participate</a:t>
            </a:r>
            <a:r>
              <a:rPr lang="en-US" b="0" dirty="0" smtClean="0">
                <a:latin typeface="ＭＳ Ｐゴシック" charset="-128"/>
                <a:ea typeface="ＭＳ Ｐゴシック" charset="-128"/>
                <a:sym typeface="ＭＳ Ｐゴシック" charset="-128"/>
              </a:rPr>
              <a:t/>
            </a:r>
            <a:br>
              <a:rPr lang="en-US" b="0" dirty="0" smtClean="0">
                <a:latin typeface="ＭＳ Ｐゴシック" charset="-128"/>
                <a:ea typeface="ＭＳ Ｐゴシック" charset="-128"/>
                <a:sym typeface="ＭＳ Ｐゴシック" charset="-128"/>
              </a:rPr>
            </a:br>
            <a:endParaRPr lang="en-US" dirty="0" smtClean="0">
              <a:solidFill>
                <a:srgbClr val="5A9BE3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81279"/>
          <a:lstStyle/>
          <a:p>
            <a:pPr eaLnBrk="1" hangingPunct="1"/>
            <a:endParaRPr lang="en-GB" sz="24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en-GB" sz="24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GB" sz="24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FG AVA is open to ITU Member States, Sector Members, Associates and Academia. </a:t>
            </a:r>
            <a:br>
              <a:rPr lang="en-GB" sz="24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GB" sz="2400" b="1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en-GB" sz="24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 is also open to any individual from a </a:t>
            </a:r>
            <a:r>
              <a:rPr lang="en-GB" sz="24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Member of ITU who </a:t>
            </a:r>
            <a:r>
              <a:rPr lang="en-GB" sz="24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is willing to contribute to the </a:t>
            </a:r>
            <a:r>
              <a:rPr lang="en-GB" sz="2400" b="1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work, as well as other </a:t>
            </a:r>
            <a:r>
              <a:rPr lang="en-GB" sz="2400" b="1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interested stakeholders.</a:t>
            </a:r>
          </a:p>
        </p:txBody>
      </p:sp>
    </p:spTree>
    <p:extLst>
      <p:ext uri="{BB962C8B-B14F-4D97-AF65-F5344CB8AC3E}">
        <p14:creationId xmlns:p14="http://schemas.microsoft.com/office/powerpoint/2010/main" val="3286689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1026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Political objective: e-inclusiveness</a:t>
            </a:r>
          </a:p>
        </p:txBody>
      </p:sp>
      <p:pic>
        <p:nvPicPr>
          <p:cNvPr id="57348" name="Picture 1027" descr="&#10;Inclusion.jpg                                                  0017B4C7Macintosh HD                   BC3B6D7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980728"/>
            <a:ext cx="8136904" cy="484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Rectangle 1028"/>
          <p:cNvSpPr>
            <a:spLocks noChangeArrowheads="1"/>
          </p:cNvSpPr>
          <p:nvPr/>
        </p:nvSpPr>
        <p:spPr bwMode="auto">
          <a:xfrm>
            <a:off x="5441950" y="1530350"/>
            <a:ext cx="315436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To conclude: </a:t>
            </a:r>
            <a:br>
              <a:rPr lang="en-GB" sz="2400" b="1" dirty="0" smtClean="0">
                <a:solidFill>
                  <a:schemeClr val="tx2"/>
                </a:solidFill>
              </a:rPr>
            </a:br>
            <a:r>
              <a:rPr lang="en-GB" sz="2400" b="1" dirty="0" smtClean="0">
                <a:solidFill>
                  <a:schemeClr val="tx2"/>
                </a:solidFill>
              </a:rPr>
              <a:t>with FG AVA contribution</a:t>
            </a:r>
          </a:p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Users </a:t>
            </a:r>
            <a:r>
              <a:rPr lang="en-GB" sz="2400" b="1" dirty="0">
                <a:solidFill>
                  <a:schemeClr val="tx2"/>
                </a:solidFill>
              </a:rPr>
              <a:t>getting the full benefit from </a:t>
            </a:r>
            <a:r>
              <a:rPr lang="en-GB" sz="2400" b="1" dirty="0" smtClean="0">
                <a:solidFill>
                  <a:schemeClr val="tx2"/>
                </a:solidFill>
              </a:rPr>
              <a:t>including </a:t>
            </a:r>
            <a:r>
              <a:rPr lang="en-GB" sz="2400" b="1" dirty="0">
                <a:solidFill>
                  <a:schemeClr val="tx2"/>
                </a:solidFill>
              </a:rPr>
              <a:t>TV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0"/>
            <a:ext cx="6467475" cy="548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4" name="Picture 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0"/>
          <a:stretch>
            <a:fillRect/>
          </a:stretch>
        </p:blipFill>
        <p:spPr bwMode="auto">
          <a:xfrm>
            <a:off x="0" y="1700808"/>
            <a:ext cx="6467475" cy="469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Rectangle 3"/>
          <p:cNvSpPr>
            <a:spLocks/>
          </p:cNvSpPr>
          <p:nvPr/>
        </p:nvSpPr>
        <p:spPr bwMode="auto">
          <a:xfrm>
            <a:off x="7620000" y="6175375"/>
            <a:ext cx="13493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>
              <a:lnSpc>
                <a:spcPct val="90000"/>
              </a:lnSpc>
            </a:pPr>
            <a:r>
              <a:rPr lang="en-US" sz="1000" dirty="0">
                <a:solidFill>
                  <a:srgbClr val="FFFFFF"/>
                </a:solidFill>
                <a:latin typeface="Lucida Grande" charset="0"/>
                <a:sym typeface="Lucida Grande" charset="0"/>
              </a:rPr>
              <a:t>International</a:t>
            </a:r>
            <a:br>
              <a:rPr lang="en-US" sz="1000" dirty="0">
                <a:solidFill>
                  <a:srgbClr val="FFFFFF"/>
                </a:solidFill>
                <a:latin typeface="Lucida Grande" charset="0"/>
                <a:sym typeface="Lucida Grande" charset="0"/>
              </a:rPr>
            </a:br>
            <a:r>
              <a:rPr lang="en-US" sz="1000" dirty="0">
                <a:solidFill>
                  <a:srgbClr val="FFFFFF"/>
                </a:solidFill>
                <a:latin typeface="Lucida Grande" charset="0"/>
                <a:sym typeface="Lucida Grande" charset="0"/>
              </a:rPr>
              <a:t>Telecommunication</a:t>
            </a:r>
            <a:br>
              <a:rPr lang="en-US" sz="1000" dirty="0">
                <a:solidFill>
                  <a:srgbClr val="FFFFFF"/>
                </a:solidFill>
                <a:latin typeface="Lucida Grande" charset="0"/>
                <a:sym typeface="Lucida Grande" charset="0"/>
              </a:rPr>
            </a:br>
            <a:r>
              <a:rPr lang="en-US" sz="1000" dirty="0">
                <a:solidFill>
                  <a:srgbClr val="FFFFFF"/>
                </a:solidFill>
                <a:latin typeface="Lucida Grande" charset="0"/>
                <a:sym typeface="Lucida Grande" charset="0"/>
              </a:rPr>
              <a:t>Union</a:t>
            </a:r>
          </a:p>
        </p:txBody>
      </p:sp>
      <p:sp>
        <p:nvSpPr>
          <p:cNvPr id="61446" name="Rectangle 4"/>
          <p:cNvSpPr>
            <a:spLocks/>
          </p:cNvSpPr>
          <p:nvPr/>
        </p:nvSpPr>
        <p:spPr bwMode="auto">
          <a:xfrm>
            <a:off x="-252536" y="6367261"/>
            <a:ext cx="368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endParaRPr lang="en-US" sz="1000" dirty="0">
              <a:solidFill>
                <a:srgbClr val="0E438A"/>
              </a:solidFill>
              <a:latin typeface="Lucida Grande" charset="0"/>
              <a:sym typeface="Lucida Grande" charset="0"/>
            </a:endParaRPr>
          </a:p>
        </p:txBody>
      </p:sp>
      <p:pic>
        <p:nvPicPr>
          <p:cNvPr id="61447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0"/>
          <a:stretch>
            <a:fillRect/>
          </a:stretch>
        </p:blipFill>
        <p:spPr bwMode="auto">
          <a:xfrm>
            <a:off x="0" y="1700808"/>
            <a:ext cx="6467475" cy="447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-1322267"/>
            <a:ext cx="7772400" cy="3323987"/>
          </a:xfrm>
        </p:spPr>
        <p:txBody>
          <a:bodyPr lIns="0" tIns="0" rIns="5078" bIns="0"/>
          <a:lstStyle/>
          <a:p>
            <a:pPr marL="104775" eaLnBrk="1" hangingPunct="1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ITU-T </a:t>
            </a:r>
            <a:r>
              <a:rPr lang="en-GB" dirty="0"/>
              <a:t>FG AVA </a:t>
            </a:r>
            <a:r>
              <a:rPr lang="en-GB" dirty="0" smtClean="0"/>
              <a:t>Chair</a:t>
            </a:r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</p:txBody>
      </p:sp>
      <p:sp>
        <p:nvSpPr>
          <p:cNvPr id="6144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39952" y="1744663"/>
            <a:ext cx="7772400" cy="5113337"/>
          </a:xfrm>
        </p:spPr>
        <p:txBody>
          <a:bodyPr lIns="0" tIns="0" rIns="5078" bIns="0"/>
          <a:lstStyle/>
          <a:p>
            <a:pPr indent="0" eaLnBrk="1" hangingPunct="1">
              <a:spcBef>
                <a:spcPct val="0"/>
              </a:spcBef>
              <a:buNone/>
            </a:pPr>
            <a:r>
              <a:rPr lang="en-US" sz="24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Peter Olaf Looms</a:t>
            </a:r>
            <a:br>
              <a:rPr lang="en-US" sz="24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Chairman, </a:t>
            </a:r>
            <a:br>
              <a:rPr lang="en-US" sz="24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ITU-T Focus Group on </a:t>
            </a:r>
          </a:p>
          <a:p>
            <a:pPr indent="0" eaLnBrk="1" hangingPunct="1">
              <a:spcBef>
                <a:spcPct val="0"/>
              </a:spcBef>
              <a:buNone/>
            </a:pPr>
            <a:r>
              <a:rPr lang="en-US" sz="20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Audiovisual Media Accessibility</a:t>
            </a:r>
          </a:p>
          <a:p>
            <a:pPr marL="407988" eaLnBrk="1" hangingPunct="1">
              <a:lnSpc>
                <a:spcPct val="90000"/>
              </a:lnSpc>
              <a:buFont typeface="Verdana" charset="0"/>
              <a:buNone/>
              <a:tabLst>
                <a:tab pos="939800" algn="l"/>
                <a:tab pos="1041400" algn="l"/>
                <a:tab pos="1917700" algn="l"/>
                <a:tab pos="2768600" algn="l"/>
              </a:tabLst>
            </a:pPr>
            <a:r>
              <a:rPr lang="en-US" sz="20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407988" indent="-9525" eaLnBrk="1" hangingPunct="1">
              <a:lnSpc>
                <a:spcPct val="90000"/>
              </a:lnSpc>
              <a:buFont typeface="Verdana" charset="0"/>
              <a:buNone/>
              <a:tabLst>
                <a:tab pos="939800" algn="l"/>
                <a:tab pos="1041400" algn="l"/>
                <a:tab pos="1917700" algn="l"/>
                <a:tab pos="2768600" algn="l"/>
              </a:tabLst>
            </a:pPr>
            <a:r>
              <a:rPr lang="en-US" sz="16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E-mail: polooms@gmail.com</a:t>
            </a:r>
          </a:p>
          <a:p>
            <a:pPr marL="407988" indent="-9525" eaLnBrk="1" hangingPunct="1">
              <a:lnSpc>
                <a:spcPct val="90000"/>
              </a:lnSpc>
              <a:buFont typeface="Verdana" charset="0"/>
              <a:buNone/>
              <a:tabLst>
                <a:tab pos="939800" algn="l"/>
                <a:tab pos="1041400" algn="l"/>
                <a:tab pos="1917700" algn="l"/>
                <a:tab pos="2768600" algn="l"/>
              </a:tabLst>
            </a:pPr>
            <a:r>
              <a:rPr lang="en-US" sz="1600" kern="12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Mobile: +45 51 56 75 </a:t>
            </a:r>
            <a:r>
              <a:rPr lang="en-US" sz="1600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46</a:t>
            </a:r>
            <a:br>
              <a:rPr lang="en-US" sz="1600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US" sz="1600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website: </a:t>
            </a:r>
            <a:br>
              <a:rPr lang="en-US" sz="1600" kern="1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1600" u="sng" dirty="0" smtClean="0">
                <a:hlinkClick r:id="rId4"/>
              </a:rPr>
              <a:t>http</a:t>
            </a:r>
            <a:r>
              <a:rPr lang="en-GB" sz="1600" u="sng" dirty="0">
                <a:hlinkClick r:id="rId4"/>
              </a:rPr>
              <a:t>://itu.int/en/ITU-T/focusgroups/ava</a:t>
            </a:r>
            <a:endParaRPr lang="en-US" sz="1600" kern="12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1450" name="Picture 8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3492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1" name="Text Box 9"/>
          <p:cNvSpPr txBox="1">
            <a:spLocks noChangeArrowheads="1"/>
          </p:cNvSpPr>
          <p:nvPr/>
        </p:nvSpPr>
        <p:spPr bwMode="auto">
          <a:xfrm>
            <a:off x="8731250" y="6381750"/>
            <a:ext cx="3302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Verdana" charset="0"/>
                <a:ea typeface="ヒラギノ角ゴ ProN W3" charset="-128"/>
                <a:sym typeface="Verdana" charset="0"/>
              </a:defRPr>
            </a:lvl9pPr>
          </a:lstStyle>
          <a:p>
            <a:pPr algn="ctr" eaLnBrk="1" hangingPunct="1"/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55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5157788"/>
            <a:ext cx="7772400" cy="89693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8312" y="548680"/>
            <a:ext cx="7991475" cy="45858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tabLst>
                <a:tab pos="855663" algn="l"/>
              </a:tabLst>
              <a:defRPr/>
            </a:pPr>
            <a: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32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For more information on </a:t>
            </a:r>
            <a:br>
              <a:rPr lang="en-GB" sz="32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32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ITU-T FG AVA please contact</a:t>
            </a:r>
            <a:r>
              <a:rPr lang="en-GB" sz="3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32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endParaRPr lang="en-GB" sz="3200" dirty="0" smtClean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>
              <a:tabLst>
                <a:tab pos="855663" algn="l"/>
              </a:tabLst>
              <a:defRPr/>
            </a:pP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ITU-T </a:t>
            </a:r>
            <a:r>
              <a:rPr lang="en-GB" sz="24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FG </a:t>
            </a: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AVA coordinator:</a:t>
            </a:r>
            <a:b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Alexandra Gaspari</a:t>
            </a:r>
            <a:b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email</a:t>
            </a:r>
            <a:r>
              <a:rPr lang="en-GB" sz="24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  <a:hlinkClick r:id="rId3"/>
              </a:rPr>
              <a:t>tsbfgava@itu.int</a:t>
            </a:r>
            <a:r>
              <a:rPr lang="en-GB" sz="24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24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2400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web: </a:t>
            </a:r>
            <a:r>
              <a:rPr lang="en-GB" sz="2400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GB" sz="2400" u="sng" dirty="0" smtClean="0">
                <a:hlinkClick r:id="rId4"/>
              </a:rPr>
              <a:t>http</a:t>
            </a:r>
            <a:r>
              <a:rPr lang="en-GB" sz="2400" u="sng" dirty="0">
                <a:hlinkClick r:id="rId4"/>
              </a:rPr>
              <a:t>://</a:t>
            </a:r>
            <a:r>
              <a:rPr lang="en-GB" sz="2400" u="sng" dirty="0" smtClean="0">
                <a:hlinkClick r:id="rId4"/>
              </a:rPr>
              <a:t>itu.int/en/ITU-T/focusgroups/ava</a:t>
            </a:r>
            <a:endParaRPr lang="en-GB" sz="2400" dirty="0">
              <a:solidFill>
                <a:srgbClr val="1B5BA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b="1" dirty="0" smtClean="0">
                <a:solidFill>
                  <a:srgbClr val="1B5BA2"/>
                </a:solidFill>
              </a:rPr>
              <a:t/>
            </a:r>
            <a:br>
              <a:rPr lang="en-GB" b="1" dirty="0" smtClean="0">
                <a:solidFill>
                  <a:srgbClr val="1B5BA2"/>
                </a:solidFill>
              </a:rPr>
            </a:br>
            <a:r>
              <a:rPr lang="en-GB" b="1" dirty="0" smtClean="0">
                <a:solidFill>
                  <a:srgbClr val="1B5BA2"/>
                </a:solidFill>
              </a:rPr>
              <a:t/>
            </a:r>
            <a:br>
              <a:rPr lang="en-GB" b="1" dirty="0" smtClean="0">
                <a:solidFill>
                  <a:srgbClr val="1B5BA2"/>
                </a:solidFill>
              </a:rPr>
            </a:br>
            <a:r>
              <a:rPr lang="en-GB" b="1" dirty="0" smtClean="0">
                <a:solidFill>
                  <a:srgbClr val="1B5BA2"/>
                </a:solidFill>
              </a:rPr>
              <a:t/>
            </a:r>
            <a:br>
              <a:rPr lang="en-GB" b="1" dirty="0" smtClean="0">
                <a:solidFill>
                  <a:srgbClr val="1B5BA2"/>
                </a:solidFill>
              </a:rPr>
            </a:br>
            <a:r>
              <a:rPr lang="en-GB" b="1" dirty="0" smtClean="0">
                <a:solidFill>
                  <a:srgbClr val="1B5BA2"/>
                </a:solidFill>
              </a:rPr>
              <a:t/>
            </a:r>
            <a:br>
              <a:rPr lang="en-GB" b="1" dirty="0" smtClean="0">
                <a:solidFill>
                  <a:srgbClr val="1B5BA2"/>
                </a:solidFill>
              </a:rPr>
            </a:br>
            <a:r>
              <a:rPr lang="en-GB" b="1" dirty="0" smtClean="0">
                <a:solidFill>
                  <a:srgbClr val="1B5BA2"/>
                </a:solidFill>
              </a:rPr>
              <a:t/>
            </a:r>
            <a:br>
              <a:rPr lang="en-GB" b="1" dirty="0" smtClean="0">
                <a:solidFill>
                  <a:srgbClr val="1B5BA2"/>
                </a:solidFill>
              </a:rPr>
            </a:br>
            <a:r>
              <a:rPr lang="en-GB" b="1" dirty="0" smtClean="0">
                <a:solidFill>
                  <a:srgbClr val="1B5BA2"/>
                </a:solidFill>
              </a:rPr>
              <a:t>Thank </a:t>
            </a:r>
            <a:r>
              <a:rPr lang="en-GB" b="1" dirty="0">
                <a:solidFill>
                  <a:srgbClr val="1B5BA2"/>
                </a:solidFill>
              </a:rPr>
              <a:t>you for your </a:t>
            </a:r>
            <a:r>
              <a:rPr lang="en-GB" b="1" dirty="0" smtClean="0">
                <a:solidFill>
                  <a:srgbClr val="1B5BA2"/>
                </a:solidFill>
              </a:rPr>
              <a:t>attention!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8313" y="620688"/>
            <a:ext cx="7991475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3200" b="1" i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sz="32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/>
            </a:r>
            <a:br>
              <a:rPr lang="en-GB" sz="3200" b="1" dirty="0" smtClean="0">
                <a:solidFill>
                  <a:srgbClr val="1B5BA2"/>
                </a:solidFill>
                <a:latin typeface="+mj-lt"/>
                <a:ea typeface="+mj-ea"/>
                <a:cs typeface="+mj-cs"/>
              </a:rPr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Picture 3" descr="001009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55" y="548680"/>
            <a:ext cx="7164387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076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024"/>
            <a:ext cx="7772400" cy="1200329"/>
          </a:xfrm>
        </p:spPr>
        <p:txBody>
          <a:bodyPr/>
          <a:lstStyle/>
          <a:p>
            <a:r>
              <a:rPr lang="en-US" dirty="0"/>
              <a:t>Why promote and create accessible ICTs?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Accessibility </a:t>
            </a:r>
            <a:r>
              <a:rPr lang="en-US" sz="2000" dirty="0">
                <a:solidFill>
                  <a:schemeClr val="tx2"/>
                </a:solidFill>
              </a:rPr>
              <a:t>is a human right recognized in the UN Convention on the Rights of Persons with Disabilities (UNCRPD)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tx2"/>
                </a:solidFill>
              </a:rPr>
              <a:t>Enshrined in Article 9 of the UNCRPD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  <a:ea typeface="+mn-ea"/>
                <a:cs typeface="+mn-cs"/>
              </a:rPr>
              <a:t>Article 9 of the UNCRPD defines ICT accessibility as an integral part of accessibility rights on par with transportation and the physical environment. 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  <a:ea typeface="+mn-ea"/>
                <a:cs typeface="+mn-cs"/>
              </a:rPr>
              <a:t>Article 9 concerns all ICT products and ICT based applications and services, with a far-reaching implication for industry, governments and civil society</a:t>
            </a:r>
          </a:p>
          <a:p>
            <a:pPr>
              <a:lnSpc>
                <a:spcPct val="90000"/>
              </a:lnSpc>
              <a:spcAft>
                <a:spcPct val="15000"/>
              </a:spcAft>
            </a:pPr>
            <a:r>
              <a:rPr lang="en-US" altLang="ko-KR" sz="2000" dirty="0">
                <a:solidFill>
                  <a:schemeClr val="tx2"/>
                </a:solidFill>
              </a:rPr>
              <a:t>All of us who age will have age-related disabilities, We all (100%) can benefit from more accessible devices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3876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024"/>
            <a:ext cx="7772400" cy="1200329"/>
          </a:xfrm>
        </p:spPr>
        <p:txBody>
          <a:bodyPr/>
          <a:lstStyle/>
          <a:p>
            <a:r>
              <a:rPr lang="en-US" dirty="0" smtClean="0"/>
              <a:t>The role of ITU in promoting </a:t>
            </a:r>
            <a:r>
              <a:rPr lang="en-US" dirty="0"/>
              <a:t>accessible </a:t>
            </a:r>
            <a:r>
              <a:rPr lang="en-US" dirty="0" smtClean="0"/>
              <a:t>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ITU </a:t>
            </a:r>
            <a:r>
              <a:rPr lang="en-US" sz="2000" dirty="0">
                <a:solidFill>
                  <a:schemeClr val="tx2"/>
                </a:solidFill>
              </a:rPr>
              <a:t>approved last year </a:t>
            </a:r>
            <a:r>
              <a:rPr lang="en-US" sz="2000" dirty="0" smtClean="0">
                <a:solidFill>
                  <a:schemeClr val="tx2"/>
                </a:solidFill>
              </a:rPr>
              <a:t>PP-10 Resolution </a:t>
            </a:r>
            <a:r>
              <a:rPr lang="en-US" sz="2000" dirty="0">
                <a:solidFill>
                  <a:schemeClr val="tx2"/>
                </a:solidFill>
              </a:rPr>
              <a:t>175 on “Telecommunication/information and communication technology accessibility </a:t>
            </a:r>
            <a:r>
              <a:rPr lang="en-US" sz="2000" dirty="0">
                <a:solidFill>
                  <a:schemeClr val="tx2"/>
                </a:solidFill>
              </a:rPr>
              <a:t>for persons </a:t>
            </a:r>
            <a:r>
              <a:rPr lang="en-US" sz="2000" dirty="0">
                <a:solidFill>
                  <a:schemeClr val="tx2"/>
                </a:solidFill>
              </a:rPr>
              <a:t>with disabilities, including age-related </a:t>
            </a:r>
            <a:r>
              <a:rPr lang="en-US" sz="2000" dirty="0" smtClean="0">
                <a:solidFill>
                  <a:schemeClr val="tx2"/>
                </a:solidFill>
              </a:rPr>
              <a:t>disabilities”</a:t>
            </a:r>
          </a:p>
          <a:p>
            <a:r>
              <a:rPr lang="en-US" sz="2000" dirty="0" smtClean="0">
                <a:solidFill>
                  <a:schemeClr val="tx2"/>
                </a:solidFill>
                <a:ea typeface="+mn-ea"/>
                <a:cs typeface="+mn-cs"/>
              </a:rPr>
              <a:t>The </a:t>
            </a:r>
            <a:r>
              <a:rPr lang="en-US" sz="2000" dirty="0">
                <a:solidFill>
                  <a:schemeClr val="tx2"/>
                </a:solidFill>
                <a:ea typeface="+mn-ea"/>
                <a:cs typeface="+mn-cs"/>
              </a:rPr>
              <a:t>Standardization and Development sectors of ITU have similar texts, so </a:t>
            </a:r>
            <a:r>
              <a:rPr lang="en-US" sz="2000" dirty="0" smtClean="0">
                <a:solidFill>
                  <a:schemeClr val="tx2"/>
                </a:solidFill>
                <a:ea typeface="+mn-ea"/>
                <a:cs typeface="+mn-cs"/>
              </a:rPr>
              <a:t>Persons with </a:t>
            </a:r>
            <a:r>
              <a:rPr lang="en-US" sz="2000" dirty="0">
                <a:solidFill>
                  <a:schemeClr val="tx2"/>
                </a:solidFill>
                <a:ea typeface="+mn-ea"/>
                <a:cs typeface="+mn-cs"/>
              </a:rPr>
              <a:t>Disabilities can </a:t>
            </a:r>
            <a:r>
              <a:rPr lang="en-US" sz="2000" dirty="0" smtClean="0">
                <a:solidFill>
                  <a:schemeClr val="tx2"/>
                </a:solidFill>
                <a:ea typeface="+mn-ea"/>
                <a:cs typeface="+mn-cs"/>
              </a:rPr>
              <a:t>participate and contribut</a:t>
            </a:r>
            <a:r>
              <a:rPr lang="en-US" sz="2000" dirty="0" smtClean="0">
                <a:solidFill>
                  <a:schemeClr val="tx2"/>
                </a:solidFill>
              </a:rPr>
              <a:t>e to the work.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In the Standardization sector, where I work, </a:t>
            </a:r>
            <a:r>
              <a:rPr lang="en-GB" sz="2000" dirty="0" smtClean="0">
                <a:solidFill>
                  <a:schemeClr val="tx2"/>
                </a:solidFill>
              </a:rPr>
              <a:t>without </a:t>
            </a:r>
            <a:r>
              <a:rPr lang="en-GB" sz="2000" dirty="0">
                <a:solidFill>
                  <a:schemeClr val="tx2"/>
                </a:solidFill>
              </a:rPr>
              <a:t>the involvement of Persons with Disabilities </a:t>
            </a:r>
            <a:r>
              <a:rPr lang="en-GB" sz="2000" dirty="0">
                <a:solidFill>
                  <a:schemeClr val="tx2"/>
                </a:solidFill>
              </a:rPr>
              <a:t>it </a:t>
            </a:r>
            <a:r>
              <a:rPr lang="en-GB" sz="2000" dirty="0">
                <a:solidFill>
                  <a:schemeClr val="tx2"/>
                </a:solidFill>
              </a:rPr>
              <a:t>will be more difficult to create good International Standards.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947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024"/>
            <a:ext cx="7772400" cy="1200329"/>
          </a:xfrm>
        </p:spPr>
        <p:txBody>
          <a:bodyPr/>
          <a:lstStyle/>
          <a:p>
            <a:r>
              <a:rPr lang="en-US" dirty="0" smtClean="0"/>
              <a:t>The latest effort – and success – of ITU-T: FG 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One of the latest effort of ITU in this field is the creation of a group of expert in the area of audiovisual media accessibility, which I am going to present you in the next slides.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Engineers need Disability scenarios from the </a:t>
            </a:r>
            <a:r>
              <a:rPr lang="en-GB" sz="2400" dirty="0" smtClean="0">
                <a:solidFill>
                  <a:schemeClr val="tx2"/>
                </a:solidFill>
              </a:rPr>
              <a:t>persons and users who experience this in everyday life.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3816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1"/>
            <a:ext cx="6467475" cy="55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02482"/>
            <a:ext cx="7772400" cy="954107"/>
          </a:xfrm>
        </p:spPr>
        <p:txBody>
          <a:bodyPr rIns="81279"/>
          <a:lstStyle/>
          <a:p>
            <a:pPr marL="39688" eaLnBrk="1" hangingPunct="1"/>
            <a:r>
              <a:rPr lang="en-US" sz="2800" dirty="0" smtClean="0"/>
              <a:t>How ITU-T </a:t>
            </a:r>
            <a:r>
              <a:rPr lang="en-US" sz="2800" dirty="0"/>
              <a:t>FG </a:t>
            </a:r>
            <a:r>
              <a:rPr lang="en-US" sz="2800" dirty="0" smtClean="0"/>
              <a:t>AVA started:</a:t>
            </a:r>
            <a:br>
              <a:rPr lang="en-US" sz="2800" dirty="0" smtClean="0"/>
            </a:br>
            <a:r>
              <a:rPr lang="en-US" sz="2800" dirty="0" smtClean="0"/>
              <a:t>ITU-EBU joint workshop (Nov. 2010)</a:t>
            </a:r>
            <a:endParaRPr lang="en-US" sz="2800" dirty="0" smtClean="0">
              <a:solidFill>
                <a:srgbClr val="5A9BE3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81279"/>
          <a:lstStyle/>
          <a:p>
            <a:pPr eaLnBrk="1" hangingPunct="1"/>
            <a:endParaRPr lang="en-US" sz="2400" dirty="0">
              <a:solidFill>
                <a:schemeClr val="tx2"/>
              </a:solidFill>
            </a:endParaRPr>
          </a:p>
          <a:p>
            <a:pPr eaLnBrk="1" hangingPunct="1"/>
            <a:r>
              <a:rPr lang="en-US" sz="2000" kern="1200" dirty="0" smtClean="0">
                <a:solidFill>
                  <a:srgbClr val="1B5BA2"/>
                </a:solidFill>
                <a:sym typeface="ＭＳ Ｐゴシック" charset="-128"/>
              </a:rPr>
              <a:t>Late</a:t>
            </a:r>
            <a:r>
              <a:rPr lang="en-US" sz="2000" dirty="0">
                <a:solidFill>
                  <a:schemeClr val="tx2"/>
                </a:solidFill>
                <a:sym typeface="ＭＳ Ｐゴシック" charset="-128"/>
              </a:rPr>
              <a:t> in 2010, ITU organized jointly with </a:t>
            </a:r>
            <a:r>
              <a:rPr lang="en-US" sz="2000" dirty="0" smtClean="0">
                <a:solidFill>
                  <a:schemeClr val="tx2"/>
                </a:solidFill>
                <a:sym typeface="ＭＳ Ｐゴシック" charset="-128"/>
              </a:rPr>
              <a:t>the European Broadcasting Union a </a:t>
            </a:r>
            <a:r>
              <a:rPr lang="en-US" sz="2000" dirty="0">
                <a:solidFill>
                  <a:schemeClr val="tx2"/>
                </a:solidFill>
                <a:sym typeface="ＭＳ Ｐゴシック" charset="-128"/>
              </a:rPr>
              <a:t>workshop on </a:t>
            </a:r>
            <a:r>
              <a:rPr lang="en-US" sz="2000" dirty="0" smtClean="0">
                <a:solidFill>
                  <a:schemeClr val="tx2"/>
                </a:solidFill>
                <a:sym typeface="ＭＳ Ｐゴシック" charset="-128"/>
              </a:rPr>
              <a:t>“</a:t>
            </a:r>
            <a:r>
              <a:rPr lang="en-US" sz="2000" dirty="0" smtClean="0">
                <a:solidFill>
                  <a:schemeClr val="tx2"/>
                </a:solidFill>
              </a:rPr>
              <a:t>Accessibility </a:t>
            </a:r>
            <a:r>
              <a:rPr lang="en-US" sz="2000" dirty="0">
                <a:solidFill>
                  <a:schemeClr val="tx2"/>
                </a:solidFill>
              </a:rPr>
              <a:t>to Broadcasting and IPTV ACCESS for </a:t>
            </a:r>
            <a:r>
              <a:rPr lang="en-US" sz="2000" dirty="0" smtClean="0">
                <a:solidFill>
                  <a:schemeClr val="tx2"/>
                </a:solidFill>
              </a:rPr>
              <a:t>ALL”</a:t>
            </a:r>
            <a:br>
              <a:rPr lang="en-US" sz="2000" dirty="0" smtClean="0">
                <a:solidFill>
                  <a:schemeClr val="tx2"/>
                </a:solidFill>
              </a:rPr>
            </a:br>
            <a:endParaRPr lang="en-US" sz="2000" dirty="0">
              <a:solidFill>
                <a:schemeClr val="tx2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chemeClr val="tx2"/>
                </a:solidFill>
              </a:rPr>
              <a:t>The conclusions highlighted the following: </a:t>
            </a:r>
          </a:p>
          <a:p>
            <a:pPr marL="1257300"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a clear </a:t>
            </a:r>
            <a:r>
              <a:rPr lang="en-US" sz="2000" dirty="0">
                <a:solidFill>
                  <a:schemeClr val="tx2"/>
                </a:solidFill>
              </a:rPr>
              <a:t>need to coordinate the technologies that can be used to aid those viewers and listeners with disabilities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1257300" eaLnBrk="1" hangingPunct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this coordination would gain </a:t>
            </a:r>
            <a:r>
              <a:rPr lang="en-US" sz="2000" dirty="0">
                <a:solidFill>
                  <a:schemeClr val="tx2"/>
                </a:solidFill>
              </a:rPr>
              <a:t>maximum benefit from media delivered by broadcast, cable, IPTV, and Internet. </a:t>
            </a:r>
          </a:p>
        </p:txBody>
      </p:sp>
    </p:spTree>
    <p:extLst>
      <p:ext uri="{BB962C8B-B14F-4D97-AF65-F5344CB8AC3E}">
        <p14:creationId xmlns:p14="http://schemas.microsoft.com/office/powerpoint/2010/main" val="25508670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1"/>
            <a:ext cx="6467475" cy="55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02481"/>
            <a:ext cx="7772400" cy="954107"/>
          </a:xfrm>
        </p:spPr>
        <p:txBody>
          <a:bodyPr rIns="81279"/>
          <a:lstStyle/>
          <a:p>
            <a:pPr marL="39688" eaLnBrk="1" hangingPunct="1"/>
            <a:r>
              <a:rPr lang="en-US" sz="2800" dirty="0"/>
              <a:t>How ITU-T FG AVA started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the groups involved</a:t>
            </a:r>
            <a:endParaRPr lang="en-US" sz="2800" dirty="0" smtClean="0">
              <a:solidFill>
                <a:srgbClr val="5A9BE3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81279"/>
          <a:lstStyle/>
          <a:p>
            <a:pPr eaLnBrk="1" hangingPunct="1"/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Conclusion</a:t>
            </a:r>
            <a:r>
              <a:rPr lang="en-US" sz="2400" dirty="0">
                <a:solidFill>
                  <a:schemeClr val="tx2"/>
                </a:solidFill>
              </a:rPr>
              <a:t>: a decision was </a:t>
            </a:r>
            <a:r>
              <a:rPr lang="en-US" sz="2400" dirty="0" smtClean="0">
                <a:solidFill>
                  <a:schemeClr val="tx2"/>
                </a:solidFill>
              </a:rPr>
              <a:t>taken to </a:t>
            </a:r>
            <a:r>
              <a:rPr lang="en-US" sz="2400" dirty="0">
                <a:solidFill>
                  <a:schemeClr val="tx2"/>
                </a:solidFill>
              </a:rPr>
              <a:t>establish a common platform </a:t>
            </a:r>
            <a:r>
              <a:rPr lang="en-US" sz="2400" dirty="0" smtClean="0">
                <a:solidFill>
                  <a:schemeClr val="tx2"/>
                </a:solidFill>
              </a:rPr>
              <a:t>from different groups of experts, namely from the Standardization and n and the </a:t>
            </a:r>
            <a:r>
              <a:rPr lang="en-US" sz="2400" dirty="0" err="1" smtClean="0">
                <a:solidFill>
                  <a:schemeClr val="tx2"/>
                </a:solidFill>
              </a:rPr>
              <a:t>Radiocommunication</a:t>
            </a:r>
            <a:r>
              <a:rPr lang="en-US" sz="2400" dirty="0" smtClean="0">
                <a:solidFill>
                  <a:schemeClr val="tx2"/>
                </a:solidFill>
              </a:rPr>
              <a:t> Sector of ITU both </a:t>
            </a:r>
            <a:r>
              <a:rPr lang="en-US" sz="2400" dirty="0">
                <a:solidFill>
                  <a:schemeClr val="tx2"/>
                </a:solidFill>
              </a:rPr>
              <a:t>ITU-T and ITU-R study groups, in particular ITU-T Study Groups 2 and 16 and ITU-R Study Group 6. </a:t>
            </a:r>
          </a:p>
        </p:txBody>
      </p:sp>
    </p:spTree>
    <p:extLst>
      <p:ext uri="{BB962C8B-B14F-4D97-AF65-F5344CB8AC3E}">
        <p14:creationId xmlns:p14="http://schemas.microsoft.com/office/powerpoint/2010/main" val="3671825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1"/>
            <a:ext cx="6467475" cy="55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40926"/>
            <a:ext cx="7772400" cy="1077218"/>
          </a:xfrm>
        </p:spPr>
        <p:txBody>
          <a:bodyPr rIns="81279"/>
          <a:lstStyle/>
          <a:p>
            <a:pPr marL="39688" eaLnBrk="1" hangingPunct="1"/>
            <a:r>
              <a:rPr lang="en-US" sz="3200" dirty="0"/>
              <a:t>How ITU-T FG AVA started:</a:t>
            </a:r>
            <a:br>
              <a:rPr lang="en-US" sz="3200" dirty="0"/>
            </a:br>
            <a:r>
              <a:rPr lang="en-US" sz="3200" dirty="0" smtClean="0"/>
              <a:t>the creation of the group</a:t>
            </a:r>
            <a:endParaRPr lang="en-US" sz="3200" dirty="0" smtClean="0">
              <a:solidFill>
                <a:srgbClr val="5A9BE3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81279"/>
          <a:lstStyle/>
          <a:p>
            <a:pPr eaLnBrk="1" hangingPunct="1"/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Participation </a:t>
            </a:r>
            <a:r>
              <a:rPr lang="en-US" sz="2400" dirty="0" smtClean="0">
                <a:solidFill>
                  <a:schemeClr val="tx2"/>
                </a:solidFill>
              </a:rPr>
              <a:t>would have been open to the </a:t>
            </a:r>
            <a:r>
              <a:rPr lang="en-US" sz="2400" dirty="0">
                <a:solidFill>
                  <a:schemeClr val="tx2"/>
                </a:solidFill>
              </a:rPr>
              <a:t>constituencies of other </a:t>
            </a:r>
            <a:r>
              <a:rPr lang="en-US" sz="2400" dirty="0" smtClean="0">
                <a:solidFill>
                  <a:schemeClr val="tx2"/>
                </a:solidFill>
              </a:rPr>
              <a:t>stakeholders: user </a:t>
            </a:r>
            <a:r>
              <a:rPr lang="en-US" sz="2400" dirty="0">
                <a:solidFill>
                  <a:schemeClr val="tx2"/>
                </a:solidFill>
              </a:rPr>
              <a:t>associations, broadcasters, Internet service providers, manufactures, standardization organization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br>
              <a:rPr lang="en-US" sz="2400" dirty="0" smtClean="0">
                <a:solidFill>
                  <a:schemeClr val="tx2"/>
                </a:solidFill>
              </a:rPr>
            </a:br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Various </a:t>
            </a:r>
            <a:r>
              <a:rPr lang="en-US" sz="2400" dirty="0">
                <a:solidFill>
                  <a:schemeClr val="tx2"/>
                </a:solidFill>
              </a:rPr>
              <a:t>options were </a:t>
            </a:r>
            <a:r>
              <a:rPr lang="en-US" sz="2400" dirty="0" smtClean="0">
                <a:solidFill>
                  <a:schemeClr val="tx2"/>
                </a:solidFill>
              </a:rPr>
              <a:t>discussed: it </a:t>
            </a:r>
            <a:r>
              <a:rPr lang="en-US" sz="2400" dirty="0">
                <a:solidFill>
                  <a:schemeClr val="tx2"/>
                </a:solidFill>
              </a:rPr>
              <a:t>was concluded that the creation of a FG on Accessibility under ITU-T SG 16 would be an appropriate platform.</a:t>
            </a:r>
          </a:p>
          <a:p>
            <a:pPr marL="0" indent="0">
              <a:buNone/>
            </a:pPr>
            <a:r>
              <a:rPr lang="en-US" sz="2400" dirty="0"/>
              <a:t> 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83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0" y="685801"/>
            <a:ext cx="6467475" cy="55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56370"/>
            <a:ext cx="7772400" cy="646331"/>
          </a:xfrm>
        </p:spPr>
        <p:txBody>
          <a:bodyPr rIns="81279"/>
          <a:lstStyle/>
          <a:p>
            <a:pPr marL="39688" eaLnBrk="1" hangingPunct="1"/>
            <a:r>
              <a:rPr lang="en-US" dirty="0"/>
              <a:t>ITU-T FG AVA</a:t>
            </a:r>
            <a:endParaRPr lang="en-US" dirty="0" smtClean="0">
              <a:solidFill>
                <a:srgbClr val="5A9BE3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81279"/>
          <a:lstStyle/>
          <a:p>
            <a:pPr eaLnBrk="1" hangingPunct="1"/>
            <a:endParaRPr lang="en-US" sz="2400" dirty="0">
              <a:solidFill>
                <a:schemeClr val="tx2"/>
              </a:solidFill>
            </a:endParaRPr>
          </a:p>
          <a:p>
            <a:pPr eaLnBrk="1" hangingPunct="1"/>
            <a:r>
              <a:rPr lang="en-US" sz="2400" dirty="0">
                <a:solidFill>
                  <a:schemeClr val="tx2"/>
                </a:solidFill>
                <a:sym typeface="ＭＳ Ｐゴシック" charset="-128"/>
              </a:rPr>
              <a:t>The original idea became a reality: </a:t>
            </a:r>
            <a:br>
              <a:rPr lang="en-US" sz="2400" dirty="0">
                <a:solidFill>
                  <a:schemeClr val="tx2"/>
                </a:solidFill>
                <a:sym typeface="ＭＳ Ｐゴシック" charset="-128"/>
              </a:rPr>
            </a:br>
            <a:r>
              <a:rPr lang="en-US" sz="2400" dirty="0">
                <a:solidFill>
                  <a:schemeClr val="tx2"/>
                </a:solidFill>
                <a:sym typeface="ＭＳ Ｐゴシック" charset="-128"/>
              </a:rPr>
              <a:t>ITU-T launched last May 2011 the Focus Group on Audiovisual Media Accessibility </a:t>
            </a:r>
            <a:br>
              <a:rPr lang="en-US" sz="2400" dirty="0">
                <a:solidFill>
                  <a:schemeClr val="tx2"/>
                </a:solidFill>
                <a:sym typeface="ＭＳ Ｐゴシック" charset="-128"/>
              </a:rPr>
            </a:br>
            <a:r>
              <a:rPr lang="en-US" sz="2400" dirty="0">
                <a:solidFill>
                  <a:schemeClr val="tx2"/>
                </a:solidFill>
                <a:sym typeface="ＭＳ Ｐゴシック" charset="-128"/>
              </a:rPr>
              <a:t>(ITU-T FG AVA)</a:t>
            </a:r>
            <a:br>
              <a:rPr lang="en-US" sz="2400" dirty="0">
                <a:solidFill>
                  <a:schemeClr val="tx2"/>
                </a:solidFill>
                <a:sym typeface="ＭＳ Ｐゴシック" charset="-128"/>
              </a:rPr>
            </a:br>
            <a:endParaRPr lang="en-US" sz="2400" dirty="0">
              <a:solidFill>
                <a:schemeClr val="tx2"/>
              </a:solidFill>
              <a:sym typeface="ＭＳ Ｐゴシック" charset="-128"/>
            </a:endParaRPr>
          </a:p>
          <a:p>
            <a:pPr eaLnBrk="1" hangingPunct="1"/>
            <a:r>
              <a:rPr lang="en-US" sz="2400" dirty="0">
                <a:solidFill>
                  <a:schemeClr val="tx2"/>
                </a:solidFill>
              </a:rPr>
              <a:t>The main objective of this Focus Group is to address the need to make audiovisual media accessible for persons with disabilities. </a:t>
            </a:r>
          </a:p>
        </p:txBody>
      </p:sp>
    </p:spTree>
    <p:extLst>
      <p:ext uri="{BB962C8B-B14F-4D97-AF65-F5344CB8AC3E}">
        <p14:creationId xmlns:p14="http://schemas.microsoft.com/office/powerpoint/2010/main" val="35301229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2"/>
          <a:stretch>
            <a:fillRect/>
          </a:stretch>
        </p:blipFill>
        <p:spPr bwMode="auto">
          <a:xfrm>
            <a:off x="2555776" y="2348879"/>
            <a:ext cx="3830736" cy="370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073635"/>
            <a:ext cx="7772400" cy="4893647"/>
          </a:xfrm>
        </p:spPr>
        <p:txBody>
          <a:bodyPr rIns="132080"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the challenge today that FG AVA is tackling?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To make audiovisual Media</a:t>
            </a:r>
            <a:r>
              <a:rPr lang="en-US" sz="2400" dirty="0" smtClean="0">
                <a:solidFill>
                  <a:srgbClr val="5A9BE3"/>
                </a:solidFill>
              </a:rPr>
              <a:t> </a:t>
            </a:r>
            <a:r>
              <a:rPr lang="en-US" sz="2400" dirty="0"/>
              <a:t>accessible for all, </a:t>
            </a:r>
            <a:r>
              <a:rPr lang="en-US" sz="2400" dirty="0" smtClean="0"/>
              <a:t>not only few, including persons</a:t>
            </a:r>
            <a:br>
              <a:rPr lang="en-US" sz="2400" dirty="0" smtClean="0"/>
            </a:br>
            <a:r>
              <a:rPr lang="en-US" sz="2400" dirty="0" smtClean="0"/>
              <a:t> with disability, senior citizens, </a:t>
            </a:r>
            <a:br>
              <a:rPr lang="en-US" sz="2400" dirty="0" smtClean="0"/>
            </a:br>
            <a:r>
              <a:rPr lang="en-US" sz="2400" dirty="0" smtClean="0"/>
              <a:t>first-time users</a:t>
            </a:r>
            <a:endParaRPr lang="en-US" sz="2400" dirty="0"/>
          </a:p>
        </p:txBody>
      </p:sp>
      <p:pic>
        <p:nvPicPr>
          <p:cNvPr id="3994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33170"/>
            <a:ext cx="15494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994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994253"/>
            <a:ext cx="1458912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30" name="Rectangle 10"/>
          <p:cNvSpPr>
            <a:spLocks/>
          </p:cNvSpPr>
          <p:nvPr/>
        </p:nvSpPr>
        <p:spPr bwMode="auto">
          <a:xfrm>
            <a:off x="101600" y="6083300"/>
            <a:ext cx="89281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 algn="ctr"/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166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utoUpdateAnimBg="0"/>
    </p:bld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TU-e 4">
    <a:dk1>
      <a:srgbClr val="5C5C5C"/>
    </a:dk1>
    <a:lt1>
      <a:srgbClr val="FFFFFF"/>
    </a:lt1>
    <a:dk2>
      <a:srgbClr val="1B5BA2"/>
    </a:dk2>
    <a:lt2>
      <a:srgbClr val="808080"/>
    </a:lt2>
    <a:accent1>
      <a:srgbClr val="FFFFFF"/>
    </a:accent1>
    <a:accent2>
      <a:srgbClr val="3333CC"/>
    </a:accent2>
    <a:accent3>
      <a:srgbClr val="FFFFFF"/>
    </a:accent3>
    <a:accent4>
      <a:srgbClr val="4D4D4D"/>
    </a:accent4>
    <a:accent5>
      <a:srgbClr val="FFFFFF"/>
    </a:accent5>
    <a:accent6>
      <a:srgbClr val="2D2DB9"/>
    </a:accent6>
    <a:hlink>
      <a:srgbClr val="1B5BA2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4837</TotalTime>
  <Words>749</Words>
  <Application>Microsoft Office PowerPoint</Application>
  <PresentationFormat>On-screen Show (4:3)</PresentationFormat>
  <Paragraphs>92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ITU-e</vt:lpstr>
      <vt:lpstr>1_Custom Design</vt:lpstr>
      <vt:lpstr>Custom Design</vt:lpstr>
      <vt:lpstr>   - the UN specialized agency for ICT  </vt:lpstr>
      <vt:lpstr>Why promote and create accessible ICTs?</vt:lpstr>
      <vt:lpstr>The role of ITU in promoting accessible ICTs</vt:lpstr>
      <vt:lpstr>The latest effort – and success – of ITU-T: FG AVA</vt:lpstr>
      <vt:lpstr>How ITU-T FG AVA started: ITU-EBU joint workshop (Nov. 2010)</vt:lpstr>
      <vt:lpstr>How ITU-T FG AVA started: the groups involved</vt:lpstr>
      <vt:lpstr>How ITU-T FG AVA started: the creation of the group</vt:lpstr>
      <vt:lpstr>ITU-T FG AVA</vt:lpstr>
      <vt:lpstr>   What is the challenge today that FG AVA is tackling?  To make audiovisual Media accessible for all, not only few, including persons  with disability, senior citizens,  first-time users</vt:lpstr>
      <vt:lpstr>How the ITU-T  FG AVA works?</vt:lpstr>
      <vt:lpstr>PowerPoint Presentation</vt:lpstr>
      <vt:lpstr>PowerPoint Presentation</vt:lpstr>
      <vt:lpstr> ITU-T FG AVA:  who can participate </vt:lpstr>
      <vt:lpstr>Political objective: e-inclusiveness</vt:lpstr>
      <vt:lpstr>    ITU-T FG AVA Chair 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specialized agency for ICT</dc:title>
  <dc:creator>Gaspari, Alexandra</dc:creator>
  <cp:lastModifiedBy>Gaspari, Alexandra</cp:lastModifiedBy>
  <cp:revision>435</cp:revision>
  <cp:lastPrinted>2011-07-11T12:44:05Z</cp:lastPrinted>
  <dcterms:created xsi:type="dcterms:W3CDTF">2011-05-09T11:51:31Z</dcterms:created>
  <dcterms:modified xsi:type="dcterms:W3CDTF">2011-09-20T10:05:04Z</dcterms:modified>
</cp:coreProperties>
</file>