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2" r:id="rId6"/>
    <p:sldId id="260" r:id="rId7"/>
    <p:sldId id="261"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8" d="100"/>
          <a:sy n="138" d="100"/>
        </p:scale>
        <p:origin x="-38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286F76-C847-1247-98EB-918B1706A5DF}" type="datetimeFigureOut">
              <a:rPr lang="en-US" smtClean="0"/>
              <a:t>25-07-11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58826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86F76-C847-1247-98EB-918B1706A5DF}" type="datetimeFigureOut">
              <a:rPr lang="en-US" smtClean="0"/>
              <a:t>25-07-11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417171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86F76-C847-1247-98EB-918B1706A5DF}" type="datetimeFigureOut">
              <a:rPr lang="en-US" smtClean="0"/>
              <a:t>25-07-11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394976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86F76-C847-1247-98EB-918B1706A5DF}" type="datetimeFigureOut">
              <a:rPr lang="en-US" smtClean="0"/>
              <a:t>25-07-11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387057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86F76-C847-1247-98EB-918B1706A5DF}" type="datetimeFigureOut">
              <a:rPr lang="en-US" smtClean="0"/>
              <a:t>25-07-11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161587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86F76-C847-1247-98EB-918B1706A5DF}" type="datetimeFigureOut">
              <a:rPr lang="en-US" smtClean="0"/>
              <a:t>25-07-11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239462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286F76-C847-1247-98EB-918B1706A5DF}" type="datetimeFigureOut">
              <a:rPr lang="en-US" smtClean="0"/>
              <a:t>25-07-11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375676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286F76-C847-1247-98EB-918B1706A5DF}" type="datetimeFigureOut">
              <a:rPr lang="en-US" smtClean="0"/>
              <a:t>25-07-11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109582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86F76-C847-1247-98EB-918B1706A5DF}" type="datetimeFigureOut">
              <a:rPr lang="en-US" smtClean="0"/>
              <a:t>25-07-11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321227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86F76-C847-1247-98EB-918B1706A5DF}" type="datetimeFigureOut">
              <a:rPr lang="en-US" smtClean="0"/>
              <a:t>25-07-11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20401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86F76-C847-1247-98EB-918B1706A5DF}" type="datetimeFigureOut">
              <a:rPr lang="en-US" smtClean="0"/>
              <a:t>25-07-11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53344-7AB2-2042-9CC7-8328E9424760}" type="slidenum">
              <a:rPr lang="en-US" smtClean="0"/>
              <a:t>‹#›</a:t>
            </a:fld>
            <a:endParaRPr lang="en-US"/>
          </a:p>
        </p:txBody>
      </p:sp>
    </p:spTree>
    <p:extLst>
      <p:ext uri="{BB962C8B-B14F-4D97-AF65-F5344CB8AC3E}">
        <p14:creationId xmlns:p14="http://schemas.microsoft.com/office/powerpoint/2010/main" val="2497712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86F76-C847-1247-98EB-918B1706A5DF}" type="datetimeFigureOut">
              <a:rPr lang="en-US" smtClean="0"/>
              <a:t>25-07-11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53344-7AB2-2042-9CC7-8328E9424760}" type="slidenum">
              <a:rPr lang="en-US" smtClean="0"/>
              <a:t>‹#›</a:t>
            </a:fld>
            <a:endParaRPr lang="en-US"/>
          </a:p>
        </p:txBody>
      </p:sp>
    </p:spTree>
    <p:extLst>
      <p:ext uri="{BB962C8B-B14F-4D97-AF65-F5344CB8AC3E}">
        <p14:creationId xmlns:p14="http://schemas.microsoft.com/office/powerpoint/2010/main" val="2680037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372" y="1909571"/>
            <a:ext cx="7772400" cy="1470025"/>
          </a:xfrm>
        </p:spPr>
        <p:txBody>
          <a:bodyPr>
            <a:noAutofit/>
          </a:bodyPr>
          <a:lstStyle/>
          <a:p>
            <a:r>
              <a:rPr lang="en-US" sz="3200" b="1" dirty="0" smtClean="0"/>
              <a:t>Workshop:</a:t>
            </a:r>
            <a:r>
              <a:rPr lang="en-US" sz="3200" dirty="0" smtClean="0"/>
              <a:t>137 </a:t>
            </a:r>
            <a:br>
              <a:rPr lang="en-US" sz="3200" dirty="0" smtClean="0"/>
            </a:br>
            <a:r>
              <a:rPr lang="en-US" sz="3200" dirty="0" smtClean="0"/>
              <a:t>Mainstreaming the disability perspective for an inclusive society </a:t>
            </a:r>
            <a:br>
              <a:rPr lang="en-US" sz="3200" dirty="0" smtClean="0"/>
            </a:br>
            <a:endParaRPr lang="en-US" sz="3200" dirty="0"/>
          </a:p>
        </p:txBody>
      </p:sp>
      <p:pic>
        <p:nvPicPr>
          <p:cNvPr id="3" name="Picture 8" descr="R3T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73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a:off x="2725738" y="233363"/>
            <a:ext cx="6408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a:solidFill>
                  <a:srgbClr val="376092"/>
                </a:solidFill>
                <a:latin typeface="Calibri" charset="0"/>
              </a:rPr>
              <a:t>Foundation Real-Time Text Taskforce</a:t>
            </a:r>
            <a:endParaRPr lang="nl-NL" sz="3200" b="1">
              <a:solidFill>
                <a:srgbClr val="376092"/>
              </a:solidFill>
              <a:latin typeface="Calibri" charset="0"/>
            </a:endParaRPr>
          </a:p>
        </p:txBody>
      </p:sp>
      <p:sp>
        <p:nvSpPr>
          <p:cNvPr id="6" name="Rectangle 5"/>
          <p:cNvSpPr/>
          <p:nvPr/>
        </p:nvSpPr>
        <p:spPr>
          <a:xfrm>
            <a:off x="2286000" y="3758224"/>
            <a:ext cx="4572000" cy="1569660"/>
          </a:xfrm>
          <a:prstGeom prst="rect">
            <a:avLst/>
          </a:prstGeom>
        </p:spPr>
        <p:txBody>
          <a:bodyPr>
            <a:spAutoFit/>
          </a:bodyPr>
          <a:lstStyle/>
          <a:p>
            <a:pPr algn="ctr"/>
            <a:r>
              <a:rPr lang="en-US" sz="2400" b="1" dirty="0">
                <a:solidFill>
                  <a:srgbClr val="376092"/>
                </a:solidFill>
                <a:latin typeface="Calibri" charset="0"/>
              </a:rPr>
              <a:t>Arnoud van Wijk</a:t>
            </a:r>
          </a:p>
          <a:p>
            <a:pPr algn="ctr"/>
            <a:r>
              <a:rPr lang="en-US" sz="2400" dirty="0">
                <a:solidFill>
                  <a:srgbClr val="376092"/>
                </a:solidFill>
                <a:latin typeface="Calibri" charset="0"/>
              </a:rPr>
              <a:t>Director Real-Time Text Taskforce</a:t>
            </a:r>
          </a:p>
          <a:p>
            <a:pPr algn="ctr"/>
            <a:endParaRPr lang="en-US" sz="2400" dirty="0">
              <a:solidFill>
                <a:srgbClr val="376092"/>
              </a:solidFill>
              <a:latin typeface="Calibri" charset="0"/>
            </a:endParaRPr>
          </a:p>
          <a:p>
            <a:pPr algn="ctr"/>
            <a:r>
              <a:rPr lang="en-US" sz="2400" dirty="0" err="1">
                <a:solidFill>
                  <a:srgbClr val="376092"/>
                </a:solidFill>
                <a:latin typeface="Calibri" charset="0"/>
              </a:rPr>
              <a:t>arnoud@realtimetext.org</a:t>
            </a:r>
            <a:endParaRPr lang="en-US" sz="2400" dirty="0">
              <a:solidFill>
                <a:srgbClr val="376092"/>
              </a:solidFill>
              <a:latin typeface="Calibri" charset="0"/>
            </a:endParaRPr>
          </a:p>
        </p:txBody>
      </p:sp>
      <p:sp>
        <p:nvSpPr>
          <p:cNvPr id="7" name="Rectangle 6"/>
          <p:cNvSpPr/>
          <p:nvPr/>
        </p:nvSpPr>
        <p:spPr>
          <a:xfrm>
            <a:off x="2180733" y="5618522"/>
            <a:ext cx="4635291" cy="369332"/>
          </a:xfrm>
          <a:prstGeom prst="rect">
            <a:avLst/>
          </a:prstGeom>
        </p:spPr>
        <p:txBody>
          <a:bodyPr wrap="none">
            <a:spAutoFit/>
          </a:bodyPr>
          <a:lstStyle/>
          <a:p>
            <a:pPr algn="ctr"/>
            <a:r>
              <a:rPr lang="en-US" dirty="0">
                <a:latin typeface="Calibri" charset="0"/>
              </a:rPr>
              <a:t>IGF </a:t>
            </a:r>
            <a:r>
              <a:rPr lang="en-US" dirty="0" smtClean="0">
                <a:latin typeface="Calibri" charset="0"/>
              </a:rPr>
              <a:t>2011 </a:t>
            </a:r>
            <a:r>
              <a:rPr lang="en-US" dirty="0"/>
              <a:t>Nairobi, Kenya </a:t>
            </a:r>
            <a:r>
              <a:rPr lang="en-US" dirty="0" smtClean="0"/>
              <a:t>27</a:t>
            </a:r>
            <a:r>
              <a:rPr lang="en-US" dirty="0"/>
              <a:t>-30 September 2011</a:t>
            </a:r>
            <a:endParaRPr lang="en-US" dirty="0">
              <a:latin typeface="Calibri" charset="0"/>
            </a:endParaRPr>
          </a:p>
        </p:txBody>
      </p:sp>
      <p:sp>
        <p:nvSpPr>
          <p:cNvPr id="8" name="TextBox 4"/>
          <p:cNvSpPr txBox="1">
            <a:spLocks noChangeArrowheads="1"/>
          </p:cNvSpPr>
          <p:nvPr/>
        </p:nvSpPr>
        <p:spPr bwMode="auto">
          <a:xfrm>
            <a:off x="6118225" y="6396038"/>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err="1">
                <a:solidFill>
                  <a:srgbClr val="376092"/>
                </a:solidFill>
                <a:latin typeface="Calibri" charset="0"/>
              </a:rPr>
              <a:t>www.realtimetext.org</a:t>
            </a:r>
            <a:endParaRPr lang="nl-NL" sz="2400" dirty="0">
              <a:solidFill>
                <a:srgbClr val="376092"/>
              </a:solidFill>
              <a:latin typeface="Calibri" charset="0"/>
            </a:endParaRPr>
          </a:p>
        </p:txBody>
      </p:sp>
    </p:spTree>
    <p:extLst>
      <p:ext uri="{BB962C8B-B14F-4D97-AF65-F5344CB8AC3E}">
        <p14:creationId xmlns:p14="http://schemas.microsoft.com/office/powerpoint/2010/main" val="426994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3T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73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118225" y="6396038"/>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err="1">
                <a:solidFill>
                  <a:srgbClr val="376092"/>
                </a:solidFill>
                <a:latin typeface="Calibri" charset="0"/>
              </a:rPr>
              <a:t>www.realtimetext.org</a:t>
            </a:r>
            <a:endParaRPr lang="nl-NL" sz="2400" dirty="0">
              <a:solidFill>
                <a:srgbClr val="376092"/>
              </a:solidFill>
              <a:latin typeface="Calibri" charset="0"/>
            </a:endParaRPr>
          </a:p>
        </p:txBody>
      </p:sp>
      <p:sp>
        <p:nvSpPr>
          <p:cNvPr id="2" name="Rectangle 1"/>
          <p:cNvSpPr/>
          <p:nvPr/>
        </p:nvSpPr>
        <p:spPr>
          <a:xfrm>
            <a:off x="1242360" y="4669641"/>
            <a:ext cx="6994027" cy="646331"/>
          </a:xfrm>
          <a:prstGeom prst="rect">
            <a:avLst/>
          </a:prstGeom>
        </p:spPr>
        <p:txBody>
          <a:bodyPr wrap="square">
            <a:spAutoFit/>
          </a:bodyPr>
          <a:lstStyle/>
          <a:p>
            <a:endParaRPr lang="en-US" dirty="0"/>
          </a:p>
          <a:p>
            <a:endParaRPr lang="en-US" dirty="0"/>
          </a:p>
        </p:txBody>
      </p:sp>
      <p:sp>
        <p:nvSpPr>
          <p:cNvPr id="3" name="Rectangle 2"/>
          <p:cNvSpPr/>
          <p:nvPr/>
        </p:nvSpPr>
        <p:spPr>
          <a:xfrm>
            <a:off x="3248540" y="299139"/>
            <a:ext cx="5503195" cy="646331"/>
          </a:xfrm>
          <a:prstGeom prst="rect">
            <a:avLst/>
          </a:prstGeom>
        </p:spPr>
        <p:txBody>
          <a:bodyPr wrap="square">
            <a:spAutoFit/>
          </a:bodyPr>
          <a:lstStyle/>
          <a:p>
            <a:r>
              <a:rPr lang="en-US" dirty="0">
                <a:solidFill>
                  <a:srgbClr val="0000FF"/>
                </a:solidFill>
              </a:rPr>
              <a:t>United Nations (UN) Convention on the Rights of Persons with Disabilities (CRPD) </a:t>
            </a:r>
          </a:p>
        </p:txBody>
      </p:sp>
      <p:sp>
        <p:nvSpPr>
          <p:cNvPr id="6" name="Rectangle 5"/>
          <p:cNvSpPr/>
          <p:nvPr/>
        </p:nvSpPr>
        <p:spPr>
          <a:xfrm>
            <a:off x="641350" y="1582156"/>
            <a:ext cx="8303642" cy="4524316"/>
          </a:xfrm>
          <a:prstGeom prst="rect">
            <a:avLst/>
          </a:prstGeom>
        </p:spPr>
        <p:txBody>
          <a:bodyPr wrap="square">
            <a:spAutoFit/>
          </a:bodyPr>
          <a:lstStyle/>
          <a:p>
            <a:pPr marL="285750" indent="-285750">
              <a:buFont typeface="Arial"/>
              <a:buChar char="•"/>
            </a:pPr>
            <a:r>
              <a:rPr lang="en-US" dirty="0" smtClean="0"/>
              <a:t>Its purpose </a:t>
            </a:r>
            <a:r>
              <a:rPr lang="en-US" dirty="0"/>
              <a:t>is to promote, protect and ensure </a:t>
            </a:r>
            <a:r>
              <a:rPr lang="en-US" i="1" dirty="0"/>
              <a:t>the full and equal enjoyment of all human rights and the fundamental freedom</a:t>
            </a:r>
            <a:r>
              <a:rPr lang="en-US" dirty="0"/>
              <a:t> for all persons with disabilities and to combat stereotypes and prejudices and promote awareness of the capabilities of persons with disabilities</a:t>
            </a:r>
            <a:r>
              <a:rPr lang="en-US" dirty="0" smtClean="0"/>
              <a:t>.</a:t>
            </a:r>
          </a:p>
          <a:p>
            <a:pPr marL="285750" indent="-285750">
              <a:buFont typeface="Arial"/>
              <a:buChar char="•"/>
            </a:pPr>
            <a:r>
              <a:rPr lang="en-US" dirty="0" smtClean="0"/>
              <a:t>Persons </a:t>
            </a:r>
            <a:r>
              <a:rPr lang="en-US" dirty="0"/>
              <a:t>with disabilities have </a:t>
            </a:r>
            <a:r>
              <a:rPr lang="en-US" i="1" dirty="0"/>
              <a:t>existing and equal human rights</a:t>
            </a:r>
            <a:r>
              <a:rPr lang="en-US" dirty="0"/>
              <a:t>, that they are able to claim those rights and make decisions for their own lives based on their free and informed choices and that they are active members of society. </a:t>
            </a:r>
          </a:p>
          <a:p>
            <a:pPr marL="285750" indent="-285750">
              <a:buFont typeface="Arial"/>
              <a:buChar char="•"/>
            </a:pPr>
            <a:r>
              <a:rPr lang="en-US" i="1" dirty="0" smtClean="0"/>
              <a:t>Article </a:t>
            </a:r>
            <a:r>
              <a:rPr lang="en-US" i="1" dirty="0"/>
              <a:t>9: Accessibility</a:t>
            </a:r>
            <a:endParaRPr lang="en-US" dirty="0"/>
          </a:p>
          <a:p>
            <a:pPr lvl="1"/>
            <a:endParaRPr lang="en-US" i="1" dirty="0" smtClean="0"/>
          </a:p>
          <a:p>
            <a:pPr lvl="1"/>
            <a:r>
              <a:rPr lang="en-US" i="1" dirty="0" smtClean="0"/>
              <a:t>1. To </a:t>
            </a:r>
            <a:r>
              <a:rPr lang="en-US" i="1" dirty="0"/>
              <a:t>enable persons with disabilities to live independently and participate fully in all aspects of life, States Parties shall take appropriate measures to ensure to persons with disabilities access, </a:t>
            </a:r>
            <a:r>
              <a:rPr lang="en-US" b="1" i="1" u="sng" dirty="0"/>
              <a:t>on an equal basis with others</a:t>
            </a:r>
            <a:r>
              <a:rPr lang="en-US" i="1" dirty="0"/>
              <a:t>, to the physical environment, to transportation, to information and communications, including information and communications technologies and systems, and to other facilities and services open or provided to the public, both in urban and in rural areas. </a:t>
            </a:r>
            <a:endParaRPr lang="en-US" dirty="0"/>
          </a:p>
          <a:p>
            <a:pPr marL="285750" indent="-285750">
              <a:buFont typeface="Arial"/>
              <a:buChar char="•"/>
            </a:pPr>
            <a:endParaRPr lang="en-US" dirty="0"/>
          </a:p>
        </p:txBody>
      </p:sp>
    </p:spTree>
    <p:extLst>
      <p:ext uri="{BB962C8B-B14F-4D97-AF65-F5344CB8AC3E}">
        <p14:creationId xmlns:p14="http://schemas.microsoft.com/office/powerpoint/2010/main" val="77908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3T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73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118225" y="6396038"/>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err="1">
                <a:solidFill>
                  <a:srgbClr val="376092"/>
                </a:solidFill>
                <a:latin typeface="Calibri" charset="0"/>
              </a:rPr>
              <a:t>www.realtimetext.org</a:t>
            </a:r>
            <a:endParaRPr lang="nl-NL" sz="2400" dirty="0">
              <a:solidFill>
                <a:srgbClr val="376092"/>
              </a:solidFill>
              <a:latin typeface="Calibri" charset="0"/>
            </a:endParaRPr>
          </a:p>
        </p:txBody>
      </p:sp>
      <p:sp>
        <p:nvSpPr>
          <p:cNvPr id="2" name="Rectangle 1"/>
          <p:cNvSpPr/>
          <p:nvPr/>
        </p:nvSpPr>
        <p:spPr>
          <a:xfrm>
            <a:off x="386511" y="1740175"/>
            <a:ext cx="8346819" cy="4524315"/>
          </a:xfrm>
          <a:prstGeom prst="rect">
            <a:avLst/>
          </a:prstGeom>
        </p:spPr>
        <p:txBody>
          <a:bodyPr wrap="square">
            <a:spAutoFit/>
          </a:bodyPr>
          <a:lstStyle/>
          <a:p>
            <a:r>
              <a:rPr lang="en-US" i="1" dirty="0"/>
              <a:t>These measures, which shall include the identification and elimination of obstacles and barriers to accessibility, shall apply to, inter alia:</a:t>
            </a:r>
            <a:endParaRPr lang="en-US" sz="2000" dirty="0"/>
          </a:p>
          <a:p>
            <a:r>
              <a:rPr lang="en-US" i="1" dirty="0"/>
              <a:t>a) Buildings, roads, transportation and other indoor and outdoor facilities, including schools, housing, medical facilities and workplaces;</a:t>
            </a:r>
            <a:endParaRPr lang="en-US" sz="2000" dirty="0"/>
          </a:p>
          <a:p>
            <a:r>
              <a:rPr lang="en-US" i="1" dirty="0"/>
              <a:t>b) Information, communications and other services, including electronic services and emergency services</a:t>
            </a:r>
            <a:r>
              <a:rPr lang="en-US" i="1" dirty="0" smtClean="0"/>
              <a:t>.</a:t>
            </a:r>
          </a:p>
          <a:p>
            <a:endParaRPr lang="en-US" sz="2000" i="1" dirty="0"/>
          </a:p>
          <a:p>
            <a:r>
              <a:rPr lang="en-US" sz="2000" dirty="0" smtClean="0"/>
              <a:t>So, equal enjoyment of </a:t>
            </a:r>
            <a:r>
              <a:rPr lang="en-US" sz="2000" dirty="0"/>
              <a:t>human rights, participate fully in all aspects of </a:t>
            </a:r>
            <a:r>
              <a:rPr lang="en-US" sz="2000" dirty="0" smtClean="0"/>
              <a:t>life. </a:t>
            </a:r>
          </a:p>
          <a:p>
            <a:r>
              <a:rPr lang="en-US" sz="2000" dirty="0" smtClean="0"/>
              <a:t>How?</a:t>
            </a:r>
          </a:p>
          <a:p>
            <a:endParaRPr lang="en-US" sz="2000" dirty="0" smtClean="0"/>
          </a:p>
          <a:p>
            <a:r>
              <a:rPr lang="en-US" sz="2000" dirty="0" smtClean="0"/>
              <a:t>There are many kinds and levels of Disabilities.</a:t>
            </a:r>
          </a:p>
          <a:p>
            <a:r>
              <a:rPr lang="en-US" sz="2000" dirty="0" smtClean="0"/>
              <a:t>I will focus on Persons who are Deaf or Hard of Hearing and includes persons with limited or no ability to use speech.</a:t>
            </a:r>
            <a:endParaRPr lang="en-US" sz="2000" dirty="0"/>
          </a:p>
          <a:p>
            <a:endParaRPr lang="en-US" sz="2000" dirty="0" smtClean="0"/>
          </a:p>
          <a:p>
            <a:endParaRPr lang="en-US" sz="2000" dirty="0"/>
          </a:p>
        </p:txBody>
      </p:sp>
      <p:sp>
        <p:nvSpPr>
          <p:cNvPr id="6" name="Rectangle 5"/>
          <p:cNvSpPr/>
          <p:nvPr/>
        </p:nvSpPr>
        <p:spPr>
          <a:xfrm>
            <a:off x="3248540" y="299139"/>
            <a:ext cx="5503195" cy="646331"/>
          </a:xfrm>
          <a:prstGeom prst="rect">
            <a:avLst/>
          </a:prstGeom>
        </p:spPr>
        <p:txBody>
          <a:bodyPr wrap="square">
            <a:spAutoFit/>
          </a:bodyPr>
          <a:lstStyle/>
          <a:p>
            <a:r>
              <a:rPr lang="en-US" dirty="0">
                <a:solidFill>
                  <a:srgbClr val="0000FF"/>
                </a:solidFill>
              </a:rPr>
              <a:t>United Nations (UN) Convention on the Rights of Persons with Disabilities (CRPD) </a:t>
            </a:r>
          </a:p>
        </p:txBody>
      </p:sp>
    </p:spTree>
    <p:extLst>
      <p:ext uri="{BB962C8B-B14F-4D97-AF65-F5344CB8AC3E}">
        <p14:creationId xmlns:p14="http://schemas.microsoft.com/office/powerpoint/2010/main" val="80193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3T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73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118225" y="6396038"/>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err="1">
                <a:solidFill>
                  <a:srgbClr val="376092"/>
                </a:solidFill>
                <a:latin typeface="Calibri" charset="0"/>
              </a:rPr>
              <a:t>www.realtimetext.org</a:t>
            </a:r>
            <a:endParaRPr lang="nl-NL" sz="2400" dirty="0">
              <a:solidFill>
                <a:srgbClr val="376092"/>
              </a:solidFill>
              <a:latin typeface="Calibri" charset="0"/>
            </a:endParaRPr>
          </a:p>
        </p:txBody>
      </p:sp>
      <p:sp>
        <p:nvSpPr>
          <p:cNvPr id="6" name="Rectangle 5"/>
          <p:cNvSpPr/>
          <p:nvPr/>
        </p:nvSpPr>
        <p:spPr>
          <a:xfrm>
            <a:off x="386511" y="1548434"/>
            <a:ext cx="8346819" cy="5016758"/>
          </a:xfrm>
          <a:prstGeom prst="rect">
            <a:avLst/>
          </a:prstGeom>
        </p:spPr>
        <p:txBody>
          <a:bodyPr wrap="square">
            <a:spAutoFit/>
          </a:bodyPr>
          <a:lstStyle/>
          <a:p>
            <a:r>
              <a:rPr lang="en-US" sz="2000" dirty="0" smtClean="0"/>
              <a:t>This world is voice centric. </a:t>
            </a:r>
            <a:r>
              <a:rPr lang="en-US" sz="2000" dirty="0" smtClean="0"/>
              <a:t>Voice everywhere and we all depend on it for communication:</a:t>
            </a:r>
            <a:endParaRPr lang="en-US" sz="2000" dirty="0" smtClean="0"/>
          </a:p>
          <a:p>
            <a:r>
              <a:rPr lang="en-US" sz="2000" dirty="0" smtClean="0"/>
              <a:t>Telephone</a:t>
            </a:r>
          </a:p>
          <a:p>
            <a:r>
              <a:rPr lang="en-US" sz="2000" dirty="0" smtClean="0"/>
              <a:t>radio</a:t>
            </a:r>
            <a:endParaRPr lang="en-US" sz="2000" dirty="0" smtClean="0"/>
          </a:p>
          <a:p>
            <a:r>
              <a:rPr lang="en-US" sz="2000" dirty="0" smtClean="0"/>
              <a:t>TV</a:t>
            </a:r>
          </a:p>
          <a:p>
            <a:r>
              <a:rPr lang="en-US" sz="2000" dirty="0" smtClean="0"/>
              <a:t>Internet</a:t>
            </a:r>
          </a:p>
          <a:p>
            <a:r>
              <a:rPr lang="en-US" sz="2000" dirty="0" smtClean="0"/>
              <a:t>Conferences and meetings</a:t>
            </a:r>
            <a:endParaRPr lang="en-US" sz="2000" dirty="0" smtClean="0"/>
          </a:p>
          <a:p>
            <a:endParaRPr lang="en-US" sz="2000" dirty="0"/>
          </a:p>
          <a:p>
            <a:r>
              <a:rPr lang="en-US" sz="2000" dirty="0" smtClean="0"/>
              <a:t>To make all this equally usable and accessible for persons who are not able to understand voice communication:</a:t>
            </a:r>
          </a:p>
          <a:p>
            <a:pPr marL="342900" indent="-342900">
              <a:buFontTx/>
              <a:buChar char="-"/>
            </a:pPr>
            <a:r>
              <a:rPr lang="en-US" sz="2000" dirty="0" smtClean="0"/>
              <a:t>All voice must be delivered as </a:t>
            </a:r>
            <a:r>
              <a:rPr lang="en-US" sz="2000" dirty="0" smtClean="0"/>
              <a:t>text and vice versa.</a:t>
            </a:r>
            <a:endParaRPr lang="en-US" sz="2000" dirty="0" smtClean="0"/>
          </a:p>
          <a:p>
            <a:pPr marL="342900" indent="-342900">
              <a:buFontTx/>
              <a:buChar char="-"/>
            </a:pPr>
            <a:r>
              <a:rPr lang="en-US" sz="2000" dirty="0" smtClean="0"/>
              <a:t>For users who use sign language all voice must be delivered in sign and vice versa</a:t>
            </a:r>
            <a:r>
              <a:rPr lang="en-US" sz="2000" dirty="0" smtClean="0"/>
              <a:t>.</a:t>
            </a:r>
          </a:p>
          <a:p>
            <a:pPr marL="342900" indent="-342900">
              <a:buFontTx/>
              <a:buChar char="-"/>
            </a:pPr>
            <a:endParaRPr lang="en-US" sz="2000" dirty="0"/>
          </a:p>
          <a:p>
            <a:r>
              <a:rPr lang="en-US" sz="2000" dirty="0" smtClean="0"/>
              <a:t>The technology is ready! It is 100% possible to do this. </a:t>
            </a:r>
            <a:r>
              <a:rPr lang="en-US" sz="2000" dirty="0" smtClean="0"/>
              <a:t>Equality in communication using mainstream products:</a:t>
            </a:r>
            <a:endParaRPr lang="en-US" sz="2000" dirty="0"/>
          </a:p>
        </p:txBody>
      </p:sp>
    </p:spTree>
    <p:extLst>
      <p:ext uri="{BB962C8B-B14F-4D97-AF65-F5344CB8AC3E}">
        <p14:creationId xmlns:p14="http://schemas.microsoft.com/office/powerpoint/2010/main" val="335909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3T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73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118225" y="6396038"/>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err="1">
                <a:solidFill>
                  <a:srgbClr val="376092"/>
                </a:solidFill>
                <a:latin typeface="Calibri" charset="0"/>
              </a:rPr>
              <a:t>www.realtimetext.org</a:t>
            </a:r>
            <a:endParaRPr lang="nl-NL" sz="2400" dirty="0">
              <a:solidFill>
                <a:srgbClr val="376092"/>
              </a:solidFill>
              <a:latin typeface="Calibri" charset="0"/>
            </a:endParaRPr>
          </a:p>
        </p:txBody>
      </p:sp>
      <p:sp>
        <p:nvSpPr>
          <p:cNvPr id="6" name="Rectangle 5"/>
          <p:cNvSpPr/>
          <p:nvPr/>
        </p:nvSpPr>
        <p:spPr>
          <a:xfrm>
            <a:off x="404916" y="1465613"/>
            <a:ext cx="8346819" cy="5201424"/>
          </a:xfrm>
          <a:prstGeom prst="rect">
            <a:avLst/>
          </a:prstGeom>
        </p:spPr>
        <p:txBody>
          <a:bodyPr wrap="square">
            <a:spAutoFit/>
          </a:bodyPr>
          <a:lstStyle/>
          <a:p>
            <a:r>
              <a:rPr lang="en-US" dirty="0"/>
              <a:t>Equal possibilities to communicate for </a:t>
            </a:r>
            <a:r>
              <a:rPr lang="en-US" dirty="0" smtClean="0"/>
              <a:t>all: </a:t>
            </a:r>
            <a:r>
              <a:rPr lang="en-US" sz="2400" b="1" dirty="0" smtClean="0"/>
              <a:t>Total Conversation</a:t>
            </a:r>
          </a:p>
          <a:p>
            <a:r>
              <a:rPr lang="en-US" dirty="0" smtClean="0"/>
              <a:t>Total </a:t>
            </a:r>
            <a:r>
              <a:rPr lang="en-US" dirty="0"/>
              <a:t>Conversation </a:t>
            </a:r>
            <a:r>
              <a:rPr lang="en-US" dirty="0" smtClean="0"/>
              <a:t>is </a:t>
            </a:r>
            <a:r>
              <a:rPr lang="en-US" dirty="0"/>
              <a:t>a standardized concept where you can use video, </a:t>
            </a:r>
            <a:r>
              <a:rPr lang="en-US" dirty="0" smtClean="0"/>
              <a:t>real-time text </a:t>
            </a:r>
            <a:r>
              <a:rPr lang="en-US" dirty="0"/>
              <a:t>and speech at the same time</a:t>
            </a:r>
            <a:r>
              <a:rPr lang="en-US" dirty="0" smtClean="0"/>
              <a:t>.</a:t>
            </a:r>
          </a:p>
          <a:p>
            <a:endParaRPr lang="en-US" dirty="0"/>
          </a:p>
          <a:p>
            <a:r>
              <a:rPr lang="en-US" dirty="0" smtClean="0"/>
              <a:t>Video: See the person. Emotions,</a:t>
            </a:r>
            <a:br>
              <a:rPr lang="en-US" dirty="0" smtClean="0"/>
            </a:br>
            <a:r>
              <a:rPr lang="en-US" dirty="0" smtClean="0"/>
              <a:t>body language, lip-reading, signing</a:t>
            </a:r>
          </a:p>
          <a:p>
            <a:r>
              <a:rPr lang="en-US" dirty="0" smtClean="0"/>
              <a:t>Audio: Hear the person. Voice,</a:t>
            </a:r>
            <a:br>
              <a:rPr lang="en-US" dirty="0" smtClean="0"/>
            </a:br>
            <a:r>
              <a:rPr lang="en-US" dirty="0" smtClean="0"/>
              <a:t> support lip-reading</a:t>
            </a:r>
            <a:endParaRPr lang="en-US" dirty="0"/>
          </a:p>
          <a:p>
            <a:r>
              <a:rPr lang="en-US" dirty="0" smtClean="0"/>
              <a:t>Real-time text: Read the person.</a:t>
            </a:r>
            <a:br>
              <a:rPr lang="en-US" dirty="0" smtClean="0"/>
            </a:br>
            <a:r>
              <a:rPr lang="en-US" dirty="0" smtClean="0"/>
              <a:t> Text that is sent as it is typed by the</a:t>
            </a:r>
            <a:br>
              <a:rPr lang="en-US" dirty="0" smtClean="0"/>
            </a:br>
            <a:r>
              <a:rPr lang="en-US" dirty="0" smtClean="0"/>
              <a:t> other person. Read as it is </a:t>
            </a:r>
            <a:r>
              <a:rPr lang="en-US" dirty="0" smtClean="0"/>
              <a:t>typed.</a:t>
            </a:r>
            <a:br>
              <a:rPr lang="en-US" dirty="0" smtClean="0"/>
            </a:br>
            <a:r>
              <a:rPr lang="en-US" dirty="0" smtClean="0"/>
              <a:t> </a:t>
            </a:r>
            <a:r>
              <a:rPr lang="en-US" dirty="0"/>
              <a:t>No </a:t>
            </a:r>
            <a:r>
              <a:rPr lang="en-US" dirty="0" smtClean="0"/>
              <a:t>waiting or turn taking. </a:t>
            </a:r>
            <a:br>
              <a:rPr lang="en-US" dirty="0" smtClean="0"/>
            </a:br>
            <a:r>
              <a:rPr lang="en-US" dirty="0" smtClean="0"/>
              <a:t>Talking by text. </a:t>
            </a:r>
          </a:p>
          <a:p>
            <a:endParaRPr lang="en-US" dirty="0"/>
          </a:p>
          <a:p>
            <a:r>
              <a:rPr lang="en-US" dirty="0" smtClean="0"/>
              <a:t>100% possible over Internet and </a:t>
            </a:r>
          </a:p>
          <a:p>
            <a:r>
              <a:rPr lang="en-US" dirty="0" smtClean="0"/>
              <a:t>Mobile Telephone networks!</a:t>
            </a:r>
          </a:p>
          <a:p>
            <a:r>
              <a:rPr lang="en-US" dirty="0" smtClean="0"/>
              <a:t> </a:t>
            </a:r>
            <a:endParaRPr lang="en-US" dirty="0" smtClean="0"/>
          </a:p>
          <a:p>
            <a:r>
              <a:rPr lang="en-US" sz="1400" dirty="0" smtClean="0"/>
              <a:t>(example on android tablet? Demo? Video clip?)</a:t>
            </a:r>
            <a:endParaRPr lang="en-US" sz="1400" dirty="0"/>
          </a:p>
        </p:txBody>
      </p:sp>
      <p:sp>
        <p:nvSpPr>
          <p:cNvPr id="7" name="Rectangle 6"/>
          <p:cNvSpPr/>
          <p:nvPr/>
        </p:nvSpPr>
        <p:spPr>
          <a:xfrm>
            <a:off x="3248540" y="299139"/>
            <a:ext cx="5503195" cy="369332"/>
          </a:xfrm>
          <a:prstGeom prst="rect">
            <a:avLst/>
          </a:prstGeom>
        </p:spPr>
        <p:txBody>
          <a:bodyPr wrap="square">
            <a:spAutoFit/>
          </a:bodyPr>
          <a:lstStyle/>
          <a:p>
            <a:r>
              <a:rPr lang="en-US" dirty="0" smtClean="0">
                <a:solidFill>
                  <a:srgbClr val="0000FF"/>
                </a:solidFill>
              </a:rPr>
              <a:t>Total Conversation</a:t>
            </a:r>
            <a:endParaRPr lang="en-US" dirty="0">
              <a:solidFill>
                <a:srgbClr val="0000FF"/>
              </a:solidFill>
            </a:endParaRPr>
          </a:p>
        </p:txBody>
      </p:sp>
      <p:pic>
        <p:nvPicPr>
          <p:cNvPr id="2" name="Picture 1" descr="atc-screensh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317" y="2270046"/>
            <a:ext cx="4695822" cy="4125992"/>
          </a:xfrm>
          <a:prstGeom prst="rect">
            <a:avLst/>
          </a:prstGeom>
        </p:spPr>
      </p:pic>
      <p:pic>
        <p:nvPicPr>
          <p:cNvPr id="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5972" y="117825"/>
            <a:ext cx="2925763"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29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73210" y="3500475"/>
            <a:ext cx="5753100" cy="3022600"/>
          </a:xfrm>
          <a:prstGeom prst="rect">
            <a:avLst/>
          </a:prstGeom>
        </p:spPr>
      </p:pic>
      <p:pic>
        <p:nvPicPr>
          <p:cNvPr id="4" name="Picture 8" descr="R3T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273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118225" y="6396038"/>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err="1">
                <a:solidFill>
                  <a:srgbClr val="376092"/>
                </a:solidFill>
                <a:latin typeface="Calibri" charset="0"/>
              </a:rPr>
              <a:t>www.realtimetext.org</a:t>
            </a:r>
            <a:endParaRPr lang="nl-NL" sz="2400" dirty="0">
              <a:solidFill>
                <a:srgbClr val="376092"/>
              </a:solidFill>
              <a:latin typeface="Calibri" charset="0"/>
            </a:endParaRPr>
          </a:p>
        </p:txBody>
      </p:sp>
      <p:sp>
        <p:nvSpPr>
          <p:cNvPr id="6" name="Rectangle 5"/>
          <p:cNvSpPr/>
          <p:nvPr/>
        </p:nvSpPr>
        <p:spPr>
          <a:xfrm>
            <a:off x="386511" y="1557636"/>
            <a:ext cx="8346819" cy="4216539"/>
          </a:xfrm>
          <a:prstGeom prst="rect">
            <a:avLst/>
          </a:prstGeom>
        </p:spPr>
        <p:txBody>
          <a:bodyPr wrap="square">
            <a:spAutoFit/>
          </a:bodyPr>
          <a:lstStyle/>
          <a:p>
            <a:pPr marL="342900" indent="-342900">
              <a:buFontTx/>
              <a:buChar char="-"/>
            </a:pPr>
            <a:r>
              <a:rPr lang="en-US" sz="2000" i="1" dirty="0" smtClean="0"/>
              <a:t>Connect </a:t>
            </a:r>
            <a:r>
              <a:rPr lang="en-US" sz="2000" i="1" dirty="0" smtClean="0"/>
              <a:t>voice with sign or text users (in support </a:t>
            </a:r>
            <a:r>
              <a:rPr lang="en-US" sz="2000" i="1" dirty="0" smtClean="0"/>
              <a:t>to </a:t>
            </a:r>
            <a:r>
              <a:rPr lang="en-US" sz="2000" i="1" dirty="0" smtClean="0"/>
              <a:t>voice or replacing voice).</a:t>
            </a:r>
          </a:p>
          <a:p>
            <a:pPr marL="342900" indent="-342900">
              <a:buFontTx/>
              <a:buChar char="-"/>
            </a:pPr>
            <a:r>
              <a:rPr lang="en-US" sz="2000" i="1" dirty="0" smtClean="0"/>
              <a:t>The Interpreter is </a:t>
            </a:r>
            <a:r>
              <a:rPr lang="en-US" sz="2000" i="1" dirty="0" smtClean="0"/>
              <a:t>invisible (not part of conversation) </a:t>
            </a:r>
            <a:r>
              <a:rPr lang="en-US" sz="2000" i="1" dirty="0" smtClean="0"/>
              <a:t>and conveys everything in the conversation. Direct 1 on 1 conversation with the non voice user!</a:t>
            </a:r>
          </a:p>
          <a:p>
            <a:pPr marL="342900" indent="-342900">
              <a:buFontTx/>
              <a:buChar char="-"/>
            </a:pPr>
            <a:r>
              <a:rPr lang="en-US" sz="2000" i="1" dirty="0" smtClean="0"/>
              <a:t>Best quality and everyday possible with Total Conversation.</a:t>
            </a:r>
            <a:endParaRPr lang="en-US" sz="2000" i="1" dirty="0" smtClean="0"/>
          </a:p>
          <a:p>
            <a:pPr marL="342900" indent="-342900">
              <a:buFontTx/>
              <a:buChar char="-"/>
            </a:pPr>
            <a:r>
              <a:rPr lang="en-US" sz="2000" i="1" dirty="0" smtClean="0"/>
              <a:t>No phone for ONLY Relay Service</a:t>
            </a:r>
            <a:r>
              <a:rPr lang="en-US" sz="2000" i="1" dirty="0" smtClean="0"/>
              <a:t>.</a:t>
            </a:r>
          </a:p>
          <a:p>
            <a:pPr marL="342900" indent="-342900">
              <a:buFontTx/>
              <a:buChar char="-"/>
            </a:pPr>
            <a:r>
              <a:rPr lang="en-US" sz="2000" i="1" dirty="0" smtClean="0"/>
              <a:t>Total Conversation:</a:t>
            </a:r>
            <a:endParaRPr lang="en-US" sz="2000" i="1" dirty="0"/>
          </a:p>
          <a:p>
            <a:pPr marL="800100" lvl="1" indent="-342900">
              <a:buFontTx/>
              <a:buChar char="-"/>
            </a:pPr>
            <a:r>
              <a:rPr lang="en-US" i="1" dirty="0" smtClean="0"/>
              <a:t>Use for Relay</a:t>
            </a:r>
          </a:p>
          <a:p>
            <a:pPr marL="800100" lvl="1" indent="-342900">
              <a:buFontTx/>
              <a:buChar char="-"/>
            </a:pPr>
            <a:r>
              <a:rPr lang="en-US" i="1" dirty="0" smtClean="0"/>
              <a:t>Use to call with each</a:t>
            </a:r>
            <a:br>
              <a:rPr lang="en-US" i="1" dirty="0" smtClean="0"/>
            </a:br>
            <a:r>
              <a:rPr lang="en-US" i="1" dirty="0" smtClean="0"/>
              <a:t> other directly.</a:t>
            </a:r>
          </a:p>
          <a:p>
            <a:pPr marL="800100" lvl="1" indent="-342900">
              <a:buFontTx/>
              <a:buChar char="-"/>
            </a:pPr>
            <a:r>
              <a:rPr lang="en-US" i="1" dirty="0" smtClean="0"/>
              <a:t>Use to call the</a:t>
            </a:r>
            <a:br>
              <a:rPr lang="en-US" i="1" dirty="0" smtClean="0"/>
            </a:br>
            <a:r>
              <a:rPr lang="en-US" i="1" dirty="0" smtClean="0"/>
              <a:t> Emergency</a:t>
            </a:r>
            <a:r>
              <a:rPr lang="en-US" i="1" dirty="0"/>
              <a:t> </a:t>
            </a:r>
            <a:r>
              <a:rPr lang="en-US" i="1" dirty="0" smtClean="0"/>
              <a:t>Services</a:t>
            </a:r>
            <a:br>
              <a:rPr lang="en-US" i="1" dirty="0" smtClean="0"/>
            </a:br>
            <a:r>
              <a:rPr lang="en-US" i="1" dirty="0" smtClean="0"/>
              <a:t> (112, 911). </a:t>
            </a:r>
            <a:endParaRPr lang="en-US" i="1" dirty="0" smtClean="0"/>
          </a:p>
          <a:p>
            <a:pPr marL="342900" indent="-342900">
              <a:buFontTx/>
              <a:buChar char="-"/>
            </a:pPr>
            <a:endParaRPr lang="en-US" sz="2000" i="1" dirty="0"/>
          </a:p>
          <a:p>
            <a:endParaRPr lang="en-US" sz="2000" dirty="0"/>
          </a:p>
        </p:txBody>
      </p:sp>
      <p:sp>
        <p:nvSpPr>
          <p:cNvPr id="8" name="Rectangle 7"/>
          <p:cNvSpPr/>
          <p:nvPr/>
        </p:nvSpPr>
        <p:spPr>
          <a:xfrm>
            <a:off x="3248540" y="299139"/>
            <a:ext cx="5503195" cy="369332"/>
          </a:xfrm>
          <a:prstGeom prst="rect">
            <a:avLst/>
          </a:prstGeom>
        </p:spPr>
        <p:txBody>
          <a:bodyPr wrap="square">
            <a:spAutoFit/>
          </a:bodyPr>
          <a:lstStyle/>
          <a:p>
            <a:r>
              <a:rPr lang="en-US" dirty="0" smtClean="0">
                <a:solidFill>
                  <a:srgbClr val="0000FF"/>
                </a:solidFill>
              </a:rPr>
              <a:t>Relay Service, Interpreter via (Internet) Telephone</a:t>
            </a:r>
            <a:endParaRPr lang="en-US" dirty="0">
              <a:solidFill>
                <a:srgbClr val="0000FF"/>
              </a:solidFill>
            </a:endParaRPr>
          </a:p>
        </p:txBody>
      </p:sp>
    </p:spTree>
    <p:extLst>
      <p:ext uri="{BB962C8B-B14F-4D97-AF65-F5344CB8AC3E}">
        <p14:creationId xmlns:p14="http://schemas.microsoft.com/office/powerpoint/2010/main" val="261648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3T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73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118225" y="6396038"/>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err="1">
                <a:solidFill>
                  <a:srgbClr val="376092"/>
                </a:solidFill>
                <a:latin typeface="Calibri" charset="0"/>
              </a:rPr>
              <a:t>www.realtimetext.org</a:t>
            </a:r>
            <a:endParaRPr lang="nl-NL" sz="2400" dirty="0">
              <a:solidFill>
                <a:srgbClr val="376092"/>
              </a:solidFill>
              <a:latin typeface="Calibri" charset="0"/>
            </a:endParaRPr>
          </a:p>
        </p:txBody>
      </p:sp>
      <p:sp>
        <p:nvSpPr>
          <p:cNvPr id="6" name="Rectangle 5"/>
          <p:cNvSpPr/>
          <p:nvPr/>
        </p:nvSpPr>
        <p:spPr>
          <a:xfrm>
            <a:off x="386511" y="1740175"/>
            <a:ext cx="8346819" cy="3447098"/>
          </a:xfrm>
          <a:prstGeom prst="rect">
            <a:avLst/>
          </a:prstGeom>
        </p:spPr>
        <p:txBody>
          <a:bodyPr wrap="square">
            <a:spAutoFit/>
          </a:bodyPr>
          <a:lstStyle/>
          <a:p>
            <a:r>
              <a:rPr lang="en-US" i="1" dirty="0" smtClean="0"/>
              <a:t>Remote captioning</a:t>
            </a:r>
          </a:p>
          <a:p>
            <a:endParaRPr lang="en-US" sz="2000" i="1" dirty="0"/>
          </a:p>
          <a:p>
            <a:r>
              <a:rPr lang="en-US" sz="2000" dirty="0" smtClean="0"/>
              <a:t>Using Internet to deliver the text in Real-Time</a:t>
            </a:r>
          </a:p>
          <a:p>
            <a:r>
              <a:rPr lang="en-US" sz="2000" dirty="0"/>
              <a:t>t</a:t>
            </a:r>
            <a:r>
              <a:rPr lang="en-US" sz="2000" dirty="0" smtClean="0"/>
              <a:t>o meetings. Interpreter listens in via phone</a:t>
            </a:r>
            <a:br>
              <a:rPr lang="en-US" sz="2000" dirty="0" smtClean="0"/>
            </a:br>
            <a:r>
              <a:rPr lang="en-US" sz="2000" dirty="0" smtClean="0"/>
              <a:t> or VoIP</a:t>
            </a:r>
            <a:endParaRPr lang="en-US" sz="2000" dirty="0" smtClean="0"/>
          </a:p>
          <a:p>
            <a:endParaRPr lang="en-US" sz="2000" dirty="0"/>
          </a:p>
          <a:p>
            <a:pPr marL="342900" indent="-342900">
              <a:buFont typeface="Arial"/>
              <a:buChar char="•"/>
            </a:pPr>
            <a:r>
              <a:rPr lang="en-US" sz="2000" dirty="0" smtClean="0"/>
              <a:t>Captions supports if you cannot hear (very well) or if the speech is not in your native language.</a:t>
            </a:r>
          </a:p>
          <a:p>
            <a:pPr marL="342900" indent="-342900">
              <a:buFont typeface="Arial"/>
              <a:buChar char="•"/>
            </a:pPr>
            <a:r>
              <a:rPr lang="en-US" sz="2000" dirty="0" smtClean="0"/>
              <a:t>Persons who are Deaf and Hard of Hearing are now equally able to participate and follow the meeting.</a:t>
            </a:r>
            <a:endParaRPr lang="en-US" sz="2000" dirty="0" smtClean="0"/>
          </a:p>
          <a:p>
            <a:endParaRPr lang="en-US" sz="2000" dirty="0"/>
          </a:p>
        </p:txBody>
      </p:sp>
      <p:sp>
        <p:nvSpPr>
          <p:cNvPr id="7" name="Rectangle 6"/>
          <p:cNvSpPr/>
          <p:nvPr/>
        </p:nvSpPr>
        <p:spPr>
          <a:xfrm>
            <a:off x="3248540" y="299139"/>
            <a:ext cx="5503195" cy="646331"/>
          </a:xfrm>
          <a:prstGeom prst="rect">
            <a:avLst/>
          </a:prstGeom>
        </p:spPr>
        <p:txBody>
          <a:bodyPr wrap="square">
            <a:spAutoFit/>
          </a:bodyPr>
          <a:lstStyle/>
          <a:p>
            <a:r>
              <a:rPr lang="en-US" dirty="0" smtClean="0">
                <a:solidFill>
                  <a:srgbClr val="0000FF"/>
                </a:solidFill>
              </a:rPr>
              <a:t>Remote Interpreting, Interpreter via Internet and Mobile telephones.</a:t>
            </a:r>
            <a:endParaRPr lang="en-US" dirty="0">
              <a:solidFill>
                <a:srgbClr val="0000FF"/>
              </a:solidFill>
            </a:endParaRPr>
          </a:p>
        </p:txBody>
      </p:sp>
      <p:pic>
        <p:nvPicPr>
          <p:cNvPr id="2" name="Picture 1"/>
          <p:cNvPicPr>
            <a:picLocks noChangeAspect="1"/>
          </p:cNvPicPr>
          <p:nvPr/>
        </p:nvPicPr>
        <p:blipFill>
          <a:blip r:embed="rId3"/>
          <a:stretch>
            <a:fillRect/>
          </a:stretch>
        </p:blipFill>
        <p:spPr>
          <a:xfrm>
            <a:off x="5708095" y="770627"/>
            <a:ext cx="3025235" cy="2266006"/>
          </a:xfrm>
          <a:prstGeom prst="rect">
            <a:avLst/>
          </a:prstGeom>
        </p:spPr>
      </p:pic>
      <p:pic>
        <p:nvPicPr>
          <p:cNvPr id="3" name="Picture 2"/>
          <p:cNvPicPr>
            <a:picLocks noChangeAspect="1"/>
          </p:cNvPicPr>
          <p:nvPr/>
        </p:nvPicPr>
        <p:blipFill>
          <a:blip r:embed="rId4"/>
          <a:stretch>
            <a:fillRect/>
          </a:stretch>
        </p:blipFill>
        <p:spPr>
          <a:xfrm>
            <a:off x="6367770" y="4711567"/>
            <a:ext cx="2383965" cy="1785673"/>
          </a:xfrm>
          <a:prstGeom prst="rect">
            <a:avLst/>
          </a:prstGeom>
        </p:spPr>
      </p:pic>
      <p:pic>
        <p:nvPicPr>
          <p:cNvPr id="8" name="Picture 7"/>
          <p:cNvPicPr>
            <a:picLocks noChangeAspect="1"/>
          </p:cNvPicPr>
          <p:nvPr/>
        </p:nvPicPr>
        <p:blipFill rotWithShape="1">
          <a:blip r:embed="rId5"/>
          <a:srcRect t="7528" b="47709"/>
          <a:stretch/>
        </p:blipFill>
        <p:spPr>
          <a:xfrm>
            <a:off x="174877" y="4835409"/>
            <a:ext cx="5551623" cy="1863851"/>
          </a:xfrm>
          <a:prstGeom prst="rect">
            <a:avLst/>
          </a:prstGeom>
        </p:spPr>
      </p:pic>
    </p:spTree>
    <p:extLst>
      <p:ext uri="{BB962C8B-B14F-4D97-AF65-F5344CB8AC3E}">
        <p14:creationId xmlns:p14="http://schemas.microsoft.com/office/powerpoint/2010/main" val="319228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3T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73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118225" y="6396038"/>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err="1">
                <a:solidFill>
                  <a:srgbClr val="376092"/>
                </a:solidFill>
                <a:latin typeface="Calibri" charset="0"/>
              </a:rPr>
              <a:t>www.realtimetext.org</a:t>
            </a:r>
            <a:endParaRPr lang="nl-NL" sz="2400" dirty="0">
              <a:solidFill>
                <a:srgbClr val="376092"/>
              </a:solidFill>
              <a:latin typeface="Calibri" charset="0"/>
            </a:endParaRPr>
          </a:p>
        </p:txBody>
      </p:sp>
      <p:sp>
        <p:nvSpPr>
          <p:cNvPr id="6" name="Rectangle 5"/>
          <p:cNvSpPr/>
          <p:nvPr/>
        </p:nvSpPr>
        <p:spPr>
          <a:xfrm>
            <a:off x="386511" y="1740175"/>
            <a:ext cx="8346819" cy="2831544"/>
          </a:xfrm>
          <a:prstGeom prst="rect">
            <a:avLst/>
          </a:prstGeom>
        </p:spPr>
        <p:txBody>
          <a:bodyPr wrap="square">
            <a:spAutoFit/>
          </a:bodyPr>
          <a:lstStyle/>
          <a:p>
            <a:r>
              <a:rPr lang="en-US" i="1" dirty="0"/>
              <a:t>Remote Signing</a:t>
            </a:r>
            <a:endParaRPr lang="en-US" dirty="0"/>
          </a:p>
          <a:p>
            <a:endParaRPr lang="en-US" sz="2000" dirty="0" smtClean="0"/>
          </a:p>
          <a:p>
            <a:r>
              <a:rPr lang="en-US" sz="2000" dirty="0"/>
              <a:t>Using Internet to deliver </a:t>
            </a:r>
            <a:r>
              <a:rPr lang="en-US" sz="2000" dirty="0" smtClean="0"/>
              <a:t>the Sign Language</a:t>
            </a:r>
            <a:endParaRPr lang="en-US" sz="2000" dirty="0"/>
          </a:p>
          <a:p>
            <a:r>
              <a:rPr lang="en-US" sz="2000" dirty="0"/>
              <a:t>to meetings. Interpreter listens in via phone</a:t>
            </a:r>
            <a:br>
              <a:rPr lang="en-US" sz="2000" dirty="0"/>
            </a:br>
            <a:r>
              <a:rPr lang="en-US" sz="2000" dirty="0"/>
              <a:t> or VoIP</a:t>
            </a:r>
          </a:p>
          <a:p>
            <a:pPr marL="342900" indent="-342900">
              <a:buFont typeface="Arial"/>
              <a:buChar char="•"/>
            </a:pPr>
            <a:r>
              <a:rPr lang="en-US" sz="2000" dirty="0" smtClean="0"/>
              <a:t>Persons </a:t>
            </a:r>
            <a:r>
              <a:rPr lang="en-US" sz="2000" dirty="0"/>
              <a:t>who are Deaf and Hard of Hearing </a:t>
            </a:r>
            <a:r>
              <a:rPr lang="en-US" sz="2000" dirty="0" smtClean="0"/>
              <a:t>and who communicate by Signing are </a:t>
            </a:r>
            <a:r>
              <a:rPr lang="en-US" sz="2000" dirty="0"/>
              <a:t>now equally able to participate and follow the meeting.</a:t>
            </a:r>
          </a:p>
          <a:p>
            <a:endParaRPr lang="en-US" sz="2000" dirty="0" smtClean="0"/>
          </a:p>
          <a:p>
            <a:r>
              <a:rPr lang="en-US" sz="1600" dirty="0" smtClean="0"/>
              <a:t>(Ideally show TC on a tablet with signing Interpreter)</a:t>
            </a:r>
            <a:endParaRPr lang="en-US" sz="1600" dirty="0"/>
          </a:p>
        </p:txBody>
      </p:sp>
      <p:sp>
        <p:nvSpPr>
          <p:cNvPr id="7" name="Rectangle 6"/>
          <p:cNvSpPr/>
          <p:nvPr/>
        </p:nvSpPr>
        <p:spPr>
          <a:xfrm>
            <a:off x="3248540" y="299139"/>
            <a:ext cx="5503195" cy="646331"/>
          </a:xfrm>
          <a:prstGeom prst="rect">
            <a:avLst/>
          </a:prstGeom>
        </p:spPr>
        <p:txBody>
          <a:bodyPr wrap="square">
            <a:spAutoFit/>
          </a:bodyPr>
          <a:lstStyle/>
          <a:p>
            <a:r>
              <a:rPr lang="en-US" dirty="0" smtClean="0">
                <a:solidFill>
                  <a:srgbClr val="0000FF"/>
                </a:solidFill>
              </a:rPr>
              <a:t>Remote Interpreting, Interpreter via Internet and Mobile telephones.</a:t>
            </a:r>
            <a:endParaRPr lang="en-US" dirty="0">
              <a:solidFill>
                <a:srgbClr val="0000FF"/>
              </a:solidFill>
            </a:endParaRPr>
          </a:p>
        </p:txBody>
      </p:sp>
      <p:pic>
        <p:nvPicPr>
          <p:cNvPr id="10" name="Picture 9"/>
          <p:cNvPicPr>
            <a:picLocks noChangeAspect="1"/>
          </p:cNvPicPr>
          <p:nvPr/>
        </p:nvPicPr>
        <p:blipFill>
          <a:blip r:embed="rId3"/>
          <a:stretch>
            <a:fillRect/>
          </a:stretch>
        </p:blipFill>
        <p:spPr>
          <a:xfrm>
            <a:off x="6538883" y="945470"/>
            <a:ext cx="2446754" cy="1631169"/>
          </a:xfrm>
          <a:prstGeom prst="rect">
            <a:avLst/>
          </a:prstGeom>
        </p:spPr>
      </p:pic>
      <p:pic>
        <p:nvPicPr>
          <p:cNvPr id="11" name="Picture 10"/>
          <p:cNvPicPr>
            <a:picLocks noChangeAspect="1"/>
          </p:cNvPicPr>
          <p:nvPr/>
        </p:nvPicPr>
        <p:blipFill>
          <a:blip r:embed="rId4"/>
          <a:stretch>
            <a:fillRect/>
          </a:stretch>
        </p:blipFill>
        <p:spPr>
          <a:xfrm>
            <a:off x="190500" y="4805427"/>
            <a:ext cx="2921000" cy="1485900"/>
          </a:xfrm>
          <a:prstGeom prst="rect">
            <a:avLst/>
          </a:prstGeom>
        </p:spPr>
      </p:pic>
    </p:spTree>
    <p:extLst>
      <p:ext uri="{BB962C8B-B14F-4D97-AF65-F5344CB8AC3E}">
        <p14:creationId xmlns:p14="http://schemas.microsoft.com/office/powerpoint/2010/main" val="1420439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TotalTime>
  <Words>629</Words>
  <Application>Microsoft Macintosh PowerPoint</Application>
  <PresentationFormat>On-screen Show (4:3)</PresentationFormat>
  <Paragraphs>80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Workshop:137  Mainstreaming the disability perspective for an inclusive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Number: 137   Title: Mainstreaming the disability perspective for an inclusive society  </dc:title>
  <dc:creator>Arnoud van Wijk</dc:creator>
  <cp:lastModifiedBy>Arnoud van Wijk</cp:lastModifiedBy>
  <cp:revision>14</cp:revision>
  <dcterms:created xsi:type="dcterms:W3CDTF">2011-07-22T10:47:33Z</dcterms:created>
  <dcterms:modified xsi:type="dcterms:W3CDTF">2011-07-25T11:21:28Z</dcterms:modified>
</cp:coreProperties>
</file>