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76" r:id="rId3"/>
    <p:sldId id="258" r:id="rId4"/>
    <p:sldId id="259" r:id="rId5"/>
    <p:sldId id="272" r:id="rId6"/>
    <p:sldId id="278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5" autoAdjust="0"/>
  </p:normalViewPr>
  <p:slideViewPr>
    <p:cSldViewPr>
      <p:cViewPr varScale="1">
        <p:scale>
          <a:sx n="86" d="100"/>
          <a:sy n="86" d="100"/>
        </p:scale>
        <p:origin x="-68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11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2310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A04F07-1A15-4BE1-A00B-254FB7B03016}" type="datetimeFigureOut">
              <a:rPr lang="en-US" smtClean="0"/>
              <a:pPr/>
              <a:t>8/17/2011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91305F-D71E-48FB-9F20-7403DB892C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91305F-D71E-48FB-9F20-7403DB892CCC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21823-AF0C-442C-8D9C-A03CCD5B1323}" type="datetime1">
              <a:rPr lang="en-US" smtClean="0"/>
              <a:pPr/>
              <a:t>8/17/2011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6th IGF Nairobi, 27-30 </a:t>
            </a:r>
            <a:r>
              <a:rPr lang="en-US" dirty="0" err="1" smtClean="0"/>
              <a:t>Septermber</a:t>
            </a:r>
            <a:r>
              <a:rPr lang="en-US" dirty="0" smtClean="0"/>
              <a:t>,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8DF92-9ECC-45CC-80D9-5152EC986F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11230-BAEE-49B8-8176-F6C240E26C9E}" type="datetime1">
              <a:rPr lang="en-US" smtClean="0"/>
              <a:pPr/>
              <a:t>8/17/2011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6th IGF Nairobi, 27-30 Septermber,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8DF92-9ECC-45CC-80D9-5152EC986F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3BC1F-DB30-4784-85ED-5D91604F6609}" type="datetime1">
              <a:rPr lang="en-US" smtClean="0"/>
              <a:pPr/>
              <a:t>8/17/2011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6th IGF Nairobi, 27-30 Septermber,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8DF92-9ECC-45CC-80D9-5152EC986F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D74EB-CB57-4355-B1F6-96180C24A1F3}" type="datetime1">
              <a:rPr lang="en-US" smtClean="0"/>
              <a:pPr/>
              <a:t>8/17/2011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6th IGF Nairobi, 27-30 Septermber,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8DF92-9ECC-45CC-80D9-5152EC986F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897B0-E193-4B07-8265-0D8E629D7BED}" type="datetime1">
              <a:rPr lang="en-US" smtClean="0"/>
              <a:pPr/>
              <a:t>8/17/2011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6th IGF Nairobi, 27-30 Septermber,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8DF92-9ECC-45CC-80D9-5152EC986F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94485-57DF-43EA-AAF7-3A4CAA5576DC}" type="datetime1">
              <a:rPr lang="en-US" smtClean="0"/>
              <a:pPr/>
              <a:t>8/17/2011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6th IGF Nairobi, 27-30 Septermber,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8DF92-9ECC-45CC-80D9-5152EC986F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080C8-98E4-4EC6-9895-A728D438FDB8}" type="datetime1">
              <a:rPr lang="en-US" smtClean="0"/>
              <a:pPr/>
              <a:t>8/17/2011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6th IGF Nairobi, 27-30 Septermber, 2011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8DF92-9ECC-45CC-80D9-5152EC986F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A676E-4DAB-41F6-B42D-0DB6AAB92E17}" type="datetime1">
              <a:rPr lang="en-US" smtClean="0"/>
              <a:pPr/>
              <a:t>8/17/2011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6th IGF Nairobi, 27-30 Septermber,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8DF92-9ECC-45CC-80D9-5152EC986F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02439-78E4-4C1C-8C33-4919FCA31608}" type="datetime1">
              <a:rPr lang="en-US" smtClean="0"/>
              <a:pPr/>
              <a:t>8/17/2011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6th IGF Nairobi, 27-30 Septermber,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8DF92-9ECC-45CC-80D9-5152EC986F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21944-51CB-4810-A3F2-B7E541E4285E}" type="datetime1">
              <a:rPr lang="en-US" smtClean="0"/>
              <a:pPr/>
              <a:t>8/17/2011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6th IGF Nairobi, 27-30 Septermber,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8DF92-9ECC-45CC-80D9-5152EC986F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F09FB-E420-4E83-80A6-8DFE812FA088}" type="datetime1">
              <a:rPr lang="en-US" smtClean="0"/>
              <a:pPr/>
              <a:t>8/17/2011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6th IGF Nairobi, 27-30 Septermber,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8DF92-9ECC-45CC-80D9-5152EC986F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49392-D954-4588-938A-A691D0C0E4F1}" type="datetime1">
              <a:rPr lang="en-US" smtClean="0"/>
              <a:pPr/>
              <a:t>8/17/2011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6th IGF Nairobi, 27-30 September,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8DF92-9ECC-45CC-80D9-5152EC986F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hchr.org/EN/Pages/WelcomePage.aspx" TargetMode="External"/><Relationship Id="rId7" Type="http://schemas.openxmlformats.org/officeDocument/2006/relationships/hyperlink" Target="http://www.itu.int/" TargetMode="External"/><Relationship Id="rId2" Type="http://schemas.openxmlformats.org/officeDocument/2006/relationships/hyperlink" Target="http://www.un.org/disabilitie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lo.org/" TargetMode="External"/><Relationship Id="rId5" Type="http://schemas.openxmlformats.org/officeDocument/2006/relationships/hyperlink" Target="http://www.g3ict.org/" TargetMode="External"/><Relationship Id="rId4" Type="http://schemas.openxmlformats.org/officeDocument/2006/relationships/hyperlink" Target="http://www.un.org/disabilities/default.asp?id=448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en.eu/" TargetMode="External"/><Relationship Id="rId3" Type="http://schemas.openxmlformats.org/officeDocument/2006/relationships/hyperlink" Target="http://www.unesco.org/" TargetMode="External"/><Relationship Id="rId7" Type="http://schemas.openxmlformats.org/officeDocument/2006/relationships/hyperlink" Target="http://www.iso.org/" TargetMode="External"/><Relationship Id="rId2" Type="http://schemas.openxmlformats.org/officeDocument/2006/relationships/hyperlink" Target="http://www.unctad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orldbank.org/" TargetMode="External"/><Relationship Id="rId5" Type="http://schemas.openxmlformats.org/officeDocument/2006/relationships/hyperlink" Target="http://www.wipo.org/" TargetMode="External"/><Relationship Id="rId10" Type="http://schemas.openxmlformats.org/officeDocument/2006/relationships/hyperlink" Target="http://europa.eu/about-eu/institutions-bodies/" TargetMode="External"/><Relationship Id="rId4" Type="http://schemas.openxmlformats.org/officeDocument/2006/relationships/hyperlink" Target="http://www.who.int/" TargetMode="External"/><Relationship Id="rId9" Type="http://schemas.openxmlformats.org/officeDocument/2006/relationships/hyperlink" Target="http://www.etsi.org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peter.major@ties.itu.in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2"/>
                </a:solidFill>
              </a:rPr>
              <a:t>Implementation of Convention on the Rights of Persons with Disability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Role </a:t>
            </a:r>
            <a:r>
              <a:rPr lang="en-US" sz="2800" dirty="0">
                <a:solidFill>
                  <a:schemeClr val="tx1"/>
                </a:solidFill>
              </a:rPr>
              <a:t>of the UN and other international organizations</a:t>
            </a: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1900" dirty="0" smtClean="0">
                <a:solidFill>
                  <a:schemeClr val="tx1"/>
                </a:solidFill>
              </a:rPr>
              <a:t>Peter Major </a:t>
            </a:r>
          </a:p>
          <a:p>
            <a:r>
              <a:rPr lang="en-US" sz="1900" dirty="0" smtClean="0">
                <a:solidFill>
                  <a:schemeClr val="tx1"/>
                </a:solidFill>
              </a:rPr>
              <a:t>Dynamic Coalition on Accessibility and Disability</a:t>
            </a:r>
            <a:br>
              <a:rPr lang="en-US" sz="1900" dirty="0" smtClean="0">
                <a:solidFill>
                  <a:schemeClr val="tx1"/>
                </a:solidFill>
              </a:rPr>
            </a:br>
            <a:r>
              <a:rPr lang="en-US" sz="1900" dirty="0" smtClean="0">
                <a:solidFill>
                  <a:schemeClr val="tx1"/>
                </a:solidFill>
              </a:rPr>
              <a:t> special adviser, Permanent Mission of Hungary to the UN, Geneva</a:t>
            </a:r>
            <a:endParaRPr lang="en-US" sz="19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FF0BE-45FE-4847-BD5F-1BE0A2F00DD6}" type="datetime1">
              <a:rPr lang="en-US" smtClean="0"/>
              <a:pPr/>
              <a:t>8/17/2011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8DF92-9ECC-45CC-80D9-5152EC986FA0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6th IGF Nairobi, 27-30 September,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Stakeholders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D74EB-CB57-4355-B1F6-96180C24A1F3}" type="datetime1">
              <a:rPr lang="en-US" smtClean="0"/>
              <a:pPr/>
              <a:t>8/17/2011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6th IGF Nairobi, 27-30 September,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8DF92-9ECC-45CC-80D9-5152EC986FA0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39552" y="1700808"/>
          <a:ext cx="8136904" cy="4155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8352"/>
                <a:gridCol w="2520280"/>
                <a:gridCol w="2448272"/>
              </a:tblGrid>
              <a:tr h="631647">
                <a:tc>
                  <a:txBody>
                    <a:bodyPr/>
                    <a:lstStyle/>
                    <a:p>
                      <a:r>
                        <a:rPr lang="en-US" dirty="0" smtClean="0"/>
                        <a:t>Stakeholder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Task</a:t>
                      </a:r>
                      <a:endParaRPr lang="en-US" dirty="0"/>
                    </a:p>
                  </a:txBody>
                  <a:tcPr/>
                </a:tc>
              </a:tr>
              <a:tr h="631647">
                <a:tc>
                  <a:txBody>
                    <a:bodyPr/>
                    <a:lstStyle/>
                    <a:p>
                      <a:r>
                        <a:rPr lang="en-US" dirty="0" smtClean="0"/>
                        <a:t>Governments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National framework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Legislation, financing</a:t>
                      </a:r>
                      <a:endParaRPr lang="en-US" dirty="0"/>
                    </a:p>
                  </a:txBody>
                  <a:tcPr/>
                </a:tc>
              </a:tr>
              <a:tr h="631647">
                <a:tc>
                  <a:txBody>
                    <a:bodyPr/>
                    <a:lstStyle/>
                    <a:p>
                      <a:r>
                        <a:rPr lang="en-US" dirty="0" smtClean="0"/>
                        <a:t>Private Sector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Industrial framework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Tools</a:t>
                      </a:r>
                      <a:r>
                        <a:rPr lang="en-US" baseline="0" dirty="0" smtClean="0"/>
                        <a:t> &amp; Products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697347">
                <a:tc>
                  <a:txBody>
                    <a:bodyPr/>
                    <a:lstStyle/>
                    <a:p>
                      <a:r>
                        <a:rPr lang="en-US" dirty="0" smtClean="0"/>
                        <a:t>Academia/Technical</a:t>
                      </a:r>
                      <a:r>
                        <a:rPr lang="en-US" baseline="0" dirty="0" smtClean="0"/>
                        <a:t> community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Technical framework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Research, tools, capacity building</a:t>
                      </a:r>
                      <a:endParaRPr lang="en-US" dirty="0"/>
                    </a:p>
                  </a:txBody>
                  <a:tcPr/>
                </a:tc>
              </a:tr>
              <a:tr h="6316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Civil Society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Social framework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Raising awareness,</a:t>
                      </a:r>
                      <a:r>
                        <a:rPr lang="en-US" baseline="0" dirty="0" smtClean="0"/>
                        <a:t> capacity building, monitoring</a:t>
                      </a:r>
                      <a:endParaRPr lang="en-US" dirty="0"/>
                    </a:p>
                  </a:txBody>
                  <a:tcPr/>
                </a:tc>
              </a:tr>
              <a:tr h="6316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International Organizations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International framework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Monitoring, standards, guidelines, assistance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Role of International Organizations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Help to align national legislations to the CRPD</a:t>
            </a:r>
          </a:p>
          <a:p>
            <a:r>
              <a:rPr lang="en-US" sz="2800" dirty="0" smtClean="0"/>
              <a:t>Monitor government services</a:t>
            </a:r>
          </a:p>
          <a:p>
            <a:r>
              <a:rPr lang="en-US" sz="2800" dirty="0" smtClean="0"/>
              <a:t>Set standards</a:t>
            </a:r>
          </a:p>
          <a:p>
            <a:r>
              <a:rPr lang="en-US" sz="2800" dirty="0" smtClean="0"/>
              <a:t>Create framework </a:t>
            </a:r>
          </a:p>
          <a:p>
            <a:r>
              <a:rPr lang="en-US" sz="2800" dirty="0" smtClean="0"/>
              <a:t>Raise awareness – organize workshops</a:t>
            </a:r>
          </a:p>
          <a:p>
            <a:r>
              <a:rPr lang="en-US" sz="2800" dirty="0" smtClean="0"/>
              <a:t>Initiate/participate in projects</a:t>
            </a:r>
          </a:p>
          <a:p>
            <a:r>
              <a:rPr lang="en-US" sz="2800" dirty="0" smtClean="0"/>
              <a:t>Give assistance/training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5120-9784-4B31-9968-E48D0D32F1D5}" type="datetime1">
              <a:rPr lang="en-US" smtClean="0"/>
              <a:pPr/>
              <a:t>8/17/2011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6th IGF Nairobi, 27-30 September,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8DF92-9ECC-45CC-80D9-5152EC986FA0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International Organizations involved  1/2</a:t>
            </a:r>
            <a:endParaRPr lang="en-US" sz="32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67544" y="1196751"/>
          <a:ext cx="8229600" cy="49740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2512"/>
                <a:gridCol w="3734072"/>
                <a:gridCol w="2973016"/>
              </a:tblGrid>
              <a:tr h="402031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800" baseline="0" dirty="0" smtClean="0"/>
                        <a:t>Organization</a:t>
                      </a:r>
                      <a:endParaRPr lang="en-US" sz="18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aseline="0" dirty="0" smtClean="0"/>
                        <a:t>Description</a:t>
                      </a:r>
                      <a:endParaRPr lang="en-US" sz="18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aseline="0" dirty="0" smtClean="0"/>
                        <a:t>Activities</a:t>
                      </a:r>
                      <a:endParaRPr lang="en-US" sz="1800" baseline="0" dirty="0"/>
                    </a:p>
                  </a:txBody>
                  <a:tcPr/>
                </a:tc>
              </a:tr>
              <a:tr h="1187296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800" dirty="0" smtClean="0"/>
                        <a:t>UN  DESA &amp; OHCHR</a:t>
                      </a:r>
                      <a:r>
                        <a:rPr lang="en-US" sz="1800" baseline="300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hlinkClick r:id="rId2"/>
                        </a:rPr>
                        <a:t>United</a:t>
                      </a:r>
                      <a:r>
                        <a:rPr lang="en-US" sz="1800" baseline="0" dirty="0" smtClean="0">
                          <a:hlinkClick r:id="rId2"/>
                        </a:rPr>
                        <a:t> Nations  Department </a:t>
                      </a:r>
                      <a:r>
                        <a:rPr lang="en-US" sz="1800" baseline="0" smtClean="0">
                          <a:hlinkClick r:id="rId2"/>
                        </a:rPr>
                        <a:t>of </a:t>
                      </a:r>
                      <a:r>
                        <a:rPr lang="en-US" sz="1800" baseline="0" smtClean="0">
                          <a:hlinkClick r:id="rId2"/>
                        </a:rPr>
                        <a:t>Economic </a:t>
                      </a:r>
                      <a:r>
                        <a:rPr lang="en-US" sz="1800" baseline="0" dirty="0" smtClean="0">
                          <a:hlinkClick r:id="rId2"/>
                        </a:rPr>
                        <a:t>and Social Affairs</a:t>
                      </a:r>
                      <a:r>
                        <a:rPr lang="en-US" sz="1800" baseline="0" dirty="0" smtClean="0"/>
                        <a:t>, </a:t>
                      </a:r>
                      <a:r>
                        <a:rPr lang="en-US" sz="1800" baseline="0" dirty="0" smtClean="0">
                          <a:hlinkClick r:id="rId3"/>
                        </a:rPr>
                        <a:t>Office of the High Commissioner for Human Rights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aseline="0" dirty="0" smtClean="0"/>
                        <a:t>Secretariat for the convention</a:t>
                      </a:r>
                      <a:r>
                        <a:rPr lang="en-US" sz="1800" dirty="0" smtClean="0"/>
                        <a:t>, monitoring states parties,  coordination,</a:t>
                      </a:r>
                      <a:r>
                        <a:rPr lang="en-US" sz="1800" baseline="0" dirty="0" smtClean="0"/>
                        <a:t> reports, web sites, resources </a:t>
                      </a:r>
                      <a:endParaRPr lang="en-US" sz="1800" dirty="0"/>
                    </a:p>
                  </a:txBody>
                  <a:tcPr/>
                </a:tc>
              </a:tr>
              <a:tr h="11872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UN IASG</a:t>
                      </a:r>
                      <a:r>
                        <a:rPr lang="en-US" sz="1800" baseline="300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hlinkClick r:id="rId4"/>
                        </a:rPr>
                        <a:t>UN Inter-Agency Support Group for the CRPD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Support of States parties,</a:t>
                      </a:r>
                      <a:r>
                        <a:rPr lang="en-US" sz="1800" baseline="0" dirty="0" smtClean="0"/>
                        <a:t> monitoring planning, </a:t>
                      </a:r>
                      <a:r>
                        <a:rPr lang="en-US" sz="1800" baseline="0" dirty="0" err="1" smtClean="0"/>
                        <a:t>programmes</a:t>
                      </a:r>
                      <a:r>
                        <a:rPr lang="en-US" sz="1800" baseline="0" dirty="0" smtClean="0"/>
                        <a:t>, capacity building</a:t>
                      </a:r>
                      <a:endParaRPr lang="en-US" sz="1800" dirty="0"/>
                    </a:p>
                  </a:txBody>
                  <a:tcPr/>
                </a:tc>
              </a:tr>
              <a:tr h="9133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G3ict &amp; GAID</a:t>
                      </a:r>
                      <a:r>
                        <a:rPr lang="en-US" sz="1800" baseline="30000" dirty="0" smtClean="0"/>
                        <a:t>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hlinkClick r:id="rId5"/>
                        </a:rPr>
                        <a:t>Global Initiative for Inclusive ICTs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Surveys, </a:t>
                      </a:r>
                      <a:r>
                        <a:rPr lang="en-US" sz="1800" noProof="0" dirty="0" smtClean="0"/>
                        <a:t>research,</a:t>
                      </a:r>
                      <a:r>
                        <a:rPr lang="en-US" sz="1800" dirty="0" smtClean="0"/>
                        <a:t> workshops  toolkit, coordination, resources</a:t>
                      </a:r>
                      <a:endParaRPr lang="en-US" sz="1800" dirty="0"/>
                    </a:p>
                  </a:txBody>
                  <a:tcPr/>
                </a:tc>
              </a:tr>
              <a:tr h="6393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ILO</a:t>
                      </a:r>
                      <a:r>
                        <a:rPr lang="en-US" sz="1800" baseline="300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hlinkClick r:id="rId6"/>
                        </a:rPr>
                        <a:t>International</a:t>
                      </a:r>
                      <a:r>
                        <a:rPr lang="en-US" sz="1800" baseline="0" dirty="0" smtClean="0">
                          <a:hlinkClick r:id="rId6"/>
                        </a:rPr>
                        <a:t> Labor Organization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Workshops, surveys, labor standards</a:t>
                      </a:r>
                      <a:endParaRPr lang="en-US" sz="1800" dirty="0"/>
                    </a:p>
                  </a:txBody>
                  <a:tcPr/>
                </a:tc>
              </a:tr>
              <a:tr h="639313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800" dirty="0" smtClean="0"/>
                        <a:t>ITU</a:t>
                      </a:r>
                      <a:r>
                        <a:rPr lang="en-US" sz="1800" baseline="300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hlinkClick r:id="rId7"/>
                        </a:rPr>
                        <a:t>International</a:t>
                      </a:r>
                      <a:r>
                        <a:rPr lang="en-US" sz="1800" baseline="0" dirty="0" smtClean="0">
                          <a:hlinkClick r:id="rId7"/>
                        </a:rPr>
                        <a:t> Telecommunication Union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Accessibility checklist in standards , workshops, toolkit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baseline="30000" dirty="0" smtClean="0"/>
              <a:t>1</a:t>
            </a:r>
            <a:r>
              <a:rPr lang="en-US" dirty="0" smtClean="0"/>
              <a:t> UN, UN agency  </a:t>
            </a:r>
            <a:r>
              <a:rPr lang="en-US" baseline="30000" dirty="0" smtClean="0"/>
              <a:t>2</a:t>
            </a:r>
            <a:r>
              <a:rPr lang="en-US" dirty="0" smtClean="0"/>
              <a:t>UN initiative</a:t>
            </a:r>
            <a:br>
              <a:rPr lang="en-US" dirty="0" smtClean="0"/>
            </a:br>
            <a:fld id="{722F30F8-8DB8-420A-8E0F-CA46FBED93CF}" type="datetime1">
              <a:rPr lang="en-US" smtClean="0"/>
              <a:pPr/>
              <a:t>8/17/2011</a:t>
            </a:fld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404664"/>
          </a:xfrm>
        </p:spPr>
        <p:txBody>
          <a:bodyPr/>
          <a:lstStyle/>
          <a:p>
            <a:r>
              <a:rPr lang="en-US" dirty="0" smtClean="0"/>
              <a:t>6th IGF Nairobi, 27-30 September,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8DF92-9ECC-45CC-80D9-5152EC986FA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International Organizations involved  2/2</a:t>
            </a:r>
            <a:br>
              <a:rPr lang="en-US" sz="3200" dirty="0" smtClean="0"/>
            </a:br>
            <a:endParaRPr lang="en-US" sz="32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908722"/>
          <a:ext cx="8229600" cy="5048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6528"/>
                <a:gridCol w="3888432"/>
                <a:gridCol w="2674640"/>
              </a:tblGrid>
              <a:tr h="380004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700" dirty="0" smtClean="0"/>
                        <a:t>Organization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Description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Activities</a:t>
                      </a:r>
                      <a:endParaRPr lang="en-US" sz="1700" dirty="0"/>
                    </a:p>
                  </a:txBody>
                  <a:tcPr/>
                </a:tc>
              </a:tr>
              <a:tr h="6558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/>
                        <a:t>UNCTAD</a:t>
                      </a:r>
                      <a:r>
                        <a:rPr lang="en-US" sz="1700" baseline="30000" dirty="0" smtClean="0"/>
                        <a:t>1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hlinkClick r:id="rId2"/>
                        </a:rPr>
                        <a:t>United Nation Conference on Trade</a:t>
                      </a:r>
                      <a:r>
                        <a:rPr lang="en-US" sz="1700" baseline="0" dirty="0" smtClean="0">
                          <a:hlinkClick r:id="rId2"/>
                        </a:rPr>
                        <a:t> and Development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Surveys, WSIS follow-up</a:t>
                      </a:r>
                      <a:endParaRPr lang="en-US" sz="1700" dirty="0"/>
                    </a:p>
                  </a:txBody>
                  <a:tcPr/>
                </a:tc>
              </a:tr>
              <a:tr h="655898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UNESCO</a:t>
                      </a:r>
                      <a:r>
                        <a:rPr lang="en-US" sz="1700" baseline="30000" dirty="0" smtClean="0"/>
                        <a:t>1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hlinkClick r:id="rId3"/>
                        </a:rPr>
                        <a:t>United Nations Educational, </a:t>
                      </a:r>
                      <a:br>
                        <a:rPr lang="en-US" sz="1700" dirty="0" smtClean="0">
                          <a:hlinkClick r:id="rId3"/>
                        </a:rPr>
                      </a:br>
                      <a:r>
                        <a:rPr lang="en-US" sz="1700" dirty="0" smtClean="0">
                          <a:hlinkClick r:id="rId3"/>
                        </a:rPr>
                        <a:t>Scientific and Cultural</a:t>
                      </a:r>
                      <a:r>
                        <a:rPr lang="en-US" sz="1700" baseline="0" dirty="0" smtClean="0">
                          <a:hlinkClick r:id="rId3"/>
                        </a:rPr>
                        <a:t> </a:t>
                      </a:r>
                      <a:r>
                        <a:rPr lang="en-US" sz="1700" dirty="0" smtClean="0">
                          <a:hlinkClick r:id="rId3"/>
                        </a:rPr>
                        <a:t> Organization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Education, workshops</a:t>
                      </a:r>
                      <a:endParaRPr lang="en-US" sz="1700" dirty="0"/>
                    </a:p>
                  </a:txBody>
                  <a:tcPr/>
                </a:tc>
              </a:tr>
              <a:tr h="526719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WHO</a:t>
                      </a:r>
                      <a:r>
                        <a:rPr lang="en-US" sz="1700" baseline="30000" dirty="0" smtClean="0"/>
                        <a:t>1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hlinkClick r:id="rId4"/>
                        </a:rPr>
                        <a:t>World Health Organization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Action plan, report </a:t>
                      </a:r>
                      <a:endParaRPr lang="en-US" sz="1700" dirty="0"/>
                    </a:p>
                  </a:txBody>
                  <a:tcPr/>
                </a:tc>
              </a:tr>
              <a:tr h="517783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WIPO</a:t>
                      </a:r>
                      <a:r>
                        <a:rPr lang="en-US" sz="1700" baseline="30000" dirty="0" smtClean="0"/>
                        <a:t>1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hlinkClick r:id="rId5"/>
                        </a:rPr>
                        <a:t>World Intellectual</a:t>
                      </a:r>
                      <a:r>
                        <a:rPr lang="en-US" sz="1700" baseline="0" dirty="0" smtClean="0">
                          <a:hlinkClick r:id="rId5"/>
                        </a:rPr>
                        <a:t> Property Organization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Proposed Treaty, workshops</a:t>
                      </a:r>
                      <a:endParaRPr lang="en-US" sz="1700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World</a:t>
                      </a:r>
                      <a:r>
                        <a:rPr lang="en-US" sz="1700" baseline="0" dirty="0" smtClean="0"/>
                        <a:t> Bank</a:t>
                      </a:r>
                      <a:r>
                        <a:rPr lang="en-US" sz="1700" baseline="30000" dirty="0" smtClean="0"/>
                        <a:t>1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hlinkClick r:id="rId6"/>
                        </a:rPr>
                        <a:t>World Bank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Surveys, workshops, report </a:t>
                      </a:r>
                      <a:endParaRPr lang="en-US" sz="1700" dirty="0"/>
                    </a:p>
                  </a:txBody>
                  <a:tcPr/>
                </a:tc>
              </a:tr>
              <a:tr h="1224136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International Standards Orgs</a:t>
                      </a:r>
                      <a:br>
                        <a:rPr lang="en-US" sz="1700" dirty="0" smtClean="0"/>
                      </a:br>
                      <a:r>
                        <a:rPr lang="en-US" sz="1700" dirty="0" smtClean="0"/>
                        <a:t>(ISO, CEN, ETSI)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hlinkClick r:id="rId7"/>
                        </a:rPr>
                        <a:t>International Organization for Standards</a:t>
                      </a:r>
                      <a:r>
                        <a:rPr lang="en-US" sz="1700" dirty="0" smtClean="0"/>
                        <a:t>, </a:t>
                      </a:r>
                      <a:r>
                        <a:rPr lang="en-US" sz="1700" dirty="0" smtClean="0">
                          <a:hlinkClick r:id="rId8"/>
                        </a:rPr>
                        <a:t>European Committee for Standardizations</a:t>
                      </a:r>
                      <a:r>
                        <a:rPr lang="en-US" sz="1700" dirty="0" smtClean="0"/>
                        <a:t>, </a:t>
                      </a:r>
                      <a:r>
                        <a:rPr lang="en-US" sz="1700" dirty="0" smtClean="0">
                          <a:hlinkClick r:id="rId9"/>
                        </a:rPr>
                        <a:t>European Telecommunications Standards Institute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Standards, workshops</a:t>
                      </a:r>
                      <a:r>
                        <a:rPr lang="en-US" sz="1700" baseline="0" dirty="0" smtClean="0"/>
                        <a:t>, coordination</a:t>
                      </a:r>
                      <a:endParaRPr lang="en-US" sz="1700" dirty="0"/>
                    </a:p>
                  </a:txBody>
                  <a:tcPr/>
                </a:tc>
              </a:tr>
              <a:tr h="655898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EU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hlinkClick r:id="rId10"/>
                        </a:rPr>
                        <a:t>European Union  Institutions</a:t>
                      </a:r>
                      <a:r>
                        <a:rPr lang="en-US" sz="1700" dirty="0" smtClean="0"/>
                        <a:t/>
                      </a:r>
                      <a:br>
                        <a:rPr lang="en-US" sz="1700" dirty="0" smtClean="0"/>
                      </a:br>
                      <a:r>
                        <a:rPr lang="en-US" sz="1700" dirty="0" smtClean="0"/>
                        <a:t>(Parliament, Council, Commission) 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Roadmap, projects, guidelines, workshops</a:t>
                      </a:r>
                      <a:endParaRPr lang="en-US" sz="17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baseline="30000" dirty="0" smtClean="0"/>
              <a:t>1</a:t>
            </a:r>
            <a:r>
              <a:rPr lang="en-US" dirty="0" smtClean="0"/>
              <a:t> UN, UN agency</a:t>
            </a:r>
            <a:br>
              <a:rPr lang="en-US" dirty="0" smtClean="0"/>
            </a:br>
            <a:fld id="{722F30F8-8DB8-420A-8E0F-CA46FBED93CF}" type="datetime1">
              <a:rPr lang="en-US" smtClean="0"/>
              <a:pPr/>
              <a:t>8/17/2011</a:t>
            </a:fld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6th IGF Nairobi, 27-30 September,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00192" y="6381328"/>
            <a:ext cx="2304256" cy="288032"/>
          </a:xfrm>
        </p:spPr>
        <p:txBody>
          <a:bodyPr/>
          <a:lstStyle/>
          <a:p>
            <a:fld id="{B588DF92-9ECC-45CC-80D9-5152EC986FA0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Conclusion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00200"/>
            <a:ext cx="8424936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International organizations actively contribute to the implementation of the CRPD</a:t>
            </a:r>
          </a:p>
          <a:p>
            <a:r>
              <a:rPr lang="en-US" dirty="0" smtClean="0"/>
              <a:t>Main activities: monitoring, standards, workshops, guidelines</a:t>
            </a:r>
          </a:p>
          <a:p>
            <a:r>
              <a:rPr lang="en-US" dirty="0" smtClean="0"/>
              <a:t>Involvement in activities that correspond to mandate </a:t>
            </a:r>
          </a:p>
          <a:p>
            <a:r>
              <a:rPr lang="en-US" dirty="0" smtClean="0"/>
              <a:t>Bilateral and multilateral cooperation to be improved </a:t>
            </a:r>
            <a:br>
              <a:rPr lang="en-US" dirty="0" smtClean="0"/>
            </a:br>
            <a:r>
              <a:rPr lang="en-US" dirty="0" smtClean="0"/>
              <a:t>(good examples: ITU JCA-AHF, ITU-WIPO, WHO-World Bank, ITU-G3ict, UNESCO-G3ict, etc.) </a:t>
            </a:r>
          </a:p>
          <a:p>
            <a:r>
              <a:rPr lang="en-US" dirty="0" smtClean="0"/>
              <a:t>Role of Inter-Agency Support Group to be strengthened</a:t>
            </a:r>
          </a:p>
          <a:p>
            <a:r>
              <a:rPr lang="en-US" dirty="0" smtClean="0"/>
              <a:t>Accessible meetings should be general in organizations </a:t>
            </a:r>
            <a:br>
              <a:rPr lang="en-US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		</a:t>
            </a:r>
            <a:br>
              <a:rPr lang="en-US" sz="2800" dirty="0" smtClean="0"/>
            </a:br>
            <a:r>
              <a:rPr lang="en-US" sz="2800" dirty="0" smtClean="0"/>
              <a:t>			</a:t>
            </a:r>
            <a:r>
              <a:rPr lang="en-US" sz="2800" dirty="0" smtClean="0">
                <a:hlinkClick r:id="rId2"/>
              </a:rPr>
              <a:t>peter.major@ties.itu.int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		          	      +41 76 349 5543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D74EB-CB57-4355-B1F6-96180C24A1F3}" type="datetime1">
              <a:rPr lang="en-US" smtClean="0"/>
              <a:pPr/>
              <a:t>8/17/2011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6th IGF Nairobi, 27-30 September,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8DF92-9ECC-45CC-80D9-5152EC986FA0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9574</TotalTime>
  <Words>402</Words>
  <Application>Microsoft Office PowerPoint</Application>
  <PresentationFormat>On-screen Show (4:3)</PresentationFormat>
  <Paragraphs>102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Implementation of Convention on the Rights of Persons with Disability</vt:lpstr>
      <vt:lpstr>Stakeholders</vt:lpstr>
      <vt:lpstr>Role of International Organizations</vt:lpstr>
      <vt:lpstr>International Organizations involved  1/2</vt:lpstr>
      <vt:lpstr>International Organizations involved  2/2 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Implementation of CRPD</dc:title>
  <dc:creator>major</dc:creator>
  <cp:lastModifiedBy>major</cp:lastModifiedBy>
  <cp:revision>30</cp:revision>
  <dcterms:created xsi:type="dcterms:W3CDTF">2010-11-14T16:57:56Z</dcterms:created>
  <dcterms:modified xsi:type="dcterms:W3CDTF">2011-08-17T16:12:50Z</dcterms:modified>
</cp:coreProperties>
</file>