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296" r:id="rId3"/>
    <p:sldId id="272" r:id="rId4"/>
    <p:sldId id="271" r:id="rId5"/>
    <p:sldId id="273" r:id="rId6"/>
    <p:sldId id="274" r:id="rId7"/>
  </p:sldIdLst>
  <p:sldSz cx="9144000" cy="6858000" type="screen4x3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99" autoAdjust="0"/>
    <p:restoredTop sz="94660"/>
  </p:normalViewPr>
  <p:slideViewPr>
    <p:cSldViewPr>
      <p:cViewPr>
        <p:scale>
          <a:sx n="75" d="100"/>
          <a:sy n="75" d="100"/>
        </p:scale>
        <p:origin x="-157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t" anchorCtr="0" compatLnSpc="1"/>
          <a:lstStyle/>
          <a:p>
            <a:pPr marL="0" marR="0" lvl="0" indent="0" algn="l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4144966" y="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t" anchorCtr="0" compatLnSpc="1"/>
          <a:lstStyle/>
          <a:p>
            <a: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/>
          <a:p>
            <a:pPr marL="0" marR="0" lvl="0" indent="0" algn="l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4144966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/>
          <a:p>
            <a: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DF713F6-0932-47F6-A22B-A9FDB6EDEBE4}" type="slidenum">
              <a:rPr/>
              <a:pPr marL="0" marR="0" lvl="0" indent="0" algn="r" defTabSz="966785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3779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t" anchorCtr="0" compatLnSpc="1"/>
          <a:lstStyle>
            <a:lvl1pPr marL="0" marR="0" lvl="0" indent="0" algn="l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4144966" y="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t" anchorCtr="0" compatLnSpc="1"/>
          <a:lstStyle>
            <a:lvl1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0"/>
            <a:ext cx="4800600" cy="360045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974722" y="4560890"/>
            <a:ext cx="5365754" cy="431958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>
            <a:lvl1pPr marL="0" marR="0" lvl="0" indent="0" algn="l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4144966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>
            <a:lvl1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fld id="{B02FE525-DB44-4951-A5D7-F8D6C32BE3BA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20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Verdana" pitchFamily="34"/>
        <a:cs typeface="Arial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Verdana" pitchFamily="34"/>
        <a:cs typeface="Arial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Verdana" pitchFamily="34"/>
        <a:cs typeface="Arial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Verdana" pitchFamily="34"/>
        <a:cs typeface="Arial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Verdana" pitchFamily="34"/>
        <a:cs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02FE525-DB44-4951-A5D7-F8D6C32BE3BA}" type="slidenum">
              <a:rPr lang="fr-FR" smtClean="0"/>
              <a:pPr lvl="0"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33865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4144966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/>
          <a:p>
            <a: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EC8EB42-7FD9-4A62-A72B-602DDA88A1CD}" type="slidenum">
              <a:rPr/>
              <a:pPr marL="0" marR="0" lvl="0" indent="0" algn="r" defTabSz="966785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4144966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/>
          <a:p>
            <a: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D280424-A445-488A-9F60-7CBC32A0DB6E}" type="slidenum">
              <a:rPr/>
              <a:pPr marL="0" marR="0" lvl="0" indent="0" algn="r" defTabSz="966785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4144966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/>
          <a:p>
            <a: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50EDD1-CCFC-4316-8A6A-780463B43568}" type="slidenum">
              <a:rPr/>
              <a:pPr marL="0" marR="0" lvl="0" indent="0" algn="r" defTabSz="966785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4144966" y="9121770"/>
            <a:ext cx="3170233" cy="479429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5" rIns="96661" bIns="48335" anchor="b" anchorCtr="0" compatLnSpc="1"/>
          <a:lstStyle/>
          <a:p>
            <a:pPr marL="0" marR="0" lvl="0" indent="0" algn="r" defTabSz="96678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CA4A958-FBF8-44A7-A33A-064F301AA38C}" type="slidenum">
              <a:rPr/>
              <a:pPr marL="0" marR="0" lvl="0" indent="0" algn="r" defTabSz="966785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atermark"/>
          <p:cNvPicPr>
            <a:picLocks noChangeAspect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>
          <a:xfrm>
            <a:off x="0" y="685800"/>
            <a:ext cx="6467478" cy="604837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6"/>
          <p:cNvSpPr/>
          <p:nvPr/>
        </p:nvSpPr>
        <p:spPr>
          <a:xfrm>
            <a:off x="6426202" y="4343400"/>
            <a:ext cx="52385" cy="1825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C4B84"/>
                </a:solidFill>
                <a:uFillTx/>
                <a:latin typeface="Verdana" pitchFamily="34"/>
                <a:cs typeface="Arial"/>
              </a:rPr>
              <a:t> </a:t>
            </a: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7319964" y="4524378"/>
            <a:ext cx="52385" cy="1825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C4B84"/>
                </a:solidFill>
                <a:uFillTx/>
                <a:latin typeface="Verdana" pitchFamily="34"/>
                <a:cs typeface="Arial"/>
              </a:rPr>
              <a:t> </a:t>
            </a: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5280029" y="4802191"/>
            <a:ext cx="44448" cy="15240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rPr>
              <a:t> </a:t>
            </a: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pic>
        <p:nvPicPr>
          <p:cNvPr id="6" name="Picture 4" descr="G3ict logo with name and GAI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84208" y="533396"/>
            <a:ext cx="7775572" cy="99059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Grp="1"/>
          </p:cNvSpPr>
          <p:nvPr>
            <p:ph type="ctrTitle"/>
          </p:nvPr>
        </p:nvSpPr>
        <p:spPr>
          <a:xfrm>
            <a:off x="0" y="2130423"/>
            <a:ext cx="9144000" cy="1470026"/>
          </a:xfrm>
        </p:spPr>
        <p:txBody>
          <a:bodyPr lIns="91440" rIns="91440" anchor="ctr" anchorCtr="1"/>
          <a:lstStyle>
            <a:lvl1pPr algn="ctr">
              <a:defRPr sz="48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Title of presentation</a:t>
            </a:r>
          </a:p>
        </p:txBody>
      </p:sp>
      <p:sp>
        <p:nvSpPr>
          <p:cNvPr id="8" name="Rectangle 9"/>
          <p:cNvSpPr txBox="1"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3"/>
          </a:xfrm>
        </p:spPr>
        <p:txBody>
          <a:bodyPr anchorCtr="1"/>
          <a:lstStyle>
            <a:lvl1pPr marL="0" indent="0" algn="ctr">
              <a:spcAft>
                <a:spcPts val="0"/>
              </a:spcAft>
              <a:buNone/>
              <a:defRPr sz="2800">
                <a:solidFill>
                  <a:srgbClr val="003366"/>
                </a:solidFill>
              </a:defRPr>
            </a:lvl1pPr>
            <a:lvl2pPr marL="0" lvl="0" indent="0" algn="ctr">
              <a:spcAft>
                <a:spcPts val="0"/>
              </a:spcAft>
              <a:buNone/>
              <a:defRPr b="1"/>
            </a:lvl2pPr>
            <a:lvl3pPr marL="0" lvl="0" indent="0" algn="ctr">
              <a:spcAft>
                <a:spcPts val="0"/>
              </a:spcAft>
              <a:buNone/>
              <a:defRPr sz="2800" b="1">
                <a:solidFill>
                  <a:srgbClr val="003366"/>
                </a:solidFill>
              </a:defRPr>
            </a:lvl3pPr>
            <a:lvl4pPr marL="0" lvl="0" indent="0" algn="ctr">
              <a:spcAft>
                <a:spcPts val="0"/>
              </a:spcAft>
              <a:buNone/>
              <a:defRPr sz="2800" b="1">
                <a:solidFill>
                  <a:srgbClr val="003366"/>
                </a:solidFill>
              </a:defRPr>
            </a:lvl4pPr>
          </a:lstStyle>
          <a:p>
            <a:pPr lvl="0"/>
            <a:r>
              <a:rPr lang="en-US"/>
              <a:t>Author</a:t>
            </a:r>
          </a:p>
          <a:p>
            <a:pPr lvl="0"/>
            <a:r>
              <a:rPr lang="en-US"/>
              <a:t>Organization</a:t>
            </a:r>
          </a:p>
          <a:p>
            <a:pPr lvl="0"/>
            <a:r>
              <a:rPr lang="en-US"/>
              <a:t>Country</a:t>
            </a:r>
          </a:p>
          <a:p>
            <a:pPr lvl="0"/>
            <a:r>
              <a:rPr lang="en-US"/>
              <a:t>Email</a:t>
            </a:r>
          </a:p>
        </p:txBody>
      </p:sp>
      <p:sp>
        <p:nvSpPr>
          <p:cNvPr id="9" name="Rectangle 10"/>
          <p:cNvSpPr txBox="1">
            <a:spLocks noGrp="1"/>
          </p:cNvSpPr>
          <p:nvPr>
            <p:ph type="dt" sz="half" idx="7"/>
          </p:nvPr>
        </p:nvSpPr>
        <p:spPr>
          <a:xfrm>
            <a:off x="468309" y="6237286"/>
            <a:ext cx="4392613" cy="312733"/>
          </a:xfrm>
        </p:spPr>
        <p:txBody>
          <a:bodyPr/>
          <a:lstStyle>
            <a:lvl1pPr>
              <a:lnSpc>
                <a:spcPct val="100000"/>
              </a:lnSpc>
              <a:defRPr sz="1400" b="0"/>
            </a:lvl1pPr>
            <a:lvl2pPr>
              <a:lnSpc>
                <a:spcPct val="100000"/>
              </a:lnSpc>
              <a:defRPr sz="1400" b="0"/>
            </a:lvl2pPr>
          </a:lstStyle>
          <a:p>
            <a:pPr lvl="0"/>
            <a:r>
              <a:rPr lang="en-US"/>
              <a:t>Atlanta, Georgia, USA, 1 October 2008</a:t>
            </a:r>
          </a:p>
          <a:p>
            <a:pPr lvl="0"/>
            <a:r>
              <a:rPr lang="en-US"/>
              <a:t>The Globe Atlanta</a:t>
            </a:r>
          </a:p>
        </p:txBody>
      </p:sp>
    </p:spTree>
    <p:extLst>
      <p:ext uri="{BB962C8B-B14F-4D97-AF65-F5344CB8AC3E}">
        <p14:creationId xmlns="" xmlns:p14="http://schemas.microsoft.com/office/powerpoint/2010/main" val="150451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99"/>
              <a:buBlip>
                <a:blip r:embed="rId2"/>
              </a:buBlip>
              <a:tabLst/>
              <a:defRPr lang="en-US" sz="20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21978213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786567" y="68259"/>
            <a:ext cx="2178045" cy="601503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250829" y="68259"/>
            <a:ext cx="6383334" cy="601503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99"/>
              <a:buBlip>
                <a:blip r:embed="rId2"/>
              </a:buBlip>
              <a:tabLst/>
              <a:defRPr lang="en-US" sz="20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6876409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 txBox="1">
            <a:spLocks noGrp="1"/>
          </p:cNvSpPr>
          <p:nvPr>
            <p:ph type="tbl"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26743777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effectLst/>
        </p:spPr>
        <p:txBody>
          <a:bodyPr lIns="91440" rIns="91440" anchor="ctr"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presentation</a:t>
            </a:r>
          </a:p>
        </p:txBody>
      </p:sp>
      <p:sp>
        <p:nvSpPr>
          <p:cNvPr id="39629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 sz="2800">
                <a:solidFill>
                  <a:srgbClr val="003366"/>
                </a:solidFill>
              </a:defRPr>
            </a:lvl1pPr>
          </a:lstStyle>
          <a:p>
            <a:r>
              <a:rPr lang="en-US"/>
              <a:t>Author</a:t>
            </a:r>
          </a:p>
          <a:p>
            <a:r>
              <a:rPr lang="en-US"/>
              <a:t>Organization</a:t>
            </a:r>
          </a:p>
          <a:p>
            <a:r>
              <a:rPr lang="en-US"/>
              <a:t>Country</a:t>
            </a:r>
          </a:p>
          <a:p>
            <a:r>
              <a:rPr lang="en-US"/>
              <a:t>Email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237288"/>
            <a:ext cx="4392612" cy="312737"/>
          </a:xfrm>
        </p:spPr>
        <p:txBody>
          <a:bodyPr/>
          <a:lstStyle>
            <a:lvl1pPr>
              <a:lnSpc>
                <a:spcPct val="100000"/>
              </a:lnSpc>
              <a:defRPr sz="1400"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The Globe Atlanta</a:t>
            </a:r>
          </a:p>
        </p:txBody>
      </p:sp>
    </p:spTree>
    <p:extLst>
      <p:ext uri="{BB962C8B-B14F-4D97-AF65-F5344CB8AC3E}">
        <p14:creationId xmlns="" xmlns:p14="http://schemas.microsoft.com/office/powerpoint/2010/main" val="3129754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6743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3245747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79900" cy="474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341438"/>
            <a:ext cx="4281488" cy="474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1114164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939984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2670017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266985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21796" y="1341433"/>
            <a:ext cx="8713783" cy="474185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99"/>
              <a:buBlip>
                <a:blip r:embed="rId2"/>
              </a:buBlip>
              <a:tabLst/>
              <a:defRPr lang="en-US" sz="20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3" y="6328443"/>
            <a:ext cx="4026084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E438A"/>
                </a:solidFill>
                <a:uFillTx/>
                <a:latin typeface="Arial" pitchFamily="34"/>
                <a:cs typeface="Arial" pitchFamily="34"/>
              </a:rPr>
              <a:t>G3ict CRPD Progress Report on ICT Accessibility</a:t>
            </a:r>
            <a:endParaRPr lang="en-US" sz="6000" b="1" i="0" u="none" strike="noStrike" kern="1200" cap="none" spc="0" baseline="0">
              <a:solidFill>
                <a:srgbClr val="0E438A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51257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3949581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3647291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667313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68263"/>
            <a:ext cx="2178050" cy="6015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68263"/>
            <a:ext cx="6383338" cy="601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1312212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8263"/>
            <a:ext cx="87137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50825" y="1341438"/>
            <a:ext cx="8713788" cy="47418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Georgia: A Hub for Digital Accessibility Innovation</a:t>
            </a: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90827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/>
          <a:lstStyle>
            <a:lvl1pPr>
              <a:defRPr sz="4000" cap="all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Aft>
                <a:spcPts val="1100"/>
              </a:spcAft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3145111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50829" y="1341433"/>
            <a:ext cx="4279904" cy="4741858"/>
          </a:xfrm>
        </p:spPr>
        <p:txBody>
          <a:bodyPr/>
          <a:lstStyle>
            <a:lvl1pPr>
              <a:spcAft>
                <a:spcPts val="1500"/>
              </a:spcAft>
              <a:defRPr sz="2800"/>
            </a:lvl1pPr>
            <a:lvl2pPr>
              <a:spcAft>
                <a:spcPts val="1300"/>
              </a:spcAft>
              <a:defRPr sz="2400"/>
            </a:lvl2pPr>
            <a:lvl3pPr>
              <a:spcAft>
                <a:spcPts val="1100"/>
              </a:spcAft>
              <a:defRPr sz="2000"/>
            </a:lvl3pPr>
            <a:lvl4pPr>
              <a:spcAft>
                <a:spcPts val="1000"/>
              </a:spcAft>
              <a:defRPr sz="1800"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Blip>
                <a:blip r:embed="rId2"/>
              </a:buBlip>
              <a:tabLst/>
              <a:defRPr lang="en-US" sz="18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83127" y="1341433"/>
            <a:ext cx="4281485" cy="4741858"/>
          </a:xfrm>
        </p:spPr>
        <p:txBody>
          <a:bodyPr/>
          <a:lstStyle>
            <a:lvl1pPr>
              <a:spcAft>
                <a:spcPts val="1500"/>
              </a:spcAft>
              <a:defRPr sz="2800"/>
            </a:lvl1pPr>
            <a:lvl2pPr>
              <a:spcAft>
                <a:spcPts val="1300"/>
              </a:spcAft>
              <a:defRPr sz="2400"/>
            </a:lvl2pPr>
            <a:lvl3pPr>
              <a:spcAft>
                <a:spcPts val="1100"/>
              </a:spcAft>
              <a:defRPr sz="2000"/>
            </a:lvl3pPr>
            <a:lvl4pPr>
              <a:spcAft>
                <a:spcPts val="1000"/>
              </a:spcAft>
              <a:defRPr sz="1800"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Blip>
                <a:blip r:embed="rId2"/>
              </a:buBlip>
              <a:tabLst/>
              <a:defRPr lang="en-US" sz="18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3590500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Aft>
                <a:spcPts val="1300"/>
              </a:spcAft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Aft>
                <a:spcPts val="1300"/>
              </a:spcAft>
              <a:defRPr sz="2400"/>
            </a:lvl1pPr>
            <a:lvl2pPr>
              <a:spcAft>
                <a:spcPts val="1100"/>
              </a:spcAft>
              <a:defRPr sz="2000"/>
            </a:lvl2pPr>
            <a:lvl3pPr>
              <a:spcAft>
                <a:spcPts val="1000"/>
              </a:spcAft>
              <a:defRPr sz="1800"/>
            </a:lvl3pPr>
            <a:lvl4pPr>
              <a:spcAft>
                <a:spcPts val="900"/>
              </a:spcAft>
              <a:defRPr sz="1600"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Blip>
                <a:blip r:embed="rId2"/>
              </a:buBlip>
              <a:tabLst/>
              <a:defRPr lang="en-US" sz="16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Aft>
                <a:spcPts val="1300"/>
              </a:spcAft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Aft>
                <a:spcPts val="1300"/>
              </a:spcAft>
              <a:defRPr sz="2400"/>
            </a:lvl1pPr>
            <a:lvl2pPr>
              <a:spcAft>
                <a:spcPts val="1100"/>
              </a:spcAft>
              <a:defRPr sz="2000"/>
            </a:lvl2pPr>
            <a:lvl3pPr>
              <a:spcAft>
                <a:spcPts val="1000"/>
              </a:spcAft>
              <a:defRPr sz="1800"/>
            </a:lvl3pPr>
            <a:lvl4pPr>
              <a:spcAft>
                <a:spcPts val="900"/>
              </a:spcAft>
              <a:defRPr sz="1600"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Blip>
                <a:blip r:embed="rId2"/>
              </a:buBlip>
              <a:tabLst/>
              <a:defRPr lang="en-US" sz="16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13187886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31300837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24609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99"/>
              <a:buBlip>
                <a:blip r:embed="rId2"/>
              </a:buBlip>
              <a:tabLst/>
              <a:defRPr lang="en-US" sz="2000" b="0" i="0" u="none" strike="noStrike" kern="0" cap="none" spc="0" baseline="0">
                <a:solidFill>
                  <a:srgbClr val="000099"/>
                </a:solidFill>
                <a:uFillTx/>
                <a:latin typeface="Verdan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Aft>
                <a:spcPts val="800"/>
              </a:spcAft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6196410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Aft>
                <a:spcPts val="800"/>
              </a:spcAft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</p:spTree>
    <p:extLst>
      <p:ext uri="{BB962C8B-B14F-4D97-AF65-F5344CB8AC3E}">
        <p14:creationId xmlns="" xmlns:p14="http://schemas.microsoft.com/office/powerpoint/2010/main" val="10172093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atermark"/>
          <p:cNvPicPr>
            <a:picLocks noChangeAspect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>
          <a:xfrm>
            <a:off x="0" y="685800"/>
            <a:ext cx="6467478" cy="604837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9"/>
          <p:cNvSpPr/>
          <p:nvPr/>
        </p:nvSpPr>
        <p:spPr>
          <a:xfrm>
            <a:off x="-6345" y="0"/>
            <a:ext cx="9150345" cy="1770058"/>
          </a:xfrm>
          <a:prstGeom prst="rect">
            <a:avLst/>
          </a:prstGeom>
          <a:gradFill>
            <a:gsLst>
              <a:gs pos="0">
                <a:srgbClr val="006699"/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2"/>
          </p:nvPr>
        </p:nvSpPr>
        <p:spPr>
          <a:xfrm>
            <a:off x="252410" y="6170608"/>
            <a:ext cx="4497384" cy="3127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  <a:lvl2pPr marL="0" marR="0" lvl="0" indent="0" algn="l" defTabSz="914400" rtl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2pPr>
          </a:lstStyle>
          <a:p>
            <a:pPr lvl="0"/>
            <a:r>
              <a:rPr lang="en-US"/>
              <a:t>Georgia: A Hub for Digital Accessibility Innovation</a:t>
            </a:r>
          </a:p>
          <a:p>
            <a:pPr lvl="0"/>
            <a:r>
              <a:rPr lang="en-US"/>
              <a:t>Atlanta, Georgia, USA, 1 October 2008</a:t>
            </a:r>
          </a:p>
        </p:txBody>
      </p:sp>
      <p:sp>
        <p:nvSpPr>
          <p:cNvPr id="5" name="Rectangle 7"/>
          <p:cNvSpPr txBox="1">
            <a:spLocks noGrp="1"/>
          </p:cNvSpPr>
          <p:nvPr>
            <p:ph type="body" idx="1"/>
          </p:nvPr>
        </p:nvSpPr>
        <p:spPr>
          <a:xfrm>
            <a:off x="250829" y="1341433"/>
            <a:ext cx="8713783" cy="47418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Rectangle 3"/>
          <p:cNvSpPr txBox="1">
            <a:spLocks noGrp="1"/>
          </p:cNvSpPr>
          <p:nvPr>
            <p:ph type="title"/>
          </p:nvPr>
        </p:nvSpPr>
        <p:spPr>
          <a:xfrm>
            <a:off x="250829" y="68259"/>
            <a:ext cx="8713783" cy="1143000"/>
          </a:xfrm>
          <a:prstGeom prst="rect">
            <a:avLst/>
          </a:prstGeom>
          <a:noFill/>
          <a:ln>
            <a:noFill/>
          </a:ln>
          <a:effectLst>
            <a:outerShdw dist="17962" dir="2700000" algn="tl">
              <a:srgbClr val="B2B2B2"/>
            </a:outerShdw>
          </a:effectLst>
        </p:spPr>
        <p:txBody>
          <a:bodyPr vert="horz" wrap="square" lIns="45720" tIns="45720" rIns="45720" bIns="45720" anchor="t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" name="Text Box 8"/>
          <p:cNvSpPr txBox="1"/>
          <p:nvPr/>
        </p:nvSpPr>
        <p:spPr>
          <a:xfrm>
            <a:off x="261939" y="6557967"/>
            <a:ext cx="822329" cy="22860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rPr>
              <a:t>Slide </a:t>
            </a:r>
            <a:fld id="{4D1B6D77-8EF1-4179-A95E-67079CA589A5}" type="slidenum">
              <a:rPr/>
              <a:pPr marL="0" marR="0" lvl="0" indent="0" algn="l" defTabSz="914400" rtl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en-US" sz="1000" b="1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pic>
        <p:nvPicPr>
          <p:cNvPr id="8" name="Picture 4" descr="G3ict logo with name and GAID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>
          <a:xfrm>
            <a:off x="4025902" y="6124578"/>
            <a:ext cx="4979986" cy="63341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0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200" b="1" i="0" u="none" strike="noStrike" kern="0" cap="none" spc="0" baseline="0">
          <a:solidFill>
            <a:srgbClr val="FFFFFF"/>
          </a:solidFill>
          <a:effectLst>
            <a:outerShdw dist="38096" dir="2700000">
              <a:srgbClr val="C0C0C0"/>
            </a:outerShdw>
          </a:effectLst>
          <a:uFillTx/>
          <a:latin typeface="Verdana"/>
          <a:cs typeface="Arial"/>
        </a:defRPr>
      </a:lvl1pPr>
    </p:titleStyle>
    <p:bodyStyle>
      <a:lvl1pPr marL="342900" marR="0" lvl="0" indent="-342900" algn="l" defTabSz="914400" rtl="0" fontAlgn="auto" hangingPunct="0">
        <a:lnSpc>
          <a:spcPct val="90000"/>
        </a:lnSpc>
        <a:spcBef>
          <a:spcPts val="0"/>
        </a:spcBef>
        <a:spcAft>
          <a:spcPts val="1700"/>
        </a:spcAft>
        <a:buClr>
          <a:srgbClr val="0E438A"/>
        </a:buClr>
        <a:buSzPct val="75000"/>
        <a:buFont typeface="Wingdings" pitchFamily="2"/>
        <a:buChar char="v"/>
        <a:tabLst/>
        <a:defRPr lang="en-US" sz="3200" b="1" i="0" u="none" strike="noStrike" kern="0" cap="none" spc="0" baseline="0">
          <a:solidFill>
            <a:srgbClr val="000000"/>
          </a:solidFill>
          <a:uFillTx/>
          <a:latin typeface="Verdana"/>
          <a:cs typeface="Arial"/>
        </a:defRPr>
      </a:lvl1pPr>
      <a:lvl2pPr marL="798508" marR="0" lvl="1" indent="-341308" algn="l" defTabSz="914400" rtl="0" fontAlgn="auto" hangingPunct="0">
        <a:lnSpc>
          <a:spcPct val="90000"/>
        </a:lnSpc>
        <a:spcBef>
          <a:spcPts val="0"/>
        </a:spcBef>
        <a:spcAft>
          <a:spcPts val="1500"/>
        </a:spcAft>
        <a:buClr>
          <a:srgbClr val="0E438A"/>
        </a:buClr>
        <a:buSzPct val="100000"/>
        <a:buFont typeface="Webdings" pitchFamily="18"/>
        <a:buChar char="4"/>
        <a:tabLst/>
        <a:defRPr lang="en-US" sz="2800" b="0" i="0" u="none" strike="noStrike" kern="0" cap="none" spc="0" baseline="0">
          <a:solidFill>
            <a:srgbClr val="003366"/>
          </a:solidFill>
          <a:uFillTx/>
          <a:latin typeface="Verdana"/>
          <a:cs typeface="Arial"/>
        </a:defRPr>
      </a:lvl2pPr>
      <a:lvl3pPr marL="1260472" marR="0" lvl="2" indent="-346072" algn="l" defTabSz="914400" rtl="0" fontAlgn="auto" hangingPunct="0">
        <a:lnSpc>
          <a:spcPct val="90000"/>
        </a:lnSpc>
        <a:spcBef>
          <a:spcPts val="0"/>
        </a:spcBef>
        <a:spcAft>
          <a:spcPts val="1300"/>
        </a:spcAft>
        <a:buClr>
          <a:srgbClr val="0E438A"/>
        </a:buClr>
        <a:buSzPct val="100000"/>
        <a:buChar char="•"/>
        <a:tabLst/>
        <a:defRPr lang="en-US" sz="2400" b="0" i="0" u="none" strike="noStrike" kern="0" cap="none" spc="0" baseline="0">
          <a:solidFill>
            <a:srgbClr val="000000"/>
          </a:solidFill>
          <a:uFillTx/>
          <a:latin typeface="Verdana"/>
          <a:cs typeface="Arial"/>
        </a:defRPr>
      </a:lvl3pPr>
      <a:lvl4pPr marL="1712908" marR="0" lvl="3" indent="-338135" algn="l" defTabSz="914400" rtl="0" fontAlgn="auto" hangingPunct="0">
        <a:lnSpc>
          <a:spcPct val="90000"/>
        </a:lnSpc>
        <a:spcBef>
          <a:spcPts val="0"/>
        </a:spcBef>
        <a:spcAft>
          <a:spcPts val="1100"/>
        </a:spcAft>
        <a:buClr>
          <a:srgbClr val="0E438A"/>
        </a:buClr>
        <a:buSzPct val="100000"/>
        <a:buChar char="•"/>
        <a:tabLst/>
        <a:defRPr lang="en-US" sz="2000" b="0" i="0" u="none" strike="noStrike" kern="0" cap="none" spc="0" baseline="0">
          <a:solidFill>
            <a:srgbClr val="000000"/>
          </a:solidFill>
          <a:uFillTx/>
          <a:latin typeface="Verdana"/>
          <a:cs typeface="Arial"/>
        </a:defRPr>
      </a:lvl4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283" name="Rectangle 19"/>
          <p:cNvSpPr>
            <a:spLocks noChangeArrowheads="1"/>
          </p:cNvSpPr>
          <p:nvPr userDrawn="1"/>
        </p:nvSpPr>
        <p:spPr bwMode="auto">
          <a:xfrm>
            <a:off x="-6350" y="0"/>
            <a:ext cx="9150350" cy="1770063"/>
          </a:xfrm>
          <a:prstGeom prst="rect">
            <a:avLst/>
          </a:prstGeom>
          <a:gradFill rotWithShape="1">
            <a:gsLst>
              <a:gs pos="0">
                <a:srgbClr val="006699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2413" y="6170613"/>
            <a:ext cx="449738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defRPr sz="1000" b="1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713788" cy="474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68263"/>
            <a:ext cx="8713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B2B2B2"/>
            </a:outerShdw>
          </a:effec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5272" name="Text Box 8"/>
          <p:cNvSpPr txBox="1">
            <a:spLocks noChangeArrowheads="1"/>
          </p:cNvSpPr>
          <p:nvPr userDrawn="1"/>
        </p:nvSpPr>
        <p:spPr bwMode="auto">
          <a:xfrm>
            <a:off x="261938" y="6557963"/>
            <a:ext cx="822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>
                <a:solidFill>
                  <a:srgbClr val="000000"/>
                </a:solidFill>
              </a:rPr>
              <a:t>Slide </a:t>
            </a:r>
            <a:fld id="{760D8617-CC37-4FA7-91AE-286536D1E161}" type="slidenum">
              <a:rPr lang="en-US" sz="1000" b="1">
                <a:solidFill>
                  <a:srgbClr val="000000"/>
                </a:solidFill>
              </a:rPr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b="1">
              <a:solidFill>
                <a:srgbClr val="000000"/>
              </a:solidFill>
            </a:endParaRPr>
          </a:p>
        </p:txBody>
      </p:sp>
      <p:pic>
        <p:nvPicPr>
          <p:cNvPr id="1032" name="Picture 4" descr="G3ict logo with name and GAID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10404" y="6198919"/>
            <a:ext cx="4395484" cy="55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410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0"/>
        </a:spcBef>
        <a:spcAft>
          <a:spcPct val="45000"/>
        </a:spcAft>
        <a:buClr>
          <a:srgbClr val="0E438A"/>
        </a:buClr>
        <a:buSzPct val="75000"/>
        <a:buFont typeface="Wingdings" pitchFamily="2" charset="2"/>
        <a:buChar char="v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41313" algn="l" rtl="0" eaLnBrk="0" fontAlgn="base" hangingPunct="0">
        <a:lnSpc>
          <a:spcPct val="90000"/>
        </a:lnSpc>
        <a:spcBef>
          <a:spcPct val="0"/>
        </a:spcBef>
        <a:spcAft>
          <a:spcPct val="45000"/>
        </a:spcAft>
        <a:buClr>
          <a:srgbClr val="0E438A"/>
        </a:buClr>
        <a:buFont typeface="Webdings" pitchFamily="18" charset="2"/>
        <a:buChar char="4"/>
        <a:defRPr sz="2800">
          <a:solidFill>
            <a:srgbClr val="003366"/>
          </a:solidFill>
          <a:latin typeface="+mn-lt"/>
          <a:cs typeface="+mn-cs"/>
        </a:defRPr>
      </a:lvl2pPr>
      <a:lvl3pPr marL="1260475" indent="-346075" algn="l" rtl="0" eaLnBrk="0" fontAlgn="base" hangingPunct="0">
        <a:lnSpc>
          <a:spcPct val="90000"/>
        </a:lnSpc>
        <a:spcBef>
          <a:spcPct val="0"/>
        </a:spcBef>
        <a:spcAft>
          <a:spcPct val="45000"/>
        </a:spcAft>
        <a:buClr>
          <a:srgbClr val="0E438A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712913" indent="-338138" algn="l" rtl="0" eaLnBrk="0" fontAlgn="base" hangingPunct="0">
        <a:lnSpc>
          <a:spcPct val="90000"/>
        </a:lnSpc>
        <a:spcBef>
          <a:spcPct val="0"/>
        </a:spcBef>
        <a:spcAft>
          <a:spcPct val="45000"/>
        </a:spcAft>
        <a:buClr>
          <a:srgbClr val="0E438A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13783" cy="1219200"/>
          </a:xfrm>
        </p:spPr>
        <p:txBody>
          <a:bodyPr/>
          <a:lstStyle/>
          <a:p>
            <a:pPr lvl="0"/>
            <a:r>
              <a:rPr lang="fr-FR" dirty="0" smtClean="0">
                <a:effectLst/>
              </a:rPr>
              <a:t>G3ict </a:t>
            </a:r>
            <a:r>
              <a:rPr lang="fr-FR" dirty="0">
                <a:effectLst/>
              </a:rPr>
              <a:t>2010 Survey </a:t>
            </a:r>
            <a:r>
              <a:rPr lang="fr-FR" dirty="0" smtClean="0">
                <a:effectLst/>
              </a:rPr>
              <a:t>- CRPD </a:t>
            </a:r>
            <a:r>
              <a:rPr lang="fr-FR" dirty="0">
                <a:effectLst/>
              </a:rPr>
              <a:t>ICT Accessibility Progress </a:t>
            </a:r>
            <a:r>
              <a:rPr lang="fr-FR" dirty="0" smtClean="0">
                <a:effectLst/>
              </a:rPr>
              <a:t>Report  </a:t>
            </a: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84309"/>
            <a:ext cx="8554579" cy="463549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/>
              <a:t>Objective: Assessing progress of CRPD implementation among ratifying countries for ICT accessibility and identify gaps</a:t>
            </a:r>
            <a:endParaRPr lang="fr-FR" sz="2000" dirty="0"/>
          </a:p>
          <a:p>
            <a:pPr lvl="0">
              <a:spcAft>
                <a:spcPts val="1200"/>
              </a:spcAft>
            </a:pPr>
            <a:r>
              <a:rPr lang="en-US" sz="2000" dirty="0" smtClean="0"/>
              <a:t>Article </a:t>
            </a:r>
            <a:r>
              <a:rPr lang="en-US" sz="2000" dirty="0"/>
              <a:t>by article examination of the CRPD dispositions covering ICTs by </a:t>
            </a:r>
            <a:r>
              <a:rPr lang="en-US" sz="2000" dirty="0" smtClean="0"/>
              <a:t>the G3ict </a:t>
            </a:r>
            <a:r>
              <a:rPr lang="en-US" sz="2000" dirty="0"/>
              <a:t>Research Committee </a:t>
            </a:r>
          </a:p>
          <a:p>
            <a:pPr lvl="0">
              <a:spcAft>
                <a:spcPts val="1200"/>
              </a:spcAft>
            </a:pPr>
            <a:r>
              <a:rPr lang="en-US" sz="2000" dirty="0"/>
              <a:t>57 data points selected measuring:</a:t>
            </a:r>
          </a:p>
          <a:p>
            <a:pPr lvl="1">
              <a:spcAft>
                <a:spcPts val="1100"/>
              </a:spcAft>
            </a:pPr>
            <a:r>
              <a:rPr lang="en-US" sz="2000" b="1" dirty="0"/>
              <a:t>Country commitment</a:t>
            </a:r>
          </a:p>
          <a:p>
            <a:pPr lvl="1">
              <a:spcAft>
                <a:spcPts val="1100"/>
              </a:spcAft>
            </a:pPr>
            <a:r>
              <a:rPr lang="en-US" sz="2000" b="1" dirty="0"/>
              <a:t>Ability to implement</a:t>
            </a:r>
          </a:p>
          <a:p>
            <a:pPr lvl="1">
              <a:spcAft>
                <a:spcPts val="1100"/>
              </a:spcAft>
            </a:pPr>
            <a:r>
              <a:rPr lang="en-US" sz="2000" b="1" dirty="0"/>
              <a:t>Actual results for persons with disabilities</a:t>
            </a:r>
            <a:endParaRPr lang="fr-FR" sz="2000" dirty="0"/>
          </a:p>
          <a:p>
            <a:pPr lvl="0">
              <a:spcAft>
                <a:spcPts val="1200"/>
              </a:spcAft>
            </a:pPr>
            <a:r>
              <a:rPr lang="fr-FR" sz="2000" dirty="0"/>
              <a:t>Consistent </a:t>
            </a:r>
            <a:r>
              <a:rPr lang="fr-FR" sz="2000" dirty="0" err="1"/>
              <a:t>with</a:t>
            </a:r>
            <a:r>
              <a:rPr lang="fr-FR" sz="2000" dirty="0"/>
              <a:t> UNDP guidelines on </a:t>
            </a:r>
            <a:r>
              <a:rPr lang="fr-FR" sz="2000" dirty="0" err="1"/>
              <a:t>Human</a:t>
            </a:r>
            <a:r>
              <a:rPr lang="fr-FR" sz="2000" dirty="0"/>
              <a:t> </a:t>
            </a:r>
            <a:r>
              <a:rPr lang="fr-FR" sz="2000" dirty="0" err="1"/>
              <a:t>Rights</a:t>
            </a:r>
            <a:r>
              <a:rPr lang="fr-FR" sz="2000" dirty="0"/>
              <a:t> </a:t>
            </a:r>
            <a:r>
              <a:rPr lang="fr-FR" sz="2000" dirty="0" err="1"/>
              <a:t>reporting</a:t>
            </a:r>
            <a:r>
              <a:rPr lang="fr-FR" sz="2000" dirty="0"/>
              <a:t> (Structure, </a:t>
            </a:r>
            <a:r>
              <a:rPr lang="fr-FR" sz="2000" dirty="0" err="1"/>
              <a:t>Process</a:t>
            </a:r>
            <a:r>
              <a:rPr lang="fr-FR" sz="2000" dirty="0"/>
              <a:t>, </a:t>
            </a:r>
            <a:r>
              <a:rPr lang="fr-FR" sz="2000" dirty="0" err="1"/>
              <a:t>Outcomes</a:t>
            </a:r>
            <a:r>
              <a:rPr lang="fr-FR" sz="2000" dirty="0" smtClean="0"/>
              <a:t>)</a:t>
            </a:r>
          </a:p>
          <a:p>
            <a:pPr lvl="0">
              <a:spcAft>
                <a:spcPts val="1200"/>
              </a:spcAft>
            </a:pPr>
            <a:r>
              <a:rPr lang="fr-FR" sz="2000" dirty="0" err="1" smtClean="0"/>
              <a:t>Two</a:t>
            </a:r>
            <a:r>
              <a:rPr lang="fr-FR" sz="2000" dirty="0" smtClean="0"/>
              <a:t> </a:t>
            </a:r>
            <a:r>
              <a:rPr lang="fr-FR" sz="2000" dirty="0" err="1" smtClean="0"/>
              <a:t>different</a:t>
            </a:r>
            <a:r>
              <a:rPr lang="fr-FR" sz="2000" dirty="0" smtClean="0"/>
              <a:t> questionnaires per country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834305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6200" y="68259"/>
            <a:ext cx="9067799" cy="1143000"/>
          </a:xfrm>
        </p:spPr>
        <p:txBody>
          <a:bodyPr/>
          <a:lstStyle/>
          <a:p>
            <a:pPr lvl="0"/>
            <a:r>
              <a:rPr lang="en-US" sz="2800" dirty="0"/>
              <a:t>% </a:t>
            </a:r>
            <a:r>
              <a:rPr lang="en-US" sz="2800" dirty="0" smtClean="0"/>
              <a:t>of State Parties with </a:t>
            </a:r>
            <a:r>
              <a:rPr lang="en-US" sz="2800" dirty="0"/>
              <a:t>Policies </a:t>
            </a:r>
            <a:r>
              <a:rPr lang="en-US" sz="2800" dirty="0" smtClean="0"/>
              <a:t>Covering Information Infrastructure: Significant Gaps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8305800" cy="4648200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 smtClean="0"/>
              <a:t>56%	</a:t>
            </a:r>
            <a:r>
              <a:rPr lang="fr-FR" sz="2400" dirty="0" err="1" smtClean="0"/>
              <a:t>Television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56% Web sites</a:t>
            </a:r>
          </a:p>
          <a:p>
            <a:pPr marL="0" indent="0">
              <a:buNone/>
            </a:pPr>
            <a:r>
              <a:rPr lang="fr-FR" sz="2400" dirty="0" smtClean="0"/>
              <a:t>47%	</a:t>
            </a:r>
            <a:r>
              <a:rPr lang="fr-FR" sz="2400" dirty="0" err="1" smtClean="0"/>
              <a:t>Fixed</a:t>
            </a:r>
            <a:r>
              <a:rPr lang="fr-FR" sz="2400" dirty="0" smtClean="0"/>
              <a:t> </a:t>
            </a:r>
            <a:r>
              <a:rPr lang="fr-FR" sz="2400" dirty="0" err="1" smtClean="0"/>
              <a:t>telephony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47%	Mobile </a:t>
            </a:r>
            <a:r>
              <a:rPr lang="fr-FR" sz="2400" dirty="0" err="1" smtClean="0"/>
              <a:t>telephony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41%	</a:t>
            </a:r>
            <a:r>
              <a:rPr lang="fr-FR" sz="2400" dirty="0" err="1" smtClean="0"/>
              <a:t>ATMs</a:t>
            </a:r>
            <a:r>
              <a:rPr lang="fr-FR" sz="2400" dirty="0" smtClean="0"/>
              <a:t> and </a:t>
            </a:r>
            <a:r>
              <a:rPr lang="fr-FR" sz="2400" dirty="0" err="1" smtClean="0"/>
              <a:t>electronic</a:t>
            </a:r>
            <a:r>
              <a:rPr lang="fr-FR" sz="2400" dirty="0" smtClean="0"/>
              <a:t> kiosks</a:t>
            </a:r>
          </a:p>
          <a:p>
            <a:pPr marL="0" indent="0">
              <a:buNone/>
            </a:pPr>
            <a:r>
              <a:rPr lang="fr-FR" sz="2400" dirty="0" smtClean="0"/>
              <a:t>38%	Digital </a:t>
            </a:r>
            <a:r>
              <a:rPr lang="fr-FR" sz="2400" dirty="0" err="1"/>
              <a:t>t</a:t>
            </a:r>
            <a:r>
              <a:rPr lang="fr-FR" sz="2400" dirty="0" err="1" smtClean="0"/>
              <a:t>alking</a:t>
            </a:r>
            <a:r>
              <a:rPr lang="fr-FR" sz="2400" dirty="0" smtClean="0"/>
              <a:t> books</a:t>
            </a:r>
          </a:p>
          <a:p>
            <a:pPr marL="0" indent="0">
              <a:buNone/>
            </a:pPr>
            <a:r>
              <a:rPr lang="fr-FR" sz="2400" dirty="0" smtClean="0"/>
              <a:t>34%	Public building displays</a:t>
            </a:r>
          </a:p>
          <a:p>
            <a:pPr marL="0" indent="0">
              <a:buNone/>
            </a:pPr>
            <a:r>
              <a:rPr lang="fr-FR" sz="2400" dirty="0" smtClean="0"/>
              <a:t>31%	Transportation public </a:t>
            </a:r>
            <a:r>
              <a:rPr lang="fr-FR" sz="2400" dirty="0" err="1" smtClean="0"/>
              <a:t>address</a:t>
            </a:r>
            <a:r>
              <a:rPr lang="fr-FR" sz="2400" dirty="0" smtClean="0"/>
              <a:t> </a:t>
            </a:r>
            <a:r>
              <a:rPr lang="fr-FR" sz="2400" dirty="0" err="1" smtClean="0"/>
              <a:t>systems</a:t>
            </a:r>
            <a:endParaRPr lang="fr-FR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" y="68259"/>
            <a:ext cx="9143999" cy="1143000"/>
          </a:xfrm>
        </p:spPr>
        <p:txBody>
          <a:bodyPr/>
          <a:lstStyle/>
          <a:p>
            <a:pPr lvl="0"/>
            <a:r>
              <a:rPr lang="en-US" sz="2800" dirty="0"/>
              <a:t>% </a:t>
            </a:r>
            <a:r>
              <a:rPr lang="en-US" sz="2800" dirty="0" smtClean="0"/>
              <a:t>of State Parties with </a:t>
            </a:r>
            <a:r>
              <a:rPr lang="en-US" sz="2800" dirty="0"/>
              <a:t>Policies Covering ICT Accessibility in </a:t>
            </a:r>
            <a:r>
              <a:rPr lang="en-US" sz="2800" dirty="0" smtClean="0"/>
              <a:t>Specific Areas: Education #1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4635490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78% 	</a:t>
            </a:r>
            <a:r>
              <a:rPr lang="fr-FR" sz="2000" dirty="0" err="1" smtClean="0"/>
              <a:t>Primary</a:t>
            </a:r>
            <a:r>
              <a:rPr lang="fr-FR" sz="2000" dirty="0" smtClean="0"/>
              <a:t> and </a:t>
            </a:r>
            <a:r>
              <a:rPr lang="fr-FR" sz="2000" dirty="0" err="1" smtClean="0"/>
              <a:t>secondary</a:t>
            </a:r>
            <a:r>
              <a:rPr lang="fr-FR" sz="2000" dirty="0" smtClean="0"/>
              <a:t> </a:t>
            </a:r>
            <a:r>
              <a:rPr lang="fr-FR" sz="2000" dirty="0" err="1" smtClean="0"/>
              <a:t>education</a:t>
            </a:r>
            <a:endParaRPr lang="fr-FR" sz="2000" dirty="0" smtClean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72%	</a:t>
            </a:r>
            <a:r>
              <a:rPr lang="fr-FR" sz="2000" dirty="0" err="1" smtClean="0"/>
              <a:t>Higher</a:t>
            </a:r>
            <a:r>
              <a:rPr lang="fr-FR" sz="2000" dirty="0" smtClean="0"/>
              <a:t> </a:t>
            </a:r>
            <a:r>
              <a:rPr lang="fr-FR" sz="2000" dirty="0" err="1" smtClean="0"/>
              <a:t>education</a:t>
            </a:r>
            <a:endParaRPr lang="fr-FR" sz="2000" dirty="0" smtClean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63%	</a:t>
            </a:r>
            <a:r>
              <a:rPr lang="fr-FR" sz="2000" dirty="0" err="1" smtClean="0"/>
              <a:t>Rehabilitation</a:t>
            </a:r>
            <a:r>
              <a:rPr lang="fr-FR" sz="2000" dirty="0" smtClean="0"/>
              <a:t> services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59%	</a:t>
            </a:r>
            <a:r>
              <a:rPr lang="fr-FR" sz="2000" dirty="0" err="1" smtClean="0"/>
              <a:t>Health</a:t>
            </a:r>
            <a:r>
              <a:rPr lang="fr-FR" sz="2000" dirty="0" smtClean="0"/>
              <a:t> services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59%	</a:t>
            </a:r>
            <a:r>
              <a:rPr lang="fr-FR" sz="2000" dirty="0" err="1" smtClean="0"/>
              <a:t>Reasonable</a:t>
            </a:r>
            <a:r>
              <a:rPr lang="fr-FR" sz="2000" dirty="0" smtClean="0"/>
              <a:t> accommodation </a:t>
            </a:r>
            <a:r>
              <a:rPr lang="fr-FR" sz="2000" dirty="0" err="1" smtClean="0"/>
              <a:t>at</a:t>
            </a:r>
            <a:r>
              <a:rPr lang="fr-FR" sz="2000" dirty="0" smtClean="0"/>
              <a:t> </a:t>
            </a:r>
            <a:r>
              <a:rPr lang="fr-FR" sz="2000" dirty="0" err="1" smtClean="0"/>
              <a:t>work</a:t>
            </a:r>
            <a:endParaRPr lang="fr-FR" sz="2000" dirty="0" smtClean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50%	Emergency services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44%  	</a:t>
            </a:r>
            <a:r>
              <a:rPr lang="fr-FR" sz="2000" dirty="0" err="1" smtClean="0"/>
              <a:t>Voting</a:t>
            </a:r>
            <a:r>
              <a:rPr lang="fr-FR" sz="2000" dirty="0" smtClean="0"/>
              <a:t> </a:t>
            </a:r>
            <a:r>
              <a:rPr lang="fr-FR" sz="2000" dirty="0" err="1" smtClean="0"/>
              <a:t>systems</a:t>
            </a:r>
            <a:endParaRPr lang="fr-FR" sz="2000" dirty="0" smtClean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44% 	</a:t>
            </a:r>
            <a:r>
              <a:rPr lang="fr-FR" sz="2000" dirty="0" err="1" smtClean="0"/>
              <a:t>Judicial</a:t>
            </a:r>
            <a:r>
              <a:rPr lang="fr-FR" sz="2000" dirty="0" smtClean="0"/>
              <a:t> information &amp; </a:t>
            </a:r>
            <a:r>
              <a:rPr lang="fr-FR" sz="2000" dirty="0" err="1" smtClean="0"/>
              <a:t>legal</a:t>
            </a:r>
            <a:r>
              <a:rPr lang="fr-FR" sz="2000" dirty="0" smtClean="0"/>
              <a:t> </a:t>
            </a:r>
            <a:r>
              <a:rPr lang="fr-FR" sz="2000" dirty="0" err="1" smtClean="0"/>
              <a:t>proceedings</a:t>
            </a:r>
            <a:endParaRPr lang="fr-FR" sz="2000" dirty="0" smtClean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38%	</a:t>
            </a:r>
            <a:r>
              <a:rPr lang="fr-FR" sz="2000" dirty="0" err="1" smtClean="0"/>
              <a:t>Community</a:t>
            </a:r>
            <a:r>
              <a:rPr lang="fr-FR" sz="2000" dirty="0" smtClean="0"/>
              <a:t> services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000" dirty="0" smtClean="0"/>
              <a:t>34%	Independent living</a:t>
            </a:r>
            <a:endParaRPr lang="fr-FR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52400" y="228600"/>
            <a:ext cx="8991599" cy="1143000"/>
          </a:xfrm>
        </p:spPr>
        <p:txBody>
          <a:bodyPr/>
          <a:lstStyle/>
          <a:p>
            <a:pPr lvl="0"/>
            <a:r>
              <a:rPr lang="en-US" dirty="0"/>
              <a:t>Capacity to Implement </a:t>
            </a:r>
            <a:r>
              <a:rPr lang="en-US" dirty="0" smtClean="0"/>
              <a:t>Is Still Limited</a:t>
            </a:r>
            <a:endParaRPr lang="en-US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46356" y="1001441"/>
            <a:ext cx="8713783" cy="4741858"/>
          </a:xfrm>
        </p:spPr>
        <p:txBody>
          <a:bodyPr/>
          <a:lstStyle/>
          <a:p>
            <a:pPr lvl="0">
              <a:spcAft>
                <a:spcPts val="1100"/>
              </a:spcAft>
            </a:pPr>
            <a:r>
              <a:rPr lang="en-US" sz="2000" dirty="0">
                <a:solidFill>
                  <a:schemeClr val="tx1"/>
                </a:solidFill>
              </a:rPr>
              <a:t>97% have a government body specifically dedicated to Persons with </a:t>
            </a:r>
            <a:r>
              <a:rPr lang="en-US" sz="2000" dirty="0" smtClean="0">
                <a:solidFill>
                  <a:schemeClr val="tx1"/>
                </a:solidFill>
              </a:rPr>
              <a:t>Disabilities, </a:t>
            </a:r>
            <a:r>
              <a:rPr lang="en-US" sz="2000" u="sng" dirty="0" smtClean="0">
                <a:solidFill>
                  <a:schemeClr val="tx1"/>
                </a:solidFill>
              </a:rPr>
              <a:t>BUT:</a:t>
            </a:r>
            <a:endParaRPr lang="en-US" sz="2000" u="sng" dirty="0">
              <a:solidFill>
                <a:schemeClr val="tx1"/>
              </a:solidFill>
            </a:endParaRPr>
          </a:p>
          <a:p>
            <a:pPr lvl="0">
              <a:spcAft>
                <a:spcPts val="1100"/>
              </a:spcAft>
            </a:pPr>
            <a:r>
              <a:rPr lang="en-US" sz="2000" dirty="0">
                <a:solidFill>
                  <a:schemeClr val="tx1"/>
                </a:solidFill>
              </a:rPr>
              <a:t>41% define, promote </a:t>
            </a:r>
            <a:r>
              <a:rPr lang="en-US" sz="2000" dirty="0" smtClean="0">
                <a:solidFill>
                  <a:schemeClr val="tx1"/>
                </a:solidFill>
              </a:rPr>
              <a:t>and </a:t>
            </a:r>
            <a:r>
              <a:rPr lang="en-US" sz="2000" dirty="0">
                <a:solidFill>
                  <a:schemeClr val="tx1"/>
                </a:solidFill>
              </a:rPr>
              <a:t>monitor accessibility standards for ICTs </a:t>
            </a:r>
          </a:p>
          <a:p>
            <a:pPr lvl="0">
              <a:spcAft>
                <a:spcPts val="1100"/>
              </a:spcAft>
            </a:pPr>
            <a:r>
              <a:rPr lang="en-US" sz="2000" dirty="0">
                <a:solidFill>
                  <a:schemeClr val="tx1"/>
                </a:solidFill>
              </a:rPr>
              <a:t>38% have government funds allocated to programs in support of Digital Accessibility</a:t>
            </a:r>
          </a:p>
          <a:p>
            <a:pPr lvl="0">
              <a:spcAft>
                <a:spcPts val="1100"/>
              </a:spcAft>
            </a:pPr>
            <a:r>
              <a:rPr lang="en-US" sz="2000" dirty="0">
                <a:solidFill>
                  <a:schemeClr val="tx1"/>
                </a:solidFill>
              </a:rPr>
              <a:t>28% have a systematic mechanism to involve DPOs working in the field of digital access to the drafting, designing, implementation and evaluation of laws and policies </a:t>
            </a:r>
          </a:p>
          <a:p>
            <a:pPr lvl="0">
              <a:spcAft>
                <a:spcPts val="1100"/>
              </a:spcAft>
            </a:pPr>
            <a:r>
              <a:rPr lang="en-US" sz="2000" dirty="0">
                <a:solidFill>
                  <a:schemeClr val="tx1"/>
                </a:solidFill>
              </a:rPr>
              <a:t>13% have statistics or data accessible for the general public about digital access by persons with disabilities </a:t>
            </a:r>
          </a:p>
          <a:p>
            <a:pPr lvl="0">
              <a:spcAft>
                <a:spcPts val="1100"/>
              </a:spcAft>
            </a:pPr>
            <a:r>
              <a:rPr lang="en-US" sz="2000" dirty="0">
                <a:solidFill>
                  <a:schemeClr val="tx1"/>
                </a:solidFill>
              </a:rPr>
              <a:t>9% have mandatory training programs (at universities, vocational schools etc.) for future professionals about digital access for persons with disabilities (Tunisia, Hungary, South Africa)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Country Actual Implementations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73142"/>
            <a:ext cx="9144000" cy="474185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78% 	Have </a:t>
            </a:r>
            <a:r>
              <a:rPr lang="fr-FR" sz="1900" dirty="0" err="1" smtClean="0"/>
              <a:t>closed</a:t>
            </a:r>
            <a:r>
              <a:rPr lang="fr-FR" sz="1900" dirty="0" smtClean="0"/>
              <a:t> </a:t>
            </a:r>
            <a:r>
              <a:rPr lang="fr-FR" sz="1900" dirty="0" err="1" smtClean="0"/>
              <a:t>captioning</a:t>
            </a:r>
            <a:r>
              <a:rPr lang="fr-FR" sz="1900" dirty="0" smtClean="0"/>
              <a:t> or </a:t>
            </a:r>
            <a:r>
              <a:rPr lang="fr-FR" sz="1900" dirty="0" err="1" smtClean="0"/>
              <a:t>sign</a:t>
            </a:r>
            <a:r>
              <a:rPr lang="fr-FR" sz="1900" dirty="0" smtClean="0"/>
              <a:t> </a:t>
            </a:r>
            <a:r>
              <a:rPr lang="fr-FR" sz="1900" dirty="0" err="1" smtClean="0"/>
              <a:t>language</a:t>
            </a:r>
            <a:r>
              <a:rPr lang="fr-FR" sz="1900" dirty="0" smtClean="0"/>
              <a:t> 	</a:t>
            </a:r>
            <a:r>
              <a:rPr lang="fr-FR" sz="1900" dirty="0" err="1" smtClean="0"/>
              <a:t>interpretation</a:t>
            </a:r>
            <a:r>
              <a:rPr lang="fr-FR" sz="1900" dirty="0" smtClean="0"/>
              <a:t> </a:t>
            </a:r>
            <a:r>
              <a:rPr lang="fr-FR" sz="1900" dirty="0" err="1" smtClean="0"/>
              <a:t>implemented</a:t>
            </a:r>
            <a:r>
              <a:rPr lang="fr-FR" sz="1900" dirty="0" smtClean="0"/>
              <a:t> by TV </a:t>
            </a:r>
            <a:r>
              <a:rPr lang="fr-FR" sz="1900" dirty="0" err="1" smtClean="0"/>
              <a:t>broadcasters</a:t>
            </a:r>
            <a:endParaRPr lang="fr-FR" sz="1900" dirty="0"/>
          </a:p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69%	Mention </a:t>
            </a:r>
            <a:r>
              <a:rPr lang="fr-FR" sz="1900" dirty="0" err="1" smtClean="0"/>
              <a:t>having</a:t>
            </a:r>
            <a:r>
              <a:rPr lang="fr-FR" sz="1900" dirty="0" smtClean="0"/>
              <a:t> accessible </a:t>
            </a:r>
            <a:r>
              <a:rPr lang="fr-FR" sz="1900" dirty="0" err="1" smtClean="0"/>
              <a:t>government</a:t>
            </a:r>
            <a:r>
              <a:rPr lang="fr-FR" sz="1900" dirty="0" smtClean="0"/>
              <a:t> web sites </a:t>
            </a:r>
            <a:endParaRPr lang="fr-FR" sz="1900" dirty="0"/>
          </a:p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66%	Have </a:t>
            </a:r>
            <a:r>
              <a:rPr lang="fr-FR" sz="1900" dirty="0" err="1" smtClean="0"/>
              <a:t>libraries</a:t>
            </a:r>
            <a:r>
              <a:rPr lang="fr-FR" sz="1900" dirty="0" smtClean="0"/>
              <a:t> for the </a:t>
            </a:r>
            <a:r>
              <a:rPr lang="fr-FR" sz="1900" dirty="0" err="1" smtClean="0"/>
              <a:t>blind</a:t>
            </a:r>
            <a:r>
              <a:rPr lang="fr-FR" sz="1900" dirty="0" smtClean="0"/>
              <a:t> or public </a:t>
            </a:r>
            <a:r>
              <a:rPr lang="fr-FR" sz="1900" dirty="0" err="1" smtClean="0"/>
              <a:t>libraries</a:t>
            </a:r>
            <a:r>
              <a:rPr lang="fr-FR" sz="1900" dirty="0" smtClean="0"/>
              <a:t> </a:t>
            </a:r>
            <a:r>
              <a:rPr lang="fr-FR" sz="1900" dirty="0" err="1" smtClean="0"/>
              <a:t>providing</a:t>
            </a:r>
            <a:r>
              <a:rPr lang="fr-FR" sz="1900" dirty="0" smtClean="0"/>
              <a:t> 	e-books services</a:t>
            </a:r>
            <a:endParaRPr lang="fr-FR" sz="1900" dirty="0"/>
          </a:p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59%	Have </a:t>
            </a:r>
            <a:r>
              <a:rPr lang="fr-FR" sz="1900" dirty="0" err="1" smtClean="0"/>
              <a:t>assistive</a:t>
            </a:r>
            <a:r>
              <a:rPr lang="fr-FR" sz="1900" dirty="0" smtClean="0"/>
              <a:t> technologies </a:t>
            </a:r>
            <a:r>
              <a:rPr lang="fr-FR" sz="1900" dirty="0" err="1" smtClean="0"/>
              <a:t>available</a:t>
            </a:r>
            <a:r>
              <a:rPr lang="fr-FR" sz="1900" dirty="0" smtClean="0"/>
              <a:t> to </a:t>
            </a:r>
            <a:r>
              <a:rPr lang="fr-FR" sz="1900" dirty="0" err="1" smtClean="0"/>
              <a:t>students</a:t>
            </a:r>
            <a:r>
              <a:rPr lang="fr-FR" sz="1900" dirty="0" smtClean="0"/>
              <a:t> </a:t>
            </a:r>
            <a:r>
              <a:rPr lang="fr-FR" sz="1900" dirty="0" err="1" smtClean="0"/>
              <a:t>with</a:t>
            </a:r>
            <a:r>
              <a:rPr lang="fr-FR" sz="1900" dirty="0" smtClean="0"/>
              <a:t> 	</a:t>
            </a:r>
            <a:r>
              <a:rPr lang="fr-FR" sz="1900" dirty="0" err="1" smtClean="0"/>
              <a:t>disabilities</a:t>
            </a:r>
            <a:r>
              <a:rPr lang="fr-FR" sz="1900" dirty="0" smtClean="0"/>
              <a:t> </a:t>
            </a:r>
            <a:r>
              <a:rPr lang="fr-FR" sz="1900" dirty="0" err="1" smtClean="0"/>
              <a:t>at</a:t>
            </a:r>
            <a:r>
              <a:rPr lang="fr-FR" sz="1900" dirty="0" smtClean="0"/>
              <a:t> major </a:t>
            </a:r>
            <a:r>
              <a:rPr lang="fr-FR" sz="1900" dirty="0" err="1" smtClean="0"/>
              <a:t>universities</a:t>
            </a:r>
            <a:endParaRPr lang="fr-FR" sz="19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50%	Have programs in place to </a:t>
            </a:r>
            <a:r>
              <a:rPr lang="fr-FR" sz="1900" dirty="0" err="1" smtClean="0"/>
              <a:t>facilitate</a:t>
            </a:r>
            <a:r>
              <a:rPr lang="fr-FR" sz="1900" dirty="0" smtClean="0"/>
              <a:t> the usage of 	</a:t>
            </a:r>
            <a:r>
              <a:rPr lang="fr-FR" sz="1900" dirty="0" err="1" smtClean="0"/>
              <a:t>telephony</a:t>
            </a:r>
            <a:r>
              <a:rPr lang="fr-FR" sz="1900" dirty="0" smtClean="0"/>
              <a:t> by </a:t>
            </a:r>
            <a:r>
              <a:rPr lang="fr-FR" sz="1900" dirty="0" err="1" smtClean="0"/>
              <a:t>persons</a:t>
            </a:r>
            <a:r>
              <a:rPr lang="fr-FR" sz="1900" dirty="0" smtClean="0"/>
              <a:t> </a:t>
            </a:r>
            <a:r>
              <a:rPr lang="fr-FR" sz="1900" dirty="0" err="1" smtClean="0"/>
              <a:t>with</a:t>
            </a:r>
            <a:r>
              <a:rPr lang="fr-FR" sz="1900" dirty="0" smtClean="0"/>
              <a:t> </a:t>
            </a:r>
            <a:r>
              <a:rPr lang="fr-FR" sz="1900" dirty="0" err="1" smtClean="0"/>
              <a:t>disabilities</a:t>
            </a:r>
            <a:r>
              <a:rPr lang="fr-FR" sz="1900" dirty="0" smtClean="0"/>
              <a:t> (Transcription, 	TDD/TTY </a:t>
            </a:r>
            <a:r>
              <a:rPr lang="fr-FR" sz="1900" dirty="0" err="1" smtClean="0"/>
              <a:t>devices</a:t>
            </a:r>
            <a:r>
              <a:rPr lang="fr-FR" sz="1900" dirty="0" smtClean="0"/>
              <a:t>, </a:t>
            </a:r>
            <a:r>
              <a:rPr lang="fr-FR" sz="1900" dirty="0" err="1" smtClean="0"/>
              <a:t>relay</a:t>
            </a:r>
            <a:r>
              <a:rPr lang="fr-FR" sz="1900" dirty="0" smtClean="0"/>
              <a:t> services, accessible public 	phones)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47% 	Have </a:t>
            </a:r>
            <a:r>
              <a:rPr lang="fr-FR" sz="1900" dirty="0" err="1" smtClean="0"/>
              <a:t>wireless</a:t>
            </a:r>
            <a:r>
              <a:rPr lang="fr-FR" sz="1900" dirty="0" smtClean="0"/>
              <a:t> </a:t>
            </a:r>
            <a:r>
              <a:rPr lang="fr-FR" sz="1900" dirty="0" err="1" smtClean="0"/>
              <a:t>handsets</a:t>
            </a:r>
            <a:r>
              <a:rPr lang="fr-FR" sz="1900" dirty="0" smtClean="0"/>
              <a:t> </a:t>
            </a:r>
            <a:r>
              <a:rPr lang="fr-FR" sz="1900" dirty="0" err="1" smtClean="0"/>
              <a:t>with</a:t>
            </a:r>
            <a:r>
              <a:rPr lang="fr-FR" sz="1900" dirty="0" smtClean="0"/>
              <a:t> accessible </a:t>
            </a:r>
            <a:r>
              <a:rPr lang="fr-FR" sz="1900" dirty="0" err="1" smtClean="0"/>
              <a:t>features</a:t>
            </a:r>
            <a:endParaRPr lang="fr-FR" sz="19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44% 	Mention </a:t>
            </a:r>
            <a:r>
              <a:rPr lang="fr-FR" sz="1900" dirty="0" err="1" smtClean="0"/>
              <a:t>having</a:t>
            </a:r>
            <a:r>
              <a:rPr lang="fr-FR" sz="1900" dirty="0" smtClean="0"/>
              <a:t> accessible web sites </a:t>
            </a:r>
            <a:r>
              <a:rPr lang="fr-FR" sz="1900" dirty="0" err="1" smtClean="0"/>
              <a:t>among</a:t>
            </a:r>
            <a:r>
              <a:rPr lang="fr-FR" sz="1900" dirty="0" smtClean="0"/>
              <a:t> the top 10 	commercial and media web sites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fr-FR" sz="1900" dirty="0" smtClean="0"/>
              <a:t>44% 	Have accessible </a:t>
            </a:r>
            <a:r>
              <a:rPr lang="fr-FR" sz="1900" dirty="0" err="1" smtClean="0"/>
              <a:t>ATMs</a:t>
            </a:r>
            <a:r>
              <a:rPr lang="fr-FR" sz="1900" dirty="0" smtClean="0"/>
              <a:t> or </a:t>
            </a:r>
            <a:r>
              <a:rPr lang="fr-FR" sz="1900" dirty="0" err="1" smtClean="0"/>
              <a:t>electronic</a:t>
            </a:r>
            <a:r>
              <a:rPr lang="fr-FR" sz="1900" dirty="0" smtClean="0"/>
              <a:t> kiosks </a:t>
            </a:r>
            <a:r>
              <a:rPr lang="fr-FR" sz="1900" dirty="0" err="1" smtClean="0"/>
              <a:t>deployed</a:t>
            </a:r>
            <a:endParaRPr lang="fr-FR" sz="19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TU 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TU-e">
  <a:themeElements>
    <a:clrScheme name="1_ITU-e 5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006699"/>
      </a:accent1>
      <a:accent2>
        <a:srgbClr val="006699"/>
      </a:accent2>
      <a:accent3>
        <a:srgbClr val="FFFFFF"/>
      </a:accent3>
      <a:accent4>
        <a:srgbClr val="000000"/>
      </a:accent4>
      <a:accent5>
        <a:srgbClr val="AAB8CA"/>
      </a:accent5>
      <a:accent6>
        <a:srgbClr val="005C8A"/>
      </a:accent6>
      <a:hlink>
        <a:srgbClr val="006699"/>
      </a:hlink>
      <a:folHlink>
        <a:srgbClr val="5F5F5F"/>
      </a:folHlink>
    </a:clrScheme>
    <a:fontScheme name="1_ITU-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U-e 4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006699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B92D00"/>
        </a:accent6>
        <a:hlink>
          <a:srgbClr val="FF99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U-e 5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006699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005C8A"/>
        </a:accent6>
        <a:hlink>
          <a:srgbClr val="006699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9447</TotalTime>
  <Words>243</Words>
  <Application>Microsoft Office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1_ITU e</vt:lpstr>
      <vt:lpstr>1_ITU-e</vt:lpstr>
      <vt:lpstr>G3ict 2010 Survey - CRPD ICT Accessibility Progress Report   </vt:lpstr>
      <vt:lpstr>% of State Parties with Policies Covering Information Infrastructure: Significant Gaps</vt:lpstr>
      <vt:lpstr>% of State Parties with Policies Covering ICT Accessibility in Specific Areas: Education #1</vt:lpstr>
      <vt:lpstr>Capacity to Implement Is Still Limited</vt:lpstr>
      <vt:lpstr>Country Actual Implementations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F. Lambert</dc:creator>
  <cp:lastModifiedBy>Martin Gould</cp:lastModifiedBy>
  <cp:revision>889</cp:revision>
  <cp:lastPrinted>2010-09-26T21:49:23Z</cp:lastPrinted>
  <dcterms:created xsi:type="dcterms:W3CDTF">2007-02-20T15:47:31Z</dcterms:created>
  <dcterms:modified xsi:type="dcterms:W3CDTF">2011-08-19T12:42:22Z</dcterms:modified>
</cp:coreProperties>
</file>