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79" r:id="rId2"/>
    <p:sldId id="265" r:id="rId3"/>
    <p:sldId id="269" r:id="rId4"/>
    <p:sldId id="278" r:id="rId5"/>
    <p:sldId id="266" r:id="rId6"/>
    <p:sldId id="268" r:id="rId7"/>
    <p:sldId id="272" r:id="rId8"/>
    <p:sldId id="273" r:id="rId9"/>
    <p:sldId id="270" r:id="rId10"/>
    <p:sldId id="271" r:id="rId11"/>
    <p:sldId id="267" r:id="rId12"/>
    <p:sldId id="274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FD16F0A-F051-43B8-A477-C2396CEFBE0A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4DF7C57-3E5A-447D-B5A7-BD114FEAB3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8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BB3D3D-AD9C-405B-ADA8-41403EB08D87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514FB-AB93-4444-A885-400CA8E74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CCE56A-56ED-4B9C-8BDE-4D1B52469BD7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F4B82-186D-4D92-8DD1-57BBA3E02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4FA2C4-2FA0-47B4-BD94-1A51463502AE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39565-9E6E-4E37-9265-5304B8A85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82004-8179-4F15-8749-84BBBBC3777C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C1898-771A-40DE-95CA-6D12405576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C0C01-C18D-4821-B632-DED7D78A110B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8B8CE-8886-4E3A-9E88-4ECAFF59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995AC6-A8C5-404E-BF63-E8D7597532F0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5714-1E9B-4D12-BDD4-FA8FCEBA8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1EF33-AECE-4638-ADEB-874D2ECE5AA4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FF6DD-61DF-4A9F-8863-B7B10DD321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5C8B02-9780-473D-A9AD-5E637FF3A1F9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2E1C7-F7D3-4BE2-9B5C-9C8FEF0CE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5A3945-8E5D-46C4-B30D-29BE88BFD047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88EF4-D7A9-4120-9DB5-F30F6F0DB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4C0979-CDC2-4EB5-8F3A-677CC1F89719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EDDA4-0232-4648-A7E0-2E548B949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9926D2-5A4B-400A-99FA-0B2044DA90C7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C7C1B-97A8-40A4-A0BF-9E77E81CC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5DCDFF8-5738-4D74-8471-D6FCCD64B93F}" type="datetime1">
              <a:rPr lang="en-US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D0A6985-5300-42F7-8F31-A290A4547E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n.com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55601"/>
            <a:ext cx="7772400" cy="1470025"/>
          </a:xfrm>
        </p:spPr>
        <p:txBody>
          <a:bodyPr/>
          <a:lstStyle/>
          <a:p>
            <a:r>
              <a:rPr lang="en-US" dirty="0" smtClean="0"/>
              <a:t>The 21</a:t>
            </a:r>
            <a:r>
              <a:rPr lang="en-US" baseline="30000" dirty="0" smtClean="0"/>
              <a:t>st</a:t>
            </a:r>
            <a:r>
              <a:rPr lang="en-US" dirty="0" smtClean="0"/>
              <a:t> Century Communications and Video Accessibility Act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Christian Vogler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Director, Technology Access Program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Gallaudet University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(6)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Deaf, hard of hearing, and blind people have been left out of video telephone and conferencing systems</a:t>
            </a:r>
          </a:p>
          <a:p>
            <a:r>
              <a:rPr lang="en-US" dirty="0" smtClean="0"/>
              <a:t>“Advanced Communication Services” must be accessible</a:t>
            </a:r>
          </a:p>
          <a:p>
            <a:pPr lvl="1"/>
            <a:r>
              <a:rPr lang="en-US" b="1" dirty="0" smtClean="0"/>
              <a:t>FCC issued order just five</a:t>
            </a:r>
            <a:br>
              <a:rPr lang="en-US" b="1" dirty="0" smtClean="0"/>
            </a:br>
            <a:r>
              <a:rPr lang="en-US" b="1" dirty="0" smtClean="0"/>
              <a:t>weeks ago</a:t>
            </a:r>
          </a:p>
          <a:p>
            <a:pPr lvl="1"/>
            <a:r>
              <a:rPr lang="en-US" b="1" dirty="0" smtClean="0"/>
              <a:t>Hardware, Services, and</a:t>
            </a:r>
            <a:br>
              <a:rPr lang="en-US" b="1" dirty="0" smtClean="0"/>
            </a:br>
            <a:r>
              <a:rPr lang="en-US" b="1" dirty="0" smtClean="0"/>
              <a:t>Software + Services covered</a:t>
            </a:r>
          </a:p>
        </p:txBody>
      </p:sp>
      <p:pic>
        <p:nvPicPr>
          <p:cNvPr id="2765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2032" y="3962400"/>
            <a:ext cx="201295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(7)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Deaf-blind people are really left out – equipment for communication access is very expensive</a:t>
            </a:r>
          </a:p>
          <a:p>
            <a:pPr lvl="1"/>
            <a:r>
              <a:rPr lang="en-US" dirty="0"/>
              <a:t>National Deaf Blind Equipment Distribution </a:t>
            </a:r>
            <a:r>
              <a:rPr lang="en-US" dirty="0" smtClean="0"/>
              <a:t>Program provides “up to” $10 million/year from relay service fund to help deaf-blind</a:t>
            </a:r>
            <a:br>
              <a:rPr lang="en-US" dirty="0" smtClean="0"/>
            </a:br>
            <a:r>
              <a:rPr lang="en-US" dirty="0" smtClean="0"/>
              <a:t>people get equipment for telecom</a:t>
            </a:r>
            <a:br>
              <a:rPr lang="en-US" dirty="0" smtClean="0"/>
            </a:b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Program starts in 2012, </a:t>
            </a:r>
            <a:r>
              <a:rPr lang="en-US" b="1" dirty="0" smtClean="0"/>
              <a:t>ready for</a:t>
            </a:r>
            <a:br>
              <a:rPr lang="en-US" b="1" dirty="0" smtClean="0"/>
            </a:br>
            <a:r>
              <a:rPr lang="en-US" b="1" dirty="0" smtClean="0"/>
              <a:t>distribution in July 2012</a:t>
            </a:r>
          </a:p>
        </p:txBody>
      </p:sp>
      <p:pic>
        <p:nvPicPr>
          <p:cNvPr id="28676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4175" y="4313238"/>
            <a:ext cx="1795463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not fixed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Internet-only programming NOT covered – captioning not required</a:t>
            </a:r>
          </a:p>
          <a:p>
            <a:r>
              <a:rPr lang="en-US" sz="2800" dirty="0" smtClean="0"/>
              <a:t>Mobile access to 9-1-1, next-generation 9-1-1</a:t>
            </a:r>
          </a:p>
          <a:p>
            <a:pPr lvl="1"/>
            <a:r>
              <a:rPr lang="en-US" dirty="0" smtClean="0"/>
              <a:t>CVAA sets up a committee (EAAC) – but only recommendations, due on </a:t>
            </a:r>
            <a:r>
              <a:rPr lang="en-US" b="1" dirty="0" smtClean="0"/>
              <a:t>December 7, 2011</a:t>
            </a:r>
          </a:p>
          <a:p>
            <a:pPr lvl="1"/>
            <a:r>
              <a:rPr lang="en-US" b="1" dirty="0" smtClean="0"/>
              <a:t>However:</a:t>
            </a:r>
            <a:r>
              <a:rPr lang="en-US" dirty="0" smtClean="0"/>
              <a:t> FCC has recently issued proposed rulemaking on mobile text access. Comments due on </a:t>
            </a:r>
            <a:r>
              <a:rPr lang="en-US" b="1" dirty="0" smtClean="0"/>
              <a:t>December 10, 2011</a:t>
            </a:r>
          </a:p>
          <a:p>
            <a:pPr lvl="1"/>
            <a:r>
              <a:rPr lang="en-US" b="1" dirty="0" smtClean="0"/>
              <a:t>Note: </a:t>
            </a:r>
            <a:r>
              <a:rPr lang="en-US" dirty="0" smtClean="0"/>
              <a:t>ATIS has set up incubator for non-voice emergency services for short-term access to 9-1-1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 new law is designed in the United States to make new technologies more accessible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21</a:t>
            </a:r>
            <a:r>
              <a:rPr lang="en-US" baseline="30000" dirty="0" smtClean="0"/>
              <a:t>st</a:t>
            </a:r>
            <a:r>
              <a:rPr lang="en-US" dirty="0" smtClean="0"/>
              <a:t> Century Video and Communications Accessibility Act (CVAA)</a:t>
            </a:r>
          </a:p>
          <a:p>
            <a:pPr lvl="1"/>
            <a:r>
              <a:rPr lang="en-US" dirty="0" smtClean="0"/>
              <a:t>Signed into law </a:t>
            </a:r>
            <a:r>
              <a:rPr lang="en-US" u="sng" dirty="0" smtClean="0"/>
              <a:t>OCT 8, 2010</a:t>
            </a:r>
            <a:r>
              <a:rPr lang="en-US" dirty="0" smtClean="0"/>
              <a:t>!</a:t>
            </a:r>
          </a:p>
        </p:txBody>
      </p:sp>
      <p:pic>
        <p:nvPicPr>
          <p:cNvPr id="20484" name="Picture 3" descr="IMG_1893_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200" y="3309938"/>
            <a:ext cx="4224338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10800000" flipV="1">
            <a:off x="5657850" y="2862263"/>
            <a:ext cx="1436688" cy="10048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0488" name="TextBox 11"/>
          <p:cNvSpPr txBox="1">
            <a:spLocks noChangeArrowheads="1"/>
          </p:cNvSpPr>
          <p:nvPr/>
        </p:nvSpPr>
        <p:spPr bwMode="auto">
          <a:xfrm>
            <a:off x="7232650" y="2655888"/>
            <a:ext cx="17160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charset="0"/>
              </a:rPr>
              <a:t>Cong. Markey, (D) Mass. championed the bill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10800000">
            <a:off x="6284913" y="4171950"/>
            <a:ext cx="1673225" cy="7350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0490" name="TextBox 14"/>
          <p:cNvSpPr txBox="1">
            <a:spLocks noChangeArrowheads="1"/>
          </p:cNvSpPr>
          <p:nvPr/>
        </p:nvSpPr>
        <p:spPr bwMode="auto">
          <a:xfrm>
            <a:off x="7958138" y="4906963"/>
            <a:ext cx="990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charset="0"/>
              </a:rPr>
              <a:t>Stevie Wonder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Many accessibility laws passed in the 1980s and 1990s</a:t>
            </a:r>
          </a:p>
          <a:p>
            <a:pPr lvl="1"/>
            <a:r>
              <a:rPr lang="en-US" sz="2600" dirty="0" smtClean="0"/>
              <a:t>Required decoder for captions in TV</a:t>
            </a:r>
          </a:p>
          <a:p>
            <a:pPr lvl="1"/>
            <a:r>
              <a:rPr lang="en-US" sz="2600" dirty="0" smtClean="0"/>
              <a:t>Required captioned television</a:t>
            </a:r>
          </a:p>
          <a:p>
            <a:pPr lvl="1"/>
            <a:r>
              <a:rPr lang="en-US" sz="2600" dirty="0" smtClean="0"/>
              <a:t>Required relay services</a:t>
            </a:r>
          </a:p>
          <a:p>
            <a:pPr lvl="1"/>
            <a:r>
              <a:rPr lang="en-US" sz="2600" dirty="0" smtClean="0"/>
              <a:t>Required TTY access to 9-1-1</a:t>
            </a:r>
          </a:p>
          <a:p>
            <a:pPr lvl="1"/>
            <a:r>
              <a:rPr lang="en-US" sz="2600" dirty="0" smtClean="0"/>
              <a:t>Required Hearing Aid Compatibility (HAC) with phones</a:t>
            </a:r>
          </a:p>
          <a:p>
            <a:r>
              <a:rPr lang="en-US" sz="3000" dirty="0" smtClean="0"/>
              <a:t>But Internet and other new technologies were not covered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the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 responsible for making rules that implement the law</a:t>
            </a:r>
          </a:p>
          <a:p>
            <a:r>
              <a:rPr lang="en-US" dirty="0" smtClean="0"/>
              <a:t>Some have already been promulgated, others are due very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7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(1)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TV show is captioned </a:t>
            </a:r>
            <a:r>
              <a:rPr lang="en-US" u="sng" dirty="0" smtClean="0"/>
              <a:t>but</a:t>
            </a:r>
            <a:r>
              <a:rPr lang="en-US" dirty="0" smtClean="0"/>
              <a:t> same show is not captioned when on Internet</a:t>
            </a:r>
          </a:p>
          <a:p>
            <a:pPr lvl="1"/>
            <a:r>
              <a:rPr lang="en-US" dirty="0" smtClean="0"/>
              <a:t>Will be required </a:t>
            </a:r>
            <a:r>
              <a:rPr lang="en-US" b="1" dirty="0" smtClean="0"/>
              <a:t>(probably in 8-14 months from now)</a:t>
            </a:r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3290888" y="4411663"/>
            <a:ext cx="2185987" cy="793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5822950" y="4271963"/>
            <a:ext cx="2863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charset="0"/>
                <a:hlinkClick r:id="rId2"/>
              </a:rPr>
              <a:t>www.cnn.com</a:t>
            </a:r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</p:txBody>
      </p:sp>
      <p:pic>
        <p:nvPicPr>
          <p:cNvPr id="22534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" y="3648618"/>
            <a:ext cx="33147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Box 10"/>
          <p:cNvSpPr txBox="1">
            <a:spLocks noChangeArrowheads="1"/>
          </p:cNvSpPr>
          <p:nvPr/>
        </p:nvSpPr>
        <p:spPr bwMode="auto">
          <a:xfrm>
            <a:off x="1377950" y="5838825"/>
            <a:ext cx="2052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charset="0"/>
              </a:rPr>
              <a:t>Broadcast and cable TV = captioned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(2)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way to turn on captions in small devices (smartphones for example)	</a:t>
            </a:r>
          </a:p>
          <a:p>
            <a:pPr lvl="1"/>
            <a:r>
              <a:rPr lang="en-US" dirty="0" smtClean="0"/>
              <a:t>Will require for some or all devices </a:t>
            </a:r>
            <a:r>
              <a:rPr lang="en-US" b="1" dirty="0" smtClean="0"/>
              <a:t>(depends on FCC interpretation)</a:t>
            </a:r>
          </a:p>
          <a:p>
            <a:pPr lvl="1"/>
            <a:r>
              <a:rPr lang="en-US" dirty="0" smtClean="0"/>
              <a:t>Will take 7 months from now to several years </a:t>
            </a:r>
            <a:r>
              <a:rPr lang="en-US" b="1" dirty="0" smtClean="0"/>
              <a:t>(depends on FCC deadlines)</a:t>
            </a:r>
          </a:p>
        </p:txBody>
      </p:sp>
      <p:pic>
        <p:nvPicPr>
          <p:cNvPr id="2355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4130675"/>
            <a:ext cx="32893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find how to turn on Closed Captions</a:t>
            </a:r>
          </a:p>
          <a:p>
            <a:pPr lvl="1"/>
            <a:r>
              <a:rPr lang="en-US" dirty="0" smtClean="0"/>
              <a:t>One well-known provider’s equipment requires </a:t>
            </a:r>
            <a:r>
              <a:rPr lang="en-US" b="1" dirty="0" smtClean="0"/>
              <a:t>TWENTY-SIX </a:t>
            </a:r>
            <a:r>
              <a:rPr lang="en-US" dirty="0" smtClean="0"/>
              <a:t>discrete steps</a:t>
            </a:r>
          </a:p>
          <a:p>
            <a:pPr lvl="1"/>
            <a:r>
              <a:rPr lang="en-US" dirty="0" smtClean="0"/>
              <a:t>Requires a “button, key, or icon” to turn on CC easily </a:t>
            </a:r>
            <a:r>
              <a:rPr lang="en-US" b="1" dirty="0" smtClean="0"/>
              <a:t>(Deadline for recommendations in February 2012)</a:t>
            </a:r>
          </a:p>
        </p:txBody>
      </p:sp>
      <p:pic>
        <p:nvPicPr>
          <p:cNvPr id="24580" name="Picture 3" descr="emai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163" y="4500496"/>
            <a:ext cx="30734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8975" y="4500496"/>
            <a:ext cx="2166938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156075" y="5013258"/>
            <a:ext cx="1290638" cy="95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 (4)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Captions get blocked… for example, HDMI cables</a:t>
            </a:r>
          </a:p>
          <a:p>
            <a:pPr lvl="1"/>
            <a:r>
              <a:rPr lang="en-US" dirty="0" smtClean="0"/>
              <a:t>Requires that connectors pass captions through so you can see them</a:t>
            </a:r>
          </a:p>
          <a:p>
            <a:pPr lvl="1"/>
            <a:r>
              <a:rPr lang="en-US" dirty="0" smtClean="0"/>
              <a:t>Alternative: set-top boxes must show the captions on the video</a:t>
            </a:r>
          </a:p>
          <a:p>
            <a:pPr lvl="2"/>
            <a:r>
              <a:rPr lang="en-US" sz="2800" b="1" dirty="0" smtClean="0"/>
              <a:t>(FCC may require this,</a:t>
            </a:r>
            <a:br>
              <a:rPr lang="en-US" sz="2800" b="1" dirty="0" smtClean="0"/>
            </a:br>
            <a:r>
              <a:rPr lang="en-US" sz="2800" b="1" dirty="0" smtClean="0"/>
              <a:t>instead, this is part of the</a:t>
            </a:r>
            <a:br>
              <a:rPr lang="en-US" sz="2800" b="1" dirty="0" smtClean="0"/>
            </a:br>
            <a:r>
              <a:rPr lang="en-US" sz="2800" b="1" dirty="0" smtClean="0"/>
              <a:t>proceedings)</a:t>
            </a:r>
          </a:p>
        </p:txBody>
      </p:sp>
      <p:pic>
        <p:nvPicPr>
          <p:cNvPr id="2560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4358" y="4260328"/>
            <a:ext cx="1855788" cy="22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the law fixes(5)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Landline telecom services pay for relay services – but they are dying out</a:t>
            </a:r>
          </a:p>
          <a:p>
            <a:pPr lvl="1"/>
            <a:r>
              <a:rPr lang="en-US" dirty="0" smtClean="0"/>
              <a:t>Law requires interconnected and non-interconnected Voice over IP services to pay into the fund for relay services</a:t>
            </a:r>
          </a:p>
          <a:p>
            <a:pPr lvl="1"/>
            <a:r>
              <a:rPr lang="en-US" dirty="0" smtClean="0"/>
              <a:t>Examples:  FIOS VoIP, Vonage, Skype</a:t>
            </a:r>
          </a:p>
          <a:p>
            <a:pPr lvl="1"/>
            <a:r>
              <a:rPr lang="en-US" b="1" dirty="0" smtClean="0"/>
              <a:t>Became effective just 5 weeks ago, by FCC order</a:t>
            </a:r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528</Words>
  <Application>Microsoft Macintosh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21st Century Communications and Video Accessibility Act</vt:lpstr>
      <vt:lpstr>A new law is designed in the United States to make new technologies more accessible</vt:lpstr>
      <vt:lpstr>Basic Issue</vt:lpstr>
      <vt:lpstr>Implementation of the law</vt:lpstr>
      <vt:lpstr>Problems the law fixes (1)</vt:lpstr>
      <vt:lpstr>Problems the law fixes (2)</vt:lpstr>
      <vt:lpstr>Problems the law fixes (3)</vt:lpstr>
      <vt:lpstr>Problems the law fixes (4)</vt:lpstr>
      <vt:lpstr>Problems the law fixes(5)</vt:lpstr>
      <vt:lpstr>Problems the law fixes (6)</vt:lpstr>
      <vt:lpstr>Problems the law fixes (7)</vt:lpstr>
      <vt:lpstr>Problems not fixed</vt:lpstr>
    </vt:vector>
  </TitlesOfParts>
  <Company>Gallaudet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Technology and Accessibility</dc:title>
  <dc:creator>Judith Harkins</dc:creator>
  <cp:lastModifiedBy>Christian Vogler</cp:lastModifiedBy>
  <cp:revision>55</cp:revision>
  <cp:lastPrinted>2010-10-20T17:45:14Z</cp:lastPrinted>
  <dcterms:created xsi:type="dcterms:W3CDTF">2010-10-20T20:38:34Z</dcterms:created>
  <dcterms:modified xsi:type="dcterms:W3CDTF">2011-11-23T08:42:51Z</dcterms:modified>
</cp:coreProperties>
</file>