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7" r:id="rId2"/>
    <p:sldMasterId id="2147483782" r:id="rId3"/>
    <p:sldMasterId id="2147483795" r:id="rId4"/>
    <p:sldMasterId id="2147483808" r:id="rId5"/>
  </p:sldMasterIdLst>
  <p:notesMasterIdLst>
    <p:notesMasterId r:id="rId33"/>
  </p:notesMasterIdLst>
  <p:handoutMasterIdLst>
    <p:handoutMasterId r:id="rId34"/>
  </p:handoutMasterIdLst>
  <p:sldIdLst>
    <p:sldId id="256" r:id="rId6"/>
    <p:sldId id="387" r:id="rId7"/>
    <p:sldId id="389" r:id="rId8"/>
    <p:sldId id="378" r:id="rId9"/>
    <p:sldId id="385" r:id="rId10"/>
    <p:sldId id="382" r:id="rId11"/>
    <p:sldId id="380" r:id="rId12"/>
    <p:sldId id="386" r:id="rId13"/>
    <p:sldId id="375" r:id="rId14"/>
    <p:sldId id="377" r:id="rId15"/>
    <p:sldId id="384" r:id="rId16"/>
    <p:sldId id="388" r:id="rId17"/>
    <p:sldId id="372" r:id="rId18"/>
    <p:sldId id="371" r:id="rId19"/>
    <p:sldId id="368" r:id="rId20"/>
    <p:sldId id="369" r:id="rId21"/>
    <p:sldId id="370" r:id="rId22"/>
    <p:sldId id="290" r:id="rId23"/>
    <p:sldId id="292" r:id="rId24"/>
    <p:sldId id="258" r:id="rId25"/>
    <p:sldId id="272" r:id="rId26"/>
    <p:sldId id="364" r:id="rId27"/>
    <p:sldId id="373" r:id="rId28"/>
    <p:sldId id="374" r:id="rId29"/>
    <p:sldId id="376" r:id="rId30"/>
    <p:sldId id="359" r:id="rId31"/>
    <p:sldId id="366" r:id="rId3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7396"/>
    <a:srgbClr val="1D4779"/>
    <a:srgbClr val="0A7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 txBox="1">
            <a:spLocks noGrp="1"/>
          </p:cNvSpPr>
          <p:nvPr>
            <p:ph type="hdr" sz="quarter"/>
          </p:nvPr>
        </p:nvSpPr>
        <p:spPr bwMode="auto">
          <a:xfrm>
            <a:off x="0" y="1"/>
            <a:ext cx="2945955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661" tIns="48335" rIns="96661" bIns="48335" numCol="1" anchor="t" anchorCtr="0" compatLnSpc="1">
            <a:prstTxWarp prst="textNoShape">
              <a:avLst/>
            </a:prstTxWarp>
          </a:bodyPr>
          <a:lstStyle>
            <a:lvl1pPr defTabSz="965200" eaLnBrk="1" hangingPunct="0">
              <a:defRPr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50179" name="Rectangle 3"/>
          <p:cNvSpPr txBox="1">
            <a:spLocks noGrp="1"/>
          </p:cNvSpPr>
          <p:nvPr>
            <p:ph type="dt" sz="quarter" idx="1"/>
          </p:nvPr>
        </p:nvSpPr>
        <p:spPr bwMode="auto">
          <a:xfrm>
            <a:off x="3851722" y="1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661" tIns="48335" rIns="96661" bIns="48335" numCol="1" anchor="t" anchorCtr="0" compatLnSpc="1">
            <a:prstTxWarp prst="textNoShape">
              <a:avLst/>
            </a:prstTxWarp>
          </a:bodyPr>
          <a:lstStyle>
            <a:lvl1pPr algn="r" defTabSz="965200" eaLnBrk="1" hangingPunct="0">
              <a:defRPr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50180" name="Rectangle 4"/>
          <p:cNvSpPr txBox="1">
            <a:spLocks noGrp="1"/>
          </p:cNvSpPr>
          <p:nvPr>
            <p:ph type="ftr" sz="quarter" idx="2"/>
          </p:nvPr>
        </p:nvSpPr>
        <p:spPr bwMode="auto">
          <a:xfrm>
            <a:off x="0" y="9430963"/>
            <a:ext cx="2945955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661" tIns="48335" rIns="96661" bIns="48335" numCol="1" anchor="b" anchorCtr="0" compatLnSpc="1">
            <a:prstTxWarp prst="textNoShape">
              <a:avLst/>
            </a:prstTxWarp>
          </a:bodyPr>
          <a:lstStyle>
            <a:lvl1pPr defTabSz="965200" eaLnBrk="1" hangingPunct="0">
              <a:defRPr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50181" name="Rectangle 5"/>
          <p:cNvSpPr txBox="1">
            <a:spLocks noGrp="1"/>
          </p:cNvSpPr>
          <p:nvPr>
            <p:ph type="sldNum" sz="quarter" idx="3"/>
          </p:nvPr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661" tIns="48335" rIns="96661" bIns="48335" numCol="1" anchor="b" anchorCtr="0" compatLnSpc="1">
            <a:prstTxWarp prst="textNoShape">
              <a:avLst/>
            </a:prstTxWarp>
          </a:bodyPr>
          <a:lstStyle>
            <a:lvl1pPr algn="r" defTabSz="965200" eaLnBrk="1" hangingPunct="0">
              <a:defRPr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0010B580-FA7C-4E1F-B5EF-46FDF747EB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72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hdr" sz="quarter"/>
          </p:nvPr>
        </p:nvSpPr>
        <p:spPr>
          <a:xfrm>
            <a:off x="0" y="1"/>
            <a:ext cx="2945955" cy="495675"/>
          </a:xfrm>
          <a:prstGeom prst="rect">
            <a:avLst/>
          </a:prstGeom>
          <a:noFill/>
          <a:ln>
            <a:noFill/>
          </a:ln>
        </p:spPr>
        <p:txBody>
          <a:bodyPr vert="horz" wrap="square" lIns="96661" tIns="48335" rIns="96661" bIns="48335" anchor="t" anchorCtr="0" compatLnSpc="1"/>
          <a:lstStyle>
            <a:lvl1pPr marL="0" marR="0" lvl="0" indent="0" algn="l" defTabSz="966785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00" b="0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+mn-cs"/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3" name="Rectangle 3"/>
          <p:cNvSpPr txBox="1">
            <a:spLocks noGrp="1"/>
          </p:cNvSpPr>
          <p:nvPr>
            <p:ph type="dt" idx="1"/>
          </p:nvPr>
        </p:nvSpPr>
        <p:spPr>
          <a:xfrm>
            <a:off x="3851722" y="1"/>
            <a:ext cx="2945954" cy="495675"/>
          </a:xfrm>
          <a:prstGeom prst="rect">
            <a:avLst/>
          </a:prstGeom>
          <a:noFill/>
          <a:ln>
            <a:noFill/>
          </a:ln>
        </p:spPr>
        <p:txBody>
          <a:bodyPr vert="horz" wrap="square" lIns="96661" tIns="48335" rIns="96661" bIns="48335" anchor="t" anchorCtr="0" compatLnSpc="1"/>
          <a:lstStyle>
            <a:lvl1pPr marL="0" marR="0" lvl="0" indent="0" algn="r" defTabSz="966785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00" b="0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+mn-cs"/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31748" name="Rectangle 4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8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Rectangle 5"/>
          <p:cNvSpPr txBox="1">
            <a:spLocks noGrp="1"/>
          </p:cNvSpPr>
          <p:nvPr>
            <p:ph type="body" sz="quarter" idx="3"/>
          </p:nvPr>
        </p:nvSpPr>
        <p:spPr>
          <a:xfrm>
            <a:off x="905767" y="4715482"/>
            <a:ext cx="4986142" cy="4466002"/>
          </a:xfrm>
          <a:prstGeom prst="rect">
            <a:avLst/>
          </a:prstGeom>
          <a:noFill/>
          <a:ln>
            <a:noFill/>
          </a:ln>
        </p:spPr>
        <p:txBody>
          <a:bodyPr vert="horz" wrap="square" lIns="96661" tIns="48335" rIns="96661" bIns="48335" anchor="t" anchorCtr="0" compatLnSpc="1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Rectangle 6"/>
          <p:cNvSpPr txBox="1">
            <a:spLocks noGrp="1"/>
          </p:cNvSpPr>
          <p:nvPr>
            <p:ph type="ftr" sz="quarter" idx="4"/>
          </p:nvPr>
        </p:nvSpPr>
        <p:spPr>
          <a:xfrm>
            <a:off x="0" y="9430963"/>
            <a:ext cx="2945955" cy="495675"/>
          </a:xfrm>
          <a:prstGeom prst="rect">
            <a:avLst/>
          </a:prstGeom>
          <a:noFill/>
          <a:ln>
            <a:noFill/>
          </a:ln>
        </p:spPr>
        <p:txBody>
          <a:bodyPr vert="horz" wrap="square" lIns="96661" tIns="48335" rIns="96661" bIns="48335" anchor="b" anchorCtr="0" compatLnSpc="1"/>
          <a:lstStyle>
            <a:lvl1pPr marL="0" marR="0" lvl="0" indent="0" algn="l" defTabSz="966785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00" b="0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+mn-cs"/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Rectangle 7"/>
          <p:cNvSpPr txBox="1">
            <a:spLocks noGrp="1"/>
          </p:cNvSpPr>
          <p:nvPr>
            <p:ph type="sldNum" sz="quarter" idx="5"/>
          </p:nvPr>
        </p:nvSpPr>
        <p:spPr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</p:spPr>
        <p:txBody>
          <a:bodyPr vert="horz" wrap="square" lIns="96661" tIns="48335" rIns="96661" bIns="48335" anchor="b" anchorCtr="0" compatLnSpc="1"/>
          <a:lstStyle>
            <a:lvl1pPr marL="0" marR="0" lvl="0" indent="0" algn="r" defTabSz="966785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300" b="0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+mn-cs"/>
              </a:defRPr>
            </a:lvl1pPr>
          </a:lstStyle>
          <a:p>
            <a:pPr>
              <a:defRPr/>
            </a:pPr>
            <a:fld id="{13FB8074-893B-4340-8D78-00A3A8FF3E8C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0232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400"/>
      </a:spcBef>
      <a:spcAft>
        <a:spcPct val="0"/>
      </a:spcAft>
      <a:defRPr lang="en-US" sz="1200" kern="1200">
        <a:solidFill>
          <a:srgbClr val="000000"/>
        </a:solidFill>
        <a:latin typeface="Verdana" pitchFamily="34"/>
        <a:cs typeface="Arial"/>
      </a:defRPr>
    </a:lvl1pPr>
    <a:lvl2pPr marL="457200" lvl="1" algn="l" rtl="0" eaLnBrk="0" fontAlgn="base" hangingPunct="0">
      <a:spcBef>
        <a:spcPts val="400"/>
      </a:spcBef>
      <a:spcAft>
        <a:spcPct val="0"/>
      </a:spcAft>
      <a:defRPr lang="en-US" sz="1200" kern="1200">
        <a:solidFill>
          <a:srgbClr val="000000"/>
        </a:solidFill>
        <a:latin typeface="Verdana" pitchFamily="34"/>
        <a:cs typeface="Arial"/>
      </a:defRPr>
    </a:lvl2pPr>
    <a:lvl3pPr marL="914400" lvl="2" algn="l" rtl="0" eaLnBrk="0" fontAlgn="base" hangingPunct="0">
      <a:spcBef>
        <a:spcPts val="400"/>
      </a:spcBef>
      <a:spcAft>
        <a:spcPct val="0"/>
      </a:spcAft>
      <a:defRPr lang="en-US" sz="1200" kern="1200">
        <a:solidFill>
          <a:srgbClr val="000000"/>
        </a:solidFill>
        <a:latin typeface="Verdana" pitchFamily="34"/>
        <a:cs typeface="Arial"/>
      </a:defRPr>
    </a:lvl3pPr>
    <a:lvl4pPr marL="1371600" lvl="3" algn="l" rtl="0" eaLnBrk="0" fontAlgn="base" hangingPunct="0">
      <a:spcBef>
        <a:spcPts val="400"/>
      </a:spcBef>
      <a:spcAft>
        <a:spcPct val="0"/>
      </a:spcAft>
      <a:defRPr lang="en-US" sz="1200" kern="1200">
        <a:solidFill>
          <a:srgbClr val="000000"/>
        </a:solidFill>
        <a:latin typeface="Verdana" pitchFamily="34"/>
        <a:cs typeface="Arial"/>
      </a:defRPr>
    </a:lvl4pPr>
    <a:lvl5pPr marL="1828800" lvl="4" algn="l" rtl="0" eaLnBrk="0" fontAlgn="base" hangingPunct="0">
      <a:spcBef>
        <a:spcPts val="400"/>
      </a:spcBef>
      <a:spcAft>
        <a:spcPct val="0"/>
      </a:spcAft>
      <a:defRPr lang="en-US" sz="1200" kern="1200">
        <a:solidFill>
          <a:srgbClr val="000000"/>
        </a:solidFill>
        <a:latin typeface="Verdana" pitchFamily="34"/>
        <a:cs typeface="Arial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/>
            <a:fld id="{32FFDCCC-D39F-4AA1-86DE-E5D616B6954E}" type="slidenum">
              <a:rPr lang="en-US" sz="1200">
                <a:solidFill>
                  <a:srgbClr val="000000"/>
                </a:solidFill>
                <a:latin typeface="Verdana" pitchFamily="34" charset="0"/>
              </a:rPr>
              <a:pPr algn="r" eaLnBrk="1"/>
              <a:t>1</a:t>
            </a:fld>
            <a:endParaRPr lang="en-US" sz="1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1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D9400BFB-D566-4650-936D-92A0A96AFC73}" type="slidenum">
              <a:rPr lang="en-US" sz="1300" b="1">
                <a:solidFill>
                  <a:srgbClr val="000000"/>
                </a:solidFill>
                <a:latin typeface="Verdana" pitchFamily="34" charset="0"/>
              </a:rPr>
              <a:pPr algn="r" eaLnBrk="1" hangingPunct="1"/>
              <a:t>1</a:t>
            </a:fld>
            <a:endParaRPr lang="en-US" sz="13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32773" name="Rectangle 3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 marL="2286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dirty="0" smtClean="0"/>
          </a:p>
          <a:p>
            <a:pPr eaLnBrk="1" hangingPunct="1"/>
            <a:endParaRPr sz="10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/>
            <a:fld id="{32FFDCCC-D39F-4AA1-86DE-E5D616B6954E}" type="slidenum">
              <a:rPr lang="en-US" sz="1200">
                <a:solidFill>
                  <a:srgbClr val="000000"/>
                </a:solidFill>
                <a:latin typeface="Verdana" pitchFamily="34" charset="0"/>
              </a:rPr>
              <a:pPr algn="r" eaLnBrk="1"/>
              <a:t>12</a:t>
            </a:fld>
            <a:endParaRPr lang="en-US" sz="1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1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D9400BFB-D566-4650-936D-92A0A96AFC73}" type="slidenum">
              <a:rPr lang="en-US" sz="1300" b="1">
                <a:solidFill>
                  <a:srgbClr val="000000"/>
                </a:solidFill>
                <a:latin typeface="Verdana" pitchFamily="34" charset="0"/>
              </a:rPr>
              <a:pPr algn="r" eaLnBrk="1" hangingPunct="1"/>
              <a:t>12</a:t>
            </a:fld>
            <a:endParaRPr lang="en-US" sz="13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32773" name="Rectangle 3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 marL="2286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dirty="0" smtClean="0"/>
          </a:p>
          <a:p>
            <a:pPr eaLnBrk="1" hangingPunct="1"/>
            <a:endParaRPr sz="10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500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/>
            <a:fld id="{8CBA0BDC-59E5-4562-8765-C9E9C2AF0137}" type="slidenum">
              <a:rPr smtClean="0">
                <a:solidFill>
                  <a:srgbClr val="000000"/>
                </a:solidFill>
                <a:latin typeface="Verdana" pitchFamily="34" charset="0"/>
              </a:rPr>
              <a:pPr eaLnBrk="1"/>
              <a:t>14</a:t>
            </a:fld>
            <a:endParaRPr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50245" y="9429323"/>
            <a:ext cx="2945955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1" rIns="96661" bIns="48331" anchor="b"/>
          <a:lstStyle>
            <a:lvl1pPr defTabSz="966788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0F4F97C4-509F-4041-BEC9-503087E17FB3}" type="slidenum">
              <a:rPr lang="en-US" sz="1300">
                <a:solidFill>
                  <a:prstClr val="black"/>
                </a:solidFill>
                <a:latin typeface="Arial" pitchFamily="34" charset="0"/>
              </a:rPr>
              <a:pPr algn="r" eaLnBrk="1" hangingPunct="1"/>
              <a:t>14</a:t>
            </a:fld>
            <a:endParaRPr lang="en-US" sz="13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063" y="4715482"/>
            <a:ext cx="5437550" cy="44660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dirty="0" smtClean="0"/>
              <a:t>AXEL</a:t>
            </a:r>
            <a:endParaRPr lang="fr-FR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7E59BC-C50B-484C-9DBA-6EF52B4A352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7E59BC-C50B-484C-9DBA-6EF52B4A352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65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7E59BC-C50B-484C-9DBA-6EF52B4A352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0544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/>
            <a:fld id="{FD2958DF-2F8C-42AD-AAA4-50F60044E7D8}" type="slidenum">
              <a:rPr lang="en-US" sz="1300"/>
              <a:pPr algn="r" defTabSz="966788"/>
              <a:t>18</a:t>
            </a:fld>
            <a:endParaRPr lang="en-US" sz="1300" dirty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63" y="4715482"/>
            <a:ext cx="5437550" cy="4466002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99F875-05EF-4A37-B331-EC0262947FF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381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/>
          <p:nvPr/>
        </p:nvSpPr>
        <p:spPr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</p:spPr>
        <p:txBody>
          <a:bodyPr lIns="96661" tIns="48335" rIns="96661" bIns="48335" anchor="b"/>
          <a:lstStyle/>
          <a:p>
            <a:pPr algn="r" defTabSz="966785"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F9D78A7-BFA3-43DD-9C22-D112B04BA28D}" type="slidenum">
              <a:rPr lang="en-US" kern="0">
                <a:solidFill>
                  <a:srgbClr val="000000"/>
                </a:solidFill>
                <a:latin typeface="Calibri"/>
                <a:cs typeface="+mn-cs"/>
              </a:rPr>
              <a:pPr algn="r" defTabSz="966785" fontAlgn="auto" hangingPunct="0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en-US" sz="1300" kern="0" dirty="0">
              <a:solidFill>
                <a:srgbClr val="000000"/>
              </a:solidFill>
              <a:latin typeface="Verdana" pitchFamily="34"/>
              <a:cs typeface="+mn-cs"/>
            </a:endParaRPr>
          </a:p>
        </p:txBody>
      </p:sp>
      <p:sp>
        <p:nvSpPr>
          <p:cNvPr id="3" name="Rectangle 7"/>
          <p:cNvSpPr txBox="1"/>
          <p:nvPr/>
        </p:nvSpPr>
        <p:spPr>
          <a:xfrm>
            <a:off x="3850245" y="9429323"/>
            <a:ext cx="2945955" cy="495675"/>
          </a:xfrm>
          <a:prstGeom prst="rect">
            <a:avLst/>
          </a:prstGeom>
          <a:noFill/>
          <a:ln>
            <a:noFill/>
          </a:ln>
        </p:spPr>
        <p:txBody>
          <a:bodyPr lIns="96661" tIns="48335" rIns="96661" bIns="48335" anchor="b"/>
          <a:lstStyle/>
          <a:p>
            <a:pPr algn="r" defTabSz="966785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DBFCC08-8846-4521-A447-CF9FED9846F8}" type="slidenum">
              <a:rPr lang="en-US" kern="0">
                <a:solidFill>
                  <a:srgbClr val="000000"/>
                </a:solidFill>
                <a:latin typeface="Calibri"/>
                <a:cs typeface="+mn-cs"/>
              </a:rPr>
              <a:pPr algn="r" defTabSz="966785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en-US" sz="1300" b="1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892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0063" y="4715482"/>
            <a:ext cx="5437550" cy="44660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/>
            <a:endParaRPr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/>
            <a:endParaRPr smtClean="0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</p:spPr>
        <p:txBody>
          <a:bodyPr lIns="96661" tIns="48335" rIns="96661" bIns="48335" anchor="b"/>
          <a:lstStyle/>
          <a:p>
            <a:pPr algn="r" defTabSz="966785" fontAlgn="auto" hangingPunct="0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88A4EA5-C949-4B65-AAB8-90B1E95F83AA}" type="slidenum">
              <a:rPr lang="en-US" kern="0">
                <a:solidFill>
                  <a:srgbClr val="000000"/>
                </a:solidFill>
                <a:latin typeface="Calibri"/>
                <a:cs typeface="+mn-cs"/>
              </a:rPr>
              <a:pPr algn="r" defTabSz="966785" fontAlgn="auto" hangingPunct="0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en-US" sz="1300" kern="0">
              <a:solidFill>
                <a:srgbClr val="000000"/>
              </a:solidFill>
              <a:latin typeface="Verdana" pitchFamily="34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/>
            <a:fld id="{32FFDCCC-D39F-4AA1-86DE-E5D616B6954E}" type="slidenum">
              <a:rPr lang="en-US" sz="1200">
                <a:solidFill>
                  <a:srgbClr val="000000"/>
                </a:solidFill>
                <a:latin typeface="Verdana" pitchFamily="34" charset="0"/>
              </a:rPr>
              <a:pPr algn="r" eaLnBrk="1"/>
              <a:t>2</a:t>
            </a:fld>
            <a:endParaRPr lang="en-US" sz="1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1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D9400BFB-D566-4650-936D-92A0A96AFC73}" type="slidenum">
              <a:rPr lang="en-US" sz="1300" b="1">
                <a:solidFill>
                  <a:srgbClr val="000000"/>
                </a:solidFill>
                <a:latin typeface="Verdana" pitchFamily="34" charset="0"/>
              </a:rPr>
              <a:pPr algn="r" eaLnBrk="1" hangingPunct="1"/>
              <a:t>2</a:t>
            </a:fld>
            <a:endParaRPr lang="en-US" sz="13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32773" name="Rectangle 3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 marL="2286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dirty="0" smtClean="0"/>
          </a:p>
          <a:p>
            <a:pPr eaLnBrk="1" hangingPunct="1"/>
            <a:endParaRPr sz="10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17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111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484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99F875-05EF-4A37-B331-EC0262947FF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595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37E4D9-AC05-4F2F-9523-14AC33BBBF01}" type="slidenum">
              <a:rPr lang="en-US" smtClean="0">
                <a:cs typeface="Arial" charset="0"/>
              </a:rPr>
              <a:pPr/>
              <a:t>27</a:t>
            </a:fld>
            <a:endParaRPr lang="en-US" dirty="0" smtClean="0">
              <a:cs typeface="Arial" charset="0"/>
            </a:endParaRPr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50245" y="9429323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/>
            <a:fld id="{B291BD7C-DA8B-418E-A097-531137D79965}" type="slidenum">
              <a:rPr lang="en-US" sz="1300">
                <a:latin typeface="Arial" charset="0"/>
              </a:rPr>
              <a:pPr algn="r" defTabSz="966788"/>
              <a:t>27</a:t>
            </a:fld>
            <a:endParaRPr lang="en-US" sz="1300" dirty="0">
              <a:latin typeface="Arial" charset="0"/>
            </a:endParaRPr>
          </a:p>
        </p:txBody>
      </p:sp>
      <p:sp>
        <p:nvSpPr>
          <p:cNvPr id="35844" name="Rectangle 7"/>
          <p:cNvSpPr txBox="1">
            <a:spLocks noGrp="1"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/>
            <a:fld id="{A839958F-A388-4AE3-A830-596B38C55532}" type="slidenum">
              <a:rPr lang="en-US" sz="1300"/>
              <a:pPr algn="r" defTabSz="966788"/>
              <a:t>27</a:t>
            </a:fld>
            <a:endParaRPr lang="en-US" sz="1300" dirty="0"/>
          </a:p>
        </p:txBody>
      </p:sp>
      <p:sp>
        <p:nvSpPr>
          <p:cNvPr id="358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BILL, ARTHUR, AXEL &amp; ASSEMBLED PARTICIPANTS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/>
            <a:fld id="{32FFDCCC-D39F-4AA1-86DE-E5D616B6954E}" type="slidenum">
              <a:rPr lang="en-US" sz="1200">
                <a:solidFill>
                  <a:srgbClr val="000000"/>
                </a:solidFill>
                <a:latin typeface="Verdana" pitchFamily="34" charset="0"/>
              </a:rPr>
              <a:pPr algn="r" eaLnBrk="1"/>
              <a:t>3</a:t>
            </a:fld>
            <a:endParaRPr lang="en-US" sz="1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1" name="Rectangle 7"/>
          <p:cNvSpPr txBox="1">
            <a:spLocks noChangeArrowheads="1"/>
          </p:cNvSpPr>
          <p:nvPr/>
        </p:nvSpPr>
        <p:spPr bwMode="auto">
          <a:xfrm>
            <a:off x="3851722" y="9430963"/>
            <a:ext cx="2945954" cy="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61" tIns="48335" rIns="96661" bIns="48335" anchor="b"/>
          <a:lstStyle>
            <a:lvl1pPr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D9400BFB-D566-4650-936D-92A0A96AFC73}" type="slidenum">
              <a:rPr lang="en-US" sz="1300" b="1">
                <a:solidFill>
                  <a:srgbClr val="000000"/>
                </a:solidFill>
                <a:latin typeface="Verdana" pitchFamily="34" charset="0"/>
              </a:rPr>
              <a:pPr algn="r" eaLnBrk="1" hangingPunct="1"/>
              <a:t>3</a:t>
            </a:fld>
            <a:endParaRPr lang="en-US" sz="13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277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0937" cy="3722687"/>
          </a:xfrm>
          <a:ln/>
        </p:spPr>
      </p:sp>
      <p:sp>
        <p:nvSpPr>
          <p:cNvPr id="32773" name="Rectangle 3"/>
          <p:cNvSpPr txBox="1"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>
            <a:prstTxWarp prst="textNoShape">
              <a:avLst/>
            </a:prstTxWarp>
          </a:bodyPr>
          <a:lstStyle>
            <a:lvl1pPr marL="2286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dirty="0" smtClean="0"/>
          </a:p>
          <a:p>
            <a:pPr eaLnBrk="1" hangingPunct="1"/>
            <a:endParaRPr sz="10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914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>
              <a:cs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fld id="{D464BECA-76D7-49CF-B7F5-BAA9D2BD3903}" type="slidenum">
              <a:rPr lang="en-CA" sz="1200"/>
              <a:pPr/>
              <a:t>5</a:t>
            </a:fld>
            <a:endParaRPr lang="en-CA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85372" indent="-30206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208265" indent="-24165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91571" indent="-24165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74878" indent="-24165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658184" indent="-24165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141490" indent="-24165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624796" indent="-24165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108102" indent="-24165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FF95A3-24DA-41A0-9B1B-41E5EAD16596}" type="slidenum">
              <a:rPr lang="en-US"/>
              <a:pPr/>
              <a:t>7</a:t>
            </a:fld>
            <a:endParaRPr 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5513" y="744538"/>
            <a:ext cx="4953000" cy="3716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358" y="4715154"/>
            <a:ext cx="4983388" cy="44635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fld id="{E60F1A35-0F1D-43D5-83CC-418F271A9D2D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418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FB8074-893B-4340-8D78-00A3A8FF3E8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6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hangingPunct="0"/>
            <a:r>
              <a:rPr lang="en-US" sz="1200" b="1" dirty="0">
                <a:solidFill>
                  <a:srgbClr val="0C4B84"/>
                </a:solidFill>
                <a:latin typeface="Verdana" pitchFamily="34" charset="0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hangingPunct="0"/>
            <a:r>
              <a:rPr lang="en-US" sz="1200" b="1" dirty="0">
                <a:solidFill>
                  <a:srgbClr val="0C4B84"/>
                </a:solidFill>
                <a:latin typeface="Verdana" pitchFamily="34" charset="0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hangingPunct="0"/>
            <a:r>
              <a:rPr lang="en-US" sz="1000" dirty="0">
                <a:solidFill>
                  <a:srgbClr val="000000"/>
                </a:solidFill>
                <a:latin typeface="Verdana" pitchFamily="34" charset="0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10" name="Picture 4" descr="G3ict logo with name and GAI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33400"/>
            <a:ext cx="77755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Grp="1"/>
          </p:cNvSpPr>
          <p:nvPr>
            <p:ph type="ctrTitle"/>
          </p:nvPr>
        </p:nvSpPr>
        <p:spPr>
          <a:xfrm>
            <a:off x="0" y="2130423"/>
            <a:ext cx="9144000" cy="1470026"/>
          </a:xfrm>
        </p:spPr>
        <p:txBody>
          <a:bodyPr lIns="91440" rIns="91440" anchor="ctr" anchorCtr="1"/>
          <a:lstStyle>
            <a:lvl1pPr algn="ctr">
              <a:defRPr sz="48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8" name="Rectangle 9"/>
          <p:cNvSpPr txBox="1"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3"/>
          </a:xfrm>
        </p:spPr>
        <p:txBody>
          <a:bodyPr anchorCtr="1"/>
          <a:lstStyle>
            <a:lvl1pPr marL="0" indent="0" algn="ctr">
              <a:spcAft>
                <a:spcPts val="0"/>
              </a:spcAft>
              <a:buNone/>
              <a:defRPr sz="2800">
                <a:solidFill>
                  <a:srgbClr val="003366"/>
                </a:solidFill>
              </a:defRPr>
            </a:lvl1pPr>
            <a:lvl2pPr marL="0" lvl="0" indent="0" algn="ctr">
              <a:spcAft>
                <a:spcPts val="0"/>
              </a:spcAft>
              <a:buNone/>
              <a:defRPr b="1"/>
            </a:lvl2pPr>
            <a:lvl3pPr marL="0" lvl="0" indent="0" algn="ctr">
              <a:spcAft>
                <a:spcPts val="0"/>
              </a:spcAft>
              <a:buNone/>
              <a:defRPr sz="2800" b="1">
                <a:solidFill>
                  <a:srgbClr val="003366"/>
                </a:solidFill>
              </a:defRPr>
            </a:lvl3pPr>
            <a:lvl4pPr marL="0" lvl="0" indent="0" algn="ctr">
              <a:spcAft>
                <a:spcPts val="0"/>
              </a:spcAft>
              <a:buNone/>
              <a:defRPr sz="2800" b="1">
                <a:solidFill>
                  <a:srgbClr val="003366"/>
                </a:solidFill>
              </a:defRPr>
            </a:lvl4pPr>
          </a:lstStyle>
          <a:p>
            <a:pPr lvl="0"/>
            <a:r>
              <a:rPr lang="en-US"/>
              <a:t>Author</a:t>
            </a:r>
          </a:p>
          <a:p>
            <a:pPr lvl="0"/>
            <a:r>
              <a:rPr lang="en-US"/>
              <a:t>Organization</a:t>
            </a:r>
          </a:p>
          <a:p>
            <a:pPr lvl="0"/>
            <a:r>
              <a:rPr lang="en-US"/>
              <a:t>Country</a:t>
            </a:r>
          </a:p>
          <a:p>
            <a:pPr lvl="0"/>
            <a:r>
              <a:rPr lang="en-US"/>
              <a:t>Email</a:t>
            </a:r>
          </a:p>
        </p:txBody>
      </p:sp>
      <p:sp>
        <p:nvSpPr>
          <p:cNvPr id="11" name="Rectangle 10"/>
          <p:cNvSpPr txBox="1">
            <a:spLocks noGrp="1"/>
          </p:cNvSpPr>
          <p:nvPr>
            <p:ph type="dt" sz="half" idx="10"/>
          </p:nvPr>
        </p:nvSpPr>
        <p:spPr>
          <a:xfrm>
            <a:off x="468313" y="6237288"/>
            <a:ext cx="4392612" cy="312737"/>
          </a:xfrm>
        </p:spPr>
        <p:txBody>
          <a:bodyPr/>
          <a:lstStyle>
            <a:lvl1pPr>
              <a:lnSpc>
                <a:spcPct val="100000"/>
              </a:lnSpc>
              <a:defRPr sz="1400" b="0"/>
            </a:lvl1pPr>
            <a:lvl2pPr>
              <a:lnSpc>
                <a:spcPct val="100000"/>
              </a:lnSpc>
              <a:defRPr sz="1400" b="0"/>
            </a:lvl2pPr>
          </a:lstStyle>
          <a:p>
            <a:pPr>
              <a:defRPr/>
            </a:pPr>
            <a:r>
              <a:rPr dirty="0"/>
              <a:t>Atlanta, Georgia, USA, 1 October 2008</a:t>
            </a:r>
          </a:p>
          <a:p>
            <a:pPr>
              <a:defRPr/>
            </a:pPr>
            <a:r>
              <a:rPr dirty="0"/>
              <a:t>The Globe Atlanta</a:t>
            </a:r>
          </a:p>
        </p:txBody>
      </p:sp>
    </p:spTree>
    <p:extLst>
      <p:ext uri="{BB962C8B-B14F-4D97-AF65-F5344CB8AC3E}">
        <p14:creationId xmlns:p14="http://schemas.microsoft.com/office/powerpoint/2010/main" val="1302856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98"/>
              <a:buBlip>
                <a:blip r:embed="rId2"/>
              </a:buBlip>
              <a:tabLst/>
              <a:defRPr lang="en-US" sz="20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9793411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786567" y="68259"/>
            <a:ext cx="2178045" cy="6015032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250829" y="68259"/>
            <a:ext cx="6383334" cy="6015032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98"/>
              <a:buBlip>
                <a:blip r:embed="rId2"/>
              </a:buBlip>
              <a:tabLst/>
              <a:defRPr lang="en-US" sz="20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68183004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 txBox="1">
            <a:spLocks noGrp="1"/>
          </p:cNvSpPr>
          <p:nvPr>
            <p:ph type="tbl"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507607152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000" dirty="0">
                <a:solidFill>
                  <a:srgbClr val="000000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8" name="Picture 4" descr="G3ict logo with name and GAID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533400"/>
            <a:ext cx="7775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effectLst/>
        </p:spPr>
        <p:txBody>
          <a:bodyPr lIns="91440" rIns="91440"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3962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>
            <a:lvl1pPr marL="0" indent="0" algn="ctr">
              <a:spcAft>
                <a:spcPct val="0"/>
              </a:spcAft>
              <a:buFont typeface="Wingdings" pitchFamily="2" charset="2"/>
              <a:buNone/>
              <a:defRPr sz="2800">
                <a:solidFill>
                  <a:srgbClr val="003366"/>
                </a:solidFill>
              </a:defRPr>
            </a:lvl1pPr>
          </a:lstStyle>
          <a:p>
            <a:r>
              <a:rPr lang="en-US"/>
              <a:t>Author</a:t>
            </a:r>
          </a:p>
          <a:p>
            <a:r>
              <a:rPr lang="en-US"/>
              <a:t>Organization</a:t>
            </a:r>
          </a:p>
          <a:p>
            <a:r>
              <a:rPr lang="en-US"/>
              <a:t>Country</a:t>
            </a:r>
          </a:p>
          <a:p>
            <a:r>
              <a:rPr lang="en-US"/>
              <a:t>Email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237288"/>
            <a:ext cx="4392612" cy="312737"/>
          </a:xfrm>
        </p:spPr>
        <p:txBody>
          <a:bodyPr/>
          <a:lstStyle>
            <a:lvl1pPr>
              <a:lnSpc>
                <a:spcPct val="100000"/>
              </a:lnSpc>
              <a:defRPr sz="1400"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The Globe Atlanta</a:t>
            </a:r>
          </a:p>
        </p:txBody>
      </p:sp>
    </p:spTree>
    <p:extLst>
      <p:ext uri="{BB962C8B-B14F-4D97-AF65-F5344CB8AC3E}">
        <p14:creationId xmlns:p14="http://schemas.microsoft.com/office/powerpoint/2010/main" val="22687785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933832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851263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79900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341438"/>
            <a:ext cx="4281488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4112448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97017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535819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28833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172200"/>
            <a:ext cx="250348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17691" y="1430342"/>
            <a:ext cx="8713783" cy="474185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98"/>
              <a:buBlip>
                <a:blip r:embed="rId3"/>
              </a:buBlip>
              <a:tabLst/>
              <a:defRPr lang="en-US" sz="20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32018"/>
      </p:ext>
    </p:extLst>
  </p:cSld>
  <p:clrMapOvr>
    <a:masterClrMapping/>
  </p:clrMapOvr>
  <p:transition spd="slow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96907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6419251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5953942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68263"/>
            <a:ext cx="2178050" cy="60150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68263"/>
            <a:ext cx="6383338" cy="60150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812811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8263"/>
            <a:ext cx="87137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341438"/>
            <a:ext cx="8713788" cy="474186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506181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000" dirty="0">
                <a:solidFill>
                  <a:srgbClr val="000000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8" name="Picture 4" descr="G3ict logo with name and GAID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533400"/>
            <a:ext cx="7775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effectLst/>
        </p:spPr>
        <p:txBody>
          <a:bodyPr lIns="91440" rIns="91440"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3962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>
            <a:lvl1pPr marL="0" indent="0" algn="ctr">
              <a:spcAft>
                <a:spcPct val="0"/>
              </a:spcAft>
              <a:buFont typeface="Wingdings" pitchFamily="2" charset="2"/>
              <a:buNone/>
              <a:defRPr sz="2800">
                <a:solidFill>
                  <a:srgbClr val="003366"/>
                </a:solidFill>
              </a:defRPr>
            </a:lvl1pPr>
          </a:lstStyle>
          <a:p>
            <a:r>
              <a:rPr lang="en-US"/>
              <a:t>Author</a:t>
            </a:r>
          </a:p>
          <a:p>
            <a:r>
              <a:rPr lang="en-US"/>
              <a:t>Organization</a:t>
            </a:r>
          </a:p>
          <a:p>
            <a:r>
              <a:rPr lang="en-US"/>
              <a:t>Country</a:t>
            </a:r>
          </a:p>
          <a:p>
            <a:r>
              <a:rPr lang="en-US"/>
              <a:t>Email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237288"/>
            <a:ext cx="4392612" cy="312737"/>
          </a:xfrm>
        </p:spPr>
        <p:txBody>
          <a:bodyPr/>
          <a:lstStyle>
            <a:lvl1pPr>
              <a:lnSpc>
                <a:spcPct val="100000"/>
              </a:lnSpc>
              <a:defRPr sz="1400"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The Globe Atlanta</a:t>
            </a:r>
          </a:p>
        </p:txBody>
      </p:sp>
    </p:spTree>
    <p:extLst>
      <p:ext uri="{BB962C8B-B14F-4D97-AF65-F5344CB8AC3E}">
        <p14:creationId xmlns:p14="http://schemas.microsoft.com/office/powerpoint/2010/main" val="19019035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778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4430796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79900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341438"/>
            <a:ext cx="4281488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47720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82668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/>
          <a:lstStyle>
            <a:lvl1pPr>
              <a:defRPr sz="4000" cap="all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Aft>
                <a:spcPts val="1100"/>
              </a:spcAft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451638111"/>
      </p:ext>
    </p:extLst>
  </p:cSld>
  <p:clrMapOvr>
    <a:masterClrMapping/>
  </p:clrMapOvr>
  <p:transition spd="slow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40365908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8645677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5978497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8057229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8007947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68263"/>
            <a:ext cx="2178050" cy="60150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68263"/>
            <a:ext cx="6383338" cy="60150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750504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8263"/>
            <a:ext cx="87137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341438"/>
            <a:ext cx="8713788" cy="474186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5379232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000" dirty="0">
                <a:solidFill>
                  <a:srgbClr val="000000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8" name="Picture 4" descr="G3ict logo with name and GAID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33400"/>
            <a:ext cx="7775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effectLst/>
        </p:spPr>
        <p:txBody>
          <a:bodyPr lIns="91440" rIns="91440"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3962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>
            <a:lvl1pPr marL="0" indent="0" algn="ctr">
              <a:spcAft>
                <a:spcPct val="0"/>
              </a:spcAft>
              <a:buFont typeface="Wingdings" pitchFamily="2" charset="2"/>
              <a:buNone/>
              <a:defRPr sz="2800">
                <a:solidFill>
                  <a:srgbClr val="003366"/>
                </a:solidFill>
              </a:defRPr>
            </a:lvl1pPr>
          </a:lstStyle>
          <a:p>
            <a:r>
              <a:rPr lang="en-US"/>
              <a:t>Author</a:t>
            </a:r>
          </a:p>
          <a:p>
            <a:r>
              <a:rPr lang="en-US"/>
              <a:t>Organization</a:t>
            </a:r>
          </a:p>
          <a:p>
            <a:r>
              <a:rPr lang="en-US"/>
              <a:t>Country</a:t>
            </a:r>
          </a:p>
          <a:p>
            <a:r>
              <a:rPr lang="en-US"/>
              <a:t>Email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237288"/>
            <a:ext cx="4392612" cy="312737"/>
          </a:xfrm>
        </p:spPr>
        <p:txBody>
          <a:bodyPr/>
          <a:lstStyle>
            <a:lvl1pPr>
              <a:lnSpc>
                <a:spcPct val="100000"/>
              </a:lnSpc>
              <a:defRPr sz="1400"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The Globe Atlanta</a:t>
            </a:r>
          </a:p>
        </p:txBody>
      </p:sp>
    </p:spTree>
    <p:extLst>
      <p:ext uri="{BB962C8B-B14F-4D97-AF65-F5344CB8AC3E}">
        <p14:creationId xmlns:p14="http://schemas.microsoft.com/office/powerpoint/2010/main" val="13846223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037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88077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250829" y="1341433"/>
            <a:ext cx="4279904" cy="4741858"/>
          </a:xfrm>
        </p:spPr>
        <p:txBody>
          <a:bodyPr/>
          <a:lstStyle>
            <a:lvl1pPr>
              <a:spcAft>
                <a:spcPts val="1500"/>
              </a:spcAft>
              <a:defRPr sz="2800"/>
            </a:lvl1pPr>
            <a:lvl2pPr>
              <a:spcAft>
                <a:spcPts val="1300"/>
              </a:spcAft>
              <a:defRPr sz="2400"/>
            </a:lvl2pPr>
            <a:lvl3pPr>
              <a:spcAft>
                <a:spcPts val="1100"/>
              </a:spcAft>
              <a:defRPr sz="2000"/>
            </a:lvl3pPr>
            <a:lvl4pPr>
              <a:spcAft>
                <a:spcPts val="1000"/>
              </a:spcAft>
              <a:defRPr sz="1800"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Blip>
                <a:blip r:embed="rId2"/>
              </a:buBlip>
              <a:tabLst/>
              <a:defRPr lang="en-US" sz="18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83127" y="1341433"/>
            <a:ext cx="4281485" cy="4741858"/>
          </a:xfrm>
        </p:spPr>
        <p:txBody>
          <a:bodyPr/>
          <a:lstStyle>
            <a:lvl1pPr>
              <a:spcAft>
                <a:spcPts val="1500"/>
              </a:spcAft>
              <a:defRPr sz="2800"/>
            </a:lvl1pPr>
            <a:lvl2pPr>
              <a:spcAft>
                <a:spcPts val="1300"/>
              </a:spcAft>
              <a:defRPr sz="2400"/>
            </a:lvl2pPr>
            <a:lvl3pPr>
              <a:spcAft>
                <a:spcPts val="1100"/>
              </a:spcAft>
              <a:defRPr sz="2000"/>
            </a:lvl3pPr>
            <a:lvl4pPr>
              <a:spcAft>
                <a:spcPts val="1000"/>
              </a:spcAft>
              <a:defRPr sz="1800"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Blip>
                <a:blip r:embed="rId2"/>
              </a:buBlip>
              <a:tabLst/>
              <a:defRPr lang="en-US" sz="18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105901203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79900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341438"/>
            <a:ext cx="4281488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2516669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6328034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1170212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4054058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2773372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664033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41664983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68263"/>
            <a:ext cx="2178050" cy="60150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68263"/>
            <a:ext cx="6383338" cy="60150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4363908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8263"/>
            <a:ext cx="87137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341438"/>
            <a:ext cx="8713788" cy="474186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5055926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rgbClr val="0C4B84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defRPr/>
            </a:pPr>
            <a:r>
              <a:rPr lang="en-US" sz="1000" dirty="0">
                <a:solidFill>
                  <a:srgbClr val="000000"/>
                </a:solidFill>
                <a:latin typeface="Verdana" pitchFamily="34" charset="0"/>
                <a:cs typeface="Arial"/>
              </a:rPr>
              <a:t> </a:t>
            </a:r>
            <a:endParaRPr lang="en-US" sz="24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8" name="Picture 4" descr="G3ict logo with name and GAID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533400"/>
            <a:ext cx="7775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effectLst/>
        </p:spPr>
        <p:txBody>
          <a:bodyPr lIns="91440" rIns="91440"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39629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>
            <a:lvl1pPr marL="0" indent="0" algn="ctr">
              <a:spcAft>
                <a:spcPct val="0"/>
              </a:spcAft>
              <a:buFont typeface="Wingdings" pitchFamily="2" charset="2"/>
              <a:buNone/>
              <a:defRPr sz="2800">
                <a:solidFill>
                  <a:srgbClr val="003366"/>
                </a:solidFill>
              </a:defRPr>
            </a:lvl1pPr>
          </a:lstStyle>
          <a:p>
            <a:r>
              <a:rPr lang="en-US"/>
              <a:t>Author</a:t>
            </a:r>
          </a:p>
          <a:p>
            <a:r>
              <a:rPr lang="en-US"/>
              <a:t>Organization</a:t>
            </a:r>
          </a:p>
          <a:p>
            <a:r>
              <a:rPr lang="en-US"/>
              <a:t>Country</a:t>
            </a:r>
          </a:p>
          <a:p>
            <a:r>
              <a:rPr lang="en-US"/>
              <a:t>Email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468313" y="6237288"/>
            <a:ext cx="4392612" cy="312737"/>
          </a:xfrm>
        </p:spPr>
        <p:txBody>
          <a:bodyPr/>
          <a:lstStyle>
            <a:lvl1pPr>
              <a:lnSpc>
                <a:spcPct val="100000"/>
              </a:lnSpc>
              <a:defRPr sz="1400"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The Globe Atlanta</a:t>
            </a:r>
          </a:p>
        </p:txBody>
      </p:sp>
    </p:spTree>
    <p:extLst>
      <p:ext uri="{BB962C8B-B14F-4D97-AF65-F5344CB8AC3E}">
        <p14:creationId xmlns:p14="http://schemas.microsoft.com/office/powerpoint/2010/main" val="305292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Aft>
                <a:spcPts val="1300"/>
              </a:spcAft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Aft>
                <a:spcPts val="1300"/>
              </a:spcAft>
              <a:defRPr sz="2400"/>
            </a:lvl1pPr>
            <a:lvl2pPr>
              <a:spcAft>
                <a:spcPts val="1100"/>
              </a:spcAft>
              <a:defRPr sz="2000"/>
            </a:lvl2pPr>
            <a:lvl3pPr>
              <a:spcAft>
                <a:spcPts val="1000"/>
              </a:spcAft>
              <a:defRPr sz="1800"/>
            </a:lvl3pPr>
            <a:lvl4pPr>
              <a:spcAft>
                <a:spcPts val="900"/>
              </a:spcAft>
              <a:defRPr sz="1600"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Blip>
                <a:blip r:embed="rId2"/>
              </a:buBlip>
              <a:tabLst/>
              <a:defRPr lang="en-US" sz="16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Aft>
                <a:spcPts val="1300"/>
              </a:spcAft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Aft>
                <a:spcPts val="1300"/>
              </a:spcAft>
              <a:defRPr sz="2400"/>
            </a:lvl1pPr>
            <a:lvl2pPr>
              <a:spcAft>
                <a:spcPts val="1100"/>
              </a:spcAft>
              <a:defRPr sz="2000"/>
            </a:lvl2pPr>
            <a:lvl3pPr>
              <a:spcAft>
                <a:spcPts val="1000"/>
              </a:spcAft>
              <a:defRPr sz="1800"/>
            </a:lvl3pPr>
            <a:lvl4pPr>
              <a:spcAft>
                <a:spcPts val="900"/>
              </a:spcAft>
              <a:defRPr sz="1600"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Blip>
                <a:blip r:embed="rId2"/>
              </a:buBlip>
              <a:tabLst/>
              <a:defRPr lang="en-US" sz="16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528369762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9671848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178907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279900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341438"/>
            <a:ext cx="4281488" cy="47418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0147521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2296208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8378191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901617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3281209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8106358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6594248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6563" y="68263"/>
            <a:ext cx="2178050" cy="60150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68263"/>
            <a:ext cx="6383338" cy="60150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69893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1649071275"/>
      </p:ext>
    </p:extLst>
  </p:cSld>
  <p:clrMapOvr>
    <a:masterClrMapping/>
  </p:clrMapOvr>
  <p:transition spd="slow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68263"/>
            <a:ext cx="87137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50825" y="1341438"/>
            <a:ext cx="8713788" cy="474186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3567969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056135"/>
      </p:ext>
    </p:extLst>
  </p:cSld>
  <p:clrMapOvr>
    <a:masterClrMapping/>
  </p:clrMapOvr>
  <p:transition spd="slow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/>
          <a:lstStyle>
            <a:lvl1pPr>
              <a:defRPr sz="2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 marL="2057400" marR="0" lvl="4" indent="-228600" algn="l" defTabSz="914400" rtl="0" fontAlgn="auto" hangingPunct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998"/>
              <a:buBlip>
                <a:blip r:embed="rId2"/>
              </a:buBlip>
              <a:tabLst/>
              <a:defRPr lang="en-US" sz="2000" b="0" i="0" u="none" strike="noStrike" kern="0" cap="none" spc="0" baseline="0">
                <a:solidFill>
                  <a:srgbClr val="000099"/>
                </a:solidFill>
                <a:uFillTx/>
                <a:latin typeface="Verdana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Aft>
                <a:spcPts val="800"/>
              </a:spcAft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274726612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/>
          <a:lstStyle>
            <a:lvl1pPr>
              <a:defRPr sz="2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Aft>
                <a:spcPts val="800"/>
              </a:spcAft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</p:spTree>
    <p:extLst>
      <p:ext uri="{BB962C8B-B14F-4D97-AF65-F5344CB8AC3E}">
        <p14:creationId xmlns:p14="http://schemas.microsoft.com/office/powerpoint/2010/main" val="647585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9"/>
          <p:cNvSpPr>
            <a:spLocks noChangeArrowheads="1"/>
          </p:cNvSpPr>
          <p:nvPr/>
        </p:nvSpPr>
        <p:spPr bwMode="auto">
          <a:xfrm>
            <a:off x="-6350" y="0"/>
            <a:ext cx="9150350" cy="1770063"/>
          </a:xfrm>
          <a:prstGeom prst="rect">
            <a:avLst/>
          </a:prstGeom>
          <a:gradFill rotWithShape="0">
            <a:gsLst>
              <a:gs pos="0">
                <a:srgbClr val="006699"/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hangingPunct="0"/>
            <a:endParaRPr lang="en-US" sz="32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" name="Rectangle 4"/>
          <p:cNvSpPr txBox="1">
            <a:spLocks noGrp="1"/>
          </p:cNvSpPr>
          <p:nvPr>
            <p:ph type="dt" sz="half" idx="2"/>
          </p:nvPr>
        </p:nvSpPr>
        <p:spPr>
          <a:xfrm>
            <a:off x="252413" y="6170613"/>
            <a:ext cx="4497387" cy="312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000" b="1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Arial"/>
              </a:defRPr>
            </a:lvl1pPr>
            <a:lvl2pPr marL="0" marR="0" lvl="0" indent="0" algn="l" defTabSz="914400" rtl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000" b="1" i="0" u="none" strike="noStrike" kern="1200" cap="none" spc="0" baseline="0">
                <a:solidFill>
                  <a:srgbClr val="000000"/>
                </a:solidFill>
                <a:uFillTx/>
                <a:latin typeface="Verdana" pitchFamily="34"/>
                <a:cs typeface="Arial"/>
              </a:defRPr>
            </a:lvl2pPr>
          </a:lstStyle>
          <a:p>
            <a:pPr>
              <a:defRPr/>
            </a:pPr>
            <a:r>
              <a:rPr dirty="0"/>
              <a:t>Georgia: A Hub for Digital Accessibility Innovation</a:t>
            </a:r>
          </a:p>
          <a:p>
            <a:pPr>
              <a:defRPr/>
            </a:pPr>
            <a:r>
              <a:rPr dirty="0"/>
              <a:t>Atlanta, Georgia, USA, 1 October 2008</a:t>
            </a:r>
          </a:p>
        </p:txBody>
      </p:sp>
      <p:sp>
        <p:nvSpPr>
          <p:cNvPr id="1029" name="Rectangle 7"/>
          <p:cNvSpPr txBox="1">
            <a:spLocks noGrp="1"/>
          </p:cNvSpPr>
          <p:nvPr>
            <p:ph type="body" idx="1"/>
          </p:nvPr>
        </p:nvSpPr>
        <p:spPr bwMode="auto">
          <a:xfrm>
            <a:off x="250825" y="1341438"/>
            <a:ext cx="8713788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Rectangle 3"/>
          <p:cNvSpPr txBox="1">
            <a:spLocks noGrp="1"/>
          </p:cNvSpPr>
          <p:nvPr>
            <p:ph type="title"/>
          </p:nvPr>
        </p:nvSpPr>
        <p:spPr>
          <a:xfrm>
            <a:off x="250825" y="68263"/>
            <a:ext cx="8713788" cy="1143000"/>
          </a:xfrm>
          <a:prstGeom prst="rect">
            <a:avLst/>
          </a:prstGeom>
          <a:noFill/>
          <a:ln>
            <a:noFill/>
          </a:ln>
          <a:effectLst>
            <a:outerShdw dist="17962" dir="2700000" algn="tl">
              <a:srgbClr val="B2B2B2"/>
            </a:outerShdw>
          </a:effectLst>
        </p:spPr>
        <p:txBody>
          <a:bodyPr vert="horz" wrap="square" lIns="45720" tIns="45720" rIns="45720" bIns="45720" anchor="t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261938" y="6557963"/>
            <a:ext cx="8223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hangingPunct="0">
              <a:lnSpc>
                <a:spcPct val="90000"/>
              </a:lnSpc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Verdana" pitchFamily="34" charset="0"/>
              </a:rPr>
              <a:t>Slide </a:t>
            </a:r>
            <a:fld id="{02E0C3D2-FF4D-4EDE-A08E-910983098445}" type="slidenum">
              <a:rPr lang="en-US" sz="1000" b="1" smtClean="0">
                <a:solidFill>
                  <a:srgbClr val="000000"/>
                </a:solidFill>
                <a:latin typeface="Verdana" pitchFamily="34" charset="0"/>
              </a:rPr>
              <a:pPr hangingPunct="0">
                <a:lnSpc>
                  <a:spcPct val="90000"/>
                </a:lnSpc>
                <a:defRPr/>
              </a:pPr>
              <a:t>‹#›</a:t>
            </a:fld>
            <a:endParaRPr lang="en-US" sz="10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1032" name="Picture 4" descr="G3ict logo with name and GAID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900" y="6124575"/>
            <a:ext cx="49799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3200" b="1">
          <a:solidFill>
            <a:srgbClr val="FFFFFF"/>
          </a:solidFill>
          <a:effectLst>
            <a:outerShdw dist="38096" dir="2700000">
              <a:srgbClr val="C0C0C0"/>
            </a:outerShdw>
          </a:effectLst>
          <a:latin typeface="Verdana"/>
          <a:cs typeface="Arial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ts val="1700"/>
        </a:spcAft>
        <a:buClr>
          <a:srgbClr val="0E438A"/>
        </a:buClr>
        <a:buSzPct val="75000"/>
        <a:buFont typeface="Wingdings" pitchFamily="2" charset="2"/>
        <a:buChar char="v"/>
        <a:defRPr lang="en-US" sz="3200" b="1">
          <a:solidFill>
            <a:srgbClr val="000000"/>
          </a:solidFill>
          <a:latin typeface="Verdana"/>
          <a:cs typeface="Arial"/>
        </a:defRPr>
      </a:lvl1pPr>
      <a:lvl2pPr marL="796925" lvl="1" indent="-339725" algn="l" rtl="0" eaLnBrk="0" fontAlgn="base" hangingPunct="0">
        <a:lnSpc>
          <a:spcPct val="90000"/>
        </a:lnSpc>
        <a:spcBef>
          <a:spcPct val="0"/>
        </a:spcBef>
        <a:spcAft>
          <a:spcPts val="1500"/>
        </a:spcAft>
        <a:buClr>
          <a:srgbClr val="0E438A"/>
        </a:buClr>
        <a:buSzPct val="100000"/>
        <a:buFont typeface="Webdings" pitchFamily="18" charset="2"/>
        <a:buChar char="4"/>
        <a:defRPr lang="en-US" sz="2800">
          <a:solidFill>
            <a:srgbClr val="003366"/>
          </a:solidFill>
          <a:latin typeface="Verdana"/>
          <a:cs typeface="Arial"/>
        </a:defRPr>
      </a:lvl2pPr>
      <a:lvl3pPr marL="1258888" lvl="2" indent="-344488" algn="l" rtl="0" eaLnBrk="0" fontAlgn="base" hangingPunct="0">
        <a:lnSpc>
          <a:spcPct val="90000"/>
        </a:lnSpc>
        <a:spcBef>
          <a:spcPct val="0"/>
        </a:spcBef>
        <a:spcAft>
          <a:spcPts val="1300"/>
        </a:spcAft>
        <a:buClr>
          <a:srgbClr val="0E438A"/>
        </a:buClr>
        <a:buSzPct val="100000"/>
        <a:buChar char="•"/>
        <a:defRPr lang="en-US" sz="2400">
          <a:solidFill>
            <a:srgbClr val="000000"/>
          </a:solidFill>
          <a:latin typeface="Verdana"/>
          <a:cs typeface="Arial"/>
        </a:defRPr>
      </a:lvl3pPr>
      <a:lvl4pPr marL="1711325" lvl="3" indent="-336550" algn="l" rtl="0" eaLnBrk="0" fontAlgn="base" hangingPunct="0">
        <a:lnSpc>
          <a:spcPct val="90000"/>
        </a:lnSpc>
        <a:spcBef>
          <a:spcPct val="0"/>
        </a:spcBef>
        <a:spcAft>
          <a:spcPts val="1100"/>
        </a:spcAft>
        <a:buClr>
          <a:srgbClr val="0E438A"/>
        </a:buClr>
        <a:buSzPct val="100000"/>
        <a:buChar char="•"/>
        <a:defRPr lang="en-US" sz="2000">
          <a:solidFill>
            <a:srgbClr val="000000"/>
          </a:solidFill>
          <a:latin typeface="Verdana"/>
          <a:cs typeface="Arial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4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5283" name="Rectangle 19"/>
          <p:cNvSpPr>
            <a:spLocks noChangeArrowheads="1"/>
          </p:cNvSpPr>
          <p:nvPr userDrawn="1"/>
        </p:nvSpPr>
        <p:spPr bwMode="auto">
          <a:xfrm>
            <a:off x="-6350" y="0"/>
            <a:ext cx="9150350" cy="1770063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32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 sz="1000" b="1">
                <a:cs typeface="+mn-cs"/>
              </a:defRPr>
            </a:lvl1pPr>
          </a:lstStyle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Georgia: A Hub for Digital Accessibility Innovation</a:t>
            </a:r>
          </a:p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Atlanta, Georgia, USA, 1 October 2008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13788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68263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 userDrawn="1"/>
        </p:nvSpPr>
        <p:spPr bwMode="auto">
          <a:xfrm>
            <a:off x="261938" y="6557963"/>
            <a:ext cx="822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000" b="1" dirty="0">
                <a:solidFill>
                  <a:srgbClr val="000000"/>
                </a:solidFill>
                <a:latin typeface="Verdana" pitchFamily="34" charset="0"/>
                <a:cs typeface="Arial"/>
              </a:rPr>
              <a:t>Slide </a:t>
            </a:r>
            <a:fld id="{4478FB59-8419-44D2-B41B-4CC84BCF5C4A}" type="slidenum">
              <a:rPr lang="en-US" sz="1000" b="1">
                <a:solidFill>
                  <a:srgbClr val="000000"/>
                </a:solidFill>
                <a:latin typeface="Verdana" pitchFamily="34" charset="0"/>
                <a:cs typeface="Arial"/>
              </a:rPr>
              <a:pPr eaLnBrk="0" hangingPunct="0">
                <a:lnSpc>
                  <a:spcPct val="90000"/>
                </a:lnSpc>
                <a:defRPr/>
              </a:pPr>
              <a:t>‹#›</a:t>
            </a:fld>
            <a:endParaRPr lang="en-US" sz="1000" b="1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1032" name="Picture 4" descr="G3ict logo with name and GAID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25900" y="6124575"/>
            <a:ext cx="497998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733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SzPct val="75000"/>
        <a:buFont typeface="Wingdings" pitchFamily="2" charset="2"/>
        <a:buChar char="v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41313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Font typeface="Webdings" pitchFamily="18" charset="2"/>
        <a:buChar char="4"/>
        <a:defRPr sz="2800">
          <a:solidFill>
            <a:srgbClr val="003366"/>
          </a:solidFill>
          <a:latin typeface="+mn-lt"/>
          <a:cs typeface="+mn-cs"/>
        </a:defRPr>
      </a:lvl2pPr>
      <a:lvl3pPr marL="1260475" indent="-346075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712913" indent="-338138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4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5283" name="Rectangle 19"/>
          <p:cNvSpPr>
            <a:spLocks noChangeArrowheads="1"/>
          </p:cNvSpPr>
          <p:nvPr/>
        </p:nvSpPr>
        <p:spPr bwMode="auto">
          <a:xfrm>
            <a:off x="-6350" y="0"/>
            <a:ext cx="9150350" cy="1770063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32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 sz="1000" b="1">
                <a:cs typeface="+mn-cs"/>
              </a:defRPr>
            </a:lvl1pPr>
          </a:lstStyle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Georgia: A Hub for Digital Accessibility Innovation</a:t>
            </a:r>
          </a:p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Atlanta, Georgia, USA, 1 October 2008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13788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68263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261938" y="6557963"/>
            <a:ext cx="822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000" b="1" dirty="0">
                <a:solidFill>
                  <a:srgbClr val="000000"/>
                </a:solidFill>
                <a:latin typeface="Verdana" pitchFamily="34" charset="0"/>
                <a:cs typeface="Arial"/>
              </a:rPr>
              <a:t>Slide </a:t>
            </a:r>
            <a:fld id="{4478FB59-8419-44D2-B41B-4CC84BCF5C4A}" type="slidenum">
              <a:rPr lang="en-US" sz="1000" b="1">
                <a:solidFill>
                  <a:srgbClr val="000000"/>
                </a:solidFill>
                <a:latin typeface="Verdana" pitchFamily="34" charset="0"/>
                <a:cs typeface="Arial"/>
              </a:rPr>
              <a:pPr eaLnBrk="0" hangingPunct="0">
                <a:lnSpc>
                  <a:spcPct val="90000"/>
                </a:lnSpc>
                <a:defRPr/>
              </a:pPr>
              <a:t>‹#›</a:t>
            </a:fld>
            <a:endParaRPr lang="en-US" sz="1000" b="1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1032" name="Picture 4" descr="G3ict logo with name and GAID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25900" y="6124575"/>
            <a:ext cx="497998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0137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SzPct val="75000"/>
        <a:buFont typeface="Wingdings" pitchFamily="2" charset="2"/>
        <a:buChar char="v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41313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Font typeface="Webdings" pitchFamily="18" charset="2"/>
        <a:buChar char="4"/>
        <a:defRPr sz="2800">
          <a:solidFill>
            <a:srgbClr val="003366"/>
          </a:solidFill>
          <a:latin typeface="+mn-lt"/>
          <a:cs typeface="+mn-cs"/>
        </a:defRPr>
      </a:lvl2pPr>
      <a:lvl3pPr marL="1260475" indent="-346075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712913" indent="-338138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4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5283" name="Rectangle 19"/>
          <p:cNvSpPr>
            <a:spLocks noChangeArrowheads="1"/>
          </p:cNvSpPr>
          <p:nvPr/>
        </p:nvSpPr>
        <p:spPr bwMode="auto">
          <a:xfrm>
            <a:off x="-6350" y="0"/>
            <a:ext cx="9150350" cy="1770063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32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defRPr sz="1000" b="1">
                <a:cs typeface="+mn-cs"/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Georgia: A Hub for Digital Accessibility Innovation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Atlanta, Georgia, USA, 1 October 2008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13788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68263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261938" y="6557963"/>
            <a:ext cx="822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000" b="1" dirty="0">
                <a:solidFill>
                  <a:srgbClr val="000000"/>
                </a:solidFill>
                <a:latin typeface="Verdana" pitchFamily="34" charset="0"/>
                <a:cs typeface="Arial"/>
              </a:rPr>
              <a:t>Slide </a:t>
            </a:r>
            <a:fld id="{429BDFA2-3F04-4B59-8D43-16D2639D57FF}" type="slidenum">
              <a:rPr lang="en-US" sz="1000" b="1">
                <a:solidFill>
                  <a:srgbClr val="000000"/>
                </a:solidFill>
                <a:latin typeface="Verdana" pitchFamily="34" charset="0"/>
                <a:cs typeface="Arial"/>
              </a:rPr>
              <a:pPr eaLnBrk="0" hangingPunct="0">
                <a:lnSpc>
                  <a:spcPct val="90000"/>
                </a:lnSpc>
                <a:defRPr/>
              </a:pPr>
              <a:t>‹#›</a:t>
            </a:fld>
            <a:endParaRPr lang="en-US" sz="1000" b="1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1032" name="Picture 4" descr="G3ict logo with name and GAID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025900" y="6124575"/>
            <a:ext cx="497998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710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SzPct val="75000"/>
        <a:buFont typeface="Wingdings" pitchFamily="2" charset="2"/>
        <a:buChar char="v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41313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Font typeface="Webdings" pitchFamily="18" charset="2"/>
        <a:buChar char="4"/>
        <a:defRPr sz="2800">
          <a:solidFill>
            <a:srgbClr val="003366"/>
          </a:solidFill>
          <a:latin typeface="+mn-lt"/>
          <a:cs typeface="+mn-cs"/>
        </a:defRPr>
      </a:lvl2pPr>
      <a:lvl3pPr marL="1260475" indent="-346075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712913" indent="-338138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4" cstate="print"/>
          <a:srcRect l="6723" b="12773"/>
          <a:stretch>
            <a:fillRect/>
          </a:stretch>
        </p:blipFill>
        <p:spPr bwMode="auto">
          <a:xfrm>
            <a:off x="0" y="685800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5283" name="Rectangle 19"/>
          <p:cNvSpPr>
            <a:spLocks noChangeArrowheads="1"/>
          </p:cNvSpPr>
          <p:nvPr/>
        </p:nvSpPr>
        <p:spPr bwMode="auto">
          <a:xfrm>
            <a:off x="-6350" y="0"/>
            <a:ext cx="9150350" cy="1770063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3200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 sz="1000" b="1">
                <a:cs typeface="+mn-cs"/>
              </a:defRPr>
            </a:lvl1pPr>
          </a:lstStyle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Georgia: A Hub for Digital Accessibility Innovation</a:t>
            </a:r>
          </a:p>
          <a:p>
            <a:pPr eaLnBrk="0" hangingPunct="0">
              <a:defRPr/>
            </a:pPr>
            <a:r>
              <a:rPr lang="en-US" dirty="0">
                <a:solidFill>
                  <a:srgbClr val="000000"/>
                </a:solidFill>
                <a:latin typeface="Verdana" pitchFamily="34" charset="0"/>
              </a:rPr>
              <a:t>Atlanta, Georgia, USA, 1 October 2008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13788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68263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261938" y="6557963"/>
            <a:ext cx="822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000" b="1" dirty="0">
                <a:solidFill>
                  <a:srgbClr val="000000"/>
                </a:solidFill>
                <a:latin typeface="Verdana" pitchFamily="34" charset="0"/>
                <a:cs typeface="Arial"/>
              </a:rPr>
              <a:t>Slide </a:t>
            </a:r>
            <a:fld id="{7B064F1D-664D-4A18-8E0B-A86F30D70A9D}" type="slidenum">
              <a:rPr lang="en-US" sz="1000" b="1">
                <a:solidFill>
                  <a:srgbClr val="000000"/>
                </a:solidFill>
                <a:latin typeface="Verdana" pitchFamily="34" charset="0"/>
                <a:cs typeface="Arial"/>
              </a:rPr>
              <a:pPr eaLnBrk="0" hangingPunct="0">
                <a:lnSpc>
                  <a:spcPct val="90000"/>
                </a:lnSpc>
                <a:defRPr/>
              </a:pPr>
              <a:t>‹#›</a:t>
            </a:fld>
            <a:endParaRPr lang="en-US" sz="1000" b="1" dirty="0">
              <a:solidFill>
                <a:srgbClr val="000000"/>
              </a:solidFill>
              <a:latin typeface="Verdana" pitchFamily="34" charset="0"/>
              <a:cs typeface="Arial"/>
            </a:endParaRPr>
          </a:p>
        </p:txBody>
      </p:sp>
      <p:pic>
        <p:nvPicPr>
          <p:cNvPr id="1032" name="Picture 4" descr="G3ict logo with name and GAID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25900" y="6124575"/>
            <a:ext cx="497998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207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SzPct val="75000"/>
        <a:buFont typeface="Wingdings" pitchFamily="2" charset="2"/>
        <a:buChar char="v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98513" indent="-341313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Font typeface="Webdings" pitchFamily="18" charset="2"/>
        <a:buChar char="4"/>
        <a:defRPr sz="2800">
          <a:solidFill>
            <a:srgbClr val="003366"/>
          </a:solidFill>
          <a:latin typeface="+mn-lt"/>
          <a:cs typeface="+mn-cs"/>
        </a:defRPr>
      </a:lvl2pPr>
      <a:lvl3pPr marL="1260475" indent="-346075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712913" indent="-338138" algn="l" rtl="0" eaLnBrk="0" fontAlgn="base" hangingPunct="0">
        <a:lnSpc>
          <a:spcPct val="90000"/>
        </a:lnSpc>
        <a:spcBef>
          <a:spcPct val="0"/>
        </a:spcBef>
        <a:spcAft>
          <a:spcPct val="45000"/>
        </a:spcAft>
        <a:buClr>
          <a:srgbClr val="0E438A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bg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0.xml"/><Relationship Id="rId4" Type="http://schemas.openxmlformats.org/officeDocument/2006/relationships/image" Target="http://www.census.gov/Press-Release/www/releases/img/commerce.gi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s_p_dfRXY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9mDkNppWb1M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3ict.org/" TargetMode="External"/><Relationship Id="rId7" Type="http://schemas.openxmlformats.org/officeDocument/2006/relationships/hyperlink" Target="mailto:andrea.saks@ties.itu.int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saks@waitrose.com" TargetMode="External"/><Relationship Id="rId5" Type="http://schemas.openxmlformats.org/officeDocument/2006/relationships/hyperlink" Target="http://www.m-enabling.com/" TargetMode="External"/><Relationship Id="rId4" Type="http://schemas.openxmlformats.org/officeDocument/2006/relationships/hyperlink" Target="http://www.e-accessibilitytoolkit.or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accessibilitytoolki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omnitor.s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!%20%20PP-10/Accessibility/My%20presentation/Uganda%20PPT/scenario12/scenario_12.wmv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 txBox="1">
            <a:spLocks noChangeArrowheads="1"/>
          </p:cNvSpPr>
          <p:nvPr/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E438A"/>
                </a:solidFill>
                <a:latin typeface="Zurich BT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35174"/>
            <a:ext cx="9144000" cy="1470026"/>
          </a:xfrm>
        </p:spPr>
        <p:txBody>
          <a:bodyPr/>
          <a:lstStyle/>
          <a:p>
            <a:r>
              <a:rPr lang="en-US" sz="2800" dirty="0" smtClean="0">
                <a:solidFill>
                  <a:schemeClr val="tx2"/>
                </a:solidFill>
              </a:rPr>
              <a:t>Implementing the Convention on the 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Rights of Persons with Disabilities: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Telecommunications</a:t>
            </a:r>
            <a:br>
              <a:rPr lang="en-US" sz="2800" dirty="0" smtClean="0">
                <a:solidFill>
                  <a:schemeClr val="tx2"/>
                </a:solidFill>
              </a:rPr>
            </a:br>
            <a:r>
              <a:rPr lang="en-US" sz="2800" dirty="0" smtClean="0">
                <a:solidFill>
                  <a:schemeClr val="tx2"/>
                </a:solidFill>
              </a:rPr>
              <a:t>for Deaf and Hard of Hearing Users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352797"/>
            <a:ext cx="8229600" cy="1752603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 smtClean="0"/>
              <a:t>Andrea Saks</a:t>
            </a:r>
          </a:p>
          <a:p>
            <a:r>
              <a:rPr lang="en-US" sz="1800" dirty="0" smtClean="0"/>
              <a:t>International </a:t>
            </a:r>
            <a:r>
              <a:rPr lang="en-US" sz="1800" dirty="0"/>
              <a:t>Telecommunications Specialist for the </a:t>
            </a:r>
            <a:r>
              <a:rPr lang="en-US" sz="1800" dirty="0" smtClean="0"/>
              <a:t>Deaf</a:t>
            </a:r>
          </a:p>
          <a:p>
            <a:r>
              <a:rPr lang="en-US" sz="1800" dirty="0" smtClean="0"/>
              <a:t>Advisor </a:t>
            </a:r>
            <a:r>
              <a:rPr lang="en-US" sz="1800" dirty="0"/>
              <a:t>and Member of the Steering Committee, G3ict</a:t>
            </a:r>
          </a:p>
          <a:p>
            <a:r>
              <a:rPr lang="en-US" sz="1800" dirty="0" smtClean="0"/>
              <a:t>Convener  </a:t>
            </a:r>
            <a:r>
              <a:rPr lang="en-US" sz="1800" dirty="0"/>
              <a:t>ITU </a:t>
            </a:r>
            <a:r>
              <a:rPr lang="en-US" sz="1800" dirty="0" smtClean="0"/>
              <a:t>JCA-AHF (Joint Coordination Activity on Accessibility and Human Factors)</a:t>
            </a:r>
            <a:br>
              <a:rPr lang="en-US" sz="1800" dirty="0" smtClean="0"/>
            </a:br>
            <a:r>
              <a:rPr lang="en-US" sz="1800" dirty="0" smtClean="0"/>
              <a:t>Coordinator  DCAD (Dynamic Coalition on Accessibility and Disability)</a:t>
            </a:r>
            <a:endParaRPr lang="en-US" sz="1800" dirty="0"/>
          </a:p>
          <a:p>
            <a:endParaRPr lang="en-US" sz="2000" b="0" dirty="0"/>
          </a:p>
          <a:p>
            <a:r>
              <a:rPr lang="en-US" sz="2400" dirty="0" smtClean="0"/>
              <a:t>24 – 27 October 2011, World Telecom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Conversation </a:t>
            </a:r>
            <a:r>
              <a:rPr lang="en-US" dirty="0" smtClean="0"/>
              <a:t>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143000"/>
            <a:ext cx="8534400" cy="5029200"/>
          </a:xfrm>
        </p:spPr>
        <p:txBody>
          <a:bodyPr/>
          <a:lstStyle/>
          <a:p>
            <a:r>
              <a:rPr lang="en-US" sz="2400" dirty="0" smtClean="0"/>
              <a:t>Provide </a:t>
            </a:r>
            <a:r>
              <a:rPr lang="en-US" sz="2400" dirty="0"/>
              <a:t>communication in real-time text, video and </a:t>
            </a:r>
            <a:r>
              <a:rPr lang="en-US" sz="2400" dirty="0" smtClean="0"/>
              <a:t>voice</a:t>
            </a:r>
          </a:p>
          <a:p>
            <a:r>
              <a:rPr lang="en-US" sz="2400" dirty="0"/>
              <a:t>O</a:t>
            </a:r>
            <a:r>
              <a:rPr lang="en-US" sz="2400" dirty="0" smtClean="0"/>
              <a:t>pportunity </a:t>
            </a:r>
            <a:r>
              <a:rPr lang="en-US" sz="2400" dirty="0"/>
              <a:t>to find modes that are suitable for each communication situation, especially when combined with suitable relay services. </a:t>
            </a:r>
            <a:endParaRPr lang="en-US" sz="2400" dirty="0" smtClean="0"/>
          </a:p>
          <a:p>
            <a:r>
              <a:rPr lang="en-US" sz="2400" dirty="0"/>
              <a:t>V</a:t>
            </a:r>
            <a:r>
              <a:rPr lang="en-US" sz="2400" dirty="0" smtClean="0"/>
              <a:t>ideo </a:t>
            </a:r>
            <a:r>
              <a:rPr lang="en-US" sz="2400" dirty="0"/>
              <a:t>medium can be used for sign language, lip reading or general recognition. </a:t>
            </a:r>
            <a:endParaRPr lang="en-US" sz="2400" dirty="0" smtClean="0"/>
          </a:p>
          <a:p>
            <a:r>
              <a:rPr lang="en-US" sz="2400" dirty="0" smtClean="0"/>
              <a:t>Text </a:t>
            </a:r>
            <a:r>
              <a:rPr lang="en-US" sz="2400" dirty="0"/>
              <a:t>medium facilitates using text according to the degree required in the conversation and the voice medium being used according to the users' wishes or capacities. 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6101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Real Time text conversation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838200" y="3352800"/>
            <a:ext cx="7429500" cy="111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sv-SE" sz="1400">
                <a:latin typeface="Arial" charset="0"/>
              </a:rPr>
              <a:t>				Why do you need character by character</a:t>
            </a:r>
            <a:br>
              <a:rPr lang="sv-SE" sz="1400">
                <a:latin typeface="Arial" charset="0"/>
              </a:rPr>
            </a:br>
            <a:r>
              <a:rPr lang="sv-SE" sz="1400">
                <a:latin typeface="Arial" charset="0"/>
              </a:rPr>
              <a:t>				transmission?</a:t>
            </a:r>
          </a:p>
          <a:p>
            <a:r>
              <a:rPr lang="sv-SE" sz="1400">
                <a:latin typeface="Arial" charset="0"/>
              </a:rPr>
              <a:t>Because then you get a live conversation</a:t>
            </a:r>
            <a:br>
              <a:rPr lang="sv-SE" sz="1400">
                <a:latin typeface="Arial" charset="0"/>
              </a:rPr>
            </a:br>
            <a:r>
              <a:rPr lang="sv-SE" sz="1400">
                <a:latin typeface="Arial" charset="0"/>
              </a:rPr>
              <a:t>suitable for a real time call.		Yes, I see, I can read your thoughts at the </a:t>
            </a:r>
          </a:p>
          <a:p>
            <a:r>
              <a:rPr lang="sv-SE" sz="1400">
                <a:latin typeface="Arial" charset="0"/>
              </a:rPr>
              <a:t>				moment you express them. No waiting. Good!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 flipH="1" flipV="1">
            <a:off x="4486275" y="3341688"/>
            <a:ext cx="0" cy="1130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753100" y="3133725"/>
            <a:ext cx="6492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v-SE" sz="1200">
                <a:latin typeface="Arial" charset="0"/>
              </a:rPr>
              <a:t>User B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917700" y="3111500"/>
            <a:ext cx="727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sv-SE" sz="1400">
                <a:latin typeface="Arial" charset="0"/>
              </a:rPr>
              <a:t>User A</a:t>
            </a:r>
          </a:p>
        </p:txBody>
      </p:sp>
    </p:spTree>
    <p:extLst>
      <p:ext uri="{BB962C8B-B14F-4D97-AF65-F5344CB8AC3E}">
        <p14:creationId xmlns:p14="http://schemas.microsoft.com/office/powerpoint/2010/main" val="14161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20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 txBox="1">
            <a:spLocks noChangeArrowheads="1"/>
          </p:cNvSpPr>
          <p:nvPr/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E438A"/>
                </a:solidFill>
                <a:latin typeface="Zurich BT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35174"/>
            <a:ext cx="9144000" cy="2917826"/>
          </a:xfrm>
        </p:spPr>
        <p:txBody>
          <a:bodyPr/>
          <a:lstStyle/>
          <a:p>
            <a:pPr algn="l">
              <a:tabLst>
                <a:tab pos="1252538" algn="l"/>
              </a:tabLst>
            </a:pPr>
            <a:r>
              <a:rPr lang="en-US" sz="3200" dirty="0" smtClean="0">
                <a:solidFill>
                  <a:schemeClr val="tx1"/>
                </a:solidFill>
                <a:effectLst/>
              </a:rPr>
              <a:t>2. The work of G3ict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43399"/>
            <a:ext cx="8229600" cy="762001"/>
          </a:xfrm>
        </p:spPr>
        <p:txBody>
          <a:bodyPr/>
          <a:lstStyle/>
          <a:p>
            <a:endParaRPr lang="en-US" sz="2000" dirty="0"/>
          </a:p>
          <a:p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25978001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4648200"/>
          </a:xfrm>
        </p:spPr>
        <p:txBody>
          <a:bodyPr/>
          <a:lstStyle/>
          <a:p>
            <a:r>
              <a:rPr lang="en-US" sz="2800" dirty="0" smtClean="0"/>
              <a:t>Demographics: the accessibility imperative  </a:t>
            </a:r>
            <a:endParaRPr lang="en-US" sz="2800" dirty="0"/>
          </a:p>
          <a:p>
            <a:r>
              <a:rPr lang="en-US" sz="2800" dirty="0" smtClean="0"/>
              <a:t>Guidelines </a:t>
            </a:r>
            <a:r>
              <a:rPr lang="en-US" sz="2800" dirty="0"/>
              <a:t>of the Convention on the Rights of Persons with Disabilities </a:t>
            </a:r>
            <a:endParaRPr lang="en-US" sz="2800" dirty="0" smtClean="0"/>
          </a:p>
          <a:p>
            <a:r>
              <a:rPr lang="en-US" sz="2800" dirty="0"/>
              <a:t>Telephony for the Deaf: </a:t>
            </a:r>
            <a:r>
              <a:rPr lang="en-US" sz="2800" dirty="0" smtClean="0"/>
              <a:t>the Pioneer of </a:t>
            </a:r>
            <a:r>
              <a:rPr lang="en-US" sz="2800" dirty="0"/>
              <a:t>ICT Accessibility</a:t>
            </a:r>
          </a:p>
          <a:p>
            <a:r>
              <a:rPr lang="en-US" sz="2800" dirty="0" smtClean="0"/>
              <a:t>Key </a:t>
            </a:r>
            <a:r>
              <a:rPr lang="en-US" sz="2800" dirty="0"/>
              <a:t>areas of </a:t>
            </a:r>
            <a:r>
              <a:rPr lang="en-US" sz="2800" dirty="0" smtClean="0"/>
              <a:t>telephony accessibility </a:t>
            </a:r>
            <a:r>
              <a:rPr lang="en-US" sz="2800" dirty="0"/>
              <a:t>features and services for the </a:t>
            </a:r>
            <a:r>
              <a:rPr lang="en-US" sz="2800" dirty="0" smtClean="0"/>
              <a:t>deaf and hard of hearing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076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49213"/>
            <a:ext cx="8659813" cy="865187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dirty="0" smtClean="0"/>
              <a:t>The ICT Accessibility Imperative:</a:t>
            </a:r>
            <a:br>
              <a:rPr dirty="0" smtClean="0"/>
            </a:br>
            <a:r>
              <a:rPr dirty="0" smtClean="0"/>
              <a:t> </a:t>
            </a:r>
          </a:p>
        </p:txBody>
      </p:sp>
      <p:sp>
        <p:nvSpPr>
          <p:cNvPr id="15363" name="Rectangle 5"/>
          <p:cNvSpPr txBox="1">
            <a:spLocks noGrp="1" noChangeArrowheads="1"/>
          </p:cNvSpPr>
          <p:nvPr>
            <p:ph type="body" idx="1"/>
          </p:nvPr>
        </p:nvSpPr>
        <p:spPr>
          <a:xfrm>
            <a:off x="631825" y="1143000"/>
            <a:ext cx="7745413" cy="4625975"/>
          </a:xfr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>
              <a:defRPr sz="2800">
                <a:solidFill>
                  <a:srgbClr val="003366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/>
            <a:lvl6pPr/>
            <a:lvl7pPr/>
            <a:lvl8pPr/>
            <a:lvl9pPr/>
          </a:lstStyle>
          <a:p>
            <a:pPr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400" dirty="0" smtClean="0"/>
              <a:t>Worldwide ICT Usage:</a:t>
            </a: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000" b="1" dirty="0" smtClean="0"/>
              <a:t>1.3 billion personal computers</a:t>
            </a: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000" b="1" dirty="0" smtClean="0"/>
              <a:t>2.1 + billion Internet users</a:t>
            </a: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000" b="1" dirty="0" smtClean="0"/>
              <a:t>1.4 billion telephone land lines</a:t>
            </a: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000" b="1" dirty="0" smtClean="0"/>
              <a:t>2.4 billion TV sets and 2.4 billion radios</a:t>
            </a: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000" b="1" dirty="0" smtClean="0"/>
              <a:t>5.4 billion cell phones, over 2 billion text messaging users</a:t>
            </a:r>
            <a:br>
              <a:rPr sz="2000" b="1" dirty="0" smtClean="0"/>
            </a:br>
            <a:endParaRPr sz="2000" b="1" dirty="0" smtClean="0"/>
          </a:p>
          <a:p>
            <a:pPr eaLnBrk="1" hangingPunct="1">
              <a:lnSpc>
                <a:spcPct val="80000"/>
              </a:lnSpc>
              <a:spcAft>
                <a:spcPct val="30000"/>
              </a:spcAft>
              <a:defRPr/>
            </a:pPr>
            <a:r>
              <a:rPr sz="2400" dirty="0" smtClean="0"/>
              <a:t>Worldwide population of persons </a:t>
            </a:r>
            <a:r>
              <a:rPr sz="2400" dirty="0"/>
              <a:t>with disabilities: o</a:t>
            </a:r>
            <a:r>
              <a:rPr sz="2400" dirty="0" smtClean="0"/>
              <a:t>ver 1 billion (WHO Report June 2011)</a:t>
            </a:r>
            <a:endParaRPr sz="2400" dirty="0"/>
          </a:p>
          <a:p>
            <a:pPr eaLnBrk="1" hangingPunct="1">
              <a:lnSpc>
                <a:spcPct val="80000"/>
              </a:lnSpc>
              <a:spcAft>
                <a:spcPct val="30000"/>
              </a:spcAft>
              <a:buFont typeface="Wingdings" pitchFamily="2" charset="2"/>
              <a:buNone/>
              <a:defRPr/>
            </a:pPr>
            <a:r>
              <a:rPr sz="2800" dirty="0" smtClean="0"/>
              <a:t>	</a:t>
            </a:r>
            <a:r>
              <a:rPr sz="2000" u="sng" dirty="0" smtClean="0">
                <a:solidFill>
                  <a:srgbClr val="1D4779"/>
                </a:solidFill>
              </a:rPr>
              <a:t>ICT accessibility is required for Seniors and Persons with Disabilities to exercise their Rights to access education, economic, and cultural opportunities on an equal basis with others</a:t>
            </a:r>
            <a:endParaRPr sz="800" u="sng" dirty="0" smtClean="0">
              <a:solidFill>
                <a:srgbClr val="1D4779"/>
              </a:solidFill>
            </a:endParaRPr>
          </a:p>
          <a:p>
            <a:pPr lvl="1" eaLnBrk="1" hangingPunct="1">
              <a:lnSpc>
                <a:spcPct val="80000"/>
              </a:lnSpc>
              <a:spcAft>
                <a:spcPct val="30000"/>
              </a:spcAft>
              <a:buFont typeface="Webdings" pitchFamily="18" charset="2"/>
              <a:buNone/>
              <a:defRPr/>
            </a:pPr>
            <a:endParaRPr b="1" dirty="0" smtClean="0"/>
          </a:p>
        </p:txBody>
      </p:sp>
      <p:sp>
        <p:nvSpPr>
          <p:cNvPr id="15364" name="Right Arrow 5"/>
          <p:cNvSpPr>
            <a:spLocks noChangeArrowheads="1"/>
          </p:cNvSpPr>
          <p:nvPr/>
        </p:nvSpPr>
        <p:spPr bwMode="auto">
          <a:xfrm>
            <a:off x="417513" y="4918075"/>
            <a:ext cx="496887" cy="366713"/>
          </a:xfrm>
          <a:prstGeom prst="rightArrow">
            <a:avLst>
              <a:gd name="adj1" fmla="val 50000"/>
              <a:gd name="adj2" fmla="val 49777"/>
            </a:avLst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3200" dirty="0">
              <a:solidFill>
                <a:prstClr val="black"/>
              </a:solidFill>
              <a:latin typeface="Verdana" pitchFamily="34" charset="0"/>
            </a:endParaRP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119116"/>
            <a:ext cx="143827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250825" y="81023"/>
            <a:ext cx="8713788" cy="1130241"/>
          </a:xfrm>
        </p:spPr>
        <p:txBody>
          <a:bodyPr/>
          <a:lstStyle/>
          <a:p>
            <a:r>
              <a:rPr lang="en-US" dirty="0" smtClean="0"/>
              <a:t>Example: 2005 US Census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76269" y="1053631"/>
            <a:ext cx="8015426" cy="4435021"/>
          </a:xfrm>
        </p:spPr>
        <p:txBody>
          <a:bodyPr/>
          <a:lstStyle/>
          <a:p>
            <a:r>
              <a:rPr lang="en-US" sz="2800" dirty="0" smtClean="0"/>
              <a:t>Persons with disabilities in the United States:</a:t>
            </a:r>
          </a:p>
          <a:p>
            <a:pPr lvl="1"/>
            <a:r>
              <a:rPr lang="en-US" sz="2400" b="1" dirty="0" smtClean="0"/>
              <a:t>54.4 million persons, 17% of the US population, on the rise from previous census</a:t>
            </a:r>
          </a:p>
          <a:p>
            <a:pPr lvl="1"/>
            <a:r>
              <a:rPr lang="en-US" sz="2400" b="1" dirty="0" smtClean="0"/>
              <a:t>35 million or 12% with a severe disability</a:t>
            </a:r>
          </a:p>
          <a:p>
            <a:pPr lvl="1"/>
            <a:r>
              <a:rPr lang="en-US" sz="2400" b="1" dirty="0" smtClean="0"/>
              <a:t>69% of those age 21 to 64 with a severe disability are unemployed</a:t>
            </a:r>
          </a:p>
          <a:p>
            <a:pPr lvl="1"/>
            <a:r>
              <a:rPr lang="en-US" sz="2400" b="1" dirty="0" smtClean="0"/>
              <a:t>30% of US families have a member with disabilities</a:t>
            </a:r>
            <a:endParaRPr lang="en-US" sz="3200" b="1" dirty="0" smtClean="0"/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4" name="Picture 1" descr="US Census Bureau News Release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59762" y="6248547"/>
            <a:ext cx="3087974" cy="460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23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US Census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872" y="1020492"/>
            <a:ext cx="8874671" cy="505463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ct val="0"/>
              </a:spcAft>
              <a:buClrTx/>
              <a:buSzTx/>
            </a:pPr>
            <a:endParaRPr lang="en-US" sz="800" b="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ClrTx/>
            </a:pPr>
            <a:r>
              <a:rPr lang="en-US" sz="2200" dirty="0" smtClean="0">
                <a:ea typeface="Times New Roman" pitchFamily="18" charset="0"/>
                <a:cs typeface="Times New Roman" pitchFamily="18" charset="0"/>
              </a:rPr>
              <a:t>Among people 15 and older:  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ClrTx/>
              <a:buNone/>
            </a:pPr>
            <a:endParaRPr lang="en-US" sz="2200" dirty="0" smtClean="0">
              <a:ea typeface="Times New Roman" pitchFamily="18" charset="0"/>
              <a:cs typeface="Times New Roman" pitchFamily="18" charset="0"/>
            </a:endParaRPr>
          </a:p>
          <a:p>
            <a:pPr marL="455613" lvl="1" indent="0">
              <a:lnSpc>
                <a:spcPct val="100000"/>
              </a:lnSpc>
              <a:spcAft>
                <a:spcPct val="0"/>
              </a:spcAft>
              <a:buClrTx/>
            </a:pP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7.8 million 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(3%) had difficulty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hearing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 a normal   conversation, including 1 million being unable to hear at all. 4.3 million people reported using a hearing aid.</a:t>
            </a:r>
            <a:endParaRPr lang="en-US" sz="2200" b="1" dirty="0" smtClean="0">
              <a:cs typeface="Arial" pitchFamily="34" charset="0"/>
            </a:endParaRPr>
          </a:p>
          <a:p>
            <a:pPr marL="455613" lvl="1" indent="0">
              <a:lnSpc>
                <a:spcPct val="100000"/>
              </a:lnSpc>
              <a:spcAft>
                <a:spcPct val="0"/>
              </a:spcAft>
              <a:buClrTx/>
            </a:pP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3.3 million 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people, or 1%, age 15 and older used a wheelchair or similar device, with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10.2 million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, or 4%, using a cane, crutches or walker.</a:t>
            </a:r>
            <a:endParaRPr lang="en-US" sz="2200" b="1" dirty="0" smtClean="0">
              <a:cs typeface="Arial" pitchFamily="34" charset="0"/>
            </a:endParaRPr>
          </a:p>
          <a:p>
            <a:pPr marL="455613" lvl="1" indent="0">
              <a:lnSpc>
                <a:spcPct val="100000"/>
              </a:lnSpc>
              <a:spcAft>
                <a:spcPct val="0"/>
              </a:spcAft>
              <a:buClrTx/>
            </a:pP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7.8 million 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people had difficulty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seeing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 words or letters in ordinary newspaper print, including 1.8 million being completely unable to see.</a:t>
            </a:r>
            <a:endParaRPr lang="en-US" sz="2200" b="1" dirty="0" smtClean="0">
              <a:cs typeface="Arial" pitchFamily="34" charset="0"/>
            </a:endParaRPr>
          </a:p>
          <a:p>
            <a:pPr marL="455613" lvl="1" indent="0">
              <a:lnSpc>
                <a:spcPct val="100000"/>
              </a:lnSpc>
              <a:spcAft>
                <a:spcPct val="0"/>
              </a:spcAft>
              <a:buClrTx/>
            </a:pP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More than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16 million 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people had difficulty with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cognitive, mental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 or </a:t>
            </a:r>
            <a:r>
              <a:rPr lang="en-US" sz="2200" b="1" u="sng" dirty="0" smtClean="0">
                <a:ea typeface="Times New Roman" pitchFamily="18" charset="0"/>
                <a:cs typeface="Times New Roman" pitchFamily="18" charset="0"/>
              </a:rPr>
              <a:t>emotional</a:t>
            </a:r>
            <a:r>
              <a:rPr lang="en-US" sz="2200" b="1" dirty="0" smtClean="0">
                <a:ea typeface="Times New Roman" pitchFamily="18" charset="0"/>
                <a:cs typeface="Times New Roman" pitchFamily="18" charset="0"/>
              </a:rPr>
              <a:t> functioning. </a:t>
            </a:r>
            <a:endParaRPr lang="en-US" sz="2200" b="1" dirty="0" smtClean="0"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41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14" y="185493"/>
            <a:ext cx="8964613" cy="1143000"/>
          </a:xfrm>
        </p:spPr>
        <p:txBody>
          <a:bodyPr/>
          <a:lstStyle/>
          <a:p>
            <a:r>
              <a:rPr lang="en-US" dirty="0" smtClean="0"/>
              <a:t>The Impact of Aging Demographics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219200"/>
            <a:ext cx="8308300" cy="5044215"/>
          </a:xfrm>
        </p:spPr>
        <p:txBody>
          <a:bodyPr/>
          <a:lstStyle/>
          <a:p>
            <a:r>
              <a:rPr lang="en-US" sz="2800" dirty="0" smtClean="0"/>
              <a:t>By 2025, 20% of the population of OECD countries will be over 65</a:t>
            </a:r>
          </a:p>
          <a:p>
            <a:r>
              <a:rPr lang="en-US" sz="2800" dirty="0" smtClean="0"/>
              <a:t>In the United States:</a:t>
            </a:r>
          </a:p>
          <a:p>
            <a:pPr lvl="1"/>
            <a:r>
              <a:rPr lang="en-US" dirty="0" smtClean="0">
                <a:ea typeface="Times New Roman" pitchFamily="18" charset="0"/>
                <a:cs typeface="Times New Roman" pitchFamily="18" charset="0"/>
              </a:rPr>
              <a:t>Among 65 and older: 52%, have a disability and 37% a severe disability. </a:t>
            </a:r>
          </a:p>
          <a:p>
            <a:pPr lvl="1"/>
            <a:r>
              <a:rPr lang="en-US" dirty="0" smtClean="0">
                <a:ea typeface="Times New Roman" pitchFamily="18" charset="0"/>
                <a:cs typeface="Times New Roman" pitchFamily="18" charset="0"/>
              </a:rPr>
              <a:t>Among 80 and older: 71%, including 56% having a severe disability</a:t>
            </a:r>
            <a:endParaRPr lang="en-US" dirty="0">
              <a:ea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No health service using telecommunications can ignore </a:t>
            </a:r>
            <a:br>
              <a:rPr lang="en-US" sz="28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e-accessibility 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76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Slide Number Placeholder 4"/>
          <p:cNvSpPr txBox="1">
            <a:spLocks noGrp="1"/>
          </p:cNvSpPr>
          <p:nvPr/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E937797-0F47-4748-B075-91A63A25780A}" type="slidenum">
              <a:rPr lang="en-US" sz="1400"/>
              <a:pPr algn="r"/>
              <a:t>18</a:t>
            </a:fld>
            <a:endParaRPr lang="en-US" sz="1400" dirty="0"/>
          </a:p>
        </p:txBody>
      </p:sp>
      <p:sp>
        <p:nvSpPr>
          <p:cNvPr id="7475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420100" cy="48006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Adopted by the United Nations General Assembly on December 13, 2006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Universal framework for the protection of the rights of persons with disabilities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en-US" sz="2400" baseline="30000" dirty="0" smtClean="0">
                <a:solidFill>
                  <a:schemeClr val="tx2">
                    <a:lumMod val="75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Universal Convention on Human Rights and 1</a:t>
            </a:r>
            <a:r>
              <a:rPr lang="en-US" sz="2400" baseline="30000" dirty="0" smtClean="0">
                <a:solidFill>
                  <a:schemeClr val="tx2">
                    <a:lumMod val="75000"/>
                  </a:schemeClr>
                </a:solidFill>
              </a:rPr>
              <a:t>st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of this millennium 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153 countries have signed it as of October 2011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105 have ratified it, representing over 75% of the World Population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dirty="0" smtClean="0">
              <a:solidFill>
                <a:srgbClr val="006699"/>
              </a:solidFill>
            </a:endParaRPr>
          </a:p>
        </p:txBody>
      </p:sp>
      <p:sp>
        <p:nvSpPr>
          <p:cNvPr id="578565" name="Rectangle 5"/>
          <p:cNvSpPr>
            <a:spLocks noChangeArrowheads="1"/>
          </p:cNvSpPr>
          <p:nvPr/>
        </p:nvSpPr>
        <p:spPr bwMode="auto">
          <a:xfrm>
            <a:off x="163513" y="0"/>
            <a:ext cx="87137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B2B2B2"/>
            </a:outerShdw>
          </a:effectLst>
        </p:spPr>
        <p:txBody>
          <a:bodyPr lIns="45720" rIns="45720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What is the </a:t>
            </a:r>
            <a:r>
              <a:rPr lang="en-US" sz="4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Convention on the Rights of    Persons with Disabilities </a:t>
            </a:r>
            <a:r>
              <a:rPr lang="en-US" sz="4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(CRPD)?</a:t>
            </a:r>
            <a:endParaRPr lang="en-US" sz="4000" b="1" kern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1108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1143000"/>
          </a:xfrm>
        </p:spPr>
        <p:txBody>
          <a:bodyPr/>
          <a:lstStyle/>
          <a:p>
            <a:r>
              <a:rPr lang="en-US" sz="2800" dirty="0" smtClean="0"/>
              <a:t>ICT Accessibility: a Prerequisite for Persons with Disabilities to Exercise their Rights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632" y="1636295"/>
            <a:ext cx="8646696" cy="4347280"/>
          </a:xfrm>
        </p:spPr>
        <p:txBody>
          <a:bodyPr/>
          <a:lstStyle/>
          <a:p>
            <a:endParaRPr lang="en-US" sz="2400" i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just"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Preamble (v):</a:t>
            </a:r>
            <a:endParaRPr lang="en-US" sz="28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</a:rPr>
              <a:t>  “</a:t>
            </a:r>
            <a:r>
              <a:rPr lang="en-US" sz="2400" i="1" dirty="0" smtClean="0">
                <a:solidFill>
                  <a:srgbClr val="1D4779"/>
                </a:solidFill>
              </a:rPr>
              <a:t>Recognizing</a:t>
            </a:r>
            <a:r>
              <a:rPr lang="en-US" sz="2400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i="1" dirty="0" smtClean="0">
                <a:solidFill>
                  <a:schemeClr val="bg1">
                    <a:lumMod val="65000"/>
                  </a:schemeClr>
                </a:solidFill>
              </a:rPr>
              <a:t>the importance of </a:t>
            </a:r>
            <a:r>
              <a:rPr lang="en-US" sz="2400" i="1" dirty="0" smtClean="0">
                <a:solidFill>
                  <a:srgbClr val="1D4779"/>
                </a:solidFill>
              </a:rPr>
              <a:t>accessibility</a:t>
            </a:r>
            <a:r>
              <a:rPr lang="en-US" sz="2400" i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i="1" dirty="0" smtClean="0">
                <a:solidFill>
                  <a:schemeClr val="bg1">
                    <a:lumMod val="65000"/>
                  </a:schemeClr>
                </a:solidFill>
              </a:rPr>
              <a:t>to the physical, social, economic and cultural environment, to health and education and to</a:t>
            </a:r>
            <a:r>
              <a:rPr lang="en-US" sz="24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i="1" dirty="0" smtClean="0">
                <a:solidFill>
                  <a:srgbClr val="1D4779"/>
                </a:solidFill>
              </a:rPr>
              <a:t>information and communication</a:t>
            </a:r>
            <a:r>
              <a:rPr lang="en-US" sz="2400" i="1" dirty="0" smtClean="0">
                <a:solidFill>
                  <a:schemeClr val="bg1">
                    <a:lumMod val="65000"/>
                  </a:schemeClr>
                </a:solidFill>
              </a:rPr>
              <a:t>, in enabling persons with disabilities to </a:t>
            </a:r>
            <a:r>
              <a:rPr lang="en-US" sz="2400" i="1" dirty="0" smtClean="0">
                <a:solidFill>
                  <a:srgbClr val="1D4779"/>
                </a:solidFill>
              </a:rPr>
              <a:t>fully enjoy all human rights and fundamental freedoms</a:t>
            </a:r>
            <a:r>
              <a:rPr lang="en-US" sz="2400" i="1" dirty="0" smtClean="0">
                <a:solidFill>
                  <a:schemeClr val="bg2">
                    <a:lumMod val="75000"/>
                  </a:schemeClr>
                </a:solidFill>
              </a:rPr>
              <a:t>”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endParaRPr lang="en-US" sz="2800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1601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 txBox="1">
            <a:spLocks noChangeArrowheads="1"/>
          </p:cNvSpPr>
          <p:nvPr/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E438A"/>
                </a:solidFill>
                <a:latin typeface="Zurich BT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35174"/>
            <a:ext cx="9144000" cy="2917826"/>
          </a:xfrm>
        </p:spPr>
        <p:txBody>
          <a:bodyPr/>
          <a:lstStyle/>
          <a:p>
            <a:pPr algn="l">
              <a:tabLst>
                <a:tab pos="1252538" algn="l"/>
              </a:tabLst>
            </a:pPr>
            <a:r>
              <a:rPr lang="en-US" sz="3200" dirty="0" smtClean="0">
                <a:solidFill>
                  <a:schemeClr val="tx1"/>
                </a:solidFill>
                <a:effectLst/>
              </a:rPr>
              <a:t>1.  Some solutions for </a:t>
            </a:r>
            <a:r>
              <a:rPr lang="en-US" sz="3200" dirty="0">
                <a:solidFill>
                  <a:schemeClr val="tx1"/>
                </a:solidFill>
                <a:effectLst/>
              </a:rPr>
              <a:t>Deaf </a:t>
            </a:r>
            <a:r>
              <a:rPr lang="en-US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     and </a:t>
            </a:r>
            <a:r>
              <a:rPr lang="en-US" sz="3200" dirty="0">
                <a:solidFill>
                  <a:schemeClr val="tx1"/>
                </a:solidFill>
                <a:effectLst/>
              </a:rPr>
              <a:t>Hard at Hearing Users </a:t>
            </a:r>
            <a:r>
              <a:rPr lang="en-US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A.  Total conversation</a:t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B   Total conversation and </a:t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     deaf-blind communication</a:t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C   Real Time Text</a:t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3200" dirty="0" smtClean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2. The work of G3ict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43399"/>
            <a:ext cx="8229600" cy="762001"/>
          </a:xfrm>
        </p:spPr>
        <p:txBody>
          <a:bodyPr/>
          <a:lstStyle/>
          <a:p>
            <a:endParaRPr lang="en-US" sz="2000" dirty="0"/>
          </a:p>
          <a:p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8208149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title"/>
          </p:nvPr>
        </p:nvSpPr>
        <p:spPr>
          <a:xfrm>
            <a:off x="152400" y="0"/>
            <a:ext cx="8991600" cy="12954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sz="2800" dirty="0" smtClean="0"/>
              <a:t>Convention Accessibility Requirements: ICTs on Par with the Built Environment and Transportation</a:t>
            </a:r>
          </a:p>
        </p:txBody>
      </p:sp>
      <p:sp>
        <p:nvSpPr>
          <p:cNvPr id="19459" name="Rectangle 5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355013" cy="4483100"/>
          </a:xfr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800">
                <a:solidFill>
                  <a:srgbClr val="003366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1300"/>
              </a:spcAft>
              <a:buFont typeface="Wingdings" pitchFamily="2" charset="2"/>
              <a:buNone/>
            </a:pPr>
            <a:r>
              <a:rPr sz="2400" dirty="0" smtClean="0"/>
              <a:t>	</a:t>
            </a:r>
            <a:r>
              <a:rPr sz="2400" dirty="0" smtClean="0">
                <a:solidFill>
                  <a:schemeClr val="bg1">
                    <a:lumMod val="65000"/>
                  </a:schemeClr>
                </a:solidFill>
              </a:rPr>
              <a:t>« To enable persons with disabilities to live independently and participate fully in all aspects of life, States Parties shall take appropriate measures to </a:t>
            </a:r>
            <a:r>
              <a:rPr sz="2400" i="1" dirty="0" smtClean="0">
                <a:solidFill>
                  <a:srgbClr val="1D4779"/>
                </a:solidFill>
              </a:rPr>
              <a:t>ensure to persons with disabilities access, on an equal basis with others</a:t>
            </a:r>
            <a:r>
              <a:rPr sz="2400" dirty="0" smtClean="0">
                <a:solidFill>
                  <a:schemeClr val="bg1">
                    <a:lumMod val="65000"/>
                  </a:schemeClr>
                </a:solidFill>
              </a:rPr>
              <a:t>, to the physical environment, to transportation, </a:t>
            </a:r>
            <a:r>
              <a:rPr sz="2400" i="1" dirty="0" smtClean="0">
                <a:solidFill>
                  <a:srgbClr val="1D4779"/>
                </a:solidFill>
              </a:rPr>
              <a:t>to information and communications, including information and communications technologies and systems...</a:t>
            </a:r>
            <a:r>
              <a:rPr sz="2400" dirty="0" smtClean="0">
                <a:solidFill>
                  <a:srgbClr val="1D4779"/>
                </a:solidFill>
              </a:rPr>
              <a:t> </a:t>
            </a:r>
            <a:r>
              <a:rPr sz="2400" dirty="0" smtClean="0"/>
              <a:t>» </a:t>
            </a:r>
            <a:r>
              <a:rPr sz="2400" dirty="0" smtClean="0">
                <a:solidFill>
                  <a:schemeClr val="bg1">
                    <a:lumMod val="50000"/>
                  </a:schemeClr>
                </a:solidFill>
              </a:rPr>
              <a:t>(Article 9)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471988"/>
            <a:ext cx="1169988" cy="170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52400" y="76200"/>
            <a:ext cx="9144000" cy="1135063"/>
          </a:xfrm>
        </p:spPr>
        <p:txBody>
          <a:bodyPr/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Ratifying States</a:t>
            </a:r>
            <a:r>
              <a:rPr lang="en-US" dirty="0"/>
              <a:t> </a:t>
            </a:r>
            <a:r>
              <a:rPr lang="en-US" dirty="0" smtClean="0"/>
              <a:t>Regulating as of 2010</a:t>
            </a:r>
            <a:br>
              <a:rPr lang="en-US" dirty="0" smtClean="0"/>
            </a:br>
            <a:r>
              <a:rPr lang="en-US" dirty="0" smtClean="0"/>
              <a:t>e-Accessibility of Mainstream Services</a:t>
            </a:r>
            <a:endParaRPr dirty="0" smtClean="0"/>
          </a:p>
        </p:txBody>
      </p:sp>
      <p:sp>
        <p:nvSpPr>
          <p:cNvPr id="24579" name="Content Placeholder 3"/>
          <p:cNvSpPr txBox="1">
            <a:spLocks noGrp="1"/>
          </p:cNvSpPr>
          <p:nvPr>
            <p:ph idx="1"/>
          </p:nvPr>
        </p:nvSpPr>
        <p:spPr>
          <a:xfrm>
            <a:off x="609600" y="1219200"/>
            <a:ext cx="7772400" cy="4876800"/>
          </a:xfrm>
        </p:spPr>
        <p:txBody>
          <a:bodyPr/>
          <a:lstStyle>
            <a:lvl1pPr>
              <a:defRPr sz="3200" b="1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800">
                <a:solidFill>
                  <a:srgbClr val="003366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rgbClr val="000000"/>
                </a:solidFill>
                <a:latin typeface="Verdana" pitchFamily="34" charset="0"/>
                <a:cs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/>
            <a:r>
              <a:rPr lang="fr-FR" sz="2400" dirty="0" smtClean="0"/>
              <a:t>Percentage of CRPD States Parties </a:t>
            </a:r>
            <a:r>
              <a:rPr lang="fr-FR" sz="2400" dirty="0" err="1" smtClean="0"/>
              <a:t>with</a:t>
            </a:r>
            <a:r>
              <a:rPr lang="fr-FR" sz="2400" dirty="0"/>
              <a:t> </a:t>
            </a:r>
            <a:r>
              <a:rPr lang="fr-FR" sz="2400" dirty="0" err="1" smtClean="0"/>
              <a:t>policies</a:t>
            </a:r>
            <a:r>
              <a:rPr lang="fr-FR" sz="2400" dirty="0" smtClean="0"/>
              <a:t> and program - </a:t>
            </a:r>
            <a:r>
              <a:rPr lang="fr-FR" sz="2400" dirty="0" err="1" smtClean="0"/>
              <a:t>Significant</a:t>
            </a:r>
            <a:r>
              <a:rPr lang="fr-FR" sz="2400" dirty="0" smtClean="0"/>
              <a:t> gaps:</a:t>
            </a: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56%	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Television</a:t>
            </a:r>
            <a:endParaRPr lang="fr-F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56%   	Web sites</a:t>
            </a: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47%	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Fixed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telephony</a:t>
            </a:r>
            <a:endParaRPr lang="fr-F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47%	Mobile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telephony</a:t>
            </a:r>
            <a:endParaRPr lang="fr-FR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41%	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ATMs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electronic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kiosks</a:t>
            </a: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38%	Digital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talking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books</a:t>
            </a: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34%	Public building displays</a:t>
            </a:r>
          </a:p>
          <a:p>
            <a:pPr marL="800100" lvl="2" indent="0" eaLnBrk="1"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31%	Transportation public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address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</a:rPr>
              <a:t>systems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>
              <a:buFont typeface="Wingdings" pitchFamily="2" charset="2"/>
              <a:buNone/>
            </a:pPr>
            <a:r>
              <a:rPr lang="fr-FR" sz="1800" b="0" i="1" dirty="0" smtClean="0">
                <a:solidFill>
                  <a:schemeClr val="accent1">
                    <a:lumMod val="50000"/>
                  </a:schemeClr>
                </a:solidFill>
              </a:rPr>
              <a:t>Source: CRPD Progress Report on ICT Accessibility – G3ict, 2010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G3ict – ITU Toolkit for Policy Makers</a:t>
            </a:r>
            <a:endParaRPr lang="en-US"/>
          </a:p>
        </p:txBody>
      </p:sp>
      <p:sp>
        <p:nvSpPr>
          <p:cNvPr id="67586" name="Content Placeholder 5"/>
          <p:cNvSpPr>
            <a:spLocks noGrp="1"/>
          </p:cNvSpPr>
          <p:nvPr>
            <p:ph idx="1"/>
          </p:nvPr>
        </p:nvSpPr>
        <p:spPr>
          <a:xfrm>
            <a:off x="430213" y="1341438"/>
            <a:ext cx="8713787" cy="4741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 </a:t>
            </a:r>
          </a:p>
        </p:txBody>
      </p:sp>
      <p:pic>
        <p:nvPicPr>
          <p:cNvPr id="67587" name="Picture 5" descr="Toolkit Homepage_n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08992" y="609600"/>
            <a:ext cx="10010192" cy="547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779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Accessibility Features Available on Fixed Phones for Deaf and Hard of Hearing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0828" y="1143000"/>
            <a:ext cx="8435971" cy="4741858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For </a:t>
            </a:r>
            <a:r>
              <a:rPr lang="en-US" sz="2000" dirty="0">
                <a:solidFill>
                  <a:schemeClr val="tx1"/>
                </a:solidFill>
              </a:rPr>
              <a:t>direct operation of the phone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  <a:endParaRPr lang="en-US" sz="2000" dirty="0">
              <a:solidFill>
                <a:schemeClr val="tx1"/>
              </a:solidFill>
            </a:endParaRP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Extra </a:t>
            </a:r>
            <a:r>
              <a:rPr lang="en-US" sz="2000" dirty="0">
                <a:solidFill>
                  <a:schemeClr val="tx1"/>
                </a:solidFill>
              </a:rPr>
              <a:t>loud ringing </a:t>
            </a:r>
            <a:r>
              <a:rPr lang="en-US" sz="2000" dirty="0" smtClean="0">
                <a:solidFill>
                  <a:schemeClr val="tx1"/>
                </a:solidFill>
              </a:rPr>
              <a:t>tone</a:t>
            </a:r>
            <a:endParaRPr lang="en-US" sz="2000" dirty="0">
              <a:solidFill>
                <a:schemeClr val="tx1"/>
              </a:solidFill>
            </a:endParaRP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>
                <a:solidFill>
                  <a:schemeClr val="tx1"/>
                </a:solidFill>
              </a:rPr>
              <a:t>Flash on incoming calls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Select </a:t>
            </a:r>
            <a:r>
              <a:rPr lang="en-US" sz="2000" dirty="0">
                <a:solidFill>
                  <a:schemeClr val="tx1"/>
                </a:solidFill>
              </a:rPr>
              <a:t>high quality audio codec </a:t>
            </a:r>
            <a:r>
              <a:rPr lang="en-US" sz="2000" dirty="0" smtClean="0">
                <a:solidFill>
                  <a:schemeClr val="tx1"/>
                </a:solidFill>
              </a:rPr>
              <a:t>(available </a:t>
            </a:r>
            <a:r>
              <a:rPr lang="en-US" sz="2000" dirty="0">
                <a:solidFill>
                  <a:schemeClr val="tx1"/>
                </a:solidFill>
              </a:rPr>
              <a:t>on IP and ISDN phones </a:t>
            </a:r>
            <a:r>
              <a:rPr lang="en-US" sz="2000" dirty="0" smtClean="0">
                <a:solidFill>
                  <a:schemeClr val="tx1"/>
                </a:solidFill>
              </a:rPr>
              <a:t>)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For perception and emission: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Strong </a:t>
            </a:r>
            <a:r>
              <a:rPr lang="en-US" sz="2000" dirty="0">
                <a:solidFill>
                  <a:schemeClr val="tx1"/>
                </a:solidFill>
              </a:rPr>
              <a:t>audio </a:t>
            </a:r>
            <a:r>
              <a:rPr lang="en-US" sz="2000" dirty="0" smtClean="0">
                <a:solidFill>
                  <a:schemeClr val="tx1"/>
                </a:solidFill>
              </a:rPr>
              <a:t>amplification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Inductive </a:t>
            </a:r>
            <a:r>
              <a:rPr lang="en-US" sz="2000" dirty="0">
                <a:solidFill>
                  <a:schemeClr val="tx1"/>
                </a:solidFill>
              </a:rPr>
              <a:t>loop coupling from the handset to hearing </a:t>
            </a:r>
            <a:r>
              <a:rPr lang="en-US" sz="2000" dirty="0" smtClean="0">
                <a:solidFill>
                  <a:schemeClr val="tx1"/>
                </a:solidFill>
              </a:rPr>
              <a:t>aids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Handset </a:t>
            </a:r>
            <a:r>
              <a:rPr lang="en-US" sz="2000" dirty="0">
                <a:solidFill>
                  <a:schemeClr val="tx1"/>
                </a:solidFill>
              </a:rPr>
              <a:t>designed for bone conducted audio </a:t>
            </a:r>
            <a:r>
              <a:rPr lang="en-US" sz="2000" dirty="0" smtClean="0">
                <a:solidFill>
                  <a:schemeClr val="tx1"/>
                </a:solidFill>
              </a:rPr>
              <a:t>perception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Short </a:t>
            </a:r>
            <a:r>
              <a:rPr lang="en-US" sz="2000" dirty="0">
                <a:solidFill>
                  <a:schemeClr val="tx1"/>
                </a:solidFill>
              </a:rPr>
              <a:t>Message Service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Speakerphone function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Real-time </a:t>
            </a:r>
            <a:r>
              <a:rPr lang="en-US" sz="2000" dirty="0">
                <a:solidFill>
                  <a:schemeClr val="tx1"/>
                </a:solidFill>
              </a:rPr>
              <a:t>text input and </a:t>
            </a:r>
            <a:r>
              <a:rPr lang="en-US" sz="2000" dirty="0" smtClean="0">
                <a:solidFill>
                  <a:schemeClr val="tx1"/>
                </a:solidFill>
              </a:rPr>
              <a:t>display</a:t>
            </a:r>
          </a:p>
          <a:p>
            <a:pPr marL="454025" lvl="1" indent="0">
              <a:lnSpc>
                <a:spcPct val="100000"/>
              </a:lnSpc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Video </a:t>
            </a:r>
            <a:r>
              <a:rPr lang="en-US" sz="2000" dirty="0">
                <a:solidFill>
                  <a:schemeClr val="tx1"/>
                </a:solidFill>
              </a:rPr>
              <a:t>transmission, reception and display feature. (e.g. for sign language, lip reading, showing things or persons, general recognition)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036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Available Accessibility </a:t>
            </a:r>
            <a:r>
              <a:rPr lang="en-US" sz="2800" dirty="0"/>
              <a:t>F</a:t>
            </a:r>
            <a:r>
              <a:rPr lang="en-US" sz="2800" dirty="0" smtClean="0"/>
              <a:t>eatures Through Attachments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26" y="914400"/>
            <a:ext cx="9131474" cy="5257800"/>
          </a:xfrm>
        </p:spPr>
        <p:txBody>
          <a:bodyPr/>
          <a:lstStyle/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To </a:t>
            </a:r>
            <a:r>
              <a:rPr lang="en-US" sz="2800" dirty="0">
                <a:solidFill>
                  <a:schemeClr val="tx1"/>
                </a:solidFill>
              </a:rPr>
              <a:t>control </a:t>
            </a:r>
            <a:r>
              <a:rPr lang="en-US" sz="2800" dirty="0" smtClean="0">
                <a:solidFill>
                  <a:schemeClr val="tx1"/>
                </a:solidFill>
              </a:rPr>
              <a:t>calls: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Flashing </a:t>
            </a:r>
            <a:r>
              <a:rPr lang="en-US" dirty="0">
                <a:solidFill>
                  <a:schemeClr val="tx1"/>
                </a:solidFill>
              </a:rPr>
              <a:t>devices connected via wire or wirelessly for visual alerting on incoming </a:t>
            </a:r>
            <a:r>
              <a:rPr lang="en-US" dirty="0" smtClean="0">
                <a:solidFill>
                  <a:schemeClr val="tx1"/>
                </a:solidFill>
              </a:rPr>
              <a:t>calls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Wireless </a:t>
            </a:r>
            <a:r>
              <a:rPr lang="en-US" dirty="0">
                <a:solidFill>
                  <a:schemeClr val="tx1"/>
                </a:solidFill>
              </a:rPr>
              <a:t>vibration alert devices for tactile alerting on incoming </a:t>
            </a:r>
            <a:r>
              <a:rPr lang="en-US" dirty="0" smtClean="0">
                <a:solidFill>
                  <a:schemeClr val="tx1"/>
                </a:solidFill>
              </a:rPr>
              <a:t>calls</a:t>
            </a:r>
            <a:r>
              <a:rPr lang="en-US" b="1" dirty="0" smtClean="0">
                <a:solidFill>
                  <a:schemeClr val="tx2"/>
                </a:solidFill>
              </a:rPr>
              <a:t/>
            </a:r>
            <a:br>
              <a:rPr lang="en-US" b="1" dirty="0" smtClean="0">
                <a:solidFill>
                  <a:schemeClr val="tx2"/>
                </a:solidFill>
              </a:rPr>
            </a:br>
            <a:endParaRPr lang="en-US" b="1" dirty="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en-US" sz="2800" dirty="0" smtClean="0"/>
              <a:t>For perception and emission: 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Headset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Hearing </a:t>
            </a:r>
            <a:r>
              <a:rPr lang="en-US" dirty="0">
                <a:solidFill>
                  <a:schemeClr val="tx1"/>
                </a:solidFill>
              </a:rPr>
              <a:t>aid coupling (inductive) when held to </a:t>
            </a:r>
            <a:r>
              <a:rPr lang="en-US" dirty="0" smtClean="0">
                <a:solidFill>
                  <a:schemeClr val="tx1"/>
                </a:solidFill>
              </a:rPr>
              <a:t>ear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External </a:t>
            </a:r>
            <a:r>
              <a:rPr lang="en-US" dirty="0">
                <a:solidFill>
                  <a:schemeClr val="tx1"/>
                </a:solidFill>
              </a:rPr>
              <a:t>handset </a:t>
            </a:r>
            <a:r>
              <a:rPr lang="en-US" dirty="0" smtClean="0">
                <a:solidFill>
                  <a:schemeClr val="tx1"/>
                </a:solidFill>
              </a:rPr>
              <a:t>amplifier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Neck </a:t>
            </a:r>
            <a:r>
              <a:rPr lang="en-US" dirty="0">
                <a:solidFill>
                  <a:schemeClr val="tx1"/>
                </a:solidFill>
              </a:rPr>
              <a:t>loop and neck loop amplifier for inductive coupling to hearing aids</a:t>
            </a: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</a:rPr>
              <a:t>Text phone addition</a:t>
            </a:r>
            <a:endParaRPr lang="en-US" dirty="0">
              <a:solidFill>
                <a:schemeClr val="tx1"/>
              </a:solidFill>
            </a:endParaRPr>
          </a:p>
          <a:p>
            <a:pPr marL="461963" lvl="2" indent="0"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External video camera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endParaRPr lang="en-US" sz="2400" dirty="0"/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endParaRPr lang="en-US" sz="2400" dirty="0"/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19637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838200"/>
            <a:ext cx="9220199" cy="51816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400" dirty="0" smtClean="0"/>
              <a:t>Many accessibility features mainstreamed:</a:t>
            </a:r>
          </a:p>
          <a:p>
            <a:pPr lvl="1"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v</a:t>
            </a:r>
            <a:r>
              <a:rPr lang="en-US" sz="2000" dirty="0" smtClean="0">
                <a:solidFill>
                  <a:schemeClr val="tx1"/>
                </a:solidFill>
              </a:rPr>
              <a:t>ibration mode, text menus etc.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Bone conduction and Bluetooth for hearing devices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solidFill>
                  <a:schemeClr val="tx1"/>
                </a:solidFill>
              </a:rPr>
              <a:t>Great versatility for text: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Text messaging (SMS) and email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Instant messaging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Real time text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S</a:t>
            </a:r>
            <a:r>
              <a:rPr lang="en-US" sz="2400" dirty="0" smtClean="0"/>
              <a:t>ign </a:t>
            </a:r>
            <a:r>
              <a:rPr lang="en-US" sz="2400" dirty="0"/>
              <a:t>language via video calls (on </a:t>
            </a:r>
            <a:r>
              <a:rPr lang="en-US" sz="2400" dirty="0" smtClean="0"/>
              <a:t>3G/4G </a:t>
            </a:r>
            <a:r>
              <a:rPr lang="en-US" sz="2400" dirty="0"/>
              <a:t>networks) </a:t>
            </a:r>
            <a:endParaRPr lang="en-US" sz="2400" dirty="0" smtClean="0"/>
          </a:p>
          <a:p>
            <a:pPr lvl="1">
              <a:spcAft>
                <a:spcPts val="600"/>
              </a:spcAft>
            </a:pP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www.youtube.com/watch?v=ys_p_dfRXYM</a:t>
            </a:r>
            <a:endParaRPr lang="en-US" sz="2000" dirty="0" smtClean="0"/>
          </a:p>
          <a:p>
            <a:pPr marL="457200" lvl="1" indent="0">
              <a:spcAft>
                <a:spcPts val="600"/>
              </a:spcAft>
              <a:buNone/>
            </a:pPr>
            <a:r>
              <a:rPr lang="en-US" sz="2000" dirty="0" smtClean="0"/>
              <a:t>	(Click on “cc” for captioning when video starts) </a:t>
            </a:r>
            <a:endParaRPr lang="en-US" sz="2000" dirty="0"/>
          </a:p>
          <a:p>
            <a:pPr>
              <a:spcAft>
                <a:spcPts val="600"/>
              </a:spcAft>
            </a:pPr>
            <a:r>
              <a:rPr lang="en-US" sz="2400" dirty="0" smtClean="0"/>
              <a:t>MMS video-based </a:t>
            </a:r>
            <a:r>
              <a:rPr lang="en-US" sz="2400" dirty="0"/>
              <a:t>services such a text to Avatar </a:t>
            </a:r>
            <a:endParaRPr lang="en-US" sz="2400" dirty="0" smtClean="0"/>
          </a:p>
          <a:p>
            <a:pPr lvl="1">
              <a:spcAft>
                <a:spcPts val="600"/>
              </a:spcAft>
            </a:pP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www.youtube.com/watch?v=9mD</a:t>
            </a:r>
            <a:r>
              <a:rPr lang="en-US" sz="2400" dirty="0" smtClean="0">
                <a:hlinkClick r:id="rId4"/>
              </a:rPr>
              <a:t>kNppWb1M</a:t>
            </a:r>
            <a:r>
              <a:rPr lang="en-US" sz="2400" dirty="0" smtClean="0"/>
              <a:t> </a:t>
            </a:r>
            <a:endParaRPr lang="en-US" sz="2400" dirty="0"/>
          </a:p>
          <a:p>
            <a:pPr marL="0" indent="0">
              <a:buNone/>
            </a:pPr>
            <a:r>
              <a:rPr lang="en-US" sz="2400" b="0" dirty="0" smtClean="0"/>
              <a:t>	(</a:t>
            </a:r>
            <a:r>
              <a:rPr lang="en-US" sz="2400" b="0" dirty="0"/>
              <a:t>Click on </a:t>
            </a:r>
            <a:r>
              <a:rPr lang="en-US" sz="2400" b="0" dirty="0" smtClean="0"/>
              <a:t>“cc</a:t>
            </a:r>
            <a:r>
              <a:rPr lang="en-US" sz="2400" b="0" dirty="0"/>
              <a:t>” for captioning when video starts)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3123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68" y="68263"/>
            <a:ext cx="9008532" cy="1143000"/>
          </a:xfrm>
        </p:spPr>
        <p:txBody>
          <a:bodyPr/>
          <a:lstStyle/>
          <a:p>
            <a:r>
              <a:rPr lang="en-US" sz="3000" dirty="0" smtClean="0"/>
              <a:t>M-Enabling Summit – Participants</a:t>
            </a:r>
            <a:br>
              <a:rPr lang="en-US" sz="3000" dirty="0" smtClean="0"/>
            </a:br>
            <a:r>
              <a:rPr lang="en-US" sz="3000" dirty="0" smtClean="0"/>
              <a:t>December 5-6, 2011, Washington, D.C.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0" y="1219200"/>
            <a:ext cx="4267200" cy="475403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2400" dirty="0" smtClean="0"/>
              <a:t>     Bringing together:</a:t>
            </a:r>
          </a:p>
          <a:p>
            <a:pPr lvl="1"/>
            <a:r>
              <a:rPr lang="en-US" sz="2000" b="1" dirty="0" smtClean="0"/>
              <a:t>Organizations of persons </a:t>
            </a:r>
            <a:r>
              <a:rPr lang="en-US" sz="2000" b="1" dirty="0"/>
              <a:t>with disabilities</a:t>
            </a:r>
          </a:p>
          <a:p>
            <a:pPr lvl="1"/>
            <a:r>
              <a:rPr lang="en-US" sz="2000" b="1" dirty="0" smtClean="0"/>
              <a:t>Manufacturers,</a:t>
            </a:r>
          </a:p>
          <a:p>
            <a:pPr lvl="1"/>
            <a:r>
              <a:rPr lang="en-US" sz="2000" b="1" dirty="0"/>
              <a:t>A</a:t>
            </a:r>
            <a:r>
              <a:rPr lang="en-US" sz="2000" b="1" dirty="0" smtClean="0"/>
              <a:t>pplication developers</a:t>
            </a:r>
          </a:p>
          <a:p>
            <a:pPr lvl="1"/>
            <a:r>
              <a:rPr lang="en-US" sz="2000" b="1" dirty="0" smtClean="0"/>
              <a:t>Mobile service providers</a:t>
            </a:r>
          </a:p>
          <a:p>
            <a:pPr lvl="1"/>
            <a:r>
              <a:rPr lang="en-US" sz="2000" b="1" dirty="0" smtClean="0"/>
              <a:t>Policy makers</a:t>
            </a:r>
          </a:p>
          <a:p>
            <a:pPr lvl="1"/>
            <a:r>
              <a:rPr lang="en-US" sz="2000" b="1" dirty="0"/>
              <a:t>O</a:t>
            </a:r>
            <a:r>
              <a:rPr lang="en-US" sz="2000" b="1" dirty="0" smtClean="0"/>
              <a:t>rganizations using mobile communications with the public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64" y="2209800"/>
            <a:ext cx="47752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3535" y="1197935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Mobile Solutions for Seniors &amp;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Persons with Disabilities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1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3"/>
          <p:cNvSpPr>
            <a:spLocks noChangeArrowheads="1"/>
          </p:cNvSpPr>
          <p:nvPr/>
        </p:nvSpPr>
        <p:spPr bwMode="auto">
          <a:xfrm>
            <a:off x="2667000" y="2514600"/>
            <a:ext cx="46910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2400" b="1" dirty="0">
              <a:solidFill>
                <a:srgbClr val="000066"/>
              </a:solidFill>
              <a:latin typeface="Trebuchet MS" pitchFamily="34" charset="0"/>
            </a:endParaRPr>
          </a:p>
        </p:txBody>
      </p:sp>
      <p:sp>
        <p:nvSpPr>
          <p:cNvPr id="25604" name="Rectangle 11"/>
          <p:cNvSpPr txBox="1">
            <a:spLocks noChangeArrowheads="1"/>
          </p:cNvSpPr>
          <p:nvPr/>
        </p:nvSpPr>
        <p:spPr bwMode="auto">
          <a:xfrm>
            <a:off x="1809750" y="4929188"/>
            <a:ext cx="72723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SzPct val="75000"/>
            </a:pPr>
            <a:endParaRPr lang="en-US" sz="2000" b="1" dirty="0">
              <a:solidFill>
                <a:srgbClr val="000066"/>
              </a:solidFill>
              <a:latin typeface="Trebuchet MS" pitchFamily="34" charset="0"/>
            </a:endParaRPr>
          </a:p>
          <a:p>
            <a:pPr algn="ctr">
              <a:spcBef>
                <a:spcPct val="20000"/>
              </a:spcBef>
              <a:buSzPct val="75000"/>
            </a:pPr>
            <a:r>
              <a:rPr lang="en-US" sz="3600" b="1" dirty="0">
                <a:solidFill>
                  <a:schemeClr val="bg2"/>
                </a:solidFill>
              </a:rPr>
              <a:t> </a:t>
            </a:r>
          </a:p>
          <a:p>
            <a:pPr algn="ctr">
              <a:spcBef>
                <a:spcPct val="20000"/>
              </a:spcBef>
              <a:buSzPct val="75000"/>
            </a:pPr>
            <a:endParaRPr lang="en-US" sz="3600" b="1" dirty="0">
              <a:solidFill>
                <a:schemeClr val="bg2"/>
              </a:solidFill>
            </a:endParaRPr>
          </a:p>
          <a:p>
            <a:pPr algn="ctr">
              <a:spcBef>
                <a:spcPct val="20000"/>
              </a:spcBef>
              <a:buSzPct val="75000"/>
            </a:pPr>
            <a:endParaRPr lang="en-US" sz="3600" b="1" dirty="0">
              <a:solidFill>
                <a:schemeClr val="bg2"/>
              </a:solidFill>
            </a:endParaRPr>
          </a:p>
        </p:txBody>
      </p:sp>
      <p:sp>
        <p:nvSpPr>
          <p:cNvPr id="25605" name="Rectangle 16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400" dirty="0"/>
          </a:p>
        </p:txBody>
      </p:sp>
      <p:sp>
        <p:nvSpPr>
          <p:cNvPr id="25606" name="Rectangle 22"/>
          <p:cNvSpPr>
            <a:spLocks noChangeArrowheads="1"/>
          </p:cNvSpPr>
          <p:nvPr/>
        </p:nvSpPr>
        <p:spPr bwMode="auto">
          <a:xfrm>
            <a:off x="357188" y="6858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400" dirty="0"/>
          </a:p>
        </p:txBody>
      </p:sp>
      <p:sp>
        <p:nvSpPr>
          <p:cNvPr id="25607" name="Rectangle 23"/>
          <p:cNvSpPr>
            <a:spLocks noChangeArrowheads="1"/>
          </p:cNvSpPr>
          <p:nvPr/>
        </p:nvSpPr>
        <p:spPr bwMode="auto">
          <a:xfrm>
            <a:off x="0" y="7458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400" dirty="0"/>
          </a:p>
        </p:txBody>
      </p:sp>
      <p:sp>
        <p:nvSpPr>
          <p:cNvPr id="25608" name="Rectangle 24"/>
          <p:cNvSpPr>
            <a:spLocks noChangeArrowheads="1"/>
          </p:cNvSpPr>
          <p:nvPr/>
        </p:nvSpPr>
        <p:spPr bwMode="auto">
          <a:xfrm>
            <a:off x="0" y="8591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400" dirty="0"/>
          </a:p>
        </p:txBody>
      </p:sp>
      <p:sp>
        <p:nvSpPr>
          <p:cNvPr id="25609" name="Rectangle 25"/>
          <p:cNvSpPr>
            <a:spLocks noChangeArrowheads="1"/>
          </p:cNvSpPr>
          <p:nvPr/>
        </p:nvSpPr>
        <p:spPr bwMode="auto">
          <a:xfrm>
            <a:off x="0" y="959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25610" name="Rectangle 26"/>
          <p:cNvSpPr>
            <a:spLocks noChangeArrowheads="1"/>
          </p:cNvSpPr>
          <p:nvPr/>
        </p:nvSpPr>
        <p:spPr bwMode="auto">
          <a:xfrm>
            <a:off x="0" y="10287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2400" dirty="0"/>
          </a:p>
        </p:txBody>
      </p:sp>
      <p:sp>
        <p:nvSpPr>
          <p:cNvPr id="25612" name="Rectangle 1"/>
          <p:cNvSpPr>
            <a:spLocks noChangeArrowheads="1"/>
          </p:cNvSpPr>
          <p:nvPr/>
        </p:nvSpPr>
        <p:spPr bwMode="auto">
          <a:xfrm>
            <a:off x="1928813" y="908050"/>
            <a:ext cx="70008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en-US" sz="1800" b="1" dirty="0">
              <a:solidFill>
                <a:srgbClr val="000066"/>
              </a:solidFill>
              <a:latin typeface="Arial" charset="0"/>
              <a:cs typeface="Times New Roman" pitchFamily="18" charset="0"/>
            </a:endParaRPr>
          </a:p>
          <a:p>
            <a:endParaRPr lang="en-US" sz="2400" dirty="0">
              <a:solidFill>
                <a:srgbClr val="000066"/>
              </a:solidFill>
              <a:cs typeface="Times New Roman" pitchFamily="18" charset="0"/>
            </a:endParaRPr>
          </a:p>
        </p:txBody>
      </p:sp>
      <p:sp>
        <p:nvSpPr>
          <p:cNvPr id="522273" name="Rectangle 33"/>
          <p:cNvSpPr>
            <a:spLocks noGrp="1" noChangeArrowheads="1"/>
          </p:cNvSpPr>
          <p:nvPr>
            <p:ph type="title"/>
          </p:nvPr>
        </p:nvSpPr>
        <p:spPr>
          <a:xfrm>
            <a:off x="206605" y="207963"/>
            <a:ext cx="8713788" cy="935037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Thank You!</a:t>
            </a:r>
          </a:p>
        </p:txBody>
      </p:sp>
      <p:sp>
        <p:nvSpPr>
          <p:cNvPr id="25615" name="Rectangle 36"/>
          <p:cNvSpPr>
            <a:spLocks noChangeArrowheads="1"/>
          </p:cNvSpPr>
          <p:nvPr/>
        </p:nvSpPr>
        <p:spPr bwMode="auto">
          <a:xfrm>
            <a:off x="1711325" y="5394325"/>
            <a:ext cx="2251075" cy="1463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5616" name="TextBox 42"/>
          <p:cNvSpPr txBox="1">
            <a:spLocks noChangeArrowheads="1"/>
          </p:cNvSpPr>
          <p:nvPr/>
        </p:nvSpPr>
        <p:spPr bwMode="auto">
          <a:xfrm>
            <a:off x="954741" y="2423768"/>
            <a:ext cx="71807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hlinkClick r:id="rId3"/>
              </a:rPr>
              <a:t>www.g3ict.org</a:t>
            </a:r>
            <a:endParaRPr lang="en-US" sz="2400" b="1" dirty="0" smtClean="0"/>
          </a:p>
          <a:p>
            <a:pPr algn="ctr"/>
            <a:r>
              <a:rPr lang="en-US" sz="2400" b="1" dirty="0" smtClean="0">
                <a:hlinkClick r:id="rId4"/>
              </a:rPr>
              <a:t>www.e-accessibilitytoolkit.org</a:t>
            </a:r>
            <a:endParaRPr lang="en-US" sz="2400" b="1" dirty="0" smtClean="0"/>
          </a:p>
          <a:p>
            <a:pPr algn="ctr"/>
            <a:r>
              <a:rPr lang="en-US" sz="2400" b="1" dirty="0" smtClean="0">
                <a:hlinkClick r:id="rId5"/>
              </a:rPr>
              <a:t>www.m-enabling.com</a:t>
            </a:r>
            <a:r>
              <a:rPr lang="en-US" sz="2400" b="1" dirty="0" smtClean="0"/>
              <a:t> 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5617" name="TextBox 36"/>
          <p:cNvSpPr txBox="1">
            <a:spLocks noChangeArrowheads="1"/>
          </p:cNvSpPr>
          <p:nvPr/>
        </p:nvSpPr>
        <p:spPr bwMode="auto">
          <a:xfrm>
            <a:off x="685800" y="4317107"/>
            <a:ext cx="7162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smtClean="0">
                <a:hlinkClick r:id="rId6"/>
              </a:rPr>
              <a:t>asaks@waitrose.com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altLang="zh-CN" sz="3200" b="1" dirty="0">
                <a:ea typeface="宋体" pitchFamily="2" charset="-122"/>
                <a:hlinkClick r:id="rId7"/>
              </a:rPr>
              <a:t>andrea.saks@ties.itu.int</a:t>
            </a:r>
            <a:r>
              <a:rPr lang="en-US" altLang="zh-CN" sz="3200" dirty="0">
                <a:ea typeface="宋体" pitchFamily="2" charset="-122"/>
              </a:rPr>
              <a:t>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320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 txBox="1">
            <a:spLocks noChangeArrowheads="1"/>
          </p:cNvSpPr>
          <p:nvPr/>
        </p:nvSpPr>
        <p:spPr bwMode="auto">
          <a:xfrm>
            <a:off x="252413" y="6170613"/>
            <a:ext cx="4497387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1000" b="1" dirty="0">
                <a:solidFill>
                  <a:srgbClr val="0E438A"/>
                </a:solidFill>
                <a:latin typeface="Zurich BT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35174"/>
            <a:ext cx="9144000" cy="2917826"/>
          </a:xfrm>
        </p:spPr>
        <p:txBody>
          <a:bodyPr/>
          <a:lstStyle/>
          <a:p>
            <a:pPr>
              <a:tabLst>
                <a:tab pos="1252538" algn="l"/>
              </a:tabLst>
            </a:pPr>
            <a:r>
              <a:rPr lang="en-US" sz="3200" dirty="0" smtClean="0">
                <a:solidFill>
                  <a:schemeClr val="tx1"/>
                </a:solidFill>
                <a:effectLst/>
              </a:rPr>
              <a:t>1. Some </a:t>
            </a:r>
            <a:r>
              <a:rPr lang="en-US" sz="3200" dirty="0">
                <a:solidFill>
                  <a:schemeClr val="tx1"/>
                </a:solidFill>
                <a:effectLst/>
              </a:rPr>
              <a:t>solutions for Deaf </a:t>
            </a:r>
            <a:br>
              <a:rPr lang="en-US" sz="3200" dirty="0">
                <a:solidFill>
                  <a:schemeClr val="tx1"/>
                </a:solidFill>
                <a:effectLst/>
              </a:rPr>
            </a:br>
            <a:r>
              <a:rPr lang="en-US" sz="3200" dirty="0">
                <a:solidFill>
                  <a:schemeClr val="tx1"/>
                </a:solidFill>
                <a:effectLst/>
              </a:rPr>
              <a:t>     and Hard at Hearing Users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43399"/>
            <a:ext cx="8229600" cy="762001"/>
          </a:xfrm>
        </p:spPr>
        <p:txBody>
          <a:bodyPr/>
          <a:lstStyle/>
          <a:p>
            <a:endParaRPr lang="en-US" sz="2000" dirty="0"/>
          </a:p>
          <a:p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4002604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Telephony for the Deaf: The</a:t>
            </a:r>
            <a:br>
              <a:rPr lang="en-US" sz="3600" dirty="0" smtClean="0"/>
            </a:br>
            <a:r>
              <a:rPr lang="en-US" sz="3600" dirty="0" smtClean="0"/>
              <a:t>Pioneer of ICT Accessibility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001000" cy="4724400"/>
          </a:xfrm>
        </p:spPr>
        <p:txBody>
          <a:bodyPr/>
          <a:lstStyle/>
          <a:p>
            <a:r>
              <a:rPr lang="en-US" sz="2800" dirty="0" smtClean="0"/>
              <a:t>Graham Bell</a:t>
            </a:r>
          </a:p>
          <a:p>
            <a:r>
              <a:rPr lang="en-US" sz="2800" dirty="0" smtClean="0"/>
              <a:t>Evolution of telephone accessibility</a:t>
            </a:r>
          </a:p>
          <a:p>
            <a:r>
              <a:rPr lang="en-US" sz="2800" dirty="0" smtClean="0"/>
              <a:t>TTY</a:t>
            </a:r>
          </a:p>
          <a:p>
            <a:r>
              <a:rPr lang="en-US" sz="2800" dirty="0" smtClean="0"/>
              <a:t>Relay services</a:t>
            </a:r>
          </a:p>
          <a:p>
            <a:r>
              <a:rPr lang="en-US" sz="2800" dirty="0" smtClean="0"/>
              <a:t>Documented in Toolkit for Policy Makers:</a:t>
            </a:r>
          </a:p>
          <a:p>
            <a:pPr marL="0" indent="0" algn="ctr">
              <a:buNone/>
            </a:pPr>
            <a:r>
              <a:rPr lang="en-US" sz="2800" b="0" dirty="0" smtClean="0">
                <a:hlinkClick r:id="rId3"/>
              </a:rPr>
              <a:t>www.e-accessibilitytoolkit.org</a:t>
            </a:r>
            <a:r>
              <a:rPr lang="en-US" sz="2800" b="0" dirty="0" smtClean="0"/>
              <a:t> </a:t>
            </a:r>
            <a:endParaRPr 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508916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99300" y="6559550"/>
            <a:ext cx="2133600" cy="349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fld id="{9E3CE835-71FE-4FDA-97F9-D0CA802EFA9A}" type="slidenum">
              <a:rPr lang="en-US" sz="1000"/>
              <a:pPr/>
              <a:t>5</a:t>
            </a:fld>
            <a:endParaRPr lang="en-US" sz="1000"/>
          </a:p>
        </p:txBody>
      </p:sp>
      <p:sp>
        <p:nvSpPr>
          <p:cNvPr id="22531" name="Date Placeholder 4"/>
          <p:cNvSpPr>
            <a:spLocks noGrp="1"/>
          </p:cNvSpPr>
          <p:nvPr>
            <p:ph type="dt" sz="quarter" idx="4294967295"/>
          </p:nvPr>
        </p:nvSpPr>
        <p:spPr>
          <a:xfrm>
            <a:off x="107950" y="6308725"/>
            <a:ext cx="6192838" cy="54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endParaRPr lang="en-US" sz="1400" dirty="0" smtClean="0">
              <a:solidFill>
                <a:srgbClr val="0E438A"/>
              </a:solidFill>
              <a:latin typeface="Univers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Gunnar Hellstrom: The author of F.703 Total Conversation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893175" cy="5111750"/>
          </a:xfrm>
        </p:spPr>
        <p:txBody>
          <a:bodyPr/>
          <a:lstStyle/>
          <a:p>
            <a:pPr marL="342900" lvl="1" indent="-342900">
              <a:spcAft>
                <a:spcPts val="1700"/>
              </a:spcAft>
              <a:buSzPct val="75000"/>
              <a:buFont typeface="Wingdings" pitchFamily="2" charset="2"/>
              <a:buChar char="v"/>
            </a:pPr>
            <a:r>
              <a:rPr lang="en-US" sz="2400" b="1" dirty="0"/>
              <a:t>What is Total Conversation?</a:t>
            </a:r>
          </a:p>
          <a:p>
            <a:pPr marL="342900" lvl="1" indent="-342900">
              <a:spcAft>
                <a:spcPts val="1700"/>
              </a:spcAft>
              <a:buSzPct val="75000"/>
              <a:buFont typeface="Wingdings" pitchFamily="2" charset="2"/>
              <a:buChar char="v"/>
            </a:pPr>
            <a:r>
              <a:rPr lang="en-US" sz="2400" b="1" dirty="0"/>
              <a:t>Real Time Text</a:t>
            </a:r>
          </a:p>
          <a:p>
            <a:pPr marL="342900" lvl="1" indent="-342900">
              <a:spcAft>
                <a:spcPts val="1700"/>
              </a:spcAft>
              <a:buSzPct val="75000"/>
              <a:buFont typeface="Wingdings" pitchFamily="2" charset="2"/>
              <a:buChar char="v"/>
            </a:pPr>
            <a:r>
              <a:rPr lang="en-US" sz="2400" b="1" dirty="0"/>
              <a:t>Disability Rapporteur after Dick Brandt</a:t>
            </a:r>
          </a:p>
          <a:p>
            <a:pPr marL="342900" lvl="1" indent="-342900">
              <a:spcAft>
                <a:spcPts val="1700"/>
              </a:spcAft>
              <a:buSzPct val="75000"/>
              <a:buFont typeface="Wingdings" pitchFamily="2" charset="2"/>
              <a:buChar char="v"/>
            </a:pPr>
            <a:r>
              <a:rPr lang="en-US" sz="2400" b="1" dirty="0"/>
              <a:t>Improved V.18 </a:t>
            </a:r>
          </a:p>
          <a:p>
            <a:pPr marL="342900" lvl="1" indent="-342900">
              <a:spcAft>
                <a:spcPts val="1700"/>
              </a:spcAft>
              <a:buSzPct val="75000"/>
              <a:buFont typeface="Wingdings" pitchFamily="2" charset="2"/>
              <a:buChar char="v"/>
            </a:pPr>
            <a:r>
              <a:rPr lang="en-US" sz="2400" b="1" dirty="0"/>
              <a:t>Author of the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Accessibility Checklist</a:t>
            </a:r>
            <a:endParaRPr lang="en-US" sz="2400" b="1" dirty="0"/>
          </a:p>
          <a:p>
            <a:r>
              <a:rPr lang="en-US" dirty="0" smtClean="0"/>
              <a:t> </a:t>
            </a:r>
            <a:r>
              <a:rPr lang="en-US" sz="2400" dirty="0">
                <a:solidFill>
                  <a:srgbClr val="003366"/>
                </a:solidFill>
              </a:rPr>
              <a:t>Relay Services </a:t>
            </a:r>
          </a:p>
          <a:p>
            <a:pPr marL="342900" lvl="1" indent="-342900"/>
            <a:r>
              <a:rPr lang="en-US" sz="2400" b="1" dirty="0"/>
              <a:t>Implemented in Sweden</a:t>
            </a:r>
            <a:br>
              <a:rPr lang="en-US" sz="2400" b="1" dirty="0"/>
            </a:br>
            <a:r>
              <a:rPr lang="en-US" sz="2400" b="1" dirty="0"/>
              <a:t>and Total Conversation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in </a:t>
            </a:r>
            <a:r>
              <a:rPr lang="en-US" sz="2400" b="1" dirty="0"/>
              <a:t>the Emergency Services in the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European Union Project Reach </a:t>
            </a:r>
            <a:r>
              <a:rPr lang="en-US" sz="2400" b="1" dirty="0"/>
              <a:t>112</a:t>
            </a:r>
          </a:p>
          <a:p>
            <a:pPr marL="342900" lvl="1" indent="-342900">
              <a:buFont typeface="Verdana" pitchFamily="34" charset="0"/>
              <a:buNone/>
            </a:pPr>
            <a:endParaRPr lang="en-US" sz="2400" dirty="0" smtClean="0"/>
          </a:p>
          <a:p>
            <a:pPr marL="342900" lvl="1" indent="-342900"/>
            <a:endParaRPr lang="en-US" sz="2400" dirty="0" smtClean="0"/>
          </a:p>
          <a:p>
            <a:pPr marL="342900" lvl="1" indent="-342900">
              <a:buFont typeface="Verdana" pitchFamily="34" charset="0"/>
              <a:buNone/>
            </a:pPr>
            <a:r>
              <a:rPr lang="en-US" sz="2400" dirty="0" smtClean="0"/>
              <a:t>	</a:t>
            </a:r>
          </a:p>
          <a:p>
            <a:pPr marL="342900" lvl="1" indent="-342900">
              <a:buFont typeface="Verdana" pitchFamily="34" charset="0"/>
              <a:buNone/>
            </a:pPr>
            <a:endParaRPr lang="en-US" sz="2400" dirty="0" smtClean="0"/>
          </a:p>
          <a:p>
            <a:pPr marL="342900" lvl="1" indent="-342900">
              <a:buFont typeface="Verdana" pitchFamily="34" charset="0"/>
              <a:buNone/>
            </a:pPr>
            <a:endParaRPr lang="en-US" sz="2400" dirty="0" smtClean="0"/>
          </a:p>
          <a:p>
            <a:pPr marL="342900" lvl="1" indent="-342900">
              <a:buFont typeface="Verdana" pitchFamily="34" charset="0"/>
              <a:buNone/>
            </a:pPr>
            <a:endParaRPr lang="en-US" sz="2400" dirty="0" smtClean="0"/>
          </a:p>
          <a:p>
            <a:pPr marL="342900" lvl="1" indent="-342900">
              <a:buFont typeface="Verdana" pitchFamily="34" charset="0"/>
              <a:buNone/>
            </a:pPr>
            <a:r>
              <a:rPr lang="en-US" sz="2400" dirty="0" smtClean="0"/>
              <a:t> </a:t>
            </a:r>
          </a:p>
          <a:p>
            <a:pPr marL="342900" lvl="1" indent="-342900">
              <a:buFont typeface="Verdana" pitchFamily="34" charset="0"/>
              <a:buNone/>
            </a:pPr>
            <a:endParaRPr lang="en-US" sz="24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pic>
        <p:nvPicPr>
          <p:cNvPr id="22534" name="Picture 5" descr="Gunnar ITU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14625"/>
            <a:ext cx="3843338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27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Gunnar and </a:t>
            </a:r>
            <a:r>
              <a:rPr lang="en-US" sz="3600" dirty="0" err="1" smtClean="0"/>
              <a:t>Omnitor</a:t>
            </a:r>
            <a:endParaRPr lang="en-US" dirty="0" smtClean="0"/>
          </a:p>
        </p:txBody>
      </p:sp>
      <p:sp>
        <p:nvSpPr>
          <p:cNvPr id="5123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Devoted to accessible communication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Situated in Stockholm, Sweden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Founder: Gunnar Hellström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Development of accessible products and services 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International standardisation of accessibility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75% staff is deaf or hard of hearing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dirty="0" smtClean="0"/>
              <a:t>Total Conversation and Communication For All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i="1" dirty="0" smtClean="0"/>
              <a:t> - we don’t want islands with people not able to communicate </a:t>
            </a:r>
          </a:p>
          <a:p>
            <a:pPr>
              <a:lnSpc>
                <a:spcPct val="66000"/>
              </a:lnSpc>
              <a:spcAft>
                <a:spcPct val="20000"/>
              </a:spcAft>
            </a:pPr>
            <a:r>
              <a:rPr lang="en-GB" sz="2600" i="1" dirty="0" smtClean="0">
                <a:hlinkClick r:id="rId2"/>
              </a:rPr>
              <a:t>www.omnitor.se</a:t>
            </a:r>
            <a:endParaRPr lang="en-GB" sz="2600" i="1" dirty="0" smtClean="0"/>
          </a:p>
          <a:p>
            <a:pPr>
              <a:lnSpc>
                <a:spcPct val="66000"/>
              </a:lnSpc>
              <a:spcAft>
                <a:spcPct val="20000"/>
              </a:spcAft>
              <a:buFont typeface="Arial" charset="0"/>
              <a:buNone/>
            </a:pPr>
            <a:r>
              <a:rPr lang="en-GB" sz="3000" i="1" dirty="0" smtClean="0">
                <a:solidFill>
                  <a:schemeClr val="bg1"/>
                </a:solidFill>
              </a:rPr>
              <a:t>with each other - </a:t>
            </a:r>
            <a:endParaRPr lang="sv-SE" sz="3000" i="1" dirty="0" smtClean="0">
              <a:solidFill>
                <a:schemeClr val="bg1"/>
              </a:solidFill>
            </a:endParaRPr>
          </a:p>
        </p:txBody>
      </p:sp>
      <p:pic>
        <p:nvPicPr>
          <p:cNvPr id="7172" name="Picture 9" descr="gunna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3" y="320675"/>
            <a:ext cx="8128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0" descr="IMG_09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5229225"/>
            <a:ext cx="1800225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222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nummer 4"/>
          <p:cNvSpPr>
            <a:spLocks noGrp="1"/>
          </p:cNvSpPr>
          <p:nvPr>
            <p:ph type="sldNum" sz="quarter" idx="429496729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fld id="{09B1E510-A144-4186-B539-66C5F460EF41}" type="slidenum">
              <a:rPr lang="en-US">
                <a:solidFill>
                  <a:srgbClr val="898989"/>
                </a:solidFill>
              </a:rPr>
              <a:pPr algn="ctr"/>
              <a:t>7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33363"/>
            <a:ext cx="7272337" cy="979487"/>
          </a:xfrm>
        </p:spPr>
        <p:txBody>
          <a:bodyPr/>
          <a:lstStyle/>
          <a:p>
            <a:r>
              <a:rPr lang="en-GB" sz="2400" dirty="0" smtClean="0"/>
              <a:t>Total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smtClean="0"/>
              <a:t>Conversation, the practical response to the UN requirement</a:t>
            </a:r>
            <a:endParaRPr lang="sv-SE" sz="2400" dirty="0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263" y="1341438"/>
            <a:ext cx="3781425" cy="5013325"/>
          </a:xfrm>
          <a:noFill/>
        </p:spPr>
        <p:txBody>
          <a:bodyPr lIns="0" tIns="0" rIns="0" bIns="0"/>
          <a:lstStyle/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Enables consistent </a:t>
            </a:r>
            <a:r>
              <a:rPr lang="en-GB" sz="1400" b="1" dirty="0" smtClean="0"/>
              <a:t>voice</a:t>
            </a:r>
            <a:r>
              <a:rPr lang="en-GB" sz="1400" dirty="0" smtClean="0"/>
              <a:t>, </a:t>
            </a:r>
            <a:r>
              <a:rPr lang="en-GB" sz="1400" b="1" dirty="0" smtClean="0"/>
              <a:t>text</a:t>
            </a:r>
            <a:r>
              <a:rPr lang="en-GB" sz="1400" dirty="0" smtClean="0"/>
              <a:t> and </a:t>
            </a:r>
            <a:r>
              <a:rPr lang="en-GB" sz="1400" b="1" dirty="0" smtClean="0"/>
              <a:t>video</a:t>
            </a:r>
            <a:r>
              <a:rPr lang="en-GB" sz="1400" dirty="0" smtClean="0"/>
              <a:t> communication at the </a:t>
            </a:r>
            <a:r>
              <a:rPr lang="en-GB" sz="1400" b="1" dirty="0" smtClean="0"/>
              <a:t>same</a:t>
            </a:r>
            <a:r>
              <a:rPr lang="en-GB" sz="1400" dirty="0" smtClean="0"/>
              <a:t> time and in </a:t>
            </a:r>
            <a:r>
              <a:rPr lang="en-GB" sz="1400" b="1" dirty="0" smtClean="0"/>
              <a:t>real</a:t>
            </a:r>
            <a:r>
              <a:rPr lang="en-GB" sz="1400" dirty="0" smtClean="0"/>
              <a:t> </a:t>
            </a:r>
            <a:r>
              <a:rPr lang="en-GB" sz="1400" b="1" dirty="0" smtClean="0"/>
              <a:t>time</a:t>
            </a:r>
            <a:r>
              <a:rPr lang="en-GB" sz="1400" dirty="0" smtClean="0"/>
              <a:t>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Media: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	Audio for speech.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	Video for sign language, lip reading, and general showing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	Real-time text for good text contact for part or whole conversation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An open standardised concept, originally from ITU, now also in IETF, ETSI and 3GPP standards.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en-GB" sz="1400" dirty="0" smtClean="0"/>
              <a:t>Defined in ITU-T F.703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sv-SE" sz="1400" dirty="0" smtClean="0"/>
              <a:t>The </a:t>
            </a:r>
            <a:r>
              <a:rPr lang="sv-SE" sz="1400" dirty="0" err="1" smtClean="0"/>
              <a:t>base</a:t>
            </a:r>
            <a:r>
              <a:rPr lang="sv-SE" sz="1400" dirty="0" smtClean="0"/>
              <a:t> for </a:t>
            </a:r>
            <a:r>
              <a:rPr lang="sv-SE" sz="1400" dirty="0" err="1" smtClean="0"/>
              <a:t>conversational</a:t>
            </a:r>
            <a:r>
              <a:rPr lang="sv-SE" sz="1400" dirty="0" smtClean="0"/>
              <a:t> services for all.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sv-SE" sz="1400" dirty="0" err="1" smtClean="0"/>
              <a:t>Appreciated</a:t>
            </a:r>
            <a:r>
              <a:rPr lang="sv-SE" sz="1400" dirty="0" smtClean="0"/>
              <a:t> in implementations </a:t>
            </a:r>
            <a:r>
              <a:rPr lang="sv-SE" sz="1400" dirty="0" err="1" smtClean="0"/>
              <a:t>with</a:t>
            </a:r>
            <a:r>
              <a:rPr lang="sv-SE" sz="1400" dirty="0" smtClean="0"/>
              <a:t> </a:t>
            </a:r>
            <a:r>
              <a:rPr lang="sv-SE" sz="1400" dirty="0" err="1" smtClean="0"/>
              <a:t>thousands</a:t>
            </a:r>
            <a:r>
              <a:rPr lang="sv-SE" sz="1400" dirty="0" smtClean="0"/>
              <a:t> </a:t>
            </a:r>
            <a:r>
              <a:rPr lang="sv-SE" sz="1400" dirty="0" err="1" smtClean="0"/>
              <a:t>of</a:t>
            </a:r>
            <a:r>
              <a:rPr lang="sv-SE" sz="1400" dirty="0" smtClean="0"/>
              <a:t> </a:t>
            </a:r>
            <a:r>
              <a:rPr lang="sv-SE" sz="1400" dirty="0" err="1" smtClean="0"/>
              <a:t>users</a:t>
            </a:r>
            <a:r>
              <a:rPr lang="sv-SE" sz="1400" dirty="0" smtClean="0"/>
              <a:t>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sv-SE" sz="1400" dirty="0" smtClean="0"/>
              <a:t>A small </a:t>
            </a:r>
            <a:r>
              <a:rPr lang="sv-SE" sz="1400" dirty="0" err="1" smtClean="0"/>
              <a:t>but</a:t>
            </a:r>
            <a:r>
              <a:rPr lang="sv-SE" sz="1400" dirty="0" smtClean="0"/>
              <a:t> </a:t>
            </a:r>
            <a:r>
              <a:rPr lang="sv-SE" sz="1400" dirty="0" err="1" smtClean="0"/>
              <a:t>important</a:t>
            </a:r>
            <a:r>
              <a:rPr lang="sv-SE" sz="1400" dirty="0" smtClean="0"/>
              <a:t> extension </a:t>
            </a:r>
            <a:r>
              <a:rPr lang="sv-SE" sz="1400" dirty="0" err="1" smtClean="0"/>
              <a:t>of</a:t>
            </a:r>
            <a:r>
              <a:rPr lang="sv-SE" sz="1400" dirty="0" smtClean="0"/>
              <a:t> the </a:t>
            </a:r>
            <a:r>
              <a:rPr lang="sv-SE" sz="1400" dirty="0" err="1" smtClean="0"/>
              <a:t>videophone</a:t>
            </a:r>
            <a:r>
              <a:rPr lang="sv-SE" sz="1400" dirty="0" smtClean="0"/>
              <a:t> </a:t>
            </a:r>
            <a:r>
              <a:rPr lang="sv-SE" sz="1400" dirty="0" err="1" smtClean="0"/>
              <a:t>concept</a:t>
            </a:r>
            <a:r>
              <a:rPr lang="sv-SE" sz="1400" dirty="0" smtClean="0"/>
              <a:t> by </a:t>
            </a:r>
            <a:r>
              <a:rPr lang="sv-SE" sz="1400" dirty="0" err="1" smtClean="0"/>
              <a:t>adding</a:t>
            </a:r>
            <a:r>
              <a:rPr lang="sv-SE" sz="1400" dirty="0" smtClean="0"/>
              <a:t> real-</a:t>
            </a:r>
            <a:r>
              <a:rPr lang="sv-SE" sz="1400" dirty="0" err="1" smtClean="0"/>
              <a:t>time</a:t>
            </a:r>
            <a:r>
              <a:rPr lang="sv-SE" sz="1400" dirty="0" smtClean="0"/>
              <a:t> text.</a:t>
            </a:r>
          </a:p>
          <a:p>
            <a:pPr>
              <a:lnSpc>
                <a:spcPct val="76000"/>
              </a:lnSpc>
              <a:spcAft>
                <a:spcPct val="20000"/>
              </a:spcAft>
              <a:buFontTx/>
              <a:buNone/>
            </a:pPr>
            <a:r>
              <a:rPr lang="sv-SE" sz="1400" dirty="0" err="1" smtClean="0"/>
              <a:t>Now</a:t>
            </a:r>
            <a:r>
              <a:rPr lang="sv-SE" sz="1400" dirty="0" smtClean="0"/>
              <a:t> </a:t>
            </a:r>
            <a:r>
              <a:rPr lang="sv-SE" sz="1400" dirty="0" err="1" smtClean="0"/>
              <a:t>supported</a:t>
            </a:r>
            <a:r>
              <a:rPr lang="sv-SE" sz="1400" dirty="0" smtClean="0"/>
              <a:t> </a:t>
            </a:r>
            <a:r>
              <a:rPr lang="sv-SE" sz="1400" dirty="0" err="1" smtClean="0"/>
              <a:t>to</a:t>
            </a:r>
            <a:r>
              <a:rPr lang="sv-SE" sz="1400" dirty="0" smtClean="0"/>
              <a:t> </a:t>
            </a:r>
            <a:r>
              <a:rPr lang="sv-SE" sz="1400" dirty="0" err="1" smtClean="0"/>
              <a:t>grow</a:t>
            </a:r>
            <a:r>
              <a:rPr lang="sv-SE" sz="1400" dirty="0" smtClean="0"/>
              <a:t> </a:t>
            </a:r>
            <a:r>
              <a:rPr lang="sv-SE" sz="1400" dirty="0" err="1" smtClean="0"/>
              <a:t>through</a:t>
            </a:r>
            <a:r>
              <a:rPr lang="sv-SE" sz="1400" dirty="0" smtClean="0"/>
              <a:t> the EU </a:t>
            </a:r>
            <a:r>
              <a:rPr lang="sv-SE" sz="1400" dirty="0" err="1" smtClean="0"/>
              <a:t>deployment</a:t>
            </a:r>
            <a:r>
              <a:rPr lang="sv-SE" sz="1400" dirty="0" smtClean="0"/>
              <a:t> </a:t>
            </a:r>
            <a:r>
              <a:rPr lang="sv-SE" sz="1400" dirty="0" err="1" smtClean="0"/>
              <a:t>project</a:t>
            </a:r>
            <a:r>
              <a:rPr lang="sv-SE" sz="1400" dirty="0" smtClean="0"/>
              <a:t> REACH112.</a:t>
            </a:r>
          </a:p>
        </p:txBody>
      </p:sp>
      <p:pic>
        <p:nvPicPr>
          <p:cNvPr id="5125" name="Picture 4" descr="allan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4824412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250825" y="5300663"/>
            <a:ext cx="5274201" cy="771943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6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Real-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time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text: Text is sent at the same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flow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as it </a:t>
            </a:r>
          </a:p>
          <a:p>
            <a:pPr>
              <a:lnSpc>
                <a:spcPct val="96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is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typed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. Near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character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-by-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character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. Gives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good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</a:t>
            </a:r>
          </a:p>
          <a:p>
            <a:pPr>
              <a:lnSpc>
                <a:spcPct val="96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contact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and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efficient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</a:t>
            </a:r>
            <a:r>
              <a:rPr lang="sv-SE" sz="1400" b="1" dirty="0" err="1">
                <a:solidFill>
                  <a:srgbClr val="000000"/>
                </a:solidFill>
                <a:latin typeface="Verdana"/>
                <a:cs typeface="Arial"/>
              </a:rPr>
              <a:t>dialogue</a:t>
            </a:r>
            <a:r>
              <a:rPr lang="sv-SE" sz="1400" b="1" dirty="0">
                <a:solidFill>
                  <a:srgbClr val="000000"/>
                </a:solidFill>
                <a:latin typeface="Verdana"/>
                <a:cs typeface="Arial"/>
              </a:rPr>
              <a:t> in intensive calls</a:t>
            </a:r>
            <a:r>
              <a:rPr lang="sv-SE" dirty="0"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2067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208963" cy="2881313"/>
          </a:xfrm>
        </p:spPr>
        <p:txBody>
          <a:bodyPr/>
          <a:lstStyle/>
          <a:p>
            <a:pPr eaLnBrk="1" hangingPunct="1"/>
            <a:r>
              <a:rPr lang="sv-SE" sz="2400" dirty="0">
                <a:solidFill>
                  <a:srgbClr val="003366"/>
                </a:solidFill>
              </a:rPr>
              <a:t>A </a:t>
            </a:r>
            <a:r>
              <a:rPr lang="sv-SE" sz="2400" dirty="0" err="1">
                <a:solidFill>
                  <a:srgbClr val="003366"/>
                </a:solidFill>
              </a:rPr>
              <a:t>deaf</a:t>
            </a:r>
            <a:r>
              <a:rPr lang="sv-SE" sz="2400" dirty="0">
                <a:solidFill>
                  <a:srgbClr val="003366"/>
                </a:solidFill>
              </a:rPr>
              <a:t>-blind </a:t>
            </a:r>
            <a:r>
              <a:rPr lang="sv-SE" sz="2400" dirty="0" err="1">
                <a:solidFill>
                  <a:srgbClr val="003366"/>
                </a:solidFill>
              </a:rPr>
              <a:t>woman</a:t>
            </a:r>
            <a:r>
              <a:rPr lang="sv-SE" sz="2400" dirty="0">
                <a:solidFill>
                  <a:srgbClr val="003366"/>
                </a:solidFill>
              </a:rPr>
              <a:t> </a:t>
            </a:r>
            <a:r>
              <a:rPr lang="sv-SE" sz="2400" dirty="0" err="1">
                <a:solidFill>
                  <a:srgbClr val="003366"/>
                </a:solidFill>
              </a:rPr>
              <a:t>uses</a:t>
            </a:r>
            <a:r>
              <a:rPr lang="sv-SE" sz="2400" dirty="0">
                <a:solidFill>
                  <a:srgbClr val="003366"/>
                </a:solidFill>
              </a:rPr>
              <a:t> multimedia </a:t>
            </a:r>
            <a:r>
              <a:rPr lang="sv-SE" sz="2400" dirty="0" err="1">
                <a:solidFill>
                  <a:srgbClr val="003366"/>
                </a:solidFill>
              </a:rPr>
              <a:t>communication</a:t>
            </a:r>
            <a:r>
              <a:rPr lang="sv-SE" sz="2400" dirty="0">
                <a:solidFill>
                  <a:srgbClr val="003366"/>
                </a:solidFill>
              </a:rPr>
              <a:t> (ITU-T F.703 service </a:t>
            </a:r>
            <a:r>
              <a:rPr lang="sv-SE" sz="2400" dirty="0" err="1">
                <a:solidFill>
                  <a:srgbClr val="003366"/>
                </a:solidFill>
              </a:rPr>
              <a:t>description</a:t>
            </a:r>
            <a:r>
              <a:rPr lang="sv-SE" sz="2400" dirty="0">
                <a:solidFill>
                  <a:srgbClr val="003366"/>
                </a:solidFill>
              </a:rPr>
              <a:t>):</a:t>
            </a:r>
          </a:p>
          <a:p>
            <a:pPr lvl="1" eaLnBrk="1" hangingPunct="1"/>
            <a:r>
              <a:rPr lang="sv-SE" sz="2400" b="1" dirty="0" err="1"/>
              <a:t>She</a:t>
            </a:r>
            <a:r>
              <a:rPr lang="sv-SE" sz="2400" b="1" dirty="0"/>
              <a:t> </a:t>
            </a:r>
            <a:r>
              <a:rPr lang="sv-SE" sz="2400" b="1" dirty="0" err="1"/>
              <a:t>uses</a:t>
            </a:r>
            <a:r>
              <a:rPr lang="sv-SE" sz="2400" b="1" dirty="0"/>
              <a:t> </a:t>
            </a:r>
            <a:r>
              <a:rPr lang="sv-SE" sz="2400" b="1" dirty="0" err="1"/>
              <a:t>sign-language</a:t>
            </a:r>
            <a:endParaRPr lang="sv-SE" sz="2400" b="1" dirty="0"/>
          </a:p>
          <a:p>
            <a:pPr lvl="1" eaLnBrk="1" hangingPunct="1"/>
            <a:r>
              <a:rPr lang="sv-SE" sz="2400" b="1" dirty="0" err="1"/>
              <a:t>She</a:t>
            </a:r>
            <a:r>
              <a:rPr lang="sv-SE" sz="2400" b="1" dirty="0"/>
              <a:t> </a:t>
            </a:r>
            <a:r>
              <a:rPr lang="sv-SE" sz="2400" b="1" dirty="0" err="1"/>
              <a:t>receives</a:t>
            </a:r>
            <a:r>
              <a:rPr lang="sv-SE" sz="2400" b="1" dirty="0"/>
              <a:t> text</a:t>
            </a:r>
          </a:p>
          <a:p>
            <a:pPr eaLnBrk="1" hangingPunct="1"/>
            <a:r>
              <a:rPr lang="sv-SE" sz="2400" dirty="0" err="1">
                <a:solidFill>
                  <a:srgbClr val="003366"/>
                </a:solidFill>
              </a:rPr>
              <a:t>Also</a:t>
            </a:r>
            <a:r>
              <a:rPr lang="sv-SE" sz="2400" dirty="0">
                <a:solidFill>
                  <a:srgbClr val="003366"/>
                </a:solidFill>
              </a:rPr>
              <a:t> for </a:t>
            </a:r>
            <a:r>
              <a:rPr lang="sv-SE" sz="2400" dirty="0" err="1">
                <a:solidFill>
                  <a:srgbClr val="003366"/>
                </a:solidFill>
              </a:rPr>
              <a:t>emergency</a:t>
            </a:r>
            <a:r>
              <a:rPr lang="sv-SE" sz="2400" dirty="0">
                <a:solidFill>
                  <a:srgbClr val="003366"/>
                </a:solidFill>
              </a:rPr>
              <a:t> services </a:t>
            </a:r>
            <a:br>
              <a:rPr lang="sv-SE" sz="2400" dirty="0">
                <a:solidFill>
                  <a:srgbClr val="003366"/>
                </a:solidFill>
              </a:rPr>
            </a:br>
            <a:r>
              <a:rPr lang="sv-SE" sz="2400" dirty="0" smtClean="0">
                <a:solidFill>
                  <a:srgbClr val="003366"/>
                </a:solidFill>
              </a:rPr>
              <a:t>(</a:t>
            </a:r>
            <a:r>
              <a:rPr lang="sv-SE" sz="2400" dirty="0" smtClean="0">
                <a:solidFill>
                  <a:srgbClr val="003366"/>
                </a:solidFill>
              </a:rPr>
              <a:t>REACH</a:t>
            </a:r>
            <a:r>
              <a:rPr lang="sv-SE" sz="2400" dirty="0" smtClean="0">
                <a:solidFill>
                  <a:srgbClr val="003366"/>
                </a:solidFill>
              </a:rPr>
              <a:t> </a:t>
            </a:r>
            <a:r>
              <a:rPr lang="sv-SE" sz="2400" dirty="0">
                <a:solidFill>
                  <a:srgbClr val="003366"/>
                </a:solidFill>
              </a:rPr>
              <a:t>112)</a:t>
            </a:r>
            <a:endParaRPr lang="en-US" sz="2400" dirty="0">
              <a:solidFill>
                <a:srgbClr val="003366"/>
              </a:solidFill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188913"/>
            <a:ext cx="8277225" cy="641350"/>
          </a:xfrm>
        </p:spPr>
        <p:txBody>
          <a:bodyPr/>
          <a:lstStyle/>
          <a:p>
            <a:pPr eaLnBrk="1" hangingPunct="1"/>
            <a:r>
              <a:rPr lang="en-US" smtClean="0"/>
              <a:t>Embracing total conversation</a:t>
            </a:r>
          </a:p>
        </p:txBody>
      </p:sp>
      <p:pic>
        <p:nvPicPr>
          <p:cNvPr id="23556" name="Picture 3" descr="DeafBlind Telecom.jp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48100"/>
            <a:ext cx="25209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4" descr="BrailleDisplay on Laptop (DeafBlind)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99" y="3870325"/>
            <a:ext cx="22907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total conv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2708275"/>
            <a:ext cx="2592387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Rectangle 2"/>
          <p:cNvSpPr>
            <a:spLocks noChangeArrowheads="1"/>
          </p:cNvSpPr>
          <p:nvPr/>
        </p:nvSpPr>
        <p:spPr bwMode="auto">
          <a:xfrm>
            <a:off x="250825" y="5920859"/>
            <a:ext cx="4967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b="1" dirty="0"/>
              <a:t>refreshable Braille device</a:t>
            </a:r>
          </a:p>
        </p:txBody>
      </p:sp>
      <p:sp>
        <p:nvSpPr>
          <p:cNvPr id="23560" name="Rectangle 2"/>
          <p:cNvSpPr>
            <a:spLocks noChangeArrowheads="1"/>
          </p:cNvSpPr>
          <p:nvPr/>
        </p:nvSpPr>
        <p:spPr bwMode="auto">
          <a:xfrm>
            <a:off x="5724525" y="4724400"/>
            <a:ext cx="34194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2000" b="1" dirty="0"/>
              <a:t>Voice, video, text relay</a:t>
            </a:r>
          </a:p>
        </p:txBody>
      </p:sp>
    </p:spTree>
    <p:extLst>
      <p:ext uri="{BB962C8B-B14F-4D97-AF65-F5344CB8AC3E}">
        <p14:creationId xmlns:p14="http://schemas.microsoft.com/office/powerpoint/2010/main" val="779242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Relay Services – Types Available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400" u="sng" dirty="0" smtClean="0">
                <a:solidFill>
                  <a:schemeClr val="tx1"/>
                </a:solidFill>
              </a:rPr>
              <a:t>Video </a:t>
            </a:r>
            <a:r>
              <a:rPr lang="en-US" sz="2400" u="sng" dirty="0">
                <a:solidFill>
                  <a:schemeClr val="tx1"/>
                </a:solidFill>
              </a:rPr>
              <a:t>relay </a:t>
            </a:r>
            <a:r>
              <a:rPr lang="en-US" sz="2400" u="sng" dirty="0" smtClean="0">
                <a:solidFill>
                  <a:schemeClr val="tx1"/>
                </a:solidFill>
              </a:rPr>
              <a:t>services: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0" dirty="0">
                <a:solidFill>
                  <a:schemeClr val="tx1"/>
                </a:solidFill>
              </a:rPr>
              <a:t>translating between sign language in video and speech in a voice </a:t>
            </a:r>
            <a:r>
              <a:rPr lang="en-US" sz="2400" b="0" dirty="0" smtClean="0">
                <a:solidFill>
                  <a:schemeClr val="tx1"/>
                </a:solidFill>
              </a:rPr>
              <a:t>phone.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400" u="sng" dirty="0" smtClean="0">
                <a:solidFill>
                  <a:schemeClr val="tx1"/>
                </a:solidFill>
              </a:rPr>
              <a:t>Text </a:t>
            </a:r>
            <a:r>
              <a:rPr lang="en-US" sz="2400" u="sng" dirty="0">
                <a:solidFill>
                  <a:schemeClr val="tx1"/>
                </a:solidFill>
              </a:rPr>
              <a:t>relay </a:t>
            </a:r>
            <a:r>
              <a:rPr lang="en-US" sz="2400" u="sng" dirty="0" smtClean="0">
                <a:solidFill>
                  <a:schemeClr val="tx1"/>
                </a:solidFill>
              </a:rPr>
              <a:t>services: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b="0" dirty="0">
                <a:solidFill>
                  <a:schemeClr val="tx1"/>
                </a:solidFill>
              </a:rPr>
              <a:t>translating between real-time text </a:t>
            </a:r>
            <a:r>
              <a:rPr lang="en-US" sz="2400" b="0" dirty="0" smtClean="0">
                <a:solidFill>
                  <a:schemeClr val="tx1"/>
                </a:solidFill>
              </a:rPr>
              <a:t>via text phone </a:t>
            </a:r>
            <a:r>
              <a:rPr lang="en-US" sz="2400" b="0" dirty="0">
                <a:solidFill>
                  <a:schemeClr val="tx1"/>
                </a:solidFill>
              </a:rPr>
              <a:t>and speech </a:t>
            </a:r>
            <a:r>
              <a:rPr lang="en-US" sz="2400" b="0" dirty="0" smtClean="0">
                <a:solidFill>
                  <a:schemeClr val="tx1"/>
                </a:solidFill>
              </a:rPr>
              <a:t>via </a:t>
            </a:r>
            <a:r>
              <a:rPr lang="en-US" sz="2400" b="0" dirty="0">
                <a:solidFill>
                  <a:schemeClr val="tx1"/>
                </a:solidFill>
              </a:rPr>
              <a:t>a voice phone, usually for people with speech impairments, hearing impairments, deafness or </a:t>
            </a:r>
            <a:r>
              <a:rPr lang="en-US" sz="2400" b="0" dirty="0" smtClean="0">
                <a:solidFill>
                  <a:schemeClr val="tx1"/>
                </a:solidFill>
              </a:rPr>
              <a:t>deaf-blindness.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400" u="sng" dirty="0" smtClean="0">
                <a:solidFill>
                  <a:schemeClr val="tx1"/>
                </a:solidFill>
              </a:rPr>
              <a:t>Speech-to-Speech </a:t>
            </a:r>
            <a:r>
              <a:rPr lang="en-US" sz="2400" u="sng" dirty="0">
                <a:solidFill>
                  <a:schemeClr val="tx1"/>
                </a:solidFill>
              </a:rPr>
              <a:t>relay services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b="0" dirty="0">
                <a:solidFill>
                  <a:schemeClr val="tx1"/>
                </a:solidFill>
              </a:rPr>
              <a:t>supporting speech calls for people with speech impairments or cognitive disabilities</a:t>
            </a:r>
            <a:r>
              <a:rPr lang="en-US" sz="2400" b="0" dirty="0" smtClean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400" u="sng" dirty="0" smtClean="0">
                <a:solidFill>
                  <a:schemeClr val="tx1"/>
                </a:solidFill>
              </a:rPr>
              <a:t>Captioned </a:t>
            </a:r>
            <a:r>
              <a:rPr lang="en-US" sz="2400" u="sng" dirty="0">
                <a:solidFill>
                  <a:schemeClr val="tx1"/>
                </a:solidFill>
              </a:rPr>
              <a:t>speech relay services </a:t>
            </a:r>
            <a:r>
              <a:rPr lang="en-US" sz="2400" b="0" dirty="0">
                <a:solidFill>
                  <a:schemeClr val="tx1"/>
                </a:solidFill>
              </a:rPr>
              <a:t>(Captioned Telephony), adding real-time text captions to a voice call, for people with hearing impairments or </a:t>
            </a:r>
            <a:r>
              <a:rPr lang="en-US" sz="2400" b="0" dirty="0" smtClean="0">
                <a:solidFill>
                  <a:schemeClr val="tx1"/>
                </a:solidFill>
              </a:rPr>
              <a:t>deafness.</a:t>
            </a:r>
            <a:endParaRPr lang="en-US" sz="2400" b="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endParaRPr lang="en-US" sz="1600" dirty="0"/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39712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TU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TU-e">
  <a:themeElements>
    <a:clrScheme name="1_ITU-e 5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006699"/>
      </a:accent1>
      <a:accent2>
        <a:srgbClr val="006699"/>
      </a:accent2>
      <a:accent3>
        <a:srgbClr val="FFFFFF"/>
      </a:accent3>
      <a:accent4>
        <a:srgbClr val="000000"/>
      </a:accent4>
      <a:accent5>
        <a:srgbClr val="AAB8CA"/>
      </a:accent5>
      <a:accent6>
        <a:srgbClr val="005C8A"/>
      </a:accent6>
      <a:hlink>
        <a:srgbClr val="006699"/>
      </a:hlink>
      <a:folHlink>
        <a:srgbClr val="5F5F5F"/>
      </a:folHlink>
    </a:clrScheme>
    <a:fontScheme name="1_ITU-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4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B92D00"/>
        </a:accent6>
        <a:hlink>
          <a:srgbClr val="FF99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5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005C8A"/>
        </a:accent6>
        <a:hlink>
          <a:srgbClr val="006699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ITU-e">
  <a:themeElements>
    <a:clrScheme name="1_ITU-e 5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006699"/>
      </a:accent1>
      <a:accent2>
        <a:srgbClr val="006699"/>
      </a:accent2>
      <a:accent3>
        <a:srgbClr val="FFFFFF"/>
      </a:accent3>
      <a:accent4>
        <a:srgbClr val="000000"/>
      </a:accent4>
      <a:accent5>
        <a:srgbClr val="AAB8CA"/>
      </a:accent5>
      <a:accent6>
        <a:srgbClr val="005C8A"/>
      </a:accent6>
      <a:hlink>
        <a:srgbClr val="006699"/>
      </a:hlink>
      <a:folHlink>
        <a:srgbClr val="5F5F5F"/>
      </a:folHlink>
    </a:clrScheme>
    <a:fontScheme name="1_ITU-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4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B92D00"/>
        </a:accent6>
        <a:hlink>
          <a:srgbClr val="FF99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5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005C8A"/>
        </a:accent6>
        <a:hlink>
          <a:srgbClr val="006699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ITU-e">
  <a:themeElements>
    <a:clrScheme name="1_ITU-e 5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006699"/>
      </a:accent1>
      <a:accent2>
        <a:srgbClr val="006699"/>
      </a:accent2>
      <a:accent3>
        <a:srgbClr val="FFFFFF"/>
      </a:accent3>
      <a:accent4>
        <a:srgbClr val="000000"/>
      </a:accent4>
      <a:accent5>
        <a:srgbClr val="AAB8CA"/>
      </a:accent5>
      <a:accent6>
        <a:srgbClr val="005C8A"/>
      </a:accent6>
      <a:hlink>
        <a:srgbClr val="006699"/>
      </a:hlink>
      <a:folHlink>
        <a:srgbClr val="5F5F5F"/>
      </a:folHlink>
    </a:clrScheme>
    <a:fontScheme name="1_ITU-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4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B92D00"/>
        </a:accent6>
        <a:hlink>
          <a:srgbClr val="FF99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5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005C8A"/>
        </a:accent6>
        <a:hlink>
          <a:srgbClr val="006699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ITU-e">
  <a:themeElements>
    <a:clrScheme name="1_ITU-e 5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006699"/>
      </a:accent1>
      <a:accent2>
        <a:srgbClr val="006699"/>
      </a:accent2>
      <a:accent3>
        <a:srgbClr val="FFFFFF"/>
      </a:accent3>
      <a:accent4>
        <a:srgbClr val="000000"/>
      </a:accent4>
      <a:accent5>
        <a:srgbClr val="AAB8CA"/>
      </a:accent5>
      <a:accent6>
        <a:srgbClr val="005C8A"/>
      </a:accent6>
      <a:hlink>
        <a:srgbClr val="006699"/>
      </a:hlink>
      <a:folHlink>
        <a:srgbClr val="5F5F5F"/>
      </a:folHlink>
    </a:clrScheme>
    <a:fontScheme name="1_ITU-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4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B92D00"/>
        </a:accent6>
        <a:hlink>
          <a:srgbClr val="FF99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TU-e 5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0066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B8CA"/>
        </a:accent5>
        <a:accent6>
          <a:srgbClr val="005C8A"/>
        </a:accent6>
        <a:hlink>
          <a:srgbClr val="006699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10118</TotalTime>
  <Words>1197</Words>
  <Application>Microsoft Office PowerPoint</Application>
  <PresentationFormat>On-screen Show (4:3)</PresentationFormat>
  <Paragraphs>244</Paragraphs>
  <Slides>27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1_ITU e</vt:lpstr>
      <vt:lpstr>1_ITU-e</vt:lpstr>
      <vt:lpstr>2_ITU-e</vt:lpstr>
      <vt:lpstr>3_ITU-e</vt:lpstr>
      <vt:lpstr>4_ITU-e</vt:lpstr>
      <vt:lpstr>Implementing the Convention on the  Rights of Persons with Disabilities: Telecommunications for Deaf and Hard of Hearing Users </vt:lpstr>
      <vt:lpstr>1.  Some solutions for Deaf       and Hard at Hearing Users  A.  Total conversation B   Total conversation and       deaf-blind communication C   Real Time Text  2. The work of G3ict </vt:lpstr>
      <vt:lpstr>1. Some solutions for Deaf       and Hard at Hearing Users </vt:lpstr>
      <vt:lpstr>Telephony for the Deaf: The Pioneer of ICT Accessibility</vt:lpstr>
      <vt:lpstr>Gunnar Hellstrom: The author of F.703 Total Conversation</vt:lpstr>
      <vt:lpstr> Gunnar and Omnitor</vt:lpstr>
      <vt:lpstr>Total Conversation, the practical response to the UN requirement</vt:lpstr>
      <vt:lpstr>Embracing total conversation</vt:lpstr>
      <vt:lpstr>Relay Services – Types Available</vt:lpstr>
      <vt:lpstr>Total Conversation Phones</vt:lpstr>
      <vt:lpstr>Real Time text conversation</vt:lpstr>
      <vt:lpstr>2. The work of G3ict </vt:lpstr>
      <vt:lpstr>Topics</vt:lpstr>
      <vt:lpstr>The ICT Accessibility Imperative:  </vt:lpstr>
      <vt:lpstr>Example: 2005 US Census</vt:lpstr>
      <vt:lpstr>More US Census Results</vt:lpstr>
      <vt:lpstr>The Impact of Aging Demographics</vt:lpstr>
      <vt:lpstr>PowerPoint Presentation</vt:lpstr>
      <vt:lpstr>ICT Accessibility: a Prerequisite for Persons with Disabilities to Exercise their Rights</vt:lpstr>
      <vt:lpstr>Convention Accessibility Requirements: ICTs on Par with the Built Environment and Transportation</vt:lpstr>
      <vt:lpstr>Ratifying States Regulating as of 2010 e-Accessibility of Mainstream Services</vt:lpstr>
      <vt:lpstr>G3ict – ITU Toolkit for Policy Makers</vt:lpstr>
      <vt:lpstr>Accessibility Features Available on Fixed Phones for Deaf and Hard of Hearing</vt:lpstr>
      <vt:lpstr>Available Accessibility Features Through Attachments</vt:lpstr>
      <vt:lpstr>Mobile Phones</vt:lpstr>
      <vt:lpstr>M-Enabling Summit – Participants December 5-6, 2011, Washington, D.C.</vt:lpstr>
      <vt:lpstr>   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 Telecommunication  Union</dc:title>
  <dc:creator>F. Lambert</dc:creator>
  <cp:lastModifiedBy>Gaspari, Alexandra</cp:lastModifiedBy>
  <cp:revision>924</cp:revision>
  <cp:lastPrinted>2010-09-26T21:49:23Z</cp:lastPrinted>
  <dcterms:created xsi:type="dcterms:W3CDTF">2007-02-20T15:47:31Z</dcterms:created>
  <dcterms:modified xsi:type="dcterms:W3CDTF">2011-10-24T12:43:15Z</dcterms:modified>
</cp:coreProperties>
</file>