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48" r:id="rId2"/>
  </p:sldMasterIdLst>
  <p:sldIdLst>
    <p:sldId id="266" r:id="rId3"/>
    <p:sldId id="289" r:id="rId4"/>
    <p:sldId id="286" r:id="rId5"/>
    <p:sldId id="287" r:id="rId6"/>
    <p:sldId id="288" r:id="rId7"/>
    <p:sldId id="282" r:id="rId8"/>
    <p:sldId id="285" r:id="rId9"/>
    <p:sldId id="291" r:id="rId10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473" autoAdjust="0"/>
    <p:restoredTop sz="94675" autoAdjust="0"/>
  </p:normalViewPr>
  <p:slideViewPr>
    <p:cSldViewPr>
      <p:cViewPr>
        <p:scale>
          <a:sx n="100" d="100"/>
          <a:sy n="100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5956D1-75FC-4711-AA80-65999D3F6D2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4357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6129338"/>
            <a:ext cx="1828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E7DD2-97BF-4B8F-9C02-4CA6206749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214313"/>
            <a:ext cx="2009775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14313"/>
            <a:ext cx="5878513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B05DB-7560-44C3-9055-BB00C3823F0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FC479-2FA0-4CF7-AA7E-58E674DF24F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1CE2-5917-42D6-A1C8-3E692BBE92B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B3B-64BA-4518-ABDC-5C8010C08E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0B70C-E2FF-43C4-8B5A-817FC2F73B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E8351-4618-4191-85C6-2AD89700F5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CDB2B-F86D-4FA8-9222-3A068CAE7C6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AB82F-837F-419C-A00F-8A0E205AB2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A7AB3-0855-4A43-B17C-805F5B09C1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33BAF-D424-4D75-BF74-5E31D914F5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A9E3A-599B-4644-8962-DE383175C3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B709E-E664-467A-893B-824DBE99C7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4D930-6F26-407C-8BC8-A27C485F66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3FCED-7BC0-4FEC-9CC5-53EC23B232C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94335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524000"/>
            <a:ext cx="3944938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DB6BE-E65C-4901-BB83-87D9FDE8EC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3FC7C-E07E-4057-884E-7B0F1A82C5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E12-1CC7-472D-B0A1-57F6DFEF33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E15-F376-4CAA-B99B-0FA7811EE8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17B85-E0B6-4BDE-9E44-35251A47D5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2010 JTC 1 Plenary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9DC6E-0DD4-487E-A1EE-9484755FF4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290513" y="68897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673100" y="68897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414338" y="111125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784225" y="11112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0" y="10382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635000" y="58102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315913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 dirty="0">
              <a:latin typeface="Tahoma" charset="0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4068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2009 JTC 1 Plenary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2F47D75-460E-4E17-B981-A6D29CE5361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6248400"/>
            <a:ext cx="144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884B42-C42F-46C1-B87E-4790CBA9022E}" type="slidenum">
              <a:rPr lang="en-US"/>
              <a:pPr/>
              <a:t>‹#›</a:t>
            </a:fld>
            <a:endParaRPr lang="en-US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9428163" y="1196975"/>
          <a:ext cx="858837" cy="858838"/>
        </p:xfrm>
        <a:graphic>
          <a:graphicData uri="http://schemas.openxmlformats.org/presentationml/2006/ole">
            <p:oleObj spid="_x0000_s1168" name="Bitmap Image" r:id="rId14" imgW="1066667" imgH="1066667" progId="PBrush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9580563" y="1349375"/>
          <a:ext cx="858837" cy="858838"/>
        </p:xfrm>
        <a:graphic>
          <a:graphicData uri="http://schemas.openxmlformats.org/presentationml/2006/ole">
            <p:oleObj spid="_x0000_s1169" name="Bitmap Image" r:id="rId15" imgW="1066667" imgH="1066667" progId="PBrush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9732963" y="1501775"/>
          <a:ext cx="858837" cy="858838"/>
        </p:xfrm>
        <a:graphic>
          <a:graphicData uri="http://schemas.openxmlformats.org/presentationml/2006/ole">
            <p:oleObj spid="_x0000_s1170" name="Bitmap Image" r:id="rId16" imgW="1066667" imgH="1066667" progId="PBrush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9885363" y="1654175"/>
          <a:ext cx="858837" cy="858838"/>
        </p:xfrm>
        <a:graphic>
          <a:graphicData uri="http://schemas.openxmlformats.org/presentationml/2006/ole">
            <p:oleObj spid="_x0000_s1171" name="Bitmap Image" r:id="rId17" imgW="1066667" imgH="1066667" progId="PBrush">
              <p:embed/>
            </p:oleObj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124200" y="5791200"/>
            <a:ext cx="29718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Joint ITU-T and ISO/IEC </a:t>
            </a:r>
            <a:r>
              <a:rPr lang="en-US" dirty="0" smtClean="0"/>
              <a:t>JTC 1 </a:t>
            </a:r>
            <a:r>
              <a:rPr lang="en-US" dirty="0"/>
              <a:t>Leadership </a:t>
            </a:r>
            <a:r>
              <a:rPr lang="en-US" dirty="0" smtClean="0"/>
              <a:t>Meeting</a:t>
            </a:r>
            <a:br>
              <a:rPr lang="en-US" dirty="0" smtClean="0"/>
            </a:br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/>
              <a:t>Alex Li</a:t>
            </a:r>
          </a:p>
          <a:p>
            <a:r>
              <a:rPr lang="en-US" dirty="0" smtClean="0"/>
              <a:t>ISO/IEC JTC 1 SWG-Accessibility </a:t>
            </a:r>
            <a:r>
              <a:rPr lang="en-US" dirty="0" err="1" smtClean="0"/>
              <a:t>Convenor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2011 San Diego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record of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ITU-T SG 16 made </a:t>
            </a:r>
            <a:r>
              <a:rPr lang="en-US" sz="3000" dirty="0"/>
              <a:t>significant contribution to ISO/IEC TR 29138, Information technology </a:t>
            </a:r>
            <a:r>
              <a:rPr lang="en-US" sz="3000" dirty="0" smtClean="0"/>
              <a:t>- </a:t>
            </a:r>
            <a:r>
              <a:rPr lang="en-US" sz="3000" dirty="0"/>
              <a:t>Accessibility considerations for people with </a:t>
            </a:r>
            <a:r>
              <a:rPr lang="en-US" sz="3000" dirty="0" smtClean="0"/>
              <a:t>disabilities</a:t>
            </a:r>
          </a:p>
          <a:p>
            <a:r>
              <a:rPr lang="en-US" sz="3000" dirty="0"/>
              <a:t>ITU-T The Accessibility Checklist , ITU-T F.790 also referenced in TR part </a:t>
            </a:r>
            <a:r>
              <a:rPr lang="en-US" sz="3000" dirty="0" smtClean="0"/>
              <a:t>2</a:t>
            </a:r>
          </a:p>
          <a:p>
            <a:r>
              <a:rPr lang="en-US" sz="3000" dirty="0" smtClean="0"/>
              <a:t>New Liaison officer appointed for the ITU-T Focus Group on Audiovisual Media Accessibility (ITU-T FG AVA) to the JTC 1 SWG on Accessibility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 JTC 1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66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WSC Recommendation on Accessibility (1-3)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Six High Priority Recommendations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Establish a Strategic Advisory Group “Accessibility“ between the </a:t>
            </a:r>
            <a:r>
              <a:rPr lang="en-US" sz="2400" dirty="0" smtClean="0"/>
              <a:t>WSC-organizations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 common accessibility policy between the WSC-organizations should be </a:t>
            </a:r>
            <a:r>
              <a:rPr lang="en-US" sz="2400" dirty="0" smtClean="0"/>
              <a:t>developed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Encourage national members of the WSC-organizations to actively promote </a:t>
            </a:r>
            <a:r>
              <a:rPr lang="en-US" sz="2400" dirty="0" smtClean="0"/>
              <a:t>the implementation </a:t>
            </a:r>
            <a:r>
              <a:rPr lang="en-US" sz="2400" dirty="0"/>
              <a:t>of accessibility standards, to provide training to disabled persons and </a:t>
            </a:r>
            <a:r>
              <a:rPr lang="en-US" sz="2400" dirty="0" smtClean="0"/>
              <a:t>to build </a:t>
            </a:r>
            <a:r>
              <a:rPr lang="en-US" sz="2400" dirty="0"/>
              <a:t>capacity to prepare them prior to attending meetings in international standardization.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2011 JTC 1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2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WSC Recommendation on Accessibility (4-6)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Six High Priority Recommendations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WSC-organizations should strengthen their relationship with the United </a:t>
            </a:r>
            <a:r>
              <a:rPr lang="en-US" sz="2400" dirty="0" smtClean="0"/>
              <a:t>Nations Convention </a:t>
            </a:r>
            <a:r>
              <a:rPr lang="en-US" sz="2400" dirty="0"/>
              <a:t>of the Rights of Persons with Disabilities (CRPD) and establish links </a:t>
            </a:r>
            <a:r>
              <a:rPr lang="en-US" sz="2400" dirty="0" smtClean="0"/>
              <a:t>and liaisons </a:t>
            </a:r>
            <a:r>
              <a:rPr lang="en-US" sz="2400" dirty="0"/>
              <a:t>with </a:t>
            </a:r>
            <a:r>
              <a:rPr lang="en-US" sz="2400" dirty="0" smtClean="0"/>
              <a:t>disability </a:t>
            </a:r>
            <a:r>
              <a:rPr lang="en-US" sz="2400" dirty="0"/>
              <a:t>organizations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Revision </a:t>
            </a:r>
            <a:r>
              <a:rPr lang="en-US" sz="2400" dirty="0"/>
              <a:t>of ISO/IEC Guide </a:t>
            </a:r>
            <a:r>
              <a:rPr lang="en-US" sz="2400" dirty="0" smtClean="0"/>
              <a:t>71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If the content of documents proposed in New Work Item Proposals is related </a:t>
            </a:r>
            <a:r>
              <a:rPr lang="en-US" sz="2400" dirty="0" smtClean="0"/>
              <a:t>to accessibility</a:t>
            </a:r>
            <a:r>
              <a:rPr lang="en-US" sz="2400" dirty="0"/>
              <a:t>, then this should be identified (e.g. through the introduction of a system </a:t>
            </a:r>
            <a:r>
              <a:rPr lang="en-US" sz="2400" dirty="0" smtClean="0"/>
              <a:t>of check </a:t>
            </a:r>
            <a:r>
              <a:rPr lang="en-US" sz="2400" dirty="0"/>
              <a:t>boxes). Agendas of meetings of standards committees should include a </a:t>
            </a:r>
            <a:r>
              <a:rPr lang="en-US" sz="2400" dirty="0" smtClean="0"/>
              <a:t>standing item </a:t>
            </a:r>
            <a:r>
              <a:rPr lang="en-US" sz="2400" dirty="0"/>
              <a:t>in which accessibility should be addressed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2011 JTC 1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3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Activities related to the WSC Recommendations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Formation of Strategic Advisory Group to be reviewed in early 2012 after evaluation of progress in the other recommendations, according to Rob Steele, ISO Secretary-General.</a:t>
            </a:r>
          </a:p>
          <a:p>
            <a:r>
              <a:rPr lang="en-US" dirty="0" smtClean="0"/>
              <a:t>Revision of Guide 71 initiated Sep 2011</a:t>
            </a:r>
          </a:p>
          <a:p>
            <a:r>
              <a:rPr lang="en-US" dirty="0" smtClean="0"/>
              <a:t>Other recommendations are linked to Guide 71 update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2011 JTC 1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9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</a:t>
            </a:r>
            <a:r>
              <a:rPr lang="en-US" dirty="0"/>
              <a:t>of ISO/IEC Guide 71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The ISO Technical Management Board (TMB) and the IEC Standardization Management Board (SMB) decided </a:t>
            </a:r>
            <a:r>
              <a:rPr lang="en-US" sz="2600" dirty="0" smtClean="0"/>
              <a:t>to </a:t>
            </a:r>
            <a:r>
              <a:rPr lang="en-US" sz="2600" dirty="0"/>
              <a:t>establish a </a:t>
            </a:r>
            <a:r>
              <a:rPr lang="en-US" sz="2600" dirty="0" smtClean="0"/>
              <a:t>Joint Technical </a:t>
            </a:r>
            <a:r>
              <a:rPr lang="en-US" sz="2600" dirty="0"/>
              <a:t>Advisory Group </a:t>
            </a:r>
            <a:r>
              <a:rPr lang="en-US" sz="2600" dirty="0" smtClean="0"/>
              <a:t>(JTAG</a:t>
            </a:r>
            <a:r>
              <a:rPr lang="en-US" sz="2600" dirty="0"/>
              <a:t>) for the revision of ISO/IEC Guide 71 Guidelines for standards developers to address the needs of older persons and persons with </a:t>
            </a:r>
            <a:r>
              <a:rPr lang="en-US" sz="2600" dirty="0" smtClean="0"/>
              <a:t>disabilities.</a:t>
            </a:r>
          </a:p>
          <a:p>
            <a:r>
              <a:rPr lang="en-US" sz="2600" dirty="0" smtClean="0"/>
              <a:t>Both JTC 1 and ITU-T are members of the JTAG</a:t>
            </a:r>
          </a:p>
          <a:p>
            <a:r>
              <a:rPr lang="en-US" sz="2600" dirty="0"/>
              <a:t>ISO/IEC TR </a:t>
            </a:r>
            <a:r>
              <a:rPr lang="en-US" sz="2600" dirty="0" smtClean="0"/>
              <a:t>29138 is expected to be a significant reference material for the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2011 JTC 1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50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Report on Guide 71 Revision JTAG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Guide 71 will be freely available</a:t>
            </a:r>
          </a:p>
          <a:p>
            <a:r>
              <a:rPr lang="en-US" sz="2800" dirty="0" smtClean="0"/>
              <a:t>First draft targeted in 1 year</a:t>
            </a:r>
          </a:p>
          <a:p>
            <a:r>
              <a:rPr lang="en-US" sz="2800" dirty="0" smtClean="0"/>
              <a:t>Potentially:</a:t>
            </a:r>
          </a:p>
          <a:p>
            <a:pPr lvl="1"/>
            <a:r>
              <a:rPr lang="en-US" sz="2000" dirty="0" smtClean="0"/>
              <a:t>change name</a:t>
            </a:r>
          </a:p>
          <a:p>
            <a:pPr lvl="1"/>
            <a:r>
              <a:rPr lang="en-US" sz="2000" dirty="0" smtClean="0"/>
              <a:t>move clause </a:t>
            </a:r>
            <a:r>
              <a:rPr lang="en-US" sz="2000" dirty="0"/>
              <a:t>7 “Tables of factors to consider to ensure standards provide for accessible </a:t>
            </a:r>
            <a:r>
              <a:rPr lang="en-US" sz="2000" dirty="0" smtClean="0"/>
              <a:t>design” to ISO/TR 22411</a:t>
            </a:r>
          </a:p>
          <a:p>
            <a:pPr lvl="1"/>
            <a:r>
              <a:rPr lang="en-US" sz="2000" dirty="0" smtClean="0"/>
              <a:t>add principles of accessibility</a:t>
            </a:r>
          </a:p>
          <a:p>
            <a:pPr lvl="1"/>
            <a:r>
              <a:rPr lang="en-US" sz="2000" dirty="0" smtClean="0"/>
              <a:t>expand on integration of accessibility into standard development lifecycle</a:t>
            </a:r>
          </a:p>
          <a:p>
            <a:pPr lvl="1"/>
            <a:r>
              <a:rPr lang="en-US" sz="2000" dirty="0" smtClean="0"/>
              <a:t>expand coverage on services, ICT, built environment and systems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2011 JTC 1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62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8006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Continue cooperation between </a:t>
            </a:r>
            <a:br>
              <a:rPr lang="en-US" dirty="0" smtClean="0"/>
            </a:br>
            <a:r>
              <a:rPr lang="en-US" dirty="0" smtClean="0"/>
              <a:t>JTC 1 and ITU-T in accessibility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2010 JTC 1 Plenary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5176965"/>
      </p:ext>
    </p:extLst>
  </p:cSld>
  <p:clrMapOvr>
    <a:masterClrMapping/>
  </p:clrMapOvr>
</p:sld>
</file>

<file path=ppt/theme/theme1.xml><?xml version="1.0" encoding="utf-8"?>
<a:theme xmlns:a="http://schemas.openxmlformats.org/drawingml/2006/main" name="swga_482_Presentation_Nov2011_JTC1_Plena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swga_482_Presentation_Nov2011_JTC1_Plenary</Template>
  <TotalTime>1444</TotalTime>
  <Words>470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swga_482_Presentation_Nov2011_JTC1_Plenary</vt:lpstr>
      <vt:lpstr>Default Design</vt:lpstr>
      <vt:lpstr>Bitmap Image</vt:lpstr>
      <vt:lpstr>Joint ITU-T and ISO/IEC JTC 1 Leadership Meeting Accessibility</vt:lpstr>
      <vt:lpstr>Strong record of collaboration</vt:lpstr>
      <vt:lpstr>WSC Recommendation on Accessibility (1-3)</vt:lpstr>
      <vt:lpstr>WSC Recommendation on Accessibility (4-6)</vt:lpstr>
      <vt:lpstr>Activities related to the WSC Recommendations</vt:lpstr>
      <vt:lpstr>Revision of ISO/IEC Guide 71</vt:lpstr>
      <vt:lpstr>Report on Guide 71 Revision JTAG</vt:lpstr>
      <vt:lpstr>Continue cooperation between  JTC 1 and ITU-T in accessibility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ITU-T and ISO/IEC JTC 1 Leadership Meeting Accessibility</dc:title>
  <dc:creator>Alex Li</dc:creator>
  <cp:lastModifiedBy>Cynthia Waddell</cp:lastModifiedBy>
  <cp:revision>6</cp:revision>
  <dcterms:created xsi:type="dcterms:W3CDTF">2011-10-18T18:00:55Z</dcterms:created>
  <dcterms:modified xsi:type="dcterms:W3CDTF">2011-11-11T22:36:44Z</dcterms:modified>
</cp:coreProperties>
</file>