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8"/>
  </p:notesMasterIdLst>
  <p:handoutMasterIdLst>
    <p:handoutMasterId r:id="rId19"/>
  </p:handoutMasterIdLst>
  <p:sldIdLst>
    <p:sldId id="301" r:id="rId2"/>
    <p:sldId id="303" r:id="rId3"/>
    <p:sldId id="304" r:id="rId4"/>
    <p:sldId id="305" r:id="rId5"/>
    <p:sldId id="306" r:id="rId6"/>
    <p:sldId id="309" r:id="rId7"/>
    <p:sldId id="307" r:id="rId8"/>
    <p:sldId id="308" r:id="rId9"/>
    <p:sldId id="310" r:id="rId10"/>
    <p:sldId id="311" r:id="rId11"/>
    <p:sldId id="312" r:id="rId12"/>
    <p:sldId id="313" r:id="rId13"/>
    <p:sldId id="319" r:id="rId14"/>
    <p:sldId id="320" r:id="rId15"/>
    <p:sldId id="314" r:id="rId16"/>
    <p:sldId id="317" r:id="rId17"/>
  </p:sldIdLst>
  <p:sldSz cx="9144000" cy="6858000" type="screen4x3"/>
  <p:notesSz cx="6921500" cy="100838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D254"/>
    <a:srgbClr val="B1D254"/>
    <a:srgbClr val="2A6EA8"/>
    <a:srgbClr val="1A4669"/>
    <a:srgbClr val="0F5C77"/>
    <a:srgbClr val="127092"/>
    <a:srgbClr val="637381"/>
    <a:srgbClr val="158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86327" autoAdjust="0"/>
  </p:normalViewPr>
  <p:slideViewPr>
    <p:cSldViewPr snapToGrid="0">
      <p:cViewPr varScale="1">
        <p:scale>
          <a:sx n="67" d="100"/>
          <a:sy n="67" d="100"/>
        </p:scale>
        <p:origin x="-17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656B06-62F4-4A6C-B91E-89EA11F1215F}" type="doc">
      <dgm:prSet loTypeId="urn:microsoft.com/office/officeart/2005/8/layout/process4" loCatId="list" qsTypeId="urn:microsoft.com/office/officeart/2005/8/quickstyle/3d6" qsCatId="3D" csTypeId="urn:microsoft.com/office/officeart/2005/8/colors/accent4_1" csCatId="accent4" phldr="1"/>
      <dgm:spPr/>
      <dgm:t>
        <a:bodyPr/>
        <a:lstStyle/>
        <a:p>
          <a:endParaRPr lang="es-ES"/>
        </a:p>
      </dgm:t>
    </dgm:pt>
    <dgm:pt modelId="{2233E140-CF6D-4C44-8C35-9F175329AD98}">
      <dgm:prSet phldrT="[Texto]"/>
      <dgm:spPr/>
      <dgm:t>
        <a:bodyPr/>
        <a:lstStyle/>
        <a:p>
          <a:r>
            <a:rPr lang="en-GB" noProof="0" dirty="0" smtClean="0"/>
            <a:t>Obligation to buy accessible</a:t>
          </a:r>
          <a:endParaRPr lang="en-GB" noProof="0" dirty="0"/>
        </a:p>
      </dgm:t>
    </dgm:pt>
    <dgm:pt modelId="{A4248FB2-F9F0-4F52-A5C7-47B74BE3516F}" type="parTrans" cxnId="{13036899-5658-4FBD-9B0B-8A14E11A521D}">
      <dgm:prSet/>
      <dgm:spPr/>
      <dgm:t>
        <a:bodyPr/>
        <a:lstStyle/>
        <a:p>
          <a:endParaRPr lang="en-GB" noProof="0"/>
        </a:p>
      </dgm:t>
    </dgm:pt>
    <dgm:pt modelId="{152CCC28-61F2-41E6-A1ED-6E2DECF054E6}" type="sibTrans" cxnId="{13036899-5658-4FBD-9B0B-8A14E11A521D}">
      <dgm:prSet/>
      <dgm:spPr/>
      <dgm:t>
        <a:bodyPr/>
        <a:lstStyle/>
        <a:p>
          <a:endParaRPr lang="en-GB" noProof="0"/>
        </a:p>
      </dgm:t>
    </dgm:pt>
    <dgm:pt modelId="{C6DE2EB6-3B3E-48B9-BA0B-D67319C3185E}">
      <dgm:prSet phldrT="[Texto]"/>
      <dgm:spPr/>
      <dgm:t>
        <a:bodyPr/>
        <a:lstStyle/>
        <a:p>
          <a:r>
            <a:rPr lang="en-GB" noProof="0" dirty="0" smtClean="0"/>
            <a:t>Legislation</a:t>
          </a:r>
          <a:endParaRPr lang="en-GB" noProof="0" dirty="0"/>
        </a:p>
      </dgm:t>
    </dgm:pt>
    <dgm:pt modelId="{F47B866B-FA71-4547-836B-1FFFA513EBD8}" type="parTrans" cxnId="{218AF0DB-FD97-408C-A307-86594E8862B1}">
      <dgm:prSet/>
      <dgm:spPr/>
      <dgm:t>
        <a:bodyPr/>
        <a:lstStyle/>
        <a:p>
          <a:endParaRPr lang="en-GB" noProof="0"/>
        </a:p>
      </dgm:t>
    </dgm:pt>
    <dgm:pt modelId="{4C59B3B0-731D-4F21-8E1F-60A99E8A2310}" type="sibTrans" cxnId="{218AF0DB-FD97-408C-A307-86594E8862B1}">
      <dgm:prSet/>
      <dgm:spPr/>
      <dgm:t>
        <a:bodyPr/>
        <a:lstStyle/>
        <a:p>
          <a:endParaRPr lang="en-GB" noProof="0"/>
        </a:p>
      </dgm:t>
    </dgm:pt>
    <dgm:pt modelId="{E6211F61-C288-4D63-9CB3-7CB2BE05D975}">
      <dgm:prSet phldrT="[Texto]"/>
      <dgm:spPr/>
      <dgm:t>
        <a:bodyPr/>
        <a:lstStyle/>
        <a:p>
          <a:r>
            <a:rPr lang="en-GB" noProof="0" dirty="0" smtClean="0"/>
            <a:t>Accessibility requirements</a:t>
          </a:r>
        </a:p>
      </dgm:t>
    </dgm:pt>
    <dgm:pt modelId="{404A4B01-D364-47FB-B433-686B4A7B7628}" type="parTrans" cxnId="{B9BF0962-F2F0-4801-8472-17D7E93DAD20}">
      <dgm:prSet/>
      <dgm:spPr/>
      <dgm:t>
        <a:bodyPr/>
        <a:lstStyle/>
        <a:p>
          <a:endParaRPr lang="en-GB" noProof="0"/>
        </a:p>
      </dgm:t>
    </dgm:pt>
    <dgm:pt modelId="{C7B4D5F4-C380-4E5E-87DD-111964B063B7}" type="sibTrans" cxnId="{B9BF0962-F2F0-4801-8472-17D7E93DAD20}">
      <dgm:prSet/>
      <dgm:spPr/>
      <dgm:t>
        <a:bodyPr/>
        <a:lstStyle/>
        <a:p>
          <a:endParaRPr lang="en-GB" noProof="0"/>
        </a:p>
      </dgm:t>
    </dgm:pt>
    <dgm:pt modelId="{C6C6EAB2-7A0E-44EA-A50E-34BEF1CBBF1F}">
      <dgm:prSet phldrT="[Texto]"/>
      <dgm:spPr/>
      <dgm:t>
        <a:bodyPr/>
        <a:lstStyle/>
        <a:p>
          <a:r>
            <a:rPr lang="en-GB" noProof="0" smtClean="0"/>
            <a:t>Standards</a:t>
          </a:r>
          <a:endParaRPr lang="en-GB" noProof="0"/>
        </a:p>
      </dgm:t>
    </dgm:pt>
    <dgm:pt modelId="{E3364436-FF33-4D79-95CC-0DDD16F7BB0E}" type="parTrans" cxnId="{0A43960C-BF6D-4686-A825-4A9E5EE46482}">
      <dgm:prSet/>
      <dgm:spPr/>
      <dgm:t>
        <a:bodyPr/>
        <a:lstStyle/>
        <a:p>
          <a:endParaRPr lang="en-GB" noProof="0"/>
        </a:p>
      </dgm:t>
    </dgm:pt>
    <dgm:pt modelId="{7D4BAAD5-46F9-4285-B2A0-96491E733C73}" type="sibTrans" cxnId="{0A43960C-BF6D-4686-A825-4A9E5EE46482}">
      <dgm:prSet/>
      <dgm:spPr/>
      <dgm:t>
        <a:bodyPr/>
        <a:lstStyle/>
        <a:p>
          <a:endParaRPr lang="en-GB" noProof="0"/>
        </a:p>
      </dgm:t>
    </dgm:pt>
    <dgm:pt modelId="{8D490199-4BA2-410F-81A1-B75D1614620A}">
      <dgm:prSet phldrT="[Texto]"/>
      <dgm:spPr/>
      <dgm:t>
        <a:bodyPr/>
        <a:lstStyle/>
        <a:p>
          <a:r>
            <a:rPr lang="en-GB" noProof="0" smtClean="0"/>
            <a:t>Conformity</a:t>
          </a:r>
          <a:endParaRPr lang="en-GB" noProof="0"/>
        </a:p>
      </dgm:t>
    </dgm:pt>
    <dgm:pt modelId="{8E0E00B6-ED21-4F18-9D69-8E99DBCAF0BE}" type="parTrans" cxnId="{5B862944-DC36-4701-B5AD-7FD971E05830}">
      <dgm:prSet/>
      <dgm:spPr/>
      <dgm:t>
        <a:bodyPr/>
        <a:lstStyle/>
        <a:p>
          <a:endParaRPr lang="en-GB" noProof="0"/>
        </a:p>
      </dgm:t>
    </dgm:pt>
    <dgm:pt modelId="{AA7299E8-653F-4B81-A147-2F5D6FE80D70}" type="sibTrans" cxnId="{5B862944-DC36-4701-B5AD-7FD971E05830}">
      <dgm:prSet/>
      <dgm:spPr/>
      <dgm:t>
        <a:bodyPr/>
        <a:lstStyle/>
        <a:p>
          <a:endParaRPr lang="en-GB" noProof="0"/>
        </a:p>
      </dgm:t>
    </dgm:pt>
    <dgm:pt modelId="{9D626CC0-E0BA-4245-A97D-5AAC4A108997}">
      <dgm:prSet phldrT="[Texto]"/>
      <dgm:spPr/>
      <dgm:t>
        <a:bodyPr/>
        <a:lstStyle/>
        <a:p>
          <a:r>
            <a:rPr lang="en-GB" noProof="0" dirty="0" smtClean="0"/>
            <a:t>Assessment</a:t>
          </a:r>
          <a:endParaRPr lang="en-GB" noProof="0" dirty="0"/>
        </a:p>
      </dgm:t>
    </dgm:pt>
    <dgm:pt modelId="{3FB1705C-EA10-4ECE-828D-9993F124759C}" type="parTrans" cxnId="{9F3F766C-242A-447F-BFCE-926E77E13460}">
      <dgm:prSet/>
      <dgm:spPr/>
      <dgm:t>
        <a:bodyPr/>
        <a:lstStyle/>
        <a:p>
          <a:endParaRPr lang="en-GB" noProof="0"/>
        </a:p>
      </dgm:t>
    </dgm:pt>
    <dgm:pt modelId="{72EFF53C-0677-43F3-87C7-14B609EF3BF4}" type="sibTrans" cxnId="{9F3F766C-242A-447F-BFCE-926E77E13460}">
      <dgm:prSet/>
      <dgm:spPr/>
      <dgm:t>
        <a:bodyPr/>
        <a:lstStyle/>
        <a:p>
          <a:endParaRPr lang="en-GB" noProof="0"/>
        </a:p>
      </dgm:t>
    </dgm:pt>
    <dgm:pt modelId="{675A99D5-1D80-4986-ABAA-9DBAD63528A7}">
      <dgm:prSet phldrT="[Texto]"/>
      <dgm:spPr/>
      <dgm:t>
        <a:bodyPr/>
        <a:lstStyle/>
        <a:p>
          <a:r>
            <a:rPr lang="en-GB" noProof="0" dirty="0" smtClean="0"/>
            <a:t>Declaration</a:t>
          </a:r>
          <a:endParaRPr lang="en-GB" noProof="0" dirty="0"/>
        </a:p>
      </dgm:t>
    </dgm:pt>
    <dgm:pt modelId="{C2DC78D2-5C66-41F8-A984-C3BC18B774B2}" type="parTrans" cxnId="{F0211BF4-C62F-41E3-9C1B-605B31295953}">
      <dgm:prSet/>
      <dgm:spPr/>
      <dgm:t>
        <a:bodyPr/>
        <a:lstStyle/>
        <a:p>
          <a:endParaRPr lang="en-GB" noProof="0"/>
        </a:p>
      </dgm:t>
    </dgm:pt>
    <dgm:pt modelId="{71D1A4A6-684B-4DBA-98A1-2A574807EFBE}" type="sibTrans" cxnId="{F0211BF4-C62F-41E3-9C1B-605B31295953}">
      <dgm:prSet/>
      <dgm:spPr/>
      <dgm:t>
        <a:bodyPr/>
        <a:lstStyle/>
        <a:p>
          <a:endParaRPr lang="en-GB" noProof="0"/>
        </a:p>
      </dgm:t>
    </dgm:pt>
    <dgm:pt modelId="{7C3486D1-BC16-4D53-8800-5FFD19963CF3}">
      <dgm:prSet phldrT="[Texto]"/>
      <dgm:spPr/>
      <dgm:t>
        <a:bodyPr/>
        <a:lstStyle/>
        <a:p>
          <a:r>
            <a:rPr lang="en-GB" noProof="0" dirty="0" smtClean="0"/>
            <a:t>Regulation - Rules</a:t>
          </a:r>
          <a:endParaRPr lang="en-GB" noProof="0" dirty="0"/>
        </a:p>
      </dgm:t>
    </dgm:pt>
    <dgm:pt modelId="{F62DEECF-44CF-4D27-85E7-7729C1D3A775}" type="parTrans" cxnId="{475516DB-99F2-469D-B518-F46D7FBFD53C}">
      <dgm:prSet/>
      <dgm:spPr/>
      <dgm:t>
        <a:bodyPr/>
        <a:lstStyle/>
        <a:p>
          <a:endParaRPr lang="en-GB" noProof="0"/>
        </a:p>
      </dgm:t>
    </dgm:pt>
    <dgm:pt modelId="{128A2FC4-06A7-4DC4-84AB-EBA8F20F1B26}" type="sibTrans" cxnId="{475516DB-99F2-469D-B518-F46D7FBFD53C}">
      <dgm:prSet/>
      <dgm:spPr/>
      <dgm:t>
        <a:bodyPr/>
        <a:lstStyle/>
        <a:p>
          <a:endParaRPr lang="en-GB" noProof="0"/>
        </a:p>
      </dgm:t>
    </dgm:pt>
    <dgm:pt modelId="{87D1F248-D99E-4BF9-A14D-6C543ED38C6A}" type="pres">
      <dgm:prSet presAssocID="{15656B06-62F4-4A6C-B91E-89EA11F1215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3DBBA10-CF67-4143-9354-FFCF35EB2C83}" type="pres">
      <dgm:prSet presAssocID="{8D490199-4BA2-410F-81A1-B75D1614620A}" presName="boxAndChildren" presStyleCnt="0"/>
      <dgm:spPr/>
    </dgm:pt>
    <dgm:pt modelId="{87640FB5-4A72-4EAB-A85A-03E29B274FBD}" type="pres">
      <dgm:prSet presAssocID="{8D490199-4BA2-410F-81A1-B75D1614620A}" presName="parentTextBox" presStyleLbl="node1" presStyleIdx="0" presStyleCnt="3"/>
      <dgm:spPr/>
      <dgm:t>
        <a:bodyPr/>
        <a:lstStyle/>
        <a:p>
          <a:endParaRPr lang="es-ES"/>
        </a:p>
      </dgm:t>
    </dgm:pt>
    <dgm:pt modelId="{7158BDFA-B38A-426D-B940-7342395A2D3F}" type="pres">
      <dgm:prSet presAssocID="{8D490199-4BA2-410F-81A1-B75D1614620A}" presName="entireBox" presStyleLbl="node1" presStyleIdx="0" presStyleCnt="3"/>
      <dgm:spPr/>
      <dgm:t>
        <a:bodyPr/>
        <a:lstStyle/>
        <a:p>
          <a:endParaRPr lang="es-ES"/>
        </a:p>
      </dgm:t>
    </dgm:pt>
    <dgm:pt modelId="{B763C76B-0A7F-4F86-B748-6A02287880D4}" type="pres">
      <dgm:prSet presAssocID="{8D490199-4BA2-410F-81A1-B75D1614620A}" presName="descendantBox" presStyleCnt="0"/>
      <dgm:spPr/>
    </dgm:pt>
    <dgm:pt modelId="{2D40F8B5-5E95-46F2-9B9F-120BAEB5AB2B}" type="pres">
      <dgm:prSet presAssocID="{9D626CC0-E0BA-4245-A97D-5AAC4A108997}" presName="childTextBox" presStyleLbl="f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80F6E9-6A18-4F20-8E09-6BE7481F6F26}" type="pres">
      <dgm:prSet presAssocID="{675A99D5-1D80-4986-ABAA-9DBAD63528A7}" presName="childTextBox" presStyleLbl="f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CBC8E5-6BD4-466A-BCA5-1DC25B3E039D}" type="pres">
      <dgm:prSet presAssocID="{C7B4D5F4-C380-4E5E-87DD-111964B063B7}" presName="sp" presStyleCnt="0"/>
      <dgm:spPr/>
    </dgm:pt>
    <dgm:pt modelId="{95B75DEA-9E70-48E1-838A-C5E8591DEAEF}" type="pres">
      <dgm:prSet presAssocID="{E6211F61-C288-4D63-9CB3-7CB2BE05D975}" presName="arrowAndChildren" presStyleCnt="0"/>
      <dgm:spPr/>
    </dgm:pt>
    <dgm:pt modelId="{EBADF8EA-D6A4-4F80-8B45-21E29D7AFF86}" type="pres">
      <dgm:prSet presAssocID="{E6211F61-C288-4D63-9CB3-7CB2BE05D975}" presName="parentTextArrow" presStyleLbl="node1" presStyleIdx="0" presStyleCnt="3"/>
      <dgm:spPr/>
      <dgm:t>
        <a:bodyPr/>
        <a:lstStyle/>
        <a:p>
          <a:endParaRPr lang="es-ES"/>
        </a:p>
      </dgm:t>
    </dgm:pt>
    <dgm:pt modelId="{708C0DBF-D6AD-4F34-8FA5-76DD57B5F828}" type="pres">
      <dgm:prSet presAssocID="{E6211F61-C288-4D63-9CB3-7CB2BE05D975}" presName="arrow" presStyleLbl="node1" presStyleIdx="1" presStyleCnt="3"/>
      <dgm:spPr/>
      <dgm:t>
        <a:bodyPr/>
        <a:lstStyle/>
        <a:p>
          <a:endParaRPr lang="es-ES"/>
        </a:p>
      </dgm:t>
    </dgm:pt>
    <dgm:pt modelId="{F88755FB-B3DE-42D4-AC56-FDA5014591CC}" type="pres">
      <dgm:prSet presAssocID="{E6211F61-C288-4D63-9CB3-7CB2BE05D975}" presName="descendantArrow" presStyleCnt="0"/>
      <dgm:spPr/>
    </dgm:pt>
    <dgm:pt modelId="{3A422623-52E8-4982-8A6E-4F295DEF3383}" type="pres">
      <dgm:prSet presAssocID="{C6C6EAB2-7A0E-44EA-A50E-34BEF1CBBF1F}" presName="childTextArrow" presStyleLbl="f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D91AE6-DC87-41C5-A3DA-95A6F287B42D}" type="pres">
      <dgm:prSet presAssocID="{7C3486D1-BC16-4D53-8800-5FFD19963CF3}" presName="childTextArrow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FD5AE74-8551-467B-AD2C-7D12B248A941}" type="pres">
      <dgm:prSet presAssocID="{152CCC28-61F2-41E6-A1ED-6E2DECF054E6}" presName="sp" presStyleCnt="0"/>
      <dgm:spPr/>
    </dgm:pt>
    <dgm:pt modelId="{004A53D0-6DC9-4443-9EFD-4E4C46A20CF4}" type="pres">
      <dgm:prSet presAssocID="{2233E140-CF6D-4C44-8C35-9F175329AD98}" presName="arrowAndChildren" presStyleCnt="0"/>
      <dgm:spPr/>
    </dgm:pt>
    <dgm:pt modelId="{D3394DC5-94E8-434F-8D9D-A7710B38C8D0}" type="pres">
      <dgm:prSet presAssocID="{2233E140-CF6D-4C44-8C35-9F175329AD98}" presName="parentTextArrow" presStyleLbl="node1" presStyleIdx="1" presStyleCnt="3"/>
      <dgm:spPr/>
      <dgm:t>
        <a:bodyPr/>
        <a:lstStyle/>
        <a:p>
          <a:endParaRPr lang="en-GB"/>
        </a:p>
      </dgm:t>
    </dgm:pt>
    <dgm:pt modelId="{B9898C0E-5608-4C8D-8452-8417248EDC33}" type="pres">
      <dgm:prSet presAssocID="{2233E140-CF6D-4C44-8C35-9F175329AD98}" presName="arrow" presStyleLbl="node1" presStyleIdx="2" presStyleCnt="3"/>
      <dgm:spPr/>
      <dgm:t>
        <a:bodyPr/>
        <a:lstStyle/>
        <a:p>
          <a:endParaRPr lang="en-GB"/>
        </a:p>
      </dgm:t>
    </dgm:pt>
    <dgm:pt modelId="{3BE28DCB-7B4A-4355-8314-0C1D24346ADB}" type="pres">
      <dgm:prSet presAssocID="{2233E140-CF6D-4C44-8C35-9F175329AD98}" presName="descendantArrow" presStyleCnt="0"/>
      <dgm:spPr/>
    </dgm:pt>
    <dgm:pt modelId="{3AB904EA-7316-45F9-846D-4D775F9C505F}" type="pres">
      <dgm:prSet presAssocID="{C6DE2EB6-3B3E-48B9-BA0B-D67319C3185E}" presName="childTextArrow" presStyleLbl="f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C6978D7-1564-4D4C-BE8E-C31B23F7AE1C}" type="presOf" srcId="{2233E140-CF6D-4C44-8C35-9F175329AD98}" destId="{B9898C0E-5608-4C8D-8452-8417248EDC33}" srcOrd="1" destOrd="0" presId="urn:microsoft.com/office/officeart/2005/8/layout/process4"/>
    <dgm:cxn modelId="{84A14FE9-81A9-4227-958D-4E2EE56CF0D5}" type="presOf" srcId="{E6211F61-C288-4D63-9CB3-7CB2BE05D975}" destId="{EBADF8EA-D6A4-4F80-8B45-21E29D7AFF86}" srcOrd="0" destOrd="0" presId="urn:microsoft.com/office/officeart/2005/8/layout/process4"/>
    <dgm:cxn modelId="{B9BF0962-F2F0-4801-8472-17D7E93DAD20}" srcId="{15656B06-62F4-4A6C-B91E-89EA11F1215F}" destId="{E6211F61-C288-4D63-9CB3-7CB2BE05D975}" srcOrd="1" destOrd="0" parTransId="{404A4B01-D364-47FB-B433-686B4A7B7628}" sibTransId="{C7B4D5F4-C380-4E5E-87DD-111964B063B7}"/>
    <dgm:cxn modelId="{67875679-A48C-40BE-B985-CFE9A99DEC08}" type="presOf" srcId="{2233E140-CF6D-4C44-8C35-9F175329AD98}" destId="{D3394DC5-94E8-434F-8D9D-A7710B38C8D0}" srcOrd="0" destOrd="0" presId="urn:microsoft.com/office/officeart/2005/8/layout/process4"/>
    <dgm:cxn modelId="{5B862944-DC36-4701-B5AD-7FD971E05830}" srcId="{15656B06-62F4-4A6C-B91E-89EA11F1215F}" destId="{8D490199-4BA2-410F-81A1-B75D1614620A}" srcOrd="2" destOrd="0" parTransId="{8E0E00B6-ED21-4F18-9D69-8E99DBCAF0BE}" sibTransId="{AA7299E8-653F-4B81-A147-2F5D6FE80D70}"/>
    <dgm:cxn modelId="{EC17E26B-97E5-4C0D-ACDA-11881D0A49B2}" type="presOf" srcId="{9D626CC0-E0BA-4245-A97D-5AAC4A108997}" destId="{2D40F8B5-5E95-46F2-9B9F-120BAEB5AB2B}" srcOrd="0" destOrd="0" presId="urn:microsoft.com/office/officeart/2005/8/layout/process4"/>
    <dgm:cxn modelId="{9F3F766C-242A-447F-BFCE-926E77E13460}" srcId="{8D490199-4BA2-410F-81A1-B75D1614620A}" destId="{9D626CC0-E0BA-4245-A97D-5AAC4A108997}" srcOrd="0" destOrd="0" parTransId="{3FB1705C-EA10-4ECE-828D-9993F124759C}" sibTransId="{72EFF53C-0677-43F3-87C7-14B609EF3BF4}"/>
    <dgm:cxn modelId="{175946C8-AF0C-4ECB-B536-EE928AE2FBDC}" type="presOf" srcId="{7C3486D1-BC16-4D53-8800-5FFD19963CF3}" destId="{45D91AE6-DC87-41C5-A3DA-95A6F287B42D}" srcOrd="0" destOrd="0" presId="urn:microsoft.com/office/officeart/2005/8/layout/process4"/>
    <dgm:cxn modelId="{08C07A49-D304-4285-B444-90277CF54D6B}" type="presOf" srcId="{C6DE2EB6-3B3E-48B9-BA0B-D67319C3185E}" destId="{3AB904EA-7316-45F9-846D-4D775F9C505F}" srcOrd="0" destOrd="0" presId="urn:microsoft.com/office/officeart/2005/8/layout/process4"/>
    <dgm:cxn modelId="{9FD5E2CA-1101-47D5-BBAF-F97D008D82D9}" type="presOf" srcId="{C6C6EAB2-7A0E-44EA-A50E-34BEF1CBBF1F}" destId="{3A422623-52E8-4982-8A6E-4F295DEF3383}" srcOrd="0" destOrd="0" presId="urn:microsoft.com/office/officeart/2005/8/layout/process4"/>
    <dgm:cxn modelId="{13036899-5658-4FBD-9B0B-8A14E11A521D}" srcId="{15656B06-62F4-4A6C-B91E-89EA11F1215F}" destId="{2233E140-CF6D-4C44-8C35-9F175329AD98}" srcOrd="0" destOrd="0" parTransId="{A4248FB2-F9F0-4F52-A5C7-47B74BE3516F}" sibTransId="{152CCC28-61F2-41E6-A1ED-6E2DECF054E6}"/>
    <dgm:cxn modelId="{27EE61B2-394B-4E82-8D27-7B4DA7940FE4}" type="presOf" srcId="{15656B06-62F4-4A6C-B91E-89EA11F1215F}" destId="{87D1F248-D99E-4BF9-A14D-6C543ED38C6A}" srcOrd="0" destOrd="0" presId="urn:microsoft.com/office/officeart/2005/8/layout/process4"/>
    <dgm:cxn modelId="{218AF0DB-FD97-408C-A307-86594E8862B1}" srcId="{2233E140-CF6D-4C44-8C35-9F175329AD98}" destId="{C6DE2EB6-3B3E-48B9-BA0B-D67319C3185E}" srcOrd="0" destOrd="0" parTransId="{F47B866B-FA71-4547-836B-1FFFA513EBD8}" sibTransId="{4C59B3B0-731D-4F21-8E1F-60A99E8A2310}"/>
    <dgm:cxn modelId="{0A43960C-BF6D-4686-A825-4A9E5EE46482}" srcId="{E6211F61-C288-4D63-9CB3-7CB2BE05D975}" destId="{C6C6EAB2-7A0E-44EA-A50E-34BEF1CBBF1F}" srcOrd="0" destOrd="0" parTransId="{E3364436-FF33-4D79-95CC-0DDD16F7BB0E}" sibTransId="{7D4BAAD5-46F9-4285-B2A0-96491E733C73}"/>
    <dgm:cxn modelId="{820C2771-BFC9-4240-A231-E3FA1A191875}" type="presOf" srcId="{675A99D5-1D80-4986-ABAA-9DBAD63528A7}" destId="{D580F6E9-6A18-4F20-8E09-6BE7481F6F26}" srcOrd="0" destOrd="0" presId="urn:microsoft.com/office/officeart/2005/8/layout/process4"/>
    <dgm:cxn modelId="{475516DB-99F2-469D-B518-F46D7FBFD53C}" srcId="{E6211F61-C288-4D63-9CB3-7CB2BE05D975}" destId="{7C3486D1-BC16-4D53-8800-5FFD19963CF3}" srcOrd="1" destOrd="0" parTransId="{F62DEECF-44CF-4D27-85E7-7729C1D3A775}" sibTransId="{128A2FC4-06A7-4DC4-84AB-EBA8F20F1B26}"/>
    <dgm:cxn modelId="{CB148AB2-53C7-44A4-9F69-DDCB2F2BC98F}" type="presOf" srcId="{8D490199-4BA2-410F-81A1-B75D1614620A}" destId="{87640FB5-4A72-4EAB-A85A-03E29B274FBD}" srcOrd="0" destOrd="0" presId="urn:microsoft.com/office/officeart/2005/8/layout/process4"/>
    <dgm:cxn modelId="{F0211BF4-C62F-41E3-9C1B-605B31295953}" srcId="{8D490199-4BA2-410F-81A1-B75D1614620A}" destId="{675A99D5-1D80-4986-ABAA-9DBAD63528A7}" srcOrd="1" destOrd="0" parTransId="{C2DC78D2-5C66-41F8-A984-C3BC18B774B2}" sibTransId="{71D1A4A6-684B-4DBA-98A1-2A574807EFBE}"/>
    <dgm:cxn modelId="{5AF2CF75-876E-454D-846A-95EB59EAB3C5}" type="presOf" srcId="{E6211F61-C288-4D63-9CB3-7CB2BE05D975}" destId="{708C0DBF-D6AD-4F34-8FA5-76DD57B5F828}" srcOrd="1" destOrd="0" presId="urn:microsoft.com/office/officeart/2005/8/layout/process4"/>
    <dgm:cxn modelId="{4B12CB1A-C1C0-487B-9FCC-7976EDB1344E}" type="presOf" srcId="{8D490199-4BA2-410F-81A1-B75D1614620A}" destId="{7158BDFA-B38A-426D-B940-7342395A2D3F}" srcOrd="1" destOrd="0" presId="urn:microsoft.com/office/officeart/2005/8/layout/process4"/>
    <dgm:cxn modelId="{A2C2C505-5D9B-4D6F-81B7-DF8062F91858}" type="presParOf" srcId="{87D1F248-D99E-4BF9-A14D-6C543ED38C6A}" destId="{B3DBBA10-CF67-4143-9354-FFCF35EB2C83}" srcOrd="0" destOrd="0" presId="urn:microsoft.com/office/officeart/2005/8/layout/process4"/>
    <dgm:cxn modelId="{6952F685-0F46-49A6-AA89-9A9FF314B594}" type="presParOf" srcId="{B3DBBA10-CF67-4143-9354-FFCF35EB2C83}" destId="{87640FB5-4A72-4EAB-A85A-03E29B274FBD}" srcOrd="0" destOrd="0" presId="urn:microsoft.com/office/officeart/2005/8/layout/process4"/>
    <dgm:cxn modelId="{C3F15C82-FC21-4773-BACD-7AB0DD9348A7}" type="presParOf" srcId="{B3DBBA10-CF67-4143-9354-FFCF35EB2C83}" destId="{7158BDFA-B38A-426D-B940-7342395A2D3F}" srcOrd="1" destOrd="0" presId="urn:microsoft.com/office/officeart/2005/8/layout/process4"/>
    <dgm:cxn modelId="{7B608454-C8E3-4717-A47C-C016A295BCE8}" type="presParOf" srcId="{B3DBBA10-CF67-4143-9354-FFCF35EB2C83}" destId="{B763C76B-0A7F-4F86-B748-6A02287880D4}" srcOrd="2" destOrd="0" presId="urn:microsoft.com/office/officeart/2005/8/layout/process4"/>
    <dgm:cxn modelId="{8CFF2F04-A490-4D9A-989A-8F0E4901BEA5}" type="presParOf" srcId="{B763C76B-0A7F-4F86-B748-6A02287880D4}" destId="{2D40F8B5-5E95-46F2-9B9F-120BAEB5AB2B}" srcOrd="0" destOrd="0" presId="urn:microsoft.com/office/officeart/2005/8/layout/process4"/>
    <dgm:cxn modelId="{2031C0CA-E526-401B-8C95-A46E5616CA33}" type="presParOf" srcId="{B763C76B-0A7F-4F86-B748-6A02287880D4}" destId="{D580F6E9-6A18-4F20-8E09-6BE7481F6F26}" srcOrd="1" destOrd="0" presId="urn:microsoft.com/office/officeart/2005/8/layout/process4"/>
    <dgm:cxn modelId="{8B1950CC-65EF-444B-A1D5-F1F0DE80861B}" type="presParOf" srcId="{87D1F248-D99E-4BF9-A14D-6C543ED38C6A}" destId="{86CBC8E5-6BD4-466A-BCA5-1DC25B3E039D}" srcOrd="1" destOrd="0" presId="urn:microsoft.com/office/officeart/2005/8/layout/process4"/>
    <dgm:cxn modelId="{43450A83-A0A1-428F-87B4-F365AD4ADC3F}" type="presParOf" srcId="{87D1F248-D99E-4BF9-A14D-6C543ED38C6A}" destId="{95B75DEA-9E70-48E1-838A-C5E8591DEAEF}" srcOrd="2" destOrd="0" presId="urn:microsoft.com/office/officeart/2005/8/layout/process4"/>
    <dgm:cxn modelId="{DB421789-2638-4D94-8EF6-ABF7100DA480}" type="presParOf" srcId="{95B75DEA-9E70-48E1-838A-C5E8591DEAEF}" destId="{EBADF8EA-D6A4-4F80-8B45-21E29D7AFF86}" srcOrd="0" destOrd="0" presId="urn:microsoft.com/office/officeart/2005/8/layout/process4"/>
    <dgm:cxn modelId="{3D626696-F8CA-4FA1-AC98-EBFC90DF938A}" type="presParOf" srcId="{95B75DEA-9E70-48E1-838A-C5E8591DEAEF}" destId="{708C0DBF-D6AD-4F34-8FA5-76DD57B5F828}" srcOrd="1" destOrd="0" presId="urn:microsoft.com/office/officeart/2005/8/layout/process4"/>
    <dgm:cxn modelId="{1BCCB592-0695-4D47-B6FA-64B3847ED2AC}" type="presParOf" srcId="{95B75DEA-9E70-48E1-838A-C5E8591DEAEF}" destId="{F88755FB-B3DE-42D4-AC56-FDA5014591CC}" srcOrd="2" destOrd="0" presId="urn:microsoft.com/office/officeart/2005/8/layout/process4"/>
    <dgm:cxn modelId="{15DC0A8D-D4BC-47D9-86BF-92491DB1861E}" type="presParOf" srcId="{F88755FB-B3DE-42D4-AC56-FDA5014591CC}" destId="{3A422623-52E8-4982-8A6E-4F295DEF3383}" srcOrd="0" destOrd="0" presId="urn:microsoft.com/office/officeart/2005/8/layout/process4"/>
    <dgm:cxn modelId="{E83A6F8F-8252-46FD-A8CB-DD63927A0245}" type="presParOf" srcId="{F88755FB-B3DE-42D4-AC56-FDA5014591CC}" destId="{45D91AE6-DC87-41C5-A3DA-95A6F287B42D}" srcOrd="1" destOrd="0" presId="urn:microsoft.com/office/officeart/2005/8/layout/process4"/>
    <dgm:cxn modelId="{E7B35704-539B-432D-98F5-1619FF8AC283}" type="presParOf" srcId="{87D1F248-D99E-4BF9-A14D-6C543ED38C6A}" destId="{3FD5AE74-8551-467B-AD2C-7D12B248A941}" srcOrd="3" destOrd="0" presId="urn:microsoft.com/office/officeart/2005/8/layout/process4"/>
    <dgm:cxn modelId="{13AAA641-7F8D-4BF1-82FC-B4192285533C}" type="presParOf" srcId="{87D1F248-D99E-4BF9-A14D-6C543ED38C6A}" destId="{004A53D0-6DC9-4443-9EFD-4E4C46A20CF4}" srcOrd="4" destOrd="0" presId="urn:microsoft.com/office/officeart/2005/8/layout/process4"/>
    <dgm:cxn modelId="{CD82349C-96FD-4FAB-909C-0699F83BA132}" type="presParOf" srcId="{004A53D0-6DC9-4443-9EFD-4E4C46A20CF4}" destId="{D3394DC5-94E8-434F-8D9D-A7710B38C8D0}" srcOrd="0" destOrd="0" presId="urn:microsoft.com/office/officeart/2005/8/layout/process4"/>
    <dgm:cxn modelId="{E2C677E8-F9FA-4EFB-9F27-2B9D3D058F64}" type="presParOf" srcId="{004A53D0-6DC9-4443-9EFD-4E4C46A20CF4}" destId="{B9898C0E-5608-4C8D-8452-8417248EDC33}" srcOrd="1" destOrd="0" presId="urn:microsoft.com/office/officeart/2005/8/layout/process4"/>
    <dgm:cxn modelId="{6C864590-24BB-497F-9E05-EABC05AE92C4}" type="presParOf" srcId="{004A53D0-6DC9-4443-9EFD-4E4C46A20CF4}" destId="{3BE28DCB-7B4A-4355-8314-0C1D24346ADB}" srcOrd="2" destOrd="0" presId="urn:microsoft.com/office/officeart/2005/8/layout/process4"/>
    <dgm:cxn modelId="{B8A3E18E-FCE9-49FF-BDB1-530FB2C1CDFB}" type="presParOf" srcId="{3BE28DCB-7B4A-4355-8314-0C1D24346ADB}" destId="{3AB904EA-7316-45F9-846D-4D775F9C505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8BDFA-B38A-426D-B940-7342395A2D3F}">
      <dsp:nvSpPr>
        <dsp:cNvPr id="0" name=""/>
        <dsp:cNvSpPr/>
      </dsp:nvSpPr>
      <dsp:spPr>
        <a:xfrm>
          <a:off x="0" y="3059187"/>
          <a:ext cx="6096000" cy="10040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noProof="0" smtClean="0"/>
            <a:t>Conformity</a:t>
          </a:r>
          <a:endParaRPr lang="en-GB" sz="1900" kern="1200" noProof="0"/>
        </a:p>
      </dsp:txBody>
      <dsp:txXfrm>
        <a:off x="0" y="3059187"/>
        <a:ext cx="6096000" cy="542210"/>
      </dsp:txXfrm>
    </dsp:sp>
    <dsp:sp modelId="{2D40F8B5-5E95-46F2-9B9F-120BAEB5AB2B}">
      <dsp:nvSpPr>
        <dsp:cNvPr id="0" name=""/>
        <dsp:cNvSpPr/>
      </dsp:nvSpPr>
      <dsp:spPr>
        <a:xfrm>
          <a:off x="0" y="3581316"/>
          <a:ext cx="3047999" cy="461883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noProof="0" dirty="0" smtClean="0"/>
            <a:t>Assessment</a:t>
          </a:r>
          <a:endParaRPr lang="en-GB" sz="2500" kern="1200" noProof="0" dirty="0"/>
        </a:p>
      </dsp:txBody>
      <dsp:txXfrm>
        <a:off x="0" y="3581316"/>
        <a:ext cx="3047999" cy="461883"/>
      </dsp:txXfrm>
    </dsp:sp>
    <dsp:sp modelId="{D580F6E9-6A18-4F20-8E09-6BE7481F6F26}">
      <dsp:nvSpPr>
        <dsp:cNvPr id="0" name=""/>
        <dsp:cNvSpPr/>
      </dsp:nvSpPr>
      <dsp:spPr>
        <a:xfrm>
          <a:off x="3048000" y="3581316"/>
          <a:ext cx="3047999" cy="461883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noProof="0" dirty="0" smtClean="0"/>
            <a:t>Declaration</a:t>
          </a:r>
          <a:endParaRPr lang="en-GB" sz="2500" kern="1200" noProof="0" dirty="0"/>
        </a:p>
      </dsp:txBody>
      <dsp:txXfrm>
        <a:off x="3048000" y="3581316"/>
        <a:ext cx="3047999" cy="461883"/>
      </dsp:txXfrm>
    </dsp:sp>
    <dsp:sp modelId="{708C0DBF-D6AD-4F34-8FA5-76DD57B5F828}">
      <dsp:nvSpPr>
        <dsp:cNvPr id="0" name=""/>
        <dsp:cNvSpPr/>
      </dsp:nvSpPr>
      <dsp:spPr>
        <a:xfrm rot="10800000">
          <a:off x="0" y="1529953"/>
          <a:ext cx="6096000" cy="1544296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noProof="0" dirty="0" smtClean="0"/>
            <a:t>Accessibility requirements</a:t>
          </a:r>
        </a:p>
      </dsp:txBody>
      <dsp:txXfrm rot="-10800000">
        <a:off x="0" y="1529953"/>
        <a:ext cx="6096000" cy="542047"/>
      </dsp:txXfrm>
    </dsp:sp>
    <dsp:sp modelId="{3A422623-52E8-4982-8A6E-4F295DEF3383}">
      <dsp:nvSpPr>
        <dsp:cNvPr id="0" name=""/>
        <dsp:cNvSpPr/>
      </dsp:nvSpPr>
      <dsp:spPr>
        <a:xfrm>
          <a:off x="0" y="2072001"/>
          <a:ext cx="3047999" cy="461744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noProof="0" smtClean="0"/>
            <a:t>Standards</a:t>
          </a:r>
          <a:endParaRPr lang="en-GB" sz="2500" kern="1200" noProof="0"/>
        </a:p>
      </dsp:txBody>
      <dsp:txXfrm>
        <a:off x="0" y="2072001"/>
        <a:ext cx="3047999" cy="461744"/>
      </dsp:txXfrm>
    </dsp:sp>
    <dsp:sp modelId="{45D91AE6-DC87-41C5-A3DA-95A6F287B42D}">
      <dsp:nvSpPr>
        <dsp:cNvPr id="0" name=""/>
        <dsp:cNvSpPr/>
      </dsp:nvSpPr>
      <dsp:spPr>
        <a:xfrm>
          <a:off x="3048000" y="2072001"/>
          <a:ext cx="3047999" cy="461744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noProof="0" dirty="0" smtClean="0"/>
            <a:t>Regulation - Rules</a:t>
          </a:r>
          <a:endParaRPr lang="en-GB" sz="2500" kern="1200" noProof="0" dirty="0"/>
        </a:p>
      </dsp:txBody>
      <dsp:txXfrm>
        <a:off x="3048000" y="2072001"/>
        <a:ext cx="3047999" cy="461744"/>
      </dsp:txXfrm>
    </dsp:sp>
    <dsp:sp modelId="{B9898C0E-5608-4C8D-8452-8417248EDC33}">
      <dsp:nvSpPr>
        <dsp:cNvPr id="0" name=""/>
        <dsp:cNvSpPr/>
      </dsp:nvSpPr>
      <dsp:spPr>
        <a:xfrm rot="10800000">
          <a:off x="0" y="718"/>
          <a:ext cx="6096000" cy="1544296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noProof="0" dirty="0" smtClean="0"/>
            <a:t>Obligation to buy accessible</a:t>
          </a:r>
          <a:endParaRPr lang="en-GB" sz="1900" kern="1200" noProof="0" dirty="0"/>
        </a:p>
      </dsp:txBody>
      <dsp:txXfrm rot="-10800000">
        <a:off x="0" y="718"/>
        <a:ext cx="6096000" cy="542047"/>
      </dsp:txXfrm>
    </dsp:sp>
    <dsp:sp modelId="{3AB904EA-7316-45F9-846D-4D775F9C505F}">
      <dsp:nvSpPr>
        <dsp:cNvPr id="0" name=""/>
        <dsp:cNvSpPr/>
      </dsp:nvSpPr>
      <dsp:spPr>
        <a:xfrm>
          <a:off x="0" y="542766"/>
          <a:ext cx="6096000" cy="461744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noProof="0" dirty="0" smtClean="0"/>
            <a:t>Legislation</a:t>
          </a:r>
          <a:endParaRPr lang="en-GB" sz="2500" kern="1200" noProof="0" dirty="0"/>
        </a:p>
      </dsp:txBody>
      <dsp:txXfrm>
        <a:off x="0" y="542766"/>
        <a:ext cx="6096000" cy="4617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>
              <a:defRPr sz="1200">
                <a:latin typeface="Times New Roman" pitchFamily="18" charset="0"/>
              </a:defRPr>
            </a:lvl1pPr>
          </a:lstStyle>
          <a:p>
            <a:fld id="{8C701AC7-330C-4F7B-A43D-389CEDF24FB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189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5650"/>
            <a:ext cx="5041900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>
              <a:defRPr sz="1200">
                <a:latin typeface="Times New Roman" pitchFamily="18" charset="0"/>
              </a:defRPr>
            </a:lvl1pPr>
          </a:lstStyle>
          <a:p>
            <a:fld id="{D8DEED7D-6528-4995-9D95-E6AEABB1903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3651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The main objectives of the Mandate are</a:t>
            </a:r>
            <a:r>
              <a:rPr lang="en-GB" dirty="0" smtClean="0"/>
              <a:t> summarised</a:t>
            </a:r>
            <a:r>
              <a:rPr lang="en-US" dirty="0" smtClean="0"/>
              <a:t> as:</a:t>
            </a:r>
          </a:p>
          <a:p>
            <a:pPr lvl="1"/>
            <a:r>
              <a:rPr lang="en-US" dirty="0" smtClean="0"/>
              <a:t>to harmonize and facilitate the public procurement of accessible ICT products and services by identifying a set of functional European accessibility requirements for public procurement of products and services in the ICT domain, and to provide a mechanism through which the public procurers have access to an electronic toolkit, enabling them to make use of these harmonized requirements in procurement process.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EED7D-6528-4995-9D95-E6AEABB19032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819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For setting up a policy of public procurement of accessible</a:t>
            </a:r>
            <a:r>
              <a:rPr lang="en-GB" baseline="0" noProof="0" dirty="0" smtClean="0"/>
              <a:t> ICT, the following elements are required: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baseline="0" noProof="0" dirty="0" smtClean="0"/>
              <a:t>Creating an obligation of buying accessible ICT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GB" baseline="0" noProof="0" dirty="0" smtClean="0"/>
              <a:t>Typically made through legislation (the EU Directives)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GB" baseline="0" noProof="0" dirty="0" smtClean="0"/>
              <a:t>Defining the accessibility requirements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GB" baseline="0" noProof="0" dirty="0" smtClean="0"/>
              <a:t>Can be done in an official standard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GB" baseline="0" noProof="0" dirty="0" smtClean="0"/>
              <a:t>Can also be done in regulation (government rules)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GB" baseline="0" noProof="0" dirty="0" smtClean="0"/>
              <a:t>Defining how to deal with conformity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GB" baseline="0" noProof="0" dirty="0" smtClean="0"/>
              <a:t>How to do the conformity assessment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GB" baseline="0" noProof="0" dirty="0" smtClean="0"/>
              <a:t>Hoy to declare conformity</a:t>
            </a:r>
          </a:p>
          <a:p>
            <a:pPr marL="457200" lvl="1" indent="0">
              <a:buFont typeface="Arial" pitchFamily="34" charset="0"/>
              <a:buNone/>
            </a:pPr>
            <a:endParaRPr lang="en-GB" baseline="0" noProof="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baseline="0" noProof="0" dirty="0" smtClean="0"/>
              <a:t>Mandate M 376 deals with the definition of accessibility requirements in a standard and with the declaration of conformity.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EED7D-6528-4995-9D95-E6AEABB19032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640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Mandate M376 (2005)</a:t>
            </a:r>
          </a:p>
          <a:p>
            <a:r>
              <a:rPr lang="en-GB" dirty="0" smtClean="0"/>
              <a:t>The Organisation and Outputs of M 376 Phases 1 and 2</a:t>
            </a:r>
          </a:p>
          <a:p>
            <a:endParaRPr lang="en-GB" dirty="0" smtClean="0"/>
          </a:p>
          <a:p>
            <a:r>
              <a:rPr lang="en-GB" dirty="0" smtClean="0"/>
              <a:t>Phase 1: Preparation</a:t>
            </a:r>
          </a:p>
          <a:p>
            <a:r>
              <a:rPr lang="en-GB" dirty="0" smtClean="0"/>
              <a:t>ETSI produced an inventory of products, services and accessibility requirements.</a:t>
            </a:r>
          </a:p>
          <a:p>
            <a:r>
              <a:rPr lang="en-GB" dirty="0" smtClean="0"/>
              <a:t>CEN produced an analysis on testing and conformity of products and services</a:t>
            </a:r>
          </a:p>
          <a:p>
            <a:r>
              <a:rPr lang="en-GB" dirty="0" smtClean="0"/>
              <a:t>The outputs were jointly approved by CEN, CENELEC and ETSI.</a:t>
            </a:r>
          </a:p>
          <a:p>
            <a:endParaRPr lang="en-GB" dirty="0" smtClean="0"/>
          </a:p>
          <a:p>
            <a:r>
              <a:rPr lang="en-GB" dirty="0" smtClean="0"/>
              <a:t>Phase 2: Standardization</a:t>
            </a:r>
          </a:p>
          <a:p>
            <a:r>
              <a:rPr lang="en-GB" dirty="0" smtClean="0"/>
              <a:t>The work is steered by a CEN/CENELEC/ETSI Joint Working Group. There are two teams of experts, an ETSI Specialist Task Force (STF)  and a CEN Project Team (PT).</a:t>
            </a:r>
          </a:p>
          <a:p>
            <a:r>
              <a:rPr lang="en-GB" dirty="0" smtClean="0"/>
              <a:t>The ETSI STF will produce:</a:t>
            </a:r>
          </a:p>
          <a:p>
            <a:r>
              <a:rPr lang="en-GB" dirty="0" smtClean="0"/>
              <a:t>1. A European </a:t>
            </a:r>
            <a:r>
              <a:rPr lang="en-GB" dirty="0" err="1" smtClean="0"/>
              <a:t>eAccessibility</a:t>
            </a:r>
            <a:r>
              <a:rPr lang="en-GB" dirty="0" smtClean="0"/>
              <a:t> requirements &amp; test methods for public procurement standard</a:t>
            </a:r>
          </a:p>
          <a:p>
            <a:r>
              <a:rPr lang="en-GB" dirty="0" smtClean="0"/>
              <a:t>2. A Guidelines: contract award criteria report</a:t>
            </a:r>
          </a:p>
          <a:p>
            <a:r>
              <a:rPr lang="en-GB" dirty="0" smtClean="0"/>
              <a:t>3. A report describing documents relevant to European accessibility requirements</a:t>
            </a:r>
          </a:p>
          <a:p>
            <a:endParaRPr lang="en-GB" dirty="0" smtClean="0"/>
          </a:p>
          <a:p>
            <a:r>
              <a:rPr lang="en-GB" dirty="0" smtClean="0"/>
              <a:t>The CEN PT will produce:</a:t>
            </a:r>
          </a:p>
          <a:p>
            <a:r>
              <a:rPr lang="en-GB" dirty="0" smtClean="0"/>
              <a:t>1. An on-line accessible toolkit</a:t>
            </a:r>
          </a:p>
          <a:p>
            <a:r>
              <a:rPr lang="en-GB" dirty="0" smtClean="0"/>
              <a:t>2. A report describing requirements for conformity assessment, including templates</a:t>
            </a:r>
          </a:p>
          <a:p>
            <a:r>
              <a:rPr lang="en-GB" dirty="0" smtClean="0"/>
              <a:t>3. A report that provides guidance and support material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EED7D-6528-4995-9D95-E6AEABB19032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510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diagram showing the major project dates:</a:t>
            </a:r>
          </a:p>
          <a:p>
            <a:r>
              <a:rPr lang="en-GB" dirty="0" smtClean="0"/>
              <a:t>- Teams start work: 1st March 2011</a:t>
            </a:r>
          </a:p>
          <a:p>
            <a:r>
              <a:rPr lang="en-GB" dirty="0" smtClean="0"/>
              <a:t>- Tables of content and document scopes available: 31st March 2011</a:t>
            </a:r>
          </a:p>
          <a:p>
            <a:r>
              <a:rPr lang="en-GB" dirty="0" smtClean="0"/>
              <a:t>- First public workshop: 11th May 2011</a:t>
            </a:r>
          </a:p>
          <a:p>
            <a:r>
              <a:rPr lang="en-GB" dirty="0" smtClean="0"/>
              <a:t>- Initial drafts of documents available: 31st July 2011</a:t>
            </a:r>
          </a:p>
          <a:p>
            <a:r>
              <a:rPr lang="en-GB" dirty="0" smtClean="0"/>
              <a:t>- Second public workshop: September 2011</a:t>
            </a:r>
          </a:p>
          <a:p>
            <a:r>
              <a:rPr lang="en-GB" dirty="0" smtClean="0"/>
              <a:t>- Stable drafts of documents available: 1st October 2011</a:t>
            </a:r>
          </a:p>
          <a:p>
            <a:r>
              <a:rPr lang="en-GB" dirty="0" smtClean="0"/>
              <a:t>- Third public workshop: November 2011</a:t>
            </a:r>
          </a:p>
          <a:p>
            <a:r>
              <a:rPr lang="en-GB" dirty="0" smtClean="0"/>
              <a:t>- Final drafts of documents available: 1st January 2012</a:t>
            </a:r>
          </a:p>
          <a:p>
            <a:r>
              <a:rPr lang="en-GB" dirty="0" smtClean="0"/>
              <a:t>- ESO approval period: 1st February 2012 to 30th April 2012</a:t>
            </a:r>
          </a:p>
          <a:p>
            <a:r>
              <a:rPr lang="en-GB" dirty="0" smtClean="0"/>
              <a:t>- Public enquiry procedure: 1st June 2012 to31st December 2012</a:t>
            </a:r>
          </a:p>
          <a:p>
            <a:r>
              <a:rPr lang="en-GB" dirty="0" smtClean="0"/>
              <a:t>- Comment </a:t>
            </a:r>
            <a:r>
              <a:rPr lang="en-GB" dirty="0" err="1" smtClean="0"/>
              <a:t>rsolution</a:t>
            </a:r>
            <a:r>
              <a:rPr lang="en-GB" dirty="0" smtClean="0"/>
              <a:t> period completed: 1st March 2013</a:t>
            </a:r>
          </a:p>
          <a:p>
            <a:r>
              <a:rPr lang="en-GB" dirty="0" smtClean="0"/>
              <a:t>- Formal voting period: 1st May 2013 to 1st August 2013</a:t>
            </a:r>
          </a:p>
          <a:p>
            <a:r>
              <a:rPr lang="en-GB" dirty="0" smtClean="0"/>
              <a:t>- Publication of EN: 30th September 2013</a:t>
            </a:r>
          </a:p>
          <a:p>
            <a:r>
              <a:rPr lang="en-GB" dirty="0" smtClean="0"/>
              <a:t>- Project closure: 30th May 2013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EED7D-6528-4995-9D95-E6AEABB19032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262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AutoShape 2"/>
          <p:cNvSpPr>
            <a:spLocks noChangeArrowheads="1"/>
          </p:cNvSpPr>
          <p:nvPr/>
        </p:nvSpPr>
        <p:spPr bwMode="auto">
          <a:xfrm>
            <a:off x="107950" y="179388"/>
            <a:ext cx="8890000" cy="6551612"/>
          </a:xfrm>
          <a:prstGeom prst="roundRect">
            <a:avLst>
              <a:gd name="adj" fmla="val 291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1CA4D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solidFill>
                <a:srgbClr val="1CA4D4"/>
              </a:solidFill>
              <a:latin typeface="Times New Roman" pitchFamily="18" charset="0"/>
            </a:endParaRPr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30213" y="1944688"/>
            <a:ext cx="8283575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44613" y="3562350"/>
            <a:ext cx="64516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1CA4D4"/>
                </a:solidFill>
              </a:defRPr>
            </a:lvl1pPr>
          </a:lstStyle>
          <a:p>
            <a:r>
              <a:rPr lang="en-GB" smtClean="0"/>
              <a:t>Standards Mandate M 376 – Phase 2</a:t>
            </a:r>
            <a:endParaRPr lang="en-GB"/>
          </a:p>
        </p:txBody>
      </p:sp>
      <p:pic>
        <p:nvPicPr>
          <p:cNvPr id="219149" name="Picture 13" descr="background_no_text_first_p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258763"/>
            <a:ext cx="8626475" cy="610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9146" name="Text Box 10"/>
          <p:cNvSpPr txBox="1">
            <a:spLocks noChangeArrowheads="1"/>
          </p:cNvSpPr>
          <p:nvPr/>
        </p:nvSpPr>
        <p:spPr bwMode="auto">
          <a:xfrm>
            <a:off x="4230688" y="377825"/>
            <a:ext cx="4660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sz="2400" b="1">
                <a:solidFill>
                  <a:srgbClr val="637381"/>
                </a:solidFill>
              </a:rPr>
              <a:t>World Class Standards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Standards Mandate M 376 – Phase 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00032C-A2C2-4A76-8139-7B8AEF35F6A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05148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4013" y="954088"/>
            <a:ext cx="2132012" cy="54181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7975" y="954088"/>
            <a:ext cx="6243638" cy="54181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Standards Mandate M 376 – Phase 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8693C8-FF9C-453C-AB9D-1135E9458E3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60464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Standards Mandate M 376 – Phase 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C1C047-B0E2-4A44-A006-FEB78BC172D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22650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Standards Mandate M 376 – Phase 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C46B90-9AA5-4917-82AE-2EBDEA0556D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55278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7975" y="1657350"/>
            <a:ext cx="4187825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7350"/>
            <a:ext cx="4187825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Standards Mandate M 376 – Phase 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1CFF88-A9BC-46D4-AFCD-14AB9F0D03D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90026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Standards Mandate M 376 – Phase 2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B17BC5-CCB0-44FA-9B0C-B9F4CE5844C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79501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Standards Mandate M 376 – Phase 2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F29ED8-1373-45F9-9848-727644A7810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57759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Standards Mandate M 376 – Phase 2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898E2E-DB5B-4BFD-8B6C-CF2582E77AF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89775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Standards Mandate M 376 – Phase 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05A92E-ABE1-43A2-8EB3-817211A6C60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55363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Standards Mandate M 376 – Phase 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4E6C1F-5C0D-4EC6-913F-011FDF2A295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6470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A4669"/>
            </a:gs>
            <a:gs pos="100000">
              <a:srgbClr val="2A6EA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AutoShape 2"/>
          <p:cNvSpPr>
            <a:spLocks noChangeArrowheads="1"/>
          </p:cNvSpPr>
          <p:nvPr/>
        </p:nvSpPr>
        <p:spPr bwMode="auto">
          <a:xfrm>
            <a:off x="107950" y="179388"/>
            <a:ext cx="8890000" cy="6551612"/>
          </a:xfrm>
          <a:prstGeom prst="roundRect">
            <a:avLst>
              <a:gd name="adj" fmla="val 291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1CA4D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solidFill>
                <a:srgbClr val="1CA4D4"/>
              </a:solidFill>
              <a:latin typeface="Times New Roman" pitchFamily="18" charset="0"/>
            </a:endParaRP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19275" y="6376988"/>
            <a:ext cx="5503863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637381"/>
                </a:solidFill>
              </a:defRPr>
            </a:lvl1pPr>
          </a:lstStyle>
          <a:p>
            <a:r>
              <a:rPr lang="en-GB" smtClean="0"/>
              <a:t>Standards Mandate M 376 – Phase 2</a:t>
            </a:r>
            <a:endParaRPr lang="en-GB"/>
          </a:p>
        </p:txBody>
      </p:sp>
      <p:sp>
        <p:nvSpPr>
          <p:cNvPr id="218116" name="AutoShape 4"/>
          <p:cNvSpPr>
            <a:spLocks noChangeArrowheads="1"/>
          </p:cNvSpPr>
          <p:nvPr/>
        </p:nvSpPr>
        <p:spPr bwMode="auto">
          <a:xfrm>
            <a:off x="8570913" y="6372225"/>
            <a:ext cx="322262" cy="271463"/>
          </a:xfrm>
          <a:prstGeom prst="roundRect">
            <a:avLst>
              <a:gd name="adj" fmla="val 38597"/>
            </a:avLst>
          </a:prstGeom>
          <a:solidFill>
            <a:srgbClr val="2A6EA8"/>
          </a:solidFill>
          <a:ln w="31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457200" indent="-457200" algn="ctr">
              <a:buFont typeface="Arial" charset="0"/>
              <a:buNone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181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04238" y="6372225"/>
            <a:ext cx="468312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6B4B8FB7-6A50-4303-8315-EC0C890E966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18118" name="Rectangle 6" descr="5%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7975" y="1657350"/>
            <a:ext cx="8528050" cy="4714875"/>
          </a:xfrm>
          <a:prstGeom prst="rect">
            <a:avLst/>
          </a:prstGeom>
          <a:pattFill prst="pct5">
            <a:fgClr>
              <a:schemeClr val="bg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First level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endParaRPr lang="en-GB" smtClean="0"/>
          </a:p>
        </p:txBody>
      </p:sp>
      <p:sp>
        <p:nvSpPr>
          <p:cNvPr id="21811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319088" y="954088"/>
            <a:ext cx="850423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pic>
        <p:nvPicPr>
          <p:cNvPr id="218120" name="Picture 8" descr="ETS-PPT-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260350"/>
            <a:ext cx="1970087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8121" name="Text Box 9"/>
          <p:cNvSpPr txBox="1">
            <a:spLocks noChangeArrowheads="1"/>
          </p:cNvSpPr>
          <p:nvPr/>
        </p:nvSpPr>
        <p:spPr bwMode="auto">
          <a:xfrm>
            <a:off x="4230688" y="377825"/>
            <a:ext cx="4660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sz="2400" b="1">
                <a:solidFill>
                  <a:srgbClr val="637381"/>
                </a:solidFill>
              </a:rPr>
              <a:t>World Class Standards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2800" b="1">
          <a:solidFill>
            <a:srgbClr val="1A466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 b="1">
          <a:solidFill>
            <a:srgbClr val="1A4669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800" b="1">
          <a:solidFill>
            <a:srgbClr val="1A4669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800" b="1">
          <a:solidFill>
            <a:srgbClr val="1A4669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800" b="1">
          <a:solidFill>
            <a:srgbClr val="1A466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1A466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1A466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1A466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1A4669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q"/>
        <a:defRPr sz="2000" b="1">
          <a:solidFill>
            <a:srgbClr val="1A466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b="1">
          <a:solidFill>
            <a:srgbClr val="1582A8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1600" b="1">
          <a:solidFill>
            <a:srgbClr val="1582A8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1400" b="1">
          <a:solidFill>
            <a:srgbClr val="1582A8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1200">
          <a:solidFill>
            <a:srgbClr val="1582A8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1200">
          <a:solidFill>
            <a:srgbClr val="1582A8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1200">
          <a:solidFill>
            <a:srgbClr val="1582A8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1200">
          <a:solidFill>
            <a:srgbClr val="1582A8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1200">
          <a:solidFill>
            <a:srgbClr val="1582A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accessibility@aenor.es" TargetMode="External"/><Relationship Id="rId2" Type="http://schemas.openxmlformats.org/officeDocument/2006/relationships/hyperlink" Target="http://www.mandate376.e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Standards Mandate M 376 – Phase 2</a:t>
            </a:r>
            <a:endParaRPr lang="en-GB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>
                <a:latin typeface="Arial" charset="0"/>
              </a:rPr>
              <a:t>European public procurement of accessible ICT</a:t>
            </a:r>
            <a:endParaRPr lang="en-GB" sz="4400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400" dirty="0" smtClean="0"/>
              <a:t>Mandate M 376 - European Accessibility requirements for public procurement of products and services in the ICT domain</a:t>
            </a:r>
          </a:p>
          <a:p>
            <a:endParaRPr lang="en-GB" sz="3200" dirty="0"/>
          </a:p>
        </p:txBody>
      </p:sp>
      <p:sp>
        <p:nvSpPr>
          <p:cNvPr id="178183" name="Text Box 7"/>
          <p:cNvSpPr txBox="1">
            <a:spLocks noChangeArrowheads="1"/>
          </p:cNvSpPr>
          <p:nvPr/>
        </p:nvSpPr>
        <p:spPr bwMode="auto">
          <a:xfrm>
            <a:off x="5707063" y="5405438"/>
            <a:ext cx="278447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BCED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GB" dirty="0" smtClean="0">
                <a:solidFill>
                  <a:schemeClr val="bg1"/>
                </a:solidFill>
              </a:rPr>
              <a:t>Mike </a:t>
            </a:r>
            <a:r>
              <a:rPr lang="en-GB" dirty="0" err="1" smtClean="0">
                <a:solidFill>
                  <a:schemeClr val="bg1"/>
                </a:solidFill>
              </a:rPr>
              <a:t>Pluke</a:t>
            </a:r>
            <a:endParaRPr lang="en-GB" dirty="0">
              <a:solidFill>
                <a:schemeClr val="bg1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en-GB" dirty="0" smtClean="0">
                <a:solidFill>
                  <a:schemeClr val="bg1"/>
                </a:solidFill>
              </a:rPr>
              <a:t>ETSI STF416</a:t>
            </a:r>
            <a:endParaRPr lang="en-GB" dirty="0">
              <a:solidFill>
                <a:schemeClr val="bg1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en-GB" sz="1400" dirty="0">
                <a:solidFill>
                  <a:schemeClr val="bg1"/>
                </a:solidFill>
              </a:rPr>
              <a:t>© ETSI </a:t>
            </a:r>
            <a:r>
              <a:rPr lang="en-GB" sz="1400" dirty="0" smtClean="0">
                <a:solidFill>
                  <a:schemeClr val="bg1"/>
                </a:solidFill>
              </a:rPr>
              <a:t>2011. </a:t>
            </a:r>
            <a:r>
              <a:rPr lang="en-GB" sz="1400" dirty="0">
                <a:solidFill>
                  <a:schemeClr val="bg1"/>
                </a:solidFill>
              </a:rPr>
              <a:t>All rights reserved</a:t>
            </a:r>
          </a:p>
        </p:txBody>
      </p:sp>
      <p:sp>
        <p:nvSpPr>
          <p:cNvPr id="178187" name="Text Box 11"/>
          <p:cNvSpPr txBox="1">
            <a:spLocks noChangeArrowheads="1"/>
          </p:cNvSpPr>
          <p:nvPr/>
        </p:nvSpPr>
        <p:spPr bwMode="auto">
          <a:xfrm>
            <a:off x="544513" y="5669032"/>
            <a:ext cx="480218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BCED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en-GB" sz="1600" dirty="0" smtClean="0">
                <a:solidFill>
                  <a:schemeClr val="bg1"/>
                </a:solidFill>
              </a:rPr>
              <a:t>ITU-T JCA-AHF Meeting</a:t>
            </a:r>
          </a:p>
          <a:p>
            <a:pPr>
              <a:spcBef>
                <a:spcPct val="50000"/>
              </a:spcBef>
            </a:pPr>
            <a:r>
              <a:rPr lang="en-GB" sz="1600" dirty="0" smtClean="0">
                <a:solidFill>
                  <a:schemeClr val="bg1"/>
                </a:solidFill>
              </a:rPr>
              <a:t>2</a:t>
            </a:r>
            <a:r>
              <a:rPr lang="en-GB" sz="1600" baseline="30000" dirty="0" smtClean="0">
                <a:solidFill>
                  <a:schemeClr val="bg1"/>
                </a:solidFill>
              </a:rPr>
              <a:t>nd</a:t>
            </a:r>
            <a:r>
              <a:rPr lang="en-GB" sz="1600" dirty="0" smtClean="0">
                <a:solidFill>
                  <a:schemeClr val="bg1"/>
                </a:solidFill>
              </a:rPr>
              <a:t> June 2011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 2 Deliverables (ETSI)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European accessibility requirements for public procurement of ICT products and services (EN)</a:t>
            </a:r>
          </a:p>
          <a:p>
            <a:pPr lvl="1"/>
            <a:r>
              <a:rPr lang="en-GB" dirty="0" smtClean="0"/>
              <a:t>Standard specifying ICT accessibility requirements and testing methods in a form that is suitable for use in public procurement</a:t>
            </a:r>
            <a:r>
              <a:rPr lang="en-GB" dirty="0"/>
              <a:t/>
            </a:r>
            <a:br>
              <a:rPr lang="en-GB" dirty="0"/>
            </a:br>
            <a:endParaRPr lang="en-GB" dirty="0" smtClean="0"/>
          </a:p>
          <a:p>
            <a:r>
              <a:rPr lang="en-GB" dirty="0" smtClean="0"/>
              <a:t>Documents relevant to European accessibility requirements for public procurement of products and services</a:t>
            </a:r>
          </a:p>
          <a:p>
            <a:pPr lvl="1"/>
            <a:r>
              <a:rPr lang="en-GB" dirty="0" smtClean="0"/>
              <a:t>report listing the documents used in the creation of the EN and provide a source reference for any other documents needed to implement the specified test procedures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Guidelines on accessibility award criteria for ICT products and services</a:t>
            </a:r>
          </a:p>
          <a:p>
            <a:pPr lvl="1"/>
            <a:r>
              <a:rPr lang="en-GB" dirty="0" smtClean="0"/>
              <a:t>report giving guidance to procurers on evaluating tenders for the public procurement of ICT products and services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Standards Mandate M 376 – Phase 2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F29ED8-1373-45F9-9848-727644A78108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79795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 2 Deliverables (CEN/CENELEC)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 on-line accessibility procurement toolkit</a:t>
            </a:r>
          </a:p>
          <a:p>
            <a:pPr lvl="1"/>
            <a:r>
              <a:rPr lang="en-GB" dirty="0" smtClean="0"/>
              <a:t>giving structured access to the full content of the EN, the reports, the additional guidelines and the guidance material</a:t>
            </a:r>
          </a:p>
          <a:p>
            <a:r>
              <a:rPr lang="en-GB" dirty="0" smtClean="0"/>
              <a:t>A Technical Report</a:t>
            </a:r>
          </a:p>
          <a:p>
            <a:pPr lvl="1"/>
            <a:r>
              <a:rPr lang="en-GB" dirty="0" smtClean="0"/>
              <a:t>containing advice on  product and service conformity assessment methods, together with templates for declaring or certifying conformity</a:t>
            </a:r>
          </a:p>
          <a:p>
            <a:r>
              <a:rPr lang="en-GB" dirty="0" smtClean="0"/>
              <a:t>Guidance and support material on procurement and accessibility policy</a:t>
            </a:r>
          </a:p>
          <a:p>
            <a:pPr lvl="1"/>
            <a:r>
              <a:rPr lang="en-GB" dirty="0" smtClean="0"/>
              <a:t>a description of an ICT acquisition process </a:t>
            </a:r>
          </a:p>
          <a:p>
            <a:pPr lvl="1"/>
            <a:r>
              <a:rPr lang="en-GB" dirty="0" smtClean="0"/>
              <a:t>conformity assessment and declaration, compliant with ISO/IEC 17050</a:t>
            </a:r>
          </a:p>
          <a:p>
            <a:pPr lvl="1"/>
            <a:r>
              <a:rPr lang="en-GB" dirty="0" smtClean="0"/>
              <a:t>inventory of existing Accessibility support services</a:t>
            </a:r>
          </a:p>
          <a:p>
            <a:pPr lvl="1"/>
            <a:r>
              <a:rPr lang="en-GB" dirty="0" smtClean="0"/>
              <a:t>specification of suppliers' accessibility capacity and ability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Standards Mandate M 376 – Phase 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C1C047-B0E2-4A44-A006-FEB78BC172DF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72256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 376 Phase 2: Indicative Time Line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Standards Mandate M 376 – Phase 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C1C047-B0E2-4A44-A006-FEB78BC172DF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6" name="1 Imagen" descr="A diagram showing the major project dates:&#10;- Teams start work: 1st March 2011&#10;- Tables of content and document scopes available: 31st March 2011&#10;- First public workshop: 11th May 2011&#10;- Initial drafts of documents available: 31st July 2011&#10;- Second public workshop: September 2011&#10;- Stable drafts of documents available: 1st October 2011&#10;- Third public workshop: November 2011&#10;- Final drafts of documents available: 1st January 2012&#10;- ESO approval period: 1st February 2012 to 30th April 2012&#10;- Public enquiry procedure: 1st June 2012 to31st December 2012&#10;- Comment rsolution period completed: 1st March 2013&#10;- Formal voting period: 1st May 2013 to 1st August 2013&#10;- Publication of EN: 30th September 2013&#10;- Project closure: 30th May 20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1" r="2985" b="41605"/>
          <a:stretch/>
        </p:blipFill>
        <p:spPr>
          <a:xfrm>
            <a:off x="122832" y="1665034"/>
            <a:ext cx="8871045" cy="3589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4562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Even the simple is complex!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primary aim of the work is to encourage products and services that are accessible with the minimum need for Assistive Devices to be attached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However, the ability to connect assistive devices still needs to be specified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Even this simple high-level requirement divides into several inter-related requirements related to:</a:t>
            </a:r>
          </a:p>
          <a:p>
            <a:pPr lvl="1"/>
            <a:r>
              <a:rPr lang="en-GB" dirty="0" smtClean="0"/>
              <a:t>the high-level requirement that say that accessibility support functions should be inbuilt</a:t>
            </a:r>
          </a:p>
          <a:p>
            <a:pPr lvl="1"/>
            <a:r>
              <a:rPr lang="en-GB" dirty="0" smtClean="0"/>
              <a:t>a requirement that says that it shall be possible to attach AT</a:t>
            </a:r>
          </a:p>
          <a:p>
            <a:pPr lvl="1"/>
            <a:r>
              <a:rPr lang="en-GB" dirty="0" smtClean="0"/>
              <a:t>a requirement that defines the permissible ways to attach</a:t>
            </a:r>
          </a:p>
          <a:p>
            <a:pPr lvl="1"/>
            <a:r>
              <a:rPr lang="en-GB" dirty="0" smtClean="0"/>
              <a:t>a requirement that addresses the special case of “closed functionality”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Standards Mandate M 376 – Phase 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C1C047-B0E2-4A44-A006-FEB78BC172DF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00758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Consultation is vital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ETSI STF and the </a:t>
            </a:r>
            <a:r>
              <a:rPr lang="en-GB" smtClean="0"/>
              <a:t>CEN PT contain </a:t>
            </a:r>
            <a:r>
              <a:rPr lang="en-GB" dirty="0" smtClean="0"/>
              <a:t>experts chosen for their knowledge and experience in accessibility and related areas</a:t>
            </a:r>
          </a:p>
          <a:p>
            <a:r>
              <a:rPr lang="en-GB" dirty="0" smtClean="0"/>
              <a:t>However, ensuring that the accessibility requirements are fit for purpose necessitates developing requirements that are:</a:t>
            </a:r>
          </a:p>
          <a:p>
            <a:pPr lvl="1"/>
            <a:r>
              <a:rPr lang="en-GB" dirty="0" smtClean="0"/>
              <a:t>suitable for use within existing public procurement processes</a:t>
            </a:r>
          </a:p>
          <a:p>
            <a:pPr lvl="1"/>
            <a:r>
              <a:rPr lang="en-GB" dirty="0" smtClean="0"/>
              <a:t>compatible with the needs of persons who experience a  wide range of barriers to accessibility</a:t>
            </a:r>
          </a:p>
          <a:p>
            <a:pPr lvl="1"/>
            <a:r>
              <a:rPr lang="en-GB" dirty="0" smtClean="0"/>
              <a:t>capable of being met by the suppliers of products and services</a:t>
            </a:r>
          </a:p>
          <a:p>
            <a:r>
              <a:rPr lang="en-GB" dirty="0" smtClean="0"/>
              <a:t>To ensure that this wide range of constraints are correctly addressed the expert teams must effectively consult with:</a:t>
            </a:r>
          </a:p>
          <a:p>
            <a:pPr lvl="1"/>
            <a:r>
              <a:rPr lang="en-GB" dirty="0" smtClean="0"/>
              <a:t>public procurement representatives</a:t>
            </a:r>
          </a:p>
          <a:p>
            <a:pPr lvl="1"/>
            <a:r>
              <a:rPr lang="en-GB" dirty="0" smtClean="0"/>
              <a:t>organisations representing end-users</a:t>
            </a:r>
          </a:p>
          <a:p>
            <a:pPr lvl="1"/>
            <a:r>
              <a:rPr lang="en-GB" dirty="0" smtClean="0"/>
              <a:t>the producers and suppliers of products and services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Standards Mandate M 376 – Phase 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C1C047-B0E2-4A44-A006-FEB78BC172DF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04268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 Workshops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11th May 2011: to involve public procurement officials at the beginning of the activity</a:t>
            </a:r>
            <a:br>
              <a:rPr lang="en-GB" dirty="0" smtClean="0"/>
            </a:b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Provisionally September 2011: to seek feedback from stakeholders during the early drafting</a:t>
            </a:r>
            <a:br>
              <a:rPr lang="en-GB" dirty="0" smtClean="0"/>
            </a:b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Provisionally November 2011: to present stable drafts before the completion of the work</a:t>
            </a:r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Standards Mandate M 376 – Phase 2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F29ED8-1373-45F9-9848-727644A78108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6864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monitor or contribute to the work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By commenting on the drafts at </a:t>
            </a:r>
            <a:r>
              <a:rPr lang="en-GB" dirty="0" smtClean="0">
                <a:hlinkClick r:id="rId2"/>
              </a:rPr>
              <a:t>www.mandate376.eu</a:t>
            </a:r>
            <a:r>
              <a:rPr lang="en-GB" dirty="0" smtClean="0"/>
              <a:t> </a:t>
            </a:r>
          </a:p>
          <a:p>
            <a:pPr lvl="1"/>
            <a:r>
              <a:rPr lang="en-GB" smtClean="0"/>
              <a:t>Where </a:t>
            </a:r>
            <a:r>
              <a:rPr lang="en-GB" dirty="0" smtClean="0"/>
              <a:t>the latest drafts for comment will soon be available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Via your National Standards Body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Via your trade association</a:t>
            </a:r>
          </a:p>
          <a:p>
            <a:pPr lvl="1"/>
            <a:r>
              <a:rPr lang="en-GB" dirty="0" smtClean="0"/>
              <a:t>Digital Europe for the European ICT sector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Via user and consumer organisations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Via your government procurement body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By contacting the Joint Working Group directly</a:t>
            </a:r>
          </a:p>
          <a:p>
            <a:pPr lvl="1"/>
            <a:r>
              <a:rPr lang="en-GB" dirty="0" smtClean="0">
                <a:hlinkClick r:id="rId3"/>
              </a:rPr>
              <a:t>accessibility@aenor.es</a:t>
            </a:r>
            <a:r>
              <a:rPr lang="en-GB" dirty="0" smtClean="0"/>
              <a:t> </a:t>
            </a:r>
          </a:p>
          <a:p>
            <a:pPr lvl="1"/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Standards Mandate M 376 – Phase 2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F29ED8-1373-45F9-9848-727644A78108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36145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Mandate M 376 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 376 is a standards mandate to the European Standards Organisations</a:t>
            </a:r>
          </a:p>
          <a:p>
            <a:pPr lvl="1"/>
            <a:r>
              <a:rPr lang="en-GB" dirty="0" smtClean="0"/>
              <a:t>CEN, CENELEC and ETSI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M 376 will introduce</a:t>
            </a:r>
          </a:p>
          <a:p>
            <a:pPr lvl="1"/>
            <a:r>
              <a:rPr lang="en-GB" dirty="0" smtClean="0"/>
              <a:t>technical requirements and test methods for </a:t>
            </a:r>
            <a:r>
              <a:rPr lang="en-GB" dirty="0" err="1" smtClean="0"/>
              <a:t>eAccessibility</a:t>
            </a:r>
            <a:r>
              <a:rPr lang="en-GB" dirty="0" smtClean="0"/>
              <a:t> which will apply to all ICT products and services sold to the European Public sector</a:t>
            </a:r>
          </a:p>
          <a:p>
            <a:pPr lvl="1"/>
            <a:r>
              <a:rPr lang="en-GB" dirty="0" smtClean="0"/>
              <a:t>details of conformity assessment related to these requirements</a:t>
            </a:r>
          </a:p>
          <a:p>
            <a:pPr lvl="1"/>
            <a:r>
              <a:rPr lang="en-GB" dirty="0" smtClean="0"/>
              <a:t>an on-line toolkit </a:t>
            </a:r>
          </a:p>
          <a:p>
            <a:pPr marL="457200" lvl="1" indent="0">
              <a:buNone/>
            </a:pP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Standards Mandate M 376 – Phase 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C1C047-B0E2-4A44-A006-FEB78BC172DF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130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Motivations for the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Inclusion of people with disabilities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Ageing society and workforce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Fragmentation of technical requirements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Access to skilled workforce who may be barred from entry to employment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UN Convention on the Rights of Persons with Disabilities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Standards Mandate M 376 – Phase 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C1C047-B0E2-4A44-A006-FEB78BC172DF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318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M 376 is important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EC/EFTA </a:t>
            </a:r>
            <a:r>
              <a:rPr lang="en-GB" smtClean="0"/>
              <a:t>co-funded work will </a:t>
            </a:r>
            <a:r>
              <a:rPr lang="en-GB" dirty="0" smtClean="0"/>
              <a:t>lead to common </a:t>
            </a:r>
            <a:r>
              <a:rPr lang="en-GB" dirty="0" err="1" smtClean="0"/>
              <a:t>eAccessibility</a:t>
            </a:r>
            <a:r>
              <a:rPr lang="en-GB" dirty="0" smtClean="0"/>
              <a:t> requirements across the EU/EFTA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It aims to minimise conflicts with existing accessibility requirements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It will support and enable developing European policy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It encourages </a:t>
            </a:r>
            <a:r>
              <a:rPr lang="en-GB" dirty="0" err="1" smtClean="0"/>
              <a:t>eAccessibility</a:t>
            </a:r>
            <a:r>
              <a:rPr lang="en-GB" dirty="0" smtClean="0"/>
              <a:t> through public procurement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Standards Mandate M 376 – Phase 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C1C047-B0E2-4A44-A006-FEB78BC172DF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08357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Procurement of accessible ICT and M 376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Standards Mandate M 376 – Phase 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C1C047-B0E2-4A44-A006-FEB78BC172DF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3 Diagrama" descr="1. Obligation to buy accessible&#10;1.1 Legislation&#10;2. Accessibility requirements&#10;2.1 Standards&#10;2.2 Regulation - Rules&#10;3 Conformity&#10;3.1 Assessment&#10;3.2 Declaration&#10;"/>
          <p:cNvGraphicFramePr/>
          <p:nvPr>
            <p:extLst>
              <p:ext uri="{D42A27DB-BD31-4B8C-83A1-F6EECF244321}">
                <p14:modId xmlns:p14="http://schemas.microsoft.com/office/powerpoint/2010/main" val="2703166122"/>
              </p:ext>
            </p:extLst>
          </p:nvPr>
        </p:nvGraphicFramePr>
        <p:xfrm>
          <a:off x="1610497" y="133521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4 Rectángulo redondeado"/>
          <p:cNvSpPr/>
          <p:nvPr/>
        </p:nvSpPr>
        <p:spPr>
          <a:xfrm>
            <a:off x="1078175" y="5349922"/>
            <a:ext cx="914400" cy="914400"/>
          </a:xfrm>
          <a:prstGeom prst="roundRect">
            <a:avLst/>
          </a:prstGeom>
          <a:solidFill>
            <a:schemeClr val="accent4">
              <a:shade val="51000"/>
              <a:satMod val="13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M 376</a:t>
            </a:r>
            <a:endParaRPr lang="es-ES" b="1" dirty="0"/>
          </a:p>
        </p:txBody>
      </p:sp>
      <p:cxnSp>
        <p:nvCxnSpPr>
          <p:cNvPr id="8" name="6 Conector angular"/>
          <p:cNvCxnSpPr>
            <a:stCxn id="7" idx="0"/>
          </p:cNvCxnSpPr>
          <p:nvPr/>
        </p:nvCxnSpPr>
        <p:spPr>
          <a:xfrm flipV="1">
            <a:off x="1535375" y="3562067"/>
            <a:ext cx="962167" cy="17878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6 Conector angular"/>
          <p:cNvCxnSpPr>
            <a:stCxn id="7" idx="3"/>
          </p:cNvCxnSpPr>
          <p:nvPr/>
        </p:nvCxnSpPr>
        <p:spPr>
          <a:xfrm flipV="1">
            <a:off x="1992575" y="4967785"/>
            <a:ext cx="3780430" cy="8393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51251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End-users - The ultimate beneficiaries of M 376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Public administrations represent a huge customer of ICT products and services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If they buy accessible ICT, then accessible products and services will reach the general market</a:t>
            </a:r>
          </a:p>
          <a:p>
            <a:endParaRPr lang="en-GB" dirty="0" smtClean="0"/>
          </a:p>
          <a:p>
            <a:r>
              <a:rPr lang="en-GB" dirty="0" smtClean="0"/>
              <a:t>However, they generally don’t know how to specify accessibility requirements</a:t>
            </a:r>
          </a:p>
          <a:p>
            <a:endParaRPr lang="en-GB" dirty="0" smtClean="0"/>
          </a:p>
          <a:p>
            <a:r>
              <a:rPr lang="en-GB" dirty="0" smtClean="0"/>
              <a:t>The ETSI STF has the important task of identifying accessibility requirements that  are effective at preventing these barriers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Standards Mandate M 376 – Phase 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C1C047-B0E2-4A44-A006-FEB78BC172DF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32111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M 376 is important to Suppliers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will provide a European-wide common set of accessibility requirements for their ICT products and services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These requirements will be part of the technical specifications of calls for tenders across Europe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It will provide a template for claiming conformance with the accessibility requirements</a:t>
            </a:r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Standards Mandate M 376 – Phase 2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F29ED8-1373-45F9-9848-727644A78108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75860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M 376 is important to Procurers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will provide a European-wide common set of accessibility requirements for use in technical specifications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It will provide an on-line toolkit supporting the procurement process</a:t>
            </a:r>
          </a:p>
          <a:p>
            <a:pPr lvl="1"/>
            <a:r>
              <a:rPr lang="en-GB" dirty="0" smtClean="0"/>
              <a:t>Guiding during the definition of technical specifications</a:t>
            </a:r>
          </a:p>
          <a:p>
            <a:pPr lvl="1"/>
            <a:r>
              <a:rPr lang="en-GB" dirty="0" smtClean="0"/>
              <a:t>Providing additional guidance material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It will provide a template for conformance claims of accessibility, facilitating the comparison of tenders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Standards Mandate M 376 – Phase 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C1C047-B0E2-4A44-A006-FEB78BC172DF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57712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88" y="725482"/>
            <a:ext cx="8504237" cy="609600"/>
          </a:xfrm>
        </p:spPr>
        <p:txBody>
          <a:bodyPr/>
          <a:lstStyle/>
          <a:p>
            <a:r>
              <a:rPr lang="en-GB" dirty="0" smtClean="0"/>
              <a:t>Mandate M 376 (2005)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Standards Mandate M 376 – Phase 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C1C047-B0E2-4A44-A006-FEB78BC172DF}" type="slidenum">
              <a:rPr lang="en-GB" smtClean="0"/>
              <a:pPr/>
              <a:t>9</a:t>
            </a:fld>
            <a:endParaRPr lang="en-GB"/>
          </a:p>
        </p:txBody>
      </p:sp>
      <p:grpSp>
        <p:nvGrpSpPr>
          <p:cNvPr id="25" name="Group 24" descr="Phase 1: Preparation&#10;ETSI produced an inventory of products, services and accessibility requirements.&#10;CEN produced an analysis on testing and conformity of products and services&#10;The outputs were jointly approved by CEN, CENELEC and ETSI.&#10;&#10;Phase 2: Standardization&#10;The work is steered by a CEN/CENELEC/ETSI Joint Working Group. There are two teams of experts, an ETSI Specialist Task Force (STF)  and a CEN Project Team (PT).&#10;The ETSI STF will produce:&#10;1. A European eAccessibility requirements &amp; test methods for public procurement standard&#10;2. A Guidelines: contract award criteria report&#10;3. A report describing documents relevant to European accessibility requirements&#10;&#10;The CEN PT will produce:&#10;1. An on-line accessible toolkit&#10;2. A report describing requirements for conformity assessment, including templates&#10;3. A report that provides guidance and support material&#10;&#10;&#10;&#10;&#10;"/>
          <p:cNvGrpSpPr/>
          <p:nvPr/>
        </p:nvGrpSpPr>
        <p:grpSpPr>
          <a:xfrm>
            <a:off x="1060450" y="1450459"/>
            <a:ext cx="7097713" cy="4809172"/>
            <a:chOff x="1028700" y="1000125"/>
            <a:chExt cx="7097713" cy="5343525"/>
          </a:xfrm>
        </p:grpSpPr>
        <p:sp>
          <p:nvSpPr>
            <p:cNvPr id="26" name="Rectangle 25"/>
            <p:cNvSpPr/>
            <p:nvPr/>
          </p:nvSpPr>
          <p:spPr>
            <a:xfrm>
              <a:off x="1028700" y="1000125"/>
              <a:ext cx="7077075" cy="3905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fr-FR" sz="2000" b="1" dirty="0">
                  <a:solidFill>
                    <a:schemeClr val="tx2"/>
                  </a:solidFill>
                  <a:latin typeface="Arial" charset="0"/>
                </a:rPr>
                <a:t>Phase 1: </a:t>
              </a:r>
              <a:r>
                <a:rPr lang="fr-FR" sz="2000" b="1" dirty="0" err="1">
                  <a:solidFill>
                    <a:schemeClr val="tx2"/>
                  </a:solidFill>
                  <a:latin typeface="Arial" charset="0"/>
                </a:rPr>
                <a:t>Preparation</a:t>
              </a:r>
              <a:endParaRPr lang="fr-FR" sz="2000" b="1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028700" y="1397000"/>
              <a:ext cx="2771775" cy="39052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fr-FR" b="1">
                  <a:solidFill>
                    <a:schemeClr val="tx2"/>
                  </a:solidFill>
                  <a:latin typeface="Arial" charset="0"/>
                </a:rPr>
                <a:t>ETSI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028700" y="1866900"/>
              <a:ext cx="2770188" cy="8763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nn-NO" sz="1600" b="1" dirty="0">
                  <a:solidFill>
                    <a:schemeClr val="tx2"/>
                  </a:solidFill>
                  <a:latin typeface="Arial" charset="0"/>
                </a:rPr>
                <a:t>I</a:t>
              </a:r>
              <a:r>
                <a:rPr lang="en-US" sz="1600" b="1" dirty="0" err="1">
                  <a:solidFill>
                    <a:schemeClr val="tx2"/>
                  </a:solidFill>
                  <a:latin typeface="Arial" charset="0"/>
                </a:rPr>
                <a:t>nventory</a:t>
              </a:r>
              <a:r>
                <a:rPr lang="en-US" sz="1600" b="1" dirty="0">
                  <a:solidFill>
                    <a:schemeClr val="tx2"/>
                  </a:solidFill>
                  <a:latin typeface="Arial" charset="0"/>
                </a:rPr>
                <a:t> of products, services and accessibility requirements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054100" y="2898775"/>
              <a:ext cx="7061200" cy="4667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fr-FR" sz="2000" b="1">
                  <a:solidFill>
                    <a:schemeClr val="tx2"/>
                  </a:solidFill>
                  <a:latin typeface="Arial" charset="0"/>
                </a:rPr>
                <a:t>Phase 2: Standardization</a:t>
              </a:r>
              <a:endParaRPr lang="fr-FR" sz="2000" b="1">
                <a:solidFill>
                  <a:srgbClr val="C6D254"/>
                </a:solidFill>
                <a:latin typeface="Arial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044575" y="3711575"/>
              <a:ext cx="2767013" cy="33972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fr-FR" b="1">
                  <a:solidFill>
                    <a:schemeClr val="tx2"/>
                  </a:solidFill>
                  <a:latin typeface="Arial" charset="0"/>
                </a:rPr>
                <a:t>ETSI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079500" y="5230813"/>
              <a:ext cx="2735263" cy="3905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>
                  <a:solidFill>
                    <a:schemeClr val="tx2"/>
                  </a:solidFill>
                  <a:latin typeface="Arial" charset="0"/>
                </a:rPr>
                <a:t>Guidelines: contract award criteria</a:t>
              </a:r>
              <a:endParaRPr lang="nn-NO" sz="1200" b="1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079500" y="5789613"/>
              <a:ext cx="2735263" cy="55403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>
                  <a:solidFill>
                    <a:schemeClr val="tx2"/>
                  </a:solidFill>
                  <a:latin typeface="Arial" charset="0"/>
                </a:rPr>
                <a:t>Documents relevant to European accessibility requirements</a:t>
              </a:r>
              <a:endParaRPr lang="nn-NO" sz="1200" b="1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060450" y="4216400"/>
              <a:ext cx="2754313" cy="85725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b="1" dirty="0">
                  <a:solidFill>
                    <a:schemeClr val="tx2"/>
                  </a:solidFill>
                  <a:latin typeface="Arial" charset="0"/>
                </a:rPr>
                <a:t>European </a:t>
              </a:r>
              <a:r>
                <a:rPr lang="en-US" sz="1400" b="1" dirty="0" err="1">
                  <a:solidFill>
                    <a:schemeClr val="tx2"/>
                  </a:solidFill>
                  <a:latin typeface="Arial" charset="0"/>
                </a:rPr>
                <a:t>eAccessibility</a:t>
              </a:r>
              <a:r>
                <a:rPr lang="en-US" sz="1400" b="1" dirty="0">
                  <a:solidFill>
                    <a:schemeClr val="tx2"/>
                  </a:solidFill>
                  <a:latin typeface="Arial" charset="0"/>
                </a:rPr>
                <a:t> requirements &amp; test methods for public procurement</a:t>
              </a:r>
              <a:endParaRPr lang="nn-NO" sz="1400" b="1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334000" y="1398588"/>
              <a:ext cx="2771775" cy="39052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fr-FR" b="1" dirty="0" smtClean="0">
                  <a:solidFill>
                    <a:schemeClr val="tx2"/>
                  </a:solidFill>
                  <a:latin typeface="Arial" charset="0"/>
                </a:rPr>
                <a:t>CEN/CENELEC</a:t>
              </a:r>
              <a:endParaRPr lang="fr-FR" b="1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391150" y="3708400"/>
              <a:ext cx="2733675" cy="34766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fr-FR" b="1" dirty="0" smtClean="0">
                  <a:solidFill>
                    <a:schemeClr val="tx2"/>
                  </a:solidFill>
                  <a:latin typeface="Arial" charset="0"/>
                </a:rPr>
                <a:t>CEN/CENELEC</a:t>
              </a:r>
              <a:endParaRPr lang="fr-FR" b="1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36" name="Double flèche horizontale 17"/>
            <p:cNvSpPr/>
            <p:nvPr/>
          </p:nvSpPr>
          <p:spPr>
            <a:xfrm>
              <a:off x="3829050" y="1430338"/>
              <a:ext cx="1466850" cy="304800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397500" y="4219575"/>
              <a:ext cx="2728913" cy="4349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b="1">
                  <a:solidFill>
                    <a:schemeClr val="tx2"/>
                  </a:solidFill>
                  <a:latin typeface="Arial" charset="0"/>
                </a:rPr>
                <a:t>On-line accessible toolkit</a:t>
              </a:r>
              <a:endParaRPr lang="nn-NO" sz="1400" b="1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416550" y="5775325"/>
              <a:ext cx="2690813" cy="4794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nn-NO" sz="1200" b="1">
                  <a:solidFill>
                    <a:schemeClr val="tx2"/>
                  </a:solidFill>
                  <a:latin typeface="Arial" charset="0"/>
                </a:rPr>
                <a:t>Guidance &amp; support material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334000" y="1885950"/>
              <a:ext cx="2781300" cy="8477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solidFill>
                    <a:schemeClr val="tx2"/>
                  </a:solidFill>
                </a:rPr>
                <a:t>Analysis on testing and conformity of products and services</a:t>
              </a:r>
              <a:endParaRPr lang="nn-NO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846513" y="1876425"/>
              <a:ext cx="1411287" cy="857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400" b="1" dirty="0">
                  <a:solidFill>
                    <a:schemeClr val="tx2"/>
                  </a:solidFill>
                </a:rPr>
                <a:t>Joint </a:t>
              </a:r>
              <a:r>
                <a:rPr lang="fr-FR" sz="1400" b="1" dirty="0" err="1">
                  <a:solidFill>
                    <a:schemeClr val="tx2"/>
                  </a:solidFill>
                </a:rPr>
                <a:t>approval</a:t>
              </a:r>
              <a:endParaRPr lang="fr-FR" sz="1400" b="1" dirty="0">
                <a:solidFill>
                  <a:schemeClr val="tx2"/>
                </a:solidFill>
              </a:endParaRPr>
            </a:p>
            <a:p>
              <a:pPr algn="ctr">
                <a:defRPr/>
              </a:pPr>
              <a:r>
                <a:rPr lang="fr-FR" sz="1200" b="1" dirty="0">
                  <a:solidFill>
                    <a:schemeClr val="tx2"/>
                  </a:solidFill>
                </a:rPr>
                <a:t>CEN/CLC/ETSI</a:t>
              </a:r>
            </a:p>
          </p:txBody>
        </p:sp>
        <p:sp>
          <p:nvSpPr>
            <p:cNvPr id="41" name="Rectangle 20"/>
            <p:cNvSpPr/>
            <p:nvPr/>
          </p:nvSpPr>
          <p:spPr>
            <a:xfrm>
              <a:off x="5407025" y="4918075"/>
              <a:ext cx="2713038" cy="62388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Requirements for conformity assessment, including templates</a:t>
              </a:r>
              <a:endParaRPr lang="nn-NO" sz="1200" b="1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42" name="Rectangle 10"/>
            <p:cNvSpPr/>
            <p:nvPr/>
          </p:nvSpPr>
          <p:spPr>
            <a:xfrm>
              <a:off x="1039813" y="3406775"/>
              <a:ext cx="7083425" cy="29051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fr-FR" b="1">
                  <a:solidFill>
                    <a:schemeClr val="tx2"/>
                  </a:solidFill>
                  <a:latin typeface="Arial" charset="0"/>
                </a:rPr>
                <a:t>Joint Working Group (CEN/CENELEC/ETSI)</a:t>
              </a:r>
            </a:p>
          </p:txBody>
        </p:sp>
        <p:sp>
          <p:nvSpPr>
            <p:cNvPr id="43" name="Double flèche horizontale 17"/>
            <p:cNvSpPr/>
            <p:nvPr/>
          </p:nvSpPr>
          <p:spPr>
            <a:xfrm>
              <a:off x="3859213" y="3765550"/>
              <a:ext cx="1466850" cy="304800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08185187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ank">
  <a:themeElements>
    <a:clrScheme name="Blank 12">
      <a:dk1>
        <a:srgbClr val="1582A8"/>
      </a:dk1>
      <a:lt1>
        <a:srgbClr val="FFFFFF"/>
      </a:lt1>
      <a:dk2>
        <a:srgbClr val="000000"/>
      </a:dk2>
      <a:lt2>
        <a:srgbClr val="808080"/>
      </a:lt2>
      <a:accent1>
        <a:srgbClr val="CCFFFF"/>
      </a:accent1>
      <a:accent2>
        <a:srgbClr val="3333CC"/>
      </a:accent2>
      <a:accent3>
        <a:srgbClr val="FFFFFF"/>
      </a:accent3>
      <a:accent4>
        <a:srgbClr val="106E8F"/>
      </a:accent4>
      <a:accent5>
        <a:srgbClr val="E2FFFF"/>
      </a:accent5>
      <a:accent6>
        <a:srgbClr val="2D2DB9"/>
      </a:accent6>
      <a:hlink>
        <a:srgbClr val="637381"/>
      </a:hlink>
      <a:folHlink>
        <a:srgbClr val="637381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00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33CC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637381"/>
        </a:hlink>
        <a:folHlink>
          <a:srgbClr val="63738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11">
        <a:dk1>
          <a:srgbClr val="1582A8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106E8F"/>
        </a:accent4>
        <a:accent5>
          <a:srgbClr val="AAE2CA"/>
        </a:accent5>
        <a:accent6>
          <a:srgbClr val="2D2DB9"/>
        </a:accent6>
        <a:hlink>
          <a:srgbClr val="637381"/>
        </a:hlink>
        <a:folHlink>
          <a:srgbClr val="63738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12">
        <a:dk1>
          <a:srgbClr val="1582A8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3333CC"/>
        </a:accent2>
        <a:accent3>
          <a:srgbClr val="FFFFFF"/>
        </a:accent3>
        <a:accent4>
          <a:srgbClr val="106E8F"/>
        </a:accent4>
        <a:accent5>
          <a:srgbClr val="E2FFFF"/>
        </a:accent5>
        <a:accent6>
          <a:srgbClr val="2D2DB9"/>
        </a:accent6>
        <a:hlink>
          <a:srgbClr val="637381"/>
        </a:hlink>
        <a:folHlink>
          <a:srgbClr val="63738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315</TotalTime>
  <Words>1176</Words>
  <Application>Microsoft Office PowerPoint</Application>
  <PresentationFormat>On-screen Show (4:3)</PresentationFormat>
  <Paragraphs>202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Blank</vt:lpstr>
      <vt:lpstr>European public procurement of accessible ICT</vt:lpstr>
      <vt:lpstr>What Mandate M 376 is</vt:lpstr>
      <vt:lpstr>Motivations for the work</vt:lpstr>
      <vt:lpstr>Why M 376 is important</vt:lpstr>
      <vt:lpstr>Procurement of accessible ICT and M 376</vt:lpstr>
      <vt:lpstr>End-users - The ultimate beneficiaries of M 376</vt:lpstr>
      <vt:lpstr>Why M 376 is important to Suppliers</vt:lpstr>
      <vt:lpstr>Why M 376 is important to Procurers</vt:lpstr>
      <vt:lpstr>Mandate M 376 (2005)</vt:lpstr>
      <vt:lpstr>Phase 2 Deliverables (ETSI)</vt:lpstr>
      <vt:lpstr>Phase 2 Deliverables (CEN/CENELEC)</vt:lpstr>
      <vt:lpstr>M 376 Phase 2: Indicative Time Line</vt:lpstr>
      <vt:lpstr>Even the simple is complex!</vt:lpstr>
      <vt:lpstr>Consultation is vital</vt:lpstr>
      <vt:lpstr>Public Workshops</vt:lpstr>
      <vt:lpstr>How to monitor or contribute to the work</vt:lpstr>
    </vt:vector>
  </TitlesOfParts>
  <Company>ETSI Secretariat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berrini</dc:creator>
  <dc:description>© ETSI 2007. All rights reserved</dc:description>
  <cp:lastModifiedBy>Mike</cp:lastModifiedBy>
  <cp:revision>23</cp:revision>
  <dcterms:created xsi:type="dcterms:W3CDTF">2007-12-20T14:22:23Z</dcterms:created>
  <dcterms:modified xsi:type="dcterms:W3CDTF">2011-06-02T13:28:22Z</dcterms:modified>
</cp:coreProperties>
</file>