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</p:sldMasterIdLst>
  <p:notesMasterIdLst>
    <p:notesMasterId r:id="rId17"/>
  </p:notesMasterIdLst>
  <p:handoutMasterIdLst>
    <p:handoutMasterId r:id="rId18"/>
  </p:handoutMasterIdLst>
  <p:sldIdLst>
    <p:sldId id="257" r:id="rId2"/>
    <p:sldId id="258" r:id="rId3"/>
    <p:sldId id="259" r:id="rId4"/>
    <p:sldId id="263" r:id="rId5"/>
    <p:sldId id="264" r:id="rId6"/>
    <p:sldId id="266" r:id="rId7"/>
    <p:sldId id="265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62" r:id="rId16"/>
  </p:sldIdLst>
  <p:sldSz cx="9144000" cy="6858000" type="screen4x3"/>
  <p:notesSz cx="6858000" cy="9667875"/>
  <p:defaultTextStyle>
    <a:defPPr>
      <a:defRPr lang="en-GB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5F1FF"/>
    <a:srgbClr val="00006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89" autoAdjust="0"/>
  </p:normalViewPr>
  <p:slideViewPr>
    <p:cSldViewPr snapToGrid="0">
      <p:cViewPr>
        <p:scale>
          <a:sx n="66" d="100"/>
          <a:sy n="66" d="100"/>
        </p:scale>
        <p:origin x="-557" y="-62"/>
      </p:cViewPr>
      <p:guideLst>
        <p:guide orient="horz" pos="2160"/>
        <p:guide pos="2883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1330" y="154"/>
      </p:cViewPr>
      <p:guideLst>
        <p:guide orient="horz" pos="3045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83688"/>
            <a:ext cx="297180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183688"/>
            <a:ext cx="297180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fld id="{A33420B9-F145-4F7C-9BCE-4FC4EEFA6E2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12825" y="725488"/>
            <a:ext cx="4832350" cy="36242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592638"/>
            <a:ext cx="5029200" cy="434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83688"/>
            <a:ext cx="297180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183688"/>
            <a:ext cx="297180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fld id="{2DC5DC27-69FA-4D5B-AFC3-A229F18DF7B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4731D-7343-470E-B715-1806FDCF89CA}" type="slidenum">
              <a:rPr lang="en-US"/>
              <a:pPr/>
              <a:t>1</a:t>
            </a:fld>
            <a:endParaRPr lang="en-US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D7C4CE-26B6-44AF-AE68-28F39BBAAB8A}" type="slidenum">
              <a:rPr lang="en-US"/>
              <a:pPr/>
              <a:t>2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4731D-7343-470E-B715-1806FDCF89CA}" type="slidenum">
              <a:rPr lang="en-US"/>
              <a:pPr/>
              <a:t>15</a:t>
            </a:fld>
            <a:endParaRPr lang="en-US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075"/>
          <p:cNvSpPr>
            <a:spLocks noGrp="1" noChangeArrowheads="1"/>
          </p:cNvSpPr>
          <p:nvPr>
            <p:ph type="ctrTitle"/>
          </p:nvPr>
        </p:nvSpPr>
        <p:spPr>
          <a:xfrm>
            <a:off x="690563" y="1616075"/>
            <a:ext cx="7772400" cy="1620838"/>
          </a:xfrm>
        </p:spPr>
        <p:txBody>
          <a:bodyPr/>
          <a:lstStyle>
            <a:lvl1pPr>
              <a:defRPr sz="4000"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9460" name="Rectangle 3076"/>
          <p:cNvSpPr>
            <a:spLocks noGrp="1" noChangeArrowheads="1"/>
          </p:cNvSpPr>
          <p:nvPr>
            <p:ph type="subTitle" idx="1"/>
          </p:nvPr>
        </p:nvSpPr>
        <p:spPr>
          <a:xfrm>
            <a:off x="1376363" y="3856038"/>
            <a:ext cx="6400800" cy="19843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9468" name="Rectangle 3084"/>
          <p:cNvSpPr>
            <a:spLocks noChangeArrowheads="1"/>
          </p:cNvSpPr>
          <p:nvPr userDrawn="1"/>
        </p:nvSpPr>
        <p:spPr bwMode="auto">
          <a:xfrm>
            <a:off x="1163638" y="6356350"/>
            <a:ext cx="6826250" cy="5016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/>
            <a:r>
              <a:rPr lang="en-US" sz="1000" b="1" dirty="0" smtClean="0">
                <a:solidFill>
                  <a:srgbClr val="000066"/>
                </a:solidFill>
                <a:latin typeface="Verdana" pitchFamily="34" charset="0"/>
              </a:rPr>
              <a:t>Presentation </a:t>
            </a:r>
            <a:r>
              <a:rPr lang="en-US" sz="1000" b="1" dirty="0" smtClean="0">
                <a:solidFill>
                  <a:srgbClr val="000066"/>
                </a:solidFill>
                <a:latin typeface="Verdana" pitchFamily="34" charset="0"/>
              </a:rPr>
              <a:t>to</a:t>
            </a:r>
            <a:r>
              <a:rPr lang="en-US" sz="1000" b="1" baseline="0" dirty="0" smtClean="0">
                <a:solidFill>
                  <a:srgbClr val="000066"/>
                </a:solidFill>
                <a:latin typeface="Verdana" pitchFamily="34" charset="0"/>
              </a:rPr>
              <a:t> 5</a:t>
            </a:r>
            <a:r>
              <a:rPr lang="en-US" sz="1000" b="1" baseline="30000" dirty="0" smtClean="0">
                <a:solidFill>
                  <a:srgbClr val="000066"/>
                </a:solidFill>
                <a:latin typeface="Verdana" pitchFamily="34" charset="0"/>
              </a:rPr>
              <a:t>th</a:t>
            </a:r>
            <a:r>
              <a:rPr lang="en-US" sz="1000" b="1" baseline="0" dirty="0" smtClean="0">
                <a:solidFill>
                  <a:srgbClr val="000066"/>
                </a:solidFill>
                <a:latin typeface="Verdana" pitchFamily="34" charset="0"/>
              </a:rPr>
              <a:t> meeting of the ITU JCA-AHF</a:t>
            </a:r>
            <a:endParaRPr lang="en-US" sz="1000" b="1" dirty="0">
              <a:solidFill>
                <a:srgbClr val="000066"/>
              </a:solidFill>
              <a:latin typeface="Verdana" pitchFamily="34" charset="0"/>
            </a:endParaRPr>
          </a:p>
          <a:p>
            <a:pPr eaLnBrk="1" hangingPunct="1"/>
            <a:r>
              <a:rPr lang="en-US" sz="1000" b="1" dirty="0">
                <a:solidFill>
                  <a:srgbClr val="000066"/>
                </a:solidFill>
                <a:latin typeface="Verdana" pitchFamily="34" charset="0"/>
              </a:rPr>
              <a:t>Geneva, </a:t>
            </a:r>
            <a:r>
              <a:rPr lang="en-US" sz="1000" b="1" dirty="0" smtClean="0">
                <a:solidFill>
                  <a:srgbClr val="000066"/>
                </a:solidFill>
                <a:latin typeface="Verdana" pitchFamily="34" charset="0"/>
              </a:rPr>
              <a:t>21</a:t>
            </a:r>
            <a:r>
              <a:rPr lang="en-US" sz="1000" b="1" baseline="0" dirty="0" smtClean="0">
                <a:solidFill>
                  <a:srgbClr val="000066"/>
                </a:solidFill>
                <a:latin typeface="Verdana" pitchFamily="34" charset="0"/>
              </a:rPr>
              <a:t> March 2011</a:t>
            </a:r>
            <a:endParaRPr lang="en-US" sz="1000" b="1" dirty="0">
              <a:solidFill>
                <a:srgbClr val="000066"/>
              </a:solidFill>
              <a:latin typeface="Verdana" pitchFamily="34" charset="0"/>
            </a:endParaRPr>
          </a:p>
        </p:txBody>
      </p:sp>
      <p:sp>
        <p:nvSpPr>
          <p:cNvPr id="19465" name="Text Box 3081"/>
          <p:cNvSpPr txBox="1">
            <a:spLocks noChangeArrowheads="1"/>
          </p:cNvSpPr>
          <p:nvPr/>
        </p:nvSpPr>
        <p:spPr bwMode="auto">
          <a:xfrm>
            <a:off x="814388" y="217488"/>
            <a:ext cx="8202612" cy="577850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Aft>
                <a:spcPct val="20000"/>
              </a:spcAft>
            </a:pPr>
            <a:r>
              <a:rPr lang="en-US" sz="400" b="1">
                <a:latin typeface="Verdana" pitchFamily="34" charset="0"/>
              </a:rPr>
              <a:t/>
            </a:r>
            <a:br>
              <a:rPr lang="en-US" sz="400" b="1">
                <a:latin typeface="Verdana" pitchFamily="34" charset="0"/>
              </a:rPr>
            </a:br>
            <a:r>
              <a:rPr lang="en-US" sz="400" b="1">
                <a:latin typeface="Verdana" pitchFamily="34" charset="0"/>
              </a:rPr>
              <a:t/>
            </a:r>
            <a:br>
              <a:rPr lang="en-US" sz="400" b="1">
                <a:latin typeface="Verdana" pitchFamily="34" charset="0"/>
              </a:rPr>
            </a:br>
            <a:r>
              <a:rPr lang="en-US" b="1">
                <a:latin typeface="Verdana" pitchFamily="34" charset="0"/>
              </a:rPr>
              <a:t>International Telecommunication Union</a:t>
            </a:r>
            <a:endParaRPr lang="en-US">
              <a:solidFill>
                <a:schemeClr val="tx1"/>
              </a:solidFill>
            </a:endParaRPr>
          </a:p>
        </p:txBody>
      </p:sp>
      <p:pic>
        <p:nvPicPr>
          <p:cNvPr id="19484" name="Picture 3100" descr="ITU-logo-globe-only(2)"/>
          <p:cNvPicPr>
            <a:picLocks noChangeAspect="1" noChangeArrowheads="1"/>
          </p:cNvPicPr>
          <p:nvPr userDrawn="1"/>
        </p:nvPicPr>
        <p:blipFill>
          <a:blip r:embed="rId2" cstate="print"/>
          <a:srcRect l="-2992"/>
          <a:stretch>
            <a:fillRect/>
          </a:stretch>
        </p:blipFill>
        <p:spPr bwMode="auto">
          <a:xfrm>
            <a:off x="0" y="0"/>
            <a:ext cx="819150" cy="889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C8731ED-A4BB-4C47-99CD-A97A0EF2E6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0075" y="230188"/>
            <a:ext cx="2066925" cy="60864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9300" y="230188"/>
            <a:ext cx="6048375" cy="60864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869CAFC-A278-4571-BF09-14D2CCDDF3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388" y="230188"/>
            <a:ext cx="8202612" cy="63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49300" y="1082675"/>
            <a:ext cx="8267700" cy="2540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9300" y="3775075"/>
            <a:ext cx="8267700" cy="2541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239000" y="6575425"/>
            <a:ext cx="1905000" cy="282575"/>
          </a:xfrm>
        </p:spPr>
        <p:txBody>
          <a:bodyPr/>
          <a:lstStyle>
            <a:lvl1pPr>
              <a:defRPr/>
            </a:lvl1pPr>
          </a:lstStyle>
          <a:p>
            <a:fld id="{F9573A88-98D5-49F2-8F47-3E6D998BC3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56C7A7A-3BED-490B-98D1-9DFC4A6B10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2BA7D8A-6E23-442B-9A40-579A572BE0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9300" y="1082675"/>
            <a:ext cx="4057650" cy="5233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9350" y="1082675"/>
            <a:ext cx="4057650" cy="5233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0135D40-9BC9-434F-B8C4-E19BCDC5DF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8797A6F-B22C-41E2-88DB-A3C8FDB5ED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196812F-0902-4AB3-A690-528D37F1D2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071549B-7E85-4306-B1B3-585507FAF3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B473E05-4927-44E6-A8FD-FDF90C6887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893556E-6995-4D04-8617-980D7E8D3F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9300" y="1082675"/>
            <a:ext cx="8267700" cy="523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Andrea J. Saks</a:t>
            </a:r>
          </a:p>
          <a:p>
            <a:pPr lvl="0"/>
            <a:r>
              <a:rPr lang="en-US" dirty="0" err="1" smtClean="0"/>
              <a:t>Convenor</a:t>
            </a:r>
            <a:r>
              <a:rPr lang="en-US" dirty="0" smtClean="0"/>
              <a:t> of Joint Coordination Activity on Accessibility and Human Factors</a:t>
            </a:r>
          </a:p>
          <a:p>
            <a:pPr lvl="0"/>
            <a:r>
              <a:rPr lang="en-US" dirty="0" smtClean="0"/>
              <a:t>Coordinator of Internet Governance Forum Dynamic Coalition on Accessibility &amp; Disability</a:t>
            </a:r>
            <a:endParaRPr lang="en-GB" dirty="0" smtClean="0"/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sp>
        <p:nvSpPr>
          <p:cNvPr id="18446" name="Rectangle 14"/>
          <p:cNvSpPr>
            <a:spLocks noChangeArrowheads="1"/>
          </p:cNvSpPr>
          <p:nvPr userDrawn="1"/>
        </p:nvSpPr>
        <p:spPr bwMode="auto">
          <a:xfrm>
            <a:off x="698500" y="6384925"/>
            <a:ext cx="7756525" cy="4730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/>
            <a:r>
              <a:rPr lang="en-US" sz="1000" b="1" dirty="0" smtClean="0">
                <a:solidFill>
                  <a:srgbClr val="000066"/>
                </a:solidFill>
                <a:latin typeface="Verdana" pitchFamily="34" charset="0"/>
              </a:rPr>
              <a:t>Presentation</a:t>
            </a:r>
            <a:r>
              <a:rPr lang="en-US" sz="1000" b="1" baseline="0" dirty="0" smtClean="0">
                <a:solidFill>
                  <a:srgbClr val="000066"/>
                </a:solidFill>
                <a:latin typeface="Verdana" pitchFamily="34" charset="0"/>
              </a:rPr>
              <a:t> to ITU-D, Study Group 1/Question 20 </a:t>
            </a:r>
            <a:endParaRPr lang="en-US" sz="1000" b="1" dirty="0">
              <a:solidFill>
                <a:srgbClr val="000066"/>
              </a:solidFill>
              <a:latin typeface="Verdana" pitchFamily="34" charset="0"/>
            </a:endParaRPr>
          </a:p>
          <a:p>
            <a:pPr eaLnBrk="1" hangingPunct="1"/>
            <a:r>
              <a:rPr lang="en-US" sz="1000" b="1" dirty="0">
                <a:solidFill>
                  <a:srgbClr val="000066"/>
                </a:solidFill>
                <a:latin typeface="Verdana" pitchFamily="34" charset="0"/>
              </a:rPr>
              <a:t>Geneva, </a:t>
            </a:r>
            <a:r>
              <a:rPr lang="en-US" sz="1000" b="1" dirty="0" smtClean="0">
                <a:solidFill>
                  <a:srgbClr val="000066"/>
                </a:solidFill>
                <a:latin typeface="Verdana" pitchFamily="34" charset="0"/>
              </a:rPr>
              <a:t>21</a:t>
            </a:r>
            <a:r>
              <a:rPr lang="en-US" sz="1000" b="1" baseline="0" dirty="0" smtClean="0">
                <a:solidFill>
                  <a:srgbClr val="000066"/>
                </a:solidFill>
                <a:latin typeface="Verdana" pitchFamily="34" charset="0"/>
              </a:rPr>
              <a:t> September 2010</a:t>
            </a:r>
            <a:endParaRPr lang="en-US" sz="1000" b="1" dirty="0">
              <a:solidFill>
                <a:srgbClr val="000066"/>
              </a:solidFill>
              <a:latin typeface="Verdana" pitchFamily="34" charset="0"/>
            </a:endParaRP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4388" y="230188"/>
            <a:ext cx="8202612" cy="635000"/>
          </a:xfrm>
          <a:prstGeom prst="rect">
            <a:avLst/>
          </a:prstGeom>
          <a:solidFill>
            <a:srgbClr val="C5F1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18453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575425"/>
            <a:ext cx="19050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>
                <a:solidFill>
                  <a:schemeClr val="tx1"/>
                </a:solidFill>
                <a:latin typeface="+mj-lt"/>
              </a:defRPr>
            </a:lvl1pPr>
          </a:lstStyle>
          <a:p>
            <a:fld id="{F74E2847-D96B-4739-8CCD-22F80C6190FB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8454" name="Picture 22" descr="ITU-logo-globe-only(2)"/>
          <p:cNvPicPr>
            <a:picLocks noChangeAspect="1" noChangeArrowheads="1"/>
          </p:cNvPicPr>
          <p:nvPr userDrawn="1"/>
        </p:nvPicPr>
        <p:blipFill>
          <a:blip r:embed="rId14" cstate="print"/>
          <a:srcRect l="-2992"/>
          <a:stretch>
            <a:fillRect/>
          </a:stretch>
        </p:blipFill>
        <p:spPr bwMode="auto">
          <a:xfrm>
            <a:off x="0" y="0"/>
            <a:ext cx="819150" cy="889000"/>
          </a:xfrm>
          <a:prstGeom prst="rect">
            <a:avLst/>
          </a:prstGeom>
          <a:noFill/>
        </p:spPr>
      </p:pic>
      <p:sp>
        <p:nvSpPr>
          <p:cNvPr id="18455" name="Text Box 23"/>
          <p:cNvSpPr txBox="1">
            <a:spLocks noChangeArrowheads="1"/>
          </p:cNvSpPr>
          <p:nvPr userDrawn="1"/>
        </p:nvSpPr>
        <p:spPr bwMode="auto">
          <a:xfrm>
            <a:off x="9525" y="838200"/>
            <a:ext cx="827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000066"/>
                </a:solidFill>
                <a:latin typeface="Trebuchet MS" pitchFamily="34" charset="0"/>
                <a:cs typeface="Tahoma" pitchFamily="34" charset="0"/>
              </a:rPr>
              <a:t>ITU-T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hf hdr="0" ftr="0" dt="0"/>
  <p:txStyles>
    <p:titleStyle>
      <a:lvl1pPr algn="ctr" rtl="0" fontAlgn="base">
        <a:spcBef>
          <a:spcPct val="20000"/>
        </a:spcBef>
        <a:spcAft>
          <a:spcPct val="0"/>
        </a:spcAft>
        <a:defRPr sz="2000" b="1">
          <a:solidFill>
            <a:srgbClr val="000066"/>
          </a:solidFill>
          <a:latin typeface="+mj-lt"/>
          <a:ea typeface="+mj-ea"/>
          <a:cs typeface="+mj-cs"/>
        </a:defRPr>
      </a:lvl1pPr>
      <a:lvl2pPr algn="ctr" rtl="0" fontAlgn="base">
        <a:spcBef>
          <a:spcPct val="20000"/>
        </a:spcBef>
        <a:spcAft>
          <a:spcPct val="0"/>
        </a:spcAft>
        <a:defRPr sz="2000" b="1">
          <a:solidFill>
            <a:srgbClr val="000066"/>
          </a:solidFill>
          <a:latin typeface="Verdana" pitchFamily="34" charset="0"/>
        </a:defRPr>
      </a:lvl2pPr>
      <a:lvl3pPr algn="ctr" rtl="0" fontAlgn="base">
        <a:spcBef>
          <a:spcPct val="20000"/>
        </a:spcBef>
        <a:spcAft>
          <a:spcPct val="0"/>
        </a:spcAft>
        <a:defRPr sz="2000" b="1">
          <a:solidFill>
            <a:srgbClr val="000066"/>
          </a:solidFill>
          <a:latin typeface="Verdana" pitchFamily="34" charset="0"/>
        </a:defRPr>
      </a:lvl3pPr>
      <a:lvl4pPr algn="ctr" rtl="0" fontAlgn="base">
        <a:spcBef>
          <a:spcPct val="20000"/>
        </a:spcBef>
        <a:spcAft>
          <a:spcPct val="0"/>
        </a:spcAft>
        <a:defRPr sz="2000" b="1">
          <a:solidFill>
            <a:srgbClr val="000066"/>
          </a:solidFill>
          <a:latin typeface="Verdana" pitchFamily="34" charset="0"/>
        </a:defRPr>
      </a:lvl4pPr>
      <a:lvl5pPr algn="ctr" rtl="0" fontAlgn="base">
        <a:spcBef>
          <a:spcPct val="20000"/>
        </a:spcBef>
        <a:spcAft>
          <a:spcPct val="0"/>
        </a:spcAft>
        <a:defRPr sz="2000" b="1">
          <a:solidFill>
            <a:srgbClr val="000066"/>
          </a:solidFill>
          <a:latin typeface="Verdana" pitchFamily="34" charset="0"/>
        </a:defRPr>
      </a:lvl5pPr>
      <a:lvl6pPr marL="457200" algn="ctr" rtl="0" fontAlgn="base">
        <a:spcBef>
          <a:spcPct val="20000"/>
        </a:spcBef>
        <a:spcAft>
          <a:spcPct val="0"/>
        </a:spcAft>
        <a:defRPr sz="2000" b="1">
          <a:solidFill>
            <a:srgbClr val="000066"/>
          </a:solidFill>
          <a:latin typeface="Verdana" pitchFamily="34" charset="0"/>
        </a:defRPr>
      </a:lvl6pPr>
      <a:lvl7pPr marL="914400" algn="ctr" rtl="0" fontAlgn="base">
        <a:spcBef>
          <a:spcPct val="20000"/>
        </a:spcBef>
        <a:spcAft>
          <a:spcPct val="0"/>
        </a:spcAft>
        <a:defRPr sz="2000" b="1">
          <a:solidFill>
            <a:srgbClr val="000066"/>
          </a:solidFill>
          <a:latin typeface="Verdana" pitchFamily="34" charset="0"/>
        </a:defRPr>
      </a:lvl7pPr>
      <a:lvl8pPr marL="1371600" algn="ctr" rtl="0" fontAlgn="base">
        <a:spcBef>
          <a:spcPct val="20000"/>
        </a:spcBef>
        <a:spcAft>
          <a:spcPct val="0"/>
        </a:spcAft>
        <a:defRPr sz="2000" b="1">
          <a:solidFill>
            <a:srgbClr val="000066"/>
          </a:solidFill>
          <a:latin typeface="Verdana" pitchFamily="34" charset="0"/>
        </a:defRPr>
      </a:lvl8pPr>
      <a:lvl9pPr marL="1828800" algn="ctr" rtl="0" fontAlgn="base">
        <a:spcBef>
          <a:spcPct val="20000"/>
        </a:spcBef>
        <a:spcAft>
          <a:spcPct val="0"/>
        </a:spcAft>
        <a:defRPr sz="2000" b="1">
          <a:solidFill>
            <a:srgbClr val="000066"/>
          </a:solidFill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FF0000"/>
        </a:buClr>
        <a:buSzPct val="90000"/>
        <a:buNone/>
        <a:defRPr sz="3000" baseline="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FF0000"/>
        </a:buClr>
        <a:buChar char="•"/>
        <a:defRPr sz="2800">
          <a:solidFill>
            <a:srgbClr val="000066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Font typeface="Trebuchet MS" pitchFamily="34" charset="0"/>
        <a:buChar char="—"/>
        <a:defRPr sz="2400">
          <a:solidFill>
            <a:srgbClr val="000066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75000"/>
        <a:buChar char="o"/>
        <a:defRPr sz="2000">
          <a:solidFill>
            <a:srgbClr val="000066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75000"/>
        <a:buChar char="o"/>
        <a:defRPr sz="2000">
          <a:solidFill>
            <a:srgbClr val="000066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75000"/>
        <a:buChar char="o"/>
        <a:defRPr sz="20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75000"/>
        <a:buChar char="o"/>
        <a:defRPr sz="20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75000"/>
        <a:buChar char="o"/>
        <a:defRPr sz="20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75000"/>
        <a:buChar char="o"/>
        <a:defRPr sz="20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3068" y="1048914"/>
            <a:ext cx="8900932" cy="2076251"/>
          </a:xfrm>
        </p:spPr>
        <p:txBody>
          <a:bodyPr/>
          <a:lstStyle/>
          <a:p>
            <a:r>
              <a:rPr lang="en-US" sz="3200" dirty="0" smtClean="0">
                <a:latin typeface="+mj-lt"/>
                <a:cs typeface="Times New Roman" charset="0"/>
              </a:rPr>
              <a:t>PP10 Resolution 175 Telecommunication/ICT accessibility for persons with disabilities, including age related disabilities</a:t>
            </a:r>
            <a:endParaRPr lang="en-US" sz="3200" dirty="0">
              <a:latin typeface="+mj-lt"/>
              <a:cs typeface="Times New Roman" charset="0"/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13459" y="3634450"/>
            <a:ext cx="8333772" cy="1823997"/>
          </a:xfrm>
          <a:noFill/>
          <a:ln/>
        </p:spPr>
        <p:txBody>
          <a:bodyPr anchor="b"/>
          <a:lstStyle/>
          <a:p>
            <a:r>
              <a:rPr lang="en-US" sz="3200" b="1" dirty="0" smtClean="0">
                <a:latin typeface="+mj-lt"/>
              </a:rPr>
              <a:t>Cynthia Waddell</a:t>
            </a:r>
          </a:p>
          <a:p>
            <a:r>
              <a:rPr lang="en-US" sz="3200" b="1" dirty="0" smtClean="0">
                <a:latin typeface="+mj-lt"/>
              </a:rPr>
              <a:t>Advisor to US Department of State Delegation on Accessibility to PP10</a:t>
            </a:r>
            <a:endParaRPr lang="en-US" sz="32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Key Provisions of Resolution 175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2354" y="1082675"/>
            <a:ext cx="8264646" cy="5329700"/>
          </a:xfrm>
        </p:spPr>
        <p:txBody>
          <a:bodyPr/>
          <a:lstStyle/>
          <a:p>
            <a:pPr marL="0" indent="0">
              <a:buSzPct val="150000"/>
            </a:pPr>
            <a:r>
              <a:rPr lang="en-US" dirty="0" smtClean="0"/>
              <a:t>Instructs Secretary-General, in consultation with the Directors of the </a:t>
            </a:r>
            <a:r>
              <a:rPr lang="en-US" dirty="0" err="1" smtClean="0"/>
              <a:t>Bureaux</a:t>
            </a:r>
            <a:r>
              <a:rPr lang="en-US" dirty="0" smtClean="0"/>
              <a:t> ( cont’d)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To review  current ITU services &amp; facilities, including meetings and events, in order to make them available to persons with disabilities and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To make the necessary  changes to improve accessibility pursuant to United Nations General Assembly Resolution 61/106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C7A7A-3BED-490B-98D1-9DFC4A6B104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Key Provisions of Resolution 175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2354" y="1082675"/>
            <a:ext cx="8264646" cy="5329700"/>
          </a:xfrm>
        </p:spPr>
        <p:txBody>
          <a:bodyPr/>
          <a:lstStyle/>
          <a:p>
            <a:pPr marL="0" indent="0">
              <a:buSzPct val="150000"/>
            </a:pPr>
            <a:r>
              <a:rPr lang="en-US" dirty="0" smtClean="0"/>
              <a:t>Instructs Secretary-General, in consultation with the Directors of the </a:t>
            </a:r>
            <a:r>
              <a:rPr lang="en-US" dirty="0" err="1" smtClean="0"/>
              <a:t>Bureaux</a:t>
            </a:r>
            <a:r>
              <a:rPr lang="en-US" dirty="0" smtClean="0"/>
              <a:t> ( cont’d)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To consider accessibility standards &amp; guidelines whenever undertaking renovations or changing the use of space at a facility so that accessibility features are maintained and additional barriers are not inadvertently implemented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Prepare a report to each annual session of Council on implementation of this resolution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Submit a report to next Plenipotentiary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C7A7A-3BED-490B-98D1-9DFC4A6B1045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Key Provisions of Resolution 175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2354" y="1082675"/>
            <a:ext cx="8264646" cy="5329700"/>
          </a:xfrm>
        </p:spPr>
        <p:txBody>
          <a:bodyPr/>
          <a:lstStyle/>
          <a:p>
            <a:pPr marL="0" indent="0">
              <a:buSzPct val="150000"/>
            </a:pPr>
            <a:r>
              <a:rPr lang="en-US" dirty="0" smtClean="0"/>
              <a:t>Invites Member States and Sector Members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To consider developing guidelines to enhance a  accessibility, compatibility &amp; usability of telecom/ICT services, products &amp; terminals and to offer support to regional initiatives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Consider introdu</a:t>
            </a:r>
            <a:r>
              <a:rPr lang="en-US" dirty="0" smtClean="0"/>
              <a:t>c</a:t>
            </a:r>
            <a:r>
              <a:rPr lang="en-US" dirty="0" smtClean="0"/>
              <a:t>ing appropriate telecom/ICT services  to enable persons with disabilities to utilize these servi</a:t>
            </a:r>
            <a:r>
              <a:rPr lang="en-US" dirty="0" smtClean="0"/>
              <a:t>c</a:t>
            </a:r>
            <a:r>
              <a:rPr lang="en-US" dirty="0" smtClean="0"/>
              <a:t>es on equal basis and to promote international cooperation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C7A7A-3BED-490B-98D1-9DFC4A6B1045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Key Provisions of Resolution 175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2354" y="1082675"/>
            <a:ext cx="8264646" cy="5329700"/>
          </a:xfrm>
        </p:spPr>
        <p:txBody>
          <a:bodyPr/>
          <a:lstStyle/>
          <a:p>
            <a:pPr marL="0" indent="0">
              <a:buSzPct val="150000"/>
            </a:pPr>
            <a:r>
              <a:rPr lang="en-US" dirty="0" smtClean="0"/>
              <a:t>Invites Member States and Sector Members (Cont’d)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To participate actively in accessibility-related activities/studies in ITU-T, ITU-R and ITU-D, including the work of study groups and to ensure promote representation by persons with disabilities so as to ensure that their experiences, views and opinions are taken into account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C7A7A-3BED-490B-98D1-9DFC4A6B104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Key Provisions of Resolution 175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2354" y="1082675"/>
            <a:ext cx="8264646" cy="5329700"/>
          </a:xfrm>
        </p:spPr>
        <p:txBody>
          <a:bodyPr/>
          <a:lstStyle/>
          <a:p>
            <a:pPr marL="0" indent="0">
              <a:buSzPct val="150000"/>
            </a:pPr>
            <a:r>
              <a:rPr lang="en-US" dirty="0" smtClean="0"/>
              <a:t>Invites Member States and Sector Members (Cont’d)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To take into account the benefits of cost affordability for equipment and services for persons with disabilities, including universal design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To encourage the international community to make voluntary contributions to the special trust fund set up by ITU to support activities relating to implementation of this resolution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C7A7A-3BED-490B-98D1-9DFC4A6B104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18571" y="1627649"/>
            <a:ext cx="7708739" cy="1451217"/>
          </a:xfrm>
        </p:spPr>
        <p:txBody>
          <a:bodyPr/>
          <a:lstStyle/>
          <a:p>
            <a:pPr algn="l"/>
            <a:r>
              <a:rPr lang="en-US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Contact:</a:t>
            </a:r>
            <a:r>
              <a:rPr lang="en-US" sz="3600" dirty="0" smtClean="0">
                <a:latin typeface="Times New Roman" charset="0"/>
                <a:cs typeface="Times New Roman" charset="0"/>
              </a:rPr>
              <a:t/>
            </a:r>
            <a:br>
              <a:rPr lang="en-US" sz="3600" dirty="0" smtClean="0">
                <a:latin typeface="Times New Roman" charset="0"/>
                <a:cs typeface="Times New Roman" charset="0"/>
              </a:rPr>
            </a:br>
            <a:r>
              <a:rPr lang="en-US" sz="3600" u="sng" dirty="0" smtClean="0">
                <a:latin typeface="+mj-lt"/>
                <a:cs typeface="Times New Roman" charset="0"/>
              </a:rPr>
              <a:t>Cynthia.Waddell@icdri.org</a:t>
            </a:r>
            <a:r>
              <a:rPr lang="en-US" sz="3600" dirty="0" smtClean="0">
                <a:latin typeface="+mj-lt"/>
                <a:cs typeface="Times New Roman" charset="0"/>
              </a:rPr>
              <a:t/>
            </a:r>
            <a:br>
              <a:rPr lang="en-US" sz="3600" dirty="0" smtClean="0">
                <a:latin typeface="+mj-lt"/>
                <a:cs typeface="Times New Roman" charset="0"/>
              </a:rPr>
            </a:br>
            <a:r>
              <a:rPr lang="en-US" sz="3600" dirty="0" smtClean="0">
                <a:latin typeface="+mj-lt"/>
                <a:cs typeface="Times New Roman" charset="0"/>
              </a:rPr>
              <a:t/>
            </a:r>
            <a:br>
              <a:rPr lang="en-US" sz="3600" dirty="0" smtClean="0">
                <a:latin typeface="+mj-lt"/>
                <a:cs typeface="Times New Roman" charset="0"/>
              </a:rPr>
            </a:br>
            <a:r>
              <a:rPr lang="en-US" sz="3200" dirty="0" smtClean="0">
                <a:latin typeface="+mj-lt"/>
                <a:cs typeface="Times New Roman" charset="0"/>
              </a:rPr>
              <a:t/>
            </a:r>
            <a:br>
              <a:rPr lang="en-US" sz="3200" dirty="0" smtClean="0">
                <a:latin typeface="+mj-lt"/>
                <a:cs typeface="Times New Roman" charset="0"/>
              </a:rPr>
            </a:br>
            <a:endParaRPr lang="en-US" sz="3200" dirty="0">
              <a:latin typeface="+mj-lt"/>
              <a:cs typeface="Times New Roman" charset="0"/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995422" y="3252486"/>
            <a:ext cx="8148578" cy="2807845"/>
          </a:xfrm>
          <a:noFill/>
          <a:ln/>
        </p:spPr>
        <p:txBody>
          <a:bodyPr anchor="b"/>
          <a:lstStyle/>
          <a:p>
            <a:pPr algn="l"/>
            <a:r>
              <a:rPr lang="en-US" sz="3200" dirty="0" smtClean="0">
                <a:latin typeface="+mj-lt"/>
              </a:rPr>
              <a:t>Cynthia Waddell</a:t>
            </a:r>
          </a:p>
          <a:p>
            <a:pPr algn="l"/>
            <a:r>
              <a:rPr lang="en-US" sz="3200" dirty="0" smtClean="0">
                <a:latin typeface="+mj-lt"/>
              </a:rPr>
              <a:t>Executive Director &amp; Law, Poli</a:t>
            </a:r>
            <a:r>
              <a:rPr lang="en-US" sz="3200" dirty="0" smtClean="0">
                <a:latin typeface="+mj-lt"/>
              </a:rPr>
              <a:t>c</a:t>
            </a:r>
            <a:r>
              <a:rPr lang="en-US" sz="3200" dirty="0" smtClean="0">
                <a:latin typeface="+mj-lt"/>
              </a:rPr>
              <a:t>y &amp; Technology SME</a:t>
            </a:r>
          </a:p>
          <a:p>
            <a:pPr algn="l"/>
            <a:r>
              <a:rPr lang="en-US" sz="3200" dirty="0" smtClean="0">
                <a:latin typeface="+mj-lt"/>
              </a:rPr>
              <a:t>International Center for Disability Resources on the </a:t>
            </a:r>
            <a:r>
              <a:rPr lang="en-US" sz="3200" dirty="0" smtClean="0">
                <a:latin typeface="+mj-lt"/>
              </a:rPr>
              <a:t>Internet</a:t>
            </a:r>
            <a:endParaRPr lang="en-US" sz="3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B0E655-73C0-4DCF-B650-1CCD9EABD36A}" type="slidenum">
              <a:rPr lang="en-US"/>
              <a:pPr/>
              <a:t>2</a:t>
            </a:fld>
            <a:endParaRPr lang="en-US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Overview</a:t>
            </a:r>
            <a:endParaRPr lang="en-US" sz="3200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9918" y="1059525"/>
            <a:ext cx="5466305" cy="5233988"/>
          </a:xfrm>
        </p:spPr>
        <p:txBody>
          <a:bodyPr/>
          <a:lstStyle/>
          <a:p>
            <a:pPr marL="571500" indent="-571500">
              <a:buSzPct val="150000"/>
              <a:buFont typeface="Arial" pitchFamily="34" charset="0"/>
              <a:buChar char="•"/>
            </a:pPr>
            <a:r>
              <a:rPr lang="en-US" sz="3600" dirty="0" smtClean="0">
                <a:latin typeface="Trebuchet MS" pitchFamily="34" charset="0"/>
                <a:cs typeface="Times New Roman" charset="0"/>
              </a:rPr>
              <a:t>Background</a:t>
            </a:r>
            <a:endParaRPr lang="en-US" sz="3600" dirty="0" smtClean="0">
              <a:latin typeface="Trebuchet MS" pitchFamily="34" charset="0"/>
              <a:cs typeface="Times New Roman" charset="0"/>
            </a:endParaRPr>
          </a:p>
          <a:p>
            <a:pPr marL="571500" indent="-571500">
              <a:buSzPct val="150000"/>
              <a:buFont typeface="Arial" pitchFamily="34" charset="0"/>
              <a:buChar char="•"/>
            </a:pPr>
            <a:r>
              <a:rPr lang="en-US" sz="3600" dirty="0" smtClean="0">
                <a:latin typeface="Trebuchet MS" pitchFamily="34" charset="0"/>
                <a:cs typeface="Times New Roman" charset="0"/>
              </a:rPr>
              <a:t>Key Provisions</a:t>
            </a:r>
            <a:endParaRPr lang="en-US" sz="3600" dirty="0" smtClean="0">
              <a:latin typeface="Trebuchet MS" pitchFamily="34" charset="0"/>
              <a:cs typeface="Times New Roman" charset="0"/>
            </a:endParaRPr>
          </a:p>
          <a:p>
            <a:pPr marL="571500" indent="-571500">
              <a:buSzPct val="150000"/>
            </a:pPr>
            <a:r>
              <a:rPr lang="en-US" sz="2800" dirty="0" smtClean="0">
                <a:latin typeface="Trebuchet MS" pitchFamily="34" charset="0"/>
                <a:cs typeface="Times New Roman" charset="0"/>
              </a:rPr>
              <a:t/>
            </a:r>
            <a:br>
              <a:rPr lang="en-US" sz="2800" dirty="0" smtClean="0">
                <a:latin typeface="Trebuchet MS" pitchFamily="34" charset="0"/>
                <a:cs typeface="Times New Roman" charset="0"/>
              </a:rPr>
            </a:br>
            <a:endParaRPr lang="en-US" dirty="0">
              <a:latin typeface="Trebuchet MS" pitchFamily="34" charset="0"/>
              <a:cs typeface="Arial" charset="0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1" hangingPunct="1"/>
            <a:endParaRPr lang="en-US" sz="100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Background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300" y="1082675"/>
            <a:ext cx="7677070" cy="4403725"/>
          </a:xfrm>
        </p:spPr>
        <p:txBody>
          <a:bodyPr/>
          <a:lstStyle/>
          <a:p>
            <a:pPr>
              <a:buSzPct val="150000"/>
              <a:buFont typeface="Arial" pitchFamily="34" charset="0"/>
              <a:buChar char="•"/>
            </a:pPr>
            <a:r>
              <a:rPr lang="en-US" dirty="0" smtClean="0"/>
              <a:t>Three Contributions Submitted from Australia, Syria and the U.S. on topic of telecommunications/ICT access for persons with disabilities and age-related disabilities</a:t>
            </a:r>
          </a:p>
          <a:p>
            <a:pPr>
              <a:buSzPct val="150000"/>
              <a:buFont typeface="Arial" pitchFamily="34" charset="0"/>
              <a:buChar char="•"/>
            </a:pPr>
            <a:r>
              <a:rPr lang="en-US" dirty="0" smtClean="0"/>
              <a:t>Motion by Syria for U.S. to lead Ad Hoc Plenary to Combine the Contributions</a:t>
            </a:r>
          </a:p>
          <a:p>
            <a:pPr>
              <a:buSzPct val="150000"/>
              <a:buFont typeface="Arial" pitchFamily="34" charset="0"/>
              <a:buChar char="•"/>
            </a:pPr>
            <a:r>
              <a:rPr lang="en-US" dirty="0" smtClean="0"/>
              <a:t>Andrea Saks led Ad Hoc Plenary to reach a Consensus</a:t>
            </a:r>
          </a:p>
          <a:p>
            <a:pPr>
              <a:buSzPct val="150000"/>
            </a:pPr>
            <a:endParaRPr lang="en-US" dirty="0" smtClean="0"/>
          </a:p>
          <a:p>
            <a:pPr>
              <a:buSzPct val="150000"/>
              <a:buFont typeface="Arial" pitchFamily="34" charset="0"/>
              <a:buChar char="•"/>
            </a:pPr>
            <a:endParaRPr lang="en-US" dirty="0" smtClean="0"/>
          </a:p>
          <a:p>
            <a:pPr>
              <a:buSzPct val="150000"/>
              <a:buFont typeface="Arial" pitchFamily="34" charset="0"/>
              <a:buChar char="•"/>
            </a:pPr>
            <a:endParaRPr lang="en-US" dirty="0"/>
          </a:p>
          <a:p>
            <a:pPr>
              <a:buSzPct val="150000"/>
            </a:pPr>
            <a:endParaRPr lang="en-US" dirty="0" smtClean="0"/>
          </a:p>
          <a:p>
            <a:pPr>
              <a:buSzPct val="150000"/>
            </a:pPr>
            <a:endParaRPr lang="en-US" dirty="0" smtClean="0"/>
          </a:p>
          <a:p>
            <a:pPr>
              <a:buSzPct val="150000"/>
            </a:pPr>
            <a:endParaRPr lang="en-US" dirty="0"/>
          </a:p>
          <a:p>
            <a:pPr>
              <a:buSzPct val="150000"/>
            </a:pPr>
            <a:r>
              <a:rPr lang="en-US" dirty="0"/>
              <a:t> </a:t>
            </a:r>
            <a:r>
              <a:rPr lang="en-US" dirty="0" smtClean="0"/>
              <a:t>         </a:t>
            </a:r>
          </a:p>
          <a:p>
            <a:pPr>
              <a:buSzPct val="150000"/>
              <a:buFont typeface="Arial" pitchFamily="34" charset="0"/>
              <a:buChar char="•"/>
            </a:pPr>
            <a:endParaRPr lang="en-US" dirty="0" smtClean="0"/>
          </a:p>
          <a:p>
            <a:pPr>
              <a:buSzPct val="150000"/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C7A7A-3BED-490B-98D1-9DFC4A6B104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Key Provisions of Resolution 175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2354" y="1082675"/>
            <a:ext cx="8264646" cy="5329700"/>
          </a:xfrm>
        </p:spPr>
        <p:txBody>
          <a:bodyPr/>
          <a:lstStyle/>
          <a:p>
            <a:pPr>
              <a:buSzPct val="150000"/>
              <a:buFont typeface="Arial" pitchFamily="34" charset="0"/>
              <a:buChar char="•"/>
            </a:pPr>
            <a:r>
              <a:rPr lang="en-US" dirty="0" smtClean="0"/>
              <a:t>Sets out the ways for the ITU to Mainstream the Disability Persp</a:t>
            </a:r>
            <a:r>
              <a:rPr lang="en-US" dirty="0" smtClean="0"/>
              <a:t>ective in all of its Work</a:t>
            </a:r>
          </a:p>
          <a:p>
            <a:pPr>
              <a:buSzPct val="150000"/>
              <a:buFont typeface="Arial" pitchFamily="34" charset="0"/>
              <a:buChar char="•"/>
            </a:pPr>
            <a:r>
              <a:rPr lang="en-US" dirty="0" smtClean="0"/>
              <a:t>Recognizes International Agreements:  </a:t>
            </a:r>
          </a:p>
          <a:p>
            <a:pPr lvl="1">
              <a:buSzPct val="150000"/>
              <a:buFont typeface="Arial" pitchFamily="34" charset="0"/>
              <a:buChar char="•"/>
            </a:pPr>
            <a:r>
              <a:rPr lang="en-US" dirty="0" smtClean="0"/>
              <a:t>UN  Convention on Rights of Persons with Disabilities </a:t>
            </a:r>
          </a:p>
          <a:p>
            <a:pPr lvl="1">
              <a:buSzPct val="150000"/>
              <a:buFont typeface="Arial" pitchFamily="34" charset="0"/>
              <a:buChar char="•"/>
            </a:pPr>
            <a:r>
              <a:rPr lang="en-US" dirty="0" smtClean="0"/>
              <a:t>WTSA-08 Resolution 70</a:t>
            </a:r>
          </a:p>
          <a:p>
            <a:pPr lvl="1">
              <a:buSzPct val="150000"/>
              <a:buFont typeface="Arial" pitchFamily="34" charset="0"/>
              <a:buChar char="•"/>
            </a:pPr>
            <a:r>
              <a:rPr lang="en-US" dirty="0" smtClean="0"/>
              <a:t>WTDC-10 Resolution 58</a:t>
            </a:r>
          </a:p>
          <a:p>
            <a:pPr lvl="1">
              <a:buSzPct val="150000"/>
              <a:buFont typeface="Arial" pitchFamily="34" charset="0"/>
              <a:buChar char="•"/>
            </a:pPr>
            <a:r>
              <a:rPr lang="en-US" dirty="0" smtClean="0"/>
              <a:t>Tunis Commitment made at WSIS</a:t>
            </a:r>
          </a:p>
          <a:p>
            <a:pPr lvl="1">
              <a:buSzPct val="150000"/>
              <a:buFont typeface="Arial" pitchFamily="34" charset="0"/>
              <a:buChar char="•"/>
            </a:pPr>
            <a:r>
              <a:rPr lang="en-US" dirty="0" err="1" smtClean="0"/>
              <a:t>Phuket</a:t>
            </a:r>
            <a:r>
              <a:rPr lang="en-US" dirty="0" smtClean="0"/>
              <a:t> Declaration on Tsunami Preparedness for Persons with Disabilities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C7A7A-3BED-490B-98D1-9DFC4A6B104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Key Provisions of Resolution 175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2354" y="1082675"/>
            <a:ext cx="8264646" cy="5329700"/>
          </a:xfrm>
        </p:spPr>
        <p:txBody>
          <a:bodyPr/>
          <a:lstStyle/>
          <a:p>
            <a:pPr marL="0" indent="0">
              <a:buSzPct val="150000"/>
            </a:pPr>
            <a:r>
              <a:rPr lang="en-US" dirty="0" smtClean="0"/>
              <a:t>Resolves to take account of persons with disabilities in the work of ITU and to collaborate in adopting a comprehensive action plan to extend access to telecommuni</a:t>
            </a:r>
            <a:r>
              <a:rPr lang="en-US" dirty="0" smtClean="0"/>
              <a:t>cations/ICTs to persons with disabilities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C7A7A-3BED-490B-98D1-9DFC4A6B104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Key Provisions of Resolution 175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2354" y="1082675"/>
            <a:ext cx="8264646" cy="5329700"/>
          </a:xfrm>
        </p:spPr>
        <p:txBody>
          <a:bodyPr/>
          <a:lstStyle/>
          <a:p>
            <a:pPr marL="0" indent="0">
              <a:buSzPct val="150000"/>
            </a:pPr>
            <a:r>
              <a:rPr lang="en-US" dirty="0" smtClean="0"/>
              <a:t>Instructs Secretary-General, in consultation with the Directors of the </a:t>
            </a:r>
            <a:r>
              <a:rPr lang="en-US" dirty="0" err="1" smtClean="0"/>
              <a:t>Bureaux</a:t>
            </a:r>
            <a:endParaRPr lang="en-US" dirty="0" smtClean="0"/>
          </a:p>
          <a:p>
            <a:pPr>
              <a:buSzPct val="150000"/>
              <a:buFont typeface="Arial" pitchFamily="34" charset="0"/>
              <a:buChar char="•"/>
            </a:pPr>
            <a:r>
              <a:rPr lang="en-US" dirty="0" smtClean="0"/>
              <a:t>Coordinate accessibility-related activities between ITU-T, ITU-R and ITU-D</a:t>
            </a:r>
          </a:p>
          <a:p>
            <a:pPr>
              <a:buSzPct val="150000"/>
              <a:buFont typeface="Arial" pitchFamily="34" charset="0"/>
              <a:buChar char="•"/>
            </a:pPr>
            <a:r>
              <a:rPr lang="en-US" dirty="0" smtClean="0"/>
              <a:t>Consider financial implications for ITU providing accessible information through ICTs and to ITU facilities, services and </a:t>
            </a:r>
            <a:r>
              <a:rPr lang="en-US" dirty="0" err="1" smtClean="0"/>
              <a:t>programmes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C7A7A-3BED-490B-98D1-9DFC4A6B104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Key Provisions of Resolution 175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2354" y="1082675"/>
            <a:ext cx="8264646" cy="5329700"/>
          </a:xfrm>
        </p:spPr>
        <p:txBody>
          <a:bodyPr/>
          <a:lstStyle/>
          <a:p>
            <a:pPr marL="0" indent="0">
              <a:buSzPct val="150000"/>
            </a:pPr>
            <a:r>
              <a:rPr lang="en-US" dirty="0" smtClean="0"/>
              <a:t>Instructs Secretary-General, in consultation with the Directors of the </a:t>
            </a:r>
            <a:r>
              <a:rPr lang="en-US" dirty="0" err="1" smtClean="0"/>
              <a:t>Bureaux</a:t>
            </a:r>
            <a:r>
              <a:rPr lang="en-US" dirty="0" smtClean="0"/>
              <a:t> ( cont’d)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Captioning at meetings;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access to print information;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accessible design of ITU website;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access to buildings &amp; meeting facilities; and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adoption of accessible ITU recruitment practices and employment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C7A7A-3BED-490B-98D1-9DFC4A6B104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Key Provisions of Resolution 175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2354" y="1082675"/>
            <a:ext cx="8264646" cy="5329700"/>
          </a:xfrm>
        </p:spPr>
        <p:txBody>
          <a:bodyPr/>
          <a:lstStyle/>
          <a:p>
            <a:pPr marL="0" indent="0">
              <a:buSzPct val="150000"/>
            </a:pPr>
            <a:r>
              <a:rPr lang="en-US" dirty="0" smtClean="0"/>
              <a:t>Instructs Secretary-General, in consultation with the Directors of the </a:t>
            </a:r>
            <a:r>
              <a:rPr lang="en-US" dirty="0" err="1" smtClean="0"/>
              <a:t>Bureaux</a:t>
            </a:r>
            <a:r>
              <a:rPr lang="en-US" dirty="0" smtClean="0"/>
              <a:t> ( cont’d)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To encourage &amp; promote representation by persons with disabilities;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To consider expanding fellowship program to enable delegates with disabilities to participate in work of ITU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Identify, document and disseminate best practices for accessibility in telecom/ICT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C7A7A-3BED-490B-98D1-9DFC4A6B104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Key Provisions of Resolution 175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2354" y="1082675"/>
            <a:ext cx="8264646" cy="5329700"/>
          </a:xfrm>
        </p:spPr>
        <p:txBody>
          <a:bodyPr/>
          <a:lstStyle/>
          <a:p>
            <a:pPr marL="0" indent="0">
              <a:buSzPct val="150000"/>
            </a:pPr>
            <a:r>
              <a:rPr lang="en-US" dirty="0" smtClean="0"/>
              <a:t>Instructs Secretary-General, in consultation with the Directors of the </a:t>
            </a:r>
            <a:r>
              <a:rPr lang="en-US" dirty="0" err="1" smtClean="0"/>
              <a:t>Bureaux</a:t>
            </a:r>
            <a:r>
              <a:rPr lang="en-US" dirty="0" smtClean="0"/>
              <a:t> ( cont’d)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To work collaboratively with ITU-T, ITU-R and ITU-D concerning awareness &amp; mainstreaming of standards and</a:t>
            </a:r>
            <a:r>
              <a:rPr lang="en-US" dirty="0" smtClean="0"/>
              <a:t> </a:t>
            </a:r>
            <a:r>
              <a:rPr lang="en-US" dirty="0" smtClean="0"/>
              <a:t>programs for developing countries</a:t>
            </a:r>
          </a:p>
          <a:p>
            <a:pPr marL="358775" lvl="1" indent="-358775">
              <a:buSzPct val="150000"/>
              <a:buFont typeface="Arial" pitchFamily="34" charset="0"/>
              <a:buChar char="•"/>
            </a:pPr>
            <a:r>
              <a:rPr lang="en-US" dirty="0" smtClean="0"/>
              <a:t>To work collaboratively with other relevant organizations, entities and disability organizations to ensure ongoing work in the field of accessibility is taken into account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C7A7A-3BED-490B-98D1-9DFC4A6B104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U">
  <a:themeElements>
    <a:clrScheme name="ITU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ITU">
      <a:majorFont>
        <a:latin typeface="Verdana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99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99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ITU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U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2918</TotalTime>
  <Words>728</Words>
  <Application>Microsoft Office PowerPoint</Application>
  <PresentationFormat>On-screen Show (4:3)</PresentationFormat>
  <Paragraphs>88</Paragraphs>
  <Slides>15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ITU</vt:lpstr>
      <vt:lpstr>PP10 Resolution 175 Telecommunication/ICT accessibility for persons with disabilities, including age related disabilities</vt:lpstr>
      <vt:lpstr>Overview</vt:lpstr>
      <vt:lpstr>Background</vt:lpstr>
      <vt:lpstr>Key Provisions of Resolution 175</vt:lpstr>
      <vt:lpstr>Key Provisions of Resolution 175</vt:lpstr>
      <vt:lpstr>Key Provisions of Resolution 175</vt:lpstr>
      <vt:lpstr>Key Provisions of Resolution 175</vt:lpstr>
      <vt:lpstr>Key Provisions of Resolution 175</vt:lpstr>
      <vt:lpstr>Key Provisions of Resolution 175</vt:lpstr>
      <vt:lpstr>Key Provisions of Resolution 175</vt:lpstr>
      <vt:lpstr>Key Provisions of Resolution 175</vt:lpstr>
      <vt:lpstr>Key Provisions of Resolution 175</vt:lpstr>
      <vt:lpstr>Key Provisions of Resolution 175</vt:lpstr>
      <vt:lpstr>Key Provisions of Resolution 175</vt:lpstr>
      <vt:lpstr>Contact: Cynthia.Waddell@icdri.org   </vt:lpstr>
    </vt:vector>
  </TitlesOfParts>
  <Company>ITU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WS PRESENTATION TEMPLATE</dc:title>
  <dc:creator>TSB</dc:creator>
  <cp:lastModifiedBy>Andrea J Saks</cp:lastModifiedBy>
  <cp:revision>218</cp:revision>
  <cp:lastPrinted>2001-03-15T13:10:50Z</cp:lastPrinted>
  <dcterms:created xsi:type="dcterms:W3CDTF">2001-03-14T11:23:27Z</dcterms:created>
  <dcterms:modified xsi:type="dcterms:W3CDTF">2011-03-20T20:56:45Z</dcterms:modified>
</cp:coreProperties>
</file>