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43" r:id="rId2"/>
    <p:sldId id="584" r:id="rId3"/>
    <p:sldId id="555" r:id="rId4"/>
    <p:sldId id="567" r:id="rId5"/>
    <p:sldId id="578" r:id="rId6"/>
    <p:sldId id="569" r:id="rId7"/>
    <p:sldId id="570" r:id="rId8"/>
    <p:sldId id="581" r:id="rId9"/>
    <p:sldId id="582" r:id="rId10"/>
    <p:sldId id="544" r:id="rId11"/>
    <p:sldId id="566" r:id="rId12"/>
    <p:sldId id="546" r:id="rId13"/>
    <p:sldId id="548" r:id="rId14"/>
    <p:sldId id="576" r:id="rId15"/>
    <p:sldId id="583" r:id="rId16"/>
    <p:sldId id="510" r:id="rId17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646464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1B5BA2"/>
    <a:srgbClr val="87BBE0"/>
    <a:srgbClr val="D9445A"/>
    <a:srgbClr val="525152"/>
    <a:srgbClr val="0099CC"/>
    <a:srgbClr val="646464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1398" autoAdjust="0"/>
  </p:normalViewPr>
  <p:slideViewPr>
    <p:cSldViewPr>
      <p:cViewPr varScale="1">
        <p:scale>
          <a:sx n="96" d="100"/>
          <a:sy n="96" d="100"/>
        </p:scale>
        <p:origin x="-30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228"/>
    </p:cViewPr>
  </p:sorterViewPr>
  <p:notesViewPr>
    <p:cSldViewPr>
      <p:cViewPr varScale="1">
        <p:scale>
          <a:sx n="74" d="100"/>
          <a:sy n="74" d="100"/>
        </p:scale>
        <p:origin x="-2238" y="-90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D83AE7A5-BC95-4578-A1AA-10753EB13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31945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6463"/>
            <a:ext cx="4891088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9838" y="9431338"/>
            <a:ext cx="28892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1246949E-9F66-4794-974B-E720CFB809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31323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BCDE2-7C1E-4013-A825-A9472572E7B5}" type="slidenum">
              <a:rPr lang="en-US" smtClean="0">
                <a:cs typeface="Arial" charset="0"/>
              </a:rPr>
              <a:pPr/>
              <a:t>1</a:t>
            </a:fld>
            <a:endParaRPr lang="en-US" smtClean="0">
              <a:cs typeface="Arial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B075D71-4C83-4A2E-944C-D0ACF94952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B41DD0-7FE1-4129-B5CB-CFB225446144}" type="slidenum">
              <a:rPr lang="en-US" smtClean="0">
                <a:cs typeface="Arial" charset="0"/>
              </a:rPr>
              <a:pPr/>
              <a:t>16</a:t>
            </a:fld>
            <a:endParaRPr lang="en-US" smtClean="0">
              <a:cs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marL="571500" indent="-571500"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9BC27-863D-4C93-8651-11CE2978AAF1}" type="slidenum">
              <a:rPr lang="en-US" smtClean="0">
                <a:cs typeface="Arial" charset="0"/>
              </a:rPr>
              <a:pPr/>
              <a:t>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cs typeface="Arial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689EAC-84F8-45B9-A2C8-98AF547FC059}" type="slidenum">
              <a:rPr lang="en-US" smtClean="0">
                <a:cs typeface="Arial" charset="0"/>
              </a:rPr>
              <a:pPr/>
              <a:t>3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547E6E6-DC5C-455E-AD11-71C205D5C55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marL="571500" indent="-571500"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950B38-1AB4-41C2-875E-173AB252AE34}" type="slidenum">
              <a:rPr lang="en-US" smtClean="0">
                <a:cs typeface="Arial" charset="0"/>
              </a:rPr>
              <a:pPr/>
              <a:t>10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marL="571500" indent="-571500"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23E97E-4446-4B26-AD8A-F64ABBFB91F6}" type="slidenum">
              <a:rPr lang="en-US" smtClean="0">
                <a:cs typeface="Arial" charset="0"/>
              </a:rPr>
              <a:pPr/>
              <a:t>11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71500" indent="-571500"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marL="571500" indent="-571500" eaLnBrk="1" hangingPunct="1">
              <a:lnSpc>
                <a:spcPct val="80000"/>
              </a:lnSpc>
              <a:spcAft>
                <a:spcPct val="50000"/>
              </a:spcAft>
              <a:defRPr/>
            </a:pPr>
            <a:endParaRPr lang="en-US" dirty="0" smtClean="0">
              <a:cs typeface="Times New Roman" pitchFamily="18" charset="0"/>
            </a:endParaRP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3E4733-C4B3-4CD9-9C2D-22EE67768AFF}" type="slidenum">
              <a:rPr lang="en-US" smtClean="0">
                <a:cs typeface="Arial" charset="0"/>
              </a:rPr>
              <a:pPr/>
              <a:t>12</a:t>
            </a:fld>
            <a:endParaRPr lang="en-U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2C054F-461B-4608-AD9A-71A28B6D7CE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800100" lvl="1" indent="-342900" eaLnBrk="0" hangingPunct="0">
              <a:lnSpc>
                <a:spcPct val="90000"/>
              </a:lnSpc>
              <a:spcBef>
                <a:spcPct val="20000"/>
              </a:spcBef>
              <a:buSzPct val="75000"/>
              <a:buFont typeface="Wingdings" pitchFamily="2" charset="2"/>
              <a:buChar char="§"/>
              <a:defRPr/>
            </a:pPr>
            <a:endParaRPr lang="en-GB" sz="1200" kern="1200" dirty="0" smtClean="0">
              <a:solidFill>
                <a:srgbClr val="5C5C5C"/>
              </a:solidFill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4C7714-71FE-4B02-82E9-61F0F2CAE4E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7620000" y="6175375"/>
            <a:ext cx="1281113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  <a:t>International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  <a:t>Telecommunication</a:t>
            </a:r>
            <a:b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</a:br>
            <a:r>
              <a:rPr lang="en-US" sz="1000">
                <a:solidFill>
                  <a:schemeClr val="bg1"/>
                </a:solidFill>
                <a:latin typeface="Univers" pitchFamily="34" charset="0"/>
                <a:cs typeface="+mn-cs"/>
              </a:rPr>
              <a:t>Union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1">
                <a:solidFill>
                  <a:srgbClr val="0C4B84"/>
                </a:solidFill>
                <a:cs typeface="+mn-cs"/>
              </a:rPr>
              <a:t> </a:t>
            </a:r>
            <a:endParaRPr lang="en-US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200" b="1">
                <a:solidFill>
                  <a:srgbClr val="0C4B84"/>
                </a:solidFill>
                <a:cs typeface="+mn-cs"/>
              </a:rPr>
              <a:t> </a:t>
            </a:r>
            <a:endParaRPr lang="en-US" sz="2400">
              <a:solidFill>
                <a:schemeClr val="tx1"/>
              </a:solidFill>
              <a:cs typeface="+mn-cs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en-US" sz="1000">
                <a:solidFill>
                  <a:srgbClr val="000000"/>
                </a:solidFill>
                <a:cs typeface="+mn-cs"/>
              </a:rPr>
              <a:t> </a:t>
            </a:r>
            <a:endParaRPr lang="en-US" sz="2400">
              <a:solidFill>
                <a:schemeClr val="tx1"/>
              </a:solidFill>
              <a:cs typeface="+mn-cs"/>
            </a:endParaRPr>
          </a:p>
        </p:txBody>
      </p:sp>
      <p:pic>
        <p:nvPicPr>
          <p:cNvPr id="9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0675" y="6080125"/>
            <a:ext cx="1933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3"/>
          <p:cNvSpPr>
            <a:spLocks noChangeArrowheads="1"/>
          </p:cNvSpPr>
          <p:nvPr/>
        </p:nvSpPr>
        <p:spPr bwMode="auto">
          <a:xfrm>
            <a:off x="2886075" y="630237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E438A"/>
                </a:solidFill>
                <a:latin typeface="Zurich BlkEx BT"/>
                <a:cs typeface="+mn-cs"/>
              </a:rPr>
              <a:t>Committed to connecting the world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84313"/>
            <a:ext cx="7772400" cy="1728787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244792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20B745-5AC0-4176-B741-09826A956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351D-C1AB-4B4C-91B4-F90D08205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081088"/>
            <a:ext cx="1943100" cy="5164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081088"/>
            <a:ext cx="5678487" cy="5164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E71EF-955E-417F-831C-EC373A01F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4ABF1-CB3E-4CE3-8EAB-0C2C1E8D6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9EBA5-3703-497C-9EC3-A6D2F79FD0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9138"/>
            <a:ext cx="3810000" cy="4256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0414-981B-4572-BC4C-1F1EC94A6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1FD94-B31E-4030-B030-36C5202939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70939-12BC-4C45-BC13-F24D01EAB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CB6F6-20AC-4D94-B726-C5F2D6F40A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2CD8B-D2E4-41E7-A897-D3855452CB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FD03D-8055-4D1B-BD97-7882F2E915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13" cstate="print"/>
          <a:srcRect l="6723" b="12773"/>
          <a:stretch>
            <a:fillRect/>
          </a:stretch>
        </p:blipFill>
        <p:spPr bwMode="auto">
          <a:xfrm>
            <a:off x="0" y="809625"/>
            <a:ext cx="6467475" cy="604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81088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67" name="Rectangle 4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9350" y="6403975"/>
            <a:ext cx="339725" cy="244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1000">
                <a:solidFill>
                  <a:srgbClr val="0E438A"/>
                </a:solidFill>
                <a:latin typeface="Zurich BT" charset="0"/>
                <a:cs typeface="Times New Roman" pitchFamily="18" charset="0"/>
              </a:defRPr>
            </a:lvl1pPr>
          </a:lstStyle>
          <a:p>
            <a:pPr>
              <a:defRPr/>
            </a:pPr>
            <a:fld id="{173F8699-3534-4EF8-9D75-B26F3486D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25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30" name="Picture 5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804025" y="6124575"/>
            <a:ext cx="1933575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90" name="Rectangle 66"/>
          <p:cNvSpPr>
            <a:spLocks noChangeArrowheads="1"/>
          </p:cNvSpPr>
          <p:nvPr/>
        </p:nvSpPr>
        <p:spPr bwMode="auto">
          <a:xfrm>
            <a:off x="2916238" y="6308725"/>
            <a:ext cx="3702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1800">
                <a:solidFill>
                  <a:srgbClr val="0E438A"/>
                </a:solidFill>
                <a:latin typeface="Zurich BlkEx BT"/>
                <a:cs typeface="+mn-cs"/>
              </a:rPr>
              <a:t>Committed to connecting the world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transition>
    <p:fade/>
  </p:transition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B5BA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E438A"/>
        </a:buClr>
        <a:buSzPct val="110000"/>
        <a:buFont typeface="Wingdings" pitchFamily="2" charset="2"/>
        <a:buChar char="§"/>
        <a:defRPr sz="3200">
          <a:solidFill>
            <a:srgbClr val="5C5C5C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Ø"/>
        <a:defRPr sz="2800">
          <a:solidFill>
            <a:srgbClr val="5C5C5C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CC"/>
        </a:buClr>
        <a:buFont typeface="Wingdings" pitchFamily="2" charset="2"/>
        <a:buChar char="§"/>
        <a:defRPr sz="2400">
          <a:solidFill>
            <a:srgbClr val="5C5C5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Verdana" pitchFamily="34" charset="0"/>
        <a:buChar char="–"/>
        <a:defRPr sz="2000">
          <a:solidFill>
            <a:srgbClr val="5C5C5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7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/>
          <a:p>
            <a:fld id="{1E701F53-FFCA-42EE-A89A-EC451498473C}" type="slidenum">
              <a:rPr lang="en-US" smtClean="0">
                <a:latin typeface="Zurich BT"/>
              </a:rPr>
              <a:pPr/>
              <a:t>1</a:t>
            </a:fld>
            <a:endParaRPr lang="en-US" smtClean="0">
              <a:latin typeface="Zurich BT"/>
            </a:endParaRPr>
          </a:p>
        </p:txBody>
      </p:sp>
      <p:sp>
        <p:nvSpPr>
          <p:cNvPr id="15362" name="Rectangle 1042"/>
          <p:cNvSpPr>
            <a:spLocks noGrp="1" noChangeArrowheads="1"/>
          </p:cNvSpPr>
          <p:nvPr>
            <p:ph type="ctrTitle"/>
          </p:nvPr>
        </p:nvSpPr>
        <p:spPr>
          <a:xfrm>
            <a:off x="785813" y="857250"/>
            <a:ext cx="7772400" cy="2308225"/>
          </a:xfrm>
        </p:spPr>
        <p:txBody>
          <a:bodyPr/>
          <a:lstStyle/>
          <a:p>
            <a:r>
              <a:rPr lang="en-US" sz="7200" dirty="0" smtClean="0"/>
              <a:t>ITU-T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altLang="zh-CN" sz="3600" dirty="0" smtClean="0">
                <a:ea typeface="SimSun" pitchFamily="2" charset="-122"/>
              </a:rPr>
              <a:t>TSB Director’s Report 2011: Highlights</a:t>
            </a:r>
            <a:endParaRPr lang="en-US" sz="7200" dirty="0" smtClean="0"/>
          </a:p>
        </p:txBody>
      </p:sp>
      <p:sp>
        <p:nvSpPr>
          <p:cNvPr id="122899" name="Rectangle 104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3786188"/>
            <a:ext cx="6400800" cy="1785937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Malcolm Johnson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Director Telecommunication Standardization Bureau, ITU</a:t>
            </a:r>
          </a:p>
          <a:p>
            <a:pPr>
              <a:lnSpc>
                <a:spcPct val="90000"/>
              </a:lnSpc>
              <a:defRPr/>
            </a:pPr>
            <a:r>
              <a:rPr lang="en-US" sz="2800" dirty="0" smtClean="0">
                <a:solidFill>
                  <a:srgbClr val="0099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TSAG, 10 January 2012</a:t>
            </a:r>
          </a:p>
          <a:p>
            <a:pPr>
              <a:lnSpc>
                <a:spcPct val="90000"/>
              </a:lnSpc>
              <a:defRPr/>
            </a:pPr>
            <a:endParaRPr lang="en-US" sz="2800" dirty="0" smtClean="0">
              <a:solidFill>
                <a:srgbClr val="0099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3F9303-AAB0-499F-97AF-26F918C8739A}" type="slidenum">
              <a:rPr lang="en-US" smtClean="0">
                <a:latin typeface="Zurich BT"/>
              </a:rPr>
              <a:pPr/>
              <a:t>10</a:t>
            </a:fld>
            <a:endParaRPr lang="en-US" smtClean="0">
              <a:latin typeface="Zurich B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1675" y="1214438"/>
            <a:ext cx="777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969696"/>
              </a:solidFill>
              <a:latin typeface="+mn-lt"/>
              <a:cs typeface="+mn-cs"/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0200"/>
            <a:ext cx="7772400" cy="647700"/>
          </a:xfrm>
        </p:spPr>
        <p:txBody>
          <a:bodyPr/>
          <a:lstStyle/>
          <a:p>
            <a:r>
              <a:rPr lang="en-GB" dirty="0" smtClean="0"/>
              <a:t>Focus Groups</a:t>
            </a:r>
            <a:endParaRPr lang="en-US" sz="2000" dirty="0" smtClean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071938" y="1052736"/>
            <a:ext cx="5072062" cy="421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defRPr/>
            </a:pPr>
            <a:endParaRPr lang="en-GB" dirty="0" smtClean="0">
              <a:latin typeface="+mj-lt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FGs on </a:t>
            </a:r>
            <a:r>
              <a:rPr lang="en-GB" sz="2200" b="1" dirty="0" smtClean="0">
                <a:solidFill>
                  <a:srgbClr val="5C5C5C"/>
                </a:solidFill>
                <a:latin typeface="+mn-lt"/>
                <a:cs typeface="+mn-cs"/>
              </a:rPr>
              <a:t>Smart Grid</a:t>
            </a: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 and </a:t>
            </a:r>
            <a:r>
              <a:rPr lang="en-GB" sz="2200" b="1" dirty="0" smtClean="0">
                <a:solidFill>
                  <a:srgbClr val="5C5C5C"/>
                </a:solidFill>
                <a:latin typeface="+mn-lt"/>
                <a:cs typeface="+mn-cs"/>
              </a:rPr>
              <a:t>Cloud Computing</a:t>
            </a: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 completed work 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b="1" dirty="0" smtClean="0">
                <a:solidFill>
                  <a:srgbClr val="5C5C5C"/>
                </a:solidFill>
                <a:latin typeface="+mn-lt"/>
                <a:cs typeface="+mn-cs"/>
              </a:rPr>
              <a:t>FG </a:t>
            </a:r>
            <a:r>
              <a:rPr lang="en-GB" sz="2200" b="1" dirty="0" err="1" smtClean="0">
                <a:solidFill>
                  <a:srgbClr val="5C5C5C"/>
                </a:solidFill>
                <a:latin typeface="+mn-lt"/>
                <a:cs typeface="+mn-cs"/>
              </a:rPr>
              <a:t>CarCOM</a:t>
            </a:r>
            <a:r>
              <a:rPr lang="en-GB" sz="2200" b="1" dirty="0" smtClean="0">
                <a:solidFill>
                  <a:srgbClr val="5C5C5C"/>
                </a:solidFill>
                <a:latin typeface="+mn-lt"/>
                <a:cs typeface="+mn-cs"/>
              </a:rPr>
              <a:t> </a:t>
            </a:r>
          </a:p>
          <a:p>
            <a:pPr marL="74295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altLang="zh-CN" sz="2200" dirty="0" smtClean="0">
                <a:solidFill>
                  <a:srgbClr val="5C5C5C"/>
                </a:solidFill>
                <a:latin typeface="+mn-lt"/>
                <a:cs typeface="+mn-cs"/>
              </a:rPr>
              <a:t>Speech recognition in cars</a:t>
            </a:r>
            <a:endParaRPr lang="en-US" altLang="zh-CN" sz="2200" dirty="0" smtClean="0">
              <a:solidFill>
                <a:srgbClr val="5C5C5C"/>
              </a:solidFill>
              <a:latin typeface="+mn-lt"/>
              <a:cs typeface="+mn-cs"/>
            </a:endParaRP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b="1" dirty="0" smtClean="0">
                <a:solidFill>
                  <a:srgbClr val="5C5C5C"/>
                </a:solidFill>
                <a:latin typeface="+mn-lt"/>
                <a:cs typeface="+mn-cs"/>
              </a:rPr>
              <a:t>FG on Driver Distraction </a:t>
            </a:r>
          </a:p>
          <a:p>
            <a:pPr marL="74295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altLang="zh-CN" sz="2200" dirty="0" smtClean="0">
                <a:solidFill>
                  <a:srgbClr val="5C5C5C"/>
                </a:solidFill>
                <a:latin typeface="+mn-lt"/>
                <a:cs typeface="+mn-cs"/>
              </a:rPr>
              <a:t>1.2 million people dying annually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b="1" dirty="0" smtClean="0">
                <a:solidFill>
                  <a:srgbClr val="5C5C5C"/>
                </a:solidFill>
                <a:latin typeface="+mn-lt"/>
                <a:cs typeface="+mn-cs"/>
              </a:rPr>
              <a:t>Focus Group on Audiovisual Media Accessibility</a:t>
            </a:r>
          </a:p>
          <a:p>
            <a:pPr marL="74295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altLang="zh-CN" sz="2200" dirty="0" smtClean="0">
                <a:solidFill>
                  <a:srgbClr val="5C5C5C"/>
                </a:solidFill>
                <a:latin typeface="+mn-lt"/>
                <a:cs typeface="+mn-cs"/>
              </a:rPr>
              <a:t>Focus on digital media (TV, IPTV and mobile phones). </a:t>
            </a:r>
          </a:p>
          <a:p>
            <a:pPr marL="28575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altLang="zh-CN" sz="2200" dirty="0" smtClean="0">
                <a:solidFill>
                  <a:srgbClr val="5C5C5C"/>
                </a:solidFill>
                <a:latin typeface="+mn-lt"/>
                <a:cs typeface="+mn-cs"/>
              </a:rPr>
              <a:t>Proposal from CTO group to create new FGs on e-Health and</a:t>
            </a:r>
            <a:br>
              <a:rPr lang="en-GB" altLang="zh-CN" sz="2200" dirty="0" smtClean="0">
                <a:solidFill>
                  <a:srgbClr val="5C5C5C"/>
                </a:solidFill>
                <a:latin typeface="+mn-lt"/>
                <a:cs typeface="+mn-cs"/>
              </a:rPr>
            </a:br>
            <a:r>
              <a:rPr lang="en-GB" altLang="zh-CN" sz="2200" dirty="0" smtClean="0">
                <a:solidFill>
                  <a:srgbClr val="5C5C5C"/>
                </a:solidFill>
                <a:latin typeface="+mn-lt"/>
                <a:cs typeface="+mn-cs"/>
              </a:rPr>
              <a:t>Resilient Networks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endParaRPr lang="en-US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endParaRPr lang="en-US" kern="0" dirty="0">
              <a:solidFill>
                <a:srgbClr val="5C5C5C"/>
              </a:solidFill>
              <a:latin typeface="+mn-lt"/>
              <a:cs typeface="+mn-cs"/>
            </a:endParaRPr>
          </a:p>
        </p:txBody>
      </p:sp>
      <p:pic>
        <p:nvPicPr>
          <p:cNvPr id="31746" name="Picture 2" descr="http://blog.thinqaction.com/wp-content/uploads/2011/11/Gen-Y-Corporate-America-Development-Econom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FA095-4F83-4E19-8F94-E9D29D2228A8}" type="slidenum">
              <a:rPr lang="en-US" smtClean="0">
                <a:latin typeface="Zurich BT"/>
              </a:rPr>
              <a:pPr/>
              <a:t>11</a:t>
            </a:fld>
            <a:endParaRPr lang="en-US" smtClean="0">
              <a:latin typeface="Zurich B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1675" y="1214438"/>
            <a:ext cx="777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969696"/>
              </a:solidFill>
              <a:latin typeface="+mn-lt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85750" y="1556792"/>
            <a:ext cx="7886650" cy="4801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34 </a:t>
            </a:r>
            <a:r>
              <a:rPr lang="en-GB" sz="2200" dirty="0">
                <a:solidFill>
                  <a:srgbClr val="5C5C5C"/>
                </a:solidFill>
                <a:latin typeface="+mn-lt"/>
                <a:cs typeface="+mn-cs"/>
              </a:rPr>
              <a:t>events, </a:t>
            </a: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1885 participants</a:t>
            </a:r>
            <a:endParaRPr lang="en-GB" sz="2200" dirty="0">
              <a:solidFill>
                <a:srgbClr val="5C5C5C"/>
              </a:solidFill>
              <a:latin typeface="+mn-lt"/>
              <a:cs typeface="+mn-cs"/>
            </a:endParaRP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Increased use of remote participation and new standalone virtual events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b="1" dirty="0" smtClean="0">
                <a:solidFill>
                  <a:srgbClr val="5C5C5C"/>
                </a:solidFill>
                <a:latin typeface="+mn-lt"/>
                <a:cs typeface="+mn-cs"/>
              </a:rPr>
              <a:t>Topics included: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… standards </a:t>
            </a:r>
            <a:r>
              <a:rPr lang="en-GB" sz="2200" dirty="0">
                <a:solidFill>
                  <a:srgbClr val="5C5C5C"/>
                </a:solidFill>
                <a:latin typeface="+mn-lt"/>
                <a:cs typeface="+mn-cs"/>
              </a:rPr>
              <a:t>gap 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IPR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IPTV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Optical systems</a:t>
            </a:r>
            <a:endParaRPr lang="en-GB" sz="2200" dirty="0">
              <a:solidFill>
                <a:srgbClr val="5C5C5C"/>
              </a:solidFill>
              <a:latin typeface="+mn-lt"/>
              <a:cs typeface="+mn-cs"/>
            </a:endParaRP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Conformity and </a:t>
            </a:r>
            <a:b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</a:b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Interoperability</a:t>
            </a: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 </a:t>
            </a:r>
            <a:endParaRPr lang="en-GB" sz="2200" dirty="0">
              <a:solidFill>
                <a:srgbClr val="5C5C5C"/>
              </a:solidFill>
              <a:latin typeface="+mn-lt"/>
              <a:cs typeface="+mn-cs"/>
            </a:endParaRP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Green </a:t>
            </a:r>
            <a:r>
              <a:rPr lang="en-GB" sz="2200" dirty="0" err="1" smtClean="0">
                <a:solidFill>
                  <a:srgbClr val="5C5C5C"/>
                </a:solidFill>
                <a:latin typeface="+mn-lt"/>
                <a:cs typeface="+mn-cs"/>
              </a:rPr>
              <a:t>ICTs</a:t>
            </a:r>
            <a:endParaRPr lang="en-GB" sz="2200" dirty="0">
              <a:solidFill>
                <a:srgbClr val="5C5C5C"/>
              </a:solidFill>
              <a:latin typeface="+mn-lt"/>
              <a:cs typeface="+mn-cs"/>
            </a:endParaRP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>
                <a:solidFill>
                  <a:srgbClr val="5C5C5C"/>
                </a:solidFill>
                <a:latin typeface="+mn-lt"/>
                <a:cs typeface="+mn-cs"/>
              </a:rPr>
              <a:t>Accessibility </a:t>
            </a:r>
            <a:endParaRPr lang="en-GB" sz="2200" dirty="0" smtClean="0">
              <a:solidFill>
                <a:srgbClr val="5C5C5C"/>
              </a:solidFill>
              <a:latin typeface="+mn-lt"/>
              <a:cs typeface="+mn-cs"/>
            </a:endParaRP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Digital signage</a:t>
            </a:r>
            <a:endParaRPr lang="en-GB" sz="2200" dirty="0">
              <a:solidFill>
                <a:srgbClr val="5C5C5C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Intelligent Transport</a:t>
            </a:r>
            <a:endParaRPr lang="en-GB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endParaRPr lang="en-US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endParaRPr lang="en-US" kern="0" dirty="0">
              <a:solidFill>
                <a:srgbClr val="5C5C5C"/>
              </a:solidFill>
              <a:latin typeface="+mn-lt"/>
              <a:cs typeface="+mn-cs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3203848" y="404664"/>
            <a:ext cx="30780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3600" b="1" dirty="0" smtClean="0">
                <a:solidFill>
                  <a:srgbClr val="1B5BA2"/>
                </a:solidFill>
                <a:latin typeface="+mj-lt"/>
              </a:rPr>
              <a:t>Workshops</a:t>
            </a:r>
            <a:endParaRPr lang="en-US" sz="3600" b="1" dirty="0">
              <a:solidFill>
                <a:srgbClr val="1B5BA2"/>
              </a:solidFill>
              <a:latin typeface="+mj-lt"/>
            </a:endParaRPr>
          </a:p>
        </p:txBody>
      </p:sp>
      <p:pic>
        <p:nvPicPr>
          <p:cNvPr id="91137" name="Chart 2" descr="image0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564904"/>
            <a:ext cx="4464496" cy="3178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EAFDC-44A0-4DFB-8A4B-54719A5712A9}" type="slidenum">
              <a:rPr lang="en-US" smtClean="0">
                <a:latin typeface="Zurich BT"/>
              </a:rPr>
              <a:pPr/>
              <a:t>12</a:t>
            </a:fld>
            <a:endParaRPr lang="en-US" smtClean="0">
              <a:latin typeface="Zurich B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1675" y="1214438"/>
            <a:ext cx="777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969696"/>
              </a:solidFill>
              <a:latin typeface="+mn-lt"/>
              <a:cs typeface="+mn-cs"/>
            </a:endParaRP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07537"/>
            <a:ext cx="7772400" cy="1508105"/>
          </a:xfrm>
        </p:spPr>
        <p:txBody>
          <a:bodyPr/>
          <a:lstStyle/>
          <a:p>
            <a:r>
              <a:rPr lang="en-GB" dirty="0" smtClean="0"/>
              <a:t>Conformance and Interoperability Testing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000" dirty="0" smtClean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827088" y="1916832"/>
            <a:ext cx="8102600" cy="40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b="1" dirty="0" smtClean="0">
                <a:solidFill>
                  <a:srgbClr val="5C5C5C"/>
                </a:solidFill>
                <a:latin typeface="+mn-lt"/>
                <a:cs typeface="+mn-cs"/>
              </a:rPr>
              <a:t>Conformity database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Major task to increase number of test suites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b="1" dirty="0" smtClean="0">
                <a:solidFill>
                  <a:srgbClr val="5C5C5C"/>
                </a:solidFill>
                <a:latin typeface="+mn-lt"/>
                <a:cs typeface="+mn-cs"/>
              </a:rPr>
              <a:t>Interoperability events</a:t>
            </a:r>
            <a:endParaRPr lang="en-GB" sz="2200" b="1" dirty="0" smtClean="0">
              <a:solidFill>
                <a:srgbClr val="5C5C5C"/>
              </a:solidFill>
              <a:latin typeface="+mn-lt"/>
              <a:cs typeface="+mn-cs"/>
            </a:endParaRP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For IPTV and G.hn in Geneva; Rio de Janeiro and Dubai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b="1" dirty="0" smtClean="0">
                <a:solidFill>
                  <a:srgbClr val="5C5C5C"/>
                </a:solidFill>
                <a:latin typeface="+mn-lt"/>
                <a:cs typeface="+mn-cs"/>
              </a:rPr>
              <a:t>Capacity building 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In cooperation with BDT </a:t>
            </a:r>
          </a:p>
          <a:p>
            <a:pPr marL="3429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b="1" dirty="0" smtClean="0">
                <a:solidFill>
                  <a:srgbClr val="5C5C5C"/>
                </a:solidFill>
                <a:latin typeface="+mn-lt"/>
                <a:cs typeface="+mn-cs"/>
              </a:rPr>
              <a:t>Assistance in the establishment of test facilities 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In cooperation with BDT</a:t>
            </a:r>
          </a:p>
          <a:p>
            <a:pPr marL="800100" lvl="2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Questionnaire issued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b="1" dirty="0" smtClean="0">
                <a:solidFill>
                  <a:srgbClr val="5C5C5C"/>
                </a:solidFill>
                <a:latin typeface="+mn-lt"/>
                <a:cs typeface="+mn-cs"/>
              </a:rPr>
              <a:t>Business plan </a:t>
            </a: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being developed with KPMG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endParaRPr lang="en-US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endParaRPr lang="en-GB" dirty="0"/>
          </a:p>
        </p:txBody>
      </p:sp>
      <p:pic>
        <p:nvPicPr>
          <p:cNvPr id="31746" name="Picture 2" descr="http://www.itu.int/net/ITU-T/cdb/images/interop-logo-120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0648"/>
            <a:ext cx="1143000" cy="11430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63551" y="217322"/>
            <a:ext cx="7772400" cy="1200150"/>
          </a:xfrm>
        </p:spPr>
        <p:txBody>
          <a:bodyPr/>
          <a:lstStyle/>
          <a:p>
            <a:r>
              <a:rPr lang="en-GB" dirty="0" smtClean="0"/>
              <a:t>Four Technology Watch </a:t>
            </a:r>
            <a:br>
              <a:rPr lang="en-GB" dirty="0" smtClean="0"/>
            </a:br>
            <a:r>
              <a:rPr lang="en-GB" dirty="0" smtClean="0"/>
              <a:t>Reports Issued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16833"/>
            <a:ext cx="7316787" cy="3168352"/>
          </a:xfrm>
        </p:spPr>
        <p:txBody>
          <a:bodyPr/>
          <a:lstStyle/>
          <a:p>
            <a:pPr lvl="0"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GB" altLang="ja-JP" sz="2200" kern="1200" dirty="0" smtClean="0"/>
              <a:t>Standards and e-Health</a:t>
            </a:r>
            <a:endParaRPr lang="en-US" altLang="ja-JP" sz="2200" kern="1200" dirty="0" smtClean="0"/>
          </a:p>
          <a:p>
            <a:pPr lvl="0"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GB" altLang="ja-JP" sz="2200" kern="1200" dirty="0" smtClean="0"/>
              <a:t>Optical World</a:t>
            </a:r>
            <a:endParaRPr lang="en-US" altLang="ja-JP" sz="2200" kern="1200" dirty="0" smtClean="0"/>
          </a:p>
          <a:p>
            <a:pPr lvl="0"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GB" altLang="ja-JP" sz="2200" kern="1200" dirty="0" smtClean="0"/>
              <a:t>Trends in Video Games and Gaming</a:t>
            </a:r>
            <a:endParaRPr lang="en-US" altLang="ja-JP" sz="2200" kern="1200" dirty="0" smtClean="0"/>
          </a:p>
          <a:p>
            <a:pPr lvl="0"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GB" altLang="ja-JP" sz="2200" kern="1200" dirty="0" smtClean="0"/>
              <a:t>Digital Signage: the right information </a:t>
            </a:r>
            <a:br>
              <a:rPr lang="en-GB" altLang="ja-JP" sz="2200" kern="1200" dirty="0" smtClean="0"/>
            </a:br>
            <a:r>
              <a:rPr lang="en-GB" altLang="ja-JP" sz="2200" kern="1200" dirty="0" smtClean="0"/>
              <a:t>in all the right places</a:t>
            </a:r>
            <a:endParaRPr lang="en-US" altLang="ja-JP" sz="2200" kern="1200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B009C-58F2-41C5-8556-9ECD656E8221}" type="slidenum">
              <a:rPr lang="en-US" smtClean="0">
                <a:latin typeface="Zurich BT"/>
              </a:rPr>
              <a:pPr/>
              <a:t>13</a:t>
            </a:fld>
            <a:endParaRPr lang="en-US" smtClean="0">
              <a:latin typeface="Zurich BT"/>
            </a:endParaRPr>
          </a:p>
        </p:txBody>
      </p:sp>
      <p:pic>
        <p:nvPicPr>
          <p:cNvPr id="29700" name="Picture 2" descr="http://www.itu.int/ITU-T/techwatch/img/twlog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05064"/>
            <a:ext cx="2786063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1700808"/>
            <a:ext cx="2156570" cy="3898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-540568" y="404664"/>
            <a:ext cx="10081120" cy="646331"/>
          </a:xfrm>
        </p:spPr>
        <p:txBody>
          <a:bodyPr/>
          <a:lstStyle/>
          <a:p>
            <a:r>
              <a:rPr lang="en-GB" dirty="0" smtClean="0"/>
              <a:t>Bridging the Standardization Gap</a:t>
            </a:r>
            <a:endParaRPr lang="en-US" dirty="0" smtClean="0"/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8206556" cy="4700687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GB" altLang="zh-CN" sz="2200" b="1" kern="1200" dirty="0" smtClean="0"/>
              <a:t>BSG Fund contributors</a:t>
            </a:r>
            <a:r>
              <a:rPr lang="en-GB" altLang="zh-CN" sz="2200" kern="1200" dirty="0" smtClean="0"/>
              <a:t>: </a:t>
            </a:r>
            <a:r>
              <a:rPr lang="en-US" altLang="zh-CN" sz="2200" kern="1200" dirty="0" smtClean="0"/>
              <a:t>Nokia Siemens, Microsoft, Cisco and the Korea Communications Commission</a:t>
            </a:r>
            <a:endParaRPr lang="en-GB" altLang="zh-CN" sz="2200" kern="1200" dirty="0" smtClean="0"/>
          </a:p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US" altLang="ja-JP" sz="2200" kern="1200" dirty="0" smtClean="0"/>
              <a:t>2 Members have taken advantage of reduced fees</a:t>
            </a:r>
          </a:p>
          <a:p>
            <a:pPr marL="342900" lvl="1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altLang="zh-CN" sz="2200" kern="1200" dirty="0" smtClean="0">
                <a:ea typeface="+mn-ea"/>
                <a:cs typeface="+mn-cs"/>
              </a:rPr>
              <a:t>Handbook on Testing</a:t>
            </a:r>
          </a:p>
          <a:p>
            <a:pPr marL="342900" lvl="1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altLang="zh-CN" sz="2200" kern="1200" dirty="0" err="1" smtClean="0">
                <a:ea typeface="+mn-ea"/>
                <a:cs typeface="+mn-cs"/>
              </a:rPr>
              <a:t>Standards Q&amp;A Online Forum</a:t>
            </a:r>
          </a:p>
          <a:p>
            <a:pPr marL="342900" lvl="1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altLang="zh-CN" sz="2200" kern="1200" dirty="0" smtClean="0">
                <a:ea typeface="+mn-ea"/>
                <a:cs typeface="+mn-cs"/>
              </a:rPr>
              <a:t>Mentoring </a:t>
            </a:r>
            <a:r>
              <a:rPr lang="en-US" altLang="zh-CN" sz="2200" kern="1200" dirty="0" err="1" smtClean="0">
                <a:ea typeface="+mn-ea"/>
                <a:cs typeface="+mn-cs"/>
              </a:rPr>
              <a:t>programme</a:t>
            </a:r>
            <a:r>
              <a:rPr lang="en-US" altLang="zh-CN" sz="2200" kern="1200" dirty="0" smtClean="0">
                <a:ea typeface="+mn-ea"/>
                <a:cs typeface="+mn-cs"/>
              </a:rPr>
              <a:t> for SG newcomers</a:t>
            </a:r>
          </a:p>
          <a:p>
            <a:pPr marL="342900" lvl="1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altLang="ja-JP" sz="2200" kern="1200" dirty="0" smtClean="0">
                <a:ea typeface="+mn-ea"/>
                <a:cs typeface="+mn-cs"/>
              </a:rPr>
              <a:t>BSG Workshops: Fiji, Algeria and Moldova.</a:t>
            </a:r>
          </a:p>
          <a:p>
            <a:pPr marL="342900" lvl="1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altLang="ja-JP" sz="2200" b="1" kern="1200" dirty="0" smtClean="0">
                <a:ea typeface="+mn-ea"/>
                <a:cs typeface="+mn-cs"/>
              </a:rPr>
              <a:t>14 workshops in developing countries </a:t>
            </a:r>
            <a:r>
              <a:rPr lang="en-GB" altLang="ja-JP" sz="2200" kern="1200" dirty="0" smtClean="0">
                <a:ea typeface="+mn-ea"/>
                <a:cs typeface="+mn-cs"/>
              </a:rPr>
              <a:t>including Tutorial on Optical Fibres, Cables, and Systems</a:t>
            </a:r>
            <a:endParaRPr lang="en-US" altLang="ja-JP" sz="2200" kern="1200" dirty="0" err="1" smtClean="0">
              <a:ea typeface="+mn-ea"/>
              <a:cs typeface="+mn-cs"/>
            </a:endParaRPr>
          </a:p>
          <a:p>
            <a:pPr marL="342900" lvl="1" indent="-342900">
              <a:lnSpc>
                <a:spcPct val="9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US" sz="2000" kern="1200" dirty="0" smtClean="0">
              <a:latin typeface="Verdana" pitchFamily="34" charset="0"/>
              <a:cs typeface="Arial" pitchFamily="34" charset="0"/>
            </a:endParaRPr>
          </a:p>
          <a:p>
            <a:pPr marL="342900" lvl="1" indent="-342900">
              <a:lnSpc>
                <a:spcPct val="9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</a:pPr>
            <a:endParaRPr lang="en-US" altLang="ja-JP" sz="2000" b="1" dirty="0" smtClean="0"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endParaRPr lang="en-US" altLang="ja-JP" sz="2000" b="1" dirty="0" smtClean="0"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endParaRPr lang="en-US" altLang="ja-JP" sz="2000" b="1" dirty="0" smtClean="0">
              <a:ea typeface="MS PGothic" pitchFamily="34" charset="-128"/>
            </a:endParaRPr>
          </a:p>
          <a:p>
            <a:pPr>
              <a:lnSpc>
                <a:spcPct val="90000"/>
              </a:lnSpc>
            </a:pPr>
            <a:endParaRPr lang="en-US" altLang="ja-JP" sz="2000" dirty="0" smtClean="0">
              <a:ea typeface="MS PGothic" pitchFamily="34" charset="-128"/>
            </a:endParaRPr>
          </a:p>
          <a:p>
            <a:endParaRPr lang="en-US" sz="2000" dirty="0" smtClean="0"/>
          </a:p>
          <a:p>
            <a:endParaRPr lang="en-GB" dirty="0" smtClean="0"/>
          </a:p>
          <a:p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0A5D99-5415-48F7-8339-1B1413E58896}" type="slidenum">
              <a:rPr lang="en-US" smtClean="0">
                <a:latin typeface="Zurich BT"/>
              </a:rPr>
              <a:pPr/>
              <a:t>14</a:t>
            </a:fld>
            <a:endParaRPr lang="en-US" smtClean="0">
              <a:latin typeface="Zurich BT"/>
            </a:endParaRPr>
          </a:p>
        </p:txBody>
      </p:sp>
      <p:pic>
        <p:nvPicPr>
          <p:cNvPr id="31748" name="Picture 2" descr="http://www.itu.int/ITU-T/scripts/include/images/main/tiger-leap-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4797152"/>
            <a:ext cx="2046228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76DDB3-FA3A-4C39-972B-34161EDB909A}" type="slidenum">
              <a:rPr lang="en-US" smtClean="0">
                <a:latin typeface="Zurich BT"/>
              </a:rPr>
              <a:pPr/>
              <a:t>15</a:t>
            </a:fld>
            <a:endParaRPr lang="en-US" smtClean="0">
              <a:latin typeface="Zurich BT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755576" y="1268760"/>
            <a:ext cx="4968551" cy="459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lvl="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b="1" dirty="0" smtClean="0">
                <a:solidFill>
                  <a:srgbClr val="5C5C5C"/>
                </a:solidFill>
                <a:latin typeface="+mn-lt"/>
                <a:cs typeface="+mn-cs"/>
              </a:rPr>
              <a:t>Direct Document Posting</a:t>
            </a:r>
          </a:p>
          <a:p>
            <a:pPr marL="914400" lvl="1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90 per cent of SG 15’s (400) contributions</a:t>
            </a:r>
          </a:p>
          <a:p>
            <a:pPr marL="4572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New ICT Security Standards Roadmap </a:t>
            </a:r>
          </a:p>
          <a:p>
            <a:pPr marL="4572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Meeting Documents Sync Application</a:t>
            </a:r>
          </a:p>
          <a:p>
            <a:pPr marL="4572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Remote participation </a:t>
            </a:r>
          </a:p>
          <a:p>
            <a:pPr marL="4572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SG Plenary </a:t>
            </a:r>
            <a:r>
              <a:rPr lang="en-US" sz="2200" dirty="0" err="1" smtClean="0">
                <a:solidFill>
                  <a:srgbClr val="5C5C5C"/>
                </a:solidFill>
                <a:latin typeface="+mn-lt"/>
                <a:cs typeface="+mn-cs"/>
              </a:rPr>
              <a:t>Audiocast</a:t>
            </a:r>
            <a:endParaRPr lang="en-US" sz="2200" dirty="0" smtClean="0">
              <a:solidFill>
                <a:srgbClr val="5C5C5C"/>
              </a:solidFill>
              <a:latin typeface="+mn-lt"/>
              <a:cs typeface="+mn-cs"/>
            </a:endParaRPr>
          </a:p>
          <a:p>
            <a:pPr marL="4572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E-lockers</a:t>
            </a:r>
          </a:p>
          <a:p>
            <a:pPr marL="4572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Email Printing </a:t>
            </a:r>
          </a:p>
          <a:p>
            <a:pPr marL="4572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sz="2200" dirty="0" smtClean="0">
                <a:solidFill>
                  <a:srgbClr val="5C5C5C"/>
                </a:solidFill>
                <a:latin typeface="+mn-lt"/>
                <a:cs typeface="+mn-cs"/>
              </a:rPr>
              <a:t>RFID badges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endParaRPr lang="en-GB" sz="2200" dirty="0">
              <a:solidFill>
                <a:srgbClr val="5C5C5C"/>
              </a:solidFill>
              <a:latin typeface="+mn-lt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42938" y="285750"/>
            <a:ext cx="7772400" cy="6413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kern="0" dirty="0" smtClean="0">
                <a:solidFill>
                  <a:srgbClr val="1B5BA2"/>
                </a:solidFill>
                <a:latin typeface="+mj-lt"/>
                <a:ea typeface="+mj-ea"/>
                <a:cs typeface="+mj-cs"/>
              </a:rPr>
              <a:t>ITU-T </a:t>
            </a:r>
            <a:r>
              <a:rPr lang="en-US" sz="3600" b="1" kern="0" dirty="0">
                <a:solidFill>
                  <a:srgbClr val="1B5BA2"/>
                </a:solidFill>
                <a:latin typeface="+mj-lt"/>
                <a:ea typeface="+mj-ea"/>
                <a:cs typeface="+mj-cs"/>
              </a:rPr>
              <a:t>Tools</a:t>
            </a:r>
          </a:p>
        </p:txBody>
      </p:sp>
      <p:pic>
        <p:nvPicPr>
          <p:cNvPr id="48132" name="Picture 3" descr="http://socialmediabuildingblocks.files.wordpress.com/2009/04/tool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3225" y="1643063"/>
            <a:ext cx="3327900" cy="279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785225" y="6403975"/>
            <a:ext cx="323850" cy="244475"/>
          </a:xfrm>
        </p:spPr>
        <p:txBody>
          <a:bodyPr/>
          <a:lstStyle/>
          <a:p>
            <a:fld id="{EF651B9A-69A7-413B-B6D5-452F27F6BDEC}" type="slidenum">
              <a:rPr lang="en-US" smtClean="0">
                <a:latin typeface="Zurich BT"/>
              </a:rPr>
              <a:pPr/>
              <a:t>16</a:t>
            </a:fld>
            <a:endParaRPr lang="en-US" smtClean="0">
              <a:latin typeface="Zurich BT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5348288"/>
            <a:ext cx="7772400" cy="89693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b="1" smtClean="0">
                <a:solidFill>
                  <a:schemeClr val="accent2"/>
                </a:solidFill>
              </a:rPr>
              <a:t>malcolm.johnson@itu.int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11560" y="620688"/>
            <a:ext cx="7772400" cy="64135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b="1" kern="0" dirty="0" smtClean="0">
                <a:solidFill>
                  <a:srgbClr val="1B5BA2"/>
                </a:solidFill>
                <a:latin typeface="+mj-lt"/>
                <a:ea typeface="+mj-ea"/>
                <a:cs typeface="+mj-cs"/>
              </a:rPr>
              <a:t>Director’s report to TSAG   </a:t>
            </a:r>
            <a:r>
              <a:rPr lang="en-US" sz="3600" b="1" kern="0" smtClean="0">
                <a:solidFill>
                  <a:srgbClr val="1B5BA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3600" b="1" kern="0" smtClean="0">
                <a:solidFill>
                  <a:srgbClr val="1B5BA2"/>
                </a:solidFill>
                <a:latin typeface="+mj-lt"/>
                <a:ea typeface="+mj-ea"/>
                <a:cs typeface="+mj-cs"/>
              </a:rPr>
            </a:br>
            <a:endParaRPr lang="en-US" sz="2400" dirty="0" smtClean="0"/>
          </a:p>
          <a:p>
            <a:pPr algn="ctr" eaLnBrk="0" hangingPunct="0">
              <a:defRPr/>
            </a:pPr>
            <a:endParaRPr lang="en-US" sz="3600" b="1" kern="0" dirty="0">
              <a:solidFill>
                <a:srgbClr val="1B5BA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3" descr="001009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01010"/>
            <a:ext cx="5328592" cy="35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http://www.optimalwebdesign.co.uk/images/glob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2592" y="1484784"/>
            <a:ext cx="3577067" cy="2736304"/>
          </a:xfrm>
          <a:prstGeom prst="rect">
            <a:avLst/>
          </a:prstGeom>
          <a:noFill/>
        </p:spPr>
      </p:pic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4703EB-66F4-4544-BDA4-A36AB2DD2547}" type="slidenum">
              <a:rPr lang="en-US" smtClean="0">
                <a:latin typeface="Zurich BT"/>
              </a:rPr>
              <a:pPr/>
              <a:t>2</a:t>
            </a:fld>
            <a:endParaRPr lang="en-US" smtClean="0">
              <a:latin typeface="Zurich B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701675" y="1214438"/>
            <a:ext cx="7772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endParaRPr lang="en-US" sz="1400" dirty="0">
              <a:solidFill>
                <a:srgbClr val="969696"/>
              </a:solidFill>
              <a:latin typeface="+mn-lt"/>
              <a:cs typeface="+mn-cs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82104"/>
            <a:ext cx="7772400" cy="1077218"/>
          </a:xfrm>
        </p:spPr>
        <p:txBody>
          <a:bodyPr/>
          <a:lstStyle/>
          <a:p>
            <a:r>
              <a:rPr lang="en-GB" dirty="0" smtClean="0"/>
              <a:t>2011: A year in highlights</a:t>
            </a:r>
            <a:br>
              <a:rPr lang="en-GB" dirty="0" smtClean="0"/>
            </a:br>
            <a:endParaRPr lang="en-US" sz="2800" dirty="0" smtClean="0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51520" y="1124744"/>
            <a:ext cx="813690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dirty="0" smtClean="0"/>
              <a:t>179 ITU-T Recommendations approved </a:t>
            </a:r>
            <a:endParaRPr lang="en-GB" dirty="0"/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dirty="0"/>
              <a:t>Remote participation on the </a:t>
            </a:r>
            <a:r>
              <a:rPr lang="en-GB" dirty="0" smtClean="0"/>
              <a:t>rise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srgbClr val="5C5C5C"/>
                </a:solidFill>
                <a:latin typeface="+mn-lt"/>
                <a:cs typeface="+mn-cs"/>
              </a:rPr>
              <a:t>New work: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srgbClr val="5C5C5C"/>
                </a:solidFill>
                <a:latin typeface="+mn-lt"/>
                <a:cs typeface="+mn-cs"/>
              </a:rPr>
              <a:t>Smart grids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srgbClr val="5C5C5C"/>
                </a:solidFill>
                <a:latin typeface="+mn-lt"/>
                <a:cs typeface="+mn-cs"/>
              </a:rPr>
              <a:t>Cloud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srgbClr val="5C5C5C"/>
                </a:solidFill>
                <a:latin typeface="+mn-lt"/>
                <a:cs typeface="+mn-cs"/>
              </a:rPr>
              <a:t>AV accessibility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srgbClr val="5C5C5C"/>
                </a:solidFill>
                <a:latin typeface="+mn-lt"/>
                <a:cs typeface="+mn-cs"/>
              </a:rPr>
              <a:t>Methodologies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srgbClr val="5C5C5C"/>
                </a:solidFill>
                <a:latin typeface="+mn-lt"/>
                <a:cs typeface="+mn-cs"/>
              </a:rPr>
              <a:t>Universal charger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kern="0" dirty="0" err="1" smtClean="0">
                <a:solidFill>
                  <a:srgbClr val="5C5C5C"/>
                </a:solidFill>
                <a:latin typeface="+mn-lt"/>
                <a:cs typeface="+mn-cs"/>
              </a:rPr>
              <a:t>Cybersecurity</a:t>
            </a:r>
            <a:r>
              <a:rPr lang="en-GB" kern="0" dirty="0" smtClean="0">
                <a:solidFill>
                  <a:srgbClr val="5C5C5C"/>
                </a:solidFill>
                <a:latin typeface="+mn-lt"/>
                <a:cs typeface="+mn-cs"/>
              </a:rPr>
              <a:t> information exchange </a:t>
            </a:r>
          </a:p>
          <a:p>
            <a:pPr marL="800100" lvl="1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srgbClr val="5C5C5C"/>
                </a:solidFill>
                <a:latin typeface="+mn-lt"/>
                <a:cs typeface="+mn-cs"/>
              </a:rPr>
              <a:t>New ITU-T H.264 on its way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srgbClr val="5C5C5C"/>
                </a:solidFill>
                <a:latin typeface="+mn-lt"/>
                <a:cs typeface="+mn-cs"/>
              </a:rPr>
              <a:t>WTSA Action Plan: On target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srgbClr val="5C5C5C"/>
                </a:solidFill>
                <a:latin typeface="+mn-lt"/>
                <a:cs typeface="+mn-cs"/>
              </a:rPr>
              <a:t>Bridging the standardization gap: Excellent progress</a:t>
            </a:r>
          </a:p>
          <a:p>
            <a:pPr marL="342900" indent="-342900" eaLnBrk="0" hangingPunct="0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/>
            </a:pPr>
            <a:r>
              <a:rPr lang="en-GB" kern="0" dirty="0" smtClean="0">
                <a:solidFill>
                  <a:srgbClr val="5C5C5C"/>
                </a:solidFill>
                <a:latin typeface="+mn-lt"/>
                <a:cs typeface="+mn-cs"/>
              </a:rPr>
              <a:t>Academic membership: Great success</a:t>
            </a:r>
            <a:endParaRPr lang="en-US" kern="0" dirty="0">
              <a:solidFill>
                <a:srgbClr val="5C5C5C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remium.wpmudev.org/wp-content/projects/140/listing-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412776"/>
            <a:ext cx="2664296" cy="1998223"/>
          </a:xfrm>
          <a:prstGeom prst="rect">
            <a:avLst/>
          </a:prstGeom>
          <a:noFill/>
        </p:spPr>
      </p:pic>
      <p:sp>
        <p:nvSpPr>
          <p:cNvPr id="17409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8785225" y="6403975"/>
            <a:ext cx="323850" cy="244475"/>
          </a:xfrm>
        </p:spPr>
        <p:txBody>
          <a:bodyPr/>
          <a:lstStyle/>
          <a:p>
            <a:fld id="{4CA5E650-CB27-4C74-A393-8B1D26DD4805}" type="slidenum">
              <a:rPr lang="en-US" smtClean="0">
                <a:latin typeface="Zurich BT"/>
              </a:rPr>
              <a:pPr/>
              <a:t>3</a:t>
            </a:fld>
            <a:endParaRPr lang="en-US" smtClean="0">
              <a:latin typeface="Zurich BT"/>
            </a:endParaRPr>
          </a:p>
        </p:txBody>
      </p:sp>
      <p:sp>
        <p:nvSpPr>
          <p:cNvPr id="17410" name="Rectangle 1"/>
          <p:cNvSpPr>
            <a:spLocks noChangeArrowheads="1"/>
          </p:cNvSpPr>
          <p:nvPr/>
        </p:nvSpPr>
        <p:spPr bwMode="auto">
          <a:xfrm>
            <a:off x="611560" y="1345067"/>
            <a:ext cx="7632848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lvl="2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17 new Sector Members </a:t>
            </a:r>
          </a:p>
          <a:p>
            <a:pPr marL="342900" lvl="2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22 new Associates</a:t>
            </a:r>
          </a:p>
          <a:p>
            <a:pPr marL="342900" lvl="2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25 new Academia members</a:t>
            </a:r>
            <a:endParaRPr lang="en-GB" sz="2200" b="1" dirty="0" smtClean="0">
              <a:solidFill>
                <a:srgbClr val="5C5C5C"/>
              </a:solidFill>
              <a:latin typeface="+mn-lt"/>
              <a:cs typeface="+mn-cs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altLang="zh-CN" sz="2200" b="1" dirty="0" smtClean="0">
                <a:solidFill>
                  <a:srgbClr val="5C5C5C"/>
                </a:solidFill>
                <a:latin typeface="+mn-lt"/>
                <a:cs typeface="+mn-cs"/>
              </a:rPr>
              <a:t>Retain members</a:t>
            </a:r>
          </a:p>
          <a:p>
            <a:pPr marL="800100" lvl="3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altLang="zh-CN" sz="2200" dirty="0" smtClean="0">
                <a:solidFill>
                  <a:srgbClr val="5C5C5C"/>
                </a:solidFill>
                <a:latin typeface="+mn-lt"/>
                <a:cs typeface="+mn-cs"/>
              </a:rPr>
              <a:t>Mentoring programme started</a:t>
            </a:r>
          </a:p>
          <a:p>
            <a:pPr marL="800100" lvl="3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altLang="zh-CN" sz="2200" dirty="0" smtClean="0">
                <a:solidFill>
                  <a:srgbClr val="5C5C5C"/>
                </a:solidFill>
                <a:latin typeface="+mn-lt"/>
                <a:cs typeface="+mn-cs"/>
              </a:rPr>
              <a:t>Pro-active outreach to existing members</a:t>
            </a:r>
          </a:p>
          <a:p>
            <a:pPr marL="800100" lvl="3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altLang="zh-CN" sz="2200" dirty="0" smtClean="0">
                <a:solidFill>
                  <a:srgbClr val="5C5C5C"/>
                </a:solidFill>
                <a:latin typeface="+mn-lt"/>
                <a:cs typeface="+mn-cs"/>
              </a:rPr>
              <a:t>Tutorial for Editors and </a:t>
            </a:r>
            <a:r>
              <a:rPr lang="en-US" altLang="zh-CN" sz="2200" dirty="0" err="1" smtClean="0">
                <a:solidFill>
                  <a:srgbClr val="5C5C5C"/>
                </a:solidFill>
                <a:latin typeface="+mn-lt"/>
                <a:cs typeface="+mn-cs"/>
              </a:rPr>
              <a:t>Rapporteurs</a:t>
            </a:r>
            <a:endParaRPr lang="en-GB" altLang="zh-CN" sz="2200" dirty="0" smtClean="0">
              <a:solidFill>
                <a:srgbClr val="5C5C5C"/>
              </a:solidFill>
              <a:latin typeface="+mn-lt"/>
              <a:cs typeface="+mn-cs"/>
            </a:endParaRPr>
          </a:p>
          <a:p>
            <a:pPr marL="342900" lvl="1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altLang="zh-CN" sz="2200" b="1" dirty="0" smtClean="0">
                <a:solidFill>
                  <a:srgbClr val="5C5C5C"/>
                </a:solidFill>
                <a:latin typeface="+mn-lt"/>
                <a:cs typeface="+mn-cs"/>
              </a:rPr>
              <a:t>Attract new members</a:t>
            </a:r>
          </a:p>
          <a:p>
            <a:pPr marL="800100" lvl="3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Participation in key ICT conferences </a:t>
            </a:r>
          </a:p>
          <a:p>
            <a:pPr marL="800100" lvl="3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TSB staff promote membership on mission</a:t>
            </a:r>
          </a:p>
          <a:p>
            <a:pPr marL="800100" lvl="3" indent="-342900"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GB" sz="2200" dirty="0" smtClean="0">
                <a:solidFill>
                  <a:srgbClr val="5C5C5C"/>
                </a:solidFill>
                <a:latin typeface="+mn-lt"/>
                <a:cs typeface="+mn-cs"/>
              </a:rPr>
              <a:t>New promotional materials developed</a:t>
            </a:r>
            <a:endParaRPr lang="en-US" altLang="zh-CN" sz="2200" dirty="0">
              <a:solidFill>
                <a:srgbClr val="5C5C5C"/>
              </a:solidFill>
              <a:latin typeface="+mn-lt"/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476672"/>
            <a:ext cx="77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3600" b="1" kern="0" dirty="0" smtClean="0">
                <a:solidFill>
                  <a:srgbClr val="1B5BA2"/>
                </a:solidFill>
                <a:latin typeface="+mj-lt"/>
                <a:ea typeface="+mj-ea"/>
                <a:cs typeface="+mj-cs"/>
              </a:rPr>
              <a:t>Membership increase</a:t>
            </a:r>
            <a:endParaRPr lang="en-US" sz="3600" b="1" kern="0" dirty="0">
              <a:solidFill>
                <a:srgbClr val="1B5BA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620688"/>
            <a:ext cx="4464496" cy="1200329"/>
          </a:xfrm>
        </p:spPr>
        <p:txBody>
          <a:bodyPr/>
          <a:lstStyle/>
          <a:p>
            <a:r>
              <a:rPr lang="en-US" dirty="0" smtClean="0"/>
              <a:t>Participation Trends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 descr="C:\Documents and Settings\daily\Local Settings\Temporary Internet Files\Content.Word\SG 2-9v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39566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C:\Documents and Settings\daily\Local Settings\Temporary Internet Files\Content.Word\SG 11-17v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88640"/>
            <a:ext cx="4067121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9513" y="1556792"/>
            <a:ext cx="7776863" cy="4536504"/>
          </a:xfrm>
        </p:spPr>
        <p:txBody>
          <a:bodyPr/>
          <a:lstStyle/>
          <a:p>
            <a:pPr marL="342900" lvl="2" indent="-342900">
              <a:lnSpc>
                <a:spcPct val="80000"/>
              </a:lnSpc>
              <a:buClr>
                <a:srgbClr val="0E438A"/>
              </a:buClr>
              <a:buSzPct val="110000"/>
              <a:tabLst>
                <a:tab pos="228600" algn="l"/>
              </a:tabLst>
              <a:defRPr/>
            </a:pPr>
            <a:r>
              <a:rPr lang="en-US" altLang="zh-CN" sz="2200" b="1" kern="1200" dirty="0" smtClean="0">
                <a:ea typeface="+mn-ea"/>
                <a:cs typeface="+mn-cs"/>
              </a:rPr>
              <a:t>Recommendations</a:t>
            </a:r>
          </a:p>
          <a:p>
            <a:pPr marL="800100" lvl="3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altLang="zh-CN" sz="2200" kern="1200" dirty="0" smtClean="0">
                <a:ea typeface="+mn-ea"/>
                <a:cs typeface="+mn-cs"/>
              </a:rPr>
              <a:t>Universal charger and methodologies</a:t>
            </a:r>
          </a:p>
          <a:p>
            <a:pPr marL="800100" lvl="3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altLang="zh-CN" sz="2200" kern="1200" dirty="0" smtClean="0">
                <a:ea typeface="+mn-ea"/>
                <a:cs typeface="+mn-cs"/>
              </a:rPr>
              <a:t>Best practices for Green Data Centers</a:t>
            </a:r>
          </a:p>
          <a:p>
            <a:pPr marL="342900" lvl="2" indent="-342900">
              <a:lnSpc>
                <a:spcPct val="80000"/>
              </a:lnSpc>
              <a:buClr>
                <a:srgbClr val="0E438A"/>
              </a:buClr>
              <a:buSzPct val="110000"/>
              <a:tabLst>
                <a:tab pos="228600" algn="l"/>
              </a:tabLst>
              <a:defRPr/>
            </a:pPr>
            <a:r>
              <a:rPr lang="en-US" altLang="zh-CN" sz="2200" b="1" kern="1200" dirty="0" smtClean="0">
                <a:ea typeface="+mn-ea"/>
                <a:cs typeface="+mn-cs"/>
              </a:rPr>
              <a:t>Ongoing standards work</a:t>
            </a:r>
          </a:p>
          <a:p>
            <a:pPr marL="800100" lvl="3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altLang="zh-CN" sz="2200" kern="1200" dirty="0" smtClean="0">
                <a:ea typeface="+mn-ea"/>
                <a:cs typeface="+mn-cs"/>
              </a:rPr>
              <a:t>Intelligent transport systems; Virtualization; </a:t>
            </a:r>
            <a:br>
              <a:rPr lang="en-US" altLang="zh-CN" sz="2200" kern="1200" dirty="0" smtClean="0">
                <a:ea typeface="+mn-ea"/>
                <a:cs typeface="+mn-cs"/>
              </a:rPr>
            </a:br>
            <a:r>
              <a:rPr lang="en-US" altLang="zh-CN" sz="2200" kern="1200" dirty="0" smtClean="0">
                <a:ea typeface="+mn-ea"/>
                <a:cs typeface="+mn-cs"/>
              </a:rPr>
              <a:t>Smart Grid; Smart Water; </a:t>
            </a:r>
            <a:r>
              <a:rPr lang="en-US" altLang="zh-CN" sz="2200" kern="1200" dirty="0" err="1" smtClean="0">
                <a:ea typeface="+mn-ea"/>
                <a:cs typeface="+mn-cs"/>
              </a:rPr>
              <a:t>Telepresence</a:t>
            </a:r>
            <a:endParaRPr lang="en-US" altLang="zh-CN" sz="2200" kern="1200" dirty="0" smtClean="0">
              <a:ea typeface="+mn-ea"/>
              <a:cs typeface="+mn-cs"/>
            </a:endParaRPr>
          </a:p>
          <a:p>
            <a:pPr marL="800100" lvl="3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altLang="zh-CN" sz="2200" kern="1200" dirty="0" smtClean="0">
                <a:ea typeface="+mn-ea"/>
                <a:cs typeface="+mn-cs"/>
              </a:rPr>
              <a:t>Environmental sustainability guidelines</a:t>
            </a:r>
          </a:p>
          <a:p>
            <a:pPr marL="800100" lvl="3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r>
              <a:rPr lang="en-US" altLang="zh-CN" sz="2200" kern="1200" dirty="0" smtClean="0">
                <a:ea typeface="+mn-ea"/>
                <a:cs typeface="+mn-cs"/>
              </a:rPr>
              <a:t>Guidelines for the recycling of rare-metals</a:t>
            </a:r>
          </a:p>
          <a:p>
            <a:pPr marL="342900" lvl="2" indent="-342900">
              <a:lnSpc>
                <a:spcPct val="80000"/>
              </a:lnSpc>
              <a:buClr>
                <a:srgbClr val="0E438A"/>
              </a:buClr>
              <a:buSzPct val="110000"/>
              <a:tabLst>
                <a:tab pos="228600" algn="l"/>
              </a:tabLst>
              <a:defRPr/>
            </a:pPr>
            <a:r>
              <a:rPr lang="en-US" altLang="zh-CN" sz="2200" kern="1200" dirty="0" smtClean="0">
                <a:ea typeface="+mn-ea"/>
                <a:cs typeface="+mn-cs"/>
              </a:rPr>
              <a:t>Global survey on e-waste</a:t>
            </a:r>
          </a:p>
          <a:p>
            <a:pPr marL="342900" lvl="2" indent="-342900">
              <a:lnSpc>
                <a:spcPct val="80000"/>
              </a:lnSpc>
              <a:buClr>
                <a:srgbClr val="0E438A"/>
              </a:buClr>
              <a:buSzPct val="110000"/>
              <a:tabLst>
                <a:tab pos="228600" algn="l"/>
              </a:tabLst>
              <a:defRPr/>
            </a:pPr>
            <a:r>
              <a:rPr lang="en-US" altLang="zh-CN" sz="2200" kern="1200" dirty="0" smtClean="0">
                <a:ea typeface="+mn-ea"/>
                <a:cs typeface="+mn-cs"/>
              </a:rPr>
              <a:t>ITU Green ICT Application Challenge</a:t>
            </a:r>
          </a:p>
          <a:p>
            <a:pPr marL="342900" lvl="2" indent="-342900">
              <a:lnSpc>
                <a:spcPct val="80000"/>
              </a:lnSpc>
              <a:buClr>
                <a:srgbClr val="0E438A"/>
              </a:buClr>
              <a:buSzPct val="110000"/>
              <a:tabLst>
                <a:tab pos="228600" algn="l"/>
              </a:tabLst>
              <a:defRPr/>
            </a:pPr>
            <a:r>
              <a:rPr lang="en-US" altLang="zh-CN" sz="2200" kern="1200" dirty="0" err="1" smtClean="0">
                <a:ea typeface="+mn-ea"/>
                <a:cs typeface="+mn-cs"/>
              </a:rPr>
              <a:t>Joint task force on submarine cables</a:t>
            </a:r>
          </a:p>
          <a:p>
            <a:pPr marL="342900" lvl="2" indent="-342900">
              <a:lnSpc>
                <a:spcPct val="80000"/>
              </a:lnSpc>
              <a:buClr>
                <a:srgbClr val="0E438A"/>
              </a:buClr>
              <a:buSzPct val="110000"/>
              <a:tabLst>
                <a:tab pos="228600" algn="l"/>
              </a:tabLst>
              <a:defRPr/>
            </a:pPr>
            <a:r>
              <a:rPr lang="en-US" altLang="zh-CN" sz="2200" kern="1200" dirty="0" smtClean="0">
                <a:ea typeface="+mn-ea"/>
                <a:cs typeface="+mn-cs"/>
              </a:rPr>
              <a:t>6th ITU Symposia on ICTs and Climate Change</a:t>
            </a:r>
          </a:p>
          <a:p>
            <a:pPr lvl="0">
              <a:defRPr/>
            </a:pPr>
            <a:endParaRPr lang="en-US" altLang="zh-CN" sz="2400" dirty="0" smtClean="0">
              <a:solidFill>
                <a:srgbClr val="0E438A"/>
              </a:solidFill>
              <a:latin typeface="+mj-lt"/>
              <a:ea typeface="SimSun" pitchFamily="2" charset="-122"/>
              <a:cs typeface="Tahoma" pitchFamily="34" charset="0"/>
            </a:endParaRPr>
          </a:p>
          <a:p>
            <a:pPr lvl="0">
              <a:defRPr/>
            </a:pPr>
            <a:endParaRPr lang="en-US" altLang="zh-CN" sz="2400" dirty="0" smtClean="0">
              <a:solidFill>
                <a:srgbClr val="0E438A"/>
              </a:solidFill>
              <a:latin typeface="+mj-lt"/>
              <a:ea typeface="SimSun" pitchFamily="2" charset="-122"/>
              <a:cs typeface="Tahoma" pitchFamily="34" charset="0"/>
            </a:endParaRPr>
          </a:p>
          <a:p>
            <a:pPr lvl="0">
              <a:buFont typeface="Wingdings" pitchFamily="2" charset="2"/>
              <a:buChar char="q"/>
              <a:defRPr/>
            </a:pPr>
            <a:endParaRPr lang="fr-CH" altLang="zh-CN" sz="2800" dirty="0" smtClean="0">
              <a:solidFill>
                <a:srgbClr val="0E438A"/>
              </a:solidFill>
              <a:ea typeface="SimSun" pitchFamily="2" charset="-122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608830" y="2132856"/>
            <a:ext cx="3059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556792"/>
            <a:ext cx="8686800" cy="46085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C5C5C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475" y="188913"/>
            <a:ext cx="19335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Documents and Settings\bueti\My Documents\My Pictures\photos climate\shutterstock_31961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980728"/>
            <a:ext cx="1584176" cy="15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onlygizmos.com/content/2009/10/UC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2708920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http://www.istockphoto.com/file_thumbview_approve/6155495/2/istockphoto_6155495-green-energy-icon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80312" y="4365104"/>
            <a:ext cx="1450393" cy="1561329"/>
          </a:xfrm>
          <a:prstGeom prst="rect">
            <a:avLst/>
          </a:prstGeom>
          <a:noFill/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371600" y="332656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1B5BA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ICTs and Climate Change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7848872" cy="4256087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US" altLang="ja-JP" sz="2200" b="1" kern="1200" dirty="0" smtClean="0"/>
              <a:t>Supplement to ITU-T Recommendation D.50</a:t>
            </a:r>
          </a:p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US" altLang="ja-JP" sz="2200" kern="1200" dirty="0" smtClean="0"/>
              <a:t> …gives developing countries tools that will allow them to negotiate better rates (IIC)</a:t>
            </a:r>
          </a:p>
          <a:p>
            <a:pPr lvl="1">
              <a:lnSpc>
                <a:spcPct val="80000"/>
              </a:lnSpc>
              <a:tabLst>
                <a:tab pos="228600" algn="l"/>
              </a:tabLst>
              <a:defRPr/>
            </a:pPr>
            <a:endParaRPr lang="en-US" altLang="ja-JP" sz="1800" b="1" kern="1200" dirty="0" smtClean="0"/>
          </a:p>
          <a:p>
            <a:pPr lvl="1"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US" altLang="ja-JP" sz="1800" b="1" kern="1200" dirty="0" smtClean="0"/>
              <a:t>Misuse of numbering Resources</a:t>
            </a:r>
          </a:p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US" altLang="ja-JP" sz="2200" kern="1200" dirty="0" smtClean="0"/>
              <a:t>Supplement to </a:t>
            </a:r>
            <a:r>
              <a:rPr lang="en-US" altLang="ja-JP" sz="2200" kern="1200" dirty="0" err="1" smtClean="0"/>
              <a:t>Rec</a:t>
            </a:r>
            <a:r>
              <a:rPr lang="en-US" altLang="ja-JP" sz="2200" kern="1200" dirty="0" smtClean="0"/>
              <a:t> E.156 </a:t>
            </a:r>
            <a:r>
              <a:rPr lang="en-GB" altLang="ja-JP" sz="2200" kern="1200" dirty="0" smtClean="0"/>
              <a:t>identifies actions to counter misuse of numbering resources</a:t>
            </a:r>
            <a:endParaRPr lang="en-US" altLang="ja-JP" sz="2200" kern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65538" name="Picture 2" descr="http://2.bp.blogspot.com/-zvGOMG_nnxI/TqcULTjEDXI/AAAAAAAAGuA/qbVyiNpT7rY/s1600/digitaldivide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005064"/>
            <a:ext cx="1944215" cy="1944216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1560" y="64200"/>
            <a:ext cx="7772400" cy="1754326"/>
          </a:xfrm>
        </p:spPr>
        <p:txBody>
          <a:bodyPr/>
          <a:lstStyle/>
          <a:p>
            <a:r>
              <a:rPr lang="en-GB" dirty="0" smtClean="0"/>
              <a:t>International Internet Connectivity and </a:t>
            </a:r>
            <a:br>
              <a:rPr lang="en-GB" dirty="0" smtClean="0"/>
            </a:br>
            <a:r>
              <a:rPr lang="en-GB" dirty="0" smtClean="0"/>
              <a:t>Misuse of numbering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72400" cy="1200329"/>
          </a:xfrm>
        </p:spPr>
        <p:txBody>
          <a:bodyPr/>
          <a:lstStyle/>
          <a:p>
            <a:r>
              <a:rPr lang="en-US" dirty="0" smtClean="0"/>
              <a:t>Next Gen Home Networking</a:t>
            </a:r>
            <a:br>
              <a:rPr lang="en-US" dirty="0" smtClean="0"/>
            </a:br>
            <a:r>
              <a:rPr lang="en-GB" dirty="0" smtClean="0"/>
              <a:t> and Internet of Things (</a:t>
            </a:r>
            <a:r>
              <a:rPr lang="en-GB" dirty="0" err="1" smtClean="0"/>
              <a:t>IoT</a:t>
            </a:r>
            <a:r>
              <a:rPr lang="en-GB" dirty="0" smtClean="0"/>
              <a:t>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3" y="1989138"/>
            <a:ext cx="5687987" cy="4256087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US" altLang="zh-CN" sz="2200" kern="1200" dirty="0" smtClean="0"/>
              <a:t>ITU hosted first </a:t>
            </a:r>
            <a:r>
              <a:rPr lang="en-US" altLang="zh-CN" sz="2200" b="1" kern="1200" dirty="0" smtClean="0"/>
              <a:t>G.hn</a:t>
            </a:r>
            <a:r>
              <a:rPr lang="en-US" altLang="zh-CN" sz="2200" kern="1200" dirty="0" smtClean="0"/>
              <a:t> </a:t>
            </a:r>
            <a:r>
              <a:rPr lang="en-US" altLang="zh-CN" sz="2200" kern="1200" dirty="0" err="1" smtClean="0"/>
              <a:t>Interop</a:t>
            </a:r>
            <a:r>
              <a:rPr lang="en-US" altLang="zh-CN" sz="2200" kern="1200" dirty="0" smtClean="0"/>
              <a:t> event</a:t>
            </a:r>
          </a:p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US" altLang="zh-CN" sz="2200" kern="1200" dirty="0" smtClean="0"/>
              <a:t>Several SGs have approved home networking Recommendations</a:t>
            </a:r>
          </a:p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US" altLang="zh-CN" sz="2200" kern="1200" dirty="0" err="1" smtClean="0"/>
              <a:t>G.hnem</a:t>
            </a:r>
            <a:r>
              <a:rPr lang="en-US" altLang="zh-CN" sz="2200" kern="1200" dirty="0" smtClean="0"/>
              <a:t> for smart grid </a:t>
            </a:r>
          </a:p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endParaRPr lang="en-US" altLang="zh-CN" sz="2600" kern="1200" dirty="0" smtClean="0">
              <a:ea typeface="+mn-ea"/>
              <a:cs typeface="+mn-cs"/>
            </a:endParaRPr>
          </a:p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GB" altLang="ja-JP" sz="2200" b="1" kern="1200" dirty="0" err="1" smtClean="0"/>
              <a:t>IoT</a:t>
            </a:r>
            <a:r>
              <a:rPr lang="en-GB" altLang="ja-JP" sz="2200" b="1" kern="1200" dirty="0" smtClean="0"/>
              <a:t>-GSI</a:t>
            </a:r>
            <a:r>
              <a:rPr lang="en-GB" altLang="ja-JP" sz="2200" kern="1200" dirty="0" smtClean="0"/>
              <a:t> promotes unified </a:t>
            </a:r>
            <a:br>
              <a:rPr lang="en-GB" altLang="ja-JP" sz="2200" kern="1200" dirty="0" smtClean="0"/>
            </a:br>
            <a:r>
              <a:rPr lang="en-GB" altLang="ja-JP" sz="2200" kern="1200" dirty="0" smtClean="0"/>
              <a:t>approach for standards</a:t>
            </a:r>
          </a:p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GB" altLang="ja-JP" sz="2200" kern="1200" dirty="0" smtClean="0"/>
              <a:t>Draft Recommendations on overview and terminology </a:t>
            </a:r>
          </a:p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GB" altLang="ja-JP" sz="2200" kern="1200" dirty="0" err="1" smtClean="0"/>
              <a:t>IoT</a:t>
            </a:r>
            <a:r>
              <a:rPr lang="en-GB" altLang="ja-JP" sz="2200" kern="1200" dirty="0" smtClean="0"/>
              <a:t>-work plan agreed</a:t>
            </a:r>
          </a:p>
          <a:p>
            <a:pPr lvl="1" indent="-342900">
              <a:lnSpc>
                <a:spcPct val="80000"/>
              </a:lnSpc>
              <a:buClr>
                <a:srgbClr val="0E438A"/>
              </a:buClr>
              <a:buSzPct val="110000"/>
              <a:buFont typeface="Wingdings" pitchFamily="2" charset="2"/>
              <a:buChar char="§"/>
              <a:tabLst>
                <a:tab pos="228600" algn="l"/>
              </a:tabLst>
              <a:defRPr/>
            </a:pPr>
            <a:endParaRPr lang="en-US" altLang="zh-CN" sz="2200" kern="1200" dirty="0" smtClean="0"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2" descr="http://blogs.cisco.com/sp_img/connected_ho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8409" y="2420888"/>
            <a:ext cx="306808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772400" cy="1200329"/>
          </a:xfrm>
        </p:spPr>
        <p:txBody>
          <a:bodyPr/>
          <a:lstStyle/>
          <a:p>
            <a:r>
              <a:rPr lang="en-US" dirty="0" smtClean="0"/>
              <a:t>Optical transport networks</a:t>
            </a:r>
            <a:br>
              <a:rPr lang="en-US" dirty="0" smtClean="0"/>
            </a:br>
            <a:r>
              <a:rPr lang="en-US" dirty="0" smtClean="0"/>
              <a:t>and MPLS–TP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2132856"/>
            <a:ext cx="8280920" cy="4400103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228600" algn="l"/>
              </a:tabLst>
              <a:defRPr/>
            </a:pPr>
            <a:r>
              <a:rPr lang="en-US" altLang="ja-JP" sz="2200" b="1" kern="1200" dirty="0" smtClean="0"/>
              <a:t>Optical transport networks</a:t>
            </a:r>
          </a:p>
          <a:p>
            <a:r>
              <a:rPr lang="en-GB" altLang="ja-JP" sz="2200" kern="1200" dirty="0" smtClean="0"/>
              <a:t>Network synchronization and time distribution performance the fastest growing Question</a:t>
            </a:r>
            <a:endParaRPr lang="en-US" altLang="ja-JP" sz="2200" kern="1200" dirty="0" smtClean="0"/>
          </a:p>
          <a:p>
            <a:endParaRPr lang="en-GB" altLang="ja-JP" sz="2200" b="1" kern="1200" dirty="0" smtClean="0"/>
          </a:p>
          <a:p>
            <a:r>
              <a:rPr lang="en-GB" altLang="ja-JP" sz="2200" b="1" kern="1200" dirty="0" smtClean="0"/>
              <a:t>MPLS-TP </a:t>
            </a:r>
          </a:p>
          <a:p>
            <a:r>
              <a:rPr lang="en-US" altLang="ja-JP" sz="2200" kern="1200" dirty="0" smtClean="0"/>
              <a:t>E</a:t>
            </a:r>
            <a:r>
              <a:rPr lang="en-GB" altLang="ja-JP" sz="2200" kern="1200" dirty="0" err="1" smtClean="0"/>
              <a:t>xtensive</a:t>
            </a:r>
            <a:r>
              <a:rPr lang="en-GB" altLang="ja-JP" sz="2200" kern="1200" dirty="0" smtClean="0"/>
              <a:t> discussions ITU-T and IETF </a:t>
            </a:r>
          </a:p>
          <a:p>
            <a:r>
              <a:rPr lang="en-GB" altLang="ja-JP" sz="2200" kern="1200" dirty="0" smtClean="0"/>
              <a:t>First vote in an ITU-T study group </a:t>
            </a:r>
            <a:br>
              <a:rPr lang="en-GB" altLang="ja-JP" sz="2200" kern="1200" dirty="0" smtClean="0"/>
            </a:br>
            <a:r>
              <a:rPr lang="en-GB" altLang="ja-JP" sz="2200" kern="1200" dirty="0" smtClean="0"/>
              <a:t>meeting </a:t>
            </a:r>
          </a:p>
          <a:p>
            <a:r>
              <a:rPr lang="en-GB" altLang="ja-JP" sz="2200" kern="1200" dirty="0" smtClean="0"/>
              <a:t>ITU-T G.8113.1 to WTSA-12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19810" name="Picture 2" descr="http://www.starscape.co.uk/Images/fibre/fibre-optic-spray-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3284984"/>
            <a:ext cx="2328259" cy="1746194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24601"/>
            <a:ext cx="7772400" cy="1754326"/>
          </a:xfrm>
        </p:spPr>
        <p:txBody>
          <a:bodyPr/>
          <a:lstStyle/>
          <a:p>
            <a:r>
              <a:rPr lang="en-US" dirty="0" smtClean="0"/>
              <a:t>Media coding, IPTV and</a:t>
            </a:r>
            <a:br>
              <a:rPr lang="en-US" dirty="0" smtClean="0"/>
            </a:br>
            <a:r>
              <a:rPr lang="en-US" dirty="0" err="1" smtClean="0"/>
              <a:t>Telepresence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ja-JP" sz="2200" b="1" kern="1200" dirty="0" smtClean="0"/>
              <a:t>Media coding</a:t>
            </a:r>
            <a:endParaRPr lang="en-US" altLang="ja-JP" sz="2200" b="1" kern="1200" dirty="0" smtClean="0"/>
          </a:p>
          <a:p>
            <a:r>
              <a:rPr lang="en-GB" altLang="ja-JP" sz="2200" kern="1200" dirty="0" smtClean="0"/>
              <a:t>Successor to ITU-T H.264 - H.HEVC, is expected to reach Consent in early 2013</a:t>
            </a:r>
          </a:p>
          <a:p>
            <a:r>
              <a:rPr lang="en-GB" altLang="ja-JP" sz="2200" kern="1200" dirty="0" smtClean="0"/>
              <a:t>1000 contributions to </a:t>
            </a:r>
            <a:br>
              <a:rPr lang="en-GB" altLang="ja-JP" sz="2200" kern="1200" dirty="0" smtClean="0"/>
            </a:br>
            <a:r>
              <a:rPr lang="en-GB" altLang="ja-JP" sz="2200" kern="1200" dirty="0" smtClean="0"/>
              <a:t>November meeting</a:t>
            </a:r>
            <a:endParaRPr lang="en-US" altLang="ja-JP" sz="2200" kern="1200" dirty="0" smtClean="0"/>
          </a:p>
          <a:p>
            <a:r>
              <a:rPr lang="en-GB" altLang="ja-JP" sz="2200" b="1" kern="1200" dirty="0" smtClean="0"/>
              <a:t>IPTV</a:t>
            </a:r>
            <a:endParaRPr lang="en-US" altLang="ja-JP" sz="2200" b="1" kern="1200" dirty="0" smtClean="0"/>
          </a:p>
          <a:p>
            <a:r>
              <a:rPr lang="en-GB" altLang="ja-JP" sz="2200" kern="1200" dirty="0" smtClean="0"/>
              <a:t>Specifications on conformance </a:t>
            </a:r>
            <a:br>
              <a:rPr lang="en-GB" altLang="ja-JP" sz="2200" kern="1200" dirty="0" smtClean="0"/>
            </a:br>
            <a:r>
              <a:rPr lang="en-GB" altLang="ja-JP" sz="2200" kern="1200" dirty="0" smtClean="0"/>
              <a:t>testing of IPTV implementations</a:t>
            </a:r>
            <a:endParaRPr lang="en-US" altLang="ja-JP" sz="2200" kern="1200" dirty="0" smtClean="0"/>
          </a:p>
          <a:p>
            <a:r>
              <a:rPr lang="en-GB" altLang="ja-JP" sz="2200" kern="1200" dirty="0" smtClean="0"/>
              <a:t>IPTV Application Challenge</a:t>
            </a:r>
            <a:endParaRPr lang="en-US" altLang="ja-JP" sz="2200" kern="1200" dirty="0" smtClean="0"/>
          </a:p>
          <a:p>
            <a:r>
              <a:rPr lang="en-GB" altLang="ja-JP" sz="2200" b="1" kern="1200" dirty="0" err="1" smtClean="0"/>
              <a:t>Telepresence</a:t>
            </a:r>
            <a:endParaRPr lang="en-US" altLang="ja-JP" sz="2200" b="1" kern="1200" dirty="0" smtClean="0"/>
          </a:p>
          <a:p>
            <a:r>
              <a:rPr lang="en-GB" altLang="ja-JP" sz="2200" kern="1200" dirty="0" smtClean="0"/>
              <a:t>Plans to organize </a:t>
            </a:r>
            <a:r>
              <a:rPr lang="en-GB" altLang="ja-JP" sz="2200" kern="1200" dirty="0" err="1" smtClean="0"/>
              <a:t>Telepresence</a:t>
            </a:r>
            <a:r>
              <a:rPr lang="en-GB" altLang="ja-JP" sz="2200" kern="1200" dirty="0" smtClean="0"/>
              <a:t> </a:t>
            </a:r>
            <a:r>
              <a:rPr lang="en-GB" altLang="ja-JP" sz="2200" kern="1200" dirty="0" err="1" smtClean="0"/>
              <a:t>Interop</a:t>
            </a:r>
            <a:r>
              <a:rPr lang="en-GB" altLang="ja-JP" sz="2200" kern="1200" dirty="0" smtClean="0"/>
              <a:t> events.</a:t>
            </a:r>
            <a:endParaRPr lang="en-US" altLang="ja-JP" sz="2200" kern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904ABF1-CB3E-4CE3-8EAB-0C2C1E8D615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18786" name="Picture 2" descr="http://iptvrevolution.files.wordpress.com/2010/06/iptv-ve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7425" y="2780928"/>
            <a:ext cx="3076575" cy="29146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4">
      <a:dk1>
        <a:srgbClr val="5C5C5C"/>
      </a:dk1>
      <a:lt1>
        <a:srgbClr val="FFFFFF"/>
      </a:lt1>
      <a:dk2>
        <a:srgbClr val="1B5BA2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4D4D4D"/>
      </a:accent4>
      <a:accent5>
        <a:srgbClr val="FFFFFF"/>
      </a:accent5>
      <a:accent6>
        <a:srgbClr val="2D2DB9"/>
      </a:accent6>
      <a:hlink>
        <a:srgbClr val="1B5BA2"/>
      </a:hlink>
      <a:folHlink>
        <a:srgbClr val="B2B2B2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rgbClr val="64646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5C5C5C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4">
        <a:dk1>
          <a:srgbClr val="5C5C5C"/>
        </a:dk1>
        <a:lt1>
          <a:srgbClr val="FFFFFF"/>
        </a:lt1>
        <a:dk2>
          <a:srgbClr val="1B5BA2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4D4D4D"/>
        </a:accent4>
        <a:accent5>
          <a:srgbClr val="FFFFFF"/>
        </a:accent5>
        <a:accent6>
          <a:srgbClr val="2D2DB9"/>
        </a:accent6>
        <a:hlink>
          <a:srgbClr val="1B5BA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12355</TotalTime>
  <Words>511</Words>
  <Application>Microsoft Office PowerPoint</Application>
  <PresentationFormat>On-screen Show (4:3)</PresentationFormat>
  <Paragraphs>175</Paragraphs>
  <Slides>16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ITU-e</vt:lpstr>
      <vt:lpstr>ITU-T TSB Director’s Report 2011: Highlights</vt:lpstr>
      <vt:lpstr>2011: A year in highlights </vt:lpstr>
      <vt:lpstr>Slide 3</vt:lpstr>
      <vt:lpstr>Participation Trends</vt:lpstr>
      <vt:lpstr>Slide 5</vt:lpstr>
      <vt:lpstr>International Internet Connectivity and  Misuse of numbering</vt:lpstr>
      <vt:lpstr>Next Gen Home Networking  and Internet of Things (IoT) </vt:lpstr>
      <vt:lpstr>Optical transport networks and MPLS–TP</vt:lpstr>
      <vt:lpstr>Media coding, IPTV and Telepresence </vt:lpstr>
      <vt:lpstr>Focus Groups</vt:lpstr>
      <vt:lpstr>Slide 11</vt:lpstr>
      <vt:lpstr>Conformance and Interoperability Testing </vt:lpstr>
      <vt:lpstr>Four Technology Watch  Reports Issued</vt:lpstr>
      <vt:lpstr>Bridging the Standardization Gap</vt:lpstr>
      <vt:lpstr>Slide 15</vt:lpstr>
      <vt:lpstr>Slide 16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ITU-T: 2005 - 2008</dc:title>
  <dc:subject>(WTSA-08 report)</dc:subject>
  <dc:creator>ITU</dc:creator>
  <cp:keywords>ITU</cp:keywords>
  <cp:lastModifiedBy>jonesl</cp:lastModifiedBy>
  <cp:revision>391</cp:revision>
  <cp:lastPrinted>2001-11-25T13:41:09Z</cp:lastPrinted>
  <dcterms:created xsi:type="dcterms:W3CDTF">2006-05-30T12:53:59Z</dcterms:created>
  <dcterms:modified xsi:type="dcterms:W3CDTF">2012-01-24T10:55:08Z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ctor">
    <vt:lpwstr>;#ITU-D;#</vt:lpwstr>
  </property>
  <property fmtid="{D5CDD505-2E9C-101B-9397-08002B2CF9AE}" pid="3" name="Web Link">
    <vt:lpwstr>http://www.mobileworldcongress.com/homepage.htm, http://www.mobileworldcongress.com/homepage.htm</vt:lpwstr>
  </property>
  <property fmtid="{D5CDD505-2E9C-101B-9397-08002B2CF9AE}" pid="4" name="Other Keyword(s)">
    <vt:lpwstr/>
  </property>
  <property fmtid="{D5CDD505-2E9C-101B-9397-08002B2CF9AE}" pid="5" name="ContentType">
    <vt:lpwstr>Document</vt:lpwstr>
  </property>
  <property fmtid="{D5CDD505-2E9C-101B-9397-08002B2CF9AE}" pid="6" name="Location">
    <vt:lpwstr>Barcelona, Spain</vt:lpwstr>
  </property>
  <property fmtid="{D5CDD505-2E9C-101B-9397-08002B2CF9AE}" pid="7" name="Author0">
    <vt:lpwstr/>
  </property>
  <property fmtid="{D5CDD505-2E9C-101B-9397-08002B2CF9AE}" pid="8" name="Date">
    <vt:lpwstr>2008-02-13T00:00:00Z</vt:lpwstr>
  </property>
  <property fmtid="{D5CDD505-2E9C-101B-9397-08002B2CF9AE}" pid="9" name="Event">
    <vt:lpwstr>GSMA Mobile World Congress</vt:lpwstr>
  </property>
  <property fmtid="{D5CDD505-2E9C-101B-9397-08002B2CF9AE}" pid="10" name="display_urn:schemas-microsoft-com:office:office#PPTAuthor">
    <vt:lpwstr>Touré, Hamadoun</vt:lpwstr>
  </property>
  <property fmtid="{D5CDD505-2E9C-101B-9397-08002B2CF9AE}" pid="11" name="PPTAuthor">
    <vt:lpwstr>78;#ITU_USERS\toure</vt:lpwstr>
  </property>
</Properties>
</file>