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617" r:id="rId3"/>
    <p:sldId id="737" r:id="rId4"/>
    <p:sldId id="751" r:id="rId5"/>
    <p:sldId id="745" r:id="rId6"/>
    <p:sldId id="753" r:id="rId7"/>
    <p:sldId id="725" r:id="rId8"/>
    <p:sldId id="750" r:id="rId9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BA2"/>
    <a:srgbClr val="87BBE0"/>
    <a:srgbClr val="D9445A"/>
    <a:srgbClr val="0E438A"/>
    <a:srgbClr val="525152"/>
    <a:srgbClr val="0099CC"/>
    <a:srgbClr val="646464"/>
    <a:srgbClr val="5C5C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78851" autoAdjust="0"/>
  </p:normalViewPr>
  <p:slideViewPr>
    <p:cSldViewPr>
      <p:cViewPr varScale="1">
        <p:scale>
          <a:sx n="61" d="100"/>
          <a:sy n="61" d="100"/>
        </p:scale>
        <p:origin x="-14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380" y="-102"/>
      </p:cViewPr>
      <p:guideLst>
        <p:guide orient="horz" pos="3127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D586B0FB-820A-40F9-AC71-23C7213E0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0BCEA8B6-C8DB-4062-A53B-B26661648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6FECB9-A799-49F9-B6A3-1063B36990B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lvl="1">
              <a:defRPr/>
            </a:pP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 smtClean="0">
              <a:cs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F58D14-E699-4144-B146-E611183F3F0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</p:spPr>
        <p:txBody>
          <a:bodyPr/>
          <a:lstStyle/>
          <a:p>
            <a:endParaRPr lang="it-IT" dirty="0" smtClean="0"/>
          </a:p>
        </p:txBody>
      </p:sp>
      <p:sp>
        <p:nvSpPr>
          <p:cNvPr id="57348" name="Slide Number Placeholder 3"/>
          <p:cNvSpPr txBox="1">
            <a:spLocks noGrp="1"/>
          </p:cNvSpPr>
          <p:nvPr/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>
              <a:buClr>
                <a:schemeClr val="tx1"/>
              </a:buClr>
              <a:buFont typeface="Arial" pitchFamily="34" charset="0"/>
              <a:buNone/>
            </a:pPr>
            <a:fld id="{AA1A695E-BDF8-476B-911D-B9445BA727E3}" type="slidenum">
              <a:rPr lang="ja-JP" altLang="en-US" sz="1200">
                <a:solidFill>
                  <a:schemeClr val="tx1"/>
                </a:solidFill>
                <a:latin typeface="Verdana" pitchFamily="34" charset="0"/>
              </a:rPr>
              <a:pPr algn="r" eaLnBrk="0" hangingPunct="0">
                <a:buClr>
                  <a:schemeClr val="tx1"/>
                </a:buClr>
                <a:buFont typeface="Arial" pitchFamily="34" charset="0"/>
                <a:buNone/>
              </a:pPr>
              <a:t>4</a:t>
            </a:fld>
            <a:endParaRPr lang="en-US" altLang="ja-JP" sz="1200">
              <a:solidFill>
                <a:schemeClr val="tx1"/>
              </a:solidFill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B5059E-E859-42DE-BA4C-8FF0EB661BE0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5700" cy="3724275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1290" y="4716542"/>
            <a:ext cx="4886509" cy="4467384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6A1A8-F42B-40C5-8495-7A37C2DA59C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</p:spPr>
        <p:txBody>
          <a:bodyPr/>
          <a:lstStyle/>
          <a:p>
            <a:pPr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0FF479-D48A-4F69-9744-FD25866179C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</p:spPr>
        <p:txBody>
          <a:bodyPr/>
          <a:lstStyle/>
          <a:p>
            <a:pPr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3B074849-EC6A-4793-8D48-9F15125FD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F76F9B65-0D0E-44C4-AFE7-1874B4839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C04C40BD-14A9-47C8-B7ED-89DCD3115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000">
                <a:latin typeface="Univers" pitchFamily="34" charset="0"/>
                <a:cs typeface="+mn-cs"/>
              </a:rPr>
              <a:t>International</a:t>
            </a:r>
            <a:br>
              <a:rPr lang="en-US" sz="1000">
                <a:latin typeface="Univers" pitchFamily="34" charset="0"/>
                <a:cs typeface="+mn-cs"/>
              </a:rPr>
            </a:br>
            <a:r>
              <a:rPr lang="en-US" sz="1000">
                <a:latin typeface="Univers" pitchFamily="34" charset="0"/>
                <a:cs typeface="+mn-cs"/>
              </a:rPr>
              <a:t>Telecommunication</a:t>
            </a:r>
            <a:br>
              <a:rPr lang="en-US" sz="1000">
                <a:latin typeface="Univers" pitchFamily="34" charset="0"/>
                <a:cs typeface="+mn-cs"/>
              </a:rPr>
            </a:br>
            <a:r>
              <a:rPr lang="en-US" sz="1000">
                <a:latin typeface="Univers" pitchFamily="34" charset="0"/>
                <a:cs typeface="+mn-cs"/>
              </a:rPr>
              <a:t>Union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1">
                <a:solidFill>
                  <a:srgbClr val="0C4B84"/>
                </a:solidFill>
                <a:latin typeface="Verdana" pitchFamily="34" charset="0"/>
                <a:cs typeface="+mn-cs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1">
                <a:solidFill>
                  <a:srgbClr val="0C4B84"/>
                </a:solidFill>
                <a:latin typeface="Verdana" pitchFamily="34" charset="0"/>
                <a:cs typeface="+mn-cs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+mn-cs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8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9" name="Line 30"/>
          <p:cNvSpPr>
            <a:spLocks noChangeShapeType="1"/>
          </p:cNvSpPr>
          <p:nvPr userDrawn="1"/>
        </p:nvSpPr>
        <p:spPr bwMode="auto">
          <a:xfrm flipH="1" flipV="1">
            <a:off x="395288" y="488950"/>
            <a:ext cx="4891087" cy="22225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5214938" y="369888"/>
            <a:ext cx="27146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1100" b="1" dirty="0">
                <a:solidFill>
                  <a:srgbClr val="1B5BA2"/>
                </a:solidFill>
                <a:latin typeface="Arial" pitchFamily="34" charset="0"/>
                <a:cs typeface="+mn-cs"/>
              </a:rPr>
              <a:t>Committed to Connecting the World</a:t>
            </a:r>
          </a:p>
        </p:txBody>
      </p:sp>
      <p:pic>
        <p:nvPicPr>
          <p:cNvPr id="11" name="Picture 17" descr="itu-no-name-white-background-80-100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25" y="88900"/>
            <a:ext cx="8937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740C9EC7-1375-4565-9849-1BEF7432A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4F059100-18F9-4CE9-81ED-C40561EA0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C55D33AC-F843-4647-A3AE-B94B08484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A8642939-783D-4DE2-B916-3BD5EEDEB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B8F04142-1D30-4B79-A90D-642C738C7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AE713537-0812-4864-ABE1-5E448A041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E72E4270-14CD-4A25-A095-32701CA6E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D46BC83D-DB3E-437C-A07D-CBE8B9602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DC3541C1-2B2D-4819-8765-D1B315267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FECB5C63-2118-43AD-BC5A-86DB84F0A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52513"/>
            <a:ext cx="1943100" cy="51927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52513"/>
            <a:ext cx="5678487" cy="51927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064C19C2-C826-4D98-B82B-5639E4B65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F466F80D-EEDE-4FD4-BECC-2A613716C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52E97B7F-142A-4966-A135-E9A141D90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A25110ED-BCEA-4FA1-84F6-71FFECDDB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80C356F4-E146-480A-A77E-A11B89143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02CE62C5-65E3-4AB2-BC23-1FC65BAEA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EEC79D9C-F235-40DA-B4FE-9EE8795BA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69300" y="6381750"/>
            <a:ext cx="358775" cy="24447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chemeClr val="tx1"/>
              </a:buClr>
              <a:buFont typeface="Arial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46EF68D1-C61D-4378-8C9E-176E12556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3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2" name="Line 68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2852738"/>
            <a:ext cx="7772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This cover slide could be in reverse colors….</a:t>
            </a:r>
          </a:p>
        </p:txBody>
      </p:sp>
      <p:sp>
        <p:nvSpPr>
          <p:cNvPr id="1097" name="Text Box 73"/>
          <p:cNvSpPr txBox="1">
            <a:spLocks noChangeArrowheads="1"/>
          </p:cNvSpPr>
          <p:nvPr userDrawn="1"/>
        </p:nvSpPr>
        <p:spPr bwMode="auto">
          <a:xfrm>
            <a:off x="4418013" y="404813"/>
            <a:ext cx="267493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1100" b="1">
                <a:solidFill>
                  <a:srgbClr val="1B5BA2"/>
                </a:solidFill>
                <a:latin typeface="Arial" pitchFamily="34" charset="0"/>
                <a:cs typeface="+mn-cs"/>
              </a:rPr>
              <a:t>Committed to Connecting the World</a:t>
            </a:r>
          </a:p>
        </p:txBody>
      </p:sp>
      <p:sp>
        <p:nvSpPr>
          <p:cNvPr id="1098" name="Line 74"/>
          <p:cNvSpPr>
            <a:spLocks noChangeShapeType="1"/>
          </p:cNvSpPr>
          <p:nvPr userDrawn="1"/>
        </p:nvSpPr>
        <p:spPr bwMode="auto">
          <a:xfrm flipH="1">
            <a:off x="395288" y="549275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1031" name="Picture 10" descr="itu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51725" y="44450"/>
            <a:ext cx="12477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Line 74"/>
          <p:cNvSpPr>
            <a:spLocks noChangeShapeType="1"/>
          </p:cNvSpPr>
          <p:nvPr userDrawn="1"/>
        </p:nvSpPr>
        <p:spPr bwMode="auto">
          <a:xfrm flipH="1">
            <a:off x="7092950" y="549275"/>
            <a:ext cx="503238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>
    <p:fade/>
  </p:transition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i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Watermark"/>
          <p:cNvPicPr>
            <a:picLocks noChangeAspect="1" noChangeArrowheads="1"/>
          </p:cNvPicPr>
          <p:nvPr/>
        </p:nvPicPr>
        <p:blipFill>
          <a:blip r:embed="rId13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2" name="Line 68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52513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7" name="Text Box 73"/>
          <p:cNvSpPr txBox="1">
            <a:spLocks noChangeArrowheads="1"/>
          </p:cNvSpPr>
          <p:nvPr userDrawn="1"/>
        </p:nvSpPr>
        <p:spPr bwMode="auto">
          <a:xfrm>
            <a:off x="4418013" y="404813"/>
            <a:ext cx="267493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1100" b="1">
                <a:solidFill>
                  <a:srgbClr val="1B5BA2"/>
                </a:solidFill>
                <a:latin typeface="Arial" pitchFamily="34" charset="0"/>
                <a:cs typeface="+mn-cs"/>
              </a:rPr>
              <a:t>Committed to Connecting the World</a:t>
            </a:r>
          </a:p>
        </p:txBody>
      </p:sp>
      <p:sp>
        <p:nvSpPr>
          <p:cNvPr id="1098" name="Line 74"/>
          <p:cNvSpPr>
            <a:spLocks noChangeShapeType="1"/>
          </p:cNvSpPr>
          <p:nvPr userDrawn="1"/>
        </p:nvSpPr>
        <p:spPr bwMode="auto">
          <a:xfrm flipH="1">
            <a:off x="395288" y="549275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2056" name="Picture 11" descr="itu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51725" y="44450"/>
            <a:ext cx="12477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Line 74"/>
          <p:cNvSpPr>
            <a:spLocks noChangeShapeType="1"/>
          </p:cNvSpPr>
          <p:nvPr userDrawn="1"/>
        </p:nvSpPr>
        <p:spPr bwMode="auto">
          <a:xfrm flipH="1">
            <a:off x="7092950" y="549275"/>
            <a:ext cx="503238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132990"/>
            <a:ext cx="8064500" cy="2431435"/>
          </a:xfrm>
        </p:spPr>
        <p:txBody>
          <a:bodyPr/>
          <a:lstStyle/>
          <a:p>
            <a:pPr>
              <a:defRPr/>
            </a:pPr>
            <a:r>
              <a:rPr lang="en-GB" altLang="ko-KR" sz="2400" i="1" dirty="0" smtClean="0">
                <a:solidFill>
                  <a:srgbClr val="92D050"/>
                </a:solidFill>
                <a:ea typeface="Gulim" pitchFamily="34" charset="-127"/>
              </a:rPr>
              <a:t>Eye on Earth Summit</a:t>
            </a:r>
            <a:r>
              <a:rPr lang="en-GB" altLang="ko-KR" sz="2400" dirty="0" smtClean="0">
                <a:solidFill>
                  <a:srgbClr val="92D050"/>
                </a:solidFill>
                <a:ea typeface="Gulim" pitchFamily="34" charset="-127"/>
              </a:rPr>
              <a:t/>
            </a:r>
            <a:br>
              <a:rPr lang="en-GB" altLang="ko-KR" sz="2400" dirty="0" smtClean="0">
                <a:solidFill>
                  <a:srgbClr val="92D050"/>
                </a:solidFill>
                <a:ea typeface="Gulim" pitchFamily="34" charset="-127"/>
              </a:rPr>
            </a:br>
            <a:r>
              <a:rPr lang="en-GB" altLang="ko-KR" sz="2400" i="1" dirty="0" smtClean="0">
                <a:solidFill>
                  <a:srgbClr val="92D050"/>
                </a:solidFill>
                <a:ea typeface="Gulim" pitchFamily="34" charset="-127"/>
              </a:rPr>
              <a:t>Abu Dhabi, 14 December 2011</a:t>
            </a:r>
            <a:br>
              <a:rPr lang="en-GB" altLang="ko-KR" sz="2400" i="1" dirty="0" smtClean="0">
                <a:solidFill>
                  <a:srgbClr val="92D050"/>
                </a:solidFill>
                <a:ea typeface="Gulim" pitchFamily="34" charset="-127"/>
              </a:rPr>
            </a:br>
            <a:r>
              <a:rPr lang="en-GB" altLang="ko-KR" sz="2400" i="1" dirty="0" smtClean="0">
                <a:solidFill>
                  <a:srgbClr val="92D050"/>
                </a:solidFill>
                <a:ea typeface="Gulim" pitchFamily="34" charset="-127"/>
              </a:rPr>
              <a:t> </a:t>
            </a:r>
            <a:r>
              <a:rPr lang="en-GB" altLang="ko-KR" i="1" dirty="0" smtClean="0">
                <a:solidFill>
                  <a:srgbClr val="92D050"/>
                </a:solidFill>
                <a:ea typeface="Gulim" pitchFamily="34" charset="-127"/>
              </a:rPr>
              <a:t/>
            </a:r>
            <a:br>
              <a:rPr lang="en-GB" altLang="ko-KR" i="1" dirty="0" smtClean="0">
                <a:solidFill>
                  <a:srgbClr val="92D050"/>
                </a:solidFill>
                <a:ea typeface="Gulim" pitchFamily="34" charset="-127"/>
              </a:rPr>
            </a:b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GLOBAL CONNECTIONS: Then, Now and Beyond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9144000" cy="2879725"/>
          </a:xfrm>
        </p:spPr>
        <p:txBody>
          <a:bodyPr/>
          <a:lstStyle/>
          <a:p>
            <a:endParaRPr lang="en-US" sz="2000" b="1" dirty="0" smtClean="0">
              <a:cs typeface="Arial" pitchFamily="34" charset="0"/>
            </a:endParaRPr>
          </a:p>
          <a:p>
            <a:r>
              <a:rPr lang="en-US" sz="2000" b="1" dirty="0" smtClean="0">
                <a:cs typeface="Arial" pitchFamily="34" charset="0"/>
              </a:rPr>
              <a:t>Malcolm Johnson, Director Telecommunication Standardization Bureau, ITU</a:t>
            </a:r>
          </a:p>
          <a:p>
            <a:endParaRPr lang="en-US" sz="1800" b="1" dirty="0" smtClean="0">
              <a:cs typeface="Arial" pitchFamily="34" charset="0"/>
            </a:endParaRPr>
          </a:p>
          <a:p>
            <a:endParaRPr lang="en-US" sz="1800" dirty="0" smtClean="0">
              <a:cs typeface="Arial" pitchFamily="34" charset="0"/>
            </a:endParaRP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84" y="5373216"/>
            <a:ext cx="2578100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http://www.goumbook.com/wp-content/uploads/2011/06/eye-on-earth-abu-dhab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5085184"/>
            <a:ext cx="1871662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95288" y="913538"/>
            <a:ext cx="8569325" cy="1200329"/>
          </a:xfrm>
        </p:spPr>
        <p:txBody>
          <a:bodyPr/>
          <a:lstStyle/>
          <a:p>
            <a:r>
              <a:rPr lang="en-US" dirty="0" smtClean="0"/>
              <a:t>ITU - Connects the World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fld id="{C8524A46-A395-42CB-9EA1-7FB5AFED5C3D}" type="slidenum">
              <a:rPr lang="en-US" smtClean="0"/>
              <a:pPr>
                <a:buFont typeface="Arial" pitchFamily="34" charset="0"/>
                <a:buNone/>
              </a:pPr>
              <a:t>2</a:t>
            </a:fld>
            <a:endParaRPr lang="en-US" smtClean="0"/>
          </a:p>
        </p:txBody>
      </p:sp>
      <p:sp>
        <p:nvSpPr>
          <p:cNvPr id="27652" name="Slide Number Placeholder 3"/>
          <p:cNvSpPr txBox="1">
            <a:spLocks/>
          </p:cNvSpPr>
          <p:nvPr/>
        </p:nvSpPr>
        <p:spPr bwMode="auto">
          <a:xfrm>
            <a:off x="8388350" y="6381750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</a:pPr>
            <a:fld id="{D79D0DC7-2DEC-4954-BA45-A1031DBCA5D9}" type="slidenum">
              <a:rPr lang="en-US"/>
              <a:pPr eaLnBrk="0" hangingPunct="0">
                <a:buClr>
                  <a:schemeClr val="tx1"/>
                </a:buClr>
                <a:buFont typeface="Arial" pitchFamily="34" charset="0"/>
                <a:buNone/>
              </a:pPr>
              <a:t>2</a:t>
            </a:fld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95536" y="1628800"/>
            <a:ext cx="8424862" cy="4745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ITU </a:t>
            </a: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has two major goals</a:t>
            </a: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: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bringing the benefits of the information society to all the world's </a:t>
            </a: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peoples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actively </a:t>
            </a: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promoting the use of ICTs to tackle environmental challenges</a:t>
            </a: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.</a:t>
            </a:r>
            <a:br>
              <a:rPr lang="en-US" sz="2800" dirty="0" smtClean="0">
                <a:solidFill>
                  <a:srgbClr val="5C5C5C"/>
                </a:solidFill>
                <a:latin typeface="+mn-lt"/>
              </a:rPr>
            </a:br>
            <a:endParaRPr lang="en-US" sz="2800" dirty="0" smtClean="0">
              <a:solidFill>
                <a:srgbClr val="5C5C5C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193 governments, </a:t>
            </a:r>
            <a:br>
              <a:rPr lang="en-US" sz="2800" dirty="0" smtClean="0">
                <a:solidFill>
                  <a:srgbClr val="5C5C5C"/>
                </a:solidFill>
                <a:latin typeface="+mn-lt"/>
              </a:rPr>
            </a:b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over 700 private sector </a:t>
            </a:r>
            <a:br>
              <a:rPr lang="en-US" sz="2800" dirty="0" smtClean="0">
                <a:solidFill>
                  <a:srgbClr val="5C5C5C"/>
                </a:solidFill>
                <a:latin typeface="+mn-lt"/>
              </a:rPr>
            </a:b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entities and now academia.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defRPr/>
            </a:pPr>
            <a:endParaRPr lang="en-US" sz="2800" dirty="0">
              <a:solidFill>
                <a:srgbClr val="5C5C5C"/>
              </a:solidFill>
              <a:latin typeface="+mn-lt"/>
            </a:endParaRPr>
          </a:p>
        </p:txBody>
      </p:sp>
      <p:pic>
        <p:nvPicPr>
          <p:cNvPr id="7" name="Picture 2" descr="http://4.bp.blogspot.com/_-dB1taiAXCQ/SE-sou68S3I/AAAAAAAAEpg/oTmoeVO1rj0/s400/manos-unidas.jpg"/>
          <p:cNvPicPr>
            <a:picLocks noChangeAspect="1" noChangeArrowheads="1"/>
          </p:cNvPicPr>
          <p:nvPr/>
        </p:nvPicPr>
        <p:blipFill>
          <a:blip r:embed="rId3" cstate="print">
            <a:lum bright="20000" contrast="20000"/>
          </a:blip>
          <a:srcRect/>
          <a:stretch>
            <a:fillRect/>
          </a:stretch>
        </p:blipFill>
        <p:spPr bwMode="auto">
          <a:xfrm>
            <a:off x="5651525" y="4077072"/>
            <a:ext cx="3384971" cy="258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646331"/>
          </a:xfrm>
        </p:spPr>
        <p:txBody>
          <a:bodyPr/>
          <a:lstStyle/>
          <a:p>
            <a:r>
              <a:rPr lang="en-US" sz="3600" dirty="0" smtClean="0"/>
              <a:t>Article 10 – Rio Declaration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4608512" cy="2447925"/>
          </a:xfrm>
        </p:spPr>
        <p:txBody>
          <a:bodyPr/>
          <a:lstStyle/>
          <a:p>
            <a:pPr lvl="0" algn="l"/>
            <a:r>
              <a:rPr lang="en-GB" i="1" dirty="0" smtClean="0"/>
              <a:t>“</a:t>
            </a:r>
            <a:r>
              <a:rPr lang="en-GB" sz="3200" i="1" dirty="0" smtClean="0"/>
              <a:t>Article 10 -  </a:t>
            </a:r>
            <a:r>
              <a:rPr lang="en-GB" sz="3200" i="1" dirty="0" smtClean="0"/>
              <a:t>Environmental issues are best handled with the participation of all concerned citizens, at the relevant </a:t>
            </a:r>
            <a:r>
              <a:rPr lang="en-GB" sz="3200" i="1" dirty="0" smtClean="0"/>
              <a:t>level….”</a:t>
            </a:r>
            <a:endParaRPr lang="en-US" sz="3200" i="1" dirty="0" smtClean="0"/>
          </a:p>
          <a:p>
            <a:endParaRPr lang="en-US" sz="3200" dirty="0"/>
          </a:p>
        </p:txBody>
      </p:sp>
      <p:pic>
        <p:nvPicPr>
          <p:cNvPr id="1026" name="Picture 2" descr="C:\Documents and Settings\bueti\My Documents\My Pictures\200px-RioEarthSummit19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636912"/>
            <a:ext cx="3229546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 txBox="1">
            <a:spLocks noGrp="1"/>
          </p:cNvSpPr>
          <p:nvPr/>
        </p:nvSpPr>
        <p:spPr bwMode="auto">
          <a:xfrm>
            <a:off x="8785225" y="6403975"/>
            <a:ext cx="32385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buClr>
                <a:schemeClr val="tx1"/>
              </a:buClr>
              <a:buFont typeface="Arial" pitchFamily="34" charset="0"/>
              <a:buNone/>
            </a:pPr>
            <a:fld id="{981C9095-D5EB-42AC-969B-DEE65D246E16}" type="slidenum">
              <a:rPr lang="ja-JP" altLang="en-US" sz="1000">
                <a:solidFill>
                  <a:srgbClr val="0E438A"/>
                </a:solidFill>
                <a:latin typeface="Zurich BT"/>
                <a:ea typeface="MS PGothic" pitchFamily="34" charset="-128"/>
                <a:cs typeface="Times New Roman" pitchFamily="18" charset="0"/>
              </a:rPr>
              <a:pPr algn="r" eaLnBrk="0" hangingPunct="0">
                <a:buClr>
                  <a:schemeClr val="tx1"/>
                </a:buClr>
                <a:buFont typeface="Arial" pitchFamily="34" charset="0"/>
                <a:buNone/>
              </a:pPr>
              <a:t>4</a:t>
            </a:fld>
            <a:endParaRPr lang="en-US" altLang="ja-JP" sz="1000">
              <a:solidFill>
                <a:srgbClr val="0E438A"/>
              </a:solidFill>
              <a:latin typeface="Zurich BT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8675" name="Rectangle 2"/>
          <p:cNvSpPr txBox="1">
            <a:spLocks noChangeArrowheads="1"/>
          </p:cNvSpPr>
          <p:nvPr/>
        </p:nvSpPr>
        <p:spPr bwMode="auto">
          <a:xfrm>
            <a:off x="250825" y="987425"/>
            <a:ext cx="360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Clr>
                <a:schemeClr val="tx1"/>
              </a:buClr>
              <a:buFont typeface="Arial" pitchFamily="34" charset="0"/>
              <a:buNone/>
            </a:pPr>
            <a:endParaRPr lang="en-US" altLang="ja-JP" sz="2800" b="1">
              <a:solidFill>
                <a:srgbClr val="1B5BA2"/>
              </a:solidFill>
              <a:latin typeface="Verdana" pitchFamily="34" charset="0"/>
              <a:ea typeface="MS PGothic" pitchFamily="34" charset="-128"/>
            </a:endParaRPr>
          </a:p>
        </p:txBody>
      </p:sp>
      <p:sp>
        <p:nvSpPr>
          <p:cNvPr id="28676" name="Rectangle 2"/>
          <p:cNvSpPr txBox="1">
            <a:spLocks noChangeArrowheads="1"/>
          </p:cNvSpPr>
          <p:nvPr/>
        </p:nvSpPr>
        <p:spPr bwMode="auto">
          <a:xfrm>
            <a:off x="395288" y="987425"/>
            <a:ext cx="84978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Clr>
                <a:schemeClr val="tx1"/>
              </a:buClr>
              <a:buFont typeface="Arial" pitchFamily="34" charset="0"/>
              <a:buNone/>
            </a:pPr>
            <a:r>
              <a:rPr lang="en-US" altLang="ja-JP" sz="3200" b="1" dirty="0" smtClean="0">
                <a:solidFill>
                  <a:srgbClr val="1B5BA2"/>
                </a:solidFill>
                <a:latin typeface="Verdana" pitchFamily="34" charset="0"/>
                <a:ea typeface="MS PGothic" pitchFamily="34" charset="-128"/>
              </a:rPr>
              <a:t>ICTs – Connect the World</a:t>
            </a:r>
            <a:endParaRPr lang="en-US" altLang="ja-JP" sz="3200" b="1" dirty="0">
              <a:solidFill>
                <a:srgbClr val="1B5BA2"/>
              </a:solidFill>
              <a:latin typeface="Verdana" pitchFamily="34" charset="0"/>
              <a:ea typeface="MS PGothic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288" y="1856315"/>
            <a:ext cx="8280400" cy="50290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International standardization is the reason why there are 2.4 billion Internet subscribers and 6 billion mobile </a:t>
            </a: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phones</a:t>
            </a:r>
            <a:br>
              <a:rPr lang="en-US" sz="2800" dirty="0" smtClean="0">
                <a:solidFill>
                  <a:srgbClr val="5C5C5C"/>
                </a:solidFill>
                <a:latin typeface="+mn-lt"/>
              </a:rPr>
            </a:br>
            <a:endParaRPr lang="en-US" sz="2800" dirty="0" smtClean="0">
              <a:solidFill>
                <a:srgbClr val="5C5C5C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Public/private partnership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rgbClr val="5C5C5C"/>
              </a:solidFill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Globally standardized ICTs </a:t>
            </a:r>
            <a:br>
              <a:rPr lang="en-US" sz="2800" dirty="0" smtClean="0">
                <a:solidFill>
                  <a:srgbClr val="5C5C5C"/>
                </a:solidFill>
                <a:latin typeface="+mn-lt"/>
              </a:rPr>
            </a:b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to bridge the </a:t>
            </a:r>
            <a:br>
              <a:rPr lang="en-US" sz="2800" dirty="0" smtClean="0">
                <a:solidFill>
                  <a:srgbClr val="5C5C5C"/>
                </a:solidFill>
                <a:latin typeface="+mn-lt"/>
              </a:rPr>
            </a:b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environment information </a:t>
            </a:r>
            <a:br>
              <a:rPr lang="en-US" sz="2800" dirty="0" smtClean="0">
                <a:solidFill>
                  <a:srgbClr val="5C5C5C"/>
                </a:solidFill>
                <a:latin typeface="+mn-lt"/>
              </a:rPr>
            </a:br>
            <a:r>
              <a:rPr lang="en-US" sz="2800" dirty="0" smtClean="0">
                <a:solidFill>
                  <a:srgbClr val="5C5C5C"/>
                </a:solidFill>
                <a:latin typeface="+mn-lt"/>
              </a:rPr>
              <a:t>gap</a:t>
            </a:r>
            <a:endParaRPr lang="en-US" sz="2400" dirty="0" smtClean="0">
              <a:solidFill>
                <a:srgbClr val="5C5C5C"/>
              </a:solidFill>
              <a:latin typeface="+mn-lt"/>
            </a:endParaRPr>
          </a:p>
          <a:p>
            <a:pPr eaLnBrk="0" hangingPunct="0"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rgbClr val="5C5C5C"/>
              </a:solidFill>
              <a:latin typeface="+mn-lt"/>
            </a:endParaRPr>
          </a:p>
        </p:txBody>
      </p:sp>
      <p:pic>
        <p:nvPicPr>
          <p:cNvPr id="6" name="Picture 2" descr="http://dsv.su.se/images/World%20connect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7500" y="3933056"/>
            <a:ext cx="3336500" cy="213285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648200"/>
            <a:ext cx="1301750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33" descr="http://opengardensblog.futuretext.com/Mobile%20Cloud%20Comput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209800"/>
            <a:ext cx="1890713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2" descr="http://thesupplychainlab.files.wordpress.com/2009/12/mobile-banking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2800" y="2155874"/>
            <a:ext cx="1643063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13" descr="http://t1.gstatic.com/images?q=tbn:DgjFVQAvjdtHqM:http://www.crunchgear.com/wp-content/uploads/2008/04/ocean_hulu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2514600"/>
            <a:ext cx="1323975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76548"/>
            <a:ext cx="8429625" cy="1384300"/>
          </a:xfrm>
        </p:spPr>
        <p:txBody>
          <a:bodyPr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The use of ICTs by new sectors can accelerate innovation, improve access to basic services and create </a:t>
            </a:r>
            <a:r>
              <a:rPr lang="en-US" sz="2800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 new model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of (sustainable) development</a:t>
            </a:r>
          </a:p>
        </p:txBody>
      </p:sp>
      <p:pic>
        <p:nvPicPr>
          <p:cNvPr id="35847" name="Picture 2" descr="http://www.dirjournal.com/health-journal/images/e-health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4648200"/>
            <a:ext cx="1871663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8" name="Picture 4" descr="http://web2.cc.nctu.edu.tw/~etang/Harvard_EMBA/olpc-green-whit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8200" y="4038600"/>
            <a:ext cx="2674938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9" name="Picture 11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95800" y="2261096"/>
            <a:ext cx="2032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77250" y="6542088"/>
            <a:ext cx="250825" cy="246062"/>
          </a:xfrm>
          <a:prstGeom prst="rect">
            <a:avLst/>
          </a:prstGeom>
        </p:spPr>
        <p:txBody>
          <a:bodyPr/>
          <a:lstStyle/>
          <a:p>
            <a:fld id="{0F97DB2A-F90E-41BA-8B9B-62115974FC15}" type="slidenum">
              <a:rPr lang="en-US" smtClean="0">
                <a:latin typeface="Calibri" pitchFamily="34" charset="0"/>
                <a:cs typeface="Arial" pitchFamily="34" charset="0"/>
              </a:rPr>
              <a:pPr/>
              <a:t>5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8388350" y="6381750"/>
            <a:ext cx="339725" cy="2444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fld id="{959A7C21-3A59-4BFF-AEDF-E4FC40C598F1}" type="slidenum">
              <a:rPr lang="en-US" smtClean="0"/>
              <a:pPr>
                <a:buFont typeface="Arial" pitchFamily="34" charset="0"/>
                <a:buNone/>
              </a:pPr>
              <a:t>6</a:t>
            </a:fld>
            <a:endParaRPr lang="en-US" smtClean="0"/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584775"/>
          </a:xfrm>
        </p:spPr>
        <p:txBody>
          <a:bodyPr/>
          <a:lstStyle/>
          <a:p>
            <a:r>
              <a:rPr lang="en-US" sz="3200" kern="1200" dirty="0" smtClean="0"/>
              <a:t>A win-win scenario</a:t>
            </a:r>
          </a:p>
        </p:txBody>
      </p:sp>
      <p:sp>
        <p:nvSpPr>
          <p:cNvPr id="327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7772400" cy="4400550"/>
          </a:xfrm>
        </p:spPr>
        <p:txBody>
          <a:bodyPr/>
          <a:lstStyle/>
          <a:p>
            <a:r>
              <a:rPr lang="en-US" sz="2800" dirty="0" smtClean="0"/>
              <a:t>Connected </a:t>
            </a:r>
            <a:r>
              <a:rPr lang="en-US" sz="2800" dirty="0" smtClean="0"/>
              <a:t>world not possible without interoperability</a:t>
            </a:r>
            <a:r>
              <a:rPr lang="en-US" sz="2800" dirty="0" smtClean="0"/>
              <a:t>…</a:t>
            </a:r>
          </a:p>
          <a:p>
            <a:r>
              <a:rPr lang="en-US" sz="2800" kern="1200" dirty="0" smtClean="0">
                <a:cs typeface="Arial" pitchFamily="34" charset="0"/>
              </a:rPr>
              <a:t>Bridging the standardization </a:t>
            </a:r>
            <a:r>
              <a:rPr lang="en-US" sz="2800" kern="1200" dirty="0" smtClean="0">
                <a:cs typeface="Arial" pitchFamily="34" charset="0"/>
              </a:rPr>
              <a:t>gap</a:t>
            </a:r>
            <a:endParaRPr lang="en-US" sz="2800" kern="1200" dirty="0" smtClean="0">
              <a:cs typeface="Arial" pitchFamily="34" charset="0"/>
            </a:endParaRPr>
          </a:p>
          <a:p>
            <a:r>
              <a:rPr lang="en-US" sz="2800" kern="1200" dirty="0" smtClean="0">
                <a:cs typeface="Arial" pitchFamily="34" charset="0"/>
              </a:rPr>
              <a:t>Using ICTs to tackle </a:t>
            </a:r>
            <a:r>
              <a:rPr lang="en-US" sz="2800" kern="1200" dirty="0" smtClean="0">
                <a:cs typeface="Arial" pitchFamily="34" charset="0"/>
              </a:rPr>
              <a:t>e</a:t>
            </a:r>
            <a:r>
              <a:rPr lang="en-US" sz="2800" kern="1200" dirty="0" smtClean="0">
                <a:cs typeface="Arial" pitchFamily="34" charset="0"/>
              </a:rPr>
              <a:t>nvironmenta</a:t>
            </a:r>
            <a:r>
              <a:rPr lang="en-US" sz="2800" kern="1200" dirty="0" smtClean="0">
                <a:cs typeface="Arial" pitchFamily="34" charset="0"/>
              </a:rPr>
              <a:t>l challenges </a:t>
            </a:r>
            <a:endParaRPr lang="en-US" sz="2800" kern="1200" dirty="0" smtClean="0">
              <a:cs typeface="Arial" pitchFamily="34" charset="0"/>
            </a:endParaRPr>
          </a:p>
          <a:p>
            <a:r>
              <a:rPr lang="en-US" sz="2800" kern="1200" dirty="0" smtClean="0">
                <a:cs typeface="Arial" pitchFamily="34" charset="0"/>
              </a:rPr>
              <a:t>Bridging </a:t>
            </a:r>
            <a:r>
              <a:rPr lang="en-US" sz="2800" kern="1200" dirty="0" smtClean="0">
                <a:cs typeface="Arial" pitchFamily="34" charset="0"/>
              </a:rPr>
              <a:t>the digital divide AND…</a:t>
            </a:r>
          </a:p>
          <a:p>
            <a:r>
              <a:rPr lang="en-US" sz="2800" kern="1200" dirty="0" smtClean="0">
                <a:cs typeface="Arial" pitchFamily="34" charset="0"/>
              </a:rPr>
              <a:t>… addressing </a:t>
            </a:r>
            <a:r>
              <a:rPr lang="en-US" sz="2800" kern="1200" dirty="0" smtClean="0">
                <a:cs typeface="Arial" pitchFamily="34" charset="0"/>
              </a:rPr>
              <a:t>environmental </a:t>
            </a:r>
            <a:br>
              <a:rPr lang="en-US" sz="2800" kern="1200" dirty="0" smtClean="0">
                <a:cs typeface="Arial" pitchFamily="34" charset="0"/>
              </a:rPr>
            </a:br>
            <a:r>
              <a:rPr lang="en-US" sz="2800" kern="1200" dirty="0" smtClean="0">
                <a:cs typeface="Arial" pitchFamily="34" charset="0"/>
              </a:rPr>
              <a:t>challenges</a:t>
            </a:r>
            <a:endParaRPr lang="en-US" sz="2800" kern="1200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None/>
            </a:pPr>
            <a:endParaRPr lang="en-US" sz="2800" i="1" dirty="0" smtClean="0"/>
          </a:p>
        </p:txBody>
      </p:sp>
      <p:pic>
        <p:nvPicPr>
          <p:cNvPr id="6" name="Picture 6" descr="C:\Documents and Settings\bueti\My Documents\My Pictures\photos climate\shutterstock_319616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71335"/>
            <a:ext cx="2133306" cy="204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8388350" y="6381750"/>
            <a:ext cx="339725" cy="2444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fld id="{8EBC6C70-8FD8-462D-967D-CA153672E56A}" type="slidenum">
              <a:rPr lang="en-US" smtClean="0"/>
              <a:pPr>
                <a:buFont typeface="Arial" pitchFamily="34" charset="0"/>
                <a:buNone/>
              </a:pPr>
              <a:t>7</a:t>
            </a:fld>
            <a:endParaRPr lang="en-US" smtClean="0"/>
          </a:p>
        </p:txBody>
      </p:sp>
      <p:sp>
        <p:nvSpPr>
          <p:cNvPr id="33795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080800"/>
            <a:ext cx="7772400" cy="584775"/>
          </a:xfrm>
        </p:spPr>
        <p:txBody>
          <a:bodyPr/>
          <a:lstStyle/>
          <a:p>
            <a:r>
              <a:rPr lang="en-US" sz="3200" dirty="0" smtClean="0"/>
              <a:t>The Path to Rio+20</a:t>
            </a:r>
          </a:p>
        </p:txBody>
      </p:sp>
      <p:sp>
        <p:nvSpPr>
          <p:cNvPr id="337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536" y="1989138"/>
            <a:ext cx="5687987" cy="3960812"/>
          </a:xfrm>
        </p:spPr>
        <p:txBody>
          <a:bodyPr/>
          <a:lstStyle/>
          <a:p>
            <a:pPr lvl="0"/>
            <a:r>
              <a:rPr lang="en-GB" kern="1200" dirty="0" smtClean="0">
                <a:cs typeface="Arial" pitchFamily="34" charset="0"/>
              </a:rPr>
              <a:t>Data will ensure informed decision-making for a sustainable future. </a:t>
            </a:r>
          </a:p>
          <a:p>
            <a:r>
              <a:rPr lang="en-US" kern="1200" dirty="0" smtClean="0">
                <a:cs typeface="Arial" pitchFamily="34" charset="0"/>
              </a:rPr>
              <a:t>Global </a:t>
            </a:r>
            <a:r>
              <a:rPr lang="en-US" kern="1200" dirty="0" smtClean="0">
                <a:cs typeface="Arial" pitchFamily="34" charset="0"/>
              </a:rPr>
              <a:t>connections via ICTs instrumental to </a:t>
            </a:r>
            <a:r>
              <a:rPr lang="en-US" kern="1200" dirty="0" smtClean="0">
                <a:cs typeface="Arial" pitchFamily="34" charset="0"/>
              </a:rPr>
              <a:t>address environmental challenges. </a:t>
            </a:r>
          </a:p>
          <a:p>
            <a:pPr>
              <a:buNone/>
            </a:pPr>
            <a:endParaRPr lang="en-US" sz="2800" kern="1200" dirty="0" smtClean="0">
              <a:cs typeface="Arial" pitchFamily="34" charset="0"/>
            </a:endParaRPr>
          </a:p>
        </p:txBody>
      </p:sp>
      <p:pic>
        <p:nvPicPr>
          <p:cNvPr id="6" name="Picture 5" descr="http://www.goumbook.com/wp-content/uploads/2011/06/eye-on-earth-abu-dhab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080026"/>
            <a:ext cx="2448272" cy="1709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Documents and Settings\bueti\My Documents\My Pictures\Rio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0396" y="4437112"/>
            <a:ext cx="3086100" cy="11620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ITU-e">
  <a:themeElements>
    <a:clrScheme name="2_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2_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20253</TotalTime>
  <Words>188</Words>
  <Application>Microsoft Office PowerPoint</Application>
  <PresentationFormat>On-screen Show (4:3)</PresentationFormat>
  <Paragraphs>42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2_ITU-e</vt:lpstr>
      <vt:lpstr>ITU-e</vt:lpstr>
      <vt:lpstr>Eye on Earth Summit Abu Dhabi, 14 December 2011   GLOBAL CONNECTIONS: Then, Now and Beyond</vt:lpstr>
      <vt:lpstr>ITU - Connects the World  </vt:lpstr>
      <vt:lpstr>Article 10 – Rio Declaration</vt:lpstr>
      <vt:lpstr>Slide 4</vt:lpstr>
      <vt:lpstr>The use of ICTs by new sectors can accelerate innovation, improve access to basic services and create a new model of (sustainable) development</vt:lpstr>
      <vt:lpstr>A win-win scenario</vt:lpstr>
      <vt:lpstr>The Path to Rio+20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Robert Shaw</dc:creator>
  <cp:lastModifiedBy>bueti</cp:lastModifiedBy>
  <cp:revision>601</cp:revision>
  <cp:lastPrinted>2001-11-25T13:41:09Z</cp:lastPrinted>
  <dcterms:created xsi:type="dcterms:W3CDTF">2006-05-30T12:53:59Z</dcterms:created>
  <dcterms:modified xsi:type="dcterms:W3CDTF">2011-12-14T09:15:58Z</dcterms:modified>
</cp:coreProperties>
</file>