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7" r:id="rId4"/>
    <p:sldId id="269" r:id="rId5"/>
    <p:sldId id="276" r:id="rId6"/>
    <p:sldId id="270" r:id="rId7"/>
    <p:sldId id="271" r:id="rId8"/>
    <p:sldId id="280" r:id="rId9"/>
    <p:sldId id="273" r:id="rId10"/>
    <p:sldId id="262" r:id="rId11"/>
    <p:sldId id="263" r:id="rId12"/>
    <p:sldId id="264" r:id="rId13"/>
    <p:sldId id="261" r:id="rId14"/>
    <p:sldId id="266" r:id="rId15"/>
    <p:sldId id="279" r:id="rId16"/>
    <p:sldId id="272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660" autoAdjust="0"/>
  </p:normalViewPr>
  <p:slideViewPr>
    <p:cSldViewPr>
      <p:cViewPr varScale="1">
        <p:scale>
          <a:sx n="68" d="100"/>
          <a:sy n="68" d="100"/>
        </p:scale>
        <p:origin x="-6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0D57E0-87A8-4F1D-A98B-CA4F3A1FC58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7544BAE-4BEF-4F98-BB62-FE8F519E863B}">
      <dgm:prSet phldrT="[文本]"/>
      <dgm:spPr>
        <a:solidFill>
          <a:srgbClr val="92D050"/>
        </a:solidFill>
      </dgm:spPr>
      <dgm:t>
        <a:bodyPr/>
        <a:lstStyle/>
        <a:p>
          <a:r>
            <a:rPr lang="en-US" altLang="zh-CN" dirty="0" smtClean="0">
              <a:solidFill>
                <a:schemeClr val="bg1"/>
              </a:solidFill>
            </a:rPr>
            <a:t>TC10</a:t>
          </a:r>
          <a:endParaRPr lang="zh-CN" altLang="en-US" dirty="0">
            <a:solidFill>
              <a:schemeClr val="bg1"/>
            </a:solidFill>
          </a:endParaRPr>
        </a:p>
      </dgm:t>
    </dgm:pt>
    <dgm:pt modelId="{23BF6369-3512-4EC4-9CF1-F30A13D2A1AA}" type="parTrans" cxnId="{E2BA43DA-2F6C-4E9D-ACD5-273B8798964C}">
      <dgm:prSet/>
      <dgm:spPr/>
      <dgm:t>
        <a:bodyPr/>
        <a:lstStyle/>
        <a:p>
          <a:endParaRPr lang="zh-CN" altLang="en-US"/>
        </a:p>
      </dgm:t>
    </dgm:pt>
    <dgm:pt modelId="{0784C4D1-4530-4CDD-9737-C49048A8FF66}" type="sibTrans" cxnId="{E2BA43DA-2F6C-4E9D-ACD5-273B8798964C}">
      <dgm:prSet/>
      <dgm:spPr/>
      <dgm:t>
        <a:bodyPr/>
        <a:lstStyle/>
        <a:p>
          <a:endParaRPr lang="zh-CN" altLang="en-US"/>
        </a:p>
      </dgm:t>
    </dgm:pt>
    <dgm:pt modelId="{BFF78161-9562-4006-9FF0-E1665F1211A8}">
      <dgm:prSet phldrT="[文本]"/>
      <dgm:spPr>
        <a:solidFill>
          <a:srgbClr val="00B0F0"/>
        </a:solidFill>
      </dgm:spPr>
      <dgm:t>
        <a:bodyPr/>
        <a:lstStyle/>
        <a:p>
          <a:r>
            <a:rPr lang="en-US" altLang="zh-CN" dirty="0" smtClean="0">
              <a:solidFill>
                <a:schemeClr val="bg1"/>
              </a:solidFill>
              <a:latin typeface="Times New Roman" pitchFamily="18" charset="0"/>
              <a:ea typeface="宋体" charset="-122"/>
              <a:cs typeface="Times New Roman" pitchFamily="18" charset="0"/>
            </a:rPr>
            <a:t>General WG</a:t>
          </a:r>
          <a:endParaRPr lang="zh-CN" altLang="en-US" dirty="0">
            <a:solidFill>
              <a:schemeClr val="bg1"/>
            </a:solidFill>
          </a:endParaRPr>
        </a:p>
      </dgm:t>
    </dgm:pt>
    <dgm:pt modelId="{BD39AF3D-A44B-423E-B858-83CD850F552D}" type="parTrans" cxnId="{975867B5-1A8C-46DF-A926-4BC685ACA4F8}">
      <dgm:prSet/>
      <dgm:spPr/>
      <dgm:t>
        <a:bodyPr/>
        <a:lstStyle/>
        <a:p>
          <a:endParaRPr lang="zh-CN" altLang="en-US"/>
        </a:p>
      </dgm:t>
    </dgm:pt>
    <dgm:pt modelId="{9BB4E872-6AB5-4376-96DA-DA18EAD0E9D8}" type="sibTrans" cxnId="{975867B5-1A8C-46DF-A926-4BC685ACA4F8}">
      <dgm:prSet/>
      <dgm:spPr/>
      <dgm:t>
        <a:bodyPr/>
        <a:lstStyle/>
        <a:p>
          <a:endParaRPr lang="zh-CN" altLang="en-US"/>
        </a:p>
      </dgm:t>
    </dgm:pt>
    <dgm:pt modelId="{4C5A794F-42EB-4C98-8E3E-4D8074E14415}">
      <dgm:prSet phldrT="[文本]"/>
      <dgm:spPr>
        <a:solidFill>
          <a:srgbClr val="00B0F0"/>
        </a:solidFill>
      </dgm:spPr>
      <dgm:t>
        <a:bodyPr/>
        <a:lstStyle/>
        <a:p>
          <a:r>
            <a:rPr lang="en-US" altLang="zh-CN" dirty="0" smtClean="0">
              <a:solidFill>
                <a:schemeClr val="bg1"/>
              </a:solidFill>
              <a:latin typeface="Times New Roman" pitchFamily="18" charset="0"/>
              <a:ea typeface="宋体" charset="-122"/>
            </a:rPr>
            <a:t>Application WG</a:t>
          </a:r>
          <a:endParaRPr lang="zh-CN" altLang="en-US" dirty="0">
            <a:solidFill>
              <a:schemeClr val="bg1"/>
            </a:solidFill>
          </a:endParaRPr>
        </a:p>
      </dgm:t>
    </dgm:pt>
    <dgm:pt modelId="{BE01112A-CBAF-4049-9507-6D69D356208E}" type="parTrans" cxnId="{598E5C42-8868-434D-BDC8-8BA2601ABFD1}">
      <dgm:prSet/>
      <dgm:spPr/>
      <dgm:t>
        <a:bodyPr/>
        <a:lstStyle/>
        <a:p>
          <a:endParaRPr lang="zh-CN" altLang="en-US"/>
        </a:p>
      </dgm:t>
    </dgm:pt>
    <dgm:pt modelId="{F07F8E81-7E5A-4C27-B849-267D897BDAD3}" type="sibTrans" cxnId="{598E5C42-8868-434D-BDC8-8BA2601ABFD1}">
      <dgm:prSet/>
      <dgm:spPr/>
      <dgm:t>
        <a:bodyPr/>
        <a:lstStyle/>
        <a:p>
          <a:endParaRPr lang="zh-CN" altLang="en-US"/>
        </a:p>
      </dgm:t>
    </dgm:pt>
    <dgm:pt modelId="{C9DF0872-8401-49C7-AD70-B64326EB4029}">
      <dgm:prSet phldrT="[文本]"/>
      <dgm:spPr>
        <a:solidFill>
          <a:srgbClr val="00B0F0"/>
        </a:solidFill>
      </dgm:spPr>
      <dgm:t>
        <a:bodyPr/>
        <a:lstStyle/>
        <a:p>
          <a:r>
            <a:rPr lang="en-US" altLang="zh-CN" dirty="0" smtClean="0">
              <a:solidFill>
                <a:schemeClr val="bg1"/>
              </a:solidFill>
              <a:latin typeface="Times New Roman" pitchFamily="18" charset="0"/>
              <a:ea typeface="宋体" charset="-122"/>
            </a:rPr>
            <a:t>Network WG</a:t>
          </a:r>
          <a:endParaRPr lang="zh-CN" altLang="en-US" dirty="0">
            <a:solidFill>
              <a:schemeClr val="bg1"/>
            </a:solidFill>
          </a:endParaRPr>
        </a:p>
      </dgm:t>
    </dgm:pt>
    <dgm:pt modelId="{B3EADAF2-10E9-47D3-8F52-5822E870F597}" type="parTrans" cxnId="{7BDAD0DD-0DB7-4F4C-BB24-50FAAB7C6741}">
      <dgm:prSet/>
      <dgm:spPr/>
      <dgm:t>
        <a:bodyPr/>
        <a:lstStyle/>
        <a:p>
          <a:endParaRPr lang="zh-CN" altLang="en-US"/>
        </a:p>
      </dgm:t>
    </dgm:pt>
    <dgm:pt modelId="{DF617CF1-6C98-4CB9-91CD-61165C271FBA}" type="sibTrans" cxnId="{7BDAD0DD-0DB7-4F4C-BB24-50FAAB7C6741}">
      <dgm:prSet/>
      <dgm:spPr/>
      <dgm:t>
        <a:bodyPr/>
        <a:lstStyle/>
        <a:p>
          <a:endParaRPr lang="zh-CN" altLang="en-US"/>
        </a:p>
      </dgm:t>
    </dgm:pt>
    <dgm:pt modelId="{8FD6D5CC-97B5-4CB1-9872-D1E007CD3694}">
      <dgm:prSet/>
      <dgm:spPr>
        <a:solidFill>
          <a:srgbClr val="00B0F0"/>
        </a:solidFill>
      </dgm:spPr>
      <dgm:t>
        <a:bodyPr/>
        <a:lstStyle/>
        <a:p>
          <a:r>
            <a:rPr lang="en-US" altLang="zh-CN" dirty="0" smtClean="0">
              <a:solidFill>
                <a:schemeClr val="bg1"/>
              </a:solidFill>
              <a:latin typeface="Times New Roman" pitchFamily="18" charset="0"/>
              <a:ea typeface="宋体" charset="-122"/>
              <a:cs typeface="Times New Roman" pitchFamily="18" charset="0"/>
            </a:rPr>
            <a:t>Sensor WG</a:t>
          </a:r>
          <a:endParaRPr lang="zh-CN" altLang="en-US" dirty="0">
            <a:solidFill>
              <a:schemeClr val="bg1"/>
            </a:solidFill>
          </a:endParaRPr>
        </a:p>
      </dgm:t>
    </dgm:pt>
    <dgm:pt modelId="{7F2261FB-FE2E-4ECB-9941-53BE54B249F2}" type="parTrans" cxnId="{8A5E4BEC-3DF5-4D4C-B405-1D9581B40451}">
      <dgm:prSet/>
      <dgm:spPr/>
      <dgm:t>
        <a:bodyPr/>
        <a:lstStyle/>
        <a:p>
          <a:endParaRPr lang="zh-CN" altLang="en-US"/>
        </a:p>
      </dgm:t>
    </dgm:pt>
    <dgm:pt modelId="{3B3D8CF9-05CB-4BFB-B776-0759C6039F9E}" type="sibTrans" cxnId="{8A5E4BEC-3DF5-4D4C-B405-1D9581B40451}">
      <dgm:prSet/>
      <dgm:spPr/>
      <dgm:t>
        <a:bodyPr/>
        <a:lstStyle/>
        <a:p>
          <a:endParaRPr lang="zh-CN" altLang="en-US"/>
        </a:p>
      </dgm:t>
    </dgm:pt>
    <dgm:pt modelId="{9C1B7708-DC60-4ABB-9B12-640D0737203E}" type="pres">
      <dgm:prSet presAssocID="{170D57E0-87A8-4F1D-A98B-CA4F3A1FC5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C56ADE85-C2D2-49DE-BDA1-A99126DA9F99}" type="pres">
      <dgm:prSet presAssocID="{E7544BAE-4BEF-4F98-BB62-FE8F519E863B}" presName="hierRoot1" presStyleCnt="0">
        <dgm:presLayoutVars>
          <dgm:hierBranch val="init"/>
        </dgm:presLayoutVars>
      </dgm:prSet>
      <dgm:spPr/>
    </dgm:pt>
    <dgm:pt modelId="{047302CE-A0E2-475C-B9C7-6F96B8021226}" type="pres">
      <dgm:prSet presAssocID="{E7544BAE-4BEF-4F98-BB62-FE8F519E863B}" presName="rootComposite1" presStyleCnt="0"/>
      <dgm:spPr/>
    </dgm:pt>
    <dgm:pt modelId="{89248402-9F83-4F5B-A266-DFC5D79E47A1}" type="pres">
      <dgm:prSet presAssocID="{E7544BAE-4BEF-4F98-BB62-FE8F519E863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1F710C5-C1A2-4D4B-B9DA-5DD5EFEECE3E}" type="pres">
      <dgm:prSet presAssocID="{E7544BAE-4BEF-4F98-BB62-FE8F519E863B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C0F803AA-5C9F-407B-81CF-7D410D2D7E1D}" type="pres">
      <dgm:prSet presAssocID="{E7544BAE-4BEF-4F98-BB62-FE8F519E863B}" presName="hierChild2" presStyleCnt="0"/>
      <dgm:spPr/>
    </dgm:pt>
    <dgm:pt modelId="{5487A98A-2E49-42CC-870B-15529D44D319}" type="pres">
      <dgm:prSet presAssocID="{BD39AF3D-A44B-423E-B858-83CD850F552D}" presName="Name37" presStyleLbl="parChTrans1D2" presStyleIdx="0" presStyleCnt="4"/>
      <dgm:spPr/>
      <dgm:t>
        <a:bodyPr/>
        <a:lstStyle/>
        <a:p>
          <a:endParaRPr lang="zh-CN" altLang="en-US"/>
        </a:p>
      </dgm:t>
    </dgm:pt>
    <dgm:pt modelId="{1ABBDFDA-6CDD-4973-BB8F-AAB6343BFB28}" type="pres">
      <dgm:prSet presAssocID="{BFF78161-9562-4006-9FF0-E1665F1211A8}" presName="hierRoot2" presStyleCnt="0">
        <dgm:presLayoutVars>
          <dgm:hierBranch val="init"/>
        </dgm:presLayoutVars>
      </dgm:prSet>
      <dgm:spPr/>
    </dgm:pt>
    <dgm:pt modelId="{073542EE-0D47-40A5-A2AD-A4894796DA7D}" type="pres">
      <dgm:prSet presAssocID="{BFF78161-9562-4006-9FF0-E1665F1211A8}" presName="rootComposite" presStyleCnt="0"/>
      <dgm:spPr/>
    </dgm:pt>
    <dgm:pt modelId="{7952C12F-4A9E-491B-AD47-D910345D1B59}" type="pres">
      <dgm:prSet presAssocID="{BFF78161-9562-4006-9FF0-E1665F1211A8}" presName="rootText" presStyleLbl="node2" presStyleIdx="0" presStyleCnt="4" custScaleX="16817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8F7A131-5FE4-4A63-B2DA-51A57A2447DE}" type="pres">
      <dgm:prSet presAssocID="{BFF78161-9562-4006-9FF0-E1665F1211A8}" presName="rootConnector" presStyleLbl="node2" presStyleIdx="0" presStyleCnt="4"/>
      <dgm:spPr/>
      <dgm:t>
        <a:bodyPr/>
        <a:lstStyle/>
        <a:p>
          <a:endParaRPr lang="zh-CN" altLang="en-US"/>
        </a:p>
      </dgm:t>
    </dgm:pt>
    <dgm:pt modelId="{0B118102-63A5-4151-925F-66958840A1D9}" type="pres">
      <dgm:prSet presAssocID="{BFF78161-9562-4006-9FF0-E1665F1211A8}" presName="hierChild4" presStyleCnt="0"/>
      <dgm:spPr/>
    </dgm:pt>
    <dgm:pt modelId="{7222F1B7-C2EA-45F4-A4D5-8F611AFD5350}" type="pres">
      <dgm:prSet presAssocID="{BFF78161-9562-4006-9FF0-E1665F1211A8}" presName="hierChild5" presStyleCnt="0"/>
      <dgm:spPr/>
    </dgm:pt>
    <dgm:pt modelId="{2864414B-ECFD-4162-9660-CD90906A36B5}" type="pres">
      <dgm:prSet presAssocID="{BE01112A-CBAF-4049-9507-6D69D356208E}" presName="Name37" presStyleLbl="parChTrans1D2" presStyleIdx="1" presStyleCnt="4"/>
      <dgm:spPr/>
      <dgm:t>
        <a:bodyPr/>
        <a:lstStyle/>
        <a:p>
          <a:endParaRPr lang="zh-CN" altLang="en-US"/>
        </a:p>
      </dgm:t>
    </dgm:pt>
    <dgm:pt modelId="{EE80E5B1-000F-4ECC-9145-8FCE9603F51D}" type="pres">
      <dgm:prSet presAssocID="{4C5A794F-42EB-4C98-8E3E-4D8074E14415}" presName="hierRoot2" presStyleCnt="0">
        <dgm:presLayoutVars>
          <dgm:hierBranch val="init"/>
        </dgm:presLayoutVars>
      </dgm:prSet>
      <dgm:spPr/>
    </dgm:pt>
    <dgm:pt modelId="{1A5E7268-C342-4D40-84E0-29B5831967A5}" type="pres">
      <dgm:prSet presAssocID="{4C5A794F-42EB-4C98-8E3E-4D8074E14415}" presName="rootComposite" presStyleCnt="0"/>
      <dgm:spPr/>
    </dgm:pt>
    <dgm:pt modelId="{411B8758-4E4D-47C5-8029-26DB9D433373}" type="pres">
      <dgm:prSet presAssocID="{4C5A794F-42EB-4C98-8E3E-4D8074E14415}" presName="rootText" presStyleLbl="node2" presStyleIdx="1" presStyleCnt="4" custScaleX="18072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90D79C9-1A1E-4073-A015-38A7EFD35874}" type="pres">
      <dgm:prSet presAssocID="{4C5A794F-42EB-4C98-8E3E-4D8074E14415}" presName="rootConnector" presStyleLbl="node2" presStyleIdx="1" presStyleCnt="4"/>
      <dgm:spPr/>
      <dgm:t>
        <a:bodyPr/>
        <a:lstStyle/>
        <a:p>
          <a:endParaRPr lang="zh-CN" altLang="en-US"/>
        </a:p>
      </dgm:t>
    </dgm:pt>
    <dgm:pt modelId="{7F82179C-F4F5-4DAC-8C52-05666CA73EF8}" type="pres">
      <dgm:prSet presAssocID="{4C5A794F-42EB-4C98-8E3E-4D8074E14415}" presName="hierChild4" presStyleCnt="0"/>
      <dgm:spPr/>
    </dgm:pt>
    <dgm:pt modelId="{901AA8B1-03C8-4235-931B-5D7B8BACCAD3}" type="pres">
      <dgm:prSet presAssocID="{4C5A794F-42EB-4C98-8E3E-4D8074E14415}" presName="hierChild5" presStyleCnt="0"/>
      <dgm:spPr/>
    </dgm:pt>
    <dgm:pt modelId="{BDA647B5-79B9-414A-A353-0795502125D9}" type="pres">
      <dgm:prSet presAssocID="{B3EADAF2-10E9-47D3-8F52-5822E870F597}" presName="Name37" presStyleLbl="parChTrans1D2" presStyleIdx="2" presStyleCnt="4"/>
      <dgm:spPr/>
      <dgm:t>
        <a:bodyPr/>
        <a:lstStyle/>
        <a:p>
          <a:endParaRPr lang="zh-CN" altLang="en-US"/>
        </a:p>
      </dgm:t>
    </dgm:pt>
    <dgm:pt modelId="{B916B43B-7385-43D3-9C14-56FE278EF9E7}" type="pres">
      <dgm:prSet presAssocID="{C9DF0872-8401-49C7-AD70-B64326EB4029}" presName="hierRoot2" presStyleCnt="0">
        <dgm:presLayoutVars>
          <dgm:hierBranch val="init"/>
        </dgm:presLayoutVars>
      </dgm:prSet>
      <dgm:spPr/>
    </dgm:pt>
    <dgm:pt modelId="{F301A0B1-AEB3-4B42-9402-1C8C93C82533}" type="pres">
      <dgm:prSet presAssocID="{C9DF0872-8401-49C7-AD70-B64326EB4029}" presName="rootComposite" presStyleCnt="0"/>
      <dgm:spPr/>
    </dgm:pt>
    <dgm:pt modelId="{E91AB5B4-9679-48FE-A02F-602452D611B8}" type="pres">
      <dgm:prSet presAssocID="{C9DF0872-8401-49C7-AD70-B64326EB4029}" presName="rootText" presStyleLbl="node2" presStyleIdx="2" presStyleCnt="4" custScaleX="16375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FDE90FF-7A0E-4E67-BE9C-51B9F818F735}" type="pres">
      <dgm:prSet presAssocID="{C9DF0872-8401-49C7-AD70-B64326EB4029}" presName="rootConnector" presStyleLbl="node2" presStyleIdx="2" presStyleCnt="4"/>
      <dgm:spPr/>
      <dgm:t>
        <a:bodyPr/>
        <a:lstStyle/>
        <a:p>
          <a:endParaRPr lang="zh-CN" altLang="en-US"/>
        </a:p>
      </dgm:t>
    </dgm:pt>
    <dgm:pt modelId="{763E19B3-686F-4C54-BDA4-8F666EA04D60}" type="pres">
      <dgm:prSet presAssocID="{C9DF0872-8401-49C7-AD70-B64326EB4029}" presName="hierChild4" presStyleCnt="0"/>
      <dgm:spPr/>
    </dgm:pt>
    <dgm:pt modelId="{D2CC58E8-C985-479E-ABE2-EB84028F19D2}" type="pres">
      <dgm:prSet presAssocID="{C9DF0872-8401-49C7-AD70-B64326EB4029}" presName="hierChild5" presStyleCnt="0"/>
      <dgm:spPr/>
    </dgm:pt>
    <dgm:pt modelId="{A6A670EA-72A4-4A06-8EDE-B3730A027F1B}" type="pres">
      <dgm:prSet presAssocID="{7F2261FB-FE2E-4ECB-9941-53BE54B249F2}" presName="Name37" presStyleLbl="parChTrans1D2" presStyleIdx="3" presStyleCnt="4"/>
      <dgm:spPr/>
      <dgm:t>
        <a:bodyPr/>
        <a:lstStyle/>
        <a:p>
          <a:endParaRPr lang="zh-CN" altLang="en-US"/>
        </a:p>
      </dgm:t>
    </dgm:pt>
    <dgm:pt modelId="{5AC512BF-D2F8-405C-AEE2-3240B7597887}" type="pres">
      <dgm:prSet presAssocID="{8FD6D5CC-97B5-4CB1-9872-D1E007CD3694}" presName="hierRoot2" presStyleCnt="0">
        <dgm:presLayoutVars>
          <dgm:hierBranch val="init"/>
        </dgm:presLayoutVars>
      </dgm:prSet>
      <dgm:spPr/>
    </dgm:pt>
    <dgm:pt modelId="{D42C93B9-655D-467A-A7EF-98809CDFE375}" type="pres">
      <dgm:prSet presAssocID="{8FD6D5CC-97B5-4CB1-9872-D1E007CD3694}" presName="rootComposite" presStyleCnt="0"/>
      <dgm:spPr/>
    </dgm:pt>
    <dgm:pt modelId="{92C6EB97-6364-4F24-A12D-541128D63DB7}" type="pres">
      <dgm:prSet presAssocID="{8FD6D5CC-97B5-4CB1-9872-D1E007CD3694}" presName="rootText" presStyleLbl="node2" presStyleIdx="3" presStyleCnt="4" custScaleX="14659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4722F17-FC53-46E7-BBBF-0ECBE9C1833C}" type="pres">
      <dgm:prSet presAssocID="{8FD6D5CC-97B5-4CB1-9872-D1E007CD3694}" presName="rootConnector" presStyleLbl="node2" presStyleIdx="3" presStyleCnt="4"/>
      <dgm:spPr/>
      <dgm:t>
        <a:bodyPr/>
        <a:lstStyle/>
        <a:p>
          <a:endParaRPr lang="zh-CN" altLang="en-US"/>
        </a:p>
      </dgm:t>
    </dgm:pt>
    <dgm:pt modelId="{6BD56117-B853-4E5A-96A5-FBCD3B46E6AA}" type="pres">
      <dgm:prSet presAssocID="{8FD6D5CC-97B5-4CB1-9872-D1E007CD3694}" presName="hierChild4" presStyleCnt="0"/>
      <dgm:spPr/>
    </dgm:pt>
    <dgm:pt modelId="{5AE1256F-94DD-4D26-AEEA-CE8CAAEA61A1}" type="pres">
      <dgm:prSet presAssocID="{8FD6D5CC-97B5-4CB1-9872-D1E007CD3694}" presName="hierChild5" presStyleCnt="0"/>
      <dgm:spPr/>
    </dgm:pt>
    <dgm:pt modelId="{72573BAD-B63C-4F21-A206-FDD078B54346}" type="pres">
      <dgm:prSet presAssocID="{E7544BAE-4BEF-4F98-BB62-FE8F519E863B}" presName="hierChild3" presStyleCnt="0"/>
      <dgm:spPr/>
    </dgm:pt>
  </dgm:ptLst>
  <dgm:cxnLst>
    <dgm:cxn modelId="{975867B5-1A8C-46DF-A926-4BC685ACA4F8}" srcId="{E7544BAE-4BEF-4F98-BB62-FE8F519E863B}" destId="{BFF78161-9562-4006-9FF0-E1665F1211A8}" srcOrd="0" destOrd="0" parTransId="{BD39AF3D-A44B-423E-B858-83CD850F552D}" sibTransId="{9BB4E872-6AB5-4376-96DA-DA18EAD0E9D8}"/>
    <dgm:cxn modelId="{7BDAD0DD-0DB7-4F4C-BB24-50FAAB7C6741}" srcId="{E7544BAE-4BEF-4F98-BB62-FE8F519E863B}" destId="{C9DF0872-8401-49C7-AD70-B64326EB4029}" srcOrd="2" destOrd="0" parTransId="{B3EADAF2-10E9-47D3-8F52-5822E870F597}" sibTransId="{DF617CF1-6C98-4CB9-91CD-61165C271FBA}"/>
    <dgm:cxn modelId="{98281B9E-7C98-47AB-8759-7CB1D7256541}" type="presOf" srcId="{BD39AF3D-A44B-423E-B858-83CD850F552D}" destId="{5487A98A-2E49-42CC-870B-15529D44D319}" srcOrd="0" destOrd="0" presId="urn:microsoft.com/office/officeart/2005/8/layout/orgChart1"/>
    <dgm:cxn modelId="{581413ED-E932-4FCA-A7D6-2332318416D3}" type="presOf" srcId="{BFF78161-9562-4006-9FF0-E1665F1211A8}" destId="{18F7A131-5FE4-4A63-B2DA-51A57A2447DE}" srcOrd="1" destOrd="0" presId="urn:microsoft.com/office/officeart/2005/8/layout/orgChart1"/>
    <dgm:cxn modelId="{4D64E116-88FD-418E-952D-A97333E330A3}" type="presOf" srcId="{7F2261FB-FE2E-4ECB-9941-53BE54B249F2}" destId="{A6A670EA-72A4-4A06-8EDE-B3730A027F1B}" srcOrd="0" destOrd="0" presId="urn:microsoft.com/office/officeart/2005/8/layout/orgChart1"/>
    <dgm:cxn modelId="{0D334FEE-B2DD-4875-9567-C71E1DF7C158}" type="presOf" srcId="{BE01112A-CBAF-4049-9507-6D69D356208E}" destId="{2864414B-ECFD-4162-9660-CD90906A36B5}" srcOrd="0" destOrd="0" presId="urn:microsoft.com/office/officeart/2005/8/layout/orgChart1"/>
    <dgm:cxn modelId="{8CE6AA8F-236B-4B18-961C-C71F7B59FB75}" type="presOf" srcId="{8FD6D5CC-97B5-4CB1-9872-D1E007CD3694}" destId="{D4722F17-FC53-46E7-BBBF-0ECBE9C1833C}" srcOrd="1" destOrd="0" presId="urn:microsoft.com/office/officeart/2005/8/layout/orgChart1"/>
    <dgm:cxn modelId="{35CC9F3F-18C5-4D21-AF73-AA56B9FCABDA}" type="presOf" srcId="{8FD6D5CC-97B5-4CB1-9872-D1E007CD3694}" destId="{92C6EB97-6364-4F24-A12D-541128D63DB7}" srcOrd="0" destOrd="0" presId="urn:microsoft.com/office/officeart/2005/8/layout/orgChart1"/>
    <dgm:cxn modelId="{E2BA43DA-2F6C-4E9D-ACD5-273B8798964C}" srcId="{170D57E0-87A8-4F1D-A98B-CA4F3A1FC58A}" destId="{E7544BAE-4BEF-4F98-BB62-FE8F519E863B}" srcOrd="0" destOrd="0" parTransId="{23BF6369-3512-4EC4-9CF1-F30A13D2A1AA}" sibTransId="{0784C4D1-4530-4CDD-9737-C49048A8FF66}"/>
    <dgm:cxn modelId="{E2F6B725-6836-41CB-ADBD-8DD721393427}" type="presOf" srcId="{E7544BAE-4BEF-4F98-BB62-FE8F519E863B}" destId="{C1F710C5-C1A2-4D4B-B9DA-5DD5EFEECE3E}" srcOrd="1" destOrd="0" presId="urn:microsoft.com/office/officeart/2005/8/layout/orgChart1"/>
    <dgm:cxn modelId="{8A5E4BEC-3DF5-4D4C-B405-1D9581B40451}" srcId="{E7544BAE-4BEF-4F98-BB62-FE8F519E863B}" destId="{8FD6D5CC-97B5-4CB1-9872-D1E007CD3694}" srcOrd="3" destOrd="0" parTransId="{7F2261FB-FE2E-4ECB-9941-53BE54B249F2}" sibTransId="{3B3D8CF9-05CB-4BFB-B776-0759C6039F9E}"/>
    <dgm:cxn modelId="{52EB41A6-24D3-4A02-8E45-AB84E695DDA1}" type="presOf" srcId="{170D57E0-87A8-4F1D-A98B-CA4F3A1FC58A}" destId="{9C1B7708-DC60-4ABB-9B12-640D0737203E}" srcOrd="0" destOrd="0" presId="urn:microsoft.com/office/officeart/2005/8/layout/orgChart1"/>
    <dgm:cxn modelId="{BFFFFCBC-4EEC-4F44-8313-B854C940DA7D}" type="presOf" srcId="{B3EADAF2-10E9-47D3-8F52-5822E870F597}" destId="{BDA647B5-79B9-414A-A353-0795502125D9}" srcOrd="0" destOrd="0" presId="urn:microsoft.com/office/officeart/2005/8/layout/orgChart1"/>
    <dgm:cxn modelId="{598E5C42-8868-434D-BDC8-8BA2601ABFD1}" srcId="{E7544BAE-4BEF-4F98-BB62-FE8F519E863B}" destId="{4C5A794F-42EB-4C98-8E3E-4D8074E14415}" srcOrd="1" destOrd="0" parTransId="{BE01112A-CBAF-4049-9507-6D69D356208E}" sibTransId="{F07F8E81-7E5A-4C27-B849-267D897BDAD3}"/>
    <dgm:cxn modelId="{9E1E4676-FD52-4810-8D96-1D85C080C511}" type="presOf" srcId="{C9DF0872-8401-49C7-AD70-B64326EB4029}" destId="{3FDE90FF-7A0E-4E67-BE9C-51B9F818F735}" srcOrd="1" destOrd="0" presId="urn:microsoft.com/office/officeart/2005/8/layout/orgChart1"/>
    <dgm:cxn modelId="{348ABB03-BCE3-4F4A-9130-F4043C2E330A}" type="presOf" srcId="{BFF78161-9562-4006-9FF0-E1665F1211A8}" destId="{7952C12F-4A9E-491B-AD47-D910345D1B59}" srcOrd="0" destOrd="0" presId="urn:microsoft.com/office/officeart/2005/8/layout/orgChart1"/>
    <dgm:cxn modelId="{1DB5A94C-F87C-4343-B20C-CC0D9CF7CA01}" type="presOf" srcId="{4C5A794F-42EB-4C98-8E3E-4D8074E14415}" destId="{411B8758-4E4D-47C5-8029-26DB9D433373}" srcOrd="0" destOrd="0" presId="urn:microsoft.com/office/officeart/2005/8/layout/orgChart1"/>
    <dgm:cxn modelId="{25BB498E-B5F1-4D51-92A0-A353439BDE3B}" type="presOf" srcId="{4C5A794F-42EB-4C98-8E3E-4D8074E14415}" destId="{790D79C9-1A1E-4073-A015-38A7EFD35874}" srcOrd="1" destOrd="0" presId="urn:microsoft.com/office/officeart/2005/8/layout/orgChart1"/>
    <dgm:cxn modelId="{62399F8F-E99D-4967-A3FD-4BF38446DC4B}" type="presOf" srcId="{E7544BAE-4BEF-4F98-BB62-FE8F519E863B}" destId="{89248402-9F83-4F5B-A266-DFC5D79E47A1}" srcOrd="0" destOrd="0" presId="urn:microsoft.com/office/officeart/2005/8/layout/orgChart1"/>
    <dgm:cxn modelId="{B6CB32A3-2EFF-4C3D-A5F5-2C69D77507AE}" type="presOf" srcId="{C9DF0872-8401-49C7-AD70-B64326EB4029}" destId="{E91AB5B4-9679-48FE-A02F-602452D611B8}" srcOrd="0" destOrd="0" presId="urn:microsoft.com/office/officeart/2005/8/layout/orgChart1"/>
    <dgm:cxn modelId="{E0986F14-1718-4B26-A4C3-2FFBFE6D9319}" type="presParOf" srcId="{9C1B7708-DC60-4ABB-9B12-640D0737203E}" destId="{C56ADE85-C2D2-49DE-BDA1-A99126DA9F99}" srcOrd="0" destOrd="0" presId="urn:microsoft.com/office/officeart/2005/8/layout/orgChart1"/>
    <dgm:cxn modelId="{80484C54-51BD-4322-9712-DB7A7F32AE62}" type="presParOf" srcId="{C56ADE85-C2D2-49DE-BDA1-A99126DA9F99}" destId="{047302CE-A0E2-475C-B9C7-6F96B8021226}" srcOrd="0" destOrd="0" presId="urn:microsoft.com/office/officeart/2005/8/layout/orgChart1"/>
    <dgm:cxn modelId="{6B01541E-7821-44B1-B61D-9EF8EB0AC789}" type="presParOf" srcId="{047302CE-A0E2-475C-B9C7-6F96B8021226}" destId="{89248402-9F83-4F5B-A266-DFC5D79E47A1}" srcOrd="0" destOrd="0" presId="urn:microsoft.com/office/officeart/2005/8/layout/orgChart1"/>
    <dgm:cxn modelId="{C008A48B-5485-4F40-B6AF-65C2320249CB}" type="presParOf" srcId="{047302CE-A0E2-475C-B9C7-6F96B8021226}" destId="{C1F710C5-C1A2-4D4B-B9DA-5DD5EFEECE3E}" srcOrd="1" destOrd="0" presId="urn:microsoft.com/office/officeart/2005/8/layout/orgChart1"/>
    <dgm:cxn modelId="{0D690B1F-DE99-4341-B14B-C92BC8046DB2}" type="presParOf" srcId="{C56ADE85-C2D2-49DE-BDA1-A99126DA9F99}" destId="{C0F803AA-5C9F-407B-81CF-7D410D2D7E1D}" srcOrd="1" destOrd="0" presId="urn:microsoft.com/office/officeart/2005/8/layout/orgChart1"/>
    <dgm:cxn modelId="{7E5DC83F-E1FA-4F0E-87FB-B341954BC8E7}" type="presParOf" srcId="{C0F803AA-5C9F-407B-81CF-7D410D2D7E1D}" destId="{5487A98A-2E49-42CC-870B-15529D44D319}" srcOrd="0" destOrd="0" presId="urn:microsoft.com/office/officeart/2005/8/layout/orgChart1"/>
    <dgm:cxn modelId="{81806137-175C-4582-87C8-B4EC18CB0F01}" type="presParOf" srcId="{C0F803AA-5C9F-407B-81CF-7D410D2D7E1D}" destId="{1ABBDFDA-6CDD-4973-BB8F-AAB6343BFB28}" srcOrd="1" destOrd="0" presId="urn:microsoft.com/office/officeart/2005/8/layout/orgChart1"/>
    <dgm:cxn modelId="{269904FB-C292-4773-98A7-D17FA920ED50}" type="presParOf" srcId="{1ABBDFDA-6CDD-4973-BB8F-AAB6343BFB28}" destId="{073542EE-0D47-40A5-A2AD-A4894796DA7D}" srcOrd="0" destOrd="0" presId="urn:microsoft.com/office/officeart/2005/8/layout/orgChart1"/>
    <dgm:cxn modelId="{C17EB3BA-BE96-4FBD-9947-5C740EE27ED5}" type="presParOf" srcId="{073542EE-0D47-40A5-A2AD-A4894796DA7D}" destId="{7952C12F-4A9E-491B-AD47-D910345D1B59}" srcOrd="0" destOrd="0" presId="urn:microsoft.com/office/officeart/2005/8/layout/orgChart1"/>
    <dgm:cxn modelId="{B2F08668-DCCF-4141-994C-9129A81DF008}" type="presParOf" srcId="{073542EE-0D47-40A5-A2AD-A4894796DA7D}" destId="{18F7A131-5FE4-4A63-B2DA-51A57A2447DE}" srcOrd="1" destOrd="0" presId="urn:microsoft.com/office/officeart/2005/8/layout/orgChart1"/>
    <dgm:cxn modelId="{D9562923-5377-4A72-9D71-02B4B38DF173}" type="presParOf" srcId="{1ABBDFDA-6CDD-4973-BB8F-AAB6343BFB28}" destId="{0B118102-63A5-4151-925F-66958840A1D9}" srcOrd="1" destOrd="0" presId="urn:microsoft.com/office/officeart/2005/8/layout/orgChart1"/>
    <dgm:cxn modelId="{ADEDEF06-E929-4DE0-BE11-2619EFBBAACD}" type="presParOf" srcId="{1ABBDFDA-6CDD-4973-BB8F-AAB6343BFB28}" destId="{7222F1B7-C2EA-45F4-A4D5-8F611AFD5350}" srcOrd="2" destOrd="0" presId="urn:microsoft.com/office/officeart/2005/8/layout/orgChart1"/>
    <dgm:cxn modelId="{F246A6EB-5FE2-496B-9633-EEC14E7DB3EC}" type="presParOf" srcId="{C0F803AA-5C9F-407B-81CF-7D410D2D7E1D}" destId="{2864414B-ECFD-4162-9660-CD90906A36B5}" srcOrd="2" destOrd="0" presId="urn:microsoft.com/office/officeart/2005/8/layout/orgChart1"/>
    <dgm:cxn modelId="{798C625D-DA73-46B4-82F7-6E51DFB6B86F}" type="presParOf" srcId="{C0F803AA-5C9F-407B-81CF-7D410D2D7E1D}" destId="{EE80E5B1-000F-4ECC-9145-8FCE9603F51D}" srcOrd="3" destOrd="0" presId="urn:microsoft.com/office/officeart/2005/8/layout/orgChart1"/>
    <dgm:cxn modelId="{9150F9C2-0B7D-4196-9EE1-C952D57619D6}" type="presParOf" srcId="{EE80E5B1-000F-4ECC-9145-8FCE9603F51D}" destId="{1A5E7268-C342-4D40-84E0-29B5831967A5}" srcOrd="0" destOrd="0" presId="urn:microsoft.com/office/officeart/2005/8/layout/orgChart1"/>
    <dgm:cxn modelId="{52B645F6-AB83-4655-9025-6459C7B8BB34}" type="presParOf" srcId="{1A5E7268-C342-4D40-84E0-29B5831967A5}" destId="{411B8758-4E4D-47C5-8029-26DB9D433373}" srcOrd="0" destOrd="0" presId="urn:microsoft.com/office/officeart/2005/8/layout/orgChart1"/>
    <dgm:cxn modelId="{7097A644-1B3D-455B-9461-1D5FE8A7B8B5}" type="presParOf" srcId="{1A5E7268-C342-4D40-84E0-29B5831967A5}" destId="{790D79C9-1A1E-4073-A015-38A7EFD35874}" srcOrd="1" destOrd="0" presId="urn:microsoft.com/office/officeart/2005/8/layout/orgChart1"/>
    <dgm:cxn modelId="{D1BB5DB2-7224-4729-95EE-D106DC7E2C22}" type="presParOf" srcId="{EE80E5B1-000F-4ECC-9145-8FCE9603F51D}" destId="{7F82179C-F4F5-4DAC-8C52-05666CA73EF8}" srcOrd="1" destOrd="0" presId="urn:microsoft.com/office/officeart/2005/8/layout/orgChart1"/>
    <dgm:cxn modelId="{CC5EE3C2-51D2-4B52-A04F-F2AA1551C3A9}" type="presParOf" srcId="{EE80E5B1-000F-4ECC-9145-8FCE9603F51D}" destId="{901AA8B1-03C8-4235-931B-5D7B8BACCAD3}" srcOrd="2" destOrd="0" presId="urn:microsoft.com/office/officeart/2005/8/layout/orgChart1"/>
    <dgm:cxn modelId="{CBAD0059-F0A3-4604-A17C-4B42911D5292}" type="presParOf" srcId="{C0F803AA-5C9F-407B-81CF-7D410D2D7E1D}" destId="{BDA647B5-79B9-414A-A353-0795502125D9}" srcOrd="4" destOrd="0" presId="urn:microsoft.com/office/officeart/2005/8/layout/orgChart1"/>
    <dgm:cxn modelId="{E448BE85-CC0C-4A55-9D65-A52A0251452A}" type="presParOf" srcId="{C0F803AA-5C9F-407B-81CF-7D410D2D7E1D}" destId="{B916B43B-7385-43D3-9C14-56FE278EF9E7}" srcOrd="5" destOrd="0" presId="urn:microsoft.com/office/officeart/2005/8/layout/orgChart1"/>
    <dgm:cxn modelId="{B8FD6B94-A3DA-4959-8298-245BDCD1EF27}" type="presParOf" srcId="{B916B43B-7385-43D3-9C14-56FE278EF9E7}" destId="{F301A0B1-AEB3-4B42-9402-1C8C93C82533}" srcOrd="0" destOrd="0" presId="urn:microsoft.com/office/officeart/2005/8/layout/orgChart1"/>
    <dgm:cxn modelId="{A2B2BFA4-8D3F-4F5B-B87E-5F6EB0F56423}" type="presParOf" srcId="{F301A0B1-AEB3-4B42-9402-1C8C93C82533}" destId="{E91AB5B4-9679-48FE-A02F-602452D611B8}" srcOrd="0" destOrd="0" presId="urn:microsoft.com/office/officeart/2005/8/layout/orgChart1"/>
    <dgm:cxn modelId="{8F497A40-7968-4AAA-A9DC-194ED039C82B}" type="presParOf" srcId="{F301A0B1-AEB3-4B42-9402-1C8C93C82533}" destId="{3FDE90FF-7A0E-4E67-BE9C-51B9F818F735}" srcOrd="1" destOrd="0" presId="urn:microsoft.com/office/officeart/2005/8/layout/orgChart1"/>
    <dgm:cxn modelId="{8BD97122-7805-47EA-8CD5-417C555752BB}" type="presParOf" srcId="{B916B43B-7385-43D3-9C14-56FE278EF9E7}" destId="{763E19B3-686F-4C54-BDA4-8F666EA04D60}" srcOrd="1" destOrd="0" presId="urn:microsoft.com/office/officeart/2005/8/layout/orgChart1"/>
    <dgm:cxn modelId="{16EEDFF1-1DF2-4A6B-B6C2-3074FD483038}" type="presParOf" srcId="{B916B43B-7385-43D3-9C14-56FE278EF9E7}" destId="{D2CC58E8-C985-479E-ABE2-EB84028F19D2}" srcOrd="2" destOrd="0" presId="urn:microsoft.com/office/officeart/2005/8/layout/orgChart1"/>
    <dgm:cxn modelId="{472363A6-2B05-4BCD-93D4-4F4266348548}" type="presParOf" srcId="{C0F803AA-5C9F-407B-81CF-7D410D2D7E1D}" destId="{A6A670EA-72A4-4A06-8EDE-B3730A027F1B}" srcOrd="6" destOrd="0" presId="urn:microsoft.com/office/officeart/2005/8/layout/orgChart1"/>
    <dgm:cxn modelId="{C028D8A8-A49E-429C-B889-684F06686CE1}" type="presParOf" srcId="{C0F803AA-5C9F-407B-81CF-7D410D2D7E1D}" destId="{5AC512BF-D2F8-405C-AEE2-3240B7597887}" srcOrd="7" destOrd="0" presId="urn:microsoft.com/office/officeart/2005/8/layout/orgChart1"/>
    <dgm:cxn modelId="{65E7BDBA-7F19-497A-B575-9FFDBD4CEB71}" type="presParOf" srcId="{5AC512BF-D2F8-405C-AEE2-3240B7597887}" destId="{D42C93B9-655D-467A-A7EF-98809CDFE375}" srcOrd="0" destOrd="0" presId="urn:microsoft.com/office/officeart/2005/8/layout/orgChart1"/>
    <dgm:cxn modelId="{0FE09C2E-6826-4E67-A0F8-7F08445F4338}" type="presParOf" srcId="{D42C93B9-655D-467A-A7EF-98809CDFE375}" destId="{92C6EB97-6364-4F24-A12D-541128D63DB7}" srcOrd="0" destOrd="0" presId="urn:microsoft.com/office/officeart/2005/8/layout/orgChart1"/>
    <dgm:cxn modelId="{8E6661BF-44D9-4999-BAA3-F32A6313A509}" type="presParOf" srcId="{D42C93B9-655D-467A-A7EF-98809CDFE375}" destId="{D4722F17-FC53-46E7-BBBF-0ECBE9C1833C}" srcOrd="1" destOrd="0" presId="urn:microsoft.com/office/officeart/2005/8/layout/orgChart1"/>
    <dgm:cxn modelId="{7D4F96CF-DBDD-43CE-BA40-DD116C85901E}" type="presParOf" srcId="{5AC512BF-D2F8-405C-AEE2-3240B7597887}" destId="{6BD56117-B853-4E5A-96A5-FBCD3B46E6AA}" srcOrd="1" destOrd="0" presId="urn:microsoft.com/office/officeart/2005/8/layout/orgChart1"/>
    <dgm:cxn modelId="{6DF13E34-CA6A-4929-9B87-271D4EDDC8BD}" type="presParOf" srcId="{5AC512BF-D2F8-405C-AEE2-3240B7597887}" destId="{5AE1256F-94DD-4D26-AEEA-CE8CAAEA61A1}" srcOrd="2" destOrd="0" presId="urn:microsoft.com/office/officeart/2005/8/layout/orgChart1"/>
    <dgm:cxn modelId="{748EEA73-B7DC-4FD5-9588-ED645D88CA11}" type="presParOf" srcId="{C56ADE85-C2D2-49DE-BDA1-A99126DA9F99}" destId="{72573BAD-B63C-4F21-A206-FDD078B54346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3BAC8-0859-44B9-B5F4-BFB7356F47B6}" type="datetimeFigureOut">
              <a:rPr lang="zh-CN" altLang="en-US" smtClean="0"/>
              <a:pPr/>
              <a:t>2010-8-26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E1AE7-93CF-4D4B-91B8-A1A0AEEFC2E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E1AE7-93CF-4D4B-91B8-A1A0AEEFC2E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214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21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214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5EC29-FC64-448D-85A5-BD6336CC324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C6528-D5E6-4AE3-8221-B9210F3C5F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381000"/>
            <a:ext cx="2135187" cy="56419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381000"/>
            <a:ext cx="6253163" cy="56419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45C4A-6F55-44D5-9D49-070CACC42EB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B03DE-209C-47C4-B473-20B9F018A8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DA8F1-5959-45D8-843E-36548B1D54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2D45D-1056-4D38-8C59-BCC4E7FD8E1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B2151-854B-4FC0-A5EC-9C415DC256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8A69C-F9BA-47AB-8B54-3AB1C4F92DB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16E03-C7B0-4F70-A362-4BE24B4925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69569-3598-4F32-9690-435D7D39314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2F351-FD4F-4FD4-A702-FEDA36E47AA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 bright="2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3810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752600"/>
            <a:ext cx="8540750" cy="427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97502B5D-8BF4-4E12-8BB6-78B298AB09C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500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44"/>
          <p:cNvGraphicFramePr>
            <a:graphicFrameLocks noGrp="1"/>
          </p:cNvGraphicFramePr>
          <p:nvPr/>
        </p:nvGraphicFramePr>
        <p:xfrm>
          <a:off x="179388" y="290513"/>
          <a:ext cx="6192837" cy="1676400"/>
        </p:xfrm>
        <a:graphic>
          <a:graphicData uri="http://schemas.openxmlformats.org/drawingml/2006/table">
            <a:tbl>
              <a:tblPr/>
              <a:tblGrid>
                <a:gridCol w="1755775"/>
                <a:gridCol w="44370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</a:rPr>
                        <a:t>DOCUMENT #: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</a:rPr>
                        <a:t>GSC15-PLEN-06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</a:rPr>
                        <a:t>FOR: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</a:rPr>
                        <a:t>Presentatio</a:t>
                      </a: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</a:rPr>
                        <a:t>n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</a:rPr>
                        <a:t>SOURCE: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</a:rPr>
                        <a:t>CCSA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</a:rPr>
                        <a:t>AGENDA ITEM: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</a:rPr>
                        <a:t>4.3</a:t>
                      </a:r>
                      <a:endParaRPr kumimoji="0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</a:rPr>
                        <a:t>CONTACT(S):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</a:rPr>
                        <a:t>Zhugf@miit.gov.cn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33" name="Text Box 9"/>
          <p:cNvSpPr txBox="1">
            <a:spLocks noChangeArrowheads="1"/>
          </p:cNvSpPr>
          <p:nvPr/>
        </p:nvSpPr>
        <p:spPr bwMode="auto">
          <a:xfrm>
            <a:off x="979488" y="2508250"/>
            <a:ext cx="7416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 smtClean="0"/>
              <a:t>Recent Progress of CCSA ’s Standardization Activities</a:t>
            </a:r>
            <a:endParaRPr lang="zh-CN" altLang="en-US" sz="3200" b="1" dirty="0"/>
          </a:p>
        </p:txBody>
      </p:sp>
      <p:sp>
        <p:nvSpPr>
          <p:cNvPr id="8" name="Rectangle 11"/>
          <p:cNvSpPr txBox="1">
            <a:spLocks noChangeArrowheads="1"/>
          </p:cNvSpPr>
          <p:nvPr/>
        </p:nvSpPr>
        <p:spPr bwMode="auto">
          <a:xfrm>
            <a:off x="1331913" y="3645024"/>
            <a:ext cx="64008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GB" altLang="zh-CN" sz="2800" dirty="0" err="1" smtClean="0">
                <a:latin typeface="+mn-lt"/>
                <a:ea typeface="+mn-ea"/>
              </a:rPr>
              <a:t>Gaofeng</a:t>
            </a:r>
            <a:r>
              <a:rPr lang="en-GB" altLang="zh-CN" sz="2800" dirty="0" smtClean="0">
                <a:latin typeface="+mn-lt"/>
                <a:ea typeface="+mn-ea"/>
              </a:rPr>
              <a:t> ZHU,</a:t>
            </a:r>
            <a:endParaRPr lang="en-GB" altLang="zh-CN" sz="2800" dirty="0">
              <a:latin typeface="+mn-lt"/>
              <a:ea typeface="+mn-ea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800" dirty="0" smtClean="0">
                <a:latin typeface="+mn-lt"/>
                <a:ea typeface="+mn-ea"/>
              </a:rPr>
              <a:t>Chairman of the Council of CCSA</a:t>
            </a:r>
          </a:p>
        </p:txBody>
      </p:sp>
      <p:sp>
        <p:nvSpPr>
          <p:cNvPr id="13335" name="Text Box 9"/>
          <p:cNvSpPr txBox="1">
            <a:spLocks noChangeArrowheads="1"/>
          </p:cNvSpPr>
          <p:nvPr/>
        </p:nvSpPr>
        <p:spPr bwMode="auto">
          <a:xfrm>
            <a:off x="827088" y="5445125"/>
            <a:ext cx="741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/>
              <a:t>Global Standards Collaboration (GSC)  GSC-15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b="1" dirty="0" smtClean="0">
                <a:solidFill>
                  <a:schemeClr val="tx1"/>
                </a:solidFill>
                <a:ea typeface="宋体" charset="-122"/>
              </a:rPr>
              <a:t>Strategic </a:t>
            </a:r>
            <a:r>
              <a:rPr lang="en-US" altLang="zh-CN" sz="2400" b="1" dirty="0" smtClean="0">
                <a:solidFill>
                  <a:schemeClr val="tx1"/>
                </a:solidFill>
                <a:ea typeface="宋体" charset="-122"/>
              </a:rPr>
              <a:t>Direction/</a:t>
            </a:r>
            <a:r>
              <a:rPr lang="en-US" altLang="zh-CN" sz="2400" b="1" dirty="0" smtClean="0">
                <a:solidFill>
                  <a:schemeClr val="tx1"/>
                </a:solidFill>
                <a:ea typeface="宋体" charset="-122"/>
              </a:rPr>
              <a:t>Challenges/</a:t>
            </a:r>
            <a:r>
              <a:rPr lang="en-US" altLang="zh-CN" sz="24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Next </a:t>
            </a:r>
            <a:r>
              <a:rPr lang="en-US" altLang="zh-CN" sz="24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Steps/Actions</a:t>
            </a:r>
            <a:endParaRPr lang="zh-CN" altLang="en-US" sz="24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484784"/>
            <a:ext cx="8540750" cy="4824536"/>
          </a:xfrm>
        </p:spPr>
        <p:txBody>
          <a:bodyPr/>
          <a:lstStyle/>
          <a:p>
            <a:r>
              <a:rPr lang="en-US" altLang="zh-CN" sz="2000" dirty="0" smtClean="0">
                <a:ea typeface="宋体" charset="-122"/>
              </a:rPr>
              <a:t>To strengthen the study and development of standards for convergence of networks</a:t>
            </a:r>
            <a:r>
              <a:rPr lang="zh-CN" altLang="en-US" sz="2000" dirty="0" smtClean="0">
                <a:ea typeface="宋体" charset="-122"/>
              </a:rPr>
              <a:t>；</a:t>
            </a:r>
            <a:endParaRPr lang="en-US" altLang="zh-CN" sz="2000" dirty="0" smtClean="0">
              <a:ea typeface="宋体" charset="-122"/>
            </a:endParaRPr>
          </a:p>
          <a:p>
            <a:r>
              <a:rPr lang="en-US" sz="2000" dirty="0" smtClean="0"/>
              <a:t>To accelerate the </a:t>
            </a:r>
            <a:r>
              <a:rPr lang="en-US" altLang="zh-CN" sz="2000" dirty="0" smtClean="0">
                <a:ea typeface="宋体" charset="-122"/>
              </a:rPr>
              <a:t>study and development of standards on Ubiquitous Network</a:t>
            </a:r>
            <a:r>
              <a:rPr lang="zh-CN" altLang="en-US" sz="2000" dirty="0" smtClean="0">
                <a:ea typeface="宋体" charset="-122"/>
              </a:rPr>
              <a:t>；</a:t>
            </a:r>
            <a:endParaRPr lang="en-US" altLang="zh-CN" sz="2000" dirty="0" smtClean="0">
              <a:ea typeface="宋体" charset="-122"/>
            </a:endParaRPr>
          </a:p>
          <a:p>
            <a:r>
              <a:rPr lang="en-US" altLang="zh-CN" sz="2000" dirty="0" smtClean="0">
                <a:ea typeface="宋体" charset="-122"/>
              </a:rPr>
              <a:t>To develop more standards concerning the environment and climate change</a:t>
            </a:r>
            <a:r>
              <a:rPr lang="zh-CN" altLang="en-US" sz="2000" dirty="0" smtClean="0">
                <a:ea typeface="宋体" charset="-122"/>
              </a:rPr>
              <a:t>；</a:t>
            </a:r>
            <a:endParaRPr lang="en-US" altLang="zh-CN" sz="2000" dirty="0" smtClean="0">
              <a:ea typeface="宋体" charset="-122"/>
            </a:endParaRPr>
          </a:p>
          <a:p>
            <a:r>
              <a:rPr lang="en-US" altLang="zh-CN" sz="2000" dirty="0" smtClean="0">
                <a:ea typeface="宋体" charset="-122"/>
              </a:rPr>
              <a:t>To absorb more IT companies and experts to jointly develop ICT standards;</a:t>
            </a:r>
          </a:p>
          <a:p>
            <a:r>
              <a:rPr lang="en-US" altLang="zh-CN" sz="2000" dirty="0" smtClean="0"/>
              <a:t>To explore more effective operation mechanism to reduce the duplication of studies and to improve the efficiency</a:t>
            </a:r>
            <a:r>
              <a:rPr lang="zh-CN" altLang="en-US" sz="2000" dirty="0" smtClean="0"/>
              <a:t>；</a:t>
            </a:r>
            <a:endParaRPr lang="en-US" altLang="zh-CN" sz="2000" dirty="0" smtClean="0"/>
          </a:p>
          <a:p>
            <a:r>
              <a:rPr lang="en-US" altLang="zh-CN" sz="2000" dirty="0" smtClean="0">
                <a:ea typeface="宋体" charset="-122"/>
              </a:rPr>
              <a:t>To strengthen international exchange and cooperation;</a:t>
            </a:r>
          </a:p>
          <a:p>
            <a:r>
              <a:rPr lang="en-US" altLang="zh-CN" sz="2000" dirty="0" smtClean="0"/>
              <a:t>To Prepare for the upcoming </a:t>
            </a:r>
            <a:r>
              <a:rPr lang="en-US" sz="2000" dirty="0" smtClean="0"/>
              <a:t>tenure-change election of </a:t>
            </a:r>
            <a:r>
              <a:rPr lang="en-US" altLang="zh-CN" sz="2000" dirty="0" smtClean="0"/>
              <a:t>the Management team.</a:t>
            </a:r>
          </a:p>
          <a:p>
            <a:endParaRPr lang="en-US" altLang="zh-CN" sz="2800" dirty="0" smtClean="0">
              <a:ea typeface="宋体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10</a:t>
            </a:fld>
            <a:endParaRPr lang="en-US" altLang="zh-C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70686" y="2669122"/>
            <a:ext cx="614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 smtClean="0">
                <a:latin typeface="+mn-lt"/>
              </a:rPr>
              <a:t>Supplementary Slides</a:t>
            </a:r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11</a:t>
            </a:fld>
            <a:endParaRPr lang="en-US" altLang="zh-C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Supplementary Slides</a:t>
            </a:r>
            <a:endParaRPr lang="zh-CN" altLang="en-US" sz="36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>
                <a:ea typeface="宋体" charset="-122"/>
              </a:rPr>
              <a:t>Industry information;</a:t>
            </a:r>
          </a:p>
          <a:p>
            <a:r>
              <a:rPr lang="en-US" altLang="zh-CN" sz="2800" dirty="0" smtClean="0">
                <a:ea typeface="宋体" charset="-122"/>
              </a:rPr>
              <a:t>CCSA Standards statistics;</a:t>
            </a:r>
          </a:p>
          <a:p>
            <a:r>
              <a:rPr lang="en-US" altLang="zh-CN" sz="2800" dirty="0" smtClean="0">
                <a:ea typeface="宋体" charset="-122"/>
              </a:rPr>
              <a:t>CCSA Science and Technology Award;</a:t>
            </a:r>
          </a:p>
          <a:p>
            <a:r>
              <a:rPr lang="en-US" altLang="zh-CN" sz="2800" dirty="0" smtClean="0">
                <a:ea typeface="宋体" charset="-122"/>
              </a:rPr>
              <a:t>New Organizational Structure</a:t>
            </a:r>
            <a:r>
              <a:rPr lang="zh-CN" altLang="en-US" sz="2800" dirty="0" smtClean="0">
                <a:ea typeface="宋体" charset="-122"/>
              </a:rPr>
              <a:t>；</a:t>
            </a:r>
            <a:endParaRPr lang="en-US" altLang="zh-CN" sz="2800" dirty="0" smtClean="0">
              <a:ea typeface="宋体" charset="-122"/>
            </a:endParaRPr>
          </a:p>
          <a:p>
            <a:pPr>
              <a:buNone/>
            </a:pPr>
            <a:endParaRPr lang="en-US" altLang="zh-CN" sz="2800" dirty="0" smtClean="0">
              <a:ea typeface="宋体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12</a:t>
            </a:fld>
            <a:endParaRPr lang="en-US" altLang="zh-C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Industry Information</a:t>
            </a:r>
            <a:endParaRPr lang="zh-CN" altLang="en-US" sz="36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752600"/>
            <a:ext cx="8540750" cy="455672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2400" dirty="0" smtClean="0">
                <a:ea typeface="宋体" charset="-122"/>
              </a:rPr>
              <a:t>In the fist half of year 2010, the telecom business revenue totaled 434.6 billion </a:t>
            </a:r>
            <a:r>
              <a:rPr lang="en-US" altLang="zh-CN" sz="2400" dirty="0" err="1" smtClean="0">
                <a:ea typeface="宋体" charset="-122"/>
              </a:rPr>
              <a:t>yuan</a:t>
            </a:r>
            <a:r>
              <a:rPr lang="en-US" altLang="zh-CN" sz="2400" dirty="0" smtClean="0">
                <a:ea typeface="宋体" charset="-122"/>
              </a:rPr>
              <a:t>, and increased by 5.9%.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2400" dirty="0" smtClean="0">
                <a:ea typeface="宋体" charset="-122"/>
              </a:rPr>
              <a:t>Up to the end of June, 2010, Telephone subscribers in China kept increasing. The total number subscribers reached 1.11 billion  with 49 million being the new ones:</a:t>
            </a:r>
          </a:p>
          <a:p>
            <a:pPr lvl="1"/>
            <a:r>
              <a:rPr lang="en-US" altLang="zh-CN" sz="2400" dirty="0" smtClean="0">
                <a:ea typeface="宋体" charset="-122"/>
                <a:cs typeface="+mn-cs"/>
              </a:rPr>
              <a:t>805 million mobile subscribers, 58 million increased.</a:t>
            </a:r>
          </a:p>
          <a:p>
            <a:pPr lvl="1"/>
            <a:r>
              <a:rPr lang="en-US" altLang="zh-CN" sz="2400" dirty="0" smtClean="0">
                <a:ea typeface="宋体" charset="-122"/>
                <a:cs typeface="+mn-cs"/>
              </a:rPr>
              <a:t>305 million fixed line subscribers, 8.8 million decreased.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2400" dirty="0" smtClean="0">
                <a:ea typeface="宋体" charset="-122"/>
              </a:rPr>
              <a:t>Internet users reached 420 million, with a new addition of 36 million: </a:t>
            </a:r>
          </a:p>
          <a:p>
            <a:pPr lvl="1"/>
            <a:r>
              <a:rPr lang="en-US" altLang="zh-CN" sz="2400" dirty="0" smtClean="0">
                <a:ea typeface="宋体" charset="-122"/>
              </a:rPr>
              <a:t>214 million mobile subscribers, increased by </a:t>
            </a:r>
            <a:r>
              <a:rPr lang="en-US" altLang="zh-CN" sz="2400" dirty="0" smtClean="0"/>
              <a:t>41.09%</a:t>
            </a:r>
            <a:r>
              <a:rPr lang="en-US" altLang="zh-CN" sz="2400" dirty="0" smtClean="0">
                <a:ea typeface="宋体" charset="-122"/>
              </a:rPr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13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CCSA Standards statistics</a:t>
            </a:r>
            <a:endParaRPr lang="zh-CN" altLang="en-US" sz="36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459984"/>
            <a:ext cx="8540750" cy="4752528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393 standards were finished in 2009 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40 national standards (GB) 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287 industry standards (YDT/YDC) 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19 technical reports (YDB) 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47 Research Projects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200 standards were finished in the first half year of 2010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15 national standards (GB) 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137 industry standards (YDT/YDC) 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13 technical reports (YDB) 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35 Research Projects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14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CCSA Science and Technology Award</a:t>
            </a:r>
            <a:endParaRPr lang="zh-CN" altLang="en-US" sz="36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628800"/>
            <a:ext cx="8540750" cy="3888432"/>
          </a:xfrm>
        </p:spPr>
        <p:txBody>
          <a:bodyPr/>
          <a:lstStyle/>
          <a:p>
            <a:r>
              <a:rPr lang="en-US" altLang="zh-CN" sz="2200" dirty="0" smtClean="0">
                <a:ea typeface="宋体" charset="-122"/>
                <a:cs typeface="Times New Roman" pitchFamily="18" charset="0"/>
              </a:rPr>
              <a:t>CCSA Science and Technology Award</a:t>
            </a:r>
          </a:p>
          <a:p>
            <a:pPr>
              <a:buNone/>
            </a:pPr>
            <a:r>
              <a:rPr lang="en-US" altLang="zh-CN" sz="2200" dirty="0" smtClean="0">
                <a:ea typeface="宋体" charset="-122"/>
                <a:cs typeface="Times New Roman" pitchFamily="18" charset="0"/>
              </a:rPr>
              <a:t>     In 2009, 20 projects were awarded, which had effectively stimulated the enthusiasm of the enterprises and researchers:</a:t>
            </a:r>
          </a:p>
          <a:p>
            <a:pPr lvl="1"/>
            <a:r>
              <a:rPr lang="en-US" altLang="zh-CN" sz="2200" dirty="0" smtClean="0">
                <a:ea typeface="宋体" charset="-122"/>
                <a:cs typeface="Times New Roman" pitchFamily="18" charset="0"/>
              </a:rPr>
              <a:t>3 projects were given the first class prize</a:t>
            </a:r>
          </a:p>
          <a:p>
            <a:pPr lvl="1">
              <a:buNone/>
            </a:pPr>
            <a:r>
              <a:rPr lang="en-US" altLang="zh-CN" sz="2200" dirty="0" smtClean="0">
                <a:ea typeface="宋体" charset="-122"/>
                <a:cs typeface="Times New Roman" pitchFamily="18" charset="0"/>
              </a:rPr>
              <a:t>     — Technical Requirements and Test Specifications for SDH-based MSTP;</a:t>
            </a:r>
          </a:p>
          <a:p>
            <a:pPr lvl="1">
              <a:buNone/>
            </a:pPr>
            <a:r>
              <a:rPr lang="en-US" altLang="zh-CN" sz="2200" dirty="0" smtClean="0">
                <a:ea typeface="宋体" charset="-122"/>
                <a:cs typeface="Times New Roman" pitchFamily="18" charset="0"/>
              </a:rPr>
              <a:t>     — Guide for Protection and Management of Telecom Network and Internet;</a:t>
            </a:r>
          </a:p>
          <a:p>
            <a:pPr lvl="1">
              <a:buNone/>
            </a:pPr>
            <a:r>
              <a:rPr lang="en-US" altLang="zh-CN" sz="2200" dirty="0" smtClean="0">
                <a:ea typeface="宋体" charset="-122"/>
                <a:cs typeface="Times New Roman" pitchFamily="18" charset="0"/>
              </a:rPr>
              <a:t>     — 2GHz TD-SCDMA HSDPA series standards</a:t>
            </a:r>
          </a:p>
          <a:p>
            <a:pPr lvl="1"/>
            <a:r>
              <a:rPr lang="en-US" altLang="zh-CN" sz="2200" dirty="0" smtClean="0">
                <a:ea typeface="宋体" charset="-122"/>
              </a:rPr>
              <a:t>8 projects were given the second class prize</a:t>
            </a:r>
            <a:r>
              <a:rPr lang="en-US" altLang="zh-CN" sz="2200" dirty="0" smtClean="0">
                <a:ea typeface="宋体" charset="-122"/>
                <a:cs typeface="Times New Roman" pitchFamily="18" charset="0"/>
              </a:rPr>
              <a:t>.</a:t>
            </a:r>
          </a:p>
          <a:p>
            <a:pPr lvl="1"/>
            <a:r>
              <a:rPr lang="en-US" altLang="zh-CN" sz="2200" dirty="0" smtClean="0">
                <a:ea typeface="宋体" charset="-122"/>
              </a:rPr>
              <a:t>9 projects were given the third class prize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15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New Organizational Structure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16</a:t>
            </a:fld>
            <a:endParaRPr lang="en-US" altLang="zh-CN" dirty="0"/>
          </a:p>
        </p:txBody>
      </p:sp>
      <p:grpSp>
        <p:nvGrpSpPr>
          <p:cNvPr id="7" name="组合 183"/>
          <p:cNvGrpSpPr>
            <a:grpSpLocks/>
          </p:cNvGrpSpPr>
          <p:nvPr/>
        </p:nvGrpSpPr>
        <p:grpSpPr bwMode="auto">
          <a:xfrm>
            <a:off x="109538" y="1140480"/>
            <a:ext cx="8710612" cy="5661248"/>
            <a:chOff x="108864" y="996954"/>
            <a:chExt cx="8711608" cy="5672406"/>
          </a:xfrm>
        </p:grpSpPr>
        <p:sp>
          <p:nvSpPr>
            <p:cNvPr id="8" name="Line 97"/>
            <p:cNvSpPr>
              <a:spLocks noChangeShapeType="1"/>
            </p:cNvSpPr>
            <p:nvPr/>
          </p:nvSpPr>
          <p:spPr bwMode="auto">
            <a:xfrm>
              <a:off x="4646619" y="1824036"/>
              <a:ext cx="0" cy="21272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" name="Line 103"/>
            <p:cNvSpPr>
              <a:spLocks noChangeShapeType="1"/>
            </p:cNvSpPr>
            <p:nvPr/>
          </p:nvSpPr>
          <p:spPr bwMode="auto">
            <a:xfrm>
              <a:off x="251520" y="6597352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0" name="Line 103"/>
            <p:cNvSpPr>
              <a:spLocks noChangeShapeType="1"/>
            </p:cNvSpPr>
            <p:nvPr/>
          </p:nvSpPr>
          <p:spPr bwMode="auto">
            <a:xfrm>
              <a:off x="254016" y="6295308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" name="Line 103"/>
            <p:cNvSpPr>
              <a:spLocks noChangeShapeType="1"/>
            </p:cNvSpPr>
            <p:nvPr/>
          </p:nvSpPr>
          <p:spPr bwMode="auto">
            <a:xfrm>
              <a:off x="254016" y="6005028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2" name="Line 103"/>
            <p:cNvSpPr>
              <a:spLocks noChangeShapeType="1"/>
            </p:cNvSpPr>
            <p:nvPr/>
          </p:nvSpPr>
          <p:spPr bwMode="auto">
            <a:xfrm>
              <a:off x="254016" y="5729262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3" name="Line 103"/>
            <p:cNvSpPr>
              <a:spLocks noChangeShapeType="1"/>
            </p:cNvSpPr>
            <p:nvPr/>
          </p:nvSpPr>
          <p:spPr bwMode="auto">
            <a:xfrm>
              <a:off x="268530" y="5438982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4" name="Line 103"/>
            <p:cNvSpPr>
              <a:spLocks noChangeShapeType="1"/>
            </p:cNvSpPr>
            <p:nvPr/>
          </p:nvSpPr>
          <p:spPr bwMode="auto">
            <a:xfrm>
              <a:off x="246756" y="4880190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5" name="Line 103"/>
            <p:cNvSpPr>
              <a:spLocks noChangeShapeType="1"/>
            </p:cNvSpPr>
            <p:nvPr/>
          </p:nvSpPr>
          <p:spPr bwMode="auto">
            <a:xfrm>
              <a:off x="261270" y="4618938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6" name="Line 103"/>
            <p:cNvSpPr>
              <a:spLocks noChangeShapeType="1"/>
            </p:cNvSpPr>
            <p:nvPr/>
          </p:nvSpPr>
          <p:spPr bwMode="auto">
            <a:xfrm>
              <a:off x="261270" y="4314144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7" name="Line 101"/>
            <p:cNvSpPr>
              <a:spLocks noChangeShapeType="1"/>
            </p:cNvSpPr>
            <p:nvPr/>
          </p:nvSpPr>
          <p:spPr bwMode="auto">
            <a:xfrm>
              <a:off x="261270" y="3421289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8" name="Line 103"/>
            <p:cNvSpPr>
              <a:spLocks noChangeShapeType="1"/>
            </p:cNvSpPr>
            <p:nvPr/>
          </p:nvSpPr>
          <p:spPr bwMode="auto">
            <a:xfrm>
              <a:off x="254010" y="4016604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9" name="Line 100"/>
            <p:cNvSpPr>
              <a:spLocks noChangeShapeType="1"/>
            </p:cNvSpPr>
            <p:nvPr/>
          </p:nvSpPr>
          <p:spPr bwMode="auto">
            <a:xfrm>
              <a:off x="254010" y="2823483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0" name="Line 101"/>
            <p:cNvSpPr>
              <a:spLocks noChangeShapeType="1"/>
            </p:cNvSpPr>
            <p:nvPr/>
          </p:nvSpPr>
          <p:spPr bwMode="auto">
            <a:xfrm>
              <a:off x="254010" y="3138263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1" name="Line 97"/>
            <p:cNvSpPr>
              <a:spLocks noChangeShapeType="1"/>
            </p:cNvSpPr>
            <p:nvPr/>
          </p:nvSpPr>
          <p:spPr bwMode="auto">
            <a:xfrm>
              <a:off x="4624845" y="1424898"/>
              <a:ext cx="0" cy="21272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2" name="Line 102"/>
            <p:cNvSpPr>
              <a:spLocks noChangeShapeType="1"/>
            </p:cNvSpPr>
            <p:nvPr/>
          </p:nvSpPr>
          <p:spPr bwMode="auto">
            <a:xfrm>
              <a:off x="239496" y="3725408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3" name="Rectangle 115"/>
            <p:cNvSpPr>
              <a:spLocks noChangeArrowheads="1"/>
            </p:cNvSpPr>
            <p:nvPr/>
          </p:nvSpPr>
          <p:spPr bwMode="auto">
            <a:xfrm>
              <a:off x="588064" y="2706689"/>
              <a:ext cx="4632007" cy="146247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>
                  <a:ea typeface="宋体" charset="-122"/>
                </a:rPr>
                <a:t>TC1: IP and Multimedia</a:t>
              </a:r>
            </a:p>
          </p:txBody>
        </p:sp>
        <p:sp>
          <p:nvSpPr>
            <p:cNvPr id="24" name="Rectangle 116"/>
            <p:cNvSpPr>
              <a:spLocks noChangeArrowheads="1"/>
            </p:cNvSpPr>
            <p:nvPr/>
          </p:nvSpPr>
          <p:spPr bwMode="auto">
            <a:xfrm>
              <a:off x="3275856" y="996954"/>
              <a:ext cx="2675682" cy="420688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zh-CN" sz="1800">
                  <a:ea typeface="宋体" charset="-122"/>
                </a:rPr>
                <a:t>General Assembly</a:t>
              </a:r>
            </a:p>
          </p:txBody>
        </p:sp>
        <p:sp>
          <p:nvSpPr>
            <p:cNvPr id="25" name="Rectangle 117"/>
            <p:cNvSpPr>
              <a:spLocks noChangeArrowheads="1"/>
            </p:cNvSpPr>
            <p:nvPr/>
          </p:nvSpPr>
          <p:spPr bwMode="auto">
            <a:xfrm>
              <a:off x="3491880" y="1520150"/>
              <a:ext cx="2304256" cy="412750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zh-CN" sz="1800" dirty="0">
                  <a:ea typeface="宋体" charset="-122"/>
                </a:rPr>
                <a:t>Council</a:t>
              </a:r>
            </a:p>
          </p:txBody>
        </p:sp>
        <p:sp>
          <p:nvSpPr>
            <p:cNvPr id="26" name="Rectangle 118"/>
            <p:cNvSpPr>
              <a:spLocks noChangeArrowheads="1"/>
            </p:cNvSpPr>
            <p:nvPr/>
          </p:nvSpPr>
          <p:spPr bwMode="auto">
            <a:xfrm>
              <a:off x="573550" y="3010583"/>
              <a:ext cx="4646521" cy="202393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>
                  <a:ea typeface="宋体" charset="-122"/>
                </a:rPr>
                <a:t>TC2: Mobile Internet Protocol</a:t>
              </a:r>
            </a:p>
          </p:txBody>
        </p:sp>
        <p:sp>
          <p:nvSpPr>
            <p:cNvPr id="27" name="Rectangle 119"/>
            <p:cNvSpPr>
              <a:spLocks noChangeArrowheads="1"/>
            </p:cNvSpPr>
            <p:nvPr/>
          </p:nvSpPr>
          <p:spPr bwMode="auto">
            <a:xfrm>
              <a:off x="573550" y="3305633"/>
              <a:ext cx="4646521" cy="195375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 dirty="0">
                  <a:ea typeface="宋体" charset="-122"/>
                </a:rPr>
                <a:t>TC3: Network and Switching</a:t>
              </a:r>
            </a:p>
          </p:txBody>
        </p:sp>
        <p:sp>
          <p:nvSpPr>
            <p:cNvPr id="28" name="Rectangle 120"/>
            <p:cNvSpPr>
              <a:spLocks noChangeArrowheads="1"/>
            </p:cNvSpPr>
            <p:nvPr/>
          </p:nvSpPr>
          <p:spPr bwMode="auto">
            <a:xfrm>
              <a:off x="588064" y="3607713"/>
              <a:ext cx="4632007" cy="181327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 dirty="0">
                  <a:ea typeface="宋体" charset="-122"/>
                </a:rPr>
                <a:t>TC4: </a:t>
              </a:r>
              <a:r>
                <a:rPr lang="en-US" altLang="zh-CN" sz="1000" dirty="0"/>
                <a:t>Communication Power </a:t>
              </a:r>
              <a:r>
                <a:rPr lang="en-US" altLang="zh-CN" sz="1000" dirty="0" smtClean="0"/>
                <a:t>Supply &amp; Station Operational Environment </a:t>
              </a:r>
              <a:endParaRPr lang="en-US" altLang="zh-CN" sz="1000" dirty="0"/>
            </a:p>
          </p:txBody>
        </p:sp>
        <p:sp>
          <p:nvSpPr>
            <p:cNvPr id="29" name="Rectangle 127"/>
            <p:cNvSpPr>
              <a:spLocks noChangeArrowheads="1"/>
            </p:cNvSpPr>
            <p:nvPr/>
          </p:nvSpPr>
          <p:spPr bwMode="auto">
            <a:xfrm>
              <a:off x="5907996" y="3356992"/>
              <a:ext cx="2840468" cy="280661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zh-CN" sz="1400">
                  <a:ea typeface="宋体" charset="-122"/>
                </a:rPr>
                <a:t>General Office</a:t>
              </a:r>
            </a:p>
          </p:txBody>
        </p:sp>
        <p:sp>
          <p:nvSpPr>
            <p:cNvPr id="30" name="Rectangle 128"/>
            <p:cNvSpPr>
              <a:spLocks noChangeArrowheads="1"/>
            </p:cNvSpPr>
            <p:nvPr/>
          </p:nvSpPr>
          <p:spPr bwMode="auto">
            <a:xfrm>
              <a:off x="5907996" y="3861048"/>
              <a:ext cx="2840468" cy="341755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zh-CN" sz="1400">
                  <a:ea typeface="宋体" charset="-122"/>
                </a:rPr>
                <a:t>Planning and Development Department</a:t>
              </a:r>
            </a:p>
          </p:txBody>
        </p:sp>
        <p:sp>
          <p:nvSpPr>
            <p:cNvPr id="31" name="Rectangle 129"/>
            <p:cNvSpPr>
              <a:spLocks noChangeArrowheads="1"/>
            </p:cNvSpPr>
            <p:nvPr/>
          </p:nvSpPr>
          <p:spPr bwMode="auto">
            <a:xfrm>
              <a:off x="5907996" y="4437112"/>
              <a:ext cx="2840468" cy="346942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zh-CN" sz="1400">
                  <a:ea typeface="宋体" charset="-122"/>
                </a:rPr>
                <a:t>Technology Department </a:t>
              </a:r>
            </a:p>
          </p:txBody>
        </p:sp>
        <p:sp>
          <p:nvSpPr>
            <p:cNvPr id="32" name="Rectangle 130"/>
            <p:cNvSpPr>
              <a:spLocks noChangeArrowheads="1"/>
            </p:cNvSpPr>
            <p:nvPr/>
          </p:nvSpPr>
          <p:spPr bwMode="auto">
            <a:xfrm>
              <a:off x="5907996" y="5013176"/>
              <a:ext cx="2840468" cy="337616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zh-CN" sz="1400">
                  <a:ea typeface="宋体" charset="-122"/>
                </a:rPr>
                <a:t>Standardization-Promoting Department </a:t>
              </a:r>
            </a:p>
          </p:txBody>
        </p:sp>
        <p:sp>
          <p:nvSpPr>
            <p:cNvPr id="33" name="Rectangle 131"/>
            <p:cNvSpPr>
              <a:spLocks noChangeArrowheads="1"/>
            </p:cNvSpPr>
            <p:nvPr/>
          </p:nvSpPr>
          <p:spPr bwMode="auto">
            <a:xfrm>
              <a:off x="5907996" y="5589240"/>
              <a:ext cx="2840468" cy="321486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zh-CN" sz="1400">
                  <a:ea typeface="宋体" charset="-122"/>
                </a:rPr>
                <a:t>International Standardization Department</a:t>
              </a:r>
            </a:p>
          </p:txBody>
        </p:sp>
        <p:sp>
          <p:nvSpPr>
            <p:cNvPr id="34" name="Rectangle 133"/>
            <p:cNvSpPr>
              <a:spLocks noChangeArrowheads="1"/>
            </p:cNvSpPr>
            <p:nvPr/>
          </p:nvSpPr>
          <p:spPr bwMode="auto">
            <a:xfrm>
              <a:off x="108864" y="2135416"/>
              <a:ext cx="2230888" cy="400460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zh-CN" sz="1400">
                  <a:solidFill>
                    <a:srgbClr val="000000"/>
                  </a:solidFill>
                  <a:ea typeface="宋体" charset="-122"/>
                </a:rPr>
                <a:t>Advisory Committee</a:t>
              </a:r>
              <a:r>
                <a:rPr lang="en-US" altLang="zh-CN" sz="1400">
                  <a:solidFill>
                    <a:schemeClr val="bg2"/>
                  </a:solidFill>
                  <a:ea typeface="宋体" charset="-122"/>
                </a:rPr>
                <a:t> </a:t>
              </a:r>
            </a:p>
          </p:txBody>
        </p:sp>
        <p:sp>
          <p:nvSpPr>
            <p:cNvPr id="35" name="Line 134"/>
            <p:cNvSpPr>
              <a:spLocks noChangeShapeType="1"/>
            </p:cNvSpPr>
            <p:nvPr/>
          </p:nvSpPr>
          <p:spPr bwMode="auto">
            <a:xfrm>
              <a:off x="4292600" y="2197100"/>
              <a:ext cx="0" cy="24447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Line 135"/>
            <p:cNvSpPr>
              <a:spLocks noChangeShapeType="1"/>
            </p:cNvSpPr>
            <p:nvPr/>
          </p:nvSpPr>
          <p:spPr bwMode="auto">
            <a:xfrm>
              <a:off x="4057650" y="2435225"/>
              <a:ext cx="236538" cy="317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Line 139"/>
            <p:cNvSpPr>
              <a:spLocks noChangeShapeType="1"/>
            </p:cNvSpPr>
            <p:nvPr/>
          </p:nvSpPr>
          <p:spPr bwMode="auto">
            <a:xfrm>
              <a:off x="762000" y="6594475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cxnSp>
          <p:nvCxnSpPr>
            <p:cNvPr id="38" name="直接连接符 121"/>
            <p:cNvCxnSpPr>
              <a:cxnSpLocks noChangeShapeType="1"/>
            </p:cNvCxnSpPr>
            <p:nvPr/>
          </p:nvCxnSpPr>
          <p:spPr bwMode="auto">
            <a:xfrm>
              <a:off x="683568" y="2032944"/>
              <a:ext cx="741682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9" name="直接连接符 125"/>
            <p:cNvCxnSpPr>
              <a:cxnSpLocks noChangeShapeType="1"/>
            </p:cNvCxnSpPr>
            <p:nvPr/>
          </p:nvCxnSpPr>
          <p:spPr bwMode="auto">
            <a:xfrm rot="5400000">
              <a:off x="647564" y="2082338"/>
              <a:ext cx="72008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0" name="直接连接符 127"/>
            <p:cNvCxnSpPr>
              <a:cxnSpLocks noChangeShapeType="1"/>
            </p:cNvCxnSpPr>
            <p:nvPr/>
          </p:nvCxnSpPr>
          <p:spPr bwMode="auto">
            <a:xfrm rot="5400000">
              <a:off x="2951820" y="2082338"/>
              <a:ext cx="72008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1" name="直接连接符 129"/>
            <p:cNvCxnSpPr>
              <a:cxnSpLocks noChangeShapeType="1"/>
            </p:cNvCxnSpPr>
            <p:nvPr/>
          </p:nvCxnSpPr>
          <p:spPr bwMode="auto">
            <a:xfrm rot="5400000">
              <a:off x="5472100" y="2082338"/>
              <a:ext cx="72008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" name="直接连接符 131"/>
            <p:cNvCxnSpPr>
              <a:cxnSpLocks noChangeShapeType="1"/>
            </p:cNvCxnSpPr>
            <p:nvPr/>
          </p:nvCxnSpPr>
          <p:spPr bwMode="auto">
            <a:xfrm rot="5400000">
              <a:off x="8028384" y="2118342"/>
              <a:ext cx="144016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3" name="Rectangle 133"/>
            <p:cNvSpPr>
              <a:spLocks noChangeArrowheads="1"/>
            </p:cNvSpPr>
            <p:nvPr/>
          </p:nvSpPr>
          <p:spPr bwMode="auto">
            <a:xfrm>
              <a:off x="2383856" y="2132294"/>
              <a:ext cx="2230888" cy="400460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zh-CN" sz="1400" dirty="0">
                  <a:ea typeface="楷体_GB2312" pitchFamily="49" charset="-122"/>
                </a:rPr>
                <a:t>Technical Management Committee</a:t>
              </a:r>
            </a:p>
          </p:txBody>
        </p:sp>
        <p:sp>
          <p:nvSpPr>
            <p:cNvPr id="44" name="Rectangle 133"/>
            <p:cNvSpPr>
              <a:spLocks noChangeArrowheads="1"/>
            </p:cNvSpPr>
            <p:nvPr/>
          </p:nvSpPr>
          <p:spPr bwMode="auto">
            <a:xfrm>
              <a:off x="4684328" y="2139554"/>
              <a:ext cx="2230888" cy="400460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zh-CN" sz="1400">
                  <a:ea typeface="楷体_GB2312" pitchFamily="49" charset="-122"/>
                </a:rPr>
                <a:t>Technical Committees</a:t>
              </a:r>
            </a:p>
          </p:txBody>
        </p:sp>
        <p:sp>
          <p:nvSpPr>
            <p:cNvPr id="45" name="Rectangle 133"/>
            <p:cNvSpPr>
              <a:spLocks noChangeArrowheads="1"/>
            </p:cNvSpPr>
            <p:nvPr/>
          </p:nvSpPr>
          <p:spPr bwMode="auto">
            <a:xfrm>
              <a:off x="6970280" y="2132294"/>
              <a:ext cx="1850192" cy="400460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zh-CN" sz="1400">
                  <a:ea typeface="宋体" charset="-122"/>
                </a:rPr>
                <a:t>Secretariat</a:t>
              </a:r>
              <a:endParaRPr lang="en-US" altLang="zh-CN" sz="1400">
                <a:ea typeface="楷体_GB2312" pitchFamily="49" charset="-122"/>
              </a:endParaRPr>
            </a:p>
          </p:txBody>
        </p:sp>
        <p:cxnSp>
          <p:nvCxnSpPr>
            <p:cNvPr id="46" name="直接连接符 136"/>
            <p:cNvCxnSpPr>
              <a:cxnSpLocks noChangeShapeType="1"/>
            </p:cNvCxnSpPr>
            <p:nvPr/>
          </p:nvCxnSpPr>
          <p:spPr bwMode="auto">
            <a:xfrm flipV="1">
              <a:off x="251520" y="2623424"/>
              <a:ext cx="5616624" cy="134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7" name="直接连接符 146"/>
            <p:cNvCxnSpPr>
              <a:cxnSpLocks noChangeShapeType="1"/>
            </p:cNvCxnSpPr>
            <p:nvPr/>
          </p:nvCxnSpPr>
          <p:spPr bwMode="auto">
            <a:xfrm rot="5400000">
              <a:off x="5827696" y="2568560"/>
              <a:ext cx="72008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8" name="直接连接符 148"/>
            <p:cNvCxnSpPr>
              <a:cxnSpLocks noChangeShapeType="1"/>
            </p:cNvCxnSpPr>
            <p:nvPr/>
          </p:nvCxnSpPr>
          <p:spPr bwMode="auto">
            <a:xfrm rot="5400000">
              <a:off x="-1727906" y="4617132"/>
              <a:ext cx="3959646" cy="79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9" name="Rectangle 115"/>
            <p:cNvSpPr>
              <a:spLocks noChangeArrowheads="1"/>
            </p:cNvSpPr>
            <p:nvPr/>
          </p:nvSpPr>
          <p:spPr bwMode="auto">
            <a:xfrm>
              <a:off x="595324" y="3900656"/>
              <a:ext cx="4624747" cy="176416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>
                  <a:ea typeface="宋体" charset="-122"/>
                </a:rPr>
                <a:t>TC5: Wireless Communication</a:t>
              </a:r>
            </a:p>
          </p:txBody>
        </p:sp>
        <p:sp>
          <p:nvSpPr>
            <p:cNvPr id="50" name="Rectangle 115"/>
            <p:cNvSpPr>
              <a:spLocks noChangeArrowheads="1"/>
            </p:cNvSpPr>
            <p:nvPr/>
          </p:nvSpPr>
          <p:spPr bwMode="auto">
            <a:xfrm>
              <a:off x="588070" y="4183682"/>
              <a:ext cx="4632001" cy="181422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>
                  <a:ea typeface="宋体" charset="-122"/>
                </a:rPr>
                <a:t>TC6: Transport and Access Network</a:t>
              </a:r>
            </a:p>
          </p:txBody>
        </p:sp>
        <p:sp>
          <p:nvSpPr>
            <p:cNvPr id="51" name="Rectangle 115"/>
            <p:cNvSpPr>
              <a:spLocks noChangeArrowheads="1"/>
            </p:cNvSpPr>
            <p:nvPr/>
          </p:nvSpPr>
          <p:spPr bwMode="auto">
            <a:xfrm>
              <a:off x="588070" y="4473962"/>
              <a:ext cx="4632001" cy="179174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>
                  <a:ea typeface="宋体" charset="-122"/>
                </a:rPr>
                <a:t>TC7: Network management &amp; Operation Support</a:t>
              </a:r>
            </a:p>
          </p:txBody>
        </p:sp>
        <p:sp>
          <p:nvSpPr>
            <p:cNvPr id="52" name="Rectangle 115"/>
            <p:cNvSpPr>
              <a:spLocks noChangeArrowheads="1"/>
            </p:cNvSpPr>
            <p:nvPr/>
          </p:nvSpPr>
          <p:spPr bwMode="auto">
            <a:xfrm>
              <a:off x="588070" y="4749728"/>
              <a:ext cx="4632001" cy="191440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>
                  <a:ea typeface="宋体" charset="-122"/>
                </a:rPr>
                <a:t>TC8: Network and Information Security</a:t>
              </a:r>
            </a:p>
          </p:txBody>
        </p:sp>
        <p:sp>
          <p:nvSpPr>
            <p:cNvPr id="53" name="Rectangle 115"/>
            <p:cNvSpPr>
              <a:spLocks noChangeArrowheads="1"/>
            </p:cNvSpPr>
            <p:nvPr/>
          </p:nvSpPr>
          <p:spPr bwMode="auto">
            <a:xfrm>
              <a:off x="595324" y="5018234"/>
              <a:ext cx="4624747" cy="210966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>
                  <a:ea typeface="宋体" charset="-122"/>
                </a:rPr>
                <a:t>TC9: Electromagnetic Environment &amp; Protection</a:t>
              </a:r>
            </a:p>
          </p:txBody>
        </p:sp>
        <p:sp>
          <p:nvSpPr>
            <p:cNvPr id="54" name="Rectangle 115"/>
            <p:cNvSpPr>
              <a:spLocks noChangeArrowheads="1"/>
            </p:cNvSpPr>
            <p:nvPr/>
          </p:nvSpPr>
          <p:spPr bwMode="auto">
            <a:xfrm>
              <a:off x="595324" y="5308514"/>
              <a:ext cx="4624747" cy="208718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 dirty="0">
                  <a:ea typeface="宋体" charset="-122"/>
                </a:rPr>
                <a:t>TC10: Ubiquitous Network (UN) </a:t>
              </a:r>
            </a:p>
          </p:txBody>
        </p:sp>
        <p:sp>
          <p:nvSpPr>
            <p:cNvPr id="55" name="Rectangle 115"/>
            <p:cNvSpPr>
              <a:spLocks noChangeArrowheads="1"/>
            </p:cNvSpPr>
            <p:nvPr/>
          </p:nvSpPr>
          <p:spPr bwMode="auto">
            <a:xfrm>
              <a:off x="595324" y="5598794"/>
              <a:ext cx="4624747" cy="206470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>
                  <a:ea typeface="宋体" charset="-122"/>
                </a:rPr>
                <a:t>STG1: Home Network</a:t>
              </a:r>
            </a:p>
          </p:txBody>
        </p:sp>
        <p:sp>
          <p:nvSpPr>
            <p:cNvPr id="56" name="Rectangle 115"/>
            <p:cNvSpPr>
              <a:spLocks noChangeArrowheads="1"/>
            </p:cNvSpPr>
            <p:nvPr/>
          </p:nvSpPr>
          <p:spPr bwMode="auto">
            <a:xfrm>
              <a:off x="595324" y="5874560"/>
              <a:ext cx="4624747" cy="218736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>
                  <a:latin typeface="Times New Roman" pitchFamily="18" charset="0"/>
                  <a:ea typeface="宋体" charset="-122"/>
                  <a:cs typeface="Times New Roman" pitchFamily="18" charset="0"/>
                </a:rPr>
                <a:t>STG2</a:t>
              </a:r>
              <a:r>
                <a:rPr lang="en-US" altLang="zh-CN" sz="900">
                  <a:latin typeface="Times New Roman" pitchFamily="18" charset="0"/>
                  <a:ea typeface="宋体" charset="-122"/>
                  <a:cs typeface="Times New Roman" pitchFamily="18" charset="0"/>
                </a:rPr>
                <a:t>: Energy Saving and Comprehensive Utilization of Telecommunication  Products</a:t>
              </a:r>
              <a:endParaRPr lang="zh-CN" altLang="en-US" sz="900">
                <a:ea typeface="宋体" charset="-122"/>
              </a:endParaRPr>
            </a:p>
          </p:txBody>
        </p:sp>
        <p:sp>
          <p:nvSpPr>
            <p:cNvPr id="57" name="Rectangle 115"/>
            <p:cNvSpPr>
              <a:spLocks noChangeArrowheads="1"/>
            </p:cNvSpPr>
            <p:nvPr/>
          </p:nvSpPr>
          <p:spPr bwMode="auto">
            <a:xfrm>
              <a:off x="595324" y="6150326"/>
              <a:ext cx="4624747" cy="231002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>
                  <a:ea typeface="宋体" charset="-122"/>
                </a:rPr>
                <a:t>STG3: Emergency Communication</a:t>
              </a:r>
            </a:p>
          </p:txBody>
        </p:sp>
        <p:sp>
          <p:nvSpPr>
            <p:cNvPr id="58" name="Rectangle 115"/>
            <p:cNvSpPr>
              <a:spLocks noChangeArrowheads="1"/>
            </p:cNvSpPr>
            <p:nvPr/>
          </p:nvSpPr>
          <p:spPr bwMode="auto">
            <a:xfrm>
              <a:off x="595324" y="6455120"/>
              <a:ext cx="4624747" cy="214240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FFFF"/>
                </a:gs>
              </a:gsLst>
              <a:lin ang="5400000" scaled="1"/>
            </a:gra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CN" sz="1400">
                  <a:ea typeface="宋体" charset="-122"/>
                </a:rPr>
                <a:t>STG4</a:t>
              </a:r>
              <a:r>
                <a:rPr lang="en-US" altLang="zh-CN" sz="1200">
                  <a:ea typeface="宋体" charset="-122"/>
                </a:rPr>
                <a:t>: Telecommunication Infrastructure Construction</a:t>
              </a:r>
            </a:p>
          </p:txBody>
        </p:sp>
        <p:sp>
          <p:nvSpPr>
            <p:cNvPr id="59" name="Line 103"/>
            <p:cNvSpPr>
              <a:spLocks noChangeShapeType="1"/>
            </p:cNvSpPr>
            <p:nvPr/>
          </p:nvSpPr>
          <p:spPr bwMode="auto">
            <a:xfrm>
              <a:off x="254016" y="5148702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cxnSp>
          <p:nvCxnSpPr>
            <p:cNvPr id="60" name="直接连接符 172"/>
            <p:cNvCxnSpPr>
              <a:cxnSpLocks noChangeShapeType="1"/>
            </p:cNvCxnSpPr>
            <p:nvPr/>
          </p:nvCxnSpPr>
          <p:spPr bwMode="auto">
            <a:xfrm rot="5400000">
              <a:off x="7955814" y="2708920"/>
              <a:ext cx="288032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" name="直接连接符 174"/>
            <p:cNvCxnSpPr>
              <a:cxnSpLocks noChangeShapeType="1"/>
            </p:cNvCxnSpPr>
            <p:nvPr/>
          </p:nvCxnSpPr>
          <p:spPr bwMode="auto">
            <a:xfrm>
              <a:off x="5580112" y="2852936"/>
              <a:ext cx="252028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" name="直接连接符 176"/>
            <p:cNvCxnSpPr>
              <a:cxnSpLocks noChangeShapeType="1"/>
            </p:cNvCxnSpPr>
            <p:nvPr/>
          </p:nvCxnSpPr>
          <p:spPr bwMode="auto">
            <a:xfrm rot="5400000">
              <a:off x="4139952" y="4307048"/>
              <a:ext cx="288032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3" name="Line 100"/>
            <p:cNvSpPr>
              <a:spLocks noChangeShapeType="1"/>
            </p:cNvSpPr>
            <p:nvPr/>
          </p:nvSpPr>
          <p:spPr bwMode="auto">
            <a:xfrm>
              <a:off x="5580112" y="3501008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64" name="Line 100"/>
            <p:cNvSpPr>
              <a:spLocks noChangeShapeType="1"/>
            </p:cNvSpPr>
            <p:nvPr/>
          </p:nvSpPr>
          <p:spPr bwMode="auto">
            <a:xfrm>
              <a:off x="5580112" y="4033530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65" name="Line 100"/>
            <p:cNvSpPr>
              <a:spLocks noChangeShapeType="1"/>
            </p:cNvSpPr>
            <p:nvPr/>
          </p:nvSpPr>
          <p:spPr bwMode="auto">
            <a:xfrm>
              <a:off x="5580112" y="4624108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66" name="Line 100"/>
            <p:cNvSpPr>
              <a:spLocks noChangeShapeType="1"/>
            </p:cNvSpPr>
            <p:nvPr/>
          </p:nvSpPr>
          <p:spPr bwMode="auto">
            <a:xfrm>
              <a:off x="5580112" y="5186220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67" name="Line 100"/>
            <p:cNvSpPr>
              <a:spLocks noChangeShapeType="1"/>
            </p:cNvSpPr>
            <p:nvPr/>
          </p:nvSpPr>
          <p:spPr bwMode="auto">
            <a:xfrm>
              <a:off x="5580112" y="5747770"/>
              <a:ext cx="330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Guidelines for Presentation</a:t>
            </a:r>
            <a:endParaRPr lang="zh-CN" altLang="zh-CN" sz="36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14338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Current </a:t>
            </a:r>
            <a:r>
              <a:rPr lang="en-US" altLang="zh-CN" dirty="0" smtClean="0">
                <a:ea typeface="宋体" charset="-122"/>
              </a:rPr>
              <a:t>Activities</a:t>
            </a:r>
          </a:p>
          <a:p>
            <a:pPr lvl="1"/>
            <a:r>
              <a:rPr lang="en-US" altLang="zh-CN" sz="2400" dirty="0" smtClean="0">
                <a:ea typeface="宋体" charset="-122"/>
              </a:rPr>
              <a:t>Scope </a:t>
            </a:r>
            <a:r>
              <a:rPr lang="en-US" altLang="zh-CN" sz="2400" dirty="0" smtClean="0">
                <a:ea typeface="宋体" charset="-122"/>
              </a:rPr>
              <a:t>Extension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pPr lvl="1"/>
            <a:r>
              <a:rPr lang="en-US" altLang="zh-CN" sz="2400" dirty="0" smtClean="0">
                <a:ea typeface="宋体" charset="-122"/>
              </a:rPr>
              <a:t>Cooperation Strengthening</a:t>
            </a:r>
            <a:r>
              <a:rPr lang="en-US" altLang="zh-CN" sz="2400" dirty="0" smtClean="0"/>
              <a:t>;</a:t>
            </a:r>
          </a:p>
          <a:p>
            <a:pPr lvl="1"/>
            <a:r>
              <a:rPr lang="en-US" altLang="zh-CN" sz="2400" dirty="0" smtClean="0">
                <a:ea typeface="宋体" charset="-122"/>
              </a:rPr>
              <a:t>Efficiency </a:t>
            </a:r>
            <a:r>
              <a:rPr lang="en-US" altLang="zh-CN" sz="2400" dirty="0" smtClean="0">
                <a:ea typeface="宋体" charset="-122"/>
              </a:rPr>
              <a:t>Increasing</a:t>
            </a:r>
          </a:p>
          <a:p>
            <a:pPr lvl="1"/>
            <a:r>
              <a:rPr lang="en-US" altLang="zh-CN" sz="2400" dirty="0" smtClean="0">
                <a:ea typeface="宋体" charset="-122"/>
              </a:rPr>
              <a:t>Service </a:t>
            </a:r>
            <a:r>
              <a:rPr lang="en-US" altLang="zh-CN" sz="2400" dirty="0" smtClean="0">
                <a:ea typeface="宋体" charset="-122"/>
              </a:rPr>
              <a:t>Providing</a:t>
            </a:r>
            <a:endParaRPr lang="en-US" altLang="zh-CN" sz="2400" dirty="0" smtClean="0">
              <a:ea typeface="宋体" charset="-122"/>
            </a:endParaRPr>
          </a:p>
          <a:p>
            <a:r>
              <a:rPr lang="en-US" altLang="zh-CN" dirty="0" smtClean="0">
                <a:ea typeface="宋体" charset="-122"/>
              </a:rPr>
              <a:t>Strategic </a:t>
            </a:r>
            <a:r>
              <a:rPr lang="en-US" altLang="zh-CN" dirty="0" smtClean="0">
                <a:ea typeface="宋体" charset="-122"/>
              </a:rPr>
              <a:t>Direction/Challenges</a:t>
            </a:r>
            <a:r>
              <a:rPr lang="en-US" altLang="zh-CN" dirty="0" smtClean="0">
                <a:ea typeface="宋体" charset="-122"/>
              </a:rPr>
              <a:t>/</a:t>
            </a:r>
            <a:r>
              <a:rPr lang="en-US" altLang="zh-CN" dirty="0" smtClean="0">
                <a:ea typeface="宋体" charset="-122"/>
              </a:rPr>
              <a:t>Next </a:t>
            </a:r>
            <a:r>
              <a:rPr lang="en-US" altLang="zh-CN" dirty="0" smtClean="0">
                <a:ea typeface="宋体" charset="-122"/>
              </a:rPr>
              <a:t>Steps/Actions</a:t>
            </a:r>
          </a:p>
          <a:p>
            <a:r>
              <a:rPr lang="en-US" altLang="zh-CN" dirty="0" smtClean="0">
                <a:ea typeface="宋体" charset="-122"/>
              </a:rPr>
              <a:t>Supplemental Slides</a:t>
            </a:r>
            <a:endParaRPr lang="zh-CN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 smtClean="0"/>
              <a:pPr algn="r"/>
              <a:t>2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Highlight of Current Activities-</a:t>
            </a:r>
            <a:b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</a:br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Scope Extension (1/2)</a:t>
            </a:r>
            <a:endParaRPr lang="zh-CN" altLang="en-US" sz="36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459984"/>
            <a:ext cx="8540750" cy="506536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2400" b="1" dirty="0" smtClean="0">
                <a:ea typeface="宋体" charset="-122"/>
              </a:rPr>
              <a:t>Internet Standards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Domain name;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P2P;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Cloud Computing;</a:t>
            </a:r>
          </a:p>
          <a:p>
            <a:pPr lvl="1"/>
            <a:r>
              <a:rPr lang="en-US" altLang="zh-CN" sz="2400" dirty="0" smtClean="0">
                <a:ea typeface="宋体" charset="-122"/>
                <a:cs typeface="Times New Roman" pitchFamily="18" charset="0"/>
              </a:rPr>
              <a:t>Anti -</a:t>
            </a:r>
            <a:r>
              <a:rPr lang="en-US" sz="2400" dirty="0" smtClean="0"/>
              <a:t> junk e-mail;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2400" b="1" smtClean="0">
                <a:ea typeface="宋体" charset="-122"/>
              </a:rPr>
              <a:t>Convergence </a:t>
            </a:r>
            <a:r>
              <a:rPr lang="en-US" altLang="zh-CN" sz="2400" b="1" dirty="0" smtClean="0">
                <a:ea typeface="宋体" charset="-122"/>
              </a:rPr>
              <a:t>of Networks</a:t>
            </a:r>
            <a:endParaRPr lang="en-US" altLang="zh-CN" sz="2400" dirty="0" smtClean="0">
              <a:ea typeface="宋体" charset="-122"/>
              <a:cs typeface="Times New Roman" pitchFamily="18" charset="0"/>
            </a:endParaRPr>
          </a:p>
          <a:p>
            <a:pPr lvl="1"/>
            <a:r>
              <a:rPr lang="en-US" altLang="zh-CN" sz="2400" dirty="0" smtClean="0">
                <a:ea typeface="宋体" charset="-122"/>
              </a:rPr>
              <a:t>In January, 2010, the State Council made decision to push the Convergence of telecommunications networks, cable television networks and Internet.</a:t>
            </a:r>
          </a:p>
          <a:p>
            <a:pPr lvl="1"/>
            <a:r>
              <a:rPr lang="en-US" altLang="zh-CN" sz="2400" dirty="0" smtClean="0">
                <a:ea typeface="宋体" charset="-122"/>
              </a:rPr>
              <a:t>IPTV</a:t>
            </a:r>
          </a:p>
          <a:p>
            <a:pPr lvl="1"/>
            <a:r>
              <a:rPr lang="en-US" altLang="zh-CN" sz="2400" dirty="0" smtClean="0">
                <a:ea typeface="宋体" charset="-122"/>
              </a:rPr>
              <a:t>Transport and Access Network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3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Highlight of Current Activities(5/9)</a:t>
            </a:r>
            <a:r>
              <a:rPr lang="en-US" altLang="zh-CN" sz="3600" b="1" dirty="0" smtClean="0">
                <a:solidFill>
                  <a:schemeClr val="tx1"/>
                </a:solidFill>
                <a:ea typeface="宋体" charset="-122"/>
              </a:rPr>
              <a:t> - Scope Extension (2/2)</a:t>
            </a:r>
            <a:endParaRPr lang="zh-CN" altLang="en-US" sz="36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628800"/>
            <a:ext cx="8540750" cy="1152128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2400" b="1" dirty="0" smtClean="0">
                <a:ea typeface="宋体" charset="-122"/>
              </a:rPr>
              <a:t>Ubiquitous Network  (UN) 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dirty="0" smtClean="0">
                <a:ea typeface="宋体" charset="-122"/>
                <a:cs typeface="Arial" charset="0"/>
              </a:rPr>
              <a:t>      Ubiquitous Network  (UN) Technical Committee (TC10) was newly established.</a:t>
            </a:r>
            <a:endParaRPr lang="en-US" altLang="zh-CN" sz="1800" dirty="0" smtClean="0">
              <a:ea typeface="宋体" charset="-122"/>
              <a:cs typeface="Times New Roman" pitchFamily="18" charset="0"/>
            </a:endParaRPr>
          </a:p>
          <a:p>
            <a:pPr lvl="1"/>
            <a:r>
              <a:rPr lang="en-US" altLang="zh-CN" sz="1800" dirty="0" smtClean="0">
                <a:ea typeface="宋体" charset="-122"/>
                <a:cs typeface="Times New Roman" pitchFamily="18" charset="0"/>
              </a:rPr>
              <a:t>58 members and 9 observers </a:t>
            </a:r>
          </a:p>
          <a:p>
            <a:pPr lvl="1"/>
            <a:r>
              <a:rPr lang="en-US" altLang="zh-CN" sz="1800" dirty="0" smtClean="0">
                <a:ea typeface="宋体" charset="-122"/>
                <a:cs typeface="Times New Roman" pitchFamily="18" charset="0"/>
              </a:rPr>
              <a:t>4 Working Groups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4</a:t>
            </a:fld>
            <a:endParaRPr lang="en-US" altLang="zh-CN" dirty="0"/>
          </a:p>
        </p:txBody>
      </p:sp>
      <p:graphicFrame>
        <p:nvGraphicFramePr>
          <p:cNvPr id="5" name="图示 4"/>
          <p:cNvGraphicFramePr/>
          <p:nvPr/>
        </p:nvGraphicFramePr>
        <p:xfrm>
          <a:off x="1043608" y="2635244"/>
          <a:ext cx="6840760" cy="103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内容占位符 2"/>
          <p:cNvSpPr txBox="1">
            <a:spLocks/>
          </p:cNvSpPr>
          <p:nvPr/>
        </p:nvSpPr>
        <p:spPr bwMode="auto">
          <a:xfrm>
            <a:off x="282992" y="3645024"/>
            <a:ext cx="854075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Arial" charset="0"/>
              <a:buChar char="•"/>
              <a:defRPr/>
            </a:pPr>
            <a:r>
              <a:rPr lang="en-US" altLang="zh-CN" dirty="0" smtClean="0">
                <a:latin typeface="+mn-lt"/>
                <a:cs typeface="Arial" charset="0"/>
              </a:rPr>
              <a:t>22 programs undertaken in TC10, such as: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dirty="0" smtClean="0"/>
              <a:t>Terminology;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altLang="zh-CN" dirty="0" smtClean="0">
                <a:latin typeface="+mn-lt"/>
              </a:rPr>
              <a:t>Requirements;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altLang="zh-CN" dirty="0" smtClean="0">
                <a:latin typeface="+mn-lt"/>
              </a:rPr>
              <a:t>General framework and technical requirements;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altLang="zh-CN" dirty="0" smtClean="0">
                <a:latin typeface="+mn-lt"/>
              </a:rPr>
              <a:t>Security requirements;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altLang="zh-CN" dirty="0" smtClean="0">
                <a:latin typeface="+mn-lt"/>
              </a:rPr>
              <a:t>ITS;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altLang="zh-CN" dirty="0" smtClean="0">
                <a:latin typeface="+mn-lt"/>
              </a:rPr>
              <a:t>Medical service;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altLang="zh-CN" dirty="0" smtClean="0">
                <a:latin typeface="+mn-lt"/>
              </a:rPr>
              <a:t>Green community;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dirty="0" err="1" smtClean="0"/>
              <a:t>Informatization</a:t>
            </a:r>
            <a:r>
              <a:rPr lang="en-US" dirty="0" smtClean="0"/>
              <a:t> system for coal industry</a:t>
            </a:r>
            <a:r>
              <a:rPr lang="en-US" altLang="zh-CN" dirty="0" smtClean="0">
                <a:latin typeface="+mn-lt"/>
              </a:rPr>
              <a:t>.</a:t>
            </a:r>
            <a:endParaRPr lang="en-US" altLang="zh-CN" dirty="0" smtClean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Highlight of Current Activities-</a:t>
            </a:r>
            <a:b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</a:br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Cooperation Strengthening (1/2)</a:t>
            </a:r>
            <a:endParaRPr lang="zh-CN" altLang="en-US" sz="36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700808"/>
            <a:ext cx="8540750" cy="4824536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1800" b="1" dirty="0" smtClean="0">
                <a:ea typeface="宋体" charset="-122"/>
              </a:rPr>
              <a:t>Domestic Cooperation</a:t>
            </a:r>
          </a:p>
          <a:p>
            <a:pPr lvl="1"/>
            <a:r>
              <a:rPr lang="en-US" altLang="zh-CN" sz="1800" dirty="0" smtClean="0"/>
              <a:t>Cooperation with CESA and </a:t>
            </a:r>
            <a:r>
              <a:rPr lang="en-US" sz="1800" dirty="0" smtClean="0"/>
              <a:t>SINOCON Industrial </a:t>
            </a:r>
            <a:r>
              <a:rPr lang="en-US" altLang="zh-CN" sz="1800" dirty="0" smtClean="0"/>
              <a:t>Standards Foundation to initiate “C</a:t>
            </a:r>
            <a:r>
              <a:rPr lang="en-US" sz="1800" dirty="0" smtClean="0"/>
              <a:t>ross-strait Information Industry Technical Standards Forum”;</a:t>
            </a:r>
          </a:p>
          <a:p>
            <a:pPr lvl="1"/>
            <a:r>
              <a:rPr lang="en-US" altLang="zh-CN" sz="1800" dirty="0" smtClean="0"/>
              <a:t>Cooperation with </a:t>
            </a:r>
            <a:r>
              <a:rPr lang="en-US" sz="1800" dirty="0" smtClean="0"/>
              <a:t>China </a:t>
            </a:r>
            <a:r>
              <a:rPr lang="en-US" sz="1800" dirty="0" err="1" smtClean="0"/>
              <a:t>UnionPay</a:t>
            </a:r>
            <a:r>
              <a:rPr lang="en-US" sz="1800" dirty="0" smtClean="0"/>
              <a:t> on Mobile Payment standards;</a:t>
            </a:r>
          </a:p>
          <a:p>
            <a:pPr lvl="1"/>
            <a:r>
              <a:rPr lang="en-US" altLang="zh-CN" sz="1800" dirty="0" smtClean="0"/>
              <a:t>Cooperation with Internet Society on Internet Standards;</a:t>
            </a:r>
          </a:p>
          <a:p>
            <a:pPr lvl="1"/>
            <a:r>
              <a:rPr lang="en-US" altLang="zh-CN" sz="1800" dirty="0" smtClean="0"/>
              <a:t>Cooperation with China Disabled Persons’ Federation and China National Working Commission on Ageing on accessibility standards.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1800" b="1" dirty="0" smtClean="0">
                <a:ea typeface="宋体" charset="-122"/>
              </a:rPr>
              <a:t>International Cooperation</a:t>
            </a:r>
          </a:p>
          <a:p>
            <a:pPr lvl="1"/>
            <a:r>
              <a:rPr lang="en-US" altLang="zh-CN" sz="1800" dirty="0" smtClean="0"/>
              <a:t>Updated </a:t>
            </a:r>
            <a:r>
              <a:rPr lang="en-US" altLang="zh-CN" sz="1800" dirty="0" err="1" smtClean="0"/>
              <a:t>MoU</a:t>
            </a:r>
            <a:r>
              <a:rPr lang="en-US" altLang="zh-CN" sz="1800" dirty="0" smtClean="0"/>
              <a:t> with ETSI</a:t>
            </a:r>
          </a:p>
          <a:p>
            <a:pPr lvl="1"/>
            <a:r>
              <a:rPr lang="en-US" sz="1800" dirty="0" smtClean="0"/>
              <a:t>G</a:t>
            </a:r>
            <a:r>
              <a:rPr lang="en-US" altLang="zh-CN" sz="1800" dirty="0" smtClean="0"/>
              <a:t>lobal Standards Collaboration (GSC)</a:t>
            </a:r>
            <a:endParaRPr lang="en-US" sz="1800" dirty="0" smtClean="0"/>
          </a:p>
          <a:p>
            <a:pPr lvl="1"/>
            <a:r>
              <a:rPr lang="en-US" altLang="zh-CN" sz="1800" dirty="0" smtClean="0"/>
              <a:t>The 10</a:t>
            </a:r>
            <a:r>
              <a:rPr lang="en-US" altLang="zh-CN" sz="1800" baseline="30000" dirty="0" smtClean="0"/>
              <a:t>th</a:t>
            </a:r>
            <a:r>
              <a:rPr lang="en-US" altLang="zh-CN" sz="1800" dirty="0" smtClean="0"/>
              <a:t> CJK IT Standards Meeting</a:t>
            </a:r>
          </a:p>
          <a:p>
            <a:pPr lvl="1"/>
            <a:r>
              <a:rPr lang="en-US" altLang="zh-CN" sz="1800" dirty="0" smtClean="0">
                <a:cs typeface="Arial" charset="0"/>
              </a:rPr>
              <a:t>Establishment of seven International Standardization Working Groups (IWG)</a:t>
            </a:r>
            <a:r>
              <a:rPr lang="en-US" altLang="zh-CN" sz="1800" dirty="0" smtClean="0"/>
              <a:t>  in relevant TCs to carry out studies on international standards and review contributions submitted to relevant ITU SGs.</a:t>
            </a:r>
            <a:endParaRPr lang="en-US" altLang="zh-CN" sz="1800" dirty="0" smtClean="0">
              <a:cs typeface="Arial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5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Highlight of Current Activities-</a:t>
            </a:r>
            <a:b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</a:br>
            <a:r>
              <a:rPr lang="en-US" altLang="zh-CN" sz="3600" b="1" dirty="0" smtClean="0">
                <a:solidFill>
                  <a:schemeClr val="tx1"/>
                </a:solidFill>
                <a:ea typeface="宋体" charset="-122"/>
              </a:rPr>
              <a:t> Cooperation Strengthening (2/2)</a:t>
            </a:r>
            <a:endParaRPr lang="zh-CN" altLang="en-US" sz="36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628800"/>
            <a:ext cx="8540750" cy="11521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1800" dirty="0" smtClean="0">
                <a:ea typeface="宋体" charset="-122"/>
                <a:cs typeface="Times New Roman" pitchFamily="18" charset="0"/>
              </a:rPr>
              <a:t>Global</a:t>
            </a:r>
            <a:r>
              <a:rPr lang="zh-CN" altLang="en-US" sz="1800" dirty="0" smtClean="0">
                <a:ea typeface="宋体" charset="-122"/>
                <a:cs typeface="Times New Roman" pitchFamily="18" charset="0"/>
              </a:rPr>
              <a:t> </a:t>
            </a:r>
            <a:r>
              <a:rPr lang="en-US" altLang="zh-CN" sz="1800" dirty="0" smtClean="0">
                <a:ea typeface="宋体" charset="-122"/>
                <a:cs typeface="Times New Roman" pitchFamily="18" charset="0"/>
              </a:rPr>
              <a:t>standardization activities</a:t>
            </a:r>
          </a:p>
          <a:p>
            <a:pPr lvl="1"/>
            <a:r>
              <a:rPr lang="en-US" altLang="zh-CN" sz="1800" dirty="0" smtClean="0">
                <a:ea typeface="宋体" charset="-122"/>
                <a:cs typeface="Times New Roman" pitchFamily="18" charset="0"/>
              </a:rPr>
              <a:t>Actively participating in ITU, GSC, 3GPP, 3GPP2</a:t>
            </a:r>
            <a:r>
              <a:rPr lang="zh-CN" altLang="en-US" sz="1800" dirty="0" smtClean="0">
                <a:ea typeface="宋体" charset="-122"/>
                <a:cs typeface="Times New Roman" pitchFamily="18" charset="0"/>
              </a:rPr>
              <a:t> </a:t>
            </a:r>
            <a:r>
              <a:rPr lang="en-US" altLang="zh-CN" sz="1800" dirty="0" smtClean="0">
                <a:ea typeface="宋体" charset="-122"/>
                <a:cs typeface="Times New Roman" pitchFamily="18" charset="0"/>
              </a:rPr>
              <a:t>activities </a:t>
            </a:r>
          </a:p>
          <a:p>
            <a:pPr lvl="1"/>
            <a:r>
              <a:rPr lang="en-US" altLang="zh-CN" sz="1800" dirty="0" smtClean="0">
                <a:ea typeface="宋体" charset="-122"/>
                <a:cs typeface="Times New Roman" pitchFamily="18" charset="0"/>
              </a:rPr>
              <a:t>Thousands of contributions were submitted to ITU, 3GPP and 3GPP2 and other international and regional standards organizations in 2009.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6</a:t>
            </a:fld>
            <a:endParaRPr lang="en-US" altLang="zh-CN" dirty="0"/>
          </a:p>
        </p:txBody>
      </p:sp>
      <p:graphicFrame>
        <p:nvGraphicFramePr>
          <p:cNvPr id="1026" name="内容占位符 3"/>
          <p:cNvGraphicFramePr>
            <a:graphicFrameLocks noGrp="1"/>
          </p:cNvGraphicFramePr>
          <p:nvPr/>
        </p:nvGraphicFramePr>
        <p:xfrm>
          <a:off x="684213" y="2852936"/>
          <a:ext cx="7772400" cy="3744714"/>
        </p:xfrm>
        <a:graphic>
          <a:graphicData uri="http://schemas.openxmlformats.org/presentationml/2006/ole">
            <p:oleObj spid="_x0000_s1026" name="Worksheet" r:id="rId3" imgW="7772435" imgH="41148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Highlight of Current Activities-</a:t>
            </a:r>
            <a:b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</a:br>
            <a:r>
              <a:rPr lang="en-US" sz="3600" dirty="0" smtClean="0"/>
              <a:t> </a:t>
            </a:r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Efficiency Increasing </a:t>
            </a:r>
            <a:endParaRPr lang="zh-CN" altLang="en-US" sz="36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628800"/>
            <a:ext cx="8540750" cy="4824536"/>
          </a:xfrm>
        </p:spPr>
        <p:txBody>
          <a:bodyPr/>
          <a:lstStyle/>
          <a:p>
            <a:r>
              <a:rPr lang="en-US" altLang="zh-CN" sz="2200" b="1" dirty="0" smtClean="0">
                <a:ea typeface="宋体" charset="-122"/>
                <a:cs typeface="Times New Roman" pitchFamily="18" charset="0"/>
              </a:rPr>
              <a:t>Reduction of standard development cycle </a:t>
            </a:r>
          </a:p>
          <a:p>
            <a:pPr lvl="1"/>
            <a:r>
              <a:rPr lang="en-US" altLang="zh-CN" sz="2200" dirty="0" smtClean="0">
                <a:ea typeface="宋体" charset="-122"/>
              </a:rPr>
              <a:t>Standards development schedule should be </a:t>
            </a:r>
            <a:r>
              <a:rPr lang="en-US" sz="2400" dirty="0" smtClean="0"/>
              <a:t>strictly fulfilled;</a:t>
            </a:r>
            <a:endParaRPr lang="en-US" altLang="zh-CN" sz="2200" dirty="0" smtClean="0">
              <a:ea typeface="宋体" charset="-122"/>
              <a:cs typeface="Times New Roman" pitchFamily="18" charset="0"/>
            </a:endParaRPr>
          </a:p>
          <a:p>
            <a:pPr lvl="1"/>
            <a:r>
              <a:rPr lang="en-US" altLang="zh-CN" sz="2200" dirty="0" smtClean="0">
                <a:ea typeface="宋体" charset="-122"/>
              </a:rPr>
              <a:t>The Working group that could not fulfill the schedule in time should give the reason for delay.</a:t>
            </a:r>
          </a:p>
          <a:p>
            <a:r>
              <a:rPr lang="en-US" altLang="zh-CN" sz="2200" b="1" dirty="0" smtClean="0">
                <a:ea typeface="宋体" charset="-122"/>
                <a:cs typeface="Times New Roman" pitchFamily="18" charset="0"/>
              </a:rPr>
              <a:t>CCSA Technical Report</a:t>
            </a:r>
          </a:p>
          <a:p>
            <a:pPr lvl="1"/>
            <a:r>
              <a:rPr lang="en-US" altLang="zh-CN" sz="2200" dirty="0" smtClean="0">
                <a:ea typeface="宋体" charset="-122"/>
                <a:cs typeface="Times New Roman" pitchFamily="18" charset="0"/>
              </a:rPr>
              <a:t>For</a:t>
            </a:r>
            <a:r>
              <a:rPr lang="zh-CN" altLang="en-US" sz="2200" dirty="0" smtClean="0">
                <a:ea typeface="宋体" charset="-122"/>
                <a:cs typeface="Times New Roman" pitchFamily="18" charset="0"/>
              </a:rPr>
              <a:t> </a:t>
            </a:r>
            <a:r>
              <a:rPr lang="en-US" altLang="zh-CN" sz="2200" dirty="0" smtClean="0">
                <a:ea typeface="宋体" charset="-122"/>
                <a:cs typeface="Times New Roman" pitchFamily="18" charset="0"/>
              </a:rPr>
              <a:t>the </a:t>
            </a:r>
            <a:r>
              <a:rPr lang="en-US" altLang="zh-CN" sz="2200" dirty="0" smtClean="0">
                <a:ea typeface="楷体_GB2312" pitchFamily="49" charset="-122"/>
              </a:rPr>
              <a:t>technologies which are not mature enough but is of market demand, CCSA develops and publishes Technical Report;</a:t>
            </a:r>
          </a:p>
          <a:p>
            <a:pPr lvl="1"/>
            <a:r>
              <a:rPr lang="en-US" altLang="zh-CN" sz="2200" dirty="0" smtClean="0">
                <a:ea typeface="楷体_GB2312" pitchFamily="49" charset="-122"/>
              </a:rPr>
              <a:t>The Technical Report could be upgraded to Industry Standard or National Standard while being mature  enough.</a:t>
            </a:r>
            <a:endParaRPr lang="en-US" altLang="zh-CN" sz="2200" dirty="0" smtClean="0">
              <a:ea typeface="宋体" charset="-122"/>
              <a:cs typeface="Times New Roman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7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Highlight of Current Activities-</a:t>
            </a:r>
            <a:b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</a:br>
            <a:r>
              <a:rPr lang="en-US" sz="3600" dirty="0" smtClean="0"/>
              <a:t> </a:t>
            </a:r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Service Providing</a:t>
            </a:r>
            <a:endParaRPr lang="zh-CN" altLang="en-US" sz="3600" b="1" dirty="0" smtClean="0">
              <a:solidFill>
                <a:schemeClr val="tx1"/>
              </a:solidFill>
              <a:latin typeface="+mn-lt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628800"/>
            <a:ext cx="8540750" cy="4824536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2000" b="1" dirty="0" smtClean="0">
                <a:ea typeface="宋体" charset="-122"/>
              </a:rPr>
              <a:t>To serve CCSA Members</a:t>
            </a:r>
          </a:p>
          <a:p>
            <a:pPr lvl="1"/>
            <a:r>
              <a:rPr lang="en-US" altLang="zh-CN" sz="2000" dirty="0" smtClean="0">
                <a:ea typeface="宋体" charset="-122"/>
                <a:cs typeface="Times New Roman" pitchFamily="18" charset="0"/>
              </a:rPr>
              <a:t>Various Publications, such as Annual Report, CCSA Newsletter, Technologies and Standards etc.;</a:t>
            </a:r>
          </a:p>
          <a:p>
            <a:pPr lvl="1"/>
            <a:r>
              <a:rPr lang="en-US" altLang="zh-CN" sz="2000" dirty="0" smtClean="0">
                <a:ea typeface="宋体" charset="-122"/>
                <a:cs typeface="Times New Roman" pitchFamily="18" charset="0"/>
              </a:rPr>
              <a:t>Seminars and Training Programs, such as TD-LTE, </a:t>
            </a:r>
            <a:r>
              <a:rPr lang="en-US" altLang="zh-CN" sz="2000" dirty="0" err="1" smtClean="0">
                <a:ea typeface="宋体" charset="-122"/>
                <a:cs typeface="Times New Roman" pitchFamily="18" charset="0"/>
              </a:rPr>
              <a:t>FTTx</a:t>
            </a:r>
            <a:r>
              <a:rPr lang="en-US" altLang="zh-CN" sz="2000" dirty="0" smtClean="0">
                <a:ea typeface="宋体" charset="-122"/>
                <a:cs typeface="Times New Roman" pitchFamily="18" charset="0"/>
              </a:rPr>
              <a:t>, </a:t>
            </a:r>
            <a:r>
              <a:rPr lang="en-US" altLang="zh-CN" sz="2000" dirty="0" err="1" smtClean="0">
                <a:ea typeface="宋体" charset="-122"/>
                <a:cs typeface="Times New Roman" pitchFamily="18" charset="0"/>
              </a:rPr>
              <a:t>IoT</a:t>
            </a:r>
            <a:r>
              <a:rPr lang="en-US" altLang="zh-CN" sz="2000" dirty="0" smtClean="0">
                <a:ea typeface="宋体" charset="-122"/>
                <a:cs typeface="Times New Roman" pitchFamily="18" charset="0"/>
              </a:rPr>
              <a:t>/Ubiquitous Network, etc.;</a:t>
            </a:r>
          </a:p>
          <a:p>
            <a:pPr lvl="1"/>
            <a:r>
              <a:rPr lang="en-US" altLang="zh-CN" sz="2000" dirty="0" smtClean="0">
                <a:ea typeface="宋体" charset="-122"/>
                <a:cs typeface="Times New Roman" pitchFamily="18" charset="0"/>
              </a:rPr>
              <a:t>CCSA Science and Technology Award;</a:t>
            </a:r>
          </a:p>
          <a:p>
            <a:pPr lvl="1"/>
            <a:r>
              <a:rPr lang="en-US" altLang="zh-CN" sz="2000" dirty="0" smtClean="0">
                <a:ea typeface="宋体" charset="-122"/>
                <a:cs typeface="Times New Roman" pitchFamily="18" charset="0"/>
              </a:rPr>
              <a:t>Investigation and visit.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zh-CN" sz="2000" b="1" dirty="0" smtClean="0">
                <a:ea typeface="宋体" charset="-122"/>
              </a:rPr>
              <a:t>To serve the Industry</a:t>
            </a:r>
          </a:p>
          <a:p>
            <a:pPr lvl="1">
              <a:buNone/>
            </a:pPr>
            <a:r>
              <a:rPr lang="en-US" altLang="zh-CN" sz="2000" dirty="0" smtClean="0">
                <a:ea typeface="宋体" charset="-122"/>
                <a:cs typeface="Times New Roman" pitchFamily="18" charset="0"/>
              </a:rPr>
              <a:t>The standards developed by CCSA are widely </a:t>
            </a:r>
            <a:r>
              <a:rPr lang="en-US" sz="2000" dirty="0" smtClean="0"/>
              <a:t>adopted by the industry for</a:t>
            </a:r>
            <a:r>
              <a:rPr lang="zh-CN" altLang="en-US" sz="2000" dirty="0" smtClean="0"/>
              <a:t>：</a:t>
            </a:r>
            <a:endParaRPr lang="en-US" altLang="zh-CN" sz="2000" dirty="0" smtClean="0">
              <a:ea typeface="宋体" charset="-122"/>
              <a:cs typeface="Times New Roman" pitchFamily="18" charset="0"/>
            </a:endParaRPr>
          </a:p>
          <a:p>
            <a:pPr lvl="1"/>
            <a:r>
              <a:rPr lang="en-US" altLang="zh-CN" sz="2000" dirty="0" smtClean="0">
                <a:ea typeface="宋体" charset="-122"/>
                <a:cs typeface="Times New Roman" pitchFamily="18" charset="0"/>
              </a:rPr>
              <a:t>Service providing</a:t>
            </a:r>
          </a:p>
          <a:p>
            <a:pPr lvl="1"/>
            <a:r>
              <a:rPr lang="en-US" altLang="zh-CN" sz="2000" dirty="0" smtClean="0">
                <a:ea typeface="宋体" charset="-122"/>
                <a:cs typeface="Times New Roman" pitchFamily="18" charset="0"/>
              </a:rPr>
              <a:t>Network Construction;</a:t>
            </a:r>
          </a:p>
          <a:p>
            <a:pPr lvl="1"/>
            <a:r>
              <a:rPr lang="en-US" altLang="zh-CN" sz="2000" dirty="0" smtClean="0">
                <a:ea typeface="宋体" charset="-122"/>
                <a:cs typeface="Times New Roman" pitchFamily="18" charset="0"/>
              </a:rPr>
              <a:t>Interoperability;</a:t>
            </a:r>
          </a:p>
          <a:p>
            <a:pPr lvl="1"/>
            <a:r>
              <a:rPr lang="en-US" altLang="zh-CN" sz="2000" dirty="0" smtClean="0">
                <a:ea typeface="宋体" charset="-122"/>
                <a:cs typeface="Times New Roman" pitchFamily="18" charset="0"/>
              </a:rPr>
              <a:t>Equipment testing before used in the network.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8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+mn-lt"/>
                <a:ea typeface="宋体" charset="-122"/>
                <a:cs typeface="+mn-cs"/>
              </a:rPr>
              <a:t>Members and Observers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 algn="r"/>
            <a:fld id="{B2749081-94DA-4251-B8E7-DA3A3643CF8B}" type="slidenum">
              <a:rPr lang="en-US" altLang="zh-CN"/>
              <a:pPr algn="r"/>
              <a:t>9</a:t>
            </a:fld>
            <a:endParaRPr lang="en-US" altLang="zh-CN" dirty="0"/>
          </a:p>
        </p:txBody>
      </p:sp>
      <p:graphicFrame>
        <p:nvGraphicFramePr>
          <p:cNvPr id="3074" name="图表 8"/>
          <p:cNvGraphicFramePr>
            <a:graphicFrameLocks/>
          </p:cNvGraphicFramePr>
          <p:nvPr/>
        </p:nvGraphicFramePr>
        <p:xfrm>
          <a:off x="684213" y="1464267"/>
          <a:ext cx="7775575" cy="4679950"/>
        </p:xfrm>
        <a:graphic>
          <a:graphicData uri="http://schemas.openxmlformats.org/presentationml/2006/ole">
            <p:oleObj spid="_x0000_s3074" r:id="rId3" imgW="7779170" imgH="4682134" progId="Excel.Shee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万里长城">
  <a:themeElements>
    <a:clrScheme name="万里长城 1">
      <a:dk1>
        <a:srgbClr val="000000"/>
      </a:dk1>
      <a:lt1>
        <a:srgbClr val="FFFFFF"/>
      </a:lt1>
      <a:dk2>
        <a:srgbClr val="000099"/>
      </a:dk2>
      <a:lt2>
        <a:srgbClr val="969696"/>
      </a:lt2>
      <a:accent1>
        <a:srgbClr val="FFFF99"/>
      </a:accent1>
      <a:accent2>
        <a:srgbClr val="0066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005C5C"/>
      </a:accent6>
      <a:hlink>
        <a:srgbClr val="800080"/>
      </a:hlink>
      <a:folHlink>
        <a:srgbClr val="FF6600"/>
      </a:folHlink>
    </a:clrScheme>
    <a:fontScheme name="万里长城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万里长城 1">
        <a:dk1>
          <a:srgbClr val="000000"/>
        </a:dk1>
        <a:lt1>
          <a:srgbClr val="FFFFFF"/>
        </a:lt1>
        <a:dk2>
          <a:srgbClr val="000099"/>
        </a:dk2>
        <a:lt2>
          <a:srgbClr val="969696"/>
        </a:lt2>
        <a:accent1>
          <a:srgbClr val="FFFF99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005C5C"/>
        </a:accent6>
        <a:hlink>
          <a:srgbClr val="80008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2">
        <a:dk1>
          <a:srgbClr val="000000"/>
        </a:dk1>
        <a:lt1>
          <a:srgbClr val="8EA4EA"/>
        </a:lt1>
        <a:dk2>
          <a:srgbClr val="0033CC"/>
        </a:dk2>
        <a:lt2>
          <a:srgbClr val="969696"/>
        </a:lt2>
        <a:accent1>
          <a:srgbClr val="86B5B6"/>
        </a:accent1>
        <a:accent2>
          <a:srgbClr val="FFCC66"/>
        </a:accent2>
        <a:accent3>
          <a:srgbClr val="C6CFF3"/>
        </a:accent3>
        <a:accent4>
          <a:srgbClr val="000000"/>
        </a:accent4>
        <a:accent5>
          <a:srgbClr val="C3D7D7"/>
        </a:accent5>
        <a:accent6>
          <a:srgbClr val="E7B95C"/>
        </a:accent6>
        <a:hlink>
          <a:srgbClr val="626292"/>
        </a:hlink>
        <a:folHlink>
          <a:srgbClr val="A23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3">
        <a:dk1>
          <a:srgbClr val="0000FF"/>
        </a:dk1>
        <a:lt1>
          <a:srgbClr val="C0C0C0"/>
        </a:lt1>
        <a:dk2>
          <a:srgbClr val="000000"/>
        </a:dk2>
        <a:lt2>
          <a:srgbClr val="B2B2B2"/>
        </a:lt2>
        <a:accent1>
          <a:srgbClr val="FFCC99"/>
        </a:accent1>
        <a:accent2>
          <a:srgbClr val="FF99CC"/>
        </a:accent2>
        <a:accent3>
          <a:srgbClr val="DCDCDC"/>
        </a:accent3>
        <a:accent4>
          <a:srgbClr val="0000DA"/>
        </a:accent4>
        <a:accent5>
          <a:srgbClr val="FFE2CA"/>
        </a:accent5>
        <a:accent6>
          <a:srgbClr val="E78AB9"/>
        </a:accent6>
        <a:hlink>
          <a:srgbClr val="9C4070"/>
        </a:hlink>
        <a:folHlink>
          <a:srgbClr val="0071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4">
        <a:dk1>
          <a:srgbClr val="0029AC"/>
        </a:dk1>
        <a:lt1>
          <a:srgbClr val="CCFFCC"/>
        </a:lt1>
        <a:dk2>
          <a:srgbClr val="993366"/>
        </a:dk2>
        <a:lt2>
          <a:srgbClr val="969696"/>
        </a:lt2>
        <a:accent1>
          <a:srgbClr val="FFCC99"/>
        </a:accent1>
        <a:accent2>
          <a:srgbClr val="6699FF"/>
        </a:accent2>
        <a:accent3>
          <a:srgbClr val="E2FFE2"/>
        </a:accent3>
        <a:accent4>
          <a:srgbClr val="002192"/>
        </a:accent4>
        <a:accent5>
          <a:srgbClr val="FFE2CA"/>
        </a:accent5>
        <a:accent6>
          <a:srgbClr val="5C8AE7"/>
        </a:accent6>
        <a:hlink>
          <a:srgbClr val="006600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5">
        <a:dk1>
          <a:srgbClr val="333333"/>
        </a:dk1>
        <a:lt1>
          <a:srgbClr val="FF99CC"/>
        </a:lt1>
        <a:dk2>
          <a:srgbClr val="006600"/>
        </a:dk2>
        <a:lt2>
          <a:srgbClr val="B2B2B2"/>
        </a:lt2>
        <a:accent1>
          <a:srgbClr val="FFFF66"/>
        </a:accent1>
        <a:accent2>
          <a:srgbClr val="33CCFF"/>
        </a:accent2>
        <a:accent3>
          <a:srgbClr val="FFCAE2"/>
        </a:accent3>
        <a:accent4>
          <a:srgbClr val="2A2A2A"/>
        </a:accent4>
        <a:accent5>
          <a:srgbClr val="FFFFB8"/>
        </a:accent5>
        <a:accent6>
          <a:srgbClr val="2DB9E7"/>
        </a:accent6>
        <a:hlink>
          <a:srgbClr val="6600FF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6">
        <a:dk1>
          <a:srgbClr val="000000"/>
        </a:dk1>
        <a:lt1>
          <a:srgbClr val="FFFFCC"/>
        </a:lt1>
        <a:dk2>
          <a:srgbClr val="6756A6"/>
        </a:dk2>
        <a:lt2>
          <a:srgbClr val="969696"/>
        </a:lt2>
        <a:accent1>
          <a:srgbClr val="99CCFF"/>
        </a:accent1>
        <a:accent2>
          <a:srgbClr val="008000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007300"/>
        </a:accent6>
        <a:hlink>
          <a:srgbClr val="990033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7">
        <a:dk1>
          <a:srgbClr val="CC3300"/>
        </a:dk1>
        <a:lt1>
          <a:srgbClr val="99CCFF"/>
        </a:lt1>
        <a:dk2>
          <a:srgbClr val="003399"/>
        </a:dk2>
        <a:lt2>
          <a:srgbClr val="969696"/>
        </a:lt2>
        <a:accent1>
          <a:srgbClr val="CED7FE"/>
        </a:accent1>
        <a:accent2>
          <a:srgbClr val="FFFFFF"/>
        </a:accent2>
        <a:accent3>
          <a:srgbClr val="CAE2FF"/>
        </a:accent3>
        <a:accent4>
          <a:srgbClr val="AE2A00"/>
        </a:accent4>
        <a:accent5>
          <a:srgbClr val="E3E8FE"/>
        </a:accent5>
        <a:accent6>
          <a:srgbClr val="E7E7E7"/>
        </a:accent6>
        <a:hlink>
          <a:srgbClr val="0066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8">
        <a:dk1>
          <a:srgbClr val="006600"/>
        </a:dk1>
        <a:lt1>
          <a:srgbClr val="FFCC99"/>
        </a:lt1>
        <a:dk2>
          <a:srgbClr val="000000"/>
        </a:dk2>
        <a:lt2>
          <a:srgbClr val="B2B2B2"/>
        </a:lt2>
        <a:accent1>
          <a:srgbClr val="FFFFFF"/>
        </a:accent1>
        <a:accent2>
          <a:srgbClr val="FFFF66"/>
        </a:accent2>
        <a:accent3>
          <a:srgbClr val="FFE2CA"/>
        </a:accent3>
        <a:accent4>
          <a:srgbClr val="005600"/>
        </a:accent4>
        <a:accent5>
          <a:srgbClr val="FFFFFF"/>
        </a:accent5>
        <a:accent6>
          <a:srgbClr val="E7E75C"/>
        </a:accent6>
        <a:hlink>
          <a:srgbClr val="5B5B89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1103</TotalTime>
  <Words>982</Words>
  <Application>Microsoft Office PowerPoint</Application>
  <PresentationFormat>全屏显示(4:3)</PresentationFormat>
  <Paragraphs>169</Paragraphs>
  <Slides>16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19" baseType="lpstr">
      <vt:lpstr>万里长城</vt:lpstr>
      <vt:lpstr>Worksheet</vt:lpstr>
      <vt:lpstr>Microsoft Office Excel 97-2003 工作表</vt:lpstr>
      <vt:lpstr>幻灯片 1</vt:lpstr>
      <vt:lpstr>Guidelines for Presentation</vt:lpstr>
      <vt:lpstr>Highlight of Current Activities- Scope Extension (1/2)</vt:lpstr>
      <vt:lpstr>Highlight of Current Activities(5/9) - Scope Extension (2/2)</vt:lpstr>
      <vt:lpstr>Highlight of Current Activities- Cooperation Strengthening (1/2)</vt:lpstr>
      <vt:lpstr>Highlight of Current Activities-  Cooperation Strengthening (2/2)</vt:lpstr>
      <vt:lpstr>Highlight of Current Activities-  Efficiency Increasing </vt:lpstr>
      <vt:lpstr>Highlight of Current Activities-  Service Providing</vt:lpstr>
      <vt:lpstr>Members and Observers</vt:lpstr>
      <vt:lpstr>Strategic Direction/Challenges/Next Steps/Actions</vt:lpstr>
      <vt:lpstr>幻灯片 11</vt:lpstr>
      <vt:lpstr>Supplementary Slides</vt:lpstr>
      <vt:lpstr>Industry Information</vt:lpstr>
      <vt:lpstr>CCSA Standards statistics</vt:lpstr>
      <vt:lpstr>CCSA Science and Technology Award</vt:lpstr>
      <vt:lpstr>New Organizational Structure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ZhaoSZ</dc:creator>
  <cp:lastModifiedBy>ZhaoSZ</cp:lastModifiedBy>
  <cp:revision>125</cp:revision>
  <cp:lastPrinted>1601-01-01T00:00:00Z</cp:lastPrinted>
  <dcterms:created xsi:type="dcterms:W3CDTF">2010-05-04T03:31:53Z</dcterms:created>
  <dcterms:modified xsi:type="dcterms:W3CDTF">2010-08-26T03:10:01Z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