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12"/>
  </p:notesMasterIdLst>
  <p:sldIdLst>
    <p:sldId id="256" r:id="rId2"/>
    <p:sldId id="257" r:id="rId3"/>
    <p:sldId id="272" r:id="rId4"/>
    <p:sldId id="273" r:id="rId5"/>
    <p:sldId id="274" r:id="rId6"/>
    <p:sldId id="275" r:id="rId7"/>
    <p:sldId id="276" r:id="rId8"/>
    <p:sldId id="277" r:id="rId9"/>
    <p:sldId id="278" r:id="rId10"/>
    <p:sldId id="279" r:id="rId1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a:cs typeface="宋体"/>
      </a:defRPr>
    </a:lvl1pPr>
    <a:lvl2pPr marL="457200" algn="l" rtl="0" fontAlgn="base">
      <a:spcBef>
        <a:spcPct val="0"/>
      </a:spcBef>
      <a:spcAft>
        <a:spcPct val="0"/>
      </a:spcAft>
      <a:defRPr kern="1200">
        <a:solidFill>
          <a:schemeClr val="tx1"/>
        </a:solidFill>
        <a:latin typeface="Arial" charset="0"/>
        <a:ea typeface="宋体"/>
        <a:cs typeface="宋体"/>
      </a:defRPr>
    </a:lvl2pPr>
    <a:lvl3pPr marL="914400" algn="l" rtl="0" fontAlgn="base">
      <a:spcBef>
        <a:spcPct val="0"/>
      </a:spcBef>
      <a:spcAft>
        <a:spcPct val="0"/>
      </a:spcAft>
      <a:defRPr kern="1200">
        <a:solidFill>
          <a:schemeClr val="tx1"/>
        </a:solidFill>
        <a:latin typeface="Arial" charset="0"/>
        <a:ea typeface="宋体"/>
        <a:cs typeface="宋体"/>
      </a:defRPr>
    </a:lvl3pPr>
    <a:lvl4pPr marL="1371600" algn="l" rtl="0" fontAlgn="base">
      <a:spcBef>
        <a:spcPct val="0"/>
      </a:spcBef>
      <a:spcAft>
        <a:spcPct val="0"/>
      </a:spcAft>
      <a:defRPr kern="1200">
        <a:solidFill>
          <a:schemeClr val="tx1"/>
        </a:solidFill>
        <a:latin typeface="Arial" charset="0"/>
        <a:ea typeface="宋体"/>
        <a:cs typeface="宋体"/>
      </a:defRPr>
    </a:lvl4pPr>
    <a:lvl5pPr marL="1828800" algn="l" rtl="0" fontAlgn="base">
      <a:spcBef>
        <a:spcPct val="0"/>
      </a:spcBef>
      <a:spcAft>
        <a:spcPct val="0"/>
      </a:spcAft>
      <a:defRPr kern="1200">
        <a:solidFill>
          <a:schemeClr val="tx1"/>
        </a:solidFill>
        <a:latin typeface="Arial" charset="0"/>
        <a:ea typeface="宋体"/>
        <a:cs typeface="宋体"/>
      </a:defRPr>
    </a:lvl5pPr>
    <a:lvl6pPr marL="2286000" algn="l" defTabSz="914400" rtl="0" eaLnBrk="1" latinLnBrk="0" hangingPunct="1">
      <a:defRPr kern="1200">
        <a:solidFill>
          <a:schemeClr val="tx1"/>
        </a:solidFill>
        <a:latin typeface="Arial" charset="0"/>
        <a:ea typeface="宋体"/>
        <a:cs typeface="宋体"/>
      </a:defRPr>
    </a:lvl6pPr>
    <a:lvl7pPr marL="2743200" algn="l" defTabSz="914400" rtl="0" eaLnBrk="1" latinLnBrk="0" hangingPunct="1">
      <a:defRPr kern="1200">
        <a:solidFill>
          <a:schemeClr val="tx1"/>
        </a:solidFill>
        <a:latin typeface="Arial" charset="0"/>
        <a:ea typeface="宋体"/>
        <a:cs typeface="宋体"/>
      </a:defRPr>
    </a:lvl7pPr>
    <a:lvl8pPr marL="3200400" algn="l" defTabSz="914400" rtl="0" eaLnBrk="1" latinLnBrk="0" hangingPunct="1">
      <a:defRPr kern="1200">
        <a:solidFill>
          <a:schemeClr val="tx1"/>
        </a:solidFill>
        <a:latin typeface="Arial" charset="0"/>
        <a:ea typeface="宋体"/>
        <a:cs typeface="宋体"/>
      </a:defRPr>
    </a:lvl8pPr>
    <a:lvl9pPr marL="3657600" algn="l" defTabSz="914400" rtl="0" eaLnBrk="1" latinLnBrk="0" hangingPunct="1">
      <a:defRPr kern="1200">
        <a:solidFill>
          <a:schemeClr val="tx1"/>
        </a:solidFill>
        <a:latin typeface="Arial" charset="0"/>
        <a:ea typeface="宋体"/>
        <a:cs typeface="宋体"/>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672" autoAdjust="0"/>
    <p:restoredTop sz="94660" autoAdjust="0"/>
  </p:normalViewPr>
  <p:slideViewPr>
    <p:cSldViewPr>
      <p:cViewPr>
        <p:scale>
          <a:sx n="90" d="100"/>
          <a:sy n="90" d="100"/>
        </p:scale>
        <p:origin x="-159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宋体" charset="-122"/>
                <a:cs typeface="+mn-cs"/>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宋体" charset="-122"/>
                <a:cs typeface="+mn-cs"/>
              </a:defRPr>
            </a:lvl1pPr>
          </a:lstStyle>
          <a:p>
            <a:pPr>
              <a:defRPr/>
            </a:pPr>
            <a:fld id="{9F82BC51-94CC-44D4-9834-6C11724D320B}" type="datetimeFigureOut">
              <a:rPr lang="zh-CN" altLang="en-US"/>
              <a:pPr>
                <a:defRPr/>
              </a:pPr>
              <a:t>2010-8-29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宋体" charset="-122"/>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宋体" charset="-122"/>
                <a:cs typeface="+mn-cs"/>
              </a:defRPr>
            </a:lvl1pPr>
          </a:lstStyle>
          <a:p>
            <a:pPr>
              <a:defRPr/>
            </a:pPr>
            <a:fld id="{F93109D8-E808-4BB6-83F3-EEB1129035F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宋体"/>
      </a:defRPr>
    </a:lvl1pPr>
    <a:lvl2pPr marL="457200" algn="l" rtl="0" eaLnBrk="0" fontAlgn="base" hangingPunct="0">
      <a:spcBef>
        <a:spcPct val="30000"/>
      </a:spcBef>
      <a:spcAft>
        <a:spcPct val="0"/>
      </a:spcAft>
      <a:defRPr sz="1200" kern="1200">
        <a:solidFill>
          <a:schemeClr val="tx1"/>
        </a:solidFill>
        <a:latin typeface="+mn-lt"/>
        <a:ea typeface="+mn-ea"/>
        <a:cs typeface="宋体"/>
      </a:defRPr>
    </a:lvl2pPr>
    <a:lvl3pPr marL="914400" algn="l" rtl="0" eaLnBrk="0" fontAlgn="base" hangingPunct="0">
      <a:spcBef>
        <a:spcPct val="30000"/>
      </a:spcBef>
      <a:spcAft>
        <a:spcPct val="0"/>
      </a:spcAft>
      <a:defRPr sz="1200" kern="1200">
        <a:solidFill>
          <a:schemeClr val="tx1"/>
        </a:solidFill>
        <a:latin typeface="+mn-lt"/>
        <a:ea typeface="+mn-ea"/>
        <a:cs typeface="宋体"/>
      </a:defRPr>
    </a:lvl3pPr>
    <a:lvl4pPr marL="1371600" algn="l" rtl="0" eaLnBrk="0" fontAlgn="base" hangingPunct="0">
      <a:spcBef>
        <a:spcPct val="30000"/>
      </a:spcBef>
      <a:spcAft>
        <a:spcPct val="0"/>
      </a:spcAft>
      <a:defRPr sz="1200" kern="1200">
        <a:solidFill>
          <a:schemeClr val="tx1"/>
        </a:solidFill>
        <a:latin typeface="+mn-lt"/>
        <a:ea typeface="+mn-ea"/>
        <a:cs typeface="宋体"/>
      </a:defRPr>
    </a:lvl4pPr>
    <a:lvl5pPr marL="1828800" algn="l" rtl="0" eaLnBrk="0" fontAlgn="base" hangingPunct="0">
      <a:spcBef>
        <a:spcPct val="30000"/>
      </a:spcBef>
      <a:spcAft>
        <a:spcPct val="0"/>
      </a:spcAft>
      <a:defRPr sz="1200" kern="1200">
        <a:solidFill>
          <a:schemeClr val="tx1"/>
        </a:solidFill>
        <a:latin typeface="+mn-lt"/>
        <a:ea typeface="+mn-ea"/>
        <a:cs typeface="宋体"/>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Rot="1" noChangeAspect="1" noTextEdit="1"/>
          </p:cNvSpPr>
          <p:nvPr>
            <p:ph type="sldImg"/>
          </p:nvPr>
        </p:nvSpPr>
        <p:spPr bwMode="auto">
          <a:noFill/>
          <a:ln>
            <a:solidFill>
              <a:srgbClr val="000000"/>
            </a:solidFill>
            <a:miter lim="800000"/>
            <a:headEnd/>
            <a:tailEnd/>
          </a:ln>
        </p:spPr>
      </p:sp>
      <p:sp>
        <p:nvSpPr>
          <p:cNvPr id="6146" name="Rectangle 3"/>
          <p:cNvSpPr>
            <a:spLocks noGrp="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Rot="1" noChangeArrowheads="1"/>
          </p:cNvSpPr>
          <p:nvPr>
            <p:ph type="ctrTitle"/>
          </p:nvPr>
        </p:nvSpPr>
        <p:spPr>
          <a:xfrm>
            <a:off x="685800" y="2130425"/>
            <a:ext cx="7772400" cy="1470025"/>
          </a:xfrm>
        </p:spPr>
        <p:txBody>
          <a:bodyPr/>
          <a:lstStyle>
            <a:lvl1pPr>
              <a:defRPr smtClean="0">
                <a:latin typeface="Arial" pitchFamily="34" charset="0"/>
                <a:ea typeface="宋体"/>
              </a:defRPr>
            </a:lvl1pPr>
          </a:lstStyle>
          <a:p>
            <a:pPr lvl="0"/>
            <a:r>
              <a:rPr lang="en-US" noProof="0" smtClean="0"/>
              <a:t>Click to edit Master title style</a:t>
            </a:r>
          </a:p>
        </p:txBody>
      </p:sp>
      <p:sp>
        <p:nvSpPr>
          <p:cNvPr id="25603"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smtClean="0">
                <a:latin typeface="Arial" pitchFamily="34" charset="0"/>
                <a:ea typeface="宋体"/>
              </a:defRPr>
            </a:lvl1pPr>
          </a:lstStyle>
          <a:p>
            <a:pPr lvl="0"/>
            <a:r>
              <a:rPr lang="en-US" noProof="0" smtClean="0"/>
              <a:t>Click to edit Master subtitle style</a:t>
            </a:r>
          </a:p>
        </p:txBody>
      </p:sp>
      <p:sp>
        <p:nvSpPr>
          <p:cNvPr id="4" name="Rectangle 4"/>
          <p:cNvSpPr>
            <a:spLocks noGrp="1" noChangeArrowheads="1"/>
          </p:cNvSpPr>
          <p:nvPr>
            <p:ph type="dt" sz="half" idx="10"/>
          </p:nvPr>
        </p:nvSpPr>
        <p:spPr>
          <a:xfrm>
            <a:off x="457200" y="6245225"/>
            <a:ext cx="2133600" cy="476250"/>
          </a:xfrm>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xfrm>
            <a:off x="3124200" y="6245225"/>
            <a:ext cx="2895600" cy="476250"/>
          </a:xfrm>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xfrm>
            <a:off x="6553200" y="6245225"/>
            <a:ext cx="2133600" cy="476250"/>
          </a:xfrm>
        </p:spPr>
        <p:txBody>
          <a:bodyPr/>
          <a:lstStyle>
            <a:lvl1pPr>
              <a:defRPr/>
            </a:lvl1pPr>
          </a:lstStyle>
          <a:p>
            <a:pPr>
              <a:defRPr/>
            </a:pPr>
            <a:fld id="{4A17EFBA-BA92-4A1D-ABD9-33CBAE87CF1A}" type="slidenum">
              <a:rPr lang="en-US" altLang="zh-CN"/>
              <a:pPr>
                <a:defRPr/>
              </a:pPr>
              <a:t>‹#›</a:t>
            </a:fld>
            <a:endParaRPr lang="en-US" altLang="zh-CN"/>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3074" name="Rectangle 2"/>
          <p:cNvSpPr>
            <a:spLocks noGrp="1" noRot="1" noChangeArrowheads="1"/>
          </p:cNvSpPr>
          <p:nvPr>
            <p:ph type="ctrTitle"/>
          </p:nvPr>
        </p:nvSpPr>
        <p:spPr>
          <a:xfrm>
            <a:off x="685800" y="2286000"/>
            <a:ext cx="7772400" cy="1143000"/>
          </a:xfrm>
        </p:spPr>
        <p:txBody>
          <a:bodyPr/>
          <a:lstStyle>
            <a:lvl1pPr>
              <a:defRPr/>
            </a:lvl1pPr>
          </a:lstStyle>
          <a:p>
            <a:r>
              <a:rPr lang="zh-CN" altLang="en-US" smtClean="0"/>
              <a:t>单击此处编辑母版标题样式</a:t>
            </a:r>
            <a:endParaRPr lang="zh-CN" altLang="en-US"/>
          </a:p>
        </p:txBody>
      </p:sp>
      <p:sp>
        <p:nvSpPr>
          <p:cNvPr id="3075"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99EEE1D4-8FA5-4615-A75E-6502C6DD1033}"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a:lum bright="22000"/>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Rot="1" noChangeArrowheads="1"/>
          </p:cNvSpPr>
          <p:nvPr>
            <p:ph type="title"/>
          </p:nvPr>
        </p:nvSpPr>
        <p:spPr bwMode="auto">
          <a:xfrm>
            <a:off x="301625" y="381000"/>
            <a:ext cx="854075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Rot="1" noChangeArrowheads="1"/>
          </p:cNvSpPr>
          <p:nvPr>
            <p:ph type="body" idx="1"/>
          </p:nvPr>
        </p:nvSpPr>
        <p:spPr bwMode="auto">
          <a:xfrm>
            <a:off x="301625" y="1752600"/>
            <a:ext cx="8540750" cy="42703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7" name="Rectangle 4"/>
          <p:cNvSpPr>
            <a:spLocks noGrp="1" noChangeArrowheads="1"/>
          </p:cNvSpPr>
          <p:nvPr>
            <p:ph type="dt" sz="half" idx="2"/>
          </p:nvPr>
        </p:nvSpPr>
        <p:spPr bwMode="auto">
          <a:xfrm>
            <a:off x="301625" y="6121400"/>
            <a:ext cx="2289175"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atin typeface="Arial" charset="0"/>
                <a:ea typeface="宋体" pitchFamily="2" charset="-122"/>
                <a:cs typeface="+mn-cs"/>
              </a:defRPr>
            </a:lvl1pPr>
          </a:lstStyle>
          <a:p>
            <a:pPr>
              <a:defRPr/>
            </a:pPr>
            <a:endParaRPr lang="en-US" altLang="zh-CN"/>
          </a:p>
        </p:txBody>
      </p:sp>
      <p:sp>
        <p:nvSpPr>
          <p:cNvPr id="8" name="Rectangle 5"/>
          <p:cNvSpPr>
            <a:spLocks noGrp="1" noChangeArrowheads="1"/>
          </p:cNvSpPr>
          <p:nvPr>
            <p:ph type="ftr" sz="quarter" idx="3"/>
          </p:nvPr>
        </p:nvSpPr>
        <p:spPr bwMode="auto">
          <a:xfrm>
            <a:off x="3124200" y="6121400"/>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charset="0"/>
                <a:ea typeface="宋体" pitchFamily="2" charset="-122"/>
                <a:cs typeface="+mn-cs"/>
              </a:defRPr>
            </a:lvl1pPr>
          </a:lstStyle>
          <a:p>
            <a:pPr>
              <a:defRPr/>
            </a:pPr>
            <a:endParaRPr lang="en-US" altLang="zh-CN"/>
          </a:p>
        </p:txBody>
      </p:sp>
      <p:sp>
        <p:nvSpPr>
          <p:cNvPr id="9" name="Rectangle 6"/>
          <p:cNvSpPr>
            <a:spLocks noGrp="1" noChangeArrowheads="1"/>
          </p:cNvSpPr>
          <p:nvPr>
            <p:ph type="sldNum" sz="quarter" idx="4"/>
          </p:nvPr>
        </p:nvSpPr>
        <p:spPr bwMode="auto">
          <a:xfrm>
            <a:off x="6553200" y="6121400"/>
            <a:ext cx="2289175"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latin typeface="Arial" charset="0"/>
                <a:ea typeface="宋体" pitchFamily="2" charset="-122"/>
                <a:cs typeface="+mn-cs"/>
              </a:defRPr>
            </a:lvl1pPr>
          </a:lstStyle>
          <a:p>
            <a:pPr>
              <a:defRPr/>
            </a:pPr>
            <a:fld id="{9CEC8DC0-0E7D-461A-8F9E-D641AF9CF70B}"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54" r:id="rId1"/>
    <p:sldLayoutId id="2147483653" r:id="rId2"/>
  </p:sldLayoutIdLst>
  <p:hf hdr="0" ftr="0" dt="0"/>
  <p:txStyles>
    <p:titleStyle>
      <a:lvl1pPr algn="ctr" rtl="0" eaLnBrk="0" fontAlgn="base" hangingPunct="0">
        <a:spcBef>
          <a:spcPct val="0"/>
        </a:spcBef>
        <a:spcAft>
          <a:spcPct val="0"/>
        </a:spcAft>
        <a:defRPr sz="4400">
          <a:solidFill>
            <a:schemeClr val="tx2"/>
          </a:solidFill>
          <a:latin typeface="Arial" pitchFamily="34" charset="0"/>
          <a:ea typeface="宋体"/>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cs typeface="宋体"/>
        </a:defRPr>
      </a:lvl2pPr>
      <a:lvl3pPr algn="ctr" rtl="0" eaLnBrk="0" fontAlgn="base" hangingPunct="0">
        <a:spcBef>
          <a:spcPct val="0"/>
        </a:spcBef>
        <a:spcAft>
          <a:spcPct val="0"/>
        </a:spcAft>
        <a:defRPr sz="4400">
          <a:solidFill>
            <a:schemeClr val="tx2"/>
          </a:solidFill>
          <a:latin typeface="Arial" charset="0"/>
          <a:ea typeface="宋体" pitchFamily="2" charset="-122"/>
          <a:cs typeface="宋体"/>
        </a:defRPr>
      </a:lvl3pPr>
      <a:lvl4pPr algn="ctr" rtl="0" eaLnBrk="0" fontAlgn="base" hangingPunct="0">
        <a:spcBef>
          <a:spcPct val="0"/>
        </a:spcBef>
        <a:spcAft>
          <a:spcPct val="0"/>
        </a:spcAft>
        <a:defRPr sz="4400">
          <a:solidFill>
            <a:schemeClr val="tx2"/>
          </a:solidFill>
          <a:latin typeface="Arial" charset="0"/>
          <a:ea typeface="宋体" pitchFamily="2" charset="-122"/>
          <a:cs typeface="宋体"/>
        </a:defRPr>
      </a:lvl4pPr>
      <a:lvl5pPr algn="ctr" rtl="0" eaLnBrk="0" fontAlgn="base" hangingPunct="0">
        <a:spcBef>
          <a:spcPct val="0"/>
        </a:spcBef>
        <a:spcAft>
          <a:spcPct val="0"/>
        </a:spcAft>
        <a:defRPr sz="4400">
          <a:solidFill>
            <a:schemeClr val="tx2"/>
          </a:solidFill>
          <a:latin typeface="Arial" charset="0"/>
          <a:ea typeface="宋体" pitchFamily="2" charset="-122"/>
          <a:cs typeface="宋体"/>
        </a:defRPr>
      </a:lvl5pPr>
      <a:lvl6pPr marL="457200" algn="ctr" rtl="0" eaLnBrk="1" fontAlgn="base" hangingPunct="1">
        <a:spcBef>
          <a:spcPct val="0"/>
        </a:spcBef>
        <a:spcAft>
          <a:spcPct val="0"/>
        </a:spcAft>
        <a:defRPr sz="4400">
          <a:solidFill>
            <a:schemeClr val="tx2"/>
          </a:solidFill>
          <a:latin typeface="Arial" charset="0"/>
          <a:ea typeface="宋体" pitchFamily="2" charset="-122"/>
        </a:defRPr>
      </a:lvl6pPr>
      <a:lvl7pPr marL="914400" algn="ctr" rtl="0" eaLnBrk="1" fontAlgn="base" hangingPunct="1">
        <a:spcBef>
          <a:spcPct val="0"/>
        </a:spcBef>
        <a:spcAft>
          <a:spcPct val="0"/>
        </a:spcAft>
        <a:defRPr sz="4400">
          <a:solidFill>
            <a:schemeClr val="tx2"/>
          </a:solidFill>
          <a:latin typeface="Arial" charset="0"/>
          <a:ea typeface="宋体" pitchFamily="2" charset="-122"/>
        </a:defRPr>
      </a:lvl7pPr>
      <a:lvl8pPr marL="1371600" algn="ctr" rtl="0" eaLnBrk="1" fontAlgn="base" hangingPunct="1">
        <a:spcBef>
          <a:spcPct val="0"/>
        </a:spcBef>
        <a:spcAft>
          <a:spcPct val="0"/>
        </a:spcAft>
        <a:defRPr sz="4400">
          <a:solidFill>
            <a:schemeClr val="tx2"/>
          </a:solidFill>
          <a:latin typeface="Arial" charset="0"/>
          <a:ea typeface="宋体" pitchFamily="2" charset="-122"/>
        </a:defRPr>
      </a:lvl8pPr>
      <a:lvl9pPr marL="1828800" algn="ctr" rtl="0" eaLnBrk="1" fontAlgn="base" hangingPunct="1">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
        <a:defRPr sz="3200">
          <a:solidFill>
            <a:schemeClr val="tx1"/>
          </a:solidFill>
          <a:latin typeface="Arial" pitchFamily="34" charset="0"/>
          <a:ea typeface="宋体"/>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Arial" pitchFamily="34" charset="0"/>
          <a:ea typeface="宋体"/>
          <a:cs typeface="+mn-cs"/>
        </a:defRPr>
      </a:lvl2pPr>
      <a:lvl3pPr marL="1143000" indent="-228600" algn="l" rtl="0" eaLnBrk="0" fontAlgn="base" hangingPunct="0">
        <a:spcBef>
          <a:spcPct val="20000"/>
        </a:spcBef>
        <a:spcAft>
          <a:spcPct val="0"/>
        </a:spcAft>
        <a:buClr>
          <a:schemeClr val="folHlink"/>
        </a:buClr>
        <a:buFont typeface="Wingdings" pitchFamily="2" charset="2"/>
        <a:buChar char="§"/>
        <a:defRPr sz="2400">
          <a:solidFill>
            <a:schemeClr val="tx1"/>
          </a:solidFill>
          <a:latin typeface="Arial" pitchFamily="34" charset="0"/>
          <a:ea typeface="宋体"/>
          <a:cs typeface="+mn-cs"/>
        </a:defRPr>
      </a:lvl3pPr>
      <a:lvl4pPr marL="1600200" indent="-228600" algn="l" rtl="0" eaLnBrk="0" fontAlgn="base" hangingPunct="0">
        <a:spcBef>
          <a:spcPct val="20000"/>
        </a:spcBef>
        <a:spcAft>
          <a:spcPct val="0"/>
        </a:spcAft>
        <a:buClr>
          <a:schemeClr val="hlink"/>
        </a:buClr>
        <a:buSzPct val="115000"/>
        <a:buChar char="•"/>
        <a:defRPr sz="2000">
          <a:solidFill>
            <a:schemeClr val="tx1"/>
          </a:solidFill>
          <a:latin typeface="Arial" pitchFamily="34" charset="0"/>
          <a:ea typeface="宋体"/>
          <a:cs typeface="+mn-cs"/>
        </a:defRPr>
      </a:lvl4pPr>
      <a:lvl5pPr marL="2057400" indent="-228600" algn="l" rtl="0" eaLnBrk="0" fontAlgn="base" hangingPunct="0">
        <a:spcBef>
          <a:spcPct val="20000"/>
        </a:spcBef>
        <a:spcAft>
          <a:spcPct val="0"/>
        </a:spcAft>
        <a:buClr>
          <a:schemeClr val="folHlink"/>
        </a:buClr>
        <a:buFont typeface="Wingdings" pitchFamily="2" charset="2"/>
        <a:buChar char="§"/>
        <a:defRPr sz="2000">
          <a:solidFill>
            <a:schemeClr val="tx1"/>
          </a:solidFill>
          <a:latin typeface="Arial" pitchFamily="34" charset="0"/>
          <a:ea typeface="宋体"/>
          <a:cs typeface="+mn-cs"/>
        </a:defRPr>
      </a:lvl5pPr>
      <a:lvl6pPr marL="2514600" indent="-228600" algn="l" rtl="0" eaLnBrk="1" fontAlgn="base" hangingPunct="1">
        <a:spcBef>
          <a:spcPct val="20000"/>
        </a:spcBef>
        <a:spcAft>
          <a:spcPct val="0"/>
        </a:spcAft>
        <a:buClr>
          <a:schemeClr val="folHlink"/>
        </a:buClr>
        <a:buFont typeface="Wingdings" pitchFamily="2" charset="2"/>
        <a:buChar char="§"/>
        <a:defRPr sz="2000">
          <a:solidFill>
            <a:schemeClr val="tx1"/>
          </a:solidFill>
          <a:latin typeface="+mn-lt"/>
          <a:ea typeface="+mn-ea"/>
        </a:defRPr>
      </a:lvl6pPr>
      <a:lvl7pPr marL="2971800" indent="-228600" algn="l" rtl="0" eaLnBrk="1" fontAlgn="base" hangingPunct="1">
        <a:spcBef>
          <a:spcPct val="20000"/>
        </a:spcBef>
        <a:spcAft>
          <a:spcPct val="0"/>
        </a:spcAft>
        <a:buClr>
          <a:schemeClr val="folHlink"/>
        </a:buClr>
        <a:buFont typeface="Wingdings" pitchFamily="2" charset="2"/>
        <a:buChar char="§"/>
        <a:defRPr sz="2000">
          <a:solidFill>
            <a:schemeClr val="tx1"/>
          </a:solidFill>
          <a:latin typeface="+mn-lt"/>
          <a:ea typeface="+mn-ea"/>
        </a:defRPr>
      </a:lvl7pPr>
      <a:lvl8pPr marL="3429000" indent="-228600" algn="l" rtl="0" eaLnBrk="1" fontAlgn="base" hangingPunct="1">
        <a:spcBef>
          <a:spcPct val="20000"/>
        </a:spcBef>
        <a:spcAft>
          <a:spcPct val="0"/>
        </a:spcAft>
        <a:buClr>
          <a:schemeClr val="folHlink"/>
        </a:buClr>
        <a:buFont typeface="Wingdings" pitchFamily="2" charset="2"/>
        <a:buChar char="§"/>
        <a:defRPr sz="2000">
          <a:solidFill>
            <a:schemeClr val="tx1"/>
          </a:solidFill>
          <a:latin typeface="+mn-lt"/>
          <a:ea typeface="+mn-ea"/>
        </a:defRPr>
      </a:lvl8pPr>
      <a:lvl9pPr marL="3886200" indent="-228600" algn="l" rtl="0" eaLnBrk="1" fontAlgn="base" hangingPunct="1">
        <a:spcBef>
          <a:spcPct val="20000"/>
        </a:spcBef>
        <a:spcAft>
          <a:spcPct val="0"/>
        </a:spcAft>
        <a:buClr>
          <a:schemeClr val="folHlink"/>
        </a:buClr>
        <a:buFont typeface="Wingdings" pitchFamily="2"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Rot="1" noChangeArrowheads="1"/>
          </p:cNvSpPr>
          <p:nvPr>
            <p:ph type="ctrTitle"/>
          </p:nvPr>
        </p:nvSpPr>
        <p:spPr>
          <a:xfrm>
            <a:off x="0" y="2492375"/>
            <a:ext cx="9144000" cy="1182688"/>
          </a:xfrm>
        </p:spPr>
        <p:txBody>
          <a:bodyPr/>
          <a:lstStyle/>
          <a:p>
            <a:r>
              <a:rPr lang="en-US" sz="3200" b="1">
                <a:solidFill>
                  <a:schemeClr val="tx1"/>
                </a:solidFill>
                <a:latin typeface="Arial" charset="0"/>
              </a:rPr>
              <a:t>Alliance for Telecommunications</a:t>
            </a:r>
            <a:br>
              <a:rPr lang="en-US" sz="3200" b="1">
                <a:solidFill>
                  <a:schemeClr val="tx1"/>
                </a:solidFill>
                <a:latin typeface="Arial" charset="0"/>
              </a:rPr>
            </a:br>
            <a:r>
              <a:rPr lang="en-US" sz="3200" b="1">
                <a:solidFill>
                  <a:schemeClr val="tx1"/>
                </a:solidFill>
                <a:latin typeface="Arial" charset="0"/>
              </a:rPr>
              <a:t> Industry Solutions (ATIS)</a:t>
            </a:r>
            <a:br>
              <a:rPr lang="en-US" sz="3200" b="1">
                <a:solidFill>
                  <a:schemeClr val="tx1"/>
                </a:solidFill>
                <a:latin typeface="Arial" charset="0"/>
              </a:rPr>
            </a:br>
            <a:r>
              <a:rPr lang="en-US" sz="3200" b="1">
                <a:solidFill>
                  <a:schemeClr val="tx1"/>
                </a:solidFill>
                <a:latin typeface="Arial" charset="0"/>
              </a:rPr>
              <a:t>Update</a:t>
            </a:r>
          </a:p>
        </p:txBody>
      </p:sp>
      <p:sp>
        <p:nvSpPr>
          <p:cNvPr id="5122" name="Rectangle 3"/>
          <p:cNvSpPr>
            <a:spLocks noGrp="1" noRot="1" noChangeArrowheads="1"/>
          </p:cNvSpPr>
          <p:nvPr>
            <p:ph type="subTitle" idx="1"/>
          </p:nvPr>
        </p:nvSpPr>
        <p:spPr>
          <a:xfrm>
            <a:off x="1331913" y="4149725"/>
            <a:ext cx="6400800" cy="1008063"/>
          </a:xfrm>
        </p:spPr>
        <p:txBody>
          <a:bodyPr/>
          <a:lstStyle/>
          <a:p>
            <a:pPr>
              <a:lnSpc>
                <a:spcPct val="90000"/>
              </a:lnSpc>
            </a:pPr>
            <a:r>
              <a:rPr lang="en-GB" sz="2800" b="1">
                <a:latin typeface="Arial" charset="0"/>
              </a:rPr>
              <a:t>Art Reilly</a:t>
            </a:r>
          </a:p>
          <a:p>
            <a:pPr>
              <a:lnSpc>
                <a:spcPct val="90000"/>
              </a:lnSpc>
            </a:pPr>
            <a:r>
              <a:rPr lang="en-GB" sz="2800" b="1">
                <a:latin typeface="Arial" charset="0"/>
              </a:rPr>
              <a:t>ATIS Head of Delegation</a:t>
            </a:r>
          </a:p>
        </p:txBody>
      </p:sp>
      <p:graphicFrame>
        <p:nvGraphicFramePr>
          <p:cNvPr id="5145" name="Group 25"/>
          <p:cNvGraphicFramePr>
            <a:graphicFrameLocks noGrp="1"/>
          </p:cNvGraphicFramePr>
          <p:nvPr/>
        </p:nvGraphicFramePr>
        <p:xfrm>
          <a:off x="179388" y="241300"/>
          <a:ext cx="6192837" cy="1674813"/>
        </p:xfrm>
        <a:graphic>
          <a:graphicData uri="http://schemas.openxmlformats.org/drawingml/2006/table">
            <a:tbl>
              <a:tblPr/>
              <a:tblGrid>
                <a:gridCol w="1755775"/>
                <a:gridCol w="4437062"/>
              </a:tblGrid>
              <a:tr h="180975">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DOCUMENT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GSC15-PLEN-05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4150">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FOR: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Presentation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84150">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SOURCE: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ATIS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46050">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AGENDA ITEM: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Plenary; 4.2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00025">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CONTACT(S):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
                          <a:schemeClr val="folHlink"/>
                        </a:buClr>
                        <a:buSzTx/>
                        <a:buFont typeface="Wingdings" pitchFamily="2" charset="2"/>
                        <a:buNone/>
                        <a:tabLst/>
                      </a:pPr>
                      <a:r>
                        <a:rPr kumimoji="0" lang="en-US" altLang="ja-JP" sz="1600" b="0" i="0" u="none" strike="noStrike" cap="none" normalizeH="0" baseline="0" smtClean="0">
                          <a:ln>
                            <a:noFill/>
                          </a:ln>
                          <a:solidFill>
                            <a:schemeClr val="tx1"/>
                          </a:solidFill>
                          <a:effectLst/>
                          <a:latin typeface="Arial" charset="0"/>
                          <a:ea typeface="MS PGothic"/>
                          <a:cs typeface="MS PGothic"/>
                        </a:rPr>
                        <a:t>Art Reilly (arreilly@cisco.com)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5143" name="Text Box 9"/>
          <p:cNvSpPr txBox="1">
            <a:spLocks noChangeArrowheads="1"/>
          </p:cNvSpPr>
          <p:nvPr/>
        </p:nvSpPr>
        <p:spPr bwMode="auto">
          <a:xfrm>
            <a:off x="827088" y="5445125"/>
            <a:ext cx="7416800" cy="946150"/>
          </a:xfrm>
          <a:prstGeom prst="rect">
            <a:avLst/>
          </a:prstGeom>
          <a:noFill/>
          <a:ln w="9525">
            <a:noFill/>
            <a:miter lim="800000"/>
            <a:headEnd/>
            <a:tailEnd/>
          </a:ln>
        </p:spPr>
        <p:txBody>
          <a:bodyPr>
            <a:spAutoFit/>
          </a:bodyPr>
          <a:lstStyle/>
          <a:p>
            <a:pPr algn="ctr">
              <a:spcBef>
                <a:spcPct val="50000"/>
              </a:spcBef>
            </a:pPr>
            <a:r>
              <a:rPr lang="en-US" altLang="zh-CN" sz="2800" b="1"/>
              <a:t>Global Standards Collaboration (GSC)  GSC-15</a:t>
            </a:r>
            <a:endParaRPr lang="zh-CN" altLang="en-US" sz="28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rrowheads="1"/>
          </p:cNvSpPr>
          <p:nvPr>
            <p:ph type="body" idx="4294967295"/>
          </p:nvPr>
        </p:nvSpPr>
        <p:spPr>
          <a:xfrm>
            <a:off x="125413" y="915988"/>
            <a:ext cx="8694737" cy="5876925"/>
          </a:xfrm>
        </p:spPr>
        <p:txBody>
          <a:bodyPr/>
          <a:lstStyle/>
          <a:p>
            <a:pPr>
              <a:spcAft>
                <a:spcPct val="20000"/>
              </a:spcAft>
            </a:pPr>
            <a:r>
              <a:rPr lang="en-US" sz="2400" smtClean="0">
                <a:latin typeface="Arial" charset="0"/>
              </a:rPr>
              <a:t>Think non-traditionally about who to engage (applications developers, verticals like Smart Grid, etc.) and new models on how to do the work.</a:t>
            </a:r>
          </a:p>
          <a:p>
            <a:pPr>
              <a:spcAft>
                <a:spcPct val="20000"/>
              </a:spcAft>
            </a:pPr>
            <a:r>
              <a:rPr lang="en-US" sz="2400" smtClean="0">
                <a:latin typeface="Arial" charset="0"/>
              </a:rPr>
              <a:t>Embrace the business value that ATIS members need as defined by its Board, the CTOs, and the CIOs.</a:t>
            </a:r>
          </a:p>
          <a:p>
            <a:pPr>
              <a:spcAft>
                <a:spcPct val="20000"/>
              </a:spcAft>
            </a:pPr>
            <a:r>
              <a:rPr lang="en-US" sz="2400" smtClean="0">
                <a:latin typeface="Arial" charset="0"/>
              </a:rPr>
              <a:t>Move swiftly to identify and address emerging priorities, being flexible and nimble in how it is done.</a:t>
            </a:r>
          </a:p>
          <a:p>
            <a:pPr>
              <a:spcAft>
                <a:spcPct val="20000"/>
              </a:spcAft>
            </a:pPr>
            <a:r>
              <a:rPr lang="en-US" sz="2400" smtClean="0">
                <a:latin typeface="Arial" charset="0"/>
              </a:rPr>
              <a:t>Accept that now is </a:t>
            </a:r>
            <a:r>
              <a:rPr lang="en-US" sz="2400" u="sng" smtClean="0">
                <a:latin typeface="Arial" charset="0"/>
              </a:rPr>
              <a:t>very</a:t>
            </a:r>
            <a:r>
              <a:rPr lang="en-US" sz="2400" smtClean="0">
                <a:latin typeface="Arial" charset="0"/>
              </a:rPr>
              <a:t> different than a year ago – and the future will be </a:t>
            </a:r>
            <a:r>
              <a:rPr lang="en-US" sz="2400" u="sng" smtClean="0">
                <a:latin typeface="Arial" charset="0"/>
              </a:rPr>
              <a:t>vastly</a:t>
            </a:r>
            <a:r>
              <a:rPr lang="en-US" sz="2400" smtClean="0">
                <a:latin typeface="Arial" charset="0"/>
              </a:rPr>
              <a:t> different.</a:t>
            </a:r>
            <a:endParaRPr lang="en-US" sz="2000" smtClean="0">
              <a:latin typeface="Arial" charset="0"/>
            </a:endParaRPr>
          </a:p>
        </p:txBody>
      </p:sp>
      <p:sp>
        <p:nvSpPr>
          <p:cNvPr id="15362" name="Rectangle 3"/>
          <p:cNvSpPr>
            <a:spLocks noChangeArrowheads="1"/>
          </p:cNvSpPr>
          <p:nvPr/>
        </p:nvSpPr>
        <p:spPr bwMode="auto">
          <a:xfrm>
            <a:off x="323850" y="260350"/>
            <a:ext cx="8569325" cy="646113"/>
          </a:xfrm>
          <a:prstGeom prst="rect">
            <a:avLst/>
          </a:prstGeom>
          <a:noFill/>
          <a:ln w="9525">
            <a:noFill/>
            <a:miter lim="800000"/>
            <a:headEnd/>
            <a:tailEnd/>
          </a:ln>
        </p:spPr>
        <p:txBody>
          <a:bodyPr>
            <a:spAutoFit/>
          </a:bodyPr>
          <a:lstStyle/>
          <a:p>
            <a:pPr algn="ctr" eaLnBrk="0" hangingPunct="0"/>
            <a:r>
              <a:rPr lang="en-US" sz="3600" b="1"/>
              <a:t>Next Steps/Actions</a:t>
            </a:r>
          </a:p>
        </p:txBody>
      </p:sp>
      <p:sp>
        <p:nvSpPr>
          <p:cNvPr id="15363" name="Slide Number Placeholder 1"/>
          <p:cNvSpPr>
            <a:spLocks noGrp="1"/>
          </p:cNvSpPr>
          <p:nvPr>
            <p:ph type="sldNum" sz="quarter" idx="12"/>
          </p:nvPr>
        </p:nvSpPr>
        <p:spPr>
          <a:noFill/>
        </p:spPr>
        <p:txBody>
          <a:bodyPr/>
          <a:lstStyle/>
          <a:p>
            <a:fld id="{8B166AA1-75A6-4432-AED4-CFACE8C6E143}" type="slidenum">
              <a:rPr lang="en-US" altLang="zh-CN" smtClean="0">
                <a:ea typeface="宋体"/>
              </a:rPr>
              <a:pPr/>
              <a:t>10</a:t>
            </a:fld>
            <a:endParaRPr lang="en-US" altLang="zh-CN" smtClean="0">
              <a:ea typeface="宋体"/>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Rot="1" noChangeArrowheads="1"/>
          </p:cNvSpPr>
          <p:nvPr>
            <p:ph type="body" idx="4294967295"/>
          </p:nvPr>
        </p:nvSpPr>
        <p:spPr>
          <a:xfrm>
            <a:off x="107950" y="981075"/>
            <a:ext cx="8712200" cy="5876925"/>
          </a:xfrm>
        </p:spPr>
        <p:txBody>
          <a:bodyPr/>
          <a:lstStyle/>
          <a:p>
            <a:pPr>
              <a:spcAft>
                <a:spcPct val="20000"/>
              </a:spcAft>
            </a:pPr>
            <a:r>
              <a:rPr lang="en-US" sz="2400" smtClean="0">
                <a:latin typeface="Arial" charset="0"/>
              </a:rPr>
              <a:t>ATIS identifies and addresses the industry’s and its members’ market-driven, business priorities.</a:t>
            </a:r>
          </a:p>
          <a:p>
            <a:pPr lvl="1">
              <a:spcAft>
                <a:spcPct val="20000"/>
              </a:spcAft>
            </a:pPr>
            <a:r>
              <a:rPr lang="en-US" sz="1800" smtClean="0">
                <a:latin typeface="Arial" charset="0"/>
              </a:rPr>
              <a:t>Led by its blue-ribbon Board of Directors, its Technology and Operations Council of CTOs, and its CIO Council of exclusively operators.</a:t>
            </a:r>
          </a:p>
          <a:p>
            <a:pPr lvl="1">
              <a:spcAft>
                <a:spcPct val="20000"/>
              </a:spcAft>
            </a:pPr>
            <a:r>
              <a:rPr lang="en-US" sz="1800" smtClean="0">
                <a:latin typeface="Arial" charset="0"/>
              </a:rPr>
              <a:t>This leadership structure acknowledges the integration of network and IT by companies and as it is occurring in the marketplace.</a:t>
            </a:r>
          </a:p>
          <a:p>
            <a:pPr>
              <a:spcAft>
                <a:spcPct val="20000"/>
              </a:spcAft>
            </a:pPr>
            <a:r>
              <a:rPr lang="en-US" sz="2400" smtClean="0">
                <a:latin typeface="Arial" charset="0"/>
              </a:rPr>
              <a:t>ATIS’ objective is to develop technical and operational solutions – standards and beyond – business use cases, best practices, requirements, road maps, definitions, interoperability tests, market analyses, policy/technology positions, etc.</a:t>
            </a:r>
          </a:p>
        </p:txBody>
      </p:sp>
      <p:sp>
        <p:nvSpPr>
          <p:cNvPr id="7170" name="Rectangle 3"/>
          <p:cNvSpPr>
            <a:spLocks noChangeArrowheads="1"/>
          </p:cNvSpPr>
          <p:nvPr/>
        </p:nvSpPr>
        <p:spPr bwMode="auto">
          <a:xfrm>
            <a:off x="323850" y="260350"/>
            <a:ext cx="8569325" cy="646113"/>
          </a:xfrm>
          <a:prstGeom prst="rect">
            <a:avLst/>
          </a:prstGeom>
          <a:noFill/>
          <a:ln w="9525">
            <a:noFill/>
            <a:miter lim="800000"/>
            <a:headEnd/>
            <a:tailEnd/>
          </a:ln>
        </p:spPr>
        <p:txBody>
          <a:bodyPr>
            <a:spAutoFit/>
          </a:bodyPr>
          <a:lstStyle/>
          <a:p>
            <a:pPr algn="ctr" eaLnBrk="0" hangingPunct="0"/>
            <a:r>
              <a:rPr lang="en-US" sz="3600" b="1"/>
              <a:t>Highlight of Current ATIS Activities</a:t>
            </a:r>
          </a:p>
        </p:txBody>
      </p:sp>
      <p:sp>
        <p:nvSpPr>
          <p:cNvPr id="7171" name="Slide Number Placeholder 1"/>
          <p:cNvSpPr>
            <a:spLocks noGrp="1"/>
          </p:cNvSpPr>
          <p:nvPr>
            <p:ph type="sldNum" sz="quarter" idx="12"/>
          </p:nvPr>
        </p:nvSpPr>
        <p:spPr>
          <a:noFill/>
        </p:spPr>
        <p:txBody>
          <a:bodyPr/>
          <a:lstStyle/>
          <a:p>
            <a:fld id="{A57464D2-1F39-40BB-B6FA-0EEB3FFB8963}" type="slidenum">
              <a:rPr lang="en-US" altLang="zh-CN" smtClean="0">
                <a:ea typeface="宋体"/>
              </a:rPr>
              <a:pPr/>
              <a:t>2</a:t>
            </a:fld>
            <a:endParaRPr lang="en-US" altLang="zh-CN" smtClean="0">
              <a:ea typeface="宋体"/>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Rot="1" noChangeArrowheads="1"/>
          </p:cNvSpPr>
          <p:nvPr>
            <p:ph type="body" idx="4294967295"/>
          </p:nvPr>
        </p:nvSpPr>
        <p:spPr>
          <a:xfrm>
            <a:off x="107950" y="981075"/>
            <a:ext cx="8712200" cy="5876925"/>
          </a:xfrm>
        </p:spPr>
        <p:txBody>
          <a:bodyPr/>
          <a:lstStyle/>
          <a:p>
            <a:pPr>
              <a:spcAft>
                <a:spcPct val="20000"/>
              </a:spcAft>
            </a:pPr>
            <a:r>
              <a:rPr lang="en-US" sz="2200" smtClean="0">
                <a:latin typeface="Arial" charset="0"/>
              </a:rPr>
              <a:t>Recently enhanced the processes of the TOPS Council and the CIO Council to identify and define priorities at the “intersection” of </a:t>
            </a:r>
            <a:r>
              <a:rPr lang="en-US" sz="2200" u="sng" smtClean="0">
                <a:latin typeface="Arial" charset="0"/>
              </a:rPr>
              <a:t>business and technology</a:t>
            </a:r>
            <a:r>
              <a:rPr lang="en-US" sz="2200" smtClean="0">
                <a:latin typeface="Arial" charset="0"/>
              </a:rPr>
              <a:t> – including priorities impactful for the next year, as well as longer term (3 to 5 years).</a:t>
            </a:r>
          </a:p>
          <a:p>
            <a:pPr>
              <a:spcAft>
                <a:spcPct val="20000"/>
              </a:spcAft>
            </a:pPr>
            <a:r>
              <a:rPr lang="en-US" sz="2200" smtClean="0">
                <a:latin typeface="Arial" charset="0"/>
              </a:rPr>
              <a:t>Current emphasis on being strategic, early, and fast – expediting the definition and study of a priority as well as the delivery of the output in a new landscape process (higher importance on business value, definition, and analysis, first steps “lighter” on standardization needs).</a:t>
            </a:r>
          </a:p>
          <a:p>
            <a:pPr>
              <a:spcAft>
                <a:spcPct val="20000"/>
              </a:spcAft>
            </a:pPr>
            <a:r>
              <a:rPr lang="en-US" sz="2200" smtClean="0">
                <a:latin typeface="Arial" charset="0"/>
              </a:rPr>
              <a:t>Define industry strategic direction and position – decoupled from looking at just standards needs – a more expansive view.</a:t>
            </a:r>
          </a:p>
          <a:p>
            <a:pPr>
              <a:spcAft>
                <a:spcPct val="20000"/>
              </a:spcAft>
            </a:pPr>
            <a:r>
              <a:rPr lang="en-US" sz="2200" smtClean="0">
                <a:latin typeface="Arial" charset="0"/>
              </a:rPr>
              <a:t>Standards remain a key part of the overall output, but are recognized as now not the only needed output.</a:t>
            </a:r>
          </a:p>
        </p:txBody>
      </p:sp>
      <p:sp>
        <p:nvSpPr>
          <p:cNvPr id="8194" name="Rectangle 3"/>
          <p:cNvSpPr>
            <a:spLocks noChangeArrowheads="1"/>
          </p:cNvSpPr>
          <p:nvPr/>
        </p:nvSpPr>
        <p:spPr bwMode="auto">
          <a:xfrm>
            <a:off x="323850" y="260350"/>
            <a:ext cx="8569325" cy="646113"/>
          </a:xfrm>
          <a:prstGeom prst="rect">
            <a:avLst/>
          </a:prstGeom>
          <a:noFill/>
          <a:ln w="9525">
            <a:noFill/>
            <a:miter lim="800000"/>
            <a:headEnd/>
            <a:tailEnd/>
          </a:ln>
        </p:spPr>
        <p:txBody>
          <a:bodyPr>
            <a:spAutoFit/>
          </a:bodyPr>
          <a:lstStyle/>
          <a:p>
            <a:pPr algn="ctr" eaLnBrk="0" hangingPunct="0"/>
            <a:r>
              <a:rPr lang="en-US" sz="3600" b="1"/>
              <a:t>Highlight of 2010 ATIS Activities</a:t>
            </a:r>
          </a:p>
        </p:txBody>
      </p:sp>
      <p:sp>
        <p:nvSpPr>
          <p:cNvPr id="8195" name="Slide Number Placeholder 1"/>
          <p:cNvSpPr>
            <a:spLocks noGrp="1"/>
          </p:cNvSpPr>
          <p:nvPr>
            <p:ph type="sldNum" sz="quarter" idx="12"/>
          </p:nvPr>
        </p:nvSpPr>
        <p:spPr>
          <a:noFill/>
        </p:spPr>
        <p:txBody>
          <a:bodyPr/>
          <a:lstStyle/>
          <a:p>
            <a:fld id="{DAECABB5-08D9-4668-9CAB-9EC3DC26D935}" type="slidenum">
              <a:rPr lang="en-US" altLang="zh-CN" smtClean="0">
                <a:ea typeface="宋体"/>
              </a:rPr>
              <a:pPr/>
              <a:t>3</a:t>
            </a:fld>
            <a:endParaRPr lang="en-US" altLang="zh-CN" smtClean="0">
              <a:ea typeface="宋体"/>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Rot="1" noChangeArrowheads="1"/>
          </p:cNvSpPr>
          <p:nvPr>
            <p:ph type="body" idx="4294967295"/>
          </p:nvPr>
        </p:nvSpPr>
        <p:spPr>
          <a:xfrm>
            <a:off x="107950" y="981075"/>
            <a:ext cx="8640763" cy="5876925"/>
          </a:xfrm>
        </p:spPr>
        <p:txBody>
          <a:bodyPr/>
          <a:lstStyle/>
          <a:p>
            <a:pPr>
              <a:spcAft>
                <a:spcPct val="20000"/>
              </a:spcAft>
            </a:pPr>
            <a:r>
              <a:rPr lang="en-US" sz="2400" smtClean="0">
                <a:latin typeface="Arial" charset="0"/>
              </a:rPr>
              <a:t>Two priorities are currently in Landscape process: Network Optimization and Cloud Computing/Services with objective to complete work in 4 to 6 weeks.</a:t>
            </a:r>
          </a:p>
          <a:p>
            <a:pPr lvl="1">
              <a:spcAft>
                <a:spcPct val="20000"/>
              </a:spcAft>
            </a:pPr>
            <a:r>
              <a:rPr lang="en-US" sz="2000" smtClean="0">
                <a:latin typeface="Arial" charset="0"/>
              </a:rPr>
              <a:t>Network Optimization definition and usage case scenarios completed in one month –</a:t>
            </a:r>
          </a:p>
          <a:p>
            <a:pPr lvl="2">
              <a:spcAft>
                <a:spcPct val="20000"/>
              </a:spcAft>
            </a:pPr>
            <a:r>
              <a:rPr lang="en-US" sz="1800" smtClean="0">
                <a:latin typeface="Arial" charset="0"/>
              </a:rPr>
              <a:t>Defined as dynamic and automated changes in network behavior (how traffic is routed, policed, shaped, prioritized, optimized, and manages resources)</a:t>
            </a:r>
          </a:p>
          <a:p>
            <a:pPr lvl="2">
              <a:spcAft>
                <a:spcPct val="20000"/>
              </a:spcAft>
            </a:pPr>
            <a:r>
              <a:rPr lang="en-US" sz="1800" smtClean="0">
                <a:latin typeface="Arial" charset="0"/>
              </a:rPr>
              <a:t>Purpose of optimization: achieve increased network performance, application performance, subscriber performance</a:t>
            </a:r>
          </a:p>
          <a:p>
            <a:pPr lvl="2">
              <a:spcAft>
                <a:spcPct val="20000"/>
              </a:spcAft>
            </a:pPr>
            <a:r>
              <a:rPr lang="en-US" sz="1800" smtClean="0">
                <a:latin typeface="Arial" charset="0"/>
              </a:rPr>
              <a:t>Now forming Focus Group for deeper study</a:t>
            </a:r>
          </a:p>
        </p:txBody>
      </p:sp>
      <p:sp>
        <p:nvSpPr>
          <p:cNvPr id="9218" name="Rectangle 3"/>
          <p:cNvSpPr>
            <a:spLocks noChangeArrowheads="1"/>
          </p:cNvSpPr>
          <p:nvPr/>
        </p:nvSpPr>
        <p:spPr bwMode="auto">
          <a:xfrm>
            <a:off x="323850" y="260350"/>
            <a:ext cx="8569325" cy="646113"/>
          </a:xfrm>
          <a:prstGeom prst="rect">
            <a:avLst/>
          </a:prstGeom>
          <a:noFill/>
          <a:ln w="9525">
            <a:noFill/>
            <a:miter lim="800000"/>
            <a:headEnd/>
            <a:tailEnd/>
          </a:ln>
        </p:spPr>
        <p:txBody>
          <a:bodyPr>
            <a:spAutoFit/>
          </a:bodyPr>
          <a:lstStyle/>
          <a:p>
            <a:pPr algn="ctr" eaLnBrk="0" hangingPunct="0"/>
            <a:r>
              <a:rPr lang="en-US" sz="3600" b="1"/>
              <a:t>Highlight of 2010 ATIS Activities</a:t>
            </a:r>
          </a:p>
        </p:txBody>
      </p:sp>
      <p:sp>
        <p:nvSpPr>
          <p:cNvPr id="9219" name="Slide Number Placeholder 1"/>
          <p:cNvSpPr>
            <a:spLocks noGrp="1"/>
          </p:cNvSpPr>
          <p:nvPr>
            <p:ph type="sldNum" sz="quarter" idx="12"/>
          </p:nvPr>
        </p:nvSpPr>
        <p:spPr>
          <a:noFill/>
        </p:spPr>
        <p:txBody>
          <a:bodyPr/>
          <a:lstStyle/>
          <a:p>
            <a:fld id="{BB061B0A-94D7-4856-897C-0EB668162CE6}" type="slidenum">
              <a:rPr lang="en-US" altLang="zh-CN" smtClean="0">
                <a:ea typeface="宋体"/>
              </a:rPr>
              <a:pPr/>
              <a:t>4</a:t>
            </a:fld>
            <a:endParaRPr lang="en-US" altLang="zh-CN" smtClean="0">
              <a:ea typeface="宋体"/>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Rot="1" noChangeArrowheads="1"/>
          </p:cNvSpPr>
          <p:nvPr>
            <p:ph type="body" idx="4294967295"/>
          </p:nvPr>
        </p:nvSpPr>
        <p:spPr>
          <a:xfrm>
            <a:off x="107950" y="981075"/>
            <a:ext cx="8712200" cy="5876925"/>
          </a:xfrm>
        </p:spPr>
        <p:txBody>
          <a:bodyPr/>
          <a:lstStyle/>
          <a:p>
            <a:pPr>
              <a:spcAft>
                <a:spcPct val="20000"/>
              </a:spcAft>
            </a:pPr>
            <a:r>
              <a:rPr lang="en-US" sz="2400" smtClean="0">
                <a:latin typeface="Arial" charset="0"/>
              </a:rPr>
              <a:t>Cloud Computing/Services</a:t>
            </a:r>
          </a:p>
          <a:p>
            <a:pPr lvl="1">
              <a:spcAft>
                <a:spcPct val="20000"/>
              </a:spcAft>
            </a:pPr>
            <a:r>
              <a:rPr lang="en-US" sz="1800" smtClean="0">
                <a:latin typeface="Arial" charset="0"/>
              </a:rPr>
              <a:t>An integrated study of the network issues associated with cloud computing/services in collaboration with the ATIS CIO Council and IT aspects of Cloud Services.</a:t>
            </a:r>
          </a:p>
          <a:p>
            <a:pPr lvl="1">
              <a:spcAft>
                <a:spcPct val="20000"/>
              </a:spcAft>
            </a:pPr>
            <a:r>
              <a:rPr lang="en-US" sz="1800" smtClean="0">
                <a:latin typeface="Arial" charset="0"/>
              </a:rPr>
              <a:t>Assessment will include an evaluation of cloud services from a service provider business perspective – utilization of the SPI model (Software as a Service, Platform as a Service, and Infrastructure as a Service) as both a product to end-users and also used internally to streamline operations.</a:t>
            </a:r>
          </a:p>
          <a:p>
            <a:pPr lvl="1">
              <a:spcAft>
                <a:spcPct val="20000"/>
              </a:spcAft>
            </a:pPr>
            <a:r>
              <a:rPr lang="en-US" sz="1800" smtClean="0">
                <a:latin typeface="Arial" charset="0"/>
              </a:rPr>
              <a:t>Development of a “Common Telco Framework for Cloud” that will be use case driven and representative of the delivery of both business and IT Services from the network and the cloud, such as media rich content, mobile cloud services, telco API’s, and others.</a:t>
            </a:r>
          </a:p>
          <a:p>
            <a:pPr>
              <a:spcAft>
                <a:spcPct val="20000"/>
              </a:spcAft>
            </a:pPr>
            <a:r>
              <a:rPr lang="en-US" sz="2200" smtClean="0">
                <a:latin typeface="Arial" charset="0"/>
              </a:rPr>
              <a:t>Other Priorities in Cue for Landscaping: Network Management; Identity Management; Machine-2-Machine; Cyber Security; The Networked Car; Smart Grid; Healthcare, etc. </a:t>
            </a:r>
          </a:p>
        </p:txBody>
      </p:sp>
      <p:sp>
        <p:nvSpPr>
          <p:cNvPr id="10242" name="Rectangle 3"/>
          <p:cNvSpPr>
            <a:spLocks noChangeArrowheads="1"/>
          </p:cNvSpPr>
          <p:nvPr/>
        </p:nvSpPr>
        <p:spPr bwMode="auto">
          <a:xfrm>
            <a:off x="323850" y="260350"/>
            <a:ext cx="8569325" cy="646113"/>
          </a:xfrm>
          <a:prstGeom prst="rect">
            <a:avLst/>
          </a:prstGeom>
          <a:noFill/>
          <a:ln w="9525">
            <a:noFill/>
            <a:miter lim="800000"/>
            <a:headEnd/>
            <a:tailEnd/>
          </a:ln>
        </p:spPr>
        <p:txBody>
          <a:bodyPr>
            <a:spAutoFit/>
          </a:bodyPr>
          <a:lstStyle/>
          <a:p>
            <a:pPr algn="ctr" eaLnBrk="0" hangingPunct="0"/>
            <a:r>
              <a:rPr lang="en-US" sz="3600" b="1"/>
              <a:t>Highlight of Current ATIS Activities</a:t>
            </a:r>
          </a:p>
        </p:txBody>
      </p:sp>
      <p:sp>
        <p:nvSpPr>
          <p:cNvPr id="10243" name="Slide Number Placeholder 1"/>
          <p:cNvSpPr>
            <a:spLocks noGrp="1"/>
          </p:cNvSpPr>
          <p:nvPr>
            <p:ph type="sldNum" sz="quarter" idx="12"/>
          </p:nvPr>
        </p:nvSpPr>
        <p:spPr>
          <a:noFill/>
        </p:spPr>
        <p:txBody>
          <a:bodyPr/>
          <a:lstStyle/>
          <a:p>
            <a:fld id="{B11D6FA6-97F4-4F51-973D-6E23822EFF55}" type="slidenum">
              <a:rPr lang="en-US" altLang="zh-CN" smtClean="0">
                <a:ea typeface="宋体"/>
              </a:rPr>
              <a:pPr/>
              <a:t>5</a:t>
            </a:fld>
            <a:endParaRPr lang="en-US" altLang="zh-CN" smtClean="0">
              <a:ea typeface="宋体"/>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rrowheads="1"/>
          </p:cNvSpPr>
          <p:nvPr>
            <p:ph type="body" idx="4294967295"/>
          </p:nvPr>
        </p:nvSpPr>
        <p:spPr>
          <a:xfrm>
            <a:off x="107950" y="981075"/>
            <a:ext cx="8712200" cy="5876925"/>
          </a:xfrm>
        </p:spPr>
        <p:txBody>
          <a:bodyPr/>
          <a:lstStyle/>
          <a:p>
            <a:pPr>
              <a:spcAft>
                <a:spcPct val="20000"/>
              </a:spcAft>
            </a:pPr>
            <a:r>
              <a:rPr lang="en-US" sz="2400" smtClean="0">
                <a:latin typeface="Arial" charset="0"/>
              </a:rPr>
              <a:t>Completed Policy Management Focus Group Report</a:t>
            </a:r>
          </a:p>
          <a:p>
            <a:pPr lvl="1">
              <a:spcAft>
                <a:spcPct val="20000"/>
              </a:spcAft>
            </a:pPr>
            <a:r>
              <a:rPr lang="en-US" sz="2000" smtClean="0">
                <a:latin typeface="Arial" charset="0"/>
              </a:rPr>
              <a:t>Current policy standards have independent, divergent approaches for fixed access, mobile access, transport, border control and home networking – creates CAPEX and OPEX implications and impedes service velocity.</a:t>
            </a:r>
          </a:p>
          <a:p>
            <a:pPr lvl="1">
              <a:spcAft>
                <a:spcPct val="20000"/>
              </a:spcAft>
            </a:pPr>
            <a:r>
              <a:rPr lang="en-US" sz="2000" smtClean="0">
                <a:latin typeface="Arial" charset="0"/>
              </a:rPr>
              <a:t>Created operator-driven use cases to define standards requirements – coordinating work into 3GPP now already underway. </a:t>
            </a:r>
          </a:p>
          <a:p>
            <a:pPr lvl="1">
              <a:spcAft>
                <a:spcPct val="20000"/>
              </a:spcAft>
            </a:pPr>
            <a:r>
              <a:rPr lang="en-US" sz="2000" smtClean="0">
                <a:latin typeface="Arial" charset="0"/>
              </a:rPr>
              <a:t>Methodology focused on operator-proposed, end-user driven use cases to derive business requirements.</a:t>
            </a:r>
          </a:p>
          <a:p>
            <a:pPr lvl="1">
              <a:spcAft>
                <a:spcPct val="20000"/>
              </a:spcAft>
            </a:pPr>
            <a:r>
              <a:rPr lang="en-US" sz="2000" smtClean="0">
                <a:latin typeface="Arial" charset="0"/>
              </a:rPr>
              <a:t>Business requirements drove standards analysis and specific standards input.</a:t>
            </a:r>
          </a:p>
        </p:txBody>
      </p:sp>
      <p:sp>
        <p:nvSpPr>
          <p:cNvPr id="11266" name="Rectangle 3"/>
          <p:cNvSpPr>
            <a:spLocks noChangeArrowheads="1"/>
          </p:cNvSpPr>
          <p:nvPr/>
        </p:nvSpPr>
        <p:spPr bwMode="auto">
          <a:xfrm>
            <a:off x="323850" y="260350"/>
            <a:ext cx="8569325" cy="646113"/>
          </a:xfrm>
          <a:prstGeom prst="rect">
            <a:avLst/>
          </a:prstGeom>
          <a:noFill/>
          <a:ln w="9525">
            <a:noFill/>
            <a:miter lim="800000"/>
            <a:headEnd/>
            <a:tailEnd/>
          </a:ln>
        </p:spPr>
        <p:txBody>
          <a:bodyPr>
            <a:spAutoFit/>
          </a:bodyPr>
          <a:lstStyle/>
          <a:p>
            <a:pPr algn="ctr" eaLnBrk="0" hangingPunct="0"/>
            <a:r>
              <a:rPr lang="en-US" sz="3600" b="1"/>
              <a:t>Highlight of 2010 ATIS Activities</a:t>
            </a:r>
          </a:p>
        </p:txBody>
      </p:sp>
      <p:sp>
        <p:nvSpPr>
          <p:cNvPr id="11267" name="Slide Number Placeholder 1"/>
          <p:cNvSpPr>
            <a:spLocks noGrp="1"/>
          </p:cNvSpPr>
          <p:nvPr>
            <p:ph type="sldNum" sz="quarter" idx="12"/>
          </p:nvPr>
        </p:nvSpPr>
        <p:spPr>
          <a:noFill/>
        </p:spPr>
        <p:txBody>
          <a:bodyPr/>
          <a:lstStyle/>
          <a:p>
            <a:fld id="{56AE5CC7-5FED-4146-A408-B104250FC21D}" type="slidenum">
              <a:rPr lang="en-US" altLang="zh-CN" smtClean="0">
                <a:ea typeface="宋体"/>
              </a:rPr>
              <a:pPr/>
              <a:t>6</a:t>
            </a:fld>
            <a:endParaRPr lang="en-US" altLang="zh-CN" smtClean="0">
              <a:ea typeface="宋体"/>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Rot="1" noChangeArrowheads="1"/>
          </p:cNvSpPr>
          <p:nvPr>
            <p:ph type="body" idx="4294967295"/>
          </p:nvPr>
        </p:nvSpPr>
        <p:spPr>
          <a:xfrm>
            <a:off x="107950" y="981075"/>
            <a:ext cx="8712200" cy="5876925"/>
          </a:xfrm>
        </p:spPr>
        <p:txBody>
          <a:bodyPr/>
          <a:lstStyle/>
          <a:p>
            <a:pPr>
              <a:spcBef>
                <a:spcPct val="10000"/>
              </a:spcBef>
              <a:spcAft>
                <a:spcPct val="10000"/>
              </a:spcAft>
            </a:pPr>
            <a:r>
              <a:rPr lang="en-US" sz="2400" smtClean="0">
                <a:latin typeface="Arial" charset="0"/>
              </a:rPr>
              <a:t>Consolidation and Convergence</a:t>
            </a:r>
          </a:p>
          <a:p>
            <a:pPr lvl="1">
              <a:spcBef>
                <a:spcPct val="10000"/>
              </a:spcBef>
              <a:spcAft>
                <a:spcPct val="10000"/>
              </a:spcAft>
            </a:pPr>
            <a:r>
              <a:rPr lang="en-US" sz="2000" smtClean="0">
                <a:latin typeface="Arial" charset="0"/>
              </a:rPr>
              <a:t>Task Force assessing the extent and complexity of the issues surrounding facilities consolidation; convergence, interconnection/interoperability, legacy networks, emerging technologies, business considerations, regulatory constraints, standards development, environmental sustainability. </a:t>
            </a:r>
          </a:p>
          <a:p>
            <a:pPr lvl="1">
              <a:spcBef>
                <a:spcPct val="10000"/>
              </a:spcBef>
              <a:spcAft>
                <a:spcPct val="10000"/>
              </a:spcAft>
            </a:pPr>
            <a:r>
              <a:rPr lang="en-US" sz="2000" smtClean="0">
                <a:latin typeface="Arial" charset="0"/>
              </a:rPr>
              <a:t>Output will be recommendations to achieve consolidation and convergence.</a:t>
            </a:r>
          </a:p>
          <a:p>
            <a:pPr>
              <a:spcBef>
                <a:spcPct val="10000"/>
              </a:spcBef>
              <a:spcAft>
                <a:spcPct val="10000"/>
              </a:spcAft>
            </a:pPr>
            <a:r>
              <a:rPr lang="en-US" sz="2400" smtClean="0">
                <a:latin typeface="Arial" charset="0"/>
              </a:rPr>
              <a:t>IPv6</a:t>
            </a:r>
          </a:p>
          <a:p>
            <a:pPr lvl="1">
              <a:spcBef>
                <a:spcPct val="10000"/>
              </a:spcBef>
              <a:spcAft>
                <a:spcPct val="10000"/>
              </a:spcAft>
            </a:pPr>
            <a:r>
              <a:rPr lang="en-US" sz="2000" smtClean="0">
                <a:latin typeface="Arial" charset="0"/>
              </a:rPr>
              <a:t>IPv6 Task Force again active to address impending exhaust including implementation issues.</a:t>
            </a:r>
          </a:p>
          <a:p>
            <a:pPr lvl="1">
              <a:spcBef>
                <a:spcPct val="10000"/>
              </a:spcBef>
              <a:spcAft>
                <a:spcPct val="10000"/>
              </a:spcAft>
            </a:pPr>
            <a:r>
              <a:rPr lang="en-US" sz="2000" smtClean="0">
                <a:latin typeface="Arial" charset="0"/>
              </a:rPr>
              <a:t>Developed Readiness Plan for IPv6 Transition (June 2008).</a:t>
            </a:r>
          </a:p>
          <a:p>
            <a:pPr lvl="1">
              <a:spcBef>
                <a:spcPct val="10000"/>
              </a:spcBef>
              <a:spcAft>
                <a:spcPct val="10000"/>
              </a:spcAft>
            </a:pPr>
            <a:r>
              <a:rPr lang="en-US" sz="2000" smtClean="0">
                <a:latin typeface="Arial" charset="0"/>
              </a:rPr>
              <a:t>ATIS IPv6 Task Force Report on Transition Challenges (July 2007).</a:t>
            </a:r>
          </a:p>
          <a:p>
            <a:pPr lvl="1">
              <a:spcBef>
                <a:spcPct val="10000"/>
              </a:spcBef>
              <a:spcAft>
                <a:spcPct val="10000"/>
              </a:spcAft>
            </a:pPr>
            <a:r>
              <a:rPr lang="en-US" sz="2000" smtClean="0">
                <a:latin typeface="Arial" charset="0"/>
              </a:rPr>
              <a:t>ATIS IPv6 Task Force Report and Recommendations on IPv6 Transition (May 2006).</a:t>
            </a:r>
          </a:p>
        </p:txBody>
      </p:sp>
      <p:sp>
        <p:nvSpPr>
          <p:cNvPr id="12290" name="Rectangle 3"/>
          <p:cNvSpPr>
            <a:spLocks noChangeArrowheads="1"/>
          </p:cNvSpPr>
          <p:nvPr/>
        </p:nvSpPr>
        <p:spPr bwMode="auto">
          <a:xfrm>
            <a:off x="323850" y="260350"/>
            <a:ext cx="8569325" cy="646113"/>
          </a:xfrm>
          <a:prstGeom prst="rect">
            <a:avLst/>
          </a:prstGeom>
          <a:noFill/>
          <a:ln w="9525">
            <a:noFill/>
            <a:miter lim="800000"/>
            <a:headEnd/>
            <a:tailEnd/>
          </a:ln>
        </p:spPr>
        <p:txBody>
          <a:bodyPr>
            <a:spAutoFit/>
          </a:bodyPr>
          <a:lstStyle/>
          <a:p>
            <a:pPr algn="ctr" eaLnBrk="0" hangingPunct="0"/>
            <a:r>
              <a:rPr lang="en-US" sz="3600" b="1"/>
              <a:t>Highlight of 2010 ATIS Activities</a:t>
            </a:r>
          </a:p>
        </p:txBody>
      </p:sp>
      <p:sp>
        <p:nvSpPr>
          <p:cNvPr id="12291" name="Slide Number Placeholder 1"/>
          <p:cNvSpPr>
            <a:spLocks noGrp="1"/>
          </p:cNvSpPr>
          <p:nvPr>
            <p:ph type="sldNum" sz="quarter" idx="12"/>
          </p:nvPr>
        </p:nvSpPr>
        <p:spPr>
          <a:noFill/>
        </p:spPr>
        <p:txBody>
          <a:bodyPr/>
          <a:lstStyle/>
          <a:p>
            <a:fld id="{7FE1B768-6D55-4B47-A01D-ABF58C3C30BD}" type="slidenum">
              <a:rPr lang="en-US" altLang="zh-CN" smtClean="0">
                <a:ea typeface="宋体"/>
              </a:rPr>
              <a:pPr/>
              <a:t>7</a:t>
            </a:fld>
            <a:endParaRPr lang="en-US" altLang="zh-CN" smtClean="0">
              <a:ea typeface="宋体"/>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rrowheads="1"/>
          </p:cNvSpPr>
          <p:nvPr>
            <p:ph type="body" idx="4294967295"/>
          </p:nvPr>
        </p:nvSpPr>
        <p:spPr>
          <a:xfrm>
            <a:off x="107950" y="981075"/>
            <a:ext cx="8712200" cy="5876925"/>
          </a:xfrm>
        </p:spPr>
        <p:txBody>
          <a:bodyPr/>
          <a:lstStyle/>
          <a:p>
            <a:pPr>
              <a:spcAft>
                <a:spcPct val="20000"/>
              </a:spcAft>
            </a:pPr>
            <a:r>
              <a:rPr lang="en-US" sz="2400" smtClean="0">
                <a:latin typeface="Arial" charset="0"/>
              </a:rPr>
              <a:t>The pace of innovation, relevance, speed of work, and focus on output that delivers business value and impact is more important than it has ever been to ATIS members.</a:t>
            </a:r>
          </a:p>
          <a:p>
            <a:pPr>
              <a:spcAft>
                <a:spcPct val="20000"/>
              </a:spcAft>
            </a:pPr>
            <a:r>
              <a:rPr lang="en-US" sz="2400" smtClean="0">
                <a:latin typeface="Arial" charset="0"/>
              </a:rPr>
              <a:t>Standards are an important piece of the value proposition, but not the only piece.</a:t>
            </a:r>
          </a:p>
          <a:p>
            <a:pPr lvl="1">
              <a:spcAft>
                <a:spcPct val="20000"/>
              </a:spcAft>
            </a:pPr>
            <a:r>
              <a:rPr lang="en-US" sz="2000" smtClean="0">
                <a:latin typeface="Arial" charset="0"/>
              </a:rPr>
              <a:t>Accelerated development cycles of needed standards to increase cost savings and efficiencies are essential.</a:t>
            </a:r>
          </a:p>
          <a:p>
            <a:pPr>
              <a:spcAft>
                <a:spcPct val="20000"/>
              </a:spcAft>
            </a:pPr>
            <a:r>
              <a:rPr lang="en-US" sz="2400" smtClean="0">
                <a:latin typeface="Arial" charset="0"/>
              </a:rPr>
              <a:t>The integration of network and IT are more important and will enable companies to provide services with an interoperable, media-rich, service-oriented network.</a:t>
            </a:r>
          </a:p>
          <a:p>
            <a:pPr>
              <a:spcAft>
                <a:spcPct val="20000"/>
              </a:spcAft>
            </a:pPr>
            <a:r>
              <a:rPr lang="en-US" sz="2400" smtClean="0">
                <a:latin typeface="Arial" charset="0"/>
              </a:rPr>
              <a:t>“Verticals” will be in play – Smart Grid, Telehealth, etc.</a:t>
            </a:r>
            <a:endParaRPr lang="en-US" sz="2000" smtClean="0">
              <a:latin typeface="Arial" charset="0"/>
            </a:endParaRPr>
          </a:p>
        </p:txBody>
      </p:sp>
      <p:sp>
        <p:nvSpPr>
          <p:cNvPr id="13314" name="Rectangle 3"/>
          <p:cNvSpPr>
            <a:spLocks noChangeArrowheads="1"/>
          </p:cNvSpPr>
          <p:nvPr/>
        </p:nvSpPr>
        <p:spPr bwMode="auto">
          <a:xfrm>
            <a:off x="323850" y="260350"/>
            <a:ext cx="8569325" cy="646113"/>
          </a:xfrm>
          <a:prstGeom prst="rect">
            <a:avLst/>
          </a:prstGeom>
          <a:noFill/>
          <a:ln w="9525">
            <a:noFill/>
            <a:miter lim="800000"/>
            <a:headEnd/>
            <a:tailEnd/>
          </a:ln>
        </p:spPr>
        <p:txBody>
          <a:bodyPr>
            <a:spAutoFit/>
          </a:bodyPr>
          <a:lstStyle/>
          <a:p>
            <a:pPr algn="ctr" eaLnBrk="0" hangingPunct="0"/>
            <a:r>
              <a:rPr lang="en-US" sz="3600" b="1"/>
              <a:t>Strategic Direction</a:t>
            </a:r>
          </a:p>
        </p:txBody>
      </p:sp>
      <p:sp>
        <p:nvSpPr>
          <p:cNvPr id="13315" name="Slide Number Placeholder 1"/>
          <p:cNvSpPr>
            <a:spLocks noGrp="1"/>
          </p:cNvSpPr>
          <p:nvPr>
            <p:ph type="sldNum" sz="quarter" idx="12"/>
          </p:nvPr>
        </p:nvSpPr>
        <p:spPr>
          <a:noFill/>
        </p:spPr>
        <p:txBody>
          <a:bodyPr/>
          <a:lstStyle/>
          <a:p>
            <a:fld id="{6890398C-CDFA-42DD-BD94-65CBBD8A85F7}" type="slidenum">
              <a:rPr lang="en-US" altLang="zh-CN" smtClean="0">
                <a:ea typeface="宋体"/>
              </a:rPr>
              <a:pPr/>
              <a:t>8</a:t>
            </a:fld>
            <a:endParaRPr lang="en-US" altLang="zh-CN" smtClean="0">
              <a:ea typeface="宋体"/>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Rot="1" noChangeArrowheads="1"/>
          </p:cNvSpPr>
          <p:nvPr>
            <p:ph type="body" idx="4294967295"/>
          </p:nvPr>
        </p:nvSpPr>
        <p:spPr>
          <a:xfrm>
            <a:off x="107950" y="981075"/>
            <a:ext cx="8712200" cy="5876925"/>
          </a:xfrm>
        </p:spPr>
        <p:txBody>
          <a:bodyPr/>
          <a:lstStyle/>
          <a:p>
            <a:pPr>
              <a:spcBef>
                <a:spcPct val="10000"/>
              </a:spcBef>
              <a:spcAft>
                <a:spcPct val="10000"/>
              </a:spcAft>
            </a:pPr>
            <a:r>
              <a:rPr lang="en-US" sz="2400" smtClean="0">
                <a:latin typeface="Arial" charset="0"/>
              </a:rPr>
              <a:t>The standards landscape is shifting: greater focus on and value received from “standards for business sake.”</a:t>
            </a:r>
          </a:p>
          <a:p>
            <a:pPr>
              <a:spcBef>
                <a:spcPct val="10000"/>
              </a:spcBef>
              <a:spcAft>
                <a:spcPct val="10000"/>
              </a:spcAft>
            </a:pPr>
            <a:r>
              <a:rPr lang="en-US" sz="2400" smtClean="0">
                <a:latin typeface="Arial" charset="0"/>
              </a:rPr>
              <a:t>Reset resource expectations; and contribution-driven models are being challenged, becoming more small-group, problem solving.</a:t>
            </a:r>
          </a:p>
          <a:p>
            <a:pPr>
              <a:spcBef>
                <a:spcPct val="10000"/>
              </a:spcBef>
              <a:spcAft>
                <a:spcPct val="10000"/>
              </a:spcAft>
            </a:pPr>
            <a:r>
              <a:rPr lang="en-US" sz="2400" smtClean="0">
                <a:latin typeface="Arial" charset="0"/>
              </a:rPr>
              <a:t>Reinvent how we work – approaches, studies, tools, etc.</a:t>
            </a:r>
          </a:p>
          <a:p>
            <a:pPr>
              <a:spcBef>
                <a:spcPct val="10000"/>
              </a:spcBef>
              <a:spcAft>
                <a:spcPct val="10000"/>
              </a:spcAft>
            </a:pPr>
            <a:r>
              <a:rPr lang="en-US" sz="2400" smtClean="0">
                <a:latin typeface="Arial" charset="0"/>
              </a:rPr>
              <a:t>Reshape and rethink about the “new networks” – many new forces in play.</a:t>
            </a:r>
            <a:endParaRPr lang="en-US" sz="2000" smtClean="0">
              <a:latin typeface="Arial" charset="0"/>
            </a:endParaRPr>
          </a:p>
          <a:p>
            <a:pPr lvl="1">
              <a:spcBef>
                <a:spcPct val="10000"/>
              </a:spcBef>
              <a:spcAft>
                <a:spcPct val="10000"/>
              </a:spcAft>
            </a:pPr>
            <a:r>
              <a:rPr lang="en-US" sz="2000" smtClean="0">
                <a:latin typeface="Arial" charset="0"/>
              </a:rPr>
              <a:t>Traditional telephone – now media and entertainment</a:t>
            </a:r>
          </a:p>
          <a:p>
            <a:pPr lvl="1">
              <a:spcBef>
                <a:spcPct val="10000"/>
              </a:spcBef>
              <a:spcAft>
                <a:spcPct val="10000"/>
              </a:spcAft>
            </a:pPr>
            <a:r>
              <a:rPr lang="en-US" sz="2000" smtClean="0">
                <a:latin typeface="Arial" charset="0"/>
              </a:rPr>
              <a:t>IPTV, 3D TV, “TV Everywhere” and Holography</a:t>
            </a:r>
          </a:p>
          <a:p>
            <a:pPr lvl="1">
              <a:spcBef>
                <a:spcPct val="10000"/>
              </a:spcBef>
              <a:spcAft>
                <a:spcPct val="10000"/>
              </a:spcAft>
            </a:pPr>
            <a:r>
              <a:rPr lang="en-US" sz="2000" smtClean="0">
                <a:latin typeface="Arial" charset="0"/>
              </a:rPr>
              <a:t>IMS, Web 3.0 and IPv6</a:t>
            </a:r>
          </a:p>
          <a:p>
            <a:pPr lvl="1">
              <a:spcBef>
                <a:spcPct val="10000"/>
              </a:spcBef>
              <a:spcAft>
                <a:spcPct val="10000"/>
              </a:spcAft>
            </a:pPr>
            <a:r>
              <a:rPr lang="en-US" sz="2000" smtClean="0">
                <a:latin typeface="Arial" charset="0"/>
              </a:rPr>
              <a:t>Broadband Everywhere</a:t>
            </a:r>
          </a:p>
          <a:p>
            <a:pPr lvl="1">
              <a:spcBef>
                <a:spcPct val="10000"/>
              </a:spcBef>
              <a:spcAft>
                <a:spcPct val="10000"/>
              </a:spcAft>
            </a:pPr>
            <a:r>
              <a:rPr lang="en-US" sz="2000" smtClean="0">
                <a:latin typeface="Arial" charset="0"/>
              </a:rPr>
              <a:t>Mobility is the future – new devices, services, and capabilities</a:t>
            </a:r>
          </a:p>
        </p:txBody>
      </p:sp>
      <p:sp>
        <p:nvSpPr>
          <p:cNvPr id="14338" name="Rectangle 3"/>
          <p:cNvSpPr>
            <a:spLocks noChangeArrowheads="1"/>
          </p:cNvSpPr>
          <p:nvPr/>
        </p:nvSpPr>
        <p:spPr bwMode="auto">
          <a:xfrm>
            <a:off x="323850" y="260350"/>
            <a:ext cx="8569325" cy="646113"/>
          </a:xfrm>
          <a:prstGeom prst="rect">
            <a:avLst/>
          </a:prstGeom>
          <a:noFill/>
          <a:ln w="9525">
            <a:noFill/>
            <a:miter lim="800000"/>
            <a:headEnd/>
            <a:tailEnd/>
          </a:ln>
        </p:spPr>
        <p:txBody>
          <a:bodyPr>
            <a:spAutoFit/>
          </a:bodyPr>
          <a:lstStyle/>
          <a:p>
            <a:pPr algn="ctr" eaLnBrk="0" hangingPunct="0"/>
            <a:r>
              <a:rPr lang="en-US" sz="3600" b="1"/>
              <a:t>Challenges</a:t>
            </a:r>
          </a:p>
        </p:txBody>
      </p:sp>
      <p:sp>
        <p:nvSpPr>
          <p:cNvPr id="14339" name="Slide Number Placeholder 1"/>
          <p:cNvSpPr>
            <a:spLocks noGrp="1"/>
          </p:cNvSpPr>
          <p:nvPr>
            <p:ph type="sldNum" sz="quarter" idx="12"/>
          </p:nvPr>
        </p:nvSpPr>
        <p:spPr>
          <a:noFill/>
        </p:spPr>
        <p:txBody>
          <a:bodyPr/>
          <a:lstStyle/>
          <a:p>
            <a:fld id="{8414F931-7A4F-4102-98C8-9FACB7B86670}" type="slidenum">
              <a:rPr lang="en-US" altLang="zh-CN" smtClean="0">
                <a:ea typeface="宋体"/>
              </a:rPr>
              <a:pPr/>
              <a:t>9</a:t>
            </a:fld>
            <a:endParaRPr lang="en-US" altLang="zh-CN" smtClean="0">
              <a:ea typeface="宋体"/>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万里长城">
  <a:themeElements>
    <a:clrScheme name="万里长城 1">
      <a:dk1>
        <a:srgbClr val="000000"/>
      </a:dk1>
      <a:lt1>
        <a:srgbClr val="FFFFFF"/>
      </a:lt1>
      <a:dk2>
        <a:srgbClr val="000099"/>
      </a:dk2>
      <a:lt2>
        <a:srgbClr val="969696"/>
      </a:lt2>
      <a:accent1>
        <a:srgbClr val="FFFF99"/>
      </a:accent1>
      <a:accent2>
        <a:srgbClr val="006666"/>
      </a:accent2>
      <a:accent3>
        <a:srgbClr val="FFFFFF"/>
      </a:accent3>
      <a:accent4>
        <a:srgbClr val="000000"/>
      </a:accent4>
      <a:accent5>
        <a:srgbClr val="FFFFCA"/>
      </a:accent5>
      <a:accent6>
        <a:srgbClr val="005C5C"/>
      </a:accent6>
      <a:hlink>
        <a:srgbClr val="800080"/>
      </a:hlink>
      <a:folHlink>
        <a:srgbClr val="FF6600"/>
      </a:folHlink>
    </a:clrScheme>
    <a:fontScheme name="1_万里长城">
      <a:majorFont>
        <a:latin typeface=""/>
        <a:ea typeface=""/>
        <a:cs typeface="宋体"/>
      </a:majorFont>
      <a:minorFont>
        <a:latin typeface=""/>
        <a:ea typeface=""/>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万里长城 1">
        <a:dk1>
          <a:srgbClr val="000000"/>
        </a:dk1>
        <a:lt1>
          <a:srgbClr val="FFFFFF"/>
        </a:lt1>
        <a:dk2>
          <a:srgbClr val="000099"/>
        </a:dk2>
        <a:lt2>
          <a:srgbClr val="969696"/>
        </a:lt2>
        <a:accent1>
          <a:srgbClr val="FFFF99"/>
        </a:accent1>
        <a:accent2>
          <a:srgbClr val="006666"/>
        </a:accent2>
        <a:accent3>
          <a:srgbClr val="FFFFFF"/>
        </a:accent3>
        <a:accent4>
          <a:srgbClr val="000000"/>
        </a:accent4>
        <a:accent5>
          <a:srgbClr val="FFFFCA"/>
        </a:accent5>
        <a:accent6>
          <a:srgbClr val="005C5C"/>
        </a:accent6>
        <a:hlink>
          <a:srgbClr val="800080"/>
        </a:hlink>
        <a:folHlink>
          <a:srgbClr val="FF6600"/>
        </a:folHlink>
      </a:clrScheme>
      <a:clrMap bg1="lt1" tx1="dk1" bg2="lt2" tx2="dk2" accent1="accent1" accent2="accent2" accent3="accent3" accent4="accent4" accent5="accent5" accent6="accent6" hlink="hlink" folHlink="folHlink"/>
    </a:extraClrScheme>
    <a:extraClrScheme>
      <a:clrScheme name="万里长城 2">
        <a:dk1>
          <a:srgbClr val="000000"/>
        </a:dk1>
        <a:lt1>
          <a:srgbClr val="8EA4EA"/>
        </a:lt1>
        <a:dk2>
          <a:srgbClr val="0033CC"/>
        </a:dk2>
        <a:lt2>
          <a:srgbClr val="969696"/>
        </a:lt2>
        <a:accent1>
          <a:srgbClr val="86B5B6"/>
        </a:accent1>
        <a:accent2>
          <a:srgbClr val="FFCC66"/>
        </a:accent2>
        <a:accent3>
          <a:srgbClr val="C6CFF3"/>
        </a:accent3>
        <a:accent4>
          <a:srgbClr val="000000"/>
        </a:accent4>
        <a:accent5>
          <a:srgbClr val="C3D7D7"/>
        </a:accent5>
        <a:accent6>
          <a:srgbClr val="E7B95C"/>
        </a:accent6>
        <a:hlink>
          <a:srgbClr val="626292"/>
        </a:hlink>
        <a:folHlink>
          <a:srgbClr val="A2366C"/>
        </a:folHlink>
      </a:clrScheme>
      <a:clrMap bg1="lt1" tx1="dk1" bg2="lt2" tx2="dk2" accent1="accent1" accent2="accent2" accent3="accent3" accent4="accent4" accent5="accent5" accent6="accent6" hlink="hlink" folHlink="folHlink"/>
    </a:extraClrScheme>
    <a:extraClrScheme>
      <a:clrScheme name="万里长城 3">
        <a:dk1>
          <a:srgbClr val="0000FF"/>
        </a:dk1>
        <a:lt1>
          <a:srgbClr val="C0C0C0"/>
        </a:lt1>
        <a:dk2>
          <a:srgbClr val="000000"/>
        </a:dk2>
        <a:lt2>
          <a:srgbClr val="B2B2B2"/>
        </a:lt2>
        <a:accent1>
          <a:srgbClr val="FFCC99"/>
        </a:accent1>
        <a:accent2>
          <a:srgbClr val="FF99CC"/>
        </a:accent2>
        <a:accent3>
          <a:srgbClr val="DCDCDC"/>
        </a:accent3>
        <a:accent4>
          <a:srgbClr val="0000DA"/>
        </a:accent4>
        <a:accent5>
          <a:srgbClr val="FFE2CA"/>
        </a:accent5>
        <a:accent6>
          <a:srgbClr val="E78AB9"/>
        </a:accent6>
        <a:hlink>
          <a:srgbClr val="9C4070"/>
        </a:hlink>
        <a:folHlink>
          <a:srgbClr val="00716E"/>
        </a:folHlink>
      </a:clrScheme>
      <a:clrMap bg1="lt1" tx1="dk1" bg2="lt2" tx2="dk2" accent1="accent1" accent2="accent2" accent3="accent3" accent4="accent4" accent5="accent5" accent6="accent6" hlink="hlink" folHlink="folHlink"/>
    </a:extraClrScheme>
    <a:extraClrScheme>
      <a:clrScheme name="万里长城 4">
        <a:dk1>
          <a:srgbClr val="0029AC"/>
        </a:dk1>
        <a:lt1>
          <a:srgbClr val="CCFFCC"/>
        </a:lt1>
        <a:dk2>
          <a:srgbClr val="993366"/>
        </a:dk2>
        <a:lt2>
          <a:srgbClr val="969696"/>
        </a:lt2>
        <a:accent1>
          <a:srgbClr val="FFCC99"/>
        </a:accent1>
        <a:accent2>
          <a:srgbClr val="6699FF"/>
        </a:accent2>
        <a:accent3>
          <a:srgbClr val="E2FFE2"/>
        </a:accent3>
        <a:accent4>
          <a:srgbClr val="002192"/>
        </a:accent4>
        <a:accent5>
          <a:srgbClr val="FFE2CA"/>
        </a:accent5>
        <a:accent6>
          <a:srgbClr val="5C8AE7"/>
        </a:accent6>
        <a:hlink>
          <a:srgbClr val="006600"/>
        </a:hlink>
        <a:folHlink>
          <a:srgbClr val="3366FF"/>
        </a:folHlink>
      </a:clrScheme>
      <a:clrMap bg1="lt1" tx1="dk1" bg2="lt2" tx2="dk2" accent1="accent1" accent2="accent2" accent3="accent3" accent4="accent4" accent5="accent5" accent6="accent6" hlink="hlink" folHlink="folHlink"/>
    </a:extraClrScheme>
    <a:extraClrScheme>
      <a:clrScheme name="万里长城 5">
        <a:dk1>
          <a:srgbClr val="333333"/>
        </a:dk1>
        <a:lt1>
          <a:srgbClr val="FF99CC"/>
        </a:lt1>
        <a:dk2>
          <a:srgbClr val="006600"/>
        </a:dk2>
        <a:lt2>
          <a:srgbClr val="B2B2B2"/>
        </a:lt2>
        <a:accent1>
          <a:srgbClr val="FFFF66"/>
        </a:accent1>
        <a:accent2>
          <a:srgbClr val="33CCFF"/>
        </a:accent2>
        <a:accent3>
          <a:srgbClr val="FFCAE2"/>
        </a:accent3>
        <a:accent4>
          <a:srgbClr val="2A2A2A"/>
        </a:accent4>
        <a:accent5>
          <a:srgbClr val="FFFFB8"/>
        </a:accent5>
        <a:accent6>
          <a:srgbClr val="2DB9E7"/>
        </a:accent6>
        <a:hlink>
          <a:srgbClr val="6600FF"/>
        </a:hlink>
        <a:folHlink>
          <a:srgbClr val="CC0066"/>
        </a:folHlink>
      </a:clrScheme>
      <a:clrMap bg1="lt1" tx1="dk1" bg2="lt2" tx2="dk2" accent1="accent1" accent2="accent2" accent3="accent3" accent4="accent4" accent5="accent5" accent6="accent6" hlink="hlink" folHlink="folHlink"/>
    </a:extraClrScheme>
    <a:extraClrScheme>
      <a:clrScheme name="万里长城 6">
        <a:dk1>
          <a:srgbClr val="000000"/>
        </a:dk1>
        <a:lt1>
          <a:srgbClr val="FFFFCC"/>
        </a:lt1>
        <a:dk2>
          <a:srgbClr val="6756A6"/>
        </a:dk2>
        <a:lt2>
          <a:srgbClr val="969696"/>
        </a:lt2>
        <a:accent1>
          <a:srgbClr val="99CCFF"/>
        </a:accent1>
        <a:accent2>
          <a:srgbClr val="008000"/>
        </a:accent2>
        <a:accent3>
          <a:srgbClr val="FFFFE2"/>
        </a:accent3>
        <a:accent4>
          <a:srgbClr val="000000"/>
        </a:accent4>
        <a:accent5>
          <a:srgbClr val="CAE2FF"/>
        </a:accent5>
        <a:accent6>
          <a:srgbClr val="007300"/>
        </a:accent6>
        <a:hlink>
          <a:srgbClr val="990033"/>
        </a:hlink>
        <a:folHlink>
          <a:srgbClr val="9900CC"/>
        </a:folHlink>
      </a:clrScheme>
      <a:clrMap bg1="lt1" tx1="dk1" bg2="lt2" tx2="dk2" accent1="accent1" accent2="accent2" accent3="accent3" accent4="accent4" accent5="accent5" accent6="accent6" hlink="hlink" folHlink="folHlink"/>
    </a:extraClrScheme>
    <a:extraClrScheme>
      <a:clrScheme name="万里长城 7">
        <a:dk1>
          <a:srgbClr val="CC3300"/>
        </a:dk1>
        <a:lt1>
          <a:srgbClr val="99CCFF"/>
        </a:lt1>
        <a:dk2>
          <a:srgbClr val="003399"/>
        </a:dk2>
        <a:lt2>
          <a:srgbClr val="969696"/>
        </a:lt2>
        <a:accent1>
          <a:srgbClr val="CED7FE"/>
        </a:accent1>
        <a:accent2>
          <a:srgbClr val="FFFFFF"/>
        </a:accent2>
        <a:accent3>
          <a:srgbClr val="CAE2FF"/>
        </a:accent3>
        <a:accent4>
          <a:srgbClr val="AE2A00"/>
        </a:accent4>
        <a:accent5>
          <a:srgbClr val="E3E8FE"/>
        </a:accent5>
        <a:accent6>
          <a:srgbClr val="E7E7E7"/>
        </a:accent6>
        <a:hlink>
          <a:srgbClr val="006600"/>
        </a:hlink>
        <a:folHlink>
          <a:srgbClr val="777777"/>
        </a:folHlink>
      </a:clrScheme>
      <a:clrMap bg1="lt1" tx1="dk1" bg2="lt2" tx2="dk2" accent1="accent1" accent2="accent2" accent3="accent3" accent4="accent4" accent5="accent5" accent6="accent6" hlink="hlink" folHlink="folHlink"/>
    </a:extraClrScheme>
    <a:extraClrScheme>
      <a:clrScheme name="万里长城 8">
        <a:dk1>
          <a:srgbClr val="006600"/>
        </a:dk1>
        <a:lt1>
          <a:srgbClr val="FFCC99"/>
        </a:lt1>
        <a:dk2>
          <a:srgbClr val="000000"/>
        </a:dk2>
        <a:lt2>
          <a:srgbClr val="B2B2B2"/>
        </a:lt2>
        <a:accent1>
          <a:srgbClr val="FFFFFF"/>
        </a:accent1>
        <a:accent2>
          <a:srgbClr val="FFFF66"/>
        </a:accent2>
        <a:accent3>
          <a:srgbClr val="FFE2CA"/>
        </a:accent3>
        <a:accent4>
          <a:srgbClr val="005600"/>
        </a:accent4>
        <a:accent5>
          <a:srgbClr val="FFFFFF"/>
        </a:accent5>
        <a:accent6>
          <a:srgbClr val="E7E75C"/>
        </a:accent6>
        <a:hlink>
          <a:srgbClr val="5B5B89"/>
        </a:hlink>
        <a:folHlink>
          <a:srgbClr val="3366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624</TotalTime>
  <Words>873</Words>
  <Application>Microsoft Office PowerPoint</Application>
  <PresentationFormat>On-screen Show (4:3)</PresentationFormat>
  <Paragraphs>81</Paragraphs>
  <Slides>10</Slides>
  <Notes>1</Notes>
  <HiddenSlides>0</HiddenSlides>
  <MMClips>0</MMClips>
  <ScaleCrop>false</ScaleCrop>
  <HeadingPairs>
    <vt:vector size="6" baseType="variant">
      <vt:variant>
        <vt:lpstr>Fonts Used</vt:lpstr>
      </vt:variant>
      <vt:variant>
        <vt:i4>5</vt:i4>
      </vt:variant>
      <vt:variant>
        <vt:lpstr>Design Template</vt:lpstr>
      </vt:variant>
      <vt:variant>
        <vt:i4>2</vt:i4>
      </vt:variant>
      <vt:variant>
        <vt:lpstr>Slide Titles</vt:lpstr>
      </vt:variant>
      <vt:variant>
        <vt:i4>10</vt:i4>
      </vt:variant>
    </vt:vector>
  </HeadingPairs>
  <TitlesOfParts>
    <vt:vector size="17" baseType="lpstr">
      <vt:lpstr>Arial</vt:lpstr>
      <vt:lpstr>宋体</vt:lpstr>
      <vt:lpstr>Wingdings</vt:lpstr>
      <vt:lpstr>Calibri</vt:lpstr>
      <vt:lpstr>MS PGothic</vt:lpstr>
      <vt:lpstr>1_万里长城</vt:lpstr>
      <vt:lpstr>1_万里长城</vt:lpstr>
      <vt:lpstr>Alliance for Telecommunications  Industry Solutions (ATIS) Update</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ZhaoSZ</dc:creator>
  <cp:lastModifiedBy>sbarclay</cp:lastModifiedBy>
  <cp:revision>59</cp:revision>
  <cp:lastPrinted>2010-08-27T21:12:09Z</cp:lastPrinted>
  <dcterms:created xsi:type="dcterms:W3CDTF">2010-05-04T03:31:53Z</dcterms:created>
  <dcterms:modified xsi:type="dcterms:W3CDTF">2010-08-29T10:01:41Z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