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258" r:id="rId5"/>
    <p:sldId id="639" r:id="rId6"/>
    <p:sldId id="640" r:id="rId7"/>
    <p:sldId id="641" r:id="rId8"/>
    <p:sldId id="642" r:id="rId9"/>
    <p:sldId id="643" r:id="rId10"/>
    <p:sldId id="644" r:id="rId11"/>
    <p:sldId id="645" r:id="rId12"/>
    <p:sldId id="649" r:id="rId13"/>
    <p:sldId id="647" r:id="rId14"/>
    <p:sldId id="648" r:id="rId15"/>
    <p:sldId id="650" r:id="rId16"/>
    <p:sldId id="651" r:id="rId17"/>
    <p:sldId id="653" r:id="rId18"/>
    <p:sldId id="654" r:id="rId19"/>
    <p:sldId id="655" r:id="rId20"/>
    <p:sldId id="657" r:id="rId21"/>
    <p:sldId id="658" r:id="rId22"/>
    <p:sldId id="659" r:id="rId23"/>
    <p:sldId id="660" r:id="rId24"/>
    <p:sldId id="661" r:id="rId25"/>
    <p:sldId id="662" r:id="rId26"/>
    <p:sldId id="663" r:id="rId27"/>
    <p:sldId id="664" r:id="rId28"/>
    <p:sldId id="665" r:id="rId29"/>
    <p:sldId id="666" r:id="rId3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39069500-490A-AC47-BA23-69417AF67B92}">
          <p14:sldIdLst>
            <p14:sldId id="258"/>
            <p14:sldId id="639"/>
            <p14:sldId id="640"/>
            <p14:sldId id="641"/>
            <p14:sldId id="642"/>
            <p14:sldId id="643"/>
            <p14:sldId id="644"/>
            <p14:sldId id="645"/>
            <p14:sldId id="649"/>
            <p14:sldId id="647"/>
            <p14:sldId id="648"/>
            <p14:sldId id="650"/>
            <p14:sldId id="651"/>
            <p14:sldId id="653"/>
            <p14:sldId id="654"/>
            <p14:sldId id="655"/>
            <p14:sldId id="657"/>
            <p14:sldId id="658"/>
            <p14:sldId id="659"/>
            <p14:sldId id="660"/>
            <p14:sldId id="661"/>
            <p14:sldId id="662"/>
            <p14:sldId id="663"/>
            <p14:sldId id="664"/>
            <p14:sldId id="665"/>
            <p14:sldId id="6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af20a94abe0917142804f53d57c771ccefcded1e0baf7bf1628b1c851133bc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0000"/>
    <a:srgbClr val="FFFFFF"/>
    <a:srgbClr val="BDBFBF"/>
    <a:srgbClr val="4473C5"/>
    <a:srgbClr val="2071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75873" autoAdjust="0"/>
  </p:normalViewPr>
  <p:slideViewPr>
    <p:cSldViewPr snapToGrid="0">
      <p:cViewPr varScale="1">
        <p:scale>
          <a:sx n="84" d="100"/>
          <a:sy n="84" d="100"/>
        </p:scale>
        <p:origin x="49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D3B43-E132-49D9-B1CE-BA127B3BD3A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D8F4C8F-61AB-466A-90C1-BE553653565A}">
      <dgm:prSet phldrT="[Text]"/>
      <dgm:spPr>
        <a:solidFill>
          <a:schemeClr val="bg1">
            <a:lumMod val="95000"/>
          </a:schemeClr>
        </a:solidFill>
        <a:ln>
          <a:solidFill>
            <a:srgbClr val="00A3E0"/>
          </a:solidFill>
        </a:ln>
      </dgm:spPr>
      <dgm:t>
        <a:bodyPr/>
        <a:lstStyle/>
        <a:p>
          <a:r>
            <a:rPr lang="en-US" dirty="0">
              <a:solidFill>
                <a:schemeClr val="tx1"/>
              </a:solidFill>
            </a:rPr>
            <a:t>The right of the public to correspond;</a:t>
          </a:r>
        </a:p>
      </dgm:t>
    </dgm:pt>
    <dgm:pt modelId="{19FA58DD-AF8D-45C5-A169-FE4F73F55E5E}" type="parTrans" cxnId="{3F32C96A-8A74-469B-8AEA-BA9DC20439D7}">
      <dgm:prSet/>
      <dgm:spPr/>
      <dgm:t>
        <a:bodyPr/>
        <a:lstStyle/>
        <a:p>
          <a:endParaRPr lang="en-US"/>
        </a:p>
      </dgm:t>
    </dgm:pt>
    <dgm:pt modelId="{4AAC644A-0B02-45D0-B386-A933D478BEB4}" type="sibTrans" cxnId="{3F32C96A-8A74-469B-8AEA-BA9DC20439D7}">
      <dgm:prSet/>
      <dgm:spPr/>
      <dgm:t>
        <a:bodyPr/>
        <a:lstStyle/>
        <a:p>
          <a:endParaRPr lang="en-US"/>
        </a:p>
      </dgm:t>
    </dgm:pt>
    <dgm:pt modelId="{F07544BE-C8D9-47AF-98DA-4C43F258B786}">
      <dgm:prSet/>
      <dgm:spPr>
        <a:solidFill>
          <a:schemeClr val="bg1">
            <a:lumMod val="95000"/>
          </a:schemeClr>
        </a:solidFill>
        <a:ln>
          <a:solidFill>
            <a:srgbClr val="00A3E0"/>
          </a:solidFill>
        </a:ln>
      </dgm:spPr>
      <dgm:t>
        <a:bodyPr/>
        <a:lstStyle/>
        <a:p>
          <a:r>
            <a:rPr lang="en-US" dirty="0">
              <a:solidFill>
                <a:schemeClr val="tx1"/>
              </a:solidFill>
            </a:rPr>
            <a:t>Protection of telecommunication channels in installations;</a:t>
          </a:r>
        </a:p>
      </dgm:t>
    </dgm:pt>
    <dgm:pt modelId="{BFC4ECFF-FF02-4756-9B49-FCA736064FEA}" type="parTrans" cxnId="{1C92CE9C-A065-4874-9380-22ABA04D5D34}">
      <dgm:prSet/>
      <dgm:spPr/>
      <dgm:t>
        <a:bodyPr/>
        <a:lstStyle/>
        <a:p>
          <a:endParaRPr lang="en-US"/>
        </a:p>
      </dgm:t>
    </dgm:pt>
    <dgm:pt modelId="{12DABD7B-C951-46EE-B090-9FE4A76D5F66}" type="sibTrans" cxnId="{1C92CE9C-A065-4874-9380-22ABA04D5D34}">
      <dgm:prSet/>
      <dgm:spPr/>
      <dgm:t>
        <a:bodyPr/>
        <a:lstStyle/>
        <a:p>
          <a:endParaRPr lang="en-US"/>
        </a:p>
      </dgm:t>
    </dgm:pt>
    <dgm:pt modelId="{071DEEDE-A36F-4C95-AD21-A5A4FAABC6E4}">
      <dgm:prSet/>
      <dgm:spPr>
        <a:solidFill>
          <a:schemeClr val="bg1">
            <a:lumMod val="95000"/>
          </a:schemeClr>
        </a:solidFill>
        <a:ln>
          <a:solidFill>
            <a:srgbClr val="00A3E0"/>
          </a:solidFill>
        </a:ln>
      </dgm:spPr>
      <dgm:t>
        <a:bodyPr/>
        <a:lstStyle/>
        <a:p>
          <a:r>
            <a:rPr lang="en-US" dirty="0">
              <a:solidFill>
                <a:schemeClr val="tx1"/>
              </a:solidFill>
            </a:rPr>
            <a:t>Use of the limited numbering and addressing resources;</a:t>
          </a:r>
        </a:p>
      </dgm:t>
    </dgm:pt>
    <dgm:pt modelId="{0B11A4D0-8718-457D-B954-E384230BB34A}" type="parTrans" cxnId="{AE626AA2-5DFF-43BE-A4D9-FFD8197D408E}">
      <dgm:prSet/>
      <dgm:spPr/>
      <dgm:t>
        <a:bodyPr/>
        <a:lstStyle/>
        <a:p>
          <a:endParaRPr lang="en-US"/>
        </a:p>
      </dgm:t>
    </dgm:pt>
    <dgm:pt modelId="{FD3A5C6A-EC10-4C90-844A-C552B1097316}" type="sibTrans" cxnId="{AE626AA2-5DFF-43BE-A4D9-FFD8197D408E}">
      <dgm:prSet/>
      <dgm:spPr/>
      <dgm:t>
        <a:bodyPr/>
        <a:lstStyle/>
        <a:p>
          <a:endParaRPr lang="en-US"/>
        </a:p>
      </dgm:t>
    </dgm:pt>
    <dgm:pt modelId="{FDA2EFBE-6AD1-4156-BB82-8E764BC07E5C}">
      <dgm:prSet/>
      <dgm:spPr>
        <a:solidFill>
          <a:schemeClr val="bg1">
            <a:lumMod val="95000"/>
          </a:schemeClr>
        </a:solidFill>
        <a:ln>
          <a:solidFill>
            <a:srgbClr val="00A3E0"/>
          </a:solidFill>
        </a:ln>
      </dgm:spPr>
      <dgm:t>
        <a:bodyPr/>
        <a:lstStyle/>
        <a:p>
          <a:r>
            <a:rPr lang="en-US">
              <a:solidFill>
                <a:schemeClr val="tx1"/>
              </a:solidFill>
            </a:rPr>
            <a:t>Naming and identification;</a:t>
          </a:r>
          <a:endParaRPr lang="en-US" dirty="0">
            <a:solidFill>
              <a:schemeClr val="tx1"/>
            </a:solidFill>
          </a:endParaRPr>
        </a:p>
      </dgm:t>
    </dgm:pt>
    <dgm:pt modelId="{094FCEC9-91C2-49E8-A1F7-FA8EF4190C80}" type="parTrans" cxnId="{5531C2F5-D65A-472B-9ABF-F704B4EAFC20}">
      <dgm:prSet/>
      <dgm:spPr/>
      <dgm:t>
        <a:bodyPr/>
        <a:lstStyle/>
        <a:p>
          <a:endParaRPr lang="en-US"/>
        </a:p>
      </dgm:t>
    </dgm:pt>
    <dgm:pt modelId="{2792F930-91BA-4D4A-93B6-12E308A3D278}" type="sibTrans" cxnId="{5531C2F5-D65A-472B-9ABF-F704B4EAFC20}">
      <dgm:prSet/>
      <dgm:spPr/>
      <dgm:t>
        <a:bodyPr/>
        <a:lstStyle/>
        <a:p>
          <a:endParaRPr lang="en-US"/>
        </a:p>
      </dgm:t>
    </dgm:pt>
    <dgm:pt modelId="{15DFA0C5-B129-4E90-A994-2F2E06756A7B}">
      <dgm:prSet/>
      <dgm:spPr>
        <a:solidFill>
          <a:schemeClr val="bg1">
            <a:lumMod val="95000"/>
          </a:schemeClr>
        </a:solidFill>
        <a:ln>
          <a:solidFill>
            <a:srgbClr val="00A3E0"/>
          </a:solidFill>
        </a:ln>
      </dgm:spPr>
      <dgm:t>
        <a:bodyPr/>
        <a:lstStyle/>
        <a:p>
          <a:r>
            <a:rPr lang="en-US" dirty="0">
              <a:solidFill>
                <a:schemeClr val="tx1"/>
              </a:solidFill>
            </a:rPr>
            <a:t>Secrecy and authenticity of telecommunications;</a:t>
          </a:r>
        </a:p>
      </dgm:t>
    </dgm:pt>
    <dgm:pt modelId="{570E745E-D13A-48F9-AFEE-D61959363F20}" type="parTrans" cxnId="{73F235E7-2F14-4BF3-9EF7-58516FFA3DF9}">
      <dgm:prSet/>
      <dgm:spPr/>
      <dgm:t>
        <a:bodyPr/>
        <a:lstStyle/>
        <a:p>
          <a:endParaRPr lang="en-US"/>
        </a:p>
      </dgm:t>
    </dgm:pt>
    <dgm:pt modelId="{7848E8EA-5779-4B8A-8EAC-B12D82D25A17}" type="sibTrans" cxnId="{73F235E7-2F14-4BF3-9EF7-58516FFA3DF9}">
      <dgm:prSet/>
      <dgm:spPr/>
      <dgm:t>
        <a:bodyPr/>
        <a:lstStyle/>
        <a:p>
          <a:endParaRPr lang="en-US"/>
        </a:p>
      </dgm:t>
    </dgm:pt>
    <dgm:pt modelId="{299C5DBE-B072-4161-BE26-CE8AB8061A5B}">
      <dgm:prSet/>
      <dgm:spPr>
        <a:solidFill>
          <a:schemeClr val="bg1">
            <a:lumMod val="95000"/>
          </a:schemeClr>
        </a:solidFill>
        <a:ln>
          <a:solidFill>
            <a:srgbClr val="00A3E0"/>
          </a:solidFill>
        </a:ln>
      </dgm:spPr>
      <dgm:t>
        <a:bodyPr/>
        <a:lstStyle/>
        <a:p>
          <a:r>
            <a:rPr lang="en-US">
              <a:solidFill>
                <a:schemeClr val="tx1"/>
              </a:solidFill>
            </a:rPr>
            <a:t>Safety of life;</a:t>
          </a:r>
          <a:endParaRPr lang="en-US" dirty="0">
            <a:solidFill>
              <a:schemeClr val="tx1"/>
            </a:solidFill>
          </a:endParaRPr>
        </a:p>
      </dgm:t>
    </dgm:pt>
    <dgm:pt modelId="{42872D21-BE6A-402B-912A-011DF788B707}" type="parTrans" cxnId="{4CC46BD1-D781-49A3-80B4-00BA07F73742}">
      <dgm:prSet/>
      <dgm:spPr/>
      <dgm:t>
        <a:bodyPr/>
        <a:lstStyle/>
        <a:p>
          <a:endParaRPr lang="en-US"/>
        </a:p>
      </dgm:t>
    </dgm:pt>
    <dgm:pt modelId="{BAA3DDED-ADD8-461D-AD97-E45705E1BCCE}" type="sibTrans" cxnId="{4CC46BD1-D781-49A3-80B4-00BA07F73742}">
      <dgm:prSet/>
      <dgm:spPr/>
      <dgm:t>
        <a:bodyPr/>
        <a:lstStyle/>
        <a:p>
          <a:endParaRPr lang="en-US"/>
        </a:p>
      </dgm:t>
    </dgm:pt>
    <dgm:pt modelId="{7E92FFD5-C4B6-4E2A-B740-FCFD17937211}">
      <dgm:prSet/>
      <dgm:spPr>
        <a:solidFill>
          <a:schemeClr val="bg1">
            <a:lumMod val="95000"/>
          </a:schemeClr>
        </a:solidFill>
        <a:ln>
          <a:solidFill>
            <a:srgbClr val="00A3E0"/>
          </a:solidFill>
        </a:ln>
      </dgm:spPr>
      <dgm:t>
        <a:bodyPr/>
        <a:lstStyle/>
        <a:p>
          <a:r>
            <a:rPr lang="en-US">
              <a:solidFill>
                <a:schemeClr val="tx1"/>
              </a:solidFill>
            </a:rPr>
            <a:t>Practices applicable to competitive markets;</a:t>
          </a:r>
          <a:endParaRPr lang="en-US" dirty="0">
            <a:solidFill>
              <a:schemeClr val="tx1"/>
            </a:solidFill>
          </a:endParaRPr>
        </a:p>
      </dgm:t>
    </dgm:pt>
    <dgm:pt modelId="{EF4E4BAA-62BE-4AAB-B470-D2FC54AA3790}" type="parTrans" cxnId="{7C1023B1-133E-4BFD-A7D4-8204BFE8DCA5}">
      <dgm:prSet/>
      <dgm:spPr/>
      <dgm:t>
        <a:bodyPr/>
        <a:lstStyle/>
        <a:p>
          <a:endParaRPr lang="en-US"/>
        </a:p>
      </dgm:t>
    </dgm:pt>
    <dgm:pt modelId="{2264D2AE-5D82-417E-BD5E-5B748E7EC08A}" type="sibTrans" cxnId="{7C1023B1-133E-4BFD-A7D4-8204BFE8DCA5}">
      <dgm:prSet/>
      <dgm:spPr/>
      <dgm:t>
        <a:bodyPr/>
        <a:lstStyle/>
        <a:p>
          <a:endParaRPr lang="en-US"/>
        </a:p>
      </dgm:t>
    </dgm:pt>
    <dgm:pt modelId="{6697BC53-57CA-4BC3-B558-ECD3B37F7D33}">
      <dgm:prSet/>
      <dgm:spPr>
        <a:solidFill>
          <a:schemeClr val="bg1">
            <a:lumMod val="95000"/>
          </a:schemeClr>
        </a:solidFill>
        <a:ln>
          <a:solidFill>
            <a:srgbClr val="00A3E0"/>
          </a:solidFill>
        </a:ln>
      </dgm:spPr>
      <dgm:t>
        <a:bodyPr/>
        <a:lstStyle/>
        <a:p>
          <a:r>
            <a:rPr lang="en-US">
              <a:solidFill>
                <a:schemeClr val="tx1"/>
              </a:solidFill>
            </a:rPr>
            <a:t>Misuse of numbering resources;</a:t>
          </a:r>
          <a:endParaRPr lang="en-US" dirty="0">
            <a:solidFill>
              <a:schemeClr val="tx1"/>
            </a:solidFill>
          </a:endParaRPr>
        </a:p>
      </dgm:t>
    </dgm:pt>
    <dgm:pt modelId="{F6F86CF5-3DD6-477F-AB67-2BB5421AECFE}" type="parTrans" cxnId="{7F160EB3-1816-493B-83E3-40782749F92D}">
      <dgm:prSet/>
      <dgm:spPr/>
      <dgm:t>
        <a:bodyPr/>
        <a:lstStyle/>
        <a:p>
          <a:endParaRPr lang="en-US"/>
        </a:p>
      </dgm:t>
    </dgm:pt>
    <dgm:pt modelId="{D06EDE9C-6CA1-4F96-8414-A1E8A2A7B76C}" type="sibTrans" cxnId="{7F160EB3-1816-493B-83E3-40782749F92D}">
      <dgm:prSet/>
      <dgm:spPr/>
      <dgm:t>
        <a:bodyPr/>
        <a:lstStyle/>
        <a:p>
          <a:endParaRPr lang="en-US"/>
        </a:p>
      </dgm:t>
    </dgm:pt>
    <dgm:pt modelId="{14FB34D8-26E4-443B-A2D8-5A79C3CA88EE}" type="pres">
      <dgm:prSet presAssocID="{ACED3B43-E132-49D9-B1CE-BA127B3BD3AD}" presName="diagram" presStyleCnt="0">
        <dgm:presLayoutVars>
          <dgm:dir/>
          <dgm:resizeHandles val="exact"/>
        </dgm:presLayoutVars>
      </dgm:prSet>
      <dgm:spPr/>
    </dgm:pt>
    <dgm:pt modelId="{B15BB1C9-F841-43D5-B3B9-039A2D1D0D59}" type="pres">
      <dgm:prSet presAssocID="{5D8F4C8F-61AB-466A-90C1-BE553653565A}" presName="node" presStyleLbl="node1" presStyleIdx="0" presStyleCnt="8">
        <dgm:presLayoutVars>
          <dgm:bulletEnabled val="1"/>
        </dgm:presLayoutVars>
      </dgm:prSet>
      <dgm:spPr/>
    </dgm:pt>
    <dgm:pt modelId="{A11FC237-E251-41DD-994B-3C13B50D75F4}" type="pres">
      <dgm:prSet presAssocID="{4AAC644A-0B02-45D0-B386-A933D478BEB4}" presName="sibTrans" presStyleCnt="0"/>
      <dgm:spPr/>
    </dgm:pt>
    <dgm:pt modelId="{101A9430-0410-4DA4-9007-76C89DC2656B}" type="pres">
      <dgm:prSet presAssocID="{F07544BE-C8D9-47AF-98DA-4C43F258B786}" presName="node" presStyleLbl="node1" presStyleIdx="1" presStyleCnt="8">
        <dgm:presLayoutVars>
          <dgm:bulletEnabled val="1"/>
        </dgm:presLayoutVars>
      </dgm:prSet>
      <dgm:spPr/>
    </dgm:pt>
    <dgm:pt modelId="{88253FB7-A96B-464C-BCEE-38A918016B72}" type="pres">
      <dgm:prSet presAssocID="{12DABD7B-C951-46EE-B090-9FE4A76D5F66}" presName="sibTrans" presStyleCnt="0"/>
      <dgm:spPr/>
    </dgm:pt>
    <dgm:pt modelId="{FC508913-5D06-4E24-82E1-3E97622C8960}" type="pres">
      <dgm:prSet presAssocID="{071DEEDE-A36F-4C95-AD21-A5A4FAABC6E4}" presName="node" presStyleLbl="node1" presStyleIdx="2" presStyleCnt="8">
        <dgm:presLayoutVars>
          <dgm:bulletEnabled val="1"/>
        </dgm:presLayoutVars>
      </dgm:prSet>
      <dgm:spPr/>
    </dgm:pt>
    <dgm:pt modelId="{16D326AC-5600-4D89-8EF5-7E3C85806F33}" type="pres">
      <dgm:prSet presAssocID="{FD3A5C6A-EC10-4C90-844A-C552B1097316}" presName="sibTrans" presStyleCnt="0"/>
      <dgm:spPr/>
    </dgm:pt>
    <dgm:pt modelId="{A60BF66B-46AB-45A8-BF4C-3E311AA9EEDD}" type="pres">
      <dgm:prSet presAssocID="{FDA2EFBE-6AD1-4156-BB82-8E764BC07E5C}" presName="node" presStyleLbl="node1" presStyleIdx="3" presStyleCnt="8">
        <dgm:presLayoutVars>
          <dgm:bulletEnabled val="1"/>
        </dgm:presLayoutVars>
      </dgm:prSet>
      <dgm:spPr/>
    </dgm:pt>
    <dgm:pt modelId="{9CFCCC1B-ECF3-4C59-9B2D-FEBF0074970B}" type="pres">
      <dgm:prSet presAssocID="{2792F930-91BA-4D4A-93B6-12E308A3D278}" presName="sibTrans" presStyleCnt="0"/>
      <dgm:spPr/>
    </dgm:pt>
    <dgm:pt modelId="{42FA2907-4F7D-40B1-9FE3-1A7FCA6CAEA9}" type="pres">
      <dgm:prSet presAssocID="{15DFA0C5-B129-4E90-A994-2F2E06756A7B}" presName="node" presStyleLbl="node1" presStyleIdx="4" presStyleCnt="8">
        <dgm:presLayoutVars>
          <dgm:bulletEnabled val="1"/>
        </dgm:presLayoutVars>
      </dgm:prSet>
      <dgm:spPr/>
    </dgm:pt>
    <dgm:pt modelId="{7CD2A7EE-1C19-4CA9-ADCB-0CFD1D914077}" type="pres">
      <dgm:prSet presAssocID="{7848E8EA-5779-4B8A-8EAC-B12D82D25A17}" presName="sibTrans" presStyleCnt="0"/>
      <dgm:spPr/>
    </dgm:pt>
    <dgm:pt modelId="{7EAFF8F0-3983-4951-A172-A7FAD44D095D}" type="pres">
      <dgm:prSet presAssocID="{299C5DBE-B072-4161-BE26-CE8AB8061A5B}" presName="node" presStyleLbl="node1" presStyleIdx="5" presStyleCnt="8">
        <dgm:presLayoutVars>
          <dgm:bulletEnabled val="1"/>
        </dgm:presLayoutVars>
      </dgm:prSet>
      <dgm:spPr/>
    </dgm:pt>
    <dgm:pt modelId="{6F032125-6D48-40B8-AA05-D404FB14A223}" type="pres">
      <dgm:prSet presAssocID="{BAA3DDED-ADD8-461D-AD97-E45705E1BCCE}" presName="sibTrans" presStyleCnt="0"/>
      <dgm:spPr/>
    </dgm:pt>
    <dgm:pt modelId="{F16F66DB-90AE-45FF-9BFB-8068B10D09E6}" type="pres">
      <dgm:prSet presAssocID="{7E92FFD5-C4B6-4E2A-B740-FCFD17937211}" presName="node" presStyleLbl="node1" presStyleIdx="6" presStyleCnt="8">
        <dgm:presLayoutVars>
          <dgm:bulletEnabled val="1"/>
        </dgm:presLayoutVars>
      </dgm:prSet>
      <dgm:spPr/>
    </dgm:pt>
    <dgm:pt modelId="{ABC0C5A1-CD13-4613-B1BB-2650EA2610CC}" type="pres">
      <dgm:prSet presAssocID="{2264D2AE-5D82-417E-BD5E-5B748E7EC08A}" presName="sibTrans" presStyleCnt="0"/>
      <dgm:spPr/>
    </dgm:pt>
    <dgm:pt modelId="{DE93C73D-F056-45AC-8E11-FFC6FF3C1A1B}" type="pres">
      <dgm:prSet presAssocID="{6697BC53-57CA-4BC3-B558-ECD3B37F7D33}" presName="node" presStyleLbl="node1" presStyleIdx="7" presStyleCnt="8">
        <dgm:presLayoutVars>
          <dgm:bulletEnabled val="1"/>
        </dgm:presLayoutVars>
      </dgm:prSet>
      <dgm:spPr/>
    </dgm:pt>
  </dgm:ptLst>
  <dgm:cxnLst>
    <dgm:cxn modelId="{D11A1E02-6BAB-43AE-B22A-1D90FCD6CC56}" type="presOf" srcId="{FDA2EFBE-6AD1-4156-BB82-8E764BC07E5C}" destId="{A60BF66B-46AB-45A8-BF4C-3E311AA9EEDD}" srcOrd="0" destOrd="0" presId="urn:microsoft.com/office/officeart/2005/8/layout/default"/>
    <dgm:cxn modelId="{9D40DF07-4E50-43FA-BA76-2162A245B241}" type="presOf" srcId="{071DEEDE-A36F-4C95-AD21-A5A4FAABC6E4}" destId="{FC508913-5D06-4E24-82E1-3E97622C8960}" srcOrd="0" destOrd="0" presId="urn:microsoft.com/office/officeart/2005/8/layout/default"/>
    <dgm:cxn modelId="{C192DF08-4A80-4556-9491-2F2BD3C9B493}" type="presOf" srcId="{15DFA0C5-B129-4E90-A994-2F2E06756A7B}" destId="{42FA2907-4F7D-40B1-9FE3-1A7FCA6CAEA9}" srcOrd="0" destOrd="0" presId="urn:microsoft.com/office/officeart/2005/8/layout/default"/>
    <dgm:cxn modelId="{6541C10D-86DB-46FF-8E00-EF6FCC96000F}" type="presOf" srcId="{7E92FFD5-C4B6-4E2A-B740-FCFD17937211}" destId="{F16F66DB-90AE-45FF-9BFB-8068B10D09E6}" srcOrd="0" destOrd="0" presId="urn:microsoft.com/office/officeart/2005/8/layout/default"/>
    <dgm:cxn modelId="{9EAAA40F-E096-455B-9446-E0DCA5634D79}" type="presOf" srcId="{6697BC53-57CA-4BC3-B558-ECD3B37F7D33}" destId="{DE93C73D-F056-45AC-8E11-FFC6FF3C1A1B}" srcOrd="0" destOrd="0" presId="urn:microsoft.com/office/officeart/2005/8/layout/default"/>
    <dgm:cxn modelId="{A623CF1F-453A-4A21-92B1-7472AC823192}" type="presOf" srcId="{ACED3B43-E132-49D9-B1CE-BA127B3BD3AD}" destId="{14FB34D8-26E4-443B-A2D8-5A79C3CA88EE}" srcOrd="0" destOrd="0" presId="urn:microsoft.com/office/officeart/2005/8/layout/default"/>
    <dgm:cxn modelId="{15AC4269-6A42-46C3-B419-F55F12D4AA46}" type="presOf" srcId="{F07544BE-C8D9-47AF-98DA-4C43F258B786}" destId="{101A9430-0410-4DA4-9007-76C89DC2656B}" srcOrd="0" destOrd="0" presId="urn:microsoft.com/office/officeart/2005/8/layout/default"/>
    <dgm:cxn modelId="{3F32C96A-8A74-469B-8AEA-BA9DC20439D7}" srcId="{ACED3B43-E132-49D9-B1CE-BA127B3BD3AD}" destId="{5D8F4C8F-61AB-466A-90C1-BE553653565A}" srcOrd="0" destOrd="0" parTransId="{19FA58DD-AF8D-45C5-A169-FE4F73F55E5E}" sibTransId="{4AAC644A-0B02-45D0-B386-A933D478BEB4}"/>
    <dgm:cxn modelId="{1C92CE9C-A065-4874-9380-22ABA04D5D34}" srcId="{ACED3B43-E132-49D9-B1CE-BA127B3BD3AD}" destId="{F07544BE-C8D9-47AF-98DA-4C43F258B786}" srcOrd="1" destOrd="0" parTransId="{BFC4ECFF-FF02-4756-9B49-FCA736064FEA}" sibTransId="{12DABD7B-C951-46EE-B090-9FE4A76D5F66}"/>
    <dgm:cxn modelId="{AE626AA2-5DFF-43BE-A4D9-FFD8197D408E}" srcId="{ACED3B43-E132-49D9-B1CE-BA127B3BD3AD}" destId="{071DEEDE-A36F-4C95-AD21-A5A4FAABC6E4}" srcOrd="2" destOrd="0" parTransId="{0B11A4D0-8718-457D-B954-E384230BB34A}" sibTransId="{FD3A5C6A-EC10-4C90-844A-C552B1097316}"/>
    <dgm:cxn modelId="{7C1023B1-133E-4BFD-A7D4-8204BFE8DCA5}" srcId="{ACED3B43-E132-49D9-B1CE-BA127B3BD3AD}" destId="{7E92FFD5-C4B6-4E2A-B740-FCFD17937211}" srcOrd="6" destOrd="0" parTransId="{EF4E4BAA-62BE-4AAB-B470-D2FC54AA3790}" sibTransId="{2264D2AE-5D82-417E-BD5E-5B748E7EC08A}"/>
    <dgm:cxn modelId="{7F160EB3-1816-493B-83E3-40782749F92D}" srcId="{ACED3B43-E132-49D9-B1CE-BA127B3BD3AD}" destId="{6697BC53-57CA-4BC3-B558-ECD3B37F7D33}" srcOrd="7" destOrd="0" parTransId="{F6F86CF5-3DD6-477F-AB67-2BB5421AECFE}" sibTransId="{D06EDE9C-6CA1-4F96-8414-A1E8A2A7B76C}"/>
    <dgm:cxn modelId="{4CC46BD1-D781-49A3-80B4-00BA07F73742}" srcId="{ACED3B43-E132-49D9-B1CE-BA127B3BD3AD}" destId="{299C5DBE-B072-4161-BE26-CE8AB8061A5B}" srcOrd="5" destOrd="0" parTransId="{42872D21-BE6A-402B-912A-011DF788B707}" sibTransId="{BAA3DDED-ADD8-461D-AD97-E45705E1BCCE}"/>
    <dgm:cxn modelId="{73F235E7-2F14-4BF3-9EF7-58516FFA3DF9}" srcId="{ACED3B43-E132-49D9-B1CE-BA127B3BD3AD}" destId="{15DFA0C5-B129-4E90-A994-2F2E06756A7B}" srcOrd="4" destOrd="0" parTransId="{570E745E-D13A-48F9-AFEE-D61959363F20}" sibTransId="{7848E8EA-5779-4B8A-8EAC-B12D82D25A17}"/>
    <dgm:cxn modelId="{76F97BEE-B9A5-4F7C-A477-4C0642EFA70C}" type="presOf" srcId="{299C5DBE-B072-4161-BE26-CE8AB8061A5B}" destId="{7EAFF8F0-3983-4951-A172-A7FAD44D095D}" srcOrd="0" destOrd="0" presId="urn:microsoft.com/office/officeart/2005/8/layout/default"/>
    <dgm:cxn modelId="{08DC64F4-8778-46FF-9386-E21AC8BB6F77}" type="presOf" srcId="{5D8F4C8F-61AB-466A-90C1-BE553653565A}" destId="{B15BB1C9-F841-43D5-B3B9-039A2D1D0D59}" srcOrd="0" destOrd="0" presId="urn:microsoft.com/office/officeart/2005/8/layout/default"/>
    <dgm:cxn modelId="{5531C2F5-D65A-472B-9ABF-F704B4EAFC20}" srcId="{ACED3B43-E132-49D9-B1CE-BA127B3BD3AD}" destId="{FDA2EFBE-6AD1-4156-BB82-8E764BC07E5C}" srcOrd="3" destOrd="0" parTransId="{094FCEC9-91C2-49E8-A1F7-FA8EF4190C80}" sibTransId="{2792F930-91BA-4D4A-93B6-12E308A3D278}"/>
    <dgm:cxn modelId="{00282896-94BB-48AF-B645-558EDC801FB9}" type="presParOf" srcId="{14FB34D8-26E4-443B-A2D8-5A79C3CA88EE}" destId="{B15BB1C9-F841-43D5-B3B9-039A2D1D0D59}" srcOrd="0" destOrd="0" presId="urn:microsoft.com/office/officeart/2005/8/layout/default"/>
    <dgm:cxn modelId="{1B0171E0-DBAC-4E71-A32B-37204640E0DD}" type="presParOf" srcId="{14FB34D8-26E4-443B-A2D8-5A79C3CA88EE}" destId="{A11FC237-E251-41DD-994B-3C13B50D75F4}" srcOrd="1" destOrd="0" presId="urn:microsoft.com/office/officeart/2005/8/layout/default"/>
    <dgm:cxn modelId="{5342C9A9-2049-4EC8-8A50-C1A23374255B}" type="presParOf" srcId="{14FB34D8-26E4-443B-A2D8-5A79C3CA88EE}" destId="{101A9430-0410-4DA4-9007-76C89DC2656B}" srcOrd="2" destOrd="0" presId="urn:microsoft.com/office/officeart/2005/8/layout/default"/>
    <dgm:cxn modelId="{6B1AA609-3C5F-4B0D-B38A-9CB745BF047C}" type="presParOf" srcId="{14FB34D8-26E4-443B-A2D8-5A79C3CA88EE}" destId="{88253FB7-A96B-464C-BCEE-38A918016B72}" srcOrd="3" destOrd="0" presId="urn:microsoft.com/office/officeart/2005/8/layout/default"/>
    <dgm:cxn modelId="{02C9B43D-4BA9-4F85-B6AC-E2A88673F2F6}" type="presParOf" srcId="{14FB34D8-26E4-443B-A2D8-5A79C3CA88EE}" destId="{FC508913-5D06-4E24-82E1-3E97622C8960}" srcOrd="4" destOrd="0" presId="urn:microsoft.com/office/officeart/2005/8/layout/default"/>
    <dgm:cxn modelId="{E10C3AB9-6E8C-40D3-8FC7-9A91A087B13C}" type="presParOf" srcId="{14FB34D8-26E4-443B-A2D8-5A79C3CA88EE}" destId="{16D326AC-5600-4D89-8EF5-7E3C85806F33}" srcOrd="5" destOrd="0" presId="urn:microsoft.com/office/officeart/2005/8/layout/default"/>
    <dgm:cxn modelId="{D8C55B82-6320-474B-A19B-2C55D48F6507}" type="presParOf" srcId="{14FB34D8-26E4-443B-A2D8-5A79C3CA88EE}" destId="{A60BF66B-46AB-45A8-BF4C-3E311AA9EEDD}" srcOrd="6" destOrd="0" presId="urn:microsoft.com/office/officeart/2005/8/layout/default"/>
    <dgm:cxn modelId="{2C00A71C-B0E1-4EBF-94B5-2C415F4E27D5}" type="presParOf" srcId="{14FB34D8-26E4-443B-A2D8-5A79C3CA88EE}" destId="{9CFCCC1B-ECF3-4C59-9B2D-FEBF0074970B}" srcOrd="7" destOrd="0" presId="urn:microsoft.com/office/officeart/2005/8/layout/default"/>
    <dgm:cxn modelId="{8EF6A1B8-E62A-4E64-A6B2-E3B3978F635E}" type="presParOf" srcId="{14FB34D8-26E4-443B-A2D8-5A79C3CA88EE}" destId="{42FA2907-4F7D-40B1-9FE3-1A7FCA6CAEA9}" srcOrd="8" destOrd="0" presId="urn:microsoft.com/office/officeart/2005/8/layout/default"/>
    <dgm:cxn modelId="{88D2ED6E-8228-477F-97DB-561B6E3A96CB}" type="presParOf" srcId="{14FB34D8-26E4-443B-A2D8-5A79C3CA88EE}" destId="{7CD2A7EE-1C19-4CA9-ADCB-0CFD1D914077}" srcOrd="9" destOrd="0" presId="urn:microsoft.com/office/officeart/2005/8/layout/default"/>
    <dgm:cxn modelId="{8572EAD9-D9D2-4E4B-BE3C-FE193932DDE8}" type="presParOf" srcId="{14FB34D8-26E4-443B-A2D8-5A79C3CA88EE}" destId="{7EAFF8F0-3983-4951-A172-A7FAD44D095D}" srcOrd="10" destOrd="0" presId="urn:microsoft.com/office/officeart/2005/8/layout/default"/>
    <dgm:cxn modelId="{6883F72B-DE9E-4F87-8752-2F0C61E015B9}" type="presParOf" srcId="{14FB34D8-26E4-443B-A2D8-5A79C3CA88EE}" destId="{6F032125-6D48-40B8-AA05-D404FB14A223}" srcOrd="11" destOrd="0" presId="urn:microsoft.com/office/officeart/2005/8/layout/default"/>
    <dgm:cxn modelId="{3250E0E5-11D1-4650-B475-BE5E846440EF}" type="presParOf" srcId="{14FB34D8-26E4-443B-A2D8-5A79C3CA88EE}" destId="{F16F66DB-90AE-45FF-9BFB-8068B10D09E6}" srcOrd="12" destOrd="0" presId="urn:microsoft.com/office/officeart/2005/8/layout/default"/>
    <dgm:cxn modelId="{A0B2A697-912D-4F99-B642-44B62ED0D5FD}" type="presParOf" srcId="{14FB34D8-26E4-443B-A2D8-5A79C3CA88EE}" destId="{ABC0C5A1-CD13-4613-B1BB-2650EA2610CC}" srcOrd="13" destOrd="0" presId="urn:microsoft.com/office/officeart/2005/8/layout/default"/>
    <dgm:cxn modelId="{47E69DD7-BB09-44A8-A2DC-96C1DE58B051}" type="presParOf" srcId="{14FB34D8-26E4-443B-A2D8-5A79C3CA88EE}" destId="{DE93C73D-F056-45AC-8E11-FFC6FF3C1A1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BB1C9-F841-43D5-B3B9-039A2D1D0D59}">
      <dsp:nvSpPr>
        <dsp:cNvPr id="0" name=""/>
        <dsp:cNvSpPr/>
      </dsp:nvSpPr>
      <dsp:spPr>
        <a:xfrm>
          <a:off x="48095" y="249"/>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The right of the public to correspond;</a:t>
          </a:r>
        </a:p>
      </dsp:txBody>
      <dsp:txXfrm>
        <a:off x="48095" y="249"/>
        <a:ext cx="1568316" cy="940990"/>
      </dsp:txXfrm>
    </dsp:sp>
    <dsp:sp modelId="{101A9430-0410-4DA4-9007-76C89DC2656B}">
      <dsp:nvSpPr>
        <dsp:cNvPr id="0" name=""/>
        <dsp:cNvSpPr/>
      </dsp:nvSpPr>
      <dsp:spPr>
        <a:xfrm>
          <a:off x="1773243" y="249"/>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Protection of telecommunication channels in installations;</a:t>
          </a:r>
        </a:p>
      </dsp:txBody>
      <dsp:txXfrm>
        <a:off x="1773243" y="249"/>
        <a:ext cx="1568316" cy="940990"/>
      </dsp:txXfrm>
    </dsp:sp>
    <dsp:sp modelId="{FC508913-5D06-4E24-82E1-3E97622C8960}">
      <dsp:nvSpPr>
        <dsp:cNvPr id="0" name=""/>
        <dsp:cNvSpPr/>
      </dsp:nvSpPr>
      <dsp:spPr>
        <a:xfrm>
          <a:off x="3498392" y="249"/>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Use of the limited numbering and addressing resources;</a:t>
          </a:r>
        </a:p>
      </dsp:txBody>
      <dsp:txXfrm>
        <a:off x="3498392" y="249"/>
        <a:ext cx="1568316" cy="940990"/>
      </dsp:txXfrm>
    </dsp:sp>
    <dsp:sp modelId="{A60BF66B-46AB-45A8-BF4C-3E311AA9EEDD}">
      <dsp:nvSpPr>
        <dsp:cNvPr id="0" name=""/>
        <dsp:cNvSpPr/>
      </dsp:nvSpPr>
      <dsp:spPr>
        <a:xfrm>
          <a:off x="5223540" y="249"/>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Naming and identification;</a:t>
          </a:r>
          <a:endParaRPr lang="en-US" sz="1200" kern="1200" dirty="0">
            <a:solidFill>
              <a:schemeClr val="tx1"/>
            </a:solidFill>
          </a:endParaRPr>
        </a:p>
      </dsp:txBody>
      <dsp:txXfrm>
        <a:off x="5223540" y="249"/>
        <a:ext cx="1568316" cy="940990"/>
      </dsp:txXfrm>
    </dsp:sp>
    <dsp:sp modelId="{42FA2907-4F7D-40B1-9FE3-1A7FCA6CAEA9}">
      <dsp:nvSpPr>
        <dsp:cNvPr id="0" name=""/>
        <dsp:cNvSpPr/>
      </dsp:nvSpPr>
      <dsp:spPr>
        <a:xfrm>
          <a:off x="6948689" y="249"/>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Secrecy and authenticity of telecommunications;</a:t>
          </a:r>
        </a:p>
      </dsp:txBody>
      <dsp:txXfrm>
        <a:off x="6948689" y="249"/>
        <a:ext cx="1568316" cy="940990"/>
      </dsp:txXfrm>
    </dsp:sp>
    <dsp:sp modelId="{7EAFF8F0-3983-4951-A172-A7FAD44D095D}">
      <dsp:nvSpPr>
        <dsp:cNvPr id="0" name=""/>
        <dsp:cNvSpPr/>
      </dsp:nvSpPr>
      <dsp:spPr>
        <a:xfrm>
          <a:off x="1773243" y="1098070"/>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Safety of life;</a:t>
          </a:r>
          <a:endParaRPr lang="en-US" sz="1200" kern="1200" dirty="0">
            <a:solidFill>
              <a:schemeClr val="tx1"/>
            </a:solidFill>
          </a:endParaRPr>
        </a:p>
      </dsp:txBody>
      <dsp:txXfrm>
        <a:off x="1773243" y="1098070"/>
        <a:ext cx="1568316" cy="940990"/>
      </dsp:txXfrm>
    </dsp:sp>
    <dsp:sp modelId="{F16F66DB-90AE-45FF-9BFB-8068B10D09E6}">
      <dsp:nvSpPr>
        <dsp:cNvPr id="0" name=""/>
        <dsp:cNvSpPr/>
      </dsp:nvSpPr>
      <dsp:spPr>
        <a:xfrm>
          <a:off x="3498392" y="1098070"/>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Practices applicable to competitive markets;</a:t>
          </a:r>
          <a:endParaRPr lang="en-US" sz="1200" kern="1200" dirty="0">
            <a:solidFill>
              <a:schemeClr val="tx1"/>
            </a:solidFill>
          </a:endParaRPr>
        </a:p>
      </dsp:txBody>
      <dsp:txXfrm>
        <a:off x="3498392" y="1098070"/>
        <a:ext cx="1568316" cy="940990"/>
      </dsp:txXfrm>
    </dsp:sp>
    <dsp:sp modelId="{DE93C73D-F056-45AC-8E11-FFC6FF3C1A1B}">
      <dsp:nvSpPr>
        <dsp:cNvPr id="0" name=""/>
        <dsp:cNvSpPr/>
      </dsp:nvSpPr>
      <dsp:spPr>
        <a:xfrm>
          <a:off x="5223540" y="1098070"/>
          <a:ext cx="1568316" cy="940990"/>
        </a:xfrm>
        <a:prstGeom prst="rect">
          <a:avLst/>
        </a:prstGeom>
        <a:solidFill>
          <a:schemeClr val="bg1">
            <a:lumMod val="95000"/>
          </a:schemeClr>
        </a:solidFill>
        <a:ln w="25400" cap="flat" cmpd="sng" algn="ctr">
          <a:solidFill>
            <a:srgbClr val="00A3E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tx1"/>
              </a:solidFill>
            </a:rPr>
            <a:t>Misuse of numbering resources;</a:t>
          </a:r>
          <a:endParaRPr lang="en-US" sz="1200" kern="1200" dirty="0">
            <a:solidFill>
              <a:schemeClr val="tx1"/>
            </a:solidFill>
          </a:endParaRPr>
        </a:p>
      </dsp:txBody>
      <dsp:txXfrm>
        <a:off x="5223540" y="1098070"/>
        <a:ext cx="1568316" cy="9409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32452-3746-3341-95BE-425B043A057A}" type="datetimeFigureOut">
              <a:rPr lang="en-US" smtClean="0"/>
              <a:t>7/7/2022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305D90-E57A-6D45-8000-6A252EE59F0F}" type="slidenum">
              <a:rPr lang="en-US" smtClean="0"/>
              <a:t>‹#›</a:t>
            </a:fld>
            <a:endParaRPr lang="en-US"/>
          </a:p>
        </p:txBody>
      </p:sp>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07C42-881F-814E-AAD7-5E4ACF7C9EFB}" type="datetimeFigureOut">
              <a:rPr lang="en-US" smtClean="0"/>
              <a:t>7/7/2022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FE37A-7181-164D-A063-912F8E130180}"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tu.int/en/ITU-T/info/Pages/resources.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itu.int/oth/T0A0F000003/en" TargetMode="External"/><Relationship Id="rId3" Type="http://schemas.openxmlformats.org/officeDocument/2006/relationships/hyperlink" Target="http://www.itu.int/ITU-T/go/wpd" TargetMode="External"/><Relationship Id="rId7" Type="http://schemas.openxmlformats.org/officeDocument/2006/relationships/hyperlink" Target="http://www.itu.int/SG-CP/docs/styleguide.doc"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itu.int/oth/T0A0F000004" TargetMode="External"/><Relationship Id="rId5" Type="http://schemas.openxmlformats.org/officeDocument/2006/relationships/hyperlink" Target="http://www.itu.int/rec/T-REC-A.8" TargetMode="External"/><Relationship Id="rId4" Type="http://schemas.openxmlformats.org/officeDocument/2006/relationships/hyperlink" Target="https://www.itu.int/pub/publications.aspx?lang=en&amp;parent=T-RES-T.1-2022" TargetMode="External"/><Relationship Id="rId9" Type="http://schemas.openxmlformats.org/officeDocument/2006/relationships/hyperlink" Target="http://www.itu.int/oth/T0A0F00000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ITU-T guide for new participants – available in 6 languages at </a:t>
            </a:r>
            <a:r>
              <a:rPr lang="fr-FR" sz="1200" dirty="0">
                <a:hlinkClick r:id="rId3"/>
              </a:rPr>
              <a:t>https://www.itu.int/en/ITU-T/info/Pages/resources.aspx</a:t>
            </a:r>
            <a:r>
              <a:rPr lang="fr-FR" sz="1200" dirty="0"/>
              <a:t> </a:t>
            </a:r>
            <a:endParaRPr lang="en-US"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841FE37A-7181-164D-A063-912F8E130180}" type="slidenum">
              <a:rPr lang="en-US" smtClean="0"/>
              <a:t>1</a:t>
            </a:fld>
            <a:endParaRPr lang="en-US"/>
          </a:p>
        </p:txBody>
      </p:sp>
    </p:spTree>
    <p:extLst>
      <p:ext uri="{BB962C8B-B14F-4D97-AF65-F5344CB8AC3E}">
        <p14:creationId xmlns:p14="http://schemas.microsoft.com/office/powerpoint/2010/main" val="763620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10</a:t>
            </a:fld>
            <a:endParaRPr lang="en-US"/>
          </a:p>
        </p:txBody>
      </p:sp>
    </p:spTree>
    <p:extLst>
      <p:ext uri="{BB962C8B-B14F-4D97-AF65-F5344CB8AC3E}">
        <p14:creationId xmlns:p14="http://schemas.microsoft.com/office/powerpoint/2010/main" val="302744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11</a:t>
            </a:fld>
            <a:endParaRPr lang="en-US"/>
          </a:p>
        </p:txBody>
      </p:sp>
    </p:spTree>
    <p:extLst>
      <p:ext uri="{BB962C8B-B14F-4D97-AF65-F5344CB8AC3E}">
        <p14:creationId xmlns:p14="http://schemas.microsoft.com/office/powerpoint/2010/main" val="3483256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12</a:t>
            </a:fld>
            <a:endParaRPr lang="en-US"/>
          </a:p>
        </p:txBody>
      </p:sp>
    </p:spTree>
    <p:extLst>
      <p:ext uri="{BB962C8B-B14F-4D97-AF65-F5344CB8AC3E}">
        <p14:creationId xmlns:p14="http://schemas.microsoft.com/office/powerpoint/2010/main" val="38000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13</a:t>
            </a:fld>
            <a:endParaRPr lang="en-US"/>
          </a:p>
        </p:txBody>
      </p:sp>
    </p:spTree>
    <p:extLst>
      <p:ext uri="{BB962C8B-B14F-4D97-AF65-F5344CB8AC3E}">
        <p14:creationId xmlns:p14="http://schemas.microsoft.com/office/powerpoint/2010/main" val="180496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1 – Exceptionally, an additional period of up to four weeks would be added if a delegation requested more time under 9.5.5.</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2 – SG or WP DETERMINATION: The study group or working party determines that work on a draft Recommendation is sufficiently mature and requests the SG chairman to make the request to the Director (9.3.1).</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3 – CHAIRMAN'S REQUEST: The SG chairman requests that the Director announce the intention to seek approval (9.3.1).</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4 – EDITED TEXT AVAILABLE: Text of the draft Recommendation, including the required summary, must be available to TSB in final edited form in at least one official language (9.3.3). Any associated electronic material included in the Recommendation must also be made available to TSB at the same time.</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5 – DIRECTOR'S ANNOUNCEMENT: The Director announces the intention to seek approval of the draft Recommendation at the next SG meeting. The invitation to the meeting with the announcement of the intention to apply the approval procedure should be sent to all Member States and Sector Members so as to be received at least three months before the meeting (9.3.1 and 9.3.3).</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6 – DIRECTOR'S REQUEST: The Director requests Member States to inform the Director whether they approve or do not approve the proposal (9.4.1 and 9.4.2). This request shall contain the summary and reference to the complete final text.</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7 – TEXT DISTRIBUTED: Text of the draft Recommendation must have been distributed in the official languages at least one month before the announced meeting (9.3.5).</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8 – DEADLINE FOR MEMBER STATES' REPLIES: If 70% of replies received during the consultation period indicate approval, the proposal shall be accepted (9.4.1, 9.4.5 and 9.4.7).</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9 – STUDY GROUP DECISION: After debate, the study group reaches unopposed agreement to apply the approval procedure (9.5.3 and 9.5.2). A delegation can register a degree of reservation (9.5.4), can request more time to consider its position (9.5.5) or can abstain from the decision (9.5.6).</a:t>
            </a:r>
          </a:p>
          <a:p>
            <a:pPr hangingPunct="0">
              <a:lnSpc>
                <a:spcPts val="1400"/>
              </a:lnSpc>
              <a:spcBef>
                <a:spcPts val="100"/>
              </a:spcBef>
              <a:spcAft>
                <a:spcPts val="100"/>
              </a:spcAft>
            </a:pPr>
            <a:r>
              <a:rPr lang="en-GB" sz="1800" dirty="0">
                <a:effectLst/>
                <a:latin typeface="Times New Roman" panose="02020603050405020304" pitchFamily="18" charset="0"/>
                <a:ea typeface="Times New Roman" panose="02020603050405020304" pitchFamily="18" charset="0"/>
              </a:rPr>
              <a:t>NOTE 10 – DIRECTOR'S NOTIFICATION: The Director notifies whether the draft Recommendation is approved or not (9.6.1).</a:t>
            </a:r>
            <a:endParaRPr lang="en-US" sz="1800" dirty="0"/>
          </a:p>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14</a:t>
            </a:fld>
            <a:endParaRPr lang="en-US"/>
          </a:p>
        </p:txBody>
      </p:sp>
    </p:spTree>
    <p:extLst>
      <p:ext uri="{BB962C8B-B14F-4D97-AF65-F5344CB8AC3E}">
        <p14:creationId xmlns:p14="http://schemas.microsoft.com/office/powerpoint/2010/main" val="138724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15</a:t>
            </a:fld>
            <a:endParaRPr lang="en-US"/>
          </a:p>
        </p:txBody>
      </p:sp>
    </p:spTree>
    <p:extLst>
      <p:ext uri="{BB962C8B-B14F-4D97-AF65-F5344CB8AC3E}">
        <p14:creationId xmlns:p14="http://schemas.microsoft.com/office/powerpoint/2010/main" val="1466068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16</a:t>
            </a:fld>
            <a:endParaRPr lang="en-US"/>
          </a:p>
        </p:txBody>
      </p:sp>
    </p:spTree>
    <p:extLst>
      <p:ext uri="{BB962C8B-B14F-4D97-AF65-F5344CB8AC3E}">
        <p14:creationId xmlns:p14="http://schemas.microsoft.com/office/powerpoint/2010/main" val="315277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17</a:t>
            </a:fld>
            <a:endParaRPr lang="en-US"/>
          </a:p>
        </p:txBody>
      </p:sp>
    </p:spTree>
    <p:extLst>
      <p:ext uri="{BB962C8B-B14F-4D97-AF65-F5344CB8AC3E}">
        <p14:creationId xmlns:p14="http://schemas.microsoft.com/office/powerpoint/2010/main" val="360580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18</a:t>
            </a:fld>
            <a:endParaRPr lang="en-US"/>
          </a:p>
        </p:txBody>
      </p:sp>
    </p:spTree>
    <p:extLst>
      <p:ext uri="{BB962C8B-B14F-4D97-AF65-F5344CB8AC3E}">
        <p14:creationId xmlns:p14="http://schemas.microsoft.com/office/powerpoint/2010/main" val="4187958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19</a:t>
            </a:fld>
            <a:endParaRPr lang="en-US"/>
          </a:p>
        </p:txBody>
      </p:sp>
    </p:spTree>
    <p:extLst>
      <p:ext uri="{BB962C8B-B14F-4D97-AF65-F5344CB8AC3E}">
        <p14:creationId xmlns:p14="http://schemas.microsoft.com/office/powerpoint/2010/main" val="387483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fld id="{841FE37A-7181-164D-A063-912F8E130180}" type="slidenum">
              <a:rPr lang="en-US" smtClean="0"/>
              <a:t>2</a:t>
            </a:fld>
            <a:endParaRPr lang="en-US"/>
          </a:p>
        </p:txBody>
      </p:sp>
    </p:spTree>
    <p:extLst>
      <p:ext uri="{BB962C8B-B14F-4D97-AF65-F5344CB8AC3E}">
        <p14:creationId xmlns:p14="http://schemas.microsoft.com/office/powerpoint/2010/main" val="1797773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20</a:t>
            </a:fld>
            <a:endParaRPr lang="en-US"/>
          </a:p>
        </p:txBody>
      </p:sp>
    </p:spTree>
    <p:extLst>
      <p:ext uri="{BB962C8B-B14F-4D97-AF65-F5344CB8AC3E}">
        <p14:creationId xmlns:p14="http://schemas.microsoft.com/office/powerpoint/2010/main" val="344974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21</a:t>
            </a:fld>
            <a:endParaRPr lang="en-US"/>
          </a:p>
        </p:txBody>
      </p:sp>
    </p:spTree>
    <p:extLst>
      <p:ext uri="{BB962C8B-B14F-4D97-AF65-F5344CB8AC3E}">
        <p14:creationId xmlns:p14="http://schemas.microsoft.com/office/powerpoint/2010/main" val="130962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1)	</a:t>
            </a:r>
            <a:r>
              <a:rPr lang="en-GB" sz="1800" i="1" noProof="0" dirty="0">
                <a:effectLst/>
                <a:latin typeface="Times New Roman" panose="02020603050405020304" pitchFamily="18" charset="0"/>
                <a:ea typeface="Times New Roman" panose="02020603050405020304" pitchFamily="18" charset="0"/>
              </a:rPr>
              <a:t>SG or WP consent</a:t>
            </a:r>
            <a:r>
              <a:rPr lang="en-GB" sz="1800" noProof="0" dirty="0">
                <a:effectLst/>
                <a:latin typeface="Times New Roman" panose="02020603050405020304" pitchFamily="18" charset="0"/>
                <a:ea typeface="Times New Roman" panose="02020603050405020304" pitchFamily="18" charset="0"/>
              </a:rPr>
              <a:t> – The study group or working party concludes that the work on a draft Recommendation is sufficiently mature to begin the alternative approval process and to initiate the last call (clause 3.1).</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2)	</a:t>
            </a:r>
            <a:r>
              <a:rPr lang="en-GB" sz="1800" i="1" noProof="0" dirty="0">
                <a:effectLst/>
                <a:latin typeface="Times New Roman" panose="02020603050405020304" pitchFamily="18" charset="0"/>
                <a:ea typeface="Times New Roman" panose="02020603050405020304" pitchFamily="18" charset="0"/>
              </a:rPr>
              <a:t>Edited text available </a:t>
            </a:r>
            <a:r>
              <a:rPr lang="en-GB" sz="1800" noProof="0" dirty="0">
                <a:effectLst/>
                <a:latin typeface="Times New Roman" panose="02020603050405020304" pitchFamily="18" charset="0"/>
                <a:ea typeface="Times New Roman" panose="02020603050405020304" pitchFamily="18" charset="0"/>
              </a:rPr>
              <a:t>– The final, edited, draft text, including summary, is provided to TSB, and the study group chairman requests the Director to initiate the last call (clause 3.2). Any associated electronic material included in the Recommendation must also be made available to TSB at the same time.</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3)	</a:t>
            </a:r>
            <a:r>
              <a:rPr lang="en-GB" sz="1800" i="1" noProof="0" dirty="0">
                <a:effectLst/>
                <a:latin typeface="Times New Roman" panose="02020603050405020304" pitchFamily="18" charset="0"/>
                <a:ea typeface="Times New Roman" panose="02020603050405020304" pitchFamily="18" charset="0"/>
              </a:rPr>
              <a:t>Director's last call announcement and posting </a:t>
            </a:r>
            <a:r>
              <a:rPr lang="en-GB" sz="1800" noProof="0" dirty="0">
                <a:effectLst/>
                <a:latin typeface="Times New Roman" panose="02020603050405020304" pitchFamily="18" charset="0"/>
                <a:ea typeface="Times New Roman" panose="02020603050405020304" pitchFamily="18" charset="0"/>
              </a:rPr>
              <a:t>– The Director announces the beginning of the last call to all Member States, Sector Members and Associates, with reference to the summary and complete text. If the draft Recommendation has not already been electronically posted, it is done at this time (clause 3.1).</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4)	</a:t>
            </a:r>
            <a:r>
              <a:rPr lang="en-GB" sz="1800" i="1" noProof="0" dirty="0">
                <a:effectLst/>
                <a:latin typeface="Times New Roman" panose="02020603050405020304" pitchFamily="18" charset="0"/>
                <a:ea typeface="Times New Roman" panose="02020603050405020304" pitchFamily="18" charset="0"/>
              </a:rPr>
              <a:t>Last call judgement</a:t>
            </a:r>
            <a:r>
              <a:rPr lang="en-GB" sz="1800" noProof="0" dirty="0">
                <a:effectLst/>
                <a:latin typeface="Times New Roman" panose="02020603050405020304" pitchFamily="18" charset="0"/>
                <a:ea typeface="Times New Roman" panose="02020603050405020304" pitchFamily="18" charset="0"/>
              </a:rPr>
              <a:t> – The study group chairman, in consultation with TSB, makes the judgement whether: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a)	no comments other than those indicating typographical errors have been received. In this case, the Recommendation is considered as approved (clause 4.4.1);</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b)	a planned study group meeting is sufficiently close to consider the comments received (clause 4.4.2); or </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c)	to save time and/or because of the nature and maturity of the work, comment resolution should be initiated leading to the preparation of edited texts (clause 4.4.2).</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5)	</a:t>
            </a:r>
            <a:r>
              <a:rPr lang="en-GB" sz="1800" i="1" noProof="0" dirty="0">
                <a:effectLst/>
                <a:latin typeface="Times New Roman" panose="02020603050405020304" pitchFamily="18" charset="0"/>
                <a:ea typeface="Times New Roman" panose="02020603050405020304" pitchFamily="18" charset="0"/>
              </a:rPr>
              <a:t>Director's study group announcement and posting</a:t>
            </a:r>
            <a:r>
              <a:rPr lang="en-GB" sz="1800" noProof="0" dirty="0">
                <a:effectLst/>
                <a:latin typeface="Times New Roman" panose="02020603050405020304" pitchFamily="18" charset="0"/>
                <a:ea typeface="Times New Roman" panose="02020603050405020304" pitchFamily="18" charset="0"/>
              </a:rPr>
              <a:t> – The Director announces that the next study group meeting will consider the draft Recommendation for approval and will include reference to either: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a)	the draft Recommendation (the edited text (LC) version) plus the comments received from the last call (clause 4.6); or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b)	if comment resolution has been carried out, the revised draft Recommendation text. If the revised draft Recommendation has not already been electronically posted, it is done at this time (clause 4.6).</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6)	</a:t>
            </a:r>
            <a:r>
              <a:rPr lang="en-GB" sz="1800" i="1" noProof="0" dirty="0">
                <a:effectLst/>
                <a:latin typeface="Times New Roman" panose="02020603050405020304" pitchFamily="18" charset="0"/>
                <a:ea typeface="Times New Roman" panose="02020603050405020304" pitchFamily="18" charset="0"/>
              </a:rPr>
              <a:t>Study group decision meeting </a:t>
            </a:r>
            <a:r>
              <a:rPr lang="en-GB" sz="1800" noProof="0" dirty="0">
                <a:effectLst/>
                <a:latin typeface="Times New Roman" panose="02020603050405020304" pitchFamily="18" charset="0"/>
                <a:ea typeface="Times New Roman" panose="02020603050405020304" pitchFamily="18" charset="0"/>
              </a:rPr>
              <a:t>– The study group meeting reviews and addresses all written comments and either: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a)	proceeds under WTSA Resolution 1 or clause 5.8, as appropriate, if there might be policy or regulatory implications (clause 5.2); or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b)	approves the draft Recommendation (clause 5.3 or 5.4); or </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c)	does not approve the draft Recommendation. If it is concluded that a further attempt at addressing comments received is appropriate, then additional work should be done and the process returns to step 2 (without further CONSENT at a working party or study group meeting) (clause 5.8).</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7)	</a:t>
            </a:r>
            <a:r>
              <a:rPr lang="en-GB" sz="1800" i="1" noProof="0" dirty="0">
                <a:effectLst/>
                <a:latin typeface="Times New Roman" panose="02020603050405020304" pitchFamily="18" charset="0"/>
                <a:ea typeface="Times New Roman" panose="02020603050405020304" pitchFamily="18" charset="0"/>
              </a:rPr>
              <a:t>Comment resolution</a:t>
            </a:r>
            <a:r>
              <a:rPr lang="en-GB" sz="1800" noProof="0" dirty="0">
                <a:effectLst/>
                <a:latin typeface="Times New Roman" panose="02020603050405020304" pitchFamily="18" charset="0"/>
                <a:ea typeface="Times New Roman" panose="02020603050405020304" pitchFamily="18" charset="0"/>
              </a:rPr>
              <a:t> – The study group chairman, with assistance from TSB and experts, via electronic correspondence and rapporteur and working party meetings, where appropriate, addresses the comments and prepares a new edited draft Recommendation text (clause 4.4.2).</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8)	</a:t>
            </a:r>
            <a:r>
              <a:rPr lang="en-GB" sz="1800" i="1" noProof="0" dirty="0">
                <a:effectLst/>
                <a:latin typeface="Times New Roman" panose="02020603050405020304" pitchFamily="18" charset="0"/>
                <a:ea typeface="Times New Roman" panose="02020603050405020304" pitchFamily="18" charset="0"/>
              </a:rPr>
              <a:t>Edited text available</a:t>
            </a:r>
            <a:r>
              <a:rPr lang="en-GB" sz="1800" noProof="0" dirty="0">
                <a:effectLst/>
                <a:latin typeface="Times New Roman" panose="02020603050405020304" pitchFamily="18" charset="0"/>
                <a:ea typeface="Times New Roman" panose="02020603050405020304" pitchFamily="18" charset="0"/>
              </a:rPr>
              <a:t> – The revised edited text, including summary, is provided to TSB (clause 4.4.2).</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9)	</a:t>
            </a:r>
            <a:r>
              <a:rPr lang="en-GB" sz="1800" i="1" noProof="0" dirty="0">
                <a:effectLst/>
                <a:latin typeface="Times New Roman" panose="02020603050405020304" pitchFamily="18" charset="0"/>
                <a:ea typeface="Times New Roman" panose="02020603050405020304" pitchFamily="18" charset="0"/>
              </a:rPr>
              <a:t>Next step judgement </a:t>
            </a:r>
            <a:r>
              <a:rPr lang="en-GB" sz="1800" noProof="0" dirty="0">
                <a:effectLst/>
                <a:latin typeface="Times New Roman" panose="02020603050405020304" pitchFamily="18" charset="0"/>
                <a:ea typeface="Times New Roman" panose="02020603050405020304" pitchFamily="18" charset="0"/>
              </a:rPr>
              <a:t>– The study group chairman, in consultation with TSB, makes the judgement whether: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a)	a planned study group meeting is sufficiently close to consider the draft Recommendation for approval (clause 4.4.3 a); or </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b)	to save time and/or because of the nature and maturity of the work, an additional review should be initiated (clause 4.4.3 b).</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10)	</a:t>
            </a:r>
            <a:r>
              <a:rPr lang="en-GB" sz="1800" i="1" noProof="0" dirty="0">
                <a:effectLst/>
                <a:latin typeface="Times New Roman" panose="02020603050405020304" pitchFamily="18" charset="0"/>
                <a:ea typeface="Times New Roman" panose="02020603050405020304" pitchFamily="18" charset="0"/>
              </a:rPr>
              <a:t>Director's additional review announcement and posting</a:t>
            </a:r>
            <a:r>
              <a:rPr lang="en-GB" sz="1800" noProof="0" dirty="0">
                <a:effectLst/>
                <a:latin typeface="Times New Roman" panose="02020603050405020304" pitchFamily="18" charset="0"/>
                <a:ea typeface="Times New Roman" panose="02020603050405020304" pitchFamily="18" charset="0"/>
              </a:rPr>
              <a:t> – The Director announces the beginning of the additional review to all Member States and Sector Members, with reference to the summary and complete text of the revised draft Recommendation. If the revised draft Recommendation has not already been electronically posted, it is done at this time (clause 4.5).</a:t>
            </a:r>
          </a:p>
          <a:p>
            <a:pPr marL="504190" indent="-504190" algn="just" hangingPunct="0">
              <a:lnSpc>
                <a:spcPts val="1400"/>
              </a:lnSpc>
              <a:spcBef>
                <a:spcPts val="400"/>
              </a:spcBef>
              <a:tabLst>
                <a:tab pos="504190" algn="l"/>
                <a:tab pos="756285" algn="l"/>
                <a:tab pos="1008380" algn="l"/>
                <a:tab pos="1260475" algn="l"/>
              </a:tabLst>
            </a:pPr>
            <a:r>
              <a:rPr lang="en-GB" sz="1800" noProof="0">
                <a:effectLst/>
                <a:latin typeface="Times New Roman" panose="02020603050405020304" pitchFamily="18" charset="0"/>
                <a:ea typeface="Times New Roman" panose="02020603050405020304" pitchFamily="18" charset="0"/>
              </a:rPr>
              <a:t>11)	</a:t>
            </a:r>
            <a:r>
              <a:rPr lang="en-GB" sz="1800" i="1" noProof="0">
                <a:effectLst/>
                <a:latin typeface="Times New Roman" panose="02020603050405020304" pitchFamily="18" charset="0"/>
                <a:ea typeface="Times New Roman" panose="02020603050405020304" pitchFamily="18" charset="0"/>
              </a:rPr>
              <a:t>Additional review judgement</a:t>
            </a:r>
            <a:r>
              <a:rPr lang="en-GB" sz="1800" noProof="0">
                <a:effectLst/>
                <a:latin typeface="Times New Roman" panose="02020603050405020304" pitchFamily="18" charset="0"/>
                <a:ea typeface="Times New Roman" panose="02020603050405020304" pitchFamily="18" charset="0"/>
              </a:rPr>
              <a:t> – The study group chairman, in consultation with TSB, makes the judgement whether: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a)	no comments other than those indicating typographical errors have been received. In this case, the Recommendation is considered approved (clause 4.5.1); or</a:t>
            </a:r>
          </a:p>
          <a:p>
            <a:pPr marL="756285" indent="-252095"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b)	comments other than those indicating typographical errors have been received. In this case, the process proceeds to the study group meeting (clause 4.5.2).</a:t>
            </a:r>
          </a:p>
          <a:p>
            <a:pPr marL="504190" indent="-504190" algn="just" hangingPunct="0">
              <a:lnSpc>
                <a:spcPts val="1400"/>
              </a:lnSpc>
              <a:spcBef>
                <a:spcPts val="400"/>
              </a:spcBef>
              <a:tabLst>
                <a:tab pos="504190" algn="l"/>
                <a:tab pos="756285" algn="l"/>
                <a:tab pos="1008380" algn="l"/>
                <a:tab pos="1260475" algn="l"/>
              </a:tabLst>
            </a:pPr>
            <a:r>
              <a:rPr lang="en-GB" sz="1800" noProof="0" dirty="0">
                <a:effectLst/>
                <a:latin typeface="Times New Roman" panose="02020603050405020304" pitchFamily="18" charset="0"/>
                <a:ea typeface="Times New Roman" panose="02020603050405020304" pitchFamily="18" charset="0"/>
              </a:rPr>
              <a:t>12)	</a:t>
            </a:r>
            <a:r>
              <a:rPr lang="en-GB" sz="1800" i="1" noProof="0" dirty="0">
                <a:effectLst/>
                <a:latin typeface="Times New Roman" panose="02020603050405020304" pitchFamily="18" charset="0"/>
                <a:ea typeface="Times New Roman" panose="02020603050405020304" pitchFamily="18" charset="0"/>
              </a:rPr>
              <a:t>Director's notification</a:t>
            </a:r>
            <a:r>
              <a:rPr lang="en-GB" sz="1800" noProof="0" dirty="0">
                <a:effectLst/>
                <a:latin typeface="Times New Roman" panose="02020603050405020304" pitchFamily="18" charset="0"/>
                <a:ea typeface="Times New Roman" panose="02020603050405020304" pitchFamily="18" charset="0"/>
              </a:rPr>
              <a:t> – The Director notifies the members that the draft Recommendation has been approved (clause 6.1 or 6.2).</a:t>
            </a:r>
          </a:p>
          <a:p>
            <a:endParaRPr lang="en-GB" sz="1800" noProof="0" dirty="0"/>
          </a:p>
        </p:txBody>
      </p:sp>
      <p:sp>
        <p:nvSpPr>
          <p:cNvPr id="4" name="Slide Number Placeholder 3"/>
          <p:cNvSpPr>
            <a:spLocks noGrp="1"/>
          </p:cNvSpPr>
          <p:nvPr>
            <p:ph type="sldNum" sz="quarter" idx="5"/>
          </p:nvPr>
        </p:nvSpPr>
        <p:spPr/>
        <p:txBody>
          <a:bodyPr/>
          <a:lstStyle/>
          <a:p>
            <a:fld id="{841FE37A-7181-164D-A063-912F8E130180}" type="slidenum">
              <a:rPr lang="en-US" smtClean="0"/>
              <a:t>22</a:t>
            </a:fld>
            <a:endParaRPr lang="en-US"/>
          </a:p>
        </p:txBody>
      </p:sp>
    </p:spTree>
    <p:extLst>
      <p:ext uri="{BB962C8B-B14F-4D97-AF65-F5344CB8AC3E}">
        <p14:creationId xmlns:p14="http://schemas.microsoft.com/office/powerpoint/2010/main" val="3194815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23</a:t>
            </a:fld>
            <a:endParaRPr lang="en-US"/>
          </a:p>
        </p:txBody>
      </p:sp>
    </p:spTree>
    <p:extLst>
      <p:ext uri="{BB962C8B-B14F-4D97-AF65-F5344CB8AC3E}">
        <p14:creationId xmlns:p14="http://schemas.microsoft.com/office/powerpoint/2010/main" val="57376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chemeClr val="tx1"/>
                </a:solidFill>
                <a:effectLst/>
                <a:latin typeface="+mn-lt"/>
                <a:ea typeface="+mn-ea"/>
                <a:cs typeface="+mn-cs"/>
              </a:rPr>
              <a:t>Implementer’s guide</a:t>
            </a:r>
            <a:r>
              <a:rPr lang="en-GB" sz="1800" kern="1200" dirty="0">
                <a:solidFill>
                  <a:schemeClr val="tx1"/>
                </a:solidFill>
                <a:effectLst/>
                <a:latin typeface="+mn-lt"/>
                <a:ea typeface="+mn-ea"/>
                <a:cs typeface="+mn-cs"/>
              </a:rPr>
              <a:t>:</a:t>
            </a:r>
          </a:p>
          <a:p>
            <a:r>
              <a:rPr lang="en-GB" sz="1800" kern="1200" dirty="0">
                <a:solidFill>
                  <a:schemeClr val="tx1"/>
                </a:solidFill>
                <a:effectLst/>
                <a:latin typeface="+mn-lt"/>
                <a:ea typeface="+mn-ea"/>
                <a:cs typeface="+mn-cs"/>
              </a:rPr>
              <a:t>(Ref. clause 3.2.1 of ITU-T A.13)</a:t>
            </a:r>
          </a:p>
          <a:p>
            <a:r>
              <a:rPr lang="en-GB" sz="1800" kern="1200" dirty="0">
                <a:solidFill>
                  <a:schemeClr val="tx1"/>
                </a:solidFill>
                <a:effectLst/>
                <a:latin typeface="+mn-lt"/>
                <a:ea typeface="+mn-ea"/>
                <a:cs typeface="+mn-cs"/>
              </a:rPr>
              <a:t>An informative (non-normative) document which records all identified defects (e.g., typographical errors, editorial errors, ambiguities, omissions or inconsistencies, and technical errors) associated with a Recommendation or a set of Recommendations and their status of correction, from their identification to final resolution.</a:t>
            </a:r>
          </a:p>
          <a:p>
            <a:r>
              <a:rPr lang="en-GB" sz="1800" kern="1200" dirty="0">
                <a:solidFill>
                  <a:schemeClr val="tx1"/>
                </a:solidFill>
                <a:effectLst/>
                <a:latin typeface="+mn-lt"/>
                <a:ea typeface="+mn-ea"/>
                <a:cs typeface="+mn-cs"/>
              </a:rPr>
              <a:t>NOTE – An implementers' guide is issued by ITU-T following agreement by a study group, or following agreement by a working party with the concurrence of the study group chairman. Typically, defect corrections are first collected in an implementers' guide and, at a time deemed appropriate by the study group, they are used to produce a corrigendum or are included as revisions to a Recommendation</a:t>
            </a:r>
          </a:p>
          <a:p>
            <a:r>
              <a:rPr lang="en-GB" sz="1800" kern="1200" dirty="0">
                <a:solidFill>
                  <a:schemeClr val="tx1"/>
                </a:solidFill>
                <a:effectLst/>
                <a:latin typeface="+mn-lt"/>
                <a:ea typeface="+mn-ea"/>
                <a:cs typeface="+mn-cs"/>
              </a:rPr>
              <a:t> </a:t>
            </a:r>
          </a:p>
          <a:p>
            <a:r>
              <a:rPr lang="en-GB" sz="1800" b="1" kern="1200" dirty="0">
                <a:solidFill>
                  <a:schemeClr val="tx1"/>
                </a:solidFill>
                <a:effectLst/>
                <a:latin typeface="+mn-lt"/>
                <a:ea typeface="+mn-ea"/>
                <a:cs typeface="+mn-cs"/>
              </a:rPr>
              <a:t>Supplement</a:t>
            </a:r>
            <a:r>
              <a:rPr lang="en-GB" sz="1800" kern="1200" dirty="0">
                <a:solidFill>
                  <a:schemeClr val="tx1"/>
                </a:solidFill>
                <a:effectLst/>
                <a:latin typeface="+mn-lt"/>
                <a:ea typeface="+mn-ea"/>
                <a:cs typeface="+mn-cs"/>
              </a:rPr>
              <a:t>:</a:t>
            </a:r>
          </a:p>
          <a:p>
            <a:r>
              <a:rPr lang="en-GB" sz="1800" kern="1200" dirty="0">
                <a:solidFill>
                  <a:schemeClr val="tx1"/>
                </a:solidFill>
                <a:effectLst/>
                <a:latin typeface="+mn-lt"/>
                <a:ea typeface="+mn-ea"/>
                <a:cs typeface="+mn-cs"/>
              </a:rPr>
              <a:t>(Ref. clause 3.2.2 of ITU-T A.13)</a:t>
            </a:r>
          </a:p>
          <a:p>
            <a:r>
              <a:rPr lang="en-GB" sz="1800" kern="1200" dirty="0">
                <a:solidFill>
                  <a:schemeClr val="tx1"/>
                </a:solidFill>
                <a:effectLst/>
                <a:latin typeface="+mn-lt"/>
                <a:ea typeface="+mn-ea"/>
                <a:cs typeface="+mn-cs"/>
              </a:rPr>
              <a:t> </a:t>
            </a:r>
          </a:p>
          <a:p>
            <a:r>
              <a:rPr lang="en-GB" sz="1800" kern="1200" dirty="0">
                <a:solidFill>
                  <a:schemeClr val="tx1"/>
                </a:solidFill>
                <a:effectLst/>
                <a:latin typeface="+mn-lt"/>
                <a:ea typeface="+mn-ea"/>
                <a:cs typeface="+mn-cs"/>
              </a:rPr>
              <a:t>An informative (non-normative) document which contains material which is supplementary to and associated with the subject matter of one or more Recommendations but which is not essential to their completeness or understanding and implementation.</a:t>
            </a:r>
          </a:p>
          <a:p>
            <a:r>
              <a:rPr lang="en-GB" sz="1800" kern="1200" dirty="0">
                <a:solidFill>
                  <a:schemeClr val="tx1"/>
                </a:solidFill>
                <a:effectLst/>
                <a:latin typeface="+mn-lt"/>
                <a:ea typeface="+mn-ea"/>
                <a:cs typeface="+mn-cs"/>
              </a:rPr>
              <a:t> </a:t>
            </a:r>
          </a:p>
          <a:p>
            <a:r>
              <a:rPr lang="en-GB" sz="1800" b="1" kern="1200" dirty="0">
                <a:solidFill>
                  <a:schemeClr val="tx1"/>
                </a:solidFill>
                <a:effectLst/>
                <a:latin typeface="+mn-lt"/>
                <a:ea typeface="+mn-ea"/>
                <a:cs typeface="+mn-cs"/>
              </a:rPr>
              <a:t>Handbook:</a:t>
            </a:r>
            <a:r>
              <a:rPr lang="en-GB" sz="1800" kern="1200" dirty="0">
                <a:solidFill>
                  <a:schemeClr val="tx1"/>
                </a:solidFill>
                <a:effectLst/>
                <a:latin typeface="+mn-lt"/>
                <a:ea typeface="+mn-ea"/>
                <a:cs typeface="+mn-cs"/>
              </a:rPr>
              <a:t> </a:t>
            </a:r>
            <a:br>
              <a:rPr lang="en-GB" sz="1800" kern="1200" dirty="0">
                <a:solidFill>
                  <a:schemeClr val="tx1"/>
                </a:solidFill>
                <a:effectLst/>
                <a:latin typeface="+mn-lt"/>
                <a:ea typeface="+mn-ea"/>
                <a:cs typeface="+mn-cs"/>
              </a:rPr>
            </a:br>
            <a:r>
              <a:rPr lang="en-GB" sz="1800" kern="1200" dirty="0">
                <a:solidFill>
                  <a:schemeClr val="tx1"/>
                </a:solidFill>
                <a:effectLst/>
                <a:latin typeface="+mn-lt"/>
                <a:ea typeface="+mn-ea"/>
                <a:cs typeface="+mn-cs"/>
              </a:rPr>
              <a:t>(Ref. clause </a:t>
            </a:r>
            <a:r>
              <a:rPr lang="en-GB" sz="1800" kern="1200">
                <a:solidFill>
                  <a:schemeClr val="tx1"/>
                </a:solidFill>
                <a:effectLst/>
                <a:latin typeface="+mn-lt"/>
                <a:ea typeface="+mn-ea"/>
                <a:cs typeface="+mn-cs"/>
              </a:rPr>
              <a:t>3.1.1 of ITU-T </a:t>
            </a:r>
            <a:r>
              <a:rPr lang="en-GB" sz="1800" kern="1200" dirty="0">
                <a:solidFill>
                  <a:schemeClr val="tx1"/>
                </a:solidFill>
                <a:effectLst/>
                <a:latin typeface="+mn-lt"/>
                <a:ea typeface="+mn-ea"/>
                <a:cs typeface="+mn-cs"/>
              </a:rPr>
              <a:t>Rec. A.13)</a:t>
            </a:r>
          </a:p>
          <a:p>
            <a:r>
              <a:rPr lang="en-GB" sz="1800" kern="1200" dirty="0">
                <a:solidFill>
                  <a:schemeClr val="tx1"/>
                </a:solidFill>
                <a:effectLst/>
                <a:latin typeface="+mn-lt"/>
                <a:ea typeface="+mn-ea"/>
                <a:cs typeface="+mn-cs"/>
              </a:rPr>
              <a:t> </a:t>
            </a:r>
          </a:p>
          <a:p>
            <a:pPr algn="just" hangingPunct="0">
              <a:spcBef>
                <a:spcPts val="600"/>
              </a:spcBef>
              <a:tabLst>
                <a:tab pos="504190" algn="l"/>
                <a:tab pos="756285" algn="l"/>
                <a:tab pos="1008380" algn="l"/>
                <a:tab pos="1260475" algn="l"/>
              </a:tabLst>
            </a:pPr>
            <a:r>
              <a:rPr lang="en-GB" sz="1800" dirty="0">
                <a:effectLst/>
                <a:latin typeface="Times New Roman" panose="02020603050405020304" pitchFamily="18" charset="0"/>
                <a:ea typeface="Times New Roman" panose="02020603050405020304" pitchFamily="18" charset="0"/>
              </a:rPr>
              <a:t>A text which provides a statement of the current knowledge, the present position of studies or good operating or technical practice, in certain aspects of telecommunications, which should be addressed to a telecommunication engineer, system planner or operating official who plans, designs or uses telecommunication services or systems, paying particular attention to the requirements of developing countries.</a:t>
            </a:r>
          </a:p>
          <a:p>
            <a:pPr algn="just" hangingPunct="0">
              <a:spcBef>
                <a:spcPts val="600"/>
              </a:spcBef>
              <a:tabLst>
                <a:tab pos="504190" algn="l"/>
                <a:tab pos="756285" algn="l"/>
                <a:tab pos="1008380" algn="l"/>
                <a:tab pos="1260475" algn="l"/>
              </a:tabLst>
            </a:pPr>
            <a:r>
              <a:rPr lang="en-GB" sz="1800" dirty="0">
                <a:effectLst/>
                <a:latin typeface="Times New Roman" panose="02020603050405020304" pitchFamily="18" charset="0"/>
                <a:ea typeface="Times New Roman" panose="02020603050405020304" pitchFamily="18" charset="0"/>
              </a:rPr>
              <a:t>NOTE – It should be self-contained, and require no familiarity with other ITU‑T texts or procedures.</a:t>
            </a:r>
          </a:p>
          <a:p>
            <a:r>
              <a:rPr lang="en-GB" sz="1800" kern="1200" dirty="0">
                <a:solidFill>
                  <a:schemeClr val="tx1"/>
                </a:solidFill>
                <a:effectLst/>
                <a:latin typeface="+mn-lt"/>
                <a:ea typeface="+mn-ea"/>
                <a:cs typeface="+mn-cs"/>
              </a:rPr>
              <a:t> </a:t>
            </a:r>
          </a:p>
          <a:p>
            <a:r>
              <a:rPr lang="en-GB" sz="1800" b="1" kern="1200" dirty="0">
                <a:solidFill>
                  <a:schemeClr val="tx1"/>
                </a:solidFill>
                <a:effectLst/>
                <a:latin typeface="+mn-lt"/>
                <a:ea typeface="+mn-ea"/>
                <a:cs typeface="+mn-cs"/>
              </a:rPr>
              <a:t>Technical paper or technical report</a:t>
            </a:r>
            <a:r>
              <a:rPr lang="en-GB" sz="1800" kern="1200" dirty="0">
                <a:solidFill>
                  <a:schemeClr val="tx1"/>
                </a:solidFill>
                <a:effectLst/>
                <a:latin typeface="+mn-lt"/>
                <a:ea typeface="+mn-ea"/>
                <a:cs typeface="+mn-cs"/>
              </a:rPr>
              <a:t>:</a:t>
            </a:r>
          </a:p>
          <a:p>
            <a:r>
              <a:rPr lang="en-GB" sz="1800" kern="1200" dirty="0">
                <a:solidFill>
                  <a:schemeClr val="tx1"/>
                </a:solidFill>
                <a:effectLst/>
                <a:latin typeface="+mn-lt"/>
                <a:ea typeface="+mn-ea"/>
                <a:cs typeface="+mn-cs"/>
              </a:rPr>
              <a:t>(Ref. clause 3.2.3 of ITU-T A.13)</a:t>
            </a:r>
          </a:p>
          <a:p>
            <a:r>
              <a:rPr lang="en-GB" sz="1800" kern="1200" dirty="0">
                <a:solidFill>
                  <a:schemeClr val="tx1"/>
                </a:solidFill>
                <a:effectLst/>
                <a:latin typeface="+mn-lt"/>
                <a:ea typeface="+mn-ea"/>
                <a:cs typeface="+mn-cs"/>
              </a:rPr>
              <a:t> </a:t>
            </a:r>
          </a:p>
          <a:p>
            <a:r>
              <a:rPr lang="en-GB" sz="1800" kern="1200" dirty="0">
                <a:solidFill>
                  <a:schemeClr val="tx1"/>
                </a:solidFill>
                <a:effectLst/>
                <a:latin typeface="+mn-lt"/>
                <a:ea typeface="+mn-ea"/>
                <a:cs typeface="+mn-cs"/>
              </a:rPr>
              <a:t>An informative (non-normative) publication containing technical information, prepared by a study group on a given subject within its mandate. </a:t>
            </a:r>
          </a:p>
          <a:p>
            <a:endParaRPr lang="en-GB" sz="1800" dirty="0"/>
          </a:p>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24</a:t>
            </a:fld>
            <a:endParaRPr lang="en-US"/>
          </a:p>
        </p:txBody>
      </p:sp>
    </p:spTree>
    <p:extLst>
      <p:ext uri="{BB962C8B-B14F-4D97-AF65-F5344CB8AC3E}">
        <p14:creationId xmlns:p14="http://schemas.microsoft.com/office/powerpoint/2010/main" val="154254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25</a:t>
            </a:fld>
            <a:endParaRPr lang="en-US"/>
          </a:p>
        </p:txBody>
      </p:sp>
    </p:spTree>
    <p:extLst>
      <p:ext uri="{BB962C8B-B14F-4D97-AF65-F5344CB8AC3E}">
        <p14:creationId xmlns:p14="http://schemas.microsoft.com/office/powerpoint/2010/main" val="888512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26</a:t>
            </a:fld>
            <a:endParaRPr lang="en-US"/>
          </a:p>
        </p:txBody>
      </p:sp>
    </p:spTree>
    <p:extLst>
      <p:ext uri="{BB962C8B-B14F-4D97-AF65-F5344CB8AC3E}">
        <p14:creationId xmlns:p14="http://schemas.microsoft.com/office/powerpoint/2010/main" val="142378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0"/>
              </a:spcAft>
            </a:pPr>
            <a:endParaRPr lang="en-US" sz="1800" dirty="0">
              <a:effectLst/>
              <a:latin typeface="Times New Roman" panose="02020603050405020304" pitchFamily="18" charset="0"/>
              <a:ea typeface="SimSun" panose="02010600030101010101" pitchFamily="2" charset="-122"/>
            </a:endParaRPr>
          </a:p>
        </p:txBody>
      </p:sp>
      <p:sp>
        <p:nvSpPr>
          <p:cNvPr id="4" name="Slide Number Placeholder 3"/>
          <p:cNvSpPr>
            <a:spLocks noGrp="1"/>
          </p:cNvSpPr>
          <p:nvPr>
            <p:ph type="sldNum" sz="quarter" idx="5"/>
          </p:nvPr>
        </p:nvSpPr>
        <p:spPr/>
        <p:txBody>
          <a:bodyPr/>
          <a:lstStyle/>
          <a:p>
            <a:fld id="{841FE37A-7181-164D-A063-912F8E130180}" type="slidenum">
              <a:rPr lang="en-US" smtClean="0"/>
              <a:t>3</a:t>
            </a:fld>
            <a:endParaRPr lang="en-US"/>
          </a:p>
        </p:txBody>
      </p:sp>
    </p:spTree>
    <p:extLst>
      <p:ext uri="{BB962C8B-B14F-4D97-AF65-F5344CB8AC3E}">
        <p14:creationId xmlns:p14="http://schemas.microsoft.com/office/powerpoint/2010/main" val="312156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noProof="0" dirty="0"/>
              <a:t>ITU-T Work Programme: </a:t>
            </a:r>
            <a:r>
              <a:rPr lang="en-GB" sz="1800" u="sng" noProof="0" dirty="0">
                <a:hlinkClick r:id="rId3"/>
              </a:rPr>
              <a:t>www.itu.int/ITU-T/go/wpd</a:t>
            </a:r>
            <a:r>
              <a:rPr lang="en-GB" sz="1800" noProof="0" dirty="0"/>
              <a:t> </a:t>
            </a:r>
          </a:p>
          <a:p>
            <a:r>
              <a:rPr lang="en-GB" sz="1800" noProof="0" dirty="0"/>
              <a:t>Resolution 1 (TAP): </a:t>
            </a:r>
            <a:r>
              <a:rPr lang="en-GB" sz="1800" noProof="0" dirty="0">
                <a:hlinkClick r:id="rId4"/>
              </a:rPr>
              <a:t>https://www.itu.int/pub/publications.aspx?lang=en&amp;parent=T-RES-T.1-2022</a:t>
            </a:r>
            <a:endParaRPr lang="en-GB" sz="1800" noProof="0" dirty="0"/>
          </a:p>
          <a:p>
            <a:r>
              <a:rPr lang="en-GB" sz="1800" noProof="0" dirty="0"/>
              <a:t>Recommendation ITU-T A.8 (AAP): </a:t>
            </a:r>
            <a:r>
              <a:rPr lang="en-GB" sz="1800" u="sng" noProof="0" dirty="0">
                <a:hlinkClick r:id="rId5"/>
              </a:rPr>
              <a:t>www.itu.int/rec/T-REC-A.8</a:t>
            </a:r>
            <a:endParaRPr lang="en-GB" sz="1800" noProof="0" dirty="0"/>
          </a:p>
          <a:p>
            <a:r>
              <a:rPr lang="en-GB" sz="1800" noProof="0" dirty="0"/>
              <a:t>Author's guide: </a:t>
            </a:r>
            <a:r>
              <a:rPr lang="en-GB" sz="1800" u="sng" noProof="0" dirty="0">
                <a:hlinkClick r:id="rId6"/>
              </a:rPr>
              <a:t>www.itu.int/oth/T0A0F000004</a:t>
            </a:r>
            <a:endParaRPr lang="en-GB" sz="1800" noProof="0" dirty="0"/>
          </a:p>
          <a:p>
            <a:r>
              <a:rPr lang="en-GB" sz="1800" noProof="0" dirty="0"/>
              <a:t>ITU English Language Style Guide: </a:t>
            </a:r>
            <a:r>
              <a:rPr lang="en-GB" sz="1800" u="sng" noProof="0" dirty="0">
                <a:hlinkClick r:id="rId7"/>
              </a:rPr>
              <a:t>www.itu.int/SG-CP/docs/styleguide.doc</a:t>
            </a:r>
            <a:endParaRPr lang="en-GB" sz="1800" noProof="0" dirty="0"/>
          </a:p>
          <a:p>
            <a:r>
              <a:rPr lang="en-GB" sz="1800" noProof="0" dirty="0"/>
              <a:t>Considering end-user needs in developing Recommendations: </a:t>
            </a:r>
            <a:r>
              <a:rPr lang="en-GB" sz="1800" u="sng" noProof="0" dirty="0">
                <a:hlinkClick r:id="rId8"/>
              </a:rPr>
              <a:t>www.itu.int/oth/T0A0F000003/en</a:t>
            </a:r>
            <a:endParaRPr lang="en-GB" sz="1800" noProof="0" dirty="0"/>
          </a:p>
          <a:p>
            <a:r>
              <a:rPr lang="en-GB" sz="1800" noProof="0" dirty="0"/>
              <a:t>Manual for Rapporteurs/Editors: </a:t>
            </a:r>
            <a:r>
              <a:rPr lang="en-GB" sz="1800" u="sng" noProof="0" dirty="0">
                <a:hlinkClick r:id="rId9"/>
              </a:rPr>
              <a:t>www.itu.int/oth/T0A0F000006</a:t>
            </a:r>
            <a:r>
              <a:rPr lang="en-GB" sz="1800" noProof="0" dirty="0"/>
              <a:t> </a:t>
            </a:r>
          </a:p>
        </p:txBody>
      </p:sp>
      <p:sp>
        <p:nvSpPr>
          <p:cNvPr id="4" name="Slide Number Placeholder 3"/>
          <p:cNvSpPr>
            <a:spLocks noGrp="1"/>
          </p:cNvSpPr>
          <p:nvPr>
            <p:ph type="sldNum" sz="quarter" idx="5"/>
          </p:nvPr>
        </p:nvSpPr>
        <p:spPr/>
        <p:txBody>
          <a:bodyPr/>
          <a:lstStyle/>
          <a:p>
            <a:fld id="{841FE37A-7181-164D-A063-912F8E130180}" type="slidenum">
              <a:rPr lang="en-US" smtClean="0"/>
              <a:t>4</a:t>
            </a:fld>
            <a:endParaRPr lang="en-US"/>
          </a:p>
        </p:txBody>
      </p:sp>
    </p:spTree>
    <p:extLst>
      <p:ext uri="{BB962C8B-B14F-4D97-AF65-F5344CB8AC3E}">
        <p14:creationId xmlns:p14="http://schemas.microsoft.com/office/powerpoint/2010/main" val="352448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5</a:t>
            </a:fld>
            <a:endParaRPr lang="en-US"/>
          </a:p>
        </p:txBody>
      </p:sp>
    </p:spTree>
    <p:extLst>
      <p:ext uri="{BB962C8B-B14F-4D97-AF65-F5344CB8AC3E}">
        <p14:creationId xmlns:p14="http://schemas.microsoft.com/office/powerpoint/2010/main" val="243609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6</a:t>
            </a:fld>
            <a:endParaRPr lang="en-US"/>
          </a:p>
        </p:txBody>
      </p:sp>
    </p:spTree>
    <p:extLst>
      <p:ext uri="{BB962C8B-B14F-4D97-AF65-F5344CB8AC3E}">
        <p14:creationId xmlns:p14="http://schemas.microsoft.com/office/powerpoint/2010/main" val="178816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7</a:t>
            </a:fld>
            <a:endParaRPr lang="en-US"/>
          </a:p>
        </p:txBody>
      </p:sp>
    </p:spTree>
    <p:extLst>
      <p:ext uri="{BB962C8B-B14F-4D97-AF65-F5344CB8AC3E}">
        <p14:creationId xmlns:p14="http://schemas.microsoft.com/office/powerpoint/2010/main" val="161479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8</a:t>
            </a:fld>
            <a:endParaRPr lang="en-US"/>
          </a:p>
        </p:txBody>
      </p:sp>
    </p:spTree>
    <p:extLst>
      <p:ext uri="{BB962C8B-B14F-4D97-AF65-F5344CB8AC3E}">
        <p14:creationId xmlns:p14="http://schemas.microsoft.com/office/powerpoint/2010/main" val="339643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5"/>
          </p:nvPr>
        </p:nvSpPr>
        <p:spPr/>
        <p:txBody>
          <a:bodyPr/>
          <a:lstStyle/>
          <a:p>
            <a:fld id="{841FE37A-7181-164D-A063-912F8E130180}" type="slidenum">
              <a:rPr lang="en-US" smtClean="0"/>
              <a:t>9</a:t>
            </a:fld>
            <a:endParaRPr lang="en-US"/>
          </a:p>
        </p:txBody>
      </p:sp>
    </p:spTree>
    <p:extLst>
      <p:ext uri="{BB962C8B-B14F-4D97-AF65-F5344CB8AC3E}">
        <p14:creationId xmlns:p14="http://schemas.microsoft.com/office/powerpoint/2010/main" val="3876108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914400" y="3886200"/>
            <a:ext cx="8534400" cy="1752600"/>
          </a:xfrm>
        </p:spPr>
        <p:txBody>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p:cNvSpPr>
            <a:spLocks noGrp="1"/>
          </p:cNvSpPr>
          <p:nvPr>
            <p:ph type="sldNum" sz="quarter" idx="10"/>
          </p:nvPr>
        </p:nvSpPr>
        <p:spPr/>
        <p:txBody>
          <a:bodyPr/>
          <a:lstStyle>
            <a:lvl1pPr>
              <a:defRPr>
                <a:effectLst>
                  <a:outerShdw blurRad="50800" dist="50800" dir="5400000" algn="ctr" rotWithShape="0">
                    <a:srgbClr val="00A3E0">
                      <a:alpha val="0"/>
                    </a:srgbClr>
                  </a:outerShdw>
                </a:effectLst>
              </a:defRPr>
            </a:lvl1pPr>
          </a:lstStyle>
          <a:p>
            <a:pPr>
              <a:defRPr/>
            </a:pPr>
            <a:fld id="{10C0A16D-4E84-1B47-B08D-9FBCD0A28C8C}" type="slidenum">
              <a:rPr lang="en-US" smtClean="0"/>
              <a:pPr>
                <a:defRPr/>
              </a:pPr>
              <a:t>‹#›</a:t>
            </a:fld>
            <a:endParaRPr lang="en-US"/>
          </a:p>
        </p:txBody>
      </p:sp>
    </p:spTree>
    <p:extLst>
      <p:ext uri="{BB962C8B-B14F-4D97-AF65-F5344CB8AC3E}">
        <p14:creationId xmlns:p14="http://schemas.microsoft.com/office/powerpoint/2010/main" val="106461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a:p>
        </p:txBody>
      </p:sp>
    </p:spTree>
    <p:extLst>
      <p:ext uri="{BB962C8B-B14F-4D97-AF65-F5344CB8AC3E}">
        <p14:creationId xmlns:p14="http://schemas.microsoft.com/office/powerpoint/2010/main" val="231551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C51C562-FDD7-2A47-AE71-348E4411C925}" type="slidenum">
              <a:rPr lang="en-US"/>
              <a:pPr>
                <a:defRPr/>
              </a:pPr>
              <a:t>‹#›</a:t>
            </a:fld>
            <a:endParaRPr lang="en-US"/>
          </a:p>
        </p:txBody>
      </p:sp>
    </p:spTree>
    <p:extLst>
      <p:ext uri="{BB962C8B-B14F-4D97-AF65-F5344CB8AC3E}">
        <p14:creationId xmlns:p14="http://schemas.microsoft.com/office/powerpoint/2010/main" val="4394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0"/>
            <a:ext cx="5384800" cy="394308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E60EBF61-273A-ED48-9D45-E91FD5A9665D}" type="slidenum">
              <a:rPr lang="en-US"/>
              <a:pPr>
                <a:defRPr/>
              </a:pPr>
              <a:t>‹#›</a:t>
            </a:fld>
            <a:endParaRPr lang="en-US"/>
          </a:p>
        </p:txBody>
      </p:sp>
    </p:spTree>
    <p:extLst>
      <p:ext uri="{BB962C8B-B14F-4D97-AF65-F5344CB8AC3E}">
        <p14:creationId xmlns:p14="http://schemas.microsoft.com/office/powerpoint/2010/main" val="75315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195096"/>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956374"/>
            <a:ext cx="5386917" cy="290679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195096"/>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56373"/>
            <a:ext cx="5389033" cy="2906794"/>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723CAF4F-F2C9-2349-8DC1-8B80D3B72459}" type="slidenum">
              <a:rPr lang="en-US"/>
              <a:pPr>
                <a:defRPr/>
              </a:pPr>
              <a:t>‹#›</a:t>
            </a:fld>
            <a:endParaRPr lang="en-US"/>
          </a:p>
        </p:txBody>
      </p:sp>
    </p:spTree>
    <p:extLst>
      <p:ext uri="{BB962C8B-B14F-4D97-AF65-F5344CB8AC3E}">
        <p14:creationId xmlns:p14="http://schemas.microsoft.com/office/powerpoint/2010/main" val="92914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10502A8-4D00-3B46-8A5A-1CFCB17C7BDB}" type="slidenum">
              <a:rPr lang="en-US"/>
              <a:pPr>
                <a:defRPr/>
              </a:pPr>
              <a:t>‹#›</a:t>
            </a:fld>
            <a:endParaRPr lang="en-US"/>
          </a:p>
        </p:txBody>
      </p:sp>
    </p:spTree>
    <p:extLst>
      <p:ext uri="{BB962C8B-B14F-4D97-AF65-F5344CB8AC3E}">
        <p14:creationId xmlns:p14="http://schemas.microsoft.com/office/powerpoint/2010/main" val="185300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E203F318-E62F-E347-A0F3-D8159781F29D}" type="slidenum">
              <a:rPr lang="en-US"/>
              <a:pPr>
                <a:defRPr/>
              </a:pPr>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357575"/>
            <a:ext cx="4011084" cy="8318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357575"/>
            <a:ext cx="6815667" cy="436800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283195"/>
            <a:ext cx="4011084" cy="344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145BC6F-CEE7-9546-A399-BFA6F2EF3E5A}" type="slidenum">
              <a:rPr lang="en-US"/>
              <a:pPr>
                <a:defRPr/>
              </a:pPr>
              <a:t>‹#›</a:t>
            </a:fld>
            <a:endParaRPr lang="en-US"/>
          </a:p>
        </p:txBody>
      </p:sp>
    </p:spTree>
    <p:extLst>
      <p:ext uri="{BB962C8B-B14F-4D97-AF65-F5344CB8AC3E}">
        <p14:creationId xmlns:p14="http://schemas.microsoft.com/office/powerpoint/2010/main" val="171624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127573"/>
            <a:ext cx="7315200" cy="360000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019E273-69BA-5C45-93D5-C9219F6D01CD}" type="slidenum">
              <a:rPr lang="en-US"/>
              <a:pPr>
                <a:defRPr/>
              </a:pPr>
              <a:t>‹#›</a:t>
            </a:fld>
            <a:endParaRPr lang="en-US"/>
          </a:p>
        </p:txBody>
      </p:sp>
    </p:spTree>
    <p:extLst>
      <p:ext uri="{BB962C8B-B14F-4D97-AF65-F5344CB8AC3E}">
        <p14:creationId xmlns:p14="http://schemas.microsoft.com/office/powerpoint/2010/main" val="214283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52359" y="-5175"/>
            <a:ext cx="12326636" cy="607644"/>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52359" y="6148359"/>
            <a:ext cx="12326636" cy="709643"/>
          </a:xfrm>
          <a:prstGeom prst="rect">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609600" y="77708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609600" y="1968500"/>
            <a:ext cx="109728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6" name="Slide Number Placeholder 5"/>
          <p:cNvSpPr>
            <a:spLocks noGrp="1"/>
          </p:cNvSpPr>
          <p:nvPr>
            <p:ph type="sldNum" sz="quarter" idx="4"/>
          </p:nvPr>
        </p:nvSpPr>
        <p:spPr>
          <a:xfrm>
            <a:off x="609600" y="6304563"/>
            <a:ext cx="2844800" cy="365125"/>
          </a:xfrm>
          <a:prstGeom prst="rect">
            <a:avLst/>
          </a:prstGeom>
          <a:effectLst/>
        </p:spPr>
        <p:txBody>
          <a:bodyPr vert="horz" lIns="91440" tIns="45720" rIns="91440" bIns="45720" rtlCol="0" anchor="ctr"/>
          <a:lstStyle>
            <a:lvl1pPr algn="l" eaLnBrk="1" fontAlgn="auto" hangingPunct="1">
              <a:spcBef>
                <a:spcPts val="0"/>
              </a:spcBef>
              <a:spcAft>
                <a:spcPts val="0"/>
              </a:spcAft>
              <a:defRPr sz="1200" smtClean="0">
                <a:solidFill>
                  <a:schemeClr val="bg1"/>
                </a:solidFill>
                <a:latin typeface="+mn-lt"/>
              </a:defRPr>
            </a:lvl1pPr>
          </a:lstStyle>
          <a:p>
            <a:pPr>
              <a:defRPr/>
            </a:pPr>
            <a:fld id="{F5E0CBA3-8948-9844-A202-8FF0E511EF6D}" type="slidenum">
              <a:rPr lang="en-US" smtClean="0"/>
              <a:pPr>
                <a:defRPr/>
              </a:pPr>
              <a:t>‹#›</a:t>
            </a:fld>
            <a:endParaRPr lang="en-US"/>
          </a:p>
        </p:txBody>
      </p:sp>
      <p:sp>
        <p:nvSpPr>
          <p:cNvPr id="14" name="Triangle 13"/>
          <p:cNvSpPr/>
          <p:nvPr userDrawn="1"/>
        </p:nvSpPr>
        <p:spPr>
          <a:xfrm rot="10800000">
            <a:off x="443858" y="562759"/>
            <a:ext cx="333382" cy="214320"/>
          </a:xfrm>
          <a:prstGeom prst="triangle">
            <a:avLst/>
          </a:prstGeom>
          <a:solidFill>
            <a:srgbClr val="00A3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3E0"/>
              </a:solidFill>
            </a:endParaRPr>
          </a:p>
        </p:txBody>
      </p:sp>
      <p:pic>
        <p:nvPicPr>
          <p:cNvPr id="10" name="Picture 9">
            <a:extLst>
              <a:ext uri="{FF2B5EF4-FFF2-40B4-BE49-F238E27FC236}">
                <a16:creationId xmlns:a16="http://schemas.microsoft.com/office/drawing/2014/main" id="{D3272350-7237-2A42-97EC-178FE518467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229426" y="6214582"/>
            <a:ext cx="529505" cy="571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b="0" i="0" kern="1200">
          <a:solidFill>
            <a:schemeClr val="tx1"/>
          </a:solidFill>
          <a:latin typeface="Arial" charset="0"/>
          <a:ea typeface="Arial" charset="0"/>
          <a:cs typeface="Arial" charset="0"/>
        </a:defRPr>
      </a:lvl1pPr>
      <a:lvl2pPr marL="742950" indent="-285750" algn="l" defTabSz="457200" rtl="0" eaLnBrk="1" fontAlgn="base" hangingPunct="1">
        <a:spcBef>
          <a:spcPct val="20000"/>
        </a:spcBef>
        <a:spcAft>
          <a:spcPct val="0"/>
        </a:spcAft>
        <a:buFont typeface="Arial" charset="0"/>
        <a:buChar char="–"/>
        <a:defRPr sz="2800" b="0" i="0" kern="1200">
          <a:solidFill>
            <a:schemeClr val="tx1"/>
          </a:solidFill>
          <a:latin typeface="Arial" charset="0"/>
          <a:ea typeface="Arial" charset="0"/>
          <a:cs typeface="Arial" charset="0"/>
        </a:defRPr>
      </a:lvl2pPr>
      <a:lvl3pPr marL="1143000" indent="-228600" algn="l" defTabSz="457200" rtl="0" eaLnBrk="1" fontAlgn="base" hangingPunct="1">
        <a:spcBef>
          <a:spcPct val="20000"/>
        </a:spcBef>
        <a:spcAft>
          <a:spcPct val="0"/>
        </a:spcAft>
        <a:buFont typeface="Arial" charset="0"/>
        <a:buChar char="•"/>
        <a:defRPr sz="2400" b="0" i="0" kern="1200">
          <a:solidFill>
            <a:schemeClr val="tx1"/>
          </a:solidFill>
          <a:latin typeface="Arial" charset="0"/>
          <a:ea typeface="Arial" charset="0"/>
          <a:cs typeface="Arial"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tu.int/ITU-T/aap/AAPAnnouncements.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itu.int/ITU-T/aap/AAPStatusBySG.asp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itu.int/ITU-T/aap/AAPStatusBySG.aspx?sgID=13" TargetMode="External"/><Relationship Id="rId13" Type="http://schemas.openxmlformats.org/officeDocument/2006/relationships/hyperlink" Target="https://www.itu.int/oth/T0A0F000003/en" TargetMode="External"/><Relationship Id="rId3" Type="http://schemas.openxmlformats.org/officeDocument/2006/relationships/hyperlink" Target="https://www.itu.int/itu-t/workprog/wp_search.aspx?isn_sp=3925&amp;isn_status=-1,2&amp;adf=2021-01-01&amp;adt=2021-09-30&amp;details=0&amp;field=acdefghijo" TargetMode="External"/><Relationship Id="rId7" Type="http://schemas.openxmlformats.org/officeDocument/2006/relationships/hyperlink" Target="https://www.itu.int/ITU-T/recommendations/rec.aspx?id=14986" TargetMode="External"/><Relationship Id="rId12" Type="http://schemas.openxmlformats.org/officeDocument/2006/relationships/hyperlink" Target="https://www.itu.int/en/language-tools/Documents/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tu.int/pub/publications.aspx?lang=en&amp;parent=T-RES-T.40-2022" TargetMode="External"/><Relationship Id="rId11" Type="http://schemas.openxmlformats.org/officeDocument/2006/relationships/hyperlink" Target="https://www.itu.int/oth/T0A0F000004/en" TargetMode="External"/><Relationship Id="rId5" Type="http://schemas.openxmlformats.org/officeDocument/2006/relationships/hyperlink" Target="https://www.itu.int/net/ITU-T/lists/t-approval.aspx" TargetMode="External"/><Relationship Id="rId15" Type="http://schemas.openxmlformats.org/officeDocument/2006/relationships/image" Target="../media/image5.jpg"/><Relationship Id="rId10" Type="http://schemas.openxmlformats.org/officeDocument/2006/relationships/hyperlink" Target="https://www.itu.int/ITU-T/recommendations/rec.aspx?id=13853" TargetMode="External"/><Relationship Id="rId4" Type="http://schemas.openxmlformats.org/officeDocument/2006/relationships/hyperlink" Target="https://www.itu.int/pub/publications.aspx?lang=en&amp;parent=T-RES-T.1-2022" TargetMode="External"/><Relationship Id="rId9" Type="http://schemas.openxmlformats.org/officeDocument/2006/relationships/hyperlink" Target="https://www.itu.int/ITU-T/aap/AAPAnnouncements/show.aspx" TargetMode="External"/><Relationship Id="rId14" Type="http://schemas.openxmlformats.org/officeDocument/2006/relationships/hyperlink" Target="https://handle.itu.int/11.1002/plink/432950176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gital financial graphs in 3D">
            <a:extLst>
              <a:ext uri="{FF2B5EF4-FFF2-40B4-BE49-F238E27FC236}">
                <a16:creationId xmlns:a16="http://schemas.microsoft.com/office/drawing/2014/main" id="{4A333A6C-9371-4271-AE89-686763F773F6}"/>
              </a:ext>
            </a:extLst>
          </p:cNvPr>
          <p:cNvPicPr>
            <a:picLocks noChangeAspect="1"/>
          </p:cNvPicPr>
          <p:nvPr/>
        </p:nvPicPr>
        <p:blipFill rotWithShape="1">
          <a:blip r:embed="rId3"/>
          <a:srcRect t="9972" b="31493"/>
          <a:stretch/>
        </p:blipFill>
        <p:spPr>
          <a:xfrm>
            <a:off x="0" y="599355"/>
            <a:ext cx="12206989" cy="5575287"/>
          </a:xfrm>
          <a:prstGeom prst="rect">
            <a:avLst/>
          </a:prstGeom>
        </p:spPr>
      </p:pic>
      <p:sp>
        <p:nvSpPr>
          <p:cNvPr id="4" name="Rectangle 3">
            <a:extLst>
              <a:ext uri="{FF2B5EF4-FFF2-40B4-BE49-F238E27FC236}">
                <a16:creationId xmlns:a16="http://schemas.microsoft.com/office/drawing/2014/main" id="{6185551A-C361-4E44-B147-68B5154E1B81}"/>
              </a:ext>
            </a:extLst>
          </p:cNvPr>
          <p:cNvSpPr/>
          <p:nvPr/>
        </p:nvSpPr>
        <p:spPr>
          <a:xfrm>
            <a:off x="-14989" y="599355"/>
            <a:ext cx="12206989" cy="5575287"/>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4" name="Title 1"/>
          <p:cNvSpPr txBox="1">
            <a:spLocks/>
          </p:cNvSpPr>
          <p:nvPr/>
        </p:nvSpPr>
        <p:spPr bwMode="auto">
          <a:xfrm>
            <a:off x="1470454" y="1908292"/>
            <a:ext cx="9142205" cy="175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a:r>
              <a:rPr lang="en-US" altLang="x-none" sz="4000" b="1" dirty="0">
                <a:solidFill>
                  <a:schemeClr val="bg1"/>
                </a:solidFill>
                <a:latin typeface="Arial"/>
                <a:cs typeface="Arial"/>
              </a:rPr>
              <a:t>Traditional Approval Process (TAP)</a:t>
            </a:r>
            <a:br>
              <a:rPr lang="en-US" altLang="x-none" sz="4000" b="1" dirty="0">
                <a:solidFill>
                  <a:schemeClr val="bg1"/>
                </a:solidFill>
                <a:latin typeface="Arial"/>
                <a:cs typeface="Arial"/>
              </a:rPr>
            </a:br>
            <a:r>
              <a:rPr lang="en-US" altLang="x-none" sz="4000" b="1" dirty="0">
                <a:solidFill>
                  <a:schemeClr val="bg1"/>
                </a:solidFill>
                <a:latin typeface="Arial"/>
                <a:cs typeface="Arial"/>
              </a:rPr>
              <a:t>vs</a:t>
            </a:r>
            <a:br>
              <a:rPr lang="en-US" altLang="x-none" sz="4000" b="1" dirty="0">
                <a:solidFill>
                  <a:schemeClr val="bg1"/>
                </a:solidFill>
                <a:latin typeface="Arial"/>
                <a:cs typeface="Arial"/>
              </a:rPr>
            </a:br>
            <a:r>
              <a:rPr lang="en-US" altLang="x-none" sz="4000" b="1" dirty="0">
                <a:solidFill>
                  <a:schemeClr val="bg1"/>
                </a:solidFill>
                <a:latin typeface="Arial"/>
                <a:cs typeface="Arial"/>
              </a:rPr>
              <a:t>Alternative Approval Process (AAP)</a:t>
            </a:r>
            <a:endParaRPr lang="en-US" dirty="0">
              <a:solidFill>
                <a:schemeClr val="bg1"/>
              </a:solidFill>
            </a:endParaRPr>
          </a:p>
        </p:txBody>
      </p:sp>
      <p:sp>
        <p:nvSpPr>
          <p:cNvPr id="3076" name="Title 1"/>
          <p:cNvSpPr txBox="1">
            <a:spLocks/>
          </p:cNvSpPr>
          <p:nvPr/>
        </p:nvSpPr>
        <p:spPr bwMode="auto">
          <a:xfrm>
            <a:off x="1981200" y="4949708"/>
            <a:ext cx="82296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algn="ctr" eaLnBrk="1" hangingPunct="1"/>
            <a:r>
              <a:rPr lang="en-US" altLang="x-none" sz="2000" i="1">
                <a:solidFill>
                  <a:schemeClr val="bg1"/>
                </a:solidFill>
                <a:latin typeface="Arial"/>
                <a:ea typeface="Arial" charset="0"/>
                <a:cs typeface="Arial"/>
              </a:rPr>
              <a:t>7 July </a:t>
            </a:r>
            <a:r>
              <a:rPr lang="en-US" altLang="x-none" sz="2000" i="1" dirty="0">
                <a:solidFill>
                  <a:schemeClr val="bg1"/>
                </a:solidFill>
                <a:latin typeface="Arial"/>
                <a:ea typeface="Arial" charset="0"/>
                <a:cs typeface="Arial"/>
              </a:rPr>
              <a:t>2022</a:t>
            </a:r>
            <a:endParaRPr lang="en-US" altLang="x-none" sz="2000" i="1" dirty="0">
              <a:solidFill>
                <a:schemeClr val="bg1"/>
              </a:solidFill>
              <a:latin typeface="Arial" charset="0"/>
              <a:ea typeface="Arial" charset="0"/>
              <a:cs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1016817"/>
            <a:ext cx="12172942" cy="1143000"/>
          </a:xfrm>
        </p:spPr>
        <p:txBody>
          <a:bodyPr/>
          <a:lstStyle/>
          <a:p>
            <a:pPr algn="ctr"/>
            <a:r>
              <a:rPr lang="en-US" dirty="0"/>
              <a:t>Traditional Approval Process (TAP):</a:t>
            </a:r>
            <a:br>
              <a:rPr lang="en-US" dirty="0"/>
            </a:br>
            <a:r>
              <a:rPr lang="en-US" dirty="0"/>
              <a:t>Regulatory and Policy Issues</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10</a:t>
            </a:fld>
            <a:endParaRPr lang="en-US"/>
          </a:p>
        </p:txBody>
      </p:sp>
      <p:pic>
        <p:nvPicPr>
          <p:cNvPr id="5" name="Picture 4">
            <a:extLst>
              <a:ext uri="{FF2B5EF4-FFF2-40B4-BE49-F238E27FC236}">
                <a16:creationId xmlns:a16="http://schemas.microsoft.com/office/drawing/2014/main" id="{97A64A8F-C63A-4582-816B-1526DBF547F6}"/>
              </a:ext>
            </a:extLst>
          </p:cNvPr>
          <p:cNvPicPr>
            <a:picLocks noChangeAspect="1"/>
          </p:cNvPicPr>
          <p:nvPr/>
        </p:nvPicPr>
        <p:blipFill>
          <a:blip r:embed="rId3"/>
          <a:stretch>
            <a:fillRect/>
          </a:stretch>
        </p:blipFill>
        <p:spPr>
          <a:xfrm>
            <a:off x="1249337" y="2681101"/>
            <a:ext cx="9482218" cy="2950023"/>
          </a:xfrm>
          <a:prstGeom prst="rect">
            <a:avLst/>
          </a:prstGeom>
        </p:spPr>
      </p:pic>
    </p:spTree>
    <p:extLst>
      <p:ext uri="{BB962C8B-B14F-4D97-AF65-F5344CB8AC3E}">
        <p14:creationId xmlns:p14="http://schemas.microsoft.com/office/powerpoint/2010/main" val="43688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37270"/>
            <a:ext cx="12172942" cy="1143000"/>
          </a:xfrm>
        </p:spPr>
        <p:txBody>
          <a:bodyPr/>
          <a:lstStyle/>
          <a:p>
            <a:pPr algn="ctr"/>
            <a:r>
              <a:rPr lang="en-US" dirty="0"/>
              <a:t>TAP Consultation</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11</a:t>
            </a:fld>
            <a:endParaRPr lang="en-US"/>
          </a:p>
        </p:txBody>
      </p:sp>
      <p:sp>
        <p:nvSpPr>
          <p:cNvPr id="6" name="TextBox 5">
            <a:extLst>
              <a:ext uri="{FF2B5EF4-FFF2-40B4-BE49-F238E27FC236}">
                <a16:creationId xmlns:a16="http://schemas.microsoft.com/office/drawing/2014/main" id="{446ECD13-7DCD-4023-B342-BEBBC84822E6}"/>
              </a:ext>
            </a:extLst>
          </p:cNvPr>
          <p:cNvSpPr txBox="1"/>
          <p:nvPr/>
        </p:nvSpPr>
        <p:spPr>
          <a:xfrm>
            <a:off x="609600" y="2044171"/>
            <a:ext cx="11381509" cy="4093428"/>
          </a:xfrm>
          <a:prstGeom prst="rect">
            <a:avLst/>
          </a:prstGeom>
          <a:noFill/>
        </p:spPr>
        <p:txBody>
          <a:bodyPr wrap="square">
            <a:spAutoFit/>
          </a:bodyPr>
          <a:lstStyle/>
          <a:p>
            <a:pPr marL="285750" indent="-285750">
              <a:buFont typeface="Arial" panose="020B0604020202020204" pitchFamily="34" charset="0"/>
              <a:buChar char="•"/>
            </a:pPr>
            <a:r>
              <a:rPr lang="en-US" sz="2000" dirty="0"/>
              <a:t>TAP consultation (for at least 3 months) starts with the publication of the corresponding TSB Circular. (Res. 1 §9.4.1))</a:t>
            </a:r>
          </a:p>
          <a:p>
            <a:pPr marL="285750" indent="-285750">
              <a:buFont typeface="Arial" panose="020B0604020202020204" pitchFamily="34" charset="0"/>
              <a:buChar char="•"/>
            </a:pPr>
            <a:r>
              <a:rPr lang="en-US" sz="2000" dirty="0"/>
              <a:t>The determined draft Recommendation is published in all 6 ITU official languages (Res.1 §9.3.3, 9.3.5).</a:t>
            </a:r>
          </a:p>
          <a:p>
            <a:pPr marL="285750" indent="-285750">
              <a:buFont typeface="Arial" panose="020B0604020202020204" pitchFamily="34" charset="0"/>
              <a:buChar char="•"/>
            </a:pPr>
            <a:r>
              <a:rPr lang="en-US" sz="2000" dirty="0"/>
              <a:t>No technical changes are made during TAP consultation after the text has been determined. (Res.1 §9.5.2)</a:t>
            </a:r>
          </a:p>
          <a:p>
            <a:pPr marL="285750" indent="-285750">
              <a:buFont typeface="Arial" panose="020B0604020202020204" pitchFamily="34" charset="0"/>
              <a:buChar char="•"/>
            </a:pPr>
            <a:r>
              <a:rPr lang="en-US" sz="2000" dirty="0"/>
              <a:t>Only Member States are eligible to formally respond with a TAP reply to the TAP consultation. (Res. 1 §9.4.1, 9.4.3)</a:t>
            </a:r>
            <a:br>
              <a:rPr lang="en-US" sz="2000" dirty="0"/>
            </a:br>
            <a:r>
              <a:rPr lang="en-US" sz="2000" dirty="0"/>
              <a:t>(yet other members can contribute to the next SG meeting).</a:t>
            </a:r>
          </a:p>
          <a:p>
            <a:pPr marL="285750" indent="-285750">
              <a:buFont typeface="Arial" panose="020B0604020202020204" pitchFamily="34" charset="0"/>
              <a:buChar char="•"/>
            </a:pPr>
            <a:r>
              <a:rPr lang="en-US" sz="2000" dirty="0"/>
              <a:t>Member States carefully review the text under consultation, and reply if their Administration assigns/not assigns authority to the study group to consider the text for approval at its next meeting. (Res.1 §9.4.1, 9.4.4)</a:t>
            </a:r>
          </a:p>
          <a:p>
            <a:pPr marL="285750" indent="-285750">
              <a:buFont typeface="Arial" panose="020B0604020202020204" pitchFamily="34" charset="0"/>
              <a:buChar char="•"/>
            </a:pPr>
            <a:r>
              <a:rPr lang="en-US" sz="2000" dirty="0"/>
              <a:t>If authority is not assigned, Administration should advise their reasons, and indicate possible changes. (Res.1 §9.4.4)</a:t>
            </a:r>
          </a:p>
        </p:txBody>
      </p:sp>
    </p:spTree>
    <p:extLst>
      <p:ext uri="{BB962C8B-B14F-4D97-AF65-F5344CB8AC3E}">
        <p14:creationId xmlns:p14="http://schemas.microsoft.com/office/powerpoint/2010/main" val="296262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78670"/>
            <a:ext cx="12172942" cy="1143000"/>
          </a:xfrm>
        </p:spPr>
        <p:txBody>
          <a:bodyPr/>
          <a:lstStyle/>
          <a:p>
            <a:pPr algn="ctr"/>
            <a:r>
              <a:rPr lang="en-US" dirty="0"/>
              <a:t>TAP Consultation- </a:t>
            </a:r>
            <a:r>
              <a:rPr lang="en-US" dirty="0" err="1"/>
              <a:t>cnt’d</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12</a:t>
            </a:fld>
            <a:endParaRPr lang="en-US"/>
          </a:p>
        </p:txBody>
      </p:sp>
      <p:sp>
        <p:nvSpPr>
          <p:cNvPr id="6" name="TextBox 5">
            <a:extLst>
              <a:ext uri="{FF2B5EF4-FFF2-40B4-BE49-F238E27FC236}">
                <a16:creationId xmlns:a16="http://schemas.microsoft.com/office/drawing/2014/main" id="{446ECD13-7DCD-4023-B342-BEBBC84822E6}"/>
              </a:ext>
            </a:extLst>
          </p:cNvPr>
          <p:cNvSpPr txBox="1"/>
          <p:nvPr/>
        </p:nvSpPr>
        <p:spPr>
          <a:xfrm>
            <a:off x="836509" y="2251714"/>
            <a:ext cx="10926000" cy="3170099"/>
          </a:xfrm>
          <a:prstGeom prst="rect">
            <a:avLst/>
          </a:prstGeom>
          <a:noFill/>
        </p:spPr>
        <p:txBody>
          <a:bodyPr wrap="square">
            <a:spAutoFit/>
          </a:bodyPr>
          <a:lstStyle/>
          <a:p>
            <a:pPr marL="342900" indent="-342900">
              <a:buFont typeface="Arial" panose="020B0604020202020204" pitchFamily="34" charset="0"/>
              <a:buChar char="•"/>
            </a:pPr>
            <a:r>
              <a:rPr lang="en-US" sz="2000" dirty="0"/>
              <a:t>Member States cannot reply after the TAP consultation deadline (7 working days before the SG meeting). (Res.1 §9.4.1)</a:t>
            </a:r>
          </a:p>
          <a:p>
            <a:pPr marL="342900" indent="-342900">
              <a:buFont typeface="Arial" panose="020B0604020202020204" pitchFamily="34" charset="0"/>
              <a:buChar char="•"/>
            </a:pPr>
            <a:r>
              <a:rPr lang="en-US" sz="2000" dirty="0"/>
              <a:t>Member States cannot express other conditions than Yes or No in their TAP reply (yet comments could be attached). (Res.1 §9.4.1, 9.4.4)</a:t>
            </a:r>
          </a:p>
          <a:p>
            <a:pPr marL="342900" indent="-342900">
              <a:buFont typeface="Arial" panose="020B0604020202020204" pitchFamily="34" charset="0"/>
              <a:buChar char="•"/>
            </a:pPr>
            <a:r>
              <a:rPr lang="en-US" sz="2000" dirty="0"/>
              <a:t>For the SG to proceed with considerations for approval, at least 70% of the received replies must be in support of approval. (Res.1 §9.4.5)</a:t>
            </a:r>
          </a:p>
          <a:p>
            <a:pPr marL="342900" indent="-342900">
              <a:buFont typeface="Arial" panose="020B0604020202020204" pitchFamily="34" charset="0"/>
              <a:buChar char="•"/>
            </a:pPr>
            <a:r>
              <a:rPr lang="en-US" sz="2000" dirty="0"/>
              <a:t>If the threshold of 70% is not met, the SG cannot approve the text at this SG meeting; (Res.1 §9.4.6)</a:t>
            </a:r>
            <a:br>
              <a:rPr lang="en-US" sz="2000" dirty="0"/>
            </a:br>
            <a:r>
              <a:rPr lang="en-US" sz="2000" dirty="0"/>
              <a:t>but the SG may want to progress the text and seek approval at a future SG meeting,</a:t>
            </a:r>
            <a:br>
              <a:rPr lang="en-US" sz="2000" dirty="0"/>
            </a:br>
            <a:r>
              <a:rPr lang="en-US" sz="2000" dirty="0"/>
              <a:t>or determine a revised and stable text if many technical changes were made having major impact. (Res.1 §9.5.2)</a:t>
            </a:r>
          </a:p>
        </p:txBody>
      </p:sp>
    </p:spTree>
    <p:extLst>
      <p:ext uri="{BB962C8B-B14F-4D97-AF65-F5344CB8AC3E}">
        <p14:creationId xmlns:p14="http://schemas.microsoft.com/office/powerpoint/2010/main" val="253825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07213"/>
            <a:ext cx="12172942" cy="1143000"/>
          </a:xfrm>
        </p:spPr>
        <p:txBody>
          <a:bodyPr/>
          <a:lstStyle/>
          <a:p>
            <a:pPr algn="ctr"/>
            <a:r>
              <a:rPr lang="en-US" dirty="0"/>
              <a:t>SG Resolution and Approval</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13</a:t>
            </a:fld>
            <a:endParaRPr lang="en-US"/>
          </a:p>
        </p:txBody>
      </p:sp>
      <p:sp>
        <p:nvSpPr>
          <p:cNvPr id="6" name="TextBox 5">
            <a:extLst>
              <a:ext uri="{FF2B5EF4-FFF2-40B4-BE49-F238E27FC236}">
                <a16:creationId xmlns:a16="http://schemas.microsoft.com/office/drawing/2014/main" id="{446ECD13-7DCD-4023-B342-BEBBC84822E6}"/>
              </a:ext>
            </a:extLst>
          </p:cNvPr>
          <p:cNvSpPr txBox="1"/>
          <p:nvPr/>
        </p:nvSpPr>
        <p:spPr>
          <a:xfrm>
            <a:off x="363256" y="1595582"/>
            <a:ext cx="11787556" cy="4093428"/>
          </a:xfrm>
          <a:prstGeom prst="rect">
            <a:avLst/>
          </a:prstGeom>
          <a:noFill/>
        </p:spPr>
        <p:txBody>
          <a:bodyPr wrap="square">
            <a:spAutoFit/>
          </a:bodyPr>
          <a:lstStyle/>
          <a:p>
            <a:pPr marL="342900" indent="-342900">
              <a:buFont typeface="Arial" panose="020B0604020202020204" pitchFamily="34" charset="0"/>
              <a:buChar char="•"/>
            </a:pPr>
            <a:r>
              <a:rPr lang="en-US" sz="2000" dirty="0"/>
              <a:t>SG considers outcome of TAP consultation, of received contributions or of liaison statements. (Res.1 §9.5.2)</a:t>
            </a:r>
          </a:p>
          <a:p>
            <a:pPr marL="342900" indent="-342900">
              <a:buFont typeface="Arial" panose="020B0604020202020204" pitchFamily="34" charset="0"/>
              <a:buChar char="•"/>
            </a:pPr>
            <a:r>
              <a:rPr lang="en-US" sz="2000" dirty="0"/>
              <a:t>A resolution process is started to address the written comments and proposals; (Res. §9.5)</a:t>
            </a:r>
            <a:br>
              <a:rPr lang="en-US" sz="2000" dirty="0"/>
            </a:br>
            <a:r>
              <a:rPr lang="en-US" sz="2000" dirty="0"/>
              <a:t>on- and off-line consultations typically occur with negotiations to reach stability of the (revised) text, and to avoid opposition at the approval phase.</a:t>
            </a:r>
            <a:br>
              <a:rPr lang="en-US" sz="2000" dirty="0"/>
            </a:br>
            <a:r>
              <a:rPr lang="en-US" sz="2000" dirty="0"/>
              <a:t>This is a sensitive process that requires good amount of time among all involved proponents.</a:t>
            </a:r>
          </a:p>
          <a:p>
            <a:pPr marL="342900" indent="-342900">
              <a:buFont typeface="Arial" panose="020B0604020202020204" pitchFamily="34" charset="0"/>
              <a:buChar char="•"/>
            </a:pPr>
            <a:r>
              <a:rPr lang="en-US" sz="2000" dirty="0"/>
              <a:t>The Editor develops revised text using track changes based on the published Report of the determined text.</a:t>
            </a:r>
          </a:p>
          <a:p>
            <a:pPr marL="342900" indent="-342900">
              <a:buFont typeface="Arial" panose="020B0604020202020204" pitchFamily="34" charset="0"/>
              <a:buChar char="•"/>
            </a:pPr>
            <a:r>
              <a:rPr lang="en-US" sz="2000" dirty="0"/>
              <a:t>The SG seeks a decision among Member States to approve the final text. (Res.1 §9.5.3) A decision must be reached (Res. 1 §9.5.5)</a:t>
            </a:r>
          </a:p>
          <a:p>
            <a:pPr marL="342900" indent="-342900">
              <a:buFont typeface="Arial" panose="020B0604020202020204" pitchFamily="34" charset="0"/>
              <a:buChar char="•"/>
            </a:pPr>
            <a:r>
              <a:rPr lang="en-US" sz="2000" dirty="0"/>
              <a:t>The SG decision must be </a:t>
            </a:r>
            <a:r>
              <a:rPr lang="en-US" sz="2000" b="1" dirty="0"/>
              <a:t>unopposed</a:t>
            </a:r>
            <a:r>
              <a:rPr lang="en-US" sz="2000" dirty="0"/>
              <a:t>. (Res.1 §9.5.3)</a:t>
            </a:r>
          </a:p>
          <a:p>
            <a:pPr marL="342900" indent="-342900">
              <a:buFont typeface="Arial" panose="020B0604020202020204" pitchFamily="34" charset="0"/>
              <a:buChar char="•"/>
            </a:pPr>
            <a:r>
              <a:rPr lang="en-US" sz="2000" dirty="0"/>
              <a:t>A delegation may register degree of reservation (is recorded in the meeting report, and will be appended to the published Recommendation). (Res.1 §9.5.4)</a:t>
            </a:r>
          </a:p>
          <a:p>
            <a:pPr marL="342900" indent="-342900">
              <a:buFont typeface="Arial" panose="020B0604020202020204" pitchFamily="34" charset="0"/>
              <a:buChar char="•"/>
            </a:pPr>
            <a:r>
              <a:rPr lang="en-US" sz="2000" dirty="0"/>
              <a:t>Exceptionally, a delegation may request more time to consider its position; whereby to raise formal opposition for disapproval to the TSB Director within 4 weeks. (Res.1 §9.5.5, 9.5.5.1)</a:t>
            </a:r>
          </a:p>
        </p:txBody>
      </p:sp>
    </p:spTree>
    <p:extLst>
      <p:ext uri="{BB962C8B-B14F-4D97-AF65-F5344CB8AC3E}">
        <p14:creationId xmlns:p14="http://schemas.microsoft.com/office/powerpoint/2010/main" val="1488443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9529" y="863418"/>
            <a:ext cx="12172942" cy="1143000"/>
          </a:xfrm>
        </p:spPr>
        <p:txBody>
          <a:bodyPr/>
          <a:lstStyle/>
          <a:p>
            <a:pPr algn="ctr"/>
            <a:r>
              <a:rPr lang="en-US" dirty="0"/>
              <a:t>Traditional Approval Process (TAP): Details (Res.1) </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14</a:t>
            </a:fld>
            <a:endParaRPr lang="en-US"/>
          </a:p>
        </p:txBody>
      </p:sp>
      <p:pic>
        <p:nvPicPr>
          <p:cNvPr id="3" name="Picture 2">
            <a:extLst>
              <a:ext uri="{FF2B5EF4-FFF2-40B4-BE49-F238E27FC236}">
                <a16:creationId xmlns:a16="http://schemas.microsoft.com/office/drawing/2014/main" id="{149D954A-8CB5-4EE5-B493-E9DD9D1E6EF3}"/>
              </a:ext>
            </a:extLst>
          </p:cNvPr>
          <p:cNvPicPr>
            <a:picLocks noChangeAspect="1"/>
          </p:cNvPicPr>
          <p:nvPr/>
        </p:nvPicPr>
        <p:blipFill>
          <a:blip r:embed="rId3"/>
          <a:stretch>
            <a:fillRect/>
          </a:stretch>
        </p:blipFill>
        <p:spPr>
          <a:xfrm>
            <a:off x="2507522" y="2006418"/>
            <a:ext cx="6656941" cy="4078618"/>
          </a:xfrm>
          <a:prstGeom prst="rect">
            <a:avLst/>
          </a:prstGeom>
        </p:spPr>
      </p:pic>
    </p:spTree>
    <p:extLst>
      <p:ext uri="{BB962C8B-B14F-4D97-AF65-F5344CB8AC3E}">
        <p14:creationId xmlns:p14="http://schemas.microsoft.com/office/powerpoint/2010/main" val="2770546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1016817"/>
            <a:ext cx="12172942" cy="1143000"/>
          </a:xfrm>
        </p:spPr>
        <p:txBody>
          <a:bodyPr/>
          <a:lstStyle/>
          <a:p>
            <a:pPr algn="ctr"/>
            <a:r>
              <a:rPr lang="en-US" dirty="0"/>
              <a:t>Alternative Approval Process AAP:</a:t>
            </a:r>
            <a:br>
              <a:rPr lang="en-US" dirty="0"/>
            </a:br>
            <a:r>
              <a:rPr lang="en-US" dirty="0"/>
              <a:t>Quick and flexible</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15</a:t>
            </a:fld>
            <a:endParaRPr lang="en-US"/>
          </a:p>
        </p:txBody>
      </p:sp>
      <p:pic>
        <p:nvPicPr>
          <p:cNvPr id="6" name="Picture 5">
            <a:extLst>
              <a:ext uri="{FF2B5EF4-FFF2-40B4-BE49-F238E27FC236}">
                <a16:creationId xmlns:a16="http://schemas.microsoft.com/office/drawing/2014/main" id="{4C7EACC1-6DB8-4DD1-9434-3BA31DD81A2C}"/>
              </a:ext>
            </a:extLst>
          </p:cNvPr>
          <p:cNvPicPr>
            <a:picLocks noChangeAspect="1"/>
          </p:cNvPicPr>
          <p:nvPr/>
        </p:nvPicPr>
        <p:blipFill>
          <a:blip r:embed="rId3"/>
          <a:stretch>
            <a:fillRect/>
          </a:stretch>
        </p:blipFill>
        <p:spPr>
          <a:xfrm>
            <a:off x="1244865" y="2917885"/>
            <a:ext cx="9702269" cy="1886344"/>
          </a:xfrm>
          <a:prstGeom prst="rect">
            <a:avLst/>
          </a:prstGeom>
        </p:spPr>
      </p:pic>
    </p:spTree>
    <p:extLst>
      <p:ext uri="{BB962C8B-B14F-4D97-AF65-F5344CB8AC3E}">
        <p14:creationId xmlns:p14="http://schemas.microsoft.com/office/powerpoint/2010/main" val="1686071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52628" y="837270"/>
            <a:ext cx="12172942" cy="1143000"/>
          </a:xfrm>
        </p:spPr>
        <p:txBody>
          <a:bodyPr/>
          <a:lstStyle/>
          <a:p>
            <a:pPr algn="ctr"/>
            <a:r>
              <a:rPr lang="en-US" dirty="0"/>
              <a:t>AAP Last Call (LC)</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16</a:t>
            </a:fld>
            <a:endParaRPr lang="en-US"/>
          </a:p>
        </p:txBody>
      </p:sp>
      <p:sp>
        <p:nvSpPr>
          <p:cNvPr id="6" name="TextBox 5">
            <a:extLst>
              <a:ext uri="{FF2B5EF4-FFF2-40B4-BE49-F238E27FC236}">
                <a16:creationId xmlns:a16="http://schemas.microsoft.com/office/drawing/2014/main" id="{B54D3F37-5241-47C6-BF0D-522AF639292F}"/>
              </a:ext>
            </a:extLst>
          </p:cNvPr>
          <p:cNvSpPr txBox="1"/>
          <p:nvPr/>
        </p:nvSpPr>
        <p:spPr>
          <a:xfrm>
            <a:off x="609600" y="2113768"/>
            <a:ext cx="11034584" cy="4093428"/>
          </a:xfrm>
          <a:prstGeom prst="rect">
            <a:avLst/>
          </a:prstGeom>
          <a:noFill/>
        </p:spPr>
        <p:txBody>
          <a:bodyPr wrap="square">
            <a:spAutoFit/>
          </a:bodyPr>
          <a:lstStyle/>
          <a:p>
            <a:pPr marL="342900" indent="-342900">
              <a:buFont typeface="Arial" panose="020B0604020202020204" pitchFamily="34" charset="0"/>
              <a:buChar char="•"/>
            </a:pPr>
            <a:r>
              <a:rPr lang="en-US" sz="2000" dirty="0"/>
              <a:t>AAP Last Call is occurring every two weeks (1. and 16. of a month)</a:t>
            </a:r>
          </a:p>
          <a:p>
            <a:pPr marL="342900" indent="-342900">
              <a:buFont typeface="Arial" panose="020B0604020202020204" pitchFamily="34" charset="0"/>
              <a:buChar char="•"/>
            </a:pPr>
            <a:r>
              <a:rPr lang="en-US" sz="2000" dirty="0"/>
              <a:t>AAP Last Call is announced via TSB Director’s </a:t>
            </a:r>
            <a:r>
              <a:rPr lang="en-US" sz="2000" dirty="0">
                <a:solidFill>
                  <a:srgbClr val="00A3E0"/>
                </a:solidFill>
                <a:hlinkClick r:id="rId3">
                  <a:extLst>
                    <a:ext uri="{A12FA001-AC4F-418D-AE19-62706E023703}">
                      <ahyp:hlinkClr xmlns:ahyp="http://schemas.microsoft.com/office/drawing/2018/hyperlinkcolor" val="tx"/>
                    </a:ext>
                  </a:extLst>
                </a:hlinkClick>
              </a:rPr>
              <a:t>AAP Announcement letters</a:t>
            </a:r>
            <a:r>
              <a:rPr lang="en-US" sz="2000" dirty="0">
                <a:solidFill>
                  <a:srgbClr val="00A3E0"/>
                </a:solidFill>
              </a:rPr>
              <a:t> </a:t>
            </a:r>
            <a:r>
              <a:rPr lang="en-US" sz="2000" dirty="0"/>
              <a:t>(showing the list of texts entering Last Call, and AAP status and outcome of approval decision). (A.8 §3)</a:t>
            </a:r>
          </a:p>
          <a:p>
            <a:pPr marL="342900" indent="-342900">
              <a:buFont typeface="Arial" panose="020B0604020202020204" pitchFamily="34" charset="0"/>
              <a:buChar char="•"/>
            </a:pPr>
            <a:r>
              <a:rPr lang="en-US" sz="2000" dirty="0"/>
              <a:t>The AAP approval process primarily proceeds electronically virtually outside of study group meetings.</a:t>
            </a:r>
          </a:p>
          <a:p>
            <a:pPr marL="342900" indent="-342900">
              <a:buFont typeface="Arial" panose="020B0604020202020204" pitchFamily="34" charset="0"/>
              <a:buChar char="•"/>
            </a:pPr>
            <a:r>
              <a:rPr lang="en-US" sz="2000" dirty="0"/>
              <a:t>The AAP Last Call period for review of the text lasts </a:t>
            </a:r>
            <a:r>
              <a:rPr lang="en-US" sz="2000" u="sng" dirty="0"/>
              <a:t>four</a:t>
            </a:r>
            <a:r>
              <a:rPr lang="en-US" sz="2000" dirty="0"/>
              <a:t> weeks starting from the time of the AAP Announcement. (A.8 §4.1)</a:t>
            </a:r>
          </a:p>
          <a:p>
            <a:pPr marL="342900" indent="-342900">
              <a:buFont typeface="Arial" panose="020B0604020202020204" pitchFamily="34" charset="0"/>
              <a:buChar char="•"/>
            </a:pPr>
            <a:r>
              <a:rPr lang="en-US" sz="2000" dirty="0"/>
              <a:t>The text under AAP Last Call is not modified.</a:t>
            </a:r>
          </a:p>
          <a:p>
            <a:pPr marL="342900" indent="-342900">
              <a:buFont typeface="Arial" panose="020B0604020202020204" pitchFamily="34" charset="0"/>
              <a:buChar char="•"/>
            </a:pPr>
            <a:r>
              <a:rPr lang="en-US" sz="2000" dirty="0"/>
              <a:t>Member States or Sector Members have the right to submit their concerns in writing including advising the reasons for disapproval, and indicating possible changes that would facilitate approval. (A.8 §4.4)</a:t>
            </a:r>
          </a:p>
          <a:p>
            <a:pPr marL="342900" indent="-342900">
              <a:buFont typeface="Arial" panose="020B0604020202020204" pitchFamily="34" charset="0"/>
              <a:buChar char="•"/>
            </a:pPr>
            <a:r>
              <a:rPr lang="en-US" sz="2000" dirty="0"/>
              <a:t>It is not necessary to express any form of support.</a:t>
            </a:r>
          </a:p>
          <a:p>
            <a:pPr marL="342900" indent="-342900">
              <a:buFont typeface="Arial" panose="020B0604020202020204" pitchFamily="34" charset="0"/>
              <a:buChar char="•"/>
            </a:pPr>
            <a:r>
              <a:rPr lang="en-US" sz="2000" dirty="0"/>
              <a:t>Received AAP Last Call comments are published on the </a:t>
            </a:r>
            <a:r>
              <a:rPr lang="en-US" sz="2000" dirty="0">
                <a:solidFill>
                  <a:srgbClr val="00A3E0"/>
                </a:solidFill>
                <a:hlinkClick r:id="rId4">
                  <a:extLst>
                    <a:ext uri="{A12FA001-AC4F-418D-AE19-62706E023703}">
                      <ahyp:hlinkClr xmlns:ahyp="http://schemas.microsoft.com/office/drawing/2018/hyperlinkcolor" val="tx"/>
                    </a:ext>
                  </a:extLst>
                </a:hlinkClick>
              </a:rPr>
              <a:t>AAP Announcement web page</a:t>
            </a:r>
            <a:r>
              <a:rPr lang="en-US" sz="2000" dirty="0"/>
              <a:t>.</a:t>
            </a:r>
          </a:p>
          <a:p>
            <a:endParaRPr lang="en-US" sz="2000" dirty="0"/>
          </a:p>
        </p:txBody>
      </p:sp>
    </p:spTree>
    <p:extLst>
      <p:ext uri="{BB962C8B-B14F-4D97-AF65-F5344CB8AC3E}">
        <p14:creationId xmlns:p14="http://schemas.microsoft.com/office/powerpoint/2010/main" val="3649078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48948"/>
            <a:ext cx="12172942" cy="1143000"/>
          </a:xfrm>
        </p:spPr>
        <p:txBody>
          <a:bodyPr/>
          <a:lstStyle/>
          <a:p>
            <a:pPr algn="ctr"/>
            <a:r>
              <a:rPr lang="en-US" dirty="0"/>
              <a:t>AAP Last Call Judgment (LJ)</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17</a:t>
            </a:fld>
            <a:endParaRPr lang="en-US"/>
          </a:p>
        </p:txBody>
      </p:sp>
      <p:sp>
        <p:nvSpPr>
          <p:cNvPr id="6" name="TextBox 5">
            <a:extLst>
              <a:ext uri="{FF2B5EF4-FFF2-40B4-BE49-F238E27FC236}">
                <a16:creationId xmlns:a16="http://schemas.microsoft.com/office/drawing/2014/main" id="{B54D3F37-5241-47C6-BF0D-522AF639292F}"/>
              </a:ext>
            </a:extLst>
          </p:cNvPr>
          <p:cNvSpPr txBox="1"/>
          <p:nvPr/>
        </p:nvSpPr>
        <p:spPr>
          <a:xfrm>
            <a:off x="1037152" y="2370124"/>
            <a:ext cx="10611057" cy="1938992"/>
          </a:xfrm>
          <a:prstGeom prst="rect">
            <a:avLst/>
          </a:prstGeom>
          <a:noFill/>
        </p:spPr>
        <p:txBody>
          <a:bodyPr wrap="square">
            <a:spAutoFit/>
          </a:bodyPr>
          <a:lstStyle/>
          <a:p>
            <a:pPr marL="342900" indent="-342900">
              <a:buFont typeface="Arial" panose="020B0604020202020204" pitchFamily="34" charset="0"/>
              <a:buChar char="•"/>
            </a:pPr>
            <a:r>
              <a:rPr lang="en-US" sz="2000" dirty="0"/>
              <a:t>If no concerns other than indicated typographical errors (misspellings, syntactical and punctuation mistakes) are received, then the text is considered approved, and is announced. (A.8 §4.4.1)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Otherwise, the AAP Last Call Judgment phase begins where the SG Chairman in consultation with TSB consider: (A.8 §4.4.2)</a:t>
            </a:r>
          </a:p>
        </p:txBody>
      </p:sp>
      <p:sp>
        <p:nvSpPr>
          <p:cNvPr id="7" name="TextBox 6">
            <a:extLst>
              <a:ext uri="{FF2B5EF4-FFF2-40B4-BE49-F238E27FC236}">
                <a16:creationId xmlns:a16="http://schemas.microsoft.com/office/drawing/2014/main" id="{212CD066-63BF-4ADA-A702-EFC24C2D6000}"/>
              </a:ext>
            </a:extLst>
          </p:cNvPr>
          <p:cNvSpPr txBox="1"/>
          <p:nvPr/>
        </p:nvSpPr>
        <p:spPr>
          <a:xfrm>
            <a:off x="1641105" y="4294636"/>
            <a:ext cx="8890731" cy="1323439"/>
          </a:xfrm>
          <a:prstGeom prst="rect">
            <a:avLst/>
          </a:prstGeom>
          <a:solidFill>
            <a:schemeClr val="bg1">
              <a:lumMod val="95000"/>
            </a:schemeClr>
          </a:solidFill>
        </p:spPr>
        <p:txBody>
          <a:bodyPr wrap="square">
            <a:spAutoFit/>
          </a:bodyPr>
          <a:lstStyle/>
          <a:p>
            <a:pPr marL="800100" lvl="1" indent="-342900">
              <a:buFont typeface="Arial" panose="020B0604020202020204" pitchFamily="34" charset="0"/>
              <a:buChar char="•"/>
            </a:pPr>
            <a:r>
              <a:rPr lang="en-US" sz="2000" dirty="0"/>
              <a:t>If a SG meeting is close enough to consider the resolution of comments and where to complete the approval, or</a:t>
            </a:r>
          </a:p>
          <a:p>
            <a:pPr marL="800100" lvl="1" indent="-342900">
              <a:buFont typeface="Arial" panose="020B0604020202020204" pitchFamily="34" charset="0"/>
              <a:buChar char="•"/>
            </a:pPr>
            <a:r>
              <a:rPr lang="en-US" sz="2000" dirty="0"/>
              <a:t>SG Chairman initiates the resolution of the comments in collaboration with the comment submitters, SG experts and SG leaders.</a:t>
            </a:r>
          </a:p>
        </p:txBody>
      </p:sp>
    </p:spTree>
    <p:extLst>
      <p:ext uri="{BB962C8B-B14F-4D97-AF65-F5344CB8AC3E}">
        <p14:creationId xmlns:p14="http://schemas.microsoft.com/office/powerpoint/2010/main" val="87167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19058" y="878670"/>
            <a:ext cx="12172942" cy="1143000"/>
          </a:xfrm>
        </p:spPr>
        <p:txBody>
          <a:bodyPr/>
          <a:lstStyle/>
          <a:p>
            <a:pPr algn="ctr"/>
            <a:r>
              <a:rPr lang="en-US" dirty="0"/>
              <a:t>AAP Last Call Judgment (LJ) – </a:t>
            </a:r>
            <a:r>
              <a:rPr lang="en-US" dirty="0" err="1"/>
              <a:t>cnt’d</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18</a:t>
            </a:fld>
            <a:endParaRPr lang="en-US"/>
          </a:p>
        </p:txBody>
      </p:sp>
      <p:sp>
        <p:nvSpPr>
          <p:cNvPr id="6" name="TextBox 5">
            <a:extLst>
              <a:ext uri="{FF2B5EF4-FFF2-40B4-BE49-F238E27FC236}">
                <a16:creationId xmlns:a16="http://schemas.microsoft.com/office/drawing/2014/main" id="{B54D3F37-5241-47C6-BF0D-522AF639292F}"/>
              </a:ext>
            </a:extLst>
          </p:cNvPr>
          <p:cNvSpPr txBox="1"/>
          <p:nvPr/>
        </p:nvSpPr>
        <p:spPr>
          <a:xfrm>
            <a:off x="1165093" y="2481958"/>
            <a:ext cx="10576634" cy="1631216"/>
          </a:xfrm>
          <a:prstGeom prst="rect">
            <a:avLst/>
          </a:prstGeom>
          <a:noFill/>
        </p:spPr>
        <p:txBody>
          <a:bodyPr wrap="square">
            <a:spAutoFit/>
          </a:bodyPr>
          <a:lstStyle/>
          <a:p>
            <a:pPr marL="342900" indent="-342900">
              <a:buFont typeface="Arial" panose="020B0604020202020204" pitchFamily="34" charset="0"/>
              <a:buChar char="•"/>
            </a:pPr>
            <a:r>
              <a:rPr lang="en-US" sz="2000" dirty="0"/>
              <a:t>Within 2 weeks typically after end of Last Call, the Editor assists the Rapporteur in preparing revised text, and in preparing a comment resolution log to document the proposed and reached disposition for each comment/proposal. (A.8 §4.4.3, A.8 Annex A)</a:t>
            </a:r>
          </a:p>
          <a:p>
            <a:pPr marL="342900" indent="-342900">
              <a:buFont typeface="Arial" panose="020B0604020202020204" pitchFamily="34" charset="0"/>
              <a:buChar char="•"/>
            </a:pPr>
            <a:r>
              <a:rPr lang="en-US" sz="2000" dirty="0"/>
              <a:t>The edited text and the comment resolution log are published on the AAP web page. (A.8 §4.4.3)</a:t>
            </a:r>
          </a:p>
          <a:p>
            <a:pPr marL="342900" indent="-342900">
              <a:buFont typeface="Arial" panose="020B0604020202020204" pitchFamily="34" charset="0"/>
              <a:buChar char="•"/>
            </a:pPr>
            <a:r>
              <a:rPr lang="en-US" sz="2000" dirty="0"/>
              <a:t>The SG Chairman in consultation with TSB consider: (A.8 §4.4.4)</a:t>
            </a:r>
          </a:p>
        </p:txBody>
      </p:sp>
      <p:sp>
        <p:nvSpPr>
          <p:cNvPr id="7" name="TextBox 6">
            <a:extLst>
              <a:ext uri="{FF2B5EF4-FFF2-40B4-BE49-F238E27FC236}">
                <a16:creationId xmlns:a16="http://schemas.microsoft.com/office/drawing/2014/main" id="{53D5F4D2-3FBE-4315-A744-10DD7B19D16C}"/>
              </a:ext>
            </a:extLst>
          </p:cNvPr>
          <p:cNvSpPr txBox="1"/>
          <p:nvPr/>
        </p:nvSpPr>
        <p:spPr>
          <a:xfrm>
            <a:off x="1720256" y="4234822"/>
            <a:ext cx="8982379" cy="1015663"/>
          </a:xfrm>
          <a:prstGeom prst="rect">
            <a:avLst/>
          </a:prstGeom>
          <a:solidFill>
            <a:schemeClr val="bg1">
              <a:lumMod val="95000"/>
            </a:schemeClr>
          </a:solidFill>
        </p:spPr>
        <p:txBody>
          <a:bodyPr wrap="square">
            <a:spAutoFit/>
          </a:bodyPr>
          <a:lstStyle/>
          <a:p>
            <a:pPr marL="800100" lvl="1" indent="-342900">
              <a:buFont typeface="Arial" panose="020B0604020202020204" pitchFamily="34" charset="0"/>
              <a:buChar char="•"/>
            </a:pPr>
            <a:r>
              <a:rPr lang="en-US" sz="2000" dirty="0"/>
              <a:t>If a SG meeting is close enough to consider the approval of the revised text, or</a:t>
            </a:r>
          </a:p>
          <a:p>
            <a:pPr marL="800100" lvl="1" indent="-342900">
              <a:buFont typeface="Arial" panose="020B0604020202020204" pitchFamily="34" charset="0"/>
              <a:buChar char="•"/>
            </a:pPr>
            <a:r>
              <a:rPr lang="en-US" sz="2000" dirty="0"/>
              <a:t>To initiate the AAP Additional Review (AR) phase.</a:t>
            </a:r>
          </a:p>
        </p:txBody>
      </p:sp>
    </p:spTree>
    <p:extLst>
      <p:ext uri="{BB962C8B-B14F-4D97-AF65-F5344CB8AC3E}">
        <p14:creationId xmlns:p14="http://schemas.microsoft.com/office/powerpoint/2010/main" val="12022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9528" y="871235"/>
            <a:ext cx="12172942" cy="1143000"/>
          </a:xfrm>
        </p:spPr>
        <p:txBody>
          <a:bodyPr/>
          <a:lstStyle/>
          <a:p>
            <a:pPr algn="ctr"/>
            <a:r>
              <a:rPr lang="en-US" dirty="0"/>
              <a:t>AAP Additional Review (AR)</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19</a:t>
            </a:fld>
            <a:endParaRPr lang="en-US"/>
          </a:p>
        </p:txBody>
      </p:sp>
      <p:sp>
        <p:nvSpPr>
          <p:cNvPr id="6" name="TextBox 5">
            <a:extLst>
              <a:ext uri="{FF2B5EF4-FFF2-40B4-BE49-F238E27FC236}">
                <a16:creationId xmlns:a16="http://schemas.microsoft.com/office/drawing/2014/main" id="{B54D3F37-5241-47C6-BF0D-522AF639292F}"/>
              </a:ext>
            </a:extLst>
          </p:cNvPr>
          <p:cNvSpPr txBox="1"/>
          <p:nvPr/>
        </p:nvSpPr>
        <p:spPr>
          <a:xfrm>
            <a:off x="951633" y="2442488"/>
            <a:ext cx="10288733" cy="2862322"/>
          </a:xfrm>
          <a:prstGeom prst="rect">
            <a:avLst/>
          </a:prstGeom>
          <a:noFill/>
        </p:spPr>
        <p:txBody>
          <a:bodyPr wrap="square">
            <a:spAutoFit/>
          </a:bodyPr>
          <a:lstStyle/>
          <a:p>
            <a:pPr marL="342900" indent="-342900">
              <a:buFont typeface="Arial" panose="020B0604020202020204" pitchFamily="34" charset="0"/>
              <a:buChar char="•"/>
            </a:pPr>
            <a:r>
              <a:rPr lang="en-US" sz="2000" dirty="0"/>
              <a:t>The AAP Additional Review period for final review of the edited text lasts </a:t>
            </a:r>
            <a:r>
              <a:rPr lang="en-US" sz="2000" u="sng" dirty="0"/>
              <a:t>three weeks </a:t>
            </a:r>
            <a:r>
              <a:rPr lang="en-US" sz="2000" dirty="0"/>
              <a:t>starting from the time of the AAP Announcement. (A.8 §4.5)</a:t>
            </a:r>
          </a:p>
          <a:p>
            <a:pPr marL="342900" indent="-342900">
              <a:buFont typeface="Arial" panose="020B0604020202020204" pitchFamily="34" charset="0"/>
              <a:buChar char="•"/>
            </a:pPr>
            <a:r>
              <a:rPr lang="en-US" sz="2000" dirty="0"/>
              <a:t>The scope of the additional review covers only those portions of the text that were modified in consequence of the resolved Last Call comments. (A.8 §4.5)</a:t>
            </a:r>
          </a:p>
          <a:p>
            <a:pPr marL="342900" indent="-342900">
              <a:buFont typeface="Arial" panose="020B0604020202020204" pitchFamily="34" charset="0"/>
              <a:buChar char="•"/>
            </a:pPr>
            <a:r>
              <a:rPr lang="en-US" sz="2000" dirty="0"/>
              <a:t>The text under AAP Additional Review is not modified.</a:t>
            </a:r>
          </a:p>
          <a:p>
            <a:pPr marL="342900" indent="-342900">
              <a:buFont typeface="Arial" panose="020B0604020202020204" pitchFamily="34" charset="0"/>
              <a:buChar char="•"/>
            </a:pPr>
            <a:r>
              <a:rPr lang="en-US" sz="2000" dirty="0"/>
              <a:t>If no concerns other than indicated typographical errors are received, then the text is considered approved, and is announced. (A.8 §4.5.1)</a:t>
            </a:r>
          </a:p>
          <a:p>
            <a:pPr marL="342900" indent="-342900">
              <a:buFont typeface="Arial" panose="020B0604020202020204" pitchFamily="34" charset="0"/>
              <a:buChar char="•"/>
            </a:pPr>
            <a:r>
              <a:rPr lang="en-US" sz="2000" dirty="0"/>
              <a:t>Otherwise, if concerns were received, the text is delegated to the next SG meeting for approval. (A.8 §4.5.2, 4.6, 5)</a:t>
            </a:r>
          </a:p>
        </p:txBody>
      </p:sp>
    </p:spTree>
    <p:extLst>
      <p:ext uri="{BB962C8B-B14F-4D97-AF65-F5344CB8AC3E}">
        <p14:creationId xmlns:p14="http://schemas.microsoft.com/office/powerpoint/2010/main" val="383384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52628" y="969280"/>
            <a:ext cx="8310492" cy="1143000"/>
          </a:xfrm>
        </p:spPr>
        <p:txBody>
          <a:bodyPr/>
          <a:lstStyle/>
          <a:p>
            <a:pPr algn="ctr"/>
            <a:r>
              <a:rPr lang="en-US" dirty="0"/>
              <a:t>Caveat and Disclaimer</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a:t>
            </a:fld>
            <a:endParaRPr lang="en-US"/>
          </a:p>
        </p:txBody>
      </p:sp>
      <p:sp>
        <p:nvSpPr>
          <p:cNvPr id="8" name="TextBox 7">
            <a:extLst>
              <a:ext uri="{FF2B5EF4-FFF2-40B4-BE49-F238E27FC236}">
                <a16:creationId xmlns:a16="http://schemas.microsoft.com/office/drawing/2014/main" id="{A5CA7BAC-9595-40A2-BD63-E9334C9EC740}"/>
              </a:ext>
            </a:extLst>
          </p:cNvPr>
          <p:cNvSpPr txBox="1"/>
          <p:nvPr/>
        </p:nvSpPr>
        <p:spPr>
          <a:xfrm>
            <a:off x="812966" y="2396734"/>
            <a:ext cx="6789815" cy="2862322"/>
          </a:xfrm>
          <a:prstGeom prst="rect">
            <a:avLst/>
          </a:prstGeom>
          <a:solidFill>
            <a:schemeClr val="bg1">
              <a:lumMod val="95000"/>
            </a:schemeClr>
          </a:solidFill>
        </p:spPr>
        <p:txBody>
          <a:bodyPr wrap="square" rtlCol="0">
            <a:spAutoFit/>
          </a:bodyPr>
          <a:lstStyle/>
          <a:p>
            <a:r>
              <a:rPr lang="en-US" sz="2000" dirty="0"/>
              <a:t>This tutorial slide set is informational and is only of illustrative nature of some of the main elements of the approval processes.</a:t>
            </a:r>
          </a:p>
          <a:p>
            <a:endParaRPr lang="en-US" sz="2000" dirty="0"/>
          </a:p>
          <a:p>
            <a:r>
              <a:rPr lang="en-US" sz="2000" dirty="0"/>
              <a:t>The normative and authoritative full texts are contained in:</a:t>
            </a:r>
          </a:p>
          <a:p>
            <a:pPr marL="800100" lvl="1" indent="-342900">
              <a:buFont typeface="Arial" panose="020B0604020202020204" pitchFamily="34" charset="0"/>
              <a:buChar char="•"/>
            </a:pPr>
            <a:r>
              <a:rPr lang="en-US" sz="2000" dirty="0"/>
              <a:t>WTSA Resolution 1</a:t>
            </a:r>
          </a:p>
          <a:p>
            <a:pPr marL="800100" lvl="1" indent="-342900">
              <a:buFont typeface="Arial" panose="020B0604020202020204" pitchFamily="34" charset="0"/>
              <a:buChar char="•"/>
            </a:pPr>
            <a:r>
              <a:rPr lang="en-US" sz="2000" dirty="0"/>
              <a:t>Recommendation ITU-T A.8</a:t>
            </a:r>
          </a:p>
          <a:p>
            <a:pPr marL="800100" lvl="1" indent="-342900">
              <a:buFont typeface="Arial" panose="020B0604020202020204" pitchFamily="34" charset="0"/>
              <a:buChar char="•"/>
            </a:pPr>
            <a:r>
              <a:rPr lang="en-US" sz="2000" dirty="0"/>
              <a:t>ITU Convention</a:t>
            </a:r>
          </a:p>
          <a:p>
            <a:pPr marL="800100" lvl="1" indent="-342900">
              <a:buFont typeface="Arial" panose="020B0604020202020204" pitchFamily="34" charset="0"/>
              <a:buChar char="•"/>
            </a:pPr>
            <a:r>
              <a:rPr lang="en-US" sz="2000" dirty="0"/>
              <a:t>and in relevant WTSA Resolutions and ITU-T Recommendations</a:t>
            </a:r>
          </a:p>
        </p:txBody>
      </p:sp>
      <p:pic>
        <p:nvPicPr>
          <p:cNvPr id="6" name="Picture 5" descr="Abstract glowing blue wireframe">
            <a:extLst>
              <a:ext uri="{FF2B5EF4-FFF2-40B4-BE49-F238E27FC236}">
                <a16:creationId xmlns:a16="http://schemas.microsoft.com/office/drawing/2014/main" id="{6572528A-1C00-48A0-BC84-DBAB8F4D8CA0}"/>
              </a:ext>
            </a:extLst>
          </p:cNvPr>
          <p:cNvPicPr>
            <a:picLocks noChangeAspect="1"/>
          </p:cNvPicPr>
          <p:nvPr/>
        </p:nvPicPr>
        <p:blipFill rotWithShape="1">
          <a:blip r:embed="rId3"/>
          <a:srcRect r="55812"/>
          <a:stretch/>
        </p:blipFill>
        <p:spPr>
          <a:xfrm>
            <a:off x="8363120" y="605214"/>
            <a:ext cx="3828880" cy="5545606"/>
          </a:xfrm>
          <a:prstGeom prst="rect">
            <a:avLst/>
          </a:prstGeom>
        </p:spPr>
      </p:pic>
    </p:spTree>
    <p:extLst>
      <p:ext uri="{BB962C8B-B14F-4D97-AF65-F5344CB8AC3E}">
        <p14:creationId xmlns:p14="http://schemas.microsoft.com/office/powerpoint/2010/main" val="486318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85248"/>
            <a:ext cx="12172942" cy="1143000"/>
          </a:xfrm>
        </p:spPr>
        <p:txBody>
          <a:bodyPr/>
          <a:lstStyle/>
          <a:p>
            <a:pPr algn="ctr"/>
            <a:r>
              <a:rPr lang="en-US" dirty="0"/>
              <a:t>AAP Procedure at Study Group Meeting (SG)</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20</a:t>
            </a:fld>
            <a:endParaRPr lang="en-US"/>
          </a:p>
        </p:txBody>
      </p:sp>
      <p:sp>
        <p:nvSpPr>
          <p:cNvPr id="6" name="TextBox 5">
            <a:extLst>
              <a:ext uri="{FF2B5EF4-FFF2-40B4-BE49-F238E27FC236}">
                <a16:creationId xmlns:a16="http://schemas.microsoft.com/office/drawing/2014/main" id="{B54D3F37-5241-47C6-BF0D-522AF639292F}"/>
              </a:ext>
            </a:extLst>
          </p:cNvPr>
          <p:cNvSpPr txBox="1"/>
          <p:nvPr/>
        </p:nvSpPr>
        <p:spPr>
          <a:xfrm>
            <a:off x="716974" y="2508272"/>
            <a:ext cx="11455968" cy="2554545"/>
          </a:xfrm>
          <a:prstGeom prst="rect">
            <a:avLst/>
          </a:prstGeom>
          <a:noFill/>
        </p:spPr>
        <p:txBody>
          <a:bodyPr wrap="square">
            <a:spAutoFit/>
          </a:bodyPr>
          <a:lstStyle/>
          <a:p>
            <a:pPr marL="342900" indent="-342900">
              <a:buFont typeface="Arial" panose="020B0604020202020204" pitchFamily="34" charset="0"/>
              <a:buChar char="•"/>
            </a:pPr>
            <a:r>
              <a:rPr lang="en-US" sz="2000" dirty="0"/>
              <a:t>The SG consider the material from Last Call and/or Additional Review, contributions and liaison statements and tries to resolve the comments and find solutions to the problems. (A.8 §5.2)</a:t>
            </a:r>
          </a:p>
          <a:p>
            <a:pPr marL="342900" indent="-342900">
              <a:buFont typeface="Arial" panose="020B0604020202020204" pitchFamily="34" charset="0"/>
              <a:buChar char="•"/>
            </a:pPr>
            <a:r>
              <a:rPr lang="en-US" sz="2000" dirty="0"/>
              <a:t>Upon request of a Member State, the approval process can be changed to TAP. (A.8 §5.2)</a:t>
            </a:r>
          </a:p>
          <a:p>
            <a:pPr marL="342900" indent="-342900">
              <a:buFont typeface="Arial" panose="020B0604020202020204" pitchFamily="34" charset="0"/>
              <a:buChar char="•"/>
            </a:pPr>
            <a:r>
              <a:rPr lang="en-US" sz="2000" dirty="0"/>
              <a:t>The SG seeks a decision to approve of the final text. A decision must be reached. (A.8 §5.6)</a:t>
            </a:r>
          </a:p>
          <a:p>
            <a:pPr marL="342900" indent="-342900">
              <a:buFont typeface="Arial" panose="020B0604020202020204" pitchFamily="34" charset="0"/>
              <a:buChar char="•"/>
            </a:pPr>
            <a:r>
              <a:rPr lang="en-US" sz="2000" dirty="0"/>
              <a:t>Approval must be unopposed and every effort should be made to reach unopposed agreement. (A.8 §5.3)</a:t>
            </a:r>
          </a:p>
          <a:p>
            <a:pPr marL="342900" indent="-342900">
              <a:buFont typeface="Arial" panose="020B0604020202020204" pitchFamily="34" charset="0"/>
              <a:buChar char="•"/>
            </a:pPr>
            <a:r>
              <a:rPr lang="en-US" sz="2000" dirty="0"/>
              <a:t>However, if unopposed agreement is not possible, the text is still considered approved, following consultations with their Sector Members present, </a:t>
            </a:r>
            <a:r>
              <a:rPr lang="en-US" sz="2000" b="1" dirty="0"/>
              <a:t>if no more than one Member State opposes the text</a:t>
            </a:r>
            <a:r>
              <a:rPr lang="en-US" sz="2000" dirty="0"/>
              <a:t>. (A.8 §5.4)</a:t>
            </a:r>
          </a:p>
        </p:txBody>
      </p:sp>
    </p:spTree>
    <p:extLst>
      <p:ext uri="{BB962C8B-B14F-4D97-AF65-F5344CB8AC3E}">
        <p14:creationId xmlns:p14="http://schemas.microsoft.com/office/powerpoint/2010/main" val="265217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911562"/>
            <a:ext cx="12172942" cy="1143000"/>
          </a:xfrm>
        </p:spPr>
        <p:txBody>
          <a:bodyPr/>
          <a:lstStyle/>
          <a:p>
            <a:pPr algn="ctr"/>
            <a:r>
              <a:rPr lang="en-US" dirty="0"/>
              <a:t>AAP Procedure at Study Group Meeting (SG) – </a:t>
            </a:r>
            <a:r>
              <a:rPr lang="en-US" dirty="0" err="1"/>
              <a:t>cnt’d</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21</a:t>
            </a:fld>
            <a:endParaRPr lang="en-US"/>
          </a:p>
        </p:txBody>
      </p:sp>
      <p:sp>
        <p:nvSpPr>
          <p:cNvPr id="6" name="TextBox 5">
            <a:extLst>
              <a:ext uri="{FF2B5EF4-FFF2-40B4-BE49-F238E27FC236}">
                <a16:creationId xmlns:a16="http://schemas.microsoft.com/office/drawing/2014/main" id="{B54D3F37-5241-47C6-BF0D-522AF639292F}"/>
              </a:ext>
            </a:extLst>
          </p:cNvPr>
          <p:cNvSpPr txBox="1"/>
          <p:nvPr/>
        </p:nvSpPr>
        <p:spPr>
          <a:xfrm>
            <a:off x="782832" y="2528007"/>
            <a:ext cx="10988535" cy="1938992"/>
          </a:xfrm>
          <a:prstGeom prst="rect">
            <a:avLst/>
          </a:prstGeom>
          <a:noFill/>
        </p:spPr>
        <p:txBody>
          <a:bodyPr wrap="square">
            <a:spAutoFit/>
          </a:bodyPr>
          <a:lstStyle/>
          <a:p>
            <a:pPr marL="342900" indent="-342900">
              <a:buFont typeface="Arial" panose="020B0604020202020204" pitchFamily="34" charset="0"/>
              <a:buChar char="•"/>
            </a:pPr>
            <a:r>
              <a:rPr lang="en-US" sz="2000" dirty="0"/>
              <a:t>Member State or Sector Members can register a degree of reservation (A.8 §5.5).</a:t>
            </a:r>
          </a:p>
          <a:p>
            <a:pPr marL="342900" indent="-342900">
              <a:buFont typeface="Arial" panose="020B0604020202020204" pitchFamily="34" charset="0"/>
              <a:buChar char="•"/>
            </a:pPr>
            <a:r>
              <a:rPr lang="en-US" sz="2000" dirty="0"/>
              <a:t>Exceptionally, a Member State may request more time to consider its position; whereby to raise formal opposition for disapproval to the TSB Director within 4 weeks. (A.8 §5.6, 5.6.1)</a:t>
            </a:r>
          </a:p>
          <a:p>
            <a:pPr marL="342900" indent="-342900">
              <a:buFont typeface="Arial" panose="020B0604020202020204" pitchFamily="34" charset="0"/>
              <a:buChar char="•"/>
            </a:pPr>
            <a:r>
              <a:rPr lang="en-US" sz="2000" dirty="0"/>
              <a:t>The SG may authorize additional work to address the remaining issues. (A.8 §5.4)</a:t>
            </a:r>
          </a:p>
          <a:p>
            <a:pPr marL="342900" indent="-342900">
              <a:buFont typeface="Arial" panose="020B0604020202020204" pitchFamily="34" charset="0"/>
              <a:buChar char="•"/>
            </a:pPr>
            <a:r>
              <a:rPr lang="en-US" sz="2000" dirty="0"/>
              <a:t>If the text is not approved but more work is necessary, the Chairman may request initiation of a new Last Call. (A.8 §5.8)</a:t>
            </a:r>
          </a:p>
        </p:txBody>
      </p:sp>
    </p:spTree>
    <p:extLst>
      <p:ext uri="{BB962C8B-B14F-4D97-AF65-F5344CB8AC3E}">
        <p14:creationId xmlns:p14="http://schemas.microsoft.com/office/powerpoint/2010/main" val="3221927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1016817"/>
            <a:ext cx="12172942" cy="1143000"/>
          </a:xfrm>
        </p:spPr>
        <p:txBody>
          <a:bodyPr/>
          <a:lstStyle/>
          <a:p>
            <a:pPr algn="ctr"/>
            <a:r>
              <a:rPr lang="en-US" dirty="0"/>
              <a:t>Alternative Approval Process AAP: Details (A.8)</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22</a:t>
            </a:fld>
            <a:endParaRPr lang="en-US"/>
          </a:p>
        </p:txBody>
      </p:sp>
      <p:pic>
        <p:nvPicPr>
          <p:cNvPr id="5" name="Picture 4">
            <a:extLst>
              <a:ext uri="{FF2B5EF4-FFF2-40B4-BE49-F238E27FC236}">
                <a16:creationId xmlns:a16="http://schemas.microsoft.com/office/drawing/2014/main" id="{001D9D17-F5F2-49B0-BE81-EABA97CF6E3E}"/>
              </a:ext>
            </a:extLst>
          </p:cNvPr>
          <p:cNvPicPr>
            <a:picLocks noChangeAspect="1"/>
          </p:cNvPicPr>
          <p:nvPr/>
        </p:nvPicPr>
        <p:blipFill>
          <a:blip r:embed="rId3">
            <a:duotone>
              <a:schemeClr val="accent1">
                <a:shade val="45000"/>
                <a:satMod val="135000"/>
              </a:schemeClr>
              <a:prstClr val="white"/>
            </a:duotone>
          </a:blip>
          <a:stretch>
            <a:fillRect/>
          </a:stretch>
        </p:blipFill>
        <p:spPr>
          <a:xfrm>
            <a:off x="2412896" y="2312953"/>
            <a:ext cx="7366207" cy="35282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529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46438"/>
            <a:ext cx="12172942" cy="1143000"/>
          </a:xfrm>
        </p:spPr>
        <p:txBody>
          <a:bodyPr/>
          <a:lstStyle/>
          <a:p>
            <a:pPr algn="ctr"/>
            <a:r>
              <a:rPr lang="en-US" dirty="0"/>
              <a:t>Alternative Approval Process AAP: In Practice</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23</a:t>
            </a:fld>
            <a:endParaRPr lang="en-US"/>
          </a:p>
        </p:txBody>
      </p:sp>
      <p:pic>
        <p:nvPicPr>
          <p:cNvPr id="6" name="Picture 5">
            <a:extLst>
              <a:ext uri="{FF2B5EF4-FFF2-40B4-BE49-F238E27FC236}">
                <a16:creationId xmlns:a16="http://schemas.microsoft.com/office/drawing/2014/main" id="{ACA27EBF-F275-4F70-95F4-5FFCD5849E65}"/>
              </a:ext>
            </a:extLst>
          </p:cNvPr>
          <p:cNvPicPr>
            <a:picLocks noChangeAspect="1"/>
          </p:cNvPicPr>
          <p:nvPr/>
        </p:nvPicPr>
        <p:blipFill>
          <a:blip r:embed="rId3"/>
          <a:stretch>
            <a:fillRect/>
          </a:stretch>
        </p:blipFill>
        <p:spPr>
          <a:xfrm>
            <a:off x="2785210" y="1758452"/>
            <a:ext cx="6621580" cy="4253110"/>
          </a:xfrm>
          <a:prstGeom prst="rect">
            <a:avLst/>
          </a:prstGeom>
        </p:spPr>
      </p:pic>
    </p:spTree>
    <p:extLst>
      <p:ext uri="{BB962C8B-B14F-4D97-AF65-F5344CB8AC3E}">
        <p14:creationId xmlns:p14="http://schemas.microsoft.com/office/powerpoint/2010/main" val="1982131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1016817"/>
            <a:ext cx="12172942" cy="1143000"/>
          </a:xfrm>
        </p:spPr>
        <p:txBody>
          <a:bodyPr/>
          <a:lstStyle/>
          <a:p>
            <a:pPr algn="ctr"/>
            <a:r>
              <a:rPr lang="en-US" dirty="0"/>
              <a:t>Agreement: For Non-Normative Texts</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24</a:t>
            </a:fld>
            <a:endParaRPr lang="en-US"/>
          </a:p>
        </p:txBody>
      </p:sp>
      <p:sp>
        <p:nvSpPr>
          <p:cNvPr id="7" name="TextBox 6">
            <a:extLst>
              <a:ext uri="{FF2B5EF4-FFF2-40B4-BE49-F238E27FC236}">
                <a16:creationId xmlns:a16="http://schemas.microsoft.com/office/drawing/2014/main" id="{2266BE2A-47F2-4D07-BB46-752CC346F5E4}"/>
              </a:ext>
            </a:extLst>
          </p:cNvPr>
          <p:cNvSpPr txBox="1"/>
          <p:nvPr/>
        </p:nvSpPr>
        <p:spPr>
          <a:xfrm>
            <a:off x="5989412" y="2727679"/>
            <a:ext cx="5134692" cy="2246769"/>
          </a:xfrm>
          <a:prstGeom prst="rect">
            <a:avLst/>
          </a:prstGeom>
          <a:solidFill>
            <a:schemeClr val="bg1">
              <a:lumMod val="95000"/>
            </a:schemeClr>
          </a:solidFill>
        </p:spPr>
        <p:txBody>
          <a:bodyPr wrap="square">
            <a:spAutoFit/>
          </a:bodyPr>
          <a:lstStyle/>
          <a:p>
            <a:pPr marL="0" indent="0">
              <a:buNone/>
            </a:pPr>
            <a:r>
              <a:rPr lang="en-US" sz="2000" dirty="0"/>
              <a:t>Non-normative (or “informative”) texts include:</a:t>
            </a:r>
          </a:p>
          <a:p>
            <a:pPr marL="457200" indent="-457200">
              <a:buFont typeface="+mj-lt"/>
              <a:buAutoNum type="arabicPeriod"/>
            </a:pPr>
            <a:r>
              <a:rPr lang="en-US" sz="2000" dirty="0"/>
              <a:t>Supplements</a:t>
            </a:r>
          </a:p>
          <a:p>
            <a:pPr marL="457200" indent="-457200">
              <a:buFont typeface="+mj-lt"/>
              <a:buAutoNum type="arabicPeriod"/>
            </a:pPr>
            <a:r>
              <a:rPr lang="en-US" sz="2000" dirty="0"/>
              <a:t>Implementers’ guides</a:t>
            </a:r>
          </a:p>
          <a:p>
            <a:pPr marL="457200" indent="-457200">
              <a:buFont typeface="+mj-lt"/>
              <a:buAutoNum type="arabicPeriod"/>
            </a:pPr>
            <a:r>
              <a:rPr lang="en-US" sz="2000" dirty="0"/>
              <a:t>Handbooks</a:t>
            </a:r>
          </a:p>
          <a:p>
            <a:pPr marL="457200" indent="-457200">
              <a:buFont typeface="+mj-lt"/>
              <a:buAutoNum type="arabicPeriod"/>
            </a:pPr>
            <a:r>
              <a:rPr lang="en-US" sz="2000" dirty="0"/>
              <a:t>Technical reports</a:t>
            </a:r>
          </a:p>
          <a:p>
            <a:pPr marL="457200" indent="-457200">
              <a:buFont typeface="+mj-lt"/>
              <a:buAutoNum type="arabicPeriod"/>
            </a:pPr>
            <a:r>
              <a:rPr lang="en-US" sz="2000" dirty="0"/>
              <a:t>Technical papers</a:t>
            </a:r>
          </a:p>
          <a:p>
            <a:pPr marL="457200" indent="-457200">
              <a:buFont typeface="+mj-lt"/>
              <a:buAutoNum type="arabicPeriod"/>
            </a:pPr>
            <a:r>
              <a:rPr lang="en-US" sz="2000" dirty="0"/>
              <a:t>Appendices</a:t>
            </a:r>
          </a:p>
        </p:txBody>
      </p:sp>
      <p:pic>
        <p:nvPicPr>
          <p:cNvPr id="9" name="Picture 8">
            <a:extLst>
              <a:ext uri="{FF2B5EF4-FFF2-40B4-BE49-F238E27FC236}">
                <a16:creationId xmlns:a16="http://schemas.microsoft.com/office/drawing/2014/main" id="{84D22DCC-2D5E-47BB-BB02-9A16961F50AA}"/>
              </a:ext>
            </a:extLst>
          </p:cNvPr>
          <p:cNvPicPr>
            <a:picLocks noChangeAspect="1"/>
          </p:cNvPicPr>
          <p:nvPr/>
        </p:nvPicPr>
        <p:blipFill>
          <a:blip r:embed="rId3"/>
          <a:stretch>
            <a:fillRect/>
          </a:stretch>
        </p:blipFill>
        <p:spPr>
          <a:xfrm>
            <a:off x="478568" y="2920443"/>
            <a:ext cx="4840644" cy="1530229"/>
          </a:xfrm>
          <a:prstGeom prst="rect">
            <a:avLst/>
          </a:prstGeom>
        </p:spPr>
      </p:pic>
    </p:spTree>
    <p:extLst>
      <p:ext uri="{BB962C8B-B14F-4D97-AF65-F5344CB8AC3E}">
        <p14:creationId xmlns:p14="http://schemas.microsoft.com/office/powerpoint/2010/main" val="207949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876204"/>
            <a:ext cx="12172942" cy="1143000"/>
          </a:xfrm>
        </p:spPr>
        <p:txBody>
          <a:bodyPr/>
          <a:lstStyle/>
          <a:p>
            <a:pPr algn="ctr"/>
            <a:r>
              <a:rPr lang="en-US" dirty="0"/>
              <a:t>Defer Approval to WTSA</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25</a:t>
            </a:fld>
            <a:endParaRPr lang="en-US"/>
          </a:p>
        </p:txBody>
      </p:sp>
      <p:sp>
        <p:nvSpPr>
          <p:cNvPr id="7" name="TextBox 6">
            <a:extLst>
              <a:ext uri="{FF2B5EF4-FFF2-40B4-BE49-F238E27FC236}">
                <a16:creationId xmlns:a16="http://schemas.microsoft.com/office/drawing/2014/main" id="{2266BE2A-47F2-4D07-BB46-752CC346F5E4}"/>
              </a:ext>
            </a:extLst>
          </p:cNvPr>
          <p:cNvSpPr txBox="1"/>
          <p:nvPr/>
        </p:nvSpPr>
        <p:spPr>
          <a:xfrm>
            <a:off x="891459" y="2159816"/>
            <a:ext cx="10735968" cy="3477875"/>
          </a:xfrm>
          <a:prstGeom prst="rect">
            <a:avLst/>
          </a:prstGeom>
          <a:noFill/>
        </p:spPr>
        <p:txBody>
          <a:bodyPr wrap="square">
            <a:spAutoFit/>
          </a:bodyPr>
          <a:lstStyle/>
          <a:p>
            <a:pPr marL="342900" indent="-342900">
              <a:buFont typeface="Arial" panose="020B0604020202020204" pitchFamily="34" charset="0"/>
              <a:buChar char="•"/>
            </a:pPr>
            <a:r>
              <a:rPr lang="en-US" sz="2000" dirty="0"/>
              <a:t>Typically, study groups execute the TAP or AAP process for draft Recommendations (Res.1 §9.2.2);</a:t>
            </a:r>
            <a:br>
              <a:rPr lang="en-US" sz="2000" dirty="0"/>
            </a:b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br>
              <a:rPr lang="en-US" sz="2000" dirty="0"/>
            </a:b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Then the SGs sends the text to WTSA for approval (Res.1 §1.11.2).</a:t>
            </a:r>
          </a:p>
        </p:txBody>
      </p:sp>
      <p:sp>
        <p:nvSpPr>
          <p:cNvPr id="6" name="TextBox 5">
            <a:extLst>
              <a:ext uri="{FF2B5EF4-FFF2-40B4-BE49-F238E27FC236}">
                <a16:creationId xmlns:a16="http://schemas.microsoft.com/office/drawing/2014/main" id="{B657EA7E-B54E-4440-9AA1-13355E322F19}"/>
              </a:ext>
            </a:extLst>
          </p:cNvPr>
          <p:cNvSpPr txBox="1"/>
          <p:nvPr/>
        </p:nvSpPr>
        <p:spPr>
          <a:xfrm>
            <a:off x="1562810" y="2924140"/>
            <a:ext cx="8344286" cy="2031325"/>
          </a:xfrm>
          <a:prstGeom prst="rect">
            <a:avLst/>
          </a:prstGeom>
          <a:solidFill>
            <a:schemeClr val="bg1">
              <a:lumMod val="95000"/>
            </a:schemeClr>
          </a:solidFill>
        </p:spPr>
        <p:txBody>
          <a:bodyPr wrap="square" rtlCol="0">
            <a:spAutoFit/>
          </a:bodyPr>
          <a:lstStyle/>
          <a:p>
            <a:r>
              <a:rPr lang="en-US" dirty="0">
                <a:solidFill>
                  <a:srgbClr val="00A3E0"/>
                </a:solidFill>
              </a:rPr>
              <a:t>Except when:</a:t>
            </a:r>
            <a:br>
              <a:rPr lang="en-US" dirty="0">
                <a:solidFill>
                  <a:srgbClr val="00A3E0"/>
                </a:solidFill>
              </a:rPr>
            </a:br>
            <a:endParaRPr lang="en-US" dirty="0">
              <a:solidFill>
                <a:srgbClr val="00A3E0"/>
              </a:solidFill>
            </a:endParaRPr>
          </a:p>
          <a:p>
            <a:pPr marL="800100" lvl="1" indent="-342900">
              <a:buFont typeface="Arial" panose="020B0604020202020204" pitchFamily="34" charset="0"/>
              <a:buChar char="•"/>
            </a:pPr>
            <a:r>
              <a:rPr lang="en-US" dirty="0"/>
              <a:t>the text is of an </a:t>
            </a:r>
            <a:r>
              <a:rPr lang="en-US" u="sng" dirty="0"/>
              <a:t>administrative nature </a:t>
            </a:r>
            <a:r>
              <a:rPr lang="en-US" dirty="0"/>
              <a:t>concerning ITU-T as a whole;</a:t>
            </a:r>
          </a:p>
          <a:p>
            <a:pPr marL="800100" lvl="1" indent="-342900">
              <a:buFont typeface="Arial" panose="020B0604020202020204" pitchFamily="34" charset="0"/>
              <a:buChar char="•"/>
            </a:pPr>
            <a:r>
              <a:rPr lang="en-US" dirty="0"/>
              <a:t>SG prefers WTSA to debate and resolve particularly difficult or delicate issues;</a:t>
            </a:r>
          </a:p>
          <a:p>
            <a:pPr marL="800100" lvl="1" indent="-342900">
              <a:buFont typeface="Arial" panose="020B0604020202020204" pitchFamily="34" charset="0"/>
              <a:buChar char="•"/>
            </a:pPr>
            <a:r>
              <a:rPr lang="en-US" dirty="0"/>
              <a:t>attempts to achieve agreements have failed due to non-technical issues such as differing views on policy.</a:t>
            </a:r>
          </a:p>
          <a:p>
            <a:endParaRPr lang="en-US" dirty="0"/>
          </a:p>
        </p:txBody>
      </p:sp>
    </p:spTree>
    <p:extLst>
      <p:ext uri="{BB962C8B-B14F-4D97-AF65-F5344CB8AC3E}">
        <p14:creationId xmlns:p14="http://schemas.microsoft.com/office/powerpoint/2010/main" val="8607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1016817"/>
            <a:ext cx="12172942" cy="1143000"/>
          </a:xfrm>
        </p:spPr>
        <p:txBody>
          <a:bodyPr/>
          <a:lstStyle/>
          <a:p>
            <a:pPr algn="ctr"/>
            <a:r>
              <a:rPr lang="en-US" dirty="0"/>
              <a:t>WTSA: Full Decision-Making Power</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26</a:t>
            </a:fld>
            <a:endParaRPr lang="en-US"/>
          </a:p>
        </p:txBody>
      </p:sp>
      <p:pic>
        <p:nvPicPr>
          <p:cNvPr id="6" name="Picture 5">
            <a:extLst>
              <a:ext uri="{FF2B5EF4-FFF2-40B4-BE49-F238E27FC236}">
                <a16:creationId xmlns:a16="http://schemas.microsoft.com/office/drawing/2014/main" id="{536023A2-7ABA-46A9-B326-9DEEDA7EF2D7}"/>
              </a:ext>
            </a:extLst>
          </p:cNvPr>
          <p:cNvPicPr>
            <a:picLocks noChangeAspect="1"/>
          </p:cNvPicPr>
          <p:nvPr/>
        </p:nvPicPr>
        <p:blipFill>
          <a:blip r:embed="rId3"/>
          <a:stretch>
            <a:fillRect/>
          </a:stretch>
        </p:blipFill>
        <p:spPr>
          <a:xfrm>
            <a:off x="1540450" y="2948938"/>
            <a:ext cx="9111100" cy="1703702"/>
          </a:xfrm>
          <a:prstGeom prst="rect">
            <a:avLst/>
          </a:prstGeom>
        </p:spPr>
      </p:pic>
    </p:spTree>
    <p:extLst>
      <p:ext uri="{BB962C8B-B14F-4D97-AF65-F5344CB8AC3E}">
        <p14:creationId xmlns:p14="http://schemas.microsoft.com/office/powerpoint/2010/main" val="1473359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12172942" cy="1143000"/>
          </a:xfrm>
        </p:spPr>
        <p:txBody>
          <a:bodyPr/>
          <a:lstStyle/>
          <a:p>
            <a:pPr algn="ctr"/>
            <a:r>
              <a:rPr lang="en-US" dirty="0"/>
              <a:t>Decision-Making in ITU-T</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3</a:t>
            </a:fld>
            <a:endParaRPr lang="en-US"/>
          </a:p>
        </p:txBody>
      </p:sp>
      <p:sp>
        <p:nvSpPr>
          <p:cNvPr id="8" name="TextBox 7">
            <a:extLst>
              <a:ext uri="{FF2B5EF4-FFF2-40B4-BE49-F238E27FC236}">
                <a16:creationId xmlns:a16="http://schemas.microsoft.com/office/drawing/2014/main" id="{A5CA7BAC-9595-40A2-BD63-E9334C9EC740}"/>
              </a:ext>
            </a:extLst>
          </p:cNvPr>
          <p:cNvSpPr txBox="1"/>
          <p:nvPr/>
        </p:nvSpPr>
        <p:spPr>
          <a:xfrm>
            <a:off x="1652973" y="2010030"/>
            <a:ext cx="8866995" cy="3477875"/>
          </a:xfrm>
          <a:prstGeom prst="rect">
            <a:avLst/>
          </a:prstGeom>
          <a:noFill/>
        </p:spPr>
        <p:txBody>
          <a:bodyPr wrap="square" rtlCol="0">
            <a:spAutoFit/>
          </a:bodyPr>
          <a:lstStyle/>
          <a:p>
            <a:pPr marL="457200" indent="-457200">
              <a:buFont typeface="+mj-lt"/>
              <a:buAutoNum type="arabicPeriod"/>
            </a:pPr>
            <a:r>
              <a:rPr lang="en-US" sz="2000" dirty="0"/>
              <a:t>Consensus-building ensures win-win decisions</a:t>
            </a:r>
          </a:p>
          <a:p>
            <a:pPr marL="457200" indent="-457200">
              <a:buFont typeface="+mj-lt"/>
              <a:buAutoNum type="arabicPeriod"/>
            </a:pPr>
            <a:r>
              <a:rPr lang="en-US" sz="2000" dirty="0"/>
              <a:t>Avoid voting (limited to Member States)</a:t>
            </a:r>
          </a:p>
          <a:p>
            <a:pPr marL="457200" indent="-457200">
              <a:buFont typeface="+mj-lt"/>
              <a:buAutoNum type="arabicPeriod"/>
            </a:pPr>
            <a:r>
              <a:rPr lang="en-US" sz="2000" dirty="0"/>
              <a:t>Soft decisions (agreement, determination, etc.)</a:t>
            </a:r>
          </a:p>
          <a:p>
            <a:pPr marL="457200" indent="-457200">
              <a:buFont typeface="+mj-lt"/>
              <a:buAutoNum type="arabicPeriod"/>
            </a:pPr>
            <a:r>
              <a:rPr lang="en-US" sz="2000" dirty="0"/>
              <a:t>Quantifiable decisions (70% affirmation of Member State consultation, etc.)</a:t>
            </a:r>
          </a:p>
          <a:p>
            <a:pPr marL="457200" indent="-457200">
              <a:buFont typeface="+mj-lt"/>
              <a:buAutoNum type="arabicPeriod"/>
            </a:pPr>
            <a:r>
              <a:rPr lang="en-US" sz="2000" dirty="0"/>
              <a:t>Approval processes:</a:t>
            </a:r>
          </a:p>
          <a:p>
            <a:pPr marL="857250" lvl="1" indent="-457200">
              <a:buFont typeface="+mj-lt"/>
              <a:buAutoNum type="alphaLcParenR"/>
            </a:pPr>
            <a:r>
              <a:rPr lang="en-US" sz="2000" dirty="0"/>
              <a:t>Traditional Approval Process (</a:t>
            </a:r>
            <a:r>
              <a:rPr lang="en-US" sz="2000" b="1" dirty="0"/>
              <a:t>TAP</a:t>
            </a:r>
            <a:r>
              <a:rPr lang="en-US" sz="2000" dirty="0"/>
              <a:t>): Policy or regulatory standards</a:t>
            </a:r>
          </a:p>
          <a:p>
            <a:pPr marL="857250" lvl="1" indent="-457200">
              <a:buFont typeface="+mj-lt"/>
              <a:buAutoNum type="alphaLcParenR"/>
            </a:pPr>
            <a:r>
              <a:rPr lang="en-US" sz="2000" dirty="0"/>
              <a:t>Alternative Approval Process (</a:t>
            </a:r>
            <a:r>
              <a:rPr lang="en-US" sz="2000" b="1" dirty="0"/>
              <a:t>AAP</a:t>
            </a:r>
            <a:r>
              <a:rPr lang="en-US" sz="2000" dirty="0"/>
              <a:t>): Technical standards</a:t>
            </a:r>
          </a:p>
          <a:p>
            <a:pPr marL="857250" lvl="1" indent="-457200">
              <a:buFont typeface="+mj-lt"/>
              <a:buAutoNum type="alphaLcParenR"/>
            </a:pPr>
            <a:r>
              <a:rPr lang="en-US" sz="2000" dirty="0"/>
              <a:t>World Telecommunication Standardization Assembly (</a:t>
            </a:r>
            <a:r>
              <a:rPr lang="en-US" sz="2000" b="1" dirty="0"/>
              <a:t>WTSA</a:t>
            </a:r>
            <a:r>
              <a:rPr lang="en-US" sz="2000" dirty="0"/>
              <a:t>):</a:t>
            </a:r>
            <a:br>
              <a:rPr lang="en-US" sz="2000" dirty="0"/>
            </a:br>
            <a:r>
              <a:rPr lang="en-US" sz="2000" dirty="0"/>
              <a:t>Sensitive or difficult standards</a:t>
            </a:r>
          </a:p>
          <a:p>
            <a:pPr marL="857250" lvl="1" indent="-457200">
              <a:buFont typeface="+mj-lt"/>
              <a:buAutoNum type="alphaLcParenR"/>
            </a:pPr>
            <a:r>
              <a:rPr lang="en-US" sz="2000" dirty="0"/>
              <a:t>Study group </a:t>
            </a:r>
            <a:r>
              <a:rPr lang="en-US" sz="2000" b="1" dirty="0"/>
              <a:t>Agreement</a:t>
            </a:r>
            <a:r>
              <a:rPr lang="en-US" sz="2000" dirty="0"/>
              <a:t> of other (non-normative) texts</a:t>
            </a:r>
          </a:p>
          <a:p>
            <a:pPr marL="457200" indent="-457200">
              <a:buFont typeface="+mj-lt"/>
              <a:buAutoNum type="arabicPeriod"/>
            </a:pPr>
            <a:r>
              <a:rPr lang="en-US" sz="2000" dirty="0"/>
              <a:t>The General Rules (GR) apply.</a:t>
            </a:r>
          </a:p>
        </p:txBody>
      </p:sp>
    </p:spTree>
    <p:extLst>
      <p:ext uri="{BB962C8B-B14F-4D97-AF65-F5344CB8AC3E}">
        <p14:creationId xmlns:p14="http://schemas.microsoft.com/office/powerpoint/2010/main" val="262153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12172942" cy="1143000"/>
          </a:xfrm>
        </p:spPr>
        <p:txBody>
          <a:bodyPr/>
          <a:lstStyle/>
          <a:p>
            <a:pPr algn="ctr"/>
            <a:r>
              <a:rPr lang="en-US" dirty="0"/>
              <a:t>Work Item Life Cycle</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4</a:t>
            </a:fld>
            <a:endParaRPr lang="en-US"/>
          </a:p>
        </p:txBody>
      </p:sp>
      <p:pic>
        <p:nvPicPr>
          <p:cNvPr id="58" name="Picture 57">
            <a:extLst>
              <a:ext uri="{FF2B5EF4-FFF2-40B4-BE49-F238E27FC236}">
                <a16:creationId xmlns:a16="http://schemas.microsoft.com/office/drawing/2014/main" id="{939F4F3B-BE30-48B3-8D16-3A817415B848}"/>
              </a:ext>
            </a:extLst>
          </p:cNvPr>
          <p:cNvPicPr>
            <a:picLocks noChangeAspect="1"/>
          </p:cNvPicPr>
          <p:nvPr/>
        </p:nvPicPr>
        <p:blipFill>
          <a:blip r:embed="rId3"/>
          <a:stretch>
            <a:fillRect/>
          </a:stretch>
        </p:blipFill>
        <p:spPr>
          <a:xfrm>
            <a:off x="2421769" y="1705429"/>
            <a:ext cx="6947202" cy="4390010"/>
          </a:xfrm>
          <a:prstGeom prst="rect">
            <a:avLst/>
          </a:prstGeom>
        </p:spPr>
      </p:pic>
    </p:spTree>
    <p:extLst>
      <p:ext uri="{BB962C8B-B14F-4D97-AF65-F5344CB8AC3E}">
        <p14:creationId xmlns:p14="http://schemas.microsoft.com/office/powerpoint/2010/main" val="57914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7821738" cy="1143000"/>
          </a:xfrm>
        </p:spPr>
        <p:txBody>
          <a:bodyPr/>
          <a:lstStyle/>
          <a:p>
            <a:pPr algn="ctr"/>
            <a:r>
              <a:rPr lang="en-US" dirty="0"/>
              <a:t>Online Resources</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5</a:t>
            </a:fld>
            <a:endParaRPr lang="en-US"/>
          </a:p>
        </p:txBody>
      </p:sp>
      <p:sp>
        <p:nvSpPr>
          <p:cNvPr id="5" name="TextBox 4">
            <a:extLst>
              <a:ext uri="{FF2B5EF4-FFF2-40B4-BE49-F238E27FC236}">
                <a16:creationId xmlns:a16="http://schemas.microsoft.com/office/drawing/2014/main" id="{9CFB02B4-FAAE-4811-A0E5-786E13FE8696}"/>
              </a:ext>
            </a:extLst>
          </p:cNvPr>
          <p:cNvSpPr txBox="1"/>
          <p:nvPr/>
        </p:nvSpPr>
        <p:spPr>
          <a:xfrm>
            <a:off x="962583" y="2018410"/>
            <a:ext cx="8082741" cy="4093428"/>
          </a:xfrm>
          <a:prstGeom prst="rect">
            <a:avLst/>
          </a:prstGeom>
          <a:noFill/>
        </p:spPr>
        <p:txBody>
          <a:bodyPr wrap="square" numCol="1" rtlCol="0">
            <a:spAutoFit/>
          </a:bodyPr>
          <a:lstStyle/>
          <a:p>
            <a:pPr marL="342900" indent="-342900">
              <a:buClr>
                <a:srgbClr val="000000"/>
              </a:buClr>
              <a:buFont typeface="Arial" panose="020B0604020202020204" pitchFamily="34" charset="0"/>
              <a:buChar char="•"/>
            </a:pPr>
            <a:r>
              <a:rPr lang="en-GB" sz="2000" dirty="0">
                <a:solidFill>
                  <a:srgbClr val="00A3E0"/>
                </a:solidFill>
                <a:hlinkClick r:id="rId3">
                  <a:extLst>
                    <a:ext uri="{A12FA001-AC4F-418D-AE19-62706E023703}">
                      <ahyp:hlinkClr xmlns:ahyp="http://schemas.microsoft.com/office/drawing/2018/hyperlinkcolor" val="tx"/>
                    </a:ext>
                  </a:extLst>
                </a:hlinkClick>
              </a:rPr>
              <a:t>ITU-T Work Programme</a:t>
            </a:r>
            <a:endParaRPr lang="en-GB" sz="2000" dirty="0">
              <a:solidFill>
                <a:srgbClr val="00A3E0"/>
              </a:solidFill>
            </a:endParaRPr>
          </a:p>
          <a:p>
            <a:pPr marL="342900" indent="-342900">
              <a:buClr>
                <a:srgbClr val="000000"/>
              </a:buClr>
              <a:buFont typeface="Arial" panose="020B0604020202020204" pitchFamily="34" charset="0"/>
              <a:buChar char="•"/>
            </a:pPr>
            <a:r>
              <a:rPr lang="en-GB" sz="2000" dirty="0">
                <a:solidFill>
                  <a:srgbClr val="00A3E0"/>
                </a:solidFill>
                <a:hlinkClick r:id="rId4"/>
              </a:rPr>
              <a:t>WTSA Resolution 1 </a:t>
            </a:r>
            <a:r>
              <a:rPr lang="en-GB" sz="2000" dirty="0"/>
              <a:t>(TAP)</a:t>
            </a:r>
          </a:p>
          <a:p>
            <a:pPr marL="342900" indent="-342900">
              <a:buClr>
                <a:srgbClr val="000000"/>
              </a:buClr>
              <a:buFont typeface="Arial" panose="020B0604020202020204" pitchFamily="34" charset="0"/>
              <a:buChar char="•"/>
            </a:pPr>
            <a:r>
              <a:rPr lang="en-GB" sz="2000" dirty="0">
                <a:solidFill>
                  <a:srgbClr val="00A3E0"/>
                </a:solidFill>
                <a:hlinkClick r:id="rId5">
                  <a:extLst>
                    <a:ext uri="{A12FA001-AC4F-418D-AE19-62706E023703}">
                      <ahyp:hlinkClr xmlns:ahyp="http://schemas.microsoft.com/office/drawing/2018/hyperlinkcolor" val="tx"/>
                    </a:ext>
                  </a:extLst>
                </a:hlinkClick>
              </a:rPr>
              <a:t>Recommendations under TAP</a:t>
            </a:r>
            <a:endParaRPr lang="en-GB" sz="2000" dirty="0">
              <a:solidFill>
                <a:srgbClr val="00A3E0"/>
              </a:solidFill>
            </a:endParaRPr>
          </a:p>
          <a:p>
            <a:pPr marL="342900" indent="-342900">
              <a:buClr>
                <a:srgbClr val="000000"/>
              </a:buClr>
              <a:buFont typeface="Arial" panose="020B0604020202020204" pitchFamily="34" charset="0"/>
              <a:buChar char="•"/>
            </a:pPr>
            <a:r>
              <a:rPr lang="en-GB" sz="2000" dirty="0">
                <a:solidFill>
                  <a:srgbClr val="00A3E0"/>
                </a:solidFill>
                <a:hlinkClick r:id="rId6"/>
              </a:rPr>
              <a:t>WTSA Resolution 40 </a:t>
            </a:r>
            <a:r>
              <a:rPr lang="en-GB" sz="2000" dirty="0"/>
              <a:t>(Regulatory and policy aspects)</a:t>
            </a:r>
          </a:p>
          <a:p>
            <a:pPr marL="342900" indent="-342900">
              <a:buClr>
                <a:srgbClr val="000000"/>
              </a:buClr>
              <a:buFont typeface="Arial" panose="020B0604020202020204" pitchFamily="34" charset="0"/>
              <a:buChar char="•"/>
            </a:pPr>
            <a:r>
              <a:rPr lang="en-GB" sz="2000" dirty="0">
                <a:solidFill>
                  <a:srgbClr val="00A3E0"/>
                </a:solidFill>
                <a:hlinkClick r:id="rId7">
                  <a:extLst>
                    <a:ext uri="{A12FA001-AC4F-418D-AE19-62706E023703}">
                      <ahyp:hlinkClr xmlns:ahyp="http://schemas.microsoft.com/office/drawing/2018/hyperlinkcolor" val="tx"/>
                    </a:ext>
                  </a:extLst>
                </a:hlinkClick>
              </a:rPr>
              <a:t>Recommendation ITU-T A.8</a:t>
            </a:r>
            <a:r>
              <a:rPr lang="en-GB" sz="2000" dirty="0">
                <a:solidFill>
                  <a:srgbClr val="00A3E0"/>
                </a:solidFill>
              </a:rPr>
              <a:t> </a:t>
            </a:r>
            <a:r>
              <a:rPr lang="en-GB" sz="2000" dirty="0"/>
              <a:t>(AAP)</a:t>
            </a:r>
          </a:p>
          <a:p>
            <a:pPr marL="342900" indent="-342900">
              <a:buClr>
                <a:srgbClr val="000000"/>
              </a:buClr>
              <a:buFont typeface="Arial" panose="020B0604020202020204" pitchFamily="34" charset="0"/>
              <a:buChar char="•"/>
            </a:pPr>
            <a:r>
              <a:rPr lang="en-GB" sz="2000" dirty="0">
                <a:solidFill>
                  <a:srgbClr val="00A3E0"/>
                </a:solidFill>
                <a:hlinkClick r:id="rId8">
                  <a:extLst>
                    <a:ext uri="{A12FA001-AC4F-418D-AE19-62706E023703}">
                      <ahyp:hlinkClr xmlns:ahyp="http://schemas.microsoft.com/office/drawing/2018/hyperlinkcolor" val="tx"/>
                    </a:ext>
                  </a:extLst>
                </a:hlinkClick>
              </a:rPr>
              <a:t>Recommendations under AAP</a:t>
            </a:r>
            <a:endParaRPr lang="en-GB" sz="2000" dirty="0">
              <a:solidFill>
                <a:srgbClr val="00A3E0"/>
              </a:solidFill>
            </a:endParaRPr>
          </a:p>
          <a:p>
            <a:pPr marL="342900" indent="-342900">
              <a:buClr>
                <a:srgbClr val="000000"/>
              </a:buClr>
              <a:buFont typeface="Arial" panose="020B0604020202020204" pitchFamily="34" charset="0"/>
              <a:buChar char="•"/>
            </a:pPr>
            <a:r>
              <a:rPr lang="en-GB" sz="2000" u="sng" dirty="0">
                <a:solidFill>
                  <a:srgbClr val="00A3E0"/>
                </a:solidFill>
                <a:hlinkClick r:id="rId9">
                  <a:extLst>
                    <a:ext uri="{A12FA001-AC4F-418D-AE19-62706E023703}">
                      <ahyp:hlinkClr xmlns:ahyp="http://schemas.microsoft.com/office/drawing/2018/hyperlinkcolor" val="tx"/>
                    </a:ext>
                  </a:extLst>
                </a:hlinkClick>
              </a:rPr>
              <a:t>AAP Announcements</a:t>
            </a:r>
            <a:endParaRPr lang="en-GB" sz="2000" dirty="0">
              <a:solidFill>
                <a:srgbClr val="00A3E0"/>
              </a:solidFill>
            </a:endParaRPr>
          </a:p>
          <a:p>
            <a:pPr marL="342900" indent="-342900">
              <a:buClr>
                <a:srgbClr val="000000"/>
              </a:buClr>
              <a:buFont typeface="Arial" panose="020B0604020202020204" pitchFamily="34" charset="0"/>
              <a:buChar char="•"/>
            </a:pPr>
            <a:r>
              <a:rPr lang="en-GB" sz="2000" dirty="0">
                <a:solidFill>
                  <a:srgbClr val="00A3E0"/>
                </a:solidFill>
                <a:hlinkClick r:id="rId10">
                  <a:extLst>
                    <a:ext uri="{A12FA001-AC4F-418D-AE19-62706E023703}">
                      <ahyp:hlinkClr xmlns:ahyp="http://schemas.microsoft.com/office/drawing/2018/hyperlinkcolor" val="tx"/>
                    </a:ext>
                  </a:extLst>
                </a:hlinkClick>
              </a:rPr>
              <a:t>Recommendation ITU-T A.13</a:t>
            </a:r>
            <a:r>
              <a:rPr lang="en-GB" sz="2000" dirty="0">
                <a:solidFill>
                  <a:srgbClr val="00A3E0"/>
                </a:solidFill>
              </a:rPr>
              <a:t> </a:t>
            </a:r>
            <a:r>
              <a:rPr lang="en-GB" sz="2000" dirty="0"/>
              <a:t>(non-normative texts)</a:t>
            </a:r>
          </a:p>
          <a:p>
            <a:pPr marL="342900" indent="-342900">
              <a:buClr>
                <a:srgbClr val="000000"/>
              </a:buClr>
              <a:buFont typeface="Arial" panose="020B0604020202020204" pitchFamily="34" charset="0"/>
              <a:buChar char="•"/>
            </a:pPr>
            <a:r>
              <a:rPr lang="en-GB" sz="2000" dirty="0">
                <a:solidFill>
                  <a:srgbClr val="00A3E0"/>
                </a:solidFill>
                <a:hlinkClick r:id="rId11">
                  <a:extLst>
                    <a:ext uri="{A12FA001-AC4F-418D-AE19-62706E023703}">
                      <ahyp:hlinkClr xmlns:ahyp="http://schemas.microsoft.com/office/drawing/2018/hyperlinkcolor" val="tx"/>
                    </a:ext>
                  </a:extLst>
                </a:hlinkClick>
              </a:rPr>
              <a:t>Author's guide</a:t>
            </a:r>
            <a:endParaRPr lang="en-GB" sz="2000" dirty="0">
              <a:solidFill>
                <a:srgbClr val="00A3E0"/>
              </a:solidFill>
            </a:endParaRPr>
          </a:p>
          <a:p>
            <a:pPr marL="342900" indent="-342900">
              <a:buClr>
                <a:srgbClr val="000000"/>
              </a:buClr>
              <a:buFont typeface="Arial" panose="020B0604020202020204" pitchFamily="34" charset="0"/>
              <a:buChar char="•"/>
            </a:pPr>
            <a:r>
              <a:rPr lang="en-GB" sz="2000" dirty="0">
                <a:solidFill>
                  <a:srgbClr val="00A3E0"/>
                </a:solidFill>
                <a:hlinkClick r:id="rId12">
                  <a:extLst>
                    <a:ext uri="{A12FA001-AC4F-418D-AE19-62706E023703}">
                      <ahyp:hlinkClr xmlns:ahyp="http://schemas.microsoft.com/office/drawing/2018/hyperlinkcolor" val="tx"/>
                    </a:ext>
                  </a:extLst>
                </a:hlinkClick>
              </a:rPr>
              <a:t>ITU English Language Style Guide</a:t>
            </a:r>
            <a:endParaRPr lang="en-GB" sz="2000" dirty="0">
              <a:solidFill>
                <a:srgbClr val="00A3E0"/>
              </a:solidFill>
            </a:endParaRPr>
          </a:p>
          <a:p>
            <a:pPr marL="342900" indent="-342900">
              <a:buClr>
                <a:srgbClr val="000000"/>
              </a:buClr>
              <a:buFont typeface="Arial" panose="020B0604020202020204" pitchFamily="34" charset="0"/>
              <a:buChar char="•"/>
            </a:pPr>
            <a:r>
              <a:rPr lang="en-GB" sz="2000" dirty="0">
                <a:solidFill>
                  <a:srgbClr val="00A3E0"/>
                </a:solidFill>
                <a:hlinkClick r:id="rId13">
                  <a:extLst>
                    <a:ext uri="{A12FA001-AC4F-418D-AE19-62706E023703}">
                      <ahyp:hlinkClr xmlns:ahyp="http://schemas.microsoft.com/office/drawing/2018/hyperlinkcolor" val="tx"/>
                    </a:ext>
                  </a:extLst>
                </a:hlinkClick>
              </a:rPr>
              <a:t>Considering end-user needs in developing Recommendations</a:t>
            </a:r>
            <a:endParaRPr lang="en-GB" sz="2000" dirty="0">
              <a:solidFill>
                <a:srgbClr val="00A3E0"/>
              </a:solidFill>
            </a:endParaRPr>
          </a:p>
          <a:p>
            <a:pPr marL="342900" indent="-342900">
              <a:buClr>
                <a:srgbClr val="000000"/>
              </a:buClr>
              <a:buFont typeface="Arial" panose="020B0604020202020204" pitchFamily="34" charset="0"/>
              <a:buChar char="•"/>
            </a:pPr>
            <a:r>
              <a:rPr lang="en-GB" sz="2000" dirty="0">
                <a:solidFill>
                  <a:srgbClr val="00A3E0"/>
                </a:solidFill>
                <a:hlinkClick r:id="rId14">
                  <a:extLst>
                    <a:ext uri="{A12FA001-AC4F-418D-AE19-62706E023703}">
                      <ahyp:hlinkClr xmlns:ahyp="http://schemas.microsoft.com/office/drawing/2018/hyperlinkcolor" val="tx"/>
                    </a:ext>
                  </a:extLst>
                </a:hlinkClick>
              </a:rPr>
              <a:t>Manual for Rapporteurs/Editors</a:t>
            </a:r>
            <a:endParaRPr lang="en-GB" sz="2000" dirty="0">
              <a:solidFill>
                <a:srgbClr val="00A3E0"/>
              </a:solidFill>
            </a:endParaRPr>
          </a:p>
          <a:p>
            <a:pPr>
              <a:buFont typeface="Arial" pitchFamily="34" charset="0"/>
              <a:buChar char="•"/>
            </a:pPr>
            <a:endParaRPr lang="en-US" sz="2000" dirty="0"/>
          </a:p>
        </p:txBody>
      </p:sp>
      <p:pic>
        <p:nvPicPr>
          <p:cNvPr id="7" name="Picture 6" descr="Metallic spheres connected in mesh">
            <a:extLst>
              <a:ext uri="{FF2B5EF4-FFF2-40B4-BE49-F238E27FC236}">
                <a16:creationId xmlns:a16="http://schemas.microsoft.com/office/drawing/2014/main" id="{56FDA1C9-FB4F-4438-B078-803667A24826}"/>
              </a:ext>
            </a:extLst>
          </p:cNvPr>
          <p:cNvPicPr>
            <a:picLocks noChangeAspect="1"/>
          </p:cNvPicPr>
          <p:nvPr/>
        </p:nvPicPr>
        <p:blipFill rotWithShape="1">
          <a:blip r:embed="rId15"/>
          <a:srcRect r="51545"/>
          <a:stretch/>
        </p:blipFill>
        <p:spPr>
          <a:xfrm>
            <a:off x="8153739" y="620692"/>
            <a:ext cx="4038261" cy="5554622"/>
          </a:xfrm>
          <a:prstGeom prst="rect">
            <a:avLst/>
          </a:prstGeom>
        </p:spPr>
      </p:pic>
    </p:spTree>
    <p:extLst>
      <p:ext uri="{BB962C8B-B14F-4D97-AF65-F5344CB8AC3E}">
        <p14:creationId xmlns:p14="http://schemas.microsoft.com/office/powerpoint/2010/main" val="255349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12172942" cy="1143000"/>
          </a:xfrm>
        </p:spPr>
        <p:txBody>
          <a:bodyPr/>
          <a:lstStyle/>
          <a:p>
            <a:pPr algn="ctr"/>
            <a:r>
              <a:rPr lang="en-US" dirty="0"/>
              <a:t>Approval and Agreement</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6</a:t>
            </a:fld>
            <a:endParaRPr lang="en-US"/>
          </a:p>
        </p:txBody>
      </p:sp>
      <p:sp>
        <p:nvSpPr>
          <p:cNvPr id="6" name="TextBox 5">
            <a:extLst>
              <a:ext uri="{FF2B5EF4-FFF2-40B4-BE49-F238E27FC236}">
                <a16:creationId xmlns:a16="http://schemas.microsoft.com/office/drawing/2014/main" id="{B7FCA5EA-D4E9-4F74-A878-F03A7E26AE7D}"/>
              </a:ext>
            </a:extLst>
          </p:cNvPr>
          <p:cNvSpPr txBox="1"/>
          <p:nvPr/>
        </p:nvSpPr>
        <p:spPr>
          <a:xfrm>
            <a:off x="1237454" y="1990294"/>
            <a:ext cx="10396151" cy="3477875"/>
          </a:xfrm>
          <a:prstGeom prst="rect">
            <a:avLst/>
          </a:prstGeom>
          <a:noFill/>
        </p:spPr>
        <p:txBody>
          <a:bodyPr wrap="square" rtlCol="0">
            <a:spAutoFit/>
          </a:bodyPr>
          <a:lstStyle/>
          <a:p>
            <a:r>
              <a:rPr lang="en-US" sz="2000" b="1" dirty="0">
                <a:solidFill>
                  <a:srgbClr val="00A3E0"/>
                </a:solidFill>
              </a:rPr>
              <a:t>Traditional approval process (TAP) </a:t>
            </a:r>
          </a:p>
          <a:p>
            <a:pPr marL="342900" indent="-342900">
              <a:buFont typeface="Arial" panose="020B0604020202020204" pitchFamily="34" charset="0"/>
              <a:buChar char="•"/>
            </a:pPr>
            <a:r>
              <a:rPr lang="en-US" sz="2000" dirty="0"/>
              <a:t>Approval process for international standards (Recommendations) that require formal consultation of Member States having regulatory or policy implications or where there is any doubt (CV/Art.20 246D, 246H, Res.1 §8.1, 8.1.1, 9.1, Res.40 </a:t>
            </a:r>
            <a:r>
              <a:rPr lang="en-US" sz="2000" i="1" dirty="0"/>
              <a:t>resolves</a:t>
            </a:r>
            <a:r>
              <a:rPr lang="en-US" sz="2000" dirty="0"/>
              <a:t>)</a:t>
            </a:r>
          </a:p>
          <a:p>
            <a:r>
              <a:rPr lang="en-US" sz="2000" b="1" dirty="0">
                <a:solidFill>
                  <a:srgbClr val="00A3E0"/>
                </a:solidFill>
              </a:rPr>
              <a:t>Alternative approval process (AAP)</a:t>
            </a:r>
          </a:p>
          <a:p>
            <a:pPr marL="342900" indent="-342900">
              <a:buFont typeface="Arial" panose="020B0604020202020204" pitchFamily="34" charset="0"/>
              <a:buChar char="•"/>
            </a:pPr>
            <a:r>
              <a:rPr lang="en-US" sz="2000" dirty="0"/>
              <a:t>Approval process for technical Recommendations (A.8 §1.1)</a:t>
            </a:r>
          </a:p>
          <a:p>
            <a:r>
              <a:rPr lang="en-US" sz="2000" b="1" dirty="0">
                <a:solidFill>
                  <a:srgbClr val="00A3E0"/>
                </a:solidFill>
              </a:rPr>
              <a:t>WTSA</a:t>
            </a:r>
          </a:p>
          <a:p>
            <a:pPr marL="342900" indent="-342900">
              <a:buFont typeface="Arial" panose="020B0604020202020204" pitchFamily="34" charset="0"/>
              <a:buChar char="•"/>
            </a:pPr>
            <a:r>
              <a:rPr lang="en-US" sz="2000" dirty="0"/>
              <a:t>WTSA may approve texts when all else fails (Res.1 §1.11.2)</a:t>
            </a:r>
          </a:p>
          <a:p>
            <a:r>
              <a:rPr lang="en-US" sz="2000" b="1" dirty="0">
                <a:solidFill>
                  <a:srgbClr val="00A3E0"/>
                </a:solidFill>
              </a:rPr>
              <a:t>Agreement</a:t>
            </a:r>
          </a:p>
          <a:p>
            <a:pPr marL="342900" indent="-342900">
              <a:buFont typeface="Arial" panose="020B0604020202020204" pitchFamily="34" charset="0"/>
              <a:buChar char="•"/>
            </a:pPr>
            <a:r>
              <a:rPr lang="en-US" sz="2000" dirty="0"/>
              <a:t>Used for non-normative texts (A.13 §6.2)</a:t>
            </a:r>
            <a:br>
              <a:rPr lang="en-US" sz="2000" dirty="0"/>
            </a:br>
            <a:r>
              <a:rPr lang="en-US" sz="2000" dirty="0"/>
              <a:t>(Appendices, technical papers, technical reports, guides, supplements, etc.)</a:t>
            </a:r>
          </a:p>
        </p:txBody>
      </p:sp>
    </p:spTree>
    <p:extLst>
      <p:ext uri="{BB962C8B-B14F-4D97-AF65-F5344CB8AC3E}">
        <p14:creationId xmlns:p14="http://schemas.microsoft.com/office/powerpoint/2010/main" val="403919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12172942" cy="1143000"/>
          </a:xfrm>
        </p:spPr>
        <p:txBody>
          <a:bodyPr/>
          <a:lstStyle/>
          <a:p>
            <a:pPr algn="ctr"/>
            <a:r>
              <a:rPr lang="en-US" dirty="0"/>
              <a:t>Prerequisites</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7</a:t>
            </a:fld>
            <a:endParaRPr lang="en-US"/>
          </a:p>
        </p:txBody>
      </p:sp>
      <p:sp>
        <p:nvSpPr>
          <p:cNvPr id="6" name="TextBox 5">
            <a:extLst>
              <a:ext uri="{FF2B5EF4-FFF2-40B4-BE49-F238E27FC236}">
                <a16:creationId xmlns:a16="http://schemas.microsoft.com/office/drawing/2014/main" id="{B7FCA5EA-D4E9-4F74-A878-F03A7E26AE7D}"/>
              </a:ext>
            </a:extLst>
          </p:cNvPr>
          <p:cNvSpPr txBox="1"/>
          <p:nvPr/>
        </p:nvSpPr>
        <p:spPr>
          <a:xfrm>
            <a:off x="609600" y="1321410"/>
            <a:ext cx="11563342"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“Default approval process”</a:t>
            </a:r>
            <a:br>
              <a:rPr lang="en-US" sz="2000" dirty="0"/>
            </a:br>
            <a:r>
              <a:rPr lang="en-US" sz="2000" dirty="0"/>
              <a:t>SGs (typically at the first SG meeting) shall define for each Question an indication (aka assignment of the default approval process) if any resulting Recommendation shall be under TAP or AAP (ref. CV/Art.20 246A).</a:t>
            </a:r>
          </a:p>
          <a:p>
            <a:pPr marL="800100" lvl="1" indent="-342900">
              <a:buFont typeface="Arial" panose="020B0604020202020204" pitchFamily="34" charset="0"/>
              <a:buChar char="•"/>
            </a:pPr>
            <a:r>
              <a:rPr lang="en-US" sz="2000" dirty="0"/>
              <a:t>A NWI takes into account the default approval process, but may have a different approval process if so necessary. (A.1 Annex A)</a:t>
            </a:r>
          </a:p>
          <a:p>
            <a:pPr marL="342900" indent="-342900">
              <a:buFont typeface="Arial" panose="020B0604020202020204" pitchFamily="34" charset="0"/>
              <a:buChar char="•"/>
            </a:pPr>
            <a:r>
              <a:rPr lang="en-US" sz="2000" dirty="0"/>
              <a:t>A draft Recommendation text should be sufficiently mature, be relevant and complete, and has been reviewed by the experts to meet the quality criteria, before a decision is taken to AAP-consent or to TAP-determine it. (Res.1 §9.1.2, 9.2.1, A.8 §2.1)</a:t>
            </a:r>
          </a:p>
          <a:p>
            <a:pPr marL="342900" indent="-342900">
              <a:buFont typeface="Arial" panose="020B0604020202020204" pitchFamily="34" charset="0"/>
              <a:buChar char="•"/>
            </a:pPr>
            <a:r>
              <a:rPr lang="en-US" sz="2000" dirty="0"/>
              <a:t>If a draft Recommendation falls within the mandate of more than one study group, the Chairman should consult and take into account the views of any other SG Chairman concerned before proceeding with the application of the approval procedure. (Res.1 §9.3.7, A.8 §3.5)</a:t>
            </a:r>
          </a:p>
          <a:p>
            <a:pPr marL="342900" indent="-342900">
              <a:buFont typeface="Arial" panose="020B0604020202020204" pitchFamily="34" charset="0"/>
              <a:buChar char="•"/>
            </a:pPr>
            <a:r>
              <a:rPr lang="en-US" sz="2000" dirty="0"/>
              <a:t>The ITU-T approval processes support ITU as an intergovernmental organization in which Members States and Sector Members, having well-defined rights and obligations, cooperate for the fulfilment of the purposes of the Union. (CS/Art.1 Preamble, CS/Art.2 20) </a:t>
            </a:r>
          </a:p>
        </p:txBody>
      </p:sp>
    </p:spTree>
    <p:extLst>
      <p:ext uri="{BB962C8B-B14F-4D97-AF65-F5344CB8AC3E}">
        <p14:creationId xmlns:p14="http://schemas.microsoft.com/office/powerpoint/2010/main" val="3961600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12172942" cy="1143000"/>
          </a:xfrm>
        </p:spPr>
        <p:txBody>
          <a:bodyPr/>
          <a:lstStyle/>
          <a:p>
            <a:pPr algn="ctr"/>
            <a:r>
              <a:rPr lang="en-US" dirty="0"/>
              <a:t>Selection of Approval Process</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8</a:t>
            </a:fld>
            <a:endParaRPr lang="en-US"/>
          </a:p>
        </p:txBody>
      </p:sp>
      <p:sp>
        <p:nvSpPr>
          <p:cNvPr id="6" name="TextBox 5">
            <a:extLst>
              <a:ext uri="{FF2B5EF4-FFF2-40B4-BE49-F238E27FC236}">
                <a16:creationId xmlns:a16="http://schemas.microsoft.com/office/drawing/2014/main" id="{B7FCA5EA-D4E9-4F74-A878-F03A7E26AE7D}"/>
              </a:ext>
            </a:extLst>
          </p:cNvPr>
          <p:cNvSpPr txBox="1"/>
          <p:nvPr/>
        </p:nvSpPr>
        <p:spPr>
          <a:xfrm>
            <a:off x="888395" y="2169993"/>
            <a:ext cx="10825810" cy="1015663"/>
          </a:xfrm>
          <a:prstGeom prst="rect">
            <a:avLst/>
          </a:prstGeom>
          <a:noFill/>
        </p:spPr>
        <p:txBody>
          <a:bodyPr wrap="square" rtlCol="0">
            <a:spAutoFit/>
          </a:bodyPr>
          <a:lstStyle/>
          <a:p>
            <a:r>
              <a:rPr lang="en-US" sz="2000" dirty="0"/>
              <a:t>The selection of the approval process for a draft Recommendation can be changed (TAP &lt;-&gt; AAP) </a:t>
            </a:r>
            <a:br>
              <a:rPr lang="en-US" sz="2000" dirty="0"/>
            </a:br>
            <a:r>
              <a:rPr lang="en-US" sz="2000" dirty="0"/>
              <a:t>(ref WTSA Res.1 Section 8)</a:t>
            </a:r>
            <a:br>
              <a:rPr lang="en-US" sz="2000" dirty="0"/>
            </a:br>
            <a:endParaRPr lang="en-US" sz="2000" dirty="0"/>
          </a:p>
        </p:txBody>
      </p:sp>
      <p:sp>
        <p:nvSpPr>
          <p:cNvPr id="7" name="TextBox 6">
            <a:extLst>
              <a:ext uri="{FF2B5EF4-FFF2-40B4-BE49-F238E27FC236}">
                <a16:creationId xmlns:a16="http://schemas.microsoft.com/office/drawing/2014/main" id="{D7181FD3-28FB-4729-A003-C61F7BEE073F}"/>
              </a:ext>
            </a:extLst>
          </p:cNvPr>
          <p:cNvSpPr txBox="1"/>
          <p:nvPr/>
        </p:nvSpPr>
        <p:spPr>
          <a:xfrm>
            <a:off x="1627610" y="3279338"/>
            <a:ext cx="8936779" cy="2862322"/>
          </a:xfrm>
          <a:prstGeom prst="rect">
            <a:avLst/>
          </a:prstGeom>
          <a:solidFill>
            <a:schemeClr val="bg1">
              <a:lumMod val="95000"/>
            </a:schemeClr>
          </a:solidFill>
        </p:spPr>
        <p:txBody>
          <a:bodyPr wrap="square">
            <a:spAutoFit/>
          </a:bodyPr>
          <a:lstStyle/>
          <a:p>
            <a:pPr marL="800100" lvl="1" indent="-342900">
              <a:buFont typeface="Arial" panose="020B0604020202020204" pitchFamily="34" charset="0"/>
              <a:buChar char="•"/>
            </a:pPr>
            <a:r>
              <a:rPr lang="en-US" sz="1800" dirty="0"/>
              <a:t>Objections (by a Member State or Sector Member) are to be sent in writing to the (next) SG meeting, and must be seconded/supported by a second MS or SM, for reconsideration of the selection. (Res. 1 §8.2, 8.3)</a:t>
            </a:r>
          </a:p>
          <a:p>
            <a:pPr marL="800100" lvl="1" indent="-342900">
              <a:buFont typeface="Arial" panose="020B0604020202020204" pitchFamily="34" charset="0"/>
              <a:buChar char="•"/>
            </a:pPr>
            <a:r>
              <a:rPr lang="en-US" sz="1800" dirty="0"/>
              <a:t>If no consensus is reached, a voting situation results! (Res.1 §1.13, 8.1.1)</a:t>
            </a:r>
          </a:p>
          <a:p>
            <a:pPr marL="800100" lvl="1" indent="-342900">
              <a:buFont typeface="Arial" panose="020B0604020202020204" pitchFamily="34" charset="0"/>
              <a:buChar char="•"/>
            </a:pPr>
            <a:r>
              <a:rPr lang="en-US" sz="1800" dirty="0"/>
              <a:t>The approval process cannot be changed during Last Call, or during TAP consultation, but </a:t>
            </a:r>
            <a:r>
              <a:rPr lang="en-GB" sz="1800" dirty="0"/>
              <a:t>the approval process can be </a:t>
            </a:r>
            <a:r>
              <a:rPr lang="en-US" sz="1800" dirty="0"/>
              <a:t>changed during or at a subsequent study group meeting. (Res.1 §8.3, §8.3.4 A.8 §5.2)</a:t>
            </a:r>
          </a:p>
          <a:p>
            <a:pPr marL="800100" lvl="1" indent="-342900">
              <a:buFont typeface="Arial" panose="020B0604020202020204" pitchFamily="34" charset="0"/>
              <a:buChar char="•"/>
            </a:pPr>
            <a:r>
              <a:rPr lang="en-US" dirty="0"/>
              <a:t>The decision of a changed approval process shall be announced by the Chairman, and recorded in the meeting report and be reflected in the work </a:t>
            </a:r>
            <a:r>
              <a:rPr lang="en-US" dirty="0" err="1"/>
              <a:t>programme</a:t>
            </a:r>
            <a:r>
              <a:rPr lang="en-US" dirty="0"/>
              <a:t>. </a:t>
            </a:r>
            <a:br>
              <a:rPr lang="en-US" dirty="0"/>
            </a:br>
            <a:r>
              <a:rPr lang="en-US" dirty="0"/>
              <a:t>(Res.1 </a:t>
            </a:r>
            <a:r>
              <a:rPr lang="en-US" sz="1800" dirty="0"/>
              <a:t>§</a:t>
            </a:r>
            <a:r>
              <a:rPr lang="en-US" dirty="0"/>
              <a:t>8.3.3)</a:t>
            </a:r>
            <a:endParaRPr lang="en-US" sz="1800" dirty="0"/>
          </a:p>
        </p:txBody>
      </p:sp>
    </p:spTree>
    <p:extLst>
      <p:ext uri="{BB962C8B-B14F-4D97-AF65-F5344CB8AC3E}">
        <p14:creationId xmlns:p14="http://schemas.microsoft.com/office/powerpoint/2010/main" val="197395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DB60-07D9-4BEE-92E8-CBB4965F64FE}"/>
              </a:ext>
            </a:extLst>
          </p:cNvPr>
          <p:cNvSpPr>
            <a:spLocks noGrp="1"/>
          </p:cNvSpPr>
          <p:nvPr>
            <p:ph type="title"/>
          </p:nvPr>
        </p:nvSpPr>
        <p:spPr>
          <a:xfrm>
            <a:off x="0" y="682686"/>
            <a:ext cx="12172942" cy="1143000"/>
          </a:xfrm>
        </p:spPr>
        <p:txBody>
          <a:bodyPr/>
          <a:lstStyle/>
          <a:p>
            <a:pPr algn="ctr"/>
            <a:r>
              <a:rPr lang="it-IT" dirty="0"/>
              <a:t>Some Criteria (per WTSA Res.40)</a:t>
            </a:r>
            <a:endParaRPr lang="en-CA" dirty="0"/>
          </a:p>
        </p:txBody>
      </p:sp>
      <p:sp>
        <p:nvSpPr>
          <p:cNvPr id="4" name="Slide Number Placeholder 3">
            <a:extLst>
              <a:ext uri="{FF2B5EF4-FFF2-40B4-BE49-F238E27FC236}">
                <a16:creationId xmlns:a16="http://schemas.microsoft.com/office/drawing/2014/main" id="{E3C569B7-2DAE-459B-AC6A-7F00DBCEA208}"/>
              </a:ext>
            </a:extLst>
          </p:cNvPr>
          <p:cNvSpPr>
            <a:spLocks noGrp="1"/>
          </p:cNvSpPr>
          <p:nvPr>
            <p:ph type="sldNum" sz="quarter" idx="10"/>
          </p:nvPr>
        </p:nvSpPr>
        <p:spPr/>
        <p:txBody>
          <a:bodyPr/>
          <a:lstStyle/>
          <a:p>
            <a:pPr>
              <a:defRPr/>
            </a:pPr>
            <a:fld id="{48499085-7433-724F-9E90-9943A23C5075}" type="slidenum">
              <a:rPr lang="en-US" smtClean="0"/>
              <a:pPr>
                <a:defRPr/>
              </a:pPr>
              <a:t>9</a:t>
            </a:fld>
            <a:endParaRPr lang="en-US"/>
          </a:p>
        </p:txBody>
      </p:sp>
      <p:sp>
        <p:nvSpPr>
          <p:cNvPr id="6" name="TextBox 5">
            <a:extLst>
              <a:ext uri="{FF2B5EF4-FFF2-40B4-BE49-F238E27FC236}">
                <a16:creationId xmlns:a16="http://schemas.microsoft.com/office/drawing/2014/main" id="{B7FCA5EA-D4E9-4F74-A878-F03A7E26AE7D}"/>
              </a:ext>
            </a:extLst>
          </p:cNvPr>
          <p:cNvSpPr txBox="1"/>
          <p:nvPr/>
        </p:nvSpPr>
        <p:spPr>
          <a:xfrm>
            <a:off x="756590" y="1707325"/>
            <a:ext cx="10825810"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TAP applies if a draft Recommendation or a new work item or a study Question</a:t>
            </a:r>
          </a:p>
          <a:p>
            <a:pPr marL="800100" lvl="1" indent="-342900">
              <a:buFont typeface="Arial" panose="020B0604020202020204" pitchFamily="34" charset="0"/>
              <a:buChar char="•"/>
            </a:pPr>
            <a:r>
              <a:rPr lang="en-US" sz="2000" dirty="0"/>
              <a:t>has policy or regulatory implications or considers topics such as: (Res.40 </a:t>
            </a:r>
            <a:r>
              <a:rPr lang="en-US" sz="2000" i="1" dirty="0"/>
              <a:t>resolves</a:t>
            </a:r>
            <a:r>
              <a:rPr lang="en-US" sz="2000" dirty="0"/>
              <a:t>)</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b="1" u="sng" dirty="0"/>
              <a:t>or any other relevant matters where there is any doubt about their scope (CV 246H)</a:t>
            </a:r>
            <a:r>
              <a:rPr lang="en-US" sz="2000" dirty="0"/>
              <a:t>.</a:t>
            </a:r>
          </a:p>
          <a:p>
            <a:pPr marL="342900" indent="-342900">
              <a:buFont typeface="Arial" panose="020B0604020202020204" pitchFamily="34" charset="0"/>
              <a:buChar char="•"/>
            </a:pPr>
            <a:r>
              <a:rPr lang="en-US" sz="2000" dirty="0"/>
              <a:t>AAP applies for a draft Recommendation </a:t>
            </a:r>
          </a:p>
          <a:p>
            <a:pPr marL="800100" lvl="1" indent="-342900">
              <a:buFont typeface="Arial" panose="020B0604020202020204" pitchFamily="34" charset="0"/>
              <a:buChar char="•"/>
            </a:pPr>
            <a:r>
              <a:rPr lang="en-US" sz="2000" dirty="0"/>
              <a:t>that does not require formal MS consultations, or is of technical nature only. (A.8 §1.1)</a:t>
            </a:r>
          </a:p>
        </p:txBody>
      </p:sp>
      <p:graphicFrame>
        <p:nvGraphicFramePr>
          <p:cNvPr id="3" name="Diagram 2">
            <a:extLst>
              <a:ext uri="{FF2B5EF4-FFF2-40B4-BE49-F238E27FC236}">
                <a16:creationId xmlns:a16="http://schemas.microsoft.com/office/drawing/2014/main" id="{14380E91-3CD6-4EAA-A929-9D67FA9AAAA3}"/>
              </a:ext>
            </a:extLst>
          </p:cNvPr>
          <p:cNvGraphicFramePr/>
          <p:nvPr>
            <p:extLst>
              <p:ext uri="{D42A27DB-BD31-4B8C-83A1-F6EECF244321}">
                <p14:modId xmlns:p14="http://schemas.microsoft.com/office/powerpoint/2010/main" val="3165884980"/>
              </p:ext>
            </p:extLst>
          </p:nvPr>
        </p:nvGraphicFramePr>
        <p:xfrm>
          <a:off x="1653607" y="2609537"/>
          <a:ext cx="8565101" cy="2039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41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FFDFE45-1FD2-0242-A769-F9E68B088529}" vid="{3DDE8F5E-8D15-2F4F-9CB3-160BE45CFF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20BCD90392CE4983D33C8AE8606CB9" ma:contentTypeVersion="11" ma:contentTypeDescription="Create a new document." ma:contentTypeScope="" ma:versionID="866907939a8702ed15e84602580b5cf2">
  <xsd:schema xmlns:xsd="http://www.w3.org/2001/XMLSchema" xmlns:xs="http://www.w3.org/2001/XMLSchema" xmlns:p="http://schemas.microsoft.com/office/2006/metadata/properties" xmlns:ns2="4c272582-4164-40b3-8c4b-3c1a04c8dc1b" xmlns:ns3="d5af11f5-2ba6-4db2-9f85-fe00cbec1a23" targetNamespace="http://schemas.microsoft.com/office/2006/metadata/properties" ma:root="true" ma:fieldsID="51d664ac2bdf9766f1d934bc8e96fadb" ns2:_="" ns3:_="">
    <xsd:import namespace="4c272582-4164-40b3-8c4b-3c1a04c8dc1b"/>
    <xsd:import namespace="d5af11f5-2ba6-4db2-9f85-fe00cbec1a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72582-4164-40b3-8c4b-3c1a04c8d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f11f5-2ba6-4db2-9f85-fe00cbec1a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F3A8BE-5EA1-43C2-B479-BCE45D43F9F5}">
  <ds:schemaRefs>
    <ds:schemaRef ds:uri="d5af11f5-2ba6-4db2-9f85-fe00cbec1a23"/>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4c272582-4164-40b3-8c4b-3c1a04c8dc1b"/>
    <ds:schemaRef ds:uri="http://purl.org/dc/terms/"/>
  </ds:schemaRefs>
</ds:datastoreItem>
</file>

<file path=customXml/itemProps2.xml><?xml version="1.0" encoding="utf-8"?>
<ds:datastoreItem xmlns:ds="http://schemas.openxmlformats.org/officeDocument/2006/customXml" ds:itemID="{06E96D3B-E5BE-4B5E-B9CA-355E780662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72582-4164-40b3-8c4b-3c1a04c8dc1b"/>
    <ds:schemaRef ds:uri="d5af11f5-2ba6-4db2-9f85-fe00cbec1a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426B5B-972E-4B49-8756-B1220223E2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ITU Template_presentation 16x9 (1)</Template>
  <TotalTime>812</TotalTime>
  <Words>4204</Words>
  <Application>Microsoft Office PowerPoint</Application>
  <PresentationFormat>Widescreen</PresentationFormat>
  <Paragraphs>276</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Caveat and Disclaimer</vt:lpstr>
      <vt:lpstr>Decision-Making in ITU-T</vt:lpstr>
      <vt:lpstr>Work Item Life Cycle</vt:lpstr>
      <vt:lpstr>Online Resources</vt:lpstr>
      <vt:lpstr>Approval and Agreement</vt:lpstr>
      <vt:lpstr>Prerequisites</vt:lpstr>
      <vt:lpstr>Selection of Approval Process</vt:lpstr>
      <vt:lpstr>Some Criteria (per WTSA Res.40)</vt:lpstr>
      <vt:lpstr>Traditional Approval Process (TAP): Regulatory and Policy Issues</vt:lpstr>
      <vt:lpstr>TAP Consultation</vt:lpstr>
      <vt:lpstr>TAP Consultation- cnt’d</vt:lpstr>
      <vt:lpstr>SG Resolution and Approval</vt:lpstr>
      <vt:lpstr>Traditional Approval Process (TAP): Details (Res.1) </vt:lpstr>
      <vt:lpstr>Alternative Approval Process AAP: Quick and flexible</vt:lpstr>
      <vt:lpstr>AAP Last Call (LC)</vt:lpstr>
      <vt:lpstr>AAP Last Call Judgment (LJ)</vt:lpstr>
      <vt:lpstr>AAP Last Call Judgment (LJ) – cnt’d</vt:lpstr>
      <vt:lpstr>AAP Additional Review (AR)</vt:lpstr>
      <vt:lpstr>AAP Procedure at Study Group Meeting (SG)</vt:lpstr>
      <vt:lpstr>AAP Procedure at Study Group Meeting (SG) – cnt’d</vt:lpstr>
      <vt:lpstr>Alternative Approval Process AAP: Details (A.8)</vt:lpstr>
      <vt:lpstr>Alternative Approval Process AAP: In Practice</vt:lpstr>
      <vt:lpstr>Agreement: For Non-Normative Texts</vt:lpstr>
      <vt:lpstr>Defer Approval to WTSA</vt:lpstr>
      <vt:lpstr>WTSA: Full Decision-Making Power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instructions</dc:title>
  <dc:creator>Bueti, Maria Cristina</dc:creator>
  <cp:lastModifiedBy>Martin Euchner</cp:lastModifiedBy>
  <cp:revision>119</cp:revision>
  <dcterms:created xsi:type="dcterms:W3CDTF">2021-08-03T13:53:30Z</dcterms:created>
  <dcterms:modified xsi:type="dcterms:W3CDTF">2022-07-07T09:55:10Z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0x0101003A20BCD90392CE4983D33C8AE8606CB9</vt:lpwstr>
  </property>
</Properties>
</file>